
<file path=[Content_Types].xml><?xml version="1.0" encoding="utf-8"?>
<Types xmlns="http://schemas.openxmlformats.org/package/2006/content-types">
  <Default Extension="jpeg" ContentType="image/jpeg"/>
  <Default Extension="odttf" ContentType="application/vnd.openxmlformats-officedocument.obfuscatedFont"/>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56D0207" w14:textId="04F0081C" w:rsidR="0031611D" w:rsidRDefault="0031611D" w:rsidP="0031611D">
      <w:pPr>
        <w:pStyle w:val="Title"/>
      </w:pPr>
      <w:r w:rsidRPr="00A20078">
        <w:t>S</w:t>
      </w:r>
      <w:r w:rsidR="000811E9">
        <w:t>cience</w:t>
      </w:r>
      <w:r w:rsidRPr="00A20078">
        <w:t xml:space="preserve"> </w:t>
      </w:r>
      <w:r>
        <w:t xml:space="preserve">Stage </w:t>
      </w:r>
      <w:r w:rsidR="0004781B">
        <w:t>4</w:t>
      </w:r>
      <w:r w:rsidR="001B2C4A">
        <w:t xml:space="preserve"> </w:t>
      </w:r>
      <w:r w:rsidR="00F91615">
        <w:t xml:space="preserve">– </w:t>
      </w:r>
      <w:r w:rsidR="0004781B">
        <w:t xml:space="preserve">Solutions and </w:t>
      </w:r>
      <w:r w:rsidR="002B1974">
        <w:t>m</w:t>
      </w:r>
      <w:r w:rsidR="0004781B">
        <w:t>ixtures</w:t>
      </w:r>
    </w:p>
    <w:p w14:paraId="51F3AA7F" w14:textId="44DCF626" w:rsidR="00666CBF" w:rsidRDefault="001B2C4A" w:rsidP="00EC22E4">
      <w:pPr>
        <w:pStyle w:val="Subtitle0"/>
      </w:pPr>
      <w:r>
        <w:t xml:space="preserve">Teacher </w:t>
      </w:r>
      <w:r w:rsidR="00156F4B">
        <w:t>resource</w:t>
      </w:r>
      <w:r>
        <w:t xml:space="preserve"> book </w:t>
      </w:r>
      <w:r w:rsidR="00C61312">
        <w:t xml:space="preserve">2 </w:t>
      </w:r>
      <w:r w:rsidR="0004781B">
        <w:t xml:space="preserve">of </w:t>
      </w:r>
      <w:r w:rsidR="00C61312">
        <w:t xml:space="preserve">3 </w:t>
      </w:r>
      <w:r w:rsidR="00323284">
        <w:t>(TRB</w:t>
      </w:r>
      <w:r w:rsidR="00457758">
        <w:t>2</w:t>
      </w:r>
      <w:r w:rsidR="00323284">
        <w:t>)</w:t>
      </w:r>
    </w:p>
    <w:p w14:paraId="2ABBF54D" w14:textId="42B4746B" w:rsidR="002B1974" w:rsidRDefault="002B1974" w:rsidP="002B1974">
      <w:pPr>
        <w:pStyle w:val="FeatureBox2"/>
        <w:rPr>
          <w:rStyle w:val="Strong"/>
        </w:rPr>
      </w:pPr>
      <w:r>
        <w:rPr>
          <w:rStyle w:val="Strong"/>
        </w:rPr>
        <w:t>2. How can solutions be explained using particle theory?</w:t>
      </w:r>
    </w:p>
    <w:p w14:paraId="45C5AB0F" w14:textId="1668BE2B" w:rsidR="00EC22E4" w:rsidRPr="00E3284B" w:rsidRDefault="00E3284B" w:rsidP="00E3284B">
      <w:pPr>
        <w:rPr>
          <w:rStyle w:val="Strong"/>
        </w:rPr>
      </w:pPr>
      <w:r w:rsidRPr="006C5739">
        <w:rPr>
          <w:rStyle w:val="Strong"/>
        </w:rPr>
        <w:t>Creation date:</w:t>
      </w:r>
      <w:r>
        <w:rPr>
          <w:rStyle w:val="Strong"/>
        </w:rPr>
        <w:t xml:space="preserve"> </w:t>
      </w:r>
      <w:r w:rsidR="006F3E39">
        <w:t>19 January 2026</w:t>
      </w:r>
      <w:r w:rsidR="00D93EFA">
        <w:t>.</w:t>
      </w:r>
      <w:r w:rsidR="00EC22E4" w:rsidRPr="00E3284B">
        <w:rPr>
          <w:rStyle w:val="Strong"/>
        </w:rPr>
        <w:br w:type="page"/>
      </w:r>
    </w:p>
    <w:sdt>
      <w:sdtPr>
        <w:rPr>
          <w:rFonts w:eastAsiaTheme="minorHAnsi"/>
          <w:b/>
          <w:bCs w:val="0"/>
          <w:noProof/>
          <w:color w:val="auto"/>
          <w:sz w:val="22"/>
          <w:szCs w:val="24"/>
        </w:rPr>
        <w:id w:val="6504995"/>
        <w:docPartObj>
          <w:docPartGallery w:val="Table of Contents"/>
          <w:docPartUnique/>
        </w:docPartObj>
      </w:sdtPr>
      <w:sdtEndPr/>
      <w:sdtContent>
        <w:p w14:paraId="0B08F6AC" w14:textId="5E8650F4" w:rsidR="00EC22E4" w:rsidRDefault="00EC22E4">
          <w:pPr>
            <w:pStyle w:val="TOCHeading"/>
          </w:pPr>
          <w:r>
            <w:t>Contents</w:t>
          </w:r>
        </w:p>
        <w:p w14:paraId="41A5EFA4" w14:textId="127F56C6" w:rsidR="00B45948" w:rsidRDefault="00D82F47">
          <w:pPr>
            <w:pStyle w:val="TOC1"/>
            <w:rPr>
              <w:rFonts w:asciiTheme="minorHAnsi" w:eastAsiaTheme="minorEastAsia" w:hAnsiTheme="minorHAnsi" w:cstheme="minorBidi"/>
              <w:b w:val="0"/>
              <w:kern w:val="2"/>
              <w:sz w:val="24"/>
              <w:lang w:eastAsia="ja-JP"/>
              <w14:ligatures w14:val="standardContextual"/>
            </w:rPr>
          </w:pPr>
          <w:r>
            <w:fldChar w:fldCharType="begin"/>
          </w:r>
          <w:r>
            <w:instrText xml:space="preserve"> TOC \o "1-3" \h \z \u </w:instrText>
          </w:r>
          <w:r>
            <w:fldChar w:fldCharType="separate"/>
          </w:r>
          <w:hyperlink w:anchor="_Toc227597122" w:history="1">
            <w:r w:rsidR="00B45948" w:rsidRPr="001C23BB">
              <w:rPr>
                <w:rStyle w:val="Hyperlink"/>
              </w:rPr>
              <w:t>Overview</w:t>
            </w:r>
            <w:r w:rsidR="00B45948">
              <w:rPr>
                <w:webHidden/>
              </w:rPr>
              <w:tab/>
            </w:r>
            <w:r w:rsidR="00B45948">
              <w:rPr>
                <w:webHidden/>
              </w:rPr>
              <w:fldChar w:fldCharType="begin"/>
            </w:r>
            <w:r w:rsidR="00B45948">
              <w:rPr>
                <w:webHidden/>
              </w:rPr>
              <w:instrText xml:space="preserve"> PAGEREF _Toc227597122 \h </w:instrText>
            </w:r>
            <w:r w:rsidR="00B45948">
              <w:rPr>
                <w:webHidden/>
              </w:rPr>
            </w:r>
            <w:r w:rsidR="00B45948">
              <w:rPr>
                <w:webHidden/>
              </w:rPr>
              <w:fldChar w:fldCharType="separate"/>
            </w:r>
            <w:r w:rsidR="00B45948">
              <w:rPr>
                <w:webHidden/>
              </w:rPr>
              <w:t>3</w:t>
            </w:r>
            <w:r w:rsidR="00B45948">
              <w:rPr>
                <w:webHidden/>
              </w:rPr>
              <w:fldChar w:fldCharType="end"/>
            </w:r>
          </w:hyperlink>
        </w:p>
        <w:p w14:paraId="15E73DCC" w14:textId="786675AE"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23" w:history="1">
            <w:r w:rsidRPr="001C23BB">
              <w:rPr>
                <w:rStyle w:val="Hyperlink"/>
              </w:rPr>
              <w:t>Glossary</w:t>
            </w:r>
            <w:r>
              <w:rPr>
                <w:webHidden/>
              </w:rPr>
              <w:tab/>
            </w:r>
            <w:r>
              <w:rPr>
                <w:webHidden/>
              </w:rPr>
              <w:fldChar w:fldCharType="begin"/>
            </w:r>
            <w:r>
              <w:rPr>
                <w:webHidden/>
              </w:rPr>
              <w:instrText xml:space="preserve"> PAGEREF _Toc227597123 \h </w:instrText>
            </w:r>
            <w:r>
              <w:rPr>
                <w:webHidden/>
              </w:rPr>
            </w:r>
            <w:r>
              <w:rPr>
                <w:webHidden/>
              </w:rPr>
              <w:fldChar w:fldCharType="separate"/>
            </w:r>
            <w:r>
              <w:rPr>
                <w:webHidden/>
              </w:rPr>
              <w:t>3</w:t>
            </w:r>
            <w:r>
              <w:rPr>
                <w:webHidden/>
              </w:rPr>
              <w:fldChar w:fldCharType="end"/>
            </w:r>
          </w:hyperlink>
        </w:p>
        <w:p w14:paraId="633A7F11" w14:textId="3B86689B" w:rsidR="00B45948" w:rsidRDefault="00B45948">
          <w:pPr>
            <w:pStyle w:val="TOC1"/>
            <w:rPr>
              <w:rFonts w:asciiTheme="minorHAnsi" w:eastAsiaTheme="minorEastAsia" w:hAnsiTheme="minorHAnsi" w:cstheme="minorBidi"/>
              <w:b w:val="0"/>
              <w:kern w:val="2"/>
              <w:sz w:val="24"/>
              <w:lang w:eastAsia="ja-JP"/>
              <w14:ligatures w14:val="standardContextual"/>
            </w:rPr>
          </w:pPr>
          <w:hyperlink w:anchor="_Toc227597124" w:history="1">
            <w:r w:rsidRPr="001C23BB">
              <w:rPr>
                <w:rStyle w:val="Hyperlink"/>
              </w:rPr>
              <w:t>2.1 Solubility</w:t>
            </w:r>
            <w:r>
              <w:rPr>
                <w:webHidden/>
              </w:rPr>
              <w:tab/>
            </w:r>
            <w:r>
              <w:rPr>
                <w:webHidden/>
              </w:rPr>
              <w:fldChar w:fldCharType="begin"/>
            </w:r>
            <w:r>
              <w:rPr>
                <w:webHidden/>
              </w:rPr>
              <w:instrText xml:space="preserve"> PAGEREF _Toc227597124 \h </w:instrText>
            </w:r>
            <w:r>
              <w:rPr>
                <w:webHidden/>
              </w:rPr>
            </w:r>
            <w:r>
              <w:rPr>
                <w:webHidden/>
              </w:rPr>
              <w:fldChar w:fldCharType="separate"/>
            </w:r>
            <w:r>
              <w:rPr>
                <w:webHidden/>
              </w:rPr>
              <w:t>6</w:t>
            </w:r>
            <w:r>
              <w:rPr>
                <w:webHidden/>
              </w:rPr>
              <w:fldChar w:fldCharType="end"/>
            </w:r>
          </w:hyperlink>
        </w:p>
        <w:p w14:paraId="5629A5B6" w14:textId="5F5627EB"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25" w:history="1">
            <w:r w:rsidRPr="001C23BB">
              <w:rPr>
                <w:rStyle w:val="Hyperlink"/>
              </w:rPr>
              <w:t>What dissolves in water?</w:t>
            </w:r>
            <w:r>
              <w:rPr>
                <w:webHidden/>
              </w:rPr>
              <w:tab/>
            </w:r>
            <w:r>
              <w:rPr>
                <w:webHidden/>
              </w:rPr>
              <w:fldChar w:fldCharType="begin"/>
            </w:r>
            <w:r>
              <w:rPr>
                <w:webHidden/>
              </w:rPr>
              <w:instrText xml:space="preserve"> PAGEREF _Toc227597125 \h </w:instrText>
            </w:r>
            <w:r>
              <w:rPr>
                <w:webHidden/>
              </w:rPr>
            </w:r>
            <w:r>
              <w:rPr>
                <w:webHidden/>
              </w:rPr>
              <w:fldChar w:fldCharType="separate"/>
            </w:r>
            <w:r>
              <w:rPr>
                <w:webHidden/>
              </w:rPr>
              <w:t>6</w:t>
            </w:r>
            <w:r>
              <w:rPr>
                <w:webHidden/>
              </w:rPr>
              <w:fldChar w:fldCharType="end"/>
            </w:r>
          </w:hyperlink>
        </w:p>
        <w:p w14:paraId="16C71E99" w14:textId="2E2D0205" w:rsidR="00B45948" w:rsidRDefault="00B45948">
          <w:pPr>
            <w:pStyle w:val="TOC3"/>
            <w:tabs>
              <w:tab w:val="right" w:leader="dot" w:pos="9628"/>
            </w:tabs>
            <w:rPr>
              <w:rFonts w:asciiTheme="minorHAnsi" w:eastAsiaTheme="minorEastAsia" w:hAnsiTheme="minorHAnsi" w:cstheme="minorBidi"/>
              <w:noProof/>
              <w:kern w:val="2"/>
              <w:sz w:val="24"/>
              <w:lang w:eastAsia="ja-JP"/>
              <w14:ligatures w14:val="standardContextual"/>
            </w:rPr>
          </w:pPr>
          <w:hyperlink w:anchor="_Toc227597126" w:history="1">
            <w:r w:rsidRPr="001C23BB">
              <w:rPr>
                <w:rStyle w:val="Hyperlink"/>
                <w:noProof/>
              </w:rPr>
              <w:t>Student resource – solutions</w:t>
            </w:r>
            <w:r>
              <w:rPr>
                <w:noProof/>
                <w:webHidden/>
              </w:rPr>
              <w:tab/>
            </w:r>
            <w:r>
              <w:rPr>
                <w:noProof/>
                <w:webHidden/>
              </w:rPr>
              <w:fldChar w:fldCharType="begin"/>
            </w:r>
            <w:r>
              <w:rPr>
                <w:noProof/>
                <w:webHidden/>
              </w:rPr>
              <w:instrText xml:space="preserve"> PAGEREF _Toc227597126 \h </w:instrText>
            </w:r>
            <w:r>
              <w:rPr>
                <w:noProof/>
                <w:webHidden/>
              </w:rPr>
            </w:r>
            <w:r>
              <w:rPr>
                <w:noProof/>
                <w:webHidden/>
              </w:rPr>
              <w:fldChar w:fldCharType="separate"/>
            </w:r>
            <w:r>
              <w:rPr>
                <w:noProof/>
                <w:webHidden/>
              </w:rPr>
              <w:t>11</w:t>
            </w:r>
            <w:r>
              <w:rPr>
                <w:noProof/>
                <w:webHidden/>
              </w:rPr>
              <w:fldChar w:fldCharType="end"/>
            </w:r>
          </w:hyperlink>
        </w:p>
        <w:p w14:paraId="6FED8123" w14:textId="6D8346DD"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27" w:history="1">
            <w:r w:rsidRPr="001C23BB">
              <w:rPr>
                <w:rStyle w:val="Hyperlink"/>
              </w:rPr>
              <w:t>Modelling solubility</w:t>
            </w:r>
            <w:r>
              <w:rPr>
                <w:webHidden/>
              </w:rPr>
              <w:tab/>
            </w:r>
            <w:r>
              <w:rPr>
                <w:webHidden/>
              </w:rPr>
              <w:fldChar w:fldCharType="begin"/>
            </w:r>
            <w:r>
              <w:rPr>
                <w:webHidden/>
              </w:rPr>
              <w:instrText xml:space="preserve"> PAGEREF _Toc227597127 \h </w:instrText>
            </w:r>
            <w:r>
              <w:rPr>
                <w:webHidden/>
              </w:rPr>
            </w:r>
            <w:r>
              <w:rPr>
                <w:webHidden/>
              </w:rPr>
              <w:fldChar w:fldCharType="separate"/>
            </w:r>
            <w:r>
              <w:rPr>
                <w:webHidden/>
              </w:rPr>
              <w:t>14</w:t>
            </w:r>
            <w:r>
              <w:rPr>
                <w:webHidden/>
              </w:rPr>
              <w:fldChar w:fldCharType="end"/>
            </w:r>
          </w:hyperlink>
        </w:p>
        <w:p w14:paraId="05800657" w14:textId="73D24C0E" w:rsidR="00B45948" w:rsidRDefault="00B45948">
          <w:pPr>
            <w:pStyle w:val="TOC3"/>
            <w:tabs>
              <w:tab w:val="right" w:leader="dot" w:pos="9628"/>
            </w:tabs>
            <w:rPr>
              <w:rFonts w:asciiTheme="minorHAnsi" w:eastAsiaTheme="minorEastAsia" w:hAnsiTheme="minorHAnsi" w:cstheme="minorBidi"/>
              <w:noProof/>
              <w:kern w:val="2"/>
              <w:sz w:val="24"/>
              <w:lang w:eastAsia="ja-JP"/>
              <w14:ligatures w14:val="standardContextual"/>
            </w:rPr>
          </w:pPr>
          <w:hyperlink w:anchor="_Toc227597128" w:history="1">
            <w:r w:rsidRPr="001C23BB">
              <w:rPr>
                <w:rStyle w:val="Hyperlink"/>
                <w:noProof/>
              </w:rPr>
              <w:t>Student resource – modelling solubility</w:t>
            </w:r>
            <w:r>
              <w:rPr>
                <w:noProof/>
                <w:webHidden/>
              </w:rPr>
              <w:tab/>
            </w:r>
            <w:r>
              <w:rPr>
                <w:noProof/>
                <w:webHidden/>
              </w:rPr>
              <w:fldChar w:fldCharType="begin"/>
            </w:r>
            <w:r>
              <w:rPr>
                <w:noProof/>
                <w:webHidden/>
              </w:rPr>
              <w:instrText xml:space="preserve"> PAGEREF _Toc227597128 \h </w:instrText>
            </w:r>
            <w:r>
              <w:rPr>
                <w:noProof/>
                <w:webHidden/>
              </w:rPr>
            </w:r>
            <w:r>
              <w:rPr>
                <w:noProof/>
                <w:webHidden/>
              </w:rPr>
              <w:fldChar w:fldCharType="separate"/>
            </w:r>
            <w:r>
              <w:rPr>
                <w:noProof/>
                <w:webHidden/>
              </w:rPr>
              <w:t>16</w:t>
            </w:r>
            <w:r>
              <w:rPr>
                <w:noProof/>
                <w:webHidden/>
              </w:rPr>
              <w:fldChar w:fldCharType="end"/>
            </w:r>
          </w:hyperlink>
        </w:p>
        <w:p w14:paraId="1B7FFD5E" w14:textId="10676D88" w:rsidR="00B45948" w:rsidRDefault="00B45948">
          <w:pPr>
            <w:pStyle w:val="TOC1"/>
            <w:rPr>
              <w:rFonts w:asciiTheme="minorHAnsi" w:eastAsiaTheme="minorEastAsia" w:hAnsiTheme="minorHAnsi" w:cstheme="minorBidi"/>
              <w:b w:val="0"/>
              <w:kern w:val="2"/>
              <w:sz w:val="24"/>
              <w:lang w:eastAsia="ja-JP"/>
              <w14:ligatures w14:val="standardContextual"/>
            </w:rPr>
          </w:pPr>
          <w:hyperlink w:anchor="_Toc227597129" w:history="1">
            <w:r w:rsidRPr="001C23BB">
              <w:rPr>
                <w:rStyle w:val="Hyperlink"/>
              </w:rPr>
              <w:t>2.2 Concentrations of solutions</w:t>
            </w:r>
            <w:r>
              <w:rPr>
                <w:webHidden/>
              </w:rPr>
              <w:tab/>
            </w:r>
            <w:r>
              <w:rPr>
                <w:webHidden/>
              </w:rPr>
              <w:fldChar w:fldCharType="begin"/>
            </w:r>
            <w:r>
              <w:rPr>
                <w:webHidden/>
              </w:rPr>
              <w:instrText xml:space="preserve"> PAGEREF _Toc227597129 \h </w:instrText>
            </w:r>
            <w:r>
              <w:rPr>
                <w:webHidden/>
              </w:rPr>
            </w:r>
            <w:r>
              <w:rPr>
                <w:webHidden/>
              </w:rPr>
              <w:fldChar w:fldCharType="separate"/>
            </w:r>
            <w:r>
              <w:rPr>
                <w:webHidden/>
              </w:rPr>
              <w:t>17</w:t>
            </w:r>
            <w:r>
              <w:rPr>
                <w:webHidden/>
              </w:rPr>
              <w:fldChar w:fldCharType="end"/>
            </w:r>
          </w:hyperlink>
        </w:p>
        <w:p w14:paraId="1827B6BF" w14:textId="6F76A1A8"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30" w:history="1">
            <w:r w:rsidRPr="001C23BB">
              <w:rPr>
                <w:rStyle w:val="Hyperlink"/>
              </w:rPr>
              <w:t>Comparing the concentration of solutions</w:t>
            </w:r>
            <w:r>
              <w:rPr>
                <w:webHidden/>
              </w:rPr>
              <w:tab/>
            </w:r>
            <w:r>
              <w:rPr>
                <w:webHidden/>
              </w:rPr>
              <w:fldChar w:fldCharType="begin"/>
            </w:r>
            <w:r>
              <w:rPr>
                <w:webHidden/>
              </w:rPr>
              <w:instrText xml:space="preserve"> PAGEREF _Toc227597130 \h </w:instrText>
            </w:r>
            <w:r>
              <w:rPr>
                <w:webHidden/>
              </w:rPr>
            </w:r>
            <w:r>
              <w:rPr>
                <w:webHidden/>
              </w:rPr>
              <w:fldChar w:fldCharType="separate"/>
            </w:r>
            <w:r>
              <w:rPr>
                <w:webHidden/>
              </w:rPr>
              <w:t>17</w:t>
            </w:r>
            <w:r>
              <w:rPr>
                <w:webHidden/>
              </w:rPr>
              <w:fldChar w:fldCharType="end"/>
            </w:r>
          </w:hyperlink>
        </w:p>
        <w:p w14:paraId="469A8EAF" w14:textId="5B1C4C1C" w:rsidR="00B45948" w:rsidRDefault="00B45948">
          <w:pPr>
            <w:pStyle w:val="TOC3"/>
            <w:tabs>
              <w:tab w:val="right" w:leader="dot" w:pos="9628"/>
            </w:tabs>
            <w:rPr>
              <w:rFonts w:asciiTheme="minorHAnsi" w:eastAsiaTheme="minorEastAsia" w:hAnsiTheme="minorHAnsi" w:cstheme="minorBidi"/>
              <w:noProof/>
              <w:kern w:val="2"/>
              <w:sz w:val="24"/>
              <w:lang w:eastAsia="ja-JP"/>
              <w14:ligatures w14:val="standardContextual"/>
            </w:rPr>
          </w:pPr>
          <w:hyperlink w:anchor="_Toc227597131" w:history="1">
            <w:r w:rsidRPr="001C23BB">
              <w:rPr>
                <w:rStyle w:val="Hyperlink"/>
                <w:noProof/>
              </w:rPr>
              <w:t>Student resource – comparing the concentration of solutions</w:t>
            </w:r>
            <w:r>
              <w:rPr>
                <w:noProof/>
                <w:webHidden/>
              </w:rPr>
              <w:tab/>
            </w:r>
            <w:r>
              <w:rPr>
                <w:noProof/>
                <w:webHidden/>
              </w:rPr>
              <w:fldChar w:fldCharType="begin"/>
            </w:r>
            <w:r>
              <w:rPr>
                <w:noProof/>
                <w:webHidden/>
              </w:rPr>
              <w:instrText xml:space="preserve"> PAGEREF _Toc227597131 \h </w:instrText>
            </w:r>
            <w:r>
              <w:rPr>
                <w:noProof/>
                <w:webHidden/>
              </w:rPr>
            </w:r>
            <w:r>
              <w:rPr>
                <w:noProof/>
                <w:webHidden/>
              </w:rPr>
              <w:fldChar w:fldCharType="separate"/>
            </w:r>
            <w:r>
              <w:rPr>
                <w:noProof/>
                <w:webHidden/>
              </w:rPr>
              <w:t>22</w:t>
            </w:r>
            <w:r>
              <w:rPr>
                <w:noProof/>
                <w:webHidden/>
              </w:rPr>
              <w:fldChar w:fldCharType="end"/>
            </w:r>
          </w:hyperlink>
        </w:p>
        <w:p w14:paraId="3260AC7D" w14:textId="1D23012E"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32" w:history="1">
            <w:r w:rsidRPr="001C23BB">
              <w:rPr>
                <w:rStyle w:val="Hyperlink"/>
              </w:rPr>
              <w:t>Unsaturated, saturated and supersaturated</w:t>
            </w:r>
            <w:r>
              <w:rPr>
                <w:webHidden/>
              </w:rPr>
              <w:tab/>
            </w:r>
            <w:r>
              <w:rPr>
                <w:webHidden/>
              </w:rPr>
              <w:fldChar w:fldCharType="begin"/>
            </w:r>
            <w:r>
              <w:rPr>
                <w:webHidden/>
              </w:rPr>
              <w:instrText xml:space="preserve"> PAGEREF _Toc227597132 \h </w:instrText>
            </w:r>
            <w:r>
              <w:rPr>
                <w:webHidden/>
              </w:rPr>
            </w:r>
            <w:r>
              <w:rPr>
                <w:webHidden/>
              </w:rPr>
              <w:fldChar w:fldCharType="separate"/>
            </w:r>
            <w:r>
              <w:rPr>
                <w:webHidden/>
              </w:rPr>
              <w:t>25</w:t>
            </w:r>
            <w:r>
              <w:rPr>
                <w:webHidden/>
              </w:rPr>
              <w:fldChar w:fldCharType="end"/>
            </w:r>
          </w:hyperlink>
        </w:p>
        <w:p w14:paraId="41C5F3E1" w14:textId="55816FFD" w:rsidR="00B45948" w:rsidRDefault="00B45948">
          <w:pPr>
            <w:pStyle w:val="TOC3"/>
            <w:tabs>
              <w:tab w:val="right" w:leader="dot" w:pos="9628"/>
            </w:tabs>
            <w:rPr>
              <w:rFonts w:asciiTheme="minorHAnsi" w:eastAsiaTheme="minorEastAsia" w:hAnsiTheme="minorHAnsi" w:cstheme="minorBidi"/>
              <w:noProof/>
              <w:kern w:val="2"/>
              <w:sz w:val="24"/>
              <w:lang w:eastAsia="ja-JP"/>
              <w14:ligatures w14:val="standardContextual"/>
            </w:rPr>
          </w:pPr>
          <w:hyperlink w:anchor="_Toc227597133" w:history="1">
            <w:r w:rsidRPr="001C23BB">
              <w:rPr>
                <w:rStyle w:val="Hyperlink"/>
                <w:noProof/>
              </w:rPr>
              <w:t>Student resource – exploring types of solutions</w:t>
            </w:r>
            <w:r>
              <w:rPr>
                <w:noProof/>
                <w:webHidden/>
              </w:rPr>
              <w:tab/>
            </w:r>
            <w:r>
              <w:rPr>
                <w:noProof/>
                <w:webHidden/>
              </w:rPr>
              <w:fldChar w:fldCharType="begin"/>
            </w:r>
            <w:r>
              <w:rPr>
                <w:noProof/>
                <w:webHidden/>
              </w:rPr>
              <w:instrText xml:space="preserve"> PAGEREF _Toc227597133 \h </w:instrText>
            </w:r>
            <w:r>
              <w:rPr>
                <w:noProof/>
                <w:webHidden/>
              </w:rPr>
            </w:r>
            <w:r>
              <w:rPr>
                <w:noProof/>
                <w:webHidden/>
              </w:rPr>
              <w:fldChar w:fldCharType="separate"/>
            </w:r>
            <w:r>
              <w:rPr>
                <w:noProof/>
                <w:webHidden/>
              </w:rPr>
              <w:t>30</w:t>
            </w:r>
            <w:r>
              <w:rPr>
                <w:noProof/>
                <w:webHidden/>
              </w:rPr>
              <w:fldChar w:fldCharType="end"/>
            </w:r>
          </w:hyperlink>
        </w:p>
        <w:p w14:paraId="6229C89E" w14:textId="0C21C742" w:rsidR="00B45948" w:rsidRDefault="00B45948">
          <w:pPr>
            <w:pStyle w:val="TOC1"/>
            <w:rPr>
              <w:rFonts w:asciiTheme="minorHAnsi" w:eastAsiaTheme="minorEastAsia" w:hAnsiTheme="minorHAnsi" w:cstheme="minorBidi"/>
              <w:b w:val="0"/>
              <w:kern w:val="2"/>
              <w:sz w:val="24"/>
              <w:lang w:eastAsia="ja-JP"/>
              <w14:ligatures w14:val="standardContextual"/>
            </w:rPr>
          </w:pPr>
          <w:hyperlink w:anchor="_Toc227597134" w:history="1">
            <w:r w:rsidRPr="001C23BB">
              <w:rPr>
                <w:rStyle w:val="Hyperlink"/>
              </w:rPr>
              <w:t>2.3 Planning an investigation</w:t>
            </w:r>
            <w:r>
              <w:rPr>
                <w:webHidden/>
              </w:rPr>
              <w:tab/>
            </w:r>
            <w:r>
              <w:rPr>
                <w:webHidden/>
              </w:rPr>
              <w:fldChar w:fldCharType="begin"/>
            </w:r>
            <w:r>
              <w:rPr>
                <w:webHidden/>
              </w:rPr>
              <w:instrText xml:space="preserve"> PAGEREF _Toc227597134 \h </w:instrText>
            </w:r>
            <w:r>
              <w:rPr>
                <w:webHidden/>
              </w:rPr>
            </w:r>
            <w:r>
              <w:rPr>
                <w:webHidden/>
              </w:rPr>
              <w:fldChar w:fldCharType="separate"/>
            </w:r>
            <w:r>
              <w:rPr>
                <w:webHidden/>
              </w:rPr>
              <w:t>34</w:t>
            </w:r>
            <w:r>
              <w:rPr>
                <w:webHidden/>
              </w:rPr>
              <w:fldChar w:fldCharType="end"/>
            </w:r>
          </w:hyperlink>
        </w:p>
        <w:p w14:paraId="780232FB" w14:textId="3A1985BD"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35" w:history="1">
            <w:r w:rsidRPr="001C23BB">
              <w:rPr>
                <w:rStyle w:val="Hyperlink"/>
              </w:rPr>
              <w:t>Instructor’s relay</w:t>
            </w:r>
            <w:r>
              <w:rPr>
                <w:webHidden/>
              </w:rPr>
              <w:tab/>
            </w:r>
            <w:r>
              <w:rPr>
                <w:webHidden/>
              </w:rPr>
              <w:fldChar w:fldCharType="begin"/>
            </w:r>
            <w:r>
              <w:rPr>
                <w:webHidden/>
              </w:rPr>
              <w:instrText xml:space="preserve"> PAGEREF _Toc227597135 \h </w:instrText>
            </w:r>
            <w:r>
              <w:rPr>
                <w:webHidden/>
              </w:rPr>
            </w:r>
            <w:r>
              <w:rPr>
                <w:webHidden/>
              </w:rPr>
              <w:fldChar w:fldCharType="separate"/>
            </w:r>
            <w:r>
              <w:rPr>
                <w:webHidden/>
              </w:rPr>
              <w:t>35</w:t>
            </w:r>
            <w:r>
              <w:rPr>
                <w:webHidden/>
              </w:rPr>
              <w:fldChar w:fldCharType="end"/>
            </w:r>
          </w:hyperlink>
        </w:p>
        <w:p w14:paraId="076AC25F" w14:textId="450B525B"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36" w:history="1">
            <w:r w:rsidRPr="001C23BB">
              <w:rPr>
                <w:rStyle w:val="Hyperlink"/>
              </w:rPr>
              <w:t>Fairy bread</w:t>
            </w:r>
            <w:r>
              <w:rPr>
                <w:webHidden/>
              </w:rPr>
              <w:tab/>
            </w:r>
            <w:r>
              <w:rPr>
                <w:webHidden/>
              </w:rPr>
              <w:fldChar w:fldCharType="begin"/>
            </w:r>
            <w:r>
              <w:rPr>
                <w:webHidden/>
              </w:rPr>
              <w:instrText xml:space="preserve"> PAGEREF _Toc227597136 \h </w:instrText>
            </w:r>
            <w:r>
              <w:rPr>
                <w:webHidden/>
              </w:rPr>
            </w:r>
            <w:r>
              <w:rPr>
                <w:webHidden/>
              </w:rPr>
              <w:fldChar w:fldCharType="separate"/>
            </w:r>
            <w:r>
              <w:rPr>
                <w:webHidden/>
              </w:rPr>
              <w:t>38</w:t>
            </w:r>
            <w:r>
              <w:rPr>
                <w:webHidden/>
              </w:rPr>
              <w:fldChar w:fldCharType="end"/>
            </w:r>
          </w:hyperlink>
        </w:p>
        <w:p w14:paraId="25AF5B4E" w14:textId="1F6D7F18"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37" w:history="1">
            <w:r w:rsidRPr="001C23BB">
              <w:rPr>
                <w:rStyle w:val="Hyperlink"/>
              </w:rPr>
              <w:t>Using quality criteria to refine a method</w:t>
            </w:r>
            <w:r>
              <w:rPr>
                <w:webHidden/>
              </w:rPr>
              <w:tab/>
            </w:r>
            <w:r>
              <w:rPr>
                <w:webHidden/>
              </w:rPr>
              <w:fldChar w:fldCharType="begin"/>
            </w:r>
            <w:r>
              <w:rPr>
                <w:webHidden/>
              </w:rPr>
              <w:instrText xml:space="preserve"> PAGEREF _Toc227597137 \h </w:instrText>
            </w:r>
            <w:r>
              <w:rPr>
                <w:webHidden/>
              </w:rPr>
            </w:r>
            <w:r>
              <w:rPr>
                <w:webHidden/>
              </w:rPr>
              <w:fldChar w:fldCharType="separate"/>
            </w:r>
            <w:r>
              <w:rPr>
                <w:webHidden/>
              </w:rPr>
              <w:t>39</w:t>
            </w:r>
            <w:r>
              <w:rPr>
                <w:webHidden/>
              </w:rPr>
              <w:fldChar w:fldCharType="end"/>
            </w:r>
          </w:hyperlink>
        </w:p>
        <w:p w14:paraId="534E79EE" w14:textId="20290128" w:rsidR="00B45948" w:rsidRDefault="00B45948">
          <w:pPr>
            <w:pStyle w:val="TOC3"/>
            <w:tabs>
              <w:tab w:val="right" w:leader="dot" w:pos="9628"/>
            </w:tabs>
            <w:rPr>
              <w:rFonts w:asciiTheme="minorHAnsi" w:eastAsiaTheme="minorEastAsia" w:hAnsiTheme="minorHAnsi" w:cstheme="minorBidi"/>
              <w:noProof/>
              <w:kern w:val="2"/>
              <w:sz w:val="24"/>
              <w:lang w:eastAsia="ja-JP"/>
              <w14:ligatures w14:val="standardContextual"/>
            </w:rPr>
          </w:pPr>
          <w:hyperlink w:anchor="_Toc227597138" w:history="1">
            <w:r w:rsidRPr="001C23BB">
              <w:rPr>
                <w:rStyle w:val="Hyperlink"/>
                <w:noProof/>
              </w:rPr>
              <w:t>Student resource – refining a method</w:t>
            </w:r>
            <w:r>
              <w:rPr>
                <w:noProof/>
                <w:webHidden/>
              </w:rPr>
              <w:tab/>
            </w:r>
            <w:r>
              <w:rPr>
                <w:noProof/>
                <w:webHidden/>
              </w:rPr>
              <w:fldChar w:fldCharType="begin"/>
            </w:r>
            <w:r>
              <w:rPr>
                <w:noProof/>
                <w:webHidden/>
              </w:rPr>
              <w:instrText xml:space="preserve"> PAGEREF _Toc227597138 \h </w:instrText>
            </w:r>
            <w:r>
              <w:rPr>
                <w:noProof/>
                <w:webHidden/>
              </w:rPr>
            </w:r>
            <w:r>
              <w:rPr>
                <w:noProof/>
                <w:webHidden/>
              </w:rPr>
              <w:fldChar w:fldCharType="separate"/>
            </w:r>
            <w:r>
              <w:rPr>
                <w:noProof/>
                <w:webHidden/>
              </w:rPr>
              <w:t>42</w:t>
            </w:r>
            <w:r>
              <w:rPr>
                <w:noProof/>
                <w:webHidden/>
              </w:rPr>
              <w:fldChar w:fldCharType="end"/>
            </w:r>
          </w:hyperlink>
        </w:p>
        <w:p w14:paraId="04A87AF4" w14:textId="7F998A36" w:rsidR="00B45948" w:rsidRDefault="00B45948">
          <w:pPr>
            <w:pStyle w:val="TOC1"/>
            <w:rPr>
              <w:rFonts w:asciiTheme="minorHAnsi" w:eastAsiaTheme="minorEastAsia" w:hAnsiTheme="minorHAnsi" w:cstheme="minorBidi"/>
              <w:b w:val="0"/>
              <w:kern w:val="2"/>
              <w:sz w:val="24"/>
              <w:lang w:eastAsia="ja-JP"/>
              <w14:ligatures w14:val="standardContextual"/>
            </w:rPr>
          </w:pPr>
          <w:hyperlink w:anchor="_Toc227597139" w:history="1">
            <w:r w:rsidRPr="001C23BB">
              <w:rPr>
                <w:rStyle w:val="Hyperlink"/>
              </w:rPr>
              <w:t>2.4 Solubility</w:t>
            </w:r>
            <w:r>
              <w:rPr>
                <w:webHidden/>
              </w:rPr>
              <w:tab/>
            </w:r>
            <w:r>
              <w:rPr>
                <w:webHidden/>
              </w:rPr>
              <w:fldChar w:fldCharType="begin"/>
            </w:r>
            <w:r>
              <w:rPr>
                <w:webHidden/>
              </w:rPr>
              <w:instrText xml:space="preserve"> PAGEREF _Toc227597139 \h </w:instrText>
            </w:r>
            <w:r>
              <w:rPr>
                <w:webHidden/>
              </w:rPr>
            </w:r>
            <w:r>
              <w:rPr>
                <w:webHidden/>
              </w:rPr>
              <w:fldChar w:fldCharType="separate"/>
            </w:r>
            <w:r>
              <w:rPr>
                <w:webHidden/>
              </w:rPr>
              <w:t>46</w:t>
            </w:r>
            <w:r>
              <w:rPr>
                <w:webHidden/>
              </w:rPr>
              <w:fldChar w:fldCharType="end"/>
            </w:r>
          </w:hyperlink>
        </w:p>
        <w:p w14:paraId="4E818DCC" w14:textId="10760415"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40" w:history="1">
            <w:r w:rsidRPr="001C23BB">
              <w:rPr>
                <w:rStyle w:val="Hyperlink"/>
              </w:rPr>
              <w:t>Measuring the solubility of substances</w:t>
            </w:r>
            <w:r>
              <w:rPr>
                <w:webHidden/>
              </w:rPr>
              <w:tab/>
            </w:r>
            <w:r>
              <w:rPr>
                <w:webHidden/>
              </w:rPr>
              <w:fldChar w:fldCharType="begin"/>
            </w:r>
            <w:r>
              <w:rPr>
                <w:webHidden/>
              </w:rPr>
              <w:instrText xml:space="preserve"> PAGEREF _Toc227597140 \h </w:instrText>
            </w:r>
            <w:r>
              <w:rPr>
                <w:webHidden/>
              </w:rPr>
            </w:r>
            <w:r>
              <w:rPr>
                <w:webHidden/>
              </w:rPr>
              <w:fldChar w:fldCharType="separate"/>
            </w:r>
            <w:r>
              <w:rPr>
                <w:webHidden/>
              </w:rPr>
              <w:t>47</w:t>
            </w:r>
            <w:r>
              <w:rPr>
                <w:webHidden/>
              </w:rPr>
              <w:fldChar w:fldCharType="end"/>
            </w:r>
          </w:hyperlink>
        </w:p>
        <w:p w14:paraId="5B29BCED" w14:textId="529A8282" w:rsidR="00B45948" w:rsidRDefault="00B45948">
          <w:pPr>
            <w:pStyle w:val="TOC3"/>
            <w:tabs>
              <w:tab w:val="right" w:leader="dot" w:pos="9628"/>
            </w:tabs>
            <w:rPr>
              <w:rFonts w:asciiTheme="minorHAnsi" w:eastAsiaTheme="minorEastAsia" w:hAnsiTheme="minorHAnsi" w:cstheme="minorBidi"/>
              <w:noProof/>
              <w:kern w:val="2"/>
              <w:sz w:val="24"/>
              <w:lang w:eastAsia="ja-JP"/>
              <w14:ligatures w14:val="standardContextual"/>
            </w:rPr>
          </w:pPr>
          <w:hyperlink w:anchor="_Toc227597141" w:history="1">
            <w:r w:rsidRPr="001C23BB">
              <w:rPr>
                <w:rStyle w:val="Hyperlink"/>
                <w:noProof/>
              </w:rPr>
              <w:t>Student resource – measuring the solubility of substances</w:t>
            </w:r>
            <w:r>
              <w:rPr>
                <w:noProof/>
                <w:webHidden/>
              </w:rPr>
              <w:tab/>
            </w:r>
            <w:r>
              <w:rPr>
                <w:noProof/>
                <w:webHidden/>
              </w:rPr>
              <w:fldChar w:fldCharType="begin"/>
            </w:r>
            <w:r>
              <w:rPr>
                <w:noProof/>
                <w:webHidden/>
              </w:rPr>
              <w:instrText xml:space="preserve"> PAGEREF _Toc227597141 \h </w:instrText>
            </w:r>
            <w:r>
              <w:rPr>
                <w:noProof/>
                <w:webHidden/>
              </w:rPr>
            </w:r>
            <w:r>
              <w:rPr>
                <w:noProof/>
                <w:webHidden/>
              </w:rPr>
              <w:fldChar w:fldCharType="separate"/>
            </w:r>
            <w:r>
              <w:rPr>
                <w:noProof/>
                <w:webHidden/>
              </w:rPr>
              <w:t>57</w:t>
            </w:r>
            <w:r>
              <w:rPr>
                <w:noProof/>
                <w:webHidden/>
              </w:rPr>
              <w:fldChar w:fldCharType="end"/>
            </w:r>
          </w:hyperlink>
        </w:p>
        <w:p w14:paraId="6B41A690" w14:textId="2D96B246" w:rsidR="00B45948" w:rsidRDefault="00B45948">
          <w:pPr>
            <w:pStyle w:val="TOC1"/>
            <w:rPr>
              <w:rFonts w:asciiTheme="minorHAnsi" w:eastAsiaTheme="minorEastAsia" w:hAnsiTheme="minorHAnsi" w:cstheme="minorBidi"/>
              <w:b w:val="0"/>
              <w:kern w:val="2"/>
              <w:sz w:val="24"/>
              <w:lang w:eastAsia="ja-JP"/>
              <w14:ligatures w14:val="standardContextual"/>
            </w:rPr>
          </w:pPr>
          <w:hyperlink w:anchor="_Toc227597142" w:history="1">
            <w:r w:rsidRPr="001C23BB">
              <w:rPr>
                <w:rStyle w:val="Hyperlink"/>
              </w:rPr>
              <w:t>2.5 Temperature and solubility</w:t>
            </w:r>
            <w:r>
              <w:rPr>
                <w:webHidden/>
              </w:rPr>
              <w:tab/>
            </w:r>
            <w:r>
              <w:rPr>
                <w:webHidden/>
              </w:rPr>
              <w:fldChar w:fldCharType="begin"/>
            </w:r>
            <w:r>
              <w:rPr>
                <w:webHidden/>
              </w:rPr>
              <w:instrText xml:space="preserve"> PAGEREF _Toc227597142 \h </w:instrText>
            </w:r>
            <w:r>
              <w:rPr>
                <w:webHidden/>
              </w:rPr>
            </w:r>
            <w:r>
              <w:rPr>
                <w:webHidden/>
              </w:rPr>
              <w:fldChar w:fldCharType="separate"/>
            </w:r>
            <w:r>
              <w:rPr>
                <w:webHidden/>
              </w:rPr>
              <w:t>65</w:t>
            </w:r>
            <w:r>
              <w:rPr>
                <w:webHidden/>
              </w:rPr>
              <w:fldChar w:fldCharType="end"/>
            </w:r>
          </w:hyperlink>
        </w:p>
        <w:p w14:paraId="509FD3AE" w14:textId="3F71DCB4"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43" w:history="1">
            <w:r w:rsidRPr="001C23BB">
              <w:rPr>
                <w:rStyle w:val="Hyperlink"/>
              </w:rPr>
              <w:t>Planning for testing the effect of temperature on solubility</w:t>
            </w:r>
            <w:r>
              <w:rPr>
                <w:webHidden/>
              </w:rPr>
              <w:tab/>
            </w:r>
            <w:r>
              <w:rPr>
                <w:webHidden/>
              </w:rPr>
              <w:fldChar w:fldCharType="begin"/>
            </w:r>
            <w:r>
              <w:rPr>
                <w:webHidden/>
              </w:rPr>
              <w:instrText xml:space="preserve"> PAGEREF _Toc227597143 \h </w:instrText>
            </w:r>
            <w:r>
              <w:rPr>
                <w:webHidden/>
              </w:rPr>
            </w:r>
            <w:r>
              <w:rPr>
                <w:webHidden/>
              </w:rPr>
              <w:fldChar w:fldCharType="separate"/>
            </w:r>
            <w:r>
              <w:rPr>
                <w:webHidden/>
              </w:rPr>
              <w:t>66</w:t>
            </w:r>
            <w:r>
              <w:rPr>
                <w:webHidden/>
              </w:rPr>
              <w:fldChar w:fldCharType="end"/>
            </w:r>
          </w:hyperlink>
        </w:p>
        <w:p w14:paraId="1E888D4F" w14:textId="63A303C5" w:rsidR="00B45948" w:rsidRDefault="00B45948">
          <w:pPr>
            <w:pStyle w:val="TOC3"/>
            <w:tabs>
              <w:tab w:val="right" w:leader="dot" w:pos="9628"/>
            </w:tabs>
            <w:rPr>
              <w:rFonts w:asciiTheme="minorHAnsi" w:eastAsiaTheme="minorEastAsia" w:hAnsiTheme="minorHAnsi" w:cstheme="minorBidi"/>
              <w:noProof/>
              <w:kern w:val="2"/>
              <w:sz w:val="24"/>
              <w:lang w:eastAsia="ja-JP"/>
              <w14:ligatures w14:val="standardContextual"/>
            </w:rPr>
          </w:pPr>
          <w:hyperlink w:anchor="_Toc227597144" w:history="1">
            <w:r w:rsidRPr="001C23BB">
              <w:rPr>
                <w:rStyle w:val="Hyperlink"/>
                <w:noProof/>
              </w:rPr>
              <w:t>Student resource – the effect of temperature on solubility (Scaffold 1)</w:t>
            </w:r>
            <w:r>
              <w:rPr>
                <w:noProof/>
                <w:webHidden/>
              </w:rPr>
              <w:tab/>
            </w:r>
            <w:r>
              <w:rPr>
                <w:noProof/>
                <w:webHidden/>
              </w:rPr>
              <w:fldChar w:fldCharType="begin"/>
            </w:r>
            <w:r>
              <w:rPr>
                <w:noProof/>
                <w:webHidden/>
              </w:rPr>
              <w:instrText xml:space="preserve"> PAGEREF _Toc227597144 \h </w:instrText>
            </w:r>
            <w:r>
              <w:rPr>
                <w:noProof/>
                <w:webHidden/>
              </w:rPr>
            </w:r>
            <w:r>
              <w:rPr>
                <w:noProof/>
                <w:webHidden/>
              </w:rPr>
              <w:fldChar w:fldCharType="separate"/>
            </w:r>
            <w:r>
              <w:rPr>
                <w:noProof/>
                <w:webHidden/>
              </w:rPr>
              <w:t>72</w:t>
            </w:r>
            <w:r>
              <w:rPr>
                <w:noProof/>
                <w:webHidden/>
              </w:rPr>
              <w:fldChar w:fldCharType="end"/>
            </w:r>
          </w:hyperlink>
        </w:p>
        <w:p w14:paraId="77A1D408" w14:textId="1886BAA6" w:rsidR="00B45948" w:rsidRDefault="00B45948">
          <w:pPr>
            <w:pStyle w:val="TOC3"/>
            <w:tabs>
              <w:tab w:val="right" w:leader="dot" w:pos="9628"/>
            </w:tabs>
            <w:rPr>
              <w:rFonts w:asciiTheme="minorHAnsi" w:eastAsiaTheme="minorEastAsia" w:hAnsiTheme="minorHAnsi" w:cstheme="minorBidi"/>
              <w:noProof/>
              <w:kern w:val="2"/>
              <w:sz w:val="24"/>
              <w:lang w:eastAsia="ja-JP"/>
              <w14:ligatures w14:val="standardContextual"/>
            </w:rPr>
          </w:pPr>
          <w:hyperlink w:anchor="_Toc227597145" w:history="1">
            <w:r w:rsidRPr="001C23BB">
              <w:rPr>
                <w:rStyle w:val="Hyperlink"/>
                <w:noProof/>
              </w:rPr>
              <w:t>Student resource – the effect of temperature on solubility (Scaffold 2)</w:t>
            </w:r>
            <w:r>
              <w:rPr>
                <w:noProof/>
                <w:webHidden/>
              </w:rPr>
              <w:tab/>
            </w:r>
            <w:r>
              <w:rPr>
                <w:noProof/>
                <w:webHidden/>
              </w:rPr>
              <w:fldChar w:fldCharType="begin"/>
            </w:r>
            <w:r>
              <w:rPr>
                <w:noProof/>
                <w:webHidden/>
              </w:rPr>
              <w:instrText xml:space="preserve"> PAGEREF _Toc227597145 \h </w:instrText>
            </w:r>
            <w:r>
              <w:rPr>
                <w:noProof/>
                <w:webHidden/>
              </w:rPr>
            </w:r>
            <w:r>
              <w:rPr>
                <w:noProof/>
                <w:webHidden/>
              </w:rPr>
              <w:fldChar w:fldCharType="separate"/>
            </w:r>
            <w:r>
              <w:rPr>
                <w:noProof/>
                <w:webHidden/>
              </w:rPr>
              <w:t>75</w:t>
            </w:r>
            <w:r>
              <w:rPr>
                <w:noProof/>
                <w:webHidden/>
              </w:rPr>
              <w:fldChar w:fldCharType="end"/>
            </w:r>
          </w:hyperlink>
        </w:p>
        <w:p w14:paraId="165029ED" w14:textId="0D3B5E9F" w:rsidR="00B45948" w:rsidRDefault="00B45948">
          <w:pPr>
            <w:pStyle w:val="TOC2"/>
            <w:rPr>
              <w:rFonts w:asciiTheme="minorHAnsi" w:eastAsiaTheme="minorEastAsia" w:hAnsiTheme="minorHAnsi" w:cstheme="minorBidi"/>
              <w:kern w:val="2"/>
              <w:sz w:val="24"/>
              <w:lang w:eastAsia="ja-JP"/>
              <w14:ligatures w14:val="standardContextual"/>
            </w:rPr>
          </w:pPr>
          <w:hyperlink w:anchor="_Toc227597146" w:history="1">
            <w:r w:rsidRPr="001C23BB">
              <w:rPr>
                <w:rStyle w:val="Hyperlink"/>
              </w:rPr>
              <w:t>Solubility and temperature – practical investigation</w:t>
            </w:r>
            <w:r>
              <w:rPr>
                <w:webHidden/>
              </w:rPr>
              <w:tab/>
            </w:r>
            <w:r>
              <w:rPr>
                <w:webHidden/>
              </w:rPr>
              <w:fldChar w:fldCharType="begin"/>
            </w:r>
            <w:r>
              <w:rPr>
                <w:webHidden/>
              </w:rPr>
              <w:instrText xml:space="preserve"> PAGEREF _Toc227597146 \h </w:instrText>
            </w:r>
            <w:r>
              <w:rPr>
                <w:webHidden/>
              </w:rPr>
            </w:r>
            <w:r>
              <w:rPr>
                <w:webHidden/>
              </w:rPr>
              <w:fldChar w:fldCharType="separate"/>
            </w:r>
            <w:r>
              <w:rPr>
                <w:webHidden/>
              </w:rPr>
              <w:t>78</w:t>
            </w:r>
            <w:r>
              <w:rPr>
                <w:webHidden/>
              </w:rPr>
              <w:fldChar w:fldCharType="end"/>
            </w:r>
          </w:hyperlink>
        </w:p>
        <w:p w14:paraId="1C6515AF" w14:textId="3E36C585" w:rsidR="00B45948" w:rsidRDefault="00B45948">
          <w:pPr>
            <w:pStyle w:val="TOC3"/>
            <w:tabs>
              <w:tab w:val="right" w:leader="dot" w:pos="9628"/>
            </w:tabs>
            <w:rPr>
              <w:rFonts w:asciiTheme="minorHAnsi" w:eastAsiaTheme="minorEastAsia" w:hAnsiTheme="minorHAnsi" w:cstheme="minorBidi"/>
              <w:noProof/>
              <w:kern w:val="2"/>
              <w:sz w:val="24"/>
              <w:lang w:eastAsia="ja-JP"/>
              <w14:ligatures w14:val="standardContextual"/>
            </w:rPr>
          </w:pPr>
          <w:hyperlink w:anchor="_Toc227597147" w:history="1">
            <w:r w:rsidRPr="001C23BB">
              <w:rPr>
                <w:rStyle w:val="Hyperlink"/>
                <w:noProof/>
              </w:rPr>
              <w:t>Student resource – solubility and temperature practical investigation</w:t>
            </w:r>
            <w:r>
              <w:rPr>
                <w:noProof/>
                <w:webHidden/>
              </w:rPr>
              <w:tab/>
            </w:r>
            <w:r>
              <w:rPr>
                <w:noProof/>
                <w:webHidden/>
              </w:rPr>
              <w:fldChar w:fldCharType="begin"/>
            </w:r>
            <w:r>
              <w:rPr>
                <w:noProof/>
                <w:webHidden/>
              </w:rPr>
              <w:instrText xml:space="preserve"> PAGEREF _Toc227597147 \h </w:instrText>
            </w:r>
            <w:r>
              <w:rPr>
                <w:noProof/>
                <w:webHidden/>
              </w:rPr>
            </w:r>
            <w:r>
              <w:rPr>
                <w:noProof/>
                <w:webHidden/>
              </w:rPr>
              <w:fldChar w:fldCharType="separate"/>
            </w:r>
            <w:r>
              <w:rPr>
                <w:noProof/>
                <w:webHidden/>
              </w:rPr>
              <w:t>81</w:t>
            </w:r>
            <w:r>
              <w:rPr>
                <w:noProof/>
                <w:webHidden/>
              </w:rPr>
              <w:fldChar w:fldCharType="end"/>
            </w:r>
          </w:hyperlink>
        </w:p>
        <w:p w14:paraId="6CFD90F8" w14:textId="1892D465" w:rsidR="00B45948" w:rsidRDefault="00B45948">
          <w:pPr>
            <w:pStyle w:val="TOC1"/>
            <w:rPr>
              <w:rFonts w:asciiTheme="minorHAnsi" w:eastAsiaTheme="minorEastAsia" w:hAnsiTheme="minorHAnsi" w:cstheme="minorBidi"/>
              <w:b w:val="0"/>
              <w:kern w:val="2"/>
              <w:sz w:val="24"/>
              <w:lang w:eastAsia="ja-JP"/>
              <w14:ligatures w14:val="standardContextual"/>
            </w:rPr>
          </w:pPr>
          <w:hyperlink w:anchor="_Toc227597148" w:history="1">
            <w:r w:rsidRPr="001C23BB">
              <w:rPr>
                <w:rStyle w:val="Hyperlink"/>
              </w:rPr>
              <w:t>Evidence base</w:t>
            </w:r>
            <w:r>
              <w:rPr>
                <w:webHidden/>
              </w:rPr>
              <w:tab/>
            </w:r>
            <w:r>
              <w:rPr>
                <w:webHidden/>
              </w:rPr>
              <w:fldChar w:fldCharType="begin"/>
            </w:r>
            <w:r>
              <w:rPr>
                <w:webHidden/>
              </w:rPr>
              <w:instrText xml:space="preserve"> PAGEREF _Toc227597148 \h </w:instrText>
            </w:r>
            <w:r>
              <w:rPr>
                <w:webHidden/>
              </w:rPr>
            </w:r>
            <w:r>
              <w:rPr>
                <w:webHidden/>
              </w:rPr>
              <w:fldChar w:fldCharType="separate"/>
            </w:r>
            <w:r>
              <w:rPr>
                <w:webHidden/>
              </w:rPr>
              <w:t>84</w:t>
            </w:r>
            <w:r>
              <w:rPr>
                <w:webHidden/>
              </w:rPr>
              <w:fldChar w:fldCharType="end"/>
            </w:r>
          </w:hyperlink>
        </w:p>
        <w:p w14:paraId="4DAC5648" w14:textId="56AF755A" w:rsidR="006C6439" w:rsidRDefault="00D82F47" w:rsidP="65DAC3A9">
          <w:pPr>
            <w:pStyle w:val="TOC1"/>
            <w:rPr>
              <w:rStyle w:val="Hyperlink"/>
              <w:kern w:val="2"/>
              <w:lang w:eastAsia="en-AU"/>
              <w14:ligatures w14:val="standardContextual"/>
            </w:rPr>
          </w:pPr>
          <w:r>
            <w:fldChar w:fldCharType="end"/>
          </w:r>
        </w:p>
      </w:sdtContent>
    </w:sdt>
    <w:p w14:paraId="71EBCA2C" w14:textId="6776DFAC" w:rsidR="00AD047E" w:rsidRPr="004B6DBE" w:rsidRDefault="00AD047E"/>
    <w:p w14:paraId="3D3067FE" w14:textId="77777777" w:rsidR="00D103BD" w:rsidRPr="00870E31" w:rsidRDefault="00D103BD" w:rsidP="00870E31">
      <w:bookmarkStart w:id="0" w:name="_Toc128649914"/>
      <w:bookmarkStart w:id="1" w:name="_Toc141426379"/>
      <w:bookmarkStart w:id="2" w:name="_Toc143504798"/>
      <w:r>
        <w:br w:type="page"/>
      </w:r>
    </w:p>
    <w:p w14:paraId="07BAD920" w14:textId="0EE7C217" w:rsidR="002F11AD" w:rsidRDefault="006F248F" w:rsidP="00981CA6">
      <w:pPr>
        <w:pStyle w:val="Heading1"/>
      </w:pPr>
      <w:bookmarkStart w:id="3" w:name="_Toc204017502"/>
      <w:bookmarkStart w:id="4" w:name="_Toc227597122"/>
      <w:bookmarkEnd w:id="0"/>
      <w:bookmarkEnd w:id="1"/>
      <w:r>
        <w:t>Overview</w:t>
      </w:r>
      <w:bookmarkEnd w:id="3"/>
      <w:bookmarkEnd w:id="4"/>
    </w:p>
    <w:p w14:paraId="6C8F27DD" w14:textId="6E444223" w:rsidR="002F11AD" w:rsidRDefault="005E2BE5" w:rsidP="002F11AD">
      <w:r w:rsidRPr="00B70280">
        <w:rPr>
          <w:rStyle w:val="Strong"/>
        </w:rPr>
        <w:t>Stage and learning area:</w:t>
      </w:r>
      <w:r>
        <w:t xml:space="preserve"> Stage </w:t>
      </w:r>
      <w:r w:rsidR="00377419">
        <w:t>4</w:t>
      </w:r>
      <w:r w:rsidR="00A8752F">
        <w:t xml:space="preserve"> Science</w:t>
      </w:r>
    </w:p>
    <w:p w14:paraId="6E6FE99E" w14:textId="5231AB40" w:rsidR="00F363B7" w:rsidRDefault="005F045A" w:rsidP="002F11AD">
      <w:r w:rsidRPr="005F045A">
        <w:rPr>
          <w:rStyle w:val="Strong"/>
        </w:rPr>
        <w:t>Description:</w:t>
      </w:r>
      <w:r>
        <w:t xml:space="preserve"> </w:t>
      </w:r>
      <w:r w:rsidR="002C4313">
        <w:t>t</w:t>
      </w:r>
      <w:r w:rsidR="00D5495F">
        <w:t xml:space="preserve">his </w:t>
      </w:r>
      <w:r w:rsidR="008807B9">
        <w:t xml:space="preserve">resource complements the </w:t>
      </w:r>
      <w:hyperlink r:id="rId11" w:history="1">
        <w:r w:rsidR="003768D3" w:rsidRPr="00C1389E">
          <w:rPr>
            <w:rStyle w:val="Hyperlink"/>
          </w:rPr>
          <w:t xml:space="preserve">Solutions and </w:t>
        </w:r>
        <w:r w:rsidR="00D5495F" w:rsidRPr="00C1389E">
          <w:rPr>
            <w:rStyle w:val="Hyperlink"/>
          </w:rPr>
          <w:t xml:space="preserve">mixtures </w:t>
        </w:r>
        <w:r w:rsidR="008807B9" w:rsidRPr="00C1389E">
          <w:rPr>
            <w:rStyle w:val="Hyperlink"/>
          </w:rPr>
          <w:t>program of learning</w:t>
        </w:r>
      </w:hyperlink>
      <w:r w:rsidR="00F363B7">
        <w:t>.</w:t>
      </w:r>
      <w:r w:rsidR="007669D8">
        <w:t xml:space="preserve"> </w:t>
      </w:r>
      <w:r w:rsidR="008929D7">
        <w:t xml:space="preserve">It aims to serve as a </w:t>
      </w:r>
      <w:r>
        <w:t xml:space="preserve">teacher </w:t>
      </w:r>
      <w:r w:rsidR="008929D7">
        <w:t>reference</w:t>
      </w:r>
      <w:r w:rsidR="00646E05">
        <w:t>, offering practical strategies and ideas to enrich teaching practices and create engaging learning environments.</w:t>
      </w:r>
      <w:r w:rsidR="005741D6">
        <w:t xml:space="preserve"> The activities should be adapted to suit </w:t>
      </w:r>
      <w:r w:rsidR="00C860FA">
        <w:t>students</w:t>
      </w:r>
      <w:r w:rsidR="002C4313">
        <w:t>’</w:t>
      </w:r>
      <w:r w:rsidR="00C860FA">
        <w:t xml:space="preserve"> needs</w:t>
      </w:r>
      <w:r w:rsidR="005741D6">
        <w:t>.</w:t>
      </w:r>
    </w:p>
    <w:p w14:paraId="1A7C8AA4" w14:textId="3D625BB4" w:rsidR="001A3F7A" w:rsidRDefault="00DA4801" w:rsidP="001A3F7A">
      <w:r w:rsidRPr="4C1BA44A">
        <w:rPr>
          <w:rStyle w:val="Strong"/>
        </w:rPr>
        <w:t>Duration:</w:t>
      </w:r>
      <w:r w:rsidR="00AB6E3F">
        <w:t xml:space="preserve"> </w:t>
      </w:r>
      <w:r w:rsidR="002C4313">
        <w:t>w</w:t>
      </w:r>
      <w:r w:rsidR="00D5495F">
        <w:t>hile</w:t>
      </w:r>
      <w:r w:rsidR="00AB6E3F">
        <w:t xml:space="preserve"> timing will vary</w:t>
      </w:r>
      <w:r>
        <w:t xml:space="preserve"> based on </w:t>
      </w:r>
      <w:r w:rsidR="00F470EC">
        <w:t xml:space="preserve">the </w:t>
      </w:r>
      <w:r>
        <w:t xml:space="preserve">mode of delivery, </w:t>
      </w:r>
      <w:r w:rsidR="00C860FA">
        <w:t xml:space="preserve">the differentiation strategies employed, and the </w:t>
      </w:r>
      <w:r>
        <w:t xml:space="preserve">class or school context, this series of activities should take approximately </w:t>
      </w:r>
      <w:r w:rsidR="24FEE621">
        <w:t>9</w:t>
      </w:r>
      <w:r w:rsidR="006C74F7">
        <w:t xml:space="preserve"> hours</w:t>
      </w:r>
      <w:r>
        <w:t>.</w:t>
      </w:r>
    </w:p>
    <w:p w14:paraId="702B37EB" w14:textId="4A2EC7FC" w:rsidR="00955288" w:rsidRDefault="00955288" w:rsidP="00955288">
      <w:pPr>
        <w:pStyle w:val="FeatureBox"/>
      </w:pPr>
      <w:r w:rsidRPr="00955288">
        <w:rPr>
          <w:rStyle w:val="Strong"/>
        </w:rPr>
        <w:t>Risk management:</w:t>
      </w:r>
      <w:r w:rsidRPr="00955288">
        <w:t xml:space="preserve"> </w:t>
      </w:r>
      <w:r w:rsidR="00C466B9">
        <w:t>t</w:t>
      </w:r>
      <w:r w:rsidRPr="00955288">
        <w:t xml:space="preserve">eachers are advised to undertake a risk assessment before conducting any </w:t>
      </w:r>
      <w:r w:rsidR="009A1E51">
        <w:t xml:space="preserve">classroom </w:t>
      </w:r>
      <w:r w:rsidRPr="00955288">
        <w:t>investigation or experiment. For more information on developing risk assessments</w:t>
      </w:r>
      <w:r w:rsidR="00C860FA">
        <w:t>,</w:t>
      </w:r>
      <w:r w:rsidRPr="00955288">
        <w:t xml:space="preserve"> see </w:t>
      </w:r>
      <w:hyperlink r:id="rId12" w:history="1">
        <w:r w:rsidRPr="00955288">
          <w:rPr>
            <w:rStyle w:val="Hyperlink"/>
          </w:rPr>
          <w:t>Risk Assessment – a pre-req</w:t>
        </w:r>
        <w:bookmarkStart w:id="5" w:name="_Hlt170202792"/>
        <w:bookmarkStart w:id="6" w:name="_Hlt170202793"/>
        <w:r w:rsidRPr="00955288">
          <w:rPr>
            <w:rStyle w:val="Hyperlink"/>
          </w:rPr>
          <w:t>u</w:t>
        </w:r>
        <w:bookmarkEnd w:id="5"/>
        <w:bookmarkEnd w:id="6"/>
        <w:r w:rsidRPr="00955288">
          <w:rPr>
            <w:rStyle w:val="Hyperlink"/>
          </w:rPr>
          <w:t>isite for risk control</w:t>
        </w:r>
      </w:hyperlink>
      <w:r w:rsidRPr="00955288">
        <w:t>.</w:t>
      </w:r>
    </w:p>
    <w:p w14:paraId="401744BD" w14:textId="2995B28F" w:rsidR="00323284" w:rsidRDefault="00323284" w:rsidP="00323284">
      <w:pPr>
        <w:pStyle w:val="FeatureBox4"/>
      </w:pPr>
      <w:r>
        <w:t>This resource book elabora</w:t>
      </w:r>
      <w:r w:rsidR="009A1E51">
        <w:t>tes</w:t>
      </w:r>
      <w:r>
        <w:t xml:space="preserve"> on many of the activities in the </w:t>
      </w:r>
      <w:hyperlink r:id="rId13" w:history="1">
        <w:r w:rsidR="00A35A21" w:rsidRPr="00C1389E">
          <w:rPr>
            <w:rStyle w:val="Hyperlink"/>
          </w:rPr>
          <w:t xml:space="preserve">Solutions and </w:t>
        </w:r>
        <w:r w:rsidR="002C4313" w:rsidRPr="00C1389E">
          <w:rPr>
            <w:rStyle w:val="Hyperlink"/>
          </w:rPr>
          <w:t>m</w:t>
        </w:r>
        <w:r w:rsidR="00A35A21" w:rsidRPr="00C1389E">
          <w:rPr>
            <w:rStyle w:val="Hyperlink"/>
          </w:rPr>
          <w:t xml:space="preserve">ixtures </w:t>
        </w:r>
        <w:r w:rsidRPr="00C1389E">
          <w:rPr>
            <w:rStyle w:val="Hyperlink"/>
          </w:rPr>
          <w:t>sample program</w:t>
        </w:r>
        <w:r w:rsidR="002C4313" w:rsidRPr="00C1389E">
          <w:rPr>
            <w:rStyle w:val="Hyperlink"/>
          </w:rPr>
          <w:t xml:space="preserve"> of learning</w:t>
        </w:r>
      </w:hyperlink>
      <w:r>
        <w:t xml:space="preserve">. Some activities also reference the </w:t>
      </w:r>
      <w:r w:rsidR="00A35A21">
        <w:t xml:space="preserve">Solutions and </w:t>
      </w:r>
      <w:r w:rsidR="002C4313">
        <w:t>m</w:t>
      </w:r>
      <w:r w:rsidR="00A35A21">
        <w:t>ixtures</w:t>
      </w:r>
      <w:r>
        <w:t xml:space="preserve"> </w:t>
      </w:r>
      <w:r w:rsidR="002C4313">
        <w:t xml:space="preserve">slide deck </w:t>
      </w:r>
      <w:r>
        <w:t xml:space="preserve">(identified as </w:t>
      </w:r>
      <w:r w:rsidR="00A35A21">
        <w:rPr>
          <w:rStyle w:val="Strong"/>
        </w:rPr>
        <w:t>SOL</w:t>
      </w:r>
      <w:r w:rsidRPr="00F11288">
        <w:rPr>
          <w:rStyle w:val="Strong"/>
        </w:rPr>
        <w:t xml:space="preserve"> PPT</w:t>
      </w:r>
      <w:r>
        <w:t xml:space="preserve"> throughout this document).</w:t>
      </w:r>
    </w:p>
    <w:p w14:paraId="00B971AF" w14:textId="77777777" w:rsidR="001A4C14" w:rsidRDefault="001A4C14" w:rsidP="007B184C">
      <w:pPr>
        <w:pStyle w:val="Heading2"/>
      </w:pPr>
      <w:bookmarkStart w:id="7" w:name="_Toc197244562"/>
      <w:bookmarkStart w:id="8" w:name="_Toc198905977"/>
      <w:bookmarkStart w:id="9" w:name="_Toc204017503"/>
      <w:bookmarkStart w:id="10" w:name="_Toc227597123"/>
      <w:r>
        <w:t>Glossary</w:t>
      </w:r>
      <w:bookmarkEnd w:id="7"/>
      <w:bookmarkEnd w:id="8"/>
      <w:bookmarkEnd w:id="9"/>
      <w:bookmarkEnd w:id="10"/>
    </w:p>
    <w:p w14:paraId="654AE9CA" w14:textId="692F3CBA" w:rsidR="00A4724A" w:rsidRDefault="001A4C14" w:rsidP="007B184C">
      <w:pPr>
        <w:pStyle w:val="FeatureBox4"/>
      </w:pPr>
      <w:r>
        <w:t xml:space="preserve">Tier 3 words are those that are relevant for subject-specific content. More information is provided in the ‘Vocabulary in context’ document found </w:t>
      </w:r>
      <w:r w:rsidR="002C4313">
        <w:t>on</w:t>
      </w:r>
      <w:r>
        <w:t xml:space="preserve"> the </w:t>
      </w:r>
      <w:hyperlink r:id="rId14">
        <w:r w:rsidR="05780E2E" w:rsidRPr="7E085013">
          <w:rPr>
            <w:rStyle w:val="Hyperlink"/>
            <w:rFonts w:eastAsia="Arial"/>
            <w:szCs w:val="22"/>
          </w:rPr>
          <w:t xml:space="preserve">Stage 4 reading </w:t>
        </w:r>
        <w:r w:rsidR="00414C02">
          <w:rPr>
            <w:rStyle w:val="Hyperlink"/>
            <w:rFonts w:eastAsia="Arial"/>
            <w:szCs w:val="22"/>
          </w:rPr>
          <w:t>– Vocabulary in context</w:t>
        </w:r>
        <w:r w:rsidR="05780E2E" w:rsidRPr="7E085013">
          <w:rPr>
            <w:rStyle w:val="Hyperlink"/>
            <w:rFonts w:eastAsia="Arial"/>
            <w:szCs w:val="22"/>
          </w:rPr>
          <w:t xml:space="preserve"> page</w:t>
        </w:r>
      </w:hyperlink>
      <w:r>
        <w:t xml:space="preserve">. A glossary containing Tier 3 vocabulary related to the essential question ‘How </w:t>
      </w:r>
      <w:r w:rsidR="2D9B712F">
        <w:t>can solutions be explained using particle theory</w:t>
      </w:r>
      <w:r>
        <w:t xml:space="preserve">?’ has been provided below. </w:t>
      </w:r>
      <w:r w:rsidR="002C4313">
        <w:t>T</w:t>
      </w:r>
      <w:r>
        <w:t xml:space="preserve">he </w:t>
      </w:r>
      <w:hyperlink r:id="rId15">
        <w:r w:rsidRPr="6C59EC10">
          <w:rPr>
            <w:rStyle w:val="Hyperlink"/>
          </w:rPr>
          <w:t>Guide for planning and implementing explicit vocabulary instruction</w:t>
        </w:r>
      </w:hyperlink>
      <w:r w:rsidR="002C4313">
        <w:t xml:space="preserve"> can be used by teachers across all curriculum areas</w:t>
      </w:r>
      <w:r>
        <w:t>.</w:t>
      </w:r>
    </w:p>
    <w:p w14:paraId="3707EBB6" w14:textId="77777777" w:rsidR="00A4724A" w:rsidRDefault="00A4724A">
      <w:pPr>
        <w:suppressAutoHyphens w:val="0"/>
        <w:spacing w:before="0" w:after="160" w:line="259" w:lineRule="auto"/>
      </w:pPr>
      <w:r>
        <w:br w:type="page"/>
      </w:r>
    </w:p>
    <w:p w14:paraId="05F7D277" w14:textId="7251B377" w:rsidR="001A4C14" w:rsidRDefault="001A4C14" w:rsidP="00E72837">
      <w:pPr>
        <w:pStyle w:val="Caption"/>
        <w:tabs>
          <w:tab w:val="left" w:pos="5725"/>
        </w:tabs>
      </w:pPr>
      <w:r>
        <w:t xml:space="preserve">Table </w:t>
      </w:r>
      <w:r>
        <w:fldChar w:fldCharType="begin"/>
      </w:r>
      <w:r>
        <w:instrText>SEQ Table \* ARABIC</w:instrText>
      </w:r>
      <w:r>
        <w:fldChar w:fldCharType="separate"/>
      </w:r>
      <w:r w:rsidR="003E44B4">
        <w:rPr>
          <w:noProof/>
        </w:rPr>
        <w:t>1</w:t>
      </w:r>
      <w:r>
        <w:fldChar w:fldCharType="end"/>
      </w:r>
      <w:r>
        <w:t xml:space="preserve"> – glossary of key terms for Solutions and mixtures TRB</w:t>
      </w:r>
      <w:r w:rsidR="00E72837">
        <w:t>2</w:t>
      </w:r>
    </w:p>
    <w:tbl>
      <w:tblPr>
        <w:tblStyle w:val="Tableheader"/>
        <w:tblW w:w="9493" w:type="dxa"/>
        <w:tblLook w:val="04A0" w:firstRow="1" w:lastRow="0" w:firstColumn="1" w:lastColumn="0" w:noHBand="0" w:noVBand="1"/>
        <w:tblDescription w:val="A glossary of key terms."/>
      </w:tblPr>
      <w:tblGrid>
        <w:gridCol w:w="1980"/>
        <w:gridCol w:w="7513"/>
      </w:tblGrid>
      <w:tr w:rsidR="00505D0D" w14:paraId="0F2A375E" w14:textId="77777777" w:rsidTr="00BC65E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0F51C346" w14:textId="77777777" w:rsidR="00505D0D" w:rsidRPr="00B96FF0" w:rsidRDefault="00505D0D" w:rsidP="00B76FB0">
            <w:r>
              <w:t>Term</w:t>
            </w:r>
          </w:p>
        </w:tc>
        <w:tc>
          <w:tcPr>
            <w:tcW w:w="7513" w:type="dxa"/>
          </w:tcPr>
          <w:p w14:paraId="4EBD1611" w14:textId="77777777" w:rsidR="00505D0D" w:rsidRDefault="00505D0D" w:rsidP="00B76FB0">
            <w:pPr>
              <w:cnfStyle w:val="100000000000" w:firstRow="1" w:lastRow="0" w:firstColumn="0" w:lastColumn="0" w:oddVBand="0" w:evenVBand="0" w:oddHBand="0" w:evenHBand="0" w:firstRowFirstColumn="0" w:firstRowLastColumn="0" w:lastRowFirstColumn="0" w:lastRowLastColumn="0"/>
            </w:pPr>
            <w:r>
              <w:t>Definition</w:t>
            </w:r>
          </w:p>
        </w:tc>
      </w:tr>
      <w:tr w:rsidR="00283D83" w14:paraId="3DDCEC4B" w14:textId="77777777" w:rsidTr="00BC65E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2DE1BC41" w14:textId="3163D39B" w:rsidR="00283D83" w:rsidRDefault="00283D83" w:rsidP="00B76FB0">
            <w:r>
              <w:t>Concentration</w:t>
            </w:r>
          </w:p>
        </w:tc>
        <w:tc>
          <w:tcPr>
            <w:tcW w:w="7513" w:type="dxa"/>
          </w:tcPr>
          <w:p w14:paraId="47FFDD63" w14:textId="38A9DF0E" w:rsidR="00283D83" w:rsidRDefault="00283D83" w:rsidP="00B76FB0">
            <w:pPr>
              <w:cnfStyle w:val="000000100000" w:firstRow="0" w:lastRow="0" w:firstColumn="0" w:lastColumn="0" w:oddVBand="0" w:evenVBand="0" w:oddHBand="1" w:evenHBand="0" w:firstRowFirstColumn="0" w:firstRowLastColumn="0" w:lastRowFirstColumn="0" w:lastRowLastColumn="0"/>
            </w:pPr>
            <w:r>
              <w:t xml:space="preserve">A quantitative measure </w:t>
            </w:r>
            <w:r w:rsidR="00691D24">
              <w:t xml:space="preserve">of the amount of solute </w:t>
            </w:r>
            <w:r w:rsidR="00DE2EAF">
              <w:t xml:space="preserve">and solvent in a solution. Often represented </w:t>
            </w:r>
            <w:r w:rsidR="001A14EA">
              <w:t xml:space="preserve">in units of </w:t>
            </w:r>
            <w:r w:rsidR="00DE2EAF">
              <w:t>g/L</w:t>
            </w:r>
            <w:r w:rsidR="003971FE">
              <w:t xml:space="preserve"> or</w:t>
            </w:r>
            <w:r w:rsidR="00540C02">
              <w:t xml:space="preserve"> parts per million (pp</w:t>
            </w:r>
            <w:r w:rsidR="003971FE">
              <w:t>m)</w:t>
            </w:r>
            <w:r w:rsidR="002C4313">
              <w:t>.</w:t>
            </w:r>
          </w:p>
        </w:tc>
      </w:tr>
      <w:tr w:rsidR="00030ADC" w14:paraId="3E1FFB28" w14:textId="77777777" w:rsidTr="00BC65E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4976F305" w14:textId="14E23D86" w:rsidR="00030ADC" w:rsidRDefault="00030ADC" w:rsidP="00B76FB0">
            <w:r>
              <w:t>Concentrated</w:t>
            </w:r>
          </w:p>
        </w:tc>
        <w:tc>
          <w:tcPr>
            <w:tcW w:w="7513" w:type="dxa"/>
          </w:tcPr>
          <w:p w14:paraId="7355D02B" w14:textId="5DDC6A20" w:rsidR="00030ADC" w:rsidRDefault="001A14EA" w:rsidP="00B76FB0">
            <w:pPr>
              <w:cnfStyle w:val="000000010000" w:firstRow="0" w:lastRow="0" w:firstColumn="0" w:lastColumn="0" w:oddVBand="0" w:evenVBand="0" w:oddHBand="0" w:evenHBand="1" w:firstRowFirstColumn="0" w:firstRowLastColumn="0" w:lastRowFirstColumn="0" w:lastRowLastColumn="0"/>
            </w:pPr>
            <w:r>
              <w:t>A qualitative term for a solution that contains a large amount of solute relative to the solvent.</w:t>
            </w:r>
          </w:p>
        </w:tc>
      </w:tr>
      <w:tr w:rsidR="008E4FE1" w14:paraId="72117AEF" w14:textId="77777777" w:rsidTr="00BC65E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16469C48" w14:textId="7A407A68" w:rsidR="008E4FE1" w:rsidRDefault="008E4FE1" w:rsidP="00B76FB0">
            <w:r>
              <w:t>Dilute</w:t>
            </w:r>
          </w:p>
        </w:tc>
        <w:tc>
          <w:tcPr>
            <w:tcW w:w="7513" w:type="dxa"/>
          </w:tcPr>
          <w:p w14:paraId="2DE62B22" w14:textId="261E6778" w:rsidR="008E4FE1" w:rsidRDefault="00C25A9F" w:rsidP="00B76FB0">
            <w:pPr>
              <w:cnfStyle w:val="000000100000" w:firstRow="0" w:lastRow="0" w:firstColumn="0" w:lastColumn="0" w:oddVBand="0" w:evenVBand="0" w:oddHBand="1" w:evenHBand="0" w:firstRowFirstColumn="0" w:firstRowLastColumn="0" w:lastRowFirstColumn="0" w:lastRowLastColumn="0"/>
            </w:pPr>
            <w:r>
              <w:t>A</w:t>
            </w:r>
            <w:r w:rsidRPr="00C25A9F">
              <w:t xml:space="preserve"> qualitative term for describing a solution that contains a small amount of solute relative to the amount of solvent. It is low in concentration.</w:t>
            </w:r>
          </w:p>
        </w:tc>
      </w:tr>
      <w:tr w:rsidR="008E4FE1" w14:paraId="7EB2ED2C" w14:textId="77777777" w:rsidTr="00BC65E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4BA5AD27" w14:textId="0006B2F6" w:rsidR="008E4FE1" w:rsidRDefault="008E4FE1" w:rsidP="00B76FB0">
            <w:r>
              <w:t>Dilution</w:t>
            </w:r>
          </w:p>
        </w:tc>
        <w:tc>
          <w:tcPr>
            <w:tcW w:w="7513" w:type="dxa"/>
          </w:tcPr>
          <w:p w14:paraId="2DF081DE" w14:textId="38DF7FC9" w:rsidR="008E4FE1" w:rsidRDefault="005375B4" w:rsidP="00B76FB0">
            <w:pPr>
              <w:cnfStyle w:val="000000010000" w:firstRow="0" w:lastRow="0" w:firstColumn="0" w:lastColumn="0" w:oddVBand="0" w:evenVBand="0" w:oddHBand="0" w:evenHBand="1" w:firstRowFirstColumn="0" w:firstRowLastColumn="0" w:lastRowFirstColumn="0" w:lastRowLastColumn="0"/>
            </w:pPr>
            <w:r>
              <w:t>The process of adding solvent to a solution to reduce its concentration.</w:t>
            </w:r>
          </w:p>
        </w:tc>
      </w:tr>
      <w:tr w:rsidR="00283D83" w14:paraId="3EF9A05C" w14:textId="77777777" w:rsidTr="00BC65E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69782E71" w14:textId="16C9A5B8" w:rsidR="00283D83" w:rsidRDefault="006809DA" w:rsidP="00B76FB0">
            <w:r>
              <w:t>Dissolv</w:t>
            </w:r>
            <w:r w:rsidRPr="00962797">
              <w:t>e</w:t>
            </w:r>
          </w:p>
        </w:tc>
        <w:tc>
          <w:tcPr>
            <w:tcW w:w="7513" w:type="dxa"/>
          </w:tcPr>
          <w:p w14:paraId="429A92AC" w14:textId="7A991023" w:rsidR="00283D83" w:rsidRDefault="006809DA" w:rsidP="00B76FB0">
            <w:pPr>
              <w:cnfStyle w:val="000000100000" w:firstRow="0" w:lastRow="0" w:firstColumn="0" w:lastColumn="0" w:oddVBand="0" w:evenVBand="0" w:oddHBand="1" w:evenHBand="0" w:firstRowFirstColumn="0" w:firstRowLastColumn="0" w:lastRowFirstColumn="0" w:lastRowLastColumn="0"/>
            </w:pPr>
            <w:r>
              <w:t xml:space="preserve">The process of </w:t>
            </w:r>
            <w:r w:rsidR="00197481">
              <w:t>dispersing a solute in a solvent.</w:t>
            </w:r>
          </w:p>
        </w:tc>
      </w:tr>
      <w:tr w:rsidR="00505D0D" w14:paraId="4C8F2B18" w14:textId="77777777" w:rsidTr="00BC65E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619AD974" w14:textId="59EDD483" w:rsidR="00505D0D" w:rsidRDefault="00197481" w:rsidP="00B76FB0">
            <w:r>
              <w:t>I</w:t>
            </w:r>
            <w:r w:rsidR="00505D0D">
              <w:t>nsoluble</w:t>
            </w:r>
          </w:p>
        </w:tc>
        <w:tc>
          <w:tcPr>
            <w:tcW w:w="7513" w:type="dxa"/>
          </w:tcPr>
          <w:p w14:paraId="0C951BD9" w14:textId="74EF8E45" w:rsidR="00505D0D" w:rsidRDefault="00505D0D" w:rsidP="00B76FB0">
            <w:pPr>
              <w:cnfStyle w:val="000000010000" w:firstRow="0" w:lastRow="0" w:firstColumn="0" w:lastColumn="0" w:oddVBand="0" w:evenVBand="0" w:oddHBand="0" w:evenHBand="1" w:firstRowFirstColumn="0" w:firstRowLastColumn="0" w:lastRowFirstColumn="0" w:lastRowLastColumn="0"/>
            </w:pPr>
            <w:r>
              <w:t>Unable to be dissolved (</w:t>
            </w:r>
            <w:r w:rsidRPr="00FF0614">
              <w:t>NESA 2025</w:t>
            </w:r>
            <w:r>
              <w:t>).</w:t>
            </w:r>
          </w:p>
        </w:tc>
      </w:tr>
      <w:tr w:rsidR="00505D0D" w14:paraId="11557728" w14:textId="77777777" w:rsidTr="00BC65E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2B7515E8" w14:textId="7FAF573E" w:rsidR="00505D0D" w:rsidRDefault="00E81680" w:rsidP="00B76FB0">
            <w:r>
              <w:t>M</w:t>
            </w:r>
            <w:r w:rsidR="00505D0D">
              <w:t>ass</w:t>
            </w:r>
          </w:p>
        </w:tc>
        <w:tc>
          <w:tcPr>
            <w:tcW w:w="7513" w:type="dxa"/>
          </w:tcPr>
          <w:p w14:paraId="45D6251F" w14:textId="03C7CB84" w:rsidR="00505D0D" w:rsidRDefault="00505D0D" w:rsidP="00B76FB0">
            <w:pPr>
              <w:cnfStyle w:val="000000100000" w:firstRow="0" w:lastRow="0" w:firstColumn="0" w:lastColumn="0" w:oddVBand="0" w:evenVBand="0" w:oddHBand="1" w:evenHBand="0" w:firstRowFirstColumn="0" w:firstRowLastColumn="0" w:lastRowFirstColumn="0" w:lastRowLastColumn="0"/>
            </w:pPr>
            <w:r w:rsidRPr="00063436">
              <w:t xml:space="preserve">The </w:t>
            </w:r>
            <w:r>
              <w:t>amount of matter in an object (</w:t>
            </w:r>
            <w:r w:rsidRPr="00FF0614">
              <w:t>NESA 2025</w:t>
            </w:r>
            <w:r>
              <w:t>).</w:t>
            </w:r>
          </w:p>
        </w:tc>
      </w:tr>
      <w:tr w:rsidR="00505D0D" w14:paraId="3B02ECAD" w14:textId="77777777" w:rsidTr="00BC65E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16C8F8D9" w14:textId="3CE0D171" w:rsidR="00505D0D" w:rsidRDefault="00E81680" w:rsidP="00B76FB0">
            <w:r>
              <w:t>M</w:t>
            </w:r>
            <w:r w:rsidR="00505D0D">
              <w:t>atter</w:t>
            </w:r>
          </w:p>
        </w:tc>
        <w:tc>
          <w:tcPr>
            <w:tcW w:w="7513" w:type="dxa"/>
          </w:tcPr>
          <w:p w14:paraId="36FF62F7" w14:textId="341A9475" w:rsidR="00505D0D" w:rsidRDefault="00505D0D" w:rsidP="00B76FB0">
            <w:pPr>
              <w:cnfStyle w:val="000000010000" w:firstRow="0" w:lastRow="0" w:firstColumn="0" w:lastColumn="0" w:oddVBand="0" w:evenVBand="0" w:oddHBand="0" w:evenHBand="1" w:firstRowFirstColumn="0" w:firstRowLastColumn="0" w:lastRowFirstColumn="0" w:lastRowLastColumn="0"/>
            </w:pPr>
            <w:r>
              <w:t>A physical substance; anything that has mass and occupies space</w:t>
            </w:r>
            <w:r w:rsidR="000A37E9">
              <w:t xml:space="preserve"> </w:t>
            </w:r>
            <w:r>
              <w:t>(</w:t>
            </w:r>
            <w:r w:rsidRPr="00FF0614">
              <w:t>NESA 2025</w:t>
            </w:r>
            <w:r>
              <w:t>).</w:t>
            </w:r>
          </w:p>
        </w:tc>
      </w:tr>
      <w:tr w:rsidR="00505D0D" w14:paraId="603BF66B" w14:textId="77777777" w:rsidTr="00BC65E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7A3E87A1" w14:textId="13B5FDB5" w:rsidR="00505D0D" w:rsidRDefault="00E81680" w:rsidP="00B76FB0">
            <w:r>
              <w:t>P</w:t>
            </w:r>
            <w:r w:rsidR="00505D0D">
              <w:t>article theory</w:t>
            </w:r>
          </w:p>
        </w:tc>
        <w:tc>
          <w:tcPr>
            <w:tcW w:w="7513" w:type="dxa"/>
          </w:tcPr>
          <w:p w14:paraId="4BE62313" w14:textId="67B2DF1A" w:rsidR="00505D0D" w:rsidRDefault="00505D0D" w:rsidP="00B76FB0">
            <w:pPr>
              <w:cnfStyle w:val="000000100000" w:firstRow="0" w:lastRow="0" w:firstColumn="0" w:lastColumn="0" w:oddVBand="0" w:evenVBand="0" w:oddHBand="1" w:evenHBand="0" w:firstRowFirstColumn="0" w:firstRowLastColumn="0" w:lastRowFirstColumn="0" w:lastRowLastColumn="0"/>
            </w:pPr>
            <w:r>
              <w:t>The kinetic theory of matter that all matter consists of tiny indivisible particles that are constantly moving (</w:t>
            </w:r>
            <w:r w:rsidRPr="00FF0614">
              <w:t>NESA 2025</w:t>
            </w:r>
            <w:r>
              <w:t>).</w:t>
            </w:r>
          </w:p>
        </w:tc>
      </w:tr>
      <w:tr w:rsidR="00505D0D" w14:paraId="0D6FCAC6" w14:textId="77777777" w:rsidTr="00BC65E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776956BC" w14:textId="7907E690" w:rsidR="00505D0D" w:rsidRDefault="00E81680" w:rsidP="00B76FB0">
            <w:r>
              <w:t>S</w:t>
            </w:r>
            <w:r w:rsidR="00505D0D">
              <w:t>aturated</w:t>
            </w:r>
          </w:p>
        </w:tc>
        <w:tc>
          <w:tcPr>
            <w:tcW w:w="7513" w:type="dxa"/>
          </w:tcPr>
          <w:p w14:paraId="1F3171C5" w14:textId="49FCA0C6" w:rsidR="00505D0D" w:rsidRDefault="00505D0D" w:rsidP="00B76FB0">
            <w:pPr>
              <w:cnfStyle w:val="000000010000" w:firstRow="0" w:lastRow="0" w:firstColumn="0" w:lastColumn="0" w:oddVBand="0" w:evenVBand="0" w:oddHBand="0" w:evenHBand="1" w:firstRowFirstColumn="0" w:firstRowLastColumn="0" w:lastRowFirstColumn="0" w:lastRowLastColumn="0"/>
            </w:pPr>
            <w:r>
              <w:t>A chemical solution which contains the maximum amount of solute that can be dissolved in a solution</w:t>
            </w:r>
            <w:r w:rsidR="00D60AC1">
              <w:t xml:space="preserve"> </w:t>
            </w:r>
            <w:r>
              <w:t>(</w:t>
            </w:r>
            <w:r w:rsidRPr="00FF0614">
              <w:t>NESA 2025</w:t>
            </w:r>
            <w:r>
              <w:t>).</w:t>
            </w:r>
          </w:p>
        </w:tc>
      </w:tr>
      <w:tr w:rsidR="00505D0D" w14:paraId="7A008026" w14:textId="77777777" w:rsidTr="00BC65E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4E5226BC" w14:textId="0BBBB588" w:rsidR="00505D0D" w:rsidRDefault="00E81680" w:rsidP="00B76FB0">
            <w:r>
              <w:t>S</w:t>
            </w:r>
            <w:r w:rsidR="00505D0D">
              <w:t>olubility</w:t>
            </w:r>
          </w:p>
        </w:tc>
        <w:tc>
          <w:tcPr>
            <w:tcW w:w="7513" w:type="dxa"/>
          </w:tcPr>
          <w:p w14:paraId="40A4D4F6" w14:textId="1E95A705" w:rsidR="00505D0D" w:rsidRDefault="007831B6" w:rsidP="00B76FB0">
            <w:pPr>
              <w:cnfStyle w:val="000000100000" w:firstRow="0" w:lastRow="0" w:firstColumn="0" w:lastColumn="0" w:oddVBand="0" w:evenVBand="0" w:oddHBand="1" w:evenHBand="0" w:firstRowFirstColumn="0" w:firstRowLastColumn="0" w:lastRowFirstColumn="0" w:lastRowLastColumn="0"/>
            </w:pPr>
            <w:r>
              <w:t>The maximum amount of a substance that can dissolve in a given volume of solvent at a particular temperature.</w:t>
            </w:r>
          </w:p>
        </w:tc>
      </w:tr>
      <w:tr w:rsidR="00505D0D" w14:paraId="48E96702" w14:textId="77777777" w:rsidTr="00BC65E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6BB11044" w14:textId="3E554E3B" w:rsidR="00505D0D" w:rsidRDefault="00962797" w:rsidP="00B76FB0">
            <w:r>
              <w:t>S</w:t>
            </w:r>
            <w:r w:rsidR="00505D0D">
              <w:t>oluble</w:t>
            </w:r>
          </w:p>
        </w:tc>
        <w:tc>
          <w:tcPr>
            <w:tcW w:w="7513" w:type="dxa"/>
          </w:tcPr>
          <w:p w14:paraId="02C9F1D9" w14:textId="44107A03" w:rsidR="00505D0D" w:rsidRDefault="00505D0D" w:rsidP="00B76FB0">
            <w:pPr>
              <w:cnfStyle w:val="000000010000" w:firstRow="0" w:lastRow="0" w:firstColumn="0" w:lastColumn="0" w:oddVBand="0" w:evenVBand="0" w:oddHBand="0" w:evenHBand="1" w:firstRowFirstColumn="0" w:firstRowLastColumn="0" w:lastRowFirstColumn="0" w:lastRowLastColumn="0"/>
            </w:pPr>
            <w:r>
              <w:t>Capable of being dissolved (</w:t>
            </w:r>
            <w:r w:rsidRPr="00FF0614">
              <w:t>NESA 2025</w:t>
            </w:r>
            <w:r>
              <w:t>).</w:t>
            </w:r>
          </w:p>
        </w:tc>
      </w:tr>
      <w:tr w:rsidR="00505D0D" w14:paraId="4D9169D1" w14:textId="77777777" w:rsidTr="00BC65E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3C0AEE1B" w14:textId="46C95156" w:rsidR="00505D0D" w:rsidRDefault="00962797" w:rsidP="00B76FB0">
            <w:r>
              <w:t>S</w:t>
            </w:r>
            <w:r w:rsidR="00505D0D">
              <w:t>olute</w:t>
            </w:r>
          </w:p>
        </w:tc>
        <w:tc>
          <w:tcPr>
            <w:tcW w:w="7513" w:type="dxa"/>
          </w:tcPr>
          <w:p w14:paraId="0A5D592E" w14:textId="0A4BD6C1" w:rsidR="00505D0D" w:rsidRDefault="00505D0D" w:rsidP="00B76FB0">
            <w:pPr>
              <w:cnfStyle w:val="000000100000" w:firstRow="0" w:lastRow="0" w:firstColumn="0" w:lastColumn="0" w:oddVBand="0" w:evenVBand="0" w:oddHBand="1" w:evenHBand="0" w:firstRowFirstColumn="0" w:firstRowLastColumn="0" w:lastRowFirstColumn="0" w:lastRowLastColumn="0"/>
            </w:pPr>
            <w:r>
              <w:t>A substance that is dissolved by a solvent (</w:t>
            </w:r>
            <w:r w:rsidRPr="00FF0614">
              <w:t>NESA 2025</w:t>
            </w:r>
            <w:r>
              <w:t>).</w:t>
            </w:r>
          </w:p>
        </w:tc>
      </w:tr>
      <w:tr w:rsidR="00505D0D" w14:paraId="2F6B490B" w14:textId="77777777" w:rsidTr="00BC65E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10F9165D" w14:textId="66C5D6C9" w:rsidR="00505D0D" w:rsidRDefault="00962797" w:rsidP="00B76FB0">
            <w:r>
              <w:t>S</w:t>
            </w:r>
            <w:r w:rsidR="00505D0D">
              <w:t>olution</w:t>
            </w:r>
          </w:p>
        </w:tc>
        <w:tc>
          <w:tcPr>
            <w:tcW w:w="7513" w:type="dxa"/>
          </w:tcPr>
          <w:p w14:paraId="3EDBA190" w14:textId="6678D817" w:rsidR="00505D0D" w:rsidRDefault="00505D0D" w:rsidP="00B76FB0">
            <w:pPr>
              <w:cnfStyle w:val="000000010000" w:firstRow="0" w:lastRow="0" w:firstColumn="0" w:lastColumn="0" w:oddVBand="0" w:evenVBand="0" w:oddHBand="0" w:evenHBand="1" w:firstRowFirstColumn="0" w:firstRowLastColumn="0" w:lastRowFirstColumn="0" w:lastRowLastColumn="0"/>
            </w:pPr>
            <w:r>
              <w:t>A mixture made up of a solvent and a dissolved solute (</w:t>
            </w:r>
            <w:r w:rsidRPr="00FF0614">
              <w:t>NESA 2025</w:t>
            </w:r>
            <w:r>
              <w:t>).</w:t>
            </w:r>
          </w:p>
        </w:tc>
      </w:tr>
      <w:tr w:rsidR="00505D0D" w14:paraId="21AC0C4B" w14:textId="77777777" w:rsidTr="00BC65E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5A6E3868" w14:textId="47B007C8" w:rsidR="00505D0D" w:rsidRDefault="00962797" w:rsidP="00B76FB0">
            <w:r>
              <w:t>S</w:t>
            </w:r>
            <w:r w:rsidR="00505D0D">
              <w:t>olvent</w:t>
            </w:r>
          </w:p>
        </w:tc>
        <w:tc>
          <w:tcPr>
            <w:tcW w:w="7513" w:type="dxa"/>
          </w:tcPr>
          <w:p w14:paraId="5176C898" w14:textId="32D1DF1C" w:rsidR="00505D0D" w:rsidRDefault="00505D0D" w:rsidP="00B76FB0">
            <w:pPr>
              <w:cnfStyle w:val="000000100000" w:firstRow="0" w:lastRow="0" w:firstColumn="0" w:lastColumn="0" w:oddVBand="0" w:evenVBand="0" w:oddHBand="1" w:evenHBand="0" w:firstRowFirstColumn="0" w:firstRowLastColumn="0" w:lastRowFirstColumn="0" w:lastRowLastColumn="0"/>
            </w:pPr>
            <w:r>
              <w:t>A substance, especially a liquid, that can dissolve other substances (</w:t>
            </w:r>
            <w:r w:rsidRPr="00FF0614">
              <w:t>NESA 2025</w:t>
            </w:r>
            <w:r>
              <w:t>).</w:t>
            </w:r>
          </w:p>
        </w:tc>
      </w:tr>
      <w:tr w:rsidR="00505D0D" w14:paraId="032EE7B3" w14:textId="77777777" w:rsidTr="00BC65E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0" w:type="dxa"/>
          </w:tcPr>
          <w:p w14:paraId="4C4678DB" w14:textId="49B6BFC7" w:rsidR="00505D0D" w:rsidRDefault="00962797" w:rsidP="00B76FB0">
            <w:r>
              <w:t>S</w:t>
            </w:r>
            <w:r w:rsidR="00505D0D">
              <w:t>upersaturated</w:t>
            </w:r>
          </w:p>
        </w:tc>
        <w:tc>
          <w:tcPr>
            <w:tcW w:w="7513" w:type="dxa"/>
          </w:tcPr>
          <w:p w14:paraId="46974652" w14:textId="2E751A2A" w:rsidR="00505D0D" w:rsidRDefault="00505D0D" w:rsidP="00B76FB0">
            <w:pPr>
              <w:cnfStyle w:val="000000010000" w:firstRow="0" w:lastRow="0" w:firstColumn="0" w:lastColumn="0" w:oddVBand="0" w:evenVBand="0" w:oddHBand="0" w:evenHBand="1" w:firstRowFirstColumn="0" w:firstRowLastColumn="0" w:lastRowFirstColumn="0" w:lastRowLastColumn="0"/>
            </w:pPr>
            <w:r>
              <w:t>A chemical solution which contains more than the maximum amount of solute that can be dissolved in a solution (</w:t>
            </w:r>
            <w:r w:rsidRPr="00FF0614">
              <w:t>NESA 2025</w:t>
            </w:r>
            <w:r>
              <w:t>).</w:t>
            </w:r>
          </w:p>
        </w:tc>
      </w:tr>
    </w:tbl>
    <w:p w14:paraId="48FF6232" w14:textId="77777777" w:rsidR="00746373" w:rsidRPr="00746373" w:rsidRDefault="00746373" w:rsidP="00746373">
      <w:bookmarkStart w:id="11" w:name="_Toc204017504"/>
      <w:r>
        <w:br w:type="page"/>
      </w:r>
    </w:p>
    <w:p w14:paraId="694656CE" w14:textId="14101B98" w:rsidR="00D00503" w:rsidRDefault="00D543E5" w:rsidP="00AE718F">
      <w:pPr>
        <w:pStyle w:val="Heading1"/>
      </w:pPr>
      <w:bookmarkStart w:id="12" w:name="_Toc227597124"/>
      <w:r>
        <w:t>2</w:t>
      </w:r>
      <w:r w:rsidR="00323284">
        <w:t>.</w:t>
      </w:r>
      <w:r w:rsidR="00172C0F">
        <w:t>1</w:t>
      </w:r>
      <w:r w:rsidR="00AE718F">
        <w:t xml:space="preserve"> </w:t>
      </w:r>
      <w:r w:rsidR="60B42A8E">
        <w:t>Solubility</w:t>
      </w:r>
      <w:bookmarkEnd w:id="11"/>
      <w:bookmarkEnd w:id="12"/>
    </w:p>
    <w:p w14:paraId="6A1B91DE" w14:textId="34E79689" w:rsidR="00156F4B" w:rsidRPr="001737C6" w:rsidRDefault="00511D0F" w:rsidP="00511D0F">
      <w:pPr>
        <w:pStyle w:val="Caption"/>
      </w:pPr>
      <w:r>
        <w:t xml:space="preserve">Table </w:t>
      </w:r>
      <w:r>
        <w:fldChar w:fldCharType="begin"/>
      </w:r>
      <w:r>
        <w:instrText xml:space="preserve"> SEQ Table \* ARABIC </w:instrText>
      </w:r>
      <w:r>
        <w:fldChar w:fldCharType="separate"/>
      </w:r>
      <w:r w:rsidR="003E44B4">
        <w:rPr>
          <w:noProof/>
        </w:rPr>
        <w:t>2</w:t>
      </w:r>
      <w:r>
        <w:fldChar w:fldCharType="end"/>
      </w:r>
      <w:r>
        <w:t xml:space="preserve"> – learning intentions and success criteria for 2.1 Solubility</w:t>
      </w:r>
    </w:p>
    <w:tbl>
      <w:tblPr>
        <w:tblStyle w:val="Tableheader"/>
        <w:tblW w:w="0" w:type="auto"/>
        <w:tblLook w:val="0420" w:firstRow="1" w:lastRow="0" w:firstColumn="0" w:lastColumn="0" w:noHBand="0" w:noVBand="1"/>
        <w:tblDescription w:val="The table contains the learning intentions and success criteria for this learning sequence. "/>
      </w:tblPr>
      <w:tblGrid>
        <w:gridCol w:w="4775"/>
        <w:gridCol w:w="4773"/>
      </w:tblGrid>
      <w:tr w:rsidR="00156F4B" w:rsidRPr="00156F4B" w14:paraId="2965CB11" w14:textId="77777777" w:rsidTr="00AF3385">
        <w:trPr>
          <w:cnfStyle w:val="100000000000" w:firstRow="1" w:lastRow="0" w:firstColumn="0" w:lastColumn="0" w:oddVBand="0" w:evenVBand="0" w:oddHBand="0" w:evenHBand="0" w:firstRowFirstColumn="0" w:firstRowLastColumn="0" w:lastRowFirstColumn="0" w:lastRowLastColumn="0"/>
        </w:trPr>
        <w:tc>
          <w:tcPr>
            <w:tcW w:w="4775" w:type="dxa"/>
          </w:tcPr>
          <w:p w14:paraId="1B043B58" w14:textId="6E358D82" w:rsidR="00156F4B" w:rsidRPr="00156F4B" w:rsidRDefault="009B3D9A" w:rsidP="00156F4B">
            <w:pPr>
              <w:rPr>
                <w:b w:val="0"/>
              </w:rPr>
            </w:pPr>
            <w:bookmarkStart w:id="13" w:name="_Toc128649917"/>
            <w:bookmarkStart w:id="14" w:name="_Toc141426382"/>
            <w:r>
              <w:t>We are learning:</w:t>
            </w:r>
          </w:p>
        </w:tc>
        <w:tc>
          <w:tcPr>
            <w:tcW w:w="4773" w:type="dxa"/>
          </w:tcPr>
          <w:p w14:paraId="0C65687A" w14:textId="0737C187" w:rsidR="00156F4B" w:rsidRPr="00156F4B" w:rsidRDefault="009B3D9A" w:rsidP="00156F4B">
            <w:pPr>
              <w:rPr>
                <w:b w:val="0"/>
              </w:rPr>
            </w:pPr>
            <w:r>
              <w:t>I can:</w:t>
            </w:r>
          </w:p>
        </w:tc>
      </w:tr>
      <w:tr w:rsidR="00E36C11" w:rsidRPr="00156F4B" w14:paraId="3BC362CA" w14:textId="77777777" w:rsidTr="00AF3385">
        <w:trPr>
          <w:cnfStyle w:val="000000100000" w:firstRow="0" w:lastRow="0" w:firstColumn="0" w:lastColumn="0" w:oddVBand="0" w:evenVBand="0" w:oddHBand="1" w:evenHBand="0" w:firstRowFirstColumn="0" w:firstRowLastColumn="0" w:lastRowFirstColumn="0" w:lastRowLastColumn="0"/>
        </w:trPr>
        <w:tc>
          <w:tcPr>
            <w:tcW w:w="4775" w:type="dxa"/>
          </w:tcPr>
          <w:p w14:paraId="522B0370" w14:textId="0A0CEAE6" w:rsidR="00E36C11" w:rsidRPr="00AC3570" w:rsidRDefault="00E36C11" w:rsidP="00E36C11">
            <w:pPr>
              <w:pStyle w:val="ListBullet"/>
            </w:pPr>
            <w:r w:rsidRPr="00AC3570">
              <w:t>to explain the properties of substances</w:t>
            </w:r>
          </w:p>
        </w:tc>
        <w:tc>
          <w:tcPr>
            <w:tcW w:w="4773" w:type="dxa"/>
          </w:tcPr>
          <w:p w14:paraId="2C9C26BD" w14:textId="64C816DF" w:rsidR="00E36C11" w:rsidRDefault="00E36C11" w:rsidP="00ED4A2A">
            <w:pPr>
              <w:pStyle w:val="ListBullet"/>
            </w:pPr>
            <w:r>
              <w:t>classify substances as soluble</w:t>
            </w:r>
            <w:r w:rsidR="0096435A">
              <w:t xml:space="preserve"> </w:t>
            </w:r>
            <w:r>
              <w:t>or insoluble</w:t>
            </w:r>
            <w:r w:rsidR="00182DA1">
              <w:t xml:space="preserve"> in water</w:t>
            </w:r>
            <w:r>
              <w:t xml:space="preserve"> based on observations</w:t>
            </w:r>
          </w:p>
          <w:p w14:paraId="7D86E870" w14:textId="77777777" w:rsidR="00E36C11" w:rsidRDefault="00E36C11" w:rsidP="00ED4A2A">
            <w:pPr>
              <w:pStyle w:val="ListBullet"/>
            </w:pPr>
            <w:r>
              <w:t>identify the solute and solvent in a solution</w:t>
            </w:r>
          </w:p>
          <w:p w14:paraId="60A1D709" w14:textId="3B901157" w:rsidR="00E36C11" w:rsidRPr="00AC3570" w:rsidRDefault="00E36C11" w:rsidP="00E36C11">
            <w:pPr>
              <w:pStyle w:val="ListBullet"/>
            </w:pPr>
            <w:r w:rsidRPr="00AC3570">
              <w:t>model a solution using particle theory</w:t>
            </w:r>
          </w:p>
        </w:tc>
      </w:tr>
      <w:tr w:rsidR="00E36C11" w:rsidRPr="00156F4B" w14:paraId="73B0AF33" w14:textId="77777777" w:rsidTr="00AF3385">
        <w:trPr>
          <w:cnfStyle w:val="000000010000" w:firstRow="0" w:lastRow="0" w:firstColumn="0" w:lastColumn="0" w:oddVBand="0" w:evenVBand="0" w:oddHBand="0" w:evenHBand="1" w:firstRowFirstColumn="0" w:firstRowLastColumn="0" w:lastRowFirstColumn="0" w:lastRowLastColumn="0"/>
        </w:trPr>
        <w:tc>
          <w:tcPr>
            <w:tcW w:w="4775" w:type="dxa"/>
          </w:tcPr>
          <w:p w14:paraId="5539A9B4" w14:textId="20F60BCD" w:rsidR="00E36C11" w:rsidRPr="00AC3570" w:rsidRDefault="00E36C11" w:rsidP="00E36C11">
            <w:pPr>
              <w:pStyle w:val="ListBullet"/>
            </w:pPr>
            <w:r>
              <w:t>to conduct a scientific investigation</w:t>
            </w:r>
          </w:p>
        </w:tc>
        <w:tc>
          <w:tcPr>
            <w:tcW w:w="4773" w:type="dxa"/>
          </w:tcPr>
          <w:p w14:paraId="1A2F7F1B" w14:textId="77777777" w:rsidR="00E36C11" w:rsidRDefault="00E36C11" w:rsidP="00ED4A2A">
            <w:pPr>
              <w:pStyle w:val="ListBullet"/>
            </w:pPr>
            <w:r>
              <w:t>use the correct equipment to measure volume</w:t>
            </w:r>
          </w:p>
          <w:p w14:paraId="2B2BFB2A" w14:textId="77777777" w:rsidR="00E36C11" w:rsidRDefault="00E36C11" w:rsidP="00ED4A2A">
            <w:pPr>
              <w:pStyle w:val="ListBullet"/>
            </w:pPr>
            <w:r>
              <w:t>accurately measure the volume of solutions with a measuring cylinder</w:t>
            </w:r>
          </w:p>
          <w:p w14:paraId="514F3141" w14:textId="77777777" w:rsidR="00E36C11" w:rsidRDefault="00E36C11" w:rsidP="00ED4A2A">
            <w:pPr>
              <w:pStyle w:val="ListBullet"/>
            </w:pPr>
            <w:r>
              <w:t>make observations about the solubility of substances</w:t>
            </w:r>
          </w:p>
          <w:p w14:paraId="20303011" w14:textId="7A694694" w:rsidR="00E36C11" w:rsidRPr="00AC3570" w:rsidRDefault="00E36C11" w:rsidP="00E36C11">
            <w:pPr>
              <w:pStyle w:val="ListBullet"/>
            </w:pPr>
            <w:r>
              <w:t>record observations accurately</w:t>
            </w:r>
            <w:r w:rsidR="00AF3385">
              <w:t>.</w:t>
            </w:r>
          </w:p>
        </w:tc>
      </w:tr>
    </w:tbl>
    <w:p w14:paraId="615F96EF" w14:textId="1308BA8E" w:rsidR="001C2F81" w:rsidRPr="001C2F81" w:rsidRDefault="001C2F81" w:rsidP="001C2F81">
      <w:pPr>
        <w:pStyle w:val="Heading2"/>
      </w:pPr>
      <w:bookmarkStart w:id="15" w:name="_Toc227597125"/>
      <w:bookmarkStart w:id="16" w:name="_Toc204017505"/>
      <w:bookmarkEnd w:id="13"/>
      <w:bookmarkEnd w:id="14"/>
      <w:r>
        <w:t>What dissolves in water?</w:t>
      </w:r>
      <w:bookmarkEnd w:id="15"/>
    </w:p>
    <w:p w14:paraId="15874A47" w14:textId="19A5F6EA" w:rsidR="00EF7CBC" w:rsidRDefault="00B60553" w:rsidP="00C4793D">
      <w:pPr>
        <w:pStyle w:val="FeatureBox3"/>
      </w:pPr>
      <w:r w:rsidRPr="00401AE8">
        <w:rPr>
          <w:rStyle w:val="Strong"/>
        </w:rPr>
        <w:t>Checkpoint</w:t>
      </w:r>
      <w:r w:rsidR="00504787">
        <w:rPr>
          <w:rStyle w:val="Strong"/>
        </w:rPr>
        <w:t xml:space="preserve"> 1</w:t>
      </w:r>
      <w:r w:rsidRPr="00401AE8">
        <w:rPr>
          <w:rStyle w:val="Strong"/>
        </w:rPr>
        <w:t>:</w:t>
      </w:r>
      <w:r>
        <w:t xml:space="preserve"> </w:t>
      </w:r>
      <w:r w:rsidR="00504787">
        <w:t>d</w:t>
      </w:r>
      <w:r w:rsidR="007623EB">
        <w:t xml:space="preserve">isplay </w:t>
      </w:r>
      <w:r w:rsidR="007623EB" w:rsidRPr="00314364">
        <w:rPr>
          <w:rStyle w:val="Strong"/>
        </w:rPr>
        <w:t>SOL PPT ‘2.1 Checkpoint</w:t>
      </w:r>
      <w:r w:rsidR="00884825">
        <w:rPr>
          <w:rStyle w:val="Strong"/>
        </w:rPr>
        <w:t xml:space="preserve"> 1</w:t>
      </w:r>
      <w:r w:rsidR="007623EB" w:rsidRPr="00314364">
        <w:rPr>
          <w:rStyle w:val="Strong"/>
        </w:rPr>
        <w:t>’</w:t>
      </w:r>
      <w:r w:rsidR="007623EB">
        <w:t xml:space="preserve">. </w:t>
      </w:r>
      <w:r w:rsidR="00884825">
        <w:t>s</w:t>
      </w:r>
      <w:r w:rsidR="007623EB">
        <w:t xml:space="preserve">tudents </w:t>
      </w:r>
      <w:r w:rsidR="002F5C36">
        <w:t>agree or disagree with</w:t>
      </w:r>
      <w:r w:rsidR="007623EB">
        <w:t xml:space="preserve"> statements</w:t>
      </w:r>
      <w:r w:rsidR="002F5C36">
        <w:t xml:space="preserve"> about a sugar solution</w:t>
      </w:r>
      <w:r w:rsidR="00FD6920">
        <w:t xml:space="preserve">. </w:t>
      </w:r>
      <w:r w:rsidR="00EF7CBC">
        <w:t xml:space="preserve">An explanation for each </w:t>
      </w:r>
      <w:r w:rsidR="00FD6920">
        <w:t>statement</w:t>
      </w:r>
      <w:r w:rsidR="00EF7CBC">
        <w:t xml:space="preserve"> can be found in </w:t>
      </w:r>
      <w:r w:rsidR="00C4793D">
        <w:fldChar w:fldCharType="begin"/>
      </w:r>
      <w:r w:rsidR="00C4793D">
        <w:instrText xml:space="preserve"> REF _Ref213774977 \h  \* MERGEFORMAT </w:instrText>
      </w:r>
      <w:r w:rsidR="00C4793D">
        <w:fldChar w:fldCharType="separate"/>
      </w:r>
      <w:r w:rsidR="00C4793D">
        <w:t xml:space="preserve">Table </w:t>
      </w:r>
      <w:r w:rsidR="00C4793D">
        <w:rPr>
          <w:noProof/>
        </w:rPr>
        <w:t>3</w:t>
      </w:r>
      <w:r w:rsidR="00C4793D">
        <w:fldChar w:fldCharType="end"/>
      </w:r>
      <w:r w:rsidR="00C4793D">
        <w:t>.</w:t>
      </w:r>
    </w:p>
    <w:p w14:paraId="74A990BE" w14:textId="48E7C4EA" w:rsidR="00EF7CBC" w:rsidRDefault="00EF7CBC" w:rsidP="00EF7CBC">
      <w:pPr>
        <w:pStyle w:val="Caption"/>
      </w:pPr>
      <w:bookmarkStart w:id="17" w:name="_Ref213774977"/>
      <w:r>
        <w:t xml:space="preserve">Table </w:t>
      </w:r>
      <w:r>
        <w:fldChar w:fldCharType="begin"/>
      </w:r>
      <w:r>
        <w:instrText xml:space="preserve"> SEQ Table \* ARABIC </w:instrText>
      </w:r>
      <w:r>
        <w:fldChar w:fldCharType="separate"/>
      </w:r>
      <w:r w:rsidR="003E44B4">
        <w:rPr>
          <w:noProof/>
        </w:rPr>
        <w:t>3</w:t>
      </w:r>
      <w:r>
        <w:fldChar w:fldCharType="end"/>
      </w:r>
      <w:bookmarkEnd w:id="17"/>
      <w:r>
        <w:t xml:space="preserve"> – checkpoint</w:t>
      </w:r>
      <w:r w:rsidR="00504787">
        <w:t xml:space="preserve"> 1</w:t>
      </w:r>
      <w:r>
        <w:t xml:space="preserve"> response </w:t>
      </w:r>
      <w:r w:rsidR="00040112">
        <w:t>explanation</w:t>
      </w:r>
    </w:p>
    <w:tbl>
      <w:tblPr>
        <w:tblStyle w:val="Tableheader"/>
        <w:tblW w:w="0" w:type="auto"/>
        <w:tblLook w:val="0420" w:firstRow="1" w:lastRow="0" w:firstColumn="0" w:lastColumn="0" w:noHBand="0" w:noVBand="1"/>
        <w:tblDescription w:val="Checkpoint sample response explanation."/>
      </w:tblPr>
      <w:tblGrid>
        <w:gridCol w:w="3209"/>
        <w:gridCol w:w="1464"/>
        <w:gridCol w:w="4955"/>
      </w:tblGrid>
      <w:tr w:rsidR="00C4793D" w14:paraId="467D9D35" w14:textId="77777777" w:rsidTr="00185D5C">
        <w:trPr>
          <w:cnfStyle w:val="100000000000" w:firstRow="1" w:lastRow="0" w:firstColumn="0" w:lastColumn="0" w:oddVBand="0" w:evenVBand="0" w:oddHBand="0" w:evenHBand="0" w:firstRowFirstColumn="0" w:firstRowLastColumn="0" w:lastRowFirstColumn="0" w:lastRowLastColumn="0"/>
        </w:trPr>
        <w:tc>
          <w:tcPr>
            <w:tcW w:w="3209" w:type="dxa"/>
          </w:tcPr>
          <w:p w14:paraId="597D85FF" w14:textId="37B57B96" w:rsidR="00C4793D" w:rsidRDefault="00C4793D" w:rsidP="00EF7CBC">
            <w:r>
              <w:t>Statement</w:t>
            </w:r>
          </w:p>
        </w:tc>
        <w:tc>
          <w:tcPr>
            <w:tcW w:w="1464" w:type="dxa"/>
          </w:tcPr>
          <w:p w14:paraId="3F8A5C4E" w14:textId="6CEAC669" w:rsidR="00C4793D" w:rsidRDefault="00C4793D" w:rsidP="00EF7CBC">
            <w:r>
              <w:t xml:space="preserve">True </w:t>
            </w:r>
            <w:r w:rsidR="00040112">
              <w:t>or</w:t>
            </w:r>
            <w:r>
              <w:t xml:space="preserve"> </w:t>
            </w:r>
            <w:r w:rsidR="00040112">
              <w:t>f</w:t>
            </w:r>
            <w:r>
              <w:t>alse</w:t>
            </w:r>
          </w:p>
        </w:tc>
        <w:tc>
          <w:tcPr>
            <w:tcW w:w="4955" w:type="dxa"/>
          </w:tcPr>
          <w:p w14:paraId="3A03FFEB" w14:textId="493B1DA2" w:rsidR="00C4793D" w:rsidRDefault="00C4793D" w:rsidP="00EF7CBC">
            <w:r>
              <w:t>Explanation</w:t>
            </w:r>
          </w:p>
        </w:tc>
      </w:tr>
      <w:tr w:rsidR="00C4793D" w14:paraId="7F53E280" w14:textId="77777777" w:rsidTr="00185D5C">
        <w:trPr>
          <w:cnfStyle w:val="000000100000" w:firstRow="0" w:lastRow="0" w:firstColumn="0" w:lastColumn="0" w:oddVBand="0" w:evenVBand="0" w:oddHBand="1" w:evenHBand="0" w:firstRowFirstColumn="0" w:firstRowLastColumn="0" w:lastRowFirstColumn="0" w:lastRowLastColumn="0"/>
        </w:trPr>
        <w:tc>
          <w:tcPr>
            <w:tcW w:w="3209" w:type="dxa"/>
          </w:tcPr>
          <w:p w14:paraId="5C04D4FE" w14:textId="07C41656" w:rsidR="00C4793D" w:rsidRPr="00C4793D" w:rsidRDefault="00C4793D" w:rsidP="00C4793D">
            <w:r w:rsidRPr="00C4793D">
              <w:t>You can</w:t>
            </w:r>
            <w:r w:rsidR="00AF1697">
              <w:t>no</w:t>
            </w:r>
            <w:r w:rsidRPr="00C4793D">
              <w:t>t see the sugar in the solution</w:t>
            </w:r>
            <w:r w:rsidR="00040112">
              <w:t>.</w:t>
            </w:r>
          </w:p>
        </w:tc>
        <w:tc>
          <w:tcPr>
            <w:tcW w:w="1464" w:type="dxa"/>
          </w:tcPr>
          <w:p w14:paraId="406BECD7" w14:textId="7E773D02" w:rsidR="00C4793D" w:rsidRDefault="00185D5C" w:rsidP="00C4793D">
            <w:r>
              <w:t>True</w:t>
            </w:r>
          </w:p>
        </w:tc>
        <w:tc>
          <w:tcPr>
            <w:tcW w:w="4955" w:type="dxa"/>
          </w:tcPr>
          <w:p w14:paraId="0769C269" w14:textId="76C4DFD8" w:rsidR="00C4793D" w:rsidRDefault="00D83A0C" w:rsidP="00C4793D">
            <w:r>
              <w:t>When sugar dissolves, the particles separate and spread evenly throughout the water. They become too small to see with the naked eye, forming a transparent solution.</w:t>
            </w:r>
          </w:p>
        </w:tc>
      </w:tr>
      <w:tr w:rsidR="00C4793D" w14:paraId="3ACB8058" w14:textId="77777777" w:rsidTr="00185D5C">
        <w:trPr>
          <w:cnfStyle w:val="000000010000" w:firstRow="0" w:lastRow="0" w:firstColumn="0" w:lastColumn="0" w:oddVBand="0" w:evenVBand="0" w:oddHBand="0" w:evenHBand="1" w:firstRowFirstColumn="0" w:firstRowLastColumn="0" w:lastRowFirstColumn="0" w:lastRowLastColumn="0"/>
        </w:trPr>
        <w:tc>
          <w:tcPr>
            <w:tcW w:w="3209" w:type="dxa"/>
          </w:tcPr>
          <w:p w14:paraId="502536B8" w14:textId="0D69DBEA" w:rsidR="00C4793D" w:rsidRPr="00C4793D" w:rsidRDefault="00C4793D" w:rsidP="00C4793D">
            <w:r w:rsidRPr="00C4793D">
              <w:t xml:space="preserve">The sugar is in </w:t>
            </w:r>
            <w:r w:rsidR="00D83A0C">
              <w:t xml:space="preserve">a </w:t>
            </w:r>
            <w:r w:rsidRPr="00C4793D">
              <w:t>liquid state in the solution</w:t>
            </w:r>
          </w:p>
        </w:tc>
        <w:tc>
          <w:tcPr>
            <w:tcW w:w="1464" w:type="dxa"/>
          </w:tcPr>
          <w:p w14:paraId="3EB1122D" w14:textId="4AA7A3C1" w:rsidR="00C4793D" w:rsidRDefault="00185D5C" w:rsidP="00C4793D">
            <w:r>
              <w:t>False</w:t>
            </w:r>
          </w:p>
        </w:tc>
        <w:tc>
          <w:tcPr>
            <w:tcW w:w="4955" w:type="dxa"/>
          </w:tcPr>
          <w:p w14:paraId="2A132051" w14:textId="2CB793AE" w:rsidR="00C4793D" w:rsidRDefault="00D83A0C" w:rsidP="00C4793D">
            <w:r>
              <w:t>Sugar does not melt when it dissolves. It remains in the solid state, but the particles become so small and evenly dispersed that they cannot be seen.</w:t>
            </w:r>
          </w:p>
        </w:tc>
      </w:tr>
      <w:tr w:rsidR="00C4793D" w14:paraId="38D152C8" w14:textId="77777777" w:rsidTr="00185D5C">
        <w:trPr>
          <w:cnfStyle w:val="000000100000" w:firstRow="0" w:lastRow="0" w:firstColumn="0" w:lastColumn="0" w:oddVBand="0" w:evenVBand="0" w:oddHBand="1" w:evenHBand="0" w:firstRowFirstColumn="0" w:firstRowLastColumn="0" w:lastRowFirstColumn="0" w:lastRowLastColumn="0"/>
        </w:trPr>
        <w:tc>
          <w:tcPr>
            <w:tcW w:w="3209" w:type="dxa"/>
          </w:tcPr>
          <w:p w14:paraId="2C077D4C" w14:textId="29B2763E" w:rsidR="00C4793D" w:rsidRPr="00C4793D" w:rsidRDefault="00C4793D" w:rsidP="00C4793D">
            <w:r w:rsidRPr="00C4793D">
              <w:t>You can</w:t>
            </w:r>
            <w:r w:rsidR="00AF1697">
              <w:t>no</w:t>
            </w:r>
            <w:r w:rsidRPr="00C4793D">
              <w:t>t see sugar in the solution, so it is not there.</w:t>
            </w:r>
          </w:p>
        </w:tc>
        <w:tc>
          <w:tcPr>
            <w:tcW w:w="1464" w:type="dxa"/>
          </w:tcPr>
          <w:p w14:paraId="365E9178" w14:textId="7C900D5C" w:rsidR="00C4793D" w:rsidRDefault="00185D5C" w:rsidP="00C4793D">
            <w:r>
              <w:t>False</w:t>
            </w:r>
          </w:p>
        </w:tc>
        <w:tc>
          <w:tcPr>
            <w:tcW w:w="4955" w:type="dxa"/>
          </w:tcPr>
          <w:p w14:paraId="30ECAE30" w14:textId="64639502" w:rsidR="00A1400D" w:rsidRDefault="00CE4A0A" w:rsidP="00C4793D">
            <w:r>
              <w:t xml:space="preserve">Stating </w:t>
            </w:r>
            <w:r w:rsidR="002019B1">
              <w:t xml:space="preserve">option C </w:t>
            </w:r>
            <w:r>
              <w:t xml:space="preserve">is ‘True’ </w:t>
            </w:r>
            <w:r w:rsidR="002019B1">
              <w:t>indicates that the student is still operating primarily at the observational, macroscopic level and does not understand that the solute may still be present even when it is not visible.</w:t>
            </w:r>
          </w:p>
          <w:p w14:paraId="64FF7FA9" w14:textId="21B7FD5A" w:rsidR="00C4793D" w:rsidRDefault="00A1400D" w:rsidP="00C4793D">
            <w:r>
              <w:t>A dissolved solute is still present eve</w:t>
            </w:r>
            <w:r w:rsidR="00A26B5B">
              <w:t>n if it cannot be seen.</w:t>
            </w:r>
          </w:p>
        </w:tc>
      </w:tr>
      <w:tr w:rsidR="00C4793D" w14:paraId="3F0D1936" w14:textId="77777777" w:rsidTr="00185D5C">
        <w:trPr>
          <w:cnfStyle w:val="000000010000" w:firstRow="0" w:lastRow="0" w:firstColumn="0" w:lastColumn="0" w:oddVBand="0" w:evenVBand="0" w:oddHBand="0" w:evenHBand="1" w:firstRowFirstColumn="0" w:firstRowLastColumn="0" w:lastRowFirstColumn="0" w:lastRowLastColumn="0"/>
        </w:trPr>
        <w:tc>
          <w:tcPr>
            <w:tcW w:w="3209" w:type="dxa"/>
          </w:tcPr>
          <w:p w14:paraId="73C8CA2D" w14:textId="3F5A7236" w:rsidR="00C4793D" w:rsidRPr="00C4793D" w:rsidRDefault="00C4793D" w:rsidP="00C4793D">
            <w:r w:rsidRPr="00C4793D">
              <w:t>If you tasted the water, you would taste the sugar in the solution.</w:t>
            </w:r>
          </w:p>
        </w:tc>
        <w:tc>
          <w:tcPr>
            <w:tcW w:w="1464" w:type="dxa"/>
          </w:tcPr>
          <w:p w14:paraId="790117DB" w14:textId="3D57D2BF" w:rsidR="00C4793D" w:rsidRDefault="00185D5C" w:rsidP="00C4793D">
            <w:r>
              <w:t>True</w:t>
            </w:r>
          </w:p>
        </w:tc>
        <w:tc>
          <w:tcPr>
            <w:tcW w:w="4955" w:type="dxa"/>
          </w:tcPr>
          <w:p w14:paraId="39FD21F9" w14:textId="3EAE6C40" w:rsidR="00C4793D" w:rsidRDefault="00A26B5B" w:rsidP="00C4793D">
            <w:r>
              <w:t xml:space="preserve">The dissolved sugar particles </w:t>
            </w:r>
            <w:r w:rsidR="002019B1">
              <w:t>remain</w:t>
            </w:r>
            <w:r>
              <w:t xml:space="preserve"> in the water</w:t>
            </w:r>
            <w:r w:rsidR="0008249F">
              <w:t>.</w:t>
            </w:r>
          </w:p>
        </w:tc>
      </w:tr>
    </w:tbl>
    <w:p w14:paraId="607D320C" w14:textId="19AB3DE1" w:rsidR="00EC5142" w:rsidRPr="00EC5142" w:rsidRDefault="00A82D8B" w:rsidP="00EC5142">
      <w:pPr>
        <w:pStyle w:val="Imageattributioncaption"/>
      </w:pPr>
      <w:r>
        <w:t>This table has been a</w:t>
      </w:r>
      <w:r w:rsidR="00EC5142" w:rsidRPr="00EC5142">
        <w:t xml:space="preserve">dapted from </w:t>
      </w:r>
      <w:hyperlink r:id="rId16" w:anchor=":~:text=Download%20resources%20(zip)-,Key%20concept%202,-Solutions" w:history="1">
        <w:r w:rsidR="00660C3E">
          <w:rPr>
            <w:rStyle w:val="Hyperlink"/>
          </w:rPr>
          <w:t>Best Evidence Science Teaching</w:t>
        </w:r>
      </w:hyperlink>
      <w:r>
        <w:t xml:space="preserve"> by </w:t>
      </w:r>
      <w:hyperlink r:id="rId17" w:history="1">
        <w:r w:rsidRPr="00A82D8B">
          <w:rPr>
            <w:rStyle w:val="Hyperlink"/>
          </w:rPr>
          <w:t>STEM Learning</w:t>
        </w:r>
      </w:hyperlink>
      <w:r>
        <w:t>,</w:t>
      </w:r>
      <w:r w:rsidR="00EC5142" w:rsidRPr="00EC5142">
        <w:t xml:space="preserve"> licensed under </w:t>
      </w:r>
      <w:hyperlink r:id="rId18" w:history="1">
        <w:r w:rsidR="00EC5142" w:rsidRPr="006A0104">
          <w:rPr>
            <w:rStyle w:val="Hyperlink"/>
          </w:rPr>
          <w:t>CC BY-NC 4.0</w:t>
        </w:r>
      </w:hyperlink>
    </w:p>
    <w:p w14:paraId="38ABC5F2" w14:textId="01D6DA43" w:rsidR="00F04B8C" w:rsidRDefault="00E54D2F" w:rsidP="00396E2A">
      <w:pPr>
        <w:pStyle w:val="ListNumber"/>
      </w:pPr>
      <w:r>
        <w:t>Provide students with a copy of the</w:t>
      </w:r>
      <w:r w:rsidR="00D625C5">
        <w:t xml:space="preserve"> </w:t>
      </w:r>
      <w:hyperlink w:anchor="_Student_resource_–" w:history="1">
        <w:r w:rsidR="00D625C5" w:rsidRPr="00D625C5">
          <w:rPr>
            <w:rStyle w:val="Hyperlink"/>
          </w:rPr>
          <w:t>Student resource – solutions</w:t>
        </w:r>
      </w:hyperlink>
      <w:r>
        <w:t>.</w:t>
      </w:r>
    </w:p>
    <w:p w14:paraId="5B0A5169" w14:textId="7A1544BD" w:rsidR="00396E2A" w:rsidRDefault="002019B1" w:rsidP="00396E2A">
      <w:pPr>
        <w:pStyle w:val="ListNumber"/>
      </w:pPr>
      <w:r>
        <w:t xml:space="preserve">Read the passage on solutions with the students to unpack the key terms </w:t>
      </w:r>
      <w:r w:rsidR="00A82D8B">
        <w:t>‘</w:t>
      </w:r>
      <w:r>
        <w:t>solution</w:t>
      </w:r>
      <w:r w:rsidR="00A82D8B">
        <w:t>’</w:t>
      </w:r>
      <w:r>
        <w:t xml:space="preserve">, </w:t>
      </w:r>
      <w:r w:rsidR="00A82D8B">
        <w:t>‘</w:t>
      </w:r>
      <w:r>
        <w:t>solute</w:t>
      </w:r>
      <w:r w:rsidR="00A82D8B">
        <w:t>’</w:t>
      </w:r>
      <w:r>
        <w:t xml:space="preserve">, </w:t>
      </w:r>
      <w:r w:rsidR="00A82D8B">
        <w:t>‘</w:t>
      </w:r>
      <w:r>
        <w:t>solvent</w:t>
      </w:r>
      <w:r w:rsidR="00A82D8B">
        <w:t>’</w:t>
      </w:r>
      <w:r>
        <w:t xml:space="preserve">, </w:t>
      </w:r>
      <w:r w:rsidR="00A82D8B">
        <w:t>‘</w:t>
      </w:r>
      <w:r>
        <w:t>soluble</w:t>
      </w:r>
      <w:r w:rsidR="00A82D8B">
        <w:t>’</w:t>
      </w:r>
      <w:r>
        <w:t xml:space="preserve">, </w:t>
      </w:r>
      <w:r w:rsidR="00A82D8B">
        <w:t>‘</w:t>
      </w:r>
      <w:r>
        <w:t>insoluble</w:t>
      </w:r>
      <w:r w:rsidR="00A82D8B">
        <w:t>’</w:t>
      </w:r>
      <w:r>
        <w:t xml:space="preserve"> and </w:t>
      </w:r>
      <w:r w:rsidR="00A82D8B">
        <w:t>‘</w:t>
      </w:r>
      <w:r>
        <w:t>solubility</w:t>
      </w:r>
      <w:r w:rsidR="00A82D8B">
        <w:t>’</w:t>
      </w:r>
      <w:r>
        <w:t xml:space="preserve">. Students then identify the </w:t>
      </w:r>
      <w:r w:rsidR="00884825">
        <w:t>solute, solvent and solution</w:t>
      </w:r>
      <w:r>
        <w:t xml:space="preserve"> in the given scenarios.</w:t>
      </w:r>
    </w:p>
    <w:p w14:paraId="5CAC30B2" w14:textId="1CFAF110" w:rsidR="0006024F" w:rsidRDefault="002019B1" w:rsidP="00396E2A">
      <w:pPr>
        <w:pStyle w:val="ListNumber"/>
      </w:pPr>
      <w:r>
        <w:t>Provide students with access to equipment to test the solubility of a range of solids (such as sand, sugar, salt, flour</w:t>
      </w:r>
      <w:r w:rsidR="00DF33E5">
        <w:t xml:space="preserve">, </w:t>
      </w:r>
      <w:r>
        <w:t>calcium carbonate</w:t>
      </w:r>
      <w:r w:rsidR="00DF33E5">
        <w:t xml:space="preserve"> and instant coffee</w:t>
      </w:r>
      <w:r>
        <w:t>). Students conduct an investigation to determine which substances are soluble and which are insoluble.</w:t>
      </w:r>
    </w:p>
    <w:p w14:paraId="1DEA4461" w14:textId="5FCB3EEA" w:rsidR="00C5638B" w:rsidRPr="00C5638B" w:rsidRDefault="00C5638B" w:rsidP="00C5638B">
      <w:pPr>
        <w:pStyle w:val="FeatureBox4"/>
      </w:pPr>
      <w:r w:rsidRPr="006A7D35">
        <w:rPr>
          <w:rStyle w:val="Strong"/>
        </w:rPr>
        <w:t>Note:</w:t>
      </w:r>
      <w:r>
        <w:t xml:space="preserve"> </w:t>
      </w:r>
      <w:r w:rsidR="00A82D8B">
        <w:t>p</w:t>
      </w:r>
      <w:r w:rsidR="003C3EDB">
        <w:t xml:space="preserve">rovide students with warm water to help ensure the dissolution of </w:t>
      </w:r>
      <w:r w:rsidR="006A7D35">
        <w:t>soluble substances.</w:t>
      </w:r>
    </w:p>
    <w:p w14:paraId="3A9F34E0" w14:textId="77777777" w:rsidR="00A82D8B" w:rsidRDefault="003C3EDB" w:rsidP="00C133FD">
      <w:pPr>
        <w:pStyle w:val="ListNumber"/>
      </w:pPr>
      <w:r>
        <w:t>Guide students through completing the remaining questions, where they</w:t>
      </w:r>
    </w:p>
    <w:p w14:paraId="445ED734" w14:textId="77777777" w:rsidR="00A82D8B" w:rsidRDefault="003C3EDB" w:rsidP="00A82D8B">
      <w:pPr>
        <w:pStyle w:val="ListNumber2"/>
      </w:pPr>
      <w:r>
        <w:t>identify the evidence that a substance is insoluble</w:t>
      </w:r>
    </w:p>
    <w:p w14:paraId="66F9CCF5" w14:textId="77777777" w:rsidR="00A82D8B" w:rsidRDefault="003C3EDB" w:rsidP="00A82D8B">
      <w:pPr>
        <w:pStyle w:val="ListNumber2"/>
      </w:pPr>
      <w:r>
        <w:t>identify the solute and solvent in solutions where a substance dissolves</w:t>
      </w:r>
    </w:p>
    <w:p w14:paraId="60E006F6" w14:textId="35955A6D" w:rsidR="00C133FD" w:rsidRDefault="003C3EDB" w:rsidP="00A82D8B">
      <w:pPr>
        <w:pStyle w:val="ListNumber2"/>
      </w:pPr>
      <w:r>
        <w:t>describe how the solubility of a substance could be determined.</w:t>
      </w:r>
    </w:p>
    <w:p w14:paraId="08C39E59" w14:textId="1339769F" w:rsidR="0085211B" w:rsidRPr="0085211B" w:rsidRDefault="0085211B" w:rsidP="0085211B">
      <w:pPr>
        <w:pStyle w:val="FeatureBox4"/>
      </w:pPr>
      <w:r w:rsidRPr="00216321">
        <w:rPr>
          <w:rStyle w:val="Strong"/>
        </w:rPr>
        <w:t>Note:</w:t>
      </w:r>
      <w:r>
        <w:t xml:space="preserve"> </w:t>
      </w:r>
      <w:r w:rsidR="00E053E0">
        <w:t>s</w:t>
      </w:r>
      <w:r w:rsidR="00C44A1A">
        <w:t>tudents may think that cloudy substances are soluble if no solid settles at the bottom of the beaker. A cloudy or opaque mixture indicates that solid particles are suspended in the solvent rather than dissolved. Given time, these particles will settle to the bottom. When a substance is soluble, it forms a transparent (clear) solution because the solute particles are evenly distributed throughout the solvent at the particle level.</w:t>
      </w:r>
    </w:p>
    <w:p w14:paraId="73C6F734" w14:textId="1E885C8C" w:rsidR="0067473D" w:rsidRDefault="0067473D" w:rsidP="0067473D">
      <w:pPr>
        <w:rPr>
          <w:rStyle w:val="Strong"/>
        </w:rPr>
      </w:pPr>
      <w:bookmarkStart w:id="18" w:name="_Ref211870150"/>
      <w:r>
        <w:rPr>
          <w:rStyle w:val="Strong"/>
        </w:rPr>
        <w:t xml:space="preserve">Sample response: </w:t>
      </w:r>
      <w:r w:rsidR="00E053E0">
        <w:rPr>
          <w:rStyle w:val="Strong"/>
        </w:rPr>
        <w:t>S</w:t>
      </w:r>
      <w:r>
        <w:rPr>
          <w:rStyle w:val="Strong"/>
        </w:rPr>
        <w:t>tudent resource – solutions</w:t>
      </w:r>
    </w:p>
    <w:p w14:paraId="4CF7281B" w14:textId="77777777" w:rsidR="0067473D" w:rsidRDefault="0067473D" w:rsidP="0067473D">
      <w:r>
        <w:t>Identify the solution, solute and solvent in the following scenarios:</w:t>
      </w:r>
    </w:p>
    <w:p w14:paraId="5976FAAF" w14:textId="61CCBF1D" w:rsidR="00250EBE" w:rsidRDefault="004E2B8D" w:rsidP="004E2B8D">
      <w:pPr>
        <w:pStyle w:val="Caption"/>
      </w:pPr>
      <w:r>
        <w:t xml:space="preserve">Table </w:t>
      </w:r>
      <w:r>
        <w:fldChar w:fldCharType="begin"/>
      </w:r>
      <w:r>
        <w:instrText xml:space="preserve"> SEQ Table \* ARABIC </w:instrText>
      </w:r>
      <w:r>
        <w:fldChar w:fldCharType="separate"/>
      </w:r>
      <w:r w:rsidR="00E51276">
        <w:rPr>
          <w:noProof/>
        </w:rPr>
        <w:t>4</w:t>
      </w:r>
      <w:r>
        <w:fldChar w:fldCharType="end"/>
      </w:r>
      <w:r w:rsidR="007C3A99">
        <w:t xml:space="preserve"> </w:t>
      </w:r>
      <w:r w:rsidR="00F40517">
        <w:t>–</w:t>
      </w:r>
      <w:r w:rsidR="007C3A99">
        <w:t xml:space="preserve"> </w:t>
      </w:r>
      <w:r w:rsidR="00653627">
        <w:t>i</w:t>
      </w:r>
      <w:r>
        <w:t xml:space="preserve">dentification of </w:t>
      </w:r>
      <w:r w:rsidR="00653627">
        <w:t>s</w:t>
      </w:r>
      <w:r>
        <w:t xml:space="preserve">olute, </w:t>
      </w:r>
      <w:r w:rsidR="00653627">
        <w:t>s</w:t>
      </w:r>
      <w:r>
        <w:t xml:space="preserve">olvent and </w:t>
      </w:r>
      <w:r w:rsidR="00653627">
        <w:t>s</w:t>
      </w:r>
      <w:r>
        <w:t>olution</w:t>
      </w:r>
      <w:r w:rsidR="00E053E0">
        <w:t xml:space="preserve"> sample response</w:t>
      </w:r>
    </w:p>
    <w:tbl>
      <w:tblPr>
        <w:tblStyle w:val="Tableheader"/>
        <w:tblW w:w="0" w:type="auto"/>
        <w:tblLayout w:type="fixed"/>
        <w:tblLook w:val="04A0" w:firstRow="1" w:lastRow="0" w:firstColumn="1" w:lastColumn="0" w:noHBand="0" w:noVBand="1"/>
        <w:tblDescription w:val="Identification of solute, solvent and solution in various scenarios with sample responses."/>
      </w:tblPr>
      <w:tblGrid>
        <w:gridCol w:w="3823"/>
        <w:gridCol w:w="1935"/>
        <w:gridCol w:w="1935"/>
        <w:gridCol w:w="1935"/>
      </w:tblGrid>
      <w:tr w:rsidR="0067473D" w14:paraId="23582368" w14:textId="77777777" w:rsidTr="00DD511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40CA6DDF" w14:textId="77777777" w:rsidR="0067473D" w:rsidRDefault="0067473D">
            <w:r>
              <w:t>Scenario</w:t>
            </w:r>
          </w:p>
        </w:tc>
        <w:tc>
          <w:tcPr>
            <w:tcW w:w="1935" w:type="dxa"/>
          </w:tcPr>
          <w:p w14:paraId="30E5EA97" w14:textId="77777777" w:rsidR="0067473D" w:rsidRDefault="0067473D">
            <w:pPr>
              <w:cnfStyle w:val="100000000000" w:firstRow="1" w:lastRow="0" w:firstColumn="0" w:lastColumn="0" w:oddVBand="0" w:evenVBand="0" w:oddHBand="0" w:evenHBand="0" w:firstRowFirstColumn="0" w:firstRowLastColumn="0" w:lastRowFirstColumn="0" w:lastRowLastColumn="0"/>
            </w:pPr>
            <w:r>
              <w:t>Solute</w:t>
            </w:r>
          </w:p>
        </w:tc>
        <w:tc>
          <w:tcPr>
            <w:tcW w:w="1935" w:type="dxa"/>
          </w:tcPr>
          <w:p w14:paraId="7F656FE1" w14:textId="77777777" w:rsidR="0067473D" w:rsidRDefault="0067473D">
            <w:pPr>
              <w:cnfStyle w:val="100000000000" w:firstRow="1" w:lastRow="0" w:firstColumn="0" w:lastColumn="0" w:oddVBand="0" w:evenVBand="0" w:oddHBand="0" w:evenHBand="0" w:firstRowFirstColumn="0" w:firstRowLastColumn="0" w:lastRowFirstColumn="0" w:lastRowLastColumn="0"/>
            </w:pPr>
            <w:r>
              <w:t>Solvent</w:t>
            </w:r>
          </w:p>
        </w:tc>
        <w:tc>
          <w:tcPr>
            <w:tcW w:w="1935" w:type="dxa"/>
          </w:tcPr>
          <w:p w14:paraId="71820073" w14:textId="77777777" w:rsidR="0067473D" w:rsidRDefault="0067473D">
            <w:pPr>
              <w:cnfStyle w:val="100000000000" w:firstRow="1" w:lastRow="0" w:firstColumn="0" w:lastColumn="0" w:oddVBand="0" w:evenVBand="0" w:oddHBand="0" w:evenHBand="0" w:firstRowFirstColumn="0" w:firstRowLastColumn="0" w:lastRowFirstColumn="0" w:lastRowLastColumn="0"/>
            </w:pPr>
            <w:r>
              <w:t>Solution</w:t>
            </w:r>
          </w:p>
        </w:tc>
      </w:tr>
      <w:tr w:rsidR="0067473D" w14:paraId="254CEE6F" w14:textId="77777777" w:rsidTr="00C9525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0753085A" w14:textId="0517DF2C" w:rsidR="0067473D" w:rsidRDefault="0067473D">
            <w:r>
              <w:t>A vinegar cleaning mix is made by adding a few drops of dish</w:t>
            </w:r>
            <w:r w:rsidR="00C44A1A">
              <w:t>washing</w:t>
            </w:r>
            <w:r>
              <w:t xml:space="preserve"> liquid to </w:t>
            </w:r>
            <w:r w:rsidR="00C44A1A">
              <w:t xml:space="preserve">the </w:t>
            </w:r>
            <w:r>
              <w:t>vinegar</w:t>
            </w:r>
            <w:r w:rsidR="001609B5">
              <w:t>.</w:t>
            </w:r>
          </w:p>
        </w:tc>
        <w:tc>
          <w:tcPr>
            <w:tcW w:w="1935" w:type="dxa"/>
            <w:vAlign w:val="center"/>
          </w:tcPr>
          <w:p w14:paraId="177427AF" w14:textId="75869A87" w:rsidR="0067473D" w:rsidRDefault="005E09BD" w:rsidP="00A52D61">
            <w:pPr>
              <w:cnfStyle w:val="000000100000" w:firstRow="0" w:lastRow="0" w:firstColumn="0" w:lastColumn="0" w:oddVBand="0" w:evenVBand="0" w:oddHBand="1" w:evenHBand="0" w:firstRowFirstColumn="0" w:firstRowLastColumn="0" w:lastRowFirstColumn="0" w:lastRowLastColumn="0"/>
            </w:pPr>
            <w:r>
              <w:t>Dish liquid</w:t>
            </w:r>
          </w:p>
        </w:tc>
        <w:tc>
          <w:tcPr>
            <w:tcW w:w="1935" w:type="dxa"/>
            <w:vAlign w:val="center"/>
          </w:tcPr>
          <w:p w14:paraId="5E2326E2" w14:textId="21B05AC3" w:rsidR="0067473D" w:rsidRDefault="005E09BD" w:rsidP="00A52D61">
            <w:pPr>
              <w:cnfStyle w:val="000000100000" w:firstRow="0" w:lastRow="0" w:firstColumn="0" w:lastColumn="0" w:oddVBand="0" w:evenVBand="0" w:oddHBand="1" w:evenHBand="0" w:firstRowFirstColumn="0" w:firstRowLastColumn="0" w:lastRowFirstColumn="0" w:lastRowLastColumn="0"/>
            </w:pPr>
            <w:r>
              <w:t>Vinegar</w:t>
            </w:r>
          </w:p>
        </w:tc>
        <w:tc>
          <w:tcPr>
            <w:tcW w:w="1935" w:type="dxa"/>
            <w:vAlign w:val="center"/>
          </w:tcPr>
          <w:p w14:paraId="0597A2CB" w14:textId="2C180EE4" w:rsidR="0067473D" w:rsidRDefault="005E09BD" w:rsidP="00A52D61">
            <w:pPr>
              <w:cnfStyle w:val="000000100000" w:firstRow="0" w:lastRow="0" w:firstColumn="0" w:lastColumn="0" w:oddVBand="0" w:evenVBand="0" w:oddHBand="1" w:evenHBand="0" w:firstRowFirstColumn="0" w:firstRowLastColumn="0" w:lastRowFirstColumn="0" w:lastRowLastColumn="0"/>
            </w:pPr>
            <w:r>
              <w:t>Vinegar cleaning mix</w:t>
            </w:r>
          </w:p>
        </w:tc>
      </w:tr>
      <w:tr w:rsidR="0067473D" w14:paraId="10DCE853" w14:textId="77777777" w:rsidTr="00C9525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1363E401" w14:textId="43A382E3" w:rsidR="0067473D" w:rsidRDefault="0067473D">
            <w:r>
              <w:t>Cocoa powder is stirred into warm milk to make a hot chocolate</w:t>
            </w:r>
            <w:r w:rsidR="00E053E0">
              <w:t>.</w:t>
            </w:r>
          </w:p>
        </w:tc>
        <w:tc>
          <w:tcPr>
            <w:tcW w:w="1935" w:type="dxa"/>
            <w:vAlign w:val="center"/>
          </w:tcPr>
          <w:p w14:paraId="7A2EBF5E" w14:textId="2FE19E55" w:rsidR="0067473D" w:rsidRDefault="005E09BD" w:rsidP="00A52D61">
            <w:pPr>
              <w:cnfStyle w:val="000000010000" w:firstRow="0" w:lastRow="0" w:firstColumn="0" w:lastColumn="0" w:oddVBand="0" w:evenVBand="0" w:oddHBand="0" w:evenHBand="1" w:firstRowFirstColumn="0" w:firstRowLastColumn="0" w:lastRowFirstColumn="0" w:lastRowLastColumn="0"/>
            </w:pPr>
            <w:r>
              <w:t>Cocoa powder</w:t>
            </w:r>
          </w:p>
        </w:tc>
        <w:tc>
          <w:tcPr>
            <w:tcW w:w="1935" w:type="dxa"/>
            <w:vAlign w:val="center"/>
          </w:tcPr>
          <w:p w14:paraId="6E708483" w14:textId="00A1AA5F" w:rsidR="0067473D" w:rsidRDefault="00DD5116" w:rsidP="00A52D61">
            <w:pPr>
              <w:cnfStyle w:val="000000010000" w:firstRow="0" w:lastRow="0" w:firstColumn="0" w:lastColumn="0" w:oddVBand="0" w:evenVBand="0" w:oddHBand="0" w:evenHBand="1" w:firstRowFirstColumn="0" w:firstRowLastColumn="0" w:lastRowFirstColumn="0" w:lastRowLastColumn="0"/>
            </w:pPr>
            <w:r>
              <w:t>Milk</w:t>
            </w:r>
          </w:p>
        </w:tc>
        <w:tc>
          <w:tcPr>
            <w:tcW w:w="1935" w:type="dxa"/>
            <w:vAlign w:val="center"/>
          </w:tcPr>
          <w:p w14:paraId="6D989018" w14:textId="300DFE87" w:rsidR="0067473D" w:rsidRDefault="00DD5116" w:rsidP="00A52D61">
            <w:pPr>
              <w:cnfStyle w:val="000000010000" w:firstRow="0" w:lastRow="0" w:firstColumn="0" w:lastColumn="0" w:oddVBand="0" w:evenVBand="0" w:oddHBand="0" w:evenHBand="1" w:firstRowFirstColumn="0" w:firstRowLastColumn="0" w:lastRowFirstColumn="0" w:lastRowLastColumn="0"/>
            </w:pPr>
            <w:r>
              <w:t>Hot chocolate</w:t>
            </w:r>
          </w:p>
        </w:tc>
      </w:tr>
      <w:tr w:rsidR="0067473D" w14:paraId="34C3A79C" w14:textId="77777777" w:rsidTr="00C9525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23" w:type="dxa"/>
          </w:tcPr>
          <w:p w14:paraId="05C97885" w14:textId="12ECD940" w:rsidR="0067473D" w:rsidRDefault="00C44A1A">
            <w:r>
              <w:t>Watercolour</w:t>
            </w:r>
            <w:r w:rsidR="0067473D">
              <w:t xml:space="preserve"> pigment is mixed with water to create paint</w:t>
            </w:r>
            <w:r w:rsidR="00E053E0">
              <w:t>.</w:t>
            </w:r>
          </w:p>
        </w:tc>
        <w:tc>
          <w:tcPr>
            <w:tcW w:w="1935" w:type="dxa"/>
            <w:vAlign w:val="center"/>
          </w:tcPr>
          <w:p w14:paraId="1D213AEB" w14:textId="1E201F3F" w:rsidR="0067473D" w:rsidRDefault="00DD5116" w:rsidP="00A52D61">
            <w:pPr>
              <w:cnfStyle w:val="000000100000" w:firstRow="0" w:lastRow="0" w:firstColumn="0" w:lastColumn="0" w:oddVBand="0" w:evenVBand="0" w:oddHBand="1" w:evenHBand="0" w:firstRowFirstColumn="0" w:firstRowLastColumn="0" w:lastRowFirstColumn="0" w:lastRowLastColumn="0"/>
            </w:pPr>
            <w:r>
              <w:t>Colour pigment</w:t>
            </w:r>
          </w:p>
        </w:tc>
        <w:tc>
          <w:tcPr>
            <w:tcW w:w="1935" w:type="dxa"/>
            <w:vAlign w:val="center"/>
          </w:tcPr>
          <w:p w14:paraId="1EDE107B" w14:textId="1305663C" w:rsidR="0067473D" w:rsidRDefault="00DD5116" w:rsidP="00A52D61">
            <w:pPr>
              <w:cnfStyle w:val="000000100000" w:firstRow="0" w:lastRow="0" w:firstColumn="0" w:lastColumn="0" w:oddVBand="0" w:evenVBand="0" w:oddHBand="1" w:evenHBand="0" w:firstRowFirstColumn="0" w:firstRowLastColumn="0" w:lastRowFirstColumn="0" w:lastRowLastColumn="0"/>
            </w:pPr>
            <w:r>
              <w:t>Water</w:t>
            </w:r>
          </w:p>
        </w:tc>
        <w:tc>
          <w:tcPr>
            <w:tcW w:w="1935" w:type="dxa"/>
            <w:vAlign w:val="center"/>
          </w:tcPr>
          <w:p w14:paraId="482B009F" w14:textId="6521BF19" w:rsidR="0067473D" w:rsidRDefault="00DD5116" w:rsidP="00A52D61">
            <w:pPr>
              <w:cnfStyle w:val="000000100000" w:firstRow="0" w:lastRow="0" w:firstColumn="0" w:lastColumn="0" w:oddVBand="0" w:evenVBand="0" w:oddHBand="1" w:evenHBand="0" w:firstRowFirstColumn="0" w:firstRowLastColumn="0" w:lastRowFirstColumn="0" w:lastRowLastColumn="0"/>
            </w:pPr>
            <w:r>
              <w:t>Paint</w:t>
            </w:r>
          </w:p>
        </w:tc>
      </w:tr>
    </w:tbl>
    <w:p w14:paraId="5922F07C" w14:textId="385FBA34" w:rsidR="00E51276" w:rsidRPr="00E51276" w:rsidRDefault="00E51276" w:rsidP="00E51276">
      <w:r>
        <w:t xml:space="preserve">Record the results from the investigation in </w:t>
      </w:r>
      <w:r>
        <w:fldChar w:fldCharType="begin"/>
      </w:r>
      <w:r>
        <w:instrText xml:space="preserve"> REF _Ref227307088 \h </w:instrText>
      </w:r>
      <w:r>
        <w:fldChar w:fldCharType="separate"/>
      </w:r>
      <w:r>
        <w:t xml:space="preserve">Table </w:t>
      </w:r>
      <w:r>
        <w:rPr>
          <w:noProof/>
        </w:rPr>
        <w:t>5</w:t>
      </w:r>
      <w:r>
        <w:fldChar w:fldCharType="end"/>
      </w:r>
      <w:r>
        <w:t>.</w:t>
      </w:r>
    </w:p>
    <w:p w14:paraId="69B7A523" w14:textId="0F44B00F" w:rsidR="00F40517" w:rsidRDefault="00F40517" w:rsidP="00F40517">
      <w:pPr>
        <w:pStyle w:val="Caption"/>
      </w:pPr>
      <w:bookmarkStart w:id="19" w:name="_Ref227307088"/>
      <w:r>
        <w:t xml:space="preserve">Table </w:t>
      </w:r>
      <w:r>
        <w:fldChar w:fldCharType="begin"/>
      </w:r>
      <w:r>
        <w:instrText xml:space="preserve"> SEQ Table \* ARABIC </w:instrText>
      </w:r>
      <w:r>
        <w:fldChar w:fldCharType="separate"/>
      </w:r>
      <w:r w:rsidR="003E44B4">
        <w:rPr>
          <w:noProof/>
        </w:rPr>
        <w:t>5</w:t>
      </w:r>
      <w:r>
        <w:fldChar w:fldCharType="end"/>
      </w:r>
      <w:bookmarkEnd w:id="19"/>
      <w:r>
        <w:t xml:space="preserve"> – </w:t>
      </w:r>
      <w:r w:rsidR="003978DF">
        <w:t>soluble and insoluble substances investigation sample response</w:t>
      </w:r>
    </w:p>
    <w:tbl>
      <w:tblPr>
        <w:tblStyle w:val="Tableheader"/>
        <w:tblW w:w="0" w:type="auto"/>
        <w:tblLook w:val="04A0" w:firstRow="1" w:lastRow="0" w:firstColumn="1" w:lastColumn="0" w:noHBand="0" w:noVBand="1"/>
        <w:tblDescription w:val="Soluble and insoluble investigation sample responses for various substances."/>
      </w:tblPr>
      <w:tblGrid>
        <w:gridCol w:w="1555"/>
        <w:gridCol w:w="1559"/>
        <w:gridCol w:w="6514"/>
      </w:tblGrid>
      <w:tr w:rsidR="005B674B" w14:paraId="7D82F854" w14:textId="77777777" w:rsidTr="00EA4B4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596AC883" w14:textId="77777777" w:rsidR="005B674B" w:rsidRDefault="005B674B">
            <w:pPr>
              <w:pStyle w:val="ListParagraph"/>
              <w:ind w:left="0"/>
            </w:pPr>
            <w:r>
              <w:t>Substance added</w:t>
            </w:r>
          </w:p>
        </w:tc>
        <w:tc>
          <w:tcPr>
            <w:tcW w:w="1559" w:type="dxa"/>
          </w:tcPr>
          <w:p w14:paraId="709B1DE2" w14:textId="77777777" w:rsidR="005B674B" w:rsidRDefault="005B674B">
            <w:pPr>
              <w:pStyle w:val="ListParagraph"/>
              <w:ind w:left="0"/>
              <w:cnfStyle w:val="100000000000" w:firstRow="1" w:lastRow="0" w:firstColumn="0" w:lastColumn="0" w:oddVBand="0" w:evenVBand="0" w:oddHBand="0" w:evenHBand="0" w:firstRowFirstColumn="0" w:firstRowLastColumn="0" w:lastRowFirstColumn="0" w:lastRowLastColumn="0"/>
            </w:pPr>
            <w:r>
              <w:t>Soluble or insoluble?</w:t>
            </w:r>
          </w:p>
        </w:tc>
        <w:tc>
          <w:tcPr>
            <w:tcW w:w="6514" w:type="dxa"/>
          </w:tcPr>
          <w:p w14:paraId="09D64E35" w14:textId="77777777" w:rsidR="005B674B" w:rsidRDefault="005B674B">
            <w:pPr>
              <w:pStyle w:val="ListParagraph"/>
              <w:ind w:left="0"/>
              <w:cnfStyle w:val="100000000000" w:firstRow="1" w:lastRow="0" w:firstColumn="0" w:lastColumn="0" w:oddVBand="0" w:evenVBand="0" w:oddHBand="0" w:evenHBand="0" w:firstRowFirstColumn="0" w:firstRowLastColumn="0" w:lastRowFirstColumn="0" w:lastRowLastColumn="0"/>
            </w:pPr>
            <w:r>
              <w:t>Other observations</w:t>
            </w:r>
          </w:p>
        </w:tc>
      </w:tr>
      <w:tr w:rsidR="00FD26A7" w14:paraId="10762658" w14:textId="77777777" w:rsidTr="00EA4B4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247DADBF" w14:textId="229CE497" w:rsidR="00FD26A7" w:rsidRDefault="0040664C" w:rsidP="00FD26A7">
            <w:pPr>
              <w:pStyle w:val="ListParagraph"/>
              <w:ind w:left="0"/>
            </w:pPr>
            <w:r>
              <w:t>S</w:t>
            </w:r>
            <w:r w:rsidR="00FD26A7">
              <w:t>and</w:t>
            </w:r>
          </w:p>
        </w:tc>
        <w:tc>
          <w:tcPr>
            <w:tcW w:w="1559" w:type="dxa"/>
          </w:tcPr>
          <w:p w14:paraId="047F3C5A" w14:textId="19857B99" w:rsidR="00FD26A7" w:rsidRDefault="00FD26A7" w:rsidP="00FD26A7">
            <w:pPr>
              <w:pStyle w:val="ListParagraph"/>
              <w:ind w:left="0"/>
              <w:cnfStyle w:val="000000100000" w:firstRow="0" w:lastRow="0" w:firstColumn="0" w:lastColumn="0" w:oddVBand="0" w:evenVBand="0" w:oddHBand="1" w:evenHBand="0" w:firstRowFirstColumn="0" w:firstRowLastColumn="0" w:lastRowFirstColumn="0" w:lastRowLastColumn="0"/>
            </w:pPr>
            <w:r>
              <w:t>Insoluble</w:t>
            </w:r>
          </w:p>
        </w:tc>
        <w:tc>
          <w:tcPr>
            <w:tcW w:w="6514" w:type="dxa"/>
          </w:tcPr>
          <w:p w14:paraId="203AF282" w14:textId="61FEA397" w:rsidR="00FD26A7" w:rsidRDefault="0039770F" w:rsidP="00FD26A7">
            <w:pPr>
              <w:pStyle w:val="ListParagraph"/>
              <w:tabs>
                <w:tab w:val="left" w:pos="1032"/>
              </w:tabs>
              <w:ind w:left="0"/>
              <w:cnfStyle w:val="000000100000" w:firstRow="0" w:lastRow="0" w:firstColumn="0" w:lastColumn="0" w:oddVBand="0" w:evenVBand="0" w:oddHBand="1" w:evenHBand="0" w:firstRowFirstColumn="0" w:firstRowLastColumn="0" w:lastRowFirstColumn="0" w:lastRowLastColumn="0"/>
            </w:pPr>
            <w:r>
              <w:t>The solid s</w:t>
            </w:r>
            <w:r w:rsidR="00C44A1A">
              <w:t>ank to the bottom.</w:t>
            </w:r>
          </w:p>
        </w:tc>
      </w:tr>
      <w:tr w:rsidR="00FD26A7" w14:paraId="1B8802D0" w14:textId="77777777" w:rsidTr="00EA4B4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1FA9AB87" w14:textId="1E792F01" w:rsidR="00FD26A7" w:rsidRDefault="0074076E" w:rsidP="00FD26A7">
            <w:pPr>
              <w:pStyle w:val="ListParagraph"/>
              <w:ind w:left="0"/>
            </w:pPr>
            <w:r>
              <w:t>S</w:t>
            </w:r>
            <w:r w:rsidR="00FD26A7">
              <w:t>ugar</w:t>
            </w:r>
          </w:p>
        </w:tc>
        <w:tc>
          <w:tcPr>
            <w:tcW w:w="1559" w:type="dxa"/>
          </w:tcPr>
          <w:p w14:paraId="4B261E4D" w14:textId="1534CA76" w:rsidR="00FD26A7" w:rsidRDefault="00EA08B5" w:rsidP="00FD26A7">
            <w:pPr>
              <w:pStyle w:val="ListParagraph"/>
              <w:ind w:left="0"/>
              <w:cnfStyle w:val="000000010000" w:firstRow="0" w:lastRow="0" w:firstColumn="0" w:lastColumn="0" w:oddVBand="0" w:evenVBand="0" w:oddHBand="0" w:evenHBand="1" w:firstRowFirstColumn="0" w:firstRowLastColumn="0" w:lastRowFirstColumn="0" w:lastRowLastColumn="0"/>
            </w:pPr>
            <w:r>
              <w:t>Soluble</w:t>
            </w:r>
          </w:p>
        </w:tc>
        <w:tc>
          <w:tcPr>
            <w:tcW w:w="6514" w:type="dxa"/>
          </w:tcPr>
          <w:p w14:paraId="10655C06" w14:textId="6FDDE3C2" w:rsidR="00FD26A7" w:rsidRDefault="00EA08B5" w:rsidP="00FD26A7">
            <w:pPr>
              <w:pStyle w:val="ListParagraph"/>
              <w:ind w:left="0"/>
              <w:cnfStyle w:val="000000010000" w:firstRow="0" w:lastRow="0" w:firstColumn="0" w:lastColumn="0" w:oddVBand="0" w:evenVBand="0" w:oddHBand="0" w:evenHBand="1" w:firstRowFirstColumn="0" w:firstRowLastColumn="0" w:lastRowFirstColumn="0" w:lastRowLastColumn="0"/>
            </w:pPr>
            <w:r>
              <w:t xml:space="preserve">The solid completely disappeared. The water </w:t>
            </w:r>
            <w:r w:rsidR="008144F7">
              <w:t xml:space="preserve">remained </w:t>
            </w:r>
            <w:r>
              <w:t>clear.</w:t>
            </w:r>
          </w:p>
        </w:tc>
      </w:tr>
      <w:tr w:rsidR="00FD26A7" w14:paraId="21C78CD6" w14:textId="77777777" w:rsidTr="00EA4B4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4BE0949E" w14:textId="42BC5106" w:rsidR="00FD26A7" w:rsidRDefault="0074076E" w:rsidP="00FD26A7">
            <w:pPr>
              <w:pStyle w:val="ListParagraph"/>
              <w:ind w:left="0"/>
            </w:pPr>
            <w:r>
              <w:t>S</w:t>
            </w:r>
            <w:r w:rsidR="00FD26A7">
              <w:t>alt</w:t>
            </w:r>
          </w:p>
        </w:tc>
        <w:tc>
          <w:tcPr>
            <w:tcW w:w="1559" w:type="dxa"/>
          </w:tcPr>
          <w:p w14:paraId="01B24DF0" w14:textId="35AEF2A7" w:rsidR="00FD26A7" w:rsidRDefault="00EA08B5" w:rsidP="00FD26A7">
            <w:pPr>
              <w:pStyle w:val="ListParagraph"/>
              <w:ind w:left="0"/>
              <w:cnfStyle w:val="000000100000" w:firstRow="0" w:lastRow="0" w:firstColumn="0" w:lastColumn="0" w:oddVBand="0" w:evenVBand="0" w:oddHBand="1" w:evenHBand="0" w:firstRowFirstColumn="0" w:firstRowLastColumn="0" w:lastRowFirstColumn="0" w:lastRowLastColumn="0"/>
            </w:pPr>
            <w:r>
              <w:t>Soluble</w:t>
            </w:r>
          </w:p>
        </w:tc>
        <w:tc>
          <w:tcPr>
            <w:tcW w:w="6514" w:type="dxa"/>
          </w:tcPr>
          <w:p w14:paraId="3064B02D" w14:textId="1576CB2B" w:rsidR="00FD26A7" w:rsidRDefault="00EA08B5" w:rsidP="00FD26A7">
            <w:pPr>
              <w:pStyle w:val="ListParagraph"/>
              <w:ind w:left="0"/>
              <w:cnfStyle w:val="000000100000" w:firstRow="0" w:lastRow="0" w:firstColumn="0" w:lastColumn="0" w:oddVBand="0" w:evenVBand="0" w:oddHBand="1" w:evenHBand="0" w:firstRowFirstColumn="0" w:firstRowLastColumn="0" w:lastRowFirstColumn="0" w:lastRowLastColumn="0"/>
            </w:pPr>
            <w:r>
              <w:t xml:space="preserve">The solid </w:t>
            </w:r>
            <w:r w:rsidR="00FD26A7">
              <w:t>dissolved quickly</w:t>
            </w:r>
            <w:r w:rsidR="00EA4B41">
              <w:t>.</w:t>
            </w:r>
            <w:r>
              <w:t xml:space="preserve"> The </w:t>
            </w:r>
            <w:r w:rsidR="00FD26A7">
              <w:t>water stayed clear</w:t>
            </w:r>
            <w:r>
              <w:t>.</w:t>
            </w:r>
          </w:p>
        </w:tc>
      </w:tr>
      <w:tr w:rsidR="00FD26A7" w14:paraId="2983E4D5" w14:textId="77777777" w:rsidTr="00EA4B4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7F72BA17" w14:textId="64578033" w:rsidR="00FD26A7" w:rsidRDefault="0074076E" w:rsidP="00FD26A7">
            <w:pPr>
              <w:pStyle w:val="ListParagraph"/>
              <w:ind w:left="0"/>
            </w:pPr>
            <w:r>
              <w:t>F</w:t>
            </w:r>
            <w:r w:rsidR="00FD26A7">
              <w:t>lour</w:t>
            </w:r>
          </w:p>
        </w:tc>
        <w:tc>
          <w:tcPr>
            <w:tcW w:w="1559" w:type="dxa"/>
          </w:tcPr>
          <w:p w14:paraId="6F5A0814" w14:textId="554880A3" w:rsidR="00FD26A7" w:rsidRDefault="00D17BD4" w:rsidP="00FD26A7">
            <w:pPr>
              <w:pStyle w:val="ListParagraph"/>
              <w:ind w:left="0"/>
              <w:cnfStyle w:val="000000010000" w:firstRow="0" w:lastRow="0" w:firstColumn="0" w:lastColumn="0" w:oddVBand="0" w:evenVBand="0" w:oddHBand="0" w:evenHBand="1" w:firstRowFirstColumn="0" w:firstRowLastColumn="0" w:lastRowFirstColumn="0" w:lastRowLastColumn="0"/>
            </w:pPr>
            <w:r>
              <w:t>Insoluble</w:t>
            </w:r>
          </w:p>
        </w:tc>
        <w:tc>
          <w:tcPr>
            <w:tcW w:w="6514" w:type="dxa"/>
          </w:tcPr>
          <w:p w14:paraId="6BF4CDB1" w14:textId="7C381573" w:rsidR="00FD26A7" w:rsidRDefault="008144F7" w:rsidP="00FD26A7">
            <w:pPr>
              <w:pStyle w:val="ListParagraph"/>
              <w:ind w:left="0"/>
              <w:cnfStyle w:val="000000010000" w:firstRow="0" w:lastRow="0" w:firstColumn="0" w:lastColumn="0" w:oddVBand="0" w:evenVBand="0" w:oddHBand="0" w:evenHBand="1" w:firstRowFirstColumn="0" w:firstRowLastColumn="0" w:lastRowFirstColumn="0" w:lastRowLastColumn="0"/>
            </w:pPr>
            <w:r>
              <w:t xml:space="preserve">The water went cloudy. Visible clumps of flour settled at the bottom of the beaker. Some of the flour settled out </w:t>
            </w:r>
            <w:r w:rsidR="0039770F">
              <w:t xml:space="preserve">of the water </w:t>
            </w:r>
            <w:r>
              <w:t>after 5 minutes.</w:t>
            </w:r>
          </w:p>
        </w:tc>
      </w:tr>
      <w:tr w:rsidR="00FD26A7" w14:paraId="35259EDB" w14:textId="77777777" w:rsidTr="00EA4B4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43EE77A6" w14:textId="77726EFE" w:rsidR="00FD26A7" w:rsidRDefault="00AC170B" w:rsidP="00FD26A7">
            <w:pPr>
              <w:pStyle w:val="ListParagraph"/>
              <w:ind w:left="0"/>
            </w:pPr>
            <w:r>
              <w:t>Calcium carbonate</w:t>
            </w:r>
          </w:p>
        </w:tc>
        <w:tc>
          <w:tcPr>
            <w:tcW w:w="1559" w:type="dxa"/>
          </w:tcPr>
          <w:p w14:paraId="2E7104F4" w14:textId="4B301969" w:rsidR="00FD26A7" w:rsidRDefault="00D17BD4" w:rsidP="00FD26A7">
            <w:pPr>
              <w:pStyle w:val="ListParagraph"/>
              <w:ind w:left="0"/>
              <w:cnfStyle w:val="000000100000" w:firstRow="0" w:lastRow="0" w:firstColumn="0" w:lastColumn="0" w:oddVBand="0" w:evenVBand="0" w:oddHBand="1" w:evenHBand="0" w:firstRowFirstColumn="0" w:firstRowLastColumn="0" w:lastRowFirstColumn="0" w:lastRowLastColumn="0"/>
            </w:pPr>
            <w:r>
              <w:t>Insoluble</w:t>
            </w:r>
          </w:p>
        </w:tc>
        <w:tc>
          <w:tcPr>
            <w:tcW w:w="6514" w:type="dxa"/>
          </w:tcPr>
          <w:p w14:paraId="40D7E2D3" w14:textId="6FDC2DFC" w:rsidR="00FD26A7" w:rsidRDefault="008144F7" w:rsidP="00FD26A7">
            <w:pPr>
              <w:pStyle w:val="ListParagraph"/>
              <w:ind w:left="0"/>
              <w:cnfStyle w:val="000000100000" w:firstRow="0" w:lastRow="0" w:firstColumn="0" w:lastColumn="0" w:oddVBand="0" w:evenVBand="0" w:oddHBand="1" w:evenHBand="0" w:firstRowFirstColumn="0" w:firstRowLastColumn="0" w:lastRowFirstColumn="0" w:lastRowLastColumn="0"/>
            </w:pPr>
            <w:r>
              <w:t>The water became cloudy. Solids settled at the bottom of the beaker. The calcium carbonate settled out of the water over time.</w:t>
            </w:r>
          </w:p>
        </w:tc>
      </w:tr>
      <w:tr w:rsidR="00AC170B" w14:paraId="3F68D284" w14:textId="77777777" w:rsidTr="00EA4B4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55" w:type="dxa"/>
          </w:tcPr>
          <w:p w14:paraId="7BFDC865" w14:textId="4E0CA3A8" w:rsidR="00AC170B" w:rsidRDefault="00AC170B" w:rsidP="00FD26A7">
            <w:pPr>
              <w:pStyle w:val="ListParagraph"/>
              <w:ind w:left="0"/>
            </w:pPr>
            <w:r>
              <w:t>Instant coffee</w:t>
            </w:r>
          </w:p>
        </w:tc>
        <w:tc>
          <w:tcPr>
            <w:tcW w:w="1559" w:type="dxa"/>
          </w:tcPr>
          <w:p w14:paraId="51FDCE57" w14:textId="334197E0" w:rsidR="00AC170B" w:rsidRDefault="00AC170B" w:rsidP="00FD26A7">
            <w:pPr>
              <w:pStyle w:val="ListParagraph"/>
              <w:ind w:left="0"/>
              <w:cnfStyle w:val="000000010000" w:firstRow="0" w:lastRow="0" w:firstColumn="0" w:lastColumn="0" w:oddVBand="0" w:evenVBand="0" w:oddHBand="0" w:evenHBand="1" w:firstRowFirstColumn="0" w:firstRowLastColumn="0" w:lastRowFirstColumn="0" w:lastRowLastColumn="0"/>
            </w:pPr>
            <w:r>
              <w:t>Soluble</w:t>
            </w:r>
          </w:p>
        </w:tc>
        <w:tc>
          <w:tcPr>
            <w:tcW w:w="6514" w:type="dxa"/>
          </w:tcPr>
          <w:p w14:paraId="10E1BEFE" w14:textId="04193DDF" w:rsidR="00AC170B" w:rsidRDefault="008144F7" w:rsidP="00FD26A7">
            <w:pPr>
              <w:pStyle w:val="ListParagraph"/>
              <w:ind w:left="0"/>
              <w:cnfStyle w:val="000000010000" w:firstRow="0" w:lastRow="0" w:firstColumn="0" w:lastColumn="0" w:oddVBand="0" w:evenVBand="0" w:oddHBand="0" w:evenHBand="1" w:firstRowFirstColumn="0" w:firstRowLastColumn="0" w:lastRowFirstColumn="0" w:lastRowLastColumn="0"/>
            </w:pPr>
            <w:r>
              <w:t>The powder mixed into the water, turning it brown. There were no solids at the bottom of the beaker.</w:t>
            </w:r>
          </w:p>
        </w:tc>
      </w:tr>
    </w:tbl>
    <w:p w14:paraId="7F4C081A" w14:textId="02DEA790" w:rsidR="005B674B" w:rsidRDefault="005B674B" w:rsidP="005B674B">
      <w:r>
        <w:t>Outline the evidence that a substance is insoluble</w:t>
      </w:r>
      <w:r w:rsidR="003978DF">
        <w:t>.</w:t>
      </w:r>
    </w:p>
    <w:tbl>
      <w:tblPr>
        <w:tblStyle w:val="TableGrid"/>
        <w:tblW w:w="0" w:type="auto"/>
        <w:tblLook w:val="04A0" w:firstRow="1" w:lastRow="0" w:firstColumn="1" w:lastColumn="0" w:noHBand="0" w:noVBand="1"/>
        <w:tblDescription w:val="A sample student response."/>
      </w:tblPr>
      <w:tblGrid>
        <w:gridCol w:w="9628"/>
      </w:tblGrid>
      <w:tr w:rsidR="005B674B" w14:paraId="006539AC" w14:textId="77777777" w:rsidTr="00927EFA">
        <w:trPr>
          <w:trHeight w:val="842"/>
        </w:trPr>
        <w:tc>
          <w:tcPr>
            <w:tcW w:w="9628" w:type="dxa"/>
          </w:tcPr>
          <w:p w14:paraId="22DFD7C4" w14:textId="4D40A945" w:rsidR="00C133FD" w:rsidRDefault="00D0707D" w:rsidP="00240675">
            <w:r>
              <w:t xml:space="preserve">The insoluble substances </w:t>
            </w:r>
            <w:r w:rsidR="00AE44B1">
              <w:t>left visible solids at the bottom of the beaker and many particles suspended in the solvent (water), making the solution</w:t>
            </w:r>
            <w:r w:rsidR="00DF4078">
              <w:t xml:space="preserve"> cloudy.</w:t>
            </w:r>
          </w:p>
        </w:tc>
      </w:tr>
    </w:tbl>
    <w:p w14:paraId="46622931" w14:textId="4E7021C3" w:rsidR="005B674B" w:rsidRDefault="005B674B" w:rsidP="005B674B">
      <w:r>
        <w:t xml:space="preserve">For </w:t>
      </w:r>
      <w:r w:rsidR="002A2CB6">
        <w:t xml:space="preserve">each of </w:t>
      </w:r>
      <w:r>
        <w:t>the soluble substances</w:t>
      </w:r>
      <w:r w:rsidR="002A2CB6">
        <w:t>,</w:t>
      </w:r>
      <w:r>
        <w:t xml:space="preserve"> identify the solvent, solute and </w:t>
      </w:r>
      <w:r w:rsidR="002A2CB6">
        <w:t xml:space="preserve">the resulting </w:t>
      </w:r>
      <w:r>
        <w:t>solution.</w:t>
      </w:r>
    </w:p>
    <w:p w14:paraId="79533D3C" w14:textId="15F34696" w:rsidR="00F40517" w:rsidRDefault="00F40517" w:rsidP="00F40517">
      <w:pPr>
        <w:pStyle w:val="Caption"/>
      </w:pPr>
      <w:r>
        <w:t xml:space="preserve">Table </w:t>
      </w:r>
      <w:r>
        <w:fldChar w:fldCharType="begin"/>
      </w:r>
      <w:r>
        <w:instrText xml:space="preserve"> SEQ Table \* ARABIC </w:instrText>
      </w:r>
      <w:r>
        <w:fldChar w:fldCharType="separate"/>
      </w:r>
      <w:r w:rsidR="003E44B4">
        <w:rPr>
          <w:noProof/>
        </w:rPr>
        <w:t>6</w:t>
      </w:r>
      <w:r>
        <w:fldChar w:fldCharType="end"/>
      </w:r>
      <w:r>
        <w:t xml:space="preserve"> – </w:t>
      </w:r>
      <w:r w:rsidR="00653627">
        <w:t>c</w:t>
      </w:r>
      <w:r>
        <w:t xml:space="preserve">lassification of substances into </w:t>
      </w:r>
      <w:r w:rsidR="00653627">
        <w:t>s</w:t>
      </w:r>
      <w:r>
        <w:t xml:space="preserve">olute, </w:t>
      </w:r>
      <w:r w:rsidR="00653627">
        <w:t>s</w:t>
      </w:r>
      <w:r>
        <w:t xml:space="preserve">olvent and </w:t>
      </w:r>
      <w:r w:rsidR="00653627">
        <w:t>s</w:t>
      </w:r>
      <w:r>
        <w:t>olution</w:t>
      </w:r>
    </w:p>
    <w:tbl>
      <w:tblPr>
        <w:tblStyle w:val="Tableheader"/>
        <w:tblW w:w="0" w:type="auto"/>
        <w:tblLayout w:type="fixed"/>
        <w:tblLook w:val="04A0" w:firstRow="1" w:lastRow="0" w:firstColumn="1" w:lastColumn="0" w:noHBand="0" w:noVBand="1"/>
        <w:tblDescription w:val="Classification of subtances into solute, solvent and solution sample response."/>
      </w:tblPr>
      <w:tblGrid>
        <w:gridCol w:w="2266"/>
        <w:gridCol w:w="2266"/>
        <w:gridCol w:w="2266"/>
      </w:tblGrid>
      <w:tr w:rsidR="00E51276" w14:paraId="346C1DE2" w14:textId="77777777" w:rsidTr="007927A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6" w:type="dxa"/>
          </w:tcPr>
          <w:p w14:paraId="41F33ED4" w14:textId="77777777" w:rsidR="00E51276" w:rsidRPr="007927A9" w:rsidRDefault="00E51276" w:rsidP="007927A9">
            <w:r w:rsidRPr="007927A9">
              <w:t>Solute</w:t>
            </w:r>
          </w:p>
        </w:tc>
        <w:tc>
          <w:tcPr>
            <w:tcW w:w="2266" w:type="dxa"/>
          </w:tcPr>
          <w:p w14:paraId="2BBE1DF6" w14:textId="77777777" w:rsidR="00E51276" w:rsidRPr="007927A9" w:rsidRDefault="00E51276" w:rsidP="007927A9">
            <w:pPr>
              <w:cnfStyle w:val="100000000000" w:firstRow="1" w:lastRow="0" w:firstColumn="0" w:lastColumn="0" w:oddVBand="0" w:evenVBand="0" w:oddHBand="0" w:evenHBand="0" w:firstRowFirstColumn="0" w:firstRowLastColumn="0" w:lastRowFirstColumn="0" w:lastRowLastColumn="0"/>
            </w:pPr>
            <w:r w:rsidRPr="007927A9">
              <w:t>Solvent</w:t>
            </w:r>
          </w:p>
        </w:tc>
        <w:tc>
          <w:tcPr>
            <w:tcW w:w="2266" w:type="dxa"/>
          </w:tcPr>
          <w:p w14:paraId="37904321" w14:textId="77777777" w:rsidR="00E51276" w:rsidRPr="007927A9" w:rsidRDefault="00E51276" w:rsidP="007927A9">
            <w:pPr>
              <w:cnfStyle w:val="100000000000" w:firstRow="1" w:lastRow="0" w:firstColumn="0" w:lastColumn="0" w:oddVBand="0" w:evenVBand="0" w:oddHBand="0" w:evenHBand="0" w:firstRowFirstColumn="0" w:firstRowLastColumn="0" w:lastRowFirstColumn="0" w:lastRowLastColumn="0"/>
            </w:pPr>
            <w:r w:rsidRPr="007927A9">
              <w:t>Solution</w:t>
            </w:r>
          </w:p>
        </w:tc>
      </w:tr>
      <w:tr w:rsidR="00E51276" w14:paraId="24C6A372" w14:textId="77777777" w:rsidTr="007927A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6" w:type="dxa"/>
          </w:tcPr>
          <w:p w14:paraId="06771C8C" w14:textId="2ABA247D" w:rsidR="00E51276" w:rsidRPr="00E51276" w:rsidRDefault="00E51276" w:rsidP="00E51276">
            <w:r w:rsidRPr="00E51276">
              <w:t>Sugar</w:t>
            </w:r>
          </w:p>
        </w:tc>
        <w:tc>
          <w:tcPr>
            <w:tcW w:w="2266" w:type="dxa"/>
          </w:tcPr>
          <w:p w14:paraId="228EDC5C" w14:textId="01FDB205" w:rsidR="00E51276" w:rsidRPr="00E51276" w:rsidRDefault="00E51276" w:rsidP="00E51276">
            <w:pPr>
              <w:cnfStyle w:val="000000100000" w:firstRow="0" w:lastRow="0" w:firstColumn="0" w:lastColumn="0" w:oddVBand="0" w:evenVBand="0" w:oddHBand="1" w:evenHBand="0" w:firstRowFirstColumn="0" w:firstRowLastColumn="0" w:lastRowFirstColumn="0" w:lastRowLastColumn="0"/>
            </w:pPr>
            <w:r w:rsidRPr="00E51276">
              <w:t>Water</w:t>
            </w:r>
          </w:p>
        </w:tc>
        <w:tc>
          <w:tcPr>
            <w:tcW w:w="2266" w:type="dxa"/>
          </w:tcPr>
          <w:p w14:paraId="5DA8836C" w14:textId="56613E4F" w:rsidR="00E51276" w:rsidRPr="00E51276" w:rsidRDefault="00E51276" w:rsidP="00E51276">
            <w:pPr>
              <w:cnfStyle w:val="000000100000" w:firstRow="0" w:lastRow="0" w:firstColumn="0" w:lastColumn="0" w:oddVBand="0" w:evenVBand="0" w:oddHBand="1" w:evenHBand="0" w:firstRowFirstColumn="0" w:firstRowLastColumn="0" w:lastRowFirstColumn="0" w:lastRowLastColumn="0"/>
            </w:pPr>
            <w:r w:rsidRPr="00E51276">
              <w:t>Sugar solution</w:t>
            </w:r>
          </w:p>
        </w:tc>
      </w:tr>
      <w:tr w:rsidR="00E51276" w14:paraId="7D3CB12A" w14:textId="77777777" w:rsidTr="007927A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6" w:type="dxa"/>
          </w:tcPr>
          <w:p w14:paraId="0983DFE0" w14:textId="1F5E875D" w:rsidR="00E51276" w:rsidRPr="00E51276" w:rsidRDefault="00E51276" w:rsidP="00E51276">
            <w:r w:rsidRPr="00E51276">
              <w:t>Salt</w:t>
            </w:r>
          </w:p>
        </w:tc>
        <w:tc>
          <w:tcPr>
            <w:tcW w:w="2266" w:type="dxa"/>
          </w:tcPr>
          <w:p w14:paraId="23304D3F" w14:textId="3154150B" w:rsidR="00E51276" w:rsidRPr="00E51276" w:rsidRDefault="00E51276" w:rsidP="00E51276">
            <w:pPr>
              <w:cnfStyle w:val="000000010000" w:firstRow="0" w:lastRow="0" w:firstColumn="0" w:lastColumn="0" w:oddVBand="0" w:evenVBand="0" w:oddHBand="0" w:evenHBand="1" w:firstRowFirstColumn="0" w:firstRowLastColumn="0" w:lastRowFirstColumn="0" w:lastRowLastColumn="0"/>
            </w:pPr>
            <w:r w:rsidRPr="00E51276">
              <w:t>Water</w:t>
            </w:r>
          </w:p>
        </w:tc>
        <w:tc>
          <w:tcPr>
            <w:tcW w:w="2266" w:type="dxa"/>
          </w:tcPr>
          <w:p w14:paraId="0F103E8F" w14:textId="609AC7E2" w:rsidR="00E51276" w:rsidRPr="00E51276" w:rsidRDefault="00E51276" w:rsidP="00E51276">
            <w:pPr>
              <w:cnfStyle w:val="000000010000" w:firstRow="0" w:lastRow="0" w:firstColumn="0" w:lastColumn="0" w:oddVBand="0" w:evenVBand="0" w:oddHBand="0" w:evenHBand="1" w:firstRowFirstColumn="0" w:firstRowLastColumn="0" w:lastRowFirstColumn="0" w:lastRowLastColumn="0"/>
            </w:pPr>
            <w:r w:rsidRPr="00E51276">
              <w:t>Salt water</w:t>
            </w:r>
          </w:p>
        </w:tc>
      </w:tr>
      <w:tr w:rsidR="00E51276" w14:paraId="1C82AE0F" w14:textId="77777777" w:rsidTr="007927A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6" w:type="dxa"/>
          </w:tcPr>
          <w:p w14:paraId="0136CE1A" w14:textId="39AF07A0" w:rsidR="00E51276" w:rsidRPr="00E51276" w:rsidRDefault="00E51276" w:rsidP="00E51276">
            <w:r w:rsidRPr="00E51276">
              <w:t>Instant coffee</w:t>
            </w:r>
          </w:p>
        </w:tc>
        <w:tc>
          <w:tcPr>
            <w:tcW w:w="2266" w:type="dxa"/>
          </w:tcPr>
          <w:p w14:paraId="2E8D5E37" w14:textId="6E4FAB57" w:rsidR="00E51276" w:rsidRPr="00E51276" w:rsidRDefault="00E51276" w:rsidP="00E51276">
            <w:pPr>
              <w:cnfStyle w:val="000000100000" w:firstRow="0" w:lastRow="0" w:firstColumn="0" w:lastColumn="0" w:oddVBand="0" w:evenVBand="0" w:oddHBand="1" w:evenHBand="0" w:firstRowFirstColumn="0" w:firstRowLastColumn="0" w:lastRowFirstColumn="0" w:lastRowLastColumn="0"/>
            </w:pPr>
            <w:r w:rsidRPr="00E51276">
              <w:t>Water</w:t>
            </w:r>
          </w:p>
        </w:tc>
        <w:tc>
          <w:tcPr>
            <w:tcW w:w="2266" w:type="dxa"/>
          </w:tcPr>
          <w:p w14:paraId="00642240" w14:textId="705335D5" w:rsidR="00E51276" w:rsidRPr="00E51276" w:rsidRDefault="00E51276" w:rsidP="00E51276">
            <w:pPr>
              <w:cnfStyle w:val="000000100000" w:firstRow="0" w:lastRow="0" w:firstColumn="0" w:lastColumn="0" w:oddVBand="0" w:evenVBand="0" w:oddHBand="1" w:evenHBand="0" w:firstRowFirstColumn="0" w:firstRowLastColumn="0" w:lastRowFirstColumn="0" w:lastRowLastColumn="0"/>
            </w:pPr>
            <w:r w:rsidRPr="00E51276">
              <w:t>Coffee</w:t>
            </w:r>
          </w:p>
        </w:tc>
      </w:tr>
    </w:tbl>
    <w:p w14:paraId="2CB3B7DE" w14:textId="16165629" w:rsidR="007C09E8" w:rsidRPr="006C6439" w:rsidRDefault="007C09E8" w:rsidP="006C6439">
      <w:r w:rsidRPr="006C6439">
        <w:t xml:space="preserve">Complete the cloze passage using the </w:t>
      </w:r>
      <w:r w:rsidR="00B11B83" w:rsidRPr="006C6439">
        <w:t>word bank</w:t>
      </w:r>
      <w:r w:rsidR="00D40BFD" w:rsidRPr="006C6439">
        <w:t xml:space="preserve"> to describe how you can determine the solubility of sugar.</w:t>
      </w:r>
    </w:p>
    <w:p w14:paraId="22531BE6" w14:textId="37011665" w:rsidR="00B11B83" w:rsidRDefault="00B02807" w:rsidP="00B11B83">
      <w:pPr>
        <w:pStyle w:val="FeatureBox"/>
      </w:pPr>
      <w:r w:rsidRPr="00B02807">
        <w:rPr>
          <w:rStyle w:val="Strong"/>
        </w:rPr>
        <w:t>Word bank:</w:t>
      </w:r>
      <w:r>
        <w:t xml:space="preserve"> </w:t>
      </w:r>
      <w:r w:rsidR="006F59A8">
        <w:t>sugar</w:t>
      </w:r>
      <w:r w:rsidR="00E204EB">
        <w:t xml:space="preserve">, </w:t>
      </w:r>
      <w:r w:rsidR="006F59A8">
        <w:t>volume</w:t>
      </w:r>
      <w:r w:rsidR="00E204EB">
        <w:t xml:space="preserve">, </w:t>
      </w:r>
      <w:r w:rsidR="00F20B49">
        <w:t>investigation</w:t>
      </w:r>
      <w:r w:rsidR="00E204EB">
        <w:t xml:space="preserve">, </w:t>
      </w:r>
      <w:r w:rsidR="00660416">
        <w:t>saturated</w:t>
      </w:r>
      <w:r w:rsidR="00E204EB">
        <w:t xml:space="preserve">, </w:t>
      </w:r>
      <w:r w:rsidR="00660416">
        <w:t>b</w:t>
      </w:r>
      <w:r w:rsidR="00715CD8">
        <w:t>eake</w:t>
      </w:r>
      <w:r w:rsidR="00E204EB">
        <w:t xml:space="preserve">r, </w:t>
      </w:r>
      <w:r w:rsidR="00660416">
        <w:t>solubility</w:t>
      </w:r>
      <w:r w:rsidR="00E204EB">
        <w:t xml:space="preserve">, </w:t>
      </w:r>
      <w:r w:rsidR="002B0A17">
        <w:t>water</w:t>
      </w:r>
    </w:p>
    <w:p w14:paraId="08CEE964" w14:textId="00751F4A" w:rsidR="006F59A8" w:rsidRPr="0057790A" w:rsidRDefault="006F59A8" w:rsidP="006F59A8">
      <w:r w:rsidRPr="0057790A">
        <w:t xml:space="preserve">To find out how much sugar can dissolve in water, you can carry out a simple </w:t>
      </w:r>
      <w:r w:rsidR="00085671" w:rsidRPr="00B15059">
        <w:rPr>
          <w:rStyle w:val="Strong"/>
        </w:rPr>
        <w:t>investigation</w:t>
      </w:r>
      <w:r w:rsidRPr="0057790A">
        <w:t xml:space="preserve">. First, measure a known </w:t>
      </w:r>
      <w:r w:rsidR="00085671" w:rsidRPr="00B15059">
        <w:rPr>
          <w:rStyle w:val="Strong"/>
        </w:rPr>
        <w:t>volume</w:t>
      </w:r>
      <w:r w:rsidRPr="0057790A">
        <w:t xml:space="preserve"> of water using a measuring cylinder and pour it into a beaker. Next, add small amounts of </w:t>
      </w:r>
      <w:r w:rsidR="00085671" w:rsidRPr="00B15059">
        <w:rPr>
          <w:rStyle w:val="Strong"/>
        </w:rPr>
        <w:t>sugar</w:t>
      </w:r>
      <w:r w:rsidRPr="0057790A">
        <w:t xml:space="preserve"> to the water while stirring. Keep adding sugar until no more dissolves and some remains at the </w:t>
      </w:r>
      <w:r w:rsidR="00715CD8" w:rsidRPr="0057790A">
        <w:t>bottom</w:t>
      </w:r>
      <w:r w:rsidRPr="0057790A">
        <w:t xml:space="preserve"> of the </w:t>
      </w:r>
      <w:r w:rsidRPr="00B15059">
        <w:rPr>
          <w:rStyle w:val="Strong"/>
        </w:rPr>
        <w:t>beaker</w:t>
      </w:r>
      <w:r w:rsidRPr="0057790A">
        <w:t xml:space="preserve">. This </w:t>
      </w:r>
      <w:r w:rsidR="005A0A7A" w:rsidRPr="0057790A">
        <w:t xml:space="preserve">indicates that </w:t>
      </w:r>
      <w:r w:rsidRPr="0057790A">
        <w:t xml:space="preserve">the solution has become </w:t>
      </w:r>
      <w:r w:rsidR="00715CD8" w:rsidRPr="00B15059">
        <w:rPr>
          <w:rStyle w:val="Strong"/>
        </w:rPr>
        <w:t>saturated</w:t>
      </w:r>
      <w:r w:rsidRPr="0057790A">
        <w:t>.</w:t>
      </w:r>
    </w:p>
    <w:p w14:paraId="239E412E" w14:textId="6369204B" w:rsidR="007C09E8" w:rsidRPr="0057790A" w:rsidRDefault="006F59A8" w:rsidP="006F59A8">
      <w:r w:rsidRPr="0057790A">
        <w:t xml:space="preserve">Record the total mass of sugar added before it stopped dissolving. The </w:t>
      </w:r>
      <w:r w:rsidR="00715CD8" w:rsidRPr="00B15059">
        <w:rPr>
          <w:rStyle w:val="Strong"/>
        </w:rPr>
        <w:t>solubility</w:t>
      </w:r>
      <w:r w:rsidR="00715CD8" w:rsidRPr="0057790A">
        <w:t xml:space="preserve"> </w:t>
      </w:r>
      <w:r w:rsidRPr="0057790A">
        <w:t>of sugar in water can then be calculated by dividing the mass of</w:t>
      </w:r>
      <w:r w:rsidR="0057790A" w:rsidRPr="0057790A">
        <w:t xml:space="preserve"> the</w:t>
      </w:r>
      <w:r w:rsidRPr="0057790A">
        <w:t xml:space="preserve"> sugar dissolved by the volume of </w:t>
      </w:r>
      <w:r w:rsidR="00715CD8" w:rsidRPr="00B15059">
        <w:rPr>
          <w:rStyle w:val="Strong"/>
        </w:rPr>
        <w:t>water</w:t>
      </w:r>
      <w:r w:rsidRPr="0057790A">
        <w:t xml:space="preserve"> used. </w:t>
      </w:r>
      <w:r w:rsidR="00727EE3" w:rsidRPr="0057790A">
        <w:t>Note that the solubility of a substance change</w:t>
      </w:r>
      <w:r w:rsidR="00EA4B41" w:rsidRPr="0057790A">
        <w:t>s</w:t>
      </w:r>
      <w:r w:rsidR="00727EE3" w:rsidRPr="0057790A">
        <w:t xml:space="preserve"> with temperature.</w:t>
      </w:r>
    </w:p>
    <w:p w14:paraId="62814C35" w14:textId="77777777" w:rsidR="00715CD8" w:rsidRPr="007C26D7" w:rsidRDefault="00715CD8" w:rsidP="007C26D7">
      <w:r>
        <w:br w:type="page"/>
      </w:r>
    </w:p>
    <w:p w14:paraId="54ADF8D9" w14:textId="42FF9844" w:rsidR="002E4B3B" w:rsidRDefault="00B54808" w:rsidP="00B54808">
      <w:pPr>
        <w:pStyle w:val="Heading3"/>
      </w:pPr>
      <w:bookmarkStart w:id="20" w:name="_Student_resource_–"/>
      <w:bookmarkStart w:id="21" w:name="_Toc227597126"/>
      <w:bookmarkEnd w:id="20"/>
      <w:r>
        <w:t>Student resource – solutions</w:t>
      </w:r>
      <w:bookmarkEnd w:id="18"/>
      <w:bookmarkEnd w:id="21"/>
    </w:p>
    <w:p w14:paraId="5535CF0F" w14:textId="344BB97A" w:rsidR="00545B32" w:rsidRPr="00545B32" w:rsidRDefault="00545B32" w:rsidP="00545B32">
      <w:r>
        <w:t>Read the stimulus below</w:t>
      </w:r>
      <w:r w:rsidR="00964163">
        <w:t>, then use it to answer</w:t>
      </w:r>
      <w:r>
        <w:t xml:space="preserve"> the questions.</w:t>
      </w:r>
    </w:p>
    <w:p w14:paraId="6192F2F2" w14:textId="7D5CA7E0" w:rsidR="00205BE2" w:rsidRDefault="00205BE2" w:rsidP="00545B32">
      <w:pPr>
        <w:pStyle w:val="FeatureBox"/>
      </w:pPr>
      <w:r>
        <w:t xml:space="preserve">When a substance mixes evenly with a liquid so that it seems to disappear, we say it has </w:t>
      </w:r>
      <w:r w:rsidRPr="00643F9B">
        <w:rPr>
          <w:rStyle w:val="Strong"/>
        </w:rPr>
        <w:t>dissolved</w:t>
      </w:r>
      <w:r>
        <w:t xml:space="preserve">. The mixture that forms is called a </w:t>
      </w:r>
      <w:r w:rsidR="00265E44">
        <w:t>‘</w:t>
      </w:r>
      <w:r>
        <w:t>solution</w:t>
      </w:r>
      <w:r w:rsidR="00265E44">
        <w:t>’</w:t>
      </w:r>
      <w:r>
        <w:t xml:space="preserve">. A </w:t>
      </w:r>
      <w:r w:rsidRPr="00643F9B">
        <w:rPr>
          <w:rStyle w:val="Strong"/>
        </w:rPr>
        <w:t>solution</w:t>
      </w:r>
      <w:r>
        <w:t xml:space="preserve"> </w:t>
      </w:r>
      <w:r w:rsidR="00964163">
        <w:t xml:space="preserve">consists of </w:t>
      </w:r>
      <w:r w:rsidR="00265E44">
        <w:t xml:space="preserve">2 </w:t>
      </w:r>
      <w:r w:rsidR="00964163">
        <w:t>parts:</w:t>
      </w:r>
      <w:r>
        <w:t xml:space="preserve"> the solute and the solvent.</w:t>
      </w:r>
      <w:r w:rsidR="00DE4F5A">
        <w:t xml:space="preserve"> </w:t>
      </w:r>
      <w:r>
        <w:t xml:space="preserve">The </w:t>
      </w:r>
      <w:r w:rsidRPr="00205BE2">
        <w:rPr>
          <w:rStyle w:val="Strong"/>
        </w:rPr>
        <w:t>solute</w:t>
      </w:r>
      <w:r>
        <w:t xml:space="preserve"> is the substance that dissolves. For example, in salt water, the salt is the solute.</w:t>
      </w:r>
      <w:r w:rsidR="00DE4F5A">
        <w:t xml:space="preserve"> </w:t>
      </w:r>
      <w:r>
        <w:t xml:space="preserve">The </w:t>
      </w:r>
      <w:r w:rsidRPr="00205BE2">
        <w:rPr>
          <w:rStyle w:val="Strong"/>
        </w:rPr>
        <w:t xml:space="preserve">solvent </w:t>
      </w:r>
      <w:r>
        <w:t>is the</w:t>
      </w:r>
      <w:r w:rsidR="0065171F">
        <w:t xml:space="preserve"> substance (usually a</w:t>
      </w:r>
      <w:r>
        <w:t xml:space="preserve"> liquid</w:t>
      </w:r>
      <w:r w:rsidR="0065171F">
        <w:t>)</w:t>
      </w:r>
      <w:r w:rsidR="00423987">
        <w:t xml:space="preserve"> that a solute will dissolve </w:t>
      </w:r>
      <w:r w:rsidR="002E3201">
        <w:t xml:space="preserve">in. In </w:t>
      </w:r>
      <w:r>
        <w:t>salt water, the solvent is the water.</w:t>
      </w:r>
    </w:p>
    <w:p w14:paraId="5176E175" w14:textId="105CAADF" w:rsidR="00205BE2" w:rsidRDefault="00205BE2" w:rsidP="00545B32">
      <w:pPr>
        <w:pStyle w:val="FeatureBox"/>
      </w:pPr>
      <w:r>
        <w:t xml:space="preserve">A substance that dissolves in a liquid is called </w:t>
      </w:r>
      <w:r w:rsidR="00265E44">
        <w:t>‘</w:t>
      </w:r>
      <w:r w:rsidRPr="00643F9B">
        <w:rPr>
          <w:rStyle w:val="Strong"/>
        </w:rPr>
        <w:t>soluble</w:t>
      </w:r>
      <w:r w:rsidR="00265E44">
        <w:rPr>
          <w:rStyle w:val="Strong"/>
        </w:rPr>
        <w:t>’</w:t>
      </w:r>
      <w:r>
        <w:t>. Salt and sugar are soluble in water.</w:t>
      </w:r>
      <w:r w:rsidR="00DE4F5A">
        <w:t xml:space="preserve"> </w:t>
      </w:r>
      <w:r>
        <w:t xml:space="preserve">A substance that does not dissolve in a liquid is called </w:t>
      </w:r>
      <w:r w:rsidR="00265E44">
        <w:t>‘</w:t>
      </w:r>
      <w:r w:rsidRPr="00172A5E">
        <w:rPr>
          <w:rStyle w:val="Strong"/>
        </w:rPr>
        <w:t>insoluble</w:t>
      </w:r>
      <w:r w:rsidR="00265E44">
        <w:rPr>
          <w:rStyle w:val="Strong"/>
        </w:rPr>
        <w:t>’</w:t>
      </w:r>
      <w:r>
        <w:t>. Sand is insoluble in water because it settles to the bottom instead of dissolving.</w:t>
      </w:r>
    </w:p>
    <w:p w14:paraId="6CB8B276" w14:textId="1E5E0FB8" w:rsidR="00B54808" w:rsidRDefault="00205BE2" w:rsidP="00545B32">
      <w:pPr>
        <w:pStyle w:val="FeatureBox"/>
      </w:pPr>
      <w:r>
        <w:t xml:space="preserve">The </w:t>
      </w:r>
      <w:r w:rsidRPr="00172A5E">
        <w:rPr>
          <w:rStyle w:val="Strong"/>
        </w:rPr>
        <w:t>solubility</w:t>
      </w:r>
      <w:r>
        <w:t xml:space="preserve"> of a substance describes how much of it can dissolve in a given amount of solvent. For example, a small amount of salt </w:t>
      </w:r>
      <w:r w:rsidR="00F16492">
        <w:t>dissolves easily in water, but if you keep adding more, it eventually stops</w:t>
      </w:r>
      <w:r>
        <w:t xml:space="preserve"> dissolving</w:t>
      </w:r>
      <w:r w:rsidR="00DE4F5A">
        <w:t>.</w:t>
      </w:r>
    </w:p>
    <w:p w14:paraId="511C5212" w14:textId="5941606C" w:rsidR="00DE4F5A" w:rsidRDefault="00716EB1" w:rsidP="00742728">
      <w:r>
        <w:t xml:space="preserve">Identify the </w:t>
      </w:r>
      <w:r w:rsidR="006F017B">
        <w:t>solution, solute and solvent in the following scenarios:</w:t>
      </w:r>
    </w:p>
    <w:p w14:paraId="62FA0003" w14:textId="49CFBE0F" w:rsidR="00F40517" w:rsidRDefault="00F40517" w:rsidP="00F40517">
      <w:pPr>
        <w:pStyle w:val="Caption"/>
      </w:pPr>
      <w:r>
        <w:t xml:space="preserve">Table 1 – </w:t>
      </w:r>
      <w:r w:rsidR="00653627">
        <w:t>i</w:t>
      </w:r>
      <w:r>
        <w:t xml:space="preserve">dentification of </w:t>
      </w:r>
      <w:r w:rsidR="00653627">
        <w:t>s</w:t>
      </w:r>
      <w:r>
        <w:t xml:space="preserve">olute, </w:t>
      </w:r>
      <w:r w:rsidR="00653627">
        <w:t>s</w:t>
      </w:r>
      <w:r>
        <w:t xml:space="preserve">olvent and </w:t>
      </w:r>
      <w:r w:rsidR="00653627">
        <w:t>s</w:t>
      </w:r>
      <w:r>
        <w:t>olution</w:t>
      </w:r>
    </w:p>
    <w:tbl>
      <w:tblPr>
        <w:tblStyle w:val="Tableheader"/>
        <w:tblW w:w="0" w:type="auto"/>
        <w:tblLayout w:type="fixed"/>
        <w:tblLook w:val="0420" w:firstRow="1" w:lastRow="0" w:firstColumn="0" w:lastColumn="0" w:noHBand="0" w:noVBand="1"/>
        <w:tblDescription w:val="Identification of solute, solvent and solution in various scenarios. Blank cells present for student responses."/>
      </w:tblPr>
      <w:tblGrid>
        <w:gridCol w:w="4673"/>
        <w:gridCol w:w="1651"/>
        <w:gridCol w:w="1652"/>
        <w:gridCol w:w="1652"/>
      </w:tblGrid>
      <w:tr w:rsidR="006F017B" w14:paraId="09BACE8D" w14:textId="77777777" w:rsidTr="00F732A3">
        <w:trPr>
          <w:cnfStyle w:val="100000000000" w:firstRow="1" w:lastRow="0" w:firstColumn="0" w:lastColumn="0" w:oddVBand="0" w:evenVBand="0" w:oddHBand="0" w:evenHBand="0" w:firstRowFirstColumn="0" w:firstRowLastColumn="0" w:lastRowFirstColumn="0" w:lastRowLastColumn="0"/>
        </w:trPr>
        <w:tc>
          <w:tcPr>
            <w:tcW w:w="4673" w:type="dxa"/>
          </w:tcPr>
          <w:p w14:paraId="56516FFD" w14:textId="00EFC113" w:rsidR="006F017B" w:rsidRDefault="006F017B" w:rsidP="006F017B">
            <w:r>
              <w:t>Scenario</w:t>
            </w:r>
          </w:p>
        </w:tc>
        <w:tc>
          <w:tcPr>
            <w:tcW w:w="1651" w:type="dxa"/>
          </w:tcPr>
          <w:p w14:paraId="0D421148" w14:textId="2BA63AEB" w:rsidR="006F017B" w:rsidRDefault="0012315E" w:rsidP="006F017B">
            <w:r>
              <w:t>Solute</w:t>
            </w:r>
          </w:p>
        </w:tc>
        <w:tc>
          <w:tcPr>
            <w:tcW w:w="1652" w:type="dxa"/>
          </w:tcPr>
          <w:p w14:paraId="3A9DBEDD" w14:textId="2C711D00" w:rsidR="006F017B" w:rsidRDefault="0012315E" w:rsidP="006F017B">
            <w:r>
              <w:t>Solvent</w:t>
            </w:r>
          </w:p>
        </w:tc>
        <w:tc>
          <w:tcPr>
            <w:tcW w:w="1652" w:type="dxa"/>
          </w:tcPr>
          <w:p w14:paraId="50AFF79B" w14:textId="5A83AF9E" w:rsidR="006F017B" w:rsidRDefault="0012315E" w:rsidP="006F017B">
            <w:r>
              <w:t>Solution</w:t>
            </w:r>
          </w:p>
        </w:tc>
      </w:tr>
      <w:tr w:rsidR="006F017B" w14:paraId="3E0F8BEF" w14:textId="77777777" w:rsidTr="00F732A3">
        <w:trPr>
          <w:cnfStyle w:val="000000100000" w:firstRow="0" w:lastRow="0" w:firstColumn="0" w:lastColumn="0" w:oddVBand="0" w:evenVBand="0" w:oddHBand="1" w:evenHBand="0" w:firstRowFirstColumn="0" w:firstRowLastColumn="0" w:lastRowFirstColumn="0" w:lastRowLastColumn="0"/>
        </w:trPr>
        <w:tc>
          <w:tcPr>
            <w:tcW w:w="4673" w:type="dxa"/>
          </w:tcPr>
          <w:p w14:paraId="5E92B782" w14:textId="49E59E90" w:rsidR="006F017B" w:rsidRDefault="001F5009" w:rsidP="006F017B">
            <w:r>
              <w:t>A vin</w:t>
            </w:r>
            <w:r w:rsidR="00691A46">
              <w:t>egar cleaning mix is made by adding a few drops of dish</w:t>
            </w:r>
            <w:r w:rsidR="003C6332">
              <w:t>washing</w:t>
            </w:r>
            <w:r w:rsidR="00691A46">
              <w:t xml:space="preserve"> liquid to </w:t>
            </w:r>
            <w:r w:rsidR="00F16492">
              <w:t xml:space="preserve">the </w:t>
            </w:r>
            <w:r w:rsidR="00691A46">
              <w:t>vinegar</w:t>
            </w:r>
            <w:r w:rsidR="00AE44B1">
              <w:t>.</w:t>
            </w:r>
          </w:p>
        </w:tc>
        <w:tc>
          <w:tcPr>
            <w:tcW w:w="1651" w:type="dxa"/>
          </w:tcPr>
          <w:p w14:paraId="3D96F096" w14:textId="77777777" w:rsidR="006F017B" w:rsidRDefault="006F017B" w:rsidP="006F017B"/>
        </w:tc>
        <w:tc>
          <w:tcPr>
            <w:tcW w:w="1652" w:type="dxa"/>
          </w:tcPr>
          <w:p w14:paraId="629875B8" w14:textId="77777777" w:rsidR="006F017B" w:rsidRDefault="006F017B" w:rsidP="006F017B"/>
        </w:tc>
        <w:tc>
          <w:tcPr>
            <w:tcW w:w="1652" w:type="dxa"/>
          </w:tcPr>
          <w:p w14:paraId="0DE8FBC6" w14:textId="77777777" w:rsidR="006F017B" w:rsidRDefault="006F017B" w:rsidP="006F017B"/>
        </w:tc>
      </w:tr>
      <w:tr w:rsidR="006F017B" w14:paraId="1BD88B60" w14:textId="77777777" w:rsidTr="00F732A3">
        <w:trPr>
          <w:cnfStyle w:val="000000010000" w:firstRow="0" w:lastRow="0" w:firstColumn="0" w:lastColumn="0" w:oddVBand="0" w:evenVBand="0" w:oddHBand="0" w:evenHBand="1" w:firstRowFirstColumn="0" w:firstRowLastColumn="0" w:lastRowFirstColumn="0" w:lastRowLastColumn="0"/>
        </w:trPr>
        <w:tc>
          <w:tcPr>
            <w:tcW w:w="4673" w:type="dxa"/>
          </w:tcPr>
          <w:p w14:paraId="757821B8" w14:textId="27C02143" w:rsidR="006F017B" w:rsidRDefault="00984DA4" w:rsidP="006F017B">
            <w:r>
              <w:t>Cocoa powder is stirred into warm milk to make a hot chocolate</w:t>
            </w:r>
            <w:r w:rsidR="00AE44B1">
              <w:t>.</w:t>
            </w:r>
          </w:p>
        </w:tc>
        <w:tc>
          <w:tcPr>
            <w:tcW w:w="1651" w:type="dxa"/>
          </w:tcPr>
          <w:p w14:paraId="1CB27E24" w14:textId="77777777" w:rsidR="006F017B" w:rsidRDefault="006F017B" w:rsidP="006F017B"/>
        </w:tc>
        <w:tc>
          <w:tcPr>
            <w:tcW w:w="1652" w:type="dxa"/>
          </w:tcPr>
          <w:p w14:paraId="069DECF2" w14:textId="77777777" w:rsidR="006F017B" w:rsidRDefault="006F017B" w:rsidP="006F017B"/>
        </w:tc>
        <w:tc>
          <w:tcPr>
            <w:tcW w:w="1652" w:type="dxa"/>
          </w:tcPr>
          <w:p w14:paraId="7397A66D" w14:textId="77777777" w:rsidR="006F017B" w:rsidRDefault="006F017B" w:rsidP="006F017B"/>
        </w:tc>
      </w:tr>
      <w:tr w:rsidR="00984DA4" w14:paraId="571E38C0" w14:textId="77777777" w:rsidTr="00F732A3">
        <w:trPr>
          <w:cnfStyle w:val="000000100000" w:firstRow="0" w:lastRow="0" w:firstColumn="0" w:lastColumn="0" w:oddVBand="0" w:evenVBand="0" w:oddHBand="1" w:evenHBand="0" w:firstRowFirstColumn="0" w:firstRowLastColumn="0" w:lastRowFirstColumn="0" w:lastRowLastColumn="0"/>
        </w:trPr>
        <w:tc>
          <w:tcPr>
            <w:tcW w:w="4673" w:type="dxa"/>
          </w:tcPr>
          <w:p w14:paraId="02AAC5CC" w14:textId="5A28E985" w:rsidR="00984DA4" w:rsidRDefault="00F16492" w:rsidP="006F017B">
            <w:r>
              <w:t>Watercolour</w:t>
            </w:r>
            <w:r w:rsidR="0032545E">
              <w:t xml:space="preserve"> pigment is mixed with water to </w:t>
            </w:r>
            <w:r w:rsidR="00745AA8">
              <w:t>create paint</w:t>
            </w:r>
            <w:r w:rsidR="00AE44B1">
              <w:t>.</w:t>
            </w:r>
          </w:p>
        </w:tc>
        <w:tc>
          <w:tcPr>
            <w:tcW w:w="1651" w:type="dxa"/>
          </w:tcPr>
          <w:p w14:paraId="6C72D815" w14:textId="77777777" w:rsidR="00984DA4" w:rsidRDefault="00984DA4" w:rsidP="006F017B"/>
        </w:tc>
        <w:tc>
          <w:tcPr>
            <w:tcW w:w="1652" w:type="dxa"/>
          </w:tcPr>
          <w:p w14:paraId="0CD88795" w14:textId="77777777" w:rsidR="00984DA4" w:rsidRDefault="00984DA4" w:rsidP="006F017B"/>
        </w:tc>
        <w:tc>
          <w:tcPr>
            <w:tcW w:w="1652" w:type="dxa"/>
          </w:tcPr>
          <w:p w14:paraId="69D62389" w14:textId="77777777" w:rsidR="00984DA4" w:rsidRDefault="00984DA4" w:rsidP="006F017B"/>
        </w:tc>
      </w:tr>
    </w:tbl>
    <w:p w14:paraId="0B89FFD1" w14:textId="3B256FFE" w:rsidR="00A71B79" w:rsidRPr="00FE6B5D" w:rsidRDefault="00FE6B5D" w:rsidP="00FE6B5D">
      <w:pPr>
        <w:rPr>
          <w:rStyle w:val="Strong"/>
        </w:rPr>
      </w:pPr>
      <w:r w:rsidRPr="00FE6B5D">
        <w:rPr>
          <w:rStyle w:val="Strong"/>
        </w:rPr>
        <w:t>Soluble and insoluble substances</w:t>
      </w:r>
      <w:r w:rsidR="00A71B79">
        <w:rPr>
          <w:rStyle w:val="Strong"/>
        </w:rPr>
        <w:t xml:space="preserve"> investigation</w:t>
      </w:r>
    </w:p>
    <w:p w14:paraId="122BE6DE" w14:textId="4442004A" w:rsidR="00FE6B5D" w:rsidRDefault="00A71B79" w:rsidP="00E64F7B">
      <w:pPr>
        <w:pStyle w:val="ListNumber"/>
        <w:numPr>
          <w:ilvl w:val="0"/>
          <w:numId w:val="3"/>
        </w:numPr>
      </w:pPr>
      <w:r>
        <w:t>Measure</w:t>
      </w:r>
      <w:r w:rsidR="00FE6B5D">
        <w:t xml:space="preserve"> 100</w:t>
      </w:r>
      <w:r w:rsidR="0089170D">
        <w:t> </w:t>
      </w:r>
      <w:r w:rsidR="00FE6B5D">
        <w:t xml:space="preserve">mL </w:t>
      </w:r>
      <w:r w:rsidR="00F16492">
        <w:t xml:space="preserve">of </w:t>
      </w:r>
      <w:r w:rsidR="00FE6B5D">
        <w:t xml:space="preserve">water </w:t>
      </w:r>
      <w:r w:rsidR="00E42C90">
        <w:t>in</w:t>
      </w:r>
      <w:r w:rsidR="00FE6B5D">
        <w:t xml:space="preserve">to each of the </w:t>
      </w:r>
      <w:r w:rsidR="00E51276">
        <w:t>6</w:t>
      </w:r>
      <w:r w:rsidR="00E42C90">
        <w:t xml:space="preserve"> </w:t>
      </w:r>
      <w:r w:rsidR="0089170D">
        <w:t>×</w:t>
      </w:r>
      <w:r w:rsidR="006862D4">
        <w:t xml:space="preserve"> </w:t>
      </w:r>
      <w:r w:rsidR="00FE6B5D">
        <w:t>250</w:t>
      </w:r>
      <w:r w:rsidR="0089170D">
        <w:t> </w:t>
      </w:r>
      <w:r w:rsidR="00FE6B5D">
        <w:t>mL beakers</w:t>
      </w:r>
      <w:r w:rsidR="00E42C90">
        <w:t>.</w:t>
      </w:r>
      <w:r w:rsidR="007B47AD">
        <w:t xml:space="preserve"> Label the beaker with sand, sugar, salt, flour,</w:t>
      </w:r>
      <w:r w:rsidR="004C1DFC">
        <w:t xml:space="preserve"> </w:t>
      </w:r>
      <w:r w:rsidR="00DE74F8">
        <w:t>calcium carbonate</w:t>
      </w:r>
      <w:r w:rsidR="003108FF">
        <w:t xml:space="preserve"> and instant coffee</w:t>
      </w:r>
      <w:r w:rsidR="004C1DFC">
        <w:t>.</w:t>
      </w:r>
    </w:p>
    <w:p w14:paraId="46BB074A" w14:textId="609003CD" w:rsidR="00186A20" w:rsidRDefault="00186A20" w:rsidP="00FE6B5D">
      <w:pPr>
        <w:pStyle w:val="ListNumber"/>
      </w:pPr>
      <w:r>
        <w:t xml:space="preserve">Add </w:t>
      </w:r>
      <w:r w:rsidR="003108FF">
        <w:t>one</w:t>
      </w:r>
      <w:r>
        <w:t xml:space="preserve"> sp</w:t>
      </w:r>
      <w:r w:rsidR="00933E4F">
        <w:t xml:space="preserve">atula of </w:t>
      </w:r>
      <w:r w:rsidR="004637CD">
        <w:t xml:space="preserve">sand to the beaker </w:t>
      </w:r>
      <w:r w:rsidR="004C1DFC">
        <w:t xml:space="preserve">labelled </w:t>
      </w:r>
      <w:r w:rsidR="003108FF">
        <w:t>‘</w:t>
      </w:r>
      <w:r w:rsidR="004C1DFC">
        <w:t>sand</w:t>
      </w:r>
      <w:r w:rsidR="003108FF">
        <w:t>’</w:t>
      </w:r>
      <w:r w:rsidR="004C1DFC">
        <w:t xml:space="preserve"> </w:t>
      </w:r>
      <w:r w:rsidR="004637CD">
        <w:t>and stir for one minute. Repeat for the remaining substances and beakers.</w:t>
      </w:r>
    </w:p>
    <w:p w14:paraId="03E13216" w14:textId="10C938F5" w:rsidR="004637CD" w:rsidRDefault="001D103F" w:rsidP="00FE6B5D">
      <w:pPr>
        <w:pStyle w:val="ListNumber"/>
      </w:pPr>
      <w:r>
        <w:t>Leave the beakers for 5 minutes</w:t>
      </w:r>
      <w:r w:rsidR="00DD5116">
        <w:t xml:space="preserve"> to let any undissolved particles settle to the bottom.</w:t>
      </w:r>
    </w:p>
    <w:p w14:paraId="3307C1D0" w14:textId="33C5289B" w:rsidR="00FE6B5D" w:rsidRDefault="00FE6B5D" w:rsidP="00FE6B5D">
      <w:pPr>
        <w:pStyle w:val="ListNumber"/>
      </w:pPr>
      <w:r>
        <w:t>Look closely at the contents of each beaker and identify whether the substance added was ‘soluble’ or ‘insoluble’.</w:t>
      </w:r>
      <w:r w:rsidR="00C82B11">
        <w:t xml:space="preserve"> Record observations in Table </w:t>
      </w:r>
      <w:r w:rsidR="0096600D">
        <w:t>2</w:t>
      </w:r>
      <w:r w:rsidR="00C82B11">
        <w:t>.</w:t>
      </w:r>
    </w:p>
    <w:p w14:paraId="6230F961" w14:textId="315A10D9" w:rsidR="00E51276" w:rsidRPr="00E51276" w:rsidRDefault="00E51276" w:rsidP="00E51276">
      <w:r>
        <w:t>Record the results from the investigation in Table 2.</w:t>
      </w:r>
    </w:p>
    <w:p w14:paraId="4BCD8234" w14:textId="4901B95D" w:rsidR="00FE6B5D" w:rsidRPr="002B219F" w:rsidRDefault="00FE6B5D" w:rsidP="00FE6B5D">
      <w:pPr>
        <w:pStyle w:val="Caption"/>
      </w:pPr>
      <w:r>
        <w:t xml:space="preserve">Table </w:t>
      </w:r>
      <w:r w:rsidR="00F40517">
        <w:t>2</w:t>
      </w:r>
      <w:r w:rsidR="00E42C90">
        <w:t xml:space="preserve"> </w:t>
      </w:r>
      <w:r>
        <w:t xml:space="preserve">– </w:t>
      </w:r>
      <w:r w:rsidR="007E6CF1">
        <w:t>soluble and insoluble substances investigation</w:t>
      </w:r>
    </w:p>
    <w:tbl>
      <w:tblPr>
        <w:tblStyle w:val="Tableheader"/>
        <w:tblW w:w="0" w:type="auto"/>
        <w:tblLook w:val="04A0" w:firstRow="1" w:lastRow="0" w:firstColumn="1" w:lastColumn="0" w:noHBand="0" w:noVBand="1"/>
        <w:tblDescription w:val="The table is left intentionally blank for students to place their responses."/>
      </w:tblPr>
      <w:tblGrid>
        <w:gridCol w:w="2122"/>
        <w:gridCol w:w="2551"/>
        <w:gridCol w:w="4955"/>
      </w:tblGrid>
      <w:tr w:rsidR="00FE6B5D" w14:paraId="2BB01282"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2608DAC3" w14:textId="77777777" w:rsidR="00FE6B5D" w:rsidRDefault="00FE6B5D">
            <w:pPr>
              <w:pStyle w:val="ListParagraph"/>
              <w:ind w:left="0"/>
            </w:pPr>
            <w:r>
              <w:t>Substance added</w:t>
            </w:r>
          </w:p>
        </w:tc>
        <w:tc>
          <w:tcPr>
            <w:tcW w:w="2551" w:type="dxa"/>
          </w:tcPr>
          <w:p w14:paraId="3CBD2476" w14:textId="77777777" w:rsidR="00FE6B5D" w:rsidRDefault="00FE6B5D">
            <w:pPr>
              <w:pStyle w:val="ListParagraph"/>
              <w:ind w:left="0"/>
              <w:cnfStyle w:val="100000000000" w:firstRow="1" w:lastRow="0" w:firstColumn="0" w:lastColumn="0" w:oddVBand="0" w:evenVBand="0" w:oddHBand="0" w:evenHBand="0" w:firstRowFirstColumn="0" w:firstRowLastColumn="0" w:lastRowFirstColumn="0" w:lastRowLastColumn="0"/>
            </w:pPr>
            <w:r>
              <w:t>Soluble or insoluble?</w:t>
            </w:r>
          </w:p>
        </w:tc>
        <w:tc>
          <w:tcPr>
            <w:tcW w:w="4955" w:type="dxa"/>
          </w:tcPr>
          <w:p w14:paraId="3F2C907E" w14:textId="1EE8AB47" w:rsidR="00FE6B5D" w:rsidRDefault="00FE6B5D">
            <w:pPr>
              <w:pStyle w:val="ListParagraph"/>
              <w:ind w:left="0"/>
              <w:cnfStyle w:val="100000000000" w:firstRow="1" w:lastRow="0" w:firstColumn="0" w:lastColumn="0" w:oddVBand="0" w:evenVBand="0" w:oddHBand="0" w:evenHBand="0" w:firstRowFirstColumn="0" w:firstRowLastColumn="0" w:lastRowFirstColumn="0" w:lastRowLastColumn="0"/>
            </w:pPr>
            <w:r>
              <w:t>Other observations</w:t>
            </w:r>
          </w:p>
        </w:tc>
      </w:tr>
      <w:tr w:rsidR="00FE6B5D" w14:paraId="7BA75AD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1CC2CBD0" w14:textId="6BF6E7D3" w:rsidR="00FE6B5D" w:rsidRDefault="00666820">
            <w:pPr>
              <w:pStyle w:val="ListParagraph"/>
              <w:ind w:left="0"/>
            </w:pPr>
            <w:r>
              <w:t>S</w:t>
            </w:r>
            <w:r w:rsidR="00FE6B5D">
              <w:t>and</w:t>
            </w:r>
          </w:p>
        </w:tc>
        <w:tc>
          <w:tcPr>
            <w:tcW w:w="2551" w:type="dxa"/>
          </w:tcPr>
          <w:p w14:paraId="7811A215" w14:textId="77777777" w:rsidR="00FE6B5D" w:rsidRDefault="00FE6B5D">
            <w:pPr>
              <w:pStyle w:val="ListParagraph"/>
              <w:ind w:left="0"/>
              <w:cnfStyle w:val="000000100000" w:firstRow="0" w:lastRow="0" w:firstColumn="0" w:lastColumn="0" w:oddVBand="0" w:evenVBand="0" w:oddHBand="1" w:evenHBand="0" w:firstRowFirstColumn="0" w:firstRowLastColumn="0" w:lastRowFirstColumn="0" w:lastRowLastColumn="0"/>
            </w:pPr>
          </w:p>
        </w:tc>
        <w:tc>
          <w:tcPr>
            <w:tcW w:w="4955" w:type="dxa"/>
          </w:tcPr>
          <w:p w14:paraId="5783F052" w14:textId="77777777" w:rsidR="00FE6B5D" w:rsidRDefault="00FE6B5D">
            <w:pPr>
              <w:pStyle w:val="ListParagraph"/>
              <w:ind w:left="0"/>
              <w:cnfStyle w:val="000000100000" w:firstRow="0" w:lastRow="0" w:firstColumn="0" w:lastColumn="0" w:oddVBand="0" w:evenVBand="0" w:oddHBand="1" w:evenHBand="0" w:firstRowFirstColumn="0" w:firstRowLastColumn="0" w:lastRowFirstColumn="0" w:lastRowLastColumn="0"/>
            </w:pPr>
          </w:p>
        </w:tc>
      </w:tr>
      <w:tr w:rsidR="00FE6B5D" w14:paraId="1C12F359"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5E540CBE" w14:textId="353467CB" w:rsidR="00FE6B5D" w:rsidRDefault="00666820">
            <w:pPr>
              <w:pStyle w:val="ListParagraph"/>
              <w:ind w:left="0"/>
            </w:pPr>
            <w:r>
              <w:t>S</w:t>
            </w:r>
            <w:r w:rsidR="00FE6B5D">
              <w:t>ugar</w:t>
            </w:r>
          </w:p>
        </w:tc>
        <w:tc>
          <w:tcPr>
            <w:tcW w:w="2551" w:type="dxa"/>
          </w:tcPr>
          <w:p w14:paraId="5979C8F0" w14:textId="77777777" w:rsidR="00FE6B5D" w:rsidRDefault="00FE6B5D">
            <w:pPr>
              <w:pStyle w:val="ListParagraph"/>
              <w:ind w:left="0"/>
              <w:cnfStyle w:val="000000010000" w:firstRow="0" w:lastRow="0" w:firstColumn="0" w:lastColumn="0" w:oddVBand="0" w:evenVBand="0" w:oddHBand="0" w:evenHBand="1" w:firstRowFirstColumn="0" w:firstRowLastColumn="0" w:lastRowFirstColumn="0" w:lastRowLastColumn="0"/>
            </w:pPr>
          </w:p>
        </w:tc>
        <w:tc>
          <w:tcPr>
            <w:tcW w:w="4955" w:type="dxa"/>
          </w:tcPr>
          <w:p w14:paraId="301E78F4" w14:textId="77777777" w:rsidR="00FE6B5D" w:rsidRDefault="00FE6B5D">
            <w:pPr>
              <w:pStyle w:val="ListParagraph"/>
              <w:ind w:left="0"/>
              <w:cnfStyle w:val="000000010000" w:firstRow="0" w:lastRow="0" w:firstColumn="0" w:lastColumn="0" w:oddVBand="0" w:evenVBand="0" w:oddHBand="0" w:evenHBand="1" w:firstRowFirstColumn="0" w:firstRowLastColumn="0" w:lastRowFirstColumn="0" w:lastRowLastColumn="0"/>
            </w:pPr>
          </w:p>
        </w:tc>
      </w:tr>
      <w:tr w:rsidR="00FE6B5D" w14:paraId="0BCEE19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1E0E547B" w14:textId="5934347A" w:rsidR="00FE6B5D" w:rsidRDefault="00666820">
            <w:pPr>
              <w:pStyle w:val="ListParagraph"/>
              <w:ind w:left="0"/>
            </w:pPr>
            <w:r>
              <w:t>S</w:t>
            </w:r>
            <w:r w:rsidR="00FE6B5D">
              <w:t>alt</w:t>
            </w:r>
          </w:p>
        </w:tc>
        <w:tc>
          <w:tcPr>
            <w:tcW w:w="2551" w:type="dxa"/>
          </w:tcPr>
          <w:p w14:paraId="26CBC089" w14:textId="77777777" w:rsidR="00FE6B5D" w:rsidRDefault="00FE6B5D">
            <w:pPr>
              <w:pStyle w:val="ListParagraph"/>
              <w:ind w:left="0"/>
              <w:cnfStyle w:val="000000100000" w:firstRow="0" w:lastRow="0" w:firstColumn="0" w:lastColumn="0" w:oddVBand="0" w:evenVBand="0" w:oddHBand="1" w:evenHBand="0" w:firstRowFirstColumn="0" w:firstRowLastColumn="0" w:lastRowFirstColumn="0" w:lastRowLastColumn="0"/>
            </w:pPr>
          </w:p>
        </w:tc>
        <w:tc>
          <w:tcPr>
            <w:tcW w:w="4955" w:type="dxa"/>
          </w:tcPr>
          <w:p w14:paraId="71A6170A" w14:textId="77777777" w:rsidR="00FE6B5D" w:rsidRDefault="00FE6B5D">
            <w:pPr>
              <w:pStyle w:val="ListParagraph"/>
              <w:ind w:left="0"/>
              <w:cnfStyle w:val="000000100000" w:firstRow="0" w:lastRow="0" w:firstColumn="0" w:lastColumn="0" w:oddVBand="0" w:evenVBand="0" w:oddHBand="1" w:evenHBand="0" w:firstRowFirstColumn="0" w:firstRowLastColumn="0" w:lastRowFirstColumn="0" w:lastRowLastColumn="0"/>
            </w:pPr>
          </w:p>
        </w:tc>
      </w:tr>
      <w:tr w:rsidR="00FE6B5D" w14:paraId="2BD918D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1AB0C9DA" w14:textId="3763D9F7" w:rsidR="00FE6B5D" w:rsidRDefault="00666820">
            <w:pPr>
              <w:pStyle w:val="ListParagraph"/>
              <w:ind w:left="0"/>
            </w:pPr>
            <w:r>
              <w:t>F</w:t>
            </w:r>
            <w:r w:rsidR="00FE6B5D">
              <w:t>lour</w:t>
            </w:r>
          </w:p>
        </w:tc>
        <w:tc>
          <w:tcPr>
            <w:tcW w:w="2551" w:type="dxa"/>
          </w:tcPr>
          <w:p w14:paraId="0B3C76EE" w14:textId="77777777" w:rsidR="00FE6B5D" w:rsidRDefault="00FE6B5D">
            <w:pPr>
              <w:pStyle w:val="ListParagraph"/>
              <w:ind w:left="0"/>
              <w:cnfStyle w:val="000000010000" w:firstRow="0" w:lastRow="0" w:firstColumn="0" w:lastColumn="0" w:oddVBand="0" w:evenVBand="0" w:oddHBand="0" w:evenHBand="1" w:firstRowFirstColumn="0" w:firstRowLastColumn="0" w:lastRowFirstColumn="0" w:lastRowLastColumn="0"/>
            </w:pPr>
          </w:p>
        </w:tc>
        <w:tc>
          <w:tcPr>
            <w:tcW w:w="4955" w:type="dxa"/>
          </w:tcPr>
          <w:p w14:paraId="29AB4DEC" w14:textId="77777777" w:rsidR="00FE6B5D" w:rsidRDefault="00FE6B5D">
            <w:pPr>
              <w:pStyle w:val="ListParagraph"/>
              <w:ind w:left="0"/>
              <w:cnfStyle w:val="000000010000" w:firstRow="0" w:lastRow="0" w:firstColumn="0" w:lastColumn="0" w:oddVBand="0" w:evenVBand="0" w:oddHBand="0" w:evenHBand="1" w:firstRowFirstColumn="0" w:firstRowLastColumn="0" w:lastRowFirstColumn="0" w:lastRowLastColumn="0"/>
            </w:pPr>
          </w:p>
        </w:tc>
      </w:tr>
      <w:tr w:rsidR="00FE6B5D" w14:paraId="3DE56BB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429A1212" w14:textId="13A1EB1B" w:rsidR="00FE6B5D" w:rsidRDefault="00666820">
            <w:pPr>
              <w:pStyle w:val="ListParagraph"/>
              <w:ind w:left="0"/>
            </w:pPr>
            <w:r>
              <w:t>C</w:t>
            </w:r>
            <w:r w:rsidR="00DE74F8">
              <w:t>alcium carbonate</w:t>
            </w:r>
          </w:p>
        </w:tc>
        <w:tc>
          <w:tcPr>
            <w:tcW w:w="2551" w:type="dxa"/>
          </w:tcPr>
          <w:p w14:paraId="2BB417F4" w14:textId="77777777" w:rsidR="00FE6B5D" w:rsidRDefault="00FE6B5D">
            <w:pPr>
              <w:pStyle w:val="ListParagraph"/>
              <w:ind w:left="0"/>
              <w:cnfStyle w:val="000000100000" w:firstRow="0" w:lastRow="0" w:firstColumn="0" w:lastColumn="0" w:oddVBand="0" w:evenVBand="0" w:oddHBand="1" w:evenHBand="0" w:firstRowFirstColumn="0" w:firstRowLastColumn="0" w:lastRowFirstColumn="0" w:lastRowLastColumn="0"/>
            </w:pPr>
          </w:p>
        </w:tc>
        <w:tc>
          <w:tcPr>
            <w:tcW w:w="4955" w:type="dxa"/>
          </w:tcPr>
          <w:p w14:paraId="3707B632" w14:textId="77777777" w:rsidR="00FE6B5D" w:rsidRDefault="00FE6B5D">
            <w:pPr>
              <w:pStyle w:val="ListParagraph"/>
              <w:ind w:left="0"/>
              <w:cnfStyle w:val="000000100000" w:firstRow="0" w:lastRow="0" w:firstColumn="0" w:lastColumn="0" w:oddVBand="0" w:evenVBand="0" w:oddHBand="1" w:evenHBand="0" w:firstRowFirstColumn="0" w:firstRowLastColumn="0" w:lastRowFirstColumn="0" w:lastRowLastColumn="0"/>
            </w:pPr>
          </w:p>
        </w:tc>
      </w:tr>
      <w:tr w:rsidR="00666820" w14:paraId="5A0FCEB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50620DEB" w14:textId="577CE358" w:rsidR="00666820" w:rsidRDefault="00666820">
            <w:pPr>
              <w:pStyle w:val="ListParagraph"/>
              <w:ind w:left="0"/>
            </w:pPr>
            <w:r>
              <w:t>Instant coffee</w:t>
            </w:r>
          </w:p>
        </w:tc>
        <w:tc>
          <w:tcPr>
            <w:tcW w:w="2551" w:type="dxa"/>
          </w:tcPr>
          <w:p w14:paraId="5CBCC93C" w14:textId="77777777" w:rsidR="00666820" w:rsidRDefault="00666820">
            <w:pPr>
              <w:pStyle w:val="ListParagraph"/>
              <w:ind w:left="0"/>
              <w:cnfStyle w:val="000000010000" w:firstRow="0" w:lastRow="0" w:firstColumn="0" w:lastColumn="0" w:oddVBand="0" w:evenVBand="0" w:oddHBand="0" w:evenHBand="1" w:firstRowFirstColumn="0" w:firstRowLastColumn="0" w:lastRowFirstColumn="0" w:lastRowLastColumn="0"/>
            </w:pPr>
          </w:p>
        </w:tc>
        <w:tc>
          <w:tcPr>
            <w:tcW w:w="4955" w:type="dxa"/>
          </w:tcPr>
          <w:p w14:paraId="5180ECF8" w14:textId="77777777" w:rsidR="00666820" w:rsidRDefault="00666820">
            <w:pPr>
              <w:pStyle w:val="ListParagraph"/>
              <w:ind w:left="0"/>
              <w:cnfStyle w:val="000000010000" w:firstRow="0" w:lastRow="0" w:firstColumn="0" w:lastColumn="0" w:oddVBand="0" w:evenVBand="0" w:oddHBand="0" w:evenHBand="1" w:firstRowFirstColumn="0" w:firstRowLastColumn="0" w:lastRowFirstColumn="0" w:lastRowLastColumn="0"/>
            </w:pPr>
          </w:p>
        </w:tc>
      </w:tr>
    </w:tbl>
    <w:p w14:paraId="753B8CA6" w14:textId="23ED26F5" w:rsidR="00DB46E8" w:rsidRDefault="00DB46E8" w:rsidP="00FE6B5D">
      <w:r>
        <w:t>Outline the evidence that a substance is insoluble</w:t>
      </w:r>
      <w:r w:rsidR="003978DF">
        <w:t>.</w:t>
      </w:r>
    </w:p>
    <w:tbl>
      <w:tblPr>
        <w:tblStyle w:val="TableGrid"/>
        <w:tblW w:w="0" w:type="auto"/>
        <w:tblLook w:val="04A0" w:firstRow="1" w:lastRow="0" w:firstColumn="1" w:lastColumn="0" w:noHBand="0" w:noVBand="1"/>
        <w:tblDescription w:val="Blank cell for student responses."/>
      </w:tblPr>
      <w:tblGrid>
        <w:gridCol w:w="9628"/>
      </w:tblGrid>
      <w:tr w:rsidR="00DB46E8" w14:paraId="2CAC9A43" w14:textId="77777777" w:rsidTr="00DD5116">
        <w:trPr>
          <w:trHeight w:val="1036"/>
        </w:trPr>
        <w:tc>
          <w:tcPr>
            <w:tcW w:w="9628" w:type="dxa"/>
          </w:tcPr>
          <w:p w14:paraId="7521CC6E" w14:textId="5C649AFA" w:rsidR="00DB46E8" w:rsidRDefault="00DB46E8" w:rsidP="00FE6B5D"/>
        </w:tc>
      </w:tr>
    </w:tbl>
    <w:p w14:paraId="3E9EB31F" w14:textId="787B571B" w:rsidR="006F017B" w:rsidRDefault="00554348" w:rsidP="00FE6B5D">
      <w:r>
        <w:t>For</w:t>
      </w:r>
      <w:r w:rsidR="002A2CB6">
        <w:t xml:space="preserve"> each of </w:t>
      </w:r>
      <w:r>
        <w:t>the soluble substances</w:t>
      </w:r>
      <w:r w:rsidR="00210FFB">
        <w:t>,</w:t>
      </w:r>
      <w:r>
        <w:t xml:space="preserve"> identify the solvent, solute and </w:t>
      </w:r>
      <w:r w:rsidR="002A2CB6">
        <w:t xml:space="preserve">the resulting </w:t>
      </w:r>
      <w:r>
        <w:t>solution</w:t>
      </w:r>
      <w:r w:rsidR="007E6CF1">
        <w:t xml:space="preserve"> in Table 3</w:t>
      </w:r>
      <w:r>
        <w:t>.</w:t>
      </w:r>
    </w:p>
    <w:p w14:paraId="417B7943" w14:textId="7D256D26" w:rsidR="00653627" w:rsidRDefault="00653627" w:rsidP="00653627">
      <w:pPr>
        <w:pStyle w:val="Caption"/>
      </w:pPr>
      <w:r>
        <w:t>Table 3 – classification of substances into solute, solvent and solution</w:t>
      </w:r>
    </w:p>
    <w:tbl>
      <w:tblPr>
        <w:tblStyle w:val="Tableheader"/>
        <w:tblW w:w="0" w:type="auto"/>
        <w:tblLayout w:type="fixed"/>
        <w:tblLook w:val="04A0" w:firstRow="1" w:lastRow="0" w:firstColumn="1" w:lastColumn="0" w:noHBand="0" w:noVBand="1"/>
        <w:tblDescription w:val="Classification of subtances into solute, solvent and solution. Blank cells present for student responses."/>
      </w:tblPr>
      <w:tblGrid>
        <w:gridCol w:w="2266"/>
        <w:gridCol w:w="2266"/>
        <w:gridCol w:w="2266"/>
      </w:tblGrid>
      <w:tr w:rsidR="00E51276" w14:paraId="47112BA8" w14:textId="77777777" w:rsidTr="00DF715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6" w:type="dxa"/>
          </w:tcPr>
          <w:p w14:paraId="28357F04" w14:textId="780AEA0E" w:rsidR="00E51276" w:rsidRDefault="00E51276">
            <w:r>
              <w:t>Solute</w:t>
            </w:r>
          </w:p>
        </w:tc>
        <w:tc>
          <w:tcPr>
            <w:tcW w:w="2266" w:type="dxa"/>
          </w:tcPr>
          <w:p w14:paraId="275683DD" w14:textId="77777777" w:rsidR="00E51276" w:rsidRDefault="00E51276">
            <w:pPr>
              <w:cnfStyle w:val="100000000000" w:firstRow="1" w:lastRow="0" w:firstColumn="0" w:lastColumn="0" w:oddVBand="0" w:evenVBand="0" w:oddHBand="0" w:evenHBand="0" w:firstRowFirstColumn="0" w:firstRowLastColumn="0" w:lastRowFirstColumn="0" w:lastRowLastColumn="0"/>
            </w:pPr>
            <w:r>
              <w:t>Solvent</w:t>
            </w:r>
          </w:p>
        </w:tc>
        <w:tc>
          <w:tcPr>
            <w:tcW w:w="2266" w:type="dxa"/>
          </w:tcPr>
          <w:p w14:paraId="3D0D6CBC" w14:textId="77777777" w:rsidR="00E51276" w:rsidRDefault="00E51276">
            <w:pPr>
              <w:cnfStyle w:val="100000000000" w:firstRow="1" w:lastRow="0" w:firstColumn="0" w:lastColumn="0" w:oddVBand="0" w:evenVBand="0" w:oddHBand="0" w:evenHBand="0" w:firstRowFirstColumn="0" w:firstRowLastColumn="0" w:lastRowFirstColumn="0" w:lastRowLastColumn="0"/>
            </w:pPr>
            <w:r>
              <w:t>Solution</w:t>
            </w:r>
          </w:p>
        </w:tc>
      </w:tr>
      <w:tr w:rsidR="00E51276" w14:paraId="706DDF71" w14:textId="77777777" w:rsidTr="00DF715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6" w:type="dxa"/>
          </w:tcPr>
          <w:p w14:paraId="78C4B12E" w14:textId="2057DF28" w:rsidR="00E51276" w:rsidRDefault="00E51276"/>
        </w:tc>
        <w:tc>
          <w:tcPr>
            <w:tcW w:w="2266" w:type="dxa"/>
          </w:tcPr>
          <w:p w14:paraId="2CCE3A28" w14:textId="77777777" w:rsidR="00E51276" w:rsidRDefault="00E51276">
            <w:pPr>
              <w:cnfStyle w:val="000000100000" w:firstRow="0" w:lastRow="0" w:firstColumn="0" w:lastColumn="0" w:oddVBand="0" w:evenVBand="0" w:oddHBand="1" w:evenHBand="0" w:firstRowFirstColumn="0" w:firstRowLastColumn="0" w:lastRowFirstColumn="0" w:lastRowLastColumn="0"/>
            </w:pPr>
          </w:p>
        </w:tc>
        <w:tc>
          <w:tcPr>
            <w:tcW w:w="2266" w:type="dxa"/>
          </w:tcPr>
          <w:p w14:paraId="7E99E186" w14:textId="77777777" w:rsidR="00E51276" w:rsidRDefault="00E51276">
            <w:pPr>
              <w:cnfStyle w:val="000000100000" w:firstRow="0" w:lastRow="0" w:firstColumn="0" w:lastColumn="0" w:oddVBand="0" w:evenVBand="0" w:oddHBand="1" w:evenHBand="0" w:firstRowFirstColumn="0" w:firstRowLastColumn="0" w:lastRowFirstColumn="0" w:lastRowLastColumn="0"/>
            </w:pPr>
          </w:p>
        </w:tc>
      </w:tr>
      <w:tr w:rsidR="00E51276" w14:paraId="14AD45E3" w14:textId="77777777" w:rsidTr="00DF715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6" w:type="dxa"/>
          </w:tcPr>
          <w:p w14:paraId="4221E55E" w14:textId="05BB0E2C" w:rsidR="00E51276" w:rsidRDefault="00E51276"/>
        </w:tc>
        <w:tc>
          <w:tcPr>
            <w:tcW w:w="2266" w:type="dxa"/>
          </w:tcPr>
          <w:p w14:paraId="29690F9B" w14:textId="77777777" w:rsidR="00E51276" w:rsidRDefault="00E51276">
            <w:pPr>
              <w:cnfStyle w:val="000000010000" w:firstRow="0" w:lastRow="0" w:firstColumn="0" w:lastColumn="0" w:oddVBand="0" w:evenVBand="0" w:oddHBand="0" w:evenHBand="1" w:firstRowFirstColumn="0" w:firstRowLastColumn="0" w:lastRowFirstColumn="0" w:lastRowLastColumn="0"/>
            </w:pPr>
          </w:p>
        </w:tc>
        <w:tc>
          <w:tcPr>
            <w:tcW w:w="2266" w:type="dxa"/>
          </w:tcPr>
          <w:p w14:paraId="3E887996" w14:textId="77777777" w:rsidR="00E51276" w:rsidRDefault="00E51276">
            <w:pPr>
              <w:cnfStyle w:val="000000010000" w:firstRow="0" w:lastRow="0" w:firstColumn="0" w:lastColumn="0" w:oddVBand="0" w:evenVBand="0" w:oddHBand="0" w:evenHBand="1" w:firstRowFirstColumn="0" w:firstRowLastColumn="0" w:lastRowFirstColumn="0" w:lastRowLastColumn="0"/>
            </w:pPr>
          </w:p>
        </w:tc>
      </w:tr>
      <w:tr w:rsidR="00E51276" w14:paraId="4DF565B9" w14:textId="77777777" w:rsidTr="00DF715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66" w:type="dxa"/>
          </w:tcPr>
          <w:p w14:paraId="2A79DBF8" w14:textId="77777777" w:rsidR="00E51276" w:rsidRDefault="00E51276"/>
        </w:tc>
        <w:tc>
          <w:tcPr>
            <w:tcW w:w="2266" w:type="dxa"/>
          </w:tcPr>
          <w:p w14:paraId="1FF883BA" w14:textId="77777777" w:rsidR="00E51276" w:rsidRDefault="00E51276">
            <w:pPr>
              <w:cnfStyle w:val="000000100000" w:firstRow="0" w:lastRow="0" w:firstColumn="0" w:lastColumn="0" w:oddVBand="0" w:evenVBand="0" w:oddHBand="1" w:evenHBand="0" w:firstRowFirstColumn="0" w:firstRowLastColumn="0" w:lastRowFirstColumn="0" w:lastRowLastColumn="0"/>
            </w:pPr>
          </w:p>
        </w:tc>
        <w:tc>
          <w:tcPr>
            <w:tcW w:w="2266" w:type="dxa"/>
          </w:tcPr>
          <w:p w14:paraId="1BE226C0" w14:textId="77777777" w:rsidR="00E51276" w:rsidRDefault="00E51276">
            <w:pPr>
              <w:cnfStyle w:val="000000100000" w:firstRow="0" w:lastRow="0" w:firstColumn="0" w:lastColumn="0" w:oddVBand="0" w:evenVBand="0" w:oddHBand="1" w:evenHBand="0" w:firstRowFirstColumn="0" w:firstRowLastColumn="0" w:lastRowFirstColumn="0" w:lastRowLastColumn="0"/>
            </w:pPr>
          </w:p>
        </w:tc>
      </w:tr>
    </w:tbl>
    <w:p w14:paraId="335AE9D2" w14:textId="77777777" w:rsidR="00EA4B41" w:rsidRDefault="00EA4B41" w:rsidP="00EA4B41">
      <w:r>
        <w:t>Complete the cloze passage using the word bank to describe how you can determine the solubility of sugar.</w:t>
      </w:r>
    </w:p>
    <w:p w14:paraId="41C8F3C2" w14:textId="53399343" w:rsidR="00EA4B41" w:rsidRDefault="00B02807" w:rsidP="00EA4B41">
      <w:pPr>
        <w:pStyle w:val="FeatureBox"/>
      </w:pPr>
      <w:r w:rsidRPr="00B02807">
        <w:rPr>
          <w:rStyle w:val="Strong"/>
        </w:rPr>
        <w:t>Word bank:</w:t>
      </w:r>
      <w:r>
        <w:t xml:space="preserve"> </w:t>
      </w:r>
      <w:r w:rsidR="00154C40">
        <w:t>s</w:t>
      </w:r>
      <w:r w:rsidR="00EA4B41">
        <w:t>ugar</w:t>
      </w:r>
      <w:r w:rsidR="00154C40">
        <w:t xml:space="preserve">, </w:t>
      </w:r>
      <w:r w:rsidR="00EA4B41">
        <w:t>volume</w:t>
      </w:r>
      <w:r w:rsidR="00154C40">
        <w:t xml:space="preserve">, </w:t>
      </w:r>
      <w:r w:rsidR="00EA4B41">
        <w:t>investigation</w:t>
      </w:r>
      <w:r w:rsidR="00154C40">
        <w:t xml:space="preserve">, </w:t>
      </w:r>
      <w:r w:rsidR="00EA4B41">
        <w:t>saturated</w:t>
      </w:r>
      <w:r w:rsidR="00154C40">
        <w:t xml:space="preserve">, beaker, </w:t>
      </w:r>
      <w:r w:rsidR="00EA4B41">
        <w:t>solubility</w:t>
      </w:r>
      <w:r w:rsidR="00154C40">
        <w:t xml:space="preserve">, </w:t>
      </w:r>
      <w:r w:rsidR="00EA4B41">
        <w:t>water</w:t>
      </w:r>
    </w:p>
    <w:p w14:paraId="553C247B" w14:textId="4DDC2F04" w:rsidR="00EA4B41" w:rsidRPr="002B30F3" w:rsidRDefault="00EA4B41" w:rsidP="002B30F3">
      <w:r w:rsidRPr="002B30F3">
        <w:t xml:space="preserve">To find out how much sugar can dissolve in water, you can carry out a simple ______________. First, measure a known ______________ of water using a measuring cylinder and pour it into a beaker. Next, add small amounts of ______________ to the water while stirring. Keep adding sugar until no more dissolves and some remains at the </w:t>
      </w:r>
      <w:r w:rsidR="00E443B4">
        <w:t>bottom</w:t>
      </w:r>
      <w:r w:rsidR="00E443B4" w:rsidRPr="002B30F3">
        <w:t xml:space="preserve"> </w:t>
      </w:r>
      <w:r w:rsidRPr="002B30F3">
        <w:t xml:space="preserve">of the </w:t>
      </w:r>
      <w:r w:rsidR="00E443B4" w:rsidRPr="002B30F3">
        <w:t>______________</w:t>
      </w:r>
      <w:r w:rsidRPr="002B30F3">
        <w:t xml:space="preserve">. This </w:t>
      </w:r>
      <w:r w:rsidR="00070A94" w:rsidRPr="002B30F3">
        <w:t xml:space="preserve">indicates that </w:t>
      </w:r>
      <w:r w:rsidRPr="002B30F3">
        <w:t>the solution has become ______________.</w:t>
      </w:r>
    </w:p>
    <w:p w14:paraId="7F5055B3" w14:textId="7AB8F4F2" w:rsidR="00EA4B41" w:rsidRPr="002B30F3" w:rsidRDefault="00EA4B41" w:rsidP="002B30F3">
      <w:r w:rsidRPr="002B30F3">
        <w:t xml:space="preserve">Record the total mass of sugar added before it stopped dissolving. The ______________ of sugar in water can then be calculated by dividing the mass of </w:t>
      </w:r>
      <w:r w:rsidR="00E443B4">
        <w:t xml:space="preserve">the </w:t>
      </w:r>
      <w:r w:rsidRPr="002B30F3">
        <w:t>sugar dissolved by the volume of ______________ used. Note that the solubility of a substance changes with temperature.</w:t>
      </w:r>
    </w:p>
    <w:p w14:paraId="32721D83" w14:textId="3DC7EB60" w:rsidR="00B80D49" w:rsidRDefault="00B80D49">
      <w:pPr>
        <w:suppressAutoHyphens w:val="0"/>
        <w:spacing w:before="0" w:after="160" w:line="259" w:lineRule="auto"/>
      </w:pPr>
      <w:r>
        <w:br w:type="page"/>
      </w:r>
    </w:p>
    <w:p w14:paraId="1D442A09" w14:textId="1A805847" w:rsidR="00EC5C88" w:rsidRDefault="00CD372B" w:rsidP="0052476E">
      <w:pPr>
        <w:pStyle w:val="Heading2"/>
      </w:pPr>
      <w:bookmarkStart w:id="22" w:name="_Toc227597127"/>
      <w:r>
        <w:t>M</w:t>
      </w:r>
      <w:r w:rsidR="00EC5C88">
        <w:t xml:space="preserve">odelling </w:t>
      </w:r>
      <w:bookmarkEnd w:id="16"/>
      <w:r>
        <w:t>solubility</w:t>
      </w:r>
      <w:bookmarkEnd w:id="22"/>
    </w:p>
    <w:p w14:paraId="63C0E353" w14:textId="41BE6D91" w:rsidR="0074076E" w:rsidRDefault="0074076E" w:rsidP="00E64F7B">
      <w:pPr>
        <w:pStyle w:val="ListNumber"/>
        <w:numPr>
          <w:ilvl w:val="0"/>
          <w:numId w:val="8"/>
        </w:numPr>
      </w:pPr>
      <w:r>
        <w:t>Tell students that solutions can be mod</w:t>
      </w:r>
      <w:r w:rsidR="0012120B">
        <w:t>elled using particle theory by representing how the particles of the solute and solvent interact at a microscopic level</w:t>
      </w:r>
      <w:r w:rsidR="00160369">
        <w:t>.</w:t>
      </w:r>
    </w:p>
    <w:p w14:paraId="35282E24" w14:textId="4A1A6EAF" w:rsidR="00160369" w:rsidRPr="004D0A07" w:rsidRDefault="00F92FC0" w:rsidP="004D0A07">
      <w:pPr>
        <w:pStyle w:val="ListBullet2"/>
      </w:pPr>
      <w:r w:rsidRPr="004D0A07">
        <w:t>When a solute dissolves in a solvent, its particles separate and become evenly distributed among the solvent particles.</w:t>
      </w:r>
    </w:p>
    <w:p w14:paraId="0B0C318F" w14:textId="3EB60E14" w:rsidR="00160369" w:rsidRPr="004D0A07" w:rsidRDefault="00F92FC0" w:rsidP="004D0A07">
      <w:pPr>
        <w:pStyle w:val="ListBullet2"/>
      </w:pPr>
      <w:r w:rsidRPr="004D0A07">
        <w:t>According to particle theory, all matter consists of tiny particles that are constantly moving. In a solution, solute particles move among solvent particles, filling the spaces between them.</w:t>
      </w:r>
    </w:p>
    <w:p w14:paraId="1EB330A7" w14:textId="7C83DF82" w:rsidR="00762B66" w:rsidRPr="004D0A07" w:rsidRDefault="00F92FC0" w:rsidP="004D0A07">
      <w:pPr>
        <w:pStyle w:val="ListBullet2"/>
      </w:pPr>
      <w:r w:rsidRPr="004D0A07">
        <w:t>The attractive forces between solute and solvent particles are strong enough to keep the solute evenly mixed.</w:t>
      </w:r>
    </w:p>
    <w:p w14:paraId="5D0087EC" w14:textId="206BAFD3" w:rsidR="00762B66" w:rsidRPr="004D0A07" w:rsidRDefault="00BF71CE" w:rsidP="004D0A07">
      <w:pPr>
        <w:pStyle w:val="ListBullet2"/>
      </w:pPr>
      <w:r w:rsidRPr="004D0A07">
        <w:t xml:space="preserve">The process of solvent particles breaking apart and dispersing evenly throughout a solvent to form a solution is called </w:t>
      </w:r>
      <w:r w:rsidR="00867F13" w:rsidRPr="004D0A07">
        <w:t>‘</w:t>
      </w:r>
      <w:r w:rsidRPr="004D0A07">
        <w:t>dissolution</w:t>
      </w:r>
      <w:r w:rsidR="00867F13" w:rsidRPr="004D0A07">
        <w:t>’</w:t>
      </w:r>
      <w:r w:rsidRPr="004D0A07">
        <w:t>.</w:t>
      </w:r>
    </w:p>
    <w:p w14:paraId="4688060C" w14:textId="078B06E6" w:rsidR="00095FD5" w:rsidRDefault="00BC2995" w:rsidP="00E64F7B">
      <w:pPr>
        <w:pStyle w:val="ListNumber"/>
        <w:numPr>
          <w:ilvl w:val="0"/>
          <w:numId w:val="8"/>
        </w:numPr>
      </w:pPr>
      <w:r>
        <w:t xml:space="preserve">Display </w:t>
      </w:r>
      <w:r w:rsidRPr="0013240E">
        <w:rPr>
          <w:rStyle w:val="Strong"/>
        </w:rPr>
        <w:t xml:space="preserve">SOL PPT </w:t>
      </w:r>
      <w:r>
        <w:rPr>
          <w:rStyle w:val="Strong"/>
        </w:rPr>
        <w:t>‘2</w:t>
      </w:r>
      <w:r w:rsidRPr="0013240E">
        <w:rPr>
          <w:rStyle w:val="Strong"/>
        </w:rPr>
        <w:t xml:space="preserve">.1 </w:t>
      </w:r>
      <w:r>
        <w:rPr>
          <w:rStyle w:val="Strong"/>
        </w:rPr>
        <w:t xml:space="preserve">Sugar in water’ </w:t>
      </w:r>
      <w:r w:rsidRPr="00BC2995">
        <w:t>and w</w:t>
      </w:r>
      <w:r w:rsidR="00914894" w:rsidRPr="00BC2995">
        <w:t>atch</w:t>
      </w:r>
      <w:r w:rsidR="00914894">
        <w:t xml:space="preserve"> </w:t>
      </w:r>
      <w:hyperlink r:id="rId19" w:history="1">
        <w:r w:rsidRPr="00643FB3">
          <w:rPr>
            <w:rStyle w:val="Hyperlink"/>
          </w:rPr>
          <w:t xml:space="preserve">Sugar </w:t>
        </w:r>
        <w:r w:rsidR="00867F13">
          <w:rPr>
            <w:rStyle w:val="Hyperlink"/>
          </w:rPr>
          <w:t>I</w:t>
        </w:r>
        <w:r w:rsidRPr="00643FB3">
          <w:rPr>
            <w:rStyle w:val="Hyperlink"/>
          </w:rPr>
          <w:t>n Water</w:t>
        </w:r>
        <w:r>
          <w:rPr>
            <w:rStyle w:val="Hyperlink"/>
          </w:rPr>
          <w:t xml:space="preserve"> (5:20)</w:t>
        </w:r>
      </w:hyperlink>
      <w:r>
        <w:t xml:space="preserve">. </w:t>
      </w:r>
      <w:r w:rsidR="00F2597F">
        <w:t>The video examines the dissolution of sugar in water, referring only to water and sugar particles and how these will be rearranged during dissolution.</w:t>
      </w:r>
    </w:p>
    <w:p w14:paraId="782B74AE" w14:textId="7B9449F7" w:rsidR="00383D1D" w:rsidRDefault="004216EB" w:rsidP="00CE2CFA">
      <w:pPr>
        <w:pStyle w:val="ListNumber"/>
        <w:numPr>
          <w:ilvl w:val="0"/>
          <w:numId w:val="2"/>
        </w:numPr>
      </w:pPr>
      <w:r>
        <w:t xml:space="preserve">Provide students with </w:t>
      </w:r>
      <w:r w:rsidR="00867F13">
        <w:t xml:space="preserve">2 </w:t>
      </w:r>
      <w:r>
        <w:t>differently coloured pieces of plasticine. Tell the students that one colour represents the water particles (solvent) and the other colour represents the sugar (solute). Students use plasticine to model the steps involved in dissolving sugar (starting with an undissolved solid and progressing to dissolution</w:t>
      </w:r>
      <w:r w:rsidR="009D13FC">
        <w:t>).</w:t>
      </w:r>
    </w:p>
    <w:p w14:paraId="38FC34D0" w14:textId="37D7A6F3" w:rsidR="003509C5" w:rsidRPr="003509C5" w:rsidRDefault="003509C5" w:rsidP="0099120A">
      <w:pPr>
        <w:pStyle w:val="ListNumber"/>
      </w:pPr>
      <w:r>
        <w:t>Provide students with</w:t>
      </w:r>
      <w:r w:rsidR="00D625C5">
        <w:t xml:space="preserve"> </w:t>
      </w:r>
      <w:hyperlink w:anchor="_Student_resource_–_1" w:history="1">
        <w:r w:rsidR="00D625C5" w:rsidRPr="00D625C5">
          <w:rPr>
            <w:rStyle w:val="Hyperlink"/>
          </w:rPr>
          <w:t>Student resource – modelling solubility</w:t>
        </w:r>
      </w:hyperlink>
      <w:r w:rsidR="0099120A" w:rsidRPr="00BA4CF2">
        <w:t>.</w:t>
      </w:r>
    </w:p>
    <w:p w14:paraId="5F9BC0DE" w14:textId="02E69394" w:rsidR="009167AF" w:rsidRDefault="009167AF" w:rsidP="004D0A07">
      <w:pPr>
        <w:pStyle w:val="ListBullet2"/>
      </w:pPr>
      <w:r>
        <w:t xml:space="preserve">Review the sequence of steps in </w:t>
      </w:r>
      <w:r w:rsidRPr="00CC2DCC">
        <w:rPr>
          <w:rStyle w:val="Strong"/>
        </w:rPr>
        <w:t xml:space="preserve">SOL PPT </w:t>
      </w:r>
      <w:r>
        <w:rPr>
          <w:rStyle w:val="Strong"/>
        </w:rPr>
        <w:t>‘2</w:t>
      </w:r>
      <w:r w:rsidRPr="00CC2DCC">
        <w:rPr>
          <w:rStyle w:val="Strong"/>
        </w:rPr>
        <w:t xml:space="preserve">.1 </w:t>
      </w:r>
      <w:r>
        <w:rPr>
          <w:rStyle w:val="Strong"/>
        </w:rPr>
        <w:t>Modelling sugar dissolving in water’</w:t>
      </w:r>
      <w:r>
        <w:t xml:space="preserve"> to highlight similarities and differences between the students’ models.</w:t>
      </w:r>
    </w:p>
    <w:p w14:paraId="5883683A" w14:textId="605936EE" w:rsidR="00D615A7" w:rsidRDefault="004216EB" w:rsidP="004D0A07">
      <w:pPr>
        <w:pStyle w:val="ListBullet2"/>
      </w:pPr>
      <w:r>
        <w:t>Students draw a diagram to represent the steps in their model of the dissolution of sugar.</w:t>
      </w:r>
    </w:p>
    <w:p w14:paraId="1D5F3D2B" w14:textId="54399897" w:rsidR="00383D1D" w:rsidRDefault="004216EB" w:rsidP="004D0A07">
      <w:pPr>
        <w:pStyle w:val="ListBullet2"/>
      </w:pPr>
      <w:r>
        <w:t xml:space="preserve">Define </w:t>
      </w:r>
      <w:r w:rsidR="00867F13">
        <w:t>‘</w:t>
      </w:r>
      <w:r>
        <w:t>dissolution</w:t>
      </w:r>
      <w:r w:rsidR="00867F13">
        <w:t>’</w:t>
      </w:r>
      <w:r>
        <w:t xml:space="preserve"> as the process in which a solute breaks down and disperses evenly throughout a solvent, forming a solution. Students respond to the </w:t>
      </w:r>
      <w:r w:rsidR="00867F13">
        <w:t>prompt</w:t>
      </w:r>
      <w:r w:rsidR="00473098">
        <w:t>: ‘</w:t>
      </w:r>
      <w:r w:rsidR="00867F13">
        <w:t>O</w:t>
      </w:r>
      <w:r w:rsidR="00473098">
        <w:t>utline how your model represents the process of dissolution.’</w:t>
      </w:r>
    </w:p>
    <w:p w14:paraId="4389A1C3" w14:textId="59856D4C" w:rsidR="00AD78DD" w:rsidRPr="00AD6071" w:rsidRDefault="004216EB" w:rsidP="00AD78DD">
      <w:pPr>
        <w:pStyle w:val="ListNumber"/>
      </w:pPr>
      <w:r>
        <w:t>Relate the plasticine model to simple drawn particle models that represent a pure substance and a solution (mixture). That is, different-coloured or differently sized ‘particles’ represent the different substances in the solution.</w:t>
      </w:r>
    </w:p>
    <w:p w14:paraId="4C20C60A" w14:textId="533C81BB" w:rsidR="00D91569" w:rsidRDefault="00972617" w:rsidP="00D91569">
      <w:pPr>
        <w:rPr>
          <w:rStyle w:val="Strong"/>
        </w:rPr>
      </w:pPr>
      <w:r w:rsidRPr="00DB21DA">
        <w:rPr>
          <w:rStyle w:val="Strong"/>
        </w:rPr>
        <w:t>Sample response</w:t>
      </w:r>
      <w:r w:rsidR="00283A3B">
        <w:rPr>
          <w:rStyle w:val="Strong"/>
        </w:rPr>
        <w:t xml:space="preserve">: Student resource – </w:t>
      </w:r>
      <w:r w:rsidR="00796F76">
        <w:rPr>
          <w:rStyle w:val="Strong"/>
        </w:rPr>
        <w:t>modelling solubility</w:t>
      </w:r>
    </w:p>
    <w:p w14:paraId="2C97FEAC" w14:textId="77777777" w:rsidR="00D97655" w:rsidRPr="00D96E71" w:rsidRDefault="00D97655" w:rsidP="00E64F7B">
      <w:pPr>
        <w:pStyle w:val="ListNumber"/>
        <w:numPr>
          <w:ilvl w:val="0"/>
          <w:numId w:val="25"/>
        </w:numPr>
      </w:pPr>
      <w:r w:rsidRPr="00D96E71">
        <w:t>Sketch each step of your model in the space provided below.</w:t>
      </w:r>
    </w:p>
    <w:tbl>
      <w:tblPr>
        <w:tblStyle w:val="TableGrid"/>
        <w:tblW w:w="0" w:type="auto"/>
        <w:tblLook w:val="04A0" w:firstRow="1" w:lastRow="0" w:firstColumn="1" w:lastColumn="0" w:noHBand="0" w:noVBand="1"/>
        <w:tblDescription w:val="A sample response."/>
      </w:tblPr>
      <w:tblGrid>
        <w:gridCol w:w="3209"/>
        <w:gridCol w:w="3209"/>
        <w:gridCol w:w="3210"/>
      </w:tblGrid>
      <w:tr w:rsidR="00F777EF" w14:paraId="42AE3C0B" w14:textId="44A1EEFF" w:rsidTr="00F777EF">
        <w:tc>
          <w:tcPr>
            <w:tcW w:w="3209" w:type="dxa"/>
          </w:tcPr>
          <w:p w14:paraId="18BE0F64" w14:textId="77777777" w:rsidR="00F777EF" w:rsidRPr="006E49FC" w:rsidRDefault="00F777EF" w:rsidP="0092342A">
            <w:pPr>
              <w:rPr>
                <w:rStyle w:val="Strong"/>
              </w:rPr>
            </w:pPr>
            <w:r w:rsidRPr="006E49FC">
              <w:rPr>
                <w:rStyle w:val="Strong"/>
              </w:rPr>
              <w:t>Step 1</w:t>
            </w:r>
          </w:p>
          <w:p w14:paraId="205A48F9" w14:textId="1F04DDCF" w:rsidR="00F777EF" w:rsidRDefault="00F777EF" w:rsidP="0092342A">
            <w:r>
              <w:rPr>
                <w:noProof/>
              </w:rPr>
              <w:drawing>
                <wp:inline distT="0" distB="0" distL="0" distR="0" wp14:anchorId="0F38CBEF" wp14:editId="0D616D77">
                  <wp:extent cx="1860039" cy="1250830"/>
                  <wp:effectExtent l="0" t="0" r="6985" b="6985"/>
                  <wp:docPr id="265170730" name="Picture 2" descr="A sample student response showing a plasticine model of the dissolution of sugar in water. The sugar is in a clump and not yet dissolv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5170730" name="Picture 2" descr="A sample student response showing a plasticine model of the dissolution of sugar in water. The sugar is in a clump and not yet dissolved."/>
                          <pic:cNvPicPr>
                            <a:picLocks noChangeAspect="1" noChangeArrowheads="1"/>
                          </pic:cNvPicPr>
                        </pic:nvPicPr>
                        <pic:blipFill rotWithShape="1">
                          <a:blip r:embed="rId20">
                            <a:extLst>
                              <a:ext uri="{28A0092B-C50C-407E-A947-70E740481C1C}">
                                <a14:useLocalDpi xmlns:a14="http://schemas.microsoft.com/office/drawing/2010/main" val="0"/>
                              </a:ext>
                            </a:extLst>
                          </a:blip>
                          <a:srcRect r="69130"/>
                          <a:stretch>
                            <a:fillRect/>
                          </a:stretch>
                        </pic:blipFill>
                        <pic:spPr bwMode="auto">
                          <a:xfrm>
                            <a:off x="0" y="0"/>
                            <a:ext cx="1878539" cy="1263271"/>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3209" w:type="dxa"/>
          </w:tcPr>
          <w:p w14:paraId="27161894" w14:textId="77777777" w:rsidR="00F777EF" w:rsidRPr="006E49FC" w:rsidRDefault="00F777EF" w:rsidP="00F777EF">
            <w:pPr>
              <w:rPr>
                <w:rStyle w:val="Strong"/>
              </w:rPr>
            </w:pPr>
            <w:r w:rsidRPr="006E49FC">
              <w:rPr>
                <w:rStyle w:val="Strong"/>
              </w:rPr>
              <w:t>Step 2</w:t>
            </w:r>
          </w:p>
          <w:p w14:paraId="1A468438" w14:textId="67FF14A6" w:rsidR="00F777EF" w:rsidRDefault="00F777EF" w:rsidP="0092342A">
            <w:r>
              <w:rPr>
                <w:noProof/>
              </w:rPr>
              <w:drawing>
                <wp:inline distT="0" distB="0" distL="0" distR="0" wp14:anchorId="3FC805B6" wp14:editId="15176FA5">
                  <wp:extent cx="1837427" cy="1362963"/>
                  <wp:effectExtent l="0" t="0" r="0" b="8890"/>
                  <wp:docPr id="226400" name="Picture 2" descr="A sample student response showing a plasticine model of the dissolution of sugar in water. The sugar has started to break apart into smaller pie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400" name="Picture 2" descr="A sample student response showing a plasticine model of the dissolution of sugar in water. The sugar has started to break apart into smaller pieces."/>
                          <pic:cNvPicPr>
                            <a:picLocks noChangeAspect="1" noChangeArrowheads="1"/>
                          </pic:cNvPicPr>
                        </pic:nvPicPr>
                        <pic:blipFill rotWithShape="1">
                          <a:blip r:embed="rId20">
                            <a:extLst>
                              <a:ext uri="{28A0092B-C50C-407E-A947-70E740481C1C}">
                                <a14:useLocalDpi xmlns:a14="http://schemas.microsoft.com/office/drawing/2010/main" val="0"/>
                              </a:ext>
                            </a:extLst>
                          </a:blip>
                          <a:srcRect l="37073" r="34942"/>
                          <a:stretch>
                            <a:fillRect/>
                          </a:stretch>
                        </pic:blipFill>
                        <pic:spPr bwMode="auto">
                          <a:xfrm>
                            <a:off x="0" y="0"/>
                            <a:ext cx="1847634" cy="1370534"/>
                          </a:xfrm>
                          <a:prstGeom prst="rect">
                            <a:avLst/>
                          </a:prstGeom>
                          <a:noFill/>
                          <a:ln>
                            <a:noFill/>
                          </a:ln>
                          <a:extLst>
                            <a:ext uri="{53640926-AAD7-44D8-BBD7-CCE9431645EC}">
                              <a14:shadowObscured xmlns:a14="http://schemas.microsoft.com/office/drawing/2010/main"/>
                            </a:ext>
                          </a:extLst>
                        </pic:spPr>
                      </pic:pic>
                    </a:graphicData>
                  </a:graphic>
                </wp:inline>
              </w:drawing>
            </w:r>
          </w:p>
        </w:tc>
        <w:tc>
          <w:tcPr>
            <w:tcW w:w="3210" w:type="dxa"/>
          </w:tcPr>
          <w:p w14:paraId="266A41C6" w14:textId="77777777" w:rsidR="00F777EF" w:rsidRPr="006E49FC" w:rsidRDefault="00F777EF" w:rsidP="00F777EF">
            <w:pPr>
              <w:rPr>
                <w:rStyle w:val="Strong"/>
              </w:rPr>
            </w:pPr>
            <w:r w:rsidRPr="006E49FC">
              <w:rPr>
                <w:rStyle w:val="Strong"/>
              </w:rPr>
              <w:t>Step 3</w:t>
            </w:r>
          </w:p>
          <w:p w14:paraId="135A76D2" w14:textId="6BBB6685" w:rsidR="00F777EF" w:rsidRDefault="00F777EF" w:rsidP="0092342A">
            <w:r>
              <w:rPr>
                <w:noProof/>
              </w:rPr>
              <w:drawing>
                <wp:inline distT="0" distB="0" distL="0" distR="0" wp14:anchorId="0F58E059" wp14:editId="158175D9">
                  <wp:extent cx="1826266" cy="1388853"/>
                  <wp:effectExtent l="0" t="0" r="2540" b="1905"/>
                  <wp:docPr id="234765468" name="Picture 2" descr="A sample student response showing a plasticine model of the dissolution of sugar in water. The sugar has completely dissolved and is evenly dispersed in the wa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4765468" name="Picture 2" descr="A sample student response showing a plasticine model of the dissolution of sugar in water. The sugar has completely dissolved and is evenly dispersed in the water."/>
                          <pic:cNvPicPr>
                            <a:picLocks noChangeAspect="1" noChangeArrowheads="1"/>
                          </pic:cNvPicPr>
                        </pic:nvPicPr>
                        <pic:blipFill rotWithShape="1">
                          <a:blip r:embed="rId20">
                            <a:extLst>
                              <a:ext uri="{28A0092B-C50C-407E-A947-70E740481C1C}">
                                <a14:useLocalDpi xmlns:a14="http://schemas.microsoft.com/office/drawing/2010/main" val="0"/>
                              </a:ext>
                            </a:extLst>
                          </a:blip>
                          <a:srcRect l="72703"/>
                          <a:stretch>
                            <a:fillRect/>
                          </a:stretch>
                        </pic:blipFill>
                        <pic:spPr bwMode="auto">
                          <a:xfrm>
                            <a:off x="0" y="0"/>
                            <a:ext cx="1842303" cy="1401049"/>
                          </a:xfrm>
                          <a:prstGeom prst="rect">
                            <a:avLst/>
                          </a:prstGeom>
                          <a:noFill/>
                          <a:ln>
                            <a:noFill/>
                          </a:ln>
                          <a:extLst>
                            <a:ext uri="{53640926-AAD7-44D8-BBD7-CCE9431645EC}">
                              <a14:shadowObscured xmlns:a14="http://schemas.microsoft.com/office/drawing/2010/main"/>
                            </a:ext>
                          </a:extLst>
                        </pic:spPr>
                      </pic:pic>
                    </a:graphicData>
                  </a:graphic>
                </wp:inline>
              </w:drawing>
            </w:r>
          </w:p>
        </w:tc>
      </w:tr>
    </w:tbl>
    <w:p w14:paraId="39BDD770" w14:textId="77777777" w:rsidR="00D97655" w:rsidRPr="00D96E71" w:rsidRDefault="00D97655" w:rsidP="004D0A07">
      <w:pPr>
        <w:pStyle w:val="ListNumber"/>
      </w:pPr>
      <w:r w:rsidRPr="00D96E71">
        <w:t>Outline how your model represents the process of dissolution.</w:t>
      </w:r>
    </w:p>
    <w:tbl>
      <w:tblPr>
        <w:tblStyle w:val="TableGrid"/>
        <w:tblW w:w="0" w:type="auto"/>
        <w:tblLook w:val="04A0" w:firstRow="1" w:lastRow="0" w:firstColumn="1" w:lastColumn="0" w:noHBand="0" w:noVBand="1"/>
        <w:tblDescription w:val="A sample response."/>
      </w:tblPr>
      <w:tblGrid>
        <w:gridCol w:w="9628"/>
      </w:tblGrid>
      <w:tr w:rsidR="00D97655" w14:paraId="003ED2D4" w14:textId="77777777">
        <w:tc>
          <w:tcPr>
            <w:tcW w:w="9628" w:type="dxa"/>
          </w:tcPr>
          <w:p w14:paraId="37562E66" w14:textId="7AB3D01C" w:rsidR="00D97655" w:rsidRDefault="00D97655" w:rsidP="00D96E71">
            <w:r>
              <w:t xml:space="preserve">My model shows how a solid (sugar) starts </w:t>
            </w:r>
            <w:r w:rsidR="00473098">
              <w:t>as</w:t>
            </w:r>
            <w:r>
              <w:t xml:space="preserve"> a large clump (</w:t>
            </w:r>
            <w:r w:rsidR="000370E1">
              <w:t xml:space="preserve">the large red clump), then begins to break apart as it is surrounded by water molecules (the </w:t>
            </w:r>
            <w:r>
              <w:t xml:space="preserve">little blue balls). As the particles </w:t>
            </w:r>
            <w:r w:rsidR="007669E6">
              <w:t xml:space="preserve">fully separate and are surrounded by water, they spread </w:t>
            </w:r>
            <w:r>
              <w:t xml:space="preserve">evenly. This represents </w:t>
            </w:r>
            <w:r w:rsidR="007669E6">
              <w:t>sugar dissolving in</w:t>
            </w:r>
            <w:r>
              <w:t xml:space="preserve"> water to form a </w:t>
            </w:r>
            <w:r w:rsidR="00FB233B">
              <w:t xml:space="preserve">sugar </w:t>
            </w:r>
            <w:r>
              <w:t>solution.</w:t>
            </w:r>
          </w:p>
        </w:tc>
      </w:tr>
    </w:tbl>
    <w:p w14:paraId="3C050F42" w14:textId="75AE706A" w:rsidR="00D91569" w:rsidRPr="006C7F8B" w:rsidRDefault="00D91569" w:rsidP="00D97655">
      <w:r w:rsidRPr="006C7F8B">
        <w:br w:type="page"/>
      </w:r>
    </w:p>
    <w:p w14:paraId="7A9860C7" w14:textId="604B176B" w:rsidR="00421D51" w:rsidRDefault="00421D51" w:rsidP="00CC776E">
      <w:pPr>
        <w:pStyle w:val="Heading3"/>
      </w:pPr>
      <w:bookmarkStart w:id="23" w:name="_Student_resource_–_1"/>
      <w:bookmarkStart w:id="24" w:name="_Ref207000469"/>
      <w:bookmarkStart w:id="25" w:name="_Toc227597128"/>
      <w:bookmarkEnd w:id="23"/>
      <w:r>
        <w:t xml:space="preserve">Student resource – </w:t>
      </w:r>
      <w:r w:rsidR="00796F76">
        <w:t>m</w:t>
      </w:r>
      <w:r w:rsidR="007C1A43">
        <w:t>odelling solubility</w:t>
      </w:r>
      <w:bookmarkEnd w:id="24"/>
      <w:bookmarkEnd w:id="25"/>
    </w:p>
    <w:p w14:paraId="181079A9" w14:textId="529F9CD8" w:rsidR="00421D51" w:rsidRDefault="00421D51" w:rsidP="00421D51">
      <w:r>
        <w:t xml:space="preserve">Using </w:t>
      </w:r>
      <w:r w:rsidR="00913D77">
        <w:t xml:space="preserve">2 </w:t>
      </w:r>
      <w:r w:rsidR="00E10C9E">
        <w:t xml:space="preserve">colours of </w:t>
      </w:r>
      <w:r w:rsidR="00913D77">
        <w:t xml:space="preserve">plasticine </w:t>
      </w:r>
      <w:r>
        <w:t xml:space="preserve">provided, </w:t>
      </w:r>
      <w:r w:rsidR="00B86D01">
        <w:t>create a model that represents a solid dissolving in water in a sequence of at least 3 steps.</w:t>
      </w:r>
    </w:p>
    <w:p w14:paraId="7F593618" w14:textId="4D062A57" w:rsidR="00B86D01" w:rsidRDefault="009A5985" w:rsidP="00E64F7B">
      <w:pPr>
        <w:pStyle w:val="ListNumber"/>
        <w:numPr>
          <w:ilvl w:val="0"/>
          <w:numId w:val="26"/>
        </w:numPr>
      </w:pPr>
      <w:r>
        <w:t>Sketch each step of your model in the space provided below.</w:t>
      </w:r>
    </w:p>
    <w:tbl>
      <w:tblPr>
        <w:tblStyle w:val="TableGrid"/>
        <w:tblW w:w="0" w:type="auto"/>
        <w:tblLook w:val="04A0" w:firstRow="1" w:lastRow="0" w:firstColumn="1" w:lastColumn="0" w:noHBand="0" w:noVBand="1"/>
        <w:tblDescription w:val="Blank space for student responses."/>
      </w:tblPr>
      <w:tblGrid>
        <w:gridCol w:w="9628"/>
      </w:tblGrid>
      <w:tr w:rsidR="009A5985" w14:paraId="22367EC0" w14:textId="77777777" w:rsidTr="002973D4">
        <w:trPr>
          <w:trHeight w:val="2555"/>
        </w:trPr>
        <w:tc>
          <w:tcPr>
            <w:tcW w:w="9628" w:type="dxa"/>
          </w:tcPr>
          <w:p w14:paraId="76B53EC8" w14:textId="77B73A86" w:rsidR="00E10C9E" w:rsidRDefault="00E10C9E" w:rsidP="00421D51">
            <w:r w:rsidRPr="00E10C9E">
              <w:rPr>
                <w:rStyle w:val="Strong"/>
              </w:rPr>
              <w:t>Step 1</w:t>
            </w:r>
          </w:p>
        </w:tc>
      </w:tr>
      <w:tr w:rsidR="009A5985" w14:paraId="3B0264B5" w14:textId="77777777" w:rsidTr="002973D4">
        <w:trPr>
          <w:trHeight w:val="2555"/>
        </w:trPr>
        <w:tc>
          <w:tcPr>
            <w:tcW w:w="9628" w:type="dxa"/>
          </w:tcPr>
          <w:p w14:paraId="1FA93FD4" w14:textId="11374486" w:rsidR="00E10C9E" w:rsidRDefault="00E10C9E" w:rsidP="00421D51">
            <w:r w:rsidRPr="00E10C9E">
              <w:rPr>
                <w:rStyle w:val="Strong"/>
              </w:rPr>
              <w:t>Step 2</w:t>
            </w:r>
          </w:p>
        </w:tc>
      </w:tr>
      <w:tr w:rsidR="009A5985" w14:paraId="1D11495C" w14:textId="77777777" w:rsidTr="002973D4">
        <w:trPr>
          <w:trHeight w:val="2555"/>
        </w:trPr>
        <w:tc>
          <w:tcPr>
            <w:tcW w:w="9628" w:type="dxa"/>
          </w:tcPr>
          <w:p w14:paraId="65DE5289" w14:textId="29CFB5A0" w:rsidR="00E10C9E" w:rsidRDefault="00E10C9E" w:rsidP="00421D51">
            <w:r w:rsidRPr="00E10C9E">
              <w:rPr>
                <w:rStyle w:val="Strong"/>
              </w:rPr>
              <w:t>Step 3</w:t>
            </w:r>
          </w:p>
        </w:tc>
      </w:tr>
    </w:tbl>
    <w:p w14:paraId="28EC3E3B" w14:textId="2DB74ED7" w:rsidR="009A5985" w:rsidRDefault="00E10C9E" w:rsidP="004D16FC">
      <w:pPr>
        <w:pStyle w:val="ListNumber"/>
      </w:pPr>
      <w:r>
        <w:t>Outline how your model represents the process of dissolution.</w:t>
      </w:r>
    </w:p>
    <w:tbl>
      <w:tblPr>
        <w:tblStyle w:val="TableGrid"/>
        <w:tblW w:w="0" w:type="auto"/>
        <w:tblLook w:val="04A0" w:firstRow="1" w:lastRow="0" w:firstColumn="1" w:lastColumn="0" w:noHBand="0" w:noVBand="1"/>
        <w:tblDescription w:val="Blank space for student responses."/>
      </w:tblPr>
      <w:tblGrid>
        <w:gridCol w:w="9628"/>
      </w:tblGrid>
      <w:tr w:rsidR="00E10C9E" w14:paraId="00664B37" w14:textId="77777777" w:rsidTr="002973D4">
        <w:trPr>
          <w:trHeight w:val="2268"/>
        </w:trPr>
        <w:tc>
          <w:tcPr>
            <w:tcW w:w="9628" w:type="dxa"/>
          </w:tcPr>
          <w:p w14:paraId="6781FA25" w14:textId="77777777" w:rsidR="00E10C9E" w:rsidRDefault="00E10C9E" w:rsidP="00421D51"/>
        </w:tc>
      </w:tr>
    </w:tbl>
    <w:p w14:paraId="079EB4AF" w14:textId="77777777" w:rsidR="004371D3" w:rsidRDefault="004371D3" w:rsidP="009049F0">
      <w:r>
        <w:br w:type="page"/>
      </w:r>
    </w:p>
    <w:p w14:paraId="00D71A97" w14:textId="24EF9307" w:rsidR="00AA04D9" w:rsidRDefault="00AA04D9" w:rsidP="00AA04D9">
      <w:pPr>
        <w:pStyle w:val="Heading1"/>
      </w:pPr>
      <w:bookmarkStart w:id="26" w:name="_Toc227597129"/>
      <w:bookmarkStart w:id="27" w:name="_Toc204017506"/>
      <w:r>
        <w:t xml:space="preserve">2.2 </w:t>
      </w:r>
      <w:r w:rsidR="000A0A74">
        <w:t>Concentration</w:t>
      </w:r>
      <w:r w:rsidR="0091220A">
        <w:t>s</w:t>
      </w:r>
      <w:r w:rsidR="000A0A74">
        <w:t xml:space="preserve"> of solutions</w:t>
      </w:r>
      <w:bookmarkEnd w:id="26"/>
    </w:p>
    <w:p w14:paraId="4D718C60" w14:textId="33743FBB" w:rsidR="00156F4B" w:rsidRDefault="00653627" w:rsidP="00653627">
      <w:pPr>
        <w:pStyle w:val="Caption"/>
      </w:pPr>
      <w:r>
        <w:t xml:space="preserve">Table </w:t>
      </w:r>
      <w:r>
        <w:fldChar w:fldCharType="begin"/>
      </w:r>
      <w:r>
        <w:instrText xml:space="preserve"> SEQ Table \* ARABIC </w:instrText>
      </w:r>
      <w:r>
        <w:fldChar w:fldCharType="separate"/>
      </w:r>
      <w:r w:rsidR="003E44B4">
        <w:rPr>
          <w:noProof/>
        </w:rPr>
        <w:t>7</w:t>
      </w:r>
      <w:r>
        <w:fldChar w:fldCharType="end"/>
      </w:r>
      <w:r>
        <w:t xml:space="preserve"> – learning intentions and success criteria for 2.2 Concentration of solutions</w:t>
      </w:r>
    </w:p>
    <w:tbl>
      <w:tblPr>
        <w:tblStyle w:val="Tableheader"/>
        <w:tblW w:w="0" w:type="auto"/>
        <w:tblLook w:val="0420" w:firstRow="1" w:lastRow="0" w:firstColumn="0" w:lastColumn="0" w:noHBand="0" w:noVBand="1"/>
        <w:tblDescription w:val="The table contains the learning intentions and success criteria for this learning sequence. "/>
      </w:tblPr>
      <w:tblGrid>
        <w:gridCol w:w="4774"/>
        <w:gridCol w:w="4774"/>
      </w:tblGrid>
      <w:tr w:rsidR="6EFD3FF3" w14:paraId="51247370" w14:textId="77777777" w:rsidTr="00606C50">
        <w:trPr>
          <w:cnfStyle w:val="100000000000" w:firstRow="1" w:lastRow="0" w:firstColumn="0" w:lastColumn="0" w:oddVBand="0" w:evenVBand="0" w:oddHBand="0" w:evenHBand="0" w:firstRowFirstColumn="0" w:firstRowLastColumn="0" w:lastRowFirstColumn="0" w:lastRowLastColumn="0"/>
          <w:trHeight w:val="300"/>
        </w:trPr>
        <w:tc>
          <w:tcPr>
            <w:tcW w:w="4774" w:type="dxa"/>
          </w:tcPr>
          <w:p w14:paraId="1CF7AFFC" w14:textId="6E358D82" w:rsidR="6EFD3FF3" w:rsidRDefault="6EFD3FF3">
            <w:r>
              <w:t>We are learning:</w:t>
            </w:r>
          </w:p>
        </w:tc>
        <w:tc>
          <w:tcPr>
            <w:tcW w:w="4774" w:type="dxa"/>
          </w:tcPr>
          <w:p w14:paraId="65CC8CF7" w14:textId="0737C187" w:rsidR="6EFD3FF3" w:rsidRDefault="6EFD3FF3">
            <w:r>
              <w:t>I can:</w:t>
            </w:r>
          </w:p>
        </w:tc>
      </w:tr>
      <w:tr w:rsidR="00B71768" w14:paraId="75B8E752" w14:textId="77777777" w:rsidTr="00606C50">
        <w:trPr>
          <w:cnfStyle w:val="000000100000" w:firstRow="0" w:lastRow="0" w:firstColumn="0" w:lastColumn="0" w:oddVBand="0" w:evenVBand="0" w:oddHBand="1" w:evenHBand="0" w:firstRowFirstColumn="0" w:firstRowLastColumn="0" w:lastRowFirstColumn="0" w:lastRowLastColumn="0"/>
          <w:trHeight w:val="300"/>
        </w:trPr>
        <w:tc>
          <w:tcPr>
            <w:tcW w:w="4774" w:type="dxa"/>
          </w:tcPr>
          <w:p w14:paraId="520AAE55" w14:textId="2BE717BB" w:rsidR="00B71768" w:rsidRPr="00B71768" w:rsidRDefault="00B71768" w:rsidP="00B71768">
            <w:pPr>
              <w:pStyle w:val="ListBullet"/>
            </w:pPr>
            <w:r w:rsidRPr="00B71768">
              <w:t>to explain the properties of substances</w:t>
            </w:r>
          </w:p>
        </w:tc>
        <w:tc>
          <w:tcPr>
            <w:tcW w:w="4774" w:type="dxa"/>
          </w:tcPr>
          <w:p w14:paraId="5B861CE0" w14:textId="77777777" w:rsidR="00B71768" w:rsidRPr="00B71768" w:rsidRDefault="00B71768" w:rsidP="00B71768">
            <w:pPr>
              <w:pStyle w:val="ListBullet"/>
            </w:pPr>
            <w:r w:rsidRPr="00B71768">
              <w:t>identify examples of concentrated and dilute solutions</w:t>
            </w:r>
          </w:p>
          <w:p w14:paraId="430EA334" w14:textId="77777777" w:rsidR="00B71768" w:rsidRPr="00B71768" w:rsidRDefault="00B71768" w:rsidP="00B71768">
            <w:pPr>
              <w:pStyle w:val="ListBullet"/>
            </w:pPr>
            <w:r w:rsidRPr="00B71768">
              <w:t>identify the solute and solvent in a solution</w:t>
            </w:r>
          </w:p>
          <w:p w14:paraId="2397D5F6" w14:textId="77777777" w:rsidR="00B71768" w:rsidRPr="00B71768" w:rsidRDefault="00B71768" w:rsidP="00B71768">
            <w:pPr>
              <w:pStyle w:val="ListBullet"/>
            </w:pPr>
            <w:r w:rsidRPr="00B71768">
              <w:t>draw a particle diagram to represent dilute and concentrated solutions</w:t>
            </w:r>
          </w:p>
          <w:p w14:paraId="7DC50FA2" w14:textId="50511FDF" w:rsidR="00B71768" w:rsidRPr="00B71768" w:rsidRDefault="00B71768" w:rsidP="00B71768">
            <w:pPr>
              <w:pStyle w:val="ListBullet"/>
            </w:pPr>
            <w:r w:rsidRPr="00B71768">
              <w:t>describe solutions using the terms ‘dilute’, ‘concentrated’, ‘saturated’ and ‘supersaturated’</w:t>
            </w:r>
          </w:p>
        </w:tc>
      </w:tr>
      <w:tr w:rsidR="00B71768" w14:paraId="2A7304CB" w14:textId="77777777" w:rsidTr="00606C50">
        <w:trPr>
          <w:cnfStyle w:val="000000010000" w:firstRow="0" w:lastRow="0" w:firstColumn="0" w:lastColumn="0" w:oddVBand="0" w:evenVBand="0" w:oddHBand="0" w:evenHBand="1" w:firstRowFirstColumn="0" w:firstRowLastColumn="0" w:lastRowFirstColumn="0" w:lastRowLastColumn="0"/>
          <w:trHeight w:val="300"/>
        </w:trPr>
        <w:tc>
          <w:tcPr>
            <w:tcW w:w="4774" w:type="dxa"/>
          </w:tcPr>
          <w:p w14:paraId="32EDEDAC" w14:textId="6B94D9DA" w:rsidR="00B71768" w:rsidRPr="00B71768" w:rsidRDefault="00B71768" w:rsidP="00B71768">
            <w:pPr>
              <w:pStyle w:val="ListBullet"/>
            </w:pPr>
            <w:r w:rsidRPr="00B71768">
              <w:t>to identify strategies to solve problems</w:t>
            </w:r>
            <w:r w:rsidR="00606C50">
              <w:t>.</w:t>
            </w:r>
          </w:p>
        </w:tc>
        <w:tc>
          <w:tcPr>
            <w:tcW w:w="4774" w:type="dxa"/>
          </w:tcPr>
          <w:p w14:paraId="23DC521F" w14:textId="68923990" w:rsidR="00176911" w:rsidRDefault="00B71768" w:rsidP="00B71768">
            <w:pPr>
              <w:pStyle w:val="ListBullet"/>
            </w:pPr>
            <w:r w:rsidRPr="00B71768">
              <w:t>use</w:t>
            </w:r>
            <w:r w:rsidR="00E32F62">
              <w:t xml:space="preserve"> intensity of colour </w:t>
            </w:r>
            <w:r w:rsidR="000370E1">
              <w:t>to describe concentration qualitatively</w:t>
            </w:r>
          </w:p>
          <w:p w14:paraId="6CC3B13B" w14:textId="38F9F726" w:rsidR="00B71768" w:rsidRPr="00B71768" w:rsidRDefault="008C737F" w:rsidP="00B71768">
            <w:pPr>
              <w:pStyle w:val="ListBullet"/>
            </w:pPr>
            <w:r>
              <w:t xml:space="preserve">use </w:t>
            </w:r>
            <w:r w:rsidR="00B71768" w:rsidRPr="00B71768">
              <w:t xml:space="preserve">collected data </w:t>
            </w:r>
            <w:r w:rsidR="000370E1">
              <w:t>to determine an unknown concentration of a solution qualitatively</w:t>
            </w:r>
            <w:r w:rsidR="00B71768" w:rsidRPr="00B71768">
              <w:t>.</w:t>
            </w:r>
          </w:p>
        </w:tc>
      </w:tr>
    </w:tbl>
    <w:p w14:paraId="36B387AB" w14:textId="368F90ED" w:rsidR="000A0A74" w:rsidRDefault="008C7E59" w:rsidP="008C7E59">
      <w:pPr>
        <w:pStyle w:val="Heading2"/>
      </w:pPr>
      <w:bookmarkStart w:id="28" w:name="_Toc227597130"/>
      <w:r>
        <w:t>Comparing the concentration of solutions</w:t>
      </w:r>
      <w:bookmarkEnd w:id="28"/>
    </w:p>
    <w:p w14:paraId="119DA12E" w14:textId="2BD0A7DD" w:rsidR="00606C50" w:rsidRDefault="00E962FF" w:rsidP="00E64F7B">
      <w:pPr>
        <w:pStyle w:val="ListNumber"/>
        <w:numPr>
          <w:ilvl w:val="0"/>
          <w:numId w:val="11"/>
        </w:numPr>
      </w:pPr>
      <w:r>
        <w:t>Define the terms</w:t>
      </w:r>
      <w:r w:rsidR="00F628D6">
        <w:t xml:space="preserve"> </w:t>
      </w:r>
      <w:r w:rsidR="009C56EC">
        <w:t>‘</w:t>
      </w:r>
      <w:r w:rsidR="00F628D6">
        <w:t>concentration</w:t>
      </w:r>
      <w:r w:rsidR="009C56EC">
        <w:t>’</w:t>
      </w:r>
      <w:r w:rsidR="00F628D6">
        <w:t xml:space="preserve">, </w:t>
      </w:r>
      <w:r w:rsidR="009C56EC">
        <w:t>‘</w:t>
      </w:r>
      <w:r w:rsidR="00F628D6">
        <w:t>dilute</w:t>
      </w:r>
      <w:r w:rsidR="009C56EC">
        <w:t>’ and</w:t>
      </w:r>
      <w:r w:rsidR="00F628D6">
        <w:t xml:space="preserve"> </w:t>
      </w:r>
      <w:r w:rsidR="009C56EC">
        <w:t>‘</w:t>
      </w:r>
      <w:r w:rsidR="00F628D6">
        <w:t>concentrated</w:t>
      </w:r>
      <w:r w:rsidR="009C56EC">
        <w:t>’</w:t>
      </w:r>
      <w:r w:rsidR="00CD46FE">
        <w:t xml:space="preserve"> using </w:t>
      </w:r>
      <w:r w:rsidR="00CD46FE" w:rsidRPr="002F32A1">
        <w:rPr>
          <w:rStyle w:val="Strong"/>
        </w:rPr>
        <w:t>SOL PPT ‘2.2 Defining concentration’</w:t>
      </w:r>
      <w:r w:rsidR="007F113E">
        <w:rPr>
          <w:rStyle w:val="Strong"/>
        </w:rPr>
        <w:t xml:space="preserve"> (2 slides)</w:t>
      </w:r>
      <w:r w:rsidR="00CD46FE">
        <w:t>.</w:t>
      </w:r>
      <w:r w:rsidR="00B73EC9">
        <w:t xml:space="preserve"> Use the slide notes</w:t>
      </w:r>
      <w:r w:rsidR="00E3342B">
        <w:t xml:space="preserve"> to unpack the unit g/L and </w:t>
      </w:r>
      <w:r w:rsidR="00E61483">
        <w:t>ppm</w:t>
      </w:r>
      <w:r w:rsidR="00E3342B">
        <w:t xml:space="preserve"> for quantitatively describing concentration.</w:t>
      </w:r>
      <w:r w:rsidR="00241015">
        <w:t xml:space="preserve"> </w:t>
      </w:r>
      <w:r w:rsidR="00B57BD7">
        <w:t>Use the visual diagram to provide students with an example of q</w:t>
      </w:r>
      <w:r w:rsidR="004457A4">
        <w:t>ualitatively describing concentration</w:t>
      </w:r>
      <w:r w:rsidR="007F113E">
        <w:t>.</w:t>
      </w:r>
    </w:p>
    <w:p w14:paraId="407CD6E3" w14:textId="4FF9FB68" w:rsidR="00354D41" w:rsidRDefault="00354D41" w:rsidP="00B6434D">
      <w:pPr>
        <w:pStyle w:val="FeatureBox3"/>
        <w:keepNext/>
      </w:pPr>
      <w:r w:rsidRPr="009A2101">
        <w:rPr>
          <w:rStyle w:val="Strong"/>
        </w:rPr>
        <w:t>Checkpoint</w:t>
      </w:r>
      <w:r w:rsidR="00504787">
        <w:rPr>
          <w:rStyle w:val="Strong"/>
        </w:rPr>
        <w:t xml:space="preserve"> 1</w:t>
      </w:r>
      <w:r w:rsidRPr="009A2101">
        <w:rPr>
          <w:rStyle w:val="Strong"/>
        </w:rPr>
        <w:t>:</w:t>
      </w:r>
      <w:r>
        <w:t xml:space="preserve"> </w:t>
      </w:r>
      <w:r w:rsidR="00504787">
        <w:t>d</w:t>
      </w:r>
      <w:r>
        <w:t xml:space="preserve">isplay </w:t>
      </w:r>
      <w:r w:rsidRPr="009A2101">
        <w:rPr>
          <w:rStyle w:val="Strong"/>
        </w:rPr>
        <w:t xml:space="preserve">SOL PPT </w:t>
      </w:r>
      <w:r w:rsidR="00504787">
        <w:rPr>
          <w:rStyle w:val="Strong"/>
        </w:rPr>
        <w:t>‘</w:t>
      </w:r>
      <w:r w:rsidRPr="009A2101">
        <w:rPr>
          <w:rStyle w:val="Strong"/>
        </w:rPr>
        <w:t>2.2 Checkpoint</w:t>
      </w:r>
      <w:r w:rsidR="00AF4742">
        <w:rPr>
          <w:rStyle w:val="Strong"/>
        </w:rPr>
        <w:t xml:space="preserve"> 1</w:t>
      </w:r>
      <w:r w:rsidR="00504787">
        <w:rPr>
          <w:rStyle w:val="Strong"/>
        </w:rPr>
        <w:t>’</w:t>
      </w:r>
      <w:r w:rsidR="00483E18">
        <w:rPr>
          <w:rStyle w:val="Strong"/>
        </w:rPr>
        <w:t>,</w:t>
      </w:r>
      <w:r w:rsidRPr="00E8272E">
        <w:t xml:space="preserve"> which</w:t>
      </w:r>
      <w:r>
        <w:t xml:space="preserve"> contains definitions for </w:t>
      </w:r>
      <w:r w:rsidR="00D66423">
        <w:t>‘</w:t>
      </w:r>
      <w:r>
        <w:t>solute</w:t>
      </w:r>
      <w:r w:rsidR="00D66423">
        <w:t>’</w:t>
      </w:r>
      <w:r>
        <w:t xml:space="preserve">, </w:t>
      </w:r>
      <w:r w:rsidR="00D66423">
        <w:t>‘</w:t>
      </w:r>
      <w:r>
        <w:t>solvent</w:t>
      </w:r>
      <w:r w:rsidR="00D66423">
        <w:t>’</w:t>
      </w:r>
      <w:r>
        <w:t xml:space="preserve">, </w:t>
      </w:r>
      <w:r w:rsidR="00D66423">
        <w:t>‘</w:t>
      </w:r>
      <w:r>
        <w:t>solution</w:t>
      </w:r>
      <w:r w:rsidR="00D66423">
        <w:t>’</w:t>
      </w:r>
      <w:r>
        <w:t xml:space="preserve">, </w:t>
      </w:r>
      <w:r w:rsidR="00D66423">
        <w:t>‘</w:t>
      </w:r>
      <w:r>
        <w:t>dilute</w:t>
      </w:r>
      <w:r w:rsidR="00D66423">
        <w:t>’</w:t>
      </w:r>
      <w:r>
        <w:t xml:space="preserve"> and </w:t>
      </w:r>
      <w:r w:rsidR="00D66423">
        <w:t>‘</w:t>
      </w:r>
      <w:r>
        <w:t>concentrated</w:t>
      </w:r>
      <w:r w:rsidR="00D66423">
        <w:t>’</w:t>
      </w:r>
      <w:r w:rsidRPr="00E8272E">
        <w:t xml:space="preserve">. </w:t>
      </w:r>
      <w:r w:rsidRPr="009A2101">
        <w:t xml:space="preserve">Students use mini whiteboards to communicate the correct </w:t>
      </w:r>
      <w:r w:rsidR="0053271A">
        <w:t>definition</w:t>
      </w:r>
      <w:r w:rsidR="00DC19D7" w:rsidRPr="009A2101">
        <w:t xml:space="preserve"> </w:t>
      </w:r>
      <w:r w:rsidR="006F2CED">
        <w:t>that matches each word bank term</w:t>
      </w:r>
      <w:r w:rsidR="006B1840">
        <w:t>.</w:t>
      </w:r>
      <w:r w:rsidR="0053271A">
        <w:t xml:space="preserve"> </w:t>
      </w:r>
      <w:r w:rsidRPr="009A2101">
        <w:t>Alternatively, the class can use a choral response to call out the term for each definition.</w:t>
      </w:r>
    </w:p>
    <w:p w14:paraId="02AEC238" w14:textId="1A08C026" w:rsidR="00791A41" w:rsidRDefault="00791A41" w:rsidP="00791A41">
      <w:pPr>
        <w:pStyle w:val="Caption"/>
      </w:pPr>
      <w:r>
        <w:t xml:space="preserve">Figure </w:t>
      </w:r>
      <w:r>
        <w:fldChar w:fldCharType="begin"/>
      </w:r>
      <w:r>
        <w:instrText xml:space="preserve"> SEQ Figure \* ARABIC </w:instrText>
      </w:r>
      <w:r>
        <w:fldChar w:fldCharType="separate"/>
      </w:r>
      <w:r w:rsidR="00BE74CE">
        <w:rPr>
          <w:noProof/>
        </w:rPr>
        <w:t>1</w:t>
      </w:r>
      <w:r>
        <w:fldChar w:fldCharType="end"/>
      </w:r>
      <w:r>
        <w:t xml:space="preserve"> – checkpoint 1 answers</w:t>
      </w:r>
    </w:p>
    <w:p w14:paraId="5BA4FF2B" w14:textId="166CA657" w:rsidR="00791A41" w:rsidRPr="00791A41" w:rsidRDefault="00791A41" w:rsidP="00791A41">
      <w:r w:rsidRPr="00791A41">
        <w:rPr>
          <w:noProof/>
        </w:rPr>
        <w:drawing>
          <wp:inline distT="0" distB="0" distL="0" distR="0" wp14:anchorId="613614AC" wp14:editId="5E44B00A">
            <wp:extent cx="3243533" cy="3133149"/>
            <wp:effectExtent l="0" t="0" r="0" b="0"/>
            <wp:docPr id="1494349298" name="Picture 1" descr="As screen snip of the answers to checkpoint 1.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4349298" name="Picture 1" descr="As screen snip of the answers to checkpoint 1. "/>
                    <pic:cNvPicPr/>
                  </pic:nvPicPr>
                  <pic:blipFill>
                    <a:blip r:embed="rId21"/>
                    <a:stretch>
                      <a:fillRect/>
                    </a:stretch>
                  </pic:blipFill>
                  <pic:spPr>
                    <a:xfrm>
                      <a:off x="0" y="0"/>
                      <a:ext cx="3249019" cy="3138448"/>
                    </a:xfrm>
                    <a:prstGeom prst="rect">
                      <a:avLst/>
                    </a:prstGeom>
                  </pic:spPr>
                </pic:pic>
              </a:graphicData>
            </a:graphic>
          </wp:inline>
        </w:drawing>
      </w:r>
    </w:p>
    <w:p w14:paraId="6EDA935F" w14:textId="409FBDB6" w:rsidR="008C7E59" w:rsidRDefault="00003C66" w:rsidP="00E64F7B">
      <w:pPr>
        <w:pStyle w:val="ListNumber"/>
        <w:numPr>
          <w:ilvl w:val="0"/>
          <w:numId w:val="11"/>
        </w:numPr>
      </w:pPr>
      <w:r>
        <w:t xml:space="preserve">Display </w:t>
      </w:r>
      <w:r w:rsidRPr="00E3342B">
        <w:rPr>
          <w:rStyle w:val="Strong"/>
        </w:rPr>
        <w:t xml:space="preserve">SOL PPT ‘2.2 </w:t>
      </w:r>
      <w:r w:rsidR="00D66423">
        <w:rPr>
          <w:rStyle w:val="Strong"/>
        </w:rPr>
        <w:t>R</w:t>
      </w:r>
      <w:r w:rsidR="00A459E6" w:rsidRPr="00E3342B">
        <w:rPr>
          <w:rStyle w:val="Strong"/>
        </w:rPr>
        <w:t xml:space="preserve">epresenting concentration with </w:t>
      </w:r>
      <w:r w:rsidR="005876F4" w:rsidRPr="00E3342B">
        <w:rPr>
          <w:rStyle w:val="Strong"/>
        </w:rPr>
        <w:t xml:space="preserve">the </w:t>
      </w:r>
      <w:r w:rsidR="00A459E6" w:rsidRPr="00E3342B">
        <w:rPr>
          <w:rStyle w:val="Strong"/>
        </w:rPr>
        <w:t>particle model’</w:t>
      </w:r>
      <w:r w:rsidR="00A459E6">
        <w:t xml:space="preserve"> to describe the properties of dilute</w:t>
      </w:r>
      <w:r w:rsidR="00D66423">
        <w:t xml:space="preserve"> and</w:t>
      </w:r>
      <w:r w:rsidR="00A459E6">
        <w:t xml:space="preserve"> concentrated</w:t>
      </w:r>
      <w:r w:rsidR="00BA15FE">
        <w:t xml:space="preserve"> </w:t>
      </w:r>
      <w:r w:rsidR="00A459E6">
        <w:t>solutions.</w:t>
      </w:r>
    </w:p>
    <w:p w14:paraId="10F937FA" w14:textId="4B3DB553" w:rsidR="003B7258" w:rsidRDefault="00F249A9" w:rsidP="00E64F7B">
      <w:pPr>
        <w:pStyle w:val="ListNumber"/>
        <w:numPr>
          <w:ilvl w:val="0"/>
          <w:numId w:val="11"/>
        </w:numPr>
      </w:pPr>
      <w:r>
        <w:t>Provide student</w:t>
      </w:r>
      <w:r w:rsidR="00AB2565">
        <w:t>s</w:t>
      </w:r>
      <w:r>
        <w:t xml:space="preserve"> with a copy of</w:t>
      </w:r>
      <w:r w:rsidR="00D625C5">
        <w:t xml:space="preserve"> </w:t>
      </w:r>
      <w:hyperlink w:anchor="_Student_resource_–_2" w:history="1">
        <w:r w:rsidR="00D625C5" w:rsidRPr="00D625C5">
          <w:rPr>
            <w:rStyle w:val="Hyperlink"/>
          </w:rPr>
          <w:t>Student resource – comparing the concentration of solutions</w:t>
        </w:r>
      </w:hyperlink>
      <w:r>
        <w:t xml:space="preserve">. Students make dilutions of cordial or coloured water to observe how the </w:t>
      </w:r>
      <w:r w:rsidR="00AB2565">
        <w:t>solution</w:t>
      </w:r>
      <w:r w:rsidR="00D66423">
        <w:t>’</w:t>
      </w:r>
      <w:r w:rsidR="00AB2565">
        <w:t>s colour fades</w:t>
      </w:r>
      <w:r>
        <w:t xml:space="preserve"> as it is diluted. </w:t>
      </w:r>
      <w:r w:rsidR="004A0B8E">
        <w:t>Each group</w:t>
      </w:r>
      <w:r w:rsidR="00283FE3">
        <w:t xml:space="preserve"> will need the following equipment for this investigation:</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Description w:val="Equipment list."/>
      </w:tblPr>
      <w:tblGrid>
        <w:gridCol w:w="4814"/>
        <w:gridCol w:w="4814"/>
      </w:tblGrid>
      <w:tr w:rsidR="00283FE3" w14:paraId="00F62F08" w14:textId="77777777" w:rsidTr="002E0F39">
        <w:tc>
          <w:tcPr>
            <w:tcW w:w="4814" w:type="dxa"/>
          </w:tcPr>
          <w:p w14:paraId="765F0900" w14:textId="29C57ED3" w:rsidR="00283FE3" w:rsidRDefault="004A0B8E" w:rsidP="00283FE3">
            <w:pPr>
              <w:pStyle w:val="ListBullet"/>
            </w:pPr>
            <w:r>
              <w:t xml:space="preserve">1 </w:t>
            </w:r>
            <w:r w:rsidR="004E7A9B">
              <w:t>×</w:t>
            </w:r>
            <w:r>
              <w:t xml:space="preserve"> 100</w:t>
            </w:r>
            <w:r w:rsidR="00D66423">
              <w:t> </w:t>
            </w:r>
            <w:r>
              <w:t>mL measuring cylinder</w:t>
            </w:r>
          </w:p>
          <w:p w14:paraId="225CA50F" w14:textId="316AD4D7" w:rsidR="00A25A4B" w:rsidRDefault="004A0B8E" w:rsidP="00A25A4B">
            <w:pPr>
              <w:pStyle w:val="ListBullet"/>
            </w:pPr>
            <w:r>
              <w:t>200</w:t>
            </w:r>
            <w:r w:rsidR="00D66423">
              <w:t> </w:t>
            </w:r>
            <w:r>
              <w:t xml:space="preserve">mL of </w:t>
            </w:r>
            <w:r w:rsidR="00C06869">
              <w:t>concentrated cordial or water with food colouring</w:t>
            </w:r>
          </w:p>
          <w:p w14:paraId="422BF9B1" w14:textId="4E52F8C8" w:rsidR="00C06869" w:rsidRDefault="00DF7A13" w:rsidP="00A25A4B">
            <w:pPr>
              <w:pStyle w:val="ListBullet"/>
            </w:pPr>
            <w:r>
              <w:t>6</w:t>
            </w:r>
            <w:r w:rsidR="00A25A4B">
              <w:t xml:space="preserve"> </w:t>
            </w:r>
            <w:r w:rsidR="004E7A9B">
              <w:t>×</w:t>
            </w:r>
            <w:r w:rsidR="00A25A4B">
              <w:t xml:space="preserve"> 250</w:t>
            </w:r>
            <w:r w:rsidR="00D66423">
              <w:t> </w:t>
            </w:r>
            <w:r w:rsidR="00A25A4B">
              <w:t>mL beakers</w:t>
            </w:r>
          </w:p>
        </w:tc>
        <w:tc>
          <w:tcPr>
            <w:tcW w:w="4814" w:type="dxa"/>
          </w:tcPr>
          <w:p w14:paraId="4F17A4B1" w14:textId="1F27C404" w:rsidR="00985B19" w:rsidRDefault="00AD06C4" w:rsidP="00985B19">
            <w:pPr>
              <w:pStyle w:val="ListBullet"/>
            </w:pPr>
            <w:r>
              <w:t xml:space="preserve">1 </w:t>
            </w:r>
            <w:r w:rsidR="004E7A9B">
              <w:t>×</w:t>
            </w:r>
            <w:r>
              <w:t xml:space="preserve"> marker to label the beakers</w:t>
            </w:r>
          </w:p>
          <w:p w14:paraId="2C16C7A7" w14:textId="7781AD63" w:rsidR="002E0F39" w:rsidRDefault="002E0F39" w:rsidP="00985B19">
            <w:pPr>
              <w:pStyle w:val="ListBullet"/>
            </w:pPr>
            <w:r>
              <w:t xml:space="preserve">1 </w:t>
            </w:r>
            <w:r w:rsidR="004E7A9B">
              <w:t>×</w:t>
            </w:r>
            <w:r>
              <w:t xml:space="preserve"> 100</w:t>
            </w:r>
            <w:r w:rsidR="00D66423">
              <w:t> </w:t>
            </w:r>
            <w:r>
              <w:t>mL solution of unknown concentration (labelled ‘unknown’)</w:t>
            </w:r>
          </w:p>
        </w:tc>
      </w:tr>
    </w:tbl>
    <w:p w14:paraId="7134B66C" w14:textId="2116FDC6" w:rsidR="00283FE3" w:rsidRDefault="00AF28EA" w:rsidP="00E64F7B">
      <w:pPr>
        <w:pStyle w:val="ListNumber"/>
        <w:numPr>
          <w:ilvl w:val="0"/>
          <w:numId w:val="11"/>
        </w:numPr>
      </w:pPr>
      <w:r>
        <w:t xml:space="preserve">Students follow the procedure in the student resource to make the </w:t>
      </w:r>
      <w:r w:rsidR="00C16B91">
        <w:t>6</w:t>
      </w:r>
      <w:r>
        <w:t xml:space="preserve"> concentrations of solutions and make observations about the colour intensity of the solution.</w:t>
      </w:r>
    </w:p>
    <w:p w14:paraId="59A1C8F0" w14:textId="36CDD538" w:rsidR="00FB676B" w:rsidRDefault="00536476" w:rsidP="00E64F7B">
      <w:pPr>
        <w:pStyle w:val="ListNumber"/>
        <w:numPr>
          <w:ilvl w:val="0"/>
          <w:numId w:val="11"/>
        </w:numPr>
      </w:pPr>
      <w:r>
        <w:t>Provide students with</w:t>
      </w:r>
      <w:r w:rsidR="00074BD8">
        <w:t xml:space="preserve"> </w:t>
      </w:r>
      <w:r w:rsidR="00ED7A9B">
        <w:t xml:space="preserve">a </w:t>
      </w:r>
      <w:r w:rsidR="00776C61">
        <w:t xml:space="preserve">solution of unknown concentration. Students </w:t>
      </w:r>
      <w:r w:rsidR="00ED7A9B">
        <w:t xml:space="preserve">judge its concentration by comparing the colour to the colours of </w:t>
      </w:r>
      <w:r w:rsidR="00175ACB">
        <w:t>the solutions in their investigation.</w:t>
      </w:r>
      <w:bookmarkStart w:id="29" w:name="_Ref212209226"/>
    </w:p>
    <w:p w14:paraId="67B8AAC6" w14:textId="77777777" w:rsidR="00105E47" w:rsidRPr="00105E47" w:rsidRDefault="00FB676B" w:rsidP="00FB676B">
      <w:pPr>
        <w:rPr>
          <w:rStyle w:val="Strong"/>
        </w:rPr>
      </w:pPr>
      <w:r w:rsidRPr="00105E47">
        <w:rPr>
          <w:rStyle w:val="Strong"/>
        </w:rPr>
        <w:t xml:space="preserve">Sample response: Student resource – </w:t>
      </w:r>
      <w:r w:rsidR="00105E47" w:rsidRPr="00105E47">
        <w:rPr>
          <w:rStyle w:val="Strong"/>
        </w:rPr>
        <w:t>comparing the concentration of solutions</w:t>
      </w:r>
    </w:p>
    <w:p w14:paraId="79723FCB" w14:textId="77777777" w:rsidR="00105E47" w:rsidRDefault="00105E47" w:rsidP="00105E47">
      <w:r>
        <w:t>List some examples of solutions that are dilute and solutions that are concentrated.</w:t>
      </w:r>
    </w:p>
    <w:p w14:paraId="6703BEBE" w14:textId="612EF560" w:rsidR="00653627" w:rsidRDefault="00653627" w:rsidP="00653627">
      <w:pPr>
        <w:pStyle w:val="Caption"/>
      </w:pPr>
      <w:r>
        <w:t xml:space="preserve">Table </w:t>
      </w:r>
      <w:r>
        <w:fldChar w:fldCharType="begin"/>
      </w:r>
      <w:r>
        <w:instrText xml:space="preserve"> SEQ Table \* ARABIC </w:instrText>
      </w:r>
      <w:r>
        <w:fldChar w:fldCharType="separate"/>
      </w:r>
      <w:r w:rsidR="003E44B4">
        <w:rPr>
          <w:noProof/>
        </w:rPr>
        <w:t>8</w:t>
      </w:r>
      <w:r>
        <w:fldChar w:fldCharType="end"/>
      </w:r>
      <w:r>
        <w:t xml:space="preserve"> </w:t>
      </w:r>
      <w:r w:rsidR="00515C2B">
        <w:t>–</w:t>
      </w:r>
      <w:r>
        <w:t xml:space="preserve"> examples of dilute and concentrated solutions</w:t>
      </w:r>
    </w:p>
    <w:tbl>
      <w:tblPr>
        <w:tblStyle w:val="Tableheader"/>
        <w:tblW w:w="0" w:type="auto"/>
        <w:tblLook w:val="0420" w:firstRow="1" w:lastRow="0" w:firstColumn="0" w:lastColumn="0" w:noHBand="0" w:noVBand="1"/>
        <w:tblDescription w:val="Examples of dilute and concentrated solutions."/>
      </w:tblPr>
      <w:tblGrid>
        <w:gridCol w:w="4814"/>
        <w:gridCol w:w="4814"/>
      </w:tblGrid>
      <w:tr w:rsidR="00105E47" w:rsidRPr="00D66423" w14:paraId="00700164" w14:textId="77777777" w:rsidTr="00D66423">
        <w:trPr>
          <w:cnfStyle w:val="100000000000" w:firstRow="1" w:lastRow="0" w:firstColumn="0" w:lastColumn="0" w:oddVBand="0" w:evenVBand="0" w:oddHBand="0" w:evenHBand="0" w:firstRowFirstColumn="0" w:firstRowLastColumn="0" w:lastRowFirstColumn="0" w:lastRowLastColumn="0"/>
          <w:trHeight w:val="447"/>
        </w:trPr>
        <w:tc>
          <w:tcPr>
            <w:tcW w:w="4814" w:type="dxa"/>
          </w:tcPr>
          <w:p w14:paraId="2F065698" w14:textId="7E8566BF" w:rsidR="00105E47" w:rsidRPr="00D66423" w:rsidRDefault="00167259">
            <w:pPr>
              <w:rPr>
                <w:rStyle w:val="Strong"/>
                <w:b/>
                <w:bCs w:val="0"/>
              </w:rPr>
            </w:pPr>
            <w:r w:rsidRPr="00D66423">
              <w:rPr>
                <w:rStyle w:val="Strong"/>
                <w:b/>
                <w:bCs w:val="0"/>
              </w:rPr>
              <w:t>Dilute</w:t>
            </w:r>
          </w:p>
        </w:tc>
        <w:tc>
          <w:tcPr>
            <w:tcW w:w="4814" w:type="dxa"/>
          </w:tcPr>
          <w:p w14:paraId="2134C4D6" w14:textId="3783F01B" w:rsidR="00105E47" w:rsidRPr="00D66423" w:rsidRDefault="00167259">
            <w:pPr>
              <w:rPr>
                <w:rStyle w:val="Strong"/>
                <w:b/>
                <w:bCs w:val="0"/>
              </w:rPr>
            </w:pPr>
            <w:r w:rsidRPr="00D66423">
              <w:rPr>
                <w:rStyle w:val="Strong"/>
                <w:b/>
                <w:bCs w:val="0"/>
              </w:rPr>
              <w:t>Concentrated</w:t>
            </w:r>
          </w:p>
        </w:tc>
      </w:tr>
      <w:tr w:rsidR="00105E47" w:rsidRPr="00D66423" w14:paraId="43B70B42" w14:textId="77777777" w:rsidTr="00D66423">
        <w:trPr>
          <w:cnfStyle w:val="000000100000" w:firstRow="0" w:lastRow="0" w:firstColumn="0" w:lastColumn="0" w:oddVBand="0" w:evenVBand="0" w:oddHBand="1" w:evenHBand="0" w:firstRowFirstColumn="0" w:firstRowLastColumn="0" w:lastRowFirstColumn="0" w:lastRowLastColumn="0"/>
          <w:trHeight w:val="1537"/>
        </w:trPr>
        <w:tc>
          <w:tcPr>
            <w:tcW w:w="4814" w:type="dxa"/>
          </w:tcPr>
          <w:p w14:paraId="163DA5A5" w14:textId="77777777" w:rsidR="00D66423" w:rsidRDefault="00550DED" w:rsidP="00D66423">
            <w:pPr>
              <w:pStyle w:val="ListBullet"/>
            </w:pPr>
            <w:r w:rsidRPr="00D66423">
              <w:t>Cordial with water added</w:t>
            </w:r>
          </w:p>
          <w:p w14:paraId="232F48F5" w14:textId="77777777" w:rsidR="00D66423" w:rsidRDefault="008701FE" w:rsidP="00D66423">
            <w:pPr>
              <w:pStyle w:val="ListBullet"/>
            </w:pPr>
            <w:r w:rsidRPr="00D66423">
              <w:t>Weak tea</w:t>
            </w:r>
          </w:p>
          <w:p w14:paraId="63F1FCEB" w14:textId="027075DE" w:rsidR="00105E47" w:rsidRPr="00D66423" w:rsidRDefault="008701FE" w:rsidP="00D66423">
            <w:pPr>
              <w:pStyle w:val="ListBullet"/>
            </w:pPr>
            <w:r w:rsidRPr="00D66423">
              <w:t>Salt water</w:t>
            </w:r>
          </w:p>
        </w:tc>
        <w:tc>
          <w:tcPr>
            <w:tcW w:w="4814" w:type="dxa"/>
          </w:tcPr>
          <w:p w14:paraId="49880CD7" w14:textId="77777777" w:rsidR="00D66423" w:rsidRDefault="00550DED" w:rsidP="00D66423">
            <w:pPr>
              <w:pStyle w:val="ListBullet"/>
            </w:pPr>
            <w:r w:rsidRPr="00D66423">
              <w:t>Dishwashing liquid</w:t>
            </w:r>
          </w:p>
          <w:p w14:paraId="20FCA5D0" w14:textId="77777777" w:rsidR="00D66423" w:rsidRDefault="00550DED" w:rsidP="00D66423">
            <w:pPr>
              <w:pStyle w:val="ListBullet"/>
            </w:pPr>
            <w:r w:rsidRPr="00D66423">
              <w:t>Fabric softener</w:t>
            </w:r>
          </w:p>
          <w:p w14:paraId="47155394" w14:textId="77777777" w:rsidR="00D66423" w:rsidRDefault="00550DED" w:rsidP="00D66423">
            <w:pPr>
              <w:pStyle w:val="ListBullet"/>
            </w:pPr>
            <w:r w:rsidRPr="00D66423">
              <w:t>Cordial (undiluted)</w:t>
            </w:r>
          </w:p>
          <w:p w14:paraId="5580A7ED" w14:textId="3CC4058A" w:rsidR="004E69A3" w:rsidRPr="00D66423" w:rsidRDefault="005B47F2" w:rsidP="00D66423">
            <w:pPr>
              <w:pStyle w:val="ListBullet"/>
            </w:pPr>
            <w:r w:rsidRPr="00D66423">
              <w:t>Maple syrup</w:t>
            </w:r>
          </w:p>
        </w:tc>
      </w:tr>
    </w:tbl>
    <w:p w14:paraId="6037CCD9" w14:textId="640C58AD" w:rsidR="00105E47" w:rsidRPr="00D66423" w:rsidRDefault="00105E47" w:rsidP="00105E47">
      <w:r>
        <w:t xml:space="preserve">You have been given a concentrated solution of </w:t>
      </w:r>
      <w:r w:rsidR="006D7A10" w:rsidRPr="007339D6">
        <w:rPr>
          <w:rStyle w:val="Strong"/>
        </w:rPr>
        <w:t>cordial</w:t>
      </w:r>
      <w:r w:rsidR="00936E4E" w:rsidRPr="007339D6">
        <w:rPr>
          <w:rStyle w:val="Strong"/>
        </w:rPr>
        <w:t xml:space="preserve"> or food colour</w:t>
      </w:r>
      <w:r w:rsidRPr="00D66423">
        <w:t xml:space="preserve">. This is the solute for your investigation. The solvent used in this investigation is </w:t>
      </w:r>
      <w:r w:rsidR="00936E4E" w:rsidRPr="007339D6">
        <w:rPr>
          <w:rStyle w:val="Strong"/>
        </w:rPr>
        <w:t>water</w:t>
      </w:r>
      <w:r w:rsidRPr="00D66423">
        <w:t>.</w:t>
      </w:r>
    </w:p>
    <w:p w14:paraId="02C7541C" w14:textId="7664E5F4" w:rsidR="00105E47" w:rsidRPr="00EB69CD" w:rsidRDefault="00515C2B" w:rsidP="00515C2B">
      <w:pPr>
        <w:pStyle w:val="Caption"/>
      </w:pPr>
      <w:r>
        <w:t xml:space="preserve">Table </w:t>
      </w:r>
      <w:r>
        <w:fldChar w:fldCharType="begin"/>
      </w:r>
      <w:r>
        <w:instrText xml:space="preserve"> SEQ Table \* ARABIC </w:instrText>
      </w:r>
      <w:r>
        <w:fldChar w:fldCharType="separate"/>
      </w:r>
      <w:r w:rsidR="003E44B4">
        <w:rPr>
          <w:noProof/>
        </w:rPr>
        <w:t>9</w:t>
      </w:r>
      <w:r>
        <w:fldChar w:fldCharType="end"/>
      </w:r>
      <w:r>
        <w:t xml:space="preserve"> – colour of solutions with different concentrations </w:t>
      </w:r>
      <w:r w:rsidR="003A66FA">
        <w:t xml:space="preserve">using </w:t>
      </w:r>
      <w:r w:rsidR="00EE712B">
        <w:t>red food colouring</w:t>
      </w:r>
      <w:r w:rsidR="003B0EEA">
        <w:t xml:space="preserve"> as the solute</w:t>
      </w:r>
      <w:r w:rsidR="003A66FA">
        <w:t xml:space="preserve"> sample response</w:t>
      </w:r>
    </w:p>
    <w:tbl>
      <w:tblPr>
        <w:tblStyle w:val="Tableheader"/>
        <w:tblW w:w="9630" w:type="dxa"/>
        <w:tblLayout w:type="fixed"/>
        <w:tblLook w:val="04A0" w:firstRow="1" w:lastRow="0" w:firstColumn="1" w:lastColumn="0" w:noHBand="0" w:noVBand="1"/>
        <w:tblDescription w:val="Colour of solutions with different concentrations using red food colouring as the solute sample response."/>
      </w:tblPr>
      <w:tblGrid>
        <w:gridCol w:w="2122"/>
        <w:gridCol w:w="1701"/>
        <w:gridCol w:w="1842"/>
        <w:gridCol w:w="3965"/>
      </w:tblGrid>
      <w:tr w:rsidR="00105E47" w14:paraId="2ECE5278"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33F26BE6" w14:textId="77777777" w:rsidR="00105E47" w:rsidRDefault="00105E47">
            <w:r>
              <w:t>Solution</w:t>
            </w:r>
          </w:p>
        </w:tc>
        <w:tc>
          <w:tcPr>
            <w:tcW w:w="1701" w:type="dxa"/>
          </w:tcPr>
          <w:p w14:paraId="76221319" w14:textId="77777777" w:rsidR="00105E47" w:rsidRDefault="00105E47">
            <w:pPr>
              <w:cnfStyle w:val="100000000000" w:firstRow="1" w:lastRow="0" w:firstColumn="0" w:lastColumn="0" w:oddVBand="0" w:evenVBand="0" w:oddHBand="0" w:evenHBand="0" w:firstRowFirstColumn="0" w:firstRowLastColumn="0" w:lastRowFirstColumn="0" w:lastRowLastColumn="0"/>
            </w:pPr>
            <w:r>
              <w:t>Volume of solute (mL)</w:t>
            </w:r>
          </w:p>
        </w:tc>
        <w:tc>
          <w:tcPr>
            <w:tcW w:w="1842" w:type="dxa"/>
          </w:tcPr>
          <w:p w14:paraId="14438DF0" w14:textId="77777777" w:rsidR="00105E47" w:rsidRDefault="00105E47">
            <w:pPr>
              <w:cnfStyle w:val="100000000000" w:firstRow="1" w:lastRow="0" w:firstColumn="0" w:lastColumn="0" w:oddVBand="0" w:evenVBand="0" w:oddHBand="0" w:evenHBand="0" w:firstRowFirstColumn="0" w:firstRowLastColumn="0" w:lastRowFirstColumn="0" w:lastRowLastColumn="0"/>
            </w:pPr>
            <w:r>
              <w:t>Volume of solvent (mL)</w:t>
            </w:r>
          </w:p>
        </w:tc>
        <w:tc>
          <w:tcPr>
            <w:tcW w:w="3965" w:type="dxa"/>
          </w:tcPr>
          <w:p w14:paraId="7EA8DA5E" w14:textId="77777777" w:rsidR="00105E47" w:rsidRDefault="00105E47">
            <w:pPr>
              <w:cnfStyle w:val="100000000000" w:firstRow="1" w:lastRow="0" w:firstColumn="0" w:lastColumn="0" w:oddVBand="0" w:evenVBand="0" w:oddHBand="0" w:evenHBand="0" w:firstRowFirstColumn="0" w:firstRowLastColumn="0" w:lastRowFirstColumn="0" w:lastRowLastColumn="0"/>
            </w:pPr>
            <w:r>
              <w:t>Colour</w:t>
            </w:r>
          </w:p>
        </w:tc>
      </w:tr>
      <w:tr w:rsidR="000C3978" w14:paraId="71D1FF6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3C3E850F" w14:textId="77777777" w:rsidR="000C3978" w:rsidRDefault="000C3978" w:rsidP="000C3978">
            <w:r>
              <w:t>A</w:t>
            </w:r>
          </w:p>
        </w:tc>
        <w:tc>
          <w:tcPr>
            <w:tcW w:w="1701" w:type="dxa"/>
          </w:tcPr>
          <w:p w14:paraId="45836485" w14:textId="7C1D4FBE" w:rsidR="000C3978" w:rsidRDefault="000C3978" w:rsidP="000C3978">
            <w:pPr>
              <w:cnfStyle w:val="000000100000" w:firstRow="0" w:lastRow="0" w:firstColumn="0" w:lastColumn="0" w:oddVBand="0" w:evenVBand="0" w:oddHBand="1" w:evenHBand="0" w:firstRowFirstColumn="0" w:firstRowLastColumn="0" w:lastRowFirstColumn="0" w:lastRowLastColumn="0"/>
            </w:pPr>
            <w:r>
              <w:t>10</w:t>
            </w:r>
          </w:p>
        </w:tc>
        <w:tc>
          <w:tcPr>
            <w:tcW w:w="1842" w:type="dxa"/>
          </w:tcPr>
          <w:p w14:paraId="5CB41483" w14:textId="291EF70F" w:rsidR="000C3978" w:rsidRDefault="000C3978" w:rsidP="000C3978">
            <w:pPr>
              <w:cnfStyle w:val="000000100000" w:firstRow="0" w:lastRow="0" w:firstColumn="0" w:lastColumn="0" w:oddVBand="0" w:evenVBand="0" w:oddHBand="1" w:evenHBand="0" w:firstRowFirstColumn="0" w:firstRowLastColumn="0" w:lastRowFirstColumn="0" w:lastRowLastColumn="0"/>
            </w:pPr>
            <w:r>
              <w:t>90</w:t>
            </w:r>
          </w:p>
        </w:tc>
        <w:tc>
          <w:tcPr>
            <w:tcW w:w="3965" w:type="dxa"/>
          </w:tcPr>
          <w:p w14:paraId="0383C966" w14:textId="19621290" w:rsidR="000C3978" w:rsidRPr="007339D6" w:rsidRDefault="000C3978" w:rsidP="000C3978">
            <w:pPr>
              <w:cnfStyle w:val="000000100000" w:firstRow="0" w:lastRow="0" w:firstColumn="0" w:lastColumn="0" w:oddVBand="0" w:evenVBand="0" w:oddHBand="1" w:evenHBand="0" w:firstRowFirstColumn="0" w:firstRowLastColumn="0" w:lastRowFirstColumn="0" w:lastRowLastColumn="0"/>
              <w:rPr>
                <w:rStyle w:val="Featuretext2"/>
                <w:color w:val="auto"/>
              </w:rPr>
            </w:pPr>
            <w:r w:rsidRPr="007339D6">
              <w:rPr>
                <w:rStyle w:val="Featuretext2"/>
                <w:color w:val="auto"/>
              </w:rPr>
              <w:t>Very faint pink, almost clear</w:t>
            </w:r>
          </w:p>
        </w:tc>
      </w:tr>
      <w:tr w:rsidR="000C3978" w14:paraId="23C64EA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204113B4" w14:textId="77777777" w:rsidR="000C3978" w:rsidRDefault="000C3978" w:rsidP="000C3978">
            <w:r>
              <w:t>B</w:t>
            </w:r>
          </w:p>
        </w:tc>
        <w:tc>
          <w:tcPr>
            <w:tcW w:w="1701" w:type="dxa"/>
          </w:tcPr>
          <w:p w14:paraId="7B9D93DD" w14:textId="1A5F9ECB" w:rsidR="000C3978" w:rsidRDefault="000C3978" w:rsidP="000C3978">
            <w:pPr>
              <w:cnfStyle w:val="000000010000" w:firstRow="0" w:lastRow="0" w:firstColumn="0" w:lastColumn="0" w:oddVBand="0" w:evenVBand="0" w:oddHBand="0" w:evenHBand="1" w:firstRowFirstColumn="0" w:firstRowLastColumn="0" w:lastRowFirstColumn="0" w:lastRowLastColumn="0"/>
            </w:pPr>
            <w:r>
              <w:t>75</w:t>
            </w:r>
          </w:p>
        </w:tc>
        <w:tc>
          <w:tcPr>
            <w:tcW w:w="1842" w:type="dxa"/>
          </w:tcPr>
          <w:p w14:paraId="673E7D51" w14:textId="0FD90475" w:rsidR="000C3978" w:rsidRDefault="000C3978" w:rsidP="000C3978">
            <w:pPr>
              <w:cnfStyle w:val="000000010000" w:firstRow="0" w:lastRow="0" w:firstColumn="0" w:lastColumn="0" w:oddVBand="0" w:evenVBand="0" w:oddHBand="0" w:evenHBand="1" w:firstRowFirstColumn="0" w:firstRowLastColumn="0" w:lastRowFirstColumn="0" w:lastRowLastColumn="0"/>
            </w:pPr>
            <w:r>
              <w:t>25</w:t>
            </w:r>
          </w:p>
        </w:tc>
        <w:tc>
          <w:tcPr>
            <w:tcW w:w="3965" w:type="dxa"/>
          </w:tcPr>
          <w:p w14:paraId="635A8C54" w14:textId="2C46DFF2" w:rsidR="000C3978" w:rsidRPr="007339D6" w:rsidRDefault="000C3978" w:rsidP="000C3978">
            <w:pPr>
              <w:cnfStyle w:val="000000010000" w:firstRow="0" w:lastRow="0" w:firstColumn="0" w:lastColumn="0" w:oddVBand="0" w:evenVBand="0" w:oddHBand="0" w:evenHBand="1" w:firstRowFirstColumn="0" w:firstRowLastColumn="0" w:lastRowFirstColumn="0" w:lastRowLastColumn="0"/>
              <w:rPr>
                <w:rStyle w:val="Featuretext2"/>
                <w:color w:val="auto"/>
              </w:rPr>
            </w:pPr>
            <w:r w:rsidRPr="007339D6">
              <w:rPr>
                <w:rStyle w:val="Featuretext2"/>
                <w:color w:val="auto"/>
              </w:rPr>
              <w:t>Dark pink colour</w:t>
            </w:r>
          </w:p>
        </w:tc>
      </w:tr>
      <w:tr w:rsidR="000C3978" w14:paraId="6142733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09C52CBA" w14:textId="77777777" w:rsidR="000C3978" w:rsidRDefault="000C3978" w:rsidP="000C3978">
            <w:r>
              <w:t>C</w:t>
            </w:r>
          </w:p>
        </w:tc>
        <w:tc>
          <w:tcPr>
            <w:tcW w:w="1701" w:type="dxa"/>
          </w:tcPr>
          <w:p w14:paraId="6C5181EE" w14:textId="1A97FBB5" w:rsidR="000C3978" w:rsidRDefault="000C3978" w:rsidP="000C3978">
            <w:pPr>
              <w:cnfStyle w:val="000000100000" w:firstRow="0" w:lastRow="0" w:firstColumn="0" w:lastColumn="0" w:oddVBand="0" w:evenVBand="0" w:oddHBand="1" w:evenHBand="0" w:firstRowFirstColumn="0" w:firstRowLastColumn="0" w:lastRowFirstColumn="0" w:lastRowLastColumn="0"/>
            </w:pPr>
            <w:r>
              <w:t>100</w:t>
            </w:r>
          </w:p>
        </w:tc>
        <w:tc>
          <w:tcPr>
            <w:tcW w:w="1842" w:type="dxa"/>
          </w:tcPr>
          <w:p w14:paraId="0DF287AB" w14:textId="3E3A2F52" w:rsidR="000C3978" w:rsidRDefault="000C3978" w:rsidP="000C3978">
            <w:pPr>
              <w:cnfStyle w:val="000000100000" w:firstRow="0" w:lastRow="0" w:firstColumn="0" w:lastColumn="0" w:oddVBand="0" w:evenVBand="0" w:oddHBand="1" w:evenHBand="0" w:firstRowFirstColumn="0" w:firstRowLastColumn="0" w:lastRowFirstColumn="0" w:lastRowLastColumn="0"/>
            </w:pPr>
            <w:r>
              <w:t>0</w:t>
            </w:r>
          </w:p>
        </w:tc>
        <w:tc>
          <w:tcPr>
            <w:tcW w:w="3965" w:type="dxa"/>
          </w:tcPr>
          <w:p w14:paraId="2C4B5682" w14:textId="7FADFD5C" w:rsidR="000C3978" w:rsidRPr="007339D6" w:rsidRDefault="000C3978" w:rsidP="000C3978">
            <w:pPr>
              <w:cnfStyle w:val="000000100000" w:firstRow="0" w:lastRow="0" w:firstColumn="0" w:lastColumn="0" w:oddVBand="0" w:evenVBand="0" w:oddHBand="1" w:evenHBand="0" w:firstRowFirstColumn="0" w:firstRowLastColumn="0" w:lastRowFirstColumn="0" w:lastRowLastColumn="0"/>
              <w:rPr>
                <w:rStyle w:val="Featuretext2"/>
                <w:color w:val="auto"/>
              </w:rPr>
            </w:pPr>
            <w:r w:rsidRPr="007339D6">
              <w:rPr>
                <w:rStyle w:val="Featuretext2"/>
                <w:color w:val="auto"/>
              </w:rPr>
              <w:t>Very dark red, opaque</w:t>
            </w:r>
          </w:p>
        </w:tc>
      </w:tr>
      <w:tr w:rsidR="000C3978" w14:paraId="60C7848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4D4B1BD0" w14:textId="77777777" w:rsidR="000C3978" w:rsidRDefault="000C3978" w:rsidP="000C3978">
            <w:r>
              <w:t>D</w:t>
            </w:r>
          </w:p>
        </w:tc>
        <w:tc>
          <w:tcPr>
            <w:tcW w:w="1701" w:type="dxa"/>
          </w:tcPr>
          <w:p w14:paraId="5576C6B0" w14:textId="0D484DC7" w:rsidR="000C3978" w:rsidRDefault="000C3978" w:rsidP="000C3978">
            <w:pPr>
              <w:cnfStyle w:val="000000010000" w:firstRow="0" w:lastRow="0" w:firstColumn="0" w:lastColumn="0" w:oddVBand="0" w:evenVBand="0" w:oddHBand="0" w:evenHBand="1" w:firstRowFirstColumn="0" w:firstRowLastColumn="0" w:lastRowFirstColumn="0" w:lastRowLastColumn="0"/>
            </w:pPr>
            <w:r>
              <w:t>25</w:t>
            </w:r>
          </w:p>
        </w:tc>
        <w:tc>
          <w:tcPr>
            <w:tcW w:w="1842" w:type="dxa"/>
          </w:tcPr>
          <w:p w14:paraId="48B13CC2" w14:textId="0E595651" w:rsidR="000C3978" w:rsidRDefault="000C3978" w:rsidP="000C3978">
            <w:pPr>
              <w:cnfStyle w:val="000000010000" w:firstRow="0" w:lastRow="0" w:firstColumn="0" w:lastColumn="0" w:oddVBand="0" w:evenVBand="0" w:oddHBand="0" w:evenHBand="1" w:firstRowFirstColumn="0" w:firstRowLastColumn="0" w:lastRowFirstColumn="0" w:lastRowLastColumn="0"/>
            </w:pPr>
            <w:r>
              <w:t>75</w:t>
            </w:r>
          </w:p>
        </w:tc>
        <w:tc>
          <w:tcPr>
            <w:tcW w:w="3965" w:type="dxa"/>
          </w:tcPr>
          <w:p w14:paraId="5274AAC1" w14:textId="4A6553A6" w:rsidR="000C3978" w:rsidRPr="007339D6" w:rsidRDefault="000C3978" w:rsidP="000C3978">
            <w:pPr>
              <w:cnfStyle w:val="000000010000" w:firstRow="0" w:lastRow="0" w:firstColumn="0" w:lastColumn="0" w:oddVBand="0" w:evenVBand="0" w:oddHBand="0" w:evenHBand="1" w:firstRowFirstColumn="0" w:firstRowLastColumn="0" w:lastRowFirstColumn="0" w:lastRowLastColumn="0"/>
              <w:rPr>
                <w:rStyle w:val="Featuretext2"/>
                <w:color w:val="auto"/>
              </w:rPr>
            </w:pPr>
            <w:r w:rsidRPr="007339D6">
              <w:rPr>
                <w:rStyle w:val="Featuretext2"/>
                <w:color w:val="auto"/>
              </w:rPr>
              <w:t>Pale pink</w:t>
            </w:r>
          </w:p>
        </w:tc>
      </w:tr>
      <w:tr w:rsidR="000C3978" w14:paraId="5763FC3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61333342" w14:textId="77777777" w:rsidR="000C3978" w:rsidRDefault="000C3978" w:rsidP="000C3978">
            <w:r>
              <w:t>E</w:t>
            </w:r>
          </w:p>
        </w:tc>
        <w:tc>
          <w:tcPr>
            <w:tcW w:w="1701" w:type="dxa"/>
          </w:tcPr>
          <w:p w14:paraId="0442687C" w14:textId="039EEA7C" w:rsidR="000C3978" w:rsidRDefault="000C3978" w:rsidP="000C3978">
            <w:pPr>
              <w:cnfStyle w:val="000000100000" w:firstRow="0" w:lastRow="0" w:firstColumn="0" w:lastColumn="0" w:oddVBand="0" w:evenVBand="0" w:oddHBand="1" w:evenHBand="0" w:firstRowFirstColumn="0" w:firstRowLastColumn="0" w:lastRowFirstColumn="0" w:lastRowLastColumn="0"/>
            </w:pPr>
            <w:r>
              <w:t>50</w:t>
            </w:r>
          </w:p>
        </w:tc>
        <w:tc>
          <w:tcPr>
            <w:tcW w:w="1842" w:type="dxa"/>
          </w:tcPr>
          <w:p w14:paraId="02AF1A0B" w14:textId="5AB8A839" w:rsidR="000C3978" w:rsidRDefault="000C3978" w:rsidP="000C3978">
            <w:pPr>
              <w:cnfStyle w:val="000000100000" w:firstRow="0" w:lastRow="0" w:firstColumn="0" w:lastColumn="0" w:oddVBand="0" w:evenVBand="0" w:oddHBand="1" w:evenHBand="0" w:firstRowFirstColumn="0" w:firstRowLastColumn="0" w:lastRowFirstColumn="0" w:lastRowLastColumn="0"/>
            </w:pPr>
            <w:r>
              <w:t>50</w:t>
            </w:r>
          </w:p>
        </w:tc>
        <w:tc>
          <w:tcPr>
            <w:tcW w:w="3965" w:type="dxa"/>
          </w:tcPr>
          <w:p w14:paraId="1286C5EE" w14:textId="0E0475A6" w:rsidR="000C3978" w:rsidRPr="007339D6" w:rsidRDefault="00D8321A" w:rsidP="000C3978">
            <w:pPr>
              <w:cnfStyle w:val="000000100000" w:firstRow="0" w:lastRow="0" w:firstColumn="0" w:lastColumn="0" w:oddVBand="0" w:evenVBand="0" w:oddHBand="1" w:evenHBand="0" w:firstRowFirstColumn="0" w:firstRowLastColumn="0" w:lastRowFirstColumn="0" w:lastRowLastColumn="0"/>
              <w:rPr>
                <w:rStyle w:val="Featuretext2"/>
                <w:color w:val="auto"/>
              </w:rPr>
            </w:pPr>
            <w:r w:rsidRPr="007339D6">
              <w:rPr>
                <w:rStyle w:val="Featuretext2"/>
                <w:color w:val="auto"/>
              </w:rPr>
              <w:t>P</w:t>
            </w:r>
            <w:r w:rsidR="000C3978" w:rsidRPr="007339D6">
              <w:rPr>
                <w:rStyle w:val="Featuretext2"/>
                <w:color w:val="auto"/>
              </w:rPr>
              <w:t>ink</w:t>
            </w:r>
          </w:p>
        </w:tc>
      </w:tr>
      <w:tr w:rsidR="0079654B" w14:paraId="78188E6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44513C47" w14:textId="2607E9EB" w:rsidR="0079654B" w:rsidRDefault="0079654B" w:rsidP="000C3978">
            <w:r>
              <w:t>F</w:t>
            </w:r>
          </w:p>
        </w:tc>
        <w:tc>
          <w:tcPr>
            <w:tcW w:w="1701" w:type="dxa"/>
          </w:tcPr>
          <w:p w14:paraId="7B8244AF" w14:textId="1A30FEE8" w:rsidR="0079654B" w:rsidRDefault="0079654B" w:rsidP="000C3978">
            <w:pPr>
              <w:cnfStyle w:val="000000010000" w:firstRow="0" w:lastRow="0" w:firstColumn="0" w:lastColumn="0" w:oddVBand="0" w:evenVBand="0" w:oddHBand="0" w:evenHBand="1" w:firstRowFirstColumn="0" w:firstRowLastColumn="0" w:lastRowFirstColumn="0" w:lastRowLastColumn="0"/>
            </w:pPr>
            <w:r>
              <w:t>0</w:t>
            </w:r>
          </w:p>
        </w:tc>
        <w:tc>
          <w:tcPr>
            <w:tcW w:w="1842" w:type="dxa"/>
          </w:tcPr>
          <w:p w14:paraId="4F91E60F" w14:textId="6659439F" w:rsidR="0079654B" w:rsidRDefault="0079654B" w:rsidP="000C3978">
            <w:pPr>
              <w:cnfStyle w:val="000000010000" w:firstRow="0" w:lastRow="0" w:firstColumn="0" w:lastColumn="0" w:oddVBand="0" w:evenVBand="0" w:oddHBand="0" w:evenHBand="1" w:firstRowFirstColumn="0" w:firstRowLastColumn="0" w:lastRowFirstColumn="0" w:lastRowLastColumn="0"/>
            </w:pPr>
            <w:r>
              <w:t>100</w:t>
            </w:r>
          </w:p>
        </w:tc>
        <w:tc>
          <w:tcPr>
            <w:tcW w:w="3965" w:type="dxa"/>
          </w:tcPr>
          <w:p w14:paraId="2B33AA49" w14:textId="3FE1A236" w:rsidR="0079654B" w:rsidRPr="007339D6" w:rsidRDefault="003C239C" w:rsidP="000C3978">
            <w:pPr>
              <w:cnfStyle w:val="000000010000" w:firstRow="0" w:lastRow="0" w:firstColumn="0" w:lastColumn="0" w:oddVBand="0" w:evenVBand="0" w:oddHBand="0" w:evenHBand="1" w:firstRowFirstColumn="0" w:firstRowLastColumn="0" w:lastRowFirstColumn="0" w:lastRowLastColumn="0"/>
              <w:rPr>
                <w:rStyle w:val="Featuretext2"/>
                <w:color w:val="auto"/>
              </w:rPr>
            </w:pPr>
            <w:r w:rsidRPr="007339D6">
              <w:rPr>
                <w:rStyle w:val="Featuretext2"/>
                <w:color w:val="auto"/>
              </w:rPr>
              <w:t>Clear</w:t>
            </w:r>
          </w:p>
        </w:tc>
      </w:tr>
    </w:tbl>
    <w:p w14:paraId="01E899D7" w14:textId="77777777" w:rsidR="006C2A01" w:rsidRPr="006C2A01" w:rsidRDefault="006C2A01" w:rsidP="00984EF9">
      <w:pPr>
        <w:keepNext/>
        <w:rPr>
          <w:rStyle w:val="Strong"/>
        </w:rPr>
      </w:pPr>
      <w:r>
        <w:rPr>
          <w:rStyle w:val="Strong"/>
        </w:rPr>
        <w:t>Discussion questions</w:t>
      </w:r>
    </w:p>
    <w:p w14:paraId="31CF1EF9" w14:textId="3852F996" w:rsidR="00105E47" w:rsidRDefault="00105E47" w:rsidP="00E64F7B">
      <w:pPr>
        <w:pStyle w:val="ListNumber"/>
        <w:keepNext/>
        <w:numPr>
          <w:ilvl w:val="0"/>
          <w:numId w:val="27"/>
        </w:numPr>
      </w:pPr>
      <w:r>
        <w:t>Rank the concentrations in order from most dilute to most concentrated. Record the order in the space below.</w:t>
      </w:r>
    </w:p>
    <w:tbl>
      <w:tblPr>
        <w:tblStyle w:val="TableGrid"/>
        <w:tblW w:w="0" w:type="auto"/>
        <w:tblLook w:val="04A0" w:firstRow="1" w:lastRow="0" w:firstColumn="1" w:lastColumn="0" w:noHBand="0" w:noVBand="1"/>
        <w:tblDescription w:val="A sample student response."/>
      </w:tblPr>
      <w:tblGrid>
        <w:gridCol w:w="9628"/>
      </w:tblGrid>
      <w:tr w:rsidR="00105E47" w14:paraId="53D0D69C" w14:textId="77777777">
        <w:tc>
          <w:tcPr>
            <w:tcW w:w="9628" w:type="dxa"/>
          </w:tcPr>
          <w:p w14:paraId="71E40641" w14:textId="25731137" w:rsidR="00C834AB" w:rsidRDefault="003C239C" w:rsidP="00816B03">
            <w:r>
              <w:t>F</w:t>
            </w:r>
            <w:r w:rsidR="00875CC2">
              <w:t xml:space="preserve">, </w:t>
            </w:r>
            <w:r w:rsidR="00A018A9">
              <w:t>A</w:t>
            </w:r>
            <w:r w:rsidR="00875CC2">
              <w:t xml:space="preserve">, </w:t>
            </w:r>
            <w:r w:rsidR="00A40C68">
              <w:t>D</w:t>
            </w:r>
            <w:r w:rsidR="00875CC2">
              <w:t xml:space="preserve">, </w:t>
            </w:r>
            <w:r w:rsidR="00A40C68">
              <w:t>E</w:t>
            </w:r>
            <w:r w:rsidR="00875CC2">
              <w:t xml:space="preserve">, </w:t>
            </w:r>
            <w:r w:rsidR="00A40C68">
              <w:t>B</w:t>
            </w:r>
            <w:r w:rsidR="00875CC2">
              <w:t xml:space="preserve">, </w:t>
            </w:r>
            <w:r w:rsidR="00A40C68">
              <w:t>C</w:t>
            </w:r>
          </w:p>
        </w:tc>
      </w:tr>
    </w:tbl>
    <w:p w14:paraId="0DC60733" w14:textId="113024D5" w:rsidR="00105E47" w:rsidRDefault="00105E47" w:rsidP="00B6434D">
      <w:pPr>
        <w:pStyle w:val="ListNumber"/>
      </w:pPr>
      <w:r>
        <w:t xml:space="preserve">Collect a beaker of solution with an ‘unknown’ concentration from your teacher. Compare the </w:t>
      </w:r>
      <w:r w:rsidR="00810436">
        <w:t>colours and determine their positions</w:t>
      </w:r>
      <w:r>
        <w:t xml:space="preserve"> in the order of concentration. Check your answer with the teacher.</w:t>
      </w:r>
    </w:p>
    <w:tbl>
      <w:tblPr>
        <w:tblStyle w:val="TableGrid"/>
        <w:tblW w:w="0" w:type="auto"/>
        <w:tblLook w:val="04A0" w:firstRow="1" w:lastRow="0" w:firstColumn="1" w:lastColumn="0" w:noHBand="0" w:noVBand="1"/>
        <w:tblDescription w:val="A sample student response."/>
      </w:tblPr>
      <w:tblGrid>
        <w:gridCol w:w="9628"/>
      </w:tblGrid>
      <w:tr w:rsidR="00105E47" w14:paraId="3563754D" w14:textId="77777777">
        <w:tc>
          <w:tcPr>
            <w:tcW w:w="9628" w:type="dxa"/>
          </w:tcPr>
          <w:p w14:paraId="010EF1EB" w14:textId="0C92B3C0" w:rsidR="00105E47" w:rsidRPr="00524319" w:rsidRDefault="00524319" w:rsidP="00524319">
            <w:r w:rsidRPr="00524319">
              <w:t>Answers will vary.</w:t>
            </w:r>
          </w:p>
        </w:tc>
      </w:tr>
    </w:tbl>
    <w:p w14:paraId="60C3B109" w14:textId="77777777" w:rsidR="004461AF" w:rsidRDefault="004461AF" w:rsidP="00B6434D">
      <w:pPr>
        <w:pStyle w:val="ListNumber"/>
      </w:pPr>
      <w:r w:rsidRPr="00130B33">
        <w:t>Describe</w:t>
      </w:r>
      <w:r>
        <w:t xml:space="preserve"> how you determined the order of the concentrations.</w:t>
      </w:r>
    </w:p>
    <w:tbl>
      <w:tblPr>
        <w:tblStyle w:val="TableGrid"/>
        <w:tblW w:w="0" w:type="auto"/>
        <w:tblLook w:val="04A0" w:firstRow="1" w:lastRow="0" w:firstColumn="1" w:lastColumn="0" w:noHBand="0" w:noVBand="1"/>
        <w:tblDescription w:val="A sample student response."/>
      </w:tblPr>
      <w:tblGrid>
        <w:gridCol w:w="9628"/>
      </w:tblGrid>
      <w:tr w:rsidR="004461AF" w14:paraId="0D2163B8" w14:textId="77777777">
        <w:tc>
          <w:tcPr>
            <w:tcW w:w="9628" w:type="dxa"/>
          </w:tcPr>
          <w:p w14:paraId="1BE5E4DF" w14:textId="421E0464" w:rsidR="004B6978" w:rsidRDefault="004B6978" w:rsidP="004461AF">
            <w:r>
              <w:t xml:space="preserve">The order of the concentration can be determined by comparing the </w:t>
            </w:r>
            <w:r w:rsidR="002910C0">
              <w:t xml:space="preserve">ratio </w:t>
            </w:r>
            <w:r>
              <w:t xml:space="preserve">of solute (red cordial) to the solvent (water) in each mixture. </w:t>
            </w:r>
            <w:r w:rsidR="00B26BDD">
              <w:t xml:space="preserve">A higher </w:t>
            </w:r>
            <w:r w:rsidR="00A74D9C">
              <w:t>solute volume and a lower solvent volume mean the solution is more concentrated</w:t>
            </w:r>
            <w:r w:rsidR="00B26BDD">
              <w:t xml:space="preserve"> because there is more </w:t>
            </w:r>
            <w:r w:rsidR="00A74D9C">
              <w:t xml:space="preserve">solute </w:t>
            </w:r>
            <w:r w:rsidR="00B26BDD">
              <w:t xml:space="preserve">per unit of water. </w:t>
            </w:r>
            <w:r w:rsidR="00E57668">
              <w:t xml:space="preserve">For example, </w:t>
            </w:r>
            <w:r w:rsidR="003C7047">
              <w:t>S</w:t>
            </w:r>
            <w:r w:rsidR="00E57668">
              <w:t>olution C</w:t>
            </w:r>
            <w:r w:rsidR="005968D0">
              <w:t xml:space="preserve"> </w:t>
            </w:r>
            <w:r w:rsidR="00743D7B">
              <w:t xml:space="preserve">has a solute to solvent </w:t>
            </w:r>
            <w:r w:rsidR="00212107">
              <w:t xml:space="preserve">ratio </w:t>
            </w:r>
            <w:r w:rsidR="00743D7B">
              <w:t>of</w:t>
            </w:r>
            <w:r w:rsidR="005968D0">
              <w:t xml:space="preserve"> 100:1</w:t>
            </w:r>
            <w:r w:rsidR="00212107">
              <w:t>,</w:t>
            </w:r>
            <w:r w:rsidR="005968D0">
              <w:t xml:space="preserve"> which is much darker in colour compare</w:t>
            </w:r>
            <w:r w:rsidR="00743D7B">
              <w:t>d</w:t>
            </w:r>
            <w:r w:rsidR="005968D0">
              <w:t xml:space="preserve"> to </w:t>
            </w:r>
            <w:r w:rsidR="003C7047">
              <w:t>S</w:t>
            </w:r>
            <w:r w:rsidR="005968D0">
              <w:t xml:space="preserve">olution B </w:t>
            </w:r>
            <w:r w:rsidR="00743D7B">
              <w:t>with a ratio of</w:t>
            </w:r>
            <w:r w:rsidR="005968D0">
              <w:t xml:space="preserve"> 75:25</w:t>
            </w:r>
            <w:r w:rsidR="00743D7B">
              <w:t>.</w:t>
            </w:r>
          </w:p>
          <w:p w14:paraId="7728B394" w14:textId="77777777" w:rsidR="00FB50D3" w:rsidRPr="006C2A01" w:rsidRDefault="00FB50D3" w:rsidP="004461AF">
            <w:pPr>
              <w:rPr>
                <w:rStyle w:val="Strong"/>
              </w:rPr>
            </w:pPr>
            <w:r w:rsidRPr="006C2A01">
              <w:rPr>
                <w:rStyle w:val="Strong"/>
              </w:rPr>
              <w:t>OR</w:t>
            </w:r>
          </w:p>
          <w:p w14:paraId="4E6B802F" w14:textId="0583FEF4" w:rsidR="00FB50D3" w:rsidRPr="004461AF" w:rsidRDefault="00FB50D3" w:rsidP="004461AF">
            <w:r>
              <w:t xml:space="preserve">The colour intensity provides a visual reference for the </w:t>
            </w:r>
            <w:r w:rsidR="00A74D9C">
              <w:t>cordial</w:t>
            </w:r>
            <w:r w:rsidR="003C7047">
              <w:t>’</w:t>
            </w:r>
            <w:r w:rsidR="00A74D9C">
              <w:t>s concentration</w:t>
            </w:r>
            <w:r>
              <w:t>. The paler the colour</w:t>
            </w:r>
            <w:r w:rsidR="00A74D9C">
              <w:t>,</w:t>
            </w:r>
            <w:r>
              <w:t xml:space="preserve"> the more dilute the solution</w:t>
            </w:r>
            <w:r w:rsidR="003C7047">
              <w:t>.</w:t>
            </w:r>
            <w:r w:rsidR="00A74D9C">
              <w:t xml:space="preserve"> </w:t>
            </w:r>
            <w:r w:rsidR="003C7047">
              <w:t>T</w:t>
            </w:r>
            <w:r w:rsidR="00A74D9C">
              <w:t>he darker the colour,</w:t>
            </w:r>
            <w:r w:rsidR="00D807D6">
              <w:t xml:space="preserve"> the more concentrated the solution.</w:t>
            </w:r>
          </w:p>
        </w:tc>
      </w:tr>
    </w:tbl>
    <w:p w14:paraId="44946492" w14:textId="77355D6B" w:rsidR="002A4A50" w:rsidRDefault="002A4A50" w:rsidP="00B6434D">
      <w:pPr>
        <w:pStyle w:val="ListNumber"/>
      </w:pPr>
      <w:r w:rsidRPr="00604708">
        <w:t xml:space="preserve">Draw a particle diagram representing a </w:t>
      </w:r>
      <w:r>
        <w:t>weak solution and a strong solution. Show the solute and solvent particles in your diagram (label them)</w:t>
      </w:r>
      <w:r w:rsidR="003C7047">
        <w:t>.</w:t>
      </w:r>
    </w:p>
    <w:tbl>
      <w:tblPr>
        <w:tblStyle w:val="TableGrid"/>
        <w:tblW w:w="0" w:type="auto"/>
        <w:tblLook w:val="04A0" w:firstRow="1" w:lastRow="0" w:firstColumn="1" w:lastColumn="0" w:noHBand="0" w:noVBand="1"/>
        <w:tblDescription w:val="A sample student response."/>
      </w:tblPr>
      <w:tblGrid>
        <w:gridCol w:w="3210"/>
        <w:gridCol w:w="3209"/>
        <w:gridCol w:w="3209"/>
      </w:tblGrid>
      <w:tr w:rsidR="002A4A50" w14:paraId="286C24A7" w14:textId="77777777" w:rsidTr="006C2A01">
        <w:trPr>
          <w:trHeight w:val="1989"/>
        </w:trPr>
        <w:tc>
          <w:tcPr>
            <w:tcW w:w="3210" w:type="dxa"/>
          </w:tcPr>
          <w:p w14:paraId="0BE30584" w14:textId="3EBB7CAE" w:rsidR="002A4A50" w:rsidRDefault="00934685">
            <w:r w:rsidRPr="00934685">
              <w:rPr>
                <w:noProof/>
              </w:rPr>
              <w:drawing>
                <wp:inline distT="0" distB="0" distL="0" distR="0" wp14:anchorId="37954404" wp14:editId="1C5042A3">
                  <wp:extent cx="1318661" cy="1348533"/>
                  <wp:effectExtent l="0" t="0" r="0" b="4445"/>
                  <wp:docPr id="1244333492" name="Picture 1" descr="A diagram of a dilute solu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4333492" name="Picture 1" descr="A diagram of a dilute solution."/>
                          <pic:cNvPicPr/>
                        </pic:nvPicPr>
                        <pic:blipFill>
                          <a:blip r:embed="rId22"/>
                          <a:stretch>
                            <a:fillRect/>
                          </a:stretch>
                        </pic:blipFill>
                        <pic:spPr>
                          <a:xfrm>
                            <a:off x="0" y="0"/>
                            <a:ext cx="1326718" cy="1356773"/>
                          </a:xfrm>
                          <a:prstGeom prst="rect">
                            <a:avLst/>
                          </a:prstGeom>
                        </pic:spPr>
                      </pic:pic>
                    </a:graphicData>
                  </a:graphic>
                </wp:inline>
              </w:drawing>
            </w:r>
            <w:r w:rsidR="00470505">
              <w:br/>
              <w:t xml:space="preserve">This solution is dilute as the number of </w:t>
            </w:r>
            <w:r w:rsidR="00821D89">
              <w:t>red particles</w:t>
            </w:r>
            <w:r w:rsidR="00DF1816">
              <w:t xml:space="preserve"> (the solute)</w:t>
            </w:r>
            <w:r w:rsidR="00821D89">
              <w:t xml:space="preserve"> is small</w:t>
            </w:r>
            <w:r w:rsidR="00DF1816">
              <w:t xml:space="preserve"> compared to the number of solvent particles</w:t>
            </w:r>
            <w:r w:rsidR="003C7047">
              <w:t xml:space="preserve"> (the blue)</w:t>
            </w:r>
            <w:r w:rsidR="00DF1816">
              <w:t xml:space="preserve">. </w:t>
            </w:r>
            <w:r w:rsidR="00240956">
              <w:t>The red-to-blue</w:t>
            </w:r>
            <w:r w:rsidR="003C1F67">
              <w:t xml:space="preserve"> (sol</w:t>
            </w:r>
            <w:r w:rsidR="00C37A63">
              <w:t>ute-to-solvent)</w:t>
            </w:r>
            <w:r w:rsidR="00240956">
              <w:t xml:space="preserve"> ratio is</w:t>
            </w:r>
            <w:r w:rsidR="003F587D">
              <w:t xml:space="preserve"> </w:t>
            </w:r>
            <w:r w:rsidR="006A5613">
              <w:t>5:20</w:t>
            </w:r>
            <w:r w:rsidR="00721BB9">
              <w:t xml:space="preserve"> (which can be simplified to 1:5)</w:t>
            </w:r>
            <w:r w:rsidR="00240956">
              <w:t>.</w:t>
            </w:r>
          </w:p>
        </w:tc>
        <w:tc>
          <w:tcPr>
            <w:tcW w:w="3209" w:type="dxa"/>
          </w:tcPr>
          <w:p w14:paraId="73289D11" w14:textId="77777777" w:rsidR="0055654C" w:rsidRDefault="0055654C" w:rsidP="00344EFC">
            <w:pPr>
              <w:pStyle w:val="NoSpacing"/>
            </w:pPr>
          </w:p>
          <w:p w14:paraId="2D98A28E" w14:textId="5DCB5E61" w:rsidR="002A4A50" w:rsidRDefault="0055654C" w:rsidP="0055654C">
            <w:pPr>
              <w:jc w:val="center"/>
            </w:pPr>
            <w:r>
              <w:t>Solute</w:t>
            </w:r>
            <w:r w:rsidR="00AA1BD5">
              <w:t xml:space="preserve"> </w:t>
            </w:r>
            <w:r w:rsidR="00AA1BD5" w:rsidRPr="00AA1BD5">
              <w:rPr>
                <w:noProof/>
              </w:rPr>
              <w:drawing>
                <wp:inline distT="0" distB="0" distL="0" distR="0" wp14:anchorId="5DF09FB4" wp14:editId="36F2BB92">
                  <wp:extent cx="142173" cy="120632"/>
                  <wp:effectExtent l="0" t="0" r="0" b="0"/>
                  <wp:docPr id="575789753" name="Picture 1" descr="Solute partic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5789753" name="Picture 1" descr="Solute particle."/>
                          <pic:cNvPicPr/>
                        </pic:nvPicPr>
                        <pic:blipFill>
                          <a:blip r:embed="rId23"/>
                          <a:stretch>
                            <a:fillRect/>
                          </a:stretch>
                        </pic:blipFill>
                        <pic:spPr>
                          <a:xfrm>
                            <a:off x="0" y="0"/>
                            <a:ext cx="143315" cy="121601"/>
                          </a:xfrm>
                          <a:prstGeom prst="rect">
                            <a:avLst/>
                          </a:prstGeom>
                        </pic:spPr>
                      </pic:pic>
                    </a:graphicData>
                  </a:graphic>
                </wp:inline>
              </w:drawing>
            </w:r>
          </w:p>
          <w:p w14:paraId="1F574F94" w14:textId="631B16A9" w:rsidR="0055654C" w:rsidRDefault="0055654C" w:rsidP="0055654C">
            <w:pPr>
              <w:jc w:val="center"/>
            </w:pPr>
            <w:r>
              <w:t>Solvent</w:t>
            </w:r>
            <w:r w:rsidR="00AA1BD5">
              <w:rPr>
                <w:noProof/>
              </w:rPr>
              <w:t xml:space="preserve"> </w:t>
            </w:r>
            <w:r w:rsidR="00AA1BD5" w:rsidRPr="00AA1BD5">
              <w:rPr>
                <w:noProof/>
              </w:rPr>
              <w:drawing>
                <wp:inline distT="0" distB="0" distL="0" distR="0" wp14:anchorId="5C53C6DD" wp14:editId="30774596">
                  <wp:extent cx="273623" cy="243773"/>
                  <wp:effectExtent l="0" t="0" r="0" b="4445"/>
                  <wp:docPr id="1427690064" name="Picture 1" descr="Solvent partic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7690064" name="Picture 1" descr="Solvent particle."/>
                          <pic:cNvPicPr/>
                        </pic:nvPicPr>
                        <pic:blipFill>
                          <a:blip r:embed="rId24"/>
                          <a:stretch>
                            <a:fillRect/>
                          </a:stretch>
                        </pic:blipFill>
                        <pic:spPr>
                          <a:xfrm>
                            <a:off x="0" y="0"/>
                            <a:ext cx="276033" cy="245920"/>
                          </a:xfrm>
                          <a:prstGeom prst="rect">
                            <a:avLst/>
                          </a:prstGeom>
                        </pic:spPr>
                      </pic:pic>
                    </a:graphicData>
                  </a:graphic>
                </wp:inline>
              </w:drawing>
            </w:r>
          </w:p>
        </w:tc>
        <w:tc>
          <w:tcPr>
            <w:tcW w:w="3209" w:type="dxa"/>
          </w:tcPr>
          <w:p w14:paraId="7394A433" w14:textId="33D88612" w:rsidR="002A4A50" w:rsidRDefault="00D476FF">
            <w:r w:rsidRPr="00D476FF">
              <w:rPr>
                <w:noProof/>
              </w:rPr>
              <w:drawing>
                <wp:inline distT="0" distB="0" distL="0" distR="0" wp14:anchorId="3DA65C9B" wp14:editId="1F0131E5">
                  <wp:extent cx="1316856" cy="1316856"/>
                  <wp:effectExtent l="0" t="0" r="0" b="0"/>
                  <wp:docPr id="907066375" name="Picture 1" descr="A diagram of a concentrated solu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7066375" name="Picture 1" descr="A diagram of a concentrated solution."/>
                          <pic:cNvPicPr/>
                        </pic:nvPicPr>
                        <pic:blipFill>
                          <a:blip r:embed="rId25"/>
                          <a:stretch>
                            <a:fillRect/>
                          </a:stretch>
                        </pic:blipFill>
                        <pic:spPr>
                          <a:xfrm>
                            <a:off x="0" y="0"/>
                            <a:ext cx="1326363" cy="1326363"/>
                          </a:xfrm>
                          <a:prstGeom prst="rect">
                            <a:avLst/>
                          </a:prstGeom>
                        </pic:spPr>
                      </pic:pic>
                    </a:graphicData>
                  </a:graphic>
                </wp:inline>
              </w:drawing>
            </w:r>
            <w:r w:rsidR="003F587D">
              <w:br/>
              <w:t xml:space="preserve">This solution is </w:t>
            </w:r>
            <w:r w:rsidR="00212107">
              <w:t>more concentrated because</w:t>
            </w:r>
            <w:r w:rsidR="003F587D">
              <w:t xml:space="preserve"> there are more</w:t>
            </w:r>
            <w:r w:rsidR="00AC3B1B">
              <w:t xml:space="preserve"> solute particles per solvent particle.</w:t>
            </w:r>
            <w:r w:rsidR="00721BB9">
              <w:t xml:space="preserve"> </w:t>
            </w:r>
            <w:r w:rsidR="00240956">
              <w:t xml:space="preserve">The red-to-blue </w:t>
            </w:r>
            <w:r w:rsidR="00C37A63">
              <w:t xml:space="preserve">(solute-to-solvent) </w:t>
            </w:r>
            <w:r w:rsidR="00240956">
              <w:t>ratio is</w:t>
            </w:r>
            <w:r w:rsidR="00721BB9">
              <w:t xml:space="preserve"> </w:t>
            </w:r>
            <w:r w:rsidR="00AC3B1B">
              <w:t>13:20</w:t>
            </w:r>
            <w:r w:rsidR="00240956">
              <w:t>.</w:t>
            </w:r>
          </w:p>
        </w:tc>
      </w:tr>
    </w:tbl>
    <w:p w14:paraId="606461D5" w14:textId="23D04E03" w:rsidR="004461AF" w:rsidRDefault="004461AF" w:rsidP="00604708">
      <w:r>
        <w:br w:type="page"/>
      </w:r>
    </w:p>
    <w:p w14:paraId="15529BD2" w14:textId="0832176F" w:rsidR="008C7E59" w:rsidRDefault="00FC5E37" w:rsidP="00FC5E37">
      <w:pPr>
        <w:pStyle w:val="Heading3"/>
      </w:pPr>
      <w:bookmarkStart w:id="30" w:name="_Student_resource_–_2"/>
      <w:bookmarkStart w:id="31" w:name="_Toc227597131"/>
      <w:bookmarkEnd w:id="30"/>
      <w:r>
        <w:t xml:space="preserve">Student resource – </w:t>
      </w:r>
      <w:r w:rsidR="00283FE3">
        <w:t>comparing the concentration of solutions</w:t>
      </w:r>
      <w:bookmarkEnd w:id="29"/>
      <w:bookmarkEnd w:id="31"/>
    </w:p>
    <w:p w14:paraId="797B07AD" w14:textId="2168689A" w:rsidR="00FC5E37" w:rsidRDefault="00FC5E37" w:rsidP="00FC5E37">
      <w:pPr>
        <w:pStyle w:val="FeatureBox"/>
      </w:pPr>
      <w:r>
        <w:t xml:space="preserve">Dilute (in relation to a solution) </w:t>
      </w:r>
      <w:r w:rsidR="00CF5D9E">
        <w:t xml:space="preserve">– </w:t>
      </w:r>
      <w:r>
        <w:t>a solution that contains a small amount of solute relative to the amount of solvent. It is low in concentration.</w:t>
      </w:r>
    </w:p>
    <w:p w14:paraId="7FE26BE8" w14:textId="3D819B7C" w:rsidR="00FC5E37" w:rsidRDefault="00FC5E37" w:rsidP="00FC5E37">
      <w:pPr>
        <w:pStyle w:val="FeatureBox"/>
      </w:pPr>
      <w:r>
        <w:t>Concentrated (in relation to a solution)</w:t>
      </w:r>
      <w:r w:rsidR="00CF5D9E">
        <w:t xml:space="preserve"> –</w:t>
      </w:r>
      <w:r>
        <w:t xml:space="preserve"> a solution that contains a large amount of solute relative to the amount of solvent.</w:t>
      </w:r>
    </w:p>
    <w:p w14:paraId="6EDE37A0" w14:textId="77777777" w:rsidR="00323244" w:rsidRDefault="00323244" w:rsidP="000D5F9E">
      <w:r>
        <w:t>List some examples of solutions that are dilute and solutions that are concentrated.</w:t>
      </w:r>
    </w:p>
    <w:p w14:paraId="7CA1DCFB" w14:textId="4C95C4E1" w:rsidR="00515C2B" w:rsidRDefault="00515C2B" w:rsidP="00515C2B">
      <w:pPr>
        <w:pStyle w:val="Caption"/>
      </w:pPr>
      <w:r>
        <w:t>Table 1 – examples of dilute and concentrated solutions</w:t>
      </w:r>
    </w:p>
    <w:tbl>
      <w:tblPr>
        <w:tblStyle w:val="Tableheader"/>
        <w:tblW w:w="0" w:type="auto"/>
        <w:tblLook w:val="0420" w:firstRow="1" w:lastRow="0" w:firstColumn="0" w:lastColumn="0" w:noHBand="0" w:noVBand="1"/>
        <w:tblDescription w:val="Examples of dilute and concentrated solutions. Blank cells present for student responses."/>
      </w:tblPr>
      <w:tblGrid>
        <w:gridCol w:w="4814"/>
        <w:gridCol w:w="4814"/>
      </w:tblGrid>
      <w:tr w:rsidR="00DB755C" w:rsidRPr="00CF5D9E" w14:paraId="11FF2017" w14:textId="77777777" w:rsidTr="00CF5D9E">
        <w:trPr>
          <w:cnfStyle w:val="100000000000" w:firstRow="1" w:lastRow="0" w:firstColumn="0" w:lastColumn="0" w:oddVBand="0" w:evenVBand="0" w:oddHBand="0" w:evenHBand="0" w:firstRowFirstColumn="0" w:firstRowLastColumn="0" w:lastRowFirstColumn="0" w:lastRowLastColumn="0"/>
        </w:trPr>
        <w:tc>
          <w:tcPr>
            <w:tcW w:w="4814" w:type="dxa"/>
          </w:tcPr>
          <w:p w14:paraId="5E08D6E8" w14:textId="7889E07B" w:rsidR="00DB755C" w:rsidRPr="00CF5D9E" w:rsidRDefault="00DB755C" w:rsidP="00CF5D9E">
            <w:r w:rsidRPr="00CF5D9E">
              <w:t>Dilute</w:t>
            </w:r>
          </w:p>
        </w:tc>
        <w:tc>
          <w:tcPr>
            <w:tcW w:w="4814" w:type="dxa"/>
          </w:tcPr>
          <w:p w14:paraId="14295DC6" w14:textId="2C24A7F1" w:rsidR="00DB755C" w:rsidRPr="00CF5D9E" w:rsidRDefault="00DB755C" w:rsidP="00CF5D9E">
            <w:r w:rsidRPr="00CF5D9E">
              <w:t>Concentrated</w:t>
            </w:r>
          </w:p>
        </w:tc>
      </w:tr>
      <w:tr w:rsidR="00323244" w:rsidRPr="00CF5D9E" w14:paraId="475B7F20" w14:textId="77777777" w:rsidTr="00CF5D9E">
        <w:trPr>
          <w:cnfStyle w:val="000000100000" w:firstRow="0" w:lastRow="0" w:firstColumn="0" w:lastColumn="0" w:oddVBand="0" w:evenVBand="0" w:oddHBand="1" w:evenHBand="0" w:firstRowFirstColumn="0" w:firstRowLastColumn="0" w:lastRowFirstColumn="0" w:lastRowLastColumn="0"/>
          <w:trHeight w:val="1537"/>
        </w:trPr>
        <w:tc>
          <w:tcPr>
            <w:tcW w:w="4814" w:type="dxa"/>
          </w:tcPr>
          <w:p w14:paraId="037EDDD0" w14:textId="77777777" w:rsidR="00323244" w:rsidRPr="00CF5D9E" w:rsidRDefault="00323244" w:rsidP="00CF5D9E"/>
        </w:tc>
        <w:tc>
          <w:tcPr>
            <w:tcW w:w="4814" w:type="dxa"/>
          </w:tcPr>
          <w:p w14:paraId="351024AB" w14:textId="77777777" w:rsidR="00323244" w:rsidRPr="00CF5D9E" w:rsidRDefault="00323244" w:rsidP="00CF5D9E"/>
        </w:tc>
      </w:tr>
    </w:tbl>
    <w:p w14:paraId="4187CA3C" w14:textId="0850A73C" w:rsidR="00E9153C" w:rsidRDefault="007F51F3" w:rsidP="000F6EA6">
      <w:r>
        <w:t xml:space="preserve">You have been given a concentrated </w:t>
      </w:r>
      <w:r w:rsidR="001C67F8">
        <w:t>solution of __________________. This is the solute for your investigation. The solvent used in this investigation is _______________.</w:t>
      </w:r>
    </w:p>
    <w:p w14:paraId="1933FA19" w14:textId="5F2B2A4D" w:rsidR="00E9153C" w:rsidRDefault="00E9153C" w:rsidP="000F6EA6">
      <w:r>
        <w:t>Follow the procedure below to make the solutions:</w:t>
      </w:r>
    </w:p>
    <w:p w14:paraId="020F86AA" w14:textId="2F2BE8D3" w:rsidR="00E9153C" w:rsidRDefault="00175ACB" w:rsidP="00E64F7B">
      <w:pPr>
        <w:pStyle w:val="ListNumber"/>
        <w:numPr>
          <w:ilvl w:val="0"/>
          <w:numId w:val="9"/>
        </w:numPr>
      </w:pPr>
      <w:r>
        <w:t>Label</w:t>
      </w:r>
      <w:r w:rsidR="00E9153C">
        <w:t xml:space="preserve"> each of the </w:t>
      </w:r>
      <w:r w:rsidR="00D740B5">
        <w:t>6</w:t>
      </w:r>
      <w:r w:rsidR="00E9153C">
        <w:t xml:space="preserve"> beakers </w:t>
      </w:r>
      <w:r w:rsidR="002F56F8">
        <w:t>(</w:t>
      </w:r>
      <w:r>
        <w:t>A, B, C, D, E</w:t>
      </w:r>
      <w:r w:rsidR="00DF7A13">
        <w:t xml:space="preserve"> and F</w:t>
      </w:r>
      <w:r>
        <w:t>)</w:t>
      </w:r>
      <w:r w:rsidR="006658A2">
        <w:t>.</w:t>
      </w:r>
    </w:p>
    <w:p w14:paraId="0AA415A3" w14:textId="149C398F" w:rsidR="002F56F8" w:rsidRDefault="00595472" w:rsidP="00E64F7B">
      <w:pPr>
        <w:pStyle w:val="ListNumber"/>
        <w:numPr>
          <w:ilvl w:val="0"/>
          <w:numId w:val="9"/>
        </w:numPr>
      </w:pPr>
      <w:r>
        <w:t xml:space="preserve">Use </w:t>
      </w:r>
      <w:r w:rsidR="00B02C9F">
        <w:t xml:space="preserve">‘Volume of solute’ in </w:t>
      </w:r>
      <w:r w:rsidR="00155C4E">
        <w:t xml:space="preserve">Table </w:t>
      </w:r>
      <w:r w:rsidR="006658A2">
        <w:t>2</w:t>
      </w:r>
      <w:r w:rsidR="00155C4E">
        <w:t xml:space="preserve"> to</w:t>
      </w:r>
      <w:r w:rsidR="00B02C9F">
        <w:t xml:space="preserve"> determine how much solute to </w:t>
      </w:r>
      <w:r w:rsidR="00205D77">
        <w:t>measure and</w:t>
      </w:r>
      <w:r w:rsidR="00B02C9F">
        <w:t xml:space="preserve"> add it to the relevant beaker.</w:t>
      </w:r>
    </w:p>
    <w:p w14:paraId="2F10A911" w14:textId="4858CE55" w:rsidR="00B02C9F" w:rsidRDefault="00B02C9F" w:rsidP="00E64F7B">
      <w:pPr>
        <w:pStyle w:val="ListNumber"/>
        <w:numPr>
          <w:ilvl w:val="0"/>
          <w:numId w:val="9"/>
        </w:numPr>
      </w:pPr>
      <w:r>
        <w:t xml:space="preserve">Use ‘Volume of solvent’ in Table </w:t>
      </w:r>
      <w:r w:rsidR="006658A2">
        <w:t>2</w:t>
      </w:r>
      <w:r>
        <w:t xml:space="preserve"> to determine how much water to measure and add </w:t>
      </w:r>
      <w:r w:rsidR="006658A2">
        <w:t xml:space="preserve">it </w:t>
      </w:r>
      <w:r>
        <w:t>to the relevant beaker.</w:t>
      </w:r>
    </w:p>
    <w:p w14:paraId="3158467D" w14:textId="11F0733D" w:rsidR="00B02C9F" w:rsidRDefault="00943ACD" w:rsidP="00E64F7B">
      <w:pPr>
        <w:pStyle w:val="ListNumber"/>
        <w:numPr>
          <w:ilvl w:val="0"/>
          <w:numId w:val="9"/>
        </w:numPr>
      </w:pPr>
      <w:r>
        <w:t xml:space="preserve">Make observations of the colour intensity of each concentration and record it in Table </w:t>
      </w:r>
      <w:r w:rsidR="006658A2">
        <w:t>2</w:t>
      </w:r>
      <w:r>
        <w:t>.</w:t>
      </w:r>
    </w:p>
    <w:p w14:paraId="13BDD64B" w14:textId="61BEC03E" w:rsidR="00FC5E37" w:rsidRPr="00EB69CD" w:rsidRDefault="00FC5E37" w:rsidP="00FC5E37">
      <w:pPr>
        <w:pStyle w:val="Caption"/>
      </w:pPr>
      <w:r>
        <w:t xml:space="preserve">Table </w:t>
      </w:r>
      <w:r w:rsidR="00515C2B">
        <w:t>2</w:t>
      </w:r>
      <w:r>
        <w:t xml:space="preserve"> – </w:t>
      </w:r>
      <w:r w:rsidR="00FB676B">
        <w:t>colour of solutions with different concentrations</w:t>
      </w:r>
      <w:r w:rsidR="006658A2">
        <w:t xml:space="preserve"> using red food colouring as the solute</w:t>
      </w:r>
    </w:p>
    <w:tbl>
      <w:tblPr>
        <w:tblStyle w:val="Tableheader"/>
        <w:tblW w:w="9630" w:type="dxa"/>
        <w:tblLayout w:type="fixed"/>
        <w:tblLook w:val="04A0" w:firstRow="1" w:lastRow="0" w:firstColumn="1" w:lastColumn="0" w:noHBand="0" w:noVBand="1"/>
        <w:tblDescription w:val="The table is left intentionally blank for students to place their responses."/>
      </w:tblPr>
      <w:tblGrid>
        <w:gridCol w:w="2122"/>
        <w:gridCol w:w="1701"/>
        <w:gridCol w:w="1842"/>
        <w:gridCol w:w="3965"/>
      </w:tblGrid>
      <w:tr w:rsidR="00AC4221" w14:paraId="00129489" w14:textId="77777777" w:rsidTr="00AC422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74D2BDEE" w14:textId="77777777" w:rsidR="00AC4221" w:rsidRDefault="00AC4221">
            <w:r>
              <w:t>Solution</w:t>
            </w:r>
          </w:p>
        </w:tc>
        <w:tc>
          <w:tcPr>
            <w:tcW w:w="1701" w:type="dxa"/>
          </w:tcPr>
          <w:p w14:paraId="12E1E58D" w14:textId="496239A8" w:rsidR="00AC4221" w:rsidRDefault="00AC4221">
            <w:pPr>
              <w:cnfStyle w:val="100000000000" w:firstRow="1" w:lastRow="0" w:firstColumn="0" w:lastColumn="0" w:oddVBand="0" w:evenVBand="0" w:oddHBand="0" w:evenHBand="0" w:firstRowFirstColumn="0" w:firstRowLastColumn="0" w:lastRowFirstColumn="0" w:lastRowLastColumn="0"/>
            </w:pPr>
            <w:r>
              <w:t>Volume of solute (mL)</w:t>
            </w:r>
          </w:p>
        </w:tc>
        <w:tc>
          <w:tcPr>
            <w:tcW w:w="1842" w:type="dxa"/>
          </w:tcPr>
          <w:p w14:paraId="707635F3" w14:textId="24928B0F" w:rsidR="00AC4221" w:rsidRDefault="00AC4221">
            <w:pPr>
              <w:cnfStyle w:val="100000000000" w:firstRow="1" w:lastRow="0" w:firstColumn="0" w:lastColumn="0" w:oddVBand="0" w:evenVBand="0" w:oddHBand="0" w:evenHBand="0" w:firstRowFirstColumn="0" w:firstRowLastColumn="0" w:lastRowFirstColumn="0" w:lastRowLastColumn="0"/>
            </w:pPr>
            <w:r>
              <w:t>Volume of solvent (mL)</w:t>
            </w:r>
          </w:p>
        </w:tc>
        <w:tc>
          <w:tcPr>
            <w:tcW w:w="3965" w:type="dxa"/>
          </w:tcPr>
          <w:p w14:paraId="53CD46A0" w14:textId="459E9991" w:rsidR="00AC4221" w:rsidRDefault="00AC4221">
            <w:pPr>
              <w:cnfStyle w:val="100000000000" w:firstRow="1" w:lastRow="0" w:firstColumn="0" w:lastColumn="0" w:oddVBand="0" w:evenVBand="0" w:oddHBand="0" w:evenHBand="0" w:firstRowFirstColumn="0" w:firstRowLastColumn="0" w:lastRowFirstColumn="0" w:lastRowLastColumn="0"/>
            </w:pPr>
            <w:r>
              <w:t>Colour</w:t>
            </w:r>
          </w:p>
        </w:tc>
      </w:tr>
      <w:tr w:rsidR="00AC4221" w14:paraId="56503961" w14:textId="77777777" w:rsidTr="00AC42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63D8F07C" w14:textId="1D19CBAA" w:rsidR="00AC4221" w:rsidRDefault="00175ACB">
            <w:r>
              <w:t>A</w:t>
            </w:r>
          </w:p>
        </w:tc>
        <w:tc>
          <w:tcPr>
            <w:tcW w:w="1701" w:type="dxa"/>
          </w:tcPr>
          <w:p w14:paraId="423CFD68" w14:textId="55EAFF99" w:rsidR="00AC4221" w:rsidRDefault="00037EDE">
            <w:pPr>
              <w:cnfStyle w:val="000000100000" w:firstRow="0" w:lastRow="0" w:firstColumn="0" w:lastColumn="0" w:oddVBand="0" w:evenVBand="0" w:oddHBand="1" w:evenHBand="0" w:firstRowFirstColumn="0" w:firstRowLastColumn="0" w:lastRowFirstColumn="0" w:lastRowLastColumn="0"/>
            </w:pPr>
            <w:r>
              <w:t>10</w:t>
            </w:r>
          </w:p>
        </w:tc>
        <w:tc>
          <w:tcPr>
            <w:tcW w:w="1842" w:type="dxa"/>
          </w:tcPr>
          <w:p w14:paraId="1A4C0DCC" w14:textId="1846E0E7" w:rsidR="00AC4221" w:rsidRDefault="008A6228">
            <w:pPr>
              <w:cnfStyle w:val="000000100000" w:firstRow="0" w:lastRow="0" w:firstColumn="0" w:lastColumn="0" w:oddVBand="0" w:evenVBand="0" w:oddHBand="1" w:evenHBand="0" w:firstRowFirstColumn="0" w:firstRowLastColumn="0" w:lastRowFirstColumn="0" w:lastRowLastColumn="0"/>
            </w:pPr>
            <w:r>
              <w:t>90</w:t>
            </w:r>
          </w:p>
        </w:tc>
        <w:tc>
          <w:tcPr>
            <w:tcW w:w="3965" w:type="dxa"/>
          </w:tcPr>
          <w:p w14:paraId="148EB609" w14:textId="64332CD7" w:rsidR="00AC4221" w:rsidRDefault="00AC4221">
            <w:pPr>
              <w:cnfStyle w:val="000000100000" w:firstRow="0" w:lastRow="0" w:firstColumn="0" w:lastColumn="0" w:oddVBand="0" w:evenVBand="0" w:oddHBand="1" w:evenHBand="0" w:firstRowFirstColumn="0" w:firstRowLastColumn="0" w:lastRowFirstColumn="0" w:lastRowLastColumn="0"/>
            </w:pPr>
          </w:p>
        </w:tc>
      </w:tr>
      <w:tr w:rsidR="000C3978" w14:paraId="70A81776" w14:textId="77777777" w:rsidTr="00AC422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5EB61A66" w14:textId="7EFA8659" w:rsidR="000C3978" w:rsidRDefault="000C3978" w:rsidP="000C3978">
            <w:r>
              <w:t>B</w:t>
            </w:r>
          </w:p>
        </w:tc>
        <w:tc>
          <w:tcPr>
            <w:tcW w:w="1701" w:type="dxa"/>
          </w:tcPr>
          <w:p w14:paraId="1E5E3484" w14:textId="6451D309" w:rsidR="000C3978" w:rsidRDefault="000C3978" w:rsidP="000C3978">
            <w:pPr>
              <w:cnfStyle w:val="000000010000" w:firstRow="0" w:lastRow="0" w:firstColumn="0" w:lastColumn="0" w:oddVBand="0" w:evenVBand="0" w:oddHBand="0" w:evenHBand="1" w:firstRowFirstColumn="0" w:firstRowLastColumn="0" w:lastRowFirstColumn="0" w:lastRowLastColumn="0"/>
            </w:pPr>
            <w:r>
              <w:t>75</w:t>
            </w:r>
          </w:p>
        </w:tc>
        <w:tc>
          <w:tcPr>
            <w:tcW w:w="1842" w:type="dxa"/>
          </w:tcPr>
          <w:p w14:paraId="0C094068" w14:textId="25A8CC25" w:rsidR="000C3978" w:rsidRDefault="000C3978" w:rsidP="000C3978">
            <w:pPr>
              <w:cnfStyle w:val="000000010000" w:firstRow="0" w:lastRow="0" w:firstColumn="0" w:lastColumn="0" w:oddVBand="0" w:evenVBand="0" w:oddHBand="0" w:evenHBand="1" w:firstRowFirstColumn="0" w:firstRowLastColumn="0" w:lastRowFirstColumn="0" w:lastRowLastColumn="0"/>
            </w:pPr>
            <w:r>
              <w:t>25</w:t>
            </w:r>
          </w:p>
        </w:tc>
        <w:tc>
          <w:tcPr>
            <w:tcW w:w="3965" w:type="dxa"/>
          </w:tcPr>
          <w:p w14:paraId="0B1FA4EF" w14:textId="146BF100" w:rsidR="000C3978" w:rsidRDefault="000C3978" w:rsidP="000C3978">
            <w:pPr>
              <w:cnfStyle w:val="000000010000" w:firstRow="0" w:lastRow="0" w:firstColumn="0" w:lastColumn="0" w:oddVBand="0" w:evenVBand="0" w:oddHBand="0" w:evenHBand="1" w:firstRowFirstColumn="0" w:firstRowLastColumn="0" w:lastRowFirstColumn="0" w:lastRowLastColumn="0"/>
            </w:pPr>
          </w:p>
        </w:tc>
      </w:tr>
      <w:tr w:rsidR="00AC4221" w14:paraId="60607345" w14:textId="77777777" w:rsidTr="00AC42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7B99099E" w14:textId="7F00AE80" w:rsidR="00AC4221" w:rsidRDefault="00175ACB">
            <w:r>
              <w:t>C</w:t>
            </w:r>
          </w:p>
        </w:tc>
        <w:tc>
          <w:tcPr>
            <w:tcW w:w="1701" w:type="dxa"/>
          </w:tcPr>
          <w:p w14:paraId="45EC100C" w14:textId="7755E665" w:rsidR="00AC4221" w:rsidRDefault="000C3978">
            <w:pPr>
              <w:cnfStyle w:val="000000100000" w:firstRow="0" w:lastRow="0" w:firstColumn="0" w:lastColumn="0" w:oddVBand="0" w:evenVBand="0" w:oddHBand="1" w:evenHBand="0" w:firstRowFirstColumn="0" w:firstRowLastColumn="0" w:lastRowFirstColumn="0" w:lastRowLastColumn="0"/>
            </w:pPr>
            <w:r>
              <w:t>100</w:t>
            </w:r>
          </w:p>
        </w:tc>
        <w:tc>
          <w:tcPr>
            <w:tcW w:w="1842" w:type="dxa"/>
          </w:tcPr>
          <w:p w14:paraId="627230EE" w14:textId="6F59BC60" w:rsidR="00AC4221" w:rsidRDefault="000C3978">
            <w:pPr>
              <w:cnfStyle w:val="000000100000" w:firstRow="0" w:lastRow="0" w:firstColumn="0" w:lastColumn="0" w:oddVBand="0" w:evenVBand="0" w:oddHBand="1" w:evenHBand="0" w:firstRowFirstColumn="0" w:firstRowLastColumn="0" w:lastRowFirstColumn="0" w:lastRowLastColumn="0"/>
            </w:pPr>
            <w:r>
              <w:t>0</w:t>
            </w:r>
          </w:p>
        </w:tc>
        <w:tc>
          <w:tcPr>
            <w:tcW w:w="3965" w:type="dxa"/>
          </w:tcPr>
          <w:p w14:paraId="3912E710" w14:textId="25FC7DC8" w:rsidR="00AC4221" w:rsidRDefault="00AC4221">
            <w:pPr>
              <w:cnfStyle w:val="000000100000" w:firstRow="0" w:lastRow="0" w:firstColumn="0" w:lastColumn="0" w:oddVBand="0" w:evenVBand="0" w:oddHBand="1" w:evenHBand="0" w:firstRowFirstColumn="0" w:firstRowLastColumn="0" w:lastRowFirstColumn="0" w:lastRowLastColumn="0"/>
            </w:pPr>
          </w:p>
        </w:tc>
      </w:tr>
      <w:tr w:rsidR="00AC4221" w14:paraId="5EA52139" w14:textId="77777777" w:rsidTr="00AC422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6F3315CD" w14:textId="482C4DCF" w:rsidR="00AC4221" w:rsidRDefault="00175ACB">
            <w:r>
              <w:t>D</w:t>
            </w:r>
          </w:p>
        </w:tc>
        <w:tc>
          <w:tcPr>
            <w:tcW w:w="1701" w:type="dxa"/>
          </w:tcPr>
          <w:p w14:paraId="1475174D" w14:textId="76D8FFEF" w:rsidR="00AC4221" w:rsidRDefault="000C3978">
            <w:pPr>
              <w:cnfStyle w:val="000000010000" w:firstRow="0" w:lastRow="0" w:firstColumn="0" w:lastColumn="0" w:oddVBand="0" w:evenVBand="0" w:oddHBand="0" w:evenHBand="1" w:firstRowFirstColumn="0" w:firstRowLastColumn="0" w:lastRowFirstColumn="0" w:lastRowLastColumn="0"/>
            </w:pPr>
            <w:r>
              <w:t>25</w:t>
            </w:r>
          </w:p>
        </w:tc>
        <w:tc>
          <w:tcPr>
            <w:tcW w:w="1842" w:type="dxa"/>
          </w:tcPr>
          <w:p w14:paraId="66505B5A" w14:textId="0C0D95C8" w:rsidR="00AC4221" w:rsidRDefault="000C3978">
            <w:pPr>
              <w:cnfStyle w:val="000000010000" w:firstRow="0" w:lastRow="0" w:firstColumn="0" w:lastColumn="0" w:oddVBand="0" w:evenVBand="0" w:oddHBand="0" w:evenHBand="1" w:firstRowFirstColumn="0" w:firstRowLastColumn="0" w:lastRowFirstColumn="0" w:lastRowLastColumn="0"/>
            </w:pPr>
            <w:r>
              <w:t>75</w:t>
            </w:r>
          </w:p>
        </w:tc>
        <w:tc>
          <w:tcPr>
            <w:tcW w:w="3965" w:type="dxa"/>
          </w:tcPr>
          <w:p w14:paraId="15D83D5B" w14:textId="2D88707E" w:rsidR="00AC4221" w:rsidRDefault="00AC4221">
            <w:pPr>
              <w:cnfStyle w:val="000000010000" w:firstRow="0" w:lastRow="0" w:firstColumn="0" w:lastColumn="0" w:oddVBand="0" w:evenVBand="0" w:oddHBand="0" w:evenHBand="1" w:firstRowFirstColumn="0" w:firstRowLastColumn="0" w:lastRowFirstColumn="0" w:lastRowLastColumn="0"/>
            </w:pPr>
          </w:p>
        </w:tc>
      </w:tr>
      <w:tr w:rsidR="000C3978" w14:paraId="1717C955" w14:textId="77777777" w:rsidTr="00AC422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7FF86EA8" w14:textId="4E6F382D" w:rsidR="000C3978" w:rsidRDefault="000C3978" w:rsidP="000C3978">
            <w:r>
              <w:t>E</w:t>
            </w:r>
          </w:p>
        </w:tc>
        <w:tc>
          <w:tcPr>
            <w:tcW w:w="1701" w:type="dxa"/>
          </w:tcPr>
          <w:p w14:paraId="24FBBF8B" w14:textId="41C82B5C" w:rsidR="000C3978" w:rsidRDefault="000C3978" w:rsidP="000C3978">
            <w:pPr>
              <w:cnfStyle w:val="000000100000" w:firstRow="0" w:lastRow="0" w:firstColumn="0" w:lastColumn="0" w:oddVBand="0" w:evenVBand="0" w:oddHBand="1" w:evenHBand="0" w:firstRowFirstColumn="0" w:firstRowLastColumn="0" w:lastRowFirstColumn="0" w:lastRowLastColumn="0"/>
            </w:pPr>
            <w:r>
              <w:t>50</w:t>
            </w:r>
          </w:p>
        </w:tc>
        <w:tc>
          <w:tcPr>
            <w:tcW w:w="1842" w:type="dxa"/>
          </w:tcPr>
          <w:p w14:paraId="5F11C5E0" w14:textId="6C34E69F" w:rsidR="000C3978" w:rsidRDefault="000C3978" w:rsidP="000C3978">
            <w:pPr>
              <w:cnfStyle w:val="000000100000" w:firstRow="0" w:lastRow="0" w:firstColumn="0" w:lastColumn="0" w:oddVBand="0" w:evenVBand="0" w:oddHBand="1" w:evenHBand="0" w:firstRowFirstColumn="0" w:firstRowLastColumn="0" w:lastRowFirstColumn="0" w:lastRowLastColumn="0"/>
            </w:pPr>
            <w:r>
              <w:t>50</w:t>
            </w:r>
          </w:p>
        </w:tc>
        <w:tc>
          <w:tcPr>
            <w:tcW w:w="3965" w:type="dxa"/>
          </w:tcPr>
          <w:p w14:paraId="78BA12E5" w14:textId="6C8901AA" w:rsidR="000C3978" w:rsidRDefault="000C3978" w:rsidP="000C3978">
            <w:pPr>
              <w:cnfStyle w:val="000000100000" w:firstRow="0" w:lastRow="0" w:firstColumn="0" w:lastColumn="0" w:oddVBand="0" w:evenVBand="0" w:oddHBand="1" w:evenHBand="0" w:firstRowFirstColumn="0" w:firstRowLastColumn="0" w:lastRowFirstColumn="0" w:lastRowLastColumn="0"/>
            </w:pPr>
          </w:p>
        </w:tc>
      </w:tr>
      <w:tr w:rsidR="00DF7A13" w14:paraId="086C6519" w14:textId="77777777" w:rsidTr="00AC422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1318982F" w14:textId="06BFB044" w:rsidR="00DF7A13" w:rsidRDefault="00DF7A13" w:rsidP="000C3978">
            <w:r>
              <w:t>F</w:t>
            </w:r>
          </w:p>
        </w:tc>
        <w:tc>
          <w:tcPr>
            <w:tcW w:w="1701" w:type="dxa"/>
          </w:tcPr>
          <w:p w14:paraId="31930889" w14:textId="2455E669" w:rsidR="00DF7A13" w:rsidRDefault="005B6D1C" w:rsidP="000C3978">
            <w:pPr>
              <w:cnfStyle w:val="000000010000" w:firstRow="0" w:lastRow="0" w:firstColumn="0" w:lastColumn="0" w:oddVBand="0" w:evenVBand="0" w:oddHBand="0" w:evenHBand="1" w:firstRowFirstColumn="0" w:firstRowLastColumn="0" w:lastRowFirstColumn="0" w:lastRowLastColumn="0"/>
            </w:pPr>
            <w:r>
              <w:t>0</w:t>
            </w:r>
          </w:p>
        </w:tc>
        <w:tc>
          <w:tcPr>
            <w:tcW w:w="1842" w:type="dxa"/>
          </w:tcPr>
          <w:p w14:paraId="70BB31DB" w14:textId="0BB53C62" w:rsidR="00DF7A13" w:rsidRDefault="005B6D1C" w:rsidP="000C3978">
            <w:pPr>
              <w:cnfStyle w:val="000000010000" w:firstRow="0" w:lastRow="0" w:firstColumn="0" w:lastColumn="0" w:oddVBand="0" w:evenVBand="0" w:oddHBand="0" w:evenHBand="1" w:firstRowFirstColumn="0" w:firstRowLastColumn="0" w:lastRowFirstColumn="0" w:lastRowLastColumn="0"/>
            </w:pPr>
            <w:r>
              <w:t>100</w:t>
            </w:r>
          </w:p>
        </w:tc>
        <w:tc>
          <w:tcPr>
            <w:tcW w:w="3965" w:type="dxa"/>
          </w:tcPr>
          <w:p w14:paraId="58748057" w14:textId="77777777" w:rsidR="00DF7A13" w:rsidRDefault="00DF7A13" w:rsidP="000C3978">
            <w:pPr>
              <w:cnfStyle w:val="000000010000" w:firstRow="0" w:lastRow="0" w:firstColumn="0" w:lastColumn="0" w:oddVBand="0" w:evenVBand="0" w:oddHBand="0" w:evenHBand="1" w:firstRowFirstColumn="0" w:firstRowLastColumn="0" w:lastRowFirstColumn="0" w:lastRowLastColumn="0"/>
            </w:pPr>
          </w:p>
        </w:tc>
      </w:tr>
    </w:tbl>
    <w:p w14:paraId="185E1786" w14:textId="58B94D41" w:rsidR="006C2A01" w:rsidRPr="006C2A01" w:rsidRDefault="006C2A01" w:rsidP="006C2A01">
      <w:pPr>
        <w:rPr>
          <w:rStyle w:val="Strong"/>
        </w:rPr>
      </w:pPr>
      <w:r>
        <w:rPr>
          <w:rStyle w:val="Strong"/>
        </w:rPr>
        <w:t>Discussion questions</w:t>
      </w:r>
    </w:p>
    <w:p w14:paraId="1FDA1B08" w14:textId="45E5B503" w:rsidR="00AA0F92" w:rsidRDefault="00FB676B" w:rsidP="00E64F7B">
      <w:pPr>
        <w:pStyle w:val="ListNumber"/>
        <w:numPr>
          <w:ilvl w:val="0"/>
          <w:numId w:val="28"/>
        </w:numPr>
      </w:pPr>
      <w:r>
        <w:t>Rank</w:t>
      </w:r>
      <w:r w:rsidR="00AA0F92">
        <w:t xml:space="preserve"> the </w:t>
      </w:r>
      <w:r w:rsidR="00FA7AE7">
        <w:t>concentrations in order from most dilute to most concentrated. Record the order</w:t>
      </w:r>
      <w:r w:rsidR="00294AAD">
        <w:t xml:space="preserve"> in the space below.</w:t>
      </w:r>
    </w:p>
    <w:tbl>
      <w:tblPr>
        <w:tblStyle w:val="TableGrid"/>
        <w:tblW w:w="0" w:type="auto"/>
        <w:tblLook w:val="04A0" w:firstRow="1" w:lastRow="0" w:firstColumn="1" w:lastColumn="0" w:noHBand="0" w:noVBand="1"/>
        <w:tblDescription w:val="Blank space for a student response."/>
      </w:tblPr>
      <w:tblGrid>
        <w:gridCol w:w="9628"/>
      </w:tblGrid>
      <w:tr w:rsidR="00294AAD" w14:paraId="04B513F0" w14:textId="77777777" w:rsidTr="00294AAD">
        <w:tc>
          <w:tcPr>
            <w:tcW w:w="9628" w:type="dxa"/>
          </w:tcPr>
          <w:p w14:paraId="2267D723" w14:textId="77777777" w:rsidR="00294AAD" w:rsidRDefault="00294AAD" w:rsidP="002F19E8"/>
        </w:tc>
      </w:tr>
    </w:tbl>
    <w:p w14:paraId="01AA1C40" w14:textId="0AAFC3CB" w:rsidR="002F19E8" w:rsidRDefault="002F19E8" w:rsidP="00AD0A09">
      <w:pPr>
        <w:pStyle w:val="ListNumber"/>
      </w:pPr>
      <w:r>
        <w:t xml:space="preserve">Collect a beaker of solution with an ‘unknown’ concentration from your teacher. Compare the </w:t>
      </w:r>
      <w:r w:rsidR="00C37A63">
        <w:t>colours and determine their positions</w:t>
      </w:r>
      <w:r w:rsidR="00424902">
        <w:t xml:space="preserve"> in the order of concentration. </w:t>
      </w:r>
      <w:r w:rsidR="00D94E0B">
        <w:t>Check your answer with the teacher.</w:t>
      </w:r>
    </w:p>
    <w:tbl>
      <w:tblPr>
        <w:tblStyle w:val="TableGrid"/>
        <w:tblW w:w="0" w:type="auto"/>
        <w:tblLook w:val="04A0" w:firstRow="1" w:lastRow="0" w:firstColumn="1" w:lastColumn="0" w:noHBand="0" w:noVBand="1"/>
        <w:tblDescription w:val="Blank space for a student response."/>
      </w:tblPr>
      <w:tblGrid>
        <w:gridCol w:w="9628"/>
      </w:tblGrid>
      <w:tr w:rsidR="00FE1B93" w14:paraId="410725C4" w14:textId="77777777">
        <w:tc>
          <w:tcPr>
            <w:tcW w:w="9628" w:type="dxa"/>
          </w:tcPr>
          <w:p w14:paraId="52D14314" w14:textId="77777777" w:rsidR="00FE1B93" w:rsidRDefault="00FE1B93"/>
        </w:tc>
      </w:tr>
    </w:tbl>
    <w:p w14:paraId="1A6BF040" w14:textId="412649DA" w:rsidR="00130B33" w:rsidRDefault="00130B33" w:rsidP="00AD0A09">
      <w:pPr>
        <w:pStyle w:val="ListNumber"/>
      </w:pPr>
      <w:r w:rsidRPr="00130B33">
        <w:t>Describe</w:t>
      </w:r>
      <w:r>
        <w:t xml:space="preserve"> how you determined the </w:t>
      </w:r>
      <w:r w:rsidR="004461AF">
        <w:t>order of the concentrations.</w:t>
      </w:r>
    </w:p>
    <w:tbl>
      <w:tblPr>
        <w:tblStyle w:val="TableGrid"/>
        <w:tblW w:w="0" w:type="auto"/>
        <w:tblLook w:val="04A0" w:firstRow="1" w:lastRow="0" w:firstColumn="1" w:lastColumn="0" w:noHBand="0" w:noVBand="1"/>
        <w:tblDescription w:val="Blank space for a student response."/>
      </w:tblPr>
      <w:tblGrid>
        <w:gridCol w:w="9628"/>
      </w:tblGrid>
      <w:tr w:rsidR="004461AF" w14:paraId="734F6FA4" w14:textId="77777777" w:rsidTr="00D807D6">
        <w:trPr>
          <w:trHeight w:val="1651"/>
        </w:trPr>
        <w:tc>
          <w:tcPr>
            <w:tcW w:w="9628" w:type="dxa"/>
          </w:tcPr>
          <w:p w14:paraId="15BF9F50" w14:textId="77777777" w:rsidR="004461AF" w:rsidRDefault="004461AF"/>
        </w:tc>
      </w:tr>
    </w:tbl>
    <w:p w14:paraId="05C0499D" w14:textId="6217764B" w:rsidR="00BE588B" w:rsidRDefault="00604708" w:rsidP="00FE0CC4">
      <w:pPr>
        <w:pStyle w:val="ListNumber"/>
        <w:keepNext/>
      </w:pPr>
      <w:r w:rsidRPr="00604708">
        <w:t xml:space="preserve">Draw a particle diagram representing a </w:t>
      </w:r>
      <w:r>
        <w:t>weak solution and a strong solution. Show the solute and solvent particles in your diagram</w:t>
      </w:r>
      <w:r w:rsidR="00BE588B">
        <w:t xml:space="preserve"> (label them)</w:t>
      </w:r>
      <w:r w:rsidR="00264FFA">
        <w:t>.</w:t>
      </w:r>
    </w:p>
    <w:tbl>
      <w:tblPr>
        <w:tblStyle w:val="TableGrid"/>
        <w:tblW w:w="0" w:type="auto"/>
        <w:tblLook w:val="04A0" w:firstRow="1" w:lastRow="0" w:firstColumn="1" w:lastColumn="0" w:noHBand="0" w:noVBand="1"/>
        <w:tblDescription w:val="Blank space for a student response."/>
      </w:tblPr>
      <w:tblGrid>
        <w:gridCol w:w="3210"/>
        <w:gridCol w:w="3209"/>
        <w:gridCol w:w="3209"/>
      </w:tblGrid>
      <w:tr w:rsidR="00BE588B" w14:paraId="7F8D2203" w14:textId="12281BF2" w:rsidTr="00FE0CC4">
        <w:trPr>
          <w:trHeight w:val="1989"/>
        </w:trPr>
        <w:tc>
          <w:tcPr>
            <w:tcW w:w="3210" w:type="dxa"/>
          </w:tcPr>
          <w:p w14:paraId="2C20C0B1" w14:textId="77777777" w:rsidR="00BE588B" w:rsidRDefault="00BE588B"/>
        </w:tc>
        <w:tc>
          <w:tcPr>
            <w:tcW w:w="3209" w:type="dxa"/>
          </w:tcPr>
          <w:p w14:paraId="79BB584D" w14:textId="77777777" w:rsidR="00BE588B" w:rsidRDefault="00BE588B"/>
        </w:tc>
        <w:tc>
          <w:tcPr>
            <w:tcW w:w="3209" w:type="dxa"/>
          </w:tcPr>
          <w:p w14:paraId="27C4D561" w14:textId="77777777" w:rsidR="00BE588B" w:rsidRDefault="00BE588B"/>
        </w:tc>
      </w:tr>
    </w:tbl>
    <w:p w14:paraId="56D5CD4D" w14:textId="67F38EF5" w:rsidR="009026F7" w:rsidRPr="00604708" w:rsidRDefault="009026F7" w:rsidP="009026F7">
      <w:r w:rsidRPr="00604708">
        <w:br w:type="page"/>
      </w:r>
    </w:p>
    <w:p w14:paraId="31A30750" w14:textId="77777777" w:rsidR="00F80AC9" w:rsidRDefault="00F80AC9" w:rsidP="00F80AC9">
      <w:pPr>
        <w:pStyle w:val="Heading2"/>
      </w:pPr>
      <w:bookmarkStart w:id="32" w:name="_Toc204017516"/>
      <w:bookmarkStart w:id="33" w:name="_Toc227597132"/>
      <w:bookmarkStart w:id="34" w:name="_Toc204017508"/>
      <w:bookmarkEnd w:id="27"/>
      <w:r>
        <w:t>Unsaturated, saturated and supersaturated</w:t>
      </w:r>
      <w:bookmarkEnd w:id="32"/>
      <w:bookmarkEnd w:id="33"/>
    </w:p>
    <w:p w14:paraId="456DEBD1" w14:textId="3036BF16" w:rsidR="009D2D43" w:rsidRPr="009D2D43" w:rsidRDefault="00745683" w:rsidP="009D2D43">
      <w:pPr>
        <w:pStyle w:val="FeatureBox"/>
      </w:pPr>
      <w:r>
        <w:t>A good explanation of supersaturation is provided in the YouTube vide</w:t>
      </w:r>
      <w:r w:rsidR="00C22EF6">
        <w:t>o</w:t>
      </w:r>
      <w:r>
        <w:t xml:space="preserve"> </w:t>
      </w:r>
      <w:hyperlink r:id="rId26" w:history="1">
        <w:r w:rsidR="009612FF" w:rsidRPr="009D4509">
          <w:rPr>
            <w:rStyle w:val="Hyperlink"/>
          </w:rPr>
          <w:t>Supersaturation Finally Explained &amp; Demonstrated</w:t>
        </w:r>
        <w:r w:rsidR="009D4509" w:rsidRPr="009D4509">
          <w:rPr>
            <w:rStyle w:val="Hyperlink"/>
          </w:rPr>
          <w:t xml:space="preserve"> (4:53)</w:t>
        </w:r>
      </w:hyperlink>
      <w:r w:rsidR="007104C9">
        <w:t xml:space="preserve">. This video is for </w:t>
      </w:r>
      <w:r w:rsidR="00894E8B">
        <w:t>teachers</w:t>
      </w:r>
      <w:r w:rsidR="009D4509">
        <w:t>’</w:t>
      </w:r>
      <w:r w:rsidR="00894E8B">
        <w:t xml:space="preserve"> background understanding and goes beyond the level required of</w:t>
      </w:r>
      <w:r w:rsidR="007104C9">
        <w:t xml:space="preserve"> Year 7 students.</w:t>
      </w:r>
    </w:p>
    <w:p w14:paraId="565C50E4" w14:textId="1333000D" w:rsidR="00F80AC9" w:rsidRDefault="00DA642F" w:rsidP="00E64F7B">
      <w:pPr>
        <w:pStyle w:val="ListNumber"/>
        <w:numPr>
          <w:ilvl w:val="0"/>
          <w:numId w:val="7"/>
        </w:numPr>
      </w:pPr>
      <w:r>
        <w:t xml:space="preserve">Display </w:t>
      </w:r>
      <w:r w:rsidRPr="00DC1747">
        <w:rPr>
          <w:rStyle w:val="Strong"/>
        </w:rPr>
        <w:t>SOL PPT ‘2.2 Types of solutions</w:t>
      </w:r>
      <w:r w:rsidR="00DC1747" w:rsidRPr="00DC1747">
        <w:rPr>
          <w:rStyle w:val="Strong"/>
        </w:rPr>
        <w:t>’</w:t>
      </w:r>
      <w:r w:rsidR="00DC1747">
        <w:t xml:space="preserve">. </w:t>
      </w:r>
      <w:r w:rsidR="00ED4267">
        <w:t>Use the speaker note</w:t>
      </w:r>
      <w:r w:rsidR="00894E8B">
        <w:t>s</w:t>
      </w:r>
      <w:r w:rsidR="00ED4267">
        <w:t xml:space="preserve"> to d</w:t>
      </w:r>
      <w:r w:rsidR="00F80AC9">
        <w:t>efine the terms ‘unsaturated’, ‘saturated’ and ‘supersaturated’ and lead a discussion on the definition of ‘soluble’ and the continuum of dissolution, outlining the varying degrees of solubility of different substances and at different temperatures.</w:t>
      </w:r>
    </w:p>
    <w:p w14:paraId="2E9829F3" w14:textId="46E5EBEA" w:rsidR="00F80AC9" w:rsidRDefault="00F80AC9" w:rsidP="00F80AC9">
      <w:pPr>
        <w:pStyle w:val="FeatureBox3"/>
      </w:pPr>
      <w:r>
        <w:rPr>
          <w:rStyle w:val="Strong"/>
        </w:rPr>
        <w:t>Checkpoint</w:t>
      </w:r>
      <w:r w:rsidR="00504787">
        <w:rPr>
          <w:rStyle w:val="Strong"/>
        </w:rPr>
        <w:t xml:space="preserve"> 2</w:t>
      </w:r>
      <w:r w:rsidRPr="005F7E1C">
        <w:rPr>
          <w:rStyle w:val="Strong"/>
        </w:rPr>
        <w:t>:</w:t>
      </w:r>
      <w:r>
        <w:t xml:space="preserve"> </w:t>
      </w:r>
      <w:r w:rsidR="00504787">
        <w:t>d</w:t>
      </w:r>
      <w:r w:rsidR="00763CFD">
        <w:t xml:space="preserve">isplay </w:t>
      </w:r>
      <w:r w:rsidR="00763CFD" w:rsidRPr="00613160">
        <w:rPr>
          <w:rStyle w:val="Strong"/>
        </w:rPr>
        <w:t>SOL PPT</w:t>
      </w:r>
      <w:r w:rsidR="00763CFD">
        <w:rPr>
          <w:rStyle w:val="Strong"/>
        </w:rPr>
        <w:t xml:space="preserve"> ‘</w:t>
      </w:r>
      <w:r w:rsidR="005E246F">
        <w:rPr>
          <w:rStyle w:val="Strong"/>
        </w:rPr>
        <w:t>2.2</w:t>
      </w:r>
      <w:r w:rsidR="00763CFD">
        <w:rPr>
          <w:rStyle w:val="Strong"/>
        </w:rPr>
        <w:t xml:space="preserve"> Checkpoint</w:t>
      </w:r>
      <w:r w:rsidR="005E246F">
        <w:rPr>
          <w:rStyle w:val="Strong"/>
        </w:rPr>
        <w:t xml:space="preserve"> 2</w:t>
      </w:r>
      <w:r w:rsidR="001A235E">
        <w:rPr>
          <w:rStyle w:val="Strong"/>
        </w:rPr>
        <w:t>’</w:t>
      </w:r>
      <w:r w:rsidR="00894E8B">
        <w:rPr>
          <w:rStyle w:val="Strong"/>
        </w:rPr>
        <w:t>,</w:t>
      </w:r>
      <w:r w:rsidR="001A235E" w:rsidRPr="001A235E">
        <w:t xml:space="preserve"> </w:t>
      </w:r>
      <w:r w:rsidR="001A235E">
        <w:t xml:space="preserve">which contains an image of </w:t>
      </w:r>
      <w:r w:rsidR="00ED0929">
        <w:t xml:space="preserve">3 </w:t>
      </w:r>
      <w:r w:rsidR="001A235E">
        <w:t xml:space="preserve">solutions. </w:t>
      </w:r>
      <w:r w:rsidR="00D72B58">
        <w:t>Students identify the solutions as</w:t>
      </w:r>
      <w:r w:rsidR="00761FF6">
        <w:t xml:space="preserve"> unsaturated, saturated and supersaturated</w:t>
      </w:r>
      <w:r>
        <w:t>. Student understanding of key terms is assessed before progressing to the next activity</w:t>
      </w:r>
      <w:r w:rsidRPr="00287744">
        <w:t>.</w:t>
      </w:r>
      <w:r w:rsidR="00202703">
        <w:t xml:space="preserve"> The answers to the question are provided in </w:t>
      </w:r>
      <w:r w:rsidR="00202703">
        <w:fldChar w:fldCharType="begin"/>
      </w:r>
      <w:r w:rsidR="00202703">
        <w:instrText xml:space="preserve"> REF _Ref213928757 \h </w:instrText>
      </w:r>
      <w:r w:rsidR="00202703">
        <w:fldChar w:fldCharType="separate"/>
      </w:r>
      <w:r w:rsidR="00ED0929">
        <w:t xml:space="preserve">Figure </w:t>
      </w:r>
      <w:r w:rsidR="00ED0929">
        <w:rPr>
          <w:noProof/>
        </w:rPr>
        <w:t>2</w:t>
      </w:r>
      <w:r w:rsidR="00202703">
        <w:fldChar w:fldCharType="end"/>
      </w:r>
      <w:r w:rsidR="00202703">
        <w:t>.</w:t>
      </w:r>
    </w:p>
    <w:p w14:paraId="37520083" w14:textId="591BDB8F" w:rsidR="00202703" w:rsidRDefault="00202703" w:rsidP="00BE74CE">
      <w:pPr>
        <w:pStyle w:val="Caption"/>
        <w:tabs>
          <w:tab w:val="left" w:pos="3147"/>
        </w:tabs>
      </w:pPr>
      <w:bookmarkStart w:id="35" w:name="_Ref213928757"/>
      <w:r>
        <w:t xml:space="preserve">Figure </w:t>
      </w:r>
      <w:r>
        <w:fldChar w:fldCharType="begin"/>
      </w:r>
      <w:r>
        <w:instrText xml:space="preserve"> SEQ Figure \* ARABIC </w:instrText>
      </w:r>
      <w:r>
        <w:fldChar w:fldCharType="separate"/>
      </w:r>
      <w:r w:rsidR="00BE74CE">
        <w:rPr>
          <w:noProof/>
        </w:rPr>
        <w:t>2</w:t>
      </w:r>
      <w:r>
        <w:fldChar w:fldCharType="end"/>
      </w:r>
      <w:bookmarkEnd w:id="35"/>
      <w:r>
        <w:t xml:space="preserve"> – checkpoint </w:t>
      </w:r>
      <w:r w:rsidR="00504787">
        <w:t xml:space="preserve">2 </w:t>
      </w:r>
      <w:r w:rsidR="00374965">
        <w:t>answer</w:t>
      </w:r>
    </w:p>
    <w:p w14:paraId="77BB2A55" w14:textId="3667AEE3" w:rsidR="00BE74CE" w:rsidRPr="00BE74CE" w:rsidRDefault="00BE74CE" w:rsidP="00BE74CE">
      <w:r w:rsidRPr="00BE74CE">
        <w:rPr>
          <w:noProof/>
        </w:rPr>
        <w:drawing>
          <wp:inline distT="0" distB="0" distL="0" distR="0" wp14:anchorId="42AD1DE5" wp14:editId="47099E4A">
            <wp:extent cx="5545016" cy="3881741"/>
            <wp:effectExtent l="0" t="0" r="0" b="0"/>
            <wp:docPr id="7" name="Picture 6" descr="An image showing three beakers of solutions with a description of each one. Students have to identify which one represents a unsaturated, saturated and supersaturated solution.">
              <a:extLst xmlns:a="http://schemas.openxmlformats.org/drawingml/2006/main">
                <a:ext uri="{FF2B5EF4-FFF2-40B4-BE49-F238E27FC236}">
                  <a16:creationId xmlns:a16="http://schemas.microsoft.com/office/drawing/2014/main" id="{B936DB1C-DAF8-1649-5557-C5EA08C8C00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6" descr="An image showing three beakers of solutions with a description of each one. Students have to identify which one represents a unsaturated, saturated and supersaturated solution.">
                      <a:extLst>
                        <a:ext uri="{FF2B5EF4-FFF2-40B4-BE49-F238E27FC236}">
                          <a16:creationId xmlns:a16="http://schemas.microsoft.com/office/drawing/2014/main" id="{B936DB1C-DAF8-1649-5557-C5EA08C8C007}"/>
                        </a:ext>
                      </a:extLst>
                    </pic:cNvPr>
                    <pic:cNvPicPr>
                      <a:picLocks noChangeAspect="1"/>
                    </pic:cNvPicPr>
                  </pic:nvPicPr>
                  <pic:blipFill>
                    <a:blip r:embed="rId27" cstate="print">
                      <a:extLst>
                        <a:ext uri="{28A0092B-C50C-407E-A947-70E740481C1C}">
                          <a14:useLocalDpi xmlns:a14="http://schemas.microsoft.com/office/drawing/2010/main" val="0"/>
                        </a:ext>
                      </a:extLst>
                    </a:blip>
                    <a:stretch>
                      <a:fillRect/>
                    </a:stretch>
                  </pic:blipFill>
                  <pic:spPr>
                    <a:xfrm>
                      <a:off x="0" y="0"/>
                      <a:ext cx="5575719" cy="3903234"/>
                    </a:xfrm>
                    <a:prstGeom prst="rect">
                      <a:avLst/>
                    </a:prstGeom>
                  </pic:spPr>
                </pic:pic>
              </a:graphicData>
            </a:graphic>
          </wp:inline>
        </w:drawing>
      </w:r>
    </w:p>
    <w:p w14:paraId="33C713E0" w14:textId="7ABEDC4A" w:rsidR="00681DDA" w:rsidRPr="00202703" w:rsidRDefault="00934B1D" w:rsidP="00B57A38">
      <w:pPr>
        <w:pStyle w:val="Imageattributioncaption"/>
      </w:pPr>
      <w:r>
        <w:t>Image c</w:t>
      </w:r>
      <w:r w:rsidR="003A3360" w:rsidRPr="003A3360">
        <w:t xml:space="preserve">reated in </w:t>
      </w:r>
      <w:hyperlink r:id="rId28" w:history="1">
        <w:r w:rsidR="003A3360" w:rsidRPr="001076D8">
          <w:rPr>
            <w:rStyle w:val="Hyperlink"/>
          </w:rPr>
          <w:t>https://BioRender.com</w:t>
        </w:r>
      </w:hyperlink>
      <w:r>
        <w:t>.</w:t>
      </w:r>
    </w:p>
    <w:p w14:paraId="159FB3B6" w14:textId="5EF63F68" w:rsidR="00F80AC9" w:rsidRDefault="00F80AC9" w:rsidP="00EB0B4B">
      <w:pPr>
        <w:pStyle w:val="ListNumber"/>
      </w:pPr>
      <w:r>
        <w:t xml:space="preserve">Students access </w:t>
      </w:r>
      <w:hyperlink r:id="rId29" w:history="1">
        <w:r w:rsidR="00401463">
          <w:rPr>
            <w:rStyle w:val="Hyperlink"/>
          </w:rPr>
          <w:t xml:space="preserve">PhET </w:t>
        </w:r>
        <w:r w:rsidR="008908DE">
          <w:rPr>
            <w:rStyle w:val="Hyperlink"/>
          </w:rPr>
          <w:t>Interactive S</w:t>
        </w:r>
        <w:r w:rsidR="00401463">
          <w:rPr>
            <w:rStyle w:val="Hyperlink"/>
          </w:rPr>
          <w:t>imulation</w:t>
        </w:r>
        <w:r w:rsidR="008908DE">
          <w:rPr>
            <w:rStyle w:val="Hyperlink"/>
          </w:rPr>
          <w:t>s</w:t>
        </w:r>
        <w:r w:rsidR="00401463">
          <w:rPr>
            <w:rStyle w:val="Hyperlink"/>
          </w:rPr>
          <w:t xml:space="preserve"> – Concentration</w:t>
        </w:r>
      </w:hyperlink>
      <w:r w:rsidR="00401463" w:rsidRPr="003F6A0D">
        <w:t xml:space="preserve"> </w:t>
      </w:r>
      <w:r>
        <w:t>online.</w:t>
      </w:r>
      <w:r w:rsidR="006A0CCE">
        <w:t xml:space="preserve"> </w:t>
      </w:r>
      <w:r>
        <w:t xml:space="preserve">Students use the simulation to respond to the questions in the </w:t>
      </w:r>
      <w:hyperlink w:anchor="_Student_resource_–_3" w:history="1">
        <w:r w:rsidR="00D625C5" w:rsidRPr="00D625C5">
          <w:rPr>
            <w:rStyle w:val="Hyperlink"/>
          </w:rPr>
          <w:t>Student resource – exploring types of solutions</w:t>
        </w:r>
      </w:hyperlink>
      <w:r>
        <w:t xml:space="preserve"> to compare the properties of unsaturated</w:t>
      </w:r>
      <w:r w:rsidR="006A0CCE">
        <w:t xml:space="preserve"> and</w:t>
      </w:r>
      <w:r>
        <w:t xml:space="preserve"> saturated solutions.</w:t>
      </w:r>
    </w:p>
    <w:p w14:paraId="73CC5B78" w14:textId="725654B8" w:rsidR="00B126E6" w:rsidRDefault="00B126E6" w:rsidP="00E64F7B">
      <w:pPr>
        <w:pStyle w:val="ListNumber2"/>
        <w:numPr>
          <w:ilvl w:val="0"/>
          <w:numId w:val="29"/>
        </w:numPr>
      </w:pPr>
      <w:r>
        <w:t>Move around the room to assist students in following the instructions to complete the simulation</w:t>
      </w:r>
      <w:r w:rsidR="00F85580">
        <w:t>.</w:t>
      </w:r>
    </w:p>
    <w:p w14:paraId="7D4E81A9" w14:textId="4C30CA96" w:rsidR="00B126E6" w:rsidRDefault="00067C6E" w:rsidP="00E61227">
      <w:pPr>
        <w:pStyle w:val="ListNumber2"/>
      </w:pPr>
      <w:r>
        <w:t>Before students reach question 8 in the student resource, tell them that the PhET simulation does not show supersaturated solutions</w:t>
      </w:r>
      <w:r w:rsidR="001C0441">
        <w:t xml:space="preserve">. </w:t>
      </w:r>
      <w:r w:rsidR="004B29A2">
        <w:t xml:space="preserve">Display </w:t>
      </w:r>
      <w:r w:rsidR="004B29A2" w:rsidRPr="00C325F6">
        <w:rPr>
          <w:rStyle w:val="Strong"/>
        </w:rPr>
        <w:t>SOL PPT ‘2.2 Supersaturated solutions’</w:t>
      </w:r>
      <w:r w:rsidR="004B29A2">
        <w:t xml:space="preserve"> to r</w:t>
      </w:r>
      <w:r w:rsidR="00F66AD4">
        <w:t>emind students</w:t>
      </w:r>
      <w:r w:rsidR="00FF4369">
        <w:t xml:space="preserve"> that</w:t>
      </w:r>
      <w:r w:rsidR="00E8791B">
        <w:t xml:space="preserve"> a</w:t>
      </w:r>
      <w:r w:rsidR="00E43C6C">
        <w:t xml:space="preserve"> supersaturated solution contains more than the usual maximum amount of dissolved solute. The solution is very unstable</w:t>
      </w:r>
      <w:r w:rsidR="00854A6E">
        <w:t>,</w:t>
      </w:r>
      <w:r w:rsidR="008114A2">
        <w:t xml:space="preserve"> </w:t>
      </w:r>
      <w:r w:rsidR="000370E1">
        <w:t>meaning</w:t>
      </w:r>
      <w:r w:rsidR="00EA5053">
        <w:t xml:space="preserve"> any disturbance can cause it to </w:t>
      </w:r>
      <w:r w:rsidR="00854A6E">
        <w:t>crystallise</w:t>
      </w:r>
      <w:r w:rsidR="00EA5053">
        <w:t>.</w:t>
      </w:r>
    </w:p>
    <w:p w14:paraId="41CE4C53" w14:textId="6D2AA2A8" w:rsidR="00B47273" w:rsidRPr="00B126E6" w:rsidRDefault="002F06FF" w:rsidP="00E61227">
      <w:pPr>
        <w:pStyle w:val="ListNumber2"/>
      </w:pPr>
      <w:r>
        <w:t xml:space="preserve">Play the YouTube video </w:t>
      </w:r>
      <w:hyperlink r:id="rId30" w:history="1">
        <w:r w:rsidR="005A7F9E">
          <w:rPr>
            <w:rStyle w:val="Hyperlink"/>
          </w:rPr>
          <w:t>Supersaturated Solutions - Working with Sodium Acetate (6:3</w:t>
        </w:r>
        <w:r w:rsidR="00903A38">
          <w:rPr>
            <w:rStyle w:val="Hyperlink"/>
          </w:rPr>
          <w:t>7</w:t>
        </w:r>
        <w:r w:rsidR="005A7F9E">
          <w:rPr>
            <w:rStyle w:val="Hyperlink"/>
          </w:rPr>
          <w:t>)</w:t>
        </w:r>
      </w:hyperlink>
      <w:r w:rsidR="00646F3D">
        <w:t xml:space="preserve"> to show students what happens to a supersaturated solution when a seed crystal is added.</w:t>
      </w:r>
    </w:p>
    <w:p w14:paraId="57462C16" w14:textId="1C5C2DC2" w:rsidR="00F80AC9" w:rsidRDefault="00F80AC9" w:rsidP="00E61227">
      <w:pPr>
        <w:pStyle w:val="ListNumber2"/>
      </w:pPr>
      <w:r>
        <w:t xml:space="preserve">Students then complete the summary table </w:t>
      </w:r>
      <w:r w:rsidR="00CB0A25">
        <w:t>i</w:t>
      </w:r>
      <w:r>
        <w:t>n the resource comparing the properties of unsaturated, saturated and supersaturated solutions.</w:t>
      </w:r>
    </w:p>
    <w:p w14:paraId="3A162F65" w14:textId="6AE957D3" w:rsidR="00F80AC9" w:rsidRPr="00FD054D" w:rsidRDefault="00F80AC9" w:rsidP="00F80AC9">
      <w:pPr>
        <w:pStyle w:val="FeatureBox2"/>
      </w:pPr>
      <w:r w:rsidRPr="00FD054D">
        <w:rPr>
          <w:rStyle w:val="Strong"/>
        </w:rPr>
        <w:t>Differentiation</w:t>
      </w:r>
      <w:r w:rsidRPr="00FD054D">
        <w:t xml:space="preserve">: </w:t>
      </w:r>
      <w:r w:rsidR="008B56DB">
        <w:t>provide a</w:t>
      </w:r>
      <w:r w:rsidRPr="00FD054D">
        <w:t xml:space="preserve"> word bank </w:t>
      </w:r>
      <w:r w:rsidR="007E07C7">
        <w:t xml:space="preserve">for students </w:t>
      </w:r>
      <w:r w:rsidRPr="00FD054D">
        <w:t>to fill in the various properties</w:t>
      </w:r>
      <w:r w:rsidR="008B56DB">
        <w:t xml:space="preserve"> of the different strength solutions</w:t>
      </w:r>
      <w:r w:rsidR="004864B0">
        <w:t>. The word bank is provided in Table 2 of the</w:t>
      </w:r>
      <w:r w:rsidR="00D625C5">
        <w:t xml:space="preserve"> </w:t>
      </w:r>
      <w:hyperlink w:anchor="_Student_resource_–_3" w:history="1">
        <w:r w:rsidR="00D625C5" w:rsidRPr="00D625C5">
          <w:rPr>
            <w:rStyle w:val="Hyperlink"/>
          </w:rPr>
          <w:t>Student resource – exploring types of solutions</w:t>
        </w:r>
      </w:hyperlink>
      <w:r w:rsidR="007E07C7">
        <w:t>.</w:t>
      </w:r>
    </w:p>
    <w:p w14:paraId="73AF7ECD" w14:textId="0A24F875" w:rsidR="00B867EB" w:rsidRDefault="00B867EB" w:rsidP="00F80AC9">
      <w:pPr>
        <w:rPr>
          <w:rStyle w:val="Strong"/>
        </w:rPr>
      </w:pPr>
      <w:r>
        <w:rPr>
          <w:rStyle w:val="Strong"/>
        </w:rPr>
        <w:t xml:space="preserve">Sample response: Student resource – </w:t>
      </w:r>
      <w:r w:rsidR="00741002">
        <w:rPr>
          <w:rStyle w:val="Strong"/>
        </w:rPr>
        <w:t>exploring types of solutions</w:t>
      </w:r>
    </w:p>
    <w:p w14:paraId="2577578B" w14:textId="1EC3451F" w:rsidR="00030E03" w:rsidRPr="00030E03" w:rsidRDefault="00030E03" w:rsidP="00030E03">
      <w:pPr>
        <w:pStyle w:val="FeatureBox4"/>
      </w:pPr>
      <w:r w:rsidRPr="00030E03">
        <w:t xml:space="preserve">Set the solute to </w:t>
      </w:r>
      <w:r w:rsidRPr="00FE0CC4">
        <w:rPr>
          <w:rStyle w:val="Strong"/>
        </w:rPr>
        <w:t>Drink mix</w:t>
      </w:r>
      <w:r w:rsidRPr="00030E03">
        <w:t xml:space="preserve"> and select </w:t>
      </w:r>
      <w:r w:rsidR="00E80CF9" w:rsidRPr="00FE0CC4">
        <w:rPr>
          <w:rStyle w:val="Strong"/>
        </w:rPr>
        <w:t>S</w:t>
      </w:r>
      <w:r w:rsidRPr="00FE0CC4">
        <w:rPr>
          <w:rStyle w:val="Strong"/>
        </w:rPr>
        <w:t>olid</w:t>
      </w:r>
      <w:r w:rsidR="00E80CF9">
        <w:t>.</w:t>
      </w:r>
    </w:p>
    <w:p w14:paraId="3E9264F9" w14:textId="77777777" w:rsidR="00741002" w:rsidRDefault="00741002" w:rsidP="00E64F7B">
      <w:pPr>
        <w:pStyle w:val="ListNumber"/>
        <w:numPr>
          <w:ilvl w:val="0"/>
          <w:numId w:val="12"/>
        </w:numPr>
      </w:pPr>
      <w:r>
        <w:t>Identify the solvent, solute and solution in this scenario.</w:t>
      </w:r>
    </w:p>
    <w:tbl>
      <w:tblPr>
        <w:tblStyle w:val="TableGrid"/>
        <w:tblW w:w="0" w:type="auto"/>
        <w:tblLook w:val="04A0" w:firstRow="1" w:lastRow="0" w:firstColumn="1" w:lastColumn="0" w:noHBand="0" w:noVBand="1"/>
        <w:tblDescription w:val="Sample student response."/>
      </w:tblPr>
      <w:tblGrid>
        <w:gridCol w:w="9628"/>
      </w:tblGrid>
      <w:tr w:rsidR="00741002" w14:paraId="3DDC4C18" w14:textId="77777777">
        <w:tc>
          <w:tcPr>
            <w:tcW w:w="9628" w:type="dxa"/>
          </w:tcPr>
          <w:p w14:paraId="1138748F" w14:textId="6BD394BA" w:rsidR="00741002" w:rsidRDefault="00E80CF9">
            <w:r>
              <w:t>The s</w:t>
            </w:r>
            <w:r w:rsidR="0031169E">
              <w:t xml:space="preserve">olvent </w:t>
            </w:r>
            <w:r>
              <w:t>is</w:t>
            </w:r>
            <w:r w:rsidR="0031169E">
              <w:t xml:space="preserve"> water,</w:t>
            </w:r>
            <w:r>
              <w:t xml:space="preserve"> the</w:t>
            </w:r>
            <w:r w:rsidR="0031169E">
              <w:t xml:space="preserve"> solute </w:t>
            </w:r>
            <w:r>
              <w:t>is the</w:t>
            </w:r>
            <w:r w:rsidR="0031169E">
              <w:t xml:space="preserve"> </w:t>
            </w:r>
            <w:r w:rsidR="00802DD5">
              <w:t>drink mix</w:t>
            </w:r>
            <w:r>
              <w:t xml:space="preserve"> and the</w:t>
            </w:r>
            <w:r w:rsidR="00802DD5">
              <w:t xml:space="preserve"> solution </w:t>
            </w:r>
            <w:r>
              <w:t>is the</w:t>
            </w:r>
            <w:r w:rsidR="00802DD5">
              <w:t xml:space="preserve"> drink</w:t>
            </w:r>
            <w:r>
              <w:t>.</w:t>
            </w:r>
          </w:p>
        </w:tc>
      </w:tr>
    </w:tbl>
    <w:p w14:paraId="09465091" w14:textId="2EFD8966" w:rsidR="00030E03" w:rsidRDefault="00030E03" w:rsidP="00030E03">
      <w:pPr>
        <w:pStyle w:val="FeatureBox4"/>
      </w:pPr>
      <w:r>
        <w:t xml:space="preserve">Move the concentration sensor </w:t>
      </w:r>
      <w:r w:rsidR="00A1203D">
        <w:t>into</w:t>
      </w:r>
      <w:r>
        <w:t xml:space="preserve"> the water </w:t>
      </w:r>
      <w:r w:rsidR="00083375">
        <w:t xml:space="preserve">as shown in the </w:t>
      </w:r>
      <w:r>
        <w:t>image below.</w:t>
      </w:r>
    </w:p>
    <w:p w14:paraId="63DDDF08" w14:textId="01AB02F1" w:rsidR="00BE74CE" w:rsidRPr="00BE74CE" w:rsidRDefault="00BE74CE" w:rsidP="00BE74CE">
      <w:pPr>
        <w:pStyle w:val="Caption"/>
      </w:pPr>
      <w:r>
        <w:t xml:space="preserve">Figure </w:t>
      </w:r>
      <w:r>
        <w:fldChar w:fldCharType="begin"/>
      </w:r>
      <w:r>
        <w:instrText xml:space="preserve"> SEQ Figure \* ARABIC </w:instrText>
      </w:r>
      <w:r>
        <w:fldChar w:fldCharType="separate"/>
      </w:r>
      <w:r>
        <w:rPr>
          <w:noProof/>
        </w:rPr>
        <w:t>3</w:t>
      </w:r>
      <w:r>
        <w:fldChar w:fldCharType="end"/>
      </w:r>
      <w:r>
        <w:t xml:space="preserve"> – a screenshot of the </w:t>
      </w:r>
      <w:r w:rsidR="00934B1D">
        <w:t>PhET</w:t>
      </w:r>
      <w:r>
        <w:t xml:space="preserve"> simulation showing how to measure the concentration</w:t>
      </w:r>
    </w:p>
    <w:p w14:paraId="2009553F" w14:textId="77777777" w:rsidR="00BE74CE" w:rsidRDefault="00BE74CE" w:rsidP="00BE74CE">
      <w:pPr>
        <w:pStyle w:val="Imageattributioncaption"/>
      </w:pPr>
      <w:r w:rsidRPr="0038104A">
        <w:rPr>
          <w:noProof/>
        </w:rPr>
        <w:drawing>
          <wp:inline distT="0" distB="0" distL="0" distR="0" wp14:anchorId="357AE574" wp14:editId="46C15DD8">
            <wp:extent cx="5443268" cy="3131657"/>
            <wp:effectExtent l="0" t="0" r="5080" b="0"/>
            <wp:docPr id="603883072" name="Picture 1" descr="A screen snip of the Concentration PhET simulation showing how to measure the concentration of the solu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246829" name="Picture 1" descr="A screen snip of the Concentration PhET simulation showing how to measure the concentration of the solution."/>
                    <pic:cNvPicPr/>
                  </pic:nvPicPr>
                  <pic:blipFill>
                    <a:blip r:embed="rId31"/>
                    <a:stretch>
                      <a:fillRect/>
                    </a:stretch>
                  </pic:blipFill>
                  <pic:spPr>
                    <a:xfrm>
                      <a:off x="0" y="0"/>
                      <a:ext cx="5478306" cy="3151815"/>
                    </a:xfrm>
                    <a:prstGeom prst="rect">
                      <a:avLst/>
                    </a:prstGeom>
                  </pic:spPr>
                </pic:pic>
              </a:graphicData>
            </a:graphic>
          </wp:inline>
        </w:drawing>
      </w:r>
    </w:p>
    <w:p w14:paraId="21181F71" w14:textId="77777777" w:rsidR="00BE74CE" w:rsidRPr="002F5852" w:rsidRDefault="00BE74CE" w:rsidP="00BE74CE">
      <w:pPr>
        <w:pStyle w:val="Imageattributioncaption"/>
      </w:pPr>
      <w:r w:rsidRPr="002F5852">
        <w:t>‘</w:t>
      </w:r>
      <w:hyperlink r:id="rId32" w:history="1">
        <w:r w:rsidRPr="002F5852">
          <w:t>PhET Interactive Simulations –Concentration</w:t>
        </w:r>
      </w:hyperlink>
      <w:r w:rsidRPr="002F5852">
        <w:t>’ by University of Colorado</w:t>
      </w:r>
      <w:r>
        <w:t xml:space="preserve"> Boulder</w:t>
      </w:r>
      <w:r w:rsidRPr="002F5852">
        <w:t xml:space="preserve"> is licensed under </w:t>
      </w:r>
      <w:hyperlink r:id="rId33" w:history="1">
        <w:r w:rsidRPr="002F5852">
          <w:t>CC BY 4.0</w:t>
        </w:r>
      </w:hyperlink>
    </w:p>
    <w:p w14:paraId="47600CC2" w14:textId="14B9780F" w:rsidR="00741002" w:rsidRDefault="00741002" w:rsidP="00741002">
      <w:pPr>
        <w:pStyle w:val="ListNumber"/>
      </w:pPr>
      <w:r>
        <w:t>What is the concentration</w:t>
      </w:r>
      <w:r w:rsidR="006E2C44">
        <w:t xml:space="preserve"> at the start of the activity</w:t>
      </w:r>
      <w:r>
        <w:t>? Note: mol/L stands for moles per litre</w:t>
      </w:r>
      <w:r w:rsidR="00067C6E">
        <w:t>,</w:t>
      </w:r>
      <w:r>
        <w:t xml:space="preserve"> a unit of concentration. It tells us how much of a solute can dissolve in one litre of a solution.</w:t>
      </w:r>
    </w:p>
    <w:tbl>
      <w:tblPr>
        <w:tblStyle w:val="TableGrid"/>
        <w:tblW w:w="0" w:type="auto"/>
        <w:tblLook w:val="04A0" w:firstRow="1" w:lastRow="0" w:firstColumn="1" w:lastColumn="0" w:noHBand="0" w:noVBand="1"/>
        <w:tblDescription w:val="Sample student response."/>
      </w:tblPr>
      <w:tblGrid>
        <w:gridCol w:w="9628"/>
      </w:tblGrid>
      <w:tr w:rsidR="00741002" w14:paraId="1C16A0C7" w14:textId="77777777">
        <w:tc>
          <w:tcPr>
            <w:tcW w:w="9628" w:type="dxa"/>
          </w:tcPr>
          <w:p w14:paraId="4AD658B9" w14:textId="1A5AEEBD" w:rsidR="00741002" w:rsidRDefault="00802DD5">
            <w:r>
              <w:t>0</w:t>
            </w:r>
            <w:r w:rsidR="00E80CF9">
              <w:t> </w:t>
            </w:r>
            <w:r>
              <w:t>mol/L</w:t>
            </w:r>
            <w:r w:rsidR="00E80CF9">
              <w:t>.</w:t>
            </w:r>
          </w:p>
        </w:tc>
      </w:tr>
    </w:tbl>
    <w:p w14:paraId="5A8DA6CB" w14:textId="4F8CE233" w:rsidR="00030E03" w:rsidRDefault="00E80CF9" w:rsidP="00030E03">
      <w:pPr>
        <w:pStyle w:val="FeatureBox4"/>
      </w:pPr>
      <w:r>
        <w:t xml:space="preserve">Select </w:t>
      </w:r>
      <w:r w:rsidR="00083375">
        <w:t xml:space="preserve">the </w:t>
      </w:r>
      <w:r w:rsidRPr="00FE0CC4">
        <w:rPr>
          <w:rStyle w:val="Strong"/>
        </w:rPr>
        <w:t>D</w:t>
      </w:r>
      <w:r w:rsidR="00083375" w:rsidRPr="00FE0CC4">
        <w:rPr>
          <w:rStyle w:val="Strong"/>
        </w:rPr>
        <w:t>rink mix</w:t>
      </w:r>
      <w:r w:rsidR="00083375">
        <w:t xml:space="preserve">, then shake it to add </w:t>
      </w:r>
      <w:r w:rsidR="00030E03">
        <w:t>solute to the solvent.</w:t>
      </w:r>
    </w:p>
    <w:p w14:paraId="6DE78996" w14:textId="264C862C" w:rsidR="00741002" w:rsidRDefault="00741002" w:rsidP="00741002">
      <w:pPr>
        <w:pStyle w:val="ListNumber"/>
      </w:pPr>
      <w:r>
        <w:t>What happened to the colour of the solution and the concentration of the solution?</w:t>
      </w:r>
    </w:p>
    <w:tbl>
      <w:tblPr>
        <w:tblStyle w:val="TableGrid"/>
        <w:tblW w:w="0" w:type="auto"/>
        <w:tblLook w:val="04A0" w:firstRow="1" w:lastRow="0" w:firstColumn="1" w:lastColumn="0" w:noHBand="0" w:noVBand="1"/>
        <w:tblDescription w:val="Sample student response."/>
      </w:tblPr>
      <w:tblGrid>
        <w:gridCol w:w="9628"/>
      </w:tblGrid>
      <w:tr w:rsidR="00741002" w14:paraId="2A61A0A8" w14:textId="77777777">
        <w:trPr>
          <w:trHeight w:val="1268"/>
        </w:trPr>
        <w:tc>
          <w:tcPr>
            <w:tcW w:w="9628" w:type="dxa"/>
          </w:tcPr>
          <w:p w14:paraId="03EDEE6D" w14:textId="650FC875" w:rsidR="00741002" w:rsidRDefault="009A680F">
            <w:r>
              <w:t xml:space="preserve">The colour of the solution changed from </w:t>
            </w:r>
            <w:r w:rsidR="00746734">
              <w:t xml:space="preserve">pale blue </w:t>
            </w:r>
            <w:r w:rsidR="0027339E">
              <w:t xml:space="preserve">(representing pure water) </w:t>
            </w:r>
            <w:r w:rsidR="00746734">
              <w:t xml:space="preserve">to </w:t>
            </w:r>
            <w:r w:rsidR="00912764">
              <w:t>pale pink. The concentration increased to 0.247</w:t>
            </w:r>
            <w:r w:rsidR="00E80CF9">
              <w:t> </w:t>
            </w:r>
            <w:r w:rsidR="00912764">
              <w:t>mol/L.</w:t>
            </w:r>
          </w:p>
          <w:p w14:paraId="66962DA2" w14:textId="43911F21" w:rsidR="00912764" w:rsidRDefault="00912764" w:rsidP="00912764">
            <w:pPr>
              <w:pStyle w:val="FeatureBox4"/>
            </w:pPr>
            <w:r w:rsidRPr="0027339E">
              <w:rPr>
                <w:rStyle w:val="Strong"/>
              </w:rPr>
              <w:t>Note:</w:t>
            </w:r>
            <w:r>
              <w:t xml:space="preserve"> the </w:t>
            </w:r>
            <w:r w:rsidR="0027339E">
              <w:t>concentration will vary based on student data.</w:t>
            </w:r>
          </w:p>
        </w:tc>
      </w:tr>
    </w:tbl>
    <w:p w14:paraId="3CAA65A1" w14:textId="5AF6555F" w:rsidR="00030E03" w:rsidRPr="00387C60" w:rsidRDefault="00030E03" w:rsidP="00030E03">
      <w:pPr>
        <w:pStyle w:val="FeatureBox4"/>
      </w:pPr>
      <w:r>
        <w:t xml:space="preserve">Continue adding the solute until </w:t>
      </w:r>
      <w:r w:rsidRPr="00FE0CC4">
        <w:rPr>
          <w:rStyle w:val="Strong"/>
        </w:rPr>
        <w:t>Saturated!</w:t>
      </w:r>
      <w:r>
        <w:t xml:space="preserve"> appears.</w:t>
      </w:r>
    </w:p>
    <w:p w14:paraId="524ADCFE" w14:textId="7B7B039E" w:rsidR="00741002" w:rsidRDefault="00741002" w:rsidP="00741002">
      <w:pPr>
        <w:pStyle w:val="ListNumber"/>
      </w:pPr>
      <w:r>
        <w:t>What do you notice about the solution? Hint: look at the bottom of the container.</w:t>
      </w:r>
    </w:p>
    <w:tbl>
      <w:tblPr>
        <w:tblStyle w:val="TableGrid"/>
        <w:tblW w:w="0" w:type="auto"/>
        <w:tblLook w:val="04A0" w:firstRow="1" w:lastRow="0" w:firstColumn="1" w:lastColumn="0" w:noHBand="0" w:noVBand="1"/>
        <w:tblDescription w:val="Blank space for a student response."/>
      </w:tblPr>
      <w:tblGrid>
        <w:gridCol w:w="9628"/>
      </w:tblGrid>
      <w:tr w:rsidR="00741002" w14:paraId="0F3736F4" w14:textId="77777777">
        <w:trPr>
          <w:trHeight w:val="1178"/>
        </w:trPr>
        <w:tc>
          <w:tcPr>
            <w:tcW w:w="9628" w:type="dxa"/>
          </w:tcPr>
          <w:p w14:paraId="1D0CCD93" w14:textId="5519A4BA" w:rsidR="00741002" w:rsidRDefault="009258F1">
            <w:r>
              <w:t xml:space="preserve">The colour of the solution became darker as more drink mix was added, and </w:t>
            </w:r>
            <w:r w:rsidR="00083375">
              <w:t xml:space="preserve">the </w:t>
            </w:r>
            <w:r>
              <w:t>solid drink mix settled at the bottom of the container.</w:t>
            </w:r>
          </w:p>
        </w:tc>
      </w:tr>
    </w:tbl>
    <w:p w14:paraId="5443EB1B" w14:textId="77777777" w:rsidR="00741002" w:rsidRDefault="00741002" w:rsidP="00741002">
      <w:pPr>
        <w:pStyle w:val="ListNumber"/>
      </w:pPr>
      <w:r>
        <w:t>What is the concentration of the solution at the saturation point?</w:t>
      </w:r>
    </w:p>
    <w:tbl>
      <w:tblPr>
        <w:tblStyle w:val="TableGrid"/>
        <w:tblW w:w="0" w:type="auto"/>
        <w:tblLook w:val="04A0" w:firstRow="1" w:lastRow="0" w:firstColumn="1" w:lastColumn="0" w:noHBand="0" w:noVBand="1"/>
        <w:tblDescription w:val="Sampe student response."/>
      </w:tblPr>
      <w:tblGrid>
        <w:gridCol w:w="9628"/>
      </w:tblGrid>
      <w:tr w:rsidR="00741002" w14:paraId="1874DF50" w14:textId="77777777" w:rsidTr="00181851">
        <w:trPr>
          <w:trHeight w:val="283"/>
        </w:trPr>
        <w:tc>
          <w:tcPr>
            <w:tcW w:w="9628" w:type="dxa"/>
          </w:tcPr>
          <w:p w14:paraId="4C9F5B0D" w14:textId="7FA732B3" w:rsidR="00741002" w:rsidRDefault="00DE1C05">
            <w:r>
              <w:t>5.</w:t>
            </w:r>
            <w:r w:rsidR="00181851">
              <w:t>960</w:t>
            </w:r>
            <w:r w:rsidR="00E80CF9">
              <w:rPr>
                <w:lang w:val="en-US"/>
              </w:rPr>
              <w:t> </w:t>
            </w:r>
            <w:r w:rsidR="00181851">
              <w:t>mol/L</w:t>
            </w:r>
            <w:r w:rsidR="00E80CF9">
              <w:t>.</w:t>
            </w:r>
          </w:p>
        </w:tc>
      </w:tr>
    </w:tbl>
    <w:p w14:paraId="00E084FF" w14:textId="77777777" w:rsidR="00221A1F" w:rsidRPr="004635B6" w:rsidRDefault="00221A1F" w:rsidP="00221A1F">
      <w:pPr>
        <w:pStyle w:val="FeatureBox4"/>
      </w:pPr>
      <w:r>
        <w:t>Add more solute to the solution.</w:t>
      </w:r>
    </w:p>
    <w:p w14:paraId="79DEEF77" w14:textId="555D536A" w:rsidR="00741002" w:rsidRDefault="00741002" w:rsidP="00741002">
      <w:pPr>
        <w:pStyle w:val="ListNumber"/>
      </w:pPr>
      <w:r>
        <w:t>What do you notice about the solution? Hint: look at the concentration and the bottom of the container.</w:t>
      </w:r>
    </w:p>
    <w:tbl>
      <w:tblPr>
        <w:tblStyle w:val="TableGrid"/>
        <w:tblW w:w="0" w:type="auto"/>
        <w:tblLook w:val="04A0" w:firstRow="1" w:lastRow="0" w:firstColumn="1" w:lastColumn="0" w:noHBand="0" w:noVBand="1"/>
        <w:tblDescription w:val="Sample student response."/>
      </w:tblPr>
      <w:tblGrid>
        <w:gridCol w:w="9628"/>
      </w:tblGrid>
      <w:tr w:rsidR="00741002" w14:paraId="217C8FDD" w14:textId="77777777" w:rsidTr="00684B22">
        <w:trPr>
          <w:trHeight w:val="702"/>
        </w:trPr>
        <w:tc>
          <w:tcPr>
            <w:tcW w:w="9628" w:type="dxa"/>
          </w:tcPr>
          <w:p w14:paraId="7895AF8C" w14:textId="25E0B8F8" w:rsidR="00741002" w:rsidRDefault="0056455E">
            <w:r>
              <w:t>The colour does not change, and the concentration does not increase</w:t>
            </w:r>
            <w:r w:rsidR="00443947">
              <w:t xml:space="preserve"> if more solute is added</w:t>
            </w:r>
            <w:r>
              <w:t>. The amount of undissolved drink mix sitting in the bottom of the container continued to increase.</w:t>
            </w:r>
          </w:p>
        </w:tc>
      </w:tr>
    </w:tbl>
    <w:p w14:paraId="5A23BEED" w14:textId="77777777" w:rsidR="00221A1F" w:rsidRDefault="00221A1F" w:rsidP="00A0719C">
      <w:pPr>
        <w:pStyle w:val="FeatureBox4"/>
        <w:keepNext/>
      </w:pPr>
      <w:r>
        <w:t>Add water (solvent) to the solution by opening the tap.</w:t>
      </w:r>
    </w:p>
    <w:p w14:paraId="3A0EB4AF" w14:textId="50E3A019" w:rsidR="00741002" w:rsidRDefault="00741002" w:rsidP="00741002">
      <w:pPr>
        <w:pStyle w:val="ListNumber"/>
      </w:pPr>
      <w:r>
        <w:t>Record your observations (for example, colour, concentration and presence of solids).</w:t>
      </w:r>
    </w:p>
    <w:tbl>
      <w:tblPr>
        <w:tblStyle w:val="TableGrid"/>
        <w:tblW w:w="0" w:type="auto"/>
        <w:tblLook w:val="04A0" w:firstRow="1" w:lastRow="0" w:firstColumn="1" w:lastColumn="0" w:noHBand="0" w:noVBand="1"/>
        <w:tblDescription w:val="Sample student response."/>
      </w:tblPr>
      <w:tblGrid>
        <w:gridCol w:w="9628"/>
      </w:tblGrid>
      <w:tr w:rsidR="00741002" w14:paraId="008D3AD3" w14:textId="77777777">
        <w:trPr>
          <w:trHeight w:val="1417"/>
        </w:trPr>
        <w:tc>
          <w:tcPr>
            <w:tcW w:w="9628" w:type="dxa"/>
          </w:tcPr>
          <w:p w14:paraId="613670AB" w14:textId="69DB5C3E" w:rsidR="00741002" w:rsidRDefault="00684B22">
            <w:r>
              <w:t>The colour bec</w:t>
            </w:r>
            <w:r w:rsidR="006B772D">
              <w:t>ame lighter as water was added. The concentration of the solution decreased. All of the solid drink mix has now dissolved.</w:t>
            </w:r>
          </w:p>
        </w:tc>
      </w:tr>
    </w:tbl>
    <w:p w14:paraId="39C1505E" w14:textId="213B065F" w:rsidR="00741002" w:rsidRDefault="004D4A93" w:rsidP="00741002">
      <w:pPr>
        <w:pStyle w:val="ListNumber"/>
      </w:pPr>
      <w:r>
        <w:t>Complete Table 1</w:t>
      </w:r>
      <w:r w:rsidR="00393933">
        <w:t>0</w:t>
      </w:r>
      <w:r>
        <w:t xml:space="preserve"> to summarise the properties of unsaturated, saturated and supersaturated solutions.</w:t>
      </w:r>
    </w:p>
    <w:p w14:paraId="12940AEE" w14:textId="37361326" w:rsidR="006343F4" w:rsidRPr="006343F4" w:rsidRDefault="006343F4" w:rsidP="006343F4">
      <w:pPr>
        <w:pStyle w:val="FeatureBox4"/>
      </w:pPr>
      <w:r w:rsidRPr="000C21B0">
        <w:rPr>
          <w:rStyle w:val="Strong"/>
        </w:rPr>
        <w:t>Note:</w:t>
      </w:r>
      <w:r>
        <w:t xml:space="preserve"> </w:t>
      </w:r>
      <w:r w:rsidR="00393933">
        <w:t>t</w:t>
      </w:r>
      <w:r>
        <w:t>he PhET simulation does not address</w:t>
      </w:r>
      <w:r w:rsidR="000C21B0">
        <w:t xml:space="preserve"> supersaturated solutions</w:t>
      </w:r>
      <w:r w:rsidR="00D72A0E">
        <w:t>,</w:t>
      </w:r>
      <w:r w:rsidR="000C21B0">
        <w:t xml:space="preserve"> so this will need to be covered separately in the lesson.</w:t>
      </w:r>
    </w:p>
    <w:p w14:paraId="57B3F91D" w14:textId="6D3F1482" w:rsidR="00F80AC9" w:rsidRDefault="004D4A93" w:rsidP="006343F4">
      <w:pPr>
        <w:pStyle w:val="Caption"/>
      </w:pPr>
      <w:r>
        <w:t xml:space="preserve">Table </w:t>
      </w:r>
      <w:r>
        <w:fldChar w:fldCharType="begin"/>
      </w:r>
      <w:r>
        <w:instrText xml:space="preserve"> SEQ Table \* ARABIC </w:instrText>
      </w:r>
      <w:r>
        <w:fldChar w:fldCharType="separate"/>
      </w:r>
      <w:r w:rsidR="003E44B4">
        <w:rPr>
          <w:noProof/>
        </w:rPr>
        <w:t>10</w:t>
      </w:r>
      <w:r>
        <w:fldChar w:fldCharType="end"/>
      </w:r>
      <w:r>
        <w:t xml:space="preserve"> – sample student response</w:t>
      </w:r>
      <w:r w:rsidR="006343F4">
        <w:t xml:space="preserve"> for Table 1</w:t>
      </w:r>
    </w:p>
    <w:tbl>
      <w:tblPr>
        <w:tblStyle w:val="Tableheader"/>
        <w:tblW w:w="0" w:type="auto"/>
        <w:tblLayout w:type="fixed"/>
        <w:tblLook w:val="04A0" w:firstRow="1" w:lastRow="0" w:firstColumn="1" w:lastColumn="0" w:noHBand="0" w:noVBand="1"/>
        <w:tblDescription w:val="Answer key provided in a table."/>
      </w:tblPr>
      <w:tblGrid>
        <w:gridCol w:w="1838"/>
        <w:gridCol w:w="2268"/>
        <w:gridCol w:w="2552"/>
        <w:gridCol w:w="2970"/>
      </w:tblGrid>
      <w:tr w:rsidR="00F80AC9" w14:paraId="6D55C041" w14:textId="77777777" w:rsidTr="00221A1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2E68B7DC" w14:textId="77777777" w:rsidR="00F80AC9" w:rsidRDefault="00F80AC9">
            <w:r>
              <w:t>Property</w:t>
            </w:r>
          </w:p>
        </w:tc>
        <w:tc>
          <w:tcPr>
            <w:tcW w:w="2268" w:type="dxa"/>
          </w:tcPr>
          <w:p w14:paraId="02624319" w14:textId="77777777" w:rsidR="00F80AC9" w:rsidRDefault="00F80AC9">
            <w:pPr>
              <w:cnfStyle w:val="100000000000" w:firstRow="1" w:lastRow="0" w:firstColumn="0" w:lastColumn="0" w:oddVBand="0" w:evenVBand="0" w:oddHBand="0" w:evenHBand="0" w:firstRowFirstColumn="0" w:firstRowLastColumn="0" w:lastRowFirstColumn="0" w:lastRowLastColumn="0"/>
            </w:pPr>
            <w:r>
              <w:t>Unsaturated solution</w:t>
            </w:r>
          </w:p>
        </w:tc>
        <w:tc>
          <w:tcPr>
            <w:tcW w:w="2552" w:type="dxa"/>
          </w:tcPr>
          <w:p w14:paraId="0EB4D733" w14:textId="43456662" w:rsidR="00F80AC9" w:rsidRPr="003C6FE2" w:rsidRDefault="00F80AC9">
            <w:pPr>
              <w:cnfStyle w:val="100000000000" w:firstRow="1" w:lastRow="0" w:firstColumn="0" w:lastColumn="0" w:oddVBand="0" w:evenVBand="0" w:oddHBand="0" w:evenHBand="0" w:firstRowFirstColumn="0" w:firstRowLastColumn="0" w:lastRowFirstColumn="0" w:lastRowLastColumn="0"/>
              <w:rPr>
                <w:b w:val="0"/>
              </w:rPr>
            </w:pPr>
            <w:r>
              <w:t>Saturated solution</w:t>
            </w:r>
          </w:p>
        </w:tc>
        <w:tc>
          <w:tcPr>
            <w:tcW w:w="2970" w:type="dxa"/>
          </w:tcPr>
          <w:p w14:paraId="4AB06D16" w14:textId="77777777" w:rsidR="00F80AC9" w:rsidRDefault="00F80AC9">
            <w:pPr>
              <w:cnfStyle w:val="100000000000" w:firstRow="1" w:lastRow="0" w:firstColumn="0" w:lastColumn="0" w:oddVBand="0" w:evenVBand="0" w:oddHBand="0" w:evenHBand="0" w:firstRowFirstColumn="0" w:firstRowLastColumn="0" w:lastRowFirstColumn="0" w:lastRowLastColumn="0"/>
            </w:pPr>
            <w:r>
              <w:t>Supersaturated solution</w:t>
            </w:r>
          </w:p>
        </w:tc>
      </w:tr>
      <w:tr w:rsidR="00F80AC9" w14:paraId="3A8B53B2" w14:textId="77777777" w:rsidTr="00221A1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0DBD6099" w14:textId="77777777" w:rsidR="00F80AC9" w:rsidRDefault="00F80AC9">
            <w:r>
              <w:t>Description</w:t>
            </w:r>
          </w:p>
        </w:tc>
        <w:tc>
          <w:tcPr>
            <w:tcW w:w="2268" w:type="dxa"/>
          </w:tcPr>
          <w:p w14:paraId="352F7F1C" w14:textId="0506746C" w:rsidR="00F80AC9" w:rsidRDefault="00F80AC9">
            <w:pPr>
              <w:cnfStyle w:val="000000100000" w:firstRow="0" w:lastRow="0" w:firstColumn="0" w:lastColumn="0" w:oddVBand="0" w:evenVBand="0" w:oddHBand="1" w:evenHBand="0" w:firstRowFirstColumn="0" w:firstRowLastColumn="0" w:lastRowFirstColumn="0" w:lastRowLastColumn="0"/>
            </w:pPr>
            <w:r>
              <w:t>Contains less solute than can be dissolved</w:t>
            </w:r>
            <w:r w:rsidR="00644BB5">
              <w:t>.</w:t>
            </w:r>
          </w:p>
        </w:tc>
        <w:tc>
          <w:tcPr>
            <w:tcW w:w="2552" w:type="dxa"/>
          </w:tcPr>
          <w:p w14:paraId="7A2C317B" w14:textId="63ACFD31" w:rsidR="00F80AC9" w:rsidRDefault="00F80AC9">
            <w:pPr>
              <w:cnfStyle w:val="000000100000" w:firstRow="0" w:lastRow="0" w:firstColumn="0" w:lastColumn="0" w:oddVBand="0" w:evenVBand="0" w:oddHBand="1" w:evenHBand="0" w:firstRowFirstColumn="0" w:firstRowLastColumn="0" w:lastRowFirstColumn="0" w:lastRowLastColumn="0"/>
            </w:pPr>
            <w:r>
              <w:t>Contains the maximum amount of solute that can dissolve at a given temperature</w:t>
            </w:r>
            <w:r w:rsidR="00644BB5">
              <w:t>.</w:t>
            </w:r>
          </w:p>
        </w:tc>
        <w:tc>
          <w:tcPr>
            <w:tcW w:w="2970" w:type="dxa"/>
          </w:tcPr>
          <w:p w14:paraId="0C73337F" w14:textId="7E7A3636" w:rsidR="00F80AC9" w:rsidRDefault="00F80AC9">
            <w:pPr>
              <w:cnfStyle w:val="000000100000" w:firstRow="0" w:lastRow="0" w:firstColumn="0" w:lastColumn="0" w:oddVBand="0" w:evenVBand="0" w:oddHBand="1" w:evenHBand="0" w:firstRowFirstColumn="0" w:firstRowLastColumn="0" w:lastRowFirstColumn="0" w:lastRowLastColumn="0"/>
            </w:pPr>
            <w:r>
              <w:t>Contains more solute than can remain dissolved at a given temperature</w:t>
            </w:r>
            <w:r w:rsidR="00644BB5">
              <w:t>.</w:t>
            </w:r>
          </w:p>
        </w:tc>
      </w:tr>
      <w:tr w:rsidR="00F80AC9" w14:paraId="73FD8318" w14:textId="77777777" w:rsidTr="00221A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0E16B539" w14:textId="222A540C" w:rsidR="00F80AC9" w:rsidRDefault="00347C71">
            <w:r>
              <w:t>Effect of adding more solute</w:t>
            </w:r>
          </w:p>
        </w:tc>
        <w:tc>
          <w:tcPr>
            <w:tcW w:w="2268" w:type="dxa"/>
          </w:tcPr>
          <w:p w14:paraId="18331238" w14:textId="6ACE97B1" w:rsidR="00F80AC9" w:rsidRDefault="00393933">
            <w:pPr>
              <w:cnfStyle w:val="000000010000" w:firstRow="0" w:lastRow="0" w:firstColumn="0" w:lastColumn="0" w:oddVBand="0" w:evenVBand="0" w:oddHBand="0" w:evenHBand="1" w:firstRowFirstColumn="0" w:firstRowLastColumn="0" w:lastRowFirstColumn="0" w:lastRowLastColumn="0"/>
            </w:pPr>
            <w:r>
              <w:t>Contains m</w:t>
            </w:r>
            <w:r w:rsidR="00F80AC9">
              <w:t xml:space="preserve">ore solute </w:t>
            </w:r>
            <w:r>
              <w:t xml:space="preserve">than </w:t>
            </w:r>
            <w:r w:rsidR="00F80AC9">
              <w:t>can be dissolved</w:t>
            </w:r>
            <w:r w:rsidR="00644BB5">
              <w:t>.</w:t>
            </w:r>
          </w:p>
        </w:tc>
        <w:tc>
          <w:tcPr>
            <w:tcW w:w="2552" w:type="dxa"/>
          </w:tcPr>
          <w:p w14:paraId="7A4E9EE5" w14:textId="0144147C" w:rsidR="00F80AC9" w:rsidRDefault="00F80AC9">
            <w:pPr>
              <w:cnfStyle w:val="000000010000" w:firstRow="0" w:lastRow="0" w:firstColumn="0" w:lastColumn="0" w:oddVBand="0" w:evenVBand="0" w:oddHBand="0" w:evenHBand="1" w:firstRowFirstColumn="0" w:firstRowLastColumn="0" w:lastRowFirstColumn="0" w:lastRowLastColumn="0"/>
            </w:pPr>
            <w:r>
              <w:t>More solute will not dissolve</w:t>
            </w:r>
            <w:r w:rsidR="00644BB5">
              <w:t>.</w:t>
            </w:r>
            <w:r w:rsidR="000749BA">
              <w:t xml:space="preserve"> Solute settles at </w:t>
            </w:r>
            <w:r w:rsidR="00E42979">
              <w:t xml:space="preserve">the </w:t>
            </w:r>
            <w:r w:rsidR="000749BA">
              <w:t xml:space="preserve">bottom of </w:t>
            </w:r>
            <w:r w:rsidR="00E42979">
              <w:t xml:space="preserve">the </w:t>
            </w:r>
            <w:r w:rsidR="000749BA">
              <w:t>beaker.</w:t>
            </w:r>
          </w:p>
        </w:tc>
        <w:tc>
          <w:tcPr>
            <w:tcW w:w="2970" w:type="dxa"/>
          </w:tcPr>
          <w:p w14:paraId="3532AC01" w14:textId="3080D80F" w:rsidR="00F80AC9" w:rsidRDefault="00474DE2">
            <w:pPr>
              <w:cnfStyle w:val="000000010000" w:firstRow="0" w:lastRow="0" w:firstColumn="0" w:lastColumn="0" w:oddVBand="0" w:evenVBand="0" w:oddHBand="0" w:evenHBand="1" w:firstRowFirstColumn="0" w:firstRowLastColumn="0" w:lastRowFirstColumn="0" w:lastRowLastColumn="0"/>
            </w:pPr>
            <w:r>
              <w:t xml:space="preserve">Any additional </w:t>
            </w:r>
            <w:r w:rsidR="00F80AC9">
              <w:t>solute will cause the excess to crystallise</w:t>
            </w:r>
            <w:r w:rsidR="00644BB5">
              <w:t>.</w:t>
            </w:r>
          </w:p>
        </w:tc>
      </w:tr>
      <w:tr w:rsidR="00F80AC9" w14:paraId="10EECCF2" w14:textId="77777777" w:rsidTr="00221A1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5F9B1CAA" w14:textId="77777777" w:rsidR="00F80AC9" w:rsidRDefault="00F80AC9">
            <w:r>
              <w:t>Effect of temperature</w:t>
            </w:r>
          </w:p>
        </w:tc>
        <w:tc>
          <w:tcPr>
            <w:tcW w:w="2268" w:type="dxa"/>
          </w:tcPr>
          <w:p w14:paraId="5CA783CB" w14:textId="6DFB72C8" w:rsidR="00F80AC9" w:rsidRDefault="00F80AC9">
            <w:pPr>
              <w:cnfStyle w:val="000000100000" w:firstRow="0" w:lastRow="0" w:firstColumn="0" w:lastColumn="0" w:oddVBand="0" w:evenVBand="0" w:oddHBand="1" w:evenHBand="0" w:firstRowFirstColumn="0" w:firstRowLastColumn="0" w:lastRowFirstColumn="0" w:lastRowLastColumn="0"/>
            </w:pPr>
            <w:r>
              <w:t>Solubility can increase with temperature</w:t>
            </w:r>
            <w:r w:rsidR="00644BB5">
              <w:t>.</w:t>
            </w:r>
          </w:p>
        </w:tc>
        <w:tc>
          <w:tcPr>
            <w:tcW w:w="2552" w:type="dxa"/>
          </w:tcPr>
          <w:p w14:paraId="2177DB04" w14:textId="626F48EE" w:rsidR="00F80AC9" w:rsidRDefault="00F80AC9">
            <w:pPr>
              <w:cnfStyle w:val="000000100000" w:firstRow="0" w:lastRow="0" w:firstColumn="0" w:lastColumn="0" w:oddVBand="0" w:evenVBand="0" w:oddHBand="1" w:evenHBand="0" w:firstRowFirstColumn="0" w:firstRowLastColumn="0" w:lastRowFirstColumn="0" w:lastRowLastColumn="0"/>
            </w:pPr>
            <w:r>
              <w:t>Solubility can increase with temperature</w:t>
            </w:r>
            <w:r w:rsidR="00644BB5">
              <w:t>.</w:t>
            </w:r>
          </w:p>
        </w:tc>
        <w:tc>
          <w:tcPr>
            <w:tcW w:w="2970" w:type="dxa"/>
          </w:tcPr>
          <w:p w14:paraId="0E19DAE2" w14:textId="5C2FDBBC" w:rsidR="00F80AC9" w:rsidRDefault="00F80AC9">
            <w:pPr>
              <w:cnfStyle w:val="000000100000" w:firstRow="0" w:lastRow="0" w:firstColumn="0" w:lastColumn="0" w:oddVBand="0" w:evenVBand="0" w:oddHBand="1" w:evenHBand="0" w:firstRowFirstColumn="0" w:firstRowLastColumn="0" w:lastRowFirstColumn="0" w:lastRowLastColumn="0"/>
            </w:pPr>
            <w:r>
              <w:t>Becomes unstable</w:t>
            </w:r>
            <w:r w:rsidR="00393933">
              <w:t>.</w:t>
            </w:r>
            <w:r w:rsidR="00E42979">
              <w:t xml:space="preserve"> </w:t>
            </w:r>
            <w:r w:rsidR="00393933">
              <w:t>E</w:t>
            </w:r>
            <w:r w:rsidR="00E42979">
              <w:t>xcess will crystallise upon cooling or upon</w:t>
            </w:r>
            <w:r>
              <w:t xml:space="preserve"> disturbance</w:t>
            </w:r>
            <w:r w:rsidR="00644BB5">
              <w:t>.</w:t>
            </w:r>
          </w:p>
        </w:tc>
      </w:tr>
      <w:tr w:rsidR="00F80AC9" w14:paraId="3E8E6053" w14:textId="77777777" w:rsidTr="00221A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34392646" w14:textId="77777777" w:rsidR="00F80AC9" w:rsidRDefault="00F80AC9">
            <w:r>
              <w:t>Stability</w:t>
            </w:r>
          </w:p>
        </w:tc>
        <w:tc>
          <w:tcPr>
            <w:tcW w:w="2268" w:type="dxa"/>
          </w:tcPr>
          <w:p w14:paraId="0F7E146A" w14:textId="2D3F3C5C" w:rsidR="00F80AC9" w:rsidRDefault="00F80AC9">
            <w:pPr>
              <w:cnfStyle w:val="000000010000" w:firstRow="0" w:lastRow="0" w:firstColumn="0" w:lastColumn="0" w:oddVBand="0" w:evenVBand="0" w:oddHBand="0" w:evenHBand="1" w:firstRowFirstColumn="0" w:firstRowLastColumn="0" w:lastRowFirstColumn="0" w:lastRowLastColumn="0"/>
            </w:pPr>
            <w:r>
              <w:t>Stable under given conditions</w:t>
            </w:r>
            <w:r w:rsidR="00644BB5">
              <w:t>.</w:t>
            </w:r>
          </w:p>
        </w:tc>
        <w:tc>
          <w:tcPr>
            <w:tcW w:w="2552" w:type="dxa"/>
          </w:tcPr>
          <w:p w14:paraId="72E1D6D5" w14:textId="0CB8EBEB" w:rsidR="00F80AC9" w:rsidRDefault="00F80AC9">
            <w:pPr>
              <w:cnfStyle w:val="000000010000" w:firstRow="0" w:lastRow="0" w:firstColumn="0" w:lastColumn="0" w:oddVBand="0" w:evenVBand="0" w:oddHBand="0" w:evenHBand="1" w:firstRowFirstColumn="0" w:firstRowLastColumn="0" w:lastRowFirstColumn="0" w:lastRowLastColumn="0"/>
            </w:pPr>
            <w:r>
              <w:t>Stable under given conditions</w:t>
            </w:r>
            <w:r w:rsidR="00644BB5">
              <w:t>.</w:t>
            </w:r>
          </w:p>
        </w:tc>
        <w:tc>
          <w:tcPr>
            <w:tcW w:w="2970" w:type="dxa"/>
          </w:tcPr>
          <w:p w14:paraId="5CFBAFA6" w14:textId="2058E0E8" w:rsidR="00F80AC9" w:rsidRDefault="00F80AC9">
            <w:pPr>
              <w:cnfStyle w:val="000000010000" w:firstRow="0" w:lastRow="0" w:firstColumn="0" w:lastColumn="0" w:oddVBand="0" w:evenVBand="0" w:oddHBand="0" w:evenHBand="1" w:firstRowFirstColumn="0" w:firstRowLastColumn="0" w:lastRowFirstColumn="0" w:lastRowLastColumn="0"/>
            </w:pPr>
            <w:r>
              <w:t>Unstable under given conditions</w:t>
            </w:r>
            <w:r w:rsidR="00644BB5">
              <w:t>.</w:t>
            </w:r>
          </w:p>
        </w:tc>
      </w:tr>
      <w:tr w:rsidR="00F80AC9" w14:paraId="706FDE32" w14:textId="77777777" w:rsidTr="00221A1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tcPr>
          <w:p w14:paraId="77123501" w14:textId="77777777" w:rsidR="00F80AC9" w:rsidRDefault="00F80AC9">
            <w:r>
              <w:t>Visual appearance</w:t>
            </w:r>
          </w:p>
        </w:tc>
        <w:tc>
          <w:tcPr>
            <w:tcW w:w="2268" w:type="dxa"/>
          </w:tcPr>
          <w:p w14:paraId="108853F0" w14:textId="330DB37C" w:rsidR="00F80AC9" w:rsidRDefault="00F80AC9">
            <w:pPr>
              <w:cnfStyle w:val="000000100000" w:firstRow="0" w:lastRow="0" w:firstColumn="0" w:lastColumn="0" w:oddVBand="0" w:evenVBand="0" w:oddHBand="1" w:evenHBand="0" w:firstRowFirstColumn="0" w:firstRowLastColumn="0" w:lastRowFirstColumn="0" w:lastRowLastColumn="0"/>
            </w:pPr>
            <w:r>
              <w:t>Clear with no visible solute particles</w:t>
            </w:r>
            <w:r w:rsidR="00644BB5">
              <w:t>.</w:t>
            </w:r>
          </w:p>
        </w:tc>
        <w:tc>
          <w:tcPr>
            <w:tcW w:w="2552" w:type="dxa"/>
          </w:tcPr>
          <w:p w14:paraId="5908D94E" w14:textId="2FAB5D03" w:rsidR="00F80AC9" w:rsidRDefault="00F80AC9">
            <w:pPr>
              <w:cnfStyle w:val="000000100000" w:firstRow="0" w:lastRow="0" w:firstColumn="0" w:lastColumn="0" w:oddVBand="0" w:evenVBand="0" w:oddHBand="1" w:evenHBand="0" w:firstRowFirstColumn="0" w:firstRowLastColumn="0" w:lastRowFirstColumn="0" w:lastRowLastColumn="0"/>
            </w:pPr>
            <w:r>
              <w:t>Clear with possible undissolved solute at the bottom of the solution</w:t>
            </w:r>
            <w:r w:rsidR="00644BB5">
              <w:t>.</w:t>
            </w:r>
          </w:p>
        </w:tc>
        <w:tc>
          <w:tcPr>
            <w:tcW w:w="2970" w:type="dxa"/>
          </w:tcPr>
          <w:p w14:paraId="43856B3D" w14:textId="0246495D" w:rsidR="00F80AC9" w:rsidRDefault="00E42979">
            <w:pPr>
              <w:cnfStyle w:val="000000100000" w:firstRow="0" w:lastRow="0" w:firstColumn="0" w:lastColumn="0" w:oddVBand="0" w:evenVBand="0" w:oddHBand="1" w:evenHBand="0" w:firstRowFirstColumn="0" w:firstRowLastColumn="0" w:lastRowFirstColumn="0" w:lastRowLastColumn="0"/>
            </w:pPr>
            <w:r>
              <w:t xml:space="preserve">It may </w:t>
            </w:r>
            <w:r w:rsidR="00F80AC9">
              <w:t>appear clear initially</w:t>
            </w:r>
            <w:r w:rsidR="00474DE2">
              <w:t>,</w:t>
            </w:r>
            <w:r w:rsidR="00F80AC9">
              <w:t xml:space="preserve"> but </w:t>
            </w:r>
            <w:r>
              <w:t xml:space="preserve">it </w:t>
            </w:r>
            <w:r w:rsidR="00F80AC9">
              <w:t>can become cloudy or form crystals with disturbance</w:t>
            </w:r>
            <w:r w:rsidR="00644BB5">
              <w:t>.</w:t>
            </w:r>
          </w:p>
        </w:tc>
      </w:tr>
    </w:tbl>
    <w:p w14:paraId="30E7673E" w14:textId="77777777" w:rsidR="005A7F9E" w:rsidRPr="005A7F9E" w:rsidRDefault="005A7F9E" w:rsidP="005A7F9E">
      <w:bookmarkStart w:id="36" w:name="_Ref213598131"/>
      <w:r>
        <w:br w:type="page"/>
      </w:r>
    </w:p>
    <w:p w14:paraId="7B38B045" w14:textId="3D564024" w:rsidR="00F80AC9" w:rsidRDefault="00F80AC9" w:rsidP="00F80AC9">
      <w:pPr>
        <w:pStyle w:val="Heading3"/>
      </w:pPr>
      <w:bookmarkStart w:id="37" w:name="_Student_resource_–_3"/>
      <w:bookmarkStart w:id="38" w:name="_Ref216626557"/>
      <w:bookmarkStart w:id="39" w:name="_Toc227597133"/>
      <w:bookmarkEnd w:id="37"/>
      <w:r>
        <w:t>Student resource –</w:t>
      </w:r>
      <w:r w:rsidR="00741002">
        <w:t xml:space="preserve"> </w:t>
      </w:r>
      <w:r>
        <w:t>exploring types of solutions</w:t>
      </w:r>
      <w:bookmarkEnd w:id="36"/>
      <w:bookmarkEnd w:id="38"/>
      <w:bookmarkEnd w:id="39"/>
    </w:p>
    <w:p w14:paraId="79E5A2F1" w14:textId="723F9B95" w:rsidR="00907BF9" w:rsidRPr="00907BF9" w:rsidRDefault="00F80AC9" w:rsidP="00F80AC9">
      <w:pPr>
        <w:rPr>
          <w:rStyle w:val="Strong"/>
          <w:b w:val="0"/>
          <w:bCs w:val="0"/>
        </w:rPr>
      </w:pPr>
      <w:r>
        <w:t xml:space="preserve">Use </w:t>
      </w:r>
      <w:hyperlink r:id="rId34" w:history="1">
        <w:r w:rsidR="00493972" w:rsidRPr="00F204C0">
          <w:rPr>
            <w:rStyle w:val="Hyperlink"/>
          </w:rPr>
          <w:t xml:space="preserve">PhET </w:t>
        </w:r>
        <w:r w:rsidR="005665F5">
          <w:rPr>
            <w:rStyle w:val="Hyperlink"/>
          </w:rPr>
          <w:t>Interactive S</w:t>
        </w:r>
        <w:r w:rsidR="00493972" w:rsidRPr="00F204C0">
          <w:rPr>
            <w:rStyle w:val="Hyperlink"/>
          </w:rPr>
          <w:t>imulation</w:t>
        </w:r>
        <w:r w:rsidR="005665F5">
          <w:rPr>
            <w:rStyle w:val="Hyperlink"/>
          </w:rPr>
          <w:t>s</w:t>
        </w:r>
        <w:r w:rsidR="00493972" w:rsidRPr="00F204C0">
          <w:rPr>
            <w:rStyle w:val="Hyperlink"/>
          </w:rPr>
          <w:t xml:space="preserve"> – </w:t>
        </w:r>
        <w:r w:rsidR="00493972">
          <w:rPr>
            <w:rStyle w:val="Hyperlink"/>
          </w:rPr>
          <w:t>Concentration</w:t>
        </w:r>
      </w:hyperlink>
      <w:r w:rsidR="00493972">
        <w:t xml:space="preserve"> </w:t>
      </w:r>
      <w:r w:rsidR="00B54D25">
        <w:t xml:space="preserve">to </w:t>
      </w:r>
      <w:r w:rsidR="00A734EC">
        <w:t xml:space="preserve">follow the instructions in the grey boxes and </w:t>
      </w:r>
      <w:r w:rsidR="00B54D25">
        <w:t xml:space="preserve">answer the </w:t>
      </w:r>
      <w:r w:rsidR="00A734EC">
        <w:t>questions on exploring types of solutions.</w:t>
      </w:r>
    </w:p>
    <w:p w14:paraId="6B4BD61C" w14:textId="6932F6EC" w:rsidR="00630FD0" w:rsidRDefault="003D781B" w:rsidP="001807A2">
      <w:pPr>
        <w:pStyle w:val="FeatureBox4"/>
      </w:pPr>
      <w:r>
        <w:t xml:space="preserve">Set the solute to </w:t>
      </w:r>
      <w:r w:rsidRPr="00FE0CC4">
        <w:rPr>
          <w:rStyle w:val="Strong"/>
        </w:rPr>
        <w:t>Drink mix</w:t>
      </w:r>
      <w:r w:rsidR="00B94851">
        <w:t xml:space="preserve"> and select </w:t>
      </w:r>
      <w:r w:rsidR="00493972" w:rsidRPr="00FE0CC4">
        <w:rPr>
          <w:rStyle w:val="Strong"/>
        </w:rPr>
        <w:t>S</w:t>
      </w:r>
      <w:r w:rsidR="00B94851" w:rsidRPr="00FE0CC4">
        <w:rPr>
          <w:rStyle w:val="Strong"/>
        </w:rPr>
        <w:t>olid</w:t>
      </w:r>
      <w:r w:rsidR="00493972">
        <w:t>.</w:t>
      </w:r>
    </w:p>
    <w:p w14:paraId="60A34366" w14:textId="3FC0DDB7" w:rsidR="00630FD0" w:rsidRDefault="00677E75" w:rsidP="00E64F7B">
      <w:pPr>
        <w:pStyle w:val="ListNumber"/>
        <w:numPr>
          <w:ilvl w:val="0"/>
          <w:numId w:val="13"/>
        </w:numPr>
      </w:pPr>
      <w:r>
        <w:t xml:space="preserve">Identify the solvent, solute and </w:t>
      </w:r>
      <w:r w:rsidR="00B62A47">
        <w:t xml:space="preserve">the </w:t>
      </w:r>
      <w:r>
        <w:t>solution</w:t>
      </w:r>
      <w:r w:rsidR="00B62A47">
        <w:t xml:space="preserve"> </w:t>
      </w:r>
      <w:r>
        <w:t>in this scenario.</w:t>
      </w:r>
    </w:p>
    <w:tbl>
      <w:tblPr>
        <w:tblStyle w:val="TableGrid"/>
        <w:tblW w:w="0" w:type="auto"/>
        <w:tblLook w:val="04A0" w:firstRow="1" w:lastRow="0" w:firstColumn="1" w:lastColumn="0" w:noHBand="0" w:noVBand="1"/>
        <w:tblDescription w:val="Blank space for a student response."/>
      </w:tblPr>
      <w:tblGrid>
        <w:gridCol w:w="9628"/>
      </w:tblGrid>
      <w:tr w:rsidR="00DB6AC7" w14:paraId="7A8D0146" w14:textId="77777777">
        <w:tc>
          <w:tcPr>
            <w:tcW w:w="9628" w:type="dxa"/>
          </w:tcPr>
          <w:p w14:paraId="5F3B21D0" w14:textId="77777777" w:rsidR="00DB6AC7" w:rsidRDefault="00DB6AC7"/>
        </w:tc>
      </w:tr>
    </w:tbl>
    <w:p w14:paraId="30568255" w14:textId="42EF0CE9" w:rsidR="0038104A" w:rsidRDefault="009129DA" w:rsidP="007A2AC8">
      <w:pPr>
        <w:pStyle w:val="FeatureBox4"/>
      </w:pPr>
      <w:r>
        <w:t xml:space="preserve">Move the </w:t>
      </w:r>
      <w:r w:rsidR="00E23735">
        <w:t xml:space="preserve">concentration sensor </w:t>
      </w:r>
      <w:r w:rsidR="00E42979">
        <w:t>in</w:t>
      </w:r>
      <w:r w:rsidR="00F0247A">
        <w:t>to</w:t>
      </w:r>
      <w:r w:rsidR="00E23735">
        <w:t xml:space="preserve"> the water </w:t>
      </w:r>
      <w:r w:rsidR="009C5E6A">
        <w:t xml:space="preserve">as shown in the </w:t>
      </w:r>
      <w:r w:rsidR="00E23735">
        <w:t>image below.</w:t>
      </w:r>
    </w:p>
    <w:p w14:paraId="7CFA2DF3" w14:textId="2178E5D9" w:rsidR="002F5852" w:rsidRPr="002F5852" w:rsidRDefault="002F5852" w:rsidP="006C2A01">
      <w:pPr>
        <w:pStyle w:val="Caption"/>
      </w:pPr>
      <w:r>
        <w:t>Figure 1 – PhET simulation image</w:t>
      </w:r>
    </w:p>
    <w:p w14:paraId="4CD521E2" w14:textId="77777777" w:rsidR="002F5852" w:rsidRDefault="0038104A" w:rsidP="00B40BCC">
      <w:pPr>
        <w:pStyle w:val="Imageattributioncaption"/>
      </w:pPr>
      <w:r w:rsidRPr="0038104A">
        <w:rPr>
          <w:noProof/>
        </w:rPr>
        <w:drawing>
          <wp:inline distT="0" distB="0" distL="0" distR="0" wp14:anchorId="0438F58F" wp14:editId="305814F1">
            <wp:extent cx="5443268" cy="3131657"/>
            <wp:effectExtent l="0" t="0" r="5080" b="0"/>
            <wp:docPr id="666246829" name="Picture 1" descr="A screen snip of the Concentration PhET simulation showing how to measure the concentration of the solu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246829" name="Picture 1" descr="A screen snip of the Concentration PhET simulation showing how to measure the concentration of the solution."/>
                    <pic:cNvPicPr/>
                  </pic:nvPicPr>
                  <pic:blipFill>
                    <a:blip r:embed="rId31"/>
                    <a:stretch>
                      <a:fillRect/>
                    </a:stretch>
                  </pic:blipFill>
                  <pic:spPr>
                    <a:xfrm>
                      <a:off x="0" y="0"/>
                      <a:ext cx="5478306" cy="3151815"/>
                    </a:xfrm>
                    <a:prstGeom prst="rect">
                      <a:avLst/>
                    </a:prstGeom>
                  </pic:spPr>
                </pic:pic>
              </a:graphicData>
            </a:graphic>
          </wp:inline>
        </w:drawing>
      </w:r>
    </w:p>
    <w:p w14:paraId="220928A0" w14:textId="21B6751E" w:rsidR="007A2AC8" w:rsidRPr="002F5852" w:rsidRDefault="002F5852" w:rsidP="00B40BCC">
      <w:pPr>
        <w:pStyle w:val="Imageattributioncaption"/>
      </w:pPr>
      <w:r w:rsidRPr="002F5852">
        <w:t>‘</w:t>
      </w:r>
      <w:hyperlink r:id="rId35" w:history="1">
        <w:r w:rsidR="000979E6" w:rsidRPr="002F5852">
          <w:t xml:space="preserve">PhET </w:t>
        </w:r>
        <w:r w:rsidRPr="002F5852">
          <w:t>Interactive S</w:t>
        </w:r>
        <w:r w:rsidR="000979E6" w:rsidRPr="002F5852">
          <w:t>imulation</w:t>
        </w:r>
        <w:r w:rsidRPr="002F5852">
          <w:t>s –</w:t>
        </w:r>
        <w:r w:rsidR="00343D99" w:rsidRPr="002F5852">
          <w:t>Concentration</w:t>
        </w:r>
      </w:hyperlink>
      <w:r w:rsidRPr="002F5852">
        <w:t>’ by University of Colorado</w:t>
      </w:r>
      <w:r w:rsidR="0023264D">
        <w:t xml:space="preserve"> Boulder</w:t>
      </w:r>
      <w:r w:rsidR="00343D99" w:rsidRPr="002F5852">
        <w:t xml:space="preserve"> </w:t>
      </w:r>
      <w:r w:rsidR="00B40BCC" w:rsidRPr="002F5852">
        <w:t xml:space="preserve">is </w:t>
      </w:r>
      <w:r w:rsidRPr="002F5852">
        <w:t xml:space="preserve">licensed under </w:t>
      </w:r>
      <w:hyperlink r:id="rId36" w:history="1">
        <w:r w:rsidR="00B40BCC" w:rsidRPr="002F5852">
          <w:t>CC BY 4.0</w:t>
        </w:r>
      </w:hyperlink>
    </w:p>
    <w:p w14:paraId="0B55C71C" w14:textId="22221A86" w:rsidR="00630FD0" w:rsidRDefault="00BC5068" w:rsidP="005C00D0">
      <w:pPr>
        <w:pStyle w:val="ListNumber"/>
      </w:pPr>
      <w:r>
        <w:t>What is the concentration at the start of the activity?</w:t>
      </w:r>
      <w:r w:rsidR="007B1FE7">
        <w:t xml:space="preserve"> </w:t>
      </w:r>
      <w:r w:rsidR="000159DE">
        <w:t xml:space="preserve">Note: </w:t>
      </w:r>
      <w:r w:rsidR="00321032">
        <w:t>mol/L stands for moles per litre</w:t>
      </w:r>
      <w:r w:rsidR="00FB2A70">
        <w:t>,</w:t>
      </w:r>
      <w:r w:rsidR="00321032">
        <w:t xml:space="preserve"> a unit of concentration. It tells us how much of a solute can dissolve in one litre of a solution.</w:t>
      </w:r>
    </w:p>
    <w:tbl>
      <w:tblPr>
        <w:tblStyle w:val="TableGrid"/>
        <w:tblW w:w="0" w:type="auto"/>
        <w:tblLook w:val="04A0" w:firstRow="1" w:lastRow="0" w:firstColumn="1" w:lastColumn="0" w:noHBand="0" w:noVBand="1"/>
        <w:tblDescription w:val="Blank space for a student response."/>
      </w:tblPr>
      <w:tblGrid>
        <w:gridCol w:w="9628"/>
      </w:tblGrid>
      <w:tr w:rsidR="000159DE" w14:paraId="1A5136A2" w14:textId="77777777">
        <w:tc>
          <w:tcPr>
            <w:tcW w:w="9628" w:type="dxa"/>
          </w:tcPr>
          <w:p w14:paraId="3B572C74" w14:textId="77777777" w:rsidR="000159DE" w:rsidRDefault="000159DE"/>
        </w:tc>
      </w:tr>
    </w:tbl>
    <w:p w14:paraId="6948375F" w14:textId="6337B3EB" w:rsidR="000159DE" w:rsidRDefault="00CB7078" w:rsidP="0003199C">
      <w:pPr>
        <w:pStyle w:val="FeatureBox4"/>
      </w:pPr>
      <w:r>
        <w:t xml:space="preserve">Click </w:t>
      </w:r>
      <w:r w:rsidR="009C5E6A">
        <w:t xml:space="preserve">the </w:t>
      </w:r>
      <w:r w:rsidR="00BC5068" w:rsidRPr="00FE0CC4">
        <w:rPr>
          <w:rStyle w:val="Strong"/>
        </w:rPr>
        <w:t>D</w:t>
      </w:r>
      <w:r w:rsidR="009C5E6A" w:rsidRPr="00FE0CC4">
        <w:rPr>
          <w:rStyle w:val="Strong"/>
        </w:rPr>
        <w:t>rink mix</w:t>
      </w:r>
      <w:r w:rsidR="009C5E6A">
        <w:t xml:space="preserve">, then shake it to add </w:t>
      </w:r>
      <w:r>
        <w:t>solute to the solvent.</w:t>
      </w:r>
    </w:p>
    <w:p w14:paraId="05D8E6B2" w14:textId="3A9A38EB" w:rsidR="0003199C" w:rsidRDefault="006E2DAC" w:rsidP="00CC37C1">
      <w:pPr>
        <w:pStyle w:val="ListNumber"/>
      </w:pPr>
      <w:r>
        <w:t>What happened to the colour of the solution and the concentration of the solution?</w:t>
      </w:r>
    </w:p>
    <w:tbl>
      <w:tblPr>
        <w:tblStyle w:val="TableGrid"/>
        <w:tblW w:w="0" w:type="auto"/>
        <w:tblLook w:val="04A0" w:firstRow="1" w:lastRow="0" w:firstColumn="1" w:lastColumn="0" w:noHBand="0" w:noVBand="1"/>
        <w:tblDescription w:val="Blank space for a student response."/>
      </w:tblPr>
      <w:tblGrid>
        <w:gridCol w:w="9628"/>
      </w:tblGrid>
      <w:tr w:rsidR="000D51AE" w14:paraId="29440D60" w14:textId="77777777" w:rsidTr="000D51AE">
        <w:trPr>
          <w:trHeight w:val="1268"/>
        </w:trPr>
        <w:tc>
          <w:tcPr>
            <w:tcW w:w="9628" w:type="dxa"/>
          </w:tcPr>
          <w:p w14:paraId="3973C472" w14:textId="77777777" w:rsidR="000D51AE" w:rsidRDefault="000D51AE"/>
        </w:tc>
      </w:tr>
    </w:tbl>
    <w:p w14:paraId="4162D21D" w14:textId="32F90A03" w:rsidR="00387C60" w:rsidRPr="00387C60" w:rsidRDefault="00387C60" w:rsidP="00387C60">
      <w:pPr>
        <w:pStyle w:val="FeatureBox4"/>
      </w:pPr>
      <w:r>
        <w:t xml:space="preserve">Continue adding </w:t>
      </w:r>
      <w:r w:rsidR="00833BE0">
        <w:t xml:space="preserve">the solute until </w:t>
      </w:r>
      <w:r w:rsidR="00833BE0" w:rsidRPr="00FE0CC4">
        <w:rPr>
          <w:rStyle w:val="Strong"/>
        </w:rPr>
        <w:t>Saturated!</w:t>
      </w:r>
      <w:r w:rsidR="00833BE0">
        <w:t xml:space="preserve"> appears</w:t>
      </w:r>
      <w:r w:rsidR="001140D9">
        <w:t>.</w:t>
      </w:r>
    </w:p>
    <w:p w14:paraId="3D441BCA" w14:textId="1701E1BF" w:rsidR="006E2DAC" w:rsidRDefault="004635B6" w:rsidP="00CC37C1">
      <w:pPr>
        <w:pStyle w:val="ListNumber"/>
      </w:pPr>
      <w:r>
        <w:t xml:space="preserve">What do you notice about the solution? Hint: </w:t>
      </w:r>
      <w:r w:rsidR="00BC5068">
        <w:t>l</w:t>
      </w:r>
      <w:r w:rsidR="00CB7DF6">
        <w:t xml:space="preserve">ook </w:t>
      </w:r>
      <w:r>
        <w:t xml:space="preserve">at the bottom of the container. </w:t>
      </w:r>
    </w:p>
    <w:tbl>
      <w:tblPr>
        <w:tblStyle w:val="TableGrid"/>
        <w:tblW w:w="0" w:type="auto"/>
        <w:tblLook w:val="04A0" w:firstRow="1" w:lastRow="0" w:firstColumn="1" w:lastColumn="0" w:noHBand="0" w:noVBand="1"/>
        <w:tblDescription w:val="Blank space for a student response."/>
      </w:tblPr>
      <w:tblGrid>
        <w:gridCol w:w="9628"/>
      </w:tblGrid>
      <w:tr w:rsidR="000D51AE" w14:paraId="2606DE31" w14:textId="77777777" w:rsidTr="000D51AE">
        <w:trPr>
          <w:trHeight w:val="1178"/>
        </w:trPr>
        <w:tc>
          <w:tcPr>
            <w:tcW w:w="9628" w:type="dxa"/>
          </w:tcPr>
          <w:p w14:paraId="5F179047" w14:textId="77777777" w:rsidR="000D51AE" w:rsidRDefault="000D51AE"/>
        </w:tc>
      </w:tr>
    </w:tbl>
    <w:p w14:paraId="01368A0F" w14:textId="2C0DC4C3" w:rsidR="00C77A9A" w:rsidRDefault="00C77A9A" w:rsidP="00CC37C1">
      <w:pPr>
        <w:pStyle w:val="ListNumber"/>
      </w:pPr>
      <w:r>
        <w:t>What is the concentration of the solution at the saturation point?</w:t>
      </w:r>
    </w:p>
    <w:tbl>
      <w:tblPr>
        <w:tblStyle w:val="TableGrid"/>
        <w:tblW w:w="0" w:type="auto"/>
        <w:tblLook w:val="04A0" w:firstRow="1" w:lastRow="0" w:firstColumn="1" w:lastColumn="0" w:noHBand="0" w:noVBand="1"/>
        <w:tblDescription w:val="Blank space for a student response."/>
      </w:tblPr>
      <w:tblGrid>
        <w:gridCol w:w="9628"/>
      </w:tblGrid>
      <w:tr w:rsidR="000D51AE" w14:paraId="0C83A980" w14:textId="77777777" w:rsidTr="000D51AE">
        <w:trPr>
          <w:trHeight w:val="1269"/>
        </w:trPr>
        <w:tc>
          <w:tcPr>
            <w:tcW w:w="9628" w:type="dxa"/>
          </w:tcPr>
          <w:p w14:paraId="539EC1F5" w14:textId="77777777" w:rsidR="000D51AE" w:rsidRDefault="000D51AE"/>
        </w:tc>
      </w:tr>
    </w:tbl>
    <w:p w14:paraId="76E57D12" w14:textId="7E6CF12D" w:rsidR="004635B6" w:rsidRPr="004635B6" w:rsidRDefault="00C77A9A" w:rsidP="004635B6">
      <w:pPr>
        <w:pStyle w:val="FeatureBox4"/>
      </w:pPr>
      <w:r>
        <w:t>Add more solute to the solution</w:t>
      </w:r>
      <w:r w:rsidR="0058219B">
        <w:t>.</w:t>
      </w:r>
    </w:p>
    <w:p w14:paraId="7C3B2D3A" w14:textId="1B1ABC7E" w:rsidR="004635B6" w:rsidRDefault="000D51AE" w:rsidP="00CC37C1">
      <w:pPr>
        <w:pStyle w:val="ListNumber"/>
      </w:pPr>
      <w:r>
        <w:t>What do you notice about the solution? Hint: look at the concentration and the bottom of the container.</w:t>
      </w:r>
    </w:p>
    <w:tbl>
      <w:tblPr>
        <w:tblStyle w:val="TableGrid"/>
        <w:tblW w:w="0" w:type="auto"/>
        <w:tblLook w:val="04A0" w:firstRow="1" w:lastRow="0" w:firstColumn="1" w:lastColumn="0" w:noHBand="0" w:noVBand="1"/>
        <w:tblDescription w:val="Blank space for a student response."/>
      </w:tblPr>
      <w:tblGrid>
        <w:gridCol w:w="9628"/>
      </w:tblGrid>
      <w:tr w:rsidR="000D51AE" w14:paraId="395658A4" w14:textId="77777777" w:rsidTr="000D51AE">
        <w:trPr>
          <w:trHeight w:val="1417"/>
        </w:trPr>
        <w:tc>
          <w:tcPr>
            <w:tcW w:w="9628" w:type="dxa"/>
          </w:tcPr>
          <w:p w14:paraId="1E4E3510" w14:textId="77777777" w:rsidR="000D51AE" w:rsidRDefault="000D51AE"/>
        </w:tc>
      </w:tr>
    </w:tbl>
    <w:p w14:paraId="16A566AE" w14:textId="54B12A72" w:rsidR="00F2785F" w:rsidRDefault="0058219B" w:rsidP="00FE0CC4">
      <w:pPr>
        <w:pStyle w:val="FeatureBox4"/>
        <w:keepNext/>
      </w:pPr>
      <w:r>
        <w:t>Add water (solvent) to the solution by opening the tap.</w:t>
      </w:r>
    </w:p>
    <w:p w14:paraId="0A525C58" w14:textId="79B5697A" w:rsidR="0058219B" w:rsidRDefault="00B62DE6" w:rsidP="00FE0CC4">
      <w:pPr>
        <w:pStyle w:val="ListNumber"/>
        <w:keepNext/>
      </w:pPr>
      <w:r>
        <w:t>Record your observation</w:t>
      </w:r>
      <w:r w:rsidR="00B867EB">
        <w:t>s (for example, colour, concentration and presence of solids).</w:t>
      </w:r>
    </w:p>
    <w:tbl>
      <w:tblPr>
        <w:tblStyle w:val="TableGrid"/>
        <w:tblW w:w="0" w:type="auto"/>
        <w:tblLook w:val="04A0" w:firstRow="1" w:lastRow="0" w:firstColumn="1" w:lastColumn="0" w:noHBand="0" w:noVBand="1"/>
        <w:tblDescription w:val="Blank space for a student response."/>
      </w:tblPr>
      <w:tblGrid>
        <w:gridCol w:w="9628"/>
      </w:tblGrid>
      <w:tr w:rsidR="00B867EB" w14:paraId="34FB950A" w14:textId="77777777">
        <w:trPr>
          <w:trHeight w:val="1417"/>
        </w:trPr>
        <w:tc>
          <w:tcPr>
            <w:tcW w:w="9628" w:type="dxa"/>
          </w:tcPr>
          <w:p w14:paraId="0EC84B40" w14:textId="77777777" w:rsidR="00B867EB" w:rsidRDefault="00B867EB"/>
        </w:tc>
      </w:tr>
    </w:tbl>
    <w:p w14:paraId="7C3FC8F2" w14:textId="473E07C5" w:rsidR="00F80AC9" w:rsidRPr="00691007" w:rsidRDefault="00263C4F" w:rsidP="00263C4F">
      <w:pPr>
        <w:pStyle w:val="ListNumber"/>
      </w:pPr>
      <w:r>
        <w:t>Complete Table 1 to summarise the properties of unsaturated, saturated and supersaturated solutions.</w:t>
      </w:r>
      <w:r w:rsidR="00F14382">
        <w:t xml:space="preserve"> A bank of </w:t>
      </w:r>
      <w:r w:rsidR="00CB7DF6">
        <w:t xml:space="preserve">responses </w:t>
      </w:r>
      <w:r w:rsidR="009C5E6A">
        <w:t xml:space="preserve">is provided </w:t>
      </w:r>
      <w:r w:rsidR="00F14382">
        <w:t>below the table</w:t>
      </w:r>
      <w:r w:rsidR="00BC5068">
        <w:t xml:space="preserve"> to assist you</w:t>
      </w:r>
      <w:r w:rsidR="00F14382">
        <w:t>.</w:t>
      </w:r>
    </w:p>
    <w:p w14:paraId="437409E7" w14:textId="77777777" w:rsidR="00F80AC9" w:rsidRDefault="00F80AC9" w:rsidP="00F80AC9">
      <w:pPr>
        <w:pStyle w:val="Caption"/>
      </w:pPr>
      <w:r>
        <w:t>Table 1 – summary of solution properties</w:t>
      </w:r>
    </w:p>
    <w:tbl>
      <w:tblPr>
        <w:tblStyle w:val="Tableheader"/>
        <w:tblW w:w="0" w:type="auto"/>
        <w:tblLook w:val="04A0" w:firstRow="1" w:lastRow="0" w:firstColumn="1" w:lastColumn="0" w:noHBand="0" w:noVBand="1"/>
        <w:tblDescription w:val="Table with blank spaces for student observations."/>
      </w:tblPr>
      <w:tblGrid>
        <w:gridCol w:w="2122"/>
        <w:gridCol w:w="2409"/>
        <w:gridCol w:w="2410"/>
        <w:gridCol w:w="2687"/>
      </w:tblGrid>
      <w:tr w:rsidR="00F80AC9" w14:paraId="40FEE144" w14:textId="77777777" w:rsidTr="00CD016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2" w:type="dxa"/>
          </w:tcPr>
          <w:p w14:paraId="55ACC6F2" w14:textId="1DC2E9BE" w:rsidR="00F80AC9" w:rsidRDefault="00F80AC9">
            <w:r>
              <w:t>Property</w:t>
            </w:r>
          </w:p>
        </w:tc>
        <w:tc>
          <w:tcPr>
            <w:tcW w:w="2409" w:type="dxa"/>
          </w:tcPr>
          <w:p w14:paraId="60591E8F" w14:textId="77777777" w:rsidR="00F80AC9" w:rsidRDefault="00F80AC9">
            <w:pPr>
              <w:cnfStyle w:val="100000000000" w:firstRow="1" w:lastRow="0" w:firstColumn="0" w:lastColumn="0" w:oddVBand="0" w:evenVBand="0" w:oddHBand="0" w:evenHBand="0" w:firstRowFirstColumn="0" w:firstRowLastColumn="0" w:lastRowFirstColumn="0" w:lastRowLastColumn="0"/>
            </w:pPr>
            <w:r>
              <w:t>Unsaturated solution</w:t>
            </w:r>
          </w:p>
        </w:tc>
        <w:tc>
          <w:tcPr>
            <w:tcW w:w="2410" w:type="dxa"/>
          </w:tcPr>
          <w:p w14:paraId="55F63C53" w14:textId="77777777" w:rsidR="00F80AC9" w:rsidRPr="003C6FE2" w:rsidRDefault="00F80AC9">
            <w:pPr>
              <w:cnfStyle w:val="100000000000" w:firstRow="1" w:lastRow="0" w:firstColumn="0" w:lastColumn="0" w:oddVBand="0" w:evenVBand="0" w:oddHBand="0" w:evenHBand="0" w:firstRowFirstColumn="0" w:firstRowLastColumn="0" w:lastRowFirstColumn="0" w:lastRowLastColumn="0"/>
              <w:rPr>
                <w:b w:val="0"/>
              </w:rPr>
            </w:pPr>
            <w:r>
              <w:t>Saturated solution</w:t>
            </w:r>
          </w:p>
        </w:tc>
        <w:tc>
          <w:tcPr>
            <w:tcW w:w="2687" w:type="dxa"/>
          </w:tcPr>
          <w:p w14:paraId="627516F7" w14:textId="77777777" w:rsidR="00F80AC9" w:rsidRDefault="00F80AC9">
            <w:pPr>
              <w:cnfStyle w:val="100000000000" w:firstRow="1" w:lastRow="0" w:firstColumn="0" w:lastColumn="0" w:oddVBand="0" w:evenVBand="0" w:oddHBand="0" w:evenHBand="0" w:firstRowFirstColumn="0" w:firstRowLastColumn="0" w:lastRowFirstColumn="0" w:lastRowLastColumn="0"/>
            </w:pPr>
            <w:r>
              <w:t>Supersaturated solution</w:t>
            </w:r>
          </w:p>
        </w:tc>
      </w:tr>
      <w:tr w:rsidR="00F80AC9" w14:paraId="00245011" w14:textId="77777777" w:rsidTr="00CD0163">
        <w:trPr>
          <w:cnfStyle w:val="000000100000" w:firstRow="0" w:lastRow="0" w:firstColumn="0" w:lastColumn="0" w:oddVBand="0" w:evenVBand="0" w:oddHBand="1" w:evenHBand="0" w:firstRowFirstColumn="0" w:firstRowLastColumn="0" w:lastRowFirstColumn="0" w:lastRowLastColumn="0"/>
          <w:trHeight w:val="1299"/>
        </w:trPr>
        <w:tc>
          <w:tcPr>
            <w:cnfStyle w:val="001000000000" w:firstRow="0" w:lastRow="0" w:firstColumn="1" w:lastColumn="0" w:oddVBand="0" w:evenVBand="0" w:oddHBand="0" w:evenHBand="0" w:firstRowFirstColumn="0" w:firstRowLastColumn="0" w:lastRowFirstColumn="0" w:lastRowLastColumn="0"/>
            <w:tcW w:w="2122" w:type="dxa"/>
          </w:tcPr>
          <w:p w14:paraId="0D14B7E3" w14:textId="77777777" w:rsidR="00F80AC9" w:rsidRDefault="00F80AC9">
            <w:r>
              <w:t>Description</w:t>
            </w:r>
          </w:p>
        </w:tc>
        <w:tc>
          <w:tcPr>
            <w:tcW w:w="2409" w:type="dxa"/>
          </w:tcPr>
          <w:p w14:paraId="6EDF2C32" w14:textId="77777777" w:rsidR="00F80AC9" w:rsidRDefault="00F80AC9">
            <w:pPr>
              <w:cnfStyle w:val="000000100000" w:firstRow="0" w:lastRow="0" w:firstColumn="0" w:lastColumn="0" w:oddVBand="0" w:evenVBand="0" w:oddHBand="1" w:evenHBand="0" w:firstRowFirstColumn="0" w:firstRowLastColumn="0" w:lastRowFirstColumn="0" w:lastRowLastColumn="0"/>
            </w:pPr>
          </w:p>
        </w:tc>
        <w:tc>
          <w:tcPr>
            <w:tcW w:w="2410" w:type="dxa"/>
          </w:tcPr>
          <w:p w14:paraId="02AF64DE" w14:textId="77777777" w:rsidR="00F80AC9" w:rsidRDefault="00F80AC9">
            <w:pPr>
              <w:cnfStyle w:val="000000100000" w:firstRow="0" w:lastRow="0" w:firstColumn="0" w:lastColumn="0" w:oddVBand="0" w:evenVBand="0" w:oddHBand="1" w:evenHBand="0" w:firstRowFirstColumn="0" w:firstRowLastColumn="0" w:lastRowFirstColumn="0" w:lastRowLastColumn="0"/>
            </w:pPr>
          </w:p>
        </w:tc>
        <w:tc>
          <w:tcPr>
            <w:tcW w:w="2687" w:type="dxa"/>
          </w:tcPr>
          <w:p w14:paraId="1DBD3EF0" w14:textId="77777777" w:rsidR="00F80AC9" w:rsidRDefault="00F80AC9">
            <w:pPr>
              <w:cnfStyle w:val="000000100000" w:firstRow="0" w:lastRow="0" w:firstColumn="0" w:lastColumn="0" w:oddVBand="0" w:evenVBand="0" w:oddHBand="1" w:evenHBand="0" w:firstRowFirstColumn="0" w:firstRowLastColumn="0" w:lastRowFirstColumn="0" w:lastRowLastColumn="0"/>
            </w:pPr>
          </w:p>
        </w:tc>
      </w:tr>
      <w:tr w:rsidR="00F80AC9" w14:paraId="696D2C49" w14:textId="77777777" w:rsidTr="00CD0163">
        <w:trPr>
          <w:cnfStyle w:val="000000010000" w:firstRow="0" w:lastRow="0" w:firstColumn="0" w:lastColumn="0" w:oddVBand="0" w:evenVBand="0" w:oddHBand="0" w:evenHBand="1" w:firstRowFirstColumn="0" w:firstRowLastColumn="0" w:lastRowFirstColumn="0" w:lastRowLastColumn="0"/>
          <w:trHeight w:val="1299"/>
        </w:trPr>
        <w:tc>
          <w:tcPr>
            <w:cnfStyle w:val="001000000000" w:firstRow="0" w:lastRow="0" w:firstColumn="1" w:lastColumn="0" w:oddVBand="0" w:evenVBand="0" w:oddHBand="0" w:evenHBand="0" w:firstRowFirstColumn="0" w:firstRowLastColumn="0" w:lastRowFirstColumn="0" w:lastRowLastColumn="0"/>
            <w:tcW w:w="2122" w:type="dxa"/>
          </w:tcPr>
          <w:p w14:paraId="0C203C40" w14:textId="1BE4B474" w:rsidR="00F80AC9" w:rsidRDefault="00BC5068">
            <w:r>
              <w:t>Effect of adding more solute</w:t>
            </w:r>
          </w:p>
        </w:tc>
        <w:tc>
          <w:tcPr>
            <w:tcW w:w="2409" w:type="dxa"/>
          </w:tcPr>
          <w:p w14:paraId="4BB40CD6" w14:textId="77777777" w:rsidR="00F80AC9" w:rsidRDefault="00F80AC9">
            <w:pPr>
              <w:cnfStyle w:val="000000010000" w:firstRow="0" w:lastRow="0" w:firstColumn="0" w:lastColumn="0" w:oddVBand="0" w:evenVBand="0" w:oddHBand="0" w:evenHBand="1" w:firstRowFirstColumn="0" w:firstRowLastColumn="0" w:lastRowFirstColumn="0" w:lastRowLastColumn="0"/>
            </w:pPr>
          </w:p>
        </w:tc>
        <w:tc>
          <w:tcPr>
            <w:tcW w:w="2410" w:type="dxa"/>
          </w:tcPr>
          <w:p w14:paraId="555D4EB0" w14:textId="77777777" w:rsidR="00F80AC9" w:rsidRDefault="00F80AC9">
            <w:pPr>
              <w:cnfStyle w:val="000000010000" w:firstRow="0" w:lastRow="0" w:firstColumn="0" w:lastColumn="0" w:oddVBand="0" w:evenVBand="0" w:oddHBand="0" w:evenHBand="1" w:firstRowFirstColumn="0" w:firstRowLastColumn="0" w:lastRowFirstColumn="0" w:lastRowLastColumn="0"/>
            </w:pPr>
          </w:p>
        </w:tc>
        <w:tc>
          <w:tcPr>
            <w:tcW w:w="2687" w:type="dxa"/>
          </w:tcPr>
          <w:p w14:paraId="77A0A880" w14:textId="77777777" w:rsidR="00F80AC9" w:rsidRDefault="00F80AC9">
            <w:pPr>
              <w:cnfStyle w:val="000000010000" w:firstRow="0" w:lastRow="0" w:firstColumn="0" w:lastColumn="0" w:oddVBand="0" w:evenVBand="0" w:oddHBand="0" w:evenHBand="1" w:firstRowFirstColumn="0" w:firstRowLastColumn="0" w:lastRowFirstColumn="0" w:lastRowLastColumn="0"/>
            </w:pPr>
          </w:p>
        </w:tc>
      </w:tr>
      <w:tr w:rsidR="00F80AC9" w14:paraId="3E7575A7" w14:textId="77777777" w:rsidTr="00CD0163">
        <w:trPr>
          <w:cnfStyle w:val="000000100000" w:firstRow="0" w:lastRow="0" w:firstColumn="0" w:lastColumn="0" w:oddVBand="0" w:evenVBand="0" w:oddHBand="1" w:evenHBand="0" w:firstRowFirstColumn="0" w:firstRowLastColumn="0" w:lastRowFirstColumn="0" w:lastRowLastColumn="0"/>
          <w:trHeight w:val="1299"/>
        </w:trPr>
        <w:tc>
          <w:tcPr>
            <w:cnfStyle w:val="001000000000" w:firstRow="0" w:lastRow="0" w:firstColumn="1" w:lastColumn="0" w:oddVBand="0" w:evenVBand="0" w:oddHBand="0" w:evenHBand="0" w:firstRowFirstColumn="0" w:firstRowLastColumn="0" w:lastRowFirstColumn="0" w:lastRowLastColumn="0"/>
            <w:tcW w:w="2122" w:type="dxa"/>
          </w:tcPr>
          <w:p w14:paraId="1C48DB0B" w14:textId="77777777" w:rsidR="00F80AC9" w:rsidRDefault="00F80AC9">
            <w:r>
              <w:t>Effect of temperature</w:t>
            </w:r>
          </w:p>
        </w:tc>
        <w:tc>
          <w:tcPr>
            <w:tcW w:w="2409" w:type="dxa"/>
          </w:tcPr>
          <w:p w14:paraId="3207E567" w14:textId="77777777" w:rsidR="00F80AC9" w:rsidRDefault="00F80AC9">
            <w:pPr>
              <w:cnfStyle w:val="000000100000" w:firstRow="0" w:lastRow="0" w:firstColumn="0" w:lastColumn="0" w:oddVBand="0" w:evenVBand="0" w:oddHBand="1" w:evenHBand="0" w:firstRowFirstColumn="0" w:firstRowLastColumn="0" w:lastRowFirstColumn="0" w:lastRowLastColumn="0"/>
            </w:pPr>
          </w:p>
        </w:tc>
        <w:tc>
          <w:tcPr>
            <w:tcW w:w="2410" w:type="dxa"/>
          </w:tcPr>
          <w:p w14:paraId="73F860EE" w14:textId="77777777" w:rsidR="00F80AC9" w:rsidRDefault="00F80AC9">
            <w:pPr>
              <w:cnfStyle w:val="000000100000" w:firstRow="0" w:lastRow="0" w:firstColumn="0" w:lastColumn="0" w:oddVBand="0" w:evenVBand="0" w:oddHBand="1" w:evenHBand="0" w:firstRowFirstColumn="0" w:firstRowLastColumn="0" w:lastRowFirstColumn="0" w:lastRowLastColumn="0"/>
            </w:pPr>
          </w:p>
        </w:tc>
        <w:tc>
          <w:tcPr>
            <w:tcW w:w="2687" w:type="dxa"/>
          </w:tcPr>
          <w:p w14:paraId="1AAB735D" w14:textId="77777777" w:rsidR="00F80AC9" w:rsidRDefault="00F80AC9">
            <w:pPr>
              <w:cnfStyle w:val="000000100000" w:firstRow="0" w:lastRow="0" w:firstColumn="0" w:lastColumn="0" w:oddVBand="0" w:evenVBand="0" w:oddHBand="1" w:evenHBand="0" w:firstRowFirstColumn="0" w:firstRowLastColumn="0" w:lastRowFirstColumn="0" w:lastRowLastColumn="0"/>
            </w:pPr>
          </w:p>
        </w:tc>
      </w:tr>
      <w:tr w:rsidR="00F80AC9" w14:paraId="235A42E3" w14:textId="77777777" w:rsidTr="00CD0163">
        <w:trPr>
          <w:cnfStyle w:val="000000010000" w:firstRow="0" w:lastRow="0" w:firstColumn="0" w:lastColumn="0" w:oddVBand="0" w:evenVBand="0" w:oddHBand="0" w:evenHBand="1" w:firstRowFirstColumn="0" w:firstRowLastColumn="0" w:lastRowFirstColumn="0" w:lastRowLastColumn="0"/>
          <w:trHeight w:val="1299"/>
        </w:trPr>
        <w:tc>
          <w:tcPr>
            <w:cnfStyle w:val="001000000000" w:firstRow="0" w:lastRow="0" w:firstColumn="1" w:lastColumn="0" w:oddVBand="0" w:evenVBand="0" w:oddHBand="0" w:evenHBand="0" w:firstRowFirstColumn="0" w:firstRowLastColumn="0" w:lastRowFirstColumn="0" w:lastRowLastColumn="0"/>
            <w:tcW w:w="2122" w:type="dxa"/>
          </w:tcPr>
          <w:p w14:paraId="3B2F4A5B" w14:textId="77777777" w:rsidR="00F80AC9" w:rsidRDefault="00F80AC9">
            <w:r>
              <w:t>Stability</w:t>
            </w:r>
          </w:p>
        </w:tc>
        <w:tc>
          <w:tcPr>
            <w:tcW w:w="2409" w:type="dxa"/>
          </w:tcPr>
          <w:p w14:paraId="204451DD" w14:textId="77777777" w:rsidR="00F80AC9" w:rsidRDefault="00F80AC9">
            <w:pPr>
              <w:cnfStyle w:val="000000010000" w:firstRow="0" w:lastRow="0" w:firstColumn="0" w:lastColumn="0" w:oddVBand="0" w:evenVBand="0" w:oddHBand="0" w:evenHBand="1" w:firstRowFirstColumn="0" w:firstRowLastColumn="0" w:lastRowFirstColumn="0" w:lastRowLastColumn="0"/>
            </w:pPr>
          </w:p>
        </w:tc>
        <w:tc>
          <w:tcPr>
            <w:tcW w:w="2410" w:type="dxa"/>
          </w:tcPr>
          <w:p w14:paraId="780545BA" w14:textId="77777777" w:rsidR="00F80AC9" w:rsidRDefault="00F80AC9">
            <w:pPr>
              <w:cnfStyle w:val="000000010000" w:firstRow="0" w:lastRow="0" w:firstColumn="0" w:lastColumn="0" w:oddVBand="0" w:evenVBand="0" w:oddHBand="0" w:evenHBand="1" w:firstRowFirstColumn="0" w:firstRowLastColumn="0" w:lastRowFirstColumn="0" w:lastRowLastColumn="0"/>
            </w:pPr>
          </w:p>
        </w:tc>
        <w:tc>
          <w:tcPr>
            <w:tcW w:w="2687" w:type="dxa"/>
          </w:tcPr>
          <w:p w14:paraId="7D50E47B" w14:textId="77777777" w:rsidR="00F80AC9" w:rsidRDefault="00F80AC9">
            <w:pPr>
              <w:cnfStyle w:val="000000010000" w:firstRow="0" w:lastRow="0" w:firstColumn="0" w:lastColumn="0" w:oddVBand="0" w:evenVBand="0" w:oddHBand="0" w:evenHBand="1" w:firstRowFirstColumn="0" w:firstRowLastColumn="0" w:lastRowFirstColumn="0" w:lastRowLastColumn="0"/>
            </w:pPr>
          </w:p>
        </w:tc>
      </w:tr>
      <w:tr w:rsidR="00F80AC9" w14:paraId="00F56C88" w14:textId="77777777" w:rsidTr="00CD0163">
        <w:trPr>
          <w:cnfStyle w:val="000000100000" w:firstRow="0" w:lastRow="0" w:firstColumn="0" w:lastColumn="0" w:oddVBand="0" w:evenVBand="0" w:oddHBand="1" w:evenHBand="0" w:firstRowFirstColumn="0" w:firstRowLastColumn="0" w:lastRowFirstColumn="0" w:lastRowLastColumn="0"/>
          <w:trHeight w:val="1299"/>
        </w:trPr>
        <w:tc>
          <w:tcPr>
            <w:cnfStyle w:val="001000000000" w:firstRow="0" w:lastRow="0" w:firstColumn="1" w:lastColumn="0" w:oddVBand="0" w:evenVBand="0" w:oddHBand="0" w:evenHBand="0" w:firstRowFirstColumn="0" w:firstRowLastColumn="0" w:lastRowFirstColumn="0" w:lastRowLastColumn="0"/>
            <w:tcW w:w="2122" w:type="dxa"/>
          </w:tcPr>
          <w:p w14:paraId="58C4D036" w14:textId="77777777" w:rsidR="00F80AC9" w:rsidRDefault="00F80AC9">
            <w:r>
              <w:t>Visual appearance</w:t>
            </w:r>
          </w:p>
        </w:tc>
        <w:tc>
          <w:tcPr>
            <w:tcW w:w="2409" w:type="dxa"/>
          </w:tcPr>
          <w:p w14:paraId="117487FA" w14:textId="77777777" w:rsidR="00F80AC9" w:rsidRDefault="00F80AC9">
            <w:pPr>
              <w:cnfStyle w:val="000000100000" w:firstRow="0" w:lastRow="0" w:firstColumn="0" w:lastColumn="0" w:oddVBand="0" w:evenVBand="0" w:oddHBand="1" w:evenHBand="0" w:firstRowFirstColumn="0" w:firstRowLastColumn="0" w:lastRowFirstColumn="0" w:lastRowLastColumn="0"/>
            </w:pPr>
          </w:p>
        </w:tc>
        <w:tc>
          <w:tcPr>
            <w:tcW w:w="2410" w:type="dxa"/>
          </w:tcPr>
          <w:p w14:paraId="3E914BED" w14:textId="77777777" w:rsidR="00F80AC9" w:rsidRDefault="00F80AC9">
            <w:pPr>
              <w:cnfStyle w:val="000000100000" w:firstRow="0" w:lastRow="0" w:firstColumn="0" w:lastColumn="0" w:oddVBand="0" w:evenVBand="0" w:oddHBand="1" w:evenHBand="0" w:firstRowFirstColumn="0" w:firstRowLastColumn="0" w:lastRowFirstColumn="0" w:lastRowLastColumn="0"/>
            </w:pPr>
          </w:p>
        </w:tc>
        <w:tc>
          <w:tcPr>
            <w:tcW w:w="2687" w:type="dxa"/>
          </w:tcPr>
          <w:p w14:paraId="671A8F39" w14:textId="77777777" w:rsidR="00F80AC9" w:rsidRDefault="00F80AC9">
            <w:pPr>
              <w:cnfStyle w:val="000000100000" w:firstRow="0" w:lastRow="0" w:firstColumn="0" w:lastColumn="0" w:oddVBand="0" w:evenVBand="0" w:oddHBand="1" w:evenHBand="0" w:firstRowFirstColumn="0" w:firstRowLastColumn="0" w:lastRowFirstColumn="0" w:lastRowLastColumn="0"/>
            </w:pPr>
          </w:p>
        </w:tc>
      </w:tr>
    </w:tbl>
    <w:p w14:paraId="00C1D9A1" w14:textId="27F76246" w:rsidR="00515C2B" w:rsidRDefault="00515C2B" w:rsidP="00515C2B">
      <w:pPr>
        <w:pStyle w:val="Caption"/>
      </w:pPr>
      <w:r>
        <w:t xml:space="preserve">Table 2 – </w:t>
      </w:r>
      <w:r w:rsidR="00BC5068">
        <w:t xml:space="preserve">word </w:t>
      </w:r>
      <w:r>
        <w:t>bank of responses</w:t>
      </w:r>
      <w:r w:rsidR="00BC5068">
        <w:t xml:space="preserve"> to complete Table 1</w:t>
      </w:r>
    </w:p>
    <w:tbl>
      <w:tblPr>
        <w:tblStyle w:val="TableGrid"/>
        <w:tblW w:w="0" w:type="auto"/>
        <w:tblLook w:val="04A0" w:firstRow="1" w:lastRow="0" w:firstColumn="1" w:lastColumn="0" w:noHBand="0" w:noVBand="1"/>
        <w:tblDescription w:val="Table with phrases to be used as a word bank to complete Table 1."/>
      </w:tblPr>
      <w:tblGrid>
        <w:gridCol w:w="3209"/>
        <w:gridCol w:w="3209"/>
        <w:gridCol w:w="3210"/>
      </w:tblGrid>
      <w:tr w:rsidR="00F80AC9" w14:paraId="11DF48B1" w14:textId="77777777">
        <w:tc>
          <w:tcPr>
            <w:tcW w:w="3209" w:type="dxa"/>
          </w:tcPr>
          <w:p w14:paraId="6290772E" w14:textId="71B119A1" w:rsidR="00F80AC9" w:rsidRDefault="00F80AC9" w:rsidP="00F40B56">
            <w:pPr>
              <w:spacing w:after="0"/>
            </w:pPr>
            <w:r>
              <w:t>More solute will not dissolve</w:t>
            </w:r>
            <w:r w:rsidR="00BC5068">
              <w:t>. Solute settles at the bottom of the beaker.</w:t>
            </w:r>
          </w:p>
        </w:tc>
        <w:tc>
          <w:tcPr>
            <w:tcW w:w="3209" w:type="dxa"/>
          </w:tcPr>
          <w:p w14:paraId="5B391592" w14:textId="394FD09F" w:rsidR="00F80AC9" w:rsidRDefault="00F80AC9" w:rsidP="00F40B56">
            <w:pPr>
              <w:spacing w:after="0"/>
            </w:pPr>
            <w:r>
              <w:t>Solubility can increase with temperature</w:t>
            </w:r>
            <w:r w:rsidR="00BC5068">
              <w:t>.</w:t>
            </w:r>
          </w:p>
        </w:tc>
        <w:tc>
          <w:tcPr>
            <w:tcW w:w="3210" w:type="dxa"/>
          </w:tcPr>
          <w:p w14:paraId="37FD7787" w14:textId="547A24A0" w:rsidR="00F80AC9" w:rsidRDefault="00F80AC9" w:rsidP="00F40B56">
            <w:pPr>
              <w:spacing w:after="0"/>
            </w:pPr>
            <w:r>
              <w:t>Solubility can increase with temperature</w:t>
            </w:r>
            <w:r w:rsidR="00BC5068">
              <w:t>.</w:t>
            </w:r>
          </w:p>
        </w:tc>
      </w:tr>
      <w:tr w:rsidR="00F80AC9" w14:paraId="31B7B0C9" w14:textId="77777777" w:rsidTr="00F40B56">
        <w:trPr>
          <w:trHeight w:val="1264"/>
        </w:trPr>
        <w:tc>
          <w:tcPr>
            <w:tcW w:w="3209" w:type="dxa"/>
          </w:tcPr>
          <w:p w14:paraId="3DF46F30" w14:textId="14D45BA0" w:rsidR="00F80AC9" w:rsidRDefault="00F80AC9" w:rsidP="00F40B56">
            <w:pPr>
              <w:spacing w:after="0"/>
            </w:pPr>
            <w:r>
              <w:t>Becomes unstable</w:t>
            </w:r>
            <w:r w:rsidR="00BC5068">
              <w:t>.</w:t>
            </w:r>
            <w:r>
              <w:t xml:space="preserve"> </w:t>
            </w:r>
            <w:r w:rsidR="00BC5068">
              <w:t>E</w:t>
            </w:r>
            <w:r>
              <w:t xml:space="preserve">xcess will crystallise upon cooling or </w:t>
            </w:r>
            <w:r w:rsidR="00BC5068">
              <w:t>upon</w:t>
            </w:r>
            <w:r>
              <w:t xml:space="preserve"> disturbance</w:t>
            </w:r>
            <w:r w:rsidR="007C5AB2">
              <w:t xml:space="preserve"> </w:t>
            </w:r>
          </w:p>
        </w:tc>
        <w:tc>
          <w:tcPr>
            <w:tcW w:w="3209" w:type="dxa"/>
          </w:tcPr>
          <w:p w14:paraId="655A69D0" w14:textId="6CF718C5" w:rsidR="00F80AC9" w:rsidRDefault="00F80AC9" w:rsidP="00F40B56">
            <w:pPr>
              <w:spacing w:after="0"/>
            </w:pPr>
            <w:r>
              <w:t>Contains less solute than can be dissolved</w:t>
            </w:r>
            <w:r w:rsidR="00BC5068">
              <w:t>.</w:t>
            </w:r>
          </w:p>
        </w:tc>
        <w:tc>
          <w:tcPr>
            <w:tcW w:w="3210" w:type="dxa"/>
          </w:tcPr>
          <w:p w14:paraId="589A478C" w14:textId="76DE1738" w:rsidR="00F80AC9" w:rsidRDefault="00F80AC9" w:rsidP="00F40B56">
            <w:pPr>
              <w:spacing w:after="0"/>
            </w:pPr>
            <w:r>
              <w:t>Stable under given conditions</w:t>
            </w:r>
            <w:r w:rsidR="00BC5068">
              <w:t>.</w:t>
            </w:r>
          </w:p>
        </w:tc>
      </w:tr>
      <w:tr w:rsidR="00F80AC9" w14:paraId="17A164D7" w14:textId="77777777" w:rsidTr="00F40B56">
        <w:trPr>
          <w:trHeight w:val="1314"/>
        </w:trPr>
        <w:tc>
          <w:tcPr>
            <w:tcW w:w="3209" w:type="dxa"/>
          </w:tcPr>
          <w:p w14:paraId="6F05CA36" w14:textId="2225D695" w:rsidR="00F80AC9" w:rsidRDefault="00F80AC9" w:rsidP="00F40B56">
            <w:pPr>
              <w:spacing w:after="0"/>
            </w:pPr>
            <w:r>
              <w:t>Stable under given conditions</w:t>
            </w:r>
            <w:r w:rsidR="00BC5068">
              <w:t>.</w:t>
            </w:r>
          </w:p>
        </w:tc>
        <w:tc>
          <w:tcPr>
            <w:tcW w:w="3209" w:type="dxa"/>
          </w:tcPr>
          <w:p w14:paraId="4C2B667D" w14:textId="2C82D06D" w:rsidR="00F80AC9" w:rsidRDefault="00FE16CC" w:rsidP="00F40B56">
            <w:pPr>
              <w:spacing w:after="0"/>
            </w:pPr>
            <w:r>
              <w:t xml:space="preserve">Any additional </w:t>
            </w:r>
            <w:r w:rsidR="00F80AC9">
              <w:t>solute will cause the excess to crystallise</w:t>
            </w:r>
            <w:r w:rsidR="00BC5068">
              <w:t>.</w:t>
            </w:r>
          </w:p>
        </w:tc>
        <w:tc>
          <w:tcPr>
            <w:tcW w:w="3210" w:type="dxa"/>
          </w:tcPr>
          <w:p w14:paraId="3807A067" w14:textId="33FD3C55" w:rsidR="00F80AC9" w:rsidRDefault="00F80AC9" w:rsidP="00F40B56">
            <w:pPr>
              <w:spacing w:after="0"/>
            </w:pPr>
            <w:r>
              <w:t>Contains more solute than can remain dissolved at a given temperature</w:t>
            </w:r>
            <w:r w:rsidR="00BC5068">
              <w:t>.</w:t>
            </w:r>
          </w:p>
        </w:tc>
      </w:tr>
      <w:tr w:rsidR="00F80AC9" w14:paraId="4EA328E2" w14:textId="77777777">
        <w:tc>
          <w:tcPr>
            <w:tcW w:w="3209" w:type="dxa"/>
          </w:tcPr>
          <w:p w14:paraId="25A64248" w14:textId="18DB1744" w:rsidR="00F80AC9" w:rsidRDefault="00F80AC9" w:rsidP="00F40B56">
            <w:pPr>
              <w:spacing w:after="0"/>
            </w:pPr>
            <w:r>
              <w:t>Contains the maximum amount of solute that can dissolve at a given temperature</w:t>
            </w:r>
            <w:r w:rsidR="00BC5068">
              <w:t>.</w:t>
            </w:r>
          </w:p>
        </w:tc>
        <w:tc>
          <w:tcPr>
            <w:tcW w:w="3209" w:type="dxa"/>
          </w:tcPr>
          <w:p w14:paraId="76498424" w14:textId="6B4DCD05" w:rsidR="00F80AC9" w:rsidRDefault="00F80AC9" w:rsidP="00F40B56">
            <w:pPr>
              <w:spacing w:after="0"/>
            </w:pPr>
            <w:r>
              <w:t>Unstable under given conditions</w:t>
            </w:r>
            <w:r w:rsidR="00BC5068">
              <w:t>.</w:t>
            </w:r>
          </w:p>
        </w:tc>
        <w:tc>
          <w:tcPr>
            <w:tcW w:w="3210" w:type="dxa"/>
          </w:tcPr>
          <w:p w14:paraId="7D5F5DEC" w14:textId="31CBD2A1" w:rsidR="00F80AC9" w:rsidRDefault="00F80AC9" w:rsidP="00F40B56">
            <w:pPr>
              <w:spacing w:after="0"/>
            </w:pPr>
            <w:r>
              <w:t>Clear with no visible solute particles</w:t>
            </w:r>
            <w:r w:rsidR="00BC5068">
              <w:t>.</w:t>
            </w:r>
          </w:p>
        </w:tc>
      </w:tr>
      <w:tr w:rsidR="00F80AC9" w14:paraId="7DD3D881" w14:textId="77777777">
        <w:tc>
          <w:tcPr>
            <w:tcW w:w="3209" w:type="dxa"/>
          </w:tcPr>
          <w:p w14:paraId="64645392" w14:textId="735C4B98" w:rsidR="00F80AC9" w:rsidRDefault="00F80AC9" w:rsidP="00F40B56">
            <w:pPr>
              <w:spacing w:after="0"/>
            </w:pPr>
            <w:r>
              <w:t>Clear with possible undissolved solute at the bottom of the solution</w:t>
            </w:r>
            <w:r w:rsidR="00BC5068">
              <w:t>.</w:t>
            </w:r>
          </w:p>
        </w:tc>
        <w:tc>
          <w:tcPr>
            <w:tcW w:w="3209" w:type="dxa"/>
          </w:tcPr>
          <w:p w14:paraId="77E6F056" w14:textId="36CCEFA5" w:rsidR="00F80AC9" w:rsidRDefault="00BC5068" w:rsidP="00F40B56">
            <w:pPr>
              <w:spacing w:after="0"/>
            </w:pPr>
            <w:r>
              <w:t>Contains m</w:t>
            </w:r>
            <w:r w:rsidR="00F80AC9">
              <w:t xml:space="preserve">ore solute </w:t>
            </w:r>
            <w:r>
              <w:t xml:space="preserve">than </w:t>
            </w:r>
            <w:r w:rsidR="00F80AC9">
              <w:t>can be dissolved</w:t>
            </w:r>
            <w:r>
              <w:t>.</w:t>
            </w:r>
          </w:p>
        </w:tc>
        <w:tc>
          <w:tcPr>
            <w:tcW w:w="3210" w:type="dxa"/>
          </w:tcPr>
          <w:p w14:paraId="719F0D73" w14:textId="6F12564B" w:rsidR="00F80AC9" w:rsidRDefault="00BC5068" w:rsidP="00F40B56">
            <w:pPr>
              <w:spacing w:after="0"/>
            </w:pPr>
            <w:r>
              <w:t>It m</w:t>
            </w:r>
            <w:r w:rsidR="00F80AC9">
              <w:t>ay appear clear initially</w:t>
            </w:r>
            <w:r w:rsidR="00FE16CC">
              <w:t>,</w:t>
            </w:r>
            <w:r w:rsidR="00F80AC9">
              <w:t xml:space="preserve"> but </w:t>
            </w:r>
            <w:r>
              <w:t xml:space="preserve">it </w:t>
            </w:r>
            <w:r w:rsidR="00F80AC9">
              <w:t>can become cloudy or form crystals with disturbance</w:t>
            </w:r>
            <w:r>
              <w:t>.</w:t>
            </w:r>
          </w:p>
        </w:tc>
      </w:tr>
    </w:tbl>
    <w:p w14:paraId="4325C413" w14:textId="77777777" w:rsidR="00F80AC9" w:rsidRPr="00F204C0" w:rsidRDefault="00F80AC9" w:rsidP="00F80AC9">
      <w:r>
        <w:br w:type="page"/>
      </w:r>
    </w:p>
    <w:p w14:paraId="5DC0466A" w14:textId="2DA2098A" w:rsidR="00CF4BAA" w:rsidRDefault="00FD0442" w:rsidP="00311179">
      <w:pPr>
        <w:pStyle w:val="Heading1"/>
      </w:pPr>
      <w:bookmarkStart w:id="40" w:name="_Toc227597134"/>
      <w:r>
        <w:t>2</w:t>
      </w:r>
      <w:r w:rsidR="007C5567">
        <w:t>.</w:t>
      </w:r>
      <w:r w:rsidR="00B805FD">
        <w:t>3</w:t>
      </w:r>
      <w:r w:rsidR="007C5567">
        <w:t xml:space="preserve"> </w:t>
      </w:r>
      <w:bookmarkEnd w:id="34"/>
      <w:r w:rsidR="003C1B5F">
        <w:t>Planning an investigation</w:t>
      </w:r>
      <w:bookmarkEnd w:id="40"/>
    </w:p>
    <w:p w14:paraId="10118970" w14:textId="6CE80EFB" w:rsidR="004C3945" w:rsidRDefault="004C3945" w:rsidP="004C3945">
      <w:pPr>
        <w:pStyle w:val="Caption"/>
      </w:pPr>
      <w:bookmarkStart w:id="41" w:name="_Ref198813697"/>
      <w:r>
        <w:t xml:space="preserve">Table </w:t>
      </w:r>
      <w:r>
        <w:fldChar w:fldCharType="begin"/>
      </w:r>
      <w:r>
        <w:instrText>SEQ Table \* ARABIC</w:instrText>
      </w:r>
      <w:r>
        <w:fldChar w:fldCharType="separate"/>
      </w:r>
      <w:r w:rsidR="003E44B4">
        <w:rPr>
          <w:noProof/>
        </w:rPr>
        <w:t>11</w:t>
      </w:r>
      <w:r>
        <w:fldChar w:fldCharType="end"/>
      </w:r>
      <w:bookmarkEnd w:id="41"/>
      <w:r w:rsidR="00F008A0">
        <w:t xml:space="preserve"> – </w:t>
      </w:r>
      <w:r>
        <w:t xml:space="preserve">learning intention and success criteria for </w:t>
      </w:r>
      <w:r w:rsidR="00683740">
        <w:t>2.3</w:t>
      </w:r>
      <w:r w:rsidR="00F008A0">
        <w:t xml:space="preserve"> </w:t>
      </w:r>
      <w:r w:rsidR="00240C11">
        <w:t>P</w:t>
      </w:r>
      <w:r w:rsidR="003C1B5F">
        <w:t>lanning an investigation</w:t>
      </w:r>
    </w:p>
    <w:tbl>
      <w:tblPr>
        <w:tblStyle w:val="Tableheader"/>
        <w:tblW w:w="0" w:type="auto"/>
        <w:tblLook w:val="0620" w:firstRow="1" w:lastRow="0" w:firstColumn="0" w:lastColumn="0" w:noHBand="1" w:noVBand="1"/>
        <w:tblDescription w:val="The table contains the learning intention and success criteria for this learning sequence. "/>
      </w:tblPr>
      <w:tblGrid>
        <w:gridCol w:w="4775"/>
        <w:gridCol w:w="4773"/>
      </w:tblGrid>
      <w:tr w:rsidR="004C3945" w:rsidRPr="00156F4B" w14:paraId="7D695E11" w14:textId="77777777">
        <w:trPr>
          <w:cnfStyle w:val="100000000000" w:firstRow="1" w:lastRow="0" w:firstColumn="0" w:lastColumn="0" w:oddVBand="0" w:evenVBand="0" w:oddHBand="0" w:evenHBand="0" w:firstRowFirstColumn="0" w:firstRowLastColumn="0" w:lastRowFirstColumn="0" w:lastRowLastColumn="0"/>
        </w:trPr>
        <w:tc>
          <w:tcPr>
            <w:tcW w:w="4775" w:type="dxa"/>
          </w:tcPr>
          <w:p w14:paraId="0BD245D0" w14:textId="77777777" w:rsidR="004C3945" w:rsidRPr="00156F4B" w:rsidRDefault="004C3945">
            <w:pPr>
              <w:rPr>
                <w:b w:val="0"/>
              </w:rPr>
            </w:pPr>
            <w:r>
              <w:t>We are learning:</w:t>
            </w:r>
          </w:p>
        </w:tc>
        <w:tc>
          <w:tcPr>
            <w:tcW w:w="4773" w:type="dxa"/>
          </w:tcPr>
          <w:p w14:paraId="1CCCF1EA" w14:textId="77777777" w:rsidR="004C3945" w:rsidRPr="00156F4B" w:rsidRDefault="004C3945">
            <w:pPr>
              <w:rPr>
                <w:b w:val="0"/>
              </w:rPr>
            </w:pPr>
            <w:r>
              <w:t>I can:</w:t>
            </w:r>
          </w:p>
        </w:tc>
      </w:tr>
      <w:tr w:rsidR="00A57ACB" w:rsidRPr="00156F4B" w14:paraId="2FF85BCA" w14:textId="77777777">
        <w:trPr>
          <w:trHeight w:val="643"/>
        </w:trPr>
        <w:tc>
          <w:tcPr>
            <w:tcW w:w="4775" w:type="dxa"/>
          </w:tcPr>
          <w:p w14:paraId="7B8012D9" w14:textId="0AEDB4E7" w:rsidR="00A57ACB" w:rsidRDefault="00B5047A">
            <w:pPr>
              <w:pStyle w:val="ListBullet"/>
            </w:pPr>
            <w:r>
              <w:t>to plan and carry out a valid investigation</w:t>
            </w:r>
          </w:p>
        </w:tc>
        <w:tc>
          <w:tcPr>
            <w:tcW w:w="4773" w:type="dxa"/>
          </w:tcPr>
          <w:p w14:paraId="0AD7E3A1" w14:textId="01E62B41" w:rsidR="004B697E" w:rsidRDefault="00B5047A" w:rsidP="004B697E">
            <w:pPr>
              <w:pStyle w:val="ListBullet"/>
            </w:pPr>
            <w:r>
              <w:t>write a detailed materials list for an investigation</w:t>
            </w:r>
          </w:p>
          <w:p w14:paraId="2765750D" w14:textId="2530DF30" w:rsidR="004B697E" w:rsidRDefault="004B697E" w:rsidP="00E64F7B">
            <w:pPr>
              <w:pStyle w:val="ListBullet"/>
              <w:numPr>
                <w:ilvl w:val="0"/>
                <w:numId w:val="10"/>
              </w:numPr>
            </w:pPr>
            <w:r>
              <w:t>assess a</w:t>
            </w:r>
            <w:r w:rsidR="00D75899">
              <w:t>n equipment list using quality criteria and suggest improvements</w:t>
            </w:r>
          </w:p>
          <w:p w14:paraId="29C9AF47" w14:textId="7C0B1470" w:rsidR="00522C24" w:rsidRDefault="00B5047A" w:rsidP="004B697E">
            <w:pPr>
              <w:pStyle w:val="ListBullet"/>
            </w:pPr>
            <w:r>
              <w:t>write a procedure</w:t>
            </w:r>
            <w:r w:rsidR="00175D7B">
              <w:t xml:space="preserve"> that </w:t>
            </w:r>
            <w:r w:rsidR="00A4361F">
              <w:t>another person can follow</w:t>
            </w:r>
          </w:p>
          <w:p w14:paraId="7B601451" w14:textId="3C562E85" w:rsidR="00E474B5" w:rsidRDefault="00E474B5" w:rsidP="00E64F7B">
            <w:pPr>
              <w:pStyle w:val="ListBullet"/>
              <w:numPr>
                <w:ilvl w:val="0"/>
                <w:numId w:val="10"/>
              </w:numPr>
            </w:pPr>
            <w:r>
              <w:t>asses a procedure for a scientific investigation using quality criteria and suggest improvements</w:t>
            </w:r>
            <w:r w:rsidR="00240C11">
              <w:t>.</w:t>
            </w:r>
          </w:p>
        </w:tc>
      </w:tr>
    </w:tbl>
    <w:p w14:paraId="40CEE95D" w14:textId="6E0849B5" w:rsidR="00FA5833" w:rsidRDefault="003362D0" w:rsidP="00B96B0E">
      <w:pPr>
        <w:pStyle w:val="FeatureBox4"/>
      </w:pPr>
      <w:bookmarkStart w:id="42" w:name="_Toc204017509"/>
      <w:r w:rsidRPr="003362D0">
        <w:rPr>
          <w:rStyle w:val="Strong"/>
        </w:rPr>
        <w:t>Note:</w:t>
      </w:r>
      <w:r>
        <w:t xml:space="preserve"> these activities</w:t>
      </w:r>
      <w:r w:rsidR="00AE0606">
        <w:t xml:space="preserve"> </w:t>
      </w:r>
      <w:r w:rsidR="00427823">
        <w:t xml:space="preserve">aim </w:t>
      </w:r>
      <w:r w:rsidR="00AE0606">
        <w:t xml:space="preserve">to introduce </w:t>
      </w:r>
      <w:r w:rsidR="00427823">
        <w:t xml:space="preserve">students to </w:t>
      </w:r>
      <w:r w:rsidR="00F36931">
        <w:t xml:space="preserve">the </w:t>
      </w:r>
      <w:r w:rsidR="00FA5833">
        <w:t xml:space="preserve">characteristics of a good procedure. Teachers may choose to conduct </w:t>
      </w:r>
      <w:r w:rsidR="00F9083A">
        <w:t>one or both of</w:t>
      </w:r>
      <w:r w:rsidR="00FA5833">
        <w:t xml:space="preserve"> th</w:t>
      </w:r>
      <w:r w:rsidR="00F9083A">
        <w:t>ese</w:t>
      </w:r>
      <w:r w:rsidR="00FA5833">
        <w:t xml:space="preserve"> activi</w:t>
      </w:r>
      <w:r w:rsidR="00F9083A">
        <w:t>ties</w:t>
      </w:r>
      <w:r w:rsidR="00D77781">
        <w:t>, depending on class needs, before moving on to the third activity, where students learn</w:t>
      </w:r>
      <w:r w:rsidR="001F2444">
        <w:t xml:space="preserve"> to use quality criteria to refine a method.</w:t>
      </w:r>
      <w:r w:rsidR="00800783">
        <w:t xml:space="preserve"> This will prepare </w:t>
      </w:r>
      <w:r w:rsidR="00D77781">
        <w:t xml:space="preserve">students </w:t>
      </w:r>
      <w:r w:rsidR="00800783">
        <w:t>for</w:t>
      </w:r>
      <w:r w:rsidR="00BD55CF">
        <w:t xml:space="preserve"> </w:t>
      </w:r>
      <w:hyperlink w:anchor="_2.4_Solubility" w:history="1">
        <w:r w:rsidR="00800783" w:rsidRPr="00240C11">
          <w:rPr>
            <w:rStyle w:val="Hyperlink"/>
          </w:rPr>
          <w:t>2.4</w:t>
        </w:r>
        <w:r w:rsidR="00240C11" w:rsidRPr="00240C11">
          <w:rPr>
            <w:rStyle w:val="Hyperlink"/>
          </w:rPr>
          <w:t xml:space="preserve"> Solubility</w:t>
        </w:r>
      </w:hyperlink>
      <w:r w:rsidR="00800783">
        <w:t xml:space="preserve">, </w:t>
      </w:r>
      <w:r w:rsidR="00D77781">
        <w:t>in which they</w:t>
      </w:r>
      <w:r w:rsidR="00BD55CF">
        <w:t xml:space="preserve"> will design a method to test </w:t>
      </w:r>
      <w:r w:rsidR="00D77781">
        <w:t xml:space="preserve">the </w:t>
      </w:r>
      <w:r w:rsidR="00BD55CF">
        <w:t>solubility of substances.</w:t>
      </w:r>
    </w:p>
    <w:p w14:paraId="4C7EB9DC" w14:textId="7C5776CA" w:rsidR="00DA11C9" w:rsidRPr="00DA11C9" w:rsidRDefault="00DA11C9" w:rsidP="00DA11C9">
      <w:pPr>
        <w:pStyle w:val="FeatureBox3"/>
      </w:pPr>
      <w:bookmarkStart w:id="43" w:name="_Ref207261508"/>
      <w:r w:rsidRPr="00522DDA">
        <w:rPr>
          <w:rStyle w:val="Strong"/>
        </w:rPr>
        <w:t>Checkpoint</w:t>
      </w:r>
      <w:r w:rsidR="00504787">
        <w:rPr>
          <w:rStyle w:val="Strong"/>
        </w:rPr>
        <w:t xml:space="preserve"> 1</w:t>
      </w:r>
      <w:r w:rsidRPr="00522DDA">
        <w:rPr>
          <w:rStyle w:val="Strong"/>
        </w:rPr>
        <w:t>:</w:t>
      </w:r>
      <w:r>
        <w:t xml:space="preserve"> </w:t>
      </w:r>
      <w:r w:rsidR="00D1146E">
        <w:t>show students a poorly written procedure using</w:t>
      </w:r>
      <w:r>
        <w:t xml:space="preserve"> </w:t>
      </w:r>
      <w:r w:rsidR="00522DDA" w:rsidRPr="00715B8C">
        <w:rPr>
          <w:rStyle w:val="Strong"/>
        </w:rPr>
        <w:t>SOL PPL ‘2.3 Checkpoint</w:t>
      </w:r>
      <w:r w:rsidR="00245935" w:rsidRPr="00715B8C">
        <w:rPr>
          <w:rStyle w:val="Strong"/>
        </w:rPr>
        <w:t xml:space="preserve"> </w:t>
      </w:r>
      <w:r w:rsidR="006A2A3B">
        <w:rPr>
          <w:rStyle w:val="Strong"/>
        </w:rPr>
        <w:t xml:space="preserve">1 </w:t>
      </w:r>
      <w:r w:rsidR="00245935" w:rsidRPr="00715B8C">
        <w:rPr>
          <w:rStyle w:val="Strong"/>
        </w:rPr>
        <w:t>(1 of 2)</w:t>
      </w:r>
      <w:r w:rsidR="00522DDA" w:rsidRPr="00715B8C">
        <w:rPr>
          <w:rStyle w:val="Strong"/>
        </w:rPr>
        <w:t>’</w:t>
      </w:r>
      <w:r w:rsidR="00D1146E">
        <w:t xml:space="preserve">. </w:t>
      </w:r>
      <w:r w:rsidR="00245935">
        <w:t>U</w:t>
      </w:r>
      <w:r w:rsidR="00245935" w:rsidRPr="00245935">
        <w:t>se cold</w:t>
      </w:r>
      <w:r w:rsidR="00240C11">
        <w:t>-</w:t>
      </w:r>
      <w:r w:rsidR="00245935" w:rsidRPr="00245935">
        <w:t>calling to select students to identify errors</w:t>
      </w:r>
      <w:r w:rsidR="00D77781">
        <w:t>,</w:t>
      </w:r>
      <w:r w:rsidR="00245935" w:rsidRPr="00245935">
        <w:t xml:space="preserve"> and then students can use mini whiteboards to correct each step. The slide is animated to show each error (</w:t>
      </w:r>
      <w:r w:rsidR="00240C11">
        <w:t>nine</w:t>
      </w:r>
      <w:r w:rsidR="00245935" w:rsidRPr="00245935">
        <w:t xml:space="preserve"> </w:t>
      </w:r>
      <w:r w:rsidR="00D77781">
        <w:t>callout</w:t>
      </w:r>
      <w:r w:rsidR="00245935" w:rsidRPr="00245935">
        <w:t xml:space="preserve"> boxes </w:t>
      </w:r>
      <w:r w:rsidR="00F36931">
        <w:t xml:space="preserve">appear separately </w:t>
      </w:r>
      <w:r w:rsidR="00240C11">
        <w:t>up</w:t>
      </w:r>
      <w:r w:rsidR="00F36931">
        <w:t>on</w:t>
      </w:r>
      <w:r w:rsidR="00240C11">
        <w:t xml:space="preserve"> a</w:t>
      </w:r>
      <w:r w:rsidR="00F36931">
        <w:t xml:space="preserve"> click</w:t>
      </w:r>
      <w:r w:rsidR="00245935" w:rsidRPr="00245935">
        <w:t xml:space="preserve">). </w:t>
      </w:r>
      <w:r w:rsidR="00245935" w:rsidRPr="00715B8C">
        <w:rPr>
          <w:rStyle w:val="Strong"/>
        </w:rPr>
        <w:t xml:space="preserve">SOL PPT ‘2.3 Checkpoint </w:t>
      </w:r>
      <w:r w:rsidR="006A2A3B">
        <w:rPr>
          <w:rStyle w:val="Strong"/>
        </w:rPr>
        <w:t xml:space="preserve">1 </w:t>
      </w:r>
      <w:r w:rsidR="00245935" w:rsidRPr="00715B8C">
        <w:rPr>
          <w:rStyle w:val="Strong"/>
        </w:rPr>
        <w:t>(2 of 2)’</w:t>
      </w:r>
      <w:r w:rsidR="00245935">
        <w:t xml:space="preserve"> can be used to model a pro</w:t>
      </w:r>
      <w:r w:rsidR="00715B8C">
        <w:t>cedure that includes an appropriate level of detail.</w:t>
      </w:r>
    </w:p>
    <w:p w14:paraId="22F6EE54" w14:textId="363F3C8F" w:rsidR="002406C3" w:rsidRDefault="00792445" w:rsidP="00792445">
      <w:pPr>
        <w:pStyle w:val="Caption"/>
      </w:pPr>
      <w:r>
        <w:t xml:space="preserve">Figure </w:t>
      </w:r>
      <w:r>
        <w:fldChar w:fldCharType="begin"/>
      </w:r>
      <w:r>
        <w:instrText xml:space="preserve"> SEQ Figure \* ARABIC </w:instrText>
      </w:r>
      <w:r>
        <w:fldChar w:fldCharType="separate"/>
      </w:r>
      <w:r w:rsidR="00BE74CE">
        <w:rPr>
          <w:noProof/>
        </w:rPr>
        <w:t>4</w:t>
      </w:r>
      <w:r>
        <w:fldChar w:fldCharType="end"/>
      </w:r>
      <w:r>
        <w:t xml:space="preserve"> – checkpoint </w:t>
      </w:r>
      <w:r w:rsidR="001E17B2">
        <w:t xml:space="preserve">1 </w:t>
      </w:r>
      <w:r>
        <w:t xml:space="preserve">stimulus: a </w:t>
      </w:r>
      <w:r w:rsidR="006F352B">
        <w:t>poor-quality</w:t>
      </w:r>
      <w:r>
        <w:t xml:space="preserve"> procedure</w:t>
      </w:r>
    </w:p>
    <w:p w14:paraId="058DC8CD" w14:textId="585A59A6" w:rsidR="000126EC" w:rsidRPr="000126EC" w:rsidRDefault="000126EC" w:rsidP="000126EC">
      <w:r>
        <w:rPr>
          <w:noProof/>
        </w:rPr>
        <w:drawing>
          <wp:inline distT="0" distB="0" distL="0" distR="0" wp14:anchorId="1D2E1C09" wp14:editId="7AD5EF4A">
            <wp:extent cx="6120130" cy="3442335"/>
            <wp:effectExtent l="0" t="0" r="0" b="5715"/>
            <wp:docPr id="1831078984" name="Graphic 1" descr="A poorly written procedure: &#10;&#10;Fill some beakers with water.&#10;&#10;Make one hot, one warm, one cold.&#10;&#10;Put salt in the first one and mix it.&#10;&#10;Keep putting in salt until it looks full.&#10;&#10;Do the same with the others.&#10;&#10;Write down what you rememb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1078984" name="Graphic 1" descr="A poorly written procedure: &#10;&#10;Fill some beakers with water.&#10;&#10;Make one hot, one warm, one cold.&#10;&#10;Put salt in the first one and mix it.&#10;&#10;Keep putting in salt until it looks full.&#10;&#10;Do the same with the others.&#10;&#10;Write down what you remember."/>
                    <pic:cNvPicPr/>
                  </pic:nvPicPr>
                  <pic:blipFill>
                    <a:blip r:embed="rId37">
                      <a:extLst>
                        <a:ext uri="{96DAC541-7B7A-43D3-8B79-37D633B846F1}">
                          <asvg:svgBlip xmlns:asvg="http://schemas.microsoft.com/office/drawing/2016/SVG/main" r:embed="rId38"/>
                        </a:ext>
                      </a:extLst>
                    </a:blip>
                    <a:stretch>
                      <a:fillRect/>
                    </a:stretch>
                  </pic:blipFill>
                  <pic:spPr>
                    <a:xfrm>
                      <a:off x="0" y="0"/>
                      <a:ext cx="6120130" cy="3442335"/>
                    </a:xfrm>
                    <a:prstGeom prst="rect">
                      <a:avLst/>
                    </a:prstGeom>
                  </pic:spPr>
                </pic:pic>
              </a:graphicData>
            </a:graphic>
          </wp:inline>
        </w:drawing>
      </w:r>
    </w:p>
    <w:p w14:paraId="64510F81" w14:textId="10213F8B" w:rsidR="001E17B2" w:rsidRDefault="001E17B2" w:rsidP="001E17B2">
      <w:pPr>
        <w:pStyle w:val="Caption"/>
      </w:pPr>
      <w:r>
        <w:t xml:space="preserve">Figure </w:t>
      </w:r>
      <w:r>
        <w:fldChar w:fldCharType="begin"/>
      </w:r>
      <w:r>
        <w:instrText xml:space="preserve"> SEQ Figure \* ARABIC </w:instrText>
      </w:r>
      <w:r>
        <w:fldChar w:fldCharType="separate"/>
      </w:r>
      <w:r w:rsidR="00BE74CE">
        <w:rPr>
          <w:noProof/>
        </w:rPr>
        <w:t>5</w:t>
      </w:r>
      <w:r>
        <w:fldChar w:fldCharType="end"/>
      </w:r>
      <w:r>
        <w:t xml:space="preserve"> – checkpoint 1 sample response</w:t>
      </w:r>
      <w:r w:rsidR="00240C11">
        <w:t>:</w:t>
      </w:r>
      <w:r>
        <w:t xml:space="preserve"> an improved </w:t>
      </w:r>
      <w:r w:rsidR="00C30862">
        <w:t>procedure</w:t>
      </w:r>
    </w:p>
    <w:p w14:paraId="2045C4CF" w14:textId="50D67583" w:rsidR="00121021" w:rsidRPr="00121021" w:rsidRDefault="00121021" w:rsidP="00121021">
      <w:r>
        <w:rPr>
          <w:noProof/>
        </w:rPr>
        <w:drawing>
          <wp:inline distT="0" distB="0" distL="0" distR="0" wp14:anchorId="4E670E7C" wp14:editId="5B3F7C25">
            <wp:extent cx="6120130" cy="3442335"/>
            <wp:effectExtent l="0" t="0" r="0" b="5715"/>
            <wp:docPr id="95823913" name="Graphic 1" descr="An improved procedure: &#10;&#10;1. Use a 100 mL measuring cylinder to pour 100 mL of water into 5 separate 250 mL beakers.&#10;&#10;2. Place each beaker into a water bath set to a different temperature: 30°C, 40°C, 50°C, 60°C and 70°C. Allow them to sit for 30 minutes.&#10;&#10;3. Place one level spatula of salt into the first beaker (30°C). Start the stopwatch.&#10;&#10;4. Stir for 30 seconds. If the salt dissolves, add another level spatula of salt and stir for another 30 seconds.&#10;&#10;5. Continue adding and stirring until no more salt dissolves after 30 seconds of stirring.&#10;&#10;6. Record the number of level spatulas of salt that fully dissolved.&#10;&#10;7. Repeat steps 3 to 6 for the remaining beakers.&#10;&#10;8. Repeat the entire experiment twice more to improve reliabil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823913" name="Graphic 1" descr="An improved procedure: &#10;&#10;1. Use a 100 mL measuring cylinder to pour 100 mL of water into 5 separate 250 mL beakers.&#10;&#10;2. Place each beaker into a water bath set to a different temperature: 30°C, 40°C, 50°C, 60°C and 70°C. Allow them to sit for 30 minutes.&#10;&#10;3. Place one level spatula of salt into the first beaker (30°C). Start the stopwatch.&#10;&#10;4. Stir for 30 seconds. If the salt dissolves, add another level spatula of salt and stir for another 30 seconds.&#10;&#10;5. Continue adding and stirring until no more salt dissolves after 30 seconds of stirring.&#10;&#10;6. Record the number of level spatulas of salt that fully dissolved.&#10;&#10;7. Repeat steps 3 to 6 for the remaining beakers.&#10;&#10;8. Repeat the entire experiment twice more to improve reliability."/>
                    <pic:cNvPicPr/>
                  </pic:nvPicPr>
                  <pic:blipFill>
                    <a:blip r:embed="rId39">
                      <a:extLst>
                        <a:ext uri="{96DAC541-7B7A-43D3-8B79-37D633B846F1}">
                          <asvg:svgBlip xmlns:asvg="http://schemas.microsoft.com/office/drawing/2016/SVG/main" r:embed="rId40"/>
                        </a:ext>
                      </a:extLst>
                    </a:blip>
                    <a:stretch>
                      <a:fillRect/>
                    </a:stretch>
                  </pic:blipFill>
                  <pic:spPr>
                    <a:xfrm>
                      <a:off x="0" y="0"/>
                      <a:ext cx="6120130" cy="3442335"/>
                    </a:xfrm>
                    <a:prstGeom prst="rect">
                      <a:avLst/>
                    </a:prstGeom>
                  </pic:spPr>
                </pic:pic>
              </a:graphicData>
            </a:graphic>
          </wp:inline>
        </w:drawing>
      </w:r>
    </w:p>
    <w:p w14:paraId="3A08C61F" w14:textId="00E174F8" w:rsidR="00311179" w:rsidRDefault="00671984" w:rsidP="00671984">
      <w:pPr>
        <w:pStyle w:val="Heading2"/>
      </w:pPr>
      <w:bookmarkStart w:id="44" w:name="_Toc227597135"/>
      <w:r>
        <w:t>Instructor’s relay</w:t>
      </w:r>
      <w:bookmarkEnd w:id="42"/>
      <w:bookmarkEnd w:id="43"/>
      <w:bookmarkEnd w:id="44"/>
    </w:p>
    <w:p w14:paraId="490FBCDB" w14:textId="2C0D3268" w:rsidR="00DA11C9" w:rsidRDefault="00041340" w:rsidP="00311179">
      <w:r>
        <w:t xml:space="preserve">The purpose of this activity is to introduce the characteristics of a </w:t>
      </w:r>
      <w:r w:rsidR="007505A7">
        <w:t>‘good’ procedure.</w:t>
      </w:r>
    </w:p>
    <w:p w14:paraId="5A1E6742" w14:textId="256A36F9" w:rsidR="007503C7" w:rsidRPr="006B1027" w:rsidRDefault="00BC36AC" w:rsidP="00E64F7B">
      <w:pPr>
        <w:pStyle w:val="ListNumber"/>
        <w:numPr>
          <w:ilvl w:val="0"/>
          <w:numId w:val="4"/>
        </w:numPr>
      </w:pPr>
      <w:r>
        <w:t xml:space="preserve">In pairs, one student is an ‘instructor’ and the other is a ‘doer’. The doers are provided with mini whiteboards and a whiteboard marker (or pen and paper), and the instructors are provided with a picture. Each pair of students sits </w:t>
      </w:r>
      <w:r w:rsidR="00D503A1">
        <w:t>back-to-back</w:t>
      </w:r>
      <w:r>
        <w:t>.</w:t>
      </w:r>
    </w:p>
    <w:p w14:paraId="5B6C4630" w14:textId="1DE78705" w:rsidR="007503C7" w:rsidRPr="006B1027" w:rsidRDefault="00560FC7" w:rsidP="00D96E71">
      <w:pPr>
        <w:pStyle w:val="ListNumber"/>
      </w:pPr>
      <w:r>
        <w:t>Without identifying the picture or showing it to the doer, the instructor must guide the doer to draw it by giving them one instruction at a time, following a series of steps.</w:t>
      </w:r>
    </w:p>
    <w:p w14:paraId="63CD78E6" w14:textId="20BC139F" w:rsidR="007503C7" w:rsidRPr="006B1027" w:rsidRDefault="007503C7" w:rsidP="00D96E71">
      <w:pPr>
        <w:pStyle w:val="ListNumber"/>
      </w:pPr>
      <w:r w:rsidRPr="006B1027">
        <w:t>At the end, the students compare the drawing to the original and discuss ways the drawing could have been made more accurate.</w:t>
      </w:r>
    </w:p>
    <w:p w14:paraId="5AD40537" w14:textId="1FC962E2" w:rsidR="006B5468" w:rsidRDefault="007503C7" w:rsidP="00CE2CFA">
      <w:pPr>
        <w:pStyle w:val="ListNumber"/>
        <w:numPr>
          <w:ilvl w:val="0"/>
          <w:numId w:val="2"/>
        </w:numPr>
      </w:pPr>
      <w:bookmarkStart w:id="45" w:name="_Hlk198813940"/>
      <w:r w:rsidRPr="006B1027">
        <w:t>The partners swap roles</w:t>
      </w:r>
      <w:r w:rsidR="007E4D3B">
        <w:t>,</w:t>
      </w:r>
      <w:r w:rsidRPr="006B1027">
        <w:t xml:space="preserve"> then a class discussion on the features of a ‘good’ procedure</w:t>
      </w:r>
      <w:r w:rsidR="00AB7EC4" w:rsidRPr="006B1027">
        <w:t xml:space="preserve"> follows</w:t>
      </w:r>
      <w:r w:rsidR="002F7497" w:rsidRPr="006B1027">
        <w:t>.</w:t>
      </w:r>
    </w:p>
    <w:p w14:paraId="5CA40B1C" w14:textId="73DDE81B" w:rsidR="007503C7" w:rsidRPr="006B1027" w:rsidRDefault="00B72FC4" w:rsidP="00D96E71">
      <w:pPr>
        <w:pStyle w:val="FeatureBox4"/>
      </w:pPr>
      <w:r w:rsidRPr="00D503A1">
        <w:rPr>
          <w:rStyle w:val="Strong"/>
        </w:rPr>
        <w:t>Note:</w:t>
      </w:r>
      <w:r>
        <w:t xml:space="preserve"> i</w:t>
      </w:r>
      <w:r w:rsidR="002F7497" w:rsidRPr="006B1027">
        <w:t>t should be made explicit to students</w:t>
      </w:r>
      <w:r w:rsidR="0007576C" w:rsidRPr="006B1027">
        <w:t xml:space="preserve"> that clear, detailed, specific instructions are </w:t>
      </w:r>
      <w:r w:rsidR="005E769C" w:rsidRPr="006B1027">
        <w:t>essential to achieve a purpose (in this case</w:t>
      </w:r>
      <w:r w:rsidR="007E4D3B">
        <w:t>,</w:t>
      </w:r>
      <w:r w:rsidR="005E769C" w:rsidRPr="006B1027">
        <w:t xml:space="preserve"> </w:t>
      </w:r>
      <w:r w:rsidR="007E4D3B">
        <w:t>replicating</w:t>
      </w:r>
      <w:r w:rsidR="005E769C" w:rsidRPr="006B1027">
        <w:t xml:space="preserve"> an image)</w:t>
      </w:r>
      <w:r w:rsidR="007E2654" w:rsidRPr="006B1027">
        <w:t>.</w:t>
      </w:r>
    </w:p>
    <w:bookmarkEnd w:id="45"/>
    <w:p w14:paraId="7AA70F11" w14:textId="5A2DCF6C" w:rsidR="000D7152" w:rsidRPr="00C5645E" w:rsidRDefault="007F25C6" w:rsidP="00C5645E">
      <w:r>
        <w:t>The pictures to be given to the instructor can be selected from those provided below or any others of your choice. These should be printed and cut out so they are ready to give to the ‘instructor’ in each pair of students.</w:t>
      </w:r>
    </w:p>
    <w:p w14:paraId="248F41F7" w14:textId="0F5CC713" w:rsidR="007470F1" w:rsidRDefault="00B3474D" w:rsidP="00B3474D">
      <w:pPr>
        <w:pStyle w:val="Caption"/>
      </w:pPr>
      <w:r>
        <w:t xml:space="preserve">Figure </w:t>
      </w:r>
      <w:r w:rsidR="00B815D0">
        <w:fldChar w:fldCharType="begin"/>
      </w:r>
      <w:r w:rsidR="00B815D0">
        <w:instrText xml:space="preserve"> SEQ Figure \* ARABIC </w:instrText>
      </w:r>
      <w:r w:rsidR="00B815D0">
        <w:fldChar w:fldCharType="separate"/>
      </w:r>
      <w:r w:rsidR="00BE74CE">
        <w:rPr>
          <w:noProof/>
        </w:rPr>
        <w:t>6</w:t>
      </w:r>
      <w:r w:rsidR="00B815D0">
        <w:rPr>
          <w:noProof/>
        </w:rPr>
        <w:fldChar w:fldCharType="end"/>
      </w:r>
      <w:r w:rsidRPr="00B3474D">
        <w:t xml:space="preserve"> – </w:t>
      </w:r>
      <w:r w:rsidR="00842409">
        <w:t>i</w:t>
      </w:r>
      <w:r w:rsidRPr="00B3474D">
        <w:t>nstructor’s relay image 1</w:t>
      </w:r>
    </w:p>
    <w:p w14:paraId="4C4C690C" w14:textId="034F9E8A" w:rsidR="007B4F8C" w:rsidRPr="007B4F8C" w:rsidRDefault="007B4F8C" w:rsidP="007B4F8C">
      <w:r w:rsidRPr="007B4F8C">
        <w:rPr>
          <w:noProof/>
        </w:rPr>
        <w:drawing>
          <wp:inline distT="0" distB="0" distL="0" distR="0" wp14:anchorId="4EEF458F" wp14:editId="54EA72A6">
            <wp:extent cx="6120130" cy="3442335"/>
            <wp:effectExtent l="0" t="0" r="0" b="5715"/>
            <wp:docPr id="1659443019" name="Picture 2" descr="The image shows green hills with a large tree in the foreground. A giraffe stand to the right of the tree with part of its neck covered by the treen in the foreground. There are 6 birds flying in the sky to the right of the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9443019" name="Picture 2" descr="The image shows green hills with a large tree in the foreground. A giraffe stand to the right of the tree with part of its neck covered by the treen in the foreground. There are 6 birds flying in the sky to the right of the image."/>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6120130" cy="3442335"/>
                    </a:xfrm>
                    <a:prstGeom prst="rect">
                      <a:avLst/>
                    </a:prstGeom>
                    <a:noFill/>
                    <a:ln>
                      <a:noFill/>
                    </a:ln>
                  </pic:spPr>
                </pic:pic>
              </a:graphicData>
            </a:graphic>
          </wp:inline>
        </w:drawing>
      </w:r>
    </w:p>
    <w:p w14:paraId="3FA4E7A5" w14:textId="64B525A7" w:rsidR="00B3474D" w:rsidRDefault="00B3474D" w:rsidP="00B3474D">
      <w:pPr>
        <w:pStyle w:val="Caption"/>
      </w:pPr>
      <w:r>
        <w:t xml:space="preserve">Figure </w:t>
      </w:r>
      <w:r w:rsidR="00B815D0">
        <w:fldChar w:fldCharType="begin"/>
      </w:r>
      <w:r w:rsidR="00B815D0">
        <w:instrText xml:space="preserve"> SEQ Figure \* ARABIC </w:instrText>
      </w:r>
      <w:r w:rsidR="00B815D0">
        <w:fldChar w:fldCharType="separate"/>
      </w:r>
      <w:r w:rsidR="00BE74CE">
        <w:rPr>
          <w:noProof/>
        </w:rPr>
        <w:t>7</w:t>
      </w:r>
      <w:r w:rsidR="00B815D0">
        <w:rPr>
          <w:noProof/>
        </w:rPr>
        <w:fldChar w:fldCharType="end"/>
      </w:r>
      <w:r>
        <w:t xml:space="preserve"> – </w:t>
      </w:r>
      <w:r w:rsidR="00842409">
        <w:t>i</w:t>
      </w:r>
      <w:r>
        <w:t>nstructor</w:t>
      </w:r>
      <w:r w:rsidR="00B72FC4">
        <w:t>’</w:t>
      </w:r>
      <w:r>
        <w:t>s relay image 2</w:t>
      </w:r>
    </w:p>
    <w:p w14:paraId="61BFC18D" w14:textId="6746C97D" w:rsidR="007B4F8C" w:rsidRPr="007B4F8C" w:rsidRDefault="007B4F8C" w:rsidP="007B4F8C">
      <w:r w:rsidRPr="007B4F8C">
        <w:rPr>
          <w:noProof/>
        </w:rPr>
        <w:drawing>
          <wp:inline distT="0" distB="0" distL="0" distR="0" wp14:anchorId="4DE1928B" wp14:editId="672599CA">
            <wp:extent cx="6120130" cy="3442335"/>
            <wp:effectExtent l="0" t="0" r="0" b="5715"/>
            <wp:docPr id="2067752063" name="Picture 4" descr="The image is cut almost in half horizontally with grass and a blue sky. A checkered red picnic rug is laid out with a bowl of fruit, a sandwich, a bowl of chips, napkins and 2 drinks. There are 5 ants making their way across the grass from the right towards the picnic ru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7752063" name="Picture 4" descr="The image is cut almost in half horizontally with grass and a blue sky. A checkered red picnic rug is laid out with a bowl of fruit, a sandwich, a bowl of chips, napkins and 2 drinks. There are 5 ants making their way across the grass from the right towards the picnic rug."/>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6120130" cy="3442335"/>
                    </a:xfrm>
                    <a:prstGeom prst="rect">
                      <a:avLst/>
                    </a:prstGeom>
                    <a:noFill/>
                    <a:ln>
                      <a:noFill/>
                    </a:ln>
                  </pic:spPr>
                </pic:pic>
              </a:graphicData>
            </a:graphic>
          </wp:inline>
        </w:drawing>
      </w:r>
    </w:p>
    <w:p w14:paraId="40411E7A" w14:textId="7D663C5A" w:rsidR="00B3474D" w:rsidRDefault="00B3474D" w:rsidP="00B3474D">
      <w:pPr>
        <w:pStyle w:val="Caption"/>
      </w:pPr>
      <w:r>
        <w:t xml:space="preserve">Figure </w:t>
      </w:r>
      <w:r w:rsidR="00B815D0">
        <w:fldChar w:fldCharType="begin"/>
      </w:r>
      <w:r w:rsidR="00B815D0">
        <w:instrText xml:space="preserve"> SEQ Figure \* ARABIC </w:instrText>
      </w:r>
      <w:r w:rsidR="00B815D0">
        <w:fldChar w:fldCharType="separate"/>
      </w:r>
      <w:r w:rsidR="00BE74CE">
        <w:rPr>
          <w:noProof/>
        </w:rPr>
        <w:t>8</w:t>
      </w:r>
      <w:r w:rsidR="00B815D0">
        <w:rPr>
          <w:noProof/>
        </w:rPr>
        <w:fldChar w:fldCharType="end"/>
      </w:r>
      <w:r>
        <w:t xml:space="preserve"> – </w:t>
      </w:r>
      <w:r w:rsidR="00842409">
        <w:t>i</w:t>
      </w:r>
      <w:r>
        <w:t>nstructor</w:t>
      </w:r>
      <w:r w:rsidR="00B72FC4">
        <w:t>’</w:t>
      </w:r>
      <w:r>
        <w:t>s relay image 3</w:t>
      </w:r>
    </w:p>
    <w:p w14:paraId="7809DBC0" w14:textId="78EE4B02" w:rsidR="007B4F8C" w:rsidRPr="007B4F8C" w:rsidRDefault="007B4F8C" w:rsidP="007B4F8C">
      <w:r w:rsidRPr="007B4F8C">
        <w:rPr>
          <w:noProof/>
        </w:rPr>
        <w:drawing>
          <wp:inline distT="0" distB="0" distL="0" distR="0" wp14:anchorId="293F2F64" wp14:editId="0EA9F9DF">
            <wp:extent cx="6120130" cy="3442335"/>
            <wp:effectExtent l="0" t="0" r="0" b="5715"/>
            <wp:docPr id="787253488" name="Picture 6" descr="The sky is blue with the sun positioned high in the sky. A chook shed sits in the background to the right. The ground is brown with some grey rocks in the foreground on the right hand side of the image. A chicken sits in a nest with 2 eggs sitting to the side in the fore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7253488" name="Picture 6" descr="The sky is blue with the sun positioned high in the sky. A chook shed sits in the background to the right. The ground is brown with some grey rocks in the foreground on the right hand side of the image. A chicken sits in a nest with 2 eggs sitting to the side in the foreground."/>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6120130" cy="3442335"/>
                    </a:xfrm>
                    <a:prstGeom prst="rect">
                      <a:avLst/>
                    </a:prstGeom>
                    <a:noFill/>
                    <a:ln>
                      <a:noFill/>
                    </a:ln>
                  </pic:spPr>
                </pic:pic>
              </a:graphicData>
            </a:graphic>
          </wp:inline>
        </w:drawing>
      </w:r>
    </w:p>
    <w:p w14:paraId="04B5DA14" w14:textId="52AF9B20" w:rsidR="00B3474D" w:rsidRDefault="00B815D0" w:rsidP="00B815D0">
      <w:pPr>
        <w:pStyle w:val="Caption"/>
      </w:pPr>
      <w:r>
        <w:t xml:space="preserve">Figure </w:t>
      </w:r>
      <w:r>
        <w:fldChar w:fldCharType="begin"/>
      </w:r>
      <w:r>
        <w:instrText xml:space="preserve"> SEQ Figure \* ARABIC </w:instrText>
      </w:r>
      <w:r>
        <w:fldChar w:fldCharType="separate"/>
      </w:r>
      <w:r w:rsidR="00BE74CE">
        <w:rPr>
          <w:noProof/>
        </w:rPr>
        <w:t>9</w:t>
      </w:r>
      <w:r>
        <w:rPr>
          <w:noProof/>
        </w:rPr>
        <w:fldChar w:fldCharType="end"/>
      </w:r>
      <w:r>
        <w:t xml:space="preserve"> – </w:t>
      </w:r>
      <w:r w:rsidR="00842409">
        <w:t>i</w:t>
      </w:r>
      <w:r>
        <w:t>nstructor's relay image 4</w:t>
      </w:r>
    </w:p>
    <w:p w14:paraId="07123F93" w14:textId="588DD746" w:rsidR="001F105D" w:rsidRPr="001F105D" w:rsidRDefault="001F105D" w:rsidP="001F105D">
      <w:r w:rsidRPr="001F105D">
        <w:rPr>
          <w:noProof/>
        </w:rPr>
        <w:drawing>
          <wp:inline distT="0" distB="0" distL="0" distR="0" wp14:anchorId="73FB344C" wp14:editId="3D6B2904">
            <wp:extent cx="3441940" cy="3442335"/>
            <wp:effectExtent l="0" t="0" r="6350" b="5715"/>
            <wp:docPr id="1838496143" name="Picture 10" descr="A lounge room with a peach-coloured tiled floor and cream walls. There is a window in the background with a pink curtain. A plant sits on the window sill. A brown couch is against the wall with a white coffee table in front of it. There is a pink chair to the right of the coffee table. There are 2 picture frames on the wa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8496143" name="Picture 10" descr="A lounge room with a peach-coloured tiled floor and cream walls. There is a window in the background with a pink curtain. A plant sits on the window sill. A brown couch is against the wall with a white coffee table in front of it. There is a pink chair to the right of the coffee table. There are 2 picture frames on the wall."/>
                    <pic:cNvPicPr>
                      <a:picLocks noChangeAspect="1" noChangeArrowheads="1"/>
                    </pic:cNvPicPr>
                  </pic:nvPicPr>
                  <pic:blipFill rotWithShape="1">
                    <a:blip r:embed="rId44" cstate="print">
                      <a:extLst>
                        <a:ext uri="{28A0092B-C50C-407E-A947-70E740481C1C}">
                          <a14:useLocalDpi xmlns:a14="http://schemas.microsoft.com/office/drawing/2010/main" val="0"/>
                        </a:ext>
                      </a:extLst>
                    </a:blip>
                    <a:srcRect r="43760"/>
                    <a:stretch>
                      <a:fillRect/>
                    </a:stretch>
                  </pic:blipFill>
                  <pic:spPr bwMode="auto">
                    <a:xfrm>
                      <a:off x="0" y="0"/>
                      <a:ext cx="3441940" cy="3442335"/>
                    </a:xfrm>
                    <a:prstGeom prst="rect">
                      <a:avLst/>
                    </a:prstGeom>
                    <a:noFill/>
                    <a:ln>
                      <a:noFill/>
                    </a:ln>
                    <a:extLst>
                      <a:ext uri="{53640926-AAD7-44D8-BBD7-CCE9431645EC}">
                        <a14:shadowObscured xmlns:a14="http://schemas.microsoft.com/office/drawing/2010/main"/>
                      </a:ext>
                    </a:extLst>
                  </pic:spPr>
                </pic:pic>
              </a:graphicData>
            </a:graphic>
          </wp:inline>
        </w:drawing>
      </w:r>
    </w:p>
    <w:p w14:paraId="492699CD" w14:textId="71E2ECAD" w:rsidR="00230447" w:rsidRPr="00455106" w:rsidRDefault="00230447" w:rsidP="00455106">
      <w:pPr>
        <w:pStyle w:val="Heading2"/>
      </w:pPr>
      <w:bookmarkStart w:id="46" w:name="_Toc204017510"/>
      <w:bookmarkStart w:id="47" w:name="_Ref207261511"/>
      <w:bookmarkStart w:id="48" w:name="_Toc227597136"/>
      <w:r w:rsidRPr="00455106">
        <w:t xml:space="preserve">Fairy </w:t>
      </w:r>
      <w:r w:rsidR="00A30B31" w:rsidRPr="00455106">
        <w:t>b</w:t>
      </w:r>
      <w:r w:rsidRPr="00455106">
        <w:t>read</w:t>
      </w:r>
      <w:bookmarkEnd w:id="46"/>
      <w:bookmarkEnd w:id="47"/>
      <w:bookmarkEnd w:id="48"/>
    </w:p>
    <w:p w14:paraId="1A4EA251" w14:textId="78C18FDD" w:rsidR="00C03D7F" w:rsidRDefault="00C03D7F" w:rsidP="00E64F7B">
      <w:pPr>
        <w:pStyle w:val="ListNumber"/>
        <w:numPr>
          <w:ilvl w:val="0"/>
          <w:numId w:val="5"/>
        </w:numPr>
      </w:pPr>
      <w:r>
        <w:t>Each s</w:t>
      </w:r>
      <w:r w:rsidR="00661CF9">
        <w:t>tudent write</w:t>
      </w:r>
      <w:r>
        <w:t>s</w:t>
      </w:r>
      <w:r w:rsidR="00661CF9">
        <w:t xml:space="preserve"> a procedure for making fairy bread </w:t>
      </w:r>
      <w:r>
        <w:t>as a series of</w:t>
      </w:r>
      <w:r w:rsidR="00661CF9" w:rsidDel="00C03D7F">
        <w:t xml:space="preserve"> </w:t>
      </w:r>
      <w:r w:rsidR="00661CF9">
        <w:t>numbered steps.</w:t>
      </w:r>
    </w:p>
    <w:p w14:paraId="1CF40CB0" w14:textId="48FE6196" w:rsidR="008E55F9" w:rsidRDefault="008C7131" w:rsidP="00CE2CFA">
      <w:pPr>
        <w:pStyle w:val="ListNumber"/>
        <w:numPr>
          <w:ilvl w:val="0"/>
          <w:numId w:val="2"/>
        </w:numPr>
      </w:pPr>
      <w:r>
        <w:t>Select</w:t>
      </w:r>
      <w:r w:rsidR="000E6C0F">
        <w:t xml:space="preserve"> a few students to read out their methods and perform each step </w:t>
      </w:r>
      <w:r w:rsidR="009F5792">
        <w:t xml:space="preserve">exactly </w:t>
      </w:r>
      <w:r w:rsidR="000E6C0F">
        <w:t xml:space="preserve">as </w:t>
      </w:r>
      <w:r w:rsidR="009F5792">
        <w:t>given by the student.</w:t>
      </w:r>
    </w:p>
    <w:p w14:paraId="0856AFBC" w14:textId="4C62930A" w:rsidR="008F1599" w:rsidRDefault="008E55F9" w:rsidP="008E55F9">
      <w:pPr>
        <w:pStyle w:val="FeatureBox4"/>
      </w:pPr>
      <w:r w:rsidRPr="008E55F9">
        <w:rPr>
          <w:rStyle w:val="Strong"/>
        </w:rPr>
        <w:t>Note:</w:t>
      </w:r>
      <w:r>
        <w:t xml:space="preserve"> </w:t>
      </w:r>
      <w:r w:rsidR="006E08D4">
        <w:t>b</w:t>
      </w:r>
      <w:r w:rsidR="007F25C6">
        <w:t xml:space="preserve">e </w:t>
      </w:r>
      <w:r w:rsidR="008C7131">
        <w:t>liter</w:t>
      </w:r>
      <w:r w:rsidR="0093009F">
        <w:t>al in following the instructions, for example, if a student says</w:t>
      </w:r>
      <w:r w:rsidR="00B45948">
        <w:t>,</w:t>
      </w:r>
      <w:r w:rsidR="00FF4D40">
        <w:t xml:space="preserve"> ‘</w:t>
      </w:r>
      <w:r w:rsidR="006E08D4">
        <w:t>P</w:t>
      </w:r>
      <w:r>
        <w:t xml:space="preserve">ut the butter on the bread’, </w:t>
      </w:r>
      <w:r w:rsidR="0007276C">
        <w:t xml:space="preserve">place </w:t>
      </w:r>
      <w:r>
        <w:t xml:space="preserve">the tub of butter on the slice of bread. </w:t>
      </w:r>
      <w:r w:rsidR="005112F7">
        <w:t xml:space="preserve">This will help students understand the level of specificity required in a procedure to ensure it can be </w:t>
      </w:r>
      <w:r w:rsidR="0007276C">
        <w:t>performed consistently</w:t>
      </w:r>
      <w:r w:rsidR="005112F7">
        <w:t xml:space="preserve"> by another person.</w:t>
      </w:r>
    </w:p>
    <w:p w14:paraId="25D884C1" w14:textId="0D9645CA" w:rsidR="00661CF9" w:rsidRDefault="008F1599" w:rsidP="00D96E71">
      <w:pPr>
        <w:pStyle w:val="ListNumber"/>
      </w:pPr>
      <w:r>
        <w:t>After</w:t>
      </w:r>
      <w:r w:rsidR="009F5792">
        <w:t xml:space="preserve"> each </w:t>
      </w:r>
      <w:r>
        <w:t xml:space="preserve">attempt at making fairy bread, </w:t>
      </w:r>
      <w:r w:rsidR="004A02E4">
        <w:t xml:space="preserve">discuss as a class </w:t>
      </w:r>
      <w:r w:rsidR="00333944">
        <w:t xml:space="preserve">what </w:t>
      </w:r>
      <w:r w:rsidR="00194F9A">
        <w:t xml:space="preserve">further </w:t>
      </w:r>
      <w:r w:rsidR="00333944">
        <w:t>characteristics are essential in a procedure</w:t>
      </w:r>
      <w:r w:rsidR="00194F9A">
        <w:t xml:space="preserve"> (</w:t>
      </w:r>
      <w:r w:rsidR="004A02E4">
        <w:t>for example,</w:t>
      </w:r>
      <w:r w:rsidR="00194F9A">
        <w:t xml:space="preserve"> sequence of steps</w:t>
      </w:r>
      <w:r w:rsidR="006E08D4">
        <w:t xml:space="preserve"> or</w:t>
      </w:r>
      <w:r w:rsidR="00194F9A">
        <w:t xml:space="preserve"> quantities</w:t>
      </w:r>
      <w:r w:rsidR="00BA1CBE">
        <w:t>)</w:t>
      </w:r>
      <w:r w:rsidR="00333944">
        <w:t>.</w:t>
      </w:r>
    </w:p>
    <w:p w14:paraId="5201AB69" w14:textId="70B53808" w:rsidR="007B796B" w:rsidRDefault="00B96606" w:rsidP="00D96E71">
      <w:pPr>
        <w:pStyle w:val="ListNumber"/>
      </w:pPr>
      <w:r>
        <w:t>Once complete</w:t>
      </w:r>
      <w:r w:rsidR="0007276C">
        <w:t>,</w:t>
      </w:r>
      <w:r>
        <w:t xml:space="preserve"> </w:t>
      </w:r>
      <w:r w:rsidR="00D9298C">
        <w:t>discuss</w:t>
      </w:r>
      <w:r w:rsidR="00FE2518">
        <w:t xml:space="preserve"> the use of quality criteria using</w:t>
      </w:r>
      <w:r w:rsidR="00C3062A">
        <w:t xml:space="preserve"> </w:t>
      </w:r>
      <w:r w:rsidR="00290321" w:rsidRPr="00455106">
        <w:rPr>
          <w:rStyle w:val="Strong"/>
        </w:rPr>
        <w:t xml:space="preserve">SOL PPT ‘2.3 </w:t>
      </w:r>
      <w:r w:rsidR="00D9298C" w:rsidRPr="00455106">
        <w:rPr>
          <w:rStyle w:val="Strong"/>
        </w:rPr>
        <w:t>Quality</w:t>
      </w:r>
      <w:r w:rsidR="00290321" w:rsidRPr="00455106">
        <w:rPr>
          <w:rStyle w:val="Strong"/>
        </w:rPr>
        <w:t xml:space="preserve"> criteria</w:t>
      </w:r>
      <w:r w:rsidR="006E08D4" w:rsidRPr="00455106">
        <w:rPr>
          <w:rStyle w:val="Strong"/>
        </w:rPr>
        <w:t xml:space="preserve"> (2 slides)</w:t>
      </w:r>
      <w:r w:rsidR="00E841DF" w:rsidRPr="00455106">
        <w:rPr>
          <w:rStyle w:val="Strong"/>
        </w:rPr>
        <w:t>’</w:t>
      </w:r>
      <w:r w:rsidR="00D9298C">
        <w:rPr>
          <w:rStyle w:val="Strong"/>
        </w:rPr>
        <w:t xml:space="preserve"> </w:t>
      </w:r>
      <w:r w:rsidR="00D9298C" w:rsidRPr="00821996">
        <w:t>and discuss</w:t>
      </w:r>
      <w:r w:rsidR="00FE2518" w:rsidRPr="00821996">
        <w:t xml:space="preserve"> how to </w:t>
      </w:r>
      <w:r w:rsidR="006E08D4">
        <w:t>use</w:t>
      </w:r>
      <w:r w:rsidR="006E08D4" w:rsidRPr="00821996">
        <w:t xml:space="preserve"> </w:t>
      </w:r>
      <w:r w:rsidR="00761A62">
        <w:t xml:space="preserve">the criteria </w:t>
      </w:r>
      <w:r w:rsidR="00FE2518" w:rsidRPr="00821996">
        <w:t>with students</w:t>
      </w:r>
      <w:r w:rsidR="006E08D4">
        <w:t>.</w:t>
      </w:r>
    </w:p>
    <w:p w14:paraId="2D789389" w14:textId="51F249C1" w:rsidR="00BD1A16" w:rsidRDefault="00CF3623" w:rsidP="003756D0">
      <w:pPr>
        <w:keepNext/>
        <w:rPr>
          <w:rStyle w:val="Strong"/>
          <w:rFonts w:eastAsiaTheme="majorEastAsia"/>
          <w:bCs w:val="0"/>
          <w:color w:val="002664"/>
          <w:sz w:val="36"/>
          <w:szCs w:val="48"/>
        </w:rPr>
      </w:pPr>
      <w:r w:rsidRPr="00CF3623">
        <w:rPr>
          <w:rStyle w:val="Strong"/>
        </w:rPr>
        <w:t xml:space="preserve">Sample </w:t>
      </w:r>
      <w:r w:rsidR="00E77E50">
        <w:rPr>
          <w:rStyle w:val="Strong"/>
        </w:rPr>
        <w:t>fairy bread procedure</w:t>
      </w:r>
    </w:p>
    <w:tbl>
      <w:tblPr>
        <w:tblStyle w:val="TableGrid"/>
        <w:tblW w:w="0" w:type="auto"/>
        <w:tblLook w:val="04A0" w:firstRow="1" w:lastRow="0" w:firstColumn="1" w:lastColumn="0" w:noHBand="0" w:noVBand="1"/>
        <w:tblDescription w:val="A sample student response."/>
      </w:tblPr>
      <w:tblGrid>
        <w:gridCol w:w="9628"/>
      </w:tblGrid>
      <w:tr w:rsidR="004A02E4" w14:paraId="2E29E676" w14:textId="77777777">
        <w:tc>
          <w:tcPr>
            <w:tcW w:w="9628" w:type="dxa"/>
          </w:tcPr>
          <w:p w14:paraId="672BB147" w14:textId="34047161" w:rsidR="004A02E4" w:rsidRPr="003756D0" w:rsidRDefault="004A02E4" w:rsidP="003756D0">
            <w:pPr>
              <w:keepNext/>
              <w:rPr>
                <w:rStyle w:val="Strong"/>
              </w:rPr>
            </w:pPr>
            <w:r w:rsidRPr="003756D0">
              <w:rPr>
                <w:rStyle w:val="Strong"/>
              </w:rPr>
              <w:t xml:space="preserve">Method: </w:t>
            </w:r>
            <w:r w:rsidR="006E08D4" w:rsidRPr="003756D0">
              <w:rPr>
                <w:rStyle w:val="Strong"/>
              </w:rPr>
              <w:t>h</w:t>
            </w:r>
            <w:r w:rsidRPr="003756D0">
              <w:rPr>
                <w:rStyle w:val="Strong"/>
              </w:rPr>
              <w:t xml:space="preserve">ow to </w:t>
            </w:r>
            <w:r w:rsidR="006E08D4" w:rsidRPr="003756D0">
              <w:rPr>
                <w:rStyle w:val="Strong"/>
              </w:rPr>
              <w:t>m</w:t>
            </w:r>
            <w:r w:rsidRPr="003756D0">
              <w:rPr>
                <w:rStyle w:val="Strong"/>
              </w:rPr>
              <w:t xml:space="preserve">ake </w:t>
            </w:r>
            <w:r w:rsidR="006E08D4" w:rsidRPr="003756D0">
              <w:rPr>
                <w:rStyle w:val="Strong"/>
              </w:rPr>
              <w:t>f</w:t>
            </w:r>
            <w:r w:rsidRPr="003756D0">
              <w:rPr>
                <w:rStyle w:val="Strong"/>
              </w:rPr>
              <w:t xml:space="preserve">airy </w:t>
            </w:r>
            <w:r w:rsidR="006E08D4" w:rsidRPr="003756D0">
              <w:rPr>
                <w:rStyle w:val="Strong"/>
              </w:rPr>
              <w:t>b</w:t>
            </w:r>
            <w:r w:rsidRPr="003756D0">
              <w:rPr>
                <w:rStyle w:val="Strong"/>
              </w:rPr>
              <w:t>read</w:t>
            </w:r>
          </w:p>
          <w:p w14:paraId="123CDA25" w14:textId="4F2B81A5" w:rsidR="004A02E4" w:rsidRPr="00287744" w:rsidRDefault="004A02E4" w:rsidP="00E64F7B">
            <w:pPr>
              <w:pStyle w:val="ListNumber"/>
              <w:numPr>
                <w:ilvl w:val="0"/>
                <w:numId w:val="30"/>
              </w:numPr>
            </w:pPr>
            <w:r w:rsidRPr="00287744">
              <w:t>Take one slice of bread and place it flat on a clean plate or surface.</w:t>
            </w:r>
          </w:p>
          <w:p w14:paraId="43897FC1" w14:textId="02A33D41" w:rsidR="004A02E4" w:rsidRPr="00287744" w:rsidRDefault="004A02E4" w:rsidP="003756D0">
            <w:pPr>
              <w:pStyle w:val="ListNumber"/>
            </w:pPr>
            <w:r w:rsidRPr="00287744">
              <w:t>Use a butter knife to spread a thin, even layer of butter across the entire surface of the bread.</w:t>
            </w:r>
          </w:p>
          <w:p w14:paraId="0CF6DF71" w14:textId="3B64A91E" w:rsidR="004A02E4" w:rsidRPr="00287744" w:rsidRDefault="004A02E4" w:rsidP="003756D0">
            <w:pPr>
              <w:pStyle w:val="ListNumber"/>
            </w:pPr>
            <w:r w:rsidRPr="00287744">
              <w:t>Open the container or packet of cake sprinkles.</w:t>
            </w:r>
          </w:p>
          <w:p w14:paraId="75E69ABC" w14:textId="44E75816" w:rsidR="004A02E4" w:rsidRPr="00287744" w:rsidRDefault="004A02E4" w:rsidP="003756D0">
            <w:pPr>
              <w:pStyle w:val="ListNumber"/>
            </w:pPr>
            <w:r w:rsidRPr="00287744">
              <w:t>Gently shake the sprinkles over the buttered surface so it is evenly covered.</w:t>
            </w:r>
          </w:p>
          <w:p w14:paraId="2ACB1057" w14:textId="5A7A8C3F" w:rsidR="004A02E4" w:rsidRPr="00287744" w:rsidRDefault="004A02E4" w:rsidP="003756D0">
            <w:pPr>
              <w:pStyle w:val="ListNumber"/>
            </w:pPr>
            <w:r w:rsidRPr="00287744">
              <w:t>Lightly press the sprinkles into the butter using the flat of your hand or the knife to help them stick.</w:t>
            </w:r>
          </w:p>
          <w:p w14:paraId="0D346596" w14:textId="25EECDED" w:rsidR="004A02E4" w:rsidRDefault="004A02E4" w:rsidP="003756D0">
            <w:pPr>
              <w:pStyle w:val="ListNumber"/>
            </w:pPr>
            <w:r w:rsidRPr="00287744">
              <w:t xml:space="preserve">Cut the </w:t>
            </w:r>
            <w:r w:rsidR="00C30862">
              <w:t>slices</w:t>
            </w:r>
            <w:r w:rsidR="00C30862" w:rsidRPr="00287744">
              <w:t xml:space="preserve"> </w:t>
            </w:r>
            <w:r w:rsidRPr="00287744">
              <w:t>into triangles or halves for serving.</w:t>
            </w:r>
          </w:p>
        </w:tc>
      </w:tr>
    </w:tbl>
    <w:p w14:paraId="4589D75F" w14:textId="578DD583" w:rsidR="00733D75" w:rsidRDefault="00F52C9D" w:rsidP="00733D75">
      <w:pPr>
        <w:pStyle w:val="Heading2"/>
      </w:pPr>
      <w:bookmarkStart w:id="49" w:name="_Toc227597137"/>
      <w:bookmarkStart w:id="50" w:name="_Toc204017513"/>
      <w:r>
        <w:t>Using quality criteria to refine a method</w:t>
      </w:r>
      <w:bookmarkEnd w:id="49"/>
    </w:p>
    <w:p w14:paraId="0ECA0584" w14:textId="73A032F2" w:rsidR="00F76923" w:rsidRDefault="0060543E" w:rsidP="00E64F7B">
      <w:pPr>
        <w:pStyle w:val="ListNumber"/>
        <w:numPr>
          <w:ilvl w:val="0"/>
          <w:numId w:val="19"/>
        </w:numPr>
      </w:pPr>
      <w:r>
        <w:t>Tell students that a good scientific method addresses the following:</w:t>
      </w:r>
    </w:p>
    <w:p w14:paraId="66FA73FD" w14:textId="75486AAD" w:rsidR="00F76923" w:rsidRDefault="00F76923" w:rsidP="004D0A07">
      <w:pPr>
        <w:pStyle w:val="ListBullet2"/>
      </w:pPr>
      <w:r>
        <w:t>I</w:t>
      </w:r>
      <w:r w:rsidR="009866C0">
        <w:t>t i</w:t>
      </w:r>
      <w:r>
        <w:t>dentifies the equipment and materials that are required to perform the investigation</w:t>
      </w:r>
      <w:r w:rsidR="009866C0">
        <w:t>.</w:t>
      </w:r>
    </w:p>
    <w:p w14:paraId="7265B912" w14:textId="04624E9E" w:rsidR="00F76923" w:rsidRDefault="00AA30A5" w:rsidP="004D0A07">
      <w:pPr>
        <w:pStyle w:val="ListBullet2"/>
      </w:pPr>
      <w:r>
        <w:t>I</w:t>
      </w:r>
      <w:r w:rsidR="009866C0">
        <w:t>t i</w:t>
      </w:r>
      <w:r>
        <w:t>dentifies the variables being investigated, including the independent, dependent and controlled variables</w:t>
      </w:r>
      <w:r w:rsidR="009866C0">
        <w:t>.</w:t>
      </w:r>
    </w:p>
    <w:p w14:paraId="53DC3E4F" w14:textId="297E5D59" w:rsidR="00F76923" w:rsidRDefault="009866C0" w:rsidP="004D0A07">
      <w:pPr>
        <w:pStyle w:val="ListBullet2"/>
      </w:pPr>
      <w:r>
        <w:t>It c</w:t>
      </w:r>
      <w:r w:rsidR="007A2369">
        <w:t>ontains information on how to mitigate risks, usually in the form of a risk assessment.</w:t>
      </w:r>
    </w:p>
    <w:p w14:paraId="1823B723" w14:textId="231E50A4" w:rsidR="001B6659" w:rsidRDefault="009866C0" w:rsidP="004D0A07">
      <w:pPr>
        <w:pStyle w:val="ListBullet2"/>
      </w:pPr>
      <w:r>
        <w:t>It contains a</w:t>
      </w:r>
      <w:r w:rsidR="001B6659">
        <w:t xml:space="preserve"> detailed list of steps that need to be followed in order to carry out the investigation</w:t>
      </w:r>
    </w:p>
    <w:p w14:paraId="408559A2" w14:textId="6FCFE144" w:rsidR="0060543E" w:rsidRDefault="001B6659" w:rsidP="001B6659">
      <w:pPr>
        <w:pStyle w:val="ListNumber"/>
      </w:pPr>
      <w:r>
        <w:t xml:space="preserve">Recall that in the </w:t>
      </w:r>
      <w:r w:rsidR="00F167BA">
        <w:t>‘Instructor’s relay’ and/or ‘Fairy bread’ activities</w:t>
      </w:r>
      <w:r w:rsidR="00C174D7">
        <w:t>,</w:t>
      </w:r>
      <w:r w:rsidR="00F167BA">
        <w:t xml:space="preserve"> students learn</w:t>
      </w:r>
      <w:r w:rsidR="009866C0">
        <w:t>ed</w:t>
      </w:r>
      <w:r w:rsidR="00F167BA">
        <w:t xml:space="preserve"> how important it was to give clear and accurate instructions so that a task can be completed </w:t>
      </w:r>
      <w:r w:rsidR="00D920D7">
        <w:t>correctly</w:t>
      </w:r>
      <w:r w:rsidR="00F167BA">
        <w:t>. Tell students that</w:t>
      </w:r>
      <w:r w:rsidR="00C30862">
        <w:t xml:space="preserve"> in science, it is important for scientists to follow the methods used by other scientists to</w:t>
      </w:r>
      <w:r w:rsidR="00820F4B">
        <w:t xml:space="preserve"> verify their findings.</w:t>
      </w:r>
    </w:p>
    <w:p w14:paraId="31357574" w14:textId="15896A6F" w:rsidR="00712B85" w:rsidRDefault="00712B85" w:rsidP="001B6659">
      <w:pPr>
        <w:pStyle w:val="ListNumber"/>
      </w:pPr>
      <w:r>
        <w:t xml:space="preserve">Use </w:t>
      </w:r>
      <w:r w:rsidR="00A51A44" w:rsidRPr="0023163A">
        <w:rPr>
          <w:rStyle w:val="Strong"/>
        </w:rPr>
        <w:t>SOL PPT ‘2.3 Quality criteria</w:t>
      </w:r>
      <w:r w:rsidR="0023163A" w:rsidRPr="0023163A">
        <w:rPr>
          <w:rStyle w:val="Strong"/>
        </w:rPr>
        <w:t>’ (2 slides)</w:t>
      </w:r>
      <w:r w:rsidR="0023163A">
        <w:t xml:space="preserve"> to unpack the questions students should consider when developing </w:t>
      </w:r>
      <w:r w:rsidR="00C30862">
        <w:t xml:space="preserve">an </w:t>
      </w:r>
      <w:r w:rsidR="0023163A">
        <w:t>equipment list and a procedure.</w:t>
      </w:r>
    </w:p>
    <w:p w14:paraId="778CAF7A" w14:textId="15DE4AA6" w:rsidR="00632B43" w:rsidRDefault="00820F4B" w:rsidP="001B6659">
      <w:pPr>
        <w:pStyle w:val="ListNumber"/>
      </w:pPr>
      <w:r>
        <w:t>Provide student</w:t>
      </w:r>
      <w:r w:rsidR="00534DFC">
        <w:t>s</w:t>
      </w:r>
      <w:r>
        <w:t xml:space="preserve"> with the</w:t>
      </w:r>
      <w:r w:rsidR="00D625C5">
        <w:t xml:space="preserve"> </w:t>
      </w:r>
      <w:hyperlink w:anchor="_Student_resource_–_4" w:history="1">
        <w:r w:rsidR="00D625C5" w:rsidRPr="00D625C5">
          <w:rPr>
            <w:rStyle w:val="Hyperlink"/>
          </w:rPr>
          <w:t>Student resource – refining a method</w:t>
        </w:r>
      </w:hyperlink>
      <w:r w:rsidR="005F64B9">
        <w:t xml:space="preserve">. Students read </w:t>
      </w:r>
      <w:r w:rsidR="00534DFC">
        <w:t xml:space="preserve">the provided method and use the quality criteria to identify </w:t>
      </w:r>
      <w:r w:rsidR="00C30862">
        <w:t>areas for</w:t>
      </w:r>
      <w:r w:rsidR="00534DFC">
        <w:t xml:space="preserve"> improvement</w:t>
      </w:r>
      <w:r w:rsidR="005F64B9">
        <w:t>.</w:t>
      </w:r>
      <w:r w:rsidR="00003A64">
        <w:t xml:space="preserve"> Support students in</w:t>
      </w:r>
      <w:r w:rsidR="004A58C9">
        <w:t xml:space="preserve"> annotating the document </w:t>
      </w:r>
      <w:r w:rsidR="00534DFC">
        <w:t xml:space="preserve">to address any missing information and make </w:t>
      </w:r>
      <w:r w:rsidR="004A58C9">
        <w:t>refinements. A sample response is provided below.</w:t>
      </w:r>
    </w:p>
    <w:p w14:paraId="1954F386" w14:textId="77777777" w:rsidR="003776A0" w:rsidRDefault="003776A0">
      <w:pPr>
        <w:suppressAutoHyphens w:val="0"/>
        <w:spacing w:before="0" w:after="160" w:line="259" w:lineRule="auto"/>
        <w:rPr>
          <w:rStyle w:val="Strong"/>
        </w:rPr>
      </w:pPr>
      <w:r w:rsidRPr="003776A0">
        <w:rPr>
          <w:rStyle w:val="Strong"/>
        </w:rPr>
        <w:t>Sample response: Student resource – refining a method</w:t>
      </w:r>
    </w:p>
    <w:p w14:paraId="10CEF3FB" w14:textId="319C623A" w:rsidR="003776A0" w:rsidRPr="003776A0" w:rsidRDefault="003776A0" w:rsidP="003776A0">
      <w:r w:rsidRPr="003776A0">
        <w:t>The</w:t>
      </w:r>
      <w:r>
        <w:t xml:space="preserve"> sample annotations are </w:t>
      </w:r>
      <w:r w:rsidR="00CC2DE8">
        <w:t xml:space="preserve">identified in </w:t>
      </w:r>
      <w:r w:rsidR="00992FE8">
        <w:t>bold</w:t>
      </w:r>
      <w:r w:rsidR="00CC2DE8">
        <w:t xml:space="preserve"> text.</w:t>
      </w:r>
    </w:p>
    <w:tbl>
      <w:tblPr>
        <w:tblStyle w:val="TableGrid"/>
        <w:tblW w:w="0" w:type="auto"/>
        <w:tblLook w:val="04A0" w:firstRow="1" w:lastRow="0" w:firstColumn="1" w:lastColumn="0" w:noHBand="0" w:noVBand="1"/>
        <w:tblDescription w:val="This table contains a sample method for an investigation. It is annotated to improve the quality of the equipment list, variables and procedure."/>
      </w:tblPr>
      <w:tblGrid>
        <w:gridCol w:w="4814"/>
        <w:gridCol w:w="4814"/>
      </w:tblGrid>
      <w:tr w:rsidR="009402EA" w14:paraId="49285EC1" w14:textId="77777777" w:rsidTr="003756D0">
        <w:tc>
          <w:tcPr>
            <w:tcW w:w="4814" w:type="dxa"/>
          </w:tcPr>
          <w:p w14:paraId="7E8F8E8B" w14:textId="7CF4A8E5" w:rsidR="009402EA" w:rsidRDefault="009402EA" w:rsidP="009402EA">
            <w:r w:rsidRPr="00C84690">
              <w:rPr>
                <w:rStyle w:val="Strong"/>
              </w:rPr>
              <w:t>Aim:</w:t>
            </w:r>
            <w:r>
              <w:t xml:space="preserve"> t</w:t>
            </w:r>
            <w:r w:rsidRPr="003F78F4">
              <w:t>o investigate how the temperature of water affects the time taken for sugar to dissolve</w:t>
            </w:r>
            <w:r>
              <w:t xml:space="preserve"> in a cup of tea.</w:t>
            </w:r>
          </w:p>
        </w:tc>
        <w:tc>
          <w:tcPr>
            <w:tcW w:w="4814" w:type="dxa"/>
            <w:tcBorders>
              <w:top w:val="nil"/>
              <w:bottom w:val="nil"/>
              <w:right w:val="nil"/>
            </w:tcBorders>
          </w:tcPr>
          <w:p w14:paraId="645C6F58" w14:textId="77777777" w:rsidR="009402EA" w:rsidRDefault="009402EA">
            <w:pPr>
              <w:suppressAutoHyphens w:val="0"/>
              <w:spacing w:before="0" w:after="160" w:line="259" w:lineRule="auto"/>
            </w:pPr>
          </w:p>
        </w:tc>
      </w:tr>
      <w:tr w:rsidR="009402EA" w14:paraId="54D5E8EA" w14:textId="77777777" w:rsidTr="003756D0">
        <w:tc>
          <w:tcPr>
            <w:tcW w:w="4814" w:type="dxa"/>
          </w:tcPr>
          <w:p w14:paraId="5EEBC429" w14:textId="5453C2B2" w:rsidR="009402EA" w:rsidRPr="00D40515" w:rsidRDefault="009402EA" w:rsidP="009402EA">
            <w:pPr>
              <w:rPr>
                <w:rStyle w:val="Strong"/>
              </w:rPr>
            </w:pPr>
            <w:r w:rsidRPr="00D40515">
              <w:rPr>
                <w:rStyle w:val="Strong"/>
              </w:rPr>
              <w:t>Equipment list</w:t>
            </w:r>
          </w:p>
          <w:p w14:paraId="15D142B2" w14:textId="39026771" w:rsidR="009402EA" w:rsidRDefault="009402EA" w:rsidP="009402EA">
            <w:pPr>
              <w:pStyle w:val="ListBullet"/>
            </w:pPr>
            <w:r w:rsidRPr="00934B1D">
              <w:rPr>
                <w:rStyle w:val="Strong"/>
              </w:rPr>
              <w:t xml:space="preserve">3 </w:t>
            </w:r>
            <w:r w:rsidR="004E7A9B" w:rsidRPr="00934B1D">
              <w:rPr>
                <w:rStyle w:val="Strong"/>
              </w:rPr>
              <w:t>×</w:t>
            </w:r>
            <w:r w:rsidRPr="00934B1D">
              <w:rPr>
                <w:rStyle w:val="Strong"/>
              </w:rPr>
              <w:t xml:space="preserve"> 200 mL</w:t>
            </w:r>
            <w:r>
              <w:t xml:space="preserve"> beakers</w:t>
            </w:r>
          </w:p>
          <w:p w14:paraId="17F86C6D" w14:textId="22069366" w:rsidR="009402EA" w:rsidRPr="00934B1D" w:rsidRDefault="009402EA" w:rsidP="009402EA">
            <w:pPr>
              <w:pStyle w:val="ListBullet"/>
              <w:rPr>
                <w:rStyle w:val="Strong"/>
              </w:rPr>
            </w:pPr>
            <w:r w:rsidRPr="00934B1D">
              <w:rPr>
                <w:rStyle w:val="Strong"/>
              </w:rPr>
              <w:t>50 g</w:t>
            </w:r>
            <w:r>
              <w:t xml:space="preserve"> sugar </w:t>
            </w:r>
            <w:r w:rsidRPr="00934B1D">
              <w:rPr>
                <w:rStyle w:val="Strong"/>
              </w:rPr>
              <w:t>(enough for 1 teaspoon per trial)</w:t>
            </w:r>
          </w:p>
          <w:p w14:paraId="30644932" w14:textId="51DC78F6" w:rsidR="009402EA" w:rsidRDefault="009402EA" w:rsidP="009402EA">
            <w:pPr>
              <w:pStyle w:val="ListBullet"/>
            </w:pPr>
            <w:r>
              <w:t xml:space="preserve">1 </w:t>
            </w:r>
            <w:r w:rsidR="009F65D5">
              <w:t>×</w:t>
            </w:r>
            <w:r>
              <w:t xml:space="preserve"> teaspoon (measuring spoon)</w:t>
            </w:r>
          </w:p>
          <w:p w14:paraId="1258D477" w14:textId="77777777" w:rsidR="009402EA" w:rsidRDefault="009402EA" w:rsidP="009402EA">
            <w:pPr>
              <w:pStyle w:val="ListBullet"/>
            </w:pPr>
            <w:r>
              <w:t>Thermometer</w:t>
            </w:r>
          </w:p>
          <w:p w14:paraId="2CC7FF83" w14:textId="3AC42877" w:rsidR="009402EA" w:rsidRDefault="009402EA" w:rsidP="009402EA">
            <w:pPr>
              <w:pStyle w:val="ListBullet"/>
            </w:pPr>
            <w:r>
              <w:t>Stopwatch</w:t>
            </w:r>
          </w:p>
        </w:tc>
        <w:tc>
          <w:tcPr>
            <w:tcW w:w="4814" w:type="dxa"/>
            <w:tcBorders>
              <w:top w:val="nil"/>
              <w:bottom w:val="nil"/>
              <w:right w:val="nil"/>
            </w:tcBorders>
          </w:tcPr>
          <w:p w14:paraId="33C0DE0C" w14:textId="77777777" w:rsidR="009402EA" w:rsidRPr="00934B1D" w:rsidRDefault="009402EA" w:rsidP="009402EA">
            <w:pPr>
              <w:rPr>
                <w:rStyle w:val="Strong"/>
              </w:rPr>
            </w:pPr>
            <w:r w:rsidRPr="00934B1D">
              <w:rPr>
                <w:rStyle w:val="Strong"/>
              </w:rPr>
              <w:t>Missing equipment</w:t>
            </w:r>
          </w:p>
          <w:p w14:paraId="091338A5" w14:textId="6F5E0F3D" w:rsidR="009402EA" w:rsidRPr="00934B1D" w:rsidRDefault="009402EA" w:rsidP="009402EA">
            <w:pPr>
              <w:pStyle w:val="ListBullet"/>
              <w:rPr>
                <w:rStyle w:val="Strong"/>
              </w:rPr>
            </w:pPr>
            <w:r w:rsidRPr="00934B1D">
              <w:rPr>
                <w:rStyle w:val="Strong"/>
              </w:rPr>
              <w:t xml:space="preserve">1 </w:t>
            </w:r>
            <w:r w:rsidR="009F65D5" w:rsidRPr="00934B1D">
              <w:rPr>
                <w:rStyle w:val="Strong"/>
              </w:rPr>
              <w:t>×</w:t>
            </w:r>
            <w:r w:rsidRPr="00934B1D">
              <w:rPr>
                <w:rStyle w:val="Strong"/>
              </w:rPr>
              <w:t xml:space="preserve"> kettle to boil water</w:t>
            </w:r>
          </w:p>
          <w:p w14:paraId="4170D3F4" w14:textId="4E453E4A" w:rsidR="009402EA" w:rsidRPr="00934B1D" w:rsidRDefault="009402EA" w:rsidP="009402EA">
            <w:pPr>
              <w:pStyle w:val="ListBullet"/>
              <w:rPr>
                <w:rStyle w:val="Strong"/>
              </w:rPr>
            </w:pPr>
            <w:r w:rsidRPr="00934B1D">
              <w:rPr>
                <w:rStyle w:val="Strong"/>
              </w:rPr>
              <w:t xml:space="preserve">1 </w:t>
            </w:r>
            <w:r w:rsidR="009F65D5" w:rsidRPr="00934B1D">
              <w:rPr>
                <w:rStyle w:val="Strong"/>
              </w:rPr>
              <w:t>×</w:t>
            </w:r>
            <w:r w:rsidRPr="00934B1D">
              <w:rPr>
                <w:rStyle w:val="Strong"/>
              </w:rPr>
              <w:t xml:space="preserve"> 100 mL plastic measuring cylinder</w:t>
            </w:r>
          </w:p>
          <w:p w14:paraId="0FA1FF90" w14:textId="542B9990" w:rsidR="009402EA" w:rsidRPr="00992FE8" w:rsidRDefault="009402EA" w:rsidP="00992FE8">
            <w:pPr>
              <w:pStyle w:val="ListBullet"/>
            </w:pPr>
            <w:r w:rsidRPr="00934B1D">
              <w:rPr>
                <w:rStyle w:val="Strong"/>
              </w:rPr>
              <w:t xml:space="preserve">1 </w:t>
            </w:r>
            <w:r w:rsidR="009F65D5" w:rsidRPr="00934B1D">
              <w:rPr>
                <w:rStyle w:val="Strong"/>
              </w:rPr>
              <w:t>×</w:t>
            </w:r>
            <w:r w:rsidRPr="00934B1D">
              <w:rPr>
                <w:rStyle w:val="Strong"/>
              </w:rPr>
              <w:t xml:space="preserve"> stirring rod</w:t>
            </w:r>
          </w:p>
        </w:tc>
      </w:tr>
      <w:tr w:rsidR="009402EA" w14:paraId="47D2CC7A" w14:textId="77777777" w:rsidTr="003756D0">
        <w:tc>
          <w:tcPr>
            <w:tcW w:w="4814" w:type="dxa"/>
          </w:tcPr>
          <w:p w14:paraId="4B285C91" w14:textId="7AA21415" w:rsidR="009402EA" w:rsidRPr="005031AD" w:rsidRDefault="009402EA" w:rsidP="009402EA">
            <w:pPr>
              <w:rPr>
                <w:rStyle w:val="Strong"/>
              </w:rPr>
            </w:pPr>
            <w:r w:rsidRPr="005031AD">
              <w:rPr>
                <w:rStyle w:val="Strong"/>
              </w:rPr>
              <w:t>Variables</w:t>
            </w:r>
          </w:p>
          <w:p w14:paraId="6673F0C7" w14:textId="77777777" w:rsidR="009402EA" w:rsidRDefault="009402EA" w:rsidP="009402EA">
            <w:r>
              <w:t xml:space="preserve">Independent variable: water temperature </w:t>
            </w:r>
            <w:r w:rsidRPr="00934B1D">
              <w:rPr>
                <w:rStyle w:val="Strong"/>
              </w:rPr>
              <w:t>(°C).</w:t>
            </w:r>
          </w:p>
          <w:p w14:paraId="08E8F4C9" w14:textId="77777777" w:rsidR="009402EA" w:rsidRPr="00934B1D" w:rsidRDefault="009402EA" w:rsidP="009402EA">
            <w:pPr>
              <w:rPr>
                <w:rStyle w:val="Strong"/>
              </w:rPr>
            </w:pPr>
            <w:r>
              <w:t xml:space="preserve">Dependent variable: the time for sugar to dissolve </w:t>
            </w:r>
            <w:r w:rsidRPr="00934B1D">
              <w:rPr>
                <w:rStyle w:val="Strong"/>
              </w:rPr>
              <w:t>(minutes:seconds).</w:t>
            </w:r>
          </w:p>
          <w:p w14:paraId="2D553C4A" w14:textId="715166F9" w:rsidR="009402EA" w:rsidRDefault="009402EA" w:rsidP="009402EA">
            <w:r>
              <w:t xml:space="preserve">Controlled variables: </w:t>
            </w:r>
            <w:r w:rsidRPr="00934B1D">
              <w:rPr>
                <w:rStyle w:val="Strong"/>
                <w:strike/>
              </w:rPr>
              <w:t>water,</w:t>
            </w:r>
            <w:r>
              <w:t xml:space="preserve"> amount of sugar and type of sugar.</w:t>
            </w:r>
          </w:p>
        </w:tc>
        <w:tc>
          <w:tcPr>
            <w:tcW w:w="4814" w:type="dxa"/>
            <w:tcBorders>
              <w:top w:val="nil"/>
              <w:bottom w:val="nil"/>
              <w:right w:val="nil"/>
            </w:tcBorders>
          </w:tcPr>
          <w:p w14:paraId="387E86ED" w14:textId="48AA802C" w:rsidR="009402EA" w:rsidRPr="00934B1D" w:rsidRDefault="009402EA" w:rsidP="009402EA">
            <w:pPr>
              <w:rPr>
                <w:rStyle w:val="Strong"/>
              </w:rPr>
            </w:pPr>
            <w:r w:rsidRPr="00934B1D">
              <w:rPr>
                <w:rStyle w:val="Strong"/>
              </w:rPr>
              <w:t>Improved controlled variables</w:t>
            </w:r>
          </w:p>
          <w:p w14:paraId="690AF322" w14:textId="77777777" w:rsidR="009402EA" w:rsidRPr="00934B1D" w:rsidRDefault="009402EA" w:rsidP="009402EA">
            <w:pPr>
              <w:pStyle w:val="ListBullet"/>
              <w:rPr>
                <w:rStyle w:val="Strong"/>
              </w:rPr>
            </w:pPr>
            <w:r w:rsidRPr="00934B1D">
              <w:rPr>
                <w:rStyle w:val="Strong"/>
              </w:rPr>
              <w:t>the amount of water (100 mL per trial)</w:t>
            </w:r>
          </w:p>
          <w:p w14:paraId="39F6B036" w14:textId="3DD25242" w:rsidR="009402EA" w:rsidRPr="00934B1D" w:rsidRDefault="009402EA" w:rsidP="009402EA">
            <w:pPr>
              <w:pStyle w:val="ListBullet"/>
              <w:rPr>
                <w:rStyle w:val="Strong"/>
              </w:rPr>
            </w:pPr>
            <w:r w:rsidRPr="00934B1D">
              <w:rPr>
                <w:rStyle w:val="Strong"/>
              </w:rPr>
              <w:t>how the solution is stirred (one stir per second)</w:t>
            </w:r>
          </w:p>
        </w:tc>
      </w:tr>
      <w:tr w:rsidR="009402EA" w14:paraId="31665230" w14:textId="77777777" w:rsidTr="003756D0">
        <w:tc>
          <w:tcPr>
            <w:tcW w:w="4814" w:type="dxa"/>
          </w:tcPr>
          <w:p w14:paraId="33CB7A13" w14:textId="3AAF9505" w:rsidR="009402EA" w:rsidRPr="003B6413" w:rsidRDefault="009402EA" w:rsidP="009402EA">
            <w:pPr>
              <w:rPr>
                <w:rStyle w:val="Strong"/>
              </w:rPr>
            </w:pPr>
            <w:r w:rsidRPr="003B6413">
              <w:rPr>
                <w:rStyle w:val="Strong"/>
              </w:rPr>
              <w:t>Procedure</w:t>
            </w:r>
          </w:p>
          <w:p w14:paraId="2016F130" w14:textId="77777777" w:rsidR="009402EA" w:rsidRDefault="009402EA" w:rsidP="00E64F7B">
            <w:pPr>
              <w:pStyle w:val="ListNumber"/>
              <w:numPr>
                <w:ilvl w:val="0"/>
                <w:numId w:val="31"/>
              </w:numPr>
            </w:pPr>
            <w:r w:rsidRPr="00D75B33">
              <w:rPr>
                <w:shd w:val="clear" w:color="auto" w:fill="F6EBA0"/>
              </w:rPr>
              <w:t>Label</w:t>
            </w:r>
            <w:r>
              <w:t xml:space="preserve"> 3 beakers: ‘cold’, ‘room temperature’ and ‘hot’.</w:t>
            </w:r>
          </w:p>
          <w:p w14:paraId="2B2F8073" w14:textId="77777777" w:rsidR="009402EA" w:rsidRDefault="009402EA" w:rsidP="00E64F7B">
            <w:pPr>
              <w:pStyle w:val="ListNumber"/>
              <w:numPr>
                <w:ilvl w:val="0"/>
                <w:numId w:val="20"/>
              </w:numPr>
            </w:pPr>
            <w:r w:rsidRPr="00D75B33">
              <w:rPr>
                <w:shd w:val="clear" w:color="auto" w:fill="F6EBA0"/>
              </w:rPr>
              <w:t>Pour</w:t>
            </w:r>
            <w:r>
              <w:t xml:space="preserve"> iced water into the cold beaker, water from the tap into the room temperature beaker and water from a kettle into the hot beaker.</w:t>
            </w:r>
          </w:p>
          <w:p w14:paraId="585F9697" w14:textId="77777777" w:rsidR="009402EA" w:rsidRDefault="009402EA" w:rsidP="00E64F7B">
            <w:pPr>
              <w:pStyle w:val="ListNumber"/>
              <w:numPr>
                <w:ilvl w:val="0"/>
                <w:numId w:val="20"/>
              </w:numPr>
            </w:pPr>
            <w:r w:rsidRPr="00D75B33">
              <w:rPr>
                <w:shd w:val="clear" w:color="auto" w:fill="F6EBA0"/>
              </w:rPr>
              <w:t>Measure</w:t>
            </w:r>
            <w:r w:rsidRPr="00C566E2">
              <w:t xml:space="preserve"> and </w:t>
            </w:r>
            <w:r w:rsidRPr="00D75B33">
              <w:rPr>
                <w:shd w:val="clear" w:color="auto" w:fill="F6EBA0"/>
              </w:rPr>
              <w:t>record</w:t>
            </w:r>
            <w:r>
              <w:t xml:space="preserve"> the temperature of each beaker with a thermometer.</w:t>
            </w:r>
          </w:p>
          <w:p w14:paraId="6620FE63" w14:textId="77777777" w:rsidR="009402EA" w:rsidRDefault="009402EA" w:rsidP="00E64F7B">
            <w:pPr>
              <w:pStyle w:val="ListNumber"/>
              <w:numPr>
                <w:ilvl w:val="0"/>
                <w:numId w:val="20"/>
              </w:numPr>
            </w:pPr>
            <w:r w:rsidRPr="00D75B33">
              <w:rPr>
                <w:shd w:val="clear" w:color="auto" w:fill="F6EBA0"/>
              </w:rPr>
              <w:t>Measure</w:t>
            </w:r>
            <w:r>
              <w:t xml:space="preserve"> one level teaspoon into a beaker and start the timer.</w:t>
            </w:r>
          </w:p>
          <w:p w14:paraId="1ACC0C82" w14:textId="5332D096" w:rsidR="009402EA" w:rsidRDefault="009402EA" w:rsidP="00E64F7B">
            <w:pPr>
              <w:pStyle w:val="ListNumber"/>
              <w:numPr>
                <w:ilvl w:val="0"/>
                <w:numId w:val="20"/>
              </w:numPr>
            </w:pPr>
            <w:r w:rsidRPr="00D75B33">
              <w:rPr>
                <w:shd w:val="clear" w:color="auto" w:fill="F6EBA0"/>
              </w:rPr>
              <w:t>Stir</w:t>
            </w:r>
            <w:r>
              <w:t xml:space="preserve"> at a constant speed – one stir per second</w:t>
            </w:r>
            <w:r w:rsidR="00044419">
              <w:t>.</w:t>
            </w:r>
          </w:p>
          <w:p w14:paraId="2108AA53" w14:textId="77777777" w:rsidR="009402EA" w:rsidRDefault="009402EA" w:rsidP="00E64F7B">
            <w:pPr>
              <w:pStyle w:val="ListNumber"/>
              <w:numPr>
                <w:ilvl w:val="0"/>
                <w:numId w:val="20"/>
              </w:numPr>
            </w:pPr>
            <w:r>
              <w:t>Once the sugar is no longer visible, stop the stopwatch and record the time.</w:t>
            </w:r>
          </w:p>
          <w:p w14:paraId="7CFB3B62" w14:textId="68BF8F1B" w:rsidR="009402EA" w:rsidRDefault="009402EA" w:rsidP="00D75B33">
            <w:pPr>
              <w:pStyle w:val="ListNumber"/>
            </w:pPr>
            <w:r w:rsidRPr="00D75B33">
              <w:rPr>
                <w:shd w:val="clear" w:color="auto" w:fill="F6EBA0"/>
              </w:rPr>
              <w:t>Repeat</w:t>
            </w:r>
            <w:r>
              <w:t xml:space="preserve"> steps 3 to 6 until all temperatures have been tested </w:t>
            </w:r>
            <w:r w:rsidRPr="00992FE8">
              <w:rPr>
                <w:rStyle w:val="Strong"/>
              </w:rPr>
              <w:t>3 times.</w:t>
            </w:r>
          </w:p>
        </w:tc>
        <w:tc>
          <w:tcPr>
            <w:tcW w:w="4814" w:type="dxa"/>
            <w:tcBorders>
              <w:top w:val="nil"/>
              <w:bottom w:val="nil"/>
              <w:right w:val="nil"/>
            </w:tcBorders>
          </w:tcPr>
          <w:p w14:paraId="18C5E919" w14:textId="3D2133F0" w:rsidR="009402EA" w:rsidRPr="00934B1D" w:rsidRDefault="009402EA" w:rsidP="009402EA">
            <w:pPr>
              <w:rPr>
                <w:rStyle w:val="Strong"/>
              </w:rPr>
            </w:pPr>
            <w:r w:rsidRPr="00934B1D">
              <w:rPr>
                <w:rStyle w:val="Strong"/>
              </w:rPr>
              <w:t>Verbs are highlighted in yellow. Step 6 does not start with a verb. It could be reworded to: ‘Stop the stopwatch once the sugar is no longer visible and record the time.’</w:t>
            </w:r>
          </w:p>
          <w:p w14:paraId="4D22215A" w14:textId="7B8C2651" w:rsidR="009402EA" w:rsidRPr="00934B1D" w:rsidRDefault="009402EA" w:rsidP="00324FE9">
            <w:pPr>
              <w:suppressAutoHyphens w:val="0"/>
              <w:spacing w:before="0" w:after="160"/>
              <w:rPr>
                <w:rStyle w:val="Strong"/>
              </w:rPr>
            </w:pPr>
            <w:r w:rsidRPr="00934B1D">
              <w:rPr>
                <w:rStyle w:val="Strong"/>
              </w:rPr>
              <w:t>Repetition was not included in this investigation. It could be repeated to improve the reliability of the results.</w:t>
            </w:r>
          </w:p>
        </w:tc>
      </w:tr>
    </w:tbl>
    <w:p w14:paraId="5B0D9325" w14:textId="5617441B" w:rsidR="00632B43" w:rsidRDefault="00632B43">
      <w:pPr>
        <w:suppressAutoHyphens w:val="0"/>
        <w:spacing w:before="0" w:after="160" w:line="259" w:lineRule="auto"/>
      </w:pPr>
      <w:r>
        <w:br w:type="page"/>
      </w:r>
    </w:p>
    <w:p w14:paraId="3CBE2B9F" w14:textId="52673988" w:rsidR="00820F4B" w:rsidRDefault="00820F4B" w:rsidP="00820F4B">
      <w:pPr>
        <w:pStyle w:val="Heading3"/>
      </w:pPr>
      <w:bookmarkStart w:id="51" w:name="_Student_resource_–_4"/>
      <w:bookmarkStart w:id="52" w:name="_Ref219376645"/>
      <w:bookmarkStart w:id="53" w:name="_Toc227597138"/>
      <w:bookmarkEnd w:id="51"/>
      <w:r>
        <w:t xml:space="preserve">Student resource – </w:t>
      </w:r>
      <w:r w:rsidR="00D014FE">
        <w:t>refining a method</w:t>
      </w:r>
      <w:bookmarkEnd w:id="52"/>
      <w:bookmarkEnd w:id="53"/>
    </w:p>
    <w:p w14:paraId="52D50086" w14:textId="483F04B7" w:rsidR="00D014FE" w:rsidRDefault="00552B40" w:rsidP="00D014FE">
      <w:r>
        <w:t xml:space="preserve">Read the </w:t>
      </w:r>
      <w:r w:rsidR="00A549AE">
        <w:t>provided method, then annotate it with improvements based on your assessment,</w:t>
      </w:r>
      <w:r>
        <w:t xml:space="preserve"> using the quality criteria for the equipment list and procedure.</w:t>
      </w:r>
    </w:p>
    <w:tbl>
      <w:tblPr>
        <w:tblStyle w:val="TableGrid"/>
        <w:tblW w:w="0" w:type="auto"/>
        <w:tblLook w:val="04A0" w:firstRow="1" w:lastRow="0" w:firstColumn="1" w:lastColumn="0" w:noHBand="0" w:noVBand="1"/>
        <w:tblDescription w:val="This table contains a sample method for an investigation. Blank cells present on the right for students to annotate the method with improvements."/>
      </w:tblPr>
      <w:tblGrid>
        <w:gridCol w:w="4814"/>
        <w:gridCol w:w="4814"/>
      </w:tblGrid>
      <w:tr w:rsidR="00985A2E" w14:paraId="3DCB1929" w14:textId="77777777" w:rsidTr="007A4226">
        <w:tc>
          <w:tcPr>
            <w:tcW w:w="4814" w:type="dxa"/>
          </w:tcPr>
          <w:p w14:paraId="2E376B80" w14:textId="77777777" w:rsidR="00985A2E" w:rsidRDefault="00985A2E" w:rsidP="007A4226">
            <w:r w:rsidRPr="00C84690">
              <w:rPr>
                <w:rStyle w:val="Strong"/>
              </w:rPr>
              <w:t>Aim:</w:t>
            </w:r>
            <w:r>
              <w:t xml:space="preserve"> t</w:t>
            </w:r>
            <w:r w:rsidRPr="003F78F4">
              <w:t>o investigate how the temperature of water affects the time taken for sugar to dissolve</w:t>
            </w:r>
            <w:r>
              <w:t xml:space="preserve"> in a cup of tea.</w:t>
            </w:r>
          </w:p>
        </w:tc>
        <w:tc>
          <w:tcPr>
            <w:tcW w:w="4814" w:type="dxa"/>
            <w:tcBorders>
              <w:top w:val="nil"/>
              <w:bottom w:val="nil"/>
              <w:right w:val="nil"/>
            </w:tcBorders>
          </w:tcPr>
          <w:p w14:paraId="1F23DC67" w14:textId="77777777" w:rsidR="00985A2E" w:rsidRDefault="00985A2E" w:rsidP="007A4226">
            <w:pPr>
              <w:suppressAutoHyphens w:val="0"/>
              <w:spacing w:before="0" w:after="160" w:line="259" w:lineRule="auto"/>
            </w:pPr>
          </w:p>
        </w:tc>
      </w:tr>
      <w:tr w:rsidR="00985A2E" w14:paraId="1ACD6DEB" w14:textId="77777777" w:rsidTr="007A4226">
        <w:tc>
          <w:tcPr>
            <w:tcW w:w="4814" w:type="dxa"/>
          </w:tcPr>
          <w:p w14:paraId="33910726" w14:textId="77777777" w:rsidR="00985A2E" w:rsidRPr="00D40515" w:rsidRDefault="00985A2E" w:rsidP="007A4226">
            <w:pPr>
              <w:rPr>
                <w:rStyle w:val="Strong"/>
              </w:rPr>
            </w:pPr>
            <w:r w:rsidRPr="00D40515">
              <w:rPr>
                <w:rStyle w:val="Strong"/>
              </w:rPr>
              <w:t>Equipment list</w:t>
            </w:r>
          </w:p>
          <w:p w14:paraId="0F93E6BF" w14:textId="77777777" w:rsidR="00985A2E" w:rsidRDefault="00985A2E" w:rsidP="00985A2E">
            <w:pPr>
              <w:pStyle w:val="ListBullet"/>
            </w:pPr>
            <w:r>
              <w:t>Beakers</w:t>
            </w:r>
          </w:p>
          <w:p w14:paraId="3807D8C5" w14:textId="77777777" w:rsidR="00985A2E" w:rsidRDefault="00985A2E" w:rsidP="00985A2E">
            <w:pPr>
              <w:pStyle w:val="ListBullet"/>
            </w:pPr>
            <w:r>
              <w:t>Sugar</w:t>
            </w:r>
          </w:p>
          <w:p w14:paraId="2013DDED" w14:textId="77777777" w:rsidR="00985A2E" w:rsidRDefault="00985A2E" w:rsidP="00985A2E">
            <w:pPr>
              <w:pStyle w:val="ListBullet"/>
            </w:pPr>
            <w:r>
              <w:t>1 × teaspoon (measuring spoon)</w:t>
            </w:r>
          </w:p>
          <w:p w14:paraId="35359734" w14:textId="77777777" w:rsidR="00985A2E" w:rsidRDefault="00985A2E" w:rsidP="00985A2E">
            <w:pPr>
              <w:pStyle w:val="ListBullet"/>
            </w:pPr>
            <w:r>
              <w:t>Thermometer</w:t>
            </w:r>
          </w:p>
          <w:p w14:paraId="47D561C5" w14:textId="28972EDB" w:rsidR="00985A2E" w:rsidRDefault="00985A2E" w:rsidP="00985A2E">
            <w:pPr>
              <w:pStyle w:val="ListBullet"/>
            </w:pPr>
            <w:r>
              <w:t>Stopwatch</w:t>
            </w:r>
          </w:p>
        </w:tc>
        <w:tc>
          <w:tcPr>
            <w:tcW w:w="4814" w:type="dxa"/>
            <w:tcBorders>
              <w:top w:val="nil"/>
              <w:bottom w:val="nil"/>
              <w:right w:val="nil"/>
            </w:tcBorders>
          </w:tcPr>
          <w:p w14:paraId="7982679A" w14:textId="1FBB772A" w:rsidR="00985A2E" w:rsidRPr="00992FE8" w:rsidRDefault="00985A2E" w:rsidP="00985A2E">
            <w:pPr>
              <w:pStyle w:val="ListBullet"/>
              <w:numPr>
                <w:ilvl w:val="0"/>
                <w:numId w:val="0"/>
              </w:numPr>
            </w:pPr>
          </w:p>
        </w:tc>
      </w:tr>
      <w:tr w:rsidR="00985A2E" w14:paraId="68F7A326" w14:textId="77777777" w:rsidTr="007A4226">
        <w:tc>
          <w:tcPr>
            <w:tcW w:w="4814" w:type="dxa"/>
          </w:tcPr>
          <w:p w14:paraId="55FE844C" w14:textId="77777777" w:rsidR="00985A2E" w:rsidRPr="005031AD" w:rsidRDefault="00985A2E" w:rsidP="007A4226">
            <w:pPr>
              <w:rPr>
                <w:rStyle w:val="Strong"/>
              </w:rPr>
            </w:pPr>
            <w:r w:rsidRPr="005031AD">
              <w:rPr>
                <w:rStyle w:val="Strong"/>
              </w:rPr>
              <w:t>Variables</w:t>
            </w:r>
          </w:p>
          <w:p w14:paraId="6DF2041F" w14:textId="77777777" w:rsidR="00985A2E" w:rsidRDefault="00985A2E" w:rsidP="00985A2E">
            <w:r>
              <w:t>Independent variable: water temperature.</w:t>
            </w:r>
          </w:p>
          <w:p w14:paraId="7894FAE4" w14:textId="77777777" w:rsidR="00985A2E" w:rsidRDefault="00985A2E" w:rsidP="00985A2E">
            <w:r>
              <w:t>Dependent variable: the time for sugar to dissolve.</w:t>
            </w:r>
          </w:p>
          <w:p w14:paraId="46CC380E" w14:textId="294582DD" w:rsidR="00985A2E" w:rsidRDefault="00985A2E" w:rsidP="007A4226">
            <w:r>
              <w:t>Controlled variables: water, amount of sugar and type of sugar.</w:t>
            </w:r>
          </w:p>
        </w:tc>
        <w:tc>
          <w:tcPr>
            <w:tcW w:w="4814" w:type="dxa"/>
            <w:tcBorders>
              <w:top w:val="nil"/>
              <w:bottom w:val="nil"/>
              <w:right w:val="nil"/>
            </w:tcBorders>
          </w:tcPr>
          <w:p w14:paraId="07948D26" w14:textId="3F466AD7" w:rsidR="00985A2E" w:rsidRPr="00985A2E" w:rsidRDefault="00985A2E" w:rsidP="00985A2E"/>
        </w:tc>
      </w:tr>
      <w:tr w:rsidR="00985A2E" w14:paraId="71BAA0E5" w14:textId="77777777" w:rsidTr="007A4226">
        <w:tc>
          <w:tcPr>
            <w:tcW w:w="4814" w:type="dxa"/>
          </w:tcPr>
          <w:p w14:paraId="7F3AD96B" w14:textId="77777777" w:rsidR="00985A2E" w:rsidRPr="003B6413" w:rsidRDefault="00985A2E" w:rsidP="007A4226">
            <w:pPr>
              <w:rPr>
                <w:rStyle w:val="Strong"/>
              </w:rPr>
            </w:pPr>
            <w:r w:rsidRPr="003B6413">
              <w:rPr>
                <w:rStyle w:val="Strong"/>
              </w:rPr>
              <w:t>Procedure</w:t>
            </w:r>
          </w:p>
          <w:p w14:paraId="07E3B8DF" w14:textId="77777777" w:rsidR="00985A2E" w:rsidRDefault="00985A2E" w:rsidP="00E64F7B">
            <w:pPr>
              <w:pStyle w:val="ListNumber"/>
              <w:numPr>
                <w:ilvl w:val="0"/>
                <w:numId w:val="32"/>
              </w:numPr>
            </w:pPr>
            <w:r>
              <w:t>Label 3 beakers: ‘cold’, ‘room temperature’ and ‘hot’.</w:t>
            </w:r>
          </w:p>
          <w:p w14:paraId="4637FAC2" w14:textId="77777777" w:rsidR="00985A2E" w:rsidRDefault="00985A2E" w:rsidP="00E64F7B">
            <w:pPr>
              <w:pStyle w:val="ListNumber"/>
              <w:numPr>
                <w:ilvl w:val="0"/>
                <w:numId w:val="20"/>
              </w:numPr>
            </w:pPr>
            <w:r>
              <w:t>Pour iced water into the cold beaker, water from the tap into the room temperature beaker and water from a kettle into the hot beaker.</w:t>
            </w:r>
          </w:p>
          <w:p w14:paraId="6C9BC3B5" w14:textId="77777777" w:rsidR="00985A2E" w:rsidRDefault="00985A2E" w:rsidP="00E64F7B">
            <w:pPr>
              <w:pStyle w:val="ListNumber"/>
              <w:numPr>
                <w:ilvl w:val="0"/>
                <w:numId w:val="20"/>
              </w:numPr>
            </w:pPr>
            <w:r>
              <w:t>Measure and record the temperature of each beaker with a thermometer.</w:t>
            </w:r>
          </w:p>
          <w:p w14:paraId="2EAFF1CA" w14:textId="77777777" w:rsidR="00985A2E" w:rsidRDefault="00985A2E" w:rsidP="00E64F7B">
            <w:pPr>
              <w:pStyle w:val="ListNumber"/>
              <w:numPr>
                <w:ilvl w:val="0"/>
                <w:numId w:val="20"/>
              </w:numPr>
            </w:pPr>
            <w:r>
              <w:t>Measure one level teaspoon into a beaker and start the timer.</w:t>
            </w:r>
          </w:p>
          <w:p w14:paraId="2EDB8FC0" w14:textId="77777777" w:rsidR="00985A2E" w:rsidRDefault="00985A2E" w:rsidP="00E64F7B">
            <w:pPr>
              <w:pStyle w:val="ListNumber"/>
              <w:numPr>
                <w:ilvl w:val="0"/>
                <w:numId w:val="20"/>
              </w:numPr>
            </w:pPr>
            <w:r>
              <w:t>Stir at a constant speed – one stir per second.</w:t>
            </w:r>
          </w:p>
          <w:p w14:paraId="38268986" w14:textId="77777777" w:rsidR="00985A2E" w:rsidRDefault="00985A2E" w:rsidP="00E64F7B">
            <w:pPr>
              <w:pStyle w:val="ListNumber"/>
              <w:numPr>
                <w:ilvl w:val="0"/>
                <w:numId w:val="20"/>
              </w:numPr>
            </w:pPr>
            <w:r>
              <w:t>Once the sugar is no longer visible, stop the stopwatch and record the time.</w:t>
            </w:r>
          </w:p>
          <w:p w14:paraId="1D30CAC2" w14:textId="3976AC2D" w:rsidR="00985A2E" w:rsidRDefault="00985A2E" w:rsidP="00985A2E">
            <w:pPr>
              <w:pStyle w:val="ListNumber"/>
            </w:pPr>
            <w:r>
              <w:t>Repeat steps 3 to 6 until all temperatures have been tested.</w:t>
            </w:r>
          </w:p>
        </w:tc>
        <w:tc>
          <w:tcPr>
            <w:tcW w:w="4814" w:type="dxa"/>
            <w:tcBorders>
              <w:top w:val="nil"/>
              <w:bottom w:val="nil"/>
              <w:right w:val="nil"/>
            </w:tcBorders>
          </w:tcPr>
          <w:p w14:paraId="56CF81FD" w14:textId="08B017A9" w:rsidR="00985A2E" w:rsidRPr="00985A2E" w:rsidRDefault="00985A2E" w:rsidP="00985A2E"/>
        </w:tc>
      </w:tr>
    </w:tbl>
    <w:p w14:paraId="52F57933" w14:textId="77777777" w:rsidR="00985A2E" w:rsidRDefault="00985A2E" w:rsidP="00D014FE"/>
    <w:tbl>
      <w:tblPr>
        <w:tblStyle w:val="TableGrid"/>
        <w:tblW w:w="0" w:type="auto"/>
        <w:tblBorders>
          <w:top w:val="single" w:sz="18" w:space="0" w:color="002664" w:themeColor="accent1"/>
          <w:left w:val="single" w:sz="18" w:space="0" w:color="002664" w:themeColor="accent1"/>
          <w:bottom w:val="single" w:sz="18" w:space="0" w:color="002664" w:themeColor="accent1"/>
          <w:right w:val="single" w:sz="18" w:space="0" w:color="002664" w:themeColor="accent1"/>
          <w:insideH w:val="none" w:sz="0" w:space="0" w:color="auto"/>
          <w:insideV w:val="none" w:sz="0" w:space="0" w:color="auto"/>
        </w:tblBorders>
        <w:tblLook w:val="04A0" w:firstRow="1" w:lastRow="0" w:firstColumn="1" w:lastColumn="0" w:noHBand="0" w:noVBand="1"/>
      </w:tblPr>
      <w:tblGrid>
        <w:gridCol w:w="5789"/>
      </w:tblGrid>
      <w:tr w:rsidR="00552B40" w14:paraId="4C6C23D5" w14:textId="77777777" w:rsidTr="00632B43">
        <w:tc>
          <w:tcPr>
            <w:tcW w:w="5789" w:type="dxa"/>
          </w:tcPr>
          <w:p w14:paraId="610197A3" w14:textId="4184D48C" w:rsidR="00552B40" w:rsidRDefault="003F78F4" w:rsidP="00D014FE">
            <w:r w:rsidRPr="00C84690">
              <w:rPr>
                <w:rStyle w:val="Strong"/>
              </w:rPr>
              <w:t>Aim:</w:t>
            </w:r>
            <w:r>
              <w:t xml:space="preserve"> </w:t>
            </w:r>
            <w:r w:rsidR="00044419">
              <w:t>t</w:t>
            </w:r>
            <w:r w:rsidRPr="003F78F4">
              <w:t>o investigate how the temperature of water affects the time taken for sugar to dissolve</w:t>
            </w:r>
            <w:r>
              <w:t xml:space="preserve"> in a cup of tea.</w:t>
            </w:r>
          </w:p>
          <w:p w14:paraId="7A72D62B" w14:textId="5AE86421" w:rsidR="003F78F4" w:rsidRPr="000B08F5" w:rsidRDefault="00C84690" w:rsidP="00D014FE">
            <w:pPr>
              <w:rPr>
                <w:rStyle w:val="Strong"/>
              </w:rPr>
            </w:pPr>
            <w:r w:rsidRPr="000B08F5">
              <w:rPr>
                <w:rStyle w:val="Strong"/>
              </w:rPr>
              <w:t>Equipment</w:t>
            </w:r>
            <w:r w:rsidR="00044419" w:rsidRPr="000B08F5">
              <w:rPr>
                <w:rStyle w:val="Strong"/>
              </w:rPr>
              <w:t xml:space="preserve"> list</w:t>
            </w:r>
          </w:p>
          <w:p w14:paraId="33728CB1" w14:textId="1FDAC9F1" w:rsidR="00C84690" w:rsidRDefault="00044419" w:rsidP="00C84690">
            <w:pPr>
              <w:pStyle w:val="ListBullet"/>
            </w:pPr>
            <w:r>
              <w:t>B</w:t>
            </w:r>
            <w:r w:rsidR="00993004">
              <w:t>eakers</w:t>
            </w:r>
          </w:p>
          <w:p w14:paraId="68F606B6" w14:textId="79663084" w:rsidR="00993004" w:rsidRDefault="00993004" w:rsidP="00C84690">
            <w:pPr>
              <w:pStyle w:val="ListBullet"/>
            </w:pPr>
            <w:r>
              <w:t>Sugar</w:t>
            </w:r>
          </w:p>
          <w:p w14:paraId="1F2D5339" w14:textId="3FA7037E" w:rsidR="00993004" w:rsidRDefault="00993004" w:rsidP="00C84690">
            <w:pPr>
              <w:pStyle w:val="ListBullet"/>
            </w:pPr>
            <w:r>
              <w:t xml:space="preserve">1 </w:t>
            </w:r>
            <w:r w:rsidR="009F65D5">
              <w:t>×</w:t>
            </w:r>
            <w:r>
              <w:t xml:space="preserve"> teaspoon</w:t>
            </w:r>
            <w:r w:rsidR="00AA707A">
              <w:t xml:space="preserve"> (measuring spoon)</w:t>
            </w:r>
          </w:p>
          <w:p w14:paraId="3372A87B" w14:textId="73B44436" w:rsidR="00AA707A" w:rsidRDefault="00AA707A" w:rsidP="00C84690">
            <w:pPr>
              <w:pStyle w:val="ListBullet"/>
            </w:pPr>
            <w:r>
              <w:t>Thermometer</w:t>
            </w:r>
          </w:p>
          <w:p w14:paraId="50C328BE" w14:textId="7C027EF1" w:rsidR="00AA707A" w:rsidRDefault="00AA707A" w:rsidP="00C84690">
            <w:pPr>
              <w:pStyle w:val="ListBullet"/>
            </w:pPr>
            <w:r>
              <w:t>Stopwatch</w:t>
            </w:r>
          </w:p>
          <w:p w14:paraId="4743673B" w14:textId="4BC060CA" w:rsidR="00C84690" w:rsidRPr="005031AD" w:rsidRDefault="00C84690" w:rsidP="00D014FE">
            <w:pPr>
              <w:rPr>
                <w:rStyle w:val="Strong"/>
              </w:rPr>
            </w:pPr>
            <w:r w:rsidRPr="005031AD">
              <w:rPr>
                <w:rStyle w:val="Strong"/>
              </w:rPr>
              <w:t>Variables</w:t>
            </w:r>
          </w:p>
          <w:p w14:paraId="5362D24B" w14:textId="5EA6E3C4" w:rsidR="00CE25B6" w:rsidRDefault="00CE25B6" w:rsidP="00D014FE">
            <w:r>
              <w:t>Independent variable: water temperature</w:t>
            </w:r>
            <w:r w:rsidR="00044419">
              <w:t>.</w:t>
            </w:r>
          </w:p>
          <w:p w14:paraId="766C3048" w14:textId="01CC9064" w:rsidR="00CE25B6" w:rsidRDefault="00CE25B6" w:rsidP="00D014FE">
            <w:r>
              <w:t>Dependent variable</w:t>
            </w:r>
            <w:r w:rsidR="00D920D7">
              <w:t>:</w:t>
            </w:r>
            <w:r w:rsidR="0057681E">
              <w:t xml:space="preserve"> </w:t>
            </w:r>
            <w:r w:rsidR="00044419">
              <w:t xml:space="preserve">the </w:t>
            </w:r>
            <w:r w:rsidR="0057681E">
              <w:t>time for sugar to dissolve</w:t>
            </w:r>
            <w:r w:rsidR="00044419">
              <w:t>.</w:t>
            </w:r>
          </w:p>
          <w:p w14:paraId="5E0AF1C3" w14:textId="205621A1" w:rsidR="0057681E" w:rsidRDefault="0057681E" w:rsidP="00D014FE">
            <w:r>
              <w:t xml:space="preserve">Controlled variables: water, amount </w:t>
            </w:r>
            <w:r w:rsidR="001D1C8D">
              <w:t>of sugar</w:t>
            </w:r>
            <w:r w:rsidR="00044419">
              <w:t xml:space="preserve"> and</w:t>
            </w:r>
            <w:r w:rsidR="001D1C8D">
              <w:t xml:space="preserve"> type of sugar</w:t>
            </w:r>
            <w:r w:rsidR="00044419">
              <w:t>.</w:t>
            </w:r>
          </w:p>
          <w:p w14:paraId="6E430FCD" w14:textId="547E384D" w:rsidR="00C84690" w:rsidRPr="003B6413" w:rsidRDefault="009C34B0" w:rsidP="00D014FE">
            <w:pPr>
              <w:rPr>
                <w:rStyle w:val="Strong"/>
              </w:rPr>
            </w:pPr>
            <w:r w:rsidRPr="003B6413">
              <w:rPr>
                <w:rStyle w:val="Strong"/>
              </w:rPr>
              <w:t>Procedure</w:t>
            </w:r>
          </w:p>
          <w:p w14:paraId="784ED2F0" w14:textId="0942C45B" w:rsidR="009C34B0" w:rsidRDefault="00097258" w:rsidP="00E64F7B">
            <w:pPr>
              <w:pStyle w:val="ListNumber"/>
              <w:numPr>
                <w:ilvl w:val="0"/>
                <w:numId w:val="44"/>
              </w:numPr>
            </w:pPr>
            <w:r>
              <w:t xml:space="preserve">Label 3 </w:t>
            </w:r>
            <w:r w:rsidR="005031AD">
              <w:t>beakers</w:t>
            </w:r>
            <w:r w:rsidR="00044419">
              <w:t>:</w:t>
            </w:r>
            <w:r w:rsidR="0091028B">
              <w:t xml:space="preserve"> </w:t>
            </w:r>
            <w:r w:rsidR="00044419">
              <w:t>‘</w:t>
            </w:r>
            <w:r w:rsidR="0091028B">
              <w:t>cold</w:t>
            </w:r>
            <w:r w:rsidR="00044419">
              <w:t>’</w:t>
            </w:r>
            <w:r w:rsidR="0091028B">
              <w:t xml:space="preserve">, </w:t>
            </w:r>
            <w:r w:rsidR="00044419">
              <w:t>‘</w:t>
            </w:r>
            <w:r w:rsidR="0091028B">
              <w:t>room temp</w:t>
            </w:r>
            <w:r w:rsidR="00044419">
              <w:t>erature’</w:t>
            </w:r>
            <w:r w:rsidR="0091028B">
              <w:t xml:space="preserve"> and </w:t>
            </w:r>
            <w:r w:rsidR="00044419">
              <w:t>‘</w:t>
            </w:r>
            <w:r w:rsidR="0091028B">
              <w:t>hot</w:t>
            </w:r>
            <w:r w:rsidR="00044419">
              <w:t>’</w:t>
            </w:r>
            <w:r w:rsidR="0091028B">
              <w:t>.</w:t>
            </w:r>
          </w:p>
          <w:p w14:paraId="4FAAF0B4" w14:textId="3A02674B" w:rsidR="0091028B" w:rsidRDefault="00807415" w:rsidP="00E64F7B">
            <w:pPr>
              <w:pStyle w:val="ListNumber"/>
              <w:numPr>
                <w:ilvl w:val="0"/>
                <w:numId w:val="20"/>
              </w:numPr>
            </w:pPr>
            <w:r>
              <w:t xml:space="preserve">Pour iced water into the cold </w:t>
            </w:r>
            <w:r w:rsidR="00AF07DF">
              <w:t>beaker</w:t>
            </w:r>
            <w:r>
              <w:t xml:space="preserve">, water from the tap into the </w:t>
            </w:r>
            <w:r w:rsidR="00ED3ED9">
              <w:t>room temperature</w:t>
            </w:r>
            <w:r>
              <w:t xml:space="preserve"> </w:t>
            </w:r>
            <w:r w:rsidR="00AF07DF">
              <w:t>beaker</w:t>
            </w:r>
            <w:r>
              <w:t xml:space="preserve"> and water from a kettle into the hot </w:t>
            </w:r>
            <w:r w:rsidR="00AF07DF">
              <w:t>beaker</w:t>
            </w:r>
            <w:r>
              <w:t>.</w:t>
            </w:r>
          </w:p>
          <w:p w14:paraId="409B3507" w14:textId="2354D696" w:rsidR="00807415" w:rsidRDefault="00044419" w:rsidP="00E64F7B">
            <w:pPr>
              <w:pStyle w:val="ListNumber"/>
              <w:numPr>
                <w:ilvl w:val="0"/>
                <w:numId w:val="20"/>
              </w:numPr>
            </w:pPr>
            <w:r>
              <w:t>Measure and r</w:t>
            </w:r>
            <w:r w:rsidR="00BC3A70">
              <w:t xml:space="preserve">ecord the temperature of each </w:t>
            </w:r>
            <w:r w:rsidR="00AF07DF">
              <w:t>beaker</w:t>
            </w:r>
            <w:r w:rsidR="00BC3A70">
              <w:t xml:space="preserve"> with a thermometer</w:t>
            </w:r>
            <w:r>
              <w:t>.</w:t>
            </w:r>
          </w:p>
          <w:p w14:paraId="7EEAEEDF" w14:textId="36F5E92E" w:rsidR="00BC3A70" w:rsidRDefault="005F3003" w:rsidP="00E64F7B">
            <w:pPr>
              <w:pStyle w:val="ListNumber"/>
              <w:numPr>
                <w:ilvl w:val="0"/>
                <w:numId w:val="20"/>
              </w:numPr>
            </w:pPr>
            <w:r>
              <w:t xml:space="preserve">Measure one level teaspoon into </w:t>
            </w:r>
            <w:r w:rsidR="00EC0FBA">
              <w:t>a</w:t>
            </w:r>
            <w:r>
              <w:t xml:space="preserve"> </w:t>
            </w:r>
            <w:r w:rsidR="00AF07DF">
              <w:t>beaker</w:t>
            </w:r>
            <w:r w:rsidR="004A6387">
              <w:t xml:space="preserve"> and start the timer.</w:t>
            </w:r>
          </w:p>
          <w:p w14:paraId="0197B135" w14:textId="2B6DBAB9" w:rsidR="009D42DD" w:rsidRDefault="004A6387" w:rsidP="00E64F7B">
            <w:pPr>
              <w:pStyle w:val="ListNumber"/>
              <w:numPr>
                <w:ilvl w:val="0"/>
                <w:numId w:val="20"/>
              </w:numPr>
            </w:pPr>
            <w:r>
              <w:t xml:space="preserve">Stir </w:t>
            </w:r>
            <w:r w:rsidR="009E3D72">
              <w:t xml:space="preserve">at a constant speed – </w:t>
            </w:r>
            <w:r w:rsidR="00044419">
              <w:t>one</w:t>
            </w:r>
            <w:r w:rsidR="009E3D72">
              <w:t xml:space="preserve"> stir per second</w:t>
            </w:r>
            <w:r w:rsidR="00044419">
              <w:t>.</w:t>
            </w:r>
          </w:p>
          <w:p w14:paraId="555E3292" w14:textId="117439D0" w:rsidR="004A6387" w:rsidRDefault="009D42DD" w:rsidP="00E64F7B">
            <w:pPr>
              <w:pStyle w:val="ListNumber"/>
              <w:numPr>
                <w:ilvl w:val="0"/>
                <w:numId w:val="20"/>
              </w:numPr>
            </w:pPr>
            <w:r>
              <w:t>Once the</w:t>
            </w:r>
            <w:r w:rsidR="009E3D72">
              <w:t xml:space="preserve"> sugar is no longer visible</w:t>
            </w:r>
            <w:r>
              <w:t xml:space="preserve">, stop the </w:t>
            </w:r>
            <w:r w:rsidR="00591CB9">
              <w:t>stopwatch</w:t>
            </w:r>
            <w:r>
              <w:t xml:space="preserve"> and record the time.</w:t>
            </w:r>
          </w:p>
          <w:p w14:paraId="6A8D5E6B" w14:textId="5F003B93" w:rsidR="009D42DD" w:rsidRDefault="009D42DD" w:rsidP="00E64F7B">
            <w:pPr>
              <w:pStyle w:val="ListNumber"/>
              <w:numPr>
                <w:ilvl w:val="0"/>
                <w:numId w:val="20"/>
              </w:numPr>
            </w:pPr>
            <w:r>
              <w:t>Re</w:t>
            </w:r>
            <w:r w:rsidR="00EC0FBA">
              <w:t>peat steps 3</w:t>
            </w:r>
            <w:r w:rsidR="00044419">
              <w:t xml:space="preserve"> to </w:t>
            </w:r>
            <w:r w:rsidR="00EC0FBA">
              <w:t>6 until all temperatures have been tested</w:t>
            </w:r>
            <w:r w:rsidR="00632B43">
              <w:t>.</w:t>
            </w:r>
          </w:p>
        </w:tc>
      </w:tr>
    </w:tbl>
    <w:p w14:paraId="0215B802" w14:textId="2837D50B" w:rsidR="00632B43" w:rsidRPr="00B508A5" w:rsidRDefault="00FC19DC" w:rsidP="00632B43">
      <w:pPr>
        <w:pStyle w:val="FeatureBox"/>
        <w:rPr>
          <w:rStyle w:val="Strong"/>
        </w:rPr>
      </w:pPr>
      <w:r>
        <w:rPr>
          <w:rStyle w:val="Strong"/>
        </w:rPr>
        <w:t xml:space="preserve">Equipment </w:t>
      </w:r>
      <w:r w:rsidR="00632B43">
        <w:rPr>
          <w:rStyle w:val="Strong"/>
        </w:rPr>
        <w:t>list quality criteria</w:t>
      </w:r>
    </w:p>
    <w:p w14:paraId="1640CC37" w14:textId="556EFB89" w:rsidR="00632B43" w:rsidRPr="00805D60" w:rsidRDefault="009E3D75" w:rsidP="00632B43">
      <w:pPr>
        <w:pStyle w:val="FeatureBox"/>
      </w:pPr>
      <w:sdt>
        <w:sdtPr>
          <w:id w:val="-1139407211"/>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632B43">
        <w:t xml:space="preserve"> </w:t>
      </w:r>
      <w:r w:rsidR="00632B43" w:rsidRPr="00805D60">
        <w:t xml:space="preserve">Have I included all required </w:t>
      </w:r>
      <w:r w:rsidR="00FC19DC">
        <w:t>equipment</w:t>
      </w:r>
      <w:r w:rsidR="00632B43" w:rsidRPr="00805D60">
        <w:t>? (Think carefully about everything that needs to be done</w:t>
      </w:r>
      <w:r w:rsidR="000B08F5">
        <w:t>.</w:t>
      </w:r>
      <w:r w:rsidR="00632B43" w:rsidRPr="00805D60">
        <w:t>)</w:t>
      </w:r>
    </w:p>
    <w:p w14:paraId="4EE72942" w14:textId="14AB57F3" w:rsidR="00632B43" w:rsidRPr="00805D60" w:rsidRDefault="009E3D75" w:rsidP="00632B43">
      <w:pPr>
        <w:pStyle w:val="FeatureBox"/>
      </w:pPr>
      <w:sdt>
        <w:sdtPr>
          <w:id w:val="663587633"/>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632B43">
        <w:t xml:space="preserve"> </w:t>
      </w:r>
      <w:r w:rsidR="00632B43" w:rsidRPr="00805D60">
        <w:t>Have I included the quantity of each item?</w:t>
      </w:r>
    </w:p>
    <w:p w14:paraId="15269A34" w14:textId="3BF37643" w:rsidR="00632B43" w:rsidRPr="00805D60" w:rsidRDefault="009E3D75" w:rsidP="00632B43">
      <w:pPr>
        <w:pStyle w:val="FeatureBox"/>
      </w:pPr>
      <w:sdt>
        <w:sdtPr>
          <w:id w:val="664899202"/>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632B43">
        <w:t xml:space="preserve"> </w:t>
      </w:r>
      <w:r w:rsidR="00632B43" w:rsidRPr="00805D60">
        <w:t>Have I included the size of the equipment needed?</w:t>
      </w:r>
    </w:p>
    <w:p w14:paraId="04F66C79" w14:textId="27F283C2" w:rsidR="00632B43" w:rsidRDefault="009E3D75" w:rsidP="00632B43">
      <w:pPr>
        <w:pStyle w:val="FeatureBox"/>
      </w:pPr>
      <w:sdt>
        <w:sdtPr>
          <w:id w:val="1990588868"/>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632B43">
        <w:t xml:space="preserve"> </w:t>
      </w:r>
      <w:r w:rsidR="00632B43" w:rsidRPr="00805D60">
        <w:t>Is the most suitable equipment being used?</w:t>
      </w:r>
    </w:p>
    <w:p w14:paraId="389C7F41" w14:textId="77777777" w:rsidR="00F90D82" w:rsidRPr="00F90D82" w:rsidRDefault="00F90D82" w:rsidP="00674D8B">
      <w:pPr>
        <w:pStyle w:val="NoSpacing"/>
      </w:pPr>
    </w:p>
    <w:p w14:paraId="5F83A9B7" w14:textId="77777777" w:rsidR="00F90D82" w:rsidRPr="00B508A5" w:rsidRDefault="00F90D82" w:rsidP="00607284">
      <w:pPr>
        <w:pStyle w:val="FeatureBox"/>
        <w:keepNext/>
        <w:rPr>
          <w:rStyle w:val="Strong"/>
        </w:rPr>
      </w:pPr>
      <w:r>
        <w:rPr>
          <w:rStyle w:val="Strong"/>
        </w:rPr>
        <w:t>Procedure quality criteria</w:t>
      </w:r>
    </w:p>
    <w:p w14:paraId="5912C89E" w14:textId="4D4FB7DC" w:rsidR="00F90D82" w:rsidRDefault="009E3D75" w:rsidP="00607284">
      <w:pPr>
        <w:pStyle w:val="FeatureBox"/>
        <w:keepNext/>
      </w:pPr>
      <w:sdt>
        <w:sdtPr>
          <w:id w:val="-1627848896"/>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F90D82">
        <w:t xml:space="preserve"> Have I included a verb at the start of each step?</w:t>
      </w:r>
    </w:p>
    <w:p w14:paraId="40A727E5" w14:textId="03D74E87" w:rsidR="00F90D82" w:rsidRPr="00805D60" w:rsidRDefault="009E3D75" w:rsidP="00F90D82">
      <w:pPr>
        <w:pStyle w:val="FeatureBox"/>
      </w:pPr>
      <w:sdt>
        <w:sdtPr>
          <w:id w:val="226029170"/>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F90D82">
        <w:t xml:space="preserve"> </w:t>
      </w:r>
      <w:r w:rsidR="00F90D82" w:rsidRPr="00805D60">
        <w:t xml:space="preserve">Have I included details about how I </w:t>
      </w:r>
      <w:r w:rsidR="00330261">
        <w:t xml:space="preserve">will change </w:t>
      </w:r>
      <w:r w:rsidR="00F90D82">
        <w:t>the independent variable?</w:t>
      </w:r>
    </w:p>
    <w:p w14:paraId="67B25581" w14:textId="4182067D" w:rsidR="00F90D82" w:rsidRPr="00805D60" w:rsidRDefault="009E3D75" w:rsidP="00F90D82">
      <w:pPr>
        <w:pStyle w:val="FeatureBox"/>
      </w:pPr>
      <w:sdt>
        <w:sdtPr>
          <w:id w:val="1259878352"/>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F90D82">
        <w:t xml:space="preserve"> </w:t>
      </w:r>
      <w:r w:rsidR="00F90D82" w:rsidRPr="00805D60">
        <w:t xml:space="preserve">Have I included details about </w:t>
      </w:r>
      <w:r w:rsidR="00F90D82">
        <w:t>how I will measure the dependent variable?</w:t>
      </w:r>
    </w:p>
    <w:p w14:paraId="3E691BEC" w14:textId="734FA320" w:rsidR="00F90D82" w:rsidRPr="00805D60" w:rsidRDefault="009E3D75" w:rsidP="00F90D82">
      <w:pPr>
        <w:pStyle w:val="FeatureBox"/>
      </w:pPr>
      <w:sdt>
        <w:sdtPr>
          <w:id w:val="-976301713"/>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F90D82">
        <w:t xml:space="preserve"> </w:t>
      </w:r>
      <w:r w:rsidR="00F90D82" w:rsidRPr="00805D60">
        <w:t xml:space="preserve">Have I included details about the </w:t>
      </w:r>
      <w:r w:rsidR="00BB26F9">
        <w:t>variables</w:t>
      </w:r>
      <w:r w:rsidR="00BB26F9" w:rsidRPr="00805D60">
        <w:t xml:space="preserve"> </w:t>
      </w:r>
      <w:r w:rsidR="00F90D82" w:rsidRPr="00805D60">
        <w:t xml:space="preserve">I </w:t>
      </w:r>
      <w:r w:rsidR="00BB26F9">
        <w:t>will</w:t>
      </w:r>
      <w:r w:rsidR="00BB26F9" w:rsidRPr="00805D60">
        <w:t xml:space="preserve"> </w:t>
      </w:r>
      <w:r w:rsidR="00BB26F9">
        <w:t>keep</w:t>
      </w:r>
      <w:r w:rsidR="00BB26F9" w:rsidRPr="00805D60">
        <w:t xml:space="preserve"> </w:t>
      </w:r>
      <w:r w:rsidR="00F90D82" w:rsidRPr="00805D60">
        <w:t>the same to ensure a fair test?</w:t>
      </w:r>
      <w:r w:rsidR="00F90D82">
        <w:t xml:space="preserve"> (Controlled variables</w:t>
      </w:r>
      <w:r w:rsidR="000B08F5">
        <w:t>.</w:t>
      </w:r>
      <w:r w:rsidR="00F90D82">
        <w:t>)</w:t>
      </w:r>
    </w:p>
    <w:p w14:paraId="6160F856" w14:textId="3AD54B35" w:rsidR="00F90D82" w:rsidRPr="00805D60" w:rsidRDefault="009E3D75" w:rsidP="00F90D82">
      <w:pPr>
        <w:pStyle w:val="FeatureBox"/>
      </w:pPr>
      <w:sdt>
        <w:sdtPr>
          <w:id w:val="-1082988065"/>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F90D82">
        <w:t xml:space="preserve"> </w:t>
      </w:r>
      <w:r w:rsidR="00F90D82" w:rsidRPr="00805D60">
        <w:t>Have I included appropriate units for measurement? (For example, mL for volume</w:t>
      </w:r>
      <w:r w:rsidR="000B08F5">
        <w:t>.</w:t>
      </w:r>
      <w:r w:rsidR="00F90D82" w:rsidRPr="00805D60">
        <w:t>)</w:t>
      </w:r>
    </w:p>
    <w:p w14:paraId="6023DFA5" w14:textId="7B529412" w:rsidR="00F90D82" w:rsidRPr="00805D60" w:rsidRDefault="009E3D75" w:rsidP="00F90D82">
      <w:pPr>
        <w:pStyle w:val="FeatureBox"/>
      </w:pPr>
      <w:sdt>
        <w:sdtPr>
          <w:id w:val="2129578325"/>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F90D82">
        <w:t xml:space="preserve"> </w:t>
      </w:r>
      <w:r w:rsidR="00F90D82" w:rsidRPr="00805D60">
        <w:t>Have I included the number of times the investigation will be carried out? (</w:t>
      </w:r>
      <w:r w:rsidR="000B08F5">
        <w:t>R</w:t>
      </w:r>
      <w:r w:rsidR="00F90D82" w:rsidRPr="00805D60">
        <w:t>epetition</w:t>
      </w:r>
      <w:r w:rsidR="000B08F5">
        <w:t>.</w:t>
      </w:r>
      <w:r w:rsidR="00F90D82" w:rsidRPr="00805D60">
        <w:t>)</w:t>
      </w:r>
    </w:p>
    <w:p w14:paraId="5B47A611" w14:textId="100EA6A6" w:rsidR="00F90D82" w:rsidRPr="00805D60" w:rsidRDefault="009E3D75" w:rsidP="00F90D82">
      <w:pPr>
        <w:pStyle w:val="FeatureBox"/>
      </w:pPr>
      <w:sdt>
        <w:sdtPr>
          <w:id w:val="1735505819"/>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F90D82">
        <w:t xml:space="preserve"> </w:t>
      </w:r>
      <w:r w:rsidR="00F90D82" w:rsidRPr="00805D60">
        <w:t>Is my procedure detailed enough for someone else to carry it out exactly?</w:t>
      </w:r>
    </w:p>
    <w:p w14:paraId="66BAADF2" w14:textId="57F99C12" w:rsidR="00F90D82" w:rsidRPr="00805D60" w:rsidRDefault="009E3D75" w:rsidP="00F90D82">
      <w:pPr>
        <w:pStyle w:val="FeatureBox"/>
      </w:pPr>
      <w:sdt>
        <w:sdtPr>
          <w:id w:val="864488422"/>
          <w14:checkbox>
            <w14:checked w14:val="0"/>
            <w14:checkedState w14:val="2612" w14:font="MS Gothic"/>
            <w14:uncheckedState w14:val="2610" w14:font="MS Gothic"/>
          </w14:checkbox>
        </w:sdtPr>
        <w:sdtEndPr/>
        <w:sdtContent>
          <w:r w:rsidR="006A1A25">
            <w:rPr>
              <w:rFonts w:ascii="MS Gothic" w:eastAsia="MS Gothic" w:hAnsi="MS Gothic" w:hint="eastAsia"/>
            </w:rPr>
            <w:t>☐</w:t>
          </w:r>
        </w:sdtContent>
      </w:sdt>
      <w:r w:rsidR="00F90D82">
        <w:t xml:space="preserve"> </w:t>
      </w:r>
      <w:r w:rsidR="00F90D82" w:rsidRPr="00805D60">
        <w:t>Does the order of my steps make sense for what I am trying to do?</w:t>
      </w:r>
    </w:p>
    <w:p w14:paraId="7B8AE54A" w14:textId="531CE01A" w:rsidR="007152A2" w:rsidRDefault="007152A2" w:rsidP="007152A2">
      <w:bookmarkStart w:id="54" w:name="_2.4_Solubility"/>
      <w:bookmarkEnd w:id="54"/>
      <w:r>
        <w:br w:type="page"/>
      </w:r>
    </w:p>
    <w:p w14:paraId="599C767C" w14:textId="1602913F" w:rsidR="00187CF1" w:rsidRDefault="00187CF1" w:rsidP="001609B8">
      <w:pPr>
        <w:pStyle w:val="Heading1"/>
      </w:pPr>
      <w:bookmarkStart w:id="55" w:name="_Toc227597139"/>
      <w:r>
        <w:t>2.4</w:t>
      </w:r>
      <w:r w:rsidR="004E604D">
        <w:t xml:space="preserve"> Solubility</w:t>
      </w:r>
      <w:bookmarkEnd w:id="55"/>
    </w:p>
    <w:p w14:paraId="0D8FDAA3" w14:textId="3EA946B9" w:rsidR="004E604D" w:rsidRPr="00631A5B" w:rsidRDefault="00B45BFF" w:rsidP="00B45BFF">
      <w:pPr>
        <w:pStyle w:val="Caption"/>
      </w:pPr>
      <w:r>
        <w:t xml:space="preserve">Table </w:t>
      </w:r>
      <w:r>
        <w:fldChar w:fldCharType="begin"/>
      </w:r>
      <w:r>
        <w:instrText xml:space="preserve"> SEQ Table \* ARABIC </w:instrText>
      </w:r>
      <w:r>
        <w:fldChar w:fldCharType="separate"/>
      </w:r>
      <w:r w:rsidR="003E44B4">
        <w:rPr>
          <w:noProof/>
        </w:rPr>
        <w:t>12</w:t>
      </w:r>
      <w:r>
        <w:fldChar w:fldCharType="end"/>
      </w:r>
      <w:r>
        <w:t xml:space="preserve"> </w:t>
      </w:r>
      <w:r w:rsidR="004E604D">
        <w:t>– learning intentions and success criteria for 2.4 Solubility</w:t>
      </w:r>
    </w:p>
    <w:tbl>
      <w:tblPr>
        <w:tblStyle w:val="Tableheader"/>
        <w:tblW w:w="9548" w:type="dxa"/>
        <w:tblLook w:val="0420" w:firstRow="1" w:lastRow="0" w:firstColumn="0" w:lastColumn="0" w:noHBand="0" w:noVBand="1"/>
        <w:tblDescription w:val="The table contains the learning intentions and success criteria for this learning sequence. "/>
      </w:tblPr>
      <w:tblGrid>
        <w:gridCol w:w="4106"/>
        <w:gridCol w:w="5442"/>
      </w:tblGrid>
      <w:tr w:rsidR="004E604D" w:rsidRPr="00156F4B" w14:paraId="730275EA" w14:textId="77777777" w:rsidTr="00D36003">
        <w:trPr>
          <w:cnfStyle w:val="100000000000" w:firstRow="1" w:lastRow="0" w:firstColumn="0" w:lastColumn="0" w:oddVBand="0" w:evenVBand="0" w:oddHBand="0" w:evenHBand="0" w:firstRowFirstColumn="0" w:firstRowLastColumn="0" w:lastRowFirstColumn="0" w:lastRowLastColumn="0"/>
        </w:trPr>
        <w:tc>
          <w:tcPr>
            <w:tcW w:w="4106" w:type="dxa"/>
          </w:tcPr>
          <w:p w14:paraId="62C363C6" w14:textId="77777777" w:rsidR="004E604D" w:rsidRPr="00156F4B" w:rsidRDefault="004E604D">
            <w:pPr>
              <w:rPr>
                <w:b w:val="0"/>
              </w:rPr>
            </w:pPr>
            <w:r>
              <w:t>We are learning:</w:t>
            </w:r>
          </w:p>
        </w:tc>
        <w:tc>
          <w:tcPr>
            <w:tcW w:w="5442" w:type="dxa"/>
          </w:tcPr>
          <w:p w14:paraId="7CD7847C" w14:textId="77777777" w:rsidR="004E604D" w:rsidRPr="00156F4B" w:rsidRDefault="004E604D">
            <w:pPr>
              <w:rPr>
                <w:b w:val="0"/>
              </w:rPr>
            </w:pPr>
            <w:r>
              <w:t>I can:</w:t>
            </w:r>
          </w:p>
        </w:tc>
      </w:tr>
      <w:tr w:rsidR="004E604D" w:rsidRPr="00156F4B" w14:paraId="1618C8D8" w14:textId="77777777" w:rsidTr="00D36003">
        <w:trPr>
          <w:cnfStyle w:val="000000100000" w:firstRow="0" w:lastRow="0" w:firstColumn="0" w:lastColumn="0" w:oddVBand="0" w:evenVBand="0" w:oddHBand="1" w:evenHBand="0" w:firstRowFirstColumn="0" w:firstRowLastColumn="0" w:lastRowFirstColumn="0" w:lastRowLastColumn="0"/>
          <w:trHeight w:val="643"/>
        </w:trPr>
        <w:tc>
          <w:tcPr>
            <w:tcW w:w="4106" w:type="dxa"/>
          </w:tcPr>
          <w:p w14:paraId="40728F5D" w14:textId="77777777" w:rsidR="004E604D" w:rsidRPr="00156F4B" w:rsidRDefault="004E604D">
            <w:pPr>
              <w:pStyle w:val="ListBullet"/>
            </w:pPr>
            <w:r>
              <w:t>to explain the properties of substances</w:t>
            </w:r>
          </w:p>
        </w:tc>
        <w:tc>
          <w:tcPr>
            <w:tcW w:w="5442" w:type="dxa"/>
          </w:tcPr>
          <w:p w14:paraId="0732BC45" w14:textId="77777777" w:rsidR="004E604D" w:rsidRDefault="002D44F3" w:rsidP="00681853">
            <w:pPr>
              <w:pStyle w:val="ListBullet"/>
            </w:pPr>
            <w:r>
              <w:t>define solubility</w:t>
            </w:r>
          </w:p>
          <w:p w14:paraId="1145FC65" w14:textId="77777777" w:rsidR="002D44F3" w:rsidRDefault="000C7A32" w:rsidP="00681853">
            <w:pPr>
              <w:pStyle w:val="ListBullet"/>
            </w:pPr>
            <w:r>
              <w:t>identify which substances have high solubility</w:t>
            </w:r>
          </w:p>
          <w:p w14:paraId="4B945F4C" w14:textId="1B953582" w:rsidR="000C7A32" w:rsidRPr="00156F4B" w:rsidRDefault="007B0B8C" w:rsidP="00681853">
            <w:pPr>
              <w:pStyle w:val="ListBullet"/>
            </w:pPr>
            <w:r>
              <w:t xml:space="preserve">summarise information on </w:t>
            </w:r>
            <w:r w:rsidR="00BB26F9">
              <w:t xml:space="preserve">the </w:t>
            </w:r>
            <w:r>
              <w:t>solubility of substances in tables and graphs</w:t>
            </w:r>
          </w:p>
        </w:tc>
      </w:tr>
      <w:tr w:rsidR="004E604D" w:rsidRPr="00156F4B" w14:paraId="0F2EEC8F" w14:textId="77777777" w:rsidTr="00D36003">
        <w:trPr>
          <w:cnfStyle w:val="000000010000" w:firstRow="0" w:lastRow="0" w:firstColumn="0" w:lastColumn="0" w:oddVBand="0" w:evenVBand="0" w:oddHBand="0" w:evenHBand="1" w:firstRowFirstColumn="0" w:firstRowLastColumn="0" w:lastRowFirstColumn="0" w:lastRowLastColumn="0"/>
          <w:trHeight w:val="643"/>
        </w:trPr>
        <w:tc>
          <w:tcPr>
            <w:tcW w:w="4106" w:type="dxa"/>
          </w:tcPr>
          <w:p w14:paraId="4FDDBEF7" w14:textId="62246BBC" w:rsidR="004E604D" w:rsidRPr="004E604D" w:rsidRDefault="00333DE6">
            <w:pPr>
              <w:pStyle w:val="ListBullet"/>
            </w:pPr>
            <w:r>
              <w:t>to plan a scientific investigation</w:t>
            </w:r>
          </w:p>
        </w:tc>
        <w:tc>
          <w:tcPr>
            <w:tcW w:w="5442" w:type="dxa"/>
          </w:tcPr>
          <w:p w14:paraId="730C8420" w14:textId="4E3C86BB" w:rsidR="001E3ACD" w:rsidRDefault="00171D91">
            <w:pPr>
              <w:pStyle w:val="ListBullet"/>
            </w:pPr>
            <w:r>
              <w:t>i</w:t>
            </w:r>
            <w:r w:rsidR="001E3ACD">
              <w:t>dentify the purpose of the investigation</w:t>
            </w:r>
          </w:p>
          <w:p w14:paraId="5F7E59AC" w14:textId="20379A9D" w:rsidR="00B2561D" w:rsidRDefault="00171D91">
            <w:pPr>
              <w:pStyle w:val="ListBullet"/>
            </w:pPr>
            <w:r>
              <w:t>i</w:t>
            </w:r>
            <w:r w:rsidR="00B2561D">
              <w:t>dentify the independent, dependent and controlled variables</w:t>
            </w:r>
          </w:p>
          <w:p w14:paraId="127F9C22" w14:textId="18141130" w:rsidR="00171D91" w:rsidRDefault="00171D91">
            <w:pPr>
              <w:pStyle w:val="ListBullet"/>
            </w:pPr>
            <w:r>
              <w:t>i</w:t>
            </w:r>
            <w:r w:rsidR="00B2561D">
              <w:t>dentify the data that needs to be collected to measure solubility</w:t>
            </w:r>
          </w:p>
          <w:p w14:paraId="18BE0A66" w14:textId="213FB74E" w:rsidR="00171D91" w:rsidRDefault="00171D91">
            <w:pPr>
              <w:pStyle w:val="ListBullet"/>
            </w:pPr>
            <w:r>
              <w:t>identify appropriate equipment for an investigation</w:t>
            </w:r>
          </w:p>
          <w:p w14:paraId="08F3E1ED" w14:textId="51D88C1E" w:rsidR="004E604D" w:rsidRPr="004E604D" w:rsidRDefault="00171D91">
            <w:pPr>
              <w:pStyle w:val="ListBullet"/>
            </w:pPr>
            <w:r>
              <w:t>outline a method for an investigation</w:t>
            </w:r>
          </w:p>
        </w:tc>
      </w:tr>
      <w:tr w:rsidR="00900D71" w:rsidRPr="00156F4B" w14:paraId="339C5E1B" w14:textId="77777777" w:rsidTr="00D36003">
        <w:trPr>
          <w:cnfStyle w:val="000000100000" w:firstRow="0" w:lastRow="0" w:firstColumn="0" w:lastColumn="0" w:oddVBand="0" w:evenVBand="0" w:oddHBand="1" w:evenHBand="0" w:firstRowFirstColumn="0" w:firstRowLastColumn="0" w:lastRowFirstColumn="0" w:lastRowLastColumn="0"/>
          <w:trHeight w:val="643"/>
        </w:trPr>
        <w:tc>
          <w:tcPr>
            <w:tcW w:w="4106" w:type="dxa"/>
          </w:tcPr>
          <w:p w14:paraId="1635EAEA" w14:textId="342B2F50" w:rsidR="00900D71" w:rsidRDefault="00900D71" w:rsidP="00900D71">
            <w:pPr>
              <w:pStyle w:val="ListBullet"/>
              <w:tabs>
                <w:tab w:val="left" w:pos="3820"/>
              </w:tabs>
            </w:pPr>
            <w:r>
              <w:t>to conduct a scientific investigation</w:t>
            </w:r>
          </w:p>
        </w:tc>
        <w:tc>
          <w:tcPr>
            <w:tcW w:w="5442" w:type="dxa"/>
          </w:tcPr>
          <w:p w14:paraId="77C2D12C" w14:textId="7FA5751C" w:rsidR="00900D71" w:rsidRDefault="00900D71" w:rsidP="00ED4A2A">
            <w:pPr>
              <w:pStyle w:val="ListBullet"/>
            </w:pPr>
            <w:r>
              <w:t xml:space="preserve">use equipment correctly and safely to conduct an investigation </w:t>
            </w:r>
            <w:r w:rsidRPr="0092675C">
              <w:t xml:space="preserve">to determine </w:t>
            </w:r>
            <w:r w:rsidR="00CE0E41" w:rsidRPr="0092675C">
              <w:t xml:space="preserve">the </w:t>
            </w:r>
            <w:r w:rsidRPr="0092675C">
              <w:t>solubility of substances in water</w:t>
            </w:r>
          </w:p>
          <w:p w14:paraId="07DF7F45" w14:textId="04BEED8C" w:rsidR="00900D71" w:rsidRDefault="00900D71" w:rsidP="00ED4A2A">
            <w:pPr>
              <w:pStyle w:val="ListBullet"/>
            </w:pPr>
            <w:r>
              <w:t>make and record observations about the solubility of substances</w:t>
            </w:r>
          </w:p>
          <w:p w14:paraId="24223E54" w14:textId="6D184E65" w:rsidR="00900D71" w:rsidRDefault="00900D71" w:rsidP="00ED4A2A">
            <w:pPr>
              <w:pStyle w:val="ListBullet"/>
            </w:pPr>
            <w:r>
              <w:t xml:space="preserve">record data </w:t>
            </w:r>
            <w:r w:rsidR="00D81DF0">
              <w:t>precisely</w:t>
            </w:r>
            <w:r w:rsidR="00A320BC">
              <w:t xml:space="preserve"> </w:t>
            </w:r>
            <w:r>
              <w:t>in a table</w:t>
            </w:r>
          </w:p>
          <w:p w14:paraId="48B71B3A" w14:textId="2A07710C" w:rsidR="00900D71" w:rsidRPr="000C11FF" w:rsidRDefault="00900D71" w:rsidP="00900D71">
            <w:pPr>
              <w:pStyle w:val="ListBullet"/>
            </w:pPr>
            <w:r>
              <w:t>record observations accurately</w:t>
            </w:r>
          </w:p>
        </w:tc>
      </w:tr>
      <w:tr w:rsidR="00B004F0" w:rsidRPr="00156F4B" w14:paraId="483764F7" w14:textId="77777777" w:rsidTr="00D36003">
        <w:trPr>
          <w:cnfStyle w:val="000000010000" w:firstRow="0" w:lastRow="0" w:firstColumn="0" w:lastColumn="0" w:oddVBand="0" w:evenVBand="0" w:oddHBand="0" w:evenHBand="1" w:firstRowFirstColumn="0" w:firstRowLastColumn="0" w:lastRowFirstColumn="0" w:lastRowLastColumn="0"/>
          <w:trHeight w:val="643"/>
        </w:trPr>
        <w:tc>
          <w:tcPr>
            <w:tcW w:w="4106" w:type="dxa"/>
          </w:tcPr>
          <w:p w14:paraId="2DA6FFB5" w14:textId="0D757E4B" w:rsidR="00B004F0" w:rsidRDefault="00B004F0" w:rsidP="00B004F0">
            <w:pPr>
              <w:pStyle w:val="ListBullet"/>
              <w:tabs>
                <w:tab w:val="left" w:pos="3820"/>
              </w:tabs>
            </w:pPr>
            <w:r w:rsidRPr="001A54AC">
              <w:t>to process data and information</w:t>
            </w:r>
          </w:p>
        </w:tc>
        <w:tc>
          <w:tcPr>
            <w:tcW w:w="5442" w:type="dxa"/>
          </w:tcPr>
          <w:p w14:paraId="6F7AC661" w14:textId="77777777" w:rsidR="00B004F0" w:rsidRDefault="00B004F0" w:rsidP="00ED4A2A">
            <w:pPr>
              <w:pStyle w:val="ListBullet"/>
            </w:pPr>
            <w:r>
              <w:t>calculate the mean of a dataset</w:t>
            </w:r>
          </w:p>
          <w:p w14:paraId="54196DD9" w14:textId="77777777" w:rsidR="00B004F0" w:rsidRDefault="00B004F0" w:rsidP="00ED4A2A">
            <w:pPr>
              <w:pStyle w:val="ListBullet"/>
            </w:pPr>
            <w:r>
              <w:t>identify which data should be graphed</w:t>
            </w:r>
          </w:p>
          <w:p w14:paraId="6E980C59" w14:textId="77777777" w:rsidR="00B004F0" w:rsidRDefault="00B004F0" w:rsidP="00ED4A2A">
            <w:pPr>
              <w:pStyle w:val="ListBullet"/>
            </w:pPr>
            <w:r>
              <w:t>select an appropriate type of graph to represent the solubility of different substances</w:t>
            </w:r>
          </w:p>
          <w:p w14:paraId="7AAC8A02" w14:textId="4B9650DC" w:rsidR="00B004F0" w:rsidRPr="000C11FF" w:rsidRDefault="00B004F0" w:rsidP="00B004F0">
            <w:pPr>
              <w:pStyle w:val="ListBullet"/>
            </w:pPr>
            <w:r>
              <w:t>construct a column graph</w:t>
            </w:r>
            <w:r w:rsidR="00D36003">
              <w:t>.</w:t>
            </w:r>
          </w:p>
        </w:tc>
      </w:tr>
    </w:tbl>
    <w:p w14:paraId="4CEEA6AE" w14:textId="67E4087C" w:rsidR="004E604D" w:rsidRDefault="0079594E" w:rsidP="0079594E">
      <w:pPr>
        <w:pStyle w:val="Heading2"/>
      </w:pPr>
      <w:bookmarkStart w:id="56" w:name="_Toc227597140"/>
      <w:r>
        <w:t>Measuring the solubility of substances</w:t>
      </w:r>
      <w:bookmarkEnd w:id="56"/>
    </w:p>
    <w:p w14:paraId="36B7A94F" w14:textId="05D21279" w:rsidR="00762D70" w:rsidRDefault="00A33655" w:rsidP="00E64F7B">
      <w:pPr>
        <w:pStyle w:val="ListNumber"/>
        <w:numPr>
          <w:ilvl w:val="0"/>
          <w:numId w:val="15"/>
        </w:numPr>
      </w:pPr>
      <w:r>
        <w:t xml:space="preserve">Define </w:t>
      </w:r>
      <w:r w:rsidR="008A7BDA">
        <w:t>‘</w:t>
      </w:r>
      <w:r>
        <w:t>solubility</w:t>
      </w:r>
      <w:r w:rsidR="008A7BDA">
        <w:t>’</w:t>
      </w:r>
      <w:r w:rsidR="00187843">
        <w:t xml:space="preserve"> as the </w:t>
      </w:r>
      <w:r w:rsidR="00B752C5">
        <w:t xml:space="preserve">amount of a substance that can dissolve in a given amount of </w:t>
      </w:r>
      <w:r w:rsidR="00273D01">
        <w:t>a solvent</w:t>
      </w:r>
      <w:r w:rsidR="00994113">
        <w:t>.</w:t>
      </w:r>
      <w:r w:rsidR="0021270E">
        <w:t xml:space="preserve"> </w:t>
      </w:r>
      <w:r w:rsidR="00BB0A5A">
        <w:t xml:space="preserve">Identify </w:t>
      </w:r>
      <w:r w:rsidR="006D2130">
        <w:t xml:space="preserve">common units used for representing </w:t>
      </w:r>
      <w:r w:rsidR="00BB0A5A">
        <w:t>solubility</w:t>
      </w:r>
      <w:r w:rsidR="00CE0E41">
        <w:t>,</w:t>
      </w:r>
      <w:r w:rsidR="006D2130">
        <w:t xml:space="preserve"> including g/L or g/100</w:t>
      </w:r>
      <w:r w:rsidR="008A7BDA">
        <w:t> </w:t>
      </w:r>
      <w:r w:rsidR="006D2130">
        <w:t>mL.</w:t>
      </w:r>
    </w:p>
    <w:p w14:paraId="7DCA1ACA" w14:textId="67CF15D7" w:rsidR="00823AB1" w:rsidRDefault="00A33655" w:rsidP="00E64F7B">
      <w:pPr>
        <w:pStyle w:val="ListNumber"/>
        <w:numPr>
          <w:ilvl w:val="0"/>
          <w:numId w:val="15"/>
        </w:numPr>
      </w:pPr>
      <w:r>
        <w:t>Provide students with the</w:t>
      </w:r>
      <w:r w:rsidR="00D625C5">
        <w:t xml:space="preserve"> </w:t>
      </w:r>
      <w:hyperlink w:anchor="_Student_resource_–_5" w:history="1">
        <w:r w:rsidR="00D625C5" w:rsidRPr="00D625C5">
          <w:rPr>
            <w:rStyle w:val="Hyperlink"/>
          </w:rPr>
          <w:t>Student resource – measuring the solubility of substances</w:t>
        </w:r>
      </w:hyperlink>
      <w:r w:rsidR="002C1EAA">
        <w:t xml:space="preserve">. </w:t>
      </w:r>
      <w:r w:rsidR="00823AB1">
        <w:t xml:space="preserve">Tell students that they will plan and conduct an investigation to determine the solubility of </w:t>
      </w:r>
      <w:r w:rsidR="008911DF">
        <w:t xml:space="preserve">4 </w:t>
      </w:r>
      <w:r w:rsidR="00830DC1">
        <w:t>substances: sodium chloride (table salt), sucrose (sugar), magnesium sulfate (Epsom salts)</w:t>
      </w:r>
      <w:r w:rsidR="00D156C8">
        <w:t xml:space="preserve"> and sodium bicarbonate (bicarb soda).</w:t>
      </w:r>
    </w:p>
    <w:p w14:paraId="4DE8C8E4" w14:textId="0882046E" w:rsidR="006722AC" w:rsidRDefault="00B0595F" w:rsidP="00E64F7B">
      <w:pPr>
        <w:pStyle w:val="ListNumber"/>
        <w:numPr>
          <w:ilvl w:val="0"/>
          <w:numId w:val="15"/>
        </w:numPr>
      </w:pPr>
      <w:r>
        <w:t>Lead a class discussion on how they could determine the solubility of the substances. The aim of the discussion is to help them realise that they will need to:</w:t>
      </w:r>
    </w:p>
    <w:p w14:paraId="064906C2" w14:textId="41F23185" w:rsidR="006722AC" w:rsidRDefault="006722AC" w:rsidP="004D0A07">
      <w:pPr>
        <w:pStyle w:val="ListBullet2"/>
      </w:pPr>
      <w:r>
        <w:t>use a known volume of water</w:t>
      </w:r>
    </w:p>
    <w:p w14:paraId="14CD64A8" w14:textId="490B7915" w:rsidR="00071064" w:rsidRDefault="00387A47" w:rsidP="004D0A07">
      <w:pPr>
        <w:pStyle w:val="ListBullet2"/>
      </w:pPr>
      <w:r>
        <w:t xml:space="preserve">add a small amount of the substance at a time </w:t>
      </w:r>
      <w:r w:rsidR="00E240DD">
        <w:t>until it dissolves</w:t>
      </w:r>
    </w:p>
    <w:p w14:paraId="682DFC20" w14:textId="6A28914B" w:rsidR="00E240DD" w:rsidRDefault="00E240DD" w:rsidP="004D0A07">
      <w:pPr>
        <w:pStyle w:val="ListBullet2"/>
      </w:pPr>
      <w:r>
        <w:t>keep adding more of the substance until it no longer dissolves</w:t>
      </w:r>
    </w:p>
    <w:p w14:paraId="02EA889E" w14:textId="0CBC1E24" w:rsidR="007B35CC" w:rsidRDefault="007B35CC" w:rsidP="004D0A07">
      <w:pPr>
        <w:pStyle w:val="ListBullet2"/>
      </w:pPr>
      <w:r>
        <w:t xml:space="preserve">know the mass of the beaker of water at the start and at the end of </w:t>
      </w:r>
      <w:r w:rsidR="009E6D67">
        <w:t>the test so they can determine the mass of solute added to the solvent.</w:t>
      </w:r>
    </w:p>
    <w:p w14:paraId="103DFC63" w14:textId="77777777" w:rsidR="00FB1044" w:rsidRDefault="00794535" w:rsidP="0046731D">
      <w:pPr>
        <w:pStyle w:val="ListNumber"/>
      </w:pPr>
      <w:r>
        <w:t>Tell students that the method includes</w:t>
      </w:r>
      <w:r w:rsidR="00FB1044">
        <w:t>:</w:t>
      </w:r>
    </w:p>
    <w:p w14:paraId="4732C9F6" w14:textId="0E85D916" w:rsidR="00FB1044" w:rsidRDefault="00AB606F" w:rsidP="004D0A07">
      <w:pPr>
        <w:pStyle w:val="ListBullet2"/>
      </w:pPr>
      <w:r>
        <w:t>a</w:t>
      </w:r>
      <w:r w:rsidR="00FC19DC">
        <w:t>n</w:t>
      </w:r>
      <w:r>
        <w:t xml:space="preserve"> </w:t>
      </w:r>
      <w:r w:rsidR="00FC19DC">
        <w:rPr>
          <w:rStyle w:val="Strong"/>
        </w:rPr>
        <w:t>equipment</w:t>
      </w:r>
      <w:r w:rsidR="00FC19DC" w:rsidRPr="00262A0D">
        <w:rPr>
          <w:rStyle w:val="Strong"/>
        </w:rPr>
        <w:t xml:space="preserve"> </w:t>
      </w:r>
      <w:r w:rsidR="00FB1044" w:rsidRPr="00262A0D">
        <w:rPr>
          <w:rStyle w:val="Strong"/>
        </w:rPr>
        <w:t>list</w:t>
      </w:r>
      <w:r w:rsidR="00FB1044">
        <w:t xml:space="preserve"> of everything that is needed to carry out the investigation</w:t>
      </w:r>
    </w:p>
    <w:p w14:paraId="4E9A755C" w14:textId="3FE5DDC2" w:rsidR="000E761E" w:rsidRPr="00262A0D" w:rsidRDefault="00AB606F" w:rsidP="00262A0D">
      <w:pPr>
        <w:pStyle w:val="ListBullet2"/>
        <w:rPr>
          <w:rStyle w:val="Heading5Char"/>
          <w:b w:val="0"/>
          <w:szCs w:val="24"/>
        </w:rPr>
      </w:pPr>
      <w:r w:rsidRPr="00262A0D">
        <w:rPr>
          <w:rStyle w:val="Heading5Char"/>
          <w:b w:val="0"/>
          <w:szCs w:val="24"/>
        </w:rPr>
        <w:t xml:space="preserve">the </w:t>
      </w:r>
      <w:r w:rsidR="000E761E" w:rsidRPr="00262A0D">
        <w:rPr>
          <w:rStyle w:val="Strong"/>
        </w:rPr>
        <w:t>variable</w:t>
      </w:r>
      <w:r w:rsidRPr="00262A0D">
        <w:rPr>
          <w:rStyle w:val="Strong"/>
        </w:rPr>
        <w:t>s</w:t>
      </w:r>
      <w:r w:rsidR="008B715D" w:rsidRPr="00262A0D">
        <w:rPr>
          <w:rStyle w:val="Heading5Char"/>
          <w:b w:val="0"/>
          <w:szCs w:val="24"/>
        </w:rPr>
        <w:t>, i</w:t>
      </w:r>
      <w:r w:rsidRPr="00262A0D">
        <w:rPr>
          <w:rStyle w:val="Heading5Char"/>
          <w:b w:val="0"/>
          <w:szCs w:val="24"/>
        </w:rPr>
        <w:t>ncluding the independent, dependent and any controlled variables</w:t>
      </w:r>
    </w:p>
    <w:p w14:paraId="027ACB32" w14:textId="60B937E7" w:rsidR="00FB1044" w:rsidRDefault="005E1384" w:rsidP="004D0A07">
      <w:pPr>
        <w:pStyle w:val="ListBullet2"/>
      </w:pPr>
      <w:r w:rsidRPr="005E1384">
        <w:t xml:space="preserve">a </w:t>
      </w:r>
      <w:r w:rsidR="00FB1044" w:rsidRPr="00262A0D">
        <w:rPr>
          <w:rStyle w:val="Strong"/>
        </w:rPr>
        <w:t>procedure</w:t>
      </w:r>
      <w:r w:rsidR="008B715D">
        <w:t xml:space="preserve"> </w:t>
      </w:r>
      <w:r w:rsidR="00B0595F">
        <w:t xml:space="preserve">that </w:t>
      </w:r>
      <w:r w:rsidR="008B715D">
        <w:t>outlines the</w:t>
      </w:r>
      <w:r w:rsidR="00FB1044">
        <w:t xml:space="preserve"> set of steps that need to be followed in order to carry out the investigation</w:t>
      </w:r>
    </w:p>
    <w:p w14:paraId="3BD1F510" w14:textId="51B1B05D" w:rsidR="00FB1044" w:rsidRDefault="005E1384" w:rsidP="004D0A07">
      <w:pPr>
        <w:pStyle w:val="ListBullet2"/>
      </w:pPr>
      <w:r w:rsidRPr="005E1384">
        <w:t>a</w:t>
      </w:r>
      <w:r>
        <w:rPr>
          <w:rStyle w:val="Heading5Char"/>
        </w:rPr>
        <w:t xml:space="preserve"> </w:t>
      </w:r>
      <w:r w:rsidR="00FB1044" w:rsidRPr="00262A0D">
        <w:rPr>
          <w:rStyle w:val="Strong"/>
        </w:rPr>
        <w:t>risk assessment</w:t>
      </w:r>
      <w:r w:rsidR="00FB1044">
        <w:t xml:space="preserve"> </w:t>
      </w:r>
      <w:r w:rsidR="005A4D47">
        <w:t>which</w:t>
      </w:r>
      <w:r w:rsidR="00FB1044">
        <w:t xml:space="preserve"> outlines the possible safety risks and strategies to minimise them.</w:t>
      </w:r>
    </w:p>
    <w:p w14:paraId="0CA1E37E" w14:textId="1A489B2A" w:rsidR="0051226A" w:rsidRPr="00762D70" w:rsidRDefault="00B8481B">
      <w:pPr>
        <w:pStyle w:val="ListNumber"/>
      </w:pPr>
      <w:r>
        <w:t xml:space="preserve">Support students through planning the investigation using the </w:t>
      </w:r>
      <w:r w:rsidR="00B0595F">
        <w:t xml:space="preserve">question </w:t>
      </w:r>
      <w:r>
        <w:t xml:space="preserve">prompts and discussion points in </w:t>
      </w:r>
      <w:r>
        <w:fldChar w:fldCharType="begin"/>
      </w:r>
      <w:r>
        <w:instrText xml:space="preserve"> REF _Ref214217720 \h </w:instrText>
      </w:r>
      <w:r>
        <w:fldChar w:fldCharType="separate"/>
      </w:r>
      <w:r w:rsidR="001E2900">
        <w:t xml:space="preserve">Table </w:t>
      </w:r>
      <w:r w:rsidR="001E2900">
        <w:rPr>
          <w:noProof/>
        </w:rPr>
        <w:t>13</w:t>
      </w:r>
      <w:r>
        <w:fldChar w:fldCharType="end"/>
      </w:r>
      <w:r>
        <w:t>.</w:t>
      </w:r>
      <w:r w:rsidR="001E2900">
        <w:t xml:space="preserve"> </w:t>
      </w:r>
      <w:r w:rsidR="0046731D">
        <w:t>C</w:t>
      </w:r>
      <w:r w:rsidR="00E37EE9">
        <w:t>o-const</w:t>
      </w:r>
      <w:r w:rsidR="0046731D">
        <w:t>ruct</w:t>
      </w:r>
      <w:r w:rsidR="00E37EE9">
        <w:t xml:space="preserve"> a procedure for the investigation. The sample student response can </w:t>
      </w:r>
      <w:r w:rsidR="00A549AE">
        <w:t>serve as a guide for students to</w:t>
      </w:r>
      <w:r w:rsidR="00B0595F">
        <w:t xml:space="preserve"> </w:t>
      </w:r>
      <w:r w:rsidR="00E37EE9">
        <w:t>develop an appropriate procedure.</w:t>
      </w:r>
    </w:p>
    <w:p w14:paraId="28E133AE" w14:textId="03AD0934" w:rsidR="008C365F" w:rsidRPr="008C365F" w:rsidRDefault="008C365F" w:rsidP="008C365F">
      <w:pPr>
        <w:pStyle w:val="Caption"/>
      </w:pPr>
      <w:bookmarkStart w:id="57" w:name="_Ref214217720"/>
      <w:r>
        <w:t xml:space="preserve">Table </w:t>
      </w:r>
      <w:r>
        <w:fldChar w:fldCharType="begin"/>
      </w:r>
      <w:r>
        <w:instrText xml:space="preserve"> SEQ Table \* ARABIC </w:instrText>
      </w:r>
      <w:r>
        <w:fldChar w:fldCharType="separate"/>
      </w:r>
      <w:r w:rsidR="003E44B4">
        <w:rPr>
          <w:noProof/>
        </w:rPr>
        <w:t>13</w:t>
      </w:r>
      <w:r>
        <w:fldChar w:fldCharType="end"/>
      </w:r>
      <w:bookmarkEnd w:id="57"/>
      <w:r>
        <w:t xml:space="preserve"> –discussion points </w:t>
      </w:r>
      <w:r w:rsidR="0017725C">
        <w:t xml:space="preserve">and teacher notes </w:t>
      </w:r>
      <w:r>
        <w:t>to guide the development of the investigation</w:t>
      </w:r>
    </w:p>
    <w:tbl>
      <w:tblPr>
        <w:tblStyle w:val="Tableheader"/>
        <w:tblW w:w="0" w:type="auto"/>
        <w:tblLook w:val="04A0" w:firstRow="1" w:lastRow="0" w:firstColumn="1" w:lastColumn="0" w:noHBand="0" w:noVBand="1"/>
        <w:tblDescription w:val="Teacher questions and discussion points to guide the development of the investigation."/>
      </w:tblPr>
      <w:tblGrid>
        <w:gridCol w:w="3114"/>
        <w:gridCol w:w="6514"/>
      </w:tblGrid>
      <w:tr w:rsidR="008C365F" w14:paraId="3C19D705" w14:textId="77777777" w:rsidTr="00262A0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Pr>
          <w:p w14:paraId="0FA2ABDD" w14:textId="74FEE003" w:rsidR="008C365F" w:rsidRDefault="008C365F">
            <w:r>
              <w:t>Question</w:t>
            </w:r>
            <w:r w:rsidR="00045450">
              <w:t xml:space="preserve"> prompt</w:t>
            </w:r>
          </w:p>
        </w:tc>
        <w:tc>
          <w:tcPr>
            <w:tcW w:w="6514" w:type="dxa"/>
          </w:tcPr>
          <w:p w14:paraId="6EA7F2C8" w14:textId="4290B871" w:rsidR="008C365F" w:rsidRDefault="008C365F">
            <w:pPr>
              <w:cnfStyle w:val="100000000000" w:firstRow="1" w:lastRow="0" w:firstColumn="0" w:lastColumn="0" w:oddVBand="0" w:evenVBand="0" w:oddHBand="0" w:evenHBand="0" w:firstRowFirstColumn="0" w:firstRowLastColumn="0" w:lastRowFirstColumn="0" w:lastRowLastColumn="0"/>
            </w:pPr>
            <w:r>
              <w:t>Discussion points</w:t>
            </w:r>
            <w:r w:rsidR="0017725C">
              <w:t xml:space="preserve"> and teacher notes</w:t>
            </w:r>
          </w:p>
        </w:tc>
      </w:tr>
      <w:tr w:rsidR="008C365F" w14:paraId="6C6B73C0" w14:textId="77777777" w:rsidTr="00262A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Pr>
          <w:p w14:paraId="465AB81A" w14:textId="0502C833" w:rsidR="008C365F" w:rsidRPr="007B45E0" w:rsidRDefault="008C365F">
            <w:r w:rsidRPr="007B45E0">
              <w:t>What is the aim or purpose of this experiment?</w:t>
            </w:r>
          </w:p>
        </w:tc>
        <w:tc>
          <w:tcPr>
            <w:tcW w:w="6514" w:type="dxa"/>
          </w:tcPr>
          <w:p w14:paraId="43177B28" w14:textId="076F10C1" w:rsidR="00FF0706" w:rsidRDefault="00FF0706" w:rsidP="00CC21FE">
            <w:pPr>
              <w:pStyle w:val="ListBullet"/>
              <w:cnfStyle w:val="000000100000" w:firstRow="0" w:lastRow="0" w:firstColumn="0" w:lastColumn="0" w:oddVBand="0" w:evenVBand="0" w:oddHBand="1" w:evenHBand="0" w:firstRowFirstColumn="0" w:firstRowLastColumn="0" w:lastRowFirstColumn="0" w:lastRowLastColumn="0"/>
            </w:pPr>
            <w:r>
              <w:t>To determine the solubility of 4 different solutes.</w:t>
            </w:r>
          </w:p>
          <w:p w14:paraId="21559CC2" w14:textId="3CF4BBCE" w:rsidR="00AB5D99" w:rsidRDefault="00FF0706" w:rsidP="00CC21FE">
            <w:pPr>
              <w:pStyle w:val="ListBullet"/>
              <w:cnfStyle w:val="000000100000" w:firstRow="0" w:lastRow="0" w:firstColumn="0" w:lastColumn="0" w:oddVBand="0" w:evenVBand="0" w:oddHBand="1" w:evenHBand="0" w:firstRowFirstColumn="0" w:firstRowLastColumn="0" w:lastRowFirstColumn="0" w:lastRowLastColumn="0"/>
            </w:pPr>
            <w:r>
              <w:t>Remind students that a good aim should be a single sentence that starts with ‘to investigate’ or ‘to determine’ and identifies the independent and dependent variables. Students record an aim for the investigation.</w:t>
            </w:r>
          </w:p>
        </w:tc>
      </w:tr>
      <w:tr w:rsidR="008C365F" w14:paraId="15D345A2" w14:textId="77777777" w:rsidTr="00262A0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Pr>
          <w:p w14:paraId="4AD0F3F2" w14:textId="77777777" w:rsidR="008C365F" w:rsidRDefault="008C365F">
            <w:r w:rsidRPr="007B45E0">
              <w:t>What are we changing in this experiment?</w:t>
            </w:r>
          </w:p>
        </w:tc>
        <w:tc>
          <w:tcPr>
            <w:tcW w:w="6514" w:type="dxa"/>
          </w:tcPr>
          <w:p w14:paraId="1CFC45C7" w14:textId="5B95ECB8" w:rsidR="00AB27E4" w:rsidRDefault="00AB27E4" w:rsidP="00AB27E4">
            <w:pPr>
              <w:pStyle w:val="ListBullet"/>
              <w:cnfStyle w:val="000000010000" w:firstRow="0" w:lastRow="0" w:firstColumn="0" w:lastColumn="0" w:oddVBand="0" w:evenVBand="0" w:oddHBand="0" w:evenHBand="1" w:firstRowFirstColumn="0" w:firstRowLastColumn="0" w:lastRowFirstColumn="0" w:lastRowLastColumn="0"/>
            </w:pPr>
            <w:r>
              <w:t xml:space="preserve">The variable that is changed is called the </w:t>
            </w:r>
            <w:r w:rsidR="008A7BDA">
              <w:t>‘</w:t>
            </w:r>
            <w:r>
              <w:t>independent variable</w:t>
            </w:r>
            <w:r w:rsidR="008A7BDA">
              <w:t>’</w:t>
            </w:r>
            <w:r>
              <w:t>.</w:t>
            </w:r>
          </w:p>
          <w:p w14:paraId="4D2B6BCC" w14:textId="5C28F157" w:rsidR="00AB27E4" w:rsidRDefault="00AB27E4" w:rsidP="00BC1E1D">
            <w:pPr>
              <w:pStyle w:val="ListBullet"/>
              <w:cnfStyle w:val="000000010000" w:firstRow="0" w:lastRow="0" w:firstColumn="0" w:lastColumn="0" w:oddVBand="0" w:evenVBand="0" w:oddHBand="0" w:evenHBand="1" w:firstRowFirstColumn="0" w:firstRowLastColumn="0" w:lastRowFirstColumn="0" w:lastRowLastColumn="0"/>
            </w:pPr>
            <w:r>
              <w:t>The independent variable in this investigation is the type of solute.</w:t>
            </w:r>
          </w:p>
        </w:tc>
      </w:tr>
      <w:tr w:rsidR="008C365F" w14:paraId="15FA4BF4" w14:textId="77777777" w:rsidTr="00262A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Pr>
          <w:p w14:paraId="65230721" w14:textId="77777777" w:rsidR="008C365F" w:rsidRDefault="008C365F">
            <w:r w:rsidRPr="007B45E0">
              <w:t>What are we measuring or observing?</w:t>
            </w:r>
          </w:p>
        </w:tc>
        <w:tc>
          <w:tcPr>
            <w:tcW w:w="6514" w:type="dxa"/>
          </w:tcPr>
          <w:p w14:paraId="7C6500B3" w14:textId="77777777" w:rsidR="00A96976" w:rsidRDefault="00BC1E1D" w:rsidP="00A96976">
            <w:pPr>
              <w:pStyle w:val="ListBullet"/>
              <w:cnfStyle w:val="000000100000" w:firstRow="0" w:lastRow="0" w:firstColumn="0" w:lastColumn="0" w:oddVBand="0" w:evenVBand="0" w:oddHBand="1" w:evenHBand="0" w:firstRowFirstColumn="0" w:firstRowLastColumn="0" w:lastRowFirstColumn="0" w:lastRowLastColumn="0"/>
            </w:pPr>
            <w:r>
              <w:t>Th</w:t>
            </w:r>
            <w:r w:rsidR="00A96976">
              <w:t>is question is calling out the dependent variable.</w:t>
            </w:r>
          </w:p>
          <w:p w14:paraId="20248616" w14:textId="5A3E2865" w:rsidR="00A96976" w:rsidRDefault="00A96976" w:rsidP="00A96976">
            <w:pPr>
              <w:pStyle w:val="ListBullet"/>
              <w:cnfStyle w:val="000000100000" w:firstRow="0" w:lastRow="0" w:firstColumn="0" w:lastColumn="0" w:oddVBand="0" w:evenVBand="0" w:oddHBand="1" w:evenHBand="0" w:firstRowFirstColumn="0" w:firstRowLastColumn="0" w:lastRowFirstColumn="0" w:lastRowLastColumn="0"/>
            </w:pPr>
            <w:r>
              <w:t>The dependent variable in this investigation is the solubility of the substance</w:t>
            </w:r>
            <w:r w:rsidR="001543FD">
              <w:t>.</w:t>
            </w:r>
          </w:p>
          <w:p w14:paraId="0BD56E6F" w14:textId="52E70C90" w:rsidR="00F02688" w:rsidRDefault="00F02688" w:rsidP="00A96976">
            <w:pPr>
              <w:pStyle w:val="ListBullet"/>
              <w:cnfStyle w:val="000000100000" w:firstRow="0" w:lastRow="0" w:firstColumn="0" w:lastColumn="0" w:oddVBand="0" w:evenVBand="0" w:oddHBand="1" w:evenHBand="0" w:firstRowFirstColumn="0" w:firstRowLastColumn="0" w:lastRowFirstColumn="0" w:lastRowLastColumn="0"/>
            </w:pPr>
            <w:r>
              <w:t>Students will measure the mass of solute added to 100</w:t>
            </w:r>
            <w:r w:rsidR="008A7BDA">
              <w:t> </w:t>
            </w:r>
            <w:r>
              <w:t>mL of water to calculate the solubility.</w:t>
            </w:r>
          </w:p>
        </w:tc>
      </w:tr>
      <w:tr w:rsidR="008C365F" w14:paraId="6BD87F02" w14:textId="77777777" w:rsidTr="00262A0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Pr>
          <w:p w14:paraId="3E4088E3" w14:textId="77777777" w:rsidR="008C365F" w:rsidRDefault="008C365F">
            <w:r w:rsidRPr="007B45E0">
              <w:t>What do we need to control (keep the same) to make it a fair test?</w:t>
            </w:r>
          </w:p>
        </w:tc>
        <w:tc>
          <w:tcPr>
            <w:tcW w:w="6514" w:type="dxa"/>
          </w:tcPr>
          <w:p w14:paraId="0A73F29F" w14:textId="43EB04DE" w:rsidR="008C365F" w:rsidRDefault="001468D4" w:rsidP="00F02688">
            <w:pPr>
              <w:pStyle w:val="ListBullet"/>
              <w:cnfStyle w:val="000000010000" w:firstRow="0" w:lastRow="0" w:firstColumn="0" w:lastColumn="0" w:oddVBand="0" w:evenVBand="0" w:oddHBand="0" w:evenHBand="1" w:firstRowFirstColumn="0" w:firstRowLastColumn="0" w:lastRowFirstColumn="0" w:lastRowLastColumn="0"/>
            </w:pPr>
            <w:r>
              <w:t>The controlled variables in this investigation are the volume of water used in each test and the water temperature.</w:t>
            </w:r>
          </w:p>
          <w:p w14:paraId="7BECBF3C" w14:textId="024AE5E1" w:rsidR="00B2727C" w:rsidRDefault="00542B29" w:rsidP="00F02688">
            <w:pPr>
              <w:pStyle w:val="ListBullet"/>
              <w:cnfStyle w:val="000000010000" w:firstRow="0" w:lastRow="0" w:firstColumn="0" w:lastColumn="0" w:oddVBand="0" w:evenVBand="0" w:oddHBand="0" w:evenHBand="1" w:firstRowFirstColumn="0" w:firstRowLastColumn="0" w:lastRowFirstColumn="0" w:lastRowLastColumn="0"/>
            </w:pPr>
            <w:r>
              <w:t xml:space="preserve">If the volume of water is not measured, we would not be able </w:t>
            </w:r>
            <w:r w:rsidR="00E71B10">
              <w:t>to determine the solubility of each substance accurately</w:t>
            </w:r>
            <w:r>
              <w:t>.</w:t>
            </w:r>
          </w:p>
          <w:p w14:paraId="4CD03D9D" w14:textId="03A7FB97" w:rsidR="0035520A" w:rsidRDefault="001468D4" w:rsidP="00F02688">
            <w:pPr>
              <w:pStyle w:val="ListBullet"/>
              <w:cnfStyle w:val="000000010000" w:firstRow="0" w:lastRow="0" w:firstColumn="0" w:lastColumn="0" w:oddVBand="0" w:evenVBand="0" w:oddHBand="0" w:evenHBand="1" w:firstRowFirstColumn="0" w:firstRowLastColumn="0" w:lastRowFirstColumn="0" w:lastRowLastColumn="0"/>
            </w:pPr>
            <w:r>
              <w:t>Temperature</w:t>
            </w:r>
            <w:r w:rsidR="00E71B10">
              <w:t>,</w:t>
            </w:r>
            <w:r>
              <w:t xml:space="preserve"> </w:t>
            </w:r>
            <w:r w:rsidR="000B61E4">
              <w:t xml:space="preserve">as it </w:t>
            </w:r>
            <w:r>
              <w:t>can affect how much solute can be dissolved in a solvent.</w:t>
            </w:r>
          </w:p>
        </w:tc>
      </w:tr>
      <w:tr w:rsidR="00891056" w14:paraId="3F715F0F" w14:textId="77777777" w:rsidTr="00262A0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14" w:type="dxa"/>
          </w:tcPr>
          <w:p w14:paraId="2EE1317C" w14:textId="5BEF9342" w:rsidR="00891056" w:rsidRPr="007B45E0" w:rsidRDefault="00891056">
            <w:r>
              <w:t>What equipment do we need to conduct this investigation?</w:t>
            </w:r>
          </w:p>
        </w:tc>
        <w:tc>
          <w:tcPr>
            <w:tcW w:w="6514" w:type="dxa"/>
          </w:tcPr>
          <w:p w14:paraId="25E5B197" w14:textId="02E63A5F" w:rsidR="00B4235C" w:rsidRPr="00B4235C" w:rsidRDefault="00B4235C" w:rsidP="00B4235C">
            <w:pPr>
              <w:cnfStyle w:val="000000100000" w:firstRow="0" w:lastRow="0" w:firstColumn="0" w:lastColumn="0" w:oddVBand="0" w:evenVBand="0" w:oddHBand="1" w:evenHBand="0" w:firstRowFirstColumn="0" w:firstRowLastColumn="0" w:lastRowFirstColumn="0" w:lastRowLastColumn="0"/>
            </w:pPr>
            <w:r>
              <w:t>Students will need</w:t>
            </w:r>
            <w:r w:rsidR="008A7BDA">
              <w:t>:</w:t>
            </w:r>
          </w:p>
          <w:p w14:paraId="38BD3B3B" w14:textId="69387E3B" w:rsidR="00891056" w:rsidRDefault="00906CBA" w:rsidP="00F02688">
            <w:pPr>
              <w:pStyle w:val="ListBullet"/>
              <w:cnfStyle w:val="000000100000" w:firstRow="0" w:lastRow="0" w:firstColumn="0" w:lastColumn="0" w:oddVBand="0" w:evenVBand="0" w:oddHBand="1" w:evenHBand="0" w:firstRowFirstColumn="0" w:firstRowLastColumn="0" w:lastRowFirstColumn="0" w:lastRowLastColumn="0"/>
            </w:pPr>
            <w:r>
              <w:t xml:space="preserve">a measuring cylinder </w:t>
            </w:r>
            <w:r w:rsidR="00C904AD">
              <w:t xml:space="preserve">to measure the volume of the solvent (water) in millilitres </w:t>
            </w:r>
            <w:r w:rsidR="001B2C32">
              <w:t>(mL)</w:t>
            </w:r>
          </w:p>
          <w:p w14:paraId="3345ABDB" w14:textId="0384D1B8" w:rsidR="00C70A01" w:rsidRDefault="00906CBA" w:rsidP="00F02688">
            <w:pPr>
              <w:pStyle w:val="ListBullet"/>
              <w:cnfStyle w:val="000000100000" w:firstRow="0" w:lastRow="0" w:firstColumn="0" w:lastColumn="0" w:oddVBand="0" w:evenVBand="0" w:oddHBand="1" w:evenHBand="0" w:firstRowFirstColumn="0" w:firstRowLastColumn="0" w:lastRowFirstColumn="0" w:lastRowLastColumn="0"/>
            </w:pPr>
            <w:r>
              <w:t xml:space="preserve">an electronic balance </w:t>
            </w:r>
            <w:r w:rsidR="001B2C32">
              <w:t>to measure the mass of solute added to the water</w:t>
            </w:r>
            <w:r w:rsidR="00331677">
              <w:t>. This can be done by weighing the beaker before and after adding the solute</w:t>
            </w:r>
            <w:r w:rsidR="00B4235C">
              <w:t xml:space="preserve">, </w:t>
            </w:r>
            <w:r w:rsidR="001468D4">
              <w:t xml:space="preserve">then subtracting the </w:t>
            </w:r>
            <w:r w:rsidR="00666E40">
              <w:t>solute</w:t>
            </w:r>
            <w:r w:rsidR="008A7BDA">
              <w:t>’</w:t>
            </w:r>
            <w:r w:rsidR="00666E40">
              <w:t>s mass</w:t>
            </w:r>
            <w:r w:rsidR="00B4235C">
              <w:t xml:space="preserve"> to determine how much was added</w:t>
            </w:r>
          </w:p>
          <w:p w14:paraId="764B188B" w14:textId="374F97F1" w:rsidR="00B4235C" w:rsidRDefault="00691FB5" w:rsidP="00F02688">
            <w:pPr>
              <w:pStyle w:val="ListBullet"/>
              <w:cnfStyle w:val="000000100000" w:firstRow="0" w:lastRow="0" w:firstColumn="0" w:lastColumn="0" w:oddVBand="0" w:evenVBand="0" w:oddHBand="1" w:evenHBand="0" w:firstRowFirstColumn="0" w:firstRowLastColumn="0" w:lastRowFirstColumn="0" w:lastRowLastColumn="0"/>
            </w:pPr>
            <w:r>
              <w:t>a</w:t>
            </w:r>
            <w:r w:rsidR="00906CBA">
              <w:t xml:space="preserve"> container of each substance</w:t>
            </w:r>
          </w:p>
          <w:p w14:paraId="3F04B99F" w14:textId="77777777" w:rsidR="00B4235C" w:rsidRDefault="00632CF6" w:rsidP="00F02688">
            <w:pPr>
              <w:pStyle w:val="ListBullet"/>
              <w:cnfStyle w:val="000000100000" w:firstRow="0" w:lastRow="0" w:firstColumn="0" w:lastColumn="0" w:oddVBand="0" w:evenVBand="0" w:oddHBand="1" w:evenHBand="0" w:firstRowFirstColumn="0" w:firstRowLastColumn="0" w:lastRowFirstColumn="0" w:lastRowLastColumn="0"/>
            </w:pPr>
            <w:r>
              <w:t>a spatula for transferring the solute</w:t>
            </w:r>
          </w:p>
          <w:p w14:paraId="10343F69" w14:textId="6D9584D0" w:rsidR="00632CF6" w:rsidRDefault="00632CF6" w:rsidP="00632CF6">
            <w:pPr>
              <w:pStyle w:val="ListBullet"/>
              <w:cnfStyle w:val="000000100000" w:firstRow="0" w:lastRow="0" w:firstColumn="0" w:lastColumn="0" w:oddVBand="0" w:evenVBand="0" w:oddHBand="1" w:evenHBand="0" w:firstRowFirstColumn="0" w:firstRowLastColumn="0" w:lastRowFirstColumn="0" w:lastRowLastColumn="0"/>
            </w:pPr>
            <w:r>
              <w:t>a stirring rod</w:t>
            </w:r>
            <w:r w:rsidR="008A7BDA">
              <w:t>.</w:t>
            </w:r>
          </w:p>
        </w:tc>
      </w:tr>
    </w:tbl>
    <w:p w14:paraId="1B8429AD" w14:textId="3598BEE1" w:rsidR="00B4056F" w:rsidRDefault="00B4056F" w:rsidP="00B4056F">
      <w:pPr>
        <w:pStyle w:val="FeatureBox2"/>
      </w:pPr>
      <w:r w:rsidRPr="00B12E5B">
        <w:rPr>
          <w:rStyle w:val="Strong"/>
        </w:rPr>
        <w:t>Differentiation:</w:t>
      </w:r>
      <w:r>
        <w:t xml:space="preserve"> </w:t>
      </w:r>
      <w:r w:rsidR="001E2900">
        <w:t>extend students by a</w:t>
      </w:r>
      <w:r>
        <w:t>djust</w:t>
      </w:r>
      <w:r w:rsidR="001E2900">
        <w:t>ing</w:t>
      </w:r>
      <w:r>
        <w:t xml:space="preserve"> the volume of water used in the investigation</w:t>
      </w:r>
      <w:r w:rsidR="00666E40">
        <w:t>,</w:t>
      </w:r>
      <w:r>
        <w:t xml:space="preserve"> and teach students how to calculate the concentration using the equation:</w:t>
      </w:r>
    </w:p>
    <w:p w14:paraId="383F9775" w14:textId="5F33338A" w:rsidR="00B4056F" w:rsidRPr="0026672D" w:rsidRDefault="00B4056F" w:rsidP="00B4056F">
      <w:pPr>
        <w:pStyle w:val="FeatureBox2"/>
      </w:pPr>
      <m:oMathPara>
        <m:oMath>
          <m:r>
            <w:rPr>
              <w:rFonts w:ascii="Cambria Math" w:hAnsi="Cambria Math"/>
            </w:rPr>
            <m:t>Solubility</m:t>
          </m:r>
          <m:r>
            <m:rPr>
              <m:sty m:val="p"/>
            </m:rPr>
            <w:rPr>
              <w:rFonts w:ascii="Cambria Math" w:hAnsi="Cambria Math"/>
            </w:rPr>
            <m:t xml:space="preserve"> (</m:t>
          </m:r>
          <m:r>
            <w:rPr>
              <w:rFonts w:ascii="Cambria Math" w:hAnsi="Cambria Math"/>
            </w:rPr>
            <m:t>g/100mL</m:t>
          </m:r>
          <m:r>
            <m:rPr>
              <m:sty m:val="p"/>
            </m:rPr>
            <w:rPr>
              <w:rFonts w:ascii="Cambria Math" w:hAnsi="Cambria Math"/>
            </w:rPr>
            <m:t xml:space="preserve">)= </m:t>
          </m:r>
          <m:f>
            <m:fPr>
              <m:ctrlPr>
                <w:rPr>
                  <w:rFonts w:ascii="Cambria Math" w:hAnsi="Cambria Math"/>
                </w:rPr>
              </m:ctrlPr>
            </m:fPr>
            <m:num>
              <m:r>
                <w:rPr>
                  <w:rFonts w:ascii="Cambria Math" w:hAnsi="Cambria Math"/>
                </w:rPr>
                <m:t>amount</m:t>
              </m:r>
              <m:r>
                <m:rPr>
                  <m:sty m:val="p"/>
                </m:rPr>
                <w:rPr>
                  <w:rFonts w:ascii="Cambria Math" w:hAnsi="Cambria Math"/>
                </w:rPr>
                <m:t xml:space="preserve"> </m:t>
              </m:r>
              <m:r>
                <w:rPr>
                  <w:rFonts w:ascii="Cambria Math" w:hAnsi="Cambria Math"/>
                </w:rPr>
                <m:t>of</m:t>
              </m:r>
              <m:r>
                <m:rPr>
                  <m:sty m:val="p"/>
                </m:rPr>
                <w:rPr>
                  <w:rFonts w:ascii="Cambria Math" w:hAnsi="Cambria Math"/>
                </w:rPr>
                <m:t xml:space="preserve"> </m:t>
              </m:r>
              <m:r>
                <w:rPr>
                  <w:rFonts w:ascii="Cambria Math" w:hAnsi="Cambria Math"/>
                </w:rPr>
                <m:t>solute</m:t>
              </m:r>
              <m:r>
                <m:rPr>
                  <m:sty m:val="p"/>
                </m:rPr>
                <w:rPr>
                  <w:rFonts w:ascii="Cambria Math" w:hAnsi="Cambria Math"/>
                </w:rPr>
                <m:t xml:space="preserve"> </m:t>
              </m:r>
              <m:r>
                <w:rPr>
                  <w:rFonts w:ascii="Cambria Math" w:hAnsi="Cambria Math"/>
                </w:rPr>
                <m:t>dissolved</m:t>
              </m:r>
              <m:r>
                <m:rPr>
                  <m:sty m:val="p"/>
                </m:rPr>
                <w:rPr>
                  <w:rFonts w:ascii="Cambria Math" w:hAnsi="Cambria Math"/>
                </w:rPr>
                <m:t xml:space="preserve"> (</m:t>
              </m:r>
              <m:r>
                <w:rPr>
                  <w:rFonts w:ascii="Cambria Math" w:hAnsi="Cambria Math"/>
                </w:rPr>
                <m:t>g</m:t>
              </m:r>
              <m:r>
                <m:rPr>
                  <m:sty m:val="p"/>
                </m:rPr>
                <w:rPr>
                  <w:rFonts w:ascii="Cambria Math" w:hAnsi="Cambria Math"/>
                </w:rPr>
                <m:t>)</m:t>
              </m:r>
            </m:num>
            <m:den>
              <m:r>
                <w:rPr>
                  <w:rFonts w:ascii="Cambria Math" w:hAnsi="Cambria Math"/>
                </w:rPr>
                <m:t>volume</m:t>
              </m:r>
              <m:r>
                <m:rPr>
                  <m:sty m:val="p"/>
                </m:rPr>
                <w:rPr>
                  <w:rFonts w:ascii="Cambria Math" w:hAnsi="Cambria Math"/>
                </w:rPr>
                <m:t xml:space="preserve"> </m:t>
              </m:r>
              <m:r>
                <w:rPr>
                  <w:rFonts w:ascii="Cambria Math" w:hAnsi="Cambria Math"/>
                </w:rPr>
                <m:t>of</m:t>
              </m:r>
              <m:r>
                <m:rPr>
                  <m:sty m:val="p"/>
                </m:rPr>
                <w:rPr>
                  <w:rFonts w:ascii="Cambria Math" w:hAnsi="Cambria Math"/>
                </w:rPr>
                <m:t xml:space="preserve"> </m:t>
              </m:r>
              <m:r>
                <w:rPr>
                  <w:rFonts w:ascii="Cambria Math" w:hAnsi="Cambria Math"/>
                </w:rPr>
                <m:t>solvent</m:t>
              </m:r>
              <m:r>
                <m:rPr>
                  <m:sty m:val="p"/>
                </m:rPr>
                <w:rPr>
                  <w:rFonts w:ascii="Cambria Math" w:hAnsi="Cambria Math"/>
                </w:rPr>
                <m:t xml:space="preserve"> (</m:t>
              </m:r>
              <m:r>
                <w:rPr>
                  <w:rFonts w:ascii="Cambria Math" w:hAnsi="Cambria Math"/>
                </w:rPr>
                <m:t>mL</m:t>
              </m:r>
              <m:r>
                <m:rPr>
                  <m:sty m:val="p"/>
                </m:rPr>
                <w:rPr>
                  <w:rFonts w:ascii="Cambria Math" w:hAnsi="Cambria Math"/>
                </w:rPr>
                <m:t>)</m:t>
              </m:r>
            </m:den>
          </m:f>
          <m:r>
            <m:rPr>
              <m:sty m:val="p"/>
            </m:rPr>
            <w:rPr>
              <w:rFonts w:ascii="Cambria Math" w:hAnsi="Cambria Math"/>
            </w:rPr>
            <m:t>×100</m:t>
          </m:r>
        </m:oMath>
      </m:oMathPara>
    </w:p>
    <w:p w14:paraId="69EE0CBB" w14:textId="0EA0067F" w:rsidR="00F44C73" w:rsidRDefault="002D1850" w:rsidP="00E64F7B">
      <w:pPr>
        <w:pStyle w:val="ListNumber"/>
        <w:numPr>
          <w:ilvl w:val="0"/>
          <w:numId w:val="15"/>
        </w:numPr>
      </w:pPr>
      <w:r>
        <w:t>Discuss the tables provided in the student resource. There is one table for each solute</w:t>
      </w:r>
      <w:r w:rsidR="00666E40">
        <w:t xml:space="preserve"> and a summary table presenting</w:t>
      </w:r>
      <w:r>
        <w:t xml:space="preserve"> the collated mean data for each solute. The individual tables document the raw data for the investigation, and the combined table summarises the investigation data.</w:t>
      </w:r>
    </w:p>
    <w:p w14:paraId="69322ACA" w14:textId="45E128FB" w:rsidR="00062A80" w:rsidRDefault="00062A80" w:rsidP="00E64F7B">
      <w:pPr>
        <w:pStyle w:val="ListNumber"/>
        <w:numPr>
          <w:ilvl w:val="0"/>
          <w:numId w:val="15"/>
        </w:numPr>
      </w:pPr>
      <w:r>
        <w:t>Students conduct the practical investigation following the planned procedure to collect data on the solubility of the 4 substances.</w:t>
      </w:r>
    </w:p>
    <w:p w14:paraId="44A06CC3" w14:textId="14DB7307" w:rsidR="00062A80" w:rsidRDefault="00062A80" w:rsidP="00062A80">
      <w:pPr>
        <w:pStyle w:val="FeatureBox4"/>
      </w:pPr>
      <w:r w:rsidRPr="00AF27C7">
        <w:rPr>
          <w:rStyle w:val="Strong"/>
        </w:rPr>
        <w:t>Note</w:t>
      </w:r>
      <w:r w:rsidR="00430FA5">
        <w:rPr>
          <w:rStyle w:val="Strong"/>
        </w:rPr>
        <w:t xml:space="preserve"> 1</w:t>
      </w:r>
      <w:r w:rsidRPr="00AF27C7">
        <w:rPr>
          <w:rStyle w:val="Strong"/>
        </w:rPr>
        <w:t>:</w:t>
      </w:r>
      <w:r>
        <w:t xml:space="preserve"> </w:t>
      </w:r>
      <w:r w:rsidR="008A7BDA">
        <w:t>s</w:t>
      </w:r>
      <w:r w:rsidR="002D1850">
        <w:t xml:space="preserve">tudent </w:t>
      </w:r>
      <w:r>
        <w:t xml:space="preserve">groups could be allocated different substances to collect </w:t>
      </w:r>
      <w:r w:rsidR="002D1850">
        <w:t xml:space="preserve">solubility data (3 repeats per substance), or they could complete </w:t>
      </w:r>
      <w:r w:rsidR="008A7BDA">
        <w:t>one</w:t>
      </w:r>
      <w:r w:rsidR="002D1850">
        <w:t xml:space="preserve"> repeat of each substance, then share their data to collate a class dataset</w:t>
      </w:r>
      <w:r>
        <w:t>.</w:t>
      </w:r>
    </w:p>
    <w:p w14:paraId="33DFDB61" w14:textId="41D87F9A" w:rsidR="00430FA5" w:rsidRPr="00430FA5" w:rsidRDefault="00430FA5" w:rsidP="00430FA5">
      <w:pPr>
        <w:pStyle w:val="FeatureBox4"/>
      </w:pPr>
      <w:r w:rsidRPr="00772D35">
        <w:rPr>
          <w:rStyle w:val="Strong"/>
        </w:rPr>
        <w:t>Note 2:</w:t>
      </w:r>
      <w:r>
        <w:t xml:space="preserve"> </w:t>
      </w:r>
      <w:r w:rsidR="008A7BDA">
        <w:t>a</w:t>
      </w:r>
      <w:r w:rsidR="002D1850">
        <w:t xml:space="preserve">n </w:t>
      </w:r>
      <w:r>
        <w:t>additional step could be added to the end of the method to filter out any remaining solids. Wetting the filter paper</w:t>
      </w:r>
      <w:r w:rsidR="00772D35">
        <w:t xml:space="preserve"> </w:t>
      </w:r>
      <w:r w:rsidR="002D1850">
        <w:t>before filtration will reduce errors</w:t>
      </w:r>
      <w:r w:rsidR="00772D35">
        <w:t xml:space="preserve"> in the final solution mass caused by using dry filter paper.</w:t>
      </w:r>
    </w:p>
    <w:p w14:paraId="30082CDB" w14:textId="1206EC60" w:rsidR="000B0123" w:rsidRDefault="0091655A" w:rsidP="00632CF6">
      <w:pPr>
        <w:pStyle w:val="ListNumber"/>
      </w:pPr>
      <w:r>
        <w:t>Ask students which type of graph they think would be appropriate for representing the summary data. Students should recognise that the data is categorical (different solutes), so a column graph is appropriate.</w:t>
      </w:r>
    </w:p>
    <w:p w14:paraId="042322A7" w14:textId="6307BFD0" w:rsidR="000814C4" w:rsidRDefault="000814C4" w:rsidP="000814C4">
      <w:pPr>
        <w:pStyle w:val="ListNumber"/>
      </w:pPr>
      <w:r>
        <w:t>Guide students to construct a column graph to represent their results by watching the video</w:t>
      </w:r>
      <w:r w:rsidR="008A7BDA">
        <w:t xml:space="preserve"> </w:t>
      </w:r>
      <w:hyperlink r:id="rId45" w:history="1">
        <w:r w:rsidR="008A7BDA" w:rsidRPr="008A7BDA">
          <w:rPr>
            <w:rStyle w:val="Hyperlink"/>
          </w:rPr>
          <w:t>Constructing vertical column graphs (4:11)</w:t>
        </w:r>
      </w:hyperlink>
      <w:r>
        <w:t xml:space="preserve"> and following the step-by-step instructions in </w:t>
      </w:r>
      <w:r w:rsidRPr="005425FD">
        <w:rPr>
          <w:rStyle w:val="Strong"/>
        </w:rPr>
        <w:t>SOL PPT</w:t>
      </w:r>
      <w:r>
        <w:rPr>
          <w:rStyle w:val="Strong"/>
        </w:rPr>
        <w:t xml:space="preserve"> ‘</w:t>
      </w:r>
      <w:r w:rsidR="009C3C91">
        <w:rPr>
          <w:rStyle w:val="Strong"/>
        </w:rPr>
        <w:t>2.4</w:t>
      </w:r>
      <w:r>
        <w:rPr>
          <w:rStyle w:val="Strong"/>
        </w:rPr>
        <w:t xml:space="preserve"> Constructing a column graph’ (</w:t>
      </w:r>
      <w:r w:rsidR="00736C72">
        <w:rPr>
          <w:rStyle w:val="Strong"/>
        </w:rPr>
        <w:t xml:space="preserve">2 </w:t>
      </w:r>
      <w:r>
        <w:rPr>
          <w:rStyle w:val="Strong"/>
        </w:rPr>
        <w:t>slides)</w:t>
      </w:r>
      <w:r>
        <w:t>.</w:t>
      </w:r>
      <w:r w:rsidR="00CD683A">
        <w:t xml:space="preserve"> Display </w:t>
      </w:r>
      <w:r w:rsidR="00CD683A" w:rsidRPr="009C3C91">
        <w:rPr>
          <w:rStyle w:val="Strong"/>
        </w:rPr>
        <w:t xml:space="preserve">SOL PPT </w:t>
      </w:r>
      <w:r w:rsidR="009C3C91" w:rsidRPr="009C3C91">
        <w:rPr>
          <w:rStyle w:val="Strong"/>
        </w:rPr>
        <w:t>‘2.4 Quality criteria for a column graph’</w:t>
      </w:r>
      <w:r w:rsidR="009C3C91">
        <w:t xml:space="preserve"> to help students evaluate their column graph and make improvements.</w:t>
      </w:r>
    </w:p>
    <w:p w14:paraId="55CC82A2" w14:textId="15914727" w:rsidR="0046731D" w:rsidRPr="000B0123" w:rsidRDefault="006403F8" w:rsidP="00632CF6">
      <w:pPr>
        <w:pStyle w:val="ListNumber"/>
      </w:pPr>
      <w:r>
        <w:t>Students answer the discussion questions</w:t>
      </w:r>
      <w:r w:rsidR="0035667E">
        <w:t xml:space="preserve"> in the student resource. Use the Sample response to support students in developing their answers.</w:t>
      </w:r>
      <w:r w:rsidR="00016444">
        <w:t xml:space="preserve"> </w:t>
      </w:r>
      <w:r w:rsidR="00016444" w:rsidRPr="00BB132E">
        <w:rPr>
          <w:rStyle w:val="Strong"/>
        </w:rPr>
        <w:t>SOL PPT ‘2.4 Annotate</w:t>
      </w:r>
      <w:r w:rsidR="00262A0D">
        <w:rPr>
          <w:rStyle w:val="Strong"/>
        </w:rPr>
        <w:t>d</w:t>
      </w:r>
      <w:r w:rsidR="00016444" w:rsidRPr="00BB132E">
        <w:rPr>
          <w:rStyle w:val="Strong"/>
        </w:rPr>
        <w:t xml:space="preserve"> sample graph’</w:t>
      </w:r>
      <w:r w:rsidR="00016444">
        <w:t xml:space="preserve"> </w:t>
      </w:r>
      <w:r w:rsidR="00BB132E">
        <w:t>can be used to show an example of the graphed experimental data.</w:t>
      </w:r>
    </w:p>
    <w:p w14:paraId="08675684" w14:textId="3A019C77" w:rsidR="0046731D" w:rsidRPr="0046731D" w:rsidRDefault="0046731D" w:rsidP="00D51252">
      <w:pPr>
        <w:rPr>
          <w:rStyle w:val="Strong"/>
        </w:rPr>
      </w:pPr>
      <w:r w:rsidRPr="0046731D">
        <w:rPr>
          <w:rStyle w:val="Strong"/>
        </w:rPr>
        <w:t>Sample response: Student resource – measuring the solubility of substances</w:t>
      </w:r>
    </w:p>
    <w:p w14:paraId="69C1AB9C" w14:textId="3DDC4340" w:rsidR="0046731D" w:rsidRPr="009655D1" w:rsidRDefault="0046731D" w:rsidP="009655D1">
      <w:r w:rsidRPr="009655D1">
        <w:t>Write an aim for the investigation</w:t>
      </w:r>
      <w:r w:rsidR="00686479" w:rsidRPr="009655D1">
        <w:t>.</w:t>
      </w:r>
    </w:p>
    <w:tbl>
      <w:tblPr>
        <w:tblStyle w:val="TableGrid"/>
        <w:tblW w:w="0" w:type="auto"/>
        <w:tblLook w:val="04A0" w:firstRow="1" w:lastRow="0" w:firstColumn="1" w:lastColumn="0" w:noHBand="0" w:noVBand="1"/>
        <w:tblDescription w:val="Blank space for a student response."/>
      </w:tblPr>
      <w:tblGrid>
        <w:gridCol w:w="9628"/>
      </w:tblGrid>
      <w:tr w:rsidR="0046731D" w14:paraId="75C5B3A0" w14:textId="77777777">
        <w:tc>
          <w:tcPr>
            <w:tcW w:w="9628" w:type="dxa"/>
          </w:tcPr>
          <w:p w14:paraId="45E17802" w14:textId="29A4094B" w:rsidR="0046731D" w:rsidRDefault="0046731D">
            <w:r>
              <w:t xml:space="preserve">To determine the solubility of </w:t>
            </w:r>
            <w:r w:rsidR="00FD49FC">
              <w:t xml:space="preserve">4 </w:t>
            </w:r>
            <w:r>
              <w:t>different solutes.</w:t>
            </w:r>
          </w:p>
        </w:tc>
      </w:tr>
    </w:tbl>
    <w:p w14:paraId="3C88E53B" w14:textId="74B1EAE7" w:rsidR="0046731D" w:rsidRPr="009655D1" w:rsidRDefault="0046731D" w:rsidP="009655D1">
      <w:r w:rsidRPr="009655D1">
        <w:t>Identify the variables in the investigation</w:t>
      </w:r>
      <w:r w:rsidR="00CD7AE6" w:rsidRPr="009655D1">
        <w:t>.</w:t>
      </w:r>
    </w:p>
    <w:tbl>
      <w:tblPr>
        <w:tblStyle w:val="TableGrid"/>
        <w:tblW w:w="0" w:type="auto"/>
        <w:tblLook w:val="04A0" w:firstRow="1" w:lastRow="0" w:firstColumn="1" w:lastColumn="0" w:noHBand="0" w:noVBand="1"/>
      </w:tblPr>
      <w:tblGrid>
        <w:gridCol w:w="2405"/>
        <w:gridCol w:w="7223"/>
      </w:tblGrid>
      <w:tr w:rsidR="0046731D" w14:paraId="4156665A" w14:textId="77777777">
        <w:tc>
          <w:tcPr>
            <w:tcW w:w="2405" w:type="dxa"/>
          </w:tcPr>
          <w:p w14:paraId="6ACED5AF" w14:textId="77777777" w:rsidR="0046731D" w:rsidRPr="0058192A" w:rsidRDefault="0046731D">
            <w:pPr>
              <w:rPr>
                <w:rStyle w:val="Strong"/>
              </w:rPr>
            </w:pPr>
            <w:r w:rsidRPr="0058192A">
              <w:rPr>
                <w:rStyle w:val="Strong"/>
              </w:rPr>
              <w:t>Independent variable</w:t>
            </w:r>
          </w:p>
        </w:tc>
        <w:tc>
          <w:tcPr>
            <w:tcW w:w="7223" w:type="dxa"/>
          </w:tcPr>
          <w:p w14:paraId="1BE87ED5" w14:textId="264E3615" w:rsidR="0046731D" w:rsidRDefault="00C56BF8">
            <w:r>
              <w:t>Different solutes</w:t>
            </w:r>
          </w:p>
        </w:tc>
      </w:tr>
      <w:tr w:rsidR="0046731D" w14:paraId="421F8FEF" w14:textId="77777777">
        <w:tc>
          <w:tcPr>
            <w:tcW w:w="2405" w:type="dxa"/>
          </w:tcPr>
          <w:p w14:paraId="2AA174A5" w14:textId="77777777" w:rsidR="0046731D" w:rsidRPr="0058192A" w:rsidRDefault="0046731D">
            <w:pPr>
              <w:rPr>
                <w:rStyle w:val="Strong"/>
              </w:rPr>
            </w:pPr>
            <w:r w:rsidRPr="0058192A">
              <w:rPr>
                <w:rStyle w:val="Strong"/>
              </w:rPr>
              <w:t>Dependent variable</w:t>
            </w:r>
          </w:p>
        </w:tc>
        <w:tc>
          <w:tcPr>
            <w:tcW w:w="7223" w:type="dxa"/>
          </w:tcPr>
          <w:p w14:paraId="0F04B1A4" w14:textId="5C046F62" w:rsidR="0046731D" w:rsidRDefault="00C56BF8">
            <w:r>
              <w:t xml:space="preserve">The solubility </w:t>
            </w:r>
            <w:r w:rsidR="001D7520">
              <w:t>of the solute in water</w:t>
            </w:r>
          </w:p>
        </w:tc>
      </w:tr>
      <w:tr w:rsidR="0046731D" w14:paraId="469AD4B9" w14:textId="77777777">
        <w:tc>
          <w:tcPr>
            <w:tcW w:w="2405" w:type="dxa"/>
          </w:tcPr>
          <w:p w14:paraId="4FE195DF" w14:textId="77777777" w:rsidR="0046731D" w:rsidRPr="0058192A" w:rsidRDefault="0046731D">
            <w:pPr>
              <w:rPr>
                <w:rStyle w:val="Strong"/>
              </w:rPr>
            </w:pPr>
            <w:r w:rsidRPr="0058192A">
              <w:rPr>
                <w:rStyle w:val="Strong"/>
              </w:rPr>
              <w:t>Controlled variables</w:t>
            </w:r>
          </w:p>
        </w:tc>
        <w:tc>
          <w:tcPr>
            <w:tcW w:w="7223" w:type="dxa"/>
          </w:tcPr>
          <w:p w14:paraId="063F7BD4" w14:textId="77777777" w:rsidR="00FD49FC" w:rsidRDefault="00613803">
            <w:r>
              <w:t>The volume of water used for each trial.</w:t>
            </w:r>
          </w:p>
          <w:p w14:paraId="0A6148E8" w14:textId="0A6DA639" w:rsidR="00613803" w:rsidRDefault="00613803">
            <w:r>
              <w:t>The temperature of the water will be kept the same (2</w:t>
            </w:r>
            <w:r w:rsidR="009F453D">
              <w:t>0</w:t>
            </w:r>
            <w:r>
              <w:t>°C)</w:t>
            </w:r>
            <w:r w:rsidR="00FD49FC">
              <w:t>.</w:t>
            </w:r>
          </w:p>
          <w:p w14:paraId="1C3F61E2" w14:textId="7079413A" w:rsidR="00613803" w:rsidRDefault="00613803" w:rsidP="00613803">
            <w:pPr>
              <w:pStyle w:val="FeatureBox4"/>
            </w:pPr>
            <w:r w:rsidRPr="00D62A13">
              <w:rPr>
                <w:rStyle w:val="Strong"/>
              </w:rPr>
              <w:t>Note:</w:t>
            </w:r>
            <w:r>
              <w:t xml:space="preserve"> </w:t>
            </w:r>
            <w:r w:rsidR="00FD49FC">
              <w:t>s</w:t>
            </w:r>
            <w:r w:rsidR="0091655A">
              <w:t xml:space="preserve">tudents </w:t>
            </w:r>
            <w:r>
              <w:t xml:space="preserve">can collect a large beaker of water </w:t>
            </w:r>
            <w:r w:rsidR="0091655A">
              <w:t>directly from the tap</w:t>
            </w:r>
            <w:r w:rsidR="00FD49FC">
              <w:t>. U</w:t>
            </w:r>
            <w:r w:rsidR="0091655A">
              <w:t>sing this stock of water will likely help</w:t>
            </w:r>
            <w:r w:rsidR="005E2D87">
              <w:t xml:space="preserve"> </w:t>
            </w:r>
            <w:r w:rsidR="00FD49FC">
              <w:t xml:space="preserve">to </w:t>
            </w:r>
            <w:r w:rsidR="005E2D87">
              <w:t xml:space="preserve">ensure that each trial is conducted at a very similar temperature. Students should still measure the </w:t>
            </w:r>
            <w:r w:rsidR="0091655A">
              <w:t xml:space="preserve">water temperature </w:t>
            </w:r>
            <w:r w:rsidR="00D62A13">
              <w:t>during the investigation.</w:t>
            </w:r>
          </w:p>
        </w:tc>
      </w:tr>
    </w:tbl>
    <w:p w14:paraId="3CDF8AD5" w14:textId="00189BF9" w:rsidR="0046731D" w:rsidRPr="009655D1" w:rsidRDefault="00972853" w:rsidP="009655D1">
      <w:r w:rsidRPr="009655D1">
        <w:t xml:space="preserve">List </w:t>
      </w:r>
      <w:r w:rsidR="0046731D" w:rsidRPr="009655D1">
        <w:t>the equipment you will need to conduct this investigation</w:t>
      </w:r>
      <w:r w:rsidR="00CD7AE6" w:rsidRPr="009655D1">
        <w: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Description w:val="Sample student response."/>
      </w:tblPr>
      <w:tblGrid>
        <w:gridCol w:w="4814"/>
        <w:gridCol w:w="4814"/>
      </w:tblGrid>
      <w:tr w:rsidR="00183180" w14:paraId="6B04951E" w14:textId="2A404AA2" w:rsidTr="00D46B23">
        <w:tc>
          <w:tcPr>
            <w:tcW w:w="4814" w:type="dxa"/>
          </w:tcPr>
          <w:p w14:paraId="54AE10C8" w14:textId="1621A04C" w:rsidR="00183180" w:rsidRDefault="00183180" w:rsidP="00253B08">
            <w:pPr>
              <w:pStyle w:val="ListBullet"/>
            </w:pPr>
            <w:r>
              <w:t xml:space="preserve">1 </w:t>
            </w:r>
            <w:r w:rsidR="005F3315">
              <w:t>×</w:t>
            </w:r>
            <w:r>
              <w:t xml:space="preserve"> 100</w:t>
            </w:r>
            <w:r w:rsidR="00D46B23">
              <w:t> </w:t>
            </w:r>
            <w:r>
              <w:t>mL measuring cylinder</w:t>
            </w:r>
          </w:p>
          <w:p w14:paraId="21A0E04D" w14:textId="7A24A38A" w:rsidR="007E2F7B" w:rsidRDefault="003D3A78" w:rsidP="00253B08">
            <w:pPr>
              <w:pStyle w:val="ListBullet"/>
            </w:pPr>
            <w:r>
              <w:t>4</w:t>
            </w:r>
            <w:r w:rsidR="00A30600">
              <w:t xml:space="preserve"> </w:t>
            </w:r>
            <w:r w:rsidR="005F3315">
              <w:t>×</w:t>
            </w:r>
            <w:r w:rsidR="00A30600">
              <w:t xml:space="preserve"> spatula</w:t>
            </w:r>
            <w:r w:rsidR="00E075F5">
              <w:t>s</w:t>
            </w:r>
          </w:p>
          <w:p w14:paraId="501284E3" w14:textId="07D19425" w:rsidR="00A30600" w:rsidRDefault="003D3A78" w:rsidP="00253B08">
            <w:pPr>
              <w:pStyle w:val="ListBullet"/>
            </w:pPr>
            <w:r>
              <w:t>4</w:t>
            </w:r>
            <w:r w:rsidR="00460E2E">
              <w:t xml:space="preserve"> </w:t>
            </w:r>
            <w:r w:rsidR="005F3315">
              <w:t>×</w:t>
            </w:r>
            <w:r w:rsidR="00460E2E">
              <w:t xml:space="preserve"> stirring rod</w:t>
            </w:r>
            <w:r w:rsidR="00FD49FC">
              <w:t>s</w:t>
            </w:r>
          </w:p>
          <w:p w14:paraId="30874D4F" w14:textId="71D28C26" w:rsidR="00460E2E" w:rsidRDefault="00460E2E" w:rsidP="00460E2E">
            <w:pPr>
              <w:pStyle w:val="ListBullet"/>
            </w:pPr>
            <w:r>
              <w:t xml:space="preserve">1 </w:t>
            </w:r>
            <w:r w:rsidR="005F3315">
              <w:t>×</w:t>
            </w:r>
            <w:r>
              <w:t xml:space="preserve"> electronic balance</w:t>
            </w:r>
          </w:p>
          <w:p w14:paraId="66DDEE1C" w14:textId="7ACA563A" w:rsidR="00DA5CB7" w:rsidRDefault="00DA5CB7" w:rsidP="00460E2E">
            <w:pPr>
              <w:pStyle w:val="ListBullet"/>
            </w:pPr>
            <w:r>
              <w:t xml:space="preserve">4 </w:t>
            </w:r>
            <w:r w:rsidR="005F3315">
              <w:t>×</w:t>
            </w:r>
            <w:r>
              <w:t xml:space="preserve"> 250</w:t>
            </w:r>
            <w:r w:rsidR="00D46B23">
              <w:t> </w:t>
            </w:r>
            <w:r>
              <w:t>mL beakers</w:t>
            </w:r>
          </w:p>
        </w:tc>
        <w:tc>
          <w:tcPr>
            <w:tcW w:w="4814" w:type="dxa"/>
          </w:tcPr>
          <w:p w14:paraId="1EB685D1" w14:textId="01D3A2FB" w:rsidR="007E2F7B" w:rsidRDefault="001E4EBE" w:rsidP="00460E2E">
            <w:pPr>
              <w:pStyle w:val="ListBullet"/>
            </w:pPr>
            <w:r>
              <w:t>200</w:t>
            </w:r>
            <w:r w:rsidR="00D46B23">
              <w:t> </w:t>
            </w:r>
            <w:r>
              <w:t xml:space="preserve">g </w:t>
            </w:r>
            <w:r w:rsidR="00FD49FC">
              <w:t xml:space="preserve">of </w:t>
            </w:r>
            <w:r>
              <w:t>sodium chloride (table salt)</w:t>
            </w:r>
          </w:p>
          <w:p w14:paraId="118F22B6" w14:textId="614DE688" w:rsidR="001E4EBE" w:rsidRDefault="001E4EBE" w:rsidP="00460E2E">
            <w:pPr>
              <w:pStyle w:val="ListBullet"/>
            </w:pPr>
            <w:r>
              <w:t>200</w:t>
            </w:r>
            <w:r w:rsidR="00D46B23">
              <w:t> </w:t>
            </w:r>
            <w:r>
              <w:t xml:space="preserve">g </w:t>
            </w:r>
            <w:r w:rsidR="00FD49FC">
              <w:t xml:space="preserve">of </w:t>
            </w:r>
            <w:r>
              <w:t>sucrose (sugar)</w:t>
            </w:r>
          </w:p>
          <w:p w14:paraId="4C897CB4" w14:textId="53031F3C" w:rsidR="001E4EBE" w:rsidRDefault="001E4EBE" w:rsidP="00460E2E">
            <w:pPr>
              <w:pStyle w:val="ListBullet"/>
            </w:pPr>
            <w:r>
              <w:t>200</w:t>
            </w:r>
            <w:r w:rsidR="00D46B23">
              <w:t> </w:t>
            </w:r>
            <w:r>
              <w:t xml:space="preserve">g </w:t>
            </w:r>
            <w:r w:rsidR="00FD49FC">
              <w:t xml:space="preserve">of </w:t>
            </w:r>
            <w:r w:rsidR="00D319A6">
              <w:t>sodium bicarbonate (bicarb soda)</w:t>
            </w:r>
          </w:p>
          <w:p w14:paraId="2ABA8136" w14:textId="26C70715" w:rsidR="00D319A6" w:rsidRDefault="00D319A6" w:rsidP="00460E2E">
            <w:pPr>
              <w:pStyle w:val="ListBullet"/>
            </w:pPr>
            <w:r>
              <w:t>200</w:t>
            </w:r>
            <w:r w:rsidR="00D46B23">
              <w:t> </w:t>
            </w:r>
            <w:r>
              <w:t xml:space="preserve">g </w:t>
            </w:r>
            <w:r w:rsidR="00FD49FC">
              <w:t xml:space="preserve">of </w:t>
            </w:r>
            <w:r w:rsidR="006927F1">
              <w:t>magnesium sulfate (Epsom salts)</w:t>
            </w:r>
          </w:p>
          <w:p w14:paraId="7F7BE5FD" w14:textId="1D2752F0" w:rsidR="004F10D6" w:rsidRDefault="00F5491D" w:rsidP="00460E2E">
            <w:pPr>
              <w:pStyle w:val="ListBullet"/>
            </w:pPr>
            <w:r>
              <w:t xml:space="preserve">1 </w:t>
            </w:r>
            <w:r w:rsidR="005F3315">
              <w:t>×</w:t>
            </w:r>
            <w:r>
              <w:t xml:space="preserve"> permanent marker</w:t>
            </w:r>
          </w:p>
        </w:tc>
      </w:tr>
    </w:tbl>
    <w:p w14:paraId="29D97DC9" w14:textId="77777777" w:rsidR="0046731D" w:rsidRPr="009655D1" w:rsidRDefault="0046731D" w:rsidP="009655D1">
      <w:r w:rsidRPr="009655D1">
        <w:t>Outline the procedure you will follow to conduct this investigation.</w:t>
      </w:r>
    </w:p>
    <w:tbl>
      <w:tblPr>
        <w:tblStyle w:val="TableGrid"/>
        <w:tblW w:w="0" w:type="auto"/>
        <w:tblLook w:val="04A0" w:firstRow="1" w:lastRow="0" w:firstColumn="1" w:lastColumn="0" w:noHBand="0" w:noVBand="1"/>
        <w:tblDescription w:val="A sample student response."/>
      </w:tblPr>
      <w:tblGrid>
        <w:gridCol w:w="9628"/>
      </w:tblGrid>
      <w:tr w:rsidR="0046731D" w14:paraId="0855E13D" w14:textId="77777777">
        <w:trPr>
          <w:trHeight w:val="1127"/>
        </w:trPr>
        <w:tc>
          <w:tcPr>
            <w:tcW w:w="9628" w:type="dxa"/>
          </w:tcPr>
          <w:p w14:paraId="3B6FF0CB" w14:textId="60D2C0E5" w:rsidR="0046731D" w:rsidRDefault="00F5491D" w:rsidP="00E64F7B">
            <w:pPr>
              <w:pStyle w:val="ListNumber"/>
              <w:numPr>
                <w:ilvl w:val="0"/>
                <w:numId w:val="34"/>
              </w:numPr>
            </w:pPr>
            <w:r>
              <w:t xml:space="preserve">Label the </w:t>
            </w:r>
            <w:r w:rsidR="00D46B23">
              <w:t xml:space="preserve">4 </w:t>
            </w:r>
            <w:r>
              <w:t>beakers</w:t>
            </w:r>
            <w:r w:rsidR="00D46B23">
              <w:t>,</w:t>
            </w:r>
            <w:r w:rsidR="009E2FE5">
              <w:t xml:space="preserve"> </w:t>
            </w:r>
            <w:r w:rsidR="00D46B23">
              <w:t>one</w:t>
            </w:r>
            <w:r w:rsidR="009E2FE5">
              <w:t xml:space="preserve"> for each solute.</w:t>
            </w:r>
          </w:p>
          <w:p w14:paraId="52CF0C94" w14:textId="0B3BC8D6" w:rsidR="009E2FE5" w:rsidRDefault="009E2FE5" w:rsidP="00ED4A2A">
            <w:pPr>
              <w:pStyle w:val="ListNumber"/>
            </w:pPr>
            <w:r>
              <w:t>Measure 100</w:t>
            </w:r>
            <w:r w:rsidR="00D46B23">
              <w:t> </w:t>
            </w:r>
            <w:r>
              <w:t>mL of water using a measuring cyl</w:t>
            </w:r>
            <w:r w:rsidR="003B6646">
              <w:t>inder and pour it into each of the labelled beakers.</w:t>
            </w:r>
          </w:p>
          <w:p w14:paraId="098B8F80" w14:textId="24368671" w:rsidR="003B6646" w:rsidRDefault="00811B87" w:rsidP="00ED4A2A">
            <w:pPr>
              <w:pStyle w:val="ListNumber"/>
            </w:pPr>
            <w:r>
              <w:t xml:space="preserve">Measure the mass of each labelled beaker of water. Record the mass in the </w:t>
            </w:r>
            <w:r w:rsidR="00D46B23">
              <w:t xml:space="preserve">corresponding </w:t>
            </w:r>
            <w:r>
              <w:t>table for each solute.</w:t>
            </w:r>
          </w:p>
          <w:p w14:paraId="7253C8A9" w14:textId="3A24DC7B" w:rsidR="00811B87" w:rsidRDefault="003D3A78" w:rsidP="00ED4A2A">
            <w:pPr>
              <w:pStyle w:val="ListNumber"/>
            </w:pPr>
            <w:r>
              <w:t xml:space="preserve">Each student in the group is allocated a solute. </w:t>
            </w:r>
            <w:r w:rsidR="00344EEC">
              <w:t>Each student uses the spatula to add a spatula</w:t>
            </w:r>
            <w:r w:rsidR="00D46B23">
              <w:t xml:space="preserve"> of solute</w:t>
            </w:r>
            <w:r w:rsidR="00344EEC">
              <w:t xml:space="preserve"> at a time to their beaker. </w:t>
            </w:r>
            <w:r w:rsidR="001D3585">
              <w:t xml:space="preserve">Stir </w:t>
            </w:r>
            <w:r w:rsidR="00344EEC">
              <w:t xml:space="preserve">with the stirring rod until </w:t>
            </w:r>
            <w:r w:rsidR="001D3585">
              <w:t>the solute dissolves, then add</w:t>
            </w:r>
            <w:r w:rsidR="00344EEC">
              <w:t xml:space="preserve"> another spatula of solute.</w:t>
            </w:r>
          </w:p>
          <w:p w14:paraId="7C5BFD5B" w14:textId="77777777" w:rsidR="00344EEC" w:rsidRDefault="00344EEC" w:rsidP="00ED4A2A">
            <w:pPr>
              <w:pStyle w:val="ListNumber"/>
            </w:pPr>
            <w:r>
              <w:t>Continue adding and dissolving solute until it no longer dissolves.</w:t>
            </w:r>
          </w:p>
          <w:p w14:paraId="2922D0AA" w14:textId="406CC843" w:rsidR="00153286" w:rsidRDefault="00153286" w:rsidP="00ED4A2A">
            <w:pPr>
              <w:pStyle w:val="ListNumber"/>
            </w:pPr>
            <w:r>
              <w:t>Each beaker is weighed on the electronic balance</w:t>
            </w:r>
            <w:r w:rsidR="001D3585">
              <w:t>,</w:t>
            </w:r>
            <w:r>
              <w:t xml:space="preserve"> and the final mass </w:t>
            </w:r>
            <w:r w:rsidR="001D3585">
              <w:t xml:space="preserve">is </w:t>
            </w:r>
            <w:r>
              <w:t>recorded in the appropriate table.</w:t>
            </w:r>
          </w:p>
          <w:p w14:paraId="61E4B190" w14:textId="5ACDEC6D" w:rsidR="00153286" w:rsidRDefault="00491E60" w:rsidP="00ED4A2A">
            <w:pPr>
              <w:pStyle w:val="ListNumber"/>
            </w:pPr>
            <w:r>
              <w:t xml:space="preserve">Repeat steps </w:t>
            </w:r>
            <w:r w:rsidR="006C6BA4">
              <w:t xml:space="preserve">2 </w:t>
            </w:r>
            <w:r w:rsidR="00D46B23">
              <w:t>to</w:t>
            </w:r>
            <w:r w:rsidR="006C6BA4">
              <w:t xml:space="preserve"> 6 two more times.</w:t>
            </w:r>
          </w:p>
          <w:p w14:paraId="17BB526D" w14:textId="7BB8FF47" w:rsidR="006C6BA4" w:rsidRPr="006C6BA4" w:rsidRDefault="006C6BA4" w:rsidP="006C6BA4">
            <w:pPr>
              <w:pStyle w:val="FeatureBox4"/>
            </w:pPr>
            <w:r w:rsidRPr="00067D8C">
              <w:rPr>
                <w:rStyle w:val="Strong"/>
              </w:rPr>
              <w:t>Note:</w:t>
            </w:r>
            <w:r w:rsidR="00067D8C">
              <w:t xml:space="preserve"> </w:t>
            </w:r>
            <w:r w:rsidR="00D46B23">
              <w:t>r</w:t>
            </w:r>
            <w:r w:rsidR="001D3585">
              <w:t xml:space="preserve">ather </w:t>
            </w:r>
            <w:r w:rsidR="00067D8C">
              <w:t>than have each group repeat the investigation</w:t>
            </w:r>
            <w:r w:rsidR="001D3585">
              <w:t>,</w:t>
            </w:r>
            <w:r w:rsidR="00067D8C">
              <w:t xml:space="preserve"> a class dataset could be collated</w:t>
            </w:r>
            <w:r w:rsidR="001D3585">
              <w:t>,</w:t>
            </w:r>
            <w:r w:rsidR="00067D8C">
              <w:t xml:space="preserve"> </w:t>
            </w:r>
            <w:r w:rsidR="00794479">
              <w:t>allowing students to collect repeats without using a significant amount</w:t>
            </w:r>
            <w:r w:rsidR="00067D8C">
              <w:t xml:space="preserve"> of solute per group.</w:t>
            </w:r>
          </w:p>
        </w:tc>
      </w:tr>
    </w:tbl>
    <w:p w14:paraId="4128D9BA" w14:textId="35476FD7" w:rsidR="008953D7" w:rsidRDefault="001823F9" w:rsidP="001823F9">
      <w:pPr>
        <w:pStyle w:val="Caption"/>
      </w:pPr>
      <w:r>
        <w:t xml:space="preserve">Table </w:t>
      </w:r>
      <w:r>
        <w:fldChar w:fldCharType="begin"/>
      </w:r>
      <w:r>
        <w:instrText xml:space="preserve"> SEQ Table \* ARABIC </w:instrText>
      </w:r>
      <w:r>
        <w:fldChar w:fldCharType="separate"/>
      </w:r>
      <w:r w:rsidR="003E44B4">
        <w:rPr>
          <w:noProof/>
        </w:rPr>
        <w:t>14</w:t>
      </w:r>
      <w:r>
        <w:fldChar w:fldCharType="end"/>
      </w:r>
      <w:r w:rsidR="008953D7">
        <w:t xml:space="preserve"> – the amount of sodium chloride that will dissolve in water</w:t>
      </w:r>
    </w:p>
    <w:tbl>
      <w:tblPr>
        <w:tblStyle w:val="Tableheader"/>
        <w:tblW w:w="0" w:type="auto"/>
        <w:tblLayout w:type="fixed"/>
        <w:tblLook w:val="04A0" w:firstRow="1" w:lastRow="0" w:firstColumn="1" w:lastColumn="0" w:noHBand="0" w:noVBand="1"/>
        <w:tblDescription w:val="Sample results table – the amount of sodium chloride that will dissolve in water."/>
      </w:tblPr>
      <w:tblGrid>
        <w:gridCol w:w="832"/>
        <w:gridCol w:w="1759"/>
        <w:gridCol w:w="1760"/>
        <w:gridCol w:w="1759"/>
        <w:gridCol w:w="1760"/>
        <w:gridCol w:w="1760"/>
      </w:tblGrid>
      <w:tr w:rsidR="008953D7" w14:paraId="118FDEA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57357E00" w14:textId="77777777" w:rsidR="008953D7" w:rsidRDefault="008953D7">
            <w:r>
              <w:t>Trial</w:t>
            </w:r>
          </w:p>
        </w:tc>
        <w:tc>
          <w:tcPr>
            <w:tcW w:w="1759" w:type="dxa"/>
          </w:tcPr>
          <w:p w14:paraId="3A2FA024" w14:textId="77777777" w:rsidR="008953D7" w:rsidRDefault="008953D7">
            <w:pPr>
              <w:cnfStyle w:val="100000000000" w:firstRow="1" w:lastRow="0" w:firstColumn="0" w:lastColumn="0" w:oddVBand="0" w:evenVBand="0" w:oddHBand="0" w:evenHBand="0" w:firstRowFirstColumn="0" w:firstRowLastColumn="0" w:lastRowFirstColumn="0" w:lastRowLastColumn="0"/>
            </w:pPr>
            <w:r>
              <w:t>Volume of water (mL)</w:t>
            </w:r>
          </w:p>
        </w:tc>
        <w:tc>
          <w:tcPr>
            <w:tcW w:w="1760" w:type="dxa"/>
          </w:tcPr>
          <w:p w14:paraId="501F4C42" w14:textId="77777777" w:rsidR="008953D7" w:rsidRDefault="008953D7">
            <w:pPr>
              <w:cnfStyle w:val="100000000000" w:firstRow="1" w:lastRow="0" w:firstColumn="0" w:lastColumn="0" w:oddVBand="0" w:evenVBand="0" w:oddHBand="0" w:evenHBand="0" w:firstRowFirstColumn="0" w:firstRowLastColumn="0" w:lastRowFirstColumn="0" w:lastRowLastColumn="0"/>
            </w:pPr>
            <w:r>
              <w:t>Temperature of water (°C)</w:t>
            </w:r>
          </w:p>
        </w:tc>
        <w:tc>
          <w:tcPr>
            <w:tcW w:w="1759" w:type="dxa"/>
          </w:tcPr>
          <w:p w14:paraId="5BBD6F3E" w14:textId="77777777" w:rsidR="008953D7" w:rsidRDefault="008953D7">
            <w:pPr>
              <w:cnfStyle w:val="100000000000" w:firstRow="1" w:lastRow="0" w:firstColumn="0" w:lastColumn="0" w:oddVBand="0" w:evenVBand="0" w:oddHBand="0" w:evenHBand="0" w:firstRowFirstColumn="0" w:firstRowLastColumn="0" w:lastRowFirstColumn="0" w:lastRowLastColumn="0"/>
            </w:pPr>
            <w:r>
              <w:t>Start mass of beaker (g)</w:t>
            </w:r>
          </w:p>
        </w:tc>
        <w:tc>
          <w:tcPr>
            <w:tcW w:w="1760" w:type="dxa"/>
          </w:tcPr>
          <w:p w14:paraId="0D61939D" w14:textId="77777777" w:rsidR="008953D7" w:rsidRDefault="008953D7">
            <w:pPr>
              <w:cnfStyle w:val="100000000000" w:firstRow="1" w:lastRow="0" w:firstColumn="0" w:lastColumn="0" w:oddVBand="0" w:evenVBand="0" w:oddHBand="0" w:evenHBand="0" w:firstRowFirstColumn="0" w:firstRowLastColumn="0" w:lastRowFirstColumn="0" w:lastRowLastColumn="0"/>
            </w:pPr>
            <w:r>
              <w:t>End mass of beaker (g)</w:t>
            </w:r>
          </w:p>
        </w:tc>
        <w:tc>
          <w:tcPr>
            <w:tcW w:w="1760" w:type="dxa"/>
          </w:tcPr>
          <w:p w14:paraId="7368ABB3" w14:textId="77777777" w:rsidR="008953D7" w:rsidRDefault="008953D7">
            <w:pPr>
              <w:cnfStyle w:val="100000000000" w:firstRow="1" w:lastRow="0" w:firstColumn="0" w:lastColumn="0" w:oddVBand="0" w:evenVBand="0" w:oddHBand="0" w:evenHBand="0" w:firstRowFirstColumn="0" w:firstRowLastColumn="0" w:lastRowFirstColumn="0" w:lastRowLastColumn="0"/>
            </w:pPr>
            <w:r>
              <w:t>Mass of solute dissolved (g)</w:t>
            </w:r>
          </w:p>
        </w:tc>
      </w:tr>
      <w:tr w:rsidR="008953D7" w14:paraId="362D74A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575E5502" w14:textId="77777777" w:rsidR="008953D7" w:rsidRDefault="008953D7">
            <w:r>
              <w:t>1</w:t>
            </w:r>
          </w:p>
        </w:tc>
        <w:tc>
          <w:tcPr>
            <w:tcW w:w="1759" w:type="dxa"/>
          </w:tcPr>
          <w:p w14:paraId="58F0167A" w14:textId="42F5D58F" w:rsidR="008953D7" w:rsidRDefault="00625C06">
            <w:pPr>
              <w:cnfStyle w:val="000000100000" w:firstRow="0" w:lastRow="0" w:firstColumn="0" w:lastColumn="0" w:oddVBand="0" w:evenVBand="0" w:oddHBand="1" w:evenHBand="0" w:firstRowFirstColumn="0" w:firstRowLastColumn="0" w:lastRowFirstColumn="0" w:lastRowLastColumn="0"/>
            </w:pPr>
            <w:r>
              <w:t>100</w:t>
            </w:r>
          </w:p>
        </w:tc>
        <w:tc>
          <w:tcPr>
            <w:tcW w:w="1760" w:type="dxa"/>
          </w:tcPr>
          <w:p w14:paraId="0D9B1D9D" w14:textId="1E6F89B8" w:rsidR="008953D7" w:rsidRDefault="00EE591B">
            <w:pPr>
              <w:cnfStyle w:val="000000100000" w:firstRow="0" w:lastRow="0" w:firstColumn="0" w:lastColumn="0" w:oddVBand="0" w:evenVBand="0" w:oddHBand="1" w:evenHBand="0" w:firstRowFirstColumn="0" w:firstRowLastColumn="0" w:lastRowFirstColumn="0" w:lastRowLastColumn="0"/>
            </w:pPr>
            <w:r>
              <w:t>20</w:t>
            </w:r>
          </w:p>
        </w:tc>
        <w:tc>
          <w:tcPr>
            <w:tcW w:w="1759" w:type="dxa"/>
          </w:tcPr>
          <w:p w14:paraId="12CBDAF7" w14:textId="55365015" w:rsidR="008953D7" w:rsidRDefault="00B337DF">
            <w:pPr>
              <w:cnfStyle w:val="000000100000" w:firstRow="0" w:lastRow="0" w:firstColumn="0" w:lastColumn="0" w:oddVBand="0" w:evenVBand="0" w:oddHBand="1" w:evenHBand="0" w:firstRowFirstColumn="0" w:firstRowLastColumn="0" w:lastRowFirstColumn="0" w:lastRowLastColumn="0"/>
            </w:pPr>
            <w:r>
              <w:t>20</w:t>
            </w:r>
            <w:r w:rsidR="00625CE2">
              <w:t>1.0</w:t>
            </w:r>
          </w:p>
        </w:tc>
        <w:tc>
          <w:tcPr>
            <w:tcW w:w="1760" w:type="dxa"/>
          </w:tcPr>
          <w:p w14:paraId="319C01C9" w14:textId="34DE129D" w:rsidR="008953D7" w:rsidRDefault="0080495C">
            <w:pPr>
              <w:cnfStyle w:val="000000100000" w:firstRow="0" w:lastRow="0" w:firstColumn="0" w:lastColumn="0" w:oddVBand="0" w:evenVBand="0" w:oddHBand="1" w:evenHBand="0" w:firstRowFirstColumn="0" w:firstRowLastColumn="0" w:lastRowFirstColumn="0" w:lastRowLastColumn="0"/>
            </w:pPr>
            <w:r>
              <w:t>218.1</w:t>
            </w:r>
          </w:p>
        </w:tc>
        <w:tc>
          <w:tcPr>
            <w:tcW w:w="1760" w:type="dxa"/>
          </w:tcPr>
          <w:p w14:paraId="48FD3D82" w14:textId="2C0C561F" w:rsidR="008953D7" w:rsidRPr="009B3E63" w:rsidRDefault="00116410" w:rsidP="009B3E63">
            <w:pPr>
              <w:cnfStyle w:val="000000100000" w:firstRow="0" w:lastRow="0" w:firstColumn="0" w:lastColumn="0" w:oddVBand="0" w:evenVBand="0" w:oddHBand="1" w:evenHBand="0" w:firstRowFirstColumn="0" w:firstRowLastColumn="0" w:lastRowFirstColumn="0" w:lastRowLastColumn="0"/>
            </w:pPr>
            <w:r w:rsidRPr="009B3E63">
              <w:t>17.1</w:t>
            </w:r>
          </w:p>
        </w:tc>
      </w:tr>
      <w:tr w:rsidR="008953D7" w14:paraId="255BA77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08DFF425" w14:textId="77777777" w:rsidR="008953D7" w:rsidRDefault="008953D7">
            <w:r>
              <w:t>2</w:t>
            </w:r>
          </w:p>
        </w:tc>
        <w:tc>
          <w:tcPr>
            <w:tcW w:w="1759" w:type="dxa"/>
          </w:tcPr>
          <w:p w14:paraId="12A5F700" w14:textId="6A2CA9F1" w:rsidR="008953D7" w:rsidRDefault="00625C06">
            <w:pPr>
              <w:cnfStyle w:val="000000010000" w:firstRow="0" w:lastRow="0" w:firstColumn="0" w:lastColumn="0" w:oddVBand="0" w:evenVBand="0" w:oddHBand="0" w:evenHBand="1" w:firstRowFirstColumn="0" w:firstRowLastColumn="0" w:lastRowFirstColumn="0" w:lastRowLastColumn="0"/>
            </w:pPr>
            <w:r>
              <w:t>100</w:t>
            </w:r>
          </w:p>
        </w:tc>
        <w:tc>
          <w:tcPr>
            <w:tcW w:w="1760" w:type="dxa"/>
          </w:tcPr>
          <w:p w14:paraId="04018063" w14:textId="7E002B3E" w:rsidR="008953D7" w:rsidRDefault="00EE591B">
            <w:pPr>
              <w:cnfStyle w:val="000000010000" w:firstRow="0" w:lastRow="0" w:firstColumn="0" w:lastColumn="0" w:oddVBand="0" w:evenVBand="0" w:oddHBand="0" w:evenHBand="1" w:firstRowFirstColumn="0" w:firstRowLastColumn="0" w:lastRowFirstColumn="0" w:lastRowLastColumn="0"/>
            </w:pPr>
            <w:r>
              <w:t>20</w:t>
            </w:r>
          </w:p>
        </w:tc>
        <w:tc>
          <w:tcPr>
            <w:tcW w:w="1759" w:type="dxa"/>
          </w:tcPr>
          <w:p w14:paraId="48A71115" w14:textId="255F82CA" w:rsidR="008953D7" w:rsidRDefault="00625CE2">
            <w:pPr>
              <w:cnfStyle w:val="000000010000" w:firstRow="0" w:lastRow="0" w:firstColumn="0" w:lastColumn="0" w:oddVBand="0" w:evenVBand="0" w:oddHBand="0" w:evenHBand="1" w:firstRowFirstColumn="0" w:firstRowLastColumn="0" w:lastRowFirstColumn="0" w:lastRowLastColumn="0"/>
            </w:pPr>
            <w:r>
              <w:t>204.</w:t>
            </w:r>
            <w:r w:rsidR="00DD04E3">
              <w:t>1</w:t>
            </w:r>
          </w:p>
        </w:tc>
        <w:tc>
          <w:tcPr>
            <w:tcW w:w="1760" w:type="dxa"/>
          </w:tcPr>
          <w:p w14:paraId="4C473888" w14:textId="2C4E3722" w:rsidR="008953D7" w:rsidRDefault="00991375">
            <w:pPr>
              <w:cnfStyle w:val="000000010000" w:firstRow="0" w:lastRow="0" w:firstColumn="0" w:lastColumn="0" w:oddVBand="0" w:evenVBand="0" w:oddHBand="0" w:evenHBand="1" w:firstRowFirstColumn="0" w:firstRowLastColumn="0" w:lastRowFirstColumn="0" w:lastRowLastColumn="0"/>
            </w:pPr>
            <w:r>
              <w:t>21</w:t>
            </w:r>
            <w:r w:rsidR="00676B15">
              <w:t>8</w:t>
            </w:r>
            <w:r>
              <w:t>.9</w:t>
            </w:r>
          </w:p>
        </w:tc>
        <w:tc>
          <w:tcPr>
            <w:tcW w:w="1760" w:type="dxa"/>
          </w:tcPr>
          <w:p w14:paraId="63509471" w14:textId="4A942B44" w:rsidR="008953D7" w:rsidRPr="009B3E63" w:rsidRDefault="009B3E63" w:rsidP="009B3E63">
            <w:pPr>
              <w:cnfStyle w:val="000000010000" w:firstRow="0" w:lastRow="0" w:firstColumn="0" w:lastColumn="0" w:oddVBand="0" w:evenVBand="0" w:oddHBand="0" w:evenHBand="1" w:firstRowFirstColumn="0" w:firstRowLastColumn="0" w:lastRowFirstColumn="0" w:lastRowLastColumn="0"/>
            </w:pPr>
            <w:r w:rsidRPr="009B3E63">
              <w:t>14.8</w:t>
            </w:r>
          </w:p>
        </w:tc>
      </w:tr>
      <w:tr w:rsidR="008953D7" w14:paraId="1436B79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48354A97" w14:textId="77777777" w:rsidR="008953D7" w:rsidRDefault="008953D7">
            <w:r>
              <w:t>3</w:t>
            </w:r>
          </w:p>
        </w:tc>
        <w:tc>
          <w:tcPr>
            <w:tcW w:w="1759" w:type="dxa"/>
          </w:tcPr>
          <w:p w14:paraId="3F7B5713" w14:textId="4E807BC9" w:rsidR="008953D7" w:rsidRDefault="00625C06">
            <w:pPr>
              <w:cnfStyle w:val="000000100000" w:firstRow="0" w:lastRow="0" w:firstColumn="0" w:lastColumn="0" w:oddVBand="0" w:evenVBand="0" w:oddHBand="1" w:evenHBand="0" w:firstRowFirstColumn="0" w:firstRowLastColumn="0" w:lastRowFirstColumn="0" w:lastRowLastColumn="0"/>
            </w:pPr>
            <w:r>
              <w:t>100</w:t>
            </w:r>
          </w:p>
        </w:tc>
        <w:tc>
          <w:tcPr>
            <w:tcW w:w="1760" w:type="dxa"/>
          </w:tcPr>
          <w:p w14:paraId="79C85408" w14:textId="6787DDA9" w:rsidR="008953D7" w:rsidRDefault="00EE591B">
            <w:pPr>
              <w:cnfStyle w:val="000000100000" w:firstRow="0" w:lastRow="0" w:firstColumn="0" w:lastColumn="0" w:oddVBand="0" w:evenVBand="0" w:oddHBand="1" w:evenHBand="0" w:firstRowFirstColumn="0" w:firstRowLastColumn="0" w:lastRowFirstColumn="0" w:lastRowLastColumn="0"/>
            </w:pPr>
            <w:r>
              <w:t>20</w:t>
            </w:r>
          </w:p>
        </w:tc>
        <w:tc>
          <w:tcPr>
            <w:tcW w:w="1759" w:type="dxa"/>
          </w:tcPr>
          <w:p w14:paraId="154CB8D6" w14:textId="125A4140" w:rsidR="008953D7" w:rsidRDefault="00DD04E3">
            <w:pPr>
              <w:cnfStyle w:val="000000100000" w:firstRow="0" w:lastRow="0" w:firstColumn="0" w:lastColumn="0" w:oddVBand="0" w:evenVBand="0" w:oddHBand="1" w:evenHBand="0" w:firstRowFirstColumn="0" w:firstRowLastColumn="0" w:lastRowFirstColumn="0" w:lastRowLastColumn="0"/>
            </w:pPr>
            <w:r>
              <w:t>203.2</w:t>
            </w:r>
          </w:p>
        </w:tc>
        <w:tc>
          <w:tcPr>
            <w:tcW w:w="1760" w:type="dxa"/>
          </w:tcPr>
          <w:p w14:paraId="3B5B9C05" w14:textId="54E769D9" w:rsidR="008953D7" w:rsidRDefault="009B3E63">
            <w:pPr>
              <w:cnfStyle w:val="000000100000" w:firstRow="0" w:lastRow="0" w:firstColumn="0" w:lastColumn="0" w:oddVBand="0" w:evenVBand="0" w:oddHBand="1" w:evenHBand="0" w:firstRowFirstColumn="0" w:firstRowLastColumn="0" w:lastRowFirstColumn="0" w:lastRowLastColumn="0"/>
            </w:pPr>
            <w:r>
              <w:t>221.3</w:t>
            </w:r>
          </w:p>
        </w:tc>
        <w:tc>
          <w:tcPr>
            <w:tcW w:w="1760" w:type="dxa"/>
          </w:tcPr>
          <w:p w14:paraId="447D4116" w14:textId="4CC3BFD4" w:rsidR="008953D7" w:rsidRPr="009B3E63" w:rsidRDefault="00610FD1" w:rsidP="009B3E63">
            <w:pPr>
              <w:cnfStyle w:val="000000100000" w:firstRow="0" w:lastRow="0" w:firstColumn="0" w:lastColumn="0" w:oddVBand="0" w:evenVBand="0" w:oddHBand="1" w:evenHBand="0" w:firstRowFirstColumn="0" w:firstRowLastColumn="0" w:lastRowFirstColumn="0" w:lastRowLastColumn="0"/>
            </w:pPr>
            <w:r>
              <w:t>18.1</w:t>
            </w:r>
          </w:p>
        </w:tc>
      </w:tr>
    </w:tbl>
    <w:p w14:paraId="3DD0C899" w14:textId="49B72DF8" w:rsidR="000D7C0F" w:rsidRPr="000D7C0F" w:rsidRDefault="000D7C0F" w:rsidP="000D7C0F">
      <w:pPr>
        <w:pStyle w:val="FeatureBox4"/>
      </w:pPr>
      <w:r w:rsidRPr="000D7C0F">
        <w:rPr>
          <w:rStyle w:val="Strong"/>
        </w:rPr>
        <w:t>Note:</w:t>
      </w:r>
      <w:r>
        <w:t xml:space="preserve"> the expected</w:t>
      </w:r>
      <w:r w:rsidR="00065D06">
        <w:t xml:space="preserve"> </w:t>
      </w:r>
      <w:r w:rsidR="00BF453A">
        <w:t xml:space="preserve">mass of </w:t>
      </w:r>
      <w:r>
        <w:t>sodium chloride</w:t>
      </w:r>
      <w:r w:rsidR="00213680">
        <w:t xml:space="preserve"> </w:t>
      </w:r>
      <w:r w:rsidR="00C84A5F">
        <w:t>that can dissolve in 100</w:t>
      </w:r>
      <w:r w:rsidR="001318A6">
        <w:t> </w:t>
      </w:r>
      <w:r w:rsidR="00C84A5F">
        <w:t xml:space="preserve">mL of water at 20°C is </w:t>
      </w:r>
      <w:r w:rsidR="00192986">
        <w:t>3</w:t>
      </w:r>
      <w:r w:rsidR="00BF453A">
        <w:t>5.</w:t>
      </w:r>
      <w:r w:rsidR="00BA451A">
        <w:t>8</w:t>
      </w:r>
      <w:r w:rsidR="001318A6">
        <w:t> </w:t>
      </w:r>
      <w:r w:rsidR="00AD4ACE">
        <w:t>g</w:t>
      </w:r>
      <w:r w:rsidR="00192986">
        <w:t>.</w:t>
      </w:r>
    </w:p>
    <w:p w14:paraId="122E0A74" w14:textId="1EBF4116" w:rsidR="008953D7" w:rsidRDefault="001823F9" w:rsidP="008953D7">
      <w:pPr>
        <w:pStyle w:val="Caption"/>
      </w:pPr>
      <w:r>
        <w:t xml:space="preserve">Table </w:t>
      </w:r>
      <w:r>
        <w:fldChar w:fldCharType="begin"/>
      </w:r>
      <w:r>
        <w:instrText xml:space="preserve"> SEQ Table \* ARABIC </w:instrText>
      </w:r>
      <w:r>
        <w:fldChar w:fldCharType="separate"/>
      </w:r>
      <w:r w:rsidR="003E44B4">
        <w:rPr>
          <w:noProof/>
        </w:rPr>
        <w:t>15</w:t>
      </w:r>
      <w:r>
        <w:fldChar w:fldCharType="end"/>
      </w:r>
      <w:r w:rsidR="008953D7">
        <w:t xml:space="preserve"> – the amount of sucrose that will dissolve in water</w:t>
      </w:r>
    </w:p>
    <w:tbl>
      <w:tblPr>
        <w:tblStyle w:val="Tableheader"/>
        <w:tblW w:w="0" w:type="auto"/>
        <w:tblLayout w:type="fixed"/>
        <w:tblLook w:val="04A0" w:firstRow="1" w:lastRow="0" w:firstColumn="1" w:lastColumn="0" w:noHBand="0" w:noVBand="1"/>
        <w:tblDescription w:val="Sample results table – the amount of sucrose that will dissolve in water."/>
      </w:tblPr>
      <w:tblGrid>
        <w:gridCol w:w="832"/>
        <w:gridCol w:w="1759"/>
        <w:gridCol w:w="1760"/>
        <w:gridCol w:w="1759"/>
        <w:gridCol w:w="1760"/>
        <w:gridCol w:w="1760"/>
      </w:tblGrid>
      <w:tr w:rsidR="008953D7" w14:paraId="197D5EDC"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0B53BB84" w14:textId="77777777" w:rsidR="008953D7" w:rsidRDefault="008953D7">
            <w:r>
              <w:t>Trial</w:t>
            </w:r>
          </w:p>
        </w:tc>
        <w:tc>
          <w:tcPr>
            <w:tcW w:w="1759" w:type="dxa"/>
          </w:tcPr>
          <w:p w14:paraId="264D7359" w14:textId="77777777" w:rsidR="008953D7" w:rsidRDefault="008953D7">
            <w:pPr>
              <w:cnfStyle w:val="100000000000" w:firstRow="1" w:lastRow="0" w:firstColumn="0" w:lastColumn="0" w:oddVBand="0" w:evenVBand="0" w:oddHBand="0" w:evenHBand="0" w:firstRowFirstColumn="0" w:firstRowLastColumn="0" w:lastRowFirstColumn="0" w:lastRowLastColumn="0"/>
            </w:pPr>
            <w:r>
              <w:t>Volume of water (mL)</w:t>
            </w:r>
          </w:p>
        </w:tc>
        <w:tc>
          <w:tcPr>
            <w:tcW w:w="1760" w:type="dxa"/>
          </w:tcPr>
          <w:p w14:paraId="044EE03F" w14:textId="77777777" w:rsidR="008953D7" w:rsidRDefault="008953D7">
            <w:pPr>
              <w:cnfStyle w:val="100000000000" w:firstRow="1" w:lastRow="0" w:firstColumn="0" w:lastColumn="0" w:oddVBand="0" w:evenVBand="0" w:oddHBand="0" w:evenHBand="0" w:firstRowFirstColumn="0" w:firstRowLastColumn="0" w:lastRowFirstColumn="0" w:lastRowLastColumn="0"/>
            </w:pPr>
            <w:r>
              <w:t>Temperature of water (°C)</w:t>
            </w:r>
          </w:p>
        </w:tc>
        <w:tc>
          <w:tcPr>
            <w:tcW w:w="1759" w:type="dxa"/>
          </w:tcPr>
          <w:p w14:paraId="60FD8C3A" w14:textId="77777777" w:rsidR="008953D7" w:rsidRDefault="008953D7">
            <w:pPr>
              <w:cnfStyle w:val="100000000000" w:firstRow="1" w:lastRow="0" w:firstColumn="0" w:lastColumn="0" w:oddVBand="0" w:evenVBand="0" w:oddHBand="0" w:evenHBand="0" w:firstRowFirstColumn="0" w:firstRowLastColumn="0" w:lastRowFirstColumn="0" w:lastRowLastColumn="0"/>
            </w:pPr>
            <w:r>
              <w:t>Start mass of beaker (g)</w:t>
            </w:r>
          </w:p>
        </w:tc>
        <w:tc>
          <w:tcPr>
            <w:tcW w:w="1760" w:type="dxa"/>
          </w:tcPr>
          <w:p w14:paraId="79F987E0" w14:textId="77777777" w:rsidR="008953D7" w:rsidRDefault="008953D7">
            <w:pPr>
              <w:cnfStyle w:val="100000000000" w:firstRow="1" w:lastRow="0" w:firstColumn="0" w:lastColumn="0" w:oddVBand="0" w:evenVBand="0" w:oddHBand="0" w:evenHBand="0" w:firstRowFirstColumn="0" w:firstRowLastColumn="0" w:lastRowFirstColumn="0" w:lastRowLastColumn="0"/>
            </w:pPr>
            <w:r>
              <w:t>End mass of beaker (g)</w:t>
            </w:r>
          </w:p>
        </w:tc>
        <w:tc>
          <w:tcPr>
            <w:tcW w:w="1760" w:type="dxa"/>
          </w:tcPr>
          <w:p w14:paraId="74DE9169" w14:textId="77777777" w:rsidR="008953D7" w:rsidRDefault="008953D7">
            <w:pPr>
              <w:cnfStyle w:val="100000000000" w:firstRow="1" w:lastRow="0" w:firstColumn="0" w:lastColumn="0" w:oddVBand="0" w:evenVBand="0" w:oddHBand="0" w:evenHBand="0" w:firstRowFirstColumn="0" w:firstRowLastColumn="0" w:lastRowFirstColumn="0" w:lastRowLastColumn="0"/>
            </w:pPr>
            <w:r>
              <w:t>Mass of solute dissolved (g)</w:t>
            </w:r>
          </w:p>
        </w:tc>
      </w:tr>
      <w:tr w:rsidR="00DD04E3" w14:paraId="7F95C05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79ACDF2E" w14:textId="77777777" w:rsidR="00DD04E3" w:rsidRDefault="00DD04E3" w:rsidP="00DD04E3">
            <w:r>
              <w:t>1</w:t>
            </w:r>
          </w:p>
        </w:tc>
        <w:tc>
          <w:tcPr>
            <w:tcW w:w="1759" w:type="dxa"/>
          </w:tcPr>
          <w:p w14:paraId="77FAEFED" w14:textId="3219A3D0" w:rsidR="00DD04E3" w:rsidRDefault="00DD04E3" w:rsidP="00DD04E3">
            <w:pPr>
              <w:cnfStyle w:val="000000100000" w:firstRow="0" w:lastRow="0" w:firstColumn="0" w:lastColumn="0" w:oddVBand="0" w:evenVBand="0" w:oddHBand="1" w:evenHBand="0" w:firstRowFirstColumn="0" w:firstRowLastColumn="0" w:lastRowFirstColumn="0" w:lastRowLastColumn="0"/>
            </w:pPr>
            <w:r>
              <w:t>100</w:t>
            </w:r>
          </w:p>
        </w:tc>
        <w:tc>
          <w:tcPr>
            <w:tcW w:w="1760" w:type="dxa"/>
          </w:tcPr>
          <w:p w14:paraId="70D35FFD" w14:textId="624F8B36" w:rsidR="00DD04E3" w:rsidRDefault="00DD04E3" w:rsidP="00DD04E3">
            <w:pPr>
              <w:cnfStyle w:val="000000100000" w:firstRow="0" w:lastRow="0" w:firstColumn="0" w:lastColumn="0" w:oddVBand="0" w:evenVBand="0" w:oddHBand="1" w:evenHBand="0" w:firstRowFirstColumn="0" w:firstRowLastColumn="0" w:lastRowFirstColumn="0" w:lastRowLastColumn="0"/>
            </w:pPr>
            <w:r>
              <w:t>20</w:t>
            </w:r>
          </w:p>
        </w:tc>
        <w:tc>
          <w:tcPr>
            <w:tcW w:w="1759" w:type="dxa"/>
          </w:tcPr>
          <w:p w14:paraId="781667B7" w14:textId="437D59EF" w:rsidR="00DD04E3" w:rsidRDefault="00DD04E3" w:rsidP="00DD04E3">
            <w:pPr>
              <w:cnfStyle w:val="000000100000" w:firstRow="0" w:lastRow="0" w:firstColumn="0" w:lastColumn="0" w:oddVBand="0" w:evenVBand="0" w:oddHBand="1" w:evenHBand="0" w:firstRowFirstColumn="0" w:firstRowLastColumn="0" w:lastRowFirstColumn="0" w:lastRowLastColumn="0"/>
            </w:pPr>
            <w:r>
              <w:t>201.2</w:t>
            </w:r>
          </w:p>
        </w:tc>
        <w:tc>
          <w:tcPr>
            <w:tcW w:w="1760" w:type="dxa"/>
          </w:tcPr>
          <w:p w14:paraId="0E95CC99" w14:textId="0DB0428F" w:rsidR="00DD04E3" w:rsidRDefault="00CC7A1C" w:rsidP="00DD04E3">
            <w:pPr>
              <w:cnfStyle w:val="000000100000" w:firstRow="0" w:lastRow="0" w:firstColumn="0" w:lastColumn="0" w:oddVBand="0" w:evenVBand="0" w:oddHBand="1" w:evenHBand="0" w:firstRowFirstColumn="0" w:firstRowLastColumn="0" w:lastRowFirstColumn="0" w:lastRowLastColumn="0"/>
            </w:pPr>
            <w:r>
              <w:t>3</w:t>
            </w:r>
            <w:r w:rsidR="00FC1680">
              <w:t>4</w:t>
            </w:r>
            <w:r w:rsidR="00996E52">
              <w:t>5.5</w:t>
            </w:r>
          </w:p>
        </w:tc>
        <w:tc>
          <w:tcPr>
            <w:tcW w:w="1760" w:type="dxa"/>
          </w:tcPr>
          <w:p w14:paraId="23D6B977" w14:textId="465577AA" w:rsidR="00DD04E3" w:rsidRDefault="00CC7A1C" w:rsidP="00DD04E3">
            <w:pPr>
              <w:cnfStyle w:val="000000100000" w:firstRow="0" w:lastRow="0" w:firstColumn="0" w:lastColumn="0" w:oddVBand="0" w:evenVBand="0" w:oddHBand="1" w:evenHBand="0" w:firstRowFirstColumn="0" w:firstRowLastColumn="0" w:lastRowFirstColumn="0" w:lastRowLastColumn="0"/>
            </w:pPr>
            <w:r>
              <w:t>1</w:t>
            </w:r>
            <w:r w:rsidR="005741E3">
              <w:t>4</w:t>
            </w:r>
            <w:r>
              <w:t>4.3</w:t>
            </w:r>
          </w:p>
        </w:tc>
      </w:tr>
      <w:tr w:rsidR="00DD04E3" w14:paraId="69CE7F7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2F0035E7" w14:textId="77777777" w:rsidR="00DD04E3" w:rsidRDefault="00DD04E3" w:rsidP="00DD04E3">
            <w:r>
              <w:t>2</w:t>
            </w:r>
          </w:p>
        </w:tc>
        <w:tc>
          <w:tcPr>
            <w:tcW w:w="1759" w:type="dxa"/>
          </w:tcPr>
          <w:p w14:paraId="36209B3C" w14:textId="1CAE3B94" w:rsidR="00DD04E3" w:rsidRDefault="00DD04E3" w:rsidP="00DD04E3">
            <w:pPr>
              <w:cnfStyle w:val="000000010000" w:firstRow="0" w:lastRow="0" w:firstColumn="0" w:lastColumn="0" w:oddVBand="0" w:evenVBand="0" w:oddHBand="0" w:evenHBand="1" w:firstRowFirstColumn="0" w:firstRowLastColumn="0" w:lastRowFirstColumn="0" w:lastRowLastColumn="0"/>
            </w:pPr>
            <w:r>
              <w:t>100</w:t>
            </w:r>
          </w:p>
        </w:tc>
        <w:tc>
          <w:tcPr>
            <w:tcW w:w="1760" w:type="dxa"/>
          </w:tcPr>
          <w:p w14:paraId="1BF02F1B" w14:textId="209C8942" w:rsidR="00DD04E3" w:rsidRDefault="00DD04E3" w:rsidP="00DD04E3">
            <w:pPr>
              <w:cnfStyle w:val="000000010000" w:firstRow="0" w:lastRow="0" w:firstColumn="0" w:lastColumn="0" w:oddVBand="0" w:evenVBand="0" w:oddHBand="0" w:evenHBand="1" w:firstRowFirstColumn="0" w:firstRowLastColumn="0" w:lastRowFirstColumn="0" w:lastRowLastColumn="0"/>
            </w:pPr>
            <w:r>
              <w:t>20</w:t>
            </w:r>
          </w:p>
        </w:tc>
        <w:tc>
          <w:tcPr>
            <w:tcW w:w="1759" w:type="dxa"/>
          </w:tcPr>
          <w:p w14:paraId="684BDE45" w14:textId="2238E510" w:rsidR="00DD04E3" w:rsidRDefault="00DD04E3" w:rsidP="00DD04E3">
            <w:pPr>
              <w:cnfStyle w:val="000000010000" w:firstRow="0" w:lastRow="0" w:firstColumn="0" w:lastColumn="0" w:oddVBand="0" w:evenVBand="0" w:oddHBand="0" w:evenHBand="1" w:firstRowFirstColumn="0" w:firstRowLastColumn="0" w:lastRowFirstColumn="0" w:lastRowLastColumn="0"/>
            </w:pPr>
            <w:r>
              <w:t>204.3</w:t>
            </w:r>
          </w:p>
        </w:tc>
        <w:tc>
          <w:tcPr>
            <w:tcW w:w="1760" w:type="dxa"/>
          </w:tcPr>
          <w:p w14:paraId="419AF780" w14:textId="26707977" w:rsidR="00DD04E3" w:rsidRDefault="00CC7A1C" w:rsidP="00DD04E3">
            <w:pPr>
              <w:cnfStyle w:val="000000010000" w:firstRow="0" w:lastRow="0" w:firstColumn="0" w:lastColumn="0" w:oddVBand="0" w:evenVBand="0" w:oddHBand="0" w:evenHBand="1" w:firstRowFirstColumn="0" w:firstRowLastColumn="0" w:lastRowFirstColumn="0" w:lastRowLastColumn="0"/>
            </w:pPr>
            <w:r>
              <w:t>3</w:t>
            </w:r>
            <w:r w:rsidR="00996E52">
              <w:t>60.1</w:t>
            </w:r>
          </w:p>
        </w:tc>
        <w:tc>
          <w:tcPr>
            <w:tcW w:w="1760" w:type="dxa"/>
          </w:tcPr>
          <w:p w14:paraId="7115BBB2" w14:textId="49F0F202" w:rsidR="00DD04E3" w:rsidRDefault="00C47830" w:rsidP="00DD04E3">
            <w:pPr>
              <w:cnfStyle w:val="000000010000" w:firstRow="0" w:lastRow="0" w:firstColumn="0" w:lastColumn="0" w:oddVBand="0" w:evenVBand="0" w:oddHBand="0" w:evenHBand="1" w:firstRowFirstColumn="0" w:firstRowLastColumn="0" w:lastRowFirstColumn="0" w:lastRowLastColumn="0"/>
            </w:pPr>
            <w:r>
              <w:t>155.8</w:t>
            </w:r>
          </w:p>
        </w:tc>
      </w:tr>
      <w:tr w:rsidR="00DD04E3" w14:paraId="26C776C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31FCF656" w14:textId="77777777" w:rsidR="00DD04E3" w:rsidRDefault="00DD04E3" w:rsidP="00DD04E3">
            <w:r>
              <w:t>3</w:t>
            </w:r>
          </w:p>
        </w:tc>
        <w:tc>
          <w:tcPr>
            <w:tcW w:w="1759" w:type="dxa"/>
          </w:tcPr>
          <w:p w14:paraId="50830F9E" w14:textId="63306E83" w:rsidR="00DD04E3" w:rsidRDefault="00DD04E3" w:rsidP="00DD04E3">
            <w:pPr>
              <w:cnfStyle w:val="000000100000" w:firstRow="0" w:lastRow="0" w:firstColumn="0" w:lastColumn="0" w:oddVBand="0" w:evenVBand="0" w:oddHBand="1" w:evenHBand="0" w:firstRowFirstColumn="0" w:firstRowLastColumn="0" w:lastRowFirstColumn="0" w:lastRowLastColumn="0"/>
            </w:pPr>
            <w:r>
              <w:t>100</w:t>
            </w:r>
          </w:p>
        </w:tc>
        <w:tc>
          <w:tcPr>
            <w:tcW w:w="1760" w:type="dxa"/>
          </w:tcPr>
          <w:p w14:paraId="4EFAFA16" w14:textId="304A7F5F" w:rsidR="00DD04E3" w:rsidRDefault="00DD04E3" w:rsidP="00DD04E3">
            <w:pPr>
              <w:cnfStyle w:val="000000100000" w:firstRow="0" w:lastRow="0" w:firstColumn="0" w:lastColumn="0" w:oddVBand="0" w:evenVBand="0" w:oddHBand="1" w:evenHBand="0" w:firstRowFirstColumn="0" w:firstRowLastColumn="0" w:lastRowFirstColumn="0" w:lastRowLastColumn="0"/>
            </w:pPr>
            <w:r>
              <w:t>20</w:t>
            </w:r>
          </w:p>
        </w:tc>
        <w:tc>
          <w:tcPr>
            <w:tcW w:w="1759" w:type="dxa"/>
          </w:tcPr>
          <w:p w14:paraId="0D590818" w14:textId="7B16CD9A" w:rsidR="00DD04E3" w:rsidRDefault="00DD04E3" w:rsidP="00DD04E3">
            <w:pPr>
              <w:cnfStyle w:val="000000100000" w:firstRow="0" w:lastRow="0" w:firstColumn="0" w:lastColumn="0" w:oddVBand="0" w:evenVBand="0" w:oddHBand="1" w:evenHBand="0" w:firstRowFirstColumn="0" w:firstRowLastColumn="0" w:lastRowFirstColumn="0" w:lastRowLastColumn="0"/>
            </w:pPr>
            <w:r>
              <w:t>203.</w:t>
            </w:r>
            <w:r w:rsidR="009E0069">
              <w:t>1</w:t>
            </w:r>
          </w:p>
        </w:tc>
        <w:tc>
          <w:tcPr>
            <w:tcW w:w="1760" w:type="dxa"/>
          </w:tcPr>
          <w:p w14:paraId="2B983BFD" w14:textId="7F4DC53E" w:rsidR="00DD04E3" w:rsidRDefault="00CC7A1C" w:rsidP="00DD04E3">
            <w:pPr>
              <w:cnfStyle w:val="000000100000" w:firstRow="0" w:lastRow="0" w:firstColumn="0" w:lastColumn="0" w:oddVBand="0" w:evenVBand="0" w:oddHBand="1" w:evenHBand="0" w:firstRowFirstColumn="0" w:firstRowLastColumn="0" w:lastRowFirstColumn="0" w:lastRowLastColumn="0"/>
            </w:pPr>
            <w:r>
              <w:t>351.2</w:t>
            </w:r>
          </w:p>
        </w:tc>
        <w:tc>
          <w:tcPr>
            <w:tcW w:w="1760" w:type="dxa"/>
          </w:tcPr>
          <w:p w14:paraId="0A422664" w14:textId="0DC3ABAD" w:rsidR="00DD04E3" w:rsidRDefault="00825595" w:rsidP="00DD04E3">
            <w:pPr>
              <w:cnfStyle w:val="000000100000" w:firstRow="0" w:lastRow="0" w:firstColumn="0" w:lastColumn="0" w:oddVBand="0" w:evenVBand="0" w:oddHBand="1" w:evenHBand="0" w:firstRowFirstColumn="0" w:firstRowLastColumn="0" w:lastRowFirstColumn="0" w:lastRowLastColumn="0"/>
            </w:pPr>
            <w:r>
              <w:t>148.1</w:t>
            </w:r>
          </w:p>
        </w:tc>
      </w:tr>
    </w:tbl>
    <w:p w14:paraId="0DB319F7" w14:textId="136B56DE" w:rsidR="00825595" w:rsidRPr="00825595" w:rsidRDefault="00825595" w:rsidP="00872E0F">
      <w:pPr>
        <w:pStyle w:val="FeatureBox4"/>
      </w:pPr>
      <w:r w:rsidRPr="000D7C0F">
        <w:rPr>
          <w:rStyle w:val="Strong"/>
        </w:rPr>
        <w:t>Note:</w:t>
      </w:r>
      <w:r>
        <w:t xml:space="preserve"> the expected</w:t>
      </w:r>
      <w:r w:rsidR="00065D06">
        <w:t xml:space="preserve"> </w:t>
      </w:r>
      <w:r w:rsidR="00DE11A0">
        <w:t xml:space="preserve">mass </w:t>
      </w:r>
      <w:r w:rsidR="00955997">
        <w:t>of sucrose</w:t>
      </w:r>
      <w:r w:rsidR="00DE11A0">
        <w:t xml:space="preserve"> </w:t>
      </w:r>
      <w:r w:rsidR="00C84A5F">
        <w:t>that can dissolve in 100</w:t>
      </w:r>
      <w:r w:rsidR="001318A6">
        <w:t> </w:t>
      </w:r>
      <w:r w:rsidR="00C84A5F">
        <w:t xml:space="preserve">mL of water at 20°C is </w:t>
      </w:r>
      <w:r w:rsidR="00955997">
        <w:t>20</w:t>
      </w:r>
      <w:r w:rsidR="0027058F">
        <w:t>1</w:t>
      </w:r>
      <w:r w:rsidR="001318A6">
        <w:t> </w:t>
      </w:r>
      <w:r w:rsidR="00955997">
        <w:t>g</w:t>
      </w:r>
      <w:r w:rsidR="00C84A5F">
        <w:t>.</w:t>
      </w:r>
    </w:p>
    <w:p w14:paraId="4D23E5AA" w14:textId="243750EC" w:rsidR="008953D7" w:rsidRDefault="001823F9" w:rsidP="001823F9">
      <w:pPr>
        <w:pStyle w:val="Caption"/>
      </w:pPr>
      <w:r>
        <w:t xml:space="preserve">Table </w:t>
      </w:r>
      <w:r>
        <w:fldChar w:fldCharType="begin"/>
      </w:r>
      <w:r>
        <w:instrText xml:space="preserve"> SEQ Table \* ARABIC </w:instrText>
      </w:r>
      <w:r>
        <w:fldChar w:fldCharType="separate"/>
      </w:r>
      <w:r w:rsidR="003E44B4">
        <w:rPr>
          <w:noProof/>
        </w:rPr>
        <w:t>16</w:t>
      </w:r>
      <w:r>
        <w:fldChar w:fldCharType="end"/>
      </w:r>
      <w:r w:rsidR="008953D7">
        <w:t xml:space="preserve"> – the amount of magnesium sulfate that will dissolve in water</w:t>
      </w:r>
    </w:p>
    <w:tbl>
      <w:tblPr>
        <w:tblStyle w:val="Tableheader"/>
        <w:tblW w:w="0" w:type="auto"/>
        <w:tblLayout w:type="fixed"/>
        <w:tblLook w:val="04A0" w:firstRow="1" w:lastRow="0" w:firstColumn="1" w:lastColumn="0" w:noHBand="0" w:noVBand="1"/>
        <w:tblDescription w:val="Sample results table – the amount of magnesium sulfate that will dissolve in water."/>
      </w:tblPr>
      <w:tblGrid>
        <w:gridCol w:w="832"/>
        <w:gridCol w:w="1759"/>
        <w:gridCol w:w="1760"/>
        <w:gridCol w:w="1759"/>
        <w:gridCol w:w="1760"/>
        <w:gridCol w:w="1760"/>
      </w:tblGrid>
      <w:tr w:rsidR="008953D7" w14:paraId="6D6CE097"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752E87E4" w14:textId="77777777" w:rsidR="008953D7" w:rsidRDefault="008953D7">
            <w:r>
              <w:t>Trial</w:t>
            </w:r>
          </w:p>
        </w:tc>
        <w:tc>
          <w:tcPr>
            <w:tcW w:w="1759" w:type="dxa"/>
          </w:tcPr>
          <w:p w14:paraId="15202D91" w14:textId="77777777" w:rsidR="008953D7" w:rsidRDefault="008953D7">
            <w:pPr>
              <w:cnfStyle w:val="100000000000" w:firstRow="1" w:lastRow="0" w:firstColumn="0" w:lastColumn="0" w:oddVBand="0" w:evenVBand="0" w:oddHBand="0" w:evenHBand="0" w:firstRowFirstColumn="0" w:firstRowLastColumn="0" w:lastRowFirstColumn="0" w:lastRowLastColumn="0"/>
            </w:pPr>
            <w:r>
              <w:t>Volume of water (mL)</w:t>
            </w:r>
          </w:p>
        </w:tc>
        <w:tc>
          <w:tcPr>
            <w:tcW w:w="1760" w:type="dxa"/>
          </w:tcPr>
          <w:p w14:paraId="0E80D158" w14:textId="77777777" w:rsidR="008953D7" w:rsidRDefault="008953D7">
            <w:pPr>
              <w:cnfStyle w:val="100000000000" w:firstRow="1" w:lastRow="0" w:firstColumn="0" w:lastColumn="0" w:oddVBand="0" w:evenVBand="0" w:oddHBand="0" w:evenHBand="0" w:firstRowFirstColumn="0" w:firstRowLastColumn="0" w:lastRowFirstColumn="0" w:lastRowLastColumn="0"/>
            </w:pPr>
            <w:r>
              <w:t>Temperature of water (°C)</w:t>
            </w:r>
          </w:p>
        </w:tc>
        <w:tc>
          <w:tcPr>
            <w:tcW w:w="1759" w:type="dxa"/>
          </w:tcPr>
          <w:p w14:paraId="7EEBE33F" w14:textId="77777777" w:rsidR="008953D7" w:rsidRDefault="008953D7">
            <w:pPr>
              <w:cnfStyle w:val="100000000000" w:firstRow="1" w:lastRow="0" w:firstColumn="0" w:lastColumn="0" w:oddVBand="0" w:evenVBand="0" w:oddHBand="0" w:evenHBand="0" w:firstRowFirstColumn="0" w:firstRowLastColumn="0" w:lastRowFirstColumn="0" w:lastRowLastColumn="0"/>
            </w:pPr>
            <w:r>
              <w:t>Start mass of beaker (g)</w:t>
            </w:r>
          </w:p>
        </w:tc>
        <w:tc>
          <w:tcPr>
            <w:tcW w:w="1760" w:type="dxa"/>
          </w:tcPr>
          <w:p w14:paraId="3A79F6A0" w14:textId="77777777" w:rsidR="008953D7" w:rsidRDefault="008953D7">
            <w:pPr>
              <w:cnfStyle w:val="100000000000" w:firstRow="1" w:lastRow="0" w:firstColumn="0" w:lastColumn="0" w:oddVBand="0" w:evenVBand="0" w:oddHBand="0" w:evenHBand="0" w:firstRowFirstColumn="0" w:firstRowLastColumn="0" w:lastRowFirstColumn="0" w:lastRowLastColumn="0"/>
            </w:pPr>
            <w:r>
              <w:t>End mass of beaker (g)</w:t>
            </w:r>
          </w:p>
        </w:tc>
        <w:tc>
          <w:tcPr>
            <w:tcW w:w="1760" w:type="dxa"/>
          </w:tcPr>
          <w:p w14:paraId="73F73303" w14:textId="77777777" w:rsidR="008953D7" w:rsidRDefault="008953D7">
            <w:pPr>
              <w:cnfStyle w:val="100000000000" w:firstRow="1" w:lastRow="0" w:firstColumn="0" w:lastColumn="0" w:oddVBand="0" w:evenVBand="0" w:oddHBand="0" w:evenHBand="0" w:firstRowFirstColumn="0" w:firstRowLastColumn="0" w:lastRowFirstColumn="0" w:lastRowLastColumn="0"/>
            </w:pPr>
            <w:r w:rsidRPr="00177254">
              <w:t>Mass of solute dissolved (g)</w:t>
            </w:r>
          </w:p>
        </w:tc>
      </w:tr>
      <w:tr w:rsidR="00DD04E3" w14:paraId="55BB390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04F0ED48" w14:textId="77777777" w:rsidR="00DD04E3" w:rsidRDefault="00DD04E3" w:rsidP="00DD04E3">
            <w:r>
              <w:t>1</w:t>
            </w:r>
          </w:p>
        </w:tc>
        <w:tc>
          <w:tcPr>
            <w:tcW w:w="1759" w:type="dxa"/>
          </w:tcPr>
          <w:p w14:paraId="29CB9057" w14:textId="540C77F2" w:rsidR="00DD04E3" w:rsidRDefault="00DD04E3" w:rsidP="00DD04E3">
            <w:pPr>
              <w:cnfStyle w:val="000000100000" w:firstRow="0" w:lastRow="0" w:firstColumn="0" w:lastColumn="0" w:oddVBand="0" w:evenVBand="0" w:oddHBand="1" w:evenHBand="0" w:firstRowFirstColumn="0" w:firstRowLastColumn="0" w:lastRowFirstColumn="0" w:lastRowLastColumn="0"/>
            </w:pPr>
            <w:r>
              <w:t>100</w:t>
            </w:r>
          </w:p>
        </w:tc>
        <w:tc>
          <w:tcPr>
            <w:tcW w:w="1760" w:type="dxa"/>
          </w:tcPr>
          <w:p w14:paraId="016D2164" w14:textId="3505238C" w:rsidR="00DD04E3" w:rsidRDefault="00DD04E3" w:rsidP="00DD04E3">
            <w:pPr>
              <w:cnfStyle w:val="000000100000" w:firstRow="0" w:lastRow="0" w:firstColumn="0" w:lastColumn="0" w:oddVBand="0" w:evenVBand="0" w:oddHBand="1" w:evenHBand="0" w:firstRowFirstColumn="0" w:firstRowLastColumn="0" w:lastRowFirstColumn="0" w:lastRowLastColumn="0"/>
            </w:pPr>
            <w:r>
              <w:t>20</w:t>
            </w:r>
          </w:p>
        </w:tc>
        <w:tc>
          <w:tcPr>
            <w:tcW w:w="1759" w:type="dxa"/>
          </w:tcPr>
          <w:p w14:paraId="52A6AD41" w14:textId="6B7B5AE0" w:rsidR="00DD04E3" w:rsidRDefault="00DD04E3" w:rsidP="00DD04E3">
            <w:pPr>
              <w:cnfStyle w:val="000000100000" w:firstRow="0" w:lastRow="0" w:firstColumn="0" w:lastColumn="0" w:oddVBand="0" w:evenVBand="0" w:oddHBand="1" w:evenHBand="0" w:firstRowFirstColumn="0" w:firstRowLastColumn="0" w:lastRowFirstColumn="0" w:lastRowLastColumn="0"/>
            </w:pPr>
            <w:r>
              <w:t>201.</w:t>
            </w:r>
            <w:r w:rsidR="009E0069">
              <w:t>1</w:t>
            </w:r>
          </w:p>
        </w:tc>
        <w:tc>
          <w:tcPr>
            <w:tcW w:w="1760" w:type="dxa"/>
          </w:tcPr>
          <w:p w14:paraId="5F516BBB" w14:textId="14C903CE" w:rsidR="00DD04E3" w:rsidRDefault="00104CAC" w:rsidP="00DD04E3">
            <w:pPr>
              <w:cnfStyle w:val="000000100000" w:firstRow="0" w:lastRow="0" w:firstColumn="0" w:lastColumn="0" w:oddVBand="0" w:evenVBand="0" w:oddHBand="1" w:evenHBand="0" w:firstRowFirstColumn="0" w:firstRowLastColumn="0" w:lastRowFirstColumn="0" w:lastRowLastColumn="0"/>
            </w:pPr>
            <w:r>
              <w:t>226.2</w:t>
            </w:r>
          </w:p>
        </w:tc>
        <w:tc>
          <w:tcPr>
            <w:tcW w:w="1760" w:type="dxa"/>
          </w:tcPr>
          <w:p w14:paraId="519ED76C" w14:textId="5D0EEF0A" w:rsidR="00DD04E3" w:rsidRDefault="007956FE" w:rsidP="00DD04E3">
            <w:pPr>
              <w:cnfStyle w:val="000000100000" w:firstRow="0" w:lastRow="0" w:firstColumn="0" w:lastColumn="0" w:oddVBand="0" w:evenVBand="0" w:oddHBand="1" w:evenHBand="0" w:firstRowFirstColumn="0" w:firstRowLastColumn="0" w:lastRowFirstColumn="0" w:lastRowLastColumn="0"/>
            </w:pPr>
            <w:r>
              <w:t>25.1</w:t>
            </w:r>
          </w:p>
        </w:tc>
      </w:tr>
      <w:tr w:rsidR="00DD04E3" w14:paraId="3E5A6C32"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0A889A5E" w14:textId="77777777" w:rsidR="00DD04E3" w:rsidRDefault="00DD04E3" w:rsidP="00DD04E3">
            <w:r>
              <w:t>2</w:t>
            </w:r>
          </w:p>
        </w:tc>
        <w:tc>
          <w:tcPr>
            <w:tcW w:w="1759" w:type="dxa"/>
          </w:tcPr>
          <w:p w14:paraId="3596B82E" w14:textId="7D626F61" w:rsidR="00DD04E3" w:rsidRDefault="00DD04E3" w:rsidP="00DD04E3">
            <w:pPr>
              <w:cnfStyle w:val="000000010000" w:firstRow="0" w:lastRow="0" w:firstColumn="0" w:lastColumn="0" w:oddVBand="0" w:evenVBand="0" w:oddHBand="0" w:evenHBand="1" w:firstRowFirstColumn="0" w:firstRowLastColumn="0" w:lastRowFirstColumn="0" w:lastRowLastColumn="0"/>
            </w:pPr>
            <w:r>
              <w:t>100</w:t>
            </w:r>
          </w:p>
        </w:tc>
        <w:tc>
          <w:tcPr>
            <w:tcW w:w="1760" w:type="dxa"/>
          </w:tcPr>
          <w:p w14:paraId="722480BE" w14:textId="21318901" w:rsidR="00DD04E3" w:rsidRDefault="00DD04E3" w:rsidP="00DD04E3">
            <w:pPr>
              <w:cnfStyle w:val="000000010000" w:firstRow="0" w:lastRow="0" w:firstColumn="0" w:lastColumn="0" w:oddVBand="0" w:evenVBand="0" w:oddHBand="0" w:evenHBand="1" w:firstRowFirstColumn="0" w:firstRowLastColumn="0" w:lastRowFirstColumn="0" w:lastRowLastColumn="0"/>
            </w:pPr>
            <w:r>
              <w:t>20</w:t>
            </w:r>
          </w:p>
        </w:tc>
        <w:tc>
          <w:tcPr>
            <w:tcW w:w="1759" w:type="dxa"/>
          </w:tcPr>
          <w:p w14:paraId="7D6BF686" w14:textId="0935F3BD" w:rsidR="00DD04E3" w:rsidRDefault="00DD04E3" w:rsidP="00DD04E3">
            <w:pPr>
              <w:cnfStyle w:val="000000010000" w:firstRow="0" w:lastRow="0" w:firstColumn="0" w:lastColumn="0" w:oddVBand="0" w:evenVBand="0" w:oddHBand="0" w:evenHBand="1" w:firstRowFirstColumn="0" w:firstRowLastColumn="0" w:lastRowFirstColumn="0" w:lastRowLastColumn="0"/>
            </w:pPr>
            <w:r>
              <w:t>204.1</w:t>
            </w:r>
          </w:p>
        </w:tc>
        <w:tc>
          <w:tcPr>
            <w:tcW w:w="1760" w:type="dxa"/>
          </w:tcPr>
          <w:p w14:paraId="31DD7C79" w14:textId="57C2884B" w:rsidR="00DD04E3" w:rsidRDefault="00104CAC" w:rsidP="00DD04E3">
            <w:pPr>
              <w:cnfStyle w:val="000000010000" w:firstRow="0" w:lastRow="0" w:firstColumn="0" w:lastColumn="0" w:oddVBand="0" w:evenVBand="0" w:oddHBand="0" w:evenHBand="1" w:firstRowFirstColumn="0" w:firstRowLastColumn="0" w:lastRowFirstColumn="0" w:lastRowLastColumn="0"/>
            </w:pPr>
            <w:r>
              <w:t>2</w:t>
            </w:r>
            <w:r w:rsidR="001C4B32">
              <w:t>34.9</w:t>
            </w:r>
          </w:p>
        </w:tc>
        <w:tc>
          <w:tcPr>
            <w:tcW w:w="1760" w:type="dxa"/>
          </w:tcPr>
          <w:p w14:paraId="18FD094C" w14:textId="1A36D609" w:rsidR="00DD04E3" w:rsidRDefault="00BE2643" w:rsidP="00DD04E3">
            <w:pPr>
              <w:cnfStyle w:val="000000010000" w:firstRow="0" w:lastRow="0" w:firstColumn="0" w:lastColumn="0" w:oddVBand="0" w:evenVBand="0" w:oddHBand="0" w:evenHBand="1" w:firstRowFirstColumn="0" w:firstRowLastColumn="0" w:lastRowFirstColumn="0" w:lastRowLastColumn="0"/>
            </w:pPr>
            <w:r>
              <w:t>30.8</w:t>
            </w:r>
          </w:p>
        </w:tc>
      </w:tr>
      <w:tr w:rsidR="00DD04E3" w14:paraId="74EEBFA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2DF58DDC" w14:textId="77777777" w:rsidR="00DD04E3" w:rsidRDefault="00DD04E3" w:rsidP="00DD04E3">
            <w:r>
              <w:t>3</w:t>
            </w:r>
          </w:p>
        </w:tc>
        <w:tc>
          <w:tcPr>
            <w:tcW w:w="1759" w:type="dxa"/>
          </w:tcPr>
          <w:p w14:paraId="405006A4" w14:textId="4457CEBB" w:rsidR="00DD04E3" w:rsidRDefault="00DD04E3" w:rsidP="00DD04E3">
            <w:pPr>
              <w:cnfStyle w:val="000000100000" w:firstRow="0" w:lastRow="0" w:firstColumn="0" w:lastColumn="0" w:oddVBand="0" w:evenVBand="0" w:oddHBand="1" w:evenHBand="0" w:firstRowFirstColumn="0" w:firstRowLastColumn="0" w:lastRowFirstColumn="0" w:lastRowLastColumn="0"/>
            </w:pPr>
            <w:r>
              <w:t>100</w:t>
            </w:r>
          </w:p>
        </w:tc>
        <w:tc>
          <w:tcPr>
            <w:tcW w:w="1760" w:type="dxa"/>
          </w:tcPr>
          <w:p w14:paraId="591B93A0" w14:textId="0461A85C" w:rsidR="00DD04E3" w:rsidRDefault="00DD04E3" w:rsidP="00DD04E3">
            <w:pPr>
              <w:cnfStyle w:val="000000100000" w:firstRow="0" w:lastRow="0" w:firstColumn="0" w:lastColumn="0" w:oddVBand="0" w:evenVBand="0" w:oddHBand="1" w:evenHBand="0" w:firstRowFirstColumn="0" w:firstRowLastColumn="0" w:lastRowFirstColumn="0" w:lastRowLastColumn="0"/>
            </w:pPr>
            <w:r>
              <w:t>20</w:t>
            </w:r>
          </w:p>
        </w:tc>
        <w:tc>
          <w:tcPr>
            <w:tcW w:w="1759" w:type="dxa"/>
          </w:tcPr>
          <w:p w14:paraId="11FB36FF" w14:textId="3F0400F3" w:rsidR="00DD04E3" w:rsidRDefault="00DD04E3" w:rsidP="00DD04E3">
            <w:pPr>
              <w:cnfStyle w:val="000000100000" w:firstRow="0" w:lastRow="0" w:firstColumn="0" w:lastColumn="0" w:oddVBand="0" w:evenVBand="0" w:oddHBand="1" w:evenHBand="0" w:firstRowFirstColumn="0" w:firstRowLastColumn="0" w:lastRowFirstColumn="0" w:lastRowLastColumn="0"/>
            </w:pPr>
            <w:r>
              <w:t>203.</w:t>
            </w:r>
            <w:r w:rsidR="009E0069">
              <w:t>3</w:t>
            </w:r>
          </w:p>
        </w:tc>
        <w:tc>
          <w:tcPr>
            <w:tcW w:w="1760" w:type="dxa"/>
          </w:tcPr>
          <w:p w14:paraId="6D798E41" w14:textId="415F8451" w:rsidR="00DD04E3" w:rsidRDefault="001C4B32" w:rsidP="00DD04E3">
            <w:pPr>
              <w:cnfStyle w:val="000000100000" w:firstRow="0" w:lastRow="0" w:firstColumn="0" w:lastColumn="0" w:oddVBand="0" w:evenVBand="0" w:oddHBand="1" w:evenHBand="0" w:firstRowFirstColumn="0" w:firstRowLastColumn="0" w:lastRowFirstColumn="0" w:lastRowLastColumn="0"/>
            </w:pPr>
            <w:r>
              <w:t>2</w:t>
            </w:r>
            <w:r w:rsidR="00BE2643">
              <w:t>3</w:t>
            </w:r>
            <w:r w:rsidR="007956FE">
              <w:t>9.0</w:t>
            </w:r>
          </w:p>
        </w:tc>
        <w:tc>
          <w:tcPr>
            <w:tcW w:w="1760" w:type="dxa"/>
          </w:tcPr>
          <w:p w14:paraId="6B53479A" w14:textId="398CB901" w:rsidR="00DD04E3" w:rsidRDefault="00BE2643" w:rsidP="00DD04E3">
            <w:pPr>
              <w:cnfStyle w:val="000000100000" w:firstRow="0" w:lastRow="0" w:firstColumn="0" w:lastColumn="0" w:oddVBand="0" w:evenVBand="0" w:oddHBand="1" w:evenHBand="0" w:firstRowFirstColumn="0" w:firstRowLastColumn="0" w:lastRowFirstColumn="0" w:lastRowLastColumn="0"/>
            </w:pPr>
            <w:r>
              <w:t>26.7</w:t>
            </w:r>
          </w:p>
        </w:tc>
      </w:tr>
    </w:tbl>
    <w:p w14:paraId="1F56C720" w14:textId="17F038F9" w:rsidR="006140A0" w:rsidRPr="006140A0" w:rsidRDefault="006140A0" w:rsidP="00872E0F">
      <w:pPr>
        <w:pStyle w:val="FeatureBox4"/>
      </w:pPr>
      <w:r w:rsidRPr="000D7C0F">
        <w:rPr>
          <w:rStyle w:val="Strong"/>
        </w:rPr>
        <w:t>Note:</w:t>
      </w:r>
      <w:r>
        <w:t xml:space="preserve"> the expected </w:t>
      </w:r>
      <w:r w:rsidR="00851B94">
        <w:t>mass of</w:t>
      </w:r>
      <w:r>
        <w:t xml:space="preserve"> </w:t>
      </w:r>
      <w:r w:rsidR="00872E0F">
        <w:t>magnesium sulfate</w:t>
      </w:r>
      <w:r w:rsidR="00851B94">
        <w:t xml:space="preserve"> </w:t>
      </w:r>
      <w:r w:rsidR="00C84A5F">
        <w:t>that can dissolve in 100</w:t>
      </w:r>
      <w:r w:rsidR="001318A6">
        <w:t> </w:t>
      </w:r>
      <w:r w:rsidR="00C84A5F">
        <w:t xml:space="preserve">mL of water at 20°C is </w:t>
      </w:r>
      <w:r w:rsidR="00872E0F">
        <w:t>35.</w:t>
      </w:r>
      <w:r w:rsidR="00555B65">
        <w:t>6</w:t>
      </w:r>
      <w:r w:rsidR="001318A6">
        <w:t> </w:t>
      </w:r>
      <w:r>
        <w:t>g.</w:t>
      </w:r>
    </w:p>
    <w:p w14:paraId="063C3CDF" w14:textId="41127287" w:rsidR="008953D7" w:rsidRDefault="001823F9" w:rsidP="001823F9">
      <w:pPr>
        <w:pStyle w:val="Caption"/>
      </w:pPr>
      <w:r>
        <w:t xml:space="preserve">Table </w:t>
      </w:r>
      <w:r>
        <w:fldChar w:fldCharType="begin"/>
      </w:r>
      <w:r>
        <w:instrText xml:space="preserve"> SEQ Table \* ARABIC </w:instrText>
      </w:r>
      <w:r>
        <w:fldChar w:fldCharType="separate"/>
      </w:r>
      <w:r w:rsidR="003E44B4">
        <w:rPr>
          <w:noProof/>
        </w:rPr>
        <w:t>17</w:t>
      </w:r>
      <w:r>
        <w:fldChar w:fldCharType="end"/>
      </w:r>
      <w:r w:rsidR="008953D7">
        <w:t xml:space="preserve">– the amount of </w:t>
      </w:r>
      <w:r w:rsidR="001318A6">
        <w:t xml:space="preserve">sodium </w:t>
      </w:r>
      <w:r w:rsidR="008953D7">
        <w:t>bicarbonate that will dissolve in water</w:t>
      </w:r>
    </w:p>
    <w:tbl>
      <w:tblPr>
        <w:tblStyle w:val="Tableheader"/>
        <w:tblW w:w="0" w:type="auto"/>
        <w:tblLayout w:type="fixed"/>
        <w:tblLook w:val="04A0" w:firstRow="1" w:lastRow="0" w:firstColumn="1" w:lastColumn="0" w:noHBand="0" w:noVBand="1"/>
        <w:tblDescription w:val="Sample results table – the amount of sodium bicarbonate that will dissolve in water."/>
      </w:tblPr>
      <w:tblGrid>
        <w:gridCol w:w="832"/>
        <w:gridCol w:w="1759"/>
        <w:gridCol w:w="1760"/>
        <w:gridCol w:w="1759"/>
        <w:gridCol w:w="1760"/>
        <w:gridCol w:w="1760"/>
      </w:tblGrid>
      <w:tr w:rsidR="008953D7" w14:paraId="03CAE585"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4FF7F594" w14:textId="77777777" w:rsidR="008953D7" w:rsidRDefault="008953D7">
            <w:r>
              <w:t>Trial</w:t>
            </w:r>
          </w:p>
        </w:tc>
        <w:tc>
          <w:tcPr>
            <w:tcW w:w="1759" w:type="dxa"/>
          </w:tcPr>
          <w:p w14:paraId="7694FBF0" w14:textId="77777777" w:rsidR="008953D7" w:rsidRDefault="008953D7">
            <w:pPr>
              <w:cnfStyle w:val="100000000000" w:firstRow="1" w:lastRow="0" w:firstColumn="0" w:lastColumn="0" w:oddVBand="0" w:evenVBand="0" w:oddHBand="0" w:evenHBand="0" w:firstRowFirstColumn="0" w:firstRowLastColumn="0" w:lastRowFirstColumn="0" w:lastRowLastColumn="0"/>
            </w:pPr>
            <w:r>
              <w:t>Volume of water (mL)</w:t>
            </w:r>
          </w:p>
        </w:tc>
        <w:tc>
          <w:tcPr>
            <w:tcW w:w="1760" w:type="dxa"/>
          </w:tcPr>
          <w:p w14:paraId="4C9229D6" w14:textId="77777777" w:rsidR="008953D7" w:rsidRDefault="008953D7">
            <w:pPr>
              <w:cnfStyle w:val="100000000000" w:firstRow="1" w:lastRow="0" w:firstColumn="0" w:lastColumn="0" w:oddVBand="0" w:evenVBand="0" w:oddHBand="0" w:evenHBand="0" w:firstRowFirstColumn="0" w:firstRowLastColumn="0" w:lastRowFirstColumn="0" w:lastRowLastColumn="0"/>
            </w:pPr>
            <w:r>
              <w:t>Temperature of water (°C)</w:t>
            </w:r>
          </w:p>
        </w:tc>
        <w:tc>
          <w:tcPr>
            <w:tcW w:w="1759" w:type="dxa"/>
          </w:tcPr>
          <w:p w14:paraId="1E5BD621" w14:textId="77777777" w:rsidR="008953D7" w:rsidRDefault="008953D7">
            <w:pPr>
              <w:cnfStyle w:val="100000000000" w:firstRow="1" w:lastRow="0" w:firstColumn="0" w:lastColumn="0" w:oddVBand="0" w:evenVBand="0" w:oddHBand="0" w:evenHBand="0" w:firstRowFirstColumn="0" w:firstRowLastColumn="0" w:lastRowFirstColumn="0" w:lastRowLastColumn="0"/>
            </w:pPr>
            <w:r>
              <w:t>Start mass of beaker (g)</w:t>
            </w:r>
          </w:p>
        </w:tc>
        <w:tc>
          <w:tcPr>
            <w:tcW w:w="1760" w:type="dxa"/>
          </w:tcPr>
          <w:p w14:paraId="44326C3B" w14:textId="77777777" w:rsidR="008953D7" w:rsidRDefault="008953D7">
            <w:pPr>
              <w:cnfStyle w:val="100000000000" w:firstRow="1" w:lastRow="0" w:firstColumn="0" w:lastColumn="0" w:oddVBand="0" w:evenVBand="0" w:oddHBand="0" w:evenHBand="0" w:firstRowFirstColumn="0" w:firstRowLastColumn="0" w:lastRowFirstColumn="0" w:lastRowLastColumn="0"/>
            </w:pPr>
            <w:r>
              <w:t>End mass of beaker (g)</w:t>
            </w:r>
          </w:p>
        </w:tc>
        <w:tc>
          <w:tcPr>
            <w:tcW w:w="1760" w:type="dxa"/>
          </w:tcPr>
          <w:p w14:paraId="5D6EEEC5" w14:textId="77777777" w:rsidR="008953D7" w:rsidRDefault="008953D7">
            <w:pPr>
              <w:cnfStyle w:val="100000000000" w:firstRow="1" w:lastRow="0" w:firstColumn="0" w:lastColumn="0" w:oddVBand="0" w:evenVBand="0" w:oddHBand="0" w:evenHBand="0" w:firstRowFirstColumn="0" w:firstRowLastColumn="0" w:lastRowFirstColumn="0" w:lastRowLastColumn="0"/>
            </w:pPr>
            <w:r>
              <w:t>Mass of solute dissolved (g)</w:t>
            </w:r>
          </w:p>
        </w:tc>
      </w:tr>
      <w:tr w:rsidR="00DD04E3" w14:paraId="2AE5519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19D3CCA7" w14:textId="77777777" w:rsidR="00DD04E3" w:rsidRDefault="00DD04E3" w:rsidP="00DD04E3">
            <w:r>
              <w:t>1</w:t>
            </w:r>
          </w:p>
        </w:tc>
        <w:tc>
          <w:tcPr>
            <w:tcW w:w="1759" w:type="dxa"/>
          </w:tcPr>
          <w:p w14:paraId="6D5ED205" w14:textId="77A2A463" w:rsidR="00DD04E3" w:rsidRDefault="00DD04E3" w:rsidP="00DD04E3">
            <w:pPr>
              <w:cnfStyle w:val="000000100000" w:firstRow="0" w:lastRow="0" w:firstColumn="0" w:lastColumn="0" w:oddVBand="0" w:evenVBand="0" w:oddHBand="1" w:evenHBand="0" w:firstRowFirstColumn="0" w:firstRowLastColumn="0" w:lastRowFirstColumn="0" w:lastRowLastColumn="0"/>
            </w:pPr>
            <w:r>
              <w:t>100</w:t>
            </w:r>
          </w:p>
        </w:tc>
        <w:tc>
          <w:tcPr>
            <w:tcW w:w="1760" w:type="dxa"/>
          </w:tcPr>
          <w:p w14:paraId="69AC0239" w14:textId="31847F5B" w:rsidR="00DD04E3" w:rsidRDefault="00DD04E3" w:rsidP="00DD04E3">
            <w:pPr>
              <w:cnfStyle w:val="000000100000" w:firstRow="0" w:lastRow="0" w:firstColumn="0" w:lastColumn="0" w:oddVBand="0" w:evenVBand="0" w:oddHBand="1" w:evenHBand="0" w:firstRowFirstColumn="0" w:firstRowLastColumn="0" w:lastRowFirstColumn="0" w:lastRowLastColumn="0"/>
            </w:pPr>
            <w:r>
              <w:t>20</w:t>
            </w:r>
          </w:p>
        </w:tc>
        <w:tc>
          <w:tcPr>
            <w:tcW w:w="1759" w:type="dxa"/>
          </w:tcPr>
          <w:p w14:paraId="06DE4104" w14:textId="3620451B" w:rsidR="00DD04E3" w:rsidRDefault="00DD04E3" w:rsidP="00DD04E3">
            <w:pPr>
              <w:cnfStyle w:val="000000100000" w:firstRow="0" w:lastRow="0" w:firstColumn="0" w:lastColumn="0" w:oddVBand="0" w:evenVBand="0" w:oddHBand="1" w:evenHBand="0" w:firstRowFirstColumn="0" w:firstRowLastColumn="0" w:lastRowFirstColumn="0" w:lastRowLastColumn="0"/>
            </w:pPr>
            <w:r>
              <w:t>201.2</w:t>
            </w:r>
          </w:p>
        </w:tc>
        <w:tc>
          <w:tcPr>
            <w:tcW w:w="1760" w:type="dxa"/>
          </w:tcPr>
          <w:p w14:paraId="1770F70B" w14:textId="5D193211" w:rsidR="00DD04E3" w:rsidRPr="00E21194" w:rsidRDefault="00E21194" w:rsidP="00E21194">
            <w:pPr>
              <w:cnfStyle w:val="000000100000" w:firstRow="0" w:lastRow="0" w:firstColumn="0" w:lastColumn="0" w:oddVBand="0" w:evenVBand="0" w:oddHBand="1" w:evenHBand="0" w:firstRowFirstColumn="0" w:firstRowLastColumn="0" w:lastRowFirstColumn="0" w:lastRowLastColumn="0"/>
            </w:pPr>
            <w:r>
              <w:t>20</w:t>
            </w:r>
            <w:r w:rsidR="00342071">
              <w:t>6</w:t>
            </w:r>
            <w:r>
              <w:t>.9</w:t>
            </w:r>
          </w:p>
        </w:tc>
        <w:tc>
          <w:tcPr>
            <w:tcW w:w="1760" w:type="dxa"/>
          </w:tcPr>
          <w:p w14:paraId="63C22A80" w14:textId="3B6A24E2" w:rsidR="00DD04E3" w:rsidRDefault="00342071" w:rsidP="00DD04E3">
            <w:pPr>
              <w:cnfStyle w:val="000000100000" w:firstRow="0" w:lastRow="0" w:firstColumn="0" w:lastColumn="0" w:oddVBand="0" w:evenVBand="0" w:oddHBand="1" w:evenHBand="0" w:firstRowFirstColumn="0" w:firstRowLastColumn="0" w:lastRowFirstColumn="0" w:lastRowLastColumn="0"/>
            </w:pPr>
            <w:r>
              <w:t>5</w:t>
            </w:r>
            <w:r w:rsidR="00E21194">
              <w:t>.7</w:t>
            </w:r>
          </w:p>
        </w:tc>
      </w:tr>
      <w:tr w:rsidR="00DD04E3" w14:paraId="2C20A51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3A7890BC" w14:textId="77777777" w:rsidR="00DD04E3" w:rsidRDefault="00DD04E3" w:rsidP="00DD04E3">
            <w:r>
              <w:t>2</w:t>
            </w:r>
          </w:p>
        </w:tc>
        <w:tc>
          <w:tcPr>
            <w:tcW w:w="1759" w:type="dxa"/>
          </w:tcPr>
          <w:p w14:paraId="3E554594" w14:textId="35895C9B" w:rsidR="00DD04E3" w:rsidRDefault="00DD04E3" w:rsidP="00DD04E3">
            <w:pPr>
              <w:cnfStyle w:val="000000010000" w:firstRow="0" w:lastRow="0" w:firstColumn="0" w:lastColumn="0" w:oddVBand="0" w:evenVBand="0" w:oddHBand="0" w:evenHBand="1" w:firstRowFirstColumn="0" w:firstRowLastColumn="0" w:lastRowFirstColumn="0" w:lastRowLastColumn="0"/>
            </w:pPr>
            <w:r>
              <w:t>100</w:t>
            </w:r>
          </w:p>
        </w:tc>
        <w:tc>
          <w:tcPr>
            <w:tcW w:w="1760" w:type="dxa"/>
          </w:tcPr>
          <w:p w14:paraId="685B0AF7" w14:textId="431686CC" w:rsidR="00DD04E3" w:rsidRDefault="00DD04E3" w:rsidP="00DD04E3">
            <w:pPr>
              <w:cnfStyle w:val="000000010000" w:firstRow="0" w:lastRow="0" w:firstColumn="0" w:lastColumn="0" w:oddVBand="0" w:evenVBand="0" w:oddHBand="0" w:evenHBand="1" w:firstRowFirstColumn="0" w:firstRowLastColumn="0" w:lastRowFirstColumn="0" w:lastRowLastColumn="0"/>
            </w:pPr>
            <w:r>
              <w:t>20</w:t>
            </w:r>
          </w:p>
        </w:tc>
        <w:tc>
          <w:tcPr>
            <w:tcW w:w="1759" w:type="dxa"/>
          </w:tcPr>
          <w:p w14:paraId="07C09B86" w14:textId="392D7057" w:rsidR="00DD04E3" w:rsidRDefault="00DD04E3" w:rsidP="00DD04E3">
            <w:pPr>
              <w:cnfStyle w:val="000000010000" w:firstRow="0" w:lastRow="0" w:firstColumn="0" w:lastColumn="0" w:oddVBand="0" w:evenVBand="0" w:oddHBand="0" w:evenHBand="1" w:firstRowFirstColumn="0" w:firstRowLastColumn="0" w:lastRowFirstColumn="0" w:lastRowLastColumn="0"/>
            </w:pPr>
            <w:r>
              <w:t>204.</w:t>
            </w:r>
            <w:r w:rsidR="009E0069">
              <w:t>1</w:t>
            </w:r>
          </w:p>
        </w:tc>
        <w:tc>
          <w:tcPr>
            <w:tcW w:w="1760" w:type="dxa"/>
          </w:tcPr>
          <w:p w14:paraId="031B057A" w14:textId="2C8B85A5" w:rsidR="00DD04E3" w:rsidRDefault="0096331E" w:rsidP="00DD04E3">
            <w:pPr>
              <w:cnfStyle w:val="000000010000" w:firstRow="0" w:lastRow="0" w:firstColumn="0" w:lastColumn="0" w:oddVBand="0" w:evenVBand="0" w:oddHBand="0" w:evenHBand="1" w:firstRowFirstColumn="0" w:firstRowLastColumn="0" w:lastRowFirstColumn="0" w:lastRowLastColumn="0"/>
            </w:pPr>
            <w:r>
              <w:t>2</w:t>
            </w:r>
            <w:r w:rsidR="00342071">
              <w:t>10</w:t>
            </w:r>
            <w:r>
              <w:t>.7</w:t>
            </w:r>
          </w:p>
        </w:tc>
        <w:tc>
          <w:tcPr>
            <w:tcW w:w="1760" w:type="dxa"/>
          </w:tcPr>
          <w:p w14:paraId="3EADC9B9" w14:textId="3CDEF230" w:rsidR="00DD04E3" w:rsidRDefault="00342071" w:rsidP="00DD04E3">
            <w:pPr>
              <w:cnfStyle w:val="000000010000" w:firstRow="0" w:lastRow="0" w:firstColumn="0" w:lastColumn="0" w:oddVBand="0" w:evenVBand="0" w:oddHBand="0" w:evenHBand="1" w:firstRowFirstColumn="0" w:firstRowLastColumn="0" w:lastRowFirstColumn="0" w:lastRowLastColumn="0"/>
            </w:pPr>
            <w:r>
              <w:t>6.6</w:t>
            </w:r>
          </w:p>
        </w:tc>
      </w:tr>
      <w:tr w:rsidR="00DD04E3" w14:paraId="2554012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7B6A1687" w14:textId="77777777" w:rsidR="00DD04E3" w:rsidRDefault="00DD04E3" w:rsidP="00DD04E3">
            <w:r>
              <w:t>3</w:t>
            </w:r>
          </w:p>
        </w:tc>
        <w:tc>
          <w:tcPr>
            <w:tcW w:w="1759" w:type="dxa"/>
          </w:tcPr>
          <w:p w14:paraId="2FEF3B92" w14:textId="71B27CD9" w:rsidR="00DD04E3" w:rsidRDefault="00DD04E3" w:rsidP="00DD04E3">
            <w:pPr>
              <w:cnfStyle w:val="000000100000" w:firstRow="0" w:lastRow="0" w:firstColumn="0" w:lastColumn="0" w:oddVBand="0" w:evenVBand="0" w:oddHBand="1" w:evenHBand="0" w:firstRowFirstColumn="0" w:firstRowLastColumn="0" w:lastRowFirstColumn="0" w:lastRowLastColumn="0"/>
            </w:pPr>
            <w:r>
              <w:t>100</w:t>
            </w:r>
          </w:p>
        </w:tc>
        <w:tc>
          <w:tcPr>
            <w:tcW w:w="1760" w:type="dxa"/>
          </w:tcPr>
          <w:p w14:paraId="07CD13B4" w14:textId="523E178D" w:rsidR="00DD04E3" w:rsidRDefault="00DD04E3" w:rsidP="00DD04E3">
            <w:pPr>
              <w:cnfStyle w:val="000000100000" w:firstRow="0" w:lastRow="0" w:firstColumn="0" w:lastColumn="0" w:oddVBand="0" w:evenVBand="0" w:oddHBand="1" w:evenHBand="0" w:firstRowFirstColumn="0" w:firstRowLastColumn="0" w:lastRowFirstColumn="0" w:lastRowLastColumn="0"/>
            </w:pPr>
            <w:r>
              <w:t>20</w:t>
            </w:r>
          </w:p>
        </w:tc>
        <w:tc>
          <w:tcPr>
            <w:tcW w:w="1759" w:type="dxa"/>
          </w:tcPr>
          <w:p w14:paraId="617994B0" w14:textId="22DE2FE8" w:rsidR="00DD04E3" w:rsidRDefault="00DD04E3" w:rsidP="00DD04E3">
            <w:pPr>
              <w:cnfStyle w:val="000000100000" w:firstRow="0" w:lastRow="0" w:firstColumn="0" w:lastColumn="0" w:oddVBand="0" w:evenVBand="0" w:oddHBand="1" w:evenHBand="0" w:firstRowFirstColumn="0" w:firstRowLastColumn="0" w:lastRowFirstColumn="0" w:lastRowLastColumn="0"/>
            </w:pPr>
            <w:r>
              <w:t>203.0</w:t>
            </w:r>
          </w:p>
        </w:tc>
        <w:tc>
          <w:tcPr>
            <w:tcW w:w="1760" w:type="dxa"/>
          </w:tcPr>
          <w:p w14:paraId="104A1BE7" w14:textId="26F4A023" w:rsidR="00DD04E3" w:rsidRDefault="00D13170" w:rsidP="00DD04E3">
            <w:pPr>
              <w:cnfStyle w:val="000000100000" w:firstRow="0" w:lastRow="0" w:firstColumn="0" w:lastColumn="0" w:oddVBand="0" w:evenVBand="0" w:oddHBand="1" w:evenHBand="0" w:firstRowFirstColumn="0" w:firstRowLastColumn="0" w:lastRowFirstColumn="0" w:lastRowLastColumn="0"/>
            </w:pPr>
            <w:r>
              <w:t>211.1</w:t>
            </w:r>
          </w:p>
        </w:tc>
        <w:tc>
          <w:tcPr>
            <w:tcW w:w="1760" w:type="dxa"/>
          </w:tcPr>
          <w:p w14:paraId="061D18FB" w14:textId="5A804BB5" w:rsidR="00DD04E3" w:rsidRDefault="00D13170" w:rsidP="00D13170">
            <w:pPr>
              <w:cnfStyle w:val="000000100000" w:firstRow="0" w:lastRow="0" w:firstColumn="0" w:lastColumn="0" w:oddVBand="0" w:evenVBand="0" w:oddHBand="1" w:evenHBand="0" w:firstRowFirstColumn="0" w:firstRowLastColumn="0" w:lastRowFirstColumn="0" w:lastRowLastColumn="0"/>
            </w:pPr>
            <w:r>
              <w:t>8.1</w:t>
            </w:r>
          </w:p>
        </w:tc>
      </w:tr>
    </w:tbl>
    <w:p w14:paraId="358D0E77" w14:textId="75C67661" w:rsidR="00AA4C82" w:rsidRDefault="00AA4C82" w:rsidP="009E4119">
      <w:pPr>
        <w:pStyle w:val="FeatureBox4"/>
      </w:pPr>
      <w:r w:rsidRPr="0026660F">
        <w:rPr>
          <w:rStyle w:val="Strong"/>
        </w:rPr>
        <w:t>Note:</w:t>
      </w:r>
      <w:r>
        <w:t xml:space="preserve"> the expected mass of sodium bicarbonate </w:t>
      </w:r>
      <w:r w:rsidR="00C84A5F">
        <w:t>that can dissolve in 100</w:t>
      </w:r>
      <w:r w:rsidR="001318A6">
        <w:t> </w:t>
      </w:r>
      <w:r w:rsidR="00C84A5F">
        <w:t xml:space="preserve">mL of water at 20°C is </w:t>
      </w:r>
      <w:r w:rsidR="009E4119">
        <w:t>9.6</w:t>
      </w:r>
      <w:r w:rsidR="001318A6">
        <w:t> </w:t>
      </w:r>
      <w:r w:rsidR="009E4119">
        <w:t>g</w:t>
      </w:r>
      <w:r w:rsidR="00C84A5F">
        <w:t>.</w:t>
      </w:r>
    </w:p>
    <w:p w14:paraId="22BD9A00" w14:textId="5526335B" w:rsidR="008953D7" w:rsidRPr="009655D1" w:rsidRDefault="008953D7" w:rsidP="009655D1">
      <w:r w:rsidRPr="009655D1">
        <w:t>Calculate the mean solubility of each solute.</w:t>
      </w:r>
    </w:p>
    <w:p w14:paraId="5EC9C17F" w14:textId="59B863D8" w:rsidR="008953D7" w:rsidRDefault="003E44B4" w:rsidP="003E44B4">
      <w:pPr>
        <w:pStyle w:val="Caption"/>
      </w:pPr>
      <w:r>
        <w:t xml:space="preserve">Table </w:t>
      </w:r>
      <w:r>
        <w:fldChar w:fldCharType="begin"/>
      </w:r>
      <w:r>
        <w:instrText xml:space="preserve"> SEQ Table \* ARABIC </w:instrText>
      </w:r>
      <w:r>
        <w:fldChar w:fldCharType="separate"/>
      </w:r>
      <w:r>
        <w:rPr>
          <w:noProof/>
        </w:rPr>
        <w:t>18</w:t>
      </w:r>
      <w:r>
        <w:fldChar w:fldCharType="end"/>
      </w:r>
      <w:r>
        <w:t xml:space="preserve"> </w:t>
      </w:r>
      <w:r w:rsidR="008953D7">
        <w:t>– mean solubility of different substances at room temperature (</w:t>
      </w:r>
      <w:r w:rsidR="00EE591B">
        <w:t>20</w:t>
      </w:r>
      <w:r w:rsidR="008953D7">
        <w:t>°C)</w:t>
      </w:r>
    </w:p>
    <w:tbl>
      <w:tblPr>
        <w:tblStyle w:val="Tableheader"/>
        <w:tblW w:w="0" w:type="auto"/>
        <w:tblLook w:val="04A0" w:firstRow="1" w:lastRow="0" w:firstColumn="1" w:lastColumn="0" w:noHBand="0" w:noVBand="1"/>
        <w:tblDescription w:val="Sample results table – mean solubility of different substances at room temperature (20 degrees Celsius)."/>
      </w:tblPr>
      <w:tblGrid>
        <w:gridCol w:w="2972"/>
        <w:gridCol w:w="2693"/>
      </w:tblGrid>
      <w:tr w:rsidR="008953D7" w14:paraId="266FF2E5"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7D111A9F" w14:textId="77777777" w:rsidR="008953D7" w:rsidRDefault="008953D7">
            <w:r>
              <w:t>Solute</w:t>
            </w:r>
          </w:p>
        </w:tc>
        <w:tc>
          <w:tcPr>
            <w:tcW w:w="2693" w:type="dxa"/>
          </w:tcPr>
          <w:p w14:paraId="14373EC6" w14:textId="2D2067D5" w:rsidR="008953D7" w:rsidRDefault="008953D7">
            <w:pPr>
              <w:cnfStyle w:val="100000000000" w:firstRow="1" w:lastRow="0" w:firstColumn="0" w:lastColumn="0" w:oddVBand="0" w:evenVBand="0" w:oddHBand="0" w:evenHBand="0" w:firstRowFirstColumn="0" w:firstRowLastColumn="0" w:lastRowFirstColumn="0" w:lastRowLastColumn="0"/>
            </w:pPr>
            <w:r>
              <w:t>Solubility (g/100</w:t>
            </w:r>
            <w:r w:rsidR="00236792">
              <w:t> </w:t>
            </w:r>
            <w:r>
              <w:t>mL)</w:t>
            </w:r>
          </w:p>
        </w:tc>
      </w:tr>
      <w:tr w:rsidR="008953D7" w14:paraId="47F65B2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2FC6012D" w14:textId="77777777" w:rsidR="008953D7" w:rsidRDefault="008953D7">
            <w:r>
              <w:t>Sodium chloride</w:t>
            </w:r>
          </w:p>
        </w:tc>
        <w:tc>
          <w:tcPr>
            <w:tcW w:w="2693" w:type="dxa"/>
          </w:tcPr>
          <w:p w14:paraId="5A27E7D9" w14:textId="3CD90582" w:rsidR="008953D7" w:rsidRDefault="007D1501" w:rsidP="007D1501">
            <w:pPr>
              <w:cnfStyle w:val="000000100000" w:firstRow="0" w:lastRow="0" w:firstColumn="0" w:lastColumn="0" w:oddVBand="0" w:evenVBand="0" w:oddHBand="1" w:evenHBand="0" w:firstRowFirstColumn="0" w:firstRowLastColumn="0" w:lastRowFirstColumn="0" w:lastRowLastColumn="0"/>
            </w:pPr>
            <w:r>
              <w:t>33.3</w:t>
            </w:r>
          </w:p>
        </w:tc>
      </w:tr>
      <w:tr w:rsidR="008953D7" w14:paraId="70C40B3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5112DF06" w14:textId="77777777" w:rsidR="008953D7" w:rsidRDefault="008953D7">
            <w:r>
              <w:t>Sucrose</w:t>
            </w:r>
          </w:p>
        </w:tc>
        <w:tc>
          <w:tcPr>
            <w:tcW w:w="2693" w:type="dxa"/>
          </w:tcPr>
          <w:p w14:paraId="5C02C172" w14:textId="3D1ABB7E" w:rsidR="008953D7" w:rsidRDefault="007A7EB1">
            <w:pPr>
              <w:cnfStyle w:val="000000010000" w:firstRow="0" w:lastRow="0" w:firstColumn="0" w:lastColumn="0" w:oddVBand="0" w:evenVBand="0" w:oddHBand="0" w:evenHBand="1" w:firstRowFirstColumn="0" w:firstRowLastColumn="0" w:lastRowFirstColumn="0" w:lastRowLastColumn="0"/>
            </w:pPr>
            <w:r>
              <w:t>149.4</w:t>
            </w:r>
          </w:p>
        </w:tc>
      </w:tr>
      <w:tr w:rsidR="008953D7" w14:paraId="2AFADE0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2BEEAD19" w14:textId="77777777" w:rsidR="008953D7" w:rsidRDefault="008953D7">
            <w:r>
              <w:t>Magnesium sulfate</w:t>
            </w:r>
          </w:p>
        </w:tc>
        <w:tc>
          <w:tcPr>
            <w:tcW w:w="2693" w:type="dxa"/>
          </w:tcPr>
          <w:p w14:paraId="7E735E70" w14:textId="4DC2AEAE" w:rsidR="008953D7" w:rsidRDefault="00901D40">
            <w:pPr>
              <w:cnfStyle w:val="000000100000" w:firstRow="0" w:lastRow="0" w:firstColumn="0" w:lastColumn="0" w:oddVBand="0" w:evenVBand="0" w:oddHBand="1" w:evenHBand="0" w:firstRowFirstColumn="0" w:firstRowLastColumn="0" w:lastRowFirstColumn="0" w:lastRowLastColumn="0"/>
            </w:pPr>
            <w:r>
              <w:t>27.5</w:t>
            </w:r>
          </w:p>
        </w:tc>
      </w:tr>
      <w:tr w:rsidR="008953D7" w14:paraId="441C5C5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7524AFBF" w14:textId="77777777" w:rsidR="008953D7" w:rsidRDefault="008953D7">
            <w:r>
              <w:t>Sodium bicarbonate</w:t>
            </w:r>
          </w:p>
        </w:tc>
        <w:tc>
          <w:tcPr>
            <w:tcW w:w="2693" w:type="dxa"/>
          </w:tcPr>
          <w:p w14:paraId="1B77203C" w14:textId="3F29C762" w:rsidR="008953D7" w:rsidRDefault="009C3232">
            <w:pPr>
              <w:cnfStyle w:val="000000010000" w:firstRow="0" w:lastRow="0" w:firstColumn="0" w:lastColumn="0" w:oddVBand="0" w:evenVBand="0" w:oddHBand="0" w:evenHBand="1" w:firstRowFirstColumn="0" w:firstRowLastColumn="0" w:lastRowFirstColumn="0" w:lastRowLastColumn="0"/>
            </w:pPr>
            <w:r>
              <w:t>6.8</w:t>
            </w:r>
          </w:p>
        </w:tc>
      </w:tr>
    </w:tbl>
    <w:p w14:paraId="74BA047A" w14:textId="05B1E8F8" w:rsidR="00614E59" w:rsidRDefault="00614E59" w:rsidP="00A576C2">
      <w:pPr>
        <w:pStyle w:val="FeatureBox4"/>
        <w:tabs>
          <w:tab w:val="left" w:pos="8625"/>
        </w:tabs>
      </w:pPr>
      <w:r w:rsidRPr="005751BB">
        <w:rPr>
          <w:rStyle w:val="Strong"/>
        </w:rPr>
        <w:t>Note:</w:t>
      </w:r>
      <w:r>
        <w:t xml:space="preserve"> </w:t>
      </w:r>
      <w:r w:rsidR="00236792">
        <w:t>t</w:t>
      </w:r>
      <w:r w:rsidR="00AF69FA">
        <w:t xml:space="preserve">he student-collected data above </w:t>
      </w:r>
      <w:r>
        <w:t xml:space="preserve">differ </w:t>
      </w:r>
      <w:r w:rsidR="00AF69FA">
        <w:t xml:space="preserve">from </w:t>
      </w:r>
      <w:r>
        <w:t>the actual reference values.</w:t>
      </w:r>
      <w:r w:rsidR="00A576C2">
        <w:t xml:space="preserve"> If the </w:t>
      </w:r>
      <w:r w:rsidR="00AF69FA">
        <w:t>water temperature fluctuates by even a few degrees, it can affect how much solute dissolves</w:t>
      </w:r>
      <w:r w:rsidR="00A576C2">
        <w:t>.</w:t>
      </w:r>
      <w:r w:rsidR="00F636C9">
        <w:t xml:space="preserve"> Inconsistent stirring or impatience </w:t>
      </w:r>
      <w:r w:rsidR="00B81562">
        <w:t>while waiting for substances to dissolve can cause a lower recorded value</w:t>
      </w:r>
      <w:r w:rsidR="00F636C9">
        <w:t>.</w:t>
      </w:r>
      <w:r w:rsidR="00DE79C9">
        <w:t xml:space="preserve"> The larger crystals of </w:t>
      </w:r>
      <w:r w:rsidR="00AF69FA">
        <w:t>magnesium sulfate will dissolve more slowly</w:t>
      </w:r>
      <w:r w:rsidR="00DE79C9">
        <w:t xml:space="preserve"> than a finer solute.</w:t>
      </w:r>
      <w:r w:rsidR="00D7788C">
        <w:t xml:space="preserve"> Tap </w:t>
      </w:r>
      <w:r w:rsidR="00AF69FA">
        <w:t>water</w:t>
      </w:r>
      <w:r w:rsidR="00236792">
        <w:t>’</w:t>
      </w:r>
      <w:r w:rsidR="00AF69FA">
        <w:t xml:space="preserve">s mineral content </w:t>
      </w:r>
      <w:r w:rsidR="00B81562">
        <w:t>varies and can</w:t>
      </w:r>
      <w:r w:rsidR="00AF69FA">
        <w:t xml:space="preserve"> affect</w:t>
      </w:r>
      <w:r w:rsidR="008E0893">
        <w:t xml:space="preserve"> solubility.</w:t>
      </w:r>
    </w:p>
    <w:p w14:paraId="727D4F7C" w14:textId="7BC08B3E" w:rsidR="00843462" w:rsidRDefault="00843462" w:rsidP="00E64F7B">
      <w:pPr>
        <w:pStyle w:val="ListNumber"/>
        <w:numPr>
          <w:ilvl w:val="0"/>
          <w:numId w:val="33"/>
        </w:numPr>
      </w:pPr>
      <w:r>
        <w:t xml:space="preserve">What type of graph should be used to represent the mean </w:t>
      </w:r>
      <w:r w:rsidR="00AF69FA">
        <w:t xml:space="preserve">of </w:t>
      </w:r>
      <w:r>
        <w:t xml:space="preserve">the data in Table </w:t>
      </w:r>
      <w:r w:rsidR="00236792">
        <w:t>18</w:t>
      </w:r>
      <w:r>
        <w:t>?</w:t>
      </w:r>
      <w:r w:rsidR="0001463E">
        <w:t xml:space="preserve"> Provide your reasoning.</w:t>
      </w:r>
    </w:p>
    <w:tbl>
      <w:tblPr>
        <w:tblStyle w:val="TableGrid"/>
        <w:tblW w:w="0" w:type="auto"/>
        <w:tblLook w:val="04A0" w:firstRow="1" w:lastRow="0" w:firstColumn="1" w:lastColumn="0" w:noHBand="0" w:noVBand="1"/>
        <w:tblDescription w:val="A sample student response."/>
      </w:tblPr>
      <w:tblGrid>
        <w:gridCol w:w="9628"/>
      </w:tblGrid>
      <w:tr w:rsidR="00843462" w14:paraId="7CF68158" w14:textId="77777777">
        <w:tc>
          <w:tcPr>
            <w:tcW w:w="9628" w:type="dxa"/>
          </w:tcPr>
          <w:p w14:paraId="4C5F3EBC" w14:textId="7AF8EB6E" w:rsidR="00050454" w:rsidRDefault="003E637B" w:rsidP="00050454">
            <w:r>
              <w:t>A column graph</w:t>
            </w:r>
            <w:r w:rsidR="00825C22">
              <w:t xml:space="preserve"> </w:t>
            </w:r>
            <w:r w:rsidR="00E4431C">
              <w:t xml:space="preserve">is used </w:t>
            </w:r>
            <w:r w:rsidR="00825C22">
              <w:t xml:space="preserve">because the independent variable </w:t>
            </w:r>
            <w:r w:rsidR="00FB19DE">
              <w:t xml:space="preserve">produces </w:t>
            </w:r>
            <w:r w:rsidR="00825C22">
              <w:t>cate</w:t>
            </w:r>
            <w:r w:rsidR="000D1FA3">
              <w:t>gorical</w:t>
            </w:r>
            <w:r w:rsidR="007F246B">
              <w:t xml:space="preserve"> data</w:t>
            </w:r>
            <w:r w:rsidR="000D1FA3">
              <w:t>.</w:t>
            </w:r>
          </w:p>
        </w:tc>
      </w:tr>
    </w:tbl>
    <w:p w14:paraId="17CCFF03" w14:textId="211A36B8" w:rsidR="00843462" w:rsidRPr="0009642E" w:rsidRDefault="00843462" w:rsidP="002F238F">
      <w:pPr>
        <w:pStyle w:val="ListNumber"/>
      </w:pPr>
      <w:r>
        <w:t xml:space="preserve">Draw a graph to represent the solubility of the </w:t>
      </w:r>
      <w:r w:rsidR="00236792">
        <w:t xml:space="preserve">4 </w:t>
      </w:r>
      <w:r>
        <w:t>solutes.</w:t>
      </w:r>
    </w:p>
    <w:p w14:paraId="2E5FDB40" w14:textId="5B3FA4E4" w:rsidR="00843462" w:rsidRDefault="009324C1" w:rsidP="009324C1">
      <w:pPr>
        <w:pStyle w:val="Caption"/>
      </w:pPr>
      <w:r>
        <w:t xml:space="preserve">Figure </w:t>
      </w:r>
      <w:r>
        <w:fldChar w:fldCharType="begin"/>
      </w:r>
      <w:r>
        <w:instrText xml:space="preserve"> SEQ Figure \* ARABIC </w:instrText>
      </w:r>
      <w:r>
        <w:fldChar w:fldCharType="separate"/>
      </w:r>
      <w:r w:rsidR="00BE74CE">
        <w:rPr>
          <w:noProof/>
        </w:rPr>
        <w:t>10</w:t>
      </w:r>
      <w:r>
        <w:fldChar w:fldCharType="end"/>
      </w:r>
      <w:r>
        <w:t xml:space="preserve"> </w:t>
      </w:r>
      <w:r w:rsidR="00843462">
        <w:t xml:space="preserve">– </w:t>
      </w:r>
      <w:r>
        <w:t>sample student graph</w:t>
      </w:r>
      <w:r w:rsidR="00EC4B71">
        <w:t xml:space="preserve"> of the solubility of </w:t>
      </w:r>
      <w:r w:rsidR="00236792">
        <w:t xml:space="preserve">4 </w:t>
      </w:r>
      <w:r w:rsidR="00EC4B71">
        <w:t>solutes at a certain temperature</w:t>
      </w:r>
    </w:p>
    <w:p w14:paraId="525C43CE" w14:textId="38A22554" w:rsidR="00E31490" w:rsidRPr="00E31490" w:rsidRDefault="00E31490" w:rsidP="00E31490">
      <w:r>
        <w:rPr>
          <w:noProof/>
        </w:rPr>
        <w:drawing>
          <wp:inline distT="0" distB="0" distL="0" distR="0" wp14:anchorId="3F7EEC25" wp14:editId="1E6BDFC9">
            <wp:extent cx="5486400" cy="4346369"/>
            <wp:effectExtent l="0" t="0" r="0" b="16510"/>
            <wp:docPr id="1507327271" name="Chart 1" descr="A sample student graph representing the collected results for the solubility of 4 solutes in water at 20 degrees Celsius. "/>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57F27AEB" w14:textId="62AD05FE" w:rsidR="00843462" w:rsidRPr="000B2DA0" w:rsidRDefault="00843462" w:rsidP="00843462">
      <w:pPr>
        <w:rPr>
          <w:rStyle w:val="Strong"/>
        </w:rPr>
      </w:pPr>
      <w:r w:rsidRPr="000B2DA0">
        <w:rPr>
          <w:rStyle w:val="Strong"/>
        </w:rPr>
        <w:t>Discussion</w:t>
      </w:r>
      <w:r>
        <w:rPr>
          <w:rStyle w:val="Strong"/>
        </w:rPr>
        <w:t xml:space="preserve"> questions</w:t>
      </w:r>
    </w:p>
    <w:p w14:paraId="0C62634A" w14:textId="77777777" w:rsidR="00843462" w:rsidRDefault="00843462" w:rsidP="00E64F7B">
      <w:pPr>
        <w:pStyle w:val="ListNumber"/>
        <w:numPr>
          <w:ilvl w:val="0"/>
          <w:numId w:val="14"/>
        </w:numPr>
      </w:pPr>
      <w:r>
        <w:t>Which solute was most soluble?</w:t>
      </w:r>
    </w:p>
    <w:tbl>
      <w:tblPr>
        <w:tblStyle w:val="TableGrid"/>
        <w:tblW w:w="0" w:type="auto"/>
        <w:tblLook w:val="04A0" w:firstRow="1" w:lastRow="0" w:firstColumn="1" w:lastColumn="0" w:noHBand="0" w:noVBand="1"/>
        <w:tblDescription w:val="A sample student response."/>
      </w:tblPr>
      <w:tblGrid>
        <w:gridCol w:w="9628"/>
      </w:tblGrid>
      <w:tr w:rsidR="00843462" w14:paraId="33E3BA2A" w14:textId="77777777">
        <w:tc>
          <w:tcPr>
            <w:tcW w:w="9628" w:type="dxa"/>
          </w:tcPr>
          <w:p w14:paraId="3587C029" w14:textId="73BF1655" w:rsidR="00843462" w:rsidRDefault="00AE100D">
            <w:r>
              <w:t>Sucrose was the most soluble in water</w:t>
            </w:r>
            <w:r w:rsidR="00617E66">
              <w:t>, with a mean solubility of 149.4</w:t>
            </w:r>
            <w:r w:rsidR="008717FE">
              <w:t> </w:t>
            </w:r>
            <w:r w:rsidR="00617E66">
              <w:t>g/100</w:t>
            </w:r>
            <w:r w:rsidR="008717FE">
              <w:t> </w:t>
            </w:r>
            <w:r w:rsidR="00617E66">
              <w:t>mL</w:t>
            </w:r>
            <w:r w:rsidR="00E4431C">
              <w:t>.</w:t>
            </w:r>
          </w:p>
        </w:tc>
      </w:tr>
    </w:tbl>
    <w:p w14:paraId="4269ABDC" w14:textId="77777777" w:rsidR="00843462" w:rsidRDefault="00843462" w:rsidP="00E64F7B">
      <w:pPr>
        <w:pStyle w:val="ListNumber"/>
        <w:numPr>
          <w:ilvl w:val="0"/>
          <w:numId w:val="14"/>
        </w:numPr>
      </w:pPr>
      <w:r>
        <w:t>How did you decide the point of saturation for each solute?</w:t>
      </w:r>
    </w:p>
    <w:tbl>
      <w:tblPr>
        <w:tblStyle w:val="TableGrid"/>
        <w:tblW w:w="0" w:type="auto"/>
        <w:tblLook w:val="04A0" w:firstRow="1" w:lastRow="0" w:firstColumn="1" w:lastColumn="0" w:noHBand="0" w:noVBand="1"/>
        <w:tblDescription w:val="A sample student response."/>
      </w:tblPr>
      <w:tblGrid>
        <w:gridCol w:w="9628"/>
      </w:tblGrid>
      <w:tr w:rsidR="00843462" w14:paraId="0267B8E8" w14:textId="77777777">
        <w:tc>
          <w:tcPr>
            <w:tcW w:w="9628" w:type="dxa"/>
          </w:tcPr>
          <w:p w14:paraId="6AF2DF27" w14:textId="04D87A13" w:rsidR="00843462" w:rsidRDefault="00106D3D">
            <w:r>
              <w:t>The saturation point was determined as the point at which some of the solid solute did not dissolve.</w:t>
            </w:r>
          </w:p>
        </w:tc>
      </w:tr>
    </w:tbl>
    <w:p w14:paraId="602D58BF" w14:textId="4C4D007A" w:rsidR="00843462" w:rsidRDefault="00843462" w:rsidP="00E64F7B">
      <w:pPr>
        <w:pStyle w:val="ListNumber"/>
        <w:numPr>
          <w:ilvl w:val="0"/>
          <w:numId w:val="14"/>
        </w:numPr>
      </w:pPr>
      <w:r>
        <w:t xml:space="preserve">Suggest </w:t>
      </w:r>
      <w:r w:rsidR="008717FE">
        <w:t xml:space="preserve">2 </w:t>
      </w:r>
      <w:r>
        <w:t>improvements to increase the validity of the method.</w:t>
      </w:r>
    </w:p>
    <w:tbl>
      <w:tblPr>
        <w:tblStyle w:val="TableGrid"/>
        <w:tblW w:w="0" w:type="auto"/>
        <w:tblLook w:val="04A0" w:firstRow="1" w:lastRow="0" w:firstColumn="1" w:lastColumn="0" w:noHBand="0" w:noVBand="1"/>
        <w:tblDescription w:val="A sample student response."/>
      </w:tblPr>
      <w:tblGrid>
        <w:gridCol w:w="9628"/>
      </w:tblGrid>
      <w:tr w:rsidR="00843462" w14:paraId="4A0A2014" w14:textId="77777777">
        <w:tc>
          <w:tcPr>
            <w:tcW w:w="9628" w:type="dxa"/>
          </w:tcPr>
          <w:p w14:paraId="2958540E" w14:textId="6E7DDD3A" w:rsidR="00106D3D" w:rsidRDefault="00BD78A4">
            <w:r>
              <w:t>The mass of the final substance included some undissolved solute, so</w:t>
            </w:r>
            <w:r w:rsidR="00106D3D">
              <w:t xml:space="preserve"> the calculated solubility is slightly higher. This can be overcome by filtering the solution to remove the solid before weighing.</w:t>
            </w:r>
          </w:p>
          <w:p w14:paraId="46B287A2" w14:textId="12C50DAF" w:rsidR="00206DFA" w:rsidRDefault="00106D3D">
            <w:r>
              <w:t>Our stirring may have been inconsistent, and we were impatient with waiting for substances to dissolve. If we had used a magnetic stirrer and waited longer to see if more solute would dissolve, it might have led to a higher calculated solubility.</w:t>
            </w:r>
          </w:p>
        </w:tc>
      </w:tr>
    </w:tbl>
    <w:p w14:paraId="07774FB4" w14:textId="25EB1672" w:rsidR="00A11D4F" w:rsidRPr="000B788B" w:rsidRDefault="00A11D4F" w:rsidP="00A11D4F">
      <w:r>
        <w:t xml:space="preserve">Use the information in Figure 1 (in the student resource) to answer questions 4 </w:t>
      </w:r>
      <w:r w:rsidR="00964D41">
        <w:t xml:space="preserve">to </w:t>
      </w:r>
      <w:r>
        <w:t>6.</w:t>
      </w:r>
    </w:p>
    <w:p w14:paraId="073956A7" w14:textId="4184CCED" w:rsidR="00A11D4F" w:rsidRDefault="00A11D4F" w:rsidP="002F238F">
      <w:pPr>
        <w:pStyle w:val="ListNumber"/>
      </w:pPr>
      <w:r>
        <w:t xml:space="preserve">Compare your </w:t>
      </w:r>
      <w:r w:rsidR="00106D3D">
        <w:t xml:space="preserve">results </w:t>
      </w:r>
      <w:r>
        <w:t>for sodium chloride and magnesium sulfate to the expected values indicated in Figure 1.</w:t>
      </w:r>
    </w:p>
    <w:tbl>
      <w:tblPr>
        <w:tblStyle w:val="TableGrid"/>
        <w:tblW w:w="0" w:type="auto"/>
        <w:tblLook w:val="04A0" w:firstRow="1" w:lastRow="0" w:firstColumn="1" w:lastColumn="0" w:noHBand="0" w:noVBand="1"/>
        <w:tblDescription w:val="A sample student response."/>
      </w:tblPr>
      <w:tblGrid>
        <w:gridCol w:w="9628"/>
      </w:tblGrid>
      <w:tr w:rsidR="00A11D4F" w14:paraId="3E74D7A1" w14:textId="77777777">
        <w:tc>
          <w:tcPr>
            <w:tcW w:w="9628" w:type="dxa"/>
          </w:tcPr>
          <w:p w14:paraId="3DBE093A" w14:textId="5AD0619C" w:rsidR="00A11D4F" w:rsidRDefault="00361B1A">
            <w:r>
              <w:t xml:space="preserve">According </w:t>
            </w:r>
            <w:r w:rsidR="006F59D7">
              <w:t xml:space="preserve">to </w:t>
            </w:r>
            <w:r>
              <w:t xml:space="preserve">the graph in Figure 1, </w:t>
            </w:r>
            <w:r w:rsidR="0075310D">
              <w:t>sodium chloride has a solubility of approximately 36</w:t>
            </w:r>
            <w:r w:rsidR="0094160C">
              <w:t> </w:t>
            </w:r>
            <w:r w:rsidR="0075310D">
              <w:t>g/100</w:t>
            </w:r>
            <w:r w:rsidR="0094160C">
              <w:t> </w:t>
            </w:r>
            <w:r w:rsidR="0075310D">
              <w:t>mL</w:t>
            </w:r>
            <w:r w:rsidR="00FF6D10">
              <w:t xml:space="preserve"> and magnesium sulfate has a solubility of approximately 35</w:t>
            </w:r>
            <w:r w:rsidR="0094160C">
              <w:t> </w:t>
            </w:r>
            <w:r w:rsidR="004E1C5F">
              <w:t>g/100</w:t>
            </w:r>
            <w:r w:rsidR="0094160C">
              <w:t> </w:t>
            </w:r>
            <w:r w:rsidR="004E1C5F">
              <w:t xml:space="preserve">mL in water. </w:t>
            </w:r>
            <w:r w:rsidR="00FE79FB">
              <w:t xml:space="preserve">Our data for sodium chloride is </w:t>
            </w:r>
            <w:r w:rsidR="00CC4629">
              <w:t>2.7</w:t>
            </w:r>
            <w:r w:rsidR="0094160C">
              <w:t> </w:t>
            </w:r>
            <w:r w:rsidR="00CC4629">
              <w:t>g/100</w:t>
            </w:r>
            <w:r w:rsidR="0094160C">
              <w:t> </w:t>
            </w:r>
            <w:r w:rsidR="00CC4629">
              <w:t>mL</w:t>
            </w:r>
            <w:r w:rsidR="00FE79FB">
              <w:t xml:space="preserve"> lower</w:t>
            </w:r>
            <w:r w:rsidR="00CC4629">
              <w:t>,</w:t>
            </w:r>
            <w:r w:rsidR="00FE79FB">
              <w:t xml:space="preserve"> at 33.3</w:t>
            </w:r>
            <w:r w:rsidR="0094160C">
              <w:t> </w:t>
            </w:r>
            <w:r w:rsidR="00FE79FB">
              <w:t>g/100</w:t>
            </w:r>
            <w:r w:rsidR="0094160C">
              <w:t> </w:t>
            </w:r>
            <w:r w:rsidR="00FE79FB">
              <w:t>mL</w:t>
            </w:r>
            <w:r w:rsidR="00CC4629">
              <w:t>. T</w:t>
            </w:r>
            <w:r w:rsidR="00FE79FB">
              <w:t xml:space="preserve">he data for magnesium sulfate </w:t>
            </w:r>
            <w:r w:rsidR="0094160C">
              <w:t xml:space="preserve">is </w:t>
            </w:r>
            <w:r w:rsidR="00FB19DE">
              <w:t>7.5</w:t>
            </w:r>
            <w:r w:rsidR="0094160C">
              <w:t> </w:t>
            </w:r>
            <w:r w:rsidR="00FB19DE">
              <w:t>g/100</w:t>
            </w:r>
            <w:r w:rsidR="0094160C">
              <w:t> </w:t>
            </w:r>
            <w:r w:rsidR="00FB19DE">
              <w:t>mL less than the expected value of</w:t>
            </w:r>
            <w:r w:rsidR="00A445C6">
              <w:t xml:space="preserve"> </w:t>
            </w:r>
            <w:r w:rsidR="004765DD">
              <w:t>27.5</w:t>
            </w:r>
            <w:r w:rsidR="0094160C">
              <w:t> </w:t>
            </w:r>
            <w:r w:rsidR="004765DD">
              <w:t>g/100</w:t>
            </w:r>
            <w:r w:rsidR="0094160C">
              <w:t> </w:t>
            </w:r>
            <w:r w:rsidR="004765DD">
              <w:t>mL.</w:t>
            </w:r>
          </w:p>
        </w:tc>
      </w:tr>
    </w:tbl>
    <w:p w14:paraId="238101FF" w14:textId="073D7F3B" w:rsidR="00A11D4F" w:rsidRDefault="00A11D4F" w:rsidP="002F238F">
      <w:pPr>
        <w:pStyle w:val="ListNumber"/>
      </w:pPr>
      <w:r>
        <w:t xml:space="preserve">The </w:t>
      </w:r>
      <w:r w:rsidR="00B51A28">
        <w:t>Dead Sea</w:t>
      </w:r>
      <w:r>
        <w:t xml:space="preserve"> is saturated with salt (sodium chloride). The temperature of the </w:t>
      </w:r>
      <w:r w:rsidR="00B51A28">
        <w:t>Dead Sea</w:t>
      </w:r>
      <w:r>
        <w:t xml:space="preserve"> ranges from 20 to 37°C. Using Figure 1, predict how much salt is dissolved in the </w:t>
      </w:r>
      <w:r w:rsidR="00B51A28">
        <w:t>seawater</w:t>
      </w:r>
      <w:r>
        <w:t>.</w:t>
      </w:r>
    </w:p>
    <w:tbl>
      <w:tblPr>
        <w:tblStyle w:val="TableGrid"/>
        <w:tblW w:w="0" w:type="auto"/>
        <w:tblLook w:val="04A0" w:firstRow="1" w:lastRow="0" w:firstColumn="1" w:lastColumn="0" w:noHBand="0" w:noVBand="1"/>
        <w:tblDescription w:val="Sample student response."/>
      </w:tblPr>
      <w:tblGrid>
        <w:gridCol w:w="9628"/>
      </w:tblGrid>
      <w:tr w:rsidR="00A11D4F" w14:paraId="6DA29809" w14:textId="77777777">
        <w:tc>
          <w:tcPr>
            <w:tcW w:w="9628" w:type="dxa"/>
          </w:tcPr>
          <w:p w14:paraId="27366A8E" w14:textId="2AC66E2D" w:rsidR="00A11D4F" w:rsidRDefault="00350E42">
            <w:r>
              <w:t>Approximately 36</w:t>
            </w:r>
            <w:r w:rsidR="0094160C">
              <w:t> </w:t>
            </w:r>
            <w:r>
              <w:t>g of salt is dissolved in every 100</w:t>
            </w:r>
            <w:r w:rsidR="0094160C">
              <w:t> </w:t>
            </w:r>
            <w:r>
              <w:t xml:space="preserve">mL of water in the </w:t>
            </w:r>
            <w:r w:rsidR="00B51A28">
              <w:t>Dead Sea</w:t>
            </w:r>
            <w:r>
              <w:t>. The solubility of salt in water increases very slightly between 20 and 37°C (</w:t>
            </w:r>
            <w:r w:rsidR="00C96045">
              <w:t>by less than 0.5</w:t>
            </w:r>
            <w:r w:rsidR="0094160C">
              <w:t> </w:t>
            </w:r>
            <w:r w:rsidR="00C96045">
              <w:t>g/100</w:t>
            </w:r>
            <w:r w:rsidR="0094160C">
              <w:t> </w:t>
            </w:r>
            <w:r w:rsidR="00C96045">
              <w:t>mL,</w:t>
            </w:r>
            <w:r>
              <w:t xml:space="preserve"> according to the graph).</w:t>
            </w:r>
          </w:p>
        </w:tc>
      </w:tr>
    </w:tbl>
    <w:p w14:paraId="4A5DA054" w14:textId="14C44D46" w:rsidR="008E3DAB" w:rsidRDefault="00A11D4F" w:rsidP="0026660F">
      <w:pPr>
        <w:pStyle w:val="ListNumber"/>
        <w:keepNext/>
      </w:pPr>
      <w:r>
        <w:t xml:space="preserve">Vihaan </w:t>
      </w:r>
      <w:r w:rsidR="008E3DAB">
        <w:t xml:space="preserve">wants to grow crystals of magnesium </w:t>
      </w:r>
      <w:r w:rsidR="005D4269">
        <w:t>sulfate for a class demonstration. He adds</w:t>
      </w:r>
      <w:r w:rsidR="005B7083">
        <w:t xml:space="preserve"> 50</w:t>
      </w:r>
      <w:r w:rsidR="00A87CBC">
        <w:t> </w:t>
      </w:r>
      <w:r w:rsidR="005B7083">
        <w:t xml:space="preserve">g of magnesium sulfate to </w:t>
      </w:r>
      <w:r w:rsidR="00A52D8F">
        <w:t>100</w:t>
      </w:r>
      <w:r w:rsidR="00A87CBC">
        <w:t> </w:t>
      </w:r>
      <w:r w:rsidR="00A52D8F">
        <w:t xml:space="preserve">mL of </w:t>
      </w:r>
      <w:r w:rsidR="00747E90">
        <w:t>water at 60°C</w:t>
      </w:r>
      <w:r w:rsidR="00A52D8F">
        <w:t>. He then lets the solution cool to room temperature. At what temperature will crystals start to form</w:t>
      </w:r>
      <w:r w:rsidR="008A262E">
        <w:t xml:space="preserve"> as the solution cools?</w:t>
      </w:r>
    </w:p>
    <w:tbl>
      <w:tblPr>
        <w:tblStyle w:val="TableGrid"/>
        <w:tblW w:w="0" w:type="auto"/>
        <w:tblLook w:val="04A0" w:firstRow="1" w:lastRow="0" w:firstColumn="1" w:lastColumn="0" w:noHBand="0" w:noVBand="1"/>
        <w:tblDescription w:val="A sample student response."/>
      </w:tblPr>
      <w:tblGrid>
        <w:gridCol w:w="9628"/>
      </w:tblGrid>
      <w:tr w:rsidR="008A262E" w14:paraId="3C28EB50" w14:textId="77777777" w:rsidTr="008A262E">
        <w:tc>
          <w:tcPr>
            <w:tcW w:w="9628" w:type="dxa"/>
          </w:tcPr>
          <w:p w14:paraId="4D687A4E" w14:textId="6193752D" w:rsidR="008A262E" w:rsidRDefault="008A262E" w:rsidP="008A262E">
            <w:r>
              <w:t>At 60°C</w:t>
            </w:r>
            <w:r w:rsidR="00F74751">
              <w:t>,</w:t>
            </w:r>
            <w:r>
              <w:t xml:space="preserve"> all </w:t>
            </w:r>
            <w:r w:rsidR="00F74751">
              <w:t>50</w:t>
            </w:r>
            <w:r w:rsidR="00A87CBC">
              <w:t> </w:t>
            </w:r>
            <w:r w:rsidR="00F74751">
              <w:t xml:space="preserve">g of magnesium sulfate will dissolve in </w:t>
            </w:r>
            <w:r>
              <w:t xml:space="preserve">water. </w:t>
            </w:r>
            <w:r w:rsidR="000F6805">
              <w:t xml:space="preserve">According to the graph in Figure 1, </w:t>
            </w:r>
            <w:r w:rsidR="00374F2D">
              <w:t>a solution saturated at 50</w:t>
            </w:r>
            <w:r w:rsidR="00A87CBC">
              <w:t> </w:t>
            </w:r>
            <w:r w:rsidR="00374F2D">
              <w:t>g/100</w:t>
            </w:r>
            <w:r w:rsidR="00A87CBC">
              <w:t> </w:t>
            </w:r>
            <w:r w:rsidR="00374F2D">
              <w:t>mL</w:t>
            </w:r>
            <w:r w:rsidR="00B16917">
              <w:t xml:space="preserve"> will have a temperature of a</w:t>
            </w:r>
            <w:r w:rsidR="00471E6C">
              <w:t xml:space="preserve">pproximately 44.5°C, </w:t>
            </w:r>
            <w:r w:rsidR="00F74751">
              <w:t xml:space="preserve">and </w:t>
            </w:r>
            <w:r w:rsidR="00471E6C">
              <w:t>crystals will start to form as the temper</w:t>
            </w:r>
            <w:r w:rsidR="00647E11">
              <w:t>ature drops below 44.5°C.</w:t>
            </w:r>
          </w:p>
        </w:tc>
      </w:tr>
    </w:tbl>
    <w:p w14:paraId="7F5EF6A7" w14:textId="419C320A" w:rsidR="00DB72C0" w:rsidRDefault="00DB72C0" w:rsidP="00DB72C0">
      <w:bookmarkStart w:id="58" w:name="_Ref214013749"/>
      <w:r>
        <w:br w:type="page"/>
      </w:r>
    </w:p>
    <w:p w14:paraId="50ADCCE2" w14:textId="01F06BA9" w:rsidR="0079594E" w:rsidRDefault="00615140" w:rsidP="00615140">
      <w:pPr>
        <w:pStyle w:val="Heading3"/>
      </w:pPr>
      <w:bookmarkStart w:id="59" w:name="_Student_resource_–_5"/>
      <w:bookmarkStart w:id="60" w:name="_Toc227597141"/>
      <w:bookmarkEnd w:id="59"/>
      <w:r>
        <w:t>Student resource – measuring the solubility of substances</w:t>
      </w:r>
      <w:bookmarkEnd w:id="58"/>
      <w:bookmarkEnd w:id="60"/>
    </w:p>
    <w:p w14:paraId="319E3006" w14:textId="0E5F8942" w:rsidR="00387102" w:rsidRPr="00387102" w:rsidRDefault="0041046E" w:rsidP="0041046E">
      <w:pPr>
        <w:pStyle w:val="FeatureBox"/>
      </w:pPr>
      <w:r w:rsidRPr="0041046E">
        <w:t xml:space="preserve">The ability of a substance to dissolve in a given amount of water is called </w:t>
      </w:r>
      <w:r w:rsidR="0095428E">
        <w:t>‘</w:t>
      </w:r>
      <w:r w:rsidRPr="0041046E">
        <w:t>solubility</w:t>
      </w:r>
      <w:r w:rsidR="0095428E">
        <w:t>’</w:t>
      </w:r>
      <w:r w:rsidRPr="0041046E">
        <w:t>. Solubility depends on the type of solute, temperature and interactions between the solute and solvent particles. In this investigation, you will measure how much of different solutes can dissolve in water at room temperature, record your data and present it in a graph to compare which substances are most and least soluble.</w:t>
      </w:r>
    </w:p>
    <w:p w14:paraId="087D9E00" w14:textId="445A493B" w:rsidR="00387102" w:rsidRDefault="00387102" w:rsidP="00387102">
      <w:bookmarkStart w:id="61" w:name="_Hlk214260792"/>
      <w:r>
        <w:t>Write an aim for the investigation</w:t>
      </w:r>
      <w:r w:rsidR="006B2795">
        <w:t>.</w:t>
      </w:r>
    </w:p>
    <w:tbl>
      <w:tblPr>
        <w:tblStyle w:val="TableGrid"/>
        <w:tblW w:w="0" w:type="auto"/>
        <w:tblLook w:val="04A0" w:firstRow="1" w:lastRow="0" w:firstColumn="1" w:lastColumn="0" w:noHBand="0" w:noVBand="1"/>
        <w:tblDescription w:val="Blank space for a student response."/>
      </w:tblPr>
      <w:tblGrid>
        <w:gridCol w:w="9628"/>
      </w:tblGrid>
      <w:tr w:rsidR="00387102" w14:paraId="58996165" w14:textId="77777777" w:rsidTr="00514051">
        <w:trPr>
          <w:trHeight w:val="1012"/>
        </w:trPr>
        <w:tc>
          <w:tcPr>
            <w:tcW w:w="9628" w:type="dxa"/>
          </w:tcPr>
          <w:p w14:paraId="2580C885" w14:textId="77777777" w:rsidR="00387102" w:rsidRDefault="00387102"/>
        </w:tc>
      </w:tr>
    </w:tbl>
    <w:p w14:paraId="7E160A45" w14:textId="56B84615" w:rsidR="00387102" w:rsidRDefault="008204E4" w:rsidP="00387102">
      <w:r>
        <w:t>Identify the variables in the investigation</w:t>
      </w:r>
      <w:r w:rsidR="006B2795">
        <w:t>.</w:t>
      </w:r>
    </w:p>
    <w:tbl>
      <w:tblPr>
        <w:tblStyle w:val="TableGrid"/>
        <w:tblW w:w="0" w:type="auto"/>
        <w:tblLook w:val="04A0" w:firstRow="1" w:lastRow="0" w:firstColumn="1" w:lastColumn="0" w:noHBand="0" w:noVBand="1"/>
        <w:tblDescription w:val="Variables tables. Blank cells for students responses."/>
      </w:tblPr>
      <w:tblGrid>
        <w:gridCol w:w="2405"/>
        <w:gridCol w:w="7223"/>
      </w:tblGrid>
      <w:tr w:rsidR="008204E4" w14:paraId="531F8CEE" w14:textId="77777777" w:rsidTr="003A7C0E">
        <w:tc>
          <w:tcPr>
            <w:tcW w:w="2405" w:type="dxa"/>
          </w:tcPr>
          <w:p w14:paraId="770880BC" w14:textId="01E12270" w:rsidR="008204E4" w:rsidRDefault="008204E4" w:rsidP="00387102">
            <w:r>
              <w:t>Independent variable</w:t>
            </w:r>
          </w:p>
        </w:tc>
        <w:tc>
          <w:tcPr>
            <w:tcW w:w="7223" w:type="dxa"/>
          </w:tcPr>
          <w:p w14:paraId="1C3FB56B" w14:textId="77777777" w:rsidR="008204E4" w:rsidRDefault="008204E4" w:rsidP="00387102"/>
        </w:tc>
      </w:tr>
      <w:tr w:rsidR="008204E4" w14:paraId="3A146097" w14:textId="77777777" w:rsidTr="003A7C0E">
        <w:tc>
          <w:tcPr>
            <w:tcW w:w="2405" w:type="dxa"/>
          </w:tcPr>
          <w:p w14:paraId="7C6E761A" w14:textId="74FE0B3D" w:rsidR="008204E4" w:rsidRDefault="008204E4" w:rsidP="00387102">
            <w:r>
              <w:t>Dependent variable</w:t>
            </w:r>
          </w:p>
        </w:tc>
        <w:tc>
          <w:tcPr>
            <w:tcW w:w="7223" w:type="dxa"/>
          </w:tcPr>
          <w:p w14:paraId="34B5B603" w14:textId="77777777" w:rsidR="008204E4" w:rsidRDefault="008204E4" w:rsidP="00387102"/>
        </w:tc>
      </w:tr>
      <w:tr w:rsidR="008204E4" w14:paraId="6F240644" w14:textId="77777777" w:rsidTr="003A7C0E">
        <w:tc>
          <w:tcPr>
            <w:tcW w:w="2405" w:type="dxa"/>
          </w:tcPr>
          <w:p w14:paraId="3ACA4FFB" w14:textId="76A88F75" w:rsidR="008204E4" w:rsidRDefault="008204E4" w:rsidP="00387102">
            <w:r>
              <w:t>Controlled variables</w:t>
            </w:r>
          </w:p>
        </w:tc>
        <w:tc>
          <w:tcPr>
            <w:tcW w:w="7223" w:type="dxa"/>
          </w:tcPr>
          <w:p w14:paraId="7E6B22D3" w14:textId="77777777" w:rsidR="008204E4" w:rsidRDefault="008204E4" w:rsidP="00387102"/>
        </w:tc>
      </w:tr>
    </w:tbl>
    <w:p w14:paraId="7E929B08" w14:textId="766571D0" w:rsidR="008204E4" w:rsidRDefault="00C6018A" w:rsidP="00387102">
      <w:r>
        <w:t>Identify the equipment you will need to conduct this investigation</w:t>
      </w:r>
      <w:r w:rsidR="006B2795">
        <w:t>.</w:t>
      </w:r>
    </w:p>
    <w:tbl>
      <w:tblPr>
        <w:tblStyle w:val="TableGrid"/>
        <w:tblW w:w="0" w:type="auto"/>
        <w:tblLook w:val="04A0" w:firstRow="1" w:lastRow="0" w:firstColumn="1" w:lastColumn="0" w:noHBand="0" w:noVBand="1"/>
        <w:tblDescription w:val="Blank space for a student response."/>
      </w:tblPr>
      <w:tblGrid>
        <w:gridCol w:w="9628"/>
      </w:tblGrid>
      <w:tr w:rsidR="00D23773" w14:paraId="712E6E52" w14:textId="77777777" w:rsidTr="00514051">
        <w:trPr>
          <w:trHeight w:val="1633"/>
        </w:trPr>
        <w:tc>
          <w:tcPr>
            <w:tcW w:w="9628" w:type="dxa"/>
          </w:tcPr>
          <w:p w14:paraId="3F4FBDBA" w14:textId="77777777" w:rsidR="00D23773" w:rsidRDefault="00D23773"/>
        </w:tc>
      </w:tr>
    </w:tbl>
    <w:p w14:paraId="357C2538" w14:textId="74439B5E" w:rsidR="00E81BAA" w:rsidRPr="00B508A5" w:rsidRDefault="00FC19DC" w:rsidP="00E81BAA">
      <w:pPr>
        <w:pStyle w:val="FeatureBox"/>
        <w:rPr>
          <w:rStyle w:val="Strong"/>
        </w:rPr>
      </w:pPr>
      <w:r>
        <w:rPr>
          <w:rStyle w:val="Strong"/>
        </w:rPr>
        <w:t xml:space="preserve">Equipment </w:t>
      </w:r>
      <w:r w:rsidR="00E81BAA">
        <w:rPr>
          <w:rStyle w:val="Strong"/>
        </w:rPr>
        <w:t>list quality criteria</w:t>
      </w:r>
    </w:p>
    <w:p w14:paraId="76AC9E8C" w14:textId="304D3A6D" w:rsidR="00E81BAA" w:rsidRPr="00805D60" w:rsidRDefault="009E3D75" w:rsidP="00E81BAA">
      <w:pPr>
        <w:pStyle w:val="FeatureBox"/>
      </w:pPr>
      <w:sdt>
        <w:sdtPr>
          <w:id w:val="-1165853235"/>
          <w14:checkbox>
            <w14:checked w14:val="0"/>
            <w14:checkedState w14:val="2612" w14:font="MS Gothic"/>
            <w14:uncheckedState w14:val="2610" w14:font="MS Gothic"/>
          </w14:checkbox>
        </w:sdtPr>
        <w:sdtEndPr/>
        <w:sdtContent>
          <w:r w:rsidR="0095428E">
            <w:rPr>
              <w:rFonts w:ascii="MS Gothic" w:eastAsia="MS Gothic" w:hAnsi="MS Gothic" w:hint="eastAsia"/>
            </w:rPr>
            <w:t>☐</w:t>
          </w:r>
        </w:sdtContent>
      </w:sdt>
      <w:r w:rsidR="00E81BAA">
        <w:t xml:space="preserve"> </w:t>
      </w:r>
      <w:r w:rsidR="00E81BAA" w:rsidRPr="00805D60">
        <w:t xml:space="preserve">Have I included all required </w:t>
      </w:r>
      <w:r w:rsidR="00FC19DC">
        <w:t>equipment</w:t>
      </w:r>
      <w:r w:rsidR="00E81BAA" w:rsidRPr="00805D60">
        <w:t>? (Think carefully about everything that needs to be done</w:t>
      </w:r>
      <w:r w:rsidR="0095428E">
        <w:t>.</w:t>
      </w:r>
      <w:r w:rsidR="00E81BAA" w:rsidRPr="00805D60">
        <w:t>)</w:t>
      </w:r>
    </w:p>
    <w:p w14:paraId="574B4C75" w14:textId="6D333D96" w:rsidR="00E81BAA" w:rsidRPr="00805D60" w:rsidRDefault="009E3D75" w:rsidP="00E81BAA">
      <w:pPr>
        <w:pStyle w:val="FeatureBox"/>
      </w:pPr>
      <w:sdt>
        <w:sdtPr>
          <w:id w:val="-604884251"/>
          <w14:checkbox>
            <w14:checked w14:val="0"/>
            <w14:checkedState w14:val="2612" w14:font="MS Gothic"/>
            <w14:uncheckedState w14:val="2610" w14:font="MS Gothic"/>
          </w14:checkbox>
        </w:sdtPr>
        <w:sdtEndPr/>
        <w:sdtContent>
          <w:r w:rsidR="0095428E">
            <w:rPr>
              <w:rFonts w:ascii="MS Gothic" w:eastAsia="MS Gothic" w:hAnsi="MS Gothic" w:hint="eastAsia"/>
            </w:rPr>
            <w:t>☐</w:t>
          </w:r>
        </w:sdtContent>
      </w:sdt>
      <w:r w:rsidR="00E81BAA">
        <w:t xml:space="preserve"> </w:t>
      </w:r>
      <w:r w:rsidR="00E81BAA" w:rsidRPr="00805D60">
        <w:t>Have I included the quantity of each item?</w:t>
      </w:r>
    </w:p>
    <w:p w14:paraId="7EC0F80C" w14:textId="7B54A327" w:rsidR="00E81BAA" w:rsidRPr="00805D60" w:rsidRDefault="009E3D75" w:rsidP="00E81BAA">
      <w:pPr>
        <w:pStyle w:val="FeatureBox"/>
      </w:pPr>
      <w:sdt>
        <w:sdtPr>
          <w:id w:val="-1513596150"/>
          <w14:checkbox>
            <w14:checked w14:val="0"/>
            <w14:checkedState w14:val="2612" w14:font="MS Gothic"/>
            <w14:uncheckedState w14:val="2610" w14:font="MS Gothic"/>
          </w14:checkbox>
        </w:sdtPr>
        <w:sdtEndPr/>
        <w:sdtContent>
          <w:r w:rsidR="0095428E">
            <w:rPr>
              <w:rFonts w:ascii="MS Gothic" w:eastAsia="MS Gothic" w:hAnsi="MS Gothic" w:hint="eastAsia"/>
            </w:rPr>
            <w:t>☐</w:t>
          </w:r>
        </w:sdtContent>
      </w:sdt>
      <w:r w:rsidR="00E81BAA">
        <w:t xml:space="preserve"> </w:t>
      </w:r>
      <w:r w:rsidR="00E81BAA" w:rsidRPr="00805D60">
        <w:t>Have I included the size of the equipment needed?</w:t>
      </w:r>
    </w:p>
    <w:p w14:paraId="4BF8D281" w14:textId="30A91661" w:rsidR="00E81BAA" w:rsidRPr="00805D60" w:rsidRDefault="009E3D75" w:rsidP="00E81BAA">
      <w:pPr>
        <w:pStyle w:val="FeatureBox"/>
      </w:pPr>
      <w:sdt>
        <w:sdtPr>
          <w:id w:val="-900905067"/>
          <w14:checkbox>
            <w14:checked w14:val="0"/>
            <w14:checkedState w14:val="2612" w14:font="MS Gothic"/>
            <w14:uncheckedState w14:val="2610" w14:font="MS Gothic"/>
          </w14:checkbox>
        </w:sdtPr>
        <w:sdtEndPr/>
        <w:sdtContent>
          <w:r w:rsidR="0095428E">
            <w:rPr>
              <w:rFonts w:ascii="MS Gothic" w:eastAsia="MS Gothic" w:hAnsi="MS Gothic" w:hint="eastAsia"/>
            </w:rPr>
            <w:t>☐</w:t>
          </w:r>
        </w:sdtContent>
      </w:sdt>
      <w:r w:rsidR="00E81BAA">
        <w:t xml:space="preserve"> </w:t>
      </w:r>
      <w:r w:rsidR="00E81BAA" w:rsidRPr="00805D60">
        <w:t>Is the most suitable equipment being used?</w:t>
      </w:r>
    </w:p>
    <w:p w14:paraId="1A555E76" w14:textId="5924B1D7" w:rsidR="00C6018A" w:rsidRPr="00387102" w:rsidRDefault="00C6018A" w:rsidP="00387102">
      <w:r>
        <w:t xml:space="preserve">Outline </w:t>
      </w:r>
      <w:r w:rsidR="00D23773">
        <w:t>the procedure you will follow to conduct this investigation.</w:t>
      </w:r>
    </w:p>
    <w:tbl>
      <w:tblPr>
        <w:tblStyle w:val="TableGrid"/>
        <w:tblW w:w="9629" w:type="dxa"/>
        <w:tblLook w:val="04A0" w:firstRow="1" w:lastRow="0" w:firstColumn="1" w:lastColumn="0" w:noHBand="0" w:noVBand="1"/>
        <w:tblDescription w:val="Blank space for a student response."/>
      </w:tblPr>
      <w:tblGrid>
        <w:gridCol w:w="9629"/>
      </w:tblGrid>
      <w:tr w:rsidR="00D23773" w14:paraId="68FA1B01" w14:textId="77777777" w:rsidTr="005C6EFE">
        <w:trPr>
          <w:trHeight w:val="5272"/>
        </w:trPr>
        <w:tc>
          <w:tcPr>
            <w:tcW w:w="9629" w:type="dxa"/>
          </w:tcPr>
          <w:p w14:paraId="1D4B3342" w14:textId="77777777" w:rsidR="00D23773" w:rsidRDefault="00D23773"/>
        </w:tc>
      </w:tr>
    </w:tbl>
    <w:bookmarkEnd w:id="61"/>
    <w:p w14:paraId="732D0486" w14:textId="77777777" w:rsidR="00E81BAA" w:rsidRPr="00B508A5" w:rsidRDefault="00E81BAA" w:rsidP="00E81BAA">
      <w:pPr>
        <w:pStyle w:val="FeatureBox"/>
        <w:rPr>
          <w:rStyle w:val="Strong"/>
        </w:rPr>
      </w:pPr>
      <w:r>
        <w:rPr>
          <w:rStyle w:val="Strong"/>
        </w:rPr>
        <w:t>Procedure quality criteria</w:t>
      </w:r>
    </w:p>
    <w:p w14:paraId="21136DAF" w14:textId="0EBDB897" w:rsidR="00E81BAA" w:rsidRDefault="009E3D75" w:rsidP="00E81BAA">
      <w:pPr>
        <w:pStyle w:val="FeatureBox"/>
      </w:pPr>
      <w:sdt>
        <w:sdtPr>
          <w:id w:val="1761174404"/>
          <w14:checkbox>
            <w14:checked w14:val="0"/>
            <w14:checkedState w14:val="2612" w14:font="MS Gothic"/>
            <w14:uncheckedState w14:val="2610" w14:font="MS Gothic"/>
          </w14:checkbox>
        </w:sdtPr>
        <w:sdtEndPr/>
        <w:sdtContent>
          <w:r w:rsidR="000C7278">
            <w:rPr>
              <w:rFonts w:ascii="MS Gothic" w:eastAsia="MS Gothic" w:hAnsi="MS Gothic" w:hint="eastAsia"/>
            </w:rPr>
            <w:t>☐</w:t>
          </w:r>
        </w:sdtContent>
      </w:sdt>
      <w:r w:rsidR="00E81BAA">
        <w:t xml:space="preserve"> Have I included a verb at the start of each step?</w:t>
      </w:r>
    </w:p>
    <w:p w14:paraId="0163A6B9" w14:textId="5C243F29" w:rsidR="00E81BAA" w:rsidRPr="00805D60" w:rsidRDefault="009E3D75" w:rsidP="00E81BAA">
      <w:pPr>
        <w:pStyle w:val="FeatureBox"/>
      </w:pPr>
      <w:sdt>
        <w:sdtPr>
          <w:id w:val="1699743280"/>
          <w14:checkbox>
            <w14:checked w14:val="0"/>
            <w14:checkedState w14:val="2612" w14:font="MS Gothic"/>
            <w14:uncheckedState w14:val="2610" w14:font="MS Gothic"/>
          </w14:checkbox>
        </w:sdtPr>
        <w:sdtEndPr/>
        <w:sdtContent>
          <w:r w:rsidR="000C7278">
            <w:rPr>
              <w:rFonts w:ascii="MS Gothic" w:eastAsia="MS Gothic" w:hAnsi="MS Gothic" w:hint="eastAsia"/>
            </w:rPr>
            <w:t>☐</w:t>
          </w:r>
        </w:sdtContent>
      </w:sdt>
      <w:r w:rsidR="00E81BAA">
        <w:t xml:space="preserve"> </w:t>
      </w:r>
      <w:r w:rsidR="00E81BAA" w:rsidRPr="00805D60">
        <w:t xml:space="preserve">Have I included details about how I </w:t>
      </w:r>
      <w:r w:rsidR="007010FC">
        <w:t xml:space="preserve">will </w:t>
      </w:r>
      <w:r w:rsidR="00E81BAA">
        <w:t>change the independent variable?</w:t>
      </w:r>
    </w:p>
    <w:p w14:paraId="66FFBA02" w14:textId="014DF7EA" w:rsidR="00E81BAA" w:rsidRPr="00805D60" w:rsidRDefault="009E3D75" w:rsidP="00E81BAA">
      <w:pPr>
        <w:pStyle w:val="FeatureBox"/>
      </w:pPr>
      <w:sdt>
        <w:sdtPr>
          <w:id w:val="-813721103"/>
          <w14:checkbox>
            <w14:checked w14:val="0"/>
            <w14:checkedState w14:val="2612" w14:font="MS Gothic"/>
            <w14:uncheckedState w14:val="2610" w14:font="MS Gothic"/>
          </w14:checkbox>
        </w:sdtPr>
        <w:sdtEndPr/>
        <w:sdtContent>
          <w:r w:rsidR="000C7278">
            <w:rPr>
              <w:rFonts w:ascii="MS Gothic" w:eastAsia="MS Gothic" w:hAnsi="MS Gothic" w:hint="eastAsia"/>
            </w:rPr>
            <w:t>☐</w:t>
          </w:r>
        </w:sdtContent>
      </w:sdt>
      <w:r w:rsidR="00E81BAA">
        <w:t xml:space="preserve"> </w:t>
      </w:r>
      <w:r w:rsidR="00E81BAA" w:rsidRPr="00805D60">
        <w:t xml:space="preserve">Have I included details about </w:t>
      </w:r>
      <w:r w:rsidR="00E81BAA">
        <w:t>how I will measure the dependent variable?</w:t>
      </w:r>
    </w:p>
    <w:p w14:paraId="7B8FBE68" w14:textId="063CC644" w:rsidR="00E81BAA" w:rsidRPr="00805D60" w:rsidRDefault="009E3D75" w:rsidP="00E81BAA">
      <w:pPr>
        <w:pStyle w:val="FeatureBox"/>
      </w:pPr>
      <w:sdt>
        <w:sdtPr>
          <w:id w:val="-1293902154"/>
          <w14:checkbox>
            <w14:checked w14:val="0"/>
            <w14:checkedState w14:val="2612" w14:font="MS Gothic"/>
            <w14:uncheckedState w14:val="2610" w14:font="MS Gothic"/>
          </w14:checkbox>
        </w:sdtPr>
        <w:sdtEndPr/>
        <w:sdtContent>
          <w:r w:rsidR="000C7278">
            <w:rPr>
              <w:rFonts w:ascii="MS Gothic" w:eastAsia="MS Gothic" w:hAnsi="MS Gothic" w:hint="eastAsia"/>
            </w:rPr>
            <w:t>☐</w:t>
          </w:r>
        </w:sdtContent>
      </w:sdt>
      <w:r w:rsidR="00E81BAA">
        <w:t xml:space="preserve"> </w:t>
      </w:r>
      <w:r w:rsidR="00E81BAA" w:rsidRPr="00805D60">
        <w:t>Have I included a labelled diagram of my setup?</w:t>
      </w:r>
    </w:p>
    <w:p w14:paraId="5488A5B9" w14:textId="7BCD7C5B" w:rsidR="00E81BAA" w:rsidRPr="00805D60" w:rsidRDefault="009E3D75" w:rsidP="00E81BAA">
      <w:pPr>
        <w:pStyle w:val="FeatureBox"/>
      </w:pPr>
      <w:sdt>
        <w:sdtPr>
          <w:id w:val="-1529565407"/>
          <w14:checkbox>
            <w14:checked w14:val="0"/>
            <w14:checkedState w14:val="2612" w14:font="MS Gothic"/>
            <w14:uncheckedState w14:val="2610" w14:font="MS Gothic"/>
          </w14:checkbox>
        </w:sdtPr>
        <w:sdtEndPr/>
        <w:sdtContent>
          <w:r w:rsidR="000C7278">
            <w:rPr>
              <w:rFonts w:ascii="MS Gothic" w:eastAsia="MS Gothic" w:hAnsi="MS Gothic" w:hint="eastAsia"/>
            </w:rPr>
            <w:t>☐</w:t>
          </w:r>
        </w:sdtContent>
      </w:sdt>
      <w:r w:rsidR="00E81BAA">
        <w:t xml:space="preserve"> </w:t>
      </w:r>
      <w:r w:rsidR="00E81BAA" w:rsidRPr="00805D60">
        <w:t>Have I included details about the things I am keeping the same to ensure a fair test?</w:t>
      </w:r>
      <w:r w:rsidR="00E81BAA">
        <w:t xml:space="preserve"> (Controlled variables</w:t>
      </w:r>
      <w:r w:rsidR="000C7278">
        <w:t>.</w:t>
      </w:r>
      <w:r w:rsidR="00E81BAA">
        <w:t>)</w:t>
      </w:r>
    </w:p>
    <w:p w14:paraId="194A937C" w14:textId="6DA74E3F" w:rsidR="00E81BAA" w:rsidRPr="00805D60" w:rsidRDefault="009E3D75" w:rsidP="00E81BAA">
      <w:pPr>
        <w:pStyle w:val="FeatureBox"/>
      </w:pPr>
      <w:sdt>
        <w:sdtPr>
          <w:id w:val="194664532"/>
          <w14:checkbox>
            <w14:checked w14:val="0"/>
            <w14:checkedState w14:val="2612" w14:font="MS Gothic"/>
            <w14:uncheckedState w14:val="2610" w14:font="MS Gothic"/>
          </w14:checkbox>
        </w:sdtPr>
        <w:sdtEndPr/>
        <w:sdtContent>
          <w:r w:rsidR="000C7278">
            <w:rPr>
              <w:rFonts w:ascii="MS Gothic" w:eastAsia="MS Gothic" w:hAnsi="MS Gothic" w:hint="eastAsia"/>
            </w:rPr>
            <w:t>☐</w:t>
          </w:r>
        </w:sdtContent>
      </w:sdt>
      <w:r w:rsidR="00E81BAA">
        <w:t xml:space="preserve"> </w:t>
      </w:r>
      <w:r w:rsidR="00E81BAA" w:rsidRPr="00805D60">
        <w:t>Have I included appropriate units for measurement? (For example, mL for volume</w:t>
      </w:r>
      <w:r w:rsidR="000C7278">
        <w:t>.</w:t>
      </w:r>
      <w:r w:rsidR="00E81BAA" w:rsidRPr="00805D60">
        <w:t>)</w:t>
      </w:r>
    </w:p>
    <w:p w14:paraId="5D08B763" w14:textId="2D34F67B" w:rsidR="00E81BAA" w:rsidRPr="00805D60" w:rsidRDefault="009E3D75" w:rsidP="00E81BAA">
      <w:pPr>
        <w:pStyle w:val="FeatureBox"/>
      </w:pPr>
      <w:sdt>
        <w:sdtPr>
          <w:id w:val="229892798"/>
          <w14:checkbox>
            <w14:checked w14:val="0"/>
            <w14:checkedState w14:val="2612" w14:font="MS Gothic"/>
            <w14:uncheckedState w14:val="2610" w14:font="MS Gothic"/>
          </w14:checkbox>
        </w:sdtPr>
        <w:sdtEndPr/>
        <w:sdtContent>
          <w:r w:rsidR="000C7278">
            <w:rPr>
              <w:rFonts w:ascii="MS Gothic" w:eastAsia="MS Gothic" w:hAnsi="MS Gothic" w:hint="eastAsia"/>
            </w:rPr>
            <w:t>☐</w:t>
          </w:r>
        </w:sdtContent>
      </w:sdt>
      <w:r w:rsidR="00E81BAA">
        <w:t xml:space="preserve"> </w:t>
      </w:r>
      <w:r w:rsidR="00E81BAA" w:rsidRPr="00805D60">
        <w:t>Have I included the number of times the investigation will be carried out? (</w:t>
      </w:r>
      <w:r w:rsidR="000C7278">
        <w:t>R</w:t>
      </w:r>
      <w:r w:rsidR="00E81BAA" w:rsidRPr="00805D60">
        <w:t>epetition</w:t>
      </w:r>
      <w:r w:rsidR="000C7278">
        <w:t>.</w:t>
      </w:r>
      <w:r w:rsidR="00E81BAA" w:rsidRPr="00805D60">
        <w:t>)</w:t>
      </w:r>
    </w:p>
    <w:p w14:paraId="32704BC6" w14:textId="366D1AB3" w:rsidR="00E81BAA" w:rsidRPr="00805D60" w:rsidRDefault="009E3D75" w:rsidP="00E81BAA">
      <w:pPr>
        <w:pStyle w:val="FeatureBox"/>
      </w:pPr>
      <w:sdt>
        <w:sdtPr>
          <w:id w:val="1515493301"/>
          <w14:checkbox>
            <w14:checked w14:val="0"/>
            <w14:checkedState w14:val="2612" w14:font="MS Gothic"/>
            <w14:uncheckedState w14:val="2610" w14:font="MS Gothic"/>
          </w14:checkbox>
        </w:sdtPr>
        <w:sdtEndPr/>
        <w:sdtContent>
          <w:r w:rsidR="000C7278">
            <w:rPr>
              <w:rFonts w:ascii="MS Gothic" w:eastAsia="MS Gothic" w:hAnsi="MS Gothic" w:hint="eastAsia"/>
            </w:rPr>
            <w:t>☐</w:t>
          </w:r>
        </w:sdtContent>
      </w:sdt>
      <w:r w:rsidR="00E81BAA">
        <w:t xml:space="preserve"> </w:t>
      </w:r>
      <w:r w:rsidR="00E81BAA" w:rsidRPr="00805D60">
        <w:t>Is my procedure detailed enough for someone else to carry it out exactly?</w:t>
      </w:r>
    </w:p>
    <w:p w14:paraId="1917B99B" w14:textId="1C5EC06D" w:rsidR="00E81BAA" w:rsidRPr="00805D60" w:rsidRDefault="009E3D75" w:rsidP="00E81BAA">
      <w:pPr>
        <w:pStyle w:val="FeatureBox"/>
      </w:pPr>
      <w:sdt>
        <w:sdtPr>
          <w:id w:val="885460519"/>
          <w14:checkbox>
            <w14:checked w14:val="0"/>
            <w14:checkedState w14:val="2612" w14:font="MS Gothic"/>
            <w14:uncheckedState w14:val="2610" w14:font="MS Gothic"/>
          </w14:checkbox>
        </w:sdtPr>
        <w:sdtEndPr/>
        <w:sdtContent>
          <w:r w:rsidR="000C7278">
            <w:rPr>
              <w:rFonts w:ascii="MS Gothic" w:eastAsia="MS Gothic" w:hAnsi="MS Gothic" w:hint="eastAsia"/>
            </w:rPr>
            <w:t>☐</w:t>
          </w:r>
        </w:sdtContent>
      </w:sdt>
      <w:r w:rsidR="00E81BAA">
        <w:t xml:space="preserve"> </w:t>
      </w:r>
      <w:r w:rsidR="00E81BAA" w:rsidRPr="00805D60">
        <w:t>Does the order of my steps make sense for what I am trying to do?</w:t>
      </w:r>
    </w:p>
    <w:p w14:paraId="1C16892D" w14:textId="00B20635" w:rsidR="00387102" w:rsidRPr="000C7278" w:rsidRDefault="009C39B2" w:rsidP="00387102">
      <w:pPr>
        <w:rPr>
          <w:rStyle w:val="Strong"/>
        </w:rPr>
      </w:pPr>
      <w:r w:rsidRPr="000C7278">
        <w:rPr>
          <w:rStyle w:val="Strong"/>
        </w:rPr>
        <w:t>Risk assessment</w:t>
      </w:r>
    </w:p>
    <w:p w14:paraId="36330A03" w14:textId="175D0238" w:rsidR="00A9039D" w:rsidRDefault="00A9039D" w:rsidP="00A9039D">
      <w:pPr>
        <w:pStyle w:val="Caption"/>
      </w:pPr>
      <w:r>
        <w:t>Table 1 – risk assessment for the solubility investigation</w:t>
      </w:r>
    </w:p>
    <w:tbl>
      <w:tblPr>
        <w:tblStyle w:val="Tableheader"/>
        <w:tblW w:w="0" w:type="auto"/>
        <w:tblLook w:val="04A0" w:firstRow="1" w:lastRow="0" w:firstColumn="1" w:lastColumn="0" w:noHBand="0" w:noVBand="1"/>
        <w:tblDescription w:val="Risk assessment for the solubility investigation."/>
      </w:tblPr>
      <w:tblGrid>
        <w:gridCol w:w="2689"/>
        <w:gridCol w:w="2976"/>
        <w:gridCol w:w="3963"/>
      </w:tblGrid>
      <w:tr w:rsidR="009C39B2" w14:paraId="60CBED01" w14:textId="77777777" w:rsidTr="00000DC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09D7319" w14:textId="3D58873F" w:rsidR="009C39B2" w:rsidRDefault="009C39B2" w:rsidP="00387102">
            <w:r>
              <w:t>Hazard</w:t>
            </w:r>
          </w:p>
        </w:tc>
        <w:tc>
          <w:tcPr>
            <w:tcW w:w="2976" w:type="dxa"/>
          </w:tcPr>
          <w:p w14:paraId="23554F97" w14:textId="3C436008" w:rsidR="009C39B2" w:rsidRDefault="009C39B2" w:rsidP="00387102">
            <w:pPr>
              <w:cnfStyle w:val="100000000000" w:firstRow="1" w:lastRow="0" w:firstColumn="0" w:lastColumn="0" w:oddVBand="0" w:evenVBand="0" w:oddHBand="0" w:evenHBand="0" w:firstRowFirstColumn="0" w:firstRowLastColumn="0" w:lastRowFirstColumn="0" w:lastRowLastColumn="0"/>
            </w:pPr>
            <w:r>
              <w:t>Risk</w:t>
            </w:r>
          </w:p>
        </w:tc>
        <w:tc>
          <w:tcPr>
            <w:tcW w:w="3963" w:type="dxa"/>
          </w:tcPr>
          <w:p w14:paraId="1ADB0E9A" w14:textId="1DC7299D" w:rsidR="009C39B2" w:rsidRDefault="0016025E" w:rsidP="00387102">
            <w:pPr>
              <w:cnfStyle w:val="100000000000" w:firstRow="1" w:lastRow="0" w:firstColumn="0" w:lastColumn="0" w:oddVBand="0" w:evenVBand="0" w:oddHBand="0" w:evenHBand="0" w:firstRowFirstColumn="0" w:firstRowLastColumn="0" w:lastRowFirstColumn="0" w:lastRowLastColumn="0"/>
            </w:pPr>
            <w:r>
              <w:t>Management</w:t>
            </w:r>
          </w:p>
        </w:tc>
      </w:tr>
      <w:tr w:rsidR="009C39B2" w14:paraId="130984A0" w14:textId="77777777" w:rsidTr="00000D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0A502F03" w14:textId="175A50E2" w:rsidR="009C39B2" w:rsidRDefault="009C39B2" w:rsidP="00387102">
            <w:r>
              <w:t>Glass breakage</w:t>
            </w:r>
          </w:p>
        </w:tc>
        <w:tc>
          <w:tcPr>
            <w:tcW w:w="2976" w:type="dxa"/>
          </w:tcPr>
          <w:p w14:paraId="41282BEE" w14:textId="7EB47232" w:rsidR="009C39B2" w:rsidRDefault="009C39B2" w:rsidP="00387102">
            <w:pPr>
              <w:cnfStyle w:val="000000100000" w:firstRow="0" w:lastRow="0" w:firstColumn="0" w:lastColumn="0" w:oddVBand="0" w:evenVBand="0" w:oddHBand="1" w:evenHBand="0" w:firstRowFirstColumn="0" w:firstRowLastColumn="0" w:lastRowFirstColumn="0" w:lastRowLastColumn="0"/>
            </w:pPr>
            <w:r>
              <w:t>Cuts</w:t>
            </w:r>
          </w:p>
        </w:tc>
        <w:tc>
          <w:tcPr>
            <w:tcW w:w="3963" w:type="dxa"/>
          </w:tcPr>
          <w:p w14:paraId="4679F75D" w14:textId="77777777" w:rsidR="0016025E" w:rsidRDefault="00225761" w:rsidP="0016025E">
            <w:pPr>
              <w:pStyle w:val="ListBullet"/>
              <w:cnfStyle w:val="000000100000" w:firstRow="0" w:lastRow="0" w:firstColumn="0" w:lastColumn="0" w:oddVBand="0" w:evenVBand="0" w:oddHBand="1" w:evenHBand="0" w:firstRowFirstColumn="0" w:firstRowLastColumn="0" w:lastRowFirstColumn="0" w:lastRowLastColumn="0"/>
            </w:pPr>
            <w:r>
              <w:t xml:space="preserve">Keep </w:t>
            </w:r>
            <w:r w:rsidR="007239E9">
              <w:t xml:space="preserve">the </w:t>
            </w:r>
            <w:r>
              <w:t>bench clean and tidy.</w:t>
            </w:r>
          </w:p>
          <w:p w14:paraId="3633561D" w14:textId="77777777" w:rsidR="0016025E" w:rsidRDefault="00225761" w:rsidP="0016025E">
            <w:pPr>
              <w:pStyle w:val="ListBullet"/>
              <w:cnfStyle w:val="000000100000" w:firstRow="0" w:lastRow="0" w:firstColumn="0" w:lastColumn="0" w:oddVBand="0" w:evenVBand="0" w:oddHBand="1" w:evenHBand="0" w:firstRowFirstColumn="0" w:firstRowLastColumn="0" w:lastRowFirstColumn="0" w:lastRowLastColumn="0"/>
            </w:pPr>
            <w:r>
              <w:t xml:space="preserve">Pay attention </w:t>
            </w:r>
            <w:r w:rsidR="007239E9">
              <w:t xml:space="preserve">while working at </w:t>
            </w:r>
            <w:r>
              <w:t xml:space="preserve">the </w:t>
            </w:r>
            <w:r w:rsidR="007239E9">
              <w:t>workbench</w:t>
            </w:r>
            <w:r>
              <w:t>.</w:t>
            </w:r>
          </w:p>
          <w:p w14:paraId="1B7E0C7B" w14:textId="77777777" w:rsidR="0024690E" w:rsidRDefault="00225761" w:rsidP="0016025E">
            <w:pPr>
              <w:pStyle w:val="ListBullet"/>
              <w:cnfStyle w:val="000000100000" w:firstRow="0" w:lastRow="0" w:firstColumn="0" w:lastColumn="0" w:oddVBand="0" w:evenVBand="0" w:oddHBand="1" w:evenHBand="0" w:firstRowFirstColumn="0" w:firstRowLastColumn="0" w:lastRowFirstColumn="0" w:lastRowLastColumn="0"/>
            </w:pPr>
            <w:r>
              <w:t xml:space="preserve">Follow safe </w:t>
            </w:r>
            <w:r w:rsidR="007239E9">
              <w:t>clean-up</w:t>
            </w:r>
            <w:r>
              <w:t xml:space="preserve"> procedures.</w:t>
            </w:r>
          </w:p>
          <w:p w14:paraId="3D2A18E3" w14:textId="56732C79" w:rsidR="009C39B2" w:rsidRDefault="00ED0033" w:rsidP="0016025E">
            <w:pPr>
              <w:pStyle w:val="ListBullet"/>
              <w:cnfStyle w:val="000000100000" w:firstRow="0" w:lastRow="0" w:firstColumn="0" w:lastColumn="0" w:oddVBand="0" w:evenVBand="0" w:oddHBand="1" w:evenHBand="0" w:firstRowFirstColumn="0" w:firstRowLastColumn="0" w:lastRowFirstColumn="0" w:lastRowLastColumn="0"/>
            </w:pPr>
            <w:r w:rsidRPr="00ED0033">
              <w:t>Notify the teacher when the glass is broken so that the breakage can be cleaned up appropriately.</w:t>
            </w:r>
          </w:p>
        </w:tc>
      </w:tr>
      <w:tr w:rsidR="009C39B2" w14:paraId="2B1DBB2B" w14:textId="77777777" w:rsidTr="00000DCD">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6F319E87" w14:textId="0EFA93D2" w:rsidR="009C39B2" w:rsidRDefault="009C39B2" w:rsidP="00387102">
            <w:r>
              <w:t>Sp</w:t>
            </w:r>
            <w:r w:rsidR="00000DCD">
              <w:t>ills</w:t>
            </w:r>
          </w:p>
        </w:tc>
        <w:tc>
          <w:tcPr>
            <w:tcW w:w="2976" w:type="dxa"/>
          </w:tcPr>
          <w:p w14:paraId="5D9B87EB" w14:textId="45979053" w:rsidR="009C39B2" w:rsidRDefault="00000DCD" w:rsidP="00387102">
            <w:pPr>
              <w:cnfStyle w:val="000000010000" w:firstRow="0" w:lastRow="0" w:firstColumn="0" w:lastColumn="0" w:oddVBand="0" w:evenVBand="0" w:oddHBand="0" w:evenHBand="1" w:firstRowFirstColumn="0" w:firstRowLastColumn="0" w:lastRowFirstColumn="0" w:lastRowLastColumn="0"/>
            </w:pPr>
            <w:r>
              <w:t>Slips and falls</w:t>
            </w:r>
          </w:p>
        </w:tc>
        <w:tc>
          <w:tcPr>
            <w:tcW w:w="3963" w:type="dxa"/>
          </w:tcPr>
          <w:p w14:paraId="3F7FCA56" w14:textId="77777777" w:rsidR="0016025E" w:rsidRDefault="00225761" w:rsidP="0016025E">
            <w:pPr>
              <w:pStyle w:val="ListBullet"/>
              <w:cnfStyle w:val="000000010000" w:firstRow="0" w:lastRow="0" w:firstColumn="0" w:lastColumn="0" w:oddVBand="0" w:evenVBand="0" w:oddHBand="0" w:evenHBand="1" w:firstRowFirstColumn="0" w:firstRowLastColumn="0" w:lastRowFirstColumn="0" w:lastRowLastColumn="0"/>
            </w:pPr>
            <w:r>
              <w:t>Keep benches dry</w:t>
            </w:r>
            <w:r w:rsidR="002532BF">
              <w:t>.</w:t>
            </w:r>
          </w:p>
          <w:p w14:paraId="32BA2B59" w14:textId="1FBD62B0" w:rsidR="009C39B2" w:rsidRDefault="002532BF" w:rsidP="0016025E">
            <w:pPr>
              <w:pStyle w:val="ListBullet"/>
              <w:cnfStyle w:val="000000010000" w:firstRow="0" w:lastRow="0" w:firstColumn="0" w:lastColumn="0" w:oddVBand="0" w:evenVBand="0" w:oddHBand="0" w:evenHBand="1" w:firstRowFirstColumn="0" w:firstRowLastColumn="0" w:lastRowFirstColumn="0" w:lastRowLastColumn="0"/>
            </w:pPr>
            <w:r>
              <w:t xml:space="preserve">Clean up spills immediately with </w:t>
            </w:r>
            <w:r w:rsidR="007239E9">
              <w:t xml:space="preserve">a </w:t>
            </w:r>
            <w:r>
              <w:t>paper towel.</w:t>
            </w:r>
          </w:p>
        </w:tc>
      </w:tr>
      <w:tr w:rsidR="00000DCD" w14:paraId="093F5B32" w14:textId="77777777" w:rsidTr="00000DC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67624F8D" w14:textId="142B763E" w:rsidR="00000DCD" w:rsidRDefault="00000DCD" w:rsidP="00387102">
            <w:r>
              <w:t>Dust from powders</w:t>
            </w:r>
            <w:r w:rsidR="002B4714">
              <w:t>/granules</w:t>
            </w:r>
          </w:p>
        </w:tc>
        <w:tc>
          <w:tcPr>
            <w:tcW w:w="2976" w:type="dxa"/>
          </w:tcPr>
          <w:p w14:paraId="4192B674" w14:textId="06F6AA4B" w:rsidR="00000DCD" w:rsidRDefault="00000DCD" w:rsidP="00387102">
            <w:pPr>
              <w:cnfStyle w:val="000000100000" w:firstRow="0" w:lastRow="0" w:firstColumn="0" w:lastColumn="0" w:oddVBand="0" w:evenVBand="0" w:oddHBand="1" w:evenHBand="0" w:firstRowFirstColumn="0" w:firstRowLastColumn="0" w:lastRowFirstColumn="0" w:lastRowLastColumn="0"/>
            </w:pPr>
            <w:r>
              <w:t>Eye or respiratory irritation</w:t>
            </w:r>
          </w:p>
        </w:tc>
        <w:tc>
          <w:tcPr>
            <w:tcW w:w="3963" w:type="dxa"/>
          </w:tcPr>
          <w:p w14:paraId="16EC90AC" w14:textId="77777777" w:rsidR="0016025E" w:rsidRDefault="002532BF" w:rsidP="0016025E">
            <w:pPr>
              <w:pStyle w:val="ListBullet"/>
              <w:cnfStyle w:val="000000100000" w:firstRow="0" w:lastRow="0" w:firstColumn="0" w:lastColumn="0" w:oddVBand="0" w:evenVBand="0" w:oddHBand="1" w:evenHBand="0" w:firstRowFirstColumn="0" w:firstRowLastColumn="0" w:lastRowFirstColumn="0" w:lastRowLastColumn="0"/>
            </w:pPr>
            <w:r>
              <w:t>Scoop the solids gently</w:t>
            </w:r>
            <w:r w:rsidR="00C313EC">
              <w:t>.</w:t>
            </w:r>
          </w:p>
          <w:p w14:paraId="59644AED" w14:textId="77777777" w:rsidR="0016025E" w:rsidRDefault="00C313EC" w:rsidP="0016025E">
            <w:pPr>
              <w:pStyle w:val="ListBullet"/>
              <w:cnfStyle w:val="000000100000" w:firstRow="0" w:lastRow="0" w:firstColumn="0" w:lastColumn="0" w:oddVBand="0" w:evenVBand="0" w:oddHBand="1" w:evenHBand="0" w:firstRowFirstColumn="0" w:firstRowLastColumn="0" w:lastRowFirstColumn="0" w:lastRowLastColumn="0"/>
            </w:pPr>
            <w:r>
              <w:t>Wear safety glasses.</w:t>
            </w:r>
          </w:p>
          <w:p w14:paraId="346E5F00" w14:textId="5D6B8F40" w:rsidR="00000DCD" w:rsidRDefault="00C313EC" w:rsidP="0016025E">
            <w:pPr>
              <w:pStyle w:val="ListBullet"/>
              <w:cnfStyle w:val="000000100000" w:firstRow="0" w:lastRow="0" w:firstColumn="0" w:lastColumn="0" w:oddVBand="0" w:evenVBand="0" w:oddHBand="1" w:evenHBand="0" w:firstRowFirstColumn="0" w:firstRowLastColumn="0" w:lastRowFirstColumn="0" w:lastRowLastColumn="0"/>
            </w:pPr>
            <w:r>
              <w:t xml:space="preserve">Wash </w:t>
            </w:r>
            <w:r w:rsidR="00D3475E">
              <w:t xml:space="preserve">your </w:t>
            </w:r>
            <w:r>
              <w:t>hands at the end of the investigation.</w:t>
            </w:r>
          </w:p>
        </w:tc>
      </w:tr>
    </w:tbl>
    <w:p w14:paraId="215063F5" w14:textId="1BB7F7E2" w:rsidR="009C39B2" w:rsidRPr="00A9039D" w:rsidRDefault="00A9039D" w:rsidP="00387102">
      <w:pPr>
        <w:rPr>
          <w:rStyle w:val="Strong"/>
        </w:rPr>
      </w:pPr>
      <w:r w:rsidRPr="00A9039D">
        <w:rPr>
          <w:rStyle w:val="Strong"/>
        </w:rPr>
        <w:t>Results</w:t>
      </w:r>
    </w:p>
    <w:p w14:paraId="44E37E78" w14:textId="313BA62B" w:rsidR="00A9039D" w:rsidRPr="00387102" w:rsidRDefault="00D3475E" w:rsidP="00387102">
      <w:r>
        <w:t>Record your results in the provided tables. Check the table caption</w:t>
      </w:r>
      <w:r w:rsidR="000C7005">
        <w:t>s</w:t>
      </w:r>
      <w:r>
        <w:t xml:space="preserve"> to ensure you are entering data for the correct solute.</w:t>
      </w:r>
    </w:p>
    <w:p w14:paraId="4483B2AD" w14:textId="1749AE3A" w:rsidR="00BD7F56" w:rsidRDefault="00BD7F56" w:rsidP="0025518B">
      <w:pPr>
        <w:pStyle w:val="Caption"/>
      </w:pPr>
      <w:r>
        <w:t xml:space="preserve">Table </w:t>
      </w:r>
      <w:r w:rsidR="00A9039D">
        <w:t>2</w:t>
      </w:r>
      <w:r>
        <w:t xml:space="preserve"> – </w:t>
      </w:r>
      <w:r w:rsidR="006677BC">
        <w:t xml:space="preserve">the amount of sodium chloride that will dissolve in </w:t>
      </w:r>
      <w:r w:rsidR="00FB388E">
        <w:t>water</w:t>
      </w:r>
    </w:p>
    <w:tbl>
      <w:tblPr>
        <w:tblStyle w:val="Tableheader"/>
        <w:tblW w:w="0" w:type="auto"/>
        <w:tblLayout w:type="fixed"/>
        <w:tblLook w:val="04A0" w:firstRow="1" w:lastRow="0" w:firstColumn="1" w:lastColumn="0" w:noHBand="0" w:noVBand="1"/>
        <w:tblDescription w:val="Results table – the amount of sodium chloride that will dissolve in water."/>
      </w:tblPr>
      <w:tblGrid>
        <w:gridCol w:w="832"/>
        <w:gridCol w:w="1759"/>
        <w:gridCol w:w="1760"/>
        <w:gridCol w:w="1759"/>
        <w:gridCol w:w="1760"/>
        <w:gridCol w:w="1760"/>
      </w:tblGrid>
      <w:tr w:rsidR="00267578" w14:paraId="1109A00B" w14:textId="2D4AF04C" w:rsidTr="0026757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4EAF9D1A" w14:textId="0E65D0AE" w:rsidR="00267578" w:rsidRDefault="00267578" w:rsidP="00B33A30">
            <w:r>
              <w:t>Trial</w:t>
            </w:r>
          </w:p>
        </w:tc>
        <w:tc>
          <w:tcPr>
            <w:tcW w:w="1759" w:type="dxa"/>
          </w:tcPr>
          <w:p w14:paraId="79DFA317" w14:textId="0BFEF2A7" w:rsidR="00267578" w:rsidRDefault="00267578" w:rsidP="00B33A30">
            <w:pPr>
              <w:cnfStyle w:val="100000000000" w:firstRow="1" w:lastRow="0" w:firstColumn="0" w:lastColumn="0" w:oddVBand="0" w:evenVBand="0" w:oddHBand="0" w:evenHBand="0" w:firstRowFirstColumn="0" w:firstRowLastColumn="0" w:lastRowFirstColumn="0" w:lastRowLastColumn="0"/>
            </w:pPr>
            <w:r>
              <w:t>Volume of water (mL)</w:t>
            </w:r>
          </w:p>
        </w:tc>
        <w:tc>
          <w:tcPr>
            <w:tcW w:w="1760" w:type="dxa"/>
          </w:tcPr>
          <w:p w14:paraId="13809B1A" w14:textId="55CF297C" w:rsidR="00267578" w:rsidRDefault="00267578" w:rsidP="00B33A30">
            <w:pPr>
              <w:cnfStyle w:val="100000000000" w:firstRow="1" w:lastRow="0" w:firstColumn="0" w:lastColumn="0" w:oddVBand="0" w:evenVBand="0" w:oddHBand="0" w:evenHBand="0" w:firstRowFirstColumn="0" w:firstRowLastColumn="0" w:lastRowFirstColumn="0" w:lastRowLastColumn="0"/>
            </w:pPr>
            <w:r>
              <w:t>Temperature of water (°C)</w:t>
            </w:r>
          </w:p>
        </w:tc>
        <w:tc>
          <w:tcPr>
            <w:tcW w:w="1759" w:type="dxa"/>
          </w:tcPr>
          <w:p w14:paraId="47CADDBB" w14:textId="288BEE93" w:rsidR="00267578" w:rsidRDefault="00267578" w:rsidP="00B33A30">
            <w:pPr>
              <w:cnfStyle w:val="100000000000" w:firstRow="1" w:lastRow="0" w:firstColumn="0" w:lastColumn="0" w:oddVBand="0" w:evenVBand="0" w:oddHBand="0" w:evenHBand="0" w:firstRowFirstColumn="0" w:firstRowLastColumn="0" w:lastRowFirstColumn="0" w:lastRowLastColumn="0"/>
            </w:pPr>
            <w:r>
              <w:t>Start mass of beaker (g)</w:t>
            </w:r>
          </w:p>
        </w:tc>
        <w:tc>
          <w:tcPr>
            <w:tcW w:w="1760" w:type="dxa"/>
          </w:tcPr>
          <w:p w14:paraId="4CA92BFE" w14:textId="371EABBE" w:rsidR="00267578" w:rsidRDefault="00267578" w:rsidP="00B33A30">
            <w:pPr>
              <w:cnfStyle w:val="100000000000" w:firstRow="1" w:lastRow="0" w:firstColumn="0" w:lastColumn="0" w:oddVBand="0" w:evenVBand="0" w:oddHBand="0" w:evenHBand="0" w:firstRowFirstColumn="0" w:firstRowLastColumn="0" w:lastRowFirstColumn="0" w:lastRowLastColumn="0"/>
            </w:pPr>
            <w:r>
              <w:t>End mass of beaker (g)</w:t>
            </w:r>
          </w:p>
        </w:tc>
        <w:tc>
          <w:tcPr>
            <w:tcW w:w="1760" w:type="dxa"/>
          </w:tcPr>
          <w:p w14:paraId="2EF16189" w14:textId="5BA5AFAF" w:rsidR="00267578" w:rsidRDefault="00267578" w:rsidP="00B33A30">
            <w:pPr>
              <w:cnfStyle w:val="100000000000" w:firstRow="1" w:lastRow="0" w:firstColumn="0" w:lastColumn="0" w:oddVBand="0" w:evenVBand="0" w:oddHBand="0" w:evenHBand="0" w:firstRowFirstColumn="0" w:firstRowLastColumn="0" w:lastRowFirstColumn="0" w:lastRowLastColumn="0"/>
            </w:pPr>
            <w:r>
              <w:t>Mass of solute dissolved (g)</w:t>
            </w:r>
          </w:p>
        </w:tc>
      </w:tr>
      <w:tr w:rsidR="00267578" w14:paraId="3CD8EA0A" w14:textId="6BC966C1" w:rsidTr="002675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28D51F5F" w14:textId="7303660B" w:rsidR="00267578" w:rsidRDefault="00267578" w:rsidP="00B33A30">
            <w:r>
              <w:t>1</w:t>
            </w:r>
          </w:p>
        </w:tc>
        <w:tc>
          <w:tcPr>
            <w:tcW w:w="1759" w:type="dxa"/>
          </w:tcPr>
          <w:p w14:paraId="394D87A2" w14:textId="6851E543" w:rsidR="00267578" w:rsidRDefault="00267578" w:rsidP="00B33A30">
            <w:pPr>
              <w:cnfStyle w:val="000000100000" w:firstRow="0" w:lastRow="0" w:firstColumn="0" w:lastColumn="0" w:oddVBand="0" w:evenVBand="0" w:oddHBand="1" w:evenHBand="0" w:firstRowFirstColumn="0" w:firstRowLastColumn="0" w:lastRowFirstColumn="0" w:lastRowLastColumn="0"/>
            </w:pPr>
          </w:p>
        </w:tc>
        <w:tc>
          <w:tcPr>
            <w:tcW w:w="1760" w:type="dxa"/>
          </w:tcPr>
          <w:p w14:paraId="6E59302F" w14:textId="77777777" w:rsidR="00267578" w:rsidRDefault="00267578" w:rsidP="00B33A30">
            <w:pPr>
              <w:cnfStyle w:val="000000100000" w:firstRow="0" w:lastRow="0" w:firstColumn="0" w:lastColumn="0" w:oddVBand="0" w:evenVBand="0" w:oddHBand="1" w:evenHBand="0" w:firstRowFirstColumn="0" w:firstRowLastColumn="0" w:lastRowFirstColumn="0" w:lastRowLastColumn="0"/>
            </w:pPr>
          </w:p>
        </w:tc>
        <w:tc>
          <w:tcPr>
            <w:tcW w:w="1759" w:type="dxa"/>
          </w:tcPr>
          <w:p w14:paraId="6E9A6F36" w14:textId="77777777" w:rsidR="00267578" w:rsidRDefault="00267578" w:rsidP="00B33A30">
            <w:pPr>
              <w:cnfStyle w:val="000000100000" w:firstRow="0" w:lastRow="0" w:firstColumn="0" w:lastColumn="0" w:oddVBand="0" w:evenVBand="0" w:oddHBand="1" w:evenHBand="0" w:firstRowFirstColumn="0" w:firstRowLastColumn="0" w:lastRowFirstColumn="0" w:lastRowLastColumn="0"/>
            </w:pPr>
          </w:p>
        </w:tc>
        <w:tc>
          <w:tcPr>
            <w:tcW w:w="1760" w:type="dxa"/>
          </w:tcPr>
          <w:p w14:paraId="35A95970" w14:textId="77777777" w:rsidR="00267578" w:rsidRDefault="00267578" w:rsidP="00B33A30">
            <w:pPr>
              <w:cnfStyle w:val="000000100000" w:firstRow="0" w:lastRow="0" w:firstColumn="0" w:lastColumn="0" w:oddVBand="0" w:evenVBand="0" w:oddHBand="1" w:evenHBand="0" w:firstRowFirstColumn="0" w:firstRowLastColumn="0" w:lastRowFirstColumn="0" w:lastRowLastColumn="0"/>
            </w:pPr>
          </w:p>
        </w:tc>
        <w:tc>
          <w:tcPr>
            <w:tcW w:w="1760" w:type="dxa"/>
          </w:tcPr>
          <w:p w14:paraId="2877EAA8" w14:textId="77777777" w:rsidR="00267578" w:rsidRDefault="00267578" w:rsidP="00B33A30">
            <w:pPr>
              <w:cnfStyle w:val="000000100000" w:firstRow="0" w:lastRow="0" w:firstColumn="0" w:lastColumn="0" w:oddVBand="0" w:evenVBand="0" w:oddHBand="1" w:evenHBand="0" w:firstRowFirstColumn="0" w:firstRowLastColumn="0" w:lastRowFirstColumn="0" w:lastRowLastColumn="0"/>
            </w:pPr>
          </w:p>
        </w:tc>
      </w:tr>
      <w:tr w:rsidR="00267578" w14:paraId="24DB35D4" w14:textId="2416C096" w:rsidTr="002675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44028570" w14:textId="646EB518" w:rsidR="00267578" w:rsidRDefault="00267578" w:rsidP="00B33A30">
            <w:r>
              <w:t>2</w:t>
            </w:r>
          </w:p>
        </w:tc>
        <w:tc>
          <w:tcPr>
            <w:tcW w:w="1759" w:type="dxa"/>
          </w:tcPr>
          <w:p w14:paraId="68975EFE" w14:textId="78573112" w:rsidR="00267578" w:rsidRDefault="00267578" w:rsidP="00B33A30">
            <w:pPr>
              <w:cnfStyle w:val="000000010000" w:firstRow="0" w:lastRow="0" w:firstColumn="0" w:lastColumn="0" w:oddVBand="0" w:evenVBand="0" w:oddHBand="0" w:evenHBand="1" w:firstRowFirstColumn="0" w:firstRowLastColumn="0" w:lastRowFirstColumn="0" w:lastRowLastColumn="0"/>
            </w:pPr>
          </w:p>
        </w:tc>
        <w:tc>
          <w:tcPr>
            <w:tcW w:w="1760" w:type="dxa"/>
          </w:tcPr>
          <w:p w14:paraId="12241C8E" w14:textId="77777777" w:rsidR="00267578" w:rsidRDefault="00267578" w:rsidP="00B33A30">
            <w:pPr>
              <w:cnfStyle w:val="000000010000" w:firstRow="0" w:lastRow="0" w:firstColumn="0" w:lastColumn="0" w:oddVBand="0" w:evenVBand="0" w:oddHBand="0" w:evenHBand="1" w:firstRowFirstColumn="0" w:firstRowLastColumn="0" w:lastRowFirstColumn="0" w:lastRowLastColumn="0"/>
            </w:pPr>
          </w:p>
        </w:tc>
        <w:tc>
          <w:tcPr>
            <w:tcW w:w="1759" w:type="dxa"/>
          </w:tcPr>
          <w:p w14:paraId="0E6824BE" w14:textId="77777777" w:rsidR="00267578" w:rsidRDefault="00267578" w:rsidP="00B33A30">
            <w:pPr>
              <w:cnfStyle w:val="000000010000" w:firstRow="0" w:lastRow="0" w:firstColumn="0" w:lastColumn="0" w:oddVBand="0" w:evenVBand="0" w:oddHBand="0" w:evenHBand="1" w:firstRowFirstColumn="0" w:firstRowLastColumn="0" w:lastRowFirstColumn="0" w:lastRowLastColumn="0"/>
            </w:pPr>
          </w:p>
        </w:tc>
        <w:tc>
          <w:tcPr>
            <w:tcW w:w="1760" w:type="dxa"/>
          </w:tcPr>
          <w:p w14:paraId="4C56467E" w14:textId="77777777" w:rsidR="00267578" w:rsidRDefault="00267578" w:rsidP="00B33A30">
            <w:pPr>
              <w:cnfStyle w:val="000000010000" w:firstRow="0" w:lastRow="0" w:firstColumn="0" w:lastColumn="0" w:oddVBand="0" w:evenVBand="0" w:oddHBand="0" w:evenHBand="1" w:firstRowFirstColumn="0" w:firstRowLastColumn="0" w:lastRowFirstColumn="0" w:lastRowLastColumn="0"/>
            </w:pPr>
          </w:p>
        </w:tc>
        <w:tc>
          <w:tcPr>
            <w:tcW w:w="1760" w:type="dxa"/>
          </w:tcPr>
          <w:p w14:paraId="17E70E31" w14:textId="77777777" w:rsidR="00267578" w:rsidRDefault="00267578" w:rsidP="00B33A30">
            <w:pPr>
              <w:cnfStyle w:val="000000010000" w:firstRow="0" w:lastRow="0" w:firstColumn="0" w:lastColumn="0" w:oddVBand="0" w:evenVBand="0" w:oddHBand="0" w:evenHBand="1" w:firstRowFirstColumn="0" w:firstRowLastColumn="0" w:lastRowFirstColumn="0" w:lastRowLastColumn="0"/>
            </w:pPr>
          </w:p>
        </w:tc>
      </w:tr>
      <w:tr w:rsidR="00267578" w14:paraId="2DA3611B" w14:textId="053058A3" w:rsidTr="002675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49904B10" w14:textId="062658BA" w:rsidR="00267578" w:rsidRDefault="00267578" w:rsidP="00B33A30">
            <w:r>
              <w:t>3</w:t>
            </w:r>
          </w:p>
        </w:tc>
        <w:tc>
          <w:tcPr>
            <w:tcW w:w="1759" w:type="dxa"/>
          </w:tcPr>
          <w:p w14:paraId="08ACC8A1" w14:textId="388E639D" w:rsidR="00267578" w:rsidRDefault="00267578" w:rsidP="00B33A30">
            <w:pPr>
              <w:cnfStyle w:val="000000100000" w:firstRow="0" w:lastRow="0" w:firstColumn="0" w:lastColumn="0" w:oddVBand="0" w:evenVBand="0" w:oddHBand="1" w:evenHBand="0" w:firstRowFirstColumn="0" w:firstRowLastColumn="0" w:lastRowFirstColumn="0" w:lastRowLastColumn="0"/>
            </w:pPr>
          </w:p>
        </w:tc>
        <w:tc>
          <w:tcPr>
            <w:tcW w:w="1760" w:type="dxa"/>
          </w:tcPr>
          <w:p w14:paraId="67998E52" w14:textId="77777777" w:rsidR="00267578" w:rsidRDefault="00267578" w:rsidP="00B33A30">
            <w:pPr>
              <w:cnfStyle w:val="000000100000" w:firstRow="0" w:lastRow="0" w:firstColumn="0" w:lastColumn="0" w:oddVBand="0" w:evenVBand="0" w:oddHBand="1" w:evenHBand="0" w:firstRowFirstColumn="0" w:firstRowLastColumn="0" w:lastRowFirstColumn="0" w:lastRowLastColumn="0"/>
            </w:pPr>
          </w:p>
        </w:tc>
        <w:tc>
          <w:tcPr>
            <w:tcW w:w="1759" w:type="dxa"/>
          </w:tcPr>
          <w:p w14:paraId="08F5C4B9" w14:textId="77777777" w:rsidR="00267578" w:rsidRDefault="00267578" w:rsidP="00B33A30">
            <w:pPr>
              <w:cnfStyle w:val="000000100000" w:firstRow="0" w:lastRow="0" w:firstColumn="0" w:lastColumn="0" w:oddVBand="0" w:evenVBand="0" w:oddHBand="1" w:evenHBand="0" w:firstRowFirstColumn="0" w:firstRowLastColumn="0" w:lastRowFirstColumn="0" w:lastRowLastColumn="0"/>
            </w:pPr>
          </w:p>
        </w:tc>
        <w:tc>
          <w:tcPr>
            <w:tcW w:w="1760" w:type="dxa"/>
          </w:tcPr>
          <w:p w14:paraId="57889405" w14:textId="77777777" w:rsidR="00267578" w:rsidRDefault="00267578" w:rsidP="00B33A30">
            <w:pPr>
              <w:cnfStyle w:val="000000100000" w:firstRow="0" w:lastRow="0" w:firstColumn="0" w:lastColumn="0" w:oddVBand="0" w:evenVBand="0" w:oddHBand="1" w:evenHBand="0" w:firstRowFirstColumn="0" w:firstRowLastColumn="0" w:lastRowFirstColumn="0" w:lastRowLastColumn="0"/>
            </w:pPr>
          </w:p>
        </w:tc>
        <w:tc>
          <w:tcPr>
            <w:tcW w:w="1760" w:type="dxa"/>
          </w:tcPr>
          <w:p w14:paraId="2AC51ED6" w14:textId="77777777" w:rsidR="00267578" w:rsidRDefault="00267578" w:rsidP="00B33A30">
            <w:pPr>
              <w:cnfStyle w:val="000000100000" w:firstRow="0" w:lastRow="0" w:firstColumn="0" w:lastColumn="0" w:oddVBand="0" w:evenVBand="0" w:oddHBand="1" w:evenHBand="0" w:firstRowFirstColumn="0" w:firstRowLastColumn="0" w:lastRowFirstColumn="0" w:lastRowLastColumn="0"/>
            </w:pPr>
          </w:p>
        </w:tc>
      </w:tr>
    </w:tbl>
    <w:p w14:paraId="2568E9F0" w14:textId="01027BC6" w:rsidR="00FB388E" w:rsidRDefault="00FB388E" w:rsidP="00FB388E">
      <w:pPr>
        <w:pStyle w:val="Caption"/>
      </w:pPr>
      <w:r>
        <w:t xml:space="preserve">Table </w:t>
      </w:r>
      <w:r w:rsidR="00A9039D">
        <w:t>3</w:t>
      </w:r>
      <w:r>
        <w:t xml:space="preserve"> – the amount of sucrose that will dissolve in water</w:t>
      </w:r>
    </w:p>
    <w:tbl>
      <w:tblPr>
        <w:tblStyle w:val="Tableheader"/>
        <w:tblW w:w="0" w:type="auto"/>
        <w:tblLayout w:type="fixed"/>
        <w:tblLook w:val="04A0" w:firstRow="1" w:lastRow="0" w:firstColumn="1" w:lastColumn="0" w:noHBand="0" w:noVBand="1"/>
        <w:tblDescription w:val="Results table – the amount of sucrose that will dissolve in water."/>
      </w:tblPr>
      <w:tblGrid>
        <w:gridCol w:w="832"/>
        <w:gridCol w:w="1759"/>
        <w:gridCol w:w="1760"/>
        <w:gridCol w:w="1759"/>
        <w:gridCol w:w="1760"/>
        <w:gridCol w:w="1760"/>
      </w:tblGrid>
      <w:tr w:rsidR="00267578" w14:paraId="55A0B507" w14:textId="0236283C" w:rsidTr="0026757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44E36E62" w14:textId="77777777" w:rsidR="00267578" w:rsidRDefault="00267578">
            <w:r>
              <w:t>Trial</w:t>
            </w:r>
          </w:p>
        </w:tc>
        <w:tc>
          <w:tcPr>
            <w:tcW w:w="1759" w:type="dxa"/>
          </w:tcPr>
          <w:p w14:paraId="640E8967" w14:textId="77777777" w:rsidR="00267578" w:rsidRDefault="00267578">
            <w:pPr>
              <w:cnfStyle w:val="100000000000" w:firstRow="1" w:lastRow="0" w:firstColumn="0" w:lastColumn="0" w:oddVBand="0" w:evenVBand="0" w:oddHBand="0" w:evenHBand="0" w:firstRowFirstColumn="0" w:firstRowLastColumn="0" w:lastRowFirstColumn="0" w:lastRowLastColumn="0"/>
            </w:pPr>
            <w:r>
              <w:t>Volume of water (mL)</w:t>
            </w:r>
          </w:p>
        </w:tc>
        <w:tc>
          <w:tcPr>
            <w:tcW w:w="1760" w:type="dxa"/>
          </w:tcPr>
          <w:p w14:paraId="1CBA3286" w14:textId="77777777" w:rsidR="00267578" w:rsidRDefault="00267578">
            <w:pPr>
              <w:cnfStyle w:val="100000000000" w:firstRow="1" w:lastRow="0" w:firstColumn="0" w:lastColumn="0" w:oddVBand="0" w:evenVBand="0" w:oddHBand="0" w:evenHBand="0" w:firstRowFirstColumn="0" w:firstRowLastColumn="0" w:lastRowFirstColumn="0" w:lastRowLastColumn="0"/>
            </w:pPr>
            <w:r>
              <w:t>Temperature of water (°C)</w:t>
            </w:r>
          </w:p>
        </w:tc>
        <w:tc>
          <w:tcPr>
            <w:tcW w:w="1759" w:type="dxa"/>
          </w:tcPr>
          <w:p w14:paraId="2E310D0E" w14:textId="77777777" w:rsidR="00267578" w:rsidRDefault="00267578">
            <w:pPr>
              <w:cnfStyle w:val="100000000000" w:firstRow="1" w:lastRow="0" w:firstColumn="0" w:lastColumn="0" w:oddVBand="0" w:evenVBand="0" w:oddHBand="0" w:evenHBand="0" w:firstRowFirstColumn="0" w:firstRowLastColumn="0" w:lastRowFirstColumn="0" w:lastRowLastColumn="0"/>
            </w:pPr>
            <w:r>
              <w:t>Start mass of beaker (g)</w:t>
            </w:r>
          </w:p>
        </w:tc>
        <w:tc>
          <w:tcPr>
            <w:tcW w:w="1760" w:type="dxa"/>
          </w:tcPr>
          <w:p w14:paraId="2ACEABC7" w14:textId="77777777" w:rsidR="00267578" w:rsidRDefault="00267578">
            <w:pPr>
              <w:cnfStyle w:val="100000000000" w:firstRow="1" w:lastRow="0" w:firstColumn="0" w:lastColumn="0" w:oddVBand="0" w:evenVBand="0" w:oddHBand="0" w:evenHBand="0" w:firstRowFirstColumn="0" w:firstRowLastColumn="0" w:lastRowFirstColumn="0" w:lastRowLastColumn="0"/>
            </w:pPr>
            <w:r>
              <w:t>End mass of beaker (g)</w:t>
            </w:r>
          </w:p>
        </w:tc>
        <w:tc>
          <w:tcPr>
            <w:tcW w:w="1760" w:type="dxa"/>
          </w:tcPr>
          <w:p w14:paraId="72B23E37" w14:textId="39222FCC" w:rsidR="00267578" w:rsidRDefault="00267578">
            <w:pPr>
              <w:cnfStyle w:val="100000000000" w:firstRow="1" w:lastRow="0" w:firstColumn="0" w:lastColumn="0" w:oddVBand="0" w:evenVBand="0" w:oddHBand="0" w:evenHBand="0" w:firstRowFirstColumn="0" w:firstRowLastColumn="0" w:lastRowFirstColumn="0" w:lastRowLastColumn="0"/>
            </w:pPr>
            <w:r>
              <w:t>Mass of solute dissolved (g)</w:t>
            </w:r>
          </w:p>
        </w:tc>
      </w:tr>
      <w:tr w:rsidR="00267578" w14:paraId="67997AE4" w14:textId="2A3B0F85" w:rsidTr="002675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114DAF2D" w14:textId="77777777" w:rsidR="00267578" w:rsidRDefault="00267578">
            <w:r>
              <w:t>1</w:t>
            </w:r>
          </w:p>
        </w:tc>
        <w:tc>
          <w:tcPr>
            <w:tcW w:w="1759" w:type="dxa"/>
          </w:tcPr>
          <w:p w14:paraId="6C461ED2"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59195772"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59" w:type="dxa"/>
          </w:tcPr>
          <w:p w14:paraId="3C3CA5AD"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7DACC1F3"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36CF27AD"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r>
      <w:tr w:rsidR="00267578" w14:paraId="719467AD" w14:textId="16E72EAA" w:rsidTr="002675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060C6129" w14:textId="77777777" w:rsidR="00267578" w:rsidRDefault="00267578">
            <w:r>
              <w:t>2</w:t>
            </w:r>
          </w:p>
        </w:tc>
        <w:tc>
          <w:tcPr>
            <w:tcW w:w="1759" w:type="dxa"/>
          </w:tcPr>
          <w:p w14:paraId="23F81DB0"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c>
          <w:tcPr>
            <w:tcW w:w="1760" w:type="dxa"/>
          </w:tcPr>
          <w:p w14:paraId="0097C0D5"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c>
          <w:tcPr>
            <w:tcW w:w="1759" w:type="dxa"/>
          </w:tcPr>
          <w:p w14:paraId="58CD6153"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c>
          <w:tcPr>
            <w:tcW w:w="1760" w:type="dxa"/>
          </w:tcPr>
          <w:p w14:paraId="5A1BA4F6"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c>
          <w:tcPr>
            <w:tcW w:w="1760" w:type="dxa"/>
          </w:tcPr>
          <w:p w14:paraId="3DF5F66A"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r>
      <w:tr w:rsidR="00267578" w14:paraId="4F0159DA" w14:textId="0C45BFAF" w:rsidTr="002675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655A50C8" w14:textId="77777777" w:rsidR="00267578" w:rsidRDefault="00267578">
            <w:r>
              <w:t>3</w:t>
            </w:r>
          </w:p>
        </w:tc>
        <w:tc>
          <w:tcPr>
            <w:tcW w:w="1759" w:type="dxa"/>
          </w:tcPr>
          <w:p w14:paraId="54D9E917"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46CFE86E"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59" w:type="dxa"/>
          </w:tcPr>
          <w:p w14:paraId="31148BF8"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7C4A71EC"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6AD75525"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r>
    </w:tbl>
    <w:p w14:paraId="19067B83" w14:textId="2A8184C1" w:rsidR="00FB388E" w:rsidRDefault="00FB388E" w:rsidP="00FB388E">
      <w:pPr>
        <w:pStyle w:val="Caption"/>
      </w:pPr>
      <w:r>
        <w:t xml:space="preserve">Table </w:t>
      </w:r>
      <w:r w:rsidR="00A9039D">
        <w:t>4</w:t>
      </w:r>
      <w:r>
        <w:t xml:space="preserve"> – the amount of</w:t>
      </w:r>
      <w:r w:rsidR="00267578">
        <w:t xml:space="preserve"> magnesium sulfate</w:t>
      </w:r>
      <w:r>
        <w:t xml:space="preserve"> that will dissolve in water</w:t>
      </w:r>
    </w:p>
    <w:tbl>
      <w:tblPr>
        <w:tblStyle w:val="Tableheader"/>
        <w:tblW w:w="0" w:type="auto"/>
        <w:tblLayout w:type="fixed"/>
        <w:tblLook w:val="04A0" w:firstRow="1" w:lastRow="0" w:firstColumn="1" w:lastColumn="0" w:noHBand="0" w:noVBand="1"/>
        <w:tblDescription w:val="Results table – the amount of magnesium sulfate that will dissolve in water."/>
      </w:tblPr>
      <w:tblGrid>
        <w:gridCol w:w="832"/>
        <w:gridCol w:w="1759"/>
        <w:gridCol w:w="1760"/>
        <w:gridCol w:w="1759"/>
        <w:gridCol w:w="1760"/>
        <w:gridCol w:w="1760"/>
      </w:tblGrid>
      <w:tr w:rsidR="00267578" w14:paraId="5070AF7D" w14:textId="2B1AE5DB" w:rsidTr="0026757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28BD1500" w14:textId="77777777" w:rsidR="00267578" w:rsidRDefault="00267578" w:rsidP="00267578">
            <w:r>
              <w:t>Trial</w:t>
            </w:r>
          </w:p>
        </w:tc>
        <w:tc>
          <w:tcPr>
            <w:tcW w:w="1759" w:type="dxa"/>
          </w:tcPr>
          <w:p w14:paraId="78DB749E" w14:textId="77777777" w:rsidR="00267578" w:rsidRDefault="00267578" w:rsidP="00267578">
            <w:pPr>
              <w:cnfStyle w:val="100000000000" w:firstRow="1" w:lastRow="0" w:firstColumn="0" w:lastColumn="0" w:oddVBand="0" w:evenVBand="0" w:oddHBand="0" w:evenHBand="0" w:firstRowFirstColumn="0" w:firstRowLastColumn="0" w:lastRowFirstColumn="0" w:lastRowLastColumn="0"/>
            </w:pPr>
            <w:r>
              <w:t>Volume of water (mL)</w:t>
            </w:r>
          </w:p>
        </w:tc>
        <w:tc>
          <w:tcPr>
            <w:tcW w:w="1760" w:type="dxa"/>
          </w:tcPr>
          <w:p w14:paraId="1615C684" w14:textId="77777777" w:rsidR="00267578" w:rsidRDefault="00267578" w:rsidP="00267578">
            <w:pPr>
              <w:cnfStyle w:val="100000000000" w:firstRow="1" w:lastRow="0" w:firstColumn="0" w:lastColumn="0" w:oddVBand="0" w:evenVBand="0" w:oddHBand="0" w:evenHBand="0" w:firstRowFirstColumn="0" w:firstRowLastColumn="0" w:lastRowFirstColumn="0" w:lastRowLastColumn="0"/>
            </w:pPr>
            <w:r>
              <w:t>Temperature of water (°C)</w:t>
            </w:r>
          </w:p>
        </w:tc>
        <w:tc>
          <w:tcPr>
            <w:tcW w:w="1759" w:type="dxa"/>
          </w:tcPr>
          <w:p w14:paraId="5C6D65D5" w14:textId="55F90FA3" w:rsidR="00267578" w:rsidRDefault="00267578" w:rsidP="00267578">
            <w:pPr>
              <w:cnfStyle w:val="100000000000" w:firstRow="1" w:lastRow="0" w:firstColumn="0" w:lastColumn="0" w:oddVBand="0" w:evenVBand="0" w:oddHBand="0" w:evenHBand="0" w:firstRowFirstColumn="0" w:firstRowLastColumn="0" w:lastRowFirstColumn="0" w:lastRowLastColumn="0"/>
            </w:pPr>
            <w:r>
              <w:t>Start mass of beaker (g)</w:t>
            </w:r>
          </w:p>
        </w:tc>
        <w:tc>
          <w:tcPr>
            <w:tcW w:w="1760" w:type="dxa"/>
          </w:tcPr>
          <w:p w14:paraId="6BE878D7" w14:textId="14E578AE" w:rsidR="00267578" w:rsidRDefault="00267578" w:rsidP="00267578">
            <w:pPr>
              <w:cnfStyle w:val="100000000000" w:firstRow="1" w:lastRow="0" w:firstColumn="0" w:lastColumn="0" w:oddVBand="0" w:evenVBand="0" w:oddHBand="0" w:evenHBand="0" w:firstRowFirstColumn="0" w:firstRowLastColumn="0" w:lastRowFirstColumn="0" w:lastRowLastColumn="0"/>
            </w:pPr>
            <w:r>
              <w:t>End mass of beaker (g)</w:t>
            </w:r>
          </w:p>
        </w:tc>
        <w:tc>
          <w:tcPr>
            <w:tcW w:w="1760" w:type="dxa"/>
          </w:tcPr>
          <w:p w14:paraId="41F0BDE7" w14:textId="6B0CE330" w:rsidR="00267578" w:rsidRDefault="00267578" w:rsidP="00267578">
            <w:pPr>
              <w:cnfStyle w:val="100000000000" w:firstRow="1" w:lastRow="0" w:firstColumn="0" w:lastColumn="0" w:oddVBand="0" w:evenVBand="0" w:oddHBand="0" w:evenHBand="0" w:firstRowFirstColumn="0" w:firstRowLastColumn="0" w:lastRowFirstColumn="0" w:lastRowLastColumn="0"/>
            </w:pPr>
            <w:r w:rsidRPr="00177254">
              <w:t>Mass of solute dissolved (g)</w:t>
            </w:r>
          </w:p>
        </w:tc>
      </w:tr>
      <w:tr w:rsidR="00267578" w14:paraId="10080F4B" w14:textId="7DCFB710" w:rsidTr="002675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0E093118" w14:textId="77777777" w:rsidR="00267578" w:rsidRDefault="00267578" w:rsidP="00267578">
            <w:r>
              <w:t>1</w:t>
            </w:r>
          </w:p>
        </w:tc>
        <w:tc>
          <w:tcPr>
            <w:tcW w:w="1759" w:type="dxa"/>
          </w:tcPr>
          <w:p w14:paraId="11AD21AA" w14:textId="77777777" w:rsidR="00267578" w:rsidRDefault="00267578" w:rsidP="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39F13639" w14:textId="77777777" w:rsidR="00267578" w:rsidRDefault="00267578" w:rsidP="00267578">
            <w:pPr>
              <w:cnfStyle w:val="000000100000" w:firstRow="0" w:lastRow="0" w:firstColumn="0" w:lastColumn="0" w:oddVBand="0" w:evenVBand="0" w:oddHBand="1" w:evenHBand="0" w:firstRowFirstColumn="0" w:firstRowLastColumn="0" w:lastRowFirstColumn="0" w:lastRowLastColumn="0"/>
            </w:pPr>
          </w:p>
        </w:tc>
        <w:tc>
          <w:tcPr>
            <w:tcW w:w="1759" w:type="dxa"/>
          </w:tcPr>
          <w:p w14:paraId="75B9FCC6" w14:textId="77777777" w:rsidR="00267578" w:rsidRDefault="00267578" w:rsidP="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7B23307C" w14:textId="77777777" w:rsidR="00267578" w:rsidRDefault="00267578" w:rsidP="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24AEE0CB" w14:textId="3A53586A" w:rsidR="00267578" w:rsidRDefault="00267578" w:rsidP="00267578">
            <w:pPr>
              <w:cnfStyle w:val="000000100000" w:firstRow="0" w:lastRow="0" w:firstColumn="0" w:lastColumn="0" w:oddVBand="0" w:evenVBand="0" w:oddHBand="1" w:evenHBand="0" w:firstRowFirstColumn="0" w:firstRowLastColumn="0" w:lastRowFirstColumn="0" w:lastRowLastColumn="0"/>
            </w:pPr>
          </w:p>
        </w:tc>
      </w:tr>
      <w:tr w:rsidR="00267578" w14:paraId="3062631A" w14:textId="49C9D012" w:rsidTr="002675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203F68AB" w14:textId="77777777" w:rsidR="00267578" w:rsidRDefault="00267578" w:rsidP="00267578">
            <w:r>
              <w:t>2</w:t>
            </w:r>
          </w:p>
        </w:tc>
        <w:tc>
          <w:tcPr>
            <w:tcW w:w="1759" w:type="dxa"/>
          </w:tcPr>
          <w:p w14:paraId="3B9F3958" w14:textId="77777777" w:rsidR="00267578" w:rsidRDefault="00267578" w:rsidP="00267578">
            <w:pPr>
              <w:cnfStyle w:val="000000010000" w:firstRow="0" w:lastRow="0" w:firstColumn="0" w:lastColumn="0" w:oddVBand="0" w:evenVBand="0" w:oddHBand="0" w:evenHBand="1" w:firstRowFirstColumn="0" w:firstRowLastColumn="0" w:lastRowFirstColumn="0" w:lastRowLastColumn="0"/>
            </w:pPr>
          </w:p>
        </w:tc>
        <w:tc>
          <w:tcPr>
            <w:tcW w:w="1760" w:type="dxa"/>
          </w:tcPr>
          <w:p w14:paraId="6667BAE9" w14:textId="77777777" w:rsidR="00267578" w:rsidRDefault="00267578" w:rsidP="00267578">
            <w:pPr>
              <w:cnfStyle w:val="000000010000" w:firstRow="0" w:lastRow="0" w:firstColumn="0" w:lastColumn="0" w:oddVBand="0" w:evenVBand="0" w:oddHBand="0" w:evenHBand="1" w:firstRowFirstColumn="0" w:firstRowLastColumn="0" w:lastRowFirstColumn="0" w:lastRowLastColumn="0"/>
            </w:pPr>
          </w:p>
        </w:tc>
        <w:tc>
          <w:tcPr>
            <w:tcW w:w="1759" w:type="dxa"/>
          </w:tcPr>
          <w:p w14:paraId="347A6399" w14:textId="77777777" w:rsidR="00267578" w:rsidRDefault="00267578" w:rsidP="00267578">
            <w:pPr>
              <w:cnfStyle w:val="000000010000" w:firstRow="0" w:lastRow="0" w:firstColumn="0" w:lastColumn="0" w:oddVBand="0" w:evenVBand="0" w:oddHBand="0" w:evenHBand="1" w:firstRowFirstColumn="0" w:firstRowLastColumn="0" w:lastRowFirstColumn="0" w:lastRowLastColumn="0"/>
            </w:pPr>
          </w:p>
        </w:tc>
        <w:tc>
          <w:tcPr>
            <w:tcW w:w="1760" w:type="dxa"/>
          </w:tcPr>
          <w:p w14:paraId="564BAE16" w14:textId="77777777" w:rsidR="00267578" w:rsidRDefault="00267578" w:rsidP="00267578">
            <w:pPr>
              <w:cnfStyle w:val="000000010000" w:firstRow="0" w:lastRow="0" w:firstColumn="0" w:lastColumn="0" w:oddVBand="0" w:evenVBand="0" w:oddHBand="0" w:evenHBand="1" w:firstRowFirstColumn="0" w:firstRowLastColumn="0" w:lastRowFirstColumn="0" w:lastRowLastColumn="0"/>
            </w:pPr>
          </w:p>
        </w:tc>
        <w:tc>
          <w:tcPr>
            <w:tcW w:w="1760" w:type="dxa"/>
          </w:tcPr>
          <w:p w14:paraId="5E4018DB" w14:textId="2A73BF37" w:rsidR="00267578" w:rsidRDefault="00267578" w:rsidP="00267578">
            <w:pPr>
              <w:cnfStyle w:val="000000010000" w:firstRow="0" w:lastRow="0" w:firstColumn="0" w:lastColumn="0" w:oddVBand="0" w:evenVBand="0" w:oddHBand="0" w:evenHBand="1" w:firstRowFirstColumn="0" w:firstRowLastColumn="0" w:lastRowFirstColumn="0" w:lastRowLastColumn="0"/>
            </w:pPr>
          </w:p>
        </w:tc>
      </w:tr>
      <w:tr w:rsidR="00267578" w14:paraId="6490DF07" w14:textId="1889D7F8" w:rsidTr="002675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49809F82" w14:textId="77777777" w:rsidR="00267578" w:rsidRDefault="00267578" w:rsidP="00267578">
            <w:r>
              <w:t>3</w:t>
            </w:r>
          </w:p>
        </w:tc>
        <w:tc>
          <w:tcPr>
            <w:tcW w:w="1759" w:type="dxa"/>
          </w:tcPr>
          <w:p w14:paraId="66740781" w14:textId="77777777" w:rsidR="00267578" w:rsidRDefault="00267578" w:rsidP="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0C50D26F" w14:textId="77777777" w:rsidR="00267578" w:rsidRDefault="00267578" w:rsidP="00267578">
            <w:pPr>
              <w:cnfStyle w:val="000000100000" w:firstRow="0" w:lastRow="0" w:firstColumn="0" w:lastColumn="0" w:oddVBand="0" w:evenVBand="0" w:oddHBand="1" w:evenHBand="0" w:firstRowFirstColumn="0" w:firstRowLastColumn="0" w:lastRowFirstColumn="0" w:lastRowLastColumn="0"/>
            </w:pPr>
          </w:p>
        </w:tc>
        <w:tc>
          <w:tcPr>
            <w:tcW w:w="1759" w:type="dxa"/>
          </w:tcPr>
          <w:p w14:paraId="13A59563" w14:textId="77777777" w:rsidR="00267578" w:rsidRDefault="00267578" w:rsidP="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5260BF1F" w14:textId="77777777" w:rsidR="00267578" w:rsidRDefault="00267578" w:rsidP="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7B2EF69E" w14:textId="357B5941" w:rsidR="00267578" w:rsidRDefault="00267578" w:rsidP="00267578">
            <w:pPr>
              <w:cnfStyle w:val="000000100000" w:firstRow="0" w:lastRow="0" w:firstColumn="0" w:lastColumn="0" w:oddVBand="0" w:evenVBand="0" w:oddHBand="1" w:evenHBand="0" w:firstRowFirstColumn="0" w:firstRowLastColumn="0" w:lastRowFirstColumn="0" w:lastRowLastColumn="0"/>
            </w:pPr>
          </w:p>
        </w:tc>
      </w:tr>
    </w:tbl>
    <w:p w14:paraId="68E9DA50" w14:textId="7C94207B" w:rsidR="00267578" w:rsidRDefault="00267578" w:rsidP="00267578">
      <w:pPr>
        <w:pStyle w:val="Caption"/>
      </w:pPr>
      <w:r>
        <w:t xml:space="preserve">Table </w:t>
      </w:r>
      <w:r w:rsidR="003E1002">
        <w:t>5</w:t>
      </w:r>
      <w:r>
        <w:t xml:space="preserve"> – the amount of </w:t>
      </w:r>
      <w:r w:rsidR="000C7005">
        <w:t xml:space="preserve">sodium </w:t>
      </w:r>
      <w:r>
        <w:t>bicarbonate that will dissolve in water</w:t>
      </w:r>
    </w:p>
    <w:tbl>
      <w:tblPr>
        <w:tblStyle w:val="Tableheader"/>
        <w:tblW w:w="0" w:type="auto"/>
        <w:tblLayout w:type="fixed"/>
        <w:tblLook w:val="04A0" w:firstRow="1" w:lastRow="0" w:firstColumn="1" w:lastColumn="0" w:noHBand="0" w:noVBand="1"/>
        <w:tblDescription w:val="Results table – the amount of sodium bicarbonate that will dissolve in water."/>
      </w:tblPr>
      <w:tblGrid>
        <w:gridCol w:w="832"/>
        <w:gridCol w:w="1759"/>
        <w:gridCol w:w="1760"/>
        <w:gridCol w:w="1759"/>
        <w:gridCol w:w="1760"/>
        <w:gridCol w:w="1760"/>
      </w:tblGrid>
      <w:tr w:rsidR="00267578" w14:paraId="0D4D6736" w14:textId="1A65BB55" w:rsidTr="0026757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6E692A51" w14:textId="77777777" w:rsidR="00267578" w:rsidRDefault="00267578">
            <w:r>
              <w:t>Trial</w:t>
            </w:r>
          </w:p>
        </w:tc>
        <w:tc>
          <w:tcPr>
            <w:tcW w:w="1759" w:type="dxa"/>
          </w:tcPr>
          <w:p w14:paraId="53895DE9" w14:textId="77777777" w:rsidR="00267578" w:rsidRDefault="00267578">
            <w:pPr>
              <w:cnfStyle w:val="100000000000" w:firstRow="1" w:lastRow="0" w:firstColumn="0" w:lastColumn="0" w:oddVBand="0" w:evenVBand="0" w:oddHBand="0" w:evenHBand="0" w:firstRowFirstColumn="0" w:firstRowLastColumn="0" w:lastRowFirstColumn="0" w:lastRowLastColumn="0"/>
            </w:pPr>
            <w:r>
              <w:t>Volume of water (mL)</w:t>
            </w:r>
          </w:p>
        </w:tc>
        <w:tc>
          <w:tcPr>
            <w:tcW w:w="1760" w:type="dxa"/>
          </w:tcPr>
          <w:p w14:paraId="57E4907B" w14:textId="77777777" w:rsidR="00267578" w:rsidRDefault="00267578">
            <w:pPr>
              <w:cnfStyle w:val="100000000000" w:firstRow="1" w:lastRow="0" w:firstColumn="0" w:lastColumn="0" w:oddVBand="0" w:evenVBand="0" w:oddHBand="0" w:evenHBand="0" w:firstRowFirstColumn="0" w:firstRowLastColumn="0" w:lastRowFirstColumn="0" w:lastRowLastColumn="0"/>
            </w:pPr>
            <w:r>
              <w:t>Temperature of water (°C)</w:t>
            </w:r>
          </w:p>
        </w:tc>
        <w:tc>
          <w:tcPr>
            <w:tcW w:w="1759" w:type="dxa"/>
          </w:tcPr>
          <w:p w14:paraId="76879A8B" w14:textId="77777777" w:rsidR="00267578" w:rsidRDefault="00267578">
            <w:pPr>
              <w:cnfStyle w:val="100000000000" w:firstRow="1" w:lastRow="0" w:firstColumn="0" w:lastColumn="0" w:oddVBand="0" w:evenVBand="0" w:oddHBand="0" w:evenHBand="0" w:firstRowFirstColumn="0" w:firstRowLastColumn="0" w:lastRowFirstColumn="0" w:lastRowLastColumn="0"/>
            </w:pPr>
            <w:r>
              <w:t>Start mass of beaker (g)</w:t>
            </w:r>
          </w:p>
        </w:tc>
        <w:tc>
          <w:tcPr>
            <w:tcW w:w="1760" w:type="dxa"/>
          </w:tcPr>
          <w:p w14:paraId="4B40BADC" w14:textId="77777777" w:rsidR="00267578" w:rsidRDefault="00267578">
            <w:pPr>
              <w:cnfStyle w:val="100000000000" w:firstRow="1" w:lastRow="0" w:firstColumn="0" w:lastColumn="0" w:oddVBand="0" w:evenVBand="0" w:oddHBand="0" w:evenHBand="0" w:firstRowFirstColumn="0" w:firstRowLastColumn="0" w:lastRowFirstColumn="0" w:lastRowLastColumn="0"/>
            </w:pPr>
            <w:r>
              <w:t>End mass of beaker (g)</w:t>
            </w:r>
          </w:p>
        </w:tc>
        <w:tc>
          <w:tcPr>
            <w:tcW w:w="1760" w:type="dxa"/>
          </w:tcPr>
          <w:p w14:paraId="4BD06845" w14:textId="20729D98" w:rsidR="00267578" w:rsidRDefault="00267578">
            <w:pPr>
              <w:cnfStyle w:val="100000000000" w:firstRow="1" w:lastRow="0" w:firstColumn="0" w:lastColumn="0" w:oddVBand="0" w:evenVBand="0" w:oddHBand="0" w:evenHBand="0" w:firstRowFirstColumn="0" w:firstRowLastColumn="0" w:lastRowFirstColumn="0" w:lastRowLastColumn="0"/>
            </w:pPr>
            <w:r>
              <w:t>Mass of solute dissolved (g)</w:t>
            </w:r>
          </w:p>
        </w:tc>
      </w:tr>
      <w:tr w:rsidR="00267578" w14:paraId="210C77A4" w14:textId="00387883" w:rsidTr="002675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6D7D3B8F" w14:textId="77777777" w:rsidR="00267578" w:rsidRDefault="00267578">
            <w:r>
              <w:t>1</w:t>
            </w:r>
          </w:p>
        </w:tc>
        <w:tc>
          <w:tcPr>
            <w:tcW w:w="1759" w:type="dxa"/>
          </w:tcPr>
          <w:p w14:paraId="7862DEF2"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040FEFD1"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59" w:type="dxa"/>
          </w:tcPr>
          <w:p w14:paraId="726FC8D0"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4577D3FD"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1173E1E8"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r>
      <w:tr w:rsidR="00267578" w14:paraId="160949A9" w14:textId="0665A5F2" w:rsidTr="0026757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7656832D" w14:textId="77777777" w:rsidR="00267578" w:rsidRDefault="00267578">
            <w:r>
              <w:t>2</w:t>
            </w:r>
          </w:p>
        </w:tc>
        <w:tc>
          <w:tcPr>
            <w:tcW w:w="1759" w:type="dxa"/>
          </w:tcPr>
          <w:p w14:paraId="6FF342D1"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c>
          <w:tcPr>
            <w:tcW w:w="1760" w:type="dxa"/>
          </w:tcPr>
          <w:p w14:paraId="6257344D"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c>
          <w:tcPr>
            <w:tcW w:w="1759" w:type="dxa"/>
          </w:tcPr>
          <w:p w14:paraId="467E48DC"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c>
          <w:tcPr>
            <w:tcW w:w="1760" w:type="dxa"/>
          </w:tcPr>
          <w:p w14:paraId="75BE066C"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c>
          <w:tcPr>
            <w:tcW w:w="1760" w:type="dxa"/>
          </w:tcPr>
          <w:p w14:paraId="049BDF1A" w14:textId="77777777" w:rsidR="00267578" w:rsidRDefault="00267578">
            <w:pPr>
              <w:cnfStyle w:val="000000010000" w:firstRow="0" w:lastRow="0" w:firstColumn="0" w:lastColumn="0" w:oddVBand="0" w:evenVBand="0" w:oddHBand="0" w:evenHBand="1" w:firstRowFirstColumn="0" w:firstRowLastColumn="0" w:lastRowFirstColumn="0" w:lastRowLastColumn="0"/>
            </w:pPr>
          </w:p>
        </w:tc>
      </w:tr>
      <w:tr w:rsidR="00267578" w14:paraId="1B70E2CC" w14:textId="5C3C0C7C" w:rsidTr="0026757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dxa"/>
          </w:tcPr>
          <w:p w14:paraId="7D5B8593" w14:textId="77777777" w:rsidR="00267578" w:rsidRDefault="00267578">
            <w:r>
              <w:t>3</w:t>
            </w:r>
          </w:p>
        </w:tc>
        <w:tc>
          <w:tcPr>
            <w:tcW w:w="1759" w:type="dxa"/>
          </w:tcPr>
          <w:p w14:paraId="3B20468C"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603F434C"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59" w:type="dxa"/>
          </w:tcPr>
          <w:p w14:paraId="76059DA9"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507E618B"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c>
          <w:tcPr>
            <w:tcW w:w="1760" w:type="dxa"/>
          </w:tcPr>
          <w:p w14:paraId="06B7D288" w14:textId="77777777" w:rsidR="00267578" w:rsidRDefault="00267578">
            <w:pPr>
              <w:cnfStyle w:val="000000100000" w:firstRow="0" w:lastRow="0" w:firstColumn="0" w:lastColumn="0" w:oddVBand="0" w:evenVBand="0" w:oddHBand="1" w:evenHBand="0" w:firstRowFirstColumn="0" w:firstRowLastColumn="0" w:lastRowFirstColumn="0" w:lastRowLastColumn="0"/>
            </w:pPr>
          </w:p>
        </w:tc>
      </w:tr>
    </w:tbl>
    <w:p w14:paraId="03663A57" w14:textId="0104CC83" w:rsidR="00BD7F56" w:rsidRPr="003761F3" w:rsidRDefault="00446D7E" w:rsidP="003761F3">
      <w:r>
        <w:t>Calculate the mean solubility of each solute</w:t>
      </w:r>
      <w:r w:rsidR="00535D0F">
        <w:t xml:space="preserve"> and record </w:t>
      </w:r>
      <w:r w:rsidR="00D3475E">
        <w:t xml:space="preserve">it </w:t>
      </w:r>
      <w:r w:rsidR="00535D0F">
        <w:t>in Table 6.</w:t>
      </w:r>
    </w:p>
    <w:p w14:paraId="0CD7F481" w14:textId="1A387226" w:rsidR="00003D53" w:rsidRDefault="002D3E4B" w:rsidP="002D3E4B">
      <w:pPr>
        <w:pStyle w:val="Caption"/>
      </w:pPr>
      <w:r>
        <w:t xml:space="preserve">Table </w:t>
      </w:r>
      <w:r w:rsidR="003E1002">
        <w:t>6</w:t>
      </w:r>
      <w:r>
        <w:t xml:space="preserve"> – mean solubility of different substances at room temperature </w:t>
      </w:r>
      <w:r w:rsidR="009655D1">
        <w:t>(20°</w:t>
      </w:r>
      <w:r w:rsidR="00587C0A">
        <w:t>C)</w:t>
      </w:r>
    </w:p>
    <w:tbl>
      <w:tblPr>
        <w:tblStyle w:val="Tableheader"/>
        <w:tblW w:w="0" w:type="auto"/>
        <w:tblLook w:val="04A0" w:firstRow="1" w:lastRow="0" w:firstColumn="1" w:lastColumn="0" w:noHBand="0" w:noVBand="1"/>
        <w:tblDescription w:val="Results table – mean solubility of different substances at room temperature (20 degrees Celsius)."/>
      </w:tblPr>
      <w:tblGrid>
        <w:gridCol w:w="2972"/>
        <w:gridCol w:w="2693"/>
      </w:tblGrid>
      <w:tr w:rsidR="00D43A7A" w14:paraId="60B4BFE9" w14:textId="77777777" w:rsidTr="00A16EF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3B6D0E3F" w14:textId="26738B8A" w:rsidR="00D43A7A" w:rsidRDefault="00D43A7A" w:rsidP="00615140">
            <w:r>
              <w:t>Solute</w:t>
            </w:r>
          </w:p>
        </w:tc>
        <w:tc>
          <w:tcPr>
            <w:tcW w:w="2693" w:type="dxa"/>
          </w:tcPr>
          <w:p w14:paraId="61C86AC4" w14:textId="3A21B644" w:rsidR="00D43A7A" w:rsidRDefault="00D43A7A" w:rsidP="00615140">
            <w:pPr>
              <w:cnfStyle w:val="100000000000" w:firstRow="1" w:lastRow="0" w:firstColumn="0" w:lastColumn="0" w:oddVBand="0" w:evenVBand="0" w:oddHBand="0" w:evenHBand="0" w:firstRowFirstColumn="0" w:firstRowLastColumn="0" w:lastRowFirstColumn="0" w:lastRowLastColumn="0"/>
            </w:pPr>
            <w:r>
              <w:t>Solubility (g/100</w:t>
            </w:r>
            <w:r w:rsidR="00027DB4">
              <w:t> </w:t>
            </w:r>
            <w:r>
              <w:t>mL)</w:t>
            </w:r>
          </w:p>
        </w:tc>
      </w:tr>
      <w:tr w:rsidR="00D43A7A" w14:paraId="7046D7FE" w14:textId="77777777" w:rsidTr="00A16E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11333E44" w14:textId="5B6F5C47" w:rsidR="00D43A7A" w:rsidRDefault="00A16EFB" w:rsidP="00615140">
            <w:r>
              <w:t>Sodium chloride</w:t>
            </w:r>
          </w:p>
        </w:tc>
        <w:tc>
          <w:tcPr>
            <w:tcW w:w="2693" w:type="dxa"/>
          </w:tcPr>
          <w:p w14:paraId="75E86A67" w14:textId="77777777" w:rsidR="00D43A7A" w:rsidRDefault="00D43A7A" w:rsidP="00615140">
            <w:pPr>
              <w:cnfStyle w:val="000000100000" w:firstRow="0" w:lastRow="0" w:firstColumn="0" w:lastColumn="0" w:oddVBand="0" w:evenVBand="0" w:oddHBand="1" w:evenHBand="0" w:firstRowFirstColumn="0" w:firstRowLastColumn="0" w:lastRowFirstColumn="0" w:lastRowLastColumn="0"/>
            </w:pPr>
          </w:p>
        </w:tc>
      </w:tr>
      <w:tr w:rsidR="00D43A7A" w14:paraId="14B75020" w14:textId="77777777" w:rsidTr="00A16E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68D91EBC" w14:textId="272044F6" w:rsidR="00D43A7A" w:rsidRDefault="00A16EFB" w:rsidP="00615140">
            <w:r>
              <w:t>Sucrose</w:t>
            </w:r>
          </w:p>
        </w:tc>
        <w:tc>
          <w:tcPr>
            <w:tcW w:w="2693" w:type="dxa"/>
          </w:tcPr>
          <w:p w14:paraId="6C7D0F0D" w14:textId="77777777" w:rsidR="00D43A7A" w:rsidRDefault="00D43A7A" w:rsidP="00615140">
            <w:pPr>
              <w:cnfStyle w:val="000000010000" w:firstRow="0" w:lastRow="0" w:firstColumn="0" w:lastColumn="0" w:oddVBand="0" w:evenVBand="0" w:oddHBand="0" w:evenHBand="1" w:firstRowFirstColumn="0" w:firstRowLastColumn="0" w:lastRowFirstColumn="0" w:lastRowLastColumn="0"/>
            </w:pPr>
          </w:p>
        </w:tc>
      </w:tr>
      <w:tr w:rsidR="00D43A7A" w14:paraId="63FB3639" w14:textId="77777777" w:rsidTr="00A16EF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57898C67" w14:textId="5EB1205A" w:rsidR="00D43A7A" w:rsidRDefault="00A16EFB" w:rsidP="00615140">
            <w:r>
              <w:t>Magnesium sulfate</w:t>
            </w:r>
          </w:p>
        </w:tc>
        <w:tc>
          <w:tcPr>
            <w:tcW w:w="2693" w:type="dxa"/>
          </w:tcPr>
          <w:p w14:paraId="52DC2EC6" w14:textId="77777777" w:rsidR="00D43A7A" w:rsidRDefault="00D43A7A" w:rsidP="00615140">
            <w:pPr>
              <w:cnfStyle w:val="000000100000" w:firstRow="0" w:lastRow="0" w:firstColumn="0" w:lastColumn="0" w:oddVBand="0" w:evenVBand="0" w:oddHBand="1" w:evenHBand="0" w:firstRowFirstColumn="0" w:firstRowLastColumn="0" w:lastRowFirstColumn="0" w:lastRowLastColumn="0"/>
            </w:pPr>
          </w:p>
        </w:tc>
      </w:tr>
      <w:tr w:rsidR="00A16EFB" w14:paraId="25D077B6" w14:textId="77777777" w:rsidTr="00A16E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2" w:type="dxa"/>
          </w:tcPr>
          <w:p w14:paraId="2B762648" w14:textId="404E49FC" w:rsidR="00A16EFB" w:rsidRDefault="00A16EFB" w:rsidP="00615140">
            <w:r>
              <w:t>Sodium bicarbonate</w:t>
            </w:r>
          </w:p>
        </w:tc>
        <w:tc>
          <w:tcPr>
            <w:tcW w:w="2693" w:type="dxa"/>
          </w:tcPr>
          <w:p w14:paraId="6EA75E10" w14:textId="77777777" w:rsidR="00A16EFB" w:rsidRDefault="00A16EFB" w:rsidP="00615140">
            <w:pPr>
              <w:cnfStyle w:val="000000010000" w:firstRow="0" w:lastRow="0" w:firstColumn="0" w:lastColumn="0" w:oddVBand="0" w:evenVBand="0" w:oddHBand="0" w:evenHBand="1" w:firstRowFirstColumn="0" w:firstRowLastColumn="0" w:lastRowFirstColumn="0" w:lastRowLastColumn="0"/>
            </w:pPr>
          </w:p>
        </w:tc>
      </w:tr>
    </w:tbl>
    <w:p w14:paraId="7D4F3A18" w14:textId="4BE736CA" w:rsidR="0009642E" w:rsidRDefault="00A9039D" w:rsidP="00E64F7B">
      <w:pPr>
        <w:pStyle w:val="ListNumber"/>
        <w:numPr>
          <w:ilvl w:val="0"/>
          <w:numId w:val="35"/>
        </w:numPr>
      </w:pPr>
      <w:r>
        <w:t xml:space="preserve">What type of graph should be used to represent the mean </w:t>
      </w:r>
      <w:r w:rsidR="00D3475E">
        <w:t xml:space="preserve">of </w:t>
      </w:r>
      <w:r>
        <w:t xml:space="preserve">the data in </w:t>
      </w:r>
      <w:r w:rsidR="0009642E">
        <w:t>Table 6?</w:t>
      </w:r>
      <w:r w:rsidR="0001463E">
        <w:t xml:space="preserve"> Provide your reasoning.</w:t>
      </w:r>
    </w:p>
    <w:tbl>
      <w:tblPr>
        <w:tblStyle w:val="TableGrid"/>
        <w:tblW w:w="0" w:type="auto"/>
        <w:tblLook w:val="04A0" w:firstRow="1" w:lastRow="0" w:firstColumn="1" w:lastColumn="0" w:noHBand="0" w:noVBand="1"/>
        <w:tblDescription w:val="Blank space for a student response."/>
      </w:tblPr>
      <w:tblGrid>
        <w:gridCol w:w="9628"/>
      </w:tblGrid>
      <w:tr w:rsidR="0009642E" w14:paraId="50330A77" w14:textId="77777777">
        <w:tc>
          <w:tcPr>
            <w:tcW w:w="9628" w:type="dxa"/>
          </w:tcPr>
          <w:p w14:paraId="6F2A98C1" w14:textId="77777777" w:rsidR="0009642E" w:rsidRDefault="0009642E"/>
        </w:tc>
      </w:tr>
    </w:tbl>
    <w:p w14:paraId="2A3E002F" w14:textId="027FCC83" w:rsidR="0009642E" w:rsidRDefault="0009642E" w:rsidP="00B17A18">
      <w:pPr>
        <w:pStyle w:val="ListNumber"/>
        <w:keepNext/>
      </w:pPr>
      <w:r>
        <w:t xml:space="preserve">Draw a graph to represent the </w:t>
      </w:r>
      <w:r w:rsidR="00843462">
        <w:t xml:space="preserve">solubility of the </w:t>
      </w:r>
      <w:r w:rsidR="00B17A18">
        <w:t xml:space="preserve">4 </w:t>
      </w:r>
      <w:r w:rsidR="00843462">
        <w:t>solutes.</w:t>
      </w:r>
    </w:p>
    <w:p w14:paraId="736DFFB1" w14:textId="3A44E560" w:rsidR="001147B4" w:rsidRDefault="001147B4" w:rsidP="001147B4">
      <w:r>
        <w:rPr>
          <w:noProof/>
        </w:rPr>
        <w:drawing>
          <wp:inline distT="0" distB="0" distL="0" distR="0" wp14:anchorId="00205AC3" wp14:editId="5F09598C">
            <wp:extent cx="6123214" cy="4345940"/>
            <wp:effectExtent l="0" t="0" r="11430" b="16510"/>
            <wp:docPr id="296568524" name="Chart 1" descr="Blank graph paper for students to graph their results."/>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4F0EA2D0" w14:textId="4B802E29" w:rsidR="002D3E4B" w:rsidRPr="000B2DA0" w:rsidRDefault="00505C62" w:rsidP="00615140">
      <w:pPr>
        <w:rPr>
          <w:rStyle w:val="Strong"/>
        </w:rPr>
      </w:pPr>
      <w:r w:rsidRPr="000B2DA0">
        <w:rPr>
          <w:rStyle w:val="Strong"/>
        </w:rPr>
        <w:t>Discussion</w:t>
      </w:r>
      <w:r w:rsidR="000B2DA0">
        <w:rPr>
          <w:rStyle w:val="Strong"/>
        </w:rPr>
        <w:t xml:space="preserve"> questions</w:t>
      </w:r>
    </w:p>
    <w:p w14:paraId="2D08FF28" w14:textId="35C16167" w:rsidR="00505C62" w:rsidRDefault="001746F7" w:rsidP="00E64F7B">
      <w:pPr>
        <w:pStyle w:val="ListNumber"/>
        <w:numPr>
          <w:ilvl w:val="0"/>
          <w:numId w:val="17"/>
        </w:numPr>
      </w:pPr>
      <w:r>
        <w:t>Which solute was most soluble?</w:t>
      </w:r>
    </w:p>
    <w:tbl>
      <w:tblPr>
        <w:tblStyle w:val="TableGrid"/>
        <w:tblW w:w="0" w:type="auto"/>
        <w:tblLook w:val="04A0" w:firstRow="1" w:lastRow="0" w:firstColumn="1" w:lastColumn="0" w:noHBand="0" w:noVBand="1"/>
        <w:tblDescription w:val="Blank space for a student response."/>
      </w:tblPr>
      <w:tblGrid>
        <w:gridCol w:w="9628"/>
      </w:tblGrid>
      <w:tr w:rsidR="000B2DA0" w14:paraId="35351435" w14:textId="77777777" w:rsidTr="000B2DA0">
        <w:tc>
          <w:tcPr>
            <w:tcW w:w="9628" w:type="dxa"/>
          </w:tcPr>
          <w:p w14:paraId="78DF9A73" w14:textId="77777777" w:rsidR="000B2DA0" w:rsidRDefault="000B2DA0" w:rsidP="00ED6980">
            <w:bookmarkStart w:id="62" w:name="_Hlk214218680"/>
          </w:p>
        </w:tc>
      </w:tr>
    </w:tbl>
    <w:bookmarkEnd w:id="62"/>
    <w:p w14:paraId="7BBFF085" w14:textId="3EDA3EF6" w:rsidR="001746F7" w:rsidRDefault="008D0FEB" w:rsidP="00E64F7B">
      <w:pPr>
        <w:pStyle w:val="ListNumber"/>
        <w:numPr>
          <w:ilvl w:val="0"/>
          <w:numId w:val="14"/>
        </w:numPr>
      </w:pPr>
      <w:r>
        <w:t>How did you decide the point of saturation for each solute?</w:t>
      </w:r>
    </w:p>
    <w:tbl>
      <w:tblPr>
        <w:tblStyle w:val="TableGrid"/>
        <w:tblW w:w="0" w:type="auto"/>
        <w:tblLook w:val="04A0" w:firstRow="1" w:lastRow="0" w:firstColumn="1" w:lastColumn="0" w:noHBand="0" w:noVBand="1"/>
        <w:tblDescription w:val="Blank space for a student response."/>
      </w:tblPr>
      <w:tblGrid>
        <w:gridCol w:w="9628"/>
      </w:tblGrid>
      <w:tr w:rsidR="000B2DA0" w14:paraId="290AF850" w14:textId="77777777">
        <w:tc>
          <w:tcPr>
            <w:tcW w:w="9628" w:type="dxa"/>
          </w:tcPr>
          <w:p w14:paraId="3F728FFF" w14:textId="77777777" w:rsidR="000B2DA0" w:rsidRDefault="000B2DA0"/>
        </w:tc>
      </w:tr>
    </w:tbl>
    <w:p w14:paraId="282333F6" w14:textId="7BD5739C" w:rsidR="008D0FEB" w:rsidRDefault="008D0FEB" w:rsidP="00E64F7B">
      <w:pPr>
        <w:pStyle w:val="ListNumber"/>
        <w:numPr>
          <w:ilvl w:val="0"/>
          <w:numId w:val="14"/>
        </w:numPr>
      </w:pPr>
      <w:r>
        <w:t xml:space="preserve">Suggest </w:t>
      </w:r>
      <w:r w:rsidR="00534C2A">
        <w:t xml:space="preserve">2 </w:t>
      </w:r>
      <w:r>
        <w:t xml:space="preserve">improvements </w:t>
      </w:r>
      <w:r w:rsidR="0047302F">
        <w:t>to increase the validity of the method.</w:t>
      </w:r>
    </w:p>
    <w:tbl>
      <w:tblPr>
        <w:tblStyle w:val="TableGrid"/>
        <w:tblW w:w="0" w:type="auto"/>
        <w:tblLook w:val="04A0" w:firstRow="1" w:lastRow="0" w:firstColumn="1" w:lastColumn="0" w:noHBand="0" w:noVBand="1"/>
        <w:tblDescription w:val="Blank space for a student response."/>
      </w:tblPr>
      <w:tblGrid>
        <w:gridCol w:w="9628"/>
      </w:tblGrid>
      <w:tr w:rsidR="000B2DA0" w14:paraId="7540D184" w14:textId="77777777">
        <w:tc>
          <w:tcPr>
            <w:tcW w:w="9628" w:type="dxa"/>
          </w:tcPr>
          <w:p w14:paraId="28F25F5A" w14:textId="77777777" w:rsidR="000B2DA0" w:rsidRDefault="000B2DA0"/>
        </w:tc>
      </w:tr>
    </w:tbl>
    <w:p w14:paraId="0861BF3E" w14:textId="624D78DC" w:rsidR="000B2DA0" w:rsidRDefault="00EA2ACE" w:rsidP="00EA2ACE">
      <w:pPr>
        <w:pStyle w:val="Caption"/>
      </w:pPr>
      <w:r>
        <w:t xml:space="preserve">Figure 1 – the solubility of </w:t>
      </w:r>
      <w:r w:rsidR="001B4251">
        <w:t xml:space="preserve">sodium chloride and magnesium sulfate </w:t>
      </w:r>
      <w:r w:rsidR="00781BBB">
        <w:t xml:space="preserve">in water </w:t>
      </w:r>
      <w:r w:rsidR="001B4251">
        <w:t>at different temperatures</w:t>
      </w:r>
    </w:p>
    <w:p w14:paraId="192D03EF" w14:textId="79CFD4E3" w:rsidR="00781BBB" w:rsidRPr="00781BBB" w:rsidRDefault="00C81788" w:rsidP="00781BBB">
      <w:pPr>
        <w:rPr>
          <w:b/>
          <w:bCs/>
        </w:rPr>
      </w:pPr>
      <w:r>
        <w:rPr>
          <w:noProof/>
        </w:rPr>
        <w:drawing>
          <wp:inline distT="0" distB="0" distL="0" distR="0" wp14:anchorId="35270658" wp14:editId="793E38D6">
            <wp:extent cx="6120130" cy="5415280"/>
            <wp:effectExtent l="0" t="0" r="13970" b="13970"/>
            <wp:docPr id="1272727525" name="Chart 1" descr="A graph showing the solubility of sodium chloride and magnesium sulfate at different temperatures. It shows that the solubility of salt increases slightly with temperature, whereas magnesium sulfate increases a lot until about 70 degrees Celsius, at which point the solubility starts to drop. ">
              <a:extLst xmlns:a="http://schemas.openxmlformats.org/drawingml/2006/main">
                <a:ext uri="{FF2B5EF4-FFF2-40B4-BE49-F238E27FC236}">
                  <a16:creationId xmlns:a16="http://schemas.microsoft.com/office/drawing/2014/main" id="{00BC75EF-9E7B-146B-B3AB-34EDAB7CB85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4B54669D" w14:textId="2AFD85ED" w:rsidR="001337AE" w:rsidRDefault="009E2D6D" w:rsidP="002B51EF">
      <w:pPr>
        <w:pStyle w:val="Imageattributioncaption"/>
        <w:tabs>
          <w:tab w:val="left" w:pos="1268"/>
        </w:tabs>
      </w:pPr>
      <w:r>
        <w:t xml:space="preserve">This image has been created using data from </w:t>
      </w:r>
      <w:hyperlink r:id="rId49" w:history="1">
        <w:r w:rsidR="002B51EF" w:rsidRPr="00F2585B">
          <w:rPr>
            <w:rStyle w:val="Hyperlink"/>
          </w:rPr>
          <w:t>Solubility table</w:t>
        </w:r>
      </w:hyperlink>
      <w:r>
        <w:t xml:space="preserve"> by </w:t>
      </w:r>
      <w:hyperlink r:id="rId50" w:history="1">
        <w:r w:rsidRPr="009E2D6D">
          <w:rPr>
            <w:rStyle w:val="Hyperlink"/>
          </w:rPr>
          <w:t>Wikipedia</w:t>
        </w:r>
      </w:hyperlink>
      <w:r>
        <w:t>.</w:t>
      </w:r>
    </w:p>
    <w:p w14:paraId="303E65DF" w14:textId="34D21AE1" w:rsidR="00480BAC" w:rsidRPr="000B788B" w:rsidRDefault="0063644E" w:rsidP="000B788B">
      <w:r>
        <w:t xml:space="preserve">Use the information in Figure 1 to answer questions 4 </w:t>
      </w:r>
      <w:r w:rsidR="00CD2E23">
        <w:t xml:space="preserve">to </w:t>
      </w:r>
      <w:r w:rsidR="004B7594">
        <w:t>6</w:t>
      </w:r>
      <w:r>
        <w:t>.</w:t>
      </w:r>
    </w:p>
    <w:p w14:paraId="41E958D7" w14:textId="5C337B45" w:rsidR="002D3E4B" w:rsidRDefault="007B7337" w:rsidP="002F238F">
      <w:pPr>
        <w:pStyle w:val="ListNumber"/>
      </w:pPr>
      <w:r>
        <w:t xml:space="preserve">Compare your </w:t>
      </w:r>
      <w:r w:rsidR="00D3475E">
        <w:t xml:space="preserve">results </w:t>
      </w:r>
      <w:r>
        <w:t xml:space="preserve">for sodium chloride and magnesium sulfate </w:t>
      </w:r>
      <w:r w:rsidR="00D769DC">
        <w:t>to the expected values indicated in Figure 1.</w:t>
      </w:r>
    </w:p>
    <w:tbl>
      <w:tblPr>
        <w:tblStyle w:val="TableGrid"/>
        <w:tblW w:w="0" w:type="auto"/>
        <w:tblLook w:val="04A0" w:firstRow="1" w:lastRow="0" w:firstColumn="1" w:lastColumn="0" w:noHBand="0" w:noVBand="1"/>
        <w:tblDescription w:val="Blank space for a student response."/>
      </w:tblPr>
      <w:tblGrid>
        <w:gridCol w:w="9628"/>
      </w:tblGrid>
      <w:tr w:rsidR="004B7594" w14:paraId="50A5A560" w14:textId="77777777">
        <w:tc>
          <w:tcPr>
            <w:tcW w:w="9628" w:type="dxa"/>
          </w:tcPr>
          <w:p w14:paraId="2FA10E12" w14:textId="77777777" w:rsidR="004B7594" w:rsidRDefault="004B7594"/>
        </w:tc>
      </w:tr>
    </w:tbl>
    <w:p w14:paraId="133A8BBE" w14:textId="63EE19D8" w:rsidR="00D769DC" w:rsidRDefault="00773611" w:rsidP="007339D6">
      <w:pPr>
        <w:pStyle w:val="ListNumber"/>
        <w:keepNext/>
      </w:pPr>
      <w:r>
        <w:t xml:space="preserve">The </w:t>
      </w:r>
      <w:r w:rsidR="00D3475E">
        <w:t>Dead Sea</w:t>
      </w:r>
      <w:r w:rsidR="003F2757">
        <w:t xml:space="preserve"> is saturated with </w:t>
      </w:r>
      <w:r w:rsidR="00A5085B">
        <w:t xml:space="preserve">salt (sodium chloride). The temperature of the </w:t>
      </w:r>
      <w:r w:rsidR="00D3475E">
        <w:t>Dead Sea</w:t>
      </w:r>
      <w:r w:rsidR="00A5085B">
        <w:t xml:space="preserve"> ranges from 20</w:t>
      </w:r>
      <w:r w:rsidR="00B42667">
        <w:t>°C</w:t>
      </w:r>
      <w:r w:rsidR="00A5085B">
        <w:t xml:space="preserve"> to 37°C</w:t>
      </w:r>
      <w:r w:rsidR="00B37172">
        <w:t xml:space="preserve">. Using Figure 1, predict how much salt </w:t>
      </w:r>
      <w:r w:rsidR="000861FA">
        <w:t xml:space="preserve">is dissolved in the </w:t>
      </w:r>
      <w:r w:rsidR="00D3475E">
        <w:t>seawater</w:t>
      </w:r>
      <w:r w:rsidR="000861FA">
        <w:t>.</w:t>
      </w:r>
    </w:p>
    <w:tbl>
      <w:tblPr>
        <w:tblStyle w:val="TableGrid"/>
        <w:tblW w:w="0" w:type="auto"/>
        <w:tblLook w:val="04A0" w:firstRow="1" w:lastRow="0" w:firstColumn="1" w:lastColumn="0" w:noHBand="0" w:noVBand="1"/>
        <w:tblDescription w:val="Blank space for a student response."/>
      </w:tblPr>
      <w:tblGrid>
        <w:gridCol w:w="9628"/>
      </w:tblGrid>
      <w:tr w:rsidR="004B7594" w14:paraId="4C39F305" w14:textId="77777777">
        <w:tc>
          <w:tcPr>
            <w:tcW w:w="9628" w:type="dxa"/>
          </w:tcPr>
          <w:p w14:paraId="7AC755F8" w14:textId="77777777" w:rsidR="004B7594" w:rsidRDefault="004B7594"/>
        </w:tc>
      </w:tr>
    </w:tbl>
    <w:p w14:paraId="04FC722D" w14:textId="0B86777A" w:rsidR="00647E11" w:rsidRDefault="00647E11" w:rsidP="002F238F">
      <w:pPr>
        <w:pStyle w:val="ListNumber"/>
      </w:pPr>
      <w:r>
        <w:t>Vihaan wants to grow crystals of magnesium sulfate for a class demonstration. He adds 50</w:t>
      </w:r>
      <w:r w:rsidR="00425F0C">
        <w:t> </w:t>
      </w:r>
      <w:r>
        <w:t xml:space="preserve">g of magnesium sulfate to </w:t>
      </w:r>
      <w:r w:rsidRPr="00425F0C">
        <w:t>100</w:t>
      </w:r>
      <w:r w:rsidR="00425F0C">
        <w:t> </w:t>
      </w:r>
      <w:r w:rsidRPr="00425F0C">
        <w:t>mL</w:t>
      </w:r>
      <w:r>
        <w:t xml:space="preserve"> of </w:t>
      </w:r>
      <w:r w:rsidR="004F3D58">
        <w:t>water at 60°C</w:t>
      </w:r>
      <w:r>
        <w:t>. He then lets the solution cool to room temperature. At what temperature will crystals start to form as the solution cools?</w:t>
      </w:r>
    </w:p>
    <w:tbl>
      <w:tblPr>
        <w:tblStyle w:val="TableGrid"/>
        <w:tblW w:w="0" w:type="auto"/>
        <w:tblLook w:val="04A0" w:firstRow="1" w:lastRow="0" w:firstColumn="1" w:lastColumn="0" w:noHBand="0" w:noVBand="1"/>
        <w:tblDescription w:val="Blank space for a student response."/>
      </w:tblPr>
      <w:tblGrid>
        <w:gridCol w:w="9628"/>
      </w:tblGrid>
      <w:tr w:rsidR="009C2BBD" w14:paraId="4269FD8D" w14:textId="77777777" w:rsidTr="001C450C">
        <w:trPr>
          <w:trHeight w:val="2028"/>
        </w:trPr>
        <w:tc>
          <w:tcPr>
            <w:tcW w:w="9628" w:type="dxa"/>
          </w:tcPr>
          <w:p w14:paraId="6509C225" w14:textId="77777777" w:rsidR="009C2BBD" w:rsidRDefault="009C2BBD"/>
        </w:tc>
      </w:tr>
    </w:tbl>
    <w:p w14:paraId="6DB6333F" w14:textId="246C9904" w:rsidR="00A27412" w:rsidRDefault="00A27412" w:rsidP="00D14B6A">
      <w:pPr>
        <w:suppressAutoHyphens w:val="0"/>
        <w:spacing w:before="0" w:after="160" w:line="259" w:lineRule="auto"/>
      </w:pPr>
      <w:r>
        <w:br w:type="page"/>
      </w:r>
    </w:p>
    <w:p w14:paraId="3CF2157E" w14:textId="725FF3D8" w:rsidR="009D1946" w:rsidRDefault="00FD0442" w:rsidP="001609B8">
      <w:pPr>
        <w:pStyle w:val="Heading1"/>
      </w:pPr>
      <w:bookmarkStart w:id="63" w:name="_Toc227597142"/>
      <w:r>
        <w:t>2</w:t>
      </w:r>
      <w:r w:rsidR="001C2E70">
        <w:t>.</w:t>
      </w:r>
      <w:r w:rsidR="00187CF1">
        <w:t>5</w:t>
      </w:r>
      <w:r w:rsidR="001C2E70">
        <w:t xml:space="preserve"> </w:t>
      </w:r>
      <w:bookmarkEnd w:id="50"/>
      <w:r w:rsidR="00187CF1">
        <w:t>Temperature and solubility</w:t>
      </w:r>
      <w:bookmarkEnd w:id="63"/>
    </w:p>
    <w:p w14:paraId="1219A4F3" w14:textId="00F73ED6" w:rsidR="002B49E7" w:rsidRPr="00631A5B" w:rsidRDefault="00740A39" w:rsidP="00740A39">
      <w:pPr>
        <w:pStyle w:val="Caption"/>
      </w:pPr>
      <w:r>
        <w:t xml:space="preserve">Table </w:t>
      </w:r>
      <w:r>
        <w:fldChar w:fldCharType="begin"/>
      </w:r>
      <w:r>
        <w:instrText xml:space="preserve"> SEQ Table \* ARABIC </w:instrText>
      </w:r>
      <w:r>
        <w:fldChar w:fldCharType="separate"/>
      </w:r>
      <w:r w:rsidR="003E44B4">
        <w:rPr>
          <w:noProof/>
        </w:rPr>
        <w:t>19</w:t>
      </w:r>
      <w:r>
        <w:fldChar w:fldCharType="end"/>
      </w:r>
      <w:r>
        <w:t xml:space="preserve"> </w:t>
      </w:r>
      <w:r w:rsidR="002B49E7">
        <w:t xml:space="preserve">– learning intentions and success criteria for </w:t>
      </w:r>
      <w:r w:rsidR="00683740">
        <w:t>2.</w:t>
      </w:r>
      <w:r w:rsidR="00187CF1">
        <w:t>5</w:t>
      </w:r>
      <w:r w:rsidR="00683740">
        <w:t xml:space="preserve"> </w:t>
      </w:r>
      <w:r w:rsidR="00AB4F17">
        <w:t>T</w:t>
      </w:r>
      <w:r w:rsidR="004E604D">
        <w:t>emperature and solubility</w:t>
      </w:r>
    </w:p>
    <w:tbl>
      <w:tblPr>
        <w:tblStyle w:val="Tableheader"/>
        <w:tblW w:w="9548" w:type="dxa"/>
        <w:tblLook w:val="0420" w:firstRow="1" w:lastRow="0" w:firstColumn="0" w:lastColumn="0" w:noHBand="0" w:noVBand="1"/>
        <w:tblDescription w:val="The table contains the learning intentions and success criteria for this learning sequence. "/>
      </w:tblPr>
      <w:tblGrid>
        <w:gridCol w:w="3681"/>
        <w:gridCol w:w="5867"/>
      </w:tblGrid>
      <w:tr w:rsidR="002B49E7" w:rsidRPr="00156F4B" w14:paraId="23BC8E15" w14:textId="77777777" w:rsidTr="00AB4F17">
        <w:trPr>
          <w:cnfStyle w:val="100000000000" w:firstRow="1" w:lastRow="0" w:firstColumn="0" w:lastColumn="0" w:oddVBand="0" w:evenVBand="0" w:oddHBand="0" w:evenHBand="0" w:firstRowFirstColumn="0" w:firstRowLastColumn="0" w:lastRowFirstColumn="0" w:lastRowLastColumn="0"/>
        </w:trPr>
        <w:tc>
          <w:tcPr>
            <w:tcW w:w="3681" w:type="dxa"/>
          </w:tcPr>
          <w:p w14:paraId="7CD9C891" w14:textId="77777777" w:rsidR="002B49E7" w:rsidRPr="00156F4B" w:rsidRDefault="002B49E7" w:rsidP="00B76FB0">
            <w:pPr>
              <w:rPr>
                <w:b w:val="0"/>
              </w:rPr>
            </w:pPr>
            <w:r>
              <w:t>We are learning:</w:t>
            </w:r>
          </w:p>
        </w:tc>
        <w:tc>
          <w:tcPr>
            <w:tcW w:w="5867" w:type="dxa"/>
          </w:tcPr>
          <w:p w14:paraId="49F05368" w14:textId="77777777" w:rsidR="002B49E7" w:rsidRPr="00156F4B" w:rsidRDefault="002B49E7" w:rsidP="00B76FB0">
            <w:pPr>
              <w:rPr>
                <w:b w:val="0"/>
              </w:rPr>
            </w:pPr>
            <w:r>
              <w:t>I can:</w:t>
            </w:r>
          </w:p>
        </w:tc>
      </w:tr>
      <w:tr w:rsidR="00B56258" w:rsidRPr="00156F4B" w14:paraId="45A55771" w14:textId="77777777" w:rsidTr="00AB4F17">
        <w:trPr>
          <w:cnfStyle w:val="000000100000" w:firstRow="0" w:lastRow="0" w:firstColumn="0" w:lastColumn="0" w:oddVBand="0" w:evenVBand="0" w:oddHBand="1" w:evenHBand="0" w:firstRowFirstColumn="0" w:firstRowLastColumn="0" w:lastRowFirstColumn="0" w:lastRowLastColumn="0"/>
          <w:trHeight w:val="643"/>
        </w:trPr>
        <w:tc>
          <w:tcPr>
            <w:tcW w:w="3681" w:type="dxa"/>
          </w:tcPr>
          <w:p w14:paraId="13A3722E" w14:textId="264E3A72" w:rsidR="00B56258" w:rsidRPr="00B56258" w:rsidRDefault="00B56258" w:rsidP="00B56258">
            <w:pPr>
              <w:pStyle w:val="ListBullet"/>
            </w:pPr>
            <w:r w:rsidRPr="00B56258">
              <w:t>to explain the properties of substances</w:t>
            </w:r>
          </w:p>
        </w:tc>
        <w:tc>
          <w:tcPr>
            <w:tcW w:w="5867" w:type="dxa"/>
          </w:tcPr>
          <w:p w14:paraId="2224F079" w14:textId="2D62974C" w:rsidR="00B56258" w:rsidRPr="00B56258" w:rsidRDefault="00B56258" w:rsidP="00B56258">
            <w:pPr>
              <w:pStyle w:val="ListBullet"/>
            </w:pPr>
            <w:r w:rsidRPr="00B56258">
              <w:t xml:space="preserve">conduct an experiment to investigate the effect of temperature on </w:t>
            </w:r>
            <w:r w:rsidR="000612DB">
              <w:t xml:space="preserve">the </w:t>
            </w:r>
            <w:r w:rsidRPr="00B56258">
              <w:t xml:space="preserve">solubility </w:t>
            </w:r>
            <w:r w:rsidR="000612DB">
              <w:t>of a substance</w:t>
            </w:r>
          </w:p>
          <w:p w14:paraId="7F99AD96" w14:textId="44B24329" w:rsidR="00B56258" w:rsidRPr="00B56258" w:rsidRDefault="00B56258" w:rsidP="00B56258">
            <w:pPr>
              <w:pStyle w:val="ListBullet"/>
            </w:pPr>
            <w:r w:rsidRPr="00B56258">
              <w:t xml:space="preserve">describe the effect of temperature on </w:t>
            </w:r>
            <w:r w:rsidR="00471921">
              <w:t xml:space="preserve">the </w:t>
            </w:r>
            <w:r w:rsidRPr="00B56258">
              <w:t>solubility</w:t>
            </w:r>
            <w:r w:rsidR="00471921">
              <w:t xml:space="preserve"> of different substances</w:t>
            </w:r>
          </w:p>
        </w:tc>
      </w:tr>
      <w:tr w:rsidR="00B56258" w:rsidRPr="00156F4B" w14:paraId="5DAFCD01" w14:textId="77777777" w:rsidTr="00AB4F17">
        <w:trPr>
          <w:cnfStyle w:val="000000010000" w:firstRow="0" w:lastRow="0" w:firstColumn="0" w:lastColumn="0" w:oddVBand="0" w:evenVBand="0" w:oddHBand="0" w:evenHBand="1" w:firstRowFirstColumn="0" w:firstRowLastColumn="0" w:lastRowFirstColumn="0" w:lastRowLastColumn="0"/>
          <w:trHeight w:val="643"/>
        </w:trPr>
        <w:tc>
          <w:tcPr>
            <w:tcW w:w="3681" w:type="dxa"/>
          </w:tcPr>
          <w:p w14:paraId="0E601012" w14:textId="2DB1DE67" w:rsidR="00B56258" w:rsidRPr="00B56258" w:rsidRDefault="00B56258" w:rsidP="00B56258">
            <w:pPr>
              <w:pStyle w:val="ListBullet"/>
            </w:pPr>
            <w:r w:rsidRPr="00B56258">
              <w:t>to plan a valid scientific investigation</w:t>
            </w:r>
          </w:p>
        </w:tc>
        <w:tc>
          <w:tcPr>
            <w:tcW w:w="5867" w:type="dxa"/>
          </w:tcPr>
          <w:p w14:paraId="1BADDC87" w14:textId="77777777" w:rsidR="00B56258" w:rsidRPr="00B56258" w:rsidRDefault="00B56258" w:rsidP="00B56258">
            <w:pPr>
              <w:pStyle w:val="ListBullet"/>
            </w:pPr>
            <w:r w:rsidRPr="00B56258">
              <w:t>identify the equipment required to conduct an investigation on the effect of temperature on solubility</w:t>
            </w:r>
          </w:p>
          <w:p w14:paraId="77F1E8FA" w14:textId="7706B0E6" w:rsidR="00B56258" w:rsidRPr="00B56258" w:rsidRDefault="00B56258" w:rsidP="00B56258">
            <w:pPr>
              <w:pStyle w:val="ListBullet"/>
            </w:pPr>
            <w:r w:rsidRPr="00B56258">
              <w:t xml:space="preserve">list the steps required to conduct </w:t>
            </w:r>
            <w:r w:rsidR="004F3D58">
              <w:t>an</w:t>
            </w:r>
            <w:r w:rsidR="004F3D58" w:rsidRPr="00B56258">
              <w:t xml:space="preserve"> </w:t>
            </w:r>
            <w:r w:rsidRPr="00B56258">
              <w:t>investigation on the effect of temperature on solubility</w:t>
            </w:r>
          </w:p>
          <w:p w14:paraId="1683B908" w14:textId="41CF4C9B" w:rsidR="00B56258" w:rsidRPr="00B56258" w:rsidRDefault="00B56258" w:rsidP="00B56258">
            <w:pPr>
              <w:pStyle w:val="ListBullet"/>
            </w:pPr>
            <w:r w:rsidRPr="00B56258">
              <w:t>use quality criteria to refine my procedure</w:t>
            </w:r>
          </w:p>
          <w:p w14:paraId="165533C5" w14:textId="565E2546" w:rsidR="00B56258" w:rsidRPr="00B56258" w:rsidRDefault="00B56258" w:rsidP="00B56258">
            <w:pPr>
              <w:pStyle w:val="ListBullet"/>
            </w:pPr>
            <w:r w:rsidRPr="00B56258">
              <w:t>identify hazards and risks in an investigation and plan how they can be mitigated</w:t>
            </w:r>
          </w:p>
        </w:tc>
      </w:tr>
      <w:tr w:rsidR="00B56258" w:rsidRPr="00156F4B" w14:paraId="3F2CC225" w14:textId="77777777" w:rsidTr="00AB4F17">
        <w:trPr>
          <w:cnfStyle w:val="000000100000" w:firstRow="0" w:lastRow="0" w:firstColumn="0" w:lastColumn="0" w:oddVBand="0" w:evenVBand="0" w:oddHBand="1" w:evenHBand="0" w:firstRowFirstColumn="0" w:firstRowLastColumn="0" w:lastRowFirstColumn="0" w:lastRowLastColumn="0"/>
          <w:trHeight w:val="643"/>
        </w:trPr>
        <w:tc>
          <w:tcPr>
            <w:tcW w:w="3681" w:type="dxa"/>
          </w:tcPr>
          <w:p w14:paraId="7A090FE7" w14:textId="74C8BF33" w:rsidR="00B56258" w:rsidRPr="00B56258" w:rsidRDefault="00B56258" w:rsidP="00B56258">
            <w:pPr>
              <w:pStyle w:val="ListBullet"/>
            </w:pPr>
            <w:r w:rsidRPr="00B56258">
              <w:t>to follow a procedure to conduct a safe and valid scientific investigation</w:t>
            </w:r>
          </w:p>
        </w:tc>
        <w:tc>
          <w:tcPr>
            <w:tcW w:w="5867" w:type="dxa"/>
          </w:tcPr>
          <w:p w14:paraId="545C0063" w14:textId="6FE22892" w:rsidR="00B56258" w:rsidRPr="00B56258" w:rsidRDefault="00B56258" w:rsidP="00B56258">
            <w:pPr>
              <w:pStyle w:val="ListBullet"/>
            </w:pPr>
            <w:r w:rsidRPr="00B56258">
              <w:t xml:space="preserve">use equipment correctly and safely to conduct an investigation to determine </w:t>
            </w:r>
            <w:r w:rsidR="00B31B42">
              <w:t xml:space="preserve">the </w:t>
            </w:r>
            <w:r w:rsidRPr="00B56258">
              <w:t>solubility of substances in water</w:t>
            </w:r>
          </w:p>
          <w:p w14:paraId="6887AF5A" w14:textId="25CCA7F0" w:rsidR="00B56258" w:rsidRPr="00B56258" w:rsidRDefault="00B56258" w:rsidP="00B56258">
            <w:pPr>
              <w:pStyle w:val="ListBullet"/>
            </w:pPr>
            <w:r w:rsidRPr="00B56258">
              <w:t>make and record observations about the solubility of substances in g/100</w:t>
            </w:r>
            <w:r w:rsidR="00AB4F17">
              <w:t> </w:t>
            </w:r>
            <w:r w:rsidRPr="00B56258">
              <w:t>mL</w:t>
            </w:r>
          </w:p>
          <w:p w14:paraId="385F0449" w14:textId="77777777" w:rsidR="00B56258" w:rsidRPr="00B56258" w:rsidRDefault="00B56258" w:rsidP="00B56258">
            <w:pPr>
              <w:pStyle w:val="ListBullet"/>
            </w:pPr>
            <w:r w:rsidRPr="00B56258">
              <w:t>record data correctly in a table</w:t>
            </w:r>
          </w:p>
          <w:p w14:paraId="48B4123E" w14:textId="30343046" w:rsidR="00B56258" w:rsidRPr="00B56258" w:rsidRDefault="00B56258" w:rsidP="00B56258">
            <w:pPr>
              <w:pStyle w:val="ListBullet"/>
            </w:pPr>
            <w:r w:rsidRPr="00B56258">
              <w:t>record observations accurately</w:t>
            </w:r>
          </w:p>
        </w:tc>
      </w:tr>
      <w:tr w:rsidR="00B56258" w:rsidRPr="00156F4B" w14:paraId="2F70DD07" w14:textId="4F0EFD7C" w:rsidTr="00AB4F17">
        <w:trPr>
          <w:cnfStyle w:val="000000010000" w:firstRow="0" w:lastRow="0" w:firstColumn="0" w:lastColumn="0" w:oddVBand="0" w:evenVBand="0" w:oddHBand="0" w:evenHBand="1" w:firstRowFirstColumn="0" w:firstRowLastColumn="0" w:lastRowFirstColumn="0" w:lastRowLastColumn="0"/>
          <w:trHeight w:val="643"/>
        </w:trPr>
        <w:tc>
          <w:tcPr>
            <w:tcW w:w="3681" w:type="dxa"/>
          </w:tcPr>
          <w:p w14:paraId="75D84FD0" w14:textId="5D2CB968" w:rsidR="00B56258" w:rsidRPr="00B56258" w:rsidRDefault="00B56258" w:rsidP="00B56258">
            <w:pPr>
              <w:pStyle w:val="ListBullet"/>
            </w:pPr>
            <w:r w:rsidRPr="00B56258">
              <w:t>to process data and information</w:t>
            </w:r>
          </w:p>
        </w:tc>
        <w:tc>
          <w:tcPr>
            <w:tcW w:w="5867" w:type="dxa"/>
          </w:tcPr>
          <w:p w14:paraId="17D1ABAB" w14:textId="77777777" w:rsidR="00B56258" w:rsidRPr="00B56258" w:rsidRDefault="00B56258" w:rsidP="00B56258">
            <w:pPr>
              <w:pStyle w:val="ListBullet"/>
            </w:pPr>
            <w:r w:rsidRPr="00B56258">
              <w:t>calculate the mean of a dataset</w:t>
            </w:r>
          </w:p>
          <w:p w14:paraId="61B36D46" w14:textId="77777777" w:rsidR="00B56258" w:rsidRPr="00B56258" w:rsidRDefault="00B56258" w:rsidP="00B56258">
            <w:pPr>
              <w:pStyle w:val="ListBullet"/>
            </w:pPr>
            <w:r w:rsidRPr="00B56258">
              <w:t>identify which data should be graphed</w:t>
            </w:r>
          </w:p>
          <w:p w14:paraId="3B741270" w14:textId="77777777" w:rsidR="00B56258" w:rsidRPr="00B56258" w:rsidRDefault="00B56258" w:rsidP="00B56258">
            <w:pPr>
              <w:pStyle w:val="ListBullet"/>
            </w:pPr>
            <w:r w:rsidRPr="00B56258">
              <w:t>select an appropriate type of graph to represent the collected data</w:t>
            </w:r>
          </w:p>
          <w:p w14:paraId="067AC8AA" w14:textId="6EF41DC3" w:rsidR="00B56258" w:rsidRPr="00B56258" w:rsidRDefault="00B56258" w:rsidP="00B56258">
            <w:pPr>
              <w:pStyle w:val="ListBullet"/>
            </w:pPr>
            <w:r w:rsidRPr="00B56258">
              <w:t>construct a column graph</w:t>
            </w:r>
          </w:p>
        </w:tc>
      </w:tr>
      <w:tr w:rsidR="00B56258" w:rsidRPr="00156F4B" w14:paraId="6E3546A2" w14:textId="77777777" w:rsidTr="00AB4F17">
        <w:trPr>
          <w:cnfStyle w:val="000000100000" w:firstRow="0" w:lastRow="0" w:firstColumn="0" w:lastColumn="0" w:oddVBand="0" w:evenVBand="0" w:oddHBand="1" w:evenHBand="0" w:firstRowFirstColumn="0" w:firstRowLastColumn="0" w:lastRowFirstColumn="0" w:lastRowLastColumn="0"/>
          <w:trHeight w:val="643"/>
        </w:trPr>
        <w:tc>
          <w:tcPr>
            <w:tcW w:w="3681" w:type="dxa"/>
          </w:tcPr>
          <w:p w14:paraId="379A523B" w14:textId="660440C9" w:rsidR="00B56258" w:rsidRDefault="000422B8" w:rsidP="00B56258">
            <w:pPr>
              <w:pStyle w:val="ListBullet"/>
              <w:tabs>
                <w:tab w:val="left" w:pos="3820"/>
              </w:tabs>
            </w:pPr>
            <w:r>
              <w:t xml:space="preserve">to </w:t>
            </w:r>
            <w:r w:rsidR="00B56258">
              <w:t>solve problems and propose solutions.</w:t>
            </w:r>
          </w:p>
        </w:tc>
        <w:tc>
          <w:tcPr>
            <w:tcW w:w="5867" w:type="dxa"/>
          </w:tcPr>
          <w:p w14:paraId="37F4B17C" w14:textId="77777777" w:rsidR="00B56258" w:rsidRDefault="00B56258" w:rsidP="00ED4A2A">
            <w:pPr>
              <w:pStyle w:val="ListBullet"/>
            </w:pPr>
            <w:r>
              <w:t>describe the cause-and-effect relationship between temperature and solubility</w:t>
            </w:r>
          </w:p>
          <w:p w14:paraId="36517654" w14:textId="581023EE" w:rsidR="00B56258" w:rsidRPr="000C11FF" w:rsidRDefault="00B56258" w:rsidP="00B56258">
            <w:pPr>
              <w:pStyle w:val="ListBullet"/>
            </w:pPr>
            <w:r>
              <w:t>use a graph to model the relationship between temperature and solubility</w:t>
            </w:r>
            <w:r w:rsidR="00AB4F17">
              <w:t>.</w:t>
            </w:r>
          </w:p>
        </w:tc>
      </w:tr>
    </w:tbl>
    <w:p w14:paraId="2CC1F8F2" w14:textId="445DDD43" w:rsidR="00683740" w:rsidRDefault="00FC6BBA" w:rsidP="00683740">
      <w:pPr>
        <w:pStyle w:val="Heading2"/>
      </w:pPr>
      <w:bookmarkStart w:id="64" w:name="_Ref214921717"/>
      <w:bookmarkStart w:id="65" w:name="_Toc227597143"/>
      <w:bookmarkStart w:id="66" w:name="_Toc204017514"/>
      <w:r>
        <w:t>Planning</w:t>
      </w:r>
      <w:r w:rsidR="00FE2C1F">
        <w:t xml:space="preserve"> for testing the effect of temperature on solubility</w:t>
      </w:r>
      <w:bookmarkEnd w:id="64"/>
      <w:bookmarkEnd w:id="65"/>
    </w:p>
    <w:p w14:paraId="740A9D30" w14:textId="662AF6F4" w:rsidR="00524609" w:rsidRDefault="00524609" w:rsidP="00524609">
      <w:r>
        <w:t>In this activity</w:t>
      </w:r>
      <w:r w:rsidR="00B31B42">
        <w:t>,</w:t>
      </w:r>
      <w:r>
        <w:t xml:space="preserve"> students will apply their understanding of </w:t>
      </w:r>
      <w:r w:rsidR="00B31B42">
        <w:t xml:space="preserve">the </w:t>
      </w:r>
      <w:r>
        <w:t>scientific method to plan an inves</w:t>
      </w:r>
      <w:r w:rsidR="00FC6BBA">
        <w:t xml:space="preserve">tigation to test </w:t>
      </w:r>
      <w:r w:rsidR="00B31B42">
        <w:t>how temperature affects</w:t>
      </w:r>
      <w:r w:rsidR="00FC6BBA">
        <w:t xml:space="preserve"> </w:t>
      </w:r>
      <w:r w:rsidR="008D0417">
        <w:t>the solubility of sugar. They will use the method in the next activity</w:t>
      </w:r>
      <w:r w:rsidR="006E0E55">
        <w:t xml:space="preserve"> </w:t>
      </w:r>
      <w:r w:rsidR="006E0E55" w:rsidRPr="0026660F">
        <w:rPr>
          <w:rStyle w:val="Strong"/>
        </w:rPr>
        <w:fldChar w:fldCharType="begin"/>
      </w:r>
      <w:r w:rsidR="006E0E55" w:rsidRPr="0026660F">
        <w:rPr>
          <w:rStyle w:val="Strong"/>
        </w:rPr>
        <w:instrText xml:space="preserve"> REF _Ref214920818 \h </w:instrText>
      </w:r>
      <w:r w:rsidR="004F711E">
        <w:rPr>
          <w:rStyle w:val="Strong"/>
        </w:rPr>
        <w:instrText xml:space="preserve"> \* MERGEFORMAT </w:instrText>
      </w:r>
      <w:r w:rsidR="006E0E55" w:rsidRPr="0026660F">
        <w:rPr>
          <w:rStyle w:val="Strong"/>
        </w:rPr>
      </w:r>
      <w:r w:rsidR="006E0E55" w:rsidRPr="0026660F">
        <w:rPr>
          <w:rStyle w:val="Strong"/>
        </w:rPr>
        <w:fldChar w:fldCharType="separate"/>
      </w:r>
      <w:r w:rsidR="006E0E55" w:rsidRPr="0026660F">
        <w:rPr>
          <w:rStyle w:val="Strong"/>
        </w:rPr>
        <w:t>Solubility and temperature – practical investigation</w:t>
      </w:r>
      <w:r w:rsidR="006E0E55" w:rsidRPr="0026660F">
        <w:rPr>
          <w:rStyle w:val="Strong"/>
        </w:rPr>
        <w:fldChar w:fldCharType="end"/>
      </w:r>
      <w:r w:rsidR="006E0E55">
        <w:t>.</w:t>
      </w:r>
    </w:p>
    <w:p w14:paraId="49292829" w14:textId="70395ED5" w:rsidR="007E4084" w:rsidRDefault="007E4084" w:rsidP="00E64F7B">
      <w:pPr>
        <w:pStyle w:val="ListNumber"/>
        <w:numPr>
          <w:ilvl w:val="0"/>
          <w:numId w:val="6"/>
        </w:numPr>
      </w:pPr>
      <w:r>
        <w:t xml:space="preserve">Provide students with a copy of </w:t>
      </w:r>
      <w:r w:rsidR="002657F4">
        <w:t>the</w:t>
      </w:r>
      <w:r w:rsidR="00D625C5">
        <w:t xml:space="preserve"> </w:t>
      </w:r>
      <w:hyperlink w:anchor="_Student_resource_–_6" w:history="1">
        <w:r w:rsidR="00D625C5" w:rsidRPr="00D625C5">
          <w:rPr>
            <w:rStyle w:val="Hyperlink"/>
          </w:rPr>
          <w:t>Student resource – the effect of temperature on solubility (Scaffold 1)</w:t>
        </w:r>
      </w:hyperlink>
      <w:r w:rsidR="00FC404B">
        <w:t>.</w:t>
      </w:r>
    </w:p>
    <w:p w14:paraId="65F72B61" w14:textId="4E1346BB" w:rsidR="00FC404B" w:rsidRDefault="00FC404B" w:rsidP="00FC404B">
      <w:pPr>
        <w:pStyle w:val="FeatureBox2"/>
      </w:pPr>
      <w:r w:rsidRPr="008710A0">
        <w:rPr>
          <w:rStyle w:val="Strong"/>
        </w:rPr>
        <w:t>Differentiation</w:t>
      </w:r>
      <w:r>
        <w:t xml:space="preserve">: </w:t>
      </w:r>
      <w:r w:rsidR="004F711E">
        <w:t>t</w:t>
      </w:r>
      <w:r>
        <w:t xml:space="preserve">wo scaffolds are provided for planning the investigation. </w:t>
      </w:r>
      <w:hyperlink w:anchor="_Student_resource_–_6" w:history="1">
        <w:r w:rsidR="00D625C5" w:rsidRPr="00D625C5">
          <w:rPr>
            <w:rStyle w:val="Hyperlink"/>
          </w:rPr>
          <w:t>Student resource – the effect of temperature on solubility (Scaffold 1)</w:t>
        </w:r>
      </w:hyperlink>
      <w:r>
        <w:t xml:space="preserve"> is better suited to students who have a stronger grasp of the processes required to write a method. </w:t>
      </w:r>
      <w:hyperlink w:anchor="_Student_resource_–_7" w:history="1">
        <w:r w:rsidRPr="00D625C5">
          <w:rPr>
            <w:rStyle w:val="Hyperlink"/>
          </w:rPr>
          <w:t>S</w:t>
        </w:r>
      </w:hyperlink>
      <w:hyperlink w:anchor="_Student_resource_–_7" w:history="1">
        <w:r w:rsidRPr="00D625C5">
          <w:rPr>
            <w:rStyle w:val="Hyperlink"/>
          </w:rPr>
          <w:t>tudent resource – the effect of temperature on solubility (Scaffold 2)</w:t>
        </w:r>
      </w:hyperlink>
      <w:r>
        <w:t xml:space="preserve"> contains additional detail</w:t>
      </w:r>
      <w:r w:rsidR="008F177D">
        <w:t>,</w:t>
      </w:r>
      <w:r>
        <w:t xml:space="preserve"> such as </w:t>
      </w:r>
      <w:r w:rsidR="008F177D">
        <w:t xml:space="preserve">a </w:t>
      </w:r>
      <w:r>
        <w:t>cloze passage</w:t>
      </w:r>
      <w:r w:rsidR="0017725C">
        <w:t>,</w:t>
      </w:r>
      <w:r>
        <w:t xml:space="preserve"> to help students construct a plan for the investigation.</w:t>
      </w:r>
    </w:p>
    <w:p w14:paraId="28781576" w14:textId="4C43B2B9" w:rsidR="00683740" w:rsidRDefault="00683740" w:rsidP="00E64F7B">
      <w:pPr>
        <w:pStyle w:val="ListNumber"/>
        <w:numPr>
          <w:ilvl w:val="0"/>
          <w:numId w:val="6"/>
        </w:numPr>
      </w:pPr>
      <w:r w:rsidRPr="0066080F">
        <w:t>Lead</w:t>
      </w:r>
      <w:r>
        <w:t xml:space="preserve"> a class discussion to guide students in identifying the equipment required, </w:t>
      </w:r>
      <w:r w:rsidR="0017725C">
        <w:t xml:space="preserve">the </w:t>
      </w:r>
      <w:r>
        <w:t xml:space="preserve">purpose, </w:t>
      </w:r>
      <w:r w:rsidR="0017725C">
        <w:t xml:space="preserve">the </w:t>
      </w:r>
      <w:r>
        <w:t>variables and the type of data which will be collected for an investigation into how temperature can affect solubility.</w:t>
      </w:r>
      <w:r w:rsidR="00493CB1">
        <w:t xml:space="preserve"> Question prompts to facilitate this discussion are provided in </w:t>
      </w:r>
      <w:r w:rsidR="00493CB1">
        <w:fldChar w:fldCharType="begin"/>
      </w:r>
      <w:r w:rsidR="00493CB1">
        <w:instrText xml:space="preserve"> REF _Ref214554611 \h </w:instrText>
      </w:r>
      <w:r w:rsidR="00493CB1">
        <w:fldChar w:fldCharType="separate"/>
      </w:r>
      <w:r w:rsidR="0017725C">
        <w:t xml:space="preserve">Table </w:t>
      </w:r>
      <w:r w:rsidR="0017725C">
        <w:rPr>
          <w:noProof/>
        </w:rPr>
        <w:t>20</w:t>
      </w:r>
      <w:r w:rsidR="00493CB1">
        <w:fldChar w:fldCharType="end"/>
      </w:r>
      <w:r w:rsidR="00493CB1">
        <w:t>.</w:t>
      </w:r>
    </w:p>
    <w:p w14:paraId="21DC1687" w14:textId="7494B46A" w:rsidR="00683740" w:rsidRDefault="00683740" w:rsidP="00683740">
      <w:pPr>
        <w:pStyle w:val="Caption"/>
      </w:pPr>
      <w:bookmarkStart w:id="67" w:name="_Ref214554611"/>
      <w:r>
        <w:t xml:space="preserve">Table </w:t>
      </w:r>
      <w:r>
        <w:fldChar w:fldCharType="begin"/>
      </w:r>
      <w:r>
        <w:instrText xml:space="preserve"> SEQ Table \* ARABIC </w:instrText>
      </w:r>
      <w:r>
        <w:fldChar w:fldCharType="separate"/>
      </w:r>
      <w:r w:rsidR="0017725C">
        <w:rPr>
          <w:noProof/>
        </w:rPr>
        <w:t>20</w:t>
      </w:r>
      <w:r>
        <w:fldChar w:fldCharType="end"/>
      </w:r>
      <w:bookmarkEnd w:id="67"/>
      <w:r>
        <w:t xml:space="preserve"> – </w:t>
      </w:r>
      <w:r w:rsidR="00190C9E">
        <w:t>discussion points and teacher notes for planning the discussion</w:t>
      </w:r>
    </w:p>
    <w:tbl>
      <w:tblPr>
        <w:tblStyle w:val="Tableheader"/>
        <w:tblW w:w="0" w:type="auto"/>
        <w:tblLook w:val="04A0" w:firstRow="1" w:lastRow="0" w:firstColumn="1" w:lastColumn="0" w:noHBand="0" w:noVBand="1"/>
        <w:tblDescription w:val="Teacher questions and discussion points to guide the development of the investigation."/>
      </w:tblPr>
      <w:tblGrid>
        <w:gridCol w:w="3964"/>
        <w:gridCol w:w="5664"/>
      </w:tblGrid>
      <w:tr w:rsidR="00683740" w14:paraId="0FEE403B" w14:textId="77777777" w:rsidTr="006B61D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1358F789" w14:textId="77777777" w:rsidR="00683740" w:rsidRDefault="00683740">
            <w:r>
              <w:t>Question</w:t>
            </w:r>
          </w:p>
        </w:tc>
        <w:tc>
          <w:tcPr>
            <w:tcW w:w="5664" w:type="dxa"/>
          </w:tcPr>
          <w:p w14:paraId="571D08FA" w14:textId="6FD654AA" w:rsidR="00683740" w:rsidRDefault="00A503EA">
            <w:pPr>
              <w:cnfStyle w:val="100000000000" w:firstRow="1" w:lastRow="0" w:firstColumn="0" w:lastColumn="0" w:oddVBand="0" w:evenVBand="0" w:oddHBand="0" w:evenHBand="0" w:firstRowFirstColumn="0" w:firstRowLastColumn="0" w:lastRowFirstColumn="0" w:lastRowLastColumn="0"/>
            </w:pPr>
            <w:r>
              <w:t>Discussion prompts</w:t>
            </w:r>
            <w:r w:rsidR="00190C9E">
              <w:t xml:space="preserve"> and teacher notes</w:t>
            </w:r>
          </w:p>
        </w:tc>
      </w:tr>
      <w:tr w:rsidR="00683740" w14:paraId="2E7F0362" w14:textId="77777777" w:rsidTr="006B61D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4222D001" w14:textId="2DB92C2F" w:rsidR="00683740" w:rsidRPr="007B45E0" w:rsidRDefault="00683740">
            <w:r w:rsidRPr="007B45E0">
              <w:t>What is the aim or purpose of this experiment?</w:t>
            </w:r>
          </w:p>
        </w:tc>
        <w:tc>
          <w:tcPr>
            <w:tcW w:w="5664" w:type="dxa"/>
          </w:tcPr>
          <w:p w14:paraId="4C929586" w14:textId="1E9A93F3" w:rsidR="00C7370B" w:rsidRDefault="00C7370B" w:rsidP="006B61D0">
            <w:pPr>
              <w:pStyle w:val="ListBullet"/>
              <w:cnfStyle w:val="000000100000" w:firstRow="0" w:lastRow="0" w:firstColumn="0" w:lastColumn="0" w:oddVBand="0" w:evenVBand="0" w:oddHBand="1" w:evenHBand="0" w:firstRowFirstColumn="0" w:firstRowLastColumn="0" w:lastRowFirstColumn="0" w:lastRowLastColumn="0"/>
            </w:pPr>
            <w:r>
              <w:t>The aim of the investigation is t</w:t>
            </w:r>
            <w:r w:rsidR="00683740" w:rsidRPr="007B45E0">
              <w:t xml:space="preserve">o </w:t>
            </w:r>
            <w:r w:rsidR="008F177D">
              <w:t xml:space="preserve">determine whether temperature affects </w:t>
            </w:r>
            <w:r w:rsidR="00DF10C9">
              <w:t xml:space="preserve">the amount of a substance that </w:t>
            </w:r>
            <w:r w:rsidR="008F177D">
              <w:t>dissolves</w:t>
            </w:r>
            <w:r w:rsidR="00683740" w:rsidRPr="007B45E0">
              <w:t>.</w:t>
            </w:r>
          </w:p>
        </w:tc>
      </w:tr>
      <w:tr w:rsidR="00683740" w14:paraId="2EA63381" w14:textId="77777777" w:rsidTr="006B61D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59B187F0" w14:textId="14B86127" w:rsidR="00683740" w:rsidRPr="007B45E0" w:rsidRDefault="003E0982">
            <w:r>
              <w:t>What equipment would be required to study how temperature impacts a substance</w:t>
            </w:r>
            <w:r w:rsidR="006B61D0">
              <w:t>’</w:t>
            </w:r>
            <w:r>
              <w:t>s solubility in water?</w:t>
            </w:r>
          </w:p>
        </w:tc>
        <w:tc>
          <w:tcPr>
            <w:tcW w:w="5664" w:type="dxa"/>
          </w:tcPr>
          <w:p w14:paraId="0A3C681C" w14:textId="77777777" w:rsidR="006B61D0" w:rsidRDefault="004F7167" w:rsidP="006B61D0">
            <w:pPr>
              <w:pStyle w:val="ListBullet"/>
              <w:cnfStyle w:val="000000010000" w:firstRow="0" w:lastRow="0" w:firstColumn="0" w:lastColumn="0" w:oddVBand="0" w:evenVBand="0" w:oddHBand="0" w:evenHBand="1" w:firstRowFirstColumn="0" w:firstRowLastColumn="0" w:lastRowFirstColumn="0" w:lastRowLastColumn="0"/>
            </w:pPr>
            <w:r>
              <w:t xml:space="preserve">List the equipment on the board as </w:t>
            </w:r>
            <w:r w:rsidR="003E0982">
              <w:t xml:space="preserve">identified by </w:t>
            </w:r>
            <w:r w:rsidR="00DF10C9">
              <w:t>the students:</w:t>
            </w:r>
          </w:p>
          <w:p w14:paraId="31EAD7A1" w14:textId="77777777" w:rsidR="006B61D0" w:rsidRDefault="00DF10C9" w:rsidP="006B61D0">
            <w:pPr>
              <w:pStyle w:val="ListBullet2"/>
              <w:cnfStyle w:val="000000010000" w:firstRow="0" w:lastRow="0" w:firstColumn="0" w:lastColumn="0" w:oddVBand="0" w:evenVBand="0" w:oddHBand="0" w:evenHBand="1" w:firstRowFirstColumn="0" w:firstRowLastColumn="0" w:lastRowFirstColumn="0" w:lastRowLastColumn="0"/>
            </w:pPr>
            <w:r>
              <w:t>beaker</w:t>
            </w:r>
          </w:p>
          <w:p w14:paraId="5333224B" w14:textId="77777777" w:rsidR="006B61D0" w:rsidRDefault="00DF10C9" w:rsidP="006B61D0">
            <w:pPr>
              <w:pStyle w:val="ListBullet2"/>
              <w:cnfStyle w:val="000000010000" w:firstRow="0" w:lastRow="0" w:firstColumn="0" w:lastColumn="0" w:oddVBand="0" w:evenVBand="0" w:oddHBand="0" w:evenHBand="1" w:firstRowFirstColumn="0" w:firstRowLastColumn="0" w:lastRowFirstColumn="0" w:lastRowLastColumn="0"/>
            </w:pPr>
            <w:r>
              <w:t>thermometer</w:t>
            </w:r>
          </w:p>
          <w:p w14:paraId="2E42766D" w14:textId="77777777" w:rsidR="006B61D0" w:rsidRDefault="00DF10C9" w:rsidP="006B61D0">
            <w:pPr>
              <w:pStyle w:val="ListBullet2"/>
              <w:cnfStyle w:val="000000010000" w:firstRow="0" w:lastRow="0" w:firstColumn="0" w:lastColumn="0" w:oddVBand="0" w:evenVBand="0" w:oddHBand="0" w:evenHBand="1" w:firstRowFirstColumn="0" w:firstRowLastColumn="0" w:lastRowFirstColumn="0" w:lastRowLastColumn="0"/>
            </w:pPr>
            <w:r>
              <w:t>stirring rod</w:t>
            </w:r>
          </w:p>
          <w:p w14:paraId="4CB8E892" w14:textId="77777777" w:rsidR="006B61D0" w:rsidRDefault="00DF10C9" w:rsidP="006B61D0">
            <w:pPr>
              <w:pStyle w:val="ListBullet2"/>
              <w:cnfStyle w:val="000000010000" w:firstRow="0" w:lastRow="0" w:firstColumn="0" w:lastColumn="0" w:oddVBand="0" w:evenVBand="0" w:oddHBand="0" w:evenHBand="1" w:firstRowFirstColumn="0" w:firstRowLastColumn="0" w:lastRowFirstColumn="0" w:lastRowLastColumn="0"/>
            </w:pPr>
            <w:r>
              <w:t>measuring cylinder</w:t>
            </w:r>
          </w:p>
          <w:p w14:paraId="41F37C9D" w14:textId="77777777" w:rsidR="006B61D0" w:rsidRDefault="00DF10C9" w:rsidP="006B61D0">
            <w:pPr>
              <w:pStyle w:val="ListBullet2"/>
              <w:cnfStyle w:val="000000010000" w:firstRow="0" w:lastRow="0" w:firstColumn="0" w:lastColumn="0" w:oddVBand="0" w:evenVBand="0" w:oddHBand="0" w:evenHBand="1" w:firstRowFirstColumn="0" w:firstRowLastColumn="0" w:lastRowFirstColumn="0" w:lastRowLastColumn="0"/>
            </w:pPr>
            <w:r>
              <w:t>solute (for example, sugar)</w:t>
            </w:r>
          </w:p>
          <w:p w14:paraId="0AB8EB04" w14:textId="0073BFFE" w:rsidR="00683740" w:rsidRDefault="00DF10C9" w:rsidP="006B61D0">
            <w:pPr>
              <w:pStyle w:val="ListBullet2"/>
              <w:cnfStyle w:val="000000010000" w:firstRow="0" w:lastRow="0" w:firstColumn="0" w:lastColumn="0" w:oddVBand="0" w:evenVBand="0" w:oddHBand="0" w:evenHBand="1" w:firstRowFirstColumn="0" w:firstRowLastColumn="0" w:lastRowFirstColumn="0" w:lastRowLastColumn="0"/>
            </w:pPr>
            <w:r>
              <w:t>digital scales (to measure the solute</w:t>
            </w:r>
            <w:r w:rsidR="006B61D0">
              <w:t>’</w:t>
            </w:r>
            <w:r>
              <w:t>s mass</w:t>
            </w:r>
            <w:r w:rsidR="00683740" w:rsidRPr="007B45E0">
              <w:t>)</w:t>
            </w:r>
            <w:r w:rsidR="00737726">
              <w:t>.</w:t>
            </w:r>
          </w:p>
          <w:p w14:paraId="17CFE7D4" w14:textId="509E210F" w:rsidR="00737726" w:rsidRPr="007B45E0" w:rsidRDefault="00737726" w:rsidP="006B61D0">
            <w:pPr>
              <w:pStyle w:val="ListBullet"/>
              <w:cnfStyle w:val="000000010000" w:firstRow="0" w:lastRow="0" w:firstColumn="0" w:lastColumn="0" w:oddVBand="0" w:evenVBand="0" w:oddHBand="0" w:evenHBand="1" w:firstRowFirstColumn="0" w:firstRowLastColumn="0" w:lastRowFirstColumn="0" w:lastRowLastColumn="0"/>
            </w:pPr>
            <w:r>
              <w:t xml:space="preserve">Prompt </w:t>
            </w:r>
            <w:r w:rsidR="003E0982">
              <w:t xml:space="preserve">students to update their lists to include the quantity and </w:t>
            </w:r>
            <w:r>
              <w:t>size of the equipment, for example</w:t>
            </w:r>
            <w:r w:rsidR="003E0982">
              <w:t>,</w:t>
            </w:r>
            <w:r>
              <w:t xml:space="preserve"> 1 </w:t>
            </w:r>
            <w:r w:rsidR="009E2D6D">
              <w:t>×</w:t>
            </w:r>
            <w:r>
              <w:t xml:space="preserve"> 100</w:t>
            </w:r>
            <w:r w:rsidR="006B61D0">
              <w:t> </w:t>
            </w:r>
            <w:r>
              <w:t>mL measuring cylinder.</w:t>
            </w:r>
          </w:p>
          <w:p w14:paraId="731CB059" w14:textId="29D6138A" w:rsidR="00683740" w:rsidRDefault="00FE0D34" w:rsidP="006B61D0">
            <w:pPr>
              <w:pStyle w:val="ListBullet"/>
              <w:cnfStyle w:val="000000010000" w:firstRow="0" w:lastRow="0" w:firstColumn="0" w:lastColumn="0" w:oddVBand="0" w:evenVBand="0" w:oddHBand="0" w:evenHBand="1" w:firstRowFirstColumn="0" w:firstRowLastColumn="0" w:lastRowFirstColumn="0" w:lastRowLastColumn="0"/>
            </w:pPr>
            <w:r>
              <w:t>Students will need a</w:t>
            </w:r>
            <w:r w:rsidR="00683740" w:rsidRPr="007B45E0">
              <w:t xml:space="preserve"> way </w:t>
            </w:r>
            <w:r w:rsidR="00B8744E">
              <w:t xml:space="preserve">to get water at different temperatures (for example, a Bunsen burner, a kettle, ice cubes or an </w:t>
            </w:r>
            <w:r>
              <w:t>electric water bath</w:t>
            </w:r>
            <w:r w:rsidR="00683740" w:rsidRPr="007B45E0">
              <w:t>)</w:t>
            </w:r>
            <w:r>
              <w:t>.</w:t>
            </w:r>
          </w:p>
        </w:tc>
      </w:tr>
      <w:tr w:rsidR="00683740" w14:paraId="5E017AAA" w14:textId="77777777" w:rsidTr="006B61D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3912A85E" w14:textId="04DAA76A" w:rsidR="00683740" w:rsidRDefault="00683740">
            <w:r w:rsidRPr="007B45E0">
              <w:t>What are we changing in this experiment?</w:t>
            </w:r>
          </w:p>
        </w:tc>
        <w:tc>
          <w:tcPr>
            <w:tcW w:w="5664" w:type="dxa"/>
          </w:tcPr>
          <w:p w14:paraId="70D88902" w14:textId="77777777" w:rsidR="006B61D0" w:rsidRDefault="00737726" w:rsidP="006B61D0">
            <w:pPr>
              <w:pStyle w:val="ListBullet"/>
              <w:cnfStyle w:val="000000100000" w:firstRow="0" w:lastRow="0" w:firstColumn="0" w:lastColumn="0" w:oddVBand="0" w:evenVBand="0" w:oddHBand="1" w:evenHBand="0" w:firstRowFirstColumn="0" w:firstRowLastColumn="0" w:lastRowFirstColumn="0" w:lastRowLastColumn="0"/>
            </w:pPr>
            <w:r>
              <w:t xml:space="preserve">The </w:t>
            </w:r>
            <w:r w:rsidR="00B8744E">
              <w:t>variable being changed is</w:t>
            </w:r>
            <w:r w:rsidR="00C0727D">
              <w:t xml:space="preserve"> called the </w:t>
            </w:r>
            <w:r w:rsidR="006B61D0">
              <w:t>‘</w:t>
            </w:r>
            <w:r w:rsidR="00C0727D">
              <w:t>independent variable.</w:t>
            </w:r>
            <w:r w:rsidR="006B61D0">
              <w:t>’</w:t>
            </w:r>
          </w:p>
          <w:p w14:paraId="1BD1E316" w14:textId="04B00C67" w:rsidR="00683740" w:rsidRDefault="00C0727D" w:rsidP="006B61D0">
            <w:pPr>
              <w:pStyle w:val="ListBullet"/>
              <w:cnfStyle w:val="000000100000" w:firstRow="0" w:lastRow="0" w:firstColumn="0" w:lastColumn="0" w:oddVBand="0" w:evenVBand="0" w:oddHBand="1" w:evenHBand="0" w:firstRowFirstColumn="0" w:firstRowLastColumn="0" w:lastRowFirstColumn="0" w:lastRowLastColumn="0"/>
            </w:pPr>
            <w:r>
              <w:t>In this investigation</w:t>
            </w:r>
            <w:r w:rsidR="00B8744E">
              <w:t>,</w:t>
            </w:r>
            <w:r>
              <w:t xml:space="preserve"> the independent variable is the </w:t>
            </w:r>
            <w:r w:rsidR="00683740" w:rsidRPr="007B45E0">
              <w:t>temperature of the water</w:t>
            </w:r>
            <w:r>
              <w:t xml:space="preserve"> </w:t>
            </w:r>
            <w:r w:rsidR="00B8744E">
              <w:t xml:space="preserve">in which </w:t>
            </w:r>
            <w:r>
              <w:t>the solute is dissolved</w:t>
            </w:r>
            <w:r w:rsidR="00683740" w:rsidRPr="007B45E0">
              <w:t>.</w:t>
            </w:r>
          </w:p>
        </w:tc>
      </w:tr>
      <w:tr w:rsidR="00683740" w14:paraId="4E5BD760" w14:textId="77777777" w:rsidTr="006B61D0">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79CBA405" w14:textId="77777777" w:rsidR="00683740" w:rsidRDefault="00683740">
            <w:r w:rsidRPr="007B45E0">
              <w:t>What are we measuring or observing?</w:t>
            </w:r>
          </w:p>
        </w:tc>
        <w:tc>
          <w:tcPr>
            <w:tcW w:w="5664" w:type="dxa"/>
          </w:tcPr>
          <w:p w14:paraId="53E98F2D" w14:textId="77777777" w:rsidR="006B61D0" w:rsidRDefault="00751861" w:rsidP="006B61D0">
            <w:pPr>
              <w:pStyle w:val="ListBullet"/>
              <w:cnfStyle w:val="000000010000" w:firstRow="0" w:lastRow="0" w:firstColumn="0" w:lastColumn="0" w:oddVBand="0" w:evenVBand="0" w:oddHBand="0" w:evenHBand="1" w:firstRowFirstColumn="0" w:firstRowLastColumn="0" w:lastRowFirstColumn="0" w:lastRowLastColumn="0"/>
            </w:pPr>
            <w:r>
              <w:t xml:space="preserve">This question is referring to the </w:t>
            </w:r>
            <w:r w:rsidR="006B61D0">
              <w:t>‘</w:t>
            </w:r>
            <w:r>
              <w:t>dependent variable</w:t>
            </w:r>
            <w:r w:rsidR="006B61D0">
              <w:t>’</w:t>
            </w:r>
            <w:r>
              <w:t>.</w:t>
            </w:r>
          </w:p>
          <w:p w14:paraId="146052F9" w14:textId="6D22321E" w:rsidR="00683740" w:rsidRDefault="00751861" w:rsidP="006B61D0">
            <w:pPr>
              <w:pStyle w:val="ListBullet"/>
              <w:cnfStyle w:val="000000010000" w:firstRow="0" w:lastRow="0" w:firstColumn="0" w:lastColumn="0" w:oddVBand="0" w:evenVBand="0" w:oddHBand="0" w:evenHBand="1" w:firstRowFirstColumn="0" w:firstRowLastColumn="0" w:lastRowFirstColumn="0" w:lastRowLastColumn="0"/>
            </w:pPr>
            <w:r>
              <w:t>In this investigation</w:t>
            </w:r>
            <w:r w:rsidR="00B8744E">
              <w:t>,</w:t>
            </w:r>
            <w:r>
              <w:t xml:space="preserve"> the dependent variable is</w:t>
            </w:r>
            <w:r w:rsidR="00BA159B">
              <w:t xml:space="preserve"> the </w:t>
            </w:r>
            <w:r w:rsidR="00B8744E">
              <w:t xml:space="preserve">amount of solute that dissolves in </w:t>
            </w:r>
            <w:r w:rsidR="00BA159B">
              <w:t>water.</w:t>
            </w:r>
          </w:p>
        </w:tc>
      </w:tr>
      <w:tr w:rsidR="00683740" w14:paraId="266772D2" w14:textId="77777777" w:rsidTr="006B61D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34624B34" w14:textId="77777777" w:rsidR="00683740" w:rsidRDefault="00683740">
            <w:r w:rsidRPr="007B45E0">
              <w:t>What do we need to control (keep the same) to make it a fair test?</w:t>
            </w:r>
          </w:p>
        </w:tc>
        <w:tc>
          <w:tcPr>
            <w:tcW w:w="5664" w:type="dxa"/>
          </w:tcPr>
          <w:p w14:paraId="469202C4" w14:textId="2E7C3F40" w:rsidR="00BA159B" w:rsidRDefault="00BA159B">
            <w:pPr>
              <w:cnfStyle w:val="000000100000" w:firstRow="0" w:lastRow="0" w:firstColumn="0" w:lastColumn="0" w:oddVBand="0" w:evenVBand="0" w:oddHBand="1" w:evenHBand="0" w:firstRowFirstColumn="0" w:firstRowLastColumn="0" w:lastRowFirstColumn="0" w:lastRowLastColumn="0"/>
            </w:pPr>
            <w:r>
              <w:t>The controlled variables help us</w:t>
            </w:r>
            <w:r w:rsidR="006B61D0">
              <w:t xml:space="preserve"> to</w:t>
            </w:r>
            <w:r>
              <w:t xml:space="preserve"> ensure that the independent variable </w:t>
            </w:r>
            <w:r w:rsidR="00B8744E">
              <w:t>causes</w:t>
            </w:r>
            <w:r>
              <w:t xml:space="preserve"> change in the dependent variable. The</w:t>
            </w:r>
            <w:r w:rsidR="00F43D44">
              <w:t>y</w:t>
            </w:r>
            <w:r>
              <w:t xml:space="preserve"> </w:t>
            </w:r>
            <w:r w:rsidR="00F43D44">
              <w:t xml:space="preserve">help to ensure </w:t>
            </w:r>
            <w:r>
              <w:t xml:space="preserve">the investigation </w:t>
            </w:r>
            <w:r w:rsidR="00B8744E">
              <w:t xml:space="preserve">is </w:t>
            </w:r>
            <w:r>
              <w:t>valid.</w:t>
            </w:r>
          </w:p>
          <w:p w14:paraId="12FB8C8B" w14:textId="1E0A5D1B" w:rsidR="0020560C" w:rsidRDefault="00BA159B">
            <w:pPr>
              <w:cnfStyle w:val="000000100000" w:firstRow="0" w:lastRow="0" w:firstColumn="0" w:lastColumn="0" w:oddVBand="0" w:evenVBand="0" w:oddHBand="1" w:evenHBand="0" w:firstRowFirstColumn="0" w:firstRowLastColumn="0" w:lastRowFirstColumn="0" w:lastRowLastColumn="0"/>
            </w:pPr>
            <w:r>
              <w:t>In this investigation</w:t>
            </w:r>
            <w:r w:rsidR="00B8744E">
              <w:t>,</w:t>
            </w:r>
            <w:r>
              <w:t xml:space="preserve"> the controlled variables include:</w:t>
            </w:r>
          </w:p>
          <w:p w14:paraId="3CA864B5" w14:textId="4B2A3886" w:rsidR="0020560C" w:rsidRDefault="0020560C" w:rsidP="0020560C">
            <w:pPr>
              <w:pStyle w:val="ListBullet"/>
              <w:cnfStyle w:val="000000100000" w:firstRow="0" w:lastRow="0" w:firstColumn="0" w:lastColumn="0" w:oddVBand="0" w:evenVBand="0" w:oddHBand="1" w:evenHBand="0" w:firstRowFirstColumn="0" w:firstRowLastColumn="0" w:lastRowFirstColumn="0" w:lastRowLastColumn="0"/>
            </w:pPr>
            <w:r>
              <w:t xml:space="preserve">the </w:t>
            </w:r>
            <w:r w:rsidR="00B8744E">
              <w:t xml:space="preserve">amount </w:t>
            </w:r>
            <w:r>
              <w:t>of</w:t>
            </w:r>
            <w:r w:rsidR="00683740" w:rsidRPr="00A96971">
              <w:t xml:space="preserve"> solute</w:t>
            </w:r>
          </w:p>
          <w:p w14:paraId="74361FDC" w14:textId="77777777" w:rsidR="0020560C" w:rsidRDefault="0020560C" w:rsidP="0020560C">
            <w:pPr>
              <w:pStyle w:val="ListBullet"/>
              <w:cnfStyle w:val="000000100000" w:firstRow="0" w:lastRow="0" w:firstColumn="0" w:lastColumn="0" w:oddVBand="0" w:evenVBand="0" w:oddHBand="1" w:evenHBand="0" w:firstRowFirstColumn="0" w:firstRowLastColumn="0" w:lastRowFirstColumn="0" w:lastRowLastColumn="0"/>
            </w:pPr>
            <w:r>
              <w:t>the</w:t>
            </w:r>
            <w:r w:rsidR="00683740">
              <w:t xml:space="preserve"> v</w:t>
            </w:r>
            <w:r w:rsidR="00683740" w:rsidRPr="00A96971">
              <w:t>olume of water</w:t>
            </w:r>
            <w:r>
              <w:t xml:space="preserve"> (solvent)</w:t>
            </w:r>
          </w:p>
          <w:p w14:paraId="39EBCEC0" w14:textId="7F6A466A" w:rsidR="00683740" w:rsidRDefault="00683740" w:rsidP="0020560C">
            <w:pPr>
              <w:pStyle w:val="ListBullet"/>
              <w:cnfStyle w:val="000000100000" w:firstRow="0" w:lastRow="0" w:firstColumn="0" w:lastColumn="0" w:oddVBand="0" w:evenVBand="0" w:oddHBand="1" w:evenHBand="0" w:firstRowFirstColumn="0" w:firstRowLastColumn="0" w:lastRowFirstColumn="0" w:lastRowLastColumn="0"/>
            </w:pPr>
            <w:r w:rsidRPr="00A202F0">
              <w:t>stirring method</w:t>
            </w:r>
            <w:r w:rsidR="006B61D0">
              <w:t xml:space="preserve"> or </w:t>
            </w:r>
            <w:r w:rsidRPr="00A202F0">
              <w:t>time</w:t>
            </w:r>
            <w:r w:rsidR="006B61D0">
              <w:t xml:space="preserve"> and the</w:t>
            </w:r>
            <w:r w:rsidRPr="00A202F0">
              <w:t xml:space="preserve"> size of </w:t>
            </w:r>
            <w:r w:rsidR="006B61D0">
              <w:t xml:space="preserve">the </w:t>
            </w:r>
            <w:r w:rsidRPr="00A202F0">
              <w:t>beaker.</w:t>
            </w:r>
          </w:p>
        </w:tc>
      </w:tr>
    </w:tbl>
    <w:p w14:paraId="69AC984F" w14:textId="20CDE18C" w:rsidR="00683740" w:rsidRDefault="00683740" w:rsidP="00683740">
      <w:pPr>
        <w:pStyle w:val="ListNumber"/>
        <w:numPr>
          <w:ilvl w:val="0"/>
          <w:numId w:val="2"/>
        </w:numPr>
      </w:pPr>
      <w:r>
        <w:t xml:space="preserve">Outline how the different temperatures will be achieved using one of the methods in </w:t>
      </w:r>
      <w:r>
        <w:fldChar w:fldCharType="begin"/>
      </w:r>
      <w:r>
        <w:instrText xml:space="preserve"> REF _Ref207265254 \h </w:instrText>
      </w:r>
      <w:r>
        <w:fldChar w:fldCharType="separate"/>
      </w:r>
      <w:r w:rsidR="009D1DB1">
        <w:t xml:space="preserve">Table </w:t>
      </w:r>
      <w:r w:rsidR="009D1DB1">
        <w:rPr>
          <w:noProof/>
        </w:rPr>
        <w:t>21</w:t>
      </w:r>
      <w:r>
        <w:fldChar w:fldCharType="end"/>
      </w:r>
      <w:r>
        <w:t>.</w:t>
      </w:r>
      <w:r w:rsidR="00F417AA">
        <w:t xml:space="preserve"> </w:t>
      </w:r>
      <w:r w:rsidR="001B4844">
        <w:t>The method chosen will depend on the resources available. Note that the syllabus content point only requires</w:t>
      </w:r>
      <w:r w:rsidR="007E4084">
        <w:t xml:space="preserve"> a qualitative investigation.</w:t>
      </w:r>
    </w:p>
    <w:p w14:paraId="1D5C0D7B" w14:textId="701252F6" w:rsidR="00683740" w:rsidRDefault="00683740" w:rsidP="00683740">
      <w:pPr>
        <w:pStyle w:val="Caption"/>
      </w:pPr>
      <w:bookmarkStart w:id="68" w:name="_Ref207265254"/>
      <w:r>
        <w:t xml:space="preserve">Table </w:t>
      </w:r>
      <w:r>
        <w:fldChar w:fldCharType="begin"/>
      </w:r>
      <w:r>
        <w:instrText xml:space="preserve"> SEQ Table \* ARABIC </w:instrText>
      </w:r>
      <w:r>
        <w:fldChar w:fldCharType="separate"/>
      </w:r>
      <w:r w:rsidR="001C2060">
        <w:rPr>
          <w:noProof/>
        </w:rPr>
        <w:t>21</w:t>
      </w:r>
      <w:r>
        <w:fldChar w:fldCharType="end"/>
      </w:r>
      <w:bookmarkEnd w:id="68"/>
      <w:r>
        <w:t xml:space="preserve"> – methods for controlling temperature</w:t>
      </w:r>
    </w:p>
    <w:tbl>
      <w:tblPr>
        <w:tblStyle w:val="Tableheader"/>
        <w:tblW w:w="0" w:type="auto"/>
        <w:tblLayout w:type="fixed"/>
        <w:tblLook w:val="0420" w:firstRow="1" w:lastRow="0" w:firstColumn="0" w:lastColumn="0" w:noHBand="0" w:noVBand="1"/>
        <w:tblDescription w:val="Two options for controlling temperature."/>
      </w:tblPr>
      <w:tblGrid>
        <w:gridCol w:w="4815"/>
        <w:gridCol w:w="4815"/>
      </w:tblGrid>
      <w:tr w:rsidR="00683740" w14:paraId="32590A69" w14:textId="77777777" w:rsidTr="004478EB">
        <w:trPr>
          <w:cnfStyle w:val="100000000000" w:firstRow="1" w:lastRow="0" w:firstColumn="0" w:lastColumn="0" w:oddVBand="0" w:evenVBand="0" w:oddHBand="0" w:evenHBand="0" w:firstRowFirstColumn="0" w:firstRowLastColumn="0" w:lastRowFirstColumn="0" w:lastRowLastColumn="0"/>
        </w:trPr>
        <w:tc>
          <w:tcPr>
            <w:tcW w:w="4815" w:type="dxa"/>
          </w:tcPr>
          <w:p w14:paraId="6F7DE80B" w14:textId="77777777" w:rsidR="00683740" w:rsidRDefault="00683740">
            <w:r>
              <w:t>Option 1</w:t>
            </w:r>
          </w:p>
        </w:tc>
        <w:tc>
          <w:tcPr>
            <w:tcW w:w="4815" w:type="dxa"/>
          </w:tcPr>
          <w:p w14:paraId="4C3BEF52" w14:textId="77777777" w:rsidR="00683740" w:rsidRDefault="00683740">
            <w:r>
              <w:t>Option 2</w:t>
            </w:r>
          </w:p>
        </w:tc>
      </w:tr>
      <w:tr w:rsidR="00683740" w14:paraId="6C135FB2" w14:textId="77777777" w:rsidTr="004478EB">
        <w:trPr>
          <w:cnfStyle w:val="000000100000" w:firstRow="0" w:lastRow="0" w:firstColumn="0" w:lastColumn="0" w:oddVBand="0" w:evenVBand="0" w:oddHBand="1" w:evenHBand="0" w:firstRowFirstColumn="0" w:firstRowLastColumn="0" w:lastRowFirstColumn="0" w:lastRowLastColumn="0"/>
        </w:trPr>
        <w:tc>
          <w:tcPr>
            <w:tcW w:w="4815" w:type="dxa"/>
          </w:tcPr>
          <w:p w14:paraId="1CF12E05" w14:textId="77777777" w:rsidR="00683740" w:rsidRDefault="00683740">
            <w:r>
              <w:t>Mix beakers of different temperatures:</w:t>
            </w:r>
          </w:p>
          <w:p w14:paraId="6B7F416B" w14:textId="2B1C59B4" w:rsidR="00683740" w:rsidRDefault="001C2060">
            <w:pPr>
              <w:pStyle w:val="ListBullet"/>
              <w:numPr>
                <w:ilvl w:val="0"/>
                <w:numId w:val="1"/>
              </w:numPr>
            </w:pPr>
            <w:r>
              <w:t>i</w:t>
            </w:r>
            <w:r w:rsidR="00683740">
              <w:t>ced water (no ice)</w:t>
            </w:r>
          </w:p>
          <w:p w14:paraId="0BFD8A47" w14:textId="2617BA24" w:rsidR="00683740" w:rsidRDefault="001C2060">
            <w:pPr>
              <w:pStyle w:val="ListBullet"/>
              <w:numPr>
                <w:ilvl w:val="0"/>
                <w:numId w:val="1"/>
              </w:numPr>
            </w:pPr>
            <w:r>
              <w:t xml:space="preserve">a ratio of </w:t>
            </w:r>
            <w:r w:rsidR="00683740">
              <w:t>50:50 iced water (no ice) and tap water</w:t>
            </w:r>
          </w:p>
          <w:p w14:paraId="18AE888F" w14:textId="79AA1857" w:rsidR="00683740" w:rsidRDefault="001C2060">
            <w:pPr>
              <w:pStyle w:val="ListBullet"/>
              <w:numPr>
                <w:ilvl w:val="0"/>
                <w:numId w:val="1"/>
              </w:numPr>
            </w:pPr>
            <w:r>
              <w:t>t</w:t>
            </w:r>
            <w:r w:rsidR="00683740">
              <w:t>ap water</w:t>
            </w:r>
          </w:p>
          <w:p w14:paraId="7AB9835A" w14:textId="05548A50" w:rsidR="00683740" w:rsidRDefault="001C2060">
            <w:pPr>
              <w:pStyle w:val="ListBullet"/>
              <w:numPr>
                <w:ilvl w:val="0"/>
                <w:numId w:val="1"/>
              </w:numPr>
            </w:pPr>
            <w:r>
              <w:t xml:space="preserve">a ratio of </w:t>
            </w:r>
            <w:r w:rsidR="00683740">
              <w:t xml:space="preserve">50:50 tap water and </w:t>
            </w:r>
            <w:r w:rsidR="00165CD7">
              <w:t>hot</w:t>
            </w:r>
            <w:r w:rsidR="00683740">
              <w:t xml:space="preserve"> water</w:t>
            </w:r>
          </w:p>
          <w:p w14:paraId="39F116BF" w14:textId="467BE34F" w:rsidR="00683740" w:rsidRDefault="00165CD7">
            <w:pPr>
              <w:pStyle w:val="ListBullet"/>
              <w:numPr>
                <w:ilvl w:val="0"/>
                <w:numId w:val="1"/>
              </w:numPr>
            </w:pPr>
            <w:r>
              <w:t>hot</w:t>
            </w:r>
            <w:r w:rsidR="00683740">
              <w:t xml:space="preserve"> water</w:t>
            </w:r>
          </w:p>
        </w:tc>
        <w:tc>
          <w:tcPr>
            <w:tcW w:w="4815" w:type="dxa"/>
          </w:tcPr>
          <w:p w14:paraId="71026B62" w14:textId="08660D27" w:rsidR="00683740" w:rsidRDefault="00683740">
            <w:pPr>
              <w:pStyle w:val="ListBullet"/>
              <w:numPr>
                <w:ilvl w:val="0"/>
                <w:numId w:val="1"/>
              </w:numPr>
            </w:pPr>
            <w:r>
              <w:t>Set water baths to 30</w:t>
            </w:r>
            <w:r w:rsidR="001C2060">
              <w:t>°C</w:t>
            </w:r>
            <w:r>
              <w:t>, 40</w:t>
            </w:r>
            <w:r w:rsidR="001C2060">
              <w:t>°C</w:t>
            </w:r>
            <w:r>
              <w:t>, 50</w:t>
            </w:r>
            <w:r w:rsidR="001C2060">
              <w:t>°C</w:t>
            </w:r>
            <w:r>
              <w:t>, 60</w:t>
            </w:r>
            <w:r w:rsidR="001C2060">
              <w:t>°C</w:t>
            </w:r>
            <w:r>
              <w:t xml:space="preserve"> and 70°C</w:t>
            </w:r>
            <w:r w:rsidR="001C2060">
              <w:t>.</w:t>
            </w:r>
          </w:p>
          <w:p w14:paraId="699AA0B0" w14:textId="406FA761" w:rsidR="00683740" w:rsidRDefault="00683740" w:rsidP="00552010">
            <w:pPr>
              <w:pStyle w:val="ListBullet"/>
              <w:numPr>
                <w:ilvl w:val="0"/>
                <w:numId w:val="1"/>
              </w:numPr>
            </w:pPr>
            <w:r>
              <w:t>Place a beaker of water in each water bath</w:t>
            </w:r>
            <w:r w:rsidR="00745846">
              <w:t>,</w:t>
            </w:r>
            <w:r w:rsidR="00552010">
              <w:t xml:space="preserve"> </w:t>
            </w:r>
            <w:r>
              <w:t>allowing 30 minutes for the temperatures to adjust.</w:t>
            </w:r>
          </w:p>
        </w:tc>
      </w:tr>
    </w:tbl>
    <w:p w14:paraId="4FAF5BB9" w14:textId="6B65916B" w:rsidR="004429CB" w:rsidRDefault="00683740" w:rsidP="00E64F7B">
      <w:pPr>
        <w:pStyle w:val="ListNumber"/>
        <w:numPr>
          <w:ilvl w:val="0"/>
          <w:numId w:val="6"/>
        </w:numPr>
      </w:pPr>
      <w:r>
        <w:t>In pairs, students then construct and refine methods for this investigation</w:t>
      </w:r>
      <w:r w:rsidR="004429CB">
        <w:t xml:space="preserve"> in the</w:t>
      </w:r>
      <w:r w:rsidR="00D625C5">
        <w:t xml:space="preserve"> </w:t>
      </w:r>
      <w:hyperlink w:anchor="_Student_resource_–_6" w:history="1">
        <w:r w:rsidR="00D625C5" w:rsidRPr="00D625C5">
          <w:rPr>
            <w:rStyle w:val="Hyperlink"/>
          </w:rPr>
          <w:t>Student resource – the effect of temperature on solubility (Scaffold 1)</w:t>
        </w:r>
      </w:hyperlink>
      <w:r w:rsidR="004429CB">
        <w:t>.</w:t>
      </w:r>
    </w:p>
    <w:p w14:paraId="17586262" w14:textId="0D74CC87" w:rsidR="00923AE2" w:rsidRDefault="00923AE2" w:rsidP="002F238F">
      <w:pPr>
        <w:pStyle w:val="ListNumber"/>
      </w:pPr>
      <w:r>
        <w:t xml:space="preserve">Discuss risks and construct a risk assessment with the class to identify hazards and the risks associated with them and ways to mitigate the </w:t>
      </w:r>
      <w:r w:rsidR="00DF10C9">
        <w:t>risks</w:t>
      </w:r>
      <w:r>
        <w:t>. Students document the information in the risk assessment table in the</w:t>
      </w:r>
      <w:r w:rsidR="00D625C5">
        <w:t xml:space="preserve"> </w:t>
      </w:r>
      <w:hyperlink w:anchor="_Student_resource_–_6" w:history="1">
        <w:r w:rsidR="00D625C5" w:rsidRPr="00D625C5">
          <w:rPr>
            <w:rStyle w:val="Hyperlink"/>
          </w:rPr>
          <w:t>Student resource – the effect of temperature on solubility (Scaffold 1)</w:t>
        </w:r>
      </w:hyperlink>
      <w:r>
        <w:t>.</w:t>
      </w:r>
    </w:p>
    <w:p w14:paraId="7A57DA23" w14:textId="6EC39C69" w:rsidR="00923AE2" w:rsidRDefault="00C23D2B" w:rsidP="002F238F">
      <w:pPr>
        <w:pStyle w:val="ListNumber"/>
      </w:pPr>
      <w:r>
        <w:t>Students use the quality criteria to self-assess their method and make refinements.</w:t>
      </w:r>
    </w:p>
    <w:p w14:paraId="610A1E42" w14:textId="6320F357" w:rsidR="00533E94" w:rsidRPr="00533E94" w:rsidRDefault="00533E94" w:rsidP="00533E94">
      <w:pPr>
        <w:pStyle w:val="FeatureBox4"/>
        <w:rPr>
          <w:rStyle w:val="Strong"/>
          <w:b w:val="0"/>
          <w:bCs w:val="0"/>
        </w:rPr>
      </w:pPr>
      <w:r>
        <w:rPr>
          <w:rStyle w:val="Strong"/>
        </w:rPr>
        <w:t xml:space="preserve">Note: </w:t>
      </w:r>
      <w:r w:rsidR="00153EDE">
        <w:rPr>
          <w:rStyle w:val="Strong"/>
          <w:b w:val="0"/>
          <w:bCs w:val="0"/>
        </w:rPr>
        <w:t>s</w:t>
      </w:r>
      <w:r>
        <w:rPr>
          <w:rStyle w:val="Strong"/>
          <w:b w:val="0"/>
          <w:bCs w:val="0"/>
        </w:rPr>
        <w:t>tudents will use their refined method to conduct the investigation</w:t>
      </w:r>
      <w:r w:rsidR="00980C3F">
        <w:rPr>
          <w:rStyle w:val="Strong"/>
          <w:b w:val="0"/>
          <w:bCs w:val="0"/>
        </w:rPr>
        <w:t>. This is outlined in the next activity</w:t>
      </w:r>
      <w:r w:rsidR="00D625C5">
        <w:rPr>
          <w:rStyle w:val="Strong"/>
          <w:b w:val="0"/>
          <w:bCs w:val="0"/>
        </w:rPr>
        <w:t xml:space="preserve"> </w:t>
      </w:r>
      <w:hyperlink w:anchor="_Solubility_and_temperature" w:history="1">
        <w:r w:rsidR="00D625C5" w:rsidRPr="00D625C5">
          <w:rPr>
            <w:rStyle w:val="Hyperlink"/>
          </w:rPr>
          <w:t>Solubility and temperature – practical investigation</w:t>
        </w:r>
      </w:hyperlink>
      <w:r w:rsidR="00980C3F">
        <w:rPr>
          <w:rStyle w:val="Strong"/>
          <w:b w:val="0"/>
          <w:bCs w:val="0"/>
        </w:rPr>
        <w:t>.</w:t>
      </w:r>
    </w:p>
    <w:p w14:paraId="4F285FBD" w14:textId="58FF9BD5" w:rsidR="00683740" w:rsidRDefault="00683740" w:rsidP="00683740">
      <w:pPr>
        <w:rPr>
          <w:rStyle w:val="Strong"/>
        </w:rPr>
      </w:pPr>
      <w:r w:rsidRPr="00D96E71">
        <w:rPr>
          <w:rStyle w:val="Strong"/>
        </w:rPr>
        <w:t>Sample response</w:t>
      </w:r>
      <w:r w:rsidR="00A14145">
        <w:rPr>
          <w:rStyle w:val="Strong"/>
        </w:rPr>
        <w:t xml:space="preserve">: Student resource – </w:t>
      </w:r>
      <w:r w:rsidR="00486DF6">
        <w:rPr>
          <w:rStyle w:val="Strong"/>
        </w:rPr>
        <w:t>the effect of temperature on solubility</w:t>
      </w:r>
    </w:p>
    <w:p w14:paraId="3C89AB0D" w14:textId="57627182" w:rsidR="00486DF6" w:rsidRPr="00486DF6" w:rsidRDefault="00486DF6" w:rsidP="00486DF6">
      <w:pPr>
        <w:pStyle w:val="FeatureBox4"/>
      </w:pPr>
      <w:r>
        <w:rPr>
          <w:rStyle w:val="Strong"/>
        </w:rPr>
        <w:t>Note:</w:t>
      </w:r>
      <w:r w:rsidRPr="00486DF6">
        <w:t xml:space="preserve"> </w:t>
      </w:r>
      <w:r w:rsidR="00153EDE">
        <w:t>t</w:t>
      </w:r>
      <w:r>
        <w:t xml:space="preserve">he sample response does not contain </w:t>
      </w:r>
      <w:r w:rsidR="00A53945">
        <w:t>all</w:t>
      </w:r>
      <w:r>
        <w:t xml:space="preserve"> the stimulus material from the student resource.</w:t>
      </w:r>
      <w:r w:rsidR="004D3776">
        <w:t xml:space="preserve"> The sample response is for the differentiated version of the student resource, but it does serve as </w:t>
      </w:r>
      <w:r w:rsidR="00F46CCC">
        <w:t>a sample response for either version completed by students.</w:t>
      </w:r>
    </w:p>
    <w:p w14:paraId="5AEDC6A7" w14:textId="76A95D6B" w:rsidR="00683740" w:rsidRPr="00DD1415" w:rsidRDefault="00153EDE" w:rsidP="00683740">
      <w:pPr>
        <w:rPr>
          <w:rStyle w:val="Strong"/>
        </w:rPr>
      </w:pPr>
      <w:r>
        <w:rPr>
          <w:rStyle w:val="Strong"/>
        </w:rPr>
        <w:t>Equipment</w:t>
      </w:r>
      <w:r w:rsidRPr="00DD1415">
        <w:rPr>
          <w:rStyle w:val="Strong"/>
        </w:rPr>
        <w:t xml:space="preserve"> </w:t>
      </w:r>
      <w:r w:rsidR="00683740" w:rsidRPr="00DD1415">
        <w:rPr>
          <w:rStyle w:val="Strong"/>
        </w:rPr>
        <w:t>list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Description w:val="Sample equipment list."/>
      </w:tblPr>
      <w:tblGrid>
        <w:gridCol w:w="4390"/>
        <w:gridCol w:w="5238"/>
      </w:tblGrid>
      <w:tr w:rsidR="00683740" w14:paraId="2CA0A9C0" w14:textId="77777777" w:rsidTr="00BA604C">
        <w:tc>
          <w:tcPr>
            <w:tcW w:w="4390" w:type="dxa"/>
          </w:tcPr>
          <w:p w14:paraId="6EEACB35" w14:textId="78679A2B" w:rsidR="00683740" w:rsidRPr="00153EDE" w:rsidRDefault="00572A0E">
            <w:pPr>
              <w:pStyle w:val="ListBullet"/>
              <w:numPr>
                <w:ilvl w:val="0"/>
                <w:numId w:val="1"/>
              </w:numPr>
            </w:pPr>
            <w:r w:rsidRPr="00153EDE">
              <w:t>150</w:t>
            </w:r>
            <w:r w:rsidR="00153EDE" w:rsidRPr="00153EDE">
              <w:t> </w:t>
            </w:r>
            <w:r w:rsidRPr="00153EDE">
              <w:t xml:space="preserve">mL </w:t>
            </w:r>
            <w:r w:rsidR="00153EDE" w:rsidRPr="00153EDE">
              <w:t>w</w:t>
            </w:r>
            <w:r w:rsidR="00683740" w:rsidRPr="00153EDE">
              <w:t>ater (</w:t>
            </w:r>
            <w:r w:rsidR="00683740" w:rsidRPr="00153EDE">
              <w:rPr>
                <w:rStyle w:val="Featuretext2"/>
                <w:color w:val="auto"/>
              </w:rPr>
              <w:t>tap, iced</w:t>
            </w:r>
            <w:r w:rsidR="00683740" w:rsidRPr="00153EDE">
              <w:t xml:space="preserve"> and</w:t>
            </w:r>
            <w:r w:rsidR="00683740" w:rsidRPr="00153EDE">
              <w:rPr>
                <w:rStyle w:val="Featuretext2"/>
                <w:color w:val="auto"/>
              </w:rPr>
              <w:t xml:space="preserve"> </w:t>
            </w:r>
            <w:r w:rsidR="00BA604C" w:rsidRPr="00153EDE">
              <w:rPr>
                <w:rStyle w:val="Featuretext2"/>
                <w:color w:val="auto"/>
              </w:rPr>
              <w:t>hot</w:t>
            </w:r>
            <w:r w:rsidR="00683740" w:rsidRPr="00153EDE">
              <w:t>)</w:t>
            </w:r>
          </w:p>
          <w:p w14:paraId="4082A897" w14:textId="5F071066" w:rsidR="00683740" w:rsidRPr="00153EDE" w:rsidRDefault="00572A0E">
            <w:pPr>
              <w:pStyle w:val="ListBullet"/>
              <w:numPr>
                <w:ilvl w:val="0"/>
                <w:numId w:val="1"/>
              </w:numPr>
            </w:pPr>
            <w:r w:rsidRPr="00153EDE">
              <w:t>300</w:t>
            </w:r>
            <w:r w:rsidR="00153EDE" w:rsidRPr="00153EDE">
              <w:t> </w:t>
            </w:r>
            <w:r w:rsidRPr="00153EDE">
              <w:t>g sugar</w:t>
            </w:r>
          </w:p>
          <w:p w14:paraId="6F8A77E7" w14:textId="3132B249" w:rsidR="00683740" w:rsidRPr="00153EDE" w:rsidRDefault="00572A0E">
            <w:pPr>
              <w:pStyle w:val="ListBullet"/>
              <w:numPr>
                <w:ilvl w:val="0"/>
                <w:numId w:val="1"/>
              </w:numPr>
            </w:pPr>
            <w:r w:rsidRPr="00153EDE">
              <w:t xml:space="preserve">1 </w:t>
            </w:r>
            <w:r w:rsidR="009F65D5">
              <w:t>×</w:t>
            </w:r>
            <w:r w:rsidRPr="00153EDE">
              <w:t xml:space="preserve"> </w:t>
            </w:r>
            <w:r w:rsidR="00683740" w:rsidRPr="00153EDE">
              <w:t>spatula</w:t>
            </w:r>
          </w:p>
        </w:tc>
        <w:tc>
          <w:tcPr>
            <w:tcW w:w="5238" w:type="dxa"/>
          </w:tcPr>
          <w:p w14:paraId="2E26CAF6" w14:textId="532FCA6B" w:rsidR="00683740" w:rsidRPr="00153EDE" w:rsidRDefault="00683740">
            <w:pPr>
              <w:pStyle w:val="ListBullet"/>
              <w:numPr>
                <w:ilvl w:val="0"/>
                <w:numId w:val="1"/>
              </w:numPr>
            </w:pPr>
            <w:r w:rsidRPr="00153EDE">
              <w:rPr>
                <w:rStyle w:val="Featuretext2"/>
                <w:color w:val="auto"/>
              </w:rPr>
              <w:t>5</w:t>
            </w:r>
            <w:r w:rsidRPr="00153EDE">
              <w:rPr>
                <w:rStyle w:val="Strong"/>
              </w:rPr>
              <w:t xml:space="preserve"> </w:t>
            </w:r>
            <w:r w:rsidR="009F65D5">
              <w:t>×</w:t>
            </w:r>
            <w:r w:rsidRPr="00153EDE">
              <w:t xml:space="preserve"> </w:t>
            </w:r>
            <w:r w:rsidRPr="00153EDE">
              <w:rPr>
                <w:rStyle w:val="Featuretext2"/>
                <w:color w:val="auto"/>
              </w:rPr>
              <w:t>250</w:t>
            </w:r>
            <w:r w:rsidR="00153EDE" w:rsidRPr="00153EDE">
              <w:rPr>
                <w:rStyle w:val="Featuretext2"/>
                <w:color w:val="auto"/>
              </w:rPr>
              <w:t> </w:t>
            </w:r>
            <w:r w:rsidRPr="00153EDE">
              <w:rPr>
                <w:rStyle w:val="Featuretext2"/>
                <w:color w:val="auto"/>
              </w:rPr>
              <w:t>mL</w:t>
            </w:r>
            <w:r w:rsidRPr="00153EDE">
              <w:t xml:space="preserve"> beakers</w:t>
            </w:r>
          </w:p>
          <w:p w14:paraId="21450487" w14:textId="0CB478F0" w:rsidR="00683740" w:rsidRPr="00153EDE" w:rsidRDefault="00572A0E">
            <w:pPr>
              <w:pStyle w:val="ListBullet"/>
              <w:numPr>
                <w:ilvl w:val="0"/>
                <w:numId w:val="1"/>
              </w:numPr>
            </w:pPr>
            <w:r w:rsidRPr="00153EDE">
              <w:t xml:space="preserve">1 </w:t>
            </w:r>
            <w:r w:rsidR="009F65D5">
              <w:t>×</w:t>
            </w:r>
            <w:r w:rsidRPr="00153EDE">
              <w:rPr>
                <w:rStyle w:val="Featuretext2"/>
                <w:color w:val="auto"/>
              </w:rPr>
              <w:t xml:space="preserve"> </w:t>
            </w:r>
            <w:r w:rsidR="00683740" w:rsidRPr="00153EDE">
              <w:rPr>
                <w:rStyle w:val="Featuretext2"/>
                <w:color w:val="auto"/>
              </w:rPr>
              <w:t>100</w:t>
            </w:r>
            <w:r w:rsidR="00153EDE" w:rsidRPr="00153EDE">
              <w:rPr>
                <w:rStyle w:val="Featuretext2"/>
                <w:color w:val="auto"/>
              </w:rPr>
              <w:t> </w:t>
            </w:r>
            <w:r w:rsidR="00683740" w:rsidRPr="00153EDE">
              <w:rPr>
                <w:rStyle w:val="Featuretext2"/>
                <w:color w:val="auto"/>
              </w:rPr>
              <w:t>mL</w:t>
            </w:r>
            <w:r w:rsidR="00683740" w:rsidRPr="00153EDE">
              <w:t xml:space="preserve"> measuring cylinder</w:t>
            </w:r>
          </w:p>
          <w:p w14:paraId="6FCB7B9E" w14:textId="7462B987" w:rsidR="00683740" w:rsidRPr="00153EDE" w:rsidRDefault="00572A0E">
            <w:pPr>
              <w:pStyle w:val="ListBullet"/>
              <w:numPr>
                <w:ilvl w:val="0"/>
                <w:numId w:val="1"/>
              </w:numPr>
            </w:pPr>
            <w:r w:rsidRPr="00153EDE">
              <w:t xml:space="preserve">1 </w:t>
            </w:r>
            <w:r w:rsidR="009F65D5">
              <w:t>×</w:t>
            </w:r>
            <w:r w:rsidRPr="00153EDE">
              <w:t xml:space="preserve"> </w:t>
            </w:r>
            <w:r w:rsidR="00153EDE" w:rsidRPr="00153EDE">
              <w:t>s</w:t>
            </w:r>
            <w:r w:rsidR="00683740" w:rsidRPr="00153EDE">
              <w:t>tirring rod</w:t>
            </w:r>
          </w:p>
          <w:p w14:paraId="6C524EA9" w14:textId="309E4294" w:rsidR="00683740" w:rsidRPr="00153EDE" w:rsidRDefault="00572A0E">
            <w:pPr>
              <w:pStyle w:val="ListBullet"/>
              <w:numPr>
                <w:ilvl w:val="0"/>
                <w:numId w:val="1"/>
              </w:numPr>
            </w:pPr>
            <w:r w:rsidRPr="00153EDE">
              <w:t xml:space="preserve">1 </w:t>
            </w:r>
            <w:r w:rsidR="009F65D5">
              <w:t>×</w:t>
            </w:r>
            <w:r w:rsidRPr="00153EDE">
              <w:t xml:space="preserve"> </w:t>
            </w:r>
            <w:r w:rsidR="00153EDE" w:rsidRPr="00153EDE">
              <w:t>s</w:t>
            </w:r>
            <w:r w:rsidR="00683740" w:rsidRPr="00153EDE">
              <w:t>topwatch</w:t>
            </w:r>
          </w:p>
        </w:tc>
      </w:tr>
    </w:tbl>
    <w:p w14:paraId="68138DDB" w14:textId="77777777" w:rsidR="00DD1415" w:rsidRDefault="00DD1415" w:rsidP="00DD1415">
      <w:pPr>
        <w:rPr>
          <w:rStyle w:val="Strong"/>
        </w:rPr>
      </w:pPr>
      <w:r>
        <w:rPr>
          <w:rStyle w:val="Strong"/>
        </w:rPr>
        <w:t>Variables</w:t>
      </w:r>
    </w:p>
    <w:tbl>
      <w:tblPr>
        <w:tblStyle w:val="TableGrid"/>
        <w:tblW w:w="0" w:type="auto"/>
        <w:tblLook w:val="04A0" w:firstRow="1" w:lastRow="0" w:firstColumn="1" w:lastColumn="0" w:noHBand="0" w:noVBand="1"/>
        <w:tblDescription w:val="Sample variables list."/>
      </w:tblPr>
      <w:tblGrid>
        <w:gridCol w:w="2689"/>
        <w:gridCol w:w="6939"/>
      </w:tblGrid>
      <w:tr w:rsidR="00DD1415" w14:paraId="34C1405C" w14:textId="77777777" w:rsidTr="00B5452C">
        <w:tc>
          <w:tcPr>
            <w:tcW w:w="2689" w:type="dxa"/>
          </w:tcPr>
          <w:p w14:paraId="5135F541" w14:textId="77777777" w:rsidR="00DD1415" w:rsidRDefault="00DD1415" w:rsidP="00B5452C">
            <w:pPr>
              <w:rPr>
                <w:rStyle w:val="Strong"/>
              </w:rPr>
            </w:pPr>
            <w:r>
              <w:rPr>
                <w:rStyle w:val="Strong"/>
              </w:rPr>
              <w:t>Independent variable</w:t>
            </w:r>
          </w:p>
        </w:tc>
        <w:tc>
          <w:tcPr>
            <w:tcW w:w="6939" w:type="dxa"/>
          </w:tcPr>
          <w:p w14:paraId="1E0EB1A1" w14:textId="4A4A0306" w:rsidR="00DD1415" w:rsidRPr="009A0ADD" w:rsidRDefault="009A0ADD" w:rsidP="009A0ADD">
            <w:r w:rsidRPr="009A0ADD">
              <w:t>The temperature of the water</w:t>
            </w:r>
            <w:r>
              <w:t xml:space="preserve"> (cold, room temperature, warm and hot)</w:t>
            </w:r>
            <w:r w:rsidR="00761E80">
              <w:t>.</w:t>
            </w:r>
          </w:p>
        </w:tc>
      </w:tr>
      <w:tr w:rsidR="00DD1415" w14:paraId="65301D62" w14:textId="77777777" w:rsidTr="00B5452C">
        <w:tc>
          <w:tcPr>
            <w:tcW w:w="2689" w:type="dxa"/>
          </w:tcPr>
          <w:p w14:paraId="74CEDF36" w14:textId="77777777" w:rsidR="00DD1415" w:rsidRDefault="00DD1415" w:rsidP="00B5452C">
            <w:pPr>
              <w:rPr>
                <w:rStyle w:val="Strong"/>
              </w:rPr>
            </w:pPr>
            <w:r>
              <w:rPr>
                <w:rStyle w:val="Strong"/>
              </w:rPr>
              <w:t>Dependent variable</w:t>
            </w:r>
          </w:p>
        </w:tc>
        <w:tc>
          <w:tcPr>
            <w:tcW w:w="6939" w:type="dxa"/>
          </w:tcPr>
          <w:p w14:paraId="3F5619FF" w14:textId="7F0D6C84" w:rsidR="00DD1415" w:rsidRPr="009A0ADD" w:rsidRDefault="009A0ADD" w:rsidP="009A0ADD">
            <w:r w:rsidRPr="009A0ADD">
              <w:t>The number of spatulas of sugar that dissolved</w:t>
            </w:r>
            <w:r w:rsidR="00761E80">
              <w:t>.</w:t>
            </w:r>
          </w:p>
        </w:tc>
      </w:tr>
      <w:tr w:rsidR="00DD1415" w14:paraId="24C17117" w14:textId="77777777" w:rsidTr="00B5452C">
        <w:trPr>
          <w:trHeight w:val="1224"/>
        </w:trPr>
        <w:tc>
          <w:tcPr>
            <w:tcW w:w="2689" w:type="dxa"/>
          </w:tcPr>
          <w:p w14:paraId="01E418F7" w14:textId="77777777" w:rsidR="00DD1415" w:rsidRDefault="00DD1415" w:rsidP="00B5452C">
            <w:pPr>
              <w:rPr>
                <w:rStyle w:val="Strong"/>
              </w:rPr>
            </w:pPr>
            <w:r>
              <w:rPr>
                <w:rStyle w:val="Strong"/>
              </w:rPr>
              <w:t>Controlled variables</w:t>
            </w:r>
          </w:p>
        </w:tc>
        <w:tc>
          <w:tcPr>
            <w:tcW w:w="6939" w:type="dxa"/>
          </w:tcPr>
          <w:p w14:paraId="4D33908F" w14:textId="59C72180" w:rsidR="00DD1415" w:rsidRDefault="009A0ADD" w:rsidP="009A0ADD">
            <w:r>
              <w:t>The volume of water used for each trial</w:t>
            </w:r>
            <w:r w:rsidR="00761E80">
              <w:t>.</w:t>
            </w:r>
          </w:p>
          <w:p w14:paraId="269E5F79" w14:textId="0A5E3BB3" w:rsidR="003D7152" w:rsidRPr="009A0ADD" w:rsidRDefault="003D7152" w:rsidP="009A0ADD">
            <w:r>
              <w:t>The time and speed of the stirring</w:t>
            </w:r>
            <w:r w:rsidR="00761E80">
              <w:t>.</w:t>
            </w:r>
          </w:p>
        </w:tc>
      </w:tr>
    </w:tbl>
    <w:p w14:paraId="2A9CE412" w14:textId="1EF2D625" w:rsidR="00683740" w:rsidRPr="00713EC3" w:rsidRDefault="00683740" w:rsidP="00683740">
      <w:pPr>
        <w:rPr>
          <w:rStyle w:val="Strong"/>
        </w:rPr>
      </w:pPr>
      <w:r w:rsidRPr="00713EC3">
        <w:rPr>
          <w:rStyle w:val="Strong"/>
        </w:rPr>
        <w:t>Procedure</w:t>
      </w:r>
    </w:p>
    <w:tbl>
      <w:tblPr>
        <w:tblStyle w:val="TableGrid"/>
        <w:tblW w:w="0" w:type="auto"/>
        <w:tblLook w:val="04A0" w:firstRow="1" w:lastRow="0" w:firstColumn="1" w:lastColumn="0" w:noHBand="0" w:noVBand="1"/>
        <w:tblDescription w:val="Sample student procedure response."/>
      </w:tblPr>
      <w:tblGrid>
        <w:gridCol w:w="9628"/>
      </w:tblGrid>
      <w:tr w:rsidR="00683740" w14:paraId="2716CEFF" w14:textId="77777777">
        <w:tc>
          <w:tcPr>
            <w:tcW w:w="9628" w:type="dxa"/>
          </w:tcPr>
          <w:p w14:paraId="1C6F7EFA" w14:textId="5735210E" w:rsidR="00DC02A1" w:rsidRPr="00B223F4" w:rsidRDefault="00DC02A1" w:rsidP="00E64F7B">
            <w:pPr>
              <w:pStyle w:val="ListNumber"/>
              <w:numPr>
                <w:ilvl w:val="0"/>
                <w:numId w:val="36"/>
              </w:numPr>
            </w:pPr>
            <w:r w:rsidRPr="00B223F4">
              <w:t xml:space="preserve">Label </w:t>
            </w:r>
            <w:r w:rsidR="00F01184" w:rsidRPr="00B223F4">
              <w:t xml:space="preserve">4 </w:t>
            </w:r>
            <w:r w:rsidRPr="00B223F4">
              <w:t xml:space="preserve">beakers: </w:t>
            </w:r>
            <w:r w:rsidR="00F01184" w:rsidRPr="00B223F4">
              <w:t>‘</w:t>
            </w:r>
            <w:r w:rsidRPr="00B223F4">
              <w:t>cold</w:t>
            </w:r>
            <w:r w:rsidR="00F01184" w:rsidRPr="00B223F4">
              <w:t>’</w:t>
            </w:r>
            <w:r w:rsidRPr="00B223F4">
              <w:t xml:space="preserve">, </w:t>
            </w:r>
            <w:r w:rsidR="00F01184" w:rsidRPr="00B223F4">
              <w:t>‘</w:t>
            </w:r>
            <w:r w:rsidRPr="00B223F4">
              <w:t>room temperature</w:t>
            </w:r>
            <w:r w:rsidR="00F01184" w:rsidRPr="00B223F4">
              <w:t>’</w:t>
            </w:r>
            <w:r w:rsidRPr="00B223F4">
              <w:t xml:space="preserve">, </w:t>
            </w:r>
            <w:r w:rsidR="00F01184" w:rsidRPr="00B223F4">
              <w:t>‘</w:t>
            </w:r>
            <w:r w:rsidRPr="00B223F4">
              <w:t>warm</w:t>
            </w:r>
            <w:r w:rsidR="00F01184" w:rsidRPr="00B223F4">
              <w:t>’</w:t>
            </w:r>
            <w:r w:rsidRPr="00B223F4">
              <w:t xml:space="preserve"> and </w:t>
            </w:r>
            <w:r w:rsidR="00F01184" w:rsidRPr="00B223F4">
              <w:t>‘</w:t>
            </w:r>
            <w:r w:rsidRPr="00B223F4">
              <w:t>hot</w:t>
            </w:r>
            <w:r w:rsidR="00F01184" w:rsidRPr="00B223F4">
              <w:t>’</w:t>
            </w:r>
            <w:r w:rsidRPr="00B223F4">
              <w:t>.</w:t>
            </w:r>
          </w:p>
          <w:p w14:paraId="0E27A36B" w14:textId="7BCE2D37" w:rsidR="00DC02A1" w:rsidRPr="00B223F4" w:rsidRDefault="00DC02A1" w:rsidP="003A3452">
            <w:pPr>
              <w:pStyle w:val="ListNumber"/>
            </w:pPr>
            <w:r w:rsidRPr="00B223F4">
              <w:t xml:space="preserve">Pour </w:t>
            </w:r>
            <w:r w:rsidRPr="003A3452">
              <w:rPr>
                <w:rStyle w:val="Strong"/>
              </w:rPr>
              <w:t>50</w:t>
            </w:r>
            <w:r w:rsidR="00F01184" w:rsidRPr="003A3452">
              <w:rPr>
                <w:rStyle w:val="Strong"/>
              </w:rPr>
              <w:t> </w:t>
            </w:r>
            <w:r w:rsidRPr="003A3452">
              <w:rPr>
                <w:rStyle w:val="Strong"/>
              </w:rPr>
              <w:t>mL</w:t>
            </w:r>
            <w:r w:rsidRPr="00B223F4">
              <w:t xml:space="preserve"> of water into each beaker using a </w:t>
            </w:r>
            <w:r w:rsidRPr="003A3452">
              <w:rPr>
                <w:rStyle w:val="Strong"/>
              </w:rPr>
              <w:t>measuring cylinder</w:t>
            </w:r>
            <w:r w:rsidR="00D93809" w:rsidRPr="00B223F4">
              <w:rPr>
                <w:rStyle w:val="Featuretext2"/>
                <w:color w:val="auto"/>
              </w:rPr>
              <w:t>.</w:t>
            </w:r>
            <w:r w:rsidRPr="00B223F4">
              <w:t xml:space="preserve"> Use the following combinations:</w:t>
            </w:r>
          </w:p>
          <w:p w14:paraId="21B50675" w14:textId="399265EC" w:rsidR="00DC02A1" w:rsidRPr="00B223F4" w:rsidRDefault="00F01184" w:rsidP="000F56A7">
            <w:pPr>
              <w:pStyle w:val="ListBullet2"/>
            </w:pPr>
            <w:r w:rsidRPr="00B223F4">
              <w:t>c</w:t>
            </w:r>
            <w:r w:rsidR="00DC02A1" w:rsidRPr="00B223F4">
              <w:t>old using iced water</w:t>
            </w:r>
          </w:p>
          <w:p w14:paraId="38C56E07" w14:textId="405CE3C7" w:rsidR="00DC02A1" w:rsidRPr="00B223F4" w:rsidRDefault="00F01184" w:rsidP="000F56A7">
            <w:pPr>
              <w:pStyle w:val="ListBullet2"/>
            </w:pPr>
            <w:r w:rsidRPr="00B223F4">
              <w:t>r</w:t>
            </w:r>
            <w:r w:rsidR="00DC02A1" w:rsidRPr="00B223F4">
              <w:t>oom temperature using water from the tap</w:t>
            </w:r>
          </w:p>
          <w:p w14:paraId="091ACCE0" w14:textId="469B295A" w:rsidR="00DC02A1" w:rsidRPr="00B223F4" w:rsidRDefault="00F01184" w:rsidP="000F56A7">
            <w:pPr>
              <w:pStyle w:val="ListBullet2"/>
            </w:pPr>
            <w:r w:rsidRPr="00B223F4">
              <w:t>w</w:t>
            </w:r>
            <w:r w:rsidR="00DC02A1" w:rsidRPr="00B223F4">
              <w:t>arm using a combination of hot and room temperature water</w:t>
            </w:r>
          </w:p>
          <w:p w14:paraId="6432680B" w14:textId="498E364A" w:rsidR="00DC02A1" w:rsidRPr="00B223F4" w:rsidRDefault="00F01184" w:rsidP="000F56A7">
            <w:pPr>
              <w:pStyle w:val="ListBullet2"/>
            </w:pPr>
            <w:r w:rsidRPr="00B223F4">
              <w:t>h</w:t>
            </w:r>
            <w:r w:rsidR="00DC02A1" w:rsidRPr="00B223F4">
              <w:t>ot using hot water.</w:t>
            </w:r>
          </w:p>
          <w:p w14:paraId="4AAB7B48" w14:textId="75B7E832" w:rsidR="00683740" w:rsidRPr="00B223F4" w:rsidRDefault="008A695F" w:rsidP="003A3452">
            <w:pPr>
              <w:pStyle w:val="ListNumber"/>
            </w:pPr>
            <w:r w:rsidRPr="00B223F4">
              <w:t>Measure</w:t>
            </w:r>
            <w:r w:rsidR="00683740" w:rsidRPr="00B223F4">
              <w:t xml:space="preserve"> one level spatula of sugar into the </w:t>
            </w:r>
            <w:r w:rsidR="00683740" w:rsidRPr="00B223F4" w:rsidDel="00A717AC">
              <w:t xml:space="preserve">first </w:t>
            </w:r>
            <w:r w:rsidR="00683740" w:rsidRPr="00B223F4">
              <w:t xml:space="preserve">beaker and start the </w:t>
            </w:r>
            <w:r w:rsidR="00683740" w:rsidRPr="003A3452">
              <w:rPr>
                <w:rStyle w:val="Strong"/>
              </w:rPr>
              <w:t>stopwatch</w:t>
            </w:r>
            <w:r w:rsidR="00683740" w:rsidRPr="00B223F4">
              <w:t>.</w:t>
            </w:r>
          </w:p>
          <w:p w14:paraId="2FA553D2" w14:textId="70006636" w:rsidR="00683740" w:rsidRPr="00B223F4" w:rsidRDefault="008A695F" w:rsidP="003A3452">
            <w:pPr>
              <w:pStyle w:val="ListNumber"/>
            </w:pPr>
            <w:r w:rsidRPr="00B223F4">
              <w:t xml:space="preserve">Stir the mixture at a constant speed for </w:t>
            </w:r>
            <w:r w:rsidR="009F721F" w:rsidRPr="003A3452">
              <w:rPr>
                <w:rStyle w:val="Strong"/>
              </w:rPr>
              <w:t>2 minutes</w:t>
            </w:r>
            <w:r w:rsidR="00683740" w:rsidRPr="00B223F4">
              <w:t>.</w:t>
            </w:r>
          </w:p>
          <w:p w14:paraId="748D70E2" w14:textId="27E9DBBD" w:rsidR="00683740" w:rsidRPr="00B223F4" w:rsidRDefault="00683740" w:rsidP="003A3452">
            <w:pPr>
              <w:pStyle w:val="ListNumber"/>
            </w:pPr>
            <w:r w:rsidRPr="00B223F4">
              <w:t xml:space="preserve">If the sugar has completely dissolved, add another </w:t>
            </w:r>
            <w:r w:rsidRPr="003A3452">
              <w:rPr>
                <w:rStyle w:val="Strong"/>
              </w:rPr>
              <w:t>level spatula of sugar</w:t>
            </w:r>
            <w:r w:rsidRPr="00B223F4">
              <w:t xml:space="preserve"> and stir for </w:t>
            </w:r>
            <w:r w:rsidR="00E8440F" w:rsidRPr="003A3452">
              <w:rPr>
                <w:rStyle w:val="Strong"/>
              </w:rPr>
              <w:t>2 minutes</w:t>
            </w:r>
            <w:r w:rsidR="00F01184" w:rsidRPr="00B223F4">
              <w:rPr>
                <w:rStyle w:val="Featuretext2"/>
                <w:color w:val="auto"/>
              </w:rPr>
              <w:t>.</w:t>
            </w:r>
          </w:p>
          <w:p w14:paraId="713086E2" w14:textId="5D46C0F1" w:rsidR="00683740" w:rsidRPr="00B223F4" w:rsidRDefault="00683740" w:rsidP="003A3452">
            <w:pPr>
              <w:pStyle w:val="ListNumber"/>
            </w:pPr>
            <w:r w:rsidRPr="00B223F4">
              <w:t>Continue adding one spatula</w:t>
            </w:r>
            <w:r w:rsidR="00F01184" w:rsidRPr="00B223F4">
              <w:t xml:space="preserve"> of sugar</w:t>
            </w:r>
            <w:r w:rsidRPr="00B223F4">
              <w:t xml:space="preserve"> at a time until </w:t>
            </w:r>
            <w:r w:rsidRPr="003A3452">
              <w:rPr>
                <w:rStyle w:val="Strong"/>
              </w:rPr>
              <w:t>no more sugar will dissolve</w:t>
            </w:r>
            <w:r w:rsidR="0068303C" w:rsidRPr="00B223F4">
              <w:rPr>
                <w:rStyle w:val="Featuretext2"/>
                <w:color w:val="auto"/>
              </w:rPr>
              <w:t>.</w:t>
            </w:r>
          </w:p>
          <w:p w14:paraId="6DB384CF" w14:textId="7E64B477" w:rsidR="00683740" w:rsidRPr="00B223F4" w:rsidRDefault="00683740" w:rsidP="003A3452">
            <w:pPr>
              <w:pStyle w:val="ListNumber"/>
            </w:pPr>
            <w:r w:rsidRPr="00B223F4">
              <w:t xml:space="preserve">Record </w:t>
            </w:r>
            <w:r w:rsidRPr="003A3452">
              <w:rPr>
                <w:rStyle w:val="Strong"/>
              </w:rPr>
              <w:t>the number of spatulas of sugar</w:t>
            </w:r>
            <w:r w:rsidRPr="00B223F4">
              <w:t xml:space="preserve"> that dissolved</w:t>
            </w:r>
            <w:r w:rsidR="000D2E47" w:rsidRPr="00B223F4">
              <w:t>.</w:t>
            </w:r>
          </w:p>
          <w:p w14:paraId="1AFAEB05" w14:textId="096B7C19" w:rsidR="00683740" w:rsidRDefault="00683740" w:rsidP="003A3452">
            <w:pPr>
              <w:pStyle w:val="ListNumber"/>
            </w:pPr>
            <w:r w:rsidRPr="00B223F4">
              <w:t xml:space="preserve">Repeat steps </w:t>
            </w:r>
            <w:r w:rsidRPr="003A3452">
              <w:rPr>
                <w:rStyle w:val="Strong"/>
              </w:rPr>
              <w:t>3</w:t>
            </w:r>
            <w:r w:rsidR="00F01184" w:rsidRPr="003A3452">
              <w:rPr>
                <w:rStyle w:val="Strong"/>
              </w:rPr>
              <w:t xml:space="preserve"> to </w:t>
            </w:r>
            <w:r w:rsidRPr="003A3452">
              <w:rPr>
                <w:rStyle w:val="Strong"/>
              </w:rPr>
              <w:t>7</w:t>
            </w:r>
            <w:r w:rsidRPr="00B223F4">
              <w:t xml:space="preserve"> for each of the</w:t>
            </w:r>
            <w:r w:rsidR="0077732E" w:rsidRPr="00B223F4">
              <w:t xml:space="preserve"> treatments 3 times.</w:t>
            </w:r>
          </w:p>
        </w:tc>
      </w:tr>
    </w:tbl>
    <w:p w14:paraId="310FDE9C" w14:textId="3BE9F30B" w:rsidR="00683740" w:rsidRPr="00910FAD" w:rsidRDefault="00B223F4" w:rsidP="00683740">
      <w:pPr>
        <w:rPr>
          <w:rStyle w:val="Strong"/>
        </w:rPr>
      </w:pPr>
      <w:r>
        <w:rPr>
          <w:rStyle w:val="Strong"/>
        </w:rPr>
        <w:t>Risk assessment</w:t>
      </w:r>
    </w:p>
    <w:p w14:paraId="48DBD592" w14:textId="4F80F1A3" w:rsidR="00683740" w:rsidRDefault="00683740" w:rsidP="00683740">
      <w:pPr>
        <w:pStyle w:val="Caption"/>
      </w:pPr>
      <w:r>
        <w:t xml:space="preserve">Table </w:t>
      </w:r>
      <w:r>
        <w:fldChar w:fldCharType="begin"/>
      </w:r>
      <w:r>
        <w:instrText xml:space="preserve"> SEQ Table \* ARABIC </w:instrText>
      </w:r>
      <w:r>
        <w:fldChar w:fldCharType="separate"/>
      </w:r>
      <w:r w:rsidR="00B223F4">
        <w:rPr>
          <w:noProof/>
        </w:rPr>
        <w:t>22</w:t>
      </w:r>
      <w:r>
        <w:fldChar w:fldCharType="end"/>
      </w:r>
      <w:r>
        <w:t xml:space="preserve">– sample </w:t>
      </w:r>
      <w:r w:rsidR="00B223F4">
        <w:t>risk assessment</w:t>
      </w:r>
      <w:r>
        <w:t xml:space="preserve"> for </w:t>
      </w:r>
      <w:r w:rsidR="00B223F4">
        <w:t xml:space="preserve">the effect of temperature on </w:t>
      </w:r>
      <w:r>
        <w:t>solubility investigation</w:t>
      </w:r>
    </w:p>
    <w:tbl>
      <w:tblPr>
        <w:tblStyle w:val="Tableheader"/>
        <w:tblW w:w="0" w:type="auto"/>
        <w:tblLook w:val="04A0" w:firstRow="1" w:lastRow="0" w:firstColumn="1" w:lastColumn="0" w:noHBand="0" w:noVBand="1"/>
        <w:tblDescription w:val="Risk assessment for the effect of temperature on solubility investigation."/>
      </w:tblPr>
      <w:tblGrid>
        <w:gridCol w:w="2689"/>
        <w:gridCol w:w="3118"/>
        <w:gridCol w:w="3821"/>
      </w:tblGrid>
      <w:tr w:rsidR="0098594F" w14:paraId="19577C0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89" w:type="dxa"/>
          </w:tcPr>
          <w:p w14:paraId="30F29191" w14:textId="77777777" w:rsidR="0098594F" w:rsidRDefault="0098594F">
            <w:r>
              <w:t>Hazard</w:t>
            </w:r>
          </w:p>
        </w:tc>
        <w:tc>
          <w:tcPr>
            <w:tcW w:w="3118" w:type="dxa"/>
          </w:tcPr>
          <w:p w14:paraId="64C72DF5" w14:textId="77777777" w:rsidR="0098594F" w:rsidRDefault="0098594F">
            <w:pPr>
              <w:cnfStyle w:val="100000000000" w:firstRow="1" w:lastRow="0" w:firstColumn="0" w:lastColumn="0" w:oddVBand="0" w:evenVBand="0" w:oddHBand="0" w:evenHBand="0" w:firstRowFirstColumn="0" w:firstRowLastColumn="0" w:lastRowFirstColumn="0" w:lastRowLastColumn="0"/>
            </w:pPr>
            <w:r>
              <w:t>Risk</w:t>
            </w:r>
          </w:p>
        </w:tc>
        <w:tc>
          <w:tcPr>
            <w:tcW w:w="3821" w:type="dxa"/>
          </w:tcPr>
          <w:p w14:paraId="483AF861" w14:textId="77777777" w:rsidR="0098594F" w:rsidRDefault="0098594F">
            <w:pPr>
              <w:cnfStyle w:val="100000000000" w:firstRow="1" w:lastRow="0" w:firstColumn="0" w:lastColumn="0" w:oddVBand="0" w:evenVBand="0" w:oddHBand="0" w:evenHBand="0" w:firstRowFirstColumn="0" w:firstRowLastColumn="0" w:lastRowFirstColumn="0" w:lastRowLastColumn="0"/>
            </w:pPr>
            <w:r>
              <w:t>Management</w:t>
            </w:r>
          </w:p>
        </w:tc>
      </w:tr>
      <w:tr w:rsidR="0098594F" w14:paraId="25EFC5D3" w14:textId="77777777">
        <w:trPr>
          <w:cnfStyle w:val="000000100000" w:firstRow="0" w:lastRow="0" w:firstColumn="0" w:lastColumn="0" w:oddVBand="0" w:evenVBand="0" w:oddHBand="1" w:evenHBand="0" w:firstRowFirstColumn="0" w:firstRowLastColumn="0" w:lastRowFirstColumn="0" w:lastRowLastColumn="0"/>
          <w:trHeight w:val="1213"/>
        </w:trPr>
        <w:tc>
          <w:tcPr>
            <w:cnfStyle w:val="001000000000" w:firstRow="0" w:lastRow="0" w:firstColumn="1" w:lastColumn="0" w:oddVBand="0" w:evenVBand="0" w:oddHBand="0" w:evenHBand="0" w:firstRowFirstColumn="0" w:firstRowLastColumn="0" w:lastRowFirstColumn="0" w:lastRowLastColumn="0"/>
            <w:tcW w:w="2689" w:type="dxa"/>
          </w:tcPr>
          <w:p w14:paraId="4C3EDE41" w14:textId="4B8DE0E1" w:rsidR="0098594F" w:rsidRDefault="0098594F" w:rsidP="0098594F">
            <w:r>
              <w:t>H</w:t>
            </w:r>
            <w:r w:rsidRPr="00FB3D7F">
              <w:t>ot water</w:t>
            </w:r>
          </w:p>
        </w:tc>
        <w:tc>
          <w:tcPr>
            <w:tcW w:w="3118" w:type="dxa"/>
          </w:tcPr>
          <w:p w14:paraId="22E15428" w14:textId="3205EC4D" w:rsidR="0098594F" w:rsidRDefault="0098594F" w:rsidP="0098594F">
            <w:pPr>
              <w:cnfStyle w:val="000000100000" w:firstRow="0" w:lastRow="0" w:firstColumn="0" w:lastColumn="0" w:oddVBand="0" w:evenVBand="0" w:oddHBand="1" w:evenHBand="0" w:firstRowFirstColumn="0" w:firstRowLastColumn="0" w:lastRowFirstColumn="0" w:lastRowLastColumn="0"/>
            </w:pPr>
            <w:r w:rsidRPr="00FB3D7F">
              <w:t>Scalding</w:t>
            </w:r>
            <w:r>
              <w:t xml:space="preserve"> and burns</w:t>
            </w:r>
          </w:p>
        </w:tc>
        <w:tc>
          <w:tcPr>
            <w:tcW w:w="3821" w:type="dxa"/>
          </w:tcPr>
          <w:p w14:paraId="775F33EC" w14:textId="77777777" w:rsidR="00667F86" w:rsidRDefault="0098594F" w:rsidP="00667F86">
            <w:pPr>
              <w:pStyle w:val="ListBullet"/>
              <w:cnfStyle w:val="000000100000" w:firstRow="0" w:lastRow="0" w:firstColumn="0" w:lastColumn="0" w:oddVBand="0" w:evenVBand="0" w:oddHBand="1" w:evenHBand="0" w:firstRowFirstColumn="0" w:firstRowLastColumn="0" w:lastRowFirstColumn="0" w:lastRowLastColumn="0"/>
            </w:pPr>
            <w:r>
              <w:t>Do not handle hot beakers</w:t>
            </w:r>
            <w:r w:rsidR="00922E7F">
              <w:t xml:space="preserve"> with </w:t>
            </w:r>
            <w:r w:rsidR="0090508A">
              <w:t xml:space="preserve">your </w:t>
            </w:r>
            <w:r w:rsidR="00922E7F">
              <w:t>bare hands.</w:t>
            </w:r>
          </w:p>
          <w:p w14:paraId="396655A1" w14:textId="78C9F8EA" w:rsidR="0098594F" w:rsidRDefault="0098594F" w:rsidP="00667F86">
            <w:pPr>
              <w:pStyle w:val="ListBullet"/>
              <w:cnfStyle w:val="000000100000" w:firstRow="0" w:lastRow="0" w:firstColumn="0" w:lastColumn="0" w:oddVBand="0" w:evenVBand="0" w:oddHBand="1" w:evenHBand="0" w:firstRowFirstColumn="0" w:firstRowLastColumn="0" w:lastRowFirstColumn="0" w:lastRowLastColumn="0"/>
            </w:pPr>
            <w:r>
              <w:t>Use heatproof gloves</w:t>
            </w:r>
            <w:r w:rsidR="00922E7F">
              <w:t>.</w:t>
            </w:r>
          </w:p>
        </w:tc>
      </w:tr>
      <w:tr w:rsidR="0098594F" w14:paraId="2099771E" w14:textId="77777777">
        <w:trPr>
          <w:cnfStyle w:val="000000010000" w:firstRow="0" w:lastRow="0" w:firstColumn="0" w:lastColumn="0" w:oddVBand="0" w:evenVBand="0" w:oddHBand="0" w:evenHBand="1" w:firstRowFirstColumn="0" w:firstRowLastColumn="0" w:lastRowFirstColumn="0" w:lastRowLastColumn="0"/>
          <w:trHeight w:val="1273"/>
        </w:trPr>
        <w:tc>
          <w:tcPr>
            <w:cnfStyle w:val="001000000000" w:firstRow="0" w:lastRow="0" w:firstColumn="1" w:lastColumn="0" w:oddVBand="0" w:evenVBand="0" w:oddHBand="0" w:evenHBand="0" w:firstRowFirstColumn="0" w:firstRowLastColumn="0" w:lastRowFirstColumn="0" w:lastRowLastColumn="0"/>
            <w:tcW w:w="2689" w:type="dxa"/>
          </w:tcPr>
          <w:p w14:paraId="7A84FC4D" w14:textId="20C2E0A5" w:rsidR="0098594F" w:rsidRDefault="0098594F" w:rsidP="0098594F">
            <w:r>
              <w:t>Spil</w:t>
            </w:r>
            <w:r w:rsidR="00B223F4">
              <w:t>led</w:t>
            </w:r>
            <w:r>
              <w:t xml:space="preserve"> water</w:t>
            </w:r>
          </w:p>
        </w:tc>
        <w:tc>
          <w:tcPr>
            <w:tcW w:w="3118" w:type="dxa"/>
          </w:tcPr>
          <w:p w14:paraId="5AD00F35" w14:textId="115825D7" w:rsidR="0098594F" w:rsidRDefault="0098594F" w:rsidP="0098594F">
            <w:pPr>
              <w:cnfStyle w:val="000000010000" w:firstRow="0" w:lastRow="0" w:firstColumn="0" w:lastColumn="0" w:oddVBand="0" w:evenVBand="0" w:oddHBand="0" w:evenHBand="1" w:firstRowFirstColumn="0" w:firstRowLastColumn="0" w:lastRowFirstColumn="0" w:lastRowLastColumn="0"/>
            </w:pPr>
            <w:r>
              <w:t>Slips and falls</w:t>
            </w:r>
          </w:p>
        </w:tc>
        <w:tc>
          <w:tcPr>
            <w:tcW w:w="3821" w:type="dxa"/>
          </w:tcPr>
          <w:p w14:paraId="7AE43A32" w14:textId="56AD8904" w:rsidR="0098594F" w:rsidRDefault="00922E7F" w:rsidP="00667F86">
            <w:pPr>
              <w:pStyle w:val="ListBullet"/>
              <w:cnfStyle w:val="000000010000" w:firstRow="0" w:lastRow="0" w:firstColumn="0" w:lastColumn="0" w:oddVBand="0" w:evenVBand="0" w:oddHBand="0" w:evenHBand="1" w:firstRowFirstColumn="0" w:firstRowLastColumn="0" w:lastRowFirstColumn="0" w:lastRowLastColumn="0"/>
            </w:pPr>
            <w:r>
              <w:t>Wipe up spills immediately and walk carefully around the workspace.</w:t>
            </w:r>
          </w:p>
        </w:tc>
      </w:tr>
      <w:tr w:rsidR="0098594F" w14:paraId="5E661A7E" w14:textId="77777777">
        <w:trPr>
          <w:cnfStyle w:val="000000100000" w:firstRow="0" w:lastRow="0" w:firstColumn="0" w:lastColumn="0" w:oddVBand="0" w:evenVBand="0" w:oddHBand="1" w:evenHBand="0" w:firstRowFirstColumn="0" w:firstRowLastColumn="0" w:lastRowFirstColumn="0" w:lastRowLastColumn="0"/>
          <w:trHeight w:val="1273"/>
        </w:trPr>
        <w:tc>
          <w:tcPr>
            <w:cnfStyle w:val="001000000000" w:firstRow="0" w:lastRow="0" w:firstColumn="1" w:lastColumn="0" w:oddVBand="0" w:evenVBand="0" w:oddHBand="0" w:evenHBand="0" w:firstRowFirstColumn="0" w:firstRowLastColumn="0" w:lastRowFirstColumn="0" w:lastRowLastColumn="0"/>
            <w:tcW w:w="2689" w:type="dxa"/>
          </w:tcPr>
          <w:p w14:paraId="3A7B838E" w14:textId="38138BA3" w:rsidR="0098594F" w:rsidRDefault="0098594F" w:rsidP="0098594F">
            <w:r>
              <w:t>Broken glass</w:t>
            </w:r>
          </w:p>
        </w:tc>
        <w:tc>
          <w:tcPr>
            <w:tcW w:w="3118" w:type="dxa"/>
          </w:tcPr>
          <w:p w14:paraId="2F72A745" w14:textId="7F2AC96B" w:rsidR="0098594F" w:rsidRDefault="0098594F" w:rsidP="0098594F">
            <w:pPr>
              <w:cnfStyle w:val="000000100000" w:firstRow="0" w:lastRow="0" w:firstColumn="0" w:lastColumn="0" w:oddVBand="0" w:evenVBand="0" w:oddHBand="1" w:evenHBand="0" w:firstRowFirstColumn="0" w:firstRowLastColumn="0" w:lastRowFirstColumn="0" w:lastRowLastColumn="0"/>
            </w:pPr>
            <w:r>
              <w:t>Cuts</w:t>
            </w:r>
          </w:p>
        </w:tc>
        <w:tc>
          <w:tcPr>
            <w:tcW w:w="3821" w:type="dxa"/>
          </w:tcPr>
          <w:p w14:paraId="5018BD48" w14:textId="77777777" w:rsidR="00667F86" w:rsidRDefault="00922E7F" w:rsidP="00667F86">
            <w:pPr>
              <w:pStyle w:val="ListBullet"/>
              <w:cnfStyle w:val="000000100000" w:firstRow="0" w:lastRow="0" w:firstColumn="0" w:lastColumn="0" w:oddVBand="0" w:evenVBand="0" w:oddHBand="1" w:evenHBand="0" w:firstRowFirstColumn="0" w:firstRowLastColumn="0" w:lastRowFirstColumn="0" w:lastRowLastColumn="0"/>
            </w:pPr>
            <w:r>
              <w:t>Handle glassware gently and keep it on stable, flat surfaces.</w:t>
            </w:r>
          </w:p>
          <w:p w14:paraId="5C87BCE2" w14:textId="2BCC1A46" w:rsidR="0098594F" w:rsidRDefault="00922E7F" w:rsidP="00667F86">
            <w:pPr>
              <w:pStyle w:val="ListBullet"/>
              <w:cnfStyle w:val="000000100000" w:firstRow="0" w:lastRow="0" w:firstColumn="0" w:lastColumn="0" w:oddVBand="0" w:evenVBand="0" w:oddHBand="1" w:evenHBand="0" w:firstRowFirstColumn="0" w:firstRowLastColumn="0" w:lastRowFirstColumn="0" w:lastRowLastColumn="0"/>
            </w:pPr>
            <w:r>
              <w:t>Clean up broken glass immediately with a dustpan and brush.</w:t>
            </w:r>
          </w:p>
        </w:tc>
      </w:tr>
    </w:tbl>
    <w:p w14:paraId="0C88011A" w14:textId="77777777" w:rsidR="00683740" w:rsidRPr="00AB0AFC" w:rsidRDefault="00683740" w:rsidP="00683740">
      <w:bookmarkStart w:id="69" w:name="_Ref207090567"/>
      <w:r>
        <w:br w:type="page"/>
      </w:r>
    </w:p>
    <w:p w14:paraId="589EFF70" w14:textId="2E3019B5" w:rsidR="00683740" w:rsidRDefault="00683740" w:rsidP="00683740">
      <w:pPr>
        <w:pStyle w:val="Heading3"/>
      </w:pPr>
      <w:bookmarkStart w:id="70" w:name="_Student_resource_–_6"/>
      <w:bookmarkStart w:id="71" w:name="_Ref207262050"/>
      <w:bookmarkStart w:id="72" w:name="_Ref214919580"/>
      <w:bookmarkStart w:id="73" w:name="_Toc227597144"/>
      <w:bookmarkStart w:id="74" w:name="_Ref207261945"/>
      <w:bookmarkEnd w:id="69"/>
      <w:bookmarkEnd w:id="70"/>
      <w:r>
        <w:t xml:space="preserve">Student resource – </w:t>
      </w:r>
      <w:bookmarkEnd w:id="71"/>
      <w:r w:rsidR="00EC2060">
        <w:t>the effect of temperature on solubility</w:t>
      </w:r>
      <w:r w:rsidR="000A6E38">
        <w:t xml:space="preserve"> (Scaffold</w:t>
      </w:r>
      <w:r w:rsidR="00D13DDE">
        <w:t> </w:t>
      </w:r>
      <w:r w:rsidR="000A6E38">
        <w:t>1)</w:t>
      </w:r>
      <w:bookmarkEnd w:id="72"/>
      <w:bookmarkEnd w:id="73"/>
    </w:p>
    <w:p w14:paraId="66BA3FFB" w14:textId="77777777" w:rsidR="00683740" w:rsidRPr="003F6A0D" w:rsidRDefault="00683740" w:rsidP="00683740">
      <w:pPr>
        <w:rPr>
          <w:rStyle w:val="Strong"/>
        </w:rPr>
      </w:pPr>
      <w:r w:rsidRPr="003F6A0D">
        <w:rPr>
          <w:rStyle w:val="Strong"/>
        </w:rPr>
        <w:t>Aim</w:t>
      </w:r>
    </w:p>
    <w:p w14:paraId="1235674A" w14:textId="77777777" w:rsidR="00683740" w:rsidRPr="008C062C" w:rsidRDefault="00683740" w:rsidP="00683740">
      <w:r>
        <w:t>To find out how changing the temperature of water affects how much sugar can dissolve in it.</w:t>
      </w:r>
    </w:p>
    <w:bookmarkEnd w:id="74"/>
    <w:p w14:paraId="0C57E03C" w14:textId="77777777" w:rsidR="00683740" w:rsidRDefault="00683740" w:rsidP="008F54E8">
      <w:pPr>
        <w:pStyle w:val="FeatureBox"/>
      </w:pPr>
      <w:r>
        <w:t>A good scientific method has 3 main parts:</w:t>
      </w:r>
    </w:p>
    <w:p w14:paraId="2242219C" w14:textId="6F30D907" w:rsidR="00683740" w:rsidRDefault="00FC19DC" w:rsidP="00E64F7B">
      <w:pPr>
        <w:pStyle w:val="FeatureBox"/>
        <w:numPr>
          <w:ilvl w:val="0"/>
          <w:numId w:val="37"/>
        </w:numPr>
        <w:ind w:left="567" w:hanging="567"/>
      </w:pPr>
      <w:r w:rsidRPr="005C2ED8">
        <w:rPr>
          <w:rStyle w:val="Strong"/>
        </w:rPr>
        <w:t xml:space="preserve">Equipment </w:t>
      </w:r>
      <w:r w:rsidR="00683740" w:rsidRPr="005C2ED8">
        <w:rPr>
          <w:rStyle w:val="Strong"/>
        </w:rPr>
        <w:t>list</w:t>
      </w:r>
      <w:r w:rsidR="00683740">
        <w:t xml:space="preserve"> – a detailed list of everything that is needed to carry out the investigation.</w:t>
      </w:r>
    </w:p>
    <w:p w14:paraId="5E101FE8" w14:textId="77777777" w:rsidR="00683740" w:rsidRDefault="00683740" w:rsidP="00E64F7B">
      <w:pPr>
        <w:pStyle w:val="FeatureBox"/>
        <w:numPr>
          <w:ilvl w:val="0"/>
          <w:numId w:val="37"/>
        </w:numPr>
        <w:ind w:left="567" w:hanging="567"/>
      </w:pPr>
      <w:r w:rsidRPr="005C2ED8">
        <w:rPr>
          <w:rStyle w:val="Strong"/>
        </w:rPr>
        <w:t>Procedure</w:t>
      </w:r>
      <w:r>
        <w:t xml:space="preserve"> – the set of steps that need to be followed in order to carry out the investigation.</w:t>
      </w:r>
    </w:p>
    <w:p w14:paraId="50662112" w14:textId="27B9C60F" w:rsidR="00F1401C" w:rsidRPr="00F1401C" w:rsidRDefault="00F1401C" w:rsidP="00E64F7B">
      <w:pPr>
        <w:pStyle w:val="FeatureBox"/>
        <w:numPr>
          <w:ilvl w:val="0"/>
          <w:numId w:val="37"/>
        </w:numPr>
        <w:ind w:left="567" w:hanging="567"/>
      </w:pPr>
      <w:r w:rsidRPr="00F1401C">
        <w:rPr>
          <w:rStyle w:val="Strong"/>
        </w:rPr>
        <w:t>Variables</w:t>
      </w:r>
      <w:r>
        <w:t xml:space="preserve"> – the independent, dependent and controlled variables are identified.</w:t>
      </w:r>
    </w:p>
    <w:p w14:paraId="2BA4F700" w14:textId="4105B09B" w:rsidR="00683740" w:rsidRDefault="000E2D54" w:rsidP="00E64F7B">
      <w:pPr>
        <w:pStyle w:val="FeatureBox"/>
        <w:numPr>
          <w:ilvl w:val="0"/>
          <w:numId w:val="37"/>
        </w:numPr>
        <w:ind w:left="567" w:hanging="567"/>
      </w:pPr>
      <w:r w:rsidRPr="005C2ED8">
        <w:rPr>
          <w:rStyle w:val="Strong"/>
        </w:rPr>
        <w:t>Risk assessment</w:t>
      </w:r>
      <w:r w:rsidR="00683740">
        <w:t xml:space="preserve"> – outlines the possible safety risks and strategies to minimise them.</w:t>
      </w:r>
    </w:p>
    <w:p w14:paraId="72A48E2B" w14:textId="4002DF7F" w:rsidR="00683740" w:rsidRPr="00D96E71" w:rsidRDefault="00FC19DC" w:rsidP="00683740">
      <w:pPr>
        <w:rPr>
          <w:rStyle w:val="Strong"/>
        </w:rPr>
      </w:pPr>
      <w:r>
        <w:rPr>
          <w:rStyle w:val="Strong"/>
        </w:rPr>
        <w:t>Equipment</w:t>
      </w:r>
      <w:r w:rsidRPr="00D96E71">
        <w:rPr>
          <w:rStyle w:val="Strong"/>
        </w:rPr>
        <w:t xml:space="preserve"> </w:t>
      </w:r>
      <w:r w:rsidR="00683740" w:rsidRPr="00D96E71">
        <w:rPr>
          <w:rStyle w:val="Strong"/>
        </w:rPr>
        <w:t>list</w:t>
      </w:r>
    </w:p>
    <w:tbl>
      <w:tblPr>
        <w:tblStyle w:val="TableGrid"/>
        <w:tblW w:w="9604" w:type="dxa"/>
        <w:tblLook w:val="04A0" w:firstRow="1" w:lastRow="0" w:firstColumn="1" w:lastColumn="0" w:noHBand="0" w:noVBand="1"/>
        <w:tblDescription w:val="Blank space for a student response."/>
      </w:tblPr>
      <w:tblGrid>
        <w:gridCol w:w="9604"/>
      </w:tblGrid>
      <w:tr w:rsidR="00683740" w14:paraId="43DE547D" w14:textId="77777777" w:rsidTr="00FC19DC">
        <w:trPr>
          <w:trHeight w:val="2905"/>
        </w:trPr>
        <w:tc>
          <w:tcPr>
            <w:tcW w:w="9604" w:type="dxa"/>
          </w:tcPr>
          <w:p w14:paraId="2DEEF94A" w14:textId="77777777" w:rsidR="00683740" w:rsidRDefault="00683740"/>
        </w:tc>
      </w:tr>
    </w:tbl>
    <w:p w14:paraId="435C19A0" w14:textId="4944F203" w:rsidR="00683740" w:rsidRPr="00B508A5" w:rsidRDefault="00FC19DC" w:rsidP="00805D60">
      <w:pPr>
        <w:pStyle w:val="FeatureBox"/>
        <w:rPr>
          <w:rStyle w:val="Strong"/>
        </w:rPr>
      </w:pPr>
      <w:r>
        <w:rPr>
          <w:rStyle w:val="Strong"/>
        </w:rPr>
        <w:t xml:space="preserve">Equipment </w:t>
      </w:r>
      <w:r w:rsidR="00805D60">
        <w:rPr>
          <w:rStyle w:val="Strong"/>
        </w:rPr>
        <w:t>list quality criteria</w:t>
      </w:r>
    </w:p>
    <w:p w14:paraId="3F4FDD47" w14:textId="750545FD" w:rsidR="00683740" w:rsidRPr="00805D60" w:rsidRDefault="009E3D75" w:rsidP="00805D60">
      <w:pPr>
        <w:pStyle w:val="FeatureBox"/>
      </w:pPr>
      <w:sdt>
        <w:sdtPr>
          <w:rPr>
            <w:rFonts w:ascii="Wingdings 2" w:eastAsia="Wingdings 2" w:hAnsi="Wingdings 2" w:cs="Wingdings 2"/>
          </w:rPr>
          <w:id w:val="501400718"/>
          <w14:checkbox>
            <w14:checked w14:val="0"/>
            <w14:checkedState w14:val="2612" w14:font="MS Gothic"/>
            <w14:uncheckedState w14:val="2610" w14:font="MS Gothic"/>
          </w14:checkbox>
        </w:sdtPr>
        <w:sdtEndPr/>
        <w:sdtContent>
          <w:r w:rsidR="00FC19DC">
            <w:rPr>
              <w:rFonts w:ascii="MS Gothic" w:eastAsia="MS Gothic" w:hAnsi="MS Gothic" w:cs="Wingdings 2" w:hint="eastAsia"/>
            </w:rPr>
            <w:t>☐</w:t>
          </w:r>
        </w:sdtContent>
      </w:sdt>
      <w:r w:rsidR="00805D60">
        <w:t xml:space="preserve"> </w:t>
      </w:r>
      <w:r w:rsidR="00683740" w:rsidRPr="00805D60">
        <w:t xml:space="preserve">Have I included all required </w:t>
      </w:r>
      <w:r w:rsidR="00FC19DC">
        <w:t>equipment</w:t>
      </w:r>
      <w:r w:rsidR="00683740" w:rsidRPr="00805D60">
        <w:t>? (Think carefully about everything that needs to be done</w:t>
      </w:r>
      <w:r w:rsidR="00FC19DC">
        <w:t>.</w:t>
      </w:r>
      <w:r w:rsidR="00683740" w:rsidRPr="00805D60">
        <w:t>)</w:t>
      </w:r>
    </w:p>
    <w:p w14:paraId="75E8B193" w14:textId="477EF024" w:rsidR="00683740" w:rsidRPr="00805D60" w:rsidRDefault="009E3D75" w:rsidP="00805D60">
      <w:pPr>
        <w:pStyle w:val="FeatureBox"/>
      </w:pPr>
      <w:sdt>
        <w:sdtPr>
          <w:rPr>
            <w:rFonts w:ascii="Wingdings 2" w:eastAsia="Wingdings 2" w:hAnsi="Wingdings 2" w:cs="Wingdings 2"/>
          </w:rPr>
          <w:id w:val="-24336885"/>
          <w14:checkbox>
            <w14:checked w14:val="0"/>
            <w14:checkedState w14:val="2612" w14:font="MS Gothic"/>
            <w14:uncheckedState w14:val="2610" w14:font="MS Gothic"/>
          </w14:checkbox>
        </w:sdtPr>
        <w:sdtEndPr/>
        <w:sdtContent>
          <w:r w:rsidR="00FC19DC">
            <w:rPr>
              <w:rFonts w:ascii="MS Gothic" w:eastAsia="MS Gothic" w:hAnsi="MS Gothic" w:cs="Wingdings 2" w:hint="eastAsia"/>
            </w:rPr>
            <w:t>☐</w:t>
          </w:r>
        </w:sdtContent>
      </w:sdt>
      <w:r w:rsidR="00805D60">
        <w:t xml:space="preserve"> </w:t>
      </w:r>
      <w:r w:rsidR="00683740" w:rsidRPr="00805D60">
        <w:t>Have I included the quantity of each item?</w:t>
      </w:r>
    </w:p>
    <w:p w14:paraId="7AF14ADC" w14:textId="0826E1EC" w:rsidR="00683740" w:rsidRPr="00805D60" w:rsidRDefault="009E3D75" w:rsidP="00805D60">
      <w:pPr>
        <w:pStyle w:val="FeatureBox"/>
      </w:pPr>
      <w:sdt>
        <w:sdtPr>
          <w:rPr>
            <w:rFonts w:ascii="Wingdings 2" w:eastAsia="Wingdings 2" w:hAnsi="Wingdings 2" w:cs="Wingdings 2"/>
          </w:rPr>
          <w:id w:val="-678579753"/>
          <w14:checkbox>
            <w14:checked w14:val="0"/>
            <w14:checkedState w14:val="2612" w14:font="MS Gothic"/>
            <w14:uncheckedState w14:val="2610" w14:font="MS Gothic"/>
          </w14:checkbox>
        </w:sdtPr>
        <w:sdtEndPr/>
        <w:sdtContent>
          <w:r w:rsidR="00FC19DC">
            <w:rPr>
              <w:rFonts w:ascii="MS Gothic" w:eastAsia="MS Gothic" w:hAnsi="MS Gothic" w:cs="Wingdings 2" w:hint="eastAsia"/>
            </w:rPr>
            <w:t>☐</w:t>
          </w:r>
        </w:sdtContent>
      </w:sdt>
      <w:r w:rsidR="00805D60">
        <w:t xml:space="preserve"> </w:t>
      </w:r>
      <w:r w:rsidR="00683740" w:rsidRPr="00805D60">
        <w:t>Have I included the size of the equipment needed?</w:t>
      </w:r>
    </w:p>
    <w:p w14:paraId="15D1E0DF" w14:textId="7BB77116" w:rsidR="00683740" w:rsidRPr="00805D60" w:rsidRDefault="009E3D75" w:rsidP="00805D60">
      <w:pPr>
        <w:pStyle w:val="FeatureBox"/>
      </w:pPr>
      <w:sdt>
        <w:sdtPr>
          <w:rPr>
            <w:rFonts w:ascii="Wingdings 2" w:eastAsia="Wingdings 2" w:hAnsi="Wingdings 2" w:cs="Wingdings 2"/>
          </w:rPr>
          <w:id w:val="1847123523"/>
          <w14:checkbox>
            <w14:checked w14:val="0"/>
            <w14:checkedState w14:val="2612" w14:font="MS Gothic"/>
            <w14:uncheckedState w14:val="2610" w14:font="MS Gothic"/>
          </w14:checkbox>
        </w:sdtPr>
        <w:sdtEndPr/>
        <w:sdtContent>
          <w:r w:rsidR="00FC19DC">
            <w:rPr>
              <w:rFonts w:ascii="MS Gothic" w:eastAsia="MS Gothic" w:hAnsi="MS Gothic" w:cs="Wingdings 2" w:hint="eastAsia"/>
            </w:rPr>
            <w:t>☐</w:t>
          </w:r>
        </w:sdtContent>
      </w:sdt>
      <w:r w:rsidR="00805D60">
        <w:t xml:space="preserve"> </w:t>
      </w:r>
      <w:r w:rsidR="00683740" w:rsidRPr="00805D60">
        <w:t>Is the most suitable equipment being used?</w:t>
      </w:r>
    </w:p>
    <w:p w14:paraId="09EE7CE1" w14:textId="5FEC2782" w:rsidR="00DF110B" w:rsidRDefault="00DF110B" w:rsidP="00683740">
      <w:pPr>
        <w:rPr>
          <w:rStyle w:val="Strong"/>
        </w:rPr>
      </w:pPr>
      <w:r>
        <w:rPr>
          <w:rStyle w:val="Strong"/>
        </w:rPr>
        <w:t>Variables</w:t>
      </w:r>
    </w:p>
    <w:tbl>
      <w:tblPr>
        <w:tblStyle w:val="TableGrid"/>
        <w:tblW w:w="0" w:type="auto"/>
        <w:tblLook w:val="04A0" w:firstRow="1" w:lastRow="0" w:firstColumn="1" w:lastColumn="0" w:noHBand="0" w:noVBand="1"/>
        <w:tblDescription w:val="Variables table. Blank cells present for student responses."/>
      </w:tblPr>
      <w:tblGrid>
        <w:gridCol w:w="2689"/>
        <w:gridCol w:w="6939"/>
      </w:tblGrid>
      <w:tr w:rsidR="00DF110B" w14:paraId="0F07BEDE" w14:textId="77777777" w:rsidTr="00DF110B">
        <w:tc>
          <w:tcPr>
            <w:tcW w:w="2689" w:type="dxa"/>
          </w:tcPr>
          <w:p w14:paraId="26876082" w14:textId="6A5A57AA" w:rsidR="00DF110B" w:rsidRDefault="00DF110B" w:rsidP="00683740">
            <w:pPr>
              <w:rPr>
                <w:rStyle w:val="Strong"/>
              </w:rPr>
            </w:pPr>
            <w:r>
              <w:rPr>
                <w:rStyle w:val="Strong"/>
              </w:rPr>
              <w:t>Independent variable</w:t>
            </w:r>
          </w:p>
        </w:tc>
        <w:tc>
          <w:tcPr>
            <w:tcW w:w="6939" w:type="dxa"/>
          </w:tcPr>
          <w:p w14:paraId="328E0FFA" w14:textId="77777777" w:rsidR="00DF110B" w:rsidRDefault="00DF110B" w:rsidP="00683740">
            <w:pPr>
              <w:rPr>
                <w:rStyle w:val="Strong"/>
              </w:rPr>
            </w:pPr>
          </w:p>
        </w:tc>
      </w:tr>
      <w:tr w:rsidR="00DF110B" w14:paraId="0F6708ED" w14:textId="77777777" w:rsidTr="00DF110B">
        <w:tc>
          <w:tcPr>
            <w:tcW w:w="2689" w:type="dxa"/>
          </w:tcPr>
          <w:p w14:paraId="37320458" w14:textId="231B5168" w:rsidR="00DF110B" w:rsidRDefault="00DF110B" w:rsidP="00683740">
            <w:pPr>
              <w:rPr>
                <w:rStyle w:val="Strong"/>
              </w:rPr>
            </w:pPr>
            <w:r>
              <w:rPr>
                <w:rStyle w:val="Strong"/>
              </w:rPr>
              <w:t>Dependent variable</w:t>
            </w:r>
          </w:p>
        </w:tc>
        <w:tc>
          <w:tcPr>
            <w:tcW w:w="6939" w:type="dxa"/>
          </w:tcPr>
          <w:p w14:paraId="14DD7891" w14:textId="77777777" w:rsidR="00DF110B" w:rsidRDefault="00DF110B" w:rsidP="00683740">
            <w:pPr>
              <w:rPr>
                <w:rStyle w:val="Strong"/>
              </w:rPr>
            </w:pPr>
          </w:p>
        </w:tc>
      </w:tr>
      <w:tr w:rsidR="00DF110B" w14:paraId="002B6A05" w14:textId="77777777" w:rsidTr="00DF110B">
        <w:trPr>
          <w:trHeight w:val="1224"/>
        </w:trPr>
        <w:tc>
          <w:tcPr>
            <w:tcW w:w="2689" w:type="dxa"/>
          </w:tcPr>
          <w:p w14:paraId="7ECE330D" w14:textId="4E3AE950" w:rsidR="00DF110B" w:rsidRDefault="00DF110B" w:rsidP="00683740">
            <w:pPr>
              <w:rPr>
                <w:rStyle w:val="Strong"/>
              </w:rPr>
            </w:pPr>
            <w:r>
              <w:rPr>
                <w:rStyle w:val="Strong"/>
              </w:rPr>
              <w:t>Controlled variables</w:t>
            </w:r>
          </w:p>
        </w:tc>
        <w:tc>
          <w:tcPr>
            <w:tcW w:w="6939" w:type="dxa"/>
          </w:tcPr>
          <w:p w14:paraId="47897A73" w14:textId="77777777" w:rsidR="00DF110B" w:rsidRDefault="00DF110B" w:rsidP="00683740">
            <w:pPr>
              <w:rPr>
                <w:rStyle w:val="Strong"/>
              </w:rPr>
            </w:pPr>
          </w:p>
        </w:tc>
      </w:tr>
    </w:tbl>
    <w:p w14:paraId="2FAC83BC" w14:textId="4D247021" w:rsidR="00683740" w:rsidRPr="00D96E71" w:rsidRDefault="00683740" w:rsidP="00683740">
      <w:pPr>
        <w:rPr>
          <w:rStyle w:val="Strong"/>
        </w:rPr>
      </w:pPr>
      <w:r w:rsidRPr="00D96E71">
        <w:rPr>
          <w:rStyle w:val="Strong"/>
        </w:rPr>
        <w:t>Procedure</w:t>
      </w:r>
    </w:p>
    <w:tbl>
      <w:tblPr>
        <w:tblStyle w:val="TableGrid"/>
        <w:tblW w:w="0" w:type="auto"/>
        <w:tblLook w:val="04A0" w:firstRow="1" w:lastRow="0" w:firstColumn="1" w:lastColumn="0" w:noHBand="0" w:noVBand="1"/>
        <w:tblDescription w:val="Blank space for a student response, with numbered rows."/>
      </w:tblPr>
      <w:tblGrid>
        <w:gridCol w:w="704"/>
        <w:gridCol w:w="8924"/>
      </w:tblGrid>
      <w:tr w:rsidR="00683740" w14:paraId="0B424A3D" w14:textId="77777777">
        <w:tc>
          <w:tcPr>
            <w:tcW w:w="704" w:type="dxa"/>
          </w:tcPr>
          <w:p w14:paraId="08468A08" w14:textId="7B847F27" w:rsidR="00683740" w:rsidRDefault="00683740">
            <w:r>
              <w:t>1</w:t>
            </w:r>
          </w:p>
        </w:tc>
        <w:tc>
          <w:tcPr>
            <w:tcW w:w="8924" w:type="dxa"/>
          </w:tcPr>
          <w:p w14:paraId="152A1A5E" w14:textId="77777777" w:rsidR="00683740" w:rsidRDefault="00683740"/>
        </w:tc>
      </w:tr>
      <w:tr w:rsidR="00683740" w14:paraId="750E7D43" w14:textId="77777777">
        <w:tc>
          <w:tcPr>
            <w:tcW w:w="704" w:type="dxa"/>
          </w:tcPr>
          <w:p w14:paraId="0926C195" w14:textId="250F0497" w:rsidR="00683740" w:rsidRDefault="00683740">
            <w:r>
              <w:t>2</w:t>
            </w:r>
          </w:p>
        </w:tc>
        <w:tc>
          <w:tcPr>
            <w:tcW w:w="8924" w:type="dxa"/>
          </w:tcPr>
          <w:p w14:paraId="2EDD262E" w14:textId="77777777" w:rsidR="00683740" w:rsidRDefault="00683740"/>
        </w:tc>
      </w:tr>
      <w:tr w:rsidR="00683740" w14:paraId="50B0F8BB" w14:textId="77777777">
        <w:tc>
          <w:tcPr>
            <w:tcW w:w="704" w:type="dxa"/>
          </w:tcPr>
          <w:p w14:paraId="47E86947" w14:textId="4C2FCD6D" w:rsidR="00683740" w:rsidRDefault="00683740">
            <w:r>
              <w:t>3</w:t>
            </w:r>
          </w:p>
        </w:tc>
        <w:tc>
          <w:tcPr>
            <w:tcW w:w="8924" w:type="dxa"/>
          </w:tcPr>
          <w:p w14:paraId="3A1B9F09" w14:textId="77777777" w:rsidR="00683740" w:rsidRDefault="00683740"/>
        </w:tc>
      </w:tr>
      <w:tr w:rsidR="00683740" w14:paraId="466AE13E" w14:textId="77777777">
        <w:tc>
          <w:tcPr>
            <w:tcW w:w="704" w:type="dxa"/>
          </w:tcPr>
          <w:p w14:paraId="3042FD52" w14:textId="60E8ADC1" w:rsidR="00683740" w:rsidRDefault="00683740">
            <w:r>
              <w:t>4</w:t>
            </w:r>
          </w:p>
        </w:tc>
        <w:tc>
          <w:tcPr>
            <w:tcW w:w="8924" w:type="dxa"/>
          </w:tcPr>
          <w:p w14:paraId="14FCEF09" w14:textId="77777777" w:rsidR="00683740" w:rsidRDefault="00683740"/>
        </w:tc>
      </w:tr>
      <w:tr w:rsidR="00683740" w14:paraId="55741663" w14:textId="77777777">
        <w:tc>
          <w:tcPr>
            <w:tcW w:w="704" w:type="dxa"/>
          </w:tcPr>
          <w:p w14:paraId="0D4FF17A" w14:textId="595EB92D" w:rsidR="00683740" w:rsidRDefault="00683740">
            <w:r>
              <w:t>5</w:t>
            </w:r>
          </w:p>
        </w:tc>
        <w:tc>
          <w:tcPr>
            <w:tcW w:w="8924" w:type="dxa"/>
          </w:tcPr>
          <w:p w14:paraId="4EEF82A7" w14:textId="77777777" w:rsidR="00683740" w:rsidRDefault="00683740"/>
        </w:tc>
      </w:tr>
      <w:tr w:rsidR="00683740" w14:paraId="71E814FC" w14:textId="77777777">
        <w:tc>
          <w:tcPr>
            <w:tcW w:w="704" w:type="dxa"/>
          </w:tcPr>
          <w:p w14:paraId="618BA602" w14:textId="21F2DB0D" w:rsidR="00683740" w:rsidRDefault="00683740">
            <w:r>
              <w:t>6</w:t>
            </w:r>
          </w:p>
        </w:tc>
        <w:tc>
          <w:tcPr>
            <w:tcW w:w="8924" w:type="dxa"/>
          </w:tcPr>
          <w:p w14:paraId="456C96F5" w14:textId="77777777" w:rsidR="00683740" w:rsidRDefault="00683740"/>
        </w:tc>
      </w:tr>
      <w:tr w:rsidR="00683740" w14:paraId="45C7F685" w14:textId="77777777">
        <w:tc>
          <w:tcPr>
            <w:tcW w:w="704" w:type="dxa"/>
          </w:tcPr>
          <w:p w14:paraId="6F79FB89" w14:textId="7CCA442E" w:rsidR="00683740" w:rsidRDefault="00683740">
            <w:r>
              <w:t>7</w:t>
            </w:r>
          </w:p>
        </w:tc>
        <w:tc>
          <w:tcPr>
            <w:tcW w:w="8924" w:type="dxa"/>
          </w:tcPr>
          <w:p w14:paraId="35B39781" w14:textId="77777777" w:rsidR="00683740" w:rsidRDefault="00683740"/>
        </w:tc>
      </w:tr>
    </w:tbl>
    <w:p w14:paraId="2349312C" w14:textId="635CFF1E" w:rsidR="00683740" w:rsidRPr="00B508A5" w:rsidRDefault="00D87BDA" w:rsidP="00805D60">
      <w:pPr>
        <w:pStyle w:val="FeatureBox"/>
        <w:rPr>
          <w:rStyle w:val="Strong"/>
        </w:rPr>
      </w:pPr>
      <w:r>
        <w:rPr>
          <w:rStyle w:val="Strong"/>
        </w:rPr>
        <w:t>Procedure quality criteria</w:t>
      </w:r>
    </w:p>
    <w:p w14:paraId="49F02B31" w14:textId="23D171C2" w:rsidR="00683740" w:rsidRDefault="009E3D75" w:rsidP="00805D60">
      <w:pPr>
        <w:pStyle w:val="FeatureBox"/>
      </w:pPr>
      <w:sdt>
        <w:sdtPr>
          <w:id w:val="-1156141850"/>
          <w14:checkbox>
            <w14:checked w14:val="0"/>
            <w14:checkedState w14:val="2612" w14:font="MS Gothic"/>
            <w14:uncheckedState w14:val="2610" w14:font="MS Gothic"/>
          </w14:checkbox>
        </w:sdtPr>
        <w:sdtEndPr/>
        <w:sdtContent>
          <w:r w:rsidR="008420EC">
            <w:rPr>
              <w:rFonts w:ascii="MS Gothic" w:eastAsia="MS Gothic" w:hAnsi="MS Gothic" w:hint="eastAsia"/>
            </w:rPr>
            <w:t>☐</w:t>
          </w:r>
        </w:sdtContent>
      </w:sdt>
      <w:r w:rsidR="00FA4A9D">
        <w:t xml:space="preserve"> </w:t>
      </w:r>
      <w:r w:rsidR="00683740">
        <w:t>Have I included a verb at the start of each step?</w:t>
      </w:r>
    </w:p>
    <w:p w14:paraId="1DB5D836" w14:textId="55C0FAF1" w:rsidR="00683740" w:rsidRPr="00805D60" w:rsidRDefault="009E3D75" w:rsidP="00805D60">
      <w:pPr>
        <w:pStyle w:val="FeatureBox"/>
      </w:pPr>
      <w:sdt>
        <w:sdtPr>
          <w:id w:val="-1862504137"/>
          <w14:checkbox>
            <w14:checked w14:val="0"/>
            <w14:checkedState w14:val="2612" w14:font="MS Gothic"/>
            <w14:uncheckedState w14:val="2610" w14:font="MS Gothic"/>
          </w14:checkbox>
        </w:sdtPr>
        <w:sdtEndPr/>
        <w:sdtContent>
          <w:r w:rsidR="008420EC">
            <w:rPr>
              <w:rFonts w:ascii="MS Gothic" w:eastAsia="MS Gothic" w:hAnsi="MS Gothic" w:hint="eastAsia"/>
            </w:rPr>
            <w:t>☐</w:t>
          </w:r>
        </w:sdtContent>
      </w:sdt>
      <w:r w:rsidR="00805D60">
        <w:t xml:space="preserve"> </w:t>
      </w:r>
      <w:r w:rsidR="00683740" w:rsidRPr="00805D60">
        <w:t xml:space="preserve">Have I included details about how I </w:t>
      </w:r>
      <w:r w:rsidR="0090508A">
        <w:t xml:space="preserve">will </w:t>
      </w:r>
      <w:r w:rsidR="00F841B7">
        <w:t>change the independent variable?</w:t>
      </w:r>
    </w:p>
    <w:p w14:paraId="64344830" w14:textId="1C792F55" w:rsidR="00683740" w:rsidRPr="00805D60" w:rsidRDefault="009E3D75" w:rsidP="00805D60">
      <w:pPr>
        <w:pStyle w:val="FeatureBox"/>
      </w:pPr>
      <w:sdt>
        <w:sdtPr>
          <w:id w:val="-1330360968"/>
          <w14:checkbox>
            <w14:checked w14:val="0"/>
            <w14:checkedState w14:val="2612" w14:font="MS Gothic"/>
            <w14:uncheckedState w14:val="2610" w14:font="MS Gothic"/>
          </w14:checkbox>
        </w:sdtPr>
        <w:sdtEndPr/>
        <w:sdtContent>
          <w:r w:rsidR="008420EC">
            <w:rPr>
              <w:rFonts w:ascii="MS Gothic" w:eastAsia="MS Gothic" w:hAnsi="MS Gothic" w:hint="eastAsia"/>
            </w:rPr>
            <w:t>☐</w:t>
          </w:r>
        </w:sdtContent>
      </w:sdt>
      <w:r w:rsidR="00805D60">
        <w:t xml:space="preserve"> </w:t>
      </w:r>
      <w:r w:rsidR="00683740" w:rsidRPr="00805D60">
        <w:t xml:space="preserve">Have I included details about </w:t>
      </w:r>
      <w:r w:rsidR="00F841B7">
        <w:t xml:space="preserve">how I </w:t>
      </w:r>
      <w:r w:rsidR="00D561DC">
        <w:t>will measure the dependent variable?</w:t>
      </w:r>
    </w:p>
    <w:p w14:paraId="44C23899" w14:textId="25B2C93A" w:rsidR="00683740" w:rsidRPr="00805D60" w:rsidRDefault="009E3D75" w:rsidP="00805D60">
      <w:pPr>
        <w:pStyle w:val="FeatureBox"/>
      </w:pPr>
      <w:sdt>
        <w:sdtPr>
          <w:id w:val="-1862742448"/>
          <w14:checkbox>
            <w14:checked w14:val="0"/>
            <w14:checkedState w14:val="2612" w14:font="MS Gothic"/>
            <w14:uncheckedState w14:val="2610" w14:font="MS Gothic"/>
          </w14:checkbox>
        </w:sdtPr>
        <w:sdtEndPr/>
        <w:sdtContent>
          <w:r w:rsidR="008420EC">
            <w:rPr>
              <w:rFonts w:ascii="MS Gothic" w:eastAsia="MS Gothic" w:hAnsi="MS Gothic" w:hint="eastAsia"/>
            </w:rPr>
            <w:t>☐</w:t>
          </w:r>
        </w:sdtContent>
      </w:sdt>
      <w:r w:rsidR="00805D60">
        <w:t xml:space="preserve"> </w:t>
      </w:r>
      <w:r w:rsidR="00683740" w:rsidRPr="00805D60">
        <w:t>Have I included a labelled diagram of my setup?</w:t>
      </w:r>
    </w:p>
    <w:p w14:paraId="6A021348" w14:textId="30BE6FB5" w:rsidR="00683740" w:rsidRPr="00805D60" w:rsidRDefault="009E3D75" w:rsidP="00805D60">
      <w:pPr>
        <w:pStyle w:val="FeatureBox"/>
      </w:pPr>
      <w:sdt>
        <w:sdtPr>
          <w:id w:val="1297871294"/>
          <w14:checkbox>
            <w14:checked w14:val="0"/>
            <w14:checkedState w14:val="2612" w14:font="MS Gothic"/>
            <w14:uncheckedState w14:val="2610" w14:font="MS Gothic"/>
          </w14:checkbox>
        </w:sdtPr>
        <w:sdtEndPr/>
        <w:sdtContent>
          <w:r w:rsidR="008420EC">
            <w:rPr>
              <w:rFonts w:ascii="MS Gothic" w:eastAsia="MS Gothic" w:hAnsi="MS Gothic" w:hint="eastAsia"/>
            </w:rPr>
            <w:t>☐</w:t>
          </w:r>
        </w:sdtContent>
      </w:sdt>
      <w:r w:rsidR="00805D60">
        <w:t xml:space="preserve"> </w:t>
      </w:r>
      <w:r w:rsidR="00683740" w:rsidRPr="00805D60">
        <w:t>Have I included details about the things I am keeping the same to ensure a fair test?</w:t>
      </w:r>
      <w:r w:rsidR="00D561DC">
        <w:t xml:space="preserve"> (Controlled variables</w:t>
      </w:r>
      <w:r w:rsidR="008420EC">
        <w:t>.</w:t>
      </w:r>
      <w:r w:rsidR="00D561DC">
        <w:t>)</w:t>
      </w:r>
    </w:p>
    <w:p w14:paraId="6CAA98DB" w14:textId="15386A39" w:rsidR="00683740" w:rsidRPr="00805D60" w:rsidRDefault="009E3D75" w:rsidP="00805D60">
      <w:pPr>
        <w:pStyle w:val="FeatureBox"/>
      </w:pPr>
      <w:sdt>
        <w:sdtPr>
          <w:id w:val="1706442169"/>
          <w14:checkbox>
            <w14:checked w14:val="0"/>
            <w14:checkedState w14:val="2612" w14:font="MS Gothic"/>
            <w14:uncheckedState w14:val="2610" w14:font="MS Gothic"/>
          </w14:checkbox>
        </w:sdtPr>
        <w:sdtEndPr/>
        <w:sdtContent>
          <w:r w:rsidR="008420EC">
            <w:rPr>
              <w:rFonts w:ascii="MS Gothic" w:eastAsia="MS Gothic" w:hAnsi="MS Gothic" w:hint="eastAsia"/>
            </w:rPr>
            <w:t>☐</w:t>
          </w:r>
        </w:sdtContent>
      </w:sdt>
      <w:r w:rsidR="00805D60">
        <w:t xml:space="preserve"> </w:t>
      </w:r>
      <w:r w:rsidR="00683740" w:rsidRPr="00805D60">
        <w:t>Have I included appropriate units for measurement? (For example, mL for volume</w:t>
      </w:r>
      <w:r w:rsidR="008420EC">
        <w:t>.</w:t>
      </w:r>
      <w:r w:rsidR="00683740" w:rsidRPr="00805D60">
        <w:t>)</w:t>
      </w:r>
    </w:p>
    <w:p w14:paraId="67B6F262" w14:textId="006FCD57" w:rsidR="00683740" w:rsidRPr="00805D60" w:rsidRDefault="009E3D75" w:rsidP="00805D60">
      <w:pPr>
        <w:pStyle w:val="FeatureBox"/>
      </w:pPr>
      <w:sdt>
        <w:sdtPr>
          <w:id w:val="746233434"/>
          <w14:checkbox>
            <w14:checked w14:val="0"/>
            <w14:checkedState w14:val="2612" w14:font="MS Gothic"/>
            <w14:uncheckedState w14:val="2610" w14:font="MS Gothic"/>
          </w14:checkbox>
        </w:sdtPr>
        <w:sdtEndPr/>
        <w:sdtContent>
          <w:r w:rsidR="008420EC">
            <w:rPr>
              <w:rFonts w:ascii="MS Gothic" w:eastAsia="MS Gothic" w:hAnsi="MS Gothic" w:hint="eastAsia"/>
            </w:rPr>
            <w:t>☐</w:t>
          </w:r>
        </w:sdtContent>
      </w:sdt>
      <w:r w:rsidR="00805D60">
        <w:t xml:space="preserve"> </w:t>
      </w:r>
      <w:r w:rsidR="00683740" w:rsidRPr="00805D60">
        <w:t>Have I included the number of times the investigation will be carried out? (</w:t>
      </w:r>
      <w:r w:rsidR="008420EC">
        <w:t>R</w:t>
      </w:r>
      <w:r w:rsidR="00683740" w:rsidRPr="00805D60">
        <w:t>epetition</w:t>
      </w:r>
      <w:r w:rsidR="008420EC">
        <w:t>.</w:t>
      </w:r>
      <w:r w:rsidR="00683740" w:rsidRPr="00805D60">
        <w:t>)</w:t>
      </w:r>
    </w:p>
    <w:p w14:paraId="707D77EF" w14:textId="4DD1F924" w:rsidR="00683740" w:rsidRPr="00805D60" w:rsidRDefault="009E3D75" w:rsidP="00805D60">
      <w:pPr>
        <w:pStyle w:val="FeatureBox"/>
      </w:pPr>
      <w:sdt>
        <w:sdtPr>
          <w:id w:val="-704794435"/>
          <w14:checkbox>
            <w14:checked w14:val="0"/>
            <w14:checkedState w14:val="2612" w14:font="MS Gothic"/>
            <w14:uncheckedState w14:val="2610" w14:font="MS Gothic"/>
          </w14:checkbox>
        </w:sdtPr>
        <w:sdtEndPr/>
        <w:sdtContent>
          <w:r w:rsidR="008420EC">
            <w:rPr>
              <w:rFonts w:ascii="MS Gothic" w:eastAsia="MS Gothic" w:hAnsi="MS Gothic" w:hint="eastAsia"/>
            </w:rPr>
            <w:t>☐</w:t>
          </w:r>
        </w:sdtContent>
      </w:sdt>
      <w:r w:rsidR="00805D60">
        <w:t xml:space="preserve"> </w:t>
      </w:r>
      <w:r w:rsidR="00683740" w:rsidRPr="00805D60">
        <w:t>Is my procedure detailed enough for someone else to carry it out exactly?</w:t>
      </w:r>
    </w:p>
    <w:p w14:paraId="755E6F2F" w14:textId="60DC69E8" w:rsidR="00683740" w:rsidRPr="00805D60" w:rsidRDefault="009E3D75" w:rsidP="00805D60">
      <w:pPr>
        <w:pStyle w:val="FeatureBox"/>
      </w:pPr>
      <w:sdt>
        <w:sdtPr>
          <w:id w:val="-165398954"/>
          <w14:checkbox>
            <w14:checked w14:val="0"/>
            <w14:checkedState w14:val="2612" w14:font="MS Gothic"/>
            <w14:uncheckedState w14:val="2610" w14:font="MS Gothic"/>
          </w14:checkbox>
        </w:sdtPr>
        <w:sdtEndPr/>
        <w:sdtContent>
          <w:r w:rsidR="008420EC">
            <w:rPr>
              <w:rFonts w:ascii="MS Gothic" w:eastAsia="MS Gothic" w:hAnsi="MS Gothic" w:hint="eastAsia"/>
            </w:rPr>
            <w:t>☐</w:t>
          </w:r>
        </w:sdtContent>
      </w:sdt>
      <w:r w:rsidR="00805D60">
        <w:t xml:space="preserve"> </w:t>
      </w:r>
      <w:r w:rsidR="00683740" w:rsidRPr="00805D60">
        <w:t>Does the order of my steps make sense for what I am trying to do?</w:t>
      </w:r>
    </w:p>
    <w:p w14:paraId="42DC50B7" w14:textId="6D2DCAF3" w:rsidR="00683740" w:rsidRDefault="00F1401C" w:rsidP="00683740">
      <w:pPr>
        <w:rPr>
          <w:rStyle w:val="Strong"/>
        </w:rPr>
      </w:pPr>
      <w:r>
        <w:rPr>
          <w:rStyle w:val="Strong"/>
        </w:rPr>
        <w:t>Risk assessment</w:t>
      </w:r>
    </w:p>
    <w:p w14:paraId="19115306" w14:textId="6B6A4F1B" w:rsidR="00683740" w:rsidRDefault="00683740" w:rsidP="00683740">
      <w:pPr>
        <w:pStyle w:val="Caption"/>
      </w:pPr>
      <w:r>
        <w:t xml:space="preserve">Table 1 – </w:t>
      </w:r>
      <w:r w:rsidR="00D46C76">
        <w:t>risk assessment</w:t>
      </w:r>
    </w:p>
    <w:tbl>
      <w:tblPr>
        <w:tblStyle w:val="Tableheader"/>
        <w:tblW w:w="9776" w:type="dxa"/>
        <w:tblLook w:val="04A0" w:firstRow="1" w:lastRow="0" w:firstColumn="1" w:lastColumn="0" w:noHBand="0" w:noVBand="1"/>
        <w:tblDescription w:val="Risk assessment for the effect of temperature on solubility investigation. Blank cells present for student responses."/>
      </w:tblPr>
      <w:tblGrid>
        <w:gridCol w:w="2547"/>
        <w:gridCol w:w="2551"/>
        <w:gridCol w:w="4678"/>
      </w:tblGrid>
      <w:tr w:rsidR="005C1928" w14:paraId="099402B2" w14:textId="77777777" w:rsidTr="005C192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47" w:type="dxa"/>
          </w:tcPr>
          <w:p w14:paraId="7A54CB73" w14:textId="6DC31EA4" w:rsidR="005C1928" w:rsidRDefault="005C1928" w:rsidP="001D3E5A">
            <w:r>
              <w:t>Hazard</w:t>
            </w:r>
          </w:p>
        </w:tc>
        <w:tc>
          <w:tcPr>
            <w:tcW w:w="2551" w:type="dxa"/>
          </w:tcPr>
          <w:p w14:paraId="220DF596" w14:textId="3C2DCBA5" w:rsidR="005C1928" w:rsidRDefault="005C1928" w:rsidP="001D3E5A">
            <w:pPr>
              <w:cnfStyle w:val="100000000000" w:firstRow="1" w:lastRow="0" w:firstColumn="0" w:lastColumn="0" w:oddVBand="0" w:evenVBand="0" w:oddHBand="0" w:evenHBand="0" w:firstRowFirstColumn="0" w:firstRowLastColumn="0" w:lastRowFirstColumn="0" w:lastRowLastColumn="0"/>
            </w:pPr>
            <w:r>
              <w:t>Risk</w:t>
            </w:r>
          </w:p>
        </w:tc>
        <w:tc>
          <w:tcPr>
            <w:tcW w:w="4678" w:type="dxa"/>
          </w:tcPr>
          <w:p w14:paraId="0C934A3F" w14:textId="475587D7" w:rsidR="005C1928" w:rsidRDefault="008420EC" w:rsidP="001D3E5A">
            <w:pPr>
              <w:cnfStyle w:val="100000000000" w:firstRow="1" w:lastRow="0" w:firstColumn="0" w:lastColumn="0" w:oddVBand="0" w:evenVBand="0" w:oddHBand="0" w:evenHBand="0" w:firstRowFirstColumn="0" w:firstRowLastColumn="0" w:lastRowFirstColumn="0" w:lastRowLastColumn="0"/>
            </w:pPr>
            <w:r>
              <w:t>Management</w:t>
            </w:r>
          </w:p>
        </w:tc>
      </w:tr>
      <w:tr w:rsidR="005C1928" w14:paraId="6E13B28A" w14:textId="77777777" w:rsidTr="005C1928">
        <w:trPr>
          <w:cnfStyle w:val="000000100000" w:firstRow="0" w:lastRow="0" w:firstColumn="0" w:lastColumn="0" w:oddVBand="0" w:evenVBand="0" w:oddHBand="1" w:evenHBand="0" w:firstRowFirstColumn="0" w:firstRowLastColumn="0" w:lastRowFirstColumn="0" w:lastRowLastColumn="0"/>
          <w:trHeight w:val="1213"/>
        </w:trPr>
        <w:tc>
          <w:tcPr>
            <w:cnfStyle w:val="001000000000" w:firstRow="0" w:lastRow="0" w:firstColumn="1" w:lastColumn="0" w:oddVBand="0" w:evenVBand="0" w:oddHBand="0" w:evenHBand="0" w:firstRowFirstColumn="0" w:firstRowLastColumn="0" w:lastRowFirstColumn="0" w:lastRowLastColumn="0"/>
            <w:tcW w:w="2547" w:type="dxa"/>
          </w:tcPr>
          <w:p w14:paraId="0E3815CC" w14:textId="41995342" w:rsidR="005C1928" w:rsidRDefault="005C1928" w:rsidP="001D3E5A"/>
        </w:tc>
        <w:tc>
          <w:tcPr>
            <w:tcW w:w="2551" w:type="dxa"/>
          </w:tcPr>
          <w:p w14:paraId="18A8F041" w14:textId="41A670F4" w:rsidR="005C1928" w:rsidRDefault="005C1928" w:rsidP="001D3E5A">
            <w:pPr>
              <w:cnfStyle w:val="000000100000" w:firstRow="0" w:lastRow="0" w:firstColumn="0" w:lastColumn="0" w:oddVBand="0" w:evenVBand="0" w:oddHBand="1" w:evenHBand="0" w:firstRowFirstColumn="0" w:firstRowLastColumn="0" w:lastRowFirstColumn="0" w:lastRowLastColumn="0"/>
            </w:pPr>
          </w:p>
        </w:tc>
        <w:tc>
          <w:tcPr>
            <w:tcW w:w="4678" w:type="dxa"/>
          </w:tcPr>
          <w:p w14:paraId="2415A97C" w14:textId="77777777" w:rsidR="005C1928" w:rsidRDefault="005C1928" w:rsidP="001D3E5A">
            <w:pPr>
              <w:cnfStyle w:val="000000100000" w:firstRow="0" w:lastRow="0" w:firstColumn="0" w:lastColumn="0" w:oddVBand="0" w:evenVBand="0" w:oddHBand="1" w:evenHBand="0" w:firstRowFirstColumn="0" w:firstRowLastColumn="0" w:lastRowFirstColumn="0" w:lastRowLastColumn="0"/>
            </w:pPr>
          </w:p>
        </w:tc>
      </w:tr>
      <w:tr w:rsidR="005C1928" w14:paraId="1754AAB6" w14:textId="77777777" w:rsidTr="005C1928">
        <w:trPr>
          <w:cnfStyle w:val="000000010000" w:firstRow="0" w:lastRow="0" w:firstColumn="0" w:lastColumn="0" w:oddVBand="0" w:evenVBand="0" w:oddHBand="0" w:evenHBand="1" w:firstRowFirstColumn="0" w:firstRowLastColumn="0" w:lastRowFirstColumn="0" w:lastRowLastColumn="0"/>
          <w:trHeight w:val="1273"/>
        </w:trPr>
        <w:tc>
          <w:tcPr>
            <w:cnfStyle w:val="001000000000" w:firstRow="0" w:lastRow="0" w:firstColumn="1" w:lastColumn="0" w:oddVBand="0" w:evenVBand="0" w:oddHBand="0" w:evenHBand="0" w:firstRowFirstColumn="0" w:firstRowLastColumn="0" w:lastRowFirstColumn="0" w:lastRowLastColumn="0"/>
            <w:tcW w:w="2547" w:type="dxa"/>
          </w:tcPr>
          <w:p w14:paraId="04B556B1" w14:textId="321BD921" w:rsidR="005C1928" w:rsidRDefault="005C1928" w:rsidP="001D3E5A"/>
        </w:tc>
        <w:tc>
          <w:tcPr>
            <w:tcW w:w="2551" w:type="dxa"/>
          </w:tcPr>
          <w:p w14:paraId="3BCB6FD6" w14:textId="03759732" w:rsidR="005C1928" w:rsidRDefault="005C1928" w:rsidP="001D3E5A">
            <w:pPr>
              <w:cnfStyle w:val="000000010000" w:firstRow="0" w:lastRow="0" w:firstColumn="0" w:lastColumn="0" w:oddVBand="0" w:evenVBand="0" w:oddHBand="0" w:evenHBand="1" w:firstRowFirstColumn="0" w:firstRowLastColumn="0" w:lastRowFirstColumn="0" w:lastRowLastColumn="0"/>
            </w:pPr>
          </w:p>
        </w:tc>
        <w:tc>
          <w:tcPr>
            <w:tcW w:w="4678" w:type="dxa"/>
          </w:tcPr>
          <w:p w14:paraId="068E2CAD" w14:textId="77777777" w:rsidR="005C1928" w:rsidRDefault="005C1928" w:rsidP="001D3E5A">
            <w:pPr>
              <w:cnfStyle w:val="000000010000" w:firstRow="0" w:lastRow="0" w:firstColumn="0" w:lastColumn="0" w:oddVBand="0" w:evenVBand="0" w:oddHBand="0" w:evenHBand="1" w:firstRowFirstColumn="0" w:firstRowLastColumn="0" w:lastRowFirstColumn="0" w:lastRowLastColumn="0"/>
            </w:pPr>
          </w:p>
        </w:tc>
      </w:tr>
      <w:tr w:rsidR="005C1928" w14:paraId="060744F6" w14:textId="77777777" w:rsidTr="005C1928">
        <w:trPr>
          <w:cnfStyle w:val="000000100000" w:firstRow="0" w:lastRow="0" w:firstColumn="0" w:lastColumn="0" w:oddVBand="0" w:evenVBand="0" w:oddHBand="1" w:evenHBand="0" w:firstRowFirstColumn="0" w:firstRowLastColumn="0" w:lastRowFirstColumn="0" w:lastRowLastColumn="0"/>
          <w:trHeight w:val="1273"/>
        </w:trPr>
        <w:tc>
          <w:tcPr>
            <w:cnfStyle w:val="001000000000" w:firstRow="0" w:lastRow="0" w:firstColumn="1" w:lastColumn="0" w:oddVBand="0" w:evenVBand="0" w:oddHBand="0" w:evenHBand="0" w:firstRowFirstColumn="0" w:firstRowLastColumn="0" w:lastRowFirstColumn="0" w:lastRowLastColumn="0"/>
            <w:tcW w:w="2547" w:type="dxa"/>
          </w:tcPr>
          <w:p w14:paraId="3BCD536B" w14:textId="71658BC5" w:rsidR="005C1928" w:rsidRDefault="005C1928" w:rsidP="001D3E5A"/>
        </w:tc>
        <w:tc>
          <w:tcPr>
            <w:tcW w:w="2551" w:type="dxa"/>
          </w:tcPr>
          <w:p w14:paraId="4F060836" w14:textId="41479ACE" w:rsidR="005C1928" w:rsidRDefault="005C1928" w:rsidP="001D3E5A">
            <w:pPr>
              <w:cnfStyle w:val="000000100000" w:firstRow="0" w:lastRow="0" w:firstColumn="0" w:lastColumn="0" w:oddVBand="0" w:evenVBand="0" w:oddHBand="1" w:evenHBand="0" w:firstRowFirstColumn="0" w:firstRowLastColumn="0" w:lastRowFirstColumn="0" w:lastRowLastColumn="0"/>
            </w:pPr>
          </w:p>
        </w:tc>
        <w:tc>
          <w:tcPr>
            <w:tcW w:w="4678" w:type="dxa"/>
          </w:tcPr>
          <w:p w14:paraId="3575DF60" w14:textId="77777777" w:rsidR="005C1928" w:rsidRDefault="005C1928" w:rsidP="001D3E5A">
            <w:pPr>
              <w:cnfStyle w:val="000000100000" w:firstRow="0" w:lastRow="0" w:firstColumn="0" w:lastColumn="0" w:oddVBand="0" w:evenVBand="0" w:oddHBand="1" w:evenHBand="0" w:firstRowFirstColumn="0" w:firstRowLastColumn="0" w:lastRowFirstColumn="0" w:lastRowLastColumn="0"/>
            </w:pPr>
          </w:p>
        </w:tc>
      </w:tr>
    </w:tbl>
    <w:p w14:paraId="46A3D898" w14:textId="77777777" w:rsidR="00683740" w:rsidRPr="00A14E9C" w:rsidRDefault="00683740" w:rsidP="00683740">
      <w:r>
        <w:br w:type="page"/>
      </w:r>
    </w:p>
    <w:p w14:paraId="270454C8" w14:textId="565DC4EC" w:rsidR="000A6E38" w:rsidRDefault="000A6E38" w:rsidP="000A6E38">
      <w:pPr>
        <w:pStyle w:val="Heading3"/>
      </w:pPr>
      <w:bookmarkStart w:id="75" w:name="_Student_resource_–_7"/>
      <w:bookmarkStart w:id="76" w:name="_Toc227597145"/>
      <w:bookmarkEnd w:id="75"/>
      <w:r>
        <w:t xml:space="preserve">Student resource – the effect of temperature on solubility </w:t>
      </w:r>
      <w:r w:rsidR="004C6F3F">
        <w:t>(</w:t>
      </w:r>
      <w:r w:rsidR="002E60D3">
        <w:t>Scaffold</w:t>
      </w:r>
      <w:r w:rsidR="0008269D">
        <w:t> </w:t>
      </w:r>
      <w:r w:rsidR="002E60D3">
        <w:t>2)</w:t>
      </w:r>
      <w:bookmarkEnd w:id="76"/>
    </w:p>
    <w:p w14:paraId="5DA52CA8" w14:textId="77777777" w:rsidR="00D46C76" w:rsidRPr="003F6A0D" w:rsidRDefault="00D46C76" w:rsidP="00D46C76">
      <w:pPr>
        <w:rPr>
          <w:rStyle w:val="Strong"/>
        </w:rPr>
      </w:pPr>
      <w:r w:rsidRPr="003F6A0D">
        <w:rPr>
          <w:rStyle w:val="Strong"/>
        </w:rPr>
        <w:t>Aim</w:t>
      </w:r>
    </w:p>
    <w:p w14:paraId="24AF0319" w14:textId="77777777" w:rsidR="00D46C76" w:rsidRPr="008C062C" w:rsidRDefault="00D46C76" w:rsidP="00D46C76">
      <w:r>
        <w:t>To find out how changing the temperature of water affects how much sugar can dissolve in it.</w:t>
      </w:r>
    </w:p>
    <w:p w14:paraId="5844EC20" w14:textId="3A539533" w:rsidR="00683740" w:rsidRDefault="00683740" w:rsidP="000A6E38">
      <w:pPr>
        <w:pStyle w:val="FeatureBox"/>
      </w:pPr>
      <w:r>
        <w:t>A good scientific method has 3 main parts:</w:t>
      </w:r>
    </w:p>
    <w:p w14:paraId="672370AC" w14:textId="5FAFFB07" w:rsidR="00683740" w:rsidRDefault="000F2904" w:rsidP="00E64F7B">
      <w:pPr>
        <w:pStyle w:val="FeatureBox"/>
        <w:numPr>
          <w:ilvl w:val="0"/>
          <w:numId w:val="38"/>
        </w:numPr>
        <w:ind w:left="567" w:hanging="567"/>
      </w:pPr>
      <w:r w:rsidRPr="006B600F">
        <w:rPr>
          <w:rStyle w:val="Strong"/>
        </w:rPr>
        <w:t xml:space="preserve">Equipment </w:t>
      </w:r>
      <w:r w:rsidR="00683740" w:rsidRPr="006B600F">
        <w:rPr>
          <w:rStyle w:val="Strong"/>
        </w:rPr>
        <w:t>list</w:t>
      </w:r>
      <w:r w:rsidR="00683740">
        <w:t xml:space="preserve"> – a detailed list of everything that is needed to carry out the investigation.</w:t>
      </w:r>
    </w:p>
    <w:p w14:paraId="55A669A6" w14:textId="77777777" w:rsidR="00683740" w:rsidRDefault="00683740" w:rsidP="00E64F7B">
      <w:pPr>
        <w:pStyle w:val="FeatureBox"/>
        <w:numPr>
          <w:ilvl w:val="0"/>
          <w:numId w:val="38"/>
        </w:numPr>
        <w:ind w:left="567" w:hanging="567"/>
      </w:pPr>
      <w:r w:rsidRPr="006B600F">
        <w:rPr>
          <w:rStyle w:val="Strong"/>
        </w:rPr>
        <w:t>Procedure</w:t>
      </w:r>
      <w:r>
        <w:t xml:space="preserve"> – the set of steps that need to be followed in order to carry out the investigation.</w:t>
      </w:r>
    </w:p>
    <w:p w14:paraId="2D5E8150" w14:textId="76AF9CAC" w:rsidR="0060543E" w:rsidRPr="0060543E" w:rsidRDefault="0060543E" w:rsidP="00E64F7B">
      <w:pPr>
        <w:pStyle w:val="FeatureBox"/>
        <w:numPr>
          <w:ilvl w:val="0"/>
          <w:numId w:val="38"/>
        </w:numPr>
        <w:ind w:left="567" w:hanging="567"/>
      </w:pPr>
      <w:r w:rsidRPr="00F1401C">
        <w:rPr>
          <w:rStyle w:val="Strong"/>
        </w:rPr>
        <w:t>Variables</w:t>
      </w:r>
      <w:r>
        <w:t xml:space="preserve"> – the independent, dependent and controlled variables are identified.</w:t>
      </w:r>
    </w:p>
    <w:p w14:paraId="6C2FE61C" w14:textId="64E29DEA" w:rsidR="00683740" w:rsidRDefault="0060543E" w:rsidP="00E64F7B">
      <w:pPr>
        <w:pStyle w:val="FeatureBox"/>
        <w:numPr>
          <w:ilvl w:val="0"/>
          <w:numId w:val="38"/>
        </w:numPr>
        <w:ind w:left="567" w:hanging="567"/>
      </w:pPr>
      <w:r w:rsidRPr="006B600F">
        <w:rPr>
          <w:rStyle w:val="Strong"/>
        </w:rPr>
        <w:t>Risk assessment</w:t>
      </w:r>
      <w:r w:rsidR="00683740">
        <w:t xml:space="preserve"> – outlines the possible safety risks and strategies to minimise them.</w:t>
      </w:r>
    </w:p>
    <w:p w14:paraId="049BB417" w14:textId="7D3E1C1F" w:rsidR="00683740" w:rsidRDefault="000F2904" w:rsidP="00683740">
      <w:pPr>
        <w:rPr>
          <w:rStyle w:val="Strong"/>
        </w:rPr>
      </w:pPr>
      <w:r>
        <w:rPr>
          <w:rStyle w:val="Strong"/>
        </w:rPr>
        <w:t>Equipment</w:t>
      </w:r>
      <w:r w:rsidRPr="00D96E71">
        <w:rPr>
          <w:rStyle w:val="Strong"/>
        </w:rPr>
        <w:t xml:space="preserve"> </w:t>
      </w:r>
      <w:r w:rsidR="00683740" w:rsidRPr="00D96E71">
        <w:rPr>
          <w:rStyle w:val="Strong"/>
        </w:rPr>
        <w:t>list</w:t>
      </w:r>
    </w:p>
    <w:p w14:paraId="1B508E8D" w14:textId="52C9D6A2" w:rsidR="005B0B0F" w:rsidRPr="005B0B0F" w:rsidRDefault="005B0B0F" w:rsidP="005B0B0F">
      <w:r w:rsidRPr="005B0B0F">
        <w:t>Use the word ba</w:t>
      </w:r>
      <w:r w:rsidR="00C15762">
        <w:t>n</w:t>
      </w:r>
      <w:r w:rsidRPr="005B0B0F">
        <w:t xml:space="preserve">k to complete the </w:t>
      </w:r>
      <w:r w:rsidR="000F2904">
        <w:t>equipment</w:t>
      </w:r>
      <w:r w:rsidR="000F2904" w:rsidRPr="005B0B0F">
        <w:t xml:space="preserve"> </w:t>
      </w:r>
      <w:r w:rsidRPr="005B0B0F">
        <w:t>list.</w:t>
      </w:r>
    </w:p>
    <w:p w14:paraId="38E6C331" w14:textId="1424AC09" w:rsidR="00572A0E" w:rsidRPr="005E4D33" w:rsidRDefault="00572A0E" w:rsidP="005E4D33">
      <w:pPr>
        <w:pStyle w:val="FeatureBox"/>
      </w:pPr>
      <w:r w:rsidRPr="005E4D33">
        <w:rPr>
          <w:rStyle w:val="Strong"/>
        </w:rPr>
        <w:t>Word bank:</w:t>
      </w:r>
      <w:r w:rsidRPr="005E4D33">
        <w:t xml:space="preserve"> </w:t>
      </w:r>
      <w:r w:rsidR="00BC7B21" w:rsidRPr="005E4D33">
        <w:t>iced</w:t>
      </w:r>
      <w:r w:rsidR="000F2904" w:rsidRPr="005E4D33">
        <w:t xml:space="preserve">, </w:t>
      </w:r>
      <w:r w:rsidR="00705340" w:rsidRPr="005E4D33">
        <w:t>200</w:t>
      </w:r>
      <w:r w:rsidR="000F2904" w:rsidRPr="005E4D33">
        <w:t> </w:t>
      </w:r>
      <w:r w:rsidR="00705340" w:rsidRPr="005E4D33">
        <w:t>mL</w:t>
      </w:r>
      <w:r w:rsidR="000F2904" w:rsidRPr="005E4D33">
        <w:t xml:space="preserve">, </w:t>
      </w:r>
      <w:r w:rsidR="00705340" w:rsidRPr="005E4D33">
        <w:t>4</w:t>
      </w:r>
      <w:r w:rsidR="000F2904" w:rsidRPr="005E4D33">
        <w:t xml:space="preserve">, </w:t>
      </w:r>
      <w:r w:rsidR="00BC7B21" w:rsidRPr="005E4D33">
        <w:t>100</w:t>
      </w:r>
      <w:r w:rsidR="000F2904" w:rsidRPr="005E4D33">
        <w:t> </w:t>
      </w:r>
      <w:r w:rsidR="00BC7B21" w:rsidRPr="005E4D33">
        <w:t>mL</w:t>
      </w:r>
      <w:r w:rsidR="000F2904" w:rsidRPr="005E4D33">
        <w:t xml:space="preserve">, </w:t>
      </w:r>
      <w:r w:rsidR="00BC7B21" w:rsidRPr="005E4D33">
        <w:t>hot</w:t>
      </w:r>
      <w:r w:rsidR="000F2904" w:rsidRPr="005E4D33">
        <w:t xml:space="preserve">, </w:t>
      </w:r>
      <w:r w:rsidR="00BC7B21" w:rsidRPr="005E4D33">
        <w:t>room temperature</w:t>
      </w:r>
    </w:p>
    <w:p w14:paraId="645889D4" w14:textId="4CCD6FF2" w:rsidR="00683740" w:rsidRDefault="009446FA" w:rsidP="00683740">
      <w:pPr>
        <w:pStyle w:val="ListBullet"/>
      </w:pPr>
      <w:r>
        <w:t>150</w:t>
      </w:r>
      <w:r w:rsidR="000F2904">
        <w:t> </w:t>
      </w:r>
      <w:r>
        <w:t xml:space="preserve">mL </w:t>
      </w:r>
      <w:r w:rsidR="000F2904">
        <w:t>w</w:t>
      </w:r>
      <w:r w:rsidR="00683740">
        <w:t xml:space="preserve">ater </w:t>
      </w:r>
      <w:r w:rsidR="00E3178E">
        <w:t>_______, ________ and _______</w:t>
      </w:r>
    </w:p>
    <w:p w14:paraId="33AC820D" w14:textId="4964FBA5" w:rsidR="00683740" w:rsidRDefault="00A65489" w:rsidP="00683740">
      <w:pPr>
        <w:pStyle w:val="ListBullet"/>
      </w:pPr>
      <w:r>
        <w:t>3</w:t>
      </w:r>
      <w:r w:rsidR="00755938">
        <w:t>5</w:t>
      </w:r>
      <w:r>
        <w:t>0</w:t>
      </w:r>
      <w:r w:rsidR="000F2904">
        <w:t> </w:t>
      </w:r>
      <w:r>
        <w:t xml:space="preserve">g </w:t>
      </w:r>
      <w:r w:rsidR="0061729C">
        <w:t>sugar</w:t>
      </w:r>
    </w:p>
    <w:p w14:paraId="7C06061C" w14:textId="6D25B018" w:rsidR="00683740" w:rsidRDefault="009446FA" w:rsidP="00683740">
      <w:pPr>
        <w:pStyle w:val="ListBullet"/>
      </w:pPr>
      <w:r>
        <w:t xml:space="preserve">1 x </w:t>
      </w:r>
      <w:r w:rsidR="00683740">
        <w:t>spatula</w:t>
      </w:r>
    </w:p>
    <w:p w14:paraId="0E2554C3" w14:textId="7603BF17" w:rsidR="00683740" w:rsidRDefault="00E3178E" w:rsidP="00683740">
      <w:pPr>
        <w:pStyle w:val="ListBullet"/>
      </w:pPr>
      <w:r>
        <w:t>___</w:t>
      </w:r>
      <w:r w:rsidR="00683740">
        <w:t xml:space="preserve"> </w:t>
      </w:r>
      <w:r w:rsidR="009F65D5">
        <w:t>×</w:t>
      </w:r>
      <w:r w:rsidR="00683740">
        <w:t xml:space="preserve"> </w:t>
      </w:r>
      <w:r>
        <w:t>______</w:t>
      </w:r>
      <w:r w:rsidR="00683740">
        <w:t xml:space="preserve"> beakers</w:t>
      </w:r>
    </w:p>
    <w:p w14:paraId="49318898" w14:textId="1D016EDB" w:rsidR="00683740" w:rsidRDefault="009446FA" w:rsidP="00683740">
      <w:pPr>
        <w:pStyle w:val="ListBullet"/>
      </w:pPr>
      <w:r>
        <w:t xml:space="preserve">1 </w:t>
      </w:r>
      <w:r w:rsidR="009F65D5">
        <w:t>×</w:t>
      </w:r>
      <w:r>
        <w:t xml:space="preserve"> </w:t>
      </w:r>
      <w:r w:rsidR="00E3178E">
        <w:t>______</w:t>
      </w:r>
      <w:r w:rsidR="00683740">
        <w:t xml:space="preserve"> measuring cylinder</w:t>
      </w:r>
    </w:p>
    <w:p w14:paraId="0C51FB33" w14:textId="49D49CB6" w:rsidR="00683740" w:rsidRDefault="009446FA" w:rsidP="00683740">
      <w:pPr>
        <w:pStyle w:val="ListBullet"/>
      </w:pPr>
      <w:r>
        <w:t xml:space="preserve">1 </w:t>
      </w:r>
      <w:r w:rsidR="009F65D5">
        <w:t>×</w:t>
      </w:r>
      <w:r>
        <w:t xml:space="preserve"> </w:t>
      </w:r>
      <w:r w:rsidR="000F2904">
        <w:t>s</w:t>
      </w:r>
      <w:r w:rsidR="00683740">
        <w:t>tirring rod</w:t>
      </w:r>
    </w:p>
    <w:p w14:paraId="401E8E0C" w14:textId="3FA4913F" w:rsidR="00683740" w:rsidRDefault="009446FA" w:rsidP="00683740">
      <w:pPr>
        <w:pStyle w:val="ListBullet"/>
      </w:pPr>
      <w:r>
        <w:t xml:space="preserve">1 </w:t>
      </w:r>
      <w:r w:rsidR="009F65D5">
        <w:t>×</w:t>
      </w:r>
      <w:r>
        <w:t xml:space="preserve"> </w:t>
      </w:r>
      <w:r w:rsidR="000F2904">
        <w:t>s</w:t>
      </w:r>
      <w:r w:rsidR="00683740">
        <w:t>topwatch</w:t>
      </w:r>
    </w:p>
    <w:p w14:paraId="030C1FC0" w14:textId="77777777" w:rsidR="00BD4EFB" w:rsidRDefault="00BD4EFB" w:rsidP="00724FAF">
      <w:pPr>
        <w:keepNext/>
        <w:rPr>
          <w:rStyle w:val="Strong"/>
        </w:rPr>
      </w:pPr>
      <w:r>
        <w:rPr>
          <w:rStyle w:val="Strong"/>
        </w:rPr>
        <w:t>Variables</w:t>
      </w:r>
    </w:p>
    <w:p w14:paraId="1FA3C747" w14:textId="018C21E1" w:rsidR="005B0B0F" w:rsidRDefault="005B0B0F" w:rsidP="00724FAF">
      <w:pPr>
        <w:keepNext/>
        <w:rPr>
          <w:rStyle w:val="Strong"/>
        </w:rPr>
      </w:pPr>
      <w:r w:rsidRPr="005B0B0F">
        <w:t>Use the word ba</w:t>
      </w:r>
      <w:r w:rsidR="00724FAF">
        <w:t>n</w:t>
      </w:r>
      <w:r w:rsidRPr="005B0B0F">
        <w:t>k to complete the</w:t>
      </w:r>
      <w:r>
        <w:t xml:space="preserve"> variables.</w:t>
      </w:r>
    </w:p>
    <w:p w14:paraId="4B4124B2" w14:textId="27175AE4" w:rsidR="00BC7B21" w:rsidRDefault="009A0ADD" w:rsidP="00ED4115">
      <w:pPr>
        <w:pStyle w:val="FeatureBox"/>
      </w:pPr>
      <w:r>
        <w:rPr>
          <w:rStyle w:val="Strong"/>
        </w:rPr>
        <w:t>Word</w:t>
      </w:r>
      <w:r w:rsidR="00BC7B21" w:rsidRPr="00E72ACE">
        <w:rPr>
          <w:rStyle w:val="Strong"/>
        </w:rPr>
        <w:t xml:space="preserve"> bank</w:t>
      </w:r>
    </w:p>
    <w:p w14:paraId="4D2A0C3A" w14:textId="091C3C2D" w:rsidR="009A0ADD" w:rsidRDefault="009A0ADD" w:rsidP="00E64F7B">
      <w:pPr>
        <w:pStyle w:val="FeatureBox"/>
        <w:numPr>
          <w:ilvl w:val="0"/>
          <w:numId w:val="42"/>
        </w:numPr>
        <w:ind w:left="567" w:hanging="567"/>
      </w:pPr>
      <w:r>
        <w:t>The volume of water used for each trial</w:t>
      </w:r>
      <w:r w:rsidR="00724FAF">
        <w:t>.</w:t>
      </w:r>
    </w:p>
    <w:p w14:paraId="5DFDC321" w14:textId="38D99CA7" w:rsidR="009A0ADD" w:rsidRDefault="009A0ADD" w:rsidP="00E64F7B">
      <w:pPr>
        <w:pStyle w:val="FeatureBox"/>
        <w:numPr>
          <w:ilvl w:val="0"/>
          <w:numId w:val="42"/>
        </w:numPr>
        <w:ind w:left="567" w:hanging="567"/>
      </w:pPr>
      <w:r w:rsidRPr="009A0ADD">
        <w:t>The number of spatulas of sugar that dissolved</w:t>
      </w:r>
      <w:r w:rsidR="00724FAF">
        <w:t>.</w:t>
      </w:r>
    </w:p>
    <w:p w14:paraId="61B659F9" w14:textId="3D3C5FD5" w:rsidR="009A0ADD" w:rsidRDefault="003D7152" w:rsidP="00E64F7B">
      <w:pPr>
        <w:pStyle w:val="FeatureBox"/>
        <w:numPr>
          <w:ilvl w:val="0"/>
          <w:numId w:val="42"/>
        </w:numPr>
        <w:ind w:left="567" w:hanging="567"/>
      </w:pPr>
      <w:r>
        <w:t>The time and speed of the stirring</w:t>
      </w:r>
      <w:r w:rsidR="00724FAF">
        <w:t>.</w:t>
      </w:r>
    </w:p>
    <w:p w14:paraId="72E065D7" w14:textId="699A2989" w:rsidR="005B0B0F" w:rsidRPr="005B0B0F" w:rsidRDefault="005B0B0F" w:rsidP="00E64F7B">
      <w:pPr>
        <w:pStyle w:val="FeatureBox"/>
        <w:numPr>
          <w:ilvl w:val="0"/>
          <w:numId w:val="42"/>
        </w:numPr>
        <w:ind w:left="567" w:hanging="567"/>
      </w:pPr>
      <w:r w:rsidRPr="009A0ADD">
        <w:t>The temperature of the water</w:t>
      </w:r>
      <w:r>
        <w:t xml:space="preserve"> (cold, room temperature, warm and hot)</w:t>
      </w:r>
      <w:r w:rsidR="00724FAF">
        <w:t>.</w:t>
      </w:r>
    </w:p>
    <w:tbl>
      <w:tblPr>
        <w:tblStyle w:val="TableGrid"/>
        <w:tblW w:w="0" w:type="auto"/>
        <w:tblLook w:val="04A0" w:firstRow="1" w:lastRow="0" w:firstColumn="1" w:lastColumn="0" w:noHBand="0" w:noVBand="1"/>
        <w:tblDescription w:val="Variables table. Blank cells present for student responses."/>
      </w:tblPr>
      <w:tblGrid>
        <w:gridCol w:w="2689"/>
        <w:gridCol w:w="6939"/>
      </w:tblGrid>
      <w:tr w:rsidR="00F503C1" w14:paraId="203178B6" w14:textId="77777777" w:rsidTr="00F00881">
        <w:tc>
          <w:tcPr>
            <w:tcW w:w="2689" w:type="dxa"/>
          </w:tcPr>
          <w:p w14:paraId="7203ECD5" w14:textId="77777777" w:rsidR="00F503C1" w:rsidRDefault="00F503C1" w:rsidP="00F00881">
            <w:pPr>
              <w:rPr>
                <w:rStyle w:val="Strong"/>
              </w:rPr>
            </w:pPr>
            <w:r>
              <w:rPr>
                <w:rStyle w:val="Strong"/>
              </w:rPr>
              <w:t>Independent variable</w:t>
            </w:r>
          </w:p>
        </w:tc>
        <w:tc>
          <w:tcPr>
            <w:tcW w:w="6939" w:type="dxa"/>
          </w:tcPr>
          <w:p w14:paraId="1BA19081" w14:textId="77777777" w:rsidR="00F503C1" w:rsidRDefault="00F503C1" w:rsidP="00F00881">
            <w:pPr>
              <w:rPr>
                <w:rStyle w:val="Strong"/>
              </w:rPr>
            </w:pPr>
          </w:p>
        </w:tc>
      </w:tr>
      <w:tr w:rsidR="00F503C1" w14:paraId="78A444E4" w14:textId="77777777" w:rsidTr="00F00881">
        <w:tc>
          <w:tcPr>
            <w:tcW w:w="2689" w:type="dxa"/>
          </w:tcPr>
          <w:p w14:paraId="24F09B69" w14:textId="77777777" w:rsidR="00F503C1" w:rsidRDefault="00F503C1" w:rsidP="00F00881">
            <w:pPr>
              <w:rPr>
                <w:rStyle w:val="Strong"/>
              </w:rPr>
            </w:pPr>
            <w:r>
              <w:rPr>
                <w:rStyle w:val="Strong"/>
              </w:rPr>
              <w:t>Dependent variable</w:t>
            </w:r>
          </w:p>
        </w:tc>
        <w:tc>
          <w:tcPr>
            <w:tcW w:w="6939" w:type="dxa"/>
          </w:tcPr>
          <w:p w14:paraId="3D86D4F3" w14:textId="77777777" w:rsidR="00F503C1" w:rsidRDefault="00F503C1" w:rsidP="00F00881">
            <w:pPr>
              <w:rPr>
                <w:rStyle w:val="Strong"/>
              </w:rPr>
            </w:pPr>
          </w:p>
        </w:tc>
      </w:tr>
      <w:tr w:rsidR="00F503C1" w14:paraId="54A57B56" w14:textId="77777777" w:rsidTr="00F00881">
        <w:trPr>
          <w:trHeight w:val="1224"/>
        </w:trPr>
        <w:tc>
          <w:tcPr>
            <w:tcW w:w="2689" w:type="dxa"/>
          </w:tcPr>
          <w:p w14:paraId="50F3DE21" w14:textId="77777777" w:rsidR="00F503C1" w:rsidRDefault="00F503C1" w:rsidP="00F00881">
            <w:pPr>
              <w:rPr>
                <w:rStyle w:val="Strong"/>
              </w:rPr>
            </w:pPr>
            <w:r>
              <w:rPr>
                <w:rStyle w:val="Strong"/>
              </w:rPr>
              <w:t>Controlled variables</w:t>
            </w:r>
          </w:p>
        </w:tc>
        <w:tc>
          <w:tcPr>
            <w:tcW w:w="6939" w:type="dxa"/>
          </w:tcPr>
          <w:p w14:paraId="369D8935" w14:textId="77777777" w:rsidR="00F503C1" w:rsidRDefault="00F503C1" w:rsidP="00F00881">
            <w:pPr>
              <w:rPr>
                <w:rStyle w:val="Strong"/>
              </w:rPr>
            </w:pPr>
          </w:p>
        </w:tc>
      </w:tr>
    </w:tbl>
    <w:p w14:paraId="6F3C36E0" w14:textId="454E44E9" w:rsidR="00683740" w:rsidRDefault="00683740" w:rsidP="00683740">
      <w:pPr>
        <w:rPr>
          <w:rStyle w:val="Strong"/>
        </w:rPr>
      </w:pPr>
      <w:r w:rsidRPr="00D96E71">
        <w:rPr>
          <w:rStyle w:val="Strong"/>
        </w:rPr>
        <w:t>Procedure</w:t>
      </w:r>
    </w:p>
    <w:p w14:paraId="0D4E2776" w14:textId="779F5525" w:rsidR="005B0B0F" w:rsidRDefault="005B0B0F" w:rsidP="00683740">
      <w:pPr>
        <w:rPr>
          <w:rStyle w:val="Strong"/>
        </w:rPr>
      </w:pPr>
      <w:r w:rsidRPr="005B0B0F">
        <w:t>Use the word back to complete the</w:t>
      </w:r>
      <w:r>
        <w:t xml:space="preserve"> procedure.</w:t>
      </w:r>
    </w:p>
    <w:p w14:paraId="3588749B" w14:textId="77777777" w:rsidR="000A6E38" w:rsidRDefault="000A6E38" w:rsidP="00ED4115">
      <w:pPr>
        <w:pStyle w:val="FeatureBox"/>
        <w:rPr>
          <w:rStyle w:val="Strong"/>
        </w:rPr>
      </w:pPr>
      <w:r w:rsidRPr="00E72ACE">
        <w:rPr>
          <w:rStyle w:val="Strong"/>
        </w:rPr>
        <w:t>Word bank</w:t>
      </w:r>
    </w:p>
    <w:p w14:paraId="4EEE3154" w14:textId="5F618C08" w:rsidR="000A6E38" w:rsidRPr="00A504C2" w:rsidRDefault="00E8440F" w:rsidP="00ED4115">
      <w:pPr>
        <w:pStyle w:val="FeatureBox"/>
        <w:rPr>
          <w:rStyle w:val="Strong"/>
        </w:rPr>
      </w:pPr>
      <w:r>
        <w:t>2 minutes</w:t>
      </w:r>
      <w:r w:rsidR="000A6E38">
        <w:t xml:space="preserve">, </w:t>
      </w:r>
      <w:r>
        <w:t>2 minutes</w:t>
      </w:r>
      <w:r w:rsidR="000A6E38">
        <w:t xml:space="preserve">, </w:t>
      </w:r>
      <w:r w:rsidR="000A6E38" w:rsidRPr="00287744">
        <w:t>3</w:t>
      </w:r>
      <w:r w:rsidR="00D74AFE">
        <w:t xml:space="preserve"> to </w:t>
      </w:r>
      <w:r w:rsidR="000A6E38" w:rsidRPr="00287744">
        <w:t>7</w:t>
      </w:r>
      <w:r w:rsidR="000A6E38">
        <w:t xml:space="preserve">, </w:t>
      </w:r>
      <w:r w:rsidR="000A6E38" w:rsidRPr="00287744">
        <w:t>level spatula of s</w:t>
      </w:r>
      <w:r w:rsidR="000A6E38">
        <w:t xml:space="preserve">ugar, </w:t>
      </w:r>
      <w:r w:rsidR="000A6E38" w:rsidRPr="00287744">
        <w:t>measuring cylinder</w:t>
      </w:r>
      <w:r w:rsidR="000A6E38">
        <w:t>, 50</w:t>
      </w:r>
      <w:r w:rsidR="000A6E38" w:rsidRPr="00287744">
        <w:t xml:space="preserve"> mL</w:t>
      </w:r>
      <w:r w:rsidR="000A6E38">
        <w:t xml:space="preserve">, </w:t>
      </w:r>
      <w:r w:rsidR="000A6E38" w:rsidRPr="00287744">
        <w:t>stopwatch</w:t>
      </w:r>
      <w:r w:rsidR="000A6E38">
        <w:t xml:space="preserve">, </w:t>
      </w:r>
      <w:r w:rsidR="000A6E38" w:rsidRPr="00287744">
        <w:t>no more s</w:t>
      </w:r>
      <w:r w:rsidR="000A6E38">
        <w:t>ugar</w:t>
      </w:r>
      <w:r w:rsidR="000A6E38" w:rsidRPr="00287744">
        <w:t xml:space="preserve"> will dissolve</w:t>
      </w:r>
      <w:r w:rsidR="0068303C">
        <w:t xml:space="preserve">, </w:t>
      </w:r>
      <w:r w:rsidR="000A6E38" w:rsidRPr="00287744">
        <w:t xml:space="preserve">the </w:t>
      </w:r>
      <w:r w:rsidR="004C6F3F">
        <w:t>number</w:t>
      </w:r>
      <w:r w:rsidR="004C6F3F" w:rsidRPr="00287744">
        <w:t xml:space="preserve"> </w:t>
      </w:r>
      <w:r w:rsidR="000A6E38" w:rsidRPr="00287744">
        <w:t>of spatulas of s</w:t>
      </w:r>
      <w:r w:rsidR="000A6E38">
        <w:t>ugar</w:t>
      </w:r>
    </w:p>
    <w:p w14:paraId="74122B61" w14:textId="0243B6FF" w:rsidR="00683740" w:rsidRDefault="00683740" w:rsidP="00E64F7B">
      <w:pPr>
        <w:pStyle w:val="ListNumber"/>
        <w:numPr>
          <w:ilvl w:val="0"/>
          <w:numId w:val="39"/>
        </w:numPr>
      </w:pPr>
      <w:r>
        <w:t xml:space="preserve">Label </w:t>
      </w:r>
      <w:r w:rsidR="00EC35E1">
        <w:t xml:space="preserve">4 </w:t>
      </w:r>
      <w:r>
        <w:t>beakers</w:t>
      </w:r>
      <w:r w:rsidR="00220929">
        <w:t xml:space="preserve">: </w:t>
      </w:r>
      <w:r w:rsidR="00EC35E1">
        <w:t>‘</w:t>
      </w:r>
      <w:r w:rsidR="00220929">
        <w:t>cold</w:t>
      </w:r>
      <w:r w:rsidR="00EC35E1">
        <w:t>’</w:t>
      </w:r>
      <w:r w:rsidR="00220929">
        <w:t xml:space="preserve">, </w:t>
      </w:r>
      <w:r w:rsidR="00EC35E1">
        <w:t>‘</w:t>
      </w:r>
      <w:r w:rsidR="00220929">
        <w:t>room temperature</w:t>
      </w:r>
      <w:r w:rsidR="00EC35E1">
        <w:t>’</w:t>
      </w:r>
      <w:r w:rsidR="00220929">
        <w:t xml:space="preserve">, </w:t>
      </w:r>
      <w:r w:rsidR="00EC35E1">
        <w:t>‘</w:t>
      </w:r>
      <w:r w:rsidR="00220929">
        <w:t>warm</w:t>
      </w:r>
      <w:r w:rsidR="00EC35E1">
        <w:t>’</w:t>
      </w:r>
      <w:r w:rsidR="00220929">
        <w:t xml:space="preserve"> and </w:t>
      </w:r>
      <w:r w:rsidR="00EC35E1">
        <w:t>‘</w:t>
      </w:r>
      <w:r w:rsidR="00220929">
        <w:t>hot</w:t>
      </w:r>
      <w:r w:rsidR="00EC35E1">
        <w:t>’</w:t>
      </w:r>
      <w:r w:rsidR="00220929">
        <w:t>.</w:t>
      </w:r>
    </w:p>
    <w:p w14:paraId="781719C0" w14:textId="33588216" w:rsidR="00683740" w:rsidRDefault="00DC02A1" w:rsidP="006B600F">
      <w:pPr>
        <w:pStyle w:val="ListNumber"/>
      </w:pPr>
      <w:r>
        <w:t>P</w:t>
      </w:r>
      <w:r w:rsidR="00683740">
        <w:t>our _______ of water into each beaker</w:t>
      </w:r>
      <w:r w:rsidR="00570F82">
        <w:t xml:space="preserve"> using a ___________</w:t>
      </w:r>
      <w:r w:rsidR="005D3E26">
        <w:t xml:space="preserve"> ____________. Use the following combinations:</w:t>
      </w:r>
    </w:p>
    <w:p w14:paraId="5875AB35" w14:textId="7AD00483" w:rsidR="005D3E26" w:rsidRDefault="00842BB7" w:rsidP="004D0A07">
      <w:pPr>
        <w:pStyle w:val="ListBullet2"/>
      </w:pPr>
      <w:r>
        <w:t>c</w:t>
      </w:r>
      <w:r w:rsidR="005D3E26">
        <w:t xml:space="preserve">old </w:t>
      </w:r>
      <w:r w:rsidR="008020E5">
        <w:t>using iced water</w:t>
      </w:r>
    </w:p>
    <w:p w14:paraId="721A29E7" w14:textId="194A186B" w:rsidR="008020E5" w:rsidRDefault="00842BB7" w:rsidP="004D0A07">
      <w:pPr>
        <w:pStyle w:val="ListBullet2"/>
      </w:pPr>
      <w:r>
        <w:t>r</w:t>
      </w:r>
      <w:r w:rsidR="008020E5">
        <w:t>oom temperature using water from the tap</w:t>
      </w:r>
    </w:p>
    <w:p w14:paraId="116F02DF" w14:textId="4A9790F8" w:rsidR="008020E5" w:rsidRDefault="00842BB7" w:rsidP="004D0A07">
      <w:pPr>
        <w:pStyle w:val="ListBullet2"/>
      </w:pPr>
      <w:r>
        <w:t>w</w:t>
      </w:r>
      <w:r w:rsidR="008020E5">
        <w:t>arm using a combination of hot and room temperature water</w:t>
      </w:r>
    </w:p>
    <w:p w14:paraId="2121D4DF" w14:textId="33A15A9A" w:rsidR="008020E5" w:rsidRDefault="00842BB7" w:rsidP="004D0A07">
      <w:pPr>
        <w:pStyle w:val="ListBullet2"/>
      </w:pPr>
      <w:r>
        <w:t>h</w:t>
      </w:r>
      <w:r w:rsidR="008020E5">
        <w:t>ot using hot water.</w:t>
      </w:r>
    </w:p>
    <w:p w14:paraId="58CAC748" w14:textId="29B268C4" w:rsidR="00683740" w:rsidRDefault="008A695F" w:rsidP="006B600F">
      <w:pPr>
        <w:pStyle w:val="ListNumber"/>
      </w:pPr>
      <w:r>
        <w:t>Measure</w:t>
      </w:r>
      <w:r w:rsidR="00683740">
        <w:t xml:space="preserve"> one level spatula of sugar into the</w:t>
      </w:r>
      <w:r w:rsidR="00E04F47">
        <w:t xml:space="preserve"> </w:t>
      </w:r>
      <w:r w:rsidR="00842BB7">
        <w:t>first</w:t>
      </w:r>
      <w:r w:rsidR="00683740">
        <w:t xml:space="preserve"> beaker and start the _________________.</w:t>
      </w:r>
    </w:p>
    <w:p w14:paraId="764BFBCE" w14:textId="6E1F4E46" w:rsidR="00683740" w:rsidRDefault="00683740" w:rsidP="006B600F">
      <w:pPr>
        <w:pStyle w:val="ListNumber"/>
      </w:pPr>
      <w:r>
        <w:t xml:space="preserve">Stir the mixture </w:t>
      </w:r>
      <w:r w:rsidR="00E04F47">
        <w:t xml:space="preserve">at a constant speed </w:t>
      </w:r>
      <w:r>
        <w:t>for _________.</w:t>
      </w:r>
    </w:p>
    <w:p w14:paraId="5C080831" w14:textId="77777777" w:rsidR="00683740" w:rsidRDefault="00683740" w:rsidP="006B600F">
      <w:pPr>
        <w:pStyle w:val="ListNumber"/>
      </w:pPr>
      <w:r>
        <w:t>If the sugar has completely dissolved, add another ______________________________ and stir for __________________.</w:t>
      </w:r>
    </w:p>
    <w:p w14:paraId="3B2F3178" w14:textId="3C69E8EA" w:rsidR="00683740" w:rsidRDefault="00683740" w:rsidP="006B600F">
      <w:pPr>
        <w:pStyle w:val="ListNumber"/>
      </w:pPr>
      <w:r>
        <w:t>Continue adding one spatula</w:t>
      </w:r>
      <w:r w:rsidR="00842BB7">
        <w:t xml:space="preserve"> of sugar</w:t>
      </w:r>
      <w:r>
        <w:t xml:space="preserve"> at a time until ________________________________ ________________________________________________________________________</w:t>
      </w:r>
    </w:p>
    <w:p w14:paraId="1C899120" w14:textId="67D431C2" w:rsidR="00683740" w:rsidRDefault="00683740" w:rsidP="006B600F">
      <w:pPr>
        <w:pStyle w:val="ListNumber"/>
      </w:pPr>
      <w:r>
        <w:t>Record ____________________________________ that dissolved.</w:t>
      </w:r>
    </w:p>
    <w:p w14:paraId="64914BDE" w14:textId="501D9DFC" w:rsidR="00683740" w:rsidRDefault="00683740" w:rsidP="006B600F">
      <w:pPr>
        <w:pStyle w:val="ListNumber"/>
      </w:pPr>
      <w:r>
        <w:t xml:space="preserve">Repeat steps ___________ for each of the </w:t>
      </w:r>
      <w:r w:rsidR="0077732E">
        <w:t>treatments 3 times.</w:t>
      </w:r>
    </w:p>
    <w:p w14:paraId="3F4A3E15" w14:textId="68A7CAB9" w:rsidR="00683740" w:rsidRDefault="005B0B0F" w:rsidP="00683740">
      <w:pPr>
        <w:rPr>
          <w:rStyle w:val="Strong"/>
        </w:rPr>
      </w:pPr>
      <w:r>
        <w:rPr>
          <w:rStyle w:val="Strong"/>
        </w:rPr>
        <w:t>Risk assessment</w:t>
      </w:r>
    </w:p>
    <w:p w14:paraId="43A27AD2" w14:textId="3DF9AA6F" w:rsidR="005B0B0F" w:rsidRPr="000A51A1" w:rsidRDefault="005B0B0F" w:rsidP="000A51A1">
      <w:r w:rsidRPr="000A51A1">
        <w:t>Identify the ris</w:t>
      </w:r>
      <w:r w:rsidR="000A51A1" w:rsidRPr="000A51A1">
        <w:t>ks associated with each hazard and list a way to manage or reduce the risk.</w:t>
      </w:r>
    </w:p>
    <w:p w14:paraId="1E3C7A62" w14:textId="46193E50" w:rsidR="00683740" w:rsidRDefault="00683740" w:rsidP="00683740">
      <w:pPr>
        <w:pStyle w:val="Caption"/>
      </w:pPr>
      <w:r>
        <w:t xml:space="preserve">Table </w:t>
      </w:r>
      <w:r w:rsidR="00842BB7">
        <w:t>1</w:t>
      </w:r>
      <w:r>
        <w:t xml:space="preserve"> – risk assessment</w:t>
      </w:r>
    </w:p>
    <w:tbl>
      <w:tblPr>
        <w:tblStyle w:val="Tableheader"/>
        <w:tblW w:w="0" w:type="auto"/>
        <w:tblLook w:val="04A0" w:firstRow="1" w:lastRow="0" w:firstColumn="1" w:lastColumn="0" w:noHBand="0" w:noVBand="1"/>
        <w:tblDescription w:val="Risk assessment for the effect of temperature on solubility investigation. Blank cells present for student responses."/>
      </w:tblPr>
      <w:tblGrid>
        <w:gridCol w:w="3209"/>
        <w:gridCol w:w="3209"/>
        <w:gridCol w:w="3210"/>
      </w:tblGrid>
      <w:tr w:rsidR="000A6E38" w14:paraId="42ACF977" w14:textId="77777777" w:rsidTr="000A6E3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09" w:type="dxa"/>
          </w:tcPr>
          <w:p w14:paraId="2BF13F2A" w14:textId="3AFA4E82" w:rsidR="000A6E38" w:rsidRDefault="000A6E38" w:rsidP="000A6E38">
            <w:r>
              <w:t>Hazard</w:t>
            </w:r>
          </w:p>
        </w:tc>
        <w:tc>
          <w:tcPr>
            <w:tcW w:w="3209" w:type="dxa"/>
          </w:tcPr>
          <w:p w14:paraId="6110FD28" w14:textId="17D19A20" w:rsidR="000A6E38" w:rsidRDefault="000A6E38" w:rsidP="000A6E38">
            <w:pPr>
              <w:cnfStyle w:val="100000000000" w:firstRow="1" w:lastRow="0" w:firstColumn="0" w:lastColumn="0" w:oddVBand="0" w:evenVBand="0" w:oddHBand="0" w:evenHBand="0" w:firstRowFirstColumn="0" w:firstRowLastColumn="0" w:lastRowFirstColumn="0" w:lastRowLastColumn="0"/>
            </w:pPr>
            <w:r>
              <w:t>Risk</w:t>
            </w:r>
          </w:p>
        </w:tc>
        <w:tc>
          <w:tcPr>
            <w:tcW w:w="3210" w:type="dxa"/>
          </w:tcPr>
          <w:p w14:paraId="63CCCBA2" w14:textId="51D64390" w:rsidR="000A6E38" w:rsidRDefault="000A6E38" w:rsidP="000A6E38">
            <w:pPr>
              <w:cnfStyle w:val="100000000000" w:firstRow="1" w:lastRow="0" w:firstColumn="0" w:lastColumn="0" w:oddVBand="0" w:evenVBand="0" w:oddHBand="0" w:evenHBand="0" w:firstRowFirstColumn="0" w:firstRowLastColumn="0" w:lastRowFirstColumn="0" w:lastRowLastColumn="0"/>
            </w:pPr>
            <w:r>
              <w:t>Management</w:t>
            </w:r>
          </w:p>
        </w:tc>
      </w:tr>
      <w:tr w:rsidR="000A6E38" w14:paraId="6C389799" w14:textId="77777777" w:rsidTr="000A6E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09" w:type="dxa"/>
          </w:tcPr>
          <w:p w14:paraId="00EB2E7D" w14:textId="3156634E" w:rsidR="000A6E38" w:rsidRDefault="000A6E38" w:rsidP="000A6E38">
            <w:r>
              <w:t>Hot water</w:t>
            </w:r>
          </w:p>
        </w:tc>
        <w:tc>
          <w:tcPr>
            <w:tcW w:w="3209" w:type="dxa"/>
          </w:tcPr>
          <w:p w14:paraId="5963263C" w14:textId="056C19AF" w:rsidR="000A6E38" w:rsidRDefault="000A6E38" w:rsidP="000A6E38">
            <w:pPr>
              <w:cnfStyle w:val="000000100000" w:firstRow="0" w:lastRow="0" w:firstColumn="0" w:lastColumn="0" w:oddVBand="0" w:evenVBand="0" w:oddHBand="1" w:evenHBand="0" w:firstRowFirstColumn="0" w:firstRowLastColumn="0" w:lastRowFirstColumn="0" w:lastRowLastColumn="0"/>
            </w:pPr>
            <w:r>
              <w:t>Scalding</w:t>
            </w:r>
          </w:p>
        </w:tc>
        <w:tc>
          <w:tcPr>
            <w:tcW w:w="3210" w:type="dxa"/>
          </w:tcPr>
          <w:p w14:paraId="4BBEA7CF" w14:textId="77777777" w:rsidR="000A6E38" w:rsidRDefault="000A6E38" w:rsidP="000A6E38">
            <w:pPr>
              <w:cnfStyle w:val="000000100000" w:firstRow="0" w:lastRow="0" w:firstColumn="0" w:lastColumn="0" w:oddVBand="0" w:evenVBand="0" w:oddHBand="1" w:evenHBand="0" w:firstRowFirstColumn="0" w:firstRowLastColumn="0" w:lastRowFirstColumn="0" w:lastRowLastColumn="0"/>
            </w:pPr>
          </w:p>
        </w:tc>
      </w:tr>
      <w:tr w:rsidR="000A6E38" w14:paraId="0E45B68B" w14:textId="77777777" w:rsidTr="000A6E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09" w:type="dxa"/>
          </w:tcPr>
          <w:p w14:paraId="521CBBE5" w14:textId="51784CB7" w:rsidR="000A6E38" w:rsidRDefault="000A6E38" w:rsidP="000A6E38">
            <w:r>
              <w:t>Spil</w:t>
            </w:r>
            <w:r w:rsidR="00842BB7">
              <w:t>led</w:t>
            </w:r>
            <w:r>
              <w:t xml:space="preserve"> water</w:t>
            </w:r>
          </w:p>
        </w:tc>
        <w:tc>
          <w:tcPr>
            <w:tcW w:w="3209" w:type="dxa"/>
          </w:tcPr>
          <w:p w14:paraId="33612F03" w14:textId="77777777" w:rsidR="000A6E38" w:rsidRDefault="000A6E38" w:rsidP="000A6E38">
            <w:pPr>
              <w:cnfStyle w:val="000000010000" w:firstRow="0" w:lastRow="0" w:firstColumn="0" w:lastColumn="0" w:oddVBand="0" w:evenVBand="0" w:oddHBand="0" w:evenHBand="1" w:firstRowFirstColumn="0" w:firstRowLastColumn="0" w:lastRowFirstColumn="0" w:lastRowLastColumn="0"/>
            </w:pPr>
          </w:p>
        </w:tc>
        <w:tc>
          <w:tcPr>
            <w:tcW w:w="3210" w:type="dxa"/>
          </w:tcPr>
          <w:p w14:paraId="3255525E" w14:textId="77777777" w:rsidR="000A6E38" w:rsidRDefault="000A6E38" w:rsidP="000A6E38">
            <w:pPr>
              <w:cnfStyle w:val="000000010000" w:firstRow="0" w:lastRow="0" w:firstColumn="0" w:lastColumn="0" w:oddVBand="0" w:evenVBand="0" w:oddHBand="0" w:evenHBand="1" w:firstRowFirstColumn="0" w:firstRowLastColumn="0" w:lastRowFirstColumn="0" w:lastRowLastColumn="0"/>
            </w:pPr>
          </w:p>
        </w:tc>
      </w:tr>
      <w:tr w:rsidR="000A6E38" w14:paraId="0E066B84" w14:textId="77777777" w:rsidTr="000A6E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09" w:type="dxa"/>
          </w:tcPr>
          <w:p w14:paraId="35B80211" w14:textId="348733BE" w:rsidR="000A6E38" w:rsidRDefault="000A6E38" w:rsidP="000A6E38">
            <w:r>
              <w:t>Broken glass</w:t>
            </w:r>
          </w:p>
        </w:tc>
        <w:tc>
          <w:tcPr>
            <w:tcW w:w="3209" w:type="dxa"/>
          </w:tcPr>
          <w:p w14:paraId="6F34209D" w14:textId="77777777" w:rsidR="000A6E38" w:rsidRDefault="000A6E38" w:rsidP="000A6E38">
            <w:pPr>
              <w:cnfStyle w:val="000000100000" w:firstRow="0" w:lastRow="0" w:firstColumn="0" w:lastColumn="0" w:oddVBand="0" w:evenVBand="0" w:oddHBand="1" w:evenHBand="0" w:firstRowFirstColumn="0" w:firstRowLastColumn="0" w:lastRowFirstColumn="0" w:lastRowLastColumn="0"/>
            </w:pPr>
          </w:p>
        </w:tc>
        <w:tc>
          <w:tcPr>
            <w:tcW w:w="3210" w:type="dxa"/>
          </w:tcPr>
          <w:p w14:paraId="3DD42118" w14:textId="77777777" w:rsidR="000A6E38" w:rsidRDefault="000A6E38" w:rsidP="000A6E38">
            <w:pPr>
              <w:cnfStyle w:val="000000100000" w:firstRow="0" w:lastRow="0" w:firstColumn="0" w:lastColumn="0" w:oddVBand="0" w:evenVBand="0" w:oddHBand="1" w:evenHBand="0" w:firstRowFirstColumn="0" w:firstRowLastColumn="0" w:lastRowFirstColumn="0" w:lastRowLastColumn="0"/>
            </w:pPr>
          </w:p>
        </w:tc>
      </w:tr>
    </w:tbl>
    <w:p w14:paraId="24CD24A1" w14:textId="7748DE13" w:rsidR="00683740" w:rsidRPr="008710A0" w:rsidRDefault="000A6E38" w:rsidP="00683740">
      <w:bookmarkStart w:id="77" w:name="_Ref207888776"/>
      <w:r>
        <w:br w:type="page"/>
      </w:r>
      <w:bookmarkEnd w:id="77"/>
    </w:p>
    <w:p w14:paraId="60459C86" w14:textId="58EBA920" w:rsidR="00991583" w:rsidRDefault="00991583" w:rsidP="00991583">
      <w:pPr>
        <w:pStyle w:val="Heading2"/>
      </w:pPr>
      <w:bookmarkStart w:id="78" w:name="_Solubility_and_temperature"/>
      <w:bookmarkStart w:id="79" w:name="_Ref214920818"/>
      <w:bookmarkStart w:id="80" w:name="_Ref216423114"/>
      <w:bookmarkStart w:id="81" w:name="_Toc227597146"/>
      <w:bookmarkEnd w:id="78"/>
      <w:r>
        <w:t>Solubility and temperature</w:t>
      </w:r>
      <w:bookmarkEnd w:id="66"/>
      <w:r w:rsidR="00350659">
        <w:t xml:space="preserve"> – practical investigation</w:t>
      </w:r>
      <w:bookmarkEnd w:id="79"/>
      <w:bookmarkEnd w:id="80"/>
      <w:bookmarkEnd w:id="81"/>
    </w:p>
    <w:p w14:paraId="145EFBA6" w14:textId="1B42B6CC" w:rsidR="002445AD" w:rsidRPr="002445AD" w:rsidRDefault="002445AD" w:rsidP="00D96E71">
      <w:pPr>
        <w:pStyle w:val="FeatureBox4"/>
      </w:pPr>
      <w:r w:rsidRPr="0037191E">
        <w:rPr>
          <w:rStyle w:val="Strong"/>
        </w:rPr>
        <w:t>Note:</w:t>
      </w:r>
      <w:r w:rsidRPr="002445AD">
        <w:t xml:space="preserve"> </w:t>
      </w:r>
      <w:r w:rsidR="00DD4DDD">
        <w:t>t</w:t>
      </w:r>
      <w:r w:rsidRPr="002445AD">
        <w:t xml:space="preserve">he purpose of the investigation is to establish that higher temperatures will increase the solubility of a substance. However, to enable </w:t>
      </w:r>
      <w:r w:rsidR="00B12458">
        <w:t>students to construct tables and graphs from their results, simple quantitative observations can be recorded, such as water temperature and the number of spatulas of sugar that can be completely</w:t>
      </w:r>
      <w:r w:rsidRPr="002445AD">
        <w:t xml:space="preserve"> dissolved. This will then allow a column graph to be constructed.</w:t>
      </w:r>
    </w:p>
    <w:p w14:paraId="18334964" w14:textId="141CD851" w:rsidR="00714D0B" w:rsidRDefault="003556CB" w:rsidP="00E64F7B">
      <w:pPr>
        <w:pStyle w:val="ListNumber"/>
        <w:numPr>
          <w:ilvl w:val="0"/>
          <w:numId w:val="18"/>
        </w:numPr>
      </w:pPr>
      <w:r>
        <w:t>Create small student g</w:t>
      </w:r>
      <w:r w:rsidR="00124DB7">
        <w:t>roups</w:t>
      </w:r>
      <w:r w:rsidR="003E5617">
        <w:t xml:space="preserve"> (3</w:t>
      </w:r>
      <w:r w:rsidR="0082224D">
        <w:t xml:space="preserve"> or </w:t>
      </w:r>
      <w:r w:rsidR="003E5617">
        <w:t xml:space="preserve">4 students). </w:t>
      </w:r>
      <w:r w:rsidR="00124DB7">
        <w:t xml:space="preserve">Each group </w:t>
      </w:r>
      <w:r w:rsidR="00714D0B">
        <w:t>s</w:t>
      </w:r>
      <w:r w:rsidR="008E522E">
        <w:t>elect</w:t>
      </w:r>
      <w:r w:rsidR="00714D0B">
        <w:t>s</w:t>
      </w:r>
      <w:r w:rsidR="008E522E">
        <w:t xml:space="preserve"> one of their written methods </w:t>
      </w:r>
      <w:r w:rsidR="003E5617">
        <w:t xml:space="preserve">(developed in the previous activity </w:t>
      </w:r>
      <w:r w:rsidR="003E5617" w:rsidRPr="00ED0033">
        <w:rPr>
          <w:rStyle w:val="Strong"/>
        </w:rPr>
        <w:fldChar w:fldCharType="begin"/>
      </w:r>
      <w:r w:rsidR="003E5617" w:rsidRPr="00ED0033">
        <w:rPr>
          <w:rStyle w:val="Strong"/>
        </w:rPr>
        <w:instrText xml:space="preserve"> REF _Ref214921717 \h </w:instrText>
      </w:r>
      <w:r w:rsidR="00DD4DDD">
        <w:rPr>
          <w:rStyle w:val="Strong"/>
        </w:rPr>
        <w:instrText xml:space="preserve"> \* MERGEFORMAT </w:instrText>
      </w:r>
      <w:r w:rsidR="003E5617" w:rsidRPr="00ED0033">
        <w:rPr>
          <w:rStyle w:val="Strong"/>
        </w:rPr>
      </w:r>
      <w:r w:rsidR="003E5617" w:rsidRPr="00ED0033">
        <w:rPr>
          <w:rStyle w:val="Strong"/>
        </w:rPr>
        <w:fldChar w:fldCharType="separate"/>
      </w:r>
      <w:r w:rsidR="003E5617" w:rsidRPr="00ED0033">
        <w:rPr>
          <w:rStyle w:val="Strong"/>
        </w:rPr>
        <w:t>Planning for testing the effect of temperature on solubility</w:t>
      </w:r>
      <w:r w:rsidR="003E5617" w:rsidRPr="00ED0033">
        <w:rPr>
          <w:rStyle w:val="Strong"/>
        </w:rPr>
        <w:fldChar w:fldCharType="end"/>
      </w:r>
      <w:r w:rsidR="003E5617">
        <w:t xml:space="preserve">) </w:t>
      </w:r>
      <w:r w:rsidR="008E522E">
        <w:t xml:space="preserve">to follow </w:t>
      </w:r>
      <w:r w:rsidR="00C062E9">
        <w:t xml:space="preserve">when conducting </w:t>
      </w:r>
      <w:r w:rsidR="008E522E">
        <w:t>their investigation into the effect of temperature on the solubility of s</w:t>
      </w:r>
      <w:r w:rsidR="004A1F9E">
        <w:t>ugar</w:t>
      </w:r>
      <w:r w:rsidR="008E522E">
        <w:t>.</w:t>
      </w:r>
    </w:p>
    <w:p w14:paraId="2C94C24B" w14:textId="5FE8FBF5" w:rsidR="00991583" w:rsidRDefault="00FE6DFE" w:rsidP="002F238F">
      <w:pPr>
        <w:pStyle w:val="ListNumber"/>
      </w:pPr>
      <w:r>
        <w:t>Check the suitability of the method each group selects and refine it as required before continuing.</w:t>
      </w:r>
    </w:p>
    <w:p w14:paraId="0EB95083" w14:textId="17CF406D" w:rsidR="00E558DE" w:rsidRDefault="00FA5C98" w:rsidP="00CE2CFA">
      <w:pPr>
        <w:pStyle w:val="ListNumber"/>
        <w:numPr>
          <w:ilvl w:val="0"/>
          <w:numId w:val="2"/>
        </w:numPr>
      </w:pPr>
      <w:r>
        <w:t>Support the students in constructing a suitable table to record the results</w:t>
      </w:r>
      <w:r w:rsidR="00A54E2B">
        <w:t xml:space="preserve"> of the investigation.</w:t>
      </w:r>
      <w:r w:rsidR="0043361D">
        <w:t xml:space="preserve"> An example is provided in </w:t>
      </w:r>
      <w:r w:rsidR="0043361D">
        <w:fldChar w:fldCharType="begin"/>
      </w:r>
      <w:r w:rsidR="0043361D">
        <w:instrText xml:space="preserve"> REF _Ref216620513 \h </w:instrText>
      </w:r>
      <w:r w:rsidR="0043361D">
        <w:fldChar w:fldCharType="separate"/>
      </w:r>
      <w:r w:rsidR="00205055">
        <w:t xml:space="preserve">Table </w:t>
      </w:r>
      <w:r w:rsidR="00205055">
        <w:rPr>
          <w:noProof/>
        </w:rPr>
        <w:t>23</w:t>
      </w:r>
      <w:r w:rsidR="0043361D">
        <w:fldChar w:fldCharType="end"/>
      </w:r>
      <w:r w:rsidR="0043361D">
        <w:t>.</w:t>
      </w:r>
    </w:p>
    <w:p w14:paraId="35D52D8C" w14:textId="22FF96BE" w:rsidR="00186356" w:rsidRDefault="00222A5B" w:rsidP="00CE2CFA">
      <w:pPr>
        <w:pStyle w:val="ListNumber"/>
        <w:numPr>
          <w:ilvl w:val="0"/>
          <w:numId w:val="2"/>
        </w:numPr>
      </w:pPr>
      <w:r>
        <w:t xml:space="preserve">Students </w:t>
      </w:r>
      <w:r w:rsidR="00186356">
        <w:t xml:space="preserve">conduct their investigation and </w:t>
      </w:r>
      <w:r w:rsidDel="00112E39">
        <w:t>record their results</w:t>
      </w:r>
      <w:r w:rsidR="00E27448">
        <w:t>.</w:t>
      </w:r>
    </w:p>
    <w:p w14:paraId="64D485A1" w14:textId="34AC9D9E" w:rsidR="00375251" w:rsidRDefault="00F63B28" w:rsidP="002F238F">
      <w:pPr>
        <w:pStyle w:val="ListNumber"/>
      </w:pPr>
      <w:r>
        <w:t>Guide students to construct a column graph to represent their result</w:t>
      </w:r>
      <w:r w:rsidR="00375251">
        <w:t xml:space="preserve">s. </w:t>
      </w:r>
      <w:r w:rsidR="0043361D">
        <w:t>Refer</w:t>
      </w:r>
      <w:r w:rsidR="00CA0069">
        <w:t xml:space="preserve"> back</w:t>
      </w:r>
      <w:r w:rsidR="00E27448">
        <w:t xml:space="preserve"> to </w:t>
      </w:r>
      <w:r w:rsidR="00D16716" w:rsidRPr="0043361D">
        <w:rPr>
          <w:rStyle w:val="Strong"/>
        </w:rPr>
        <w:t>SOL PPT ‘2.4 Quality criteria for a column graph’</w:t>
      </w:r>
      <w:r w:rsidR="00D16716">
        <w:t xml:space="preserve"> and </w:t>
      </w:r>
      <w:r w:rsidR="00D16716" w:rsidRPr="0043361D">
        <w:rPr>
          <w:rStyle w:val="Strong"/>
        </w:rPr>
        <w:t>SOL PPT ‘2.4 Annotated sample graph’</w:t>
      </w:r>
      <w:r w:rsidR="00D16716">
        <w:t xml:space="preserve"> to support students in completing their graphs.</w:t>
      </w:r>
    </w:p>
    <w:p w14:paraId="60C3619D" w14:textId="575DC65A" w:rsidR="00F63B28" w:rsidRDefault="00F63B28" w:rsidP="002F238F">
      <w:pPr>
        <w:pStyle w:val="ListNumber"/>
      </w:pPr>
      <w:r w:rsidRPr="00B609CB">
        <w:t>As a class, discuss</w:t>
      </w:r>
      <w:r>
        <w:t xml:space="preserve"> any trends observed and conclusions drawn.</w:t>
      </w:r>
      <w:r w:rsidR="007F0AE0" w:rsidRPr="007F0AE0">
        <w:t xml:space="preserve"> </w:t>
      </w:r>
      <w:r w:rsidR="007F0AE0" w:rsidRPr="002973D4">
        <w:t xml:space="preserve">Students </w:t>
      </w:r>
      <w:r w:rsidR="007F0AE0" w:rsidRPr="00B609CB">
        <w:t>respond to reflection questions.</w:t>
      </w:r>
    </w:p>
    <w:p w14:paraId="562E9070" w14:textId="64DFF892" w:rsidR="00576C5C" w:rsidRDefault="00576C5C" w:rsidP="00576C5C">
      <w:pPr>
        <w:rPr>
          <w:rStyle w:val="Strong"/>
        </w:rPr>
      </w:pPr>
      <w:r w:rsidRPr="00D96E71">
        <w:rPr>
          <w:rStyle w:val="Strong"/>
        </w:rPr>
        <w:t>Sample response</w:t>
      </w:r>
      <w:r w:rsidR="00E92E2C">
        <w:rPr>
          <w:rStyle w:val="Strong"/>
        </w:rPr>
        <w:t xml:space="preserve">: Student resource – solubility and temperature </w:t>
      </w:r>
      <w:r w:rsidR="001B07AD" w:rsidRPr="001B07AD">
        <w:rPr>
          <w:rFonts w:eastAsia="Calibri"/>
          <w:b/>
          <w:bCs/>
        </w:rPr>
        <w:t>practical investigation</w:t>
      </w:r>
    </w:p>
    <w:p w14:paraId="0272FFF7" w14:textId="3A119C3B" w:rsidR="00F74F5F" w:rsidRPr="00D96E71" w:rsidRDefault="00F74F5F" w:rsidP="00576C5C">
      <w:pPr>
        <w:rPr>
          <w:rStyle w:val="Strong"/>
        </w:rPr>
      </w:pPr>
      <w:r>
        <w:t xml:space="preserve">Construct a table to record the results of the investigation. Use the table quality criteria </w:t>
      </w:r>
      <w:r w:rsidR="006D2EBE">
        <w:t xml:space="preserve">to </w:t>
      </w:r>
      <w:r>
        <w:t>ensure you include everything you need.</w:t>
      </w:r>
    </w:p>
    <w:p w14:paraId="6648FE02" w14:textId="5D4C98F8" w:rsidR="001E4ABC" w:rsidRDefault="001E4ABC" w:rsidP="001E4ABC">
      <w:pPr>
        <w:pStyle w:val="Caption"/>
      </w:pPr>
      <w:bookmarkStart w:id="82" w:name="_Ref216620513"/>
      <w:r>
        <w:t xml:space="preserve">Table </w:t>
      </w:r>
      <w:r>
        <w:fldChar w:fldCharType="begin"/>
      </w:r>
      <w:r>
        <w:instrText xml:space="preserve"> SEQ Table \* ARABIC </w:instrText>
      </w:r>
      <w:r>
        <w:fldChar w:fldCharType="separate"/>
      </w:r>
      <w:r w:rsidR="00DD4DDD">
        <w:rPr>
          <w:noProof/>
        </w:rPr>
        <w:t>23</w:t>
      </w:r>
      <w:r>
        <w:fldChar w:fldCharType="end"/>
      </w:r>
      <w:bookmarkEnd w:id="82"/>
      <w:r>
        <w:t xml:space="preserve"> – sample </w:t>
      </w:r>
      <w:r w:rsidR="00C23D92">
        <w:t xml:space="preserve">results table for the </w:t>
      </w:r>
      <w:r w:rsidR="00FE6DFE">
        <w:t>student-designed</w:t>
      </w:r>
      <w:r w:rsidR="00C23D92">
        <w:t xml:space="preserve"> investigation on the effect of temperature on the amount of sugar t</w:t>
      </w:r>
      <w:r w:rsidR="00615300">
        <w:t>hat will dissolve in water</w:t>
      </w:r>
    </w:p>
    <w:tbl>
      <w:tblPr>
        <w:tblStyle w:val="Tableheader"/>
        <w:tblW w:w="0" w:type="auto"/>
        <w:tblLook w:val="04A0" w:firstRow="1" w:lastRow="0" w:firstColumn="1" w:lastColumn="0" w:noHBand="0" w:noVBand="1"/>
        <w:tblDescription w:val="Sample results table for the student-designed investigation on the effect of temperature on the amount of sugar that will dissolve in water. Table uses merged cells."/>
      </w:tblPr>
      <w:tblGrid>
        <w:gridCol w:w="2210"/>
        <w:gridCol w:w="1855"/>
        <w:gridCol w:w="1855"/>
        <w:gridCol w:w="1855"/>
        <w:gridCol w:w="1855"/>
      </w:tblGrid>
      <w:tr w:rsidR="004D5BE9" w:rsidRPr="004374BA" w14:paraId="3F6072D4" w14:textId="77777777" w:rsidTr="00C629A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10" w:type="dxa"/>
            <w:vMerge w:val="restart"/>
          </w:tcPr>
          <w:p w14:paraId="4D011537" w14:textId="2AA5E167" w:rsidR="004D5BE9" w:rsidRPr="004374BA" w:rsidRDefault="004D5BE9" w:rsidP="004374BA">
            <w:r w:rsidRPr="004374BA">
              <w:t>Water temperature</w:t>
            </w:r>
          </w:p>
        </w:tc>
        <w:tc>
          <w:tcPr>
            <w:tcW w:w="7420" w:type="dxa"/>
            <w:gridSpan w:val="4"/>
          </w:tcPr>
          <w:p w14:paraId="0CE4C4D9" w14:textId="46CF9B69" w:rsidR="004D5BE9" w:rsidRPr="004374BA" w:rsidRDefault="004D5BE9" w:rsidP="004374BA">
            <w:pPr>
              <w:cnfStyle w:val="100000000000" w:firstRow="1" w:lastRow="0" w:firstColumn="0" w:lastColumn="0" w:oddVBand="0" w:evenVBand="0" w:oddHBand="0" w:evenHBand="0" w:firstRowFirstColumn="0" w:firstRowLastColumn="0" w:lastRowFirstColumn="0" w:lastRowLastColumn="0"/>
            </w:pPr>
            <w:r w:rsidRPr="004374BA">
              <w:t>Amount of sugar dissolved (</w:t>
            </w:r>
            <w:r w:rsidR="000765C5" w:rsidRPr="004374BA">
              <w:t>heaped spatulas)</w:t>
            </w:r>
          </w:p>
        </w:tc>
      </w:tr>
      <w:tr w:rsidR="004D5BE9" w:rsidRPr="004374BA" w14:paraId="4D7F7BAF" w14:textId="77777777" w:rsidTr="00C629A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10" w:type="dxa"/>
            <w:vMerge/>
          </w:tcPr>
          <w:p w14:paraId="283021AD" w14:textId="77777777" w:rsidR="004D5BE9" w:rsidRPr="004374BA" w:rsidRDefault="004D5BE9" w:rsidP="004374BA"/>
        </w:tc>
        <w:tc>
          <w:tcPr>
            <w:tcW w:w="1855" w:type="dxa"/>
          </w:tcPr>
          <w:p w14:paraId="5988C183" w14:textId="716829A3" w:rsidR="004D5BE9" w:rsidRPr="004374BA" w:rsidRDefault="000765C5" w:rsidP="004374BA">
            <w:pPr>
              <w:cnfStyle w:val="000000100000" w:firstRow="0" w:lastRow="0" w:firstColumn="0" w:lastColumn="0" w:oddVBand="0" w:evenVBand="0" w:oddHBand="1" w:evenHBand="0" w:firstRowFirstColumn="0" w:firstRowLastColumn="0" w:lastRowFirstColumn="0" w:lastRowLastColumn="0"/>
            </w:pPr>
            <w:r w:rsidRPr="004374BA">
              <w:t>Trial 1</w:t>
            </w:r>
          </w:p>
        </w:tc>
        <w:tc>
          <w:tcPr>
            <w:tcW w:w="1855" w:type="dxa"/>
          </w:tcPr>
          <w:p w14:paraId="6E74AC5B" w14:textId="5683B875" w:rsidR="004D5BE9" w:rsidRPr="004374BA" w:rsidRDefault="000765C5" w:rsidP="004374BA">
            <w:pPr>
              <w:cnfStyle w:val="000000100000" w:firstRow="0" w:lastRow="0" w:firstColumn="0" w:lastColumn="0" w:oddVBand="0" w:evenVBand="0" w:oddHBand="1" w:evenHBand="0" w:firstRowFirstColumn="0" w:firstRowLastColumn="0" w:lastRowFirstColumn="0" w:lastRowLastColumn="0"/>
            </w:pPr>
            <w:r w:rsidRPr="004374BA">
              <w:t>Trial 2</w:t>
            </w:r>
          </w:p>
        </w:tc>
        <w:tc>
          <w:tcPr>
            <w:tcW w:w="1855" w:type="dxa"/>
          </w:tcPr>
          <w:p w14:paraId="0D05233C" w14:textId="2D5EE95E" w:rsidR="004D5BE9" w:rsidRPr="004374BA" w:rsidRDefault="000765C5" w:rsidP="004374BA">
            <w:pPr>
              <w:cnfStyle w:val="000000100000" w:firstRow="0" w:lastRow="0" w:firstColumn="0" w:lastColumn="0" w:oddVBand="0" w:evenVBand="0" w:oddHBand="1" w:evenHBand="0" w:firstRowFirstColumn="0" w:firstRowLastColumn="0" w:lastRowFirstColumn="0" w:lastRowLastColumn="0"/>
            </w:pPr>
            <w:r w:rsidRPr="004374BA">
              <w:t>Trial 3</w:t>
            </w:r>
          </w:p>
        </w:tc>
        <w:tc>
          <w:tcPr>
            <w:tcW w:w="1855" w:type="dxa"/>
          </w:tcPr>
          <w:p w14:paraId="19257829" w14:textId="50106B5D" w:rsidR="004D5BE9" w:rsidRPr="004374BA" w:rsidRDefault="000765C5" w:rsidP="004374BA">
            <w:pPr>
              <w:cnfStyle w:val="000000100000" w:firstRow="0" w:lastRow="0" w:firstColumn="0" w:lastColumn="0" w:oddVBand="0" w:evenVBand="0" w:oddHBand="1" w:evenHBand="0" w:firstRowFirstColumn="0" w:firstRowLastColumn="0" w:lastRowFirstColumn="0" w:lastRowLastColumn="0"/>
            </w:pPr>
            <w:r w:rsidRPr="004374BA">
              <w:t>Mean</w:t>
            </w:r>
          </w:p>
        </w:tc>
      </w:tr>
      <w:tr w:rsidR="00602661" w:rsidRPr="004374BA" w14:paraId="415BD924" w14:textId="77777777" w:rsidTr="00C629A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10" w:type="dxa"/>
          </w:tcPr>
          <w:p w14:paraId="7221F91E" w14:textId="596D1ECC" w:rsidR="00602661" w:rsidRPr="004374BA" w:rsidRDefault="00602661" w:rsidP="004374BA">
            <w:r w:rsidRPr="004374BA">
              <w:t>Cold</w:t>
            </w:r>
          </w:p>
        </w:tc>
        <w:tc>
          <w:tcPr>
            <w:tcW w:w="1855" w:type="dxa"/>
          </w:tcPr>
          <w:p w14:paraId="1C5EE664" w14:textId="7B4CBF9E" w:rsidR="00602661" w:rsidRPr="004374BA" w:rsidRDefault="00A043C4" w:rsidP="004374BA">
            <w:pPr>
              <w:cnfStyle w:val="000000010000" w:firstRow="0" w:lastRow="0" w:firstColumn="0" w:lastColumn="0" w:oddVBand="0" w:evenVBand="0" w:oddHBand="0" w:evenHBand="1" w:firstRowFirstColumn="0" w:firstRowLastColumn="0" w:lastRowFirstColumn="0" w:lastRowLastColumn="0"/>
            </w:pPr>
            <w:r w:rsidRPr="004374BA">
              <w:t>4</w:t>
            </w:r>
          </w:p>
        </w:tc>
        <w:tc>
          <w:tcPr>
            <w:tcW w:w="1855" w:type="dxa"/>
          </w:tcPr>
          <w:p w14:paraId="7FB952C8" w14:textId="611C44B1" w:rsidR="00602661" w:rsidRPr="004374BA" w:rsidRDefault="00A043C4" w:rsidP="004374BA">
            <w:pPr>
              <w:cnfStyle w:val="000000010000" w:firstRow="0" w:lastRow="0" w:firstColumn="0" w:lastColumn="0" w:oddVBand="0" w:evenVBand="0" w:oddHBand="0" w:evenHBand="1" w:firstRowFirstColumn="0" w:firstRowLastColumn="0" w:lastRowFirstColumn="0" w:lastRowLastColumn="0"/>
            </w:pPr>
            <w:r w:rsidRPr="004374BA">
              <w:t>3</w:t>
            </w:r>
          </w:p>
        </w:tc>
        <w:tc>
          <w:tcPr>
            <w:tcW w:w="1855" w:type="dxa"/>
          </w:tcPr>
          <w:p w14:paraId="03A9B54D" w14:textId="2DA5F0FB" w:rsidR="00602661" w:rsidRPr="004374BA" w:rsidRDefault="00A043C4" w:rsidP="004374BA">
            <w:pPr>
              <w:cnfStyle w:val="000000010000" w:firstRow="0" w:lastRow="0" w:firstColumn="0" w:lastColumn="0" w:oddVBand="0" w:evenVBand="0" w:oddHBand="0" w:evenHBand="1" w:firstRowFirstColumn="0" w:firstRowLastColumn="0" w:lastRowFirstColumn="0" w:lastRowLastColumn="0"/>
            </w:pPr>
            <w:r w:rsidRPr="004374BA">
              <w:t>3</w:t>
            </w:r>
          </w:p>
        </w:tc>
        <w:tc>
          <w:tcPr>
            <w:tcW w:w="1855" w:type="dxa"/>
          </w:tcPr>
          <w:p w14:paraId="209CFB27" w14:textId="1718AB9E" w:rsidR="00602661" w:rsidRPr="004374BA" w:rsidRDefault="009E0C0C" w:rsidP="004374BA">
            <w:pPr>
              <w:cnfStyle w:val="000000010000" w:firstRow="0" w:lastRow="0" w:firstColumn="0" w:lastColumn="0" w:oddVBand="0" w:evenVBand="0" w:oddHBand="0" w:evenHBand="1" w:firstRowFirstColumn="0" w:firstRowLastColumn="0" w:lastRowFirstColumn="0" w:lastRowLastColumn="0"/>
            </w:pPr>
            <w:r w:rsidRPr="004374BA">
              <w:t>3.3</w:t>
            </w:r>
          </w:p>
        </w:tc>
      </w:tr>
      <w:tr w:rsidR="00602661" w:rsidRPr="004374BA" w14:paraId="3724D139" w14:textId="77777777" w:rsidTr="00C629A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10" w:type="dxa"/>
          </w:tcPr>
          <w:p w14:paraId="7BA608F9" w14:textId="6A5FC758" w:rsidR="00602661" w:rsidRPr="004374BA" w:rsidRDefault="00602661" w:rsidP="004374BA">
            <w:r w:rsidRPr="004374BA">
              <w:t>Room temperature</w:t>
            </w:r>
          </w:p>
        </w:tc>
        <w:tc>
          <w:tcPr>
            <w:tcW w:w="1855" w:type="dxa"/>
          </w:tcPr>
          <w:p w14:paraId="2BB342ED" w14:textId="67E559B7" w:rsidR="00602661" w:rsidRPr="004374BA" w:rsidRDefault="005419CC" w:rsidP="004374BA">
            <w:pPr>
              <w:cnfStyle w:val="000000100000" w:firstRow="0" w:lastRow="0" w:firstColumn="0" w:lastColumn="0" w:oddVBand="0" w:evenVBand="0" w:oddHBand="1" w:evenHBand="0" w:firstRowFirstColumn="0" w:firstRowLastColumn="0" w:lastRowFirstColumn="0" w:lastRowLastColumn="0"/>
            </w:pPr>
            <w:r w:rsidRPr="004374BA">
              <w:t>9</w:t>
            </w:r>
          </w:p>
        </w:tc>
        <w:tc>
          <w:tcPr>
            <w:tcW w:w="1855" w:type="dxa"/>
          </w:tcPr>
          <w:p w14:paraId="171B4B5A" w14:textId="414DBA4C" w:rsidR="00602661" w:rsidRPr="004374BA" w:rsidRDefault="005419CC" w:rsidP="004374BA">
            <w:pPr>
              <w:cnfStyle w:val="000000100000" w:firstRow="0" w:lastRow="0" w:firstColumn="0" w:lastColumn="0" w:oddVBand="0" w:evenVBand="0" w:oddHBand="1" w:evenHBand="0" w:firstRowFirstColumn="0" w:firstRowLastColumn="0" w:lastRowFirstColumn="0" w:lastRowLastColumn="0"/>
            </w:pPr>
            <w:r w:rsidRPr="004374BA">
              <w:t>10</w:t>
            </w:r>
          </w:p>
        </w:tc>
        <w:tc>
          <w:tcPr>
            <w:tcW w:w="1855" w:type="dxa"/>
          </w:tcPr>
          <w:p w14:paraId="0D267997" w14:textId="5DF0BE97" w:rsidR="00602661" w:rsidRPr="004374BA" w:rsidRDefault="005419CC" w:rsidP="004374BA">
            <w:pPr>
              <w:cnfStyle w:val="000000100000" w:firstRow="0" w:lastRow="0" w:firstColumn="0" w:lastColumn="0" w:oddVBand="0" w:evenVBand="0" w:oddHBand="1" w:evenHBand="0" w:firstRowFirstColumn="0" w:firstRowLastColumn="0" w:lastRowFirstColumn="0" w:lastRowLastColumn="0"/>
            </w:pPr>
            <w:r w:rsidRPr="004374BA">
              <w:t>9</w:t>
            </w:r>
          </w:p>
        </w:tc>
        <w:tc>
          <w:tcPr>
            <w:tcW w:w="1855" w:type="dxa"/>
          </w:tcPr>
          <w:p w14:paraId="18134AAF" w14:textId="4D7CF235" w:rsidR="00602661" w:rsidRPr="004374BA" w:rsidRDefault="00A96679" w:rsidP="004374BA">
            <w:pPr>
              <w:cnfStyle w:val="000000100000" w:firstRow="0" w:lastRow="0" w:firstColumn="0" w:lastColumn="0" w:oddVBand="0" w:evenVBand="0" w:oddHBand="1" w:evenHBand="0" w:firstRowFirstColumn="0" w:firstRowLastColumn="0" w:lastRowFirstColumn="0" w:lastRowLastColumn="0"/>
            </w:pPr>
            <w:r w:rsidRPr="004374BA">
              <w:t>9.3</w:t>
            </w:r>
          </w:p>
        </w:tc>
      </w:tr>
      <w:tr w:rsidR="00602661" w:rsidRPr="004374BA" w14:paraId="55C094FE" w14:textId="77777777" w:rsidTr="00C629A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10" w:type="dxa"/>
          </w:tcPr>
          <w:p w14:paraId="1A7B53A6" w14:textId="3EBEF3B6" w:rsidR="00602661" w:rsidRPr="004374BA" w:rsidRDefault="004D5BE9" w:rsidP="004374BA">
            <w:r w:rsidRPr="004374BA">
              <w:t>Warm</w:t>
            </w:r>
          </w:p>
        </w:tc>
        <w:tc>
          <w:tcPr>
            <w:tcW w:w="1855" w:type="dxa"/>
          </w:tcPr>
          <w:p w14:paraId="0844B5EA" w14:textId="6217BF6D" w:rsidR="00602661" w:rsidRPr="004374BA" w:rsidRDefault="0035659E" w:rsidP="004374BA">
            <w:pPr>
              <w:cnfStyle w:val="000000010000" w:firstRow="0" w:lastRow="0" w:firstColumn="0" w:lastColumn="0" w:oddVBand="0" w:evenVBand="0" w:oddHBand="0" w:evenHBand="1" w:firstRowFirstColumn="0" w:firstRowLastColumn="0" w:lastRowFirstColumn="0" w:lastRowLastColumn="0"/>
            </w:pPr>
            <w:r w:rsidRPr="004374BA">
              <w:t>20</w:t>
            </w:r>
          </w:p>
        </w:tc>
        <w:tc>
          <w:tcPr>
            <w:tcW w:w="1855" w:type="dxa"/>
          </w:tcPr>
          <w:p w14:paraId="4F0384BC" w14:textId="58E65283" w:rsidR="00602661" w:rsidRPr="004374BA" w:rsidRDefault="0035659E" w:rsidP="004374BA">
            <w:pPr>
              <w:cnfStyle w:val="000000010000" w:firstRow="0" w:lastRow="0" w:firstColumn="0" w:lastColumn="0" w:oddVBand="0" w:evenVBand="0" w:oddHBand="0" w:evenHBand="1" w:firstRowFirstColumn="0" w:firstRowLastColumn="0" w:lastRowFirstColumn="0" w:lastRowLastColumn="0"/>
            </w:pPr>
            <w:r w:rsidRPr="004374BA">
              <w:t>19</w:t>
            </w:r>
          </w:p>
        </w:tc>
        <w:tc>
          <w:tcPr>
            <w:tcW w:w="1855" w:type="dxa"/>
          </w:tcPr>
          <w:p w14:paraId="5507F903" w14:textId="4E7DD3C5" w:rsidR="00602661" w:rsidRPr="004374BA" w:rsidRDefault="0035659E" w:rsidP="004374BA">
            <w:pPr>
              <w:cnfStyle w:val="000000010000" w:firstRow="0" w:lastRow="0" w:firstColumn="0" w:lastColumn="0" w:oddVBand="0" w:evenVBand="0" w:oddHBand="0" w:evenHBand="1" w:firstRowFirstColumn="0" w:firstRowLastColumn="0" w:lastRowFirstColumn="0" w:lastRowLastColumn="0"/>
            </w:pPr>
            <w:r w:rsidRPr="004374BA">
              <w:t>21</w:t>
            </w:r>
          </w:p>
        </w:tc>
        <w:tc>
          <w:tcPr>
            <w:tcW w:w="1855" w:type="dxa"/>
          </w:tcPr>
          <w:p w14:paraId="2DE8C454" w14:textId="23F9B826" w:rsidR="00602661" w:rsidRPr="004374BA" w:rsidRDefault="00A96679" w:rsidP="004374BA">
            <w:pPr>
              <w:cnfStyle w:val="000000010000" w:firstRow="0" w:lastRow="0" w:firstColumn="0" w:lastColumn="0" w:oddVBand="0" w:evenVBand="0" w:oddHBand="0" w:evenHBand="1" w:firstRowFirstColumn="0" w:firstRowLastColumn="0" w:lastRowFirstColumn="0" w:lastRowLastColumn="0"/>
            </w:pPr>
            <w:r w:rsidRPr="004374BA">
              <w:t>20.0</w:t>
            </w:r>
          </w:p>
        </w:tc>
      </w:tr>
      <w:tr w:rsidR="004D5BE9" w:rsidRPr="004374BA" w14:paraId="7A5A76B1" w14:textId="77777777" w:rsidTr="00C629A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10" w:type="dxa"/>
          </w:tcPr>
          <w:p w14:paraId="65E81621" w14:textId="69E04D4A" w:rsidR="004D5BE9" w:rsidRPr="004374BA" w:rsidRDefault="004D5BE9" w:rsidP="004374BA">
            <w:r w:rsidRPr="004374BA">
              <w:t>Hot</w:t>
            </w:r>
          </w:p>
        </w:tc>
        <w:tc>
          <w:tcPr>
            <w:tcW w:w="1855" w:type="dxa"/>
          </w:tcPr>
          <w:p w14:paraId="13A5E87A" w14:textId="7201CDB2" w:rsidR="004D5BE9" w:rsidRPr="004374BA" w:rsidRDefault="00352ACC" w:rsidP="004374BA">
            <w:pPr>
              <w:cnfStyle w:val="000000100000" w:firstRow="0" w:lastRow="0" w:firstColumn="0" w:lastColumn="0" w:oddVBand="0" w:evenVBand="0" w:oddHBand="1" w:evenHBand="0" w:firstRowFirstColumn="0" w:firstRowLastColumn="0" w:lastRowFirstColumn="0" w:lastRowLastColumn="0"/>
            </w:pPr>
            <w:r w:rsidRPr="004374BA">
              <w:t>31</w:t>
            </w:r>
          </w:p>
        </w:tc>
        <w:tc>
          <w:tcPr>
            <w:tcW w:w="1855" w:type="dxa"/>
          </w:tcPr>
          <w:p w14:paraId="5ED446CB" w14:textId="04036118" w:rsidR="004D5BE9" w:rsidRPr="004374BA" w:rsidRDefault="009F74DA" w:rsidP="004374BA">
            <w:pPr>
              <w:cnfStyle w:val="000000100000" w:firstRow="0" w:lastRow="0" w:firstColumn="0" w:lastColumn="0" w:oddVBand="0" w:evenVBand="0" w:oddHBand="1" w:evenHBand="0" w:firstRowFirstColumn="0" w:firstRowLastColumn="0" w:lastRowFirstColumn="0" w:lastRowLastColumn="0"/>
            </w:pPr>
            <w:r w:rsidRPr="004374BA">
              <w:t>29</w:t>
            </w:r>
          </w:p>
        </w:tc>
        <w:tc>
          <w:tcPr>
            <w:tcW w:w="1855" w:type="dxa"/>
          </w:tcPr>
          <w:p w14:paraId="10ACB59D" w14:textId="26BD2927" w:rsidR="004D5BE9" w:rsidRPr="004374BA" w:rsidRDefault="00352ACC" w:rsidP="004374BA">
            <w:pPr>
              <w:cnfStyle w:val="000000100000" w:firstRow="0" w:lastRow="0" w:firstColumn="0" w:lastColumn="0" w:oddVBand="0" w:evenVBand="0" w:oddHBand="1" w:evenHBand="0" w:firstRowFirstColumn="0" w:firstRowLastColumn="0" w:lastRowFirstColumn="0" w:lastRowLastColumn="0"/>
            </w:pPr>
            <w:r w:rsidRPr="004374BA">
              <w:t>30</w:t>
            </w:r>
          </w:p>
        </w:tc>
        <w:tc>
          <w:tcPr>
            <w:tcW w:w="1855" w:type="dxa"/>
          </w:tcPr>
          <w:p w14:paraId="4CBFEFAC" w14:textId="4228CC11" w:rsidR="004D5BE9" w:rsidRPr="004374BA" w:rsidRDefault="004E0CDA" w:rsidP="004374BA">
            <w:pPr>
              <w:cnfStyle w:val="000000100000" w:firstRow="0" w:lastRow="0" w:firstColumn="0" w:lastColumn="0" w:oddVBand="0" w:evenVBand="0" w:oddHBand="1" w:evenHBand="0" w:firstRowFirstColumn="0" w:firstRowLastColumn="0" w:lastRowFirstColumn="0" w:lastRowLastColumn="0"/>
            </w:pPr>
            <w:r w:rsidRPr="004374BA">
              <w:t>30.0</w:t>
            </w:r>
          </w:p>
        </w:tc>
      </w:tr>
    </w:tbl>
    <w:p w14:paraId="37049E56" w14:textId="767B2A92" w:rsidR="00C629A9" w:rsidRDefault="00C629A9" w:rsidP="00D46C76">
      <w:r>
        <w:t>Construct a column graph to represent the mean data from the investigation.</w:t>
      </w:r>
    </w:p>
    <w:p w14:paraId="771B0F8F" w14:textId="5C4FCB17" w:rsidR="00F908AF" w:rsidRPr="002973D4" w:rsidRDefault="00B609CB" w:rsidP="00B609CB">
      <w:pPr>
        <w:pStyle w:val="Caption"/>
      </w:pPr>
      <w:r>
        <w:t xml:space="preserve">Figure </w:t>
      </w:r>
      <w:r>
        <w:fldChar w:fldCharType="begin"/>
      </w:r>
      <w:r>
        <w:instrText xml:space="preserve"> SEQ Figure \* ARABIC </w:instrText>
      </w:r>
      <w:r>
        <w:fldChar w:fldCharType="separate"/>
      </w:r>
      <w:r w:rsidR="00BE74CE">
        <w:rPr>
          <w:noProof/>
        </w:rPr>
        <w:t>11</w:t>
      </w:r>
      <w:r>
        <w:fldChar w:fldCharType="end"/>
      </w:r>
      <w:r>
        <w:t xml:space="preserve"> –</w:t>
      </w:r>
      <w:r w:rsidRPr="00B609CB">
        <w:t xml:space="preserve"> sample column graph</w:t>
      </w:r>
      <w:r w:rsidR="0056152F" w:rsidRPr="002973D4">
        <w:fldChar w:fldCharType="begin"/>
      </w:r>
      <w:r w:rsidR="0056152F" w:rsidRPr="002973D4">
        <w:instrText xml:space="preserve"> REF _Ref207705544 \h </w:instrText>
      </w:r>
      <w:r w:rsidR="00ED737E" w:rsidRPr="002973D4">
        <w:instrText xml:space="preserve"> \* MERGEFORMAT </w:instrText>
      </w:r>
      <w:r w:rsidR="0056152F" w:rsidRPr="002973D4">
        <w:fldChar w:fldCharType="separate"/>
      </w:r>
    </w:p>
    <w:p w14:paraId="437978A2" w14:textId="45109884" w:rsidR="00F908AF" w:rsidRPr="00143552" w:rsidRDefault="002973D4" w:rsidP="00143552">
      <w:r w:rsidRPr="008C17A4">
        <w:rPr>
          <w:noProof/>
        </w:rPr>
        <w:drawing>
          <wp:inline distT="0" distB="0" distL="0" distR="0" wp14:anchorId="652551D0" wp14:editId="0D137B4A">
            <wp:extent cx="5486400" cy="3200400"/>
            <wp:effectExtent l="0" t="0" r="0" b="0"/>
            <wp:docPr id="1757382996" name="Chart 2" descr="A sample column graphs showing the solubility of sugar in cold, room temperature, warm and hot water. "/>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1AF470E5" w14:textId="126FE5A7" w:rsidR="00FC712D" w:rsidRDefault="0056152F" w:rsidP="00E64F7B">
      <w:pPr>
        <w:pStyle w:val="ListNumber"/>
        <w:numPr>
          <w:ilvl w:val="0"/>
          <w:numId w:val="43"/>
        </w:numPr>
      </w:pPr>
      <w:r w:rsidRPr="002973D4">
        <w:fldChar w:fldCharType="end"/>
      </w:r>
      <w:bookmarkStart w:id="83" w:name="_Ref207884410"/>
      <w:r w:rsidR="00FC712D">
        <w:t>Describe any pattern(s) or relationship(s) you observed?</w:t>
      </w:r>
    </w:p>
    <w:tbl>
      <w:tblPr>
        <w:tblStyle w:val="TableGrid"/>
        <w:tblW w:w="0" w:type="auto"/>
        <w:tblLook w:val="04A0" w:firstRow="1" w:lastRow="0" w:firstColumn="1" w:lastColumn="0" w:noHBand="0" w:noVBand="1"/>
        <w:tblDescription w:val="Sample student response."/>
      </w:tblPr>
      <w:tblGrid>
        <w:gridCol w:w="9628"/>
      </w:tblGrid>
      <w:tr w:rsidR="00FC712D" w14:paraId="1741F7C1" w14:textId="77777777" w:rsidTr="007A4226">
        <w:tc>
          <w:tcPr>
            <w:tcW w:w="9628" w:type="dxa"/>
          </w:tcPr>
          <w:p w14:paraId="5A30A54A" w14:textId="16AB4147" w:rsidR="00FC712D" w:rsidRDefault="00FC712D" w:rsidP="007A4226">
            <w:r>
              <w:t>The results show that the warmer the water, the more sugar dissolves. This means warmer water can dissolve more sugar.</w:t>
            </w:r>
          </w:p>
        </w:tc>
      </w:tr>
    </w:tbl>
    <w:p w14:paraId="03B04C36" w14:textId="3B5F6720" w:rsidR="00FC712D" w:rsidRDefault="00FC712D" w:rsidP="00365B12">
      <w:pPr>
        <w:pStyle w:val="ListNumber"/>
      </w:pPr>
      <w:r>
        <w:t>Write an appropriate conclusion for your investigation. Remember to respond to the aim of the investigation.</w:t>
      </w:r>
    </w:p>
    <w:tbl>
      <w:tblPr>
        <w:tblStyle w:val="TableGrid"/>
        <w:tblW w:w="0" w:type="auto"/>
        <w:tblLook w:val="04A0" w:firstRow="1" w:lastRow="0" w:firstColumn="1" w:lastColumn="0" w:noHBand="0" w:noVBand="1"/>
        <w:tblDescription w:val="Sample student response."/>
      </w:tblPr>
      <w:tblGrid>
        <w:gridCol w:w="9628"/>
      </w:tblGrid>
      <w:tr w:rsidR="00FC712D" w14:paraId="26CEB74F" w14:textId="77777777" w:rsidTr="007A4226">
        <w:tc>
          <w:tcPr>
            <w:tcW w:w="9628" w:type="dxa"/>
          </w:tcPr>
          <w:p w14:paraId="10CD15EC" w14:textId="2D432ABC" w:rsidR="00FC712D" w:rsidRDefault="00FC712D" w:rsidP="007A4226">
            <w:r>
              <w:t>The results indicate that sugar solubility increases with temperature. The warmer the water that is used, the more sugar is dissolved. This suggests that higher temperatures provide more kinetic energy to water molecules, allowing them to interact with and separate from sugar particles more effectively. Therefore, temperature positively affects the solubility of sugar in water.</w:t>
            </w:r>
          </w:p>
        </w:tc>
      </w:tr>
    </w:tbl>
    <w:p w14:paraId="53A9EBCB" w14:textId="49AD5DCD" w:rsidR="00FC712D" w:rsidRDefault="00FC712D" w:rsidP="00FC712D">
      <w:r>
        <w:br w:type="page"/>
      </w:r>
    </w:p>
    <w:p w14:paraId="707648CE" w14:textId="056375C6" w:rsidR="00115169" w:rsidRDefault="00B609CB" w:rsidP="00115169">
      <w:pPr>
        <w:pStyle w:val="Heading3"/>
      </w:pPr>
      <w:bookmarkStart w:id="84" w:name="_Toc227597147"/>
      <w:r>
        <w:t>S</w:t>
      </w:r>
      <w:bookmarkStart w:id="85" w:name="_Ref207705544"/>
      <w:r w:rsidR="00E16E78" w:rsidRPr="00E16E78">
        <w:t>tudent resource</w:t>
      </w:r>
      <w:r w:rsidR="00A833F3">
        <w:t xml:space="preserve"> – </w:t>
      </w:r>
      <w:bookmarkEnd w:id="83"/>
      <w:bookmarkEnd w:id="85"/>
      <w:r w:rsidR="001244FA">
        <w:t>solubility and temperature practical investigation</w:t>
      </w:r>
      <w:bookmarkEnd w:id="84"/>
    </w:p>
    <w:p w14:paraId="42A44C84" w14:textId="0AC2FBB3" w:rsidR="00115169" w:rsidRDefault="00115169" w:rsidP="00115169">
      <w:r>
        <w:t>Construct a table to record the results of the investigation</w:t>
      </w:r>
      <w:r w:rsidR="00D136FF">
        <w:t xml:space="preserve">. Use the table quality criteria </w:t>
      </w:r>
      <w:r w:rsidR="00EF68EB">
        <w:t xml:space="preserve">to </w:t>
      </w:r>
      <w:r w:rsidR="00D136FF">
        <w:t>ensure you include everything you need.</w:t>
      </w:r>
    </w:p>
    <w:p w14:paraId="32EA3830" w14:textId="1DDB693A" w:rsidR="00D136FF" w:rsidRPr="00381563" w:rsidRDefault="00381563" w:rsidP="00472170">
      <w:pPr>
        <w:pStyle w:val="FeatureBox"/>
        <w:rPr>
          <w:rStyle w:val="Strong"/>
        </w:rPr>
      </w:pPr>
      <w:r w:rsidRPr="00381563">
        <w:rPr>
          <w:rStyle w:val="Strong"/>
        </w:rPr>
        <w:t>Table quality criteria</w:t>
      </w:r>
    </w:p>
    <w:p w14:paraId="6549FD5B" w14:textId="55E0AFB2" w:rsidR="00381563" w:rsidRDefault="009E3D75" w:rsidP="00472170">
      <w:pPr>
        <w:pStyle w:val="FeatureBox"/>
      </w:pPr>
      <w:sdt>
        <w:sdtPr>
          <w:id w:val="-1394726032"/>
          <w14:checkbox>
            <w14:checked w14:val="0"/>
            <w14:checkedState w14:val="2612" w14:font="MS Gothic"/>
            <w14:uncheckedState w14:val="2610" w14:font="MS Gothic"/>
          </w14:checkbox>
        </w:sdtPr>
        <w:sdtEndPr/>
        <w:sdtContent>
          <w:r w:rsidR="00156FDA">
            <w:rPr>
              <w:rFonts w:ascii="MS Gothic" w:eastAsia="MS Gothic" w:hAnsi="MS Gothic" w:hint="eastAsia"/>
            </w:rPr>
            <w:t>☐</w:t>
          </w:r>
        </w:sdtContent>
      </w:sdt>
      <w:r w:rsidR="00381563">
        <w:t xml:space="preserve"> Is the </w:t>
      </w:r>
      <w:r w:rsidR="00C67CBD">
        <w:t>independent variable in the first column</w:t>
      </w:r>
      <w:r w:rsidR="007D3FC8">
        <w:t>?</w:t>
      </w:r>
    </w:p>
    <w:p w14:paraId="2B7E0A8C" w14:textId="4B405D04" w:rsidR="00C67CBD" w:rsidRDefault="009E3D75" w:rsidP="00472170">
      <w:pPr>
        <w:pStyle w:val="FeatureBox"/>
      </w:pPr>
      <w:sdt>
        <w:sdtPr>
          <w:id w:val="117265179"/>
          <w14:checkbox>
            <w14:checked w14:val="0"/>
            <w14:checkedState w14:val="2612" w14:font="MS Gothic"/>
            <w14:uncheckedState w14:val="2610" w14:font="MS Gothic"/>
          </w14:checkbox>
        </w:sdtPr>
        <w:sdtEndPr/>
        <w:sdtContent>
          <w:r w:rsidR="00156FDA">
            <w:rPr>
              <w:rFonts w:ascii="MS Gothic" w:eastAsia="MS Gothic" w:hAnsi="MS Gothic" w:hint="eastAsia"/>
            </w:rPr>
            <w:t>☐</w:t>
          </w:r>
        </w:sdtContent>
      </w:sdt>
      <w:r w:rsidR="00C67CBD">
        <w:t xml:space="preserve"> </w:t>
      </w:r>
      <w:r w:rsidR="002518EA">
        <w:t>I</w:t>
      </w:r>
      <w:r w:rsidR="00C67CBD">
        <w:t xml:space="preserve">s there space </w:t>
      </w:r>
      <w:r w:rsidR="00E90316">
        <w:t xml:space="preserve">to record trial data </w:t>
      </w:r>
      <w:r w:rsidR="007D3FC8">
        <w:t>for each treatment?</w:t>
      </w:r>
    </w:p>
    <w:p w14:paraId="4319CD89" w14:textId="1F9E848C" w:rsidR="007D3FC8" w:rsidRDefault="009E3D75" w:rsidP="00472170">
      <w:pPr>
        <w:pStyle w:val="FeatureBox"/>
      </w:pPr>
      <w:sdt>
        <w:sdtPr>
          <w:id w:val="-250580417"/>
          <w14:checkbox>
            <w14:checked w14:val="0"/>
            <w14:checkedState w14:val="2612" w14:font="MS Gothic"/>
            <w14:uncheckedState w14:val="2610" w14:font="MS Gothic"/>
          </w14:checkbox>
        </w:sdtPr>
        <w:sdtEndPr/>
        <w:sdtContent>
          <w:r w:rsidR="00156FDA">
            <w:rPr>
              <w:rFonts w:ascii="MS Gothic" w:eastAsia="MS Gothic" w:hAnsi="MS Gothic" w:hint="eastAsia"/>
            </w:rPr>
            <w:t>☐</w:t>
          </w:r>
        </w:sdtContent>
      </w:sdt>
      <w:r w:rsidR="007D3FC8">
        <w:t xml:space="preserve"> </w:t>
      </w:r>
      <w:r w:rsidR="002518EA">
        <w:t>I</w:t>
      </w:r>
      <w:r w:rsidR="007D3FC8">
        <w:t>s there a column to calculate the mean result for each treatment?</w:t>
      </w:r>
    </w:p>
    <w:p w14:paraId="51549CF1" w14:textId="242F972D" w:rsidR="00D136FF" w:rsidRDefault="009E3D75" w:rsidP="00472170">
      <w:pPr>
        <w:pStyle w:val="FeatureBox"/>
      </w:pPr>
      <w:sdt>
        <w:sdtPr>
          <w:id w:val="-988243949"/>
          <w14:checkbox>
            <w14:checked w14:val="0"/>
            <w14:checkedState w14:val="2612" w14:font="MS Gothic"/>
            <w14:uncheckedState w14:val="2610" w14:font="MS Gothic"/>
          </w14:checkbox>
        </w:sdtPr>
        <w:sdtEndPr/>
        <w:sdtContent>
          <w:r w:rsidR="00156FDA">
            <w:rPr>
              <w:rFonts w:ascii="MS Gothic" w:eastAsia="MS Gothic" w:hAnsi="MS Gothic" w:hint="eastAsia"/>
            </w:rPr>
            <w:t>☐</w:t>
          </w:r>
        </w:sdtContent>
      </w:sdt>
      <w:r w:rsidR="00C65729">
        <w:t xml:space="preserve"> </w:t>
      </w:r>
      <w:r w:rsidR="002518EA">
        <w:t>D</w:t>
      </w:r>
      <w:r w:rsidR="00C65729">
        <w:t>oes the table have a label</w:t>
      </w:r>
      <w:r w:rsidR="00156FDA">
        <w:t xml:space="preserve"> or </w:t>
      </w:r>
      <w:r w:rsidR="00C25AC4">
        <w:t>heading</w:t>
      </w:r>
      <w:r w:rsidR="007F6C7C">
        <w:t>?</w:t>
      </w:r>
    </w:p>
    <w:p w14:paraId="662166E3" w14:textId="7455DADE" w:rsidR="007F6C7C" w:rsidRDefault="009E3D75" w:rsidP="00472170">
      <w:pPr>
        <w:pStyle w:val="FeatureBox"/>
      </w:pPr>
      <w:sdt>
        <w:sdtPr>
          <w:id w:val="884524127"/>
          <w14:checkbox>
            <w14:checked w14:val="0"/>
            <w14:checkedState w14:val="2612" w14:font="MS Gothic"/>
            <w14:uncheckedState w14:val="2610" w14:font="MS Gothic"/>
          </w14:checkbox>
        </w:sdtPr>
        <w:sdtEndPr/>
        <w:sdtContent>
          <w:r w:rsidR="00156FDA">
            <w:rPr>
              <w:rFonts w:ascii="MS Gothic" w:eastAsia="MS Gothic" w:hAnsi="MS Gothic" w:hint="eastAsia"/>
            </w:rPr>
            <w:t>☐</w:t>
          </w:r>
        </w:sdtContent>
      </w:sdt>
      <w:r w:rsidR="007F6C7C">
        <w:t xml:space="preserve"> </w:t>
      </w:r>
      <w:r w:rsidR="002518EA">
        <w:t>A</w:t>
      </w:r>
      <w:r w:rsidR="007F6C7C">
        <w:t>re units noted in the column headings where required?</w:t>
      </w:r>
    </w:p>
    <w:tbl>
      <w:tblPr>
        <w:tblStyle w:val="TableGrid"/>
        <w:tblW w:w="0" w:type="auto"/>
        <w:tblLook w:val="04A0" w:firstRow="1" w:lastRow="0" w:firstColumn="1" w:lastColumn="0" w:noHBand="0" w:noVBand="1"/>
        <w:tblDescription w:val="Blank space for students to construct a results table."/>
      </w:tblPr>
      <w:tblGrid>
        <w:gridCol w:w="9628"/>
      </w:tblGrid>
      <w:tr w:rsidR="00472170" w14:paraId="788B613E" w14:textId="77777777" w:rsidTr="008E3F34">
        <w:trPr>
          <w:trHeight w:val="7844"/>
        </w:trPr>
        <w:tc>
          <w:tcPr>
            <w:tcW w:w="9628" w:type="dxa"/>
          </w:tcPr>
          <w:p w14:paraId="0E94ABB1" w14:textId="77777777" w:rsidR="00472170" w:rsidRDefault="00472170" w:rsidP="00115169"/>
        </w:tc>
      </w:tr>
    </w:tbl>
    <w:p w14:paraId="359E2CB5" w14:textId="3CF3AC18" w:rsidR="00982A1C" w:rsidRPr="00982A1C" w:rsidRDefault="00982A1C" w:rsidP="00982A1C">
      <w:r>
        <w:t xml:space="preserve">Construct a column graph to </w:t>
      </w:r>
      <w:r w:rsidR="008E3F34">
        <w:t>represent the mean data from the investigation.</w:t>
      </w:r>
    </w:p>
    <w:p w14:paraId="6296D2DB" w14:textId="786C2E0A" w:rsidR="006D6171" w:rsidRDefault="006D6171" w:rsidP="002E4CEE">
      <w:pPr>
        <w:pStyle w:val="FeatureBox"/>
      </w:pPr>
      <w:r>
        <w:t xml:space="preserve">A column graph </w:t>
      </w:r>
      <w:r w:rsidR="00820A3D">
        <w:t xml:space="preserve">is used </w:t>
      </w:r>
      <w:r w:rsidR="00B93ADE">
        <w:t>for</w:t>
      </w:r>
      <w:r>
        <w:t xml:space="preserve"> categorical </w:t>
      </w:r>
      <w:r w:rsidR="00DA400F">
        <w:t>data (groups)</w:t>
      </w:r>
      <w:r w:rsidR="008E4D15">
        <w:t xml:space="preserve"> or discrete numerical data</w:t>
      </w:r>
      <w:r w:rsidR="00DA400F">
        <w:t>. The graph needs to have labelled axes, with the independent variable (</w:t>
      </w:r>
      <w:r w:rsidR="009575F0">
        <w:t>water</w:t>
      </w:r>
      <w:r w:rsidR="0090537F" w:rsidDel="003264B4">
        <w:t>)</w:t>
      </w:r>
      <w:r w:rsidR="00DA400F">
        <w:t xml:space="preserve"> on the horizontal axis and the dependent variable (</w:t>
      </w:r>
      <w:r w:rsidR="00E942E0">
        <w:t xml:space="preserve">number of spoons of </w:t>
      </w:r>
      <w:r w:rsidR="009575F0">
        <w:t xml:space="preserve">sugar </w:t>
      </w:r>
      <w:r w:rsidR="00E942E0">
        <w:t>dissolved) on the vertical axis.</w:t>
      </w:r>
    </w:p>
    <w:p w14:paraId="12613708" w14:textId="696B7950" w:rsidR="00D10B55" w:rsidRPr="002E4CEE" w:rsidRDefault="00D10B55" w:rsidP="002E4CEE">
      <w:pPr>
        <w:pStyle w:val="FeatureBox"/>
        <w:rPr>
          <w:rStyle w:val="Strong"/>
        </w:rPr>
      </w:pPr>
      <w:r w:rsidRPr="002E4CEE">
        <w:rPr>
          <w:rStyle w:val="Strong"/>
        </w:rPr>
        <w:t>Steps to construct a column graph</w:t>
      </w:r>
    </w:p>
    <w:p w14:paraId="67144D3D" w14:textId="58231845" w:rsidR="00D10B55" w:rsidRDefault="00F75DD3" w:rsidP="00E64F7B">
      <w:pPr>
        <w:pStyle w:val="FeatureBox"/>
        <w:numPr>
          <w:ilvl w:val="0"/>
          <w:numId w:val="40"/>
        </w:numPr>
        <w:ind w:left="567" w:hanging="567"/>
      </w:pPr>
      <w:r>
        <w:t>Label the axes</w:t>
      </w:r>
      <w:r w:rsidR="00E90316">
        <w:t>,</w:t>
      </w:r>
      <w:r>
        <w:t xml:space="preserve"> including units if appropriate.</w:t>
      </w:r>
    </w:p>
    <w:p w14:paraId="0EFBB1FD" w14:textId="2D5A3185" w:rsidR="00F75DD3" w:rsidRDefault="00027549" w:rsidP="00E64F7B">
      <w:pPr>
        <w:pStyle w:val="FeatureBox"/>
        <w:numPr>
          <w:ilvl w:val="0"/>
          <w:numId w:val="40"/>
        </w:numPr>
        <w:ind w:left="567" w:hanging="567"/>
      </w:pPr>
      <w:r>
        <w:t xml:space="preserve">Decide on </w:t>
      </w:r>
      <w:r w:rsidR="006B748F">
        <w:t xml:space="preserve">an </w:t>
      </w:r>
      <w:r>
        <w:t>appropriate</w:t>
      </w:r>
      <w:r w:rsidR="008E3129">
        <w:t xml:space="preserve"> vertical</w:t>
      </w:r>
      <w:r>
        <w:t xml:space="preserve"> scale </w:t>
      </w:r>
      <w:r w:rsidR="008E3129">
        <w:t>for the data.</w:t>
      </w:r>
    </w:p>
    <w:p w14:paraId="19AFBD06" w14:textId="1B36E1A5" w:rsidR="008E3129" w:rsidRDefault="00822871" w:rsidP="00E64F7B">
      <w:pPr>
        <w:pStyle w:val="FeatureBox"/>
        <w:numPr>
          <w:ilvl w:val="0"/>
          <w:numId w:val="40"/>
        </w:numPr>
        <w:ind w:left="567" w:hanging="567"/>
      </w:pPr>
      <w:r>
        <w:t>Decide on an appropriate column width, ensuring that each column is the same width</w:t>
      </w:r>
      <w:r w:rsidR="006B748F">
        <w:t xml:space="preserve"> and that there are equal spaces between columns.</w:t>
      </w:r>
    </w:p>
    <w:p w14:paraId="30292A38" w14:textId="7EE27A82" w:rsidR="006B748F" w:rsidRDefault="003C7404" w:rsidP="00E64F7B">
      <w:pPr>
        <w:pStyle w:val="FeatureBox"/>
        <w:numPr>
          <w:ilvl w:val="0"/>
          <w:numId w:val="40"/>
        </w:numPr>
        <w:ind w:left="567" w:hanging="567"/>
      </w:pPr>
      <w:r>
        <w:t>Using a pencil and a ruler, d</w:t>
      </w:r>
      <w:r w:rsidR="00DA5492">
        <w:t xml:space="preserve">raw a column for each temperature with the height of the column corresponding to the number of </w:t>
      </w:r>
      <w:r w:rsidR="00E90316">
        <w:t xml:space="preserve">spoonfuls </w:t>
      </w:r>
      <w:r w:rsidR="00DA5492">
        <w:t xml:space="preserve">of dissolved </w:t>
      </w:r>
      <w:r w:rsidR="00DA5492" w:rsidRPr="00E73281">
        <w:t>s</w:t>
      </w:r>
      <w:r w:rsidR="0090537F" w:rsidRPr="00E73281">
        <w:t>ugar</w:t>
      </w:r>
      <w:r w:rsidR="00DA5492">
        <w:t xml:space="preserve"> at that temperature.</w:t>
      </w:r>
    </w:p>
    <w:p w14:paraId="68F520C4" w14:textId="3B1FDC2F" w:rsidR="00820A3D" w:rsidRDefault="00554E15" w:rsidP="00E64F7B">
      <w:pPr>
        <w:pStyle w:val="FeatureBox"/>
        <w:numPr>
          <w:ilvl w:val="0"/>
          <w:numId w:val="40"/>
        </w:numPr>
        <w:ind w:left="567" w:hanging="567"/>
      </w:pPr>
      <w:r>
        <w:t xml:space="preserve">Include an informative title that links </w:t>
      </w:r>
      <w:r w:rsidR="00356143">
        <w:t>the independent and dependent variables.</w:t>
      </w:r>
    </w:p>
    <w:p w14:paraId="52DFF175" w14:textId="0D04AC90" w:rsidR="00802776" w:rsidRDefault="00802776" w:rsidP="00C447E2">
      <w:pPr>
        <w:jc w:val="center"/>
      </w:pPr>
      <w:r>
        <w:t>________________________________________________________</w:t>
      </w:r>
    </w:p>
    <w:p w14:paraId="0AB502F5" w14:textId="3D9687AE" w:rsidR="0088683D" w:rsidRDefault="00AA4990" w:rsidP="00C447E2">
      <w:pPr>
        <w:jc w:val="center"/>
      </w:pPr>
      <w:r>
        <w:rPr>
          <w:noProof/>
        </w:rPr>
        <w:drawing>
          <wp:inline distT="0" distB="0" distL="0" distR="0" wp14:anchorId="4CA2DF91" wp14:editId="4B1A9976">
            <wp:extent cx="5497248" cy="3601330"/>
            <wp:effectExtent l="0" t="0" r="8255" b="0"/>
            <wp:docPr id="2098494107" name="Picture 3" descr="The chart consists of blank graph paper for students to draw a grap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descr="The chart consists of blank graph paper for students to draw a graph."/>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5524353" cy="3619087"/>
                    </a:xfrm>
                    <a:prstGeom prst="rect">
                      <a:avLst/>
                    </a:prstGeom>
                    <a:noFill/>
                    <a:ln>
                      <a:noFill/>
                    </a:ln>
                  </pic:spPr>
                </pic:pic>
              </a:graphicData>
            </a:graphic>
          </wp:inline>
        </w:drawing>
      </w:r>
    </w:p>
    <w:p w14:paraId="0A923204" w14:textId="5A94642A" w:rsidR="0089226D" w:rsidRPr="00F04B6B" w:rsidRDefault="0089226D" w:rsidP="006F0FB2">
      <w:pPr>
        <w:keepNext/>
        <w:rPr>
          <w:rStyle w:val="Strong"/>
        </w:rPr>
      </w:pPr>
      <w:r w:rsidRPr="00F04B6B">
        <w:rPr>
          <w:rStyle w:val="Strong"/>
        </w:rPr>
        <w:t>Reflection questions</w:t>
      </w:r>
    </w:p>
    <w:p w14:paraId="3BBBEE5C" w14:textId="40C6F807" w:rsidR="00356143" w:rsidRDefault="00C53EE1" w:rsidP="00E64F7B">
      <w:pPr>
        <w:pStyle w:val="ListNumber"/>
        <w:numPr>
          <w:ilvl w:val="0"/>
          <w:numId w:val="41"/>
        </w:numPr>
      </w:pPr>
      <w:r>
        <w:t>Describe any pattern(s) or relationship(s) you observed?</w:t>
      </w:r>
    </w:p>
    <w:tbl>
      <w:tblPr>
        <w:tblStyle w:val="TableGrid"/>
        <w:tblW w:w="0" w:type="auto"/>
        <w:tblLook w:val="04A0" w:firstRow="1" w:lastRow="0" w:firstColumn="1" w:lastColumn="0" w:noHBand="0" w:noVBand="1"/>
        <w:tblDescription w:val="Blank space for a student response."/>
      </w:tblPr>
      <w:tblGrid>
        <w:gridCol w:w="9628"/>
      </w:tblGrid>
      <w:tr w:rsidR="00DA543A" w14:paraId="4D7D26EC" w14:textId="77777777" w:rsidTr="003F6A0D">
        <w:trPr>
          <w:trHeight w:val="2134"/>
        </w:trPr>
        <w:tc>
          <w:tcPr>
            <w:tcW w:w="9628" w:type="dxa"/>
          </w:tcPr>
          <w:p w14:paraId="059202AC" w14:textId="4ADBAC11" w:rsidR="00DA543A" w:rsidRDefault="00DA543A" w:rsidP="0088683D"/>
        </w:tc>
      </w:tr>
    </w:tbl>
    <w:p w14:paraId="33F63F48" w14:textId="61BB23DD" w:rsidR="003C7404" w:rsidRDefault="00820A3D" w:rsidP="00506FBD">
      <w:pPr>
        <w:pStyle w:val="ListNumber"/>
      </w:pPr>
      <w:r>
        <w:t>Write an appropriate conclusion for your investigation. Remember to re</w:t>
      </w:r>
      <w:r w:rsidR="003C7404">
        <w:t>spond to the aim of the investigation.</w:t>
      </w:r>
    </w:p>
    <w:p w14:paraId="31E7B531" w14:textId="5B19DDA8" w:rsidR="009F6680" w:rsidRDefault="009F6680" w:rsidP="009F6680">
      <w:pPr>
        <w:pStyle w:val="FeatureBox"/>
      </w:pPr>
      <w:r w:rsidRPr="009E3B3A">
        <w:rPr>
          <w:rStyle w:val="Strong"/>
        </w:rPr>
        <w:t>Aim:</w:t>
      </w:r>
      <w:r>
        <w:t xml:space="preserve"> </w:t>
      </w:r>
      <w:r w:rsidR="00506FBD">
        <w:t>t</w:t>
      </w:r>
      <w:r w:rsidRPr="009F6680">
        <w:t>o find out how changing the temperature of water affects how much sugar can dissolve in it.</w:t>
      </w:r>
    </w:p>
    <w:tbl>
      <w:tblPr>
        <w:tblStyle w:val="TableGrid"/>
        <w:tblW w:w="0" w:type="auto"/>
        <w:tblLook w:val="04A0" w:firstRow="1" w:lastRow="0" w:firstColumn="1" w:lastColumn="0" w:noHBand="0" w:noVBand="1"/>
        <w:tblDescription w:val="Blank space for a student response."/>
      </w:tblPr>
      <w:tblGrid>
        <w:gridCol w:w="9628"/>
      </w:tblGrid>
      <w:tr w:rsidR="00DA543A" w14:paraId="4210245B" w14:textId="77777777" w:rsidTr="003F6A0D">
        <w:trPr>
          <w:trHeight w:val="2266"/>
        </w:trPr>
        <w:tc>
          <w:tcPr>
            <w:tcW w:w="9628" w:type="dxa"/>
          </w:tcPr>
          <w:p w14:paraId="7BD5544E" w14:textId="635BC23B" w:rsidR="00DA543A" w:rsidRDefault="00DA543A" w:rsidP="0088683D"/>
        </w:tc>
      </w:tr>
    </w:tbl>
    <w:p w14:paraId="266F09BD" w14:textId="7F8C5853" w:rsidR="000E346B" w:rsidRPr="005C0C36" w:rsidRDefault="00C447E2" w:rsidP="00E10EF8">
      <w:r>
        <w:br w:type="page"/>
      </w:r>
    </w:p>
    <w:p w14:paraId="28948B71" w14:textId="5B28304A" w:rsidR="00486E08" w:rsidRPr="006C7F8B" w:rsidRDefault="00486E08" w:rsidP="00486E08">
      <w:pPr>
        <w:pStyle w:val="Heading1"/>
      </w:pPr>
      <w:bookmarkStart w:id="86" w:name="_Toc204017519"/>
      <w:bookmarkStart w:id="87" w:name="_Toc227597148"/>
      <w:bookmarkEnd w:id="2"/>
      <w:r>
        <w:t>Evidence base</w:t>
      </w:r>
      <w:bookmarkEnd w:id="86"/>
      <w:bookmarkEnd w:id="87"/>
    </w:p>
    <w:p w14:paraId="65B624F9" w14:textId="39C78EF4" w:rsidR="00486E08" w:rsidRDefault="00486E08" w:rsidP="00486E08">
      <w:pPr>
        <w:pStyle w:val="FeatureBox2"/>
      </w:pPr>
      <w:bookmarkStart w:id="88" w:name="_Hlk161147154"/>
      <w:r>
        <w:t>This resource contains NSW Curriculum and syllabus content. The NSW Curriculum is developed by the NSW Education Standards Authority</w:t>
      </w:r>
      <w:r w:rsidR="00EB7CCB">
        <w:t xml:space="preserve"> (NESA)</w:t>
      </w:r>
      <w:r>
        <w:t>. This content is prepared by NESA for and on behalf of the Crown in right of the State of New South Wales. The material is protected by Crown copyright.</w:t>
      </w:r>
    </w:p>
    <w:p w14:paraId="17B543C5" w14:textId="338512D7" w:rsidR="00486E08" w:rsidRDefault="00486E08" w:rsidP="00486E08">
      <w:pPr>
        <w:pStyle w:val="FeatureBox2"/>
      </w:pPr>
      <w:r>
        <w:t xml:space="preserve">Please refer to the NESA Copyright Disclaimer for more information </w:t>
      </w:r>
      <w:hyperlink r:id="rId53" w:history="1">
        <w:r w:rsidR="00EB7CCB" w:rsidRPr="00E120A5">
          <w:rPr>
            <w:rStyle w:val="Hyperlink"/>
          </w:rPr>
          <w:t>https://www.nsw.gov.au/education-and-training/nesa/copyright</w:t>
        </w:r>
      </w:hyperlink>
      <w:r>
        <w:t>.</w:t>
      </w:r>
    </w:p>
    <w:p w14:paraId="1FF591D8" w14:textId="5133B5C4" w:rsidR="00486E08" w:rsidRDefault="00486E08" w:rsidP="00486E08">
      <w:pPr>
        <w:pStyle w:val="FeatureBox2"/>
      </w:pPr>
      <w:r>
        <w:t xml:space="preserve">NESA holds the only official and up-to-date versions of the NSW Curriculum and syllabus documents. Please visit NESA </w:t>
      </w:r>
      <w:hyperlink r:id="rId54" w:history="1">
        <w:r w:rsidR="00EB7CCB" w:rsidRPr="00E120A5">
          <w:rPr>
            <w:rStyle w:val="Hyperlink"/>
          </w:rPr>
          <w:t>https://www.nsw.gov.au/education-and-training/nesa</w:t>
        </w:r>
      </w:hyperlink>
      <w:r>
        <w:t xml:space="preserve"> and NSW Curriculum </w:t>
      </w:r>
      <w:hyperlink r:id="rId55" w:history="1">
        <w:r w:rsidR="00EB7CCB" w:rsidRPr="00E120A5">
          <w:rPr>
            <w:rStyle w:val="Hyperlink"/>
          </w:rPr>
          <w:t>https://curriculum.nsw.edu.au</w:t>
        </w:r>
      </w:hyperlink>
      <w:r>
        <w:t>.</w:t>
      </w:r>
    </w:p>
    <w:bookmarkEnd w:id="88"/>
    <w:p w14:paraId="3DC94D01" w14:textId="2AFD7937" w:rsidR="00E12FEC" w:rsidRDefault="00B00FC5" w:rsidP="006C7F8B">
      <w:r w:rsidRPr="00367080">
        <w:rPr>
          <w:rStyle w:val="Hyperlink"/>
        </w:rPr>
        <w:fldChar w:fldCharType="begin"/>
      </w:r>
      <w:r w:rsidRPr="00367080">
        <w:rPr>
          <w:rStyle w:val="Hyperlink"/>
        </w:rPr>
        <w:instrText>HYPERLINK "https://curriculum.nsw.edu.au/learning-areas/science/science-7-10-2023/overview"</w:instrText>
      </w:r>
      <w:r w:rsidRPr="00367080">
        <w:rPr>
          <w:rStyle w:val="Hyperlink"/>
        </w:rPr>
      </w:r>
      <w:r w:rsidRPr="00367080">
        <w:rPr>
          <w:rStyle w:val="Hyperlink"/>
        </w:rPr>
        <w:fldChar w:fldCharType="separate"/>
      </w:r>
      <w:r w:rsidR="00E12FEC" w:rsidRPr="00367080">
        <w:rPr>
          <w:rStyle w:val="Hyperlink"/>
        </w:rPr>
        <w:t>Science 7</w:t>
      </w:r>
      <w:r w:rsidR="00486E08" w:rsidRPr="00367080">
        <w:rPr>
          <w:rStyle w:val="Hyperlink"/>
        </w:rPr>
        <w:t>–</w:t>
      </w:r>
      <w:r w:rsidR="00E12FEC" w:rsidRPr="00367080">
        <w:rPr>
          <w:rStyle w:val="Hyperlink"/>
        </w:rPr>
        <w:t>10 Syllabus</w:t>
      </w:r>
      <w:r w:rsidRPr="00367080">
        <w:rPr>
          <w:rStyle w:val="Hyperlink"/>
        </w:rPr>
        <w:fldChar w:fldCharType="end"/>
      </w:r>
      <w:r w:rsidR="00E12FEC">
        <w:t xml:space="preserve"> </w:t>
      </w:r>
      <w:r w:rsidR="00E12FEC" w:rsidRPr="00915F7E">
        <w:t>©</w:t>
      </w:r>
      <w:r w:rsidR="00E12FEC" w:rsidRPr="00C63EA7">
        <w:t xml:space="preserve"> NSW Education Standards Authority (NESA) for and on behalf of the Crown in right of the State of New South Wales, </w:t>
      </w:r>
      <w:r w:rsidR="00945AF1">
        <w:t>202</w:t>
      </w:r>
      <w:r w:rsidR="002F6CC3">
        <w:t>3</w:t>
      </w:r>
      <w:r w:rsidR="00E12FEC" w:rsidRPr="00C63EA7">
        <w:t>.</w:t>
      </w:r>
    </w:p>
    <w:p w14:paraId="75F1D4A7" w14:textId="7D049AF1" w:rsidR="004C19C2" w:rsidRDefault="004C19C2" w:rsidP="00E12FEC">
      <w:r w:rsidRPr="004C19C2">
        <w:t xml:space="preserve">AITSL (Australian Institute for Teaching and School Leadership Limited) (n.d.) </w:t>
      </w:r>
      <w:hyperlink r:id="rId56" w:anchor=":~:text=Learning%20Intentions%20are%20descriptions%20of,providing%20feedback%20and%20assessing%20achievement." w:history="1">
        <w:r w:rsidR="000B0662" w:rsidRPr="00696D99">
          <w:rPr>
            <w:rStyle w:val="Hyperlink"/>
            <w:i/>
            <w:iCs/>
          </w:rPr>
          <w:t>Learning intentions and success criteria</w:t>
        </w:r>
      </w:hyperlink>
      <w:r w:rsidR="000B0662" w:rsidRPr="00696D99">
        <w:rPr>
          <w:rStyle w:val="Hyperlink"/>
          <w:i/>
          <w:iCs/>
        </w:rPr>
        <w:t xml:space="preserve"> </w:t>
      </w:r>
      <w:r w:rsidRPr="00696D99">
        <w:rPr>
          <w:rStyle w:val="Hyperlink"/>
        </w:rPr>
        <w:t>[PDF 251</w:t>
      </w:r>
      <w:r w:rsidR="00A45A1D" w:rsidRPr="00696D99">
        <w:rPr>
          <w:rStyle w:val="Hyperlink"/>
        </w:rPr>
        <w:t> </w:t>
      </w:r>
      <w:r w:rsidRPr="00696D99">
        <w:rPr>
          <w:rStyle w:val="Hyperlink"/>
        </w:rPr>
        <w:t>KB]</w:t>
      </w:r>
      <w:r w:rsidRPr="004C19C2">
        <w:t>, AITSL, accessed 18 July 2024.</w:t>
      </w:r>
    </w:p>
    <w:p w14:paraId="2B5CF72D" w14:textId="3605EF2B" w:rsidR="009753AC" w:rsidRPr="009753AC" w:rsidRDefault="00F31CF3" w:rsidP="009753AC">
      <w:r w:rsidRPr="00F31CF3">
        <w:t xml:space="preserve">Edpuzzle Curriculum (17 July 2019) </w:t>
      </w:r>
      <w:hyperlink r:id="rId57" w:history="1">
        <w:r w:rsidRPr="00696D99">
          <w:rPr>
            <w:rStyle w:val="Hyperlink"/>
          </w:rPr>
          <w:t xml:space="preserve">‘Sugar </w:t>
        </w:r>
        <w:r w:rsidR="00A45A1D" w:rsidRPr="00696D99">
          <w:rPr>
            <w:rStyle w:val="Hyperlink"/>
          </w:rPr>
          <w:t>I</w:t>
        </w:r>
        <w:r w:rsidRPr="00696D99">
          <w:rPr>
            <w:rStyle w:val="Hyperlink"/>
          </w:rPr>
          <w:t xml:space="preserve">n </w:t>
        </w:r>
        <w:r w:rsidR="00A45A1D" w:rsidRPr="00696D99">
          <w:rPr>
            <w:rStyle w:val="Hyperlink"/>
          </w:rPr>
          <w:t>W</w:t>
        </w:r>
        <w:r w:rsidRPr="00696D99">
          <w:rPr>
            <w:rStyle w:val="Hyperlink"/>
          </w:rPr>
          <w:t>ater’ [video]</w:t>
        </w:r>
      </w:hyperlink>
      <w:r w:rsidRPr="00F31CF3">
        <w:t xml:space="preserve">, </w:t>
      </w:r>
      <w:r w:rsidRPr="00FF6D74">
        <w:rPr>
          <w:rStyle w:val="Emphasis"/>
        </w:rPr>
        <w:t>Edpuzzle Curriculum</w:t>
      </w:r>
      <w:r w:rsidRPr="00F31CF3">
        <w:t>, YouTube, accessed 5 May 2025.</w:t>
      </w:r>
    </w:p>
    <w:p w14:paraId="4654310C" w14:textId="5B791D9C" w:rsidR="00E12FEC" w:rsidRDefault="00E12FEC" w:rsidP="00E12FEC">
      <w:r>
        <w:t xml:space="preserve">Fisher D </w:t>
      </w:r>
      <w:r w:rsidR="00A45A1D">
        <w:t>and</w:t>
      </w:r>
      <w:r w:rsidR="00EF68EB">
        <w:t xml:space="preserve"> </w:t>
      </w:r>
      <w:r>
        <w:t>Frey N (1 November 2009)</w:t>
      </w:r>
      <w:r w:rsidR="00396B61">
        <w:t xml:space="preserve"> ‘</w:t>
      </w:r>
      <w:hyperlink r:id="rId58" w:history="1">
        <w:r w:rsidR="00396B61" w:rsidRPr="00696D99">
          <w:rPr>
            <w:rStyle w:val="Hyperlink"/>
          </w:rPr>
          <w:t>Feed Up, Back, Forward</w:t>
        </w:r>
      </w:hyperlink>
      <w:r w:rsidR="00396B61">
        <w:t xml:space="preserve">’, </w:t>
      </w:r>
      <w:r w:rsidRPr="000C00C7">
        <w:rPr>
          <w:rStyle w:val="Emphasis"/>
        </w:rPr>
        <w:t>ASCD (Association for Supervision and Curriculum Development): Educational Leadership magazine</w:t>
      </w:r>
      <w:r>
        <w:t xml:space="preserve">, 67(3), accessed </w:t>
      </w:r>
      <w:r w:rsidR="00B250B9">
        <w:t>18 July 2024.</w:t>
      </w:r>
    </w:p>
    <w:p w14:paraId="26EA7E71" w14:textId="73C4AEF7" w:rsidR="00E12FEC" w:rsidRDefault="00E12FEC" w:rsidP="00E12FEC">
      <w:r>
        <w:t xml:space="preserve">Griffin P (2017) </w:t>
      </w:r>
      <w:r w:rsidRPr="000C00C7">
        <w:rPr>
          <w:rStyle w:val="Emphasis"/>
        </w:rPr>
        <w:t>Assessment for Teaching</w:t>
      </w:r>
      <w:r>
        <w:t>, Cambridge University Press, Port Melbourne, Victoria.</w:t>
      </w:r>
    </w:p>
    <w:p w14:paraId="4844B20F" w14:textId="545EFCC6" w:rsidR="00CF27AF" w:rsidRDefault="00E12FEC" w:rsidP="00E12FEC">
      <w:r>
        <w:t xml:space="preserve">Hattie J </w:t>
      </w:r>
      <w:r w:rsidR="00A45A1D">
        <w:t>and</w:t>
      </w:r>
      <w:r w:rsidR="00B13881">
        <w:t xml:space="preserve"> </w:t>
      </w:r>
      <w:r>
        <w:t>Timperley H (2007) ‘</w:t>
      </w:r>
      <w:hyperlink r:id="rId59" w:history="1">
        <w:r w:rsidR="00D26A13" w:rsidRPr="00696D99">
          <w:rPr>
            <w:rStyle w:val="Hyperlink"/>
          </w:rPr>
          <w:t>The Power of Feedback</w:t>
        </w:r>
      </w:hyperlink>
      <w:r w:rsidRPr="00696D99">
        <w:rPr>
          <w:rStyle w:val="Hyperlink"/>
        </w:rPr>
        <w:t>’</w:t>
      </w:r>
      <w:r>
        <w:t xml:space="preserve">, </w:t>
      </w:r>
      <w:r w:rsidRPr="000C00C7">
        <w:rPr>
          <w:rStyle w:val="Emphasis"/>
        </w:rPr>
        <w:t>Review of Educational Research</w:t>
      </w:r>
      <w:r>
        <w:t xml:space="preserve">, 77(1):81–112, </w:t>
      </w:r>
      <w:r w:rsidRPr="007A00B8">
        <w:t>doi:10.3102/003465430298487</w:t>
      </w:r>
      <w:r w:rsidR="00C96E5B" w:rsidRPr="00C96E5B">
        <w:t xml:space="preserve"> </w:t>
      </w:r>
      <w:r w:rsidR="00C96E5B">
        <w:t>, accessed 18 July 2024.</w:t>
      </w:r>
    </w:p>
    <w:p w14:paraId="411EF2A6" w14:textId="3670C6BE" w:rsidR="00081B66" w:rsidRDefault="00081B66" w:rsidP="00E12FEC">
      <w:r>
        <w:t>M</w:t>
      </w:r>
      <w:r w:rsidR="00DB3003">
        <w:t>erck</w:t>
      </w:r>
      <w:r w:rsidR="00F316FB">
        <w:t xml:space="preserve"> (</w:t>
      </w:r>
      <w:r w:rsidR="00DB3003">
        <w:t>n.d.</w:t>
      </w:r>
      <w:r w:rsidR="00F316FB">
        <w:t xml:space="preserve">) </w:t>
      </w:r>
      <w:hyperlink r:id="rId60" w:history="1">
        <w:r w:rsidR="00F316FB" w:rsidRPr="00696D99">
          <w:rPr>
            <w:rStyle w:val="Hyperlink"/>
            <w:i/>
            <w:iCs/>
          </w:rPr>
          <w:t>Solubility Table for Water at Temperature</w:t>
        </w:r>
      </w:hyperlink>
      <w:r w:rsidR="00DB3003">
        <w:t>,</w:t>
      </w:r>
      <w:r w:rsidR="00194C38">
        <w:t xml:space="preserve"> </w:t>
      </w:r>
      <w:r w:rsidR="00194C38" w:rsidRPr="00194C38">
        <w:t xml:space="preserve">Merck </w:t>
      </w:r>
      <w:r w:rsidR="00DB3003">
        <w:t>website</w:t>
      </w:r>
      <w:r w:rsidR="00194C38">
        <w:t>, accessed 20 March 2026.</w:t>
      </w:r>
    </w:p>
    <w:p w14:paraId="44979882" w14:textId="77777777" w:rsidR="006A1D29" w:rsidRDefault="006A1D29" w:rsidP="006A1D29">
      <w:r w:rsidRPr="000C6FC1">
        <w:rPr>
          <w:rFonts w:eastAsia="Arial"/>
          <w:szCs w:val="22"/>
        </w:rPr>
        <w:t>NESA (NSW Education Standards Authority) (</w:t>
      </w:r>
      <w:r>
        <w:rPr>
          <w:rFonts w:eastAsia="Arial"/>
          <w:szCs w:val="22"/>
        </w:rPr>
        <w:t>2025</w:t>
      </w:r>
      <w:r w:rsidRPr="000C6FC1">
        <w:rPr>
          <w:rFonts w:eastAsia="Arial"/>
          <w:szCs w:val="22"/>
        </w:rPr>
        <w:t xml:space="preserve">) </w:t>
      </w:r>
      <w:hyperlink r:id="rId61">
        <w:r w:rsidRPr="000C6FC1">
          <w:rPr>
            <w:rStyle w:val="Hyperlink"/>
            <w:rFonts w:eastAsia="Arial"/>
            <w:color w:val="001C4A"/>
            <w:szCs w:val="22"/>
          </w:rPr>
          <w:t>‘Glossary’</w:t>
        </w:r>
      </w:hyperlink>
      <w:r w:rsidRPr="000C6FC1">
        <w:rPr>
          <w:rFonts w:eastAsia="Arial"/>
          <w:szCs w:val="22"/>
        </w:rPr>
        <w:t xml:space="preserve">, </w:t>
      </w:r>
      <w:r>
        <w:rPr>
          <w:rFonts w:eastAsia="Arial"/>
          <w:i/>
          <w:iCs/>
          <w:szCs w:val="22"/>
        </w:rPr>
        <w:t>Science 7–10 Syllabus 2023</w:t>
      </w:r>
      <w:r w:rsidRPr="000C6FC1">
        <w:rPr>
          <w:rFonts w:eastAsia="Arial"/>
          <w:szCs w:val="22"/>
        </w:rPr>
        <w:t xml:space="preserve">, NSW Curriculum website, accessed </w:t>
      </w:r>
      <w:r>
        <w:rPr>
          <w:rFonts w:eastAsia="Arial"/>
          <w:szCs w:val="22"/>
        </w:rPr>
        <w:t>10 April 2026</w:t>
      </w:r>
      <w:r w:rsidRPr="000C6FC1">
        <w:rPr>
          <w:rFonts w:eastAsia="Arial"/>
          <w:szCs w:val="22"/>
        </w:rPr>
        <w:t>.</w:t>
      </w:r>
    </w:p>
    <w:p w14:paraId="020F01F0" w14:textId="6166987C" w:rsidR="00A121CC" w:rsidRDefault="00A121CC" w:rsidP="00E12FEC">
      <w:r>
        <w:t>NHMRC</w:t>
      </w:r>
      <w:r w:rsidR="00CF6349">
        <w:t xml:space="preserve"> (2005) </w:t>
      </w:r>
      <w:r w:rsidR="00DB3003">
        <w:t>‘</w:t>
      </w:r>
      <w:hyperlink r:id="rId62" w:history="1">
        <w:r w:rsidR="00CF6349" w:rsidRPr="00696D99">
          <w:rPr>
            <w:rStyle w:val="Hyperlink"/>
          </w:rPr>
          <w:t>Sodium bicarbonate</w:t>
        </w:r>
      </w:hyperlink>
      <w:r w:rsidR="00DB3003">
        <w:t>’,</w:t>
      </w:r>
      <w:r w:rsidR="004F52C1">
        <w:t xml:space="preserve"> </w:t>
      </w:r>
      <w:r w:rsidR="004F52C1" w:rsidRPr="0026660F">
        <w:rPr>
          <w:rStyle w:val="Emphasis"/>
        </w:rPr>
        <w:t>Australian Drinking Water Guidelines</w:t>
      </w:r>
      <w:r w:rsidR="00DB3003" w:rsidRPr="0026660F">
        <w:rPr>
          <w:rStyle w:val="Emphasis"/>
        </w:rPr>
        <w:t xml:space="preserve"> –</w:t>
      </w:r>
      <w:r w:rsidR="00A237EC" w:rsidRPr="0026660F">
        <w:rPr>
          <w:rStyle w:val="Emphasis"/>
        </w:rPr>
        <w:t xml:space="preserve"> Part 5: Fact sheets</w:t>
      </w:r>
      <w:r w:rsidR="00DB3003" w:rsidRPr="0026660F">
        <w:rPr>
          <w:rStyle w:val="Emphasis"/>
        </w:rPr>
        <w:t xml:space="preserve"> – Drinking Water Treatment Chemicals</w:t>
      </w:r>
      <w:r w:rsidR="00DB3003">
        <w:t>,</w:t>
      </w:r>
      <w:r w:rsidR="008D72D3">
        <w:t xml:space="preserve"> </w:t>
      </w:r>
      <w:r w:rsidR="00DB3003">
        <w:t>Australian Drinking Water Guidelines website</w:t>
      </w:r>
      <w:r w:rsidR="006508B6">
        <w:t>, accessed on 20 March 2026.</w:t>
      </w:r>
    </w:p>
    <w:p w14:paraId="7551F37C" w14:textId="44A6CB1B" w:rsidR="00A45A1D" w:rsidRDefault="00A45A1D" w:rsidP="00E12FEC">
      <w:r>
        <w:t>NSW Department of Education</w:t>
      </w:r>
      <w:r w:rsidRPr="001D01BA">
        <w:t xml:space="preserve"> </w:t>
      </w:r>
      <w:r>
        <w:t xml:space="preserve">(2025) </w:t>
      </w:r>
      <w:hyperlink r:id="rId63" w:history="1">
        <w:r w:rsidRPr="00696D99">
          <w:rPr>
            <w:rStyle w:val="Hyperlink"/>
            <w:i/>
            <w:iCs/>
          </w:rPr>
          <w:t>What Works Best 2025</w:t>
        </w:r>
      </w:hyperlink>
      <w:r>
        <w:t>, NSW Department of Education website, accessed 26 March 2026.</w:t>
      </w:r>
    </w:p>
    <w:p w14:paraId="0A44B285" w14:textId="6FE4FF73" w:rsidR="00E12FEC" w:rsidRDefault="00E12FEC" w:rsidP="00E12FEC">
      <w:r w:rsidRPr="00903B33">
        <w:t xml:space="preserve">Panadero E </w:t>
      </w:r>
      <w:r w:rsidR="0023264D">
        <w:t>and</w:t>
      </w:r>
      <w:r w:rsidR="00B13881" w:rsidRPr="00903B33">
        <w:t xml:space="preserve"> </w:t>
      </w:r>
      <w:r w:rsidRPr="00903B33">
        <w:t>Jonsson A (2013) ‘</w:t>
      </w:r>
      <w:hyperlink r:id="rId64" w:history="1">
        <w:r w:rsidRPr="00696D99">
          <w:rPr>
            <w:rStyle w:val="Hyperlink"/>
          </w:rPr>
          <w:t>The use of scoring rubrics for formative assessment purposes revisited: A review</w:t>
        </w:r>
      </w:hyperlink>
      <w:r w:rsidRPr="00903B33">
        <w:t xml:space="preserve">’, </w:t>
      </w:r>
      <w:r w:rsidRPr="00C15BD1">
        <w:rPr>
          <w:rStyle w:val="Emphasis"/>
        </w:rPr>
        <w:t>Educational Research Review</w:t>
      </w:r>
      <w:r w:rsidRPr="00903B33">
        <w:t xml:space="preserve">, 9:129–144, doi:10.1016/j.edurev.2013.01.002, accessed </w:t>
      </w:r>
      <w:r w:rsidR="00B250B9">
        <w:t>18 July 2024</w:t>
      </w:r>
      <w:r w:rsidRPr="00903B33">
        <w:t>.</w:t>
      </w:r>
    </w:p>
    <w:p w14:paraId="038E40D2" w14:textId="3F28E4C0" w:rsidR="00733CD4" w:rsidRDefault="00733CD4" w:rsidP="00E12FEC">
      <w:r w:rsidRPr="00733CD4">
        <w:t xml:space="preserve">PhET Interactive Simulations (n.d.) </w:t>
      </w:r>
      <w:hyperlink r:id="rId65" w:history="1">
        <w:r w:rsidRPr="00696D99">
          <w:rPr>
            <w:rStyle w:val="Hyperlink"/>
            <w:i/>
            <w:iCs/>
          </w:rPr>
          <w:t>Concentration</w:t>
        </w:r>
      </w:hyperlink>
      <w:r w:rsidRPr="00733CD4">
        <w:t>, University of Colorado Boulder, accessed 15 July 2025.</w:t>
      </w:r>
    </w:p>
    <w:p w14:paraId="08815204" w14:textId="1EDC6AE6" w:rsidR="00E12FEC" w:rsidRDefault="00E12FEC" w:rsidP="00E12FEC">
      <w:r>
        <w:t xml:space="preserve">Sherrington T (2019) </w:t>
      </w:r>
      <w:r w:rsidRPr="00C15BD1">
        <w:rPr>
          <w:rStyle w:val="Emphasis"/>
        </w:rPr>
        <w:t>Rosenshine’s Principles in Action</w:t>
      </w:r>
      <w:r>
        <w:t>, John Catt Educational Limited, Melton, Woodbridge.</w:t>
      </w:r>
    </w:p>
    <w:p w14:paraId="643411AF" w14:textId="0B02CE1E" w:rsidR="00E12FEC" w:rsidRDefault="00E12FEC" w:rsidP="00E12FEC">
      <w:r>
        <w:t xml:space="preserve">Wiliam D (2017) </w:t>
      </w:r>
      <w:r w:rsidRPr="00C15BD1">
        <w:rPr>
          <w:rStyle w:val="Emphasis"/>
        </w:rPr>
        <w:t>Embedded Formative Assessment</w:t>
      </w:r>
      <w:r w:rsidRPr="00722C1F">
        <w:t>,</w:t>
      </w:r>
      <w:r>
        <w:t xml:space="preserve"> 2nd edn, Solution Tree Press, Bloomington, IN.</w:t>
      </w:r>
    </w:p>
    <w:p w14:paraId="3EFE0011" w14:textId="19770443" w:rsidR="006632F0" w:rsidRDefault="006632F0" w:rsidP="00E12FEC">
      <w:r>
        <w:t>Wikipedia</w:t>
      </w:r>
      <w:r w:rsidR="007E747A">
        <w:t xml:space="preserve"> </w:t>
      </w:r>
      <w:r w:rsidR="00103253">
        <w:t>(</w:t>
      </w:r>
      <w:r w:rsidR="00697BA5">
        <w:t>n.d.</w:t>
      </w:r>
      <w:r w:rsidR="00103253">
        <w:t xml:space="preserve">) </w:t>
      </w:r>
      <w:hyperlink r:id="rId66" w:history="1">
        <w:r w:rsidR="00103253" w:rsidRPr="00696D99">
          <w:rPr>
            <w:rStyle w:val="Hyperlink"/>
            <w:i/>
            <w:iCs/>
          </w:rPr>
          <w:t>Sucrose</w:t>
        </w:r>
      </w:hyperlink>
      <w:r w:rsidR="00103253">
        <w:t>, Wikipedia</w:t>
      </w:r>
      <w:r w:rsidR="00697BA5">
        <w:t xml:space="preserve"> website,</w:t>
      </w:r>
      <w:r w:rsidR="00103253">
        <w:t xml:space="preserve"> </w:t>
      </w:r>
      <w:r w:rsidR="00697BA5">
        <w:t>a</w:t>
      </w:r>
      <w:r w:rsidR="005179D0">
        <w:t>ccessed 20 March 2026</w:t>
      </w:r>
      <w:r w:rsidR="005F3752">
        <w:t>.</w:t>
      </w:r>
    </w:p>
    <w:p w14:paraId="3C974330" w14:textId="77777777" w:rsidR="00E12FEC" w:rsidRDefault="00E12FEC" w:rsidP="00E12FEC">
      <w:pPr>
        <w:sectPr w:rsidR="00E12FEC" w:rsidSect="00521676">
          <w:headerReference w:type="default" r:id="rId67"/>
          <w:footerReference w:type="default" r:id="rId68"/>
          <w:headerReference w:type="first" r:id="rId69"/>
          <w:footerReference w:type="first" r:id="rId70"/>
          <w:pgSz w:w="11906" w:h="16838" w:code="9"/>
          <w:pgMar w:top="1134" w:right="1134" w:bottom="1134" w:left="1134" w:header="709" w:footer="709" w:gutter="0"/>
          <w:pgNumType w:start="0"/>
          <w:cols w:space="708"/>
          <w:titlePg/>
          <w:docGrid w:linePitch="360"/>
        </w:sectPr>
      </w:pPr>
    </w:p>
    <w:p w14:paraId="03077B79" w14:textId="5071C875" w:rsidR="00486E08" w:rsidRPr="00FB3D7F" w:rsidRDefault="00486E08" w:rsidP="00486E08">
      <w:pPr>
        <w:rPr>
          <w:rStyle w:val="Strong"/>
        </w:rPr>
      </w:pPr>
      <w:r w:rsidRPr="00FB3D7F">
        <w:rPr>
          <w:rStyle w:val="Strong"/>
        </w:rPr>
        <w:t>© State of New South Wales (Department of Education), 202</w:t>
      </w:r>
      <w:r w:rsidR="00367080">
        <w:rPr>
          <w:rStyle w:val="Strong"/>
        </w:rPr>
        <w:t>6</w:t>
      </w:r>
    </w:p>
    <w:p w14:paraId="5118828F" w14:textId="77777777" w:rsidR="00486E08" w:rsidRDefault="00486E08" w:rsidP="00486E08">
      <w:r>
        <w:t xml:space="preserve">The copyright material published in this resource is subject to the </w:t>
      </w:r>
      <w:r w:rsidRPr="00DE5AC1">
        <w:rPr>
          <w:rStyle w:val="Emphasis"/>
        </w:rPr>
        <w:t>Copyright Act 1968</w:t>
      </w:r>
      <w:r>
        <w:t xml:space="preserve"> (Cth) and is owned by the NSW Department of Education or, where indicated, by a party other than the NSW Department of Education (third-party material).</w:t>
      </w:r>
    </w:p>
    <w:p w14:paraId="34558B3C" w14:textId="5FB61D9D" w:rsidR="00486E08" w:rsidRDefault="00486E08" w:rsidP="00486E08">
      <w:r>
        <w:t xml:space="preserve">Copyright material available in this resource and owned by the NSW Department of Education is licensed under a </w:t>
      </w:r>
      <w:hyperlink r:id="rId71" w:history="1">
        <w:r w:rsidRPr="003B3E41">
          <w:t>Creative Commons Attribution 4.0 International (CC BY 4.0) license</w:t>
        </w:r>
      </w:hyperlink>
      <w:r>
        <w:t>.</w:t>
      </w:r>
    </w:p>
    <w:p w14:paraId="50CB3AC3" w14:textId="77777777" w:rsidR="00486E08" w:rsidRDefault="00486E08" w:rsidP="00486E08">
      <w:r>
        <w:rPr>
          <w:noProof/>
        </w:rPr>
        <w:drawing>
          <wp:inline distT="0" distB="0" distL="0" distR="0" wp14:anchorId="3FB4496A" wp14:editId="02713669">
            <wp:extent cx="1228725" cy="428625"/>
            <wp:effectExtent l="0" t="0" r="9525" b="9525"/>
            <wp:docPr id="32" name="Picture 32" descr="Creative Commons Attribution license logo.">
              <a:hlinkClick xmlns:a="http://schemas.openxmlformats.org/drawingml/2006/main" r:id="rId7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32" descr="Creative Commons Attribution license logo.">
                      <a:hlinkClick r:id="rId71"/>
                    </pic:cNvPr>
                    <pic:cNvPicPr>
                      <a:picLocks noChangeAspect="1" noChangeArrowheads="1"/>
                    </pic:cNvPicPr>
                  </pic:nvPicPr>
                  <pic:blipFill>
                    <a:blip r:embed="rId72" cstate="print">
                      <a:extLst>
                        <a:ext uri="{28A0092B-C50C-407E-A947-70E740481C1C}">
                          <a14:useLocalDpi xmlns:a14="http://schemas.microsoft.com/office/drawing/2010/main" val="0"/>
                        </a:ext>
                      </a:extLst>
                    </a:blip>
                    <a:srcRect/>
                    <a:stretch>
                      <a:fillRect/>
                    </a:stretch>
                  </pic:blipFill>
                  <pic:spPr bwMode="auto">
                    <a:xfrm>
                      <a:off x="0" y="0"/>
                      <a:ext cx="1228725" cy="428625"/>
                    </a:xfrm>
                    <a:prstGeom prst="rect">
                      <a:avLst/>
                    </a:prstGeom>
                    <a:noFill/>
                    <a:ln>
                      <a:noFill/>
                    </a:ln>
                  </pic:spPr>
                </pic:pic>
              </a:graphicData>
            </a:graphic>
          </wp:inline>
        </w:drawing>
      </w:r>
    </w:p>
    <w:p w14:paraId="1F9A2D00" w14:textId="77777777" w:rsidR="00486E08" w:rsidRDefault="00486E08" w:rsidP="00486E08">
      <w:r>
        <w:t>This license allows you to share and adapt the material for any purpose, even commercially.</w:t>
      </w:r>
    </w:p>
    <w:p w14:paraId="78BD0A86" w14:textId="382401BA" w:rsidR="00486E08" w:rsidRDefault="00486E08" w:rsidP="00486E08">
      <w:r>
        <w:t>Attribution should be given to © State of New South Wales (Department of Education), 202</w:t>
      </w:r>
      <w:r w:rsidR="00367080">
        <w:t>6</w:t>
      </w:r>
      <w:r>
        <w:t>.</w:t>
      </w:r>
    </w:p>
    <w:p w14:paraId="0749B95C" w14:textId="77777777" w:rsidR="00486E08" w:rsidRDefault="00486E08" w:rsidP="00486E08">
      <w:r>
        <w:t>Material in this resource not available under a Creative Commons license:</w:t>
      </w:r>
    </w:p>
    <w:p w14:paraId="3258A982" w14:textId="77777777" w:rsidR="00486E08" w:rsidRDefault="00486E08" w:rsidP="00432998">
      <w:pPr>
        <w:pStyle w:val="ListBullet"/>
        <w:numPr>
          <w:ilvl w:val="0"/>
          <w:numId w:val="1"/>
        </w:numPr>
      </w:pPr>
      <w:r>
        <w:t>the NSW Department of Education logo, other logos and trademark-protected material</w:t>
      </w:r>
    </w:p>
    <w:p w14:paraId="0E6BA4B7" w14:textId="77777777" w:rsidR="00486E08" w:rsidRDefault="00486E08" w:rsidP="00432998">
      <w:pPr>
        <w:pStyle w:val="ListBullet"/>
        <w:numPr>
          <w:ilvl w:val="0"/>
          <w:numId w:val="1"/>
        </w:numPr>
      </w:pPr>
      <w:r>
        <w:t>material owned by a third party that has been reproduced with permission. You will need to obtain permission from the third party to reuse its material.</w:t>
      </w:r>
    </w:p>
    <w:p w14:paraId="529AB4B4" w14:textId="77777777" w:rsidR="00486E08" w:rsidRPr="003B3E41" w:rsidRDefault="00486E08" w:rsidP="00486E08">
      <w:pPr>
        <w:pStyle w:val="FeatureBox2"/>
        <w:rPr>
          <w:rStyle w:val="Strong"/>
        </w:rPr>
      </w:pPr>
      <w:r w:rsidRPr="003B3E41">
        <w:rPr>
          <w:rStyle w:val="Strong"/>
        </w:rPr>
        <w:t>Links to third-party material and websites</w:t>
      </w:r>
    </w:p>
    <w:p w14:paraId="14134E63" w14:textId="77777777" w:rsidR="00486E08" w:rsidRDefault="00486E08" w:rsidP="00486E08">
      <w:pPr>
        <w:pStyle w:val="FeatureBox2"/>
      </w:pPr>
      <w:r>
        <w:t>Please note that the provided (reading/viewing material/list/links/texts) are a suggestion only and implies no endorsement, by the New South Wales Department of Education, of any author, publisher, or book title. School principals and teachers are best placed to assess the suitability of resources that would complement the curriculum and reflect the needs and interests of their students.</w:t>
      </w:r>
    </w:p>
    <w:p w14:paraId="7FB4FEE8" w14:textId="5FE8BBDF" w:rsidR="00E12FEC" w:rsidRPr="00EC22E4" w:rsidRDefault="00486E08" w:rsidP="00191AEF">
      <w:pPr>
        <w:pStyle w:val="FeatureBox2"/>
      </w:pPr>
      <w:r>
        <w:t xml:space="preserve">If you use the links provided in this document to access a third-party's website, you acknowledge that the terms of use, including licence terms set out on the third-party's website apply to the use which may be made of the materials on that third-party website or where permitted by the </w:t>
      </w:r>
      <w:r w:rsidRPr="00DE5AC1">
        <w:rPr>
          <w:rStyle w:val="Emphasis"/>
        </w:rPr>
        <w:t>Copyright Act 1968</w:t>
      </w:r>
      <w:r>
        <w:t xml:space="preserve"> (Cth). The department accepts no responsibility for content on third-party websites.</w:t>
      </w:r>
    </w:p>
    <w:sectPr w:rsidR="00E12FEC" w:rsidRPr="00EC22E4" w:rsidSect="006C7746">
      <w:headerReference w:type="first" r:id="rId73"/>
      <w:footerReference w:type="first" r:id="rId74"/>
      <w:pgSz w:w="11906" w:h="16838"/>
      <w:pgMar w:top="1134" w:right="1134" w:bottom="1134" w:left="1134" w:header="709" w:footer="709"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6D02EF8" w14:textId="77777777" w:rsidR="00287174" w:rsidRDefault="00287174" w:rsidP="00843DF5">
      <w:r>
        <w:separator/>
      </w:r>
    </w:p>
    <w:p w14:paraId="2BA6CF4A" w14:textId="77777777" w:rsidR="00287174" w:rsidRDefault="00287174" w:rsidP="00843DF5"/>
    <w:p w14:paraId="396B12A4" w14:textId="77777777" w:rsidR="00287174" w:rsidRDefault="00287174" w:rsidP="00843DF5"/>
    <w:p w14:paraId="5BB6DF5D" w14:textId="77777777" w:rsidR="00287174" w:rsidRDefault="00287174"/>
  </w:endnote>
  <w:endnote w:type="continuationSeparator" w:id="0">
    <w:p w14:paraId="56B107FB" w14:textId="77777777" w:rsidR="00287174" w:rsidRDefault="00287174" w:rsidP="00843DF5">
      <w:r>
        <w:continuationSeparator/>
      </w:r>
    </w:p>
    <w:p w14:paraId="608C179A" w14:textId="77777777" w:rsidR="00287174" w:rsidRDefault="00287174" w:rsidP="00843DF5"/>
    <w:p w14:paraId="79724C9A" w14:textId="77777777" w:rsidR="00287174" w:rsidRDefault="00287174" w:rsidP="00843DF5"/>
    <w:p w14:paraId="30F1B219" w14:textId="77777777" w:rsidR="00287174" w:rsidRDefault="00287174"/>
  </w:endnote>
  <w:endnote w:type="continuationNotice" w:id="1">
    <w:p w14:paraId="102789BE" w14:textId="77777777" w:rsidR="00287174" w:rsidRDefault="00287174">
      <w:pPr>
        <w:spacing w:before="0" w:after="0" w:line="240" w:lineRule="auto"/>
      </w:pPr>
    </w:p>
    <w:p w14:paraId="57DBEB81" w14:textId="77777777" w:rsidR="00287174" w:rsidRDefault="0028717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Public Sans Light">
    <w:panose1 w:val="00000000000000000000"/>
    <w:charset w:val="00"/>
    <w:family w:val="auto"/>
    <w:pitch w:val="variable"/>
    <w:sig w:usb0="A00000FF" w:usb1="4000205B" w:usb2="00000000" w:usb3="00000000" w:csb0="00000193" w:csb1="00000000"/>
    <w:embedRegular r:id="rId1" w:fontKey="{27420CF6-1EBC-4466-989B-8295DFA6BD2D}"/>
  </w:font>
  <w:font w:name="Calibri">
    <w:panose1 w:val="020F0502020204030204"/>
    <w:charset w:val="00"/>
    <w:family w:val="swiss"/>
    <w:pitch w:val="variable"/>
    <w:sig w:usb0="E4002EFF" w:usb1="C200247B" w:usb2="00000009" w:usb3="00000000" w:csb0="000001FF" w:csb1="00000000"/>
    <w:embedRegular r:id="rId2" w:fontKey="{E772D865-834F-4E85-9F1D-0A858410FB0C}"/>
    <w:embedBold r:id="rId3" w:fontKey="{8416FDD6-AEF7-434B-B95A-4DE406A1D93B}"/>
    <w:embedItalic r:id="rId4" w:fontKey="{F340FF3C-4015-4DF4-AD39-B4988DA845D7}"/>
  </w:font>
  <w:font w:name="Arial">
    <w:panose1 w:val="020B0604020202020204"/>
    <w:charset w:val="00"/>
    <w:family w:val="swiss"/>
    <w:pitch w:val="variable"/>
    <w:sig w:usb0="E0002EFF" w:usb1="C000785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embedRegular r:id="rId5" w:subsetted="1" w:fontKey="{493A6E59-7411-48B5-AA98-900159BE7692}"/>
  </w:font>
  <w:font w:name="Cambria Math">
    <w:panose1 w:val="02040503050406030204"/>
    <w:charset w:val="00"/>
    <w:family w:val="roman"/>
    <w:pitch w:val="variable"/>
    <w:sig w:usb0="E00006FF" w:usb1="420024FF" w:usb2="02000000" w:usb3="00000000" w:csb0="0000019F" w:csb1="00000000"/>
    <w:embedRegular r:id="rId6" w:fontKey="{7CE90629-0CFB-4FDD-BA4B-3CB0B70CAB73}"/>
    <w:embedItalic r:id="rId7" w:fontKey="{EB6800B0-3D7D-4954-A9C6-3B8FFC70329B}"/>
  </w:font>
  <w:font w:name="Wingdings 2">
    <w:panose1 w:val="05020102010507070707"/>
    <w:charset w:val="02"/>
    <w:family w:val="roman"/>
    <w:pitch w:val="variable"/>
    <w:sig w:usb0="00000000" w:usb1="10000000" w:usb2="00000000" w:usb3="00000000" w:csb0="80000000" w:csb1="00000000"/>
    <w:embedRegular r:id="rId8" w:fontKey="{DD95CD23-7220-485F-A08B-90B1C6F1E977}"/>
  </w:font>
  <w:font w:name="Calibri Light">
    <w:panose1 w:val="020F0302020204030204"/>
    <w:charset w:val="00"/>
    <w:family w:val="swiss"/>
    <w:pitch w:val="variable"/>
    <w:sig w:usb0="E4002EFF" w:usb1="C200247B" w:usb2="00000009" w:usb3="00000000" w:csb0="000001FF" w:csb1="00000000"/>
    <w:embedRegular r:id="rId9" w:fontKey="{5FE4142C-C309-4453-913C-AD08967CF2C9}"/>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BFD6B1" w14:textId="33658A78" w:rsidR="00486E08" w:rsidRDefault="00486E08">
    <w:pPr>
      <w:pStyle w:val="Footer"/>
    </w:pPr>
    <w:r>
      <w:t xml:space="preserve">© NSW Department of Education, </w:t>
    </w:r>
    <w:r w:rsidR="00496EF9">
      <w:t>Apr-26</w:t>
    </w:r>
    <w:r>
      <w:ptab w:relativeTo="margin" w:alignment="right" w:leader="none"/>
    </w:r>
    <w:r>
      <w:rPr>
        <w:b/>
        <w:noProof/>
        <w:sz w:val="28"/>
        <w:szCs w:val="28"/>
      </w:rPr>
      <w:drawing>
        <wp:inline distT="0" distB="0" distL="0" distR="0" wp14:anchorId="77FDBA9A" wp14:editId="5BEC8BC6">
          <wp:extent cx="571500" cy="190500"/>
          <wp:effectExtent l="0" t="0" r="0" b="0"/>
          <wp:docPr id="720753626" name="Picture 720753626" descr="Creative Commons Attribution license logo.">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reative Commons Attribution license logo.">
                    <a:hlinkClick r:id="rId1"/>
                  </pic:cNvPr>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1500" cy="190500"/>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314932" w14:textId="0E386A74" w:rsidR="00E12FEC" w:rsidRPr="00786761" w:rsidRDefault="00786761" w:rsidP="00870E31">
    <w:pPr>
      <w:pStyle w:val="Logo"/>
      <w:tabs>
        <w:tab w:val="clear" w:pos="10200"/>
        <w:tab w:val="right" w:pos="9639"/>
      </w:tabs>
      <w:ind w:right="-1"/>
      <w:jc w:val="right"/>
    </w:pPr>
    <w:r w:rsidRPr="008426B6">
      <w:rPr>
        <w:noProof/>
      </w:rPr>
      <w:drawing>
        <wp:inline distT="0" distB="0" distL="0" distR="0" wp14:anchorId="2577A972" wp14:editId="7AAC50A7">
          <wp:extent cx="834442" cy="906218"/>
          <wp:effectExtent l="0" t="0" r="3810" b="8255"/>
          <wp:docPr id="1399077039" name="Graphic 1399077039" descr="NSW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Graphic 27" descr="NSW Government logo."/>
                  <pic:cNvPicPr/>
                </pic:nvPicPr>
                <pic:blipFill>
                  <a:blip r:embed="rId1">
                    <a:extLst>
                      <a:ext uri="{96DAC541-7B7A-43D3-8B79-37D633B846F1}">
                        <asvg:svgBlip xmlns:asvg="http://schemas.microsoft.com/office/drawing/2016/SVG/main" r:embed="rId2"/>
                      </a:ext>
                    </a:extLst>
                  </a:blip>
                  <a:stretch>
                    <a:fillRect/>
                  </a:stretch>
                </pic:blipFill>
                <pic:spPr>
                  <a:xfrm>
                    <a:off x="0" y="0"/>
                    <a:ext cx="868910" cy="943651"/>
                  </a:xfrm>
                  <a:prstGeom prst="rect">
                    <a:avLst/>
                  </a:prstGeom>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4663BE" w14:textId="77777777" w:rsidR="003B3E41" w:rsidRPr="00EC1782" w:rsidRDefault="003B3E41" w:rsidP="00B00FC5"/>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F262FC" w14:textId="77777777" w:rsidR="00287174" w:rsidRDefault="00287174" w:rsidP="00843DF5">
      <w:r>
        <w:separator/>
      </w:r>
    </w:p>
    <w:p w14:paraId="23CC2E66" w14:textId="77777777" w:rsidR="00287174" w:rsidRDefault="00287174" w:rsidP="00843DF5"/>
    <w:p w14:paraId="6B1CB227" w14:textId="77777777" w:rsidR="00287174" w:rsidRDefault="00287174" w:rsidP="00843DF5"/>
    <w:p w14:paraId="46EB7DBA" w14:textId="77777777" w:rsidR="00287174" w:rsidRDefault="00287174"/>
  </w:footnote>
  <w:footnote w:type="continuationSeparator" w:id="0">
    <w:p w14:paraId="4ED4471D" w14:textId="77777777" w:rsidR="00287174" w:rsidRDefault="00287174" w:rsidP="00843DF5">
      <w:r>
        <w:continuationSeparator/>
      </w:r>
    </w:p>
    <w:p w14:paraId="40B8FCC6" w14:textId="77777777" w:rsidR="00287174" w:rsidRDefault="00287174" w:rsidP="00843DF5"/>
    <w:p w14:paraId="13C61E96" w14:textId="77777777" w:rsidR="00287174" w:rsidRDefault="00287174" w:rsidP="00843DF5"/>
    <w:p w14:paraId="32900E20" w14:textId="77777777" w:rsidR="00287174" w:rsidRDefault="00287174"/>
  </w:footnote>
  <w:footnote w:type="continuationNotice" w:id="1">
    <w:p w14:paraId="0C460F20" w14:textId="77777777" w:rsidR="00287174" w:rsidRDefault="00287174">
      <w:pPr>
        <w:spacing w:before="0" w:after="0" w:line="240" w:lineRule="auto"/>
      </w:pPr>
    </w:p>
    <w:p w14:paraId="76BEEFA0" w14:textId="77777777" w:rsidR="00287174" w:rsidRDefault="0028717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4E441D" w14:textId="11A662CB" w:rsidR="00786761" w:rsidRDefault="00220941" w:rsidP="00486E08">
    <w:pPr>
      <w:pStyle w:val="Documentname"/>
    </w:pPr>
    <w:r>
      <w:t xml:space="preserve">Science Stage 4 – Solutions and </w:t>
    </w:r>
    <w:r w:rsidR="00C8314F">
      <w:t>m</w:t>
    </w:r>
    <w:r>
      <w:t xml:space="preserve">ixtures – Teacher resource book </w:t>
    </w:r>
    <w:r w:rsidR="00177B5E">
      <w:t>2 of 3</w:t>
    </w:r>
    <w:r>
      <w:t xml:space="preserve"> (TRB</w:t>
    </w:r>
    <w:r w:rsidR="00177B5E">
      <w:t>2</w:t>
    </w:r>
    <w:r>
      <w:t>)</w:t>
    </w:r>
    <w:r w:rsidR="00486E08">
      <w:t xml:space="preserve"> </w:t>
    </w:r>
    <w:r w:rsidR="00486E08" w:rsidRPr="00D2403C">
      <w:t xml:space="preserve">| </w:t>
    </w:r>
    <w:r w:rsidR="00486E08">
      <w:fldChar w:fldCharType="begin"/>
    </w:r>
    <w:r w:rsidR="00486E08">
      <w:instrText xml:space="preserve"> PAGE   \* MERGEFORMAT </w:instrText>
    </w:r>
    <w:r w:rsidR="00486E08">
      <w:fldChar w:fldCharType="separate"/>
    </w:r>
    <w:r w:rsidR="00486E08">
      <w:t>1</w:t>
    </w:r>
    <w:r w:rsidR="00486E08">
      <w:rPr>
        <w:noProof/>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539B44" w14:textId="0A98B55C" w:rsidR="00E12FEC" w:rsidRPr="00786761" w:rsidRDefault="009E3D75" w:rsidP="00786761">
    <w:pPr>
      <w:pStyle w:val="Header"/>
      <w:spacing w:after="0"/>
    </w:pPr>
    <w:r>
      <w:pict w14:anchorId="481EB64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929375" o:spid="_x0000_s1025" type="#_x0000_t75" style="position:absolute;margin-left:-860.05pt;margin-top:-377.35pt;width:2159.7pt;height:988.5pt;z-index:-251658752;visibility:visible;mso-wrap-edited:f;mso-position-horizontal-relative:margin;mso-position-vertical-relative:margin" o:allowincell="f">
          <v:imagedata r:id="rId1" o:title="" cropbottom="4005f"/>
          <o:lock v:ext="edit" rotation="t" cropping="t" verticies="t" grouping="t"/>
          <w10:wrap anchorx="margin" anchory="margin"/>
        </v:shape>
      </w:pict>
    </w:r>
    <w:r w:rsidR="00786761" w:rsidRPr="009D43DD">
      <w:t>NSW Department of Education</w:t>
    </w:r>
    <w:r w:rsidR="00786761" w:rsidRPr="009D43DD">
      <w:ptab w:relativeTo="margin" w:alignment="right" w:leader="none"/>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4117E3" w14:textId="77777777" w:rsidR="003B3E41" w:rsidRPr="00EC1782" w:rsidRDefault="003B3E41" w:rsidP="00B00FC5"/>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BB786A2A"/>
    <w:lvl w:ilvl="0">
      <w:start w:val="1"/>
      <w:numFmt w:val="bullet"/>
      <w:pStyle w:val="ListBullet3"/>
      <w:lvlText w:val="o"/>
      <w:lvlJc w:val="left"/>
      <w:pPr>
        <w:ind w:left="11134" w:hanging="360"/>
      </w:pPr>
      <w:rPr>
        <w:rFonts w:ascii="Courier New" w:hAnsi="Courier New" w:cs="Courier New" w:hint="default"/>
        <w:b w:val="0"/>
        <w:i w:val="0"/>
        <w:color w:val="000000" w:themeColor="text1"/>
        <w:sz w:val="22"/>
      </w:rPr>
    </w:lvl>
  </w:abstractNum>
  <w:abstractNum w:abstractNumId="1" w15:restartNumberingAfterBreak="0">
    <w:nsid w:val="01B82803"/>
    <w:multiLevelType w:val="hybridMultilevel"/>
    <w:tmpl w:val="7D44372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4E026CB"/>
    <w:multiLevelType w:val="hybridMultilevel"/>
    <w:tmpl w:val="EAB6E01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6627298"/>
    <w:multiLevelType w:val="hybridMultilevel"/>
    <w:tmpl w:val="0A2A30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1C71595F"/>
    <w:multiLevelType w:val="multilevel"/>
    <w:tmpl w:val="1C2AD7E2"/>
    <w:lvl w:ilvl="0">
      <w:start w:val="1"/>
      <w:numFmt w:val="bullet"/>
      <w:pStyle w:val="ListBullet"/>
      <w:lvlText w:val=""/>
      <w:lvlJc w:val="left"/>
      <w:pPr>
        <w:ind w:left="567" w:hanging="567"/>
      </w:pPr>
      <w:rPr>
        <w:rFonts w:ascii="Symbol" w:hAnsi="Symbol" w:hint="default"/>
        <w:color w:val="auto"/>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2C183F24"/>
    <w:multiLevelType w:val="multilevel"/>
    <w:tmpl w:val="21B2100C"/>
    <w:lvl w:ilvl="0">
      <w:start w:val="1"/>
      <w:numFmt w:val="decimal"/>
      <w:pStyle w:val="ListNumber"/>
      <w:lvlText w:val="%1."/>
      <w:lvlJc w:val="left"/>
      <w:pPr>
        <w:ind w:left="567" w:hanging="56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3C490EB9"/>
    <w:multiLevelType w:val="hybridMultilevel"/>
    <w:tmpl w:val="FF0C0B5A"/>
    <w:lvl w:ilvl="0" w:tplc="D0DAD482">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 w15:restartNumberingAfterBreak="0">
    <w:nsid w:val="42B84BF1"/>
    <w:multiLevelType w:val="multilevel"/>
    <w:tmpl w:val="66B0EBA6"/>
    <w:lvl w:ilvl="0">
      <w:start w:val="1"/>
      <w:numFmt w:val="bullet"/>
      <w:pStyle w:val="ListBullet2"/>
      <w:lvlText w:val="o"/>
      <w:lvlJc w:val="left"/>
      <w:pPr>
        <w:ind w:left="1134" w:hanging="283"/>
      </w:pPr>
      <w:rPr>
        <w:rFonts w:ascii="Courier New" w:hAnsi="Courier New"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8" w15:restartNumberingAfterBreak="0">
    <w:nsid w:val="66993DE0"/>
    <w:multiLevelType w:val="multilevel"/>
    <w:tmpl w:val="DFBA98A4"/>
    <w:lvl w:ilvl="0">
      <w:start w:val="1"/>
      <w:numFmt w:val="lowerLetter"/>
      <w:pStyle w:val="ListNumber2"/>
      <w:lvlText w:val="%1."/>
      <w:lvlJc w:val="left"/>
      <w:pPr>
        <w:ind w:left="1134" w:hanging="567"/>
      </w:pPr>
      <w:rPr>
        <w:rFonts w:hint="default"/>
      </w:rPr>
    </w:lvl>
    <w:lvl w:ilvl="1">
      <w:start w:val="1"/>
      <w:numFmt w:val="lowerLetter"/>
      <w:lvlText w:val="%2."/>
      <w:lvlJc w:val="left"/>
      <w:pPr>
        <w:ind w:left="1440" w:hanging="360"/>
      </w:pPr>
      <w:rPr>
        <w:rFonts w:hint="default"/>
      </w:rPr>
    </w:lvl>
    <w:lvl w:ilvl="2">
      <w:start w:val="1"/>
      <w:numFmt w:val="lowerRoman"/>
      <w:pStyle w:val="ListNumber3"/>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num w:numId="1" w16cid:durableId="1775781224">
    <w:abstractNumId w:val="4"/>
  </w:num>
  <w:num w:numId="2" w16cid:durableId="970206391">
    <w:abstractNumId w:val="5"/>
  </w:num>
  <w:num w:numId="3" w16cid:durableId="188594634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107381524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55261640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09474447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633868905">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493449737">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93540128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4112183">
    <w:abstractNumId w:val="4"/>
  </w:num>
  <w:num w:numId="11" w16cid:durableId="834608301">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98423462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31229942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39898819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087731825">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069041956">
    <w:abstractNumId w:val="5"/>
  </w:num>
  <w:num w:numId="17" w16cid:durableId="159057935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44874045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40000886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06629374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05467861">
    <w:abstractNumId w:val="7"/>
    <w:lvlOverride w:ilvl="0">
      <w:lvl w:ilvl="0">
        <w:start w:val="1"/>
        <w:numFmt w:val="bullet"/>
        <w:pStyle w:val="ListBullet2"/>
        <w:lvlText w:val="—"/>
        <w:lvlJc w:val="left"/>
        <w:pPr>
          <w:ind w:left="927" w:hanging="360"/>
        </w:pPr>
        <w:rPr>
          <w:rFonts w:ascii="Public Sans Light" w:hAnsi="Public Sans Light" w:cs="Times New Roman" w:hint="default"/>
          <w:b w:val="0"/>
          <w:i w:val="0"/>
          <w:color w:val="000000" w:themeColor="text1"/>
          <w:sz w:val="22"/>
        </w:rPr>
      </w:lvl>
    </w:lvlOverride>
    <w:lvlOverride w:ilvl="1">
      <w:lvl w:ilvl="1" w:tentative="1">
        <w:start w:val="1"/>
        <w:numFmt w:val="bullet"/>
        <w:lvlText w:val="o"/>
        <w:lvlJc w:val="left"/>
        <w:pPr>
          <w:ind w:left="1647" w:hanging="360"/>
        </w:pPr>
        <w:rPr>
          <w:rFonts w:ascii="Courier New" w:hAnsi="Courier New" w:cs="Courier New" w:hint="default"/>
        </w:rPr>
      </w:lvl>
    </w:lvlOverride>
    <w:lvlOverride w:ilvl="2">
      <w:lvl w:ilvl="2" w:tentative="1">
        <w:start w:val="1"/>
        <w:numFmt w:val="bullet"/>
        <w:lvlText w:val=""/>
        <w:lvlJc w:val="left"/>
        <w:pPr>
          <w:ind w:left="2367" w:hanging="360"/>
        </w:pPr>
        <w:rPr>
          <w:rFonts w:ascii="Wingdings" w:hAnsi="Wingdings" w:hint="default"/>
        </w:rPr>
      </w:lvl>
    </w:lvlOverride>
    <w:lvlOverride w:ilvl="3">
      <w:lvl w:ilvl="3" w:tentative="1">
        <w:start w:val="1"/>
        <w:numFmt w:val="bullet"/>
        <w:lvlText w:val=""/>
        <w:lvlJc w:val="left"/>
        <w:pPr>
          <w:ind w:left="3087" w:hanging="360"/>
        </w:pPr>
        <w:rPr>
          <w:rFonts w:ascii="Symbol" w:hAnsi="Symbol" w:hint="default"/>
        </w:rPr>
      </w:lvl>
    </w:lvlOverride>
    <w:lvlOverride w:ilvl="4">
      <w:lvl w:ilvl="4" w:tentative="1">
        <w:start w:val="1"/>
        <w:numFmt w:val="bullet"/>
        <w:lvlText w:val="o"/>
        <w:lvlJc w:val="left"/>
        <w:pPr>
          <w:ind w:left="3807" w:hanging="360"/>
        </w:pPr>
        <w:rPr>
          <w:rFonts w:ascii="Courier New" w:hAnsi="Courier New" w:cs="Courier New" w:hint="default"/>
        </w:rPr>
      </w:lvl>
    </w:lvlOverride>
    <w:lvlOverride w:ilvl="5">
      <w:lvl w:ilvl="5" w:tentative="1">
        <w:start w:val="1"/>
        <w:numFmt w:val="bullet"/>
        <w:lvlText w:val=""/>
        <w:lvlJc w:val="left"/>
        <w:pPr>
          <w:ind w:left="4527" w:hanging="360"/>
        </w:pPr>
        <w:rPr>
          <w:rFonts w:ascii="Wingdings" w:hAnsi="Wingdings" w:hint="default"/>
        </w:rPr>
      </w:lvl>
    </w:lvlOverride>
    <w:lvlOverride w:ilvl="6">
      <w:lvl w:ilvl="6" w:tentative="1">
        <w:start w:val="1"/>
        <w:numFmt w:val="bullet"/>
        <w:lvlText w:val=""/>
        <w:lvlJc w:val="left"/>
        <w:pPr>
          <w:ind w:left="5247" w:hanging="360"/>
        </w:pPr>
        <w:rPr>
          <w:rFonts w:ascii="Symbol" w:hAnsi="Symbol" w:hint="default"/>
        </w:rPr>
      </w:lvl>
    </w:lvlOverride>
    <w:lvlOverride w:ilvl="7">
      <w:lvl w:ilvl="7" w:tentative="1">
        <w:start w:val="1"/>
        <w:numFmt w:val="bullet"/>
        <w:lvlText w:val="o"/>
        <w:lvlJc w:val="left"/>
        <w:pPr>
          <w:ind w:left="5967" w:hanging="360"/>
        </w:pPr>
        <w:rPr>
          <w:rFonts w:ascii="Courier New" w:hAnsi="Courier New" w:cs="Courier New" w:hint="default"/>
        </w:rPr>
      </w:lvl>
    </w:lvlOverride>
    <w:lvlOverride w:ilvl="8">
      <w:lvl w:ilvl="8" w:tentative="1">
        <w:start w:val="1"/>
        <w:numFmt w:val="bullet"/>
        <w:lvlText w:val=""/>
        <w:lvlJc w:val="left"/>
        <w:pPr>
          <w:ind w:left="6687" w:hanging="360"/>
        </w:pPr>
        <w:rPr>
          <w:rFonts w:ascii="Wingdings" w:hAnsi="Wingdings" w:hint="default"/>
        </w:rPr>
      </w:lvl>
    </w:lvlOverride>
  </w:num>
  <w:num w:numId="22" w16cid:durableId="1538815576">
    <w:abstractNumId w:val="0"/>
  </w:num>
  <w:num w:numId="23" w16cid:durableId="1486968165">
    <w:abstractNumId w:val="4"/>
  </w:num>
  <w:num w:numId="24" w16cid:durableId="236138201">
    <w:abstractNumId w:val="8"/>
  </w:num>
  <w:num w:numId="25" w16cid:durableId="109197640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20953400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78107179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298028787">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722945365">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543753227">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35688811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6376902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38610310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47599214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71474018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365065657">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2102217579">
    <w:abstractNumId w:val="1"/>
  </w:num>
  <w:num w:numId="38" w16cid:durableId="855732441">
    <w:abstractNumId w:val="2"/>
  </w:num>
  <w:num w:numId="39" w16cid:durableId="177682582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21002224">
    <w:abstractNumId w:val="6"/>
  </w:num>
  <w:num w:numId="41" w16cid:durableId="58218625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364481833">
    <w:abstractNumId w:val="3"/>
  </w:num>
  <w:num w:numId="43" w16cid:durableId="1550799467">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116196747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4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proofState w:spelling="clean" w:grammar="clean"/>
  <w:stylePaneFormatFilter w:val="1F04" w:allStyles="0" w:customStyles="0" w:latentStyles="1" w:stylesInUse="0" w:headingStyles="0" w:numberingStyles="0" w:tableStyles="0" w:directFormattingOnRuns="1" w:directFormattingOnParagraphs="1" w:directFormattingOnNumbering="1" w:directFormattingOnTables="1" w:clearFormatting="1" w:top3HeadingStyles="0" w:visibleStyles="0" w:alternateStyleNames="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14241"/>
    <w:rsid w:val="00000BF2"/>
    <w:rsid w:val="00000CE1"/>
    <w:rsid w:val="00000DCD"/>
    <w:rsid w:val="000011AD"/>
    <w:rsid w:val="00001302"/>
    <w:rsid w:val="000017CC"/>
    <w:rsid w:val="00001DF7"/>
    <w:rsid w:val="00001F13"/>
    <w:rsid w:val="00002657"/>
    <w:rsid w:val="00002A99"/>
    <w:rsid w:val="00003A64"/>
    <w:rsid w:val="00003C66"/>
    <w:rsid w:val="00003D53"/>
    <w:rsid w:val="00003EFA"/>
    <w:rsid w:val="00004183"/>
    <w:rsid w:val="00004DF3"/>
    <w:rsid w:val="00005A77"/>
    <w:rsid w:val="00006181"/>
    <w:rsid w:val="00006D8C"/>
    <w:rsid w:val="00006EE4"/>
    <w:rsid w:val="000070C8"/>
    <w:rsid w:val="00007383"/>
    <w:rsid w:val="000073C1"/>
    <w:rsid w:val="0000759C"/>
    <w:rsid w:val="000077BF"/>
    <w:rsid w:val="00007A95"/>
    <w:rsid w:val="000100E6"/>
    <w:rsid w:val="00010C11"/>
    <w:rsid w:val="000121F5"/>
    <w:rsid w:val="000126EC"/>
    <w:rsid w:val="00012852"/>
    <w:rsid w:val="00012A9C"/>
    <w:rsid w:val="00013997"/>
    <w:rsid w:val="00013FF2"/>
    <w:rsid w:val="000144FD"/>
    <w:rsid w:val="0001463E"/>
    <w:rsid w:val="000148AE"/>
    <w:rsid w:val="000156C1"/>
    <w:rsid w:val="000159DE"/>
    <w:rsid w:val="00016444"/>
    <w:rsid w:val="00017B07"/>
    <w:rsid w:val="00017FE6"/>
    <w:rsid w:val="00021214"/>
    <w:rsid w:val="00021D52"/>
    <w:rsid w:val="000224AE"/>
    <w:rsid w:val="00022615"/>
    <w:rsid w:val="00022A97"/>
    <w:rsid w:val="00023313"/>
    <w:rsid w:val="00023DD3"/>
    <w:rsid w:val="000249F9"/>
    <w:rsid w:val="000252CB"/>
    <w:rsid w:val="00025695"/>
    <w:rsid w:val="000257A4"/>
    <w:rsid w:val="00027549"/>
    <w:rsid w:val="00027617"/>
    <w:rsid w:val="00027B0B"/>
    <w:rsid w:val="00027DB4"/>
    <w:rsid w:val="00030ADC"/>
    <w:rsid w:val="00030E03"/>
    <w:rsid w:val="0003199C"/>
    <w:rsid w:val="00032045"/>
    <w:rsid w:val="000328C0"/>
    <w:rsid w:val="000331F0"/>
    <w:rsid w:val="00033263"/>
    <w:rsid w:val="0003342C"/>
    <w:rsid w:val="00033632"/>
    <w:rsid w:val="00034005"/>
    <w:rsid w:val="00034E35"/>
    <w:rsid w:val="00035100"/>
    <w:rsid w:val="00035CD4"/>
    <w:rsid w:val="000360E8"/>
    <w:rsid w:val="000370E1"/>
    <w:rsid w:val="00037550"/>
    <w:rsid w:val="000375DC"/>
    <w:rsid w:val="000379EE"/>
    <w:rsid w:val="00037EDE"/>
    <w:rsid w:val="00040112"/>
    <w:rsid w:val="00041340"/>
    <w:rsid w:val="000420EB"/>
    <w:rsid w:val="000422B8"/>
    <w:rsid w:val="00043158"/>
    <w:rsid w:val="000437EC"/>
    <w:rsid w:val="00043F4C"/>
    <w:rsid w:val="00044419"/>
    <w:rsid w:val="00044F6B"/>
    <w:rsid w:val="00045450"/>
    <w:rsid w:val="00045707"/>
    <w:rsid w:val="000457E4"/>
    <w:rsid w:val="00045984"/>
    <w:rsid w:val="00045F0D"/>
    <w:rsid w:val="0004619A"/>
    <w:rsid w:val="00046B5D"/>
    <w:rsid w:val="00047191"/>
    <w:rsid w:val="000471BF"/>
    <w:rsid w:val="0004750C"/>
    <w:rsid w:val="0004781B"/>
    <w:rsid w:val="00047862"/>
    <w:rsid w:val="00050290"/>
    <w:rsid w:val="00050454"/>
    <w:rsid w:val="000507BC"/>
    <w:rsid w:val="00051080"/>
    <w:rsid w:val="000517EE"/>
    <w:rsid w:val="0005239F"/>
    <w:rsid w:val="0005262D"/>
    <w:rsid w:val="000530B5"/>
    <w:rsid w:val="0005318A"/>
    <w:rsid w:val="0005376A"/>
    <w:rsid w:val="000538BF"/>
    <w:rsid w:val="0005391B"/>
    <w:rsid w:val="00054453"/>
    <w:rsid w:val="00054D26"/>
    <w:rsid w:val="00055040"/>
    <w:rsid w:val="00055F0B"/>
    <w:rsid w:val="000578F9"/>
    <w:rsid w:val="0006024F"/>
    <w:rsid w:val="00060819"/>
    <w:rsid w:val="00060907"/>
    <w:rsid w:val="00060FA4"/>
    <w:rsid w:val="000612DB"/>
    <w:rsid w:val="00061547"/>
    <w:rsid w:val="00061680"/>
    <w:rsid w:val="00061BAD"/>
    <w:rsid w:val="00061BB7"/>
    <w:rsid w:val="00061D5B"/>
    <w:rsid w:val="00061DAD"/>
    <w:rsid w:val="00062090"/>
    <w:rsid w:val="00062A80"/>
    <w:rsid w:val="00063259"/>
    <w:rsid w:val="00065198"/>
    <w:rsid w:val="00065782"/>
    <w:rsid w:val="00065D06"/>
    <w:rsid w:val="000663D8"/>
    <w:rsid w:val="00066586"/>
    <w:rsid w:val="00066A68"/>
    <w:rsid w:val="00066C5D"/>
    <w:rsid w:val="00066E28"/>
    <w:rsid w:val="000673B7"/>
    <w:rsid w:val="00067BE5"/>
    <w:rsid w:val="00067C6E"/>
    <w:rsid w:val="00067D8C"/>
    <w:rsid w:val="000701BD"/>
    <w:rsid w:val="00070384"/>
    <w:rsid w:val="000705B3"/>
    <w:rsid w:val="00070804"/>
    <w:rsid w:val="00070A94"/>
    <w:rsid w:val="00070F89"/>
    <w:rsid w:val="00071064"/>
    <w:rsid w:val="000711A1"/>
    <w:rsid w:val="000713D2"/>
    <w:rsid w:val="00072272"/>
    <w:rsid w:val="0007276C"/>
    <w:rsid w:val="00072CEF"/>
    <w:rsid w:val="00072E86"/>
    <w:rsid w:val="0007329A"/>
    <w:rsid w:val="000733A1"/>
    <w:rsid w:val="00073961"/>
    <w:rsid w:val="000749BA"/>
    <w:rsid w:val="00074AE3"/>
    <w:rsid w:val="00074BD8"/>
    <w:rsid w:val="00074BD9"/>
    <w:rsid w:val="00074F0F"/>
    <w:rsid w:val="000755E3"/>
    <w:rsid w:val="0007576C"/>
    <w:rsid w:val="00075802"/>
    <w:rsid w:val="000759EB"/>
    <w:rsid w:val="000765C5"/>
    <w:rsid w:val="000769CC"/>
    <w:rsid w:val="00076C5C"/>
    <w:rsid w:val="00076F5C"/>
    <w:rsid w:val="00076FD1"/>
    <w:rsid w:val="00077C9D"/>
    <w:rsid w:val="00077DB2"/>
    <w:rsid w:val="00080318"/>
    <w:rsid w:val="00080478"/>
    <w:rsid w:val="000807A8"/>
    <w:rsid w:val="00080DC3"/>
    <w:rsid w:val="000811E9"/>
    <w:rsid w:val="00081237"/>
    <w:rsid w:val="000814C4"/>
    <w:rsid w:val="00081B66"/>
    <w:rsid w:val="00082432"/>
    <w:rsid w:val="0008249F"/>
    <w:rsid w:val="0008269D"/>
    <w:rsid w:val="00083337"/>
    <w:rsid w:val="00083375"/>
    <w:rsid w:val="00083B8C"/>
    <w:rsid w:val="000842AE"/>
    <w:rsid w:val="00085671"/>
    <w:rsid w:val="000861FA"/>
    <w:rsid w:val="00086586"/>
    <w:rsid w:val="00086C00"/>
    <w:rsid w:val="00087109"/>
    <w:rsid w:val="000875C5"/>
    <w:rsid w:val="00090A78"/>
    <w:rsid w:val="00090CDA"/>
    <w:rsid w:val="00090D3F"/>
    <w:rsid w:val="0009146A"/>
    <w:rsid w:val="000915EA"/>
    <w:rsid w:val="0009193B"/>
    <w:rsid w:val="00091B9B"/>
    <w:rsid w:val="00091ED6"/>
    <w:rsid w:val="00091F1E"/>
    <w:rsid w:val="0009240C"/>
    <w:rsid w:val="0009292A"/>
    <w:rsid w:val="0009312C"/>
    <w:rsid w:val="00093438"/>
    <w:rsid w:val="0009525E"/>
    <w:rsid w:val="00095590"/>
    <w:rsid w:val="00095B45"/>
    <w:rsid w:val="00095FD5"/>
    <w:rsid w:val="000960A0"/>
    <w:rsid w:val="0009642E"/>
    <w:rsid w:val="000964B9"/>
    <w:rsid w:val="000971DC"/>
    <w:rsid w:val="00097258"/>
    <w:rsid w:val="000974D3"/>
    <w:rsid w:val="000979E6"/>
    <w:rsid w:val="000A038D"/>
    <w:rsid w:val="000A0812"/>
    <w:rsid w:val="000A0A74"/>
    <w:rsid w:val="000A0AC8"/>
    <w:rsid w:val="000A0C84"/>
    <w:rsid w:val="000A1A5B"/>
    <w:rsid w:val="000A3338"/>
    <w:rsid w:val="000A3545"/>
    <w:rsid w:val="000A37E9"/>
    <w:rsid w:val="000A3849"/>
    <w:rsid w:val="000A41A3"/>
    <w:rsid w:val="000A4AF7"/>
    <w:rsid w:val="000A51A1"/>
    <w:rsid w:val="000A553B"/>
    <w:rsid w:val="000A5BB6"/>
    <w:rsid w:val="000A648A"/>
    <w:rsid w:val="000A6C28"/>
    <w:rsid w:val="000A6E38"/>
    <w:rsid w:val="000A79CF"/>
    <w:rsid w:val="000A7C43"/>
    <w:rsid w:val="000B0123"/>
    <w:rsid w:val="000B029B"/>
    <w:rsid w:val="000B0662"/>
    <w:rsid w:val="000B08F5"/>
    <w:rsid w:val="000B1675"/>
    <w:rsid w:val="000B1A42"/>
    <w:rsid w:val="000B289F"/>
    <w:rsid w:val="000B2B3D"/>
    <w:rsid w:val="000B2DA0"/>
    <w:rsid w:val="000B2E7A"/>
    <w:rsid w:val="000B32BB"/>
    <w:rsid w:val="000B387F"/>
    <w:rsid w:val="000B3AA8"/>
    <w:rsid w:val="000B3DA5"/>
    <w:rsid w:val="000B4857"/>
    <w:rsid w:val="000B4D26"/>
    <w:rsid w:val="000B61E4"/>
    <w:rsid w:val="000B716C"/>
    <w:rsid w:val="000B75EE"/>
    <w:rsid w:val="000B788B"/>
    <w:rsid w:val="000B7C62"/>
    <w:rsid w:val="000B7CE3"/>
    <w:rsid w:val="000B7EDB"/>
    <w:rsid w:val="000C0F6A"/>
    <w:rsid w:val="000C1060"/>
    <w:rsid w:val="000C11FF"/>
    <w:rsid w:val="000C1406"/>
    <w:rsid w:val="000C1B93"/>
    <w:rsid w:val="000C21B0"/>
    <w:rsid w:val="000C21C0"/>
    <w:rsid w:val="000C24ED"/>
    <w:rsid w:val="000C2658"/>
    <w:rsid w:val="000C27F8"/>
    <w:rsid w:val="000C2BD4"/>
    <w:rsid w:val="000C2E46"/>
    <w:rsid w:val="000C36E7"/>
    <w:rsid w:val="000C3978"/>
    <w:rsid w:val="000C3BA0"/>
    <w:rsid w:val="000C4344"/>
    <w:rsid w:val="000C4DE7"/>
    <w:rsid w:val="000C5481"/>
    <w:rsid w:val="000C5913"/>
    <w:rsid w:val="000C6383"/>
    <w:rsid w:val="000C65BC"/>
    <w:rsid w:val="000C6ADF"/>
    <w:rsid w:val="000C7005"/>
    <w:rsid w:val="000C7278"/>
    <w:rsid w:val="000C7618"/>
    <w:rsid w:val="000C774D"/>
    <w:rsid w:val="000C79AD"/>
    <w:rsid w:val="000C7A32"/>
    <w:rsid w:val="000D080C"/>
    <w:rsid w:val="000D0CCB"/>
    <w:rsid w:val="000D0F68"/>
    <w:rsid w:val="000D12B6"/>
    <w:rsid w:val="000D1EB7"/>
    <w:rsid w:val="000D1FA3"/>
    <w:rsid w:val="000D2904"/>
    <w:rsid w:val="000D2E47"/>
    <w:rsid w:val="000D3390"/>
    <w:rsid w:val="000D387E"/>
    <w:rsid w:val="000D3ACE"/>
    <w:rsid w:val="000D3BBE"/>
    <w:rsid w:val="000D3C89"/>
    <w:rsid w:val="000D417E"/>
    <w:rsid w:val="000D497C"/>
    <w:rsid w:val="000D4B53"/>
    <w:rsid w:val="000D51AE"/>
    <w:rsid w:val="000D5329"/>
    <w:rsid w:val="000D5A7B"/>
    <w:rsid w:val="000D5CD3"/>
    <w:rsid w:val="000D5F9E"/>
    <w:rsid w:val="000D6068"/>
    <w:rsid w:val="000D686C"/>
    <w:rsid w:val="000D7152"/>
    <w:rsid w:val="000D7466"/>
    <w:rsid w:val="000D77BB"/>
    <w:rsid w:val="000D7C0F"/>
    <w:rsid w:val="000D7E5E"/>
    <w:rsid w:val="000D7E73"/>
    <w:rsid w:val="000D7F4E"/>
    <w:rsid w:val="000E05D0"/>
    <w:rsid w:val="000E0B74"/>
    <w:rsid w:val="000E1068"/>
    <w:rsid w:val="000E1245"/>
    <w:rsid w:val="000E2222"/>
    <w:rsid w:val="000E28C2"/>
    <w:rsid w:val="000E2D54"/>
    <w:rsid w:val="000E346B"/>
    <w:rsid w:val="000E38BE"/>
    <w:rsid w:val="000E3BDF"/>
    <w:rsid w:val="000E3C18"/>
    <w:rsid w:val="000E40FC"/>
    <w:rsid w:val="000E4D51"/>
    <w:rsid w:val="000E56AF"/>
    <w:rsid w:val="000E56C2"/>
    <w:rsid w:val="000E5932"/>
    <w:rsid w:val="000E5CEF"/>
    <w:rsid w:val="000E65E3"/>
    <w:rsid w:val="000E6C0F"/>
    <w:rsid w:val="000E761E"/>
    <w:rsid w:val="000E7BB2"/>
    <w:rsid w:val="000E7EFD"/>
    <w:rsid w:val="000F1003"/>
    <w:rsid w:val="000F10B7"/>
    <w:rsid w:val="000F1788"/>
    <w:rsid w:val="000F21C4"/>
    <w:rsid w:val="000F28A8"/>
    <w:rsid w:val="000F2904"/>
    <w:rsid w:val="000F4640"/>
    <w:rsid w:val="000F498E"/>
    <w:rsid w:val="000F4B0D"/>
    <w:rsid w:val="000F4D01"/>
    <w:rsid w:val="000F4D17"/>
    <w:rsid w:val="000F56A7"/>
    <w:rsid w:val="000F5D82"/>
    <w:rsid w:val="000F65BA"/>
    <w:rsid w:val="000F6805"/>
    <w:rsid w:val="000F6875"/>
    <w:rsid w:val="000F6941"/>
    <w:rsid w:val="000F6A39"/>
    <w:rsid w:val="000F6D06"/>
    <w:rsid w:val="000F6EA6"/>
    <w:rsid w:val="000F6FD0"/>
    <w:rsid w:val="000F71D0"/>
    <w:rsid w:val="000F7968"/>
    <w:rsid w:val="000F7D5D"/>
    <w:rsid w:val="0010193E"/>
    <w:rsid w:val="001022BC"/>
    <w:rsid w:val="00102742"/>
    <w:rsid w:val="00103253"/>
    <w:rsid w:val="00103590"/>
    <w:rsid w:val="00103A5F"/>
    <w:rsid w:val="00103B2C"/>
    <w:rsid w:val="00103E4F"/>
    <w:rsid w:val="00104CAC"/>
    <w:rsid w:val="0010534E"/>
    <w:rsid w:val="00105502"/>
    <w:rsid w:val="00105E47"/>
    <w:rsid w:val="00106053"/>
    <w:rsid w:val="0010640F"/>
    <w:rsid w:val="0010689E"/>
    <w:rsid w:val="00106D3D"/>
    <w:rsid w:val="00106E4B"/>
    <w:rsid w:val="0010725C"/>
    <w:rsid w:val="00107377"/>
    <w:rsid w:val="00107F54"/>
    <w:rsid w:val="00110F46"/>
    <w:rsid w:val="00111320"/>
    <w:rsid w:val="001122AE"/>
    <w:rsid w:val="00112324"/>
    <w:rsid w:val="00112528"/>
    <w:rsid w:val="00112E24"/>
    <w:rsid w:val="00112E39"/>
    <w:rsid w:val="00113093"/>
    <w:rsid w:val="001138A3"/>
    <w:rsid w:val="001140D9"/>
    <w:rsid w:val="001144DB"/>
    <w:rsid w:val="001147B4"/>
    <w:rsid w:val="00115169"/>
    <w:rsid w:val="00115381"/>
    <w:rsid w:val="00115554"/>
    <w:rsid w:val="00115CC0"/>
    <w:rsid w:val="00116410"/>
    <w:rsid w:val="001166C3"/>
    <w:rsid w:val="00121021"/>
    <w:rsid w:val="00121072"/>
    <w:rsid w:val="0012120B"/>
    <w:rsid w:val="00121576"/>
    <w:rsid w:val="00121681"/>
    <w:rsid w:val="00121705"/>
    <w:rsid w:val="00122C53"/>
    <w:rsid w:val="0012315E"/>
    <w:rsid w:val="00123A38"/>
    <w:rsid w:val="00123ABA"/>
    <w:rsid w:val="00123B0B"/>
    <w:rsid w:val="001243F1"/>
    <w:rsid w:val="001244FA"/>
    <w:rsid w:val="00124DB7"/>
    <w:rsid w:val="00125959"/>
    <w:rsid w:val="00125DFF"/>
    <w:rsid w:val="0012654C"/>
    <w:rsid w:val="00126725"/>
    <w:rsid w:val="00126A04"/>
    <w:rsid w:val="001308D4"/>
    <w:rsid w:val="00130B33"/>
    <w:rsid w:val="00131527"/>
    <w:rsid w:val="00131638"/>
    <w:rsid w:val="001318A6"/>
    <w:rsid w:val="001322A1"/>
    <w:rsid w:val="0013240E"/>
    <w:rsid w:val="001337AE"/>
    <w:rsid w:val="001339B3"/>
    <w:rsid w:val="00134186"/>
    <w:rsid w:val="00134446"/>
    <w:rsid w:val="001357A8"/>
    <w:rsid w:val="001357ED"/>
    <w:rsid w:val="00135A02"/>
    <w:rsid w:val="00135C4C"/>
    <w:rsid w:val="00135DC8"/>
    <w:rsid w:val="00135F37"/>
    <w:rsid w:val="001363CB"/>
    <w:rsid w:val="0013725F"/>
    <w:rsid w:val="00137395"/>
    <w:rsid w:val="00137697"/>
    <w:rsid w:val="001414F0"/>
    <w:rsid w:val="00141902"/>
    <w:rsid w:val="00141C99"/>
    <w:rsid w:val="00142F5F"/>
    <w:rsid w:val="00143552"/>
    <w:rsid w:val="0014363C"/>
    <w:rsid w:val="00144E10"/>
    <w:rsid w:val="00144EDE"/>
    <w:rsid w:val="00145BEA"/>
    <w:rsid w:val="00145F4D"/>
    <w:rsid w:val="001462B1"/>
    <w:rsid w:val="001468D4"/>
    <w:rsid w:val="0015052B"/>
    <w:rsid w:val="00150613"/>
    <w:rsid w:val="001506A7"/>
    <w:rsid w:val="00150AEA"/>
    <w:rsid w:val="00151315"/>
    <w:rsid w:val="001515ED"/>
    <w:rsid w:val="001518E9"/>
    <w:rsid w:val="00152149"/>
    <w:rsid w:val="0015221A"/>
    <w:rsid w:val="001523D3"/>
    <w:rsid w:val="00153286"/>
    <w:rsid w:val="0015345B"/>
    <w:rsid w:val="001534FE"/>
    <w:rsid w:val="00153602"/>
    <w:rsid w:val="00153866"/>
    <w:rsid w:val="00153B7C"/>
    <w:rsid w:val="00153D13"/>
    <w:rsid w:val="00153EDE"/>
    <w:rsid w:val="00154202"/>
    <w:rsid w:val="001543FD"/>
    <w:rsid w:val="001546DB"/>
    <w:rsid w:val="00154C40"/>
    <w:rsid w:val="00154E57"/>
    <w:rsid w:val="0015588C"/>
    <w:rsid w:val="00155A2C"/>
    <w:rsid w:val="00155C4E"/>
    <w:rsid w:val="00155EDC"/>
    <w:rsid w:val="00156762"/>
    <w:rsid w:val="00156F4B"/>
    <w:rsid w:val="00156FDA"/>
    <w:rsid w:val="00157F36"/>
    <w:rsid w:val="0016025E"/>
    <w:rsid w:val="00160369"/>
    <w:rsid w:val="0016053D"/>
    <w:rsid w:val="001609B5"/>
    <w:rsid w:val="001609B8"/>
    <w:rsid w:val="001613E4"/>
    <w:rsid w:val="00162463"/>
    <w:rsid w:val="0016295C"/>
    <w:rsid w:val="0016368B"/>
    <w:rsid w:val="00163833"/>
    <w:rsid w:val="0016394D"/>
    <w:rsid w:val="00163B34"/>
    <w:rsid w:val="00163B73"/>
    <w:rsid w:val="0016521E"/>
    <w:rsid w:val="00165984"/>
    <w:rsid w:val="00165CD7"/>
    <w:rsid w:val="00166881"/>
    <w:rsid w:val="0016689F"/>
    <w:rsid w:val="00167259"/>
    <w:rsid w:val="001678E7"/>
    <w:rsid w:val="00167AFC"/>
    <w:rsid w:val="0017025F"/>
    <w:rsid w:val="001708B1"/>
    <w:rsid w:val="00171617"/>
    <w:rsid w:val="00171D91"/>
    <w:rsid w:val="00172021"/>
    <w:rsid w:val="00172574"/>
    <w:rsid w:val="00172A3D"/>
    <w:rsid w:val="00172A5E"/>
    <w:rsid w:val="00172C0F"/>
    <w:rsid w:val="00172CA8"/>
    <w:rsid w:val="00172CF3"/>
    <w:rsid w:val="001737C6"/>
    <w:rsid w:val="001738E2"/>
    <w:rsid w:val="00173E7B"/>
    <w:rsid w:val="0017408C"/>
    <w:rsid w:val="001742A8"/>
    <w:rsid w:val="001742B8"/>
    <w:rsid w:val="001746F7"/>
    <w:rsid w:val="00174A58"/>
    <w:rsid w:val="00174CFA"/>
    <w:rsid w:val="001753C9"/>
    <w:rsid w:val="00175832"/>
    <w:rsid w:val="0017583C"/>
    <w:rsid w:val="00175ACB"/>
    <w:rsid w:val="00175AE2"/>
    <w:rsid w:val="00175D7B"/>
    <w:rsid w:val="00175F32"/>
    <w:rsid w:val="00176911"/>
    <w:rsid w:val="001769E4"/>
    <w:rsid w:val="00176FC3"/>
    <w:rsid w:val="0017725C"/>
    <w:rsid w:val="001772A1"/>
    <w:rsid w:val="00177B1B"/>
    <w:rsid w:val="00177B5E"/>
    <w:rsid w:val="00177CBA"/>
    <w:rsid w:val="0018006E"/>
    <w:rsid w:val="001807A2"/>
    <w:rsid w:val="00180822"/>
    <w:rsid w:val="00181082"/>
    <w:rsid w:val="001814F6"/>
    <w:rsid w:val="00181851"/>
    <w:rsid w:val="00181E74"/>
    <w:rsid w:val="00181F54"/>
    <w:rsid w:val="00182169"/>
    <w:rsid w:val="001823F9"/>
    <w:rsid w:val="0018260B"/>
    <w:rsid w:val="00182DA1"/>
    <w:rsid w:val="00183180"/>
    <w:rsid w:val="0018360E"/>
    <w:rsid w:val="00184B2D"/>
    <w:rsid w:val="00184EBF"/>
    <w:rsid w:val="00184FD3"/>
    <w:rsid w:val="00185175"/>
    <w:rsid w:val="00185843"/>
    <w:rsid w:val="00185D5C"/>
    <w:rsid w:val="00186356"/>
    <w:rsid w:val="00186A20"/>
    <w:rsid w:val="00187142"/>
    <w:rsid w:val="00187843"/>
    <w:rsid w:val="00187CF1"/>
    <w:rsid w:val="00187F39"/>
    <w:rsid w:val="00190B2E"/>
    <w:rsid w:val="00190C6F"/>
    <w:rsid w:val="00190C9E"/>
    <w:rsid w:val="0019155C"/>
    <w:rsid w:val="00191AEF"/>
    <w:rsid w:val="00191D54"/>
    <w:rsid w:val="00191F8C"/>
    <w:rsid w:val="00192986"/>
    <w:rsid w:val="00193498"/>
    <w:rsid w:val="00193550"/>
    <w:rsid w:val="001943E7"/>
    <w:rsid w:val="001944E5"/>
    <w:rsid w:val="00194C38"/>
    <w:rsid w:val="00194EE6"/>
    <w:rsid w:val="00194F9A"/>
    <w:rsid w:val="00195C9B"/>
    <w:rsid w:val="0019613A"/>
    <w:rsid w:val="00196807"/>
    <w:rsid w:val="00197481"/>
    <w:rsid w:val="001A09A9"/>
    <w:rsid w:val="001A0FE6"/>
    <w:rsid w:val="001A14EA"/>
    <w:rsid w:val="001A1CC5"/>
    <w:rsid w:val="001A235E"/>
    <w:rsid w:val="001A2D64"/>
    <w:rsid w:val="001A3009"/>
    <w:rsid w:val="001A3388"/>
    <w:rsid w:val="001A340D"/>
    <w:rsid w:val="001A3F7A"/>
    <w:rsid w:val="001A4428"/>
    <w:rsid w:val="001A4C14"/>
    <w:rsid w:val="001A54F2"/>
    <w:rsid w:val="001A5FF2"/>
    <w:rsid w:val="001A6525"/>
    <w:rsid w:val="001A6B43"/>
    <w:rsid w:val="001A6D41"/>
    <w:rsid w:val="001A7676"/>
    <w:rsid w:val="001A795D"/>
    <w:rsid w:val="001A7994"/>
    <w:rsid w:val="001B07AD"/>
    <w:rsid w:val="001B0912"/>
    <w:rsid w:val="001B0A67"/>
    <w:rsid w:val="001B0FE1"/>
    <w:rsid w:val="001B2C32"/>
    <w:rsid w:val="001B2C4A"/>
    <w:rsid w:val="001B2D80"/>
    <w:rsid w:val="001B2F88"/>
    <w:rsid w:val="001B319C"/>
    <w:rsid w:val="001B31DA"/>
    <w:rsid w:val="001B341B"/>
    <w:rsid w:val="001B3757"/>
    <w:rsid w:val="001B3935"/>
    <w:rsid w:val="001B3B6B"/>
    <w:rsid w:val="001B4251"/>
    <w:rsid w:val="001B45DD"/>
    <w:rsid w:val="001B4844"/>
    <w:rsid w:val="001B49B1"/>
    <w:rsid w:val="001B50D1"/>
    <w:rsid w:val="001B5E7D"/>
    <w:rsid w:val="001B63EC"/>
    <w:rsid w:val="001B6645"/>
    <w:rsid w:val="001B6659"/>
    <w:rsid w:val="001B6BD3"/>
    <w:rsid w:val="001B7AE9"/>
    <w:rsid w:val="001C01A7"/>
    <w:rsid w:val="001C0441"/>
    <w:rsid w:val="001C0997"/>
    <w:rsid w:val="001C11E3"/>
    <w:rsid w:val="001C2060"/>
    <w:rsid w:val="001C2605"/>
    <w:rsid w:val="001C2CF9"/>
    <w:rsid w:val="001C2E70"/>
    <w:rsid w:val="001C2F81"/>
    <w:rsid w:val="001C44ED"/>
    <w:rsid w:val="001C450C"/>
    <w:rsid w:val="001C4B32"/>
    <w:rsid w:val="001C4E25"/>
    <w:rsid w:val="001C51CF"/>
    <w:rsid w:val="001C534B"/>
    <w:rsid w:val="001C60BB"/>
    <w:rsid w:val="001C67F8"/>
    <w:rsid w:val="001C6CE9"/>
    <w:rsid w:val="001C6DC8"/>
    <w:rsid w:val="001C763D"/>
    <w:rsid w:val="001C78E7"/>
    <w:rsid w:val="001C7E97"/>
    <w:rsid w:val="001D103F"/>
    <w:rsid w:val="001D154D"/>
    <w:rsid w:val="001D168A"/>
    <w:rsid w:val="001D1C8D"/>
    <w:rsid w:val="001D2660"/>
    <w:rsid w:val="001D26D2"/>
    <w:rsid w:val="001D32FD"/>
    <w:rsid w:val="001D34AE"/>
    <w:rsid w:val="001D3585"/>
    <w:rsid w:val="001D3E5A"/>
    <w:rsid w:val="001D4FC8"/>
    <w:rsid w:val="001D5230"/>
    <w:rsid w:val="001D54C0"/>
    <w:rsid w:val="001D58B8"/>
    <w:rsid w:val="001D5FCE"/>
    <w:rsid w:val="001D64DF"/>
    <w:rsid w:val="001D70DA"/>
    <w:rsid w:val="001D7520"/>
    <w:rsid w:val="001D7D81"/>
    <w:rsid w:val="001D7E88"/>
    <w:rsid w:val="001E103F"/>
    <w:rsid w:val="001E1610"/>
    <w:rsid w:val="001E17AA"/>
    <w:rsid w:val="001E17B2"/>
    <w:rsid w:val="001E18CE"/>
    <w:rsid w:val="001E1E53"/>
    <w:rsid w:val="001E1F9C"/>
    <w:rsid w:val="001E2605"/>
    <w:rsid w:val="001E2876"/>
    <w:rsid w:val="001E2900"/>
    <w:rsid w:val="001E2AC4"/>
    <w:rsid w:val="001E3291"/>
    <w:rsid w:val="001E341B"/>
    <w:rsid w:val="001E3497"/>
    <w:rsid w:val="001E3ACD"/>
    <w:rsid w:val="001E4ABC"/>
    <w:rsid w:val="001E4DE2"/>
    <w:rsid w:val="001E4EBE"/>
    <w:rsid w:val="001E5455"/>
    <w:rsid w:val="001E5857"/>
    <w:rsid w:val="001E5C84"/>
    <w:rsid w:val="001E5F8A"/>
    <w:rsid w:val="001E722A"/>
    <w:rsid w:val="001E7540"/>
    <w:rsid w:val="001E761A"/>
    <w:rsid w:val="001E7EDD"/>
    <w:rsid w:val="001F01B3"/>
    <w:rsid w:val="001F041C"/>
    <w:rsid w:val="001F04CB"/>
    <w:rsid w:val="001F06FE"/>
    <w:rsid w:val="001F0CBE"/>
    <w:rsid w:val="001F105D"/>
    <w:rsid w:val="001F16F3"/>
    <w:rsid w:val="001F1862"/>
    <w:rsid w:val="001F1874"/>
    <w:rsid w:val="001F2193"/>
    <w:rsid w:val="001F2444"/>
    <w:rsid w:val="001F2668"/>
    <w:rsid w:val="001F26EC"/>
    <w:rsid w:val="001F2825"/>
    <w:rsid w:val="001F2D78"/>
    <w:rsid w:val="001F32FE"/>
    <w:rsid w:val="001F43A7"/>
    <w:rsid w:val="001F5009"/>
    <w:rsid w:val="001F5337"/>
    <w:rsid w:val="001F5F7B"/>
    <w:rsid w:val="001F6023"/>
    <w:rsid w:val="001F6881"/>
    <w:rsid w:val="001F72DE"/>
    <w:rsid w:val="001F795A"/>
    <w:rsid w:val="002011CF"/>
    <w:rsid w:val="0020147D"/>
    <w:rsid w:val="002019B1"/>
    <w:rsid w:val="00201C96"/>
    <w:rsid w:val="00201F52"/>
    <w:rsid w:val="00202043"/>
    <w:rsid w:val="00202363"/>
    <w:rsid w:val="0020242D"/>
    <w:rsid w:val="002024C5"/>
    <w:rsid w:val="00202703"/>
    <w:rsid w:val="00203729"/>
    <w:rsid w:val="002043B8"/>
    <w:rsid w:val="00204574"/>
    <w:rsid w:val="00204F67"/>
    <w:rsid w:val="00205055"/>
    <w:rsid w:val="002055A5"/>
    <w:rsid w:val="0020560C"/>
    <w:rsid w:val="00205BE2"/>
    <w:rsid w:val="00205D77"/>
    <w:rsid w:val="00206061"/>
    <w:rsid w:val="00206184"/>
    <w:rsid w:val="00206C90"/>
    <w:rsid w:val="00206DFA"/>
    <w:rsid w:val="00207506"/>
    <w:rsid w:val="002075BD"/>
    <w:rsid w:val="0020775B"/>
    <w:rsid w:val="00207E43"/>
    <w:rsid w:val="002105AD"/>
    <w:rsid w:val="002109A5"/>
    <w:rsid w:val="00210ABA"/>
    <w:rsid w:val="00210FFB"/>
    <w:rsid w:val="00211171"/>
    <w:rsid w:val="00211208"/>
    <w:rsid w:val="00211531"/>
    <w:rsid w:val="00212107"/>
    <w:rsid w:val="0021270E"/>
    <w:rsid w:val="002127EE"/>
    <w:rsid w:val="00212CEF"/>
    <w:rsid w:val="0021333A"/>
    <w:rsid w:val="00213549"/>
    <w:rsid w:val="00213680"/>
    <w:rsid w:val="002138DA"/>
    <w:rsid w:val="00213EAF"/>
    <w:rsid w:val="00213F09"/>
    <w:rsid w:val="00214923"/>
    <w:rsid w:val="00214B52"/>
    <w:rsid w:val="002150D7"/>
    <w:rsid w:val="00215748"/>
    <w:rsid w:val="00215BAC"/>
    <w:rsid w:val="00216244"/>
    <w:rsid w:val="00216321"/>
    <w:rsid w:val="002164D9"/>
    <w:rsid w:val="002165A4"/>
    <w:rsid w:val="00216DD9"/>
    <w:rsid w:val="0021730B"/>
    <w:rsid w:val="002178F4"/>
    <w:rsid w:val="00220252"/>
    <w:rsid w:val="00220929"/>
    <w:rsid w:val="00220941"/>
    <w:rsid w:val="00220E8C"/>
    <w:rsid w:val="00221314"/>
    <w:rsid w:val="00221A1F"/>
    <w:rsid w:val="002225F4"/>
    <w:rsid w:val="002227AD"/>
    <w:rsid w:val="002227AF"/>
    <w:rsid w:val="00222A5B"/>
    <w:rsid w:val="00222FC1"/>
    <w:rsid w:val="00223C2E"/>
    <w:rsid w:val="00223CAA"/>
    <w:rsid w:val="00223FE3"/>
    <w:rsid w:val="0022425C"/>
    <w:rsid w:val="00224485"/>
    <w:rsid w:val="00224920"/>
    <w:rsid w:val="00224E23"/>
    <w:rsid w:val="00224EA0"/>
    <w:rsid w:val="00225721"/>
    <w:rsid w:val="00225761"/>
    <w:rsid w:val="00225B95"/>
    <w:rsid w:val="002263F3"/>
    <w:rsid w:val="0022682D"/>
    <w:rsid w:val="00226A7E"/>
    <w:rsid w:val="00226AC1"/>
    <w:rsid w:val="00226CF9"/>
    <w:rsid w:val="00226E34"/>
    <w:rsid w:val="00227091"/>
    <w:rsid w:val="002275CF"/>
    <w:rsid w:val="00227EC2"/>
    <w:rsid w:val="002300CD"/>
    <w:rsid w:val="00230447"/>
    <w:rsid w:val="00230D0F"/>
    <w:rsid w:val="002311A8"/>
    <w:rsid w:val="0023163A"/>
    <w:rsid w:val="00231FBE"/>
    <w:rsid w:val="0023264D"/>
    <w:rsid w:val="00232C05"/>
    <w:rsid w:val="002337BD"/>
    <w:rsid w:val="00235366"/>
    <w:rsid w:val="002364E1"/>
    <w:rsid w:val="00236669"/>
    <w:rsid w:val="00236792"/>
    <w:rsid w:val="00236FEC"/>
    <w:rsid w:val="002370E6"/>
    <w:rsid w:val="0023765F"/>
    <w:rsid w:val="00237DB6"/>
    <w:rsid w:val="00237ED0"/>
    <w:rsid w:val="0024044B"/>
    <w:rsid w:val="00240675"/>
    <w:rsid w:val="002406C3"/>
    <w:rsid w:val="00240956"/>
    <w:rsid w:val="00240C11"/>
    <w:rsid w:val="00240D8F"/>
    <w:rsid w:val="00241015"/>
    <w:rsid w:val="002410E2"/>
    <w:rsid w:val="00241174"/>
    <w:rsid w:val="00241EE6"/>
    <w:rsid w:val="00241EF3"/>
    <w:rsid w:val="0024216E"/>
    <w:rsid w:val="002422FD"/>
    <w:rsid w:val="002428CF"/>
    <w:rsid w:val="00242AC9"/>
    <w:rsid w:val="00242D98"/>
    <w:rsid w:val="0024334F"/>
    <w:rsid w:val="00243858"/>
    <w:rsid w:val="0024389B"/>
    <w:rsid w:val="0024395C"/>
    <w:rsid w:val="00243E79"/>
    <w:rsid w:val="002440EF"/>
    <w:rsid w:val="002445AD"/>
    <w:rsid w:val="0024474D"/>
    <w:rsid w:val="00244851"/>
    <w:rsid w:val="002451E3"/>
    <w:rsid w:val="00245935"/>
    <w:rsid w:val="00245A51"/>
    <w:rsid w:val="00245AAC"/>
    <w:rsid w:val="0024690E"/>
    <w:rsid w:val="0024709C"/>
    <w:rsid w:val="00247630"/>
    <w:rsid w:val="002476BF"/>
    <w:rsid w:val="00247F68"/>
    <w:rsid w:val="00247F74"/>
    <w:rsid w:val="002501E8"/>
    <w:rsid w:val="002506CB"/>
    <w:rsid w:val="00250EBE"/>
    <w:rsid w:val="00251561"/>
    <w:rsid w:val="002518EA"/>
    <w:rsid w:val="00252CF8"/>
    <w:rsid w:val="002532BF"/>
    <w:rsid w:val="0025338C"/>
    <w:rsid w:val="0025381E"/>
    <w:rsid w:val="002539F9"/>
    <w:rsid w:val="00253AA6"/>
    <w:rsid w:val="00253B08"/>
    <w:rsid w:val="002546F6"/>
    <w:rsid w:val="0025493C"/>
    <w:rsid w:val="0025518B"/>
    <w:rsid w:val="00255888"/>
    <w:rsid w:val="0025592F"/>
    <w:rsid w:val="00255C01"/>
    <w:rsid w:val="00256210"/>
    <w:rsid w:val="002569BE"/>
    <w:rsid w:val="00256E77"/>
    <w:rsid w:val="00256FFD"/>
    <w:rsid w:val="002571A1"/>
    <w:rsid w:val="002617F4"/>
    <w:rsid w:val="00261817"/>
    <w:rsid w:val="00261D61"/>
    <w:rsid w:val="00262028"/>
    <w:rsid w:val="002620FA"/>
    <w:rsid w:val="00262A0D"/>
    <w:rsid w:val="00262D6C"/>
    <w:rsid w:val="002630D8"/>
    <w:rsid w:val="0026327B"/>
    <w:rsid w:val="002639DA"/>
    <w:rsid w:val="00263C4F"/>
    <w:rsid w:val="002647A7"/>
    <w:rsid w:val="00264FFA"/>
    <w:rsid w:val="00265214"/>
    <w:rsid w:val="00265248"/>
    <w:rsid w:val="0026548C"/>
    <w:rsid w:val="002657F4"/>
    <w:rsid w:val="00265A17"/>
    <w:rsid w:val="00265E44"/>
    <w:rsid w:val="00266207"/>
    <w:rsid w:val="0026660F"/>
    <w:rsid w:val="0026672D"/>
    <w:rsid w:val="00266AF1"/>
    <w:rsid w:val="00267578"/>
    <w:rsid w:val="00267C5F"/>
    <w:rsid w:val="00267E04"/>
    <w:rsid w:val="0027058F"/>
    <w:rsid w:val="00270DCA"/>
    <w:rsid w:val="00270E1C"/>
    <w:rsid w:val="0027206B"/>
    <w:rsid w:val="00272191"/>
    <w:rsid w:val="0027339E"/>
    <w:rsid w:val="002734DC"/>
    <w:rsid w:val="0027370C"/>
    <w:rsid w:val="00273D01"/>
    <w:rsid w:val="00273E7B"/>
    <w:rsid w:val="002740C7"/>
    <w:rsid w:val="00274AE6"/>
    <w:rsid w:val="00275AB2"/>
    <w:rsid w:val="00276B71"/>
    <w:rsid w:val="00276CBE"/>
    <w:rsid w:val="002774FE"/>
    <w:rsid w:val="00280CDA"/>
    <w:rsid w:val="00281DDE"/>
    <w:rsid w:val="00281EDB"/>
    <w:rsid w:val="0028238D"/>
    <w:rsid w:val="00282D7B"/>
    <w:rsid w:val="00283A3B"/>
    <w:rsid w:val="00283D7F"/>
    <w:rsid w:val="00283D83"/>
    <w:rsid w:val="00283F51"/>
    <w:rsid w:val="00283FE3"/>
    <w:rsid w:val="0028580E"/>
    <w:rsid w:val="00286F5D"/>
    <w:rsid w:val="00287174"/>
    <w:rsid w:val="00287744"/>
    <w:rsid w:val="00287A98"/>
    <w:rsid w:val="00287C1F"/>
    <w:rsid w:val="002902F5"/>
    <w:rsid w:val="00290321"/>
    <w:rsid w:val="002908BA"/>
    <w:rsid w:val="00290A67"/>
    <w:rsid w:val="00290D3F"/>
    <w:rsid w:val="002910C0"/>
    <w:rsid w:val="002920E1"/>
    <w:rsid w:val="00292DC5"/>
    <w:rsid w:val="00292FC9"/>
    <w:rsid w:val="00293BB8"/>
    <w:rsid w:val="00293D6D"/>
    <w:rsid w:val="00294AAD"/>
    <w:rsid w:val="00294ACD"/>
    <w:rsid w:val="00294D22"/>
    <w:rsid w:val="00295667"/>
    <w:rsid w:val="002956B0"/>
    <w:rsid w:val="00295D9B"/>
    <w:rsid w:val="00295E9C"/>
    <w:rsid w:val="00295FA9"/>
    <w:rsid w:val="0029685F"/>
    <w:rsid w:val="00296F2C"/>
    <w:rsid w:val="002973D4"/>
    <w:rsid w:val="00297570"/>
    <w:rsid w:val="00297A45"/>
    <w:rsid w:val="00297AF6"/>
    <w:rsid w:val="00297B52"/>
    <w:rsid w:val="00297F61"/>
    <w:rsid w:val="002A03DB"/>
    <w:rsid w:val="002A0855"/>
    <w:rsid w:val="002A093E"/>
    <w:rsid w:val="002A246D"/>
    <w:rsid w:val="002A28B4"/>
    <w:rsid w:val="002A2B27"/>
    <w:rsid w:val="002A2B8C"/>
    <w:rsid w:val="002A2CB6"/>
    <w:rsid w:val="002A30D8"/>
    <w:rsid w:val="002A35CF"/>
    <w:rsid w:val="002A3FF5"/>
    <w:rsid w:val="002A475D"/>
    <w:rsid w:val="002A4A50"/>
    <w:rsid w:val="002A5082"/>
    <w:rsid w:val="002A50BC"/>
    <w:rsid w:val="002A51F7"/>
    <w:rsid w:val="002A5AE9"/>
    <w:rsid w:val="002A6277"/>
    <w:rsid w:val="002A7369"/>
    <w:rsid w:val="002A7892"/>
    <w:rsid w:val="002B07A8"/>
    <w:rsid w:val="002B0A17"/>
    <w:rsid w:val="002B0EF9"/>
    <w:rsid w:val="002B11F1"/>
    <w:rsid w:val="002B1974"/>
    <w:rsid w:val="002B1DEF"/>
    <w:rsid w:val="002B1EE7"/>
    <w:rsid w:val="002B219F"/>
    <w:rsid w:val="002B2BC2"/>
    <w:rsid w:val="002B3046"/>
    <w:rsid w:val="002B30F3"/>
    <w:rsid w:val="002B316A"/>
    <w:rsid w:val="002B3CE3"/>
    <w:rsid w:val="002B4714"/>
    <w:rsid w:val="002B49E7"/>
    <w:rsid w:val="002B4A54"/>
    <w:rsid w:val="002B50F2"/>
    <w:rsid w:val="002B51EF"/>
    <w:rsid w:val="002B5227"/>
    <w:rsid w:val="002B59B4"/>
    <w:rsid w:val="002B6E21"/>
    <w:rsid w:val="002C0787"/>
    <w:rsid w:val="002C0B85"/>
    <w:rsid w:val="002C0B88"/>
    <w:rsid w:val="002C0DA1"/>
    <w:rsid w:val="002C112C"/>
    <w:rsid w:val="002C19B9"/>
    <w:rsid w:val="002C1EAA"/>
    <w:rsid w:val="002C3361"/>
    <w:rsid w:val="002C3902"/>
    <w:rsid w:val="002C3B58"/>
    <w:rsid w:val="002C4313"/>
    <w:rsid w:val="002C44E4"/>
    <w:rsid w:val="002C4515"/>
    <w:rsid w:val="002C50AB"/>
    <w:rsid w:val="002C719A"/>
    <w:rsid w:val="002D13BD"/>
    <w:rsid w:val="002D13BE"/>
    <w:rsid w:val="002D1758"/>
    <w:rsid w:val="002D17DC"/>
    <w:rsid w:val="002D1850"/>
    <w:rsid w:val="002D1A77"/>
    <w:rsid w:val="002D1AD2"/>
    <w:rsid w:val="002D3963"/>
    <w:rsid w:val="002D3E4B"/>
    <w:rsid w:val="002D3E65"/>
    <w:rsid w:val="002D43EA"/>
    <w:rsid w:val="002D44F3"/>
    <w:rsid w:val="002D4B68"/>
    <w:rsid w:val="002D53FE"/>
    <w:rsid w:val="002D5E2B"/>
    <w:rsid w:val="002D6B90"/>
    <w:rsid w:val="002D6E1C"/>
    <w:rsid w:val="002D757A"/>
    <w:rsid w:val="002D7A36"/>
    <w:rsid w:val="002D7C5A"/>
    <w:rsid w:val="002E0F39"/>
    <w:rsid w:val="002E15E4"/>
    <w:rsid w:val="002E1932"/>
    <w:rsid w:val="002E1AAC"/>
    <w:rsid w:val="002E1D7E"/>
    <w:rsid w:val="002E2AC0"/>
    <w:rsid w:val="002E3201"/>
    <w:rsid w:val="002E4B3B"/>
    <w:rsid w:val="002E4CEE"/>
    <w:rsid w:val="002E60D3"/>
    <w:rsid w:val="002E691A"/>
    <w:rsid w:val="002E7133"/>
    <w:rsid w:val="002E7243"/>
    <w:rsid w:val="002E7D6B"/>
    <w:rsid w:val="002F06FF"/>
    <w:rsid w:val="002F092B"/>
    <w:rsid w:val="002F11AD"/>
    <w:rsid w:val="002F12FF"/>
    <w:rsid w:val="002F19E8"/>
    <w:rsid w:val="002F1C7F"/>
    <w:rsid w:val="002F238F"/>
    <w:rsid w:val="002F285C"/>
    <w:rsid w:val="002F2A6A"/>
    <w:rsid w:val="002F32A1"/>
    <w:rsid w:val="002F3416"/>
    <w:rsid w:val="002F375A"/>
    <w:rsid w:val="002F3F11"/>
    <w:rsid w:val="002F4706"/>
    <w:rsid w:val="002F56F8"/>
    <w:rsid w:val="002F5852"/>
    <w:rsid w:val="002F5C36"/>
    <w:rsid w:val="002F6093"/>
    <w:rsid w:val="002F6CC3"/>
    <w:rsid w:val="002F731E"/>
    <w:rsid w:val="002F746C"/>
    <w:rsid w:val="002F7497"/>
    <w:rsid w:val="002F7CFE"/>
    <w:rsid w:val="00300210"/>
    <w:rsid w:val="003004A5"/>
    <w:rsid w:val="00300921"/>
    <w:rsid w:val="0030139D"/>
    <w:rsid w:val="00301821"/>
    <w:rsid w:val="00301909"/>
    <w:rsid w:val="00301A18"/>
    <w:rsid w:val="003020D8"/>
    <w:rsid w:val="00302643"/>
    <w:rsid w:val="00302680"/>
    <w:rsid w:val="00302E73"/>
    <w:rsid w:val="00303085"/>
    <w:rsid w:val="00303805"/>
    <w:rsid w:val="00303CBC"/>
    <w:rsid w:val="00303F55"/>
    <w:rsid w:val="00304A67"/>
    <w:rsid w:val="00304BAA"/>
    <w:rsid w:val="00304D4D"/>
    <w:rsid w:val="003058A5"/>
    <w:rsid w:val="00306857"/>
    <w:rsid w:val="00306ACC"/>
    <w:rsid w:val="00306C23"/>
    <w:rsid w:val="003070FA"/>
    <w:rsid w:val="003077A4"/>
    <w:rsid w:val="003077F5"/>
    <w:rsid w:val="003108FF"/>
    <w:rsid w:val="00311179"/>
    <w:rsid w:val="0031169E"/>
    <w:rsid w:val="003140B2"/>
    <w:rsid w:val="00314364"/>
    <w:rsid w:val="00314646"/>
    <w:rsid w:val="00314A12"/>
    <w:rsid w:val="00315C33"/>
    <w:rsid w:val="00315FA7"/>
    <w:rsid w:val="0031611D"/>
    <w:rsid w:val="003163F4"/>
    <w:rsid w:val="0031705F"/>
    <w:rsid w:val="00317862"/>
    <w:rsid w:val="00317C08"/>
    <w:rsid w:val="00321032"/>
    <w:rsid w:val="00322518"/>
    <w:rsid w:val="00323244"/>
    <w:rsid w:val="00323284"/>
    <w:rsid w:val="0032419B"/>
    <w:rsid w:val="0032426F"/>
    <w:rsid w:val="003242CF"/>
    <w:rsid w:val="0032435E"/>
    <w:rsid w:val="00324656"/>
    <w:rsid w:val="003246DA"/>
    <w:rsid w:val="00324FE9"/>
    <w:rsid w:val="0032538E"/>
    <w:rsid w:val="0032545E"/>
    <w:rsid w:val="00325A97"/>
    <w:rsid w:val="00325C76"/>
    <w:rsid w:val="00325E02"/>
    <w:rsid w:val="00325E04"/>
    <w:rsid w:val="00325E66"/>
    <w:rsid w:val="003264B4"/>
    <w:rsid w:val="00326DF1"/>
    <w:rsid w:val="0032726B"/>
    <w:rsid w:val="00327804"/>
    <w:rsid w:val="00330261"/>
    <w:rsid w:val="00330909"/>
    <w:rsid w:val="00330C3F"/>
    <w:rsid w:val="0033152F"/>
    <w:rsid w:val="0033159E"/>
    <w:rsid w:val="00331677"/>
    <w:rsid w:val="00331DD4"/>
    <w:rsid w:val="00333944"/>
    <w:rsid w:val="003339BA"/>
    <w:rsid w:val="00333DE6"/>
    <w:rsid w:val="0033409A"/>
    <w:rsid w:val="00334D6D"/>
    <w:rsid w:val="00334FEA"/>
    <w:rsid w:val="0033528F"/>
    <w:rsid w:val="003355E2"/>
    <w:rsid w:val="00335833"/>
    <w:rsid w:val="00336280"/>
    <w:rsid w:val="003362D0"/>
    <w:rsid w:val="0033650A"/>
    <w:rsid w:val="003365F6"/>
    <w:rsid w:val="00336942"/>
    <w:rsid w:val="003369BF"/>
    <w:rsid w:val="00337043"/>
    <w:rsid w:val="0033738C"/>
    <w:rsid w:val="003375E3"/>
    <w:rsid w:val="0034075F"/>
    <w:rsid w:val="00340801"/>
    <w:rsid w:val="00340C1E"/>
    <w:rsid w:val="00340DD9"/>
    <w:rsid w:val="00342071"/>
    <w:rsid w:val="003420A7"/>
    <w:rsid w:val="0034380F"/>
    <w:rsid w:val="00343C75"/>
    <w:rsid w:val="00343D99"/>
    <w:rsid w:val="003445A8"/>
    <w:rsid w:val="00344748"/>
    <w:rsid w:val="00344BF0"/>
    <w:rsid w:val="00344D63"/>
    <w:rsid w:val="00344EEC"/>
    <w:rsid w:val="00344EFC"/>
    <w:rsid w:val="00345005"/>
    <w:rsid w:val="0034526E"/>
    <w:rsid w:val="0034655D"/>
    <w:rsid w:val="00346A1F"/>
    <w:rsid w:val="00347C71"/>
    <w:rsid w:val="00350229"/>
    <w:rsid w:val="0035048D"/>
    <w:rsid w:val="00350659"/>
    <w:rsid w:val="00350834"/>
    <w:rsid w:val="003509C5"/>
    <w:rsid w:val="00350C58"/>
    <w:rsid w:val="00350E1E"/>
    <w:rsid w:val="00350E42"/>
    <w:rsid w:val="003516C0"/>
    <w:rsid w:val="00352980"/>
    <w:rsid w:val="00352ACC"/>
    <w:rsid w:val="00352E50"/>
    <w:rsid w:val="00352EEE"/>
    <w:rsid w:val="00353039"/>
    <w:rsid w:val="003534C0"/>
    <w:rsid w:val="00353694"/>
    <w:rsid w:val="00353DBE"/>
    <w:rsid w:val="003546F0"/>
    <w:rsid w:val="003548C9"/>
    <w:rsid w:val="00354D41"/>
    <w:rsid w:val="0035520A"/>
    <w:rsid w:val="003556CB"/>
    <w:rsid w:val="003558F8"/>
    <w:rsid w:val="00356143"/>
    <w:rsid w:val="0035659E"/>
    <w:rsid w:val="0035667E"/>
    <w:rsid w:val="003568DF"/>
    <w:rsid w:val="00356FE6"/>
    <w:rsid w:val="00357593"/>
    <w:rsid w:val="00360373"/>
    <w:rsid w:val="00360766"/>
    <w:rsid w:val="0036097E"/>
    <w:rsid w:val="00360B3D"/>
    <w:rsid w:val="00360E17"/>
    <w:rsid w:val="00361122"/>
    <w:rsid w:val="00361257"/>
    <w:rsid w:val="003618B5"/>
    <w:rsid w:val="00361A97"/>
    <w:rsid w:val="00361B1A"/>
    <w:rsid w:val="0036200C"/>
    <w:rsid w:val="0036209C"/>
    <w:rsid w:val="003625FA"/>
    <w:rsid w:val="00362D2D"/>
    <w:rsid w:val="00362E1F"/>
    <w:rsid w:val="00364447"/>
    <w:rsid w:val="00364C0F"/>
    <w:rsid w:val="00365033"/>
    <w:rsid w:val="003654C8"/>
    <w:rsid w:val="00365B12"/>
    <w:rsid w:val="00366CBA"/>
    <w:rsid w:val="00367080"/>
    <w:rsid w:val="003672B7"/>
    <w:rsid w:val="00367C16"/>
    <w:rsid w:val="00367DC5"/>
    <w:rsid w:val="003701B5"/>
    <w:rsid w:val="00371560"/>
    <w:rsid w:val="00371570"/>
    <w:rsid w:val="003717F0"/>
    <w:rsid w:val="0037191E"/>
    <w:rsid w:val="00371A1A"/>
    <w:rsid w:val="00371F68"/>
    <w:rsid w:val="00372201"/>
    <w:rsid w:val="00372C94"/>
    <w:rsid w:val="00374563"/>
    <w:rsid w:val="00374965"/>
    <w:rsid w:val="00374F2D"/>
    <w:rsid w:val="00375251"/>
    <w:rsid w:val="003752D5"/>
    <w:rsid w:val="003756D0"/>
    <w:rsid w:val="00375AC9"/>
    <w:rsid w:val="003761F3"/>
    <w:rsid w:val="0037658A"/>
    <w:rsid w:val="0037659F"/>
    <w:rsid w:val="003768D3"/>
    <w:rsid w:val="0037718A"/>
    <w:rsid w:val="00377419"/>
    <w:rsid w:val="003776A0"/>
    <w:rsid w:val="003777F9"/>
    <w:rsid w:val="00377DFF"/>
    <w:rsid w:val="003804A0"/>
    <w:rsid w:val="0038104A"/>
    <w:rsid w:val="00381116"/>
    <w:rsid w:val="00381563"/>
    <w:rsid w:val="00382280"/>
    <w:rsid w:val="00382AFE"/>
    <w:rsid w:val="00383D1D"/>
    <w:rsid w:val="003848A2"/>
    <w:rsid w:val="00384C3E"/>
    <w:rsid w:val="00384CCC"/>
    <w:rsid w:val="00384F6D"/>
    <w:rsid w:val="0038536D"/>
    <w:rsid w:val="00385510"/>
    <w:rsid w:val="003856D6"/>
    <w:rsid w:val="003857DD"/>
    <w:rsid w:val="00385DFB"/>
    <w:rsid w:val="003862DE"/>
    <w:rsid w:val="00386794"/>
    <w:rsid w:val="00387102"/>
    <w:rsid w:val="00387690"/>
    <w:rsid w:val="00387A47"/>
    <w:rsid w:val="00387B95"/>
    <w:rsid w:val="00387C60"/>
    <w:rsid w:val="00390002"/>
    <w:rsid w:val="00390151"/>
    <w:rsid w:val="00390E05"/>
    <w:rsid w:val="00391437"/>
    <w:rsid w:val="0039177D"/>
    <w:rsid w:val="003919CC"/>
    <w:rsid w:val="00391A02"/>
    <w:rsid w:val="00391DD9"/>
    <w:rsid w:val="003922E1"/>
    <w:rsid w:val="00392424"/>
    <w:rsid w:val="003924F5"/>
    <w:rsid w:val="0039272B"/>
    <w:rsid w:val="00392807"/>
    <w:rsid w:val="00393933"/>
    <w:rsid w:val="00393CC3"/>
    <w:rsid w:val="00394446"/>
    <w:rsid w:val="003955E4"/>
    <w:rsid w:val="003957FE"/>
    <w:rsid w:val="00396828"/>
    <w:rsid w:val="0039686E"/>
    <w:rsid w:val="00396A91"/>
    <w:rsid w:val="00396B61"/>
    <w:rsid w:val="00396E2A"/>
    <w:rsid w:val="003971FE"/>
    <w:rsid w:val="00397235"/>
    <w:rsid w:val="0039770F"/>
    <w:rsid w:val="003978DF"/>
    <w:rsid w:val="00397972"/>
    <w:rsid w:val="003A00EF"/>
    <w:rsid w:val="003A0133"/>
    <w:rsid w:val="003A015B"/>
    <w:rsid w:val="003A0CFB"/>
    <w:rsid w:val="003A1937"/>
    <w:rsid w:val="003A1D87"/>
    <w:rsid w:val="003A1FB2"/>
    <w:rsid w:val="003A2B0A"/>
    <w:rsid w:val="003A2F59"/>
    <w:rsid w:val="003A3173"/>
    <w:rsid w:val="003A326A"/>
    <w:rsid w:val="003A3360"/>
    <w:rsid w:val="003A3452"/>
    <w:rsid w:val="003A357D"/>
    <w:rsid w:val="003A40BC"/>
    <w:rsid w:val="003A4BD4"/>
    <w:rsid w:val="003A4DA9"/>
    <w:rsid w:val="003A5092"/>
    <w:rsid w:val="003A5190"/>
    <w:rsid w:val="003A5C7D"/>
    <w:rsid w:val="003A66FA"/>
    <w:rsid w:val="003A688E"/>
    <w:rsid w:val="003A68E9"/>
    <w:rsid w:val="003A6A6F"/>
    <w:rsid w:val="003A6FFD"/>
    <w:rsid w:val="003A703A"/>
    <w:rsid w:val="003A70BF"/>
    <w:rsid w:val="003A7332"/>
    <w:rsid w:val="003A7C0E"/>
    <w:rsid w:val="003B05F9"/>
    <w:rsid w:val="003B0768"/>
    <w:rsid w:val="003B07A0"/>
    <w:rsid w:val="003B0BE7"/>
    <w:rsid w:val="003B0E0B"/>
    <w:rsid w:val="003B0EEA"/>
    <w:rsid w:val="003B10C0"/>
    <w:rsid w:val="003B1264"/>
    <w:rsid w:val="003B1EF3"/>
    <w:rsid w:val="003B240E"/>
    <w:rsid w:val="003B2590"/>
    <w:rsid w:val="003B3136"/>
    <w:rsid w:val="003B3E41"/>
    <w:rsid w:val="003B45A9"/>
    <w:rsid w:val="003B5420"/>
    <w:rsid w:val="003B5462"/>
    <w:rsid w:val="003B59E0"/>
    <w:rsid w:val="003B6413"/>
    <w:rsid w:val="003B641C"/>
    <w:rsid w:val="003B6646"/>
    <w:rsid w:val="003B674E"/>
    <w:rsid w:val="003B6B8A"/>
    <w:rsid w:val="003B6D20"/>
    <w:rsid w:val="003B7258"/>
    <w:rsid w:val="003B7524"/>
    <w:rsid w:val="003C0F1F"/>
    <w:rsid w:val="003C1B5F"/>
    <w:rsid w:val="003C1F67"/>
    <w:rsid w:val="003C205F"/>
    <w:rsid w:val="003C20EF"/>
    <w:rsid w:val="003C2224"/>
    <w:rsid w:val="003C239C"/>
    <w:rsid w:val="003C2731"/>
    <w:rsid w:val="003C27E7"/>
    <w:rsid w:val="003C2FDF"/>
    <w:rsid w:val="003C3095"/>
    <w:rsid w:val="003C3EDB"/>
    <w:rsid w:val="003C407E"/>
    <w:rsid w:val="003C4DF1"/>
    <w:rsid w:val="003C520C"/>
    <w:rsid w:val="003C5484"/>
    <w:rsid w:val="003C6332"/>
    <w:rsid w:val="003C635B"/>
    <w:rsid w:val="003C6FE2"/>
    <w:rsid w:val="003C7047"/>
    <w:rsid w:val="003C72EC"/>
    <w:rsid w:val="003C7404"/>
    <w:rsid w:val="003D04E2"/>
    <w:rsid w:val="003D13EF"/>
    <w:rsid w:val="003D1F70"/>
    <w:rsid w:val="003D3A78"/>
    <w:rsid w:val="003D3E25"/>
    <w:rsid w:val="003D3ECE"/>
    <w:rsid w:val="003D417E"/>
    <w:rsid w:val="003D429A"/>
    <w:rsid w:val="003D51F7"/>
    <w:rsid w:val="003D589A"/>
    <w:rsid w:val="003D6A02"/>
    <w:rsid w:val="003D6FA2"/>
    <w:rsid w:val="003D7152"/>
    <w:rsid w:val="003D781B"/>
    <w:rsid w:val="003E0368"/>
    <w:rsid w:val="003E0982"/>
    <w:rsid w:val="003E1002"/>
    <w:rsid w:val="003E1553"/>
    <w:rsid w:val="003E187C"/>
    <w:rsid w:val="003E1AD2"/>
    <w:rsid w:val="003E2C8F"/>
    <w:rsid w:val="003E2D94"/>
    <w:rsid w:val="003E35C0"/>
    <w:rsid w:val="003E432E"/>
    <w:rsid w:val="003E44B4"/>
    <w:rsid w:val="003E4E3B"/>
    <w:rsid w:val="003E540E"/>
    <w:rsid w:val="003E5617"/>
    <w:rsid w:val="003E57E4"/>
    <w:rsid w:val="003E600C"/>
    <w:rsid w:val="003E6015"/>
    <w:rsid w:val="003E637B"/>
    <w:rsid w:val="003E641D"/>
    <w:rsid w:val="003E68B1"/>
    <w:rsid w:val="003E6E6D"/>
    <w:rsid w:val="003E714E"/>
    <w:rsid w:val="003F0847"/>
    <w:rsid w:val="003F0A54"/>
    <w:rsid w:val="003F0AC1"/>
    <w:rsid w:val="003F0AD3"/>
    <w:rsid w:val="003F1696"/>
    <w:rsid w:val="003F2757"/>
    <w:rsid w:val="003F27AD"/>
    <w:rsid w:val="003F2960"/>
    <w:rsid w:val="003F3AF6"/>
    <w:rsid w:val="003F3BDA"/>
    <w:rsid w:val="003F4870"/>
    <w:rsid w:val="003F498F"/>
    <w:rsid w:val="003F5218"/>
    <w:rsid w:val="003F587D"/>
    <w:rsid w:val="003F5A78"/>
    <w:rsid w:val="003F65CB"/>
    <w:rsid w:val="003F6A0D"/>
    <w:rsid w:val="003F6E52"/>
    <w:rsid w:val="003F76B5"/>
    <w:rsid w:val="003F78F4"/>
    <w:rsid w:val="003F7FAE"/>
    <w:rsid w:val="00400ACE"/>
    <w:rsid w:val="00401084"/>
    <w:rsid w:val="00401304"/>
    <w:rsid w:val="00401463"/>
    <w:rsid w:val="004015FC"/>
    <w:rsid w:val="00401AE8"/>
    <w:rsid w:val="00401CA7"/>
    <w:rsid w:val="00402D9B"/>
    <w:rsid w:val="00402ED4"/>
    <w:rsid w:val="0040304B"/>
    <w:rsid w:val="0040367C"/>
    <w:rsid w:val="00404E89"/>
    <w:rsid w:val="00405192"/>
    <w:rsid w:val="0040571C"/>
    <w:rsid w:val="004060BE"/>
    <w:rsid w:val="0040664C"/>
    <w:rsid w:val="00406ADD"/>
    <w:rsid w:val="00406D87"/>
    <w:rsid w:val="00407CAD"/>
    <w:rsid w:val="00407EF0"/>
    <w:rsid w:val="0041016F"/>
    <w:rsid w:val="0041046E"/>
    <w:rsid w:val="00410A5B"/>
    <w:rsid w:val="0041160A"/>
    <w:rsid w:val="00411775"/>
    <w:rsid w:val="00412856"/>
    <w:rsid w:val="00412F2B"/>
    <w:rsid w:val="00413880"/>
    <w:rsid w:val="00413EC8"/>
    <w:rsid w:val="004145CF"/>
    <w:rsid w:val="0041468B"/>
    <w:rsid w:val="00414892"/>
    <w:rsid w:val="0041495A"/>
    <w:rsid w:val="00414A0A"/>
    <w:rsid w:val="00414C02"/>
    <w:rsid w:val="004173B9"/>
    <w:rsid w:val="004178B3"/>
    <w:rsid w:val="00417A2B"/>
    <w:rsid w:val="00417AC6"/>
    <w:rsid w:val="00417DAC"/>
    <w:rsid w:val="00420CF4"/>
    <w:rsid w:val="00420EF2"/>
    <w:rsid w:val="004216EB"/>
    <w:rsid w:val="0042170B"/>
    <w:rsid w:val="0042190C"/>
    <w:rsid w:val="00421D51"/>
    <w:rsid w:val="004230FA"/>
    <w:rsid w:val="004234EE"/>
    <w:rsid w:val="00423520"/>
    <w:rsid w:val="00423987"/>
    <w:rsid w:val="00424599"/>
    <w:rsid w:val="004246B5"/>
    <w:rsid w:val="00424902"/>
    <w:rsid w:val="00424DEC"/>
    <w:rsid w:val="00425185"/>
    <w:rsid w:val="00425F0C"/>
    <w:rsid w:val="00426ABE"/>
    <w:rsid w:val="00427412"/>
    <w:rsid w:val="00427823"/>
    <w:rsid w:val="004301A6"/>
    <w:rsid w:val="00430F12"/>
    <w:rsid w:val="00430FA5"/>
    <w:rsid w:val="00431534"/>
    <w:rsid w:val="00431A9A"/>
    <w:rsid w:val="0043208F"/>
    <w:rsid w:val="0043269E"/>
    <w:rsid w:val="00432998"/>
    <w:rsid w:val="004332B3"/>
    <w:rsid w:val="0043346A"/>
    <w:rsid w:val="0043361D"/>
    <w:rsid w:val="00433D7E"/>
    <w:rsid w:val="00434B04"/>
    <w:rsid w:val="00434C18"/>
    <w:rsid w:val="00436516"/>
    <w:rsid w:val="004371D3"/>
    <w:rsid w:val="004374BA"/>
    <w:rsid w:val="004374E3"/>
    <w:rsid w:val="00437A4A"/>
    <w:rsid w:val="00440C8C"/>
    <w:rsid w:val="00441AC6"/>
    <w:rsid w:val="00441CDC"/>
    <w:rsid w:val="00442345"/>
    <w:rsid w:val="004429CB"/>
    <w:rsid w:val="00442BAF"/>
    <w:rsid w:val="00443015"/>
    <w:rsid w:val="0044384A"/>
    <w:rsid w:val="00443947"/>
    <w:rsid w:val="00443B00"/>
    <w:rsid w:val="00443F1F"/>
    <w:rsid w:val="00444325"/>
    <w:rsid w:val="00445768"/>
    <w:rsid w:val="004457A4"/>
    <w:rsid w:val="00445BD7"/>
    <w:rsid w:val="004461AF"/>
    <w:rsid w:val="00446304"/>
    <w:rsid w:val="00446D7E"/>
    <w:rsid w:val="004472EB"/>
    <w:rsid w:val="004478EB"/>
    <w:rsid w:val="004502F6"/>
    <w:rsid w:val="0045048E"/>
    <w:rsid w:val="00450555"/>
    <w:rsid w:val="00450FE3"/>
    <w:rsid w:val="00451A91"/>
    <w:rsid w:val="00451D42"/>
    <w:rsid w:val="004521F8"/>
    <w:rsid w:val="00452D2A"/>
    <w:rsid w:val="00453B38"/>
    <w:rsid w:val="00453EC1"/>
    <w:rsid w:val="00454159"/>
    <w:rsid w:val="00454622"/>
    <w:rsid w:val="0045465B"/>
    <w:rsid w:val="0045484E"/>
    <w:rsid w:val="00455106"/>
    <w:rsid w:val="00456066"/>
    <w:rsid w:val="004569A3"/>
    <w:rsid w:val="00456F6C"/>
    <w:rsid w:val="00457758"/>
    <w:rsid w:val="00457FEF"/>
    <w:rsid w:val="00460E2E"/>
    <w:rsid w:val="00461874"/>
    <w:rsid w:val="00461959"/>
    <w:rsid w:val="004627AA"/>
    <w:rsid w:val="00462BA2"/>
    <w:rsid w:val="00463176"/>
    <w:rsid w:val="0046354E"/>
    <w:rsid w:val="004635B6"/>
    <w:rsid w:val="004637CD"/>
    <w:rsid w:val="00463A33"/>
    <w:rsid w:val="00463B57"/>
    <w:rsid w:val="004643DB"/>
    <w:rsid w:val="0046450C"/>
    <w:rsid w:val="0046466E"/>
    <w:rsid w:val="00464873"/>
    <w:rsid w:val="00464DC7"/>
    <w:rsid w:val="0046602A"/>
    <w:rsid w:val="004662AB"/>
    <w:rsid w:val="00466368"/>
    <w:rsid w:val="00466F18"/>
    <w:rsid w:val="0046731D"/>
    <w:rsid w:val="004675B9"/>
    <w:rsid w:val="00470144"/>
    <w:rsid w:val="00470505"/>
    <w:rsid w:val="00470ECA"/>
    <w:rsid w:val="00471058"/>
    <w:rsid w:val="00471290"/>
    <w:rsid w:val="00471541"/>
    <w:rsid w:val="004718E5"/>
    <w:rsid w:val="00471921"/>
    <w:rsid w:val="00471E6C"/>
    <w:rsid w:val="00472170"/>
    <w:rsid w:val="00472493"/>
    <w:rsid w:val="00472B2A"/>
    <w:rsid w:val="00472C8D"/>
    <w:rsid w:val="00472F75"/>
    <w:rsid w:val="00473015"/>
    <w:rsid w:val="0047302F"/>
    <w:rsid w:val="00473098"/>
    <w:rsid w:val="00473C95"/>
    <w:rsid w:val="00473F6B"/>
    <w:rsid w:val="00474DE2"/>
    <w:rsid w:val="00474E4B"/>
    <w:rsid w:val="00474E80"/>
    <w:rsid w:val="00474F18"/>
    <w:rsid w:val="00475DB0"/>
    <w:rsid w:val="00475DF2"/>
    <w:rsid w:val="00475E20"/>
    <w:rsid w:val="004765DD"/>
    <w:rsid w:val="0047703C"/>
    <w:rsid w:val="0048002B"/>
    <w:rsid w:val="00480185"/>
    <w:rsid w:val="00480939"/>
    <w:rsid w:val="00480BAC"/>
    <w:rsid w:val="00480E61"/>
    <w:rsid w:val="0048113F"/>
    <w:rsid w:val="004812C2"/>
    <w:rsid w:val="00482532"/>
    <w:rsid w:val="00482793"/>
    <w:rsid w:val="00483910"/>
    <w:rsid w:val="004839AF"/>
    <w:rsid w:val="00483A17"/>
    <w:rsid w:val="00483C46"/>
    <w:rsid w:val="00483E18"/>
    <w:rsid w:val="00484700"/>
    <w:rsid w:val="00485DAC"/>
    <w:rsid w:val="004863D8"/>
    <w:rsid w:val="0048642E"/>
    <w:rsid w:val="004864B0"/>
    <w:rsid w:val="00486591"/>
    <w:rsid w:val="00486B36"/>
    <w:rsid w:val="00486DAB"/>
    <w:rsid w:val="00486DF6"/>
    <w:rsid w:val="00486E08"/>
    <w:rsid w:val="004872FF"/>
    <w:rsid w:val="00490A1B"/>
    <w:rsid w:val="00491389"/>
    <w:rsid w:val="00491E60"/>
    <w:rsid w:val="0049320A"/>
    <w:rsid w:val="00493972"/>
    <w:rsid w:val="00493CB1"/>
    <w:rsid w:val="00493F9D"/>
    <w:rsid w:val="0049563B"/>
    <w:rsid w:val="004960DF"/>
    <w:rsid w:val="004960FD"/>
    <w:rsid w:val="004967D3"/>
    <w:rsid w:val="00496EF9"/>
    <w:rsid w:val="00497D80"/>
    <w:rsid w:val="00497DD6"/>
    <w:rsid w:val="004A02E4"/>
    <w:rsid w:val="004A0A00"/>
    <w:rsid w:val="004A0B8E"/>
    <w:rsid w:val="004A0CFC"/>
    <w:rsid w:val="004A178C"/>
    <w:rsid w:val="004A1BE1"/>
    <w:rsid w:val="004A1F9E"/>
    <w:rsid w:val="004A2041"/>
    <w:rsid w:val="004A2315"/>
    <w:rsid w:val="004A29D0"/>
    <w:rsid w:val="004A484E"/>
    <w:rsid w:val="004A48E8"/>
    <w:rsid w:val="004A5639"/>
    <w:rsid w:val="004A58C9"/>
    <w:rsid w:val="004A5BE4"/>
    <w:rsid w:val="004A5C6A"/>
    <w:rsid w:val="004A6387"/>
    <w:rsid w:val="004A642C"/>
    <w:rsid w:val="004A6BFE"/>
    <w:rsid w:val="004B13C5"/>
    <w:rsid w:val="004B21B3"/>
    <w:rsid w:val="004B2622"/>
    <w:rsid w:val="004B272C"/>
    <w:rsid w:val="004B29A2"/>
    <w:rsid w:val="004B2A36"/>
    <w:rsid w:val="004B2A6E"/>
    <w:rsid w:val="004B2B49"/>
    <w:rsid w:val="004B3E66"/>
    <w:rsid w:val="004B40BA"/>
    <w:rsid w:val="004B4275"/>
    <w:rsid w:val="004B450B"/>
    <w:rsid w:val="004B484F"/>
    <w:rsid w:val="004B4C3A"/>
    <w:rsid w:val="004B55A7"/>
    <w:rsid w:val="004B567B"/>
    <w:rsid w:val="004B571F"/>
    <w:rsid w:val="004B6285"/>
    <w:rsid w:val="004B6912"/>
    <w:rsid w:val="004B6978"/>
    <w:rsid w:val="004B697E"/>
    <w:rsid w:val="004B6DBE"/>
    <w:rsid w:val="004B6E51"/>
    <w:rsid w:val="004B723A"/>
    <w:rsid w:val="004B7594"/>
    <w:rsid w:val="004B7C55"/>
    <w:rsid w:val="004B7CEA"/>
    <w:rsid w:val="004C0474"/>
    <w:rsid w:val="004C0678"/>
    <w:rsid w:val="004C11A9"/>
    <w:rsid w:val="004C1303"/>
    <w:rsid w:val="004C19C2"/>
    <w:rsid w:val="004C1CD6"/>
    <w:rsid w:val="004C1DFC"/>
    <w:rsid w:val="004C21DB"/>
    <w:rsid w:val="004C2212"/>
    <w:rsid w:val="004C3945"/>
    <w:rsid w:val="004C3CE5"/>
    <w:rsid w:val="004C3E31"/>
    <w:rsid w:val="004C4B48"/>
    <w:rsid w:val="004C5082"/>
    <w:rsid w:val="004C5554"/>
    <w:rsid w:val="004C564F"/>
    <w:rsid w:val="004C6723"/>
    <w:rsid w:val="004C68E7"/>
    <w:rsid w:val="004C6B13"/>
    <w:rsid w:val="004C6F3F"/>
    <w:rsid w:val="004C70A0"/>
    <w:rsid w:val="004C77E5"/>
    <w:rsid w:val="004D0A07"/>
    <w:rsid w:val="004D0EE3"/>
    <w:rsid w:val="004D14E1"/>
    <w:rsid w:val="004D16FC"/>
    <w:rsid w:val="004D2244"/>
    <w:rsid w:val="004D3361"/>
    <w:rsid w:val="004D33DB"/>
    <w:rsid w:val="004D3776"/>
    <w:rsid w:val="004D3AD2"/>
    <w:rsid w:val="004D4277"/>
    <w:rsid w:val="004D4A93"/>
    <w:rsid w:val="004D4CF2"/>
    <w:rsid w:val="004D5769"/>
    <w:rsid w:val="004D59D7"/>
    <w:rsid w:val="004D5BE9"/>
    <w:rsid w:val="004D647F"/>
    <w:rsid w:val="004D6705"/>
    <w:rsid w:val="004D79E4"/>
    <w:rsid w:val="004E00FE"/>
    <w:rsid w:val="004E0694"/>
    <w:rsid w:val="004E0CDA"/>
    <w:rsid w:val="004E1017"/>
    <w:rsid w:val="004E1043"/>
    <w:rsid w:val="004E140F"/>
    <w:rsid w:val="004E1C5F"/>
    <w:rsid w:val="004E21CA"/>
    <w:rsid w:val="004E2B8D"/>
    <w:rsid w:val="004E2BF2"/>
    <w:rsid w:val="004E2C8C"/>
    <w:rsid w:val="004E3EED"/>
    <w:rsid w:val="004E4CB4"/>
    <w:rsid w:val="004E561A"/>
    <w:rsid w:val="004E5700"/>
    <w:rsid w:val="004E57FD"/>
    <w:rsid w:val="004E604D"/>
    <w:rsid w:val="004E60A5"/>
    <w:rsid w:val="004E69A3"/>
    <w:rsid w:val="004E6FD0"/>
    <w:rsid w:val="004E71C6"/>
    <w:rsid w:val="004E72E2"/>
    <w:rsid w:val="004E77D0"/>
    <w:rsid w:val="004E7A9B"/>
    <w:rsid w:val="004E7ED4"/>
    <w:rsid w:val="004F0894"/>
    <w:rsid w:val="004F0983"/>
    <w:rsid w:val="004F10D6"/>
    <w:rsid w:val="004F1318"/>
    <w:rsid w:val="004F210A"/>
    <w:rsid w:val="004F23E5"/>
    <w:rsid w:val="004F25BB"/>
    <w:rsid w:val="004F2AC5"/>
    <w:rsid w:val="004F2FCB"/>
    <w:rsid w:val="004F3C08"/>
    <w:rsid w:val="004F3D58"/>
    <w:rsid w:val="004F3E36"/>
    <w:rsid w:val="004F40A6"/>
    <w:rsid w:val="004F47A9"/>
    <w:rsid w:val="004F48DD"/>
    <w:rsid w:val="004F52C1"/>
    <w:rsid w:val="004F536D"/>
    <w:rsid w:val="004F6AF2"/>
    <w:rsid w:val="004F711E"/>
    <w:rsid w:val="004F7167"/>
    <w:rsid w:val="004F74FE"/>
    <w:rsid w:val="004F771C"/>
    <w:rsid w:val="004F7C4E"/>
    <w:rsid w:val="00500064"/>
    <w:rsid w:val="00500AE4"/>
    <w:rsid w:val="00500C49"/>
    <w:rsid w:val="00502756"/>
    <w:rsid w:val="00502BFA"/>
    <w:rsid w:val="005031AD"/>
    <w:rsid w:val="0050350B"/>
    <w:rsid w:val="005042F8"/>
    <w:rsid w:val="00504787"/>
    <w:rsid w:val="00504E9E"/>
    <w:rsid w:val="005051D3"/>
    <w:rsid w:val="00505C62"/>
    <w:rsid w:val="00505D0D"/>
    <w:rsid w:val="00506022"/>
    <w:rsid w:val="0050644B"/>
    <w:rsid w:val="005064B4"/>
    <w:rsid w:val="00506FBD"/>
    <w:rsid w:val="00510D56"/>
    <w:rsid w:val="005112F7"/>
    <w:rsid w:val="00511464"/>
    <w:rsid w:val="0051159C"/>
    <w:rsid w:val="005117B7"/>
    <w:rsid w:val="00511863"/>
    <w:rsid w:val="00511D0F"/>
    <w:rsid w:val="00511EF6"/>
    <w:rsid w:val="0051226A"/>
    <w:rsid w:val="005125AF"/>
    <w:rsid w:val="005128E7"/>
    <w:rsid w:val="00512C4C"/>
    <w:rsid w:val="00513A2C"/>
    <w:rsid w:val="00514051"/>
    <w:rsid w:val="00515780"/>
    <w:rsid w:val="00515C2B"/>
    <w:rsid w:val="0051602B"/>
    <w:rsid w:val="00516B0A"/>
    <w:rsid w:val="00517304"/>
    <w:rsid w:val="005179D0"/>
    <w:rsid w:val="00517FB4"/>
    <w:rsid w:val="005204E7"/>
    <w:rsid w:val="00520538"/>
    <w:rsid w:val="00520640"/>
    <w:rsid w:val="00520FC7"/>
    <w:rsid w:val="00521676"/>
    <w:rsid w:val="0052170A"/>
    <w:rsid w:val="00521A62"/>
    <w:rsid w:val="00521CD3"/>
    <w:rsid w:val="005221E4"/>
    <w:rsid w:val="0052231D"/>
    <w:rsid w:val="00522733"/>
    <w:rsid w:val="00522922"/>
    <w:rsid w:val="00522C24"/>
    <w:rsid w:val="00522DDA"/>
    <w:rsid w:val="00524319"/>
    <w:rsid w:val="005244E5"/>
    <w:rsid w:val="00524609"/>
    <w:rsid w:val="0052476E"/>
    <w:rsid w:val="00524A5E"/>
    <w:rsid w:val="005259D6"/>
    <w:rsid w:val="005263BD"/>
    <w:rsid w:val="005264E3"/>
    <w:rsid w:val="00526795"/>
    <w:rsid w:val="0052794E"/>
    <w:rsid w:val="00530BF8"/>
    <w:rsid w:val="00530EDB"/>
    <w:rsid w:val="00530F72"/>
    <w:rsid w:val="005314F1"/>
    <w:rsid w:val="00531B70"/>
    <w:rsid w:val="00531DF3"/>
    <w:rsid w:val="00532594"/>
    <w:rsid w:val="0053271A"/>
    <w:rsid w:val="00533207"/>
    <w:rsid w:val="00533E65"/>
    <w:rsid w:val="00533E6A"/>
    <w:rsid w:val="00533E94"/>
    <w:rsid w:val="00534313"/>
    <w:rsid w:val="00534A47"/>
    <w:rsid w:val="00534C2A"/>
    <w:rsid w:val="00534DFC"/>
    <w:rsid w:val="00535D0F"/>
    <w:rsid w:val="00535DEB"/>
    <w:rsid w:val="00536476"/>
    <w:rsid w:val="00536B16"/>
    <w:rsid w:val="00536E86"/>
    <w:rsid w:val="005375B4"/>
    <w:rsid w:val="00537FB7"/>
    <w:rsid w:val="005409A5"/>
    <w:rsid w:val="00540C02"/>
    <w:rsid w:val="005419CC"/>
    <w:rsid w:val="00541C88"/>
    <w:rsid w:val="00541FBB"/>
    <w:rsid w:val="005425FD"/>
    <w:rsid w:val="00542B29"/>
    <w:rsid w:val="0054301C"/>
    <w:rsid w:val="00543351"/>
    <w:rsid w:val="0054369E"/>
    <w:rsid w:val="005439DD"/>
    <w:rsid w:val="00543ECC"/>
    <w:rsid w:val="00544A88"/>
    <w:rsid w:val="005458C5"/>
    <w:rsid w:val="00545B32"/>
    <w:rsid w:val="00545DA1"/>
    <w:rsid w:val="00545E42"/>
    <w:rsid w:val="00545ED6"/>
    <w:rsid w:val="00546700"/>
    <w:rsid w:val="00547125"/>
    <w:rsid w:val="00547570"/>
    <w:rsid w:val="005478E6"/>
    <w:rsid w:val="00547A32"/>
    <w:rsid w:val="005500B1"/>
    <w:rsid w:val="00550A90"/>
    <w:rsid w:val="00550DED"/>
    <w:rsid w:val="00550E64"/>
    <w:rsid w:val="005510DC"/>
    <w:rsid w:val="00552010"/>
    <w:rsid w:val="00552B40"/>
    <w:rsid w:val="00552E2F"/>
    <w:rsid w:val="00552ED3"/>
    <w:rsid w:val="00553857"/>
    <w:rsid w:val="00553983"/>
    <w:rsid w:val="00553A65"/>
    <w:rsid w:val="00554348"/>
    <w:rsid w:val="00554880"/>
    <w:rsid w:val="00554B8D"/>
    <w:rsid w:val="00554E15"/>
    <w:rsid w:val="00555AE7"/>
    <w:rsid w:val="00555B65"/>
    <w:rsid w:val="0055607F"/>
    <w:rsid w:val="0055654C"/>
    <w:rsid w:val="00556601"/>
    <w:rsid w:val="005567D8"/>
    <w:rsid w:val="00557B47"/>
    <w:rsid w:val="0056087B"/>
    <w:rsid w:val="005608F0"/>
    <w:rsid w:val="00560FC7"/>
    <w:rsid w:val="00561201"/>
    <w:rsid w:val="0056152F"/>
    <w:rsid w:val="00561915"/>
    <w:rsid w:val="00561D57"/>
    <w:rsid w:val="00561DDF"/>
    <w:rsid w:val="00563DD8"/>
    <w:rsid w:val="00563E8B"/>
    <w:rsid w:val="0056455E"/>
    <w:rsid w:val="005645F5"/>
    <w:rsid w:val="00564624"/>
    <w:rsid w:val="005649C9"/>
    <w:rsid w:val="005649D2"/>
    <w:rsid w:val="005651B7"/>
    <w:rsid w:val="00565AFF"/>
    <w:rsid w:val="005665F5"/>
    <w:rsid w:val="005669BD"/>
    <w:rsid w:val="005669C2"/>
    <w:rsid w:val="00566DCC"/>
    <w:rsid w:val="00567A0B"/>
    <w:rsid w:val="00567F96"/>
    <w:rsid w:val="00570963"/>
    <w:rsid w:val="00570EAE"/>
    <w:rsid w:val="00570F82"/>
    <w:rsid w:val="005714EB"/>
    <w:rsid w:val="005715D3"/>
    <w:rsid w:val="005717A7"/>
    <w:rsid w:val="00571B53"/>
    <w:rsid w:val="005728B9"/>
    <w:rsid w:val="00572954"/>
    <w:rsid w:val="00572A0E"/>
    <w:rsid w:val="005741D6"/>
    <w:rsid w:val="005741E3"/>
    <w:rsid w:val="005751BB"/>
    <w:rsid w:val="00575E62"/>
    <w:rsid w:val="00575EEA"/>
    <w:rsid w:val="00576039"/>
    <w:rsid w:val="0057681E"/>
    <w:rsid w:val="00576C5C"/>
    <w:rsid w:val="00577787"/>
    <w:rsid w:val="0057790A"/>
    <w:rsid w:val="00577EE5"/>
    <w:rsid w:val="00577F45"/>
    <w:rsid w:val="00580C31"/>
    <w:rsid w:val="00580DFA"/>
    <w:rsid w:val="0058102D"/>
    <w:rsid w:val="0058192A"/>
    <w:rsid w:val="0058219B"/>
    <w:rsid w:val="00582208"/>
    <w:rsid w:val="005828DE"/>
    <w:rsid w:val="00582D38"/>
    <w:rsid w:val="00583731"/>
    <w:rsid w:val="005837C2"/>
    <w:rsid w:val="0058444B"/>
    <w:rsid w:val="005848EF"/>
    <w:rsid w:val="00584B5C"/>
    <w:rsid w:val="00584F1D"/>
    <w:rsid w:val="005876F4"/>
    <w:rsid w:val="00587BF6"/>
    <w:rsid w:val="00587C0A"/>
    <w:rsid w:val="00590726"/>
    <w:rsid w:val="00591255"/>
    <w:rsid w:val="00591276"/>
    <w:rsid w:val="00591CB9"/>
    <w:rsid w:val="00591CE9"/>
    <w:rsid w:val="00592CA4"/>
    <w:rsid w:val="005930A1"/>
    <w:rsid w:val="0059342C"/>
    <w:rsid w:val="005934B4"/>
    <w:rsid w:val="00593675"/>
    <w:rsid w:val="00593879"/>
    <w:rsid w:val="00593A32"/>
    <w:rsid w:val="00593CA1"/>
    <w:rsid w:val="00594DD0"/>
    <w:rsid w:val="00595472"/>
    <w:rsid w:val="00595608"/>
    <w:rsid w:val="005957FA"/>
    <w:rsid w:val="00595945"/>
    <w:rsid w:val="00595984"/>
    <w:rsid w:val="00595B4A"/>
    <w:rsid w:val="00595E22"/>
    <w:rsid w:val="00595ED9"/>
    <w:rsid w:val="00596049"/>
    <w:rsid w:val="005968D0"/>
    <w:rsid w:val="005970C3"/>
    <w:rsid w:val="00597444"/>
    <w:rsid w:val="00597644"/>
    <w:rsid w:val="00597652"/>
    <w:rsid w:val="005A099C"/>
    <w:rsid w:val="005A09AA"/>
    <w:rsid w:val="005A0A7A"/>
    <w:rsid w:val="005A1449"/>
    <w:rsid w:val="005A1E8D"/>
    <w:rsid w:val="005A20C2"/>
    <w:rsid w:val="005A25F7"/>
    <w:rsid w:val="005A34D4"/>
    <w:rsid w:val="005A34D7"/>
    <w:rsid w:val="005A3E2B"/>
    <w:rsid w:val="005A400F"/>
    <w:rsid w:val="005A4036"/>
    <w:rsid w:val="005A4443"/>
    <w:rsid w:val="005A460E"/>
    <w:rsid w:val="005A4D47"/>
    <w:rsid w:val="005A4D8A"/>
    <w:rsid w:val="005A4D90"/>
    <w:rsid w:val="005A5084"/>
    <w:rsid w:val="005A54C8"/>
    <w:rsid w:val="005A5687"/>
    <w:rsid w:val="005A57FC"/>
    <w:rsid w:val="005A67CA"/>
    <w:rsid w:val="005A6EE1"/>
    <w:rsid w:val="005A7758"/>
    <w:rsid w:val="005A77F2"/>
    <w:rsid w:val="005A7F9E"/>
    <w:rsid w:val="005B0060"/>
    <w:rsid w:val="005B033E"/>
    <w:rsid w:val="005B0B0F"/>
    <w:rsid w:val="005B1569"/>
    <w:rsid w:val="005B184F"/>
    <w:rsid w:val="005B1B7D"/>
    <w:rsid w:val="005B2211"/>
    <w:rsid w:val="005B23E2"/>
    <w:rsid w:val="005B2414"/>
    <w:rsid w:val="005B2593"/>
    <w:rsid w:val="005B2710"/>
    <w:rsid w:val="005B2819"/>
    <w:rsid w:val="005B2BC2"/>
    <w:rsid w:val="005B302E"/>
    <w:rsid w:val="005B35DE"/>
    <w:rsid w:val="005B36A6"/>
    <w:rsid w:val="005B4115"/>
    <w:rsid w:val="005B47F2"/>
    <w:rsid w:val="005B4B00"/>
    <w:rsid w:val="005B4D8D"/>
    <w:rsid w:val="005B57F5"/>
    <w:rsid w:val="005B592E"/>
    <w:rsid w:val="005B5DB7"/>
    <w:rsid w:val="005B637D"/>
    <w:rsid w:val="005B64D3"/>
    <w:rsid w:val="005B674B"/>
    <w:rsid w:val="005B68A1"/>
    <w:rsid w:val="005B6D1C"/>
    <w:rsid w:val="005B6FA2"/>
    <w:rsid w:val="005B7083"/>
    <w:rsid w:val="005B76BC"/>
    <w:rsid w:val="005B77E0"/>
    <w:rsid w:val="005B79CC"/>
    <w:rsid w:val="005C00D0"/>
    <w:rsid w:val="005C0AC3"/>
    <w:rsid w:val="005C0C36"/>
    <w:rsid w:val="005C14A7"/>
    <w:rsid w:val="005C1928"/>
    <w:rsid w:val="005C22AE"/>
    <w:rsid w:val="005C26EE"/>
    <w:rsid w:val="005C2ED8"/>
    <w:rsid w:val="005C344B"/>
    <w:rsid w:val="005C44F1"/>
    <w:rsid w:val="005C4F65"/>
    <w:rsid w:val="005C56F8"/>
    <w:rsid w:val="005C5CFC"/>
    <w:rsid w:val="005C6040"/>
    <w:rsid w:val="005C6151"/>
    <w:rsid w:val="005C6199"/>
    <w:rsid w:val="005C6893"/>
    <w:rsid w:val="005C6EFE"/>
    <w:rsid w:val="005C771E"/>
    <w:rsid w:val="005C7AC7"/>
    <w:rsid w:val="005C7D03"/>
    <w:rsid w:val="005C7F82"/>
    <w:rsid w:val="005D0140"/>
    <w:rsid w:val="005D0179"/>
    <w:rsid w:val="005D0691"/>
    <w:rsid w:val="005D07E2"/>
    <w:rsid w:val="005D0A41"/>
    <w:rsid w:val="005D0A83"/>
    <w:rsid w:val="005D1384"/>
    <w:rsid w:val="005D1CD0"/>
    <w:rsid w:val="005D25E9"/>
    <w:rsid w:val="005D28F7"/>
    <w:rsid w:val="005D34F1"/>
    <w:rsid w:val="005D35B0"/>
    <w:rsid w:val="005D3E26"/>
    <w:rsid w:val="005D3E64"/>
    <w:rsid w:val="005D4269"/>
    <w:rsid w:val="005D44BE"/>
    <w:rsid w:val="005D49FE"/>
    <w:rsid w:val="005D50CA"/>
    <w:rsid w:val="005D53CB"/>
    <w:rsid w:val="005D592C"/>
    <w:rsid w:val="005D6059"/>
    <w:rsid w:val="005D68F9"/>
    <w:rsid w:val="005E00F4"/>
    <w:rsid w:val="005E04AD"/>
    <w:rsid w:val="005E09BD"/>
    <w:rsid w:val="005E09F2"/>
    <w:rsid w:val="005E1384"/>
    <w:rsid w:val="005E15AD"/>
    <w:rsid w:val="005E190D"/>
    <w:rsid w:val="005E1D7B"/>
    <w:rsid w:val="005E1F63"/>
    <w:rsid w:val="005E200F"/>
    <w:rsid w:val="005E20BD"/>
    <w:rsid w:val="005E22CF"/>
    <w:rsid w:val="005E246F"/>
    <w:rsid w:val="005E272C"/>
    <w:rsid w:val="005E2888"/>
    <w:rsid w:val="005E2BE5"/>
    <w:rsid w:val="005E2CE0"/>
    <w:rsid w:val="005E2D87"/>
    <w:rsid w:val="005E3755"/>
    <w:rsid w:val="005E4BB0"/>
    <w:rsid w:val="005E4C63"/>
    <w:rsid w:val="005E4D33"/>
    <w:rsid w:val="005E5185"/>
    <w:rsid w:val="005E5DD1"/>
    <w:rsid w:val="005E5EDB"/>
    <w:rsid w:val="005E6592"/>
    <w:rsid w:val="005E661C"/>
    <w:rsid w:val="005E74A4"/>
    <w:rsid w:val="005E769C"/>
    <w:rsid w:val="005F0288"/>
    <w:rsid w:val="005F045A"/>
    <w:rsid w:val="005F0C41"/>
    <w:rsid w:val="005F0E8B"/>
    <w:rsid w:val="005F0EB8"/>
    <w:rsid w:val="005F19CA"/>
    <w:rsid w:val="005F1EE2"/>
    <w:rsid w:val="005F2DAC"/>
    <w:rsid w:val="005F3003"/>
    <w:rsid w:val="005F3315"/>
    <w:rsid w:val="005F3752"/>
    <w:rsid w:val="005F41C9"/>
    <w:rsid w:val="005F448C"/>
    <w:rsid w:val="005F49CB"/>
    <w:rsid w:val="005F49D6"/>
    <w:rsid w:val="005F4F2E"/>
    <w:rsid w:val="005F502C"/>
    <w:rsid w:val="005F553A"/>
    <w:rsid w:val="005F56A6"/>
    <w:rsid w:val="005F57F9"/>
    <w:rsid w:val="005F606B"/>
    <w:rsid w:val="005F6219"/>
    <w:rsid w:val="005F62D1"/>
    <w:rsid w:val="005F644B"/>
    <w:rsid w:val="005F64B9"/>
    <w:rsid w:val="005F6D6B"/>
    <w:rsid w:val="005F7A1F"/>
    <w:rsid w:val="005F7D91"/>
    <w:rsid w:val="005F7E1C"/>
    <w:rsid w:val="00600029"/>
    <w:rsid w:val="00600034"/>
    <w:rsid w:val="00600036"/>
    <w:rsid w:val="00600D25"/>
    <w:rsid w:val="00600D96"/>
    <w:rsid w:val="00601088"/>
    <w:rsid w:val="00601505"/>
    <w:rsid w:val="00601AA6"/>
    <w:rsid w:val="006020A8"/>
    <w:rsid w:val="00602661"/>
    <w:rsid w:val="00602918"/>
    <w:rsid w:val="00602ACC"/>
    <w:rsid w:val="0060310F"/>
    <w:rsid w:val="00603223"/>
    <w:rsid w:val="006033B8"/>
    <w:rsid w:val="006039E5"/>
    <w:rsid w:val="00603D3C"/>
    <w:rsid w:val="00603E7D"/>
    <w:rsid w:val="00604494"/>
    <w:rsid w:val="0060468B"/>
    <w:rsid w:val="00604708"/>
    <w:rsid w:val="00604C81"/>
    <w:rsid w:val="00605429"/>
    <w:rsid w:val="0060543E"/>
    <w:rsid w:val="00606C50"/>
    <w:rsid w:val="00606EB6"/>
    <w:rsid w:val="00606F04"/>
    <w:rsid w:val="00607284"/>
    <w:rsid w:val="00607BB6"/>
    <w:rsid w:val="00607E89"/>
    <w:rsid w:val="006108E1"/>
    <w:rsid w:val="00610FD1"/>
    <w:rsid w:val="006118BF"/>
    <w:rsid w:val="00611A5B"/>
    <w:rsid w:val="00612EFB"/>
    <w:rsid w:val="00613017"/>
    <w:rsid w:val="00613160"/>
    <w:rsid w:val="00613278"/>
    <w:rsid w:val="00613803"/>
    <w:rsid w:val="006138CB"/>
    <w:rsid w:val="006140A0"/>
    <w:rsid w:val="006144B9"/>
    <w:rsid w:val="0061467D"/>
    <w:rsid w:val="00614E59"/>
    <w:rsid w:val="00615140"/>
    <w:rsid w:val="00615300"/>
    <w:rsid w:val="006161B3"/>
    <w:rsid w:val="00616A0E"/>
    <w:rsid w:val="00616B3C"/>
    <w:rsid w:val="00616BA3"/>
    <w:rsid w:val="00616D3C"/>
    <w:rsid w:val="0061729C"/>
    <w:rsid w:val="0061736E"/>
    <w:rsid w:val="0061773D"/>
    <w:rsid w:val="00617E66"/>
    <w:rsid w:val="00617E73"/>
    <w:rsid w:val="00620C53"/>
    <w:rsid w:val="006213C7"/>
    <w:rsid w:val="006215C8"/>
    <w:rsid w:val="006216AB"/>
    <w:rsid w:val="00621B06"/>
    <w:rsid w:val="00621D5F"/>
    <w:rsid w:val="00621F24"/>
    <w:rsid w:val="00622FD5"/>
    <w:rsid w:val="0062310C"/>
    <w:rsid w:val="0062381F"/>
    <w:rsid w:val="00624CC4"/>
    <w:rsid w:val="00624D13"/>
    <w:rsid w:val="00625B94"/>
    <w:rsid w:val="00625C06"/>
    <w:rsid w:val="00625CE2"/>
    <w:rsid w:val="006262BF"/>
    <w:rsid w:val="00626491"/>
    <w:rsid w:val="00626BBF"/>
    <w:rsid w:val="0062719C"/>
    <w:rsid w:val="0062765D"/>
    <w:rsid w:val="00627A57"/>
    <w:rsid w:val="00627FC3"/>
    <w:rsid w:val="0063000E"/>
    <w:rsid w:val="006305CC"/>
    <w:rsid w:val="00630EFE"/>
    <w:rsid w:val="00630FD0"/>
    <w:rsid w:val="00631A5B"/>
    <w:rsid w:val="00631BC0"/>
    <w:rsid w:val="00631C89"/>
    <w:rsid w:val="00631D9F"/>
    <w:rsid w:val="00632214"/>
    <w:rsid w:val="006325B3"/>
    <w:rsid w:val="00632868"/>
    <w:rsid w:val="00632B03"/>
    <w:rsid w:val="00632B43"/>
    <w:rsid w:val="00632BD6"/>
    <w:rsid w:val="00632CF6"/>
    <w:rsid w:val="0063307E"/>
    <w:rsid w:val="006330E9"/>
    <w:rsid w:val="006331AE"/>
    <w:rsid w:val="006343DD"/>
    <w:rsid w:val="006343F4"/>
    <w:rsid w:val="00635F56"/>
    <w:rsid w:val="0063644E"/>
    <w:rsid w:val="00636796"/>
    <w:rsid w:val="00636AC2"/>
    <w:rsid w:val="00636AD6"/>
    <w:rsid w:val="0063749F"/>
    <w:rsid w:val="0063765B"/>
    <w:rsid w:val="006402F8"/>
    <w:rsid w:val="006403F8"/>
    <w:rsid w:val="00640FFF"/>
    <w:rsid w:val="0064111F"/>
    <w:rsid w:val="00641175"/>
    <w:rsid w:val="00641176"/>
    <w:rsid w:val="0064273E"/>
    <w:rsid w:val="00642804"/>
    <w:rsid w:val="006434F0"/>
    <w:rsid w:val="0064351B"/>
    <w:rsid w:val="00643931"/>
    <w:rsid w:val="00643CC4"/>
    <w:rsid w:val="00643F9B"/>
    <w:rsid w:val="00643FB3"/>
    <w:rsid w:val="00644728"/>
    <w:rsid w:val="00644BB5"/>
    <w:rsid w:val="0064592D"/>
    <w:rsid w:val="00646E05"/>
    <w:rsid w:val="00646F3D"/>
    <w:rsid w:val="0064744F"/>
    <w:rsid w:val="00647543"/>
    <w:rsid w:val="00647E11"/>
    <w:rsid w:val="00647F48"/>
    <w:rsid w:val="00650650"/>
    <w:rsid w:val="006506EB"/>
    <w:rsid w:val="006508B6"/>
    <w:rsid w:val="0065096D"/>
    <w:rsid w:val="00651373"/>
    <w:rsid w:val="00651719"/>
    <w:rsid w:val="0065171F"/>
    <w:rsid w:val="00651B50"/>
    <w:rsid w:val="006522C0"/>
    <w:rsid w:val="00653430"/>
    <w:rsid w:val="00653627"/>
    <w:rsid w:val="0065391A"/>
    <w:rsid w:val="0065484F"/>
    <w:rsid w:val="00655C65"/>
    <w:rsid w:val="00655D3A"/>
    <w:rsid w:val="00655EC3"/>
    <w:rsid w:val="00656C13"/>
    <w:rsid w:val="00657110"/>
    <w:rsid w:val="006572CE"/>
    <w:rsid w:val="00657978"/>
    <w:rsid w:val="00660365"/>
    <w:rsid w:val="00660416"/>
    <w:rsid w:val="0066080F"/>
    <w:rsid w:val="00660C3E"/>
    <w:rsid w:val="0066136C"/>
    <w:rsid w:val="00661CF9"/>
    <w:rsid w:val="00662047"/>
    <w:rsid w:val="006620C5"/>
    <w:rsid w:val="00662170"/>
    <w:rsid w:val="006628C6"/>
    <w:rsid w:val="006629AF"/>
    <w:rsid w:val="00662B65"/>
    <w:rsid w:val="006632F0"/>
    <w:rsid w:val="00663E44"/>
    <w:rsid w:val="0066445F"/>
    <w:rsid w:val="006658A2"/>
    <w:rsid w:val="006665F4"/>
    <w:rsid w:val="00666820"/>
    <w:rsid w:val="00666CA4"/>
    <w:rsid w:val="00666CBF"/>
    <w:rsid w:val="00666E40"/>
    <w:rsid w:val="00667430"/>
    <w:rsid w:val="006677BC"/>
    <w:rsid w:val="00667D18"/>
    <w:rsid w:val="00667F86"/>
    <w:rsid w:val="00670005"/>
    <w:rsid w:val="006704C8"/>
    <w:rsid w:val="00670AB0"/>
    <w:rsid w:val="00670F66"/>
    <w:rsid w:val="006714F1"/>
    <w:rsid w:val="00671984"/>
    <w:rsid w:val="00671F6D"/>
    <w:rsid w:val="0067228E"/>
    <w:rsid w:val="006722AC"/>
    <w:rsid w:val="006738BF"/>
    <w:rsid w:val="0067473D"/>
    <w:rsid w:val="00674D8B"/>
    <w:rsid w:val="0067500A"/>
    <w:rsid w:val="006755D7"/>
    <w:rsid w:val="0067565B"/>
    <w:rsid w:val="00675CFC"/>
    <w:rsid w:val="006768A2"/>
    <w:rsid w:val="00676988"/>
    <w:rsid w:val="00676A5F"/>
    <w:rsid w:val="00676B15"/>
    <w:rsid w:val="00676F11"/>
    <w:rsid w:val="00676FDD"/>
    <w:rsid w:val="00677835"/>
    <w:rsid w:val="00677A81"/>
    <w:rsid w:val="00677DAC"/>
    <w:rsid w:val="00677E75"/>
    <w:rsid w:val="00680146"/>
    <w:rsid w:val="00680388"/>
    <w:rsid w:val="006809DA"/>
    <w:rsid w:val="00680C3E"/>
    <w:rsid w:val="00680E2B"/>
    <w:rsid w:val="00681448"/>
    <w:rsid w:val="00681853"/>
    <w:rsid w:val="00681DDA"/>
    <w:rsid w:val="006820F5"/>
    <w:rsid w:val="006821E6"/>
    <w:rsid w:val="00682631"/>
    <w:rsid w:val="006828FC"/>
    <w:rsid w:val="00682A7D"/>
    <w:rsid w:val="00682DC4"/>
    <w:rsid w:val="0068303C"/>
    <w:rsid w:val="00683740"/>
    <w:rsid w:val="00683EBA"/>
    <w:rsid w:val="00684881"/>
    <w:rsid w:val="00684B22"/>
    <w:rsid w:val="00684EA0"/>
    <w:rsid w:val="006862D4"/>
    <w:rsid w:val="00686479"/>
    <w:rsid w:val="0068675A"/>
    <w:rsid w:val="00686BC5"/>
    <w:rsid w:val="00687323"/>
    <w:rsid w:val="006878A9"/>
    <w:rsid w:val="006902E1"/>
    <w:rsid w:val="006906D8"/>
    <w:rsid w:val="00690B3B"/>
    <w:rsid w:val="00691007"/>
    <w:rsid w:val="00691121"/>
    <w:rsid w:val="00691467"/>
    <w:rsid w:val="00691A46"/>
    <w:rsid w:val="00691BF9"/>
    <w:rsid w:val="00691D24"/>
    <w:rsid w:val="00691D4B"/>
    <w:rsid w:val="00691FB5"/>
    <w:rsid w:val="006927F1"/>
    <w:rsid w:val="00692C3A"/>
    <w:rsid w:val="00692F4E"/>
    <w:rsid w:val="00693350"/>
    <w:rsid w:val="0069354C"/>
    <w:rsid w:val="00693A37"/>
    <w:rsid w:val="00693EB2"/>
    <w:rsid w:val="00694725"/>
    <w:rsid w:val="00694B99"/>
    <w:rsid w:val="00695950"/>
    <w:rsid w:val="00695C33"/>
    <w:rsid w:val="0069617A"/>
    <w:rsid w:val="00696340"/>
    <w:rsid w:val="006963CF"/>
    <w:rsid w:val="00696410"/>
    <w:rsid w:val="00696D99"/>
    <w:rsid w:val="00697607"/>
    <w:rsid w:val="00697671"/>
    <w:rsid w:val="00697B12"/>
    <w:rsid w:val="00697BA5"/>
    <w:rsid w:val="006A0104"/>
    <w:rsid w:val="006A01F0"/>
    <w:rsid w:val="006A046F"/>
    <w:rsid w:val="006A0635"/>
    <w:rsid w:val="006A0B29"/>
    <w:rsid w:val="006A0CAB"/>
    <w:rsid w:val="006A0CCE"/>
    <w:rsid w:val="006A1A25"/>
    <w:rsid w:val="006A1D29"/>
    <w:rsid w:val="006A27F9"/>
    <w:rsid w:val="006A28A1"/>
    <w:rsid w:val="006A2A3B"/>
    <w:rsid w:val="006A3884"/>
    <w:rsid w:val="006A393E"/>
    <w:rsid w:val="006A441F"/>
    <w:rsid w:val="006A4EB0"/>
    <w:rsid w:val="006A5613"/>
    <w:rsid w:val="006A640D"/>
    <w:rsid w:val="006A6981"/>
    <w:rsid w:val="006A7B38"/>
    <w:rsid w:val="006A7D35"/>
    <w:rsid w:val="006B039B"/>
    <w:rsid w:val="006B1027"/>
    <w:rsid w:val="006B11E1"/>
    <w:rsid w:val="006B1276"/>
    <w:rsid w:val="006B1840"/>
    <w:rsid w:val="006B1E50"/>
    <w:rsid w:val="006B228A"/>
    <w:rsid w:val="006B2795"/>
    <w:rsid w:val="006B29F5"/>
    <w:rsid w:val="006B3488"/>
    <w:rsid w:val="006B3BE2"/>
    <w:rsid w:val="006B530A"/>
    <w:rsid w:val="006B5468"/>
    <w:rsid w:val="006B5493"/>
    <w:rsid w:val="006B5C09"/>
    <w:rsid w:val="006B600F"/>
    <w:rsid w:val="006B609C"/>
    <w:rsid w:val="006B61D0"/>
    <w:rsid w:val="006B6A82"/>
    <w:rsid w:val="006B6A8E"/>
    <w:rsid w:val="006B6F02"/>
    <w:rsid w:val="006B748F"/>
    <w:rsid w:val="006B772D"/>
    <w:rsid w:val="006B77AF"/>
    <w:rsid w:val="006B78C5"/>
    <w:rsid w:val="006B7C26"/>
    <w:rsid w:val="006B7DA6"/>
    <w:rsid w:val="006B7EEE"/>
    <w:rsid w:val="006B7F03"/>
    <w:rsid w:val="006C00F7"/>
    <w:rsid w:val="006C0283"/>
    <w:rsid w:val="006C0798"/>
    <w:rsid w:val="006C0B3A"/>
    <w:rsid w:val="006C1035"/>
    <w:rsid w:val="006C1749"/>
    <w:rsid w:val="006C17ED"/>
    <w:rsid w:val="006C1B78"/>
    <w:rsid w:val="006C2316"/>
    <w:rsid w:val="006C2372"/>
    <w:rsid w:val="006C2808"/>
    <w:rsid w:val="006C2A01"/>
    <w:rsid w:val="006C3633"/>
    <w:rsid w:val="006C4436"/>
    <w:rsid w:val="006C4A8D"/>
    <w:rsid w:val="006C4BDC"/>
    <w:rsid w:val="006C4FEB"/>
    <w:rsid w:val="006C52B0"/>
    <w:rsid w:val="006C5A1A"/>
    <w:rsid w:val="006C5E91"/>
    <w:rsid w:val="006C6439"/>
    <w:rsid w:val="006C6B5D"/>
    <w:rsid w:val="006C6BA4"/>
    <w:rsid w:val="006C7240"/>
    <w:rsid w:val="006C74F7"/>
    <w:rsid w:val="006C7715"/>
    <w:rsid w:val="006C7746"/>
    <w:rsid w:val="006C77C2"/>
    <w:rsid w:val="006C7F8B"/>
    <w:rsid w:val="006D00B0"/>
    <w:rsid w:val="006D0938"/>
    <w:rsid w:val="006D1180"/>
    <w:rsid w:val="006D1672"/>
    <w:rsid w:val="006D1A8A"/>
    <w:rsid w:val="006D1BB4"/>
    <w:rsid w:val="006D1CF3"/>
    <w:rsid w:val="006D2130"/>
    <w:rsid w:val="006D2492"/>
    <w:rsid w:val="006D2623"/>
    <w:rsid w:val="006D2744"/>
    <w:rsid w:val="006D2AFD"/>
    <w:rsid w:val="006D2EBE"/>
    <w:rsid w:val="006D30F4"/>
    <w:rsid w:val="006D3D6F"/>
    <w:rsid w:val="006D4DB7"/>
    <w:rsid w:val="006D507B"/>
    <w:rsid w:val="006D53C1"/>
    <w:rsid w:val="006D6171"/>
    <w:rsid w:val="006D6921"/>
    <w:rsid w:val="006D6BBA"/>
    <w:rsid w:val="006D74CB"/>
    <w:rsid w:val="006D7A10"/>
    <w:rsid w:val="006D7F95"/>
    <w:rsid w:val="006E08D4"/>
    <w:rsid w:val="006E0E55"/>
    <w:rsid w:val="006E1576"/>
    <w:rsid w:val="006E1915"/>
    <w:rsid w:val="006E2120"/>
    <w:rsid w:val="006E2194"/>
    <w:rsid w:val="006E2984"/>
    <w:rsid w:val="006E2C44"/>
    <w:rsid w:val="006E2D7E"/>
    <w:rsid w:val="006E2DAC"/>
    <w:rsid w:val="006E3EA5"/>
    <w:rsid w:val="006E4008"/>
    <w:rsid w:val="006E42B7"/>
    <w:rsid w:val="006E45BB"/>
    <w:rsid w:val="006E49FC"/>
    <w:rsid w:val="006E5129"/>
    <w:rsid w:val="006E54D3"/>
    <w:rsid w:val="006E5BF1"/>
    <w:rsid w:val="006E6978"/>
    <w:rsid w:val="006E6AFC"/>
    <w:rsid w:val="006E6CC8"/>
    <w:rsid w:val="006E74B6"/>
    <w:rsid w:val="006E7C14"/>
    <w:rsid w:val="006E7CFD"/>
    <w:rsid w:val="006F017B"/>
    <w:rsid w:val="006F03DF"/>
    <w:rsid w:val="006F0408"/>
    <w:rsid w:val="006F0809"/>
    <w:rsid w:val="006F0895"/>
    <w:rsid w:val="006F0EEE"/>
    <w:rsid w:val="006F0FB2"/>
    <w:rsid w:val="006F1C74"/>
    <w:rsid w:val="006F1CF4"/>
    <w:rsid w:val="006F2157"/>
    <w:rsid w:val="006F248F"/>
    <w:rsid w:val="006F2AE5"/>
    <w:rsid w:val="006F2CED"/>
    <w:rsid w:val="006F352A"/>
    <w:rsid w:val="006F352B"/>
    <w:rsid w:val="006F399D"/>
    <w:rsid w:val="006F3E39"/>
    <w:rsid w:val="006F3FCA"/>
    <w:rsid w:val="006F43DB"/>
    <w:rsid w:val="006F53DE"/>
    <w:rsid w:val="006F59A8"/>
    <w:rsid w:val="006F59D7"/>
    <w:rsid w:val="006F5E2A"/>
    <w:rsid w:val="006F62B1"/>
    <w:rsid w:val="006F63EE"/>
    <w:rsid w:val="006F6D37"/>
    <w:rsid w:val="006F71E9"/>
    <w:rsid w:val="006F72BF"/>
    <w:rsid w:val="006F79B5"/>
    <w:rsid w:val="0070067C"/>
    <w:rsid w:val="00700899"/>
    <w:rsid w:val="00700B6D"/>
    <w:rsid w:val="00700D15"/>
    <w:rsid w:val="007010FC"/>
    <w:rsid w:val="0070125C"/>
    <w:rsid w:val="00701321"/>
    <w:rsid w:val="00702701"/>
    <w:rsid w:val="00702AE4"/>
    <w:rsid w:val="00702B24"/>
    <w:rsid w:val="0070323F"/>
    <w:rsid w:val="007032AE"/>
    <w:rsid w:val="00703DC7"/>
    <w:rsid w:val="0070426C"/>
    <w:rsid w:val="007043C3"/>
    <w:rsid w:val="00704444"/>
    <w:rsid w:val="0070448F"/>
    <w:rsid w:val="0070518B"/>
    <w:rsid w:val="00705340"/>
    <w:rsid w:val="00705ECC"/>
    <w:rsid w:val="0070685D"/>
    <w:rsid w:val="00706BEE"/>
    <w:rsid w:val="00707B50"/>
    <w:rsid w:val="00710289"/>
    <w:rsid w:val="007104C9"/>
    <w:rsid w:val="007107B9"/>
    <w:rsid w:val="00710975"/>
    <w:rsid w:val="00711C24"/>
    <w:rsid w:val="00711DA7"/>
    <w:rsid w:val="00712B85"/>
    <w:rsid w:val="0071341E"/>
    <w:rsid w:val="00713BAF"/>
    <w:rsid w:val="00713EC3"/>
    <w:rsid w:val="007145EB"/>
    <w:rsid w:val="0071471D"/>
    <w:rsid w:val="00714D0B"/>
    <w:rsid w:val="007152A2"/>
    <w:rsid w:val="0071583E"/>
    <w:rsid w:val="00715B8C"/>
    <w:rsid w:val="00715CD8"/>
    <w:rsid w:val="007160C8"/>
    <w:rsid w:val="00716754"/>
    <w:rsid w:val="007169B1"/>
    <w:rsid w:val="00716EB1"/>
    <w:rsid w:val="00716EEB"/>
    <w:rsid w:val="00717237"/>
    <w:rsid w:val="0071797C"/>
    <w:rsid w:val="00717BE0"/>
    <w:rsid w:val="007203C9"/>
    <w:rsid w:val="00720A46"/>
    <w:rsid w:val="00721BB9"/>
    <w:rsid w:val="00721EA0"/>
    <w:rsid w:val="0072248B"/>
    <w:rsid w:val="00722C92"/>
    <w:rsid w:val="00722FFA"/>
    <w:rsid w:val="007239E9"/>
    <w:rsid w:val="00723E33"/>
    <w:rsid w:val="00724FAF"/>
    <w:rsid w:val="0072638E"/>
    <w:rsid w:val="007265C7"/>
    <w:rsid w:val="007267EB"/>
    <w:rsid w:val="00727846"/>
    <w:rsid w:val="0072794C"/>
    <w:rsid w:val="00727EE3"/>
    <w:rsid w:val="007304F6"/>
    <w:rsid w:val="00730D10"/>
    <w:rsid w:val="007314C8"/>
    <w:rsid w:val="007328DA"/>
    <w:rsid w:val="00732D11"/>
    <w:rsid w:val="0073359A"/>
    <w:rsid w:val="007339D6"/>
    <w:rsid w:val="00733CD4"/>
    <w:rsid w:val="00733D75"/>
    <w:rsid w:val="00734218"/>
    <w:rsid w:val="007344E2"/>
    <w:rsid w:val="0073498F"/>
    <w:rsid w:val="00734BCD"/>
    <w:rsid w:val="00734FD2"/>
    <w:rsid w:val="007367CD"/>
    <w:rsid w:val="007367F4"/>
    <w:rsid w:val="00736B0E"/>
    <w:rsid w:val="00736C72"/>
    <w:rsid w:val="00737467"/>
    <w:rsid w:val="00737559"/>
    <w:rsid w:val="00737726"/>
    <w:rsid w:val="0074076E"/>
    <w:rsid w:val="00740A39"/>
    <w:rsid w:val="00741002"/>
    <w:rsid w:val="007416D6"/>
    <w:rsid w:val="00741942"/>
    <w:rsid w:val="007425AC"/>
    <w:rsid w:val="00742728"/>
    <w:rsid w:val="007435E4"/>
    <w:rsid w:val="00743D7B"/>
    <w:rsid w:val="00744165"/>
    <w:rsid w:val="00744373"/>
    <w:rsid w:val="007446BE"/>
    <w:rsid w:val="007453A3"/>
    <w:rsid w:val="00745683"/>
    <w:rsid w:val="00745846"/>
    <w:rsid w:val="00745AA8"/>
    <w:rsid w:val="00746373"/>
    <w:rsid w:val="00746594"/>
    <w:rsid w:val="00746734"/>
    <w:rsid w:val="007470F1"/>
    <w:rsid w:val="00747B11"/>
    <w:rsid w:val="00747B3A"/>
    <w:rsid w:val="00747BAF"/>
    <w:rsid w:val="00747BDC"/>
    <w:rsid w:val="00747C0F"/>
    <w:rsid w:val="00747E90"/>
    <w:rsid w:val="007503C7"/>
    <w:rsid w:val="007505A7"/>
    <w:rsid w:val="00750C70"/>
    <w:rsid w:val="00751826"/>
    <w:rsid w:val="00751861"/>
    <w:rsid w:val="007522CE"/>
    <w:rsid w:val="007524B8"/>
    <w:rsid w:val="007528AA"/>
    <w:rsid w:val="00752924"/>
    <w:rsid w:val="00752ED5"/>
    <w:rsid w:val="0075310D"/>
    <w:rsid w:val="00753D8A"/>
    <w:rsid w:val="0075466C"/>
    <w:rsid w:val="00754A83"/>
    <w:rsid w:val="00755468"/>
    <w:rsid w:val="00755938"/>
    <w:rsid w:val="00755FC7"/>
    <w:rsid w:val="007562CC"/>
    <w:rsid w:val="007564F8"/>
    <w:rsid w:val="00756FC4"/>
    <w:rsid w:val="00757A58"/>
    <w:rsid w:val="00757EC7"/>
    <w:rsid w:val="007603C9"/>
    <w:rsid w:val="00761A62"/>
    <w:rsid w:val="00761ACB"/>
    <w:rsid w:val="00761E80"/>
    <w:rsid w:val="00761FF6"/>
    <w:rsid w:val="00762143"/>
    <w:rsid w:val="007623EB"/>
    <w:rsid w:val="00762B15"/>
    <w:rsid w:val="00762B66"/>
    <w:rsid w:val="00762D70"/>
    <w:rsid w:val="00762F80"/>
    <w:rsid w:val="00763014"/>
    <w:rsid w:val="00763CFD"/>
    <w:rsid w:val="00764852"/>
    <w:rsid w:val="007652B9"/>
    <w:rsid w:val="0076578F"/>
    <w:rsid w:val="00765EFF"/>
    <w:rsid w:val="00766251"/>
    <w:rsid w:val="0076669D"/>
    <w:rsid w:val="007669D8"/>
    <w:rsid w:val="007669E6"/>
    <w:rsid w:val="00766D19"/>
    <w:rsid w:val="007677CB"/>
    <w:rsid w:val="00767CA4"/>
    <w:rsid w:val="007702E0"/>
    <w:rsid w:val="0077077A"/>
    <w:rsid w:val="007719B2"/>
    <w:rsid w:val="00771DCB"/>
    <w:rsid w:val="0077277B"/>
    <w:rsid w:val="00772911"/>
    <w:rsid w:val="00772D35"/>
    <w:rsid w:val="00772F25"/>
    <w:rsid w:val="00773611"/>
    <w:rsid w:val="00773CDB"/>
    <w:rsid w:val="00775194"/>
    <w:rsid w:val="00775333"/>
    <w:rsid w:val="007753A5"/>
    <w:rsid w:val="00775823"/>
    <w:rsid w:val="00775AB5"/>
    <w:rsid w:val="007764A3"/>
    <w:rsid w:val="007768AC"/>
    <w:rsid w:val="00776C61"/>
    <w:rsid w:val="00776C71"/>
    <w:rsid w:val="00776D2F"/>
    <w:rsid w:val="0077732E"/>
    <w:rsid w:val="007803A4"/>
    <w:rsid w:val="007805B6"/>
    <w:rsid w:val="007812A0"/>
    <w:rsid w:val="00781BBB"/>
    <w:rsid w:val="00782A7C"/>
    <w:rsid w:val="007831B6"/>
    <w:rsid w:val="007859AF"/>
    <w:rsid w:val="00786761"/>
    <w:rsid w:val="00786A9E"/>
    <w:rsid w:val="00786D10"/>
    <w:rsid w:val="00786F1A"/>
    <w:rsid w:val="00786FB0"/>
    <w:rsid w:val="0079130F"/>
    <w:rsid w:val="00791835"/>
    <w:rsid w:val="00791A41"/>
    <w:rsid w:val="00791C24"/>
    <w:rsid w:val="00792445"/>
    <w:rsid w:val="0079276D"/>
    <w:rsid w:val="007927A9"/>
    <w:rsid w:val="007927DD"/>
    <w:rsid w:val="007931D0"/>
    <w:rsid w:val="00793CF1"/>
    <w:rsid w:val="00793DB4"/>
    <w:rsid w:val="00793FDC"/>
    <w:rsid w:val="007941DF"/>
    <w:rsid w:val="00794479"/>
    <w:rsid w:val="00794535"/>
    <w:rsid w:val="0079477E"/>
    <w:rsid w:val="0079523E"/>
    <w:rsid w:val="00795315"/>
    <w:rsid w:val="007956FE"/>
    <w:rsid w:val="0079594E"/>
    <w:rsid w:val="00795B19"/>
    <w:rsid w:val="00795BDA"/>
    <w:rsid w:val="00796499"/>
    <w:rsid w:val="0079649F"/>
    <w:rsid w:val="0079654B"/>
    <w:rsid w:val="00796AAD"/>
    <w:rsid w:val="00796F11"/>
    <w:rsid w:val="00796F6F"/>
    <w:rsid w:val="00796F76"/>
    <w:rsid w:val="007972B7"/>
    <w:rsid w:val="00797AED"/>
    <w:rsid w:val="00797B99"/>
    <w:rsid w:val="007A0015"/>
    <w:rsid w:val="007A0B71"/>
    <w:rsid w:val="007A1270"/>
    <w:rsid w:val="007A13D1"/>
    <w:rsid w:val="007A14B1"/>
    <w:rsid w:val="007A1578"/>
    <w:rsid w:val="007A1D07"/>
    <w:rsid w:val="007A230A"/>
    <w:rsid w:val="007A233E"/>
    <w:rsid w:val="007A2369"/>
    <w:rsid w:val="007A2AC8"/>
    <w:rsid w:val="007A2B9C"/>
    <w:rsid w:val="007A3438"/>
    <w:rsid w:val="007A3506"/>
    <w:rsid w:val="007A36B4"/>
    <w:rsid w:val="007A475A"/>
    <w:rsid w:val="007A48CF"/>
    <w:rsid w:val="007A56EE"/>
    <w:rsid w:val="007A5DD5"/>
    <w:rsid w:val="007A5EB2"/>
    <w:rsid w:val="007A6518"/>
    <w:rsid w:val="007A6B77"/>
    <w:rsid w:val="007A6EA7"/>
    <w:rsid w:val="007A7507"/>
    <w:rsid w:val="007A776D"/>
    <w:rsid w:val="007A7CE4"/>
    <w:rsid w:val="007A7EB1"/>
    <w:rsid w:val="007B020C"/>
    <w:rsid w:val="007B059F"/>
    <w:rsid w:val="007B0ABE"/>
    <w:rsid w:val="007B0B8C"/>
    <w:rsid w:val="007B1278"/>
    <w:rsid w:val="007B184C"/>
    <w:rsid w:val="007B1A20"/>
    <w:rsid w:val="007B1FE7"/>
    <w:rsid w:val="007B2308"/>
    <w:rsid w:val="007B2B26"/>
    <w:rsid w:val="007B2EBC"/>
    <w:rsid w:val="007B3084"/>
    <w:rsid w:val="007B33AD"/>
    <w:rsid w:val="007B35CC"/>
    <w:rsid w:val="007B4006"/>
    <w:rsid w:val="007B45E0"/>
    <w:rsid w:val="007B47AD"/>
    <w:rsid w:val="007B4984"/>
    <w:rsid w:val="007B4A93"/>
    <w:rsid w:val="007B4F8C"/>
    <w:rsid w:val="007B523A"/>
    <w:rsid w:val="007B58C4"/>
    <w:rsid w:val="007B679D"/>
    <w:rsid w:val="007B67D2"/>
    <w:rsid w:val="007B6C48"/>
    <w:rsid w:val="007B7010"/>
    <w:rsid w:val="007B7337"/>
    <w:rsid w:val="007B796B"/>
    <w:rsid w:val="007B7F44"/>
    <w:rsid w:val="007C0427"/>
    <w:rsid w:val="007C09E8"/>
    <w:rsid w:val="007C115F"/>
    <w:rsid w:val="007C1A43"/>
    <w:rsid w:val="007C2228"/>
    <w:rsid w:val="007C26D7"/>
    <w:rsid w:val="007C2740"/>
    <w:rsid w:val="007C2C67"/>
    <w:rsid w:val="007C2FAC"/>
    <w:rsid w:val="007C3A99"/>
    <w:rsid w:val="007C4475"/>
    <w:rsid w:val="007C45CC"/>
    <w:rsid w:val="007C4870"/>
    <w:rsid w:val="007C48DD"/>
    <w:rsid w:val="007C4A88"/>
    <w:rsid w:val="007C4DE1"/>
    <w:rsid w:val="007C4EFB"/>
    <w:rsid w:val="007C5548"/>
    <w:rsid w:val="007C5567"/>
    <w:rsid w:val="007C558D"/>
    <w:rsid w:val="007C5AB2"/>
    <w:rsid w:val="007C5D20"/>
    <w:rsid w:val="007C5D33"/>
    <w:rsid w:val="007C61E6"/>
    <w:rsid w:val="007C6289"/>
    <w:rsid w:val="007C63BB"/>
    <w:rsid w:val="007C64D7"/>
    <w:rsid w:val="007C68BB"/>
    <w:rsid w:val="007C7160"/>
    <w:rsid w:val="007C7A56"/>
    <w:rsid w:val="007D006E"/>
    <w:rsid w:val="007D0972"/>
    <w:rsid w:val="007D0C4A"/>
    <w:rsid w:val="007D1501"/>
    <w:rsid w:val="007D3CA5"/>
    <w:rsid w:val="007D3FC8"/>
    <w:rsid w:val="007D42B0"/>
    <w:rsid w:val="007D4F85"/>
    <w:rsid w:val="007D50B1"/>
    <w:rsid w:val="007D5603"/>
    <w:rsid w:val="007D56C3"/>
    <w:rsid w:val="007D572F"/>
    <w:rsid w:val="007D5B61"/>
    <w:rsid w:val="007D6838"/>
    <w:rsid w:val="007D73D5"/>
    <w:rsid w:val="007D74BC"/>
    <w:rsid w:val="007E02E6"/>
    <w:rsid w:val="007E07C7"/>
    <w:rsid w:val="007E20E5"/>
    <w:rsid w:val="007E2654"/>
    <w:rsid w:val="007E2998"/>
    <w:rsid w:val="007E2B87"/>
    <w:rsid w:val="007E2CFC"/>
    <w:rsid w:val="007E2F7B"/>
    <w:rsid w:val="007E33A0"/>
    <w:rsid w:val="007E3E9A"/>
    <w:rsid w:val="007E4084"/>
    <w:rsid w:val="007E451F"/>
    <w:rsid w:val="007E469E"/>
    <w:rsid w:val="007E4918"/>
    <w:rsid w:val="007E4D3B"/>
    <w:rsid w:val="007E4E3C"/>
    <w:rsid w:val="007E561F"/>
    <w:rsid w:val="007E5F2D"/>
    <w:rsid w:val="007E658A"/>
    <w:rsid w:val="007E6A58"/>
    <w:rsid w:val="007E6CF1"/>
    <w:rsid w:val="007E6EA9"/>
    <w:rsid w:val="007E747A"/>
    <w:rsid w:val="007E77BB"/>
    <w:rsid w:val="007E7C27"/>
    <w:rsid w:val="007F066A"/>
    <w:rsid w:val="007F0AE0"/>
    <w:rsid w:val="007F0FAC"/>
    <w:rsid w:val="007F113E"/>
    <w:rsid w:val="007F246B"/>
    <w:rsid w:val="007F25C6"/>
    <w:rsid w:val="007F27F8"/>
    <w:rsid w:val="007F3DE2"/>
    <w:rsid w:val="007F51F3"/>
    <w:rsid w:val="007F5573"/>
    <w:rsid w:val="007F5CCB"/>
    <w:rsid w:val="007F6B2E"/>
    <w:rsid w:val="007F6BE6"/>
    <w:rsid w:val="007F6C7C"/>
    <w:rsid w:val="007F7928"/>
    <w:rsid w:val="007F7BC6"/>
    <w:rsid w:val="008003EE"/>
    <w:rsid w:val="00800783"/>
    <w:rsid w:val="00800FBE"/>
    <w:rsid w:val="00801971"/>
    <w:rsid w:val="00801EE7"/>
    <w:rsid w:val="00802045"/>
    <w:rsid w:val="008020E5"/>
    <w:rsid w:val="0080248A"/>
    <w:rsid w:val="00802776"/>
    <w:rsid w:val="00802DD5"/>
    <w:rsid w:val="00802EAB"/>
    <w:rsid w:val="00802EF9"/>
    <w:rsid w:val="008030E0"/>
    <w:rsid w:val="008034C5"/>
    <w:rsid w:val="008036CC"/>
    <w:rsid w:val="00803912"/>
    <w:rsid w:val="0080455E"/>
    <w:rsid w:val="008047AF"/>
    <w:rsid w:val="0080495C"/>
    <w:rsid w:val="00804F58"/>
    <w:rsid w:val="00805D60"/>
    <w:rsid w:val="0080600D"/>
    <w:rsid w:val="00806237"/>
    <w:rsid w:val="008062F9"/>
    <w:rsid w:val="00806ECB"/>
    <w:rsid w:val="00806F66"/>
    <w:rsid w:val="008073B1"/>
    <w:rsid w:val="00807415"/>
    <w:rsid w:val="008078D3"/>
    <w:rsid w:val="00810436"/>
    <w:rsid w:val="008108DC"/>
    <w:rsid w:val="00810CBB"/>
    <w:rsid w:val="00810D93"/>
    <w:rsid w:val="008114A2"/>
    <w:rsid w:val="00811B87"/>
    <w:rsid w:val="00812B48"/>
    <w:rsid w:val="00812F5E"/>
    <w:rsid w:val="00813242"/>
    <w:rsid w:val="0081415A"/>
    <w:rsid w:val="008144F7"/>
    <w:rsid w:val="00815883"/>
    <w:rsid w:val="00815EDF"/>
    <w:rsid w:val="00815F10"/>
    <w:rsid w:val="008164FC"/>
    <w:rsid w:val="008165FF"/>
    <w:rsid w:val="00816B03"/>
    <w:rsid w:val="00817E62"/>
    <w:rsid w:val="00817E73"/>
    <w:rsid w:val="008202EA"/>
    <w:rsid w:val="008204E4"/>
    <w:rsid w:val="00820A3D"/>
    <w:rsid w:val="00820D57"/>
    <w:rsid w:val="00820F4B"/>
    <w:rsid w:val="00821852"/>
    <w:rsid w:val="00821996"/>
    <w:rsid w:val="00821C85"/>
    <w:rsid w:val="00821D89"/>
    <w:rsid w:val="0082224D"/>
    <w:rsid w:val="0082231F"/>
    <w:rsid w:val="00822871"/>
    <w:rsid w:val="00823AB1"/>
    <w:rsid w:val="008241E5"/>
    <w:rsid w:val="008242EB"/>
    <w:rsid w:val="00824DA2"/>
    <w:rsid w:val="00824F5A"/>
    <w:rsid w:val="008253CF"/>
    <w:rsid w:val="00825595"/>
    <w:rsid w:val="00825C22"/>
    <w:rsid w:val="00826DC2"/>
    <w:rsid w:val="00826E9D"/>
    <w:rsid w:val="00827646"/>
    <w:rsid w:val="00827A58"/>
    <w:rsid w:val="00827C1D"/>
    <w:rsid w:val="00827FBD"/>
    <w:rsid w:val="00830B5A"/>
    <w:rsid w:val="00830DC1"/>
    <w:rsid w:val="00831CEA"/>
    <w:rsid w:val="00832641"/>
    <w:rsid w:val="00833218"/>
    <w:rsid w:val="0083363A"/>
    <w:rsid w:val="00833BE0"/>
    <w:rsid w:val="008340F1"/>
    <w:rsid w:val="0083479B"/>
    <w:rsid w:val="00834AA5"/>
    <w:rsid w:val="00834BE7"/>
    <w:rsid w:val="008359BB"/>
    <w:rsid w:val="00835F52"/>
    <w:rsid w:val="008361C7"/>
    <w:rsid w:val="00836838"/>
    <w:rsid w:val="00836971"/>
    <w:rsid w:val="00836B2E"/>
    <w:rsid w:val="008374CA"/>
    <w:rsid w:val="008402EB"/>
    <w:rsid w:val="00840A67"/>
    <w:rsid w:val="00840D28"/>
    <w:rsid w:val="008420EC"/>
    <w:rsid w:val="00842409"/>
    <w:rsid w:val="008426B6"/>
    <w:rsid w:val="00842BB7"/>
    <w:rsid w:val="00842ED8"/>
    <w:rsid w:val="00843462"/>
    <w:rsid w:val="00843469"/>
    <w:rsid w:val="00843D04"/>
    <w:rsid w:val="00843DF5"/>
    <w:rsid w:val="00843F06"/>
    <w:rsid w:val="008441ED"/>
    <w:rsid w:val="0084543E"/>
    <w:rsid w:val="00845A99"/>
    <w:rsid w:val="00846133"/>
    <w:rsid w:val="00846464"/>
    <w:rsid w:val="008465D2"/>
    <w:rsid w:val="008469B1"/>
    <w:rsid w:val="00847B96"/>
    <w:rsid w:val="00847D40"/>
    <w:rsid w:val="00850231"/>
    <w:rsid w:val="008503F1"/>
    <w:rsid w:val="0085040E"/>
    <w:rsid w:val="00851B94"/>
    <w:rsid w:val="00852040"/>
    <w:rsid w:val="0085211B"/>
    <w:rsid w:val="0085315B"/>
    <w:rsid w:val="0085353C"/>
    <w:rsid w:val="00853711"/>
    <w:rsid w:val="00854091"/>
    <w:rsid w:val="00854A6E"/>
    <w:rsid w:val="008559F3"/>
    <w:rsid w:val="00855FAB"/>
    <w:rsid w:val="0085689B"/>
    <w:rsid w:val="00856CA3"/>
    <w:rsid w:val="00856DC0"/>
    <w:rsid w:val="00857C3D"/>
    <w:rsid w:val="00860FDE"/>
    <w:rsid w:val="008618D4"/>
    <w:rsid w:val="0086215D"/>
    <w:rsid w:val="00862242"/>
    <w:rsid w:val="00862BE4"/>
    <w:rsid w:val="008632FD"/>
    <w:rsid w:val="008640AD"/>
    <w:rsid w:val="00864528"/>
    <w:rsid w:val="00865422"/>
    <w:rsid w:val="008655EA"/>
    <w:rsid w:val="00865BC1"/>
    <w:rsid w:val="008661BE"/>
    <w:rsid w:val="008663B9"/>
    <w:rsid w:val="00866812"/>
    <w:rsid w:val="00866D5A"/>
    <w:rsid w:val="00867430"/>
    <w:rsid w:val="00867B8D"/>
    <w:rsid w:val="00867DCB"/>
    <w:rsid w:val="00867F13"/>
    <w:rsid w:val="008701FE"/>
    <w:rsid w:val="008703B0"/>
    <w:rsid w:val="00870E31"/>
    <w:rsid w:val="0087159B"/>
    <w:rsid w:val="008717FE"/>
    <w:rsid w:val="0087267D"/>
    <w:rsid w:val="00872C40"/>
    <w:rsid w:val="00872E0F"/>
    <w:rsid w:val="00872FA9"/>
    <w:rsid w:val="008744A5"/>
    <w:rsid w:val="008747FA"/>
    <w:rsid w:val="0087496A"/>
    <w:rsid w:val="00874C82"/>
    <w:rsid w:val="008754B9"/>
    <w:rsid w:val="00875905"/>
    <w:rsid w:val="00875CBF"/>
    <w:rsid w:val="00875CC2"/>
    <w:rsid w:val="00876006"/>
    <w:rsid w:val="00876CA5"/>
    <w:rsid w:val="008776ED"/>
    <w:rsid w:val="00877BE8"/>
    <w:rsid w:val="008800D7"/>
    <w:rsid w:val="0088048C"/>
    <w:rsid w:val="008807B9"/>
    <w:rsid w:val="00880854"/>
    <w:rsid w:val="00881E54"/>
    <w:rsid w:val="00881ED0"/>
    <w:rsid w:val="0088212A"/>
    <w:rsid w:val="00882AA5"/>
    <w:rsid w:val="00883685"/>
    <w:rsid w:val="00883743"/>
    <w:rsid w:val="00884087"/>
    <w:rsid w:val="00884825"/>
    <w:rsid w:val="0088484C"/>
    <w:rsid w:val="008850FA"/>
    <w:rsid w:val="008861C0"/>
    <w:rsid w:val="0088683D"/>
    <w:rsid w:val="0089042A"/>
    <w:rsid w:val="008907CD"/>
    <w:rsid w:val="008908DE"/>
    <w:rsid w:val="00890959"/>
    <w:rsid w:val="00890BDC"/>
    <w:rsid w:val="00890EEE"/>
    <w:rsid w:val="00891056"/>
    <w:rsid w:val="008911DF"/>
    <w:rsid w:val="008912A6"/>
    <w:rsid w:val="0089170D"/>
    <w:rsid w:val="00891854"/>
    <w:rsid w:val="0089226D"/>
    <w:rsid w:val="008925E3"/>
    <w:rsid w:val="008929D7"/>
    <w:rsid w:val="00892B69"/>
    <w:rsid w:val="00892D29"/>
    <w:rsid w:val="0089316E"/>
    <w:rsid w:val="008933EC"/>
    <w:rsid w:val="008943A0"/>
    <w:rsid w:val="00894E8B"/>
    <w:rsid w:val="0089504D"/>
    <w:rsid w:val="008953D7"/>
    <w:rsid w:val="00895402"/>
    <w:rsid w:val="00895884"/>
    <w:rsid w:val="00895A53"/>
    <w:rsid w:val="00895B41"/>
    <w:rsid w:val="0089645E"/>
    <w:rsid w:val="00896C75"/>
    <w:rsid w:val="0089720B"/>
    <w:rsid w:val="008977FE"/>
    <w:rsid w:val="00897D4E"/>
    <w:rsid w:val="008A0718"/>
    <w:rsid w:val="008A1239"/>
    <w:rsid w:val="008A1A10"/>
    <w:rsid w:val="008A2524"/>
    <w:rsid w:val="008A262E"/>
    <w:rsid w:val="008A2669"/>
    <w:rsid w:val="008A353C"/>
    <w:rsid w:val="008A3FCB"/>
    <w:rsid w:val="008A4CF6"/>
    <w:rsid w:val="008A4E98"/>
    <w:rsid w:val="008A5123"/>
    <w:rsid w:val="008A52ED"/>
    <w:rsid w:val="008A6228"/>
    <w:rsid w:val="008A66AD"/>
    <w:rsid w:val="008A695F"/>
    <w:rsid w:val="008A7BDA"/>
    <w:rsid w:val="008A7FFA"/>
    <w:rsid w:val="008B02C3"/>
    <w:rsid w:val="008B0A51"/>
    <w:rsid w:val="008B0BE4"/>
    <w:rsid w:val="008B0D17"/>
    <w:rsid w:val="008B1946"/>
    <w:rsid w:val="008B1F6C"/>
    <w:rsid w:val="008B2416"/>
    <w:rsid w:val="008B2B2A"/>
    <w:rsid w:val="008B34C0"/>
    <w:rsid w:val="008B3B23"/>
    <w:rsid w:val="008B4B33"/>
    <w:rsid w:val="008B56DB"/>
    <w:rsid w:val="008B6028"/>
    <w:rsid w:val="008B6870"/>
    <w:rsid w:val="008B715D"/>
    <w:rsid w:val="008B7164"/>
    <w:rsid w:val="008B731C"/>
    <w:rsid w:val="008B754E"/>
    <w:rsid w:val="008B7EBC"/>
    <w:rsid w:val="008C021D"/>
    <w:rsid w:val="008C062C"/>
    <w:rsid w:val="008C164C"/>
    <w:rsid w:val="008C1DBF"/>
    <w:rsid w:val="008C1F05"/>
    <w:rsid w:val="008C1F21"/>
    <w:rsid w:val="008C2033"/>
    <w:rsid w:val="008C2041"/>
    <w:rsid w:val="008C20D0"/>
    <w:rsid w:val="008C2129"/>
    <w:rsid w:val="008C2355"/>
    <w:rsid w:val="008C2991"/>
    <w:rsid w:val="008C2F85"/>
    <w:rsid w:val="008C365F"/>
    <w:rsid w:val="008C3952"/>
    <w:rsid w:val="008C4100"/>
    <w:rsid w:val="008C4278"/>
    <w:rsid w:val="008C4284"/>
    <w:rsid w:val="008C511D"/>
    <w:rsid w:val="008C5265"/>
    <w:rsid w:val="008C6C31"/>
    <w:rsid w:val="008C7131"/>
    <w:rsid w:val="008C737F"/>
    <w:rsid w:val="008C7537"/>
    <w:rsid w:val="008C7684"/>
    <w:rsid w:val="008C7E57"/>
    <w:rsid w:val="008C7E59"/>
    <w:rsid w:val="008D0417"/>
    <w:rsid w:val="008D045F"/>
    <w:rsid w:val="008D0626"/>
    <w:rsid w:val="008D077B"/>
    <w:rsid w:val="008D0FEB"/>
    <w:rsid w:val="008D27E4"/>
    <w:rsid w:val="008D2B04"/>
    <w:rsid w:val="008D2B0C"/>
    <w:rsid w:val="008D2C9A"/>
    <w:rsid w:val="008D2D17"/>
    <w:rsid w:val="008D2FF4"/>
    <w:rsid w:val="008D3A10"/>
    <w:rsid w:val="008D3AF7"/>
    <w:rsid w:val="008D4FE9"/>
    <w:rsid w:val="008D5AF7"/>
    <w:rsid w:val="008D5C37"/>
    <w:rsid w:val="008D6A03"/>
    <w:rsid w:val="008D72D3"/>
    <w:rsid w:val="008D7375"/>
    <w:rsid w:val="008D7506"/>
    <w:rsid w:val="008D7873"/>
    <w:rsid w:val="008D79D4"/>
    <w:rsid w:val="008D7AEE"/>
    <w:rsid w:val="008E07FC"/>
    <w:rsid w:val="008E0893"/>
    <w:rsid w:val="008E08FB"/>
    <w:rsid w:val="008E0EBD"/>
    <w:rsid w:val="008E21CA"/>
    <w:rsid w:val="008E3129"/>
    <w:rsid w:val="008E3DAB"/>
    <w:rsid w:val="008E3DE9"/>
    <w:rsid w:val="008E3F34"/>
    <w:rsid w:val="008E4D15"/>
    <w:rsid w:val="008E4E66"/>
    <w:rsid w:val="008E4FE1"/>
    <w:rsid w:val="008E5065"/>
    <w:rsid w:val="008E522E"/>
    <w:rsid w:val="008E55F9"/>
    <w:rsid w:val="008E6783"/>
    <w:rsid w:val="008E67FB"/>
    <w:rsid w:val="008E69D8"/>
    <w:rsid w:val="008E6A70"/>
    <w:rsid w:val="008E6F04"/>
    <w:rsid w:val="008E7BF5"/>
    <w:rsid w:val="008E7DCF"/>
    <w:rsid w:val="008F071C"/>
    <w:rsid w:val="008F0887"/>
    <w:rsid w:val="008F11CA"/>
    <w:rsid w:val="008F1599"/>
    <w:rsid w:val="008F177D"/>
    <w:rsid w:val="008F2040"/>
    <w:rsid w:val="008F264A"/>
    <w:rsid w:val="008F2A35"/>
    <w:rsid w:val="008F342F"/>
    <w:rsid w:val="008F3780"/>
    <w:rsid w:val="008F447B"/>
    <w:rsid w:val="008F4DAC"/>
    <w:rsid w:val="008F54E8"/>
    <w:rsid w:val="008F589F"/>
    <w:rsid w:val="008F5CA9"/>
    <w:rsid w:val="008F60B0"/>
    <w:rsid w:val="008F6194"/>
    <w:rsid w:val="008F69DE"/>
    <w:rsid w:val="008F723B"/>
    <w:rsid w:val="008F7D24"/>
    <w:rsid w:val="00900718"/>
    <w:rsid w:val="00900D71"/>
    <w:rsid w:val="00901454"/>
    <w:rsid w:val="0090148D"/>
    <w:rsid w:val="009015DB"/>
    <w:rsid w:val="009015F1"/>
    <w:rsid w:val="009015F6"/>
    <w:rsid w:val="009016D4"/>
    <w:rsid w:val="00901D40"/>
    <w:rsid w:val="009026F7"/>
    <w:rsid w:val="00902B22"/>
    <w:rsid w:val="00902C48"/>
    <w:rsid w:val="00902DC6"/>
    <w:rsid w:val="009032FE"/>
    <w:rsid w:val="00903A38"/>
    <w:rsid w:val="009049F0"/>
    <w:rsid w:val="0090508A"/>
    <w:rsid w:val="0090537F"/>
    <w:rsid w:val="009056A9"/>
    <w:rsid w:val="00906AD2"/>
    <w:rsid w:val="00906CBA"/>
    <w:rsid w:val="00907BF9"/>
    <w:rsid w:val="00907F9F"/>
    <w:rsid w:val="0091028B"/>
    <w:rsid w:val="009107ED"/>
    <w:rsid w:val="00910FAD"/>
    <w:rsid w:val="00911857"/>
    <w:rsid w:val="00911DC2"/>
    <w:rsid w:val="009121B4"/>
    <w:rsid w:val="0091220A"/>
    <w:rsid w:val="0091220D"/>
    <w:rsid w:val="00912764"/>
    <w:rsid w:val="009129DA"/>
    <w:rsid w:val="00913170"/>
    <w:rsid w:val="009138BF"/>
    <w:rsid w:val="00913D77"/>
    <w:rsid w:val="0091409B"/>
    <w:rsid w:val="00914894"/>
    <w:rsid w:val="00915B46"/>
    <w:rsid w:val="00916107"/>
    <w:rsid w:val="0091655A"/>
    <w:rsid w:val="009165E4"/>
    <w:rsid w:val="009167AF"/>
    <w:rsid w:val="00916BE6"/>
    <w:rsid w:val="0091730B"/>
    <w:rsid w:val="00917FEF"/>
    <w:rsid w:val="00921AF4"/>
    <w:rsid w:val="00921FDC"/>
    <w:rsid w:val="00922B38"/>
    <w:rsid w:val="00922C5B"/>
    <w:rsid w:val="00922E7F"/>
    <w:rsid w:val="0092342A"/>
    <w:rsid w:val="00923917"/>
    <w:rsid w:val="00923AE2"/>
    <w:rsid w:val="00923C66"/>
    <w:rsid w:val="00924102"/>
    <w:rsid w:val="009241B8"/>
    <w:rsid w:val="00924DC7"/>
    <w:rsid w:val="009258F1"/>
    <w:rsid w:val="00925C7F"/>
    <w:rsid w:val="00925E5F"/>
    <w:rsid w:val="0092675C"/>
    <w:rsid w:val="00926946"/>
    <w:rsid w:val="00926BA8"/>
    <w:rsid w:val="00927461"/>
    <w:rsid w:val="00927EFA"/>
    <w:rsid w:val="0093009F"/>
    <w:rsid w:val="009301EB"/>
    <w:rsid w:val="009303A7"/>
    <w:rsid w:val="00930562"/>
    <w:rsid w:val="00930CD5"/>
    <w:rsid w:val="00930D57"/>
    <w:rsid w:val="0093152A"/>
    <w:rsid w:val="0093207E"/>
    <w:rsid w:val="009324C1"/>
    <w:rsid w:val="00933211"/>
    <w:rsid w:val="009333DB"/>
    <w:rsid w:val="0093395F"/>
    <w:rsid w:val="00933E4F"/>
    <w:rsid w:val="00933F43"/>
    <w:rsid w:val="00933FFB"/>
    <w:rsid w:val="00934532"/>
    <w:rsid w:val="009345B3"/>
    <w:rsid w:val="00934685"/>
    <w:rsid w:val="00934871"/>
    <w:rsid w:val="00934B1D"/>
    <w:rsid w:val="00934E8B"/>
    <w:rsid w:val="00935070"/>
    <w:rsid w:val="009350F0"/>
    <w:rsid w:val="009360B6"/>
    <w:rsid w:val="0093679E"/>
    <w:rsid w:val="0093683A"/>
    <w:rsid w:val="00936E4E"/>
    <w:rsid w:val="0093708C"/>
    <w:rsid w:val="00937743"/>
    <w:rsid w:val="009402EA"/>
    <w:rsid w:val="009403AD"/>
    <w:rsid w:val="0094160C"/>
    <w:rsid w:val="00941947"/>
    <w:rsid w:val="00942A04"/>
    <w:rsid w:val="00942F88"/>
    <w:rsid w:val="00943ACD"/>
    <w:rsid w:val="009446FA"/>
    <w:rsid w:val="00944B28"/>
    <w:rsid w:val="00944BCE"/>
    <w:rsid w:val="00944FA0"/>
    <w:rsid w:val="0094511B"/>
    <w:rsid w:val="00945AF1"/>
    <w:rsid w:val="00945B9D"/>
    <w:rsid w:val="00945ED5"/>
    <w:rsid w:val="0094691B"/>
    <w:rsid w:val="00947C05"/>
    <w:rsid w:val="009514F4"/>
    <w:rsid w:val="00952991"/>
    <w:rsid w:val="00952AE8"/>
    <w:rsid w:val="00952B23"/>
    <w:rsid w:val="0095345B"/>
    <w:rsid w:val="009535FE"/>
    <w:rsid w:val="00953857"/>
    <w:rsid w:val="00953C44"/>
    <w:rsid w:val="00953E09"/>
    <w:rsid w:val="0095428E"/>
    <w:rsid w:val="00954763"/>
    <w:rsid w:val="00954843"/>
    <w:rsid w:val="00954C16"/>
    <w:rsid w:val="00954F3B"/>
    <w:rsid w:val="00955288"/>
    <w:rsid w:val="00955289"/>
    <w:rsid w:val="00955997"/>
    <w:rsid w:val="00955998"/>
    <w:rsid w:val="009560E5"/>
    <w:rsid w:val="00956371"/>
    <w:rsid w:val="00956B53"/>
    <w:rsid w:val="00956CF5"/>
    <w:rsid w:val="009574BE"/>
    <w:rsid w:val="009575A1"/>
    <w:rsid w:val="009575F0"/>
    <w:rsid w:val="00957DAD"/>
    <w:rsid w:val="009604E3"/>
    <w:rsid w:val="00960B08"/>
    <w:rsid w:val="009612FF"/>
    <w:rsid w:val="00961C19"/>
    <w:rsid w:val="00961CCA"/>
    <w:rsid w:val="00961ED4"/>
    <w:rsid w:val="009624BC"/>
    <w:rsid w:val="00962797"/>
    <w:rsid w:val="0096331E"/>
    <w:rsid w:val="00964163"/>
    <w:rsid w:val="0096435A"/>
    <w:rsid w:val="00964D41"/>
    <w:rsid w:val="00965272"/>
    <w:rsid w:val="009655D1"/>
    <w:rsid w:val="0096600D"/>
    <w:rsid w:val="00966424"/>
    <w:rsid w:val="009667C1"/>
    <w:rsid w:val="00966B1D"/>
    <w:rsid w:val="00966F8A"/>
    <w:rsid w:val="009675D5"/>
    <w:rsid w:val="00967B53"/>
    <w:rsid w:val="00967D4B"/>
    <w:rsid w:val="0097042E"/>
    <w:rsid w:val="0097073C"/>
    <w:rsid w:val="00970B84"/>
    <w:rsid w:val="00970F9B"/>
    <w:rsid w:val="00971B25"/>
    <w:rsid w:val="00971CE5"/>
    <w:rsid w:val="00972083"/>
    <w:rsid w:val="00972617"/>
    <w:rsid w:val="00972853"/>
    <w:rsid w:val="009739C8"/>
    <w:rsid w:val="009753AC"/>
    <w:rsid w:val="00975DD1"/>
    <w:rsid w:val="00975F8D"/>
    <w:rsid w:val="009765B2"/>
    <w:rsid w:val="009767E0"/>
    <w:rsid w:val="00976890"/>
    <w:rsid w:val="00976C8F"/>
    <w:rsid w:val="009771BD"/>
    <w:rsid w:val="009773C2"/>
    <w:rsid w:val="00977D19"/>
    <w:rsid w:val="00977FD9"/>
    <w:rsid w:val="00980C3F"/>
    <w:rsid w:val="009810A1"/>
    <w:rsid w:val="009815A0"/>
    <w:rsid w:val="009816A8"/>
    <w:rsid w:val="00981CA6"/>
    <w:rsid w:val="00982157"/>
    <w:rsid w:val="0098284C"/>
    <w:rsid w:val="00982A1C"/>
    <w:rsid w:val="00982B3E"/>
    <w:rsid w:val="009839BD"/>
    <w:rsid w:val="00984092"/>
    <w:rsid w:val="00984109"/>
    <w:rsid w:val="00984DA4"/>
    <w:rsid w:val="00984EF9"/>
    <w:rsid w:val="009855DA"/>
    <w:rsid w:val="009856D2"/>
    <w:rsid w:val="0098586B"/>
    <w:rsid w:val="0098594F"/>
    <w:rsid w:val="00985A2E"/>
    <w:rsid w:val="00985B19"/>
    <w:rsid w:val="0098648B"/>
    <w:rsid w:val="009866C0"/>
    <w:rsid w:val="00986749"/>
    <w:rsid w:val="0099120A"/>
    <w:rsid w:val="009912BE"/>
    <w:rsid w:val="00991375"/>
    <w:rsid w:val="00991583"/>
    <w:rsid w:val="00991F92"/>
    <w:rsid w:val="009923F9"/>
    <w:rsid w:val="0099264E"/>
    <w:rsid w:val="00992651"/>
    <w:rsid w:val="00992EC7"/>
    <w:rsid w:val="00992FE8"/>
    <w:rsid w:val="00993004"/>
    <w:rsid w:val="0099307C"/>
    <w:rsid w:val="0099323B"/>
    <w:rsid w:val="0099399A"/>
    <w:rsid w:val="00993BD2"/>
    <w:rsid w:val="00994084"/>
    <w:rsid w:val="00994113"/>
    <w:rsid w:val="00995C6E"/>
    <w:rsid w:val="00996402"/>
    <w:rsid w:val="0099667E"/>
    <w:rsid w:val="0099679C"/>
    <w:rsid w:val="00996963"/>
    <w:rsid w:val="00996E52"/>
    <w:rsid w:val="009971FC"/>
    <w:rsid w:val="009A0A34"/>
    <w:rsid w:val="009A0ADD"/>
    <w:rsid w:val="009A0C47"/>
    <w:rsid w:val="009A1255"/>
    <w:rsid w:val="009A1CBF"/>
    <w:rsid w:val="009A1E51"/>
    <w:rsid w:val="009A2101"/>
    <w:rsid w:val="009A265E"/>
    <w:rsid w:val="009A2A46"/>
    <w:rsid w:val="009A48AD"/>
    <w:rsid w:val="009A4B3B"/>
    <w:rsid w:val="009A5223"/>
    <w:rsid w:val="009A5985"/>
    <w:rsid w:val="009A6182"/>
    <w:rsid w:val="009A6296"/>
    <w:rsid w:val="009A658E"/>
    <w:rsid w:val="009A680F"/>
    <w:rsid w:val="009A77B3"/>
    <w:rsid w:val="009A7EA5"/>
    <w:rsid w:val="009B1280"/>
    <w:rsid w:val="009B1657"/>
    <w:rsid w:val="009B2366"/>
    <w:rsid w:val="009B27B5"/>
    <w:rsid w:val="009B3D61"/>
    <w:rsid w:val="009B3D9A"/>
    <w:rsid w:val="009B3E63"/>
    <w:rsid w:val="009B537F"/>
    <w:rsid w:val="009B5B28"/>
    <w:rsid w:val="009B63FE"/>
    <w:rsid w:val="009B656A"/>
    <w:rsid w:val="009B6981"/>
    <w:rsid w:val="009B6B66"/>
    <w:rsid w:val="009B6C24"/>
    <w:rsid w:val="009B732E"/>
    <w:rsid w:val="009B74D3"/>
    <w:rsid w:val="009B784E"/>
    <w:rsid w:val="009B7A1C"/>
    <w:rsid w:val="009B7AC4"/>
    <w:rsid w:val="009C0AC0"/>
    <w:rsid w:val="009C0DCC"/>
    <w:rsid w:val="009C1A8D"/>
    <w:rsid w:val="009C2BBD"/>
    <w:rsid w:val="009C2DB5"/>
    <w:rsid w:val="009C2F34"/>
    <w:rsid w:val="009C3232"/>
    <w:rsid w:val="009C34B0"/>
    <w:rsid w:val="009C358B"/>
    <w:rsid w:val="009C39B2"/>
    <w:rsid w:val="009C3C91"/>
    <w:rsid w:val="009C4653"/>
    <w:rsid w:val="009C4914"/>
    <w:rsid w:val="009C4E36"/>
    <w:rsid w:val="009C5631"/>
    <w:rsid w:val="009C56EC"/>
    <w:rsid w:val="009C5B0E"/>
    <w:rsid w:val="009C5C17"/>
    <w:rsid w:val="009C5D74"/>
    <w:rsid w:val="009C5E6A"/>
    <w:rsid w:val="009C5F51"/>
    <w:rsid w:val="009C645A"/>
    <w:rsid w:val="009C6998"/>
    <w:rsid w:val="009C6D18"/>
    <w:rsid w:val="009C7386"/>
    <w:rsid w:val="009C752B"/>
    <w:rsid w:val="009C7FE7"/>
    <w:rsid w:val="009D0028"/>
    <w:rsid w:val="009D0A53"/>
    <w:rsid w:val="009D0C95"/>
    <w:rsid w:val="009D0F0F"/>
    <w:rsid w:val="009D13FC"/>
    <w:rsid w:val="009D1946"/>
    <w:rsid w:val="009D1D72"/>
    <w:rsid w:val="009D1DB1"/>
    <w:rsid w:val="009D2C86"/>
    <w:rsid w:val="009D2D43"/>
    <w:rsid w:val="009D3B6F"/>
    <w:rsid w:val="009D42DD"/>
    <w:rsid w:val="009D43DD"/>
    <w:rsid w:val="009D4509"/>
    <w:rsid w:val="009D4A21"/>
    <w:rsid w:val="009D4A8E"/>
    <w:rsid w:val="009D4A9A"/>
    <w:rsid w:val="009D4B90"/>
    <w:rsid w:val="009D5074"/>
    <w:rsid w:val="009D50E3"/>
    <w:rsid w:val="009D5693"/>
    <w:rsid w:val="009D5A5F"/>
    <w:rsid w:val="009D639E"/>
    <w:rsid w:val="009D6501"/>
    <w:rsid w:val="009D6895"/>
    <w:rsid w:val="009D6F21"/>
    <w:rsid w:val="009D76D7"/>
    <w:rsid w:val="009E0069"/>
    <w:rsid w:val="009E06FA"/>
    <w:rsid w:val="009E090A"/>
    <w:rsid w:val="009E0ACA"/>
    <w:rsid w:val="009E0C0C"/>
    <w:rsid w:val="009E0DCC"/>
    <w:rsid w:val="009E106C"/>
    <w:rsid w:val="009E11C4"/>
    <w:rsid w:val="009E139E"/>
    <w:rsid w:val="009E17D6"/>
    <w:rsid w:val="009E18C2"/>
    <w:rsid w:val="009E1C30"/>
    <w:rsid w:val="009E1DFE"/>
    <w:rsid w:val="009E2C80"/>
    <w:rsid w:val="009E2D6D"/>
    <w:rsid w:val="009E2EEF"/>
    <w:rsid w:val="009E2FE5"/>
    <w:rsid w:val="009E3B3A"/>
    <w:rsid w:val="009E3BF5"/>
    <w:rsid w:val="009E3D72"/>
    <w:rsid w:val="009E4119"/>
    <w:rsid w:val="009E4D16"/>
    <w:rsid w:val="009E4D3A"/>
    <w:rsid w:val="009E6767"/>
    <w:rsid w:val="009E6C41"/>
    <w:rsid w:val="009E6D67"/>
    <w:rsid w:val="009E6FBE"/>
    <w:rsid w:val="009E7729"/>
    <w:rsid w:val="009E7A52"/>
    <w:rsid w:val="009F01C0"/>
    <w:rsid w:val="009F0249"/>
    <w:rsid w:val="009F049B"/>
    <w:rsid w:val="009F07D3"/>
    <w:rsid w:val="009F0B47"/>
    <w:rsid w:val="009F0BEA"/>
    <w:rsid w:val="009F0CAF"/>
    <w:rsid w:val="009F1111"/>
    <w:rsid w:val="009F1167"/>
    <w:rsid w:val="009F165D"/>
    <w:rsid w:val="009F2F5A"/>
    <w:rsid w:val="009F3102"/>
    <w:rsid w:val="009F31B4"/>
    <w:rsid w:val="009F453D"/>
    <w:rsid w:val="009F4A00"/>
    <w:rsid w:val="009F52F3"/>
    <w:rsid w:val="009F5792"/>
    <w:rsid w:val="009F6483"/>
    <w:rsid w:val="009F65D5"/>
    <w:rsid w:val="009F6680"/>
    <w:rsid w:val="009F721F"/>
    <w:rsid w:val="009F74DA"/>
    <w:rsid w:val="00A00D05"/>
    <w:rsid w:val="00A00F61"/>
    <w:rsid w:val="00A01609"/>
    <w:rsid w:val="00A018A9"/>
    <w:rsid w:val="00A01C02"/>
    <w:rsid w:val="00A0233A"/>
    <w:rsid w:val="00A027B7"/>
    <w:rsid w:val="00A02CB2"/>
    <w:rsid w:val="00A03EC9"/>
    <w:rsid w:val="00A04096"/>
    <w:rsid w:val="00A04319"/>
    <w:rsid w:val="00A043C4"/>
    <w:rsid w:val="00A043EC"/>
    <w:rsid w:val="00A05202"/>
    <w:rsid w:val="00A05D27"/>
    <w:rsid w:val="00A06241"/>
    <w:rsid w:val="00A0676F"/>
    <w:rsid w:val="00A06E13"/>
    <w:rsid w:val="00A0719C"/>
    <w:rsid w:val="00A10353"/>
    <w:rsid w:val="00A10577"/>
    <w:rsid w:val="00A10911"/>
    <w:rsid w:val="00A10A7F"/>
    <w:rsid w:val="00A10CF8"/>
    <w:rsid w:val="00A10ED8"/>
    <w:rsid w:val="00A114EE"/>
    <w:rsid w:val="00A11667"/>
    <w:rsid w:val="00A117D1"/>
    <w:rsid w:val="00A119B4"/>
    <w:rsid w:val="00A11D4F"/>
    <w:rsid w:val="00A1203D"/>
    <w:rsid w:val="00A121CC"/>
    <w:rsid w:val="00A124B8"/>
    <w:rsid w:val="00A12672"/>
    <w:rsid w:val="00A12717"/>
    <w:rsid w:val="00A129AB"/>
    <w:rsid w:val="00A134FB"/>
    <w:rsid w:val="00A13A9C"/>
    <w:rsid w:val="00A1400D"/>
    <w:rsid w:val="00A14145"/>
    <w:rsid w:val="00A1416C"/>
    <w:rsid w:val="00A142CB"/>
    <w:rsid w:val="00A14495"/>
    <w:rsid w:val="00A146F7"/>
    <w:rsid w:val="00A14E9C"/>
    <w:rsid w:val="00A14FD8"/>
    <w:rsid w:val="00A15E58"/>
    <w:rsid w:val="00A16EA7"/>
    <w:rsid w:val="00A16EFB"/>
    <w:rsid w:val="00A170A2"/>
    <w:rsid w:val="00A1710E"/>
    <w:rsid w:val="00A1734D"/>
    <w:rsid w:val="00A17DF2"/>
    <w:rsid w:val="00A202F0"/>
    <w:rsid w:val="00A2052E"/>
    <w:rsid w:val="00A20789"/>
    <w:rsid w:val="00A20F47"/>
    <w:rsid w:val="00A21857"/>
    <w:rsid w:val="00A21AB8"/>
    <w:rsid w:val="00A220BF"/>
    <w:rsid w:val="00A22AD7"/>
    <w:rsid w:val="00A22AD8"/>
    <w:rsid w:val="00A232C9"/>
    <w:rsid w:val="00A234B6"/>
    <w:rsid w:val="00A237EC"/>
    <w:rsid w:val="00A252AC"/>
    <w:rsid w:val="00A254AA"/>
    <w:rsid w:val="00A254DE"/>
    <w:rsid w:val="00A25A4B"/>
    <w:rsid w:val="00A25B50"/>
    <w:rsid w:val="00A2629A"/>
    <w:rsid w:val="00A26B5B"/>
    <w:rsid w:val="00A26F3C"/>
    <w:rsid w:val="00A27152"/>
    <w:rsid w:val="00A27412"/>
    <w:rsid w:val="00A27D93"/>
    <w:rsid w:val="00A30600"/>
    <w:rsid w:val="00A30B31"/>
    <w:rsid w:val="00A30CEB"/>
    <w:rsid w:val="00A320BC"/>
    <w:rsid w:val="00A321F0"/>
    <w:rsid w:val="00A3266D"/>
    <w:rsid w:val="00A32EE8"/>
    <w:rsid w:val="00A32F22"/>
    <w:rsid w:val="00A33655"/>
    <w:rsid w:val="00A33A1E"/>
    <w:rsid w:val="00A33B6D"/>
    <w:rsid w:val="00A345EB"/>
    <w:rsid w:val="00A35957"/>
    <w:rsid w:val="00A35A21"/>
    <w:rsid w:val="00A3625F"/>
    <w:rsid w:val="00A36AF4"/>
    <w:rsid w:val="00A36ECA"/>
    <w:rsid w:val="00A37392"/>
    <w:rsid w:val="00A373AF"/>
    <w:rsid w:val="00A375AF"/>
    <w:rsid w:val="00A376FC"/>
    <w:rsid w:val="00A37DC0"/>
    <w:rsid w:val="00A401BC"/>
    <w:rsid w:val="00A40523"/>
    <w:rsid w:val="00A409E6"/>
    <w:rsid w:val="00A40AC3"/>
    <w:rsid w:val="00A40C68"/>
    <w:rsid w:val="00A40D9A"/>
    <w:rsid w:val="00A40F2A"/>
    <w:rsid w:val="00A4104C"/>
    <w:rsid w:val="00A4123E"/>
    <w:rsid w:val="00A41CA1"/>
    <w:rsid w:val="00A41D3C"/>
    <w:rsid w:val="00A43551"/>
    <w:rsid w:val="00A4361F"/>
    <w:rsid w:val="00A43D68"/>
    <w:rsid w:val="00A43E16"/>
    <w:rsid w:val="00A445C6"/>
    <w:rsid w:val="00A4498B"/>
    <w:rsid w:val="00A4579B"/>
    <w:rsid w:val="00A459E6"/>
    <w:rsid w:val="00A45A1D"/>
    <w:rsid w:val="00A470EB"/>
    <w:rsid w:val="00A4724A"/>
    <w:rsid w:val="00A47387"/>
    <w:rsid w:val="00A47A7A"/>
    <w:rsid w:val="00A47ADE"/>
    <w:rsid w:val="00A47C2D"/>
    <w:rsid w:val="00A503EA"/>
    <w:rsid w:val="00A504C2"/>
    <w:rsid w:val="00A5085B"/>
    <w:rsid w:val="00A508D4"/>
    <w:rsid w:val="00A5103C"/>
    <w:rsid w:val="00A51A44"/>
    <w:rsid w:val="00A52CDA"/>
    <w:rsid w:val="00A52D61"/>
    <w:rsid w:val="00A52D8F"/>
    <w:rsid w:val="00A52EB9"/>
    <w:rsid w:val="00A52FC5"/>
    <w:rsid w:val="00A532E7"/>
    <w:rsid w:val="00A534B8"/>
    <w:rsid w:val="00A5356C"/>
    <w:rsid w:val="00A53945"/>
    <w:rsid w:val="00A53E73"/>
    <w:rsid w:val="00A54063"/>
    <w:rsid w:val="00A5409F"/>
    <w:rsid w:val="00A549AE"/>
    <w:rsid w:val="00A54D2D"/>
    <w:rsid w:val="00A54DC2"/>
    <w:rsid w:val="00A54E2B"/>
    <w:rsid w:val="00A5527C"/>
    <w:rsid w:val="00A5594C"/>
    <w:rsid w:val="00A56561"/>
    <w:rsid w:val="00A56604"/>
    <w:rsid w:val="00A56811"/>
    <w:rsid w:val="00A5743B"/>
    <w:rsid w:val="00A57460"/>
    <w:rsid w:val="00A576C2"/>
    <w:rsid w:val="00A57ACB"/>
    <w:rsid w:val="00A60E51"/>
    <w:rsid w:val="00A61661"/>
    <w:rsid w:val="00A6233F"/>
    <w:rsid w:val="00A62436"/>
    <w:rsid w:val="00A6301D"/>
    <w:rsid w:val="00A63054"/>
    <w:rsid w:val="00A6305B"/>
    <w:rsid w:val="00A635D4"/>
    <w:rsid w:val="00A6457B"/>
    <w:rsid w:val="00A65489"/>
    <w:rsid w:val="00A655E3"/>
    <w:rsid w:val="00A65B04"/>
    <w:rsid w:val="00A6693C"/>
    <w:rsid w:val="00A67643"/>
    <w:rsid w:val="00A67E95"/>
    <w:rsid w:val="00A7077C"/>
    <w:rsid w:val="00A70980"/>
    <w:rsid w:val="00A70B2E"/>
    <w:rsid w:val="00A7126B"/>
    <w:rsid w:val="00A71435"/>
    <w:rsid w:val="00A714A8"/>
    <w:rsid w:val="00A717AC"/>
    <w:rsid w:val="00A719A2"/>
    <w:rsid w:val="00A71B79"/>
    <w:rsid w:val="00A7273C"/>
    <w:rsid w:val="00A73215"/>
    <w:rsid w:val="00A734EC"/>
    <w:rsid w:val="00A73E35"/>
    <w:rsid w:val="00A74408"/>
    <w:rsid w:val="00A74A54"/>
    <w:rsid w:val="00A74D53"/>
    <w:rsid w:val="00A74D9C"/>
    <w:rsid w:val="00A74F79"/>
    <w:rsid w:val="00A750FD"/>
    <w:rsid w:val="00A75AFB"/>
    <w:rsid w:val="00A7669D"/>
    <w:rsid w:val="00A7689B"/>
    <w:rsid w:val="00A76A9B"/>
    <w:rsid w:val="00A76FB9"/>
    <w:rsid w:val="00A7756D"/>
    <w:rsid w:val="00A77AA8"/>
    <w:rsid w:val="00A77EB0"/>
    <w:rsid w:val="00A80023"/>
    <w:rsid w:val="00A8084C"/>
    <w:rsid w:val="00A80957"/>
    <w:rsid w:val="00A80996"/>
    <w:rsid w:val="00A818D8"/>
    <w:rsid w:val="00A821F5"/>
    <w:rsid w:val="00A82417"/>
    <w:rsid w:val="00A8244C"/>
    <w:rsid w:val="00A82B08"/>
    <w:rsid w:val="00A82D8B"/>
    <w:rsid w:val="00A83248"/>
    <w:rsid w:val="00A833F3"/>
    <w:rsid w:val="00A834A7"/>
    <w:rsid w:val="00A83D41"/>
    <w:rsid w:val="00A844BA"/>
    <w:rsid w:val="00A85B13"/>
    <w:rsid w:val="00A85F0C"/>
    <w:rsid w:val="00A86E51"/>
    <w:rsid w:val="00A873E9"/>
    <w:rsid w:val="00A8752F"/>
    <w:rsid w:val="00A87CBC"/>
    <w:rsid w:val="00A9004C"/>
    <w:rsid w:val="00A9039D"/>
    <w:rsid w:val="00A907E8"/>
    <w:rsid w:val="00A90833"/>
    <w:rsid w:val="00A91B5B"/>
    <w:rsid w:val="00A92441"/>
    <w:rsid w:val="00A92495"/>
    <w:rsid w:val="00A924C9"/>
    <w:rsid w:val="00A9262B"/>
    <w:rsid w:val="00A9382F"/>
    <w:rsid w:val="00A940FA"/>
    <w:rsid w:val="00A94345"/>
    <w:rsid w:val="00A94479"/>
    <w:rsid w:val="00A949A5"/>
    <w:rsid w:val="00A94CB9"/>
    <w:rsid w:val="00A960F1"/>
    <w:rsid w:val="00A9655E"/>
    <w:rsid w:val="00A96679"/>
    <w:rsid w:val="00A966A2"/>
    <w:rsid w:val="00A96927"/>
    <w:rsid w:val="00A96976"/>
    <w:rsid w:val="00A96CC7"/>
    <w:rsid w:val="00A97718"/>
    <w:rsid w:val="00A978BA"/>
    <w:rsid w:val="00A97A27"/>
    <w:rsid w:val="00A97CCD"/>
    <w:rsid w:val="00AA0422"/>
    <w:rsid w:val="00AA04D9"/>
    <w:rsid w:val="00AA0A07"/>
    <w:rsid w:val="00AA0F92"/>
    <w:rsid w:val="00AA1257"/>
    <w:rsid w:val="00AA1BD5"/>
    <w:rsid w:val="00AA2EF2"/>
    <w:rsid w:val="00AA30A5"/>
    <w:rsid w:val="00AA38CC"/>
    <w:rsid w:val="00AA3970"/>
    <w:rsid w:val="00AA3AD0"/>
    <w:rsid w:val="00AA3CAB"/>
    <w:rsid w:val="00AA3DAE"/>
    <w:rsid w:val="00AA4990"/>
    <w:rsid w:val="00AA4C82"/>
    <w:rsid w:val="00AA4CEC"/>
    <w:rsid w:val="00AA50A3"/>
    <w:rsid w:val="00AA51A9"/>
    <w:rsid w:val="00AA566C"/>
    <w:rsid w:val="00AA5915"/>
    <w:rsid w:val="00AA6AD0"/>
    <w:rsid w:val="00AA6FF9"/>
    <w:rsid w:val="00AA707A"/>
    <w:rsid w:val="00AA73D3"/>
    <w:rsid w:val="00AA7492"/>
    <w:rsid w:val="00AB04F2"/>
    <w:rsid w:val="00AB099B"/>
    <w:rsid w:val="00AB0AFC"/>
    <w:rsid w:val="00AB1933"/>
    <w:rsid w:val="00AB1E26"/>
    <w:rsid w:val="00AB23E2"/>
    <w:rsid w:val="00AB2565"/>
    <w:rsid w:val="00AB27E4"/>
    <w:rsid w:val="00AB3111"/>
    <w:rsid w:val="00AB3116"/>
    <w:rsid w:val="00AB32DD"/>
    <w:rsid w:val="00AB3409"/>
    <w:rsid w:val="00AB3544"/>
    <w:rsid w:val="00AB36E8"/>
    <w:rsid w:val="00AB3A0D"/>
    <w:rsid w:val="00AB4C37"/>
    <w:rsid w:val="00AB4F17"/>
    <w:rsid w:val="00AB5D99"/>
    <w:rsid w:val="00AB5F89"/>
    <w:rsid w:val="00AB5F8C"/>
    <w:rsid w:val="00AB606F"/>
    <w:rsid w:val="00AB6E3F"/>
    <w:rsid w:val="00AB7B09"/>
    <w:rsid w:val="00AB7EC4"/>
    <w:rsid w:val="00AC019D"/>
    <w:rsid w:val="00AC0C97"/>
    <w:rsid w:val="00AC10BA"/>
    <w:rsid w:val="00AC13FC"/>
    <w:rsid w:val="00AC170B"/>
    <w:rsid w:val="00AC1873"/>
    <w:rsid w:val="00AC194F"/>
    <w:rsid w:val="00AC2301"/>
    <w:rsid w:val="00AC23E7"/>
    <w:rsid w:val="00AC259A"/>
    <w:rsid w:val="00AC3570"/>
    <w:rsid w:val="00AC3B1B"/>
    <w:rsid w:val="00AC3CC6"/>
    <w:rsid w:val="00AC4221"/>
    <w:rsid w:val="00AC4431"/>
    <w:rsid w:val="00AC53FD"/>
    <w:rsid w:val="00AC57EB"/>
    <w:rsid w:val="00AC5D01"/>
    <w:rsid w:val="00AC5D12"/>
    <w:rsid w:val="00AC5DB5"/>
    <w:rsid w:val="00AC5E93"/>
    <w:rsid w:val="00AC67BF"/>
    <w:rsid w:val="00AC6889"/>
    <w:rsid w:val="00AC6FE2"/>
    <w:rsid w:val="00AD042F"/>
    <w:rsid w:val="00AD047E"/>
    <w:rsid w:val="00AD06C4"/>
    <w:rsid w:val="00AD0A09"/>
    <w:rsid w:val="00AD0D90"/>
    <w:rsid w:val="00AD1318"/>
    <w:rsid w:val="00AD1447"/>
    <w:rsid w:val="00AD1800"/>
    <w:rsid w:val="00AD1AB6"/>
    <w:rsid w:val="00AD1F5F"/>
    <w:rsid w:val="00AD2BBD"/>
    <w:rsid w:val="00AD2F48"/>
    <w:rsid w:val="00AD45E2"/>
    <w:rsid w:val="00AD470F"/>
    <w:rsid w:val="00AD4ACE"/>
    <w:rsid w:val="00AD4B2D"/>
    <w:rsid w:val="00AD57D5"/>
    <w:rsid w:val="00AD5857"/>
    <w:rsid w:val="00AD6071"/>
    <w:rsid w:val="00AD6285"/>
    <w:rsid w:val="00AD78DD"/>
    <w:rsid w:val="00AD7A6B"/>
    <w:rsid w:val="00AE0606"/>
    <w:rsid w:val="00AE100D"/>
    <w:rsid w:val="00AE13C2"/>
    <w:rsid w:val="00AE16E2"/>
    <w:rsid w:val="00AE21C8"/>
    <w:rsid w:val="00AE29FB"/>
    <w:rsid w:val="00AE2FF9"/>
    <w:rsid w:val="00AE34F4"/>
    <w:rsid w:val="00AE3A4E"/>
    <w:rsid w:val="00AE3F70"/>
    <w:rsid w:val="00AE4352"/>
    <w:rsid w:val="00AE44B1"/>
    <w:rsid w:val="00AE4760"/>
    <w:rsid w:val="00AE542E"/>
    <w:rsid w:val="00AE5710"/>
    <w:rsid w:val="00AE57CE"/>
    <w:rsid w:val="00AE5A17"/>
    <w:rsid w:val="00AE5D69"/>
    <w:rsid w:val="00AE5FC5"/>
    <w:rsid w:val="00AE638F"/>
    <w:rsid w:val="00AE718F"/>
    <w:rsid w:val="00AE71F0"/>
    <w:rsid w:val="00AE77F5"/>
    <w:rsid w:val="00AF07DF"/>
    <w:rsid w:val="00AF114A"/>
    <w:rsid w:val="00AF1697"/>
    <w:rsid w:val="00AF2118"/>
    <w:rsid w:val="00AF27BA"/>
    <w:rsid w:val="00AF27C7"/>
    <w:rsid w:val="00AF28EA"/>
    <w:rsid w:val="00AF3385"/>
    <w:rsid w:val="00AF36B4"/>
    <w:rsid w:val="00AF3966"/>
    <w:rsid w:val="00AF3E9C"/>
    <w:rsid w:val="00AF40B0"/>
    <w:rsid w:val="00AF4626"/>
    <w:rsid w:val="00AF4742"/>
    <w:rsid w:val="00AF4B3D"/>
    <w:rsid w:val="00AF4D05"/>
    <w:rsid w:val="00AF5CA3"/>
    <w:rsid w:val="00AF5E9B"/>
    <w:rsid w:val="00AF5FD5"/>
    <w:rsid w:val="00AF69FA"/>
    <w:rsid w:val="00AF6EE5"/>
    <w:rsid w:val="00AF71CD"/>
    <w:rsid w:val="00AF7549"/>
    <w:rsid w:val="00AF76EB"/>
    <w:rsid w:val="00AF7DFF"/>
    <w:rsid w:val="00B004F0"/>
    <w:rsid w:val="00B00D41"/>
    <w:rsid w:val="00B00FC5"/>
    <w:rsid w:val="00B01193"/>
    <w:rsid w:val="00B01B4B"/>
    <w:rsid w:val="00B022BA"/>
    <w:rsid w:val="00B02807"/>
    <w:rsid w:val="00B02C9F"/>
    <w:rsid w:val="00B03654"/>
    <w:rsid w:val="00B03681"/>
    <w:rsid w:val="00B0377A"/>
    <w:rsid w:val="00B03CCC"/>
    <w:rsid w:val="00B04DBB"/>
    <w:rsid w:val="00B051A0"/>
    <w:rsid w:val="00B05292"/>
    <w:rsid w:val="00B05607"/>
    <w:rsid w:val="00B0595F"/>
    <w:rsid w:val="00B06566"/>
    <w:rsid w:val="00B07061"/>
    <w:rsid w:val="00B077D1"/>
    <w:rsid w:val="00B07B69"/>
    <w:rsid w:val="00B1014B"/>
    <w:rsid w:val="00B1063A"/>
    <w:rsid w:val="00B11786"/>
    <w:rsid w:val="00B11B83"/>
    <w:rsid w:val="00B122F9"/>
    <w:rsid w:val="00B12458"/>
    <w:rsid w:val="00B126E6"/>
    <w:rsid w:val="00B126FD"/>
    <w:rsid w:val="00B12C38"/>
    <w:rsid w:val="00B12D7D"/>
    <w:rsid w:val="00B12E5B"/>
    <w:rsid w:val="00B13369"/>
    <w:rsid w:val="00B133BB"/>
    <w:rsid w:val="00B1366D"/>
    <w:rsid w:val="00B13881"/>
    <w:rsid w:val="00B14963"/>
    <w:rsid w:val="00B15059"/>
    <w:rsid w:val="00B15A09"/>
    <w:rsid w:val="00B15E7D"/>
    <w:rsid w:val="00B1690D"/>
    <w:rsid w:val="00B16917"/>
    <w:rsid w:val="00B16A7B"/>
    <w:rsid w:val="00B16D31"/>
    <w:rsid w:val="00B17489"/>
    <w:rsid w:val="00B175F9"/>
    <w:rsid w:val="00B17A18"/>
    <w:rsid w:val="00B17E70"/>
    <w:rsid w:val="00B2036D"/>
    <w:rsid w:val="00B21902"/>
    <w:rsid w:val="00B21AB9"/>
    <w:rsid w:val="00B222FB"/>
    <w:rsid w:val="00B223F4"/>
    <w:rsid w:val="00B23C61"/>
    <w:rsid w:val="00B246D4"/>
    <w:rsid w:val="00B24A7B"/>
    <w:rsid w:val="00B24E27"/>
    <w:rsid w:val="00B250B9"/>
    <w:rsid w:val="00B2561D"/>
    <w:rsid w:val="00B25993"/>
    <w:rsid w:val="00B259D5"/>
    <w:rsid w:val="00B25ABC"/>
    <w:rsid w:val="00B25B36"/>
    <w:rsid w:val="00B25FD4"/>
    <w:rsid w:val="00B2642F"/>
    <w:rsid w:val="00B265BC"/>
    <w:rsid w:val="00B26BDD"/>
    <w:rsid w:val="00B26C50"/>
    <w:rsid w:val="00B2727C"/>
    <w:rsid w:val="00B301C6"/>
    <w:rsid w:val="00B3041D"/>
    <w:rsid w:val="00B30564"/>
    <w:rsid w:val="00B30A81"/>
    <w:rsid w:val="00B30B00"/>
    <w:rsid w:val="00B312E6"/>
    <w:rsid w:val="00B3167F"/>
    <w:rsid w:val="00B31762"/>
    <w:rsid w:val="00B31B42"/>
    <w:rsid w:val="00B322A3"/>
    <w:rsid w:val="00B325F2"/>
    <w:rsid w:val="00B32862"/>
    <w:rsid w:val="00B33024"/>
    <w:rsid w:val="00B337DF"/>
    <w:rsid w:val="00B33A30"/>
    <w:rsid w:val="00B3474D"/>
    <w:rsid w:val="00B34C4D"/>
    <w:rsid w:val="00B35005"/>
    <w:rsid w:val="00B350D6"/>
    <w:rsid w:val="00B3526F"/>
    <w:rsid w:val="00B352B1"/>
    <w:rsid w:val="00B352E9"/>
    <w:rsid w:val="00B360E7"/>
    <w:rsid w:val="00B37172"/>
    <w:rsid w:val="00B3758C"/>
    <w:rsid w:val="00B376D1"/>
    <w:rsid w:val="00B377C2"/>
    <w:rsid w:val="00B37AB7"/>
    <w:rsid w:val="00B4056F"/>
    <w:rsid w:val="00B406DE"/>
    <w:rsid w:val="00B40B16"/>
    <w:rsid w:val="00B40B3A"/>
    <w:rsid w:val="00B40BCC"/>
    <w:rsid w:val="00B40FC7"/>
    <w:rsid w:val="00B417B4"/>
    <w:rsid w:val="00B41B54"/>
    <w:rsid w:val="00B4235C"/>
    <w:rsid w:val="00B42667"/>
    <w:rsid w:val="00B42E51"/>
    <w:rsid w:val="00B44565"/>
    <w:rsid w:val="00B45948"/>
    <w:rsid w:val="00B45BFF"/>
    <w:rsid w:val="00B45E59"/>
    <w:rsid w:val="00B46033"/>
    <w:rsid w:val="00B467EB"/>
    <w:rsid w:val="00B46DAE"/>
    <w:rsid w:val="00B47273"/>
    <w:rsid w:val="00B473D7"/>
    <w:rsid w:val="00B47729"/>
    <w:rsid w:val="00B5040F"/>
    <w:rsid w:val="00B5047A"/>
    <w:rsid w:val="00B508A5"/>
    <w:rsid w:val="00B50E4D"/>
    <w:rsid w:val="00B50F72"/>
    <w:rsid w:val="00B511C2"/>
    <w:rsid w:val="00B5166E"/>
    <w:rsid w:val="00B51A28"/>
    <w:rsid w:val="00B51BDC"/>
    <w:rsid w:val="00B52573"/>
    <w:rsid w:val="00B5258A"/>
    <w:rsid w:val="00B531AE"/>
    <w:rsid w:val="00B5373D"/>
    <w:rsid w:val="00B53CC2"/>
    <w:rsid w:val="00B53FCE"/>
    <w:rsid w:val="00B54808"/>
    <w:rsid w:val="00B54D25"/>
    <w:rsid w:val="00B55856"/>
    <w:rsid w:val="00B56258"/>
    <w:rsid w:val="00B56AE6"/>
    <w:rsid w:val="00B56BFE"/>
    <w:rsid w:val="00B57557"/>
    <w:rsid w:val="00B57A38"/>
    <w:rsid w:val="00B57B02"/>
    <w:rsid w:val="00B57BD7"/>
    <w:rsid w:val="00B57D39"/>
    <w:rsid w:val="00B60553"/>
    <w:rsid w:val="00B60788"/>
    <w:rsid w:val="00B609CB"/>
    <w:rsid w:val="00B615A4"/>
    <w:rsid w:val="00B61DA8"/>
    <w:rsid w:val="00B620CE"/>
    <w:rsid w:val="00B62A47"/>
    <w:rsid w:val="00B62DE6"/>
    <w:rsid w:val="00B633F8"/>
    <w:rsid w:val="00B639CB"/>
    <w:rsid w:val="00B6434D"/>
    <w:rsid w:val="00B643D3"/>
    <w:rsid w:val="00B64E5C"/>
    <w:rsid w:val="00B65452"/>
    <w:rsid w:val="00B656BE"/>
    <w:rsid w:val="00B663C7"/>
    <w:rsid w:val="00B67122"/>
    <w:rsid w:val="00B67137"/>
    <w:rsid w:val="00B6716A"/>
    <w:rsid w:val="00B678ED"/>
    <w:rsid w:val="00B67B19"/>
    <w:rsid w:val="00B67B71"/>
    <w:rsid w:val="00B67E47"/>
    <w:rsid w:val="00B70280"/>
    <w:rsid w:val="00B70581"/>
    <w:rsid w:val="00B70990"/>
    <w:rsid w:val="00B70DF6"/>
    <w:rsid w:val="00B70F81"/>
    <w:rsid w:val="00B7166C"/>
    <w:rsid w:val="00B71768"/>
    <w:rsid w:val="00B71D31"/>
    <w:rsid w:val="00B7206F"/>
    <w:rsid w:val="00B727CB"/>
    <w:rsid w:val="00B72931"/>
    <w:rsid w:val="00B7295A"/>
    <w:rsid w:val="00B72FC4"/>
    <w:rsid w:val="00B7397C"/>
    <w:rsid w:val="00B73EC9"/>
    <w:rsid w:val="00B7450D"/>
    <w:rsid w:val="00B7526D"/>
    <w:rsid w:val="00B752C5"/>
    <w:rsid w:val="00B758DA"/>
    <w:rsid w:val="00B75B04"/>
    <w:rsid w:val="00B76365"/>
    <w:rsid w:val="00B766F6"/>
    <w:rsid w:val="00B76867"/>
    <w:rsid w:val="00B76F3E"/>
    <w:rsid w:val="00B76F88"/>
    <w:rsid w:val="00B76FB0"/>
    <w:rsid w:val="00B7704B"/>
    <w:rsid w:val="00B77680"/>
    <w:rsid w:val="00B77D51"/>
    <w:rsid w:val="00B805FD"/>
    <w:rsid w:val="00B807F1"/>
    <w:rsid w:val="00B80A7A"/>
    <w:rsid w:val="00B80AAD"/>
    <w:rsid w:val="00B80AC0"/>
    <w:rsid w:val="00B80ADE"/>
    <w:rsid w:val="00B80AFE"/>
    <w:rsid w:val="00B80D49"/>
    <w:rsid w:val="00B81562"/>
    <w:rsid w:val="00B815D0"/>
    <w:rsid w:val="00B816F5"/>
    <w:rsid w:val="00B81D49"/>
    <w:rsid w:val="00B823F1"/>
    <w:rsid w:val="00B83D15"/>
    <w:rsid w:val="00B8481B"/>
    <w:rsid w:val="00B851B2"/>
    <w:rsid w:val="00B862DC"/>
    <w:rsid w:val="00B865C5"/>
    <w:rsid w:val="00B867EB"/>
    <w:rsid w:val="00B868BA"/>
    <w:rsid w:val="00B86D01"/>
    <w:rsid w:val="00B86F48"/>
    <w:rsid w:val="00B8744E"/>
    <w:rsid w:val="00B90CD5"/>
    <w:rsid w:val="00B90F99"/>
    <w:rsid w:val="00B91AE7"/>
    <w:rsid w:val="00B9211A"/>
    <w:rsid w:val="00B92DF2"/>
    <w:rsid w:val="00B9321D"/>
    <w:rsid w:val="00B93493"/>
    <w:rsid w:val="00B9364E"/>
    <w:rsid w:val="00B93ADE"/>
    <w:rsid w:val="00B93B86"/>
    <w:rsid w:val="00B94851"/>
    <w:rsid w:val="00B94EA6"/>
    <w:rsid w:val="00B96606"/>
    <w:rsid w:val="00B96B0E"/>
    <w:rsid w:val="00BA0202"/>
    <w:rsid w:val="00BA05A4"/>
    <w:rsid w:val="00BA08F5"/>
    <w:rsid w:val="00BA11A6"/>
    <w:rsid w:val="00BA122A"/>
    <w:rsid w:val="00BA131E"/>
    <w:rsid w:val="00BA159B"/>
    <w:rsid w:val="00BA15FE"/>
    <w:rsid w:val="00BA1CBE"/>
    <w:rsid w:val="00BA22C2"/>
    <w:rsid w:val="00BA2720"/>
    <w:rsid w:val="00BA2823"/>
    <w:rsid w:val="00BA2E15"/>
    <w:rsid w:val="00BA451A"/>
    <w:rsid w:val="00BA4CF2"/>
    <w:rsid w:val="00BA50BF"/>
    <w:rsid w:val="00BA515D"/>
    <w:rsid w:val="00BA55D1"/>
    <w:rsid w:val="00BA604C"/>
    <w:rsid w:val="00BA6409"/>
    <w:rsid w:val="00BA6A4E"/>
    <w:rsid w:val="00BA6A9E"/>
    <w:rsid w:val="00BA7230"/>
    <w:rsid w:val="00BA77EB"/>
    <w:rsid w:val="00BA7AAB"/>
    <w:rsid w:val="00BA7DAD"/>
    <w:rsid w:val="00BB0286"/>
    <w:rsid w:val="00BB05A0"/>
    <w:rsid w:val="00BB0A5A"/>
    <w:rsid w:val="00BB132E"/>
    <w:rsid w:val="00BB2108"/>
    <w:rsid w:val="00BB24FB"/>
    <w:rsid w:val="00BB26F9"/>
    <w:rsid w:val="00BB275F"/>
    <w:rsid w:val="00BB38FE"/>
    <w:rsid w:val="00BB3F5C"/>
    <w:rsid w:val="00BB46D0"/>
    <w:rsid w:val="00BB4FBA"/>
    <w:rsid w:val="00BB5578"/>
    <w:rsid w:val="00BB5ABB"/>
    <w:rsid w:val="00BB5DBB"/>
    <w:rsid w:val="00BB6C58"/>
    <w:rsid w:val="00BB6E1A"/>
    <w:rsid w:val="00BB7931"/>
    <w:rsid w:val="00BB7A3F"/>
    <w:rsid w:val="00BC0D3D"/>
    <w:rsid w:val="00BC1208"/>
    <w:rsid w:val="00BC1CD7"/>
    <w:rsid w:val="00BC1E1D"/>
    <w:rsid w:val="00BC2995"/>
    <w:rsid w:val="00BC2F7A"/>
    <w:rsid w:val="00BC36AC"/>
    <w:rsid w:val="00BC3910"/>
    <w:rsid w:val="00BC3A70"/>
    <w:rsid w:val="00BC4464"/>
    <w:rsid w:val="00BC48AE"/>
    <w:rsid w:val="00BC5068"/>
    <w:rsid w:val="00BC51BA"/>
    <w:rsid w:val="00BC65EB"/>
    <w:rsid w:val="00BC6931"/>
    <w:rsid w:val="00BC6E7E"/>
    <w:rsid w:val="00BC766D"/>
    <w:rsid w:val="00BC79C1"/>
    <w:rsid w:val="00BC7B21"/>
    <w:rsid w:val="00BC7C1F"/>
    <w:rsid w:val="00BC7CC4"/>
    <w:rsid w:val="00BD073F"/>
    <w:rsid w:val="00BD0D87"/>
    <w:rsid w:val="00BD10C4"/>
    <w:rsid w:val="00BD1305"/>
    <w:rsid w:val="00BD13D7"/>
    <w:rsid w:val="00BD1A16"/>
    <w:rsid w:val="00BD1A24"/>
    <w:rsid w:val="00BD1E2D"/>
    <w:rsid w:val="00BD1F56"/>
    <w:rsid w:val="00BD465A"/>
    <w:rsid w:val="00BD48D9"/>
    <w:rsid w:val="00BD4EFB"/>
    <w:rsid w:val="00BD4F2D"/>
    <w:rsid w:val="00BD55CF"/>
    <w:rsid w:val="00BD5D3F"/>
    <w:rsid w:val="00BD606E"/>
    <w:rsid w:val="00BD73DD"/>
    <w:rsid w:val="00BD76A5"/>
    <w:rsid w:val="00BD78A4"/>
    <w:rsid w:val="00BD7F56"/>
    <w:rsid w:val="00BE0787"/>
    <w:rsid w:val="00BE1005"/>
    <w:rsid w:val="00BE1115"/>
    <w:rsid w:val="00BE113D"/>
    <w:rsid w:val="00BE1712"/>
    <w:rsid w:val="00BE187D"/>
    <w:rsid w:val="00BE2643"/>
    <w:rsid w:val="00BE2E87"/>
    <w:rsid w:val="00BE3010"/>
    <w:rsid w:val="00BE366E"/>
    <w:rsid w:val="00BE3FC5"/>
    <w:rsid w:val="00BE436A"/>
    <w:rsid w:val="00BE4909"/>
    <w:rsid w:val="00BE51DD"/>
    <w:rsid w:val="00BE52F0"/>
    <w:rsid w:val="00BE56C9"/>
    <w:rsid w:val="00BE585D"/>
    <w:rsid w:val="00BE588B"/>
    <w:rsid w:val="00BE5FF2"/>
    <w:rsid w:val="00BE719D"/>
    <w:rsid w:val="00BE74CE"/>
    <w:rsid w:val="00BE7807"/>
    <w:rsid w:val="00BE7874"/>
    <w:rsid w:val="00BE795B"/>
    <w:rsid w:val="00BE79B8"/>
    <w:rsid w:val="00BF0442"/>
    <w:rsid w:val="00BF06DE"/>
    <w:rsid w:val="00BF10B1"/>
    <w:rsid w:val="00BF15BA"/>
    <w:rsid w:val="00BF198A"/>
    <w:rsid w:val="00BF1AAA"/>
    <w:rsid w:val="00BF2556"/>
    <w:rsid w:val="00BF262A"/>
    <w:rsid w:val="00BF35D4"/>
    <w:rsid w:val="00BF3FD8"/>
    <w:rsid w:val="00BF453A"/>
    <w:rsid w:val="00BF4CD9"/>
    <w:rsid w:val="00BF521B"/>
    <w:rsid w:val="00BF5DC3"/>
    <w:rsid w:val="00BF6DD8"/>
    <w:rsid w:val="00BF71CE"/>
    <w:rsid w:val="00BF732E"/>
    <w:rsid w:val="00BF75E3"/>
    <w:rsid w:val="00C0064A"/>
    <w:rsid w:val="00C013E8"/>
    <w:rsid w:val="00C019F3"/>
    <w:rsid w:val="00C02CD2"/>
    <w:rsid w:val="00C03D7F"/>
    <w:rsid w:val="00C04BA0"/>
    <w:rsid w:val="00C0509C"/>
    <w:rsid w:val="00C05872"/>
    <w:rsid w:val="00C060F6"/>
    <w:rsid w:val="00C062E9"/>
    <w:rsid w:val="00C06869"/>
    <w:rsid w:val="00C06B91"/>
    <w:rsid w:val="00C0727D"/>
    <w:rsid w:val="00C079A6"/>
    <w:rsid w:val="00C07B16"/>
    <w:rsid w:val="00C10191"/>
    <w:rsid w:val="00C10E17"/>
    <w:rsid w:val="00C10F25"/>
    <w:rsid w:val="00C119E8"/>
    <w:rsid w:val="00C12140"/>
    <w:rsid w:val="00C127A8"/>
    <w:rsid w:val="00C133FD"/>
    <w:rsid w:val="00C136F3"/>
    <w:rsid w:val="00C13779"/>
    <w:rsid w:val="00C1389E"/>
    <w:rsid w:val="00C13B6D"/>
    <w:rsid w:val="00C147C0"/>
    <w:rsid w:val="00C151AE"/>
    <w:rsid w:val="00C15762"/>
    <w:rsid w:val="00C159E3"/>
    <w:rsid w:val="00C15A49"/>
    <w:rsid w:val="00C16B91"/>
    <w:rsid w:val="00C174D7"/>
    <w:rsid w:val="00C20E3C"/>
    <w:rsid w:val="00C211D8"/>
    <w:rsid w:val="00C2168A"/>
    <w:rsid w:val="00C21A6C"/>
    <w:rsid w:val="00C21D0B"/>
    <w:rsid w:val="00C22DFD"/>
    <w:rsid w:val="00C22EF6"/>
    <w:rsid w:val="00C2316A"/>
    <w:rsid w:val="00C23581"/>
    <w:rsid w:val="00C23582"/>
    <w:rsid w:val="00C23733"/>
    <w:rsid w:val="00C23D2B"/>
    <w:rsid w:val="00C23D92"/>
    <w:rsid w:val="00C24BDA"/>
    <w:rsid w:val="00C25709"/>
    <w:rsid w:val="00C25A9F"/>
    <w:rsid w:val="00C25AC4"/>
    <w:rsid w:val="00C25FFE"/>
    <w:rsid w:val="00C26EAC"/>
    <w:rsid w:val="00C3062A"/>
    <w:rsid w:val="00C307F0"/>
    <w:rsid w:val="00C30862"/>
    <w:rsid w:val="00C313EC"/>
    <w:rsid w:val="00C31B75"/>
    <w:rsid w:val="00C32167"/>
    <w:rsid w:val="00C32570"/>
    <w:rsid w:val="00C325F6"/>
    <w:rsid w:val="00C33C71"/>
    <w:rsid w:val="00C355E2"/>
    <w:rsid w:val="00C35EB1"/>
    <w:rsid w:val="00C36445"/>
    <w:rsid w:val="00C368BF"/>
    <w:rsid w:val="00C36C86"/>
    <w:rsid w:val="00C37178"/>
    <w:rsid w:val="00C371A1"/>
    <w:rsid w:val="00C37688"/>
    <w:rsid w:val="00C378FE"/>
    <w:rsid w:val="00C37A63"/>
    <w:rsid w:val="00C40C17"/>
    <w:rsid w:val="00C4107E"/>
    <w:rsid w:val="00C410C0"/>
    <w:rsid w:val="00C41FB2"/>
    <w:rsid w:val="00C42DBA"/>
    <w:rsid w:val="00C42E11"/>
    <w:rsid w:val="00C43398"/>
    <w:rsid w:val="00C436AB"/>
    <w:rsid w:val="00C43A25"/>
    <w:rsid w:val="00C43B8B"/>
    <w:rsid w:val="00C43D5A"/>
    <w:rsid w:val="00C43DD2"/>
    <w:rsid w:val="00C43F7A"/>
    <w:rsid w:val="00C447E2"/>
    <w:rsid w:val="00C44A1A"/>
    <w:rsid w:val="00C44A9F"/>
    <w:rsid w:val="00C44FE7"/>
    <w:rsid w:val="00C454E6"/>
    <w:rsid w:val="00C456DF"/>
    <w:rsid w:val="00C466B9"/>
    <w:rsid w:val="00C473EF"/>
    <w:rsid w:val="00C47830"/>
    <w:rsid w:val="00C4793D"/>
    <w:rsid w:val="00C47B32"/>
    <w:rsid w:val="00C47F11"/>
    <w:rsid w:val="00C50033"/>
    <w:rsid w:val="00C500B9"/>
    <w:rsid w:val="00C50638"/>
    <w:rsid w:val="00C50FB4"/>
    <w:rsid w:val="00C50FBA"/>
    <w:rsid w:val="00C51C37"/>
    <w:rsid w:val="00C5239F"/>
    <w:rsid w:val="00C524D3"/>
    <w:rsid w:val="00C53073"/>
    <w:rsid w:val="00C530BB"/>
    <w:rsid w:val="00C53D76"/>
    <w:rsid w:val="00C53EE1"/>
    <w:rsid w:val="00C549EB"/>
    <w:rsid w:val="00C55485"/>
    <w:rsid w:val="00C557F2"/>
    <w:rsid w:val="00C55B7A"/>
    <w:rsid w:val="00C5638B"/>
    <w:rsid w:val="00C5645E"/>
    <w:rsid w:val="00C566E2"/>
    <w:rsid w:val="00C56BF8"/>
    <w:rsid w:val="00C57DC5"/>
    <w:rsid w:val="00C6018A"/>
    <w:rsid w:val="00C61168"/>
    <w:rsid w:val="00C61312"/>
    <w:rsid w:val="00C619BE"/>
    <w:rsid w:val="00C61D6C"/>
    <w:rsid w:val="00C61D7C"/>
    <w:rsid w:val="00C629A9"/>
    <w:rsid w:val="00C62AF3"/>
    <w:rsid w:val="00C62B29"/>
    <w:rsid w:val="00C62B30"/>
    <w:rsid w:val="00C63398"/>
    <w:rsid w:val="00C6359F"/>
    <w:rsid w:val="00C63BB8"/>
    <w:rsid w:val="00C64429"/>
    <w:rsid w:val="00C64F90"/>
    <w:rsid w:val="00C65729"/>
    <w:rsid w:val="00C664FC"/>
    <w:rsid w:val="00C66FC3"/>
    <w:rsid w:val="00C6709B"/>
    <w:rsid w:val="00C678BB"/>
    <w:rsid w:val="00C678D4"/>
    <w:rsid w:val="00C67CBD"/>
    <w:rsid w:val="00C703FF"/>
    <w:rsid w:val="00C707E3"/>
    <w:rsid w:val="00C70A01"/>
    <w:rsid w:val="00C70C44"/>
    <w:rsid w:val="00C70D19"/>
    <w:rsid w:val="00C70ED6"/>
    <w:rsid w:val="00C70FC2"/>
    <w:rsid w:val="00C71EB0"/>
    <w:rsid w:val="00C72CAE"/>
    <w:rsid w:val="00C7370B"/>
    <w:rsid w:val="00C7371C"/>
    <w:rsid w:val="00C7421B"/>
    <w:rsid w:val="00C742BC"/>
    <w:rsid w:val="00C743AB"/>
    <w:rsid w:val="00C75A72"/>
    <w:rsid w:val="00C75F5C"/>
    <w:rsid w:val="00C7627B"/>
    <w:rsid w:val="00C764D8"/>
    <w:rsid w:val="00C76F7D"/>
    <w:rsid w:val="00C775FB"/>
    <w:rsid w:val="00C7766D"/>
    <w:rsid w:val="00C77A9A"/>
    <w:rsid w:val="00C8009A"/>
    <w:rsid w:val="00C802F8"/>
    <w:rsid w:val="00C81473"/>
    <w:rsid w:val="00C815F7"/>
    <w:rsid w:val="00C81788"/>
    <w:rsid w:val="00C81CEC"/>
    <w:rsid w:val="00C828D7"/>
    <w:rsid w:val="00C82B11"/>
    <w:rsid w:val="00C8314F"/>
    <w:rsid w:val="00C834AB"/>
    <w:rsid w:val="00C83507"/>
    <w:rsid w:val="00C83D4E"/>
    <w:rsid w:val="00C84690"/>
    <w:rsid w:val="00C84A5F"/>
    <w:rsid w:val="00C84AD5"/>
    <w:rsid w:val="00C84C4F"/>
    <w:rsid w:val="00C84DB5"/>
    <w:rsid w:val="00C855F7"/>
    <w:rsid w:val="00C85FB5"/>
    <w:rsid w:val="00C860FA"/>
    <w:rsid w:val="00C86423"/>
    <w:rsid w:val="00C8752F"/>
    <w:rsid w:val="00C87615"/>
    <w:rsid w:val="00C87948"/>
    <w:rsid w:val="00C904AD"/>
    <w:rsid w:val="00C92231"/>
    <w:rsid w:val="00C92382"/>
    <w:rsid w:val="00C92FDF"/>
    <w:rsid w:val="00C92FEE"/>
    <w:rsid w:val="00C93024"/>
    <w:rsid w:val="00C93AC5"/>
    <w:rsid w:val="00C93D03"/>
    <w:rsid w:val="00C94F06"/>
    <w:rsid w:val="00C95259"/>
    <w:rsid w:val="00C952A0"/>
    <w:rsid w:val="00C95355"/>
    <w:rsid w:val="00C955DC"/>
    <w:rsid w:val="00C956B1"/>
    <w:rsid w:val="00C95FFC"/>
    <w:rsid w:val="00C96045"/>
    <w:rsid w:val="00C96179"/>
    <w:rsid w:val="00C96269"/>
    <w:rsid w:val="00C96E5B"/>
    <w:rsid w:val="00C9706F"/>
    <w:rsid w:val="00C973F4"/>
    <w:rsid w:val="00C9774A"/>
    <w:rsid w:val="00CA0069"/>
    <w:rsid w:val="00CA0226"/>
    <w:rsid w:val="00CA0B88"/>
    <w:rsid w:val="00CA0C47"/>
    <w:rsid w:val="00CA0FA3"/>
    <w:rsid w:val="00CA283F"/>
    <w:rsid w:val="00CA2B45"/>
    <w:rsid w:val="00CA3EA3"/>
    <w:rsid w:val="00CA3EB0"/>
    <w:rsid w:val="00CA445D"/>
    <w:rsid w:val="00CA44A2"/>
    <w:rsid w:val="00CA4B25"/>
    <w:rsid w:val="00CA4B83"/>
    <w:rsid w:val="00CA4C73"/>
    <w:rsid w:val="00CA5246"/>
    <w:rsid w:val="00CA5290"/>
    <w:rsid w:val="00CA5E83"/>
    <w:rsid w:val="00CA7585"/>
    <w:rsid w:val="00CA76DA"/>
    <w:rsid w:val="00CA783D"/>
    <w:rsid w:val="00CB0538"/>
    <w:rsid w:val="00CB0A25"/>
    <w:rsid w:val="00CB133B"/>
    <w:rsid w:val="00CB13C3"/>
    <w:rsid w:val="00CB172C"/>
    <w:rsid w:val="00CB1A1E"/>
    <w:rsid w:val="00CB1BA1"/>
    <w:rsid w:val="00CB2145"/>
    <w:rsid w:val="00CB23C8"/>
    <w:rsid w:val="00CB24FA"/>
    <w:rsid w:val="00CB29C0"/>
    <w:rsid w:val="00CB40E8"/>
    <w:rsid w:val="00CB4CB2"/>
    <w:rsid w:val="00CB5D0E"/>
    <w:rsid w:val="00CB5D32"/>
    <w:rsid w:val="00CB66B0"/>
    <w:rsid w:val="00CB7078"/>
    <w:rsid w:val="00CB7C46"/>
    <w:rsid w:val="00CB7DF6"/>
    <w:rsid w:val="00CC08BA"/>
    <w:rsid w:val="00CC0AAC"/>
    <w:rsid w:val="00CC0D2B"/>
    <w:rsid w:val="00CC0FB8"/>
    <w:rsid w:val="00CC1EB4"/>
    <w:rsid w:val="00CC21FE"/>
    <w:rsid w:val="00CC220C"/>
    <w:rsid w:val="00CC2278"/>
    <w:rsid w:val="00CC23D2"/>
    <w:rsid w:val="00CC243C"/>
    <w:rsid w:val="00CC2875"/>
    <w:rsid w:val="00CC2BA6"/>
    <w:rsid w:val="00CC2DCC"/>
    <w:rsid w:val="00CC2DE8"/>
    <w:rsid w:val="00CC37C1"/>
    <w:rsid w:val="00CC3C21"/>
    <w:rsid w:val="00CC40C1"/>
    <w:rsid w:val="00CC4629"/>
    <w:rsid w:val="00CC4E2B"/>
    <w:rsid w:val="00CC5295"/>
    <w:rsid w:val="00CC585E"/>
    <w:rsid w:val="00CC6716"/>
    <w:rsid w:val="00CC6E2B"/>
    <w:rsid w:val="00CC72DA"/>
    <w:rsid w:val="00CC734F"/>
    <w:rsid w:val="00CC776E"/>
    <w:rsid w:val="00CC77A9"/>
    <w:rsid w:val="00CC7A1C"/>
    <w:rsid w:val="00CD0163"/>
    <w:rsid w:val="00CD0584"/>
    <w:rsid w:val="00CD11AF"/>
    <w:rsid w:val="00CD1AE6"/>
    <w:rsid w:val="00CD2594"/>
    <w:rsid w:val="00CD2E23"/>
    <w:rsid w:val="00CD3697"/>
    <w:rsid w:val="00CD372B"/>
    <w:rsid w:val="00CD437D"/>
    <w:rsid w:val="00CD456F"/>
    <w:rsid w:val="00CD46FE"/>
    <w:rsid w:val="00CD4D14"/>
    <w:rsid w:val="00CD5C59"/>
    <w:rsid w:val="00CD5E4C"/>
    <w:rsid w:val="00CD5F51"/>
    <w:rsid w:val="00CD6723"/>
    <w:rsid w:val="00CD683A"/>
    <w:rsid w:val="00CD6918"/>
    <w:rsid w:val="00CD6D95"/>
    <w:rsid w:val="00CD7AE6"/>
    <w:rsid w:val="00CD7BF2"/>
    <w:rsid w:val="00CE03DF"/>
    <w:rsid w:val="00CE0E06"/>
    <w:rsid w:val="00CE0E41"/>
    <w:rsid w:val="00CE12BE"/>
    <w:rsid w:val="00CE14F8"/>
    <w:rsid w:val="00CE1A0B"/>
    <w:rsid w:val="00CE25B6"/>
    <w:rsid w:val="00CE2880"/>
    <w:rsid w:val="00CE2CFA"/>
    <w:rsid w:val="00CE30EF"/>
    <w:rsid w:val="00CE3D35"/>
    <w:rsid w:val="00CE3E98"/>
    <w:rsid w:val="00CE40B3"/>
    <w:rsid w:val="00CE44AE"/>
    <w:rsid w:val="00CE4A0A"/>
    <w:rsid w:val="00CE4E1D"/>
    <w:rsid w:val="00CE558A"/>
    <w:rsid w:val="00CE55AE"/>
    <w:rsid w:val="00CE57C5"/>
    <w:rsid w:val="00CE5951"/>
    <w:rsid w:val="00CE6101"/>
    <w:rsid w:val="00CE6AB5"/>
    <w:rsid w:val="00CE6F2E"/>
    <w:rsid w:val="00CF02A0"/>
    <w:rsid w:val="00CF0780"/>
    <w:rsid w:val="00CF1245"/>
    <w:rsid w:val="00CF15C3"/>
    <w:rsid w:val="00CF1612"/>
    <w:rsid w:val="00CF17C6"/>
    <w:rsid w:val="00CF1C5C"/>
    <w:rsid w:val="00CF1C8E"/>
    <w:rsid w:val="00CF260E"/>
    <w:rsid w:val="00CF27AF"/>
    <w:rsid w:val="00CF2D71"/>
    <w:rsid w:val="00CF2D87"/>
    <w:rsid w:val="00CF3623"/>
    <w:rsid w:val="00CF3B77"/>
    <w:rsid w:val="00CF4528"/>
    <w:rsid w:val="00CF4BAA"/>
    <w:rsid w:val="00CF50B2"/>
    <w:rsid w:val="00CF5A52"/>
    <w:rsid w:val="00CF5D9E"/>
    <w:rsid w:val="00CF6108"/>
    <w:rsid w:val="00CF6349"/>
    <w:rsid w:val="00CF6924"/>
    <w:rsid w:val="00CF694E"/>
    <w:rsid w:val="00CF6C08"/>
    <w:rsid w:val="00CF6FF7"/>
    <w:rsid w:val="00CF73E9"/>
    <w:rsid w:val="00CF79B1"/>
    <w:rsid w:val="00D002FD"/>
    <w:rsid w:val="00D00503"/>
    <w:rsid w:val="00D0113F"/>
    <w:rsid w:val="00D012C9"/>
    <w:rsid w:val="00D014FE"/>
    <w:rsid w:val="00D01686"/>
    <w:rsid w:val="00D021E0"/>
    <w:rsid w:val="00D022DA"/>
    <w:rsid w:val="00D023D0"/>
    <w:rsid w:val="00D02729"/>
    <w:rsid w:val="00D02971"/>
    <w:rsid w:val="00D02BCC"/>
    <w:rsid w:val="00D02BD6"/>
    <w:rsid w:val="00D04653"/>
    <w:rsid w:val="00D04930"/>
    <w:rsid w:val="00D066FE"/>
    <w:rsid w:val="00D068A0"/>
    <w:rsid w:val="00D068D5"/>
    <w:rsid w:val="00D06EEF"/>
    <w:rsid w:val="00D0707D"/>
    <w:rsid w:val="00D0789A"/>
    <w:rsid w:val="00D07EEB"/>
    <w:rsid w:val="00D103BD"/>
    <w:rsid w:val="00D10B55"/>
    <w:rsid w:val="00D10C2F"/>
    <w:rsid w:val="00D10F1C"/>
    <w:rsid w:val="00D1146E"/>
    <w:rsid w:val="00D119D4"/>
    <w:rsid w:val="00D11D45"/>
    <w:rsid w:val="00D11FC8"/>
    <w:rsid w:val="00D1230C"/>
    <w:rsid w:val="00D13170"/>
    <w:rsid w:val="00D136E3"/>
    <w:rsid w:val="00D136FF"/>
    <w:rsid w:val="00D1377C"/>
    <w:rsid w:val="00D13DDE"/>
    <w:rsid w:val="00D142E9"/>
    <w:rsid w:val="00D1448E"/>
    <w:rsid w:val="00D14573"/>
    <w:rsid w:val="00D14B6A"/>
    <w:rsid w:val="00D14EF6"/>
    <w:rsid w:val="00D14F52"/>
    <w:rsid w:val="00D1564C"/>
    <w:rsid w:val="00D156C8"/>
    <w:rsid w:val="00D157C0"/>
    <w:rsid w:val="00D15949"/>
    <w:rsid w:val="00D15A52"/>
    <w:rsid w:val="00D16716"/>
    <w:rsid w:val="00D16BE8"/>
    <w:rsid w:val="00D17B74"/>
    <w:rsid w:val="00D17BD4"/>
    <w:rsid w:val="00D20012"/>
    <w:rsid w:val="00D2022D"/>
    <w:rsid w:val="00D214DB"/>
    <w:rsid w:val="00D2151D"/>
    <w:rsid w:val="00D22158"/>
    <w:rsid w:val="00D23370"/>
    <w:rsid w:val="00D23773"/>
    <w:rsid w:val="00D23824"/>
    <w:rsid w:val="00D23A13"/>
    <w:rsid w:val="00D23E15"/>
    <w:rsid w:val="00D2403C"/>
    <w:rsid w:val="00D2440E"/>
    <w:rsid w:val="00D249AB"/>
    <w:rsid w:val="00D249DF"/>
    <w:rsid w:val="00D24BBE"/>
    <w:rsid w:val="00D24E55"/>
    <w:rsid w:val="00D2508A"/>
    <w:rsid w:val="00D252F0"/>
    <w:rsid w:val="00D2559E"/>
    <w:rsid w:val="00D25601"/>
    <w:rsid w:val="00D25738"/>
    <w:rsid w:val="00D25CC4"/>
    <w:rsid w:val="00D25CD1"/>
    <w:rsid w:val="00D25DB3"/>
    <w:rsid w:val="00D26176"/>
    <w:rsid w:val="00D26A13"/>
    <w:rsid w:val="00D26E52"/>
    <w:rsid w:val="00D27232"/>
    <w:rsid w:val="00D30164"/>
    <w:rsid w:val="00D30E3E"/>
    <w:rsid w:val="00D319A6"/>
    <w:rsid w:val="00D31E35"/>
    <w:rsid w:val="00D3200E"/>
    <w:rsid w:val="00D32494"/>
    <w:rsid w:val="00D32911"/>
    <w:rsid w:val="00D32AA8"/>
    <w:rsid w:val="00D33413"/>
    <w:rsid w:val="00D33912"/>
    <w:rsid w:val="00D33BC8"/>
    <w:rsid w:val="00D3475E"/>
    <w:rsid w:val="00D34CA8"/>
    <w:rsid w:val="00D3577D"/>
    <w:rsid w:val="00D35BB9"/>
    <w:rsid w:val="00D36003"/>
    <w:rsid w:val="00D36C9A"/>
    <w:rsid w:val="00D3709A"/>
    <w:rsid w:val="00D37EBC"/>
    <w:rsid w:val="00D40515"/>
    <w:rsid w:val="00D40BFD"/>
    <w:rsid w:val="00D411BE"/>
    <w:rsid w:val="00D413A3"/>
    <w:rsid w:val="00D415B9"/>
    <w:rsid w:val="00D419BF"/>
    <w:rsid w:val="00D42477"/>
    <w:rsid w:val="00D42DCF"/>
    <w:rsid w:val="00D432EC"/>
    <w:rsid w:val="00D439E3"/>
    <w:rsid w:val="00D439F9"/>
    <w:rsid w:val="00D43A7A"/>
    <w:rsid w:val="00D43D97"/>
    <w:rsid w:val="00D44681"/>
    <w:rsid w:val="00D46680"/>
    <w:rsid w:val="00D46B23"/>
    <w:rsid w:val="00D46C76"/>
    <w:rsid w:val="00D46C7D"/>
    <w:rsid w:val="00D476FF"/>
    <w:rsid w:val="00D47AED"/>
    <w:rsid w:val="00D503A1"/>
    <w:rsid w:val="00D507E2"/>
    <w:rsid w:val="00D50BCB"/>
    <w:rsid w:val="00D50C1C"/>
    <w:rsid w:val="00D50C73"/>
    <w:rsid w:val="00D51252"/>
    <w:rsid w:val="00D52197"/>
    <w:rsid w:val="00D52701"/>
    <w:rsid w:val="00D534B3"/>
    <w:rsid w:val="00D53B9C"/>
    <w:rsid w:val="00D53D88"/>
    <w:rsid w:val="00D53EB4"/>
    <w:rsid w:val="00D5425C"/>
    <w:rsid w:val="00D543DD"/>
    <w:rsid w:val="00D543E5"/>
    <w:rsid w:val="00D5469F"/>
    <w:rsid w:val="00D54933"/>
    <w:rsid w:val="00D5495F"/>
    <w:rsid w:val="00D55519"/>
    <w:rsid w:val="00D55D6F"/>
    <w:rsid w:val="00D561DC"/>
    <w:rsid w:val="00D57185"/>
    <w:rsid w:val="00D57FCF"/>
    <w:rsid w:val="00D602A4"/>
    <w:rsid w:val="00D60947"/>
    <w:rsid w:val="00D60AC1"/>
    <w:rsid w:val="00D60F18"/>
    <w:rsid w:val="00D6128A"/>
    <w:rsid w:val="00D613C3"/>
    <w:rsid w:val="00D615A7"/>
    <w:rsid w:val="00D61CE0"/>
    <w:rsid w:val="00D625C5"/>
    <w:rsid w:val="00D62617"/>
    <w:rsid w:val="00D62A13"/>
    <w:rsid w:val="00D62B0D"/>
    <w:rsid w:val="00D62D5D"/>
    <w:rsid w:val="00D633EF"/>
    <w:rsid w:val="00D63774"/>
    <w:rsid w:val="00D63C98"/>
    <w:rsid w:val="00D63D98"/>
    <w:rsid w:val="00D652E7"/>
    <w:rsid w:val="00D6566F"/>
    <w:rsid w:val="00D66423"/>
    <w:rsid w:val="00D66C11"/>
    <w:rsid w:val="00D6717D"/>
    <w:rsid w:val="00D6751D"/>
    <w:rsid w:val="00D678DB"/>
    <w:rsid w:val="00D67D14"/>
    <w:rsid w:val="00D67DC7"/>
    <w:rsid w:val="00D71105"/>
    <w:rsid w:val="00D712AA"/>
    <w:rsid w:val="00D71EBC"/>
    <w:rsid w:val="00D72A0E"/>
    <w:rsid w:val="00D72B58"/>
    <w:rsid w:val="00D7328B"/>
    <w:rsid w:val="00D7331A"/>
    <w:rsid w:val="00D736C5"/>
    <w:rsid w:val="00D7384E"/>
    <w:rsid w:val="00D73C46"/>
    <w:rsid w:val="00D73F9D"/>
    <w:rsid w:val="00D740B5"/>
    <w:rsid w:val="00D74AFE"/>
    <w:rsid w:val="00D750CA"/>
    <w:rsid w:val="00D75277"/>
    <w:rsid w:val="00D7534D"/>
    <w:rsid w:val="00D75489"/>
    <w:rsid w:val="00D75857"/>
    <w:rsid w:val="00D75899"/>
    <w:rsid w:val="00D75B33"/>
    <w:rsid w:val="00D7649E"/>
    <w:rsid w:val="00D76845"/>
    <w:rsid w:val="00D768C8"/>
    <w:rsid w:val="00D769DC"/>
    <w:rsid w:val="00D77781"/>
    <w:rsid w:val="00D7788C"/>
    <w:rsid w:val="00D77989"/>
    <w:rsid w:val="00D8016A"/>
    <w:rsid w:val="00D807D6"/>
    <w:rsid w:val="00D80F24"/>
    <w:rsid w:val="00D812CC"/>
    <w:rsid w:val="00D81476"/>
    <w:rsid w:val="00D81DF0"/>
    <w:rsid w:val="00D82BD4"/>
    <w:rsid w:val="00D82C90"/>
    <w:rsid w:val="00D82F47"/>
    <w:rsid w:val="00D8321A"/>
    <w:rsid w:val="00D83610"/>
    <w:rsid w:val="00D83A0C"/>
    <w:rsid w:val="00D84831"/>
    <w:rsid w:val="00D86CC4"/>
    <w:rsid w:val="00D86EBE"/>
    <w:rsid w:val="00D87BDA"/>
    <w:rsid w:val="00D906D9"/>
    <w:rsid w:val="00D909C3"/>
    <w:rsid w:val="00D9106C"/>
    <w:rsid w:val="00D91569"/>
    <w:rsid w:val="00D91636"/>
    <w:rsid w:val="00D91F66"/>
    <w:rsid w:val="00D920D7"/>
    <w:rsid w:val="00D924E7"/>
    <w:rsid w:val="00D92862"/>
    <w:rsid w:val="00D9298C"/>
    <w:rsid w:val="00D93809"/>
    <w:rsid w:val="00D93976"/>
    <w:rsid w:val="00D93EFA"/>
    <w:rsid w:val="00D941AC"/>
    <w:rsid w:val="00D94833"/>
    <w:rsid w:val="00D94B4C"/>
    <w:rsid w:val="00D94E0B"/>
    <w:rsid w:val="00D95ABD"/>
    <w:rsid w:val="00D95C4D"/>
    <w:rsid w:val="00D95D80"/>
    <w:rsid w:val="00D962C7"/>
    <w:rsid w:val="00D96E71"/>
    <w:rsid w:val="00D97048"/>
    <w:rsid w:val="00D97655"/>
    <w:rsid w:val="00D976E7"/>
    <w:rsid w:val="00DA016D"/>
    <w:rsid w:val="00DA08DF"/>
    <w:rsid w:val="00DA11C9"/>
    <w:rsid w:val="00DA138A"/>
    <w:rsid w:val="00DA1485"/>
    <w:rsid w:val="00DA1A4A"/>
    <w:rsid w:val="00DA2CD3"/>
    <w:rsid w:val="00DA35E4"/>
    <w:rsid w:val="00DA3C10"/>
    <w:rsid w:val="00DA400F"/>
    <w:rsid w:val="00DA45A2"/>
    <w:rsid w:val="00DA4801"/>
    <w:rsid w:val="00DA4BC0"/>
    <w:rsid w:val="00DA4D28"/>
    <w:rsid w:val="00DA4EF1"/>
    <w:rsid w:val="00DA543A"/>
    <w:rsid w:val="00DA5492"/>
    <w:rsid w:val="00DA5811"/>
    <w:rsid w:val="00DA584B"/>
    <w:rsid w:val="00DA58EB"/>
    <w:rsid w:val="00DA5CB7"/>
    <w:rsid w:val="00DA5F2C"/>
    <w:rsid w:val="00DA6276"/>
    <w:rsid w:val="00DA636A"/>
    <w:rsid w:val="00DA63B9"/>
    <w:rsid w:val="00DA642F"/>
    <w:rsid w:val="00DA6449"/>
    <w:rsid w:val="00DA696C"/>
    <w:rsid w:val="00DA703F"/>
    <w:rsid w:val="00DB08D6"/>
    <w:rsid w:val="00DB0E24"/>
    <w:rsid w:val="00DB110B"/>
    <w:rsid w:val="00DB122F"/>
    <w:rsid w:val="00DB14F6"/>
    <w:rsid w:val="00DB29D0"/>
    <w:rsid w:val="00DB3003"/>
    <w:rsid w:val="00DB32F3"/>
    <w:rsid w:val="00DB46E8"/>
    <w:rsid w:val="00DB6AC7"/>
    <w:rsid w:val="00DB72C0"/>
    <w:rsid w:val="00DB755C"/>
    <w:rsid w:val="00DC0091"/>
    <w:rsid w:val="00DC00A3"/>
    <w:rsid w:val="00DC02A1"/>
    <w:rsid w:val="00DC04B2"/>
    <w:rsid w:val="00DC0812"/>
    <w:rsid w:val="00DC0B83"/>
    <w:rsid w:val="00DC1747"/>
    <w:rsid w:val="00DC19D7"/>
    <w:rsid w:val="00DC2159"/>
    <w:rsid w:val="00DC24FA"/>
    <w:rsid w:val="00DC2570"/>
    <w:rsid w:val="00DC268C"/>
    <w:rsid w:val="00DC3345"/>
    <w:rsid w:val="00DC3ADC"/>
    <w:rsid w:val="00DC45A6"/>
    <w:rsid w:val="00DC4D55"/>
    <w:rsid w:val="00DC5024"/>
    <w:rsid w:val="00DC5518"/>
    <w:rsid w:val="00DC5D59"/>
    <w:rsid w:val="00DC665F"/>
    <w:rsid w:val="00DC66B8"/>
    <w:rsid w:val="00DC6BCA"/>
    <w:rsid w:val="00DC74E1"/>
    <w:rsid w:val="00DD04E3"/>
    <w:rsid w:val="00DD0521"/>
    <w:rsid w:val="00DD0F22"/>
    <w:rsid w:val="00DD1132"/>
    <w:rsid w:val="00DD1415"/>
    <w:rsid w:val="00DD1AE7"/>
    <w:rsid w:val="00DD25B1"/>
    <w:rsid w:val="00DD2A2C"/>
    <w:rsid w:val="00DD2F4E"/>
    <w:rsid w:val="00DD3437"/>
    <w:rsid w:val="00DD37F6"/>
    <w:rsid w:val="00DD385D"/>
    <w:rsid w:val="00DD3BF7"/>
    <w:rsid w:val="00DD4053"/>
    <w:rsid w:val="00DD4DDD"/>
    <w:rsid w:val="00DD4DF1"/>
    <w:rsid w:val="00DD50B0"/>
    <w:rsid w:val="00DD5116"/>
    <w:rsid w:val="00DD525C"/>
    <w:rsid w:val="00DD5CAA"/>
    <w:rsid w:val="00DD61BC"/>
    <w:rsid w:val="00DD767A"/>
    <w:rsid w:val="00DE07A5"/>
    <w:rsid w:val="00DE11A0"/>
    <w:rsid w:val="00DE135B"/>
    <w:rsid w:val="00DE1C05"/>
    <w:rsid w:val="00DE2CE3"/>
    <w:rsid w:val="00DE2EAF"/>
    <w:rsid w:val="00DE3B9C"/>
    <w:rsid w:val="00DE4018"/>
    <w:rsid w:val="00DE4D42"/>
    <w:rsid w:val="00DE4F5A"/>
    <w:rsid w:val="00DE4F8A"/>
    <w:rsid w:val="00DE550E"/>
    <w:rsid w:val="00DE5B9E"/>
    <w:rsid w:val="00DE6262"/>
    <w:rsid w:val="00DE634D"/>
    <w:rsid w:val="00DE6C9D"/>
    <w:rsid w:val="00DE7026"/>
    <w:rsid w:val="00DE715B"/>
    <w:rsid w:val="00DE7430"/>
    <w:rsid w:val="00DE74F8"/>
    <w:rsid w:val="00DE79C9"/>
    <w:rsid w:val="00DF04ED"/>
    <w:rsid w:val="00DF0967"/>
    <w:rsid w:val="00DF0EB3"/>
    <w:rsid w:val="00DF10C9"/>
    <w:rsid w:val="00DF110B"/>
    <w:rsid w:val="00DF1816"/>
    <w:rsid w:val="00DF1D0B"/>
    <w:rsid w:val="00DF2707"/>
    <w:rsid w:val="00DF318A"/>
    <w:rsid w:val="00DF33E5"/>
    <w:rsid w:val="00DF4078"/>
    <w:rsid w:val="00DF469F"/>
    <w:rsid w:val="00DF515F"/>
    <w:rsid w:val="00DF5462"/>
    <w:rsid w:val="00DF5653"/>
    <w:rsid w:val="00DF57FD"/>
    <w:rsid w:val="00DF5E25"/>
    <w:rsid w:val="00DF657E"/>
    <w:rsid w:val="00DF715E"/>
    <w:rsid w:val="00DF753D"/>
    <w:rsid w:val="00DF7A13"/>
    <w:rsid w:val="00E008D6"/>
    <w:rsid w:val="00E00D35"/>
    <w:rsid w:val="00E00FDC"/>
    <w:rsid w:val="00E00FF4"/>
    <w:rsid w:val="00E011F5"/>
    <w:rsid w:val="00E01BB0"/>
    <w:rsid w:val="00E01C4E"/>
    <w:rsid w:val="00E01FB4"/>
    <w:rsid w:val="00E02005"/>
    <w:rsid w:val="00E02266"/>
    <w:rsid w:val="00E02FD4"/>
    <w:rsid w:val="00E040AA"/>
    <w:rsid w:val="00E047D2"/>
    <w:rsid w:val="00E04DAF"/>
    <w:rsid w:val="00E04F47"/>
    <w:rsid w:val="00E053E0"/>
    <w:rsid w:val="00E0629F"/>
    <w:rsid w:val="00E075F5"/>
    <w:rsid w:val="00E10C9E"/>
    <w:rsid w:val="00E10D69"/>
    <w:rsid w:val="00E10EF8"/>
    <w:rsid w:val="00E112C7"/>
    <w:rsid w:val="00E11E11"/>
    <w:rsid w:val="00E122DF"/>
    <w:rsid w:val="00E124A5"/>
    <w:rsid w:val="00E12FAF"/>
    <w:rsid w:val="00E12FEC"/>
    <w:rsid w:val="00E13294"/>
    <w:rsid w:val="00E13A80"/>
    <w:rsid w:val="00E154A9"/>
    <w:rsid w:val="00E158FC"/>
    <w:rsid w:val="00E15C44"/>
    <w:rsid w:val="00E162CC"/>
    <w:rsid w:val="00E16322"/>
    <w:rsid w:val="00E16544"/>
    <w:rsid w:val="00E16944"/>
    <w:rsid w:val="00E16E78"/>
    <w:rsid w:val="00E17819"/>
    <w:rsid w:val="00E204EB"/>
    <w:rsid w:val="00E204EC"/>
    <w:rsid w:val="00E20918"/>
    <w:rsid w:val="00E20E16"/>
    <w:rsid w:val="00E21194"/>
    <w:rsid w:val="00E21BE6"/>
    <w:rsid w:val="00E2253D"/>
    <w:rsid w:val="00E22916"/>
    <w:rsid w:val="00E22D9A"/>
    <w:rsid w:val="00E22F6B"/>
    <w:rsid w:val="00E23372"/>
    <w:rsid w:val="00E23490"/>
    <w:rsid w:val="00E23735"/>
    <w:rsid w:val="00E2379E"/>
    <w:rsid w:val="00E23847"/>
    <w:rsid w:val="00E240DD"/>
    <w:rsid w:val="00E2563C"/>
    <w:rsid w:val="00E2696A"/>
    <w:rsid w:val="00E269FF"/>
    <w:rsid w:val="00E27448"/>
    <w:rsid w:val="00E27B13"/>
    <w:rsid w:val="00E27CDC"/>
    <w:rsid w:val="00E304F3"/>
    <w:rsid w:val="00E31490"/>
    <w:rsid w:val="00E314E5"/>
    <w:rsid w:val="00E3178E"/>
    <w:rsid w:val="00E3284B"/>
    <w:rsid w:val="00E32ED9"/>
    <w:rsid w:val="00E32F62"/>
    <w:rsid w:val="00E32F63"/>
    <w:rsid w:val="00E33052"/>
    <w:rsid w:val="00E3342B"/>
    <w:rsid w:val="00E335C6"/>
    <w:rsid w:val="00E348B4"/>
    <w:rsid w:val="00E35E52"/>
    <w:rsid w:val="00E36156"/>
    <w:rsid w:val="00E36C11"/>
    <w:rsid w:val="00E37EE9"/>
    <w:rsid w:val="00E37FD4"/>
    <w:rsid w:val="00E40115"/>
    <w:rsid w:val="00E405FF"/>
    <w:rsid w:val="00E4272D"/>
    <w:rsid w:val="00E42979"/>
    <w:rsid w:val="00E42C90"/>
    <w:rsid w:val="00E434A1"/>
    <w:rsid w:val="00E439B0"/>
    <w:rsid w:val="00E43C6C"/>
    <w:rsid w:val="00E43F22"/>
    <w:rsid w:val="00E4428B"/>
    <w:rsid w:val="00E4431C"/>
    <w:rsid w:val="00E443B4"/>
    <w:rsid w:val="00E44489"/>
    <w:rsid w:val="00E44529"/>
    <w:rsid w:val="00E45BC5"/>
    <w:rsid w:val="00E461C3"/>
    <w:rsid w:val="00E46419"/>
    <w:rsid w:val="00E466CA"/>
    <w:rsid w:val="00E4707A"/>
    <w:rsid w:val="00E470C8"/>
    <w:rsid w:val="00E47206"/>
    <w:rsid w:val="00E473C7"/>
    <w:rsid w:val="00E474B5"/>
    <w:rsid w:val="00E47E07"/>
    <w:rsid w:val="00E47FB7"/>
    <w:rsid w:val="00E5058E"/>
    <w:rsid w:val="00E5120D"/>
    <w:rsid w:val="00E51276"/>
    <w:rsid w:val="00E51733"/>
    <w:rsid w:val="00E51BCE"/>
    <w:rsid w:val="00E52E6A"/>
    <w:rsid w:val="00E53E44"/>
    <w:rsid w:val="00E541B6"/>
    <w:rsid w:val="00E54D2F"/>
    <w:rsid w:val="00E558DE"/>
    <w:rsid w:val="00E55B04"/>
    <w:rsid w:val="00E560BD"/>
    <w:rsid w:val="00E5614C"/>
    <w:rsid w:val="00E56264"/>
    <w:rsid w:val="00E5669B"/>
    <w:rsid w:val="00E567CD"/>
    <w:rsid w:val="00E56FBA"/>
    <w:rsid w:val="00E57668"/>
    <w:rsid w:val="00E57C78"/>
    <w:rsid w:val="00E60169"/>
    <w:rsid w:val="00E604B6"/>
    <w:rsid w:val="00E61227"/>
    <w:rsid w:val="00E61483"/>
    <w:rsid w:val="00E616B1"/>
    <w:rsid w:val="00E62BF2"/>
    <w:rsid w:val="00E63293"/>
    <w:rsid w:val="00E63F98"/>
    <w:rsid w:val="00E64B1C"/>
    <w:rsid w:val="00E64DC7"/>
    <w:rsid w:val="00E64E78"/>
    <w:rsid w:val="00E64EC3"/>
    <w:rsid w:val="00E64F7B"/>
    <w:rsid w:val="00E66502"/>
    <w:rsid w:val="00E66CA0"/>
    <w:rsid w:val="00E670BA"/>
    <w:rsid w:val="00E6748A"/>
    <w:rsid w:val="00E678D7"/>
    <w:rsid w:val="00E67ACB"/>
    <w:rsid w:val="00E67D4D"/>
    <w:rsid w:val="00E67DD6"/>
    <w:rsid w:val="00E7089E"/>
    <w:rsid w:val="00E70B2B"/>
    <w:rsid w:val="00E70BCD"/>
    <w:rsid w:val="00E70CFB"/>
    <w:rsid w:val="00E70D7D"/>
    <w:rsid w:val="00E71B10"/>
    <w:rsid w:val="00E72837"/>
    <w:rsid w:val="00E72A10"/>
    <w:rsid w:val="00E72ACE"/>
    <w:rsid w:val="00E72C54"/>
    <w:rsid w:val="00E73281"/>
    <w:rsid w:val="00E73A95"/>
    <w:rsid w:val="00E73CE8"/>
    <w:rsid w:val="00E74972"/>
    <w:rsid w:val="00E74C86"/>
    <w:rsid w:val="00E75098"/>
    <w:rsid w:val="00E75A1B"/>
    <w:rsid w:val="00E76041"/>
    <w:rsid w:val="00E76447"/>
    <w:rsid w:val="00E7662E"/>
    <w:rsid w:val="00E7717F"/>
    <w:rsid w:val="00E77638"/>
    <w:rsid w:val="00E77E50"/>
    <w:rsid w:val="00E77F2B"/>
    <w:rsid w:val="00E77F42"/>
    <w:rsid w:val="00E803F7"/>
    <w:rsid w:val="00E8051E"/>
    <w:rsid w:val="00E80CF9"/>
    <w:rsid w:val="00E80D44"/>
    <w:rsid w:val="00E81680"/>
    <w:rsid w:val="00E81BAA"/>
    <w:rsid w:val="00E8272E"/>
    <w:rsid w:val="00E82BEF"/>
    <w:rsid w:val="00E836F5"/>
    <w:rsid w:val="00E841DF"/>
    <w:rsid w:val="00E8440F"/>
    <w:rsid w:val="00E84FF4"/>
    <w:rsid w:val="00E8544B"/>
    <w:rsid w:val="00E85CDC"/>
    <w:rsid w:val="00E85E09"/>
    <w:rsid w:val="00E86429"/>
    <w:rsid w:val="00E86956"/>
    <w:rsid w:val="00E87132"/>
    <w:rsid w:val="00E87261"/>
    <w:rsid w:val="00E8791B"/>
    <w:rsid w:val="00E87D66"/>
    <w:rsid w:val="00E90254"/>
    <w:rsid w:val="00E90316"/>
    <w:rsid w:val="00E903D3"/>
    <w:rsid w:val="00E904DB"/>
    <w:rsid w:val="00E9098E"/>
    <w:rsid w:val="00E91348"/>
    <w:rsid w:val="00E9153C"/>
    <w:rsid w:val="00E91C26"/>
    <w:rsid w:val="00E91F4B"/>
    <w:rsid w:val="00E92261"/>
    <w:rsid w:val="00E92A45"/>
    <w:rsid w:val="00E92E2C"/>
    <w:rsid w:val="00E92FB6"/>
    <w:rsid w:val="00E932F1"/>
    <w:rsid w:val="00E9343D"/>
    <w:rsid w:val="00E942E0"/>
    <w:rsid w:val="00E95590"/>
    <w:rsid w:val="00E95B6D"/>
    <w:rsid w:val="00E95BB9"/>
    <w:rsid w:val="00E961E3"/>
    <w:rsid w:val="00E962FF"/>
    <w:rsid w:val="00E97DDE"/>
    <w:rsid w:val="00EA07C6"/>
    <w:rsid w:val="00EA08B5"/>
    <w:rsid w:val="00EA0F56"/>
    <w:rsid w:val="00EA0F6F"/>
    <w:rsid w:val="00EA0F95"/>
    <w:rsid w:val="00EA15E6"/>
    <w:rsid w:val="00EA18D5"/>
    <w:rsid w:val="00EA19E5"/>
    <w:rsid w:val="00EA2ACE"/>
    <w:rsid w:val="00EA2DB4"/>
    <w:rsid w:val="00EA3611"/>
    <w:rsid w:val="00EA395C"/>
    <w:rsid w:val="00EA3E06"/>
    <w:rsid w:val="00EA443F"/>
    <w:rsid w:val="00EA4B41"/>
    <w:rsid w:val="00EA5053"/>
    <w:rsid w:val="00EA5220"/>
    <w:rsid w:val="00EA6A88"/>
    <w:rsid w:val="00EA6B15"/>
    <w:rsid w:val="00EA6FE7"/>
    <w:rsid w:val="00EA7FE4"/>
    <w:rsid w:val="00EB00CD"/>
    <w:rsid w:val="00EB0B4B"/>
    <w:rsid w:val="00EB0D14"/>
    <w:rsid w:val="00EB0ECA"/>
    <w:rsid w:val="00EB1054"/>
    <w:rsid w:val="00EB145C"/>
    <w:rsid w:val="00EB17F9"/>
    <w:rsid w:val="00EB246F"/>
    <w:rsid w:val="00EB2A5C"/>
    <w:rsid w:val="00EB2D45"/>
    <w:rsid w:val="00EB2E0B"/>
    <w:rsid w:val="00EB2FC5"/>
    <w:rsid w:val="00EB307B"/>
    <w:rsid w:val="00EB365C"/>
    <w:rsid w:val="00EB4E33"/>
    <w:rsid w:val="00EB4F9E"/>
    <w:rsid w:val="00EB5532"/>
    <w:rsid w:val="00EB55DF"/>
    <w:rsid w:val="00EB5A2A"/>
    <w:rsid w:val="00EB69CD"/>
    <w:rsid w:val="00EB71A6"/>
    <w:rsid w:val="00EB75D6"/>
    <w:rsid w:val="00EB7BCA"/>
    <w:rsid w:val="00EB7CCB"/>
    <w:rsid w:val="00EC030E"/>
    <w:rsid w:val="00EC0FBA"/>
    <w:rsid w:val="00EC2060"/>
    <w:rsid w:val="00EC22E4"/>
    <w:rsid w:val="00EC2741"/>
    <w:rsid w:val="00EC3499"/>
    <w:rsid w:val="00EC35E1"/>
    <w:rsid w:val="00EC3924"/>
    <w:rsid w:val="00EC3AC3"/>
    <w:rsid w:val="00EC4B71"/>
    <w:rsid w:val="00EC5142"/>
    <w:rsid w:val="00EC59D6"/>
    <w:rsid w:val="00EC5C88"/>
    <w:rsid w:val="00EC5D78"/>
    <w:rsid w:val="00EC6DA4"/>
    <w:rsid w:val="00EC70F2"/>
    <w:rsid w:val="00EC7662"/>
    <w:rsid w:val="00EC769F"/>
    <w:rsid w:val="00EC7770"/>
    <w:rsid w:val="00EC7ED1"/>
    <w:rsid w:val="00ED0033"/>
    <w:rsid w:val="00ED00A8"/>
    <w:rsid w:val="00ED0547"/>
    <w:rsid w:val="00ED072D"/>
    <w:rsid w:val="00ED0929"/>
    <w:rsid w:val="00ED1663"/>
    <w:rsid w:val="00ED1A11"/>
    <w:rsid w:val="00ED1EDE"/>
    <w:rsid w:val="00ED2583"/>
    <w:rsid w:val="00ED29C0"/>
    <w:rsid w:val="00ED2B8E"/>
    <w:rsid w:val="00ED322F"/>
    <w:rsid w:val="00ED3695"/>
    <w:rsid w:val="00ED3D1F"/>
    <w:rsid w:val="00ED3DB1"/>
    <w:rsid w:val="00ED3ED9"/>
    <w:rsid w:val="00ED4115"/>
    <w:rsid w:val="00ED4267"/>
    <w:rsid w:val="00ED4A2A"/>
    <w:rsid w:val="00ED4DDF"/>
    <w:rsid w:val="00ED60AD"/>
    <w:rsid w:val="00ED6980"/>
    <w:rsid w:val="00ED737E"/>
    <w:rsid w:val="00ED7A9B"/>
    <w:rsid w:val="00EE004A"/>
    <w:rsid w:val="00EE0812"/>
    <w:rsid w:val="00EE0866"/>
    <w:rsid w:val="00EE0C51"/>
    <w:rsid w:val="00EE1D8B"/>
    <w:rsid w:val="00EE1FC6"/>
    <w:rsid w:val="00EE2A5C"/>
    <w:rsid w:val="00EE2ACF"/>
    <w:rsid w:val="00EE37BB"/>
    <w:rsid w:val="00EE4844"/>
    <w:rsid w:val="00EE4C4D"/>
    <w:rsid w:val="00EE4CD9"/>
    <w:rsid w:val="00EE591B"/>
    <w:rsid w:val="00EE5ECA"/>
    <w:rsid w:val="00EE6E8F"/>
    <w:rsid w:val="00EE6F8E"/>
    <w:rsid w:val="00EE712B"/>
    <w:rsid w:val="00EF0160"/>
    <w:rsid w:val="00EF0A5C"/>
    <w:rsid w:val="00EF101B"/>
    <w:rsid w:val="00EF1265"/>
    <w:rsid w:val="00EF1457"/>
    <w:rsid w:val="00EF2380"/>
    <w:rsid w:val="00EF2E6C"/>
    <w:rsid w:val="00EF305A"/>
    <w:rsid w:val="00EF49E8"/>
    <w:rsid w:val="00EF4DC2"/>
    <w:rsid w:val="00EF4EB7"/>
    <w:rsid w:val="00EF53D8"/>
    <w:rsid w:val="00EF5420"/>
    <w:rsid w:val="00EF58CC"/>
    <w:rsid w:val="00EF59CA"/>
    <w:rsid w:val="00EF6706"/>
    <w:rsid w:val="00EF68EB"/>
    <w:rsid w:val="00EF70D1"/>
    <w:rsid w:val="00EF730C"/>
    <w:rsid w:val="00EF750D"/>
    <w:rsid w:val="00EF7CBC"/>
    <w:rsid w:val="00F008A0"/>
    <w:rsid w:val="00F00AE4"/>
    <w:rsid w:val="00F00B46"/>
    <w:rsid w:val="00F00F09"/>
    <w:rsid w:val="00F01184"/>
    <w:rsid w:val="00F01BB8"/>
    <w:rsid w:val="00F01C2D"/>
    <w:rsid w:val="00F0243C"/>
    <w:rsid w:val="00F0247A"/>
    <w:rsid w:val="00F02688"/>
    <w:rsid w:val="00F026CA"/>
    <w:rsid w:val="00F0322E"/>
    <w:rsid w:val="00F036CD"/>
    <w:rsid w:val="00F040E1"/>
    <w:rsid w:val="00F04133"/>
    <w:rsid w:val="00F04295"/>
    <w:rsid w:val="00F047F9"/>
    <w:rsid w:val="00F04B8C"/>
    <w:rsid w:val="00F04B92"/>
    <w:rsid w:val="00F04E75"/>
    <w:rsid w:val="00F06236"/>
    <w:rsid w:val="00F06B97"/>
    <w:rsid w:val="00F0726A"/>
    <w:rsid w:val="00F07CC0"/>
    <w:rsid w:val="00F10A58"/>
    <w:rsid w:val="00F11499"/>
    <w:rsid w:val="00F11549"/>
    <w:rsid w:val="00F11964"/>
    <w:rsid w:val="00F12246"/>
    <w:rsid w:val="00F133A5"/>
    <w:rsid w:val="00F1353E"/>
    <w:rsid w:val="00F13D28"/>
    <w:rsid w:val="00F1401C"/>
    <w:rsid w:val="00F14241"/>
    <w:rsid w:val="00F14382"/>
    <w:rsid w:val="00F14CCA"/>
    <w:rsid w:val="00F14D7F"/>
    <w:rsid w:val="00F15701"/>
    <w:rsid w:val="00F1639C"/>
    <w:rsid w:val="00F16492"/>
    <w:rsid w:val="00F167BA"/>
    <w:rsid w:val="00F172B6"/>
    <w:rsid w:val="00F17564"/>
    <w:rsid w:val="00F179E9"/>
    <w:rsid w:val="00F17A75"/>
    <w:rsid w:val="00F200CC"/>
    <w:rsid w:val="00F203C6"/>
    <w:rsid w:val="00F20411"/>
    <w:rsid w:val="00F204C0"/>
    <w:rsid w:val="00F20683"/>
    <w:rsid w:val="00F2084A"/>
    <w:rsid w:val="00F20AC8"/>
    <w:rsid w:val="00F20B04"/>
    <w:rsid w:val="00F20B49"/>
    <w:rsid w:val="00F22C8A"/>
    <w:rsid w:val="00F234C8"/>
    <w:rsid w:val="00F2351B"/>
    <w:rsid w:val="00F239B7"/>
    <w:rsid w:val="00F249A9"/>
    <w:rsid w:val="00F24B6A"/>
    <w:rsid w:val="00F24C29"/>
    <w:rsid w:val="00F2585B"/>
    <w:rsid w:val="00F2597F"/>
    <w:rsid w:val="00F25D4C"/>
    <w:rsid w:val="00F26A6E"/>
    <w:rsid w:val="00F26F4C"/>
    <w:rsid w:val="00F274E1"/>
    <w:rsid w:val="00F27689"/>
    <w:rsid w:val="00F2785F"/>
    <w:rsid w:val="00F316FB"/>
    <w:rsid w:val="00F31CF3"/>
    <w:rsid w:val="00F32873"/>
    <w:rsid w:val="00F329E2"/>
    <w:rsid w:val="00F32F40"/>
    <w:rsid w:val="00F3394C"/>
    <w:rsid w:val="00F3454B"/>
    <w:rsid w:val="00F346A7"/>
    <w:rsid w:val="00F348AD"/>
    <w:rsid w:val="00F35D50"/>
    <w:rsid w:val="00F35EB4"/>
    <w:rsid w:val="00F363B7"/>
    <w:rsid w:val="00F366D2"/>
    <w:rsid w:val="00F36931"/>
    <w:rsid w:val="00F37863"/>
    <w:rsid w:val="00F37B2B"/>
    <w:rsid w:val="00F404F8"/>
    <w:rsid w:val="00F40517"/>
    <w:rsid w:val="00F40906"/>
    <w:rsid w:val="00F40B56"/>
    <w:rsid w:val="00F40D56"/>
    <w:rsid w:val="00F410D9"/>
    <w:rsid w:val="00F412C9"/>
    <w:rsid w:val="00F417AA"/>
    <w:rsid w:val="00F4291A"/>
    <w:rsid w:val="00F4364B"/>
    <w:rsid w:val="00F43D44"/>
    <w:rsid w:val="00F43EDF"/>
    <w:rsid w:val="00F4442C"/>
    <w:rsid w:val="00F44625"/>
    <w:rsid w:val="00F44C73"/>
    <w:rsid w:val="00F44CD2"/>
    <w:rsid w:val="00F455C9"/>
    <w:rsid w:val="00F45969"/>
    <w:rsid w:val="00F45A20"/>
    <w:rsid w:val="00F45AC7"/>
    <w:rsid w:val="00F46321"/>
    <w:rsid w:val="00F4638C"/>
    <w:rsid w:val="00F46510"/>
    <w:rsid w:val="00F465B5"/>
    <w:rsid w:val="00F46936"/>
    <w:rsid w:val="00F46CCC"/>
    <w:rsid w:val="00F46D21"/>
    <w:rsid w:val="00F470EC"/>
    <w:rsid w:val="00F503C1"/>
    <w:rsid w:val="00F50CA9"/>
    <w:rsid w:val="00F51129"/>
    <w:rsid w:val="00F51CD0"/>
    <w:rsid w:val="00F522E3"/>
    <w:rsid w:val="00F52501"/>
    <w:rsid w:val="00F527CE"/>
    <w:rsid w:val="00F52C9D"/>
    <w:rsid w:val="00F532E5"/>
    <w:rsid w:val="00F53D8B"/>
    <w:rsid w:val="00F53DD0"/>
    <w:rsid w:val="00F5487E"/>
    <w:rsid w:val="00F5491D"/>
    <w:rsid w:val="00F54F06"/>
    <w:rsid w:val="00F5576E"/>
    <w:rsid w:val="00F55A2D"/>
    <w:rsid w:val="00F56E43"/>
    <w:rsid w:val="00F57020"/>
    <w:rsid w:val="00F571E8"/>
    <w:rsid w:val="00F572CF"/>
    <w:rsid w:val="00F5759C"/>
    <w:rsid w:val="00F5778A"/>
    <w:rsid w:val="00F57B3D"/>
    <w:rsid w:val="00F57CE2"/>
    <w:rsid w:val="00F610FF"/>
    <w:rsid w:val="00F61683"/>
    <w:rsid w:val="00F6168A"/>
    <w:rsid w:val="00F61AE2"/>
    <w:rsid w:val="00F61E85"/>
    <w:rsid w:val="00F620A7"/>
    <w:rsid w:val="00F628D6"/>
    <w:rsid w:val="00F636C9"/>
    <w:rsid w:val="00F63A4D"/>
    <w:rsid w:val="00F63B28"/>
    <w:rsid w:val="00F64625"/>
    <w:rsid w:val="00F648BC"/>
    <w:rsid w:val="00F65B7F"/>
    <w:rsid w:val="00F66145"/>
    <w:rsid w:val="00F66AD4"/>
    <w:rsid w:val="00F676D6"/>
    <w:rsid w:val="00F67719"/>
    <w:rsid w:val="00F7062C"/>
    <w:rsid w:val="00F70D27"/>
    <w:rsid w:val="00F7169D"/>
    <w:rsid w:val="00F722CC"/>
    <w:rsid w:val="00F72E02"/>
    <w:rsid w:val="00F732A3"/>
    <w:rsid w:val="00F7376F"/>
    <w:rsid w:val="00F739F6"/>
    <w:rsid w:val="00F73FB5"/>
    <w:rsid w:val="00F74751"/>
    <w:rsid w:val="00F74A7C"/>
    <w:rsid w:val="00F74F5F"/>
    <w:rsid w:val="00F75273"/>
    <w:rsid w:val="00F75B58"/>
    <w:rsid w:val="00F75DD3"/>
    <w:rsid w:val="00F75F91"/>
    <w:rsid w:val="00F75FB0"/>
    <w:rsid w:val="00F76923"/>
    <w:rsid w:val="00F76A9E"/>
    <w:rsid w:val="00F76ABF"/>
    <w:rsid w:val="00F77102"/>
    <w:rsid w:val="00F777EF"/>
    <w:rsid w:val="00F800A4"/>
    <w:rsid w:val="00F806DF"/>
    <w:rsid w:val="00F80822"/>
    <w:rsid w:val="00F80AC9"/>
    <w:rsid w:val="00F8115D"/>
    <w:rsid w:val="00F813C2"/>
    <w:rsid w:val="00F814BD"/>
    <w:rsid w:val="00F81980"/>
    <w:rsid w:val="00F83637"/>
    <w:rsid w:val="00F83F58"/>
    <w:rsid w:val="00F841B7"/>
    <w:rsid w:val="00F8441C"/>
    <w:rsid w:val="00F844D0"/>
    <w:rsid w:val="00F84AD4"/>
    <w:rsid w:val="00F85580"/>
    <w:rsid w:val="00F857A5"/>
    <w:rsid w:val="00F866AB"/>
    <w:rsid w:val="00F87B5D"/>
    <w:rsid w:val="00F901D7"/>
    <w:rsid w:val="00F9083A"/>
    <w:rsid w:val="00F908AF"/>
    <w:rsid w:val="00F90D82"/>
    <w:rsid w:val="00F911BF"/>
    <w:rsid w:val="00F91615"/>
    <w:rsid w:val="00F91616"/>
    <w:rsid w:val="00F917DE"/>
    <w:rsid w:val="00F9185D"/>
    <w:rsid w:val="00F92245"/>
    <w:rsid w:val="00F92FC0"/>
    <w:rsid w:val="00F93FDD"/>
    <w:rsid w:val="00F94625"/>
    <w:rsid w:val="00F956BA"/>
    <w:rsid w:val="00F9574B"/>
    <w:rsid w:val="00F95A8B"/>
    <w:rsid w:val="00F95D8E"/>
    <w:rsid w:val="00F95E34"/>
    <w:rsid w:val="00F95F7F"/>
    <w:rsid w:val="00F95FD0"/>
    <w:rsid w:val="00F962C7"/>
    <w:rsid w:val="00F96AFB"/>
    <w:rsid w:val="00F96F3F"/>
    <w:rsid w:val="00F971A1"/>
    <w:rsid w:val="00F97A90"/>
    <w:rsid w:val="00F97B86"/>
    <w:rsid w:val="00F97CAF"/>
    <w:rsid w:val="00FA016C"/>
    <w:rsid w:val="00FA0619"/>
    <w:rsid w:val="00FA0FAB"/>
    <w:rsid w:val="00FA0FE1"/>
    <w:rsid w:val="00FA2797"/>
    <w:rsid w:val="00FA30A6"/>
    <w:rsid w:val="00FA318F"/>
    <w:rsid w:val="00FA3555"/>
    <w:rsid w:val="00FA3721"/>
    <w:rsid w:val="00FA4A9D"/>
    <w:rsid w:val="00FA5833"/>
    <w:rsid w:val="00FA5C98"/>
    <w:rsid w:val="00FA6449"/>
    <w:rsid w:val="00FA7063"/>
    <w:rsid w:val="00FA74D1"/>
    <w:rsid w:val="00FA762A"/>
    <w:rsid w:val="00FA778D"/>
    <w:rsid w:val="00FA7AE7"/>
    <w:rsid w:val="00FB0251"/>
    <w:rsid w:val="00FB02DA"/>
    <w:rsid w:val="00FB0D35"/>
    <w:rsid w:val="00FB0EE2"/>
    <w:rsid w:val="00FB1044"/>
    <w:rsid w:val="00FB1954"/>
    <w:rsid w:val="00FB19DE"/>
    <w:rsid w:val="00FB1B69"/>
    <w:rsid w:val="00FB1E76"/>
    <w:rsid w:val="00FB233B"/>
    <w:rsid w:val="00FB2A70"/>
    <w:rsid w:val="00FB3768"/>
    <w:rsid w:val="00FB388E"/>
    <w:rsid w:val="00FB3AA2"/>
    <w:rsid w:val="00FB3D7F"/>
    <w:rsid w:val="00FB3E0D"/>
    <w:rsid w:val="00FB4395"/>
    <w:rsid w:val="00FB4D25"/>
    <w:rsid w:val="00FB50D3"/>
    <w:rsid w:val="00FB5207"/>
    <w:rsid w:val="00FB5227"/>
    <w:rsid w:val="00FB5281"/>
    <w:rsid w:val="00FB5324"/>
    <w:rsid w:val="00FB5DCB"/>
    <w:rsid w:val="00FB676B"/>
    <w:rsid w:val="00FB6C80"/>
    <w:rsid w:val="00FB6D38"/>
    <w:rsid w:val="00FB7CB9"/>
    <w:rsid w:val="00FC04FF"/>
    <w:rsid w:val="00FC08FE"/>
    <w:rsid w:val="00FC0E4A"/>
    <w:rsid w:val="00FC1680"/>
    <w:rsid w:val="00FC181E"/>
    <w:rsid w:val="00FC19DC"/>
    <w:rsid w:val="00FC3387"/>
    <w:rsid w:val="00FC35A3"/>
    <w:rsid w:val="00FC3BCF"/>
    <w:rsid w:val="00FC404B"/>
    <w:rsid w:val="00FC445B"/>
    <w:rsid w:val="00FC566A"/>
    <w:rsid w:val="00FC5D29"/>
    <w:rsid w:val="00FC5E37"/>
    <w:rsid w:val="00FC5EC7"/>
    <w:rsid w:val="00FC6BBA"/>
    <w:rsid w:val="00FC712D"/>
    <w:rsid w:val="00FC75F2"/>
    <w:rsid w:val="00FC7687"/>
    <w:rsid w:val="00FC7B68"/>
    <w:rsid w:val="00FD0442"/>
    <w:rsid w:val="00FD0502"/>
    <w:rsid w:val="00FD054D"/>
    <w:rsid w:val="00FD0590"/>
    <w:rsid w:val="00FD0A93"/>
    <w:rsid w:val="00FD158D"/>
    <w:rsid w:val="00FD258C"/>
    <w:rsid w:val="00FD26A7"/>
    <w:rsid w:val="00FD2A54"/>
    <w:rsid w:val="00FD3A15"/>
    <w:rsid w:val="00FD4158"/>
    <w:rsid w:val="00FD45C0"/>
    <w:rsid w:val="00FD49FC"/>
    <w:rsid w:val="00FD5855"/>
    <w:rsid w:val="00FD5864"/>
    <w:rsid w:val="00FD5A1E"/>
    <w:rsid w:val="00FD5F64"/>
    <w:rsid w:val="00FD61C1"/>
    <w:rsid w:val="00FD6920"/>
    <w:rsid w:val="00FD6EE6"/>
    <w:rsid w:val="00FD7288"/>
    <w:rsid w:val="00FD75AD"/>
    <w:rsid w:val="00FD7783"/>
    <w:rsid w:val="00FD7A70"/>
    <w:rsid w:val="00FE011E"/>
    <w:rsid w:val="00FE0648"/>
    <w:rsid w:val="00FE06E1"/>
    <w:rsid w:val="00FE0942"/>
    <w:rsid w:val="00FE0CC4"/>
    <w:rsid w:val="00FE0D34"/>
    <w:rsid w:val="00FE1560"/>
    <w:rsid w:val="00FE16CC"/>
    <w:rsid w:val="00FE1B93"/>
    <w:rsid w:val="00FE2518"/>
    <w:rsid w:val="00FE2A66"/>
    <w:rsid w:val="00FE2C1F"/>
    <w:rsid w:val="00FE2CFD"/>
    <w:rsid w:val="00FE316B"/>
    <w:rsid w:val="00FE3434"/>
    <w:rsid w:val="00FE393D"/>
    <w:rsid w:val="00FE3991"/>
    <w:rsid w:val="00FE3A89"/>
    <w:rsid w:val="00FE3F04"/>
    <w:rsid w:val="00FE4349"/>
    <w:rsid w:val="00FE44E1"/>
    <w:rsid w:val="00FE4B8B"/>
    <w:rsid w:val="00FE4CFA"/>
    <w:rsid w:val="00FE56EC"/>
    <w:rsid w:val="00FE5E0D"/>
    <w:rsid w:val="00FE6770"/>
    <w:rsid w:val="00FE6B5D"/>
    <w:rsid w:val="00FE6CE5"/>
    <w:rsid w:val="00FE6DFE"/>
    <w:rsid w:val="00FE6E12"/>
    <w:rsid w:val="00FE76AA"/>
    <w:rsid w:val="00FE78F0"/>
    <w:rsid w:val="00FE79FB"/>
    <w:rsid w:val="00FF0246"/>
    <w:rsid w:val="00FF0614"/>
    <w:rsid w:val="00FF0706"/>
    <w:rsid w:val="00FF0728"/>
    <w:rsid w:val="00FF18DE"/>
    <w:rsid w:val="00FF21A0"/>
    <w:rsid w:val="00FF24DA"/>
    <w:rsid w:val="00FF2650"/>
    <w:rsid w:val="00FF2F6B"/>
    <w:rsid w:val="00FF3ACA"/>
    <w:rsid w:val="00FF4369"/>
    <w:rsid w:val="00FF4A8B"/>
    <w:rsid w:val="00FF4C95"/>
    <w:rsid w:val="00FF4D40"/>
    <w:rsid w:val="00FF4DC9"/>
    <w:rsid w:val="00FF5525"/>
    <w:rsid w:val="00FF5F99"/>
    <w:rsid w:val="00FF6133"/>
    <w:rsid w:val="00FF6D10"/>
    <w:rsid w:val="00FF6D74"/>
    <w:rsid w:val="00FF786E"/>
    <w:rsid w:val="03B76D59"/>
    <w:rsid w:val="04D85E68"/>
    <w:rsid w:val="05780E2E"/>
    <w:rsid w:val="0C21D9B2"/>
    <w:rsid w:val="16FC6576"/>
    <w:rsid w:val="18E30665"/>
    <w:rsid w:val="1AB285FB"/>
    <w:rsid w:val="1CBFE312"/>
    <w:rsid w:val="1DA5C7EF"/>
    <w:rsid w:val="24F90BA9"/>
    <w:rsid w:val="24FEE621"/>
    <w:rsid w:val="25159214"/>
    <w:rsid w:val="25C7CF06"/>
    <w:rsid w:val="266DC872"/>
    <w:rsid w:val="27B4C1F5"/>
    <w:rsid w:val="28423DAB"/>
    <w:rsid w:val="2C0E9231"/>
    <w:rsid w:val="2D9B712F"/>
    <w:rsid w:val="34BD82CB"/>
    <w:rsid w:val="38C09728"/>
    <w:rsid w:val="3AA14914"/>
    <w:rsid w:val="3E9A76B0"/>
    <w:rsid w:val="47F6849A"/>
    <w:rsid w:val="4A111F7A"/>
    <w:rsid w:val="4A17008C"/>
    <w:rsid w:val="4C1BA44A"/>
    <w:rsid w:val="4E9AA2D2"/>
    <w:rsid w:val="52DE34D7"/>
    <w:rsid w:val="590A5C7C"/>
    <w:rsid w:val="5F01C7B0"/>
    <w:rsid w:val="60B42A8E"/>
    <w:rsid w:val="65BA8F09"/>
    <w:rsid w:val="65DAC3A9"/>
    <w:rsid w:val="67F7CB50"/>
    <w:rsid w:val="6BB06D57"/>
    <w:rsid w:val="6C59EC10"/>
    <w:rsid w:val="6EFD3FF3"/>
    <w:rsid w:val="72562BCF"/>
    <w:rsid w:val="7CB5BE3C"/>
    <w:rsid w:val="7DD5131C"/>
    <w:rsid w:val="7E085013"/>
    <w:rsid w:val="7E174DAF"/>
    <w:rsid w:val="7ED6629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E36F25F"/>
  <w15:chartTrackingRefBased/>
  <w15:docId w15:val="{6DC69576-F677-4D30-AB0C-BE48E01FF34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29" w:qFormat="1"/>
    <w:lsdException w:name="heading 1" w:uiPriority="3"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5" w:unhideWhenUsed="1"/>
    <w:lsdException w:name="footer" w:semiHidden="1" w:unhideWhenUsed="1"/>
    <w:lsdException w:name="index heading" w:semiHidden="1" w:unhideWhenUsed="1"/>
    <w:lsdException w:name="caption" w:semiHidden="1" w:uiPriority="2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iPriority="7"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uiPriority="10"/>
    <w:lsdException w:name="List Bullet 4" w:semiHidden="1" w:unhideWhenUsed="1"/>
    <w:lsdException w:name="List Bullet 5" w:semiHidden="1" w:unhideWhenUsed="1"/>
    <w:lsdException w:name="List Number 2" w:semiHidden="1" w:unhideWhenUsed="1" w:qFormat="1"/>
    <w:lsdException w:name="List Number 3" w:uiPriority="8"/>
    <w:lsdException w:name="List Number 4" w:semiHidden="1" w:unhideWhenUsed="1"/>
    <w:lsdException w:name="List Number 5" w:semiHidden="1" w:unhideWhenUsed="1"/>
    <w:lsdException w:name="Title" w:semiHidden="1" w:uiPriority="1"/>
    <w:lsdException w:name="Closing" w:semiHidden="1" w:unhideWhenUsed="1"/>
    <w:lsdException w:name="Signature" w:semiHidden="1"/>
    <w:lsdException w:name="Default Paragraph Font" w:semiHidden="1" w:uiPriority="1" w:unhideWhenUsed="1"/>
    <w:lsdException w:name="Body Text" w:semiHidden="1" w:uiPriority="7"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semiHidden="1" w:uiPriority="29"/>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semiHidden="1" w:uiPriority="21" w:qFormat="1"/>
    <w:lsdException w:name="Subtle Reference" w:semiHidden="1" w:uiPriority="31" w:unhideWhenUsed="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ŠBody text"/>
    <w:qFormat/>
    <w:rsid w:val="00A82D8B"/>
    <w:pPr>
      <w:suppressAutoHyphens/>
      <w:spacing w:before="240" w:after="120" w:line="360" w:lineRule="auto"/>
    </w:pPr>
    <w:rPr>
      <w:rFonts w:ascii="Arial" w:hAnsi="Arial" w:cs="Arial"/>
      <w:szCs w:val="24"/>
    </w:rPr>
  </w:style>
  <w:style w:type="paragraph" w:styleId="Heading1">
    <w:name w:val="heading 1"/>
    <w:aliases w:val="ŠHeading 1"/>
    <w:basedOn w:val="Normal"/>
    <w:next w:val="Normal"/>
    <w:link w:val="Heading1Char"/>
    <w:uiPriority w:val="3"/>
    <w:qFormat/>
    <w:rsid w:val="001F16F3"/>
    <w:pPr>
      <w:keepNext/>
      <w:keepLines/>
      <w:spacing w:before="600" w:after="360"/>
      <w:contextualSpacing/>
      <w:outlineLvl w:val="0"/>
    </w:pPr>
    <w:rPr>
      <w:rFonts w:eastAsiaTheme="majorEastAsia"/>
      <w:bCs/>
      <w:color w:val="002664"/>
      <w:sz w:val="40"/>
      <w:szCs w:val="52"/>
    </w:rPr>
  </w:style>
  <w:style w:type="paragraph" w:styleId="Heading2">
    <w:name w:val="heading 2"/>
    <w:aliases w:val="ŠHeading 2"/>
    <w:basedOn w:val="Normal"/>
    <w:next w:val="Normal"/>
    <w:link w:val="Heading2Char"/>
    <w:uiPriority w:val="3"/>
    <w:qFormat/>
    <w:rsid w:val="001F16F3"/>
    <w:pPr>
      <w:keepNext/>
      <w:keepLines/>
      <w:spacing w:before="360"/>
      <w:outlineLvl w:val="1"/>
    </w:pPr>
    <w:rPr>
      <w:rFonts w:eastAsiaTheme="majorEastAsia"/>
      <w:bCs/>
      <w:color w:val="002664"/>
      <w:sz w:val="36"/>
      <w:szCs w:val="48"/>
    </w:rPr>
  </w:style>
  <w:style w:type="paragraph" w:styleId="Heading3">
    <w:name w:val="heading 3"/>
    <w:aliases w:val="ŠHeading 3"/>
    <w:basedOn w:val="Normal"/>
    <w:next w:val="Normal"/>
    <w:link w:val="Heading3Char"/>
    <w:uiPriority w:val="4"/>
    <w:qFormat/>
    <w:rsid w:val="001F16F3"/>
    <w:pPr>
      <w:keepNext/>
      <w:spacing w:before="360"/>
      <w:outlineLvl w:val="2"/>
    </w:pPr>
    <w:rPr>
      <w:color w:val="002664"/>
      <w:sz w:val="32"/>
      <w:szCs w:val="40"/>
    </w:rPr>
  </w:style>
  <w:style w:type="paragraph" w:styleId="Heading4">
    <w:name w:val="heading 4"/>
    <w:aliases w:val="ŠHeading 4"/>
    <w:basedOn w:val="Normal"/>
    <w:next w:val="Normal"/>
    <w:link w:val="Heading4Char"/>
    <w:uiPriority w:val="5"/>
    <w:qFormat/>
    <w:rsid w:val="001F16F3"/>
    <w:pPr>
      <w:keepNext/>
      <w:outlineLvl w:val="3"/>
    </w:pPr>
    <w:rPr>
      <w:color w:val="002664"/>
      <w:sz w:val="28"/>
      <w:szCs w:val="36"/>
    </w:rPr>
  </w:style>
  <w:style w:type="paragraph" w:styleId="Heading5">
    <w:name w:val="heading 5"/>
    <w:aliases w:val="ŠHeading 5"/>
    <w:basedOn w:val="Normal"/>
    <w:next w:val="Normal"/>
    <w:link w:val="Heading5Char"/>
    <w:uiPriority w:val="6"/>
    <w:qFormat/>
    <w:rsid w:val="001F16F3"/>
    <w:pPr>
      <w:keepNext/>
      <w:outlineLvl w:val="4"/>
    </w:pPr>
    <w:rPr>
      <w:b/>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aption">
    <w:name w:val="caption"/>
    <w:aliases w:val="ŠCaption"/>
    <w:basedOn w:val="Normal"/>
    <w:next w:val="Normal"/>
    <w:uiPriority w:val="20"/>
    <w:qFormat/>
    <w:rsid w:val="001F16F3"/>
    <w:pPr>
      <w:keepNext/>
      <w:spacing w:after="200" w:line="240" w:lineRule="auto"/>
    </w:pPr>
    <w:rPr>
      <w:iCs/>
      <w:color w:val="002664"/>
      <w:sz w:val="18"/>
      <w:szCs w:val="18"/>
    </w:rPr>
  </w:style>
  <w:style w:type="table" w:customStyle="1" w:styleId="Tableheader">
    <w:name w:val="ŠTable header"/>
    <w:basedOn w:val="TableNormal"/>
    <w:uiPriority w:val="99"/>
    <w:rsid w:val="001F16F3"/>
    <w:pPr>
      <w:widowControl w:val="0"/>
      <w:spacing w:before="100" w:after="100" w:line="360" w:lineRule="auto"/>
      <w:mirrorIndents/>
    </w:pPr>
    <w:rPr>
      <w:rFonts w:ascii="Arial" w:hAnsi="Arial"/>
    </w:rPr>
    <w:tblPr>
      <w:tblStyleRowBandSize w:val="1"/>
      <w:tblStyleColBandSize w:val="1"/>
      <w:tblBorders>
        <w:left w:val="single" w:sz="4" w:space="0" w:color="auto"/>
        <w:bottom w:val="single" w:sz="2" w:space="0" w:color="auto"/>
        <w:right w:val="single" w:sz="2" w:space="0" w:color="auto"/>
        <w:insideH w:val="single" w:sz="2" w:space="0" w:color="auto"/>
        <w:insideV w:val="single" w:sz="2" w:space="0" w:color="auto"/>
      </w:tblBorders>
    </w:tblPr>
    <w:tcPr>
      <w:shd w:val="clear" w:color="auto" w:fill="auto"/>
    </w:tcPr>
    <w:tblStylePr w:type="firstRow">
      <w:pPr>
        <w:keepNext w:val="0"/>
        <w:keepLines w:val="0"/>
        <w:pageBreakBefore w:val="0"/>
        <w:widowControl w:val="0"/>
        <w:suppressLineNumbers w:val="0"/>
        <w:suppressAutoHyphens w:val="0"/>
        <w:wordWrap/>
        <w:spacing w:beforeLines="0" w:before="120" w:beforeAutospacing="0" w:afterLines="0" w:after="120" w:afterAutospacing="0" w:line="360" w:lineRule="auto"/>
        <w:contextualSpacing w:val="0"/>
        <w:mirrorIndents/>
        <w:jc w:val="left"/>
      </w:pPr>
      <w:rPr>
        <w:rFonts w:ascii="Arial" w:hAnsi="Arial"/>
        <w:b/>
        <w:sz w:val="22"/>
      </w:rPr>
      <w:tblPr/>
      <w:trPr>
        <w:tblHeader/>
      </w:trPr>
      <w:tcPr>
        <w:tcBorders>
          <w:bottom w:val="nil"/>
          <w:insideH w:val="nil"/>
          <w:insideV w:val="nil"/>
        </w:tcBorders>
        <w:shd w:val="clear" w:color="auto" w:fill="002664"/>
      </w:tcPr>
    </w:tblStylePr>
    <w:tblStylePr w:type="lastRow">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noWrap/>
        <w:tcMar>
          <w:top w:w="113" w:type="dxa"/>
          <w:left w:w="0" w:type="nil"/>
          <w:bottom w:w="57" w:type="dxa"/>
          <w:right w:w="0" w:type="nil"/>
        </w:tcMar>
      </w:tcPr>
    </w:tblStylePr>
    <w:tblStylePr w:type="firstCol">
      <w:pPr>
        <w:wordWrap/>
        <w:spacing w:beforeLines="0" w:before="120" w:beforeAutospacing="0" w:afterLines="0" w:after="120" w:afterAutospacing="0" w:line="360" w:lineRule="auto"/>
      </w:pPr>
      <w:rPr>
        <w:rFonts w:ascii="Arial" w:hAnsi="Arial"/>
        <w:b/>
        <w:sz w:val="22"/>
      </w:rPr>
    </w:tblStylePr>
    <w:tblStylePr w:type="lastCol">
      <w:pPr>
        <w:wordWrap/>
        <w:spacing w:beforeLines="0" w:before="120" w:beforeAutospacing="0" w:afterLines="0" w:after="120" w:afterAutospacing="0" w:line="360" w:lineRule="auto"/>
      </w:pPr>
      <w:rPr>
        <w:rFonts w:ascii="Arial" w:hAnsi="Arial"/>
        <w:sz w:val="22"/>
      </w:rPr>
    </w:tblStylePr>
    <w:tblStylePr w:type="band1Vert">
      <w:pPr>
        <w:wordWrap/>
        <w:spacing w:beforeLines="0" w:before="120" w:beforeAutospacing="0" w:afterLines="0" w:after="120" w:afterAutospacing="0" w:line="360" w:lineRule="auto"/>
      </w:pPr>
      <w:rPr>
        <w:rFonts w:ascii="Arial" w:hAnsi="Arial"/>
        <w:sz w:val="22"/>
      </w:rPr>
    </w:tblStylePr>
    <w:tblStylePr w:type="band2Vert">
      <w:pPr>
        <w:wordWrap/>
        <w:spacing w:beforeLines="0" w:before="120" w:beforeAutospacing="0" w:afterLines="0" w:after="120" w:afterAutospacing="0" w:line="360" w:lineRule="auto"/>
      </w:pPr>
      <w:rPr>
        <w:rFonts w:ascii="Arial" w:hAnsi="Arial"/>
        <w:sz w:val="22"/>
      </w:rPr>
    </w:tblStylePr>
    <w:tblStylePr w:type="band1Horz">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shd w:val="clear" w:color="auto" w:fill="FFFFFF" w:themeFill="background1"/>
        <w:noWrap/>
      </w:tcPr>
    </w:tblStylePr>
    <w:tblStylePr w:type="band2Horz">
      <w:pPr>
        <w:keepNext w:val="0"/>
        <w:keepLines w:val="0"/>
        <w:pageBreakBefore w:val="0"/>
        <w:widowControl w:val="0"/>
        <w:suppressLineNumbers w:val="0"/>
        <w:suppressAutoHyphens w:val="0"/>
        <w:wordWrap/>
        <w:spacing w:beforeLines="0" w:before="120" w:beforeAutospacing="0" w:afterLines="0" w:after="120" w:afterAutospacing="0" w:line="360" w:lineRule="auto"/>
      </w:pPr>
      <w:rPr>
        <w:rFonts w:ascii="Arial" w:hAnsi="Arial"/>
        <w:sz w:val="22"/>
      </w:rPr>
      <w:tblPr/>
      <w:tcPr>
        <w:shd w:val="clear" w:color="auto" w:fill="EBEBEB"/>
        <w:noWrap/>
      </w:tcPr>
    </w:tblStylePr>
  </w:style>
  <w:style w:type="table" w:styleId="TableGrid">
    <w:name w:val="Table Grid"/>
    <w:basedOn w:val="TableNormal"/>
    <w:uiPriority w:val="39"/>
    <w:rsid w:val="001F16F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Number">
    <w:name w:val="List Number"/>
    <w:aliases w:val="ŠList Number"/>
    <w:basedOn w:val="Normal"/>
    <w:uiPriority w:val="7"/>
    <w:qFormat/>
    <w:rsid w:val="001F16F3"/>
    <w:pPr>
      <w:numPr>
        <w:numId w:val="16"/>
      </w:numPr>
    </w:pPr>
  </w:style>
  <w:style w:type="paragraph" w:styleId="ListNumber2">
    <w:name w:val="List Number 2"/>
    <w:aliases w:val="ŠList Number 2"/>
    <w:basedOn w:val="Normal"/>
    <w:uiPriority w:val="8"/>
    <w:qFormat/>
    <w:rsid w:val="001F16F3"/>
    <w:pPr>
      <w:numPr>
        <w:numId w:val="24"/>
      </w:numPr>
    </w:pPr>
  </w:style>
  <w:style w:type="paragraph" w:styleId="ListBullet">
    <w:name w:val="List Bullet"/>
    <w:aliases w:val="ŠList Bullet"/>
    <w:basedOn w:val="Normal"/>
    <w:uiPriority w:val="9"/>
    <w:qFormat/>
    <w:rsid w:val="001F16F3"/>
    <w:pPr>
      <w:numPr>
        <w:numId w:val="23"/>
      </w:numPr>
    </w:pPr>
  </w:style>
  <w:style w:type="paragraph" w:styleId="ListBullet2">
    <w:name w:val="List Bullet 2"/>
    <w:aliases w:val="ŠList Bullet 2"/>
    <w:basedOn w:val="Normal"/>
    <w:uiPriority w:val="10"/>
    <w:qFormat/>
    <w:rsid w:val="004D0A07"/>
    <w:pPr>
      <w:numPr>
        <w:numId w:val="21"/>
      </w:numPr>
      <w:ind w:left="1134" w:hanging="567"/>
    </w:pPr>
  </w:style>
  <w:style w:type="paragraph" w:customStyle="1" w:styleId="FeatureBox4">
    <w:name w:val="ŠFeature Box 4"/>
    <w:basedOn w:val="FeatureBox2"/>
    <w:next w:val="Normal"/>
    <w:uiPriority w:val="14"/>
    <w:qFormat/>
    <w:rsid w:val="001F16F3"/>
    <w:pPr>
      <w:pBdr>
        <w:top w:val="single" w:sz="24" w:space="10" w:color="EBEBEB"/>
        <w:left w:val="single" w:sz="24" w:space="10" w:color="EBEBEB"/>
        <w:bottom w:val="single" w:sz="24" w:space="10" w:color="EBEBEB"/>
        <w:right w:val="single" w:sz="24" w:space="10" w:color="EBEBEB"/>
      </w:pBdr>
      <w:shd w:val="clear" w:color="auto" w:fill="EBEBEB"/>
    </w:pPr>
  </w:style>
  <w:style w:type="paragraph" w:customStyle="1" w:styleId="Pulloutquote">
    <w:name w:val="ŠPull out quote"/>
    <w:basedOn w:val="Normal"/>
    <w:next w:val="Normal"/>
    <w:uiPriority w:val="20"/>
    <w:qFormat/>
    <w:rsid w:val="001F16F3"/>
    <w:pPr>
      <w:keepNext/>
      <w:ind w:left="567" w:right="57"/>
    </w:pPr>
    <w:rPr>
      <w:szCs w:val="22"/>
    </w:rPr>
  </w:style>
  <w:style w:type="paragraph" w:customStyle="1" w:styleId="Documentname">
    <w:name w:val="ŠDocument name"/>
    <w:basedOn w:val="Normal"/>
    <w:next w:val="Normal"/>
    <w:uiPriority w:val="17"/>
    <w:qFormat/>
    <w:rsid w:val="001F16F3"/>
    <w:pPr>
      <w:pBdr>
        <w:bottom w:val="single" w:sz="8" w:space="10" w:color="D3D3D3" w:themeColor="background2" w:themeShade="E6"/>
      </w:pBdr>
      <w:spacing w:before="0" w:after="240" w:line="276" w:lineRule="auto"/>
      <w:jc w:val="right"/>
    </w:pPr>
    <w:rPr>
      <w:bCs/>
      <w:sz w:val="18"/>
      <w:szCs w:val="18"/>
    </w:rPr>
  </w:style>
  <w:style w:type="paragraph" w:customStyle="1" w:styleId="Imageattributioncaption">
    <w:name w:val="ŠImage attribution caption"/>
    <w:basedOn w:val="Normal"/>
    <w:next w:val="Normal"/>
    <w:uiPriority w:val="15"/>
    <w:qFormat/>
    <w:rsid w:val="001F16F3"/>
    <w:pPr>
      <w:spacing w:after="0"/>
    </w:pPr>
    <w:rPr>
      <w:sz w:val="18"/>
      <w:szCs w:val="18"/>
    </w:rPr>
  </w:style>
  <w:style w:type="paragraph" w:customStyle="1" w:styleId="FeatureBox2">
    <w:name w:val="ŠFeature Box 2"/>
    <w:basedOn w:val="Normal"/>
    <w:next w:val="Normal"/>
    <w:link w:val="FeatureBox2Char"/>
    <w:uiPriority w:val="12"/>
    <w:qFormat/>
    <w:rsid w:val="001F16F3"/>
    <w:pPr>
      <w:pBdr>
        <w:top w:val="single" w:sz="24" w:space="10" w:color="CCEDFC"/>
        <w:left w:val="single" w:sz="24" w:space="10" w:color="CCEDFC"/>
        <w:bottom w:val="single" w:sz="24" w:space="10" w:color="CCEDFC"/>
        <w:right w:val="single" w:sz="24" w:space="10" w:color="CCEDFC"/>
      </w:pBdr>
      <w:shd w:val="clear" w:color="auto" w:fill="CCEDFC"/>
    </w:pPr>
  </w:style>
  <w:style w:type="paragraph" w:customStyle="1" w:styleId="FeatureBox3">
    <w:name w:val="ŠFeature Box 3"/>
    <w:basedOn w:val="Normal"/>
    <w:next w:val="Normal"/>
    <w:uiPriority w:val="13"/>
    <w:qFormat/>
    <w:rsid w:val="001F16F3"/>
    <w:pPr>
      <w:pBdr>
        <w:top w:val="single" w:sz="24" w:space="10" w:color="FFB8C2"/>
        <w:left w:val="single" w:sz="24" w:space="10" w:color="FFB8C2"/>
        <w:bottom w:val="single" w:sz="24" w:space="10" w:color="FFB8C2"/>
        <w:right w:val="single" w:sz="24" w:space="10" w:color="FFB8C2"/>
      </w:pBdr>
      <w:shd w:val="clear" w:color="auto" w:fill="FFB8C2"/>
    </w:pPr>
  </w:style>
  <w:style w:type="paragraph" w:customStyle="1" w:styleId="FeatureBox">
    <w:name w:val="ŠFeature Box"/>
    <w:basedOn w:val="Normal"/>
    <w:next w:val="Normal"/>
    <w:uiPriority w:val="11"/>
    <w:qFormat/>
    <w:rsid w:val="001F16F3"/>
    <w:pPr>
      <w:pBdr>
        <w:top w:val="single" w:sz="24" w:space="10" w:color="002664"/>
        <w:left w:val="single" w:sz="24" w:space="10" w:color="002664"/>
        <w:bottom w:val="single" w:sz="24" w:space="10" w:color="002664"/>
        <w:right w:val="single" w:sz="24" w:space="10" w:color="002664"/>
      </w:pBdr>
    </w:pPr>
  </w:style>
  <w:style w:type="paragraph" w:styleId="Subtitle">
    <w:name w:val="Subtitle"/>
    <w:basedOn w:val="Normal"/>
    <w:next w:val="Normal"/>
    <w:link w:val="SubtitleChar"/>
    <w:uiPriority w:val="11"/>
    <w:semiHidden/>
    <w:qFormat/>
    <w:rsid w:val="001F16F3"/>
    <w:pPr>
      <w:numPr>
        <w:ilvl w:val="1"/>
      </w:numPr>
      <w:spacing w:after="160"/>
    </w:pPr>
    <w:rPr>
      <w:rFonts w:eastAsiaTheme="minorEastAsia" w:cstheme="minorBidi"/>
      <w:color w:val="5A5A5A" w:themeColor="text1" w:themeTint="A5"/>
      <w:spacing w:val="15"/>
      <w:szCs w:val="22"/>
    </w:rPr>
  </w:style>
  <w:style w:type="character" w:customStyle="1" w:styleId="SubtitleChar">
    <w:name w:val="Subtitle Char"/>
    <w:basedOn w:val="DefaultParagraphFont"/>
    <w:link w:val="Subtitle"/>
    <w:uiPriority w:val="11"/>
    <w:semiHidden/>
    <w:rsid w:val="001F16F3"/>
    <w:rPr>
      <w:rFonts w:ascii="Arial" w:eastAsiaTheme="minorEastAsia" w:hAnsi="Arial"/>
      <w:color w:val="5A5A5A" w:themeColor="text1" w:themeTint="A5"/>
      <w:spacing w:val="15"/>
    </w:rPr>
  </w:style>
  <w:style w:type="character" w:styleId="Hyperlink">
    <w:name w:val="Hyperlink"/>
    <w:aliases w:val="ŠHyperlink"/>
    <w:basedOn w:val="DefaultParagraphFont"/>
    <w:uiPriority w:val="99"/>
    <w:unhideWhenUsed/>
    <w:rsid w:val="001F16F3"/>
    <w:rPr>
      <w:color w:val="001C4A" w:themeColor="accent1" w:themeShade="BF"/>
      <w:u w:val="single"/>
    </w:rPr>
  </w:style>
  <w:style w:type="paragraph" w:customStyle="1" w:styleId="Logo">
    <w:name w:val="ŠLogo"/>
    <w:basedOn w:val="Normal"/>
    <w:uiPriority w:val="18"/>
    <w:qFormat/>
    <w:rsid w:val="001F16F3"/>
    <w:pPr>
      <w:tabs>
        <w:tab w:val="right" w:pos="10200"/>
      </w:tabs>
      <w:spacing w:after="0" w:line="300" w:lineRule="atLeast"/>
      <w:ind w:left="-567" w:right="-567" w:firstLine="567"/>
    </w:pPr>
    <w:rPr>
      <w:bCs/>
      <w:color w:val="002664"/>
    </w:rPr>
  </w:style>
  <w:style w:type="paragraph" w:styleId="TOC1">
    <w:name w:val="toc 1"/>
    <w:aliases w:val="ŠTOC 1"/>
    <w:basedOn w:val="Normal"/>
    <w:next w:val="Normal"/>
    <w:uiPriority w:val="39"/>
    <w:unhideWhenUsed/>
    <w:rsid w:val="001F16F3"/>
    <w:pPr>
      <w:tabs>
        <w:tab w:val="right" w:leader="dot" w:pos="14570"/>
      </w:tabs>
      <w:spacing w:before="0"/>
    </w:pPr>
    <w:rPr>
      <w:b/>
      <w:noProof/>
    </w:rPr>
  </w:style>
  <w:style w:type="paragraph" w:styleId="TOC2">
    <w:name w:val="toc 2"/>
    <w:aliases w:val="ŠTOC 2"/>
    <w:basedOn w:val="Normal"/>
    <w:next w:val="Normal"/>
    <w:uiPriority w:val="39"/>
    <w:unhideWhenUsed/>
    <w:rsid w:val="001F16F3"/>
    <w:pPr>
      <w:tabs>
        <w:tab w:val="right" w:leader="dot" w:pos="14570"/>
      </w:tabs>
      <w:spacing w:before="0"/>
    </w:pPr>
    <w:rPr>
      <w:noProof/>
    </w:rPr>
  </w:style>
  <w:style w:type="paragraph" w:styleId="TOC3">
    <w:name w:val="toc 3"/>
    <w:aliases w:val="ŠTOC 3"/>
    <w:basedOn w:val="Normal"/>
    <w:next w:val="Normal"/>
    <w:uiPriority w:val="39"/>
    <w:unhideWhenUsed/>
    <w:rsid w:val="001F16F3"/>
    <w:pPr>
      <w:spacing w:before="0"/>
      <w:ind w:left="244"/>
    </w:pPr>
  </w:style>
  <w:style w:type="character" w:customStyle="1" w:styleId="BoldItalic">
    <w:name w:val="ŠBold Italic"/>
    <w:basedOn w:val="DefaultParagraphFont"/>
    <w:uiPriority w:val="1"/>
    <w:qFormat/>
    <w:rsid w:val="001F16F3"/>
    <w:rPr>
      <w:b/>
      <w:i/>
      <w:iCs/>
    </w:rPr>
  </w:style>
  <w:style w:type="character" w:customStyle="1" w:styleId="Heading1Char">
    <w:name w:val="Heading 1 Char"/>
    <w:aliases w:val="ŠHeading 1 Char"/>
    <w:basedOn w:val="DefaultParagraphFont"/>
    <w:link w:val="Heading1"/>
    <w:uiPriority w:val="3"/>
    <w:rsid w:val="001F16F3"/>
    <w:rPr>
      <w:rFonts w:ascii="Arial" w:eastAsiaTheme="majorEastAsia" w:hAnsi="Arial" w:cs="Arial"/>
      <w:bCs/>
      <w:color w:val="002664"/>
      <w:sz w:val="40"/>
      <w:szCs w:val="52"/>
    </w:rPr>
  </w:style>
  <w:style w:type="character" w:customStyle="1" w:styleId="Heading2Char">
    <w:name w:val="Heading 2 Char"/>
    <w:aliases w:val="ŠHeading 2 Char"/>
    <w:basedOn w:val="DefaultParagraphFont"/>
    <w:link w:val="Heading2"/>
    <w:uiPriority w:val="3"/>
    <w:rsid w:val="001F16F3"/>
    <w:rPr>
      <w:rFonts w:ascii="Arial" w:eastAsiaTheme="majorEastAsia" w:hAnsi="Arial" w:cs="Arial"/>
      <w:bCs/>
      <w:color w:val="002664"/>
      <w:sz w:val="36"/>
      <w:szCs w:val="48"/>
    </w:rPr>
  </w:style>
  <w:style w:type="paragraph" w:styleId="TOCHeading">
    <w:name w:val="TOC Heading"/>
    <w:aliases w:val="ŠTOC Heading"/>
    <w:basedOn w:val="Heading1"/>
    <w:next w:val="Normal"/>
    <w:uiPriority w:val="38"/>
    <w:qFormat/>
    <w:rsid w:val="001F16F3"/>
    <w:pPr>
      <w:spacing w:after="240"/>
      <w:outlineLvl w:val="9"/>
    </w:pPr>
    <w:rPr>
      <w:szCs w:val="40"/>
    </w:rPr>
  </w:style>
  <w:style w:type="paragraph" w:styleId="Footer">
    <w:name w:val="footer"/>
    <w:aliases w:val="ŠFooter"/>
    <w:basedOn w:val="Normal"/>
    <w:link w:val="FooterChar"/>
    <w:uiPriority w:val="19"/>
    <w:rsid w:val="001F16F3"/>
    <w:pPr>
      <w:tabs>
        <w:tab w:val="center" w:pos="4513"/>
        <w:tab w:val="right" w:pos="9026"/>
        <w:tab w:val="right" w:pos="10773"/>
      </w:tabs>
      <w:spacing w:after="0" w:line="23" w:lineRule="atLeast"/>
      <w:ind w:right="-567"/>
    </w:pPr>
    <w:rPr>
      <w:sz w:val="18"/>
      <w:szCs w:val="18"/>
    </w:rPr>
  </w:style>
  <w:style w:type="character" w:customStyle="1" w:styleId="FooterChar">
    <w:name w:val="Footer Char"/>
    <w:aliases w:val="ŠFooter Char"/>
    <w:basedOn w:val="DefaultParagraphFont"/>
    <w:link w:val="Footer"/>
    <w:uiPriority w:val="19"/>
    <w:rsid w:val="001F16F3"/>
    <w:rPr>
      <w:rFonts w:ascii="Arial" w:hAnsi="Arial" w:cs="Arial"/>
      <w:sz w:val="18"/>
      <w:szCs w:val="18"/>
    </w:rPr>
  </w:style>
  <w:style w:type="paragraph" w:styleId="Header">
    <w:name w:val="header"/>
    <w:aliases w:val="ŠHeader"/>
    <w:basedOn w:val="Normal"/>
    <w:link w:val="HeaderChar"/>
    <w:uiPriority w:val="16"/>
    <w:rsid w:val="001F16F3"/>
    <w:rPr>
      <w:noProof/>
      <w:color w:val="002664"/>
      <w:sz w:val="28"/>
      <w:szCs w:val="28"/>
    </w:rPr>
  </w:style>
  <w:style w:type="character" w:customStyle="1" w:styleId="HeaderChar">
    <w:name w:val="Header Char"/>
    <w:aliases w:val="ŠHeader Char"/>
    <w:basedOn w:val="DefaultParagraphFont"/>
    <w:link w:val="Header"/>
    <w:uiPriority w:val="16"/>
    <w:rsid w:val="001F16F3"/>
    <w:rPr>
      <w:rFonts w:ascii="Arial" w:hAnsi="Arial" w:cs="Arial"/>
      <w:noProof/>
      <w:color w:val="002664"/>
      <w:sz w:val="28"/>
      <w:szCs w:val="28"/>
    </w:rPr>
  </w:style>
  <w:style w:type="character" w:customStyle="1" w:styleId="Heading3Char">
    <w:name w:val="Heading 3 Char"/>
    <w:aliases w:val="ŠHeading 3 Char"/>
    <w:basedOn w:val="DefaultParagraphFont"/>
    <w:link w:val="Heading3"/>
    <w:uiPriority w:val="4"/>
    <w:rsid w:val="001F16F3"/>
    <w:rPr>
      <w:rFonts w:ascii="Arial" w:hAnsi="Arial" w:cs="Arial"/>
      <w:color w:val="002664"/>
      <w:sz w:val="32"/>
      <w:szCs w:val="40"/>
    </w:rPr>
  </w:style>
  <w:style w:type="character" w:customStyle="1" w:styleId="Heading4Char">
    <w:name w:val="Heading 4 Char"/>
    <w:aliases w:val="ŠHeading 4 Char"/>
    <w:basedOn w:val="DefaultParagraphFont"/>
    <w:link w:val="Heading4"/>
    <w:uiPriority w:val="5"/>
    <w:rsid w:val="001F16F3"/>
    <w:rPr>
      <w:rFonts w:ascii="Arial" w:hAnsi="Arial" w:cs="Arial"/>
      <w:color w:val="002664"/>
      <w:sz w:val="28"/>
      <w:szCs w:val="36"/>
    </w:rPr>
  </w:style>
  <w:style w:type="character" w:customStyle="1" w:styleId="Heading5Char">
    <w:name w:val="Heading 5 Char"/>
    <w:aliases w:val="ŠHeading 5 Char"/>
    <w:basedOn w:val="DefaultParagraphFont"/>
    <w:link w:val="Heading5"/>
    <w:uiPriority w:val="6"/>
    <w:rsid w:val="001F16F3"/>
    <w:rPr>
      <w:rFonts w:ascii="Arial" w:hAnsi="Arial" w:cs="Arial"/>
      <w:b/>
      <w:szCs w:val="32"/>
    </w:rPr>
  </w:style>
  <w:style w:type="character" w:styleId="UnresolvedMention">
    <w:name w:val="Unresolved Mention"/>
    <w:basedOn w:val="DefaultParagraphFont"/>
    <w:uiPriority w:val="99"/>
    <w:semiHidden/>
    <w:unhideWhenUsed/>
    <w:rsid w:val="001F16F3"/>
    <w:rPr>
      <w:color w:val="605E5C"/>
      <w:shd w:val="clear" w:color="auto" w:fill="E1DFDD"/>
    </w:rPr>
  </w:style>
  <w:style w:type="character" w:styleId="SubtleEmphasis">
    <w:name w:val="Subtle Emphasis"/>
    <w:basedOn w:val="DefaultParagraphFont"/>
    <w:uiPriority w:val="19"/>
    <w:semiHidden/>
    <w:qFormat/>
    <w:rsid w:val="001F16F3"/>
    <w:rPr>
      <w:i/>
      <w:iCs/>
      <w:color w:val="404040" w:themeColor="text1" w:themeTint="BF"/>
    </w:rPr>
  </w:style>
  <w:style w:type="paragraph" w:styleId="TOC4">
    <w:name w:val="toc 4"/>
    <w:aliases w:val="ŠTOC 4"/>
    <w:basedOn w:val="Normal"/>
    <w:next w:val="Normal"/>
    <w:autoRedefine/>
    <w:uiPriority w:val="39"/>
    <w:unhideWhenUsed/>
    <w:rsid w:val="001F16F3"/>
    <w:pPr>
      <w:spacing w:before="0"/>
      <w:ind w:left="488"/>
    </w:pPr>
  </w:style>
  <w:style w:type="character" w:styleId="CommentReference">
    <w:name w:val="annotation reference"/>
    <w:basedOn w:val="DefaultParagraphFont"/>
    <w:uiPriority w:val="99"/>
    <w:semiHidden/>
    <w:unhideWhenUsed/>
    <w:rsid w:val="001F16F3"/>
    <w:rPr>
      <w:sz w:val="16"/>
      <w:szCs w:val="16"/>
    </w:rPr>
  </w:style>
  <w:style w:type="paragraph" w:styleId="CommentText">
    <w:name w:val="annotation text"/>
    <w:basedOn w:val="Normal"/>
    <w:link w:val="CommentTextChar"/>
    <w:uiPriority w:val="99"/>
    <w:unhideWhenUsed/>
    <w:rsid w:val="001F16F3"/>
    <w:pPr>
      <w:spacing w:line="240" w:lineRule="auto"/>
    </w:pPr>
    <w:rPr>
      <w:sz w:val="20"/>
      <w:szCs w:val="20"/>
    </w:rPr>
  </w:style>
  <w:style w:type="character" w:customStyle="1" w:styleId="CommentTextChar">
    <w:name w:val="Comment Text Char"/>
    <w:basedOn w:val="DefaultParagraphFont"/>
    <w:link w:val="CommentText"/>
    <w:uiPriority w:val="99"/>
    <w:rsid w:val="001F16F3"/>
    <w:rPr>
      <w:rFonts w:ascii="Arial" w:hAnsi="Arial" w:cs="Arial"/>
      <w:sz w:val="20"/>
      <w:szCs w:val="20"/>
    </w:rPr>
  </w:style>
  <w:style w:type="paragraph" w:styleId="CommentSubject">
    <w:name w:val="annotation subject"/>
    <w:basedOn w:val="CommentText"/>
    <w:next w:val="CommentText"/>
    <w:link w:val="CommentSubjectChar"/>
    <w:uiPriority w:val="99"/>
    <w:semiHidden/>
    <w:unhideWhenUsed/>
    <w:rsid w:val="001F16F3"/>
    <w:rPr>
      <w:b/>
      <w:bCs/>
    </w:rPr>
  </w:style>
  <w:style w:type="character" w:customStyle="1" w:styleId="CommentSubjectChar">
    <w:name w:val="Comment Subject Char"/>
    <w:basedOn w:val="CommentTextChar"/>
    <w:link w:val="CommentSubject"/>
    <w:uiPriority w:val="99"/>
    <w:semiHidden/>
    <w:rsid w:val="001F16F3"/>
    <w:rPr>
      <w:rFonts w:ascii="Arial" w:hAnsi="Arial" w:cs="Arial"/>
      <w:b/>
      <w:bCs/>
      <w:sz w:val="20"/>
      <w:szCs w:val="20"/>
    </w:rPr>
  </w:style>
  <w:style w:type="character" w:styleId="Strong">
    <w:name w:val="Strong"/>
    <w:aliases w:val="ŠStrong,Bold"/>
    <w:qFormat/>
    <w:rsid w:val="001F16F3"/>
    <w:rPr>
      <w:b/>
      <w:bCs/>
    </w:rPr>
  </w:style>
  <w:style w:type="character" w:styleId="Emphasis">
    <w:name w:val="Emphasis"/>
    <w:aliases w:val="ŠEmphasis,Italic"/>
    <w:qFormat/>
    <w:rsid w:val="001F16F3"/>
    <w:rPr>
      <w:i/>
      <w:iCs/>
    </w:rPr>
  </w:style>
  <w:style w:type="paragraph" w:styleId="ListNumber3">
    <w:name w:val="List Number 3"/>
    <w:aliases w:val="ŠList Number 3"/>
    <w:basedOn w:val="ListBullet3"/>
    <w:uiPriority w:val="8"/>
    <w:rsid w:val="001F16F3"/>
    <w:pPr>
      <w:numPr>
        <w:ilvl w:val="2"/>
        <w:numId w:val="24"/>
      </w:numPr>
    </w:pPr>
  </w:style>
  <w:style w:type="paragraph" w:styleId="ListBullet3">
    <w:name w:val="List Bullet 3"/>
    <w:aliases w:val="ŠList Bullet 3"/>
    <w:basedOn w:val="Normal"/>
    <w:uiPriority w:val="10"/>
    <w:rsid w:val="001F16F3"/>
    <w:pPr>
      <w:numPr>
        <w:numId w:val="22"/>
      </w:numPr>
    </w:pPr>
  </w:style>
  <w:style w:type="character" w:styleId="PlaceholderText">
    <w:name w:val="Placeholder Text"/>
    <w:basedOn w:val="DefaultParagraphFont"/>
    <w:uiPriority w:val="99"/>
    <w:semiHidden/>
    <w:rsid w:val="001F16F3"/>
    <w:rPr>
      <w:color w:val="808080"/>
    </w:rPr>
  </w:style>
  <w:style w:type="paragraph" w:styleId="Revision">
    <w:name w:val="Revision"/>
    <w:hidden/>
    <w:uiPriority w:val="99"/>
    <w:semiHidden/>
    <w:rsid w:val="000769CC"/>
    <w:pPr>
      <w:spacing w:after="0" w:line="240" w:lineRule="auto"/>
    </w:pPr>
    <w:rPr>
      <w:rFonts w:ascii="Arial" w:hAnsi="Arial" w:cs="Arial"/>
      <w:szCs w:val="24"/>
    </w:rPr>
  </w:style>
  <w:style w:type="paragraph" w:customStyle="1" w:styleId="Subtitle0">
    <w:name w:val="ŠSubtitle"/>
    <w:basedOn w:val="Normal"/>
    <w:link w:val="SubtitleChar0"/>
    <w:uiPriority w:val="2"/>
    <w:qFormat/>
    <w:rsid w:val="001F16F3"/>
    <w:pPr>
      <w:spacing w:before="360"/>
    </w:pPr>
    <w:rPr>
      <w:color w:val="002664"/>
      <w:sz w:val="44"/>
      <w:szCs w:val="48"/>
    </w:rPr>
  </w:style>
  <w:style w:type="character" w:customStyle="1" w:styleId="SubtitleChar0">
    <w:name w:val="ŠSubtitle Char"/>
    <w:basedOn w:val="DefaultParagraphFont"/>
    <w:link w:val="Subtitle0"/>
    <w:uiPriority w:val="2"/>
    <w:rsid w:val="001F16F3"/>
    <w:rPr>
      <w:rFonts w:ascii="Arial" w:hAnsi="Arial" w:cs="Arial"/>
      <w:color w:val="002664"/>
      <w:sz w:val="44"/>
      <w:szCs w:val="48"/>
    </w:rPr>
  </w:style>
  <w:style w:type="paragraph" w:styleId="Title">
    <w:name w:val="Title"/>
    <w:aliases w:val="ŠTitle"/>
    <w:basedOn w:val="Normal"/>
    <w:next w:val="Normal"/>
    <w:link w:val="TitleChar"/>
    <w:uiPriority w:val="1"/>
    <w:rsid w:val="001F16F3"/>
    <w:pPr>
      <w:pBdr>
        <w:bottom w:val="single" w:sz="4" w:space="1" w:color="002664"/>
      </w:pBdr>
      <w:spacing w:before="2000" w:after="0"/>
      <w:contextualSpacing/>
    </w:pPr>
    <w:rPr>
      <w:rFonts w:eastAsiaTheme="majorEastAsia" w:cstheme="majorBidi"/>
      <w:color w:val="002664"/>
      <w:spacing w:val="-10"/>
      <w:kern w:val="28"/>
      <w:sz w:val="80"/>
      <w:szCs w:val="80"/>
    </w:rPr>
  </w:style>
  <w:style w:type="character" w:customStyle="1" w:styleId="TitleChar">
    <w:name w:val="Title Char"/>
    <w:aliases w:val="ŠTitle Char"/>
    <w:basedOn w:val="DefaultParagraphFont"/>
    <w:link w:val="Title"/>
    <w:uiPriority w:val="1"/>
    <w:rsid w:val="001F16F3"/>
    <w:rPr>
      <w:rFonts w:ascii="Arial" w:eastAsiaTheme="majorEastAsia" w:hAnsi="Arial" w:cstheme="majorBidi"/>
      <w:color w:val="002664"/>
      <w:spacing w:val="-10"/>
      <w:kern w:val="28"/>
      <w:sz w:val="80"/>
      <w:szCs w:val="80"/>
    </w:rPr>
  </w:style>
  <w:style w:type="paragraph" w:styleId="ListParagraph">
    <w:name w:val="List Paragraph"/>
    <w:aliases w:val="ŠList Paragraph"/>
    <w:basedOn w:val="Normal"/>
    <w:uiPriority w:val="34"/>
    <w:unhideWhenUsed/>
    <w:qFormat/>
    <w:rsid w:val="001F16F3"/>
    <w:pPr>
      <w:ind w:left="567"/>
    </w:pPr>
  </w:style>
  <w:style w:type="character" w:customStyle="1" w:styleId="Featuretext1">
    <w:name w:val="ŠFeature text 1"/>
    <w:uiPriority w:val="15"/>
    <w:qFormat/>
    <w:rsid w:val="000422B8"/>
    <w:rPr>
      <w:rFonts w:ascii="Arial" w:hAnsi="Arial"/>
      <w:b/>
      <w:color w:val="323695"/>
      <w:sz w:val="22"/>
    </w:rPr>
  </w:style>
  <w:style w:type="character" w:customStyle="1" w:styleId="Featuretext2">
    <w:name w:val="ŠFeature text 2"/>
    <w:uiPriority w:val="15"/>
    <w:qFormat/>
    <w:rsid w:val="000422B8"/>
    <w:rPr>
      <w:rFonts w:ascii="Arial" w:hAnsi="Arial"/>
      <w:b/>
      <w:color w:val="B30000"/>
      <w:sz w:val="22"/>
    </w:rPr>
  </w:style>
  <w:style w:type="character" w:customStyle="1" w:styleId="Featuretext3">
    <w:name w:val="ŠFeature text 3"/>
    <w:uiPriority w:val="15"/>
    <w:qFormat/>
    <w:rsid w:val="000422B8"/>
    <w:rPr>
      <w:rFonts w:ascii="Arial" w:hAnsi="Arial"/>
      <w:b/>
      <w:color w:val="2675C4"/>
      <w:sz w:val="22"/>
    </w:rPr>
  </w:style>
  <w:style w:type="character" w:customStyle="1" w:styleId="Featuretext4">
    <w:name w:val="ŠFeature text 4"/>
    <w:uiPriority w:val="15"/>
    <w:qFormat/>
    <w:rsid w:val="000422B8"/>
    <w:rPr>
      <w:rFonts w:ascii="Arial" w:hAnsi="Arial"/>
      <w:b/>
      <w:color w:val="88419D"/>
      <w:sz w:val="22"/>
    </w:rPr>
  </w:style>
  <w:style w:type="character" w:customStyle="1" w:styleId="Featuretext5">
    <w:name w:val="ŠFeature text 5"/>
    <w:uiPriority w:val="15"/>
    <w:qFormat/>
    <w:rsid w:val="000422B8"/>
    <w:rPr>
      <w:rFonts w:ascii="Arial" w:hAnsi="Arial"/>
      <w:b/>
      <w:color w:val="BD5704"/>
      <w:sz w:val="22"/>
    </w:rPr>
  </w:style>
  <w:style w:type="table" w:styleId="GridTable4-Accent6">
    <w:name w:val="Grid Table 4 Accent 6"/>
    <w:basedOn w:val="TableNormal"/>
    <w:uiPriority w:val="49"/>
    <w:rsid w:val="000422B8"/>
    <w:pPr>
      <w:spacing w:after="0" w:line="240" w:lineRule="auto"/>
    </w:pPr>
    <w:tblPr>
      <w:tblStyleRowBandSize w:val="1"/>
      <w:tblStyleColBandSize w:val="1"/>
      <w:tblBorders>
        <w:top w:val="single" w:sz="4" w:space="0" w:color="FFD4D9" w:themeColor="accent6" w:themeTint="99"/>
        <w:left w:val="single" w:sz="4" w:space="0" w:color="FFD4D9" w:themeColor="accent6" w:themeTint="99"/>
        <w:bottom w:val="single" w:sz="4" w:space="0" w:color="FFD4D9" w:themeColor="accent6" w:themeTint="99"/>
        <w:right w:val="single" w:sz="4" w:space="0" w:color="FFD4D9" w:themeColor="accent6" w:themeTint="99"/>
        <w:insideH w:val="single" w:sz="4" w:space="0" w:color="FFD4D9" w:themeColor="accent6" w:themeTint="99"/>
        <w:insideV w:val="single" w:sz="4" w:space="0" w:color="FFD4D9" w:themeColor="accent6" w:themeTint="99"/>
      </w:tblBorders>
    </w:tblPr>
    <w:tblStylePr w:type="firstRow">
      <w:rPr>
        <w:b/>
        <w:bCs/>
        <w:color w:val="FFFFFF" w:themeColor="background1"/>
      </w:rPr>
      <w:tblPr/>
      <w:tcPr>
        <w:tcBorders>
          <w:top w:val="single" w:sz="4" w:space="0" w:color="FFB8C1" w:themeColor="accent6"/>
          <w:left w:val="single" w:sz="4" w:space="0" w:color="FFB8C1" w:themeColor="accent6"/>
          <w:bottom w:val="single" w:sz="4" w:space="0" w:color="FFB8C1" w:themeColor="accent6"/>
          <w:right w:val="single" w:sz="4" w:space="0" w:color="FFB8C1" w:themeColor="accent6"/>
          <w:insideH w:val="nil"/>
          <w:insideV w:val="nil"/>
        </w:tcBorders>
        <w:shd w:val="clear" w:color="auto" w:fill="FFB8C1" w:themeFill="accent6"/>
      </w:tcPr>
    </w:tblStylePr>
    <w:tblStylePr w:type="lastRow">
      <w:rPr>
        <w:b/>
        <w:bCs/>
      </w:rPr>
      <w:tblPr/>
      <w:tcPr>
        <w:tcBorders>
          <w:top w:val="double" w:sz="4" w:space="0" w:color="FFB8C1" w:themeColor="accent6"/>
        </w:tcBorders>
      </w:tcPr>
    </w:tblStylePr>
    <w:tblStylePr w:type="firstCol">
      <w:rPr>
        <w:b/>
        <w:bCs/>
      </w:rPr>
    </w:tblStylePr>
    <w:tblStylePr w:type="lastCol">
      <w:rPr>
        <w:b/>
        <w:bCs/>
      </w:rPr>
    </w:tblStylePr>
    <w:tblStylePr w:type="band1Vert">
      <w:tblPr/>
      <w:tcPr>
        <w:shd w:val="clear" w:color="auto" w:fill="FFF0F2" w:themeFill="accent6" w:themeFillTint="33"/>
      </w:tcPr>
    </w:tblStylePr>
    <w:tblStylePr w:type="band1Horz">
      <w:tblPr/>
      <w:tcPr>
        <w:shd w:val="clear" w:color="auto" w:fill="FFF0F2" w:themeFill="accent6" w:themeFillTint="33"/>
      </w:tcPr>
    </w:tblStylePr>
  </w:style>
  <w:style w:type="table" w:styleId="GridTable4-Accent4">
    <w:name w:val="Grid Table 4 Accent 4"/>
    <w:basedOn w:val="TableNormal"/>
    <w:uiPriority w:val="49"/>
    <w:rsid w:val="000422B8"/>
    <w:pPr>
      <w:spacing w:after="0" w:line="240" w:lineRule="auto"/>
    </w:pPr>
    <w:tblPr>
      <w:tblStyleRowBandSize w:val="1"/>
      <w:tblStyleColBandSize w:val="1"/>
      <w:tblBorders>
        <w:top w:val="single" w:sz="4" w:space="0" w:color="DFF4FD" w:themeColor="accent4" w:themeTint="99"/>
        <w:left w:val="single" w:sz="4" w:space="0" w:color="DFF4FD" w:themeColor="accent4" w:themeTint="99"/>
        <w:bottom w:val="single" w:sz="4" w:space="0" w:color="DFF4FD" w:themeColor="accent4" w:themeTint="99"/>
        <w:right w:val="single" w:sz="4" w:space="0" w:color="DFF4FD" w:themeColor="accent4" w:themeTint="99"/>
        <w:insideH w:val="single" w:sz="4" w:space="0" w:color="DFF4FD" w:themeColor="accent4" w:themeTint="99"/>
        <w:insideV w:val="single" w:sz="4" w:space="0" w:color="DFF4FD" w:themeColor="accent4" w:themeTint="99"/>
      </w:tblBorders>
    </w:tblPr>
    <w:tblStylePr w:type="firstRow">
      <w:rPr>
        <w:b/>
        <w:bCs/>
        <w:color w:val="FFFFFF" w:themeColor="background1"/>
      </w:rPr>
      <w:tblPr/>
      <w:tcPr>
        <w:tcBorders>
          <w:top w:val="single" w:sz="4" w:space="0" w:color="CBEDFD" w:themeColor="accent4"/>
          <w:left w:val="single" w:sz="4" w:space="0" w:color="CBEDFD" w:themeColor="accent4"/>
          <w:bottom w:val="single" w:sz="4" w:space="0" w:color="CBEDFD" w:themeColor="accent4"/>
          <w:right w:val="single" w:sz="4" w:space="0" w:color="CBEDFD" w:themeColor="accent4"/>
          <w:insideH w:val="nil"/>
          <w:insideV w:val="nil"/>
        </w:tcBorders>
        <w:shd w:val="clear" w:color="auto" w:fill="CBEDFD" w:themeFill="accent4"/>
      </w:tcPr>
    </w:tblStylePr>
    <w:tblStylePr w:type="lastRow">
      <w:rPr>
        <w:b/>
        <w:bCs/>
      </w:rPr>
      <w:tblPr/>
      <w:tcPr>
        <w:tcBorders>
          <w:top w:val="double" w:sz="4" w:space="0" w:color="CBEDFD" w:themeColor="accent4"/>
        </w:tcBorders>
      </w:tcPr>
    </w:tblStylePr>
    <w:tblStylePr w:type="firstCol">
      <w:rPr>
        <w:b/>
        <w:bCs/>
      </w:rPr>
    </w:tblStylePr>
    <w:tblStylePr w:type="lastCol">
      <w:rPr>
        <w:b/>
        <w:bCs/>
      </w:rPr>
    </w:tblStylePr>
    <w:tblStylePr w:type="band1Vert">
      <w:tblPr/>
      <w:tcPr>
        <w:shd w:val="clear" w:color="auto" w:fill="F4FBFE" w:themeFill="accent4" w:themeFillTint="33"/>
      </w:tcPr>
    </w:tblStylePr>
    <w:tblStylePr w:type="band1Horz">
      <w:tblPr/>
      <w:tcPr>
        <w:shd w:val="clear" w:color="auto" w:fill="F4FBFE" w:themeFill="accent4" w:themeFillTint="33"/>
      </w:tcPr>
    </w:tblStylePr>
  </w:style>
  <w:style w:type="table" w:styleId="ListTable3-Accent4">
    <w:name w:val="List Table 3 Accent 4"/>
    <w:basedOn w:val="TableNormal"/>
    <w:uiPriority w:val="48"/>
    <w:rsid w:val="000422B8"/>
    <w:pPr>
      <w:spacing w:after="0" w:line="240" w:lineRule="auto"/>
    </w:pPr>
    <w:tblPr>
      <w:tblStyleRowBandSize w:val="1"/>
      <w:tblStyleColBandSize w:val="1"/>
      <w:tblBorders>
        <w:top w:val="single" w:sz="4" w:space="0" w:color="CBEDFD" w:themeColor="accent4"/>
        <w:left w:val="single" w:sz="4" w:space="0" w:color="CBEDFD" w:themeColor="accent4"/>
        <w:bottom w:val="single" w:sz="4" w:space="0" w:color="CBEDFD" w:themeColor="accent4"/>
        <w:right w:val="single" w:sz="4" w:space="0" w:color="CBEDFD" w:themeColor="accent4"/>
      </w:tblBorders>
    </w:tblPr>
    <w:tblStylePr w:type="firstRow">
      <w:rPr>
        <w:b/>
        <w:bCs/>
        <w:color w:val="FFFFFF" w:themeColor="background1"/>
      </w:rPr>
      <w:tblPr/>
      <w:tcPr>
        <w:shd w:val="clear" w:color="auto" w:fill="CBEDFD" w:themeFill="accent4"/>
      </w:tcPr>
    </w:tblStylePr>
    <w:tblStylePr w:type="lastRow">
      <w:rPr>
        <w:b/>
        <w:bCs/>
      </w:rPr>
      <w:tblPr/>
      <w:tcPr>
        <w:tcBorders>
          <w:top w:val="double" w:sz="4" w:space="0" w:color="CBEDFD"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BEDFD" w:themeColor="accent4"/>
          <w:right w:val="single" w:sz="4" w:space="0" w:color="CBEDFD" w:themeColor="accent4"/>
        </w:tcBorders>
      </w:tcPr>
    </w:tblStylePr>
    <w:tblStylePr w:type="band1Horz">
      <w:tblPr/>
      <w:tcPr>
        <w:tcBorders>
          <w:top w:val="single" w:sz="4" w:space="0" w:color="CBEDFD" w:themeColor="accent4"/>
          <w:bottom w:val="single" w:sz="4" w:space="0" w:color="CBEDFD"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BEDFD" w:themeColor="accent4"/>
          <w:left w:val="nil"/>
        </w:tcBorders>
      </w:tcPr>
    </w:tblStylePr>
    <w:tblStylePr w:type="swCell">
      <w:tblPr/>
      <w:tcPr>
        <w:tcBorders>
          <w:top w:val="double" w:sz="4" w:space="0" w:color="CBEDFD" w:themeColor="accent4"/>
          <w:right w:val="nil"/>
        </w:tcBorders>
      </w:tcPr>
    </w:tblStylePr>
  </w:style>
  <w:style w:type="table" w:styleId="ListTable4-Accent4">
    <w:name w:val="List Table 4 Accent 4"/>
    <w:basedOn w:val="TableNormal"/>
    <w:uiPriority w:val="49"/>
    <w:rsid w:val="000422B8"/>
    <w:pPr>
      <w:spacing w:after="0" w:line="240" w:lineRule="auto"/>
    </w:pPr>
    <w:tblPr>
      <w:tblStyleRowBandSize w:val="1"/>
      <w:tblStyleColBandSize w:val="1"/>
      <w:tblBorders>
        <w:top w:val="single" w:sz="4" w:space="0" w:color="DFF4FD" w:themeColor="accent4" w:themeTint="99"/>
        <w:left w:val="single" w:sz="4" w:space="0" w:color="DFF4FD" w:themeColor="accent4" w:themeTint="99"/>
        <w:bottom w:val="single" w:sz="4" w:space="0" w:color="DFF4FD" w:themeColor="accent4" w:themeTint="99"/>
        <w:right w:val="single" w:sz="4" w:space="0" w:color="DFF4FD" w:themeColor="accent4" w:themeTint="99"/>
        <w:insideH w:val="single" w:sz="4" w:space="0" w:color="DFF4FD" w:themeColor="accent4" w:themeTint="99"/>
      </w:tblBorders>
    </w:tblPr>
    <w:tblStylePr w:type="firstRow">
      <w:rPr>
        <w:b/>
        <w:bCs/>
        <w:color w:val="FFFFFF" w:themeColor="background1"/>
      </w:rPr>
      <w:tblPr/>
      <w:tcPr>
        <w:tcBorders>
          <w:top w:val="single" w:sz="4" w:space="0" w:color="CBEDFD" w:themeColor="accent4"/>
          <w:left w:val="single" w:sz="4" w:space="0" w:color="CBEDFD" w:themeColor="accent4"/>
          <w:bottom w:val="single" w:sz="4" w:space="0" w:color="CBEDFD" w:themeColor="accent4"/>
          <w:right w:val="single" w:sz="4" w:space="0" w:color="CBEDFD" w:themeColor="accent4"/>
          <w:insideH w:val="nil"/>
        </w:tcBorders>
        <w:shd w:val="clear" w:color="auto" w:fill="CBEDFD" w:themeFill="accent4"/>
      </w:tcPr>
    </w:tblStylePr>
    <w:tblStylePr w:type="lastRow">
      <w:rPr>
        <w:b/>
        <w:bCs/>
      </w:rPr>
      <w:tblPr/>
      <w:tcPr>
        <w:tcBorders>
          <w:top w:val="double" w:sz="4" w:space="0" w:color="DFF4FD" w:themeColor="accent4" w:themeTint="99"/>
        </w:tcBorders>
      </w:tcPr>
    </w:tblStylePr>
    <w:tblStylePr w:type="firstCol">
      <w:rPr>
        <w:b/>
        <w:bCs/>
      </w:rPr>
    </w:tblStylePr>
    <w:tblStylePr w:type="lastCol">
      <w:rPr>
        <w:b/>
        <w:bCs/>
      </w:rPr>
    </w:tblStylePr>
    <w:tblStylePr w:type="band1Vert">
      <w:tblPr/>
      <w:tcPr>
        <w:shd w:val="clear" w:color="auto" w:fill="F4FBFE" w:themeFill="accent4" w:themeFillTint="33"/>
      </w:tcPr>
    </w:tblStylePr>
    <w:tblStylePr w:type="band1Horz">
      <w:tblPr/>
      <w:tcPr>
        <w:shd w:val="clear" w:color="auto" w:fill="F4FBFE" w:themeFill="accent4" w:themeFillTint="33"/>
      </w:tcPr>
    </w:tblStylePr>
  </w:style>
  <w:style w:type="table" w:styleId="ListTable3-Accent1">
    <w:name w:val="List Table 3 Accent 1"/>
    <w:basedOn w:val="TableNormal"/>
    <w:uiPriority w:val="48"/>
    <w:rsid w:val="000422B8"/>
    <w:pPr>
      <w:spacing w:after="0" w:line="240" w:lineRule="auto"/>
    </w:pPr>
    <w:tblPr>
      <w:tblStyleRowBandSize w:val="1"/>
      <w:tblStyleColBandSize w:val="1"/>
      <w:tblBorders>
        <w:top w:val="single" w:sz="4" w:space="0" w:color="002664" w:themeColor="accent1"/>
        <w:left w:val="single" w:sz="4" w:space="0" w:color="002664" w:themeColor="accent1"/>
        <w:bottom w:val="single" w:sz="4" w:space="0" w:color="002664" w:themeColor="accent1"/>
        <w:right w:val="single" w:sz="4" w:space="0" w:color="002664" w:themeColor="accent1"/>
      </w:tblBorders>
    </w:tblPr>
    <w:tblStylePr w:type="firstRow">
      <w:rPr>
        <w:b/>
        <w:bCs/>
        <w:color w:val="FFFFFF" w:themeColor="background1"/>
      </w:rPr>
      <w:tblPr/>
      <w:tcPr>
        <w:shd w:val="clear" w:color="auto" w:fill="002664" w:themeFill="accent1"/>
      </w:tcPr>
    </w:tblStylePr>
    <w:tblStylePr w:type="lastRow">
      <w:rPr>
        <w:b/>
        <w:bCs/>
      </w:rPr>
      <w:tblPr/>
      <w:tcPr>
        <w:tcBorders>
          <w:top w:val="double" w:sz="4" w:space="0" w:color="002664"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2664" w:themeColor="accent1"/>
          <w:right w:val="single" w:sz="4" w:space="0" w:color="002664" w:themeColor="accent1"/>
        </w:tcBorders>
      </w:tcPr>
    </w:tblStylePr>
    <w:tblStylePr w:type="band1Horz">
      <w:tblPr/>
      <w:tcPr>
        <w:tcBorders>
          <w:top w:val="single" w:sz="4" w:space="0" w:color="002664" w:themeColor="accent1"/>
          <w:bottom w:val="single" w:sz="4" w:space="0" w:color="002664"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2664" w:themeColor="accent1"/>
          <w:left w:val="nil"/>
        </w:tcBorders>
      </w:tcPr>
    </w:tblStylePr>
    <w:tblStylePr w:type="swCell">
      <w:tblPr/>
      <w:tcPr>
        <w:tcBorders>
          <w:top w:val="double" w:sz="4" w:space="0" w:color="002664" w:themeColor="accent1"/>
          <w:right w:val="nil"/>
        </w:tcBorders>
      </w:tcPr>
    </w:tblStylePr>
  </w:style>
  <w:style w:type="character" w:styleId="FollowedHyperlink">
    <w:name w:val="FollowedHyperlink"/>
    <w:basedOn w:val="DefaultParagraphFont"/>
    <w:uiPriority w:val="99"/>
    <w:semiHidden/>
    <w:unhideWhenUsed/>
    <w:rsid w:val="001F16F3"/>
    <w:rPr>
      <w:color w:val="954F72" w:themeColor="followedHyperlink"/>
      <w:u w:val="single"/>
    </w:rPr>
  </w:style>
  <w:style w:type="paragraph" w:styleId="NoSpacing">
    <w:name w:val="No Spacing"/>
    <w:aliases w:val="ŠNo Spacing"/>
    <w:next w:val="Normal"/>
    <w:uiPriority w:val="1"/>
    <w:qFormat/>
    <w:rsid w:val="000422B8"/>
    <w:pPr>
      <w:spacing w:after="0" w:line="240" w:lineRule="auto"/>
    </w:pPr>
    <w:rPr>
      <w:rFonts w:ascii="Arial" w:hAnsi="Arial"/>
      <w:sz w:val="24"/>
      <w:szCs w:val="24"/>
    </w:rPr>
  </w:style>
  <w:style w:type="character" w:styleId="Mention">
    <w:name w:val="Mention"/>
    <w:basedOn w:val="DefaultParagraphFont"/>
    <w:uiPriority w:val="99"/>
    <w:unhideWhenUsed/>
    <w:rsid w:val="00FE2A66"/>
    <w:rPr>
      <w:color w:val="2B579A"/>
      <w:shd w:val="clear" w:color="auto" w:fill="E1DFDD"/>
    </w:rPr>
  </w:style>
  <w:style w:type="paragraph" w:styleId="NormalWeb">
    <w:name w:val="Normal (Web)"/>
    <w:basedOn w:val="Normal"/>
    <w:uiPriority w:val="99"/>
    <w:semiHidden/>
    <w:unhideWhenUsed/>
    <w:rsid w:val="00694B99"/>
    <w:pPr>
      <w:suppressAutoHyphens w:val="0"/>
      <w:spacing w:before="100" w:beforeAutospacing="1" w:after="100" w:afterAutospacing="1" w:line="240" w:lineRule="auto"/>
    </w:pPr>
    <w:rPr>
      <w:rFonts w:ascii="Times New Roman" w:eastAsia="Times New Roman" w:hAnsi="Times New Roman" w:cs="Times New Roman"/>
      <w:sz w:val="24"/>
      <w:lang w:eastAsia="en-GB"/>
    </w:rPr>
  </w:style>
  <w:style w:type="character" w:customStyle="1" w:styleId="FeatureBox2Char">
    <w:name w:val="ŠFeature Box 2 Char"/>
    <w:basedOn w:val="DefaultParagraphFont"/>
    <w:link w:val="FeatureBox2"/>
    <w:uiPriority w:val="12"/>
    <w:rsid w:val="001F16F3"/>
    <w:rPr>
      <w:rFonts w:ascii="Arial" w:hAnsi="Arial" w:cs="Arial"/>
      <w:szCs w:val="24"/>
      <w:shd w:val="clear" w:color="auto" w:fill="CCEDFC"/>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23907">
      <w:bodyDiv w:val="1"/>
      <w:marLeft w:val="0"/>
      <w:marRight w:val="0"/>
      <w:marTop w:val="0"/>
      <w:marBottom w:val="0"/>
      <w:divBdr>
        <w:top w:val="none" w:sz="0" w:space="0" w:color="auto"/>
        <w:left w:val="none" w:sz="0" w:space="0" w:color="auto"/>
        <w:bottom w:val="none" w:sz="0" w:space="0" w:color="auto"/>
        <w:right w:val="none" w:sz="0" w:space="0" w:color="auto"/>
      </w:divBdr>
      <w:divsChild>
        <w:div w:id="23993032">
          <w:blockQuote w:val="1"/>
          <w:marLeft w:val="720"/>
          <w:marRight w:val="720"/>
          <w:marTop w:val="100"/>
          <w:marBottom w:val="100"/>
          <w:divBdr>
            <w:top w:val="none" w:sz="0" w:space="0" w:color="auto"/>
            <w:left w:val="none" w:sz="0" w:space="0" w:color="auto"/>
            <w:bottom w:val="none" w:sz="0" w:space="0" w:color="auto"/>
            <w:right w:val="none" w:sz="0" w:space="0" w:color="auto"/>
          </w:divBdr>
        </w:div>
        <w:div w:id="42098378">
          <w:blockQuote w:val="1"/>
          <w:marLeft w:val="720"/>
          <w:marRight w:val="720"/>
          <w:marTop w:val="100"/>
          <w:marBottom w:val="100"/>
          <w:divBdr>
            <w:top w:val="none" w:sz="0" w:space="0" w:color="auto"/>
            <w:left w:val="none" w:sz="0" w:space="0" w:color="auto"/>
            <w:bottom w:val="none" w:sz="0" w:space="0" w:color="auto"/>
            <w:right w:val="none" w:sz="0" w:space="0" w:color="auto"/>
          </w:divBdr>
        </w:div>
        <w:div w:id="1444762641">
          <w:marLeft w:val="0"/>
          <w:marRight w:val="0"/>
          <w:marTop w:val="0"/>
          <w:marBottom w:val="0"/>
          <w:divBdr>
            <w:top w:val="none" w:sz="0" w:space="0" w:color="auto"/>
            <w:left w:val="none" w:sz="0" w:space="0" w:color="auto"/>
            <w:bottom w:val="none" w:sz="0" w:space="0" w:color="auto"/>
            <w:right w:val="none" w:sz="0" w:space="0" w:color="auto"/>
          </w:divBdr>
          <w:divsChild>
            <w:div w:id="15820580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73433">
      <w:bodyDiv w:val="1"/>
      <w:marLeft w:val="0"/>
      <w:marRight w:val="0"/>
      <w:marTop w:val="0"/>
      <w:marBottom w:val="0"/>
      <w:divBdr>
        <w:top w:val="none" w:sz="0" w:space="0" w:color="auto"/>
        <w:left w:val="none" w:sz="0" w:space="0" w:color="auto"/>
        <w:bottom w:val="none" w:sz="0" w:space="0" w:color="auto"/>
        <w:right w:val="none" w:sz="0" w:space="0" w:color="auto"/>
      </w:divBdr>
    </w:div>
    <w:div w:id="36056300">
      <w:bodyDiv w:val="1"/>
      <w:marLeft w:val="0"/>
      <w:marRight w:val="0"/>
      <w:marTop w:val="0"/>
      <w:marBottom w:val="0"/>
      <w:divBdr>
        <w:top w:val="none" w:sz="0" w:space="0" w:color="auto"/>
        <w:left w:val="none" w:sz="0" w:space="0" w:color="auto"/>
        <w:bottom w:val="none" w:sz="0" w:space="0" w:color="auto"/>
        <w:right w:val="none" w:sz="0" w:space="0" w:color="auto"/>
      </w:divBdr>
    </w:div>
    <w:div w:id="110436619">
      <w:bodyDiv w:val="1"/>
      <w:marLeft w:val="0"/>
      <w:marRight w:val="0"/>
      <w:marTop w:val="0"/>
      <w:marBottom w:val="0"/>
      <w:divBdr>
        <w:top w:val="none" w:sz="0" w:space="0" w:color="auto"/>
        <w:left w:val="none" w:sz="0" w:space="0" w:color="auto"/>
        <w:bottom w:val="none" w:sz="0" w:space="0" w:color="auto"/>
        <w:right w:val="none" w:sz="0" w:space="0" w:color="auto"/>
      </w:divBdr>
    </w:div>
    <w:div w:id="181094115">
      <w:bodyDiv w:val="1"/>
      <w:marLeft w:val="0"/>
      <w:marRight w:val="0"/>
      <w:marTop w:val="0"/>
      <w:marBottom w:val="0"/>
      <w:divBdr>
        <w:top w:val="none" w:sz="0" w:space="0" w:color="auto"/>
        <w:left w:val="none" w:sz="0" w:space="0" w:color="auto"/>
        <w:bottom w:val="none" w:sz="0" w:space="0" w:color="auto"/>
        <w:right w:val="none" w:sz="0" w:space="0" w:color="auto"/>
      </w:divBdr>
    </w:div>
    <w:div w:id="202251099">
      <w:bodyDiv w:val="1"/>
      <w:marLeft w:val="0"/>
      <w:marRight w:val="0"/>
      <w:marTop w:val="0"/>
      <w:marBottom w:val="0"/>
      <w:divBdr>
        <w:top w:val="none" w:sz="0" w:space="0" w:color="auto"/>
        <w:left w:val="none" w:sz="0" w:space="0" w:color="auto"/>
        <w:bottom w:val="none" w:sz="0" w:space="0" w:color="auto"/>
        <w:right w:val="none" w:sz="0" w:space="0" w:color="auto"/>
      </w:divBdr>
    </w:div>
    <w:div w:id="287708350">
      <w:bodyDiv w:val="1"/>
      <w:marLeft w:val="0"/>
      <w:marRight w:val="0"/>
      <w:marTop w:val="0"/>
      <w:marBottom w:val="0"/>
      <w:divBdr>
        <w:top w:val="none" w:sz="0" w:space="0" w:color="auto"/>
        <w:left w:val="none" w:sz="0" w:space="0" w:color="auto"/>
        <w:bottom w:val="none" w:sz="0" w:space="0" w:color="auto"/>
        <w:right w:val="none" w:sz="0" w:space="0" w:color="auto"/>
      </w:divBdr>
    </w:div>
    <w:div w:id="288362254">
      <w:bodyDiv w:val="1"/>
      <w:marLeft w:val="0"/>
      <w:marRight w:val="0"/>
      <w:marTop w:val="0"/>
      <w:marBottom w:val="0"/>
      <w:divBdr>
        <w:top w:val="none" w:sz="0" w:space="0" w:color="auto"/>
        <w:left w:val="none" w:sz="0" w:space="0" w:color="auto"/>
        <w:bottom w:val="none" w:sz="0" w:space="0" w:color="auto"/>
        <w:right w:val="none" w:sz="0" w:space="0" w:color="auto"/>
      </w:divBdr>
    </w:div>
    <w:div w:id="460802321">
      <w:bodyDiv w:val="1"/>
      <w:marLeft w:val="0"/>
      <w:marRight w:val="0"/>
      <w:marTop w:val="0"/>
      <w:marBottom w:val="0"/>
      <w:divBdr>
        <w:top w:val="none" w:sz="0" w:space="0" w:color="auto"/>
        <w:left w:val="none" w:sz="0" w:space="0" w:color="auto"/>
        <w:bottom w:val="none" w:sz="0" w:space="0" w:color="auto"/>
        <w:right w:val="none" w:sz="0" w:space="0" w:color="auto"/>
      </w:divBdr>
    </w:div>
    <w:div w:id="463355611">
      <w:bodyDiv w:val="1"/>
      <w:marLeft w:val="0"/>
      <w:marRight w:val="0"/>
      <w:marTop w:val="0"/>
      <w:marBottom w:val="0"/>
      <w:divBdr>
        <w:top w:val="none" w:sz="0" w:space="0" w:color="auto"/>
        <w:left w:val="none" w:sz="0" w:space="0" w:color="auto"/>
        <w:bottom w:val="none" w:sz="0" w:space="0" w:color="auto"/>
        <w:right w:val="none" w:sz="0" w:space="0" w:color="auto"/>
      </w:divBdr>
    </w:div>
    <w:div w:id="500123159">
      <w:bodyDiv w:val="1"/>
      <w:marLeft w:val="0"/>
      <w:marRight w:val="0"/>
      <w:marTop w:val="0"/>
      <w:marBottom w:val="0"/>
      <w:divBdr>
        <w:top w:val="none" w:sz="0" w:space="0" w:color="auto"/>
        <w:left w:val="none" w:sz="0" w:space="0" w:color="auto"/>
        <w:bottom w:val="none" w:sz="0" w:space="0" w:color="auto"/>
        <w:right w:val="none" w:sz="0" w:space="0" w:color="auto"/>
      </w:divBdr>
    </w:div>
    <w:div w:id="503786146">
      <w:bodyDiv w:val="1"/>
      <w:marLeft w:val="0"/>
      <w:marRight w:val="0"/>
      <w:marTop w:val="0"/>
      <w:marBottom w:val="0"/>
      <w:divBdr>
        <w:top w:val="none" w:sz="0" w:space="0" w:color="auto"/>
        <w:left w:val="none" w:sz="0" w:space="0" w:color="auto"/>
        <w:bottom w:val="none" w:sz="0" w:space="0" w:color="auto"/>
        <w:right w:val="none" w:sz="0" w:space="0" w:color="auto"/>
      </w:divBdr>
    </w:div>
    <w:div w:id="553277366">
      <w:bodyDiv w:val="1"/>
      <w:marLeft w:val="0"/>
      <w:marRight w:val="0"/>
      <w:marTop w:val="0"/>
      <w:marBottom w:val="0"/>
      <w:divBdr>
        <w:top w:val="none" w:sz="0" w:space="0" w:color="auto"/>
        <w:left w:val="none" w:sz="0" w:space="0" w:color="auto"/>
        <w:bottom w:val="none" w:sz="0" w:space="0" w:color="auto"/>
        <w:right w:val="none" w:sz="0" w:space="0" w:color="auto"/>
      </w:divBdr>
    </w:div>
    <w:div w:id="577983568">
      <w:bodyDiv w:val="1"/>
      <w:marLeft w:val="0"/>
      <w:marRight w:val="0"/>
      <w:marTop w:val="0"/>
      <w:marBottom w:val="0"/>
      <w:divBdr>
        <w:top w:val="none" w:sz="0" w:space="0" w:color="auto"/>
        <w:left w:val="none" w:sz="0" w:space="0" w:color="auto"/>
        <w:bottom w:val="none" w:sz="0" w:space="0" w:color="auto"/>
        <w:right w:val="none" w:sz="0" w:space="0" w:color="auto"/>
      </w:divBdr>
    </w:div>
    <w:div w:id="602037390">
      <w:bodyDiv w:val="1"/>
      <w:marLeft w:val="0"/>
      <w:marRight w:val="0"/>
      <w:marTop w:val="0"/>
      <w:marBottom w:val="0"/>
      <w:divBdr>
        <w:top w:val="none" w:sz="0" w:space="0" w:color="auto"/>
        <w:left w:val="none" w:sz="0" w:space="0" w:color="auto"/>
        <w:bottom w:val="none" w:sz="0" w:space="0" w:color="auto"/>
        <w:right w:val="none" w:sz="0" w:space="0" w:color="auto"/>
      </w:divBdr>
    </w:div>
    <w:div w:id="624048083">
      <w:bodyDiv w:val="1"/>
      <w:marLeft w:val="0"/>
      <w:marRight w:val="0"/>
      <w:marTop w:val="0"/>
      <w:marBottom w:val="0"/>
      <w:divBdr>
        <w:top w:val="none" w:sz="0" w:space="0" w:color="auto"/>
        <w:left w:val="none" w:sz="0" w:space="0" w:color="auto"/>
        <w:bottom w:val="none" w:sz="0" w:space="0" w:color="auto"/>
        <w:right w:val="none" w:sz="0" w:space="0" w:color="auto"/>
      </w:divBdr>
    </w:div>
    <w:div w:id="662897246">
      <w:bodyDiv w:val="1"/>
      <w:marLeft w:val="0"/>
      <w:marRight w:val="0"/>
      <w:marTop w:val="0"/>
      <w:marBottom w:val="0"/>
      <w:divBdr>
        <w:top w:val="none" w:sz="0" w:space="0" w:color="auto"/>
        <w:left w:val="none" w:sz="0" w:space="0" w:color="auto"/>
        <w:bottom w:val="none" w:sz="0" w:space="0" w:color="auto"/>
        <w:right w:val="none" w:sz="0" w:space="0" w:color="auto"/>
      </w:divBdr>
    </w:div>
    <w:div w:id="677804594">
      <w:bodyDiv w:val="1"/>
      <w:marLeft w:val="0"/>
      <w:marRight w:val="0"/>
      <w:marTop w:val="0"/>
      <w:marBottom w:val="0"/>
      <w:divBdr>
        <w:top w:val="none" w:sz="0" w:space="0" w:color="auto"/>
        <w:left w:val="none" w:sz="0" w:space="0" w:color="auto"/>
        <w:bottom w:val="none" w:sz="0" w:space="0" w:color="auto"/>
        <w:right w:val="none" w:sz="0" w:space="0" w:color="auto"/>
      </w:divBdr>
    </w:div>
    <w:div w:id="690961763">
      <w:bodyDiv w:val="1"/>
      <w:marLeft w:val="0"/>
      <w:marRight w:val="0"/>
      <w:marTop w:val="0"/>
      <w:marBottom w:val="0"/>
      <w:divBdr>
        <w:top w:val="none" w:sz="0" w:space="0" w:color="auto"/>
        <w:left w:val="none" w:sz="0" w:space="0" w:color="auto"/>
        <w:bottom w:val="none" w:sz="0" w:space="0" w:color="auto"/>
        <w:right w:val="none" w:sz="0" w:space="0" w:color="auto"/>
      </w:divBdr>
    </w:div>
    <w:div w:id="708065569">
      <w:bodyDiv w:val="1"/>
      <w:marLeft w:val="0"/>
      <w:marRight w:val="0"/>
      <w:marTop w:val="0"/>
      <w:marBottom w:val="0"/>
      <w:divBdr>
        <w:top w:val="none" w:sz="0" w:space="0" w:color="auto"/>
        <w:left w:val="none" w:sz="0" w:space="0" w:color="auto"/>
        <w:bottom w:val="none" w:sz="0" w:space="0" w:color="auto"/>
        <w:right w:val="none" w:sz="0" w:space="0" w:color="auto"/>
      </w:divBdr>
    </w:div>
    <w:div w:id="830215181">
      <w:bodyDiv w:val="1"/>
      <w:marLeft w:val="0"/>
      <w:marRight w:val="0"/>
      <w:marTop w:val="0"/>
      <w:marBottom w:val="0"/>
      <w:divBdr>
        <w:top w:val="none" w:sz="0" w:space="0" w:color="auto"/>
        <w:left w:val="none" w:sz="0" w:space="0" w:color="auto"/>
        <w:bottom w:val="none" w:sz="0" w:space="0" w:color="auto"/>
        <w:right w:val="none" w:sz="0" w:space="0" w:color="auto"/>
      </w:divBdr>
    </w:div>
    <w:div w:id="894587716">
      <w:bodyDiv w:val="1"/>
      <w:marLeft w:val="0"/>
      <w:marRight w:val="0"/>
      <w:marTop w:val="0"/>
      <w:marBottom w:val="0"/>
      <w:divBdr>
        <w:top w:val="none" w:sz="0" w:space="0" w:color="auto"/>
        <w:left w:val="none" w:sz="0" w:space="0" w:color="auto"/>
        <w:bottom w:val="none" w:sz="0" w:space="0" w:color="auto"/>
        <w:right w:val="none" w:sz="0" w:space="0" w:color="auto"/>
      </w:divBdr>
    </w:div>
    <w:div w:id="950090966">
      <w:bodyDiv w:val="1"/>
      <w:marLeft w:val="0"/>
      <w:marRight w:val="0"/>
      <w:marTop w:val="0"/>
      <w:marBottom w:val="0"/>
      <w:divBdr>
        <w:top w:val="none" w:sz="0" w:space="0" w:color="auto"/>
        <w:left w:val="none" w:sz="0" w:space="0" w:color="auto"/>
        <w:bottom w:val="none" w:sz="0" w:space="0" w:color="auto"/>
        <w:right w:val="none" w:sz="0" w:space="0" w:color="auto"/>
      </w:divBdr>
      <w:divsChild>
        <w:div w:id="225655013">
          <w:marLeft w:val="1613"/>
          <w:marRight w:val="0"/>
          <w:marTop w:val="0"/>
          <w:marBottom w:val="0"/>
          <w:divBdr>
            <w:top w:val="none" w:sz="0" w:space="0" w:color="auto"/>
            <w:left w:val="none" w:sz="0" w:space="0" w:color="auto"/>
            <w:bottom w:val="none" w:sz="0" w:space="0" w:color="auto"/>
            <w:right w:val="none" w:sz="0" w:space="0" w:color="auto"/>
          </w:divBdr>
        </w:div>
        <w:div w:id="306326801">
          <w:marLeft w:val="1613"/>
          <w:marRight w:val="0"/>
          <w:marTop w:val="0"/>
          <w:marBottom w:val="0"/>
          <w:divBdr>
            <w:top w:val="none" w:sz="0" w:space="0" w:color="auto"/>
            <w:left w:val="none" w:sz="0" w:space="0" w:color="auto"/>
            <w:bottom w:val="none" w:sz="0" w:space="0" w:color="auto"/>
            <w:right w:val="none" w:sz="0" w:space="0" w:color="auto"/>
          </w:divBdr>
        </w:div>
        <w:div w:id="849372515">
          <w:marLeft w:val="1613"/>
          <w:marRight w:val="0"/>
          <w:marTop w:val="0"/>
          <w:marBottom w:val="0"/>
          <w:divBdr>
            <w:top w:val="none" w:sz="0" w:space="0" w:color="auto"/>
            <w:left w:val="none" w:sz="0" w:space="0" w:color="auto"/>
            <w:bottom w:val="none" w:sz="0" w:space="0" w:color="auto"/>
            <w:right w:val="none" w:sz="0" w:space="0" w:color="auto"/>
          </w:divBdr>
        </w:div>
        <w:div w:id="1336304124">
          <w:marLeft w:val="1613"/>
          <w:marRight w:val="0"/>
          <w:marTop w:val="0"/>
          <w:marBottom w:val="0"/>
          <w:divBdr>
            <w:top w:val="none" w:sz="0" w:space="0" w:color="auto"/>
            <w:left w:val="none" w:sz="0" w:space="0" w:color="auto"/>
            <w:bottom w:val="none" w:sz="0" w:space="0" w:color="auto"/>
            <w:right w:val="none" w:sz="0" w:space="0" w:color="auto"/>
          </w:divBdr>
        </w:div>
        <w:div w:id="1563564474">
          <w:marLeft w:val="1613"/>
          <w:marRight w:val="0"/>
          <w:marTop w:val="0"/>
          <w:marBottom w:val="0"/>
          <w:divBdr>
            <w:top w:val="none" w:sz="0" w:space="0" w:color="auto"/>
            <w:left w:val="none" w:sz="0" w:space="0" w:color="auto"/>
            <w:bottom w:val="none" w:sz="0" w:space="0" w:color="auto"/>
            <w:right w:val="none" w:sz="0" w:space="0" w:color="auto"/>
          </w:divBdr>
        </w:div>
      </w:divsChild>
    </w:div>
    <w:div w:id="1162694335">
      <w:bodyDiv w:val="1"/>
      <w:marLeft w:val="0"/>
      <w:marRight w:val="0"/>
      <w:marTop w:val="0"/>
      <w:marBottom w:val="0"/>
      <w:divBdr>
        <w:top w:val="none" w:sz="0" w:space="0" w:color="auto"/>
        <w:left w:val="none" w:sz="0" w:space="0" w:color="auto"/>
        <w:bottom w:val="none" w:sz="0" w:space="0" w:color="auto"/>
        <w:right w:val="none" w:sz="0" w:space="0" w:color="auto"/>
      </w:divBdr>
    </w:div>
    <w:div w:id="1180512363">
      <w:bodyDiv w:val="1"/>
      <w:marLeft w:val="0"/>
      <w:marRight w:val="0"/>
      <w:marTop w:val="0"/>
      <w:marBottom w:val="0"/>
      <w:divBdr>
        <w:top w:val="none" w:sz="0" w:space="0" w:color="auto"/>
        <w:left w:val="none" w:sz="0" w:space="0" w:color="auto"/>
        <w:bottom w:val="none" w:sz="0" w:space="0" w:color="auto"/>
        <w:right w:val="none" w:sz="0" w:space="0" w:color="auto"/>
      </w:divBdr>
    </w:div>
    <w:div w:id="1183087776">
      <w:bodyDiv w:val="1"/>
      <w:marLeft w:val="0"/>
      <w:marRight w:val="0"/>
      <w:marTop w:val="0"/>
      <w:marBottom w:val="0"/>
      <w:divBdr>
        <w:top w:val="none" w:sz="0" w:space="0" w:color="auto"/>
        <w:left w:val="none" w:sz="0" w:space="0" w:color="auto"/>
        <w:bottom w:val="none" w:sz="0" w:space="0" w:color="auto"/>
        <w:right w:val="none" w:sz="0" w:space="0" w:color="auto"/>
      </w:divBdr>
    </w:div>
    <w:div w:id="1199780664">
      <w:bodyDiv w:val="1"/>
      <w:marLeft w:val="0"/>
      <w:marRight w:val="0"/>
      <w:marTop w:val="0"/>
      <w:marBottom w:val="0"/>
      <w:divBdr>
        <w:top w:val="none" w:sz="0" w:space="0" w:color="auto"/>
        <w:left w:val="none" w:sz="0" w:space="0" w:color="auto"/>
        <w:bottom w:val="none" w:sz="0" w:space="0" w:color="auto"/>
        <w:right w:val="none" w:sz="0" w:space="0" w:color="auto"/>
      </w:divBdr>
    </w:div>
    <w:div w:id="1203247535">
      <w:bodyDiv w:val="1"/>
      <w:marLeft w:val="0"/>
      <w:marRight w:val="0"/>
      <w:marTop w:val="0"/>
      <w:marBottom w:val="0"/>
      <w:divBdr>
        <w:top w:val="none" w:sz="0" w:space="0" w:color="auto"/>
        <w:left w:val="none" w:sz="0" w:space="0" w:color="auto"/>
        <w:bottom w:val="none" w:sz="0" w:space="0" w:color="auto"/>
        <w:right w:val="none" w:sz="0" w:space="0" w:color="auto"/>
      </w:divBdr>
    </w:div>
    <w:div w:id="1221138660">
      <w:bodyDiv w:val="1"/>
      <w:marLeft w:val="0"/>
      <w:marRight w:val="0"/>
      <w:marTop w:val="0"/>
      <w:marBottom w:val="0"/>
      <w:divBdr>
        <w:top w:val="none" w:sz="0" w:space="0" w:color="auto"/>
        <w:left w:val="none" w:sz="0" w:space="0" w:color="auto"/>
        <w:bottom w:val="none" w:sz="0" w:space="0" w:color="auto"/>
        <w:right w:val="none" w:sz="0" w:space="0" w:color="auto"/>
      </w:divBdr>
      <w:divsChild>
        <w:div w:id="403341116">
          <w:blockQuote w:val="1"/>
          <w:marLeft w:val="720"/>
          <w:marRight w:val="720"/>
          <w:marTop w:val="100"/>
          <w:marBottom w:val="100"/>
          <w:divBdr>
            <w:top w:val="none" w:sz="0" w:space="0" w:color="auto"/>
            <w:left w:val="none" w:sz="0" w:space="0" w:color="auto"/>
            <w:bottom w:val="none" w:sz="0" w:space="0" w:color="auto"/>
            <w:right w:val="none" w:sz="0" w:space="0" w:color="auto"/>
          </w:divBdr>
        </w:div>
        <w:div w:id="1153374260">
          <w:blockQuote w:val="1"/>
          <w:marLeft w:val="720"/>
          <w:marRight w:val="720"/>
          <w:marTop w:val="100"/>
          <w:marBottom w:val="100"/>
          <w:divBdr>
            <w:top w:val="none" w:sz="0" w:space="0" w:color="auto"/>
            <w:left w:val="none" w:sz="0" w:space="0" w:color="auto"/>
            <w:bottom w:val="none" w:sz="0" w:space="0" w:color="auto"/>
            <w:right w:val="none" w:sz="0" w:space="0" w:color="auto"/>
          </w:divBdr>
        </w:div>
        <w:div w:id="1604453125">
          <w:marLeft w:val="0"/>
          <w:marRight w:val="0"/>
          <w:marTop w:val="0"/>
          <w:marBottom w:val="0"/>
          <w:divBdr>
            <w:top w:val="none" w:sz="0" w:space="0" w:color="auto"/>
            <w:left w:val="none" w:sz="0" w:space="0" w:color="auto"/>
            <w:bottom w:val="none" w:sz="0" w:space="0" w:color="auto"/>
            <w:right w:val="none" w:sz="0" w:space="0" w:color="auto"/>
          </w:divBdr>
          <w:divsChild>
            <w:div w:id="7367050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44802426">
      <w:bodyDiv w:val="1"/>
      <w:marLeft w:val="0"/>
      <w:marRight w:val="0"/>
      <w:marTop w:val="0"/>
      <w:marBottom w:val="0"/>
      <w:divBdr>
        <w:top w:val="none" w:sz="0" w:space="0" w:color="auto"/>
        <w:left w:val="none" w:sz="0" w:space="0" w:color="auto"/>
        <w:bottom w:val="none" w:sz="0" w:space="0" w:color="auto"/>
        <w:right w:val="none" w:sz="0" w:space="0" w:color="auto"/>
      </w:divBdr>
    </w:div>
    <w:div w:id="1329671147">
      <w:bodyDiv w:val="1"/>
      <w:marLeft w:val="0"/>
      <w:marRight w:val="0"/>
      <w:marTop w:val="0"/>
      <w:marBottom w:val="0"/>
      <w:divBdr>
        <w:top w:val="none" w:sz="0" w:space="0" w:color="auto"/>
        <w:left w:val="none" w:sz="0" w:space="0" w:color="auto"/>
        <w:bottom w:val="none" w:sz="0" w:space="0" w:color="auto"/>
        <w:right w:val="none" w:sz="0" w:space="0" w:color="auto"/>
      </w:divBdr>
    </w:div>
    <w:div w:id="1355767732">
      <w:bodyDiv w:val="1"/>
      <w:marLeft w:val="0"/>
      <w:marRight w:val="0"/>
      <w:marTop w:val="0"/>
      <w:marBottom w:val="0"/>
      <w:divBdr>
        <w:top w:val="none" w:sz="0" w:space="0" w:color="auto"/>
        <w:left w:val="none" w:sz="0" w:space="0" w:color="auto"/>
        <w:bottom w:val="none" w:sz="0" w:space="0" w:color="auto"/>
        <w:right w:val="none" w:sz="0" w:space="0" w:color="auto"/>
      </w:divBdr>
    </w:div>
    <w:div w:id="1432361298">
      <w:bodyDiv w:val="1"/>
      <w:marLeft w:val="0"/>
      <w:marRight w:val="0"/>
      <w:marTop w:val="0"/>
      <w:marBottom w:val="0"/>
      <w:divBdr>
        <w:top w:val="none" w:sz="0" w:space="0" w:color="auto"/>
        <w:left w:val="none" w:sz="0" w:space="0" w:color="auto"/>
        <w:bottom w:val="none" w:sz="0" w:space="0" w:color="auto"/>
        <w:right w:val="none" w:sz="0" w:space="0" w:color="auto"/>
      </w:divBdr>
    </w:div>
    <w:div w:id="1444763804">
      <w:bodyDiv w:val="1"/>
      <w:marLeft w:val="0"/>
      <w:marRight w:val="0"/>
      <w:marTop w:val="0"/>
      <w:marBottom w:val="0"/>
      <w:divBdr>
        <w:top w:val="none" w:sz="0" w:space="0" w:color="auto"/>
        <w:left w:val="none" w:sz="0" w:space="0" w:color="auto"/>
        <w:bottom w:val="none" w:sz="0" w:space="0" w:color="auto"/>
        <w:right w:val="none" w:sz="0" w:space="0" w:color="auto"/>
      </w:divBdr>
    </w:div>
    <w:div w:id="1445073101">
      <w:bodyDiv w:val="1"/>
      <w:marLeft w:val="0"/>
      <w:marRight w:val="0"/>
      <w:marTop w:val="0"/>
      <w:marBottom w:val="0"/>
      <w:divBdr>
        <w:top w:val="none" w:sz="0" w:space="0" w:color="auto"/>
        <w:left w:val="none" w:sz="0" w:space="0" w:color="auto"/>
        <w:bottom w:val="none" w:sz="0" w:space="0" w:color="auto"/>
        <w:right w:val="none" w:sz="0" w:space="0" w:color="auto"/>
      </w:divBdr>
      <w:divsChild>
        <w:div w:id="316687253">
          <w:blockQuote w:val="1"/>
          <w:marLeft w:val="720"/>
          <w:marRight w:val="720"/>
          <w:marTop w:val="100"/>
          <w:marBottom w:val="100"/>
          <w:divBdr>
            <w:top w:val="none" w:sz="0" w:space="0" w:color="auto"/>
            <w:left w:val="none" w:sz="0" w:space="0" w:color="auto"/>
            <w:bottom w:val="none" w:sz="0" w:space="0" w:color="auto"/>
            <w:right w:val="none" w:sz="0" w:space="0" w:color="auto"/>
          </w:divBdr>
        </w:div>
        <w:div w:id="332219485">
          <w:blockQuote w:val="1"/>
          <w:marLeft w:val="720"/>
          <w:marRight w:val="720"/>
          <w:marTop w:val="100"/>
          <w:marBottom w:val="100"/>
          <w:divBdr>
            <w:top w:val="none" w:sz="0" w:space="0" w:color="auto"/>
            <w:left w:val="none" w:sz="0" w:space="0" w:color="auto"/>
            <w:bottom w:val="none" w:sz="0" w:space="0" w:color="auto"/>
            <w:right w:val="none" w:sz="0" w:space="0" w:color="auto"/>
          </w:divBdr>
        </w:div>
        <w:div w:id="910577324">
          <w:blockQuote w:val="1"/>
          <w:marLeft w:val="720"/>
          <w:marRight w:val="720"/>
          <w:marTop w:val="100"/>
          <w:marBottom w:val="100"/>
          <w:divBdr>
            <w:top w:val="none" w:sz="0" w:space="0" w:color="auto"/>
            <w:left w:val="none" w:sz="0" w:space="0" w:color="auto"/>
            <w:bottom w:val="none" w:sz="0" w:space="0" w:color="auto"/>
            <w:right w:val="none" w:sz="0" w:space="0" w:color="auto"/>
          </w:divBdr>
        </w:div>
        <w:div w:id="924648417">
          <w:blockQuote w:val="1"/>
          <w:marLeft w:val="720"/>
          <w:marRight w:val="720"/>
          <w:marTop w:val="100"/>
          <w:marBottom w:val="100"/>
          <w:divBdr>
            <w:top w:val="none" w:sz="0" w:space="0" w:color="auto"/>
            <w:left w:val="none" w:sz="0" w:space="0" w:color="auto"/>
            <w:bottom w:val="none" w:sz="0" w:space="0" w:color="auto"/>
            <w:right w:val="none" w:sz="0" w:space="0" w:color="auto"/>
          </w:divBdr>
        </w:div>
        <w:div w:id="950435194">
          <w:blockQuote w:val="1"/>
          <w:marLeft w:val="720"/>
          <w:marRight w:val="720"/>
          <w:marTop w:val="100"/>
          <w:marBottom w:val="100"/>
          <w:divBdr>
            <w:top w:val="none" w:sz="0" w:space="0" w:color="auto"/>
            <w:left w:val="none" w:sz="0" w:space="0" w:color="auto"/>
            <w:bottom w:val="none" w:sz="0" w:space="0" w:color="auto"/>
            <w:right w:val="none" w:sz="0" w:space="0" w:color="auto"/>
          </w:divBdr>
        </w:div>
        <w:div w:id="1002968677">
          <w:blockQuote w:val="1"/>
          <w:marLeft w:val="720"/>
          <w:marRight w:val="720"/>
          <w:marTop w:val="100"/>
          <w:marBottom w:val="100"/>
          <w:divBdr>
            <w:top w:val="none" w:sz="0" w:space="0" w:color="auto"/>
            <w:left w:val="none" w:sz="0" w:space="0" w:color="auto"/>
            <w:bottom w:val="none" w:sz="0" w:space="0" w:color="auto"/>
            <w:right w:val="none" w:sz="0" w:space="0" w:color="auto"/>
          </w:divBdr>
        </w:div>
        <w:div w:id="1166896035">
          <w:blockQuote w:val="1"/>
          <w:marLeft w:val="720"/>
          <w:marRight w:val="720"/>
          <w:marTop w:val="100"/>
          <w:marBottom w:val="100"/>
          <w:divBdr>
            <w:top w:val="none" w:sz="0" w:space="0" w:color="auto"/>
            <w:left w:val="none" w:sz="0" w:space="0" w:color="auto"/>
            <w:bottom w:val="none" w:sz="0" w:space="0" w:color="auto"/>
            <w:right w:val="none" w:sz="0" w:space="0" w:color="auto"/>
          </w:divBdr>
        </w:div>
        <w:div w:id="1171678402">
          <w:blockQuote w:val="1"/>
          <w:marLeft w:val="720"/>
          <w:marRight w:val="720"/>
          <w:marTop w:val="100"/>
          <w:marBottom w:val="100"/>
          <w:divBdr>
            <w:top w:val="none" w:sz="0" w:space="0" w:color="auto"/>
            <w:left w:val="none" w:sz="0" w:space="0" w:color="auto"/>
            <w:bottom w:val="none" w:sz="0" w:space="0" w:color="auto"/>
            <w:right w:val="none" w:sz="0" w:space="0" w:color="auto"/>
          </w:divBdr>
        </w:div>
        <w:div w:id="1254440296">
          <w:blockQuote w:val="1"/>
          <w:marLeft w:val="720"/>
          <w:marRight w:val="720"/>
          <w:marTop w:val="100"/>
          <w:marBottom w:val="100"/>
          <w:divBdr>
            <w:top w:val="none" w:sz="0" w:space="0" w:color="auto"/>
            <w:left w:val="none" w:sz="0" w:space="0" w:color="auto"/>
            <w:bottom w:val="none" w:sz="0" w:space="0" w:color="auto"/>
            <w:right w:val="none" w:sz="0" w:space="0" w:color="auto"/>
          </w:divBdr>
        </w:div>
        <w:div w:id="1276979840">
          <w:blockQuote w:val="1"/>
          <w:marLeft w:val="720"/>
          <w:marRight w:val="720"/>
          <w:marTop w:val="100"/>
          <w:marBottom w:val="100"/>
          <w:divBdr>
            <w:top w:val="none" w:sz="0" w:space="0" w:color="auto"/>
            <w:left w:val="none" w:sz="0" w:space="0" w:color="auto"/>
            <w:bottom w:val="none" w:sz="0" w:space="0" w:color="auto"/>
            <w:right w:val="none" w:sz="0" w:space="0" w:color="auto"/>
          </w:divBdr>
        </w:div>
        <w:div w:id="1381056812">
          <w:blockQuote w:val="1"/>
          <w:marLeft w:val="720"/>
          <w:marRight w:val="720"/>
          <w:marTop w:val="100"/>
          <w:marBottom w:val="100"/>
          <w:divBdr>
            <w:top w:val="none" w:sz="0" w:space="0" w:color="auto"/>
            <w:left w:val="none" w:sz="0" w:space="0" w:color="auto"/>
            <w:bottom w:val="none" w:sz="0" w:space="0" w:color="auto"/>
            <w:right w:val="none" w:sz="0" w:space="0" w:color="auto"/>
          </w:divBdr>
        </w:div>
        <w:div w:id="1441219535">
          <w:blockQuote w:val="1"/>
          <w:marLeft w:val="720"/>
          <w:marRight w:val="720"/>
          <w:marTop w:val="100"/>
          <w:marBottom w:val="100"/>
          <w:divBdr>
            <w:top w:val="none" w:sz="0" w:space="0" w:color="auto"/>
            <w:left w:val="none" w:sz="0" w:space="0" w:color="auto"/>
            <w:bottom w:val="none" w:sz="0" w:space="0" w:color="auto"/>
            <w:right w:val="none" w:sz="0" w:space="0" w:color="auto"/>
          </w:divBdr>
        </w:div>
        <w:div w:id="1732069764">
          <w:blockQuote w:val="1"/>
          <w:marLeft w:val="720"/>
          <w:marRight w:val="720"/>
          <w:marTop w:val="100"/>
          <w:marBottom w:val="100"/>
          <w:divBdr>
            <w:top w:val="none" w:sz="0" w:space="0" w:color="auto"/>
            <w:left w:val="none" w:sz="0" w:space="0" w:color="auto"/>
            <w:bottom w:val="none" w:sz="0" w:space="0" w:color="auto"/>
            <w:right w:val="none" w:sz="0" w:space="0" w:color="auto"/>
          </w:divBdr>
        </w:div>
        <w:div w:id="1946184252">
          <w:blockQuote w:val="1"/>
          <w:marLeft w:val="720"/>
          <w:marRight w:val="720"/>
          <w:marTop w:val="100"/>
          <w:marBottom w:val="100"/>
          <w:divBdr>
            <w:top w:val="none" w:sz="0" w:space="0" w:color="auto"/>
            <w:left w:val="none" w:sz="0" w:space="0" w:color="auto"/>
            <w:bottom w:val="none" w:sz="0" w:space="0" w:color="auto"/>
            <w:right w:val="none" w:sz="0" w:space="0" w:color="auto"/>
          </w:divBdr>
        </w:div>
        <w:div w:id="2029872965">
          <w:blockQuote w:val="1"/>
          <w:marLeft w:val="720"/>
          <w:marRight w:val="720"/>
          <w:marTop w:val="100"/>
          <w:marBottom w:val="100"/>
          <w:divBdr>
            <w:top w:val="none" w:sz="0" w:space="0" w:color="auto"/>
            <w:left w:val="none" w:sz="0" w:space="0" w:color="auto"/>
            <w:bottom w:val="none" w:sz="0" w:space="0" w:color="auto"/>
            <w:right w:val="none" w:sz="0" w:space="0" w:color="auto"/>
          </w:divBdr>
        </w:div>
        <w:div w:id="2092195426">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445538469">
      <w:bodyDiv w:val="1"/>
      <w:marLeft w:val="0"/>
      <w:marRight w:val="0"/>
      <w:marTop w:val="0"/>
      <w:marBottom w:val="0"/>
      <w:divBdr>
        <w:top w:val="none" w:sz="0" w:space="0" w:color="auto"/>
        <w:left w:val="none" w:sz="0" w:space="0" w:color="auto"/>
        <w:bottom w:val="none" w:sz="0" w:space="0" w:color="auto"/>
        <w:right w:val="none" w:sz="0" w:space="0" w:color="auto"/>
      </w:divBdr>
    </w:div>
    <w:div w:id="1540243852">
      <w:bodyDiv w:val="1"/>
      <w:marLeft w:val="0"/>
      <w:marRight w:val="0"/>
      <w:marTop w:val="0"/>
      <w:marBottom w:val="0"/>
      <w:divBdr>
        <w:top w:val="none" w:sz="0" w:space="0" w:color="auto"/>
        <w:left w:val="none" w:sz="0" w:space="0" w:color="auto"/>
        <w:bottom w:val="none" w:sz="0" w:space="0" w:color="auto"/>
        <w:right w:val="none" w:sz="0" w:space="0" w:color="auto"/>
      </w:divBdr>
    </w:div>
    <w:div w:id="1550799339">
      <w:bodyDiv w:val="1"/>
      <w:marLeft w:val="0"/>
      <w:marRight w:val="0"/>
      <w:marTop w:val="0"/>
      <w:marBottom w:val="0"/>
      <w:divBdr>
        <w:top w:val="none" w:sz="0" w:space="0" w:color="auto"/>
        <w:left w:val="none" w:sz="0" w:space="0" w:color="auto"/>
        <w:bottom w:val="none" w:sz="0" w:space="0" w:color="auto"/>
        <w:right w:val="none" w:sz="0" w:space="0" w:color="auto"/>
      </w:divBdr>
    </w:div>
    <w:div w:id="1579171782">
      <w:bodyDiv w:val="1"/>
      <w:marLeft w:val="0"/>
      <w:marRight w:val="0"/>
      <w:marTop w:val="0"/>
      <w:marBottom w:val="0"/>
      <w:divBdr>
        <w:top w:val="none" w:sz="0" w:space="0" w:color="auto"/>
        <w:left w:val="none" w:sz="0" w:space="0" w:color="auto"/>
        <w:bottom w:val="none" w:sz="0" w:space="0" w:color="auto"/>
        <w:right w:val="none" w:sz="0" w:space="0" w:color="auto"/>
      </w:divBdr>
    </w:div>
    <w:div w:id="1600915311">
      <w:bodyDiv w:val="1"/>
      <w:marLeft w:val="0"/>
      <w:marRight w:val="0"/>
      <w:marTop w:val="0"/>
      <w:marBottom w:val="0"/>
      <w:divBdr>
        <w:top w:val="none" w:sz="0" w:space="0" w:color="auto"/>
        <w:left w:val="none" w:sz="0" w:space="0" w:color="auto"/>
        <w:bottom w:val="none" w:sz="0" w:space="0" w:color="auto"/>
        <w:right w:val="none" w:sz="0" w:space="0" w:color="auto"/>
      </w:divBdr>
    </w:div>
    <w:div w:id="1749884110">
      <w:bodyDiv w:val="1"/>
      <w:marLeft w:val="0"/>
      <w:marRight w:val="0"/>
      <w:marTop w:val="0"/>
      <w:marBottom w:val="0"/>
      <w:divBdr>
        <w:top w:val="none" w:sz="0" w:space="0" w:color="auto"/>
        <w:left w:val="none" w:sz="0" w:space="0" w:color="auto"/>
        <w:bottom w:val="none" w:sz="0" w:space="0" w:color="auto"/>
        <w:right w:val="none" w:sz="0" w:space="0" w:color="auto"/>
      </w:divBdr>
    </w:div>
    <w:div w:id="1786457692">
      <w:bodyDiv w:val="1"/>
      <w:marLeft w:val="0"/>
      <w:marRight w:val="0"/>
      <w:marTop w:val="0"/>
      <w:marBottom w:val="0"/>
      <w:divBdr>
        <w:top w:val="none" w:sz="0" w:space="0" w:color="auto"/>
        <w:left w:val="none" w:sz="0" w:space="0" w:color="auto"/>
        <w:bottom w:val="none" w:sz="0" w:space="0" w:color="auto"/>
        <w:right w:val="none" w:sz="0" w:space="0" w:color="auto"/>
      </w:divBdr>
    </w:div>
    <w:div w:id="1794206884">
      <w:bodyDiv w:val="1"/>
      <w:marLeft w:val="0"/>
      <w:marRight w:val="0"/>
      <w:marTop w:val="0"/>
      <w:marBottom w:val="0"/>
      <w:divBdr>
        <w:top w:val="none" w:sz="0" w:space="0" w:color="auto"/>
        <w:left w:val="none" w:sz="0" w:space="0" w:color="auto"/>
        <w:bottom w:val="none" w:sz="0" w:space="0" w:color="auto"/>
        <w:right w:val="none" w:sz="0" w:space="0" w:color="auto"/>
      </w:divBdr>
      <w:divsChild>
        <w:div w:id="664939479">
          <w:marLeft w:val="0"/>
          <w:marRight w:val="0"/>
          <w:marTop w:val="0"/>
          <w:marBottom w:val="0"/>
          <w:divBdr>
            <w:top w:val="none" w:sz="0" w:space="0" w:color="auto"/>
            <w:left w:val="none" w:sz="0" w:space="0" w:color="auto"/>
            <w:bottom w:val="none" w:sz="0" w:space="0" w:color="auto"/>
            <w:right w:val="none" w:sz="0" w:space="0" w:color="auto"/>
          </w:divBdr>
          <w:divsChild>
            <w:div w:id="1094858503">
              <w:marLeft w:val="0"/>
              <w:marRight w:val="0"/>
              <w:marTop w:val="0"/>
              <w:marBottom w:val="0"/>
              <w:divBdr>
                <w:top w:val="none" w:sz="0" w:space="0" w:color="auto"/>
                <w:left w:val="none" w:sz="0" w:space="0" w:color="auto"/>
                <w:bottom w:val="none" w:sz="0" w:space="0" w:color="auto"/>
                <w:right w:val="none" w:sz="0" w:space="0" w:color="auto"/>
              </w:divBdr>
              <w:divsChild>
                <w:div w:id="315915618">
                  <w:marLeft w:val="0"/>
                  <w:marRight w:val="0"/>
                  <w:marTop w:val="0"/>
                  <w:marBottom w:val="0"/>
                  <w:divBdr>
                    <w:top w:val="none" w:sz="0" w:space="0" w:color="auto"/>
                    <w:left w:val="none" w:sz="0" w:space="0" w:color="auto"/>
                    <w:bottom w:val="none" w:sz="0" w:space="0" w:color="auto"/>
                    <w:right w:val="none" w:sz="0" w:space="0" w:color="auto"/>
                  </w:divBdr>
                  <w:divsChild>
                    <w:div w:id="564293283">
                      <w:marLeft w:val="0"/>
                      <w:marRight w:val="0"/>
                      <w:marTop w:val="0"/>
                      <w:marBottom w:val="0"/>
                      <w:divBdr>
                        <w:top w:val="none" w:sz="0" w:space="0" w:color="auto"/>
                        <w:left w:val="none" w:sz="0" w:space="0" w:color="auto"/>
                        <w:bottom w:val="none" w:sz="0" w:space="0" w:color="auto"/>
                        <w:right w:val="none" w:sz="0" w:space="0" w:color="auto"/>
                      </w:divBdr>
                      <w:divsChild>
                        <w:div w:id="1842885686">
                          <w:marLeft w:val="0"/>
                          <w:marRight w:val="0"/>
                          <w:marTop w:val="0"/>
                          <w:marBottom w:val="0"/>
                          <w:divBdr>
                            <w:top w:val="none" w:sz="0" w:space="0" w:color="auto"/>
                            <w:left w:val="none" w:sz="0" w:space="0" w:color="auto"/>
                            <w:bottom w:val="none" w:sz="0" w:space="0" w:color="auto"/>
                            <w:right w:val="none" w:sz="0" w:space="0" w:color="auto"/>
                          </w:divBdr>
                          <w:divsChild>
                            <w:div w:id="1346520585">
                              <w:marLeft w:val="0"/>
                              <w:marRight w:val="0"/>
                              <w:marTop w:val="0"/>
                              <w:marBottom w:val="0"/>
                              <w:divBdr>
                                <w:top w:val="none" w:sz="0" w:space="0" w:color="auto"/>
                                <w:left w:val="none" w:sz="0" w:space="0" w:color="auto"/>
                                <w:bottom w:val="none" w:sz="0" w:space="0" w:color="auto"/>
                                <w:right w:val="none" w:sz="0" w:space="0" w:color="auto"/>
                              </w:divBdr>
                              <w:divsChild>
                                <w:div w:id="1651473699">
                                  <w:marLeft w:val="0"/>
                                  <w:marRight w:val="0"/>
                                  <w:marTop w:val="0"/>
                                  <w:marBottom w:val="0"/>
                                  <w:divBdr>
                                    <w:top w:val="none" w:sz="0" w:space="0" w:color="auto"/>
                                    <w:left w:val="none" w:sz="0" w:space="0" w:color="auto"/>
                                    <w:bottom w:val="none" w:sz="0" w:space="0" w:color="auto"/>
                                    <w:right w:val="none" w:sz="0" w:space="0" w:color="auto"/>
                                  </w:divBdr>
                                  <w:divsChild>
                                    <w:div w:id="9458891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821581180">
      <w:bodyDiv w:val="1"/>
      <w:marLeft w:val="0"/>
      <w:marRight w:val="0"/>
      <w:marTop w:val="0"/>
      <w:marBottom w:val="0"/>
      <w:divBdr>
        <w:top w:val="none" w:sz="0" w:space="0" w:color="auto"/>
        <w:left w:val="none" w:sz="0" w:space="0" w:color="auto"/>
        <w:bottom w:val="none" w:sz="0" w:space="0" w:color="auto"/>
        <w:right w:val="none" w:sz="0" w:space="0" w:color="auto"/>
      </w:divBdr>
    </w:div>
    <w:div w:id="1839538618">
      <w:bodyDiv w:val="1"/>
      <w:marLeft w:val="0"/>
      <w:marRight w:val="0"/>
      <w:marTop w:val="0"/>
      <w:marBottom w:val="0"/>
      <w:divBdr>
        <w:top w:val="none" w:sz="0" w:space="0" w:color="auto"/>
        <w:left w:val="none" w:sz="0" w:space="0" w:color="auto"/>
        <w:bottom w:val="none" w:sz="0" w:space="0" w:color="auto"/>
        <w:right w:val="none" w:sz="0" w:space="0" w:color="auto"/>
      </w:divBdr>
      <w:divsChild>
        <w:div w:id="83114076">
          <w:blockQuote w:val="1"/>
          <w:marLeft w:val="720"/>
          <w:marRight w:val="720"/>
          <w:marTop w:val="100"/>
          <w:marBottom w:val="100"/>
          <w:divBdr>
            <w:top w:val="none" w:sz="0" w:space="0" w:color="auto"/>
            <w:left w:val="none" w:sz="0" w:space="0" w:color="auto"/>
            <w:bottom w:val="none" w:sz="0" w:space="0" w:color="auto"/>
            <w:right w:val="none" w:sz="0" w:space="0" w:color="auto"/>
          </w:divBdr>
        </w:div>
        <w:div w:id="244532025">
          <w:blockQuote w:val="1"/>
          <w:marLeft w:val="720"/>
          <w:marRight w:val="720"/>
          <w:marTop w:val="100"/>
          <w:marBottom w:val="100"/>
          <w:divBdr>
            <w:top w:val="none" w:sz="0" w:space="0" w:color="auto"/>
            <w:left w:val="none" w:sz="0" w:space="0" w:color="auto"/>
            <w:bottom w:val="none" w:sz="0" w:space="0" w:color="auto"/>
            <w:right w:val="none" w:sz="0" w:space="0" w:color="auto"/>
          </w:divBdr>
        </w:div>
        <w:div w:id="287975233">
          <w:blockQuote w:val="1"/>
          <w:marLeft w:val="720"/>
          <w:marRight w:val="720"/>
          <w:marTop w:val="100"/>
          <w:marBottom w:val="100"/>
          <w:divBdr>
            <w:top w:val="none" w:sz="0" w:space="0" w:color="auto"/>
            <w:left w:val="none" w:sz="0" w:space="0" w:color="auto"/>
            <w:bottom w:val="none" w:sz="0" w:space="0" w:color="auto"/>
            <w:right w:val="none" w:sz="0" w:space="0" w:color="auto"/>
          </w:divBdr>
        </w:div>
        <w:div w:id="458762159">
          <w:blockQuote w:val="1"/>
          <w:marLeft w:val="720"/>
          <w:marRight w:val="720"/>
          <w:marTop w:val="100"/>
          <w:marBottom w:val="100"/>
          <w:divBdr>
            <w:top w:val="none" w:sz="0" w:space="0" w:color="auto"/>
            <w:left w:val="none" w:sz="0" w:space="0" w:color="auto"/>
            <w:bottom w:val="none" w:sz="0" w:space="0" w:color="auto"/>
            <w:right w:val="none" w:sz="0" w:space="0" w:color="auto"/>
          </w:divBdr>
        </w:div>
        <w:div w:id="547499636">
          <w:blockQuote w:val="1"/>
          <w:marLeft w:val="720"/>
          <w:marRight w:val="720"/>
          <w:marTop w:val="100"/>
          <w:marBottom w:val="100"/>
          <w:divBdr>
            <w:top w:val="none" w:sz="0" w:space="0" w:color="auto"/>
            <w:left w:val="none" w:sz="0" w:space="0" w:color="auto"/>
            <w:bottom w:val="none" w:sz="0" w:space="0" w:color="auto"/>
            <w:right w:val="none" w:sz="0" w:space="0" w:color="auto"/>
          </w:divBdr>
        </w:div>
        <w:div w:id="812409254">
          <w:blockQuote w:val="1"/>
          <w:marLeft w:val="720"/>
          <w:marRight w:val="720"/>
          <w:marTop w:val="100"/>
          <w:marBottom w:val="100"/>
          <w:divBdr>
            <w:top w:val="none" w:sz="0" w:space="0" w:color="auto"/>
            <w:left w:val="none" w:sz="0" w:space="0" w:color="auto"/>
            <w:bottom w:val="none" w:sz="0" w:space="0" w:color="auto"/>
            <w:right w:val="none" w:sz="0" w:space="0" w:color="auto"/>
          </w:divBdr>
        </w:div>
        <w:div w:id="928545112">
          <w:blockQuote w:val="1"/>
          <w:marLeft w:val="720"/>
          <w:marRight w:val="720"/>
          <w:marTop w:val="100"/>
          <w:marBottom w:val="100"/>
          <w:divBdr>
            <w:top w:val="none" w:sz="0" w:space="0" w:color="auto"/>
            <w:left w:val="none" w:sz="0" w:space="0" w:color="auto"/>
            <w:bottom w:val="none" w:sz="0" w:space="0" w:color="auto"/>
            <w:right w:val="none" w:sz="0" w:space="0" w:color="auto"/>
          </w:divBdr>
        </w:div>
        <w:div w:id="1058626614">
          <w:blockQuote w:val="1"/>
          <w:marLeft w:val="720"/>
          <w:marRight w:val="720"/>
          <w:marTop w:val="100"/>
          <w:marBottom w:val="100"/>
          <w:divBdr>
            <w:top w:val="none" w:sz="0" w:space="0" w:color="auto"/>
            <w:left w:val="none" w:sz="0" w:space="0" w:color="auto"/>
            <w:bottom w:val="none" w:sz="0" w:space="0" w:color="auto"/>
            <w:right w:val="none" w:sz="0" w:space="0" w:color="auto"/>
          </w:divBdr>
        </w:div>
        <w:div w:id="1199270622">
          <w:blockQuote w:val="1"/>
          <w:marLeft w:val="720"/>
          <w:marRight w:val="720"/>
          <w:marTop w:val="100"/>
          <w:marBottom w:val="100"/>
          <w:divBdr>
            <w:top w:val="none" w:sz="0" w:space="0" w:color="auto"/>
            <w:left w:val="none" w:sz="0" w:space="0" w:color="auto"/>
            <w:bottom w:val="none" w:sz="0" w:space="0" w:color="auto"/>
            <w:right w:val="none" w:sz="0" w:space="0" w:color="auto"/>
          </w:divBdr>
        </w:div>
        <w:div w:id="1368140733">
          <w:blockQuote w:val="1"/>
          <w:marLeft w:val="720"/>
          <w:marRight w:val="720"/>
          <w:marTop w:val="100"/>
          <w:marBottom w:val="100"/>
          <w:divBdr>
            <w:top w:val="none" w:sz="0" w:space="0" w:color="auto"/>
            <w:left w:val="none" w:sz="0" w:space="0" w:color="auto"/>
            <w:bottom w:val="none" w:sz="0" w:space="0" w:color="auto"/>
            <w:right w:val="none" w:sz="0" w:space="0" w:color="auto"/>
          </w:divBdr>
        </w:div>
        <w:div w:id="1535727794">
          <w:blockQuote w:val="1"/>
          <w:marLeft w:val="720"/>
          <w:marRight w:val="720"/>
          <w:marTop w:val="100"/>
          <w:marBottom w:val="100"/>
          <w:divBdr>
            <w:top w:val="none" w:sz="0" w:space="0" w:color="auto"/>
            <w:left w:val="none" w:sz="0" w:space="0" w:color="auto"/>
            <w:bottom w:val="none" w:sz="0" w:space="0" w:color="auto"/>
            <w:right w:val="none" w:sz="0" w:space="0" w:color="auto"/>
          </w:divBdr>
        </w:div>
        <w:div w:id="1602184051">
          <w:blockQuote w:val="1"/>
          <w:marLeft w:val="720"/>
          <w:marRight w:val="720"/>
          <w:marTop w:val="100"/>
          <w:marBottom w:val="100"/>
          <w:divBdr>
            <w:top w:val="none" w:sz="0" w:space="0" w:color="auto"/>
            <w:left w:val="none" w:sz="0" w:space="0" w:color="auto"/>
            <w:bottom w:val="none" w:sz="0" w:space="0" w:color="auto"/>
            <w:right w:val="none" w:sz="0" w:space="0" w:color="auto"/>
          </w:divBdr>
        </w:div>
        <w:div w:id="1703289370">
          <w:blockQuote w:val="1"/>
          <w:marLeft w:val="720"/>
          <w:marRight w:val="720"/>
          <w:marTop w:val="100"/>
          <w:marBottom w:val="100"/>
          <w:divBdr>
            <w:top w:val="none" w:sz="0" w:space="0" w:color="auto"/>
            <w:left w:val="none" w:sz="0" w:space="0" w:color="auto"/>
            <w:bottom w:val="none" w:sz="0" w:space="0" w:color="auto"/>
            <w:right w:val="none" w:sz="0" w:space="0" w:color="auto"/>
          </w:divBdr>
        </w:div>
        <w:div w:id="1952394836">
          <w:blockQuote w:val="1"/>
          <w:marLeft w:val="720"/>
          <w:marRight w:val="720"/>
          <w:marTop w:val="100"/>
          <w:marBottom w:val="100"/>
          <w:divBdr>
            <w:top w:val="none" w:sz="0" w:space="0" w:color="auto"/>
            <w:left w:val="none" w:sz="0" w:space="0" w:color="auto"/>
            <w:bottom w:val="none" w:sz="0" w:space="0" w:color="auto"/>
            <w:right w:val="none" w:sz="0" w:space="0" w:color="auto"/>
          </w:divBdr>
        </w:div>
        <w:div w:id="2102798749">
          <w:blockQuote w:val="1"/>
          <w:marLeft w:val="720"/>
          <w:marRight w:val="720"/>
          <w:marTop w:val="100"/>
          <w:marBottom w:val="100"/>
          <w:divBdr>
            <w:top w:val="none" w:sz="0" w:space="0" w:color="auto"/>
            <w:left w:val="none" w:sz="0" w:space="0" w:color="auto"/>
            <w:bottom w:val="none" w:sz="0" w:space="0" w:color="auto"/>
            <w:right w:val="none" w:sz="0" w:space="0" w:color="auto"/>
          </w:divBdr>
        </w:div>
        <w:div w:id="2105877138">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903250389">
      <w:bodyDiv w:val="1"/>
      <w:marLeft w:val="0"/>
      <w:marRight w:val="0"/>
      <w:marTop w:val="0"/>
      <w:marBottom w:val="0"/>
      <w:divBdr>
        <w:top w:val="none" w:sz="0" w:space="0" w:color="auto"/>
        <w:left w:val="none" w:sz="0" w:space="0" w:color="auto"/>
        <w:bottom w:val="none" w:sz="0" w:space="0" w:color="auto"/>
        <w:right w:val="none" w:sz="0" w:space="0" w:color="auto"/>
      </w:divBdr>
    </w:div>
    <w:div w:id="1921594101">
      <w:bodyDiv w:val="1"/>
      <w:marLeft w:val="0"/>
      <w:marRight w:val="0"/>
      <w:marTop w:val="0"/>
      <w:marBottom w:val="0"/>
      <w:divBdr>
        <w:top w:val="none" w:sz="0" w:space="0" w:color="auto"/>
        <w:left w:val="none" w:sz="0" w:space="0" w:color="auto"/>
        <w:bottom w:val="none" w:sz="0" w:space="0" w:color="auto"/>
        <w:right w:val="none" w:sz="0" w:space="0" w:color="auto"/>
      </w:divBdr>
    </w:div>
    <w:div w:id="1932620697">
      <w:bodyDiv w:val="1"/>
      <w:marLeft w:val="0"/>
      <w:marRight w:val="0"/>
      <w:marTop w:val="0"/>
      <w:marBottom w:val="0"/>
      <w:divBdr>
        <w:top w:val="none" w:sz="0" w:space="0" w:color="auto"/>
        <w:left w:val="none" w:sz="0" w:space="0" w:color="auto"/>
        <w:bottom w:val="none" w:sz="0" w:space="0" w:color="auto"/>
        <w:right w:val="none" w:sz="0" w:space="0" w:color="auto"/>
      </w:divBdr>
    </w:div>
    <w:div w:id="2013409162">
      <w:bodyDiv w:val="1"/>
      <w:marLeft w:val="0"/>
      <w:marRight w:val="0"/>
      <w:marTop w:val="0"/>
      <w:marBottom w:val="0"/>
      <w:divBdr>
        <w:top w:val="none" w:sz="0" w:space="0" w:color="auto"/>
        <w:left w:val="none" w:sz="0" w:space="0" w:color="auto"/>
        <w:bottom w:val="none" w:sz="0" w:space="0" w:color="auto"/>
        <w:right w:val="none" w:sz="0" w:space="0" w:color="auto"/>
      </w:divBdr>
    </w:div>
    <w:div w:id="20948166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youtube.com/watch?v=Q3yvgpVfLJQ" TargetMode="External"/><Relationship Id="rId21" Type="http://schemas.openxmlformats.org/officeDocument/2006/relationships/image" Target="media/image2.png"/><Relationship Id="rId42" Type="http://schemas.openxmlformats.org/officeDocument/2006/relationships/image" Target="media/image14.png"/><Relationship Id="rId47" Type="http://schemas.openxmlformats.org/officeDocument/2006/relationships/chart" Target="charts/chart2.xml"/><Relationship Id="rId63" Type="http://schemas.openxmlformats.org/officeDocument/2006/relationships/hyperlink" Target="https://education.nsw.gov.au/about-us/education-data-and-research/what-works-best" TargetMode="External"/><Relationship Id="rId68"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stem.org.uk/secondary/resources/collections/science/best-evidence-science-teaching/substances-and-properties" TargetMode="External"/><Relationship Id="rId29" Type="http://schemas.openxmlformats.org/officeDocument/2006/relationships/hyperlink" Target="https://phet.colorado.edu/sims/html/concentration/latest/concentration_all.html" TargetMode="External"/><Relationship Id="rId11" Type="http://schemas.openxmlformats.org/officeDocument/2006/relationships/hyperlink" Target="https://education.nsw.gov.au/teaching-and-learning/curriculum/science/planning-programming-and-assessing-science-7-10" TargetMode="External"/><Relationship Id="rId24" Type="http://schemas.openxmlformats.org/officeDocument/2006/relationships/image" Target="media/image5.png"/><Relationship Id="rId32" Type="http://schemas.openxmlformats.org/officeDocument/2006/relationships/hyperlink" Target="https://phet.colorado.edu/sims/html/concentration/latest/concentration_all.html" TargetMode="External"/><Relationship Id="rId37" Type="http://schemas.openxmlformats.org/officeDocument/2006/relationships/image" Target="media/image9.png"/><Relationship Id="rId40" Type="http://schemas.openxmlformats.org/officeDocument/2006/relationships/image" Target="media/image12.svg"/><Relationship Id="rId45" Type="http://schemas.openxmlformats.org/officeDocument/2006/relationships/hyperlink" Target="https://players.brightcove.net/6415808458001/default_default/index.html?videoId=6360436248112" TargetMode="External"/><Relationship Id="rId53" Type="http://schemas.openxmlformats.org/officeDocument/2006/relationships/hyperlink" Target="https://www.nsw.gov.au/education-and-training/nesa/copyright" TargetMode="External"/><Relationship Id="rId58" Type="http://schemas.openxmlformats.org/officeDocument/2006/relationships/hyperlink" Target="https://www.ascd.org/el/articles/feed-up-back-forward" TargetMode="External"/><Relationship Id="rId66" Type="http://schemas.openxmlformats.org/officeDocument/2006/relationships/hyperlink" Target="https://en.wikipedia.org/wiki/Sucrose" TargetMode="External"/><Relationship Id="rId74" Type="http://schemas.openxmlformats.org/officeDocument/2006/relationships/footer" Target="footer3.xml"/><Relationship Id="rId5" Type="http://schemas.openxmlformats.org/officeDocument/2006/relationships/numbering" Target="numbering.xml"/><Relationship Id="rId61" Type="http://schemas.openxmlformats.org/officeDocument/2006/relationships/hyperlink" Target="https://curriculum.nsw.edu.au/resources/glossary" TargetMode="External"/><Relationship Id="rId19" Type="http://schemas.openxmlformats.org/officeDocument/2006/relationships/hyperlink" Target="https://www.youtube.com/watch?v=YcGHXaQzp8s&amp;ab_channel=EdpuzzleCurriculum" TargetMode="External"/><Relationship Id="rId14" Type="http://schemas.openxmlformats.org/officeDocument/2006/relationships/hyperlink" Target="https://education.nsw.gov.au/teaching-and-learning/curriculum/literacy-and-numeracy/teaching-and-learning-resources/literacy/teaching-strategies/stage-4/reading/stage-4-vocabulary" TargetMode="External"/><Relationship Id="rId22" Type="http://schemas.openxmlformats.org/officeDocument/2006/relationships/image" Target="media/image3.png"/><Relationship Id="rId27" Type="http://schemas.openxmlformats.org/officeDocument/2006/relationships/image" Target="media/image7.png"/><Relationship Id="rId30" Type="http://schemas.openxmlformats.org/officeDocument/2006/relationships/hyperlink" Target="https://www.youtube.com/watch?v=zsFA5iKc6fU" TargetMode="External"/><Relationship Id="rId35" Type="http://schemas.openxmlformats.org/officeDocument/2006/relationships/hyperlink" Target="https://phet.colorado.edu/sims/html/concentration/latest/concentration_all.html" TargetMode="External"/><Relationship Id="rId43" Type="http://schemas.openxmlformats.org/officeDocument/2006/relationships/image" Target="media/image15.png"/><Relationship Id="rId48" Type="http://schemas.openxmlformats.org/officeDocument/2006/relationships/chart" Target="charts/chart3.xml"/><Relationship Id="rId56" Type="http://schemas.openxmlformats.org/officeDocument/2006/relationships/hyperlink" Target="https://www.aitsl.edu.au/docs/default-source/feedback/aitsl-learning-intentions-and-success-criteria-strategy.pdf?sfvrsn=382dec3c_2" TargetMode="External"/><Relationship Id="rId64" Type="http://schemas.openxmlformats.org/officeDocument/2006/relationships/hyperlink" Target="https://www.sciencedirect.com/science/article/abs/pii/S1747938X13000109?via%3Dihub" TargetMode="External"/><Relationship Id="rId69" Type="http://schemas.openxmlformats.org/officeDocument/2006/relationships/header" Target="header2.xml"/><Relationship Id="rId8" Type="http://schemas.openxmlformats.org/officeDocument/2006/relationships/webSettings" Target="webSettings.xml"/><Relationship Id="rId51" Type="http://schemas.openxmlformats.org/officeDocument/2006/relationships/chart" Target="charts/chart4.xml"/><Relationship Id="rId72" Type="http://schemas.openxmlformats.org/officeDocument/2006/relationships/image" Target="media/image18.png"/><Relationship Id="rId3" Type="http://schemas.openxmlformats.org/officeDocument/2006/relationships/customXml" Target="../customXml/item3.xml"/><Relationship Id="rId12" Type="http://schemas.openxmlformats.org/officeDocument/2006/relationships/hyperlink" Target="https://education.nsw.gov.au/inside-the-department/facilities-assets-and-equipment/school-infrastructure-nsw/knowledge/directorates/operations/technical-services/compliance-and-environment/chemical-safety-in-schools/section-1--general-information-for-all-staff/1-7-risk-assessment---a-pre-requisite-for-risk-control" TargetMode="External"/><Relationship Id="rId17" Type="http://schemas.openxmlformats.org/officeDocument/2006/relationships/hyperlink" Target="https://www.stem.org.uk/" TargetMode="External"/><Relationship Id="rId25" Type="http://schemas.openxmlformats.org/officeDocument/2006/relationships/image" Target="media/image6.png"/><Relationship Id="rId33" Type="http://schemas.openxmlformats.org/officeDocument/2006/relationships/hyperlink" Target="https://creativecommons.org/licenses/by/4.0/legalcode" TargetMode="External"/><Relationship Id="rId38" Type="http://schemas.openxmlformats.org/officeDocument/2006/relationships/image" Target="media/image10.svg"/><Relationship Id="rId46" Type="http://schemas.openxmlformats.org/officeDocument/2006/relationships/chart" Target="charts/chart1.xml"/><Relationship Id="rId59" Type="http://schemas.openxmlformats.org/officeDocument/2006/relationships/hyperlink" Target="https://journals.sagepub.com/doi/abs/10.3102/003465430298487" TargetMode="External"/><Relationship Id="rId67" Type="http://schemas.openxmlformats.org/officeDocument/2006/relationships/header" Target="header1.xml"/><Relationship Id="rId20" Type="http://schemas.openxmlformats.org/officeDocument/2006/relationships/image" Target="media/image1.png"/><Relationship Id="rId41" Type="http://schemas.openxmlformats.org/officeDocument/2006/relationships/image" Target="media/image13.png"/><Relationship Id="rId54" Type="http://schemas.openxmlformats.org/officeDocument/2006/relationships/hyperlink" Target="https://www.nsw.gov.au/education-and-training/nesa" TargetMode="External"/><Relationship Id="rId62" Type="http://schemas.openxmlformats.org/officeDocument/2006/relationships/hyperlink" Target="https://guidelines.nhmrc.gov.au/australian-drinking-water-guidelines/part-5/treatment-chemicals/sodium-bicarbonate" TargetMode="External"/><Relationship Id="rId70" Type="http://schemas.openxmlformats.org/officeDocument/2006/relationships/footer" Target="footer2.xml"/><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resources.education.nsw.gov.au/detail/V-19" TargetMode="External"/><Relationship Id="rId23" Type="http://schemas.openxmlformats.org/officeDocument/2006/relationships/image" Target="media/image4.png"/><Relationship Id="rId28" Type="http://schemas.openxmlformats.org/officeDocument/2006/relationships/hyperlink" Target="https://BioRender.com" TargetMode="External"/><Relationship Id="rId36" Type="http://schemas.openxmlformats.org/officeDocument/2006/relationships/hyperlink" Target="https://creativecommons.org/licenses/by/4.0/legalcode" TargetMode="External"/><Relationship Id="rId49" Type="http://schemas.openxmlformats.org/officeDocument/2006/relationships/hyperlink" Target="https://en.wikipedia.org/wiki/Solubility_table" TargetMode="External"/><Relationship Id="rId57" Type="http://schemas.openxmlformats.org/officeDocument/2006/relationships/hyperlink" Target="https://www.youtube.com/watch?v=YcGHXaQzp8s" TargetMode="External"/><Relationship Id="rId10" Type="http://schemas.openxmlformats.org/officeDocument/2006/relationships/endnotes" Target="endnotes.xml"/><Relationship Id="rId31" Type="http://schemas.openxmlformats.org/officeDocument/2006/relationships/image" Target="media/image8.png"/><Relationship Id="rId44" Type="http://schemas.openxmlformats.org/officeDocument/2006/relationships/image" Target="media/image16.png"/><Relationship Id="rId52" Type="http://schemas.openxmlformats.org/officeDocument/2006/relationships/image" Target="media/image17.jpeg"/><Relationship Id="rId60" Type="http://schemas.openxmlformats.org/officeDocument/2006/relationships/hyperlink" Target="https://www.sigmaaldrich.com/AU/en/support/calculators-and-apps/solubility-table-compounds-water-temperature" TargetMode="External"/><Relationship Id="rId65" Type="http://schemas.openxmlformats.org/officeDocument/2006/relationships/hyperlink" Target="https://phet.colorado.edu/sims/html/concentration/latest/concentration_all.html" TargetMode="External"/><Relationship Id="rId73"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https://education.nsw.gov.au/teaching-and-learning/curriculum/science/planning-programming-and-assessing-science-7-10" TargetMode="External"/><Relationship Id="rId18" Type="http://schemas.openxmlformats.org/officeDocument/2006/relationships/hyperlink" Target="https://creativecommons.org/licenses/by-nc/4.0/" TargetMode="External"/><Relationship Id="rId39" Type="http://schemas.openxmlformats.org/officeDocument/2006/relationships/image" Target="media/image11.png"/><Relationship Id="rId34" Type="http://schemas.openxmlformats.org/officeDocument/2006/relationships/hyperlink" Target="https://phet.colorado.edu/sims/html/concentration/latest/concentration_all.html" TargetMode="External"/><Relationship Id="rId50" Type="http://schemas.openxmlformats.org/officeDocument/2006/relationships/hyperlink" Target="https://en.wikipedia.org/wiki/Main_Page" TargetMode="External"/><Relationship Id="rId55" Type="http://schemas.openxmlformats.org/officeDocument/2006/relationships/hyperlink" Target="https://curriculum.nsw.edu.au/" TargetMode="External"/><Relationship Id="rId76" Type="http://schemas.openxmlformats.org/officeDocument/2006/relationships/theme" Target="theme/theme1.xml"/><Relationship Id="rId7" Type="http://schemas.openxmlformats.org/officeDocument/2006/relationships/settings" Target="settings.xml"/><Relationship Id="rId71" Type="http://schemas.openxmlformats.org/officeDocument/2006/relationships/hyperlink" Target="https://creativecommons.org/licenses/by/4.0/" TargetMode="Externa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 Id="rId9" Type="http://schemas.openxmlformats.org/officeDocument/2006/relationships/font" Target="fonts/font9.odttf"/></Relationships>
</file>

<file path=word/_rels/footer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hyperlink" Target="https://creativecommons.org/licenses/by/4.0/" TargetMode="External"/></Relationships>
</file>

<file path=word/_rels/footer2.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png"/></Relationships>
</file>

<file path=word/_rels/header2.xml.rels><?xml version="1.0" encoding="UTF-8" standalone="yes"?>
<Relationships xmlns="http://schemas.openxmlformats.org/package/2006/relationships"><Relationship Id="rId1" Type="http://schemas.openxmlformats.org/officeDocument/2006/relationships/image" Target="media/image19.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schoolsnsw.sharepoint.com/sites/Science712/Shared%20Documents/Curriculum%20reform/Resources/Stage%204/4%20Solutions%20and%20mixtures/Solution%20and%20mixtures%20Endorsement/Working%20doc%20solubility.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4.xml"/><Relationship Id="rId1" Type="http://schemas.microsoft.com/office/2011/relationships/chartStyle" Target="style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Solubility of 4</a:t>
            </a:r>
            <a:r>
              <a:rPr lang="en-AU" baseline="0"/>
              <a:t> solutes in water at 20</a:t>
            </a:r>
            <a:r>
              <a:rPr lang="en-AU" baseline="0">
                <a:latin typeface="Calibri" panose="020F0502020204030204" pitchFamily="34" charset="0"/>
                <a:ea typeface="Calibri" panose="020F0502020204030204" pitchFamily="34" charset="0"/>
                <a:cs typeface="Calibri" panose="020F0502020204030204" pitchFamily="34" charset="0"/>
              </a:rPr>
              <a:t>°C</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manualLayout>
          <c:layoutTarget val="inner"/>
          <c:xMode val="edge"/>
          <c:yMode val="edge"/>
          <c:x val="0.10927092446777484"/>
          <c:y val="0.14718253968253969"/>
          <c:w val="0.86526611256926222"/>
          <c:h val="0.60125680520209668"/>
        </c:manualLayout>
      </c:layout>
      <c:barChart>
        <c:barDir val="col"/>
        <c:grouping val="clustered"/>
        <c:varyColors val="0"/>
        <c:ser>
          <c:idx val="0"/>
          <c:order val="0"/>
          <c:tx>
            <c:strRef>
              <c:f>Sheet1!$B$1</c:f>
              <c:strCache>
                <c:ptCount val="1"/>
                <c:pt idx="0">
                  <c:v>Series 1</c:v>
                </c:pt>
              </c:strCache>
            </c:strRef>
          </c:tx>
          <c:spPr>
            <a:solidFill>
              <a:schemeClr val="accent1"/>
            </a:solidFill>
            <a:ln w="69850">
              <a:solidFill>
                <a:schemeClr val="tx1">
                  <a:lumMod val="5000"/>
                  <a:lumOff val="95000"/>
                </a:schemeClr>
              </a:solidFill>
            </a:ln>
            <a:effectLst/>
          </c:spPr>
          <c:invertIfNegative val="0"/>
          <c:cat>
            <c:strRef>
              <c:f>Sheet1!$A$2:$A$7</c:f>
              <c:strCache>
                <c:ptCount val="4"/>
                <c:pt idx="0">
                  <c:v>Sodium chloride</c:v>
                </c:pt>
                <c:pt idx="1">
                  <c:v>Sucrose</c:v>
                </c:pt>
                <c:pt idx="2">
                  <c:v>Magnesium sulfate</c:v>
                </c:pt>
                <c:pt idx="3">
                  <c:v>Sodium bicarbonate</c:v>
                </c:pt>
              </c:strCache>
              <c:extLst/>
            </c:strRef>
          </c:cat>
          <c:val>
            <c:numRef>
              <c:f>Sheet1!$B$2:$B$7</c:f>
              <c:numCache>
                <c:formatCode>General</c:formatCode>
                <c:ptCount val="4"/>
                <c:pt idx="0">
                  <c:v>33.299999999999997</c:v>
                </c:pt>
                <c:pt idx="1">
                  <c:v>149.4</c:v>
                </c:pt>
                <c:pt idx="2">
                  <c:v>27.5</c:v>
                </c:pt>
                <c:pt idx="3">
                  <c:v>6.8</c:v>
                </c:pt>
              </c:numCache>
              <c:extLst/>
            </c:numRef>
          </c:val>
          <c:extLst>
            <c:ext xmlns:c16="http://schemas.microsoft.com/office/drawing/2014/chart" uri="{C3380CC4-5D6E-409C-BE32-E72D297353CC}">
              <c16:uniqueId val="{00000000-E32D-4C24-9378-8663EB6A65D2}"/>
            </c:ext>
          </c:extLst>
        </c:ser>
        <c:dLbls>
          <c:showLegendKey val="0"/>
          <c:showVal val="0"/>
          <c:showCatName val="0"/>
          <c:showSerName val="0"/>
          <c:showPercent val="0"/>
          <c:showBubbleSize val="0"/>
        </c:dLbls>
        <c:gapWidth val="50"/>
        <c:overlap val="100"/>
        <c:axId val="949259167"/>
        <c:axId val="949258687"/>
      </c:barChart>
      <c:catAx>
        <c:axId val="949259167"/>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Solute</a:t>
                </a:r>
              </a:p>
            </c:rich>
          </c:tx>
          <c:layout>
            <c:manualLayout>
              <c:xMode val="edge"/>
              <c:yMode val="edge"/>
              <c:x val="0.46277194517351999"/>
              <c:y val="0.94907752983244131"/>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9258687"/>
        <c:crosses val="autoZero"/>
        <c:auto val="1"/>
        <c:lblAlgn val="ctr"/>
        <c:lblOffset val="150"/>
        <c:noMultiLvlLbl val="0"/>
      </c:catAx>
      <c:valAx>
        <c:axId val="949258687"/>
        <c:scaling>
          <c:orientation val="minMax"/>
        </c:scaling>
        <c:delete val="0"/>
        <c:axPos val="l"/>
        <c:majorGridlines>
          <c:spPr>
            <a:ln w="0" cap="flat" cmpd="sng" algn="ctr">
              <a:solidFill>
                <a:schemeClr val="tx1">
                  <a:lumMod val="15000"/>
                  <a:lumOff val="85000"/>
                </a:schemeClr>
              </a:solidFill>
              <a:round/>
            </a:ln>
            <a:effectLst/>
          </c:spPr>
        </c:majorGridlines>
        <c:minorGridlines>
          <c:spPr>
            <a:ln w="44450"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Solubility in</a:t>
                </a:r>
                <a:r>
                  <a:rPr lang="en-AU" baseline="0"/>
                  <a:t> water (g/100 mL)</a:t>
                </a:r>
                <a:endParaRPr lang="en-AU"/>
              </a:p>
            </c:rich>
          </c:tx>
          <c:layout>
            <c:manualLayout>
              <c:xMode val="edge"/>
              <c:yMode val="edge"/>
              <c:x val="2.5462962962962962E-2"/>
              <c:y val="0.3031889533679710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AU"/>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9259167"/>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222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_______________________________</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453334901276729"/>
          <c:y val="0.14718253968253969"/>
          <c:w val="0.83000374019831202"/>
          <c:h val="0.60125680520209668"/>
        </c:manualLayout>
      </c:layout>
      <c:barChart>
        <c:barDir val="col"/>
        <c:grouping val="clustered"/>
        <c:varyColors val="0"/>
        <c:ser>
          <c:idx val="1"/>
          <c:order val="0"/>
          <c:tx>
            <c:strRef>
              <c:f>Sheet1!$C$1</c:f>
              <c:strCache>
                <c:ptCount val="1"/>
                <c:pt idx="0">
                  <c:v>Column1</c:v>
                </c:pt>
              </c:strCache>
            </c:strRef>
          </c:tx>
          <c:spPr>
            <a:solidFill>
              <a:schemeClr val="accent2"/>
            </a:solidFill>
            <a:ln>
              <a:noFill/>
            </a:ln>
            <a:effectLst/>
          </c:spPr>
          <c:invertIfNegative val="0"/>
          <c:cat>
            <c:strRef>
              <c:f>Sheet1!$A$2:$A$10</c:f>
              <c:strCache>
                <c:ptCount val="5"/>
                <c:pt idx="1">
                  <c:v>Sodium chloride</c:v>
                </c:pt>
                <c:pt idx="2">
                  <c:v>Sucrose</c:v>
                </c:pt>
                <c:pt idx="3">
                  <c:v>Magnesium sulfate</c:v>
                </c:pt>
                <c:pt idx="4">
                  <c:v>Bicarb Soda</c:v>
                </c:pt>
              </c:strCache>
            </c:strRef>
          </c:cat>
          <c:val>
            <c:numRef>
              <c:f>Sheet1!$C$2:$C$10</c:f>
              <c:numCache>
                <c:formatCode>General</c:formatCode>
                <c:ptCount val="9"/>
              </c:numCache>
            </c:numRef>
          </c:val>
          <c:extLst>
            <c:ext xmlns:c16="http://schemas.microsoft.com/office/drawing/2014/chart" uri="{C3380CC4-5D6E-409C-BE32-E72D297353CC}">
              <c16:uniqueId val="{00000003-E93B-4857-9E10-01BA243B487B}"/>
            </c:ext>
          </c:extLst>
        </c:ser>
        <c:dLbls>
          <c:showLegendKey val="0"/>
          <c:showVal val="0"/>
          <c:showCatName val="0"/>
          <c:showSerName val="0"/>
          <c:showPercent val="0"/>
          <c:showBubbleSize val="0"/>
        </c:dLbls>
        <c:gapWidth val="50"/>
        <c:overlap val="100"/>
        <c:axId val="949259167"/>
        <c:axId val="949258687"/>
      </c:barChart>
      <c:catAx>
        <c:axId val="949259167"/>
        <c:scaling>
          <c:orientation val="minMax"/>
        </c:scaling>
        <c:delete val="1"/>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_____________________ </a:t>
                </a:r>
              </a:p>
            </c:rich>
          </c:tx>
          <c:layout>
            <c:manualLayout>
              <c:xMode val="edge"/>
              <c:yMode val="edge"/>
              <c:x val="0.3863830562846311"/>
              <c:y val="0.94323299447300235"/>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crossAx val="949258687"/>
        <c:crosses val="autoZero"/>
        <c:auto val="1"/>
        <c:lblAlgn val="ctr"/>
        <c:lblOffset val="150"/>
        <c:noMultiLvlLbl val="0"/>
      </c:catAx>
      <c:valAx>
        <c:axId val="949258687"/>
        <c:scaling>
          <c:orientation val="minMax"/>
        </c:scaling>
        <c:delete val="1"/>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baseline="0"/>
                  <a:t>_______________________ (________)</a:t>
                </a:r>
                <a:endParaRPr lang="en-AU"/>
              </a:p>
            </c:rich>
          </c:tx>
          <c:layout>
            <c:manualLayout>
              <c:xMode val="edge"/>
              <c:yMode val="edge"/>
              <c:x val="1.6834648935840083E-2"/>
              <c:y val="0.19506504921835091"/>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AU"/>
            </a:p>
          </c:txPr>
        </c:title>
        <c:numFmt formatCode="General" sourceLinked="1"/>
        <c:majorTickMark val="out"/>
        <c:minorTickMark val="none"/>
        <c:tickLblPos val="nextTo"/>
        <c:crossAx val="949259167"/>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The impact of temperature on the solubility of sodium chloride</a:t>
            </a:r>
            <a:r>
              <a:rPr lang="en-AU" baseline="0"/>
              <a:t> and magnesium sulfate</a:t>
            </a:r>
            <a:endParaRPr lang="en-AU"/>
          </a:p>
        </c:rich>
      </c:tx>
      <c:layout>
        <c:manualLayout>
          <c:xMode val="edge"/>
          <c:yMode val="edge"/>
          <c:x val="0.12385267280041745"/>
          <c:y val="1.5676028739386023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scatterChart>
        <c:scatterStyle val="smoothMarker"/>
        <c:varyColors val="0"/>
        <c:ser>
          <c:idx val="0"/>
          <c:order val="0"/>
          <c:tx>
            <c:strRef>
              <c:f>Sheet1!$B$3</c:f>
              <c:strCache>
                <c:ptCount val="1"/>
                <c:pt idx="0">
                  <c:v>Sodium chloride</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Sheet1!$A$4:$A$14</c:f>
              <c:numCache>
                <c:formatCode>General</c:formatCode>
                <c:ptCount val="11"/>
                <c:pt idx="0">
                  <c:v>0</c:v>
                </c:pt>
                <c:pt idx="1">
                  <c:v>10</c:v>
                </c:pt>
                <c:pt idx="2">
                  <c:v>20</c:v>
                </c:pt>
                <c:pt idx="3">
                  <c:v>30</c:v>
                </c:pt>
                <c:pt idx="4">
                  <c:v>40</c:v>
                </c:pt>
                <c:pt idx="5">
                  <c:v>50</c:v>
                </c:pt>
                <c:pt idx="6">
                  <c:v>60</c:v>
                </c:pt>
                <c:pt idx="7">
                  <c:v>70</c:v>
                </c:pt>
                <c:pt idx="8">
                  <c:v>80</c:v>
                </c:pt>
                <c:pt idx="9">
                  <c:v>90</c:v>
                </c:pt>
                <c:pt idx="10">
                  <c:v>100</c:v>
                </c:pt>
              </c:numCache>
            </c:numRef>
          </c:xVal>
          <c:yVal>
            <c:numRef>
              <c:f>Sheet1!$B$4:$B$14</c:f>
              <c:numCache>
                <c:formatCode>General</c:formatCode>
                <c:ptCount val="11"/>
                <c:pt idx="0">
                  <c:v>35.65</c:v>
                </c:pt>
                <c:pt idx="1">
                  <c:v>35.72</c:v>
                </c:pt>
                <c:pt idx="2">
                  <c:v>35.89</c:v>
                </c:pt>
                <c:pt idx="3">
                  <c:v>36.090000000000003</c:v>
                </c:pt>
                <c:pt idx="4">
                  <c:v>36.369999999999997</c:v>
                </c:pt>
                <c:pt idx="5">
                  <c:v>36.69</c:v>
                </c:pt>
                <c:pt idx="6">
                  <c:v>37.04</c:v>
                </c:pt>
                <c:pt idx="7">
                  <c:v>37.46</c:v>
                </c:pt>
                <c:pt idx="8">
                  <c:v>37.93</c:v>
                </c:pt>
                <c:pt idx="9">
                  <c:v>38.47</c:v>
                </c:pt>
                <c:pt idx="10">
                  <c:v>38.99</c:v>
                </c:pt>
              </c:numCache>
            </c:numRef>
          </c:yVal>
          <c:smooth val="1"/>
          <c:extLst>
            <c:ext xmlns:c16="http://schemas.microsoft.com/office/drawing/2014/chart" uri="{C3380CC4-5D6E-409C-BE32-E72D297353CC}">
              <c16:uniqueId val="{00000000-9A97-4820-B9A8-1ADFD6C9D7F7}"/>
            </c:ext>
          </c:extLst>
        </c:ser>
        <c:ser>
          <c:idx val="1"/>
          <c:order val="1"/>
          <c:tx>
            <c:strRef>
              <c:f>Sheet1!$C$3</c:f>
              <c:strCache>
                <c:ptCount val="1"/>
                <c:pt idx="0">
                  <c:v>Magnesium sulfate</c:v>
                </c:pt>
              </c:strCache>
            </c:strRef>
          </c:tx>
          <c:spPr>
            <a:ln w="19050" cap="rnd">
              <a:solidFill>
                <a:schemeClr val="accent2"/>
              </a:solidFill>
              <a:round/>
            </a:ln>
            <a:effectLst/>
          </c:spPr>
          <c:marker>
            <c:symbol val="circle"/>
            <c:size val="5"/>
            <c:spPr>
              <a:solidFill>
                <a:schemeClr val="accent2"/>
              </a:solidFill>
              <a:ln w="9525">
                <a:solidFill>
                  <a:schemeClr val="accent2"/>
                </a:solidFill>
              </a:ln>
              <a:effectLst/>
            </c:spPr>
          </c:marker>
          <c:xVal>
            <c:numRef>
              <c:f>Sheet1!$A$4:$A$14</c:f>
              <c:numCache>
                <c:formatCode>General</c:formatCode>
                <c:ptCount val="11"/>
                <c:pt idx="0">
                  <c:v>0</c:v>
                </c:pt>
                <c:pt idx="1">
                  <c:v>10</c:v>
                </c:pt>
                <c:pt idx="2">
                  <c:v>20</c:v>
                </c:pt>
                <c:pt idx="3">
                  <c:v>30</c:v>
                </c:pt>
                <c:pt idx="4">
                  <c:v>40</c:v>
                </c:pt>
                <c:pt idx="5">
                  <c:v>50</c:v>
                </c:pt>
                <c:pt idx="6">
                  <c:v>60</c:v>
                </c:pt>
                <c:pt idx="7">
                  <c:v>70</c:v>
                </c:pt>
                <c:pt idx="8">
                  <c:v>80</c:v>
                </c:pt>
                <c:pt idx="9">
                  <c:v>90</c:v>
                </c:pt>
                <c:pt idx="10">
                  <c:v>100</c:v>
                </c:pt>
              </c:numCache>
            </c:numRef>
          </c:xVal>
          <c:yVal>
            <c:numRef>
              <c:f>Sheet1!$C$4:$C$14</c:f>
              <c:numCache>
                <c:formatCode>General</c:formatCode>
                <c:ptCount val="11"/>
                <c:pt idx="0">
                  <c:v>25.5</c:v>
                </c:pt>
                <c:pt idx="1">
                  <c:v>30.4</c:v>
                </c:pt>
                <c:pt idx="2">
                  <c:v>35.1</c:v>
                </c:pt>
                <c:pt idx="3">
                  <c:v>39.700000000000003</c:v>
                </c:pt>
                <c:pt idx="4">
                  <c:v>44.7</c:v>
                </c:pt>
                <c:pt idx="5">
                  <c:v>50.4</c:v>
                </c:pt>
                <c:pt idx="6">
                  <c:v>54.8</c:v>
                </c:pt>
                <c:pt idx="7">
                  <c:v>59.2</c:v>
                </c:pt>
                <c:pt idx="8">
                  <c:v>54.8</c:v>
                </c:pt>
                <c:pt idx="9">
                  <c:v>52.9</c:v>
                </c:pt>
                <c:pt idx="10">
                  <c:v>50.2</c:v>
                </c:pt>
              </c:numCache>
            </c:numRef>
          </c:yVal>
          <c:smooth val="1"/>
          <c:extLst>
            <c:ext xmlns:c16="http://schemas.microsoft.com/office/drawing/2014/chart" uri="{C3380CC4-5D6E-409C-BE32-E72D297353CC}">
              <c16:uniqueId val="{00000001-9A97-4820-B9A8-1ADFD6C9D7F7}"/>
            </c:ext>
          </c:extLst>
        </c:ser>
        <c:dLbls>
          <c:showLegendKey val="0"/>
          <c:showVal val="0"/>
          <c:showCatName val="0"/>
          <c:showSerName val="0"/>
          <c:showPercent val="0"/>
          <c:showBubbleSize val="0"/>
        </c:dLbls>
        <c:axId val="1849321887"/>
        <c:axId val="1849319007"/>
      </c:scatterChart>
      <c:valAx>
        <c:axId val="1849321887"/>
        <c:scaling>
          <c:orientation val="minMax"/>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Temperature</a:t>
                </a:r>
                <a:r>
                  <a:rPr lang="en-AU" baseline="0"/>
                  <a:t> (°C)</a:t>
                </a:r>
                <a:endParaRPr lang="en-AU"/>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AU"/>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49319007"/>
        <c:crosses val="autoZero"/>
        <c:crossBetween val="midCat"/>
      </c:valAx>
      <c:valAx>
        <c:axId val="1849319007"/>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baseline="0"/>
                  <a:t>Solubility of solute in water  (g/100 mL)</a:t>
                </a:r>
                <a:endParaRPr lang="en-AU"/>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AU"/>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49321887"/>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AU"/>
              <a:t>Effect</a:t>
            </a:r>
            <a:r>
              <a:rPr lang="en-AU" baseline="0"/>
              <a:t> of temperature on solubility of sugar</a:t>
            </a:r>
            <a:endParaRPr lang="en-AU"/>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U"/>
        </a:p>
      </c:txPr>
    </c:title>
    <c:autoTitleDeleted val="0"/>
    <c:plotArea>
      <c:layout/>
      <c:barChart>
        <c:barDir val="col"/>
        <c:grouping val="clustered"/>
        <c:varyColors val="0"/>
        <c:ser>
          <c:idx val="0"/>
          <c:order val="0"/>
          <c:tx>
            <c:strRef>
              <c:f>Sheet1!$B$1</c:f>
              <c:strCache>
                <c:ptCount val="1"/>
                <c:pt idx="0">
                  <c:v>Amount of sugar dissolved (number of spatulas)</c:v>
                </c:pt>
              </c:strCache>
            </c:strRef>
          </c:tx>
          <c:spPr>
            <a:solidFill>
              <a:schemeClr val="accent1"/>
            </a:solidFill>
            <a:ln>
              <a:noFill/>
            </a:ln>
            <a:effectLst/>
          </c:spPr>
          <c:invertIfNegative val="0"/>
          <c:cat>
            <c:strRef>
              <c:f>Sheet1!$A$2:$A$6</c:f>
              <c:strCache>
                <c:ptCount val="4"/>
                <c:pt idx="0">
                  <c:v>Cold</c:v>
                </c:pt>
                <c:pt idx="1">
                  <c:v>Room temp.</c:v>
                </c:pt>
                <c:pt idx="2">
                  <c:v>Wam</c:v>
                </c:pt>
                <c:pt idx="3">
                  <c:v>Hot</c:v>
                </c:pt>
              </c:strCache>
              <c:extLst/>
            </c:strRef>
          </c:cat>
          <c:val>
            <c:numRef>
              <c:f>Sheet1!$B$2:$B$6</c:f>
              <c:numCache>
                <c:formatCode>General</c:formatCode>
                <c:ptCount val="4"/>
                <c:pt idx="0">
                  <c:v>3.3</c:v>
                </c:pt>
                <c:pt idx="1">
                  <c:v>9.3000000000000007</c:v>
                </c:pt>
                <c:pt idx="2">
                  <c:v>20</c:v>
                </c:pt>
                <c:pt idx="3">
                  <c:v>30</c:v>
                </c:pt>
              </c:numCache>
              <c:extLst/>
            </c:numRef>
          </c:val>
          <c:extLst>
            <c:ext xmlns:c16="http://schemas.microsoft.com/office/drawing/2014/chart" uri="{C3380CC4-5D6E-409C-BE32-E72D297353CC}">
              <c16:uniqueId val="{00000000-9631-43EC-A53C-B2F99DDF454A}"/>
            </c:ext>
          </c:extLst>
        </c:ser>
        <c:dLbls>
          <c:showLegendKey val="0"/>
          <c:showVal val="0"/>
          <c:showCatName val="0"/>
          <c:showSerName val="0"/>
          <c:showPercent val="0"/>
          <c:showBubbleSize val="0"/>
        </c:dLbls>
        <c:gapWidth val="219"/>
        <c:overlap val="-27"/>
        <c:axId val="1170944496"/>
        <c:axId val="1170954096"/>
      </c:barChart>
      <c:catAx>
        <c:axId val="117094449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Water</a:t>
                </a:r>
                <a:r>
                  <a:rPr lang="en-AU" baseline="0"/>
                  <a:t> temperature</a:t>
                </a:r>
                <a:endParaRPr lang="en-AU"/>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AU"/>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0954096"/>
        <c:crosses val="autoZero"/>
        <c:auto val="1"/>
        <c:lblAlgn val="ctr"/>
        <c:lblOffset val="100"/>
        <c:noMultiLvlLbl val="0"/>
      </c:catAx>
      <c:valAx>
        <c:axId val="11709540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AU"/>
                  <a:t>Amount</a:t>
                </a:r>
                <a:r>
                  <a:rPr lang="en-AU" baseline="0"/>
                  <a:t> of sugar dissolved (spatulas)</a:t>
                </a:r>
                <a:endParaRPr lang="en-AU"/>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AU"/>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094449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Custom 1">
      <a:dk1>
        <a:sysClr val="windowText" lastClr="000000"/>
      </a:dk1>
      <a:lt1>
        <a:sysClr val="window" lastClr="FFFFFF"/>
      </a:lt1>
      <a:dk2>
        <a:srgbClr val="495054"/>
      </a:dk2>
      <a:lt2>
        <a:srgbClr val="EBEBEB"/>
      </a:lt2>
      <a:accent1>
        <a:srgbClr val="002664"/>
      </a:accent1>
      <a:accent2>
        <a:srgbClr val="146CFD"/>
      </a:accent2>
      <a:accent3>
        <a:srgbClr val="8CE0FF"/>
      </a:accent3>
      <a:accent4>
        <a:srgbClr val="CBEDFD"/>
      </a:accent4>
      <a:accent5>
        <a:srgbClr val="D7153A"/>
      </a:accent5>
      <a:accent6>
        <a:srgbClr val="FFB8C1"/>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CBEDFD"/>
        </a:solidFill>
        <a:ln>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7994CE63E3984091DA345847090486" ma:contentTypeVersion="17" ma:contentTypeDescription="Create a new document." ma:contentTypeScope="" ma:versionID="bbeaecaac95a430bfbad5e349612c98a">
  <xsd:schema xmlns:xsd="http://www.w3.org/2001/XMLSchema" xmlns:xs="http://www.w3.org/2001/XMLSchema" xmlns:p="http://schemas.microsoft.com/office/2006/metadata/properties" xmlns:ns2="ebb1eec4-f42a-4130-97ad-ba4416f9a49e" xmlns:ns3="cedbec9e-1a4f-49ac-8a2c-4a8e8f7db841" targetNamespace="http://schemas.microsoft.com/office/2006/metadata/properties" ma:root="true" ma:fieldsID="14c6f9ef20dbc96cbe76d03e5a95f234" ns2:_="" ns3:_="">
    <xsd:import namespace="ebb1eec4-f42a-4130-97ad-ba4416f9a49e"/>
    <xsd:import namespace="cedbec9e-1a4f-49ac-8a2c-4a8e8f7db841"/>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MediaServiceLocation" minOccurs="0"/>
                <xsd:element ref="ns2:MediaServiceBillingMetadata" minOccurs="0"/>
                <xsd:element ref="ns2:Websitereview"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bb1eec4-f42a-4130-97ad-ba4416f9a49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51f47cd6-212f-4ea2-b6af-f1d1e47bdbaf"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element name="Websitereview" ma:index="24" nillable="true" ma:displayName="Website review" ma:format="Dropdown" ma:internalName="Websitereview">
      <xsd:simpleType>
        <xsd:restriction base="dms:Choice">
          <xsd:enumeration value="Started"/>
          <xsd:enumeration value="Completed"/>
          <xsd:enumeration value="Completed and trimmed"/>
        </xsd:restriction>
      </xsd:simpleType>
    </xsd:element>
  </xsd:schema>
  <xsd:schema xmlns:xsd="http://www.w3.org/2001/XMLSchema" xmlns:xs="http://www.w3.org/2001/XMLSchema" xmlns:dms="http://schemas.microsoft.com/office/2006/documentManagement/types" xmlns:pc="http://schemas.microsoft.com/office/infopath/2007/PartnerControls" targetNamespace="cedbec9e-1a4f-49ac-8a2c-4a8e8f7db841"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c8fa642e-9a15-4836-9d58-d9375e8e2cf6}" ma:internalName="TaxCatchAll" ma:showField="CatchAllData" ma:web="cedbec9e-1a4f-49ac-8a2c-4a8e8f7db841">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ebb1eec4-f42a-4130-97ad-ba4416f9a49e">
      <Terms xmlns="http://schemas.microsoft.com/office/infopath/2007/PartnerControls"/>
    </lcf76f155ced4ddcb4097134ff3c332f>
    <TaxCatchAll xmlns="cedbec9e-1a4f-49ac-8a2c-4a8e8f7db841" xsi:nil="true"/>
    <SharedWithUsers xmlns="cedbec9e-1a4f-49ac-8a2c-4a8e8f7db841">
      <UserInfo>
        <DisplayName>Caitlin Gomez</DisplayName>
        <AccountId>230</AccountId>
        <AccountType/>
      </UserInfo>
    </SharedWithUsers>
    <Websitereview xmlns="ebb1eec4-f42a-4130-97ad-ba4416f9a49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919F569-4022-48ED-8243-740284D587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bb1eec4-f42a-4130-97ad-ba4416f9a49e"/>
    <ds:schemaRef ds:uri="cedbec9e-1a4f-49ac-8a2c-4a8e8f7db84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482958B-E15A-4AB2-8959-B943CFA949B1}">
  <ds:schemaRefs>
    <ds:schemaRef ds:uri="http://www.w3.org/XML/1998/namespace"/>
    <ds:schemaRef ds:uri="http://schemas.microsoft.com/office/2006/documentManagement/types"/>
    <ds:schemaRef ds:uri="http://schemas.microsoft.com/office/2006/metadata/properties"/>
    <ds:schemaRef ds:uri="cedbec9e-1a4f-49ac-8a2c-4a8e8f7db841"/>
    <ds:schemaRef ds:uri="http://purl.org/dc/elements/1.1/"/>
    <ds:schemaRef ds:uri="http://purl.org/dc/terms/"/>
    <ds:schemaRef ds:uri="http://purl.org/dc/dcmitype/"/>
    <ds:schemaRef ds:uri="http://schemas.microsoft.com/office/infopath/2007/PartnerControls"/>
    <ds:schemaRef ds:uri="http://schemas.openxmlformats.org/package/2006/metadata/core-properties"/>
    <ds:schemaRef ds:uri="ebb1eec4-f42a-4130-97ad-ba4416f9a49e"/>
  </ds:schemaRefs>
</ds:datastoreItem>
</file>

<file path=customXml/itemProps3.xml><?xml version="1.0" encoding="utf-8"?>
<ds:datastoreItem xmlns:ds="http://schemas.openxmlformats.org/officeDocument/2006/customXml" ds:itemID="{F8FDAAC7-06D8-4245-83E2-8BB615130BA0}">
  <ds:schemaRefs>
    <ds:schemaRef ds:uri="http://schemas.microsoft.com/sharepoint/v3/contenttype/forms"/>
  </ds:schemaRefs>
</ds:datastoreItem>
</file>

<file path=customXml/itemProps4.xml><?xml version="1.0" encoding="utf-8"?>
<ds:datastoreItem xmlns:ds="http://schemas.openxmlformats.org/officeDocument/2006/customXml" ds:itemID="{A49337E1-5FAE-4264-8071-9F4C8C442AFF}">
  <ds:schemaRefs>
    <ds:schemaRef ds:uri="http://schemas.openxmlformats.org/officeDocument/2006/bibliography"/>
  </ds:schemaRefs>
</ds:datastoreItem>
</file>

<file path=docMetadata/LabelInfo.xml><?xml version="1.0" encoding="utf-8"?>
<clbl:labelList xmlns:clbl="http://schemas.microsoft.com/office/2020/mipLabelMetadata">
  <clbl:label id="{b603dfd7-d93a-4381-a340-2995d8282205}" enabled="1" method="Standard" siteId="{05a0e69a-418a-47c1-9c25-9387261bf991}" removed="0"/>
</clbl:labelList>
</file>

<file path=docProps/app.xml><?xml version="1.0" encoding="utf-8"?>
<Properties xmlns="http://schemas.openxmlformats.org/officeDocument/2006/extended-properties" xmlns:vt="http://schemas.openxmlformats.org/officeDocument/2006/docPropsVTypes">
  <Template>Normal.dotm</Template>
  <TotalTime>862</TotalTime>
  <Pages>87</Pages>
  <Words>13478</Words>
  <Characters>73321</Characters>
  <Application>Microsoft Office Word</Application>
  <DocSecurity>0</DocSecurity>
  <Lines>2094</Lines>
  <Paragraphs>1172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85627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Solutions and mixtures teacher resource book 2 – Science 7</dc:title>
  <dc:subject/>
  <dc:creator>NSW Department of Education</dc:creator>
  <cp:keywords/>
  <dc:description/>
  <dcterms:created xsi:type="dcterms:W3CDTF">2026-03-21T00:26:00Z</dcterms:created>
  <dcterms:modified xsi:type="dcterms:W3CDTF">2026-04-28T07:06:00Z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603dfd7-d93a-4381-a340-2995d8282205_Enabled">
    <vt:lpwstr>true</vt:lpwstr>
  </property>
  <property fmtid="{D5CDD505-2E9C-101B-9397-08002B2CF9AE}" pid="3" name="MSIP_Label_b603dfd7-d93a-4381-a340-2995d8282205_SetDate">
    <vt:lpwstr>2024-06-24T06:54:50Z</vt:lpwstr>
  </property>
  <property fmtid="{D5CDD505-2E9C-101B-9397-08002B2CF9AE}" pid="4" name="MSIP_Label_b603dfd7-d93a-4381-a340-2995d8282205_Method">
    <vt:lpwstr>Standard</vt:lpwstr>
  </property>
  <property fmtid="{D5CDD505-2E9C-101B-9397-08002B2CF9AE}" pid="5" name="MSIP_Label_b603dfd7-d93a-4381-a340-2995d8282205_Name">
    <vt:lpwstr>OFFICIAL</vt:lpwstr>
  </property>
  <property fmtid="{D5CDD505-2E9C-101B-9397-08002B2CF9AE}" pid="6" name="MSIP_Label_b603dfd7-d93a-4381-a340-2995d8282205_SiteId">
    <vt:lpwstr>05a0e69a-418a-47c1-9c25-9387261bf991</vt:lpwstr>
  </property>
  <property fmtid="{D5CDD505-2E9C-101B-9397-08002B2CF9AE}" pid="7" name="MSIP_Label_b603dfd7-d93a-4381-a340-2995d8282205_ActionId">
    <vt:lpwstr>b18113c4-5a94-4ca2-a57f-ec3638df86b7</vt:lpwstr>
  </property>
  <property fmtid="{D5CDD505-2E9C-101B-9397-08002B2CF9AE}" pid="8" name="MSIP_Label_b603dfd7-d93a-4381-a340-2995d8282205_ContentBits">
    <vt:lpwstr>0</vt:lpwstr>
  </property>
  <property fmtid="{D5CDD505-2E9C-101B-9397-08002B2CF9AE}" pid="9" name="MediaServiceImageTags">
    <vt:lpwstr/>
  </property>
  <property fmtid="{D5CDD505-2E9C-101B-9397-08002B2CF9AE}" pid="10" name="ContentTypeId">
    <vt:lpwstr>0x010100B87994CE63E3984091DA345847090486</vt:lpwstr>
  </property>
  <property fmtid="{D5CDD505-2E9C-101B-9397-08002B2CF9AE}" pid="11" name="GrammarlyDocumentId">
    <vt:lpwstr>4dcf27f3-cafa-4e23-ae9d-0e8a01308aa0</vt:lpwstr>
  </property>
</Properties>
</file>