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4" r:id="rId1"/>
  </p:sldMasterIdLst>
  <p:notesMasterIdLst>
    <p:notesMasterId r:id="rId144"/>
  </p:notesMasterIdLst>
  <p:handoutMasterIdLst>
    <p:handoutMasterId r:id="rId145"/>
  </p:handoutMasterIdLst>
  <p:sldIdLst>
    <p:sldId id="2147470653" r:id="rId2"/>
    <p:sldId id="266" r:id="rId3"/>
    <p:sldId id="26393" r:id="rId4"/>
    <p:sldId id="2147470333" r:id="rId5"/>
    <p:sldId id="271" r:id="rId6"/>
    <p:sldId id="26383" r:id="rId7"/>
    <p:sldId id="2147470604" r:id="rId8"/>
    <p:sldId id="26403" r:id="rId9"/>
    <p:sldId id="2147470587" r:id="rId10"/>
    <p:sldId id="2147470445" r:id="rId11"/>
    <p:sldId id="2147470590" r:id="rId12"/>
    <p:sldId id="2147470600" r:id="rId13"/>
    <p:sldId id="2147470585" r:id="rId14"/>
    <p:sldId id="2147470584" r:id="rId15"/>
    <p:sldId id="2147470462" r:id="rId16"/>
    <p:sldId id="2147470654" r:id="rId17"/>
    <p:sldId id="2147470465" r:id="rId18"/>
    <p:sldId id="2147470464" r:id="rId19"/>
    <p:sldId id="2147470447" r:id="rId20"/>
    <p:sldId id="2147470662" r:id="rId21"/>
    <p:sldId id="26394" r:id="rId22"/>
    <p:sldId id="2147470449" r:id="rId23"/>
    <p:sldId id="2147470448" r:id="rId24"/>
    <p:sldId id="2147470591" r:id="rId25"/>
    <p:sldId id="2147470592" r:id="rId26"/>
    <p:sldId id="2147470593" r:id="rId27"/>
    <p:sldId id="2147470594" r:id="rId28"/>
    <p:sldId id="2147470467" r:id="rId29"/>
    <p:sldId id="2147470613" r:id="rId30"/>
    <p:sldId id="2147470614" r:id="rId31"/>
    <p:sldId id="2147470615" r:id="rId32"/>
    <p:sldId id="2147470616" r:id="rId33"/>
    <p:sldId id="2147470617" r:id="rId34"/>
    <p:sldId id="2147470618" r:id="rId35"/>
    <p:sldId id="2147470619" r:id="rId36"/>
    <p:sldId id="2147470655" r:id="rId37"/>
    <p:sldId id="2147470469" r:id="rId38"/>
    <p:sldId id="2147470335" r:id="rId39"/>
    <p:sldId id="2147470605" r:id="rId40"/>
    <p:sldId id="2147470351" r:id="rId41"/>
    <p:sldId id="2147470348" r:id="rId42"/>
    <p:sldId id="2147470596" r:id="rId43"/>
    <p:sldId id="2147470452" r:id="rId44"/>
    <p:sldId id="2147470336" r:id="rId45"/>
    <p:sldId id="2147470606" r:id="rId46"/>
    <p:sldId id="2147470480" r:id="rId47"/>
    <p:sldId id="2147470399" r:id="rId48"/>
    <p:sldId id="2147470365" r:id="rId49"/>
    <p:sldId id="2147470597" r:id="rId50"/>
    <p:sldId id="2147470656" r:id="rId51"/>
    <p:sldId id="2147470657" r:id="rId52"/>
    <p:sldId id="2147470390" r:id="rId53"/>
    <p:sldId id="2147470485" r:id="rId54"/>
    <p:sldId id="2147470454" r:id="rId55"/>
    <p:sldId id="2147470391" r:id="rId56"/>
    <p:sldId id="2147470392" r:id="rId57"/>
    <p:sldId id="2147470393" r:id="rId58"/>
    <p:sldId id="2147470394" r:id="rId59"/>
    <p:sldId id="2147470395" r:id="rId60"/>
    <p:sldId id="2147470396" r:id="rId61"/>
    <p:sldId id="2147470397" r:id="rId62"/>
    <p:sldId id="2147470398" r:id="rId63"/>
    <p:sldId id="2147470389" r:id="rId64"/>
    <p:sldId id="2147470486" r:id="rId65"/>
    <p:sldId id="2147470599" r:id="rId66"/>
    <p:sldId id="2147470456" r:id="rId67"/>
    <p:sldId id="2147470620" r:id="rId68"/>
    <p:sldId id="2147470387" r:id="rId69"/>
    <p:sldId id="2147470337" r:id="rId70"/>
    <p:sldId id="2147470622" r:id="rId71"/>
    <p:sldId id="2147470401" r:id="rId72"/>
    <p:sldId id="2147470402" r:id="rId73"/>
    <p:sldId id="2147470404" r:id="rId74"/>
    <p:sldId id="2147470644" r:id="rId75"/>
    <p:sldId id="2147470481" r:id="rId76"/>
    <p:sldId id="2147470407" r:id="rId77"/>
    <p:sldId id="2147470658" r:id="rId78"/>
    <p:sldId id="2147470487" r:id="rId79"/>
    <p:sldId id="2147470489" r:id="rId80"/>
    <p:sldId id="2147470491" r:id="rId81"/>
    <p:sldId id="2147470493" r:id="rId82"/>
    <p:sldId id="2147470495" r:id="rId83"/>
    <p:sldId id="2147470497" r:id="rId84"/>
    <p:sldId id="2147470601" r:id="rId85"/>
    <p:sldId id="2147470603" r:id="rId86"/>
    <p:sldId id="2147470634" r:id="rId87"/>
    <p:sldId id="2147470508" r:id="rId88"/>
    <p:sldId id="2147470602" r:id="rId89"/>
    <p:sldId id="2147470521" r:id="rId90"/>
    <p:sldId id="2147470607" r:id="rId91"/>
    <p:sldId id="2147470525" r:id="rId92"/>
    <p:sldId id="2147470511" r:id="rId93"/>
    <p:sldId id="2147470659" r:id="rId94"/>
    <p:sldId id="2147470512" r:id="rId95"/>
    <p:sldId id="2147470630" r:id="rId96"/>
    <p:sldId id="2147470631" r:id="rId97"/>
    <p:sldId id="2147470514" r:id="rId98"/>
    <p:sldId id="2147470632" r:id="rId99"/>
    <p:sldId id="2147470517" r:id="rId100"/>
    <p:sldId id="2147470518" r:id="rId101"/>
    <p:sldId id="26580" r:id="rId102"/>
    <p:sldId id="2147470661" r:id="rId103"/>
    <p:sldId id="2147470608" r:id="rId104"/>
    <p:sldId id="2147470640" r:id="rId105"/>
    <p:sldId id="2147470642" r:id="rId106"/>
    <p:sldId id="2147470536" r:id="rId107"/>
    <p:sldId id="2147470537" r:id="rId108"/>
    <p:sldId id="2147470541" r:id="rId109"/>
    <p:sldId id="2147470543" r:id="rId110"/>
    <p:sldId id="2147470544" r:id="rId111"/>
    <p:sldId id="2147470539" r:id="rId112"/>
    <p:sldId id="2147470545" r:id="rId113"/>
    <p:sldId id="2147470660" r:id="rId114"/>
    <p:sldId id="2147470548" r:id="rId115"/>
    <p:sldId id="2147470547" r:id="rId116"/>
    <p:sldId id="2147470550" r:id="rId117"/>
    <p:sldId id="2147470645" r:id="rId118"/>
    <p:sldId id="2147470554" r:id="rId119"/>
    <p:sldId id="2147470611" r:id="rId120"/>
    <p:sldId id="2147470609" r:id="rId121"/>
    <p:sldId id="2147470610" r:id="rId122"/>
    <p:sldId id="2147470629" r:id="rId123"/>
    <p:sldId id="2147470563" r:id="rId124"/>
    <p:sldId id="2147470633" r:id="rId125"/>
    <p:sldId id="2147470635" r:id="rId126"/>
    <p:sldId id="2147470637" r:id="rId127"/>
    <p:sldId id="2147470636" r:id="rId128"/>
    <p:sldId id="2147470646" r:id="rId129"/>
    <p:sldId id="2147470557" r:id="rId130"/>
    <p:sldId id="2147470565" r:id="rId131"/>
    <p:sldId id="2147470568" r:id="rId132"/>
    <p:sldId id="2147470639" r:id="rId133"/>
    <p:sldId id="2147470570" r:id="rId134"/>
    <p:sldId id="2147470647" r:id="rId135"/>
    <p:sldId id="2147470649" r:id="rId136"/>
    <p:sldId id="2147470648" r:id="rId137"/>
    <p:sldId id="2147470651" r:id="rId138"/>
    <p:sldId id="2147470571" r:id="rId139"/>
    <p:sldId id="2147470569" r:id="rId140"/>
    <p:sldId id="360" r:id="rId141"/>
    <p:sldId id="2147470650" r:id="rId142"/>
    <p:sldId id="361" r:id="rId143"/>
  </p:sldIdLst>
  <p:sldSz cx="12192000" cy="6858000"/>
  <p:notesSz cx="6858000" cy="9144000"/>
  <p:embeddedFontLst>
    <p:embeddedFont>
      <p:font typeface="Cambria Math" panose="02040503050406030204" pitchFamily="18" charset="0"/>
      <p:regular r:id="rId146"/>
    </p:embeddedFont>
    <p:embeddedFont>
      <p:font typeface="Montserrat" panose="00000500000000000000" pitchFamily="2" charset="0"/>
      <p:regular r:id="rId147"/>
      <p:bold r:id="rId148"/>
      <p:italic r:id="rId149"/>
      <p:boldItalic r:id="rId150"/>
    </p:embeddedFont>
    <p:embeddedFont>
      <p:font typeface="Montserrat" panose="00000500000000000000" pitchFamily="2" charset="0"/>
      <p:regular r:id="rId147"/>
      <p:bold r:id="rId148"/>
      <p:italic r:id="rId149"/>
      <p:boldItalic r:id="rId150"/>
    </p:embeddedFont>
    <p:embeddedFont>
      <p:font typeface="Public Sans" panose="020B0604020202020204" charset="0"/>
      <p:regular r:id="rId151"/>
      <p:bold r:id="rId152"/>
      <p:italic r:id="rId153"/>
      <p:boldItalic r:id="rId154"/>
    </p:embeddedFont>
    <p:embeddedFont>
      <p:font typeface="Public Sans Light" panose="020B0604020202020204" charset="0"/>
      <p:regular r:id="rId155"/>
      <p:italic r:id="rId15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147470653"/>
          </p14:sldIdLst>
        </p14:section>
        <p14:section name="Solutions and mixtures" id="{C849B001-6D6C-468E-939D-2EB001939A4B}">
          <p14:sldIdLst>
            <p14:sldId id="266"/>
            <p14:sldId id="26393"/>
            <p14:sldId id="2147470333"/>
          </p14:sldIdLst>
        </p14:section>
        <p14:section name="Essential question 1" id="{A1FC979E-3B62-45F9-AD5B-8289DC671187}">
          <p14:sldIdLst>
            <p14:sldId id="271"/>
            <p14:sldId id="26383"/>
            <p14:sldId id="2147470604"/>
            <p14:sldId id="26403"/>
            <p14:sldId id="2147470587"/>
            <p14:sldId id="2147470445"/>
            <p14:sldId id="2147470590"/>
            <p14:sldId id="2147470600"/>
            <p14:sldId id="2147470585"/>
            <p14:sldId id="2147470584"/>
            <p14:sldId id="2147470462"/>
            <p14:sldId id="2147470654"/>
            <p14:sldId id="2147470465"/>
            <p14:sldId id="2147470464"/>
            <p14:sldId id="2147470447"/>
            <p14:sldId id="2147470662"/>
            <p14:sldId id="26394"/>
            <p14:sldId id="2147470449"/>
            <p14:sldId id="2147470448"/>
            <p14:sldId id="2147470591"/>
            <p14:sldId id="2147470592"/>
            <p14:sldId id="2147470593"/>
            <p14:sldId id="2147470594"/>
            <p14:sldId id="2147470467"/>
            <p14:sldId id="2147470613"/>
            <p14:sldId id="2147470614"/>
            <p14:sldId id="2147470615"/>
            <p14:sldId id="2147470616"/>
            <p14:sldId id="2147470617"/>
            <p14:sldId id="2147470618"/>
            <p14:sldId id="2147470619"/>
            <p14:sldId id="2147470655"/>
            <p14:sldId id="2147470469"/>
            <p14:sldId id="2147470335"/>
            <p14:sldId id="2147470605"/>
            <p14:sldId id="2147470351"/>
            <p14:sldId id="2147470348"/>
            <p14:sldId id="2147470596"/>
            <p14:sldId id="2147470452"/>
            <p14:sldId id="2147470336"/>
            <p14:sldId id="2147470606"/>
            <p14:sldId id="2147470480"/>
            <p14:sldId id="2147470399"/>
            <p14:sldId id="2147470365"/>
            <p14:sldId id="2147470597"/>
            <p14:sldId id="2147470656"/>
            <p14:sldId id="2147470657"/>
            <p14:sldId id="2147470390"/>
            <p14:sldId id="2147470485"/>
            <p14:sldId id="2147470454"/>
            <p14:sldId id="2147470391"/>
            <p14:sldId id="2147470392"/>
            <p14:sldId id="2147470393"/>
            <p14:sldId id="2147470394"/>
            <p14:sldId id="2147470395"/>
            <p14:sldId id="2147470396"/>
            <p14:sldId id="2147470397"/>
            <p14:sldId id="2147470398"/>
            <p14:sldId id="2147470389"/>
            <p14:sldId id="2147470486"/>
            <p14:sldId id="2147470599"/>
            <p14:sldId id="2147470456"/>
            <p14:sldId id="2147470620"/>
            <p14:sldId id="2147470387"/>
            <p14:sldId id="2147470337"/>
            <p14:sldId id="2147470622"/>
            <p14:sldId id="2147470401"/>
            <p14:sldId id="2147470402"/>
            <p14:sldId id="2147470404"/>
            <p14:sldId id="2147470644"/>
            <p14:sldId id="2147470481"/>
            <p14:sldId id="2147470407"/>
            <p14:sldId id="2147470658"/>
            <p14:sldId id="2147470487"/>
          </p14:sldIdLst>
        </p14:section>
        <p14:section name="Essential question 2" id="{B122CE7D-D3A1-402F-94A7-6B22AA6A1B6B}">
          <p14:sldIdLst>
            <p14:sldId id="2147470489"/>
            <p14:sldId id="2147470491"/>
            <p14:sldId id="2147470493"/>
            <p14:sldId id="2147470495"/>
            <p14:sldId id="2147470497"/>
            <p14:sldId id="2147470601"/>
            <p14:sldId id="2147470603"/>
            <p14:sldId id="2147470634"/>
            <p14:sldId id="2147470508"/>
            <p14:sldId id="2147470602"/>
            <p14:sldId id="2147470521"/>
            <p14:sldId id="2147470607"/>
            <p14:sldId id="2147470525"/>
            <p14:sldId id="2147470511"/>
            <p14:sldId id="2147470659"/>
            <p14:sldId id="2147470512"/>
            <p14:sldId id="2147470630"/>
            <p14:sldId id="2147470631"/>
            <p14:sldId id="2147470514"/>
            <p14:sldId id="2147470632"/>
            <p14:sldId id="2147470517"/>
            <p14:sldId id="2147470518"/>
            <p14:sldId id="26580"/>
            <p14:sldId id="2147470661"/>
            <p14:sldId id="2147470608"/>
            <p14:sldId id="2147470640"/>
            <p14:sldId id="2147470642"/>
          </p14:sldIdLst>
        </p14:section>
        <p14:section name="Essential question 3" id="{A2290A2F-FF44-4B1D-9260-7327ABD395E9}">
          <p14:sldIdLst>
            <p14:sldId id="2147470536"/>
            <p14:sldId id="2147470537"/>
            <p14:sldId id="2147470541"/>
            <p14:sldId id="2147470543"/>
            <p14:sldId id="2147470544"/>
            <p14:sldId id="2147470539"/>
            <p14:sldId id="2147470545"/>
            <p14:sldId id="2147470660"/>
            <p14:sldId id="2147470548"/>
            <p14:sldId id="2147470547"/>
            <p14:sldId id="2147470550"/>
            <p14:sldId id="2147470645"/>
            <p14:sldId id="2147470554"/>
            <p14:sldId id="2147470611"/>
            <p14:sldId id="2147470609"/>
            <p14:sldId id="2147470610"/>
            <p14:sldId id="2147470629"/>
            <p14:sldId id="2147470563"/>
            <p14:sldId id="2147470633"/>
            <p14:sldId id="2147470635"/>
            <p14:sldId id="2147470637"/>
            <p14:sldId id="2147470636"/>
            <p14:sldId id="2147470646"/>
            <p14:sldId id="2147470557"/>
            <p14:sldId id="2147470565"/>
            <p14:sldId id="2147470568"/>
            <p14:sldId id="2147470639"/>
            <p14:sldId id="2147470570"/>
            <p14:sldId id="2147470647"/>
            <p14:sldId id="2147470649"/>
            <p14:sldId id="2147470648"/>
            <p14:sldId id="2147470651"/>
            <p14:sldId id="2147470571"/>
            <p14:sldId id="2147470569"/>
          </p14:sldIdLst>
        </p14:section>
        <p14:section name="References and copyright" id="{DBC31484-F5F8-4CB1-8DB4-A562A9780899}">
          <p14:sldIdLst>
            <p14:sldId id="360"/>
            <p14:sldId id="214747065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D586F26-6223-AD4D-929C-C2C4F480499D}" name="Ann Hanna" initials="AH" userId="S::ANN.HANNA@det.nsw.edu.au::9ac98ce9-36c4-4b72-9d2a-de7b20a2cb20" providerId="AD"/>
  <p188:author id="{2ABCC72C-698E-D904-87ED-232C99DCD876}" name="Chris Bormann" initials="CB" userId="S::CHRISTOPHER.BORMANN@det.nsw.edu.au::a6d691a2-a69a-4ad6-9ddc-69ff3f1e933f" providerId="AD"/>
  <p188:author id="{C3022933-6033-1D2B-7132-C104A58355BF}" name="Lewanna Kenton" initials="LK" userId="S::lewanna.kenton2@det.nsw.edu.au::c46aa24c-2ae8-4fbc-971f-03ec70a397d0" providerId="AD"/>
  <p188:author id="{2EF21D46-40D4-3D99-D312-355E3770AC35}" name="Ann Hanna" initials="AH" userId="S::ann.hanna@det.nsw.edu.au::9ac98ce9-36c4-4b72-9d2a-de7b20a2cb20" providerId="AD"/>
  <p188:author id="{9DAB8A52-D956-BEF1-5E26-F9A0EC19B15C}" name="Bronwyn Gilmore" initials="BG" userId="S::BRONWYN.GILMORE@det.nsw.edu.au::d75d7ff0-1cd9-495b-ade2-ab2e4011355b" providerId="AD"/>
  <p188:author id="{7750585C-EF17-F2A7-6946-B47E0F1CEF20}" name="Christopher Pulo" initials="CP" userId="S::CHRISTOPHER.PULO@det.nsw.edu.au::eb72cbea-1bfc-41cf-9fd6-02312c7031bd" providerId="AD"/>
  <p188:author id="{1D07FC7C-786C-AF32-986B-B904DACE1A82}" name="Lewanna Kenton" initials="LK" userId="S::Lewanna.Kenton2@det.nsw.edu.au::c46aa24c-2ae8-4fbc-971f-03ec70a397d0" providerId="AD"/>
  <p188:author id="{0370C784-7104-4587-1C03-A4A0A6D07F3E}" name="Alyana Marave" initials="AM" userId="S::Alyana.Marave1@det.nsw.edu.au::dd6e8313-0bdf-4d22-8f0f-323573363137" providerId="AD"/>
  <p188:author id="{4C38E5A5-10CC-FB63-3CE0-9867717536C5}" name="Sham Nair (Sham Nair)" initials="SN" userId="S::sham.nair@det.nsw.edu.au::4817747e-2766-4bab-b119-23e4e659ab0e" providerId="AD"/>
  <p188:author id="{12B9B2AA-2845-D50E-A3FC-789A25EA0B72}" name="Hannah Frater (Hannah Frater)" initials="HF" userId="S::Hannah.Frater2@det.nsw.edu.au::1d93393d-3cc9-49e1-b0ed-3a1fe30e40c8" providerId="AD"/>
  <p188:author id="{20A69EB9-37FE-C617-BCB4-31B442AC0505}" name="Sham Nair (Sham Nair)" initials="SN" userId="S::Sham.Nair@det.nsw.edu.au::4817747e-2766-4bab-b119-23e4e659ab0e"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0FF"/>
    <a:srgbClr val="FFE6EA"/>
    <a:srgbClr val="FBDBE7"/>
    <a:srgbClr val="B51458"/>
    <a:srgbClr val="00ACC2"/>
    <a:srgbClr val="64BB47"/>
    <a:srgbClr val="E5F7FC"/>
    <a:srgbClr val="FFFFFF"/>
    <a:srgbClr val="EDF9E0"/>
    <a:srgbClr val="63E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530F5-F44B-904E-9EAC-E84C522E0775}" v="1" dt="2026-04-19T23:12:42.97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77640" autoAdjust="0"/>
  </p:normalViewPr>
  <p:slideViewPr>
    <p:cSldViewPr snapToGrid="0">
      <p:cViewPr varScale="1">
        <p:scale>
          <a:sx n="82" d="100"/>
          <a:sy n="82" d="100"/>
        </p:scale>
        <p:origin x="1710" y="90"/>
      </p:cViewPr>
      <p:guideLst>
        <p:guide orient="horz" pos="2160"/>
        <p:guide pos="3863"/>
      </p:guideLst>
    </p:cSldViewPr>
  </p:slideViewPr>
  <p:outlineViewPr>
    <p:cViewPr>
      <p:scale>
        <a:sx n="33" d="100"/>
        <a:sy n="33" d="100"/>
      </p:scale>
      <p:origin x="0" y="-359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4.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61" Type="http://schemas.microsoft.com/office/2016/11/relationships/changesInfo" Target="changesInfos/changesInfo1.xml"/><Relationship Id="rId16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6.fntdata"/><Relationship Id="rId156"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3.fntdata"/><Relationship Id="rId16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9.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 Id="rId165" Type="http://schemas.openxmlformats.org/officeDocument/2006/relationships/customXml" Target="../customXml/item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B46617A6-1AF1-4623-9745-E148F6FEB95D}"/>
    <pc:docChg chg="mod">
      <pc:chgData name="Christopher Farlow" userId="1d6e7c80-f391-4c69-991c-b443ceeb1639" providerId="ADAL" clId="{B46617A6-1AF1-4623-9745-E148F6FEB95D}" dt="2026-04-19T23:30:02.369" v="0" actId="33475"/>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0" i="0" u="none" strike="noStrike" kern="1200" spc="0" baseline="0">
                <a:solidFill>
                  <a:sysClr val="windowText" lastClr="000000">
                    <a:lumMod val="65000"/>
                    <a:lumOff val="35000"/>
                  </a:sysClr>
                </a:solidFill>
              </a:rPr>
              <a:t>Temperature of water heated with a Bunsen burner over time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[Book1]Sheet1!$B$1</c:f>
              <c:strCache>
                <c:ptCount val="1"/>
                <c:pt idx="0">
                  <c:v>Temperature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[Book1]Sheet1!$A$2:$A$25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xVal>
          <c:yVal>
            <c:numRef>
              <c:f>[Book1]Sheet1!$B$2:$B$25</c:f>
              <c:numCache>
                <c:formatCode>General</c:formatCode>
                <c:ptCount val="24"/>
                <c:pt idx="0">
                  <c:v>0</c:v>
                </c:pt>
                <c:pt idx="1">
                  <c:v>0</c:v>
                </c:pt>
                <c:pt idx="2">
                  <c:v>0</c:v>
                </c:pt>
                <c:pt idx="3">
                  <c:v>0</c:v>
                </c:pt>
                <c:pt idx="4">
                  <c:v>0</c:v>
                </c:pt>
                <c:pt idx="5">
                  <c:v>1</c:v>
                </c:pt>
                <c:pt idx="6">
                  <c:v>5</c:v>
                </c:pt>
                <c:pt idx="7">
                  <c:v>8</c:v>
                </c:pt>
                <c:pt idx="8">
                  <c:v>11</c:v>
                </c:pt>
                <c:pt idx="9">
                  <c:v>17</c:v>
                </c:pt>
                <c:pt idx="10">
                  <c:v>26</c:v>
                </c:pt>
                <c:pt idx="11">
                  <c:v>35</c:v>
                </c:pt>
                <c:pt idx="12">
                  <c:v>40</c:v>
                </c:pt>
                <c:pt idx="13">
                  <c:v>48</c:v>
                </c:pt>
                <c:pt idx="14">
                  <c:v>59</c:v>
                </c:pt>
                <c:pt idx="15">
                  <c:v>69</c:v>
                </c:pt>
                <c:pt idx="16">
                  <c:v>79</c:v>
                </c:pt>
                <c:pt idx="17">
                  <c:v>88</c:v>
                </c:pt>
                <c:pt idx="18">
                  <c:v>92</c:v>
                </c:pt>
                <c:pt idx="19">
                  <c:v>98</c:v>
                </c:pt>
                <c:pt idx="20">
                  <c:v>100</c:v>
                </c:pt>
                <c:pt idx="21">
                  <c:v>100</c:v>
                </c:pt>
                <c:pt idx="22">
                  <c:v>100</c:v>
                </c:pt>
                <c:pt idx="23">
                  <c:v>100</c:v>
                </c:pt>
              </c:numCache>
            </c:numRef>
          </c:yVal>
          <c:smooth val="0"/>
          <c:extLst>
            <c:ext xmlns:c16="http://schemas.microsoft.com/office/drawing/2014/chart" uri="{C3380CC4-5D6E-409C-BE32-E72D297353CC}">
              <c16:uniqueId val="{00000000-EFBB-4F86-BEFC-DF448A54BDAC}"/>
            </c:ext>
          </c:extLst>
        </c:ser>
        <c:dLbls>
          <c:showLegendKey val="0"/>
          <c:showVal val="0"/>
          <c:showCatName val="0"/>
          <c:showSerName val="0"/>
          <c:showPercent val="0"/>
          <c:showBubbleSize val="0"/>
        </c:dLbls>
        <c:axId val="572213936"/>
        <c:axId val="572212496"/>
      </c:scatterChart>
      <c:valAx>
        <c:axId val="572213936"/>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AU" sz="1800"/>
                  <a:t>Time</a:t>
                </a:r>
                <a:r>
                  <a:rPr lang="en-AU" sz="1800" baseline="0"/>
                  <a:t> (minutes)</a:t>
                </a:r>
                <a:endParaRPr lang="en-AU" sz="180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A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2212496"/>
        <c:crosses val="autoZero"/>
        <c:crossBetween val="midCat"/>
        <c:majorUnit val="2"/>
      </c:valAx>
      <c:valAx>
        <c:axId val="572212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ysClr val="windowText" lastClr="000000">
                        <a:lumMod val="65000"/>
                        <a:lumOff val="35000"/>
                      </a:sysClr>
                    </a:solidFill>
                    <a:latin typeface="+mn-lt"/>
                    <a:ea typeface="+mn-ea"/>
                    <a:cs typeface="+mn-cs"/>
                  </a:defRPr>
                </a:pPr>
                <a:r>
                  <a:rPr lang="en-AU" sz="1800" b="0" i="0" u="none" strike="noStrike" kern="1200" baseline="0">
                    <a:solidFill>
                      <a:sysClr val="windowText" lastClr="000000">
                        <a:lumMod val="65000"/>
                        <a:lumOff val="35000"/>
                      </a:sysClr>
                    </a:solidFill>
                  </a:rPr>
                  <a:t>Temperature (°C)</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2213936"/>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20/04/2026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20/04/2026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youtube.com/watch?v=YcGHXaQzp8s&amp;ab_channel=EdpuzzleCurriculum"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pPr marL="0" indent="0">
              <a:buFont typeface="Arial"/>
              <a:buNone/>
            </a:pPr>
            <a:endParaRPr lang="en-US">
              <a:cs typeface="Calibri"/>
            </a:endParaRPr>
          </a:p>
          <a:p>
            <a:pPr marL="0" indent="0">
              <a:buFont typeface="Arial"/>
              <a:buNone/>
            </a:pPr>
            <a:r>
              <a:rPr lang="en-AU">
                <a:cs typeface="Arial"/>
              </a:rPr>
              <a:t>Density and water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a:t>This slide contains animations.</a:t>
            </a:r>
          </a:p>
          <a:p>
            <a:endParaRPr lang="en-AU"/>
          </a:p>
          <a:p>
            <a:r>
              <a:rPr lang="en-AU"/>
              <a:t>Use this slide to review the answers to the annotation activity in the student resource on the movement of water around Earth. Note that students may have annotated the processes in different places on the diagram, and this is okay, provided the processes are labelled correctly. Students should make adjustments as required.</a:t>
            </a:r>
          </a:p>
          <a:p>
            <a:endParaRPr lang="en-AU"/>
          </a:p>
          <a:p>
            <a:r>
              <a:rPr lang="en-AU" b="1" i="1"/>
              <a:t>CLICK to bring up evaporation</a:t>
            </a:r>
          </a:p>
          <a:p>
            <a:endParaRPr lang="en-AU"/>
          </a:p>
          <a:p>
            <a:r>
              <a:rPr lang="en-AU" sz="1600" kern="1200">
                <a:solidFill>
                  <a:schemeClr val="tx1"/>
                </a:solidFill>
                <a:effectLst/>
                <a:latin typeface="Public Sans" pitchFamily="2" charset="0"/>
                <a:ea typeface="+mn-ea"/>
                <a:cs typeface="+mn-cs"/>
              </a:rPr>
              <a:t>The Sun heats liquid water in oceans, lakes and rivers, turning it into water vapour (a gas).</a:t>
            </a:r>
          </a:p>
          <a:p>
            <a:endParaRPr lang="en-AU" sz="1600" kern="1200">
              <a:solidFill>
                <a:schemeClr val="tx1"/>
              </a:solidFill>
              <a:effectLst/>
              <a:latin typeface="Public Sans" pitchFamily="2" charset="0"/>
              <a:ea typeface="+mn-ea"/>
              <a:cs typeface="+mn-cs"/>
            </a:endParaRPr>
          </a:p>
          <a:p>
            <a:r>
              <a:rPr lang="en-AU" b="1" i="1"/>
              <a:t>CLICK to bring up transpiration</a:t>
            </a:r>
          </a:p>
          <a:p>
            <a:endParaRPr lang="en-AU" b="1" i="1"/>
          </a:p>
          <a:p>
            <a:r>
              <a:rPr lang="en-AU" sz="1600" kern="1200">
                <a:solidFill>
                  <a:schemeClr val="tx1"/>
                </a:solidFill>
                <a:effectLst/>
                <a:latin typeface="Public Sans" pitchFamily="2" charset="0"/>
                <a:ea typeface="+mn-ea"/>
                <a:cs typeface="+mn-cs"/>
              </a:rPr>
              <a:t>The process by which plants release water vapour through small pores (stomata) in their leaves into the air.</a:t>
            </a:r>
            <a:endParaRPr lang="en-AU" b="0" i="0">
              <a:solidFill>
                <a:srgbClr val="00B050"/>
              </a:solidFill>
            </a:endParaRPr>
          </a:p>
          <a:p>
            <a:endParaRPr lang="en-AU" b="1" i="1"/>
          </a:p>
          <a:p>
            <a:r>
              <a:rPr lang="en-AU" b="1" i="1"/>
              <a:t>CLICK to bring up condensation</a:t>
            </a:r>
          </a:p>
          <a:p>
            <a:endParaRPr lang="en-AU" b="1" i="1"/>
          </a:p>
          <a:p>
            <a:r>
              <a:rPr lang="en-AU" sz="1600" kern="1200">
                <a:solidFill>
                  <a:schemeClr val="tx1"/>
                </a:solidFill>
                <a:effectLst/>
                <a:latin typeface="Public Sans" pitchFamily="2" charset="0"/>
                <a:ea typeface="+mn-ea"/>
                <a:cs typeface="+mn-cs"/>
              </a:rPr>
              <a:t>Water vapour in the air cools and changes back into tiny liquid water droplets, forming clouds or fog.</a:t>
            </a:r>
            <a:endParaRPr lang="en-AU" b="0" i="0"/>
          </a:p>
          <a:p>
            <a:endParaRPr lang="en-AU" b="1" i="1"/>
          </a:p>
          <a:p>
            <a:r>
              <a:rPr lang="en-AU" b="1" i="1"/>
              <a:t>CLICK to bring up precipitation</a:t>
            </a:r>
          </a:p>
          <a:p>
            <a:endParaRPr lang="en-AU" b="1" i="1"/>
          </a:p>
          <a:p>
            <a:r>
              <a:rPr lang="en-AU" sz="1600" kern="1200">
                <a:solidFill>
                  <a:schemeClr val="tx1"/>
                </a:solidFill>
                <a:effectLst/>
                <a:latin typeface="Public Sans" pitchFamily="2" charset="0"/>
                <a:ea typeface="+mn-ea"/>
                <a:cs typeface="+mn-cs"/>
              </a:rPr>
              <a:t>When water droplets in clouds join together and become heavy, they fall to the Earth’s surface. If it falls as rain, there is no state change, but if it freezes as it falls, it can form snow or hail.</a:t>
            </a:r>
            <a:endParaRPr lang="en-AU" b="1" i="1"/>
          </a:p>
          <a:p>
            <a:endParaRPr lang="en-AU" b="1" i="1"/>
          </a:p>
          <a:p>
            <a:r>
              <a:rPr lang="en-AU" b="1" i="1"/>
              <a:t>CLICK to bring up melting</a:t>
            </a:r>
          </a:p>
          <a:p>
            <a:endParaRPr lang="en-AU" b="1" i="1"/>
          </a:p>
          <a:p>
            <a:r>
              <a:rPr lang="en-AU" sz="1600" kern="1200">
                <a:solidFill>
                  <a:schemeClr val="tx1"/>
                </a:solidFill>
                <a:effectLst/>
                <a:latin typeface="Public Sans" pitchFamily="2" charset="0"/>
                <a:ea typeface="+mn-ea"/>
                <a:cs typeface="+mn-cs"/>
              </a:rPr>
              <a:t>When temperatures rise, ice and snow from mountains and glaciers melt into liquid water.</a:t>
            </a:r>
          </a:p>
          <a:p>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t>CLICK to bring up runoff</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Water flows over the land surface and into rivers, lakes, and oceans.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i="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t>CLICK to bring up infiltration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Some of the water that falls to Earth soaks into the ground and becomes groundwater.</a:t>
            </a:r>
            <a:endParaRPr lang="en-AU" b="1" i="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8106806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7365-E95D-EE07-C53F-370D04F4F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9D08C-2AD4-96A9-370F-068A57012F6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AA7E320-963F-7AA6-7CE1-F87DE984A23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endParaRPr lang="en-AU"/>
          </a:p>
          <a:p>
            <a:r>
              <a:rPr lang="en-AU"/>
              <a:t>This slide can be used to unpack a quality sample column graph for students. It allows students to visualise the quality criteria. You can use this slide before students provide peer feedback to help them better understand what they are looking for, or after they provide peer feedback to support students in implementing the feedback they received.</a:t>
            </a:r>
          </a:p>
          <a:p>
            <a:endParaRPr lang="en-AU"/>
          </a:p>
          <a:p>
            <a:r>
              <a:rPr lang="en-AU"/>
              <a:t>This slide is animated so the teacher can unpack each component of the graph as they appear.</a:t>
            </a:r>
          </a:p>
        </p:txBody>
      </p:sp>
      <p:sp>
        <p:nvSpPr>
          <p:cNvPr id="4" name="Slide Number Placeholder 3">
            <a:extLst>
              <a:ext uri="{FF2B5EF4-FFF2-40B4-BE49-F238E27FC236}">
                <a16:creationId xmlns:a16="http://schemas.microsoft.com/office/drawing/2014/main" id="{17A7BEEE-0783-AC98-DA31-6E8FB1D00877}"/>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7258247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4DCD-8779-5011-0029-3B834FA87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248F3-FC89-641B-92B9-613B253F1CF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8A2A4BA-A6A3-5FDE-F2FF-152303080D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p>
        </p:txBody>
      </p:sp>
      <p:sp>
        <p:nvSpPr>
          <p:cNvPr id="4" name="Slide Number Placeholder 3">
            <a:extLst>
              <a:ext uri="{FF2B5EF4-FFF2-40B4-BE49-F238E27FC236}">
                <a16:creationId xmlns:a16="http://schemas.microsoft.com/office/drawing/2014/main" id="{4BF85208-8D55-FC6C-8023-CE1E01ADA3D0}"/>
              </a:ext>
            </a:extLst>
          </p:cNvPr>
          <p:cNvSpPr>
            <a:spLocks noGrp="1"/>
          </p:cNvSpPr>
          <p:nvPr>
            <p:ph type="sldNum" sz="quarter" idx="5"/>
          </p:nvPr>
        </p:nvSpPr>
        <p:spPr/>
        <p:txBody>
          <a:bodyPr/>
          <a:lstStyle/>
          <a:p>
            <a:fld id="{D09C5488-DD16-4714-9519-7BE21BA11D4E}" type="slidenum">
              <a:rPr lang="en-AU" smtClean="0"/>
              <a:t>103</a:t>
            </a:fld>
            <a:endParaRPr lang="en-AU"/>
          </a:p>
        </p:txBody>
      </p:sp>
    </p:spTree>
    <p:extLst>
      <p:ext uri="{BB962C8B-B14F-4D97-AF65-F5344CB8AC3E}">
        <p14:creationId xmlns:p14="http://schemas.microsoft.com/office/powerpoint/2010/main" val="38081778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EE1BF-D96B-C575-4115-5D9F40B4A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3C46A-5F34-4C07-B46D-716658EF536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91C5A02-3D7B-178D-A940-83F4F78090D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p>
        </p:txBody>
      </p:sp>
      <p:sp>
        <p:nvSpPr>
          <p:cNvPr id="4" name="Slide Number Placeholder 3">
            <a:extLst>
              <a:ext uri="{FF2B5EF4-FFF2-40B4-BE49-F238E27FC236}">
                <a16:creationId xmlns:a16="http://schemas.microsoft.com/office/drawing/2014/main" id="{A14E44FC-E0E7-CD6A-5EE7-766AE89CE10D}"/>
              </a:ext>
            </a:extLst>
          </p:cNvPr>
          <p:cNvSpPr>
            <a:spLocks noGrp="1"/>
          </p:cNvSpPr>
          <p:nvPr>
            <p:ph type="sldNum" sz="quarter" idx="5"/>
          </p:nvPr>
        </p:nvSpPr>
        <p:spPr/>
        <p:txBody>
          <a:bodyPr/>
          <a:lstStyle/>
          <a:p>
            <a:fld id="{D09C5488-DD16-4714-9519-7BE21BA11D4E}" type="slidenum">
              <a:rPr lang="en-AU" smtClean="0"/>
              <a:t>104</a:t>
            </a:fld>
            <a:endParaRPr lang="en-AU"/>
          </a:p>
        </p:txBody>
      </p:sp>
    </p:spTree>
    <p:extLst>
      <p:ext uri="{BB962C8B-B14F-4D97-AF65-F5344CB8AC3E}">
        <p14:creationId xmlns:p14="http://schemas.microsoft.com/office/powerpoint/2010/main" val="37592087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74E5D-66CF-8484-F974-942C98AD2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432C4-4B7C-3828-5214-8103D22F168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311842-DD21-6272-FBC3-F1F3663DAED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p>
        </p:txBody>
      </p:sp>
      <p:sp>
        <p:nvSpPr>
          <p:cNvPr id="4" name="Slide Number Placeholder 3">
            <a:extLst>
              <a:ext uri="{FF2B5EF4-FFF2-40B4-BE49-F238E27FC236}">
                <a16:creationId xmlns:a16="http://schemas.microsoft.com/office/drawing/2014/main" id="{5F2D78D1-02F4-E6AE-D08E-68DC982A4790}"/>
              </a:ext>
            </a:extLst>
          </p:cNvPr>
          <p:cNvSpPr>
            <a:spLocks noGrp="1"/>
          </p:cNvSpPr>
          <p:nvPr>
            <p:ph type="sldNum" sz="quarter" idx="5"/>
          </p:nvPr>
        </p:nvSpPr>
        <p:spPr/>
        <p:txBody>
          <a:bodyPr/>
          <a:lstStyle/>
          <a:p>
            <a:fld id="{D09C5488-DD16-4714-9519-7BE21BA11D4E}" type="slidenum">
              <a:rPr lang="en-AU" smtClean="0"/>
              <a:t>105</a:t>
            </a:fld>
            <a:endParaRPr lang="en-AU"/>
          </a:p>
        </p:txBody>
      </p:sp>
    </p:spTree>
    <p:extLst>
      <p:ext uri="{BB962C8B-B14F-4D97-AF65-F5344CB8AC3E}">
        <p14:creationId xmlns:p14="http://schemas.microsoft.com/office/powerpoint/2010/main" val="40032530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1D349-6C4F-8E53-58F8-A4D6EDE27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3EDD3-3850-3925-5A86-0208C574FA5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B05D7F5-4A5E-7E52-762A-EA11BD1AF18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t>Essential question 3: How can the properties of substance be used to separate different types of matter?</a:t>
            </a:r>
          </a:p>
        </p:txBody>
      </p:sp>
      <p:sp>
        <p:nvSpPr>
          <p:cNvPr id="4" name="Slide Number Placeholder 3">
            <a:extLst>
              <a:ext uri="{FF2B5EF4-FFF2-40B4-BE49-F238E27FC236}">
                <a16:creationId xmlns:a16="http://schemas.microsoft.com/office/drawing/2014/main" id="{C3FA1F7E-017E-ED87-4D4F-ED7C61ABBE6E}"/>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34541368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95147-44B6-090D-BB40-D721887A9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18DBC-5A65-D6CE-F263-E83129CA1D5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8DA4CC4-9DF2-1411-7D32-7C4AFC8889C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13517E3-FA07-789E-9711-111CD69CBFDC}"/>
              </a:ext>
            </a:extLst>
          </p:cNvPr>
          <p:cNvSpPr>
            <a:spLocks noGrp="1"/>
          </p:cNvSpPr>
          <p:nvPr>
            <p:ph type="sldNum" sz="quarter" idx="5"/>
          </p:nvPr>
        </p:nvSpPr>
        <p:spPr/>
        <p:txBody>
          <a:bodyPr/>
          <a:lstStyle/>
          <a:p>
            <a:fld id="{D09C5488-DD16-4714-9519-7BE21BA11D4E}" type="slidenum">
              <a:rPr lang="en-AU" smtClean="0"/>
              <a:t>107</a:t>
            </a:fld>
            <a:endParaRPr lang="en-AU"/>
          </a:p>
        </p:txBody>
      </p:sp>
    </p:spTree>
    <p:extLst>
      <p:ext uri="{BB962C8B-B14F-4D97-AF65-F5344CB8AC3E}">
        <p14:creationId xmlns:p14="http://schemas.microsoft.com/office/powerpoint/2010/main" val="2561874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6A094-EDBC-B6C0-9371-BA483F5B4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7F162-3F2B-1E92-0926-C3E8F189539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882EE15-4A86-9374-50B4-7E4CBE133C3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provides a quick check on students’ understanding of matter. Students can use mini whiteboards to write and then hold up a definition of matter. The teacher can call on students to share their responses before showing the NESA definition (CLICK to show NESA definition).</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NESA definition</a:t>
            </a:r>
          </a:p>
          <a:p>
            <a:r>
              <a:rPr lang="en-AU">
                <a:latin typeface="Arial" panose="020B0604020202020204" pitchFamily="34" charset="0"/>
                <a:cs typeface="Arial" panose="020B0604020202020204" pitchFamily="34" charset="0"/>
              </a:rPr>
              <a:t>matter – a physical substance: anything that has mass and occupies space.</a:t>
            </a:r>
          </a:p>
          <a:p>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7D5DF0-1674-08C5-13D5-40FC203D06A1}"/>
              </a:ext>
            </a:extLst>
          </p:cNvPr>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35064916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EBA8-0250-A45D-68F4-03B4BF24B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05E71-271B-3AF6-920A-2309FC3E9E5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F1D85B-B13A-4AD9-8F48-D0AF61EB7B8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This is an optional slide and can be hidden if not needed. It can be used if the mini whiteboard responses show that students do not have a grasp of the concept of matter. The teacher can use this Frayer diagram to guide the class to complete it together.</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Sample responses are provided on the next slide.</a:t>
            </a:r>
          </a:p>
        </p:txBody>
      </p:sp>
      <p:sp>
        <p:nvSpPr>
          <p:cNvPr id="4" name="Slide Number Placeholder 3">
            <a:extLst>
              <a:ext uri="{FF2B5EF4-FFF2-40B4-BE49-F238E27FC236}">
                <a16:creationId xmlns:a16="http://schemas.microsoft.com/office/drawing/2014/main" id="{3CD6E06F-42FC-83B1-EA9F-B3215129F515}"/>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2557749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22A3-16C6-DEDA-0493-A22C57D01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E014C-46E3-F1CF-95F2-A84F3017404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CB5C1F5-BC5A-BBE7-5324-B9AF21D98CF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Sample responses for the ‘matter’ Frayer diagram.</a:t>
            </a:r>
          </a:p>
        </p:txBody>
      </p:sp>
      <p:sp>
        <p:nvSpPr>
          <p:cNvPr id="4" name="Slide Number Placeholder 3">
            <a:extLst>
              <a:ext uri="{FF2B5EF4-FFF2-40B4-BE49-F238E27FC236}">
                <a16:creationId xmlns:a16="http://schemas.microsoft.com/office/drawing/2014/main" id="{79EEEBED-9189-1E0C-4AD6-CA0856D0D3D0}"/>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39829925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8D8F1-12AE-5F17-D665-DD8061FD4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CAD1D-58EC-99FD-E2AD-D59AFF1F344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A0EB3F4-5392-5104-095F-26CCC0176FD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(Use hand gestures or a pointer to guide students through each part of the diagram as you speak.)</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Matter is everything that takes up space and has mass.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We classify matter based on the types of particles it is made from. Let's break it down.</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Firstly, we can classify matter as a pure substance or a mixture.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Pure substances are made of only one type of particle.</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These particles are either:</a:t>
            </a:r>
          </a:p>
          <a:p>
            <a:r>
              <a:rPr lang="en-AU" dirty="0">
                <a:latin typeface="Arial" panose="020B0604020202020204" pitchFamily="34" charset="0"/>
                <a:cs typeface="Arial" panose="020B0604020202020204" pitchFamily="34" charset="0"/>
              </a:rPr>
              <a:t>- Single atoms, or</a:t>
            </a:r>
          </a:p>
          <a:p>
            <a:r>
              <a:rPr lang="en-AU" dirty="0">
                <a:latin typeface="Arial" panose="020B0604020202020204" pitchFamily="34" charset="0"/>
                <a:cs typeface="Arial" panose="020B0604020202020204" pitchFamily="34" charset="0"/>
              </a:rPr>
              <a:t>- Fixed groups of atoms (called molecules).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Pure substances can either be elements or compounds.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Elements have only one type of atom. This is shown in the first circle (all blue atoms).</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Examples of elements include oxygen, gold and copper.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So, an element is a pure substance made up of only one type of atom.</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other type of pure substance is a compound.</a:t>
            </a:r>
          </a:p>
          <a:p>
            <a:r>
              <a:rPr lang="en-AU" dirty="0">
                <a:latin typeface="Arial" panose="020B0604020202020204" pitchFamily="34" charset="0"/>
                <a:cs typeface="Arial" panose="020B0604020202020204" pitchFamily="34" charset="0"/>
              </a:rPr>
              <a:t>Compounds are made of two or more types of atoms chemically bonded in fixed groups. This is shown in the second circle (The same pattern of red and white atoms bonded together).</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Examples: Water (H₂O), Carbon dioxide (CO₂).</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So, a compound is made of fixed groups of different atoms bonded together.</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Matter that is not a pure substance is called a mixture.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Mixtures are made of different types of particles or varying amounts of substances. There are two main types of mixtures: homogeneous and heterogeneous.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Homogeneous mixtures contain particles that are evenly distributed — they look the same throughout. This is shown in the third circle, where the blue and red-white particles are evenly spaced.</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Examples: Saltwater, Air, Lemonade.</a:t>
            </a:r>
          </a:p>
          <a:p>
            <a:r>
              <a:rPr lang="en-AU" dirty="0">
                <a:latin typeface="Arial" panose="020B0604020202020204" pitchFamily="34" charset="0"/>
                <a:cs typeface="Arial" panose="020B0604020202020204" pitchFamily="34" charset="0"/>
              </a:rPr>
              <a:t>So, a homogeneous mixture is one where the substances are evenly mixed.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On the other hand, in heterogeneous mixtures, the particles are unevenly distributed, and parts look different.  This is shown in the fourth circle, where the blue and red-white particles are clumped or arranged unevenly. spread, </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Examples: Oil and water mix, Sand in water, or even a salad dressing (which contains herbs, oil and vinegar).</a:t>
            </a:r>
          </a:p>
          <a:p>
            <a:r>
              <a:rPr lang="en-AU" dirty="0">
                <a:latin typeface="Arial" panose="020B0604020202020204" pitchFamily="34" charset="0"/>
                <a:cs typeface="Arial" panose="020B0604020202020204" pitchFamily="34" charset="0"/>
              </a:rPr>
              <a:t>So, a heterogeneous mixture is one in which the substances are not evenly mixed.</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8414842-08E5-C5AD-F310-466C7A88464A}"/>
              </a:ext>
            </a:extLst>
          </p:cNvPr>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177820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a:t>Display this diagram to support the demonstration of the apparatus setup.</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8125766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endParaRPr lang="en-US"/>
          </a:p>
          <a:p>
            <a:endParaRPr lang="en-US"/>
          </a:p>
          <a:p>
            <a:r>
              <a:rPr lang="en-US"/>
              <a:t>This slide provides a summary of key definitions based on the classification of the previous slide, but with the terms initially missing. Lead a discussion on what the missing terms are and then (CLICK) for the animation to show the missing terms.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42864062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66643-F1A0-ABD3-05C5-6C9965544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2DB9D-22AF-45F1-91C4-A85DDA6F1D9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253B63C-B4D8-4FE3-090B-EDD72C348C2B}"/>
              </a:ext>
            </a:extLst>
          </p:cNvPr>
          <p:cNvSpPr>
            <a:spLocks noGrp="1"/>
          </p:cNvSpPr>
          <p:nvPr>
            <p:ph type="body" idx="1"/>
          </p:nvPr>
        </p:nvSpPr>
        <p:spPr/>
        <p:txBody>
          <a:bodyPr/>
          <a:lstStyle/>
          <a:p>
            <a:r>
              <a:rPr lang="en-AU" b="1"/>
              <a:t>Teacher notes:</a:t>
            </a:r>
          </a:p>
          <a:p>
            <a:r>
              <a:rPr lang="en-AU"/>
              <a:t>Utilise the information presented to support students to complete the summary table in the Student resource – types of matter.</a:t>
            </a:r>
          </a:p>
          <a:p>
            <a:endParaRPr lang="en-AU"/>
          </a:p>
          <a:p>
            <a:r>
              <a:rPr lang="en-AU"/>
              <a:t>The diagrams are simplified but can be used to support student understanding of the ratio of particles and basic understanding of  elements, compounds or mixtures</a:t>
            </a:r>
          </a:p>
          <a:p>
            <a:r>
              <a:rPr lang="en-AU"/>
              <a:t>In the diagrams:</a:t>
            </a:r>
          </a:p>
          <a:p>
            <a:pPr marL="285750" indent="-285750">
              <a:buFont typeface="Arial" panose="020B0604020202020204" pitchFamily="34" charset="0"/>
              <a:buChar char="•"/>
            </a:pPr>
            <a:r>
              <a:rPr lang="en-AU"/>
              <a:t>There are two representations for ‘element’ to show that an element can include a diatomic molecule such as O</a:t>
            </a:r>
            <a:r>
              <a:rPr lang="en-AU" baseline="-25000"/>
              <a:t>2</a:t>
            </a:r>
            <a:r>
              <a:rPr lang="en-AU"/>
              <a:t>, N</a:t>
            </a:r>
            <a:r>
              <a:rPr lang="en-AU" baseline="-25000"/>
              <a:t>2</a:t>
            </a:r>
            <a:r>
              <a:rPr lang="en-AU"/>
              <a:t> and H</a:t>
            </a:r>
            <a:r>
              <a:rPr lang="en-AU" baseline="-25000"/>
              <a:t>2</a:t>
            </a:r>
            <a:r>
              <a:rPr lang="en-AU"/>
              <a:t>.</a:t>
            </a:r>
          </a:p>
          <a:p>
            <a:pPr marL="285750" indent="-285750">
              <a:buFont typeface="Arial" panose="020B0604020202020204" pitchFamily="34" charset="0"/>
              <a:buChar char="•"/>
            </a:pPr>
            <a:r>
              <a:rPr lang="en-AU"/>
              <a:t>A compound is a pure substance, but the particles are made of two or more types of atoms.</a:t>
            </a:r>
          </a:p>
          <a:p>
            <a:pPr marL="285750" indent="-285750">
              <a:buFont typeface="Arial" panose="020B0604020202020204" pitchFamily="34" charset="0"/>
              <a:buChar char="•"/>
            </a:pPr>
            <a:r>
              <a:rPr lang="en-AU"/>
              <a:t>A mixture contains multiple types of particles.</a:t>
            </a:r>
          </a:p>
        </p:txBody>
      </p:sp>
      <p:sp>
        <p:nvSpPr>
          <p:cNvPr id="4" name="Slide Number Placeholder 3">
            <a:extLst>
              <a:ext uri="{FF2B5EF4-FFF2-40B4-BE49-F238E27FC236}">
                <a16:creationId xmlns:a16="http://schemas.microsoft.com/office/drawing/2014/main" id="{7D7FBA11-8EF5-3B00-2279-199A0F002B3A}"/>
              </a:ext>
            </a:extLst>
          </p:cNvPr>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3218671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8A4D-361A-568E-F832-78F4565E0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B924C-BDA8-C5A3-6CB5-7B57B2821EC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223F5BF-9F06-5637-114F-1C54FA3FCA7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a:t>This slide contains animations.</a:t>
            </a: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This slide provides an opportunity to assess students' understanding of the key terms in this section formatively.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t>Note: </a:t>
            </a:r>
            <a:r>
              <a:rPr lang="en-AU" sz="1600" b="0"/>
              <a:t>Click on the tiles under the </a:t>
            </a:r>
            <a:r>
              <a:rPr lang="en-AU" sz="1600" b="1"/>
              <a:t>Word bank </a:t>
            </a:r>
            <a:r>
              <a:rPr lang="en-AU" sz="1600" b="0"/>
              <a:t>(in any order) to match them to their meaning.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p:txBody>
      </p:sp>
      <p:sp>
        <p:nvSpPr>
          <p:cNvPr id="4" name="Slide Number Placeholder 3">
            <a:extLst>
              <a:ext uri="{FF2B5EF4-FFF2-40B4-BE49-F238E27FC236}">
                <a16:creationId xmlns:a16="http://schemas.microsoft.com/office/drawing/2014/main" id="{23B4BE47-8D6B-7793-BDED-48F2D71D204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435198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B70D1-8129-B67A-3414-86365F704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74768-D88B-5DC1-F788-CD64033973D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A9A1AA-23E8-4726-4AF7-E1F7B74B9B9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This slide contains animations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allows the teacher to quickly check student understanding of elements, compounds and mixtures. Students can use mini whiteboards to match up each of the 6 images presented to one of 5 labels:</a:t>
            </a:r>
          </a:p>
          <a:p>
            <a:endParaRPr lang="en-AU">
              <a:latin typeface="Arial" panose="020B0604020202020204" pitchFamily="34" charset="0"/>
              <a:cs typeface="Arial" panose="020B0604020202020204" pitchFamily="34" charset="0"/>
            </a:endParaRPr>
          </a:p>
          <a:p>
            <a:pPr marL="342900" indent="-342900">
              <a:buAutoNum type="alphaUcPeriod"/>
            </a:pPr>
            <a:r>
              <a:rPr lang="en-AU">
                <a:latin typeface="Arial" panose="020B0604020202020204" pitchFamily="34" charset="0"/>
                <a:cs typeface="Arial" panose="020B0604020202020204" pitchFamily="34" charset="0"/>
              </a:rPr>
              <a:t>element</a:t>
            </a:r>
          </a:p>
          <a:p>
            <a:pPr marL="342900" indent="-342900">
              <a:buAutoNum type="alphaUcPeriod"/>
            </a:pPr>
            <a:r>
              <a:rPr lang="en-AU">
                <a:latin typeface="Arial" panose="020B0604020202020204" pitchFamily="34" charset="0"/>
                <a:cs typeface="Arial" panose="020B0604020202020204" pitchFamily="34" charset="0"/>
              </a:rPr>
              <a:t>compound</a:t>
            </a:r>
          </a:p>
          <a:p>
            <a:pPr marL="342900" indent="-342900">
              <a:buAutoNum type="alphaUcPeriod"/>
            </a:pPr>
            <a:r>
              <a:rPr lang="en-AU">
                <a:latin typeface="Arial" panose="020B0604020202020204" pitchFamily="34" charset="0"/>
                <a:cs typeface="Arial" panose="020B0604020202020204" pitchFamily="34" charset="0"/>
              </a:rPr>
              <a:t>mixture of elements</a:t>
            </a:r>
          </a:p>
          <a:p>
            <a:pPr marL="342900" indent="-342900">
              <a:buAutoNum type="alphaUcPeriod"/>
            </a:pPr>
            <a:r>
              <a:rPr lang="en-AU">
                <a:latin typeface="Arial" panose="020B0604020202020204" pitchFamily="34" charset="0"/>
                <a:cs typeface="Arial" panose="020B0604020202020204" pitchFamily="34" charset="0"/>
              </a:rPr>
              <a:t>mixture of compounds</a:t>
            </a:r>
          </a:p>
          <a:p>
            <a:pPr marL="342900" indent="-342900">
              <a:buAutoNum type="alphaUcPeriod"/>
            </a:pPr>
            <a:r>
              <a:rPr lang="en-AU">
                <a:latin typeface="Arial" panose="020B0604020202020204" pitchFamily="34" charset="0"/>
                <a:cs typeface="Arial" panose="020B0604020202020204" pitchFamily="34" charset="0"/>
              </a:rPr>
              <a:t>mixture of both elements and compounds</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b="1">
                <a:latin typeface="Arial" panose="020B0604020202020204" pitchFamily="34" charset="0"/>
                <a:cs typeface="Arial" panose="020B0604020202020204" pitchFamily="34" charset="0"/>
              </a:rPr>
              <a:t>Answer key: (CLICK to show)</a:t>
            </a:r>
          </a:p>
          <a:p>
            <a:r>
              <a:rPr lang="en-AU">
                <a:latin typeface="Arial" panose="020B0604020202020204" pitchFamily="34" charset="0"/>
                <a:cs typeface="Arial" panose="020B0604020202020204" pitchFamily="34" charset="0"/>
              </a:rPr>
              <a:t>1C, 2E, 3E, 4D, 5B, </a:t>
            </a:r>
            <a:endParaRPr lang="en-AU"/>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95DD52-EF91-973F-6645-81BF077146E8}"/>
              </a:ext>
            </a:extLst>
          </p:cNvPr>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31850798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C43CD-19C9-77D6-677C-9E7C9758F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E5C4D-1576-FAA2-9139-2498BEFB8F4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4270FD6-5CA6-F022-ED9B-74B6387B242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4F07A2-FB0D-6634-84D0-0936A3C28FD6}"/>
              </a:ext>
            </a:extLst>
          </p:cNvPr>
          <p:cNvSpPr>
            <a:spLocks noGrp="1"/>
          </p:cNvSpPr>
          <p:nvPr>
            <p:ph type="sldNum" sz="quarter" idx="5"/>
          </p:nvPr>
        </p:nvSpPr>
        <p:spPr/>
        <p:txBody>
          <a:bodyPr/>
          <a:lstStyle/>
          <a:p>
            <a:fld id="{D09C5488-DD16-4714-9519-7BE21BA11D4E}" type="slidenum">
              <a:rPr lang="en-AU" smtClean="0"/>
              <a:t>116</a:t>
            </a:fld>
            <a:endParaRPr lang="en-AU"/>
          </a:p>
        </p:txBody>
      </p:sp>
    </p:spTree>
    <p:extLst>
      <p:ext uri="{BB962C8B-B14F-4D97-AF65-F5344CB8AC3E}">
        <p14:creationId xmlns:p14="http://schemas.microsoft.com/office/powerpoint/2010/main" val="16564756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81B22-4623-5F07-475B-DAF90AD8D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5C4C4-1F13-4794-2D0F-3733A9EB9D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EF8E4BC-EFEA-F40B-3401-BFB198FFCD1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59EC37-2126-494D-2070-08D980B3D733}"/>
              </a:ext>
            </a:extLst>
          </p:cNvPr>
          <p:cNvSpPr>
            <a:spLocks noGrp="1"/>
          </p:cNvSpPr>
          <p:nvPr>
            <p:ph type="sldNum" sz="quarter" idx="5"/>
          </p:nvPr>
        </p:nvSpPr>
        <p:spPr/>
        <p:txBody>
          <a:bodyPr/>
          <a:lstStyle/>
          <a:p>
            <a:fld id="{D09C5488-DD16-4714-9519-7BE21BA11D4E}" type="slidenum">
              <a:rPr lang="en-AU" smtClean="0"/>
              <a:t>117</a:t>
            </a:fld>
            <a:endParaRPr lang="en-AU"/>
          </a:p>
        </p:txBody>
      </p:sp>
    </p:spTree>
    <p:extLst>
      <p:ext uri="{BB962C8B-B14F-4D97-AF65-F5344CB8AC3E}">
        <p14:creationId xmlns:p14="http://schemas.microsoft.com/office/powerpoint/2010/main" val="14628970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US"/>
              <a:t>This is a definition slide to provide a succinct summary of ‘physical properties’.</a:t>
            </a:r>
          </a:p>
          <a:p>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A physical property is a characteristic you can observe or measure without changing what the substance is</a:t>
            </a:r>
            <a:r>
              <a:rPr lang="en-US" sz="1600"/>
              <a:t>.</a:t>
            </a:r>
          </a:p>
          <a:p>
            <a:endParaRPr lang="en-US"/>
          </a:p>
          <a:p>
            <a:r>
              <a:rPr lang="en-US"/>
              <a:t>The physical properties of a substance are always consistent for example, the boiling point of pure water at sea level is 100 °C.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16156181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Teacher notes:</a:t>
            </a:r>
          </a:p>
          <a:p>
            <a:endParaRPr lang="en-AU"/>
          </a:p>
          <a:p>
            <a:r>
              <a:rPr lang="en-AU" sz="1600" kern="1200">
                <a:solidFill>
                  <a:schemeClr val="tx1"/>
                </a:solidFill>
                <a:effectLst/>
                <a:latin typeface="Public Sans" pitchFamily="2" charset="0"/>
                <a:ea typeface="+mn-ea"/>
                <a:cs typeface="+mn-cs"/>
              </a:rPr>
              <a:t>Tell students that the differences in the physical properties of substances are what make it possible to separate them from a mixture. Play the video, which outlines how the components of mixtures can be separated by taking advantage of the differences in physical properties.</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41740479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b="1"/>
              <a:t>This slide contains animation to reveal the possible missing words. </a:t>
            </a:r>
          </a:p>
          <a:p>
            <a:endParaRPr lang="en-AU"/>
          </a:p>
          <a:p>
            <a:r>
              <a:rPr lang="en-AU"/>
              <a:t>Use this slide to check students understanding that the difference in physical properties allow the separation of mixtures. Student’s answers may differ based on the physical properties selected.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42098512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Play the video by selecting the play button in presenter mode.</a:t>
            </a:r>
          </a:p>
          <a:p>
            <a:endParaRPr lang="en-AU"/>
          </a:p>
          <a:p>
            <a:r>
              <a:rPr lang="en-AU"/>
              <a:t>Tell the students that:</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the husk and grain occur together, forming a natural mixture</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this video demonstrates a deep understanding of the physical properties of the materials being separated. </a:t>
            </a:r>
          </a:p>
          <a:p>
            <a:pPr marL="285750" lvl="0" indent="-285750">
              <a:buFont typeface="Arial" panose="020B0604020202020204" pitchFamily="34" charset="0"/>
              <a:buChar char="•"/>
            </a:pPr>
            <a:endParaRPr lang="en-AU" sz="1600" kern="1200">
              <a:solidFill>
                <a:schemeClr val="tx1"/>
              </a:solidFill>
              <a:effectLst/>
              <a:latin typeface="Public Sans" pitchFamily="2" charset="0"/>
              <a:ea typeface="+mn-ea"/>
              <a:cs typeface="+mn-cs"/>
            </a:endParaRPr>
          </a:p>
          <a:p>
            <a:pPr marL="0" lvl="0" indent="0">
              <a:buFont typeface="Arial" panose="020B0604020202020204" pitchFamily="34" charset="0"/>
              <a:buNone/>
            </a:pPr>
            <a:r>
              <a:rPr lang="en-AU" sz="1600" kern="1200">
                <a:solidFill>
                  <a:schemeClr val="tx1"/>
                </a:solidFill>
                <a:effectLst/>
                <a:latin typeface="Public Sans" pitchFamily="2" charset="0"/>
                <a:ea typeface="+mn-ea"/>
                <a:cs typeface="+mn-cs"/>
              </a:rPr>
              <a:t>Students then complete the questions in the Student resource – Physical properties and separation in 3.2 TRB.</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38791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Demonstrate each of these steps as required.</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Discuss safety considerations during the demonstration.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err="1"/>
              <a:t>Emphasise</a:t>
            </a:r>
            <a:r>
              <a:rPr lang="en-US" dirty="0"/>
              <a:t> points such as the need to have long hair tied back and the correct positioning of equipment on a lab bench.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If </a:t>
            </a:r>
            <a:r>
              <a:rPr lang="en-AU" dirty="0"/>
              <a:t>needed, allow students to practice lighting a Bunsen burner and adjusting</a:t>
            </a:r>
            <a:r>
              <a:rPr lang="en-US" dirty="0"/>
              <a:t> the collar to open and close the holes.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7001018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AU" dirty="0"/>
              <a:t>The Brewarrina fish traps are a series of carefully arranged stone walls built in the Barwon River. These walls form channels and ponds that guide fish into specific areas where they can be easily collected. </a:t>
            </a:r>
          </a:p>
          <a:p>
            <a:endParaRPr lang="en-AU" dirty="0"/>
          </a:p>
          <a:p>
            <a:r>
              <a:rPr lang="en-AU" dirty="0"/>
              <a:t>Use the slide notes to outline how the stone walls act as a filter to capture large fish. Tell students that this demonstrates how Aboriginal people used physical size to separate materials (fish from the water). </a:t>
            </a:r>
          </a:p>
          <a:p>
            <a:endParaRPr lang="en-AU" dirty="0"/>
          </a:p>
          <a:p>
            <a:r>
              <a:rPr lang="en-AU" dirty="0"/>
              <a:t>Use the slide notes to outline how the separation technique of hand picking was used to sustainably harvest fish.</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40747811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16B51-9180-9C62-39A8-30BD350A2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DFF7B-051D-DEEE-7FEC-78859CD91CC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6984AA-F827-7493-6879-998E5F5EE8F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3C2187-8617-B642-88C6-FB644658E9C0}"/>
              </a:ext>
            </a:extLst>
          </p:cNvPr>
          <p:cNvSpPr>
            <a:spLocks noGrp="1"/>
          </p:cNvSpPr>
          <p:nvPr>
            <p:ph type="sldNum" sz="quarter" idx="5"/>
          </p:nvPr>
        </p:nvSpPr>
        <p:spPr/>
        <p:txBody>
          <a:bodyPr/>
          <a:lstStyle/>
          <a:p>
            <a:fld id="{D09C5488-DD16-4714-9519-7BE21BA11D4E}" type="slidenum">
              <a:rPr lang="en-AU" smtClean="0"/>
              <a:t>123</a:t>
            </a:fld>
            <a:endParaRPr lang="en-AU"/>
          </a:p>
        </p:txBody>
      </p:sp>
    </p:spTree>
    <p:extLst>
      <p:ext uri="{BB962C8B-B14F-4D97-AF65-F5344CB8AC3E}">
        <p14:creationId xmlns:p14="http://schemas.microsoft.com/office/powerpoint/2010/main" val="26779367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Display this slide to tell students how to heat the ‘seawater’ solution in an evaporating basin to recover the salt. </a:t>
            </a:r>
          </a:p>
          <a:p>
            <a:endParaRPr lang="en-AU"/>
          </a:p>
          <a:p>
            <a:r>
              <a:rPr lang="en-AU"/>
              <a:t>Remember, students should turn the Bunsen burner off BEFORE all the water boils away.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38049475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r>
              <a:rPr lang="en-AU" b="1" dirty="0"/>
              <a:t>This slide contains animations to reveal the correct answer.</a:t>
            </a:r>
          </a:p>
          <a:p>
            <a:endParaRPr lang="en-AU" dirty="0"/>
          </a:p>
          <a:p>
            <a:r>
              <a:rPr lang="en-AU" dirty="0"/>
              <a:t>Before doing the distillation activity, check students’ understanding of the term distillation. Answers can be collected using choral response or mini-whiteboards. </a:t>
            </a:r>
          </a:p>
          <a:p>
            <a:endParaRPr lang="en-AU" dirty="0"/>
          </a:p>
          <a:p>
            <a:r>
              <a:rPr lang="en-AU" dirty="0"/>
              <a:t>B is the correct answer.</a:t>
            </a:r>
          </a:p>
          <a:p>
            <a:endParaRPr lang="en-AU" dirty="0"/>
          </a:p>
          <a:p>
            <a:r>
              <a:rPr lang="en-AU" dirty="0"/>
              <a:t>A – </a:t>
            </a:r>
            <a:r>
              <a:rPr lang="en-AU" sz="1600" kern="1200" dirty="0">
                <a:solidFill>
                  <a:schemeClr val="tx1"/>
                </a:solidFill>
                <a:effectLst/>
                <a:latin typeface="Public Sans" pitchFamily="2" charset="0"/>
                <a:ea typeface="+mn-ea"/>
                <a:cs typeface="+mn-cs"/>
              </a:rPr>
              <a:t>This describes filtration, not distillation. Filtration works because solid particles are too large to pass through the filter, while the liquid passes through.</a:t>
            </a:r>
          </a:p>
          <a:p>
            <a:r>
              <a:rPr lang="en-AU" sz="1600" kern="1200" dirty="0">
                <a:solidFill>
                  <a:schemeClr val="tx1"/>
                </a:solidFill>
                <a:effectLst/>
                <a:latin typeface="Public Sans" pitchFamily="2" charset="0"/>
                <a:ea typeface="+mn-ea"/>
                <a:cs typeface="+mn-cs"/>
              </a:rPr>
              <a:t>B – This is correct. Distillation works by heating a liquid so it vaporises, then cooling the vapour so it condenses back into a liquid. This allows the liquid to be separated from dissolved substances or from other liquids with different boiling points.</a:t>
            </a:r>
          </a:p>
          <a:p>
            <a:r>
              <a:rPr lang="en-AU" sz="1600" kern="1200" dirty="0">
                <a:solidFill>
                  <a:schemeClr val="tx1"/>
                </a:solidFill>
                <a:effectLst/>
                <a:latin typeface="Public Sans" pitchFamily="2" charset="0"/>
                <a:ea typeface="+mn-ea"/>
                <a:cs typeface="+mn-cs"/>
              </a:rPr>
              <a:t>C – This describes decanting. It relies on density differences, where heavier particles settle, allowing the liquid to be carefully poured off.</a:t>
            </a:r>
          </a:p>
          <a:p>
            <a:r>
              <a:rPr lang="en-AU" sz="1600" kern="1200" dirty="0">
                <a:solidFill>
                  <a:schemeClr val="tx1"/>
                </a:solidFill>
                <a:effectLst/>
                <a:latin typeface="Public Sans" pitchFamily="2" charset="0"/>
                <a:ea typeface="+mn-ea"/>
                <a:cs typeface="+mn-cs"/>
              </a:rPr>
              <a:t>D – This describes sieving, which separates solids based on particle size rather than boiling point.</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16618942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This slide can be used to show students the equipment setup for distillation. In this example water is being distilled from a copper sulfate solution.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5681591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B6E9-D89A-1F1F-2D28-7A2A24E6C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21749-17F6-BFBC-4317-C13DB7B800B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96BC443-CD27-ABF8-9EE9-36850A7D105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 </a:t>
            </a:r>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05FB53F-5D58-B00F-3ABC-482F9BE385A6}"/>
              </a:ext>
            </a:extLst>
          </p:cNvPr>
          <p:cNvSpPr>
            <a:spLocks noGrp="1"/>
          </p:cNvSpPr>
          <p:nvPr>
            <p:ph type="sldNum" sz="quarter" idx="5"/>
          </p:nvPr>
        </p:nvSpPr>
        <p:spPr/>
        <p:txBody>
          <a:bodyPr/>
          <a:lstStyle/>
          <a:p>
            <a:fld id="{D09C5488-DD16-4714-9519-7BE21BA11D4E}" type="slidenum">
              <a:rPr lang="en-AU" smtClean="0"/>
              <a:t>127</a:t>
            </a:fld>
            <a:endParaRPr lang="en-AU"/>
          </a:p>
        </p:txBody>
      </p:sp>
    </p:spTree>
    <p:extLst>
      <p:ext uri="{BB962C8B-B14F-4D97-AF65-F5344CB8AC3E}">
        <p14:creationId xmlns:p14="http://schemas.microsoft.com/office/powerpoint/2010/main" val="26977603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4F4E-3031-927D-6159-6DE84F889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A1BAC-D49F-FC93-6A51-96A80C5C044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BEDAF3C-E5E3-C2F5-716A-71BEECE8A44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 </a:t>
            </a:r>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4CE6791-4CED-79DB-81D2-5A4FBD4955C2}"/>
              </a:ext>
            </a:extLst>
          </p:cNvPr>
          <p:cNvSpPr>
            <a:spLocks noGrp="1"/>
          </p:cNvSpPr>
          <p:nvPr>
            <p:ph type="sldNum" sz="quarter" idx="5"/>
          </p:nvPr>
        </p:nvSpPr>
        <p:spPr/>
        <p:txBody>
          <a:bodyPr/>
          <a:lstStyle/>
          <a:p>
            <a:fld id="{D09C5488-DD16-4714-9519-7BE21BA11D4E}" type="slidenum">
              <a:rPr lang="en-AU" smtClean="0"/>
              <a:t>128</a:t>
            </a:fld>
            <a:endParaRPr lang="en-AU"/>
          </a:p>
        </p:txBody>
      </p:sp>
    </p:spTree>
    <p:extLst>
      <p:ext uri="{BB962C8B-B14F-4D97-AF65-F5344CB8AC3E}">
        <p14:creationId xmlns:p14="http://schemas.microsoft.com/office/powerpoint/2010/main" val="18588065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t>Students have a copy of their worksheet for the Guided investigation – separation. This slide is included so the class can share their ideas to complete a Venn diagram together on the board. A completed sample is provided on the next slide</a:t>
            </a:r>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36426374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5AD6-083A-FE6B-186E-912F9FCFD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F9A53-D302-BE67-66AA-620D23DFA3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6D6C26-6365-6595-85D9-B29D3B8A174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US"/>
              <a:t>Sample Venn for the previous slide.</a:t>
            </a:r>
          </a:p>
        </p:txBody>
      </p:sp>
      <p:sp>
        <p:nvSpPr>
          <p:cNvPr id="4" name="Slide Number Placeholder 3">
            <a:extLst>
              <a:ext uri="{FF2B5EF4-FFF2-40B4-BE49-F238E27FC236}">
                <a16:creationId xmlns:a16="http://schemas.microsoft.com/office/drawing/2014/main" id="{BDB8C124-BB36-7A82-094E-A87A776FC8FF}"/>
              </a:ext>
            </a:extLst>
          </p:cNvPr>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40728882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endParaRPr lang="en-AU"/>
          </a:p>
          <a:p>
            <a:r>
              <a:rPr lang="en-AU"/>
              <a:t>A flowchart helps us show the steps of a scientific process or experiment in the correct order. It uses boxes and arrows to make instructions clear and easy to follow. This helps us plan, understand, and explain our investigations.</a:t>
            </a: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1739171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EC751-C7A3-C9C3-3FA9-8936CE352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2DA18-6CBE-EDA2-8AB1-67C771121FC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26F443B-DF15-B332-2FD0-1F23C9C7CB4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This slide contains animations to bring up the answers one at a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1 – False – The air hole should be closed when lighting the burner to produce a yellow (safety) flame. Lighting it with the air hole open can produce a nearly invisible blue flame, which increases the risk of burns.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2 – True – Long hair and loose clothing can catch fire, so they must be secured before using a Bunsen burner.</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3 – False – To prevent a dangerous build-up of gas, you should always light the match first and then turn on the gas. This ensures the flame catches immediately and safely.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4 – True – When the Bunsen burner isn’t actively being used, leaving it on the yellow safety flame is safer because it is cooler and more visible, reducing the risk of accidents.</a:t>
            </a:r>
          </a:p>
        </p:txBody>
      </p:sp>
      <p:sp>
        <p:nvSpPr>
          <p:cNvPr id="4" name="Slide Number Placeholder 3">
            <a:extLst>
              <a:ext uri="{FF2B5EF4-FFF2-40B4-BE49-F238E27FC236}">
                <a16:creationId xmlns:a16="http://schemas.microsoft.com/office/drawing/2014/main" id="{F8474CFF-996D-3DCB-3A0C-2564D4BD374A}"/>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1307984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3A9A3-8224-8BD0-14A5-D2765EE5E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3BC5D-4C3C-FC68-A2F0-04AA516A5FF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2B5E651-9D59-B9E2-5945-86CD52147D7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endParaRPr lang="en-AU"/>
          </a:p>
          <a:p>
            <a:r>
              <a:rPr lang="en-AU"/>
              <a:t>This sample response can be shown to students once they have had a go at sequencing the separation techniques. Students should refine their flowcharts before constructing their more detailed procedure for the separation.</a:t>
            </a:r>
          </a:p>
          <a:p>
            <a:endParaRPr lang="en-AU"/>
          </a:p>
          <a:p>
            <a:endParaRPr lang="en-AU"/>
          </a:p>
        </p:txBody>
      </p:sp>
      <p:sp>
        <p:nvSpPr>
          <p:cNvPr id="4" name="Slide Number Placeholder 3">
            <a:extLst>
              <a:ext uri="{FF2B5EF4-FFF2-40B4-BE49-F238E27FC236}">
                <a16:creationId xmlns:a16="http://schemas.microsoft.com/office/drawing/2014/main" id="{269B540C-E65E-4551-5284-992B76B08C8B}"/>
              </a:ext>
            </a:extLst>
          </p:cNvPr>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686954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98B1B-ED86-F930-6FA0-FFB58352D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9B138-AAAE-C592-86F0-216D27314C2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8C4AD65-EB99-9C4B-F4F6-95E9BE4A109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CDBB439-597A-D69B-F627-7F419731CA99}"/>
              </a:ext>
            </a:extLst>
          </p:cNvPr>
          <p:cNvSpPr>
            <a:spLocks noGrp="1"/>
          </p:cNvSpPr>
          <p:nvPr>
            <p:ph type="sldNum" sz="quarter" idx="5"/>
          </p:nvPr>
        </p:nvSpPr>
        <p:spPr/>
        <p:txBody>
          <a:bodyPr/>
          <a:lstStyle/>
          <a:p>
            <a:fld id="{D09C5488-DD16-4714-9519-7BE21BA11D4E}" type="slidenum">
              <a:rPr lang="en-AU" smtClean="0"/>
              <a:t>133</a:t>
            </a:fld>
            <a:endParaRPr lang="en-AU"/>
          </a:p>
        </p:txBody>
      </p:sp>
    </p:spTree>
    <p:extLst>
      <p:ext uri="{BB962C8B-B14F-4D97-AF65-F5344CB8AC3E}">
        <p14:creationId xmlns:p14="http://schemas.microsoft.com/office/powerpoint/2010/main" val="26047310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r>
              <a:rPr lang="en-AU" dirty="0"/>
              <a:t>An industrial process is any large-scale, organised method used to transform raw materials into useful products using specialised equipment and controlled conditions. </a:t>
            </a:r>
          </a:p>
          <a:p>
            <a:endParaRPr lang="en-AU" dirty="0"/>
          </a:p>
          <a:p>
            <a:r>
              <a:rPr lang="en-AU" dirty="0"/>
              <a:t>Separation techniques are essential for isolating useful substances from mixtures of raw materials.</a:t>
            </a:r>
          </a:p>
          <a:p>
            <a:r>
              <a:rPr lang="en-AU" dirty="0"/>
              <a:t>Examples include:</a:t>
            </a:r>
          </a:p>
          <a:p>
            <a:pPr marL="342900" indent="-342900">
              <a:buFont typeface="Arial" panose="020B0604020202020204" pitchFamily="34" charset="0"/>
              <a:buChar char="•"/>
            </a:pPr>
            <a:r>
              <a:rPr lang="en-AU" dirty="0"/>
              <a:t>sugar production – in sugar production the water is removed from the sugar juice by heating to concentrate the sugar solution. Then crystallisation occurs which leads to the formation of sugar crystals.</a:t>
            </a:r>
          </a:p>
          <a:p>
            <a:pPr marL="342900" indent="-342900">
              <a:buFont typeface="Arial" panose="020B0604020202020204" pitchFamily="34" charset="0"/>
              <a:buChar char="•"/>
            </a:pPr>
            <a:r>
              <a:rPr lang="en-AU" dirty="0"/>
              <a:t>salt production from seawater – evaporation leaves the solid salt behind.</a:t>
            </a:r>
          </a:p>
          <a:p>
            <a:pPr marL="342900" indent="-342900">
              <a:buFont typeface="Arial" panose="020B0604020202020204" pitchFamily="34" charset="0"/>
              <a:buChar char="•"/>
            </a:pPr>
            <a:r>
              <a:rPr lang="en-AU" dirty="0"/>
              <a:t>treatment of sewage water – filtration, sedimentation and other biological processes remove water to leave clean potable water.</a:t>
            </a:r>
          </a:p>
          <a:p>
            <a:pPr marL="342900" indent="-342900">
              <a:buFont typeface="Arial" panose="020B0604020202020204" pitchFamily="34" charset="0"/>
              <a:buChar char="•"/>
            </a:pPr>
            <a:r>
              <a:rPr lang="en-AU" dirty="0"/>
              <a:t>petroleum refining – a special type of distillation called fractional distillation separates the hydrocarbons by boiling point.</a:t>
            </a:r>
          </a:p>
          <a:p>
            <a:pPr marL="342900" indent="-342900">
              <a:buFont typeface="Arial" panose="020B0604020202020204" pitchFamily="34" charset="0"/>
              <a:buChar char="•"/>
            </a:pPr>
            <a:r>
              <a:rPr lang="en-AU" dirty="0"/>
              <a:t>milk and cream production – centrifugation separates cream from milk.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328956940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Play this video to give students a greater understanding of the broad application of separation techniques on an industrial level. This will provide a hook for students to then produce an infographic on one industrial separation technique.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25178247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12E20-7F03-FEC8-9A7A-92B1A8C84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2A622-197D-08EA-7C58-B7152C120B9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E4CD2FD-EF39-1D2A-A93E-4EB95EFC9FB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398F2D-B8D9-EF00-7456-79397CD62400}"/>
              </a:ext>
            </a:extLst>
          </p:cNvPr>
          <p:cNvSpPr>
            <a:spLocks noGrp="1"/>
          </p:cNvSpPr>
          <p:nvPr>
            <p:ph type="sldNum" sz="quarter" idx="5"/>
          </p:nvPr>
        </p:nvSpPr>
        <p:spPr/>
        <p:txBody>
          <a:bodyPr/>
          <a:lstStyle/>
          <a:p>
            <a:fld id="{D09C5488-DD16-4714-9519-7BE21BA11D4E}" type="slidenum">
              <a:rPr lang="en-AU" smtClean="0"/>
              <a:t>136</a:t>
            </a:fld>
            <a:endParaRPr lang="en-AU"/>
          </a:p>
        </p:txBody>
      </p:sp>
    </p:spTree>
    <p:extLst>
      <p:ext uri="{BB962C8B-B14F-4D97-AF65-F5344CB8AC3E}">
        <p14:creationId xmlns:p14="http://schemas.microsoft.com/office/powerpoint/2010/main" val="20496330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490D-23E5-C188-5DA3-9B34FD701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42437-9575-94F2-14C9-2E1F86FB5F5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E91FE4B-47DA-CC71-9296-6D6C043FECE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A6EA14-7EF2-5FEF-FC3F-CD6AA987694E}"/>
              </a:ext>
            </a:extLst>
          </p:cNvPr>
          <p:cNvSpPr>
            <a:spLocks noGrp="1"/>
          </p:cNvSpPr>
          <p:nvPr>
            <p:ph type="sldNum" sz="quarter" idx="5"/>
          </p:nvPr>
        </p:nvSpPr>
        <p:spPr/>
        <p:txBody>
          <a:bodyPr/>
          <a:lstStyle/>
          <a:p>
            <a:fld id="{D09C5488-DD16-4714-9519-7BE21BA11D4E}" type="slidenum">
              <a:rPr lang="en-AU" smtClean="0"/>
              <a:t>137</a:t>
            </a:fld>
            <a:endParaRPr lang="en-AU"/>
          </a:p>
        </p:txBody>
      </p:sp>
    </p:spTree>
    <p:extLst>
      <p:ext uri="{BB962C8B-B14F-4D97-AF65-F5344CB8AC3E}">
        <p14:creationId xmlns:p14="http://schemas.microsoft.com/office/powerpoint/2010/main" val="12277825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t>This is a definition slide to provide clarity on the meaning of ‘polluted’. Guide students in a discussion of this definition and the ways water can become polluted.</a:t>
            </a:r>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9551107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A watershed model is a representation of a specific area of land where all the water that falls as precipitation (rain, snow, etc.) drains into a common outlet, such as a river, lake, or ocean. The model visually demonstrates how water flows through the landscape, highlighting the interactions between land use, topography, and water quality. This model will allow students to model how a body of water can become polluted.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12025304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33834965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78448-85B8-5BF9-A02C-C5D4464D5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5F9CD-30E2-EEDB-5DE5-8CCF4CD5BDA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3B68FB4-61A6-2ECF-B70A-27162C51C735}"/>
              </a:ext>
            </a:extLst>
          </p:cNvPr>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14AD69-0C20-F00A-F849-6AB21F2DCBD5}"/>
              </a:ext>
            </a:extLst>
          </p:cNvPr>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138910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230C3-0327-5832-AB92-C8838F674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B5269-6AD6-E9D6-A832-2554DF140D3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9BE8834-9934-3026-4BCA-C23939E21A17}"/>
              </a:ext>
            </a:extLst>
          </p:cNvPr>
          <p:cNvSpPr>
            <a:spLocks noGrp="1"/>
          </p:cNvSpPr>
          <p:nvPr>
            <p:ph type="body" idx="1"/>
          </p:nvPr>
        </p:nvSpPr>
        <p:spPr/>
        <p:txBody>
          <a:bodyPr/>
          <a:lstStyle/>
          <a:p>
            <a:r>
              <a:rPr lang="en-US"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t>This slide contains animations.</a:t>
            </a:r>
          </a:p>
          <a:p>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Remind students how to draw a line graph (see also Observing the Universe)</a:t>
            </a:r>
          </a:p>
          <a:p>
            <a:endParaRPr lang="en-AU" dirty="0"/>
          </a:p>
          <a:p>
            <a:pPr marL="342900" indent="-342900">
              <a:buFont typeface="Arial" panose="020B0604020202020204" pitchFamily="34" charset="0"/>
              <a:buChar char="•"/>
            </a:pPr>
            <a:r>
              <a:rPr lang="en-US" dirty="0"/>
              <a:t>The scale allocation should also be explained as equal divisions for equal amounts. </a:t>
            </a:r>
          </a:p>
          <a:p>
            <a:pPr marL="342900" indent="-342900">
              <a:buFont typeface="Arial" panose="020B0604020202020204" pitchFamily="34" charset="0"/>
              <a:buChar char="•"/>
            </a:pPr>
            <a:r>
              <a:rPr lang="en-US" dirty="0"/>
              <a:t>Encourage students to look for a trend in their points before joining them up so that if there is a significant outlier it should not be included. </a:t>
            </a:r>
          </a:p>
          <a:p>
            <a:pPr marL="342900" indent="-342900">
              <a:buFont typeface="Arial" panose="020B0604020202020204" pitchFamily="34" charset="0"/>
              <a:buChar char="•"/>
            </a:pPr>
            <a:r>
              <a:rPr lang="en-US" dirty="0"/>
              <a:t>The scale allocation should also be explained as equal divisions for equal amounts. </a:t>
            </a:r>
          </a:p>
          <a:p>
            <a:pPr marL="342900" indent="-342900">
              <a:buFont typeface="Arial" panose="020B0604020202020204" pitchFamily="34" charset="0"/>
              <a:buChar char="•"/>
            </a:pPr>
            <a:r>
              <a:rPr lang="en-US" dirty="0"/>
              <a:t>Encourage students to look for a trend in their points before joining them up so that if there is a significant outlier it should not be included. </a:t>
            </a:r>
          </a:p>
          <a:p>
            <a:pPr marL="342900" indent="-342900">
              <a:buFont typeface="Arial" panose="020B0604020202020204" pitchFamily="34" charset="0"/>
              <a:buChar char="•"/>
            </a:pPr>
            <a:endParaRPr lang="en-US" dirty="0"/>
          </a:p>
          <a:p>
            <a:endParaRPr lang="en-US" dirty="0"/>
          </a:p>
          <a:p>
            <a:r>
              <a:rPr lang="en-US" dirty="0"/>
              <a:t>This slide can be used to unpack the major characteristics of  a line graph</a:t>
            </a:r>
          </a:p>
          <a:p>
            <a:r>
              <a:rPr lang="en-US" dirty="0"/>
              <a:t>This slide is animated, so the teacher can unpack each component of the graph as they appear, so we'll just go through this now (CLICK through and discuss)</a:t>
            </a:r>
          </a:p>
          <a:p>
            <a:r>
              <a:rPr lang="en-US" dirty="0"/>
              <a:t>CLICK  Y axis</a:t>
            </a:r>
          </a:p>
          <a:p>
            <a:r>
              <a:rPr lang="en-US" dirty="0"/>
              <a:t>CLICK  X axis</a:t>
            </a:r>
          </a:p>
          <a:p>
            <a:r>
              <a:rPr lang="en-US" dirty="0"/>
              <a:t>CLICK  Units</a:t>
            </a:r>
          </a:p>
          <a:p>
            <a:r>
              <a:rPr lang="en-US" dirty="0"/>
              <a:t>CLICK  Scale</a:t>
            </a:r>
          </a:p>
          <a:p>
            <a:r>
              <a:rPr lang="en-US" dirty="0"/>
              <a:t>CLICK  Title</a:t>
            </a:r>
          </a:p>
          <a:p>
            <a:r>
              <a:rPr lang="en-US" dirty="0"/>
              <a:t>CLICK  Slope</a:t>
            </a:r>
          </a:p>
          <a:p>
            <a:r>
              <a:rPr lang="en-US" dirty="0"/>
              <a:t>CLICK  Key</a:t>
            </a:r>
          </a:p>
          <a:p>
            <a:endParaRPr lang="en-AU" dirty="0"/>
          </a:p>
          <a:p>
            <a:endParaRPr lang="en-AU" dirty="0"/>
          </a:p>
        </p:txBody>
      </p:sp>
      <p:sp>
        <p:nvSpPr>
          <p:cNvPr id="4" name="Slide Number Placeholder 3">
            <a:extLst>
              <a:ext uri="{FF2B5EF4-FFF2-40B4-BE49-F238E27FC236}">
                <a16:creationId xmlns:a16="http://schemas.microsoft.com/office/drawing/2014/main" id="{DB9B22BB-FF95-9BEF-D131-F367A1ECB832}"/>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4642688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201427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470E-E65C-FC5A-C29B-BCDB431B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E1B89-079E-9779-35DF-650976EA5C1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055F394-3A29-1A61-0B0A-21A94884F7E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Ask students to identify the missing components on the line graph to gauge prior knowledge and understanding. The aim is for them to identify the missing labels on the x- and y-axes and the lack of a title.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answers are provided on the next slide.</a:t>
            </a:r>
          </a:p>
        </p:txBody>
      </p:sp>
      <p:sp>
        <p:nvSpPr>
          <p:cNvPr id="4" name="Slide Number Placeholder 3">
            <a:extLst>
              <a:ext uri="{FF2B5EF4-FFF2-40B4-BE49-F238E27FC236}">
                <a16:creationId xmlns:a16="http://schemas.microsoft.com/office/drawing/2014/main" id="{5F7F5B39-1E8E-629A-2AE3-4278B8645673}"/>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656114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3F9A9-C64E-C300-C182-152E95C7C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516A6-1B44-3218-96F9-1231C502972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BB91752-E7A8-5F5E-6B9E-2401122DEEC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Use the complete graph to highlight the following:</a:t>
            </a:r>
          </a:p>
          <a:p>
            <a:r>
              <a:rPr lang="en-AU" dirty="0">
                <a:latin typeface="Arial" panose="020B0604020202020204" pitchFamily="34" charset="0"/>
                <a:cs typeface="Arial" panose="020B0604020202020204" pitchFamily="34" charset="0"/>
              </a:rPr>
              <a:t>• A title should be included that clearly shows what the data in the graph represents.</a:t>
            </a:r>
          </a:p>
          <a:p>
            <a:r>
              <a:rPr lang="en-AU" dirty="0">
                <a:latin typeface="Arial" panose="020B0604020202020204" pitchFamily="34" charset="0"/>
                <a:cs typeface="Arial" panose="020B0604020202020204" pitchFamily="34" charset="0"/>
              </a:rPr>
              <a:t>• The x-axis is the horizontal axis and should be labelled to show the variable being recorded, normally the independent variable. Units should be included where appropriate.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 The y-axis is the vertical axis and should be labelled to show the variable being recorded, normally the dependent variable. Units should be included where appropriate.</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7AAA33-4858-5668-28E3-134832710B71}"/>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8534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79ECF-A9B8-0B3B-8CDF-8B15F7E70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7438B-F463-0584-1199-0EF8F8439A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0143751-7D04-DACC-D3CC-5DBC63CE88E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contains animations to label the phase changes.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Plateaus, or flat areas, on a heating curve indicate points where the substance changes state, such as from solid to liquid or from liquid to gas. However, when using data collected in a real experiment, students should not expect to see a perfectly flat line. Instead, they should look for periods where the temperature stops rising or rises much more slowly. Identifying the section with the smallest slope can reveal a state change because a reduced slope indicates that energy is being used to break intermolecular bonds rather than to increase temperature.</a:t>
            </a:r>
          </a:p>
          <a:p>
            <a:pPr marL="0" indent="0">
              <a:buFont typeface="Arial" panose="020B0604020202020204" pitchFamily="34" charset="0"/>
              <a:buNone/>
            </a:pP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In the graph above, between about 20 and 24 minutes, the line begins to level off, indicating no change in temperature. This marks the region where the water is boiling and changing from liquid to gas.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The change from solid to liquid is occurring between 0 and 4 minutes. After this point, the energy supplied by the Bunsen burner is no longer used to cause the phase change from solid to liquid, and it is heating the water rapidly.</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4B0018B-8EB9-D955-57C3-92DCA39E9D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3160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r>
              <a:rPr lang="en-AU" dirty="0"/>
              <a:t>This slid contains animation to reveal the correct answer.</a:t>
            </a:r>
          </a:p>
          <a:p>
            <a:endParaRPr lang="en-AU" dirty="0"/>
          </a:p>
          <a:p>
            <a:r>
              <a:rPr lang="en-AU" dirty="0"/>
              <a:t>Check students understanding of changes of state using this question. </a:t>
            </a:r>
          </a:p>
          <a:p>
            <a:endParaRPr lang="en-AU" dirty="0"/>
          </a:p>
          <a:p>
            <a:r>
              <a:rPr lang="en-AU" dirty="0"/>
              <a:t>Students should recall that water starts to melt at 0 °C and water boils at 100 °C. If students say the change of state for liquid to gas is evaporation correct them to say that it is boiling. Evaporation is a change in state from a liquid to gas but can happen at any temperature when the particles have enough kinetic energy to change state.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44761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 for 1.2 Changes in the state of matter</a:t>
            </a:r>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8B4F-94D5-263D-1DA3-59C4E58B9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FB813-BEBC-6CC9-7A27-DD33AB199D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50E5771-A4B1-A963-2FB2-D2C202B537C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p:txBody>
      </p:sp>
      <p:sp>
        <p:nvSpPr>
          <p:cNvPr id="4" name="Slide Number Placeholder 3">
            <a:extLst>
              <a:ext uri="{FF2B5EF4-FFF2-40B4-BE49-F238E27FC236}">
                <a16:creationId xmlns:a16="http://schemas.microsoft.com/office/drawing/2014/main" id="{03079E38-434C-E6F8-9B19-1FAC5F11A9BA}"/>
              </a:ext>
            </a:extLst>
          </p:cNvPr>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3731087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CE176-F824-345C-ADF7-0D3FDDE5D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C5FC8-46D8-DDBA-8636-3CD1034FE6C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75387A1-D327-B99C-1990-A4EAFCCE2A9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This video explores how heating affects the states of matter. It begins by showing ice as a solid, with particles tightly packed and maintaining a fixed shape, then shows how the ice melts into liquid water when heated. It describes how the particles of liquid water are less tightly packed and can slide past each other, allowing the liquid to flow and take the shape of its container. Further heating causes the water to evaporate into water vapour, a gas in which particles move freely and can spread out. The video demonstrates how heat causes changes in state by increasing particle movement and ends by prompting viewers to explore what happens when matter is cooled.</a:t>
            </a:r>
          </a:p>
        </p:txBody>
      </p:sp>
      <p:sp>
        <p:nvSpPr>
          <p:cNvPr id="4" name="Slide Number Placeholder 3">
            <a:extLst>
              <a:ext uri="{FF2B5EF4-FFF2-40B4-BE49-F238E27FC236}">
                <a16:creationId xmlns:a16="http://schemas.microsoft.com/office/drawing/2014/main" id="{BEA0A243-C8B6-D187-D33A-7A890CE10B36}"/>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31538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49ED6-F439-7E2D-5E9D-8FF5BE672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61E77-44D3-C529-D4AC-4F44AEADAD1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803E487-0EF8-55F8-BA21-BDBD78308A4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Particle Theory of Matter is a scientific model that explains the properties and behaviour of solids, liquids, and gases by describing what matter is made of and how those particles interact.</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All substances are made of particles; these particles are attracted to each other, some strongly, some weakly and they can move around or vibrate.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CA514A-D96E-6A6D-0EB1-A5582B31E668}"/>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06500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 </a:t>
            </a:r>
          </a:p>
          <a:p>
            <a:r>
              <a:rPr lang="en-AU"/>
              <a:t>This slide contains animations that reveal particle diagrams of a solid, a liquid and a gas. </a:t>
            </a:r>
          </a:p>
          <a:p>
            <a:endParaRPr lang="en-AU"/>
          </a:p>
          <a:p>
            <a:pPr marL="285750" indent="-285750">
              <a:buFont typeface="Arial" panose="020B0604020202020204" pitchFamily="34" charset="0"/>
              <a:buChar char="•"/>
            </a:pPr>
            <a:r>
              <a:rPr lang="en-AU"/>
              <a:t>The particles in solids vibrate in place; the shape is fixed (does not change). </a:t>
            </a:r>
            <a:r>
              <a:rPr lang="en-AU" sz="1600" b="0" i="0" u="none" strike="noStrike" kern="1200">
                <a:solidFill>
                  <a:schemeClr val="tx1"/>
                </a:solidFill>
                <a:effectLst/>
                <a:latin typeface="Public Sans" pitchFamily="2" charset="0"/>
                <a:ea typeface="+mn-ea"/>
                <a:cs typeface="+mn-cs"/>
              </a:rPr>
              <a:t>Particles form a </a:t>
            </a:r>
            <a:r>
              <a:rPr lang="en-AU" sz="1600" b="1" i="0" u="none" strike="noStrike" kern="1200">
                <a:solidFill>
                  <a:schemeClr val="tx1"/>
                </a:solidFill>
                <a:effectLst/>
                <a:latin typeface="Public Sans" pitchFamily="2" charset="0"/>
                <a:ea typeface="+mn-ea"/>
                <a:cs typeface="+mn-cs"/>
              </a:rPr>
              <a:t>consistent shape</a:t>
            </a:r>
            <a:r>
              <a:rPr lang="en-AU" sz="1600" b="0" i="0" u="none" strike="noStrike" kern="1200">
                <a:solidFill>
                  <a:schemeClr val="tx1"/>
                </a:solidFill>
                <a:effectLst/>
                <a:latin typeface="Public Sans" pitchFamily="2" charset="0"/>
                <a:ea typeface="+mn-ea"/>
                <a:cs typeface="+mn-cs"/>
              </a:rPr>
              <a:t> that cannot easily be changed. This is because there are strong bonds between the particles. </a:t>
            </a:r>
            <a:endParaRPr lang="en-AU"/>
          </a:p>
          <a:p>
            <a:pPr marL="285750" indent="-285750">
              <a:buFont typeface="Arial" panose="020B0604020202020204" pitchFamily="34" charset="0"/>
              <a:buChar char="•"/>
            </a:pPr>
            <a:r>
              <a:rPr lang="en-AU"/>
              <a:t>The particles in a liquid move more than those in a solid and can slide past each other. This is why they also take the shape of whatever contains the particles. </a:t>
            </a:r>
          </a:p>
          <a:p>
            <a:pPr marL="285750" indent="-285750">
              <a:buFont typeface="Arial" panose="020B0604020202020204" pitchFamily="34" charset="0"/>
              <a:buChar char="•"/>
            </a:pPr>
            <a:r>
              <a:rPr lang="en-AU"/>
              <a:t>The particles in a gas are very energetic; they move around a lot, bouncing off one another and moving farther apart.</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016132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 </a:t>
            </a:r>
          </a:p>
          <a:p>
            <a:endParaRPr lang="en-AU"/>
          </a:p>
          <a:p>
            <a:r>
              <a:rPr lang="en-AU"/>
              <a:t>The spaces between particles differ depending on the state of matter. The more the particles move, the more they bounce off each other, and the farther apart they get. </a:t>
            </a:r>
          </a:p>
          <a:p>
            <a:endParaRPr lang="en-AU"/>
          </a:p>
          <a:p>
            <a:pPr rtl="0"/>
            <a:r>
              <a:rPr lang="en-AU" sz="1600" b="0" i="0" u="none" strike="noStrike" kern="1200">
                <a:solidFill>
                  <a:schemeClr val="tx1"/>
                </a:solidFill>
                <a:effectLst/>
                <a:latin typeface="Public Sans" pitchFamily="2" charset="0"/>
                <a:ea typeface="+mn-ea"/>
                <a:cs typeface="+mn-cs"/>
              </a:rPr>
              <a:t>In solids, particles are very close together.  This is why solids cannot be compressed (usually) or move freely. </a:t>
            </a:r>
            <a:endParaRPr lang="en-AU" b="0">
              <a:effectLst/>
            </a:endParaRPr>
          </a:p>
          <a:p>
            <a:r>
              <a:rPr lang="en-AU"/>
              <a:t>As a solid is heated, its particles gain more energy and begin to vibrate faster; the spaces between the particles increase as the attractive forces are overcome.</a:t>
            </a:r>
          </a:p>
          <a:p>
            <a:endParaRPr lang="en-AU"/>
          </a:p>
          <a:p>
            <a:pPr rtl="0" fontAlgn="base"/>
            <a:r>
              <a:rPr lang="en-AU" sz="1600" b="0" i="0" u="none" strike="noStrike" kern="1200">
                <a:solidFill>
                  <a:schemeClr val="tx1"/>
                </a:solidFill>
                <a:effectLst/>
                <a:latin typeface="Public Sans" pitchFamily="2" charset="0"/>
                <a:ea typeface="+mn-ea"/>
                <a:cs typeface="+mn-cs"/>
              </a:rPr>
              <a:t>In liquids, the bonds between particles are not as strong as in solids. Some particles are touching each other; however, there is some space between the particles. This allows them to move around slightly and fill up the container. They can also be compressed. </a:t>
            </a:r>
          </a:p>
          <a:p>
            <a:pPr rtl="0" fontAlgn="base"/>
            <a:br>
              <a:rPr lang="en-AU" sz="1600" b="0" i="0" u="none" strike="noStrike" kern="1200">
                <a:solidFill>
                  <a:schemeClr val="tx1"/>
                </a:solidFill>
                <a:effectLst/>
                <a:latin typeface="Public Sans" pitchFamily="2" charset="0"/>
                <a:ea typeface="+mn-ea"/>
                <a:cs typeface="+mn-cs"/>
              </a:rPr>
            </a:br>
            <a:r>
              <a:rPr lang="en-AU"/>
              <a:t>The spaces between the particles relate to their compressibility. Most solids cannot be compressed, whereas liquids can be compressed very slightly because there is some space between the particles. Due to the large spacing between particles, gases can be compressed significantly by forcing the particles closer together.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733174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 </a:t>
            </a:r>
          </a:p>
          <a:p>
            <a:endParaRPr lang="en-AU"/>
          </a:p>
          <a:p>
            <a:r>
              <a:rPr lang="en-AU"/>
              <a:t>All particles attract each other; these are the forces of attraction. The strength of these forces helps determine a substance’s state of matter (solid, liquid, or gas).</a:t>
            </a:r>
          </a:p>
          <a:p>
            <a:pPr marL="285750" indent="-285750">
              <a:buFont typeface="Arial" panose="020B0604020202020204" pitchFamily="34" charset="0"/>
              <a:buChar char="•"/>
            </a:pPr>
            <a:r>
              <a:rPr lang="en-AU"/>
              <a:t>Solids have a fixed shape and volume because their particles are held tightly together by attractive forces. These forces mean that solids cannot flow or be compressed easily.</a:t>
            </a:r>
          </a:p>
          <a:p>
            <a:pPr marL="285750" indent="-285750">
              <a:buFont typeface="Arial" panose="020B0604020202020204" pitchFamily="34" charset="0"/>
              <a:buChar char="•"/>
            </a:pPr>
            <a:r>
              <a:rPr lang="en-AU"/>
              <a:t>In liquids, the forces holding particles together are weaker, allowing them to slide past each other. This allows liquids to flow and take the shape of their container.</a:t>
            </a:r>
          </a:p>
          <a:p>
            <a:pPr marL="285750" indent="-285750">
              <a:buFont typeface="Arial" panose="020B0604020202020204" pitchFamily="34" charset="0"/>
              <a:buChar char="•"/>
            </a:pPr>
            <a:r>
              <a:rPr lang="en-AU"/>
              <a:t>In gases, the forces are very weak, so the particles can move independently of each other and move far apart. This is why gases do not have a fixed shape; they will fill the entire space that they are contained in. Because gases have no fixed shape and their particles are far apart, they are highly compressible.</a:t>
            </a:r>
          </a:p>
          <a:p>
            <a:pPr marL="285750" indent="-285750">
              <a:buFont typeface="Arial" panose="020B0604020202020204" pitchFamily="34" charset="0"/>
              <a:buChar char="•"/>
            </a:pPr>
            <a:endParaRPr lang="en-AU"/>
          </a:p>
          <a:p>
            <a:endParaRPr lang="en-AU"/>
          </a:p>
          <a:p>
            <a:r>
              <a:rPr lang="en-AU"/>
              <a:t>Heating a substance adds energy to its particles, making it harder for intermolecular forces to hold them together.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852597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 </a:t>
            </a:r>
          </a:p>
          <a:p>
            <a:endParaRPr lang="en-AU"/>
          </a:p>
          <a:p>
            <a:r>
              <a:rPr lang="en-AU"/>
              <a:t>Use this slide to emphasise that when energy (heat) is added or removed from matter, particle movement and spacing change. </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396813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F80C5-2EF2-D189-628B-38C52F60B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A47B5-DA95-8B55-976C-1081E53BCDD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B531786-1725-6110-ACE5-D978FC5C4AD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is animated to reveal the correct answer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B is correct as gas particles have high kinetic energy, move rapidly in all directions and are far apart.</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A is incorrect. </a:t>
            </a:r>
            <a:r>
              <a:rPr lang="en-AU" sz="1600" kern="1200">
                <a:solidFill>
                  <a:schemeClr val="tx1"/>
                </a:solidFill>
                <a:effectLst/>
                <a:latin typeface="Public Sans" pitchFamily="2" charset="0"/>
                <a:ea typeface="+mn-ea"/>
                <a:cs typeface="+mn-cs"/>
              </a:rPr>
              <a:t>Gas particles have a lot of energy and move around. </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C is incorrect. Gas particles are generally not tightly packed and can move freely.</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D is incorrect. </a:t>
            </a:r>
            <a:r>
              <a:rPr lang="en-AU" sz="1600" kern="1200">
                <a:solidFill>
                  <a:schemeClr val="tx1"/>
                </a:solidFill>
                <a:effectLst/>
                <a:latin typeface="Public Sans" pitchFamily="2" charset="0"/>
                <a:ea typeface="+mn-ea"/>
                <a:cs typeface="+mn-cs"/>
              </a:rPr>
              <a:t>Gas particles move about fast.</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C5A79F-01C4-B2A6-FBA8-87E5018B1DA9}"/>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10502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4B23-066F-AE13-EBBD-BEDD5E8A0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7B1CA-C31F-52D4-6EB6-04A9262D76C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96C0D77-A686-94FF-8504-3E490799237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Introduce the terminology used to describe the different changes of state that take place. Each term will be described on subsequent slides. </a:t>
            </a:r>
          </a:p>
          <a:p>
            <a:endParaRPr lang="en-AU"/>
          </a:p>
        </p:txBody>
      </p:sp>
      <p:sp>
        <p:nvSpPr>
          <p:cNvPr id="4" name="Slide Number Placeholder 3">
            <a:extLst>
              <a:ext uri="{FF2B5EF4-FFF2-40B4-BE49-F238E27FC236}">
                <a16:creationId xmlns:a16="http://schemas.microsoft.com/office/drawing/2014/main" id="{7D7513A8-614D-26AA-ADE8-220149F8195E}"/>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99497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B119-3AA9-C15E-EE3E-0D816C73E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9EC62-D562-4AAE-BD51-93B60284143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D4A9D80-3A52-918E-9071-4792BC99B10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Identify that melting occurs when the particles in a solid gain enough energy to vibrate more rapidly until they break free to form a liquid.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Students will have observed melting with substances such as ice cream and ice. Point out that other substance can such as metals can also form a liquid if they are heated to their melting point.</a:t>
            </a:r>
          </a:p>
          <a:p>
            <a:endParaRPr lang="en-AU" dirty="0"/>
          </a:p>
        </p:txBody>
      </p:sp>
      <p:sp>
        <p:nvSpPr>
          <p:cNvPr id="4" name="Slide Number Placeholder 3">
            <a:extLst>
              <a:ext uri="{FF2B5EF4-FFF2-40B4-BE49-F238E27FC236}">
                <a16:creationId xmlns:a16="http://schemas.microsoft.com/office/drawing/2014/main" id="{24FF728D-4905-BFB5-A142-5B37BB489AE3}"/>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157490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9DBB-1467-7B1A-EA86-58ABA84EB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4CBFB-789E-C1E5-AE72-0CA5A39D4BA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18B9DD6-2EEF-35DE-CCDA-BF71F296804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cs typeface="Arial" panose="020B0604020202020204" pitchFamily="34" charset="0"/>
              </a:rPr>
              <a:t>Vaporisation is a change of state from a liquid to a gas; it is an umbrella term that encompasses both evaporation and boiling.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cs typeface="Arial" panose="020B0604020202020204" pitchFamily="34" charset="0"/>
              </a:rPr>
              <a:t>Evaporation occurs on the surface of a liquid when particles gain enough energy to escape into the air as gas, below the boiling point. This is why the pool loses water, and why your clothes dry on the line.</a:t>
            </a:r>
            <a:endParaRPr lang="en-AU" dirty="0">
              <a:latin typeface="Arial" panose="020B0604020202020204" pitchFamily="34" charset="0"/>
              <a:cs typeface="Arial" panose="020B0604020202020204" pitchFamily="34" charset="0"/>
            </a:endParaRPr>
          </a:p>
          <a:p>
            <a:endParaRPr lang="en-AU" sz="1600" dirty="0">
              <a:effectLst/>
              <a:latin typeface="Arial" panose="020B0604020202020204" pitchFamily="34" charset="0"/>
              <a:ea typeface="Calibri" panose="020F0502020204030204" pitchFamily="34" charset="0"/>
            </a:endParaRPr>
          </a:p>
          <a:p>
            <a:r>
              <a:rPr lang="en-AU" sz="1600" dirty="0">
                <a:effectLst/>
                <a:latin typeface="Arial" panose="020B0604020202020204" pitchFamily="34" charset="0"/>
                <a:ea typeface="Calibri" panose="020F0502020204030204" pitchFamily="34" charset="0"/>
              </a:rPr>
              <a:t>Boiling occurs when the particles in a liquid are heated to its boiling point. The particles gain energy, moving faster and spreading apart to form a gas. Water vapour (gas) forms throughout the water and rises to the surface. </a:t>
            </a:r>
          </a:p>
          <a:p>
            <a:endParaRPr lang="en-AU" sz="1600" dirty="0">
              <a:effectLst/>
              <a:latin typeface="Arial" panose="020B0604020202020204" pitchFamily="34" charset="0"/>
              <a:ea typeface="Calibri" panose="020F0502020204030204" pitchFamily="34" charset="0"/>
            </a:endParaRPr>
          </a:p>
          <a:p>
            <a:r>
              <a:rPr lang="en-AU" sz="1600" dirty="0">
                <a:effectLst/>
                <a:latin typeface="Arial" panose="020B0604020202020204" pitchFamily="34" charset="0"/>
                <a:ea typeface="Calibri" panose="020F0502020204030204" pitchFamily="34" charset="0"/>
              </a:rPr>
              <a:t>Emphasise the difference between evaporation and boiling. </a:t>
            </a:r>
          </a:p>
          <a:p>
            <a:endParaRPr lang="en-AU" sz="16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DDF6B771-EA4A-CFE2-79CC-1C907D9732E8}"/>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7620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a:t>Essential question 1: How do the states of matter shape water’s journey and behaviour on earth?</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4080996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E3339-807C-51AC-18DF-0BCCFDC52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2B95F-3F3A-3CA2-843E-4BF6472D43C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110C7F9-BBF6-2E53-C557-DE201355C03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Identify that solidification occurs when the particles in a liquid lose energy, move more slowly, and arrange into a solid structure.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Solidification occurs when water freezes, when melted chocolate sets, and when molten lava cools and hardens into rock, for example.</a:t>
            </a:r>
          </a:p>
          <a:p>
            <a:endParaRPr lang="en-AU" dirty="0"/>
          </a:p>
        </p:txBody>
      </p:sp>
      <p:sp>
        <p:nvSpPr>
          <p:cNvPr id="4" name="Slide Number Placeholder 3">
            <a:extLst>
              <a:ext uri="{FF2B5EF4-FFF2-40B4-BE49-F238E27FC236}">
                <a16:creationId xmlns:a16="http://schemas.microsoft.com/office/drawing/2014/main" id="{1370BEB8-5958-6C32-EAC2-288B77301765}"/>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646051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8320-A1A5-F7F1-F903-329AD9E5F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56D6A-A901-DE4C-E3A0-9C66EE56D5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305FF8-1A13-63D2-96D5-D5EEB9703DA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Identify that condensation occurs when the particles in a gas lose energy, slowing down and moving closer together to form a liquid.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You can see condensation occurring on the outside of a cold drink can. The water vapour in the air cools enough to condense on the can’s surface.</a:t>
            </a:r>
          </a:p>
          <a:p>
            <a:endParaRPr lang="en-AU" dirty="0"/>
          </a:p>
        </p:txBody>
      </p:sp>
      <p:sp>
        <p:nvSpPr>
          <p:cNvPr id="4" name="Slide Number Placeholder 3">
            <a:extLst>
              <a:ext uri="{FF2B5EF4-FFF2-40B4-BE49-F238E27FC236}">
                <a16:creationId xmlns:a16="http://schemas.microsoft.com/office/drawing/2014/main" id="{DE2AA004-361A-1352-807D-9849DD12E6E8}"/>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276065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3548F-D27B-62A0-1BEC-B55885BF2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1F48F-DA8A-21FA-9DCB-D633C5D1202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0131816-D4DD-A940-4CED-B4548F9D82A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Identify that sublimation occurs when particles in a solid gain enough energy to skip the liquid state and vaporise.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Example: Dry ice (solid carbon dioxide) turns into carbon dioxide gas, skipping the liquid phase.</a:t>
            </a:r>
          </a:p>
          <a:p>
            <a:endParaRPr lang="en-AU" dirty="0"/>
          </a:p>
        </p:txBody>
      </p:sp>
      <p:sp>
        <p:nvSpPr>
          <p:cNvPr id="4" name="Slide Number Placeholder 3">
            <a:extLst>
              <a:ext uri="{FF2B5EF4-FFF2-40B4-BE49-F238E27FC236}">
                <a16:creationId xmlns:a16="http://schemas.microsoft.com/office/drawing/2014/main" id="{976EBE5F-90B1-C45D-EDE0-AB62B6740936}"/>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225690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B9240-6B8D-30EC-2550-27394F09B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C2549-994A-0414-0A32-8ED3A35C5F3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74AF9C4-C884-C168-CDE3-7FAF6DB0AD1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Identify that deposition occurs when gas-phase particles lose energy rapidly, skipping the liquid state and forming a solid.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An example is the frost forming on a car window during a cold morning. Gaseous water changes directly into ice when conditions are very cold.</a:t>
            </a:r>
          </a:p>
          <a:p>
            <a:endParaRPr lang="en-AU" dirty="0"/>
          </a:p>
        </p:txBody>
      </p:sp>
      <p:sp>
        <p:nvSpPr>
          <p:cNvPr id="4" name="Slide Number Placeholder 3">
            <a:extLst>
              <a:ext uri="{FF2B5EF4-FFF2-40B4-BE49-F238E27FC236}">
                <a16:creationId xmlns:a16="http://schemas.microsoft.com/office/drawing/2014/main" id="{4E271960-67F6-ECA9-C869-B73D34F3342E}"/>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4056937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61CA9-B52E-EFC0-1855-548ABE405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C3844-F5A7-7DA5-241C-DBC1803AC21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9F948C2-BB40-12DC-79F0-74580541F4E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includes animations. Click on the tiles under the </a:t>
            </a:r>
            <a:r>
              <a:rPr lang="en-AU" sz="1600" b="1" dirty="0"/>
              <a:t>Word bank </a:t>
            </a:r>
            <a:r>
              <a:rPr lang="en-AU" sz="1600" b="0" dirty="0"/>
              <a:t>(in any order) </a:t>
            </a:r>
            <a:r>
              <a:rPr lang="en-AU" sz="1600" b="1" dirty="0"/>
              <a:t> </a:t>
            </a:r>
            <a:r>
              <a:rPr lang="en-AU" sz="1600" b="0" dirty="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Students use mini-whiteboards to communicate the correct term with each definition (1 by 1). Alternatively, the class can use a choral response to call out the term for each definition.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Answers: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Solute – The substance that gets dissolved in a solution (c).</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Solvent – The liquid that dissolves another substance to make a solution (e).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Solution – A mixture where a solute is fully dissolved in a solvent (a).</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Dilute – A solution with only a small amount of solute compared to solvent (b).</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Concentrated – A solution with a lot of solute compared to the solvent (d).</a:t>
            </a:r>
            <a:endParaRPr lang="en-AU" sz="1600" b="0" dirty="0"/>
          </a:p>
          <a:p>
            <a:endParaRPr lang="en-US" dirty="0"/>
          </a:p>
        </p:txBody>
      </p:sp>
      <p:sp>
        <p:nvSpPr>
          <p:cNvPr id="4" name="Slide Number Placeholder 3">
            <a:extLst>
              <a:ext uri="{FF2B5EF4-FFF2-40B4-BE49-F238E27FC236}">
                <a16:creationId xmlns:a16="http://schemas.microsoft.com/office/drawing/2014/main" id="{003725D6-9640-ED5D-13CF-46DCB362F5D6}"/>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751850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AAD58-E5AE-5807-F510-BBC75A175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41044-91EB-8936-DDE2-BC5D2A71BD2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4F21CBA-D487-0ED4-EB95-EE6A240D4AF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animated to reveal the correct answer.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A is incorrect as </a:t>
            </a:r>
            <a:r>
              <a:rPr lang="en-AU" sz="1600" kern="1200">
                <a:solidFill>
                  <a:schemeClr val="tx1"/>
                </a:solidFill>
                <a:effectLst/>
                <a:latin typeface="Public Sans" pitchFamily="2" charset="0"/>
                <a:ea typeface="+mn-ea"/>
                <a:cs typeface="+mn-cs"/>
              </a:rPr>
              <a:t>heating a substance increases the kinetic energy of its particles, but the particles themselves do not simply rise upwards. In fluids such as liquids and gases, warmer regions rise upwards due to convection, but this is the movement of the fluid as a whole, not the individual particles.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B is incorrect as heating does not change the mass of particles.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Arial" panose="020B0604020202020204" pitchFamily="34" charset="0"/>
                <a:cs typeface="Arial" panose="020B0604020202020204" pitchFamily="34" charset="0"/>
              </a:rPr>
              <a:t>Option C is correct, as heating substances increases the kinetic energy of their particles, causing them to move faster.</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D is incorrect as heat does not make particles larger; instead, it increases their movement and separation.</a:t>
            </a:r>
          </a:p>
        </p:txBody>
      </p:sp>
      <p:sp>
        <p:nvSpPr>
          <p:cNvPr id="4" name="Slide Number Placeholder 3">
            <a:extLst>
              <a:ext uri="{FF2B5EF4-FFF2-40B4-BE49-F238E27FC236}">
                <a16:creationId xmlns:a16="http://schemas.microsoft.com/office/drawing/2014/main" id="{359516D9-1793-5DD4-AACA-3E1E5DED8B41}"/>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874048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2808E-895A-B2DA-AEF4-3B4DBA986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AEC7-8974-8169-EECB-A363985A95F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2A30A81-34E9-3FAF-F4A2-E377FE514A8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61A8134-4285-7A2F-C091-3136261E358E}"/>
              </a:ext>
            </a:extLst>
          </p:cNvPr>
          <p:cNvSpPr>
            <a:spLocks noGrp="1"/>
          </p:cNvSpPr>
          <p:nvPr>
            <p:ph type="sldNum" sz="quarter" idx="5"/>
          </p:nvPr>
        </p:nvSpPr>
        <p:spPr/>
        <p:txBody>
          <a:bodyPr/>
          <a:lstStyle/>
          <a:p>
            <a:fld id="{D09C5488-DD16-4714-9519-7BE21BA11D4E}" type="slidenum">
              <a:rPr lang="en-AU" smtClean="0"/>
              <a:t>38</a:t>
            </a:fld>
            <a:endParaRPr lang="en-AU"/>
          </a:p>
        </p:txBody>
      </p:sp>
    </p:spTree>
    <p:extLst>
      <p:ext uri="{BB962C8B-B14F-4D97-AF65-F5344CB8AC3E}">
        <p14:creationId xmlns:p14="http://schemas.microsoft.com/office/powerpoint/2010/main" val="2429370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A09C8-4062-502A-60CE-DE8B1C4E5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8CFB1-179B-BFD6-EA74-4599208B074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5851E13-22B5-789C-A2F6-260D5148B71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3F5DB06-FE5F-9EDC-FBDB-0DF331F25FBA}"/>
              </a:ext>
            </a:extLst>
          </p:cNvPr>
          <p:cNvSpPr>
            <a:spLocks noGrp="1"/>
          </p:cNvSpPr>
          <p:nvPr>
            <p:ph type="sldNum" sz="quarter" idx="5"/>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3208856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6362-FEDA-DE2D-7488-98F1453A3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467CE-1074-3DBA-2AA0-4D921CC4090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F34363A-98CE-4FF5-B5A5-FD04FB08440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Introduce the idea that b</a:t>
            </a:r>
            <a:r>
              <a:rPr lang="en-AU" dirty="0"/>
              <a:t>uoyancy is what makes objects float or rise in a fluid.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Buoyancy is the upward force exerted by a fluid (a liquid or gas) on an object immersed in it, opposing the force of gravity.</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Emphasise that a fluid is any substance that does not have a fixed shape, and the particles are able to move freely past each other. A fluid includes both liquids and gases. Boats can float on water (a fluid), and hot-air balloons can float through the air (also a fluid).</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FE4FEA2-8FAD-2F36-9C8C-3BFBE69E9C13}"/>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58730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9AA5-473D-3DF8-7AC4-1B76A1402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E44FB-8A97-643C-D922-491BFAF4DC6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8779C9E-EC4D-3008-0C59-D00C3FF4F04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Use the information on the slide and the teacher notes to explain to students how buoyancy works.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Buoyant force is the upward force that acts on an object in a fluid. It explains why some things float and others sink. In the rubber duck example, the duck's weight pulls it down into the water, but the buoyant force pushing up on it causes it to float.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Recall (from the Forces focus area) that gravity is the force that pulls all objects towards the centre of the Earth and gives them ‘weight’.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Whether or not something floats or sinks depends on the forces involved. If the weight force is greater than the buoyant force, then the object will sink. If the buoyant force and the weight force balance, the object will float.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p:txBody>
      </p:sp>
      <p:sp>
        <p:nvSpPr>
          <p:cNvPr id="4" name="Slide Number Placeholder 3">
            <a:extLst>
              <a:ext uri="{FF2B5EF4-FFF2-40B4-BE49-F238E27FC236}">
                <a16:creationId xmlns:a16="http://schemas.microsoft.com/office/drawing/2014/main" id="{BD3DC5F6-615B-00E0-6A20-E8F802F8DFF1}"/>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14572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b="0">
                <a:latin typeface="Arial" panose="020B0604020202020204" pitchFamily="34" charset="0"/>
                <a:cs typeface="Arial" panose="020B0604020202020204" pitchFamily="34" charset="0"/>
              </a:rPr>
              <a:t>Suggested learning intentions and success criteria for 1.1 The states of matter</a:t>
            </a: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B2FFA-5F7A-686E-44C1-F060C5408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B97B9-D627-594A-12E3-4A6B05E013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54BE642-4F67-F12F-15FA-EA6B7592AF6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pPr marL="342900" marR="0" lvl="0" indent="-342900" algn="l" defTabSz="1219170" rtl="0" eaLnBrk="1" fontAlgn="auto" latinLnBrk="0" hangingPunct="1">
              <a:lnSpc>
                <a:spcPct val="100000"/>
              </a:lnSpc>
              <a:spcBef>
                <a:spcPts val="0"/>
              </a:spcBef>
              <a:spcAft>
                <a:spcPts val="0"/>
              </a:spcAft>
              <a:buClrTx/>
              <a:buSzTx/>
              <a:buFont typeface="+mj-lt"/>
              <a:buAutoNum type="alphaLcParenR"/>
              <a:tabLst/>
              <a:defRPr/>
            </a:pPr>
            <a:r>
              <a:rPr lang="en-AU" b="0" dirty="0"/>
              <a:t>Incorrect - </a:t>
            </a:r>
            <a:r>
              <a:rPr lang="en-AU" sz="1600" u="none" kern="1200" dirty="0">
                <a:solidFill>
                  <a:schemeClr val="tx1"/>
                </a:solidFill>
                <a:effectLst/>
                <a:latin typeface="Public Sans" pitchFamily="2" charset="0"/>
                <a:ea typeface="+mn-ea"/>
                <a:cs typeface="+mn-cs"/>
              </a:rPr>
              <a:t>The ability of an object to float is not about the object being ‘lighter’ or ‘heavier’, but it is about its density compared to the density of water. The upward buoyant force exerted by water depends on the volume of water displaced by the object. Some heavy objects (like ships) can float because they displace enough water to counteract their weight. </a:t>
            </a:r>
          </a:p>
          <a:p>
            <a:pPr marL="342900" marR="0" lvl="0" indent="-342900" algn="l" defTabSz="1219170" rtl="0" eaLnBrk="1" fontAlgn="auto" latinLnBrk="0" hangingPunct="1">
              <a:lnSpc>
                <a:spcPct val="100000"/>
              </a:lnSpc>
              <a:spcBef>
                <a:spcPts val="0"/>
              </a:spcBef>
              <a:spcAft>
                <a:spcPts val="0"/>
              </a:spcAft>
              <a:buClrTx/>
              <a:buSzTx/>
              <a:buFont typeface="+mj-lt"/>
              <a:buAutoNum type="alphaLcParenR"/>
              <a:tabLst/>
              <a:defRPr/>
            </a:pPr>
            <a:r>
              <a:rPr lang="en-AU" b="0" dirty="0"/>
              <a:t>Correct - </a:t>
            </a:r>
            <a:r>
              <a:rPr lang="en-AU" sz="1600" kern="1200" dirty="0">
                <a:solidFill>
                  <a:schemeClr val="tx1"/>
                </a:solidFill>
                <a:effectLst/>
                <a:latin typeface="Public Sans" pitchFamily="2" charset="0"/>
                <a:ea typeface="+mn-ea"/>
                <a:cs typeface="+mn-cs"/>
              </a:rPr>
              <a:t>An object floats when the upward buoyant force from the fluid is </a:t>
            </a:r>
            <a:r>
              <a:rPr lang="en-AU" sz="1600" u="sng" kern="1200" dirty="0">
                <a:solidFill>
                  <a:schemeClr val="tx1"/>
                </a:solidFill>
                <a:effectLst/>
                <a:latin typeface="Public Sans" pitchFamily="2" charset="0"/>
                <a:ea typeface="+mn-ea"/>
                <a:cs typeface="+mn-cs"/>
              </a:rPr>
              <a:t>equal to</a:t>
            </a:r>
            <a:r>
              <a:rPr lang="en-AU" sz="1600" kern="1200" dirty="0">
                <a:solidFill>
                  <a:schemeClr val="tx1"/>
                </a:solidFill>
                <a:effectLst/>
                <a:latin typeface="Public Sans" pitchFamily="2" charset="0"/>
                <a:ea typeface="+mn-ea"/>
                <a:cs typeface="+mn-cs"/>
              </a:rPr>
              <a:t> the downward force of gravity (weight) acting on the object. This balance of forces determines whether the object rises, sinks, or stays in place.</a:t>
            </a:r>
            <a:r>
              <a:rPr lang="en-AU" dirty="0">
                <a:effectLst/>
              </a:rPr>
              <a:t> </a:t>
            </a:r>
          </a:p>
          <a:p>
            <a:pPr marL="342900" marR="0" lvl="0" indent="-342900" algn="l" defTabSz="1219170" rtl="0" eaLnBrk="1" fontAlgn="auto" latinLnBrk="0" hangingPunct="1">
              <a:lnSpc>
                <a:spcPct val="100000"/>
              </a:lnSpc>
              <a:spcBef>
                <a:spcPts val="0"/>
              </a:spcBef>
              <a:spcAft>
                <a:spcPts val="0"/>
              </a:spcAft>
              <a:buClrTx/>
              <a:buSzTx/>
              <a:buFont typeface="+mj-lt"/>
              <a:buAutoNum type="alphaLcParenR"/>
              <a:tabLst/>
              <a:defRPr/>
            </a:pPr>
            <a:r>
              <a:rPr lang="en-AU" dirty="0">
                <a:effectLst/>
              </a:rPr>
              <a:t>Incorrect </a:t>
            </a:r>
            <a:r>
              <a:rPr lang="en-AU" u="none" dirty="0">
                <a:effectLst/>
              </a:rPr>
              <a:t>- </a:t>
            </a:r>
            <a:r>
              <a:rPr lang="en-AU" sz="1600" u="none" kern="1200" dirty="0">
                <a:solidFill>
                  <a:schemeClr val="tx1"/>
                </a:solidFill>
                <a:effectLst/>
                <a:latin typeface="Public Sans" pitchFamily="2" charset="0"/>
                <a:ea typeface="+mn-ea"/>
                <a:cs typeface="+mn-cs"/>
              </a:rPr>
              <a:t>Whilst being hollow or filled with air can decrease an object’s density and help it float, not all floating objects are hollow or contain air. Floating is determined by the object’s overall density. Objects with a density less than that of water will float, whether they’re solid, hollow or filled with air. </a:t>
            </a:r>
          </a:p>
          <a:p>
            <a:pPr marL="342900" marR="0" lvl="0" indent="-342900" algn="l" defTabSz="1219170" rtl="0" eaLnBrk="1" fontAlgn="auto" latinLnBrk="0" hangingPunct="1">
              <a:lnSpc>
                <a:spcPct val="100000"/>
              </a:lnSpc>
              <a:spcBef>
                <a:spcPts val="0"/>
              </a:spcBef>
              <a:spcAft>
                <a:spcPts val="0"/>
              </a:spcAft>
              <a:buClrTx/>
              <a:buSzTx/>
              <a:buFont typeface="+mj-lt"/>
              <a:buAutoNum type="alphaLcParenR"/>
              <a:tabLst/>
              <a:defRPr/>
            </a:pPr>
            <a:r>
              <a:rPr lang="en-AU" sz="1600" u="none" kern="1200" dirty="0">
                <a:solidFill>
                  <a:schemeClr val="tx1"/>
                </a:solidFill>
                <a:effectLst/>
                <a:latin typeface="Public Sans" pitchFamily="2" charset="0"/>
                <a:ea typeface="+mn-ea"/>
                <a:cs typeface="+mn-cs"/>
              </a:rPr>
              <a:t>Incorrect - Gravity always acts on objects regardless of their position. When an object floats, it is because the upward buoyant force exerted by the water balances or exceeds the downward force of gravity. Not because gravity has stopped acting.</a:t>
            </a:r>
            <a:endParaRPr lang="en-AU" u="none" dirty="0">
              <a:effectLst/>
            </a:endParaRPr>
          </a:p>
          <a:p>
            <a:r>
              <a:rPr lang="en-AU" sz="1600" u="none" kern="1200" dirty="0">
                <a:solidFill>
                  <a:schemeClr val="tx1"/>
                </a:solidFill>
                <a:effectLst/>
                <a:latin typeface="Public Sans" pitchFamily="2" charset="0"/>
                <a:ea typeface="+mn-ea"/>
                <a:cs typeface="+mn-cs"/>
              </a:rPr>
              <a:t> </a:t>
            </a:r>
            <a:endParaRPr lang="en-AU" b="0" u="none"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p:txBody>
      </p:sp>
      <p:sp>
        <p:nvSpPr>
          <p:cNvPr id="4" name="Slide Number Placeholder 3">
            <a:extLst>
              <a:ext uri="{FF2B5EF4-FFF2-40B4-BE49-F238E27FC236}">
                <a16:creationId xmlns:a16="http://schemas.microsoft.com/office/drawing/2014/main" id="{D0286913-3732-4E82-3980-52A53BE447F2}"/>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2554067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9EB7-2682-D590-4E49-C23D0C13B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D6113-8867-F242-5E17-19A877FF6CB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C5A005C-A3EB-EB6B-40B8-3E1D2AFB4F8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contains animation to reveal the correct answer.</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A is incorrect as colour has no effect on buoyancy.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Arial" panose="020B0604020202020204" pitchFamily="34" charset="0"/>
                <a:cs typeface="Arial" panose="020B0604020202020204" pitchFamily="34" charset="0"/>
              </a:rPr>
              <a:t>Option B is correct. All boats had the same mass, so differences in floating or sinking were due to how each boat’s shape affected its volume and the amount of water it displaced.</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C is incorrect, as placement speed may cause temporary splashing or tipping, but it does not affect whether the boat ultimately floats or sinks once settled.</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D is incorrect because small temperature changes in typical classroom conditions have negligible effects on water; therefore, this would not explain why some boats sank while others floated.</a:t>
            </a:r>
          </a:p>
          <a:p>
            <a:pPr marL="285750" indent="-285750">
              <a:buFont typeface="Arial" panose="020B0604020202020204" pitchFamily="34" charset="0"/>
              <a:buChar char="•"/>
            </a:pPr>
            <a:endParaRPr lang="en-AU">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847E13A-BEB1-F3BC-6B5D-B991EBBEAB82}"/>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775248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6BA6A-7DE5-434C-A4DA-00A90258C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DD55A-710F-BC33-8329-77A61E61E5A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F1E7E2C-38B1-5C0B-EC53-2806F8795FB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DE8D91-F75D-5FA3-636A-552122807506}"/>
              </a:ext>
            </a:extLst>
          </p:cNvPr>
          <p:cNvSpPr>
            <a:spLocks noGrp="1"/>
          </p:cNvSpPr>
          <p:nvPr>
            <p:ph type="sldNum" sz="quarter" idx="5"/>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191627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272D-37FE-7042-514E-90DA05DD5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13D8-B84A-1DE6-ACD6-B555C790EA8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6917C77-DE73-1818-7CB3-0B2FED430B6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07BC13-04FD-19E3-976C-D85F09B9352A}"/>
              </a:ext>
            </a:extLst>
          </p:cNvPr>
          <p:cNvSpPr>
            <a:spLocks noGrp="1"/>
          </p:cNvSpPr>
          <p:nvPr>
            <p:ph type="sldNum" sz="quarter" idx="5"/>
          </p:nvPr>
        </p:nvSpPr>
        <p:spPr/>
        <p:txBody>
          <a:bodyPr/>
          <a:lstStyle/>
          <a:p>
            <a:fld id="{D09C5488-DD16-4714-9519-7BE21BA11D4E}" type="slidenum">
              <a:rPr lang="en-AU" smtClean="0"/>
              <a:t>45</a:t>
            </a:fld>
            <a:endParaRPr lang="en-AU"/>
          </a:p>
        </p:txBody>
      </p:sp>
    </p:spTree>
    <p:extLst>
      <p:ext uri="{BB962C8B-B14F-4D97-AF65-F5344CB8AC3E}">
        <p14:creationId xmlns:p14="http://schemas.microsoft.com/office/powerpoint/2010/main" val="3034465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5D3D5-F69A-0F66-DC43-F837CEFF6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2AD16-B21F-2F06-EEED-9A592B73D4B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8177863-AFAE-1359-9B51-477C80C3182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Introduce the concept of density, emphasising that there are spaces between particles in a substance and that the larger these spaces are, the less dense the substance is.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Each object represented on this slide has the same number of particles and thus the same mass. The two objects occupy different volumes, so in the larger object (left), the particles are farther apart than in the smaller one (right). The density of an object determines if it will float on water. If it is denser than water, it will sink. If the object is less dense than water, it will float.</a:t>
            </a:r>
          </a:p>
        </p:txBody>
      </p:sp>
      <p:sp>
        <p:nvSpPr>
          <p:cNvPr id="4" name="Slide Number Placeholder 3">
            <a:extLst>
              <a:ext uri="{FF2B5EF4-FFF2-40B4-BE49-F238E27FC236}">
                <a16:creationId xmlns:a16="http://schemas.microsoft.com/office/drawing/2014/main" id="{CD63EF4C-85F6-ADD1-A86B-88A4EF3EA806}"/>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629731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91D88-7AC9-31D8-C4A2-B797BEAA5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149BC-7125-0111-BBAA-1EC228788C2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C15EBC4-E353-1339-582B-E87DCDE6ADA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Introduce the concept of volume and highlight some of the units that can be used to show the volume of a substance.</a:t>
            </a:r>
          </a:p>
        </p:txBody>
      </p:sp>
      <p:sp>
        <p:nvSpPr>
          <p:cNvPr id="4" name="Slide Number Placeholder 3">
            <a:extLst>
              <a:ext uri="{FF2B5EF4-FFF2-40B4-BE49-F238E27FC236}">
                <a16:creationId xmlns:a16="http://schemas.microsoft.com/office/drawing/2014/main" id="{4F38BFEC-D2ED-5D7B-9B4E-D99F8FC7AD20}"/>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695023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6EF2-1A95-4FE6-9CBC-A3FBF2701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E842B-AFC4-5620-1A53-C2F0C285F17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7D0E4F4-B72C-C8D1-6627-B3DF9DBD178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latin typeface="Arial" panose="020B0604020202020204" pitchFamily="34" charset="0"/>
                <a:cs typeface="Arial" panose="020B0604020202020204" pitchFamily="34" charset="0"/>
              </a:rPr>
              <a:t>Breakdown of the equation used to calculate density (</a:t>
            </a:r>
            <a:r>
              <a:rPr lang="en-AU" sz="1600"/>
              <a:t>ρ)</a:t>
            </a:r>
            <a:r>
              <a:rPr lang="en-AU">
                <a:latin typeface="Arial" panose="020B0604020202020204" pitchFamily="34" charset="0"/>
                <a:cs typeface="Arial" panose="020B0604020202020204" pitchFamily="34" charset="0"/>
              </a:rPr>
              <a:t> from mass (m) and volume (V).</a:t>
            </a:r>
          </a:p>
          <a:p>
            <a:pPr marL="285750" indent="-285750">
              <a:buFont typeface="Arial" panose="020B0604020202020204" pitchFamily="34" charset="0"/>
              <a:buChar char="•"/>
            </a:pPr>
            <a:r>
              <a:rPr lang="en-AU"/>
              <a:t>ρ</a:t>
            </a:r>
            <a:r>
              <a:rPr lang="en-AU">
                <a:latin typeface="Arial" panose="020B0604020202020204" pitchFamily="34" charset="0"/>
                <a:cs typeface="Arial" panose="020B0604020202020204" pitchFamily="34" charset="0"/>
              </a:rPr>
              <a:t> is the Greek letter ‘Rho’, and it is used to represent density in this formula. </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m is used to represent mass, and we can use the units of grams or kilograms. </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V represents volume and is measured in cubic centimetres or cubic metres.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The items we will calculate the density of in class will be measured in grams and centimetres cubed.</a:t>
            </a:r>
          </a:p>
          <a:p>
            <a:pPr marL="285750" indent="-285750">
              <a:buFont typeface="Arial" panose="020B0604020202020204" pitchFamily="34" charset="0"/>
              <a:buChar char="•"/>
            </a:pPr>
            <a:endParaRPr lang="en-AU">
              <a:latin typeface="Arial" panose="020B0604020202020204" pitchFamily="34" charset="0"/>
              <a:cs typeface="Arial" panose="020B0604020202020204" pitchFamily="34" charset="0"/>
            </a:endParaRPr>
          </a:p>
          <a:p>
            <a:pPr marL="0" indent="0">
              <a:buFont typeface="Arial" panose="020B0604020202020204" pitchFamily="34" charset="0"/>
              <a:buNone/>
            </a:pPr>
            <a:r>
              <a:rPr lang="en-AU" b="1" i="1">
                <a:latin typeface="Arial" panose="020B0604020202020204" pitchFamily="34" charset="0"/>
                <a:cs typeface="Arial" panose="020B0604020202020204" pitchFamily="34" charset="0"/>
              </a:rPr>
              <a:t>CLICK to bring up a worked example and step through the solution.</a:t>
            </a:r>
          </a:p>
        </p:txBody>
      </p:sp>
      <p:sp>
        <p:nvSpPr>
          <p:cNvPr id="4" name="Slide Number Placeholder 3">
            <a:extLst>
              <a:ext uri="{FF2B5EF4-FFF2-40B4-BE49-F238E27FC236}">
                <a16:creationId xmlns:a16="http://schemas.microsoft.com/office/drawing/2014/main" id="{8FAB20AC-8FEC-A9C3-3C36-46B16B5EDC3D}"/>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285550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Remind students that algebra is just a way of rearranging an equation to find a different variable.</a:t>
            </a:r>
          </a:p>
          <a:p>
            <a:endParaRPr lang="en-AU"/>
          </a:p>
          <a:p>
            <a:r>
              <a:rPr lang="en-AU"/>
              <a:t>Start with ρ = m ÷ V and explain that this means density equals mass divided by volume.</a:t>
            </a:r>
          </a:p>
          <a:p>
            <a:endParaRPr lang="en-AU"/>
          </a:p>
          <a:p>
            <a:r>
              <a:rPr lang="en-AU"/>
              <a:t>To find mass, we need to isolate m.</a:t>
            </a:r>
          </a:p>
          <a:p>
            <a:endParaRPr lang="en-AU"/>
          </a:p>
          <a:p>
            <a:r>
              <a:rPr lang="en-AU"/>
              <a:t>Multiply both sides by V → the Vs cancel on the right, leaving m = ρ × V.</a:t>
            </a: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1955661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AF648-5B58-17FB-3E41-779E84995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0B82D-2AEB-799A-4FC0-FB7D0232C3B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E10A605-CFA4-E151-3264-94798AE16F10}"/>
              </a:ext>
            </a:extLst>
          </p:cNvPr>
          <p:cNvSpPr>
            <a:spLocks noGrp="1"/>
          </p:cNvSpPr>
          <p:nvPr>
            <p:ph type="body" idx="1"/>
          </p:nvPr>
        </p:nvSpPr>
        <p:spPr/>
        <p:txBody>
          <a:bodyPr/>
          <a:lstStyle/>
          <a:p>
            <a:r>
              <a:rPr lang="en-AU" b="1"/>
              <a:t>Teacher notes:</a:t>
            </a:r>
          </a:p>
          <a:p>
            <a:r>
              <a:rPr lang="en-AU" b="0"/>
              <a:t>This slide includes animations that reveal the steps for rearranging the equation.</a:t>
            </a:r>
          </a:p>
          <a:p>
            <a:endParaRPr lang="en-AU"/>
          </a:p>
          <a:p>
            <a:r>
              <a:rPr lang="en-AU"/>
              <a:t>Start with ρ = m ÷ V and explain that this means density equals mass divided by volume.</a:t>
            </a:r>
          </a:p>
          <a:p>
            <a:pPr marL="342900" indent="-342900">
              <a:buFont typeface="Arial" panose="020B0604020202020204" pitchFamily="34" charset="0"/>
              <a:buChar char="•"/>
            </a:pPr>
            <a:r>
              <a:rPr lang="en-AU" b="0"/>
              <a:t>To find </a:t>
            </a:r>
            <a:r>
              <a:rPr lang="en-AU" b="0" i="1"/>
              <a:t>V</a:t>
            </a:r>
            <a:r>
              <a:rPr lang="en-AU" b="0"/>
              <a:t>, we need to isolate </a:t>
            </a:r>
            <a:r>
              <a:rPr lang="en-AU" b="0" i="0"/>
              <a:t>it</a:t>
            </a:r>
            <a:r>
              <a:rPr lang="en-AU" b="0"/>
              <a:t>. </a:t>
            </a:r>
          </a:p>
          <a:p>
            <a:pPr marL="342900" indent="-342900">
              <a:buFont typeface="Arial" panose="020B0604020202020204" pitchFamily="34" charset="0"/>
              <a:buChar char="•"/>
            </a:pPr>
            <a:r>
              <a:rPr lang="en-AU" b="0"/>
              <a:t>Multiply both sides by </a:t>
            </a:r>
            <a:r>
              <a:rPr lang="en-AU" b="0" i="1"/>
              <a:t>V</a:t>
            </a:r>
            <a:r>
              <a:rPr lang="en-AU" b="0"/>
              <a:t>… This cancels out the </a:t>
            </a:r>
            <a:r>
              <a:rPr lang="en-AU" b="0" i="1"/>
              <a:t>V</a:t>
            </a:r>
            <a:r>
              <a:rPr lang="en-AU" b="0"/>
              <a:t>’s on the right side of the equation.</a:t>
            </a:r>
          </a:p>
          <a:p>
            <a:pPr marL="342900" indent="-342900">
              <a:buFont typeface="Arial" panose="020B0604020202020204" pitchFamily="34" charset="0"/>
              <a:buChar char="•"/>
            </a:pPr>
            <a:r>
              <a:rPr lang="en-AU" b="0"/>
              <a:t>Now we need to divide both sides by ρ…. This cancels out the ρ’s on the left side of the equation. Now we have isolated V.</a:t>
            </a:r>
          </a:p>
          <a:p>
            <a:pPr marL="342900" indent="-342900">
              <a:buFont typeface="Arial" panose="020B0604020202020204" pitchFamily="34" charset="0"/>
              <a:buChar char="•"/>
            </a:pPr>
            <a:r>
              <a:rPr lang="en-AU" b="0"/>
              <a:t>We can see that dividing the mass by the density gives the volume.</a:t>
            </a:r>
          </a:p>
          <a:p>
            <a:pPr marL="342900" indent="-342900">
              <a:buFont typeface="Arial" panose="020B0604020202020204" pitchFamily="34" charset="0"/>
              <a:buChar char="•"/>
            </a:pPr>
            <a:endParaRPr lang="en-AU" b="1" i="1"/>
          </a:p>
          <a:p>
            <a:pPr marL="0" indent="0">
              <a:buFont typeface="Arial" panose="020B0604020202020204" pitchFamily="34" charset="0"/>
              <a:buNone/>
            </a:pPr>
            <a:r>
              <a:rPr lang="en-AU" b="1" i="1"/>
              <a:t>CLICK to bring up a worked example</a:t>
            </a:r>
          </a:p>
        </p:txBody>
      </p:sp>
      <p:sp>
        <p:nvSpPr>
          <p:cNvPr id="4" name="Slide Number Placeholder 3">
            <a:extLst>
              <a:ext uri="{FF2B5EF4-FFF2-40B4-BE49-F238E27FC236}">
                <a16:creationId xmlns:a16="http://schemas.microsoft.com/office/drawing/2014/main" id="{C2C6FCC8-FD8B-22BE-40AB-2AB8AF6BD549}"/>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433231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5B674-8FF9-430A-8589-4F8E30A06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7A649-966F-743F-7F0B-0B8B87826E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4CB9429-A891-5B15-ECAC-063F00A986ED}"/>
              </a:ext>
            </a:extLst>
          </p:cNvPr>
          <p:cNvSpPr>
            <a:spLocks noGrp="1"/>
          </p:cNvSpPr>
          <p:nvPr>
            <p:ph type="body" idx="1"/>
          </p:nvPr>
        </p:nvSpPr>
        <p:spPr/>
        <p:txBody>
          <a:bodyPr/>
          <a:lstStyle/>
          <a:p>
            <a:r>
              <a:rPr lang="en-AU" b="1" dirty="0"/>
              <a:t>Teacher notes:</a:t>
            </a:r>
          </a:p>
          <a:p>
            <a:r>
              <a:rPr lang="en-AU" b="0" dirty="0"/>
              <a:t>This slide includes animations that reveal the steps for rearranging the equation.</a:t>
            </a:r>
          </a:p>
          <a:p>
            <a:endParaRPr lang="en-AU" dirty="0"/>
          </a:p>
          <a:p>
            <a:r>
              <a:rPr lang="en-AU" dirty="0"/>
              <a:t>Start with ρ = m ÷ V and explain that this means density equals mass divided by volume.</a:t>
            </a:r>
          </a:p>
          <a:p>
            <a:pPr marL="342900" indent="-342900">
              <a:buFont typeface="Arial" panose="020B0604020202020204" pitchFamily="34" charset="0"/>
              <a:buChar char="•"/>
            </a:pPr>
            <a:r>
              <a:rPr lang="en-AU" b="0" dirty="0"/>
              <a:t>To find </a:t>
            </a:r>
            <a:r>
              <a:rPr lang="en-AU" b="0" i="1" dirty="0"/>
              <a:t>V</a:t>
            </a:r>
            <a:r>
              <a:rPr lang="en-AU" b="0" dirty="0"/>
              <a:t>, we need to isolate </a:t>
            </a:r>
            <a:r>
              <a:rPr lang="en-AU" b="0" i="0" dirty="0"/>
              <a:t>it</a:t>
            </a:r>
            <a:r>
              <a:rPr lang="en-AU" b="0" dirty="0"/>
              <a:t>. </a:t>
            </a:r>
          </a:p>
          <a:p>
            <a:pPr marL="342900" indent="-342900">
              <a:buFont typeface="Arial" panose="020B0604020202020204" pitchFamily="34" charset="0"/>
              <a:buChar char="•"/>
            </a:pPr>
            <a:r>
              <a:rPr lang="en-AU" b="0" dirty="0"/>
              <a:t>Multiply both sides by </a:t>
            </a:r>
            <a:r>
              <a:rPr lang="en-AU" b="0" i="1" dirty="0"/>
              <a:t>V</a:t>
            </a:r>
            <a:r>
              <a:rPr lang="en-AU" b="0" dirty="0"/>
              <a:t>… This cancels out the </a:t>
            </a:r>
            <a:r>
              <a:rPr lang="en-AU" b="0" i="1" dirty="0"/>
              <a:t>V</a:t>
            </a:r>
            <a:r>
              <a:rPr lang="en-AU" b="0" dirty="0"/>
              <a:t>’s on the right side of the equation.</a:t>
            </a:r>
          </a:p>
          <a:p>
            <a:pPr marL="342900" indent="-342900">
              <a:buFont typeface="Arial" panose="020B0604020202020204" pitchFamily="34" charset="0"/>
              <a:buChar char="•"/>
            </a:pPr>
            <a:r>
              <a:rPr lang="en-AU" b="0" dirty="0"/>
              <a:t>Now we need to divide both sides by ρ…. This cancels out the </a:t>
            </a:r>
            <a:r>
              <a:rPr lang="en-AU" b="0" dirty="0" err="1"/>
              <a:t>ρ’s</a:t>
            </a:r>
            <a:r>
              <a:rPr lang="en-AU" b="0" dirty="0"/>
              <a:t> on the left side of the equation. Now we have isolated V.</a:t>
            </a:r>
          </a:p>
          <a:p>
            <a:pPr marL="342900" indent="-342900">
              <a:buFont typeface="Arial" panose="020B0604020202020204" pitchFamily="34" charset="0"/>
              <a:buChar char="•"/>
            </a:pPr>
            <a:r>
              <a:rPr lang="en-AU" b="0" dirty="0"/>
              <a:t>We can see that dividing the mass by the density gives the volume.</a:t>
            </a:r>
          </a:p>
          <a:p>
            <a:pPr marL="342900" indent="-342900">
              <a:buFont typeface="Arial" panose="020B0604020202020204" pitchFamily="34" charset="0"/>
              <a:buChar char="•"/>
            </a:pPr>
            <a:endParaRPr lang="en-AU" b="1" i="1" dirty="0"/>
          </a:p>
          <a:p>
            <a:pPr marL="0" indent="0">
              <a:buFont typeface="Arial" panose="020B0604020202020204" pitchFamily="34" charset="0"/>
              <a:buNone/>
            </a:pPr>
            <a:r>
              <a:rPr lang="en-AU" b="1" i="1" dirty="0"/>
              <a:t>CLICK to bring step 2</a:t>
            </a:r>
          </a:p>
          <a:p>
            <a:pPr marL="0" indent="0">
              <a:buFont typeface="Arial" panose="020B0604020202020204" pitchFamily="34" charset="0"/>
              <a:buNone/>
            </a:pPr>
            <a:endParaRPr lang="en-AU" b="1" i="1" dirty="0"/>
          </a:p>
          <a:p>
            <a:pPr marL="0" indent="0">
              <a:buFont typeface="Arial" panose="020B0604020202020204" pitchFamily="34" charset="0"/>
              <a:buNone/>
            </a:pPr>
            <a:r>
              <a:rPr lang="en-AU" b="0" i="0" dirty="0"/>
              <a:t>Work with students to extract the information from the question and put it into the equation.</a:t>
            </a:r>
          </a:p>
          <a:p>
            <a:pPr marL="0" indent="0">
              <a:buFont typeface="Arial" panose="020B0604020202020204" pitchFamily="34" charset="0"/>
              <a:buNone/>
            </a:pPr>
            <a:endParaRPr lang="en-AU" b="0" i="0" dirty="0"/>
          </a:p>
          <a:p>
            <a:pPr marL="0" indent="0">
              <a:buFont typeface="Arial" panose="020B0604020202020204" pitchFamily="34" charset="0"/>
              <a:buNone/>
            </a:pPr>
            <a:r>
              <a:rPr lang="en-AU" b="1" i="1" dirty="0"/>
              <a:t>Click to bring up the values in the equation</a:t>
            </a:r>
          </a:p>
          <a:p>
            <a:pPr marL="0" indent="0">
              <a:buFont typeface="Arial" panose="020B0604020202020204" pitchFamily="34" charset="0"/>
              <a:buNone/>
            </a:pPr>
            <a:endParaRPr lang="en-AU" b="0" i="0" dirty="0"/>
          </a:p>
          <a:p>
            <a:pPr marL="0" indent="0">
              <a:buFont typeface="Arial" panose="020B0604020202020204" pitchFamily="34" charset="0"/>
              <a:buNone/>
            </a:pPr>
            <a:r>
              <a:rPr lang="en-AU" b="0" i="0" dirty="0"/>
              <a:t>Work with the class to calculate the volume of gold.</a:t>
            </a:r>
          </a:p>
          <a:p>
            <a:pPr marL="0" indent="0">
              <a:buFont typeface="Arial" panose="020B0604020202020204" pitchFamily="34" charset="0"/>
              <a:buNone/>
            </a:pPr>
            <a:endParaRPr lang="en-AU" b="0" i="0" dirty="0"/>
          </a:p>
          <a:p>
            <a:pPr marL="0" indent="0">
              <a:buFont typeface="Arial" panose="020B0604020202020204" pitchFamily="34" charset="0"/>
              <a:buNone/>
            </a:pPr>
            <a:r>
              <a:rPr lang="en-AU" b="1" i="1" dirty="0"/>
              <a:t>Click to bring up the answer.</a:t>
            </a:r>
          </a:p>
        </p:txBody>
      </p:sp>
      <p:sp>
        <p:nvSpPr>
          <p:cNvPr id="4" name="Slide Number Placeholder 3">
            <a:extLst>
              <a:ext uri="{FF2B5EF4-FFF2-40B4-BE49-F238E27FC236}">
                <a16:creationId xmlns:a16="http://schemas.microsoft.com/office/drawing/2014/main" id="{D27781BE-7DD7-80AC-EDD1-D5016241BFA8}"/>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72083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6D19E-E37B-E2C4-A72C-7CB5C1CE2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A4446-5BFF-5963-2685-38FC6742F8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A6E1FE2-5C6C-C3F0-DE4D-323423B0FFD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b="0">
                <a:latin typeface="Arial" panose="020B0604020202020204" pitchFamily="34" charset="0"/>
                <a:cs typeface="Arial" panose="020B0604020202020204" pitchFamily="34" charset="0"/>
              </a:rPr>
              <a:t>Suggested learning intentions and success criteria for 1.1 The states of matter</a:t>
            </a:r>
          </a:p>
        </p:txBody>
      </p:sp>
      <p:sp>
        <p:nvSpPr>
          <p:cNvPr id="4" name="Slide Number Placeholder 3">
            <a:extLst>
              <a:ext uri="{FF2B5EF4-FFF2-40B4-BE49-F238E27FC236}">
                <a16:creationId xmlns:a16="http://schemas.microsoft.com/office/drawing/2014/main" id="{36F34BE3-800B-457C-08B8-3C0A4914F9F3}"/>
              </a:ext>
            </a:extLst>
          </p:cNvPr>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3037918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C18CC-93C7-331A-B40B-73F693E0C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89D99-64B2-3159-3D95-85269B7AD0D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CB8917D-5E7B-CCAE-55C0-C195103EB49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The equation triangle method for rearranging the density equation can be used as differentiation.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If you elect to teach students the triangle method of rearranging the density equation, ‘unhide’ these slides to show students how to use this method.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latin typeface="Arial" panose="020B0604020202020204" pitchFamily="34" charset="0"/>
                <a:cs typeface="Arial" panose="020B0604020202020204" pitchFamily="34" charset="0"/>
              </a:rPr>
              <a:t>Explain how a triangle diagram can assist in rearranging the density equation to make either mass or volume the subject.</a:t>
            </a:r>
          </a:p>
        </p:txBody>
      </p:sp>
      <p:sp>
        <p:nvSpPr>
          <p:cNvPr id="4" name="Slide Number Placeholder 3">
            <a:extLst>
              <a:ext uri="{FF2B5EF4-FFF2-40B4-BE49-F238E27FC236}">
                <a16:creationId xmlns:a16="http://schemas.microsoft.com/office/drawing/2014/main" id="{203E015F-552C-DACB-6C28-B9751A58784C}"/>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594412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75AFA-6901-F6BB-6BC7-AD55C6628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E35EF-0525-D108-00D0-453828C8B4E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5AB773F-0609-EC1C-6E18-347547CFA6B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If you elect to teach students the triangle method of rearranging the density equation, ‘unhide’ these slides to show students how to use this method.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The triangle diagram can be unpacked further to help students rearrange the density equation by visually organising the relationship between mass, volume, and density. In the diagrams on the slide, the pink boxes highlight the variable in the equation. Students can place their finger over the symbol of the quantity they want to calculate; the remaining two symbols then show the operation needed to find the unknown. This method provides a simple, visual way to support equation manipulation.</a:t>
            </a:r>
          </a:p>
        </p:txBody>
      </p:sp>
      <p:sp>
        <p:nvSpPr>
          <p:cNvPr id="4" name="Slide Number Placeholder 3">
            <a:extLst>
              <a:ext uri="{FF2B5EF4-FFF2-40B4-BE49-F238E27FC236}">
                <a16:creationId xmlns:a16="http://schemas.microsoft.com/office/drawing/2014/main" id="{1D5C8632-3FD5-8020-BC8F-424D0AA1E8FB}"/>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935171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A72E4-8B35-2BC6-DB49-B01CAEA09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70BE9-7FA0-4CE3-C6ED-88DFC09A875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744A998-DF99-5CFE-FC68-69AB720E735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Option A is correct.</a:t>
            </a:r>
          </a:p>
          <a:p>
            <a:endParaRPr lang="en-AU" dirty="0">
              <a:latin typeface="Arial" panose="020B0604020202020204" pitchFamily="34" charset="0"/>
              <a:cs typeface="Arial" panose="020B0604020202020204" pitchFamily="34" charset="0"/>
            </a:endParaRPr>
          </a:p>
          <a:p>
            <a:pPr>
              <a:buNone/>
            </a:pPr>
            <a:r>
              <a:rPr lang="en-AU" b="1" dirty="0"/>
              <a:t>Calculations:</a:t>
            </a:r>
            <a:endParaRPr lang="en-AU" dirty="0"/>
          </a:p>
          <a:p>
            <a:pPr>
              <a:buFont typeface="Arial" panose="020B0604020202020204" pitchFamily="34" charset="0"/>
              <a:buNone/>
            </a:pPr>
            <a:r>
              <a:rPr lang="en-AU" dirty="0"/>
              <a:t>Volume = 3.0 cm × 3.0 cm × 3.0 cm = 27.0 cm</a:t>
            </a:r>
            <a:r>
              <a:rPr lang="en-AU" baseline="30000" dirty="0"/>
              <a:t>3</a:t>
            </a:r>
          </a:p>
          <a:p>
            <a:pPr>
              <a:buFont typeface="Arial" panose="020B0604020202020204" pitchFamily="34" charset="0"/>
              <a:buNone/>
            </a:pPr>
            <a:r>
              <a:rPr lang="en-AU" dirty="0"/>
              <a:t>Density = 120 g ÷ 27.0 cm</a:t>
            </a:r>
            <a:r>
              <a:rPr lang="en-AU" baseline="30000" dirty="0"/>
              <a:t>3</a:t>
            </a:r>
            <a:r>
              <a:rPr lang="en-AU" dirty="0"/>
              <a:t> = 4.44 g cm</a:t>
            </a:r>
            <a:r>
              <a:rPr lang="en-AU" baseline="30000" dirty="0"/>
              <a:t>-3 </a:t>
            </a:r>
            <a:endParaRPr lang="en-AU" baseline="300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pPr>
              <a:buNone/>
            </a:pPr>
            <a:r>
              <a:rPr lang="en-AU" b="1" dirty="0"/>
              <a:t>Explanation of distractors:</a:t>
            </a:r>
            <a:endParaRPr lang="en-AU" dirty="0"/>
          </a:p>
          <a:p>
            <a:pPr>
              <a:buFont typeface="Arial" panose="020B0604020202020204" pitchFamily="34" charset="0"/>
              <a:buNone/>
            </a:pPr>
            <a:r>
              <a:rPr lang="en-AU" b="0" dirty="0"/>
              <a:t>B (0.225 </a:t>
            </a:r>
            <a:r>
              <a:rPr lang="en-AU" dirty="0"/>
              <a:t>g cm</a:t>
            </a:r>
            <a:r>
              <a:rPr lang="en-AU" baseline="30000" dirty="0"/>
              <a:t>-3 </a:t>
            </a:r>
            <a:r>
              <a:rPr lang="en-AU" b="0" dirty="0"/>
              <a:t>) – volume ÷ mass (27.0 ÷ 120)</a:t>
            </a:r>
          </a:p>
          <a:p>
            <a:pPr>
              <a:buFont typeface="Arial" panose="020B0604020202020204" pitchFamily="34" charset="0"/>
              <a:buNone/>
            </a:pPr>
            <a:r>
              <a:rPr lang="en-AU" b="0" dirty="0"/>
              <a:t>C (40.0 </a:t>
            </a:r>
            <a:r>
              <a:rPr lang="en-AU" dirty="0"/>
              <a:t>g cm</a:t>
            </a:r>
            <a:r>
              <a:rPr lang="en-AU" baseline="30000" dirty="0"/>
              <a:t>-3 </a:t>
            </a:r>
            <a:r>
              <a:rPr lang="en-AU" b="0" dirty="0"/>
              <a:t>) – mass ÷ side length (120 ÷ 3.0)</a:t>
            </a:r>
          </a:p>
          <a:p>
            <a:pPr>
              <a:buFont typeface="Arial" panose="020B0604020202020204" pitchFamily="34" charset="0"/>
              <a:buNone/>
            </a:pPr>
            <a:r>
              <a:rPr lang="en-AU" b="0" dirty="0"/>
              <a:t>D (13.3 </a:t>
            </a:r>
            <a:r>
              <a:rPr lang="en-AU" dirty="0"/>
              <a:t>g cm</a:t>
            </a:r>
            <a:r>
              <a:rPr lang="en-AU" baseline="30000" dirty="0"/>
              <a:t>-3 </a:t>
            </a:r>
            <a:r>
              <a:rPr lang="en-AU" b="0" dirty="0"/>
              <a:t>) – m</a:t>
            </a:r>
            <a:r>
              <a:rPr lang="en-AU" dirty="0"/>
              <a:t>ass ÷ area of one face (120 ÷ 9.0)</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38AA0B7-B1DE-69A4-6920-D75E0EA4F7EF}"/>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154448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3BC8-1504-8D36-DE5D-08B8C8839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AAE9C-EB94-088E-7F03-2FB5899C0BA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3DBFDA3-94DC-EFF5-3903-068D92DAB27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114AB1-6554-4BED-485E-D8DE7882BCEB}"/>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430518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B4879-2C5A-BFB5-F76D-25AE82CC6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D7DFE-5F91-C78A-4C84-01A42B6B77C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A1C943C-D693-D9DE-4383-FD82E936A48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6B49C3-92C7-AB92-29F5-D8A4114A341C}"/>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4421780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095B-7E50-1598-C719-1EF3390D8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2BF5E-6BDF-2096-73C7-0415A282A11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68BC4C2-B11F-8B3F-4800-FC0A163DB1A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8E5B0A-F9E4-5255-D66E-FF0CA60901DC}"/>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029926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96CA6-2A71-BE18-6409-C6C56C50D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E34BB-3D67-AE0A-A78C-D16A527B166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983902B-62B5-3FE7-D30A-BB0040EBD51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C6BB2F-590D-52F3-B27E-DD1ADBF5E58D}"/>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688479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BD1A-929F-802F-E245-97FF48446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7D3E9-AA77-FE48-1781-F6A89ED2567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27A94A5-CFD3-C0E2-79F1-B3E84A8671A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1276E4-CED6-7B18-5F74-AF605247CDBF}"/>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184000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E8888-D1EB-B24E-6AB1-5F8E719F4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C0C27-723A-6D9C-B2C1-4B89BA08ACA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4827A38-4693-8142-124B-6B20A37DB19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1BFE3E-1882-0389-947B-F7E0E7FC0949}"/>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385561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1EA5-E8E6-FE51-CB62-DFBE72F4A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D8D96-EE1C-A308-C6D8-843EC30024B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0FF69F6-B24D-F166-5727-AB5B1F89E6E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34E3FE-8B4A-FF11-BC07-8E5C2CA94833}"/>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55985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gn="l"/>
            <a:r>
              <a:rPr lang="en-AU" b="1" i="0" dirty="0">
                <a:solidFill>
                  <a:srgbClr val="333333"/>
                </a:solidFill>
                <a:effectLst/>
                <a:highlight>
                  <a:srgbClr val="FFFFFF"/>
                </a:highlight>
                <a:latin typeface="montserrat" panose="00000500000000000000" pitchFamily="2" charset="0"/>
              </a:rPr>
              <a:t>Teacher notes:</a:t>
            </a:r>
          </a:p>
          <a:p>
            <a:pPr algn="l"/>
            <a:r>
              <a:rPr lang="en-AU" b="1" i="0" dirty="0">
                <a:solidFill>
                  <a:srgbClr val="333333"/>
                </a:solidFill>
                <a:effectLst/>
                <a:highlight>
                  <a:srgbClr val="FFFFFF"/>
                </a:highlight>
                <a:latin typeface="montserrat" panose="00000500000000000000" pitchFamily="2" charset="0"/>
              </a:rPr>
              <a:t>This slide contains animations to bring up the definition, facts or characteristics, examples of things made of matter and non-examples.</a:t>
            </a:r>
          </a:p>
          <a:p>
            <a:pPr algn="l"/>
            <a:endParaRPr lang="en-AU" b="0" i="0" dirty="0">
              <a:solidFill>
                <a:srgbClr val="333333"/>
              </a:solidFill>
              <a:effectLst/>
              <a:highlight>
                <a:srgbClr val="FFFFFF"/>
              </a:highlight>
              <a:latin typeface="Montserrat" panose="00000500000000000000" pitchFamily="2" charset="0"/>
            </a:endParaRPr>
          </a:p>
          <a:p>
            <a:pPr algn="l"/>
            <a:r>
              <a:rPr lang="en-AU" b="0" i="0" dirty="0">
                <a:solidFill>
                  <a:srgbClr val="333333"/>
                </a:solidFill>
                <a:effectLst/>
                <a:highlight>
                  <a:srgbClr val="FFFFFF"/>
                </a:highlight>
                <a:latin typeface="Montserrat" panose="00000500000000000000" pitchFamily="2" charset="0"/>
              </a:rPr>
              <a:t>Use this Frayer diagram to revise and unpack the term matter. Students first learn about Matter in primary school, so their level of understanding may vary. </a:t>
            </a:r>
          </a:p>
          <a:p>
            <a:pPr algn="l"/>
            <a:endParaRPr lang="en-AU" b="0" i="0" dirty="0">
              <a:solidFill>
                <a:srgbClr val="333333"/>
              </a:solidFill>
              <a:effectLst/>
              <a:highlight>
                <a:srgbClr val="FFFFFF"/>
              </a:highlight>
              <a:latin typeface="Montserrat" panose="00000500000000000000" pitchFamily="2" charset="0"/>
            </a:endParaRPr>
          </a:p>
          <a:p>
            <a:pPr algn="l"/>
            <a:endParaRPr lang="en-AU" b="0" i="0" dirty="0">
              <a:solidFill>
                <a:srgbClr val="333333"/>
              </a:solidFill>
              <a:effectLst/>
              <a:highlight>
                <a:srgbClr val="FFFFFF"/>
              </a:highligh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688771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BE8FE-708F-8CF1-3689-835CD58CE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2E508-997C-6FBB-38A7-A09D0399E49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98DBBBF-8E8C-539D-6EAB-8E1E5745347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has animations</a:t>
            </a:r>
          </a:p>
          <a:p>
            <a:r>
              <a:rPr lang="en-AU" dirty="0">
                <a:latin typeface="Arial" panose="020B0604020202020204" pitchFamily="34" charset="0"/>
                <a:cs typeface="Arial" panose="020B0604020202020204" pitchFamily="34" charset="0"/>
              </a:rPr>
              <a:t>CLICK to reveal each stage of the solution to model problem-solving using a ‘think-aloud’ approach.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4C680A-16FC-2A38-C85C-F106BF370D51}"/>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750406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8D52-5A28-B8A7-6BBA-D6AB4E684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2A351-91F3-7217-6E49-A118B83E078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C6052C6-D95A-A43B-AE25-78E223D74874}"/>
              </a:ext>
            </a:extLst>
          </p:cNvPr>
          <p:cNvSpPr>
            <a:spLocks noGrp="1"/>
          </p:cNvSpPr>
          <p:nvPr>
            <p:ph type="body" idx="1"/>
          </p:nvPr>
        </p:nvSpPr>
        <p:spPr/>
        <p:txBody>
          <a:bodyPr/>
          <a:lstStyle/>
          <a:p>
            <a:pPr marL="0" marR="0" lvl="0" indent="0" algn="l" defTabSz="1219170" rtl="0" eaLnBrk="1" fontAlgn="auto" latinLnBrk="0" hangingPunct="1">
              <a:lnSpc>
                <a:spcPct val="115000"/>
              </a:lnSpc>
              <a:spcBef>
                <a:spcPts val="0"/>
              </a:spcBef>
              <a:spcAft>
                <a:spcPts val="800"/>
              </a:spcAft>
              <a:buClrTx/>
              <a:buSzTx/>
              <a:buFontTx/>
              <a:buNone/>
              <a:tabLst/>
              <a:defRPr/>
            </a:pPr>
            <a:r>
              <a:rPr lang="en-AU" sz="1800" b="1"/>
              <a:t>Teacher notes:</a:t>
            </a:r>
          </a:p>
          <a:p>
            <a:pPr marL="0" marR="0" lvl="0" indent="0" algn="l" defTabSz="1219170" rtl="0" eaLnBrk="1" fontAlgn="auto" latinLnBrk="0" hangingPunct="1">
              <a:lnSpc>
                <a:spcPct val="115000"/>
              </a:lnSpc>
              <a:spcBef>
                <a:spcPts val="0"/>
              </a:spcBef>
              <a:spcAft>
                <a:spcPts val="800"/>
              </a:spcAft>
              <a:buClrTx/>
              <a:buSzTx/>
              <a:buFontTx/>
              <a:buNone/>
              <a:tabLst/>
              <a:defRPr/>
            </a:pPr>
            <a:r>
              <a:rPr lang="en-AU" sz="1800" b="0"/>
              <a:t>Play the video to learn how Archimedes was able to solve a problem related to density.</a:t>
            </a:r>
          </a:p>
          <a:p>
            <a:pPr marL="0" marR="0" lvl="0" indent="0" algn="l" defTabSz="1219170" rtl="0" eaLnBrk="1" fontAlgn="auto" latinLnBrk="0" hangingPunct="1">
              <a:lnSpc>
                <a:spcPct val="115000"/>
              </a:lnSpc>
              <a:spcBef>
                <a:spcPts val="0"/>
              </a:spcBef>
              <a:spcAft>
                <a:spcPts val="800"/>
              </a:spcAft>
              <a:buClrTx/>
              <a:buSzTx/>
              <a:buFontTx/>
              <a:buNone/>
              <a:tabLst/>
              <a:defRPr/>
            </a:pPr>
            <a:endParaRPr lang="en-AU" sz="1800" b="1"/>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4C30758-59FB-7F43-08D9-AFAB0C20EA66}"/>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6636872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E7210-FD78-3020-8CD9-2E50C862A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20CF3-F6F9-C8D6-843F-6E61283946E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75F09F4-BCED-9862-6023-2D74D449458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This slide includes animations that reveal a sample calculation.</a:t>
            </a:r>
          </a:p>
          <a:p>
            <a:r>
              <a:rPr lang="en-AU">
                <a:latin typeface="Arial" panose="020B0604020202020204" pitchFamily="34" charset="0"/>
                <a:cs typeface="Arial" panose="020B0604020202020204" pitchFamily="34" charset="0"/>
              </a:rPr>
              <a:t>This slide can be used to unpack the calculations required in the investigation using sample data. </a:t>
            </a:r>
          </a:p>
        </p:txBody>
      </p:sp>
      <p:sp>
        <p:nvSpPr>
          <p:cNvPr id="4" name="Slide Number Placeholder 3">
            <a:extLst>
              <a:ext uri="{FF2B5EF4-FFF2-40B4-BE49-F238E27FC236}">
                <a16:creationId xmlns:a16="http://schemas.microsoft.com/office/drawing/2014/main" id="{5343F2D0-F613-F416-9945-AEEBEA59AF6A}"/>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4047970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BB05-8743-B5DA-A47C-9F7AB8448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D4571-E5AA-5A56-5429-86DFF2C09A0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E2CE8CE-1054-2BBA-A666-9EEE7933FE8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073A3CC-AC5B-2F9E-0104-48FB8E088F5A}"/>
              </a:ext>
            </a:extLst>
          </p:cNvPr>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3600746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FA211-D3A1-F8DE-2AA0-0D5B1CCED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98832-8DA4-D561-4874-79D39B02CE8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D64EE02-3377-CC95-7C49-CF06D398D1F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uses animations to reveal the correct answer.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A </a:t>
            </a:r>
            <a:r>
              <a:rPr lang="en-AU" sz="1600" kern="1200">
                <a:solidFill>
                  <a:schemeClr val="tx1"/>
                </a:solidFill>
                <a:effectLst/>
                <a:latin typeface="Public Sans" pitchFamily="2" charset="0"/>
                <a:ea typeface="+mn-ea"/>
                <a:cs typeface="+mn-cs"/>
              </a:rPr>
              <a:t>Incorrect – careful handling does not eliminate the risk of glass breaking, so continued use of cracked glassware is unsafe and contravenes proper lab procedure.</a:t>
            </a:r>
            <a:endParaRPr lang="en-AU">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Arial" panose="020B0604020202020204" pitchFamily="34" charset="0"/>
                <a:cs typeface="Arial" panose="020B0604020202020204" pitchFamily="34" charset="0"/>
              </a:rPr>
              <a:t>Option B </a:t>
            </a:r>
            <a:r>
              <a:rPr lang="en-AU" sz="1600" kern="1200">
                <a:solidFill>
                  <a:schemeClr val="tx1"/>
                </a:solidFill>
                <a:effectLst/>
                <a:latin typeface="Public Sans" pitchFamily="2" charset="0"/>
                <a:ea typeface="+mn-ea"/>
                <a:cs typeface="+mn-cs"/>
              </a:rPr>
              <a:t>Correct – a cracked glass measuring cylinder is unsafe to use because it can break unexpectedly, causing injury or spilling hazardous substances. The correct procedure is to stop using the equipment immediately and report it to the teacher so it can be replaced.</a:t>
            </a:r>
            <a:endParaRPr lang="en-AU">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C </a:t>
            </a:r>
            <a:r>
              <a:rPr lang="en-AU" sz="1600" kern="1200">
                <a:solidFill>
                  <a:schemeClr val="tx1"/>
                </a:solidFill>
                <a:effectLst/>
                <a:latin typeface="Public Sans" pitchFamily="2" charset="0"/>
                <a:ea typeface="+mn-ea"/>
                <a:cs typeface="+mn-cs"/>
              </a:rPr>
              <a:t>Incorrect – the use of sticky tape does not restore the strength or safety of glass, so the crack still weakens the cylinder and poses the same risk of sudden breakage.</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Option D </a:t>
            </a:r>
            <a:r>
              <a:rPr lang="en-AU" sz="1600" kern="1200">
                <a:solidFill>
                  <a:schemeClr val="tx1"/>
                </a:solidFill>
                <a:effectLst/>
                <a:latin typeface="Public Sans" pitchFamily="2" charset="0"/>
                <a:ea typeface="+mn-ea"/>
                <a:cs typeface="+mn-cs"/>
              </a:rPr>
              <a:t>Incorrect – Filling slowly does not guarantee safety. Even without rapid pressure changes, cracks can spread suddenly, causing breakage and possible injury.</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418EB6-0BF1-51A0-6D5E-53370460C0A1}"/>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678877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Teacher notes:</a:t>
            </a:r>
          </a:p>
          <a:p>
            <a:r>
              <a:rPr lang="en-AU">
                <a:latin typeface="Arial" panose="020B0604020202020204" pitchFamily="34" charset="0"/>
                <a:cs typeface="Arial" panose="020B0604020202020204" pitchFamily="34" charset="0"/>
              </a:rPr>
              <a:t>Revisit content previously taught 1.4 Density. </a:t>
            </a:r>
            <a:r>
              <a:rPr lang="en-AU"/>
              <a:t>Can students recall that density if a measure of how tightly packed the particles in a substance are.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Focusing on the idea that there are spaces between particles in a substance, and that the larger these spaces are, the less dense the substance is.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Watch the video clip and discuss the observations with students. The gases used in the video are: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latin typeface="Arial" panose="020B0604020202020204" pitchFamily="34" charset="0"/>
                <a:cs typeface="Arial" panose="020B0604020202020204" pitchFamily="34" charset="0"/>
              </a:rPr>
              <a:t>Carbon dioxide gas from the sublimation of dry ice.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latin typeface="Arial" panose="020B0604020202020204" pitchFamily="34" charset="0"/>
                <a:cs typeface="Arial" panose="020B0604020202020204" pitchFamily="34" charset="0"/>
              </a:rPr>
              <a:t>Air blown into the balloon (least dense)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latin typeface="Arial" panose="020B0604020202020204" pitchFamily="34" charset="0"/>
                <a:cs typeface="Arial" panose="020B0604020202020204" pitchFamily="34" charset="0"/>
              </a:rPr>
              <a:t>Difluoroethane, which is the densest</a:t>
            </a:r>
          </a:p>
          <a:p>
            <a:pPr marL="285750" marR="0" lvl="0" indent="-285750" algn="l" defTabSz="1219170" rtl="0" eaLnBrk="1" fontAlgn="auto" latinLnBrk="0" hangingPunct="1">
              <a:lnSpc>
                <a:spcPct val="100000"/>
              </a:lnSpc>
              <a:spcBef>
                <a:spcPts val="0"/>
              </a:spcBef>
              <a:spcAft>
                <a:spcPts val="0"/>
              </a:spcAft>
              <a:buClrTx/>
              <a:buSzTx/>
              <a:buFontTx/>
              <a:buChar char="-"/>
              <a:tabLst/>
              <a:defRPr/>
            </a:pPr>
            <a:endParaRPr lang="en-AU">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918032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D0CDA-44E1-29B0-B9CE-D6285BAA7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E6558-EB56-B14C-1325-D8E4149D1F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6093EA9-C79D-0088-C24D-6532B125B85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Revisit content previously taught in 1.3 Buoyancy and link it to content covered in 1.4 Density.</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In class, we have learnt that buoyancy is the tendency of an object to rise or float in a fluid. A fluid</a:t>
            </a:r>
            <a:r>
              <a:rPr lang="en-AU" sz="1600" kern="1200">
                <a:solidFill>
                  <a:schemeClr val="tx1"/>
                </a:solidFill>
                <a:effectLst/>
                <a:latin typeface="Public Sans" pitchFamily="2" charset="0"/>
                <a:ea typeface="+mn-ea"/>
                <a:cs typeface="+mn-cs"/>
              </a:rPr>
              <a:t> is any substance that does not have a fixed shape, such as a gas or a liquid. </a:t>
            </a: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We have also learnt that there are spaces between the particles in different substances, and these spaces are what give a substance its density. If the particles are closely pack then the substance has a high density. If the particles are far apart, the material has a lower density. Density can also change depending on temperature. </a:t>
            </a: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Looking at the diagram, students are to provide their reasoning as to why the object is able to float given the relationship between buoyancy and density.</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DA66302-4778-1F0B-D3C7-4F3744B30E5C}"/>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7387414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F2E08-FBF0-754A-B385-A6462523C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62EF1-A319-F0D2-BD85-10F2B0FA848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E655488-E4E0-8F91-74AF-C71D75B5B35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 for 1.6 Surface tension</a:t>
            </a:r>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2101835-84AF-06E0-A87E-6E55722DD1BC}"/>
              </a:ext>
            </a:extLst>
          </p:cNvPr>
          <p:cNvSpPr>
            <a:spLocks noGrp="1"/>
          </p:cNvSpPr>
          <p:nvPr>
            <p:ph type="sldNum" sz="quarter" idx="5"/>
          </p:nvPr>
        </p:nvSpPr>
        <p:spPr/>
        <p:txBody>
          <a:bodyPr/>
          <a:lstStyle/>
          <a:p>
            <a:fld id="{D09C5488-DD16-4714-9519-7BE21BA11D4E}" type="slidenum">
              <a:rPr lang="en-AU" smtClean="0"/>
              <a:t>69</a:t>
            </a:fld>
            <a:endParaRPr lang="en-AU"/>
          </a:p>
        </p:txBody>
      </p:sp>
    </p:spTree>
    <p:extLst>
      <p:ext uri="{BB962C8B-B14F-4D97-AF65-F5344CB8AC3E}">
        <p14:creationId xmlns:p14="http://schemas.microsoft.com/office/powerpoint/2010/main" val="3016160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5EED-663E-0113-E5BE-50945A7B5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67678-03F3-60BD-4CC8-393831124FC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FB796E5-75FB-6A9E-D58E-6203414E17E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 for 1.6 Surface tension</a:t>
            </a:r>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812DC-5039-8009-6D73-7BFCBDC48317}"/>
              </a:ext>
            </a:extLst>
          </p:cNvPr>
          <p:cNvSpPr>
            <a:spLocks noGrp="1"/>
          </p:cNvSpPr>
          <p:nvPr>
            <p:ph type="sldNum" sz="quarter" idx="5"/>
          </p:nvPr>
        </p:nvSpPr>
        <p:spPr/>
        <p:txBody>
          <a:bodyPr/>
          <a:lstStyle/>
          <a:p>
            <a:fld id="{D09C5488-DD16-4714-9519-7BE21BA11D4E}" type="slidenum">
              <a:rPr lang="en-AU" smtClean="0"/>
              <a:t>70</a:t>
            </a:fld>
            <a:endParaRPr lang="en-AU"/>
          </a:p>
        </p:txBody>
      </p:sp>
    </p:spTree>
    <p:extLst>
      <p:ext uri="{BB962C8B-B14F-4D97-AF65-F5344CB8AC3E}">
        <p14:creationId xmlns:p14="http://schemas.microsoft.com/office/powerpoint/2010/main" val="3867021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DB60-EC78-566E-B884-B6EB26EAE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1119E-C50A-8642-61DB-2770BECE2A9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69E05B8-E5F4-87D9-6E36-DCD6925B5F8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Introduce surface tension by describing how it is responsible for the shape of water droplets, the meniscus on a container of water, and that it is why insects such as the water strider can walk on water.</a:t>
            </a:r>
          </a:p>
        </p:txBody>
      </p:sp>
      <p:sp>
        <p:nvSpPr>
          <p:cNvPr id="4" name="Slide Number Placeholder 3">
            <a:extLst>
              <a:ext uri="{FF2B5EF4-FFF2-40B4-BE49-F238E27FC236}">
                <a16:creationId xmlns:a16="http://schemas.microsoft.com/office/drawing/2014/main" id="{D7291A4E-62EC-A685-A43B-FDD5E2C7C16E}"/>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427848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b="1"/>
          </a:p>
          <a:p>
            <a:r>
              <a:rPr lang="en-AU" b="1"/>
              <a:t>This slide contains animations.</a:t>
            </a:r>
          </a:p>
          <a:p>
            <a:endParaRPr lang="en-AU"/>
          </a:p>
          <a:p>
            <a:r>
              <a:rPr lang="en-AU"/>
              <a:t>Check students’ understanding of mass and volume by asking which object on the slide has greater mass and which has greater volume. </a:t>
            </a:r>
          </a:p>
          <a:p>
            <a:endParaRPr lang="en-AU"/>
          </a:p>
          <a:p>
            <a:r>
              <a:rPr lang="en-AU"/>
              <a:t>Students should respond to the questions one at a time so you can check all students’ understanding (for example, using mini whiteboards).</a:t>
            </a:r>
          </a:p>
          <a:p>
            <a:endParaRPr lang="en-AU"/>
          </a:p>
          <a:p>
            <a:r>
              <a:rPr lang="en-AU"/>
              <a:t>Students should be able to interpret the masses and conclude that a brick has greater mass than a basketball. </a:t>
            </a:r>
          </a:p>
          <a:p>
            <a:r>
              <a:rPr lang="en-AU"/>
              <a:t>Students should be able to identify basketball has the greater volume.</a:t>
            </a:r>
          </a:p>
          <a:p>
            <a:endParaRPr lang="en-AU"/>
          </a:p>
          <a:p>
            <a:endParaRPr lang="en-AU"/>
          </a:p>
          <a:p>
            <a:pPr rtl="0"/>
            <a:endParaRPr lang="en-AU" sz="1600" b="1" i="0" kern="1200">
              <a:solidFill>
                <a:schemeClr val="tx1"/>
              </a:solidFill>
              <a:effectLst/>
              <a:latin typeface="Public Sans" pitchFamily="2" charset="0"/>
              <a:ea typeface="+mn-ea"/>
              <a:cs typeface="+mn-cs"/>
            </a:endParaRPr>
          </a:p>
          <a:p>
            <a:pPr rtl="0"/>
            <a:endParaRPr lang="en-AU" sz="1600" b="0" i="0" kern="1200">
              <a:solidFill>
                <a:schemeClr val="tx1"/>
              </a:solidFill>
              <a:effectLst/>
              <a:latin typeface="Public Sans" pitchFamily="2" charset="0"/>
              <a:ea typeface="+mn-ea"/>
              <a:cs typeface="+mn-cs"/>
            </a:endParaRPr>
          </a:p>
          <a:p>
            <a:pPr rtl="0"/>
            <a:endParaRPr lang="en-AU" sz="1600" b="0" i="0" kern="1200">
              <a:solidFill>
                <a:schemeClr val="tx1"/>
              </a:solidFill>
              <a:effectLst/>
              <a:latin typeface="Public Sans" pitchFamily="2" charset="0"/>
              <a:ea typeface="+mn-ea"/>
              <a:cs typeface="+mn-c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7587848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514A1-6C7D-8C96-A6C7-1E3FAF3CE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712B4-4BE4-3A72-C7F9-12F1BE91C8F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B08E872-0840-781A-18C8-58937A328A7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Explain how surface tension works by highlighting the role of cohesive forces (forces that form between particles of the same substance) between the molecules within a liquid. The diagram shows that these forces act in all directions and pull the molecules inward.</a:t>
            </a:r>
          </a:p>
        </p:txBody>
      </p:sp>
      <p:sp>
        <p:nvSpPr>
          <p:cNvPr id="4" name="Slide Number Placeholder 3">
            <a:extLst>
              <a:ext uri="{FF2B5EF4-FFF2-40B4-BE49-F238E27FC236}">
                <a16:creationId xmlns:a16="http://schemas.microsoft.com/office/drawing/2014/main" id="{A03101D5-72CD-1AF9-265D-F57AF53C9908}"/>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0473451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3FA5C-4E2D-5071-46B9-212F3F11C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2FAFE-9D0B-3699-78ED-821E37771C2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9E6E158-D755-E3D0-F8AF-8064A6648D7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Use the diagram to demonstrate how, at the surface of a liquid, the forces are not balanced, and that the molecules at the surface are held strongly by the ones beside and below them, but not by the air molecules above them, and these unbalanced forces create surface tension.</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CC3415-C892-DC14-8104-57170465C3A1}"/>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38733117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F2451-03E6-C7FC-53D3-5839C50EC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27FA9-A60A-0787-63D3-2CFF27CF7CD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7401737-DA16-0130-03A4-94CE190783B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Distinguish between cohesive and adhesive forces (cohesive forces hold particles of the same substance together, while adhesive forces attract particles of different substances to each other) and explain how, when adhesive forces are stronger than cohesive forces, the liquid spreads out (e.g. water on glass) and when cohesive forces are stronger, the liquid forms droplets or a curved meniscus.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C18A35-B714-A511-6078-F126684D1529}"/>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624382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0CB4A-2A42-349C-8FA6-1C48B087E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3D241-4930-C690-4D79-2C444E861DF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5E15CD8-CB2D-A154-0BC3-2FFAAD7C04FD}"/>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dirty="0"/>
              <a:t>Teacher notes:</a:t>
            </a: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dirty="0"/>
              <a:t>This slide contains animation to reveal the answers.</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b="1" dirty="0"/>
          </a:p>
          <a:p>
            <a:r>
              <a:rPr lang="en-AU" sz="1800" dirty="0"/>
              <a:t>Variables are factors that can be changed, kept the same or measured in an investigation. </a:t>
            </a:r>
          </a:p>
          <a:p>
            <a:r>
              <a:rPr lang="en-AU" sz="1800" dirty="0"/>
              <a:t>Independent variables are factors that are changed in an investigation to test their effect.</a:t>
            </a:r>
          </a:p>
          <a:p>
            <a:r>
              <a:rPr lang="en-AU" sz="1800" dirty="0"/>
              <a:t>Dependent variables are factors measured or observed in an experiment that change in response to the independent variable.</a:t>
            </a:r>
          </a:p>
          <a:p>
            <a:r>
              <a:rPr lang="en-AU" sz="1800" dirty="0"/>
              <a:t>Controlled variables are factors that remain constant throughout an investigation.</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b="1" dirty="0"/>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dirty="0"/>
              <a:t>Answers:</a:t>
            </a: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dirty="0">
                <a:solidFill>
                  <a:srgbClr val="000000"/>
                </a:solidFill>
                <a:effectLst/>
                <a:latin typeface="Arial" panose="020B0604020202020204" pitchFamily="34" charset="0"/>
                <a:ea typeface="Calibri" panose="020F0502020204030204" pitchFamily="34" charset="0"/>
              </a:rPr>
              <a:t>Independent variable - the shape of the pipe‑cleaner frame</a:t>
            </a: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dirty="0">
                <a:solidFill>
                  <a:srgbClr val="000000"/>
                </a:solidFill>
                <a:effectLst/>
                <a:latin typeface="Arial" panose="020B0604020202020204" pitchFamily="34" charset="0"/>
                <a:ea typeface="Calibri" panose="020F0502020204030204" pitchFamily="34" charset="0"/>
              </a:rPr>
              <a:t>Dependent variable - the description of the bubble’s shape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solidFill>
                  <a:srgbClr val="000000"/>
                </a:solidFill>
                <a:effectLst/>
                <a:latin typeface="Arial" panose="020B0604020202020204" pitchFamily="34" charset="0"/>
                <a:ea typeface="Calibri" panose="020F0502020204030204" pitchFamily="34" charset="0"/>
              </a:rPr>
              <a:t>Controlled variable - keeping the bubble mixture recipe the same</a:t>
            </a:r>
            <a:endParaRPr lang="en-AU" sz="1800" dirty="0">
              <a:effectLst/>
              <a:latin typeface="Arial" panose="020B0604020202020204" pitchFamily="34" charset="0"/>
              <a:ea typeface="Calibri" panose="020F050202020403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5DEFD3E-CB6C-5E8C-4542-5573FC77812E}"/>
              </a:ext>
            </a:extLst>
          </p:cNvPr>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30983449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966EE-2FB8-C6CD-5560-EAFCC65B9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72382-0324-5D93-5F15-2B2A81E1044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D348F8E-7F14-2E78-1788-298AB2F8049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Review students’ understanding of data, in particular the difference between qualitative and quantitative data. </a:t>
            </a:r>
          </a:p>
        </p:txBody>
      </p:sp>
      <p:sp>
        <p:nvSpPr>
          <p:cNvPr id="4" name="Slide Number Placeholder 3">
            <a:extLst>
              <a:ext uri="{FF2B5EF4-FFF2-40B4-BE49-F238E27FC236}">
                <a16:creationId xmlns:a16="http://schemas.microsoft.com/office/drawing/2014/main" id="{1DCD2FF0-56C3-3697-0DA1-E550D542C827}"/>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4137200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DD267-BF21-7654-81D4-5BE599DC8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3E4B4-A30F-C27E-4FCC-2CC564BC454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5638425-38D0-5AC2-5B2E-CA0B3B873E4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contains animations to outline the qualitative observations.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a:t>Once students have classified each scenario, the animation can be activated with a click, and the qualitative observations will be outlined. You can use this to facilitate a discussion with the students and correct their understanding where required.</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0AAB39-D55D-9FD8-C7E5-C2209D032DD9}"/>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7985977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64F56-95D4-C808-2461-5A6727528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AB538-612D-440A-FA87-EE28C5F3963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E1B7E98-755D-A839-52CD-A792F1AE4C5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dirty="0">
                <a:latin typeface="Arial" panose="020B0604020202020204" pitchFamily="34" charset="0"/>
                <a:cs typeface="Arial" panose="020B0604020202020204" pitchFamily="34" charset="0"/>
              </a:rPr>
              <a:t>This slide helps students describe the different water-droplet shapes observed during the investigation, providing suggested descriptive terms and visual examples of how the droplets may appear.</a:t>
            </a:r>
          </a:p>
        </p:txBody>
      </p:sp>
      <p:sp>
        <p:nvSpPr>
          <p:cNvPr id="4" name="Slide Number Placeholder 3">
            <a:extLst>
              <a:ext uri="{FF2B5EF4-FFF2-40B4-BE49-F238E27FC236}">
                <a16:creationId xmlns:a16="http://schemas.microsoft.com/office/drawing/2014/main" id="{B3224AE9-65F2-884A-B6E6-3217CE5CA560}"/>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1256988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13FC7-A0C5-5A3A-6F3F-7DA6E0AC0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E3A7D-427A-7F38-48BC-7FA422A3806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22312C0-8FEC-817E-B2E2-7C25B6F9FF5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t>Essential question 2: How can solutions be explained using particle theory?</a:t>
            </a:r>
          </a:p>
        </p:txBody>
      </p:sp>
      <p:sp>
        <p:nvSpPr>
          <p:cNvPr id="4" name="Slide Number Placeholder 3">
            <a:extLst>
              <a:ext uri="{FF2B5EF4-FFF2-40B4-BE49-F238E27FC236}">
                <a16:creationId xmlns:a16="http://schemas.microsoft.com/office/drawing/2014/main" id="{38AF4FB4-14A7-0CFE-C5CF-608CFDC66344}"/>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4156386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D5FD-6854-68F9-9B59-EB403959D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2EBCFD-6CE3-DFAC-CA64-E6666CDE508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A003E67-1B50-6F1A-A58D-67B4B0F976B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D5C70A-B980-90A6-5F28-692E521FE505}"/>
              </a:ext>
            </a:extLst>
          </p:cNvPr>
          <p:cNvSpPr>
            <a:spLocks noGrp="1"/>
          </p:cNvSpPr>
          <p:nvPr>
            <p:ph type="sldNum" sz="quarter" idx="5"/>
          </p:nvPr>
        </p:nvSpPr>
        <p:spPr/>
        <p:txBody>
          <a:bodyPr/>
          <a:lstStyle/>
          <a:p>
            <a:fld id="{D09C5488-DD16-4714-9519-7BE21BA11D4E}" type="slidenum">
              <a:rPr lang="en-AU" smtClean="0"/>
              <a:t>80</a:t>
            </a:fld>
            <a:endParaRPr lang="en-AU"/>
          </a:p>
        </p:txBody>
      </p:sp>
    </p:spTree>
    <p:extLst>
      <p:ext uri="{BB962C8B-B14F-4D97-AF65-F5344CB8AC3E}">
        <p14:creationId xmlns:p14="http://schemas.microsoft.com/office/powerpoint/2010/main" val="565710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C7EE8-B4BD-5563-C0B8-8299C89AF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3F20A-472F-4557-5F5C-A4A04F6176A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C3B97D7-C259-0591-8856-C685CF4B523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This slide is intended to quickly elicit prior knowledge and uncover misconceptions.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Students can use simple gestures (e.g. holding up 1, 2 or 3 fingers) to indicate their response to each statement.</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Teachers can select students to explain their thinking ahead of a class discussion.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Arial" panose="020B0604020202020204" pitchFamily="34" charset="0"/>
                <a:ea typeface="+mn-ea"/>
                <a:cs typeface="Arial" panose="020B0604020202020204" pitchFamily="34" charset="0"/>
              </a:rPr>
              <a:t>Teachers ensure fluent use of the terms ‘dissolve’ and ‘solution’ by modelling their appropriate use in the discussion, correcting student use as needed.</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55FD71-9F0B-DFFA-F805-94A0EAB58314}"/>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19732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3155B-8DA8-0A6B-BFEF-2418E42F7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4D868-5EA1-3A5E-8F72-8BB817138C2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50BB3BF-3A62-27DA-B188-BE44886F23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latin typeface="Arial" panose="020B0604020202020204" pitchFamily="34" charset="0"/>
                <a:cs typeface="Arial" panose="020B0604020202020204" pitchFamily="34" charset="0"/>
              </a:rPr>
              <a:t>Use the information on the slide to identify that water can be found in all three states on Earth, and water can move through these states as a result of changes in temperature.</a:t>
            </a:r>
          </a:p>
        </p:txBody>
      </p:sp>
      <p:sp>
        <p:nvSpPr>
          <p:cNvPr id="4" name="Slide Number Placeholder 3">
            <a:extLst>
              <a:ext uri="{FF2B5EF4-FFF2-40B4-BE49-F238E27FC236}">
                <a16:creationId xmlns:a16="http://schemas.microsoft.com/office/drawing/2014/main" id="{C70FDF65-11F1-1D1C-0EE3-287C2496FC30}"/>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42200867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DC67-7184-4DFA-2D8F-2AECDFBFA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32A82-65FC-F370-311E-2A1471E5EAA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EA4AA8-CDAE-53CB-670B-45699B46FAF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sz="1600" kern="1200" dirty="0">
                <a:solidFill>
                  <a:schemeClr val="tx1"/>
                </a:solidFill>
                <a:effectLst/>
                <a:latin typeface="Public Sans" pitchFamily="2" charset="0"/>
                <a:ea typeface="+mn-ea"/>
                <a:cs typeface="+mn-cs"/>
              </a:rPr>
              <a:t>Students watch this video on solubility </a:t>
            </a:r>
            <a:r>
              <a:rPr lang="en-AU" sz="1600" u="sng" kern="1200" dirty="0">
                <a:solidFill>
                  <a:schemeClr val="tx1"/>
                </a:solidFill>
                <a:effectLst/>
                <a:latin typeface="Public Sans" pitchFamily="2" charset="0"/>
                <a:ea typeface="+mn-ea"/>
                <a:cs typeface="+mn-cs"/>
                <a:hlinkClick r:id="rId3"/>
              </a:rPr>
              <a:t>Sugar in Water</a:t>
            </a:r>
            <a:r>
              <a:rPr lang="en-AU" dirty="0">
                <a:effectLst/>
              </a:rPr>
              <a:t> (5:21)</a:t>
            </a:r>
            <a:r>
              <a:rPr lang="en-AU" sz="1600" kern="1200" dirty="0">
                <a:solidFill>
                  <a:schemeClr val="tx1"/>
                </a:solidFill>
                <a:effectLst/>
                <a:latin typeface="Public Sans" pitchFamily="2" charset="0"/>
                <a:ea typeface="+mn-ea"/>
                <a:cs typeface="+mn-cs"/>
              </a:rPr>
              <a:t>, pausing for discussion. The teacher may like to revisit the checkpoint on the previous slide to redirect and correct student reasoning as required.</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F955E1-FA67-2415-33BD-72AEA012DBED}"/>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4268553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72699-08EB-6486-0A4F-AEA5FE854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F461A-1147-DB92-C962-D8E28EEE7AF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C9C8CE8-2F0E-BD41-3F8C-DF1F4317839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endParaRPr lang="en-AU">
              <a:latin typeface="Arial" panose="020B0604020202020204" pitchFamily="34" charset="0"/>
              <a:cs typeface="Arial" panose="020B0604020202020204" pitchFamily="34" charset="0"/>
            </a:endParaRPr>
          </a:p>
          <a:p>
            <a:r>
              <a:rPr lang="en-AU"/>
              <a:t>Let us explore what happens when sugar dissolves in water, using the three beakers in this image to help us understand. </a:t>
            </a:r>
          </a:p>
          <a:p>
            <a:endParaRPr lang="en-AU"/>
          </a:p>
          <a:p>
            <a:r>
              <a:rPr lang="en-AU"/>
              <a:t>In the first beaker on the left, the big purple circles represent sugar particles. They are clumped together at the bottom of the water because the sugar hasn't dissolved yet. </a:t>
            </a:r>
          </a:p>
          <a:p>
            <a:endParaRPr lang="en-AU"/>
          </a:p>
          <a:p>
            <a:r>
              <a:rPr lang="en-AU"/>
              <a:t>The small blue dots are water molecules, and at this stage, they are just sitting on top of the undissolved sugar. In the middle beaker, the dissolving process has begun. Water molecules are beginning to move between the sugar particles, surrounding them. Some sugar particles are breaking away from the clump as water molecules begin to pull them apart. Water is really good at surrounding and separating sugar particles, which is why sugar dissolves well in water. In the third beaker, the sugar has fully dissolved. The sugar particles are now completely separated and surrounded by water molecules, evenly spread throughout the liquid. </a:t>
            </a:r>
          </a:p>
          <a:p>
            <a:endParaRPr lang="en-AU"/>
          </a:p>
          <a:p>
            <a:r>
              <a:rPr lang="en-AU"/>
              <a:t>Even though we cannot see the sugar anymore, it’s still there – it has just been broken into such tiny pieces that it mixes perfectly with the water. Dissolving doesn’t mean the sugar disappears; it just means it has become part of the solution. </a:t>
            </a:r>
          </a:p>
          <a:p>
            <a:endParaRPr lang="en-AU"/>
          </a:p>
          <a:p>
            <a:r>
              <a:rPr lang="en-AU"/>
              <a:t>What happens if we keep adding sugar? Eventually, the water cannot hold any more, and the sugar will stop dissolving. This is called saturation.</a:t>
            </a:r>
          </a:p>
        </p:txBody>
      </p:sp>
      <p:sp>
        <p:nvSpPr>
          <p:cNvPr id="4" name="Slide Number Placeholder 3">
            <a:extLst>
              <a:ext uri="{FF2B5EF4-FFF2-40B4-BE49-F238E27FC236}">
                <a16:creationId xmlns:a16="http://schemas.microsoft.com/office/drawing/2014/main" id="{E5ADC3F2-ED58-BEC5-61EA-69FEE128AD0D}"/>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42687345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8623315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a:t>Use this slide to define the terms concentration, concentrated and dilute. </a:t>
            </a:r>
          </a:p>
          <a:p>
            <a:endParaRPr lang="en-AU"/>
          </a:p>
          <a:p>
            <a:r>
              <a:rPr lang="en-AU"/>
              <a:t>Unpack the units for quantitatively measuring concentration as grams per litre and parts per million.</a:t>
            </a:r>
          </a:p>
          <a:p>
            <a:pPr marL="285750" indent="-285750">
              <a:buFont typeface="Arial" panose="020B0604020202020204" pitchFamily="34" charset="0"/>
              <a:buChar char="•"/>
            </a:pPr>
            <a:r>
              <a:rPr lang="en-AU"/>
              <a:t>Grams per litre represents the grams of a solute that can dissolve in a litre of solvent at a specific temperature.</a:t>
            </a:r>
          </a:p>
          <a:p>
            <a:pPr marL="285750" indent="-285750">
              <a:buFont typeface="Arial" panose="020B0604020202020204" pitchFamily="34" charset="0"/>
              <a:buChar char="•"/>
            </a:pPr>
            <a:r>
              <a:rPr lang="en-AU"/>
              <a:t>Parts per million is another way of representing concentration, particularly when the concentration is very low. If a swimming pool contained 2  PPM of chlorine, then it contains 2 parts chlorine for every 1 million parts of water.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37100545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 </a:t>
            </a:r>
          </a:p>
          <a:p>
            <a:r>
              <a:rPr lang="en-AU" b="0"/>
              <a:t>Use this slide to provide students with a visual understanding of concentrations and varying amounts of solute and solvent to make solutions. This will support the students’ understanding of ‘Comparing the concentrations of solutions’.</a:t>
            </a:r>
          </a:p>
          <a:p>
            <a:endParaRPr lang="en-AU" b="0"/>
          </a:p>
          <a:p>
            <a:r>
              <a:rPr lang="en-AU" b="0"/>
              <a:t>Students should understand that if a 10mL solute is in 90mL solvent, the solution is more dilute than if a higher volume of solute were added. Observation would show that this is a clearer solution. Visually, we can see a colour change when the concentration is changed. </a:t>
            </a:r>
          </a:p>
          <a:p>
            <a:endParaRPr lang="en-AU" b="0"/>
          </a:p>
          <a:p>
            <a:r>
              <a:rPr lang="en-AU" b="0"/>
              <a:t>We know the concentration has changed because we know the amount of red food dye in the solution, but we can also observe differences in the solution's colour. </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42337143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includes animations. Click on the tiles under the </a:t>
            </a:r>
            <a:r>
              <a:rPr lang="en-AU" sz="1600" b="1" dirty="0"/>
              <a:t>Word bank </a:t>
            </a:r>
            <a:r>
              <a:rPr lang="en-AU" sz="1600" b="0" dirty="0"/>
              <a:t>(in any order) </a:t>
            </a:r>
            <a:r>
              <a:rPr lang="en-AU" sz="1600" b="1" dirty="0"/>
              <a:t> </a:t>
            </a:r>
            <a:r>
              <a:rPr lang="en-AU" sz="1600" b="0" dirty="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Students use mini-whiteboards to communicate the correct term with each definition (1 by 1). Alternatively, the class can use a choral response to call out the term for each definition.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Answers: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Solute – The substance that gets dissolved in a solution (c).</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Solvent – The liquid that dissolves another substance to make a solution (e).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Solution – A mixture where a solute is fully dissolved in a solvent (a).</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Dilute – A solution with only a small amount of solute compared to solvent (b).</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Concentrated – A solution with a lot of solute compared to the solvent (d).</a:t>
            </a:r>
            <a:endParaRPr lang="en-AU" sz="1600" b="0"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19337930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AU" dirty="0"/>
              <a:t>Use this slide to show students, at the particle level, the difference between a dilute and a concentrated solution. </a:t>
            </a:r>
          </a:p>
          <a:p>
            <a:endParaRPr lang="en-AU" dirty="0"/>
          </a:p>
          <a:p>
            <a:r>
              <a:rPr lang="en-AU" dirty="0"/>
              <a:t>Ask students to identify which particle is the solvent (blue particles), and which particle represents the solute (red particles). </a:t>
            </a:r>
          </a:p>
          <a:p>
            <a:endParaRPr lang="en-AU" dirty="0"/>
          </a:p>
          <a:p>
            <a:r>
              <a:rPr lang="en-AU" dirty="0"/>
              <a:t>Ask students to compare the number of particles in the dilute and concentrated solutions shown.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9786337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176B5-ACFE-7917-C7CC-F7486FE76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5778C-0BB3-B2EA-76A9-5715B7BE744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A8111E2-6DA1-02F8-BA40-20898D345D9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So far, we have spoken about substances being either soluble or insoluble in a particular solvent, and we’ve called the mixture that forms when a substance dissolves a solution.</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But solutions fall on a continuum. </a:t>
            </a:r>
          </a:p>
          <a:p>
            <a:r>
              <a:rPr lang="en-AU">
                <a:latin typeface="Arial" panose="020B0604020202020204" pitchFamily="34" charset="0"/>
                <a:cs typeface="Arial" panose="020B0604020202020204" pitchFamily="34" charset="0"/>
              </a:rPr>
              <a:t>Some solutions have only a very small amount of solute dissolved and can dissolve more solute. These solutions are called unsaturated solutions </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show features of unsaturated solutions.</a:t>
            </a: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If we kept adding solute, however, the solution would reach a point where no more solute can dissolve. At this point, we say that the solution is saturated and the maximum amount of solute has dissolved.</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show features of saturated solutions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Under certain conditions, a solution can go beyond this usual maximum. If we heat the solution, more solute dissolves, but if we then allow the solution to cool very gradually, that extra solute can remain dissolved. This is a very unstable solution that we call supersaturated.</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show features of supersaturated solutions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And it doesn’t take much for the solute to come out of the solution.</a:t>
            </a:r>
          </a:p>
        </p:txBody>
      </p:sp>
      <p:sp>
        <p:nvSpPr>
          <p:cNvPr id="4" name="Slide Number Placeholder 3">
            <a:extLst>
              <a:ext uri="{FF2B5EF4-FFF2-40B4-BE49-F238E27FC236}">
                <a16:creationId xmlns:a16="http://schemas.microsoft.com/office/drawing/2014/main" id="{8B128635-8298-7DF0-411A-0E70FBF2FC8C}"/>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39034166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endParaRPr lang="en-AU"/>
          </a:p>
          <a:p>
            <a:r>
              <a:rPr lang="en-AU"/>
              <a:t>Play the video to demonstrate the properties of supersaturated solutions.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6268442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8905-FA2D-9508-52A4-6D5793645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24707-474B-5ADB-4ACC-27C58F0F020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CC38640-E3A5-6120-BAE9-A7C942E83AA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contains animations.</a:t>
            </a:r>
            <a:endParaRPr lang="en-US" dirty="0"/>
          </a:p>
          <a:p>
            <a:endParaRPr lang="en-US" dirty="0"/>
          </a:p>
          <a:p>
            <a:r>
              <a:rPr lang="en-US" dirty="0"/>
              <a:t>This slide is a checkpoint to review unsaturated, saturated and supersaturated solutions.</a:t>
            </a:r>
          </a:p>
          <a:p>
            <a:endParaRPr lang="en-US" dirty="0"/>
          </a:p>
          <a:p>
            <a:r>
              <a:rPr lang="en-US" dirty="0"/>
              <a:t>Students can give choral responses identifying each type of solution, and a click will reveal each answer.</a:t>
            </a:r>
          </a:p>
        </p:txBody>
      </p:sp>
      <p:sp>
        <p:nvSpPr>
          <p:cNvPr id="4" name="Slide Number Placeholder 3">
            <a:extLst>
              <a:ext uri="{FF2B5EF4-FFF2-40B4-BE49-F238E27FC236}">
                <a16:creationId xmlns:a16="http://schemas.microsoft.com/office/drawing/2014/main" id="{FCE09A07-E290-28AB-FA2F-621BCEE60F28}"/>
              </a:ext>
            </a:extLst>
          </p:cNvPr>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117223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endParaRPr lang="en-AU"/>
          </a:p>
          <a:p>
            <a:r>
              <a:rPr lang="en-AU"/>
              <a:t>Play the video for students. Students complete the Student resource – movement of water around Earth after watching the video.</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6420599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65E61-B44D-0808-10C6-83518674A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D2783-6616-B724-D46C-2798564AE4F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9847B7C-3ADB-960A-DF75-2736077C95C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0F9169-11E8-9A8B-4FD2-84549B767C9E}"/>
              </a:ext>
            </a:extLst>
          </p:cNvPr>
          <p:cNvSpPr>
            <a:spLocks noGrp="1"/>
          </p:cNvSpPr>
          <p:nvPr>
            <p:ph type="sldNum" sz="quarter" idx="5"/>
          </p:nvPr>
        </p:nvSpPr>
        <p:spPr/>
        <p:txBody>
          <a:bodyPr/>
          <a:lstStyle/>
          <a:p>
            <a:fld id="{D09C5488-DD16-4714-9519-7BE21BA11D4E}" type="slidenum">
              <a:rPr lang="en-AU" smtClean="0"/>
              <a:t>92</a:t>
            </a:fld>
            <a:endParaRPr lang="en-AU"/>
          </a:p>
        </p:txBody>
      </p:sp>
    </p:spTree>
    <p:extLst>
      <p:ext uri="{BB962C8B-B14F-4D97-AF65-F5344CB8AC3E}">
        <p14:creationId xmlns:p14="http://schemas.microsoft.com/office/powerpoint/2010/main" val="28438617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62665-E7AE-3EC3-6472-FDAAC8E6E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22BB5-87D7-A987-BC82-0D5DD4FFB23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D8BD8AE-009A-9158-84D2-F6764120CC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p>
          <a:p>
            <a:endParaRPr lang="en-AU" b="0"/>
          </a:p>
          <a:p>
            <a:r>
              <a:rPr lang="en-AU" b="0"/>
              <a:t>This slide presents an incorrect method for students to correct. The teacher can use cold calling to select students to identify errors, and then students can use mini whiteboards to correct each step. The slide is animated to show each error (9 callout boxes appear separately on click). The following slide shows a correctly written method.</a:t>
            </a:r>
          </a:p>
          <a:p>
            <a:endParaRPr lang="en-AU" b="0"/>
          </a:p>
          <a:p>
            <a:r>
              <a:rPr lang="en-AU" b="1"/>
              <a:t>Problems with Dr </a:t>
            </a:r>
            <a:r>
              <a:rPr lang="en-AU" b="1" err="1"/>
              <a:t>Wacky’s</a:t>
            </a:r>
            <a:r>
              <a:rPr lang="en-AU" b="1"/>
              <a:t> Method</a:t>
            </a:r>
          </a:p>
          <a:p>
            <a:endParaRPr lang="en-AU"/>
          </a:p>
          <a:p>
            <a:r>
              <a:rPr lang="en-AU" b="1"/>
              <a:t>Unclear quantities</a:t>
            </a:r>
            <a:r>
              <a:rPr lang="en-AU"/>
              <a:t>: Terms like "some beakers" and "some water" are too vague. Scientific methods require exact measurements.</a:t>
            </a:r>
          </a:p>
          <a:p>
            <a:r>
              <a:rPr lang="en-AU" b="1"/>
              <a:t>Missing equipment details</a:t>
            </a:r>
            <a:r>
              <a:rPr lang="en-AU"/>
              <a:t>: There is no mention of specific tools like measuring cylinders, spatulas, or thermometers.</a:t>
            </a:r>
          </a:p>
          <a:p>
            <a:r>
              <a:rPr lang="en-AU" b="1"/>
              <a:t>No temperature values</a:t>
            </a:r>
            <a:r>
              <a:rPr lang="en-AU"/>
              <a:t>: "Hot, warm, cold" are subjective. Scientific investigations must use specific temperatures (e.g., 30°C or 50°C).</a:t>
            </a:r>
          </a:p>
          <a:p>
            <a:r>
              <a:rPr lang="en-AU" b="1"/>
              <a:t>Vague instructions</a:t>
            </a:r>
            <a:r>
              <a:rPr lang="en-AU"/>
              <a:t>: Phrases like "looks full" and "write down what you remember" are not measurable or reliable.</a:t>
            </a:r>
          </a:p>
          <a:p>
            <a:r>
              <a:rPr lang="en-AU" b="1"/>
              <a:t>No mention of dependent or independent variables</a:t>
            </a:r>
            <a:r>
              <a:rPr lang="en-AU"/>
              <a:t>: A good method should clearly identify what is being changed and what is being measured.</a:t>
            </a:r>
          </a:p>
          <a:p>
            <a:r>
              <a:rPr lang="en-AU" b="1"/>
              <a:t>No controlled variables</a:t>
            </a:r>
            <a:r>
              <a:rPr lang="en-AU"/>
              <a:t>: There are no details on what is kept constant across the test (e.g., the volume of water).</a:t>
            </a:r>
          </a:p>
          <a:p>
            <a:r>
              <a:rPr lang="en-AU" b="1"/>
              <a:t>No repetition</a:t>
            </a:r>
            <a:r>
              <a:rPr lang="en-AU"/>
              <a:t>: To ensure reliability, the experiment should be repeated.</a:t>
            </a:r>
          </a:p>
          <a:p>
            <a:r>
              <a:rPr lang="en-AU" b="1"/>
              <a:t>(No safety considerations</a:t>
            </a:r>
            <a:r>
              <a:rPr lang="en-AU"/>
              <a:t>: Handling hot water without precautions is dangerous.)</a:t>
            </a:r>
          </a:p>
          <a:p>
            <a:endParaRPr lang="en-AU" b="1"/>
          </a:p>
          <a:p>
            <a:r>
              <a:rPr lang="en-AU" b="1"/>
              <a:t>Corrected Method: How Temperature Affects Salt Solubility</a:t>
            </a:r>
            <a:endParaRPr lang="en-AU"/>
          </a:p>
          <a:p>
            <a:r>
              <a:rPr lang="en-AU"/>
              <a:t>Use a 100 mL measuring cylinder to pour 100 mL of water into five separate 250 mL beakers.</a:t>
            </a:r>
          </a:p>
          <a:p>
            <a:r>
              <a:rPr lang="en-AU"/>
              <a:t>Place each beaker into a water bath set to a different temperature: 30°C, 40°C, 50°C, 60°C, and 70°C. Allow them to sit for 30 minutes.</a:t>
            </a:r>
          </a:p>
          <a:p>
            <a:r>
              <a:rPr lang="en-AU"/>
              <a:t>Place one level spatula of salt into the first beaker (30°C). Start the stopwatch.</a:t>
            </a:r>
          </a:p>
          <a:p>
            <a:r>
              <a:rPr lang="en-AU"/>
              <a:t>Stir for 30 seconds. If the salt dissolves, add another level spatula of salt and stir for another 30 seconds.</a:t>
            </a:r>
          </a:p>
          <a:p>
            <a:r>
              <a:rPr lang="en-AU"/>
              <a:t>Continue adding and stirring until no more salt dissolves after 30 seconds of stirring.</a:t>
            </a:r>
          </a:p>
          <a:p>
            <a:r>
              <a:rPr lang="en-AU"/>
              <a:t>Record the number of level spatulas of salt that fully dissolved.</a:t>
            </a:r>
          </a:p>
          <a:p>
            <a:r>
              <a:rPr lang="en-AU"/>
              <a:t>Repeat steps 3–6 for the remaining beakers.</a:t>
            </a:r>
          </a:p>
          <a:p>
            <a:r>
              <a:rPr lang="en-AU"/>
              <a:t>Repeat the entire experiment twice more to improve reliability.</a:t>
            </a:r>
          </a:p>
          <a:p>
            <a:endParaRPr lang="en-US"/>
          </a:p>
        </p:txBody>
      </p:sp>
      <p:sp>
        <p:nvSpPr>
          <p:cNvPr id="4" name="Slide Number Placeholder 3">
            <a:extLst>
              <a:ext uri="{FF2B5EF4-FFF2-40B4-BE49-F238E27FC236}">
                <a16:creationId xmlns:a16="http://schemas.microsoft.com/office/drawing/2014/main" id="{EDD9EC0B-B21F-8E6C-3E93-EC78EE1FC41D}"/>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13352468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US"/>
              <a:t>This is the corrected method, showing just one way an appropriate method could have been written.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2885720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Quality criteria for materials lists should be used to ensure that all required components are included when planning an investigation.  Encourage students to use this as a checklist. </a:t>
            </a:r>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17415111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Quality criteria for materials lists should be used to ensure that all required components are included when planning an investigation.  Encourage students to use this checklist when writing or reviewing procedures.  </a:t>
            </a:r>
            <a:endParaRPr lang="en-AU" b="1">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14436056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FC69-A0F6-3521-A824-41CBFCB2D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52457-3B3D-F529-8EDD-035000A4F8B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A5FA21F-9F8E-A1A9-721C-19A6C4466A9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29A1DFD-4526-971B-4B66-7ED1C497453F}"/>
              </a:ext>
            </a:extLst>
          </p:cNvPr>
          <p:cNvSpPr>
            <a:spLocks noGrp="1"/>
          </p:cNvSpPr>
          <p:nvPr>
            <p:ph type="sldNum" sz="quarter" idx="5"/>
          </p:nvPr>
        </p:nvSpPr>
        <p:spPr/>
        <p:txBody>
          <a:bodyPr/>
          <a:lstStyle/>
          <a:p>
            <a:fld id="{D09C5488-DD16-4714-9519-7BE21BA11D4E}" type="slidenum">
              <a:rPr lang="en-AU" smtClean="0"/>
              <a:t>97</a:t>
            </a:fld>
            <a:endParaRPr lang="en-AU"/>
          </a:p>
        </p:txBody>
      </p:sp>
    </p:spTree>
    <p:extLst>
      <p:ext uri="{BB962C8B-B14F-4D97-AF65-F5344CB8AC3E}">
        <p14:creationId xmlns:p14="http://schemas.microsoft.com/office/powerpoint/2010/main" val="41209484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3FC74-06BD-F913-5998-5B1B407C4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D66BD-9AB6-BDDA-4628-5B0AE4F4069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3368F89-12C0-A763-277B-A472E8FB221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Suggested learning intentions and success criteria.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E12D61-777C-6E8B-68DE-FD8CA74197E0}"/>
              </a:ext>
            </a:extLst>
          </p:cNvPr>
          <p:cNvSpPr>
            <a:spLocks noGrp="1"/>
          </p:cNvSpPr>
          <p:nvPr>
            <p:ph type="sldNum" sz="quarter" idx="5"/>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11840343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2EE22-C3F0-F27C-FBE9-5767B53AB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24F87-4037-F92F-8C7C-2334ACCD18E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7D27631-2336-A0C9-BB4C-ADD1A32D6F2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Play the video Constructing vertical column graphs to demonstrate a worked example of constructing a column graph using graph paper. </a:t>
            </a:r>
            <a:r>
              <a:rPr lang="en-AU" dirty="0">
                <a:latin typeface="Arial" panose="020B0604020202020204" pitchFamily="34" charset="0"/>
                <a:cs typeface="Arial" panose="020B0604020202020204" pitchFamily="34" charset="0"/>
              </a:rPr>
              <a:t>The video can be accessed by clicking on the screenshot whilst in presentation mode.</a:t>
            </a:r>
          </a:p>
        </p:txBody>
      </p:sp>
      <p:sp>
        <p:nvSpPr>
          <p:cNvPr id="4" name="Slide Number Placeholder 3">
            <a:extLst>
              <a:ext uri="{FF2B5EF4-FFF2-40B4-BE49-F238E27FC236}">
                <a16:creationId xmlns:a16="http://schemas.microsoft.com/office/drawing/2014/main" id="{12CC7035-0538-577C-DD54-A4520C0C5664}"/>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42729062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r>
              <a:rPr lang="en-AU"/>
              <a:t>This slide is modified from the Numeracy package released to support the teaching of data in Mathematics. It is intended to be used for the explicit teaching of the steps required in drawing a vertical column graph by hand.</a:t>
            </a: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12270025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This quality criteria for a column graph can be used to support students when constructing or evaluating a column graph.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3157973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169047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rayer_diagram">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2" name="Google Shape;72;p15">
            <a:extLst>
              <a:ext uri="{FF2B5EF4-FFF2-40B4-BE49-F238E27FC236}">
                <a16:creationId xmlns:a16="http://schemas.microsoft.com/office/drawing/2014/main" id="{B8A7A06E-FF81-12E3-10BB-964BA23642A4}"/>
              </a:ext>
              <a:ext uri="{C183D7F6-B498-43B3-948B-1728B52AA6E4}">
                <adec:decorative xmlns:adec="http://schemas.microsoft.com/office/drawing/2017/decorative" val="1"/>
              </a:ext>
            </a:extLst>
          </p:cNvPr>
          <p:cNvSpPr/>
          <p:nvPr userDrawn="1"/>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3" name="Google Shape;74;p15">
            <a:extLst>
              <a:ext uri="{FF2B5EF4-FFF2-40B4-BE49-F238E27FC236}">
                <a16:creationId xmlns:a16="http://schemas.microsoft.com/office/drawing/2014/main" id="{BBC81681-73D9-E75D-B293-BDDDA971604A}"/>
              </a:ext>
              <a:ext uri="{C183D7F6-B498-43B3-948B-1728B52AA6E4}">
                <adec:decorative xmlns:adec="http://schemas.microsoft.com/office/drawing/2017/decorative" val="1"/>
              </a:ext>
            </a:extLst>
          </p:cNvPr>
          <p:cNvSpPr/>
          <p:nvPr userDrawn="1"/>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6" name="Google Shape;76;p15">
            <a:extLst>
              <a:ext uri="{FF2B5EF4-FFF2-40B4-BE49-F238E27FC236}">
                <a16:creationId xmlns:a16="http://schemas.microsoft.com/office/drawing/2014/main" id="{8459B164-7A12-A080-FD3B-EB0AE92F1DEF}"/>
              </a:ext>
              <a:ext uri="{C183D7F6-B498-43B3-948B-1728B52AA6E4}">
                <adec:decorative xmlns:adec="http://schemas.microsoft.com/office/drawing/2017/decorative" val="1"/>
              </a:ext>
            </a:extLst>
          </p:cNvPr>
          <p:cNvSpPr/>
          <p:nvPr userDrawn="1"/>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8" name="Google Shape;78;p15">
            <a:extLst>
              <a:ext uri="{FF2B5EF4-FFF2-40B4-BE49-F238E27FC236}">
                <a16:creationId xmlns:a16="http://schemas.microsoft.com/office/drawing/2014/main" id="{993244C7-CD26-0E90-4984-10F1E9593EE1}"/>
              </a:ext>
              <a:ext uri="{C183D7F6-B498-43B3-948B-1728B52AA6E4}">
                <adec:decorative xmlns:adec="http://schemas.microsoft.com/office/drawing/2017/decorative" val="1"/>
              </a:ext>
            </a:extLst>
          </p:cNvPr>
          <p:cNvSpPr/>
          <p:nvPr userDrawn="1"/>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15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39280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275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37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27063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6543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_red_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7821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931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414172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0775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323151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385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97173032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77" r:id="rId4"/>
    <p:sldLayoutId id="2147483768" r:id="rId5"/>
    <p:sldLayoutId id="2147483769" r:id="rId6"/>
    <p:sldLayoutId id="2147483770" r:id="rId7"/>
    <p:sldLayoutId id="2147483771" r:id="rId8"/>
    <p:sldLayoutId id="2147483772" r:id="rId9"/>
    <p:sldLayoutId id="2147483778"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ducation.nsw.gov.au/teaching-and-learning/curriculum/science/science-curriculum-resources-k-12/science-7-10-curriculum-resources/solutions-and-mixtures-stage-4"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12801018@N00/7951808194"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hyperlink" Target="https://creativecommons.org/licenses/by/2.0/?ref=openverse"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video" Target="https://www.youtube.com/embed/MWbudcboeg0?feature=oembed" TargetMode="External"/><Relationship Id="rId5" Type="http://schemas.openxmlformats.org/officeDocument/2006/relationships/hyperlink" Target="https://www.youtube.com/watch?v=MWbudcboeg0" TargetMode="Externa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notesSlide" Target="../notesSlides/notesSlide113.xml"/><Relationship Id="rId16"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81.svg"/><Relationship Id="rId11" Type="http://schemas.openxmlformats.org/officeDocument/2006/relationships/image" Target="../media/image86.emf"/><Relationship Id="rId5" Type="http://schemas.openxmlformats.org/officeDocument/2006/relationships/image" Target="../media/image80.png"/><Relationship Id="rId15" Type="http://schemas.openxmlformats.org/officeDocument/2006/relationships/image" Target="../media/image90.sv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9.xml"/><Relationship Id="rId1" Type="http://schemas.openxmlformats.org/officeDocument/2006/relationships/video" Target="https://www.youtube.com/embed/6cUyAthLLco?feature=oembed" TargetMode="External"/><Relationship Id="rId5" Type="http://schemas.openxmlformats.org/officeDocument/2006/relationships/hyperlink" Target="https://www.youtube.com/watch?v=6cUyAthLLco" TargetMode="External"/><Relationship Id="rId4" Type="http://schemas.openxmlformats.org/officeDocument/2006/relationships/image" Target="../media/image9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9.xml"/><Relationship Id="rId1" Type="http://schemas.openxmlformats.org/officeDocument/2006/relationships/video" Target="https://www.youtube.com/embed/kxFZHJOSADs?start=85&amp;feature=oembed" TargetMode="External"/><Relationship Id="rId5" Type="http://schemas.openxmlformats.org/officeDocument/2006/relationships/hyperlink" Target="https://www.youtube.com/watch?v=kxFZHJOSADs" TargetMode="External"/><Relationship Id="rId4" Type="http://schemas.openxmlformats.org/officeDocument/2006/relationships/image" Target="../media/image94.jpeg"/></Relationships>
</file>

<file path=ppt/slides/_rels/slide122.xml.rels><?xml version="1.0" encoding="UTF-8" standalone="yes"?>
<Relationships xmlns="http://schemas.openxmlformats.org/package/2006/relationships"><Relationship Id="rId3" Type="http://schemas.openxmlformats.org/officeDocument/2006/relationships/hyperlink" Target="https://www.canva.com/design/DAHEK9YIMmE/i6uD6g1dKG0JMdVcU3IYWg/view?utm_content=DAHEK9YIMmE&amp;utm_campaign=designshare&amp;utm_medium=link2&amp;utm_source=uniquelinks&amp;utlId=h588a022465" TargetMode="External"/><Relationship Id="rId7" Type="http://schemas.openxmlformats.org/officeDocument/2006/relationships/hyperlink" Target="https://creativecommons.org/licenses/by-sa/4.0/" TargetMode="External"/><Relationship Id="rId2" Type="http://schemas.openxmlformats.org/officeDocument/2006/relationships/notesSlide" Target="../notesSlides/notesSlide120.xml"/><Relationship Id="rId1" Type="http://schemas.openxmlformats.org/officeDocument/2006/relationships/slideLayout" Target="../slideLayouts/slideLayout5.xml"/><Relationship Id="rId6" Type="http://schemas.openxmlformats.org/officeDocument/2006/relationships/hyperlink" Target="https://commons.wikimedia.org/w/index.php?title=User:Dippiljemmy&amp;action=edit&amp;redlink=1" TargetMode="External"/><Relationship Id="rId5" Type="http://schemas.openxmlformats.org/officeDocument/2006/relationships/hyperlink" Target="https://en.wikipedia.org/wiki/Brewarrina_Aboriginal_Fish_Traps?utm_source=chatgpt.com#/media/File:Brewarrina_fish_traps_2023.jpg" TargetMode="External"/><Relationship Id="rId4" Type="http://schemas.openxmlformats.org/officeDocument/2006/relationships/image" Target="../media/image95.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2.xml"/><Relationship Id="rId1" Type="http://schemas.openxmlformats.org/officeDocument/2006/relationships/slideLayout" Target="../slideLayouts/slideLayout9.xml"/><Relationship Id="rId4" Type="http://schemas.openxmlformats.org/officeDocument/2006/relationships/hyperlink" Target="https://chemix.org/"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4.xml"/><Relationship Id="rId1" Type="http://schemas.openxmlformats.org/officeDocument/2006/relationships/slideLayout" Target="../slideLayouts/slideLayout9.xml"/><Relationship Id="rId4" Type="http://schemas.openxmlformats.org/officeDocument/2006/relationships/hyperlink" Target="https://chemix.org/"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chemix.org/"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9.xml"/><Relationship Id="rId1" Type="http://schemas.openxmlformats.org/officeDocument/2006/relationships/video" Target="https://www.youtube.com/embed/q8Ent5CXhfY?feature=oembed" TargetMode="External"/><Relationship Id="rId5" Type="http://schemas.openxmlformats.org/officeDocument/2006/relationships/hyperlink" Target="https://www.youtube.com/watch?v=q8Ent5CXhfY&amp;t" TargetMode="External"/><Relationship Id="rId4" Type="http://schemas.openxmlformats.org/officeDocument/2006/relationships/image" Target="../media/image98.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watch?v=-zLIerJpPQ4&amp;ab_channel=DauphinIslandSeaLab" TargetMode="External"/><Relationship Id="rId2" Type="http://schemas.openxmlformats.org/officeDocument/2006/relationships/notesSlide" Target="../notesSlides/notesSlide137.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8"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13" Type="http://schemas.openxmlformats.org/officeDocument/2006/relationships/hyperlink" Target="https://youtu.be/cX4X9-f3_OA" TargetMode="External"/><Relationship Id="rId3" Type="http://schemas.openxmlformats.org/officeDocument/2006/relationships/hyperlink" Target="https://www.nsw.gov.au/education-and-training/nesa/copyright" TargetMode="External"/><Relationship Id="rId7" Type="http://schemas.openxmlformats.org/officeDocument/2006/relationships/hyperlink" Target="https://www.youtube.com/watch?v=kxFZHJOSADs" TargetMode="External"/><Relationship Id="rId12" Type="http://schemas.openxmlformats.org/officeDocument/2006/relationships/hyperlink" Target="https://curriculum.nsw.edu.au/file/f1afc7c5-1f6d-4f07-9d87-dbdbb3eca83b/science-7-10-2023-data-book.pdf" TargetMode="External"/><Relationship Id="rId2" Type="http://schemas.openxmlformats.org/officeDocument/2006/relationships/notesSlide" Target="../notesSlides/notesSlide138.xml"/><Relationship Id="rId1" Type="http://schemas.openxmlformats.org/officeDocument/2006/relationships/slideLayout" Target="../slideLayouts/slideLayout12.xml"/><Relationship Id="rId6" Type="http://schemas.openxmlformats.org/officeDocument/2006/relationships/hyperlink" Target="https://curriculum.nsw.edu.au/learning-areas/science/science-7-10-2023/overview" TargetMode="External"/><Relationship Id="rId11" Type="http://schemas.openxmlformats.org/officeDocument/2006/relationships/hyperlink" Target="https://www.youtube.com/watch?v=YcGHXaQzp8s"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zLIerJpPQ4" TargetMode="External"/><Relationship Id="rId4" Type="http://schemas.openxmlformats.org/officeDocument/2006/relationships/hyperlink" Target="https://www.nsw.gov.au/education-and-training/nesa" TargetMode="External"/><Relationship Id="rId9" Type="http://schemas.openxmlformats.org/officeDocument/2006/relationships/hyperlink" Target="https://www.youtube.com/watch?v=6cUyAthLLco"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youtu.be/ijj58xD5fDI" TargetMode="External"/><Relationship Id="rId2" Type="http://schemas.openxmlformats.org/officeDocument/2006/relationships/notesSlide" Target="../notesSlides/notesSlide139.xml"/><Relationship Id="rId1" Type="http://schemas.openxmlformats.org/officeDocument/2006/relationships/slideLayout" Target="../slideLayouts/slideLayout9.xml"/><Relationship Id="rId4" Type="http://schemas.openxmlformats.org/officeDocument/2006/relationships/hyperlink" Target="https://www.youtube.com/watch?v=q8Ent5CXhfY&amp;t"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video" Target="https://www.youtube.com/embed/cX4X9-f3_OA?feature=oembed" TargetMode="External"/><Relationship Id="rId5" Type="http://schemas.openxmlformats.org/officeDocument/2006/relationships/hyperlink" Target="https://www.youtube.com/watch?v=cX4X9-f3_OA" TargetMode="Externa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slide" Target="slide84.xml"/><Relationship Id="rId3" Type="http://schemas.openxmlformats.org/officeDocument/2006/relationships/slide" Target="slide5.xml"/><Relationship Id="rId7" Type="http://schemas.openxmlformats.org/officeDocument/2006/relationships/slide" Target="slide44.xml"/><Relationship Id="rId12" Type="http://schemas.openxmlformats.org/officeDocument/2006/relationships/slide" Target="slide92.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8.xml"/><Relationship Id="rId11" Type="http://schemas.openxmlformats.org/officeDocument/2006/relationships/slide" Target="slide80.xml"/><Relationship Id="rId5" Type="http://schemas.openxmlformats.org/officeDocument/2006/relationships/slide" Target="slide21.xml"/><Relationship Id="rId15" Type="http://schemas.openxmlformats.org/officeDocument/2006/relationships/slide" Target="slide103.xml"/><Relationship Id="rId10" Type="http://schemas.openxmlformats.org/officeDocument/2006/relationships/slide" Target="slide79.xml"/><Relationship Id="rId4" Type="http://schemas.openxmlformats.org/officeDocument/2006/relationships/slide" Target="slide6.xml"/><Relationship Id="rId9" Type="http://schemas.openxmlformats.org/officeDocument/2006/relationships/slide" Target="slide65.xml"/><Relationship Id="rId14" Type="http://schemas.openxmlformats.org/officeDocument/2006/relationships/slide" Target="slide9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biorender.com/"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6.xml"/><Relationship Id="rId7" Type="http://schemas.openxmlformats.org/officeDocument/2006/relationships/slide" Target="slide133.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123.xml"/><Relationship Id="rId5" Type="http://schemas.openxmlformats.org/officeDocument/2006/relationships/slide" Target="slide116.xml"/><Relationship Id="rId4" Type="http://schemas.openxmlformats.org/officeDocument/2006/relationships/slide" Target="slide107.xml"/><Relationship Id="rId9" Type="http://schemas.openxmlformats.org/officeDocument/2006/relationships/slide" Target="slide136.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https://creativecommons.org/publicdomain/zero/1.0/?ref=openverse" TargetMode="External"/><Relationship Id="rId5" Type="http://schemas.openxmlformats.org/officeDocument/2006/relationships/hyperlink" Target="https://meetmichelle.online/" TargetMode="External"/><Relationship Id="rId4" Type="http://schemas.openxmlformats.org/officeDocument/2006/relationships/hyperlink" Target="https://wordpress.org/photos/photo/58661b1d1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video" Target="https://www.youtube.com/embed/ijj58xD5fDI?feature=oembed" TargetMode="External"/><Relationship Id="rId5" Type="http://schemas.openxmlformats.org/officeDocument/2006/relationships/hyperlink" Target="https://www.youtube.com/watch?v=ijj58xD5fDI" TargetMode="External"/><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video" Target="https://www.youtube.com/embed/DgVWbuFTd4c?feature=oembed" TargetMode="External"/><Relationship Id="rId5" Type="http://schemas.openxmlformats.org/officeDocument/2006/relationships/hyperlink" Target="https://www.youtube.com/watch?v=DgVWbuFTd4c" TargetMode="External"/><Relationship Id="rId4" Type="http://schemas.openxmlformats.org/officeDocument/2006/relationships/image" Target="../media/image48.jpe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hyperlink" Target="https://commons.wikimedia.org/w/index.php?curid=7275517" TargetMode="External"/><Relationship Id="rId13" Type="http://schemas.openxmlformats.org/officeDocument/2006/relationships/hyperlink" Target="https://www.flickr.com/people/19901746@N00" TargetMode="External"/><Relationship Id="rId3" Type="http://schemas.openxmlformats.org/officeDocument/2006/relationships/image" Target="../media/image59.jpeg"/><Relationship Id="rId7" Type="http://schemas.openxmlformats.org/officeDocument/2006/relationships/image" Target="../media/image60.jpeg"/><Relationship Id="rId12" Type="http://schemas.openxmlformats.org/officeDocument/2006/relationships/hyperlink" Target="https://commons.wikimedia.org/w/index.php?curid=83048670"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s://creativecommons.org/licenses/by-sa/2.0/?ref=openverse" TargetMode="External"/><Relationship Id="rId11" Type="http://schemas.openxmlformats.org/officeDocument/2006/relationships/image" Target="../media/image61.jpeg"/><Relationship Id="rId5" Type="http://schemas.openxmlformats.org/officeDocument/2006/relationships/hyperlink" Target="https://www.flickr.com/photos/84606435@N00" TargetMode="External"/><Relationship Id="rId10" Type="http://schemas.openxmlformats.org/officeDocument/2006/relationships/hyperlink" Target="https://creativecommons.org/licenses/by-sa/3.0/?ref=openverse" TargetMode="External"/><Relationship Id="rId4" Type="http://schemas.openxmlformats.org/officeDocument/2006/relationships/hyperlink" Target="https://www.flickr.com/photos/84606435@N00/358189259" TargetMode="External"/><Relationship Id="rId9" Type="http://schemas.openxmlformats.org/officeDocument/2006/relationships/hyperlink" Target="https://commons.wikimedia.org/wiki/User:Akaniji" TargetMode="External"/><Relationship Id="rId14" Type="http://schemas.openxmlformats.org/officeDocument/2006/relationships/hyperlink" Target="https://creativecommons.org/licenses/by/2.0/?ref=openvers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65.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hyperlink" Target="https://creativecommons.org/licenses/by-nc/4.0/" TargetMode="External"/><Relationship Id="rId4" Type="http://schemas.openxmlformats.org/officeDocument/2006/relationships/hyperlink" Target="https://www.stem.org.uk/secondary/resources/collections/science/best-evidence-science-teaching/substances-and-properties"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9.xml"/><Relationship Id="rId1" Type="http://schemas.openxmlformats.org/officeDocument/2006/relationships/video" Target="https://www.youtube.com/embed/YcGHXaQzp8s?feature=oembed" TargetMode="External"/><Relationship Id="rId5" Type="http://schemas.openxmlformats.org/officeDocument/2006/relationships/hyperlink" Target="https://www.youtube.com/watch?v=YcGHXaQzp8s&amp;ab_channel=EdpuzzleCurriculum" TargetMode="External"/><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hyperlink" Target="https://biorender.com/"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biorender.com/"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71.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xml"/><Relationship Id="rId1" Type="http://schemas.openxmlformats.org/officeDocument/2006/relationships/video" Target="https://www.youtube.com/embed/zsFA5iKc6fU?feature=oembed" TargetMode="External"/><Relationship Id="rId5" Type="http://schemas.openxmlformats.org/officeDocument/2006/relationships/hyperlink" Target="https://www.youtube.com/watch?v=zsFA5iKc6fU" TargetMode="External"/><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hyperlink" Target="https://biorender.com/"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s://players.brightcove.net/6415808458001/default_default/index.html?videoId=6360436248112" TargetMode="External"/><Relationship Id="rId2" Type="http://schemas.openxmlformats.org/officeDocument/2006/relationships/notesSlide" Target="../notesSlides/notesSlide97.xml"/><Relationship Id="rId1" Type="http://schemas.openxmlformats.org/officeDocument/2006/relationships/slideLayout" Target="../slideLayouts/slideLayout9.xml"/><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E8ECDF-0BFC-3241-B868-EC4EE6BB3AB5}"/>
              </a:ext>
            </a:extLst>
          </p:cNvPr>
          <p:cNvSpPr>
            <a:spLocks noGrp="1"/>
          </p:cNvSpPr>
          <p:nvPr>
            <p:ph type="title"/>
          </p:nvPr>
        </p:nvSpPr>
        <p:spPr/>
        <p:txBody>
          <a:bodyPr/>
          <a:lstStyle/>
          <a:p>
            <a:r>
              <a:rPr lang="en-AU" dirty="0"/>
              <a:t>Instructions for use</a:t>
            </a:r>
            <a:endParaRPr lang="en-US" dirty="0"/>
          </a:p>
        </p:txBody>
      </p:sp>
      <p:sp>
        <p:nvSpPr>
          <p:cNvPr id="10" name="TextBox 9">
            <a:extLst>
              <a:ext uri="{FF2B5EF4-FFF2-40B4-BE49-F238E27FC236}">
                <a16:creationId xmlns:a16="http://schemas.microsoft.com/office/drawing/2014/main" id="{0355570B-C657-86B8-FFE1-DD00125954FF}"/>
              </a:ext>
            </a:extLst>
          </p:cNvPr>
          <p:cNvSpPr txBox="1"/>
          <p:nvPr/>
        </p:nvSpPr>
        <p:spPr>
          <a:xfrm>
            <a:off x="359998" y="1621368"/>
            <a:ext cx="10080000" cy="5119287"/>
          </a:xfrm>
          <a:prstGeom prst="rect">
            <a:avLst/>
          </a:prstGeom>
          <a:noFill/>
        </p:spPr>
        <p:txBody>
          <a:bodyPr wrap="square">
            <a:spAutoFit/>
          </a:bodyPr>
          <a:lstStyle/>
          <a:p>
            <a:pPr marL="342900" indent="-342900">
              <a:lnSpc>
                <a:spcPct val="150000"/>
              </a:lnSpc>
              <a:spcAft>
                <a:spcPts val="1200"/>
              </a:spcAft>
              <a:buFont typeface="Arial"/>
              <a:buChar char="•"/>
            </a:pPr>
            <a:r>
              <a:rPr lang="en-AU" sz="1800" dirty="0">
                <a:ea typeface="+mn-lt"/>
                <a:cs typeface="+mn-lt"/>
              </a:rPr>
              <a:t>This resource is not a teaching and learning program. It should be used in conjunction with the </a:t>
            </a:r>
            <a:r>
              <a:rPr lang="en-AU" sz="1800" dirty="0">
                <a:ea typeface="+mn-lt"/>
                <a:cs typeface="+mn-lt"/>
                <a:hlinkClick r:id="rId2"/>
              </a:rPr>
              <a:t>Solutions and mixtures</a:t>
            </a:r>
            <a:r>
              <a:rPr lang="en-AU" sz="1800" dirty="0">
                <a:ea typeface="+mn-lt"/>
                <a:cs typeface="+mn-lt"/>
              </a:rPr>
              <a:t> program of learning and teacher resource books.</a:t>
            </a:r>
            <a:endParaRPr lang="en-AU" sz="1800" dirty="0">
              <a:solidFill>
                <a:srgbClr val="22272B"/>
              </a:solidFill>
            </a:endParaRPr>
          </a:p>
          <a:p>
            <a:pPr marL="342900" indent="-342900">
              <a:lnSpc>
                <a:spcPct val="150000"/>
              </a:lnSpc>
              <a:spcAft>
                <a:spcPts val="1200"/>
              </a:spcAft>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spcAft>
                <a:spcPts val="1200"/>
              </a:spcAft>
              <a:buFont typeface="Arial"/>
              <a:buChar char="•"/>
            </a:pPr>
            <a:r>
              <a:rPr lang="en-AU" sz="1800" dirty="0">
                <a:solidFill>
                  <a:srgbClr val="22272B"/>
                </a:solidFill>
              </a:rPr>
              <a:t>Save a copy of the file to make changes to the slide deck. Go to File &gt; Download a Copy (this downloads a copy to the computer to edit in the PowerPoint app).</a:t>
            </a:r>
          </a:p>
          <a:p>
            <a:pPr marL="342900" indent="-342900">
              <a:lnSpc>
                <a:spcPct val="150000"/>
              </a:lnSpc>
              <a:spcAft>
                <a:spcPts val="1200"/>
              </a:spcAft>
              <a:buFont typeface="Arial"/>
              <a:buChar char="•"/>
            </a:pPr>
            <a:r>
              <a:rPr lang="en-AU" sz="1800" dirty="0">
                <a:solidFill>
                  <a:srgbClr val="22272B"/>
                </a:solidFill>
              </a:rPr>
              <a:t>To convert the PowerPoint to Google Slides:</a:t>
            </a:r>
          </a:p>
          <a:p>
            <a:pPr marL="913765" lvl="1" indent="-457200">
              <a:lnSpc>
                <a:spcPct val="150000"/>
              </a:lnSpc>
              <a:spcAft>
                <a:spcPts val="1200"/>
              </a:spcAft>
              <a:buFont typeface="+mj-lt"/>
              <a:buAutoNum type="arabicPeriod"/>
            </a:pPr>
            <a:r>
              <a:rPr lang="en-AU" sz="1800" dirty="0">
                <a:solidFill>
                  <a:srgbClr val="22272B"/>
                </a:solidFill>
              </a:rPr>
              <a:t>Upload the file into Google Drive and open it.</a:t>
            </a:r>
          </a:p>
          <a:p>
            <a:pPr marL="913765" lvl="1" indent="-457200">
              <a:lnSpc>
                <a:spcPct val="150000"/>
              </a:lnSpc>
              <a:spcAft>
                <a:spcPts val="1200"/>
              </a:spcAft>
              <a:buFont typeface="+mj-lt"/>
              <a:buAutoNum type="arabicPeriod"/>
            </a:pPr>
            <a:r>
              <a:rPr lang="en-AU" sz="1800" dirty="0">
                <a:solidFill>
                  <a:srgbClr val="22272B"/>
                </a:solidFill>
              </a:rPr>
              <a:t>Go to File &gt; Save as Google Slides.</a:t>
            </a:r>
          </a:p>
          <a:p>
            <a:pPr marL="456565" lvl="1">
              <a:lnSpc>
                <a:spcPct val="150000"/>
              </a:lnSpc>
              <a:spcAft>
                <a:spcPts val="1200"/>
              </a:spcAft>
            </a:pPr>
            <a:r>
              <a:rPr lang="en-AU" sz="1800" dirty="0">
                <a:solidFill>
                  <a:srgbClr val="22272B"/>
                </a:solidFill>
              </a:rPr>
              <a:t>(Note – conversion may cause formatting changes in the slides.)</a:t>
            </a:r>
          </a:p>
        </p:txBody>
      </p:sp>
      <p:sp>
        <p:nvSpPr>
          <p:cNvPr id="3" name="Slide Number Placeholder 2">
            <a:extLst>
              <a:ext uri="{FF2B5EF4-FFF2-40B4-BE49-F238E27FC236}">
                <a16:creationId xmlns:a16="http://schemas.microsoft.com/office/drawing/2014/main" id="{AFACECC5-FA94-CE0C-BF1A-19373C4F32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247205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AC25-387D-303D-A57E-1249ACBCD7B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D49BDE-D6D2-E223-6B72-A4AF16ACB7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
        <p:nvSpPr>
          <p:cNvPr id="11" name="Title 10">
            <a:extLst>
              <a:ext uri="{FF2B5EF4-FFF2-40B4-BE49-F238E27FC236}">
                <a16:creationId xmlns:a16="http://schemas.microsoft.com/office/drawing/2014/main" id="{63F7873B-ABDE-3AEA-255B-25DBEC78DED5}"/>
              </a:ext>
            </a:extLst>
          </p:cNvPr>
          <p:cNvSpPr>
            <a:spLocks noGrp="1"/>
          </p:cNvSpPr>
          <p:nvPr>
            <p:ph type="title"/>
          </p:nvPr>
        </p:nvSpPr>
        <p:spPr/>
        <p:txBody>
          <a:bodyPr/>
          <a:lstStyle/>
          <a:p>
            <a:r>
              <a:rPr lang="en-AU" dirty="0">
                <a:latin typeface="+mj-lt"/>
              </a:rPr>
              <a:t>1.1 Movement of water on Earth (1 of 2)</a:t>
            </a:r>
          </a:p>
        </p:txBody>
      </p:sp>
      <p:sp>
        <p:nvSpPr>
          <p:cNvPr id="13" name="Text Placeholder 12">
            <a:extLst>
              <a:ext uri="{FF2B5EF4-FFF2-40B4-BE49-F238E27FC236}">
                <a16:creationId xmlns:a16="http://schemas.microsoft.com/office/drawing/2014/main" id="{15F4E0F1-EE7E-178C-944A-9CCAA35E6B6B}"/>
              </a:ext>
            </a:extLst>
          </p:cNvPr>
          <p:cNvSpPr>
            <a:spLocks noGrp="1"/>
          </p:cNvSpPr>
          <p:nvPr>
            <p:ph type="body" sz="quarter" idx="18"/>
          </p:nvPr>
        </p:nvSpPr>
        <p:spPr/>
        <p:txBody>
          <a:bodyPr/>
          <a:lstStyle/>
          <a:p>
            <a:r>
              <a:rPr lang="en-AU">
                <a:latin typeface="+mj-lt"/>
              </a:rPr>
              <a:t>Where can we see the different states of water?</a:t>
            </a:r>
          </a:p>
        </p:txBody>
      </p:sp>
      <p:sp>
        <p:nvSpPr>
          <p:cNvPr id="2" name="Text Placeholder 11">
            <a:extLst>
              <a:ext uri="{FF2B5EF4-FFF2-40B4-BE49-F238E27FC236}">
                <a16:creationId xmlns:a16="http://schemas.microsoft.com/office/drawing/2014/main" id="{0E8B5A4D-FF10-6EA0-4122-35428AC18D52}"/>
              </a:ext>
            </a:extLst>
          </p:cNvPr>
          <p:cNvSpPr>
            <a:spLocks noGrp="1"/>
          </p:cNvSpPr>
          <p:nvPr>
            <p:ph type="body" sz="quarter" idx="17"/>
          </p:nvPr>
        </p:nvSpPr>
        <p:spPr>
          <a:xfrm>
            <a:off x="360000" y="1567086"/>
            <a:ext cx="7284384" cy="4807835"/>
          </a:xfrm>
        </p:spPr>
        <p:txBody>
          <a:bodyPr/>
          <a:lstStyle/>
          <a:p>
            <a:r>
              <a:rPr lang="en-AU" dirty="0">
                <a:latin typeface="+mn-lt"/>
              </a:rPr>
              <a:t>Water naturally exists in 3 states on Earth: solid (ice, snow, hail), liquid (water, steam), and gas (water vapour).</a:t>
            </a:r>
          </a:p>
          <a:p>
            <a:r>
              <a:rPr lang="en-AU" dirty="0">
                <a:latin typeface="+mn-lt"/>
              </a:rPr>
              <a:t>Water changes states as it is warmed or cooled; warming causes ice to melt or water to turn into water vapour, while cooling causes water to freeze or water vapour to turn into liquid water.</a:t>
            </a:r>
          </a:p>
          <a:p>
            <a:r>
              <a:rPr lang="en-AU" dirty="0">
                <a:latin typeface="+mn-lt"/>
              </a:rPr>
              <a:t>These processes form the water cycle, where water moves between the Earth’s surface and the atmosphere. It relies on energy from the sun to keep the cycle going.</a:t>
            </a:r>
          </a:p>
        </p:txBody>
      </p:sp>
      <p:sp>
        <p:nvSpPr>
          <p:cNvPr id="16" name="Slide Number Placeholder 1">
            <a:extLst>
              <a:ext uri="{FF2B5EF4-FFF2-40B4-BE49-F238E27FC236}">
                <a16:creationId xmlns:a16="http://schemas.microsoft.com/office/drawing/2014/main" id="{C999C466-B97B-A94E-3776-132427B9AE7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10</a:t>
            </a:fld>
            <a:endParaRPr lang="en-AU"/>
          </a:p>
        </p:txBody>
      </p:sp>
      <p:sp>
        <p:nvSpPr>
          <p:cNvPr id="8" name="TextBox 7">
            <a:extLst>
              <a:ext uri="{FF2B5EF4-FFF2-40B4-BE49-F238E27FC236}">
                <a16:creationId xmlns:a16="http://schemas.microsoft.com/office/drawing/2014/main" id="{27622E22-5CCC-61A7-1A74-63FF9E06AE44}"/>
              </a:ext>
              <a:ext uri="{C183D7F6-B498-43B3-948B-1728B52AA6E4}">
                <adec:decorative xmlns:adec="http://schemas.microsoft.com/office/drawing/2017/decorative" val="1"/>
              </a:ext>
            </a:extLst>
          </p:cNvPr>
          <p:cNvSpPr txBox="1"/>
          <p:nvPr/>
        </p:nvSpPr>
        <p:spPr>
          <a:xfrm>
            <a:off x="7978739" y="6035383"/>
            <a:ext cx="3774304" cy="428515"/>
          </a:xfrm>
          <a:prstGeom prst="rect">
            <a:avLst/>
          </a:prstGeom>
          <a:noFill/>
        </p:spPr>
        <p:txBody>
          <a:bodyPr wrap="square">
            <a:spAutoFit/>
          </a:bodyPr>
          <a:lstStyle/>
          <a:p>
            <a:pPr>
              <a:lnSpc>
                <a:spcPct val="114000"/>
              </a:lnSpc>
              <a:spcAft>
                <a:spcPts val="600"/>
              </a:spcAft>
            </a:pPr>
            <a:r>
              <a:rPr lang="en-AU" sz="1000" dirty="0">
                <a:hlinkClick r:id="rId3"/>
              </a:rPr>
              <a:t>‘Hail stones in the Bellwood suburb from J JasonBrooks</a:t>
            </a:r>
            <a:r>
              <a:rPr lang="en-AU" sz="1000" dirty="0"/>
              <a:t>’ by </a:t>
            </a:r>
            <a:r>
              <a:rPr lang="en-AU" sz="1000" dirty="0">
                <a:hlinkClick r:id="rId3"/>
              </a:rPr>
              <a:t>KOMUnews</a:t>
            </a:r>
            <a:r>
              <a:rPr lang="en-AU" sz="1000" dirty="0"/>
              <a:t> is licensed under </a:t>
            </a:r>
            <a:r>
              <a:rPr lang="en-AU" sz="1000" dirty="0">
                <a:hlinkClick r:id="rId4"/>
              </a:rPr>
              <a:t>CC BY 2.0</a:t>
            </a:r>
            <a:r>
              <a:rPr lang="en-AU" sz="1000" dirty="0"/>
              <a:t>.</a:t>
            </a:r>
          </a:p>
        </p:txBody>
      </p:sp>
      <p:pic>
        <p:nvPicPr>
          <p:cNvPr id="10" name="Picture 9" descr="Image of a hand holding hail stones with attribution">
            <a:extLst>
              <a:ext uri="{FF2B5EF4-FFF2-40B4-BE49-F238E27FC236}">
                <a16:creationId xmlns:a16="http://schemas.microsoft.com/office/drawing/2014/main" id="{F0F4C280-C644-98A0-1D1F-244ACFD340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398647" y="1651311"/>
            <a:ext cx="4934489" cy="3685637"/>
          </a:xfrm>
          <a:prstGeom prst="rect">
            <a:avLst/>
          </a:prstGeom>
        </p:spPr>
      </p:pic>
    </p:spTree>
    <p:extLst>
      <p:ext uri="{BB962C8B-B14F-4D97-AF65-F5344CB8AC3E}">
        <p14:creationId xmlns:p14="http://schemas.microsoft.com/office/powerpoint/2010/main" val="373469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492A35-A8EE-623B-EBC1-624C4B96E135}"/>
              </a:ext>
            </a:extLst>
          </p:cNvPr>
          <p:cNvSpPr>
            <a:spLocks noGrp="1"/>
          </p:cNvSpPr>
          <p:nvPr>
            <p:ph type="title"/>
          </p:nvPr>
        </p:nvSpPr>
        <p:spPr>
          <a:xfrm>
            <a:off x="359999" y="360000"/>
            <a:ext cx="11484000" cy="545601"/>
          </a:xfrm>
        </p:spPr>
        <p:txBody>
          <a:bodyPr/>
          <a:lstStyle/>
          <a:p>
            <a:r>
              <a:rPr lang="en-US" dirty="0"/>
              <a:t>2.4 Constructing a column graph (2 of 2)</a:t>
            </a:r>
          </a:p>
        </p:txBody>
      </p:sp>
      <p:sp>
        <p:nvSpPr>
          <p:cNvPr id="5" name="Text Placeholder 4">
            <a:extLst>
              <a:ext uri="{FF2B5EF4-FFF2-40B4-BE49-F238E27FC236}">
                <a16:creationId xmlns:a16="http://schemas.microsoft.com/office/drawing/2014/main" id="{3CDDFC43-1C33-FA9D-92E7-DE416101D170}"/>
              </a:ext>
            </a:extLst>
          </p:cNvPr>
          <p:cNvSpPr>
            <a:spLocks noGrp="1"/>
          </p:cNvSpPr>
          <p:nvPr>
            <p:ph type="body" sz="quarter" idx="18"/>
          </p:nvPr>
        </p:nvSpPr>
        <p:spPr>
          <a:xfrm>
            <a:off x="359999" y="982520"/>
            <a:ext cx="11483999" cy="310015"/>
          </a:xfrm>
        </p:spPr>
        <p:txBody>
          <a:bodyPr/>
          <a:lstStyle/>
          <a:p>
            <a:r>
              <a:rPr lang="en-US" dirty="0"/>
              <a:t>Steps</a:t>
            </a:r>
          </a:p>
        </p:txBody>
      </p:sp>
      <p:sp>
        <p:nvSpPr>
          <p:cNvPr id="10" name="Google Shape;139;p12">
            <a:extLst>
              <a:ext uri="{FF2B5EF4-FFF2-40B4-BE49-F238E27FC236}">
                <a16:creationId xmlns:a16="http://schemas.microsoft.com/office/drawing/2014/main" id="{98F33200-6A2E-8751-A9E8-1E6765AB4C45}"/>
              </a:ext>
            </a:extLst>
          </p:cNvPr>
          <p:cNvSpPr txBox="1"/>
          <p:nvPr/>
        </p:nvSpPr>
        <p:spPr>
          <a:xfrm>
            <a:off x="359999" y="1428251"/>
            <a:ext cx="10909030" cy="4842297"/>
          </a:xfrm>
          <a:prstGeom prst="rect">
            <a:avLst/>
          </a:prstGeom>
          <a:noFill/>
          <a:ln>
            <a:noFill/>
          </a:ln>
        </p:spPr>
        <p:txBody>
          <a:bodyPr spcFirstLastPara="1" wrap="square" lIns="121900" tIns="60933" rIns="121900" bIns="60933" anchor="t" anchorCtr="0">
            <a:spAutoFit/>
          </a:bodyPr>
          <a:lstStyle/>
          <a:p>
            <a:pPr marL="457189" indent="-457189">
              <a:lnSpc>
                <a:spcPct val="150000"/>
              </a:lnSpc>
              <a:spcAft>
                <a:spcPts val="1200"/>
              </a:spcAft>
              <a:buClr>
                <a:srgbClr val="000000"/>
              </a:buClr>
              <a:buSzPts val="1600"/>
              <a:buFont typeface="Arial"/>
              <a:buAutoNum type="arabicPeriod"/>
            </a:pPr>
            <a:r>
              <a:rPr lang="en-AU" sz="2000" dirty="0">
                <a:solidFill>
                  <a:srgbClr val="000000"/>
                </a:solidFill>
                <a:ea typeface="Public Sans"/>
                <a:cs typeface="Public Sans"/>
                <a:sym typeface="Public Sans"/>
              </a:rPr>
              <a:t>Draw a vertical and horizontal line.</a:t>
            </a:r>
            <a:endParaRPr sz="2000" dirty="0">
              <a:solidFill>
                <a:srgbClr val="000000"/>
              </a:solidFill>
              <a:ea typeface="Public Sans"/>
              <a:cs typeface="Public Sans"/>
              <a:sym typeface="Public Sans"/>
            </a:endParaRPr>
          </a:p>
          <a:p>
            <a:pPr marL="457189" indent="-457189">
              <a:lnSpc>
                <a:spcPct val="150000"/>
              </a:lnSpc>
              <a:spcAft>
                <a:spcPts val="1200"/>
              </a:spcAft>
              <a:buClr>
                <a:srgbClr val="000000"/>
              </a:buClr>
              <a:buSzPts val="1600"/>
              <a:buFont typeface="Arial"/>
              <a:buAutoNum type="arabicPeriod"/>
            </a:pPr>
            <a:r>
              <a:rPr lang="en-AU" sz="2000" dirty="0">
                <a:solidFill>
                  <a:srgbClr val="000000"/>
                </a:solidFill>
                <a:ea typeface="Public Sans"/>
                <a:cs typeface="Public Sans"/>
                <a:sym typeface="Public Sans"/>
              </a:rPr>
              <a:t>Determine which variables are listed on the vertical and horizontal axes and label them.</a:t>
            </a:r>
            <a:endParaRPr sz="2000" dirty="0">
              <a:solidFill>
                <a:srgbClr val="000000"/>
              </a:solidFill>
              <a:ea typeface="Public Sans"/>
              <a:cs typeface="Public Sans"/>
              <a:sym typeface="Public Sans"/>
            </a:endParaRPr>
          </a:p>
          <a:p>
            <a:pPr marL="457189" indent="-457189">
              <a:lnSpc>
                <a:spcPct val="150000"/>
              </a:lnSpc>
              <a:spcAft>
                <a:spcPts val="1200"/>
              </a:spcAft>
              <a:buClr>
                <a:srgbClr val="000000"/>
              </a:buClr>
              <a:buSzPts val="1600"/>
              <a:buFont typeface="Arial"/>
              <a:buAutoNum type="arabicPeriod"/>
            </a:pPr>
            <a:r>
              <a:rPr lang="en-AU" sz="2000" dirty="0">
                <a:solidFill>
                  <a:srgbClr val="000000"/>
                </a:solidFill>
                <a:ea typeface="Public Sans"/>
                <a:cs typeface="Public Sans"/>
                <a:sym typeface="Public Sans"/>
              </a:rPr>
              <a:t>For the horizontal axis, mark the line to reflect the number of categories, ensuring they are evenly spaced.</a:t>
            </a:r>
            <a:endParaRPr sz="2000" dirty="0">
              <a:solidFill>
                <a:srgbClr val="000000"/>
              </a:solidFill>
              <a:ea typeface="Arial"/>
              <a:cs typeface="Arial"/>
              <a:sym typeface="Arial"/>
            </a:endParaRPr>
          </a:p>
          <a:p>
            <a:pPr marL="457189" indent="-457189">
              <a:lnSpc>
                <a:spcPct val="150000"/>
              </a:lnSpc>
              <a:spcAft>
                <a:spcPts val="1200"/>
              </a:spcAft>
              <a:buClr>
                <a:srgbClr val="000000"/>
              </a:buClr>
              <a:buSzPts val="1600"/>
              <a:buFont typeface="Arial"/>
              <a:buAutoNum type="arabicPeriod"/>
            </a:pPr>
            <a:r>
              <a:rPr lang="en-AU" sz="2000" dirty="0">
                <a:solidFill>
                  <a:srgbClr val="000000"/>
                </a:solidFill>
                <a:ea typeface="Public Sans"/>
                <a:cs typeface="Public Sans"/>
                <a:sym typeface="Public Sans"/>
              </a:rPr>
              <a:t>For the vertical axis, determine an appropriate scale that reflects the range and distribution of the values.</a:t>
            </a:r>
            <a:endParaRPr sz="2000" dirty="0">
              <a:solidFill>
                <a:srgbClr val="000000"/>
              </a:solidFill>
              <a:ea typeface="Arial"/>
              <a:cs typeface="Arial"/>
              <a:sym typeface="Arial"/>
            </a:endParaRPr>
          </a:p>
          <a:p>
            <a:pPr marL="457189" indent="-457189">
              <a:lnSpc>
                <a:spcPct val="150000"/>
              </a:lnSpc>
              <a:spcAft>
                <a:spcPts val="1200"/>
              </a:spcAft>
              <a:buClr>
                <a:srgbClr val="000000"/>
              </a:buClr>
              <a:buSzPts val="1600"/>
              <a:buFont typeface="Arial"/>
              <a:buAutoNum type="arabicPeriod"/>
            </a:pPr>
            <a:r>
              <a:rPr lang="en-AU" sz="2000" dirty="0">
                <a:solidFill>
                  <a:srgbClr val="000000"/>
                </a:solidFill>
                <a:ea typeface="Public Sans"/>
                <a:cs typeface="Public Sans"/>
                <a:sym typeface="Public Sans"/>
              </a:rPr>
              <a:t>Draw the columns</a:t>
            </a:r>
            <a:endParaRPr sz="2000" dirty="0">
              <a:solidFill>
                <a:srgbClr val="000000"/>
              </a:solidFill>
              <a:ea typeface="Public Sans"/>
              <a:cs typeface="Public Sans"/>
              <a:sym typeface="Public Sans"/>
            </a:endParaRPr>
          </a:p>
          <a:p>
            <a:pPr marL="457189" indent="-457189">
              <a:lnSpc>
                <a:spcPct val="150000"/>
              </a:lnSpc>
              <a:spcAft>
                <a:spcPts val="1200"/>
              </a:spcAft>
              <a:buClr>
                <a:srgbClr val="000000"/>
              </a:buClr>
              <a:buSzPts val="1600"/>
              <a:buFont typeface="Arial"/>
              <a:buAutoNum type="arabicPeriod"/>
            </a:pPr>
            <a:r>
              <a:rPr lang="en-AU" sz="2000" dirty="0">
                <a:solidFill>
                  <a:srgbClr val="000000"/>
                </a:solidFill>
                <a:ea typeface="Public Sans"/>
                <a:cs typeface="Public Sans"/>
                <a:sym typeface="Public Sans"/>
              </a:rPr>
              <a:t>Add a title to the graph.</a:t>
            </a:r>
            <a:endParaRPr sz="2000" dirty="0">
              <a:solidFill>
                <a:srgbClr val="000000"/>
              </a:solidFill>
              <a:ea typeface="Public Sans"/>
              <a:cs typeface="Public Sans"/>
              <a:sym typeface="Public Sans"/>
            </a:endParaRPr>
          </a:p>
        </p:txBody>
      </p:sp>
      <p:sp>
        <p:nvSpPr>
          <p:cNvPr id="2" name="Slide Number Placeholder 1">
            <a:extLst>
              <a:ext uri="{FF2B5EF4-FFF2-40B4-BE49-F238E27FC236}">
                <a16:creationId xmlns:a16="http://schemas.microsoft.com/office/drawing/2014/main" id="{368BB070-A027-2FAD-8CB2-FCE88A6AC9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262701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50C86-8E74-2927-983E-541C6594A139}"/>
              </a:ext>
            </a:extLst>
          </p:cNvPr>
          <p:cNvSpPr>
            <a:spLocks noGrp="1"/>
          </p:cNvSpPr>
          <p:nvPr>
            <p:ph type="title"/>
          </p:nvPr>
        </p:nvSpPr>
        <p:spPr/>
        <p:txBody>
          <a:bodyPr/>
          <a:lstStyle/>
          <a:p>
            <a:r>
              <a:rPr lang="en-AU" dirty="0"/>
              <a:t>2.4 Quality criteria for a column graph</a:t>
            </a:r>
          </a:p>
        </p:txBody>
      </p:sp>
      <p:sp>
        <p:nvSpPr>
          <p:cNvPr id="6" name="Text Placeholder 5">
            <a:extLst>
              <a:ext uri="{FF2B5EF4-FFF2-40B4-BE49-F238E27FC236}">
                <a16:creationId xmlns:a16="http://schemas.microsoft.com/office/drawing/2014/main" id="{A2DB86ED-8F13-2AD3-00C3-EE2F46CB69B0}"/>
              </a:ext>
            </a:extLst>
          </p:cNvPr>
          <p:cNvSpPr>
            <a:spLocks noGrp="1"/>
          </p:cNvSpPr>
          <p:nvPr>
            <p:ph type="body" sz="quarter" idx="17"/>
          </p:nvPr>
        </p:nvSpPr>
        <p:spPr/>
        <p:txBody>
          <a:bodyPr/>
          <a:lstStyle/>
          <a:p>
            <a:pPr marL="285750" indent="-357750" fontAlgn="base">
              <a:spcAft>
                <a:spcPts val="600"/>
              </a:spcAft>
              <a:buFont typeface="Wingdings" pitchFamily="2" charset="2"/>
              <a:buChar char="q"/>
            </a:pPr>
            <a:r>
              <a:rPr lang="en-AU" sz="1800" dirty="0">
                <a:solidFill>
                  <a:srgbClr val="000000"/>
                </a:solidFill>
              </a:rPr>
              <a:t>The data being graphed is either categorical data or discrete numerical data</a:t>
            </a:r>
          </a:p>
          <a:p>
            <a:pPr marL="285750" indent="-356400" fontAlgn="base">
              <a:spcAft>
                <a:spcPts val="600"/>
              </a:spcAft>
              <a:buFont typeface="Wingdings" panose="05000000000000000000" pitchFamily="2" charset="2"/>
              <a:buChar char="q"/>
            </a:pPr>
            <a:r>
              <a:rPr lang="en-AU" sz="1800" dirty="0">
                <a:solidFill>
                  <a:srgbClr val="000000"/>
                </a:solidFill>
              </a:rPr>
              <a:t>The title reflects the independent and dependent variables</a:t>
            </a:r>
          </a:p>
          <a:p>
            <a:pPr marL="285750" indent="-356400" fontAlgn="base">
              <a:spcAft>
                <a:spcPts val="600"/>
              </a:spcAft>
              <a:buFont typeface="Wingdings" panose="05000000000000000000" pitchFamily="2" charset="2"/>
              <a:buChar char="q"/>
            </a:pPr>
            <a:r>
              <a:rPr lang="en-AU" sz="1800" dirty="0">
                <a:solidFill>
                  <a:srgbClr val="000000"/>
                </a:solidFill>
              </a:rPr>
              <a:t>The X-axis is labelled with the independent variable</a:t>
            </a:r>
          </a:p>
          <a:p>
            <a:pPr marL="285750" indent="-356400" fontAlgn="base">
              <a:spcAft>
                <a:spcPts val="600"/>
              </a:spcAft>
              <a:buFont typeface="Wingdings" panose="05000000000000000000" pitchFamily="2" charset="2"/>
              <a:buChar char="q"/>
            </a:pPr>
            <a:r>
              <a:rPr lang="en-AU" sz="1800" dirty="0">
                <a:solidFill>
                  <a:srgbClr val="000000"/>
                </a:solidFill>
              </a:rPr>
              <a:t>The X-axis categories or values are evenly spaced</a:t>
            </a:r>
          </a:p>
          <a:p>
            <a:pPr marL="285750" indent="-356400" fontAlgn="base">
              <a:spcAft>
                <a:spcPts val="600"/>
              </a:spcAft>
              <a:buFont typeface="Wingdings" panose="05000000000000000000" pitchFamily="2" charset="2"/>
              <a:buChar char="q"/>
            </a:pPr>
            <a:r>
              <a:rPr lang="en-AU" sz="1800" dirty="0">
                <a:solidFill>
                  <a:srgbClr val="000000"/>
                </a:solidFill>
              </a:rPr>
              <a:t>The y-axis is labelled with the dependent variable, including units (where appropriate)</a:t>
            </a:r>
          </a:p>
          <a:p>
            <a:pPr marL="285750" indent="-356400" fontAlgn="base">
              <a:spcAft>
                <a:spcPts val="600"/>
              </a:spcAft>
              <a:buFont typeface="Wingdings" panose="05000000000000000000" pitchFamily="2" charset="2"/>
              <a:buChar char="q"/>
            </a:pPr>
            <a:r>
              <a:rPr lang="en-AU" sz="1800" dirty="0">
                <a:solidFill>
                  <a:srgbClr val="000000"/>
                </a:solidFill>
              </a:rPr>
              <a:t>The y-axis scale is in equal increments</a:t>
            </a:r>
          </a:p>
          <a:p>
            <a:pPr marL="285750" indent="-356400" fontAlgn="base">
              <a:spcAft>
                <a:spcPts val="600"/>
              </a:spcAft>
              <a:buFont typeface="Wingdings" panose="05000000000000000000" pitchFamily="2" charset="2"/>
              <a:buChar char="q"/>
            </a:pPr>
            <a:r>
              <a:rPr lang="en-AU" sz="1800" dirty="0">
                <a:solidFill>
                  <a:srgbClr val="000000"/>
                </a:solidFill>
              </a:rPr>
              <a:t>The columns are evenly spaced (there are spaces between the columns)</a:t>
            </a:r>
          </a:p>
          <a:p>
            <a:pPr marL="285750" indent="-356400" fontAlgn="base">
              <a:spcAft>
                <a:spcPts val="600"/>
              </a:spcAft>
              <a:buFont typeface="Wingdings" panose="05000000000000000000" pitchFamily="2" charset="2"/>
              <a:buChar char="q"/>
            </a:pPr>
            <a:r>
              <a:rPr lang="en-AU" sz="1800" dirty="0">
                <a:solidFill>
                  <a:srgbClr val="000000"/>
                </a:solidFill>
              </a:rPr>
              <a:t>The columns are the same width</a:t>
            </a:r>
          </a:p>
          <a:p>
            <a:pPr marL="285750" indent="-356400" fontAlgn="base">
              <a:spcAft>
                <a:spcPts val="600"/>
              </a:spcAft>
              <a:buFont typeface="Wingdings" panose="05000000000000000000" pitchFamily="2" charset="2"/>
              <a:buChar char="q"/>
            </a:pPr>
            <a:r>
              <a:rPr lang="en-AU" sz="1800" dirty="0">
                <a:solidFill>
                  <a:srgbClr val="000000"/>
                </a:solidFill>
              </a:rPr>
              <a:t>Includes the source of data written under the graph</a:t>
            </a:r>
          </a:p>
          <a:p>
            <a:pPr marL="285750" indent="-356400" fontAlgn="base">
              <a:spcAft>
                <a:spcPts val="600"/>
              </a:spcAft>
              <a:buFont typeface="Wingdings" panose="05000000000000000000" pitchFamily="2" charset="2"/>
              <a:buChar char="q"/>
            </a:pPr>
            <a:r>
              <a:rPr lang="en-AU" sz="1800" dirty="0">
                <a:solidFill>
                  <a:srgbClr val="000000"/>
                </a:solidFill>
              </a:rPr>
              <a:t>Drawn with a pencil and ruler (when hand-drawn)</a:t>
            </a:r>
            <a:endParaRPr lang="en-AU" sz="1800" dirty="0"/>
          </a:p>
        </p:txBody>
      </p:sp>
      <p:sp>
        <p:nvSpPr>
          <p:cNvPr id="2" name="Slide Number Placeholder 1">
            <a:extLst>
              <a:ext uri="{FF2B5EF4-FFF2-40B4-BE49-F238E27FC236}">
                <a16:creationId xmlns:a16="http://schemas.microsoft.com/office/drawing/2014/main" id="{D6A06923-E1D8-568B-34F0-DFD27DB243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Tree>
    <p:extLst>
      <p:ext uri="{BB962C8B-B14F-4D97-AF65-F5344CB8AC3E}">
        <p14:creationId xmlns:p14="http://schemas.microsoft.com/office/powerpoint/2010/main" val="58278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B6550-DB55-D188-429C-28B56CCF94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88F267-2A5F-DD82-DC0E-73212152411E}"/>
              </a:ext>
            </a:extLst>
          </p:cNvPr>
          <p:cNvSpPr>
            <a:spLocks noGrp="1"/>
          </p:cNvSpPr>
          <p:nvPr>
            <p:ph type="title"/>
          </p:nvPr>
        </p:nvSpPr>
        <p:spPr/>
        <p:txBody>
          <a:bodyPr/>
          <a:lstStyle/>
          <a:p>
            <a:r>
              <a:rPr lang="en-AU"/>
              <a:t>2.4 Annotated sample graph</a:t>
            </a:r>
          </a:p>
        </p:txBody>
      </p:sp>
      <p:pic>
        <p:nvPicPr>
          <p:cNvPr id="14" name="Picture 13">
            <a:extLst>
              <a:ext uri="{FF2B5EF4-FFF2-40B4-BE49-F238E27FC236}">
                <a16:creationId xmlns:a16="http://schemas.microsoft.com/office/drawing/2014/main" id="{2D7CA514-176B-419B-D6E5-1C253349EE29}"/>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53983" y="1166583"/>
            <a:ext cx="5084034" cy="5084034"/>
          </a:xfrm>
          <a:prstGeom prst="rect">
            <a:avLst/>
          </a:prstGeom>
        </p:spPr>
      </p:pic>
      <p:sp>
        <p:nvSpPr>
          <p:cNvPr id="12" name="TextBox 11">
            <a:extLst>
              <a:ext uri="{FF2B5EF4-FFF2-40B4-BE49-F238E27FC236}">
                <a16:creationId xmlns:a16="http://schemas.microsoft.com/office/drawing/2014/main" id="{6366FBC7-A64A-0547-6DF0-A42E5046D271}"/>
              </a:ext>
              <a:ext uri="{C183D7F6-B498-43B3-948B-1728B52AA6E4}">
                <adec:decorative xmlns:adec="http://schemas.microsoft.com/office/drawing/2017/decorative" val="1"/>
              </a:ext>
            </a:extLst>
          </p:cNvPr>
          <p:cNvSpPr txBox="1"/>
          <p:nvPr/>
        </p:nvSpPr>
        <p:spPr>
          <a:xfrm>
            <a:off x="6994815" y="6542694"/>
            <a:ext cx="1643202" cy="126611"/>
          </a:xfrm>
          <a:prstGeom prst="rect">
            <a:avLst/>
          </a:prstGeom>
          <a:noFill/>
        </p:spPr>
        <p:txBody>
          <a:bodyPr wrap="square" lIns="0" tIns="0" rIns="0" bIns="0" rtlCol="0">
            <a:noAutofit/>
          </a:bodyPr>
          <a:lstStyle/>
          <a:p>
            <a:pPr algn="l"/>
            <a:r>
              <a:rPr lang="en-AU" sz="1000" dirty="0">
                <a:latin typeface="Arial" panose="020B0604020202020204" pitchFamily="34" charset="0"/>
                <a:cs typeface="Arial" panose="020B0604020202020204" pitchFamily="34" charset="0"/>
              </a:rPr>
              <a:t>Source – Student experiment</a:t>
            </a:r>
          </a:p>
        </p:txBody>
      </p:sp>
      <p:sp>
        <p:nvSpPr>
          <p:cNvPr id="6" name="Callout: Down Arrow 6">
            <a:extLst>
              <a:ext uri="{FF2B5EF4-FFF2-40B4-BE49-F238E27FC236}">
                <a16:creationId xmlns:a16="http://schemas.microsoft.com/office/drawing/2014/main" id="{E60AA227-C660-D8F3-03A4-49F3DA75D59B}"/>
              </a:ext>
            </a:extLst>
          </p:cNvPr>
          <p:cNvSpPr/>
          <p:nvPr/>
        </p:nvSpPr>
        <p:spPr>
          <a:xfrm>
            <a:off x="360000" y="1166583"/>
            <a:ext cx="3193983" cy="1157079"/>
          </a:xfrm>
          <a:prstGeom prst="wedgeRoundRectCallout">
            <a:avLst>
              <a:gd name="adj1" fmla="val 76283"/>
              <a:gd name="adj2" fmla="val -21949"/>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A descriptive title that reflects the independent and dependent variables. Positioned at the top of the graph.</a:t>
            </a:r>
          </a:p>
        </p:txBody>
      </p:sp>
      <p:sp>
        <p:nvSpPr>
          <p:cNvPr id="16" name="Callout: Up Arrow 12">
            <a:extLst>
              <a:ext uri="{FF2B5EF4-FFF2-40B4-BE49-F238E27FC236}">
                <a16:creationId xmlns:a16="http://schemas.microsoft.com/office/drawing/2014/main" id="{A0E586D0-5E81-33F5-0AA0-367FB59A5A2B}"/>
              </a:ext>
            </a:extLst>
          </p:cNvPr>
          <p:cNvSpPr/>
          <p:nvPr/>
        </p:nvSpPr>
        <p:spPr>
          <a:xfrm>
            <a:off x="9040564" y="5084959"/>
            <a:ext cx="2613369" cy="849967"/>
          </a:xfrm>
          <a:prstGeom prst="wedgeRoundRectCallout">
            <a:avLst>
              <a:gd name="adj1" fmla="val -65369"/>
              <a:gd name="adj2" fmla="val 122964"/>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Includes the source of data for the graph.</a:t>
            </a:r>
          </a:p>
        </p:txBody>
      </p:sp>
      <p:sp>
        <p:nvSpPr>
          <p:cNvPr id="18" name="Callout: Up Arrow 7">
            <a:extLst>
              <a:ext uri="{FF2B5EF4-FFF2-40B4-BE49-F238E27FC236}">
                <a16:creationId xmlns:a16="http://schemas.microsoft.com/office/drawing/2014/main" id="{2B47EB49-4903-8172-BF0B-FCE3F44D878B}"/>
              </a:ext>
              <a:ext uri="{C183D7F6-B498-43B3-948B-1728B52AA6E4}">
                <adec:decorative xmlns:adec="http://schemas.microsoft.com/office/drawing/2017/decorative" val="1"/>
              </a:ext>
            </a:extLst>
          </p:cNvPr>
          <p:cNvSpPr/>
          <p:nvPr/>
        </p:nvSpPr>
        <p:spPr>
          <a:xfrm>
            <a:off x="363090" y="5628246"/>
            <a:ext cx="2614094" cy="869754"/>
          </a:xfrm>
          <a:prstGeom prst="wedgeRoundRectCallout">
            <a:avLst>
              <a:gd name="adj1" fmla="val 116315"/>
              <a:gd name="adj2" fmla="val -2095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X-axis is labelled with the independent variable. z</a:t>
            </a:r>
          </a:p>
        </p:txBody>
      </p:sp>
      <p:sp>
        <p:nvSpPr>
          <p:cNvPr id="5" name="Callout: Right Arrow 22">
            <a:extLst>
              <a:ext uri="{FF2B5EF4-FFF2-40B4-BE49-F238E27FC236}">
                <a16:creationId xmlns:a16="http://schemas.microsoft.com/office/drawing/2014/main" id="{EBC0402E-5E03-AF88-E852-CDA0E46B4864}"/>
              </a:ext>
            </a:extLst>
          </p:cNvPr>
          <p:cNvSpPr/>
          <p:nvPr/>
        </p:nvSpPr>
        <p:spPr>
          <a:xfrm>
            <a:off x="337054" y="2667432"/>
            <a:ext cx="3216929" cy="1246260"/>
          </a:xfrm>
          <a:prstGeom prst="wedgeRoundRectCallout">
            <a:avLst>
              <a:gd name="adj1" fmla="val 59635"/>
              <a:gd name="adj2" fmla="val -20424"/>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Y-axis is labelled with the dependent variable and includes the appropriate unit. </a:t>
            </a:r>
          </a:p>
        </p:txBody>
      </p:sp>
      <p:sp>
        <p:nvSpPr>
          <p:cNvPr id="15" name="Callout: Right Arrow 9">
            <a:extLst>
              <a:ext uri="{FF2B5EF4-FFF2-40B4-BE49-F238E27FC236}">
                <a16:creationId xmlns:a16="http://schemas.microsoft.com/office/drawing/2014/main" id="{18A34466-F3E6-57E9-00B8-9D0B18027B54}"/>
              </a:ext>
            </a:extLst>
          </p:cNvPr>
          <p:cNvSpPr/>
          <p:nvPr/>
        </p:nvSpPr>
        <p:spPr>
          <a:xfrm>
            <a:off x="337054" y="4257462"/>
            <a:ext cx="2613370" cy="1027013"/>
          </a:xfrm>
          <a:prstGeom prst="wedgeRoundRectCallout">
            <a:avLst>
              <a:gd name="adj1" fmla="val 72779"/>
              <a:gd name="adj2" fmla="val -16640"/>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There is an appropriate scale for both the y-axis.</a:t>
            </a:r>
          </a:p>
        </p:txBody>
      </p:sp>
      <p:sp>
        <p:nvSpPr>
          <p:cNvPr id="11" name="Callout: Left Arrow 8">
            <a:extLst>
              <a:ext uri="{FF2B5EF4-FFF2-40B4-BE49-F238E27FC236}">
                <a16:creationId xmlns:a16="http://schemas.microsoft.com/office/drawing/2014/main" id="{398D0AE8-F1C2-0F4B-C3B1-A702146822DC}"/>
              </a:ext>
            </a:extLst>
          </p:cNvPr>
          <p:cNvSpPr/>
          <p:nvPr/>
        </p:nvSpPr>
        <p:spPr>
          <a:xfrm>
            <a:off x="9040564" y="2128451"/>
            <a:ext cx="2613369" cy="1300549"/>
          </a:xfrm>
          <a:prstGeom prst="wedgeRoundRectCallout">
            <a:avLst>
              <a:gd name="adj1" fmla="val -166059"/>
              <a:gd name="adj2" fmla="val -20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Data has been accurately plotted.</a:t>
            </a:r>
          </a:p>
        </p:txBody>
      </p:sp>
      <p:sp>
        <p:nvSpPr>
          <p:cNvPr id="17" name="Callout: Up Arrow 7">
            <a:extLst>
              <a:ext uri="{FF2B5EF4-FFF2-40B4-BE49-F238E27FC236}">
                <a16:creationId xmlns:a16="http://schemas.microsoft.com/office/drawing/2014/main" id="{81C388AC-D73A-4306-3B77-A44E6C15A373}"/>
              </a:ext>
            </a:extLst>
          </p:cNvPr>
          <p:cNvSpPr/>
          <p:nvPr/>
        </p:nvSpPr>
        <p:spPr>
          <a:xfrm>
            <a:off x="9040564" y="3678440"/>
            <a:ext cx="2613369" cy="1157079"/>
          </a:xfrm>
          <a:prstGeom prst="wedgeRoundRectCallout">
            <a:avLst>
              <a:gd name="adj1" fmla="val -139859"/>
              <a:gd name="adj2" fmla="val 18090"/>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a:latin typeface="Arial" panose="020B0604020202020204" pitchFamily="34" charset="0"/>
                <a:cs typeface="Arial" panose="020B0604020202020204" pitchFamily="34" charset="0"/>
              </a:rPr>
              <a:t>Columns are evenly spaced (gaps between columns). The width of the columns is the same.</a:t>
            </a:r>
          </a:p>
        </p:txBody>
      </p:sp>
      <p:sp>
        <p:nvSpPr>
          <p:cNvPr id="2" name="Slide Number Placeholder 1">
            <a:extLst>
              <a:ext uri="{FF2B5EF4-FFF2-40B4-BE49-F238E27FC236}">
                <a16:creationId xmlns:a16="http://schemas.microsoft.com/office/drawing/2014/main" id="{1BDD85BD-DA4D-0EB9-B24E-380FD37306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24585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8" grpId="0" animBg="1"/>
      <p:bldP spid="5" grpId="0" animBg="1"/>
      <p:bldP spid="15" grpId="0" animBg="1"/>
      <p:bldP spid="11" grpId="0" animBg="1"/>
      <p:bldP spid="1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0042C-DC0D-4155-63D5-2162CD7E60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DECF3E-5463-FFEE-E4B7-FA131D39C2AE}"/>
              </a:ext>
            </a:extLst>
          </p:cNvPr>
          <p:cNvSpPr>
            <a:spLocks noGrp="1"/>
          </p:cNvSpPr>
          <p:nvPr>
            <p:ph type="title"/>
          </p:nvPr>
        </p:nvSpPr>
        <p:spPr/>
        <p:txBody>
          <a:bodyPr/>
          <a:lstStyle/>
          <a:p>
            <a:r>
              <a:rPr lang="en-AU">
                <a:latin typeface="+mj-lt"/>
                <a:cs typeface="Arial"/>
              </a:rPr>
              <a:t>2.5 Temperature and solubility (1 of 3)</a:t>
            </a:r>
          </a:p>
        </p:txBody>
      </p:sp>
      <p:sp>
        <p:nvSpPr>
          <p:cNvPr id="6" name="Text Placeholder 5">
            <a:extLst>
              <a:ext uri="{FF2B5EF4-FFF2-40B4-BE49-F238E27FC236}">
                <a16:creationId xmlns:a16="http://schemas.microsoft.com/office/drawing/2014/main" id="{30518CA0-F3AB-BF1E-04CE-AF67E1750EB8}"/>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7" name="Table 6">
            <a:extLst>
              <a:ext uri="{FF2B5EF4-FFF2-40B4-BE49-F238E27FC236}">
                <a16:creationId xmlns:a16="http://schemas.microsoft.com/office/drawing/2014/main" id="{DB1CADE6-DA3A-C637-FCBC-91A46EF62565}"/>
              </a:ext>
            </a:extLst>
          </p:cNvPr>
          <p:cNvGraphicFramePr>
            <a:graphicFrameLocks noGrp="1"/>
          </p:cNvGraphicFramePr>
          <p:nvPr>
            <p:extLst>
              <p:ext uri="{D42A27DB-BD31-4B8C-83A1-F6EECF244321}">
                <p14:modId xmlns:p14="http://schemas.microsoft.com/office/powerpoint/2010/main" val="3169809615"/>
              </p:ext>
            </p:extLst>
          </p:nvPr>
        </p:nvGraphicFramePr>
        <p:xfrm>
          <a:off x="219277" y="1719949"/>
          <a:ext cx="11753445" cy="4976051"/>
        </p:xfrm>
        <a:graphic>
          <a:graphicData uri="http://schemas.openxmlformats.org/drawingml/2006/table">
            <a:tbl>
              <a:tblPr firstRow="1">
                <a:tableStyleId>{B301B821-A1FF-4177-AEE7-76D212191A09}</a:tableStyleId>
              </a:tblPr>
              <a:tblGrid>
                <a:gridCol w="3322300">
                  <a:extLst>
                    <a:ext uri="{9D8B030D-6E8A-4147-A177-3AD203B41FA5}">
                      <a16:colId xmlns:a16="http://schemas.microsoft.com/office/drawing/2014/main" val="3623447875"/>
                    </a:ext>
                  </a:extLst>
                </a:gridCol>
                <a:gridCol w="8431145">
                  <a:extLst>
                    <a:ext uri="{9D8B030D-6E8A-4147-A177-3AD203B41FA5}">
                      <a16:colId xmlns:a16="http://schemas.microsoft.com/office/drawing/2014/main" val="3573327086"/>
                    </a:ext>
                  </a:extLst>
                </a:gridCol>
              </a:tblGrid>
              <a:tr h="372047">
                <a:tc>
                  <a:txBody>
                    <a:bodyPr/>
                    <a:lstStyle/>
                    <a:p>
                      <a:pPr>
                        <a:lnSpc>
                          <a:spcPct val="150000"/>
                        </a:lnSpc>
                      </a:pPr>
                      <a:r>
                        <a:rPr lang="en-AU" sz="1800" dirty="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1800" dirty="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03057">
                <a:tc>
                  <a:txBody>
                    <a:bodyPr/>
                    <a:lstStyle/>
                    <a:p>
                      <a:pPr marL="285750" indent="-285750">
                        <a:lnSpc>
                          <a:spcPct val="150000"/>
                        </a:lnSpc>
                        <a:buFont typeface="Arial" panose="020B0604020202020204" pitchFamily="34" charset="0"/>
                        <a:buChar char="•"/>
                      </a:pPr>
                      <a:r>
                        <a:rPr lang="en-AU" sz="1800" b="0" i="0" u="none" strike="noStrike" noProof="0" dirty="0">
                          <a:latin typeface="+mn-lt"/>
                        </a:rPr>
                        <a:t>to explain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mn-lt"/>
                          <a:cs typeface="Arial" panose="020B0604020202020204" pitchFamily="34" charset="0"/>
                        </a:rPr>
                        <a:t>conduct an experiment to investigate the effect of temperature of solubility of a substance</a:t>
                      </a:r>
                    </a:p>
                    <a:p>
                      <a:pPr marL="285750" indent="-285750">
                        <a:lnSpc>
                          <a:spcPct val="150000"/>
                        </a:lnSpc>
                        <a:buFont typeface="Arial" panose="020B0604020202020204" pitchFamily="34" charset="0"/>
                        <a:buChar char="•"/>
                      </a:pPr>
                      <a:r>
                        <a:rPr lang="en-AU" sz="1800" dirty="0">
                          <a:latin typeface="+mn-lt"/>
                          <a:cs typeface="Arial" panose="020B0604020202020204" pitchFamily="34" charset="0"/>
                        </a:rPr>
                        <a:t>describe the effect of temperature on the solubility of different substances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21415">
                <a:tc>
                  <a:txBody>
                    <a:bodyPr/>
                    <a:lstStyle/>
                    <a:p>
                      <a:pPr marL="285750" indent="-285750">
                        <a:lnSpc>
                          <a:spcPct val="150000"/>
                        </a:lnSpc>
                        <a:buFont typeface="Arial" panose="020B0604020202020204" pitchFamily="34" charset="0"/>
                        <a:buChar char="•"/>
                      </a:pPr>
                      <a:r>
                        <a:rPr lang="en-AU" sz="1800">
                          <a:latin typeface="+mn-lt"/>
                          <a:cs typeface="Arial" panose="020B0604020202020204" pitchFamily="34" charset="0"/>
                        </a:rPr>
                        <a:t>to plan a valid scientific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mn-lt"/>
                        </a:rPr>
                        <a:t>identify the equipment required to conduct an investigation on the effect of temperature on solubility</a:t>
                      </a:r>
                    </a:p>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mn-lt"/>
                        </a:rPr>
                        <a:t>list the steps required to conduct an investigation on the effect of temperature on solubility</a:t>
                      </a:r>
                    </a:p>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mn-lt"/>
                        </a:rPr>
                        <a:t>use quality criteria to refine my procedure</a:t>
                      </a:r>
                    </a:p>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mn-lt"/>
                        </a:rPr>
                        <a:t>Identify hazards and risks in an investigation and plan how they can be mitigated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767971"/>
                  </a:ext>
                </a:extLst>
              </a:tr>
            </a:tbl>
          </a:graphicData>
        </a:graphic>
      </p:graphicFrame>
      <p:sp>
        <p:nvSpPr>
          <p:cNvPr id="2" name="Slide Number Placeholder 1">
            <a:extLst>
              <a:ext uri="{FF2B5EF4-FFF2-40B4-BE49-F238E27FC236}">
                <a16:creationId xmlns:a16="http://schemas.microsoft.com/office/drawing/2014/main" id="{B64F5A35-706B-FC6E-6E31-34A5E9A568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3156832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C631C-D91F-B68B-C8EE-7C989510395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1731E0-72ED-7C1F-029C-1B87F77C39AF}"/>
              </a:ext>
            </a:extLst>
          </p:cNvPr>
          <p:cNvSpPr>
            <a:spLocks noGrp="1"/>
          </p:cNvSpPr>
          <p:nvPr>
            <p:ph type="title"/>
          </p:nvPr>
        </p:nvSpPr>
        <p:spPr/>
        <p:txBody>
          <a:bodyPr/>
          <a:lstStyle/>
          <a:p>
            <a:r>
              <a:rPr lang="en-AU">
                <a:cs typeface="Arial"/>
              </a:rPr>
              <a:t>2.5 Temperature and solubility (2 of 3)</a:t>
            </a:r>
          </a:p>
        </p:txBody>
      </p:sp>
      <p:sp>
        <p:nvSpPr>
          <p:cNvPr id="6" name="Text Placeholder 5">
            <a:extLst>
              <a:ext uri="{FF2B5EF4-FFF2-40B4-BE49-F238E27FC236}">
                <a16:creationId xmlns:a16="http://schemas.microsoft.com/office/drawing/2014/main" id="{8704A799-7E52-8F8F-656F-82F9B3BC1E07}"/>
              </a:ext>
            </a:extLst>
          </p:cNvPr>
          <p:cNvSpPr>
            <a:spLocks noGrp="1"/>
          </p:cNvSpPr>
          <p:nvPr>
            <p:ph type="body" sz="quarter" idx="18"/>
          </p:nvPr>
        </p:nvSpPr>
        <p:spPr/>
        <p:txBody>
          <a:bodyPr/>
          <a:lstStyle/>
          <a:p>
            <a:r>
              <a:rPr lang="en-AU" dirty="0"/>
              <a:t>Learning intentions and success criteria</a:t>
            </a:r>
          </a:p>
        </p:txBody>
      </p:sp>
      <p:graphicFrame>
        <p:nvGraphicFramePr>
          <p:cNvPr id="7" name="Table 6">
            <a:extLst>
              <a:ext uri="{FF2B5EF4-FFF2-40B4-BE49-F238E27FC236}">
                <a16:creationId xmlns:a16="http://schemas.microsoft.com/office/drawing/2014/main" id="{195B860B-EE4F-26B3-985F-B176E5A26B79}"/>
              </a:ext>
            </a:extLst>
          </p:cNvPr>
          <p:cNvGraphicFramePr>
            <a:graphicFrameLocks noGrp="1"/>
          </p:cNvGraphicFramePr>
          <p:nvPr>
            <p:extLst>
              <p:ext uri="{D42A27DB-BD31-4B8C-83A1-F6EECF244321}">
                <p14:modId xmlns:p14="http://schemas.microsoft.com/office/powerpoint/2010/main" val="1443808283"/>
              </p:ext>
            </p:extLst>
          </p:nvPr>
        </p:nvGraphicFramePr>
        <p:xfrm>
          <a:off x="359998" y="1957989"/>
          <a:ext cx="11753445" cy="4648011"/>
        </p:xfrm>
        <a:graphic>
          <a:graphicData uri="http://schemas.openxmlformats.org/drawingml/2006/table">
            <a:tbl>
              <a:tblPr firstRow="1">
                <a:tableStyleId>{B301B821-A1FF-4177-AEE7-76D212191A09}</a:tableStyleId>
              </a:tblPr>
              <a:tblGrid>
                <a:gridCol w="3654763">
                  <a:extLst>
                    <a:ext uri="{9D8B030D-6E8A-4147-A177-3AD203B41FA5}">
                      <a16:colId xmlns:a16="http://schemas.microsoft.com/office/drawing/2014/main" val="3623447875"/>
                    </a:ext>
                  </a:extLst>
                </a:gridCol>
                <a:gridCol w="8098682">
                  <a:extLst>
                    <a:ext uri="{9D8B030D-6E8A-4147-A177-3AD203B41FA5}">
                      <a16:colId xmlns:a16="http://schemas.microsoft.com/office/drawing/2014/main" val="3573327086"/>
                    </a:ext>
                  </a:extLst>
                </a:gridCol>
              </a:tblGrid>
              <a:tr h="372047">
                <a:tc>
                  <a:txBody>
                    <a:bodyPr/>
                    <a:lstStyle/>
                    <a:p>
                      <a:pPr>
                        <a:lnSpc>
                          <a:spcPct val="150000"/>
                        </a:lnSpc>
                      </a:pPr>
                      <a:r>
                        <a:rPr lang="en-AU" sz="1800" dirty="0">
                          <a:solidFill>
                            <a:schemeClr val="accent1"/>
                          </a:solidFill>
                          <a:latin typeface="Arial"/>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1800" dirty="0">
                          <a:solidFill>
                            <a:schemeClr val="accent1"/>
                          </a:solidFill>
                          <a:latin typeface="Arial"/>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03057">
                <a:tc>
                  <a:txBody>
                    <a:bodyPr/>
                    <a:lstStyle/>
                    <a:p>
                      <a:pPr marL="285750" indent="-285750">
                        <a:lnSpc>
                          <a:spcPct val="150000"/>
                        </a:lnSpc>
                        <a:buFont typeface="Arial" panose="020B0604020202020204" pitchFamily="34" charset="0"/>
                        <a:buChar char="•"/>
                      </a:pPr>
                      <a:r>
                        <a:rPr lang="en-AU" sz="1800" b="0" i="0" u="none" strike="noStrike" noProof="0" dirty="0">
                          <a:latin typeface="Arial"/>
                        </a:rPr>
                        <a:t>to follow a procedure to conduct a safe and valid scientific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use equipment correctly and safely to conduct an investigation to determine the solubility of substances in water</a:t>
                      </a:r>
                    </a:p>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make and record observation about the solubility og substances in g/100mL</a:t>
                      </a:r>
                    </a:p>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record data correctly in a table</a:t>
                      </a:r>
                    </a:p>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record observation accurately.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21415">
                <a:tc>
                  <a:txBody>
                    <a:bodyPr/>
                    <a:lstStyle/>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to process data and information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Arial"/>
                        </a:rPr>
                        <a:t>calculate the mean of a dataset</a:t>
                      </a:r>
                    </a:p>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Arial"/>
                        </a:rPr>
                        <a:t>identify which data should be graphed</a:t>
                      </a:r>
                    </a:p>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Arial"/>
                        </a:rPr>
                        <a:t>select an appropriate type of graph to represent the collected data</a:t>
                      </a:r>
                    </a:p>
                    <a:p>
                      <a:pPr marL="285750" indent="-285750">
                        <a:lnSpc>
                          <a:spcPct val="150000"/>
                        </a:lnSpc>
                        <a:buClr>
                          <a:srgbClr val="22272B"/>
                        </a:buClr>
                        <a:buFont typeface="Arial" panose="020B0604020202020204" pitchFamily="34" charset="0"/>
                        <a:buChar char="•"/>
                      </a:pPr>
                      <a:r>
                        <a:rPr lang="en-US" sz="1800" b="0" i="0" u="none" strike="noStrike" noProof="0" dirty="0">
                          <a:solidFill>
                            <a:srgbClr val="22272B"/>
                          </a:solidFill>
                          <a:latin typeface="Arial"/>
                        </a:rPr>
                        <a:t>construct a column graph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767971"/>
                  </a:ext>
                </a:extLst>
              </a:tr>
            </a:tbl>
          </a:graphicData>
        </a:graphic>
      </p:graphicFrame>
      <p:sp>
        <p:nvSpPr>
          <p:cNvPr id="2" name="Slide Number Placeholder 1">
            <a:extLst>
              <a:ext uri="{FF2B5EF4-FFF2-40B4-BE49-F238E27FC236}">
                <a16:creationId xmlns:a16="http://schemas.microsoft.com/office/drawing/2014/main" id="{E2B9DC28-5EDA-534C-239D-9629D35706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13909543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58741-7F46-51ED-0C32-F937E09F84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12ABA97-2456-FAF0-6337-E727FE2CEB15}"/>
              </a:ext>
            </a:extLst>
          </p:cNvPr>
          <p:cNvSpPr>
            <a:spLocks noGrp="1"/>
          </p:cNvSpPr>
          <p:nvPr>
            <p:ph type="title"/>
          </p:nvPr>
        </p:nvSpPr>
        <p:spPr/>
        <p:txBody>
          <a:bodyPr/>
          <a:lstStyle/>
          <a:p>
            <a:r>
              <a:rPr lang="en-AU" dirty="0">
                <a:cs typeface="Arial"/>
              </a:rPr>
              <a:t>2.5 Temperature and solubility (3 of 3)</a:t>
            </a:r>
          </a:p>
        </p:txBody>
      </p:sp>
      <p:sp>
        <p:nvSpPr>
          <p:cNvPr id="6" name="Text Placeholder 5">
            <a:extLst>
              <a:ext uri="{FF2B5EF4-FFF2-40B4-BE49-F238E27FC236}">
                <a16:creationId xmlns:a16="http://schemas.microsoft.com/office/drawing/2014/main" id="{3F4FF1CD-A77F-DE45-9412-7D7F35DFA67D}"/>
              </a:ext>
            </a:extLst>
          </p:cNvPr>
          <p:cNvSpPr>
            <a:spLocks noGrp="1"/>
          </p:cNvSpPr>
          <p:nvPr>
            <p:ph type="body" sz="quarter" idx="18"/>
          </p:nvPr>
        </p:nvSpPr>
        <p:spPr/>
        <p:txBody>
          <a:bodyPr/>
          <a:lstStyle/>
          <a:p>
            <a:r>
              <a:rPr lang="en-AU"/>
              <a:t>Learning intentions and success criteria</a:t>
            </a:r>
          </a:p>
        </p:txBody>
      </p:sp>
      <p:graphicFrame>
        <p:nvGraphicFramePr>
          <p:cNvPr id="7" name="Table 6">
            <a:extLst>
              <a:ext uri="{FF2B5EF4-FFF2-40B4-BE49-F238E27FC236}">
                <a16:creationId xmlns:a16="http://schemas.microsoft.com/office/drawing/2014/main" id="{B14EC74D-DDBF-9FA6-B0F6-901E5CD2D92C}"/>
              </a:ext>
            </a:extLst>
          </p:cNvPr>
          <p:cNvGraphicFramePr>
            <a:graphicFrameLocks noGrp="1"/>
          </p:cNvGraphicFramePr>
          <p:nvPr>
            <p:extLst>
              <p:ext uri="{D42A27DB-BD31-4B8C-83A1-F6EECF244321}">
                <p14:modId xmlns:p14="http://schemas.microsoft.com/office/powerpoint/2010/main" val="4141881836"/>
              </p:ext>
            </p:extLst>
          </p:nvPr>
        </p:nvGraphicFramePr>
        <p:xfrm>
          <a:off x="359998" y="1793525"/>
          <a:ext cx="11753445" cy="2508250"/>
        </p:xfrm>
        <a:graphic>
          <a:graphicData uri="http://schemas.openxmlformats.org/drawingml/2006/table">
            <a:tbl>
              <a:tblPr firstRow="1">
                <a:tableStyleId>{B301B821-A1FF-4177-AEE7-76D212191A09}</a:tableStyleId>
              </a:tblPr>
              <a:tblGrid>
                <a:gridCol w="3654763">
                  <a:extLst>
                    <a:ext uri="{9D8B030D-6E8A-4147-A177-3AD203B41FA5}">
                      <a16:colId xmlns:a16="http://schemas.microsoft.com/office/drawing/2014/main" val="3623447875"/>
                    </a:ext>
                  </a:extLst>
                </a:gridCol>
                <a:gridCol w="8098682">
                  <a:extLst>
                    <a:ext uri="{9D8B030D-6E8A-4147-A177-3AD203B41FA5}">
                      <a16:colId xmlns:a16="http://schemas.microsoft.com/office/drawing/2014/main" val="3573327086"/>
                    </a:ext>
                  </a:extLst>
                </a:gridCol>
              </a:tblGrid>
              <a:tr h="372047">
                <a:tc>
                  <a:txBody>
                    <a:bodyPr/>
                    <a:lstStyle/>
                    <a:p>
                      <a:pPr>
                        <a:lnSpc>
                          <a:spcPct val="150000"/>
                        </a:lnSpc>
                        <a:spcAft>
                          <a:spcPts val="1200"/>
                        </a:spcAft>
                      </a:pPr>
                      <a:r>
                        <a:rPr lang="en-AU" sz="2000" dirty="0">
                          <a:solidFill>
                            <a:schemeClr val="accent1"/>
                          </a:solidFill>
                          <a:latin typeface="Arial"/>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Arial"/>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03057">
                <a:tc>
                  <a:txBody>
                    <a:bodyPr/>
                    <a:lstStyle/>
                    <a:p>
                      <a:pPr marL="285750" indent="-285750">
                        <a:lnSpc>
                          <a:spcPct val="150000"/>
                        </a:lnSpc>
                        <a:spcAft>
                          <a:spcPts val="1200"/>
                        </a:spcAft>
                        <a:buFont typeface="Arial" panose="020B0604020202020204" pitchFamily="34" charset="0"/>
                        <a:buChar char="•"/>
                      </a:pPr>
                      <a:r>
                        <a:rPr lang="en-AU" sz="2000" b="0" i="0" u="none" strike="noStrike" noProof="0">
                          <a:latin typeface="Arial"/>
                        </a:rPr>
                        <a:t>To solve problems and propose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2000" dirty="0">
                          <a:latin typeface="Arial" panose="020B0604020202020204" pitchFamily="34" charset="0"/>
                          <a:cs typeface="Arial" panose="020B0604020202020204" pitchFamily="34" charset="0"/>
                        </a:rPr>
                        <a:t>describe the cause-and-effect relationship between temperature and solubility</a:t>
                      </a:r>
                    </a:p>
                    <a:p>
                      <a:pPr marL="285750" indent="-285750">
                        <a:lnSpc>
                          <a:spcPct val="150000"/>
                        </a:lnSpc>
                        <a:spcAft>
                          <a:spcPts val="1200"/>
                        </a:spcAft>
                        <a:buFont typeface="Arial" panose="020B0604020202020204" pitchFamily="34" charset="0"/>
                        <a:buChar char="•"/>
                      </a:pPr>
                      <a:r>
                        <a:rPr lang="en-AU" sz="2000" dirty="0">
                          <a:latin typeface="Arial" panose="020B0604020202020204" pitchFamily="34" charset="0"/>
                          <a:cs typeface="Arial" panose="020B0604020202020204" pitchFamily="34" charset="0"/>
                        </a:rPr>
                        <a:t>use a graph to model the relationship between temperature and solubility.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704357C0-7A6F-4D30-ED55-D9C9525A68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105</a:t>
            </a:fld>
            <a:endParaRPr lang="en-AU"/>
          </a:p>
        </p:txBody>
      </p:sp>
    </p:spTree>
    <p:extLst>
      <p:ext uri="{BB962C8B-B14F-4D97-AF65-F5344CB8AC3E}">
        <p14:creationId xmlns:p14="http://schemas.microsoft.com/office/powerpoint/2010/main" val="5218830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2C2F3-CC83-62DE-6493-B6AFCAFF585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2272EF8-98F9-06F9-3EE6-40A06A242572}"/>
              </a:ext>
            </a:extLst>
          </p:cNvPr>
          <p:cNvSpPr>
            <a:spLocks noGrp="1"/>
          </p:cNvSpPr>
          <p:nvPr>
            <p:ph type="ctrTitle"/>
          </p:nvPr>
        </p:nvSpPr>
        <p:spPr>
          <a:xfrm>
            <a:off x="540000" y="3731704"/>
            <a:ext cx="11291998" cy="1176472"/>
          </a:xfrm>
        </p:spPr>
        <p:txBody>
          <a:bodyPr/>
          <a:lstStyle/>
          <a:p>
            <a:r>
              <a:rPr lang="en-AU" sz="3600" dirty="0">
                <a:latin typeface="Arial"/>
                <a:cs typeface="Arial"/>
              </a:rPr>
              <a:t>How can the properties of substances be used to separate different types of matter?</a:t>
            </a:r>
            <a:endParaRPr lang="en-AU" sz="1800" dirty="0"/>
          </a:p>
        </p:txBody>
      </p:sp>
      <p:sp>
        <p:nvSpPr>
          <p:cNvPr id="3" name="TextBox 2">
            <a:extLst>
              <a:ext uri="{FF2B5EF4-FFF2-40B4-BE49-F238E27FC236}">
                <a16:creationId xmlns:a16="http://schemas.microsoft.com/office/drawing/2014/main" id="{7809063D-6AC0-6451-7F59-4103A0FE7EEC}"/>
              </a:ext>
            </a:extLst>
          </p:cNvPr>
          <p:cNvSpPr txBox="1"/>
          <p:nvPr/>
        </p:nvSpPr>
        <p:spPr>
          <a:xfrm>
            <a:off x="540000" y="5128845"/>
            <a:ext cx="10931275" cy="1131848"/>
          </a:xfrm>
          <a:prstGeom prst="rect">
            <a:avLst/>
          </a:prstGeom>
          <a:noFill/>
        </p:spPr>
        <p:txBody>
          <a:bodyPr wrap="square">
            <a:spAutoFit/>
          </a:bodyPr>
          <a:lstStyle/>
          <a:p>
            <a:pPr>
              <a:lnSpc>
                <a:spcPct val="150000"/>
              </a:lnSpc>
            </a:pPr>
            <a:r>
              <a:rPr lang="en-AU" sz="2400" dirty="0">
                <a:solidFill>
                  <a:schemeClr val="accent4"/>
                </a:solidFill>
                <a:latin typeface="Arial"/>
                <a:cs typeface="Arial"/>
              </a:rPr>
              <a:t>Content in this section aligns with essential question 3 in the program of learning and Teacher resource book 3</a:t>
            </a:r>
            <a:endParaRPr lang="en-US" dirty="0">
              <a:solidFill>
                <a:schemeClr val="accent4"/>
              </a:solidFill>
            </a:endParaRPr>
          </a:p>
        </p:txBody>
      </p:sp>
    </p:spTree>
    <p:extLst>
      <p:ext uri="{BB962C8B-B14F-4D97-AF65-F5344CB8AC3E}">
        <p14:creationId xmlns:p14="http://schemas.microsoft.com/office/powerpoint/2010/main" val="360358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83CEA-8F17-21BA-D9A7-CE49A428F0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D5F98F-5B93-65A1-B98C-5D32666AB7B6}"/>
              </a:ext>
            </a:extLst>
          </p:cNvPr>
          <p:cNvSpPr>
            <a:spLocks noGrp="1"/>
          </p:cNvSpPr>
          <p:nvPr>
            <p:ph type="title"/>
          </p:nvPr>
        </p:nvSpPr>
        <p:spPr/>
        <p:txBody>
          <a:bodyPr/>
          <a:lstStyle/>
          <a:p>
            <a:r>
              <a:rPr lang="en-AU">
                <a:cs typeface="Arial"/>
              </a:rPr>
              <a:t>3.1 Classifying matter</a:t>
            </a:r>
          </a:p>
        </p:txBody>
      </p:sp>
      <p:sp>
        <p:nvSpPr>
          <p:cNvPr id="6" name="Text Placeholder 5">
            <a:extLst>
              <a:ext uri="{FF2B5EF4-FFF2-40B4-BE49-F238E27FC236}">
                <a16:creationId xmlns:a16="http://schemas.microsoft.com/office/drawing/2014/main" id="{A90DDE28-476C-8364-9D39-D55C0EF29546}"/>
              </a:ext>
            </a:extLst>
          </p:cNvPr>
          <p:cNvSpPr>
            <a:spLocks noGrp="1"/>
          </p:cNvSpPr>
          <p:nvPr>
            <p:ph type="body" sz="quarter" idx="18"/>
          </p:nvPr>
        </p:nvSpPr>
        <p:spPr/>
        <p:txBody>
          <a:bodyPr/>
          <a:lstStyle/>
          <a:p>
            <a:r>
              <a:rPr lang="en-AU"/>
              <a:t>Learning intentions and success criteria</a:t>
            </a:r>
          </a:p>
        </p:txBody>
      </p:sp>
      <p:graphicFrame>
        <p:nvGraphicFramePr>
          <p:cNvPr id="7" name="Table 6">
            <a:extLst>
              <a:ext uri="{FF2B5EF4-FFF2-40B4-BE49-F238E27FC236}">
                <a16:creationId xmlns:a16="http://schemas.microsoft.com/office/drawing/2014/main" id="{4035C4F1-43E2-F716-7A8D-6F81D89EFF54}"/>
              </a:ext>
            </a:extLst>
          </p:cNvPr>
          <p:cNvGraphicFramePr>
            <a:graphicFrameLocks noGrp="1"/>
          </p:cNvGraphicFramePr>
          <p:nvPr>
            <p:extLst>
              <p:ext uri="{D42A27DB-BD31-4B8C-83A1-F6EECF244321}">
                <p14:modId xmlns:p14="http://schemas.microsoft.com/office/powerpoint/2010/main" val="1117222903"/>
              </p:ext>
            </p:extLst>
          </p:nvPr>
        </p:nvGraphicFramePr>
        <p:xfrm>
          <a:off x="269395" y="1963609"/>
          <a:ext cx="11645237" cy="3982594"/>
        </p:xfrm>
        <a:graphic>
          <a:graphicData uri="http://schemas.openxmlformats.org/drawingml/2006/table">
            <a:tbl>
              <a:tblPr firstRow="1">
                <a:tableStyleId>{B301B821-A1FF-4177-AEE7-76D212191A09}</a:tableStyleId>
              </a:tblPr>
              <a:tblGrid>
                <a:gridCol w="4943492">
                  <a:extLst>
                    <a:ext uri="{9D8B030D-6E8A-4147-A177-3AD203B41FA5}">
                      <a16:colId xmlns:a16="http://schemas.microsoft.com/office/drawing/2014/main" val="3623447875"/>
                    </a:ext>
                  </a:extLst>
                </a:gridCol>
                <a:gridCol w="6701745">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mn-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n-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to describe the properties of substances</a:t>
                      </a:r>
                      <a:endParaRPr lang="en-AU" sz="18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latin typeface="+mn-lt"/>
                          <a:cs typeface="Arial" panose="020B0604020202020204" pitchFamily="34" charset="0"/>
                        </a:rPr>
                        <a:t>describe the properties of atoms, mixtures and compounds</a:t>
                      </a:r>
                    </a:p>
                    <a:p>
                      <a:pPr marL="285750" indent="-285750">
                        <a:lnSpc>
                          <a:spcPct val="150000"/>
                        </a:lnSpc>
                        <a:spcAft>
                          <a:spcPts val="1200"/>
                        </a:spcAft>
                        <a:buFont typeface="Arial" panose="020B0604020202020204" pitchFamily="34" charset="0"/>
                        <a:buChar char="•"/>
                      </a:pPr>
                      <a:r>
                        <a:rPr lang="en-AU" sz="1800" dirty="0">
                          <a:latin typeface="+mn-lt"/>
                          <a:cs typeface="Arial" panose="020B0604020202020204" pitchFamily="34" charset="0"/>
                        </a:rPr>
                        <a:t>distinguish between elements, compounds and mixtures</a:t>
                      </a:r>
                    </a:p>
                    <a:p>
                      <a:pPr marL="285750" indent="-285750">
                        <a:lnSpc>
                          <a:spcPct val="150000"/>
                        </a:lnSpc>
                        <a:spcAft>
                          <a:spcPts val="1200"/>
                        </a:spcAft>
                        <a:buFont typeface="Arial" panose="020B0604020202020204" pitchFamily="34" charset="0"/>
                        <a:buChar char="•"/>
                      </a:pPr>
                      <a:r>
                        <a:rPr lang="en-AU" sz="1800" dirty="0">
                          <a:latin typeface="+mn-lt"/>
                          <a:cs typeface="Arial" panose="020B0604020202020204" pitchFamily="34" charset="0"/>
                        </a:rPr>
                        <a:t>draw particle diagrams to represent homogeneous and heterogeneous mixtures</a:t>
                      </a:r>
                    </a:p>
                    <a:p>
                      <a:pPr marL="285750" indent="-285750">
                        <a:lnSpc>
                          <a:spcPct val="150000"/>
                        </a:lnSpc>
                        <a:spcAft>
                          <a:spcPts val="1200"/>
                        </a:spcAft>
                        <a:buFont typeface="Arial" panose="020B0604020202020204" pitchFamily="34" charset="0"/>
                        <a:buChar char="•"/>
                      </a:pPr>
                      <a:r>
                        <a:rPr lang="en-AU" sz="1800" dirty="0">
                          <a:latin typeface="+mn-lt"/>
                          <a:cs typeface="Arial" panose="020B0604020202020204" pitchFamily="34" charset="0"/>
                        </a:rPr>
                        <a:t>classify matter based on its particle composition</a:t>
                      </a:r>
                    </a:p>
                    <a:p>
                      <a:pPr marL="285750" indent="-285750">
                        <a:lnSpc>
                          <a:spcPct val="150000"/>
                        </a:lnSpc>
                        <a:spcAft>
                          <a:spcPts val="1200"/>
                        </a:spcAft>
                        <a:buFont typeface="Arial" panose="020B0604020202020204" pitchFamily="34" charset="0"/>
                        <a:buChar char="•"/>
                      </a:pPr>
                      <a:r>
                        <a:rPr lang="en-AU" sz="1800" dirty="0">
                          <a:latin typeface="+mn-lt"/>
                          <a:cs typeface="Arial" panose="020B0604020202020204" pitchFamily="34" charset="0"/>
                        </a:rPr>
                        <a:t>construct a model to show the changes in particle arrangement as a solid dissolves in a solvent.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673B686-E4E3-62AB-98E3-3FA59D1DA0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107</a:t>
            </a:fld>
            <a:endParaRPr lang="en-AU"/>
          </a:p>
        </p:txBody>
      </p:sp>
    </p:spTree>
    <p:extLst>
      <p:ext uri="{BB962C8B-B14F-4D97-AF65-F5344CB8AC3E}">
        <p14:creationId xmlns:p14="http://schemas.microsoft.com/office/powerpoint/2010/main" val="42098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7AF0D-7485-EB38-BEC7-FEE32FF0A2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059C8B6-2B9D-D2C7-5FE0-5B1596F57A71}"/>
              </a:ext>
            </a:extLst>
          </p:cNvPr>
          <p:cNvSpPr>
            <a:spLocks noGrp="1"/>
          </p:cNvSpPr>
          <p:nvPr>
            <p:ph type="title"/>
          </p:nvPr>
        </p:nvSpPr>
        <p:spPr/>
        <p:txBody>
          <a:bodyPr/>
          <a:lstStyle/>
          <a:p>
            <a:r>
              <a:rPr lang="en-AU"/>
              <a:t>3.1 Checkpoint 1</a:t>
            </a:r>
          </a:p>
        </p:txBody>
      </p:sp>
      <p:sp>
        <p:nvSpPr>
          <p:cNvPr id="9" name="Text Placeholder 8">
            <a:extLst>
              <a:ext uri="{FF2B5EF4-FFF2-40B4-BE49-F238E27FC236}">
                <a16:creationId xmlns:a16="http://schemas.microsoft.com/office/drawing/2014/main" id="{99E86FF5-D6F6-5E17-EDF4-1145246F4D19}"/>
              </a:ext>
            </a:extLst>
          </p:cNvPr>
          <p:cNvSpPr>
            <a:spLocks noGrp="1"/>
          </p:cNvSpPr>
          <p:nvPr>
            <p:ph type="body" sz="quarter" idx="18"/>
          </p:nvPr>
        </p:nvSpPr>
        <p:spPr/>
        <p:txBody>
          <a:bodyPr/>
          <a:lstStyle/>
          <a:p>
            <a:r>
              <a:rPr lang="en-AU" dirty="0"/>
              <a:t>Pre-check</a:t>
            </a:r>
          </a:p>
        </p:txBody>
      </p:sp>
      <p:sp>
        <p:nvSpPr>
          <p:cNvPr id="5" name="TextBox 4">
            <a:extLst>
              <a:ext uri="{FF2B5EF4-FFF2-40B4-BE49-F238E27FC236}">
                <a16:creationId xmlns:a16="http://schemas.microsoft.com/office/drawing/2014/main" id="{CBF497AC-E7EA-D02E-9444-A13B229C03D4}"/>
              </a:ext>
            </a:extLst>
          </p:cNvPr>
          <p:cNvSpPr txBox="1"/>
          <p:nvPr/>
        </p:nvSpPr>
        <p:spPr>
          <a:xfrm>
            <a:off x="3012088" y="2373728"/>
            <a:ext cx="6167824" cy="975592"/>
          </a:xfrm>
          <a:prstGeom prst="rect">
            <a:avLst/>
          </a:prstGeom>
          <a:noFill/>
        </p:spPr>
        <p:txBody>
          <a:bodyPr wrap="square" lIns="0" tIns="0" rIns="0" bIns="0" rtlCol="0">
            <a:noAutofit/>
          </a:bodyPr>
          <a:lstStyle/>
          <a:p>
            <a:pPr algn="ctr"/>
            <a:r>
              <a:rPr lang="en-US" sz="5400" dirty="0"/>
              <a:t>What is matter?</a:t>
            </a:r>
          </a:p>
          <a:p>
            <a:pPr algn="l"/>
            <a:endParaRPr lang="en-US" sz="1800" dirty="0"/>
          </a:p>
        </p:txBody>
      </p:sp>
      <p:sp>
        <p:nvSpPr>
          <p:cNvPr id="3" name="TextBox 2" descr="A physical substance: anything that has mass and occupies space.&#10;">
            <a:extLst>
              <a:ext uri="{FF2B5EF4-FFF2-40B4-BE49-F238E27FC236}">
                <a16:creationId xmlns:a16="http://schemas.microsoft.com/office/drawing/2014/main" id="{FF820F7F-1C4D-830B-FB97-DD65CF69E47A}"/>
              </a:ext>
            </a:extLst>
          </p:cNvPr>
          <p:cNvSpPr txBox="1"/>
          <p:nvPr/>
        </p:nvSpPr>
        <p:spPr>
          <a:xfrm>
            <a:off x="359998" y="3429000"/>
            <a:ext cx="11484002" cy="2031728"/>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720000" tIns="720000" rIns="720000" bIns="720000" rtlCol="0" anchor="ctr" anchorCtr="1">
            <a:noAutofit/>
          </a:bodyPr>
          <a:lstStyle/>
          <a:p>
            <a:pPr marL="365125" algn="l">
              <a:lnSpc>
                <a:spcPct val="150000"/>
              </a:lnSpc>
              <a:tabLst>
                <a:tab pos="8262938" algn="l"/>
                <a:tab pos="8297863" algn="l"/>
              </a:tabLst>
            </a:pPr>
            <a:r>
              <a:rPr lang="en-US" sz="3200" dirty="0"/>
              <a:t>A physical substance – anything that has mass and occupies space.</a:t>
            </a:r>
          </a:p>
        </p:txBody>
      </p:sp>
      <p:sp>
        <p:nvSpPr>
          <p:cNvPr id="2" name="Slide Number Placeholder 1">
            <a:extLst>
              <a:ext uri="{FF2B5EF4-FFF2-40B4-BE49-F238E27FC236}">
                <a16:creationId xmlns:a16="http://schemas.microsoft.com/office/drawing/2014/main" id="{E0D44F44-E2AA-C41F-C6EE-93AE871F87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110358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E123-2B48-4B49-CB3C-311CB49BDE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B60BB7-FF58-D1F2-690D-8D17D669170B}"/>
              </a:ext>
            </a:extLst>
          </p:cNvPr>
          <p:cNvSpPr>
            <a:spLocks noGrp="1"/>
          </p:cNvSpPr>
          <p:nvPr>
            <p:ph type="title"/>
          </p:nvPr>
        </p:nvSpPr>
        <p:spPr/>
        <p:txBody>
          <a:bodyPr/>
          <a:lstStyle/>
          <a:p>
            <a:r>
              <a:rPr lang="en-AU"/>
              <a:t>3.1 Frayer diagram (1 of 2)</a:t>
            </a:r>
          </a:p>
        </p:txBody>
      </p:sp>
      <p:sp>
        <p:nvSpPr>
          <p:cNvPr id="5" name="Google Shape;72;p15">
            <a:extLst>
              <a:ext uri="{FF2B5EF4-FFF2-40B4-BE49-F238E27FC236}">
                <a16:creationId xmlns:a16="http://schemas.microsoft.com/office/drawing/2014/main" id="{68B0324A-4FD8-2C27-95D0-79F21FC219CC}"/>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A1B928A3-6E30-F317-6A14-32430193156A}"/>
              </a:ext>
              <a:ext uri="{C183D7F6-B498-43B3-948B-1728B52AA6E4}">
                <adec:decorative xmlns:adec="http://schemas.microsoft.com/office/drawing/2017/decorative" val="1"/>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133" b="1" dirty="0">
                <a:latin typeface="Arial" panose="020B0604020202020204" pitchFamily="34" charset="0"/>
                <a:ea typeface="Calibri"/>
                <a:cs typeface="Arial" panose="020B0604020202020204" pitchFamily="34" charset="0"/>
                <a:sym typeface="Calibri"/>
              </a:rPr>
            </a:br>
            <a:r>
              <a:rPr lang="en" sz="2133" b="1" dirty="0">
                <a:latin typeface="Arial" panose="020B0604020202020204" pitchFamily="34" charset="0"/>
                <a:ea typeface="Calibri"/>
                <a:cs typeface="Arial" panose="020B0604020202020204" pitchFamily="34" charset="0"/>
                <a:sym typeface="Calibri"/>
              </a:rPr>
              <a:t>Definition</a:t>
            </a:r>
            <a:r>
              <a:rPr lang="en" b="1" dirty="0">
                <a:latin typeface="Arial" panose="020B0604020202020204" pitchFamily="34" charset="0"/>
                <a:ea typeface="Calibri"/>
                <a:cs typeface="Arial" panose="020B0604020202020204" pitchFamily="34" charset="0"/>
                <a:sym typeface="Calibri"/>
              </a:rPr>
              <a:t> </a:t>
            </a:r>
            <a:br>
              <a:rPr lang="en" sz="2133" dirty="0">
                <a:latin typeface="Arial" panose="020B0604020202020204" pitchFamily="34" charset="0"/>
                <a:ea typeface="Calibri"/>
                <a:cs typeface="Arial" panose="020B0604020202020204" pitchFamily="34" charset="0"/>
                <a:sym typeface="Calibri"/>
              </a:rPr>
            </a:br>
            <a:endParaRPr sz="2133" dirty="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DE960D5E-9CFA-8D67-62B2-401B64E0B8A6}"/>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8" name="Google Shape;75;p15">
            <a:extLst>
              <a:ext uri="{FF2B5EF4-FFF2-40B4-BE49-F238E27FC236}">
                <a16:creationId xmlns:a16="http://schemas.microsoft.com/office/drawing/2014/main" id="{EB1FD887-D7EC-AC45-9595-0E37546EA896}"/>
              </a:ext>
              <a:ext uri="{C183D7F6-B498-43B3-948B-1728B52AA6E4}">
                <adec:decorative xmlns:adec="http://schemas.microsoft.com/office/drawing/2017/decorative" val="1"/>
              </a:ext>
            </a:extLst>
          </p:cNvPr>
          <p:cNvSpPr txBox="1"/>
          <p:nvPr/>
        </p:nvSpPr>
        <p:spPr>
          <a:xfrm>
            <a:off x="6198194" y="1059232"/>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b="1">
                <a:latin typeface="Arial" panose="020B0604020202020204" pitchFamily="34" charset="0"/>
                <a:ea typeface="Calibri"/>
                <a:cs typeface="Arial" panose="020B0604020202020204" pitchFamily="34" charset="0"/>
                <a:sym typeface="Calibri"/>
              </a:rPr>
            </a:br>
            <a:r>
              <a:rPr lang="en" sz="2133" b="1">
                <a:latin typeface="Arial" panose="020B0604020202020204" pitchFamily="34" charset="0"/>
                <a:ea typeface="Calibri"/>
                <a:cs typeface="Arial" panose="020B0604020202020204" pitchFamily="34" charset="0"/>
                <a:sym typeface="Calibri"/>
              </a:rPr>
              <a:t>Facts/Characteristics</a:t>
            </a:r>
            <a:br>
              <a:rPr lang="en" sz="2133" b="1">
                <a:latin typeface="Arial" panose="020B0604020202020204" pitchFamily="34" charset="0"/>
                <a:ea typeface="Calibri"/>
                <a:cs typeface="Arial" panose="020B0604020202020204" pitchFamily="34" charset="0"/>
                <a:sym typeface="Calibri"/>
              </a:rPr>
            </a:br>
            <a:endParaRPr sz="2133">
              <a:latin typeface="Arial" panose="020B0604020202020204" pitchFamily="34" charset="0"/>
              <a:ea typeface="Calibri"/>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1178F687-1E2E-ADA0-5A65-D041826EA117}"/>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0" name="Google Shape;77;p15">
            <a:extLst>
              <a:ext uri="{FF2B5EF4-FFF2-40B4-BE49-F238E27FC236}">
                <a16:creationId xmlns:a16="http://schemas.microsoft.com/office/drawing/2014/main" id="{E0AB2BAE-C28E-BBFF-C926-EBF57E487BDC}"/>
              </a:ext>
              <a:ext uri="{C183D7F6-B498-43B3-948B-1728B52AA6E4}">
                <adec:decorative xmlns:adec="http://schemas.microsoft.com/office/drawing/2017/decorative" val="1"/>
              </a:ext>
            </a:extLst>
          </p:cNvPr>
          <p:cNvSpPr txBox="1"/>
          <p:nvPr/>
        </p:nvSpPr>
        <p:spPr>
          <a:xfrm>
            <a:off x="1496829" y="4352086"/>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133" b="1">
                <a:latin typeface="Arial" panose="020B0604020202020204" pitchFamily="34" charset="0"/>
                <a:ea typeface="Calibri"/>
                <a:cs typeface="Arial" panose="020B0604020202020204" pitchFamily="34" charset="0"/>
                <a:sym typeface="Calibri"/>
              </a:rPr>
              <a:t>Examples</a:t>
            </a:r>
            <a:br>
              <a:rPr lang="en" sz="2133" b="1">
                <a:latin typeface="Arial" panose="020B0604020202020204" pitchFamily="34" charset="0"/>
                <a:ea typeface="Calibri"/>
                <a:cs typeface="Arial" panose="020B0604020202020204" pitchFamily="34" charset="0"/>
                <a:sym typeface="Calibri"/>
              </a:rPr>
            </a:br>
            <a:endParaRPr sz="2133">
              <a:latin typeface="Arial" panose="020B0604020202020204" pitchFamily="34" charset="0"/>
              <a:ea typeface="Calibri"/>
              <a:cs typeface="Arial" panose="020B0604020202020204" pitchFamily="34" charset="0"/>
              <a:sym typeface="Calibri"/>
            </a:endParaRPr>
          </a:p>
        </p:txBody>
      </p:sp>
      <p:sp>
        <p:nvSpPr>
          <p:cNvPr id="11" name="Google Shape;78;p15">
            <a:extLst>
              <a:ext uri="{FF2B5EF4-FFF2-40B4-BE49-F238E27FC236}">
                <a16:creationId xmlns:a16="http://schemas.microsoft.com/office/drawing/2014/main" id="{15EABBE3-FB84-B341-EFBB-BD74CC856C64}"/>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2" name="Google Shape;79;p15">
            <a:extLst>
              <a:ext uri="{FF2B5EF4-FFF2-40B4-BE49-F238E27FC236}">
                <a16:creationId xmlns:a16="http://schemas.microsoft.com/office/drawing/2014/main" id="{6E120BF8-7D76-22F9-9E54-B1F9E77B6B83}"/>
              </a:ext>
              <a:ext uri="{C183D7F6-B498-43B3-948B-1728B52AA6E4}">
                <adec:decorative xmlns:adec="http://schemas.microsoft.com/office/drawing/2017/decorative" val="1"/>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133" b="1" dirty="0">
                <a:latin typeface="Arial" panose="020B0604020202020204" pitchFamily="34" charset="0"/>
                <a:ea typeface="Calibri"/>
                <a:cs typeface="Arial" panose="020B0604020202020204" pitchFamily="34" charset="0"/>
                <a:sym typeface="Calibri"/>
              </a:rPr>
              <a:t>Non-examples</a:t>
            </a:r>
            <a:br>
              <a:rPr lang="en" b="1" dirty="0">
                <a:latin typeface="Arial" panose="020B0604020202020204" pitchFamily="34" charset="0"/>
                <a:ea typeface="Calibri"/>
                <a:cs typeface="Arial" panose="020B0604020202020204" pitchFamily="34" charset="0"/>
                <a:sym typeface="Calibri"/>
              </a:rPr>
            </a:br>
            <a:endParaRPr sz="2133" dirty="0">
              <a:latin typeface="Arial" panose="020B0604020202020204" pitchFamily="34" charset="0"/>
              <a:ea typeface="Calibri"/>
              <a:cs typeface="Arial" panose="020B0604020202020204" pitchFamily="34" charset="0"/>
              <a:sym typeface="Calibri"/>
            </a:endParaRPr>
          </a:p>
        </p:txBody>
      </p:sp>
      <p:sp>
        <p:nvSpPr>
          <p:cNvPr id="13" name="Google Shape;80;p15">
            <a:extLst>
              <a:ext uri="{FF2B5EF4-FFF2-40B4-BE49-F238E27FC236}">
                <a16:creationId xmlns:a16="http://schemas.microsoft.com/office/drawing/2014/main" id="{87271394-5397-6B81-D0AD-BD5673498757}"/>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14" name="Google Shape;81;p15">
            <a:extLst>
              <a:ext uri="{FF2B5EF4-FFF2-40B4-BE49-F238E27FC236}">
                <a16:creationId xmlns:a16="http://schemas.microsoft.com/office/drawing/2014/main" id="{BB7D01E4-3E0E-2A74-8B2E-4D66A1A9FC2B}"/>
              </a:ext>
              <a:ext uri="{C183D7F6-B498-43B3-948B-1728B52AA6E4}">
                <adec:decorative xmlns:adec="http://schemas.microsoft.com/office/drawing/2017/decorative" val="1"/>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Arial" panose="020B0604020202020204" pitchFamily="34" charset="0"/>
                <a:ea typeface="Calibri"/>
                <a:cs typeface="Arial" panose="020B0604020202020204" pitchFamily="34" charset="0"/>
                <a:sym typeface="Calibri"/>
              </a:rPr>
              <a:t>matter</a:t>
            </a:r>
            <a:endParaRPr>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7E04B54-AA31-3609-D91C-2B15EBD801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109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3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1EF2E-322B-BF76-AEEB-40182DCAE058}"/>
              </a:ext>
            </a:extLst>
          </p:cNvPr>
          <p:cNvSpPr>
            <a:spLocks noGrp="1"/>
          </p:cNvSpPr>
          <p:nvPr>
            <p:ph type="title"/>
          </p:nvPr>
        </p:nvSpPr>
        <p:spPr/>
        <p:txBody>
          <a:bodyPr/>
          <a:lstStyle/>
          <a:p>
            <a:r>
              <a:rPr lang="en-AU">
                <a:latin typeface="+mj-lt"/>
              </a:rPr>
              <a:t>1.1 Movement of water on Earth (2 of 2)</a:t>
            </a:r>
          </a:p>
        </p:txBody>
      </p:sp>
      <p:pic>
        <p:nvPicPr>
          <p:cNvPr id="6" name="Online Media 5" title="How does the water cycle move water around the earth?">
            <a:hlinkClick r:id="" action="ppaction://media"/>
            <a:extLst>
              <a:ext uri="{FF2B5EF4-FFF2-40B4-BE49-F238E27FC236}">
                <a16:creationId xmlns:a16="http://schemas.microsoft.com/office/drawing/2014/main" id="{F95F7C33-D18E-29F3-C8F8-8EFEDD4AA862}"/>
              </a:ext>
            </a:extLst>
          </p:cNvPr>
          <p:cNvPicPr>
            <a:picLocks noRot="1" noChangeAspect="1"/>
          </p:cNvPicPr>
          <p:nvPr>
            <a:videoFile r:link="rId1"/>
          </p:nvPr>
        </p:nvPicPr>
        <p:blipFill>
          <a:blip r:embed="rId4"/>
          <a:stretch>
            <a:fillRect/>
          </a:stretch>
        </p:blipFill>
        <p:spPr>
          <a:xfrm>
            <a:off x="2114664" y="1449527"/>
            <a:ext cx="7962673" cy="4498910"/>
          </a:xfrm>
          <a:prstGeom prst="rect">
            <a:avLst/>
          </a:prstGeom>
        </p:spPr>
      </p:pic>
      <p:sp>
        <p:nvSpPr>
          <p:cNvPr id="4" name="Text Placeholder 3">
            <a:extLst>
              <a:ext uri="{FF2B5EF4-FFF2-40B4-BE49-F238E27FC236}">
                <a16:creationId xmlns:a16="http://schemas.microsoft.com/office/drawing/2014/main" id="{78E41467-5864-47F0-5B57-E9AF4D996C59}"/>
              </a:ext>
            </a:extLst>
          </p:cNvPr>
          <p:cNvSpPr>
            <a:spLocks noGrp="1"/>
          </p:cNvSpPr>
          <p:nvPr>
            <p:ph type="body" sz="quarter" idx="18"/>
          </p:nvPr>
        </p:nvSpPr>
        <p:spPr>
          <a:xfrm>
            <a:off x="2114664" y="6095528"/>
            <a:ext cx="7130660" cy="310015"/>
          </a:xfrm>
        </p:spPr>
        <p:txBody>
          <a:bodyPr/>
          <a:lstStyle/>
          <a:p>
            <a:r>
              <a:rPr lang="en-AU" dirty="0">
                <a:latin typeface="+mj-lt"/>
                <a:hlinkClick r:id="rId5"/>
              </a:rPr>
              <a:t>How does the water cycle move water around earth? (2:18)</a:t>
            </a:r>
            <a:endParaRPr lang="en-AU" dirty="0">
              <a:latin typeface="+mj-lt"/>
            </a:endParaRPr>
          </a:p>
        </p:txBody>
      </p:sp>
      <p:sp>
        <p:nvSpPr>
          <p:cNvPr id="2" name="Slide Number Placeholder 1">
            <a:extLst>
              <a:ext uri="{FF2B5EF4-FFF2-40B4-BE49-F238E27FC236}">
                <a16:creationId xmlns:a16="http://schemas.microsoft.com/office/drawing/2014/main" id="{10122BBF-6F26-FBEB-7E29-0C96334894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9523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DE058-36C3-44DA-6F2C-8AA2D2F05F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F22C33-B40D-452D-E553-59CED8766456}"/>
              </a:ext>
            </a:extLst>
          </p:cNvPr>
          <p:cNvSpPr>
            <a:spLocks noGrp="1"/>
          </p:cNvSpPr>
          <p:nvPr>
            <p:ph type="title"/>
          </p:nvPr>
        </p:nvSpPr>
        <p:spPr/>
        <p:txBody>
          <a:bodyPr/>
          <a:lstStyle/>
          <a:p>
            <a:r>
              <a:rPr lang="en-AU"/>
              <a:t>3.1 Frayer diagram (2 of 2)</a:t>
            </a:r>
          </a:p>
        </p:txBody>
      </p:sp>
      <p:sp>
        <p:nvSpPr>
          <p:cNvPr id="13" name="Google Shape;80;p15">
            <a:extLst>
              <a:ext uri="{FF2B5EF4-FFF2-40B4-BE49-F238E27FC236}">
                <a16:creationId xmlns:a16="http://schemas.microsoft.com/office/drawing/2014/main" id="{D259D890-1606-8F04-04B0-45561F553C0E}"/>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14" name="Google Shape;81;p15">
            <a:extLst>
              <a:ext uri="{FF2B5EF4-FFF2-40B4-BE49-F238E27FC236}">
                <a16:creationId xmlns:a16="http://schemas.microsoft.com/office/drawing/2014/main" id="{F94DBDFE-6B63-FB2D-C042-CD13D02A49C1}"/>
              </a:ext>
              <a:ext uri="{C183D7F6-B498-43B3-948B-1728B52AA6E4}">
                <adec:decorative xmlns:adec="http://schemas.microsoft.com/office/drawing/2017/decorative" val="0"/>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Arial" panose="020B0604020202020204" pitchFamily="34" charset="0"/>
                <a:ea typeface="Calibri"/>
                <a:cs typeface="Arial" panose="020B0604020202020204" pitchFamily="34" charset="0"/>
                <a:sym typeface="Calibri"/>
              </a:rPr>
              <a:t>matter</a:t>
            </a:r>
            <a:endParaRPr>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78B92E2F-E07B-0A83-C0EB-3AD0AC4B9829}"/>
              </a:ext>
              <a:ext uri="{C183D7F6-B498-43B3-948B-1728B52AA6E4}">
                <adec:decorative xmlns:adec="http://schemas.microsoft.com/office/drawing/2017/decorative" val="0"/>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114000"/>
              </a:lnSpc>
              <a:spcAft>
                <a:spcPts val="600"/>
              </a:spcAft>
              <a:buClr>
                <a:srgbClr val="1E4E79"/>
              </a:buClr>
              <a:buSzPts val="1600"/>
            </a:pPr>
            <a:r>
              <a:rPr lang="en" sz="1600" b="1" dirty="0">
                <a:latin typeface="Arial" panose="020B0604020202020204" pitchFamily="34" charset="0"/>
                <a:ea typeface="Calibri"/>
                <a:cs typeface="Arial" panose="020B0604020202020204" pitchFamily="34" charset="0"/>
                <a:sym typeface="Calibri"/>
              </a:rPr>
              <a:t>Definition</a:t>
            </a:r>
            <a:br>
              <a:rPr lang="en" sz="1600" dirty="0">
                <a:latin typeface="Arial" panose="020B0604020202020204" pitchFamily="34" charset="0"/>
                <a:ea typeface="Calibri"/>
                <a:cs typeface="Arial" panose="020B0604020202020204" pitchFamily="34" charset="0"/>
                <a:sym typeface="Calibri"/>
              </a:rPr>
            </a:br>
            <a:r>
              <a:rPr lang="en-AU" sz="1600" dirty="0">
                <a:latin typeface="Arial" panose="020B0604020202020204" pitchFamily="34" charset="0"/>
                <a:ea typeface="Calibri"/>
                <a:cs typeface="Arial" panose="020B0604020202020204" pitchFamily="34" charset="0"/>
                <a:sym typeface="Calibri"/>
              </a:rPr>
              <a:t>Matter is anything that has mass and takes up space.</a:t>
            </a:r>
            <a:endParaRPr sz="1600" dirty="0">
              <a:latin typeface="Arial" panose="020B0604020202020204" pitchFamily="34" charset="0"/>
              <a:cs typeface="Arial" panose="020B0604020202020204" pitchFamily="34" charset="0"/>
            </a:endParaRPr>
          </a:p>
        </p:txBody>
      </p:sp>
      <p:sp>
        <p:nvSpPr>
          <p:cNvPr id="8" name="Google Shape;75;p15">
            <a:extLst>
              <a:ext uri="{FF2B5EF4-FFF2-40B4-BE49-F238E27FC236}">
                <a16:creationId xmlns:a16="http://schemas.microsoft.com/office/drawing/2014/main" id="{ABF6FB65-38FC-2F14-0701-785A69FF851B}"/>
              </a:ext>
              <a:ext uri="{C183D7F6-B498-43B3-948B-1728B52AA6E4}">
                <adec:decorative xmlns:adec="http://schemas.microsoft.com/office/drawing/2017/decorative" val="0"/>
              </a:ext>
            </a:extLst>
          </p:cNvPr>
          <p:cNvSpPr txBox="1"/>
          <p:nvPr/>
        </p:nvSpPr>
        <p:spPr>
          <a:xfrm>
            <a:off x="5983839" y="1059232"/>
            <a:ext cx="4740109" cy="2369768"/>
          </a:xfrm>
          <a:prstGeom prst="rect">
            <a:avLst/>
          </a:prstGeom>
          <a:noFill/>
          <a:ln>
            <a:noFill/>
          </a:ln>
        </p:spPr>
        <p:txBody>
          <a:bodyPr spcFirstLastPara="1" wrap="square" lIns="0" tIns="170667" rIns="170667" bIns="170667" anchor="t" anchorCtr="0">
            <a:noAutofit/>
          </a:bodyPr>
          <a:lstStyle/>
          <a:p>
            <a:pPr marL="479988">
              <a:lnSpc>
                <a:spcPct val="114000"/>
              </a:lnSpc>
              <a:spcAft>
                <a:spcPts val="600"/>
              </a:spcAft>
              <a:buClr>
                <a:srgbClr val="1E4E79"/>
              </a:buClr>
              <a:buSzPts val="1800"/>
            </a:pPr>
            <a:r>
              <a:rPr lang="en" sz="1600" b="1" dirty="0">
                <a:latin typeface="Arial" panose="020B0604020202020204" pitchFamily="34" charset="0"/>
                <a:ea typeface="Calibri"/>
                <a:cs typeface="Arial" panose="020B0604020202020204" pitchFamily="34" charset="0"/>
                <a:sym typeface="Calibri"/>
              </a:rPr>
              <a:t>Facts/Characteristics</a:t>
            </a:r>
          </a:p>
          <a:p>
            <a:pPr marL="822888" indent="-342900">
              <a:lnSpc>
                <a:spcPct val="114000"/>
              </a:lnSpc>
              <a:spcAft>
                <a:spcPts val="600"/>
              </a:spcAft>
              <a:buClr>
                <a:srgbClr val="1E4E79"/>
              </a:buClr>
              <a:buSzPts val="18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exists in three common states: solid, liquid, gas</a:t>
            </a:r>
          </a:p>
          <a:p>
            <a:pPr marL="822888" indent="-342900">
              <a:lnSpc>
                <a:spcPct val="114000"/>
              </a:lnSpc>
              <a:spcAft>
                <a:spcPts val="600"/>
              </a:spcAft>
              <a:buClr>
                <a:srgbClr val="1E4E79"/>
              </a:buClr>
              <a:buSzPts val="18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has mass and volume</a:t>
            </a:r>
          </a:p>
          <a:p>
            <a:pPr marL="822888" indent="-342900">
              <a:lnSpc>
                <a:spcPct val="114000"/>
              </a:lnSpc>
              <a:spcAft>
                <a:spcPts val="600"/>
              </a:spcAft>
              <a:buClr>
                <a:srgbClr val="1E4E79"/>
              </a:buClr>
              <a:buSzPts val="18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can change state through heating/cooling</a:t>
            </a:r>
          </a:p>
        </p:txBody>
      </p:sp>
      <p:sp>
        <p:nvSpPr>
          <p:cNvPr id="10" name="Google Shape;77;p15">
            <a:extLst>
              <a:ext uri="{FF2B5EF4-FFF2-40B4-BE49-F238E27FC236}">
                <a16:creationId xmlns:a16="http://schemas.microsoft.com/office/drawing/2014/main" id="{3825633C-4920-A7DF-F8BE-03670DF7E25F}"/>
              </a:ext>
              <a:ext uri="{C183D7F6-B498-43B3-948B-1728B52AA6E4}">
                <adec:decorative xmlns:adec="http://schemas.microsoft.com/office/drawing/2017/decorative" val="0"/>
              </a:ext>
            </a:extLst>
          </p:cNvPr>
          <p:cNvSpPr txBox="1"/>
          <p:nvPr/>
        </p:nvSpPr>
        <p:spPr>
          <a:xfrm>
            <a:off x="1559028" y="4290294"/>
            <a:ext cx="4551266" cy="1973512"/>
          </a:xfrm>
          <a:prstGeom prst="rect">
            <a:avLst/>
          </a:prstGeom>
          <a:noFill/>
          <a:ln>
            <a:noFill/>
          </a:ln>
        </p:spPr>
        <p:txBody>
          <a:bodyPr spcFirstLastPara="1" wrap="square" lIns="151700" tIns="0" rIns="151700" bIns="151700" anchor="t" anchorCtr="0">
            <a:noAutofit/>
          </a:bodyPr>
          <a:lstStyle/>
          <a:p>
            <a:pPr marL="479988">
              <a:lnSpc>
                <a:spcPct val="114000"/>
              </a:lnSpc>
              <a:spcAft>
                <a:spcPts val="600"/>
              </a:spcAft>
              <a:buClr>
                <a:srgbClr val="1E4E79"/>
              </a:buClr>
              <a:buSzPts val="1600"/>
            </a:pPr>
            <a:r>
              <a:rPr lang="en" sz="1600" b="1">
                <a:latin typeface="Arial" panose="020B0604020202020204" pitchFamily="34" charset="0"/>
                <a:ea typeface="Calibri"/>
                <a:cs typeface="Arial" panose="020B0604020202020204" pitchFamily="34" charset="0"/>
                <a:sym typeface="Calibri"/>
              </a:rPr>
              <a:t>Examples</a:t>
            </a:r>
          </a:p>
          <a:p>
            <a:pPr marL="800100" indent="-342900">
              <a:lnSpc>
                <a:spcPct val="114000"/>
              </a:lnSpc>
              <a:spcAft>
                <a:spcPts val="600"/>
              </a:spcAft>
              <a:buClr>
                <a:srgbClr val="1E4E79"/>
              </a:buClr>
              <a:buSzPts val="1600"/>
              <a:buFont typeface="Arial" panose="020B0604020202020204" pitchFamily="34" charset="0"/>
              <a:buChar char="•"/>
            </a:pPr>
            <a:r>
              <a:rPr lang="en" sz="1600">
                <a:latin typeface="Arial" panose="020B0604020202020204" pitchFamily="34" charset="0"/>
                <a:ea typeface="Calibri"/>
                <a:cs typeface="Arial" panose="020B0604020202020204" pitchFamily="34" charset="0"/>
                <a:sym typeface="Calibri"/>
              </a:rPr>
              <a:t>water (liquid)</a:t>
            </a:r>
          </a:p>
          <a:p>
            <a:pPr marL="800100" indent="-342900">
              <a:lnSpc>
                <a:spcPct val="114000"/>
              </a:lnSpc>
              <a:spcAft>
                <a:spcPts val="600"/>
              </a:spcAft>
              <a:buClr>
                <a:srgbClr val="1E4E79"/>
              </a:buClr>
              <a:buSzPts val="1600"/>
              <a:buFont typeface="Arial" panose="020B0604020202020204" pitchFamily="34" charset="0"/>
              <a:buChar char="•"/>
            </a:pPr>
            <a:r>
              <a:rPr lang="en-AU" sz="1600">
                <a:latin typeface="Arial" panose="020B0604020202020204" pitchFamily="34" charset="0"/>
                <a:ea typeface="Calibri"/>
                <a:cs typeface="Arial" panose="020B0604020202020204" pitchFamily="34" charset="0"/>
                <a:sym typeface="Calibri"/>
              </a:rPr>
              <a:t>o</a:t>
            </a:r>
            <a:r>
              <a:rPr lang="en" sz="1600" err="1">
                <a:latin typeface="Arial" panose="020B0604020202020204" pitchFamily="34" charset="0"/>
                <a:ea typeface="Calibri"/>
                <a:cs typeface="Arial" panose="020B0604020202020204" pitchFamily="34" charset="0"/>
                <a:sym typeface="Calibri"/>
              </a:rPr>
              <a:t>xygen</a:t>
            </a:r>
            <a:r>
              <a:rPr lang="en" sz="1600">
                <a:latin typeface="Arial" panose="020B0604020202020204" pitchFamily="34" charset="0"/>
                <a:ea typeface="Calibri"/>
                <a:cs typeface="Arial" panose="020B0604020202020204" pitchFamily="34" charset="0"/>
                <a:sym typeface="Calibri"/>
              </a:rPr>
              <a:t> (gas)</a:t>
            </a:r>
          </a:p>
          <a:p>
            <a:pPr marL="800100" indent="-342900">
              <a:lnSpc>
                <a:spcPct val="114000"/>
              </a:lnSpc>
              <a:spcAft>
                <a:spcPts val="600"/>
              </a:spcAft>
              <a:buClr>
                <a:srgbClr val="1E4E79"/>
              </a:buClr>
              <a:buSzPts val="1600"/>
              <a:buFont typeface="Arial" panose="020B0604020202020204" pitchFamily="34" charset="0"/>
              <a:buChar char="•"/>
            </a:pPr>
            <a:r>
              <a:rPr lang="en-AU" sz="1600">
                <a:latin typeface="Arial" panose="020B0604020202020204" pitchFamily="34" charset="0"/>
                <a:ea typeface="Calibri"/>
                <a:cs typeface="Arial" panose="020B0604020202020204" pitchFamily="34" charset="0"/>
                <a:sym typeface="Calibri"/>
              </a:rPr>
              <a:t>wood (solid)</a:t>
            </a:r>
          </a:p>
          <a:p>
            <a:pPr marL="800100" indent="-342900">
              <a:lnSpc>
                <a:spcPct val="114000"/>
              </a:lnSpc>
              <a:spcAft>
                <a:spcPts val="600"/>
              </a:spcAft>
              <a:buClr>
                <a:srgbClr val="1E4E79"/>
              </a:buClr>
              <a:buSzPts val="1600"/>
              <a:buFont typeface="Arial" panose="020B0604020202020204" pitchFamily="34" charset="0"/>
              <a:buChar char="•"/>
            </a:pPr>
            <a:r>
              <a:rPr lang="en-AU" sz="1600">
                <a:latin typeface="Arial" panose="020B0604020202020204" pitchFamily="34" charset="0"/>
                <a:ea typeface="Calibri"/>
                <a:cs typeface="Arial" panose="020B0604020202020204" pitchFamily="34" charset="0"/>
                <a:sym typeface="Calibri"/>
              </a:rPr>
              <a:t>metal</a:t>
            </a:r>
            <a:endParaRPr sz="1600">
              <a:latin typeface="Arial" panose="020B0604020202020204" pitchFamily="34" charset="0"/>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1E2E8B1F-49DA-A450-8AEA-056DA804BAF0}"/>
              </a:ext>
              <a:ext uri="{C183D7F6-B498-43B3-948B-1728B52AA6E4}">
                <adec:decorative xmlns:adec="http://schemas.microsoft.com/office/drawing/2017/decorative" val="0"/>
              </a:ext>
            </a:extLst>
          </p:cNvPr>
          <p:cNvSpPr txBox="1"/>
          <p:nvPr/>
        </p:nvSpPr>
        <p:spPr>
          <a:xfrm>
            <a:off x="6300009" y="4290294"/>
            <a:ext cx="4483354" cy="1970943"/>
          </a:xfrm>
          <a:prstGeom prst="rect">
            <a:avLst/>
          </a:prstGeom>
          <a:noFill/>
          <a:ln>
            <a:noFill/>
          </a:ln>
        </p:spPr>
        <p:txBody>
          <a:bodyPr spcFirstLastPara="1" wrap="square" lIns="0" tIns="0" rIns="151700" bIns="151700" anchor="t" anchorCtr="0">
            <a:noAutofit/>
          </a:bodyPr>
          <a:lstStyle/>
          <a:p>
            <a:pPr marL="479988">
              <a:lnSpc>
                <a:spcPct val="114000"/>
              </a:lnSpc>
              <a:spcAft>
                <a:spcPts val="600"/>
              </a:spcAft>
              <a:buClr>
                <a:srgbClr val="1E4E79"/>
              </a:buClr>
              <a:buSzPts val="1600"/>
            </a:pPr>
            <a:r>
              <a:rPr lang="en" sz="1600" b="1" dirty="0">
                <a:latin typeface="Arial" panose="020B0604020202020204" pitchFamily="34" charset="0"/>
                <a:ea typeface="Calibri"/>
                <a:cs typeface="Arial" panose="020B0604020202020204" pitchFamily="34" charset="0"/>
                <a:sym typeface="Calibri"/>
              </a:rPr>
              <a:t>Non-examples</a:t>
            </a:r>
          </a:p>
          <a:p>
            <a:pPr marL="822888" indent="-342900">
              <a:lnSpc>
                <a:spcPct val="114000"/>
              </a:lnSpc>
              <a:spcAft>
                <a:spcPts val="600"/>
              </a:spcAft>
              <a:buClr>
                <a:srgbClr val="1E4E79"/>
              </a:buClr>
              <a:buSzPts val="1600"/>
              <a:buFont typeface="Arial" panose="020B0604020202020204" pitchFamily="34" charset="0"/>
              <a:buChar char="•"/>
            </a:pPr>
            <a:r>
              <a:rPr lang="en" sz="1600" dirty="0">
                <a:latin typeface="Arial" panose="020B0604020202020204" pitchFamily="34" charset="0"/>
                <a:ea typeface="Calibri"/>
                <a:cs typeface="Arial" panose="020B0604020202020204" pitchFamily="34" charset="0"/>
                <a:sym typeface="Calibri"/>
              </a:rPr>
              <a:t>light</a:t>
            </a:r>
          </a:p>
          <a:p>
            <a:pPr marL="822888" indent="-342900">
              <a:lnSpc>
                <a:spcPct val="114000"/>
              </a:lnSpc>
              <a:spcAft>
                <a:spcPts val="600"/>
              </a:spcAft>
              <a:buClr>
                <a:srgbClr val="1E4E79"/>
              </a:buClr>
              <a:buSzPts val="16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h</a:t>
            </a:r>
            <a:r>
              <a:rPr lang="en" sz="1600" dirty="0">
                <a:latin typeface="Arial" panose="020B0604020202020204" pitchFamily="34" charset="0"/>
                <a:ea typeface="Calibri"/>
                <a:cs typeface="Arial" panose="020B0604020202020204" pitchFamily="34" charset="0"/>
                <a:sym typeface="Calibri"/>
              </a:rPr>
              <a:t>eat</a:t>
            </a:r>
          </a:p>
          <a:p>
            <a:pPr marL="822888" indent="-342900">
              <a:lnSpc>
                <a:spcPct val="114000"/>
              </a:lnSpc>
              <a:spcAft>
                <a:spcPts val="600"/>
              </a:spcAft>
              <a:buClr>
                <a:srgbClr val="1E4E79"/>
              </a:buClr>
              <a:buSzPts val="16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s</a:t>
            </a:r>
            <a:r>
              <a:rPr lang="en" sz="1600" dirty="0" err="1">
                <a:latin typeface="Arial" panose="020B0604020202020204" pitchFamily="34" charset="0"/>
                <a:ea typeface="Calibri"/>
                <a:cs typeface="Arial" panose="020B0604020202020204" pitchFamily="34" charset="0"/>
                <a:sym typeface="Calibri"/>
              </a:rPr>
              <a:t>ound</a:t>
            </a:r>
            <a:endParaRPr lang="en" sz="1600" dirty="0">
              <a:latin typeface="Arial" panose="020B0604020202020204" pitchFamily="34" charset="0"/>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7AE86BA3-D6FF-7A68-AB3F-C7FC4BF71B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110</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06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56D1-7DF3-F268-4D09-4EC48C233D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E1D37C-91A4-178C-603C-ED80C9DFF4C6}"/>
              </a:ext>
            </a:extLst>
          </p:cNvPr>
          <p:cNvSpPr>
            <a:spLocks noGrp="1"/>
          </p:cNvSpPr>
          <p:nvPr>
            <p:ph type="title"/>
          </p:nvPr>
        </p:nvSpPr>
        <p:spPr>
          <a:xfrm>
            <a:off x="360000" y="360000"/>
            <a:ext cx="11484000" cy="545601"/>
          </a:xfrm>
        </p:spPr>
        <p:txBody>
          <a:bodyPr/>
          <a:lstStyle/>
          <a:p>
            <a:r>
              <a:rPr lang="en-AU"/>
              <a:t>3.1 Classifying matter key</a:t>
            </a:r>
          </a:p>
        </p:txBody>
      </p:sp>
      <p:sp>
        <p:nvSpPr>
          <p:cNvPr id="4" name="Text Placeholder 3">
            <a:extLst>
              <a:ext uri="{FF2B5EF4-FFF2-40B4-BE49-F238E27FC236}">
                <a16:creationId xmlns:a16="http://schemas.microsoft.com/office/drawing/2014/main" id="{1C411B5C-F21D-C901-E092-146BA7C29D41}"/>
              </a:ext>
            </a:extLst>
          </p:cNvPr>
          <p:cNvSpPr>
            <a:spLocks noGrp="1"/>
          </p:cNvSpPr>
          <p:nvPr>
            <p:ph type="body" sz="quarter" idx="18"/>
          </p:nvPr>
        </p:nvSpPr>
        <p:spPr>
          <a:xfrm>
            <a:off x="360000" y="982520"/>
            <a:ext cx="11484000" cy="310015"/>
          </a:xfrm>
        </p:spPr>
        <p:txBody>
          <a:bodyPr/>
          <a:lstStyle/>
          <a:p>
            <a:r>
              <a:rPr lang="en-US"/>
              <a:t>Classifying matter</a:t>
            </a:r>
          </a:p>
        </p:txBody>
      </p:sp>
      <p:pic>
        <p:nvPicPr>
          <p:cNvPr id="3" name="Picture 2" descr="A flowchart of matter classification shows it divided into pure substances (elements and compounds) and mixtures (homogeneous and heterogeneous). Below each category is a circular diagram: identical blue spheres for an element, red-and-white clusters for a compound, evenly mixed red-and-blue particles for a homogeneous mixture, and a visibly uneven mix of red, blue, and clustered particles for a heterogeneous mixture.">
            <a:extLst>
              <a:ext uri="{FF2B5EF4-FFF2-40B4-BE49-F238E27FC236}">
                <a16:creationId xmlns:a16="http://schemas.microsoft.com/office/drawing/2014/main" id="{C4163E2D-222D-0AC3-1EBC-7C0633F5B8F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26278" y="1475482"/>
            <a:ext cx="9539443" cy="4857571"/>
          </a:xfrm>
          <a:prstGeom prst="rect">
            <a:avLst/>
          </a:prstGeom>
        </p:spPr>
      </p:pic>
      <p:sp>
        <p:nvSpPr>
          <p:cNvPr id="10" name="TextBox 9">
            <a:extLst>
              <a:ext uri="{FF2B5EF4-FFF2-40B4-BE49-F238E27FC236}">
                <a16:creationId xmlns:a16="http://schemas.microsoft.com/office/drawing/2014/main" id="{D70AD6F8-5A04-382B-E1A3-26E687683907}"/>
              </a:ext>
              <a:ext uri="{C183D7F6-B498-43B3-948B-1728B52AA6E4}">
                <adec:decorative xmlns:adec="http://schemas.microsoft.com/office/drawing/2017/decorative" val="1"/>
              </a:ext>
            </a:extLst>
          </p:cNvPr>
          <p:cNvSpPr txBox="1"/>
          <p:nvPr/>
        </p:nvSpPr>
        <p:spPr>
          <a:xfrm>
            <a:off x="360000" y="6419001"/>
            <a:ext cx="7196667" cy="276999"/>
          </a:xfrm>
          <a:prstGeom prst="rect">
            <a:avLst/>
          </a:prstGeom>
          <a:noFill/>
        </p:spPr>
        <p:txBody>
          <a:bodyPr wrap="square">
            <a:spAutoFit/>
          </a:bodyPr>
          <a:lstStyle/>
          <a:p>
            <a:r>
              <a:rPr lang="en-AU" sz="1200" u="sng" dirty="0">
                <a:solidFill>
                  <a:schemeClr val="accent2"/>
                </a:solidFill>
              </a:rPr>
              <a:t>Image generated using CANVA and </a:t>
            </a:r>
            <a:r>
              <a:rPr lang="en-AU" sz="1200" u="sng" dirty="0" err="1">
                <a:solidFill>
                  <a:schemeClr val="accent2"/>
                </a:solidFill>
              </a:rPr>
              <a:t>Molview</a:t>
            </a:r>
            <a:endParaRPr lang="en-AU" sz="800" dirty="0">
              <a:solidFill>
                <a:schemeClr val="accent2"/>
              </a:solidFill>
            </a:endParaRPr>
          </a:p>
        </p:txBody>
      </p:sp>
      <p:sp>
        <p:nvSpPr>
          <p:cNvPr id="2" name="Slide Number Placeholder 1">
            <a:extLst>
              <a:ext uri="{FF2B5EF4-FFF2-40B4-BE49-F238E27FC236}">
                <a16:creationId xmlns:a16="http://schemas.microsoft.com/office/drawing/2014/main" id="{11CCC7B5-5C31-E180-04F9-9993CB3D0D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248913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3B423A-3FAD-7B4D-BA0F-220D8E09F7F6}"/>
              </a:ext>
            </a:extLst>
          </p:cNvPr>
          <p:cNvSpPr>
            <a:spLocks noGrp="1"/>
          </p:cNvSpPr>
          <p:nvPr>
            <p:ph type="title"/>
          </p:nvPr>
        </p:nvSpPr>
        <p:spPr>
          <a:xfrm>
            <a:off x="360000" y="360000"/>
            <a:ext cx="11484000" cy="545601"/>
          </a:xfrm>
        </p:spPr>
        <p:txBody>
          <a:bodyPr/>
          <a:lstStyle/>
          <a:p>
            <a:r>
              <a:rPr lang="en-US"/>
              <a:t>3.1 Key terms</a:t>
            </a:r>
          </a:p>
        </p:txBody>
      </p:sp>
      <p:graphicFrame>
        <p:nvGraphicFramePr>
          <p:cNvPr id="7" name="Table 6">
            <a:extLst>
              <a:ext uri="{FF2B5EF4-FFF2-40B4-BE49-F238E27FC236}">
                <a16:creationId xmlns:a16="http://schemas.microsoft.com/office/drawing/2014/main" id="{8365A5AE-4B9C-533B-F476-814487B8F1C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87945930"/>
              </p:ext>
            </p:extLst>
          </p:nvPr>
        </p:nvGraphicFramePr>
        <p:xfrm>
          <a:off x="360000" y="1150480"/>
          <a:ext cx="10799069" cy="4439416"/>
        </p:xfrm>
        <a:graphic>
          <a:graphicData uri="http://schemas.openxmlformats.org/drawingml/2006/table">
            <a:tbl>
              <a:tblPr firstRow="1" bandRow="1">
                <a:tableStyleId>{B301B821-A1FF-4177-AEE7-76D212191A09}</a:tableStyleId>
              </a:tblPr>
              <a:tblGrid>
                <a:gridCol w="2684802">
                  <a:extLst>
                    <a:ext uri="{9D8B030D-6E8A-4147-A177-3AD203B41FA5}">
                      <a16:colId xmlns:a16="http://schemas.microsoft.com/office/drawing/2014/main" val="945399320"/>
                    </a:ext>
                  </a:extLst>
                </a:gridCol>
                <a:gridCol w="8114267">
                  <a:extLst>
                    <a:ext uri="{9D8B030D-6E8A-4147-A177-3AD203B41FA5}">
                      <a16:colId xmlns:a16="http://schemas.microsoft.com/office/drawing/2014/main" val="3846684610"/>
                    </a:ext>
                  </a:extLst>
                </a:gridCol>
              </a:tblGrid>
              <a:tr h="370840">
                <a:tc>
                  <a:txBody>
                    <a:bodyPr/>
                    <a:lstStyle/>
                    <a:p>
                      <a:pPr>
                        <a:lnSpc>
                          <a:spcPct val="150000"/>
                        </a:lnSpc>
                        <a:spcAft>
                          <a:spcPts val="1200"/>
                        </a:spcAft>
                      </a:pPr>
                      <a:r>
                        <a:rPr lang="en-US" dirty="0"/>
                        <a:t>Term</a:t>
                      </a:r>
                    </a:p>
                  </a:txBody>
                  <a:tcPr/>
                </a:tc>
                <a:tc>
                  <a:txBody>
                    <a:bodyPr/>
                    <a:lstStyle/>
                    <a:p>
                      <a:pPr>
                        <a:lnSpc>
                          <a:spcPct val="150000"/>
                        </a:lnSpc>
                        <a:spcAft>
                          <a:spcPts val="1200"/>
                        </a:spcAft>
                      </a:pPr>
                      <a:r>
                        <a:rPr lang="en-US" dirty="0"/>
                        <a:t>Definition</a:t>
                      </a:r>
                    </a:p>
                  </a:txBody>
                  <a:tcPr/>
                </a:tc>
                <a:extLst>
                  <a:ext uri="{0D108BD9-81ED-4DB2-BD59-A6C34878D82A}">
                    <a16:rowId xmlns:a16="http://schemas.microsoft.com/office/drawing/2014/main" val="1071810511"/>
                  </a:ext>
                </a:extLst>
              </a:tr>
              <a:tr h="370840">
                <a:tc>
                  <a:txBody>
                    <a:bodyPr/>
                    <a:lstStyle/>
                    <a:p>
                      <a:pPr>
                        <a:lnSpc>
                          <a:spcPct val="150000"/>
                        </a:lnSpc>
                        <a:spcAft>
                          <a:spcPts val="1200"/>
                        </a:spcAft>
                      </a:pPr>
                      <a:r>
                        <a:rPr lang="en-US"/>
                        <a:t>1.</a:t>
                      </a:r>
                    </a:p>
                  </a:txBody>
                  <a:tcPr/>
                </a:tc>
                <a:tc>
                  <a:txBody>
                    <a:bodyPr/>
                    <a:lstStyle/>
                    <a:p>
                      <a:pPr>
                        <a:lnSpc>
                          <a:spcPct val="150000"/>
                        </a:lnSpc>
                        <a:spcAft>
                          <a:spcPts val="1200"/>
                        </a:spcAft>
                      </a:pPr>
                      <a:r>
                        <a:rPr lang="en-US" dirty="0"/>
                        <a:t>The smallest particle that makes up matter.</a:t>
                      </a:r>
                    </a:p>
                  </a:txBody>
                  <a:tcPr/>
                </a:tc>
                <a:extLst>
                  <a:ext uri="{0D108BD9-81ED-4DB2-BD59-A6C34878D82A}">
                    <a16:rowId xmlns:a16="http://schemas.microsoft.com/office/drawing/2014/main" val="1065070907"/>
                  </a:ext>
                </a:extLst>
              </a:tr>
              <a:tr h="370840">
                <a:tc>
                  <a:txBody>
                    <a:bodyPr/>
                    <a:lstStyle/>
                    <a:p>
                      <a:pPr>
                        <a:lnSpc>
                          <a:spcPct val="150000"/>
                        </a:lnSpc>
                        <a:spcAft>
                          <a:spcPts val="1200"/>
                        </a:spcAft>
                      </a:pPr>
                      <a:r>
                        <a:rPr lang="en-US"/>
                        <a:t>2.</a:t>
                      </a:r>
                    </a:p>
                  </a:txBody>
                  <a:tcPr/>
                </a:tc>
                <a:tc>
                  <a:txBody>
                    <a:bodyPr/>
                    <a:lstStyle/>
                    <a:p>
                      <a:pPr>
                        <a:lnSpc>
                          <a:spcPct val="150000"/>
                        </a:lnSpc>
                        <a:spcAft>
                          <a:spcPts val="1200"/>
                        </a:spcAft>
                      </a:pPr>
                      <a:r>
                        <a:rPr lang="en-US" dirty="0"/>
                        <a:t>Substance made up of only one type of atom.</a:t>
                      </a:r>
                    </a:p>
                  </a:txBody>
                  <a:tcPr/>
                </a:tc>
                <a:extLst>
                  <a:ext uri="{0D108BD9-81ED-4DB2-BD59-A6C34878D82A}">
                    <a16:rowId xmlns:a16="http://schemas.microsoft.com/office/drawing/2014/main" val="2412740213"/>
                  </a:ext>
                </a:extLst>
              </a:tr>
              <a:tr h="370840">
                <a:tc>
                  <a:txBody>
                    <a:bodyPr/>
                    <a:lstStyle/>
                    <a:p>
                      <a:pPr>
                        <a:lnSpc>
                          <a:spcPct val="150000"/>
                        </a:lnSpc>
                        <a:spcAft>
                          <a:spcPts val="1200"/>
                        </a:spcAft>
                      </a:pPr>
                      <a:r>
                        <a:rPr lang="en-US"/>
                        <a:t>3.</a:t>
                      </a:r>
                    </a:p>
                  </a:txBody>
                  <a:tcPr/>
                </a:tc>
                <a:tc>
                  <a:txBody>
                    <a:bodyPr/>
                    <a:lstStyle/>
                    <a:p>
                      <a:pPr>
                        <a:lnSpc>
                          <a:spcPct val="150000"/>
                        </a:lnSpc>
                        <a:spcAft>
                          <a:spcPts val="1200"/>
                        </a:spcAft>
                      </a:pPr>
                      <a:r>
                        <a:rPr lang="en-US" dirty="0"/>
                        <a:t>Substance made of fixed groups of different atoms.</a:t>
                      </a:r>
                    </a:p>
                  </a:txBody>
                  <a:tcPr/>
                </a:tc>
                <a:extLst>
                  <a:ext uri="{0D108BD9-81ED-4DB2-BD59-A6C34878D82A}">
                    <a16:rowId xmlns:a16="http://schemas.microsoft.com/office/drawing/2014/main" val="3718291781"/>
                  </a:ext>
                </a:extLst>
              </a:tr>
              <a:tr h="370840">
                <a:tc>
                  <a:txBody>
                    <a:bodyPr/>
                    <a:lstStyle/>
                    <a:p>
                      <a:pPr>
                        <a:lnSpc>
                          <a:spcPct val="150000"/>
                        </a:lnSpc>
                        <a:spcAft>
                          <a:spcPts val="1200"/>
                        </a:spcAft>
                      </a:pPr>
                      <a:r>
                        <a:rPr lang="en-US"/>
                        <a:t>4.</a:t>
                      </a:r>
                    </a:p>
                  </a:txBody>
                  <a:tcPr/>
                </a:tc>
                <a:tc>
                  <a:txBody>
                    <a:bodyPr/>
                    <a:lstStyle/>
                    <a:p>
                      <a:pPr>
                        <a:lnSpc>
                          <a:spcPct val="150000"/>
                        </a:lnSpc>
                        <a:spcAft>
                          <a:spcPts val="1200"/>
                        </a:spcAft>
                      </a:pPr>
                      <a:r>
                        <a:rPr lang="en-US" dirty="0"/>
                        <a:t>A substance or mixture that is the same throughout.</a:t>
                      </a:r>
                    </a:p>
                  </a:txBody>
                  <a:tcPr/>
                </a:tc>
                <a:extLst>
                  <a:ext uri="{0D108BD9-81ED-4DB2-BD59-A6C34878D82A}">
                    <a16:rowId xmlns:a16="http://schemas.microsoft.com/office/drawing/2014/main" val="2509430888"/>
                  </a:ext>
                </a:extLst>
              </a:tr>
              <a:tr h="370840">
                <a:tc>
                  <a:txBody>
                    <a:bodyPr/>
                    <a:lstStyle/>
                    <a:p>
                      <a:pPr>
                        <a:lnSpc>
                          <a:spcPct val="150000"/>
                        </a:lnSpc>
                        <a:spcAft>
                          <a:spcPts val="1200"/>
                        </a:spcAft>
                      </a:pPr>
                      <a:r>
                        <a:rPr lang="en-US"/>
                        <a:t>5.</a:t>
                      </a:r>
                    </a:p>
                  </a:txBody>
                  <a:tcPr/>
                </a:tc>
                <a:tc>
                  <a:txBody>
                    <a:bodyPr/>
                    <a:lstStyle/>
                    <a:p>
                      <a:pPr>
                        <a:lnSpc>
                          <a:spcPct val="150000"/>
                        </a:lnSpc>
                        <a:spcAft>
                          <a:spcPts val="1200"/>
                        </a:spcAft>
                      </a:pPr>
                      <a:r>
                        <a:rPr lang="en-US" dirty="0"/>
                        <a:t>A substance or mixture that is different throughout.</a:t>
                      </a:r>
                    </a:p>
                  </a:txBody>
                  <a:tcPr/>
                </a:tc>
                <a:extLst>
                  <a:ext uri="{0D108BD9-81ED-4DB2-BD59-A6C34878D82A}">
                    <a16:rowId xmlns:a16="http://schemas.microsoft.com/office/drawing/2014/main" val="911998722"/>
                  </a:ext>
                </a:extLst>
              </a:tr>
              <a:tr h="370840">
                <a:tc>
                  <a:txBody>
                    <a:bodyPr/>
                    <a:lstStyle/>
                    <a:p>
                      <a:pPr>
                        <a:lnSpc>
                          <a:spcPct val="150000"/>
                        </a:lnSpc>
                        <a:spcAft>
                          <a:spcPts val="1200"/>
                        </a:spcAft>
                      </a:pPr>
                      <a:r>
                        <a:rPr lang="en-US"/>
                        <a:t>6.</a:t>
                      </a:r>
                    </a:p>
                  </a:txBody>
                  <a:tcPr/>
                </a:tc>
                <a:tc>
                  <a:txBody>
                    <a:bodyPr/>
                    <a:lstStyle/>
                    <a:p>
                      <a:pPr>
                        <a:lnSpc>
                          <a:spcPct val="150000"/>
                        </a:lnSpc>
                        <a:spcAft>
                          <a:spcPts val="1200"/>
                        </a:spcAft>
                      </a:pPr>
                      <a:r>
                        <a:rPr lang="en-US"/>
                        <a:t>Substance made up of only one type of particle  (either single atoms or groups of the same type of atom), or having a fixed ratio of particles.</a:t>
                      </a:r>
                    </a:p>
                  </a:txBody>
                  <a:tcPr/>
                </a:tc>
                <a:extLst>
                  <a:ext uri="{0D108BD9-81ED-4DB2-BD59-A6C34878D82A}">
                    <a16:rowId xmlns:a16="http://schemas.microsoft.com/office/drawing/2014/main" val="751145458"/>
                  </a:ext>
                </a:extLst>
              </a:tr>
              <a:tr h="370840">
                <a:tc>
                  <a:txBody>
                    <a:bodyPr/>
                    <a:lstStyle/>
                    <a:p>
                      <a:pPr>
                        <a:lnSpc>
                          <a:spcPct val="150000"/>
                        </a:lnSpc>
                        <a:spcAft>
                          <a:spcPts val="1200"/>
                        </a:spcAft>
                      </a:pPr>
                      <a:r>
                        <a:rPr lang="en-US"/>
                        <a:t>7.</a:t>
                      </a:r>
                    </a:p>
                  </a:txBody>
                  <a:tcPr/>
                </a:tc>
                <a:tc>
                  <a:txBody>
                    <a:bodyPr/>
                    <a:lstStyle/>
                    <a:p>
                      <a:pPr>
                        <a:lnSpc>
                          <a:spcPct val="150000"/>
                        </a:lnSpc>
                        <a:spcAft>
                          <a:spcPts val="1200"/>
                        </a:spcAft>
                      </a:pPr>
                      <a:r>
                        <a:rPr lang="en-US" dirty="0"/>
                        <a:t>Substance made up of varying amounts of different particles, or of different types of particles.</a:t>
                      </a:r>
                    </a:p>
                  </a:txBody>
                  <a:tcPr/>
                </a:tc>
                <a:extLst>
                  <a:ext uri="{0D108BD9-81ED-4DB2-BD59-A6C34878D82A}">
                    <a16:rowId xmlns:a16="http://schemas.microsoft.com/office/drawing/2014/main" val="2399863127"/>
                  </a:ext>
                </a:extLst>
              </a:tr>
            </a:tbl>
          </a:graphicData>
        </a:graphic>
      </p:graphicFrame>
      <p:graphicFrame>
        <p:nvGraphicFramePr>
          <p:cNvPr id="5" name="Table 4">
            <a:extLst>
              <a:ext uri="{FF2B5EF4-FFF2-40B4-BE49-F238E27FC236}">
                <a16:creationId xmlns:a16="http://schemas.microsoft.com/office/drawing/2014/main" id="{0EDE6E51-D62F-220C-9625-61704CFC98B0}"/>
              </a:ext>
            </a:extLst>
          </p:cNvPr>
          <p:cNvGraphicFramePr>
            <a:graphicFrameLocks noGrp="1"/>
          </p:cNvGraphicFramePr>
          <p:nvPr>
            <p:extLst>
              <p:ext uri="{D42A27DB-BD31-4B8C-83A1-F6EECF244321}">
                <p14:modId xmlns:p14="http://schemas.microsoft.com/office/powerpoint/2010/main" val="2801194965"/>
              </p:ext>
            </p:extLst>
          </p:nvPr>
        </p:nvGraphicFramePr>
        <p:xfrm>
          <a:off x="360000" y="1150480"/>
          <a:ext cx="10799069" cy="4439416"/>
        </p:xfrm>
        <a:graphic>
          <a:graphicData uri="http://schemas.openxmlformats.org/drawingml/2006/table">
            <a:tbl>
              <a:tblPr firstRow="1" bandRow="1">
                <a:tableStyleId>{B301B821-A1FF-4177-AEE7-76D212191A09}</a:tableStyleId>
              </a:tblPr>
              <a:tblGrid>
                <a:gridCol w="2684802">
                  <a:extLst>
                    <a:ext uri="{9D8B030D-6E8A-4147-A177-3AD203B41FA5}">
                      <a16:colId xmlns:a16="http://schemas.microsoft.com/office/drawing/2014/main" val="945399320"/>
                    </a:ext>
                  </a:extLst>
                </a:gridCol>
                <a:gridCol w="8114267">
                  <a:extLst>
                    <a:ext uri="{9D8B030D-6E8A-4147-A177-3AD203B41FA5}">
                      <a16:colId xmlns:a16="http://schemas.microsoft.com/office/drawing/2014/main" val="3846684610"/>
                    </a:ext>
                  </a:extLst>
                </a:gridCol>
              </a:tblGrid>
              <a:tr h="370840">
                <a:tc>
                  <a:txBody>
                    <a:bodyPr/>
                    <a:lstStyle/>
                    <a:p>
                      <a:pPr>
                        <a:lnSpc>
                          <a:spcPct val="150000"/>
                        </a:lnSpc>
                        <a:spcAft>
                          <a:spcPts val="1200"/>
                        </a:spcAft>
                      </a:pPr>
                      <a:r>
                        <a:rPr lang="en-US" dirty="0"/>
                        <a:t>Term</a:t>
                      </a:r>
                    </a:p>
                  </a:txBody>
                  <a:tcPr/>
                </a:tc>
                <a:tc>
                  <a:txBody>
                    <a:bodyPr/>
                    <a:lstStyle/>
                    <a:p>
                      <a:pPr>
                        <a:lnSpc>
                          <a:spcPct val="150000"/>
                        </a:lnSpc>
                        <a:spcAft>
                          <a:spcPts val="1200"/>
                        </a:spcAft>
                      </a:pPr>
                      <a:r>
                        <a:rPr lang="en-US" dirty="0"/>
                        <a:t>Definition</a:t>
                      </a:r>
                    </a:p>
                  </a:txBody>
                  <a:tcPr/>
                </a:tc>
                <a:extLst>
                  <a:ext uri="{0D108BD9-81ED-4DB2-BD59-A6C34878D82A}">
                    <a16:rowId xmlns:a16="http://schemas.microsoft.com/office/drawing/2014/main" val="1071810511"/>
                  </a:ext>
                </a:extLst>
              </a:tr>
              <a:tr h="370840">
                <a:tc>
                  <a:txBody>
                    <a:bodyPr/>
                    <a:lstStyle/>
                    <a:p>
                      <a:pPr>
                        <a:lnSpc>
                          <a:spcPct val="150000"/>
                        </a:lnSpc>
                        <a:spcAft>
                          <a:spcPts val="1200"/>
                        </a:spcAft>
                      </a:pPr>
                      <a:r>
                        <a:rPr lang="en-US" dirty="0"/>
                        <a:t>1. Atom</a:t>
                      </a:r>
                    </a:p>
                  </a:txBody>
                  <a:tcPr/>
                </a:tc>
                <a:tc>
                  <a:txBody>
                    <a:bodyPr/>
                    <a:lstStyle/>
                    <a:p>
                      <a:pPr>
                        <a:lnSpc>
                          <a:spcPct val="150000"/>
                        </a:lnSpc>
                        <a:spcAft>
                          <a:spcPts val="1200"/>
                        </a:spcAft>
                      </a:pPr>
                      <a:r>
                        <a:rPr lang="en-US" dirty="0"/>
                        <a:t>The smallest particle that makes up matter.</a:t>
                      </a:r>
                    </a:p>
                  </a:txBody>
                  <a:tcPr/>
                </a:tc>
                <a:extLst>
                  <a:ext uri="{0D108BD9-81ED-4DB2-BD59-A6C34878D82A}">
                    <a16:rowId xmlns:a16="http://schemas.microsoft.com/office/drawing/2014/main" val="1065070907"/>
                  </a:ext>
                </a:extLst>
              </a:tr>
              <a:tr h="370840">
                <a:tc>
                  <a:txBody>
                    <a:bodyPr/>
                    <a:lstStyle/>
                    <a:p>
                      <a:pPr>
                        <a:lnSpc>
                          <a:spcPct val="150000"/>
                        </a:lnSpc>
                        <a:spcAft>
                          <a:spcPts val="1200"/>
                        </a:spcAft>
                      </a:pPr>
                      <a:r>
                        <a:rPr lang="en-US" dirty="0"/>
                        <a:t>2. Element</a:t>
                      </a:r>
                    </a:p>
                  </a:txBody>
                  <a:tcPr/>
                </a:tc>
                <a:tc>
                  <a:txBody>
                    <a:bodyPr/>
                    <a:lstStyle/>
                    <a:p>
                      <a:pPr>
                        <a:lnSpc>
                          <a:spcPct val="150000"/>
                        </a:lnSpc>
                        <a:spcAft>
                          <a:spcPts val="1200"/>
                        </a:spcAft>
                      </a:pPr>
                      <a:r>
                        <a:rPr lang="en-US" dirty="0"/>
                        <a:t>Substance made up of only one type of atom.</a:t>
                      </a:r>
                    </a:p>
                  </a:txBody>
                  <a:tcPr/>
                </a:tc>
                <a:extLst>
                  <a:ext uri="{0D108BD9-81ED-4DB2-BD59-A6C34878D82A}">
                    <a16:rowId xmlns:a16="http://schemas.microsoft.com/office/drawing/2014/main" val="2412740213"/>
                  </a:ext>
                </a:extLst>
              </a:tr>
              <a:tr h="370840">
                <a:tc>
                  <a:txBody>
                    <a:bodyPr/>
                    <a:lstStyle/>
                    <a:p>
                      <a:pPr>
                        <a:lnSpc>
                          <a:spcPct val="150000"/>
                        </a:lnSpc>
                        <a:spcAft>
                          <a:spcPts val="1200"/>
                        </a:spcAft>
                      </a:pPr>
                      <a:r>
                        <a:rPr lang="en-US"/>
                        <a:t>3. Compound</a:t>
                      </a:r>
                    </a:p>
                  </a:txBody>
                  <a:tcPr/>
                </a:tc>
                <a:tc>
                  <a:txBody>
                    <a:bodyPr/>
                    <a:lstStyle/>
                    <a:p>
                      <a:pPr>
                        <a:lnSpc>
                          <a:spcPct val="150000"/>
                        </a:lnSpc>
                        <a:spcAft>
                          <a:spcPts val="1200"/>
                        </a:spcAft>
                      </a:pPr>
                      <a:r>
                        <a:rPr lang="en-US" dirty="0"/>
                        <a:t>Substance made of fixed groups of different atoms.</a:t>
                      </a:r>
                    </a:p>
                  </a:txBody>
                  <a:tcPr/>
                </a:tc>
                <a:extLst>
                  <a:ext uri="{0D108BD9-81ED-4DB2-BD59-A6C34878D82A}">
                    <a16:rowId xmlns:a16="http://schemas.microsoft.com/office/drawing/2014/main" val="3718291781"/>
                  </a:ext>
                </a:extLst>
              </a:tr>
              <a:tr h="370840">
                <a:tc>
                  <a:txBody>
                    <a:bodyPr/>
                    <a:lstStyle/>
                    <a:p>
                      <a:pPr>
                        <a:lnSpc>
                          <a:spcPct val="150000"/>
                        </a:lnSpc>
                        <a:spcAft>
                          <a:spcPts val="1200"/>
                        </a:spcAft>
                      </a:pPr>
                      <a:r>
                        <a:rPr lang="en-US"/>
                        <a:t>4. homogeneous</a:t>
                      </a:r>
                    </a:p>
                  </a:txBody>
                  <a:tcPr/>
                </a:tc>
                <a:tc>
                  <a:txBody>
                    <a:bodyPr/>
                    <a:lstStyle/>
                    <a:p>
                      <a:pPr>
                        <a:lnSpc>
                          <a:spcPct val="150000"/>
                        </a:lnSpc>
                        <a:spcAft>
                          <a:spcPts val="1200"/>
                        </a:spcAft>
                      </a:pPr>
                      <a:r>
                        <a:rPr lang="en-US" dirty="0"/>
                        <a:t>A substance or mixture that is the same throughout.</a:t>
                      </a:r>
                    </a:p>
                  </a:txBody>
                  <a:tcPr/>
                </a:tc>
                <a:extLst>
                  <a:ext uri="{0D108BD9-81ED-4DB2-BD59-A6C34878D82A}">
                    <a16:rowId xmlns:a16="http://schemas.microsoft.com/office/drawing/2014/main" val="2509430888"/>
                  </a:ext>
                </a:extLst>
              </a:tr>
              <a:tr h="370840">
                <a:tc>
                  <a:txBody>
                    <a:bodyPr/>
                    <a:lstStyle/>
                    <a:p>
                      <a:pPr>
                        <a:lnSpc>
                          <a:spcPct val="150000"/>
                        </a:lnSpc>
                        <a:spcAft>
                          <a:spcPts val="1200"/>
                        </a:spcAft>
                      </a:pPr>
                      <a:r>
                        <a:rPr lang="en-US" dirty="0"/>
                        <a:t>5. heterogeneous</a:t>
                      </a:r>
                    </a:p>
                  </a:txBody>
                  <a:tcPr/>
                </a:tc>
                <a:tc>
                  <a:txBody>
                    <a:bodyPr/>
                    <a:lstStyle/>
                    <a:p>
                      <a:pPr>
                        <a:lnSpc>
                          <a:spcPct val="150000"/>
                        </a:lnSpc>
                        <a:spcAft>
                          <a:spcPts val="1200"/>
                        </a:spcAft>
                      </a:pPr>
                      <a:r>
                        <a:rPr lang="en-US" dirty="0"/>
                        <a:t>A substance or mixture that is different throughout.</a:t>
                      </a:r>
                    </a:p>
                  </a:txBody>
                  <a:tcPr/>
                </a:tc>
                <a:extLst>
                  <a:ext uri="{0D108BD9-81ED-4DB2-BD59-A6C34878D82A}">
                    <a16:rowId xmlns:a16="http://schemas.microsoft.com/office/drawing/2014/main" val="911998722"/>
                  </a:ext>
                </a:extLst>
              </a:tr>
              <a:tr h="370840">
                <a:tc>
                  <a:txBody>
                    <a:bodyPr/>
                    <a:lstStyle/>
                    <a:p>
                      <a:pPr>
                        <a:lnSpc>
                          <a:spcPct val="150000"/>
                        </a:lnSpc>
                        <a:spcAft>
                          <a:spcPts val="1200"/>
                        </a:spcAft>
                      </a:pPr>
                      <a:r>
                        <a:rPr lang="en-US"/>
                        <a:t>6. Pure substance</a:t>
                      </a:r>
                    </a:p>
                  </a:txBody>
                  <a:tcPr/>
                </a:tc>
                <a:tc>
                  <a:txBody>
                    <a:bodyPr/>
                    <a:lstStyle/>
                    <a:p>
                      <a:pPr>
                        <a:lnSpc>
                          <a:spcPct val="150000"/>
                        </a:lnSpc>
                        <a:spcAft>
                          <a:spcPts val="1200"/>
                        </a:spcAft>
                      </a:pPr>
                      <a:r>
                        <a:rPr lang="en-US" dirty="0"/>
                        <a:t>Substance made up of only one type of particle  (either single atoms or groups of the same type of atom), or having a fixed ratio of particles.</a:t>
                      </a:r>
                    </a:p>
                  </a:txBody>
                  <a:tcPr/>
                </a:tc>
                <a:extLst>
                  <a:ext uri="{0D108BD9-81ED-4DB2-BD59-A6C34878D82A}">
                    <a16:rowId xmlns:a16="http://schemas.microsoft.com/office/drawing/2014/main" val="751145458"/>
                  </a:ext>
                </a:extLst>
              </a:tr>
              <a:tr h="370840">
                <a:tc>
                  <a:txBody>
                    <a:bodyPr/>
                    <a:lstStyle/>
                    <a:p>
                      <a:pPr>
                        <a:lnSpc>
                          <a:spcPct val="150000"/>
                        </a:lnSpc>
                        <a:spcAft>
                          <a:spcPts val="1200"/>
                        </a:spcAft>
                      </a:pPr>
                      <a:r>
                        <a:rPr lang="en-US"/>
                        <a:t>7. Mixture</a:t>
                      </a:r>
                    </a:p>
                  </a:txBody>
                  <a:tcPr/>
                </a:tc>
                <a:tc>
                  <a:txBody>
                    <a:bodyPr/>
                    <a:lstStyle/>
                    <a:p>
                      <a:pPr>
                        <a:lnSpc>
                          <a:spcPct val="150000"/>
                        </a:lnSpc>
                        <a:spcAft>
                          <a:spcPts val="1200"/>
                        </a:spcAft>
                      </a:pPr>
                      <a:r>
                        <a:rPr lang="en-US" dirty="0"/>
                        <a:t>Substance made up of varying amounts of different particles, or of different types of particles.</a:t>
                      </a:r>
                    </a:p>
                  </a:txBody>
                  <a:tcPr/>
                </a:tc>
                <a:extLst>
                  <a:ext uri="{0D108BD9-81ED-4DB2-BD59-A6C34878D82A}">
                    <a16:rowId xmlns:a16="http://schemas.microsoft.com/office/drawing/2014/main" val="2399863127"/>
                  </a:ext>
                </a:extLst>
              </a:tr>
            </a:tbl>
          </a:graphicData>
        </a:graphic>
      </p:graphicFrame>
      <p:sp>
        <p:nvSpPr>
          <p:cNvPr id="2" name="Slide Number Placeholder 1">
            <a:extLst>
              <a:ext uri="{FF2B5EF4-FFF2-40B4-BE49-F238E27FC236}">
                <a16:creationId xmlns:a16="http://schemas.microsoft.com/office/drawing/2014/main" id="{B7291A8C-0F4B-688B-9A4B-7A9FA41B58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69463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060B-67DF-0C13-3BCE-E48CD2ED4A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E911B5-4739-5213-EC8C-4A576009A789}"/>
              </a:ext>
            </a:extLst>
          </p:cNvPr>
          <p:cNvSpPr>
            <a:spLocks noGrp="1"/>
          </p:cNvSpPr>
          <p:nvPr>
            <p:ph type="title"/>
          </p:nvPr>
        </p:nvSpPr>
        <p:spPr/>
        <p:txBody>
          <a:bodyPr/>
          <a:lstStyle/>
          <a:p>
            <a:r>
              <a:rPr lang="en-AU" dirty="0"/>
              <a:t>3.1 Properties of matter</a:t>
            </a:r>
          </a:p>
        </p:txBody>
      </p:sp>
      <p:sp>
        <p:nvSpPr>
          <p:cNvPr id="4" name="Text Placeholder 3">
            <a:extLst>
              <a:ext uri="{FF2B5EF4-FFF2-40B4-BE49-F238E27FC236}">
                <a16:creationId xmlns:a16="http://schemas.microsoft.com/office/drawing/2014/main" id="{ACE4107C-2291-4E6D-FAE5-A95D78B3DC50}"/>
              </a:ext>
            </a:extLst>
          </p:cNvPr>
          <p:cNvSpPr>
            <a:spLocks noGrp="1"/>
          </p:cNvSpPr>
          <p:nvPr>
            <p:ph type="body" sz="quarter" idx="18"/>
          </p:nvPr>
        </p:nvSpPr>
        <p:spPr/>
        <p:txBody>
          <a:bodyPr/>
          <a:lstStyle/>
          <a:p>
            <a:r>
              <a:rPr lang="en-AU"/>
              <a:t>Comparing elements, compounds and mixtures</a:t>
            </a:r>
          </a:p>
        </p:txBody>
      </p:sp>
      <p:sp>
        <p:nvSpPr>
          <p:cNvPr id="7" name="Rectangle 6">
            <a:extLst>
              <a:ext uri="{FF2B5EF4-FFF2-40B4-BE49-F238E27FC236}">
                <a16:creationId xmlns:a16="http://schemas.microsoft.com/office/drawing/2014/main" id="{2DC86765-5E96-6BB6-ABAD-3118AB16E594}"/>
              </a:ext>
            </a:extLst>
          </p:cNvPr>
          <p:cNvSpPr/>
          <p:nvPr/>
        </p:nvSpPr>
        <p:spPr>
          <a:xfrm>
            <a:off x="122383" y="1499905"/>
            <a:ext cx="3772740" cy="5021737"/>
          </a:xfrm>
          <a:prstGeom prst="rect">
            <a:avLst/>
          </a:prstGeom>
          <a:solidFill>
            <a:schemeClr val="bg1">
              <a:lumMod val="95000"/>
            </a:schemeClr>
          </a:solidFill>
        </p:spPr>
        <p:style>
          <a:lnRef idx="2">
            <a:schemeClr val="accent4">
              <a:shade val="15000"/>
            </a:schemeClr>
          </a:lnRef>
          <a:fillRef idx="1">
            <a:schemeClr val="accent4"/>
          </a:fillRef>
          <a:effectRef idx="0">
            <a:schemeClr val="accent4"/>
          </a:effectRef>
          <a:fontRef idx="minor">
            <a:schemeClr val="lt1"/>
          </a:fontRef>
        </p:style>
        <p:txBody>
          <a:bodyPr lIns="180000" tIns="180000" rIns="180000" bIns="180000" rtlCol="0" anchor="t"/>
          <a:lstStyle/>
          <a:p>
            <a:pPr>
              <a:lnSpc>
                <a:spcPct val="150000"/>
              </a:lnSpc>
              <a:spcAft>
                <a:spcPts val="600"/>
              </a:spcAft>
            </a:pPr>
            <a:r>
              <a:rPr lang="en-AU" sz="1800" b="1" dirty="0">
                <a:solidFill>
                  <a:schemeClr val="tx1"/>
                </a:solidFill>
              </a:rPr>
              <a:t>Element</a:t>
            </a:r>
            <a:endParaRPr lang="en-AU" sz="1600" b="1" dirty="0">
              <a:solidFill>
                <a:schemeClr val="tx1"/>
              </a:solidFill>
            </a:endParaRPr>
          </a:p>
          <a:p>
            <a:pPr marL="285750" indent="-285750">
              <a:lnSpc>
                <a:spcPct val="150000"/>
              </a:lnSpc>
              <a:spcAft>
                <a:spcPts val="600"/>
              </a:spcAft>
              <a:buFont typeface="Arial" panose="020B0604020202020204" pitchFamily="34" charset="0"/>
              <a:buChar char="•"/>
            </a:pPr>
            <a:r>
              <a:rPr lang="en-AU" sz="1600" dirty="0">
                <a:solidFill>
                  <a:schemeClr val="tx1"/>
                </a:solidFill>
              </a:rPr>
              <a:t>Contain only one type of atom</a:t>
            </a:r>
          </a:p>
          <a:p>
            <a:pPr marL="285750" indent="-285750">
              <a:lnSpc>
                <a:spcPct val="150000"/>
              </a:lnSpc>
              <a:spcAft>
                <a:spcPts val="600"/>
              </a:spcAft>
              <a:buFont typeface="Arial" panose="020B0604020202020204" pitchFamily="34" charset="0"/>
              <a:buChar char="•"/>
            </a:pPr>
            <a:r>
              <a:rPr lang="en-AU" sz="1600" dirty="0">
                <a:solidFill>
                  <a:schemeClr val="tx1"/>
                </a:solidFill>
              </a:rPr>
              <a:t>Cannot be broken down or separated into a simpler type of matter chemically or physically.</a:t>
            </a:r>
          </a:p>
          <a:p>
            <a:pPr marL="285750" indent="-285750">
              <a:lnSpc>
                <a:spcPct val="150000"/>
              </a:lnSpc>
              <a:spcAft>
                <a:spcPts val="600"/>
              </a:spcAft>
              <a:buFont typeface="Arial" panose="020B0604020202020204" pitchFamily="34" charset="0"/>
              <a:buChar char="•"/>
            </a:pPr>
            <a:r>
              <a:rPr lang="en-AU" sz="1600" dirty="0">
                <a:solidFill>
                  <a:schemeClr val="tx1"/>
                </a:solidFill>
              </a:rPr>
              <a:t>Can exist as atoms on their own or bonded to form molecules (for example, oxygen gas O</a:t>
            </a:r>
            <a:r>
              <a:rPr lang="en-AU" sz="1600" baseline="-25000" dirty="0">
                <a:solidFill>
                  <a:schemeClr val="tx1"/>
                </a:solidFill>
              </a:rPr>
              <a:t>2</a:t>
            </a:r>
            <a:r>
              <a:rPr lang="en-AU" sz="1600" dirty="0">
                <a:solidFill>
                  <a:schemeClr val="tx1"/>
                </a:solidFill>
              </a:rPr>
              <a:t>).</a:t>
            </a:r>
          </a:p>
        </p:txBody>
      </p:sp>
      <p:sp>
        <p:nvSpPr>
          <p:cNvPr id="31" name="TextBox 30">
            <a:extLst>
              <a:ext uri="{FF2B5EF4-FFF2-40B4-BE49-F238E27FC236}">
                <a16:creationId xmlns:a16="http://schemas.microsoft.com/office/drawing/2014/main" id="{6DAC75FA-E66E-5265-9032-B6CFFD33E2C5}"/>
              </a:ext>
            </a:extLst>
          </p:cNvPr>
          <p:cNvSpPr txBox="1"/>
          <p:nvPr/>
        </p:nvSpPr>
        <p:spPr>
          <a:xfrm>
            <a:off x="249825" y="5256864"/>
            <a:ext cx="1753502" cy="789551"/>
          </a:xfrm>
          <a:prstGeom prst="rect">
            <a:avLst/>
          </a:prstGeom>
          <a:noFill/>
        </p:spPr>
        <p:txBody>
          <a:bodyPr wrap="square">
            <a:spAutoFit/>
          </a:bodyPr>
          <a:lstStyle/>
          <a:p>
            <a:pPr algn="l">
              <a:lnSpc>
                <a:spcPct val="150000"/>
              </a:lnSpc>
            </a:pPr>
            <a:r>
              <a:rPr lang="en-AU" sz="1600" b="1" dirty="0"/>
              <a:t>All particles are the same type</a:t>
            </a:r>
            <a:endParaRPr lang="en-AU" sz="1400" b="1" dirty="0"/>
          </a:p>
        </p:txBody>
      </p:sp>
      <p:sp>
        <p:nvSpPr>
          <p:cNvPr id="8" name="Rectangle 7">
            <a:extLst>
              <a:ext uri="{FF2B5EF4-FFF2-40B4-BE49-F238E27FC236}">
                <a16:creationId xmlns:a16="http://schemas.microsoft.com/office/drawing/2014/main" id="{904995FB-1C2B-A048-AD24-87A7CFAC4FD8}"/>
              </a:ext>
            </a:extLst>
          </p:cNvPr>
          <p:cNvSpPr/>
          <p:nvPr/>
        </p:nvSpPr>
        <p:spPr>
          <a:xfrm>
            <a:off x="4087024" y="1494263"/>
            <a:ext cx="3745448" cy="5021737"/>
          </a:xfrm>
          <a:prstGeom prst="rect">
            <a:avLst/>
          </a:prstGeom>
          <a:solidFill>
            <a:schemeClr val="bg1">
              <a:lumMod val="95000"/>
            </a:schemeClr>
          </a:solidFill>
        </p:spPr>
        <p:style>
          <a:lnRef idx="2">
            <a:schemeClr val="accent4">
              <a:shade val="15000"/>
            </a:schemeClr>
          </a:lnRef>
          <a:fillRef idx="1">
            <a:schemeClr val="accent4"/>
          </a:fillRef>
          <a:effectRef idx="0">
            <a:schemeClr val="accent4"/>
          </a:effectRef>
          <a:fontRef idx="minor">
            <a:schemeClr val="lt1"/>
          </a:fontRef>
        </p:style>
        <p:txBody>
          <a:bodyPr lIns="180000" tIns="180000" rIns="180000" bIns="180000" rtlCol="0" anchor="t"/>
          <a:lstStyle/>
          <a:p>
            <a:pPr>
              <a:lnSpc>
                <a:spcPct val="150000"/>
              </a:lnSpc>
              <a:spcAft>
                <a:spcPts val="600"/>
              </a:spcAft>
            </a:pPr>
            <a:r>
              <a:rPr lang="en-AU" sz="1800" b="1" dirty="0">
                <a:solidFill>
                  <a:schemeClr val="tx1"/>
                </a:solidFill>
              </a:rPr>
              <a:t>Compound</a:t>
            </a:r>
            <a:endParaRPr lang="en-AU" sz="1600" b="1" dirty="0">
              <a:solidFill>
                <a:schemeClr val="tx1"/>
              </a:solidFill>
            </a:endParaRPr>
          </a:p>
          <a:p>
            <a:pPr marL="342900" indent="-342900">
              <a:lnSpc>
                <a:spcPct val="150000"/>
              </a:lnSpc>
              <a:spcAft>
                <a:spcPts val="600"/>
              </a:spcAft>
              <a:buFont typeface="Arial" panose="020B0604020202020204" pitchFamily="34" charset="0"/>
              <a:buChar char="•"/>
            </a:pPr>
            <a:r>
              <a:rPr lang="en-AU" sz="1600" dirty="0">
                <a:solidFill>
                  <a:schemeClr val="tx1"/>
                </a:solidFill>
              </a:rPr>
              <a:t>Contain atoms of two or more different elements bonded together.</a:t>
            </a:r>
          </a:p>
          <a:p>
            <a:pPr marL="342900" indent="-342900">
              <a:lnSpc>
                <a:spcPct val="150000"/>
              </a:lnSpc>
              <a:spcAft>
                <a:spcPts val="600"/>
              </a:spcAft>
              <a:buFont typeface="Arial" panose="020B0604020202020204" pitchFamily="34" charset="0"/>
              <a:buChar char="•"/>
            </a:pPr>
            <a:r>
              <a:rPr lang="en-AU" sz="1600" dirty="0">
                <a:solidFill>
                  <a:schemeClr val="tx1"/>
                </a:solidFill>
              </a:rPr>
              <a:t>Can not be separated physically, but can be chemically separated through chemical reactions.</a:t>
            </a:r>
          </a:p>
          <a:p>
            <a:pPr marL="342900" indent="-342900">
              <a:lnSpc>
                <a:spcPct val="150000"/>
              </a:lnSpc>
              <a:spcAft>
                <a:spcPts val="600"/>
              </a:spcAft>
              <a:buFont typeface="Arial" panose="020B0604020202020204" pitchFamily="34" charset="0"/>
              <a:buChar char="•"/>
            </a:pPr>
            <a:r>
              <a:rPr lang="en-AU" sz="1600" dirty="0">
                <a:solidFill>
                  <a:schemeClr val="tx1"/>
                </a:solidFill>
              </a:rPr>
              <a:t>Example water H</a:t>
            </a:r>
            <a:r>
              <a:rPr lang="en-AU" sz="1600" baseline="-25000" dirty="0">
                <a:solidFill>
                  <a:schemeClr val="tx1"/>
                </a:solidFill>
              </a:rPr>
              <a:t>2</a:t>
            </a:r>
            <a:r>
              <a:rPr lang="en-AU" sz="1600" dirty="0">
                <a:solidFill>
                  <a:schemeClr val="tx1"/>
                </a:solidFill>
              </a:rPr>
              <a:t>O</a:t>
            </a:r>
          </a:p>
        </p:txBody>
      </p:sp>
      <p:sp>
        <p:nvSpPr>
          <p:cNvPr id="32" name="TextBox 31">
            <a:extLst>
              <a:ext uri="{FF2B5EF4-FFF2-40B4-BE49-F238E27FC236}">
                <a16:creationId xmlns:a16="http://schemas.microsoft.com/office/drawing/2014/main" id="{C513C16F-8A19-C27D-79EE-39A26359294D}"/>
              </a:ext>
            </a:extLst>
          </p:cNvPr>
          <p:cNvSpPr txBox="1"/>
          <p:nvPr/>
        </p:nvSpPr>
        <p:spPr>
          <a:xfrm>
            <a:off x="4192421" y="5256864"/>
            <a:ext cx="2300184" cy="1154675"/>
          </a:xfrm>
          <a:prstGeom prst="rect">
            <a:avLst/>
          </a:prstGeom>
          <a:noFill/>
        </p:spPr>
        <p:txBody>
          <a:bodyPr wrap="square">
            <a:spAutoFit/>
          </a:bodyPr>
          <a:lstStyle/>
          <a:p>
            <a:pPr algn="l">
              <a:lnSpc>
                <a:spcPct val="150000"/>
              </a:lnSpc>
            </a:pPr>
            <a:r>
              <a:rPr lang="en-AU" sz="1600" b="1" dirty="0"/>
              <a:t>All particles are the same type. 2 or more elements bonded</a:t>
            </a:r>
            <a:endParaRPr lang="en-AU" sz="1400" b="1" dirty="0"/>
          </a:p>
        </p:txBody>
      </p:sp>
      <p:sp>
        <p:nvSpPr>
          <p:cNvPr id="9" name="Rectangle 8">
            <a:extLst>
              <a:ext uri="{FF2B5EF4-FFF2-40B4-BE49-F238E27FC236}">
                <a16:creationId xmlns:a16="http://schemas.microsoft.com/office/drawing/2014/main" id="{39680A79-1782-9A98-46AA-ACA9C9C9EE9D}"/>
              </a:ext>
            </a:extLst>
          </p:cNvPr>
          <p:cNvSpPr/>
          <p:nvPr/>
        </p:nvSpPr>
        <p:spPr>
          <a:xfrm>
            <a:off x="8066252" y="1492990"/>
            <a:ext cx="4003363" cy="5021737"/>
          </a:xfrm>
          <a:prstGeom prst="rect">
            <a:avLst/>
          </a:prstGeom>
          <a:solidFill>
            <a:schemeClr val="bg1">
              <a:lumMod val="95000"/>
            </a:schemeClr>
          </a:solidFill>
        </p:spPr>
        <p:style>
          <a:lnRef idx="2">
            <a:schemeClr val="accent4">
              <a:shade val="15000"/>
            </a:schemeClr>
          </a:lnRef>
          <a:fillRef idx="1">
            <a:schemeClr val="accent4"/>
          </a:fillRef>
          <a:effectRef idx="0">
            <a:schemeClr val="accent4"/>
          </a:effectRef>
          <a:fontRef idx="minor">
            <a:schemeClr val="lt1"/>
          </a:fontRef>
        </p:style>
        <p:txBody>
          <a:bodyPr lIns="180000" tIns="180000" rIns="180000" bIns="180000" rtlCol="0" anchor="t"/>
          <a:lstStyle/>
          <a:p>
            <a:pPr>
              <a:lnSpc>
                <a:spcPct val="150000"/>
              </a:lnSpc>
              <a:spcAft>
                <a:spcPts val="600"/>
              </a:spcAft>
            </a:pPr>
            <a:r>
              <a:rPr lang="en-AU" sz="1800" b="1" dirty="0">
                <a:solidFill>
                  <a:schemeClr val="tx1"/>
                </a:solidFill>
              </a:rPr>
              <a:t>Mixture</a:t>
            </a:r>
            <a:endParaRPr lang="en-AU" sz="1600" b="1" dirty="0">
              <a:solidFill>
                <a:schemeClr val="tx1"/>
              </a:solidFill>
            </a:endParaRPr>
          </a:p>
          <a:p>
            <a:pPr marL="285750" indent="-285750">
              <a:lnSpc>
                <a:spcPct val="150000"/>
              </a:lnSpc>
              <a:spcAft>
                <a:spcPts val="600"/>
              </a:spcAft>
              <a:buFont typeface="Arial" panose="020B0604020202020204" pitchFamily="34" charset="0"/>
              <a:buChar char="•"/>
            </a:pPr>
            <a:r>
              <a:rPr lang="en-AU" sz="1600" dirty="0">
                <a:solidFill>
                  <a:schemeClr val="tx1"/>
                </a:solidFill>
              </a:rPr>
              <a:t>Contains two or more different elements and/or compounds mixed together.</a:t>
            </a:r>
          </a:p>
          <a:p>
            <a:pPr marL="285750" indent="-285750">
              <a:lnSpc>
                <a:spcPct val="150000"/>
              </a:lnSpc>
              <a:spcAft>
                <a:spcPts val="600"/>
              </a:spcAft>
              <a:buFont typeface="Arial" panose="020B0604020202020204" pitchFamily="34" charset="0"/>
              <a:buChar char="•"/>
            </a:pPr>
            <a:r>
              <a:rPr lang="en-AU" sz="1600" dirty="0">
                <a:solidFill>
                  <a:schemeClr val="tx1"/>
                </a:solidFill>
              </a:rPr>
              <a:t>Can be physically separated into components.</a:t>
            </a:r>
          </a:p>
          <a:p>
            <a:pPr marL="285750" indent="-285750">
              <a:lnSpc>
                <a:spcPct val="150000"/>
              </a:lnSpc>
              <a:spcAft>
                <a:spcPts val="600"/>
              </a:spcAft>
              <a:buFont typeface="Arial" panose="020B0604020202020204" pitchFamily="34" charset="0"/>
              <a:buChar char="•"/>
            </a:pPr>
            <a:r>
              <a:rPr lang="en-AU" sz="1600" dirty="0">
                <a:solidFill>
                  <a:schemeClr val="tx1"/>
                </a:solidFill>
              </a:rPr>
              <a:t>Example Saltwater solution (NaCl and H</a:t>
            </a:r>
            <a:r>
              <a:rPr lang="en-AU" sz="1600" baseline="-25000" dirty="0">
                <a:solidFill>
                  <a:schemeClr val="tx1"/>
                </a:solidFill>
              </a:rPr>
              <a:t>2</a:t>
            </a:r>
            <a:r>
              <a:rPr lang="en-AU" sz="1600" dirty="0">
                <a:solidFill>
                  <a:schemeClr val="tx1"/>
                </a:solidFill>
              </a:rPr>
              <a:t>O).</a:t>
            </a:r>
          </a:p>
        </p:txBody>
      </p:sp>
      <p:sp>
        <p:nvSpPr>
          <p:cNvPr id="116" name="TextBox 115">
            <a:extLst>
              <a:ext uri="{FF2B5EF4-FFF2-40B4-BE49-F238E27FC236}">
                <a16:creationId xmlns:a16="http://schemas.microsoft.com/office/drawing/2014/main" id="{0DC12840-0576-702B-F142-83E963EB0B20}"/>
              </a:ext>
            </a:extLst>
          </p:cNvPr>
          <p:cNvSpPr txBox="1"/>
          <p:nvPr/>
        </p:nvSpPr>
        <p:spPr>
          <a:xfrm>
            <a:off x="8157031" y="5256864"/>
            <a:ext cx="2066116" cy="1154675"/>
          </a:xfrm>
          <a:prstGeom prst="rect">
            <a:avLst/>
          </a:prstGeom>
          <a:noFill/>
        </p:spPr>
        <p:txBody>
          <a:bodyPr wrap="square">
            <a:spAutoFit/>
          </a:bodyPr>
          <a:lstStyle/>
          <a:p>
            <a:pPr algn="l">
              <a:lnSpc>
                <a:spcPct val="150000"/>
              </a:lnSpc>
            </a:pPr>
            <a:r>
              <a:rPr lang="en-AU" sz="1600" b="1" dirty="0"/>
              <a:t>A combination of 2 or more elements or compounds</a:t>
            </a:r>
            <a:endParaRPr lang="en-AU" sz="1400" b="1" dirty="0"/>
          </a:p>
        </p:txBody>
      </p:sp>
      <p:grpSp>
        <p:nvGrpSpPr>
          <p:cNvPr id="6" name="Group 5">
            <a:extLst>
              <a:ext uri="{FF2B5EF4-FFF2-40B4-BE49-F238E27FC236}">
                <a16:creationId xmlns:a16="http://schemas.microsoft.com/office/drawing/2014/main" id="{8B5D2057-5706-76A8-DCDE-CF57BB6AB6DD}"/>
              </a:ext>
              <a:ext uri="{C183D7F6-B498-43B3-948B-1728B52AA6E4}">
                <adec:decorative xmlns:adec="http://schemas.microsoft.com/office/drawing/2017/decorative" val="1"/>
              </a:ext>
            </a:extLst>
          </p:cNvPr>
          <p:cNvGrpSpPr/>
          <p:nvPr/>
        </p:nvGrpSpPr>
        <p:grpSpPr>
          <a:xfrm>
            <a:off x="6475727" y="4971271"/>
            <a:ext cx="1291347" cy="1477648"/>
            <a:chOff x="6475727" y="4971271"/>
            <a:chExt cx="1291347" cy="1477648"/>
          </a:xfrm>
        </p:grpSpPr>
        <p:sp>
          <p:nvSpPr>
            <p:cNvPr id="33" name="Cylinder 32">
              <a:extLst>
                <a:ext uri="{FF2B5EF4-FFF2-40B4-BE49-F238E27FC236}">
                  <a16:creationId xmlns:a16="http://schemas.microsoft.com/office/drawing/2014/main" id="{2F71B20C-C89B-72AE-EBAA-2D312D28AA38}"/>
                </a:ext>
              </a:extLst>
            </p:cNvPr>
            <p:cNvSpPr/>
            <p:nvPr/>
          </p:nvSpPr>
          <p:spPr>
            <a:xfrm>
              <a:off x="6475727" y="4971271"/>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56" name="Group 55" descr="Water molecule">
              <a:extLst>
                <a:ext uri="{FF2B5EF4-FFF2-40B4-BE49-F238E27FC236}">
                  <a16:creationId xmlns:a16="http://schemas.microsoft.com/office/drawing/2014/main" id="{273018FC-5A13-C22D-6731-4BBB4FD8523D}"/>
                </a:ext>
              </a:extLst>
            </p:cNvPr>
            <p:cNvGrpSpPr/>
            <p:nvPr/>
          </p:nvGrpSpPr>
          <p:grpSpPr>
            <a:xfrm>
              <a:off x="6504133" y="5474187"/>
              <a:ext cx="530791" cy="532868"/>
              <a:chOff x="6323408" y="5449937"/>
              <a:chExt cx="530791" cy="532868"/>
            </a:xfrm>
          </p:grpSpPr>
          <p:sp>
            <p:nvSpPr>
              <p:cNvPr id="37" name="Oval 36">
                <a:extLst>
                  <a:ext uri="{FF2B5EF4-FFF2-40B4-BE49-F238E27FC236}">
                    <a16:creationId xmlns:a16="http://schemas.microsoft.com/office/drawing/2014/main" id="{70E6125F-3D26-BB81-93F5-184120A76C36}"/>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5" name="Group 54">
                <a:extLst>
                  <a:ext uri="{FF2B5EF4-FFF2-40B4-BE49-F238E27FC236}">
                    <a16:creationId xmlns:a16="http://schemas.microsoft.com/office/drawing/2014/main" id="{771C9FD8-9523-9790-DACF-7BA0CF481F75}"/>
                  </a:ext>
                </a:extLst>
              </p:cNvPr>
              <p:cNvGrpSpPr/>
              <p:nvPr/>
            </p:nvGrpSpPr>
            <p:grpSpPr>
              <a:xfrm>
                <a:off x="6349288" y="5449937"/>
                <a:ext cx="504911" cy="352325"/>
                <a:chOff x="6323302" y="5422900"/>
                <a:chExt cx="504911" cy="352325"/>
              </a:xfrm>
            </p:grpSpPr>
            <p:sp>
              <p:nvSpPr>
                <p:cNvPr id="34" name="Oval 33">
                  <a:extLst>
                    <a:ext uri="{FF2B5EF4-FFF2-40B4-BE49-F238E27FC236}">
                      <a16:creationId xmlns:a16="http://schemas.microsoft.com/office/drawing/2014/main" id="{679CA2C0-7151-236D-7FAC-AA57169CEE2D}"/>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557B2D7D-D220-3D61-4F23-F724A7DCC3DE}"/>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57" name="Group 56" descr="Water molecule">
              <a:extLst>
                <a:ext uri="{FF2B5EF4-FFF2-40B4-BE49-F238E27FC236}">
                  <a16:creationId xmlns:a16="http://schemas.microsoft.com/office/drawing/2014/main" id="{F24D8DA3-66E6-5FD4-A781-03FCE8E1AC61}"/>
                </a:ext>
              </a:extLst>
            </p:cNvPr>
            <p:cNvGrpSpPr/>
            <p:nvPr/>
          </p:nvGrpSpPr>
          <p:grpSpPr>
            <a:xfrm rot="3739961">
              <a:off x="6833845" y="5917090"/>
              <a:ext cx="530791" cy="532868"/>
              <a:chOff x="6323408" y="5449937"/>
              <a:chExt cx="530791" cy="532868"/>
            </a:xfrm>
          </p:grpSpPr>
          <p:sp>
            <p:nvSpPr>
              <p:cNvPr id="58" name="Oval 57">
                <a:extLst>
                  <a:ext uri="{FF2B5EF4-FFF2-40B4-BE49-F238E27FC236}">
                    <a16:creationId xmlns:a16="http://schemas.microsoft.com/office/drawing/2014/main" id="{FC395170-81B1-2E16-4D97-8A119F7010F7}"/>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9" name="Group 58">
                <a:extLst>
                  <a:ext uri="{FF2B5EF4-FFF2-40B4-BE49-F238E27FC236}">
                    <a16:creationId xmlns:a16="http://schemas.microsoft.com/office/drawing/2014/main" id="{1DBC058B-97FA-B068-5AA2-DE8948260406}"/>
                  </a:ext>
                </a:extLst>
              </p:cNvPr>
              <p:cNvGrpSpPr/>
              <p:nvPr/>
            </p:nvGrpSpPr>
            <p:grpSpPr>
              <a:xfrm>
                <a:off x="6349288" y="5449937"/>
                <a:ext cx="504911" cy="352325"/>
                <a:chOff x="6323302" y="5422900"/>
                <a:chExt cx="504911" cy="352325"/>
              </a:xfrm>
            </p:grpSpPr>
            <p:sp>
              <p:nvSpPr>
                <p:cNvPr id="60" name="Oval 59">
                  <a:extLst>
                    <a:ext uri="{FF2B5EF4-FFF2-40B4-BE49-F238E27FC236}">
                      <a16:creationId xmlns:a16="http://schemas.microsoft.com/office/drawing/2014/main" id="{45AD253D-02AC-B1E4-8AB4-5320353917BA}"/>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F08AABD9-EFA1-93E4-5B69-525E66221CB2}"/>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62" name="Group 61" descr="Water molecule">
              <a:extLst>
                <a:ext uri="{FF2B5EF4-FFF2-40B4-BE49-F238E27FC236}">
                  <a16:creationId xmlns:a16="http://schemas.microsoft.com/office/drawing/2014/main" id="{27316772-18CA-9F19-5531-D197B9A30A97}"/>
                </a:ext>
              </a:extLst>
            </p:cNvPr>
            <p:cNvGrpSpPr/>
            <p:nvPr/>
          </p:nvGrpSpPr>
          <p:grpSpPr>
            <a:xfrm rot="18429835">
              <a:off x="7235244" y="5363622"/>
              <a:ext cx="530791" cy="532868"/>
              <a:chOff x="6323408" y="5449937"/>
              <a:chExt cx="530791" cy="532868"/>
            </a:xfrm>
          </p:grpSpPr>
          <p:sp>
            <p:nvSpPr>
              <p:cNvPr id="63" name="Oval 62">
                <a:extLst>
                  <a:ext uri="{FF2B5EF4-FFF2-40B4-BE49-F238E27FC236}">
                    <a16:creationId xmlns:a16="http://schemas.microsoft.com/office/drawing/2014/main" id="{AFCB6CF9-2BC3-A8C9-E97A-37E41FA101CF}"/>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4" name="Group 63">
                <a:extLst>
                  <a:ext uri="{FF2B5EF4-FFF2-40B4-BE49-F238E27FC236}">
                    <a16:creationId xmlns:a16="http://schemas.microsoft.com/office/drawing/2014/main" id="{17B14F41-F1C9-1DED-26EA-53668E20DD14}"/>
                  </a:ext>
                </a:extLst>
              </p:cNvPr>
              <p:cNvGrpSpPr/>
              <p:nvPr/>
            </p:nvGrpSpPr>
            <p:grpSpPr>
              <a:xfrm>
                <a:off x="6349288" y="5449937"/>
                <a:ext cx="504911" cy="352325"/>
                <a:chOff x="6323302" y="5422900"/>
                <a:chExt cx="504911" cy="352325"/>
              </a:xfrm>
            </p:grpSpPr>
            <p:sp>
              <p:nvSpPr>
                <p:cNvPr id="65" name="Oval 64">
                  <a:extLst>
                    <a:ext uri="{FF2B5EF4-FFF2-40B4-BE49-F238E27FC236}">
                      <a16:creationId xmlns:a16="http://schemas.microsoft.com/office/drawing/2014/main" id="{73892874-FB96-AD11-2491-DC83C33976EF}"/>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3C6659C7-11BF-49F2-DC5D-F8CED61549B9}"/>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grpSp>
        <p:nvGrpSpPr>
          <p:cNvPr id="10" name="Group 9">
            <a:extLst>
              <a:ext uri="{FF2B5EF4-FFF2-40B4-BE49-F238E27FC236}">
                <a16:creationId xmlns:a16="http://schemas.microsoft.com/office/drawing/2014/main" id="{F47E8BB6-D7EC-772E-1254-8D08B2D1C2F2}"/>
              </a:ext>
              <a:ext uri="{C183D7F6-B498-43B3-948B-1728B52AA6E4}">
                <adec:decorative xmlns:adec="http://schemas.microsoft.com/office/drawing/2017/decorative" val="1"/>
              </a:ext>
            </a:extLst>
          </p:cNvPr>
          <p:cNvGrpSpPr/>
          <p:nvPr/>
        </p:nvGrpSpPr>
        <p:grpSpPr>
          <a:xfrm>
            <a:off x="10202881" y="4978099"/>
            <a:ext cx="1231900" cy="1456717"/>
            <a:chOff x="10202881" y="4978099"/>
            <a:chExt cx="1231900" cy="1456717"/>
          </a:xfrm>
        </p:grpSpPr>
        <p:sp>
          <p:nvSpPr>
            <p:cNvPr id="44" name="Cylinder 43">
              <a:extLst>
                <a:ext uri="{FF2B5EF4-FFF2-40B4-BE49-F238E27FC236}">
                  <a16:creationId xmlns:a16="http://schemas.microsoft.com/office/drawing/2014/main" id="{05CE5DC1-8A00-A2DC-A608-37EF69A41E91}"/>
                </a:ext>
              </a:extLst>
            </p:cNvPr>
            <p:cNvSpPr/>
            <p:nvPr/>
          </p:nvSpPr>
          <p:spPr>
            <a:xfrm>
              <a:off x="10202881" y="4978099"/>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67" name="Group 66" descr="Water molecule">
              <a:extLst>
                <a:ext uri="{FF2B5EF4-FFF2-40B4-BE49-F238E27FC236}">
                  <a16:creationId xmlns:a16="http://schemas.microsoft.com/office/drawing/2014/main" id="{76875060-8122-C41C-B0D6-46CCED3D315D}"/>
                </a:ext>
              </a:extLst>
            </p:cNvPr>
            <p:cNvGrpSpPr/>
            <p:nvPr/>
          </p:nvGrpSpPr>
          <p:grpSpPr>
            <a:xfrm rot="18429835">
              <a:off x="11104940" y="5416693"/>
              <a:ext cx="324037" cy="299070"/>
              <a:chOff x="6323408" y="5449937"/>
              <a:chExt cx="530791" cy="532868"/>
            </a:xfrm>
          </p:grpSpPr>
          <p:sp>
            <p:nvSpPr>
              <p:cNvPr id="68" name="Oval 67">
                <a:extLst>
                  <a:ext uri="{FF2B5EF4-FFF2-40B4-BE49-F238E27FC236}">
                    <a16:creationId xmlns:a16="http://schemas.microsoft.com/office/drawing/2014/main" id="{F410D4B6-B160-209B-FB5E-1EBE54F67BF7}"/>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9" name="Group 68">
                <a:extLst>
                  <a:ext uri="{FF2B5EF4-FFF2-40B4-BE49-F238E27FC236}">
                    <a16:creationId xmlns:a16="http://schemas.microsoft.com/office/drawing/2014/main" id="{AAE44FA8-E7E6-DA93-99E4-71D6B9FF6A8C}"/>
                  </a:ext>
                </a:extLst>
              </p:cNvPr>
              <p:cNvGrpSpPr/>
              <p:nvPr/>
            </p:nvGrpSpPr>
            <p:grpSpPr>
              <a:xfrm>
                <a:off x="6349288" y="5449937"/>
                <a:ext cx="504911" cy="352325"/>
                <a:chOff x="6323302" y="5422900"/>
                <a:chExt cx="504911" cy="352325"/>
              </a:xfrm>
            </p:grpSpPr>
            <p:sp>
              <p:nvSpPr>
                <p:cNvPr id="70" name="Oval 69">
                  <a:extLst>
                    <a:ext uri="{FF2B5EF4-FFF2-40B4-BE49-F238E27FC236}">
                      <a16:creationId xmlns:a16="http://schemas.microsoft.com/office/drawing/2014/main" id="{9E1F32DA-5096-8CBA-C21B-D5FF6B490423}"/>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38461EF4-F598-C5C8-158B-6F1846A8F869}"/>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72" name="Group 71" descr="Water molecule">
              <a:extLst>
                <a:ext uri="{FF2B5EF4-FFF2-40B4-BE49-F238E27FC236}">
                  <a16:creationId xmlns:a16="http://schemas.microsoft.com/office/drawing/2014/main" id="{7B2F2566-AD58-9EC7-8F74-34638B7E4551}"/>
                </a:ext>
              </a:extLst>
            </p:cNvPr>
            <p:cNvGrpSpPr/>
            <p:nvPr/>
          </p:nvGrpSpPr>
          <p:grpSpPr>
            <a:xfrm rot="18429835">
              <a:off x="10291989" y="5410681"/>
              <a:ext cx="356551" cy="317565"/>
              <a:chOff x="6323408" y="5449937"/>
              <a:chExt cx="530791" cy="532868"/>
            </a:xfrm>
          </p:grpSpPr>
          <p:sp>
            <p:nvSpPr>
              <p:cNvPr id="73" name="Oval 72">
                <a:extLst>
                  <a:ext uri="{FF2B5EF4-FFF2-40B4-BE49-F238E27FC236}">
                    <a16:creationId xmlns:a16="http://schemas.microsoft.com/office/drawing/2014/main" id="{31E2FC37-A925-0023-B674-4BD945B831D8}"/>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4" name="Group 73">
                <a:extLst>
                  <a:ext uri="{FF2B5EF4-FFF2-40B4-BE49-F238E27FC236}">
                    <a16:creationId xmlns:a16="http://schemas.microsoft.com/office/drawing/2014/main" id="{5F76235B-16C5-F2FF-2CE6-41AEC5CE3579}"/>
                  </a:ext>
                </a:extLst>
              </p:cNvPr>
              <p:cNvGrpSpPr/>
              <p:nvPr/>
            </p:nvGrpSpPr>
            <p:grpSpPr>
              <a:xfrm>
                <a:off x="6349288" y="5449937"/>
                <a:ext cx="504911" cy="352325"/>
                <a:chOff x="6323302" y="5422900"/>
                <a:chExt cx="504911" cy="352325"/>
              </a:xfrm>
            </p:grpSpPr>
            <p:sp>
              <p:nvSpPr>
                <p:cNvPr id="75" name="Oval 74">
                  <a:extLst>
                    <a:ext uri="{FF2B5EF4-FFF2-40B4-BE49-F238E27FC236}">
                      <a16:creationId xmlns:a16="http://schemas.microsoft.com/office/drawing/2014/main" id="{7AAB1DE3-A9D8-4CEB-9313-1758F004B585}"/>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Oval 75">
                  <a:extLst>
                    <a:ext uri="{FF2B5EF4-FFF2-40B4-BE49-F238E27FC236}">
                      <a16:creationId xmlns:a16="http://schemas.microsoft.com/office/drawing/2014/main" id="{FEED260B-12A1-22E8-9E62-01D48334325E}"/>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101" name="Group 100" descr="Water molecule">
              <a:extLst>
                <a:ext uri="{FF2B5EF4-FFF2-40B4-BE49-F238E27FC236}">
                  <a16:creationId xmlns:a16="http://schemas.microsoft.com/office/drawing/2014/main" id="{2F9A86DA-8273-83D4-6A4D-7A0217F9E8DD}"/>
                </a:ext>
              </a:extLst>
            </p:cNvPr>
            <p:cNvGrpSpPr/>
            <p:nvPr/>
          </p:nvGrpSpPr>
          <p:grpSpPr>
            <a:xfrm rot="14611007">
              <a:off x="10244551" y="5771087"/>
              <a:ext cx="324037" cy="299070"/>
              <a:chOff x="6323408" y="5449937"/>
              <a:chExt cx="530791" cy="532868"/>
            </a:xfrm>
          </p:grpSpPr>
          <p:sp>
            <p:nvSpPr>
              <p:cNvPr id="102" name="Oval 101">
                <a:extLst>
                  <a:ext uri="{FF2B5EF4-FFF2-40B4-BE49-F238E27FC236}">
                    <a16:creationId xmlns:a16="http://schemas.microsoft.com/office/drawing/2014/main" id="{771397DB-14F7-DB05-FA12-FA08DB24E931}"/>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3" name="Group 102">
                <a:extLst>
                  <a:ext uri="{FF2B5EF4-FFF2-40B4-BE49-F238E27FC236}">
                    <a16:creationId xmlns:a16="http://schemas.microsoft.com/office/drawing/2014/main" id="{0DA34F4B-CA10-EB67-0B2C-7C4B0FDDC6FF}"/>
                  </a:ext>
                </a:extLst>
              </p:cNvPr>
              <p:cNvGrpSpPr/>
              <p:nvPr/>
            </p:nvGrpSpPr>
            <p:grpSpPr>
              <a:xfrm>
                <a:off x="6349288" y="5449937"/>
                <a:ext cx="504911" cy="352325"/>
                <a:chOff x="6323302" y="5422900"/>
                <a:chExt cx="504911" cy="352325"/>
              </a:xfrm>
            </p:grpSpPr>
            <p:sp>
              <p:nvSpPr>
                <p:cNvPr id="104" name="Oval 103">
                  <a:extLst>
                    <a:ext uri="{FF2B5EF4-FFF2-40B4-BE49-F238E27FC236}">
                      <a16:creationId xmlns:a16="http://schemas.microsoft.com/office/drawing/2014/main" id="{5732C12F-73B7-8B48-2468-1BE0D7B4BA95}"/>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Oval 104">
                  <a:extLst>
                    <a:ext uri="{FF2B5EF4-FFF2-40B4-BE49-F238E27FC236}">
                      <a16:creationId xmlns:a16="http://schemas.microsoft.com/office/drawing/2014/main" id="{90757595-D325-7ED5-73D9-0C24C476D4B9}"/>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106" name="Group 105" descr="Water molecule">
              <a:extLst>
                <a:ext uri="{FF2B5EF4-FFF2-40B4-BE49-F238E27FC236}">
                  <a16:creationId xmlns:a16="http://schemas.microsoft.com/office/drawing/2014/main" id="{EFD85EAC-4D16-C1E2-2897-91ABFEB92253}"/>
                </a:ext>
              </a:extLst>
            </p:cNvPr>
            <p:cNvGrpSpPr/>
            <p:nvPr/>
          </p:nvGrpSpPr>
          <p:grpSpPr>
            <a:xfrm rot="1649634">
              <a:off x="10758813" y="5743421"/>
              <a:ext cx="324037" cy="299070"/>
              <a:chOff x="6323408" y="5449937"/>
              <a:chExt cx="530791" cy="532868"/>
            </a:xfrm>
          </p:grpSpPr>
          <p:sp>
            <p:nvSpPr>
              <p:cNvPr id="107" name="Oval 106">
                <a:extLst>
                  <a:ext uri="{FF2B5EF4-FFF2-40B4-BE49-F238E27FC236}">
                    <a16:creationId xmlns:a16="http://schemas.microsoft.com/office/drawing/2014/main" id="{3318CE55-ECFD-6FA3-2C04-3D13AD5C6F31}"/>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8" name="Group 107">
                <a:extLst>
                  <a:ext uri="{FF2B5EF4-FFF2-40B4-BE49-F238E27FC236}">
                    <a16:creationId xmlns:a16="http://schemas.microsoft.com/office/drawing/2014/main" id="{4B6AE62B-71A8-C565-A077-2E7615A54D91}"/>
                  </a:ext>
                </a:extLst>
              </p:cNvPr>
              <p:cNvGrpSpPr/>
              <p:nvPr/>
            </p:nvGrpSpPr>
            <p:grpSpPr>
              <a:xfrm>
                <a:off x="6349288" y="5449937"/>
                <a:ext cx="504911" cy="352325"/>
                <a:chOff x="6323302" y="5422900"/>
                <a:chExt cx="504911" cy="352325"/>
              </a:xfrm>
            </p:grpSpPr>
            <p:sp>
              <p:nvSpPr>
                <p:cNvPr id="109" name="Oval 108">
                  <a:extLst>
                    <a:ext uri="{FF2B5EF4-FFF2-40B4-BE49-F238E27FC236}">
                      <a16:creationId xmlns:a16="http://schemas.microsoft.com/office/drawing/2014/main" id="{C71D8FBC-FDCA-1ED0-3D86-2712A9C3980B}"/>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Oval 109">
                  <a:extLst>
                    <a:ext uri="{FF2B5EF4-FFF2-40B4-BE49-F238E27FC236}">
                      <a16:creationId xmlns:a16="http://schemas.microsoft.com/office/drawing/2014/main" id="{40C3F8BC-4F10-11DC-B9D0-43C81F860BC7}"/>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111" name="Group 110" descr="Water molecule">
              <a:extLst>
                <a:ext uri="{FF2B5EF4-FFF2-40B4-BE49-F238E27FC236}">
                  <a16:creationId xmlns:a16="http://schemas.microsoft.com/office/drawing/2014/main" id="{2D0A7BA0-979B-21A2-DF92-0F4DC8688576}"/>
                </a:ext>
              </a:extLst>
            </p:cNvPr>
            <p:cNvGrpSpPr/>
            <p:nvPr/>
          </p:nvGrpSpPr>
          <p:grpSpPr>
            <a:xfrm rot="10800000">
              <a:off x="10782562" y="6104222"/>
              <a:ext cx="324037" cy="299070"/>
              <a:chOff x="6323408" y="5449937"/>
              <a:chExt cx="530791" cy="532868"/>
            </a:xfrm>
          </p:grpSpPr>
          <p:sp>
            <p:nvSpPr>
              <p:cNvPr id="112" name="Oval 111">
                <a:extLst>
                  <a:ext uri="{FF2B5EF4-FFF2-40B4-BE49-F238E27FC236}">
                    <a16:creationId xmlns:a16="http://schemas.microsoft.com/office/drawing/2014/main" id="{E794FE67-F6B4-E267-9403-AFC24C3DEC73}"/>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3" name="Group 112">
                <a:extLst>
                  <a:ext uri="{FF2B5EF4-FFF2-40B4-BE49-F238E27FC236}">
                    <a16:creationId xmlns:a16="http://schemas.microsoft.com/office/drawing/2014/main" id="{D943CC57-630D-0977-9356-5CDA09BFCF34}"/>
                  </a:ext>
                </a:extLst>
              </p:cNvPr>
              <p:cNvGrpSpPr/>
              <p:nvPr/>
            </p:nvGrpSpPr>
            <p:grpSpPr>
              <a:xfrm>
                <a:off x="6349288" y="5449937"/>
                <a:ext cx="504911" cy="352325"/>
                <a:chOff x="6323302" y="5422900"/>
                <a:chExt cx="504911" cy="352325"/>
              </a:xfrm>
            </p:grpSpPr>
            <p:sp>
              <p:nvSpPr>
                <p:cNvPr id="114" name="Oval 113">
                  <a:extLst>
                    <a:ext uri="{FF2B5EF4-FFF2-40B4-BE49-F238E27FC236}">
                      <a16:creationId xmlns:a16="http://schemas.microsoft.com/office/drawing/2014/main" id="{0645093E-0B43-4987-8F5E-2547FAF3C6F9}"/>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Oval 114">
                  <a:extLst>
                    <a:ext uri="{FF2B5EF4-FFF2-40B4-BE49-F238E27FC236}">
                      <a16:creationId xmlns:a16="http://schemas.microsoft.com/office/drawing/2014/main" id="{7D6BFD17-6E53-5950-D891-FF2C54D65207}"/>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4" name="Oval 13" descr="an element">
              <a:extLst>
                <a:ext uri="{FF2B5EF4-FFF2-40B4-BE49-F238E27FC236}">
                  <a16:creationId xmlns:a16="http://schemas.microsoft.com/office/drawing/2014/main" id="{9466A278-0268-55D2-438F-D50B1EA87FAB}"/>
                </a:ext>
              </a:extLst>
            </p:cNvPr>
            <p:cNvSpPr/>
            <p:nvPr/>
          </p:nvSpPr>
          <p:spPr>
            <a:xfrm>
              <a:off x="10818831" y="5431776"/>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descr="an element">
              <a:extLst>
                <a:ext uri="{FF2B5EF4-FFF2-40B4-BE49-F238E27FC236}">
                  <a16:creationId xmlns:a16="http://schemas.microsoft.com/office/drawing/2014/main" id="{15BBA7B6-9379-F601-DBA4-6423A7FCB02F}"/>
                </a:ext>
              </a:extLst>
            </p:cNvPr>
            <p:cNvSpPr/>
            <p:nvPr/>
          </p:nvSpPr>
          <p:spPr>
            <a:xfrm>
              <a:off x="11240135" y="6034883"/>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descr="an element">
              <a:extLst>
                <a:ext uri="{FF2B5EF4-FFF2-40B4-BE49-F238E27FC236}">
                  <a16:creationId xmlns:a16="http://schemas.microsoft.com/office/drawing/2014/main" id="{5154ECD3-F0E4-D2A0-1E4C-6F7AC431C4D0}"/>
                </a:ext>
              </a:extLst>
            </p:cNvPr>
            <p:cNvSpPr/>
            <p:nvPr/>
          </p:nvSpPr>
          <p:spPr>
            <a:xfrm>
              <a:off x="10496863" y="6145837"/>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 name="Group 4">
            <a:extLst>
              <a:ext uri="{FF2B5EF4-FFF2-40B4-BE49-F238E27FC236}">
                <a16:creationId xmlns:a16="http://schemas.microsoft.com/office/drawing/2014/main" id="{152B633E-46A4-D22F-AE56-2CB97E58DCF8}"/>
              </a:ext>
              <a:ext uri="{C183D7F6-B498-43B3-948B-1728B52AA6E4}">
                <adec:decorative xmlns:adec="http://schemas.microsoft.com/office/drawing/2017/decorative" val="1"/>
              </a:ext>
            </a:extLst>
          </p:cNvPr>
          <p:cNvGrpSpPr/>
          <p:nvPr/>
        </p:nvGrpSpPr>
        <p:grpSpPr>
          <a:xfrm>
            <a:off x="2070100" y="4991100"/>
            <a:ext cx="1969021" cy="1841480"/>
            <a:chOff x="2070100" y="4991100"/>
            <a:chExt cx="1969021" cy="1841480"/>
          </a:xfrm>
        </p:grpSpPr>
        <p:sp>
          <p:nvSpPr>
            <p:cNvPr id="17" name="Cylinder 16">
              <a:extLst>
                <a:ext uri="{FF2B5EF4-FFF2-40B4-BE49-F238E27FC236}">
                  <a16:creationId xmlns:a16="http://schemas.microsoft.com/office/drawing/2014/main" id="{A680E777-AC6D-7796-ACD1-5D0AE6650969}"/>
                </a:ext>
              </a:extLst>
            </p:cNvPr>
            <p:cNvSpPr/>
            <p:nvPr/>
          </p:nvSpPr>
          <p:spPr>
            <a:xfrm>
              <a:off x="2070100" y="4991100"/>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77" name="Group 76" descr="Oxygen molecule">
              <a:extLst>
                <a:ext uri="{FF2B5EF4-FFF2-40B4-BE49-F238E27FC236}">
                  <a16:creationId xmlns:a16="http://schemas.microsoft.com/office/drawing/2014/main" id="{3D21D4B0-C6BB-7F61-A234-CE268132C6F4}"/>
                </a:ext>
              </a:extLst>
            </p:cNvPr>
            <p:cNvGrpSpPr/>
            <p:nvPr/>
          </p:nvGrpSpPr>
          <p:grpSpPr>
            <a:xfrm rot="17503748">
              <a:off x="2641712" y="5408734"/>
              <a:ext cx="413019" cy="265513"/>
              <a:chOff x="2769136" y="5422900"/>
              <a:chExt cx="413019" cy="265513"/>
            </a:xfrm>
          </p:grpSpPr>
          <p:sp>
            <p:nvSpPr>
              <p:cNvPr id="19" name="Oval 18">
                <a:extLst>
                  <a:ext uri="{FF2B5EF4-FFF2-40B4-BE49-F238E27FC236}">
                    <a16:creationId xmlns:a16="http://schemas.microsoft.com/office/drawing/2014/main" id="{2FA52CCD-C2A7-375D-0078-6F5DC4720B2A}"/>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790B41CE-AA0A-3A8B-9583-2527E9B25633}"/>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8" name="Group 77" descr="Oxygen molecule">
              <a:extLst>
                <a:ext uri="{FF2B5EF4-FFF2-40B4-BE49-F238E27FC236}">
                  <a16:creationId xmlns:a16="http://schemas.microsoft.com/office/drawing/2014/main" id="{87735044-6491-DD62-51F2-EF616368065E}"/>
                </a:ext>
              </a:extLst>
            </p:cNvPr>
            <p:cNvGrpSpPr/>
            <p:nvPr/>
          </p:nvGrpSpPr>
          <p:grpSpPr>
            <a:xfrm rot="2588091">
              <a:off x="2540994" y="5904162"/>
              <a:ext cx="413019" cy="265513"/>
              <a:chOff x="2769136" y="5422900"/>
              <a:chExt cx="413019" cy="265513"/>
            </a:xfrm>
          </p:grpSpPr>
          <p:sp>
            <p:nvSpPr>
              <p:cNvPr id="79" name="Oval 78">
                <a:extLst>
                  <a:ext uri="{FF2B5EF4-FFF2-40B4-BE49-F238E27FC236}">
                    <a16:creationId xmlns:a16="http://schemas.microsoft.com/office/drawing/2014/main" id="{EC77B587-F845-6FF3-C4B2-B9636B234D01}"/>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a:extLst>
                  <a:ext uri="{FF2B5EF4-FFF2-40B4-BE49-F238E27FC236}">
                    <a16:creationId xmlns:a16="http://schemas.microsoft.com/office/drawing/2014/main" id="{CCCFF296-DF05-4004-C521-218EAE81FEC4}"/>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1" name="Group 80" descr="Oxygen molecule">
              <a:extLst>
                <a:ext uri="{FF2B5EF4-FFF2-40B4-BE49-F238E27FC236}">
                  <a16:creationId xmlns:a16="http://schemas.microsoft.com/office/drawing/2014/main" id="{FA877941-DB69-919F-7AF9-F6FF11E4BBE0}"/>
                </a:ext>
              </a:extLst>
            </p:cNvPr>
            <p:cNvGrpSpPr/>
            <p:nvPr/>
          </p:nvGrpSpPr>
          <p:grpSpPr>
            <a:xfrm rot="7015055">
              <a:off x="2146105" y="5905833"/>
              <a:ext cx="413019" cy="265513"/>
              <a:chOff x="2769136" y="5422900"/>
              <a:chExt cx="413019" cy="265513"/>
            </a:xfrm>
          </p:grpSpPr>
          <p:sp>
            <p:nvSpPr>
              <p:cNvPr id="82" name="Oval 81">
                <a:extLst>
                  <a:ext uri="{FF2B5EF4-FFF2-40B4-BE49-F238E27FC236}">
                    <a16:creationId xmlns:a16="http://schemas.microsoft.com/office/drawing/2014/main" id="{D8B5A243-2834-5552-6820-A4294245B0D5}"/>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A643A849-0692-C415-185F-068DBA389F99}"/>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4" name="Group 83" descr="Oxygen molecule">
              <a:extLst>
                <a:ext uri="{FF2B5EF4-FFF2-40B4-BE49-F238E27FC236}">
                  <a16:creationId xmlns:a16="http://schemas.microsoft.com/office/drawing/2014/main" id="{EDECAB3E-E7FC-A858-1477-16DF237FB09B}"/>
                </a:ext>
              </a:extLst>
            </p:cNvPr>
            <p:cNvGrpSpPr/>
            <p:nvPr/>
          </p:nvGrpSpPr>
          <p:grpSpPr>
            <a:xfrm>
              <a:off x="2121481" y="5422900"/>
              <a:ext cx="413019" cy="265513"/>
              <a:chOff x="2769136" y="5422900"/>
              <a:chExt cx="413019" cy="265513"/>
            </a:xfrm>
          </p:grpSpPr>
          <p:sp>
            <p:nvSpPr>
              <p:cNvPr id="85" name="Oval 84">
                <a:extLst>
                  <a:ext uri="{FF2B5EF4-FFF2-40B4-BE49-F238E27FC236}">
                    <a16:creationId xmlns:a16="http://schemas.microsoft.com/office/drawing/2014/main" id="{9D39223B-0F64-31D5-B0B1-F256FDE8611A}"/>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8AB57EF7-FCFD-73D8-3272-385C027ACE43}"/>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0" name="Group 89" descr="Oxygen molecule">
              <a:extLst>
                <a:ext uri="{FF2B5EF4-FFF2-40B4-BE49-F238E27FC236}">
                  <a16:creationId xmlns:a16="http://schemas.microsoft.com/office/drawing/2014/main" id="{892457B8-0D61-BCEF-C0DD-6795EB798CAB}"/>
                </a:ext>
              </a:extLst>
            </p:cNvPr>
            <p:cNvGrpSpPr/>
            <p:nvPr/>
          </p:nvGrpSpPr>
          <p:grpSpPr>
            <a:xfrm rot="20721713">
              <a:off x="2859813" y="6059003"/>
              <a:ext cx="413019" cy="265513"/>
              <a:chOff x="2769136" y="5422900"/>
              <a:chExt cx="413019" cy="265513"/>
            </a:xfrm>
          </p:grpSpPr>
          <p:sp>
            <p:nvSpPr>
              <p:cNvPr id="91" name="Oval 90">
                <a:extLst>
                  <a:ext uri="{FF2B5EF4-FFF2-40B4-BE49-F238E27FC236}">
                    <a16:creationId xmlns:a16="http://schemas.microsoft.com/office/drawing/2014/main" id="{6F3CFB99-29BC-AF7B-0E58-B9191E805CE0}"/>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74B9E2C4-176D-7015-2C7D-14B73CD5E004}"/>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8" name="Cylinder 17">
              <a:extLst>
                <a:ext uri="{FF2B5EF4-FFF2-40B4-BE49-F238E27FC236}">
                  <a16:creationId xmlns:a16="http://schemas.microsoft.com/office/drawing/2014/main" id="{F2DD44EA-6AC6-867B-63DD-832D2AAC2976}"/>
                </a:ext>
              </a:extLst>
            </p:cNvPr>
            <p:cNvSpPr/>
            <p:nvPr/>
          </p:nvSpPr>
          <p:spPr>
            <a:xfrm>
              <a:off x="2807221" y="5375863"/>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1" name="Oval 20" descr="an element">
              <a:extLst>
                <a:ext uri="{FF2B5EF4-FFF2-40B4-BE49-F238E27FC236}">
                  <a16:creationId xmlns:a16="http://schemas.microsoft.com/office/drawing/2014/main" id="{5D65860C-D360-E45E-174C-B20C07371B27}"/>
                </a:ext>
              </a:extLst>
            </p:cNvPr>
            <p:cNvSpPr/>
            <p:nvPr/>
          </p:nvSpPr>
          <p:spPr>
            <a:xfrm>
              <a:off x="2906580" y="6371198"/>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descr="an element">
              <a:extLst>
                <a:ext uri="{FF2B5EF4-FFF2-40B4-BE49-F238E27FC236}">
                  <a16:creationId xmlns:a16="http://schemas.microsoft.com/office/drawing/2014/main" id="{3285BA06-7141-5915-274D-647AB7E6486D}"/>
                </a:ext>
              </a:extLst>
            </p:cNvPr>
            <p:cNvSpPr/>
            <p:nvPr/>
          </p:nvSpPr>
          <p:spPr>
            <a:xfrm>
              <a:off x="3602042" y="6268006"/>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descr="an element">
              <a:extLst>
                <a:ext uri="{FF2B5EF4-FFF2-40B4-BE49-F238E27FC236}">
                  <a16:creationId xmlns:a16="http://schemas.microsoft.com/office/drawing/2014/main" id="{FC0B71C0-62A9-F72B-C8C6-52CA4E0DB16D}"/>
                </a:ext>
              </a:extLst>
            </p:cNvPr>
            <p:cNvSpPr/>
            <p:nvPr/>
          </p:nvSpPr>
          <p:spPr>
            <a:xfrm>
              <a:off x="3108958" y="6570038"/>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descr="an element">
              <a:extLst>
                <a:ext uri="{FF2B5EF4-FFF2-40B4-BE49-F238E27FC236}">
                  <a16:creationId xmlns:a16="http://schemas.microsoft.com/office/drawing/2014/main" id="{258D953F-5293-FE01-59B6-EB54DA89EE49}"/>
                </a:ext>
              </a:extLst>
            </p:cNvPr>
            <p:cNvSpPr/>
            <p:nvPr/>
          </p:nvSpPr>
          <p:spPr>
            <a:xfrm>
              <a:off x="3319517" y="6482937"/>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descr="an element">
              <a:extLst>
                <a:ext uri="{FF2B5EF4-FFF2-40B4-BE49-F238E27FC236}">
                  <a16:creationId xmlns:a16="http://schemas.microsoft.com/office/drawing/2014/main" id="{9F0B8286-3DF8-D83F-5834-61AF24C51309}"/>
                </a:ext>
              </a:extLst>
            </p:cNvPr>
            <p:cNvSpPr/>
            <p:nvPr/>
          </p:nvSpPr>
          <p:spPr>
            <a:xfrm>
              <a:off x="3466624" y="6641175"/>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descr="an element">
              <a:extLst>
                <a:ext uri="{FF2B5EF4-FFF2-40B4-BE49-F238E27FC236}">
                  <a16:creationId xmlns:a16="http://schemas.microsoft.com/office/drawing/2014/main" id="{7E4A4246-E1C4-9ADC-0853-43459127541B}"/>
                </a:ext>
              </a:extLst>
            </p:cNvPr>
            <p:cNvSpPr/>
            <p:nvPr/>
          </p:nvSpPr>
          <p:spPr>
            <a:xfrm>
              <a:off x="3706374" y="6570039"/>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descr="an element">
              <a:extLst>
                <a:ext uri="{FF2B5EF4-FFF2-40B4-BE49-F238E27FC236}">
                  <a16:creationId xmlns:a16="http://schemas.microsoft.com/office/drawing/2014/main" id="{B4F566B8-F30F-5346-3FDF-F43D7695A5F1}"/>
                </a:ext>
              </a:extLst>
            </p:cNvPr>
            <p:cNvSpPr/>
            <p:nvPr/>
          </p:nvSpPr>
          <p:spPr>
            <a:xfrm>
              <a:off x="3154481" y="6273246"/>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descr="an element">
              <a:extLst>
                <a:ext uri="{FF2B5EF4-FFF2-40B4-BE49-F238E27FC236}">
                  <a16:creationId xmlns:a16="http://schemas.microsoft.com/office/drawing/2014/main" id="{A8DA7474-CEEC-406E-563E-E842CE41D55A}"/>
                </a:ext>
              </a:extLst>
            </p:cNvPr>
            <p:cNvSpPr/>
            <p:nvPr/>
          </p:nvSpPr>
          <p:spPr>
            <a:xfrm>
              <a:off x="3822174" y="6333148"/>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descr="an element">
              <a:extLst>
                <a:ext uri="{FF2B5EF4-FFF2-40B4-BE49-F238E27FC236}">
                  <a16:creationId xmlns:a16="http://schemas.microsoft.com/office/drawing/2014/main" id="{D6F1AB1D-7B8A-E88D-1D4E-67AF857ED258}"/>
                </a:ext>
              </a:extLst>
            </p:cNvPr>
            <p:cNvSpPr/>
            <p:nvPr/>
          </p:nvSpPr>
          <p:spPr>
            <a:xfrm>
              <a:off x="3377417" y="6051455"/>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descr="an element">
              <a:extLst>
                <a:ext uri="{FF2B5EF4-FFF2-40B4-BE49-F238E27FC236}">
                  <a16:creationId xmlns:a16="http://schemas.microsoft.com/office/drawing/2014/main" id="{65222AF6-0DC8-A33D-CFE8-3239D9FD8359}"/>
                </a:ext>
              </a:extLst>
            </p:cNvPr>
            <p:cNvSpPr/>
            <p:nvPr/>
          </p:nvSpPr>
          <p:spPr>
            <a:xfrm>
              <a:off x="2944374" y="5808039"/>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descr="an element">
              <a:extLst>
                <a:ext uri="{FF2B5EF4-FFF2-40B4-BE49-F238E27FC236}">
                  <a16:creationId xmlns:a16="http://schemas.microsoft.com/office/drawing/2014/main" id="{812262F8-06BE-C763-CB18-B712C155AA30}"/>
                </a:ext>
              </a:extLst>
            </p:cNvPr>
            <p:cNvSpPr/>
            <p:nvPr/>
          </p:nvSpPr>
          <p:spPr>
            <a:xfrm>
              <a:off x="3096774" y="5960439"/>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descr="an element">
              <a:extLst>
                <a:ext uri="{FF2B5EF4-FFF2-40B4-BE49-F238E27FC236}">
                  <a16:creationId xmlns:a16="http://schemas.microsoft.com/office/drawing/2014/main" id="{1975E1E7-C96C-96CD-48F1-4654A0A7DB67}"/>
                </a:ext>
              </a:extLst>
            </p:cNvPr>
            <p:cNvSpPr/>
            <p:nvPr/>
          </p:nvSpPr>
          <p:spPr>
            <a:xfrm>
              <a:off x="3534169" y="5845714"/>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descr="an element">
              <a:extLst>
                <a:ext uri="{FF2B5EF4-FFF2-40B4-BE49-F238E27FC236}">
                  <a16:creationId xmlns:a16="http://schemas.microsoft.com/office/drawing/2014/main" id="{6D4FE8B7-4ECD-E41F-B806-5F8546E407D3}"/>
                </a:ext>
              </a:extLst>
            </p:cNvPr>
            <p:cNvSpPr/>
            <p:nvPr/>
          </p:nvSpPr>
          <p:spPr>
            <a:xfrm>
              <a:off x="3833895" y="5927357"/>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B8D7D888-5F04-59AF-E60F-68FFE53691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191484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682C08-48D2-BED9-2820-F4913DDB87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5D6570-4F73-F335-37AF-4826C75F9F60}"/>
              </a:ext>
            </a:extLst>
          </p:cNvPr>
          <p:cNvSpPr>
            <a:spLocks noGrp="1"/>
          </p:cNvSpPr>
          <p:nvPr>
            <p:ph type="title"/>
          </p:nvPr>
        </p:nvSpPr>
        <p:spPr>
          <a:xfrm>
            <a:off x="359998" y="360000"/>
            <a:ext cx="10260002" cy="522000"/>
          </a:xfrm>
        </p:spPr>
        <p:txBody>
          <a:bodyPr/>
          <a:lstStyle/>
          <a:p>
            <a:r>
              <a:rPr lang="en-AU" dirty="0">
                <a:latin typeface="+mj-lt"/>
              </a:rPr>
              <a:t>3.1 Checkpoint 2</a:t>
            </a:r>
          </a:p>
        </p:txBody>
      </p:sp>
      <p:sp>
        <p:nvSpPr>
          <p:cNvPr id="2" name="Text Placeholder 1">
            <a:extLst>
              <a:ext uri="{FF2B5EF4-FFF2-40B4-BE49-F238E27FC236}">
                <a16:creationId xmlns:a16="http://schemas.microsoft.com/office/drawing/2014/main" id="{5AD82D23-DFFA-AA66-09B9-0170B74E4BC3}"/>
              </a:ext>
            </a:extLst>
          </p:cNvPr>
          <p:cNvSpPr>
            <a:spLocks noGrp="1"/>
          </p:cNvSpPr>
          <p:nvPr>
            <p:ph type="body" sz="quarter" idx="18"/>
          </p:nvPr>
        </p:nvSpPr>
        <p:spPr>
          <a:xfrm>
            <a:off x="359998" y="1016704"/>
            <a:ext cx="10080000" cy="310015"/>
          </a:xfrm>
        </p:spPr>
        <p:txBody>
          <a:bodyPr/>
          <a:lstStyle/>
          <a:p>
            <a:r>
              <a:rPr lang="en-AU" dirty="0">
                <a:latin typeface="+mj-lt"/>
              </a:rPr>
              <a:t>Definitions</a:t>
            </a:r>
          </a:p>
        </p:txBody>
      </p:sp>
      <p:sp>
        <p:nvSpPr>
          <p:cNvPr id="26" name="Text Placeholder 1">
            <a:extLst>
              <a:ext uri="{FF2B5EF4-FFF2-40B4-BE49-F238E27FC236}">
                <a16:creationId xmlns:a16="http://schemas.microsoft.com/office/drawing/2014/main" id="{01067585-6DAF-364F-B866-24FA1E344708}"/>
              </a:ext>
            </a:extLst>
          </p:cNvPr>
          <p:cNvSpPr txBox="1">
            <a:spLocks/>
          </p:cNvSpPr>
          <p:nvPr/>
        </p:nvSpPr>
        <p:spPr>
          <a:xfrm>
            <a:off x="359998" y="1789661"/>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3" name="Rectangle: Rounded Corners 12">
            <a:extLst>
              <a:ext uri="{FF2B5EF4-FFF2-40B4-BE49-F238E27FC236}">
                <a16:creationId xmlns:a16="http://schemas.microsoft.com/office/drawing/2014/main" id="{4253CD43-229B-C19D-AAD7-6A0837927A80}"/>
              </a:ext>
              <a:ext uri="{C183D7F6-B498-43B3-948B-1728B52AA6E4}">
                <adec:decorative xmlns:adec="http://schemas.microsoft.com/office/drawing/2017/decorative" val="1"/>
              </a:ext>
            </a:extLst>
          </p:cNvPr>
          <p:cNvSpPr/>
          <p:nvPr/>
        </p:nvSpPr>
        <p:spPr>
          <a:xfrm>
            <a:off x="2711669" y="2191132"/>
            <a:ext cx="8723586" cy="4504868"/>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Atom" descr="atom">
            <a:extLst>
              <a:ext uri="{FF2B5EF4-FFF2-40B4-BE49-F238E27FC236}">
                <a16:creationId xmlns:a16="http://schemas.microsoft.com/office/drawing/2014/main" id="{82874032-5DD0-1C42-8568-8487A085D566}"/>
              </a:ext>
            </a:extLst>
          </p:cNvPr>
          <p:cNvSpPr/>
          <p:nvPr/>
        </p:nvSpPr>
        <p:spPr>
          <a:xfrm>
            <a:off x="359998" y="2264250"/>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pitchFamily="34" charset="0"/>
                <a:cs typeface="Arial" panose="020B0604020202020204" pitchFamily="34" charset="0"/>
              </a:rPr>
              <a:t>atom</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8" name="Rectangle: Rounded Corners 20" descr="c) The smallest particle that makes up matter.&#10;">
            <a:extLst>
              <a:ext uri="{FF2B5EF4-FFF2-40B4-BE49-F238E27FC236}">
                <a16:creationId xmlns:a16="http://schemas.microsoft.com/office/drawing/2014/main" id="{9741B527-B7F3-7271-F62F-B102BAFC379E}"/>
              </a:ext>
            </a:extLst>
          </p:cNvPr>
          <p:cNvSpPr/>
          <p:nvPr/>
        </p:nvSpPr>
        <p:spPr>
          <a:xfrm>
            <a:off x="4750674" y="4069988"/>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lang="en-US" sz="1600">
                <a:solidFill>
                  <a:srgbClr val="002664"/>
                </a:solidFill>
                <a:latin typeface="Arial" panose="020B0604020202020204"/>
              </a:rPr>
              <a:t>The smallest particle that makes up matter.</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Heterogeneous" descr="heterogenous">
            <a:extLst>
              <a:ext uri="{FF2B5EF4-FFF2-40B4-BE49-F238E27FC236}">
                <a16:creationId xmlns:a16="http://schemas.microsoft.com/office/drawing/2014/main" id="{52157A52-609C-AA32-2CB5-E8A135184AB3}"/>
              </a:ext>
            </a:extLst>
          </p:cNvPr>
          <p:cNvSpPr/>
          <p:nvPr/>
        </p:nvSpPr>
        <p:spPr>
          <a:xfrm>
            <a:off x="359998" y="3167119"/>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srgbClr val="002664"/>
                </a:solidFill>
                <a:latin typeface="Arial" panose="020B0604020202020204" pitchFamily="34" charset="0"/>
                <a:cs typeface="Arial" panose="020B0604020202020204" pitchFamily="34" charset="0"/>
              </a:rPr>
              <a:t>heterogeneous</a:t>
            </a:r>
            <a:endParaRPr lang="en-AU" sz="1600" b="1" dirty="0">
              <a:solidFill>
                <a:srgbClr val="002664"/>
              </a:solidFill>
              <a:latin typeface="Arial" panose="020B0604020202020204" pitchFamily="34" charset="0"/>
              <a:cs typeface="Arial" panose="020B0604020202020204" pitchFamily="34" charset="0"/>
            </a:endParaRPr>
          </a:p>
        </p:txBody>
      </p:sp>
      <p:sp>
        <p:nvSpPr>
          <p:cNvPr id="6" name="Rectangle: Rounded Corners 14" descr="a) A substance or mixture that is different throughout.&#10;&#10;">
            <a:extLst>
              <a:ext uri="{FF2B5EF4-FFF2-40B4-BE49-F238E27FC236}">
                <a16:creationId xmlns:a16="http://schemas.microsoft.com/office/drawing/2014/main" id="{31026D10-3786-DDEB-4EBD-CD3FCE1EAB20}"/>
              </a:ext>
            </a:extLst>
          </p:cNvPr>
          <p:cNvSpPr/>
          <p:nvPr/>
        </p:nvSpPr>
        <p:spPr>
          <a:xfrm>
            <a:off x="4751030" y="2264250"/>
            <a:ext cx="6561616"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lang="en-US" sz="1600" dirty="0">
                <a:solidFill>
                  <a:srgbClr val="002664"/>
                </a:solidFill>
                <a:latin typeface="Arial" panose="020B0604020202020204"/>
              </a:rPr>
              <a:t>A substance or mixture that is different throughout.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1" name="Homogeneous" descr="homogenous">
            <a:extLst>
              <a:ext uri="{FF2B5EF4-FFF2-40B4-BE49-F238E27FC236}">
                <a16:creationId xmlns:a16="http://schemas.microsoft.com/office/drawing/2014/main" id="{85409F96-570C-8F73-3465-CFFA04AD38B8}"/>
              </a:ext>
            </a:extLst>
          </p:cNvPr>
          <p:cNvSpPr/>
          <p:nvPr/>
        </p:nvSpPr>
        <p:spPr>
          <a:xfrm>
            <a:off x="359997" y="4069988"/>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pitchFamily="34" charset="0"/>
                <a:cs typeface="Arial" panose="020B0604020202020204" pitchFamily="34" charset="0"/>
              </a:rPr>
              <a:t>homogeneous</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10" name="Rectangle: Rounded Corners 22" descr="e) A substance or mixture that is the same throughout.&#10;">
            <a:extLst>
              <a:ext uri="{FF2B5EF4-FFF2-40B4-BE49-F238E27FC236}">
                <a16:creationId xmlns:a16="http://schemas.microsoft.com/office/drawing/2014/main" id="{79FBE891-7300-1C97-7F9B-08EC1BF4E82F}"/>
              </a:ext>
            </a:extLst>
          </p:cNvPr>
          <p:cNvSpPr/>
          <p:nvPr/>
        </p:nvSpPr>
        <p:spPr>
          <a:xfrm>
            <a:off x="4748618" y="5875727"/>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kumimoji="0" lang="en-US" sz="1600" b="0" i="0" u="none" strike="noStrike" kern="1200" cap="none" spc="0" normalizeH="0" baseline="0" noProof="0">
                <a:ln>
                  <a:noFill/>
                </a:ln>
                <a:solidFill>
                  <a:srgbClr val="002664"/>
                </a:solidFill>
                <a:effectLst/>
                <a:uLnTx/>
                <a:uFillTx/>
                <a:latin typeface="Arial" panose="020B0604020202020204"/>
                <a:ea typeface="+mn-ea"/>
                <a:cs typeface="+mn-cs"/>
              </a:rPr>
              <a:t>A substance or mixture that is the same throughout.</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Pure substance" descr="pure substance">
            <a:extLst>
              <a:ext uri="{FF2B5EF4-FFF2-40B4-BE49-F238E27FC236}">
                <a16:creationId xmlns:a16="http://schemas.microsoft.com/office/drawing/2014/main" id="{850CD8BA-5438-6750-000A-C48914D97F1C}"/>
              </a:ext>
            </a:extLst>
          </p:cNvPr>
          <p:cNvSpPr/>
          <p:nvPr/>
        </p:nvSpPr>
        <p:spPr>
          <a:xfrm>
            <a:off x="359997" y="4972857"/>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dirty="0">
                <a:solidFill>
                  <a:srgbClr val="002664"/>
                </a:solidFill>
                <a:latin typeface="Arial" panose="020B0604020202020204" pitchFamily="34" charset="0"/>
                <a:cs typeface="Arial" panose="020B0604020202020204" pitchFamily="34" charset="0"/>
              </a:rPr>
              <a:t>pure substance </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7" name="Rectangle: Rounded Corners 19" descr="b) Substance made up of only one type of particle, or having a fixed ratio  of particles.&#10;">
            <a:extLst>
              <a:ext uri="{FF2B5EF4-FFF2-40B4-BE49-F238E27FC236}">
                <a16:creationId xmlns:a16="http://schemas.microsoft.com/office/drawing/2014/main" id="{74233557-4BE1-2DC1-DCA7-80D8E5DA9C55}"/>
              </a:ext>
            </a:extLst>
          </p:cNvPr>
          <p:cNvSpPr/>
          <p:nvPr/>
        </p:nvSpPr>
        <p:spPr>
          <a:xfrm>
            <a:off x="4750676" y="3167119"/>
            <a:ext cx="6564025"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lang="en-US" sz="1600" dirty="0">
                <a:solidFill>
                  <a:srgbClr val="002664"/>
                </a:solidFill>
                <a:latin typeface="Arial" panose="020B0604020202020204"/>
              </a:rPr>
              <a:t>Substance made up of only one type of particle, or having a fixed ratio  of particles.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3" name="Mixture" descr="mixture">
            <a:extLst>
              <a:ext uri="{FF2B5EF4-FFF2-40B4-BE49-F238E27FC236}">
                <a16:creationId xmlns:a16="http://schemas.microsoft.com/office/drawing/2014/main" id="{F7D647BE-FC4F-EE9E-02CC-48F8E7E3D56C}"/>
              </a:ext>
            </a:extLst>
          </p:cNvPr>
          <p:cNvSpPr/>
          <p:nvPr/>
        </p:nvSpPr>
        <p:spPr>
          <a:xfrm>
            <a:off x="359997" y="5875727"/>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pitchFamily="34" charset="0"/>
                <a:cs typeface="Arial" panose="020B0604020202020204" pitchFamily="34" charset="0"/>
              </a:rPr>
              <a:t>mixture</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9" name="Rectangle: Rounded Corners 21" descr="d) Substance made up of varying amounts of different particles, or of different types of particles.&#10;">
            <a:extLst>
              <a:ext uri="{FF2B5EF4-FFF2-40B4-BE49-F238E27FC236}">
                <a16:creationId xmlns:a16="http://schemas.microsoft.com/office/drawing/2014/main" id="{E1A008B0-D1BF-8250-44D5-A4BD5DBEC9B5}"/>
              </a:ext>
            </a:extLst>
          </p:cNvPr>
          <p:cNvSpPr/>
          <p:nvPr/>
        </p:nvSpPr>
        <p:spPr>
          <a:xfrm>
            <a:off x="4748618" y="4972857"/>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4"/>
              <a:tabLst/>
              <a:defRPr/>
            </a:pPr>
            <a:r>
              <a:rPr lang="en-US" sz="1600" dirty="0">
                <a:solidFill>
                  <a:srgbClr val="002664"/>
                </a:solidFill>
                <a:latin typeface="Arial" panose="020B0604020202020204"/>
              </a:rPr>
              <a:t>Substance made up of varying amounts of different particles.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9428689E-FC7B-8E1A-4CC5-E996279BBA3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731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4.81481E-6 L 0.20273 0.26157 " pathEditMode="relative" rAng="0" ptsTypes="AA">
                                      <p:cBhvr>
                                        <p:cTn id="6" dur="2000" fill="hold"/>
                                        <p:tgtEl>
                                          <p:spTgt spid="27"/>
                                        </p:tgtEl>
                                        <p:attrNameLst>
                                          <p:attrName>ppt_x</p:attrName>
                                          <p:attrName>ppt_y</p:attrName>
                                        </p:attrNameLst>
                                      </p:cBhvr>
                                      <p:rCtr x="10130" y="13079"/>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4.79167E-6 1.85185E-6 L 0.20364 -0.12153 " pathEditMode="relative" rAng="0" ptsTypes="AA">
                                      <p:cBhvr>
                                        <p:cTn id="11" dur="2000" fill="hold"/>
                                        <p:tgtEl>
                                          <p:spTgt spid="30"/>
                                        </p:tgtEl>
                                        <p:attrNameLst>
                                          <p:attrName>ppt_x</p:attrName>
                                          <p:attrName>ppt_y</p:attrName>
                                        </p:attrNameLst>
                                      </p:cBhvr>
                                      <p:rCtr x="10182" y="-6088"/>
                                    </p:animMotion>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4.79167E-6 -1.11111E-6 L 0.20273 0.25671 " pathEditMode="relative" rAng="0" ptsTypes="AA">
                                      <p:cBhvr>
                                        <p:cTn id="16" dur="2000" fill="hold"/>
                                        <p:tgtEl>
                                          <p:spTgt spid="31"/>
                                        </p:tgtEl>
                                        <p:attrNameLst>
                                          <p:attrName>ppt_x</p:attrName>
                                          <p:attrName>ppt_y</p:attrName>
                                        </p:attrNameLst>
                                      </p:cBhvr>
                                      <p:rCtr x="10130" y="12824"/>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79167E-6 -4.07407E-6 L 0.20273 -0.26388 " pathEditMode="relative" rAng="0" ptsTypes="AA">
                                      <p:cBhvr>
                                        <p:cTn id="21" dur="2000" fill="hold"/>
                                        <p:tgtEl>
                                          <p:spTgt spid="32"/>
                                        </p:tgtEl>
                                        <p:attrNameLst>
                                          <p:attrName>ppt_x</p:attrName>
                                          <p:attrName>ppt_y</p:attrName>
                                        </p:attrNameLst>
                                      </p:cBhvr>
                                      <p:rCtr x="10130" y="-13194"/>
                                    </p:animMotion>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4.79167E-6 4.44444E-6 L 0.20364 -0.12871 " pathEditMode="relative" rAng="0" ptsTypes="AA">
                                      <p:cBhvr>
                                        <p:cTn id="26" dur="2000" fill="hold"/>
                                        <p:tgtEl>
                                          <p:spTgt spid="33"/>
                                        </p:tgtEl>
                                        <p:attrNameLst>
                                          <p:attrName>ppt_x</p:attrName>
                                          <p:attrName>ppt_y</p:attrName>
                                        </p:attrNameLst>
                                      </p:cBhvr>
                                      <p:rCtr x="10182" y="-6435"/>
                                    </p:animMotion>
                                  </p:childTnLst>
                                </p:cTn>
                              </p:par>
                            </p:childTnLst>
                          </p:cTn>
                        </p:par>
                      </p:childTnLst>
                    </p:cTn>
                  </p:par>
                </p:childTnLst>
              </p:cTn>
              <p:nextCondLst>
                <p:cond evt="onClick" delay="0">
                  <p:tgtEl>
                    <p:spTgt spid="33"/>
                  </p:tgtEl>
                </p:cond>
              </p:nextCondLst>
            </p:seq>
          </p:childTnLst>
        </p:cTn>
      </p:par>
    </p:tnLst>
    <p:bldLst>
      <p:bldP spid="27" grpId="0" animBg="1"/>
      <p:bldP spid="30" grpId="0" animBg="1"/>
      <p:bldP spid="31" grpId="0" animBg="1"/>
      <p:bldP spid="32" grpId="0" animBg="1"/>
      <p:bldP spid="3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3E9B3-DDBE-72FF-6FEA-3EF8F58452A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1B26EA8-A371-15BD-2005-022E60D9816A}"/>
              </a:ext>
            </a:extLst>
          </p:cNvPr>
          <p:cNvSpPr>
            <a:spLocks noGrp="1"/>
          </p:cNvSpPr>
          <p:nvPr>
            <p:ph type="title"/>
          </p:nvPr>
        </p:nvSpPr>
        <p:spPr>
          <a:xfrm>
            <a:off x="359998" y="360000"/>
            <a:ext cx="10260002" cy="522000"/>
          </a:xfrm>
        </p:spPr>
        <p:txBody>
          <a:bodyPr/>
          <a:lstStyle/>
          <a:p>
            <a:r>
              <a:rPr lang="en-AU"/>
              <a:t>3.1 Checkpoint 3</a:t>
            </a:r>
          </a:p>
        </p:txBody>
      </p:sp>
      <p:sp>
        <p:nvSpPr>
          <p:cNvPr id="9" name="Text Placeholder 8">
            <a:extLst>
              <a:ext uri="{FF2B5EF4-FFF2-40B4-BE49-F238E27FC236}">
                <a16:creationId xmlns:a16="http://schemas.microsoft.com/office/drawing/2014/main" id="{B6AE4DDD-2675-2A42-1AA1-A300E95B1496}"/>
              </a:ext>
            </a:extLst>
          </p:cNvPr>
          <p:cNvSpPr>
            <a:spLocks noGrp="1"/>
          </p:cNvSpPr>
          <p:nvPr>
            <p:ph type="body" sz="quarter" idx="18"/>
          </p:nvPr>
        </p:nvSpPr>
        <p:spPr>
          <a:xfrm>
            <a:off x="359998" y="1016704"/>
            <a:ext cx="10080000" cy="310015"/>
          </a:xfrm>
        </p:spPr>
        <p:txBody>
          <a:bodyPr/>
          <a:lstStyle/>
          <a:p>
            <a:r>
              <a:rPr lang="en-AU" dirty="0"/>
              <a:t>Classifying matter</a:t>
            </a:r>
          </a:p>
        </p:txBody>
      </p:sp>
      <p:sp>
        <p:nvSpPr>
          <p:cNvPr id="5" name="TextBox 4">
            <a:extLst>
              <a:ext uri="{FF2B5EF4-FFF2-40B4-BE49-F238E27FC236}">
                <a16:creationId xmlns:a16="http://schemas.microsoft.com/office/drawing/2014/main" id="{3AC9576F-1CCE-7D9C-425D-AAF43E6ADC16}"/>
              </a:ext>
            </a:extLst>
          </p:cNvPr>
          <p:cNvSpPr txBox="1"/>
          <p:nvPr/>
        </p:nvSpPr>
        <p:spPr>
          <a:xfrm>
            <a:off x="359998" y="1857752"/>
            <a:ext cx="11484002" cy="1396572"/>
          </a:xfrm>
          <a:prstGeom prst="rect">
            <a:avLst/>
          </a:prstGeom>
          <a:noFill/>
        </p:spPr>
        <p:txBody>
          <a:bodyPr wrap="square" lIns="0" tIns="0" rIns="0" bIns="0" numCol="2" rtlCol="0">
            <a:noAutofit/>
          </a:bodyPr>
          <a:lstStyle/>
          <a:p>
            <a:pPr algn="l">
              <a:lnSpc>
                <a:spcPct val="150000"/>
              </a:lnSpc>
              <a:spcAft>
                <a:spcPts val="600"/>
              </a:spcAft>
            </a:pPr>
            <a:r>
              <a:rPr lang="en-US" sz="1800" dirty="0"/>
              <a:t>Identify each of the images below as either:</a:t>
            </a:r>
          </a:p>
          <a:p>
            <a:pPr indent="-457200" algn="l">
              <a:lnSpc>
                <a:spcPct val="150000"/>
              </a:lnSpc>
              <a:spcAft>
                <a:spcPts val="600"/>
              </a:spcAft>
              <a:buAutoNum type="alphaUcPeriod"/>
            </a:pPr>
            <a:r>
              <a:rPr lang="en-US" sz="1800" dirty="0"/>
              <a:t>element </a:t>
            </a:r>
          </a:p>
          <a:p>
            <a:pPr indent="-457200" algn="l">
              <a:lnSpc>
                <a:spcPct val="150000"/>
              </a:lnSpc>
              <a:spcAft>
                <a:spcPts val="600"/>
              </a:spcAft>
              <a:buAutoNum type="alphaUcPeriod"/>
            </a:pPr>
            <a:r>
              <a:rPr lang="en-US" sz="1800" dirty="0"/>
              <a:t>compound</a:t>
            </a:r>
          </a:p>
          <a:p>
            <a:pPr indent="-457200" algn="l">
              <a:lnSpc>
                <a:spcPct val="150000"/>
              </a:lnSpc>
              <a:spcAft>
                <a:spcPts val="600"/>
              </a:spcAft>
              <a:buAutoNum type="alphaUcPeriod"/>
            </a:pPr>
            <a:r>
              <a:rPr lang="en-US" sz="1800" dirty="0"/>
              <a:t>mixture of elements </a:t>
            </a:r>
          </a:p>
          <a:p>
            <a:pPr indent="-457200" algn="l">
              <a:lnSpc>
                <a:spcPct val="150000"/>
              </a:lnSpc>
              <a:spcAft>
                <a:spcPts val="600"/>
              </a:spcAft>
              <a:buAutoNum type="alphaUcPeriod"/>
            </a:pPr>
            <a:r>
              <a:rPr lang="en-US" sz="1800" dirty="0"/>
              <a:t>mixture of compounds, </a:t>
            </a:r>
          </a:p>
          <a:p>
            <a:pPr indent="-457200" algn="l">
              <a:lnSpc>
                <a:spcPct val="150000"/>
              </a:lnSpc>
              <a:spcAft>
                <a:spcPts val="600"/>
              </a:spcAft>
              <a:buAutoNum type="alphaUcPeriod"/>
            </a:pPr>
            <a:r>
              <a:rPr lang="en-US" sz="1800" dirty="0"/>
              <a:t>mixture of both elements and compounds</a:t>
            </a:r>
          </a:p>
        </p:txBody>
      </p:sp>
      <p:grpSp>
        <p:nvGrpSpPr>
          <p:cNvPr id="7" name="Group 6" descr="Images representing particles of different types of substances and mixtures.">
            <a:extLst>
              <a:ext uri="{FF2B5EF4-FFF2-40B4-BE49-F238E27FC236}">
                <a16:creationId xmlns:a16="http://schemas.microsoft.com/office/drawing/2014/main" id="{9CDE2B9A-8B7A-7373-A3F5-DD482F2FB834}"/>
              </a:ext>
            </a:extLst>
          </p:cNvPr>
          <p:cNvGrpSpPr/>
          <p:nvPr/>
        </p:nvGrpSpPr>
        <p:grpSpPr>
          <a:xfrm>
            <a:off x="376441" y="3601274"/>
            <a:ext cx="2836949" cy="1474578"/>
            <a:chOff x="4354182" y="2252624"/>
            <a:chExt cx="3414090" cy="1774562"/>
          </a:xfrm>
        </p:grpSpPr>
        <p:sp>
          <p:nvSpPr>
            <p:cNvPr id="19" name="Rectangle 18" descr="Images representing particles of different types of substances and mixtures.">
              <a:extLst>
                <a:ext uri="{FF2B5EF4-FFF2-40B4-BE49-F238E27FC236}">
                  <a16:creationId xmlns:a16="http://schemas.microsoft.com/office/drawing/2014/main" id="{588B02C6-DE7B-A2D9-9359-A97153B1A157}"/>
                </a:ext>
              </a:extLst>
            </p:cNvPr>
            <p:cNvSpPr/>
            <p:nvPr/>
          </p:nvSpPr>
          <p:spPr>
            <a:xfrm>
              <a:off x="4359648" y="2260379"/>
              <a:ext cx="3408624" cy="17668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raphic 33" descr="Badge 1 outline">
              <a:extLst>
                <a:ext uri="{FF2B5EF4-FFF2-40B4-BE49-F238E27FC236}">
                  <a16:creationId xmlns:a16="http://schemas.microsoft.com/office/drawing/2014/main" id="{2CFDA8C0-09D2-3FD9-97EE-4FC0D15F7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4182" y="2262796"/>
              <a:ext cx="469681" cy="469681"/>
            </a:xfrm>
            <a:prstGeom prst="rect">
              <a:avLst/>
            </a:prstGeom>
          </p:spPr>
        </p:pic>
        <p:pic>
          <p:nvPicPr>
            <p:cNvPr id="48" name="Graphic 47" descr="Basic Shapes with solid fill">
              <a:extLst>
                <a:ext uri="{FF2B5EF4-FFF2-40B4-BE49-F238E27FC236}">
                  <a16:creationId xmlns:a16="http://schemas.microsoft.com/office/drawing/2014/main" id="{980F9B09-C56E-8202-1C4E-08A141C232F7}"/>
                </a:ext>
              </a:extLst>
            </p:cNvPr>
            <p:cNvPicPr>
              <a:picLocks noChangeAspect="1"/>
            </p:cNvPicPr>
            <p:nvPr/>
          </p:nvPicPr>
          <p:blipFill>
            <a:blip r:embed="rId5">
              <a:extLst>
                <a:ext uri="{96DAC541-7B7A-43D3-8B79-37D633B846F1}">
                  <asvg:svgBlip xmlns:asvg="http://schemas.microsoft.com/office/drawing/2016/SVG/main" r:embed="rId6"/>
                </a:ext>
              </a:extLst>
            </a:blip>
            <a:srcRect l="48819" b="49999"/>
            <a:stretch>
              <a:fillRect/>
            </a:stretch>
          </p:blipFill>
          <p:spPr>
            <a:xfrm>
              <a:off x="6456265" y="2255210"/>
              <a:ext cx="468000" cy="457200"/>
            </a:xfrm>
            <a:prstGeom prst="rect">
              <a:avLst/>
            </a:prstGeom>
          </p:spPr>
        </p:pic>
        <p:pic>
          <p:nvPicPr>
            <p:cNvPr id="49" name="Graphic 48" descr="Basic Shapes with solid fill">
              <a:extLst>
                <a:ext uri="{FF2B5EF4-FFF2-40B4-BE49-F238E27FC236}">
                  <a16:creationId xmlns:a16="http://schemas.microsoft.com/office/drawing/2014/main" id="{91A7FB0B-5B87-1C11-4632-7BB55BB2466A}"/>
                </a:ext>
              </a:extLst>
            </p:cNvPr>
            <p:cNvPicPr>
              <a:picLocks noChangeAspect="1"/>
            </p:cNvPicPr>
            <p:nvPr/>
          </p:nvPicPr>
          <p:blipFill>
            <a:blip r:embed="rId5">
              <a:extLst>
                <a:ext uri="{96DAC541-7B7A-43D3-8B79-37D633B846F1}">
                  <asvg:svgBlip xmlns:asvg="http://schemas.microsoft.com/office/drawing/2016/SVG/main" r:embed="rId6"/>
                </a:ext>
              </a:extLst>
            </a:blip>
            <a:srcRect l="48819" b="49999"/>
            <a:stretch>
              <a:fillRect/>
            </a:stretch>
          </p:blipFill>
          <p:spPr>
            <a:xfrm>
              <a:off x="5178229" y="2946179"/>
              <a:ext cx="468000" cy="457200"/>
            </a:xfrm>
            <a:prstGeom prst="rect">
              <a:avLst/>
            </a:prstGeom>
          </p:spPr>
        </p:pic>
        <p:pic>
          <p:nvPicPr>
            <p:cNvPr id="50" name="Graphic 49" descr="Basic Shapes with solid fill">
              <a:extLst>
                <a:ext uri="{FF2B5EF4-FFF2-40B4-BE49-F238E27FC236}">
                  <a16:creationId xmlns:a16="http://schemas.microsoft.com/office/drawing/2014/main" id="{95424E9A-0AC2-F7F3-8AD6-B8B63EE73AB0}"/>
                </a:ext>
              </a:extLst>
            </p:cNvPr>
            <p:cNvPicPr>
              <a:picLocks noChangeAspect="1"/>
            </p:cNvPicPr>
            <p:nvPr/>
          </p:nvPicPr>
          <p:blipFill>
            <a:blip r:embed="rId5">
              <a:extLst>
                <a:ext uri="{96DAC541-7B7A-43D3-8B79-37D633B846F1}">
                  <asvg:svgBlip xmlns:asvg="http://schemas.microsoft.com/office/drawing/2016/SVG/main" r:embed="rId6"/>
                </a:ext>
              </a:extLst>
            </a:blip>
            <a:srcRect l="48819" b="49999"/>
            <a:stretch>
              <a:fillRect/>
            </a:stretch>
          </p:blipFill>
          <p:spPr>
            <a:xfrm>
              <a:off x="7049807" y="2798840"/>
              <a:ext cx="468000" cy="457200"/>
            </a:xfrm>
            <a:prstGeom prst="rect">
              <a:avLst/>
            </a:prstGeom>
          </p:spPr>
        </p:pic>
        <p:pic>
          <p:nvPicPr>
            <p:cNvPr id="51" name="Graphic 50" descr="Basic Shapes with solid fill">
              <a:extLst>
                <a:ext uri="{FF2B5EF4-FFF2-40B4-BE49-F238E27FC236}">
                  <a16:creationId xmlns:a16="http://schemas.microsoft.com/office/drawing/2014/main" id="{F4353B9F-9655-CF27-C378-172FE701459F}"/>
                </a:ext>
              </a:extLst>
            </p:cNvPr>
            <p:cNvPicPr>
              <a:picLocks noChangeAspect="1"/>
            </p:cNvPicPr>
            <p:nvPr/>
          </p:nvPicPr>
          <p:blipFill>
            <a:blip r:embed="rId5">
              <a:extLst>
                <a:ext uri="{96DAC541-7B7A-43D3-8B79-37D633B846F1}">
                  <asvg:svgBlip xmlns:asvg="http://schemas.microsoft.com/office/drawing/2016/SVG/main" r:embed="rId6"/>
                </a:ext>
              </a:extLst>
            </a:blip>
            <a:srcRect l="48819" b="49999"/>
            <a:stretch>
              <a:fillRect/>
            </a:stretch>
          </p:blipFill>
          <p:spPr>
            <a:xfrm>
              <a:off x="4479324" y="3214507"/>
              <a:ext cx="468000" cy="457200"/>
            </a:xfrm>
            <a:prstGeom prst="rect">
              <a:avLst/>
            </a:prstGeom>
          </p:spPr>
        </p:pic>
        <p:pic>
          <p:nvPicPr>
            <p:cNvPr id="56" name="Graphic 55" descr="Basic Shapes outline">
              <a:extLst>
                <a:ext uri="{FF2B5EF4-FFF2-40B4-BE49-F238E27FC236}">
                  <a16:creationId xmlns:a16="http://schemas.microsoft.com/office/drawing/2014/main" id="{6060CA6A-A851-DBB1-0021-4B278222969F}"/>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5757265" y="3256040"/>
              <a:ext cx="482600" cy="457201"/>
            </a:xfrm>
            <a:prstGeom prst="rect">
              <a:avLst/>
            </a:prstGeom>
          </p:spPr>
        </p:pic>
        <p:pic>
          <p:nvPicPr>
            <p:cNvPr id="57" name="Graphic 56" descr="Basic Shapes outline">
              <a:extLst>
                <a:ext uri="{FF2B5EF4-FFF2-40B4-BE49-F238E27FC236}">
                  <a16:creationId xmlns:a16="http://schemas.microsoft.com/office/drawing/2014/main" id="{90DFA3AB-CB61-9007-C8C9-592FE2803A79}"/>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5274665" y="2252624"/>
              <a:ext cx="482600" cy="457201"/>
            </a:xfrm>
            <a:prstGeom prst="rect">
              <a:avLst/>
            </a:prstGeom>
          </p:spPr>
        </p:pic>
        <p:pic>
          <p:nvPicPr>
            <p:cNvPr id="58" name="Graphic 57" descr="Basic Shapes outline">
              <a:extLst>
                <a:ext uri="{FF2B5EF4-FFF2-40B4-BE49-F238E27FC236}">
                  <a16:creationId xmlns:a16="http://schemas.microsoft.com/office/drawing/2014/main" id="{C95D0BE8-DE89-91D2-3C7E-78F685487A3C}"/>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6003192" y="2604756"/>
              <a:ext cx="482600" cy="457201"/>
            </a:xfrm>
            <a:prstGeom prst="rect">
              <a:avLst/>
            </a:prstGeom>
          </p:spPr>
        </p:pic>
        <p:pic>
          <p:nvPicPr>
            <p:cNvPr id="59" name="Graphic 58" descr="Basic Shapes outline">
              <a:extLst>
                <a:ext uri="{FF2B5EF4-FFF2-40B4-BE49-F238E27FC236}">
                  <a16:creationId xmlns:a16="http://schemas.microsoft.com/office/drawing/2014/main" id="{1B5D3F6B-C745-3AA2-D5FE-4D35382343AE}"/>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6786946" y="3564816"/>
              <a:ext cx="482600" cy="457201"/>
            </a:xfrm>
            <a:prstGeom prst="rect">
              <a:avLst/>
            </a:prstGeom>
          </p:spPr>
        </p:pic>
      </p:grpSp>
      <p:grpSp>
        <p:nvGrpSpPr>
          <p:cNvPr id="8" name="Group 7" descr="Images representing particles of different types of substances and mixtures.">
            <a:extLst>
              <a:ext uri="{FF2B5EF4-FFF2-40B4-BE49-F238E27FC236}">
                <a16:creationId xmlns:a16="http://schemas.microsoft.com/office/drawing/2014/main" id="{748B5D4D-8438-FA31-E63F-A0D97CCD024A}"/>
              </a:ext>
            </a:extLst>
          </p:cNvPr>
          <p:cNvGrpSpPr/>
          <p:nvPr/>
        </p:nvGrpSpPr>
        <p:grpSpPr>
          <a:xfrm>
            <a:off x="4133520" y="3601768"/>
            <a:ext cx="2894744" cy="1516218"/>
            <a:chOff x="8348835" y="2204885"/>
            <a:chExt cx="3483642" cy="1824673"/>
          </a:xfrm>
        </p:grpSpPr>
        <p:sp>
          <p:nvSpPr>
            <p:cNvPr id="18" name="Rectangle 17" descr="Images representing particles of different types of substances and mixtures.">
              <a:extLst>
                <a:ext uri="{FF2B5EF4-FFF2-40B4-BE49-F238E27FC236}">
                  <a16:creationId xmlns:a16="http://schemas.microsoft.com/office/drawing/2014/main" id="{DBFA80EE-4CD7-813D-8D1C-6F1B414FB326}"/>
                </a:ext>
              </a:extLst>
            </p:cNvPr>
            <p:cNvSpPr/>
            <p:nvPr/>
          </p:nvSpPr>
          <p:spPr>
            <a:xfrm>
              <a:off x="8348835" y="2262751"/>
              <a:ext cx="3408624" cy="17668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6" name="Graphic 35" descr="Badge outline">
              <a:extLst>
                <a:ext uri="{FF2B5EF4-FFF2-40B4-BE49-F238E27FC236}">
                  <a16:creationId xmlns:a16="http://schemas.microsoft.com/office/drawing/2014/main" id="{8EA110B7-6EE3-C672-799A-73D4C919DF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0949" y="2260378"/>
              <a:ext cx="468000" cy="468000"/>
            </a:xfrm>
            <a:prstGeom prst="rect">
              <a:avLst/>
            </a:prstGeom>
          </p:spPr>
        </p:pic>
        <p:grpSp>
          <p:nvGrpSpPr>
            <p:cNvPr id="84" name="Group 83">
              <a:extLst>
                <a:ext uri="{FF2B5EF4-FFF2-40B4-BE49-F238E27FC236}">
                  <a16:creationId xmlns:a16="http://schemas.microsoft.com/office/drawing/2014/main" id="{2DA41BD5-0CCA-65FF-DE9D-0BEF0340ED03}"/>
                </a:ext>
                <a:ext uri="{C183D7F6-B498-43B3-948B-1728B52AA6E4}">
                  <adec:decorative xmlns:adec="http://schemas.microsoft.com/office/drawing/2017/decorative" val="1"/>
                </a:ext>
              </a:extLst>
            </p:cNvPr>
            <p:cNvGrpSpPr/>
            <p:nvPr/>
          </p:nvGrpSpPr>
          <p:grpSpPr>
            <a:xfrm>
              <a:off x="8568132" y="2758376"/>
              <a:ext cx="758937" cy="893564"/>
              <a:chOff x="8190620" y="290139"/>
              <a:chExt cx="758937" cy="893564"/>
            </a:xfrm>
          </p:grpSpPr>
          <p:pic>
            <p:nvPicPr>
              <p:cNvPr id="85" name="Graphic 84" descr="Basic Shapes outline">
                <a:extLst>
                  <a:ext uri="{FF2B5EF4-FFF2-40B4-BE49-F238E27FC236}">
                    <a16:creationId xmlns:a16="http://schemas.microsoft.com/office/drawing/2014/main" id="{94847188-9D8C-4394-3713-C7AA877E69FE}"/>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86" name="Group 85">
                <a:extLst>
                  <a:ext uri="{FF2B5EF4-FFF2-40B4-BE49-F238E27FC236}">
                    <a16:creationId xmlns:a16="http://schemas.microsoft.com/office/drawing/2014/main" id="{E59E90D4-1D04-4616-09B4-9922EE8A2E8D}"/>
                  </a:ext>
                </a:extLst>
              </p:cNvPr>
              <p:cNvGrpSpPr/>
              <p:nvPr/>
            </p:nvGrpSpPr>
            <p:grpSpPr>
              <a:xfrm>
                <a:off x="8190620" y="543218"/>
                <a:ext cx="676533" cy="640485"/>
                <a:chOff x="8660890" y="306931"/>
                <a:chExt cx="676533" cy="640485"/>
              </a:xfrm>
            </p:grpSpPr>
            <p:pic>
              <p:nvPicPr>
                <p:cNvPr id="87" name="Picture 86">
                  <a:extLst>
                    <a:ext uri="{FF2B5EF4-FFF2-40B4-BE49-F238E27FC236}">
                      <a16:creationId xmlns:a16="http://schemas.microsoft.com/office/drawing/2014/main" id="{BAE11585-E543-3E14-FA94-C35D2D460350}"/>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88" name="Graphic 87" descr="Basic Shapes outline">
                  <a:extLst>
                    <a:ext uri="{FF2B5EF4-FFF2-40B4-BE49-F238E27FC236}">
                      <a16:creationId xmlns:a16="http://schemas.microsoft.com/office/drawing/2014/main" id="{F804E93B-6D0D-83FC-D251-B4410EEF6D19}"/>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nvGrpSpPr>
            <p:cNvPr id="89" name="Group 88">
              <a:extLst>
                <a:ext uri="{FF2B5EF4-FFF2-40B4-BE49-F238E27FC236}">
                  <a16:creationId xmlns:a16="http://schemas.microsoft.com/office/drawing/2014/main" id="{B7F16344-FE42-10E1-D619-EAC14E280329}"/>
                </a:ext>
                <a:ext uri="{C183D7F6-B498-43B3-948B-1728B52AA6E4}">
                  <adec:decorative xmlns:adec="http://schemas.microsoft.com/office/drawing/2017/decorative" val="1"/>
                </a:ext>
              </a:extLst>
            </p:cNvPr>
            <p:cNvGrpSpPr/>
            <p:nvPr/>
          </p:nvGrpSpPr>
          <p:grpSpPr>
            <a:xfrm rot="13679951">
              <a:off x="9257957" y="2197841"/>
              <a:ext cx="758937" cy="893564"/>
              <a:chOff x="8190620" y="290139"/>
              <a:chExt cx="758937" cy="893564"/>
            </a:xfrm>
          </p:grpSpPr>
          <p:pic>
            <p:nvPicPr>
              <p:cNvPr id="90" name="Graphic 89" descr="Basic Shapes outline">
                <a:extLst>
                  <a:ext uri="{FF2B5EF4-FFF2-40B4-BE49-F238E27FC236}">
                    <a16:creationId xmlns:a16="http://schemas.microsoft.com/office/drawing/2014/main" id="{1EA9D6C1-8706-D797-A9A9-5DCAAC755FF2}"/>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91" name="Group 90">
                <a:extLst>
                  <a:ext uri="{FF2B5EF4-FFF2-40B4-BE49-F238E27FC236}">
                    <a16:creationId xmlns:a16="http://schemas.microsoft.com/office/drawing/2014/main" id="{7BC0BDFA-58B6-EC6E-2684-D5DC8D0527FB}"/>
                  </a:ext>
                </a:extLst>
              </p:cNvPr>
              <p:cNvGrpSpPr/>
              <p:nvPr/>
            </p:nvGrpSpPr>
            <p:grpSpPr>
              <a:xfrm>
                <a:off x="8190620" y="543218"/>
                <a:ext cx="676533" cy="640485"/>
                <a:chOff x="8660890" y="306931"/>
                <a:chExt cx="676533" cy="640485"/>
              </a:xfrm>
            </p:grpSpPr>
            <p:pic>
              <p:nvPicPr>
                <p:cNvPr id="92" name="Picture 91">
                  <a:extLst>
                    <a:ext uri="{FF2B5EF4-FFF2-40B4-BE49-F238E27FC236}">
                      <a16:creationId xmlns:a16="http://schemas.microsoft.com/office/drawing/2014/main" id="{80960EC3-6458-59DB-6CD8-A5C059B2D690}"/>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93" name="Graphic 92" descr="Basic Shapes outline">
                  <a:extLst>
                    <a:ext uri="{FF2B5EF4-FFF2-40B4-BE49-F238E27FC236}">
                      <a16:creationId xmlns:a16="http://schemas.microsoft.com/office/drawing/2014/main" id="{BF986035-ACC2-88BC-C8A1-A49A41D53C11}"/>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nvGrpSpPr>
            <p:cNvPr id="94" name="Group 93">
              <a:extLst>
                <a:ext uri="{FF2B5EF4-FFF2-40B4-BE49-F238E27FC236}">
                  <a16:creationId xmlns:a16="http://schemas.microsoft.com/office/drawing/2014/main" id="{905FF65B-41EB-5449-9ABA-D5FF5E1FA0FA}"/>
                </a:ext>
                <a:ext uri="{C183D7F6-B498-43B3-948B-1728B52AA6E4}">
                  <adec:decorative xmlns:adec="http://schemas.microsoft.com/office/drawing/2017/decorative" val="1"/>
                </a:ext>
              </a:extLst>
            </p:cNvPr>
            <p:cNvGrpSpPr/>
            <p:nvPr/>
          </p:nvGrpSpPr>
          <p:grpSpPr>
            <a:xfrm rot="7293347">
              <a:off x="10925555" y="2956597"/>
              <a:ext cx="758937" cy="893564"/>
              <a:chOff x="8190620" y="290139"/>
              <a:chExt cx="758937" cy="893564"/>
            </a:xfrm>
          </p:grpSpPr>
          <p:pic>
            <p:nvPicPr>
              <p:cNvPr id="95" name="Graphic 94" descr="Basic Shapes outline">
                <a:extLst>
                  <a:ext uri="{FF2B5EF4-FFF2-40B4-BE49-F238E27FC236}">
                    <a16:creationId xmlns:a16="http://schemas.microsoft.com/office/drawing/2014/main" id="{BDBCAD41-33F6-F604-5142-B1973581E802}"/>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96" name="Group 95">
                <a:extLst>
                  <a:ext uri="{FF2B5EF4-FFF2-40B4-BE49-F238E27FC236}">
                    <a16:creationId xmlns:a16="http://schemas.microsoft.com/office/drawing/2014/main" id="{8706E37E-9572-31F7-CA7B-AA813BE1A566}"/>
                  </a:ext>
                </a:extLst>
              </p:cNvPr>
              <p:cNvGrpSpPr/>
              <p:nvPr/>
            </p:nvGrpSpPr>
            <p:grpSpPr>
              <a:xfrm>
                <a:off x="8190620" y="543218"/>
                <a:ext cx="676533" cy="640485"/>
                <a:chOff x="8660890" y="306931"/>
                <a:chExt cx="676533" cy="640485"/>
              </a:xfrm>
            </p:grpSpPr>
            <p:pic>
              <p:nvPicPr>
                <p:cNvPr id="97" name="Picture 96">
                  <a:extLst>
                    <a:ext uri="{FF2B5EF4-FFF2-40B4-BE49-F238E27FC236}">
                      <a16:creationId xmlns:a16="http://schemas.microsoft.com/office/drawing/2014/main" id="{22662C53-640D-E6B9-380B-E7EA12DF6A39}"/>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98" name="Graphic 97" descr="Basic Shapes outline">
                  <a:extLst>
                    <a:ext uri="{FF2B5EF4-FFF2-40B4-BE49-F238E27FC236}">
                      <a16:creationId xmlns:a16="http://schemas.microsoft.com/office/drawing/2014/main" id="{FD067D55-3608-6EE5-97F3-F67705CB294F}"/>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nvGrpSpPr>
            <p:cNvPr id="99" name="Group 98">
              <a:extLst>
                <a:ext uri="{FF2B5EF4-FFF2-40B4-BE49-F238E27FC236}">
                  <a16:creationId xmlns:a16="http://schemas.microsoft.com/office/drawing/2014/main" id="{C6574605-AFD4-1720-B58B-ED00141F0922}"/>
                </a:ext>
                <a:ext uri="{C183D7F6-B498-43B3-948B-1728B52AA6E4}">
                  <adec:decorative xmlns:adec="http://schemas.microsoft.com/office/drawing/2017/decorative" val="1"/>
                </a:ext>
              </a:extLst>
            </p:cNvPr>
            <p:cNvGrpSpPr/>
            <p:nvPr/>
          </p:nvGrpSpPr>
          <p:grpSpPr>
            <a:xfrm>
              <a:off x="10490865" y="2204885"/>
              <a:ext cx="758937" cy="893564"/>
              <a:chOff x="8190620" y="290139"/>
              <a:chExt cx="758937" cy="893564"/>
            </a:xfrm>
          </p:grpSpPr>
          <p:pic>
            <p:nvPicPr>
              <p:cNvPr id="100" name="Graphic 99" descr="Basic Shapes outline">
                <a:extLst>
                  <a:ext uri="{FF2B5EF4-FFF2-40B4-BE49-F238E27FC236}">
                    <a16:creationId xmlns:a16="http://schemas.microsoft.com/office/drawing/2014/main" id="{9A8B61FF-50A6-9715-2EE9-5230F0B7C901}"/>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101" name="Group 100">
                <a:extLst>
                  <a:ext uri="{FF2B5EF4-FFF2-40B4-BE49-F238E27FC236}">
                    <a16:creationId xmlns:a16="http://schemas.microsoft.com/office/drawing/2014/main" id="{2ADD0273-70A3-44F0-1B18-6E2D6701DC89}"/>
                  </a:ext>
                </a:extLst>
              </p:cNvPr>
              <p:cNvGrpSpPr/>
              <p:nvPr/>
            </p:nvGrpSpPr>
            <p:grpSpPr>
              <a:xfrm>
                <a:off x="8190620" y="543218"/>
                <a:ext cx="676533" cy="640485"/>
                <a:chOff x="8660890" y="306931"/>
                <a:chExt cx="676533" cy="640485"/>
              </a:xfrm>
            </p:grpSpPr>
            <p:pic>
              <p:nvPicPr>
                <p:cNvPr id="102" name="Picture 101">
                  <a:extLst>
                    <a:ext uri="{FF2B5EF4-FFF2-40B4-BE49-F238E27FC236}">
                      <a16:creationId xmlns:a16="http://schemas.microsoft.com/office/drawing/2014/main" id="{82315FDE-55CA-555A-0D9B-669F23D88781}"/>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103" name="Graphic 102" descr="Basic Shapes outline">
                  <a:extLst>
                    <a:ext uri="{FF2B5EF4-FFF2-40B4-BE49-F238E27FC236}">
                      <a16:creationId xmlns:a16="http://schemas.microsoft.com/office/drawing/2014/main" id="{341E0CE7-4198-0C0C-B78F-3EF9C06665D8}"/>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nvGrpSpPr>
            <p:cNvPr id="104" name="Group 103">
              <a:extLst>
                <a:ext uri="{FF2B5EF4-FFF2-40B4-BE49-F238E27FC236}">
                  <a16:creationId xmlns:a16="http://schemas.microsoft.com/office/drawing/2014/main" id="{1D0F9C22-3D23-0F38-7664-BC2745DD7359}"/>
                </a:ext>
                <a:ext uri="{C183D7F6-B498-43B3-948B-1728B52AA6E4}">
                  <adec:decorative xmlns:adec="http://schemas.microsoft.com/office/drawing/2017/decorative" val="1"/>
                </a:ext>
              </a:extLst>
            </p:cNvPr>
            <p:cNvGrpSpPr/>
            <p:nvPr/>
          </p:nvGrpSpPr>
          <p:grpSpPr>
            <a:xfrm rot="5400000">
              <a:off x="9810662" y="2724192"/>
              <a:ext cx="758937" cy="893564"/>
              <a:chOff x="8190620" y="290139"/>
              <a:chExt cx="758937" cy="893564"/>
            </a:xfrm>
          </p:grpSpPr>
          <p:pic>
            <p:nvPicPr>
              <p:cNvPr id="105" name="Graphic 104" descr="Basic Shapes outline">
                <a:extLst>
                  <a:ext uri="{FF2B5EF4-FFF2-40B4-BE49-F238E27FC236}">
                    <a16:creationId xmlns:a16="http://schemas.microsoft.com/office/drawing/2014/main" id="{9B37A15E-6099-8EE7-4508-1027E231DBD7}"/>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106" name="Group 105">
                <a:extLst>
                  <a:ext uri="{FF2B5EF4-FFF2-40B4-BE49-F238E27FC236}">
                    <a16:creationId xmlns:a16="http://schemas.microsoft.com/office/drawing/2014/main" id="{7A54BA89-1903-C210-8FED-DF14FE1186AA}"/>
                  </a:ext>
                </a:extLst>
              </p:cNvPr>
              <p:cNvGrpSpPr/>
              <p:nvPr/>
            </p:nvGrpSpPr>
            <p:grpSpPr>
              <a:xfrm>
                <a:off x="8190620" y="543218"/>
                <a:ext cx="676533" cy="640485"/>
                <a:chOff x="8660890" y="306931"/>
                <a:chExt cx="676533" cy="640485"/>
              </a:xfrm>
            </p:grpSpPr>
            <p:pic>
              <p:nvPicPr>
                <p:cNvPr id="107" name="Picture 106">
                  <a:extLst>
                    <a:ext uri="{FF2B5EF4-FFF2-40B4-BE49-F238E27FC236}">
                      <a16:creationId xmlns:a16="http://schemas.microsoft.com/office/drawing/2014/main" id="{BE32E7E4-879A-B320-2FC7-D20B0ABF3780}"/>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108" name="Graphic 107" descr="Basic Shapes outline">
                  <a:extLst>
                    <a:ext uri="{FF2B5EF4-FFF2-40B4-BE49-F238E27FC236}">
                      <a16:creationId xmlns:a16="http://schemas.microsoft.com/office/drawing/2014/main" id="{21A507FF-EBA8-8688-1EC4-C619D8B58C96}"/>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pic>
          <p:nvPicPr>
            <p:cNvPr id="109" name="Graphic 108" descr="Basic Shapes outline">
              <a:extLst>
                <a:ext uri="{FF2B5EF4-FFF2-40B4-BE49-F238E27FC236}">
                  <a16:creationId xmlns:a16="http://schemas.microsoft.com/office/drawing/2014/main" id="{929D3943-00E8-4ADE-C960-F0E24EF6CA15}"/>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9303810" y="3275047"/>
              <a:ext cx="482600" cy="457201"/>
            </a:xfrm>
            <a:prstGeom prst="rect">
              <a:avLst/>
            </a:prstGeom>
          </p:spPr>
        </p:pic>
        <p:pic>
          <p:nvPicPr>
            <p:cNvPr id="110" name="Graphic 109" descr="Basic Shapes outline">
              <a:extLst>
                <a:ext uri="{FF2B5EF4-FFF2-40B4-BE49-F238E27FC236}">
                  <a16:creationId xmlns:a16="http://schemas.microsoft.com/office/drawing/2014/main" id="{417B9D35-961F-F127-686B-643162CFDA82}"/>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11349877" y="2478127"/>
              <a:ext cx="482600" cy="457201"/>
            </a:xfrm>
            <a:prstGeom prst="rect">
              <a:avLst/>
            </a:prstGeom>
          </p:spPr>
        </p:pic>
        <p:pic>
          <p:nvPicPr>
            <p:cNvPr id="111" name="Graphic 110" descr="Basic Shapes outline">
              <a:extLst>
                <a:ext uri="{FF2B5EF4-FFF2-40B4-BE49-F238E27FC236}">
                  <a16:creationId xmlns:a16="http://schemas.microsoft.com/office/drawing/2014/main" id="{304F4DE7-856F-6504-281E-2B7F4080E664}"/>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993183" y="3503229"/>
              <a:ext cx="482600" cy="457201"/>
            </a:xfrm>
            <a:prstGeom prst="rect">
              <a:avLst/>
            </a:prstGeom>
          </p:spPr>
        </p:pic>
      </p:grpSp>
      <p:grpSp>
        <p:nvGrpSpPr>
          <p:cNvPr id="10" name="Group 9" descr="Images representing particles of different types of substances and mixtures.">
            <a:extLst>
              <a:ext uri="{FF2B5EF4-FFF2-40B4-BE49-F238E27FC236}">
                <a16:creationId xmlns:a16="http://schemas.microsoft.com/office/drawing/2014/main" id="{E1BA9DA7-2E3B-1868-7713-40908BEE2DB0}"/>
              </a:ext>
            </a:extLst>
          </p:cNvPr>
          <p:cNvGrpSpPr/>
          <p:nvPr/>
        </p:nvGrpSpPr>
        <p:grpSpPr>
          <a:xfrm>
            <a:off x="7928326" y="3607718"/>
            <a:ext cx="2837275" cy="1468134"/>
            <a:chOff x="390871" y="4606280"/>
            <a:chExt cx="3414482" cy="1766807"/>
          </a:xfrm>
        </p:grpSpPr>
        <p:sp>
          <p:nvSpPr>
            <p:cNvPr id="16" name="Rectangle 15" descr="Images representing particles of different types of substances and mixtures.">
              <a:extLst>
                <a:ext uri="{FF2B5EF4-FFF2-40B4-BE49-F238E27FC236}">
                  <a16:creationId xmlns:a16="http://schemas.microsoft.com/office/drawing/2014/main" id="{21417C97-B293-81A5-4D00-C1F0C50E3653}"/>
                </a:ext>
              </a:extLst>
            </p:cNvPr>
            <p:cNvSpPr/>
            <p:nvPr/>
          </p:nvSpPr>
          <p:spPr>
            <a:xfrm>
              <a:off x="396729" y="4606280"/>
              <a:ext cx="3408624" cy="17668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Graphic 38" descr="Badge 3 outline">
              <a:extLst>
                <a:ext uri="{FF2B5EF4-FFF2-40B4-BE49-F238E27FC236}">
                  <a16:creationId xmlns:a16="http://schemas.microsoft.com/office/drawing/2014/main" id="{76A4FDD9-00D5-08FF-6F09-FCEA5CF9097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0871" y="4606280"/>
              <a:ext cx="468000" cy="468000"/>
            </a:xfrm>
            <a:prstGeom prst="rect">
              <a:avLst/>
            </a:prstGeom>
          </p:spPr>
        </p:pic>
        <p:grpSp>
          <p:nvGrpSpPr>
            <p:cNvPr id="156" name="Group 155">
              <a:extLst>
                <a:ext uri="{FF2B5EF4-FFF2-40B4-BE49-F238E27FC236}">
                  <a16:creationId xmlns:a16="http://schemas.microsoft.com/office/drawing/2014/main" id="{6EAC9156-E70E-8BD6-84DA-C1CE403A9A45}"/>
                </a:ext>
                <a:ext uri="{C183D7F6-B498-43B3-948B-1728B52AA6E4}">
                  <adec:decorative xmlns:adec="http://schemas.microsoft.com/office/drawing/2017/decorative" val="1"/>
                </a:ext>
              </a:extLst>
            </p:cNvPr>
            <p:cNvGrpSpPr/>
            <p:nvPr/>
          </p:nvGrpSpPr>
          <p:grpSpPr>
            <a:xfrm rot="20669395">
              <a:off x="456938" y="5385894"/>
              <a:ext cx="691705" cy="641456"/>
              <a:chOff x="4654084" y="5451739"/>
              <a:chExt cx="691705" cy="641456"/>
            </a:xfrm>
          </p:grpSpPr>
          <p:pic>
            <p:nvPicPr>
              <p:cNvPr id="157" name="Picture 156">
                <a:extLst>
                  <a:ext uri="{FF2B5EF4-FFF2-40B4-BE49-F238E27FC236}">
                    <a16:creationId xmlns:a16="http://schemas.microsoft.com/office/drawing/2014/main" id="{F4D7A267-4A5E-FD24-6921-7E0E3E4C9AE2}"/>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58" name="Graphic 157" descr="Basic Shapes outline">
                <a:extLst>
                  <a:ext uri="{FF2B5EF4-FFF2-40B4-BE49-F238E27FC236}">
                    <a16:creationId xmlns:a16="http://schemas.microsoft.com/office/drawing/2014/main" id="{11A770AA-4886-CA5D-11D8-96BD66F74216}"/>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59" name="Group 158">
              <a:extLst>
                <a:ext uri="{FF2B5EF4-FFF2-40B4-BE49-F238E27FC236}">
                  <a16:creationId xmlns:a16="http://schemas.microsoft.com/office/drawing/2014/main" id="{AB96EB2E-4903-1AC1-4875-7E7B1423AD39}"/>
                </a:ext>
                <a:ext uri="{C183D7F6-B498-43B3-948B-1728B52AA6E4}">
                  <adec:decorative xmlns:adec="http://schemas.microsoft.com/office/drawing/2017/decorative" val="1"/>
                </a:ext>
              </a:extLst>
            </p:cNvPr>
            <p:cNvGrpSpPr/>
            <p:nvPr/>
          </p:nvGrpSpPr>
          <p:grpSpPr>
            <a:xfrm rot="14928180">
              <a:off x="3027923" y="4769007"/>
              <a:ext cx="691705" cy="641456"/>
              <a:chOff x="4654084" y="5451739"/>
              <a:chExt cx="691705" cy="641456"/>
            </a:xfrm>
          </p:grpSpPr>
          <p:pic>
            <p:nvPicPr>
              <p:cNvPr id="160" name="Picture 159">
                <a:extLst>
                  <a:ext uri="{FF2B5EF4-FFF2-40B4-BE49-F238E27FC236}">
                    <a16:creationId xmlns:a16="http://schemas.microsoft.com/office/drawing/2014/main" id="{71BA6031-656B-67FB-EC47-EA6547D8BC55}"/>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61" name="Graphic 160" descr="Basic Shapes outline">
                <a:extLst>
                  <a:ext uri="{FF2B5EF4-FFF2-40B4-BE49-F238E27FC236}">
                    <a16:creationId xmlns:a16="http://schemas.microsoft.com/office/drawing/2014/main" id="{EABFF67B-532A-E153-7710-4C25AB430479}"/>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62" name="Group 161">
              <a:extLst>
                <a:ext uri="{FF2B5EF4-FFF2-40B4-BE49-F238E27FC236}">
                  <a16:creationId xmlns:a16="http://schemas.microsoft.com/office/drawing/2014/main" id="{313015BF-EA1F-C6E5-9508-6B5119489138}"/>
                </a:ext>
                <a:ext uri="{C183D7F6-B498-43B3-948B-1728B52AA6E4}">
                  <adec:decorative xmlns:adec="http://schemas.microsoft.com/office/drawing/2017/decorative" val="1"/>
                </a:ext>
              </a:extLst>
            </p:cNvPr>
            <p:cNvGrpSpPr/>
            <p:nvPr/>
          </p:nvGrpSpPr>
          <p:grpSpPr>
            <a:xfrm rot="8459836">
              <a:off x="1614019" y="4952490"/>
              <a:ext cx="691705" cy="641456"/>
              <a:chOff x="4654084" y="5451739"/>
              <a:chExt cx="691705" cy="641456"/>
            </a:xfrm>
          </p:grpSpPr>
          <p:pic>
            <p:nvPicPr>
              <p:cNvPr id="163" name="Picture 162">
                <a:extLst>
                  <a:ext uri="{FF2B5EF4-FFF2-40B4-BE49-F238E27FC236}">
                    <a16:creationId xmlns:a16="http://schemas.microsoft.com/office/drawing/2014/main" id="{124E13AC-642A-CD2D-4F9D-D7969E3039FC}"/>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64" name="Graphic 163" descr="Basic Shapes outline">
                <a:extLst>
                  <a:ext uri="{FF2B5EF4-FFF2-40B4-BE49-F238E27FC236}">
                    <a16:creationId xmlns:a16="http://schemas.microsoft.com/office/drawing/2014/main" id="{0E745F26-925E-FBA5-5DDD-5A3817800762}"/>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65" name="Group 164">
              <a:extLst>
                <a:ext uri="{FF2B5EF4-FFF2-40B4-BE49-F238E27FC236}">
                  <a16:creationId xmlns:a16="http://schemas.microsoft.com/office/drawing/2014/main" id="{F863CB41-FDAB-933E-7C50-B68D75F9EDFF}"/>
                </a:ext>
                <a:ext uri="{C183D7F6-B498-43B3-948B-1728B52AA6E4}">
                  <adec:decorative xmlns:adec="http://schemas.microsoft.com/office/drawing/2017/decorative" val="1"/>
                </a:ext>
              </a:extLst>
            </p:cNvPr>
            <p:cNvGrpSpPr/>
            <p:nvPr/>
          </p:nvGrpSpPr>
          <p:grpSpPr>
            <a:xfrm rot="733667">
              <a:off x="2268894" y="5573942"/>
              <a:ext cx="691705" cy="641456"/>
              <a:chOff x="4654084" y="5451739"/>
              <a:chExt cx="691705" cy="641456"/>
            </a:xfrm>
          </p:grpSpPr>
          <p:pic>
            <p:nvPicPr>
              <p:cNvPr id="166" name="Picture 165">
                <a:extLst>
                  <a:ext uri="{FF2B5EF4-FFF2-40B4-BE49-F238E27FC236}">
                    <a16:creationId xmlns:a16="http://schemas.microsoft.com/office/drawing/2014/main" id="{5EF732BC-10B2-C5D3-A607-E459FD378177}"/>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67" name="Graphic 166" descr="Basic Shapes outline">
                <a:extLst>
                  <a:ext uri="{FF2B5EF4-FFF2-40B4-BE49-F238E27FC236}">
                    <a16:creationId xmlns:a16="http://schemas.microsoft.com/office/drawing/2014/main" id="{C3CE28AD-EC39-C97F-89B5-46E2594D957C}"/>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68" name="Group 167" descr="Images representing particles of different types of substances and mixtures.">
              <a:extLst>
                <a:ext uri="{FF2B5EF4-FFF2-40B4-BE49-F238E27FC236}">
                  <a16:creationId xmlns:a16="http://schemas.microsoft.com/office/drawing/2014/main" id="{45E943DE-C076-FAE8-4720-0AD4288AC852}"/>
                </a:ext>
              </a:extLst>
            </p:cNvPr>
            <p:cNvGrpSpPr/>
            <p:nvPr/>
          </p:nvGrpSpPr>
          <p:grpSpPr>
            <a:xfrm rot="8199329">
              <a:off x="1203257" y="5672712"/>
              <a:ext cx="723900" cy="551502"/>
              <a:chOff x="10540731" y="4807883"/>
              <a:chExt cx="723900" cy="551502"/>
            </a:xfrm>
          </p:grpSpPr>
          <p:pic>
            <p:nvPicPr>
              <p:cNvPr id="169" name="Picture 168">
                <a:extLst>
                  <a:ext uri="{FF2B5EF4-FFF2-40B4-BE49-F238E27FC236}">
                    <a16:creationId xmlns:a16="http://schemas.microsoft.com/office/drawing/2014/main" id="{18F18121-8363-EC69-402E-5D24A1E31F32}"/>
                  </a:ext>
                </a:extLst>
              </p:cNvPr>
              <p:cNvPicPr>
                <a:picLocks noChangeAspect="1"/>
              </p:cNvPicPr>
              <p:nvPr/>
            </p:nvPicPr>
            <p:blipFill>
              <a:blip r:embed="rId11"/>
              <a:stretch>
                <a:fillRect/>
              </a:stretch>
            </p:blipFill>
            <p:spPr>
              <a:xfrm rot="12196367">
                <a:off x="10540731" y="4807883"/>
                <a:ext cx="482600" cy="457200"/>
              </a:xfrm>
              <a:prstGeom prst="rect">
                <a:avLst/>
              </a:prstGeom>
            </p:spPr>
          </p:pic>
          <p:pic>
            <p:nvPicPr>
              <p:cNvPr id="170" name="Picture 169">
                <a:extLst>
                  <a:ext uri="{FF2B5EF4-FFF2-40B4-BE49-F238E27FC236}">
                    <a16:creationId xmlns:a16="http://schemas.microsoft.com/office/drawing/2014/main" id="{830094AA-ECBB-3FD6-A58E-C2127B0452ED}"/>
                  </a:ext>
                </a:extLst>
              </p:cNvPr>
              <p:cNvPicPr>
                <a:picLocks noChangeAspect="1"/>
              </p:cNvPicPr>
              <p:nvPr/>
            </p:nvPicPr>
            <p:blipFill>
              <a:blip r:embed="rId11"/>
              <a:stretch>
                <a:fillRect/>
              </a:stretch>
            </p:blipFill>
            <p:spPr>
              <a:xfrm rot="12196367">
                <a:off x="10782031" y="4902185"/>
                <a:ext cx="482600" cy="457200"/>
              </a:xfrm>
              <a:prstGeom prst="rect">
                <a:avLst/>
              </a:prstGeom>
            </p:spPr>
          </p:pic>
        </p:grpSp>
        <p:grpSp>
          <p:nvGrpSpPr>
            <p:cNvPr id="171" name="Group 170">
              <a:extLst>
                <a:ext uri="{FF2B5EF4-FFF2-40B4-BE49-F238E27FC236}">
                  <a16:creationId xmlns:a16="http://schemas.microsoft.com/office/drawing/2014/main" id="{65753F7C-3590-E921-36DA-3E9484A20344}"/>
                </a:ext>
                <a:ext uri="{C183D7F6-B498-43B3-948B-1728B52AA6E4}">
                  <adec:decorative xmlns:adec="http://schemas.microsoft.com/office/drawing/2017/decorative" val="1"/>
                </a:ext>
              </a:extLst>
            </p:cNvPr>
            <p:cNvGrpSpPr/>
            <p:nvPr/>
          </p:nvGrpSpPr>
          <p:grpSpPr>
            <a:xfrm>
              <a:off x="986991" y="4695177"/>
              <a:ext cx="723900" cy="551502"/>
              <a:chOff x="10540731" y="4807883"/>
              <a:chExt cx="723900" cy="551502"/>
            </a:xfrm>
          </p:grpSpPr>
          <p:pic>
            <p:nvPicPr>
              <p:cNvPr id="172" name="Picture 171">
                <a:extLst>
                  <a:ext uri="{FF2B5EF4-FFF2-40B4-BE49-F238E27FC236}">
                    <a16:creationId xmlns:a16="http://schemas.microsoft.com/office/drawing/2014/main" id="{6B9960CB-6E5E-9002-D46F-E6B7ADFCE053}"/>
                  </a:ext>
                </a:extLst>
              </p:cNvPr>
              <p:cNvPicPr>
                <a:picLocks noChangeAspect="1"/>
              </p:cNvPicPr>
              <p:nvPr/>
            </p:nvPicPr>
            <p:blipFill>
              <a:blip r:embed="rId11"/>
              <a:stretch>
                <a:fillRect/>
              </a:stretch>
            </p:blipFill>
            <p:spPr>
              <a:xfrm rot="12196367">
                <a:off x="10540731" y="4807883"/>
                <a:ext cx="482600" cy="457200"/>
              </a:xfrm>
              <a:prstGeom prst="rect">
                <a:avLst/>
              </a:prstGeom>
            </p:spPr>
          </p:pic>
          <p:pic>
            <p:nvPicPr>
              <p:cNvPr id="173" name="Picture 172">
                <a:extLst>
                  <a:ext uri="{FF2B5EF4-FFF2-40B4-BE49-F238E27FC236}">
                    <a16:creationId xmlns:a16="http://schemas.microsoft.com/office/drawing/2014/main" id="{F3066EE3-E084-E451-0B8D-613A2D86EF27}"/>
                  </a:ext>
                </a:extLst>
              </p:cNvPr>
              <p:cNvPicPr>
                <a:picLocks noChangeAspect="1"/>
              </p:cNvPicPr>
              <p:nvPr/>
            </p:nvPicPr>
            <p:blipFill>
              <a:blip r:embed="rId11"/>
              <a:stretch>
                <a:fillRect/>
              </a:stretch>
            </p:blipFill>
            <p:spPr>
              <a:xfrm rot="12196367">
                <a:off x="10782031" y="4902185"/>
                <a:ext cx="482600" cy="457200"/>
              </a:xfrm>
              <a:prstGeom prst="rect">
                <a:avLst/>
              </a:prstGeom>
            </p:spPr>
          </p:pic>
        </p:grpSp>
        <p:grpSp>
          <p:nvGrpSpPr>
            <p:cNvPr id="174" name="Group 173">
              <a:extLst>
                <a:ext uri="{FF2B5EF4-FFF2-40B4-BE49-F238E27FC236}">
                  <a16:creationId xmlns:a16="http://schemas.microsoft.com/office/drawing/2014/main" id="{C9A41B62-B673-D47C-CA28-E12DC395C85E}"/>
                </a:ext>
                <a:ext uri="{C183D7F6-B498-43B3-948B-1728B52AA6E4}">
                  <adec:decorative xmlns:adec="http://schemas.microsoft.com/office/drawing/2017/decorative" val="1"/>
                </a:ext>
              </a:extLst>
            </p:cNvPr>
            <p:cNvGrpSpPr/>
            <p:nvPr/>
          </p:nvGrpSpPr>
          <p:grpSpPr>
            <a:xfrm rot="6303591">
              <a:off x="2392270" y="4926479"/>
              <a:ext cx="723900" cy="551502"/>
              <a:chOff x="10540731" y="4807883"/>
              <a:chExt cx="723900" cy="551502"/>
            </a:xfrm>
          </p:grpSpPr>
          <p:pic>
            <p:nvPicPr>
              <p:cNvPr id="175" name="Picture 174">
                <a:extLst>
                  <a:ext uri="{FF2B5EF4-FFF2-40B4-BE49-F238E27FC236}">
                    <a16:creationId xmlns:a16="http://schemas.microsoft.com/office/drawing/2014/main" id="{07AA3026-A4D7-0B9C-0340-8CDB0A3AD653}"/>
                  </a:ext>
                </a:extLst>
              </p:cNvPr>
              <p:cNvPicPr>
                <a:picLocks noChangeAspect="1"/>
              </p:cNvPicPr>
              <p:nvPr/>
            </p:nvPicPr>
            <p:blipFill>
              <a:blip r:embed="rId11"/>
              <a:stretch>
                <a:fillRect/>
              </a:stretch>
            </p:blipFill>
            <p:spPr>
              <a:xfrm rot="12196367">
                <a:off x="10540731" y="4807883"/>
                <a:ext cx="482600" cy="457200"/>
              </a:xfrm>
              <a:prstGeom prst="rect">
                <a:avLst/>
              </a:prstGeom>
            </p:spPr>
          </p:pic>
          <p:pic>
            <p:nvPicPr>
              <p:cNvPr id="176" name="Picture 175">
                <a:extLst>
                  <a:ext uri="{FF2B5EF4-FFF2-40B4-BE49-F238E27FC236}">
                    <a16:creationId xmlns:a16="http://schemas.microsoft.com/office/drawing/2014/main" id="{0F58AECA-5AC5-7A66-7ED7-DD8648EC2E5C}"/>
                  </a:ext>
                </a:extLst>
              </p:cNvPr>
              <p:cNvPicPr>
                <a:picLocks noChangeAspect="1"/>
              </p:cNvPicPr>
              <p:nvPr/>
            </p:nvPicPr>
            <p:blipFill>
              <a:blip r:embed="rId11"/>
              <a:stretch>
                <a:fillRect/>
              </a:stretch>
            </p:blipFill>
            <p:spPr>
              <a:xfrm rot="12196367">
                <a:off x="10782031" y="4902185"/>
                <a:ext cx="482600" cy="457200"/>
              </a:xfrm>
              <a:prstGeom prst="rect">
                <a:avLst/>
              </a:prstGeom>
            </p:spPr>
          </p:pic>
        </p:grpSp>
      </p:grpSp>
      <p:grpSp>
        <p:nvGrpSpPr>
          <p:cNvPr id="11" name="Group 10" descr="Images representing particles of different types of substances and mixtures.">
            <a:extLst>
              <a:ext uri="{FF2B5EF4-FFF2-40B4-BE49-F238E27FC236}">
                <a16:creationId xmlns:a16="http://schemas.microsoft.com/office/drawing/2014/main" id="{C812EB44-844A-8FC8-5923-3210F2D49DF0}"/>
              </a:ext>
            </a:extLst>
          </p:cNvPr>
          <p:cNvGrpSpPr/>
          <p:nvPr/>
        </p:nvGrpSpPr>
        <p:grpSpPr>
          <a:xfrm>
            <a:off x="2210148" y="5227866"/>
            <a:ext cx="2859813" cy="1468134"/>
            <a:chOff x="4345377" y="4633541"/>
            <a:chExt cx="3441605" cy="1766807"/>
          </a:xfrm>
        </p:grpSpPr>
        <p:sp>
          <p:nvSpPr>
            <p:cNvPr id="20" name="Rectangle 19" descr="Images representing particles of different types of substances and mixtures.">
              <a:extLst>
                <a:ext uri="{FF2B5EF4-FFF2-40B4-BE49-F238E27FC236}">
                  <a16:creationId xmlns:a16="http://schemas.microsoft.com/office/drawing/2014/main" id="{C543A635-31ED-71A9-983B-2D070774873F}"/>
                </a:ext>
              </a:extLst>
            </p:cNvPr>
            <p:cNvSpPr/>
            <p:nvPr/>
          </p:nvSpPr>
          <p:spPr>
            <a:xfrm>
              <a:off x="4349162" y="4633541"/>
              <a:ext cx="3408624" cy="17668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 name="Graphic 40" descr="Badge 4 outline">
              <a:extLst>
                <a:ext uri="{FF2B5EF4-FFF2-40B4-BE49-F238E27FC236}">
                  <a16:creationId xmlns:a16="http://schemas.microsoft.com/office/drawing/2014/main" id="{28DC9CA4-7FEC-FDF4-AC6F-C344FA3F16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45377" y="4641624"/>
              <a:ext cx="468000" cy="468000"/>
            </a:xfrm>
            <a:prstGeom prst="rect">
              <a:avLst/>
            </a:prstGeom>
          </p:spPr>
        </p:pic>
        <p:grpSp>
          <p:nvGrpSpPr>
            <p:cNvPr id="116" name="Group 115" descr="Images representing particles of different types of substances and mixtures.">
              <a:extLst>
                <a:ext uri="{FF2B5EF4-FFF2-40B4-BE49-F238E27FC236}">
                  <a16:creationId xmlns:a16="http://schemas.microsoft.com/office/drawing/2014/main" id="{7FDC0BF7-AE90-0D3E-C32C-1D46716367B5}"/>
                </a:ext>
              </a:extLst>
            </p:cNvPr>
            <p:cNvGrpSpPr/>
            <p:nvPr/>
          </p:nvGrpSpPr>
          <p:grpSpPr>
            <a:xfrm>
              <a:off x="4691432" y="4898008"/>
              <a:ext cx="779334" cy="707925"/>
              <a:chOff x="7201339" y="350598"/>
              <a:chExt cx="779334" cy="707925"/>
            </a:xfrm>
          </p:grpSpPr>
          <p:pic>
            <p:nvPicPr>
              <p:cNvPr id="112" name="Picture 111">
                <a:extLst>
                  <a:ext uri="{FF2B5EF4-FFF2-40B4-BE49-F238E27FC236}">
                    <a16:creationId xmlns:a16="http://schemas.microsoft.com/office/drawing/2014/main" id="{35E1CC98-DDB6-8BAD-ED31-96BC967A4299}"/>
                  </a:ext>
                </a:extLst>
              </p:cNvPr>
              <p:cNvPicPr>
                <a:picLocks noChangeAspect="1"/>
              </p:cNvPicPr>
              <p:nvPr/>
            </p:nvPicPr>
            <p:blipFill>
              <a:blip r:embed="rId11"/>
              <a:stretch>
                <a:fillRect/>
              </a:stretch>
            </p:blipFill>
            <p:spPr>
              <a:xfrm>
                <a:off x="7379282" y="601323"/>
                <a:ext cx="482600" cy="457200"/>
              </a:xfrm>
              <a:prstGeom prst="rect">
                <a:avLst/>
              </a:prstGeom>
            </p:spPr>
          </p:pic>
          <p:pic>
            <p:nvPicPr>
              <p:cNvPr id="113" name="Picture 112">
                <a:extLst>
                  <a:ext uri="{FF2B5EF4-FFF2-40B4-BE49-F238E27FC236}">
                    <a16:creationId xmlns:a16="http://schemas.microsoft.com/office/drawing/2014/main" id="{31E057D8-5CC4-FB56-062A-995C07ED7AE8}"/>
                  </a:ext>
                </a:extLst>
              </p:cNvPr>
              <p:cNvPicPr>
                <a:picLocks noChangeAspect="1"/>
              </p:cNvPicPr>
              <p:nvPr/>
            </p:nvPicPr>
            <p:blipFill>
              <a:blip r:embed="rId11"/>
              <a:stretch>
                <a:fillRect/>
              </a:stretch>
            </p:blipFill>
            <p:spPr>
              <a:xfrm>
                <a:off x="7498073" y="350598"/>
                <a:ext cx="482600" cy="457200"/>
              </a:xfrm>
              <a:prstGeom prst="rect">
                <a:avLst/>
              </a:prstGeom>
            </p:spPr>
          </p:pic>
          <p:pic>
            <p:nvPicPr>
              <p:cNvPr id="115" name="Graphic 114" descr="Basic Shapes outline">
                <a:extLst>
                  <a:ext uri="{FF2B5EF4-FFF2-40B4-BE49-F238E27FC236}">
                    <a16:creationId xmlns:a16="http://schemas.microsoft.com/office/drawing/2014/main" id="{CD65DEED-9033-93C9-4500-A28AF5363B86}"/>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7201339" y="381811"/>
                <a:ext cx="482600" cy="457201"/>
              </a:xfrm>
              <a:prstGeom prst="rect">
                <a:avLst/>
              </a:prstGeom>
            </p:spPr>
          </p:pic>
        </p:grpSp>
        <p:grpSp>
          <p:nvGrpSpPr>
            <p:cNvPr id="119" name="Group 118">
              <a:extLst>
                <a:ext uri="{FF2B5EF4-FFF2-40B4-BE49-F238E27FC236}">
                  <a16:creationId xmlns:a16="http://schemas.microsoft.com/office/drawing/2014/main" id="{CE34E3FA-AD3D-2DDD-C6E5-CB27BF797E41}"/>
                </a:ext>
                <a:ext uri="{C183D7F6-B498-43B3-948B-1728B52AA6E4}">
                  <adec:decorative xmlns:adec="http://schemas.microsoft.com/office/drawing/2017/decorative" val="1"/>
                </a:ext>
              </a:extLst>
            </p:cNvPr>
            <p:cNvGrpSpPr/>
            <p:nvPr/>
          </p:nvGrpSpPr>
          <p:grpSpPr>
            <a:xfrm rot="9963997">
              <a:off x="5355796" y="5353604"/>
              <a:ext cx="779334" cy="707925"/>
              <a:chOff x="7201339" y="350598"/>
              <a:chExt cx="779334" cy="707925"/>
            </a:xfrm>
          </p:grpSpPr>
          <p:pic>
            <p:nvPicPr>
              <p:cNvPr id="120" name="Picture 119">
                <a:extLst>
                  <a:ext uri="{FF2B5EF4-FFF2-40B4-BE49-F238E27FC236}">
                    <a16:creationId xmlns:a16="http://schemas.microsoft.com/office/drawing/2014/main" id="{D3EACFAB-FFFB-47AB-A374-BA91C174406C}"/>
                  </a:ext>
                </a:extLst>
              </p:cNvPr>
              <p:cNvPicPr>
                <a:picLocks noChangeAspect="1"/>
              </p:cNvPicPr>
              <p:nvPr/>
            </p:nvPicPr>
            <p:blipFill>
              <a:blip r:embed="rId11"/>
              <a:stretch>
                <a:fillRect/>
              </a:stretch>
            </p:blipFill>
            <p:spPr>
              <a:xfrm>
                <a:off x="7379282" y="601323"/>
                <a:ext cx="482600" cy="457200"/>
              </a:xfrm>
              <a:prstGeom prst="rect">
                <a:avLst/>
              </a:prstGeom>
            </p:spPr>
          </p:pic>
          <p:pic>
            <p:nvPicPr>
              <p:cNvPr id="121" name="Picture 120">
                <a:extLst>
                  <a:ext uri="{FF2B5EF4-FFF2-40B4-BE49-F238E27FC236}">
                    <a16:creationId xmlns:a16="http://schemas.microsoft.com/office/drawing/2014/main" id="{5874949D-9D27-B154-30DA-1D9BE931643F}"/>
                  </a:ext>
                </a:extLst>
              </p:cNvPr>
              <p:cNvPicPr>
                <a:picLocks noChangeAspect="1"/>
              </p:cNvPicPr>
              <p:nvPr/>
            </p:nvPicPr>
            <p:blipFill>
              <a:blip r:embed="rId11"/>
              <a:stretch>
                <a:fillRect/>
              </a:stretch>
            </p:blipFill>
            <p:spPr>
              <a:xfrm>
                <a:off x="7498073" y="350598"/>
                <a:ext cx="482600" cy="457200"/>
              </a:xfrm>
              <a:prstGeom prst="rect">
                <a:avLst/>
              </a:prstGeom>
            </p:spPr>
          </p:pic>
          <p:pic>
            <p:nvPicPr>
              <p:cNvPr id="122" name="Graphic 121" descr="Basic Shapes outline">
                <a:extLst>
                  <a:ext uri="{FF2B5EF4-FFF2-40B4-BE49-F238E27FC236}">
                    <a16:creationId xmlns:a16="http://schemas.microsoft.com/office/drawing/2014/main" id="{FD962617-582E-B332-3C79-F15BA32576C1}"/>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7201339" y="381811"/>
                <a:ext cx="482600" cy="457201"/>
              </a:xfrm>
              <a:prstGeom prst="rect">
                <a:avLst/>
              </a:prstGeom>
            </p:spPr>
          </p:pic>
        </p:grpSp>
        <p:grpSp>
          <p:nvGrpSpPr>
            <p:cNvPr id="123" name="Group 122">
              <a:extLst>
                <a:ext uri="{FF2B5EF4-FFF2-40B4-BE49-F238E27FC236}">
                  <a16:creationId xmlns:a16="http://schemas.microsoft.com/office/drawing/2014/main" id="{98588CE2-6C06-ED77-B6E6-3EB84601CEEC}"/>
                </a:ext>
                <a:ext uri="{C183D7F6-B498-43B3-948B-1728B52AA6E4}">
                  <adec:decorative xmlns:adec="http://schemas.microsoft.com/office/drawing/2017/decorative" val="1"/>
                </a:ext>
              </a:extLst>
            </p:cNvPr>
            <p:cNvGrpSpPr/>
            <p:nvPr/>
          </p:nvGrpSpPr>
          <p:grpSpPr>
            <a:xfrm rot="5400000">
              <a:off x="5888734" y="4617538"/>
              <a:ext cx="758937" cy="893564"/>
              <a:chOff x="8190620" y="290139"/>
              <a:chExt cx="758937" cy="893564"/>
            </a:xfrm>
          </p:grpSpPr>
          <p:pic>
            <p:nvPicPr>
              <p:cNvPr id="124" name="Graphic 123" descr="Basic Shapes outline">
                <a:extLst>
                  <a:ext uri="{FF2B5EF4-FFF2-40B4-BE49-F238E27FC236}">
                    <a16:creationId xmlns:a16="http://schemas.microsoft.com/office/drawing/2014/main" id="{3E0B9192-92E5-F3DF-BFEB-5EC306E4909C}"/>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125" name="Group 124">
                <a:extLst>
                  <a:ext uri="{FF2B5EF4-FFF2-40B4-BE49-F238E27FC236}">
                    <a16:creationId xmlns:a16="http://schemas.microsoft.com/office/drawing/2014/main" id="{DD2B43B2-3D18-C958-1F3F-59C72F955B32}"/>
                  </a:ext>
                </a:extLst>
              </p:cNvPr>
              <p:cNvGrpSpPr/>
              <p:nvPr/>
            </p:nvGrpSpPr>
            <p:grpSpPr>
              <a:xfrm>
                <a:off x="8190620" y="543218"/>
                <a:ext cx="676533" cy="640485"/>
                <a:chOff x="8660890" y="306931"/>
                <a:chExt cx="676533" cy="640485"/>
              </a:xfrm>
            </p:grpSpPr>
            <p:pic>
              <p:nvPicPr>
                <p:cNvPr id="126" name="Picture 125">
                  <a:extLst>
                    <a:ext uri="{FF2B5EF4-FFF2-40B4-BE49-F238E27FC236}">
                      <a16:creationId xmlns:a16="http://schemas.microsoft.com/office/drawing/2014/main" id="{6EE58BD4-2D9D-DD66-3057-F607A58ECB46}"/>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127" name="Graphic 126" descr="Basic Shapes outline">
                  <a:extLst>
                    <a:ext uri="{FF2B5EF4-FFF2-40B4-BE49-F238E27FC236}">
                      <a16:creationId xmlns:a16="http://schemas.microsoft.com/office/drawing/2014/main" id="{A4BFEB13-FDD4-167C-7A74-C410B2AA8875}"/>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nvGrpSpPr>
            <p:cNvPr id="128" name="Group 127">
              <a:extLst>
                <a:ext uri="{FF2B5EF4-FFF2-40B4-BE49-F238E27FC236}">
                  <a16:creationId xmlns:a16="http://schemas.microsoft.com/office/drawing/2014/main" id="{93DE8962-1DB0-424C-4DD2-9113917E2E06}"/>
                </a:ext>
                <a:ext uri="{C183D7F6-B498-43B3-948B-1728B52AA6E4}">
                  <adec:decorative xmlns:adec="http://schemas.microsoft.com/office/drawing/2017/decorative" val="1"/>
                </a:ext>
              </a:extLst>
            </p:cNvPr>
            <p:cNvGrpSpPr/>
            <p:nvPr/>
          </p:nvGrpSpPr>
          <p:grpSpPr>
            <a:xfrm rot="20036465">
              <a:off x="7028045" y="4724685"/>
              <a:ext cx="758937" cy="893564"/>
              <a:chOff x="8190620" y="290139"/>
              <a:chExt cx="758937" cy="893564"/>
            </a:xfrm>
          </p:grpSpPr>
          <p:pic>
            <p:nvPicPr>
              <p:cNvPr id="129" name="Graphic 128" descr="Basic Shapes outline">
                <a:extLst>
                  <a:ext uri="{FF2B5EF4-FFF2-40B4-BE49-F238E27FC236}">
                    <a16:creationId xmlns:a16="http://schemas.microsoft.com/office/drawing/2014/main" id="{553D04CA-060F-E098-BE06-FE99E7FB8E11}"/>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130" name="Group 129">
                <a:extLst>
                  <a:ext uri="{FF2B5EF4-FFF2-40B4-BE49-F238E27FC236}">
                    <a16:creationId xmlns:a16="http://schemas.microsoft.com/office/drawing/2014/main" id="{629E27B4-566A-1BE4-4962-5C5696CA27BE}"/>
                  </a:ext>
                </a:extLst>
              </p:cNvPr>
              <p:cNvGrpSpPr/>
              <p:nvPr/>
            </p:nvGrpSpPr>
            <p:grpSpPr>
              <a:xfrm>
                <a:off x="8190620" y="543218"/>
                <a:ext cx="676533" cy="640485"/>
                <a:chOff x="8660890" y="306931"/>
                <a:chExt cx="676533" cy="640485"/>
              </a:xfrm>
            </p:grpSpPr>
            <p:pic>
              <p:nvPicPr>
                <p:cNvPr id="131" name="Picture 130">
                  <a:extLst>
                    <a:ext uri="{FF2B5EF4-FFF2-40B4-BE49-F238E27FC236}">
                      <a16:creationId xmlns:a16="http://schemas.microsoft.com/office/drawing/2014/main" id="{D8ADBEA2-DDA5-488F-4EAE-E844AB31C9D3}"/>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132" name="Graphic 131" descr="Basic Shapes outline">
                  <a:extLst>
                    <a:ext uri="{FF2B5EF4-FFF2-40B4-BE49-F238E27FC236}">
                      <a16:creationId xmlns:a16="http://schemas.microsoft.com/office/drawing/2014/main" id="{102E371A-C1AD-B03D-43E5-107B077BCFAB}"/>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nvGrpSpPr>
            <p:cNvPr id="133" name="Group 132">
              <a:extLst>
                <a:ext uri="{FF2B5EF4-FFF2-40B4-BE49-F238E27FC236}">
                  <a16:creationId xmlns:a16="http://schemas.microsoft.com/office/drawing/2014/main" id="{0D1BAF4D-6AD1-E62F-8695-5C2DB57C6DDB}"/>
                </a:ext>
                <a:ext uri="{C183D7F6-B498-43B3-948B-1728B52AA6E4}">
                  <adec:decorative xmlns:adec="http://schemas.microsoft.com/office/drawing/2017/decorative" val="1"/>
                </a:ext>
              </a:extLst>
            </p:cNvPr>
            <p:cNvGrpSpPr/>
            <p:nvPr/>
          </p:nvGrpSpPr>
          <p:grpSpPr>
            <a:xfrm rot="5400000">
              <a:off x="6541927" y="5489426"/>
              <a:ext cx="758937" cy="893564"/>
              <a:chOff x="8190620" y="290139"/>
              <a:chExt cx="758937" cy="893564"/>
            </a:xfrm>
          </p:grpSpPr>
          <p:pic>
            <p:nvPicPr>
              <p:cNvPr id="134" name="Graphic 133" descr="Basic Shapes outline">
                <a:extLst>
                  <a:ext uri="{FF2B5EF4-FFF2-40B4-BE49-F238E27FC236}">
                    <a16:creationId xmlns:a16="http://schemas.microsoft.com/office/drawing/2014/main" id="{3FABFCDE-E682-5449-660B-C8B4CFE7B0C2}"/>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135" name="Group 134">
                <a:extLst>
                  <a:ext uri="{FF2B5EF4-FFF2-40B4-BE49-F238E27FC236}">
                    <a16:creationId xmlns:a16="http://schemas.microsoft.com/office/drawing/2014/main" id="{F278C171-0412-BEC6-DEA3-E12AD5E94B40}"/>
                  </a:ext>
                </a:extLst>
              </p:cNvPr>
              <p:cNvGrpSpPr/>
              <p:nvPr/>
            </p:nvGrpSpPr>
            <p:grpSpPr>
              <a:xfrm>
                <a:off x="8190620" y="543218"/>
                <a:ext cx="676533" cy="640485"/>
                <a:chOff x="8660890" y="306931"/>
                <a:chExt cx="676533" cy="640485"/>
              </a:xfrm>
            </p:grpSpPr>
            <p:pic>
              <p:nvPicPr>
                <p:cNvPr id="136" name="Picture 135">
                  <a:extLst>
                    <a:ext uri="{FF2B5EF4-FFF2-40B4-BE49-F238E27FC236}">
                      <a16:creationId xmlns:a16="http://schemas.microsoft.com/office/drawing/2014/main" id="{3DE371F1-A2A7-040E-7390-B30BE54CDCD9}"/>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137" name="Graphic 136" descr="Basic Shapes outline">
                  <a:extLst>
                    <a:ext uri="{FF2B5EF4-FFF2-40B4-BE49-F238E27FC236}">
                      <a16:creationId xmlns:a16="http://schemas.microsoft.com/office/drawing/2014/main" id="{2855A066-53C9-73E9-9ADC-F9EFFA6E85E0}"/>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nvGrpSpPr>
            <p:cNvPr id="138" name="Group 137">
              <a:extLst>
                <a:ext uri="{FF2B5EF4-FFF2-40B4-BE49-F238E27FC236}">
                  <a16:creationId xmlns:a16="http://schemas.microsoft.com/office/drawing/2014/main" id="{D937C20C-391E-665A-54CE-446F447B3570}"/>
                </a:ext>
                <a:ext uri="{C183D7F6-B498-43B3-948B-1728B52AA6E4}">
                  <adec:decorative xmlns:adec="http://schemas.microsoft.com/office/drawing/2017/decorative" val="1"/>
                </a:ext>
              </a:extLst>
            </p:cNvPr>
            <p:cNvGrpSpPr/>
            <p:nvPr/>
          </p:nvGrpSpPr>
          <p:grpSpPr>
            <a:xfrm rot="5400000">
              <a:off x="4531261" y="5504133"/>
              <a:ext cx="758937" cy="893564"/>
              <a:chOff x="8190620" y="290139"/>
              <a:chExt cx="758937" cy="893564"/>
            </a:xfrm>
          </p:grpSpPr>
          <p:pic>
            <p:nvPicPr>
              <p:cNvPr id="139" name="Graphic 138" descr="Basic Shapes outline">
                <a:extLst>
                  <a:ext uri="{FF2B5EF4-FFF2-40B4-BE49-F238E27FC236}">
                    <a16:creationId xmlns:a16="http://schemas.microsoft.com/office/drawing/2014/main" id="{D44B9807-54F0-FAD7-523E-1009C7FB42BA}"/>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466957" y="290139"/>
                <a:ext cx="482600" cy="457201"/>
              </a:xfrm>
              <a:prstGeom prst="rect">
                <a:avLst/>
              </a:prstGeom>
            </p:spPr>
          </p:pic>
          <p:grpSp>
            <p:nvGrpSpPr>
              <p:cNvPr id="140" name="Group 139">
                <a:extLst>
                  <a:ext uri="{FF2B5EF4-FFF2-40B4-BE49-F238E27FC236}">
                    <a16:creationId xmlns:a16="http://schemas.microsoft.com/office/drawing/2014/main" id="{D66424E7-3ED5-64C3-9064-AC5DFF43ADDB}"/>
                  </a:ext>
                </a:extLst>
              </p:cNvPr>
              <p:cNvGrpSpPr/>
              <p:nvPr/>
            </p:nvGrpSpPr>
            <p:grpSpPr>
              <a:xfrm>
                <a:off x="8190620" y="543218"/>
                <a:ext cx="676533" cy="640485"/>
                <a:chOff x="8660890" y="306931"/>
                <a:chExt cx="676533" cy="640485"/>
              </a:xfrm>
            </p:grpSpPr>
            <p:pic>
              <p:nvPicPr>
                <p:cNvPr id="141" name="Picture 140">
                  <a:extLst>
                    <a:ext uri="{FF2B5EF4-FFF2-40B4-BE49-F238E27FC236}">
                      <a16:creationId xmlns:a16="http://schemas.microsoft.com/office/drawing/2014/main" id="{166B148F-C52A-E283-FE59-CD5E4A7795DC}"/>
                    </a:ext>
                  </a:extLst>
                </p:cNvPr>
                <p:cNvPicPr>
                  <a:picLocks noChangeAspect="1"/>
                </p:cNvPicPr>
                <p:nvPr/>
              </p:nvPicPr>
              <p:blipFill>
                <a:blip r:embed="rId11"/>
                <a:stretch>
                  <a:fillRect/>
                </a:stretch>
              </p:blipFill>
              <p:spPr>
                <a:xfrm>
                  <a:off x="8660890" y="490216"/>
                  <a:ext cx="482600" cy="457200"/>
                </a:xfrm>
                <a:prstGeom prst="rect">
                  <a:avLst/>
                </a:prstGeom>
              </p:spPr>
            </p:pic>
            <p:pic>
              <p:nvPicPr>
                <p:cNvPr id="142" name="Graphic 141" descr="Basic Shapes outline">
                  <a:extLst>
                    <a:ext uri="{FF2B5EF4-FFF2-40B4-BE49-F238E27FC236}">
                      <a16:creationId xmlns:a16="http://schemas.microsoft.com/office/drawing/2014/main" id="{85813D2C-5CDF-3139-FD06-C11D363E603A}"/>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8854823" y="306931"/>
                  <a:ext cx="482600" cy="457201"/>
                </a:xfrm>
                <a:prstGeom prst="rect">
                  <a:avLst/>
                </a:prstGeom>
              </p:spPr>
            </p:pic>
          </p:grpSp>
        </p:grpSp>
      </p:grpSp>
      <p:grpSp>
        <p:nvGrpSpPr>
          <p:cNvPr id="12" name="Group 11" descr="Images representing particles of different types of substances and mixtures.">
            <a:extLst>
              <a:ext uri="{FF2B5EF4-FFF2-40B4-BE49-F238E27FC236}">
                <a16:creationId xmlns:a16="http://schemas.microsoft.com/office/drawing/2014/main" id="{F249C643-ABAA-4B72-53F9-FE39572FF58D}"/>
              </a:ext>
            </a:extLst>
          </p:cNvPr>
          <p:cNvGrpSpPr/>
          <p:nvPr/>
        </p:nvGrpSpPr>
        <p:grpSpPr>
          <a:xfrm>
            <a:off x="6009822" y="5227866"/>
            <a:ext cx="2832407" cy="1468134"/>
            <a:chOff x="8358260" y="4633542"/>
            <a:chExt cx="3408624" cy="1766807"/>
          </a:xfrm>
        </p:grpSpPr>
        <p:sp>
          <p:nvSpPr>
            <p:cNvPr id="17" name="Rectangle 16" descr="Images representing particles of different types of substances and mixtures.">
              <a:extLst>
                <a:ext uri="{FF2B5EF4-FFF2-40B4-BE49-F238E27FC236}">
                  <a16:creationId xmlns:a16="http://schemas.microsoft.com/office/drawing/2014/main" id="{FA093698-A2C6-9D3A-3F3B-4B9354E9DBA0}"/>
                </a:ext>
              </a:extLst>
            </p:cNvPr>
            <p:cNvSpPr/>
            <p:nvPr/>
          </p:nvSpPr>
          <p:spPr>
            <a:xfrm>
              <a:off x="8358260" y="4633542"/>
              <a:ext cx="3408624" cy="17668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Graphic 42" descr="Badge 5 outline">
              <a:extLst>
                <a:ext uri="{FF2B5EF4-FFF2-40B4-BE49-F238E27FC236}">
                  <a16:creationId xmlns:a16="http://schemas.microsoft.com/office/drawing/2014/main" id="{1B293201-8C30-D8A2-EDEC-175B97C3A5C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73492" y="4638117"/>
              <a:ext cx="468000" cy="468000"/>
            </a:xfrm>
            <a:prstGeom prst="rect">
              <a:avLst/>
            </a:prstGeom>
          </p:spPr>
        </p:pic>
        <p:grpSp>
          <p:nvGrpSpPr>
            <p:cNvPr id="143" name="Group 142">
              <a:extLst>
                <a:ext uri="{FF2B5EF4-FFF2-40B4-BE49-F238E27FC236}">
                  <a16:creationId xmlns:a16="http://schemas.microsoft.com/office/drawing/2014/main" id="{A9655D6A-88C8-FB8C-4A18-B5568FE6EAB2}"/>
                </a:ext>
                <a:ext uri="{C183D7F6-B498-43B3-948B-1728B52AA6E4}">
                  <adec:decorative xmlns:adec="http://schemas.microsoft.com/office/drawing/2017/decorative" val="1"/>
                </a:ext>
              </a:extLst>
            </p:cNvPr>
            <p:cNvGrpSpPr/>
            <p:nvPr/>
          </p:nvGrpSpPr>
          <p:grpSpPr>
            <a:xfrm rot="18994866">
              <a:off x="10108282" y="5263239"/>
              <a:ext cx="691705" cy="641456"/>
              <a:chOff x="4654084" y="5451739"/>
              <a:chExt cx="691705" cy="641456"/>
            </a:xfrm>
          </p:grpSpPr>
          <p:pic>
            <p:nvPicPr>
              <p:cNvPr id="53" name="Picture 52">
                <a:extLst>
                  <a:ext uri="{FF2B5EF4-FFF2-40B4-BE49-F238E27FC236}">
                    <a16:creationId xmlns:a16="http://schemas.microsoft.com/office/drawing/2014/main" id="{2EA473A7-3846-A436-BBF7-3458DC106D3B}"/>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77" name="Graphic 76" descr="Basic Shapes outline">
                <a:extLst>
                  <a:ext uri="{FF2B5EF4-FFF2-40B4-BE49-F238E27FC236}">
                    <a16:creationId xmlns:a16="http://schemas.microsoft.com/office/drawing/2014/main" id="{0A956B8A-5F2D-2F55-621B-7B7591FC6075}"/>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44" name="Group 143">
              <a:extLst>
                <a:ext uri="{FF2B5EF4-FFF2-40B4-BE49-F238E27FC236}">
                  <a16:creationId xmlns:a16="http://schemas.microsoft.com/office/drawing/2014/main" id="{8EA5064B-5653-21AC-9CA6-D2183F773AB5}"/>
                </a:ext>
                <a:ext uri="{C183D7F6-B498-43B3-948B-1728B52AA6E4}">
                  <adec:decorative xmlns:adec="http://schemas.microsoft.com/office/drawing/2017/decorative" val="1"/>
                </a:ext>
              </a:extLst>
            </p:cNvPr>
            <p:cNvGrpSpPr/>
            <p:nvPr/>
          </p:nvGrpSpPr>
          <p:grpSpPr>
            <a:xfrm>
              <a:off x="8790182" y="5583967"/>
              <a:ext cx="691705" cy="641456"/>
              <a:chOff x="4654084" y="5451739"/>
              <a:chExt cx="691705" cy="641456"/>
            </a:xfrm>
          </p:grpSpPr>
          <p:pic>
            <p:nvPicPr>
              <p:cNvPr id="145" name="Picture 144">
                <a:extLst>
                  <a:ext uri="{FF2B5EF4-FFF2-40B4-BE49-F238E27FC236}">
                    <a16:creationId xmlns:a16="http://schemas.microsoft.com/office/drawing/2014/main" id="{65F33F65-AD3A-7CDF-304A-E59FFD323B4B}"/>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46" name="Graphic 145" descr="Basic Shapes outline">
                <a:extLst>
                  <a:ext uri="{FF2B5EF4-FFF2-40B4-BE49-F238E27FC236}">
                    <a16:creationId xmlns:a16="http://schemas.microsoft.com/office/drawing/2014/main" id="{57C795E6-717B-7690-FE95-2A3F853B6856}"/>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47" name="Group 146">
              <a:extLst>
                <a:ext uri="{FF2B5EF4-FFF2-40B4-BE49-F238E27FC236}">
                  <a16:creationId xmlns:a16="http://schemas.microsoft.com/office/drawing/2014/main" id="{2434A765-C854-A239-B7FC-F42A23D6A5D4}"/>
                </a:ext>
                <a:ext uri="{C183D7F6-B498-43B3-948B-1728B52AA6E4}">
                  <adec:decorative xmlns:adec="http://schemas.microsoft.com/office/drawing/2017/decorative" val="1"/>
                </a:ext>
              </a:extLst>
            </p:cNvPr>
            <p:cNvGrpSpPr/>
            <p:nvPr/>
          </p:nvGrpSpPr>
          <p:grpSpPr>
            <a:xfrm rot="15317226">
              <a:off x="9253794" y="4827044"/>
              <a:ext cx="691705" cy="641456"/>
              <a:chOff x="4654084" y="5451739"/>
              <a:chExt cx="691705" cy="641456"/>
            </a:xfrm>
          </p:grpSpPr>
          <p:pic>
            <p:nvPicPr>
              <p:cNvPr id="148" name="Picture 147">
                <a:extLst>
                  <a:ext uri="{FF2B5EF4-FFF2-40B4-BE49-F238E27FC236}">
                    <a16:creationId xmlns:a16="http://schemas.microsoft.com/office/drawing/2014/main" id="{862492F0-DF10-F38B-13C0-471759C11991}"/>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49" name="Graphic 148" descr="Basic Shapes outline">
                <a:extLst>
                  <a:ext uri="{FF2B5EF4-FFF2-40B4-BE49-F238E27FC236}">
                    <a16:creationId xmlns:a16="http://schemas.microsoft.com/office/drawing/2014/main" id="{2998E02D-5249-291D-1C0A-B5093E7AD752}"/>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50" name="Group 149">
              <a:extLst>
                <a:ext uri="{FF2B5EF4-FFF2-40B4-BE49-F238E27FC236}">
                  <a16:creationId xmlns:a16="http://schemas.microsoft.com/office/drawing/2014/main" id="{58BB0742-178C-6309-DF1B-E5A89527DEB2}"/>
                </a:ext>
                <a:ext uri="{C183D7F6-B498-43B3-948B-1728B52AA6E4}">
                  <adec:decorative xmlns:adec="http://schemas.microsoft.com/office/drawing/2017/decorative" val="1"/>
                </a:ext>
              </a:extLst>
            </p:cNvPr>
            <p:cNvGrpSpPr/>
            <p:nvPr/>
          </p:nvGrpSpPr>
          <p:grpSpPr>
            <a:xfrm rot="15317226">
              <a:off x="9683565" y="5695130"/>
              <a:ext cx="691705" cy="641456"/>
              <a:chOff x="4654084" y="5451739"/>
              <a:chExt cx="691705" cy="641456"/>
            </a:xfrm>
          </p:grpSpPr>
          <p:pic>
            <p:nvPicPr>
              <p:cNvPr id="151" name="Picture 150">
                <a:extLst>
                  <a:ext uri="{FF2B5EF4-FFF2-40B4-BE49-F238E27FC236}">
                    <a16:creationId xmlns:a16="http://schemas.microsoft.com/office/drawing/2014/main" id="{9BA1B04A-260D-9593-DC8F-FF3111D8BF66}"/>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52" name="Graphic 151" descr="Basic Shapes outline">
                <a:extLst>
                  <a:ext uri="{FF2B5EF4-FFF2-40B4-BE49-F238E27FC236}">
                    <a16:creationId xmlns:a16="http://schemas.microsoft.com/office/drawing/2014/main" id="{BB16A04D-2F29-91A5-ABBB-069570CD7516}"/>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nvGrpSpPr>
            <p:cNvPr id="153" name="Group 152" descr="Images representing particles of different types of substances and mixtures.">
              <a:extLst>
                <a:ext uri="{FF2B5EF4-FFF2-40B4-BE49-F238E27FC236}">
                  <a16:creationId xmlns:a16="http://schemas.microsoft.com/office/drawing/2014/main" id="{B3CB6998-68C8-825E-37BB-1DBC271285CF}"/>
                </a:ext>
              </a:extLst>
            </p:cNvPr>
            <p:cNvGrpSpPr/>
            <p:nvPr/>
          </p:nvGrpSpPr>
          <p:grpSpPr>
            <a:xfrm rot="6702306">
              <a:off x="10800710" y="4698645"/>
              <a:ext cx="691705" cy="641456"/>
              <a:chOff x="4654084" y="5451739"/>
              <a:chExt cx="691705" cy="641456"/>
            </a:xfrm>
          </p:grpSpPr>
          <p:pic>
            <p:nvPicPr>
              <p:cNvPr id="154" name="Picture 153">
                <a:extLst>
                  <a:ext uri="{FF2B5EF4-FFF2-40B4-BE49-F238E27FC236}">
                    <a16:creationId xmlns:a16="http://schemas.microsoft.com/office/drawing/2014/main" id="{825C6111-7294-3E8E-650A-1ED433AD7084}"/>
                  </a:ext>
                </a:extLst>
              </p:cNvPr>
              <p:cNvPicPr>
                <a:picLocks noChangeAspect="1"/>
              </p:cNvPicPr>
              <p:nvPr/>
            </p:nvPicPr>
            <p:blipFill>
              <a:blip r:embed="rId11"/>
              <a:stretch>
                <a:fillRect/>
              </a:stretch>
            </p:blipFill>
            <p:spPr>
              <a:xfrm>
                <a:off x="4863189" y="5451739"/>
                <a:ext cx="482600" cy="457200"/>
              </a:xfrm>
              <a:prstGeom prst="rect">
                <a:avLst/>
              </a:prstGeom>
            </p:spPr>
          </p:pic>
          <p:pic>
            <p:nvPicPr>
              <p:cNvPr id="155" name="Graphic 154" descr="Basic Shapes outline">
                <a:extLst>
                  <a:ext uri="{FF2B5EF4-FFF2-40B4-BE49-F238E27FC236}">
                    <a16:creationId xmlns:a16="http://schemas.microsoft.com/office/drawing/2014/main" id="{FD3A463A-2437-611E-A242-3A47CC8E0423}"/>
                  </a:ext>
                </a:extLst>
              </p:cNvPr>
              <p:cNvPicPr>
                <a:picLocks noChangeAspect="1"/>
              </p:cNvPicPr>
              <p:nvPr/>
            </p:nvPicPr>
            <p:blipFill>
              <a:blip r:embed="rId7">
                <a:extLst>
                  <a:ext uri="{96DAC541-7B7A-43D3-8B79-37D633B846F1}">
                    <asvg:svgBlip xmlns:asvg="http://schemas.microsoft.com/office/drawing/2016/SVG/main" r:embed="rId8"/>
                  </a:ext>
                </a:extLst>
              </a:blip>
              <a:srcRect l="47222" t="1" b="49999"/>
              <a:stretch>
                <a:fillRect/>
              </a:stretch>
            </p:blipFill>
            <p:spPr>
              <a:xfrm>
                <a:off x="4654084" y="5635994"/>
                <a:ext cx="482600" cy="457201"/>
              </a:xfrm>
              <a:prstGeom prst="rect">
                <a:avLst/>
              </a:prstGeom>
            </p:spPr>
          </p:pic>
        </p:grpSp>
      </p:grpSp>
      <p:sp>
        <p:nvSpPr>
          <p:cNvPr id="3" name="TextBox 2">
            <a:extLst>
              <a:ext uri="{FF2B5EF4-FFF2-40B4-BE49-F238E27FC236}">
                <a16:creationId xmlns:a16="http://schemas.microsoft.com/office/drawing/2014/main" id="{D1A6A75D-209F-EE72-448D-D069CBD4043C}"/>
              </a:ext>
            </a:extLst>
          </p:cNvPr>
          <p:cNvSpPr txBox="1"/>
          <p:nvPr/>
        </p:nvSpPr>
        <p:spPr>
          <a:xfrm>
            <a:off x="9099619" y="317251"/>
            <a:ext cx="2532789" cy="1039102"/>
          </a:xfrm>
          <a:prstGeom prst="rect">
            <a:avLst/>
          </a:prstGeom>
          <a:noFill/>
          <a:ln>
            <a:solidFill>
              <a:schemeClr val="accent1"/>
            </a:solidFill>
          </a:ln>
        </p:spPr>
        <p:txBody>
          <a:bodyPr wrap="square" lIns="0" tIns="0" rIns="0" bIns="0" rtlCol="0" anchor="ctr" anchorCtr="1">
            <a:noAutofit/>
          </a:bodyPr>
          <a:lstStyle/>
          <a:p>
            <a:pPr algn="l"/>
            <a:r>
              <a:rPr lang="en-US" sz="1800"/>
              <a:t>Answers:</a:t>
            </a:r>
          </a:p>
          <a:p>
            <a:pPr algn="l"/>
            <a:endParaRPr lang="en-US" sz="1800"/>
          </a:p>
          <a:p>
            <a:pPr algn="l"/>
            <a:r>
              <a:rPr lang="en-US" sz="1800"/>
              <a:t>1C, 2E, 3E, 4D, 5B</a:t>
            </a:r>
          </a:p>
        </p:txBody>
      </p:sp>
      <p:sp>
        <p:nvSpPr>
          <p:cNvPr id="2" name="Slide Number Placeholder 1">
            <a:extLst>
              <a:ext uri="{FF2B5EF4-FFF2-40B4-BE49-F238E27FC236}">
                <a16:creationId xmlns:a16="http://schemas.microsoft.com/office/drawing/2014/main" id="{B9203B0A-684D-6B89-9989-4D961B43C3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226888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ED26-4AB5-5B57-463E-5C07583D41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9274DB-C57C-159D-3F90-EF612CE38F80}"/>
              </a:ext>
            </a:extLst>
          </p:cNvPr>
          <p:cNvSpPr>
            <a:spLocks noGrp="1"/>
          </p:cNvSpPr>
          <p:nvPr>
            <p:ph type="title"/>
          </p:nvPr>
        </p:nvSpPr>
        <p:spPr/>
        <p:txBody>
          <a:bodyPr/>
          <a:lstStyle/>
          <a:p>
            <a:r>
              <a:rPr lang="en-AU" dirty="0">
                <a:cs typeface="Arial"/>
              </a:rPr>
              <a:t>3.2 Separating mixtures (1 of 2)</a:t>
            </a:r>
          </a:p>
        </p:txBody>
      </p:sp>
      <p:sp>
        <p:nvSpPr>
          <p:cNvPr id="6" name="Text Placeholder 5">
            <a:extLst>
              <a:ext uri="{FF2B5EF4-FFF2-40B4-BE49-F238E27FC236}">
                <a16:creationId xmlns:a16="http://schemas.microsoft.com/office/drawing/2014/main" id="{A4EA1E36-46EE-3673-819A-98D10177B40F}"/>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33A5A4D7-8E17-9C87-9888-5B220C47B63D}"/>
              </a:ext>
            </a:extLst>
          </p:cNvPr>
          <p:cNvGraphicFramePr>
            <a:graphicFrameLocks noGrp="1"/>
          </p:cNvGraphicFramePr>
          <p:nvPr>
            <p:extLst>
              <p:ext uri="{D42A27DB-BD31-4B8C-83A1-F6EECF244321}">
                <p14:modId xmlns:p14="http://schemas.microsoft.com/office/powerpoint/2010/main" val="1272040212"/>
              </p:ext>
            </p:extLst>
          </p:nvPr>
        </p:nvGraphicFramePr>
        <p:xfrm>
          <a:off x="259240" y="1910816"/>
          <a:ext cx="11673519" cy="3839028"/>
        </p:xfrm>
        <a:graphic>
          <a:graphicData uri="http://schemas.openxmlformats.org/drawingml/2006/table">
            <a:tbl>
              <a:tblPr firstRow="1">
                <a:tableStyleId>{B301B821-A1FF-4177-AEE7-76D212191A09}</a:tableStyleId>
              </a:tblPr>
              <a:tblGrid>
                <a:gridCol w="3703160">
                  <a:extLst>
                    <a:ext uri="{9D8B030D-6E8A-4147-A177-3AD203B41FA5}">
                      <a16:colId xmlns:a16="http://schemas.microsoft.com/office/drawing/2014/main" val="3623447875"/>
                    </a:ext>
                  </a:extLst>
                </a:gridCol>
                <a:gridCol w="7970359">
                  <a:extLst>
                    <a:ext uri="{9D8B030D-6E8A-4147-A177-3AD203B41FA5}">
                      <a16:colId xmlns:a16="http://schemas.microsoft.com/office/drawing/2014/main" val="3573327086"/>
                    </a:ext>
                  </a:extLst>
                </a:gridCol>
              </a:tblGrid>
              <a:tr h="506611">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031072">
                <a:tc>
                  <a:txBody>
                    <a:bodyPr/>
                    <a:lstStyle/>
                    <a:p>
                      <a:pPr marL="342900" lvl="0" indent="-342900">
                        <a:lnSpc>
                          <a:spcPct val="150000"/>
                        </a:lnSpc>
                        <a:spcBef>
                          <a:spcPts val="12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how the properties of substances enable the separation of mixtures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separation techniques to separate a mixture</a:t>
                      </a:r>
                    </a:p>
                    <a:p>
                      <a:pPr marL="342900" lvl="0" indent="-342900">
                        <a:lnSpc>
                          <a:spcPct val="150000"/>
                        </a:lnSpc>
                        <a:spcBef>
                          <a:spcPts val="12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physical property used by different separation techniques</a:t>
                      </a:r>
                    </a:p>
                    <a:p>
                      <a:pPr marL="342900" lvl="0" indent="-342900">
                        <a:lnSpc>
                          <a:spcPct val="150000"/>
                        </a:lnSpc>
                        <a:spcBef>
                          <a:spcPts val="12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explain how the physical properties of substances can be used to separate mixtures</a:t>
                      </a:r>
                    </a:p>
                    <a:p>
                      <a:pPr marL="342900" lvl="0" indent="-342900">
                        <a:lnSpc>
                          <a:spcPct val="150000"/>
                        </a:lnSpc>
                        <a:spcBef>
                          <a:spcPts val="12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outline techniques used by Aboriginal and/or Torres Strait Islander Peoples to separate mixtures.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E0C1BC25-D50A-64CB-5677-0059EEBD70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116</a:t>
            </a:fld>
            <a:endParaRPr lang="en-AU"/>
          </a:p>
        </p:txBody>
      </p:sp>
    </p:spTree>
    <p:extLst>
      <p:ext uri="{BB962C8B-B14F-4D97-AF65-F5344CB8AC3E}">
        <p14:creationId xmlns:p14="http://schemas.microsoft.com/office/powerpoint/2010/main" val="12744255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70820-D177-B5EE-DBA7-9B11B40910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586A7A-FA39-2B94-EDA7-D0685F181DEF}"/>
              </a:ext>
            </a:extLst>
          </p:cNvPr>
          <p:cNvSpPr>
            <a:spLocks noGrp="1"/>
          </p:cNvSpPr>
          <p:nvPr>
            <p:ph type="title"/>
          </p:nvPr>
        </p:nvSpPr>
        <p:spPr/>
        <p:txBody>
          <a:bodyPr/>
          <a:lstStyle/>
          <a:p>
            <a:r>
              <a:rPr lang="en-AU" dirty="0">
                <a:cs typeface="Arial"/>
              </a:rPr>
              <a:t>3.2 Separating mixtures (2 of 2)</a:t>
            </a:r>
          </a:p>
        </p:txBody>
      </p:sp>
      <p:sp>
        <p:nvSpPr>
          <p:cNvPr id="6" name="Text Placeholder 5">
            <a:extLst>
              <a:ext uri="{FF2B5EF4-FFF2-40B4-BE49-F238E27FC236}">
                <a16:creationId xmlns:a16="http://schemas.microsoft.com/office/drawing/2014/main" id="{DC0E6A91-4243-BF30-D2A4-9F6CD80673D4}"/>
              </a:ext>
            </a:extLst>
          </p:cNvPr>
          <p:cNvSpPr>
            <a:spLocks noGrp="1"/>
          </p:cNvSpPr>
          <p:nvPr>
            <p:ph type="body" sz="quarter" idx="18"/>
          </p:nvPr>
        </p:nvSpPr>
        <p:spPr/>
        <p:txBody>
          <a:bodyPr/>
          <a:lstStyle/>
          <a:p>
            <a:r>
              <a:rPr lang="en-AU"/>
              <a:t>Learning intentions and success criteria</a:t>
            </a:r>
          </a:p>
        </p:txBody>
      </p:sp>
      <p:graphicFrame>
        <p:nvGraphicFramePr>
          <p:cNvPr id="7" name="Table 6">
            <a:extLst>
              <a:ext uri="{FF2B5EF4-FFF2-40B4-BE49-F238E27FC236}">
                <a16:creationId xmlns:a16="http://schemas.microsoft.com/office/drawing/2014/main" id="{0950C004-DA25-06EC-9DED-1563FE0E16C9}"/>
              </a:ext>
            </a:extLst>
          </p:cNvPr>
          <p:cNvGraphicFramePr>
            <a:graphicFrameLocks noGrp="1"/>
          </p:cNvGraphicFramePr>
          <p:nvPr>
            <p:extLst>
              <p:ext uri="{D42A27DB-BD31-4B8C-83A1-F6EECF244321}">
                <p14:modId xmlns:p14="http://schemas.microsoft.com/office/powerpoint/2010/main" val="291590176"/>
              </p:ext>
            </p:extLst>
          </p:nvPr>
        </p:nvGraphicFramePr>
        <p:xfrm>
          <a:off x="348001" y="1905681"/>
          <a:ext cx="11496000" cy="4204145"/>
        </p:xfrm>
        <a:graphic>
          <a:graphicData uri="http://schemas.openxmlformats.org/drawingml/2006/table">
            <a:tbl>
              <a:tblPr firstRow="1">
                <a:tableStyleId>{B301B821-A1FF-4177-AEE7-76D212191A09}</a:tableStyleId>
              </a:tblPr>
              <a:tblGrid>
                <a:gridCol w="3646846">
                  <a:extLst>
                    <a:ext uri="{9D8B030D-6E8A-4147-A177-3AD203B41FA5}">
                      <a16:colId xmlns:a16="http://schemas.microsoft.com/office/drawing/2014/main" val="3623447875"/>
                    </a:ext>
                  </a:extLst>
                </a:gridCol>
                <a:gridCol w="7849154">
                  <a:extLst>
                    <a:ext uri="{9D8B030D-6E8A-4147-A177-3AD203B41FA5}">
                      <a16:colId xmlns:a16="http://schemas.microsoft.com/office/drawing/2014/main" val="3573327086"/>
                    </a:ext>
                  </a:extLst>
                </a:gridCol>
              </a:tblGrid>
              <a:tr h="460611">
                <a:tc>
                  <a:txBody>
                    <a:bodyPr/>
                    <a:lstStyle/>
                    <a:p>
                      <a:r>
                        <a:rPr lang="en-AU" sz="20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432197">
                <a:tc>
                  <a:txBody>
                    <a:bodyPr/>
                    <a:lstStyle/>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follow a procedure to conduct a practical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assemble and use appropriate equipment to separate mixtures..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0">
                <a:tc>
                  <a:txBody>
                    <a:bodyPr/>
                    <a:lstStyle/>
                    <a:p>
                      <a:pPr marL="342900" lvl="0" indent="-34290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solve problems and propose solutions.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devise a strategy to separate an unknown mixture</a:t>
                      </a:r>
                    </a:p>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select an appropriate separation technique based on the physical properties of the substances in the mixture</a:t>
                      </a:r>
                    </a:p>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evaluate the suitability of a sequence of separation techniques for separating a mixture using given criteria.</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108267"/>
                  </a:ext>
                </a:extLst>
              </a:tr>
            </a:tbl>
          </a:graphicData>
        </a:graphic>
      </p:graphicFrame>
      <p:sp>
        <p:nvSpPr>
          <p:cNvPr id="2" name="Slide Number Placeholder 1">
            <a:extLst>
              <a:ext uri="{FF2B5EF4-FFF2-40B4-BE49-F238E27FC236}">
                <a16:creationId xmlns:a16="http://schemas.microsoft.com/office/drawing/2014/main" id="{1E92DBEC-AC84-8764-69C0-B943D80EA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117</a:t>
            </a:fld>
            <a:endParaRPr lang="en-AU"/>
          </a:p>
        </p:txBody>
      </p:sp>
    </p:spTree>
    <p:extLst>
      <p:ext uri="{BB962C8B-B14F-4D97-AF65-F5344CB8AC3E}">
        <p14:creationId xmlns:p14="http://schemas.microsoft.com/office/powerpoint/2010/main" val="28874802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49F3B-F774-CAD0-282A-3097668F41FF}"/>
              </a:ext>
            </a:extLst>
          </p:cNvPr>
          <p:cNvSpPr>
            <a:spLocks noGrp="1"/>
          </p:cNvSpPr>
          <p:nvPr>
            <p:ph type="title"/>
          </p:nvPr>
        </p:nvSpPr>
        <p:spPr/>
        <p:txBody>
          <a:bodyPr/>
          <a:lstStyle/>
          <a:p>
            <a:r>
              <a:rPr lang="en-US"/>
              <a:t>3.2 Physical properties</a:t>
            </a:r>
          </a:p>
        </p:txBody>
      </p:sp>
      <p:sp>
        <p:nvSpPr>
          <p:cNvPr id="4" name="Text Placeholder 3">
            <a:extLst>
              <a:ext uri="{FF2B5EF4-FFF2-40B4-BE49-F238E27FC236}">
                <a16:creationId xmlns:a16="http://schemas.microsoft.com/office/drawing/2014/main" id="{CA18429D-2CAC-2E2E-6FE4-DD3DAF6E7EDB}"/>
              </a:ext>
            </a:extLst>
          </p:cNvPr>
          <p:cNvSpPr>
            <a:spLocks noGrp="1"/>
          </p:cNvSpPr>
          <p:nvPr>
            <p:ph type="body" sz="quarter" idx="18"/>
          </p:nvPr>
        </p:nvSpPr>
        <p:spPr/>
        <p:txBody>
          <a:bodyPr/>
          <a:lstStyle/>
          <a:p>
            <a:r>
              <a:rPr lang="en-US"/>
              <a:t>Definition</a:t>
            </a:r>
          </a:p>
        </p:txBody>
      </p:sp>
      <p:sp>
        <p:nvSpPr>
          <p:cNvPr id="9" name="TextBox 8" descr="The physical properties of a substance are those that can be measured or determined by physical means.&#10;">
            <a:extLst>
              <a:ext uri="{FF2B5EF4-FFF2-40B4-BE49-F238E27FC236}">
                <a16:creationId xmlns:a16="http://schemas.microsoft.com/office/drawing/2014/main" id="{84481AE2-6E30-050C-F81E-4D8960DEFBE6}"/>
              </a:ext>
            </a:extLst>
          </p:cNvPr>
          <p:cNvSpPr txBox="1"/>
          <p:nvPr/>
        </p:nvSpPr>
        <p:spPr>
          <a:xfrm>
            <a:off x="360000" y="2316215"/>
            <a:ext cx="11484000" cy="2402237"/>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720000" tIns="720000" rIns="720000" bIns="720000" rtlCol="0" anchor="ctr" anchorCtr="1">
            <a:noAutofit/>
          </a:bodyPr>
          <a:lstStyle/>
          <a:p>
            <a:pPr marL="365125">
              <a:lnSpc>
                <a:spcPct val="150000"/>
              </a:lnSpc>
              <a:spcAft>
                <a:spcPts val="1200"/>
              </a:spcAft>
              <a:tabLst>
                <a:tab pos="8262938" algn="l"/>
                <a:tab pos="8297863" algn="l"/>
              </a:tabLst>
            </a:pPr>
            <a:r>
              <a:rPr lang="en-AU" sz="2800" dirty="0"/>
              <a:t>A physical property is a characteristic you can observe or measure without changing what the substance is</a:t>
            </a:r>
            <a:r>
              <a:rPr lang="en-US" sz="2800" dirty="0"/>
              <a:t>.</a:t>
            </a:r>
          </a:p>
        </p:txBody>
      </p:sp>
      <p:sp>
        <p:nvSpPr>
          <p:cNvPr id="2" name="Slide Number Placeholder 1">
            <a:extLst>
              <a:ext uri="{FF2B5EF4-FFF2-40B4-BE49-F238E27FC236}">
                <a16:creationId xmlns:a16="http://schemas.microsoft.com/office/drawing/2014/main" id="{490805B7-1F05-9301-8F24-46834A91FD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19963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002FB4-D9D8-3FE2-29AA-B70095285E11}"/>
              </a:ext>
            </a:extLst>
          </p:cNvPr>
          <p:cNvSpPr>
            <a:spLocks noGrp="1"/>
          </p:cNvSpPr>
          <p:nvPr>
            <p:ph type="title"/>
          </p:nvPr>
        </p:nvSpPr>
        <p:spPr/>
        <p:txBody>
          <a:bodyPr/>
          <a:lstStyle/>
          <a:p>
            <a:r>
              <a:rPr lang="en-AU"/>
              <a:t>3.2 Separating mixtures based on physical properties</a:t>
            </a:r>
          </a:p>
        </p:txBody>
      </p:sp>
      <p:pic>
        <p:nvPicPr>
          <p:cNvPr id="5" name="Online Media 4" title="Elements of Chemistry: Separating Mixtures">
            <a:hlinkClick r:id="" action="ppaction://media"/>
            <a:extLst>
              <a:ext uri="{FF2B5EF4-FFF2-40B4-BE49-F238E27FC236}">
                <a16:creationId xmlns:a16="http://schemas.microsoft.com/office/drawing/2014/main" id="{1BF6BA35-CF7F-6490-2E77-A1893F9F15A1}"/>
              </a:ext>
            </a:extLst>
          </p:cNvPr>
          <p:cNvPicPr>
            <a:picLocks noRot="1" noChangeAspect="1"/>
          </p:cNvPicPr>
          <p:nvPr>
            <a:videoFile r:link="rId1"/>
          </p:nvPr>
        </p:nvPicPr>
        <p:blipFill>
          <a:blip r:embed="rId4"/>
          <a:stretch>
            <a:fillRect/>
          </a:stretch>
        </p:blipFill>
        <p:spPr>
          <a:xfrm>
            <a:off x="2708166" y="1137527"/>
            <a:ext cx="6775669" cy="5081752"/>
          </a:xfrm>
          <a:prstGeom prst="rect">
            <a:avLst/>
          </a:prstGeom>
        </p:spPr>
      </p:pic>
      <p:sp>
        <p:nvSpPr>
          <p:cNvPr id="4" name="Text Placeholder 3">
            <a:extLst>
              <a:ext uri="{FF2B5EF4-FFF2-40B4-BE49-F238E27FC236}">
                <a16:creationId xmlns:a16="http://schemas.microsoft.com/office/drawing/2014/main" id="{02D130D5-CC99-3E5B-E216-19747C6839BF}"/>
              </a:ext>
            </a:extLst>
          </p:cNvPr>
          <p:cNvSpPr>
            <a:spLocks noGrp="1"/>
          </p:cNvSpPr>
          <p:nvPr>
            <p:ph type="body" sz="quarter" idx="18"/>
          </p:nvPr>
        </p:nvSpPr>
        <p:spPr>
          <a:xfrm>
            <a:off x="2708166" y="6296197"/>
            <a:ext cx="5357370" cy="310015"/>
          </a:xfrm>
        </p:spPr>
        <p:txBody>
          <a:bodyPr/>
          <a:lstStyle/>
          <a:p>
            <a:r>
              <a:rPr lang="en-AU" sz="1800" dirty="0">
                <a:hlinkClick r:id="rId5"/>
              </a:rPr>
              <a:t>Elements of Chemistry: Separating Mixtures (6:25)</a:t>
            </a:r>
            <a:endParaRPr lang="en-AU" sz="1800" dirty="0"/>
          </a:p>
        </p:txBody>
      </p:sp>
      <p:sp>
        <p:nvSpPr>
          <p:cNvPr id="2" name="Slide Number Placeholder 1">
            <a:extLst>
              <a:ext uri="{FF2B5EF4-FFF2-40B4-BE49-F238E27FC236}">
                <a16:creationId xmlns:a16="http://schemas.microsoft.com/office/drawing/2014/main" id="{62A552D8-7D84-4415-70C9-F81CBB444E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208302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62ADBB-A99F-30AA-7536-36F173306114}"/>
              </a:ext>
            </a:extLst>
          </p:cNvPr>
          <p:cNvSpPr>
            <a:spLocks noGrp="1"/>
          </p:cNvSpPr>
          <p:nvPr>
            <p:ph type="title"/>
          </p:nvPr>
        </p:nvSpPr>
        <p:spPr/>
        <p:txBody>
          <a:bodyPr/>
          <a:lstStyle/>
          <a:p>
            <a:r>
              <a:rPr lang="en-AU" dirty="0">
                <a:latin typeface="+mj-lt"/>
              </a:rPr>
              <a:t>1.1 The water cycle</a:t>
            </a:r>
          </a:p>
        </p:txBody>
      </p:sp>
      <p:sp>
        <p:nvSpPr>
          <p:cNvPr id="4" name="Text Placeholder 3">
            <a:extLst>
              <a:ext uri="{FF2B5EF4-FFF2-40B4-BE49-F238E27FC236}">
                <a16:creationId xmlns:a16="http://schemas.microsoft.com/office/drawing/2014/main" id="{8574EE03-AFE3-C30A-D458-372A33223311}"/>
              </a:ext>
            </a:extLst>
          </p:cNvPr>
          <p:cNvSpPr>
            <a:spLocks noGrp="1"/>
          </p:cNvSpPr>
          <p:nvPr>
            <p:ph type="body" sz="quarter" idx="18"/>
          </p:nvPr>
        </p:nvSpPr>
        <p:spPr/>
        <p:txBody>
          <a:bodyPr/>
          <a:lstStyle/>
          <a:p>
            <a:r>
              <a:rPr lang="en-AU">
                <a:latin typeface="+mj-lt"/>
              </a:rPr>
              <a:t>Annotate the diagram with the processes that occurring.</a:t>
            </a:r>
          </a:p>
        </p:txBody>
      </p:sp>
      <p:pic>
        <p:nvPicPr>
          <p:cNvPr id="9" name="Picture 8" descr="A cartoon of a river and mountains showing the water cycle">
            <a:extLst>
              <a:ext uri="{FF2B5EF4-FFF2-40B4-BE49-F238E27FC236}">
                <a16:creationId xmlns:a16="http://schemas.microsoft.com/office/drawing/2014/main" id="{225D60B7-8B7E-0BEA-6763-3D951A5DCF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2409" y="1384864"/>
            <a:ext cx="7612962" cy="5380808"/>
          </a:xfrm>
          <a:prstGeom prst="rect">
            <a:avLst/>
          </a:prstGeom>
          <a:noFill/>
          <a:ln>
            <a:noFill/>
          </a:ln>
        </p:spPr>
      </p:pic>
      <p:sp>
        <p:nvSpPr>
          <p:cNvPr id="24" name="Arrow: Up 6">
            <a:extLst>
              <a:ext uri="{FF2B5EF4-FFF2-40B4-BE49-F238E27FC236}">
                <a16:creationId xmlns:a16="http://schemas.microsoft.com/office/drawing/2014/main" id="{1687571C-DCFB-A71B-46F7-D5FFBE23B86A}"/>
              </a:ext>
              <a:ext uri="{C183D7F6-B498-43B3-948B-1728B52AA6E4}">
                <adec:decorative xmlns:adec="http://schemas.microsoft.com/office/drawing/2017/decorative" val="1"/>
              </a:ext>
            </a:extLst>
          </p:cNvPr>
          <p:cNvSpPr/>
          <p:nvPr/>
        </p:nvSpPr>
        <p:spPr>
          <a:xfrm>
            <a:off x="3678206" y="3096362"/>
            <a:ext cx="156010" cy="79738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25" name="Arrow: Up 7">
            <a:extLst>
              <a:ext uri="{FF2B5EF4-FFF2-40B4-BE49-F238E27FC236}">
                <a16:creationId xmlns:a16="http://schemas.microsoft.com/office/drawing/2014/main" id="{B667DB12-60EF-543D-ADBE-712DBB597A7B}"/>
              </a:ext>
              <a:ext uri="{C183D7F6-B498-43B3-948B-1728B52AA6E4}">
                <adec:decorative xmlns:adec="http://schemas.microsoft.com/office/drawing/2017/decorative" val="1"/>
              </a:ext>
            </a:extLst>
          </p:cNvPr>
          <p:cNvSpPr/>
          <p:nvPr/>
        </p:nvSpPr>
        <p:spPr>
          <a:xfrm>
            <a:off x="5487781" y="3216341"/>
            <a:ext cx="416028" cy="249616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26" name="Rectangle: Rounded Corners 9">
            <a:extLst>
              <a:ext uri="{FF2B5EF4-FFF2-40B4-BE49-F238E27FC236}">
                <a16:creationId xmlns:a16="http://schemas.microsoft.com/office/drawing/2014/main" id="{F507C4A4-2D43-C431-BCA9-8AEAB5A0EC7A}"/>
              </a:ext>
            </a:extLst>
          </p:cNvPr>
          <p:cNvSpPr/>
          <p:nvPr/>
        </p:nvSpPr>
        <p:spPr>
          <a:xfrm>
            <a:off x="2941488" y="3323436"/>
            <a:ext cx="1629448" cy="3785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Evaporation</a:t>
            </a:r>
          </a:p>
        </p:txBody>
      </p:sp>
      <p:sp>
        <p:nvSpPr>
          <p:cNvPr id="33" name="Rectangle: Rounded Corners 10">
            <a:extLst>
              <a:ext uri="{FF2B5EF4-FFF2-40B4-BE49-F238E27FC236}">
                <a16:creationId xmlns:a16="http://schemas.microsoft.com/office/drawing/2014/main" id="{1343A244-16CF-4310-DA0F-A1EDE4365772}"/>
              </a:ext>
            </a:extLst>
          </p:cNvPr>
          <p:cNvSpPr/>
          <p:nvPr/>
        </p:nvSpPr>
        <p:spPr>
          <a:xfrm>
            <a:off x="4881070" y="4219802"/>
            <a:ext cx="1629448" cy="33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Evaporation</a:t>
            </a:r>
          </a:p>
        </p:txBody>
      </p:sp>
      <p:sp>
        <p:nvSpPr>
          <p:cNvPr id="34" name="Arrow: Up 11">
            <a:extLst>
              <a:ext uri="{FF2B5EF4-FFF2-40B4-BE49-F238E27FC236}">
                <a16:creationId xmlns:a16="http://schemas.microsoft.com/office/drawing/2014/main" id="{21B3DF1B-D945-6FA9-C6AE-2B2EEF25B04D}"/>
              </a:ext>
              <a:ext uri="{C183D7F6-B498-43B3-948B-1728B52AA6E4}">
                <adec:decorative xmlns:adec="http://schemas.microsoft.com/office/drawing/2017/decorative" val="1"/>
              </a:ext>
            </a:extLst>
          </p:cNvPr>
          <p:cNvSpPr/>
          <p:nvPr/>
        </p:nvSpPr>
        <p:spPr>
          <a:xfrm>
            <a:off x="3392770" y="3866736"/>
            <a:ext cx="147344" cy="79739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35" name="Arrow: Up 12">
            <a:extLst>
              <a:ext uri="{FF2B5EF4-FFF2-40B4-BE49-F238E27FC236}">
                <a16:creationId xmlns:a16="http://schemas.microsoft.com/office/drawing/2014/main" id="{9C2FC6AB-5C7E-DA86-3E43-6174E1C67F57}"/>
              </a:ext>
              <a:ext uri="{C183D7F6-B498-43B3-948B-1728B52AA6E4}">
                <adec:decorative xmlns:adec="http://schemas.microsoft.com/office/drawing/2017/decorative" val="1"/>
              </a:ext>
            </a:extLst>
          </p:cNvPr>
          <p:cNvSpPr/>
          <p:nvPr/>
        </p:nvSpPr>
        <p:spPr>
          <a:xfrm>
            <a:off x="3839570" y="3866737"/>
            <a:ext cx="156010" cy="79738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36" name="Arrow: Up 13">
            <a:extLst>
              <a:ext uri="{FF2B5EF4-FFF2-40B4-BE49-F238E27FC236}">
                <a16:creationId xmlns:a16="http://schemas.microsoft.com/office/drawing/2014/main" id="{BC3D1BFE-86CC-B292-80FE-860527149014}"/>
              </a:ext>
              <a:ext uri="{C183D7F6-B498-43B3-948B-1728B52AA6E4}">
                <adec:decorative xmlns:adec="http://schemas.microsoft.com/office/drawing/2017/decorative" val="1"/>
              </a:ext>
            </a:extLst>
          </p:cNvPr>
          <p:cNvSpPr/>
          <p:nvPr/>
        </p:nvSpPr>
        <p:spPr>
          <a:xfrm>
            <a:off x="4268290" y="3873932"/>
            <a:ext cx="156010" cy="79738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37" name="Rectangle: Rounded Corners 14">
            <a:extLst>
              <a:ext uri="{FF2B5EF4-FFF2-40B4-BE49-F238E27FC236}">
                <a16:creationId xmlns:a16="http://schemas.microsoft.com/office/drawing/2014/main" id="{B20011F1-B425-55F2-D0C6-AE86459216C1}"/>
              </a:ext>
            </a:extLst>
          </p:cNvPr>
          <p:cNvSpPr/>
          <p:nvPr/>
        </p:nvSpPr>
        <p:spPr>
          <a:xfrm>
            <a:off x="3014694" y="4057847"/>
            <a:ext cx="1716118" cy="33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Transpiration</a:t>
            </a:r>
          </a:p>
        </p:txBody>
      </p:sp>
      <p:sp>
        <p:nvSpPr>
          <p:cNvPr id="38" name="Cloud 37">
            <a:extLst>
              <a:ext uri="{FF2B5EF4-FFF2-40B4-BE49-F238E27FC236}">
                <a16:creationId xmlns:a16="http://schemas.microsoft.com/office/drawing/2014/main" id="{EE2E8E29-0954-36DC-73F5-AAA6C8B2C9B9}"/>
              </a:ext>
            </a:extLst>
          </p:cNvPr>
          <p:cNvSpPr/>
          <p:nvPr/>
        </p:nvSpPr>
        <p:spPr>
          <a:xfrm>
            <a:off x="3365008" y="1972726"/>
            <a:ext cx="2684922" cy="1090108"/>
          </a:xfrm>
          <a:prstGeom prst="clou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accent1"/>
                </a:solidFill>
              </a:rPr>
              <a:t>Condensation</a:t>
            </a:r>
          </a:p>
        </p:txBody>
      </p:sp>
      <p:sp>
        <p:nvSpPr>
          <p:cNvPr id="39" name="Cloud 38">
            <a:extLst>
              <a:ext uri="{FF2B5EF4-FFF2-40B4-BE49-F238E27FC236}">
                <a16:creationId xmlns:a16="http://schemas.microsoft.com/office/drawing/2014/main" id="{2E1DA8F4-D01B-E052-E67B-117C12C8DF75}"/>
              </a:ext>
            </a:extLst>
          </p:cNvPr>
          <p:cNvSpPr/>
          <p:nvPr/>
        </p:nvSpPr>
        <p:spPr>
          <a:xfrm>
            <a:off x="6938703" y="1621255"/>
            <a:ext cx="2684922" cy="1090108"/>
          </a:xfrm>
          <a:prstGeom prst="cloud">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accent1"/>
                </a:solidFill>
              </a:rPr>
              <a:t>Condensation</a:t>
            </a:r>
          </a:p>
        </p:txBody>
      </p:sp>
      <p:sp>
        <p:nvSpPr>
          <p:cNvPr id="40" name="Arrow: Up 17">
            <a:extLst>
              <a:ext uri="{FF2B5EF4-FFF2-40B4-BE49-F238E27FC236}">
                <a16:creationId xmlns:a16="http://schemas.microsoft.com/office/drawing/2014/main" id="{2D7766E6-7DDC-9A7D-EC8B-22F29EBD2E8E}"/>
              </a:ext>
              <a:ext uri="{C183D7F6-B498-43B3-948B-1728B52AA6E4}">
                <adec:decorative xmlns:adec="http://schemas.microsoft.com/office/drawing/2017/decorative" val="1"/>
              </a:ext>
            </a:extLst>
          </p:cNvPr>
          <p:cNvSpPr/>
          <p:nvPr/>
        </p:nvSpPr>
        <p:spPr>
          <a:xfrm rot="12391784">
            <a:off x="7633130" y="2897556"/>
            <a:ext cx="147344" cy="7973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1" name="Arrow: Up 18">
            <a:extLst>
              <a:ext uri="{FF2B5EF4-FFF2-40B4-BE49-F238E27FC236}">
                <a16:creationId xmlns:a16="http://schemas.microsoft.com/office/drawing/2014/main" id="{BC2C45F2-DA0E-7DF3-21B5-F3E50036C93C}"/>
              </a:ext>
              <a:ext uri="{C183D7F6-B498-43B3-948B-1728B52AA6E4}">
                <adec:decorative xmlns:adec="http://schemas.microsoft.com/office/drawing/2017/decorative" val="1"/>
              </a:ext>
            </a:extLst>
          </p:cNvPr>
          <p:cNvSpPr/>
          <p:nvPr/>
        </p:nvSpPr>
        <p:spPr>
          <a:xfrm rot="12391784">
            <a:off x="8079929" y="2897552"/>
            <a:ext cx="156012" cy="7974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2" name="Arrow: Up 19">
            <a:extLst>
              <a:ext uri="{FF2B5EF4-FFF2-40B4-BE49-F238E27FC236}">
                <a16:creationId xmlns:a16="http://schemas.microsoft.com/office/drawing/2014/main" id="{724DF9B6-00F8-E909-E81B-81617914D5E5}"/>
              </a:ext>
              <a:ext uri="{C183D7F6-B498-43B3-948B-1728B52AA6E4}">
                <adec:decorative xmlns:adec="http://schemas.microsoft.com/office/drawing/2017/decorative" val="1"/>
              </a:ext>
            </a:extLst>
          </p:cNvPr>
          <p:cNvSpPr/>
          <p:nvPr/>
        </p:nvSpPr>
        <p:spPr>
          <a:xfrm rot="12391784">
            <a:off x="8508649" y="2904747"/>
            <a:ext cx="156012" cy="7974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3" name="Rectangle: Rounded Corners 20">
            <a:extLst>
              <a:ext uri="{FF2B5EF4-FFF2-40B4-BE49-F238E27FC236}">
                <a16:creationId xmlns:a16="http://schemas.microsoft.com/office/drawing/2014/main" id="{47DDA273-8EDD-9357-2204-38FD1DFAF0B2}"/>
              </a:ext>
            </a:extLst>
          </p:cNvPr>
          <p:cNvSpPr/>
          <p:nvPr/>
        </p:nvSpPr>
        <p:spPr>
          <a:xfrm>
            <a:off x="7423105" y="3019588"/>
            <a:ext cx="1716118" cy="33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Precipitation</a:t>
            </a:r>
          </a:p>
        </p:txBody>
      </p:sp>
      <p:sp>
        <p:nvSpPr>
          <p:cNvPr id="44" name="Arrow: Up 21">
            <a:extLst>
              <a:ext uri="{FF2B5EF4-FFF2-40B4-BE49-F238E27FC236}">
                <a16:creationId xmlns:a16="http://schemas.microsoft.com/office/drawing/2014/main" id="{97B11D99-9EB1-944E-F8B0-2A03163211B6}"/>
              </a:ext>
              <a:ext uri="{C183D7F6-B498-43B3-948B-1728B52AA6E4}">
                <adec:decorative xmlns:adec="http://schemas.microsoft.com/office/drawing/2017/decorative" val="1"/>
              </a:ext>
            </a:extLst>
          </p:cNvPr>
          <p:cNvSpPr/>
          <p:nvPr/>
        </p:nvSpPr>
        <p:spPr>
          <a:xfrm rot="12391784">
            <a:off x="8964386" y="4487222"/>
            <a:ext cx="156012" cy="7974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5" name="Rectangle: Rounded Corners 22">
            <a:extLst>
              <a:ext uri="{FF2B5EF4-FFF2-40B4-BE49-F238E27FC236}">
                <a16:creationId xmlns:a16="http://schemas.microsoft.com/office/drawing/2014/main" id="{EB1CD080-9564-D36B-C965-C622D0ECAEC5}"/>
              </a:ext>
            </a:extLst>
          </p:cNvPr>
          <p:cNvSpPr/>
          <p:nvPr/>
        </p:nvSpPr>
        <p:spPr>
          <a:xfrm>
            <a:off x="8436179" y="4716910"/>
            <a:ext cx="1274220" cy="33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Melting</a:t>
            </a:r>
          </a:p>
        </p:txBody>
      </p:sp>
      <p:sp>
        <p:nvSpPr>
          <p:cNvPr id="46" name="Arrow: Up 26">
            <a:extLst>
              <a:ext uri="{FF2B5EF4-FFF2-40B4-BE49-F238E27FC236}">
                <a16:creationId xmlns:a16="http://schemas.microsoft.com/office/drawing/2014/main" id="{21A76F9E-8770-6BD3-FF88-EF9F12B9D679}"/>
              </a:ext>
              <a:ext uri="{C183D7F6-B498-43B3-948B-1728B52AA6E4}">
                <adec:decorative xmlns:adec="http://schemas.microsoft.com/office/drawing/2017/decorative" val="1"/>
              </a:ext>
            </a:extLst>
          </p:cNvPr>
          <p:cNvSpPr/>
          <p:nvPr/>
        </p:nvSpPr>
        <p:spPr>
          <a:xfrm rot="14546674" flipH="1">
            <a:off x="8130288" y="3345093"/>
            <a:ext cx="155818" cy="198659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47" name="Rectangle: Rounded Corners 27">
            <a:extLst>
              <a:ext uri="{FF2B5EF4-FFF2-40B4-BE49-F238E27FC236}">
                <a16:creationId xmlns:a16="http://schemas.microsoft.com/office/drawing/2014/main" id="{D556BB08-17A9-F347-6A80-91ED6DE1CA81}"/>
              </a:ext>
            </a:extLst>
          </p:cNvPr>
          <p:cNvSpPr/>
          <p:nvPr/>
        </p:nvSpPr>
        <p:spPr>
          <a:xfrm>
            <a:off x="7728666" y="4084058"/>
            <a:ext cx="1274220" cy="33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Runoff</a:t>
            </a:r>
          </a:p>
        </p:txBody>
      </p:sp>
      <p:sp>
        <p:nvSpPr>
          <p:cNvPr id="48" name="Rectangle: Rounded Corners 28">
            <a:extLst>
              <a:ext uri="{FF2B5EF4-FFF2-40B4-BE49-F238E27FC236}">
                <a16:creationId xmlns:a16="http://schemas.microsoft.com/office/drawing/2014/main" id="{789BFF94-3CD6-9C22-5C77-A5CC5F44BFDB}"/>
              </a:ext>
            </a:extLst>
          </p:cNvPr>
          <p:cNvSpPr/>
          <p:nvPr/>
        </p:nvSpPr>
        <p:spPr>
          <a:xfrm>
            <a:off x="2100378" y="5312255"/>
            <a:ext cx="1366214" cy="33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Infiltration</a:t>
            </a:r>
          </a:p>
        </p:txBody>
      </p:sp>
      <p:sp>
        <p:nvSpPr>
          <p:cNvPr id="49" name="Arrow: Down 29">
            <a:extLst>
              <a:ext uri="{FF2B5EF4-FFF2-40B4-BE49-F238E27FC236}">
                <a16:creationId xmlns:a16="http://schemas.microsoft.com/office/drawing/2014/main" id="{86783F73-4C43-B8F1-5DA3-7E9CD91DAF4B}"/>
              </a:ext>
              <a:ext uri="{C183D7F6-B498-43B3-948B-1728B52AA6E4}">
                <adec:decorative xmlns:adec="http://schemas.microsoft.com/office/drawing/2017/decorative" val="1"/>
              </a:ext>
            </a:extLst>
          </p:cNvPr>
          <p:cNvSpPr/>
          <p:nvPr/>
        </p:nvSpPr>
        <p:spPr>
          <a:xfrm>
            <a:off x="2273657" y="5659720"/>
            <a:ext cx="178800" cy="2121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50" name="Arrow: Down 30">
            <a:extLst>
              <a:ext uri="{FF2B5EF4-FFF2-40B4-BE49-F238E27FC236}">
                <a16:creationId xmlns:a16="http://schemas.microsoft.com/office/drawing/2014/main" id="{6369F14C-423E-104A-8F5F-B9C266E6A47E}"/>
              </a:ext>
              <a:ext uri="{C183D7F6-B498-43B3-948B-1728B52AA6E4}">
                <adec:decorative xmlns:adec="http://schemas.microsoft.com/office/drawing/2017/decorative" val="1"/>
              </a:ext>
            </a:extLst>
          </p:cNvPr>
          <p:cNvSpPr/>
          <p:nvPr/>
        </p:nvSpPr>
        <p:spPr>
          <a:xfrm>
            <a:off x="2652246" y="5666624"/>
            <a:ext cx="178800" cy="2121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51" name="Arrow: Down 31">
            <a:extLst>
              <a:ext uri="{FF2B5EF4-FFF2-40B4-BE49-F238E27FC236}">
                <a16:creationId xmlns:a16="http://schemas.microsoft.com/office/drawing/2014/main" id="{5276789B-D3B1-7F95-199C-A38373278BD9}"/>
              </a:ext>
              <a:ext uri="{C183D7F6-B498-43B3-948B-1728B52AA6E4}">
                <adec:decorative xmlns:adec="http://schemas.microsoft.com/office/drawing/2017/decorative" val="1"/>
              </a:ext>
            </a:extLst>
          </p:cNvPr>
          <p:cNvSpPr/>
          <p:nvPr/>
        </p:nvSpPr>
        <p:spPr>
          <a:xfrm>
            <a:off x="3030835" y="5669353"/>
            <a:ext cx="178800" cy="2026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2" name="Slide Number Placeholder 1">
            <a:extLst>
              <a:ext uri="{FF2B5EF4-FFF2-40B4-BE49-F238E27FC236}">
                <a16:creationId xmlns:a16="http://schemas.microsoft.com/office/drawing/2014/main" id="{1AF2E9DA-F72F-C4A4-0549-8CE90818FA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58768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grpId="1" nodeType="clickEffect">
                                  <p:stCondLst>
                                    <p:cond delay="0"/>
                                  </p:stCondLst>
                                  <p:childTnLst>
                                    <p:anim calcmode="lin" valueType="num">
                                      <p:cBhvr additive="base">
                                        <p:cTn id="24" dur="500"/>
                                        <p:tgtEl>
                                          <p:spTgt spid="26"/>
                                        </p:tgtEl>
                                        <p:attrNameLst>
                                          <p:attrName>ppt_x</p:attrName>
                                        </p:attrNameLst>
                                      </p:cBhvr>
                                      <p:tavLst>
                                        <p:tav tm="0">
                                          <p:val>
                                            <p:strVal val="ppt_x"/>
                                          </p:val>
                                        </p:tav>
                                        <p:tav tm="100000">
                                          <p:val>
                                            <p:strVal val="ppt_x"/>
                                          </p:val>
                                        </p:tav>
                                      </p:tavLst>
                                    </p:anim>
                                    <p:anim calcmode="lin" valueType="num">
                                      <p:cBhvr additive="base">
                                        <p:cTn id="25" dur="500"/>
                                        <p:tgtEl>
                                          <p:spTgt spid="26"/>
                                        </p:tgtEl>
                                        <p:attrNameLst>
                                          <p:attrName>ppt_y</p:attrName>
                                        </p:attrNameLst>
                                      </p:cBhvr>
                                      <p:tavLst>
                                        <p:tav tm="0">
                                          <p:val>
                                            <p:strVal val="ppt_y"/>
                                          </p:val>
                                        </p:tav>
                                        <p:tav tm="100000">
                                          <p:val>
                                            <p:strVal val="0-ppt_h/2"/>
                                          </p:val>
                                        </p:tav>
                                      </p:tavLst>
                                    </p:anim>
                                    <p:set>
                                      <p:cBhvr>
                                        <p:cTn id="26" dur="1" fill="hold">
                                          <p:stCondLst>
                                            <p:cond delay="499"/>
                                          </p:stCondLst>
                                        </p:cTn>
                                        <p:tgtEl>
                                          <p:spTgt spid="26"/>
                                        </p:tgtEl>
                                        <p:attrNameLst>
                                          <p:attrName>style.visibility</p:attrName>
                                        </p:attrNameLst>
                                      </p:cBhvr>
                                      <p:to>
                                        <p:strVal val="hidden"/>
                                      </p:to>
                                    </p:set>
                                  </p:childTnLst>
                                </p:cTn>
                              </p:par>
                              <p:par>
                                <p:cTn id="27" presetID="2" presetClass="exit" presetSubtype="1" fill="hold" grpId="1" nodeType="withEffect">
                                  <p:stCondLst>
                                    <p:cond delay="0"/>
                                  </p:stCondLst>
                                  <p:childTnLst>
                                    <p:anim calcmode="lin" valueType="num">
                                      <p:cBhvr additive="base">
                                        <p:cTn id="28" dur="500"/>
                                        <p:tgtEl>
                                          <p:spTgt spid="24"/>
                                        </p:tgtEl>
                                        <p:attrNameLst>
                                          <p:attrName>ppt_x</p:attrName>
                                        </p:attrNameLst>
                                      </p:cBhvr>
                                      <p:tavLst>
                                        <p:tav tm="0">
                                          <p:val>
                                            <p:strVal val="ppt_x"/>
                                          </p:val>
                                        </p:tav>
                                        <p:tav tm="100000">
                                          <p:val>
                                            <p:strVal val="ppt_x"/>
                                          </p:val>
                                        </p:tav>
                                      </p:tavLst>
                                    </p:anim>
                                    <p:anim calcmode="lin" valueType="num">
                                      <p:cBhvr additive="base">
                                        <p:cTn id="29" dur="500"/>
                                        <p:tgtEl>
                                          <p:spTgt spid="24"/>
                                        </p:tgtEl>
                                        <p:attrNameLst>
                                          <p:attrName>ppt_y</p:attrName>
                                        </p:attrNameLst>
                                      </p:cBhvr>
                                      <p:tavLst>
                                        <p:tav tm="0">
                                          <p:val>
                                            <p:strVal val="ppt_y"/>
                                          </p:val>
                                        </p:tav>
                                        <p:tav tm="100000">
                                          <p:val>
                                            <p:strVal val="0-ppt_h/2"/>
                                          </p:val>
                                        </p:tav>
                                      </p:tavLst>
                                    </p:anim>
                                    <p:set>
                                      <p:cBhvr>
                                        <p:cTn id="30" dur="1" fill="hold">
                                          <p:stCondLst>
                                            <p:cond delay="499"/>
                                          </p:stCondLst>
                                        </p:cTn>
                                        <p:tgtEl>
                                          <p:spTgt spid="24"/>
                                        </p:tgtEl>
                                        <p:attrNameLst>
                                          <p:attrName>style.visibility</p:attrName>
                                        </p:attrNameLst>
                                      </p:cBhvr>
                                      <p:to>
                                        <p:strVal val="hidden"/>
                                      </p:to>
                                    </p:set>
                                  </p:childTnLst>
                                </p:cTn>
                              </p:par>
                              <p:par>
                                <p:cTn id="31" presetID="2" presetClass="exit" presetSubtype="1" fill="hold" grpId="1" nodeType="withEffect">
                                  <p:stCondLst>
                                    <p:cond delay="0"/>
                                  </p:stCondLst>
                                  <p:childTnLst>
                                    <p:anim calcmode="lin" valueType="num">
                                      <p:cBhvr additive="base">
                                        <p:cTn id="32" dur="500"/>
                                        <p:tgtEl>
                                          <p:spTgt spid="33"/>
                                        </p:tgtEl>
                                        <p:attrNameLst>
                                          <p:attrName>ppt_x</p:attrName>
                                        </p:attrNameLst>
                                      </p:cBhvr>
                                      <p:tavLst>
                                        <p:tav tm="0">
                                          <p:val>
                                            <p:strVal val="ppt_x"/>
                                          </p:val>
                                        </p:tav>
                                        <p:tav tm="100000">
                                          <p:val>
                                            <p:strVal val="ppt_x"/>
                                          </p:val>
                                        </p:tav>
                                      </p:tavLst>
                                    </p:anim>
                                    <p:anim calcmode="lin" valueType="num">
                                      <p:cBhvr additive="base">
                                        <p:cTn id="33" dur="500"/>
                                        <p:tgtEl>
                                          <p:spTgt spid="33"/>
                                        </p:tgtEl>
                                        <p:attrNameLst>
                                          <p:attrName>ppt_y</p:attrName>
                                        </p:attrNameLst>
                                      </p:cBhvr>
                                      <p:tavLst>
                                        <p:tav tm="0">
                                          <p:val>
                                            <p:strVal val="ppt_y"/>
                                          </p:val>
                                        </p:tav>
                                        <p:tav tm="100000">
                                          <p:val>
                                            <p:strVal val="0-ppt_h/2"/>
                                          </p:val>
                                        </p:tav>
                                      </p:tavLst>
                                    </p:anim>
                                    <p:set>
                                      <p:cBhvr>
                                        <p:cTn id="34" dur="1" fill="hold">
                                          <p:stCondLst>
                                            <p:cond delay="499"/>
                                          </p:stCondLst>
                                        </p:cTn>
                                        <p:tgtEl>
                                          <p:spTgt spid="33"/>
                                        </p:tgtEl>
                                        <p:attrNameLst>
                                          <p:attrName>style.visibility</p:attrName>
                                        </p:attrNameLst>
                                      </p:cBhvr>
                                      <p:to>
                                        <p:strVal val="hidden"/>
                                      </p:to>
                                    </p:set>
                                  </p:childTnLst>
                                </p:cTn>
                              </p:par>
                              <p:par>
                                <p:cTn id="35" presetID="2" presetClass="exit" presetSubtype="1" fill="hold" grpId="1" nodeType="withEffect">
                                  <p:stCondLst>
                                    <p:cond delay="0"/>
                                  </p:stCondLst>
                                  <p:childTnLst>
                                    <p:anim calcmode="lin" valueType="num">
                                      <p:cBhvr additive="base">
                                        <p:cTn id="36" dur="500"/>
                                        <p:tgtEl>
                                          <p:spTgt spid="25"/>
                                        </p:tgtEl>
                                        <p:attrNameLst>
                                          <p:attrName>ppt_x</p:attrName>
                                        </p:attrNameLst>
                                      </p:cBhvr>
                                      <p:tavLst>
                                        <p:tav tm="0">
                                          <p:val>
                                            <p:strVal val="ppt_x"/>
                                          </p:val>
                                        </p:tav>
                                        <p:tav tm="100000">
                                          <p:val>
                                            <p:strVal val="ppt_x"/>
                                          </p:val>
                                        </p:tav>
                                      </p:tavLst>
                                    </p:anim>
                                    <p:anim calcmode="lin" valueType="num">
                                      <p:cBhvr additive="base">
                                        <p:cTn id="37" dur="500"/>
                                        <p:tgtEl>
                                          <p:spTgt spid="25"/>
                                        </p:tgtEl>
                                        <p:attrNameLst>
                                          <p:attrName>ppt_y</p:attrName>
                                        </p:attrNameLst>
                                      </p:cBhvr>
                                      <p:tavLst>
                                        <p:tav tm="0">
                                          <p:val>
                                            <p:strVal val="ppt_y"/>
                                          </p:val>
                                        </p:tav>
                                        <p:tav tm="100000">
                                          <p:val>
                                            <p:strVal val="0-ppt_h/2"/>
                                          </p:val>
                                        </p:tav>
                                      </p:tavLst>
                                    </p:anim>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1" fill="hold" grpId="1" nodeType="clickEffect">
                                  <p:stCondLst>
                                    <p:cond delay="0"/>
                                  </p:stCondLst>
                                  <p:childTnLst>
                                    <p:anim calcmode="lin" valueType="num">
                                      <p:cBhvr additive="base">
                                        <p:cTn id="60" dur="500"/>
                                        <p:tgtEl>
                                          <p:spTgt spid="34"/>
                                        </p:tgtEl>
                                        <p:attrNameLst>
                                          <p:attrName>ppt_x</p:attrName>
                                        </p:attrNameLst>
                                      </p:cBhvr>
                                      <p:tavLst>
                                        <p:tav tm="0">
                                          <p:val>
                                            <p:strVal val="ppt_x"/>
                                          </p:val>
                                        </p:tav>
                                        <p:tav tm="100000">
                                          <p:val>
                                            <p:strVal val="ppt_x"/>
                                          </p:val>
                                        </p:tav>
                                      </p:tavLst>
                                    </p:anim>
                                    <p:anim calcmode="lin" valueType="num">
                                      <p:cBhvr additive="base">
                                        <p:cTn id="61" dur="500"/>
                                        <p:tgtEl>
                                          <p:spTgt spid="34"/>
                                        </p:tgtEl>
                                        <p:attrNameLst>
                                          <p:attrName>ppt_y</p:attrName>
                                        </p:attrNameLst>
                                      </p:cBhvr>
                                      <p:tavLst>
                                        <p:tav tm="0">
                                          <p:val>
                                            <p:strVal val="ppt_y"/>
                                          </p:val>
                                        </p:tav>
                                        <p:tav tm="100000">
                                          <p:val>
                                            <p:strVal val="0-ppt_h/2"/>
                                          </p:val>
                                        </p:tav>
                                      </p:tavLst>
                                    </p:anim>
                                    <p:set>
                                      <p:cBhvr>
                                        <p:cTn id="62" dur="1" fill="hold">
                                          <p:stCondLst>
                                            <p:cond delay="499"/>
                                          </p:stCondLst>
                                        </p:cTn>
                                        <p:tgtEl>
                                          <p:spTgt spid="34"/>
                                        </p:tgtEl>
                                        <p:attrNameLst>
                                          <p:attrName>style.visibility</p:attrName>
                                        </p:attrNameLst>
                                      </p:cBhvr>
                                      <p:to>
                                        <p:strVal val="hidden"/>
                                      </p:to>
                                    </p:set>
                                  </p:childTnLst>
                                </p:cTn>
                              </p:par>
                              <p:par>
                                <p:cTn id="63" presetID="2" presetClass="exit" presetSubtype="1" fill="hold" grpId="1" nodeType="withEffect">
                                  <p:stCondLst>
                                    <p:cond delay="0"/>
                                  </p:stCondLst>
                                  <p:childTnLst>
                                    <p:anim calcmode="lin" valueType="num">
                                      <p:cBhvr additive="base">
                                        <p:cTn id="64" dur="500"/>
                                        <p:tgtEl>
                                          <p:spTgt spid="35"/>
                                        </p:tgtEl>
                                        <p:attrNameLst>
                                          <p:attrName>ppt_x</p:attrName>
                                        </p:attrNameLst>
                                      </p:cBhvr>
                                      <p:tavLst>
                                        <p:tav tm="0">
                                          <p:val>
                                            <p:strVal val="ppt_x"/>
                                          </p:val>
                                        </p:tav>
                                        <p:tav tm="100000">
                                          <p:val>
                                            <p:strVal val="ppt_x"/>
                                          </p:val>
                                        </p:tav>
                                      </p:tavLst>
                                    </p:anim>
                                    <p:anim calcmode="lin" valueType="num">
                                      <p:cBhvr additive="base">
                                        <p:cTn id="65" dur="500"/>
                                        <p:tgtEl>
                                          <p:spTgt spid="35"/>
                                        </p:tgtEl>
                                        <p:attrNameLst>
                                          <p:attrName>ppt_y</p:attrName>
                                        </p:attrNameLst>
                                      </p:cBhvr>
                                      <p:tavLst>
                                        <p:tav tm="0">
                                          <p:val>
                                            <p:strVal val="ppt_y"/>
                                          </p:val>
                                        </p:tav>
                                        <p:tav tm="100000">
                                          <p:val>
                                            <p:strVal val="0-ppt_h/2"/>
                                          </p:val>
                                        </p:tav>
                                      </p:tavLst>
                                    </p:anim>
                                    <p:set>
                                      <p:cBhvr>
                                        <p:cTn id="66" dur="1" fill="hold">
                                          <p:stCondLst>
                                            <p:cond delay="499"/>
                                          </p:stCondLst>
                                        </p:cTn>
                                        <p:tgtEl>
                                          <p:spTgt spid="35"/>
                                        </p:tgtEl>
                                        <p:attrNameLst>
                                          <p:attrName>style.visibility</p:attrName>
                                        </p:attrNameLst>
                                      </p:cBhvr>
                                      <p:to>
                                        <p:strVal val="hidden"/>
                                      </p:to>
                                    </p:set>
                                  </p:childTnLst>
                                </p:cTn>
                              </p:par>
                              <p:par>
                                <p:cTn id="67" presetID="2" presetClass="exit" presetSubtype="1" fill="hold" grpId="1" nodeType="withEffect">
                                  <p:stCondLst>
                                    <p:cond delay="0"/>
                                  </p:stCondLst>
                                  <p:childTnLst>
                                    <p:anim calcmode="lin" valueType="num">
                                      <p:cBhvr additive="base">
                                        <p:cTn id="68" dur="500"/>
                                        <p:tgtEl>
                                          <p:spTgt spid="36"/>
                                        </p:tgtEl>
                                        <p:attrNameLst>
                                          <p:attrName>ppt_x</p:attrName>
                                        </p:attrNameLst>
                                      </p:cBhvr>
                                      <p:tavLst>
                                        <p:tav tm="0">
                                          <p:val>
                                            <p:strVal val="ppt_x"/>
                                          </p:val>
                                        </p:tav>
                                        <p:tav tm="100000">
                                          <p:val>
                                            <p:strVal val="ppt_x"/>
                                          </p:val>
                                        </p:tav>
                                      </p:tavLst>
                                    </p:anim>
                                    <p:anim calcmode="lin" valueType="num">
                                      <p:cBhvr additive="base">
                                        <p:cTn id="69" dur="500"/>
                                        <p:tgtEl>
                                          <p:spTgt spid="36"/>
                                        </p:tgtEl>
                                        <p:attrNameLst>
                                          <p:attrName>ppt_y</p:attrName>
                                        </p:attrNameLst>
                                      </p:cBhvr>
                                      <p:tavLst>
                                        <p:tav tm="0">
                                          <p:val>
                                            <p:strVal val="ppt_y"/>
                                          </p:val>
                                        </p:tav>
                                        <p:tav tm="100000">
                                          <p:val>
                                            <p:strVal val="0-ppt_h/2"/>
                                          </p:val>
                                        </p:tav>
                                      </p:tavLst>
                                    </p:anim>
                                    <p:set>
                                      <p:cBhvr>
                                        <p:cTn id="70" dur="1" fill="hold">
                                          <p:stCondLst>
                                            <p:cond delay="499"/>
                                          </p:stCondLst>
                                        </p:cTn>
                                        <p:tgtEl>
                                          <p:spTgt spid="36"/>
                                        </p:tgtEl>
                                        <p:attrNameLst>
                                          <p:attrName>style.visibility</p:attrName>
                                        </p:attrNameLst>
                                      </p:cBhvr>
                                      <p:to>
                                        <p:strVal val="hidden"/>
                                      </p:to>
                                    </p:set>
                                  </p:childTnLst>
                                </p:cTn>
                              </p:par>
                              <p:par>
                                <p:cTn id="71" presetID="2" presetClass="exit" presetSubtype="1" fill="hold" grpId="1" nodeType="withEffect">
                                  <p:stCondLst>
                                    <p:cond delay="0"/>
                                  </p:stCondLst>
                                  <p:childTnLst>
                                    <p:anim calcmode="lin" valueType="num">
                                      <p:cBhvr additive="base">
                                        <p:cTn id="72" dur="500"/>
                                        <p:tgtEl>
                                          <p:spTgt spid="37"/>
                                        </p:tgtEl>
                                        <p:attrNameLst>
                                          <p:attrName>ppt_x</p:attrName>
                                        </p:attrNameLst>
                                      </p:cBhvr>
                                      <p:tavLst>
                                        <p:tav tm="0">
                                          <p:val>
                                            <p:strVal val="ppt_x"/>
                                          </p:val>
                                        </p:tav>
                                        <p:tav tm="100000">
                                          <p:val>
                                            <p:strVal val="ppt_x"/>
                                          </p:val>
                                        </p:tav>
                                      </p:tavLst>
                                    </p:anim>
                                    <p:anim calcmode="lin" valueType="num">
                                      <p:cBhvr additive="base">
                                        <p:cTn id="73" dur="500"/>
                                        <p:tgtEl>
                                          <p:spTgt spid="37"/>
                                        </p:tgtEl>
                                        <p:attrNameLst>
                                          <p:attrName>ppt_y</p:attrName>
                                        </p:attrNameLst>
                                      </p:cBhvr>
                                      <p:tavLst>
                                        <p:tav tm="0">
                                          <p:val>
                                            <p:strVal val="ppt_y"/>
                                          </p:val>
                                        </p:tav>
                                        <p:tav tm="100000">
                                          <p:val>
                                            <p:strVal val="0-ppt_h/2"/>
                                          </p:val>
                                        </p:tav>
                                      </p:tavLst>
                                    </p:anim>
                                    <p:set>
                                      <p:cBhvr>
                                        <p:cTn id="74" dur="1" fill="hold">
                                          <p:stCondLst>
                                            <p:cond delay="499"/>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500"/>
                                        <p:tgtEl>
                                          <p:spTgt spid="4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500"/>
                                        <p:tgtEl>
                                          <p:spTgt spid="43"/>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childTnLst>
                                    <p:animMotion origin="layout" path="M -1.25E-6 4.44444E-6 L -0.16263 0.58912 " pathEditMode="relative" rAng="0" ptsTypes="AA">
                                      <p:cBhvr>
                                        <p:cTn id="100" dur="2000" fill="hold"/>
                                        <p:tgtEl>
                                          <p:spTgt spid="40"/>
                                        </p:tgtEl>
                                        <p:attrNameLst>
                                          <p:attrName>ppt_x</p:attrName>
                                          <p:attrName>ppt_y</p:attrName>
                                        </p:attrNameLst>
                                      </p:cBhvr>
                                      <p:rCtr x="-8138" y="29444"/>
                                    </p:animMotion>
                                  </p:childTnLst>
                                </p:cTn>
                              </p:par>
                              <p:par>
                                <p:cTn id="101" presetID="42" presetClass="path" presetSubtype="0" accel="50000" decel="50000" fill="hold" grpId="1" nodeType="withEffect">
                                  <p:stCondLst>
                                    <p:cond delay="0"/>
                                  </p:stCondLst>
                                  <p:childTnLst>
                                    <p:animMotion origin="layout" path="M -6.25E-7 4.44444E-6 L -0.14922 0.5905 " pathEditMode="relative" rAng="0" ptsTypes="AA">
                                      <p:cBhvr>
                                        <p:cTn id="102" dur="2000" fill="hold"/>
                                        <p:tgtEl>
                                          <p:spTgt spid="41"/>
                                        </p:tgtEl>
                                        <p:attrNameLst>
                                          <p:attrName>ppt_x</p:attrName>
                                          <p:attrName>ppt_y</p:attrName>
                                        </p:attrNameLst>
                                      </p:cBhvr>
                                      <p:rCtr x="-7461" y="29514"/>
                                    </p:animMotion>
                                  </p:childTnLst>
                                </p:cTn>
                              </p:par>
                              <p:par>
                                <p:cTn id="103" presetID="42" presetClass="path" presetSubtype="0" accel="50000" decel="50000" fill="hold" grpId="1" nodeType="withEffect">
                                  <p:stCondLst>
                                    <p:cond delay="0"/>
                                  </p:stCondLst>
                                  <p:childTnLst>
                                    <p:animMotion origin="layout" path="M 3.125E-6 -2.96296E-6 L -0.16042 0.58797 " pathEditMode="relative" rAng="0" ptsTypes="AA">
                                      <p:cBhvr>
                                        <p:cTn id="104" dur="2000" fill="hold"/>
                                        <p:tgtEl>
                                          <p:spTgt spid="42"/>
                                        </p:tgtEl>
                                        <p:attrNameLst>
                                          <p:attrName>ppt_x</p:attrName>
                                          <p:attrName>ppt_y</p:attrName>
                                        </p:attrNameLst>
                                      </p:cBhvr>
                                      <p:rCtr x="-8021" y="29398"/>
                                    </p:animMotion>
                                  </p:childTnLst>
                                </p:cTn>
                              </p:par>
                              <p:par>
                                <p:cTn id="105" presetID="42" presetClass="path" presetSubtype="0" accel="50000" decel="50000" fill="hold" grpId="1" nodeType="withEffect">
                                  <p:stCondLst>
                                    <p:cond delay="0"/>
                                  </p:stCondLst>
                                  <p:childTnLst>
                                    <p:animMotion origin="layout" path="M 3.33333E-6 -4.81481E-6 L -0.16797 0.58033 " pathEditMode="relative" rAng="0" ptsTypes="AA">
                                      <p:cBhvr>
                                        <p:cTn id="106" dur="2000" fill="hold"/>
                                        <p:tgtEl>
                                          <p:spTgt spid="43"/>
                                        </p:tgtEl>
                                        <p:attrNameLst>
                                          <p:attrName>ppt_x</p:attrName>
                                          <p:attrName>ppt_y</p:attrName>
                                        </p:attrNameLst>
                                      </p:cBhvr>
                                      <p:rCtr x="-8398" y="29005"/>
                                    </p:animMotion>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500"/>
                                        <p:tgtEl>
                                          <p:spTgt spid="4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par>
                                <p:cTn id="115" presetID="42" presetClass="path" presetSubtype="0" accel="50000" decel="50000" fill="hold" grpId="1" nodeType="withEffect">
                                  <p:stCondLst>
                                    <p:cond delay="0"/>
                                  </p:stCondLst>
                                  <p:childTnLst>
                                    <p:animMotion origin="layout" path="M 3.33333E-6 0 L -0.14922 0.59051 " pathEditMode="relative" rAng="0" ptsTypes="AA">
                                      <p:cBhvr>
                                        <p:cTn id="116" dur="2000" fill="hold"/>
                                        <p:tgtEl>
                                          <p:spTgt spid="44"/>
                                        </p:tgtEl>
                                        <p:attrNameLst>
                                          <p:attrName>ppt_x</p:attrName>
                                          <p:attrName>ppt_y</p:attrName>
                                        </p:attrNameLst>
                                      </p:cBhvr>
                                      <p:rCtr x="-7461" y="29514"/>
                                    </p:animMotion>
                                  </p:childTnLst>
                                </p:cTn>
                              </p:par>
                              <p:par>
                                <p:cTn id="117" presetID="42" presetClass="path" presetSubtype="0" accel="50000" decel="50000" fill="hold" grpId="1" nodeType="withEffect">
                                  <p:stCondLst>
                                    <p:cond delay="0"/>
                                  </p:stCondLst>
                                  <p:childTnLst>
                                    <p:animMotion origin="layout" path="M -6.25E-7 1.48148E-6 L -0.16797 0.58032 " pathEditMode="relative" rAng="0" ptsTypes="AA">
                                      <p:cBhvr>
                                        <p:cTn id="118" dur="2000" fill="hold"/>
                                        <p:tgtEl>
                                          <p:spTgt spid="45"/>
                                        </p:tgtEl>
                                        <p:attrNameLst>
                                          <p:attrName>ppt_x</p:attrName>
                                          <p:attrName>ppt_y</p:attrName>
                                        </p:attrNameLst>
                                      </p:cBhvr>
                                      <p:rCtr x="-8398" y="29005"/>
                                    </p:animMotion>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fade">
                                      <p:cBhvr>
                                        <p:cTn id="123" dur="500"/>
                                        <p:tgtEl>
                                          <p:spTgt spid="4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par>
                                <p:cTn id="127" presetID="42" presetClass="path" presetSubtype="0" accel="50000" decel="50000" fill="hold" grpId="1" nodeType="withEffect">
                                  <p:stCondLst>
                                    <p:cond delay="0"/>
                                  </p:stCondLst>
                                  <p:childTnLst>
                                    <p:animMotion origin="layout" path="M 2.91667E-6 1.11111E-6 L -0.42839 0.44861 " pathEditMode="relative" rAng="0" ptsTypes="AA">
                                      <p:cBhvr>
                                        <p:cTn id="128" dur="2000" fill="hold"/>
                                        <p:tgtEl>
                                          <p:spTgt spid="46"/>
                                        </p:tgtEl>
                                        <p:attrNameLst>
                                          <p:attrName>ppt_x</p:attrName>
                                          <p:attrName>ppt_y</p:attrName>
                                        </p:attrNameLst>
                                      </p:cBhvr>
                                      <p:rCtr x="-21419" y="22431"/>
                                    </p:animMotion>
                                  </p:childTnLst>
                                </p:cTn>
                              </p:par>
                              <p:par>
                                <p:cTn id="129" presetID="42" presetClass="path" presetSubtype="0" accel="50000" decel="50000" fill="hold" grpId="1" nodeType="withEffect">
                                  <p:stCondLst>
                                    <p:cond delay="0"/>
                                  </p:stCondLst>
                                  <p:childTnLst>
                                    <p:animMotion origin="layout" path="M 2.29167E-6 1.11111E-6 L -0.41393 0.43634 " pathEditMode="relative" rAng="0" ptsTypes="AA">
                                      <p:cBhvr>
                                        <p:cTn id="130" dur="2000" fill="hold"/>
                                        <p:tgtEl>
                                          <p:spTgt spid="47"/>
                                        </p:tgtEl>
                                        <p:attrNameLst>
                                          <p:attrName>ppt_x</p:attrName>
                                          <p:attrName>ppt_y</p:attrName>
                                        </p:attrNameLst>
                                      </p:cBhvr>
                                      <p:rCtr x="-20703" y="21806"/>
                                    </p:animMotion>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fade">
                                      <p:cBhvr>
                                        <p:cTn id="135" dur="500"/>
                                        <p:tgtEl>
                                          <p:spTgt spid="48"/>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500"/>
                                        <p:tgtEl>
                                          <p:spTgt spid="49"/>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50"/>
                                        </p:tgtEl>
                                        <p:attrNameLst>
                                          <p:attrName>style.visibility</p:attrName>
                                        </p:attrNameLst>
                                      </p:cBhvr>
                                      <p:to>
                                        <p:strVal val="visible"/>
                                      </p:to>
                                    </p:set>
                                    <p:animEffect transition="in" filter="fade">
                                      <p:cBhvr>
                                        <p:cTn id="141" dur="500"/>
                                        <p:tgtEl>
                                          <p:spTgt spid="5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9"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9" grpId="0" animBg="1"/>
      <p:bldP spid="50" grpId="0" animBg="1"/>
      <p:bldP spid="5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03D1C-C5F5-7C52-9BF8-E843F3EB7EDB}"/>
              </a:ext>
            </a:extLst>
          </p:cNvPr>
          <p:cNvSpPr>
            <a:spLocks noGrp="1"/>
          </p:cNvSpPr>
          <p:nvPr>
            <p:ph type="title"/>
          </p:nvPr>
        </p:nvSpPr>
        <p:spPr/>
        <p:txBody>
          <a:bodyPr/>
          <a:lstStyle/>
          <a:p>
            <a:r>
              <a:rPr lang="en-AU"/>
              <a:t>3.2 Checkpoint 1</a:t>
            </a:r>
          </a:p>
        </p:txBody>
      </p:sp>
      <p:sp>
        <p:nvSpPr>
          <p:cNvPr id="4" name="Text Placeholder 3">
            <a:extLst>
              <a:ext uri="{FF2B5EF4-FFF2-40B4-BE49-F238E27FC236}">
                <a16:creationId xmlns:a16="http://schemas.microsoft.com/office/drawing/2014/main" id="{5B274765-14F6-5D6D-08B7-C3F75B09D96A}"/>
              </a:ext>
            </a:extLst>
          </p:cNvPr>
          <p:cNvSpPr>
            <a:spLocks noGrp="1"/>
          </p:cNvSpPr>
          <p:nvPr>
            <p:ph type="body" sz="quarter" idx="18"/>
          </p:nvPr>
        </p:nvSpPr>
        <p:spPr/>
        <p:txBody>
          <a:bodyPr/>
          <a:lstStyle/>
          <a:p>
            <a:r>
              <a:rPr lang="en-AU"/>
              <a:t>Complete the missing words in the sentence</a:t>
            </a:r>
          </a:p>
        </p:txBody>
      </p:sp>
      <p:sp>
        <p:nvSpPr>
          <p:cNvPr id="5" name="TextBox 4">
            <a:extLst>
              <a:ext uri="{FF2B5EF4-FFF2-40B4-BE49-F238E27FC236}">
                <a16:creationId xmlns:a16="http://schemas.microsoft.com/office/drawing/2014/main" id="{3052F6E6-F932-3CC8-0023-45E4B479E653}"/>
              </a:ext>
            </a:extLst>
          </p:cNvPr>
          <p:cNvSpPr txBox="1"/>
          <p:nvPr/>
        </p:nvSpPr>
        <p:spPr>
          <a:xfrm>
            <a:off x="455295" y="1968760"/>
            <a:ext cx="11281410" cy="1460240"/>
          </a:xfrm>
          <a:prstGeom prst="rect">
            <a:avLst/>
          </a:prstGeom>
          <a:noFill/>
        </p:spPr>
        <p:txBody>
          <a:bodyPr wrap="square" lIns="0" tIns="0" rIns="0" bIns="0" rtlCol="0">
            <a:noAutofit/>
          </a:bodyPr>
          <a:lstStyle/>
          <a:p>
            <a:pPr algn="l">
              <a:lnSpc>
                <a:spcPct val="200000"/>
              </a:lnSpc>
            </a:pPr>
            <a:r>
              <a:rPr lang="en-AU" sz="2000" dirty="0"/>
              <a:t>A mixture can be separated because the particles of each substance have different ___________ _______________ such as boiling point</a:t>
            </a:r>
            <a:r>
              <a:rPr lang="en-AU" sz="2000"/>
              <a:t>, _________________ </a:t>
            </a:r>
            <a:r>
              <a:rPr lang="en-AU" sz="2000" dirty="0"/>
              <a:t>and ___________________.</a:t>
            </a:r>
          </a:p>
        </p:txBody>
      </p:sp>
      <p:sp>
        <p:nvSpPr>
          <p:cNvPr id="7" name="Rectangle: Rounded Corners 6">
            <a:extLst>
              <a:ext uri="{FF2B5EF4-FFF2-40B4-BE49-F238E27FC236}">
                <a16:creationId xmlns:a16="http://schemas.microsoft.com/office/drawing/2014/main" id="{D76E03B8-E420-05D3-8828-50FF3BAF58A5}"/>
              </a:ext>
            </a:extLst>
          </p:cNvPr>
          <p:cNvSpPr/>
          <p:nvPr/>
        </p:nvSpPr>
        <p:spPr>
          <a:xfrm>
            <a:off x="9807879" y="2188010"/>
            <a:ext cx="1540701" cy="3006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physical</a:t>
            </a:r>
          </a:p>
        </p:txBody>
      </p:sp>
      <p:sp>
        <p:nvSpPr>
          <p:cNvPr id="6" name="Rectangle: Rounded Corners 5">
            <a:extLst>
              <a:ext uri="{FF2B5EF4-FFF2-40B4-BE49-F238E27FC236}">
                <a16:creationId xmlns:a16="http://schemas.microsoft.com/office/drawing/2014/main" id="{AC219423-48FA-2B0A-CB22-E2292BB72F3E}"/>
              </a:ext>
            </a:extLst>
          </p:cNvPr>
          <p:cNvSpPr/>
          <p:nvPr/>
        </p:nvSpPr>
        <p:spPr>
          <a:xfrm>
            <a:off x="455295" y="2782542"/>
            <a:ext cx="2137593" cy="3006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properties</a:t>
            </a:r>
          </a:p>
        </p:txBody>
      </p:sp>
      <p:sp>
        <p:nvSpPr>
          <p:cNvPr id="8" name="Rectangle: Rounded Corners 7">
            <a:extLst>
              <a:ext uri="{FF2B5EF4-FFF2-40B4-BE49-F238E27FC236}">
                <a16:creationId xmlns:a16="http://schemas.microsoft.com/office/drawing/2014/main" id="{1F1834B9-C571-17BB-0667-F034344A45AC}"/>
              </a:ext>
            </a:extLst>
          </p:cNvPr>
          <p:cNvSpPr/>
          <p:nvPr/>
        </p:nvSpPr>
        <p:spPr>
          <a:xfrm>
            <a:off x="5027203" y="2782542"/>
            <a:ext cx="2463361" cy="3006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particle size</a:t>
            </a:r>
          </a:p>
        </p:txBody>
      </p:sp>
      <p:sp>
        <p:nvSpPr>
          <p:cNvPr id="9" name="Rectangle: Rounded Corners 8">
            <a:extLst>
              <a:ext uri="{FF2B5EF4-FFF2-40B4-BE49-F238E27FC236}">
                <a16:creationId xmlns:a16="http://schemas.microsoft.com/office/drawing/2014/main" id="{353DC9DC-DB02-CA2D-5A46-0C9698E1C165}"/>
              </a:ext>
            </a:extLst>
          </p:cNvPr>
          <p:cNvSpPr/>
          <p:nvPr/>
        </p:nvSpPr>
        <p:spPr>
          <a:xfrm>
            <a:off x="8114868" y="2782542"/>
            <a:ext cx="2670042" cy="3006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boiling point</a:t>
            </a:r>
          </a:p>
        </p:txBody>
      </p:sp>
      <p:sp>
        <p:nvSpPr>
          <p:cNvPr id="11" name="Rectangle: Rounded Corners 9">
            <a:extLst>
              <a:ext uri="{FF2B5EF4-FFF2-40B4-BE49-F238E27FC236}">
                <a16:creationId xmlns:a16="http://schemas.microsoft.com/office/drawing/2014/main" id="{EE17586B-14EE-C10C-309A-309053FE33E4}"/>
              </a:ext>
            </a:extLst>
          </p:cNvPr>
          <p:cNvSpPr/>
          <p:nvPr/>
        </p:nvSpPr>
        <p:spPr>
          <a:xfrm>
            <a:off x="359998" y="3648250"/>
            <a:ext cx="11484002" cy="2307833"/>
          </a:xfrm>
          <a:prstGeom prst="roundRect">
            <a:avLst>
              <a:gd name="adj" fmla="val 7103"/>
            </a:avLst>
          </a:prstGeom>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0"/>
          <a:lstStyle/>
          <a:p>
            <a:pPr>
              <a:lnSpc>
                <a:spcPct val="150000"/>
              </a:lnSpc>
            </a:pPr>
            <a:r>
              <a:rPr lang="en-AU" sz="1800" dirty="0"/>
              <a:t>Other physical properties that also fit into the sentence include:</a:t>
            </a:r>
          </a:p>
          <a:p>
            <a:pPr marL="285750" indent="-285750">
              <a:lnSpc>
                <a:spcPct val="150000"/>
              </a:lnSpc>
              <a:buFont typeface="Arial" panose="020B0604020202020204" pitchFamily="34" charset="0"/>
              <a:buChar char="•"/>
            </a:pPr>
            <a:r>
              <a:rPr lang="en-AU" sz="1800" dirty="0"/>
              <a:t>solubility</a:t>
            </a:r>
          </a:p>
          <a:p>
            <a:pPr marL="285750" indent="-285750">
              <a:lnSpc>
                <a:spcPct val="150000"/>
              </a:lnSpc>
              <a:buFont typeface="Arial" panose="020B0604020202020204" pitchFamily="34" charset="0"/>
              <a:buChar char="•"/>
            </a:pPr>
            <a:r>
              <a:rPr lang="en-AU" sz="1800" dirty="0"/>
              <a:t>density</a:t>
            </a:r>
          </a:p>
          <a:p>
            <a:pPr marL="285750" indent="-285750">
              <a:lnSpc>
                <a:spcPct val="150000"/>
              </a:lnSpc>
              <a:buFont typeface="Arial" panose="020B0604020202020204" pitchFamily="34" charset="0"/>
              <a:buChar char="•"/>
            </a:pPr>
            <a:r>
              <a:rPr lang="en-AU" sz="1800" dirty="0"/>
              <a:t>miscibility</a:t>
            </a:r>
          </a:p>
          <a:p>
            <a:pPr marL="285750" indent="-285750">
              <a:lnSpc>
                <a:spcPct val="150000"/>
              </a:lnSpc>
              <a:buFont typeface="Arial" panose="020B0604020202020204" pitchFamily="34" charset="0"/>
              <a:buChar char="•"/>
            </a:pPr>
            <a:r>
              <a:rPr lang="en-AU" sz="1800" dirty="0"/>
              <a:t>mass</a:t>
            </a:r>
          </a:p>
        </p:txBody>
      </p:sp>
      <p:sp>
        <p:nvSpPr>
          <p:cNvPr id="2" name="Slide Number Placeholder 1">
            <a:extLst>
              <a:ext uri="{FF2B5EF4-FFF2-40B4-BE49-F238E27FC236}">
                <a16:creationId xmlns:a16="http://schemas.microsoft.com/office/drawing/2014/main" id="{5482E68B-BE14-6455-9B50-6090450952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120</a:t>
            </a:fld>
            <a:endParaRPr lang="en-AU"/>
          </a:p>
        </p:txBody>
      </p:sp>
    </p:spTree>
    <p:extLst>
      <p:ext uri="{BB962C8B-B14F-4D97-AF65-F5344CB8AC3E}">
        <p14:creationId xmlns:p14="http://schemas.microsoft.com/office/powerpoint/2010/main" val="301010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76488-8119-9485-2395-EF458E6E24AA}"/>
              </a:ext>
            </a:extLst>
          </p:cNvPr>
          <p:cNvSpPr>
            <a:spLocks noGrp="1"/>
          </p:cNvSpPr>
          <p:nvPr>
            <p:ph type="title"/>
          </p:nvPr>
        </p:nvSpPr>
        <p:spPr/>
        <p:txBody>
          <a:bodyPr/>
          <a:lstStyle/>
          <a:p>
            <a:r>
              <a:rPr lang="en-AU" dirty="0"/>
              <a:t>3.2 Winnowing</a:t>
            </a:r>
          </a:p>
        </p:txBody>
      </p:sp>
      <p:sp>
        <p:nvSpPr>
          <p:cNvPr id="4" name="Text Placeholder 3">
            <a:extLst>
              <a:ext uri="{FF2B5EF4-FFF2-40B4-BE49-F238E27FC236}">
                <a16:creationId xmlns:a16="http://schemas.microsoft.com/office/drawing/2014/main" id="{06F0AD91-F5B7-AE46-E006-0A044565376F}"/>
              </a:ext>
            </a:extLst>
          </p:cNvPr>
          <p:cNvSpPr>
            <a:spLocks noGrp="1"/>
          </p:cNvSpPr>
          <p:nvPr>
            <p:ph type="body" sz="quarter" idx="18"/>
          </p:nvPr>
        </p:nvSpPr>
        <p:spPr/>
        <p:txBody>
          <a:bodyPr/>
          <a:lstStyle/>
          <a:p>
            <a:r>
              <a:rPr lang="en-AU"/>
              <a:t>A separation technique</a:t>
            </a:r>
          </a:p>
        </p:txBody>
      </p:sp>
      <p:pic>
        <p:nvPicPr>
          <p:cNvPr id="5" name="Online Media 4" title="The Dark Emu Story | The Oldest Bakers">
            <a:hlinkClick r:id="" action="ppaction://media"/>
            <a:extLst>
              <a:ext uri="{FF2B5EF4-FFF2-40B4-BE49-F238E27FC236}">
                <a16:creationId xmlns:a16="http://schemas.microsoft.com/office/drawing/2014/main" id="{0DC33493-971A-DC12-3130-A7A29B96B963}"/>
              </a:ext>
            </a:extLst>
          </p:cNvPr>
          <p:cNvPicPr>
            <a:picLocks noRot="1" noChangeAspect="1"/>
          </p:cNvPicPr>
          <p:nvPr>
            <a:videoFile r:link="rId1"/>
          </p:nvPr>
        </p:nvPicPr>
        <p:blipFill>
          <a:blip r:embed="rId4"/>
          <a:stretch>
            <a:fillRect/>
          </a:stretch>
        </p:blipFill>
        <p:spPr>
          <a:xfrm>
            <a:off x="1960532" y="1558094"/>
            <a:ext cx="8270936" cy="4673079"/>
          </a:xfrm>
          <a:prstGeom prst="rect">
            <a:avLst/>
          </a:prstGeom>
        </p:spPr>
      </p:pic>
      <p:sp>
        <p:nvSpPr>
          <p:cNvPr id="6" name="TextBox 5">
            <a:extLst>
              <a:ext uri="{FF2B5EF4-FFF2-40B4-BE49-F238E27FC236}">
                <a16:creationId xmlns:a16="http://schemas.microsoft.com/office/drawing/2014/main" id="{9E2CB17F-46B7-6166-A716-4B92BDCFED5A}"/>
              </a:ext>
            </a:extLst>
          </p:cNvPr>
          <p:cNvSpPr txBox="1"/>
          <p:nvPr/>
        </p:nvSpPr>
        <p:spPr>
          <a:xfrm>
            <a:off x="1960532" y="6325076"/>
            <a:ext cx="5246370" cy="247559"/>
          </a:xfrm>
          <a:prstGeom prst="rect">
            <a:avLst/>
          </a:prstGeom>
          <a:noFill/>
        </p:spPr>
        <p:txBody>
          <a:bodyPr wrap="square" lIns="0" tIns="0" rIns="0" bIns="0" rtlCol="0">
            <a:noAutofit/>
          </a:bodyPr>
          <a:lstStyle/>
          <a:p>
            <a:pPr algn="l"/>
            <a:r>
              <a:rPr lang="en-AU" sz="1800" dirty="0">
                <a:hlinkClick r:id="rId5"/>
              </a:rPr>
              <a:t>The Dark Emu Story The Oldest Bakers (1:25)</a:t>
            </a:r>
            <a:endParaRPr lang="en-AU" sz="1800" dirty="0"/>
          </a:p>
        </p:txBody>
      </p:sp>
      <p:sp>
        <p:nvSpPr>
          <p:cNvPr id="2" name="Slide Number Placeholder 1">
            <a:extLst>
              <a:ext uri="{FF2B5EF4-FFF2-40B4-BE49-F238E27FC236}">
                <a16:creationId xmlns:a16="http://schemas.microsoft.com/office/drawing/2014/main" id="{66CAE3D8-B5E7-A8CB-CE91-0E71D2F4A2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8925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9E6F0-062D-467C-A371-96233EED632C}"/>
              </a:ext>
            </a:extLst>
          </p:cNvPr>
          <p:cNvSpPr>
            <a:spLocks noGrp="1"/>
          </p:cNvSpPr>
          <p:nvPr>
            <p:ph type="title"/>
          </p:nvPr>
        </p:nvSpPr>
        <p:spPr/>
        <p:txBody>
          <a:bodyPr/>
          <a:lstStyle/>
          <a:p>
            <a:r>
              <a:rPr lang="en-AU" dirty="0"/>
              <a:t>3.2 Brewarrina fish traps</a:t>
            </a:r>
          </a:p>
        </p:txBody>
      </p:sp>
      <p:sp>
        <p:nvSpPr>
          <p:cNvPr id="4" name="Text Placeholder 3">
            <a:extLst>
              <a:ext uri="{FF2B5EF4-FFF2-40B4-BE49-F238E27FC236}">
                <a16:creationId xmlns:a16="http://schemas.microsoft.com/office/drawing/2014/main" id="{FC826329-3D1F-E5F1-FCF3-A3B83B6F5214}"/>
              </a:ext>
            </a:extLst>
          </p:cNvPr>
          <p:cNvSpPr>
            <a:spLocks noGrp="1"/>
          </p:cNvSpPr>
          <p:nvPr>
            <p:ph type="body" sz="quarter" idx="18"/>
          </p:nvPr>
        </p:nvSpPr>
        <p:spPr/>
        <p:txBody>
          <a:bodyPr/>
          <a:lstStyle/>
          <a:p>
            <a:r>
              <a:rPr lang="en-AU"/>
              <a:t>Separation techniques</a:t>
            </a:r>
          </a:p>
        </p:txBody>
      </p:sp>
      <p:sp>
        <p:nvSpPr>
          <p:cNvPr id="5" name="Text Placeholder 4">
            <a:extLst>
              <a:ext uri="{FF2B5EF4-FFF2-40B4-BE49-F238E27FC236}">
                <a16:creationId xmlns:a16="http://schemas.microsoft.com/office/drawing/2014/main" id="{ACBA40B5-A7B4-737B-9E52-4639A728057B}"/>
              </a:ext>
            </a:extLst>
          </p:cNvPr>
          <p:cNvSpPr>
            <a:spLocks noGrp="1"/>
          </p:cNvSpPr>
          <p:nvPr>
            <p:ph type="body" sz="quarter" idx="17"/>
          </p:nvPr>
        </p:nvSpPr>
        <p:spPr>
          <a:xfrm>
            <a:off x="359998" y="1411551"/>
            <a:ext cx="11472004" cy="4807835"/>
          </a:xfrm>
        </p:spPr>
        <p:txBody>
          <a:bodyPr/>
          <a:lstStyle/>
          <a:p>
            <a:r>
              <a:rPr lang="en-AU" sz="1600" dirty="0"/>
              <a:t>The Aboriginal People who used the </a:t>
            </a:r>
            <a:r>
              <a:rPr lang="en-AU" sz="1600" dirty="0">
                <a:hlinkClick r:id="rId3"/>
              </a:rPr>
              <a:t>Brewarrina fish traps </a:t>
            </a:r>
            <a:r>
              <a:rPr lang="en-AU" sz="1600" dirty="0"/>
              <a:t>used separation techniques to harvest fish sustainably:</a:t>
            </a:r>
          </a:p>
          <a:p>
            <a:r>
              <a:rPr lang="en-AU" sz="1600" b="1" dirty="0"/>
              <a:t>Filtering</a:t>
            </a:r>
          </a:p>
          <a:p>
            <a:pPr marL="342900" indent="-342900">
              <a:buFont typeface="Arial" panose="020B0604020202020204" pitchFamily="34" charset="0"/>
              <a:buChar char="•"/>
            </a:pPr>
            <a:r>
              <a:rPr lang="en-AU" sz="1600" dirty="0"/>
              <a:t>The stone walls act like a natural filter</a:t>
            </a:r>
          </a:p>
          <a:p>
            <a:pPr marL="342900" indent="-342900">
              <a:buFont typeface="Arial" panose="020B0604020202020204" pitchFamily="34" charset="0"/>
              <a:buChar char="•"/>
            </a:pPr>
            <a:r>
              <a:rPr lang="en-AU" sz="1600" dirty="0"/>
              <a:t>Water flows through the gaps between </a:t>
            </a:r>
            <a:br>
              <a:rPr lang="en-AU" sz="1600" dirty="0"/>
            </a:br>
            <a:r>
              <a:rPr lang="en-AU" sz="1600" dirty="0"/>
              <a:t>rocks, but larger fish are trapped.</a:t>
            </a:r>
          </a:p>
          <a:p>
            <a:r>
              <a:rPr lang="en-AU" sz="1600" b="1" dirty="0"/>
              <a:t>Hand picking</a:t>
            </a:r>
          </a:p>
          <a:p>
            <a:pPr marL="342900" indent="-342900">
              <a:buFont typeface="Arial" panose="020B0604020202020204" pitchFamily="34" charset="0"/>
              <a:buChar char="•"/>
            </a:pPr>
            <a:r>
              <a:rPr lang="en-AU" sz="1600" dirty="0"/>
              <a:t>Once fish were captured in the small ponds, </a:t>
            </a:r>
            <a:br>
              <a:rPr lang="en-AU" sz="1600" dirty="0"/>
            </a:br>
            <a:r>
              <a:rPr lang="en-AU" sz="1600" dirty="0"/>
              <a:t>people can selectively collect them by hand</a:t>
            </a:r>
          </a:p>
          <a:p>
            <a:pPr marL="342900" indent="-342900">
              <a:buFont typeface="Arial" panose="020B0604020202020204" pitchFamily="34" charset="0"/>
              <a:buChar char="•"/>
            </a:pPr>
            <a:r>
              <a:rPr lang="en-AU" sz="1600" dirty="0"/>
              <a:t>This allowed for selective harvesting, ensuring </a:t>
            </a:r>
            <a:br>
              <a:rPr lang="en-AU" sz="1600" dirty="0"/>
            </a:br>
            <a:r>
              <a:rPr lang="en-AU" sz="1600" dirty="0"/>
              <a:t>small fish and breeding fish were let go to help </a:t>
            </a:r>
            <a:br>
              <a:rPr lang="en-AU" sz="1600" dirty="0"/>
            </a:br>
            <a:r>
              <a:rPr lang="en-AU" sz="1600" dirty="0"/>
              <a:t>maintain fish populations for the future.</a:t>
            </a:r>
          </a:p>
        </p:txBody>
      </p:sp>
      <p:pic>
        <p:nvPicPr>
          <p:cNvPr id="1026" name="Picture 2" descr="undefined">
            <a:extLst>
              <a:ext uri="{FF2B5EF4-FFF2-40B4-BE49-F238E27FC236}">
                <a16:creationId xmlns:a16="http://schemas.microsoft.com/office/drawing/2014/main" id="{15519B45-400B-ABF8-C3C6-CF82BFFB163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096000" y="2120454"/>
            <a:ext cx="5736002" cy="29632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2E46ED-3AF0-A7C7-2363-C33AFA5849AD}"/>
              </a:ext>
            </a:extLst>
          </p:cNvPr>
          <p:cNvSpPr txBox="1"/>
          <p:nvPr/>
        </p:nvSpPr>
        <p:spPr>
          <a:xfrm>
            <a:off x="6096000" y="5230959"/>
            <a:ext cx="5659802" cy="215490"/>
          </a:xfrm>
          <a:prstGeom prst="rect">
            <a:avLst/>
          </a:prstGeom>
          <a:noFill/>
        </p:spPr>
        <p:txBody>
          <a:bodyPr wrap="square" lIns="0" tIns="0" rIns="0" bIns="0" rtlCol="0">
            <a:noAutofit/>
          </a:bodyPr>
          <a:lstStyle/>
          <a:p>
            <a:r>
              <a:rPr lang="en-AU" sz="1200" dirty="0">
                <a:hlinkClick r:id="rId5"/>
              </a:rPr>
              <a:t>Brewarrina Fish Traps in 2023</a:t>
            </a:r>
            <a:r>
              <a:rPr lang="en-AU" sz="1200" dirty="0"/>
              <a:t>. By</a:t>
            </a:r>
            <a:r>
              <a:rPr lang="en-AU" sz="1200" dirty="0">
                <a:hlinkClick r:id="rId6"/>
              </a:rPr>
              <a:t> Dippiljemmy </a:t>
            </a:r>
            <a:r>
              <a:rPr lang="en-AU" sz="1200" dirty="0"/>
              <a:t>, </a:t>
            </a:r>
            <a:r>
              <a:rPr lang="en-AU" sz="1200" dirty="0">
                <a:hlinkClick r:id="rId7"/>
              </a:rPr>
              <a:t>CC BY-SA 4.0</a:t>
            </a:r>
            <a:endParaRPr lang="en-AU" sz="1200" dirty="0"/>
          </a:p>
        </p:txBody>
      </p:sp>
      <p:sp>
        <p:nvSpPr>
          <p:cNvPr id="2" name="Slide Number Placeholder 1">
            <a:extLst>
              <a:ext uri="{FF2B5EF4-FFF2-40B4-BE49-F238E27FC236}">
                <a16:creationId xmlns:a16="http://schemas.microsoft.com/office/drawing/2014/main" id="{A3EEA184-7574-2525-962F-49724F22F7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154062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1F5FF-B943-C84A-EB82-00EA79080B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068BF0-2BD2-36D1-175C-C15B68C84B66}"/>
              </a:ext>
            </a:extLst>
          </p:cNvPr>
          <p:cNvSpPr>
            <a:spLocks noGrp="1"/>
          </p:cNvSpPr>
          <p:nvPr>
            <p:ph type="title"/>
          </p:nvPr>
        </p:nvSpPr>
        <p:spPr>
          <a:xfrm>
            <a:off x="359997" y="360000"/>
            <a:ext cx="11483999" cy="522000"/>
          </a:xfrm>
        </p:spPr>
        <p:txBody>
          <a:bodyPr/>
          <a:lstStyle/>
          <a:p>
            <a:r>
              <a:rPr lang="en-AU" sz="3200" dirty="0">
                <a:cs typeface="Arial"/>
              </a:rPr>
              <a:t>3.3 Separation techniques – evaporation, boiling and distillation</a:t>
            </a:r>
          </a:p>
        </p:txBody>
      </p:sp>
      <p:sp>
        <p:nvSpPr>
          <p:cNvPr id="6" name="Text Placeholder 5">
            <a:extLst>
              <a:ext uri="{FF2B5EF4-FFF2-40B4-BE49-F238E27FC236}">
                <a16:creationId xmlns:a16="http://schemas.microsoft.com/office/drawing/2014/main" id="{E9FDD4A4-2789-BF74-6A3D-8FF9FFDDD5EA}"/>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28410D40-F7FC-65FF-B96F-9EA7AE6BCAE7}"/>
              </a:ext>
            </a:extLst>
          </p:cNvPr>
          <p:cNvGraphicFramePr>
            <a:graphicFrameLocks noGrp="1"/>
          </p:cNvGraphicFramePr>
          <p:nvPr>
            <p:extLst>
              <p:ext uri="{D42A27DB-BD31-4B8C-83A1-F6EECF244321}">
                <p14:modId xmlns:p14="http://schemas.microsoft.com/office/powerpoint/2010/main" val="3765243929"/>
              </p:ext>
            </p:extLst>
          </p:nvPr>
        </p:nvGraphicFramePr>
        <p:xfrm>
          <a:off x="348000" y="1860332"/>
          <a:ext cx="11495996" cy="4220725"/>
        </p:xfrm>
        <a:graphic>
          <a:graphicData uri="http://schemas.openxmlformats.org/drawingml/2006/table">
            <a:tbl>
              <a:tblPr firstRow="1">
                <a:tableStyleId>{B301B821-A1FF-4177-AEE7-76D212191A09}</a:tableStyleId>
              </a:tblPr>
              <a:tblGrid>
                <a:gridCol w="4040060">
                  <a:extLst>
                    <a:ext uri="{9D8B030D-6E8A-4147-A177-3AD203B41FA5}">
                      <a16:colId xmlns:a16="http://schemas.microsoft.com/office/drawing/2014/main" val="3623447875"/>
                    </a:ext>
                  </a:extLst>
                </a:gridCol>
                <a:gridCol w="7455936">
                  <a:extLst>
                    <a:ext uri="{9D8B030D-6E8A-4147-A177-3AD203B41FA5}">
                      <a16:colId xmlns:a16="http://schemas.microsoft.com/office/drawing/2014/main" val="3573327086"/>
                    </a:ext>
                  </a:extLst>
                </a:gridCol>
              </a:tblGrid>
              <a:tr h="451299">
                <a:tc>
                  <a:txBody>
                    <a:bodyPr/>
                    <a:lstStyle/>
                    <a:p>
                      <a:pPr>
                        <a:lnSpc>
                          <a:spcPct val="150000"/>
                        </a:lnSpc>
                        <a:spcBef>
                          <a:spcPts val="0"/>
                        </a:spcBef>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868811">
                <a:tc>
                  <a:txBody>
                    <a:bodyPr/>
                    <a:lstStyle/>
                    <a:p>
                      <a:pPr marL="342900" lvl="0" indent="-34290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how the properties of substances enable the separation of mixtures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separate a mixture using boiling and distillation</a:t>
                      </a:r>
                    </a:p>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outline techniques that can be used to separate mixtures and link the choice of each technique to a physical property</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90246">
                <a:tc>
                  <a:txBody>
                    <a:bodyPr/>
                    <a:lstStyle/>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follow a procedure to conduct a safe, practical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follow a given procedure to filter a mixture and recover the solute</a:t>
                      </a:r>
                    </a:p>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follow a risk assessment to reduce the risk of injury</a:t>
                      </a:r>
                    </a:p>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use appropriate personal protective equipment when conducting a practical investigation.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108267"/>
                  </a:ext>
                </a:extLst>
              </a:tr>
            </a:tbl>
          </a:graphicData>
        </a:graphic>
      </p:graphicFrame>
      <p:sp>
        <p:nvSpPr>
          <p:cNvPr id="2" name="Slide Number Placeholder 1">
            <a:extLst>
              <a:ext uri="{FF2B5EF4-FFF2-40B4-BE49-F238E27FC236}">
                <a16:creationId xmlns:a16="http://schemas.microsoft.com/office/drawing/2014/main" id="{E218B1C3-151F-B9DA-FA43-AED0854D7C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123</a:t>
            </a:fld>
            <a:endParaRPr lang="en-AU"/>
          </a:p>
        </p:txBody>
      </p:sp>
    </p:spTree>
    <p:extLst>
      <p:ext uri="{BB962C8B-B14F-4D97-AF65-F5344CB8AC3E}">
        <p14:creationId xmlns:p14="http://schemas.microsoft.com/office/powerpoint/2010/main" val="25621573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8F3338-639F-67E1-68FB-F2738B7A8144}"/>
              </a:ext>
            </a:extLst>
          </p:cNvPr>
          <p:cNvSpPr>
            <a:spLocks noGrp="1"/>
          </p:cNvSpPr>
          <p:nvPr>
            <p:ph type="title"/>
          </p:nvPr>
        </p:nvSpPr>
        <p:spPr/>
        <p:txBody>
          <a:bodyPr/>
          <a:lstStyle/>
          <a:p>
            <a:r>
              <a:rPr lang="en-AU" dirty="0"/>
              <a:t>3.3 Using boiling to recover a dissolved solid</a:t>
            </a:r>
          </a:p>
        </p:txBody>
      </p:sp>
      <p:sp>
        <p:nvSpPr>
          <p:cNvPr id="8" name="Text Placeholder 7">
            <a:extLst>
              <a:ext uri="{FF2B5EF4-FFF2-40B4-BE49-F238E27FC236}">
                <a16:creationId xmlns:a16="http://schemas.microsoft.com/office/drawing/2014/main" id="{414A7AE2-C05B-4D59-66D8-CD2BD3AE42FE}"/>
              </a:ext>
            </a:extLst>
          </p:cNvPr>
          <p:cNvSpPr>
            <a:spLocks noGrp="1"/>
          </p:cNvSpPr>
          <p:nvPr>
            <p:ph type="body" sz="quarter" idx="18"/>
          </p:nvPr>
        </p:nvSpPr>
        <p:spPr/>
        <p:txBody>
          <a:bodyPr/>
          <a:lstStyle/>
          <a:p>
            <a:r>
              <a:rPr lang="en-AU"/>
              <a:t>Separating salt from saltwater</a:t>
            </a:r>
          </a:p>
        </p:txBody>
      </p:sp>
      <p:pic>
        <p:nvPicPr>
          <p:cNvPr id="10" name="Picture 9" descr="A scientific diagram showing how to set up an evaporating basin over a Bunsen burner to evaporate away a solvent, leaving the solid solute.">
            <a:extLst>
              <a:ext uri="{FF2B5EF4-FFF2-40B4-BE49-F238E27FC236}">
                <a16:creationId xmlns:a16="http://schemas.microsoft.com/office/drawing/2014/main" id="{1E0C2EC8-910B-3EB1-C3CE-CAEA51E1EAAA}"/>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8836" y="2280746"/>
            <a:ext cx="8814328" cy="3893706"/>
          </a:xfrm>
          <a:prstGeom prst="rect">
            <a:avLst/>
          </a:prstGeom>
        </p:spPr>
      </p:pic>
      <p:sp>
        <p:nvSpPr>
          <p:cNvPr id="3" name="Slide Number Placeholder 2">
            <a:extLst>
              <a:ext uri="{FF2B5EF4-FFF2-40B4-BE49-F238E27FC236}">
                <a16:creationId xmlns:a16="http://schemas.microsoft.com/office/drawing/2014/main" id="{5059EFAA-1AAC-42C1-EE84-0449E42C9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
        <p:nvSpPr>
          <p:cNvPr id="2" name="TextBox 1">
            <a:extLst>
              <a:ext uri="{FF2B5EF4-FFF2-40B4-BE49-F238E27FC236}">
                <a16:creationId xmlns:a16="http://schemas.microsoft.com/office/drawing/2014/main" id="{B2E6F6E7-48C9-6EA5-AEE0-6425E25CB8B8}"/>
              </a:ext>
            </a:extLst>
          </p:cNvPr>
          <p:cNvSpPr txBox="1"/>
          <p:nvPr/>
        </p:nvSpPr>
        <p:spPr>
          <a:xfrm>
            <a:off x="695739" y="6438422"/>
            <a:ext cx="6097656" cy="335156"/>
          </a:xfrm>
          <a:prstGeom prst="rect">
            <a:avLst/>
          </a:prstGeom>
          <a:noFill/>
        </p:spPr>
        <p:txBody>
          <a:bodyPr wrap="square">
            <a:spAutoFit/>
          </a:bodyPr>
          <a:lstStyle/>
          <a:p>
            <a:pPr>
              <a:lnSpc>
                <a:spcPct val="150000"/>
              </a:lnSpc>
              <a:spcBef>
                <a:spcPts val="1200"/>
              </a:spcBef>
              <a:spcAft>
                <a:spcPts val="600"/>
              </a:spcAft>
              <a:buNone/>
            </a:pPr>
            <a:r>
              <a:rPr lang="en-AU" sz="1200" dirty="0">
                <a:effectLst/>
                <a:latin typeface="Arial" panose="020B0604020202020204" pitchFamily="34" charset="0"/>
                <a:ea typeface="Calibri" panose="020F0502020204030204" pitchFamily="34" charset="0"/>
              </a:rPr>
              <a:t>Image created using </a:t>
            </a:r>
            <a:r>
              <a:rPr lang="en-AU" sz="1200" u="sng" dirty="0" err="1">
                <a:solidFill>
                  <a:srgbClr val="001C4A"/>
                </a:solidFill>
                <a:effectLst/>
                <a:latin typeface="Arial" panose="020B0604020202020204" pitchFamily="34" charset="0"/>
                <a:ea typeface="Calibri" panose="020F0502020204030204" pitchFamily="34" charset="0"/>
                <a:hlinkClick r:id="rId4"/>
              </a:rPr>
              <a:t>Chemix</a:t>
            </a:r>
            <a:endParaRPr lang="en-AU" sz="12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37048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B1DDA1-38C2-A513-E454-03EE73330784}"/>
              </a:ext>
            </a:extLst>
          </p:cNvPr>
          <p:cNvSpPr>
            <a:spLocks noGrp="1"/>
          </p:cNvSpPr>
          <p:nvPr>
            <p:ph type="title"/>
          </p:nvPr>
        </p:nvSpPr>
        <p:spPr/>
        <p:txBody>
          <a:bodyPr/>
          <a:lstStyle/>
          <a:p>
            <a:r>
              <a:rPr lang="en-AU" dirty="0"/>
              <a:t>3.3 Checkpoint</a:t>
            </a:r>
          </a:p>
        </p:txBody>
      </p:sp>
      <p:sp>
        <p:nvSpPr>
          <p:cNvPr id="7" name="Text Placeholder 6">
            <a:extLst>
              <a:ext uri="{FF2B5EF4-FFF2-40B4-BE49-F238E27FC236}">
                <a16:creationId xmlns:a16="http://schemas.microsoft.com/office/drawing/2014/main" id="{9E22B85C-B08F-50DB-2543-987FBD47BB26}"/>
              </a:ext>
            </a:extLst>
          </p:cNvPr>
          <p:cNvSpPr>
            <a:spLocks noGrp="1"/>
          </p:cNvSpPr>
          <p:nvPr>
            <p:ph type="body" sz="quarter" idx="18"/>
          </p:nvPr>
        </p:nvSpPr>
        <p:spPr/>
        <p:txBody>
          <a:bodyPr/>
          <a:lstStyle/>
          <a:p>
            <a:r>
              <a:rPr lang="en-AU"/>
              <a:t>Which of the following describes distillation?</a:t>
            </a:r>
          </a:p>
        </p:txBody>
      </p:sp>
      <p:sp>
        <p:nvSpPr>
          <p:cNvPr id="8" name="TextBox 7">
            <a:extLst>
              <a:ext uri="{FF2B5EF4-FFF2-40B4-BE49-F238E27FC236}">
                <a16:creationId xmlns:a16="http://schemas.microsoft.com/office/drawing/2014/main" id="{00660724-2500-A4D6-78C5-93AD3FAB89B9}"/>
              </a:ext>
            </a:extLst>
          </p:cNvPr>
          <p:cNvSpPr txBox="1"/>
          <p:nvPr/>
        </p:nvSpPr>
        <p:spPr>
          <a:xfrm>
            <a:off x="359998" y="2018604"/>
            <a:ext cx="10009694" cy="3702424"/>
          </a:xfrm>
          <a:prstGeom prst="rect">
            <a:avLst/>
          </a:prstGeom>
          <a:noFill/>
        </p:spPr>
        <p:txBody>
          <a:bodyPr wrap="square" lIns="0" tIns="0" rIns="0" bIns="0" rtlCol="0">
            <a:noAutofit/>
          </a:bodyPr>
          <a:lstStyle/>
          <a:p>
            <a:pPr marL="457200" indent="-457200" algn="l">
              <a:lnSpc>
                <a:spcPct val="150000"/>
              </a:lnSpc>
              <a:spcAft>
                <a:spcPts val="1200"/>
              </a:spcAft>
              <a:buAutoNum type="alphaLcParenR"/>
            </a:pPr>
            <a:r>
              <a:rPr lang="en-AU" sz="2000" dirty="0"/>
              <a:t>Separating a solid from a liquid using filter paper</a:t>
            </a:r>
          </a:p>
          <a:p>
            <a:pPr marL="457200" indent="-457200" algn="l">
              <a:lnSpc>
                <a:spcPct val="150000"/>
              </a:lnSpc>
              <a:spcAft>
                <a:spcPts val="1200"/>
              </a:spcAft>
              <a:buAutoNum type="alphaLcParenR"/>
            </a:pPr>
            <a:r>
              <a:rPr lang="en-AU" sz="2000" dirty="0"/>
              <a:t>Heating a solution to evaporate the liquid, then condensing it back into a liquid</a:t>
            </a:r>
          </a:p>
          <a:p>
            <a:pPr marL="457200" indent="-457200" algn="l">
              <a:lnSpc>
                <a:spcPct val="150000"/>
              </a:lnSpc>
              <a:spcAft>
                <a:spcPts val="1200"/>
              </a:spcAft>
              <a:buAutoNum type="alphaLcParenR"/>
            </a:pPr>
            <a:r>
              <a:rPr lang="en-AU" sz="2000" dirty="0"/>
              <a:t>Allowing a solid to settle at the bottom of a container before pouring off the liquid</a:t>
            </a:r>
          </a:p>
          <a:p>
            <a:pPr marL="457200" indent="-457200" algn="l">
              <a:lnSpc>
                <a:spcPct val="150000"/>
              </a:lnSpc>
              <a:spcAft>
                <a:spcPts val="1200"/>
              </a:spcAft>
              <a:buAutoNum type="alphaLcParenR"/>
            </a:pPr>
            <a:r>
              <a:rPr lang="en-AU" sz="2000" dirty="0"/>
              <a:t>Using a sieve to separate the particles of different sizes.</a:t>
            </a:r>
          </a:p>
        </p:txBody>
      </p:sp>
      <p:sp>
        <p:nvSpPr>
          <p:cNvPr id="2" name="Slide Number Placeholder 1">
            <a:extLst>
              <a:ext uri="{FF2B5EF4-FFF2-40B4-BE49-F238E27FC236}">
                <a16:creationId xmlns:a16="http://schemas.microsoft.com/office/drawing/2014/main" id="{E4B9ECB8-03B5-75AD-1E8B-027B5AA2C2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140275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4C5902-32B2-0E3A-4DD7-81A68D3F440D}"/>
              </a:ext>
            </a:extLst>
          </p:cNvPr>
          <p:cNvSpPr>
            <a:spLocks noGrp="1"/>
          </p:cNvSpPr>
          <p:nvPr>
            <p:ph type="title"/>
          </p:nvPr>
        </p:nvSpPr>
        <p:spPr/>
        <p:txBody>
          <a:bodyPr/>
          <a:lstStyle/>
          <a:p>
            <a:r>
              <a:rPr lang="en-AU" dirty="0"/>
              <a:t>3.3 Distillation </a:t>
            </a:r>
          </a:p>
        </p:txBody>
      </p:sp>
      <p:sp>
        <p:nvSpPr>
          <p:cNvPr id="7" name="Text Placeholder 6">
            <a:extLst>
              <a:ext uri="{FF2B5EF4-FFF2-40B4-BE49-F238E27FC236}">
                <a16:creationId xmlns:a16="http://schemas.microsoft.com/office/drawing/2014/main" id="{F9200BA2-10D7-BA74-7719-2FA68FD4E058}"/>
              </a:ext>
            </a:extLst>
          </p:cNvPr>
          <p:cNvSpPr>
            <a:spLocks noGrp="1"/>
          </p:cNvSpPr>
          <p:nvPr>
            <p:ph type="body" sz="quarter" idx="18"/>
          </p:nvPr>
        </p:nvSpPr>
        <p:spPr/>
        <p:txBody>
          <a:bodyPr/>
          <a:lstStyle/>
          <a:p>
            <a:r>
              <a:rPr lang="en-AU"/>
              <a:t>Separating substances with different boiling points</a:t>
            </a:r>
          </a:p>
        </p:txBody>
      </p:sp>
      <p:pic>
        <p:nvPicPr>
          <p:cNvPr id="3" name="Picture 2" descr="A labelled diagram of a distillation setup showing a round bottom flask with copper sulfate heated by a Bunsen burner, connected to a condenser that cools the vapor into pure water collected in a conical flask. Water flows through the condenser via hoses marked &quot;water in&quot; and &quot;water out&quot; to aid condensation.">
            <a:extLst>
              <a:ext uri="{FF2B5EF4-FFF2-40B4-BE49-F238E27FC236}">
                <a16:creationId xmlns:a16="http://schemas.microsoft.com/office/drawing/2014/main" id="{A81B4F5D-E926-B076-A05F-94B2C8243C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6230" y="1699385"/>
            <a:ext cx="8859541" cy="4906615"/>
          </a:xfrm>
          <a:prstGeom prst="rect">
            <a:avLst/>
          </a:prstGeom>
        </p:spPr>
      </p:pic>
      <p:sp>
        <p:nvSpPr>
          <p:cNvPr id="2" name="Slide Number Placeholder 1">
            <a:extLst>
              <a:ext uri="{FF2B5EF4-FFF2-40B4-BE49-F238E27FC236}">
                <a16:creationId xmlns:a16="http://schemas.microsoft.com/office/drawing/2014/main" id="{4C7E1E8B-80DF-77CF-5FA5-BB09302380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
        <p:nvSpPr>
          <p:cNvPr id="4" name="TextBox 3">
            <a:extLst>
              <a:ext uri="{FF2B5EF4-FFF2-40B4-BE49-F238E27FC236}">
                <a16:creationId xmlns:a16="http://schemas.microsoft.com/office/drawing/2014/main" id="{F01B276F-3AFE-9368-0F28-DF8E7339FA65}"/>
              </a:ext>
            </a:extLst>
          </p:cNvPr>
          <p:cNvSpPr txBox="1"/>
          <p:nvPr/>
        </p:nvSpPr>
        <p:spPr>
          <a:xfrm>
            <a:off x="348000" y="6498000"/>
            <a:ext cx="6097656" cy="335156"/>
          </a:xfrm>
          <a:prstGeom prst="rect">
            <a:avLst/>
          </a:prstGeom>
          <a:noFill/>
        </p:spPr>
        <p:txBody>
          <a:bodyPr wrap="square">
            <a:spAutoFit/>
          </a:bodyPr>
          <a:lstStyle/>
          <a:p>
            <a:pPr>
              <a:lnSpc>
                <a:spcPct val="150000"/>
              </a:lnSpc>
              <a:spcBef>
                <a:spcPts val="1200"/>
              </a:spcBef>
              <a:spcAft>
                <a:spcPts val="600"/>
              </a:spcAft>
              <a:buNone/>
            </a:pPr>
            <a:r>
              <a:rPr lang="en-AU" sz="1200" dirty="0">
                <a:effectLst/>
                <a:latin typeface="Arial" panose="020B0604020202020204" pitchFamily="34" charset="0"/>
                <a:ea typeface="Calibri" panose="020F0502020204030204" pitchFamily="34" charset="0"/>
              </a:rPr>
              <a:t>Image created using </a:t>
            </a:r>
            <a:r>
              <a:rPr lang="en-AU" sz="1200" u="sng" dirty="0" err="1">
                <a:solidFill>
                  <a:srgbClr val="001C4A"/>
                </a:solidFill>
                <a:effectLst/>
                <a:latin typeface="Arial" panose="020B0604020202020204" pitchFamily="34" charset="0"/>
                <a:ea typeface="Calibri" panose="020F0502020204030204" pitchFamily="34" charset="0"/>
                <a:hlinkClick r:id="rId4"/>
              </a:rPr>
              <a:t>Chemix</a:t>
            </a:r>
            <a:endParaRPr lang="en-AU" sz="12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690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0C37D-21DA-C9B6-85E0-3FFDF1C8CD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30C4FE-59AC-59BC-EFE0-9A20027A27CF}"/>
              </a:ext>
            </a:extLst>
          </p:cNvPr>
          <p:cNvSpPr>
            <a:spLocks noGrp="1"/>
          </p:cNvSpPr>
          <p:nvPr>
            <p:ph type="title"/>
          </p:nvPr>
        </p:nvSpPr>
        <p:spPr/>
        <p:txBody>
          <a:bodyPr/>
          <a:lstStyle/>
          <a:p>
            <a:r>
              <a:rPr lang="en-AU" dirty="0">
                <a:cs typeface="Arial"/>
              </a:rPr>
              <a:t>3.4 Separation challenge (1 of 2)</a:t>
            </a:r>
          </a:p>
        </p:txBody>
      </p:sp>
      <p:sp>
        <p:nvSpPr>
          <p:cNvPr id="6" name="Text Placeholder 5">
            <a:extLst>
              <a:ext uri="{FF2B5EF4-FFF2-40B4-BE49-F238E27FC236}">
                <a16:creationId xmlns:a16="http://schemas.microsoft.com/office/drawing/2014/main" id="{72596EF5-E0A2-F06D-7D07-3F8CE7C7D713}"/>
              </a:ext>
            </a:extLst>
          </p:cNvPr>
          <p:cNvSpPr>
            <a:spLocks noGrp="1"/>
          </p:cNvSpPr>
          <p:nvPr>
            <p:ph type="body" sz="quarter" idx="18"/>
          </p:nvPr>
        </p:nvSpPr>
        <p:spPr/>
        <p:txBody>
          <a:bodyPr/>
          <a:lstStyle/>
          <a:p>
            <a:r>
              <a:rPr lang="en-AU"/>
              <a:t>Learning intentions and success criteria</a:t>
            </a:r>
          </a:p>
        </p:txBody>
      </p:sp>
      <p:graphicFrame>
        <p:nvGraphicFramePr>
          <p:cNvPr id="7" name="Table 6">
            <a:extLst>
              <a:ext uri="{FF2B5EF4-FFF2-40B4-BE49-F238E27FC236}">
                <a16:creationId xmlns:a16="http://schemas.microsoft.com/office/drawing/2014/main" id="{C1D31BCF-FFE4-3873-73EF-4BE0D4AF7B83}"/>
              </a:ext>
            </a:extLst>
          </p:cNvPr>
          <p:cNvGraphicFramePr>
            <a:graphicFrameLocks noGrp="1"/>
          </p:cNvGraphicFramePr>
          <p:nvPr>
            <p:extLst>
              <p:ext uri="{D42A27DB-BD31-4B8C-83A1-F6EECF244321}">
                <p14:modId xmlns:p14="http://schemas.microsoft.com/office/powerpoint/2010/main" val="3616026297"/>
              </p:ext>
            </p:extLst>
          </p:nvPr>
        </p:nvGraphicFramePr>
        <p:xfrm>
          <a:off x="259240" y="1693658"/>
          <a:ext cx="11673519" cy="4937633"/>
        </p:xfrm>
        <a:graphic>
          <a:graphicData uri="http://schemas.openxmlformats.org/drawingml/2006/table">
            <a:tbl>
              <a:tblPr firstRow="1">
                <a:tableStyleId>{B301B821-A1FF-4177-AEE7-76D212191A09}</a:tableStyleId>
              </a:tblPr>
              <a:tblGrid>
                <a:gridCol w="4596224">
                  <a:extLst>
                    <a:ext uri="{9D8B030D-6E8A-4147-A177-3AD203B41FA5}">
                      <a16:colId xmlns:a16="http://schemas.microsoft.com/office/drawing/2014/main" val="3623447875"/>
                    </a:ext>
                  </a:extLst>
                </a:gridCol>
                <a:gridCol w="7077295">
                  <a:extLst>
                    <a:ext uri="{9D8B030D-6E8A-4147-A177-3AD203B41FA5}">
                      <a16:colId xmlns:a16="http://schemas.microsoft.com/office/drawing/2014/main" val="3573327086"/>
                    </a:ext>
                  </a:extLst>
                </a:gridCol>
              </a:tblGrid>
              <a:tr h="506611">
                <a:tc>
                  <a:txBody>
                    <a:bodyPr/>
                    <a:lstStyle/>
                    <a:p>
                      <a:pPr>
                        <a:lnSpc>
                          <a:spcPct val="150000"/>
                        </a:lnSpc>
                        <a:spcAft>
                          <a:spcPts val="1200"/>
                        </a:spcAft>
                      </a:pPr>
                      <a:r>
                        <a:rPr lang="en-AU" sz="20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967285">
                <a:tc>
                  <a:txBody>
                    <a:bodyPr/>
                    <a:lstStyle/>
                    <a:p>
                      <a:pPr marL="285750" lvl="0" indent="-285750">
                        <a:lnSpc>
                          <a:spcPct val="150000"/>
                        </a:lnSpc>
                        <a:spcBef>
                          <a:spcPts val="12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how the properties of substances enable the separation of mixtures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6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physical properties of substances in a mixture by drawing on prior knowledge</a:t>
                      </a:r>
                    </a:p>
                    <a:p>
                      <a:pPr marL="285750" lvl="0" indent="-285750">
                        <a:lnSpc>
                          <a:spcPct val="150000"/>
                        </a:lnSpc>
                        <a:spcBef>
                          <a:spcPts val="6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appropriate separation techniques to separate a mixture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90246">
                <a:tc>
                  <a:txBody>
                    <a:bodyPr/>
                    <a:lstStyle/>
                    <a:p>
                      <a:pPr marL="285750" lvl="0" indent="-285750">
                        <a:lnSpc>
                          <a:spcPct val="150000"/>
                        </a:lnSpc>
                        <a:spcBef>
                          <a:spcPts val="12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plan a valid and safe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6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hazards, risks and ways to mitigate the risk in an investigation</a:t>
                      </a:r>
                    </a:p>
                    <a:p>
                      <a:pPr marL="285750" lvl="0" indent="-285750">
                        <a:lnSpc>
                          <a:spcPct val="150000"/>
                        </a:lnSpc>
                        <a:spcBef>
                          <a:spcPts val="6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plan a sequence of steps to separate a mixture in a flow chart</a:t>
                      </a:r>
                    </a:p>
                    <a:p>
                      <a:pPr marL="285750" lvl="0" indent="-285750">
                        <a:lnSpc>
                          <a:spcPct val="150000"/>
                        </a:lnSpc>
                        <a:spcBef>
                          <a:spcPts val="6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construct a procedure to outline the steps to separate the components of a mixture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108267"/>
                  </a:ext>
                </a:extLst>
              </a:tr>
            </a:tbl>
          </a:graphicData>
        </a:graphic>
      </p:graphicFrame>
      <p:sp>
        <p:nvSpPr>
          <p:cNvPr id="2" name="Slide Number Placeholder 1">
            <a:extLst>
              <a:ext uri="{FF2B5EF4-FFF2-40B4-BE49-F238E27FC236}">
                <a16:creationId xmlns:a16="http://schemas.microsoft.com/office/drawing/2014/main" id="{50DF8018-29F5-B015-EC1F-4A58F34331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127</a:t>
            </a:fld>
            <a:endParaRPr lang="en-AU"/>
          </a:p>
        </p:txBody>
      </p:sp>
    </p:spTree>
    <p:extLst>
      <p:ext uri="{BB962C8B-B14F-4D97-AF65-F5344CB8AC3E}">
        <p14:creationId xmlns:p14="http://schemas.microsoft.com/office/powerpoint/2010/main" val="38787374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29CBB-2A2D-2116-168F-6BA7EEB351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B0BE49-1F95-B1E1-7A70-A981D72919BA}"/>
              </a:ext>
            </a:extLst>
          </p:cNvPr>
          <p:cNvSpPr>
            <a:spLocks noGrp="1"/>
          </p:cNvSpPr>
          <p:nvPr>
            <p:ph type="title"/>
          </p:nvPr>
        </p:nvSpPr>
        <p:spPr/>
        <p:txBody>
          <a:bodyPr/>
          <a:lstStyle/>
          <a:p>
            <a:r>
              <a:rPr lang="en-AU">
                <a:cs typeface="Arial"/>
              </a:rPr>
              <a:t>3.4 Separation challenge (2 of 2)</a:t>
            </a:r>
          </a:p>
        </p:txBody>
      </p:sp>
      <p:sp>
        <p:nvSpPr>
          <p:cNvPr id="6" name="Text Placeholder 5">
            <a:extLst>
              <a:ext uri="{FF2B5EF4-FFF2-40B4-BE49-F238E27FC236}">
                <a16:creationId xmlns:a16="http://schemas.microsoft.com/office/drawing/2014/main" id="{95599473-4965-3265-D2F4-FE710ED73BB1}"/>
              </a:ext>
            </a:extLst>
          </p:cNvPr>
          <p:cNvSpPr>
            <a:spLocks noGrp="1"/>
          </p:cNvSpPr>
          <p:nvPr>
            <p:ph type="body" sz="quarter" idx="18"/>
          </p:nvPr>
        </p:nvSpPr>
        <p:spPr/>
        <p:txBody>
          <a:bodyPr/>
          <a:lstStyle/>
          <a:p>
            <a:r>
              <a:rPr lang="en-AU"/>
              <a:t>Learning intentions and success criteria</a:t>
            </a:r>
          </a:p>
        </p:txBody>
      </p:sp>
      <p:graphicFrame>
        <p:nvGraphicFramePr>
          <p:cNvPr id="7" name="Table 6">
            <a:extLst>
              <a:ext uri="{FF2B5EF4-FFF2-40B4-BE49-F238E27FC236}">
                <a16:creationId xmlns:a16="http://schemas.microsoft.com/office/drawing/2014/main" id="{3BCD8A98-2BB7-74F4-334A-7FCBD7071B5F}"/>
              </a:ext>
            </a:extLst>
          </p:cNvPr>
          <p:cNvGraphicFramePr>
            <a:graphicFrameLocks noGrp="1"/>
          </p:cNvGraphicFramePr>
          <p:nvPr>
            <p:extLst>
              <p:ext uri="{D42A27DB-BD31-4B8C-83A1-F6EECF244321}">
                <p14:modId xmlns:p14="http://schemas.microsoft.com/office/powerpoint/2010/main" val="2352610977"/>
              </p:ext>
            </p:extLst>
          </p:nvPr>
        </p:nvGraphicFramePr>
        <p:xfrm>
          <a:off x="259240" y="1693658"/>
          <a:ext cx="11701112" cy="4820871"/>
        </p:xfrm>
        <a:graphic>
          <a:graphicData uri="http://schemas.openxmlformats.org/drawingml/2006/table">
            <a:tbl>
              <a:tblPr firstRow="1">
                <a:tableStyleId>{B301B821-A1FF-4177-AEE7-76D212191A09}</a:tableStyleId>
              </a:tblPr>
              <a:tblGrid>
                <a:gridCol w="4607088">
                  <a:extLst>
                    <a:ext uri="{9D8B030D-6E8A-4147-A177-3AD203B41FA5}">
                      <a16:colId xmlns:a16="http://schemas.microsoft.com/office/drawing/2014/main" val="3623447875"/>
                    </a:ext>
                  </a:extLst>
                </a:gridCol>
                <a:gridCol w="7094024">
                  <a:extLst>
                    <a:ext uri="{9D8B030D-6E8A-4147-A177-3AD203B41FA5}">
                      <a16:colId xmlns:a16="http://schemas.microsoft.com/office/drawing/2014/main" val="3573327086"/>
                    </a:ext>
                  </a:extLst>
                </a:gridCol>
              </a:tblGrid>
              <a:tr h="506611">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850523">
                <a:tc>
                  <a:txBody>
                    <a:bodyPr/>
                    <a:lstStyle/>
                    <a:p>
                      <a:pPr marL="285750" lvl="0" indent="-285750">
                        <a:lnSpc>
                          <a:spcPct val="150000"/>
                        </a:lnSpc>
                        <a:spcBef>
                          <a:spcPts val="6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follow a procedure to conduct a practical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6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assemble and use equipment to separate a mixture</a:t>
                      </a:r>
                    </a:p>
                    <a:p>
                      <a:pPr marL="285750" lvl="0" indent="-285750">
                        <a:lnSpc>
                          <a:spcPct val="150000"/>
                        </a:lnSpc>
                        <a:spcBef>
                          <a:spcPts val="6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mitigate risks in an investigation</a:t>
                      </a:r>
                    </a:p>
                    <a:p>
                      <a:pPr marL="285750" lvl="0" indent="-285750">
                        <a:lnSpc>
                          <a:spcPct val="150000"/>
                        </a:lnSpc>
                        <a:spcBef>
                          <a:spcPts val="6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record observations accurately using the correct units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90246">
                <a:tc>
                  <a:txBody>
                    <a:bodyPr/>
                    <a:lstStyle/>
                    <a:p>
                      <a:pPr marL="285750" lvl="0" indent="-285750">
                        <a:lnSpc>
                          <a:spcPct val="150000"/>
                        </a:lnSpc>
                        <a:spcBef>
                          <a:spcPts val="60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solve problems and propose solutions.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6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devise a strategy to separate an unknown mixture</a:t>
                      </a:r>
                    </a:p>
                    <a:p>
                      <a:pPr marL="285750" lvl="0" indent="-285750">
                        <a:lnSpc>
                          <a:spcPct val="150000"/>
                        </a:lnSpc>
                        <a:spcBef>
                          <a:spcPts val="6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select appropriate separation technique based on the physical properties of the substances in the mixture</a:t>
                      </a:r>
                    </a:p>
                    <a:p>
                      <a:pPr marL="285750" lvl="0" indent="-285750">
                        <a:lnSpc>
                          <a:spcPct val="150000"/>
                        </a:lnSpc>
                        <a:spcBef>
                          <a:spcPts val="60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evaluate the suitability of a sequence of separation techniques for separating a mixture using given criteria.</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108267"/>
                  </a:ext>
                </a:extLst>
              </a:tr>
            </a:tbl>
          </a:graphicData>
        </a:graphic>
      </p:graphicFrame>
      <p:sp>
        <p:nvSpPr>
          <p:cNvPr id="2" name="Slide Number Placeholder 1">
            <a:extLst>
              <a:ext uri="{FF2B5EF4-FFF2-40B4-BE49-F238E27FC236}">
                <a16:creationId xmlns:a16="http://schemas.microsoft.com/office/drawing/2014/main" id="{56164248-C473-AA31-E3F6-1750FF8697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128</a:t>
            </a:fld>
            <a:endParaRPr lang="en-AU"/>
          </a:p>
        </p:txBody>
      </p:sp>
    </p:spTree>
    <p:extLst>
      <p:ext uri="{BB962C8B-B14F-4D97-AF65-F5344CB8AC3E}">
        <p14:creationId xmlns:p14="http://schemas.microsoft.com/office/powerpoint/2010/main" val="17222254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FF4A60-EA3C-3D17-5112-F05D741653FD}"/>
              </a:ext>
            </a:extLst>
          </p:cNvPr>
          <p:cNvSpPr>
            <a:spLocks noGrp="1"/>
          </p:cNvSpPr>
          <p:nvPr>
            <p:ph type="title"/>
          </p:nvPr>
        </p:nvSpPr>
        <p:spPr/>
        <p:txBody>
          <a:bodyPr/>
          <a:lstStyle/>
          <a:p>
            <a:r>
              <a:rPr lang="en-US"/>
              <a:t>3.4 Venn diagram (1 of 2)</a:t>
            </a:r>
          </a:p>
        </p:txBody>
      </p:sp>
      <p:sp>
        <p:nvSpPr>
          <p:cNvPr id="4" name="Text Placeholder 3">
            <a:extLst>
              <a:ext uri="{FF2B5EF4-FFF2-40B4-BE49-F238E27FC236}">
                <a16:creationId xmlns:a16="http://schemas.microsoft.com/office/drawing/2014/main" id="{D5B1FC0D-0F31-8230-70F0-D65B166A704C}"/>
              </a:ext>
            </a:extLst>
          </p:cNvPr>
          <p:cNvSpPr>
            <a:spLocks noGrp="1"/>
          </p:cNvSpPr>
          <p:nvPr>
            <p:ph type="body" sz="quarter" idx="18"/>
          </p:nvPr>
        </p:nvSpPr>
        <p:spPr/>
        <p:txBody>
          <a:bodyPr/>
          <a:lstStyle/>
          <a:p>
            <a:r>
              <a:rPr lang="en-US" dirty="0"/>
              <a:t>Guided investigation – separation</a:t>
            </a:r>
          </a:p>
        </p:txBody>
      </p:sp>
      <p:sp>
        <p:nvSpPr>
          <p:cNvPr id="5" name="TextBox 4">
            <a:extLst>
              <a:ext uri="{FF2B5EF4-FFF2-40B4-BE49-F238E27FC236}">
                <a16:creationId xmlns:a16="http://schemas.microsoft.com/office/drawing/2014/main" id="{9EB35CE6-CC49-3959-C29F-BF29C0A8ABA8}"/>
              </a:ext>
            </a:extLst>
          </p:cNvPr>
          <p:cNvSpPr txBox="1"/>
          <p:nvPr/>
        </p:nvSpPr>
        <p:spPr>
          <a:xfrm>
            <a:off x="360000" y="1907519"/>
            <a:ext cx="3967029" cy="3993497"/>
          </a:xfrm>
          <a:prstGeom prst="rect">
            <a:avLst/>
          </a:prstGeom>
          <a:noFill/>
        </p:spPr>
        <p:txBody>
          <a:bodyPr wrap="square" lIns="0" tIns="0" rIns="0" bIns="0" rtlCol="0">
            <a:noAutofit/>
          </a:bodyPr>
          <a:lstStyle/>
          <a:p>
            <a:pPr marL="342900" indent="-342900" algn="l">
              <a:lnSpc>
                <a:spcPct val="150000"/>
              </a:lnSpc>
              <a:spcAft>
                <a:spcPts val="1200"/>
              </a:spcAft>
              <a:buAutoNum type="arabicPeriod"/>
            </a:pPr>
            <a:r>
              <a:rPr lang="en-AU" sz="1800" dirty="0"/>
              <a:t>List the physical properties of each substance. </a:t>
            </a:r>
          </a:p>
          <a:p>
            <a:pPr marL="342900" indent="-342900" algn="l">
              <a:lnSpc>
                <a:spcPct val="150000"/>
              </a:lnSpc>
              <a:spcAft>
                <a:spcPts val="1200"/>
              </a:spcAft>
              <a:buAutoNum type="arabicPeriod"/>
            </a:pPr>
            <a:r>
              <a:rPr lang="en-AU" sz="1800" dirty="0"/>
              <a:t>Transfer the properties to the correct part of the Venn diagram to show the similarities and differences in the physical properties.</a:t>
            </a:r>
          </a:p>
        </p:txBody>
      </p:sp>
      <p:grpSp>
        <p:nvGrpSpPr>
          <p:cNvPr id="18" name="Group 17" descr="Blank Venn diagram with three circles labelled copper sulfate, iron filings and pebbles.">
            <a:extLst>
              <a:ext uri="{FF2B5EF4-FFF2-40B4-BE49-F238E27FC236}">
                <a16:creationId xmlns:a16="http://schemas.microsoft.com/office/drawing/2014/main" id="{CBCED84D-FC22-A4A6-1BBD-3E41BDA6783D}"/>
              </a:ext>
            </a:extLst>
          </p:cNvPr>
          <p:cNvGrpSpPr/>
          <p:nvPr/>
        </p:nvGrpSpPr>
        <p:grpSpPr>
          <a:xfrm>
            <a:off x="6096000" y="530611"/>
            <a:ext cx="5680626" cy="5967389"/>
            <a:chOff x="4180522" y="1424623"/>
            <a:chExt cx="3830955" cy="4008755"/>
          </a:xfrm>
        </p:grpSpPr>
        <p:sp>
          <p:nvSpPr>
            <p:cNvPr id="12" name="Oval 11">
              <a:extLst>
                <a:ext uri="{FF2B5EF4-FFF2-40B4-BE49-F238E27FC236}">
                  <a16:creationId xmlns:a16="http://schemas.microsoft.com/office/drawing/2014/main" id="{793C2DEE-6F82-0D9D-1523-F4C1C05FF7C1}"/>
                </a:ext>
              </a:extLst>
            </p:cNvPr>
            <p:cNvSpPr/>
            <p:nvPr/>
          </p:nvSpPr>
          <p:spPr>
            <a:xfrm>
              <a:off x="4180522" y="1525588"/>
              <a:ext cx="2519680" cy="2526665"/>
            </a:xfrm>
            <a:prstGeom prst="ellipse">
              <a:avLst/>
            </a:prstGeom>
            <a:no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Oval 12">
              <a:extLst>
                <a:ext uri="{FF2B5EF4-FFF2-40B4-BE49-F238E27FC236}">
                  <a16:creationId xmlns:a16="http://schemas.microsoft.com/office/drawing/2014/main" id="{A80FB985-2BD0-77C1-6791-1D2282242A6B}"/>
                </a:ext>
              </a:extLst>
            </p:cNvPr>
            <p:cNvSpPr/>
            <p:nvPr/>
          </p:nvSpPr>
          <p:spPr>
            <a:xfrm>
              <a:off x="5491797" y="1525588"/>
              <a:ext cx="2519680" cy="2526665"/>
            </a:xfrm>
            <a:prstGeom prst="ellipse">
              <a:avLst/>
            </a:prstGeom>
            <a:noFill/>
            <a:ln>
              <a:solidFill>
                <a:schemeClr val="accent1">
                  <a:lumMod val="25000"/>
                  <a:lumOff val="75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B5218304-41BC-03CB-9465-130CF9B792D3}"/>
                </a:ext>
              </a:extLst>
            </p:cNvPr>
            <p:cNvSpPr/>
            <p:nvPr/>
          </p:nvSpPr>
          <p:spPr>
            <a:xfrm>
              <a:off x="4870767" y="2708593"/>
              <a:ext cx="2519680" cy="2526665"/>
            </a:xfrm>
            <a:prstGeom prst="ellipse">
              <a:avLst/>
            </a:prstGeom>
            <a:noFill/>
            <a:ln>
              <a:solidFill>
                <a:schemeClr val="accent1">
                  <a:lumMod val="75000"/>
                  <a:lumOff val="25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Rounded Rectangle 14">
              <a:extLst>
                <a:ext uri="{FF2B5EF4-FFF2-40B4-BE49-F238E27FC236}">
                  <a16:creationId xmlns:a16="http://schemas.microsoft.com/office/drawing/2014/main" id="{BFC87658-F687-7463-0CAC-29900006D542}"/>
                </a:ext>
              </a:extLst>
            </p:cNvPr>
            <p:cNvSpPr/>
            <p:nvPr/>
          </p:nvSpPr>
          <p:spPr>
            <a:xfrm>
              <a:off x="4727257" y="1424623"/>
              <a:ext cx="1223645" cy="359410"/>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buNone/>
              </a:pPr>
              <a:r>
                <a:rPr lang="en-AU" sz="1800">
                  <a:solidFill>
                    <a:srgbClr val="002664"/>
                  </a:solidFill>
                  <a:latin typeface="Arial" panose="020B0604020202020204" pitchFamily="34" charset="0"/>
                  <a:ea typeface="Calibri" panose="020F0502020204030204" pitchFamily="34" charset="0"/>
                </a:rPr>
                <a:t>C</a:t>
              </a:r>
              <a:r>
                <a:rPr lang="en-AU" sz="1800">
                  <a:solidFill>
                    <a:srgbClr val="002664"/>
                  </a:solidFill>
                  <a:effectLst/>
                  <a:latin typeface="Arial" panose="020B0604020202020204" pitchFamily="34" charset="0"/>
                  <a:ea typeface="Calibri" panose="020F0502020204030204" pitchFamily="34" charset="0"/>
                </a:rPr>
                <a:t>opper sulfate</a:t>
              </a:r>
              <a:endParaRPr lang="en-AU" sz="1600">
                <a:effectLst/>
                <a:latin typeface="Arial" panose="020B0604020202020204" pitchFamily="34" charset="0"/>
                <a:ea typeface="Calibri" panose="020F0502020204030204" pitchFamily="34" charset="0"/>
              </a:endParaRPr>
            </a:p>
          </p:txBody>
        </p:sp>
        <p:sp>
          <p:nvSpPr>
            <p:cNvPr id="16" name="Rounded Rectangle 15">
              <a:extLst>
                <a:ext uri="{FF2B5EF4-FFF2-40B4-BE49-F238E27FC236}">
                  <a16:creationId xmlns:a16="http://schemas.microsoft.com/office/drawing/2014/main" id="{D57EBE2D-1E8D-7103-3862-978D552146D6}"/>
                </a:ext>
              </a:extLst>
            </p:cNvPr>
            <p:cNvSpPr/>
            <p:nvPr/>
          </p:nvSpPr>
          <p:spPr>
            <a:xfrm>
              <a:off x="5734684" y="5073968"/>
              <a:ext cx="791845" cy="359410"/>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buNone/>
              </a:pPr>
              <a:r>
                <a:rPr lang="en-AU" sz="1800">
                  <a:solidFill>
                    <a:srgbClr val="002664"/>
                  </a:solidFill>
                  <a:effectLst/>
                  <a:latin typeface="Arial" panose="020B0604020202020204" pitchFamily="34" charset="0"/>
                  <a:ea typeface="Calibri" panose="020F0502020204030204" pitchFamily="34" charset="0"/>
                </a:rPr>
                <a:t>Sand</a:t>
              </a:r>
              <a:endParaRPr lang="en-AU" sz="1600">
                <a:effectLst/>
                <a:latin typeface="Arial" panose="020B0604020202020204" pitchFamily="34" charset="0"/>
                <a:ea typeface="Calibri" panose="020F0502020204030204" pitchFamily="34" charset="0"/>
              </a:endParaRPr>
            </a:p>
          </p:txBody>
        </p:sp>
        <p:sp>
          <p:nvSpPr>
            <p:cNvPr id="17" name="Rounded Rectangle 16">
              <a:extLst>
                <a:ext uri="{FF2B5EF4-FFF2-40B4-BE49-F238E27FC236}">
                  <a16:creationId xmlns:a16="http://schemas.microsoft.com/office/drawing/2014/main" id="{4DF3B245-9C1B-3ABE-B013-29A47AE68EDD}"/>
                </a:ext>
              </a:extLst>
            </p:cNvPr>
            <p:cNvSpPr/>
            <p:nvPr/>
          </p:nvSpPr>
          <p:spPr>
            <a:xfrm>
              <a:off x="6390322" y="1424623"/>
              <a:ext cx="935990" cy="359410"/>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buNone/>
              </a:pPr>
              <a:r>
                <a:rPr lang="en-AU" sz="1800">
                  <a:solidFill>
                    <a:srgbClr val="002664"/>
                  </a:solidFill>
                  <a:effectLst/>
                  <a:latin typeface="Arial" panose="020B0604020202020204" pitchFamily="34" charset="0"/>
                  <a:ea typeface="Calibri" panose="020F0502020204030204" pitchFamily="34" charset="0"/>
                </a:rPr>
                <a:t>Iron filings</a:t>
              </a:r>
              <a:endParaRPr lang="en-AU" sz="1600">
                <a:effectLst/>
                <a:latin typeface="Arial" panose="020B0604020202020204" pitchFamily="34" charset="0"/>
                <a:ea typeface="Calibri" panose="020F0502020204030204" pitchFamily="34" charset="0"/>
              </a:endParaRPr>
            </a:p>
          </p:txBody>
        </p:sp>
      </p:grpSp>
      <p:sp>
        <p:nvSpPr>
          <p:cNvPr id="2" name="Slide Number Placeholder 1">
            <a:extLst>
              <a:ext uri="{FF2B5EF4-FFF2-40B4-BE49-F238E27FC236}">
                <a16:creationId xmlns:a16="http://schemas.microsoft.com/office/drawing/2014/main" id="{45374506-FF9D-73F0-59E5-4784B57350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129</a:t>
            </a:fld>
            <a:endParaRPr lang="en-AU"/>
          </a:p>
        </p:txBody>
      </p:sp>
    </p:spTree>
    <p:extLst>
      <p:ext uri="{BB962C8B-B14F-4D97-AF65-F5344CB8AC3E}">
        <p14:creationId xmlns:p14="http://schemas.microsoft.com/office/powerpoint/2010/main" val="325141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E66219-FFD5-043E-5C2E-2DF3A0752B41}"/>
              </a:ext>
            </a:extLst>
          </p:cNvPr>
          <p:cNvSpPr>
            <a:spLocks noGrp="1"/>
          </p:cNvSpPr>
          <p:nvPr>
            <p:ph type="title"/>
          </p:nvPr>
        </p:nvSpPr>
        <p:spPr/>
        <p:txBody>
          <a:bodyPr/>
          <a:lstStyle/>
          <a:p>
            <a:r>
              <a:rPr lang="en-AU" dirty="0">
                <a:latin typeface="+mj-lt"/>
              </a:rPr>
              <a:t>1.1 Apparatus setup</a:t>
            </a:r>
          </a:p>
        </p:txBody>
      </p:sp>
      <p:pic>
        <p:nvPicPr>
          <p:cNvPr id="1026" name="Picture 2" descr="A scientific diagram showing the aparatus setup to measure the temperature of water as it changes state from ice, to liquid to gas. ">
            <a:extLst>
              <a:ext uri="{FF2B5EF4-FFF2-40B4-BE49-F238E27FC236}">
                <a16:creationId xmlns:a16="http://schemas.microsoft.com/office/drawing/2014/main" id="{E3B5CBFC-54A6-2D75-4E32-1DDDD25E36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186989" y="1043200"/>
            <a:ext cx="9818022" cy="5652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19C1C98-03E2-5DBF-E022-DC08CBAF51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4" name="TextBox 3">
            <a:extLst>
              <a:ext uri="{FF2B5EF4-FFF2-40B4-BE49-F238E27FC236}">
                <a16:creationId xmlns:a16="http://schemas.microsoft.com/office/drawing/2014/main" id="{E14075CC-B2C2-883E-2C95-E001277B8EF7}"/>
              </a:ext>
            </a:extLst>
          </p:cNvPr>
          <p:cNvSpPr txBox="1"/>
          <p:nvPr/>
        </p:nvSpPr>
        <p:spPr>
          <a:xfrm>
            <a:off x="695739" y="6438422"/>
            <a:ext cx="6097656" cy="335156"/>
          </a:xfrm>
          <a:prstGeom prst="rect">
            <a:avLst/>
          </a:prstGeom>
          <a:noFill/>
        </p:spPr>
        <p:txBody>
          <a:bodyPr wrap="square">
            <a:spAutoFit/>
          </a:bodyPr>
          <a:lstStyle/>
          <a:p>
            <a:pPr>
              <a:lnSpc>
                <a:spcPct val="150000"/>
              </a:lnSpc>
              <a:spcBef>
                <a:spcPts val="1200"/>
              </a:spcBef>
              <a:spcAft>
                <a:spcPts val="600"/>
              </a:spcAft>
              <a:buNone/>
            </a:pPr>
            <a:r>
              <a:rPr lang="en-AU" sz="1200" dirty="0">
                <a:effectLst/>
                <a:latin typeface="Arial" panose="020B0604020202020204" pitchFamily="34" charset="0"/>
                <a:ea typeface="Calibri" panose="020F0502020204030204" pitchFamily="34" charset="0"/>
              </a:rPr>
              <a:t>Image created using </a:t>
            </a:r>
            <a:r>
              <a:rPr lang="en-AU" sz="1200" u="sng" dirty="0" err="1">
                <a:solidFill>
                  <a:srgbClr val="001C4A"/>
                </a:solidFill>
                <a:effectLst/>
                <a:latin typeface="Arial" panose="020B0604020202020204" pitchFamily="34" charset="0"/>
                <a:ea typeface="Calibri" panose="020F0502020204030204" pitchFamily="34" charset="0"/>
                <a:hlinkClick r:id="rId4"/>
              </a:rPr>
              <a:t>Chemix</a:t>
            </a:r>
            <a:endParaRPr lang="en-AU" sz="12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2030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F5D63-CA28-7AF0-D896-F509BE041D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684A10-279D-9662-B89E-248FB5BA6F6C}"/>
              </a:ext>
            </a:extLst>
          </p:cNvPr>
          <p:cNvSpPr>
            <a:spLocks noGrp="1"/>
          </p:cNvSpPr>
          <p:nvPr>
            <p:ph type="title"/>
          </p:nvPr>
        </p:nvSpPr>
        <p:spPr/>
        <p:txBody>
          <a:bodyPr/>
          <a:lstStyle/>
          <a:p>
            <a:r>
              <a:rPr lang="en-US" dirty="0"/>
              <a:t>3.4 Venn diagram (2 of 2)</a:t>
            </a:r>
          </a:p>
        </p:txBody>
      </p:sp>
      <p:sp>
        <p:nvSpPr>
          <p:cNvPr id="4" name="Text Placeholder 3">
            <a:extLst>
              <a:ext uri="{FF2B5EF4-FFF2-40B4-BE49-F238E27FC236}">
                <a16:creationId xmlns:a16="http://schemas.microsoft.com/office/drawing/2014/main" id="{8AF19458-B70B-42FF-5E18-BEA565A98AB5}"/>
              </a:ext>
            </a:extLst>
          </p:cNvPr>
          <p:cNvSpPr>
            <a:spLocks noGrp="1"/>
          </p:cNvSpPr>
          <p:nvPr>
            <p:ph type="body" sz="quarter" idx="18"/>
          </p:nvPr>
        </p:nvSpPr>
        <p:spPr/>
        <p:txBody>
          <a:bodyPr/>
          <a:lstStyle/>
          <a:p>
            <a:r>
              <a:rPr lang="en-US" dirty="0"/>
              <a:t>Guided investigation – separation</a:t>
            </a:r>
          </a:p>
        </p:txBody>
      </p:sp>
      <p:grpSp>
        <p:nvGrpSpPr>
          <p:cNvPr id="7" name="Group 6">
            <a:extLst>
              <a:ext uri="{FF2B5EF4-FFF2-40B4-BE49-F238E27FC236}">
                <a16:creationId xmlns:a16="http://schemas.microsoft.com/office/drawing/2014/main" id="{D0316A5B-08C3-0B7C-B189-2595FB0A45DA}"/>
              </a:ext>
              <a:ext uri="{C183D7F6-B498-43B3-948B-1728B52AA6E4}">
                <adec:decorative xmlns:adec="http://schemas.microsoft.com/office/drawing/2017/decorative" val="1"/>
              </a:ext>
            </a:extLst>
          </p:cNvPr>
          <p:cNvGrpSpPr/>
          <p:nvPr/>
        </p:nvGrpSpPr>
        <p:grpSpPr>
          <a:xfrm>
            <a:off x="5529758" y="270000"/>
            <a:ext cx="6298744" cy="6336000"/>
            <a:chOff x="5529758" y="286599"/>
            <a:chExt cx="6298744" cy="6336000"/>
          </a:xfrm>
        </p:grpSpPr>
        <p:sp>
          <p:nvSpPr>
            <p:cNvPr id="12" name="Oval 11">
              <a:extLst>
                <a:ext uri="{FF2B5EF4-FFF2-40B4-BE49-F238E27FC236}">
                  <a16:creationId xmlns:a16="http://schemas.microsoft.com/office/drawing/2014/main" id="{5D69D1BF-A64D-ACAD-A8A0-BD65DB51951E}"/>
                </a:ext>
              </a:extLst>
            </p:cNvPr>
            <p:cNvSpPr/>
            <p:nvPr/>
          </p:nvSpPr>
          <p:spPr>
            <a:xfrm>
              <a:off x="5529758" y="446178"/>
              <a:ext cx="3967029" cy="3993497"/>
            </a:xfrm>
            <a:prstGeom prst="ellipse">
              <a:avLst/>
            </a:prstGeom>
            <a:no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Oval 12">
              <a:extLst>
                <a:ext uri="{FF2B5EF4-FFF2-40B4-BE49-F238E27FC236}">
                  <a16:creationId xmlns:a16="http://schemas.microsoft.com/office/drawing/2014/main" id="{1A64FC7D-6CD5-05F8-EFBE-46380C0B0C55}"/>
                </a:ext>
              </a:extLst>
            </p:cNvPr>
            <p:cNvSpPr/>
            <p:nvPr/>
          </p:nvSpPr>
          <p:spPr>
            <a:xfrm>
              <a:off x="7594252" y="446178"/>
              <a:ext cx="3967029" cy="3993497"/>
            </a:xfrm>
            <a:prstGeom prst="ellipse">
              <a:avLst/>
            </a:prstGeom>
            <a:noFill/>
            <a:ln>
              <a:solidFill>
                <a:schemeClr val="accent1">
                  <a:lumMod val="25000"/>
                  <a:lumOff val="75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C2247B71-106C-CE07-6A5E-EFE47244F77D}"/>
                </a:ext>
              </a:extLst>
            </p:cNvPr>
            <p:cNvSpPr/>
            <p:nvPr/>
          </p:nvSpPr>
          <p:spPr>
            <a:xfrm>
              <a:off x="6616492" y="2315966"/>
              <a:ext cx="3967029" cy="3993497"/>
            </a:xfrm>
            <a:prstGeom prst="ellipse">
              <a:avLst/>
            </a:prstGeom>
            <a:noFill/>
            <a:ln>
              <a:solidFill>
                <a:schemeClr val="accent1">
                  <a:lumMod val="75000"/>
                  <a:lumOff val="25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Rounded Rectangle 14">
              <a:extLst>
                <a:ext uri="{FF2B5EF4-FFF2-40B4-BE49-F238E27FC236}">
                  <a16:creationId xmlns:a16="http://schemas.microsoft.com/office/drawing/2014/main" id="{FCF2A14D-AC38-5B08-8FC1-496C99BA551C}"/>
                </a:ext>
              </a:extLst>
            </p:cNvPr>
            <p:cNvSpPr/>
            <p:nvPr/>
          </p:nvSpPr>
          <p:spPr>
            <a:xfrm>
              <a:off x="6390547" y="286599"/>
              <a:ext cx="1926528" cy="568062"/>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buNone/>
              </a:pPr>
              <a:r>
                <a:rPr lang="en-AU" sz="1800" dirty="0">
                  <a:solidFill>
                    <a:srgbClr val="002664"/>
                  </a:solidFill>
                  <a:effectLst/>
                  <a:latin typeface="Arial" panose="020B0604020202020204" pitchFamily="34" charset="0"/>
                  <a:ea typeface="Calibri" panose="020F0502020204030204" pitchFamily="34" charset="0"/>
                </a:rPr>
                <a:t>Copper </a:t>
              </a:r>
              <a:r>
                <a:rPr lang="en-AU" sz="1800" dirty="0" err="1">
                  <a:solidFill>
                    <a:srgbClr val="002664"/>
                  </a:solidFill>
                  <a:effectLst/>
                  <a:latin typeface="Arial" panose="020B0604020202020204" pitchFamily="34" charset="0"/>
                  <a:ea typeface="Calibri" panose="020F0502020204030204" pitchFamily="34" charset="0"/>
                </a:rPr>
                <a:t>sulfate</a:t>
              </a:r>
              <a:endParaRPr lang="en-AU" sz="1600" dirty="0">
                <a:effectLst/>
                <a:latin typeface="Arial" panose="020B0604020202020204" pitchFamily="34" charset="0"/>
                <a:ea typeface="Calibri" panose="020F0502020204030204" pitchFamily="34" charset="0"/>
              </a:endParaRPr>
            </a:p>
          </p:txBody>
        </p:sp>
        <p:sp>
          <p:nvSpPr>
            <p:cNvPr id="16" name="Rounded Rectangle 15">
              <a:extLst>
                <a:ext uri="{FF2B5EF4-FFF2-40B4-BE49-F238E27FC236}">
                  <a16:creationId xmlns:a16="http://schemas.microsoft.com/office/drawing/2014/main" id="{E10C12B3-D75A-6D29-6D2F-50A011DB1F0C}"/>
                </a:ext>
              </a:extLst>
            </p:cNvPr>
            <p:cNvSpPr/>
            <p:nvPr/>
          </p:nvSpPr>
          <p:spPr>
            <a:xfrm>
              <a:off x="7922172" y="6054537"/>
              <a:ext cx="1246695" cy="568062"/>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buNone/>
              </a:pPr>
              <a:r>
                <a:rPr lang="en-AU" sz="1800">
                  <a:solidFill>
                    <a:srgbClr val="002664"/>
                  </a:solidFill>
                  <a:effectLst/>
                  <a:latin typeface="Arial" panose="020B0604020202020204" pitchFamily="34" charset="0"/>
                  <a:ea typeface="Calibri" panose="020F0502020204030204" pitchFamily="34" charset="0"/>
                </a:rPr>
                <a:t>Sand</a:t>
              </a:r>
              <a:endParaRPr lang="en-AU" sz="1600">
                <a:effectLst/>
                <a:latin typeface="Arial" panose="020B0604020202020204" pitchFamily="34" charset="0"/>
                <a:ea typeface="Calibri" panose="020F0502020204030204" pitchFamily="34" charset="0"/>
              </a:endParaRPr>
            </a:p>
          </p:txBody>
        </p:sp>
        <p:sp>
          <p:nvSpPr>
            <p:cNvPr id="17" name="Rounded Rectangle 16">
              <a:extLst>
                <a:ext uri="{FF2B5EF4-FFF2-40B4-BE49-F238E27FC236}">
                  <a16:creationId xmlns:a16="http://schemas.microsoft.com/office/drawing/2014/main" id="{8329358C-02C0-68B2-F0CF-9B33C6DC8BF1}"/>
                </a:ext>
              </a:extLst>
            </p:cNvPr>
            <p:cNvSpPr/>
            <p:nvPr/>
          </p:nvSpPr>
          <p:spPr>
            <a:xfrm>
              <a:off x="9008906" y="286599"/>
              <a:ext cx="1473639" cy="568062"/>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1200"/>
                </a:spcBef>
                <a:spcAft>
                  <a:spcPts val="600"/>
                </a:spcAft>
                <a:buNone/>
              </a:pPr>
              <a:r>
                <a:rPr lang="en-AU" sz="1800">
                  <a:solidFill>
                    <a:srgbClr val="002664"/>
                  </a:solidFill>
                  <a:effectLst/>
                  <a:latin typeface="Arial" panose="020B0604020202020204" pitchFamily="34" charset="0"/>
                  <a:ea typeface="Calibri" panose="020F0502020204030204" pitchFamily="34" charset="0"/>
                </a:rPr>
                <a:t>Iron filings</a:t>
              </a:r>
              <a:endParaRPr lang="en-AU" sz="1600">
                <a:effectLst/>
                <a:latin typeface="Arial" panose="020B06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4959E233-04E7-A68E-7F61-29E67FFEB41E}"/>
                </a:ext>
              </a:extLst>
            </p:cNvPr>
            <p:cNvSpPr txBox="1"/>
            <p:nvPr/>
          </p:nvSpPr>
          <p:spPr>
            <a:xfrm>
              <a:off x="5842730" y="1459183"/>
              <a:ext cx="1955519" cy="1178169"/>
            </a:xfrm>
            <a:prstGeom prst="rect">
              <a:avLst/>
            </a:prstGeom>
            <a:noFill/>
          </p:spPr>
          <p:txBody>
            <a:bodyPr wrap="square" lIns="0" tIns="0" rIns="0" bIns="0" rtlCol="0">
              <a:noAutofit/>
            </a:bodyPr>
            <a:lstStyle/>
            <a:p>
              <a:pPr>
                <a:lnSpc>
                  <a:spcPct val="150000"/>
                </a:lnSpc>
              </a:pPr>
              <a:r>
                <a:rPr lang="en-AU" sz="1800" dirty="0"/>
                <a:t>Soluble in water </a:t>
              </a:r>
            </a:p>
            <a:p>
              <a:pPr>
                <a:lnSpc>
                  <a:spcPct val="150000"/>
                </a:lnSpc>
              </a:pPr>
              <a:r>
                <a:rPr lang="en-AU" sz="1800" dirty="0"/>
                <a:t>Non-magnetic</a:t>
              </a:r>
            </a:p>
            <a:p>
              <a:pPr>
                <a:lnSpc>
                  <a:spcPct val="150000"/>
                </a:lnSpc>
              </a:pPr>
              <a:r>
                <a:rPr lang="en-AU" sz="1800" dirty="0"/>
                <a:t>Blue crystals</a:t>
              </a:r>
            </a:p>
            <a:p>
              <a:pPr algn="l">
                <a:lnSpc>
                  <a:spcPct val="150000"/>
                </a:lnSpc>
              </a:pPr>
              <a:endParaRPr lang="en-US" sz="1800" dirty="0"/>
            </a:p>
          </p:txBody>
        </p:sp>
        <p:sp>
          <p:nvSpPr>
            <p:cNvPr id="6" name="TextBox 5">
              <a:extLst>
                <a:ext uri="{FF2B5EF4-FFF2-40B4-BE49-F238E27FC236}">
                  <a16:creationId xmlns:a16="http://schemas.microsoft.com/office/drawing/2014/main" id="{28F7F6E4-BEBF-4D86-3DC0-7ED616625CBF}"/>
                </a:ext>
              </a:extLst>
            </p:cNvPr>
            <p:cNvSpPr txBox="1"/>
            <p:nvPr/>
          </p:nvSpPr>
          <p:spPr>
            <a:xfrm>
              <a:off x="9512456" y="946320"/>
              <a:ext cx="2316046" cy="1706530"/>
            </a:xfrm>
            <a:prstGeom prst="rect">
              <a:avLst/>
            </a:prstGeom>
            <a:noFill/>
          </p:spPr>
          <p:txBody>
            <a:bodyPr wrap="square" lIns="0" tIns="0" rIns="0" bIns="0" rtlCol="0">
              <a:noAutofit/>
            </a:bodyPr>
            <a:lstStyle/>
            <a:p>
              <a:pPr>
                <a:lnSpc>
                  <a:spcPct val="150000"/>
                </a:lnSpc>
              </a:pPr>
              <a:r>
                <a:rPr lang="en-AU" sz="1800"/>
                <a:t>Magnetic </a:t>
              </a:r>
            </a:p>
            <a:p>
              <a:pPr>
                <a:lnSpc>
                  <a:spcPct val="150000"/>
                </a:lnSpc>
              </a:pPr>
              <a:r>
                <a:rPr lang="en-AU" sz="1800"/>
                <a:t>Insoluble in water</a:t>
              </a:r>
            </a:p>
            <a:p>
              <a:pPr>
                <a:lnSpc>
                  <a:spcPct val="150000"/>
                </a:lnSpc>
              </a:pPr>
              <a:r>
                <a:rPr lang="en-AU" sz="1800"/>
                <a:t>Fine solid particles</a:t>
              </a:r>
            </a:p>
            <a:p>
              <a:pPr>
                <a:lnSpc>
                  <a:spcPct val="150000"/>
                </a:lnSpc>
              </a:pPr>
              <a:r>
                <a:rPr lang="en-AU" sz="1800"/>
                <a:t>Metallic grey  colour</a:t>
              </a:r>
            </a:p>
          </p:txBody>
        </p:sp>
        <p:sp>
          <p:nvSpPr>
            <p:cNvPr id="8" name="TextBox 7">
              <a:extLst>
                <a:ext uri="{FF2B5EF4-FFF2-40B4-BE49-F238E27FC236}">
                  <a16:creationId xmlns:a16="http://schemas.microsoft.com/office/drawing/2014/main" id="{704071C5-AEF1-6B29-A1FD-C91BA65E81B8}"/>
                </a:ext>
              </a:extLst>
            </p:cNvPr>
            <p:cNvSpPr txBox="1"/>
            <p:nvPr/>
          </p:nvSpPr>
          <p:spPr>
            <a:xfrm>
              <a:off x="7702010" y="4948829"/>
              <a:ext cx="3070249" cy="456535"/>
            </a:xfrm>
            <a:prstGeom prst="rect">
              <a:avLst/>
            </a:prstGeom>
            <a:noFill/>
          </p:spPr>
          <p:txBody>
            <a:bodyPr wrap="square">
              <a:spAutoFit/>
            </a:bodyPr>
            <a:lstStyle/>
            <a:p>
              <a:pPr>
                <a:lnSpc>
                  <a:spcPct val="150000"/>
                </a:lnSpc>
                <a:buNone/>
              </a:pPr>
              <a:r>
                <a:rPr lang="en-AU" sz="1800"/>
                <a:t>Insoluble in water</a:t>
              </a:r>
            </a:p>
          </p:txBody>
        </p:sp>
        <p:sp>
          <p:nvSpPr>
            <p:cNvPr id="10" name="TextBox 9">
              <a:extLst>
                <a:ext uri="{FF2B5EF4-FFF2-40B4-BE49-F238E27FC236}">
                  <a16:creationId xmlns:a16="http://schemas.microsoft.com/office/drawing/2014/main" id="{6ACCFDEB-143D-C7B9-A12C-3C6ED7A98F1B}"/>
                </a:ext>
              </a:extLst>
            </p:cNvPr>
            <p:cNvSpPr txBox="1"/>
            <p:nvPr/>
          </p:nvSpPr>
          <p:spPr>
            <a:xfrm>
              <a:off x="7690950" y="2731633"/>
              <a:ext cx="1709137" cy="369332"/>
            </a:xfrm>
            <a:prstGeom prst="rect">
              <a:avLst/>
            </a:prstGeom>
            <a:noFill/>
          </p:spPr>
          <p:txBody>
            <a:bodyPr wrap="square">
              <a:spAutoFit/>
            </a:bodyPr>
            <a:lstStyle/>
            <a:p>
              <a:pPr>
                <a:buNone/>
              </a:pPr>
              <a:r>
                <a:rPr lang="en-AU" sz="1800"/>
                <a:t>Small particles </a:t>
              </a:r>
            </a:p>
          </p:txBody>
        </p:sp>
        <p:sp>
          <p:nvSpPr>
            <p:cNvPr id="19" name="TextBox 18">
              <a:extLst>
                <a:ext uri="{FF2B5EF4-FFF2-40B4-BE49-F238E27FC236}">
                  <a16:creationId xmlns:a16="http://schemas.microsoft.com/office/drawing/2014/main" id="{CFBB1B54-D9F5-1B16-2C2F-63C30871EBA6}"/>
                </a:ext>
              </a:extLst>
            </p:cNvPr>
            <p:cNvSpPr txBox="1"/>
            <p:nvPr/>
          </p:nvSpPr>
          <p:spPr>
            <a:xfrm>
              <a:off x="6726988" y="3757036"/>
              <a:ext cx="2142522" cy="456535"/>
            </a:xfrm>
            <a:prstGeom prst="rect">
              <a:avLst/>
            </a:prstGeom>
            <a:noFill/>
          </p:spPr>
          <p:txBody>
            <a:bodyPr wrap="square">
              <a:spAutoFit/>
            </a:bodyPr>
            <a:lstStyle/>
            <a:p>
              <a:pPr>
                <a:lnSpc>
                  <a:spcPct val="150000"/>
                </a:lnSpc>
                <a:buNone/>
              </a:pPr>
              <a:r>
                <a:rPr lang="en-AU" sz="1800" dirty="0"/>
                <a:t>Non-magnetic</a:t>
              </a:r>
            </a:p>
          </p:txBody>
        </p:sp>
        <p:sp>
          <p:nvSpPr>
            <p:cNvPr id="21" name="TextBox 20">
              <a:extLst>
                <a:ext uri="{FF2B5EF4-FFF2-40B4-BE49-F238E27FC236}">
                  <a16:creationId xmlns:a16="http://schemas.microsoft.com/office/drawing/2014/main" id="{5C5178B2-36BB-81A3-B305-A5E3A638C035}"/>
                </a:ext>
              </a:extLst>
            </p:cNvPr>
            <p:cNvSpPr txBox="1"/>
            <p:nvPr/>
          </p:nvSpPr>
          <p:spPr>
            <a:xfrm>
              <a:off x="9237134" y="3321019"/>
              <a:ext cx="1183584" cy="872034"/>
            </a:xfrm>
            <a:prstGeom prst="rect">
              <a:avLst/>
            </a:prstGeom>
            <a:noFill/>
          </p:spPr>
          <p:txBody>
            <a:bodyPr wrap="square">
              <a:spAutoFit/>
            </a:bodyPr>
            <a:lstStyle/>
            <a:p>
              <a:pPr>
                <a:lnSpc>
                  <a:spcPct val="150000"/>
                </a:lnSpc>
                <a:buNone/>
              </a:pPr>
              <a:r>
                <a:rPr lang="en-AU" sz="1800"/>
                <a:t>Insoluble in water</a:t>
              </a:r>
            </a:p>
          </p:txBody>
        </p:sp>
        <p:sp>
          <p:nvSpPr>
            <p:cNvPr id="22" name="TextBox 21" descr="Completed Venn diagram comparing the physical properties of copper sulphate, iron filings and pebbles.">
              <a:extLst>
                <a:ext uri="{FF2B5EF4-FFF2-40B4-BE49-F238E27FC236}">
                  <a16:creationId xmlns:a16="http://schemas.microsoft.com/office/drawing/2014/main" id="{88ED8E32-5D36-F4E1-C683-0182ADCA4D99}"/>
                </a:ext>
              </a:extLst>
            </p:cNvPr>
            <p:cNvSpPr txBox="1"/>
            <p:nvPr/>
          </p:nvSpPr>
          <p:spPr>
            <a:xfrm>
              <a:off x="8063908" y="3266639"/>
              <a:ext cx="0" cy="0"/>
            </a:xfrm>
            <a:prstGeom prst="rect">
              <a:avLst/>
            </a:prstGeom>
            <a:noFill/>
          </p:spPr>
          <p:txBody>
            <a:bodyPr wrap="none" lIns="0" tIns="0" rIns="0" bIns="0" rtlCol="0">
              <a:noAutofit/>
            </a:bodyPr>
            <a:lstStyle/>
            <a:p>
              <a:pPr algn="ctr"/>
              <a:r>
                <a:rPr lang="en-AU" sz="1800"/>
                <a:t>               Solid</a:t>
              </a:r>
            </a:p>
            <a:p>
              <a:pPr algn="ctr"/>
              <a:endParaRPr lang="en-US" sz="1800"/>
            </a:p>
          </p:txBody>
        </p:sp>
      </p:grpSp>
      <p:sp>
        <p:nvSpPr>
          <p:cNvPr id="2" name="Slide Number Placeholder 1">
            <a:extLst>
              <a:ext uri="{FF2B5EF4-FFF2-40B4-BE49-F238E27FC236}">
                <a16:creationId xmlns:a16="http://schemas.microsoft.com/office/drawing/2014/main" id="{3605E93B-D891-E19F-55DA-0F3930B4E7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a:p>
        </p:txBody>
      </p:sp>
    </p:spTree>
    <p:extLst>
      <p:ext uri="{BB962C8B-B14F-4D97-AF65-F5344CB8AC3E}">
        <p14:creationId xmlns:p14="http://schemas.microsoft.com/office/powerpoint/2010/main" val="321107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17A870-8925-0EE8-447F-860EAD74BD80}"/>
              </a:ext>
            </a:extLst>
          </p:cNvPr>
          <p:cNvSpPr>
            <a:spLocks noGrp="1"/>
          </p:cNvSpPr>
          <p:nvPr>
            <p:ph type="title"/>
          </p:nvPr>
        </p:nvSpPr>
        <p:spPr/>
        <p:txBody>
          <a:bodyPr/>
          <a:lstStyle/>
          <a:p>
            <a:r>
              <a:rPr lang="en-US"/>
              <a:t>3.4 Constructing a flowchart</a:t>
            </a:r>
          </a:p>
        </p:txBody>
      </p:sp>
      <p:sp>
        <p:nvSpPr>
          <p:cNvPr id="5" name="Text Placeholder 4">
            <a:extLst>
              <a:ext uri="{FF2B5EF4-FFF2-40B4-BE49-F238E27FC236}">
                <a16:creationId xmlns:a16="http://schemas.microsoft.com/office/drawing/2014/main" id="{DF0DE8E6-964D-357C-73F8-AA9E1518FB8B}"/>
              </a:ext>
            </a:extLst>
          </p:cNvPr>
          <p:cNvSpPr>
            <a:spLocks noGrp="1"/>
          </p:cNvSpPr>
          <p:nvPr>
            <p:ph type="body" sz="quarter" idx="18"/>
          </p:nvPr>
        </p:nvSpPr>
        <p:spPr/>
        <p:txBody>
          <a:bodyPr/>
          <a:lstStyle/>
          <a:p>
            <a:r>
              <a:rPr lang="en-AU"/>
              <a:t>Determine the appropriate steps to separate the mixture</a:t>
            </a:r>
          </a:p>
        </p:txBody>
      </p:sp>
      <p:sp>
        <p:nvSpPr>
          <p:cNvPr id="4" name="Text Placeholder 3">
            <a:extLst>
              <a:ext uri="{FF2B5EF4-FFF2-40B4-BE49-F238E27FC236}">
                <a16:creationId xmlns:a16="http://schemas.microsoft.com/office/drawing/2014/main" id="{3680C9E1-123E-61B9-BE0A-589973B415C9}"/>
              </a:ext>
            </a:extLst>
          </p:cNvPr>
          <p:cNvSpPr>
            <a:spLocks noGrp="1"/>
          </p:cNvSpPr>
          <p:nvPr>
            <p:ph type="body" sz="quarter" idx="17"/>
          </p:nvPr>
        </p:nvSpPr>
        <p:spPr>
          <a:xfrm>
            <a:off x="371203" y="1564771"/>
            <a:ext cx="4853825" cy="4807835"/>
          </a:xfrm>
        </p:spPr>
        <p:txBody>
          <a:bodyPr/>
          <a:lstStyle/>
          <a:p>
            <a:pPr marL="285750" indent="-285750">
              <a:buFont typeface="Arial" panose="020B0604020202020204" pitchFamily="34" charset="0"/>
              <a:buChar char="•"/>
            </a:pPr>
            <a:r>
              <a:rPr lang="en-AU" sz="1800" dirty="0"/>
              <a:t>Start with a clear purpose as a title</a:t>
            </a:r>
          </a:p>
          <a:p>
            <a:pPr marL="285750" indent="-285750">
              <a:buFont typeface="Arial" panose="020B0604020202020204" pitchFamily="34" charset="0"/>
              <a:buChar char="•"/>
            </a:pPr>
            <a:r>
              <a:rPr lang="en-AU" sz="1800" dirty="0"/>
              <a:t>Use a square box to represent a process</a:t>
            </a:r>
          </a:p>
          <a:p>
            <a:pPr marL="285750" indent="-285750">
              <a:buFont typeface="Arial" panose="020B0604020202020204" pitchFamily="34" charset="0"/>
              <a:buChar char="•"/>
            </a:pPr>
            <a:r>
              <a:rPr lang="en-AU" sz="1800" dirty="0"/>
              <a:t>Use a round shape to represent where a substance has been removed</a:t>
            </a:r>
          </a:p>
          <a:p>
            <a:pPr marL="285750" indent="-285750">
              <a:buFont typeface="Arial" panose="020B0604020202020204" pitchFamily="34" charset="0"/>
              <a:buChar char="•"/>
            </a:pPr>
            <a:r>
              <a:rPr lang="en-AU" sz="1800" dirty="0"/>
              <a:t>Use arrows to connect the steps showing the order</a:t>
            </a:r>
          </a:p>
        </p:txBody>
      </p:sp>
      <p:grpSp>
        <p:nvGrpSpPr>
          <p:cNvPr id="10" name="Group 9" descr="A template flow chart">
            <a:extLst>
              <a:ext uri="{FF2B5EF4-FFF2-40B4-BE49-F238E27FC236}">
                <a16:creationId xmlns:a16="http://schemas.microsoft.com/office/drawing/2014/main" id="{E0CFB39D-ECC1-A290-B277-8310CD88F950}"/>
              </a:ext>
            </a:extLst>
          </p:cNvPr>
          <p:cNvGrpSpPr/>
          <p:nvPr/>
        </p:nvGrpSpPr>
        <p:grpSpPr>
          <a:xfrm>
            <a:off x="6246649" y="1567086"/>
            <a:ext cx="5237351" cy="4289756"/>
            <a:chOff x="6233743" y="980296"/>
            <a:chExt cx="5697419" cy="4666584"/>
          </a:xfrm>
        </p:grpSpPr>
        <p:sp>
          <p:nvSpPr>
            <p:cNvPr id="6" name="Rectangle 5">
              <a:extLst>
                <a:ext uri="{FF2B5EF4-FFF2-40B4-BE49-F238E27FC236}">
                  <a16:creationId xmlns:a16="http://schemas.microsoft.com/office/drawing/2014/main" id="{B5695689-DDF8-5B73-A4D4-0FBC33D42792}"/>
                </a:ext>
              </a:extLst>
            </p:cNvPr>
            <p:cNvSpPr/>
            <p:nvPr/>
          </p:nvSpPr>
          <p:spPr>
            <a:xfrm>
              <a:off x="6233746" y="1459524"/>
              <a:ext cx="2532185" cy="6594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t>Mixture of XYZ</a:t>
              </a:r>
            </a:p>
          </p:txBody>
        </p:sp>
        <p:sp>
          <p:nvSpPr>
            <p:cNvPr id="7" name="Rectangle 6">
              <a:extLst>
                <a:ext uri="{FF2B5EF4-FFF2-40B4-BE49-F238E27FC236}">
                  <a16:creationId xmlns:a16="http://schemas.microsoft.com/office/drawing/2014/main" id="{21D3DDBF-F29F-F430-3875-E12BD1BD6E24}"/>
                </a:ext>
              </a:extLst>
            </p:cNvPr>
            <p:cNvSpPr/>
            <p:nvPr/>
          </p:nvSpPr>
          <p:spPr>
            <a:xfrm>
              <a:off x="6233745" y="2651365"/>
              <a:ext cx="2532185" cy="6594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Separation technique 1</a:t>
              </a:r>
            </a:p>
          </p:txBody>
        </p:sp>
        <p:sp>
          <p:nvSpPr>
            <p:cNvPr id="8" name="Rectangle 7">
              <a:extLst>
                <a:ext uri="{FF2B5EF4-FFF2-40B4-BE49-F238E27FC236}">
                  <a16:creationId xmlns:a16="http://schemas.microsoft.com/office/drawing/2014/main" id="{09311725-5C0B-7DBC-5E31-E1D5FA66D488}"/>
                </a:ext>
              </a:extLst>
            </p:cNvPr>
            <p:cNvSpPr/>
            <p:nvPr/>
          </p:nvSpPr>
          <p:spPr>
            <a:xfrm>
              <a:off x="6233744" y="3843206"/>
              <a:ext cx="2532185" cy="6594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Separation technique 2</a:t>
              </a:r>
            </a:p>
          </p:txBody>
        </p:sp>
        <p:sp>
          <p:nvSpPr>
            <p:cNvPr id="9" name="Rectangle 8">
              <a:extLst>
                <a:ext uri="{FF2B5EF4-FFF2-40B4-BE49-F238E27FC236}">
                  <a16:creationId xmlns:a16="http://schemas.microsoft.com/office/drawing/2014/main" id="{DEF51A56-C077-EA22-AB58-6C7F269B1BCD}"/>
                </a:ext>
              </a:extLst>
            </p:cNvPr>
            <p:cNvSpPr/>
            <p:nvPr/>
          </p:nvSpPr>
          <p:spPr>
            <a:xfrm>
              <a:off x="6233743" y="4952289"/>
              <a:ext cx="2532185" cy="6594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Separation technique 3</a:t>
              </a:r>
            </a:p>
          </p:txBody>
        </p:sp>
        <p:sp>
          <p:nvSpPr>
            <p:cNvPr id="14" name="Oval 13">
              <a:extLst>
                <a:ext uri="{FF2B5EF4-FFF2-40B4-BE49-F238E27FC236}">
                  <a16:creationId xmlns:a16="http://schemas.microsoft.com/office/drawing/2014/main" id="{03DA5571-FAC9-29F9-40F4-1C21B2E6EA4D}"/>
                </a:ext>
              </a:extLst>
            </p:cNvPr>
            <p:cNvSpPr/>
            <p:nvPr/>
          </p:nvSpPr>
          <p:spPr>
            <a:xfrm>
              <a:off x="9785838" y="2678401"/>
              <a:ext cx="2145324" cy="6594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a:t>Substance X separated</a:t>
              </a:r>
            </a:p>
          </p:txBody>
        </p:sp>
        <p:sp>
          <p:nvSpPr>
            <p:cNvPr id="18" name="Oval 17">
              <a:extLst>
                <a:ext uri="{FF2B5EF4-FFF2-40B4-BE49-F238E27FC236}">
                  <a16:creationId xmlns:a16="http://schemas.microsoft.com/office/drawing/2014/main" id="{70535C05-8D28-0520-2A77-C190375E3732}"/>
                </a:ext>
              </a:extLst>
            </p:cNvPr>
            <p:cNvSpPr/>
            <p:nvPr/>
          </p:nvSpPr>
          <p:spPr>
            <a:xfrm>
              <a:off x="9785838" y="4987457"/>
              <a:ext cx="2145324" cy="6594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a:t>Substance Z separated</a:t>
              </a:r>
            </a:p>
          </p:txBody>
        </p:sp>
        <p:cxnSp>
          <p:nvCxnSpPr>
            <p:cNvPr id="20" name="Straight Arrow Connector 19">
              <a:extLst>
                <a:ext uri="{FF2B5EF4-FFF2-40B4-BE49-F238E27FC236}">
                  <a16:creationId xmlns:a16="http://schemas.microsoft.com/office/drawing/2014/main" id="{7078D6BB-9B2A-6388-063E-CBEE0B1317E2}"/>
                </a:ext>
              </a:extLst>
            </p:cNvPr>
            <p:cNvCxnSpPr>
              <a:cxnSpLocks/>
              <a:stCxn id="6" idx="2"/>
            </p:cNvCxnSpPr>
            <p:nvPr/>
          </p:nvCxnSpPr>
          <p:spPr>
            <a:xfrm flipH="1">
              <a:off x="7499835" y="2118947"/>
              <a:ext cx="4" cy="500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C37FBD-7333-4483-50CA-4BF48632673B}"/>
                </a:ext>
              </a:extLst>
            </p:cNvPr>
            <p:cNvCxnSpPr>
              <a:cxnSpLocks/>
            </p:cNvCxnSpPr>
            <p:nvPr/>
          </p:nvCxnSpPr>
          <p:spPr>
            <a:xfrm flipH="1">
              <a:off x="7502762" y="3342522"/>
              <a:ext cx="4" cy="500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EEFEB73-3EDE-35A9-D115-308633A379C4}"/>
                </a:ext>
              </a:extLst>
            </p:cNvPr>
            <p:cNvCxnSpPr>
              <a:cxnSpLocks/>
            </p:cNvCxnSpPr>
            <p:nvPr/>
          </p:nvCxnSpPr>
          <p:spPr>
            <a:xfrm flipH="1">
              <a:off x="7499831" y="4432702"/>
              <a:ext cx="4" cy="500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93F93D0-8B7F-550F-0940-D754CD053A12}"/>
                </a:ext>
              </a:extLst>
            </p:cNvPr>
            <p:cNvCxnSpPr>
              <a:cxnSpLocks/>
            </p:cNvCxnSpPr>
            <p:nvPr/>
          </p:nvCxnSpPr>
          <p:spPr>
            <a:xfrm>
              <a:off x="8765928" y="2975082"/>
              <a:ext cx="1019910" cy="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654C25E-BE45-82A2-7D9A-0E4065AB9017}"/>
                </a:ext>
              </a:extLst>
            </p:cNvPr>
            <p:cNvCxnSpPr>
              <a:cxnSpLocks/>
            </p:cNvCxnSpPr>
            <p:nvPr/>
          </p:nvCxnSpPr>
          <p:spPr>
            <a:xfrm>
              <a:off x="8765928" y="5307716"/>
              <a:ext cx="1019910" cy="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0DBA582-1418-C49B-4F30-DE4386970B26}"/>
                </a:ext>
              </a:extLst>
            </p:cNvPr>
            <p:cNvSpPr/>
            <p:nvPr/>
          </p:nvSpPr>
          <p:spPr>
            <a:xfrm>
              <a:off x="9785838" y="3807305"/>
              <a:ext cx="2145324" cy="6594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a:t>Substance Y separated</a:t>
              </a:r>
            </a:p>
          </p:txBody>
        </p:sp>
        <p:cxnSp>
          <p:nvCxnSpPr>
            <p:cNvPr id="32" name="Straight Arrow Connector 31">
              <a:extLst>
                <a:ext uri="{FF2B5EF4-FFF2-40B4-BE49-F238E27FC236}">
                  <a16:creationId xmlns:a16="http://schemas.microsoft.com/office/drawing/2014/main" id="{35E41DE1-175F-A4DD-F5E3-7A41072F8C6A}"/>
                </a:ext>
              </a:extLst>
            </p:cNvPr>
            <p:cNvCxnSpPr>
              <a:cxnSpLocks/>
            </p:cNvCxnSpPr>
            <p:nvPr/>
          </p:nvCxnSpPr>
          <p:spPr>
            <a:xfrm>
              <a:off x="8765928" y="4157471"/>
              <a:ext cx="1019910" cy="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B926759-3DF4-E944-74B7-7DA3607A1A40}"/>
                </a:ext>
              </a:extLst>
            </p:cNvPr>
            <p:cNvSpPr txBox="1"/>
            <p:nvPr/>
          </p:nvSpPr>
          <p:spPr>
            <a:xfrm>
              <a:off x="8011115" y="980296"/>
              <a:ext cx="2983412" cy="443971"/>
            </a:xfrm>
            <a:prstGeom prst="rect">
              <a:avLst/>
            </a:prstGeom>
            <a:noFill/>
          </p:spPr>
          <p:txBody>
            <a:bodyPr wrap="none" lIns="0" tIns="0" rIns="0" bIns="0" rtlCol="0">
              <a:noAutofit/>
            </a:bodyPr>
            <a:lstStyle/>
            <a:p>
              <a:pPr algn="l"/>
              <a:r>
                <a:rPr lang="en-AU" sz="1800" u="sng"/>
                <a:t>Title of flow chart</a:t>
              </a:r>
            </a:p>
          </p:txBody>
        </p:sp>
      </p:grpSp>
      <p:sp>
        <p:nvSpPr>
          <p:cNvPr id="2" name="Slide Number Placeholder 1">
            <a:extLst>
              <a:ext uri="{FF2B5EF4-FFF2-40B4-BE49-F238E27FC236}">
                <a16:creationId xmlns:a16="http://schemas.microsoft.com/office/drawing/2014/main" id="{BC1DEC11-874D-F097-EAD2-04F042ABA4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spTree>
    <p:extLst>
      <p:ext uri="{BB962C8B-B14F-4D97-AF65-F5344CB8AC3E}">
        <p14:creationId xmlns:p14="http://schemas.microsoft.com/office/powerpoint/2010/main" val="216120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A01A8-DF24-4C8B-4B7C-0C4B6BC946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70B6EA-FC05-680C-14B9-47A3BF5D56CB}"/>
              </a:ext>
            </a:extLst>
          </p:cNvPr>
          <p:cNvSpPr>
            <a:spLocks noGrp="1"/>
          </p:cNvSpPr>
          <p:nvPr>
            <p:ph type="title"/>
          </p:nvPr>
        </p:nvSpPr>
        <p:spPr>
          <a:xfrm>
            <a:off x="360000" y="360000"/>
            <a:ext cx="11484000" cy="545601"/>
          </a:xfrm>
        </p:spPr>
        <p:txBody>
          <a:bodyPr/>
          <a:lstStyle/>
          <a:p>
            <a:r>
              <a:rPr lang="en-US" dirty="0"/>
              <a:t>3.4 Flowchart example</a:t>
            </a:r>
          </a:p>
        </p:txBody>
      </p:sp>
      <p:sp>
        <p:nvSpPr>
          <p:cNvPr id="17" name="Text Placeholder 16">
            <a:extLst>
              <a:ext uri="{FF2B5EF4-FFF2-40B4-BE49-F238E27FC236}">
                <a16:creationId xmlns:a16="http://schemas.microsoft.com/office/drawing/2014/main" id="{30125D46-24BA-B591-25C0-2C8920739F1E}"/>
              </a:ext>
            </a:extLst>
          </p:cNvPr>
          <p:cNvSpPr>
            <a:spLocks noGrp="1"/>
          </p:cNvSpPr>
          <p:nvPr>
            <p:ph type="body" sz="quarter" idx="18"/>
          </p:nvPr>
        </p:nvSpPr>
        <p:spPr/>
        <p:txBody>
          <a:bodyPr/>
          <a:lstStyle/>
          <a:p>
            <a:r>
              <a:rPr lang="en-AU"/>
              <a:t>Sample response</a:t>
            </a:r>
          </a:p>
        </p:txBody>
      </p:sp>
      <p:grpSp>
        <p:nvGrpSpPr>
          <p:cNvPr id="4" name="Group 3" descr="A flowchart example showing the steps to separate the components of a mixture of sand, copper sulfate and iron filings. ">
            <a:extLst>
              <a:ext uri="{FF2B5EF4-FFF2-40B4-BE49-F238E27FC236}">
                <a16:creationId xmlns:a16="http://schemas.microsoft.com/office/drawing/2014/main" id="{203536DA-4F98-694E-6915-71A30A1A3DC0}"/>
              </a:ext>
            </a:extLst>
          </p:cNvPr>
          <p:cNvGrpSpPr/>
          <p:nvPr/>
        </p:nvGrpSpPr>
        <p:grpSpPr>
          <a:xfrm>
            <a:off x="359999" y="1369455"/>
            <a:ext cx="8395117" cy="5326546"/>
            <a:chOff x="6233737" y="288113"/>
            <a:chExt cx="5697420" cy="6448777"/>
          </a:xfrm>
        </p:grpSpPr>
        <p:sp>
          <p:nvSpPr>
            <p:cNvPr id="6" name="Rectangle 5">
              <a:extLst>
                <a:ext uri="{FF2B5EF4-FFF2-40B4-BE49-F238E27FC236}">
                  <a16:creationId xmlns:a16="http://schemas.microsoft.com/office/drawing/2014/main" id="{37F12EB0-5382-B78C-1B88-00D10BA1E782}"/>
                </a:ext>
              </a:extLst>
            </p:cNvPr>
            <p:cNvSpPr/>
            <p:nvPr/>
          </p:nvSpPr>
          <p:spPr>
            <a:xfrm>
              <a:off x="6233746" y="777123"/>
              <a:ext cx="2532185" cy="6594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dirty="0"/>
                <a:t>Mixture of copper </a:t>
              </a:r>
              <a:r>
                <a:rPr lang="en-AU" sz="1400" dirty="0" err="1"/>
                <a:t>sulfate</a:t>
              </a:r>
              <a:r>
                <a:rPr lang="en-AU" sz="1400" dirty="0"/>
                <a:t>, iron filings and sand</a:t>
              </a:r>
            </a:p>
          </p:txBody>
        </p:sp>
        <p:sp>
          <p:nvSpPr>
            <p:cNvPr id="7" name="Rectangle 6">
              <a:extLst>
                <a:ext uri="{FF2B5EF4-FFF2-40B4-BE49-F238E27FC236}">
                  <a16:creationId xmlns:a16="http://schemas.microsoft.com/office/drawing/2014/main" id="{35C492E8-A726-97AD-AE85-1C67B559AB7D}"/>
                </a:ext>
              </a:extLst>
            </p:cNvPr>
            <p:cNvSpPr/>
            <p:nvPr/>
          </p:nvSpPr>
          <p:spPr>
            <a:xfrm>
              <a:off x="6233738" y="1795502"/>
              <a:ext cx="2532185" cy="6158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Use a magnet to remove magnetic substances</a:t>
              </a:r>
            </a:p>
          </p:txBody>
        </p:sp>
        <p:sp>
          <p:nvSpPr>
            <p:cNvPr id="8" name="Rectangle 7">
              <a:extLst>
                <a:ext uri="{FF2B5EF4-FFF2-40B4-BE49-F238E27FC236}">
                  <a16:creationId xmlns:a16="http://schemas.microsoft.com/office/drawing/2014/main" id="{F2483E63-A560-FF2C-96A5-1120B80AC1A9}"/>
                </a:ext>
              </a:extLst>
            </p:cNvPr>
            <p:cNvSpPr/>
            <p:nvPr/>
          </p:nvSpPr>
          <p:spPr>
            <a:xfrm>
              <a:off x="6233737" y="2747754"/>
              <a:ext cx="2532185" cy="991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Add water to the copper sulfate and sand mixture, and stir to dissolve soluble components</a:t>
              </a:r>
            </a:p>
          </p:txBody>
        </p:sp>
        <p:sp>
          <p:nvSpPr>
            <p:cNvPr id="9" name="Rectangle 8">
              <a:extLst>
                <a:ext uri="{FF2B5EF4-FFF2-40B4-BE49-F238E27FC236}">
                  <a16:creationId xmlns:a16="http://schemas.microsoft.com/office/drawing/2014/main" id="{5D059B79-997A-8F07-F846-B54BE93FB3D5}"/>
                </a:ext>
              </a:extLst>
            </p:cNvPr>
            <p:cNvSpPr/>
            <p:nvPr/>
          </p:nvSpPr>
          <p:spPr>
            <a:xfrm>
              <a:off x="6233737" y="4085771"/>
              <a:ext cx="2532185" cy="6594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Filter the remaining mixture</a:t>
              </a:r>
            </a:p>
          </p:txBody>
        </p:sp>
        <p:sp>
          <p:nvSpPr>
            <p:cNvPr id="14" name="Oval 13">
              <a:extLst>
                <a:ext uri="{FF2B5EF4-FFF2-40B4-BE49-F238E27FC236}">
                  <a16:creationId xmlns:a16="http://schemas.microsoft.com/office/drawing/2014/main" id="{6EFCBE5C-350B-6E6B-54EE-3E34DDBC0B4F}"/>
                </a:ext>
              </a:extLst>
            </p:cNvPr>
            <p:cNvSpPr/>
            <p:nvPr/>
          </p:nvSpPr>
          <p:spPr>
            <a:xfrm>
              <a:off x="9785833" y="1798070"/>
              <a:ext cx="2145324" cy="6594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Iron filings separated</a:t>
              </a:r>
            </a:p>
          </p:txBody>
        </p:sp>
        <p:sp>
          <p:nvSpPr>
            <p:cNvPr id="18" name="Oval 17">
              <a:extLst>
                <a:ext uri="{FF2B5EF4-FFF2-40B4-BE49-F238E27FC236}">
                  <a16:creationId xmlns:a16="http://schemas.microsoft.com/office/drawing/2014/main" id="{F07B5DA2-CA92-4F8F-64FB-C98668A34898}"/>
                </a:ext>
              </a:extLst>
            </p:cNvPr>
            <p:cNvSpPr/>
            <p:nvPr/>
          </p:nvSpPr>
          <p:spPr>
            <a:xfrm>
              <a:off x="9785832" y="5114017"/>
              <a:ext cx="2145324" cy="6594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Water evaporates away</a:t>
              </a:r>
            </a:p>
          </p:txBody>
        </p:sp>
        <p:cxnSp>
          <p:nvCxnSpPr>
            <p:cNvPr id="20" name="Straight Arrow Connector 19">
              <a:extLst>
                <a:ext uri="{FF2B5EF4-FFF2-40B4-BE49-F238E27FC236}">
                  <a16:creationId xmlns:a16="http://schemas.microsoft.com/office/drawing/2014/main" id="{C4B83C21-E55D-A45C-D36E-799288CC09F4}"/>
                </a:ext>
              </a:extLst>
            </p:cNvPr>
            <p:cNvCxnSpPr>
              <a:cxnSpLocks/>
            </p:cNvCxnSpPr>
            <p:nvPr/>
          </p:nvCxnSpPr>
          <p:spPr>
            <a:xfrm>
              <a:off x="7499839" y="1517466"/>
              <a:ext cx="0" cy="272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8E50514-72F4-1AAD-5E41-A668FDDA9B58}"/>
                </a:ext>
              </a:extLst>
            </p:cNvPr>
            <p:cNvCxnSpPr>
              <a:cxnSpLocks/>
            </p:cNvCxnSpPr>
            <p:nvPr/>
          </p:nvCxnSpPr>
          <p:spPr>
            <a:xfrm>
              <a:off x="7499834" y="2376168"/>
              <a:ext cx="0" cy="377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74D211E-F7A5-C76B-F98E-2C9A0BE26BDA}"/>
                </a:ext>
              </a:extLst>
            </p:cNvPr>
            <p:cNvCxnSpPr>
              <a:cxnSpLocks/>
            </p:cNvCxnSpPr>
            <p:nvPr/>
          </p:nvCxnSpPr>
          <p:spPr>
            <a:xfrm>
              <a:off x="7499833" y="3749346"/>
              <a:ext cx="0" cy="326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8D6B787-BB4E-E89D-6038-8AAF1E8A2501}"/>
                </a:ext>
              </a:extLst>
            </p:cNvPr>
            <p:cNvCxnSpPr>
              <a:cxnSpLocks/>
            </p:cNvCxnSpPr>
            <p:nvPr/>
          </p:nvCxnSpPr>
          <p:spPr>
            <a:xfrm>
              <a:off x="8765923" y="2110714"/>
              <a:ext cx="1019910" cy="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E14DC7B-EFCB-4124-BF7F-A6DD176C10F0}"/>
                </a:ext>
              </a:extLst>
            </p:cNvPr>
            <p:cNvCxnSpPr>
              <a:cxnSpLocks/>
            </p:cNvCxnSpPr>
            <p:nvPr/>
          </p:nvCxnSpPr>
          <p:spPr>
            <a:xfrm>
              <a:off x="8765922" y="5416284"/>
              <a:ext cx="1019910" cy="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99858CD-C62C-DE84-D83D-B802ECF31D80}"/>
                </a:ext>
              </a:extLst>
            </p:cNvPr>
            <p:cNvSpPr/>
            <p:nvPr/>
          </p:nvSpPr>
          <p:spPr>
            <a:xfrm>
              <a:off x="9785833" y="4046675"/>
              <a:ext cx="2145324" cy="6594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Sand separated</a:t>
              </a:r>
            </a:p>
          </p:txBody>
        </p:sp>
        <p:cxnSp>
          <p:nvCxnSpPr>
            <p:cNvPr id="32" name="Straight Arrow Connector 31">
              <a:extLst>
                <a:ext uri="{FF2B5EF4-FFF2-40B4-BE49-F238E27FC236}">
                  <a16:creationId xmlns:a16="http://schemas.microsoft.com/office/drawing/2014/main" id="{6E28AEA5-FC5A-FC7D-ABDC-9E350DDD24E2}"/>
                </a:ext>
              </a:extLst>
            </p:cNvPr>
            <p:cNvCxnSpPr>
              <a:cxnSpLocks/>
            </p:cNvCxnSpPr>
            <p:nvPr/>
          </p:nvCxnSpPr>
          <p:spPr>
            <a:xfrm>
              <a:off x="8765922" y="4366935"/>
              <a:ext cx="1019910" cy="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B0F622E-EE99-AC90-426C-F5F5FA36C765}"/>
                </a:ext>
              </a:extLst>
            </p:cNvPr>
            <p:cNvSpPr/>
            <p:nvPr/>
          </p:nvSpPr>
          <p:spPr>
            <a:xfrm>
              <a:off x="6233737" y="4976447"/>
              <a:ext cx="2532185" cy="7969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Leave copper sulfate solution to evaporate in a safe space</a:t>
              </a:r>
            </a:p>
          </p:txBody>
        </p:sp>
        <p:cxnSp>
          <p:nvCxnSpPr>
            <p:cNvPr id="15" name="Straight Arrow Connector 14">
              <a:extLst>
                <a:ext uri="{FF2B5EF4-FFF2-40B4-BE49-F238E27FC236}">
                  <a16:creationId xmlns:a16="http://schemas.microsoft.com/office/drawing/2014/main" id="{39045909-46DC-E1C4-1BD7-068725CE847F}"/>
                </a:ext>
              </a:extLst>
            </p:cNvPr>
            <p:cNvCxnSpPr>
              <a:cxnSpLocks/>
            </p:cNvCxnSpPr>
            <p:nvPr/>
          </p:nvCxnSpPr>
          <p:spPr>
            <a:xfrm>
              <a:off x="7495899" y="4745194"/>
              <a:ext cx="3934" cy="231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04E5959-DCBB-A7DC-200C-C6BCFA678321}"/>
                </a:ext>
              </a:extLst>
            </p:cNvPr>
            <p:cNvCxnSpPr>
              <a:cxnSpLocks/>
            </p:cNvCxnSpPr>
            <p:nvPr/>
          </p:nvCxnSpPr>
          <p:spPr>
            <a:xfrm>
              <a:off x="7480286" y="5750722"/>
              <a:ext cx="0" cy="326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B89F620-D536-D210-49E3-753BA45D98E2}"/>
                </a:ext>
              </a:extLst>
            </p:cNvPr>
            <p:cNvSpPr/>
            <p:nvPr/>
          </p:nvSpPr>
          <p:spPr>
            <a:xfrm>
              <a:off x="6407623" y="6077467"/>
              <a:ext cx="2419853" cy="6594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sz="1400"/>
                <a:t>Copper sulfate crystals separated</a:t>
              </a:r>
            </a:p>
          </p:txBody>
        </p:sp>
        <p:sp>
          <p:nvSpPr>
            <p:cNvPr id="25" name="TextBox 24">
              <a:extLst>
                <a:ext uri="{FF2B5EF4-FFF2-40B4-BE49-F238E27FC236}">
                  <a16:creationId xmlns:a16="http://schemas.microsoft.com/office/drawing/2014/main" id="{9DE2DDCD-9686-CEFE-7FCB-1FD12C518F8A}"/>
                </a:ext>
              </a:extLst>
            </p:cNvPr>
            <p:cNvSpPr txBox="1"/>
            <p:nvPr/>
          </p:nvSpPr>
          <p:spPr>
            <a:xfrm>
              <a:off x="6233737" y="288113"/>
              <a:ext cx="4799455" cy="443971"/>
            </a:xfrm>
            <a:prstGeom prst="rect">
              <a:avLst/>
            </a:prstGeom>
            <a:noFill/>
          </p:spPr>
          <p:txBody>
            <a:bodyPr wrap="none" lIns="0" tIns="0" rIns="0" bIns="0" rtlCol="0">
              <a:noAutofit/>
            </a:bodyPr>
            <a:lstStyle/>
            <a:p>
              <a:pPr algn="l"/>
              <a:r>
                <a:rPr lang="en-AU" sz="1800" b="1" dirty="0"/>
                <a:t>Separating sand, copper </a:t>
              </a:r>
              <a:r>
                <a:rPr lang="en-AU" sz="1800" b="1" dirty="0" err="1"/>
                <a:t>sulfate</a:t>
              </a:r>
              <a:r>
                <a:rPr lang="en-AU" sz="1800" b="1" dirty="0"/>
                <a:t> and iron filings</a:t>
              </a:r>
            </a:p>
          </p:txBody>
        </p:sp>
      </p:grpSp>
      <p:sp>
        <p:nvSpPr>
          <p:cNvPr id="2" name="Slide Number Placeholder 1">
            <a:extLst>
              <a:ext uri="{FF2B5EF4-FFF2-40B4-BE49-F238E27FC236}">
                <a16:creationId xmlns:a16="http://schemas.microsoft.com/office/drawing/2014/main" id="{CAF59595-F3EF-9E92-EB9E-3DC5B00F8D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132</a:t>
            </a:fld>
            <a:endParaRPr lang="en-AU"/>
          </a:p>
        </p:txBody>
      </p:sp>
    </p:spTree>
    <p:extLst>
      <p:ext uri="{BB962C8B-B14F-4D97-AF65-F5344CB8AC3E}">
        <p14:creationId xmlns:p14="http://schemas.microsoft.com/office/powerpoint/2010/main" val="216412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1F102-6E03-A50A-D262-588FE1DABB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7C964F-6167-FB5A-6B05-F44A738DE27C}"/>
              </a:ext>
            </a:extLst>
          </p:cNvPr>
          <p:cNvSpPr>
            <a:spLocks noGrp="1"/>
          </p:cNvSpPr>
          <p:nvPr>
            <p:ph type="title"/>
          </p:nvPr>
        </p:nvSpPr>
        <p:spPr/>
        <p:txBody>
          <a:bodyPr/>
          <a:lstStyle/>
          <a:p>
            <a:r>
              <a:rPr lang="en-AU" dirty="0">
                <a:cs typeface="Arial"/>
              </a:rPr>
              <a:t>3.5 Separations of mixtures in industry</a:t>
            </a:r>
          </a:p>
        </p:txBody>
      </p:sp>
      <p:sp>
        <p:nvSpPr>
          <p:cNvPr id="6" name="Text Placeholder 5">
            <a:extLst>
              <a:ext uri="{FF2B5EF4-FFF2-40B4-BE49-F238E27FC236}">
                <a16:creationId xmlns:a16="http://schemas.microsoft.com/office/drawing/2014/main" id="{06122B69-1B3E-A0EF-93B5-8F6DE18B8FC3}"/>
              </a:ext>
            </a:extLst>
          </p:cNvPr>
          <p:cNvSpPr>
            <a:spLocks noGrp="1"/>
          </p:cNvSpPr>
          <p:nvPr>
            <p:ph type="body" sz="quarter" idx="18"/>
          </p:nvPr>
        </p:nvSpPr>
        <p:spPr/>
        <p:txBody>
          <a:bodyPr/>
          <a:lstStyle/>
          <a:p>
            <a:r>
              <a:rPr lang="en-AU"/>
              <a:t>Learning intentions and success criteria</a:t>
            </a:r>
          </a:p>
        </p:txBody>
      </p:sp>
      <p:graphicFrame>
        <p:nvGraphicFramePr>
          <p:cNvPr id="7" name="Table 6">
            <a:extLst>
              <a:ext uri="{FF2B5EF4-FFF2-40B4-BE49-F238E27FC236}">
                <a16:creationId xmlns:a16="http://schemas.microsoft.com/office/drawing/2014/main" id="{73D2448F-DE09-EEE6-AC99-0B16EDA31387}"/>
              </a:ext>
            </a:extLst>
          </p:cNvPr>
          <p:cNvGraphicFramePr>
            <a:graphicFrameLocks noGrp="1"/>
          </p:cNvGraphicFramePr>
          <p:nvPr>
            <p:extLst>
              <p:ext uri="{D42A27DB-BD31-4B8C-83A1-F6EECF244321}">
                <p14:modId xmlns:p14="http://schemas.microsoft.com/office/powerpoint/2010/main" val="2773837290"/>
              </p:ext>
            </p:extLst>
          </p:nvPr>
        </p:nvGraphicFramePr>
        <p:xfrm>
          <a:off x="259240" y="1693658"/>
          <a:ext cx="11751052" cy="5002342"/>
        </p:xfrm>
        <a:graphic>
          <a:graphicData uri="http://schemas.openxmlformats.org/drawingml/2006/table">
            <a:tbl>
              <a:tblPr firstRow="1">
                <a:tableStyleId>{B301B821-A1FF-4177-AEE7-76D212191A09}</a:tableStyleId>
              </a:tblPr>
              <a:tblGrid>
                <a:gridCol w="3999609">
                  <a:extLst>
                    <a:ext uri="{9D8B030D-6E8A-4147-A177-3AD203B41FA5}">
                      <a16:colId xmlns:a16="http://schemas.microsoft.com/office/drawing/2014/main" val="3623447875"/>
                    </a:ext>
                  </a:extLst>
                </a:gridCol>
                <a:gridCol w="7751443">
                  <a:extLst>
                    <a:ext uri="{9D8B030D-6E8A-4147-A177-3AD203B41FA5}">
                      <a16:colId xmlns:a16="http://schemas.microsoft.com/office/drawing/2014/main" val="3573327086"/>
                    </a:ext>
                  </a:extLst>
                </a:gridCol>
              </a:tblGrid>
              <a:tr h="520343">
                <a:tc>
                  <a:txBody>
                    <a:bodyPr/>
                    <a:lstStyle/>
                    <a:p>
                      <a:pPr>
                        <a:lnSpc>
                          <a:spcPct val="150000"/>
                        </a:lnSpc>
                        <a:spcAft>
                          <a:spcPts val="1200"/>
                        </a:spcAft>
                      </a:pPr>
                      <a:r>
                        <a:rPr lang="en-AU" sz="16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6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953215">
                <a:tc>
                  <a:txBody>
                    <a:bodyPr/>
                    <a:lstStyle/>
                    <a:p>
                      <a:pPr marL="285750" lvl="0" indent="-285750">
                        <a:lnSpc>
                          <a:spcPct val="150000"/>
                        </a:lnSpc>
                        <a:spcBef>
                          <a:spcPts val="1200"/>
                        </a:spcBef>
                        <a:spcAft>
                          <a:spcPts val="1200"/>
                        </a:spcAft>
                        <a:buFont typeface="Arial" panose="020B0604020202020204" pitchFamily="34" charset="0"/>
                        <a:buChar char="•"/>
                      </a:pPr>
                      <a:r>
                        <a:rPr lang="en-AU" sz="1600" b="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how the properties of substances enable the separation of mixtures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600"/>
                        </a:spcBef>
                        <a:spcAft>
                          <a:spcPts val="1200"/>
                        </a:spcAft>
                        <a:buFont typeface="Arial" panose="020B0604020202020204" pitchFamily="34" charset="0"/>
                        <a:buChar char="•"/>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some common separation techniques </a:t>
                      </a:r>
                    </a:p>
                    <a:p>
                      <a:pPr marL="285750" lvl="0" indent="-285750">
                        <a:lnSpc>
                          <a:spcPct val="150000"/>
                        </a:lnSpc>
                        <a:spcBef>
                          <a:spcPts val="600"/>
                        </a:spcBef>
                        <a:spcAft>
                          <a:spcPts val="1200"/>
                        </a:spcAft>
                        <a:buFont typeface="Arial" panose="020B0604020202020204" pitchFamily="34" charset="0"/>
                        <a:buChar char="•"/>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outline the separation technique used in sugar production, salt production, refining petroleum and in dairy cream production.</a:t>
                      </a:r>
                    </a:p>
                    <a:p>
                      <a:pPr marL="285750" lvl="0" indent="-285750">
                        <a:lnSpc>
                          <a:spcPct val="150000"/>
                        </a:lnSpc>
                        <a:spcBef>
                          <a:spcPts val="600"/>
                        </a:spcBef>
                        <a:spcAft>
                          <a:spcPts val="1200"/>
                        </a:spcAft>
                        <a:buFont typeface="Arial" panose="020B0604020202020204" pitchFamily="34" charset="0"/>
                        <a:buChar char="•"/>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explain an industrial process that uses a separation technique</a:t>
                      </a:r>
                    </a:p>
                    <a:p>
                      <a:pPr marL="285750" lvl="0" indent="-285750">
                        <a:lnSpc>
                          <a:spcPct val="150000"/>
                        </a:lnSpc>
                        <a:spcBef>
                          <a:spcPts val="600"/>
                        </a:spcBef>
                        <a:spcAft>
                          <a:spcPts val="1200"/>
                        </a:spcAft>
                        <a:buFont typeface="Arial" panose="020B0604020202020204" pitchFamily="34" charset="0"/>
                        <a:buChar char="•"/>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produce an infographic that communicates information about the separation techniques used in an industrial process.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528784">
                <a:tc>
                  <a:txBody>
                    <a:bodyPr/>
                    <a:lstStyle/>
                    <a:p>
                      <a:pPr marL="285750" lvl="0" indent="-285750">
                        <a:lnSpc>
                          <a:spcPct val="150000"/>
                        </a:lnSpc>
                        <a:spcBef>
                          <a:spcPts val="1200"/>
                        </a:spcBef>
                        <a:spcAft>
                          <a:spcPts val="1200"/>
                        </a:spcAft>
                        <a:buFont typeface="Arial" panose="020B0604020202020204" pitchFamily="34" charset="0"/>
                        <a:buChar char="•"/>
                      </a:pPr>
                      <a:r>
                        <a:rPr lang="en-AU" sz="1600" b="0">
                          <a:solidFill>
                            <a:schemeClr val="tx1"/>
                          </a:solidFill>
                          <a:effectLst/>
                          <a:latin typeface="Arial" panose="020B0604020202020204" pitchFamily="34" charset="0"/>
                          <a:ea typeface="Calibri" panose="020F0502020204030204" pitchFamily="34" charset="0"/>
                          <a:cs typeface="Arial" panose="020B0604020202020204" pitchFamily="34" charset="0"/>
                        </a:rPr>
                        <a:t>to conduct a secondary source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600"/>
                        </a:spcBef>
                        <a:spcAft>
                          <a:spcPts val="1200"/>
                        </a:spcAft>
                        <a:buFont typeface="Arial" panose="020B0604020202020204" pitchFamily="34" charset="0"/>
                        <a:buChar char="•"/>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locate sources of information relevant to the topic being investigated</a:t>
                      </a:r>
                    </a:p>
                    <a:p>
                      <a:pPr marL="285750" lvl="0" indent="-285750">
                        <a:lnSpc>
                          <a:spcPct val="150000"/>
                        </a:lnSpc>
                        <a:spcBef>
                          <a:spcPts val="600"/>
                        </a:spcBef>
                        <a:spcAft>
                          <a:spcPts val="1200"/>
                        </a:spcAft>
                        <a:buFont typeface="Arial" panose="020B0604020202020204" pitchFamily="34" charset="0"/>
                        <a:buChar char="•"/>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extract relevant information from a text</a:t>
                      </a:r>
                    </a:p>
                    <a:p>
                      <a:pPr marL="285750" lvl="0" indent="-285750">
                        <a:lnSpc>
                          <a:spcPct val="150000"/>
                        </a:lnSpc>
                        <a:spcBef>
                          <a:spcPts val="600"/>
                        </a:spcBef>
                        <a:spcAft>
                          <a:spcPts val="1200"/>
                        </a:spcAft>
                        <a:buFont typeface="Arial" panose="020B0604020202020204" pitchFamily="34" charset="0"/>
                        <a:buChar char="•"/>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document the sources used in a reference list.</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108267"/>
                  </a:ext>
                </a:extLst>
              </a:tr>
            </a:tbl>
          </a:graphicData>
        </a:graphic>
      </p:graphicFrame>
      <p:sp>
        <p:nvSpPr>
          <p:cNvPr id="2" name="Slide Number Placeholder 1">
            <a:extLst>
              <a:ext uri="{FF2B5EF4-FFF2-40B4-BE49-F238E27FC236}">
                <a16:creationId xmlns:a16="http://schemas.microsoft.com/office/drawing/2014/main" id="{A87497F0-718C-20C5-E203-7F121DEC0E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133</a:t>
            </a:fld>
            <a:endParaRPr lang="en-AU"/>
          </a:p>
        </p:txBody>
      </p:sp>
    </p:spTree>
    <p:extLst>
      <p:ext uri="{BB962C8B-B14F-4D97-AF65-F5344CB8AC3E}">
        <p14:creationId xmlns:p14="http://schemas.microsoft.com/office/powerpoint/2010/main" val="38546575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74B83-F1AC-FD07-3A6F-F2079537C379}"/>
              </a:ext>
            </a:extLst>
          </p:cNvPr>
          <p:cNvSpPr>
            <a:spLocks noGrp="1"/>
          </p:cNvSpPr>
          <p:nvPr>
            <p:ph type="title"/>
          </p:nvPr>
        </p:nvSpPr>
        <p:spPr/>
        <p:txBody>
          <a:bodyPr/>
          <a:lstStyle/>
          <a:p>
            <a:r>
              <a:rPr lang="en-AU" dirty="0"/>
              <a:t>3.5 Industrial processes</a:t>
            </a:r>
          </a:p>
        </p:txBody>
      </p:sp>
      <p:sp>
        <p:nvSpPr>
          <p:cNvPr id="4" name="Text Placeholder 3">
            <a:extLst>
              <a:ext uri="{FF2B5EF4-FFF2-40B4-BE49-F238E27FC236}">
                <a16:creationId xmlns:a16="http://schemas.microsoft.com/office/drawing/2014/main" id="{E53AF8FC-6177-C4B6-99DA-4F2C8FED24E2}"/>
              </a:ext>
            </a:extLst>
          </p:cNvPr>
          <p:cNvSpPr>
            <a:spLocks noGrp="1"/>
          </p:cNvSpPr>
          <p:nvPr>
            <p:ph type="body" sz="quarter" idx="18"/>
          </p:nvPr>
        </p:nvSpPr>
        <p:spPr/>
        <p:txBody>
          <a:bodyPr/>
          <a:lstStyle/>
          <a:p>
            <a:r>
              <a:rPr lang="en-AU"/>
              <a:t>Definition</a:t>
            </a:r>
          </a:p>
        </p:txBody>
      </p:sp>
      <p:sp>
        <p:nvSpPr>
          <p:cNvPr id="5" name="Text Placeholder 4">
            <a:extLst>
              <a:ext uri="{FF2B5EF4-FFF2-40B4-BE49-F238E27FC236}">
                <a16:creationId xmlns:a16="http://schemas.microsoft.com/office/drawing/2014/main" id="{C2BB9521-8EBF-6422-2E05-E011940B1FA1}"/>
              </a:ext>
            </a:extLst>
          </p:cNvPr>
          <p:cNvSpPr>
            <a:spLocks noGrp="1"/>
          </p:cNvSpPr>
          <p:nvPr>
            <p:ph type="body" sz="quarter" idx="17"/>
          </p:nvPr>
        </p:nvSpPr>
        <p:spPr/>
        <p:txBody>
          <a:bodyPr/>
          <a:lstStyle/>
          <a:p>
            <a:r>
              <a:rPr lang="en-AU" dirty="0"/>
              <a:t>An industrial process is any large-scale, organised method used to transform raw materials into useful products, using specialised equipment and controlled conditions. </a:t>
            </a:r>
          </a:p>
          <a:p>
            <a:r>
              <a:rPr lang="en-AU" dirty="0"/>
              <a:t>Examples include:</a:t>
            </a:r>
          </a:p>
          <a:p>
            <a:pPr marL="342900" indent="-342900">
              <a:buFont typeface="Arial" panose="020B0604020202020204" pitchFamily="34" charset="0"/>
              <a:buChar char="•"/>
            </a:pPr>
            <a:r>
              <a:rPr lang="en-AU" dirty="0"/>
              <a:t>sugar production</a:t>
            </a:r>
          </a:p>
          <a:p>
            <a:pPr marL="342900" indent="-342900">
              <a:buFont typeface="Arial" panose="020B0604020202020204" pitchFamily="34" charset="0"/>
              <a:buChar char="•"/>
            </a:pPr>
            <a:r>
              <a:rPr lang="en-AU" dirty="0"/>
              <a:t>salt production from seawater</a:t>
            </a:r>
          </a:p>
          <a:p>
            <a:pPr marL="342900" indent="-342900">
              <a:buFont typeface="Arial" panose="020B0604020202020204" pitchFamily="34" charset="0"/>
              <a:buChar char="•"/>
            </a:pPr>
            <a:r>
              <a:rPr lang="en-AU" dirty="0"/>
              <a:t>treatment of sewage water</a:t>
            </a:r>
          </a:p>
          <a:p>
            <a:pPr marL="342900" indent="-342900">
              <a:buFont typeface="Arial" panose="020B0604020202020204" pitchFamily="34" charset="0"/>
              <a:buChar char="•"/>
            </a:pPr>
            <a:r>
              <a:rPr lang="en-AU" dirty="0"/>
              <a:t>petroleum refining</a:t>
            </a:r>
          </a:p>
          <a:p>
            <a:pPr marL="342900" indent="-342900">
              <a:buFont typeface="Arial" panose="020B0604020202020204" pitchFamily="34" charset="0"/>
              <a:buChar char="•"/>
            </a:pPr>
            <a:r>
              <a:rPr lang="en-AU" dirty="0"/>
              <a:t>milk and cream production</a:t>
            </a:r>
          </a:p>
        </p:txBody>
      </p:sp>
      <p:sp>
        <p:nvSpPr>
          <p:cNvPr id="2" name="Slide Number Placeholder 1">
            <a:extLst>
              <a:ext uri="{FF2B5EF4-FFF2-40B4-BE49-F238E27FC236}">
                <a16:creationId xmlns:a16="http://schemas.microsoft.com/office/drawing/2014/main" id="{EF2657C8-A273-B2C5-4AAD-DE3EF5E9F9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63299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996E89-71C1-0801-29EB-DE9AEB885CEF}"/>
              </a:ext>
            </a:extLst>
          </p:cNvPr>
          <p:cNvSpPr>
            <a:spLocks noGrp="1"/>
          </p:cNvSpPr>
          <p:nvPr>
            <p:ph type="title"/>
          </p:nvPr>
        </p:nvSpPr>
        <p:spPr/>
        <p:txBody>
          <a:bodyPr/>
          <a:lstStyle/>
          <a:p>
            <a:r>
              <a:rPr lang="en-AU"/>
              <a:t>3.5 Industrial separation techniques</a:t>
            </a:r>
          </a:p>
        </p:txBody>
      </p:sp>
      <p:pic>
        <p:nvPicPr>
          <p:cNvPr id="6" name="Online Media 5" title="How do we separate the seemingly inseparable? - Iddo Magen">
            <a:hlinkClick r:id="" action="ppaction://media"/>
            <a:extLst>
              <a:ext uri="{FF2B5EF4-FFF2-40B4-BE49-F238E27FC236}">
                <a16:creationId xmlns:a16="http://schemas.microsoft.com/office/drawing/2014/main" id="{08B1BE65-FD52-2918-BD6E-DFFFA81D17AD}"/>
              </a:ext>
            </a:extLst>
          </p:cNvPr>
          <p:cNvPicPr>
            <a:picLocks noRot="1" noChangeAspect="1"/>
          </p:cNvPicPr>
          <p:nvPr>
            <a:videoFile r:link="rId1"/>
          </p:nvPr>
        </p:nvPicPr>
        <p:blipFill>
          <a:blip r:embed="rId4"/>
          <a:stretch>
            <a:fillRect/>
          </a:stretch>
        </p:blipFill>
        <p:spPr>
          <a:xfrm>
            <a:off x="1876368" y="1227769"/>
            <a:ext cx="8439265" cy="4768185"/>
          </a:xfrm>
          <a:prstGeom prst="rect">
            <a:avLst/>
          </a:prstGeom>
        </p:spPr>
      </p:pic>
      <p:sp>
        <p:nvSpPr>
          <p:cNvPr id="8" name="Text Placeholder 3">
            <a:extLst>
              <a:ext uri="{FF2B5EF4-FFF2-40B4-BE49-F238E27FC236}">
                <a16:creationId xmlns:a16="http://schemas.microsoft.com/office/drawing/2014/main" id="{32049628-2A37-5624-2B43-153081506261}"/>
              </a:ext>
            </a:extLst>
          </p:cNvPr>
          <p:cNvSpPr>
            <a:spLocks noGrp="1"/>
          </p:cNvSpPr>
          <p:nvPr>
            <p:ph type="body" sz="quarter" idx="18"/>
          </p:nvPr>
        </p:nvSpPr>
        <p:spPr>
          <a:xfrm>
            <a:off x="1876368" y="6008107"/>
            <a:ext cx="6482418" cy="310015"/>
          </a:xfrm>
        </p:spPr>
        <p:txBody>
          <a:bodyPr/>
          <a:lstStyle/>
          <a:p>
            <a:r>
              <a:rPr lang="en-AU" sz="1800" dirty="0">
                <a:hlinkClick r:id="rId5"/>
              </a:rPr>
              <a:t>How do we separate the seemingly inseparable? </a:t>
            </a:r>
            <a:r>
              <a:rPr lang="en-AU" sz="1800" dirty="0"/>
              <a:t>(4:24)</a:t>
            </a:r>
          </a:p>
        </p:txBody>
      </p:sp>
      <p:sp>
        <p:nvSpPr>
          <p:cNvPr id="2" name="Slide Number Placeholder 1">
            <a:extLst>
              <a:ext uri="{FF2B5EF4-FFF2-40B4-BE49-F238E27FC236}">
                <a16:creationId xmlns:a16="http://schemas.microsoft.com/office/drawing/2014/main" id="{B974601F-C939-F238-90E9-08B0016BEC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a:p>
        </p:txBody>
      </p:sp>
    </p:spTree>
    <p:extLst>
      <p:ext uri="{BB962C8B-B14F-4D97-AF65-F5344CB8AC3E}">
        <p14:creationId xmlns:p14="http://schemas.microsoft.com/office/powerpoint/2010/main" val="418631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BAFF5-8DB0-F82E-2165-0B38A5D162A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8794A9-25B7-7E4B-98C5-6D19B8B77F61}"/>
              </a:ext>
            </a:extLst>
          </p:cNvPr>
          <p:cNvSpPr>
            <a:spLocks noGrp="1"/>
          </p:cNvSpPr>
          <p:nvPr>
            <p:ph type="title"/>
          </p:nvPr>
        </p:nvSpPr>
        <p:spPr/>
        <p:txBody>
          <a:bodyPr/>
          <a:lstStyle/>
          <a:p>
            <a:r>
              <a:rPr lang="en-AU">
                <a:cs typeface="Arial"/>
              </a:rPr>
              <a:t>3.6 Modelling water pollution (1 of 2)</a:t>
            </a:r>
          </a:p>
        </p:txBody>
      </p:sp>
      <p:sp>
        <p:nvSpPr>
          <p:cNvPr id="6" name="Text Placeholder 5">
            <a:extLst>
              <a:ext uri="{FF2B5EF4-FFF2-40B4-BE49-F238E27FC236}">
                <a16:creationId xmlns:a16="http://schemas.microsoft.com/office/drawing/2014/main" id="{3B78533A-5AD3-4E1F-C6DE-90D77622568B}"/>
              </a:ext>
            </a:extLst>
          </p:cNvPr>
          <p:cNvSpPr>
            <a:spLocks noGrp="1"/>
          </p:cNvSpPr>
          <p:nvPr>
            <p:ph type="body" sz="quarter" idx="18"/>
          </p:nvPr>
        </p:nvSpPr>
        <p:spPr/>
        <p:txBody>
          <a:bodyPr/>
          <a:lstStyle/>
          <a:p>
            <a:r>
              <a:rPr lang="en-AU" dirty="0"/>
              <a:t>Learning intentions and success criteria</a:t>
            </a:r>
          </a:p>
        </p:txBody>
      </p:sp>
      <p:graphicFrame>
        <p:nvGraphicFramePr>
          <p:cNvPr id="7" name="Table 6">
            <a:extLst>
              <a:ext uri="{FF2B5EF4-FFF2-40B4-BE49-F238E27FC236}">
                <a16:creationId xmlns:a16="http://schemas.microsoft.com/office/drawing/2014/main" id="{A1202C8E-0EE5-483E-AEF6-5F0C95100025}"/>
              </a:ext>
            </a:extLst>
          </p:cNvPr>
          <p:cNvGraphicFramePr>
            <a:graphicFrameLocks noGrp="1"/>
          </p:cNvGraphicFramePr>
          <p:nvPr>
            <p:extLst>
              <p:ext uri="{D42A27DB-BD31-4B8C-83A1-F6EECF244321}">
                <p14:modId xmlns:p14="http://schemas.microsoft.com/office/powerpoint/2010/main" val="4188951992"/>
              </p:ext>
            </p:extLst>
          </p:nvPr>
        </p:nvGraphicFramePr>
        <p:xfrm>
          <a:off x="359998" y="1793400"/>
          <a:ext cx="11751052" cy="4902600"/>
        </p:xfrm>
        <a:graphic>
          <a:graphicData uri="http://schemas.openxmlformats.org/drawingml/2006/table">
            <a:tbl>
              <a:tblPr firstRow="1">
                <a:tableStyleId>{B301B821-A1FF-4177-AEE7-76D212191A09}</a:tableStyleId>
              </a:tblPr>
              <a:tblGrid>
                <a:gridCol w="5035571">
                  <a:extLst>
                    <a:ext uri="{9D8B030D-6E8A-4147-A177-3AD203B41FA5}">
                      <a16:colId xmlns:a16="http://schemas.microsoft.com/office/drawing/2014/main" val="3623447875"/>
                    </a:ext>
                  </a:extLst>
                </a:gridCol>
                <a:gridCol w="6715481">
                  <a:extLst>
                    <a:ext uri="{9D8B030D-6E8A-4147-A177-3AD203B41FA5}">
                      <a16:colId xmlns:a16="http://schemas.microsoft.com/office/drawing/2014/main" val="3573327086"/>
                    </a:ext>
                  </a:extLst>
                </a:gridCol>
              </a:tblGrid>
              <a:tr h="579301">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11937">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how the properties of substances enable the separation of mixtures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describe and model water becomes polluted (creating a mixture)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527737">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plan a safe and valid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design an investigation to remove pollutants from water</a:t>
                      </a:r>
                    </a:p>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appropriate materials to remove pollutants from water</a:t>
                      </a:r>
                    </a:p>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a control to compare the water treatments to</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108267"/>
                  </a:ext>
                </a:extLst>
              </a:tr>
              <a:tr h="1583625">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follow a procedure to conduct a safe and valid practical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assemble appropriate equipment to remove pollutants from water</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employ safe work practices and manage risks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534080"/>
                  </a:ext>
                </a:extLst>
              </a:tr>
            </a:tbl>
          </a:graphicData>
        </a:graphic>
      </p:graphicFrame>
      <p:sp>
        <p:nvSpPr>
          <p:cNvPr id="2" name="Slide Number Placeholder 1">
            <a:extLst>
              <a:ext uri="{FF2B5EF4-FFF2-40B4-BE49-F238E27FC236}">
                <a16:creationId xmlns:a16="http://schemas.microsoft.com/office/drawing/2014/main" id="{FD73935C-043B-B402-6DAD-0A3AEB102E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136</a:t>
            </a:fld>
            <a:endParaRPr lang="en-AU"/>
          </a:p>
        </p:txBody>
      </p:sp>
    </p:spTree>
    <p:extLst>
      <p:ext uri="{BB962C8B-B14F-4D97-AF65-F5344CB8AC3E}">
        <p14:creationId xmlns:p14="http://schemas.microsoft.com/office/powerpoint/2010/main" val="16048363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DB8EC-A45C-F059-4C73-81ABADF73E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065A64-A5EB-2963-E583-018B7ABD997B}"/>
              </a:ext>
            </a:extLst>
          </p:cNvPr>
          <p:cNvSpPr>
            <a:spLocks noGrp="1"/>
          </p:cNvSpPr>
          <p:nvPr>
            <p:ph type="title"/>
          </p:nvPr>
        </p:nvSpPr>
        <p:spPr/>
        <p:txBody>
          <a:bodyPr/>
          <a:lstStyle/>
          <a:p>
            <a:r>
              <a:rPr lang="en-AU" dirty="0">
                <a:cs typeface="Arial"/>
              </a:rPr>
              <a:t>3.6 Modelling water pollution (2 of 2)</a:t>
            </a:r>
          </a:p>
        </p:txBody>
      </p:sp>
      <p:sp>
        <p:nvSpPr>
          <p:cNvPr id="6" name="Text Placeholder 5">
            <a:extLst>
              <a:ext uri="{FF2B5EF4-FFF2-40B4-BE49-F238E27FC236}">
                <a16:creationId xmlns:a16="http://schemas.microsoft.com/office/drawing/2014/main" id="{1A8FC582-ED58-0ADB-A42F-507C71A84A4A}"/>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31256BB9-9893-CC28-B5F0-17172B6BFF56}"/>
              </a:ext>
            </a:extLst>
          </p:cNvPr>
          <p:cNvGraphicFramePr>
            <a:graphicFrameLocks noGrp="1"/>
          </p:cNvGraphicFramePr>
          <p:nvPr>
            <p:extLst>
              <p:ext uri="{D42A27DB-BD31-4B8C-83A1-F6EECF244321}">
                <p14:modId xmlns:p14="http://schemas.microsoft.com/office/powerpoint/2010/main" val="2027203074"/>
              </p:ext>
            </p:extLst>
          </p:nvPr>
        </p:nvGraphicFramePr>
        <p:xfrm>
          <a:off x="359998" y="1793400"/>
          <a:ext cx="11751052" cy="2890638"/>
        </p:xfrm>
        <a:graphic>
          <a:graphicData uri="http://schemas.openxmlformats.org/drawingml/2006/table">
            <a:tbl>
              <a:tblPr firstRow="1">
                <a:tableStyleId>{B301B821-A1FF-4177-AEE7-76D212191A09}</a:tableStyleId>
              </a:tblPr>
              <a:tblGrid>
                <a:gridCol w="5035571">
                  <a:extLst>
                    <a:ext uri="{9D8B030D-6E8A-4147-A177-3AD203B41FA5}">
                      <a16:colId xmlns:a16="http://schemas.microsoft.com/office/drawing/2014/main" val="3623447875"/>
                    </a:ext>
                  </a:extLst>
                </a:gridCol>
                <a:gridCol w="6715481">
                  <a:extLst>
                    <a:ext uri="{9D8B030D-6E8A-4147-A177-3AD203B41FA5}">
                      <a16:colId xmlns:a16="http://schemas.microsoft.com/office/drawing/2014/main" val="3573327086"/>
                    </a:ext>
                  </a:extLst>
                </a:gridCol>
              </a:tblGrid>
              <a:tr h="579301">
                <a:tc>
                  <a:txBody>
                    <a:bodyPr/>
                    <a:lstStyle/>
                    <a:p>
                      <a:pPr>
                        <a:lnSpc>
                          <a:spcPct val="150000"/>
                        </a:lnSpc>
                        <a:spcBef>
                          <a:spcPts val="0"/>
                        </a:spcBef>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11937">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evaluate strategies for solving problems.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devise a strategy to filter a polluted water sample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use evaluation criteria to compare the treated water sample to the original polluted water sample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evaluate the suitability of the separation techniques used to remove the pollutants in a water sample.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4AD7D7BD-CA13-D6DC-413F-E8E38ECAA7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137</a:t>
            </a:fld>
            <a:endParaRPr lang="en-AU"/>
          </a:p>
        </p:txBody>
      </p:sp>
    </p:spTree>
    <p:extLst>
      <p:ext uri="{BB962C8B-B14F-4D97-AF65-F5344CB8AC3E}">
        <p14:creationId xmlns:p14="http://schemas.microsoft.com/office/powerpoint/2010/main" val="41010608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DE96E-52DD-0BED-89B3-2C6200AEBBA6}"/>
              </a:ext>
            </a:extLst>
          </p:cNvPr>
          <p:cNvSpPr>
            <a:spLocks noGrp="1"/>
          </p:cNvSpPr>
          <p:nvPr>
            <p:ph type="title"/>
          </p:nvPr>
        </p:nvSpPr>
        <p:spPr/>
        <p:txBody>
          <a:bodyPr/>
          <a:lstStyle/>
          <a:p>
            <a:r>
              <a:rPr lang="en-US" dirty="0"/>
              <a:t>3.6 Polluted water</a:t>
            </a:r>
          </a:p>
        </p:txBody>
      </p:sp>
      <p:sp>
        <p:nvSpPr>
          <p:cNvPr id="4" name="Text Placeholder 3">
            <a:extLst>
              <a:ext uri="{FF2B5EF4-FFF2-40B4-BE49-F238E27FC236}">
                <a16:creationId xmlns:a16="http://schemas.microsoft.com/office/drawing/2014/main" id="{36EAD691-E532-0F62-D303-6E455E78DAFB}"/>
              </a:ext>
            </a:extLst>
          </p:cNvPr>
          <p:cNvSpPr>
            <a:spLocks noGrp="1"/>
          </p:cNvSpPr>
          <p:nvPr>
            <p:ph type="body" sz="quarter" idx="18"/>
          </p:nvPr>
        </p:nvSpPr>
        <p:spPr/>
        <p:txBody>
          <a:bodyPr/>
          <a:lstStyle/>
          <a:p>
            <a:r>
              <a:rPr lang="en-US"/>
              <a:t>Definition</a:t>
            </a:r>
          </a:p>
        </p:txBody>
      </p:sp>
      <p:sp>
        <p:nvSpPr>
          <p:cNvPr id="9" name="TextBox 8" descr="Polluted – ‘contaminated or made impure by harmful substances’&#10;">
            <a:extLst>
              <a:ext uri="{FF2B5EF4-FFF2-40B4-BE49-F238E27FC236}">
                <a16:creationId xmlns:a16="http://schemas.microsoft.com/office/drawing/2014/main" id="{2AD745E5-5AA1-4A08-A968-8396BB64D705}"/>
              </a:ext>
            </a:extLst>
          </p:cNvPr>
          <p:cNvSpPr txBox="1"/>
          <p:nvPr/>
        </p:nvSpPr>
        <p:spPr>
          <a:xfrm>
            <a:off x="360000" y="2227882"/>
            <a:ext cx="11484000" cy="2402237"/>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720000" tIns="720000" rIns="720000" bIns="720000" rtlCol="0" anchor="ctr" anchorCtr="1">
            <a:noAutofit/>
          </a:bodyPr>
          <a:lstStyle/>
          <a:p>
            <a:pPr marL="365125">
              <a:lnSpc>
                <a:spcPct val="150000"/>
              </a:lnSpc>
              <a:spcAft>
                <a:spcPts val="1200"/>
              </a:spcAft>
              <a:tabLst>
                <a:tab pos="8262938" algn="l"/>
                <a:tab pos="8297863" algn="l"/>
              </a:tabLst>
            </a:pPr>
            <a:r>
              <a:rPr lang="en-US" sz="2800" dirty="0"/>
              <a:t>Polluted – ‘contaminated or made impure by harmful substances’</a:t>
            </a:r>
          </a:p>
        </p:txBody>
      </p:sp>
      <p:sp>
        <p:nvSpPr>
          <p:cNvPr id="2" name="Slide Number Placeholder 1">
            <a:extLst>
              <a:ext uri="{FF2B5EF4-FFF2-40B4-BE49-F238E27FC236}">
                <a16:creationId xmlns:a16="http://schemas.microsoft.com/office/drawing/2014/main" id="{1A036A06-C732-7974-6614-76341411EE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84541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3DB3D-D4E8-CD18-2E4E-F11E12AC9304}"/>
              </a:ext>
            </a:extLst>
          </p:cNvPr>
          <p:cNvSpPr>
            <a:spLocks noGrp="1"/>
          </p:cNvSpPr>
          <p:nvPr>
            <p:ph type="title"/>
          </p:nvPr>
        </p:nvSpPr>
        <p:spPr/>
        <p:txBody>
          <a:bodyPr/>
          <a:lstStyle/>
          <a:p>
            <a:r>
              <a:rPr lang="en-US"/>
              <a:t>3.6 Make your own watershed</a:t>
            </a:r>
          </a:p>
        </p:txBody>
      </p:sp>
      <p:pic>
        <p:nvPicPr>
          <p:cNvPr id="8" name="Picture 7" descr="Image link to video titled 'Make your own watershed.">
            <a:hlinkClick r:id="rId3"/>
            <a:extLst>
              <a:ext uri="{FF2B5EF4-FFF2-40B4-BE49-F238E27FC236}">
                <a16:creationId xmlns:a16="http://schemas.microsoft.com/office/drawing/2014/main" id="{4AFA3CAB-0D72-09EF-1388-58B742DAC0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23350" y="1137527"/>
            <a:ext cx="8745300" cy="4981500"/>
          </a:xfrm>
          <a:prstGeom prst="rect">
            <a:avLst/>
          </a:prstGeom>
        </p:spPr>
      </p:pic>
      <p:sp>
        <p:nvSpPr>
          <p:cNvPr id="5" name="TextBox 4">
            <a:extLst>
              <a:ext uri="{FF2B5EF4-FFF2-40B4-BE49-F238E27FC236}">
                <a16:creationId xmlns:a16="http://schemas.microsoft.com/office/drawing/2014/main" id="{A67724E6-C5DD-F52D-5C4E-3C0D8A90A9AD}"/>
              </a:ext>
            </a:extLst>
          </p:cNvPr>
          <p:cNvSpPr txBox="1"/>
          <p:nvPr/>
        </p:nvSpPr>
        <p:spPr>
          <a:xfrm>
            <a:off x="1723350" y="6267167"/>
            <a:ext cx="6094520" cy="369332"/>
          </a:xfrm>
          <a:prstGeom prst="rect">
            <a:avLst/>
          </a:prstGeom>
          <a:noFill/>
        </p:spPr>
        <p:txBody>
          <a:bodyPr wrap="square">
            <a:spAutoFit/>
          </a:bodyPr>
          <a:lstStyle/>
          <a:p>
            <a:r>
              <a:rPr lang="en-AU" sz="1800" u="sng" kern="1200" dirty="0">
                <a:solidFill>
                  <a:schemeClr val="tx1"/>
                </a:solidFill>
                <a:effectLst/>
                <a:latin typeface="Public Sans" pitchFamily="2" charset="0"/>
                <a:ea typeface="+mn-ea"/>
                <a:cs typeface="+mn-cs"/>
                <a:hlinkClick r:id="rId3"/>
              </a:rPr>
              <a:t>Make your own watershed (7:17)</a:t>
            </a:r>
            <a:endParaRPr lang="en-AU" sz="1800" dirty="0"/>
          </a:p>
        </p:txBody>
      </p:sp>
      <p:sp>
        <p:nvSpPr>
          <p:cNvPr id="2" name="Slide Number Placeholder 1">
            <a:extLst>
              <a:ext uri="{FF2B5EF4-FFF2-40B4-BE49-F238E27FC236}">
                <a16:creationId xmlns:a16="http://schemas.microsoft.com/office/drawing/2014/main" id="{4F2E0521-16E9-247E-DC30-59DF2DCC15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139</a:t>
            </a:fld>
            <a:endParaRPr lang="en-AU"/>
          </a:p>
        </p:txBody>
      </p:sp>
    </p:spTree>
    <p:extLst>
      <p:ext uri="{BB962C8B-B14F-4D97-AF65-F5344CB8AC3E}">
        <p14:creationId xmlns:p14="http://schemas.microsoft.com/office/powerpoint/2010/main" val="266853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373031-C82E-D3CA-6720-7E5FC3FCB5CD}"/>
              </a:ext>
            </a:extLst>
          </p:cNvPr>
          <p:cNvSpPr>
            <a:spLocks noGrp="1"/>
          </p:cNvSpPr>
          <p:nvPr>
            <p:ph type="title"/>
          </p:nvPr>
        </p:nvSpPr>
        <p:spPr/>
        <p:txBody>
          <a:bodyPr/>
          <a:lstStyle/>
          <a:p>
            <a:r>
              <a:rPr lang="en-AU">
                <a:latin typeface="+mj-lt"/>
              </a:rPr>
              <a:t>1.1 </a:t>
            </a:r>
            <a:r>
              <a:rPr lang="en-US">
                <a:latin typeface="+mj-lt"/>
              </a:rPr>
              <a:t>Lighting the Bunsen burner</a:t>
            </a:r>
            <a:endParaRPr lang="en-AU">
              <a:latin typeface="+mj-lt"/>
            </a:endParaRPr>
          </a:p>
        </p:txBody>
      </p:sp>
      <p:sp>
        <p:nvSpPr>
          <p:cNvPr id="6" name="Text Placeholder 5">
            <a:extLst>
              <a:ext uri="{FF2B5EF4-FFF2-40B4-BE49-F238E27FC236}">
                <a16:creationId xmlns:a16="http://schemas.microsoft.com/office/drawing/2014/main" id="{635F88F7-7F43-259A-A477-7CD2E344B0C3}"/>
              </a:ext>
            </a:extLst>
          </p:cNvPr>
          <p:cNvSpPr>
            <a:spLocks noGrp="1"/>
          </p:cNvSpPr>
          <p:nvPr>
            <p:ph type="body" sz="quarter" idx="17"/>
          </p:nvPr>
        </p:nvSpPr>
        <p:spPr/>
        <p:txBody>
          <a:bodyPr/>
          <a:lstStyle/>
          <a:p>
            <a:r>
              <a:rPr lang="en-US" dirty="0"/>
              <a:t>1.	Put on your safety glasses.</a:t>
            </a:r>
          </a:p>
          <a:p>
            <a:r>
              <a:rPr lang="en-US" dirty="0"/>
              <a:t>2.	Place the Bunsen burner on a heat-proof mat.</a:t>
            </a:r>
          </a:p>
          <a:p>
            <a:r>
              <a:rPr lang="en-US" dirty="0"/>
              <a:t>3.	Connect the hose to the gas outlet.</a:t>
            </a:r>
          </a:p>
          <a:p>
            <a:r>
              <a:rPr lang="en-US" dirty="0"/>
              <a:t>4.	Close the holes on the Bunsen burner.</a:t>
            </a:r>
          </a:p>
          <a:p>
            <a:r>
              <a:rPr lang="en-US" dirty="0"/>
              <a:t>5.	Light the match or gas lighter.</a:t>
            </a:r>
          </a:p>
          <a:p>
            <a:r>
              <a:rPr lang="en-US" dirty="0"/>
              <a:t>6.	Open the gas tap.</a:t>
            </a:r>
          </a:p>
          <a:p>
            <a:r>
              <a:rPr lang="en-US" dirty="0"/>
              <a:t>7.	Bring the match or lighter near the top of the Bunsen burner.</a:t>
            </a:r>
          </a:p>
        </p:txBody>
      </p:sp>
      <p:sp>
        <p:nvSpPr>
          <p:cNvPr id="2" name="Slide Number Placeholder 1">
            <a:extLst>
              <a:ext uri="{FF2B5EF4-FFF2-40B4-BE49-F238E27FC236}">
                <a16:creationId xmlns:a16="http://schemas.microsoft.com/office/drawing/2014/main" id="{83D95D95-3412-7396-2E1B-E2D58088A4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427062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lvl="0">
              <a:lnSpc>
                <a:spcPct val="150000"/>
              </a:lnSpc>
              <a:spcAft>
                <a:spcPts val="600"/>
              </a:spcAft>
              <a:defRPr/>
            </a:pPr>
            <a:r>
              <a:rPr lang="en-AU" sz="1200" dirty="0">
                <a:solidFill>
                  <a:schemeClr val="bg1"/>
                </a:solidFill>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a:lnSpc>
                <a:spcPct val="150000"/>
              </a:lnSpc>
              <a:spcAft>
                <a:spcPts val="600"/>
              </a:spcAft>
            </a:pPr>
            <a:r>
              <a:rPr lang="en-AU" sz="1200" dirty="0">
                <a:solidFill>
                  <a:schemeClr val="bg1"/>
                </a:solidFill>
              </a:rPr>
              <a:t>Please refer to the NESA Copyright Disclaimer for more information </a:t>
            </a:r>
            <a:r>
              <a:rPr lang="en-AU" sz="1200" u="sng" dirty="0">
                <a:solidFill>
                  <a:schemeClr val="bg1"/>
                </a:solidFill>
                <a:hlinkClick r:id="rId3">
                  <a:extLst>
                    <a:ext uri="{A12FA001-AC4F-418D-AE19-62706E023703}">
                      <ahyp:hlinkClr xmlns:ahyp="http://schemas.microsoft.com/office/drawing/2018/hyperlinkcolor" val="tx"/>
                    </a:ext>
                  </a:extLst>
                </a:hlinkClick>
              </a:rPr>
              <a:t>https://www.nsw.gov.au/education-and-training/nesa/copyright</a:t>
            </a:r>
            <a:r>
              <a:rPr lang="en-AU" sz="1200" dirty="0">
                <a:solidFill>
                  <a:schemeClr val="bg1"/>
                </a:solidFill>
              </a:rPr>
              <a:t>.</a:t>
            </a:r>
          </a:p>
          <a:p>
            <a:pPr>
              <a:lnSpc>
                <a:spcPct val="150000"/>
              </a:lnSpc>
              <a:spcAft>
                <a:spcPts val="600"/>
              </a:spcAft>
            </a:pPr>
            <a:r>
              <a:rPr lang="en-AU" sz="1200" dirty="0">
                <a:solidFill>
                  <a:schemeClr val="bg1"/>
                </a:solidFill>
              </a:rPr>
              <a:t>NESA holds the only official and up-to-date versions of the NSW Curriculum and syllabus documents. Please visit NESA </a:t>
            </a:r>
            <a:r>
              <a:rPr lang="en-AU" sz="1200" u="sng" dirty="0">
                <a:solidFill>
                  <a:schemeClr val="bg1"/>
                </a:solidFill>
                <a:hlinkClick r:id="rId4">
                  <a:extLst>
                    <a:ext uri="{A12FA001-AC4F-418D-AE19-62706E023703}">
                      <ahyp:hlinkClr xmlns:ahyp="http://schemas.microsoft.com/office/drawing/2018/hyperlinkcolor" val="tx"/>
                    </a:ext>
                  </a:extLst>
                </a:hlinkClick>
              </a:rPr>
              <a:t>https://www.nsw.gov.au/education-and-training/nesa</a:t>
            </a:r>
            <a:r>
              <a:rPr lang="en-AU" sz="1200" dirty="0">
                <a:solidFill>
                  <a:schemeClr val="bg1"/>
                </a:solidFill>
              </a:rPr>
              <a:t> and NSW Curriculum </a:t>
            </a:r>
            <a:r>
              <a:rPr lang="en-AU" sz="1200" u="sng" dirty="0">
                <a:solidFill>
                  <a:schemeClr val="bg1"/>
                </a:solidFill>
                <a:hlinkClick r:id="rId5">
                  <a:extLst>
                    <a:ext uri="{A12FA001-AC4F-418D-AE19-62706E023703}">
                      <ahyp:hlinkClr xmlns:ahyp="http://schemas.microsoft.com/office/drawing/2018/hyperlinkcolor" val="tx"/>
                    </a:ext>
                  </a:extLst>
                </a:hlinkClick>
              </a:rPr>
              <a:t>https://curriculum.nsw.edu.au</a:t>
            </a:r>
            <a:r>
              <a:rPr lang="en-AU" sz="1200" dirty="0">
                <a:solidFill>
                  <a:schemeClr val="bg1"/>
                </a:solidFill>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lnSpc>
                <a:spcPct val="100000"/>
              </a:lnSpc>
            </a:pPr>
            <a:r>
              <a:rPr lang="en-AU" dirty="0">
                <a:hlinkClick r:id="rId6"/>
              </a:rPr>
              <a:t>Science 7–10 (2023) </a:t>
            </a:r>
            <a:r>
              <a:rPr lang="en-AU" dirty="0">
                <a:latin typeface="Public Sans Light" pitchFamily="2" charset="0"/>
              </a:rPr>
              <a:t>© </a:t>
            </a:r>
            <a:r>
              <a:rPr lang="en-AU" dirty="0"/>
              <a:t>Syllabus NSW Education Standards Authority (NESA) for and on behalf of the Crown in right of the State of New South Wales, 2023.</a:t>
            </a:r>
          </a:p>
          <a:p>
            <a:pPr>
              <a:lnSpc>
                <a:spcPct val="100000"/>
              </a:lnSpc>
            </a:pPr>
            <a:r>
              <a:rPr lang="en-AU" dirty="0"/>
              <a:t>ABC Indigenous (25 July 2023) </a:t>
            </a:r>
            <a:r>
              <a:rPr lang="en-AU" u="sng" dirty="0">
                <a:hlinkClick r:id="rId7"/>
              </a:rPr>
              <a:t>The Dark Emu Story | The Oldest Bakers</a:t>
            </a:r>
            <a:r>
              <a:rPr lang="en-AU" dirty="0"/>
              <a:t>, </a:t>
            </a:r>
            <a:r>
              <a:rPr lang="en-AU" i="1" dirty="0"/>
              <a:t>ABC Indigenous</a:t>
            </a:r>
            <a:r>
              <a:rPr lang="en-AU" dirty="0"/>
              <a:t>, YouTube, accessed 19 March 2026.</a:t>
            </a:r>
          </a:p>
          <a:p>
            <a:pPr>
              <a:lnSpc>
                <a:spcPct val="100000"/>
              </a:lnSpc>
            </a:pPr>
            <a:r>
              <a:rPr lang="en-AU" dirty="0"/>
              <a:t>AITSL (Australian Institute for Teaching and School Leadership Limited) (n.d.) </a:t>
            </a:r>
            <a:r>
              <a:rPr lang="en-AU" i="1" dirty="0">
                <a:hlinkClick r:id="rId8"/>
              </a:rPr>
              <a:t>Learning intentions and success criteria (PDF 251 KB)</a:t>
            </a:r>
            <a:r>
              <a:rPr lang="en-AU" dirty="0"/>
              <a:t>, AITSL, accessed 31 July 2024.</a:t>
            </a:r>
          </a:p>
          <a:p>
            <a:pPr>
              <a:lnSpc>
                <a:spcPct val="100000"/>
              </a:lnSpc>
            </a:pPr>
            <a:r>
              <a:rPr lang="en-AU" dirty="0"/>
              <a:t>Conceptual Academy (3 April 2015) </a:t>
            </a:r>
            <a:r>
              <a:rPr lang="en-AU" dirty="0">
                <a:hlinkClick r:id="rId9"/>
              </a:rPr>
              <a:t>‘Elements of Chemistry: Separating Mixtures’, </a:t>
            </a:r>
            <a:r>
              <a:rPr lang="en-AU" i="1" dirty="0"/>
              <a:t>Conceptual Academy, </a:t>
            </a:r>
            <a:r>
              <a:rPr lang="en-AU" dirty="0"/>
              <a:t>YouTube, accessed 19 January 2026.</a:t>
            </a:r>
          </a:p>
          <a:p>
            <a:pPr>
              <a:lnSpc>
                <a:spcPct val="100000"/>
              </a:lnSpc>
            </a:pPr>
            <a:r>
              <a:rPr lang="en-AU" dirty="0"/>
              <a:t>Dauphin Island Sea Lab (1 April 2020) </a:t>
            </a:r>
            <a:r>
              <a:rPr lang="en-AU" dirty="0">
                <a:hlinkClick r:id="rId10"/>
              </a:rPr>
              <a:t>‘</a:t>
            </a:r>
            <a:r>
              <a:rPr lang="en-AU" u="sng" dirty="0">
                <a:hlinkClick r:id="rId10"/>
              </a:rPr>
              <a:t>Make your own watershed’ (video)</a:t>
            </a:r>
            <a:r>
              <a:rPr lang="en-AU" dirty="0"/>
              <a:t>, </a:t>
            </a:r>
            <a:r>
              <a:rPr lang="en-AU" i="1" dirty="0"/>
              <a:t>Dauphin Island Sea Lab</a:t>
            </a:r>
            <a:r>
              <a:rPr lang="en-AU" dirty="0"/>
              <a:t>, YouTube, accessed 12 July 2025</a:t>
            </a:r>
          </a:p>
          <a:p>
            <a:pPr>
              <a:lnSpc>
                <a:spcPct val="100000"/>
              </a:lnSpc>
            </a:pPr>
            <a:r>
              <a:rPr lang="en-AU" dirty="0" err="1"/>
              <a:t>Edpuzzle</a:t>
            </a:r>
            <a:r>
              <a:rPr lang="en-AU" dirty="0"/>
              <a:t> Curriculum (17 July 2019) </a:t>
            </a:r>
            <a:r>
              <a:rPr lang="en-AU" dirty="0">
                <a:hlinkClick r:id="rId11"/>
              </a:rPr>
              <a:t>‘Sugar in water’ (video)</a:t>
            </a:r>
            <a:r>
              <a:rPr lang="en-AU" dirty="0"/>
              <a:t>, </a:t>
            </a:r>
            <a:r>
              <a:rPr lang="en-AU" i="1" dirty="0" err="1"/>
              <a:t>Edpuzzle</a:t>
            </a:r>
            <a:r>
              <a:rPr lang="en-AU" i="1" dirty="0"/>
              <a:t> Curriculum</a:t>
            </a:r>
            <a:r>
              <a:rPr lang="en-AU" dirty="0"/>
              <a:t>, YouTube, accessed 5 May 2025.</a:t>
            </a:r>
          </a:p>
          <a:p>
            <a:pPr>
              <a:lnSpc>
                <a:spcPct val="100000"/>
              </a:lnSpc>
            </a:pPr>
            <a:r>
              <a:rPr lang="en-AU" dirty="0"/>
              <a:t>NSW Education Standards Authority (2023) </a:t>
            </a:r>
            <a:r>
              <a:rPr lang="en-AU" i="1" dirty="0">
                <a:hlinkClick r:id="rId12"/>
              </a:rPr>
              <a:t>Science 7–10 Data Book</a:t>
            </a:r>
            <a:r>
              <a:rPr lang="en-AU" dirty="0"/>
              <a:t>, NSW Government, accessed 10 March 2025.</a:t>
            </a:r>
          </a:p>
          <a:p>
            <a:pPr>
              <a:lnSpc>
                <a:spcPct val="100000"/>
              </a:lnSpc>
            </a:pPr>
            <a:r>
              <a:rPr lang="en-AU" dirty="0" err="1"/>
              <a:t>NGScience</a:t>
            </a:r>
            <a:r>
              <a:rPr lang="en-AU" dirty="0"/>
              <a:t> (11 March 2025) </a:t>
            </a:r>
            <a:r>
              <a:rPr lang="en-AU" u="sng" dirty="0">
                <a:hlinkClick r:id="rId13"/>
              </a:rPr>
              <a:t>‘Heating Matter and Changes in State’ (video)</a:t>
            </a:r>
            <a:r>
              <a:rPr lang="en-AU" dirty="0"/>
              <a:t>, </a:t>
            </a:r>
            <a:r>
              <a:rPr lang="en-AU" i="1" dirty="0"/>
              <a:t>Next Generation Science</a:t>
            </a:r>
            <a:r>
              <a:rPr lang="en-AU" dirty="0"/>
              <a:t>, YouTube, accessed 10 March 2025. </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140</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E7D739D-3077-CE5D-976E-A1B31401BD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B79FC7-A4D2-4F9C-A3FE-42869C726220}"/>
              </a:ext>
            </a:extLst>
          </p:cNvPr>
          <p:cNvSpPr>
            <a:spLocks noGrp="1"/>
          </p:cNvSpPr>
          <p:nvPr>
            <p:ph type="title"/>
          </p:nvPr>
        </p:nvSpPr>
        <p:spPr/>
        <p:txBody>
          <a:bodyPr/>
          <a:lstStyle/>
          <a:p>
            <a:r>
              <a:rPr lang="en-AU"/>
              <a:t>References (2)</a:t>
            </a:r>
          </a:p>
        </p:txBody>
      </p:sp>
      <p:sp>
        <p:nvSpPr>
          <p:cNvPr id="9" name="Content Placeholder 3">
            <a:extLst>
              <a:ext uri="{FF2B5EF4-FFF2-40B4-BE49-F238E27FC236}">
                <a16:creationId xmlns:a16="http://schemas.microsoft.com/office/drawing/2014/main" id="{6F031A87-2619-3943-D486-84BD8E3B9A81}"/>
              </a:ext>
            </a:extLst>
          </p:cNvPr>
          <p:cNvSpPr txBox="1">
            <a:spLocks/>
          </p:cNvSpPr>
          <p:nvPr/>
        </p:nvSpPr>
        <p:spPr>
          <a:xfrm>
            <a:off x="360000" y="1426463"/>
            <a:ext cx="11484000" cy="292735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t>TED-Ed (4 December 2012) </a:t>
            </a:r>
            <a:r>
              <a:rPr lang="en-AU" sz="1200" u="sng" dirty="0">
                <a:hlinkClick r:id="rId3"/>
              </a:rPr>
              <a:t>‘How taking a bath led to Archimedes’ principle – Mark Salata’ (video)</a:t>
            </a:r>
            <a:r>
              <a:rPr lang="en-AU" sz="1200" dirty="0"/>
              <a:t>, </a:t>
            </a:r>
            <a:r>
              <a:rPr lang="en-AU" sz="1200" i="1" dirty="0"/>
              <a:t>TED-Ed</a:t>
            </a:r>
            <a:r>
              <a:rPr lang="en-AU" sz="1200" dirty="0"/>
              <a:t>, YouTube, accessed 10 March 2025</a:t>
            </a:r>
          </a:p>
          <a:p>
            <a:r>
              <a:rPr lang="en-AU" sz="1200" dirty="0"/>
              <a:t>TED-Ed (10 May 2016) </a:t>
            </a:r>
            <a:r>
              <a:rPr lang="en-AU" sz="1200" dirty="0">
                <a:hlinkClick r:id="rId4"/>
              </a:rPr>
              <a:t>‘How do we separate the seemingly inseparable? –Iddo Magen (video), </a:t>
            </a:r>
            <a:r>
              <a:rPr lang="en-AU" sz="1200" i="1" dirty="0"/>
              <a:t>TED-Ed</a:t>
            </a:r>
            <a:r>
              <a:rPr lang="en-AU" sz="1200" dirty="0"/>
              <a:t>, YouTube, accessed 19 March 2026</a:t>
            </a:r>
          </a:p>
        </p:txBody>
      </p:sp>
      <p:sp>
        <p:nvSpPr>
          <p:cNvPr id="2" name="Slide Number Placeholder 1">
            <a:extLst>
              <a:ext uri="{FF2B5EF4-FFF2-40B4-BE49-F238E27FC236}">
                <a16:creationId xmlns:a16="http://schemas.microsoft.com/office/drawing/2014/main" id="{7013C772-DF4C-F796-D30B-C8D3F327E69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141</a:t>
            </a:fld>
            <a:endParaRPr lang="en-AU"/>
          </a:p>
        </p:txBody>
      </p:sp>
    </p:spTree>
    <p:extLst>
      <p:ext uri="{BB962C8B-B14F-4D97-AF65-F5344CB8AC3E}">
        <p14:creationId xmlns:p14="http://schemas.microsoft.com/office/powerpoint/2010/main" val="24261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nSpc>
                <a:spcPct val="150000"/>
              </a:lnSpc>
              <a:spcAft>
                <a:spcPts val="600"/>
              </a:spcAft>
            </a:pPr>
            <a:r>
              <a:rPr lang="en-AU" sz="1200" dirty="0">
                <a:solidFill>
                  <a:schemeClr val="bg1"/>
                </a:solidFill>
              </a:rPr>
              <a:t>This license allows you to share and adapt the material for any purpose, even commercially.</a:t>
            </a:r>
          </a:p>
          <a:p>
            <a:pPr>
              <a:lnSpc>
                <a:spcPct val="150000"/>
              </a:lnSpc>
              <a:spcAft>
                <a:spcPts val="600"/>
              </a:spcAft>
            </a:pPr>
            <a:r>
              <a:rPr lang="en-AU" sz="1200" dirty="0">
                <a:solidFill>
                  <a:schemeClr val="bg1"/>
                </a:solidFill>
              </a:rPr>
              <a:t>Attribution should be given to © State of New South Wales (Department of Education), 2026.</a:t>
            </a:r>
          </a:p>
          <a:p>
            <a:pPr>
              <a:lnSpc>
                <a:spcPct val="150000"/>
              </a:lnSpc>
            </a:pPr>
            <a:r>
              <a:rPr lang="en-AU" sz="1200" dirty="0">
                <a:solidFill>
                  <a:schemeClr val="bg1"/>
                </a:solidFill>
              </a:rPr>
              <a:t>Material in this resource not available under a Creative Commons license:</a:t>
            </a:r>
          </a:p>
          <a:p>
            <a:pPr marL="171450" indent="-171450">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nSpc>
                <a:spcPct val="150000"/>
              </a:lnSpc>
              <a:spcBef>
                <a:spcPts val="1200"/>
              </a:spcBef>
              <a:spcAft>
                <a:spcPts val="600"/>
              </a:spcAft>
            </a:pPr>
            <a:r>
              <a:rPr lang="en-AU" sz="1200" b="1" dirty="0">
                <a:solidFill>
                  <a:schemeClr val="bg1"/>
                </a:solidFill>
              </a:rPr>
              <a:t>Links to third-party material and websites</a:t>
            </a:r>
          </a:p>
          <a:p>
            <a:pPr>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E167-F838-8264-7BE3-076FF36298E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A1E010-ECCC-E710-E093-D608909767CE}"/>
              </a:ext>
            </a:extLst>
          </p:cNvPr>
          <p:cNvSpPr>
            <a:spLocks noGrp="1"/>
          </p:cNvSpPr>
          <p:nvPr>
            <p:ph type="title"/>
          </p:nvPr>
        </p:nvSpPr>
        <p:spPr/>
        <p:txBody>
          <a:bodyPr/>
          <a:lstStyle/>
          <a:p>
            <a:r>
              <a:rPr lang="en-AU" dirty="0"/>
              <a:t>1.1 Checkpoint 2</a:t>
            </a:r>
          </a:p>
        </p:txBody>
      </p:sp>
      <p:sp>
        <p:nvSpPr>
          <p:cNvPr id="9" name="Text Placeholder 8">
            <a:extLst>
              <a:ext uri="{FF2B5EF4-FFF2-40B4-BE49-F238E27FC236}">
                <a16:creationId xmlns:a16="http://schemas.microsoft.com/office/drawing/2014/main" id="{53F17EF0-34D2-7D93-D248-61F10DE553E5}"/>
              </a:ext>
            </a:extLst>
          </p:cNvPr>
          <p:cNvSpPr>
            <a:spLocks noGrp="1"/>
          </p:cNvSpPr>
          <p:nvPr>
            <p:ph type="body" sz="quarter" idx="18"/>
          </p:nvPr>
        </p:nvSpPr>
        <p:spPr>
          <a:xfrm>
            <a:off x="359999" y="918384"/>
            <a:ext cx="11483997" cy="615851"/>
          </a:xfrm>
        </p:spPr>
        <p:txBody>
          <a:bodyPr/>
          <a:lstStyle/>
          <a:p>
            <a:pPr>
              <a:lnSpc>
                <a:spcPct val="100000"/>
              </a:lnSpc>
            </a:pPr>
            <a:r>
              <a:rPr lang="en-AU" sz="1800" dirty="0"/>
              <a:t>Read each statement below and decide whether it is True or False. Where a statement is false, reword it to a true statement.</a:t>
            </a:r>
          </a:p>
        </p:txBody>
      </p:sp>
      <p:sp>
        <p:nvSpPr>
          <p:cNvPr id="7" name="Content Placeholder 6">
            <a:extLst>
              <a:ext uri="{FF2B5EF4-FFF2-40B4-BE49-F238E27FC236}">
                <a16:creationId xmlns:a16="http://schemas.microsoft.com/office/drawing/2014/main" id="{8056C563-0548-B645-C91F-71CACDC5F23D}"/>
              </a:ext>
            </a:extLst>
          </p:cNvPr>
          <p:cNvSpPr>
            <a:spLocks noGrp="1"/>
          </p:cNvSpPr>
          <p:nvPr>
            <p:ph sz="quarter" idx="4294967295"/>
          </p:nvPr>
        </p:nvSpPr>
        <p:spPr>
          <a:xfrm>
            <a:off x="415925" y="1791113"/>
            <a:ext cx="11776075" cy="4814887"/>
          </a:xfrm>
        </p:spPr>
        <p:txBody>
          <a:bodyPr/>
          <a:lstStyle/>
          <a:p>
            <a:r>
              <a:rPr lang="en-AU" sz="1800" b="1" dirty="0">
                <a:latin typeface="+mn-lt"/>
              </a:rPr>
              <a:t>True or False?</a:t>
            </a:r>
          </a:p>
          <a:p>
            <a:pPr marL="342900" indent="-342900">
              <a:buFont typeface="+mj-lt"/>
              <a:buAutoNum type="arabicPeriod"/>
            </a:pPr>
            <a:r>
              <a:rPr lang="en-AU" sz="1800" dirty="0">
                <a:latin typeface="+mn-lt"/>
              </a:rPr>
              <a:t>You should always light the Bunsen burner with the air hole fully open.</a:t>
            </a:r>
          </a:p>
          <a:p>
            <a:pPr marL="0" marR="0" lvl="0" indent="0" algn="l" defTabSz="609585" rtl="0" eaLnBrk="1" fontAlgn="auto" latinLnBrk="0" hangingPunct="1">
              <a:spcBef>
                <a:spcPts val="0"/>
              </a:spcBef>
              <a:buClrTx/>
              <a:buSzTx/>
              <a:buFontTx/>
              <a:buNone/>
              <a:tabLst/>
              <a:defRPr/>
            </a:pPr>
            <a:r>
              <a:rPr kumimoji="0" lang="en-AU" sz="1800" b="1" i="0" u="none" strike="noStrike" kern="1200" cap="none" spc="0" normalizeH="0" baseline="0" noProof="0" dirty="0">
                <a:ln>
                  <a:noFill/>
                </a:ln>
                <a:solidFill>
                  <a:srgbClr val="22272B"/>
                </a:solidFill>
                <a:effectLst/>
                <a:uLnTx/>
                <a:uFillTx/>
                <a:latin typeface="+mn-lt"/>
                <a:ea typeface="+mn-ea"/>
                <a:cs typeface="+mn-cs"/>
              </a:rPr>
              <a:t>False – a Bunsen burner should always be lit with the air hole closed.</a:t>
            </a:r>
            <a:endParaRPr lang="en-AU" sz="1800" dirty="0">
              <a:latin typeface="+mn-lt"/>
            </a:endParaRPr>
          </a:p>
          <a:p>
            <a:pPr marL="342900" indent="-342900">
              <a:buFont typeface="+mj-lt"/>
              <a:buAutoNum type="arabicPeriod" startAt="2"/>
            </a:pPr>
            <a:r>
              <a:rPr lang="en-AU" sz="1800" dirty="0">
                <a:latin typeface="+mn-lt"/>
              </a:rPr>
              <a:t>Long hair should be tied back and loose clothing secured before using a Bunsen burner.</a:t>
            </a:r>
          </a:p>
          <a:p>
            <a:r>
              <a:rPr kumimoji="0" lang="en-AU" sz="1800" b="1" i="0" u="none" strike="noStrike" kern="1200" cap="none" spc="0" normalizeH="0" baseline="0" noProof="0" dirty="0">
                <a:ln>
                  <a:noFill/>
                </a:ln>
                <a:solidFill>
                  <a:srgbClr val="22272B"/>
                </a:solidFill>
                <a:effectLst/>
                <a:uLnTx/>
                <a:uFillTx/>
                <a:latin typeface="+mn-lt"/>
                <a:ea typeface="+mn-ea"/>
                <a:cs typeface="+mn-cs"/>
              </a:rPr>
              <a:t>True</a:t>
            </a:r>
            <a:endParaRPr lang="en-AU" sz="1800" dirty="0">
              <a:latin typeface="+mn-lt"/>
            </a:endParaRPr>
          </a:p>
          <a:p>
            <a:pPr marL="342900" indent="-342900">
              <a:buFont typeface="+mj-lt"/>
              <a:buAutoNum type="arabicPeriod" startAt="3"/>
            </a:pPr>
            <a:r>
              <a:rPr lang="en-AU" sz="1800" dirty="0">
                <a:latin typeface="+mn-lt"/>
              </a:rPr>
              <a:t>You should strike the match after turning on the gas when lighting a Bunsen burner.</a:t>
            </a:r>
          </a:p>
          <a:p>
            <a:pPr marL="0" marR="0" lvl="0" indent="0" algn="l" defTabSz="609585" rtl="0" eaLnBrk="1" fontAlgn="auto" latinLnBrk="0" hangingPunct="1">
              <a:spcBef>
                <a:spcPts val="0"/>
              </a:spcBef>
              <a:buClrTx/>
              <a:buSzTx/>
              <a:buFontTx/>
              <a:buNone/>
              <a:tabLst/>
              <a:defRPr/>
            </a:pPr>
            <a:r>
              <a:rPr kumimoji="0" lang="en-AU" sz="1800" b="1" i="0" u="none" strike="noStrike" kern="1200" cap="none" spc="0" normalizeH="0" baseline="0" noProof="0" dirty="0">
                <a:ln>
                  <a:noFill/>
                </a:ln>
                <a:solidFill>
                  <a:srgbClr val="22272B"/>
                </a:solidFill>
                <a:effectLst/>
                <a:uLnTx/>
                <a:uFillTx/>
                <a:latin typeface="+mn-lt"/>
                <a:ea typeface="+mn-ea"/>
                <a:cs typeface="+mn-cs"/>
              </a:rPr>
              <a:t>False – you should light the match before turning on the gas tap.</a:t>
            </a:r>
            <a:endParaRPr lang="en-AU" sz="1800" dirty="0">
              <a:latin typeface="+mn-lt"/>
            </a:endParaRPr>
          </a:p>
          <a:p>
            <a:pPr marL="342900" indent="-342900">
              <a:buFont typeface="+mj-lt"/>
              <a:buAutoNum type="arabicPeriod" startAt="4"/>
            </a:pPr>
            <a:r>
              <a:rPr lang="en-AU" sz="1800" dirty="0">
                <a:latin typeface="+mn-lt"/>
              </a:rPr>
              <a:t>When not in use for short periods of time, the Bunsen burner should be left on the yellow safety flame.</a:t>
            </a:r>
          </a:p>
          <a:p>
            <a:pPr marL="0" marR="0" lvl="0" indent="0" algn="l" defTabSz="609585" rtl="0" eaLnBrk="1" fontAlgn="auto" latinLnBrk="0" hangingPunct="1">
              <a:spcBef>
                <a:spcPts val="0"/>
              </a:spcBef>
              <a:buClrTx/>
              <a:buSzTx/>
              <a:buFontTx/>
              <a:buNone/>
              <a:tabLst/>
              <a:defRPr/>
            </a:pPr>
            <a:r>
              <a:rPr kumimoji="0" lang="en-AU" sz="1800" b="1" i="0" u="none" strike="noStrike" kern="1200" cap="none" spc="0" normalizeH="0" baseline="0" noProof="0" dirty="0">
                <a:ln>
                  <a:noFill/>
                </a:ln>
                <a:solidFill>
                  <a:srgbClr val="22272B"/>
                </a:solidFill>
                <a:effectLst/>
                <a:uLnTx/>
                <a:uFillTx/>
                <a:latin typeface="+mn-lt"/>
                <a:ea typeface="+mn-ea"/>
                <a:cs typeface="+mn-cs"/>
              </a:rPr>
              <a:t>True</a:t>
            </a:r>
          </a:p>
        </p:txBody>
      </p:sp>
      <p:sp>
        <p:nvSpPr>
          <p:cNvPr id="2" name="Slide Number Placeholder 1">
            <a:extLst>
              <a:ext uri="{FF2B5EF4-FFF2-40B4-BE49-F238E27FC236}">
                <a16:creationId xmlns:a16="http://schemas.microsoft.com/office/drawing/2014/main" id="{A442096B-7718-C0B0-FF65-C405B93200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63490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A2D8D-AF79-D87E-7EFB-0297FD3422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EAD2B0-8700-A933-77F6-271D0CA843E6}"/>
              </a:ext>
            </a:extLst>
          </p:cNvPr>
          <p:cNvSpPr>
            <a:spLocks noGrp="1"/>
          </p:cNvSpPr>
          <p:nvPr>
            <p:ph type="title"/>
          </p:nvPr>
        </p:nvSpPr>
        <p:spPr>
          <a:xfrm>
            <a:off x="360000" y="360000"/>
            <a:ext cx="6030968" cy="545601"/>
          </a:xfrm>
        </p:spPr>
        <p:txBody>
          <a:bodyPr/>
          <a:lstStyle/>
          <a:p>
            <a:r>
              <a:rPr lang="en-GB" dirty="0">
                <a:latin typeface="+mj-lt"/>
              </a:rPr>
              <a:t>1.1 Constructing a line graph</a:t>
            </a:r>
            <a:endParaRPr lang="en-AU" dirty="0">
              <a:latin typeface="+mj-lt"/>
            </a:endParaRPr>
          </a:p>
        </p:txBody>
      </p:sp>
      <p:pic>
        <p:nvPicPr>
          <p:cNvPr id="20" name="Picture 19" descr="Line graph representing the growth rate of 2 plants. The blue line represents linear growth and the orange represents exponential growth">
            <a:extLst>
              <a:ext uri="{FF2B5EF4-FFF2-40B4-BE49-F238E27FC236}">
                <a16:creationId xmlns:a16="http://schemas.microsoft.com/office/drawing/2014/main" id="{610DEC22-442E-12C6-A944-BC3446721C79}"/>
              </a:ext>
            </a:extLst>
          </p:cNvPr>
          <p:cNvPicPr>
            <a:picLocks noChangeAspect="1"/>
          </p:cNvPicPr>
          <p:nvPr/>
        </p:nvPicPr>
        <p:blipFill>
          <a:blip r:embed="rId3"/>
          <a:stretch>
            <a:fillRect/>
          </a:stretch>
        </p:blipFill>
        <p:spPr>
          <a:xfrm>
            <a:off x="2800991" y="1145248"/>
            <a:ext cx="6590017" cy="4567505"/>
          </a:xfrm>
          <a:prstGeom prst="rect">
            <a:avLst/>
          </a:prstGeom>
        </p:spPr>
      </p:pic>
      <p:sp>
        <p:nvSpPr>
          <p:cNvPr id="4" name="Callout: Right Arrow 22">
            <a:extLst>
              <a:ext uri="{FF2B5EF4-FFF2-40B4-BE49-F238E27FC236}">
                <a16:creationId xmlns:a16="http://schemas.microsoft.com/office/drawing/2014/main" id="{89215C35-14BA-A8FF-4D68-7DC96AF926C7}"/>
              </a:ext>
            </a:extLst>
          </p:cNvPr>
          <p:cNvSpPr/>
          <p:nvPr/>
        </p:nvSpPr>
        <p:spPr>
          <a:xfrm>
            <a:off x="6615964" y="107501"/>
            <a:ext cx="2242901" cy="907790"/>
          </a:xfrm>
          <a:prstGeom prst="wedgeRoundRectCallout">
            <a:avLst>
              <a:gd name="adj1" fmla="val -21546"/>
              <a:gd name="adj2" fmla="val 84714"/>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400" b="1">
                <a:latin typeface="Arial" panose="020B0604020202020204" pitchFamily="34" charset="0"/>
                <a:cs typeface="Arial" panose="020B0604020202020204" pitchFamily="34" charset="0"/>
              </a:rPr>
              <a:t>Title</a:t>
            </a:r>
            <a:r>
              <a:rPr lang="en-AU" sz="1400">
                <a:latin typeface="Arial" panose="020B0604020202020204" pitchFamily="34" charset="0"/>
                <a:cs typeface="Arial" panose="020B0604020202020204" pitchFamily="34" charset="0"/>
              </a:rPr>
              <a:t> that describes what data is represented </a:t>
            </a:r>
          </a:p>
        </p:txBody>
      </p:sp>
      <p:sp>
        <p:nvSpPr>
          <p:cNvPr id="5" name="Callout: Right Arrow 22">
            <a:extLst>
              <a:ext uri="{FF2B5EF4-FFF2-40B4-BE49-F238E27FC236}">
                <a16:creationId xmlns:a16="http://schemas.microsoft.com/office/drawing/2014/main" id="{76C2DB3B-9831-4778-D9E1-4F58F8D34CD3}"/>
              </a:ext>
            </a:extLst>
          </p:cNvPr>
          <p:cNvSpPr/>
          <p:nvPr/>
        </p:nvSpPr>
        <p:spPr>
          <a:xfrm>
            <a:off x="360000" y="1818967"/>
            <a:ext cx="1925474" cy="1867687"/>
          </a:xfrm>
          <a:prstGeom prst="wedgeRoundRectCallout">
            <a:avLst>
              <a:gd name="adj1" fmla="val 87021"/>
              <a:gd name="adj2" fmla="val 18893"/>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400" b="1" dirty="0">
                <a:latin typeface="Arial" panose="020B0604020202020204" pitchFamily="34" charset="0"/>
                <a:cs typeface="Arial" panose="020B0604020202020204" pitchFamily="34" charset="0"/>
              </a:rPr>
              <a:t>The y-axis</a:t>
            </a:r>
            <a:r>
              <a:rPr lang="en-AU" sz="1400" dirty="0">
                <a:latin typeface="Arial" panose="020B0604020202020204" pitchFamily="34" charset="0"/>
                <a:cs typeface="Arial" panose="020B0604020202020204" pitchFamily="34" charset="0"/>
              </a:rPr>
              <a:t> typically represents the dependent variable in an experiment. Here they are measuring height in cm</a:t>
            </a:r>
          </a:p>
        </p:txBody>
      </p:sp>
      <p:sp>
        <p:nvSpPr>
          <p:cNvPr id="6" name="Callout: Right Arrow 22">
            <a:extLst>
              <a:ext uri="{FF2B5EF4-FFF2-40B4-BE49-F238E27FC236}">
                <a16:creationId xmlns:a16="http://schemas.microsoft.com/office/drawing/2014/main" id="{3E113977-7ACA-807F-1C06-9CC5CCA8EF43}"/>
              </a:ext>
            </a:extLst>
          </p:cNvPr>
          <p:cNvSpPr/>
          <p:nvPr/>
        </p:nvSpPr>
        <p:spPr>
          <a:xfrm>
            <a:off x="8327924" y="1730476"/>
            <a:ext cx="3516076" cy="1621529"/>
          </a:xfrm>
          <a:prstGeom prst="wedgeRoundRectCallout">
            <a:avLst>
              <a:gd name="adj1" fmla="val -104959"/>
              <a:gd name="adj2" fmla="val 26316"/>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400">
                <a:latin typeface="Arial" panose="020B0604020202020204" pitchFamily="34" charset="0"/>
                <a:cs typeface="Arial" panose="020B0604020202020204" pitchFamily="34" charset="0"/>
              </a:rPr>
              <a:t>What does the </a:t>
            </a:r>
            <a:r>
              <a:rPr lang="en-AU" sz="1400" b="1">
                <a:latin typeface="Arial" panose="020B0604020202020204" pitchFamily="34" charset="0"/>
                <a:cs typeface="Arial" panose="020B0604020202020204" pitchFamily="34" charset="0"/>
              </a:rPr>
              <a:t>slope</a:t>
            </a:r>
            <a:r>
              <a:rPr lang="en-AU" sz="1400">
                <a:latin typeface="Arial" panose="020B0604020202020204" pitchFamily="34" charset="0"/>
                <a:cs typeface="Arial" panose="020B0604020202020204" pitchFamily="34" charset="0"/>
              </a:rPr>
              <a:t> tell you? The blue plant is growing at a steady rate while the rate of growth of the orange plant is increasing.</a:t>
            </a:r>
          </a:p>
        </p:txBody>
      </p:sp>
      <p:sp>
        <p:nvSpPr>
          <p:cNvPr id="9" name="Callout: Right Arrow 22">
            <a:extLst>
              <a:ext uri="{FF2B5EF4-FFF2-40B4-BE49-F238E27FC236}">
                <a16:creationId xmlns:a16="http://schemas.microsoft.com/office/drawing/2014/main" id="{518C5209-574D-9425-69EB-E42EA5F18AC5}"/>
              </a:ext>
            </a:extLst>
          </p:cNvPr>
          <p:cNvSpPr/>
          <p:nvPr/>
        </p:nvSpPr>
        <p:spPr>
          <a:xfrm>
            <a:off x="2974602" y="5842710"/>
            <a:ext cx="3416366" cy="773228"/>
          </a:xfrm>
          <a:prstGeom prst="wedgeRoundRectCallout">
            <a:avLst>
              <a:gd name="adj1" fmla="val 20389"/>
              <a:gd name="adj2" fmla="val -94574"/>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400" b="1" dirty="0">
                <a:latin typeface="Arial" panose="020B0604020202020204" pitchFamily="34" charset="0"/>
                <a:cs typeface="Arial" panose="020B0604020202020204" pitchFamily="34" charset="0"/>
              </a:rPr>
              <a:t>The X-axis</a:t>
            </a:r>
            <a:r>
              <a:rPr lang="en-AU" sz="1400" dirty="0">
                <a:latin typeface="Arial" panose="020B0604020202020204" pitchFamily="34" charset="0"/>
                <a:cs typeface="Arial" panose="020B0604020202020204" pitchFamily="34" charset="0"/>
              </a:rPr>
              <a:t> typically represents the independent variable in an experiment</a:t>
            </a:r>
          </a:p>
        </p:txBody>
      </p:sp>
      <p:sp>
        <p:nvSpPr>
          <p:cNvPr id="10" name="Callout: Right Arrow 22">
            <a:extLst>
              <a:ext uri="{FF2B5EF4-FFF2-40B4-BE49-F238E27FC236}">
                <a16:creationId xmlns:a16="http://schemas.microsoft.com/office/drawing/2014/main" id="{3017B631-FC3F-E006-002F-FD440077E8B2}"/>
              </a:ext>
            </a:extLst>
          </p:cNvPr>
          <p:cNvSpPr/>
          <p:nvPr/>
        </p:nvSpPr>
        <p:spPr>
          <a:xfrm>
            <a:off x="6734838" y="5842710"/>
            <a:ext cx="3171687" cy="773228"/>
          </a:xfrm>
          <a:prstGeom prst="wedgeRoundRectCallout">
            <a:avLst>
              <a:gd name="adj1" fmla="val -39726"/>
              <a:gd name="adj2" fmla="val -12654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400" dirty="0">
                <a:latin typeface="Arial" panose="020B0604020202020204" pitchFamily="34" charset="0"/>
                <a:cs typeface="Arial" panose="020B0604020202020204" pitchFamily="34" charset="0"/>
              </a:rPr>
              <a:t>Pay attention to </a:t>
            </a:r>
            <a:r>
              <a:rPr lang="en-AU" sz="1400" b="1" dirty="0">
                <a:latin typeface="Arial" panose="020B0604020202020204" pitchFamily="34" charset="0"/>
                <a:cs typeface="Arial" panose="020B0604020202020204" pitchFamily="34" charset="0"/>
              </a:rPr>
              <a:t>units</a:t>
            </a:r>
            <a:r>
              <a:rPr lang="en-AU" sz="1400" dirty="0">
                <a:latin typeface="Arial" panose="020B0604020202020204" pitchFamily="34" charset="0"/>
                <a:cs typeface="Arial" panose="020B0604020202020204" pitchFamily="34" charset="0"/>
              </a:rPr>
              <a:t>. This experiment happened over 10 days</a:t>
            </a:r>
          </a:p>
        </p:txBody>
      </p:sp>
      <p:sp>
        <p:nvSpPr>
          <p:cNvPr id="11" name="Callout: Right Arrow 22">
            <a:extLst>
              <a:ext uri="{FF2B5EF4-FFF2-40B4-BE49-F238E27FC236}">
                <a16:creationId xmlns:a16="http://schemas.microsoft.com/office/drawing/2014/main" id="{B7171C45-52FC-450C-2484-AACFE691675F}"/>
              </a:ext>
            </a:extLst>
          </p:cNvPr>
          <p:cNvSpPr/>
          <p:nvPr/>
        </p:nvSpPr>
        <p:spPr>
          <a:xfrm>
            <a:off x="360000" y="4121513"/>
            <a:ext cx="1925474" cy="1486698"/>
          </a:xfrm>
          <a:prstGeom prst="wedgeRoundRectCallout">
            <a:avLst>
              <a:gd name="adj1" fmla="val 101518"/>
              <a:gd name="adj2" fmla="val -21250"/>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GB" sz="1400">
                <a:latin typeface="Arial" panose="020B0604020202020204" pitchFamily="34" charset="0"/>
                <a:cs typeface="Arial" panose="020B0604020202020204" pitchFamily="34" charset="0"/>
              </a:rPr>
              <a:t>Is the </a:t>
            </a:r>
            <a:r>
              <a:rPr lang="en-GB" sz="1400" b="1">
                <a:latin typeface="Arial" panose="020B0604020202020204" pitchFamily="34" charset="0"/>
                <a:cs typeface="Arial" panose="020B0604020202020204" pitchFamily="34" charset="0"/>
              </a:rPr>
              <a:t>scale</a:t>
            </a:r>
            <a:r>
              <a:rPr lang="en-GB" sz="1400">
                <a:latin typeface="Arial" panose="020B0604020202020204" pitchFamily="34" charset="0"/>
                <a:cs typeface="Arial" panose="020B0604020202020204" pitchFamily="34" charset="0"/>
              </a:rPr>
              <a:t> linear? Does it start at zero?</a:t>
            </a:r>
            <a:endParaRPr lang="en-AU" sz="1400">
              <a:latin typeface="Arial" panose="020B0604020202020204" pitchFamily="34" charset="0"/>
              <a:cs typeface="Arial" panose="020B0604020202020204" pitchFamily="34" charset="0"/>
            </a:endParaRPr>
          </a:p>
        </p:txBody>
      </p:sp>
      <p:sp>
        <p:nvSpPr>
          <p:cNvPr id="12" name="Callout: Right Arrow 22">
            <a:extLst>
              <a:ext uri="{FF2B5EF4-FFF2-40B4-BE49-F238E27FC236}">
                <a16:creationId xmlns:a16="http://schemas.microsoft.com/office/drawing/2014/main" id="{BB1B961E-8DBD-8DA7-5657-908944CEE5F8}"/>
              </a:ext>
            </a:extLst>
          </p:cNvPr>
          <p:cNvSpPr/>
          <p:nvPr/>
        </p:nvSpPr>
        <p:spPr>
          <a:xfrm>
            <a:off x="9534384" y="3686654"/>
            <a:ext cx="2403917" cy="1358720"/>
          </a:xfrm>
          <a:prstGeom prst="wedgeRoundRectCallout">
            <a:avLst>
              <a:gd name="adj1" fmla="val -63140"/>
              <a:gd name="adj2" fmla="val -1941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400" b="1" dirty="0">
                <a:latin typeface="Arial" panose="020B0604020202020204" pitchFamily="34" charset="0"/>
                <a:cs typeface="Arial" panose="020B0604020202020204" pitchFamily="34" charset="0"/>
              </a:rPr>
              <a:t>Key</a:t>
            </a:r>
            <a:r>
              <a:rPr lang="en-AU" sz="1400" dirty="0">
                <a:latin typeface="Arial" panose="020B0604020202020204" pitchFamily="34" charset="0"/>
                <a:cs typeface="Arial" panose="020B0604020202020204" pitchFamily="34" charset="0"/>
              </a:rPr>
              <a:t> – Necessary when 2 different data sets are on the same graph. </a:t>
            </a:r>
          </a:p>
        </p:txBody>
      </p:sp>
      <p:sp>
        <p:nvSpPr>
          <p:cNvPr id="2" name="Slide Number Placeholder 1">
            <a:extLst>
              <a:ext uri="{FF2B5EF4-FFF2-40B4-BE49-F238E27FC236}">
                <a16:creationId xmlns:a16="http://schemas.microsoft.com/office/drawing/2014/main" id="{56B229A9-99A9-46CD-24C1-DD220EF621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74004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3A3A5-70CA-66B6-6CD4-62E3C0D2E7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E9DD50-5AA3-0E9D-FBC9-89940BE0FF05}"/>
              </a:ext>
            </a:extLst>
          </p:cNvPr>
          <p:cNvSpPr>
            <a:spLocks noGrp="1"/>
          </p:cNvSpPr>
          <p:nvPr>
            <p:ph type="title"/>
          </p:nvPr>
        </p:nvSpPr>
        <p:spPr/>
        <p:txBody>
          <a:bodyPr/>
          <a:lstStyle/>
          <a:p>
            <a:r>
              <a:rPr lang="en-AU">
                <a:latin typeface="+mj-lt"/>
              </a:rPr>
              <a:t>1.1 Checkpoint 3 (1 of 2)</a:t>
            </a:r>
          </a:p>
        </p:txBody>
      </p:sp>
      <p:sp>
        <p:nvSpPr>
          <p:cNvPr id="9" name="Text Placeholder 8">
            <a:extLst>
              <a:ext uri="{FF2B5EF4-FFF2-40B4-BE49-F238E27FC236}">
                <a16:creationId xmlns:a16="http://schemas.microsoft.com/office/drawing/2014/main" id="{8C5E2AD4-D184-5F65-E5A4-3C88E48563E9}"/>
              </a:ext>
            </a:extLst>
          </p:cNvPr>
          <p:cNvSpPr>
            <a:spLocks noGrp="1"/>
          </p:cNvSpPr>
          <p:nvPr>
            <p:ph type="body" sz="quarter" idx="18"/>
          </p:nvPr>
        </p:nvSpPr>
        <p:spPr/>
        <p:txBody>
          <a:bodyPr/>
          <a:lstStyle/>
          <a:p>
            <a:r>
              <a:rPr lang="en-AU" dirty="0">
                <a:latin typeface="+mj-lt"/>
              </a:rPr>
              <a:t>What is missing from this line graph?</a:t>
            </a:r>
            <a:endParaRPr lang="en-AU" baseline="30000" dirty="0">
              <a:latin typeface="+mj-lt"/>
            </a:endParaRPr>
          </a:p>
        </p:txBody>
      </p:sp>
      <p:pic>
        <p:nvPicPr>
          <p:cNvPr id="10" name="Picture 9" descr="Image of line graph showing positive correlation">
            <a:extLst>
              <a:ext uri="{FF2B5EF4-FFF2-40B4-BE49-F238E27FC236}">
                <a16:creationId xmlns:a16="http://schemas.microsoft.com/office/drawing/2014/main" id="{EFB45F97-BC98-B731-8D82-F1F5DB8C2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070" y="1942215"/>
            <a:ext cx="6699345" cy="4570162"/>
          </a:xfrm>
          <a:prstGeom prst="rect">
            <a:avLst/>
          </a:prstGeom>
        </p:spPr>
      </p:pic>
      <p:sp>
        <p:nvSpPr>
          <p:cNvPr id="2" name="Slide Number Placeholder 1">
            <a:extLst>
              <a:ext uri="{FF2B5EF4-FFF2-40B4-BE49-F238E27FC236}">
                <a16:creationId xmlns:a16="http://schemas.microsoft.com/office/drawing/2014/main" id="{167CFD8D-9CDD-216C-872A-400A66B082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90165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2A397-9779-771A-EC36-759C8DE4119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0721962-18EA-CBA9-0DE8-3469333196C1}"/>
              </a:ext>
            </a:extLst>
          </p:cNvPr>
          <p:cNvSpPr>
            <a:spLocks noGrp="1"/>
          </p:cNvSpPr>
          <p:nvPr>
            <p:ph type="title"/>
          </p:nvPr>
        </p:nvSpPr>
        <p:spPr/>
        <p:txBody>
          <a:bodyPr/>
          <a:lstStyle/>
          <a:p>
            <a:r>
              <a:rPr lang="en-AU" dirty="0">
                <a:latin typeface="+mj-lt"/>
              </a:rPr>
              <a:t>1.1 Checkpoint 3 (2 of 2)</a:t>
            </a:r>
          </a:p>
        </p:txBody>
      </p:sp>
      <p:sp>
        <p:nvSpPr>
          <p:cNvPr id="9" name="Text Placeholder 8">
            <a:extLst>
              <a:ext uri="{FF2B5EF4-FFF2-40B4-BE49-F238E27FC236}">
                <a16:creationId xmlns:a16="http://schemas.microsoft.com/office/drawing/2014/main" id="{6E346BA3-C160-6D2A-5858-9304CAEF6F5F}"/>
              </a:ext>
            </a:extLst>
          </p:cNvPr>
          <p:cNvSpPr>
            <a:spLocks noGrp="1"/>
          </p:cNvSpPr>
          <p:nvPr>
            <p:ph type="body" sz="quarter" idx="18"/>
          </p:nvPr>
        </p:nvSpPr>
        <p:spPr/>
        <p:txBody>
          <a:bodyPr/>
          <a:lstStyle/>
          <a:p>
            <a:r>
              <a:rPr lang="en-AU">
                <a:latin typeface="+mj-lt"/>
              </a:rPr>
              <a:t>Sample response</a:t>
            </a:r>
          </a:p>
        </p:txBody>
      </p:sp>
      <p:pic>
        <p:nvPicPr>
          <p:cNvPr id="10" name="Picture 9" descr="Image of line graph showing positive correlation">
            <a:extLst>
              <a:ext uri="{FF2B5EF4-FFF2-40B4-BE49-F238E27FC236}">
                <a16:creationId xmlns:a16="http://schemas.microsoft.com/office/drawing/2014/main" id="{3CE62DF7-C8DD-FF7F-9976-97DDBF9BD6D8}"/>
              </a:ext>
            </a:extLst>
          </p:cNvPr>
          <p:cNvPicPr>
            <a:picLocks noChangeAspect="1"/>
          </p:cNvPicPr>
          <p:nvPr/>
        </p:nvPicPr>
        <p:blipFill>
          <a:blip r:embed="rId3" cstate="screen">
            <a:extLst>
              <a:ext uri="{28A0092B-C50C-407E-A947-70E740481C1C}">
                <a14:useLocalDpi xmlns:a14="http://schemas.microsoft.com/office/drawing/2010/main"/>
              </a:ext>
            </a:extLst>
          </a:blip>
          <a:srcRect b="1915"/>
          <a:stretch/>
        </p:blipFill>
        <p:spPr>
          <a:xfrm>
            <a:off x="3057236" y="1945840"/>
            <a:ext cx="6699345" cy="4482670"/>
          </a:xfrm>
          <a:prstGeom prst="rect">
            <a:avLst/>
          </a:prstGeom>
        </p:spPr>
      </p:pic>
      <p:sp>
        <p:nvSpPr>
          <p:cNvPr id="7" name="Callout: Right Arrow 22">
            <a:extLst>
              <a:ext uri="{FF2B5EF4-FFF2-40B4-BE49-F238E27FC236}">
                <a16:creationId xmlns:a16="http://schemas.microsoft.com/office/drawing/2014/main" id="{F472AC89-77D6-8B9E-A2ED-5812480EAEA2}"/>
              </a:ext>
            </a:extLst>
          </p:cNvPr>
          <p:cNvSpPr/>
          <p:nvPr/>
        </p:nvSpPr>
        <p:spPr>
          <a:xfrm>
            <a:off x="6787009" y="1240121"/>
            <a:ext cx="1301451" cy="522000"/>
          </a:xfrm>
          <a:prstGeom prst="wedgeRoundRectCallout">
            <a:avLst>
              <a:gd name="adj1" fmla="val -23058"/>
              <a:gd name="adj2" fmla="val 99782"/>
              <a:gd name="adj3" fmla="val 16667"/>
            </a:avLst>
          </a:prstGeom>
          <a:solidFill>
            <a:schemeClr val="tx2"/>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0000"/>
              </a:lnSpc>
            </a:pPr>
            <a:r>
              <a:rPr lang="en-AU" sz="1800" b="1" dirty="0">
                <a:solidFill>
                  <a:schemeClr val="bg1"/>
                </a:solidFill>
                <a:latin typeface="Arial" panose="020B0604020202020204" pitchFamily="34" charset="0"/>
                <a:cs typeface="Arial" panose="020B0604020202020204" pitchFamily="34" charset="0"/>
              </a:rPr>
              <a:t>Title</a:t>
            </a:r>
            <a:endParaRPr lang="en-AU" sz="1800" dirty="0">
              <a:solidFill>
                <a:schemeClr val="bg1"/>
              </a:solidFill>
              <a:latin typeface="Arial" panose="020B0604020202020204" pitchFamily="34" charset="0"/>
              <a:cs typeface="Arial" panose="020B0604020202020204" pitchFamily="34" charset="0"/>
            </a:endParaRPr>
          </a:p>
        </p:txBody>
      </p:sp>
      <p:sp>
        <p:nvSpPr>
          <p:cNvPr id="11" name="Callout: Right Arrow 22">
            <a:extLst>
              <a:ext uri="{FF2B5EF4-FFF2-40B4-BE49-F238E27FC236}">
                <a16:creationId xmlns:a16="http://schemas.microsoft.com/office/drawing/2014/main" id="{1FE23006-4083-CE40-FB84-98DD5403C7C1}"/>
              </a:ext>
            </a:extLst>
          </p:cNvPr>
          <p:cNvSpPr/>
          <p:nvPr/>
        </p:nvSpPr>
        <p:spPr>
          <a:xfrm>
            <a:off x="359998" y="3549445"/>
            <a:ext cx="2097767" cy="902367"/>
          </a:xfrm>
          <a:prstGeom prst="wedgeRoundRectCallout">
            <a:avLst>
              <a:gd name="adj1" fmla="val 87021"/>
              <a:gd name="adj2" fmla="val 18893"/>
              <a:gd name="adj3" fmla="val 16667"/>
            </a:avLst>
          </a:prstGeom>
          <a:solidFill>
            <a:schemeClr val="tx2"/>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00000"/>
              </a:lnSpc>
              <a:spcAft>
                <a:spcPts val="0"/>
              </a:spcAft>
            </a:pPr>
            <a:r>
              <a:rPr lang="en-AU" sz="1800" b="1" dirty="0">
                <a:solidFill>
                  <a:schemeClr val="bg1"/>
                </a:solidFill>
                <a:latin typeface="Arial" panose="020B0604020202020204" pitchFamily="34" charset="0"/>
                <a:cs typeface="Arial" panose="020B0604020202020204" pitchFamily="34" charset="0"/>
              </a:rPr>
              <a:t>Labelled y-axis with units</a:t>
            </a:r>
          </a:p>
        </p:txBody>
      </p:sp>
      <p:sp>
        <p:nvSpPr>
          <p:cNvPr id="13" name="Callout: Right Arrow 22">
            <a:extLst>
              <a:ext uri="{FF2B5EF4-FFF2-40B4-BE49-F238E27FC236}">
                <a16:creationId xmlns:a16="http://schemas.microsoft.com/office/drawing/2014/main" id="{81887D53-FAD9-9D98-905A-CDF0838433AD}"/>
              </a:ext>
            </a:extLst>
          </p:cNvPr>
          <p:cNvSpPr/>
          <p:nvPr/>
        </p:nvSpPr>
        <p:spPr>
          <a:xfrm>
            <a:off x="359998" y="5613633"/>
            <a:ext cx="2097767" cy="902367"/>
          </a:xfrm>
          <a:prstGeom prst="wedgeRoundRectCallout">
            <a:avLst>
              <a:gd name="adj1" fmla="val 233256"/>
              <a:gd name="adj2" fmla="val 21072"/>
              <a:gd name="adj3" fmla="val 16667"/>
            </a:avLst>
          </a:prstGeom>
          <a:solidFill>
            <a:schemeClr val="tx2"/>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00000"/>
              </a:lnSpc>
              <a:spcAft>
                <a:spcPts val="0"/>
              </a:spcAft>
            </a:pPr>
            <a:r>
              <a:rPr lang="en-AU" sz="1800" b="1" dirty="0">
                <a:solidFill>
                  <a:schemeClr val="bg1"/>
                </a:solidFill>
                <a:latin typeface="Arial" panose="020B0604020202020204" pitchFamily="34" charset="0"/>
                <a:cs typeface="Arial" panose="020B0604020202020204" pitchFamily="34" charset="0"/>
              </a:rPr>
              <a:t>Labelled x-axis with units</a:t>
            </a:r>
          </a:p>
        </p:txBody>
      </p:sp>
      <p:sp>
        <p:nvSpPr>
          <p:cNvPr id="2" name="Slide Number Placeholder 1">
            <a:extLst>
              <a:ext uri="{FF2B5EF4-FFF2-40B4-BE49-F238E27FC236}">
                <a16:creationId xmlns:a16="http://schemas.microsoft.com/office/drawing/2014/main" id="{72C539C8-EC9D-1B7D-97BE-63E5DE4242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92245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DB67D-C0D6-0DC5-F8C1-2C23F64E473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652E541-8184-49DB-C594-6A6F9D429FF3}"/>
              </a:ext>
            </a:extLst>
          </p:cNvPr>
          <p:cNvSpPr>
            <a:spLocks noGrp="1"/>
          </p:cNvSpPr>
          <p:nvPr>
            <p:ph type="title"/>
          </p:nvPr>
        </p:nvSpPr>
        <p:spPr/>
        <p:txBody>
          <a:bodyPr anchor="t">
            <a:normAutofit/>
          </a:bodyPr>
          <a:lstStyle/>
          <a:p>
            <a:r>
              <a:rPr lang="en-AU">
                <a:latin typeface="+mj-lt"/>
              </a:rPr>
              <a:t>1.1 Investigation data</a:t>
            </a:r>
          </a:p>
        </p:txBody>
      </p:sp>
      <p:graphicFrame>
        <p:nvGraphicFramePr>
          <p:cNvPr id="8" name="Chart 7" descr="A graph of sample investigation results.">
            <a:extLst>
              <a:ext uri="{FF2B5EF4-FFF2-40B4-BE49-F238E27FC236}">
                <a16:creationId xmlns:a16="http://schemas.microsoft.com/office/drawing/2014/main" id="{3D91D4D4-4DA3-146E-7C9D-1A5E8051D401}"/>
              </a:ext>
            </a:extLst>
          </p:cNvPr>
          <p:cNvGraphicFramePr/>
          <p:nvPr>
            <p:extLst>
              <p:ext uri="{D42A27DB-BD31-4B8C-83A1-F6EECF244321}">
                <p14:modId xmlns:p14="http://schemas.microsoft.com/office/powerpoint/2010/main" val="1952858639"/>
              </p:ext>
            </p:extLst>
          </p:nvPr>
        </p:nvGraphicFramePr>
        <p:xfrm>
          <a:off x="1658754" y="1292535"/>
          <a:ext cx="8874492" cy="5647280"/>
        </p:xfrm>
        <a:graphic>
          <a:graphicData uri="http://schemas.openxmlformats.org/drawingml/2006/chart">
            <c:chart xmlns:c="http://schemas.openxmlformats.org/drawingml/2006/chart" xmlns:r="http://schemas.openxmlformats.org/officeDocument/2006/relationships" r:id="rId3"/>
          </a:graphicData>
        </a:graphic>
      </p:graphicFrame>
      <p:sp>
        <p:nvSpPr>
          <p:cNvPr id="4" name="Callout: Right Arrow 22">
            <a:extLst>
              <a:ext uri="{FF2B5EF4-FFF2-40B4-BE49-F238E27FC236}">
                <a16:creationId xmlns:a16="http://schemas.microsoft.com/office/drawing/2014/main" id="{78C603CD-AC5E-1236-D635-1426580C9690}"/>
              </a:ext>
            </a:extLst>
          </p:cNvPr>
          <p:cNvSpPr/>
          <p:nvPr/>
        </p:nvSpPr>
        <p:spPr>
          <a:xfrm>
            <a:off x="360000" y="5429839"/>
            <a:ext cx="1694942" cy="902367"/>
          </a:xfrm>
          <a:prstGeom prst="wedgeRoundRectCallout">
            <a:avLst>
              <a:gd name="adj1" fmla="val 118676"/>
              <a:gd name="adj2" fmla="val -1384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lvl="0" defTabSz="914400">
              <a:spcAft>
                <a:spcPts val="600"/>
              </a:spcAft>
              <a:defRPr/>
            </a:pPr>
            <a:r>
              <a:rPr lang="en-AU" sz="1800" dirty="0">
                <a:solidFill>
                  <a:srgbClr val="002664"/>
                </a:solidFill>
              </a:rPr>
              <a:t>Solid to liquid</a:t>
            </a:r>
          </a:p>
        </p:txBody>
      </p:sp>
      <p:sp>
        <p:nvSpPr>
          <p:cNvPr id="7" name="Callout: Right Arrow 22">
            <a:extLst>
              <a:ext uri="{FF2B5EF4-FFF2-40B4-BE49-F238E27FC236}">
                <a16:creationId xmlns:a16="http://schemas.microsoft.com/office/drawing/2014/main" id="{3DABFB47-D9A3-DEF8-B2EE-769349BA851B}"/>
              </a:ext>
            </a:extLst>
          </p:cNvPr>
          <p:cNvSpPr/>
          <p:nvPr/>
        </p:nvSpPr>
        <p:spPr>
          <a:xfrm>
            <a:off x="9685775" y="1627356"/>
            <a:ext cx="1694942" cy="902367"/>
          </a:xfrm>
          <a:prstGeom prst="wedgeRoundRectCallout">
            <a:avLst>
              <a:gd name="adj1" fmla="val -144160"/>
              <a:gd name="adj2" fmla="val -2313"/>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lvl="0" algn="ctr" defTabSz="914400">
              <a:spcAft>
                <a:spcPts val="600"/>
              </a:spcAft>
              <a:defRPr/>
            </a:pPr>
            <a:r>
              <a:rPr lang="en-AU" sz="1800" dirty="0">
                <a:solidFill>
                  <a:srgbClr val="002664"/>
                </a:solidFill>
              </a:rPr>
              <a:t>Liquid to gas</a:t>
            </a:r>
          </a:p>
        </p:txBody>
      </p:sp>
      <p:sp>
        <p:nvSpPr>
          <p:cNvPr id="3" name="Slide Number Placeholder 2">
            <a:extLst>
              <a:ext uri="{FF2B5EF4-FFF2-40B4-BE49-F238E27FC236}">
                <a16:creationId xmlns:a16="http://schemas.microsoft.com/office/drawing/2014/main" id="{4C828B13-B1F3-3F07-B61C-AEA5D7AD767A}"/>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 name="Left Brace 1">
            <a:extLst>
              <a:ext uri="{FF2B5EF4-FFF2-40B4-BE49-F238E27FC236}">
                <a16:creationId xmlns:a16="http://schemas.microsoft.com/office/drawing/2014/main" id="{598FE263-237F-EF8E-062A-633A198A5FAC}"/>
              </a:ext>
              <a:ext uri="{C183D7F6-B498-43B3-948B-1728B52AA6E4}">
                <adec:decorative xmlns:adec="http://schemas.microsoft.com/office/drawing/2017/decorative" val="1"/>
              </a:ext>
            </a:extLst>
          </p:cNvPr>
          <p:cNvSpPr/>
          <p:nvPr/>
        </p:nvSpPr>
        <p:spPr>
          <a:xfrm rot="5400000">
            <a:off x="3044928" y="5464574"/>
            <a:ext cx="267289" cy="901784"/>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5" name="Left Brace 4">
            <a:extLst>
              <a:ext uri="{FF2B5EF4-FFF2-40B4-BE49-F238E27FC236}">
                <a16:creationId xmlns:a16="http://schemas.microsoft.com/office/drawing/2014/main" id="{EC41AD72-BE45-6990-92F1-AD5F47331D81}"/>
              </a:ext>
              <a:ext uri="{C183D7F6-B498-43B3-948B-1728B52AA6E4}">
                <adec:decorative xmlns:adec="http://schemas.microsoft.com/office/drawing/2017/decorative" val="1"/>
              </a:ext>
            </a:extLst>
          </p:cNvPr>
          <p:cNvSpPr/>
          <p:nvPr/>
        </p:nvSpPr>
        <p:spPr>
          <a:xfrm rot="5400000">
            <a:off x="8055137" y="1738742"/>
            <a:ext cx="168809" cy="742825"/>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82062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Solutions and mixtures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cs typeface="Arial"/>
              </a:rPr>
              <a:t>Stage 4</a:t>
            </a:r>
            <a:endParaRPr lang="en-AU">
              <a:latin typeface="+mj-lt"/>
            </a:endParaRPr>
          </a:p>
        </p:txBody>
      </p:sp>
      <p:sp>
        <p:nvSpPr>
          <p:cNvPr id="4" name="Text Placeholder 3">
            <a:extLst>
              <a:ext uri="{FF2B5EF4-FFF2-40B4-BE49-F238E27FC236}">
                <a16:creationId xmlns:a16="http://schemas.microsoft.com/office/drawing/2014/main" id="{404F3BE0-8CBF-4C93-893A-4C1950008F12}"/>
              </a:ext>
            </a:extLst>
          </p:cNvPr>
          <p:cNvSpPr>
            <a:spLocks noGrp="1"/>
          </p:cNvSpPr>
          <p:nvPr>
            <p:ph type="body" sz="quarter" idx="16"/>
          </p:nvPr>
        </p:nvSpPr>
        <p:spPr/>
        <p:txBody>
          <a:bodyPr/>
          <a:lstStyle/>
          <a:p>
            <a:r>
              <a:rPr lang="en-AU" dirty="0">
                <a:latin typeface="+mj-lt"/>
                <a:cs typeface="Arial"/>
              </a:rPr>
              <a:t>Supporting PowerPoint</a:t>
            </a:r>
            <a:endParaRPr lang="en-AU" dirty="0">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26404" b="-26404"/>
          <a:stretch>
            <a:fillRect/>
          </a:stretch>
        </p:blipFill>
        <p:spPr>
          <a:xfrm>
            <a:off x="7128000" y="0"/>
            <a:ext cx="5064000" cy="6858000"/>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8E4260-AEDD-69C2-5AF7-0F0479B32FD7}"/>
              </a:ext>
            </a:extLst>
          </p:cNvPr>
          <p:cNvSpPr>
            <a:spLocks noGrp="1"/>
          </p:cNvSpPr>
          <p:nvPr>
            <p:ph type="title"/>
          </p:nvPr>
        </p:nvSpPr>
        <p:spPr/>
        <p:txBody>
          <a:bodyPr/>
          <a:lstStyle/>
          <a:p>
            <a:r>
              <a:rPr lang="en-AU" dirty="0"/>
              <a:t>1.1 Checkpoint 4</a:t>
            </a:r>
          </a:p>
        </p:txBody>
      </p:sp>
      <p:sp>
        <p:nvSpPr>
          <p:cNvPr id="5" name="Text Placeholder 4">
            <a:extLst>
              <a:ext uri="{FF2B5EF4-FFF2-40B4-BE49-F238E27FC236}">
                <a16:creationId xmlns:a16="http://schemas.microsoft.com/office/drawing/2014/main" id="{1C6BCF9B-6BE9-AA09-F45B-DE1F26850328}"/>
              </a:ext>
            </a:extLst>
          </p:cNvPr>
          <p:cNvSpPr>
            <a:spLocks noGrp="1"/>
          </p:cNvSpPr>
          <p:nvPr>
            <p:ph type="body" sz="quarter" idx="18"/>
          </p:nvPr>
        </p:nvSpPr>
        <p:spPr>
          <a:xfrm>
            <a:off x="359999" y="1016704"/>
            <a:ext cx="11697133" cy="625979"/>
          </a:xfrm>
        </p:spPr>
        <p:txBody>
          <a:bodyPr/>
          <a:lstStyle/>
          <a:p>
            <a:r>
              <a:rPr lang="en-AU" dirty="0"/>
              <a:t>What are the correct terms for the changes of state during the heating of water? And at what temperatures do they typically occur?</a:t>
            </a:r>
          </a:p>
        </p:txBody>
      </p:sp>
      <p:sp>
        <p:nvSpPr>
          <p:cNvPr id="7" name="TextBox 6">
            <a:extLst>
              <a:ext uri="{FF2B5EF4-FFF2-40B4-BE49-F238E27FC236}">
                <a16:creationId xmlns:a16="http://schemas.microsoft.com/office/drawing/2014/main" id="{327EC3FF-91E0-765F-05C5-A7BCA0AFDBA5}"/>
              </a:ext>
            </a:extLst>
          </p:cNvPr>
          <p:cNvSpPr txBox="1"/>
          <p:nvPr/>
        </p:nvSpPr>
        <p:spPr>
          <a:xfrm>
            <a:off x="817296" y="2945063"/>
            <a:ext cx="2913132" cy="1853076"/>
          </a:xfrm>
          <a:prstGeom prst="rect">
            <a:avLst/>
          </a:prstGeom>
          <a:noFill/>
        </p:spPr>
        <p:txBody>
          <a:bodyPr wrap="square" lIns="0" tIns="0" rIns="0" bIns="0" rtlCol="0">
            <a:noAutofit/>
          </a:bodyPr>
          <a:lstStyle/>
          <a:p>
            <a:pPr algn="l"/>
            <a:r>
              <a:rPr lang="en-AU" sz="3200" dirty="0"/>
              <a:t>Solid </a:t>
            </a:r>
            <a:r>
              <a:rPr lang="en-AU" sz="3200" dirty="0">
                <a:sym typeface="Wingdings" panose="05000000000000000000" pitchFamily="2" charset="2"/>
              </a:rPr>
              <a:t> Liquid</a:t>
            </a:r>
          </a:p>
          <a:p>
            <a:pPr algn="l"/>
            <a:endParaRPr lang="en-AU" sz="3200" dirty="0">
              <a:sym typeface="Wingdings" panose="05000000000000000000" pitchFamily="2" charset="2"/>
            </a:endParaRPr>
          </a:p>
          <a:p>
            <a:pPr algn="l"/>
            <a:r>
              <a:rPr lang="en-AU" sz="3200" dirty="0">
                <a:sym typeface="Wingdings" panose="05000000000000000000" pitchFamily="2" charset="2"/>
              </a:rPr>
              <a:t>Liquid  Gas</a:t>
            </a:r>
            <a:endParaRPr lang="en-AU" sz="3200" dirty="0"/>
          </a:p>
        </p:txBody>
      </p:sp>
      <p:sp>
        <p:nvSpPr>
          <p:cNvPr id="8" name="TextBox 7">
            <a:extLst>
              <a:ext uri="{FF2B5EF4-FFF2-40B4-BE49-F238E27FC236}">
                <a16:creationId xmlns:a16="http://schemas.microsoft.com/office/drawing/2014/main" id="{0DB459CE-51FF-DDCD-E983-F7557D2FCB65}"/>
              </a:ext>
            </a:extLst>
          </p:cNvPr>
          <p:cNvSpPr txBox="1"/>
          <p:nvPr/>
        </p:nvSpPr>
        <p:spPr>
          <a:xfrm>
            <a:off x="3818092" y="2945063"/>
            <a:ext cx="2913132" cy="1853076"/>
          </a:xfrm>
          <a:prstGeom prst="rect">
            <a:avLst/>
          </a:prstGeom>
          <a:noFill/>
        </p:spPr>
        <p:txBody>
          <a:bodyPr wrap="square" lIns="0" tIns="0" rIns="0" bIns="0" rtlCol="0">
            <a:noAutofit/>
          </a:bodyPr>
          <a:lstStyle/>
          <a:p>
            <a:pPr algn="l"/>
            <a:r>
              <a:rPr lang="en-AU" sz="3200" dirty="0"/>
              <a:t>Melting 0 °C</a:t>
            </a:r>
            <a:endParaRPr lang="en-AU" sz="3200" dirty="0">
              <a:sym typeface="Wingdings" panose="05000000000000000000" pitchFamily="2" charset="2"/>
            </a:endParaRPr>
          </a:p>
          <a:p>
            <a:pPr algn="l"/>
            <a:endParaRPr lang="en-AU" sz="3200" dirty="0">
              <a:sym typeface="Wingdings" panose="05000000000000000000" pitchFamily="2" charset="2"/>
            </a:endParaRPr>
          </a:p>
          <a:p>
            <a:r>
              <a:rPr lang="en-AU" sz="3200" dirty="0">
                <a:sym typeface="Wingdings" panose="05000000000000000000" pitchFamily="2" charset="2"/>
              </a:rPr>
              <a:t>Boiling 100 </a:t>
            </a:r>
            <a:r>
              <a:rPr lang="en-AU" sz="3200" dirty="0"/>
              <a:t>°C</a:t>
            </a:r>
            <a:r>
              <a:rPr lang="en-AU" sz="3200" dirty="0">
                <a:sym typeface="Wingdings" panose="05000000000000000000" pitchFamily="2" charset="2"/>
              </a:rPr>
              <a:t> </a:t>
            </a:r>
            <a:endParaRPr lang="en-AU" sz="3200" dirty="0"/>
          </a:p>
        </p:txBody>
      </p:sp>
      <p:sp>
        <p:nvSpPr>
          <p:cNvPr id="3" name="Slide Number Placeholder 2">
            <a:extLst>
              <a:ext uri="{FF2B5EF4-FFF2-40B4-BE49-F238E27FC236}">
                <a16:creationId xmlns:a16="http://schemas.microsoft.com/office/drawing/2014/main" id="{37412655-A908-5E8B-7615-056B879A5D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67133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cs typeface="Arial"/>
              </a:rPr>
              <a:t>1.2 Changes in the state of matter</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769441092"/>
              </p:ext>
            </p:extLst>
          </p:nvPr>
        </p:nvGraphicFramePr>
        <p:xfrm>
          <a:off x="359998" y="1916174"/>
          <a:ext cx="11126369" cy="229095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US" sz="1800">
                          <a:latin typeface="Arial" panose="020B0604020202020204" pitchFamily="34" charset="0"/>
                          <a:cs typeface="Arial" panose="020B0604020202020204" pitchFamily="34" charset="0"/>
                        </a:rPr>
                        <a:t>to explain the properties of matter</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represent and describe the particle arrangement for a solid, liquid and gas</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the arrangement and movement of particles as matter changes state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851757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8D2E8-965A-4635-8C30-D1A6B3B06EB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D28E491-F59F-EE81-0140-91E625AFACC4}"/>
              </a:ext>
            </a:extLst>
          </p:cNvPr>
          <p:cNvSpPr>
            <a:spLocks noGrp="1"/>
          </p:cNvSpPr>
          <p:nvPr>
            <p:ph type="title"/>
          </p:nvPr>
        </p:nvSpPr>
        <p:spPr/>
        <p:txBody>
          <a:bodyPr/>
          <a:lstStyle/>
          <a:p>
            <a:r>
              <a:rPr lang="en-AU" dirty="0">
                <a:latin typeface="+mj-lt"/>
              </a:rPr>
              <a:t>1.2 Heating matter and changes in state</a:t>
            </a:r>
          </a:p>
        </p:txBody>
      </p:sp>
      <p:pic>
        <p:nvPicPr>
          <p:cNvPr id="2" name="Online Media 1" title="Heating Matter and Changes in State">
            <a:hlinkClick r:id="" action="ppaction://media"/>
            <a:extLst>
              <a:ext uri="{FF2B5EF4-FFF2-40B4-BE49-F238E27FC236}">
                <a16:creationId xmlns:a16="http://schemas.microsoft.com/office/drawing/2014/main" id="{1E88C2D9-DF9B-D1A5-0E18-8D017872F84F}"/>
              </a:ext>
            </a:extLst>
          </p:cNvPr>
          <p:cNvPicPr>
            <a:picLocks noRot="1" noChangeAspect="1"/>
          </p:cNvPicPr>
          <p:nvPr>
            <a:videoFile r:link="rId1"/>
          </p:nvPr>
        </p:nvPicPr>
        <p:blipFill>
          <a:blip r:embed="rId4"/>
          <a:stretch>
            <a:fillRect/>
          </a:stretch>
        </p:blipFill>
        <p:spPr>
          <a:xfrm>
            <a:off x="2286000" y="1751617"/>
            <a:ext cx="7620000" cy="4305300"/>
          </a:xfrm>
          <a:prstGeom prst="rect">
            <a:avLst/>
          </a:prstGeom>
        </p:spPr>
      </p:pic>
      <p:sp>
        <p:nvSpPr>
          <p:cNvPr id="13" name="Text Placeholder 12">
            <a:extLst>
              <a:ext uri="{FF2B5EF4-FFF2-40B4-BE49-F238E27FC236}">
                <a16:creationId xmlns:a16="http://schemas.microsoft.com/office/drawing/2014/main" id="{5C774A12-C15F-0C0B-77AF-F9AADB018FFA}"/>
              </a:ext>
            </a:extLst>
          </p:cNvPr>
          <p:cNvSpPr>
            <a:spLocks noGrp="1"/>
          </p:cNvSpPr>
          <p:nvPr>
            <p:ph type="body" sz="quarter" idx="18"/>
          </p:nvPr>
        </p:nvSpPr>
        <p:spPr>
          <a:xfrm>
            <a:off x="2286000" y="6205985"/>
            <a:ext cx="4870336" cy="310015"/>
          </a:xfrm>
        </p:spPr>
        <p:txBody>
          <a:bodyPr/>
          <a:lstStyle/>
          <a:p>
            <a:r>
              <a:rPr lang="en-AU" dirty="0">
                <a:latin typeface="+mj-lt"/>
                <a:hlinkClick r:id="rId5"/>
              </a:rPr>
              <a:t>Heating matter and changes of state (2:40)</a:t>
            </a:r>
            <a:endParaRPr lang="en-AU" dirty="0">
              <a:latin typeface="+mj-lt"/>
            </a:endParaRPr>
          </a:p>
        </p:txBody>
      </p:sp>
      <p:sp>
        <p:nvSpPr>
          <p:cNvPr id="3" name="Slide Number Placeholder 2">
            <a:extLst>
              <a:ext uri="{FF2B5EF4-FFF2-40B4-BE49-F238E27FC236}">
                <a16:creationId xmlns:a16="http://schemas.microsoft.com/office/drawing/2014/main" id="{D98FA32C-0251-A75C-49F1-B0FA5E2D810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419050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AB4E5-431A-B7B8-D5EA-08083553710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1E8913C-F2F7-B7EB-8F8B-97B953CAFBDD}"/>
              </a:ext>
            </a:extLst>
          </p:cNvPr>
          <p:cNvSpPr>
            <a:spLocks noGrp="1"/>
          </p:cNvSpPr>
          <p:nvPr>
            <p:ph type="title"/>
          </p:nvPr>
        </p:nvSpPr>
        <p:spPr/>
        <p:txBody>
          <a:bodyPr/>
          <a:lstStyle/>
          <a:p>
            <a:r>
              <a:rPr lang="en-AU">
                <a:latin typeface="+mj-lt"/>
              </a:rPr>
              <a:t>1.2 Particle theory of matter (1 of 5)</a:t>
            </a:r>
          </a:p>
        </p:txBody>
      </p:sp>
      <p:sp>
        <p:nvSpPr>
          <p:cNvPr id="2" name="Text Placeholder 1">
            <a:extLst>
              <a:ext uri="{FF2B5EF4-FFF2-40B4-BE49-F238E27FC236}">
                <a16:creationId xmlns:a16="http://schemas.microsoft.com/office/drawing/2014/main" id="{CF58A73E-656E-B397-6BFD-196FD82604DD}"/>
              </a:ext>
            </a:extLst>
          </p:cNvPr>
          <p:cNvSpPr>
            <a:spLocks noGrp="1"/>
          </p:cNvSpPr>
          <p:nvPr>
            <p:ph type="body" sz="quarter" idx="17"/>
          </p:nvPr>
        </p:nvSpPr>
        <p:spPr/>
        <p:txBody>
          <a:bodyPr/>
          <a:lstStyle/>
          <a:p>
            <a:r>
              <a:rPr lang="en-AU" dirty="0">
                <a:latin typeface="+mn-lt"/>
                <a:ea typeface="Calibri" panose="020F0502020204030204" pitchFamily="34" charset="0"/>
              </a:rPr>
              <a:t>The particle theory of matter explains that all matter is made of tiny particles and describes how those particles behave.</a:t>
            </a:r>
          </a:p>
        </p:txBody>
      </p:sp>
      <p:sp>
        <p:nvSpPr>
          <p:cNvPr id="16" name="Slide Number Placeholder 1">
            <a:extLst>
              <a:ext uri="{FF2B5EF4-FFF2-40B4-BE49-F238E27FC236}">
                <a16:creationId xmlns:a16="http://schemas.microsoft.com/office/drawing/2014/main" id="{B40D6121-C460-1138-3F80-1CF3D4C2FF1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23</a:t>
            </a:fld>
            <a:endParaRPr lang="en-AU"/>
          </a:p>
        </p:txBody>
      </p:sp>
    </p:spTree>
    <p:extLst>
      <p:ext uri="{BB962C8B-B14F-4D97-AF65-F5344CB8AC3E}">
        <p14:creationId xmlns:p14="http://schemas.microsoft.com/office/powerpoint/2010/main" val="242699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5B6C74-1DC8-76AC-AEE0-387B4DC17065}"/>
              </a:ext>
            </a:extLst>
          </p:cNvPr>
          <p:cNvSpPr>
            <a:spLocks noGrp="1"/>
          </p:cNvSpPr>
          <p:nvPr>
            <p:ph type="title"/>
          </p:nvPr>
        </p:nvSpPr>
        <p:spPr/>
        <p:txBody>
          <a:bodyPr/>
          <a:lstStyle/>
          <a:p>
            <a:r>
              <a:rPr lang="en-AU" dirty="0">
                <a:latin typeface="+mj-lt"/>
              </a:rPr>
              <a:t>1.2 Particle theory of matter (2 of 5)</a:t>
            </a:r>
          </a:p>
        </p:txBody>
      </p:sp>
      <p:sp>
        <p:nvSpPr>
          <p:cNvPr id="4" name="Text Placeholder 3">
            <a:extLst>
              <a:ext uri="{FF2B5EF4-FFF2-40B4-BE49-F238E27FC236}">
                <a16:creationId xmlns:a16="http://schemas.microsoft.com/office/drawing/2014/main" id="{4954E0B8-76CC-1F19-0B14-A53C3CFED254}"/>
              </a:ext>
            </a:extLst>
          </p:cNvPr>
          <p:cNvSpPr>
            <a:spLocks noGrp="1"/>
          </p:cNvSpPr>
          <p:nvPr>
            <p:ph type="body" sz="quarter" idx="18"/>
          </p:nvPr>
        </p:nvSpPr>
        <p:spPr/>
        <p:txBody>
          <a:bodyPr/>
          <a:lstStyle/>
          <a:p>
            <a:r>
              <a:rPr lang="en-AU">
                <a:latin typeface="+mj-lt"/>
              </a:rPr>
              <a:t>Particles are in constant motion</a:t>
            </a:r>
          </a:p>
        </p:txBody>
      </p:sp>
      <p:sp>
        <p:nvSpPr>
          <p:cNvPr id="5" name="Text Placeholder 4">
            <a:extLst>
              <a:ext uri="{FF2B5EF4-FFF2-40B4-BE49-F238E27FC236}">
                <a16:creationId xmlns:a16="http://schemas.microsoft.com/office/drawing/2014/main" id="{312BFE84-3F49-F976-212C-4CD32910D725}"/>
              </a:ext>
            </a:extLst>
          </p:cNvPr>
          <p:cNvSpPr>
            <a:spLocks noGrp="1"/>
          </p:cNvSpPr>
          <p:nvPr>
            <p:ph type="body" sz="quarter" idx="17"/>
          </p:nvPr>
        </p:nvSpPr>
        <p:spPr>
          <a:xfrm>
            <a:off x="360000" y="1567086"/>
            <a:ext cx="11484000" cy="2263637"/>
          </a:xfrm>
        </p:spPr>
        <p:txBody>
          <a:bodyPr/>
          <a:lstStyle/>
          <a:p>
            <a:r>
              <a:rPr lang="en-AU" sz="1800" dirty="0">
                <a:latin typeface="+mn-lt"/>
              </a:rPr>
              <a:t>Particles are always moving:</a:t>
            </a:r>
          </a:p>
          <a:p>
            <a:pPr marL="342900" indent="-342900">
              <a:buFont typeface="Arial" panose="020B0604020202020204" pitchFamily="34" charset="0"/>
              <a:buChar char="•"/>
            </a:pPr>
            <a:r>
              <a:rPr lang="en-AU" sz="1800" dirty="0">
                <a:latin typeface="+mn-lt"/>
              </a:rPr>
              <a:t>in solids, they vibrate in fixed positions</a:t>
            </a:r>
          </a:p>
          <a:p>
            <a:pPr marL="342900" indent="-342900">
              <a:buFont typeface="Arial" panose="020B0604020202020204" pitchFamily="34" charset="0"/>
              <a:buChar char="•"/>
            </a:pPr>
            <a:r>
              <a:rPr lang="en-AU" sz="1800" dirty="0">
                <a:latin typeface="+mn-lt"/>
              </a:rPr>
              <a:t>in liquids, they move past one another</a:t>
            </a:r>
          </a:p>
          <a:p>
            <a:pPr marL="342900" indent="-342900">
              <a:buFont typeface="Arial" panose="020B0604020202020204" pitchFamily="34" charset="0"/>
              <a:buChar char="•"/>
            </a:pPr>
            <a:r>
              <a:rPr lang="en-AU" sz="1800" dirty="0">
                <a:latin typeface="+mn-lt"/>
              </a:rPr>
              <a:t>in gases, they move freely and rapidly in all directions. </a:t>
            </a:r>
          </a:p>
        </p:txBody>
      </p:sp>
      <p:grpSp>
        <p:nvGrpSpPr>
          <p:cNvPr id="127" name="Group 126" descr="A particle diagram representing a solid">
            <a:extLst>
              <a:ext uri="{FF2B5EF4-FFF2-40B4-BE49-F238E27FC236}">
                <a16:creationId xmlns:a16="http://schemas.microsoft.com/office/drawing/2014/main" id="{4ED22DCF-4C1A-63B2-51BA-41752FF126A5}"/>
              </a:ext>
            </a:extLst>
          </p:cNvPr>
          <p:cNvGrpSpPr/>
          <p:nvPr/>
        </p:nvGrpSpPr>
        <p:grpSpPr>
          <a:xfrm>
            <a:off x="592294" y="3977720"/>
            <a:ext cx="3031958" cy="2440069"/>
            <a:chOff x="671120" y="4236713"/>
            <a:chExt cx="3031958" cy="2440069"/>
          </a:xfrm>
        </p:grpSpPr>
        <p:grpSp>
          <p:nvGrpSpPr>
            <p:cNvPr id="14" name="Group 13">
              <a:extLst>
                <a:ext uri="{FF2B5EF4-FFF2-40B4-BE49-F238E27FC236}">
                  <a16:creationId xmlns:a16="http://schemas.microsoft.com/office/drawing/2014/main" id="{CE4C54C0-EAEF-49A3-67D4-8AF671083549}"/>
                </a:ext>
              </a:extLst>
            </p:cNvPr>
            <p:cNvGrpSpPr/>
            <p:nvPr/>
          </p:nvGrpSpPr>
          <p:grpSpPr>
            <a:xfrm>
              <a:off x="671120" y="4236713"/>
              <a:ext cx="3031958" cy="2440069"/>
              <a:chOff x="3638349" y="4209403"/>
              <a:chExt cx="3031958" cy="2440069"/>
            </a:xfrm>
            <a:solidFill>
              <a:schemeClr val="bg1"/>
            </a:solidFill>
          </p:grpSpPr>
          <p:sp>
            <p:nvSpPr>
              <p:cNvPr id="12" name="Rectangle: Rounded Corners 11">
                <a:extLst>
                  <a:ext uri="{FF2B5EF4-FFF2-40B4-BE49-F238E27FC236}">
                    <a16:creationId xmlns:a16="http://schemas.microsoft.com/office/drawing/2014/main" id="{A97B0AC7-38A4-C5C4-B555-59F6F0F75BB8}"/>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EE02DB4-5BC0-A7C5-E054-4D53B1A4452D}"/>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9" name="Oval 18">
              <a:extLst>
                <a:ext uri="{FF2B5EF4-FFF2-40B4-BE49-F238E27FC236}">
                  <a16:creationId xmlns:a16="http://schemas.microsoft.com/office/drawing/2014/main" id="{9AD99DB6-9AF8-E35F-7F5C-1CBBBCD0E966}"/>
                </a:ext>
              </a:extLst>
            </p:cNvPr>
            <p:cNvSpPr/>
            <p:nvPr/>
          </p:nvSpPr>
          <p:spPr>
            <a:xfrm>
              <a:off x="1393014" y="621607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910A5FA7-BFA5-D2B6-5FAD-E11091D06896}"/>
                </a:ext>
              </a:extLst>
            </p:cNvPr>
            <p:cNvSpPr/>
            <p:nvPr/>
          </p:nvSpPr>
          <p:spPr>
            <a:xfrm>
              <a:off x="1833843" y="622876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9077D07C-EBEA-707E-93F9-9CD7BBDB50F1}"/>
                </a:ext>
              </a:extLst>
            </p:cNvPr>
            <p:cNvSpPr/>
            <p:nvPr/>
          </p:nvSpPr>
          <p:spPr>
            <a:xfrm>
              <a:off x="2279505" y="621567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ADCEAC89-2EA1-1EC4-CF03-19BD4213254B}"/>
                </a:ext>
              </a:extLst>
            </p:cNvPr>
            <p:cNvSpPr/>
            <p:nvPr/>
          </p:nvSpPr>
          <p:spPr>
            <a:xfrm>
              <a:off x="2730506" y="623183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D6D90B38-019B-2078-CE06-294E7C4437EE}"/>
                </a:ext>
              </a:extLst>
            </p:cNvPr>
            <p:cNvSpPr/>
            <p:nvPr/>
          </p:nvSpPr>
          <p:spPr>
            <a:xfrm>
              <a:off x="1393014" y="578075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46A2CF22-45AD-3CAD-3EDD-4FD84183902F}"/>
                </a:ext>
              </a:extLst>
            </p:cNvPr>
            <p:cNvSpPr/>
            <p:nvPr/>
          </p:nvSpPr>
          <p:spPr>
            <a:xfrm>
              <a:off x="1833843" y="579344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0084A7C0-FE5E-4094-2F3E-FC3082144091}"/>
                </a:ext>
              </a:extLst>
            </p:cNvPr>
            <p:cNvSpPr/>
            <p:nvPr/>
          </p:nvSpPr>
          <p:spPr>
            <a:xfrm>
              <a:off x="2279505" y="578035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40D927E1-3613-0428-E21F-E8D6A87B1508}"/>
                </a:ext>
              </a:extLst>
            </p:cNvPr>
            <p:cNvSpPr/>
            <p:nvPr/>
          </p:nvSpPr>
          <p:spPr>
            <a:xfrm>
              <a:off x="2730506" y="579651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B6B8B0A3-2B39-0671-E3DB-96A16F3EA366}"/>
                </a:ext>
              </a:extLst>
            </p:cNvPr>
            <p:cNvSpPr/>
            <p:nvPr/>
          </p:nvSpPr>
          <p:spPr>
            <a:xfrm>
              <a:off x="1393014" y="535031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9C159A9B-C3E1-1FAD-6C48-04C58BB03265}"/>
                </a:ext>
              </a:extLst>
            </p:cNvPr>
            <p:cNvSpPr/>
            <p:nvPr/>
          </p:nvSpPr>
          <p:spPr>
            <a:xfrm>
              <a:off x="1833843" y="536300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8755BE04-AA57-8C96-F026-8D223C8E42E8}"/>
                </a:ext>
              </a:extLst>
            </p:cNvPr>
            <p:cNvSpPr/>
            <p:nvPr/>
          </p:nvSpPr>
          <p:spPr>
            <a:xfrm>
              <a:off x="2279505" y="534991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70D70356-3AB9-7277-1EFA-B888342FF5CD}"/>
                </a:ext>
              </a:extLst>
            </p:cNvPr>
            <p:cNvSpPr/>
            <p:nvPr/>
          </p:nvSpPr>
          <p:spPr>
            <a:xfrm>
              <a:off x="2730506" y="536607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19" name="Arc 118">
              <a:extLst>
                <a:ext uri="{FF2B5EF4-FFF2-40B4-BE49-F238E27FC236}">
                  <a16:creationId xmlns:a16="http://schemas.microsoft.com/office/drawing/2014/main" id="{F23E36D9-D53C-F02C-AAEB-ED6F689F840B}"/>
                </a:ext>
              </a:extLst>
            </p:cNvPr>
            <p:cNvSpPr/>
            <p:nvPr/>
          </p:nvSpPr>
          <p:spPr>
            <a:xfrm>
              <a:off x="2292051" y="5290914"/>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0" name="Arc 119">
              <a:extLst>
                <a:ext uri="{FF2B5EF4-FFF2-40B4-BE49-F238E27FC236}">
                  <a16:creationId xmlns:a16="http://schemas.microsoft.com/office/drawing/2014/main" id="{BB13FC23-1C06-D997-909D-78B8B22C9B3C}"/>
                </a:ext>
              </a:extLst>
            </p:cNvPr>
            <p:cNvSpPr/>
            <p:nvPr/>
          </p:nvSpPr>
          <p:spPr>
            <a:xfrm rot="20626566">
              <a:off x="1342877" y="5304536"/>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1" name="Arc 120">
              <a:extLst>
                <a:ext uri="{FF2B5EF4-FFF2-40B4-BE49-F238E27FC236}">
                  <a16:creationId xmlns:a16="http://schemas.microsoft.com/office/drawing/2014/main" id="{7F377377-CF9C-50D2-03B7-54241FC94337}"/>
                </a:ext>
              </a:extLst>
            </p:cNvPr>
            <p:cNvSpPr/>
            <p:nvPr/>
          </p:nvSpPr>
          <p:spPr>
            <a:xfrm rot="902323">
              <a:off x="1453079" y="5760475"/>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2" name="Arc 121">
              <a:extLst>
                <a:ext uri="{FF2B5EF4-FFF2-40B4-BE49-F238E27FC236}">
                  <a16:creationId xmlns:a16="http://schemas.microsoft.com/office/drawing/2014/main" id="{9D7C81C2-502F-DA33-0E6D-6A433F7E676F}"/>
                </a:ext>
              </a:extLst>
            </p:cNvPr>
            <p:cNvSpPr/>
            <p:nvPr/>
          </p:nvSpPr>
          <p:spPr>
            <a:xfrm rot="18153433">
              <a:off x="2576079" y="6294128"/>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3" name="Arc 122">
              <a:extLst>
                <a:ext uri="{FF2B5EF4-FFF2-40B4-BE49-F238E27FC236}">
                  <a16:creationId xmlns:a16="http://schemas.microsoft.com/office/drawing/2014/main" id="{80844C0C-780A-C27F-61A2-C40CC043D9BD}"/>
                </a:ext>
              </a:extLst>
            </p:cNvPr>
            <p:cNvSpPr/>
            <p:nvPr/>
          </p:nvSpPr>
          <p:spPr>
            <a:xfrm rot="15536349">
              <a:off x="1240052" y="6385461"/>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28" name="Group 127" descr="A particle diagram representing a liquid. &#10;">
            <a:extLst>
              <a:ext uri="{FF2B5EF4-FFF2-40B4-BE49-F238E27FC236}">
                <a16:creationId xmlns:a16="http://schemas.microsoft.com/office/drawing/2014/main" id="{8BFD2563-D848-54E0-3C61-1B9CBDBB6CF3}"/>
              </a:ext>
            </a:extLst>
          </p:cNvPr>
          <p:cNvGrpSpPr/>
          <p:nvPr/>
        </p:nvGrpSpPr>
        <p:grpSpPr>
          <a:xfrm>
            <a:off x="4477999" y="4026325"/>
            <a:ext cx="3031958" cy="2440069"/>
            <a:chOff x="4470510" y="4255931"/>
            <a:chExt cx="3031958" cy="2440069"/>
          </a:xfrm>
        </p:grpSpPr>
        <p:grpSp>
          <p:nvGrpSpPr>
            <p:cNvPr id="15" name="Group 14">
              <a:extLst>
                <a:ext uri="{FF2B5EF4-FFF2-40B4-BE49-F238E27FC236}">
                  <a16:creationId xmlns:a16="http://schemas.microsoft.com/office/drawing/2014/main" id="{C4B1651B-277C-8242-1D57-B2A029EECB1A}"/>
                </a:ext>
              </a:extLst>
            </p:cNvPr>
            <p:cNvGrpSpPr/>
            <p:nvPr/>
          </p:nvGrpSpPr>
          <p:grpSpPr>
            <a:xfrm>
              <a:off x="4470510" y="4255931"/>
              <a:ext cx="3031958" cy="2440069"/>
              <a:chOff x="3638349" y="4209403"/>
              <a:chExt cx="3031958" cy="2440069"/>
            </a:xfrm>
            <a:solidFill>
              <a:schemeClr val="bg1"/>
            </a:solidFill>
          </p:grpSpPr>
          <p:sp>
            <p:nvSpPr>
              <p:cNvPr id="16" name="Rectangle: Rounded Corners 15">
                <a:extLst>
                  <a:ext uri="{FF2B5EF4-FFF2-40B4-BE49-F238E27FC236}">
                    <a16:creationId xmlns:a16="http://schemas.microsoft.com/office/drawing/2014/main" id="{FC9C3F1F-313A-4433-7947-227AF9F528F6}"/>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57EC2D72-F1DF-EC4D-0D7A-E3D56CFB4233}"/>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2" name="Oval 31">
              <a:extLst>
                <a:ext uri="{FF2B5EF4-FFF2-40B4-BE49-F238E27FC236}">
                  <a16:creationId xmlns:a16="http://schemas.microsoft.com/office/drawing/2014/main" id="{36E2318E-40F7-75FD-B93F-CA5C1C73564B}"/>
                </a:ext>
              </a:extLst>
            </p:cNvPr>
            <p:cNvSpPr/>
            <p:nvPr/>
          </p:nvSpPr>
          <p:spPr>
            <a:xfrm>
              <a:off x="4846525" y="626039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81D5A107-A652-D427-71A4-D6E4522788EE}"/>
                </a:ext>
              </a:extLst>
            </p:cNvPr>
            <p:cNvSpPr/>
            <p:nvPr/>
          </p:nvSpPr>
          <p:spPr>
            <a:xfrm>
              <a:off x="5287354" y="6273089"/>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3CC68D21-C10C-2688-F3F1-63282B324C7B}"/>
                </a:ext>
              </a:extLst>
            </p:cNvPr>
            <p:cNvSpPr/>
            <p:nvPr/>
          </p:nvSpPr>
          <p:spPr>
            <a:xfrm>
              <a:off x="5953926" y="626843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0A7C5351-1B3D-8AFD-A4DF-E82D43B6C943}"/>
                </a:ext>
              </a:extLst>
            </p:cNvPr>
            <p:cNvSpPr/>
            <p:nvPr/>
          </p:nvSpPr>
          <p:spPr>
            <a:xfrm>
              <a:off x="6357717" y="613133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43D3C3CF-73DC-9DB7-BEA8-B96235065790}"/>
                </a:ext>
              </a:extLst>
            </p:cNvPr>
            <p:cNvSpPr/>
            <p:nvPr/>
          </p:nvSpPr>
          <p:spPr>
            <a:xfrm>
              <a:off x="5620640" y="598369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C95098A5-2045-552F-8D5D-28A4347BF962}"/>
                </a:ext>
              </a:extLst>
            </p:cNvPr>
            <p:cNvSpPr/>
            <p:nvPr/>
          </p:nvSpPr>
          <p:spPr>
            <a:xfrm>
              <a:off x="6192907" y="571748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21517FF1-2494-AC46-0F12-5A020F97EE4F}"/>
                </a:ext>
              </a:extLst>
            </p:cNvPr>
            <p:cNvSpPr/>
            <p:nvPr/>
          </p:nvSpPr>
          <p:spPr>
            <a:xfrm>
              <a:off x="6974576" y="582031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9F63D6DA-AA2D-C76F-5CED-2D513719948C}"/>
                </a:ext>
              </a:extLst>
            </p:cNvPr>
            <p:cNvSpPr/>
            <p:nvPr/>
          </p:nvSpPr>
          <p:spPr>
            <a:xfrm>
              <a:off x="6824680" y="621034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78FED1D9-32EC-F90B-C4E5-988320D30866}"/>
                </a:ext>
              </a:extLst>
            </p:cNvPr>
            <p:cNvSpPr/>
            <p:nvPr/>
          </p:nvSpPr>
          <p:spPr>
            <a:xfrm>
              <a:off x="5796162" y="560353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13DE1F06-5D22-9097-9CFC-ABFB4244056C}"/>
                </a:ext>
              </a:extLst>
            </p:cNvPr>
            <p:cNvSpPr/>
            <p:nvPr/>
          </p:nvSpPr>
          <p:spPr>
            <a:xfrm>
              <a:off x="5160894" y="5758019"/>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3CDD4EDC-F2B8-FE97-B8DB-59A1C2807D0D}"/>
                </a:ext>
              </a:extLst>
            </p:cNvPr>
            <p:cNvSpPr/>
            <p:nvPr/>
          </p:nvSpPr>
          <p:spPr>
            <a:xfrm>
              <a:off x="4739277" y="581332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78BC83D1-E9FC-CFF5-4B5F-AA207AF9F61C}"/>
                </a:ext>
              </a:extLst>
            </p:cNvPr>
            <p:cNvSpPr/>
            <p:nvPr/>
          </p:nvSpPr>
          <p:spPr>
            <a:xfrm>
              <a:off x="6622549" y="562051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47" name="Group 46">
              <a:extLst>
                <a:ext uri="{FF2B5EF4-FFF2-40B4-BE49-F238E27FC236}">
                  <a16:creationId xmlns:a16="http://schemas.microsoft.com/office/drawing/2014/main" id="{BE259F7C-39DA-D0BD-3C4E-6D3A85D6A6CB}"/>
                </a:ext>
              </a:extLst>
            </p:cNvPr>
            <p:cNvGrpSpPr/>
            <p:nvPr/>
          </p:nvGrpSpPr>
          <p:grpSpPr>
            <a:xfrm rot="18974850">
              <a:off x="4741091" y="5610746"/>
              <a:ext cx="475981" cy="536668"/>
              <a:chOff x="2258894" y="5700820"/>
              <a:chExt cx="766480" cy="885290"/>
            </a:xfrm>
          </p:grpSpPr>
          <p:sp>
            <p:nvSpPr>
              <p:cNvPr id="44" name="Arc 43">
                <a:extLst>
                  <a:ext uri="{FF2B5EF4-FFF2-40B4-BE49-F238E27FC236}">
                    <a16:creationId xmlns:a16="http://schemas.microsoft.com/office/drawing/2014/main" id="{8734716C-AF46-DA9D-E9F0-C4288103658B}"/>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6" name="Arc 45">
                <a:extLst>
                  <a:ext uri="{FF2B5EF4-FFF2-40B4-BE49-F238E27FC236}">
                    <a16:creationId xmlns:a16="http://schemas.microsoft.com/office/drawing/2014/main" id="{37C35E58-DB34-69D5-257F-27D7F1A6F11B}"/>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49" name="Group 48">
              <a:extLst>
                <a:ext uri="{FF2B5EF4-FFF2-40B4-BE49-F238E27FC236}">
                  <a16:creationId xmlns:a16="http://schemas.microsoft.com/office/drawing/2014/main" id="{7BF06D5D-3EE9-FF42-3D09-DF800097B1D3}"/>
                </a:ext>
              </a:extLst>
            </p:cNvPr>
            <p:cNvGrpSpPr/>
            <p:nvPr/>
          </p:nvGrpSpPr>
          <p:grpSpPr>
            <a:xfrm>
              <a:off x="6699087" y="5496862"/>
              <a:ext cx="475981" cy="536668"/>
              <a:chOff x="2258894" y="5700820"/>
              <a:chExt cx="766480" cy="885290"/>
            </a:xfrm>
          </p:grpSpPr>
          <p:sp>
            <p:nvSpPr>
              <p:cNvPr id="50" name="Arc 49">
                <a:extLst>
                  <a:ext uri="{FF2B5EF4-FFF2-40B4-BE49-F238E27FC236}">
                    <a16:creationId xmlns:a16="http://schemas.microsoft.com/office/drawing/2014/main" id="{41CD1651-FFC8-A30A-C1A9-6878B4B31817}"/>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51" name="Arc 50">
                <a:extLst>
                  <a:ext uri="{FF2B5EF4-FFF2-40B4-BE49-F238E27FC236}">
                    <a16:creationId xmlns:a16="http://schemas.microsoft.com/office/drawing/2014/main" id="{D87C80B5-F4A6-1575-8692-4D7C3FDDF896}"/>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53" name="Arc 52">
              <a:extLst>
                <a:ext uri="{FF2B5EF4-FFF2-40B4-BE49-F238E27FC236}">
                  <a16:creationId xmlns:a16="http://schemas.microsoft.com/office/drawing/2014/main" id="{A7EF614E-430E-DC02-74D1-C1B9E85D7C46}"/>
                </a:ext>
              </a:extLst>
            </p:cNvPr>
            <p:cNvSpPr/>
            <p:nvPr/>
          </p:nvSpPr>
          <p:spPr>
            <a:xfrm rot="3555529">
              <a:off x="5487136" y="6339319"/>
              <a:ext cx="280931" cy="33620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8" name="Arc 117">
              <a:extLst>
                <a:ext uri="{FF2B5EF4-FFF2-40B4-BE49-F238E27FC236}">
                  <a16:creationId xmlns:a16="http://schemas.microsoft.com/office/drawing/2014/main" id="{80979C3F-2CE9-9079-822F-F9F9ADE3FEF4}"/>
                </a:ext>
              </a:extLst>
            </p:cNvPr>
            <p:cNvSpPr/>
            <p:nvPr/>
          </p:nvSpPr>
          <p:spPr>
            <a:xfrm>
              <a:off x="5788911" y="5527192"/>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4" name="Arc 123">
              <a:extLst>
                <a:ext uri="{FF2B5EF4-FFF2-40B4-BE49-F238E27FC236}">
                  <a16:creationId xmlns:a16="http://schemas.microsoft.com/office/drawing/2014/main" id="{022C2CB1-4CE5-5CDF-E640-92DDD39D77EE}"/>
                </a:ext>
              </a:extLst>
            </p:cNvPr>
            <p:cNvSpPr/>
            <p:nvPr/>
          </p:nvSpPr>
          <p:spPr>
            <a:xfrm rot="8155242">
              <a:off x="6515930" y="6386524"/>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5" name="Arc 124">
              <a:extLst>
                <a:ext uri="{FF2B5EF4-FFF2-40B4-BE49-F238E27FC236}">
                  <a16:creationId xmlns:a16="http://schemas.microsoft.com/office/drawing/2014/main" id="{548AD025-11AE-BEA7-D2B5-59CBB57B4EA6}"/>
                </a:ext>
              </a:extLst>
            </p:cNvPr>
            <p:cNvSpPr/>
            <p:nvPr/>
          </p:nvSpPr>
          <p:spPr>
            <a:xfrm rot="19351445">
              <a:off x="6658936" y="6220379"/>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6" name="Arc 125">
              <a:extLst>
                <a:ext uri="{FF2B5EF4-FFF2-40B4-BE49-F238E27FC236}">
                  <a16:creationId xmlns:a16="http://schemas.microsoft.com/office/drawing/2014/main" id="{EB198F41-9339-C1A4-ECDC-3FCA362F773E}"/>
                </a:ext>
              </a:extLst>
            </p:cNvPr>
            <p:cNvSpPr/>
            <p:nvPr/>
          </p:nvSpPr>
          <p:spPr>
            <a:xfrm rot="9458585">
              <a:off x="5253278" y="6018941"/>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29" name="Group 128" descr="A particle diagram representing a gas ">
            <a:extLst>
              <a:ext uri="{FF2B5EF4-FFF2-40B4-BE49-F238E27FC236}">
                <a16:creationId xmlns:a16="http://schemas.microsoft.com/office/drawing/2014/main" id="{DE06B167-A6F8-EE3E-C1C9-AD1A6A452AA5}"/>
              </a:ext>
            </a:extLst>
          </p:cNvPr>
          <p:cNvGrpSpPr/>
          <p:nvPr/>
        </p:nvGrpSpPr>
        <p:grpSpPr>
          <a:xfrm>
            <a:off x="8363246" y="3367528"/>
            <a:ext cx="3031958" cy="3130472"/>
            <a:chOff x="8269900" y="3586424"/>
            <a:chExt cx="3031958" cy="3130472"/>
          </a:xfrm>
        </p:grpSpPr>
        <p:grpSp>
          <p:nvGrpSpPr>
            <p:cNvPr id="55" name="Group 54">
              <a:extLst>
                <a:ext uri="{FF2B5EF4-FFF2-40B4-BE49-F238E27FC236}">
                  <a16:creationId xmlns:a16="http://schemas.microsoft.com/office/drawing/2014/main" id="{41157269-5C98-A8A6-51E3-899906120445}"/>
                </a:ext>
              </a:extLst>
            </p:cNvPr>
            <p:cNvGrpSpPr/>
            <p:nvPr/>
          </p:nvGrpSpPr>
          <p:grpSpPr>
            <a:xfrm>
              <a:off x="8269900" y="4276827"/>
              <a:ext cx="3031958" cy="2440069"/>
              <a:chOff x="3638349" y="4209403"/>
              <a:chExt cx="3031958" cy="2440069"/>
            </a:xfrm>
            <a:solidFill>
              <a:schemeClr val="bg1"/>
            </a:solidFill>
          </p:grpSpPr>
          <p:sp>
            <p:nvSpPr>
              <p:cNvPr id="56" name="Rectangle: Rounded Corners 55">
                <a:extLst>
                  <a:ext uri="{FF2B5EF4-FFF2-40B4-BE49-F238E27FC236}">
                    <a16:creationId xmlns:a16="http://schemas.microsoft.com/office/drawing/2014/main" id="{9CE995DF-9165-3FAC-39D5-62EB8B2B2B47}"/>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Rectangle 56">
                <a:extLst>
                  <a:ext uri="{FF2B5EF4-FFF2-40B4-BE49-F238E27FC236}">
                    <a16:creationId xmlns:a16="http://schemas.microsoft.com/office/drawing/2014/main" id="{372176ED-4C96-ECFD-281B-5B6AD094D82D}"/>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8" name="Oval 57">
              <a:extLst>
                <a:ext uri="{FF2B5EF4-FFF2-40B4-BE49-F238E27FC236}">
                  <a16:creationId xmlns:a16="http://schemas.microsoft.com/office/drawing/2014/main" id="{391EB4F8-4DAB-E2FE-C29C-9A731B5F503F}"/>
                </a:ext>
              </a:extLst>
            </p:cNvPr>
            <p:cNvSpPr/>
            <p:nvPr/>
          </p:nvSpPr>
          <p:spPr>
            <a:xfrm>
              <a:off x="8698246" y="605826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ED706C52-CC66-FEA3-316D-96A8BC871132}"/>
                </a:ext>
              </a:extLst>
            </p:cNvPr>
            <p:cNvSpPr/>
            <p:nvPr/>
          </p:nvSpPr>
          <p:spPr>
            <a:xfrm>
              <a:off x="9718550" y="622876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F6807502-97AF-B6E9-DF19-4D3468165288}"/>
                </a:ext>
              </a:extLst>
            </p:cNvPr>
            <p:cNvSpPr/>
            <p:nvPr/>
          </p:nvSpPr>
          <p:spPr>
            <a:xfrm>
              <a:off x="10707161" y="556521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07" name="Group 106">
              <a:extLst>
                <a:ext uri="{FF2B5EF4-FFF2-40B4-BE49-F238E27FC236}">
                  <a16:creationId xmlns:a16="http://schemas.microsoft.com/office/drawing/2014/main" id="{9D86B593-A9DB-92D7-6D7A-2F45D5E88F37}"/>
                </a:ext>
              </a:extLst>
            </p:cNvPr>
            <p:cNvGrpSpPr/>
            <p:nvPr/>
          </p:nvGrpSpPr>
          <p:grpSpPr>
            <a:xfrm>
              <a:off x="10670727" y="3586424"/>
              <a:ext cx="587393" cy="536668"/>
              <a:chOff x="10670727" y="3586424"/>
              <a:chExt cx="587393" cy="536668"/>
            </a:xfrm>
          </p:grpSpPr>
          <p:sp>
            <p:nvSpPr>
              <p:cNvPr id="63" name="Oval 62">
                <a:extLst>
                  <a:ext uri="{FF2B5EF4-FFF2-40B4-BE49-F238E27FC236}">
                    <a16:creationId xmlns:a16="http://schemas.microsoft.com/office/drawing/2014/main" id="{84A9D009-C004-9894-AC69-B42F549B23F4}"/>
                  </a:ext>
                </a:extLst>
              </p:cNvPr>
              <p:cNvSpPr/>
              <p:nvPr/>
            </p:nvSpPr>
            <p:spPr>
              <a:xfrm>
                <a:off x="10670727" y="369485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70" name="Group 69">
                <a:extLst>
                  <a:ext uri="{FF2B5EF4-FFF2-40B4-BE49-F238E27FC236}">
                    <a16:creationId xmlns:a16="http://schemas.microsoft.com/office/drawing/2014/main" id="{140024F0-E411-2123-F309-C22D10D9E0FA}"/>
                  </a:ext>
                </a:extLst>
              </p:cNvPr>
              <p:cNvGrpSpPr/>
              <p:nvPr/>
            </p:nvGrpSpPr>
            <p:grpSpPr>
              <a:xfrm>
                <a:off x="10782139" y="3586424"/>
                <a:ext cx="475981" cy="536668"/>
                <a:chOff x="2258894" y="5700820"/>
                <a:chExt cx="766480" cy="885290"/>
              </a:xfrm>
            </p:grpSpPr>
            <p:sp>
              <p:nvSpPr>
                <p:cNvPr id="71" name="Arc 70">
                  <a:extLst>
                    <a:ext uri="{FF2B5EF4-FFF2-40B4-BE49-F238E27FC236}">
                      <a16:creationId xmlns:a16="http://schemas.microsoft.com/office/drawing/2014/main" id="{7B884954-DFBD-8908-FE56-9EB8BBD31689}"/>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2" name="Arc 71">
                  <a:extLst>
                    <a:ext uri="{FF2B5EF4-FFF2-40B4-BE49-F238E27FC236}">
                      <a16:creationId xmlns:a16="http://schemas.microsoft.com/office/drawing/2014/main" id="{0369E79E-75FF-5DCF-1FA4-B6C64B6639C6}"/>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3" name="Group 112">
              <a:extLst>
                <a:ext uri="{FF2B5EF4-FFF2-40B4-BE49-F238E27FC236}">
                  <a16:creationId xmlns:a16="http://schemas.microsoft.com/office/drawing/2014/main" id="{BC04585D-B17D-058B-4C49-BC761763D832}"/>
                </a:ext>
              </a:extLst>
            </p:cNvPr>
            <p:cNvGrpSpPr/>
            <p:nvPr/>
          </p:nvGrpSpPr>
          <p:grpSpPr>
            <a:xfrm>
              <a:off x="10054573" y="5211162"/>
              <a:ext cx="536668" cy="715995"/>
              <a:chOff x="10054573" y="5211162"/>
              <a:chExt cx="536668" cy="715995"/>
            </a:xfrm>
          </p:grpSpPr>
          <p:sp>
            <p:nvSpPr>
              <p:cNvPr id="61" name="Oval 60">
                <a:extLst>
                  <a:ext uri="{FF2B5EF4-FFF2-40B4-BE49-F238E27FC236}">
                    <a16:creationId xmlns:a16="http://schemas.microsoft.com/office/drawing/2014/main" id="{27C8DB65-5164-12E3-C45D-18836B990720}"/>
                  </a:ext>
                </a:extLst>
              </p:cNvPr>
              <p:cNvSpPr/>
              <p:nvPr/>
            </p:nvSpPr>
            <p:spPr>
              <a:xfrm>
                <a:off x="10167970" y="55228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76" name="Group 75">
                <a:extLst>
                  <a:ext uri="{FF2B5EF4-FFF2-40B4-BE49-F238E27FC236}">
                    <a16:creationId xmlns:a16="http://schemas.microsoft.com/office/drawing/2014/main" id="{C5870089-3B06-AE44-E2BC-2536D4C3D238}"/>
                  </a:ext>
                </a:extLst>
              </p:cNvPr>
              <p:cNvGrpSpPr/>
              <p:nvPr/>
            </p:nvGrpSpPr>
            <p:grpSpPr>
              <a:xfrm rot="17222800">
                <a:off x="10084916" y="5180819"/>
                <a:ext cx="475981" cy="536668"/>
                <a:chOff x="2258894" y="5700820"/>
                <a:chExt cx="766480" cy="885290"/>
              </a:xfrm>
            </p:grpSpPr>
            <p:sp>
              <p:nvSpPr>
                <p:cNvPr id="77" name="Arc 76">
                  <a:extLst>
                    <a:ext uri="{FF2B5EF4-FFF2-40B4-BE49-F238E27FC236}">
                      <a16:creationId xmlns:a16="http://schemas.microsoft.com/office/drawing/2014/main" id="{596615C0-51CD-7C2C-6A41-E60E4ABA9259}"/>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8" name="Arc 77">
                  <a:extLst>
                    <a:ext uri="{FF2B5EF4-FFF2-40B4-BE49-F238E27FC236}">
                      <a16:creationId xmlns:a16="http://schemas.microsoft.com/office/drawing/2014/main" id="{D7626387-5987-D8FE-ABB7-0A3D2EFB2014}"/>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06" name="Group 105">
              <a:extLst>
                <a:ext uri="{FF2B5EF4-FFF2-40B4-BE49-F238E27FC236}">
                  <a16:creationId xmlns:a16="http://schemas.microsoft.com/office/drawing/2014/main" id="{D28D4738-B25A-19DE-E770-F3059FA6EF3E}"/>
                </a:ext>
              </a:extLst>
            </p:cNvPr>
            <p:cNvGrpSpPr/>
            <p:nvPr/>
          </p:nvGrpSpPr>
          <p:grpSpPr>
            <a:xfrm>
              <a:off x="9284695" y="3833592"/>
              <a:ext cx="536668" cy="632562"/>
              <a:chOff x="9357242" y="3833357"/>
              <a:chExt cx="536668" cy="632562"/>
            </a:xfrm>
          </p:grpSpPr>
          <p:sp>
            <p:nvSpPr>
              <p:cNvPr id="66" name="Oval 65">
                <a:extLst>
                  <a:ext uri="{FF2B5EF4-FFF2-40B4-BE49-F238E27FC236}">
                    <a16:creationId xmlns:a16="http://schemas.microsoft.com/office/drawing/2014/main" id="{07D82F83-12D0-0511-41EB-C1EA65BB3298}"/>
                  </a:ext>
                </a:extLst>
              </p:cNvPr>
              <p:cNvSpPr/>
              <p:nvPr/>
            </p:nvSpPr>
            <p:spPr>
              <a:xfrm>
                <a:off x="9453808" y="406165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79" name="Group 78">
                <a:extLst>
                  <a:ext uri="{FF2B5EF4-FFF2-40B4-BE49-F238E27FC236}">
                    <a16:creationId xmlns:a16="http://schemas.microsoft.com/office/drawing/2014/main" id="{F22DD216-A875-17A9-10EC-5C871FD51E5B}"/>
                  </a:ext>
                </a:extLst>
              </p:cNvPr>
              <p:cNvGrpSpPr/>
              <p:nvPr/>
            </p:nvGrpSpPr>
            <p:grpSpPr>
              <a:xfrm rot="18257599">
                <a:off x="9387585" y="3803014"/>
                <a:ext cx="475981" cy="536668"/>
                <a:chOff x="2258894" y="5700820"/>
                <a:chExt cx="766480" cy="885290"/>
              </a:xfrm>
            </p:grpSpPr>
            <p:sp>
              <p:nvSpPr>
                <p:cNvPr id="80" name="Arc 79">
                  <a:extLst>
                    <a:ext uri="{FF2B5EF4-FFF2-40B4-BE49-F238E27FC236}">
                      <a16:creationId xmlns:a16="http://schemas.microsoft.com/office/drawing/2014/main" id="{7F40FD3A-7890-4B03-3D1D-493B1FD70612}"/>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1" name="Arc 80">
                  <a:extLst>
                    <a:ext uri="{FF2B5EF4-FFF2-40B4-BE49-F238E27FC236}">
                      <a16:creationId xmlns:a16="http://schemas.microsoft.com/office/drawing/2014/main" id="{3446DF98-40B4-A979-51D1-EF6166B0DE27}"/>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0" name="Group 109">
              <a:extLst>
                <a:ext uri="{FF2B5EF4-FFF2-40B4-BE49-F238E27FC236}">
                  <a16:creationId xmlns:a16="http://schemas.microsoft.com/office/drawing/2014/main" id="{8A62B917-E5CD-B991-F6B1-7857DA395D77}"/>
                </a:ext>
              </a:extLst>
            </p:cNvPr>
            <p:cNvGrpSpPr/>
            <p:nvPr/>
          </p:nvGrpSpPr>
          <p:grpSpPr>
            <a:xfrm>
              <a:off x="8692491" y="4611794"/>
              <a:ext cx="612146" cy="553597"/>
              <a:chOff x="8692491" y="4611794"/>
              <a:chExt cx="612146" cy="553597"/>
            </a:xfrm>
          </p:grpSpPr>
          <p:sp>
            <p:nvSpPr>
              <p:cNvPr id="67" name="Oval 66">
                <a:extLst>
                  <a:ext uri="{FF2B5EF4-FFF2-40B4-BE49-F238E27FC236}">
                    <a16:creationId xmlns:a16="http://schemas.microsoft.com/office/drawing/2014/main" id="{3CCA99A9-73E8-5000-E521-BAF9469DDB31}"/>
                  </a:ext>
                </a:extLst>
              </p:cNvPr>
              <p:cNvSpPr/>
              <p:nvPr/>
            </p:nvSpPr>
            <p:spPr>
              <a:xfrm>
                <a:off x="8900376" y="476113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82" name="Group 81">
                <a:extLst>
                  <a:ext uri="{FF2B5EF4-FFF2-40B4-BE49-F238E27FC236}">
                    <a16:creationId xmlns:a16="http://schemas.microsoft.com/office/drawing/2014/main" id="{310B5A61-792F-24EC-2865-9B05E9AECAB1}"/>
                  </a:ext>
                </a:extLst>
              </p:cNvPr>
              <p:cNvGrpSpPr/>
              <p:nvPr/>
            </p:nvGrpSpPr>
            <p:grpSpPr>
              <a:xfrm rot="11677325">
                <a:off x="8692491" y="4611794"/>
                <a:ext cx="475981" cy="536668"/>
                <a:chOff x="2258894" y="5700820"/>
                <a:chExt cx="766480" cy="885290"/>
              </a:xfrm>
            </p:grpSpPr>
            <p:sp>
              <p:nvSpPr>
                <p:cNvPr id="83" name="Arc 82">
                  <a:extLst>
                    <a:ext uri="{FF2B5EF4-FFF2-40B4-BE49-F238E27FC236}">
                      <a16:creationId xmlns:a16="http://schemas.microsoft.com/office/drawing/2014/main" id="{D650CA05-5706-2C66-015C-925FB2BA6EF1}"/>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4" name="Arc 83">
                  <a:extLst>
                    <a:ext uri="{FF2B5EF4-FFF2-40B4-BE49-F238E27FC236}">
                      <a16:creationId xmlns:a16="http://schemas.microsoft.com/office/drawing/2014/main" id="{B0417F73-A6E4-4FE7-49F2-0B49D260CD32}"/>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09" name="Group 108">
              <a:extLst>
                <a:ext uri="{FF2B5EF4-FFF2-40B4-BE49-F238E27FC236}">
                  <a16:creationId xmlns:a16="http://schemas.microsoft.com/office/drawing/2014/main" id="{945DA0BF-1453-8D6C-1B85-558D0BB2D9FE}"/>
                </a:ext>
              </a:extLst>
            </p:cNvPr>
            <p:cNvGrpSpPr/>
            <p:nvPr/>
          </p:nvGrpSpPr>
          <p:grpSpPr>
            <a:xfrm>
              <a:off x="8610390" y="5294731"/>
              <a:ext cx="652496" cy="578766"/>
              <a:chOff x="8610390" y="5294731"/>
              <a:chExt cx="652496" cy="578766"/>
            </a:xfrm>
          </p:grpSpPr>
          <p:sp>
            <p:nvSpPr>
              <p:cNvPr id="68" name="Oval 67">
                <a:extLst>
                  <a:ext uri="{FF2B5EF4-FFF2-40B4-BE49-F238E27FC236}">
                    <a16:creationId xmlns:a16="http://schemas.microsoft.com/office/drawing/2014/main" id="{36FD7485-E770-65CE-1BAE-8118C3137569}"/>
                  </a:ext>
                </a:extLst>
              </p:cNvPr>
              <p:cNvSpPr/>
              <p:nvPr/>
            </p:nvSpPr>
            <p:spPr>
              <a:xfrm>
                <a:off x="8610390" y="529473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85" name="Group 84">
                <a:extLst>
                  <a:ext uri="{FF2B5EF4-FFF2-40B4-BE49-F238E27FC236}">
                    <a16:creationId xmlns:a16="http://schemas.microsoft.com/office/drawing/2014/main" id="{4C700FCF-D4A7-3281-2405-2C2151B49EFE}"/>
                  </a:ext>
                </a:extLst>
              </p:cNvPr>
              <p:cNvGrpSpPr/>
              <p:nvPr/>
            </p:nvGrpSpPr>
            <p:grpSpPr>
              <a:xfrm rot="2358997">
                <a:off x="8786905" y="5336829"/>
                <a:ext cx="475981" cy="536668"/>
                <a:chOff x="2258894" y="5700820"/>
                <a:chExt cx="766480" cy="885290"/>
              </a:xfrm>
            </p:grpSpPr>
            <p:sp>
              <p:nvSpPr>
                <p:cNvPr id="86" name="Arc 85">
                  <a:extLst>
                    <a:ext uri="{FF2B5EF4-FFF2-40B4-BE49-F238E27FC236}">
                      <a16:creationId xmlns:a16="http://schemas.microsoft.com/office/drawing/2014/main" id="{77F709E8-2794-1E2C-CD5D-DBA818DC6357}"/>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7" name="Arc 86">
                  <a:extLst>
                    <a:ext uri="{FF2B5EF4-FFF2-40B4-BE49-F238E27FC236}">
                      <a16:creationId xmlns:a16="http://schemas.microsoft.com/office/drawing/2014/main" id="{3723EB1B-C296-2924-BA39-34874E757ED1}"/>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88" name="Group 87">
              <a:extLst>
                <a:ext uri="{FF2B5EF4-FFF2-40B4-BE49-F238E27FC236}">
                  <a16:creationId xmlns:a16="http://schemas.microsoft.com/office/drawing/2014/main" id="{478BDA32-E489-EE42-9EA3-B5C0FD8CA79D}"/>
                </a:ext>
              </a:extLst>
            </p:cNvPr>
            <p:cNvGrpSpPr/>
            <p:nvPr/>
          </p:nvGrpSpPr>
          <p:grpSpPr>
            <a:xfrm>
              <a:off x="9827372" y="6145291"/>
              <a:ext cx="475981" cy="536668"/>
              <a:chOff x="2258894" y="5700820"/>
              <a:chExt cx="766480" cy="885290"/>
            </a:xfrm>
          </p:grpSpPr>
          <p:sp>
            <p:nvSpPr>
              <p:cNvPr id="89" name="Arc 88">
                <a:extLst>
                  <a:ext uri="{FF2B5EF4-FFF2-40B4-BE49-F238E27FC236}">
                    <a16:creationId xmlns:a16="http://schemas.microsoft.com/office/drawing/2014/main" id="{607DDEF2-AA3D-53ED-C471-B9AF5AFD7A25}"/>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0" name="Arc 89">
                <a:extLst>
                  <a:ext uri="{FF2B5EF4-FFF2-40B4-BE49-F238E27FC236}">
                    <a16:creationId xmlns:a16="http://schemas.microsoft.com/office/drawing/2014/main" id="{07983168-2CF8-944E-67B6-F7B90DB999C7}"/>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14" name="Group 113">
              <a:extLst>
                <a:ext uri="{FF2B5EF4-FFF2-40B4-BE49-F238E27FC236}">
                  <a16:creationId xmlns:a16="http://schemas.microsoft.com/office/drawing/2014/main" id="{12C5FAFC-CDA4-B19C-08B9-86642FF1D9B3}"/>
                </a:ext>
              </a:extLst>
            </p:cNvPr>
            <p:cNvGrpSpPr/>
            <p:nvPr/>
          </p:nvGrpSpPr>
          <p:grpSpPr>
            <a:xfrm>
              <a:off x="10607895" y="6070974"/>
              <a:ext cx="540103" cy="526848"/>
              <a:chOff x="10607895" y="6070974"/>
              <a:chExt cx="540103" cy="526848"/>
            </a:xfrm>
          </p:grpSpPr>
          <p:sp>
            <p:nvSpPr>
              <p:cNvPr id="65" name="Oval 64">
                <a:extLst>
                  <a:ext uri="{FF2B5EF4-FFF2-40B4-BE49-F238E27FC236}">
                    <a16:creationId xmlns:a16="http://schemas.microsoft.com/office/drawing/2014/main" id="{1D8047D4-1ECF-232D-B48B-E9DFFD639FB6}"/>
                  </a:ext>
                </a:extLst>
              </p:cNvPr>
              <p:cNvSpPr/>
              <p:nvPr/>
            </p:nvSpPr>
            <p:spPr>
              <a:xfrm>
                <a:off x="10607895" y="619356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91" name="Group 90">
                <a:extLst>
                  <a:ext uri="{FF2B5EF4-FFF2-40B4-BE49-F238E27FC236}">
                    <a16:creationId xmlns:a16="http://schemas.microsoft.com/office/drawing/2014/main" id="{AAF30A11-5AE1-BEC3-3B13-609FEB1CBBFB}"/>
                  </a:ext>
                </a:extLst>
              </p:cNvPr>
              <p:cNvGrpSpPr/>
              <p:nvPr/>
            </p:nvGrpSpPr>
            <p:grpSpPr>
              <a:xfrm rot="18808160">
                <a:off x="10641673" y="6040631"/>
                <a:ext cx="475981" cy="536668"/>
                <a:chOff x="2258894" y="5700820"/>
                <a:chExt cx="766480" cy="885290"/>
              </a:xfrm>
            </p:grpSpPr>
            <p:sp>
              <p:nvSpPr>
                <p:cNvPr id="92" name="Arc 91">
                  <a:extLst>
                    <a:ext uri="{FF2B5EF4-FFF2-40B4-BE49-F238E27FC236}">
                      <a16:creationId xmlns:a16="http://schemas.microsoft.com/office/drawing/2014/main" id="{630672B0-8153-C9ED-85AF-F9C59F327522}"/>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3" name="Arc 92">
                  <a:extLst>
                    <a:ext uri="{FF2B5EF4-FFF2-40B4-BE49-F238E27FC236}">
                      <a16:creationId xmlns:a16="http://schemas.microsoft.com/office/drawing/2014/main" id="{7602D40B-BBED-0D66-1EA3-BA96A2C6B56A}"/>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2" name="Group 111">
              <a:extLst>
                <a:ext uri="{FF2B5EF4-FFF2-40B4-BE49-F238E27FC236}">
                  <a16:creationId xmlns:a16="http://schemas.microsoft.com/office/drawing/2014/main" id="{CB80B0D8-BE7C-84C7-D437-76B840FCC53E}"/>
                </a:ext>
              </a:extLst>
            </p:cNvPr>
            <p:cNvGrpSpPr/>
            <p:nvPr/>
          </p:nvGrpSpPr>
          <p:grpSpPr>
            <a:xfrm>
              <a:off x="10530231" y="4883455"/>
              <a:ext cx="550431" cy="536668"/>
              <a:chOff x="10530231" y="4883455"/>
              <a:chExt cx="550431" cy="536668"/>
            </a:xfrm>
          </p:grpSpPr>
          <p:sp>
            <p:nvSpPr>
              <p:cNvPr id="69" name="Oval 68">
                <a:extLst>
                  <a:ext uri="{FF2B5EF4-FFF2-40B4-BE49-F238E27FC236}">
                    <a16:creationId xmlns:a16="http://schemas.microsoft.com/office/drawing/2014/main" id="{D2B57B93-99BB-705E-A6D4-1CCBF894FC8A}"/>
                  </a:ext>
                </a:extLst>
              </p:cNvPr>
              <p:cNvSpPr/>
              <p:nvPr/>
            </p:nvSpPr>
            <p:spPr>
              <a:xfrm>
                <a:off x="10676401" y="491688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94" name="Group 93">
                <a:extLst>
                  <a:ext uri="{FF2B5EF4-FFF2-40B4-BE49-F238E27FC236}">
                    <a16:creationId xmlns:a16="http://schemas.microsoft.com/office/drawing/2014/main" id="{E5990C81-0273-0C1F-8999-85ABAA862265}"/>
                  </a:ext>
                </a:extLst>
              </p:cNvPr>
              <p:cNvGrpSpPr/>
              <p:nvPr/>
            </p:nvGrpSpPr>
            <p:grpSpPr>
              <a:xfrm rot="10800000">
                <a:off x="10530231" y="4883455"/>
                <a:ext cx="475981" cy="536668"/>
                <a:chOff x="2258894" y="5700820"/>
                <a:chExt cx="766480" cy="885290"/>
              </a:xfrm>
            </p:grpSpPr>
            <p:sp>
              <p:nvSpPr>
                <p:cNvPr id="95" name="Arc 94">
                  <a:extLst>
                    <a:ext uri="{FF2B5EF4-FFF2-40B4-BE49-F238E27FC236}">
                      <a16:creationId xmlns:a16="http://schemas.microsoft.com/office/drawing/2014/main" id="{F012F876-4F48-3D10-3B27-3ED1BF1C9548}"/>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6" name="Arc 95">
                  <a:extLst>
                    <a:ext uri="{FF2B5EF4-FFF2-40B4-BE49-F238E27FC236}">
                      <a16:creationId xmlns:a16="http://schemas.microsoft.com/office/drawing/2014/main" id="{052B5415-249E-D872-7E10-44B90F03A5FF}"/>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1" name="Group 110">
              <a:extLst>
                <a:ext uri="{FF2B5EF4-FFF2-40B4-BE49-F238E27FC236}">
                  <a16:creationId xmlns:a16="http://schemas.microsoft.com/office/drawing/2014/main" id="{33A6C3F5-E793-B6DC-F60B-DED56AD0EA65}"/>
                </a:ext>
              </a:extLst>
            </p:cNvPr>
            <p:cNvGrpSpPr/>
            <p:nvPr/>
          </p:nvGrpSpPr>
          <p:grpSpPr>
            <a:xfrm>
              <a:off x="9791695" y="4481778"/>
              <a:ext cx="566119" cy="536668"/>
              <a:chOff x="9791695" y="4481778"/>
              <a:chExt cx="566119" cy="536668"/>
            </a:xfrm>
          </p:grpSpPr>
          <p:sp>
            <p:nvSpPr>
              <p:cNvPr id="62" name="Oval 61">
                <a:extLst>
                  <a:ext uri="{FF2B5EF4-FFF2-40B4-BE49-F238E27FC236}">
                    <a16:creationId xmlns:a16="http://schemas.microsoft.com/office/drawing/2014/main" id="{26110F7C-2221-A796-C6E6-B8C8F0566A5F}"/>
                  </a:ext>
                </a:extLst>
              </p:cNvPr>
              <p:cNvSpPr/>
              <p:nvPr/>
            </p:nvSpPr>
            <p:spPr>
              <a:xfrm>
                <a:off x="9953553" y="449656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97" name="Group 96">
                <a:extLst>
                  <a:ext uri="{FF2B5EF4-FFF2-40B4-BE49-F238E27FC236}">
                    <a16:creationId xmlns:a16="http://schemas.microsoft.com/office/drawing/2014/main" id="{9E4FC85B-52BC-05CB-DC13-CD9714561739}"/>
                  </a:ext>
                </a:extLst>
              </p:cNvPr>
              <p:cNvGrpSpPr/>
              <p:nvPr/>
            </p:nvGrpSpPr>
            <p:grpSpPr>
              <a:xfrm rot="10958143">
                <a:off x="9791695" y="4481778"/>
                <a:ext cx="475981" cy="536668"/>
                <a:chOff x="2258894" y="5700820"/>
                <a:chExt cx="766480" cy="885290"/>
              </a:xfrm>
            </p:grpSpPr>
            <p:sp>
              <p:nvSpPr>
                <p:cNvPr id="98" name="Arc 97">
                  <a:extLst>
                    <a:ext uri="{FF2B5EF4-FFF2-40B4-BE49-F238E27FC236}">
                      <a16:creationId xmlns:a16="http://schemas.microsoft.com/office/drawing/2014/main" id="{6CD36125-74A6-5C63-95FA-73A9FE5955BA}"/>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9" name="Arc 98">
                  <a:extLst>
                    <a:ext uri="{FF2B5EF4-FFF2-40B4-BE49-F238E27FC236}">
                      <a16:creationId xmlns:a16="http://schemas.microsoft.com/office/drawing/2014/main" id="{2D44D63B-AD28-BCA8-C6C1-FCCC262E0B88}"/>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08" name="Group 107">
              <a:extLst>
                <a:ext uri="{FF2B5EF4-FFF2-40B4-BE49-F238E27FC236}">
                  <a16:creationId xmlns:a16="http://schemas.microsoft.com/office/drawing/2014/main" id="{640C77C8-F48C-F584-BCC9-EEBB328DBB10}"/>
                </a:ext>
              </a:extLst>
            </p:cNvPr>
            <p:cNvGrpSpPr/>
            <p:nvPr/>
          </p:nvGrpSpPr>
          <p:grpSpPr>
            <a:xfrm>
              <a:off x="9191514" y="5725026"/>
              <a:ext cx="526345" cy="598740"/>
              <a:chOff x="9162611" y="5765196"/>
              <a:chExt cx="526345" cy="598740"/>
            </a:xfrm>
          </p:grpSpPr>
          <p:sp>
            <p:nvSpPr>
              <p:cNvPr id="59" name="Oval 58">
                <a:extLst>
                  <a:ext uri="{FF2B5EF4-FFF2-40B4-BE49-F238E27FC236}">
                    <a16:creationId xmlns:a16="http://schemas.microsoft.com/office/drawing/2014/main" id="{22FF6251-C3D0-6976-057D-7D8A38BD752D}"/>
                  </a:ext>
                </a:extLst>
              </p:cNvPr>
              <p:cNvSpPr/>
              <p:nvPr/>
            </p:nvSpPr>
            <p:spPr>
              <a:xfrm>
                <a:off x="9284695" y="57651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00" name="Group 99">
                <a:extLst>
                  <a:ext uri="{FF2B5EF4-FFF2-40B4-BE49-F238E27FC236}">
                    <a16:creationId xmlns:a16="http://schemas.microsoft.com/office/drawing/2014/main" id="{D6455FA8-00B8-3496-B011-D94FAB941C7C}"/>
                  </a:ext>
                </a:extLst>
              </p:cNvPr>
              <p:cNvGrpSpPr/>
              <p:nvPr/>
            </p:nvGrpSpPr>
            <p:grpSpPr>
              <a:xfrm rot="9120148">
                <a:off x="9162611" y="5827268"/>
                <a:ext cx="475981" cy="536668"/>
                <a:chOff x="2258894" y="5700820"/>
                <a:chExt cx="766480" cy="885290"/>
              </a:xfrm>
            </p:grpSpPr>
            <p:sp>
              <p:nvSpPr>
                <p:cNvPr id="101" name="Arc 100">
                  <a:extLst>
                    <a:ext uri="{FF2B5EF4-FFF2-40B4-BE49-F238E27FC236}">
                      <a16:creationId xmlns:a16="http://schemas.microsoft.com/office/drawing/2014/main" id="{05F3278E-9976-7EBE-47FC-47A126B66B87}"/>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2" name="Arc 101">
                  <a:extLst>
                    <a:ext uri="{FF2B5EF4-FFF2-40B4-BE49-F238E27FC236}">
                      <a16:creationId xmlns:a16="http://schemas.microsoft.com/office/drawing/2014/main" id="{F20F6293-D237-ADD8-1226-CA6230B2E9C9}"/>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5" name="Group 114">
              <a:extLst>
                <a:ext uri="{FF2B5EF4-FFF2-40B4-BE49-F238E27FC236}">
                  <a16:creationId xmlns:a16="http://schemas.microsoft.com/office/drawing/2014/main" id="{C7B42861-DEF1-3C81-336C-CC7E4219829D}"/>
                </a:ext>
              </a:extLst>
            </p:cNvPr>
            <p:cNvGrpSpPr/>
            <p:nvPr/>
          </p:nvGrpSpPr>
          <p:grpSpPr>
            <a:xfrm rot="15245108">
              <a:off x="8592627" y="5891021"/>
              <a:ext cx="475981" cy="536668"/>
              <a:chOff x="2258894" y="5700820"/>
              <a:chExt cx="766480" cy="885290"/>
            </a:xfrm>
          </p:grpSpPr>
          <p:sp>
            <p:nvSpPr>
              <p:cNvPr id="116" name="Arc 115">
                <a:extLst>
                  <a:ext uri="{FF2B5EF4-FFF2-40B4-BE49-F238E27FC236}">
                    <a16:creationId xmlns:a16="http://schemas.microsoft.com/office/drawing/2014/main" id="{8E238C55-87AE-AED8-9FF3-896692817B79}"/>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7" name="Arc 116">
                <a:extLst>
                  <a:ext uri="{FF2B5EF4-FFF2-40B4-BE49-F238E27FC236}">
                    <a16:creationId xmlns:a16="http://schemas.microsoft.com/office/drawing/2014/main" id="{9A5065D0-C089-D02A-8DD8-141E2C11583B}"/>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sp>
        <p:nvSpPr>
          <p:cNvPr id="2" name="Slide Number Placeholder 1">
            <a:extLst>
              <a:ext uri="{FF2B5EF4-FFF2-40B4-BE49-F238E27FC236}">
                <a16:creationId xmlns:a16="http://schemas.microsoft.com/office/drawing/2014/main" id="{562FF095-432E-9009-F991-2F2FF31D6E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193281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1" end="1"/>
                                            </p:txEl>
                                          </p:spTgt>
                                        </p:tgtEl>
                                        <p:attrNameLst>
                                          <p:attrName>style.fontWeight</p:attrName>
                                        </p:attrNameLst>
                                      </p:cBhvr>
                                      <p:to>
                                        <p:strVal val="bold"/>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5">
                                            <p:txEl>
                                              <p:pRg st="2" end="2"/>
                                            </p:txEl>
                                          </p:spTgt>
                                        </p:tgtEl>
                                        <p:attrNameLst>
                                          <p:attrName>style.fontWeight</p:attrName>
                                        </p:attrNameLst>
                                      </p:cBhvr>
                                      <p:to>
                                        <p:strVal val="bold"/>
                                      </p:to>
                                    </p:set>
                                  </p:childTnLst>
                                </p:cTn>
                              </p:par>
                              <p:par>
                                <p:cTn id="13" presetID="1"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5">
                                            <p:txEl>
                                              <p:pRg st="3" end="3"/>
                                            </p:txEl>
                                          </p:spTgt>
                                        </p:tgtEl>
                                        <p:attrNameLst>
                                          <p:attrName>style.fontWeight</p:attrName>
                                        </p:attrNameLst>
                                      </p:cBhvr>
                                      <p:to>
                                        <p:strVal val="bold"/>
                                      </p:to>
                                    </p:set>
                                  </p:childTnLst>
                                </p:cTn>
                              </p:par>
                              <p:par>
                                <p:cTn id="19" presetID="1"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32ED1-231A-D738-8A70-843463801E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D41D2A-E924-0BD4-8C35-DF38B56E4599}"/>
              </a:ext>
            </a:extLst>
          </p:cNvPr>
          <p:cNvSpPr>
            <a:spLocks noGrp="1"/>
          </p:cNvSpPr>
          <p:nvPr>
            <p:ph type="title"/>
          </p:nvPr>
        </p:nvSpPr>
        <p:spPr/>
        <p:txBody>
          <a:bodyPr/>
          <a:lstStyle/>
          <a:p>
            <a:r>
              <a:rPr lang="en-AU" dirty="0">
                <a:latin typeface="+mj-lt"/>
              </a:rPr>
              <a:t>1.2 Particle theory of matter (3 of 5)</a:t>
            </a:r>
          </a:p>
        </p:txBody>
      </p:sp>
      <p:sp>
        <p:nvSpPr>
          <p:cNvPr id="4" name="Text Placeholder 3">
            <a:extLst>
              <a:ext uri="{FF2B5EF4-FFF2-40B4-BE49-F238E27FC236}">
                <a16:creationId xmlns:a16="http://schemas.microsoft.com/office/drawing/2014/main" id="{46EC4156-1869-4FAB-E280-5756957A08A9}"/>
              </a:ext>
            </a:extLst>
          </p:cNvPr>
          <p:cNvSpPr>
            <a:spLocks noGrp="1"/>
          </p:cNvSpPr>
          <p:nvPr>
            <p:ph type="body" sz="quarter" idx="18"/>
          </p:nvPr>
        </p:nvSpPr>
        <p:spPr/>
        <p:txBody>
          <a:bodyPr/>
          <a:lstStyle/>
          <a:p>
            <a:r>
              <a:rPr lang="en-AU">
                <a:latin typeface="+mj-lt"/>
              </a:rPr>
              <a:t>There are spaces between particles</a:t>
            </a:r>
          </a:p>
        </p:txBody>
      </p:sp>
      <p:sp>
        <p:nvSpPr>
          <p:cNvPr id="5" name="Text Placeholder 4">
            <a:extLst>
              <a:ext uri="{FF2B5EF4-FFF2-40B4-BE49-F238E27FC236}">
                <a16:creationId xmlns:a16="http://schemas.microsoft.com/office/drawing/2014/main" id="{AD8A83AE-E4DF-20AE-4B40-D074CF60BEBF}"/>
              </a:ext>
            </a:extLst>
          </p:cNvPr>
          <p:cNvSpPr>
            <a:spLocks noGrp="1"/>
          </p:cNvSpPr>
          <p:nvPr>
            <p:ph type="body" sz="quarter" idx="17"/>
          </p:nvPr>
        </p:nvSpPr>
        <p:spPr>
          <a:xfrm>
            <a:off x="360000" y="1567086"/>
            <a:ext cx="11484000" cy="2308515"/>
          </a:xfrm>
        </p:spPr>
        <p:txBody>
          <a:bodyPr/>
          <a:lstStyle/>
          <a:p>
            <a:r>
              <a:rPr lang="en-AU" dirty="0">
                <a:latin typeface="+mn-lt"/>
              </a:rPr>
              <a:t>The </a:t>
            </a:r>
            <a:r>
              <a:rPr lang="en-AU" b="1" dirty="0">
                <a:latin typeface="+mn-lt"/>
              </a:rPr>
              <a:t>spaces between particles </a:t>
            </a:r>
            <a:r>
              <a:rPr lang="en-AU" dirty="0">
                <a:latin typeface="+mn-lt"/>
              </a:rPr>
              <a:t>differ depending on the state of matter:</a:t>
            </a:r>
          </a:p>
          <a:p>
            <a:pPr marL="285750" indent="-285750">
              <a:buFont typeface="Arial" panose="020B0604020202020204" pitchFamily="34" charset="0"/>
              <a:buChar char="•"/>
            </a:pPr>
            <a:r>
              <a:rPr lang="en-AU" dirty="0">
                <a:latin typeface="+mn-lt"/>
              </a:rPr>
              <a:t>spaces are smallest in solids</a:t>
            </a:r>
          </a:p>
          <a:p>
            <a:pPr marL="285750" indent="-285750">
              <a:buFont typeface="Arial" panose="020B0604020202020204" pitchFamily="34" charset="0"/>
              <a:buChar char="•"/>
            </a:pPr>
            <a:r>
              <a:rPr lang="en-AU" dirty="0">
                <a:latin typeface="+mn-lt"/>
              </a:rPr>
              <a:t>spaces are larger in liquids</a:t>
            </a:r>
          </a:p>
          <a:p>
            <a:pPr marL="285750" indent="-285750">
              <a:buFont typeface="Arial" panose="020B0604020202020204" pitchFamily="34" charset="0"/>
              <a:buChar char="•"/>
            </a:pPr>
            <a:r>
              <a:rPr lang="en-AU" dirty="0">
                <a:latin typeface="+mn-lt"/>
              </a:rPr>
              <a:t>spaces are largest in gases</a:t>
            </a:r>
          </a:p>
        </p:txBody>
      </p:sp>
      <p:grpSp>
        <p:nvGrpSpPr>
          <p:cNvPr id="170" name="Group 169" descr="A particle diagram representing a solid">
            <a:extLst>
              <a:ext uri="{FF2B5EF4-FFF2-40B4-BE49-F238E27FC236}">
                <a16:creationId xmlns:a16="http://schemas.microsoft.com/office/drawing/2014/main" id="{33232266-BDE5-CE55-F030-A054958B7532}"/>
              </a:ext>
            </a:extLst>
          </p:cNvPr>
          <p:cNvGrpSpPr/>
          <p:nvPr/>
        </p:nvGrpSpPr>
        <p:grpSpPr>
          <a:xfrm>
            <a:off x="592294" y="3977720"/>
            <a:ext cx="3031958" cy="2440069"/>
            <a:chOff x="671120" y="4236713"/>
            <a:chExt cx="3031958" cy="2440069"/>
          </a:xfrm>
        </p:grpSpPr>
        <p:grpSp>
          <p:nvGrpSpPr>
            <p:cNvPr id="171" name="Group 170">
              <a:extLst>
                <a:ext uri="{FF2B5EF4-FFF2-40B4-BE49-F238E27FC236}">
                  <a16:creationId xmlns:a16="http://schemas.microsoft.com/office/drawing/2014/main" id="{B70DD86E-FF89-F367-6370-BDA5391F930C}"/>
                </a:ext>
              </a:extLst>
            </p:cNvPr>
            <p:cNvGrpSpPr/>
            <p:nvPr/>
          </p:nvGrpSpPr>
          <p:grpSpPr>
            <a:xfrm>
              <a:off x="671120" y="4236713"/>
              <a:ext cx="3031958" cy="2440069"/>
              <a:chOff x="3638349" y="4209403"/>
              <a:chExt cx="3031958" cy="2440069"/>
            </a:xfrm>
            <a:solidFill>
              <a:schemeClr val="bg1"/>
            </a:solidFill>
          </p:grpSpPr>
          <p:sp>
            <p:nvSpPr>
              <p:cNvPr id="189" name="Rectangle: Rounded Corners 188">
                <a:extLst>
                  <a:ext uri="{FF2B5EF4-FFF2-40B4-BE49-F238E27FC236}">
                    <a16:creationId xmlns:a16="http://schemas.microsoft.com/office/drawing/2014/main" id="{D63ACBE2-631E-0EF3-BED3-0483B91869A7}"/>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Rectangle 189">
                <a:extLst>
                  <a:ext uri="{FF2B5EF4-FFF2-40B4-BE49-F238E27FC236}">
                    <a16:creationId xmlns:a16="http://schemas.microsoft.com/office/drawing/2014/main" id="{BE52DC07-D991-FEB0-8F9A-A52EBD3C7FD5}"/>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2" name="Oval 171">
              <a:extLst>
                <a:ext uri="{FF2B5EF4-FFF2-40B4-BE49-F238E27FC236}">
                  <a16:creationId xmlns:a16="http://schemas.microsoft.com/office/drawing/2014/main" id="{3564BF21-5FC8-2BA2-9950-506F8424833E}"/>
                </a:ext>
              </a:extLst>
            </p:cNvPr>
            <p:cNvSpPr/>
            <p:nvPr/>
          </p:nvSpPr>
          <p:spPr>
            <a:xfrm>
              <a:off x="1393014" y="621607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3" name="Oval 172">
              <a:extLst>
                <a:ext uri="{FF2B5EF4-FFF2-40B4-BE49-F238E27FC236}">
                  <a16:creationId xmlns:a16="http://schemas.microsoft.com/office/drawing/2014/main" id="{4B65D75A-F9B6-C3FF-DEEE-A7D66EDB5561}"/>
                </a:ext>
              </a:extLst>
            </p:cNvPr>
            <p:cNvSpPr/>
            <p:nvPr/>
          </p:nvSpPr>
          <p:spPr>
            <a:xfrm>
              <a:off x="1833843" y="622876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4" name="Oval 173">
              <a:extLst>
                <a:ext uri="{FF2B5EF4-FFF2-40B4-BE49-F238E27FC236}">
                  <a16:creationId xmlns:a16="http://schemas.microsoft.com/office/drawing/2014/main" id="{AEC8668B-20D8-4946-52CB-DCCB6FA47AFB}"/>
                </a:ext>
              </a:extLst>
            </p:cNvPr>
            <p:cNvSpPr/>
            <p:nvPr/>
          </p:nvSpPr>
          <p:spPr>
            <a:xfrm>
              <a:off x="2279505" y="621567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5" name="Oval 174">
              <a:extLst>
                <a:ext uri="{FF2B5EF4-FFF2-40B4-BE49-F238E27FC236}">
                  <a16:creationId xmlns:a16="http://schemas.microsoft.com/office/drawing/2014/main" id="{389623FA-B292-CB78-ABBA-9641C88B5426}"/>
                </a:ext>
              </a:extLst>
            </p:cNvPr>
            <p:cNvSpPr/>
            <p:nvPr/>
          </p:nvSpPr>
          <p:spPr>
            <a:xfrm>
              <a:off x="2730506" y="623183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6" name="Oval 175">
              <a:extLst>
                <a:ext uri="{FF2B5EF4-FFF2-40B4-BE49-F238E27FC236}">
                  <a16:creationId xmlns:a16="http://schemas.microsoft.com/office/drawing/2014/main" id="{0283558B-8E3B-0C0F-80C6-FDC6550E11DA}"/>
                </a:ext>
              </a:extLst>
            </p:cNvPr>
            <p:cNvSpPr/>
            <p:nvPr/>
          </p:nvSpPr>
          <p:spPr>
            <a:xfrm>
              <a:off x="1393014" y="578075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7" name="Oval 176">
              <a:extLst>
                <a:ext uri="{FF2B5EF4-FFF2-40B4-BE49-F238E27FC236}">
                  <a16:creationId xmlns:a16="http://schemas.microsoft.com/office/drawing/2014/main" id="{FA2820B0-290B-42C3-76F4-F95754D19340}"/>
                </a:ext>
              </a:extLst>
            </p:cNvPr>
            <p:cNvSpPr/>
            <p:nvPr/>
          </p:nvSpPr>
          <p:spPr>
            <a:xfrm>
              <a:off x="1833843" y="579344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8" name="Oval 177">
              <a:extLst>
                <a:ext uri="{FF2B5EF4-FFF2-40B4-BE49-F238E27FC236}">
                  <a16:creationId xmlns:a16="http://schemas.microsoft.com/office/drawing/2014/main" id="{7B540CC8-EAE7-6468-3333-ECC7812C722E}"/>
                </a:ext>
              </a:extLst>
            </p:cNvPr>
            <p:cNvSpPr/>
            <p:nvPr/>
          </p:nvSpPr>
          <p:spPr>
            <a:xfrm>
              <a:off x="2279505" y="578035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9" name="Oval 178">
              <a:extLst>
                <a:ext uri="{FF2B5EF4-FFF2-40B4-BE49-F238E27FC236}">
                  <a16:creationId xmlns:a16="http://schemas.microsoft.com/office/drawing/2014/main" id="{4D5101CD-5FB7-95C5-B05A-36DDAA8FC8DA}"/>
                </a:ext>
              </a:extLst>
            </p:cNvPr>
            <p:cNvSpPr/>
            <p:nvPr/>
          </p:nvSpPr>
          <p:spPr>
            <a:xfrm>
              <a:off x="2730506" y="579651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0" name="Oval 179">
              <a:extLst>
                <a:ext uri="{FF2B5EF4-FFF2-40B4-BE49-F238E27FC236}">
                  <a16:creationId xmlns:a16="http://schemas.microsoft.com/office/drawing/2014/main" id="{705B5B50-F8EB-1FEA-E062-FFD2E28C865E}"/>
                </a:ext>
              </a:extLst>
            </p:cNvPr>
            <p:cNvSpPr/>
            <p:nvPr/>
          </p:nvSpPr>
          <p:spPr>
            <a:xfrm>
              <a:off x="1393014" y="535031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1" name="Oval 180">
              <a:extLst>
                <a:ext uri="{FF2B5EF4-FFF2-40B4-BE49-F238E27FC236}">
                  <a16:creationId xmlns:a16="http://schemas.microsoft.com/office/drawing/2014/main" id="{B2B39822-FA12-C2C1-2918-48E5E5738CC8}"/>
                </a:ext>
              </a:extLst>
            </p:cNvPr>
            <p:cNvSpPr/>
            <p:nvPr/>
          </p:nvSpPr>
          <p:spPr>
            <a:xfrm>
              <a:off x="1833843" y="536300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2" name="Oval 181">
              <a:extLst>
                <a:ext uri="{FF2B5EF4-FFF2-40B4-BE49-F238E27FC236}">
                  <a16:creationId xmlns:a16="http://schemas.microsoft.com/office/drawing/2014/main" id="{1531B415-31CD-937D-CEEC-60F5AFE55FE1}"/>
                </a:ext>
              </a:extLst>
            </p:cNvPr>
            <p:cNvSpPr/>
            <p:nvPr/>
          </p:nvSpPr>
          <p:spPr>
            <a:xfrm>
              <a:off x="2279505" y="534991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3" name="Oval 182">
              <a:extLst>
                <a:ext uri="{FF2B5EF4-FFF2-40B4-BE49-F238E27FC236}">
                  <a16:creationId xmlns:a16="http://schemas.microsoft.com/office/drawing/2014/main" id="{872CF43A-E6DF-4A2B-ADEF-8C9A6A5695EF}"/>
                </a:ext>
              </a:extLst>
            </p:cNvPr>
            <p:cNvSpPr/>
            <p:nvPr/>
          </p:nvSpPr>
          <p:spPr>
            <a:xfrm>
              <a:off x="2730506" y="536607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4" name="Arc 183">
              <a:extLst>
                <a:ext uri="{FF2B5EF4-FFF2-40B4-BE49-F238E27FC236}">
                  <a16:creationId xmlns:a16="http://schemas.microsoft.com/office/drawing/2014/main" id="{E7972429-F879-A796-04E5-F9342110BD6C}"/>
                </a:ext>
              </a:extLst>
            </p:cNvPr>
            <p:cNvSpPr/>
            <p:nvPr/>
          </p:nvSpPr>
          <p:spPr>
            <a:xfrm>
              <a:off x="2292051" y="5290914"/>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5" name="Arc 184">
              <a:extLst>
                <a:ext uri="{FF2B5EF4-FFF2-40B4-BE49-F238E27FC236}">
                  <a16:creationId xmlns:a16="http://schemas.microsoft.com/office/drawing/2014/main" id="{BF308EE0-F8D3-1805-665D-CAD957A2CED2}"/>
                </a:ext>
              </a:extLst>
            </p:cNvPr>
            <p:cNvSpPr/>
            <p:nvPr/>
          </p:nvSpPr>
          <p:spPr>
            <a:xfrm rot="20626566">
              <a:off x="1342877" y="5304536"/>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6" name="Arc 185">
              <a:extLst>
                <a:ext uri="{FF2B5EF4-FFF2-40B4-BE49-F238E27FC236}">
                  <a16:creationId xmlns:a16="http://schemas.microsoft.com/office/drawing/2014/main" id="{B10CC5FD-19A4-68F4-3D01-020FF2BF764A}"/>
                </a:ext>
              </a:extLst>
            </p:cNvPr>
            <p:cNvSpPr/>
            <p:nvPr/>
          </p:nvSpPr>
          <p:spPr>
            <a:xfrm rot="902323">
              <a:off x="1453079" y="5760475"/>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7" name="Arc 186">
              <a:extLst>
                <a:ext uri="{FF2B5EF4-FFF2-40B4-BE49-F238E27FC236}">
                  <a16:creationId xmlns:a16="http://schemas.microsoft.com/office/drawing/2014/main" id="{A23CD24A-53B3-1D70-763C-A3485F5C87D4}"/>
                </a:ext>
              </a:extLst>
            </p:cNvPr>
            <p:cNvSpPr/>
            <p:nvPr/>
          </p:nvSpPr>
          <p:spPr>
            <a:xfrm rot="18153433">
              <a:off x="2576079" y="6294128"/>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8" name="Arc 187">
              <a:extLst>
                <a:ext uri="{FF2B5EF4-FFF2-40B4-BE49-F238E27FC236}">
                  <a16:creationId xmlns:a16="http://schemas.microsoft.com/office/drawing/2014/main" id="{68798363-A8B1-EB80-0206-5157B290218A}"/>
                </a:ext>
              </a:extLst>
            </p:cNvPr>
            <p:cNvSpPr/>
            <p:nvPr/>
          </p:nvSpPr>
          <p:spPr>
            <a:xfrm rot="15536349">
              <a:off x="1240052" y="6385461"/>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91" name="Group 190" descr="A particle diagram representing a liquid. &#10;">
            <a:extLst>
              <a:ext uri="{FF2B5EF4-FFF2-40B4-BE49-F238E27FC236}">
                <a16:creationId xmlns:a16="http://schemas.microsoft.com/office/drawing/2014/main" id="{F253996E-0180-F3D3-00CF-68C7E9A600BB}"/>
              </a:ext>
            </a:extLst>
          </p:cNvPr>
          <p:cNvGrpSpPr/>
          <p:nvPr/>
        </p:nvGrpSpPr>
        <p:grpSpPr>
          <a:xfrm>
            <a:off x="4477999" y="4026325"/>
            <a:ext cx="3031958" cy="2440069"/>
            <a:chOff x="4470510" y="4255931"/>
            <a:chExt cx="3031958" cy="2440069"/>
          </a:xfrm>
        </p:grpSpPr>
        <p:grpSp>
          <p:nvGrpSpPr>
            <p:cNvPr id="192" name="Group 191">
              <a:extLst>
                <a:ext uri="{FF2B5EF4-FFF2-40B4-BE49-F238E27FC236}">
                  <a16:creationId xmlns:a16="http://schemas.microsoft.com/office/drawing/2014/main" id="{633F4292-178C-9759-A41E-19F4BB850BEC}"/>
                </a:ext>
              </a:extLst>
            </p:cNvPr>
            <p:cNvGrpSpPr/>
            <p:nvPr/>
          </p:nvGrpSpPr>
          <p:grpSpPr>
            <a:xfrm>
              <a:off x="4470510" y="4255931"/>
              <a:ext cx="3031958" cy="2440069"/>
              <a:chOff x="3638349" y="4209403"/>
              <a:chExt cx="3031958" cy="2440069"/>
            </a:xfrm>
            <a:solidFill>
              <a:schemeClr val="bg1"/>
            </a:solidFill>
          </p:grpSpPr>
          <p:sp>
            <p:nvSpPr>
              <p:cNvPr id="216" name="Rectangle: Rounded Corners 215">
                <a:extLst>
                  <a:ext uri="{FF2B5EF4-FFF2-40B4-BE49-F238E27FC236}">
                    <a16:creationId xmlns:a16="http://schemas.microsoft.com/office/drawing/2014/main" id="{7C2F6A14-35B8-0783-220A-BB9DFE769449}"/>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7" name="Rectangle 216">
                <a:extLst>
                  <a:ext uri="{FF2B5EF4-FFF2-40B4-BE49-F238E27FC236}">
                    <a16:creationId xmlns:a16="http://schemas.microsoft.com/office/drawing/2014/main" id="{63FA78FE-BC58-8013-9024-420F2F25E2A5}"/>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93" name="Oval 192">
              <a:extLst>
                <a:ext uri="{FF2B5EF4-FFF2-40B4-BE49-F238E27FC236}">
                  <a16:creationId xmlns:a16="http://schemas.microsoft.com/office/drawing/2014/main" id="{37B4E434-9A70-394F-AC99-1D8F631E98CA}"/>
                </a:ext>
              </a:extLst>
            </p:cNvPr>
            <p:cNvSpPr/>
            <p:nvPr/>
          </p:nvSpPr>
          <p:spPr>
            <a:xfrm>
              <a:off x="4846525" y="626039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4" name="Oval 193">
              <a:extLst>
                <a:ext uri="{FF2B5EF4-FFF2-40B4-BE49-F238E27FC236}">
                  <a16:creationId xmlns:a16="http://schemas.microsoft.com/office/drawing/2014/main" id="{F587D8AC-E05D-A3E1-77AF-B446680C56D6}"/>
                </a:ext>
              </a:extLst>
            </p:cNvPr>
            <p:cNvSpPr/>
            <p:nvPr/>
          </p:nvSpPr>
          <p:spPr>
            <a:xfrm>
              <a:off x="5287354" y="6273089"/>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5" name="Oval 194">
              <a:extLst>
                <a:ext uri="{FF2B5EF4-FFF2-40B4-BE49-F238E27FC236}">
                  <a16:creationId xmlns:a16="http://schemas.microsoft.com/office/drawing/2014/main" id="{BDD3F562-F73C-2024-EA4E-5A1A4B2F7E21}"/>
                </a:ext>
              </a:extLst>
            </p:cNvPr>
            <p:cNvSpPr/>
            <p:nvPr/>
          </p:nvSpPr>
          <p:spPr>
            <a:xfrm>
              <a:off x="5953926" y="626843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6" name="Oval 195">
              <a:extLst>
                <a:ext uri="{FF2B5EF4-FFF2-40B4-BE49-F238E27FC236}">
                  <a16:creationId xmlns:a16="http://schemas.microsoft.com/office/drawing/2014/main" id="{0001DB03-10B3-6B8D-7D5D-9A6C9F93977C}"/>
                </a:ext>
              </a:extLst>
            </p:cNvPr>
            <p:cNvSpPr/>
            <p:nvPr/>
          </p:nvSpPr>
          <p:spPr>
            <a:xfrm>
              <a:off x="6357717" y="613133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7" name="Oval 196">
              <a:extLst>
                <a:ext uri="{FF2B5EF4-FFF2-40B4-BE49-F238E27FC236}">
                  <a16:creationId xmlns:a16="http://schemas.microsoft.com/office/drawing/2014/main" id="{9B67E577-4FC3-1098-7A97-A0FED1BD3334}"/>
                </a:ext>
              </a:extLst>
            </p:cNvPr>
            <p:cNvSpPr/>
            <p:nvPr/>
          </p:nvSpPr>
          <p:spPr>
            <a:xfrm>
              <a:off x="5620640" y="598369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8" name="Oval 197">
              <a:extLst>
                <a:ext uri="{FF2B5EF4-FFF2-40B4-BE49-F238E27FC236}">
                  <a16:creationId xmlns:a16="http://schemas.microsoft.com/office/drawing/2014/main" id="{D39871E1-7FB9-4E86-CBB2-20298B085211}"/>
                </a:ext>
              </a:extLst>
            </p:cNvPr>
            <p:cNvSpPr/>
            <p:nvPr/>
          </p:nvSpPr>
          <p:spPr>
            <a:xfrm>
              <a:off x="6192907" y="571748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9" name="Oval 198">
              <a:extLst>
                <a:ext uri="{FF2B5EF4-FFF2-40B4-BE49-F238E27FC236}">
                  <a16:creationId xmlns:a16="http://schemas.microsoft.com/office/drawing/2014/main" id="{B85055E1-7143-2EA3-A578-7146A0D6519D}"/>
                </a:ext>
              </a:extLst>
            </p:cNvPr>
            <p:cNvSpPr/>
            <p:nvPr/>
          </p:nvSpPr>
          <p:spPr>
            <a:xfrm>
              <a:off x="6974576" y="582031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0" name="Oval 199">
              <a:extLst>
                <a:ext uri="{FF2B5EF4-FFF2-40B4-BE49-F238E27FC236}">
                  <a16:creationId xmlns:a16="http://schemas.microsoft.com/office/drawing/2014/main" id="{461672C9-9110-AF15-52D1-08E9259D006B}"/>
                </a:ext>
              </a:extLst>
            </p:cNvPr>
            <p:cNvSpPr/>
            <p:nvPr/>
          </p:nvSpPr>
          <p:spPr>
            <a:xfrm>
              <a:off x="6824680" y="621034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1" name="Oval 200">
              <a:extLst>
                <a:ext uri="{FF2B5EF4-FFF2-40B4-BE49-F238E27FC236}">
                  <a16:creationId xmlns:a16="http://schemas.microsoft.com/office/drawing/2014/main" id="{209B5649-D720-7E73-884F-216C8F4D52AE}"/>
                </a:ext>
              </a:extLst>
            </p:cNvPr>
            <p:cNvSpPr/>
            <p:nvPr/>
          </p:nvSpPr>
          <p:spPr>
            <a:xfrm>
              <a:off x="5796162" y="560353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2" name="Oval 201">
              <a:extLst>
                <a:ext uri="{FF2B5EF4-FFF2-40B4-BE49-F238E27FC236}">
                  <a16:creationId xmlns:a16="http://schemas.microsoft.com/office/drawing/2014/main" id="{EF88DBF1-4F39-28A8-4D22-56F854A4001C}"/>
                </a:ext>
              </a:extLst>
            </p:cNvPr>
            <p:cNvSpPr/>
            <p:nvPr/>
          </p:nvSpPr>
          <p:spPr>
            <a:xfrm>
              <a:off x="5160894" y="5758019"/>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3" name="Oval 202">
              <a:extLst>
                <a:ext uri="{FF2B5EF4-FFF2-40B4-BE49-F238E27FC236}">
                  <a16:creationId xmlns:a16="http://schemas.microsoft.com/office/drawing/2014/main" id="{17BFCDA3-8115-4F3B-FCAF-F0E3BF383CE2}"/>
                </a:ext>
              </a:extLst>
            </p:cNvPr>
            <p:cNvSpPr/>
            <p:nvPr/>
          </p:nvSpPr>
          <p:spPr>
            <a:xfrm>
              <a:off x="4739277" y="581332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4" name="Oval 203">
              <a:extLst>
                <a:ext uri="{FF2B5EF4-FFF2-40B4-BE49-F238E27FC236}">
                  <a16:creationId xmlns:a16="http://schemas.microsoft.com/office/drawing/2014/main" id="{E0DD5CA4-9D00-B3E3-C187-C5A8C5F5A6AD}"/>
                </a:ext>
              </a:extLst>
            </p:cNvPr>
            <p:cNvSpPr/>
            <p:nvPr/>
          </p:nvSpPr>
          <p:spPr>
            <a:xfrm>
              <a:off x="6622549" y="562051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205" name="Group 204">
              <a:extLst>
                <a:ext uri="{FF2B5EF4-FFF2-40B4-BE49-F238E27FC236}">
                  <a16:creationId xmlns:a16="http://schemas.microsoft.com/office/drawing/2014/main" id="{1330333B-0230-EFCA-997A-D809A67415B6}"/>
                </a:ext>
              </a:extLst>
            </p:cNvPr>
            <p:cNvGrpSpPr/>
            <p:nvPr/>
          </p:nvGrpSpPr>
          <p:grpSpPr>
            <a:xfrm rot="18974850">
              <a:off x="4741091" y="5610746"/>
              <a:ext cx="475981" cy="536668"/>
              <a:chOff x="2258894" y="5700820"/>
              <a:chExt cx="766480" cy="885290"/>
            </a:xfrm>
          </p:grpSpPr>
          <p:sp>
            <p:nvSpPr>
              <p:cNvPr id="214" name="Arc 213">
                <a:extLst>
                  <a:ext uri="{FF2B5EF4-FFF2-40B4-BE49-F238E27FC236}">
                    <a16:creationId xmlns:a16="http://schemas.microsoft.com/office/drawing/2014/main" id="{B9F1E49A-920B-B6AC-52E5-AAF356D2C2F7}"/>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5" name="Arc 214">
                <a:extLst>
                  <a:ext uri="{FF2B5EF4-FFF2-40B4-BE49-F238E27FC236}">
                    <a16:creationId xmlns:a16="http://schemas.microsoft.com/office/drawing/2014/main" id="{3E996D30-3076-3885-3700-9CD1A5667374}"/>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206" name="Group 205">
              <a:extLst>
                <a:ext uri="{FF2B5EF4-FFF2-40B4-BE49-F238E27FC236}">
                  <a16:creationId xmlns:a16="http://schemas.microsoft.com/office/drawing/2014/main" id="{C23DFBBF-62A4-9E59-BABF-877CBD2ABABF}"/>
                </a:ext>
              </a:extLst>
            </p:cNvPr>
            <p:cNvGrpSpPr/>
            <p:nvPr/>
          </p:nvGrpSpPr>
          <p:grpSpPr>
            <a:xfrm>
              <a:off x="6699087" y="5496862"/>
              <a:ext cx="475981" cy="536668"/>
              <a:chOff x="2258894" y="5700820"/>
              <a:chExt cx="766480" cy="885290"/>
            </a:xfrm>
          </p:grpSpPr>
          <p:sp>
            <p:nvSpPr>
              <p:cNvPr id="212" name="Arc 211">
                <a:extLst>
                  <a:ext uri="{FF2B5EF4-FFF2-40B4-BE49-F238E27FC236}">
                    <a16:creationId xmlns:a16="http://schemas.microsoft.com/office/drawing/2014/main" id="{C67789CE-4712-CF59-58D7-07646885E07B}"/>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3" name="Arc 212">
                <a:extLst>
                  <a:ext uri="{FF2B5EF4-FFF2-40B4-BE49-F238E27FC236}">
                    <a16:creationId xmlns:a16="http://schemas.microsoft.com/office/drawing/2014/main" id="{F081A218-97D6-5C3C-131C-89613D88072A}"/>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207" name="Arc 206">
              <a:extLst>
                <a:ext uri="{FF2B5EF4-FFF2-40B4-BE49-F238E27FC236}">
                  <a16:creationId xmlns:a16="http://schemas.microsoft.com/office/drawing/2014/main" id="{A0BA6C60-5F39-8817-873B-8F4193AF28DE}"/>
                </a:ext>
              </a:extLst>
            </p:cNvPr>
            <p:cNvSpPr/>
            <p:nvPr/>
          </p:nvSpPr>
          <p:spPr>
            <a:xfrm rot="3555529">
              <a:off x="5487136" y="6339319"/>
              <a:ext cx="280931" cy="33620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08" name="Arc 207">
              <a:extLst>
                <a:ext uri="{FF2B5EF4-FFF2-40B4-BE49-F238E27FC236}">
                  <a16:creationId xmlns:a16="http://schemas.microsoft.com/office/drawing/2014/main" id="{8F094ABC-83ED-60D9-B8A5-70D6BF5F054F}"/>
                </a:ext>
              </a:extLst>
            </p:cNvPr>
            <p:cNvSpPr/>
            <p:nvPr/>
          </p:nvSpPr>
          <p:spPr>
            <a:xfrm>
              <a:off x="5788911" y="5527192"/>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09" name="Arc 208">
              <a:extLst>
                <a:ext uri="{FF2B5EF4-FFF2-40B4-BE49-F238E27FC236}">
                  <a16:creationId xmlns:a16="http://schemas.microsoft.com/office/drawing/2014/main" id="{14D8376A-5A93-5CED-87AB-28FD4E60D583}"/>
                </a:ext>
              </a:extLst>
            </p:cNvPr>
            <p:cNvSpPr/>
            <p:nvPr/>
          </p:nvSpPr>
          <p:spPr>
            <a:xfrm rot="8155242">
              <a:off x="6515930" y="6386524"/>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0" name="Arc 209">
              <a:extLst>
                <a:ext uri="{FF2B5EF4-FFF2-40B4-BE49-F238E27FC236}">
                  <a16:creationId xmlns:a16="http://schemas.microsoft.com/office/drawing/2014/main" id="{F9735AC9-C819-4EA2-AD0B-03F0F0704747}"/>
                </a:ext>
              </a:extLst>
            </p:cNvPr>
            <p:cNvSpPr/>
            <p:nvPr/>
          </p:nvSpPr>
          <p:spPr>
            <a:xfrm rot="19351445">
              <a:off x="6658936" y="6220379"/>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1" name="Arc 210">
              <a:extLst>
                <a:ext uri="{FF2B5EF4-FFF2-40B4-BE49-F238E27FC236}">
                  <a16:creationId xmlns:a16="http://schemas.microsoft.com/office/drawing/2014/main" id="{CD9807AD-EA9C-E6D1-EBE4-CD7996E277FA}"/>
                </a:ext>
              </a:extLst>
            </p:cNvPr>
            <p:cNvSpPr/>
            <p:nvPr/>
          </p:nvSpPr>
          <p:spPr>
            <a:xfrm rot="9458585">
              <a:off x="5253278" y="6018941"/>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12" name="Group 111" descr="A particle diagram representing a gas ">
            <a:extLst>
              <a:ext uri="{FF2B5EF4-FFF2-40B4-BE49-F238E27FC236}">
                <a16:creationId xmlns:a16="http://schemas.microsoft.com/office/drawing/2014/main" id="{B673A8BB-9C87-CA37-1321-1F026EFD003A}"/>
              </a:ext>
            </a:extLst>
          </p:cNvPr>
          <p:cNvGrpSpPr/>
          <p:nvPr/>
        </p:nvGrpSpPr>
        <p:grpSpPr>
          <a:xfrm>
            <a:off x="8363246" y="3367528"/>
            <a:ext cx="3031958" cy="3130472"/>
            <a:chOff x="8269900" y="3586424"/>
            <a:chExt cx="3031958" cy="3130472"/>
          </a:xfrm>
        </p:grpSpPr>
        <p:grpSp>
          <p:nvGrpSpPr>
            <p:cNvPr id="113" name="Group 112">
              <a:extLst>
                <a:ext uri="{FF2B5EF4-FFF2-40B4-BE49-F238E27FC236}">
                  <a16:creationId xmlns:a16="http://schemas.microsoft.com/office/drawing/2014/main" id="{F617FFD0-6E2C-B762-21F1-533920248A82}"/>
                </a:ext>
              </a:extLst>
            </p:cNvPr>
            <p:cNvGrpSpPr/>
            <p:nvPr/>
          </p:nvGrpSpPr>
          <p:grpSpPr>
            <a:xfrm>
              <a:off x="8269900" y="4276827"/>
              <a:ext cx="3031958" cy="2440069"/>
              <a:chOff x="3638349" y="4209403"/>
              <a:chExt cx="3031958" cy="2440069"/>
            </a:xfrm>
            <a:solidFill>
              <a:schemeClr val="bg1"/>
            </a:solidFill>
          </p:grpSpPr>
          <p:sp>
            <p:nvSpPr>
              <p:cNvPr id="168" name="Rectangle: Rounded Corners 167">
                <a:extLst>
                  <a:ext uri="{FF2B5EF4-FFF2-40B4-BE49-F238E27FC236}">
                    <a16:creationId xmlns:a16="http://schemas.microsoft.com/office/drawing/2014/main" id="{3618027C-E66F-4872-8821-76E234586EC5}"/>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Rectangle 168">
                <a:extLst>
                  <a:ext uri="{FF2B5EF4-FFF2-40B4-BE49-F238E27FC236}">
                    <a16:creationId xmlns:a16="http://schemas.microsoft.com/office/drawing/2014/main" id="{B82D3A22-AAA4-1C54-095B-1F4765701591}"/>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4" name="Oval 113">
              <a:extLst>
                <a:ext uri="{FF2B5EF4-FFF2-40B4-BE49-F238E27FC236}">
                  <a16:creationId xmlns:a16="http://schemas.microsoft.com/office/drawing/2014/main" id="{91612517-B14A-DC1E-3B4C-3DB87CE6A60E}"/>
                </a:ext>
              </a:extLst>
            </p:cNvPr>
            <p:cNvSpPr/>
            <p:nvPr/>
          </p:nvSpPr>
          <p:spPr>
            <a:xfrm>
              <a:off x="8698246" y="605826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15" name="Oval 114">
              <a:extLst>
                <a:ext uri="{FF2B5EF4-FFF2-40B4-BE49-F238E27FC236}">
                  <a16:creationId xmlns:a16="http://schemas.microsoft.com/office/drawing/2014/main" id="{1CCCD3B4-A1B1-3233-AA52-C5109C3B138A}"/>
                </a:ext>
              </a:extLst>
            </p:cNvPr>
            <p:cNvSpPr/>
            <p:nvPr/>
          </p:nvSpPr>
          <p:spPr>
            <a:xfrm>
              <a:off x="9718550" y="622876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16" name="Oval 115">
              <a:extLst>
                <a:ext uri="{FF2B5EF4-FFF2-40B4-BE49-F238E27FC236}">
                  <a16:creationId xmlns:a16="http://schemas.microsoft.com/office/drawing/2014/main" id="{154DA205-90CF-2BC4-CB98-4161C225A179}"/>
                </a:ext>
              </a:extLst>
            </p:cNvPr>
            <p:cNvSpPr/>
            <p:nvPr/>
          </p:nvSpPr>
          <p:spPr>
            <a:xfrm>
              <a:off x="10707161" y="556521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17" name="Group 116">
              <a:extLst>
                <a:ext uri="{FF2B5EF4-FFF2-40B4-BE49-F238E27FC236}">
                  <a16:creationId xmlns:a16="http://schemas.microsoft.com/office/drawing/2014/main" id="{67429879-F716-40EC-DDED-97DF083DC78A}"/>
                </a:ext>
              </a:extLst>
            </p:cNvPr>
            <p:cNvGrpSpPr/>
            <p:nvPr/>
          </p:nvGrpSpPr>
          <p:grpSpPr>
            <a:xfrm>
              <a:off x="10670727" y="3586424"/>
              <a:ext cx="587393" cy="536668"/>
              <a:chOff x="10670727" y="3586424"/>
              <a:chExt cx="587393" cy="536668"/>
            </a:xfrm>
          </p:grpSpPr>
          <p:sp>
            <p:nvSpPr>
              <p:cNvPr id="164" name="Oval 163">
                <a:extLst>
                  <a:ext uri="{FF2B5EF4-FFF2-40B4-BE49-F238E27FC236}">
                    <a16:creationId xmlns:a16="http://schemas.microsoft.com/office/drawing/2014/main" id="{C449D799-B43B-6EF5-9DA6-49CF2D7DCE8E}"/>
                  </a:ext>
                </a:extLst>
              </p:cNvPr>
              <p:cNvSpPr/>
              <p:nvPr/>
            </p:nvSpPr>
            <p:spPr>
              <a:xfrm>
                <a:off x="10670727" y="369485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65" name="Group 164">
                <a:extLst>
                  <a:ext uri="{FF2B5EF4-FFF2-40B4-BE49-F238E27FC236}">
                    <a16:creationId xmlns:a16="http://schemas.microsoft.com/office/drawing/2014/main" id="{EE4E1A5F-15D9-8373-3854-A882EA2775AC}"/>
                  </a:ext>
                </a:extLst>
              </p:cNvPr>
              <p:cNvGrpSpPr/>
              <p:nvPr/>
            </p:nvGrpSpPr>
            <p:grpSpPr>
              <a:xfrm>
                <a:off x="10782139" y="3586424"/>
                <a:ext cx="475981" cy="536668"/>
                <a:chOff x="2258894" y="5700820"/>
                <a:chExt cx="766480" cy="885290"/>
              </a:xfrm>
            </p:grpSpPr>
            <p:sp>
              <p:nvSpPr>
                <p:cNvPr id="166" name="Arc 165">
                  <a:extLst>
                    <a:ext uri="{FF2B5EF4-FFF2-40B4-BE49-F238E27FC236}">
                      <a16:creationId xmlns:a16="http://schemas.microsoft.com/office/drawing/2014/main" id="{AA517842-AA94-C132-ADC6-5E1DE4D3AB60}"/>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7" name="Arc 166">
                  <a:extLst>
                    <a:ext uri="{FF2B5EF4-FFF2-40B4-BE49-F238E27FC236}">
                      <a16:creationId xmlns:a16="http://schemas.microsoft.com/office/drawing/2014/main" id="{0B4C7D88-DB7F-E44D-ECDD-84FA9D379F94}"/>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8" name="Group 117">
              <a:extLst>
                <a:ext uri="{FF2B5EF4-FFF2-40B4-BE49-F238E27FC236}">
                  <a16:creationId xmlns:a16="http://schemas.microsoft.com/office/drawing/2014/main" id="{22BC8A2B-096C-03EE-69E3-107897A04D41}"/>
                </a:ext>
              </a:extLst>
            </p:cNvPr>
            <p:cNvGrpSpPr/>
            <p:nvPr/>
          </p:nvGrpSpPr>
          <p:grpSpPr>
            <a:xfrm>
              <a:off x="10054573" y="5211162"/>
              <a:ext cx="536668" cy="715995"/>
              <a:chOff x="10054573" y="5211162"/>
              <a:chExt cx="536668" cy="715995"/>
            </a:xfrm>
          </p:grpSpPr>
          <p:sp>
            <p:nvSpPr>
              <p:cNvPr id="160" name="Oval 159">
                <a:extLst>
                  <a:ext uri="{FF2B5EF4-FFF2-40B4-BE49-F238E27FC236}">
                    <a16:creationId xmlns:a16="http://schemas.microsoft.com/office/drawing/2014/main" id="{35B79C05-1CE5-EFA5-1AD7-889A899ECE79}"/>
                  </a:ext>
                </a:extLst>
              </p:cNvPr>
              <p:cNvSpPr/>
              <p:nvPr/>
            </p:nvSpPr>
            <p:spPr>
              <a:xfrm>
                <a:off x="10167970" y="55228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61" name="Group 160">
                <a:extLst>
                  <a:ext uri="{FF2B5EF4-FFF2-40B4-BE49-F238E27FC236}">
                    <a16:creationId xmlns:a16="http://schemas.microsoft.com/office/drawing/2014/main" id="{F3F3BC56-0D0A-BBDF-15EA-CE8F4BECB9EF}"/>
                  </a:ext>
                </a:extLst>
              </p:cNvPr>
              <p:cNvGrpSpPr/>
              <p:nvPr/>
            </p:nvGrpSpPr>
            <p:grpSpPr>
              <a:xfrm rot="17222800">
                <a:off x="10084916" y="5180819"/>
                <a:ext cx="475981" cy="536668"/>
                <a:chOff x="2258894" y="5700820"/>
                <a:chExt cx="766480" cy="885290"/>
              </a:xfrm>
            </p:grpSpPr>
            <p:sp>
              <p:nvSpPr>
                <p:cNvPr id="162" name="Arc 161">
                  <a:extLst>
                    <a:ext uri="{FF2B5EF4-FFF2-40B4-BE49-F238E27FC236}">
                      <a16:creationId xmlns:a16="http://schemas.microsoft.com/office/drawing/2014/main" id="{D38D0584-FF6A-B447-13C0-5840F41BFA19}"/>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3" name="Arc 162">
                  <a:extLst>
                    <a:ext uri="{FF2B5EF4-FFF2-40B4-BE49-F238E27FC236}">
                      <a16:creationId xmlns:a16="http://schemas.microsoft.com/office/drawing/2014/main" id="{7974E451-C80A-9ADF-09E5-6BA507E5618B}"/>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9" name="Group 118">
              <a:extLst>
                <a:ext uri="{FF2B5EF4-FFF2-40B4-BE49-F238E27FC236}">
                  <a16:creationId xmlns:a16="http://schemas.microsoft.com/office/drawing/2014/main" id="{D53B3D8B-5652-FF52-094F-509FEF47971B}"/>
                </a:ext>
              </a:extLst>
            </p:cNvPr>
            <p:cNvGrpSpPr/>
            <p:nvPr/>
          </p:nvGrpSpPr>
          <p:grpSpPr>
            <a:xfrm>
              <a:off x="9284695" y="3833592"/>
              <a:ext cx="536668" cy="632562"/>
              <a:chOff x="9357242" y="3833357"/>
              <a:chExt cx="536668" cy="632562"/>
            </a:xfrm>
          </p:grpSpPr>
          <p:sp>
            <p:nvSpPr>
              <p:cNvPr id="156" name="Oval 155">
                <a:extLst>
                  <a:ext uri="{FF2B5EF4-FFF2-40B4-BE49-F238E27FC236}">
                    <a16:creationId xmlns:a16="http://schemas.microsoft.com/office/drawing/2014/main" id="{0708BFFE-CEF2-CE6C-D6E7-C7F8C906B6B6}"/>
                  </a:ext>
                </a:extLst>
              </p:cNvPr>
              <p:cNvSpPr/>
              <p:nvPr/>
            </p:nvSpPr>
            <p:spPr>
              <a:xfrm>
                <a:off x="9453808" y="406165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57" name="Group 156">
                <a:extLst>
                  <a:ext uri="{FF2B5EF4-FFF2-40B4-BE49-F238E27FC236}">
                    <a16:creationId xmlns:a16="http://schemas.microsoft.com/office/drawing/2014/main" id="{E5D61907-A738-E0A9-681F-5F7C22B909AC}"/>
                  </a:ext>
                </a:extLst>
              </p:cNvPr>
              <p:cNvGrpSpPr/>
              <p:nvPr/>
            </p:nvGrpSpPr>
            <p:grpSpPr>
              <a:xfrm rot="18257599">
                <a:off x="9387585" y="3803014"/>
                <a:ext cx="475981" cy="536668"/>
                <a:chOff x="2258894" y="5700820"/>
                <a:chExt cx="766480" cy="885290"/>
              </a:xfrm>
            </p:grpSpPr>
            <p:sp>
              <p:nvSpPr>
                <p:cNvPr id="158" name="Arc 157">
                  <a:extLst>
                    <a:ext uri="{FF2B5EF4-FFF2-40B4-BE49-F238E27FC236}">
                      <a16:creationId xmlns:a16="http://schemas.microsoft.com/office/drawing/2014/main" id="{237D2FD3-BD1E-C38E-167E-A8251E032B3E}"/>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9" name="Arc 158">
                  <a:extLst>
                    <a:ext uri="{FF2B5EF4-FFF2-40B4-BE49-F238E27FC236}">
                      <a16:creationId xmlns:a16="http://schemas.microsoft.com/office/drawing/2014/main" id="{0FE7B2AF-2357-1F29-7D76-4987071BA90E}"/>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0" name="Group 119">
              <a:extLst>
                <a:ext uri="{FF2B5EF4-FFF2-40B4-BE49-F238E27FC236}">
                  <a16:creationId xmlns:a16="http://schemas.microsoft.com/office/drawing/2014/main" id="{2457CD86-24F0-2E0F-2A5A-8B42DAD9B7B4}"/>
                </a:ext>
              </a:extLst>
            </p:cNvPr>
            <p:cNvGrpSpPr/>
            <p:nvPr/>
          </p:nvGrpSpPr>
          <p:grpSpPr>
            <a:xfrm>
              <a:off x="8692491" y="4611794"/>
              <a:ext cx="612146" cy="553597"/>
              <a:chOff x="8692491" y="4611794"/>
              <a:chExt cx="612146" cy="553597"/>
            </a:xfrm>
          </p:grpSpPr>
          <p:sp>
            <p:nvSpPr>
              <p:cNvPr id="152" name="Oval 151">
                <a:extLst>
                  <a:ext uri="{FF2B5EF4-FFF2-40B4-BE49-F238E27FC236}">
                    <a16:creationId xmlns:a16="http://schemas.microsoft.com/office/drawing/2014/main" id="{B3BE0F31-6BF2-76D2-A488-EDE4F6C91817}"/>
                  </a:ext>
                </a:extLst>
              </p:cNvPr>
              <p:cNvSpPr/>
              <p:nvPr/>
            </p:nvSpPr>
            <p:spPr>
              <a:xfrm>
                <a:off x="8900376" y="476113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53" name="Group 152">
                <a:extLst>
                  <a:ext uri="{FF2B5EF4-FFF2-40B4-BE49-F238E27FC236}">
                    <a16:creationId xmlns:a16="http://schemas.microsoft.com/office/drawing/2014/main" id="{D35AFD3D-27B2-37D3-5D89-DEDE52A8A355}"/>
                  </a:ext>
                </a:extLst>
              </p:cNvPr>
              <p:cNvGrpSpPr/>
              <p:nvPr/>
            </p:nvGrpSpPr>
            <p:grpSpPr>
              <a:xfrm rot="11677325">
                <a:off x="8692491" y="4611794"/>
                <a:ext cx="475981" cy="536668"/>
                <a:chOff x="2258894" y="5700820"/>
                <a:chExt cx="766480" cy="885290"/>
              </a:xfrm>
            </p:grpSpPr>
            <p:sp>
              <p:nvSpPr>
                <p:cNvPr id="154" name="Arc 153">
                  <a:extLst>
                    <a:ext uri="{FF2B5EF4-FFF2-40B4-BE49-F238E27FC236}">
                      <a16:creationId xmlns:a16="http://schemas.microsoft.com/office/drawing/2014/main" id="{CE18C755-ADF0-A18A-7116-E915C573ADD8}"/>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5" name="Arc 154">
                  <a:extLst>
                    <a:ext uri="{FF2B5EF4-FFF2-40B4-BE49-F238E27FC236}">
                      <a16:creationId xmlns:a16="http://schemas.microsoft.com/office/drawing/2014/main" id="{A9622182-321F-A4FD-9962-2B569E1E5D17}"/>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1" name="Group 120">
              <a:extLst>
                <a:ext uri="{FF2B5EF4-FFF2-40B4-BE49-F238E27FC236}">
                  <a16:creationId xmlns:a16="http://schemas.microsoft.com/office/drawing/2014/main" id="{966B475C-1785-8E13-281F-EEF1C0C6E4A1}"/>
                </a:ext>
              </a:extLst>
            </p:cNvPr>
            <p:cNvGrpSpPr/>
            <p:nvPr/>
          </p:nvGrpSpPr>
          <p:grpSpPr>
            <a:xfrm>
              <a:off x="8610390" y="5294731"/>
              <a:ext cx="652496" cy="578766"/>
              <a:chOff x="8610390" y="5294731"/>
              <a:chExt cx="652496" cy="578766"/>
            </a:xfrm>
          </p:grpSpPr>
          <p:sp>
            <p:nvSpPr>
              <p:cNvPr id="148" name="Oval 147">
                <a:extLst>
                  <a:ext uri="{FF2B5EF4-FFF2-40B4-BE49-F238E27FC236}">
                    <a16:creationId xmlns:a16="http://schemas.microsoft.com/office/drawing/2014/main" id="{E8B42BCF-03BF-CC0D-CF37-199E299E525C}"/>
                  </a:ext>
                </a:extLst>
              </p:cNvPr>
              <p:cNvSpPr/>
              <p:nvPr/>
            </p:nvSpPr>
            <p:spPr>
              <a:xfrm>
                <a:off x="8610390" y="529473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49" name="Group 148">
                <a:extLst>
                  <a:ext uri="{FF2B5EF4-FFF2-40B4-BE49-F238E27FC236}">
                    <a16:creationId xmlns:a16="http://schemas.microsoft.com/office/drawing/2014/main" id="{25E4BA8B-B733-8C37-EDB7-42F0D6A26C99}"/>
                  </a:ext>
                </a:extLst>
              </p:cNvPr>
              <p:cNvGrpSpPr/>
              <p:nvPr/>
            </p:nvGrpSpPr>
            <p:grpSpPr>
              <a:xfrm rot="2358997">
                <a:off x="8786905" y="5336829"/>
                <a:ext cx="475981" cy="536668"/>
                <a:chOff x="2258894" y="5700820"/>
                <a:chExt cx="766480" cy="885290"/>
              </a:xfrm>
            </p:grpSpPr>
            <p:sp>
              <p:nvSpPr>
                <p:cNvPr id="150" name="Arc 149">
                  <a:extLst>
                    <a:ext uri="{FF2B5EF4-FFF2-40B4-BE49-F238E27FC236}">
                      <a16:creationId xmlns:a16="http://schemas.microsoft.com/office/drawing/2014/main" id="{5D08B5D6-50F1-5257-312B-5F7110529086}"/>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1" name="Arc 150">
                  <a:extLst>
                    <a:ext uri="{FF2B5EF4-FFF2-40B4-BE49-F238E27FC236}">
                      <a16:creationId xmlns:a16="http://schemas.microsoft.com/office/drawing/2014/main" id="{FEF99DE7-AE42-5F50-45AE-C7114D507D68}"/>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2" name="Group 121">
              <a:extLst>
                <a:ext uri="{FF2B5EF4-FFF2-40B4-BE49-F238E27FC236}">
                  <a16:creationId xmlns:a16="http://schemas.microsoft.com/office/drawing/2014/main" id="{70DF5319-D974-8603-1BD3-3B4776C60189}"/>
                </a:ext>
              </a:extLst>
            </p:cNvPr>
            <p:cNvGrpSpPr/>
            <p:nvPr/>
          </p:nvGrpSpPr>
          <p:grpSpPr>
            <a:xfrm>
              <a:off x="9827372" y="6145291"/>
              <a:ext cx="475981" cy="536668"/>
              <a:chOff x="2258894" y="5700820"/>
              <a:chExt cx="766480" cy="885290"/>
            </a:xfrm>
          </p:grpSpPr>
          <p:sp>
            <p:nvSpPr>
              <p:cNvPr id="146" name="Arc 145">
                <a:extLst>
                  <a:ext uri="{FF2B5EF4-FFF2-40B4-BE49-F238E27FC236}">
                    <a16:creationId xmlns:a16="http://schemas.microsoft.com/office/drawing/2014/main" id="{46A27E6B-39C9-E2E4-9B69-EB1108947311}"/>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7" name="Arc 146">
                <a:extLst>
                  <a:ext uri="{FF2B5EF4-FFF2-40B4-BE49-F238E27FC236}">
                    <a16:creationId xmlns:a16="http://schemas.microsoft.com/office/drawing/2014/main" id="{C2360AF1-345C-B373-677C-DBC58CCF9176}"/>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23" name="Group 122">
              <a:extLst>
                <a:ext uri="{FF2B5EF4-FFF2-40B4-BE49-F238E27FC236}">
                  <a16:creationId xmlns:a16="http://schemas.microsoft.com/office/drawing/2014/main" id="{55A9A0C7-CAFE-AFE5-77A5-D25A3318C269}"/>
                </a:ext>
              </a:extLst>
            </p:cNvPr>
            <p:cNvGrpSpPr/>
            <p:nvPr/>
          </p:nvGrpSpPr>
          <p:grpSpPr>
            <a:xfrm>
              <a:off x="10607895" y="6070974"/>
              <a:ext cx="540103" cy="526848"/>
              <a:chOff x="10607895" y="6070974"/>
              <a:chExt cx="540103" cy="526848"/>
            </a:xfrm>
          </p:grpSpPr>
          <p:sp>
            <p:nvSpPr>
              <p:cNvPr id="142" name="Oval 141">
                <a:extLst>
                  <a:ext uri="{FF2B5EF4-FFF2-40B4-BE49-F238E27FC236}">
                    <a16:creationId xmlns:a16="http://schemas.microsoft.com/office/drawing/2014/main" id="{ECC78D9A-930D-AEDB-5235-B18D524D3D51}"/>
                  </a:ext>
                </a:extLst>
              </p:cNvPr>
              <p:cNvSpPr/>
              <p:nvPr/>
            </p:nvSpPr>
            <p:spPr>
              <a:xfrm>
                <a:off x="10607895" y="619356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43" name="Group 142">
                <a:extLst>
                  <a:ext uri="{FF2B5EF4-FFF2-40B4-BE49-F238E27FC236}">
                    <a16:creationId xmlns:a16="http://schemas.microsoft.com/office/drawing/2014/main" id="{7B868096-65EA-E271-2825-76E95D25FD66}"/>
                  </a:ext>
                </a:extLst>
              </p:cNvPr>
              <p:cNvGrpSpPr/>
              <p:nvPr/>
            </p:nvGrpSpPr>
            <p:grpSpPr>
              <a:xfrm rot="18808160">
                <a:off x="10641673" y="6040631"/>
                <a:ext cx="475981" cy="536668"/>
                <a:chOff x="2258894" y="5700820"/>
                <a:chExt cx="766480" cy="885290"/>
              </a:xfrm>
            </p:grpSpPr>
            <p:sp>
              <p:nvSpPr>
                <p:cNvPr id="144" name="Arc 143">
                  <a:extLst>
                    <a:ext uri="{FF2B5EF4-FFF2-40B4-BE49-F238E27FC236}">
                      <a16:creationId xmlns:a16="http://schemas.microsoft.com/office/drawing/2014/main" id="{7EC303FF-DA16-ABB4-8AF2-BAE871970341}"/>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5" name="Arc 144">
                  <a:extLst>
                    <a:ext uri="{FF2B5EF4-FFF2-40B4-BE49-F238E27FC236}">
                      <a16:creationId xmlns:a16="http://schemas.microsoft.com/office/drawing/2014/main" id="{C7D39A44-B73F-C9E0-D2DB-680FF4D8C30C}"/>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4" name="Group 123">
              <a:extLst>
                <a:ext uri="{FF2B5EF4-FFF2-40B4-BE49-F238E27FC236}">
                  <a16:creationId xmlns:a16="http://schemas.microsoft.com/office/drawing/2014/main" id="{455CF638-5117-427D-57F3-F2D5D6296099}"/>
                </a:ext>
              </a:extLst>
            </p:cNvPr>
            <p:cNvGrpSpPr/>
            <p:nvPr/>
          </p:nvGrpSpPr>
          <p:grpSpPr>
            <a:xfrm>
              <a:off x="10530231" y="4883455"/>
              <a:ext cx="550431" cy="536668"/>
              <a:chOff x="10530231" y="4883455"/>
              <a:chExt cx="550431" cy="536668"/>
            </a:xfrm>
          </p:grpSpPr>
          <p:sp>
            <p:nvSpPr>
              <p:cNvPr id="138" name="Oval 137">
                <a:extLst>
                  <a:ext uri="{FF2B5EF4-FFF2-40B4-BE49-F238E27FC236}">
                    <a16:creationId xmlns:a16="http://schemas.microsoft.com/office/drawing/2014/main" id="{98A43B51-0CE2-9EC2-BC1E-135B8F906258}"/>
                  </a:ext>
                </a:extLst>
              </p:cNvPr>
              <p:cNvSpPr/>
              <p:nvPr/>
            </p:nvSpPr>
            <p:spPr>
              <a:xfrm>
                <a:off x="10676401" y="491688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39" name="Group 138">
                <a:extLst>
                  <a:ext uri="{FF2B5EF4-FFF2-40B4-BE49-F238E27FC236}">
                    <a16:creationId xmlns:a16="http://schemas.microsoft.com/office/drawing/2014/main" id="{BC94CAB3-EB32-420A-9DDC-46F55DCF4173}"/>
                  </a:ext>
                </a:extLst>
              </p:cNvPr>
              <p:cNvGrpSpPr/>
              <p:nvPr/>
            </p:nvGrpSpPr>
            <p:grpSpPr>
              <a:xfrm rot="10800000">
                <a:off x="10530231" y="4883455"/>
                <a:ext cx="475981" cy="536668"/>
                <a:chOff x="2258894" y="5700820"/>
                <a:chExt cx="766480" cy="885290"/>
              </a:xfrm>
            </p:grpSpPr>
            <p:sp>
              <p:nvSpPr>
                <p:cNvPr id="140" name="Arc 139">
                  <a:extLst>
                    <a:ext uri="{FF2B5EF4-FFF2-40B4-BE49-F238E27FC236}">
                      <a16:creationId xmlns:a16="http://schemas.microsoft.com/office/drawing/2014/main" id="{C327EA6A-F3A4-AAF6-B680-C5E2C2B16B05}"/>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1" name="Arc 140">
                  <a:extLst>
                    <a:ext uri="{FF2B5EF4-FFF2-40B4-BE49-F238E27FC236}">
                      <a16:creationId xmlns:a16="http://schemas.microsoft.com/office/drawing/2014/main" id="{08701054-2776-D473-31C3-A199C5705984}"/>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5" name="Group 124">
              <a:extLst>
                <a:ext uri="{FF2B5EF4-FFF2-40B4-BE49-F238E27FC236}">
                  <a16:creationId xmlns:a16="http://schemas.microsoft.com/office/drawing/2014/main" id="{0E66633C-F2CA-DF06-CD49-03B982DF7CB3}"/>
                </a:ext>
              </a:extLst>
            </p:cNvPr>
            <p:cNvGrpSpPr/>
            <p:nvPr/>
          </p:nvGrpSpPr>
          <p:grpSpPr>
            <a:xfrm>
              <a:off x="9791695" y="4481778"/>
              <a:ext cx="566119" cy="536668"/>
              <a:chOff x="9791695" y="4481778"/>
              <a:chExt cx="566119" cy="536668"/>
            </a:xfrm>
          </p:grpSpPr>
          <p:sp>
            <p:nvSpPr>
              <p:cNvPr id="134" name="Oval 133">
                <a:extLst>
                  <a:ext uri="{FF2B5EF4-FFF2-40B4-BE49-F238E27FC236}">
                    <a16:creationId xmlns:a16="http://schemas.microsoft.com/office/drawing/2014/main" id="{45C77183-9852-65F5-535D-632F463F5D5B}"/>
                  </a:ext>
                </a:extLst>
              </p:cNvPr>
              <p:cNvSpPr/>
              <p:nvPr/>
            </p:nvSpPr>
            <p:spPr>
              <a:xfrm>
                <a:off x="9953553" y="449656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35" name="Group 134">
                <a:extLst>
                  <a:ext uri="{FF2B5EF4-FFF2-40B4-BE49-F238E27FC236}">
                    <a16:creationId xmlns:a16="http://schemas.microsoft.com/office/drawing/2014/main" id="{51C65CDD-16C6-8D0D-6DBF-DCFD3BF5D1B6}"/>
                  </a:ext>
                </a:extLst>
              </p:cNvPr>
              <p:cNvGrpSpPr/>
              <p:nvPr/>
            </p:nvGrpSpPr>
            <p:grpSpPr>
              <a:xfrm rot="10958143">
                <a:off x="9791695" y="4481778"/>
                <a:ext cx="475981" cy="536668"/>
                <a:chOff x="2258894" y="5700820"/>
                <a:chExt cx="766480" cy="885290"/>
              </a:xfrm>
            </p:grpSpPr>
            <p:sp>
              <p:nvSpPr>
                <p:cNvPr id="136" name="Arc 135">
                  <a:extLst>
                    <a:ext uri="{FF2B5EF4-FFF2-40B4-BE49-F238E27FC236}">
                      <a16:creationId xmlns:a16="http://schemas.microsoft.com/office/drawing/2014/main" id="{8E38A995-25F1-DB87-397B-72000D4F5E04}"/>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7" name="Arc 136">
                  <a:extLst>
                    <a:ext uri="{FF2B5EF4-FFF2-40B4-BE49-F238E27FC236}">
                      <a16:creationId xmlns:a16="http://schemas.microsoft.com/office/drawing/2014/main" id="{462B0D6F-0A57-5F97-5516-1577A6B91BE9}"/>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6" name="Group 125">
              <a:extLst>
                <a:ext uri="{FF2B5EF4-FFF2-40B4-BE49-F238E27FC236}">
                  <a16:creationId xmlns:a16="http://schemas.microsoft.com/office/drawing/2014/main" id="{C354DD57-5188-1F5D-F43E-D8AE41313E11}"/>
                </a:ext>
              </a:extLst>
            </p:cNvPr>
            <p:cNvGrpSpPr/>
            <p:nvPr/>
          </p:nvGrpSpPr>
          <p:grpSpPr>
            <a:xfrm>
              <a:off x="9191514" y="5725026"/>
              <a:ext cx="526345" cy="598740"/>
              <a:chOff x="9162611" y="5765196"/>
              <a:chExt cx="526345" cy="598740"/>
            </a:xfrm>
          </p:grpSpPr>
          <p:sp>
            <p:nvSpPr>
              <p:cNvPr id="130" name="Oval 129">
                <a:extLst>
                  <a:ext uri="{FF2B5EF4-FFF2-40B4-BE49-F238E27FC236}">
                    <a16:creationId xmlns:a16="http://schemas.microsoft.com/office/drawing/2014/main" id="{A01A71E8-6CA6-FDFE-5006-A851E17CADB6}"/>
                  </a:ext>
                </a:extLst>
              </p:cNvPr>
              <p:cNvSpPr/>
              <p:nvPr/>
            </p:nvSpPr>
            <p:spPr>
              <a:xfrm>
                <a:off x="9284695" y="57651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31" name="Group 130">
                <a:extLst>
                  <a:ext uri="{FF2B5EF4-FFF2-40B4-BE49-F238E27FC236}">
                    <a16:creationId xmlns:a16="http://schemas.microsoft.com/office/drawing/2014/main" id="{839AD0A4-3C5C-D50F-A1FC-1B2901BC3876}"/>
                  </a:ext>
                </a:extLst>
              </p:cNvPr>
              <p:cNvGrpSpPr/>
              <p:nvPr/>
            </p:nvGrpSpPr>
            <p:grpSpPr>
              <a:xfrm rot="9120148">
                <a:off x="9162611" y="5827268"/>
                <a:ext cx="475981" cy="536668"/>
                <a:chOff x="2258894" y="5700820"/>
                <a:chExt cx="766480" cy="885290"/>
              </a:xfrm>
            </p:grpSpPr>
            <p:sp>
              <p:nvSpPr>
                <p:cNvPr id="132" name="Arc 131">
                  <a:extLst>
                    <a:ext uri="{FF2B5EF4-FFF2-40B4-BE49-F238E27FC236}">
                      <a16:creationId xmlns:a16="http://schemas.microsoft.com/office/drawing/2014/main" id="{12613E6B-A4BE-3238-B585-2E16C2437D5A}"/>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3" name="Arc 132">
                  <a:extLst>
                    <a:ext uri="{FF2B5EF4-FFF2-40B4-BE49-F238E27FC236}">
                      <a16:creationId xmlns:a16="http://schemas.microsoft.com/office/drawing/2014/main" id="{9738F690-AEAE-158E-2E9C-7BE9ED315BD4}"/>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7" name="Group 126">
              <a:extLst>
                <a:ext uri="{FF2B5EF4-FFF2-40B4-BE49-F238E27FC236}">
                  <a16:creationId xmlns:a16="http://schemas.microsoft.com/office/drawing/2014/main" id="{CF7CED19-3BBC-C7F3-2E88-217E97B41B90}"/>
                </a:ext>
              </a:extLst>
            </p:cNvPr>
            <p:cNvGrpSpPr/>
            <p:nvPr/>
          </p:nvGrpSpPr>
          <p:grpSpPr>
            <a:xfrm rot="15245108">
              <a:off x="8592627" y="5891021"/>
              <a:ext cx="475981" cy="536668"/>
              <a:chOff x="2258894" y="5700820"/>
              <a:chExt cx="766480" cy="885290"/>
            </a:xfrm>
          </p:grpSpPr>
          <p:sp>
            <p:nvSpPr>
              <p:cNvPr id="128" name="Arc 127">
                <a:extLst>
                  <a:ext uri="{FF2B5EF4-FFF2-40B4-BE49-F238E27FC236}">
                    <a16:creationId xmlns:a16="http://schemas.microsoft.com/office/drawing/2014/main" id="{2ACC6B13-BEB5-9616-9862-F5CF29F2FCE8}"/>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9" name="Arc 128">
                <a:extLst>
                  <a:ext uri="{FF2B5EF4-FFF2-40B4-BE49-F238E27FC236}">
                    <a16:creationId xmlns:a16="http://schemas.microsoft.com/office/drawing/2014/main" id="{1E456802-A27E-F897-2C9F-6CF1DF6C2B93}"/>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sp>
        <p:nvSpPr>
          <p:cNvPr id="2" name="Slide Number Placeholder 1">
            <a:extLst>
              <a:ext uri="{FF2B5EF4-FFF2-40B4-BE49-F238E27FC236}">
                <a16:creationId xmlns:a16="http://schemas.microsoft.com/office/drawing/2014/main" id="{A63DD086-8749-2424-458F-4D2DF3C862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226920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8F1CF-36A7-35A8-4940-C221DBC554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C43A58-8A78-A55E-4127-1F3B0D436FD2}"/>
              </a:ext>
            </a:extLst>
          </p:cNvPr>
          <p:cNvSpPr>
            <a:spLocks noGrp="1"/>
          </p:cNvSpPr>
          <p:nvPr>
            <p:ph type="title"/>
          </p:nvPr>
        </p:nvSpPr>
        <p:spPr/>
        <p:txBody>
          <a:bodyPr/>
          <a:lstStyle/>
          <a:p>
            <a:r>
              <a:rPr lang="en-AU" dirty="0">
                <a:latin typeface="+mj-lt"/>
              </a:rPr>
              <a:t>1.2 Particle theory of matter (4 of 5)</a:t>
            </a:r>
          </a:p>
        </p:txBody>
      </p:sp>
      <p:sp>
        <p:nvSpPr>
          <p:cNvPr id="4" name="Text Placeholder 3">
            <a:extLst>
              <a:ext uri="{FF2B5EF4-FFF2-40B4-BE49-F238E27FC236}">
                <a16:creationId xmlns:a16="http://schemas.microsoft.com/office/drawing/2014/main" id="{EE4DBF98-60E7-EDE0-0086-10E632DAAF8B}"/>
              </a:ext>
            </a:extLst>
          </p:cNvPr>
          <p:cNvSpPr>
            <a:spLocks noGrp="1"/>
          </p:cNvSpPr>
          <p:nvPr>
            <p:ph type="body" sz="quarter" idx="18"/>
          </p:nvPr>
        </p:nvSpPr>
        <p:spPr/>
        <p:txBody>
          <a:bodyPr/>
          <a:lstStyle/>
          <a:p>
            <a:r>
              <a:rPr lang="en-AU">
                <a:latin typeface="+mj-lt"/>
              </a:rPr>
              <a:t>Particles have attractive forces between them</a:t>
            </a:r>
          </a:p>
        </p:txBody>
      </p:sp>
      <p:sp>
        <p:nvSpPr>
          <p:cNvPr id="5" name="Text Placeholder 4">
            <a:extLst>
              <a:ext uri="{FF2B5EF4-FFF2-40B4-BE49-F238E27FC236}">
                <a16:creationId xmlns:a16="http://schemas.microsoft.com/office/drawing/2014/main" id="{25A750C3-BB17-75B9-301C-18CD89A38C9F}"/>
              </a:ext>
            </a:extLst>
          </p:cNvPr>
          <p:cNvSpPr>
            <a:spLocks noGrp="1"/>
          </p:cNvSpPr>
          <p:nvPr>
            <p:ph type="body" sz="quarter" idx="17"/>
          </p:nvPr>
        </p:nvSpPr>
        <p:spPr/>
        <p:txBody>
          <a:bodyPr/>
          <a:lstStyle/>
          <a:p>
            <a:r>
              <a:rPr lang="en-AU" dirty="0">
                <a:latin typeface="+mn-lt"/>
              </a:rPr>
              <a:t>The strength of attraction determines how close particles are:</a:t>
            </a:r>
          </a:p>
          <a:p>
            <a:pPr marL="342900" indent="-342900">
              <a:buFont typeface="Arial" panose="020B0604020202020204" pitchFamily="34" charset="0"/>
              <a:buChar char="•"/>
            </a:pPr>
            <a:r>
              <a:rPr lang="en-AU" dirty="0">
                <a:latin typeface="+mn-lt"/>
              </a:rPr>
              <a:t>strongest in solids (particles are tightly held/packed and vibrate in place)</a:t>
            </a:r>
          </a:p>
          <a:p>
            <a:pPr marL="342900" indent="-342900">
              <a:buFont typeface="Arial" panose="020B0604020202020204" pitchFamily="34" charset="0"/>
              <a:buChar char="•"/>
            </a:pPr>
            <a:r>
              <a:rPr lang="en-AU" dirty="0">
                <a:latin typeface="+mn-lt"/>
              </a:rPr>
              <a:t>weaker in liquids (particles can slide past each other)</a:t>
            </a:r>
          </a:p>
          <a:p>
            <a:pPr marL="342900" indent="-342900">
              <a:buFont typeface="Arial" panose="020B0604020202020204" pitchFamily="34" charset="0"/>
              <a:buChar char="•"/>
            </a:pPr>
            <a:r>
              <a:rPr lang="en-AU" dirty="0">
                <a:latin typeface="+mn-lt"/>
              </a:rPr>
              <a:t>almost negligible in gases (particles move independently)</a:t>
            </a:r>
          </a:p>
        </p:txBody>
      </p:sp>
      <p:grpSp>
        <p:nvGrpSpPr>
          <p:cNvPr id="170" name="Group 169" descr="A particle diagram representing a solid">
            <a:extLst>
              <a:ext uri="{FF2B5EF4-FFF2-40B4-BE49-F238E27FC236}">
                <a16:creationId xmlns:a16="http://schemas.microsoft.com/office/drawing/2014/main" id="{C0B4C897-3C9D-E800-1B56-C409A036B3D5}"/>
              </a:ext>
            </a:extLst>
          </p:cNvPr>
          <p:cNvGrpSpPr/>
          <p:nvPr/>
        </p:nvGrpSpPr>
        <p:grpSpPr>
          <a:xfrm>
            <a:off x="592294" y="3977720"/>
            <a:ext cx="3031958" cy="2440069"/>
            <a:chOff x="671120" y="4236713"/>
            <a:chExt cx="3031958" cy="2440069"/>
          </a:xfrm>
        </p:grpSpPr>
        <p:grpSp>
          <p:nvGrpSpPr>
            <p:cNvPr id="171" name="Group 170">
              <a:extLst>
                <a:ext uri="{FF2B5EF4-FFF2-40B4-BE49-F238E27FC236}">
                  <a16:creationId xmlns:a16="http://schemas.microsoft.com/office/drawing/2014/main" id="{909A58C9-5023-F364-5229-5D2AD142453A}"/>
                </a:ext>
              </a:extLst>
            </p:cNvPr>
            <p:cNvGrpSpPr/>
            <p:nvPr/>
          </p:nvGrpSpPr>
          <p:grpSpPr>
            <a:xfrm>
              <a:off x="671120" y="4236713"/>
              <a:ext cx="3031958" cy="2440069"/>
              <a:chOff x="3638349" y="4209403"/>
              <a:chExt cx="3031958" cy="2440069"/>
            </a:xfrm>
            <a:solidFill>
              <a:schemeClr val="bg1"/>
            </a:solidFill>
          </p:grpSpPr>
          <p:sp>
            <p:nvSpPr>
              <p:cNvPr id="189" name="Rectangle: Rounded Corners 188">
                <a:extLst>
                  <a:ext uri="{FF2B5EF4-FFF2-40B4-BE49-F238E27FC236}">
                    <a16:creationId xmlns:a16="http://schemas.microsoft.com/office/drawing/2014/main" id="{EFC55C69-6A92-C1BC-3204-D9D970828452}"/>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Rectangle 189">
                <a:extLst>
                  <a:ext uri="{FF2B5EF4-FFF2-40B4-BE49-F238E27FC236}">
                    <a16:creationId xmlns:a16="http://schemas.microsoft.com/office/drawing/2014/main" id="{19DCD274-6EE2-33EC-D867-240AE8E92D83}"/>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2" name="Oval 171">
              <a:extLst>
                <a:ext uri="{FF2B5EF4-FFF2-40B4-BE49-F238E27FC236}">
                  <a16:creationId xmlns:a16="http://schemas.microsoft.com/office/drawing/2014/main" id="{B4C0603F-F5B9-F3AD-1794-23E11574A121}"/>
                </a:ext>
              </a:extLst>
            </p:cNvPr>
            <p:cNvSpPr/>
            <p:nvPr/>
          </p:nvSpPr>
          <p:spPr>
            <a:xfrm>
              <a:off x="1393014" y="621607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3" name="Oval 172">
              <a:extLst>
                <a:ext uri="{FF2B5EF4-FFF2-40B4-BE49-F238E27FC236}">
                  <a16:creationId xmlns:a16="http://schemas.microsoft.com/office/drawing/2014/main" id="{DCB1A0CC-B5F0-27A3-48A7-6B0C02961FC6}"/>
                </a:ext>
              </a:extLst>
            </p:cNvPr>
            <p:cNvSpPr/>
            <p:nvPr/>
          </p:nvSpPr>
          <p:spPr>
            <a:xfrm>
              <a:off x="1833843" y="622876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4" name="Oval 173">
              <a:extLst>
                <a:ext uri="{FF2B5EF4-FFF2-40B4-BE49-F238E27FC236}">
                  <a16:creationId xmlns:a16="http://schemas.microsoft.com/office/drawing/2014/main" id="{BD69FE8A-34B1-672B-BE8A-63B03D043B25}"/>
                </a:ext>
              </a:extLst>
            </p:cNvPr>
            <p:cNvSpPr/>
            <p:nvPr/>
          </p:nvSpPr>
          <p:spPr>
            <a:xfrm>
              <a:off x="2279505" y="621567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5" name="Oval 174">
              <a:extLst>
                <a:ext uri="{FF2B5EF4-FFF2-40B4-BE49-F238E27FC236}">
                  <a16:creationId xmlns:a16="http://schemas.microsoft.com/office/drawing/2014/main" id="{7AA56DEF-3392-1043-BA44-AA2F5CCA9E6C}"/>
                </a:ext>
              </a:extLst>
            </p:cNvPr>
            <p:cNvSpPr/>
            <p:nvPr/>
          </p:nvSpPr>
          <p:spPr>
            <a:xfrm>
              <a:off x="2730506" y="623183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6" name="Oval 175">
              <a:extLst>
                <a:ext uri="{FF2B5EF4-FFF2-40B4-BE49-F238E27FC236}">
                  <a16:creationId xmlns:a16="http://schemas.microsoft.com/office/drawing/2014/main" id="{73C6B2F3-31CE-37BF-FA07-EA1191B00EF5}"/>
                </a:ext>
              </a:extLst>
            </p:cNvPr>
            <p:cNvSpPr/>
            <p:nvPr/>
          </p:nvSpPr>
          <p:spPr>
            <a:xfrm>
              <a:off x="1393014" y="578075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7" name="Oval 176">
              <a:extLst>
                <a:ext uri="{FF2B5EF4-FFF2-40B4-BE49-F238E27FC236}">
                  <a16:creationId xmlns:a16="http://schemas.microsoft.com/office/drawing/2014/main" id="{F6B4E9C3-4F1E-FBFB-CB0E-4160CCCD70E0}"/>
                </a:ext>
              </a:extLst>
            </p:cNvPr>
            <p:cNvSpPr/>
            <p:nvPr/>
          </p:nvSpPr>
          <p:spPr>
            <a:xfrm>
              <a:off x="1833843" y="579344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8" name="Oval 177">
              <a:extLst>
                <a:ext uri="{FF2B5EF4-FFF2-40B4-BE49-F238E27FC236}">
                  <a16:creationId xmlns:a16="http://schemas.microsoft.com/office/drawing/2014/main" id="{475D981C-3F08-0AC5-25B6-89B4E122496D}"/>
                </a:ext>
              </a:extLst>
            </p:cNvPr>
            <p:cNvSpPr/>
            <p:nvPr/>
          </p:nvSpPr>
          <p:spPr>
            <a:xfrm>
              <a:off x="2279505" y="578035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9" name="Oval 178">
              <a:extLst>
                <a:ext uri="{FF2B5EF4-FFF2-40B4-BE49-F238E27FC236}">
                  <a16:creationId xmlns:a16="http://schemas.microsoft.com/office/drawing/2014/main" id="{8E1F7FE4-CD76-458C-A0CB-3C89F110D412}"/>
                </a:ext>
              </a:extLst>
            </p:cNvPr>
            <p:cNvSpPr/>
            <p:nvPr/>
          </p:nvSpPr>
          <p:spPr>
            <a:xfrm>
              <a:off x="2730506" y="579651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0" name="Oval 179">
              <a:extLst>
                <a:ext uri="{FF2B5EF4-FFF2-40B4-BE49-F238E27FC236}">
                  <a16:creationId xmlns:a16="http://schemas.microsoft.com/office/drawing/2014/main" id="{33A658AC-275E-9D4E-C7E7-7B56752B8047}"/>
                </a:ext>
              </a:extLst>
            </p:cNvPr>
            <p:cNvSpPr/>
            <p:nvPr/>
          </p:nvSpPr>
          <p:spPr>
            <a:xfrm>
              <a:off x="1393014" y="535031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1" name="Oval 180">
              <a:extLst>
                <a:ext uri="{FF2B5EF4-FFF2-40B4-BE49-F238E27FC236}">
                  <a16:creationId xmlns:a16="http://schemas.microsoft.com/office/drawing/2014/main" id="{7AF7696E-29A9-F26F-13D7-83A125194CF2}"/>
                </a:ext>
              </a:extLst>
            </p:cNvPr>
            <p:cNvSpPr/>
            <p:nvPr/>
          </p:nvSpPr>
          <p:spPr>
            <a:xfrm>
              <a:off x="1833843" y="536300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2" name="Oval 181">
              <a:extLst>
                <a:ext uri="{FF2B5EF4-FFF2-40B4-BE49-F238E27FC236}">
                  <a16:creationId xmlns:a16="http://schemas.microsoft.com/office/drawing/2014/main" id="{2D469D8B-D903-D439-3292-208EA11AB335}"/>
                </a:ext>
              </a:extLst>
            </p:cNvPr>
            <p:cNvSpPr/>
            <p:nvPr/>
          </p:nvSpPr>
          <p:spPr>
            <a:xfrm>
              <a:off x="2279505" y="534991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3" name="Oval 182">
              <a:extLst>
                <a:ext uri="{FF2B5EF4-FFF2-40B4-BE49-F238E27FC236}">
                  <a16:creationId xmlns:a16="http://schemas.microsoft.com/office/drawing/2014/main" id="{CBD43769-4536-A269-3177-88DA2F089826}"/>
                </a:ext>
              </a:extLst>
            </p:cNvPr>
            <p:cNvSpPr/>
            <p:nvPr/>
          </p:nvSpPr>
          <p:spPr>
            <a:xfrm>
              <a:off x="2730506" y="536607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4" name="Arc 183">
              <a:extLst>
                <a:ext uri="{FF2B5EF4-FFF2-40B4-BE49-F238E27FC236}">
                  <a16:creationId xmlns:a16="http://schemas.microsoft.com/office/drawing/2014/main" id="{9525A36F-220C-6787-883A-7F4E3A7494A5}"/>
                </a:ext>
              </a:extLst>
            </p:cNvPr>
            <p:cNvSpPr/>
            <p:nvPr/>
          </p:nvSpPr>
          <p:spPr>
            <a:xfrm>
              <a:off x="2292051" y="5290914"/>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5" name="Arc 184">
              <a:extLst>
                <a:ext uri="{FF2B5EF4-FFF2-40B4-BE49-F238E27FC236}">
                  <a16:creationId xmlns:a16="http://schemas.microsoft.com/office/drawing/2014/main" id="{0C9105BB-1527-E962-5BB7-EF77523409EB}"/>
                </a:ext>
              </a:extLst>
            </p:cNvPr>
            <p:cNvSpPr/>
            <p:nvPr/>
          </p:nvSpPr>
          <p:spPr>
            <a:xfrm rot="20626566">
              <a:off x="1342877" y="5304536"/>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6" name="Arc 185">
              <a:extLst>
                <a:ext uri="{FF2B5EF4-FFF2-40B4-BE49-F238E27FC236}">
                  <a16:creationId xmlns:a16="http://schemas.microsoft.com/office/drawing/2014/main" id="{26728ED5-E4FF-EBF1-3ED4-771493502702}"/>
                </a:ext>
              </a:extLst>
            </p:cNvPr>
            <p:cNvSpPr/>
            <p:nvPr/>
          </p:nvSpPr>
          <p:spPr>
            <a:xfrm rot="902323">
              <a:off x="1453079" y="5760475"/>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7" name="Arc 186">
              <a:extLst>
                <a:ext uri="{FF2B5EF4-FFF2-40B4-BE49-F238E27FC236}">
                  <a16:creationId xmlns:a16="http://schemas.microsoft.com/office/drawing/2014/main" id="{2E7EF52C-E015-0277-41D5-1D6DE712F7E9}"/>
                </a:ext>
              </a:extLst>
            </p:cNvPr>
            <p:cNvSpPr/>
            <p:nvPr/>
          </p:nvSpPr>
          <p:spPr>
            <a:xfrm rot="18153433">
              <a:off x="2576079" y="6294128"/>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8" name="Arc 187">
              <a:extLst>
                <a:ext uri="{FF2B5EF4-FFF2-40B4-BE49-F238E27FC236}">
                  <a16:creationId xmlns:a16="http://schemas.microsoft.com/office/drawing/2014/main" id="{3DFE2B1C-B992-9515-3773-02CE5C0185A1}"/>
                </a:ext>
              </a:extLst>
            </p:cNvPr>
            <p:cNvSpPr/>
            <p:nvPr/>
          </p:nvSpPr>
          <p:spPr>
            <a:xfrm rot="15536349">
              <a:off x="1240052" y="6385461"/>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91" name="Group 190" descr="A particle diagram representing a liquid. &#10;">
            <a:extLst>
              <a:ext uri="{FF2B5EF4-FFF2-40B4-BE49-F238E27FC236}">
                <a16:creationId xmlns:a16="http://schemas.microsoft.com/office/drawing/2014/main" id="{960129B5-5413-ABDB-A225-24DF859D4962}"/>
              </a:ext>
            </a:extLst>
          </p:cNvPr>
          <p:cNvGrpSpPr/>
          <p:nvPr/>
        </p:nvGrpSpPr>
        <p:grpSpPr>
          <a:xfrm>
            <a:off x="4477999" y="4026325"/>
            <a:ext cx="3031958" cy="2440069"/>
            <a:chOff x="4470510" y="4255931"/>
            <a:chExt cx="3031958" cy="2440069"/>
          </a:xfrm>
        </p:grpSpPr>
        <p:grpSp>
          <p:nvGrpSpPr>
            <p:cNvPr id="192" name="Group 191">
              <a:extLst>
                <a:ext uri="{FF2B5EF4-FFF2-40B4-BE49-F238E27FC236}">
                  <a16:creationId xmlns:a16="http://schemas.microsoft.com/office/drawing/2014/main" id="{FC51DE2A-ECB8-3DF5-A3FD-EB3FED3E0994}"/>
                </a:ext>
              </a:extLst>
            </p:cNvPr>
            <p:cNvGrpSpPr/>
            <p:nvPr/>
          </p:nvGrpSpPr>
          <p:grpSpPr>
            <a:xfrm>
              <a:off x="4470510" y="4255931"/>
              <a:ext cx="3031958" cy="2440069"/>
              <a:chOff x="3638349" y="4209403"/>
              <a:chExt cx="3031958" cy="2440069"/>
            </a:xfrm>
            <a:solidFill>
              <a:schemeClr val="bg1"/>
            </a:solidFill>
          </p:grpSpPr>
          <p:sp>
            <p:nvSpPr>
              <p:cNvPr id="216" name="Rectangle: Rounded Corners 215">
                <a:extLst>
                  <a:ext uri="{FF2B5EF4-FFF2-40B4-BE49-F238E27FC236}">
                    <a16:creationId xmlns:a16="http://schemas.microsoft.com/office/drawing/2014/main" id="{5A95F072-F550-6285-FA05-85BE6CC6FDB8}"/>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7" name="Rectangle 216">
                <a:extLst>
                  <a:ext uri="{FF2B5EF4-FFF2-40B4-BE49-F238E27FC236}">
                    <a16:creationId xmlns:a16="http://schemas.microsoft.com/office/drawing/2014/main" id="{A90148A8-6583-56B6-0277-BC4116D8D846}"/>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93" name="Oval 192">
              <a:extLst>
                <a:ext uri="{FF2B5EF4-FFF2-40B4-BE49-F238E27FC236}">
                  <a16:creationId xmlns:a16="http://schemas.microsoft.com/office/drawing/2014/main" id="{A644FF46-1927-BAA8-8663-654910754A81}"/>
                </a:ext>
              </a:extLst>
            </p:cNvPr>
            <p:cNvSpPr/>
            <p:nvPr/>
          </p:nvSpPr>
          <p:spPr>
            <a:xfrm>
              <a:off x="4846525" y="626039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4" name="Oval 193">
              <a:extLst>
                <a:ext uri="{FF2B5EF4-FFF2-40B4-BE49-F238E27FC236}">
                  <a16:creationId xmlns:a16="http://schemas.microsoft.com/office/drawing/2014/main" id="{A69BF29F-0147-18FC-F580-1505C9C1F4A8}"/>
                </a:ext>
              </a:extLst>
            </p:cNvPr>
            <p:cNvSpPr/>
            <p:nvPr/>
          </p:nvSpPr>
          <p:spPr>
            <a:xfrm>
              <a:off x="5287354" y="6273089"/>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5" name="Oval 194">
              <a:extLst>
                <a:ext uri="{FF2B5EF4-FFF2-40B4-BE49-F238E27FC236}">
                  <a16:creationId xmlns:a16="http://schemas.microsoft.com/office/drawing/2014/main" id="{15366850-C787-B058-C70C-7F714660DE27}"/>
                </a:ext>
              </a:extLst>
            </p:cNvPr>
            <p:cNvSpPr/>
            <p:nvPr/>
          </p:nvSpPr>
          <p:spPr>
            <a:xfrm>
              <a:off x="5953926" y="626843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6" name="Oval 195">
              <a:extLst>
                <a:ext uri="{FF2B5EF4-FFF2-40B4-BE49-F238E27FC236}">
                  <a16:creationId xmlns:a16="http://schemas.microsoft.com/office/drawing/2014/main" id="{3F3F0F9F-51EC-896A-432C-BC92D03C6948}"/>
                </a:ext>
              </a:extLst>
            </p:cNvPr>
            <p:cNvSpPr/>
            <p:nvPr/>
          </p:nvSpPr>
          <p:spPr>
            <a:xfrm>
              <a:off x="6357717" y="613133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7" name="Oval 196">
              <a:extLst>
                <a:ext uri="{FF2B5EF4-FFF2-40B4-BE49-F238E27FC236}">
                  <a16:creationId xmlns:a16="http://schemas.microsoft.com/office/drawing/2014/main" id="{BB6E5146-F5A7-87A7-819B-E7027DCB5B5E}"/>
                </a:ext>
              </a:extLst>
            </p:cNvPr>
            <p:cNvSpPr/>
            <p:nvPr/>
          </p:nvSpPr>
          <p:spPr>
            <a:xfrm>
              <a:off x="5620640" y="598369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8" name="Oval 197">
              <a:extLst>
                <a:ext uri="{FF2B5EF4-FFF2-40B4-BE49-F238E27FC236}">
                  <a16:creationId xmlns:a16="http://schemas.microsoft.com/office/drawing/2014/main" id="{7D7E727F-7A48-10D2-D036-401DE669DCCA}"/>
                </a:ext>
              </a:extLst>
            </p:cNvPr>
            <p:cNvSpPr/>
            <p:nvPr/>
          </p:nvSpPr>
          <p:spPr>
            <a:xfrm>
              <a:off x="6192907" y="571748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9" name="Oval 198">
              <a:extLst>
                <a:ext uri="{FF2B5EF4-FFF2-40B4-BE49-F238E27FC236}">
                  <a16:creationId xmlns:a16="http://schemas.microsoft.com/office/drawing/2014/main" id="{90E97ECA-F4FE-F72B-26BD-4C27157B82E2}"/>
                </a:ext>
              </a:extLst>
            </p:cNvPr>
            <p:cNvSpPr/>
            <p:nvPr/>
          </p:nvSpPr>
          <p:spPr>
            <a:xfrm>
              <a:off x="6974576" y="582031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0" name="Oval 199">
              <a:extLst>
                <a:ext uri="{FF2B5EF4-FFF2-40B4-BE49-F238E27FC236}">
                  <a16:creationId xmlns:a16="http://schemas.microsoft.com/office/drawing/2014/main" id="{B24EE832-7098-FDC3-2721-10F13EB1BE54}"/>
                </a:ext>
              </a:extLst>
            </p:cNvPr>
            <p:cNvSpPr/>
            <p:nvPr/>
          </p:nvSpPr>
          <p:spPr>
            <a:xfrm>
              <a:off x="6824680" y="621034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1" name="Oval 200">
              <a:extLst>
                <a:ext uri="{FF2B5EF4-FFF2-40B4-BE49-F238E27FC236}">
                  <a16:creationId xmlns:a16="http://schemas.microsoft.com/office/drawing/2014/main" id="{52135583-A4D3-7BC7-56C3-FECD5221BA06}"/>
                </a:ext>
              </a:extLst>
            </p:cNvPr>
            <p:cNvSpPr/>
            <p:nvPr/>
          </p:nvSpPr>
          <p:spPr>
            <a:xfrm>
              <a:off x="5796162" y="560353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2" name="Oval 201">
              <a:extLst>
                <a:ext uri="{FF2B5EF4-FFF2-40B4-BE49-F238E27FC236}">
                  <a16:creationId xmlns:a16="http://schemas.microsoft.com/office/drawing/2014/main" id="{8CC93F70-5C09-FD1E-27B3-0FD6FBDB449B}"/>
                </a:ext>
              </a:extLst>
            </p:cNvPr>
            <p:cNvSpPr/>
            <p:nvPr/>
          </p:nvSpPr>
          <p:spPr>
            <a:xfrm>
              <a:off x="5160894" y="5758019"/>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3" name="Oval 202">
              <a:extLst>
                <a:ext uri="{FF2B5EF4-FFF2-40B4-BE49-F238E27FC236}">
                  <a16:creationId xmlns:a16="http://schemas.microsoft.com/office/drawing/2014/main" id="{B1C5F3C1-B35F-6B06-DB0B-C2B1685D8E44}"/>
                </a:ext>
              </a:extLst>
            </p:cNvPr>
            <p:cNvSpPr/>
            <p:nvPr/>
          </p:nvSpPr>
          <p:spPr>
            <a:xfrm>
              <a:off x="4739277" y="581332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4" name="Oval 203">
              <a:extLst>
                <a:ext uri="{FF2B5EF4-FFF2-40B4-BE49-F238E27FC236}">
                  <a16:creationId xmlns:a16="http://schemas.microsoft.com/office/drawing/2014/main" id="{5A9ABB80-207B-D2F3-7C77-9EC8F8DD567B}"/>
                </a:ext>
              </a:extLst>
            </p:cNvPr>
            <p:cNvSpPr/>
            <p:nvPr/>
          </p:nvSpPr>
          <p:spPr>
            <a:xfrm>
              <a:off x="6622549" y="562051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205" name="Group 204">
              <a:extLst>
                <a:ext uri="{FF2B5EF4-FFF2-40B4-BE49-F238E27FC236}">
                  <a16:creationId xmlns:a16="http://schemas.microsoft.com/office/drawing/2014/main" id="{1F66F2FF-DEE4-49FB-88AD-4B0440BE0ACF}"/>
                </a:ext>
              </a:extLst>
            </p:cNvPr>
            <p:cNvGrpSpPr/>
            <p:nvPr/>
          </p:nvGrpSpPr>
          <p:grpSpPr>
            <a:xfrm rot="18974850">
              <a:off x="4741091" y="5610746"/>
              <a:ext cx="475981" cy="536668"/>
              <a:chOff x="2258894" y="5700820"/>
              <a:chExt cx="766480" cy="885290"/>
            </a:xfrm>
          </p:grpSpPr>
          <p:sp>
            <p:nvSpPr>
              <p:cNvPr id="214" name="Arc 213">
                <a:extLst>
                  <a:ext uri="{FF2B5EF4-FFF2-40B4-BE49-F238E27FC236}">
                    <a16:creationId xmlns:a16="http://schemas.microsoft.com/office/drawing/2014/main" id="{1E696581-F0A6-D34D-FC40-C64A9146858D}"/>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5" name="Arc 214">
                <a:extLst>
                  <a:ext uri="{FF2B5EF4-FFF2-40B4-BE49-F238E27FC236}">
                    <a16:creationId xmlns:a16="http://schemas.microsoft.com/office/drawing/2014/main" id="{8D32D5C0-DB71-3FDF-1988-4716829D1BAE}"/>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206" name="Group 205">
              <a:extLst>
                <a:ext uri="{FF2B5EF4-FFF2-40B4-BE49-F238E27FC236}">
                  <a16:creationId xmlns:a16="http://schemas.microsoft.com/office/drawing/2014/main" id="{06F02741-964C-64D2-D403-507728CF2F9D}"/>
                </a:ext>
              </a:extLst>
            </p:cNvPr>
            <p:cNvGrpSpPr/>
            <p:nvPr/>
          </p:nvGrpSpPr>
          <p:grpSpPr>
            <a:xfrm>
              <a:off x="6699087" y="5496862"/>
              <a:ext cx="475981" cy="536668"/>
              <a:chOff x="2258894" y="5700820"/>
              <a:chExt cx="766480" cy="885290"/>
            </a:xfrm>
          </p:grpSpPr>
          <p:sp>
            <p:nvSpPr>
              <p:cNvPr id="212" name="Arc 211">
                <a:extLst>
                  <a:ext uri="{FF2B5EF4-FFF2-40B4-BE49-F238E27FC236}">
                    <a16:creationId xmlns:a16="http://schemas.microsoft.com/office/drawing/2014/main" id="{5C7AA095-E209-BB12-D001-09843C67FCF6}"/>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3" name="Arc 212">
                <a:extLst>
                  <a:ext uri="{FF2B5EF4-FFF2-40B4-BE49-F238E27FC236}">
                    <a16:creationId xmlns:a16="http://schemas.microsoft.com/office/drawing/2014/main" id="{1B35175D-5E49-68A1-45E1-5EA8655F39AE}"/>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207" name="Arc 206">
              <a:extLst>
                <a:ext uri="{FF2B5EF4-FFF2-40B4-BE49-F238E27FC236}">
                  <a16:creationId xmlns:a16="http://schemas.microsoft.com/office/drawing/2014/main" id="{EF0DE634-0F5E-E03E-91DF-7BC2328FDE04}"/>
                </a:ext>
              </a:extLst>
            </p:cNvPr>
            <p:cNvSpPr/>
            <p:nvPr/>
          </p:nvSpPr>
          <p:spPr>
            <a:xfrm rot="3555529">
              <a:off x="5487136" y="6339319"/>
              <a:ext cx="280931" cy="33620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08" name="Arc 207">
              <a:extLst>
                <a:ext uri="{FF2B5EF4-FFF2-40B4-BE49-F238E27FC236}">
                  <a16:creationId xmlns:a16="http://schemas.microsoft.com/office/drawing/2014/main" id="{7BA299E1-75F5-719F-496C-1B607D0613EE}"/>
                </a:ext>
              </a:extLst>
            </p:cNvPr>
            <p:cNvSpPr/>
            <p:nvPr/>
          </p:nvSpPr>
          <p:spPr>
            <a:xfrm>
              <a:off x="5788911" y="5527192"/>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09" name="Arc 208">
              <a:extLst>
                <a:ext uri="{FF2B5EF4-FFF2-40B4-BE49-F238E27FC236}">
                  <a16:creationId xmlns:a16="http://schemas.microsoft.com/office/drawing/2014/main" id="{11C65681-B0C9-EB32-80BB-F24C449A024B}"/>
                </a:ext>
              </a:extLst>
            </p:cNvPr>
            <p:cNvSpPr/>
            <p:nvPr/>
          </p:nvSpPr>
          <p:spPr>
            <a:xfrm rot="8155242">
              <a:off x="6515930" y="6386524"/>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0" name="Arc 209">
              <a:extLst>
                <a:ext uri="{FF2B5EF4-FFF2-40B4-BE49-F238E27FC236}">
                  <a16:creationId xmlns:a16="http://schemas.microsoft.com/office/drawing/2014/main" id="{A34520D4-9A9E-377B-2E4F-AD3F6561987A}"/>
                </a:ext>
              </a:extLst>
            </p:cNvPr>
            <p:cNvSpPr/>
            <p:nvPr/>
          </p:nvSpPr>
          <p:spPr>
            <a:xfrm rot="19351445">
              <a:off x="6658936" y="6220379"/>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1" name="Arc 210">
              <a:extLst>
                <a:ext uri="{FF2B5EF4-FFF2-40B4-BE49-F238E27FC236}">
                  <a16:creationId xmlns:a16="http://schemas.microsoft.com/office/drawing/2014/main" id="{B12F3E9A-02AF-B6AE-E050-DA5C46E22E9A}"/>
                </a:ext>
              </a:extLst>
            </p:cNvPr>
            <p:cNvSpPr/>
            <p:nvPr/>
          </p:nvSpPr>
          <p:spPr>
            <a:xfrm rot="9458585">
              <a:off x="5253278" y="6018941"/>
              <a:ext cx="395155" cy="17051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12" name="Group 111" descr="A particle diagram representing a gas ">
            <a:extLst>
              <a:ext uri="{FF2B5EF4-FFF2-40B4-BE49-F238E27FC236}">
                <a16:creationId xmlns:a16="http://schemas.microsoft.com/office/drawing/2014/main" id="{EC6CA6C2-4ACD-B0A8-C26A-B25D179131A3}"/>
              </a:ext>
            </a:extLst>
          </p:cNvPr>
          <p:cNvGrpSpPr/>
          <p:nvPr/>
        </p:nvGrpSpPr>
        <p:grpSpPr>
          <a:xfrm>
            <a:off x="8363246" y="3367528"/>
            <a:ext cx="3031958" cy="3130472"/>
            <a:chOff x="8269900" y="3586424"/>
            <a:chExt cx="3031958" cy="3130472"/>
          </a:xfrm>
        </p:grpSpPr>
        <p:grpSp>
          <p:nvGrpSpPr>
            <p:cNvPr id="113" name="Group 112">
              <a:extLst>
                <a:ext uri="{FF2B5EF4-FFF2-40B4-BE49-F238E27FC236}">
                  <a16:creationId xmlns:a16="http://schemas.microsoft.com/office/drawing/2014/main" id="{EF4CF82A-1FE3-61B0-B4E0-BC55E4485D20}"/>
                </a:ext>
              </a:extLst>
            </p:cNvPr>
            <p:cNvGrpSpPr/>
            <p:nvPr/>
          </p:nvGrpSpPr>
          <p:grpSpPr>
            <a:xfrm>
              <a:off x="8269900" y="4276827"/>
              <a:ext cx="3031958" cy="2440069"/>
              <a:chOff x="3638349" y="4209403"/>
              <a:chExt cx="3031958" cy="2440069"/>
            </a:xfrm>
            <a:solidFill>
              <a:schemeClr val="bg1"/>
            </a:solidFill>
          </p:grpSpPr>
          <p:sp>
            <p:nvSpPr>
              <p:cNvPr id="168" name="Rectangle: Rounded Corners 167">
                <a:extLst>
                  <a:ext uri="{FF2B5EF4-FFF2-40B4-BE49-F238E27FC236}">
                    <a16:creationId xmlns:a16="http://schemas.microsoft.com/office/drawing/2014/main" id="{C2DECFD3-C5C9-CCF4-B43B-0E53F68F5F5D}"/>
                  </a:ext>
                </a:extLst>
              </p:cNvPr>
              <p:cNvSpPr/>
              <p:nvPr/>
            </p:nvSpPr>
            <p:spPr>
              <a:xfrm>
                <a:off x="3869356" y="4292867"/>
                <a:ext cx="2714324" cy="2356605"/>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Rectangle 168">
                <a:extLst>
                  <a:ext uri="{FF2B5EF4-FFF2-40B4-BE49-F238E27FC236}">
                    <a16:creationId xmlns:a16="http://schemas.microsoft.com/office/drawing/2014/main" id="{EBAC87E6-DB86-0854-40B5-2500D10EE546}"/>
                  </a:ext>
                </a:extLst>
              </p:cNvPr>
              <p:cNvSpPr/>
              <p:nvPr/>
            </p:nvSpPr>
            <p:spPr>
              <a:xfrm>
                <a:off x="3638349" y="4209403"/>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4" name="Oval 113">
              <a:extLst>
                <a:ext uri="{FF2B5EF4-FFF2-40B4-BE49-F238E27FC236}">
                  <a16:creationId xmlns:a16="http://schemas.microsoft.com/office/drawing/2014/main" id="{5D247F7D-B80B-B9CF-68E5-60A79449C0CF}"/>
                </a:ext>
              </a:extLst>
            </p:cNvPr>
            <p:cNvSpPr/>
            <p:nvPr/>
          </p:nvSpPr>
          <p:spPr>
            <a:xfrm>
              <a:off x="8698246" y="605826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15" name="Oval 114">
              <a:extLst>
                <a:ext uri="{FF2B5EF4-FFF2-40B4-BE49-F238E27FC236}">
                  <a16:creationId xmlns:a16="http://schemas.microsoft.com/office/drawing/2014/main" id="{B8A6A6AD-D03D-4EA5-EC82-A8F97F69A01B}"/>
                </a:ext>
              </a:extLst>
            </p:cNvPr>
            <p:cNvSpPr/>
            <p:nvPr/>
          </p:nvSpPr>
          <p:spPr>
            <a:xfrm>
              <a:off x="9718550" y="622876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16" name="Oval 115">
              <a:extLst>
                <a:ext uri="{FF2B5EF4-FFF2-40B4-BE49-F238E27FC236}">
                  <a16:creationId xmlns:a16="http://schemas.microsoft.com/office/drawing/2014/main" id="{61B71226-8B3D-3897-1B37-C4AB6FC389FD}"/>
                </a:ext>
              </a:extLst>
            </p:cNvPr>
            <p:cNvSpPr/>
            <p:nvPr/>
          </p:nvSpPr>
          <p:spPr>
            <a:xfrm>
              <a:off x="10707161" y="556521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17" name="Group 116">
              <a:extLst>
                <a:ext uri="{FF2B5EF4-FFF2-40B4-BE49-F238E27FC236}">
                  <a16:creationId xmlns:a16="http://schemas.microsoft.com/office/drawing/2014/main" id="{FD0AB9AE-A3A1-075E-6CCA-3D5952E727D1}"/>
                </a:ext>
              </a:extLst>
            </p:cNvPr>
            <p:cNvGrpSpPr/>
            <p:nvPr/>
          </p:nvGrpSpPr>
          <p:grpSpPr>
            <a:xfrm>
              <a:off x="10670727" y="3586424"/>
              <a:ext cx="587393" cy="536668"/>
              <a:chOff x="10670727" y="3586424"/>
              <a:chExt cx="587393" cy="536668"/>
            </a:xfrm>
          </p:grpSpPr>
          <p:sp>
            <p:nvSpPr>
              <p:cNvPr id="164" name="Oval 163">
                <a:extLst>
                  <a:ext uri="{FF2B5EF4-FFF2-40B4-BE49-F238E27FC236}">
                    <a16:creationId xmlns:a16="http://schemas.microsoft.com/office/drawing/2014/main" id="{5A8EC379-983F-4E68-4700-0650BC3747B4}"/>
                  </a:ext>
                </a:extLst>
              </p:cNvPr>
              <p:cNvSpPr/>
              <p:nvPr/>
            </p:nvSpPr>
            <p:spPr>
              <a:xfrm>
                <a:off x="10670727" y="369485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65" name="Group 164">
                <a:extLst>
                  <a:ext uri="{FF2B5EF4-FFF2-40B4-BE49-F238E27FC236}">
                    <a16:creationId xmlns:a16="http://schemas.microsoft.com/office/drawing/2014/main" id="{0FA614C1-FA47-ACB8-D810-DA80C19F69A9}"/>
                  </a:ext>
                </a:extLst>
              </p:cNvPr>
              <p:cNvGrpSpPr/>
              <p:nvPr/>
            </p:nvGrpSpPr>
            <p:grpSpPr>
              <a:xfrm>
                <a:off x="10782139" y="3586424"/>
                <a:ext cx="475981" cy="536668"/>
                <a:chOff x="2258894" y="5700820"/>
                <a:chExt cx="766480" cy="885290"/>
              </a:xfrm>
            </p:grpSpPr>
            <p:sp>
              <p:nvSpPr>
                <p:cNvPr id="166" name="Arc 165">
                  <a:extLst>
                    <a:ext uri="{FF2B5EF4-FFF2-40B4-BE49-F238E27FC236}">
                      <a16:creationId xmlns:a16="http://schemas.microsoft.com/office/drawing/2014/main" id="{38BCA8B9-2E69-C976-CACD-70FB5496B85A}"/>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7" name="Arc 166">
                  <a:extLst>
                    <a:ext uri="{FF2B5EF4-FFF2-40B4-BE49-F238E27FC236}">
                      <a16:creationId xmlns:a16="http://schemas.microsoft.com/office/drawing/2014/main" id="{38CA1B24-D776-0D2E-3F8E-A2224E950A49}"/>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8" name="Group 117">
              <a:extLst>
                <a:ext uri="{FF2B5EF4-FFF2-40B4-BE49-F238E27FC236}">
                  <a16:creationId xmlns:a16="http://schemas.microsoft.com/office/drawing/2014/main" id="{8D914556-6C67-6218-4F23-F0B2058BC908}"/>
                </a:ext>
              </a:extLst>
            </p:cNvPr>
            <p:cNvGrpSpPr/>
            <p:nvPr/>
          </p:nvGrpSpPr>
          <p:grpSpPr>
            <a:xfrm>
              <a:off x="10054573" y="5211162"/>
              <a:ext cx="536668" cy="715995"/>
              <a:chOff x="10054573" y="5211162"/>
              <a:chExt cx="536668" cy="715995"/>
            </a:xfrm>
          </p:grpSpPr>
          <p:sp>
            <p:nvSpPr>
              <p:cNvPr id="160" name="Oval 159">
                <a:extLst>
                  <a:ext uri="{FF2B5EF4-FFF2-40B4-BE49-F238E27FC236}">
                    <a16:creationId xmlns:a16="http://schemas.microsoft.com/office/drawing/2014/main" id="{59569566-A3D3-597D-EB39-F179739FEC9F}"/>
                  </a:ext>
                </a:extLst>
              </p:cNvPr>
              <p:cNvSpPr/>
              <p:nvPr/>
            </p:nvSpPr>
            <p:spPr>
              <a:xfrm>
                <a:off x="10167970" y="55228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61" name="Group 160">
                <a:extLst>
                  <a:ext uri="{FF2B5EF4-FFF2-40B4-BE49-F238E27FC236}">
                    <a16:creationId xmlns:a16="http://schemas.microsoft.com/office/drawing/2014/main" id="{E1CB72C1-EC66-E63B-A9E5-B8B627179369}"/>
                  </a:ext>
                </a:extLst>
              </p:cNvPr>
              <p:cNvGrpSpPr/>
              <p:nvPr/>
            </p:nvGrpSpPr>
            <p:grpSpPr>
              <a:xfrm rot="17222800">
                <a:off x="10084916" y="5180819"/>
                <a:ext cx="475981" cy="536668"/>
                <a:chOff x="2258894" y="5700820"/>
                <a:chExt cx="766480" cy="885290"/>
              </a:xfrm>
            </p:grpSpPr>
            <p:sp>
              <p:nvSpPr>
                <p:cNvPr id="162" name="Arc 161">
                  <a:extLst>
                    <a:ext uri="{FF2B5EF4-FFF2-40B4-BE49-F238E27FC236}">
                      <a16:creationId xmlns:a16="http://schemas.microsoft.com/office/drawing/2014/main" id="{796F8A8A-AA2A-21D7-72F7-0F38F6F9D6F2}"/>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3" name="Arc 162">
                  <a:extLst>
                    <a:ext uri="{FF2B5EF4-FFF2-40B4-BE49-F238E27FC236}">
                      <a16:creationId xmlns:a16="http://schemas.microsoft.com/office/drawing/2014/main" id="{46155370-83F4-A8E0-ECC9-CB3EEC06CCF6}"/>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19" name="Group 118">
              <a:extLst>
                <a:ext uri="{FF2B5EF4-FFF2-40B4-BE49-F238E27FC236}">
                  <a16:creationId xmlns:a16="http://schemas.microsoft.com/office/drawing/2014/main" id="{F4867DDC-480F-5C0B-9FAB-AF18B9A307B9}"/>
                </a:ext>
              </a:extLst>
            </p:cNvPr>
            <p:cNvGrpSpPr/>
            <p:nvPr/>
          </p:nvGrpSpPr>
          <p:grpSpPr>
            <a:xfrm>
              <a:off x="9284695" y="3833592"/>
              <a:ext cx="536668" cy="632562"/>
              <a:chOff x="9357242" y="3833357"/>
              <a:chExt cx="536668" cy="632562"/>
            </a:xfrm>
          </p:grpSpPr>
          <p:sp>
            <p:nvSpPr>
              <p:cNvPr id="156" name="Oval 155">
                <a:extLst>
                  <a:ext uri="{FF2B5EF4-FFF2-40B4-BE49-F238E27FC236}">
                    <a16:creationId xmlns:a16="http://schemas.microsoft.com/office/drawing/2014/main" id="{4DBE64A6-1423-CF26-48A0-D479F73CEE59}"/>
                  </a:ext>
                </a:extLst>
              </p:cNvPr>
              <p:cNvSpPr/>
              <p:nvPr/>
            </p:nvSpPr>
            <p:spPr>
              <a:xfrm>
                <a:off x="9453808" y="406165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57" name="Group 156">
                <a:extLst>
                  <a:ext uri="{FF2B5EF4-FFF2-40B4-BE49-F238E27FC236}">
                    <a16:creationId xmlns:a16="http://schemas.microsoft.com/office/drawing/2014/main" id="{7BB52A4F-2B62-7F5C-AE8D-3BF77893DDD8}"/>
                  </a:ext>
                </a:extLst>
              </p:cNvPr>
              <p:cNvGrpSpPr/>
              <p:nvPr/>
            </p:nvGrpSpPr>
            <p:grpSpPr>
              <a:xfrm rot="18257599">
                <a:off x="9387585" y="3803014"/>
                <a:ext cx="475981" cy="536668"/>
                <a:chOff x="2258894" y="5700820"/>
                <a:chExt cx="766480" cy="885290"/>
              </a:xfrm>
            </p:grpSpPr>
            <p:sp>
              <p:nvSpPr>
                <p:cNvPr id="158" name="Arc 157">
                  <a:extLst>
                    <a:ext uri="{FF2B5EF4-FFF2-40B4-BE49-F238E27FC236}">
                      <a16:creationId xmlns:a16="http://schemas.microsoft.com/office/drawing/2014/main" id="{7D7794A4-A990-1900-1C2D-D2EE5994FD0C}"/>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9" name="Arc 158">
                  <a:extLst>
                    <a:ext uri="{FF2B5EF4-FFF2-40B4-BE49-F238E27FC236}">
                      <a16:creationId xmlns:a16="http://schemas.microsoft.com/office/drawing/2014/main" id="{28D8AE65-D88C-4415-4B9C-425409C68685}"/>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0" name="Group 119">
              <a:extLst>
                <a:ext uri="{FF2B5EF4-FFF2-40B4-BE49-F238E27FC236}">
                  <a16:creationId xmlns:a16="http://schemas.microsoft.com/office/drawing/2014/main" id="{E026B798-445C-346E-53D0-76C07DC1BFEB}"/>
                </a:ext>
              </a:extLst>
            </p:cNvPr>
            <p:cNvGrpSpPr/>
            <p:nvPr/>
          </p:nvGrpSpPr>
          <p:grpSpPr>
            <a:xfrm>
              <a:off x="8692491" y="4611794"/>
              <a:ext cx="612146" cy="553597"/>
              <a:chOff x="8692491" y="4611794"/>
              <a:chExt cx="612146" cy="553597"/>
            </a:xfrm>
          </p:grpSpPr>
          <p:sp>
            <p:nvSpPr>
              <p:cNvPr id="152" name="Oval 151">
                <a:extLst>
                  <a:ext uri="{FF2B5EF4-FFF2-40B4-BE49-F238E27FC236}">
                    <a16:creationId xmlns:a16="http://schemas.microsoft.com/office/drawing/2014/main" id="{032F7C27-53C1-CAA3-437E-9F3DE50F2914}"/>
                  </a:ext>
                </a:extLst>
              </p:cNvPr>
              <p:cNvSpPr/>
              <p:nvPr/>
            </p:nvSpPr>
            <p:spPr>
              <a:xfrm>
                <a:off x="8900376" y="476113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53" name="Group 152">
                <a:extLst>
                  <a:ext uri="{FF2B5EF4-FFF2-40B4-BE49-F238E27FC236}">
                    <a16:creationId xmlns:a16="http://schemas.microsoft.com/office/drawing/2014/main" id="{5B3A133B-F644-EED2-C2CB-F6086A41D46A}"/>
                  </a:ext>
                </a:extLst>
              </p:cNvPr>
              <p:cNvGrpSpPr/>
              <p:nvPr/>
            </p:nvGrpSpPr>
            <p:grpSpPr>
              <a:xfrm rot="11677325">
                <a:off x="8692491" y="4611794"/>
                <a:ext cx="475981" cy="536668"/>
                <a:chOff x="2258894" y="5700820"/>
                <a:chExt cx="766480" cy="885290"/>
              </a:xfrm>
            </p:grpSpPr>
            <p:sp>
              <p:nvSpPr>
                <p:cNvPr id="154" name="Arc 153">
                  <a:extLst>
                    <a:ext uri="{FF2B5EF4-FFF2-40B4-BE49-F238E27FC236}">
                      <a16:creationId xmlns:a16="http://schemas.microsoft.com/office/drawing/2014/main" id="{56A686DB-7B68-82F4-E580-9916CF12ACB4}"/>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5" name="Arc 154">
                  <a:extLst>
                    <a:ext uri="{FF2B5EF4-FFF2-40B4-BE49-F238E27FC236}">
                      <a16:creationId xmlns:a16="http://schemas.microsoft.com/office/drawing/2014/main" id="{0D4CA5D8-216B-4977-FB72-FE27E00F278A}"/>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1" name="Group 120">
              <a:extLst>
                <a:ext uri="{FF2B5EF4-FFF2-40B4-BE49-F238E27FC236}">
                  <a16:creationId xmlns:a16="http://schemas.microsoft.com/office/drawing/2014/main" id="{D520ECAF-6A3F-E15F-CA99-2CEECE7E5A6E}"/>
                </a:ext>
              </a:extLst>
            </p:cNvPr>
            <p:cNvGrpSpPr/>
            <p:nvPr/>
          </p:nvGrpSpPr>
          <p:grpSpPr>
            <a:xfrm>
              <a:off x="8610390" y="5294731"/>
              <a:ext cx="652496" cy="578766"/>
              <a:chOff x="8610390" y="5294731"/>
              <a:chExt cx="652496" cy="578766"/>
            </a:xfrm>
          </p:grpSpPr>
          <p:sp>
            <p:nvSpPr>
              <p:cNvPr id="148" name="Oval 147">
                <a:extLst>
                  <a:ext uri="{FF2B5EF4-FFF2-40B4-BE49-F238E27FC236}">
                    <a16:creationId xmlns:a16="http://schemas.microsoft.com/office/drawing/2014/main" id="{17819587-0BCC-D0AC-DCD1-372E9FF4DA54}"/>
                  </a:ext>
                </a:extLst>
              </p:cNvPr>
              <p:cNvSpPr/>
              <p:nvPr/>
            </p:nvSpPr>
            <p:spPr>
              <a:xfrm>
                <a:off x="8610390" y="529473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49" name="Group 148">
                <a:extLst>
                  <a:ext uri="{FF2B5EF4-FFF2-40B4-BE49-F238E27FC236}">
                    <a16:creationId xmlns:a16="http://schemas.microsoft.com/office/drawing/2014/main" id="{59F409F1-1130-8975-10B0-155582E04584}"/>
                  </a:ext>
                </a:extLst>
              </p:cNvPr>
              <p:cNvGrpSpPr/>
              <p:nvPr/>
            </p:nvGrpSpPr>
            <p:grpSpPr>
              <a:xfrm rot="2358997">
                <a:off x="8786905" y="5336829"/>
                <a:ext cx="475981" cy="536668"/>
                <a:chOff x="2258894" y="5700820"/>
                <a:chExt cx="766480" cy="885290"/>
              </a:xfrm>
            </p:grpSpPr>
            <p:sp>
              <p:nvSpPr>
                <p:cNvPr id="150" name="Arc 149">
                  <a:extLst>
                    <a:ext uri="{FF2B5EF4-FFF2-40B4-BE49-F238E27FC236}">
                      <a16:creationId xmlns:a16="http://schemas.microsoft.com/office/drawing/2014/main" id="{5EBA0936-8003-CF6F-AAC5-13468B2B076D}"/>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1" name="Arc 150">
                  <a:extLst>
                    <a:ext uri="{FF2B5EF4-FFF2-40B4-BE49-F238E27FC236}">
                      <a16:creationId xmlns:a16="http://schemas.microsoft.com/office/drawing/2014/main" id="{796FE1DF-5ABE-0DAE-CBAD-95948E577744}"/>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2" name="Group 121">
              <a:extLst>
                <a:ext uri="{FF2B5EF4-FFF2-40B4-BE49-F238E27FC236}">
                  <a16:creationId xmlns:a16="http://schemas.microsoft.com/office/drawing/2014/main" id="{D1D71D17-7922-3E7F-B941-B146CFF2415A}"/>
                </a:ext>
              </a:extLst>
            </p:cNvPr>
            <p:cNvGrpSpPr/>
            <p:nvPr/>
          </p:nvGrpSpPr>
          <p:grpSpPr>
            <a:xfrm>
              <a:off x="9827372" y="6145291"/>
              <a:ext cx="475981" cy="536668"/>
              <a:chOff x="2258894" y="5700820"/>
              <a:chExt cx="766480" cy="885290"/>
            </a:xfrm>
          </p:grpSpPr>
          <p:sp>
            <p:nvSpPr>
              <p:cNvPr id="146" name="Arc 145">
                <a:extLst>
                  <a:ext uri="{FF2B5EF4-FFF2-40B4-BE49-F238E27FC236}">
                    <a16:creationId xmlns:a16="http://schemas.microsoft.com/office/drawing/2014/main" id="{298518BC-0A2C-A9CC-D063-486214867B27}"/>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7" name="Arc 146">
                <a:extLst>
                  <a:ext uri="{FF2B5EF4-FFF2-40B4-BE49-F238E27FC236}">
                    <a16:creationId xmlns:a16="http://schemas.microsoft.com/office/drawing/2014/main" id="{762E3295-622C-25D9-F2C1-DF997DDED30B}"/>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123" name="Group 122">
              <a:extLst>
                <a:ext uri="{FF2B5EF4-FFF2-40B4-BE49-F238E27FC236}">
                  <a16:creationId xmlns:a16="http://schemas.microsoft.com/office/drawing/2014/main" id="{7E36F309-EA05-BF78-D686-025ABD364B3C}"/>
                </a:ext>
              </a:extLst>
            </p:cNvPr>
            <p:cNvGrpSpPr/>
            <p:nvPr/>
          </p:nvGrpSpPr>
          <p:grpSpPr>
            <a:xfrm>
              <a:off x="10607895" y="6070974"/>
              <a:ext cx="540103" cy="526848"/>
              <a:chOff x="10607895" y="6070974"/>
              <a:chExt cx="540103" cy="526848"/>
            </a:xfrm>
          </p:grpSpPr>
          <p:sp>
            <p:nvSpPr>
              <p:cNvPr id="142" name="Oval 141">
                <a:extLst>
                  <a:ext uri="{FF2B5EF4-FFF2-40B4-BE49-F238E27FC236}">
                    <a16:creationId xmlns:a16="http://schemas.microsoft.com/office/drawing/2014/main" id="{1B69D3D4-6CA6-BF08-657C-A52A57C2C069}"/>
                  </a:ext>
                </a:extLst>
              </p:cNvPr>
              <p:cNvSpPr/>
              <p:nvPr/>
            </p:nvSpPr>
            <p:spPr>
              <a:xfrm>
                <a:off x="10607895" y="619356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43" name="Group 142">
                <a:extLst>
                  <a:ext uri="{FF2B5EF4-FFF2-40B4-BE49-F238E27FC236}">
                    <a16:creationId xmlns:a16="http://schemas.microsoft.com/office/drawing/2014/main" id="{AEDA7888-7004-DA76-EC0F-B9C85452CD9E}"/>
                  </a:ext>
                </a:extLst>
              </p:cNvPr>
              <p:cNvGrpSpPr/>
              <p:nvPr/>
            </p:nvGrpSpPr>
            <p:grpSpPr>
              <a:xfrm rot="18808160">
                <a:off x="10641673" y="6040631"/>
                <a:ext cx="475981" cy="536668"/>
                <a:chOff x="2258894" y="5700820"/>
                <a:chExt cx="766480" cy="885290"/>
              </a:xfrm>
            </p:grpSpPr>
            <p:sp>
              <p:nvSpPr>
                <p:cNvPr id="144" name="Arc 143">
                  <a:extLst>
                    <a:ext uri="{FF2B5EF4-FFF2-40B4-BE49-F238E27FC236}">
                      <a16:creationId xmlns:a16="http://schemas.microsoft.com/office/drawing/2014/main" id="{51752D34-3B8A-13DF-60DE-C7F3F767398B}"/>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5" name="Arc 144">
                  <a:extLst>
                    <a:ext uri="{FF2B5EF4-FFF2-40B4-BE49-F238E27FC236}">
                      <a16:creationId xmlns:a16="http://schemas.microsoft.com/office/drawing/2014/main" id="{8574E90F-C7A7-A80E-4E01-AB2252313CD8}"/>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4" name="Group 123">
              <a:extLst>
                <a:ext uri="{FF2B5EF4-FFF2-40B4-BE49-F238E27FC236}">
                  <a16:creationId xmlns:a16="http://schemas.microsoft.com/office/drawing/2014/main" id="{59811825-3132-4CAC-69C7-4FE3BDFD9325}"/>
                </a:ext>
              </a:extLst>
            </p:cNvPr>
            <p:cNvGrpSpPr/>
            <p:nvPr/>
          </p:nvGrpSpPr>
          <p:grpSpPr>
            <a:xfrm>
              <a:off x="10530231" y="4883455"/>
              <a:ext cx="550431" cy="536668"/>
              <a:chOff x="10530231" y="4883455"/>
              <a:chExt cx="550431" cy="536668"/>
            </a:xfrm>
          </p:grpSpPr>
          <p:sp>
            <p:nvSpPr>
              <p:cNvPr id="138" name="Oval 137">
                <a:extLst>
                  <a:ext uri="{FF2B5EF4-FFF2-40B4-BE49-F238E27FC236}">
                    <a16:creationId xmlns:a16="http://schemas.microsoft.com/office/drawing/2014/main" id="{BEDC56FC-34DB-D1A5-27FD-A6A20A55EC56}"/>
                  </a:ext>
                </a:extLst>
              </p:cNvPr>
              <p:cNvSpPr/>
              <p:nvPr/>
            </p:nvSpPr>
            <p:spPr>
              <a:xfrm>
                <a:off x="10676401" y="491688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39" name="Group 138">
                <a:extLst>
                  <a:ext uri="{FF2B5EF4-FFF2-40B4-BE49-F238E27FC236}">
                    <a16:creationId xmlns:a16="http://schemas.microsoft.com/office/drawing/2014/main" id="{552DE130-DDA6-0A0E-1C54-3745D8B38843}"/>
                  </a:ext>
                </a:extLst>
              </p:cNvPr>
              <p:cNvGrpSpPr/>
              <p:nvPr/>
            </p:nvGrpSpPr>
            <p:grpSpPr>
              <a:xfrm rot="10800000">
                <a:off x="10530231" y="4883455"/>
                <a:ext cx="475981" cy="536668"/>
                <a:chOff x="2258894" y="5700820"/>
                <a:chExt cx="766480" cy="885290"/>
              </a:xfrm>
            </p:grpSpPr>
            <p:sp>
              <p:nvSpPr>
                <p:cNvPr id="140" name="Arc 139">
                  <a:extLst>
                    <a:ext uri="{FF2B5EF4-FFF2-40B4-BE49-F238E27FC236}">
                      <a16:creationId xmlns:a16="http://schemas.microsoft.com/office/drawing/2014/main" id="{65FFF050-FCA8-DF0C-97F3-F8A0915403FE}"/>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1" name="Arc 140">
                  <a:extLst>
                    <a:ext uri="{FF2B5EF4-FFF2-40B4-BE49-F238E27FC236}">
                      <a16:creationId xmlns:a16="http://schemas.microsoft.com/office/drawing/2014/main" id="{D6EA20A7-B1C5-D1C9-8434-602983804E05}"/>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5" name="Group 124">
              <a:extLst>
                <a:ext uri="{FF2B5EF4-FFF2-40B4-BE49-F238E27FC236}">
                  <a16:creationId xmlns:a16="http://schemas.microsoft.com/office/drawing/2014/main" id="{DF7E6DCB-2BA2-D413-C215-BDC128F5E366}"/>
                </a:ext>
              </a:extLst>
            </p:cNvPr>
            <p:cNvGrpSpPr/>
            <p:nvPr/>
          </p:nvGrpSpPr>
          <p:grpSpPr>
            <a:xfrm>
              <a:off x="9791695" y="4481778"/>
              <a:ext cx="566119" cy="536668"/>
              <a:chOff x="9791695" y="4481778"/>
              <a:chExt cx="566119" cy="536668"/>
            </a:xfrm>
          </p:grpSpPr>
          <p:sp>
            <p:nvSpPr>
              <p:cNvPr id="134" name="Oval 133">
                <a:extLst>
                  <a:ext uri="{FF2B5EF4-FFF2-40B4-BE49-F238E27FC236}">
                    <a16:creationId xmlns:a16="http://schemas.microsoft.com/office/drawing/2014/main" id="{1661CBAD-337A-C27F-6B38-AA2AC95F13A0}"/>
                  </a:ext>
                </a:extLst>
              </p:cNvPr>
              <p:cNvSpPr/>
              <p:nvPr/>
            </p:nvSpPr>
            <p:spPr>
              <a:xfrm>
                <a:off x="9953553" y="449656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35" name="Group 134">
                <a:extLst>
                  <a:ext uri="{FF2B5EF4-FFF2-40B4-BE49-F238E27FC236}">
                    <a16:creationId xmlns:a16="http://schemas.microsoft.com/office/drawing/2014/main" id="{F2A19FA9-8C3D-16AB-CC0A-6847AD67924B}"/>
                  </a:ext>
                </a:extLst>
              </p:cNvPr>
              <p:cNvGrpSpPr/>
              <p:nvPr/>
            </p:nvGrpSpPr>
            <p:grpSpPr>
              <a:xfrm rot="10958143">
                <a:off x="9791695" y="4481778"/>
                <a:ext cx="475981" cy="536668"/>
                <a:chOff x="2258894" y="5700820"/>
                <a:chExt cx="766480" cy="885290"/>
              </a:xfrm>
            </p:grpSpPr>
            <p:sp>
              <p:nvSpPr>
                <p:cNvPr id="136" name="Arc 135">
                  <a:extLst>
                    <a:ext uri="{FF2B5EF4-FFF2-40B4-BE49-F238E27FC236}">
                      <a16:creationId xmlns:a16="http://schemas.microsoft.com/office/drawing/2014/main" id="{DE745382-B2E2-4ADD-2F86-82F2FFB66E30}"/>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7" name="Arc 136">
                  <a:extLst>
                    <a:ext uri="{FF2B5EF4-FFF2-40B4-BE49-F238E27FC236}">
                      <a16:creationId xmlns:a16="http://schemas.microsoft.com/office/drawing/2014/main" id="{A1A2B186-D403-C715-4734-C5104227D660}"/>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6" name="Group 125">
              <a:extLst>
                <a:ext uri="{FF2B5EF4-FFF2-40B4-BE49-F238E27FC236}">
                  <a16:creationId xmlns:a16="http://schemas.microsoft.com/office/drawing/2014/main" id="{AF646390-581C-39D0-305B-76033371DB13}"/>
                </a:ext>
              </a:extLst>
            </p:cNvPr>
            <p:cNvGrpSpPr/>
            <p:nvPr/>
          </p:nvGrpSpPr>
          <p:grpSpPr>
            <a:xfrm>
              <a:off x="9191514" y="5725026"/>
              <a:ext cx="526345" cy="598740"/>
              <a:chOff x="9162611" y="5765196"/>
              <a:chExt cx="526345" cy="598740"/>
            </a:xfrm>
          </p:grpSpPr>
          <p:sp>
            <p:nvSpPr>
              <p:cNvPr id="130" name="Oval 129">
                <a:extLst>
                  <a:ext uri="{FF2B5EF4-FFF2-40B4-BE49-F238E27FC236}">
                    <a16:creationId xmlns:a16="http://schemas.microsoft.com/office/drawing/2014/main" id="{D94AED46-F270-C4CE-E9AE-3EB64FC187E1}"/>
                  </a:ext>
                </a:extLst>
              </p:cNvPr>
              <p:cNvSpPr/>
              <p:nvPr/>
            </p:nvSpPr>
            <p:spPr>
              <a:xfrm>
                <a:off x="9284695" y="57651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nvGrpSpPr>
              <p:cNvPr id="131" name="Group 130">
                <a:extLst>
                  <a:ext uri="{FF2B5EF4-FFF2-40B4-BE49-F238E27FC236}">
                    <a16:creationId xmlns:a16="http://schemas.microsoft.com/office/drawing/2014/main" id="{63C3BC50-A551-FCE1-23C9-08213CDF4C87}"/>
                  </a:ext>
                </a:extLst>
              </p:cNvPr>
              <p:cNvGrpSpPr/>
              <p:nvPr/>
            </p:nvGrpSpPr>
            <p:grpSpPr>
              <a:xfrm rot="9120148">
                <a:off x="9162611" y="5827268"/>
                <a:ext cx="475981" cy="536668"/>
                <a:chOff x="2258894" y="5700820"/>
                <a:chExt cx="766480" cy="885290"/>
              </a:xfrm>
            </p:grpSpPr>
            <p:sp>
              <p:nvSpPr>
                <p:cNvPr id="132" name="Arc 131">
                  <a:extLst>
                    <a:ext uri="{FF2B5EF4-FFF2-40B4-BE49-F238E27FC236}">
                      <a16:creationId xmlns:a16="http://schemas.microsoft.com/office/drawing/2014/main" id="{51034AB9-4CEC-31C8-0F8D-6C93804AA9B1}"/>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3" name="Arc 132">
                  <a:extLst>
                    <a:ext uri="{FF2B5EF4-FFF2-40B4-BE49-F238E27FC236}">
                      <a16:creationId xmlns:a16="http://schemas.microsoft.com/office/drawing/2014/main" id="{9C764020-B654-6F8D-FFAC-B48C6BB8BE31}"/>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127" name="Group 126">
              <a:extLst>
                <a:ext uri="{FF2B5EF4-FFF2-40B4-BE49-F238E27FC236}">
                  <a16:creationId xmlns:a16="http://schemas.microsoft.com/office/drawing/2014/main" id="{0233CAC5-6CBD-E1C6-76CE-FAFE7DE3EFD7}"/>
                </a:ext>
              </a:extLst>
            </p:cNvPr>
            <p:cNvGrpSpPr/>
            <p:nvPr/>
          </p:nvGrpSpPr>
          <p:grpSpPr>
            <a:xfrm rot="15245108">
              <a:off x="8592627" y="5891021"/>
              <a:ext cx="475981" cy="536668"/>
              <a:chOff x="2258894" y="5700820"/>
              <a:chExt cx="766480" cy="885290"/>
            </a:xfrm>
          </p:grpSpPr>
          <p:sp>
            <p:nvSpPr>
              <p:cNvPr id="128" name="Arc 127">
                <a:extLst>
                  <a:ext uri="{FF2B5EF4-FFF2-40B4-BE49-F238E27FC236}">
                    <a16:creationId xmlns:a16="http://schemas.microsoft.com/office/drawing/2014/main" id="{21B95885-7183-1936-07D3-99B5FC99E943}"/>
                  </a:ext>
                </a:extLst>
              </p:cNvPr>
              <p:cNvSpPr/>
              <p:nvPr/>
            </p:nvSpPr>
            <p:spPr>
              <a:xfrm>
                <a:off x="2415941" y="5820310"/>
                <a:ext cx="452387" cy="55461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9" name="Arc 128">
                <a:extLst>
                  <a:ext uri="{FF2B5EF4-FFF2-40B4-BE49-F238E27FC236}">
                    <a16:creationId xmlns:a16="http://schemas.microsoft.com/office/drawing/2014/main" id="{06F49CC7-F7D8-9D5D-9C81-70586E7F9E7E}"/>
                  </a:ext>
                </a:extLst>
              </p:cNvPr>
              <p:cNvSpPr/>
              <p:nvPr/>
            </p:nvSpPr>
            <p:spPr>
              <a:xfrm>
                <a:off x="2258894" y="5700820"/>
                <a:ext cx="766480" cy="885290"/>
              </a:xfrm>
              <a:prstGeom prst="arc">
                <a:avLst>
                  <a:gd name="adj1" fmla="val 16719289"/>
                  <a:gd name="adj2" fmla="val 20864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sp>
        <p:nvSpPr>
          <p:cNvPr id="2" name="Slide Number Placeholder 1">
            <a:extLst>
              <a:ext uri="{FF2B5EF4-FFF2-40B4-BE49-F238E27FC236}">
                <a16:creationId xmlns:a16="http://schemas.microsoft.com/office/drawing/2014/main" id="{01488731-739E-C770-0A5E-BCEB4EEF60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43955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4146-994E-1858-7BBB-6624DFA20D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3F560C-2F4B-ABA2-6EC6-C3927E8229B9}"/>
              </a:ext>
            </a:extLst>
          </p:cNvPr>
          <p:cNvSpPr>
            <a:spLocks noGrp="1"/>
          </p:cNvSpPr>
          <p:nvPr>
            <p:ph type="title"/>
          </p:nvPr>
        </p:nvSpPr>
        <p:spPr/>
        <p:txBody>
          <a:bodyPr/>
          <a:lstStyle/>
          <a:p>
            <a:r>
              <a:rPr lang="en-AU" dirty="0"/>
              <a:t>1.2 Particle theory of matter (5 of 5)</a:t>
            </a:r>
          </a:p>
        </p:txBody>
      </p:sp>
      <p:sp>
        <p:nvSpPr>
          <p:cNvPr id="4" name="Text Placeholder 3">
            <a:extLst>
              <a:ext uri="{FF2B5EF4-FFF2-40B4-BE49-F238E27FC236}">
                <a16:creationId xmlns:a16="http://schemas.microsoft.com/office/drawing/2014/main" id="{7D16F837-2913-7D7E-7DAD-09FC89C54C37}"/>
              </a:ext>
            </a:extLst>
          </p:cNvPr>
          <p:cNvSpPr>
            <a:spLocks noGrp="1"/>
          </p:cNvSpPr>
          <p:nvPr>
            <p:ph type="body" sz="quarter" idx="18"/>
          </p:nvPr>
        </p:nvSpPr>
        <p:spPr/>
        <p:txBody>
          <a:bodyPr/>
          <a:lstStyle/>
          <a:p>
            <a:r>
              <a:rPr lang="en-AU"/>
              <a:t>Adding or removing heat changes particle movement and spacing</a:t>
            </a:r>
          </a:p>
        </p:txBody>
      </p:sp>
      <p:sp>
        <p:nvSpPr>
          <p:cNvPr id="5" name="Text Placeholder 4">
            <a:extLst>
              <a:ext uri="{FF2B5EF4-FFF2-40B4-BE49-F238E27FC236}">
                <a16:creationId xmlns:a16="http://schemas.microsoft.com/office/drawing/2014/main" id="{1F3660ED-892E-E030-2A10-BEC7B9E5D6A4}"/>
              </a:ext>
            </a:extLst>
          </p:cNvPr>
          <p:cNvSpPr>
            <a:spLocks noGrp="1"/>
          </p:cNvSpPr>
          <p:nvPr>
            <p:ph type="body" sz="quarter" idx="17"/>
          </p:nvPr>
        </p:nvSpPr>
        <p:spPr/>
        <p:txBody>
          <a:bodyPr/>
          <a:lstStyle/>
          <a:p>
            <a:r>
              <a:rPr lang="en-AU" dirty="0"/>
              <a:t>When energy (heat) is added:</a:t>
            </a:r>
          </a:p>
          <a:p>
            <a:pPr marL="342900" indent="-342900">
              <a:buFont typeface="Arial" panose="020B0604020202020204" pitchFamily="34" charset="0"/>
              <a:buChar char="•"/>
            </a:pPr>
            <a:r>
              <a:rPr lang="en-AU" dirty="0"/>
              <a:t>particles move faster and spread further apart</a:t>
            </a:r>
          </a:p>
          <a:p>
            <a:pPr marL="342900" indent="-342900">
              <a:buFont typeface="Arial" panose="020B0604020202020204" pitchFamily="34" charset="0"/>
              <a:buChar char="•"/>
            </a:pPr>
            <a:r>
              <a:rPr lang="en-AU" dirty="0"/>
              <a:t>this can cause changes of state (melting, boiling, evaporation)</a:t>
            </a:r>
          </a:p>
          <a:p>
            <a:r>
              <a:rPr lang="en-AU" dirty="0"/>
              <a:t>When energy (heat) is removed:</a:t>
            </a:r>
          </a:p>
          <a:p>
            <a:pPr marL="342900" indent="-342900">
              <a:buFont typeface="Arial" panose="020B0604020202020204" pitchFamily="34" charset="0"/>
              <a:buChar char="•"/>
            </a:pPr>
            <a:r>
              <a:rPr lang="en-AU" dirty="0"/>
              <a:t>particles move more slowly and move closer together</a:t>
            </a:r>
          </a:p>
          <a:p>
            <a:pPr marL="342900" indent="-342900">
              <a:buFont typeface="Arial" panose="020B0604020202020204" pitchFamily="34" charset="0"/>
              <a:buChar char="•"/>
            </a:pPr>
            <a:r>
              <a:rPr lang="en-AU" dirty="0"/>
              <a:t>this can cause a change of state (condensation, solidification, freezing)</a:t>
            </a:r>
          </a:p>
        </p:txBody>
      </p:sp>
      <p:sp>
        <p:nvSpPr>
          <p:cNvPr id="2" name="Slide Number Placeholder 1">
            <a:extLst>
              <a:ext uri="{FF2B5EF4-FFF2-40B4-BE49-F238E27FC236}">
                <a16:creationId xmlns:a16="http://schemas.microsoft.com/office/drawing/2014/main" id="{E7DF3060-E748-EAD8-7A1C-3D6502D1B1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1172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A7B6-8D42-CDE8-FB06-70CB8E08E0D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DB3103-89AB-F464-C1B4-A58A105FDAC5}"/>
              </a:ext>
            </a:extLst>
          </p:cNvPr>
          <p:cNvSpPr>
            <a:spLocks noGrp="1"/>
          </p:cNvSpPr>
          <p:nvPr>
            <p:ph type="title"/>
          </p:nvPr>
        </p:nvSpPr>
        <p:spPr>
          <a:xfrm>
            <a:off x="359998" y="360000"/>
            <a:ext cx="10260002" cy="522000"/>
          </a:xfrm>
        </p:spPr>
        <p:txBody>
          <a:bodyPr/>
          <a:lstStyle/>
          <a:p>
            <a:r>
              <a:rPr lang="en-AU"/>
              <a:t>1.2 Checkpoint 1</a:t>
            </a:r>
          </a:p>
        </p:txBody>
      </p:sp>
      <p:sp>
        <p:nvSpPr>
          <p:cNvPr id="9" name="Text Placeholder 8">
            <a:extLst>
              <a:ext uri="{FF2B5EF4-FFF2-40B4-BE49-F238E27FC236}">
                <a16:creationId xmlns:a16="http://schemas.microsoft.com/office/drawing/2014/main" id="{DCD18B8E-4D12-08ED-CE94-28D7141B3BBC}"/>
              </a:ext>
            </a:extLst>
          </p:cNvPr>
          <p:cNvSpPr>
            <a:spLocks noGrp="1"/>
          </p:cNvSpPr>
          <p:nvPr>
            <p:ph type="body" sz="quarter" idx="18"/>
          </p:nvPr>
        </p:nvSpPr>
        <p:spPr>
          <a:xfrm>
            <a:off x="359998" y="1016704"/>
            <a:ext cx="10080000" cy="310015"/>
          </a:xfrm>
        </p:spPr>
        <p:txBody>
          <a:bodyPr/>
          <a:lstStyle/>
          <a:p>
            <a:r>
              <a:rPr lang="en-AU" dirty="0"/>
              <a:t>Compared to the particles of a liquid, the particles of a gas:</a:t>
            </a:r>
          </a:p>
        </p:txBody>
      </p:sp>
      <p:sp>
        <p:nvSpPr>
          <p:cNvPr id="7" name="Content Placeholder 6">
            <a:extLst>
              <a:ext uri="{FF2B5EF4-FFF2-40B4-BE49-F238E27FC236}">
                <a16:creationId xmlns:a16="http://schemas.microsoft.com/office/drawing/2014/main" id="{B8ED8E36-38A3-BB5B-D15C-012AB9EEE710}"/>
              </a:ext>
            </a:extLst>
          </p:cNvPr>
          <p:cNvSpPr>
            <a:spLocks noGrp="1"/>
          </p:cNvSpPr>
          <p:nvPr>
            <p:ph sz="quarter" idx="4294967295"/>
          </p:nvPr>
        </p:nvSpPr>
        <p:spPr>
          <a:xfrm>
            <a:off x="359998" y="1881188"/>
            <a:ext cx="11512550" cy="4814887"/>
          </a:xfrm>
        </p:spPr>
        <p:txBody>
          <a:bodyPr/>
          <a:lstStyle/>
          <a:p>
            <a:pPr marL="457200" indent="-457200">
              <a:buAutoNum type="alphaUcPeriod"/>
            </a:pPr>
            <a:r>
              <a:rPr lang="en-AU" dirty="0"/>
              <a:t>vibrate slowly </a:t>
            </a:r>
          </a:p>
          <a:p>
            <a:pPr marL="457200" indent="-457200">
              <a:buAutoNum type="alphaUcPeriod"/>
            </a:pPr>
            <a:r>
              <a:rPr lang="en-AU" dirty="0"/>
              <a:t>move freely and quickly.</a:t>
            </a:r>
          </a:p>
          <a:p>
            <a:pPr marL="457200" indent="-457200">
              <a:buAutoNum type="alphaUcPeriod"/>
            </a:pPr>
            <a:r>
              <a:rPr lang="en-AU" dirty="0"/>
              <a:t>are tightly packed and cannot move.</a:t>
            </a:r>
          </a:p>
          <a:p>
            <a:pPr marL="457200" indent="-457200">
              <a:buAutoNum type="alphaUcPeriod"/>
            </a:pPr>
            <a:r>
              <a:rPr lang="en-AU" dirty="0"/>
              <a:t>move over each other slowly.</a:t>
            </a:r>
          </a:p>
        </p:txBody>
      </p:sp>
      <p:sp>
        <p:nvSpPr>
          <p:cNvPr id="2" name="Slide Number Placeholder 1">
            <a:extLst>
              <a:ext uri="{FF2B5EF4-FFF2-40B4-BE49-F238E27FC236}">
                <a16:creationId xmlns:a16="http://schemas.microsoft.com/office/drawing/2014/main" id="{8FD530EE-D177-F5A7-07E0-4FBF3174E5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159392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2BFDE-A489-3DC2-3161-5077D72476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0CEA2C-4DE4-A61B-D484-775093848082}"/>
              </a:ext>
            </a:extLst>
          </p:cNvPr>
          <p:cNvSpPr>
            <a:spLocks noGrp="1"/>
          </p:cNvSpPr>
          <p:nvPr>
            <p:ph type="title"/>
          </p:nvPr>
        </p:nvSpPr>
        <p:spPr/>
        <p:txBody>
          <a:bodyPr/>
          <a:lstStyle/>
          <a:p>
            <a:r>
              <a:rPr lang="en-AU" dirty="0">
                <a:latin typeface="+mj-lt"/>
              </a:rPr>
              <a:t>1.2 Describing changes of state (1 of 7)</a:t>
            </a:r>
          </a:p>
        </p:txBody>
      </p:sp>
      <p:sp>
        <p:nvSpPr>
          <p:cNvPr id="4" name="Text Placeholder 3">
            <a:extLst>
              <a:ext uri="{FF2B5EF4-FFF2-40B4-BE49-F238E27FC236}">
                <a16:creationId xmlns:a16="http://schemas.microsoft.com/office/drawing/2014/main" id="{0F4C256F-3A03-B833-AE44-DE446875A7A5}"/>
              </a:ext>
            </a:extLst>
          </p:cNvPr>
          <p:cNvSpPr>
            <a:spLocks noGrp="1"/>
          </p:cNvSpPr>
          <p:nvPr>
            <p:ph type="body" sz="quarter" idx="18"/>
          </p:nvPr>
        </p:nvSpPr>
        <p:spPr/>
        <p:txBody>
          <a:bodyPr/>
          <a:lstStyle/>
          <a:p>
            <a:r>
              <a:rPr lang="en-AU">
                <a:latin typeface="+mj-lt"/>
              </a:rPr>
              <a:t>Changes of state</a:t>
            </a:r>
          </a:p>
        </p:txBody>
      </p:sp>
      <p:grpSp>
        <p:nvGrpSpPr>
          <p:cNvPr id="5" name="Group 4" descr="A flowchart illustrating the transitions between the three states of matter: solid, liquid, and gas. The chart is composed of several large arrows forming an oval, connecting the states. The transitions are labelled around the chart: 'Solidification/freezing' and 'Melting' between Solid and Liquid, 'Condensation' and 'Vapourisation (evaporation and boiling)' between Liquid and Gas, 'Deposition' from Gas to Solid, and 'Sublimation' from Solid to Gas.">
            <a:extLst>
              <a:ext uri="{FF2B5EF4-FFF2-40B4-BE49-F238E27FC236}">
                <a16:creationId xmlns:a16="http://schemas.microsoft.com/office/drawing/2014/main" id="{EC4C7989-D12B-6A5D-D428-C7A2C3016591}"/>
              </a:ext>
            </a:extLst>
          </p:cNvPr>
          <p:cNvGrpSpPr/>
          <p:nvPr/>
        </p:nvGrpSpPr>
        <p:grpSpPr>
          <a:xfrm>
            <a:off x="603674" y="1572976"/>
            <a:ext cx="10984651" cy="4662582"/>
            <a:chOff x="665945" y="1567085"/>
            <a:chExt cx="10984651" cy="4662582"/>
          </a:xfrm>
        </p:grpSpPr>
        <p:sp>
          <p:nvSpPr>
            <p:cNvPr id="6" name="TextBox 5">
              <a:extLst>
                <a:ext uri="{FF2B5EF4-FFF2-40B4-BE49-F238E27FC236}">
                  <a16:creationId xmlns:a16="http://schemas.microsoft.com/office/drawing/2014/main" id="{159369EA-CF53-DEE9-23ED-B6992FDD543D}"/>
                </a:ext>
              </a:extLst>
            </p:cNvPr>
            <p:cNvSpPr txBox="1"/>
            <p:nvPr/>
          </p:nvSpPr>
          <p:spPr>
            <a:xfrm>
              <a:off x="665945" y="3656647"/>
              <a:ext cx="1519947" cy="609600"/>
            </a:xfrm>
            <a:prstGeom prst="rect">
              <a:avLst/>
            </a:prstGeom>
            <a:solidFill>
              <a:schemeClr val="accent4"/>
            </a:solidFill>
          </p:spPr>
          <p:txBody>
            <a:bodyPr wrap="square" lIns="0" tIns="0" rIns="0" bIns="0" rtlCol="0">
              <a:noAutofit/>
            </a:bodyPr>
            <a:lstStyle/>
            <a:p>
              <a:pPr algn="ctr"/>
              <a:r>
                <a:rPr lang="en-AU" sz="3600"/>
                <a:t>Solid</a:t>
              </a:r>
            </a:p>
          </p:txBody>
        </p:sp>
        <p:sp>
          <p:nvSpPr>
            <p:cNvPr id="8" name="TextBox 7">
              <a:extLst>
                <a:ext uri="{FF2B5EF4-FFF2-40B4-BE49-F238E27FC236}">
                  <a16:creationId xmlns:a16="http://schemas.microsoft.com/office/drawing/2014/main" id="{527119EB-FAA6-E3AB-DF86-74B2F1B85A5F}"/>
                </a:ext>
              </a:extLst>
            </p:cNvPr>
            <p:cNvSpPr txBox="1"/>
            <p:nvPr/>
          </p:nvSpPr>
          <p:spPr>
            <a:xfrm>
              <a:off x="5127591" y="3610011"/>
              <a:ext cx="1519947" cy="595745"/>
            </a:xfrm>
            <a:prstGeom prst="rect">
              <a:avLst/>
            </a:prstGeom>
            <a:solidFill>
              <a:schemeClr val="accent4"/>
            </a:solidFill>
          </p:spPr>
          <p:txBody>
            <a:bodyPr wrap="square" lIns="0" tIns="0" rIns="0" bIns="0" rtlCol="0">
              <a:noAutofit/>
            </a:bodyPr>
            <a:lstStyle/>
            <a:p>
              <a:pPr algn="ctr"/>
              <a:r>
                <a:rPr lang="en-AU" sz="3600"/>
                <a:t>Liquid</a:t>
              </a:r>
              <a:endParaRPr lang="en-AU" sz="1800"/>
            </a:p>
          </p:txBody>
        </p:sp>
        <p:sp>
          <p:nvSpPr>
            <p:cNvPr id="9" name="TextBox 8">
              <a:extLst>
                <a:ext uri="{FF2B5EF4-FFF2-40B4-BE49-F238E27FC236}">
                  <a16:creationId xmlns:a16="http://schemas.microsoft.com/office/drawing/2014/main" id="{29289085-472A-4587-5E74-CFC3FDE25C03}"/>
                </a:ext>
              </a:extLst>
            </p:cNvPr>
            <p:cNvSpPr txBox="1"/>
            <p:nvPr/>
          </p:nvSpPr>
          <p:spPr>
            <a:xfrm>
              <a:off x="10421412" y="3633329"/>
              <a:ext cx="1229184" cy="647629"/>
            </a:xfrm>
            <a:prstGeom prst="rect">
              <a:avLst/>
            </a:prstGeom>
            <a:solidFill>
              <a:schemeClr val="accent4"/>
            </a:solidFill>
          </p:spPr>
          <p:txBody>
            <a:bodyPr wrap="square" lIns="0" tIns="0" rIns="0" bIns="0" rtlCol="0">
              <a:noAutofit/>
            </a:bodyPr>
            <a:lstStyle/>
            <a:p>
              <a:pPr algn="ctr"/>
              <a:r>
                <a:rPr lang="en-AU" sz="3600"/>
                <a:t>Gas</a:t>
              </a:r>
              <a:endParaRPr lang="en-AU" sz="1800"/>
            </a:p>
          </p:txBody>
        </p:sp>
        <p:cxnSp>
          <p:nvCxnSpPr>
            <p:cNvPr id="11" name="Connector: Curved 10">
              <a:extLst>
                <a:ext uri="{FF2B5EF4-FFF2-40B4-BE49-F238E27FC236}">
                  <a16:creationId xmlns:a16="http://schemas.microsoft.com/office/drawing/2014/main" id="{7B9C6C4C-8B62-17CA-ECC6-8EA24B803DDD}"/>
                </a:ext>
                <a:ext uri="{C183D7F6-B498-43B3-948B-1728B52AA6E4}">
                  <adec:decorative xmlns:adec="http://schemas.microsoft.com/office/drawing/2017/decorative" val="1"/>
                </a:ext>
              </a:extLst>
            </p:cNvPr>
            <p:cNvCxnSpPr>
              <a:cxnSpLocks/>
              <a:stCxn id="6" idx="0"/>
              <a:endCxn id="8" idx="0"/>
            </p:cNvCxnSpPr>
            <p:nvPr/>
          </p:nvCxnSpPr>
          <p:spPr>
            <a:xfrm rot="5400000" flipH="1" flipV="1">
              <a:off x="3633424" y="1402506"/>
              <a:ext cx="46636" cy="4461646"/>
            </a:xfrm>
            <a:prstGeom prst="curvedConnector3">
              <a:avLst>
                <a:gd name="adj1" fmla="val 213498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descr="An arrow">
              <a:extLst>
                <a:ext uri="{FF2B5EF4-FFF2-40B4-BE49-F238E27FC236}">
                  <a16:creationId xmlns:a16="http://schemas.microsoft.com/office/drawing/2014/main" id="{3347B1FC-F794-BA64-308B-5B1EE39F23C7}"/>
                </a:ext>
                <a:ext uri="{C183D7F6-B498-43B3-948B-1728B52AA6E4}">
                  <adec:decorative xmlns:adec="http://schemas.microsoft.com/office/drawing/2017/decorative" val="0"/>
                </a:ext>
              </a:extLst>
            </p:cNvPr>
            <p:cNvCxnSpPr>
              <a:cxnSpLocks/>
              <a:stCxn id="8" idx="2"/>
              <a:endCxn id="6" idx="2"/>
            </p:cNvCxnSpPr>
            <p:nvPr/>
          </p:nvCxnSpPr>
          <p:spPr>
            <a:xfrm rot="5400000">
              <a:off x="3626497" y="2005178"/>
              <a:ext cx="60491" cy="4461646"/>
            </a:xfrm>
            <a:prstGeom prst="curvedConnector3">
              <a:avLst>
                <a:gd name="adj1" fmla="val 1325339"/>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descr="An arrow">
              <a:extLst>
                <a:ext uri="{FF2B5EF4-FFF2-40B4-BE49-F238E27FC236}">
                  <a16:creationId xmlns:a16="http://schemas.microsoft.com/office/drawing/2014/main" id="{D754769F-3581-2C1A-F43A-D1445ED10F38}"/>
                </a:ext>
              </a:extLst>
            </p:cNvPr>
            <p:cNvCxnSpPr>
              <a:cxnSpLocks/>
            </p:cNvCxnSpPr>
            <p:nvPr/>
          </p:nvCxnSpPr>
          <p:spPr>
            <a:xfrm rot="5400000" flipH="1">
              <a:off x="8513956" y="1692232"/>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descr="An arrow">
              <a:extLst>
                <a:ext uri="{FF2B5EF4-FFF2-40B4-BE49-F238E27FC236}">
                  <a16:creationId xmlns:a16="http://schemas.microsoft.com/office/drawing/2014/main" id="{1CD3544D-4152-D09C-7D5B-FE4C1ED3E85D}"/>
                </a:ext>
              </a:extLst>
            </p:cNvPr>
            <p:cNvCxnSpPr>
              <a:cxnSpLocks/>
            </p:cNvCxnSpPr>
            <p:nvPr/>
          </p:nvCxnSpPr>
          <p:spPr>
            <a:xfrm rot="5400000" flipV="1">
              <a:off x="8513956" y="1038105"/>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Arrow: Curved Up 14" descr="An arrow">
              <a:extLst>
                <a:ext uri="{FF2B5EF4-FFF2-40B4-BE49-F238E27FC236}">
                  <a16:creationId xmlns:a16="http://schemas.microsoft.com/office/drawing/2014/main" id="{8698D156-E40B-E94B-2C52-1505053B5876}"/>
                </a:ext>
              </a:extLst>
            </p:cNvPr>
            <p:cNvSpPr/>
            <p:nvPr/>
          </p:nvSpPr>
          <p:spPr>
            <a:xfrm flipV="1">
              <a:off x="1135144" y="1946805"/>
              <a:ext cx="10348856" cy="1236852"/>
            </a:xfrm>
            <a:prstGeom prst="curvedUpArrow">
              <a:avLst>
                <a:gd name="adj1" fmla="val 11301"/>
                <a:gd name="adj2" fmla="val 50000"/>
                <a:gd name="adj3" fmla="val 28479"/>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urved Up 15" descr="An arrow">
              <a:extLst>
                <a:ext uri="{FF2B5EF4-FFF2-40B4-BE49-F238E27FC236}">
                  <a16:creationId xmlns:a16="http://schemas.microsoft.com/office/drawing/2014/main" id="{EB41552C-3BAA-83E4-E378-15E2DACE1967}"/>
                </a:ext>
              </a:extLst>
            </p:cNvPr>
            <p:cNvSpPr/>
            <p:nvPr/>
          </p:nvSpPr>
          <p:spPr>
            <a:xfrm rot="10800000" flipV="1">
              <a:off x="921572" y="4592258"/>
              <a:ext cx="10348856" cy="1236852"/>
            </a:xfrm>
            <a:prstGeom prst="curvedUpArrow">
              <a:avLst>
                <a:gd name="adj1" fmla="val 11301"/>
                <a:gd name="adj2" fmla="val 50000"/>
                <a:gd name="adj3" fmla="val 25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88EF0A95-3BA4-60DC-5D31-9BE69594296B}"/>
                </a:ext>
              </a:extLst>
            </p:cNvPr>
            <p:cNvSpPr txBox="1"/>
            <p:nvPr/>
          </p:nvSpPr>
          <p:spPr>
            <a:xfrm>
              <a:off x="5347855" y="1567085"/>
              <a:ext cx="1721691" cy="350999"/>
            </a:xfrm>
            <a:prstGeom prst="rect">
              <a:avLst/>
            </a:prstGeom>
            <a:noFill/>
          </p:spPr>
          <p:txBody>
            <a:bodyPr wrap="square" lIns="0" tIns="0" rIns="0" bIns="0" rtlCol="0">
              <a:noAutofit/>
            </a:bodyPr>
            <a:lstStyle/>
            <a:p>
              <a:pPr algn="l"/>
              <a:r>
                <a:rPr lang="en-AU"/>
                <a:t>Sublimation</a:t>
              </a:r>
            </a:p>
          </p:txBody>
        </p:sp>
        <p:sp>
          <p:nvSpPr>
            <p:cNvPr id="12" name="TextBox 11">
              <a:extLst>
                <a:ext uri="{FF2B5EF4-FFF2-40B4-BE49-F238E27FC236}">
                  <a16:creationId xmlns:a16="http://schemas.microsoft.com/office/drawing/2014/main" id="{45B497F1-2E4C-2775-0184-8C62D70B11D6}"/>
                </a:ext>
              </a:extLst>
            </p:cNvPr>
            <p:cNvSpPr txBox="1"/>
            <p:nvPr/>
          </p:nvSpPr>
          <p:spPr>
            <a:xfrm>
              <a:off x="6968675" y="2727698"/>
              <a:ext cx="3656992" cy="350999"/>
            </a:xfrm>
            <a:prstGeom prst="rect">
              <a:avLst/>
            </a:prstGeom>
            <a:noFill/>
          </p:spPr>
          <p:txBody>
            <a:bodyPr wrap="square" lIns="0" tIns="0" rIns="0" bIns="0" rtlCol="0">
              <a:noAutofit/>
            </a:bodyPr>
            <a:lstStyle/>
            <a:p>
              <a:pPr algn="ctr"/>
              <a:r>
                <a:rPr lang="en-AU" dirty="0" err="1"/>
                <a:t>Vapourisation</a:t>
              </a:r>
              <a:endParaRPr lang="en-AU" dirty="0"/>
            </a:p>
            <a:p>
              <a:pPr algn="ctr"/>
              <a:r>
                <a:rPr lang="en-AU" dirty="0"/>
                <a:t>(evaporation and boiling)</a:t>
              </a:r>
            </a:p>
          </p:txBody>
        </p:sp>
        <p:sp>
          <p:nvSpPr>
            <p:cNvPr id="13" name="TextBox 12">
              <a:extLst>
                <a:ext uri="{FF2B5EF4-FFF2-40B4-BE49-F238E27FC236}">
                  <a16:creationId xmlns:a16="http://schemas.microsoft.com/office/drawing/2014/main" id="{C78F645A-B78B-F30A-B148-199467766988}"/>
                </a:ext>
              </a:extLst>
            </p:cNvPr>
            <p:cNvSpPr txBox="1"/>
            <p:nvPr/>
          </p:nvSpPr>
          <p:spPr>
            <a:xfrm>
              <a:off x="3069635" y="2766173"/>
              <a:ext cx="1519948" cy="350999"/>
            </a:xfrm>
            <a:prstGeom prst="rect">
              <a:avLst/>
            </a:prstGeom>
            <a:noFill/>
          </p:spPr>
          <p:txBody>
            <a:bodyPr wrap="square" lIns="0" tIns="0" rIns="0" bIns="0" rtlCol="0">
              <a:noAutofit/>
            </a:bodyPr>
            <a:lstStyle/>
            <a:p>
              <a:pPr algn="l"/>
              <a:r>
                <a:rPr lang="en-AU"/>
                <a:t>Melting</a:t>
              </a:r>
            </a:p>
          </p:txBody>
        </p:sp>
        <p:sp>
          <p:nvSpPr>
            <p:cNvPr id="18" name="TextBox 17">
              <a:extLst>
                <a:ext uri="{FF2B5EF4-FFF2-40B4-BE49-F238E27FC236}">
                  <a16:creationId xmlns:a16="http://schemas.microsoft.com/office/drawing/2014/main" id="{1835289E-B805-4A6B-A7E7-9FABCD1FB24C}"/>
                </a:ext>
              </a:extLst>
            </p:cNvPr>
            <p:cNvSpPr txBox="1"/>
            <p:nvPr/>
          </p:nvSpPr>
          <p:spPr>
            <a:xfrm>
              <a:off x="2013994" y="4392960"/>
              <a:ext cx="3333861" cy="277614"/>
            </a:xfrm>
            <a:prstGeom prst="rect">
              <a:avLst/>
            </a:prstGeom>
            <a:noFill/>
          </p:spPr>
          <p:txBody>
            <a:bodyPr wrap="square" lIns="0" tIns="0" rIns="0" bIns="0" rtlCol="0">
              <a:noAutofit/>
            </a:bodyPr>
            <a:lstStyle/>
            <a:p>
              <a:pPr algn="l"/>
              <a:r>
                <a:rPr lang="en-AU"/>
                <a:t>Solidification/freezing</a:t>
              </a:r>
            </a:p>
          </p:txBody>
        </p:sp>
        <p:sp>
          <p:nvSpPr>
            <p:cNvPr id="19" name="TextBox 18">
              <a:extLst>
                <a:ext uri="{FF2B5EF4-FFF2-40B4-BE49-F238E27FC236}">
                  <a16:creationId xmlns:a16="http://schemas.microsoft.com/office/drawing/2014/main" id="{28B6CF1E-D2A2-36D3-D7A0-DB431B02E8AA}"/>
                </a:ext>
              </a:extLst>
            </p:cNvPr>
            <p:cNvSpPr txBox="1"/>
            <p:nvPr/>
          </p:nvSpPr>
          <p:spPr>
            <a:xfrm>
              <a:off x="7897091" y="4673962"/>
              <a:ext cx="1915655" cy="350999"/>
            </a:xfrm>
            <a:prstGeom prst="rect">
              <a:avLst/>
            </a:prstGeom>
            <a:noFill/>
          </p:spPr>
          <p:txBody>
            <a:bodyPr wrap="square" lIns="0" tIns="0" rIns="0" bIns="0" rtlCol="0">
              <a:noAutofit/>
            </a:bodyPr>
            <a:lstStyle/>
            <a:p>
              <a:pPr algn="l"/>
              <a:r>
                <a:rPr lang="en-AU"/>
                <a:t>Condensation</a:t>
              </a:r>
            </a:p>
          </p:txBody>
        </p:sp>
        <p:sp>
          <p:nvSpPr>
            <p:cNvPr id="20" name="TextBox 19">
              <a:extLst>
                <a:ext uri="{FF2B5EF4-FFF2-40B4-BE49-F238E27FC236}">
                  <a16:creationId xmlns:a16="http://schemas.microsoft.com/office/drawing/2014/main" id="{53007389-FEAA-F9C3-5536-46CF833D45BE}"/>
                </a:ext>
              </a:extLst>
            </p:cNvPr>
            <p:cNvSpPr txBox="1"/>
            <p:nvPr/>
          </p:nvSpPr>
          <p:spPr>
            <a:xfrm>
              <a:off x="5448726" y="5878668"/>
              <a:ext cx="1519948" cy="350999"/>
            </a:xfrm>
            <a:prstGeom prst="rect">
              <a:avLst/>
            </a:prstGeom>
            <a:noFill/>
          </p:spPr>
          <p:txBody>
            <a:bodyPr wrap="square" lIns="0" tIns="0" rIns="0" bIns="0" rtlCol="0">
              <a:noAutofit/>
            </a:bodyPr>
            <a:lstStyle/>
            <a:p>
              <a:pPr algn="l"/>
              <a:r>
                <a:rPr lang="en-AU"/>
                <a:t>Deposition</a:t>
              </a:r>
            </a:p>
          </p:txBody>
        </p:sp>
      </p:grpSp>
      <p:sp>
        <p:nvSpPr>
          <p:cNvPr id="2" name="Slide Number Placeholder 1">
            <a:extLst>
              <a:ext uri="{FF2B5EF4-FFF2-40B4-BE49-F238E27FC236}">
                <a16:creationId xmlns:a16="http://schemas.microsoft.com/office/drawing/2014/main" id="{303C242D-7130-6DB3-B337-4F08FACAB5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89173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a:xfrm>
            <a:off x="360000" y="360000"/>
            <a:ext cx="11484000" cy="545601"/>
          </a:xfrm>
        </p:spPr>
        <p:txBody>
          <a:bodyPr/>
          <a:lstStyle/>
          <a:p>
            <a:r>
              <a:rPr lang="en-GB">
                <a:latin typeface="+mj-lt"/>
                <a:cs typeface="Arial"/>
              </a:rPr>
              <a:t>Contents 1</a:t>
            </a:r>
            <a:endParaRPr lang="en-GB">
              <a:latin typeface="+mj-lt"/>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508832"/>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err="1">
                <a:solidFill>
                  <a:schemeClr val="bg1"/>
                </a:solidFill>
                <a:latin typeface="Arial"/>
                <a:cs typeface="Arial"/>
              </a:rPr>
              <a:t>TRB</a:t>
            </a:r>
            <a:r>
              <a:rPr lang="en-AU" sz="1600" b="1" dirty="0">
                <a:solidFill>
                  <a:schemeClr val="bg1"/>
                </a:solidFill>
                <a:latin typeface="Arial"/>
                <a:cs typeface="Arial"/>
              </a:rPr>
              <a:t> 1</a:t>
            </a:r>
            <a:endParaRPr lang="en-AU" sz="1600" b="1" dirty="0">
              <a:solidFill>
                <a:schemeClr val="bg1"/>
              </a:solidFill>
              <a:latin typeface="Arial" panose="020B0604020202020204" pitchFamily="34" charset="0"/>
              <a:cs typeface="Arial" panose="020B0604020202020204" pitchFamily="34" charset="0"/>
            </a:endParaRPr>
          </a:p>
        </p:txBody>
      </p:sp>
      <p:grpSp>
        <p:nvGrpSpPr>
          <p:cNvPr id="23" name="Group 22" descr="1.1 The states of matter">
            <a:extLst>
              <a:ext uri="{FF2B5EF4-FFF2-40B4-BE49-F238E27FC236}">
                <a16:creationId xmlns:a16="http://schemas.microsoft.com/office/drawing/2014/main" id="{4EF5BC90-8819-8370-D3F2-A171BB806C72}"/>
              </a:ext>
            </a:extLst>
          </p:cNvPr>
          <p:cNvGrpSpPr/>
          <p:nvPr/>
        </p:nvGrpSpPr>
        <p:grpSpPr>
          <a:xfrm>
            <a:off x="1059516" y="1418112"/>
            <a:ext cx="4752408" cy="1045440"/>
            <a:chOff x="1059516" y="1240262"/>
            <a:chExt cx="4752408" cy="1045440"/>
          </a:xfrm>
        </p:grpSpPr>
        <p:sp>
          <p:nvSpPr>
            <p:cNvPr id="2" name="Rectangle: Rounded Corners 1">
              <a:hlinkClick r:id="rId4" action="ppaction://hlinksldjump"/>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14068" y="130428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2"/>
                  </a:solidFill>
                  <a:latin typeface="+mj-lt"/>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The states of matter</a:t>
              </a:r>
              <a:endParaRPr lang="en-GB" sz="1800" b="1" dirty="0">
                <a:solidFill>
                  <a:schemeClr val="accent2"/>
                </a:solidFill>
                <a:latin typeface="+mj-lt"/>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56ACB92F-8289-CC4B-BE5A-A661A0C94E17}"/>
                </a:ext>
              </a:extLst>
            </p:cNvPr>
            <p:cNvSpPr/>
            <p:nvPr/>
          </p:nvSpPr>
          <p:spPr>
            <a:xfrm>
              <a:off x="1059516" y="1240262"/>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1.1</a:t>
              </a:r>
            </a:p>
          </p:txBody>
        </p:sp>
      </p:grpSp>
      <p:grpSp>
        <p:nvGrpSpPr>
          <p:cNvPr id="19" name="Group 18" descr="1.2 Changes in the state of matter&#10;">
            <a:extLst>
              <a:ext uri="{FF2B5EF4-FFF2-40B4-BE49-F238E27FC236}">
                <a16:creationId xmlns:a16="http://schemas.microsoft.com/office/drawing/2014/main" id="{473A1D4E-0989-7931-4EC5-A077C4ED3CA9}"/>
              </a:ext>
            </a:extLst>
          </p:cNvPr>
          <p:cNvGrpSpPr/>
          <p:nvPr/>
        </p:nvGrpSpPr>
        <p:grpSpPr>
          <a:xfrm>
            <a:off x="1059516" y="2476224"/>
            <a:ext cx="4758495" cy="1045440"/>
            <a:chOff x="1059516" y="2219184"/>
            <a:chExt cx="4758495" cy="1045440"/>
          </a:xfrm>
        </p:grpSpPr>
        <p:sp>
          <p:nvSpPr>
            <p:cNvPr id="20" name="Rectangle: Rounded Corners 19">
              <a:hlinkClick r:id="rId5" action="ppaction://hlinksldjump"/>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20155" y="22832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5" action="ppaction://hlinksldjump"/>
                </a:rPr>
                <a:t>Changes in the state of matter</a:t>
              </a:r>
              <a:endParaRPr lang="en-GB" sz="1800" b="1" dirty="0">
                <a:solidFill>
                  <a:schemeClr val="accent1"/>
                </a:solidFill>
                <a:latin typeface="+mj-lt"/>
                <a:cs typeface="Arial" panose="020B0604020202020204" pitchFamily="34" charset="0"/>
              </a:endParaRPr>
            </a:p>
          </p:txBody>
        </p:sp>
        <p:sp>
          <p:nvSpPr>
            <p:cNvPr id="21" name="Oval 20">
              <a:hlinkClick r:id="rId5" action="ppaction://hlinksldjump"/>
              <a:extLst>
                <a:ext uri="{FF2B5EF4-FFF2-40B4-BE49-F238E27FC236}">
                  <a16:creationId xmlns:a16="http://schemas.microsoft.com/office/drawing/2014/main" id="{D0A190BE-2B0B-2729-4549-D63712793CC2}"/>
                </a:ext>
              </a:extLst>
            </p:cNvPr>
            <p:cNvSpPr/>
            <p:nvPr/>
          </p:nvSpPr>
          <p:spPr>
            <a:xfrm>
              <a:off x="1059516" y="221918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1.2</a:t>
              </a:r>
            </a:p>
          </p:txBody>
        </p:sp>
      </p:grpSp>
      <p:grpSp>
        <p:nvGrpSpPr>
          <p:cNvPr id="18" name="Group 17" descr="1.3 Buoyancy&#10;">
            <a:extLst>
              <a:ext uri="{FF2B5EF4-FFF2-40B4-BE49-F238E27FC236}">
                <a16:creationId xmlns:a16="http://schemas.microsoft.com/office/drawing/2014/main" id="{E774773C-3771-ABD2-7E23-EDD5EA1E13C8}"/>
              </a:ext>
            </a:extLst>
          </p:cNvPr>
          <p:cNvGrpSpPr/>
          <p:nvPr/>
        </p:nvGrpSpPr>
        <p:grpSpPr>
          <a:xfrm>
            <a:off x="1059516" y="3534336"/>
            <a:ext cx="4744108" cy="1045440"/>
            <a:chOff x="1059516" y="3229223"/>
            <a:chExt cx="4744108" cy="1045440"/>
          </a:xfrm>
        </p:grpSpPr>
        <p:sp>
          <p:nvSpPr>
            <p:cNvPr id="44" name="Rectangle: Rounded Corners 43">
              <a:hlinkClick r:id="rId6" action="ppaction://hlinksldjump"/>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1705768" y="3292943"/>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6" action="ppaction://hlinksldjump"/>
                </a:rPr>
                <a:t>Buoyancy</a:t>
              </a:r>
              <a:endParaRPr lang="en-GB" sz="1800" b="1" dirty="0">
                <a:solidFill>
                  <a:schemeClr val="accent1"/>
                </a:solidFill>
                <a:latin typeface="+mj-lt"/>
                <a:cs typeface="Arial" panose="020B0604020202020204" pitchFamily="34" charset="0"/>
              </a:endParaRPr>
            </a:p>
          </p:txBody>
        </p:sp>
        <p:sp>
          <p:nvSpPr>
            <p:cNvPr id="45" name="Oval 44">
              <a:hlinkClick r:id="rId6" action="ppaction://hlinksldjump"/>
              <a:extLst>
                <a:ext uri="{FF2B5EF4-FFF2-40B4-BE49-F238E27FC236}">
                  <a16:creationId xmlns:a16="http://schemas.microsoft.com/office/drawing/2014/main" id="{440E2C2A-513E-2146-E110-A5C05774C27F}"/>
                </a:ext>
              </a:extLst>
            </p:cNvPr>
            <p:cNvSpPr/>
            <p:nvPr/>
          </p:nvSpPr>
          <p:spPr>
            <a:xfrm>
              <a:off x="1059516" y="322922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1.3</a:t>
              </a:r>
              <a:endParaRPr lang="en-AU" sz="1600" b="1" dirty="0">
                <a:solidFill>
                  <a:schemeClr val="bg1"/>
                </a:solidFill>
                <a:latin typeface="Arial" panose="020B0604020202020204" pitchFamily="34" charset="0"/>
                <a:cs typeface="Arial" panose="020B0604020202020204" pitchFamily="34" charset="0"/>
              </a:endParaRPr>
            </a:p>
          </p:txBody>
        </p:sp>
      </p:grpSp>
      <p:grpSp>
        <p:nvGrpSpPr>
          <p:cNvPr id="14" name="Group 13" descr="1.4 Density&#10;">
            <a:extLst>
              <a:ext uri="{FF2B5EF4-FFF2-40B4-BE49-F238E27FC236}">
                <a16:creationId xmlns:a16="http://schemas.microsoft.com/office/drawing/2014/main" id="{6D880A3D-5AB6-886D-E26C-EC898F34E518}"/>
              </a:ext>
            </a:extLst>
          </p:cNvPr>
          <p:cNvGrpSpPr/>
          <p:nvPr/>
        </p:nvGrpSpPr>
        <p:grpSpPr>
          <a:xfrm>
            <a:off x="1059516" y="4592448"/>
            <a:ext cx="4744108" cy="1045440"/>
            <a:chOff x="1059516" y="4203868"/>
            <a:chExt cx="4744108" cy="1045440"/>
          </a:xfrm>
        </p:grpSpPr>
        <p:sp>
          <p:nvSpPr>
            <p:cNvPr id="41" name="Rectangle: Rounded Corners 40">
              <a:hlinkClick r:id="rId7" action="ppaction://hlinksldjump"/>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1705768" y="426789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7" action="ppaction://hlinksldjump"/>
                </a:rPr>
                <a:t>Density</a:t>
              </a:r>
              <a:endParaRPr lang="en-GB" sz="1800" b="1" dirty="0">
                <a:solidFill>
                  <a:schemeClr val="accent1"/>
                </a:solidFill>
                <a:latin typeface="+mj-lt"/>
                <a:cs typeface="Arial" panose="020B0604020202020204" pitchFamily="34" charset="0"/>
              </a:endParaRPr>
            </a:p>
          </p:txBody>
        </p:sp>
        <p:sp>
          <p:nvSpPr>
            <p:cNvPr id="42" name="Oval 41">
              <a:hlinkClick r:id="rId7" action="ppaction://hlinksldjump"/>
              <a:extLst>
                <a:ext uri="{FF2B5EF4-FFF2-40B4-BE49-F238E27FC236}">
                  <a16:creationId xmlns:a16="http://schemas.microsoft.com/office/drawing/2014/main" id="{193FCBC3-0E7A-2B7F-C738-F5F9ECEE27FE}"/>
                </a:ext>
              </a:extLst>
            </p:cNvPr>
            <p:cNvSpPr/>
            <p:nvPr/>
          </p:nvSpPr>
          <p:spPr>
            <a:xfrm>
              <a:off x="1059516" y="420386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1.4</a:t>
              </a:r>
            </a:p>
          </p:txBody>
        </p:sp>
      </p:grpSp>
      <p:grpSp>
        <p:nvGrpSpPr>
          <p:cNvPr id="13" name="Group 12" descr="1.5 Density and water&#10;">
            <a:extLst>
              <a:ext uri="{FF2B5EF4-FFF2-40B4-BE49-F238E27FC236}">
                <a16:creationId xmlns:a16="http://schemas.microsoft.com/office/drawing/2014/main" id="{E92783DD-E875-B17A-D81E-F97240D157E6}"/>
              </a:ext>
            </a:extLst>
          </p:cNvPr>
          <p:cNvGrpSpPr/>
          <p:nvPr/>
        </p:nvGrpSpPr>
        <p:grpSpPr>
          <a:xfrm>
            <a:off x="1059516" y="5650560"/>
            <a:ext cx="4744108" cy="1045440"/>
            <a:chOff x="1059516" y="5204179"/>
            <a:chExt cx="4744108" cy="1045440"/>
          </a:xfrm>
        </p:grpSpPr>
        <p:sp>
          <p:nvSpPr>
            <p:cNvPr id="38" name="Rectangle: Rounded Corners 37">
              <a:hlinkClick r:id="rId8" action="ppaction://hlinksldjump"/>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1705768" y="526820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9" action="ppaction://hlinksldjump"/>
                </a:rPr>
                <a:t>Density and water</a:t>
              </a:r>
              <a:endParaRPr lang="en-GB" sz="1800" b="1" dirty="0">
                <a:solidFill>
                  <a:schemeClr val="accent1"/>
                </a:solidFill>
                <a:latin typeface="+mj-lt"/>
                <a:cs typeface="Arial" panose="020B0604020202020204" pitchFamily="34" charset="0"/>
              </a:endParaRPr>
            </a:p>
          </p:txBody>
        </p:sp>
        <p:sp>
          <p:nvSpPr>
            <p:cNvPr id="39" name="Oval 38">
              <a:hlinkClick r:id="rId8" action="ppaction://hlinksldjump"/>
              <a:extLst>
                <a:ext uri="{FF2B5EF4-FFF2-40B4-BE49-F238E27FC236}">
                  <a16:creationId xmlns:a16="http://schemas.microsoft.com/office/drawing/2014/main" id="{EF49910F-1BBC-C179-B3E7-5FA3AE36CDDD}"/>
                </a:ext>
              </a:extLst>
            </p:cNvPr>
            <p:cNvSpPr/>
            <p:nvPr/>
          </p:nvSpPr>
          <p:spPr>
            <a:xfrm>
              <a:off x="1059516" y="520417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1.5</a:t>
              </a:r>
            </a:p>
          </p:txBody>
        </p:sp>
      </p:grpSp>
      <p:grpSp>
        <p:nvGrpSpPr>
          <p:cNvPr id="51" name="Group 50" descr="1.6 Surface tension&#10;">
            <a:extLst>
              <a:ext uri="{FF2B5EF4-FFF2-40B4-BE49-F238E27FC236}">
                <a16:creationId xmlns:a16="http://schemas.microsoft.com/office/drawing/2014/main" id="{68C89C58-A028-1E40-FCBB-7D836FD5247A}"/>
              </a:ext>
            </a:extLst>
          </p:cNvPr>
          <p:cNvGrpSpPr/>
          <p:nvPr/>
        </p:nvGrpSpPr>
        <p:grpSpPr>
          <a:xfrm>
            <a:off x="6829992" y="360000"/>
            <a:ext cx="4761607" cy="1045440"/>
            <a:chOff x="7068006" y="429219"/>
            <a:chExt cx="4761607" cy="1045440"/>
          </a:xfrm>
        </p:grpSpPr>
        <p:sp>
          <p:nvSpPr>
            <p:cNvPr id="8" name="Rectangle: Rounded Corners 7">
              <a:hlinkClick r:id="rId8" action="ppaction://hlinksldjump"/>
              <a:extLst>
                <a:ext uri="{FF2B5EF4-FFF2-40B4-BE49-F238E27FC236}">
                  <a16:creationId xmlns:a16="http://schemas.microsoft.com/office/drawing/2014/main" id="{E629CDF0-AC2A-FE7E-CCEF-B6DF59CB9F73}"/>
                </a:ext>
                <a:ext uri="{C183D7F6-B498-43B3-948B-1728B52AA6E4}">
                  <adec:decorative xmlns:adec="http://schemas.microsoft.com/office/drawing/2017/decorative" val="1"/>
                </a:ext>
              </a:extLst>
            </p:cNvPr>
            <p:cNvSpPr/>
            <p:nvPr/>
          </p:nvSpPr>
          <p:spPr>
            <a:xfrm>
              <a:off x="7731757" y="49324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8" action="ppaction://hlinksldjump"/>
                </a:rPr>
                <a:t>Surface tension</a:t>
              </a:r>
              <a:endParaRPr lang="en-GB" sz="1800" b="1" dirty="0">
                <a:solidFill>
                  <a:schemeClr val="accent1"/>
                </a:solidFill>
                <a:latin typeface="+mj-lt"/>
                <a:cs typeface="Arial" panose="020B0604020202020204" pitchFamily="34" charset="0"/>
              </a:endParaRPr>
            </a:p>
          </p:txBody>
        </p:sp>
        <p:sp>
          <p:nvSpPr>
            <p:cNvPr id="9" name="Oval 8">
              <a:hlinkClick r:id="rId8" action="ppaction://hlinksldjump"/>
              <a:extLst>
                <a:ext uri="{FF2B5EF4-FFF2-40B4-BE49-F238E27FC236}">
                  <a16:creationId xmlns:a16="http://schemas.microsoft.com/office/drawing/2014/main" id="{6A3A364C-0707-28B4-76B1-7854212B0420}"/>
                </a:ext>
              </a:extLst>
            </p:cNvPr>
            <p:cNvSpPr/>
            <p:nvPr/>
          </p:nvSpPr>
          <p:spPr>
            <a:xfrm>
              <a:off x="7068006" y="42921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1.6</a:t>
              </a:r>
            </a:p>
          </p:txBody>
        </p:sp>
      </p:grpSp>
      <p:sp>
        <p:nvSpPr>
          <p:cNvPr id="33" name="Oval 32">
            <a:hlinkClick r:id="rId10" action="ppaction://hlinksldjump"/>
            <a:extLst>
              <a:ext uri="{FF2B5EF4-FFF2-40B4-BE49-F238E27FC236}">
                <a16:creationId xmlns:a16="http://schemas.microsoft.com/office/drawing/2014/main" id="{A4ADF6DE-C2A2-92BF-6656-87E672B035C5}"/>
              </a:ext>
            </a:extLst>
          </p:cNvPr>
          <p:cNvSpPr/>
          <p:nvPr/>
        </p:nvSpPr>
        <p:spPr>
          <a:xfrm>
            <a:off x="5888958" y="1508832"/>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err="1">
                <a:solidFill>
                  <a:schemeClr val="bg1"/>
                </a:solidFill>
                <a:latin typeface="Arial"/>
                <a:cs typeface="Arial"/>
              </a:rPr>
              <a:t>TRB</a:t>
            </a:r>
            <a:r>
              <a:rPr lang="en-AU" sz="1600" b="1" dirty="0">
                <a:solidFill>
                  <a:schemeClr val="bg1"/>
                </a:solidFill>
                <a:latin typeface="Arial"/>
                <a:cs typeface="Arial"/>
              </a:rPr>
              <a:t> 2</a:t>
            </a:r>
            <a:endParaRPr lang="en-AU" sz="1600" b="1" dirty="0">
              <a:solidFill>
                <a:schemeClr val="bg1"/>
              </a:solidFill>
              <a:latin typeface="Arial" panose="020B0604020202020204" pitchFamily="34" charset="0"/>
              <a:cs typeface="Arial" panose="020B0604020202020204" pitchFamily="34" charset="0"/>
            </a:endParaRPr>
          </a:p>
        </p:txBody>
      </p:sp>
      <p:grpSp>
        <p:nvGrpSpPr>
          <p:cNvPr id="50" name="Group 49" descr="2.1 Solubility&#10;">
            <a:extLst>
              <a:ext uri="{FF2B5EF4-FFF2-40B4-BE49-F238E27FC236}">
                <a16:creationId xmlns:a16="http://schemas.microsoft.com/office/drawing/2014/main" id="{929E0D9B-28E4-70E4-E6A7-94D9291BB623}"/>
              </a:ext>
            </a:extLst>
          </p:cNvPr>
          <p:cNvGrpSpPr/>
          <p:nvPr/>
        </p:nvGrpSpPr>
        <p:grpSpPr>
          <a:xfrm>
            <a:off x="6829992" y="1418112"/>
            <a:ext cx="4761607" cy="1045440"/>
            <a:chOff x="7068006" y="1451222"/>
            <a:chExt cx="4761607" cy="1045440"/>
          </a:xfrm>
        </p:grpSpPr>
        <p:sp>
          <p:nvSpPr>
            <p:cNvPr id="27" name="Rectangle: Rounded Corners 26">
              <a:hlinkClick r:id="rId11" action="ppaction://hlinksldjump"/>
              <a:extLst>
                <a:ext uri="{FF2B5EF4-FFF2-40B4-BE49-F238E27FC236}">
                  <a16:creationId xmlns:a16="http://schemas.microsoft.com/office/drawing/2014/main" id="{9ACB7C79-2A7F-DB84-5972-775196067B7C}"/>
                </a:ext>
                <a:ext uri="{C183D7F6-B498-43B3-948B-1728B52AA6E4}">
                  <adec:decorative xmlns:adec="http://schemas.microsoft.com/office/drawing/2017/decorative" val="1"/>
                </a:ext>
              </a:extLst>
            </p:cNvPr>
            <p:cNvSpPr/>
            <p:nvPr/>
          </p:nvSpPr>
          <p:spPr>
            <a:xfrm>
              <a:off x="7731757" y="151524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11" action="ppaction://hlinksldjump"/>
                </a:rPr>
                <a:t>Solubility</a:t>
              </a:r>
              <a:endParaRPr lang="en-GB" sz="1800" b="1" dirty="0">
                <a:solidFill>
                  <a:schemeClr val="accent1"/>
                </a:solidFill>
                <a:latin typeface="+mj-lt"/>
                <a:cs typeface="Arial" panose="020B0604020202020204" pitchFamily="34" charset="0"/>
              </a:endParaRPr>
            </a:p>
          </p:txBody>
        </p:sp>
        <p:sp>
          <p:nvSpPr>
            <p:cNvPr id="28" name="Oval 27">
              <a:hlinkClick r:id="rId11" action="ppaction://hlinksldjump"/>
              <a:extLst>
                <a:ext uri="{FF2B5EF4-FFF2-40B4-BE49-F238E27FC236}">
                  <a16:creationId xmlns:a16="http://schemas.microsoft.com/office/drawing/2014/main" id="{79DA4FEA-F974-FE79-22D8-AC2236A14737}"/>
                </a:ext>
              </a:extLst>
            </p:cNvPr>
            <p:cNvSpPr/>
            <p:nvPr/>
          </p:nvSpPr>
          <p:spPr>
            <a:xfrm>
              <a:off x="7068006" y="1451222"/>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2.1</a:t>
              </a:r>
            </a:p>
          </p:txBody>
        </p:sp>
      </p:grpSp>
      <p:grpSp>
        <p:nvGrpSpPr>
          <p:cNvPr id="49" name="Group 48" descr="2.2 Concentration of solutions&#10;">
            <a:extLst>
              <a:ext uri="{FF2B5EF4-FFF2-40B4-BE49-F238E27FC236}">
                <a16:creationId xmlns:a16="http://schemas.microsoft.com/office/drawing/2014/main" id="{77DB70ED-1EC3-332C-7AE4-2FEF6789BE78}"/>
              </a:ext>
            </a:extLst>
          </p:cNvPr>
          <p:cNvGrpSpPr/>
          <p:nvPr/>
        </p:nvGrpSpPr>
        <p:grpSpPr>
          <a:xfrm>
            <a:off x="6829992" y="2476224"/>
            <a:ext cx="4744108" cy="1045440"/>
            <a:chOff x="7068006" y="2467619"/>
            <a:chExt cx="4744108" cy="1045440"/>
          </a:xfrm>
        </p:grpSpPr>
        <p:sp>
          <p:nvSpPr>
            <p:cNvPr id="30" name="Rectangle: Rounded Corners 29">
              <a:hlinkClick r:id="rId12" action="ppaction://hlinksldjump"/>
              <a:extLst>
                <a:ext uri="{FF2B5EF4-FFF2-40B4-BE49-F238E27FC236}">
                  <a16:creationId xmlns:a16="http://schemas.microsoft.com/office/drawing/2014/main" id="{765FF744-4C41-886D-B991-E3AC339F2B82}"/>
                </a:ext>
                <a:ext uri="{C183D7F6-B498-43B3-948B-1728B52AA6E4}">
                  <adec:decorative xmlns:adec="http://schemas.microsoft.com/office/drawing/2017/decorative" val="1"/>
                </a:ext>
              </a:extLst>
            </p:cNvPr>
            <p:cNvSpPr/>
            <p:nvPr/>
          </p:nvSpPr>
          <p:spPr>
            <a:xfrm>
              <a:off x="7714258" y="253164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13" action="ppaction://hlinksldjump"/>
                </a:rPr>
                <a:t>Concentration of solutions</a:t>
              </a:r>
              <a:endParaRPr lang="en-GB" sz="1800" b="1" dirty="0">
                <a:solidFill>
                  <a:schemeClr val="accent1"/>
                </a:solidFill>
                <a:latin typeface="+mj-lt"/>
                <a:cs typeface="Arial" panose="020B0604020202020204" pitchFamily="34" charset="0"/>
              </a:endParaRPr>
            </a:p>
          </p:txBody>
        </p:sp>
        <p:sp>
          <p:nvSpPr>
            <p:cNvPr id="31" name="Oval 30">
              <a:hlinkClick r:id="rId12" action="ppaction://hlinksldjump"/>
              <a:extLst>
                <a:ext uri="{FF2B5EF4-FFF2-40B4-BE49-F238E27FC236}">
                  <a16:creationId xmlns:a16="http://schemas.microsoft.com/office/drawing/2014/main" id="{06EBE7E8-F5E2-7AA4-1C54-B0343221D7B0}"/>
                </a:ext>
              </a:extLst>
            </p:cNvPr>
            <p:cNvSpPr/>
            <p:nvPr/>
          </p:nvSpPr>
          <p:spPr>
            <a:xfrm>
              <a:off x="7068006" y="246761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2.2</a:t>
              </a:r>
            </a:p>
          </p:txBody>
        </p:sp>
      </p:grpSp>
      <p:grpSp>
        <p:nvGrpSpPr>
          <p:cNvPr id="26" name="Group 25" descr="2.3 Planning a scientific investigation&#10;">
            <a:extLst>
              <a:ext uri="{FF2B5EF4-FFF2-40B4-BE49-F238E27FC236}">
                <a16:creationId xmlns:a16="http://schemas.microsoft.com/office/drawing/2014/main" id="{F167A182-6A0B-75A1-1122-82A7A08F2313}"/>
              </a:ext>
            </a:extLst>
          </p:cNvPr>
          <p:cNvGrpSpPr/>
          <p:nvPr/>
        </p:nvGrpSpPr>
        <p:grpSpPr>
          <a:xfrm>
            <a:off x="6829992" y="3534336"/>
            <a:ext cx="4775994" cy="1045440"/>
            <a:chOff x="7068006" y="3471935"/>
            <a:chExt cx="4775994" cy="1045440"/>
          </a:xfrm>
        </p:grpSpPr>
        <p:sp>
          <p:nvSpPr>
            <p:cNvPr id="34" name="Rectangle: Rounded Corners 19">
              <a:hlinkClick r:id="rId14" action="ppaction://hlinksldjump"/>
              <a:extLst>
                <a:ext uri="{FF2B5EF4-FFF2-40B4-BE49-F238E27FC236}">
                  <a16:creationId xmlns:a16="http://schemas.microsoft.com/office/drawing/2014/main" id="{0E3AE6F8-DB5A-8BC8-A47F-2A74AFB66D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746144" y="353595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12" action="ppaction://hlinksldjump"/>
                </a:rPr>
                <a:t>Planning a scientific investigation</a:t>
              </a:r>
              <a:endParaRPr lang="en-GB" sz="1800" b="1" dirty="0">
                <a:solidFill>
                  <a:schemeClr val="accent1"/>
                </a:solidFill>
                <a:latin typeface="+mj-lt"/>
                <a:cs typeface="Arial" panose="020B0604020202020204" pitchFamily="34" charset="0"/>
              </a:endParaRPr>
            </a:p>
          </p:txBody>
        </p:sp>
        <p:sp>
          <p:nvSpPr>
            <p:cNvPr id="35" name="Oval 34">
              <a:hlinkClick r:id="rId14" action="ppaction://hlinksldjump"/>
              <a:extLst>
                <a:ext uri="{FF2B5EF4-FFF2-40B4-BE49-F238E27FC236}">
                  <a16:creationId xmlns:a16="http://schemas.microsoft.com/office/drawing/2014/main" id="{35056A44-9AEE-499B-81DD-9E53BD506E7F}"/>
                </a:ext>
              </a:extLst>
            </p:cNvPr>
            <p:cNvSpPr/>
            <p:nvPr/>
          </p:nvSpPr>
          <p:spPr>
            <a:xfrm>
              <a:off x="7068006" y="347193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2.3</a:t>
              </a:r>
            </a:p>
          </p:txBody>
        </p:sp>
      </p:grpSp>
      <p:grpSp>
        <p:nvGrpSpPr>
          <p:cNvPr id="25" name="Group 24" descr="2.4 Solubility&#10;">
            <a:extLst>
              <a:ext uri="{FF2B5EF4-FFF2-40B4-BE49-F238E27FC236}">
                <a16:creationId xmlns:a16="http://schemas.microsoft.com/office/drawing/2014/main" id="{9E488CCD-B553-996C-1D55-8250A1FAF8B2}"/>
              </a:ext>
            </a:extLst>
          </p:cNvPr>
          <p:cNvGrpSpPr/>
          <p:nvPr/>
        </p:nvGrpSpPr>
        <p:grpSpPr>
          <a:xfrm>
            <a:off x="6829992" y="4592448"/>
            <a:ext cx="4761607" cy="1045440"/>
            <a:chOff x="7068006" y="4515160"/>
            <a:chExt cx="4761607" cy="1045440"/>
          </a:xfrm>
        </p:grpSpPr>
        <p:sp>
          <p:nvSpPr>
            <p:cNvPr id="37" name="Rectangle: Rounded Corners 19">
              <a:hlinkClick r:id="rId14" action="ppaction://hlinksldjump"/>
              <a:extLst>
                <a:ext uri="{FF2B5EF4-FFF2-40B4-BE49-F238E27FC236}">
                  <a16:creationId xmlns:a16="http://schemas.microsoft.com/office/drawing/2014/main" id="{52A170C0-6797-8D90-F509-CBE6028EBECF}"/>
                </a:ext>
                <a:ext uri="{C183D7F6-B498-43B3-948B-1728B52AA6E4}">
                  <adec:decorative xmlns:adec="http://schemas.microsoft.com/office/drawing/2017/decorative" val="1"/>
                </a:ext>
              </a:extLst>
            </p:cNvPr>
            <p:cNvSpPr/>
            <p:nvPr/>
          </p:nvSpPr>
          <p:spPr>
            <a:xfrm>
              <a:off x="7731757" y="45791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14" action="ppaction://hlinksldjump"/>
                </a:rPr>
                <a:t>Solubility</a:t>
              </a:r>
              <a:endParaRPr lang="en-GB" sz="1800" b="1" dirty="0">
                <a:solidFill>
                  <a:schemeClr val="accent1"/>
                </a:solidFill>
                <a:latin typeface="+mj-lt"/>
                <a:cs typeface="Arial" panose="020B0604020202020204" pitchFamily="34" charset="0"/>
              </a:endParaRPr>
            </a:p>
          </p:txBody>
        </p:sp>
        <p:sp>
          <p:nvSpPr>
            <p:cNvPr id="47" name="Oval 46">
              <a:hlinkClick r:id="rId14" action="ppaction://hlinksldjump"/>
              <a:extLst>
                <a:ext uri="{FF2B5EF4-FFF2-40B4-BE49-F238E27FC236}">
                  <a16:creationId xmlns:a16="http://schemas.microsoft.com/office/drawing/2014/main" id="{6D9B6785-8C10-E55B-4B96-EE2FF6167212}"/>
                </a:ext>
              </a:extLst>
            </p:cNvPr>
            <p:cNvSpPr/>
            <p:nvPr/>
          </p:nvSpPr>
          <p:spPr>
            <a:xfrm>
              <a:off x="7068006" y="451516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2.4</a:t>
              </a:r>
            </a:p>
          </p:txBody>
        </p:sp>
      </p:grpSp>
      <p:grpSp>
        <p:nvGrpSpPr>
          <p:cNvPr id="24" name="Group 23" descr="2.5 Temperature and solubility&#10;">
            <a:extLst>
              <a:ext uri="{FF2B5EF4-FFF2-40B4-BE49-F238E27FC236}">
                <a16:creationId xmlns:a16="http://schemas.microsoft.com/office/drawing/2014/main" id="{F136429A-8FC3-A489-D992-705AB948952C}"/>
              </a:ext>
            </a:extLst>
          </p:cNvPr>
          <p:cNvGrpSpPr/>
          <p:nvPr/>
        </p:nvGrpSpPr>
        <p:grpSpPr>
          <a:xfrm>
            <a:off x="6829992" y="5650560"/>
            <a:ext cx="4778033" cy="1045440"/>
            <a:chOff x="7065966" y="5486080"/>
            <a:chExt cx="4778033" cy="1045440"/>
          </a:xfrm>
        </p:grpSpPr>
        <p:sp>
          <p:nvSpPr>
            <p:cNvPr id="15" name="Rectangle: Rounded Corners 19">
              <a:hlinkClick r:id="rId14" action="ppaction://hlinksldjump"/>
              <a:extLst>
                <a:ext uri="{FF2B5EF4-FFF2-40B4-BE49-F238E27FC236}">
                  <a16:creationId xmlns:a16="http://schemas.microsoft.com/office/drawing/2014/main" id="{2D4D2426-CC78-749E-9800-97C170BF500B}"/>
                </a:ext>
                <a:ext uri="{C183D7F6-B498-43B3-948B-1728B52AA6E4}">
                  <adec:decorative xmlns:adec="http://schemas.microsoft.com/office/drawing/2017/decorative" val="1"/>
                </a:ext>
              </a:extLst>
            </p:cNvPr>
            <p:cNvSpPr/>
            <p:nvPr/>
          </p:nvSpPr>
          <p:spPr>
            <a:xfrm>
              <a:off x="7653988" y="5550103"/>
              <a:ext cx="4190011"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15" action="ppaction://hlinksldjump"/>
                </a:rPr>
                <a:t>Temperature and solubility</a:t>
              </a:r>
              <a:endParaRPr lang="en-GB" sz="1800" b="1" dirty="0">
                <a:solidFill>
                  <a:schemeClr val="accent1"/>
                </a:solidFill>
                <a:latin typeface="+mj-lt"/>
                <a:cs typeface="Arial" panose="020B0604020202020204" pitchFamily="34" charset="0"/>
              </a:endParaRPr>
            </a:p>
          </p:txBody>
        </p:sp>
        <p:sp>
          <p:nvSpPr>
            <p:cNvPr id="16" name="Oval 15">
              <a:hlinkClick r:id="rId14" action="ppaction://hlinksldjump"/>
              <a:extLst>
                <a:ext uri="{FF2B5EF4-FFF2-40B4-BE49-F238E27FC236}">
                  <a16:creationId xmlns:a16="http://schemas.microsoft.com/office/drawing/2014/main" id="{79641D0B-D401-92B6-2F65-29292C23060E}"/>
                </a:ext>
              </a:extLst>
            </p:cNvPr>
            <p:cNvSpPr/>
            <p:nvPr/>
          </p:nvSpPr>
          <p:spPr>
            <a:xfrm>
              <a:off x="7065966" y="5486080"/>
              <a:ext cx="106895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2.5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E7FB2-E8DA-9B2C-9EA9-926E0F4378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2D5BE7-9187-8848-F6C3-E38A6E386F1B}"/>
              </a:ext>
            </a:extLst>
          </p:cNvPr>
          <p:cNvSpPr>
            <a:spLocks noGrp="1"/>
          </p:cNvSpPr>
          <p:nvPr>
            <p:ph type="title"/>
          </p:nvPr>
        </p:nvSpPr>
        <p:spPr/>
        <p:txBody>
          <a:bodyPr/>
          <a:lstStyle/>
          <a:p>
            <a:r>
              <a:rPr lang="en-AU" dirty="0">
                <a:latin typeface="+mj-lt"/>
              </a:rPr>
              <a:t>1.2 Describing changes of state (2 of 7)</a:t>
            </a:r>
          </a:p>
        </p:txBody>
      </p:sp>
      <p:sp>
        <p:nvSpPr>
          <p:cNvPr id="4" name="Text Placeholder 3">
            <a:extLst>
              <a:ext uri="{FF2B5EF4-FFF2-40B4-BE49-F238E27FC236}">
                <a16:creationId xmlns:a16="http://schemas.microsoft.com/office/drawing/2014/main" id="{9B639DA3-BFA0-24EC-93DA-8313DB0B8A4C}"/>
              </a:ext>
            </a:extLst>
          </p:cNvPr>
          <p:cNvSpPr>
            <a:spLocks noGrp="1"/>
          </p:cNvSpPr>
          <p:nvPr>
            <p:ph type="body" sz="quarter" idx="18"/>
          </p:nvPr>
        </p:nvSpPr>
        <p:spPr/>
        <p:txBody>
          <a:bodyPr/>
          <a:lstStyle/>
          <a:p>
            <a:r>
              <a:rPr lang="en-AU">
                <a:latin typeface="+mj-lt"/>
              </a:rPr>
              <a:t>Melting</a:t>
            </a:r>
          </a:p>
        </p:txBody>
      </p:sp>
      <p:grpSp>
        <p:nvGrpSpPr>
          <p:cNvPr id="12" name="Group 11" descr="Melting occurs when the particles in a solid gain enough energy to vibrate more rapidly until they break free to form a liquid.">
            <a:extLst>
              <a:ext uri="{FF2B5EF4-FFF2-40B4-BE49-F238E27FC236}">
                <a16:creationId xmlns:a16="http://schemas.microsoft.com/office/drawing/2014/main" id="{D2B2C593-0E0C-1313-77E9-459CC5EB0464}"/>
              </a:ext>
            </a:extLst>
          </p:cNvPr>
          <p:cNvGrpSpPr/>
          <p:nvPr/>
        </p:nvGrpSpPr>
        <p:grpSpPr>
          <a:xfrm>
            <a:off x="603674" y="1114479"/>
            <a:ext cx="10984651" cy="4662582"/>
            <a:chOff x="665945" y="1567085"/>
            <a:chExt cx="10984651" cy="4662582"/>
          </a:xfrm>
        </p:grpSpPr>
        <p:sp>
          <p:nvSpPr>
            <p:cNvPr id="6" name="TextBox 5">
              <a:extLst>
                <a:ext uri="{FF2B5EF4-FFF2-40B4-BE49-F238E27FC236}">
                  <a16:creationId xmlns:a16="http://schemas.microsoft.com/office/drawing/2014/main" id="{7F9BFE47-F68B-0039-BC78-CC8C92CBB282}"/>
                </a:ext>
              </a:extLst>
            </p:cNvPr>
            <p:cNvSpPr txBox="1"/>
            <p:nvPr/>
          </p:nvSpPr>
          <p:spPr>
            <a:xfrm>
              <a:off x="665945" y="3656647"/>
              <a:ext cx="1519947" cy="609600"/>
            </a:xfrm>
            <a:prstGeom prst="rect">
              <a:avLst/>
            </a:prstGeom>
            <a:solidFill>
              <a:schemeClr val="accent4"/>
            </a:solidFill>
          </p:spPr>
          <p:txBody>
            <a:bodyPr wrap="square" lIns="0" tIns="0" rIns="0" bIns="0" rtlCol="0">
              <a:noAutofit/>
            </a:bodyPr>
            <a:lstStyle/>
            <a:p>
              <a:pPr algn="ctr"/>
              <a:r>
                <a:rPr lang="en-AU" sz="3600"/>
                <a:t>Solid</a:t>
              </a:r>
            </a:p>
          </p:txBody>
        </p:sp>
        <p:sp>
          <p:nvSpPr>
            <p:cNvPr id="8" name="TextBox 7">
              <a:extLst>
                <a:ext uri="{FF2B5EF4-FFF2-40B4-BE49-F238E27FC236}">
                  <a16:creationId xmlns:a16="http://schemas.microsoft.com/office/drawing/2014/main" id="{5738146B-DF5E-B376-1A1E-964F2C85C665}"/>
                </a:ext>
              </a:extLst>
            </p:cNvPr>
            <p:cNvSpPr txBox="1"/>
            <p:nvPr/>
          </p:nvSpPr>
          <p:spPr>
            <a:xfrm>
              <a:off x="5127591" y="3610011"/>
              <a:ext cx="1519947" cy="595745"/>
            </a:xfrm>
            <a:prstGeom prst="rect">
              <a:avLst/>
            </a:prstGeom>
            <a:solidFill>
              <a:schemeClr val="accent4"/>
            </a:solidFill>
          </p:spPr>
          <p:txBody>
            <a:bodyPr wrap="square" lIns="0" tIns="0" rIns="0" bIns="0" rtlCol="0">
              <a:noAutofit/>
            </a:bodyPr>
            <a:lstStyle/>
            <a:p>
              <a:pPr algn="ctr"/>
              <a:r>
                <a:rPr lang="en-AU" sz="3600"/>
                <a:t>Liquid</a:t>
              </a:r>
              <a:endParaRPr lang="en-AU" sz="1800"/>
            </a:p>
          </p:txBody>
        </p:sp>
        <p:sp>
          <p:nvSpPr>
            <p:cNvPr id="9" name="TextBox 8">
              <a:extLst>
                <a:ext uri="{FF2B5EF4-FFF2-40B4-BE49-F238E27FC236}">
                  <a16:creationId xmlns:a16="http://schemas.microsoft.com/office/drawing/2014/main" id="{0F96547C-DD4B-BCF2-305D-59BD056F3D90}"/>
                </a:ext>
              </a:extLst>
            </p:cNvPr>
            <p:cNvSpPr txBox="1"/>
            <p:nvPr/>
          </p:nvSpPr>
          <p:spPr>
            <a:xfrm>
              <a:off x="10421412" y="3633329"/>
              <a:ext cx="1229184" cy="647629"/>
            </a:xfrm>
            <a:prstGeom prst="rect">
              <a:avLst/>
            </a:prstGeom>
            <a:solidFill>
              <a:schemeClr val="accent4"/>
            </a:solidFill>
          </p:spPr>
          <p:txBody>
            <a:bodyPr wrap="square" lIns="0" tIns="0" rIns="0" bIns="0" rtlCol="0">
              <a:noAutofit/>
            </a:bodyPr>
            <a:lstStyle/>
            <a:p>
              <a:pPr algn="ctr"/>
              <a:r>
                <a:rPr lang="en-AU" sz="3600"/>
                <a:t>Gas</a:t>
              </a:r>
              <a:endParaRPr lang="en-AU" sz="1800"/>
            </a:p>
          </p:txBody>
        </p:sp>
        <p:cxnSp>
          <p:nvCxnSpPr>
            <p:cNvPr id="11" name="Connector: Curved 10" descr="An arrow">
              <a:extLst>
                <a:ext uri="{FF2B5EF4-FFF2-40B4-BE49-F238E27FC236}">
                  <a16:creationId xmlns:a16="http://schemas.microsoft.com/office/drawing/2014/main" id="{FA21D40B-53FD-B2BD-F8EB-B0BF63B48A2E}"/>
                </a:ext>
              </a:extLst>
            </p:cNvPr>
            <p:cNvCxnSpPr>
              <a:cxnSpLocks/>
              <a:stCxn id="6" idx="0"/>
              <a:endCxn id="8" idx="0"/>
            </p:cNvCxnSpPr>
            <p:nvPr/>
          </p:nvCxnSpPr>
          <p:spPr>
            <a:xfrm rot="5400000" flipH="1" flipV="1">
              <a:off x="3633424" y="1402506"/>
              <a:ext cx="46636" cy="4461646"/>
            </a:xfrm>
            <a:prstGeom prst="curvedConnector3">
              <a:avLst>
                <a:gd name="adj1" fmla="val 2134988"/>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descr="An arrow">
              <a:extLst>
                <a:ext uri="{FF2B5EF4-FFF2-40B4-BE49-F238E27FC236}">
                  <a16:creationId xmlns:a16="http://schemas.microsoft.com/office/drawing/2014/main" id="{4D05634D-2EB6-EA41-1159-47F777227A6A}"/>
                </a:ext>
              </a:extLst>
            </p:cNvPr>
            <p:cNvCxnSpPr>
              <a:cxnSpLocks/>
              <a:stCxn id="8" idx="2"/>
              <a:endCxn id="6" idx="2"/>
            </p:cNvCxnSpPr>
            <p:nvPr/>
          </p:nvCxnSpPr>
          <p:spPr>
            <a:xfrm rot="5400000">
              <a:off x="3626497" y="2005178"/>
              <a:ext cx="60491" cy="4461646"/>
            </a:xfrm>
            <a:prstGeom prst="curvedConnector3">
              <a:avLst>
                <a:gd name="adj1" fmla="val 1325339"/>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descr="An arrow">
              <a:extLst>
                <a:ext uri="{FF2B5EF4-FFF2-40B4-BE49-F238E27FC236}">
                  <a16:creationId xmlns:a16="http://schemas.microsoft.com/office/drawing/2014/main" id="{84CD543C-8702-B90A-A99C-E5065996A9EB}"/>
                </a:ext>
              </a:extLst>
            </p:cNvPr>
            <p:cNvCxnSpPr>
              <a:cxnSpLocks/>
            </p:cNvCxnSpPr>
            <p:nvPr/>
          </p:nvCxnSpPr>
          <p:spPr>
            <a:xfrm rot="5400000" flipH="1">
              <a:off x="8513956" y="1692232"/>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descr="An arrow">
              <a:extLst>
                <a:ext uri="{FF2B5EF4-FFF2-40B4-BE49-F238E27FC236}">
                  <a16:creationId xmlns:a16="http://schemas.microsoft.com/office/drawing/2014/main" id="{A1AD93FE-7331-3FD9-570F-2D24A19711C2}"/>
                </a:ext>
              </a:extLst>
            </p:cNvPr>
            <p:cNvCxnSpPr>
              <a:cxnSpLocks/>
            </p:cNvCxnSpPr>
            <p:nvPr/>
          </p:nvCxnSpPr>
          <p:spPr>
            <a:xfrm rot="5400000" flipV="1">
              <a:off x="8513956" y="1038105"/>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Arrow: Curved Up 14" descr="An arrow">
              <a:extLst>
                <a:ext uri="{FF2B5EF4-FFF2-40B4-BE49-F238E27FC236}">
                  <a16:creationId xmlns:a16="http://schemas.microsoft.com/office/drawing/2014/main" id="{43033109-E6C2-33E4-75D3-A7D63CC2B121}"/>
                </a:ext>
              </a:extLst>
            </p:cNvPr>
            <p:cNvSpPr/>
            <p:nvPr/>
          </p:nvSpPr>
          <p:spPr>
            <a:xfrm flipV="1">
              <a:off x="1135144" y="1946805"/>
              <a:ext cx="10348856" cy="1236852"/>
            </a:xfrm>
            <a:prstGeom prst="curvedUpArrow">
              <a:avLst>
                <a:gd name="adj1" fmla="val 11301"/>
                <a:gd name="adj2" fmla="val 50000"/>
                <a:gd name="adj3" fmla="val 28479"/>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urved Up 15" descr="An arrow">
              <a:extLst>
                <a:ext uri="{FF2B5EF4-FFF2-40B4-BE49-F238E27FC236}">
                  <a16:creationId xmlns:a16="http://schemas.microsoft.com/office/drawing/2014/main" id="{716B931F-F35F-6A7F-D966-3A0CF8EAD409}"/>
                </a:ext>
              </a:extLst>
            </p:cNvPr>
            <p:cNvSpPr/>
            <p:nvPr/>
          </p:nvSpPr>
          <p:spPr>
            <a:xfrm rot="10800000" flipV="1">
              <a:off x="921572" y="4592258"/>
              <a:ext cx="10348856" cy="1236852"/>
            </a:xfrm>
            <a:prstGeom prst="curvedUpArrow">
              <a:avLst>
                <a:gd name="adj1" fmla="val 11301"/>
                <a:gd name="adj2" fmla="val 50000"/>
                <a:gd name="adj3" fmla="val 25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4DD536A1-78F6-88C8-802B-6644B2E5621C}"/>
                </a:ext>
              </a:extLst>
            </p:cNvPr>
            <p:cNvSpPr txBox="1"/>
            <p:nvPr/>
          </p:nvSpPr>
          <p:spPr>
            <a:xfrm>
              <a:off x="5347855" y="1567085"/>
              <a:ext cx="1721691" cy="350999"/>
            </a:xfrm>
            <a:prstGeom prst="rect">
              <a:avLst/>
            </a:prstGeom>
            <a:noFill/>
          </p:spPr>
          <p:txBody>
            <a:bodyPr wrap="square" lIns="0" tIns="0" rIns="0" bIns="0" rtlCol="0">
              <a:noAutofit/>
            </a:bodyPr>
            <a:lstStyle/>
            <a:p>
              <a:pPr algn="l"/>
              <a:r>
                <a:rPr lang="en-AU" dirty="0"/>
                <a:t>Sublimation</a:t>
              </a:r>
            </a:p>
          </p:txBody>
        </p:sp>
        <p:sp>
          <p:nvSpPr>
            <p:cNvPr id="13" name="TextBox 12">
              <a:extLst>
                <a:ext uri="{FF2B5EF4-FFF2-40B4-BE49-F238E27FC236}">
                  <a16:creationId xmlns:a16="http://schemas.microsoft.com/office/drawing/2014/main" id="{FD202325-DE06-A7A7-6AE8-1DAF257F91AD}"/>
                </a:ext>
              </a:extLst>
            </p:cNvPr>
            <p:cNvSpPr txBox="1"/>
            <p:nvPr/>
          </p:nvSpPr>
          <p:spPr>
            <a:xfrm>
              <a:off x="3069635" y="2766173"/>
              <a:ext cx="1519948" cy="350999"/>
            </a:xfrm>
            <a:prstGeom prst="rect">
              <a:avLst/>
            </a:prstGeom>
            <a:noFill/>
          </p:spPr>
          <p:txBody>
            <a:bodyPr wrap="square" lIns="0" tIns="0" rIns="0" bIns="0" rtlCol="0">
              <a:noAutofit/>
            </a:bodyPr>
            <a:lstStyle/>
            <a:p>
              <a:pPr algn="l"/>
              <a:r>
                <a:rPr lang="en-AU" b="1">
                  <a:solidFill>
                    <a:srgbClr val="FF0000"/>
                  </a:solidFill>
                </a:rPr>
                <a:t>Melting</a:t>
              </a:r>
            </a:p>
          </p:txBody>
        </p:sp>
        <p:sp>
          <p:nvSpPr>
            <p:cNvPr id="19" name="TextBox 18">
              <a:extLst>
                <a:ext uri="{FF2B5EF4-FFF2-40B4-BE49-F238E27FC236}">
                  <a16:creationId xmlns:a16="http://schemas.microsoft.com/office/drawing/2014/main" id="{74EC4A7B-B0F5-EC61-D65E-152C99E54966}"/>
                </a:ext>
              </a:extLst>
            </p:cNvPr>
            <p:cNvSpPr txBox="1"/>
            <p:nvPr/>
          </p:nvSpPr>
          <p:spPr>
            <a:xfrm>
              <a:off x="7897091" y="4673962"/>
              <a:ext cx="1915655" cy="350999"/>
            </a:xfrm>
            <a:prstGeom prst="rect">
              <a:avLst/>
            </a:prstGeom>
            <a:noFill/>
          </p:spPr>
          <p:txBody>
            <a:bodyPr wrap="square" lIns="0" tIns="0" rIns="0" bIns="0" rtlCol="0">
              <a:noAutofit/>
            </a:bodyPr>
            <a:lstStyle/>
            <a:p>
              <a:pPr algn="l"/>
              <a:r>
                <a:rPr lang="en-AU"/>
                <a:t>Condensation</a:t>
              </a:r>
            </a:p>
          </p:txBody>
        </p:sp>
        <p:sp>
          <p:nvSpPr>
            <p:cNvPr id="20" name="TextBox 19">
              <a:extLst>
                <a:ext uri="{FF2B5EF4-FFF2-40B4-BE49-F238E27FC236}">
                  <a16:creationId xmlns:a16="http://schemas.microsoft.com/office/drawing/2014/main" id="{0827685E-98F8-8C89-CB17-D229D83F1876}"/>
                </a:ext>
              </a:extLst>
            </p:cNvPr>
            <p:cNvSpPr txBox="1"/>
            <p:nvPr/>
          </p:nvSpPr>
          <p:spPr>
            <a:xfrm>
              <a:off x="5448726" y="5878668"/>
              <a:ext cx="1519948" cy="350999"/>
            </a:xfrm>
            <a:prstGeom prst="rect">
              <a:avLst/>
            </a:prstGeom>
            <a:noFill/>
          </p:spPr>
          <p:txBody>
            <a:bodyPr wrap="square" lIns="0" tIns="0" rIns="0" bIns="0" rtlCol="0">
              <a:noAutofit/>
            </a:bodyPr>
            <a:lstStyle/>
            <a:p>
              <a:pPr algn="l"/>
              <a:r>
                <a:rPr lang="en-AU"/>
                <a:t>Deposition</a:t>
              </a:r>
            </a:p>
          </p:txBody>
        </p:sp>
        <p:sp>
          <p:nvSpPr>
            <p:cNvPr id="5" name="TextBox 4">
              <a:extLst>
                <a:ext uri="{FF2B5EF4-FFF2-40B4-BE49-F238E27FC236}">
                  <a16:creationId xmlns:a16="http://schemas.microsoft.com/office/drawing/2014/main" id="{EAF0D698-5C35-C237-295F-7B898BB479CD}"/>
                </a:ext>
              </a:extLst>
            </p:cNvPr>
            <p:cNvSpPr txBox="1"/>
            <p:nvPr/>
          </p:nvSpPr>
          <p:spPr>
            <a:xfrm>
              <a:off x="6968675" y="2727698"/>
              <a:ext cx="3656992" cy="350999"/>
            </a:xfrm>
            <a:prstGeom prst="rect">
              <a:avLst/>
            </a:prstGeom>
            <a:noFill/>
          </p:spPr>
          <p:txBody>
            <a:bodyPr wrap="square" lIns="0" tIns="0" rIns="0" bIns="0" rtlCol="0">
              <a:noAutofit/>
            </a:bodyPr>
            <a:lstStyle/>
            <a:p>
              <a:pPr algn="ctr"/>
              <a:r>
                <a:rPr lang="en-AU" dirty="0" err="1"/>
                <a:t>Vapourisation</a:t>
              </a:r>
              <a:endParaRPr lang="en-AU" dirty="0"/>
            </a:p>
            <a:p>
              <a:pPr algn="ctr"/>
              <a:r>
                <a:rPr lang="en-AU" dirty="0"/>
                <a:t>(evaporation and boiling)</a:t>
              </a:r>
            </a:p>
          </p:txBody>
        </p:sp>
        <p:sp>
          <p:nvSpPr>
            <p:cNvPr id="14" name="TextBox 13">
              <a:extLst>
                <a:ext uri="{FF2B5EF4-FFF2-40B4-BE49-F238E27FC236}">
                  <a16:creationId xmlns:a16="http://schemas.microsoft.com/office/drawing/2014/main" id="{74B7AD79-314C-2D06-C51E-24E2FE7B5308}"/>
                </a:ext>
              </a:extLst>
            </p:cNvPr>
            <p:cNvSpPr txBox="1"/>
            <p:nvPr/>
          </p:nvSpPr>
          <p:spPr>
            <a:xfrm>
              <a:off x="2013994" y="4392960"/>
              <a:ext cx="3333861" cy="277614"/>
            </a:xfrm>
            <a:prstGeom prst="rect">
              <a:avLst/>
            </a:prstGeom>
            <a:noFill/>
          </p:spPr>
          <p:txBody>
            <a:bodyPr wrap="square" lIns="0" tIns="0" rIns="0" bIns="0" rtlCol="0">
              <a:noAutofit/>
            </a:bodyPr>
            <a:lstStyle/>
            <a:p>
              <a:pPr algn="l"/>
              <a:r>
                <a:rPr lang="en-AU"/>
                <a:t>Solidification / freezing</a:t>
              </a:r>
            </a:p>
          </p:txBody>
        </p:sp>
      </p:grpSp>
      <p:sp>
        <p:nvSpPr>
          <p:cNvPr id="18" name="Rectangle: Rounded Corners 17">
            <a:extLst>
              <a:ext uri="{FF2B5EF4-FFF2-40B4-BE49-F238E27FC236}">
                <a16:creationId xmlns:a16="http://schemas.microsoft.com/office/drawing/2014/main" id="{B71C3F43-DF42-C9B7-F318-B25FBE936EB3}"/>
              </a:ext>
            </a:extLst>
          </p:cNvPr>
          <p:cNvSpPr/>
          <p:nvPr/>
        </p:nvSpPr>
        <p:spPr>
          <a:xfrm>
            <a:off x="163629" y="5882836"/>
            <a:ext cx="11258100" cy="88372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dirty="0">
                <a:solidFill>
                  <a:sysClr val="windowText" lastClr="000000"/>
                </a:solidFill>
              </a:rPr>
              <a:t>Solid particles gain energy and vibrate more until they overcome some of the attractive forces holding them in fixed positions, allowing them to move past one another as a liquid.</a:t>
            </a:r>
          </a:p>
        </p:txBody>
      </p:sp>
      <p:sp>
        <p:nvSpPr>
          <p:cNvPr id="2" name="Slide Number Placeholder 1">
            <a:extLst>
              <a:ext uri="{FF2B5EF4-FFF2-40B4-BE49-F238E27FC236}">
                <a16:creationId xmlns:a16="http://schemas.microsoft.com/office/drawing/2014/main" id="{16C02323-02F6-46F7-77EA-50BDF47ED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311028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5C0D-2407-5F02-5B58-2D9EF9C303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4F20A1-5251-E62E-D174-E1AC1D0BB086}"/>
              </a:ext>
            </a:extLst>
          </p:cNvPr>
          <p:cNvSpPr>
            <a:spLocks noGrp="1"/>
          </p:cNvSpPr>
          <p:nvPr>
            <p:ph type="title"/>
          </p:nvPr>
        </p:nvSpPr>
        <p:spPr/>
        <p:txBody>
          <a:bodyPr/>
          <a:lstStyle/>
          <a:p>
            <a:r>
              <a:rPr lang="en-AU" dirty="0"/>
              <a:t>1.2 Describing changes of state (3 of 7)</a:t>
            </a:r>
          </a:p>
        </p:txBody>
      </p:sp>
      <p:sp>
        <p:nvSpPr>
          <p:cNvPr id="4" name="Text Placeholder 3">
            <a:extLst>
              <a:ext uri="{FF2B5EF4-FFF2-40B4-BE49-F238E27FC236}">
                <a16:creationId xmlns:a16="http://schemas.microsoft.com/office/drawing/2014/main" id="{2A86EBCD-EF06-AA22-3FDE-92E0801E967C}"/>
              </a:ext>
            </a:extLst>
          </p:cNvPr>
          <p:cNvSpPr>
            <a:spLocks noGrp="1"/>
          </p:cNvSpPr>
          <p:nvPr>
            <p:ph type="body" sz="quarter" idx="18"/>
          </p:nvPr>
        </p:nvSpPr>
        <p:spPr/>
        <p:txBody>
          <a:bodyPr/>
          <a:lstStyle/>
          <a:p>
            <a:r>
              <a:rPr lang="en-AU"/>
              <a:t>Evaporation</a:t>
            </a:r>
          </a:p>
        </p:txBody>
      </p:sp>
      <p:grpSp>
        <p:nvGrpSpPr>
          <p:cNvPr id="12" name="Group 11" descr="Vaporisation is a change of state from a liquid to a gas; it is an umbrella term that encompasses both evaporation and boiling.">
            <a:extLst>
              <a:ext uri="{FF2B5EF4-FFF2-40B4-BE49-F238E27FC236}">
                <a16:creationId xmlns:a16="http://schemas.microsoft.com/office/drawing/2014/main" id="{1D65B40B-F9D0-DAED-786C-0A5A3A7111B7}"/>
              </a:ext>
            </a:extLst>
          </p:cNvPr>
          <p:cNvGrpSpPr/>
          <p:nvPr/>
        </p:nvGrpSpPr>
        <p:grpSpPr>
          <a:xfrm>
            <a:off x="603674" y="1127902"/>
            <a:ext cx="10984651" cy="4662582"/>
            <a:chOff x="665945" y="1567085"/>
            <a:chExt cx="10984651" cy="4662582"/>
          </a:xfrm>
        </p:grpSpPr>
        <p:sp>
          <p:nvSpPr>
            <p:cNvPr id="6" name="TextBox 5">
              <a:extLst>
                <a:ext uri="{FF2B5EF4-FFF2-40B4-BE49-F238E27FC236}">
                  <a16:creationId xmlns:a16="http://schemas.microsoft.com/office/drawing/2014/main" id="{5C7C47CF-D086-86BB-7D45-B516617544DD}"/>
                </a:ext>
              </a:extLst>
            </p:cNvPr>
            <p:cNvSpPr txBox="1"/>
            <p:nvPr/>
          </p:nvSpPr>
          <p:spPr>
            <a:xfrm>
              <a:off x="665945" y="3656647"/>
              <a:ext cx="1519947" cy="609600"/>
            </a:xfrm>
            <a:prstGeom prst="rect">
              <a:avLst/>
            </a:prstGeom>
            <a:solidFill>
              <a:schemeClr val="accent4"/>
            </a:solidFill>
          </p:spPr>
          <p:txBody>
            <a:bodyPr wrap="square" lIns="0" tIns="0" rIns="0" bIns="0" rtlCol="0">
              <a:noAutofit/>
            </a:bodyPr>
            <a:lstStyle/>
            <a:p>
              <a:pPr algn="ctr"/>
              <a:r>
                <a:rPr lang="en-AU" sz="3600"/>
                <a:t>Solid</a:t>
              </a:r>
            </a:p>
          </p:txBody>
        </p:sp>
        <p:sp>
          <p:nvSpPr>
            <p:cNvPr id="8" name="TextBox 7">
              <a:extLst>
                <a:ext uri="{FF2B5EF4-FFF2-40B4-BE49-F238E27FC236}">
                  <a16:creationId xmlns:a16="http://schemas.microsoft.com/office/drawing/2014/main" id="{7ADEE63E-4684-9A92-85BC-619173F79E5A}"/>
                </a:ext>
              </a:extLst>
            </p:cNvPr>
            <p:cNvSpPr txBox="1"/>
            <p:nvPr/>
          </p:nvSpPr>
          <p:spPr>
            <a:xfrm>
              <a:off x="5127591" y="3610011"/>
              <a:ext cx="1519947" cy="595745"/>
            </a:xfrm>
            <a:prstGeom prst="rect">
              <a:avLst/>
            </a:prstGeom>
            <a:solidFill>
              <a:schemeClr val="accent4"/>
            </a:solidFill>
          </p:spPr>
          <p:txBody>
            <a:bodyPr wrap="square" lIns="0" tIns="0" rIns="0" bIns="0" rtlCol="0">
              <a:noAutofit/>
            </a:bodyPr>
            <a:lstStyle/>
            <a:p>
              <a:pPr algn="ctr"/>
              <a:r>
                <a:rPr lang="en-AU" sz="3600"/>
                <a:t>Liquid</a:t>
              </a:r>
              <a:endParaRPr lang="en-AU" sz="1800"/>
            </a:p>
          </p:txBody>
        </p:sp>
        <p:sp>
          <p:nvSpPr>
            <p:cNvPr id="9" name="TextBox 8">
              <a:extLst>
                <a:ext uri="{FF2B5EF4-FFF2-40B4-BE49-F238E27FC236}">
                  <a16:creationId xmlns:a16="http://schemas.microsoft.com/office/drawing/2014/main" id="{EABB9E32-8578-1FE0-B073-6362215AF605}"/>
                </a:ext>
              </a:extLst>
            </p:cNvPr>
            <p:cNvSpPr txBox="1"/>
            <p:nvPr/>
          </p:nvSpPr>
          <p:spPr>
            <a:xfrm>
              <a:off x="10421412" y="3633329"/>
              <a:ext cx="1229184" cy="647629"/>
            </a:xfrm>
            <a:prstGeom prst="rect">
              <a:avLst/>
            </a:prstGeom>
            <a:solidFill>
              <a:schemeClr val="accent4"/>
            </a:solidFill>
          </p:spPr>
          <p:txBody>
            <a:bodyPr wrap="square" lIns="0" tIns="0" rIns="0" bIns="0" rtlCol="0">
              <a:noAutofit/>
            </a:bodyPr>
            <a:lstStyle/>
            <a:p>
              <a:pPr algn="ctr"/>
              <a:r>
                <a:rPr lang="en-AU" sz="3600" dirty="0"/>
                <a:t>Gas</a:t>
              </a:r>
              <a:endParaRPr lang="en-AU" sz="1800" dirty="0"/>
            </a:p>
          </p:txBody>
        </p:sp>
        <p:cxnSp>
          <p:nvCxnSpPr>
            <p:cNvPr id="11" name="Connector: Curved 10" descr="An arrow">
              <a:extLst>
                <a:ext uri="{FF2B5EF4-FFF2-40B4-BE49-F238E27FC236}">
                  <a16:creationId xmlns:a16="http://schemas.microsoft.com/office/drawing/2014/main" id="{E97A39BA-BEFB-555D-6056-4E8A0D0A3D1B}"/>
                </a:ext>
              </a:extLst>
            </p:cNvPr>
            <p:cNvCxnSpPr>
              <a:cxnSpLocks/>
              <a:stCxn id="6" idx="0"/>
              <a:endCxn id="8" idx="0"/>
            </p:cNvCxnSpPr>
            <p:nvPr/>
          </p:nvCxnSpPr>
          <p:spPr>
            <a:xfrm rot="5400000" flipH="1" flipV="1">
              <a:off x="3633424" y="1402506"/>
              <a:ext cx="46636" cy="4461646"/>
            </a:xfrm>
            <a:prstGeom prst="curvedConnector3">
              <a:avLst>
                <a:gd name="adj1" fmla="val 213498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descr="An arrow">
              <a:extLst>
                <a:ext uri="{FF2B5EF4-FFF2-40B4-BE49-F238E27FC236}">
                  <a16:creationId xmlns:a16="http://schemas.microsoft.com/office/drawing/2014/main" id="{9AFECF30-BA81-EFBA-A20C-11D570CEECC0}"/>
                </a:ext>
              </a:extLst>
            </p:cNvPr>
            <p:cNvCxnSpPr>
              <a:cxnSpLocks/>
              <a:stCxn id="8" idx="2"/>
              <a:endCxn id="6" idx="2"/>
            </p:cNvCxnSpPr>
            <p:nvPr/>
          </p:nvCxnSpPr>
          <p:spPr>
            <a:xfrm rot="5400000">
              <a:off x="3626497" y="2005178"/>
              <a:ext cx="60491" cy="4461646"/>
            </a:xfrm>
            <a:prstGeom prst="curvedConnector3">
              <a:avLst>
                <a:gd name="adj1" fmla="val 1325339"/>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descr="An arrow">
              <a:extLst>
                <a:ext uri="{FF2B5EF4-FFF2-40B4-BE49-F238E27FC236}">
                  <a16:creationId xmlns:a16="http://schemas.microsoft.com/office/drawing/2014/main" id="{71A5E4C2-79C6-9C82-ECF6-0E388BEC1ECB}"/>
                </a:ext>
              </a:extLst>
            </p:cNvPr>
            <p:cNvCxnSpPr>
              <a:cxnSpLocks/>
            </p:cNvCxnSpPr>
            <p:nvPr/>
          </p:nvCxnSpPr>
          <p:spPr>
            <a:xfrm rot="5400000" flipH="1">
              <a:off x="8513956" y="1692232"/>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descr="An arrow">
              <a:extLst>
                <a:ext uri="{FF2B5EF4-FFF2-40B4-BE49-F238E27FC236}">
                  <a16:creationId xmlns:a16="http://schemas.microsoft.com/office/drawing/2014/main" id="{02EC152F-EFA7-1B1A-B5A0-325C9EFCC455}"/>
                </a:ext>
              </a:extLst>
            </p:cNvPr>
            <p:cNvCxnSpPr>
              <a:cxnSpLocks/>
            </p:cNvCxnSpPr>
            <p:nvPr/>
          </p:nvCxnSpPr>
          <p:spPr>
            <a:xfrm rot="5400000" flipV="1">
              <a:off x="8513956" y="1038105"/>
              <a:ext cx="89061" cy="5101394"/>
            </a:xfrm>
            <a:prstGeom prst="curvedConnector3">
              <a:avLst>
                <a:gd name="adj1" fmla="val -1018936"/>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Arrow: Curved Up 14" descr="An arrow">
              <a:extLst>
                <a:ext uri="{FF2B5EF4-FFF2-40B4-BE49-F238E27FC236}">
                  <a16:creationId xmlns:a16="http://schemas.microsoft.com/office/drawing/2014/main" id="{A89EE745-59CC-E36B-B90C-152792F79BE4}"/>
                </a:ext>
              </a:extLst>
            </p:cNvPr>
            <p:cNvSpPr/>
            <p:nvPr/>
          </p:nvSpPr>
          <p:spPr>
            <a:xfrm flipV="1">
              <a:off x="1135144" y="1946805"/>
              <a:ext cx="10348856" cy="1236852"/>
            </a:xfrm>
            <a:prstGeom prst="curvedUpArrow">
              <a:avLst>
                <a:gd name="adj1" fmla="val 11301"/>
                <a:gd name="adj2" fmla="val 50000"/>
                <a:gd name="adj3" fmla="val 28479"/>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urved Up 15" descr="An arrow">
              <a:extLst>
                <a:ext uri="{FF2B5EF4-FFF2-40B4-BE49-F238E27FC236}">
                  <a16:creationId xmlns:a16="http://schemas.microsoft.com/office/drawing/2014/main" id="{65B4CA50-DD84-F1D7-5B9B-DA6DDD810A25}"/>
                </a:ext>
              </a:extLst>
            </p:cNvPr>
            <p:cNvSpPr/>
            <p:nvPr/>
          </p:nvSpPr>
          <p:spPr>
            <a:xfrm rot="10800000" flipV="1">
              <a:off x="921572" y="4592258"/>
              <a:ext cx="10348856" cy="1236852"/>
            </a:xfrm>
            <a:prstGeom prst="curvedUpArrow">
              <a:avLst>
                <a:gd name="adj1" fmla="val 11301"/>
                <a:gd name="adj2" fmla="val 50000"/>
                <a:gd name="adj3" fmla="val 25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4E84A057-F40A-5D6C-EAF0-ADC10525BE05}"/>
                </a:ext>
              </a:extLst>
            </p:cNvPr>
            <p:cNvSpPr txBox="1"/>
            <p:nvPr/>
          </p:nvSpPr>
          <p:spPr>
            <a:xfrm>
              <a:off x="5347855" y="1567085"/>
              <a:ext cx="1721691" cy="350999"/>
            </a:xfrm>
            <a:prstGeom prst="rect">
              <a:avLst/>
            </a:prstGeom>
            <a:noFill/>
          </p:spPr>
          <p:txBody>
            <a:bodyPr wrap="square" lIns="0" tIns="0" rIns="0" bIns="0" rtlCol="0">
              <a:noAutofit/>
            </a:bodyPr>
            <a:lstStyle/>
            <a:p>
              <a:pPr algn="l"/>
              <a:r>
                <a:rPr lang="en-AU"/>
                <a:t>Sublimation</a:t>
              </a:r>
            </a:p>
          </p:txBody>
        </p:sp>
        <p:sp>
          <p:nvSpPr>
            <p:cNvPr id="13" name="TextBox 12">
              <a:extLst>
                <a:ext uri="{FF2B5EF4-FFF2-40B4-BE49-F238E27FC236}">
                  <a16:creationId xmlns:a16="http://schemas.microsoft.com/office/drawing/2014/main" id="{2D03E17C-8C11-70F0-6304-6BEF58BC941C}"/>
                </a:ext>
              </a:extLst>
            </p:cNvPr>
            <p:cNvSpPr txBox="1"/>
            <p:nvPr/>
          </p:nvSpPr>
          <p:spPr>
            <a:xfrm>
              <a:off x="3069635" y="2766173"/>
              <a:ext cx="1519948" cy="350999"/>
            </a:xfrm>
            <a:prstGeom prst="rect">
              <a:avLst/>
            </a:prstGeom>
            <a:noFill/>
          </p:spPr>
          <p:txBody>
            <a:bodyPr wrap="square" lIns="0" tIns="0" rIns="0" bIns="0" rtlCol="0">
              <a:noAutofit/>
            </a:bodyPr>
            <a:lstStyle/>
            <a:p>
              <a:pPr algn="l"/>
              <a:r>
                <a:rPr lang="en-AU"/>
                <a:t>Melting</a:t>
              </a:r>
            </a:p>
          </p:txBody>
        </p:sp>
        <p:sp>
          <p:nvSpPr>
            <p:cNvPr id="19" name="TextBox 18">
              <a:extLst>
                <a:ext uri="{FF2B5EF4-FFF2-40B4-BE49-F238E27FC236}">
                  <a16:creationId xmlns:a16="http://schemas.microsoft.com/office/drawing/2014/main" id="{74D5603D-12C9-B7EB-C5B5-A4A849EBFB88}"/>
                </a:ext>
              </a:extLst>
            </p:cNvPr>
            <p:cNvSpPr txBox="1"/>
            <p:nvPr/>
          </p:nvSpPr>
          <p:spPr>
            <a:xfrm>
              <a:off x="7897091" y="4673962"/>
              <a:ext cx="1915655" cy="350999"/>
            </a:xfrm>
            <a:prstGeom prst="rect">
              <a:avLst/>
            </a:prstGeom>
            <a:noFill/>
          </p:spPr>
          <p:txBody>
            <a:bodyPr wrap="square" lIns="0" tIns="0" rIns="0" bIns="0" rtlCol="0">
              <a:noAutofit/>
            </a:bodyPr>
            <a:lstStyle/>
            <a:p>
              <a:pPr algn="l"/>
              <a:r>
                <a:rPr lang="en-AU"/>
                <a:t>Condensation</a:t>
              </a:r>
            </a:p>
          </p:txBody>
        </p:sp>
        <p:sp>
          <p:nvSpPr>
            <p:cNvPr id="20" name="TextBox 19">
              <a:extLst>
                <a:ext uri="{FF2B5EF4-FFF2-40B4-BE49-F238E27FC236}">
                  <a16:creationId xmlns:a16="http://schemas.microsoft.com/office/drawing/2014/main" id="{8BE0E167-9EDD-E43B-32B9-1559554B6570}"/>
                </a:ext>
              </a:extLst>
            </p:cNvPr>
            <p:cNvSpPr txBox="1"/>
            <p:nvPr/>
          </p:nvSpPr>
          <p:spPr>
            <a:xfrm>
              <a:off x="5448726" y="5878668"/>
              <a:ext cx="1519948" cy="350999"/>
            </a:xfrm>
            <a:prstGeom prst="rect">
              <a:avLst/>
            </a:prstGeom>
            <a:noFill/>
          </p:spPr>
          <p:txBody>
            <a:bodyPr wrap="square" lIns="0" tIns="0" rIns="0" bIns="0" rtlCol="0">
              <a:noAutofit/>
            </a:bodyPr>
            <a:lstStyle/>
            <a:p>
              <a:pPr algn="l"/>
              <a:r>
                <a:rPr lang="en-AU"/>
                <a:t>Deposition</a:t>
              </a:r>
            </a:p>
          </p:txBody>
        </p:sp>
        <p:sp>
          <p:nvSpPr>
            <p:cNvPr id="5" name="TextBox 4">
              <a:extLst>
                <a:ext uri="{FF2B5EF4-FFF2-40B4-BE49-F238E27FC236}">
                  <a16:creationId xmlns:a16="http://schemas.microsoft.com/office/drawing/2014/main" id="{A17B086E-98BC-009B-CAC5-E4969F96E872}"/>
                </a:ext>
              </a:extLst>
            </p:cNvPr>
            <p:cNvSpPr txBox="1"/>
            <p:nvPr/>
          </p:nvSpPr>
          <p:spPr>
            <a:xfrm>
              <a:off x="6968675" y="2727698"/>
              <a:ext cx="3656992" cy="350999"/>
            </a:xfrm>
            <a:prstGeom prst="rect">
              <a:avLst/>
            </a:prstGeom>
            <a:noFill/>
          </p:spPr>
          <p:txBody>
            <a:bodyPr wrap="square" lIns="0" tIns="0" rIns="0" bIns="0" rtlCol="0">
              <a:noAutofit/>
            </a:bodyPr>
            <a:lstStyle/>
            <a:p>
              <a:pPr algn="ctr"/>
              <a:r>
                <a:rPr lang="en-AU" b="1" err="1">
                  <a:solidFill>
                    <a:srgbClr val="FF0000"/>
                  </a:solidFill>
                </a:rPr>
                <a:t>Vapourisation</a:t>
              </a:r>
              <a:endParaRPr lang="en-AU" b="1">
                <a:solidFill>
                  <a:srgbClr val="FF0000"/>
                </a:solidFill>
              </a:endParaRPr>
            </a:p>
            <a:p>
              <a:pPr algn="ctr"/>
              <a:r>
                <a:rPr lang="en-AU" b="1">
                  <a:solidFill>
                    <a:srgbClr val="FF0000"/>
                  </a:solidFill>
                </a:rPr>
                <a:t>(evaporation and boiling)</a:t>
              </a:r>
            </a:p>
          </p:txBody>
        </p:sp>
        <p:sp>
          <p:nvSpPr>
            <p:cNvPr id="14" name="TextBox 13">
              <a:extLst>
                <a:ext uri="{FF2B5EF4-FFF2-40B4-BE49-F238E27FC236}">
                  <a16:creationId xmlns:a16="http://schemas.microsoft.com/office/drawing/2014/main" id="{6B7A6D6A-8967-7C3A-C424-710EA5271BEB}"/>
                </a:ext>
              </a:extLst>
            </p:cNvPr>
            <p:cNvSpPr txBox="1"/>
            <p:nvPr/>
          </p:nvSpPr>
          <p:spPr>
            <a:xfrm>
              <a:off x="2013994" y="4392960"/>
              <a:ext cx="3333861" cy="277614"/>
            </a:xfrm>
            <a:prstGeom prst="rect">
              <a:avLst/>
            </a:prstGeom>
            <a:noFill/>
          </p:spPr>
          <p:txBody>
            <a:bodyPr wrap="square" lIns="0" tIns="0" rIns="0" bIns="0" rtlCol="0">
              <a:noAutofit/>
            </a:bodyPr>
            <a:lstStyle/>
            <a:p>
              <a:pPr algn="l"/>
              <a:r>
                <a:rPr lang="en-AU"/>
                <a:t>Solidification/freezing</a:t>
              </a:r>
            </a:p>
          </p:txBody>
        </p:sp>
      </p:grpSp>
      <p:sp>
        <p:nvSpPr>
          <p:cNvPr id="18" name="Rectangle: Rounded Corners 17">
            <a:extLst>
              <a:ext uri="{FF2B5EF4-FFF2-40B4-BE49-F238E27FC236}">
                <a16:creationId xmlns:a16="http://schemas.microsoft.com/office/drawing/2014/main" id="{5E0354D6-C057-E270-C978-CAE1BA64D4F9}"/>
              </a:ext>
            </a:extLst>
          </p:cNvPr>
          <p:cNvSpPr/>
          <p:nvPr/>
        </p:nvSpPr>
        <p:spPr>
          <a:xfrm>
            <a:off x="163629" y="5882836"/>
            <a:ext cx="11258100" cy="88372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ysClr val="windowText" lastClr="000000"/>
                </a:solidFill>
              </a:rPr>
              <a:t>Liquid particles gain energy, move faster, and overcome attractive forces, allowing them to spread far apart and form a gas.</a:t>
            </a:r>
          </a:p>
        </p:txBody>
      </p:sp>
      <p:sp>
        <p:nvSpPr>
          <p:cNvPr id="2" name="Slide Number Placeholder 1">
            <a:extLst>
              <a:ext uri="{FF2B5EF4-FFF2-40B4-BE49-F238E27FC236}">
                <a16:creationId xmlns:a16="http://schemas.microsoft.com/office/drawing/2014/main" id="{4C6EEAE2-2944-839A-CBD6-62F3110408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76068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6B41F-7E96-6EDB-A81E-6EC3037940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3CBBEB-06CC-8DF3-D353-07386762A21C}"/>
              </a:ext>
            </a:extLst>
          </p:cNvPr>
          <p:cNvSpPr>
            <a:spLocks noGrp="1"/>
          </p:cNvSpPr>
          <p:nvPr>
            <p:ph type="title"/>
          </p:nvPr>
        </p:nvSpPr>
        <p:spPr/>
        <p:txBody>
          <a:bodyPr/>
          <a:lstStyle/>
          <a:p>
            <a:r>
              <a:rPr lang="en-AU" dirty="0"/>
              <a:t>1.2 Describing changes of state (4 of 7)</a:t>
            </a:r>
          </a:p>
        </p:txBody>
      </p:sp>
      <p:sp>
        <p:nvSpPr>
          <p:cNvPr id="4" name="Text Placeholder 3">
            <a:extLst>
              <a:ext uri="{FF2B5EF4-FFF2-40B4-BE49-F238E27FC236}">
                <a16:creationId xmlns:a16="http://schemas.microsoft.com/office/drawing/2014/main" id="{2C79D208-BCE7-99DA-6A0C-99EE0C81F6A0}"/>
              </a:ext>
            </a:extLst>
          </p:cNvPr>
          <p:cNvSpPr>
            <a:spLocks noGrp="1"/>
          </p:cNvSpPr>
          <p:nvPr>
            <p:ph type="body" sz="quarter" idx="18"/>
          </p:nvPr>
        </p:nvSpPr>
        <p:spPr/>
        <p:txBody>
          <a:bodyPr/>
          <a:lstStyle/>
          <a:p>
            <a:r>
              <a:rPr lang="en-AU"/>
              <a:t>Solidification</a:t>
            </a:r>
          </a:p>
        </p:txBody>
      </p:sp>
      <p:grpSp>
        <p:nvGrpSpPr>
          <p:cNvPr id="12" name="Group 11" descr="Identify that solidification occurs when the particles in a liquid lose energy, move more slowly, and arrange into a solid structure.&#10;">
            <a:extLst>
              <a:ext uri="{FF2B5EF4-FFF2-40B4-BE49-F238E27FC236}">
                <a16:creationId xmlns:a16="http://schemas.microsoft.com/office/drawing/2014/main" id="{1146D3E2-78EC-0B49-772A-08D3786F1AAB}"/>
              </a:ext>
            </a:extLst>
          </p:cNvPr>
          <p:cNvGrpSpPr/>
          <p:nvPr/>
        </p:nvGrpSpPr>
        <p:grpSpPr>
          <a:xfrm>
            <a:off x="603674" y="1097709"/>
            <a:ext cx="10984651" cy="4662582"/>
            <a:chOff x="665945" y="1567085"/>
            <a:chExt cx="10984651" cy="4662582"/>
          </a:xfrm>
        </p:grpSpPr>
        <p:sp>
          <p:nvSpPr>
            <p:cNvPr id="6" name="TextBox 5">
              <a:extLst>
                <a:ext uri="{FF2B5EF4-FFF2-40B4-BE49-F238E27FC236}">
                  <a16:creationId xmlns:a16="http://schemas.microsoft.com/office/drawing/2014/main" id="{86A3DAE5-56C8-9D13-04F0-2D01DFE7C151}"/>
                </a:ext>
              </a:extLst>
            </p:cNvPr>
            <p:cNvSpPr txBox="1"/>
            <p:nvPr/>
          </p:nvSpPr>
          <p:spPr>
            <a:xfrm>
              <a:off x="665945" y="3656647"/>
              <a:ext cx="1519947" cy="609600"/>
            </a:xfrm>
            <a:prstGeom prst="rect">
              <a:avLst/>
            </a:prstGeom>
            <a:solidFill>
              <a:schemeClr val="accent4"/>
            </a:solidFill>
          </p:spPr>
          <p:txBody>
            <a:bodyPr wrap="square" lIns="0" tIns="0" rIns="0" bIns="0" rtlCol="0">
              <a:noAutofit/>
            </a:bodyPr>
            <a:lstStyle/>
            <a:p>
              <a:pPr algn="ctr"/>
              <a:r>
                <a:rPr lang="en-AU" sz="3600"/>
                <a:t>Solid</a:t>
              </a:r>
            </a:p>
          </p:txBody>
        </p:sp>
        <p:sp>
          <p:nvSpPr>
            <p:cNvPr id="8" name="TextBox 7">
              <a:extLst>
                <a:ext uri="{FF2B5EF4-FFF2-40B4-BE49-F238E27FC236}">
                  <a16:creationId xmlns:a16="http://schemas.microsoft.com/office/drawing/2014/main" id="{508440ED-B00A-646D-485F-B93C8E7F308D}"/>
                </a:ext>
              </a:extLst>
            </p:cNvPr>
            <p:cNvSpPr txBox="1"/>
            <p:nvPr/>
          </p:nvSpPr>
          <p:spPr>
            <a:xfrm>
              <a:off x="5127591" y="3610011"/>
              <a:ext cx="1519947" cy="595745"/>
            </a:xfrm>
            <a:prstGeom prst="rect">
              <a:avLst/>
            </a:prstGeom>
            <a:solidFill>
              <a:schemeClr val="accent4"/>
            </a:solidFill>
          </p:spPr>
          <p:txBody>
            <a:bodyPr wrap="square" lIns="0" tIns="0" rIns="0" bIns="0" rtlCol="0">
              <a:noAutofit/>
            </a:bodyPr>
            <a:lstStyle/>
            <a:p>
              <a:pPr algn="ctr"/>
              <a:r>
                <a:rPr lang="en-AU" sz="3600"/>
                <a:t>Liquid</a:t>
              </a:r>
              <a:endParaRPr lang="en-AU" sz="1800"/>
            </a:p>
          </p:txBody>
        </p:sp>
        <p:sp>
          <p:nvSpPr>
            <p:cNvPr id="9" name="TextBox 8">
              <a:extLst>
                <a:ext uri="{FF2B5EF4-FFF2-40B4-BE49-F238E27FC236}">
                  <a16:creationId xmlns:a16="http://schemas.microsoft.com/office/drawing/2014/main" id="{67326202-5E55-ADFB-B53E-325E4C247BAB}"/>
                </a:ext>
              </a:extLst>
            </p:cNvPr>
            <p:cNvSpPr txBox="1"/>
            <p:nvPr/>
          </p:nvSpPr>
          <p:spPr>
            <a:xfrm>
              <a:off x="10421412" y="3633329"/>
              <a:ext cx="1229184" cy="647629"/>
            </a:xfrm>
            <a:prstGeom prst="rect">
              <a:avLst/>
            </a:prstGeom>
            <a:solidFill>
              <a:schemeClr val="accent4"/>
            </a:solidFill>
          </p:spPr>
          <p:txBody>
            <a:bodyPr wrap="square" lIns="0" tIns="0" rIns="0" bIns="0" rtlCol="0">
              <a:noAutofit/>
            </a:bodyPr>
            <a:lstStyle/>
            <a:p>
              <a:pPr algn="ctr"/>
              <a:r>
                <a:rPr lang="en-AU" sz="3600"/>
                <a:t>Gas</a:t>
              </a:r>
              <a:endParaRPr lang="en-AU" sz="1800"/>
            </a:p>
          </p:txBody>
        </p:sp>
        <p:cxnSp>
          <p:nvCxnSpPr>
            <p:cNvPr id="11" name="Connector: Curved 10" descr="An arrow">
              <a:extLst>
                <a:ext uri="{FF2B5EF4-FFF2-40B4-BE49-F238E27FC236}">
                  <a16:creationId xmlns:a16="http://schemas.microsoft.com/office/drawing/2014/main" id="{0F41B075-ED3A-3FF8-7A6A-575160D12FA7}"/>
                </a:ext>
              </a:extLst>
            </p:cNvPr>
            <p:cNvCxnSpPr>
              <a:cxnSpLocks/>
              <a:stCxn id="6" idx="0"/>
              <a:endCxn id="8" idx="0"/>
            </p:cNvCxnSpPr>
            <p:nvPr/>
          </p:nvCxnSpPr>
          <p:spPr>
            <a:xfrm rot="5400000" flipH="1" flipV="1">
              <a:off x="3633424" y="1402506"/>
              <a:ext cx="46636" cy="4461646"/>
            </a:xfrm>
            <a:prstGeom prst="curvedConnector3">
              <a:avLst>
                <a:gd name="adj1" fmla="val 213498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descr="An arrow">
              <a:extLst>
                <a:ext uri="{FF2B5EF4-FFF2-40B4-BE49-F238E27FC236}">
                  <a16:creationId xmlns:a16="http://schemas.microsoft.com/office/drawing/2014/main" id="{2F01DB5C-DD8D-4D8B-A295-0F4E01A91CA1}"/>
                </a:ext>
              </a:extLst>
            </p:cNvPr>
            <p:cNvCxnSpPr>
              <a:cxnSpLocks/>
              <a:stCxn id="8" idx="2"/>
              <a:endCxn id="6" idx="2"/>
            </p:cNvCxnSpPr>
            <p:nvPr/>
          </p:nvCxnSpPr>
          <p:spPr>
            <a:xfrm rot="5400000">
              <a:off x="3626497" y="2005178"/>
              <a:ext cx="60491" cy="4461646"/>
            </a:xfrm>
            <a:prstGeom prst="curvedConnector3">
              <a:avLst>
                <a:gd name="adj1" fmla="val 1325339"/>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descr="An arrow">
              <a:extLst>
                <a:ext uri="{FF2B5EF4-FFF2-40B4-BE49-F238E27FC236}">
                  <a16:creationId xmlns:a16="http://schemas.microsoft.com/office/drawing/2014/main" id="{D5E1E3BB-B5C3-E3D9-F39C-24C465040B97}"/>
                </a:ext>
              </a:extLst>
            </p:cNvPr>
            <p:cNvCxnSpPr>
              <a:cxnSpLocks/>
            </p:cNvCxnSpPr>
            <p:nvPr/>
          </p:nvCxnSpPr>
          <p:spPr>
            <a:xfrm rot="5400000" flipH="1">
              <a:off x="8513956" y="1692232"/>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descr="An arrow">
              <a:extLst>
                <a:ext uri="{FF2B5EF4-FFF2-40B4-BE49-F238E27FC236}">
                  <a16:creationId xmlns:a16="http://schemas.microsoft.com/office/drawing/2014/main" id="{77DC929F-4128-54D8-877B-69346AFE9794}"/>
                </a:ext>
              </a:extLst>
            </p:cNvPr>
            <p:cNvCxnSpPr>
              <a:cxnSpLocks/>
            </p:cNvCxnSpPr>
            <p:nvPr/>
          </p:nvCxnSpPr>
          <p:spPr>
            <a:xfrm rot="5400000" flipV="1">
              <a:off x="8513956" y="1038105"/>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Arrow: Curved Up 14" descr="An arrow">
              <a:extLst>
                <a:ext uri="{FF2B5EF4-FFF2-40B4-BE49-F238E27FC236}">
                  <a16:creationId xmlns:a16="http://schemas.microsoft.com/office/drawing/2014/main" id="{400D2E56-4FFC-11DA-7793-B97F92DD2B0A}"/>
                </a:ext>
              </a:extLst>
            </p:cNvPr>
            <p:cNvSpPr/>
            <p:nvPr/>
          </p:nvSpPr>
          <p:spPr>
            <a:xfrm flipV="1">
              <a:off x="1135144" y="1946805"/>
              <a:ext cx="10348856" cy="1236852"/>
            </a:xfrm>
            <a:prstGeom prst="curvedUpArrow">
              <a:avLst>
                <a:gd name="adj1" fmla="val 11301"/>
                <a:gd name="adj2" fmla="val 50000"/>
                <a:gd name="adj3" fmla="val 28479"/>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urved Up 15" descr="An arrow">
              <a:extLst>
                <a:ext uri="{FF2B5EF4-FFF2-40B4-BE49-F238E27FC236}">
                  <a16:creationId xmlns:a16="http://schemas.microsoft.com/office/drawing/2014/main" id="{26205764-422B-FCCF-C6FB-5EB788C53EF9}"/>
                </a:ext>
              </a:extLst>
            </p:cNvPr>
            <p:cNvSpPr/>
            <p:nvPr/>
          </p:nvSpPr>
          <p:spPr>
            <a:xfrm rot="10800000" flipV="1">
              <a:off x="921572" y="4592258"/>
              <a:ext cx="10348856" cy="1236852"/>
            </a:xfrm>
            <a:prstGeom prst="curvedUpArrow">
              <a:avLst>
                <a:gd name="adj1" fmla="val 11301"/>
                <a:gd name="adj2" fmla="val 50000"/>
                <a:gd name="adj3" fmla="val 25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6A488A6F-60D3-BF15-BE5F-C93755E7D803}"/>
                </a:ext>
              </a:extLst>
            </p:cNvPr>
            <p:cNvSpPr txBox="1"/>
            <p:nvPr/>
          </p:nvSpPr>
          <p:spPr>
            <a:xfrm>
              <a:off x="5347855" y="1567085"/>
              <a:ext cx="1721691" cy="350999"/>
            </a:xfrm>
            <a:prstGeom prst="rect">
              <a:avLst/>
            </a:prstGeom>
            <a:noFill/>
          </p:spPr>
          <p:txBody>
            <a:bodyPr wrap="square" lIns="0" tIns="0" rIns="0" bIns="0" rtlCol="0">
              <a:noAutofit/>
            </a:bodyPr>
            <a:lstStyle/>
            <a:p>
              <a:pPr algn="l"/>
              <a:r>
                <a:rPr lang="en-AU"/>
                <a:t>Sublimation</a:t>
              </a:r>
            </a:p>
          </p:txBody>
        </p:sp>
        <p:sp>
          <p:nvSpPr>
            <p:cNvPr id="13" name="TextBox 12">
              <a:extLst>
                <a:ext uri="{FF2B5EF4-FFF2-40B4-BE49-F238E27FC236}">
                  <a16:creationId xmlns:a16="http://schemas.microsoft.com/office/drawing/2014/main" id="{06E138E2-84CC-1D94-8CBA-4B44EB93230E}"/>
                </a:ext>
              </a:extLst>
            </p:cNvPr>
            <p:cNvSpPr txBox="1"/>
            <p:nvPr/>
          </p:nvSpPr>
          <p:spPr>
            <a:xfrm>
              <a:off x="3069635" y="2766173"/>
              <a:ext cx="1519948" cy="350999"/>
            </a:xfrm>
            <a:prstGeom prst="rect">
              <a:avLst/>
            </a:prstGeom>
            <a:noFill/>
          </p:spPr>
          <p:txBody>
            <a:bodyPr wrap="square" lIns="0" tIns="0" rIns="0" bIns="0" rtlCol="0">
              <a:noAutofit/>
            </a:bodyPr>
            <a:lstStyle/>
            <a:p>
              <a:pPr algn="l"/>
              <a:r>
                <a:rPr lang="en-AU"/>
                <a:t>Melting</a:t>
              </a:r>
            </a:p>
          </p:txBody>
        </p:sp>
        <p:sp>
          <p:nvSpPr>
            <p:cNvPr id="19" name="TextBox 18">
              <a:extLst>
                <a:ext uri="{FF2B5EF4-FFF2-40B4-BE49-F238E27FC236}">
                  <a16:creationId xmlns:a16="http://schemas.microsoft.com/office/drawing/2014/main" id="{901CC139-B47E-4714-8E05-0DBF0C06CE4D}"/>
                </a:ext>
              </a:extLst>
            </p:cNvPr>
            <p:cNvSpPr txBox="1"/>
            <p:nvPr/>
          </p:nvSpPr>
          <p:spPr>
            <a:xfrm>
              <a:off x="7897091" y="4673962"/>
              <a:ext cx="1915655" cy="350999"/>
            </a:xfrm>
            <a:prstGeom prst="rect">
              <a:avLst/>
            </a:prstGeom>
            <a:noFill/>
          </p:spPr>
          <p:txBody>
            <a:bodyPr wrap="square" lIns="0" tIns="0" rIns="0" bIns="0" rtlCol="0">
              <a:noAutofit/>
            </a:bodyPr>
            <a:lstStyle/>
            <a:p>
              <a:pPr algn="l"/>
              <a:r>
                <a:rPr lang="en-AU"/>
                <a:t>Condensation</a:t>
              </a:r>
            </a:p>
          </p:txBody>
        </p:sp>
        <p:sp>
          <p:nvSpPr>
            <p:cNvPr id="20" name="TextBox 19">
              <a:extLst>
                <a:ext uri="{FF2B5EF4-FFF2-40B4-BE49-F238E27FC236}">
                  <a16:creationId xmlns:a16="http://schemas.microsoft.com/office/drawing/2014/main" id="{BCA95C20-41C0-90C4-2593-711B4DDB3246}"/>
                </a:ext>
              </a:extLst>
            </p:cNvPr>
            <p:cNvSpPr txBox="1"/>
            <p:nvPr/>
          </p:nvSpPr>
          <p:spPr>
            <a:xfrm>
              <a:off x="5448726" y="5878668"/>
              <a:ext cx="1519948" cy="350999"/>
            </a:xfrm>
            <a:prstGeom prst="rect">
              <a:avLst/>
            </a:prstGeom>
            <a:noFill/>
          </p:spPr>
          <p:txBody>
            <a:bodyPr wrap="square" lIns="0" tIns="0" rIns="0" bIns="0" rtlCol="0">
              <a:noAutofit/>
            </a:bodyPr>
            <a:lstStyle/>
            <a:p>
              <a:pPr algn="l"/>
              <a:r>
                <a:rPr lang="en-AU"/>
                <a:t>Deposition</a:t>
              </a:r>
            </a:p>
          </p:txBody>
        </p:sp>
        <p:sp>
          <p:nvSpPr>
            <p:cNvPr id="5" name="TextBox 4">
              <a:extLst>
                <a:ext uri="{FF2B5EF4-FFF2-40B4-BE49-F238E27FC236}">
                  <a16:creationId xmlns:a16="http://schemas.microsoft.com/office/drawing/2014/main" id="{8F5B3CF0-37E0-7BC8-DA4F-07C7E6198897}"/>
                </a:ext>
              </a:extLst>
            </p:cNvPr>
            <p:cNvSpPr txBox="1"/>
            <p:nvPr/>
          </p:nvSpPr>
          <p:spPr>
            <a:xfrm>
              <a:off x="6968675" y="2727698"/>
              <a:ext cx="3656992" cy="350999"/>
            </a:xfrm>
            <a:prstGeom prst="rect">
              <a:avLst/>
            </a:prstGeom>
            <a:noFill/>
          </p:spPr>
          <p:txBody>
            <a:bodyPr wrap="square" lIns="0" tIns="0" rIns="0" bIns="0" rtlCol="0">
              <a:noAutofit/>
            </a:bodyPr>
            <a:lstStyle/>
            <a:p>
              <a:pPr algn="ctr"/>
              <a:r>
                <a:rPr lang="en-AU" err="1"/>
                <a:t>Vapourisation</a:t>
              </a:r>
              <a:endParaRPr lang="en-AU"/>
            </a:p>
            <a:p>
              <a:pPr algn="ctr"/>
              <a:r>
                <a:rPr lang="en-AU"/>
                <a:t>(evaporation and boiling)</a:t>
              </a:r>
            </a:p>
          </p:txBody>
        </p:sp>
        <p:sp>
          <p:nvSpPr>
            <p:cNvPr id="14" name="TextBox 13">
              <a:extLst>
                <a:ext uri="{FF2B5EF4-FFF2-40B4-BE49-F238E27FC236}">
                  <a16:creationId xmlns:a16="http://schemas.microsoft.com/office/drawing/2014/main" id="{FBD1941A-CC80-45DE-3382-CA597DE0D62D}"/>
                </a:ext>
              </a:extLst>
            </p:cNvPr>
            <p:cNvSpPr txBox="1"/>
            <p:nvPr/>
          </p:nvSpPr>
          <p:spPr>
            <a:xfrm>
              <a:off x="1913123" y="4350415"/>
              <a:ext cx="3434732" cy="259789"/>
            </a:xfrm>
            <a:prstGeom prst="rect">
              <a:avLst/>
            </a:prstGeom>
            <a:noFill/>
          </p:spPr>
          <p:txBody>
            <a:bodyPr wrap="square" lIns="0" tIns="0" rIns="0" bIns="0" rtlCol="0">
              <a:noAutofit/>
            </a:bodyPr>
            <a:lstStyle/>
            <a:p>
              <a:pPr algn="l"/>
              <a:r>
                <a:rPr lang="en-AU" b="1">
                  <a:solidFill>
                    <a:srgbClr val="FF0000"/>
                  </a:solidFill>
                </a:rPr>
                <a:t>Solidification/freezing</a:t>
              </a:r>
            </a:p>
          </p:txBody>
        </p:sp>
      </p:grpSp>
      <p:sp>
        <p:nvSpPr>
          <p:cNvPr id="18" name="Rectangle: Rounded Corners 17">
            <a:extLst>
              <a:ext uri="{FF2B5EF4-FFF2-40B4-BE49-F238E27FC236}">
                <a16:creationId xmlns:a16="http://schemas.microsoft.com/office/drawing/2014/main" id="{A2EF8F33-68C9-2D4F-4CA3-3D117C800EFE}"/>
              </a:ext>
            </a:extLst>
          </p:cNvPr>
          <p:cNvSpPr/>
          <p:nvPr/>
        </p:nvSpPr>
        <p:spPr>
          <a:xfrm>
            <a:off x="163629" y="5882836"/>
            <a:ext cx="11258100" cy="88372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ysClr val="windowText" lastClr="000000"/>
                </a:solidFill>
              </a:rPr>
              <a:t>Liquid particles lose energy, move more slowly, and become arranged in fixed positions as attractive forces lock them into a solid structure.</a:t>
            </a:r>
          </a:p>
        </p:txBody>
      </p:sp>
      <p:sp>
        <p:nvSpPr>
          <p:cNvPr id="2" name="Slide Number Placeholder 1">
            <a:extLst>
              <a:ext uri="{FF2B5EF4-FFF2-40B4-BE49-F238E27FC236}">
                <a16:creationId xmlns:a16="http://schemas.microsoft.com/office/drawing/2014/main" id="{87C7261A-F383-4B4E-8EEA-3A6BEEFB26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30646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1C77-55DE-F667-8A38-B9920A2047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AE3854-22CB-6C5B-3F32-E28AAD3B12ED}"/>
              </a:ext>
            </a:extLst>
          </p:cNvPr>
          <p:cNvSpPr>
            <a:spLocks noGrp="1"/>
          </p:cNvSpPr>
          <p:nvPr>
            <p:ph type="title"/>
          </p:nvPr>
        </p:nvSpPr>
        <p:spPr/>
        <p:txBody>
          <a:bodyPr/>
          <a:lstStyle/>
          <a:p>
            <a:r>
              <a:rPr lang="en-AU" dirty="0"/>
              <a:t>1.2 Describing changes of state (5 of 7)</a:t>
            </a:r>
          </a:p>
        </p:txBody>
      </p:sp>
      <p:sp>
        <p:nvSpPr>
          <p:cNvPr id="4" name="Text Placeholder 3">
            <a:extLst>
              <a:ext uri="{FF2B5EF4-FFF2-40B4-BE49-F238E27FC236}">
                <a16:creationId xmlns:a16="http://schemas.microsoft.com/office/drawing/2014/main" id="{34416C55-F8E1-BA62-79EC-6726D94FC9AD}"/>
              </a:ext>
            </a:extLst>
          </p:cNvPr>
          <p:cNvSpPr>
            <a:spLocks noGrp="1"/>
          </p:cNvSpPr>
          <p:nvPr>
            <p:ph type="body" sz="quarter" idx="18"/>
          </p:nvPr>
        </p:nvSpPr>
        <p:spPr/>
        <p:txBody>
          <a:bodyPr/>
          <a:lstStyle/>
          <a:p>
            <a:r>
              <a:rPr lang="en-AU"/>
              <a:t>Condensation</a:t>
            </a:r>
          </a:p>
        </p:txBody>
      </p:sp>
      <p:grpSp>
        <p:nvGrpSpPr>
          <p:cNvPr id="18" name="Group 17" descr="Identify that condensation occurs when the particles in a gas lose energy, slowing down and moving closer together to form a liquid.&#10;">
            <a:extLst>
              <a:ext uri="{FF2B5EF4-FFF2-40B4-BE49-F238E27FC236}">
                <a16:creationId xmlns:a16="http://schemas.microsoft.com/office/drawing/2014/main" id="{4BDEE446-B257-6D55-E3D4-CDF1AC1A0879}"/>
              </a:ext>
            </a:extLst>
          </p:cNvPr>
          <p:cNvGrpSpPr/>
          <p:nvPr/>
        </p:nvGrpSpPr>
        <p:grpSpPr>
          <a:xfrm>
            <a:off x="603674" y="1062928"/>
            <a:ext cx="10984651" cy="4662582"/>
            <a:chOff x="665945" y="1567085"/>
            <a:chExt cx="10984651" cy="4662582"/>
          </a:xfrm>
        </p:grpSpPr>
        <p:sp>
          <p:nvSpPr>
            <p:cNvPr id="10" name="TextBox 9">
              <a:extLst>
                <a:ext uri="{FF2B5EF4-FFF2-40B4-BE49-F238E27FC236}">
                  <a16:creationId xmlns:a16="http://schemas.microsoft.com/office/drawing/2014/main" id="{C6C68ED0-DAB0-5FE0-E03A-C102950B43A0}"/>
                </a:ext>
              </a:extLst>
            </p:cNvPr>
            <p:cNvSpPr txBox="1"/>
            <p:nvPr/>
          </p:nvSpPr>
          <p:spPr>
            <a:xfrm>
              <a:off x="5347855" y="1567085"/>
              <a:ext cx="1721691" cy="350999"/>
            </a:xfrm>
            <a:prstGeom prst="rect">
              <a:avLst/>
            </a:prstGeom>
            <a:noFill/>
          </p:spPr>
          <p:txBody>
            <a:bodyPr wrap="square" lIns="0" tIns="0" rIns="0" bIns="0" rtlCol="0">
              <a:noAutofit/>
            </a:bodyPr>
            <a:lstStyle/>
            <a:p>
              <a:pPr algn="l"/>
              <a:r>
                <a:rPr lang="en-AU"/>
                <a:t>Sublimation</a:t>
              </a:r>
            </a:p>
          </p:txBody>
        </p:sp>
        <p:grpSp>
          <p:nvGrpSpPr>
            <p:cNvPr id="12" name="Group 11">
              <a:extLst>
                <a:ext uri="{FF2B5EF4-FFF2-40B4-BE49-F238E27FC236}">
                  <a16:creationId xmlns:a16="http://schemas.microsoft.com/office/drawing/2014/main" id="{A5068615-E7A3-3415-7ED5-C740AB5B148E}"/>
                </a:ext>
              </a:extLst>
            </p:cNvPr>
            <p:cNvGrpSpPr/>
            <p:nvPr/>
          </p:nvGrpSpPr>
          <p:grpSpPr>
            <a:xfrm>
              <a:off x="665945" y="1946805"/>
              <a:ext cx="10984651" cy="4282862"/>
              <a:chOff x="665945" y="1946805"/>
              <a:chExt cx="10984651" cy="4282862"/>
            </a:xfrm>
          </p:grpSpPr>
          <p:sp>
            <p:nvSpPr>
              <p:cNvPr id="6" name="TextBox 5">
                <a:extLst>
                  <a:ext uri="{FF2B5EF4-FFF2-40B4-BE49-F238E27FC236}">
                    <a16:creationId xmlns:a16="http://schemas.microsoft.com/office/drawing/2014/main" id="{E6D973CD-D7AE-ED56-D7F1-EF95A0A8B22C}"/>
                  </a:ext>
                </a:extLst>
              </p:cNvPr>
              <p:cNvSpPr txBox="1"/>
              <p:nvPr/>
            </p:nvSpPr>
            <p:spPr>
              <a:xfrm>
                <a:off x="665945" y="3656647"/>
                <a:ext cx="1519947" cy="609600"/>
              </a:xfrm>
              <a:prstGeom prst="rect">
                <a:avLst/>
              </a:prstGeom>
              <a:solidFill>
                <a:schemeClr val="accent4"/>
              </a:solidFill>
            </p:spPr>
            <p:txBody>
              <a:bodyPr wrap="square" lIns="0" tIns="0" rIns="0" bIns="0" rtlCol="0">
                <a:noAutofit/>
              </a:bodyPr>
              <a:lstStyle/>
              <a:p>
                <a:pPr algn="ctr"/>
                <a:r>
                  <a:rPr lang="en-AU" sz="3600"/>
                  <a:t>Solid</a:t>
                </a:r>
              </a:p>
            </p:txBody>
          </p:sp>
          <p:sp>
            <p:nvSpPr>
              <p:cNvPr id="8" name="TextBox 7">
                <a:extLst>
                  <a:ext uri="{FF2B5EF4-FFF2-40B4-BE49-F238E27FC236}">
                    <a16:creationId xmlns:a16="http://schemas.microsoft.com/office/drawing/2014/main" id="{4CDC606E-C970-17AE-ECC8-76ED42912D99}"/>
                  </a:ext>
                </a:extLst>
              </p:cNvPr>
              <p:cNvSpPr txBox="1"/>
              <p:nvPr/>
            </p:nvSpPr>
            <p:spPr>
              <a:xfrm>
                <a:off x="5127591" y="3610011"/>
                <a:ext cx="1519947" cy="595745"/>
              </a:xfrm>
              <a:prstGeom prst="rect">
                <a:avLst/>
              </a:prstGeom>
              <a:solidFill>
                <a:schemeClr val="accent4"/>
              </a:solidFill>
            </p:spPr>
            <p:txBody>
              <a:bodyPr wrap="square" lIns="0" tIns="0" rIns="0" bIns="0" rtlCol="0">
                <a:noAutofit/>
              </a:bodyPr>
              <a:lstStyle/>
              <a:p>
                <a:pPr algn="ctr"/>
                <a:r>
                  <a:rPr lang="en-AU" sz="3600"/>
                  <a:t>Liquid</a:t>
                </a:r>
                <a:endParaRPr lang="en-AU" sz="1800"/>
              </a:p>
            </p:txBody>
          </p:sp>
          <p:sp>
            <p:nvSpPr>
              <p:cNvPr id="9" name="TextBox 8">
                <a:extLst>
                  <a:ext uri="{FF2B5EF4-FFF2-40B4-BE49-F238E27FC236}">
                    <a16:creationId xmlns:a16="http://schemas.microsoft.com/office/drawing/2014/main" id="{D87884B6-6FAE-85A9-1D18-290FC301A1B8}"/>
                  </a:ext>
                </a:extLst>
              </p:cNvPr>
              <p:cNvSpPr txBox="1"/>
              <p:nvPr/>
            </p:nvSpPr>
            <p:spPr>
              <a:xfrm>
                <a:off x="10421412" y="3633329"/>
                <a:ext cx="1229184" cy="647629"/>
              </a:xfrm>
              <a:prstGeom prst="rect">
                <a:avLst/>
              </a:prstGeom>
              <a:solidFill>
                <a:schemeClr val="accent4"/>
              </a:solidFill>
            </p:spPr>
            <p:txBody>
              <a:bodyPr wrap="square" lIns="0" tIns="0" rIns="0" bIns="0" rtlCol="0">
                <a:noAutofit/>
              </a:bodyPr>
              <a:lstStyle/>
              <a:p>
                <a:pPr algn="ctr"/>
                <a:r>
                  <a:rPr lang="en-AU" sz="3600"/>
                  <a:t>Gas</a:t>
                </a:r>
                <a:endParaRPr lang="en-AU" sz="1800"/>
              </a:p>
            </p:txBody>
          </p:sp>
          <p:cxnSp>
            <p:nvCxnSpPr>
              <p:cNvPr id="11" name="Connector: Curved 10" descr="An arrow">
                <a:extLst>
                  <a:ext uri="{FF2B5EF4-FFF2-40B4-BE49-F238E27FC236}">
                    <a16:creationId xmlns:a16="http://schemas.microsoft.com/office/drawing/2014/main" id="{4F44036D-980E-9F1B-D1C8-1FB830A3E5E6}"/>
                  </a:ext>
                </a:extLst>
              </p:cNvPr>
              <p:cNvCxnSpPr>
                <a:cxnSpLocks/>
                <a:stCxn id="6" idx="0"/>
                <a:endCxn id="8" idx="0"/>
              </p:cNvCxnSpPr>
              <p:nvPr/>
            </p:nvCxnSpPr>
            <p:spPr>
              <a:xfrm rot="5400000" flipH="1" flipV="1">
                <a:off x="3633424" y="1402506"/>
                <a:ext cx="46636" cy="4461646"/>
              </a:xfrm>
              <a:prstGeom prst="curvedConnector3">
                <a:avLst>
                  <a:gd name="adj1" fmla="val 213498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descr="An arrow">
                <a:extLst>
                  <a:ext uri="{FF2B5EF4-FFF2-40B4-BE49-F238E27FC236}">
                    <a16:creationId xmlns:a16="http://schemas.microsoft.com/office/drawing/2014/main" id="{A5A93859-3E78-46D0-D67E-2EEEFE6673C6}"/>
                  </a:ext>
                </a:extLst>
              </p:cNvPr>
              <p:cNvCxnSpPr>
                <a:cxnSpLocks/>
                <a:stCxn id="8" idx="2"/>
                <a:endCxn id="6" idx="2"/>
              </p:cNvCxnSpPr>
              <p:nvPr/>
            </p:nvCxnSpPr>
            <p:spPr>
              <a:xfrm rot="5400000">
                <a:off x="3626497" y="2005178"/>
                <a:ext cx="60491" cy="4461646"/>
              </a:xfrm>
              <a:prstGeom prst="curvedConnector3">
                <a:avLst>
                  <a:gd name="adj1" fmla="val 1325339"/>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descr="An arrow">
                <a:extLst>
                  <a:ext uri="{FF2B5EF4-FFF2-40B4-BE49-F238E27FC236}">
                    <a16:creationId xmlns:a16="http://schemas.microsoft.com/office/drawing/2014/main" id="{C1990831-BA2A-0E3F-9A9C-2C3A0291B1A5}"/>
                  </a:ext>
                </a:extLst>
              </p:cNvPr>
              <p:cNvCxnSpPr>
                <a:cxnSpLocks/>
              </p:cNvCxnSpPr>
              <p:nvPr/>
            </p:nvCxnSpPr>
            <p:spPr>
              <a:xfrm rot="5400000" flipH="1">
                <a:off x="8513956" y="1692232"/>
                <a:ext cx="89061" cy="5101394"/>
              </a:xfrm>
              <a:prstGeom prst="curvedConnector3">
                <a:avLst>
                  <a:gd name="adj1" fmla="val -1018936"/>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descr="An arrow">
                <a:extLst>
                  <a:ext uri="{FF2B5EF4-FFF2-40B4-BE49-F238E27FC236}">
                    <a16:creationId xmlns:a16="http://schemas.microsoft.com/office/drawing/2014/main" id="{98D835A9-875E-B199-B646-EA027184D81F}"/>
                  </a:ext>
                </a:extLst>
              </p:cNvPr>
              <p:cNvCxnSpPr>
                <a:cxnSpLocks/>
              </p:cNvCxnSpPr>
              <p:nvPr/>
            </p:nvCxnSpPr>
            <p:spPr>
              <a:xfrm rot="5400000" flipV="1">
                <a:off x="8513956" y="1038105"/>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Arrow: Curved Up 14" descr="An arrow">
                <a:extLst>
                  <a:ext uri="{FF2B5EF4-FFF2-40B4-BE49-F238E27FC236}">
                    <a16:creationId xmlns:a16="http://schemas.microsoft.com/office/drawing/2014/main" id="{3CF301DC-E36C-8E52-F76A-DB3718D6AA26}"/>
                  </a:ext>
                </a:extLst>
              </p:cNvPr>
              <p:cNvSpPr/>
              <p:nvPr/>
            </p:nvSpPr>
            <p:spPr>
              <a:xfrm flipV="1">
                <a:off x="1135144" y="1946805"/>
                <a:ext cx="10348856" cy="1236852"/>
              </a:xfrm>
              <a:prstGeom prst="curvedUpArrow">
                <a:avLst>
                  <a:gd name="adj1" fmla="val 11301"/>
                  <a:gd name="adj2" fmla="val 50000"/>
                  <a:gd name="adj3" fmla="val 28479"/>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urved Up 15" descr="An arrow">
                <a:extLst>
                  <a:ext uri="{FF2B5EF4-FFF2-40B4-BE49-F238E27FC236}">
                    <a16:creationId xmlns:a16="http://schemas.microsoft.com/office/drawing/2014/main" id="{243732C7-2F04-24C1-615F-638F15156189}"/>
                  </a:ext>
                </a:extLst>
              </p:cNvPr>
              <p:cNvSpPr/>
              <p:nvPr/>
            </p:nvSpPr>
            <p:spPr>
              <a:xfrm rot="10800000" flipV="1">
                <a:off x="921572" y="4592258"/>
                <a:ext cx="10348856" cy="1236852"/>
              </a:xfrm>
              <a:prstGeom prst="curvedUpArrow">
                <a:avLst>
                  <a:gd name="adj1" fmla="val 11301"/>
                  <a:gd name="adj2" fmla="val 50000"/>
                  <a:gd name="adj3" fmla="val 25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TextBox 12">
                <a:extLst>
                  <a:ext uri="{FF2B5EF4-FFF2-40B4-BE49-F238E27FC236}">
                    <a16:creationId xmlns:a16="http://schemas.microsoft.com/office/drawing/2014/main" id="{6AFD084F-F679-239E-88D6-55842396F264}"/>
                  </a:ext>
                </a:extLst>
              </p:cNvPr>
              <p:cNvSpPr txBox="1"/>
              <p:nvPr/>
            </p:nvSpPr>
            <p:spPr>
              <a:xfrm>
                <a:off x="3069635" y="2766173"/>
                <a:ext cx="1519948" cy="350999"/>
              </a:xfrm>
              <a:prstGeom prst="rect">
                <a:avLst/>
              </a:prstGeom>
              <a:noFill/>
            </p:spPr>
            <p:txBody>
              <a:bodyPr wrap="square" lIns="0" tIns="0" rIns="0" bIns="0" rtlCol="0">
                <a:noAutofit/>
              </a:bodyPr>
              <a:lstStyle/>
              <a:p>
                <a:pPr algn="l"/>
                <a:r>
                  <a:rPr lang="en-AU"/>
                  <a:t>Melting</a:t>
                </a:r>
              </a:p>
            </p:txBody>
          </p:sp>
          <p:sp>
            <p:nvSpPr>
              <p:cNvPr id="19" name="TextBox 18">
                <a:extLst>
                  <a:ext uri="{FF2B5EF4-FFF2-40B4-BE49-F238E27FC236}">
                    <a16:creationId xmlns:a16="http://schemas.microsoft.com/office/drawing/2014/main" id="{59372BA7-982A-F1C1-55F3-C1EDEFC7D1E7}"/>
                  </a:ext>
                </a:extLst>
              </p:cNvPr>
              <p:cNvSpPr txBox="1"/>
              <p:nvPr/>
            </p:nvSpPr>
            <p:spPr>
              <a:xfrm>
                <a:off x="7897091" y="4673962"/>
                <a:ext cx="2078182" cy="350999"/>
              </a:xfrm>
              <a:prstGeom prst="rect">
                <a:avLst/>
              </a:prstGeom>
              <a:noFill/>
            </p:spPr>
            <p:txBody>
              <a:bodyPr wrap="square" lIns="0" tIns="0" rIns="0" bIns="0" rtlCol="0">
                <a:noAutofit/>
              </a:bodyPr>
              <a:lstStyle/>
              <a:p>
                <a:pPr algn="l"/>
                <a:r>
                  <a:rPr lang="en-AU" b="1">
                    <a:solidFill>
                      <a:srgbClr val="FF0000"/>
                    </a:solidFill>
                  </a:rPr>
                  <a:t>Condensation</a:t>
                </a:r>
              </a:p>
            </p:txBody>
          </p:sp>
          <p:sp>
            <p:nvSpPr>
              <p:cNvPr id="20" name="TextBox 19">
                <a:extLst>
                  <a:ext uri="{FF2B5EF4-FFF2-40B4-BE49-F238E27FC236}">
                    <a16:creationId xmlns:a16="http://schemas.microsoft.com/office/drawing/2014/main" id="{B4C1A6C6-86D5-11A6-C8F3-8A1DFF36536A}"/>
                  </a:ext>
                </a:extLst>
              </p:cNvPr>
              <p:cNvSpPr txBox="1"/>
              <p:nvPr/>
            </p:nvSpPr>
            <p:spPr>
              <a:xfrm>
                <a:off x="5448726" y="5878668"/>
                <a:ext cx="1519948" cy="350999"/>
              </a:xfrm>
              <a:prstGeom prst="rect">
                <a:avLst/>
              </a:prstGeom>
              <a:noFill/>
            </p:spPr>
            <p:txBody>
              <a:bodyPr wrap="square" lIns="0" tIns="0" rIns="0" bIns="0" rtlCol="0">
                <a:noAutofit/>
              </a:bodyPr>
              <a:lstStyle/>
              <a:p>
                <a:pPr algn="l"/>
                <a:r>
                  <a:rPr lang="en-AU"/>
                  <a:t>Deposition</a:t>
                </a:r>
              </a:p>
            </p:txBody>
          </p:sp>
          <p:sp>
            <p:nvSpPr>
              <p:cNvPr id="5" name="TextBox 4">
                <a:extLst>
                  <a:ext uri="{FF2B5EF4-FFF2-40B4-BE49-F238E27FC236}">
                    <a16:creationId xmlns:a16="http://schemas.microsoft.com/office/drawing/2014/main" id="{95AB527F-9ADB-2041-DC60-4F0A1614AD32}"/>
                  </a:ext>
                </a:extLst>
              </p:cNvPr>
              <p:cNvSpPr txBox="1"/>
              <p:nvPr/>
            </p:nvSpPr>
            <p:spPr>
              <a:xfrm>
                <a:off x="6968675" y="2727698"/>
                <a:ext cx="3656992" cy="350999"/>
              </a:xfrm>
              <a:prstGeom prst="rect">
                <a:avLst/>
              </a:prstGeom>
              <a:noFill/>
            </p:spPr>
            <p:txBody>
              <a:bodyPr wrap="square" lIns="0" tIns="0" rIns="0" bIns="0" rtlCol="0">
                <a:noAutofit/>
              </a:bodyPr>
              <a:lstStyle/>
              <a:p>
                <a:pPr algn="ctr"/>
                <a:r>
                  <a:rPr lang="en-AU" err="1"/>
                  <a:t>Vapourisation</a:t>
                </a:r>
                <a:endParaRPr lang="en-AU"/>
              </a:p>
              <a:p>
                <a:pPr algn="ctr"/>
                <a:r>
                  <a:rPr lang="en-AU"/>
                  <a:t>(evaporation and boiling)</a:t>
                </a:r>
              </a:p>
            </p:txBody>
          </p:sp>
          <p:sp>
            <p:nvSpPr>
              <p:cNvPr id="14" name="TextBox 13">
                <a:extLst>
                  <a:ext uri="{FF2B5EF4-FFF2-40B4-BE49-F238E27FC236}">
                    <a16:creationId xmlns:a16="http://schemas.microsoft.com/office/drawing/2014/main" id="{74C968A8-4ED4-9F56-F06B-E35298DDFBC7}"/>
                  </a:ext>
                </a:extLst>
              </p:cNvPr>
              <p:cNvSpPr txBox="1"/>
              <p:nvPr/>
            </p:nvSpPr>
            <p:spPr>
              <a:xfrm>
                <a:off x="2013994" y="4392960"/>
                <a:ext cx="3333861" cy="277614"/>
              </a:xfrm>
              <a:prstGeom prst="rect">
                <a:avLst/>
              </a:prstGeom>
              <a:noFill/>
            </p:spPr>
            <p:txBody>
              <a:bodyPr wrap="square" lIns="0" tIns="0" rIns="0" bIns="0" rtlCol="0">
                <a:noAutofit/>
              </a:bodyPr>
              <a:lstStyle/>
              <a:p>
                <a:pPr algn="l"/>
                <a:r>
                  <a:rPr lang="en-AU"/>
                  <a:t>Solidification / freezing</a:t>
                </a:r>
              </a:p>
            </p:txBody>
          </p:sp>
        </p:grpSp>
      </p:grpSp>
      <p:sp>
        <p:nvSpPr>
          <p:cNvPr id="21" name="Rectangle: Rounded Corners 20">
            <a:extLst>
              <a:ext uri="{FF2B5EF4-FFF2-40B4-BE49-F238E27FC236}">
                <a16:creationId xmlns:a16="http://schemas.microsoft.com/office/drawing/2014/main" id="{0AD9CC78-EA9E-A2FF-10C5-84D0FB7F1812}"/>
              </a:ext>
            </a:extLst>
          </p:cNvPr>
          <p:cNvSpPr/>
          <p:nvPr/>
        </p:nvSpPr>
        <p:spPr>
          <a:xfrm>
            <a:off x="163629" y="5882836"/>
            <a:ext cx="11258100" cy="88372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rPr>
              <a:t>The particles in a gas lose energy, move more slowly, and come closer together as attractive forces between them become significant, forming a liquid.</a:t>
            </a:r>
          </a:p>
        </p:txBody>
      </p:sp>
      <p:sp>
        <p:nvSpPr>
          <p:cNvPr id="2" name="Slide Number Placeholder 1">
            <a:extLst>
              <a:ext uri="{FF2B5EF4-FFF2-40B4-BE49-F238E27FC236}">
                <a16:creationId xmlns:a16="http://schemas.microsoft.com/office/drawing/2014/main" id="{C18D2EE8-EBCB-F15F-BA70-D152DCB96D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373082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A721-1A10-7F82-DD18-B5DDB40673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EDEFA6-2E98-EA90-B33A-5D4A7B8D037C}"/>
              </a:ext>
            </a:extLst>
          </p:cNvPr>
          <p:cNvSpPr>
            <a:spLocks noGrp="1"/>
          </p:cNvSpPr>
          <p:nvPr>
            <p:ph type="title"/>
          </p:nvPr>
        </p:nvSpPr>
        <p:spPr/>
        <p:txBody>
          <a:bodyPr/>
          <a:lstStyle/>
          <a:p>
            <a:r>
              <a:rPr lang="en-AU" dirty="0"/>
              <a:t>1.2 Describing changes of state (6 of 7)</a:t>
            </a:r>
          </a:p>
        </p:txBody>
      </p:sp>
      <p:sp>
        <p:nvSpPr>
          <p:cNvPr id="4" name="Text Placeholder 3">
            <a:extLst>
              <a:ext uri="{FF2B5EF4-FFF2-40B4-BE49-F238E27FC236}">
                <a16:creationId xmlns:a16="http://schemas.microsoft.com/office/drawing/2014/main" id="{397653A3-6050-4AF3-0358-88FBEAFB126F}"/>
              </a:ext>
            </a:extLst>
          </p:cNvPr>
          <p:cNvSpPr>
            <a:spLocks noGrp="1"/>
          </p:cNvSpPr>
          <p:nvPr>
            <p:ph type="body" sz="quarter" idx="18"/>
          </p:nvPr>
        </p:nvSpPr>
        <p:spPr/>
        <p:txBody>
          <a:bodyPr/>
          <a:lstStyle/>
          <a:p>
            <a:r>
              <a:rPr lang="en-AU"/>
              <a:t>Sublimation</a:t>
            </a:r>
          </a:p>
        </p:txBody>
      </p:sp>
      <p:grpSp>
        <p:nvGrpSpPr>
          <p:cNvPr id="12" name="Group 11" descr="Identify that sublimation occurs when particles in a solid gain enough energy to skip the liquid state and vaporise.&#10;">
            <a:extLst>
              <a:ext uri="{FF2B5EF4-FFF2-40B4-BE49-F238E27FC236}">
                <a16:creationId xmlns:a16="http://schemas.microsoft.com/office/drawing/2014/main" id="{5C0DDB30-DADC-1C4B-5507-5603FCBD73EE}"/>
              </a:ext>
            </a:extLst>
          </p:cNvPr>
          <p:cNvGrpSpPr/>
          <p:nvPr/>
        </p:nvGrpSpPr>
        <p:grpSpPr>
          <a:xfrm>
            <a:off x="603674" y="1063966"/>
            <a:ext cx="10984651" cy="4660506"/>
            <a:chOff x="665945" y="1569161"/>
            <a:chExt cx="10984651" cy="4660506"/>
          </a:xfrm>
        </p:grpSpPr>
        <p:sp>
          <p:nvSpPr>
            <p:cNvPr id="6" name="TextBox 5">
              <a:extLst>
                <a:ext uri="{FF2B5EF4-FFF2-40B4-BE49-F238E27FC236}">
                  <a16:creationId xmlns:a16="http://schemas.microsoft.com/office/drawing/2014/main" id="{B6267CA6-B1AE-55DA-4D7F-7D2DC9FBBB82}"/>
                </a:ext>
              </a:extLst>
            </p:cNvPr>
            <p:cNvSpPr txBox="1"/>
            <p:nvPr/>
          </p:nvSpPr>
          <p:spPr>
            <a:xfrm>
              <a:off x="665945" y="3656647"/>
              <a:ext cx="1519947" cy="609600"/>
            </a:xfrm>
            <a:prstGeom prst="rect">
              <a:avLst/>
            </a:prstGeom>
            <a:solidFill>
              <a:schemeClr val="accent4"/>
            </a:solidFill>
          </p:spPr>
          <p:txBody>
            <a:bodyPr wrap="square" lIns="0" tIns="0" rIns="0" bIns="0" rtlCol="0">
              <a:noAutofit/>
            </a:bodyPr>
            <a:lstStyle/>
            <a:p>
              <a:pPr algn="ctr"/>
              <a:r>
                <a:rPr lang="en-AU" sz="3600"/>
                <a:t>Solid</a:t>
              </a:r>
            </a:p>
          </p:txBody>
        </p:sp>
        <p:sp>
          <p:nvSpPr>
            <p:cNvPr id="8" name="TextBox 7">
              <a:extLst>
                <a:ext uri="{FF2B5EF4-FFF2-40B4-BE49-F238E27FC236}">
                  <a16:creationId xmlns:a16="http://schemas.microsoft.com/office/drawing/2014/main" id="{DAA09AA5-1509-320C-3D8C-3909D36FC216}"/>
                </a:ext>
              </a:extLst>
            </p:cNvPr>
            <p:cNvSpPr txBox="1"/>
            <p:nvPr/>
          </p:nvSpPr>
          <p:spPr>
            <a:xfrm>
              <a:off x="5127591" y="3610011"/>
              <a:ext cx="1519947" cy="595745"/>
            </a:xfrm>
            <a:prstGeom prst="rect">
              <a:avLst/>
            </a:prstGeom>
            <a:solidFill>
              <a:schemeClr val="accent4"/>
            </a:solidFill>
          </p:spPr>
          <p:txBody>
            <a:bodyPr wrap="square" lIns="0" tIns="0" rIns="0" bIns="0" rtlCol="0">
              <a:noAutofit/>
            </a:bodyPr>
            <a:lstStyle/>
            <a:p>
              <a:pPr algn="ctr"/>
              <a:r>
                <a:rPr lang="en-AU" sz="3600"/>
                <a:t>Liquid</a:t>
              </a:r>
              <a:endParaRPr lang="en-AU" sz="1800"/>
            </a:p>
          </p:txBody>
        </p:sp>
        <p:sp>
          <p:nvSpPr>
            <p:cNvPr id="9" name="TextBox 8">
              <a:extLst>
                <a:ext uri="{FF2B5EF4-FFF2-40B4-BE49-F238E27FC236}">
                  <a16:creationId xmlns:a16="http://schemas.microsoft.com/office/drawing/2014/main" id="{F88C55CF-216A-AADB-7AD5-4B62BBB835D5}"/>
                </a:ext>
              </a:extLst>
            </p:cNvPr>
            <p:cNvSpPr txBox="1"/>
            <p:nvPr/>
          </p:nvSpPr>
          <p:spPr>
            <a:xfrm>
              <a:off x="10421412" y="3633329"/>
              <a:ext cx="1229184" cy="647629"/>
            </a:xfrm>
            <a:prstGeom prst="rect">
              <a:avLst/>
            </a:prstGeom>
            <a:solidFill>
              <a:schemeClr val="accent4"/>
            </a:solidFill>
          </p:spPr>
          <p:txBody>
            <a:bodyPr wrap="square" lIns="0" tIns="0" rIns="0" bIns="0" rtlCol="0">
              <a:noAutofit/>
            </a:bodyPr>
            <a:lstStyle/>
            <a:p>
              <a:pPr algn="ctr"/>
              <a:r>
                <a:rPr lang="en-AU" sz="3600"/>
                <a:t>Gas</a:t>
              </a:r>
              <a:endParaRPr lang="en-AU" sz="1800"/>
            </a:p>
          </p:txBody>
        </p:sp>
        <p:cxnSp>
          <p:nvCxnSpPr>
            <p:cNvPr id="11" name="Connector: Curved 10" descr="An arrow">
              <a:extLst>
                <a:ext uri="{FF2B5EF4-FFF2-40B4-BE49-F238E27FC236}">
                  <a16:creationId xmlns:a16="http://schemas.microsoft.com/office/drawing/2014/main" id="{AA1E349F-F5A3-7AC7-A81B-E0E19AEE85F5}"/>
                </a:ext>
              </a:extLst>
            </p:cNvPr>
            <p:cNvCxnSpPr>
              <a:cxnSpLocks/>
              <a:stCxn id="6" idx="0"/>
              <a:endCxn id="8" idx="0"/>
            </p:cNvCxnSpPr>
            <p:nvPr/>
          </p:nvCxnSpPr>
          <p:spPr>
            <a:xfrm rot="5400000" flipH="1" flipV="1">
              <a:off x="3633424" y="1402506"/>
              <a:ext cx="46636" cy="4461646"/>
            </a:xfrm>
            <a:prstGeom prst="curvedConnector3">
              <a:avLst>
                <a:gd name="adj1" fmla="val 213498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descr="An arrow">
              <a:extLst>
                <a:ext uri="{FF2B5EF4-FFF2-40B4-BE49-F238E27FC236}">
                  <a16:creationId xmlns:a16="http://schemas.microsoft.com/office/drawing/2014/main" id="{CDC914FC-608F-BA0C-C9E2-0AB367542807}"/>
                </a:ext>
              </a:extLst>
            </p:cNvPr>
            <p:cNvCxnSpPr>
              <a:cxnSpLocks/>
              <a:stCxn id="8" idx="2"/>
              <a:endCxn id="6" idx="2"/>
            </p:cNvCxnSpPr>
            <p:nvPr/>
          </p:nvCxnSpPr>
          <p:spPr>
            <a:xfrm rot="5400000">
              <a:off x="3626497" y="2005178"/>
              <a:ext cx="60491" cy="4461646"/>
            </a:xfrm>
            <a:prstGeom prst="curvedConnector3">
              <a:avLst>
                <a:gd name="adj1" fmla="val 1325339"/>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descr="An arrow">
              <a:extLst>
                <a:ext uri="{FF2B5EF4-FFF2-40B4-BE49-F238E27FC236}">
                  <a16:creationId xmlns:a16="http://schemas.microsoft.com/office/drawing/2014/main" id="{44F40FDA-EDE1-E0E0-CEB7-D23E64C034E4}"/>
                </a:ext>
              </a:extLst>
            </p:cNvPr>
            <p:cNvCxnSpPr>
              <a:cxnSpLocks/>
            </p:cNvCxnSpPr>
            <p:nvPr/>
          </p:nvCxnSpPr>
          <p:spPr>
            <a:xfrm rot="5400000" flipH="1">
              <a:off x="8513956" y="1692232"/>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descr="An arrow">
              <a:extLst>
                <a:ext uri="{FF2B5EF4-FFF2-40B4-BE49-F238E27FC236}">
                  <a16:creationId xmlns:a16="http://schemas.microsoft.com/office/drawing/2014/main" id="{87421121-8973-7097-966F-FB726D2EC23E}"/>
                </a:ext>
              </a:extLst>
            </p:cNvPr>
            <p:cNvCxnSpPr>
              <a:cxnSpLocks/>
            </p:cNvCxnSpPr>
            <p:nvPr/>
          </p:nvCxnSpPr>
          <p:spPr>
            <a:xfrm rot="5400000" flipV="1">
              <a:off x="8513956" y="1038105"/>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Arrow: Curved Up 14" descr="An arrow">
              <a:extLst>
                <a:ext uri="{FF2B5EF4-FFF2-40B4-BE49-F238E27FC236}">
                  <a16:creationId xmlns:a16="http://schemas.microsoft.com/office/drawing/2014/main" id="{2147511E-B12B-BC81-017E-35F514E4CF6D}"/>
                </a:ext>
              </a:extLst>
            </p:cNvPr>
            <p:cNvSpPr/>
            <p:nvPr/>
          </p:nvSpPr>
          <p:spPr>
            <a:xfrm flipV="1">
              <a:off x="1135144" y="1946805"/>
              <a:ext cx="10348856" cy="1236852"/>
            </a:xfrm>
            <a:prstGeom prst="curvedUpArrow">
              <a:avLst>
                <a:gd name="adj1" fmla="val 11301"/>
                <a:gd name="adj2" fmla="val 50000"/>
                <a:gd name="adj3" fmla="val 28479"/>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urved Up 15" descr="An arrow">
              <a:extLst>
                <a:ext uri="{FF2B5EF4-FFF2-40B4-BE49-F238E27FC236}">
                  <a16:creationId xmlns:a16="http://schemas.microsoft.com/office/drawing/2014/main" id="{78E9A744-DBED-7ACF-CC96-3C4EFEB84D0E}"/>
                </a:ext>
              </a:extLst>
            </p:cNvPr>
            <p:cNvSpPr/>
            <p:nvPr/>
          </p:nvSpPr>
          <p:spPr>
            <a:xfrm rot="10800000" flipV="1">
              <a:off x="921572" y="4592258"/>
              <a:ext cx="10348856" cy="1236852"/>
            </a:xfrm>
            <a:prstGeom prst="curvedUpArrow">
              <a:avLst>
                <a:gd name="adj1" fmla="val 11301"/>
                <a:gd name="adj2" fmla="val 50000"/>
                <a:gd name="adj3" fmla="val 25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440DBF95-58C9-8FA0-BFB2-BDA99AEE2741}"/>
                </a:ext>
              </a:extLst>
            </p:cNvPr>
            <p:cNvSpPr txBox="1"/>
            <p:nvPr/>
          </p:nvSpPr>
          <p:spPr>
            <a:xfrm>
              <a:off x="5246983" y="1569161"/>
              <a:ext cx="1909191" cy="350999"/>
            </a:xfrm>
            <a:prstGeom prst="rect">
              <a:avLst/>
            </a:prstGeom>
            <a:noFill/>
          </p:spPr>
          <p:txBody>
            <a:bodyPr wrap="square" lIns="0" tIns="0" rIns="0" bIns="0" rtlCol="0">
              <a:noAutofit/>
            </a:bodyPr>
            <a:lstStyle/>
            <a:p>
              <a:pPr algn="l"/>
              <a:r>
                <a:rPr lang="en-AU" b="1">
                  <a:solidFill>
                    <a:srgbClr val="FF0000"/>
                  </a:solidFill>
                </a:rPr>
                <a:t>Sublimation</a:t>
              </a:r>
            </a:p>
          </p:txBody>
        </p:sp>
        <p:sp>
          <p:nvSpPr>
            <p:cNvPr id="13" name="TextBox 12">
              <a:extLst>
                <a:ext uri="{FF2B5EF4-FFF2-40B4-BE49-F238E27FC236}">
                  <a16:creationId xmlns:a16="http://schemas.microsoft.com/office/drawing/2014/main" id="{944E84E7-1DBC-1E9E-CDF3-FDB60C3D0FD0}"/>
                </a:ext>
              </a:extLst>
            </p:cNvPr>
            <p:cNvSpPr txBox="1"/>
            <p:nvPr/>
          </p:nvSpPr>
          <p:spPr>
            <a:xfrm>
              <a:off x="3069635" y="2766173"/>
              <a:ext cx="1519948" cy="350999"/>
            </a:xfrm>
            <a:prstGeom prst="rect">
              <a:avLst/>
            </a:prstGeom>
            <a:noFill/>
          </p:spPr>
          <p:txBody>
            <a:bodyPr wrap="square" lIns="0" tIns="0" rIns="0" bIns="0" rtlCol="0">
              <a:noAutofit/>
            </a:bodyPr>
            <a:lstStyle/>
            <a:p>
              <a:pPr algn="l"/>
              <a:r>
                <a:rPr lang="en-AU"/>
                <a:t>Melting</a:t>
              </a:r>
            </a:p>
          </p:txBody>
        </p:sp>
        <p:sp>
          <p:nvSpPr>
            <p:cNvPr id="19" name="TextBox 18">
              <a:extLst>
                <a:ext uri="{FF2B5EF4-FFF2-40B4-BE49-F238E27FC236}">
                  <a16:creationId xmlns:a16="http://schemas.microsoft.com/office/drawing/2014/main" id="{F53FC6DF-A3C8-0CF9-B5BE-70B38BC23568}"/>
                </a:ext>
              </a:extLst>
            </p:cNvPr>
            <p:cNvSpPr txBox="1"/>
            <p:nvPr/>
          </p:nvSpPr>
          <p:spPr>
            <a:xfrm>
              <a:off x="7897091" y="4673962"/>
              <a:ext cx="1915655" cy="350999"/>
            </a:xfrm>
            <a:prstGeom prst="rect">
              <a:avLst/>
            </a:prstGeom>
            <a:noFill/>
          </p:spPr>
          <p:txBody>
            <a:bodyPr wrap="square" lIns="0" tIns="0" rIns="0" bIns="0" rtlCol="0">
              <a:noAutofit/>
            </a:bodyPr>
            <a:lstStyle/>
            <a:p>
              <a:pPr algn="l"/>
              <a:r>
                <a:rPr lang="en-AU"/>
                <a:t>Condensation</a:t>
              </a:r>
            </a:p>
          </p:txBody>
        </p:sp>
        <p:sp>
          <p:nvSpPr>
            <p:cNvPr id="20" name="TextBox 19">
              <a:extLst>
                <a:ext uri="{FF2B5EF4-FFF2-40B4-BE49-F238E27FC236}">
                  <a16:creationId xmlns:a16="http://schemas.microsoft.com/office/drawing/2014/main" id="{0EE0481A-BC5D-9346-2E96-5BCFE7FA306E}"/>
                </a:ext>
              </a:extLst>
            </p:cNvPr>
            <p:cNvSpPr txBox="1"/>
            <p:nvPr/>
          </p:nvSpPr>
          <p:spPr>
            <a:xfrm>
              <a:off x="5448726" y="5878668"/>
              <a:ext cx="1519948" cy="350999"/>
            </a:xfrm>
            <a:prstGeom prst="rect">
              <a:avLst/>
            </a:prstGeom>
            <a:noFill/>
          </p:spPr>
          <p:txBody>
            <a:bodyPr wrap="square" lIns="0" tIns="0" rIns="0" bIns="0" rtlCol="0">
              <a:noAutofit/>
            </a:bodyPr>
            <a:lstStyle/>
            <a:p>
              <a:pPr algn="l"/>
              <a:r>
                <a:rPr lang="en-AU"/>
                <a:t>Deposition</a:t>
              </a:r>
            </a:p>
          </p:txBody>
        </p:sp>
        <p:sp>
          <p:nvSpPr>
            <p:cNvPr id="5" name="TextBox 4">
              <a:extLst>
                <a:ext uri="{FF2B5EF4-FFF2-40B4-BE49-F238E27FC236}">
                  <a16:creationId xmlns:a16="http://schemas.microsoft.com/office/drawing/2014/main" id="{FD512EFD-DDC3-5D96-E6E7-B12BEBA1202F}"/>
                </a:ext>
              </a:extLst>
            </p:cNvPr>
            <p:cNvSpPr txBox="1"/>
            <p:nvPr/>
          </p:nvSpPr>
          <p:spPr>
            <a:xfrm>
              <a:off x="6968675" y="2727698"/>
              <a:ext cx="3656992" cy="350999"/>
            </a:xfrm>
            <a:prstGeom prst="rect">
              <a:avLst/>
            </a:prstGeom>
            <a:noFill/>
          </p:spPr>
          <p:txBody>
            <a:bodyPr wrap="square" lIns="0" tIns="0" rIns="0" bIns="0" rtlCol="0">
              <a:noAutofit/>
            </a:bodyPr>
            <a:lstStyle/>
            <a:p>
              <a:pPr algn="ctr"/>
              <a:r>
                <a:rPr lang="en-AU" err="1"/>
                <a:t>Vapourisation</a:t>
              </a:r>
              <a:endParaRPr lang="en-AU"/>
            </a:p>
            <a:p>
              <a:pPr algn="ctr"/>
              <a:r>
                <a:rPr lang="en-AU"/>
                <a:t>(evaporation and boiling)</a:t>
              </a:r>
            </a:p>
          </p:txBody>
        </p:sp>
        <p:sp>
          <p:nvSpPr>
            <p:cNvPr id="14" name="TextBox 13">
              <a:extLst>
                <a:ext uri="{FF2B5EF4-FFF2-40B4-BE49-F238E27FC236}">
                  <a16:creationId xmlns:a16="http://schemas.microsoft.com/office/drawing/2014/main" id="{AB455480-E4BF-90ED-97A1-284C9BC5269A}"/>
                </a:ext>
              </a:extLst>
            </p:cNvPr>
            <p:cNvSpPr txBox="1"/>
            <p:nvPr/>
          </p:nvSpPr>
          <p:spPr>
            <a:xfrm>
              <a:off x="2013994" y="4392960"/>
              <a:ext cx="3333861" cy="277614"/>
            </a:xfrm>
            <a:prstGeom prst="rect">
              <a:avLst/>
            </a:prstGeom>
            <a:noFill/>
          </p:spPr>
          <p:txBody>
            <a:bodyPr wrap="square" lIns="0" tIns="0" rIns="0" bIns="0" rtlCol="0">
              <a:noAutofit/>
            </a:bodyPr>
            <a:lstStyle/>
            <a:p>
              <a:pPr algn="l"/>
              <a:r>
                <a:rPr lang="en-AU"/>
                <a:t>Solidification/freezing</a:t>
              </a:r>
            </a:p>
          </p:txBody>
        </p:sp>
      </p:grpSp>
      <p:sp>
        <p:nvSpPr>
          <p:cNvPr id="18" name="Rectangle: Rounded Corners 17">
            <a:extLst>
              <a:ext uri="{FF2B5EF4-FFF2-40B4-BE49-F238E27FC236}">
                <a16:creationId xmlns:a16="http://schemas.microsoft.com/office/drawing/2014/main" id="{6E70DEF9-A834-385C-B7F8-C3C83D428651}"/>
              </a:ext>
            </a:extLst>
          </p:cNvPr>
          <p:cNvSpPr/>
          <p:nvPr/>
        </p:nvSpPr>
        <p:spPr>
          <a:xfrm>
            <a:off x="163629" y="5882836"/>
            <a:ext cx="11258100" cy="88372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rPr>
              <a:t>Solid particles gain enough energy to completely overcome attractive forces and move directly into the gas state without becoming a liquid.</a:t>
            </a:r>
          </a:p>
        </p:txBody>
      </p:sp>
      <p:sp>
        <p:nvSpPr>
          <p:cNvPr id="2" name="Slide Number Placeholder 1">
            <a:extLst>
              <a:ext uri="{FF2B5EF4-FFF2-40B4-BE49-F238E27FC236}">
                <a16:creationId xmlns:a16="http://schemas.microsoft.com/office/drawing/2014/main" id="{EA943DC9-E5B3-5FCD-8F74-7C716B353E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24250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C706-1DA7-4D94-BF3A-C776144F69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AF0C7F-F610-CD1E-67F6-C71414FC204D}"/>
              </a:ext>
            </a:extLst>
          </p:cNvPr>
          <p:cNvSpPr>
            <a:spLocks noGrp="1"/>
          </p:cNvSpPr>
          <p:nvPr>
            <p:ph type="title"/>
          </p:nvPr>
        </p:nvSpPr>
        <p:spPr/>
        <p:txBody>
          <a:bodyPr/>
          <a:lstStyle/>
          <a:p>
            <a:r>
              <a:rPr lang="en-AU" dirty="0"/>
              <a:t>1.2 Describing changes of state (7 of 7)</a:t>
            </a:r>
          </a:p>
        </p:txBody>
      </p:sp>
      <p:sp>
        <p:nvSpPr>
          <p:cNvPr id="4" name="Text Placeholder 3">
            <a:extLst>
              <a:ext uri="{FF2B5EF4-FFF2-40B4-BE49-F238E27FC236}">
                <a16:creationId xmlns:a16="http://schemas.microsoft.com/office/drawing/2014/main" id="{0DFAC767-7364-FF55-92AE-0DCF6DF26D81}"/>
              </a:ext>
            </a:extLst>
          </p:cNvPr>
          <p:cNvSpPr>
            <a:spLocks noGrp="1"/>
          </p:cNvSpPr>
          <p:nvPr>
            <p:ph type="body" sz="quarter" idx="18"/>
          </p:nvPr>
        </p:nvSpPr>
        <p:spPr/>
        <p:txBody>
          <a:bodyPr/>
          <a:lstStyle/>
          <a:p>
            <a:r>
              <a:rPr lang="en-AU" dirty="0"/>
              <a:t>Deposition</a:t>
            </a:r>
          </a:p>
        </p:txBody>
      </p:sp>
      <p:grpSp>
        <p:nvGrpSpPr>
          <p:cNvPr id="12" name="Group 11" descr="Identify that deposition occurs when gas-phase particles lose energy rapidly, skipping the liquid state and forming a solid.&#10;">
            <a:extLst>
              <a:ext uri="{FF2B5EF4-FFF2-40B4-BE49-F238E27FC236}">
                <a16:creationId xmlns:a16="http://schemas.microsoft.com/office/drawing/2014/main" id="{F4B212BB-3144-86E0-685E-289A97DB4536}"/>
              </a:ext>
            </a:extLst>
          </p:cNvPr>
          <p:cNvGrpSpPr/>
          <p:nvPr/>
        </p:nvGrpSpPr>
        <p:grpSpPr>
          <a:xfrm>
            <a:off x="603674" y="1062928"/>
            <a:ext cx="10984651" cy="4662582"/>
            <a:chOff x="665945" y="1567085"/>
            <a:chExt cx="10984651" cy="4662582"/>
          </a:xfrm>
        </p:grpSpPr>
        <p:sp>
          <p:nvSpPr>
            <p:cNvPr id="6" name="TextBox 5">
              <a:extLst>
                <a:ext uri="{FF2B5EF4-FFF2-40B4-BE49-F238E27FC236}">
                  <a16:creationId xmlns:a16="http://schemas.microsoft.com/office/drawing/2014/main" id="{DBFB94BC-3E35-5748-81AB-44B419EF10BD}"/>
                </a:ext>
              </a:extLst>
            </p:cNvPr>
            <p:cNvSpPr txBox="1"/>
            <p:nvPr/>
          </p:nvSpPr>
          <p:spPr>
            <a:xfrm>
              <a:off x="665945" y="3656647"/>
              <a:ext cx="1519947" cy="609600"/>
            </a:xfrm>
            <a:prstGeom prst="rect">
              <a:avLst/>
            </a:prstGeom>
            <a:solidFill>
              <a:schemeClr val="accent4"/>
            </a:solidFill>
          </p:spPr>
          <p:txBody>
            <a:bodyPr wrap="square" lIns="0" tIns="0" rIns="0" bIns="0" rtlCol="0">
              <a:noAutofit/>
            </a:bodyPr>
            <a:lstStyle/>
            <a:p>
              <a:pPr algn="ctr"/>
              <a:r>
                <a:rPr lang="en-AU" sz="3600"/>
                <a:t>Solid</a:t>
              </a:r>
            </a:p>
          </p:txBody>
        </p:sp>
        <p:sp>
          <p:nvSpPr>
            <p:cNvPr id="8" name="TextBox 7">
              <a:extLst>
                <a:ext uri="{FF2B5EF4-FFF2-40B4-BE49-F238E27FC236}">
                  <a16:creationId xmlns:a16="http://schemas.microsoft.com/office/drawing/2014/main" id="{7088A1B9-7BB6-A1F8-CBE3-2BB65461108F}"/>
                </a:ext>
              </a:extLst>
            </p:cNvPr>
            <p:cNvSpPr txBox="1"/>
            <p:nvPr/>
          </p:nvSpPr>
          <p:spPr>
            <a:xfrm>
              <a:off x="5127591" y="3610011"/>
              <a:ext cx="1519947" cy="595745"/>
            </a:xfrm>
            <a:prstGeom prst="rect">
              <a:avLst/>
            </a:prstGeom>
            <a:solidFill>
              <a:schemeClr val="accent4"/>
            </a:solidFill>
          </p:spPr>
          <p:txBody>
            <a:bodyPr wrap="square" lIns="0" tIns="0" rIns="0" bIns="0" rtlCol="0">
              <a:noAutofit/>
            </a:bodyPr>
            <a:lstStyle/>
            <a:p>
              <a:pPr algn="ctr"/>
              <a:r>
                <a:rPr lang="en-AU" sz="3600"/>
                <a:t>Liquid</a:t>
              </a:r>
              <a:endParaRPr lang="en-AU" sz="1800"/>
            </a:p>
          </p:txBody>
        </p:sp>
        <p:sp>
          <p:nvSpPr>
            <p:cNvPr id="9" name="TextBox 8">
              <a:extLst>
                <a:ext uri="{FF2B5EF4-FFF2-40B4-BE49-F238E27FC236}">
                  <a16:creationId xmlns:a16="http://schemas.microsoft.com/office/drawing/2014/main" id="{8FC944D1-5EA6-3FA2-640F-776B0261FD7B}"/>
                </a:ext>
              </a:extLst>
            </p:cNvPr>
            <p:cNvSpPr txBox="1"/>
            <p:nvPr/>
          </p:nvSpPr>
          <p:spPr>
            <a:xfrm>
              <a:off x="10421412" y="3633329"/>
              <a:ext cx="1229184" cy="647629"/>
            </a:xfrm>
            <a:prstGeom prst="rect">
              <a:avLst/>
            </a:prstGeom>
            <a:solidFill>
              <a:schemeClr val="accent4"/>
            </a:solidFill>
          </p:spPr>
          <p:txBody>
            <a:bodyPr wrap="square" lIns="0" tIns="0" rIns="0" bIns="0" rtlCol="0">
              <a:noAutofit/>
            </a:bodyPr>
            <a:lstStyle/>
            <a:p>
              <a:pPr algn="ctr"/>
              <a:r>
                <a:rPr lang="en-AU" sz="3600"/>
                <a:t>Gas</a:t>
              </a:r>
              <a:endParaRPr lang="en-AU" sz="1800"/>
            </a:p>
          </p:txBody>
        </p:sp>
        <p:cxnSp>
          <p:nvCxnSpPr>
            <p:cNvPr id="11" name="Connector: Curved 10" descr="An arrow">
              <a:extLst>
                <a:ext uri="{FF2B5EF4-FFF2-40B4-BE49-F238E27FC236}">
                  <a16:creationId xmlns:a16="http://schemas.microsoft.com/office/drawing/2014/main" id="{9A787AAD-1329-4479-536D-7A6EB9B5A5AC}"/>
                </a:ext>
              </a:extLst>
            </p:cNvPr>
            <p:cNvCxnSpPr>
              <a:cxnSpLocks/>
              <a:stCxn id="6" idx="0"/>
              <a:endCxn id="8" idx="0"/>
            </p:cNvCxnSpPr>
            <p:nvPr/>
          </p:nvCxnSpPr>
          <p:spPr>
            <a:xfrm rot="5400000" flipH="1" flipV="1">
              <a:off x="3633424" y="1402506"/>
              <a:ext cx="46636" cy="4461646"/>
            </a:xfrm>
            <a:prstGeom prst="curvedConnector3">
              <a:avLst>
                <a:gd name="adj1" fmla="val 213498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descr="An arrow">
              <a:extLst>
                <a:ext uri="{FF2B5EF4-FFF2-40B4-BE49-F238E27FC236}">
                  <a16:creationId xmlns:a16="http://schemas.microsoft.com/office/drawing/2014/main" id="{581D1A76-0AF5-CB32-9CFC-F77C65F623F0}"/>
                </a:ext>
              </a:extLst>
            </p:cNvPr>
            <p:cNvCxnSpPr>
              <a:cxnSpLocks/>
              <a:stCxn id="8" idx="2"/>
              <a:endCxn id="6" idx="2"/>
            </p:cNvCxnSpPr>
            <p:nvPr/>
          </p:nvCxnSpPr>
          <p:spPr>
            <a:xfrm rot="5400000">
              <a:off x="3626497" y="2005178"/>
              <a:ext cx="60491" cy="4461646"/>
            </a:xfrm>
            <a:prstGeom prst="curvedConnector3">
              <a:avLst>
                <a:gd name="adj1" fmla="val 1325339"/>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descr="An arrow">
              <a:extLst>
                <a:ext uri="{FF2B5EF4-FFF2-40B4-BE49-F238E27FC236}">
                  <a16:creationId xmlns:a16="http://schemas.microsoft.com/office/drawing/2014/main" id="{9F115A84-98FE-B9A1-0E2B-FE66331C7217}"/>
                </a:ext>
              </a:extLst>
            </p:cNvPr>
            <p:cNvCxnSpPr>
              <a:cxnSpLocks/>
            </p:cNvCxnSpPr>
            <p:nvPr/>
          </p:nvCxnSpPr>
          <p:spPr>
            <a:xfrm rot="5400000" flipH="1">
              <a:off x="8513956" y="1692232"/>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7" name="Connector: Curved 166" descr="An arrow">
              <a:extLst>
                <a:ext uri="{FF2B5EF4-FFF2-40B4-BE49-F238E27FC236}">
                  <a16:creationId xmlns:a16="http://schemas.microsoft.com/office/drawing/2014/main" id="{FE421A8C-8B52-17F5-4F26-B81060668B9B}"/>
                </a:ext>
              </a:extLst>
            </p:cNvPr>
            <p:cNvCxnSpPr>
              <a:cxnSpLocks/>
            </p:cNvCxnSpPr>
            <p:nvPr/>
          </p:nvCxnSpPr>
          <p:spPr>
            <a:xfrm rot="5400000" flipV="1">
              <a:off x="8513956" y="1038105"/>
              <a:ext cx="89061" cy="5101394"/>
            </a:xfrm>
            <a:prstGeom prst="curvedConnector3">
              <a:avLst>
                <a:gd name="adj1" fmla="val -1018936"/>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Arrow: Curved Up 14" descr="An arrow">
              <a:extLst>
                <a:ext uri="{FF2B5EF4-FFF2-40B4-BE49-F238E27FC236}">
                  <a16:creationId xmlns:a16="http://schemas.microsoft.com/office/drawing/2014/main" id="{967BF63E-07C9-4AFA-3905-7F26A3447839}"/>
                </a:ext>
              </a:extLst>
            </p:cNvPr>
            <p:cNvSpPr/>
            <p:nvPr/>
          </p:nvSpPr>
          <p:spPr>
            <a:xfrm flipV="1">
              <a:off x="1135144" y="1946805"/>
              <a:ext cx="10348856" cy="1236852"/>
            </a:xfrm>
            <a:prstGeom prst="curvedUpArrow">
              <a:avLst>
                <a:gd name="adj1" fmla="val 11301"/>
                <a:gd name="adj2" fmla="val 50000"/>
                <a:gd name="adj3" fmla="val 28479"/>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urved Up 15" descr="An arrow">
              <a:extLst>
                <a:ext uri="{FF2B5EF4-FFF2-40B4-BE49-F238E27FC236}">
                  <a16:creationId xmlns:a16="http://schemas.microsoft.com/office/drawing/2014/main" id="{037BB914-EBD1-2F6D-5935-D403E9731CAE}"/>
                </a:ext>
              </a:extLst>
            </p:cNvPr>
            <p:cNvSpPr/>
            <p:nvPr/>
          </p:nvSpPr>
          <p:spPr>
            <a:xfrm rot="10800000" flipV="1">
              <a:off x="921572" y="4592258"/>
              <a:ext cx="10348856" cy="1236852"/>
            </a:xfrm>
            <a:prstGeom prst="curvedUpArrow">
              <a:avLst>
                <a:gd name="adj1" fmla="val 11301"/>
                <a:gd name="adj2" fmla="val 50000"/>
                <a:gd name="adj3" fmla="val 250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1CD844E9-3364-D818-FC69-DBA27DE496F1}"/>
                </a:ext>
              </a:extLst>
            </p:cNvPr>
            <p:cNvSpPr txBox="1"/>
            <p:nvPr/>
          </p:nvSpPr>
          <p:spPr>
            <a:xfrm>
              <a:off x="5347855" y="1567085"/>
              <a:ext cx="1721691" cy="350999"/>
            </a:xfrm>
            <a:prstGeom prst="rect">
              <a:avLst/>
            </a:prstGeom>
            <a:noFill/>
          </p:spPr>
          <p:txBody>
            <a:bodyPr wrap="square" lIns="0" tIns="0" rIns="0" bIns="0" rtlCol="0">
              <a:noAutofit/>
            </a:bodyPr>
            <a:lstStyle/>
            <a:p>
              <a:pPr algn="l"/>
              <a:r>
                <a:rPr lang="en-AU"/>
                <a:t>Sublimation</a:t>
              </a:r>
            </a:p>
          </p:txBody>
        </p:sp>
        <p:sp>
          <p:nvSpPr>
            <p:cNvPr id="13" name="TextBox 12">
              <a:extLst>
                <a:ext uri="{FF2B5EF4-FFF2-40B4-BE49-F238E27FC236}">
                  <a16:creationId xmlns:a16="http://schemas.microsoft.com/office/drawing/2014/main" id="{B3C263D7-7EAC-313D-F980-6DF3C67B3AB8}"/>
                </a:ext>
              </a:extLst>
            </p:cNvPr>
            <p:cNvSpPr txBox="1"/>
            <p:nvPr/>
          </p:nvSpPr>
          <p:spPr>
            <a:xfrm>
              <a:off x="3069635" y="2766173"/>
              <a:ext cx="1519948" cy="350999"/>
            </a:xfrm>
            <a:prstGeom prst="rect">
              <a:avLst/>
            </a:prstGeom>
            <a:noFill/>
          </p:spPr>
          <p:txBody>
            <a:bodyPr wrap="square" lIns="0" tIns="0" rIns="0" bIns="0" rtlCol="0">
              <a:noAutofit/>
            </a:bodyPr>
            <a:lstStyle/>
            <a:p>
              <a:pPr algn="l"/>
              <a:r>
                <a:rPr lang="en-AU"/>
                <a:t>Melting</a:t>
              </a:r>
            </a:p>
          </p:txBody>
        </p:sp>
        <p:sp>
          <p:nvSpPr>
            <p:cNvPr id="19" name="TextBox 18">
              <a:extLst>
                <a:ext uri="{FF2B5EF4-FFF2-40B4-BE49-F238E27FC236}">
                  <a16:creationId xmlns:a16="http://schemas.microsoft.com/office/drawing/2014/main" id="{B94172EB-D20E-BB37-4F86-EBFD69A459EE}"/>
                </a:ext>
              </a:extLst>
            </p:cNvPr>
            <p:cNvSpPr txBox="1"/>
            <p:nvPr/>
          </p:nvSpPr>
          <p:spPr>
            <a:xfrm>
              <a:off x="7897091" y="4673962"/>
              <a:ext cx="1915655" cy="350999"/>
            </a:xfrm>
            <a:prstGeom prst="rect">
              <a:avLst/>
            </a:prstGeom>
            <a:noFill/>
          </p:spPr>
          <p:txBody>
            <a:bodyPr wrap="square" lIns="0" tIns="0" rIns="0" bIns="0" rtlCol="0">
              <a:noAutofit/>
            </a:bodyPr>
            <a:lstStyle/>
            <a:p>
              <a:pPr algn="l"/>
              <a:r>
                <a:rPr lang="en-AU"/>
                <a:t>Condensation</a:t>
              </a:r>
            </a:p>
          </p:txBody>
        </p:sp>
        <p:sp>
          <p:nvSpPr>
            <p:cNvPr id="20" name="TextBox 19">
              <a:extLst>
                <a:ext uri="{FF2B5EF4-FFF2-40B4-BE49-F238E27FC236}">
                  <a16:creationId xmlns:a16="http://schemas.microsoft.com/office/drawing/2014/main" id="{BE8763B8-3F80-1FA0-BDE5-54E228C8DBAB}"/>
                </a:ext>
              </a:extLst>
            </p:cNvPr>
            <p:cNvSpPr txBox="1"/>
            <p:nvPr/>
          </p:nvSpPr>
          <p:spPr>
            <a:xfrm>
              <a:off x="5127591" y="5878668"/>
              <a:ext cx="1841083" cy="350999"/>
            </a:xfrm>
            <a:prstGeom prst="rect">
              <a:avLst/>
            </a:prstGeom>
            <a:noFill/>
          </p:spPr>
          <p:txBody>
            <a:bodyPr wrap="square" lIns="0" tIns="0" rIns="0" bIns="0" rtlCol="0">
              <a:noAutofit/>
            </a:bodyPr>
            <a:lstStyle/>
            <a:p>
              <a:pPr algn="l"/>
              <a:r>
                <a:rPr lang="en-AU" b="1">
                  <a:solidFill>
                    <a:srgbClr val="FF0000"/>
                  </a:solidFill>
                </a:rPr>
                <a:t>Deposition</a:t>
              </a:r>
            </a:p>
          </p:txBody>
        </p:sp>
        <p:sp>
          <p:nvSpPr>
            <p:cNvPr id="5" name="TextBox 4">
              <a:extLst>
                <a:ext uri="{FF2B5EF4-FFF2-40B4-BE49-F238E27FC236}">
                  <a16:creationId xmlns:a16="http://schemas.microsoft.com/office/drawing/2014/main" id="{DE3C10DD-F385-4EEF-DDFC-9BC8A4C38ACE}"/>
                </a:ext>
              </a:extLst>
            </p:cNvPr>
            <p:cNvSpPr txBox="1"/>
            <p:nvPr/>
          </p:nvSpPr>
          <p:spPr>
            <a:xfrm>
              <a:off x="6968675" y="2727698"/>
              <a:ext cx="3656992" cy="350999"/>
            </a:xfrm>
            <a:prstGeom prst="rect">
              <a:avLst/>
            </a:prstGeom>
            <a:noFill/>
          </p:spPr>
          <p:txBody>
            <a:bodyPr wrap="square" lIns="0" tIns="0" rIns="0" bIns="0" rtlCol="0">
              <a:noAutofit/>
            </a:bodyPr>
            <a:lstStyle/>
            <a:p>
              <a:pPr algn="ctr"/>
              <a:r>
                <a:rPr lang="en-AU" err="1"/>
                <a:t>Vapourisation</a:t>
              </a:r>
              <a:endParaRPr lang="en-AU"/>
            </a:p>
            <a:p>
              <a:pPr algn="ctr"/>
              <a:r>
                <a:rPr lang="en-AU"/>
                <a:t>(evaporation and boiling)</a:t>
              </a:r>
            </a:p>
          </p:txBody>
        </p:sp>
        <p:sp>
          <p:nvSpPr>
            <p:cNvPr id="14" name="TextBox 13">
              <a:extLst>
                <a:ext uri="{FF2B5EF4-FFF2-40B4-BE49-F238E27FC236}">
                  <a16:creationId xmlns:a16="http://schemas.microsoft.com/office/drawing/2014/main" id="{AAF2000D-480D-F3BD-51D1-FE1F0A542D97}"/>
                </a:ext>
              </a:extLst>
            </p:cNvPr>
            <p:cNvSpPr txBox="1"/>
            <p:nvPr/>
          </p:nvSpPr>
          <p:spPr>
            <a:xfrm>
              <a:off x="2013994" y="4392960"/>
              <a:ext cx="3333861" cy="277614"/>
            </a:xfrm>
            <a:prstGeom prst="rect">
              <a:avLst/>
            </a:prstGeom>
            <a:noFill/>
          </p:spPr>
          <p:txBody>
            <a:bodyPr wrap="square" lIns="0" tIns="0" rIns="0" bIns="0" rtlCol="0">
              <a:noAutofit/>
            </a:bodyPr>
            <a:lstStyle/>
            <a:p>
              <a:pPr algn="l"/>
              <a:r>
                <a:rPr lang="en-AU"/>
                <a:t>Solidification / freezing</a:t>
              </a:r>
            </a:p>
          </p:txBody>
        </p:sp>
      </p:grpSp>
      <p:sp>
        <p:nvSpPr>
          <p:cNvPr id="18" name="Rectangle: Rounded Corners 17">
            <a:extLst>
              <a:ext uri="{FF2B5EF4-FFF2-40B4-BE49-F238E27FC236}">
                <a16:creationId xmlns:a16="http://schemas.microsoft.com/office/drawing/2014/main" id="{E72133F4-27E5-7257-0940-BF976816C533}"/>
              </a:ext>
            </a:extLst>
          </p:cNvPr>
          <p:cNvSpPr/>
          <p:nvPr/>
        </p:nvSpPr>
        <p:spPr>
          <a:xfrm>
            <a:off x="163629" y="5882836"/>
            <a:ext cx="11258100" cy="88372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rPr>
              <a:t>Gas particles lose energy rapidly and arrange into a fixed, ordered structure, forming a solid without passing through the liquid state.</a:t>
            </a:r>
          </a:p>
        </p:txBody>
      </p:sp>
      <p:sp>
        <p:nvSpPr>
          <p:cNvPr id="2" name="Slide Number Placeholder 1">
            <a:extLst>
              <a:ext uri="{FF2B5EF4-FFF2-40B4-BE49-F238E27FC236}">
                <a16:creationId xmlns:a16="http://schemas.microsoft.com/office/drawing/2014/main" id="{6F1D5135-9CF5-2DE1-48EE-F22C8784BF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29762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5355D-9DE4-9A37-4157-E9D5915167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DC7319-80EE-EAF6-AFFE-FE01A3524E7E}"/>
              </a:ext>
            </a:extLst>
          </p:cNvPr>
          <p:cNvSpPr>
            <a:spLocks noGrp="1"/>
          </p:cNvSpPr>
          <p:nvPr>
            <p:ph type="title"/>
          </p:nvPr>
        </p:nvSpPr>
        <p:spPr/>
        <p:txBody>
          <a:bodyPr/>
          <a:lstStyle/>
          <a:p>
            <a:r>
              <a:rPr lang="en-AU" dirty="0"/>
              <a:t>1.2 Checkpoint 2</a:t>
            </a:r>
            <a:endParaRPr lang="en-US" dirty="0"/>
          </a:p>
        </p:txBody>
      </p:sp>
      <p:sp>
        <p:nvSpPr>
          <p:cNvPr id="4" name="Text Placeholder 3" descr="Concentrated">
            <a:extLst>
              <a:ext uri="{FF2B5EF4-FFF2-40B4-BE49-F238E27FC236}">
                <a16:creationId xmlns:a16="http://schemas.microsoft.com/office/drawing/2014/main" id="{A4932E2D-0BBA-DAD9-BD74-1BE14649CC3C}"/>
              </a:ext>
            </a:extLst>
          </p:cNvPr>
          <p:cNvSpPr>
            <a:spLocks noGrp="1"/>
          </p:cNvSpPr>
          <p:nvPr>
            <p:ph type="body" sz="quarter" idx="18"/>
          </p:nvPr>
        </p:nvSpPr>
        <p:spPr/>
        <p:txBody>
          <a:bodyPr/>
          <a:lstStyle/>
          <a:p>
            <a:r>
              <a:rPr lang="en-AU" dirty="0"/>
              <a:t>Match each change of state with the correct description.</a:t>
            </a:r>
          </a:p>
        </p:txBody>
      </p:sp>
      <p:sp>
        <p:nvSpPr>
          <p:cNvPr id="5" name="Rectangle: Rounded Corners 12">
            <a:extLst>
              <a:ext uri="{FF2B5EF4-FFF2-40B4-BE49-F238E27FC236}">
                <a16:creationId xmlns:a16="http://schemas.microsoft.com/office/drawing/2014/main" id="{70A519F1-2A09-12E2-8386-ACC45E50C310}"/>
              </a:ext>
              <a:ext uri="{C183D7F6-B498-43B3-948B-1728B52AA6E4}">
                <adec:decorative xmlns:adec="http://schemas.microsoft.com/office/drawing/2017/decorative" val="1"/>
              </a:ext>
            </a:extLst>
          </p:cNvPr>
          <p:cNvSpPr/>
          <p:nvPr/>
        </p:nvSpPr>
        <p:spPr>
          <a:xfrm>
            <a:off x="2470838" y="2324591"/>
            <a:ext cx="9339171" cy="4021780"/>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 Placeholder 1">
            <a:extLst>
              <a:ext uri="{FF2B5EF4-FFF2-40B4-BE49-F238E27FC236}">
                <a16:creationId xmlns:a16="http://schemas.microsoft.com/office/drawing/2014/main" id="{EDFDB120-7F44-8BCA-91E3-CB8D33DDE49D}"/>
              </a:ext>
            </a:extLst>
          </p:cNvPr>
          <p:cNvSpPr txBox="1">
            <a:spLocks/>
          </p:cNvSpPr>
          <p:nvPr/>
        </p:nvSpPr>
        <p:spPr>
          <a:xfrm>
            <a:off x="330019" y="1879872"/>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8" name="Word bank 4" descr="Condensation">
            <a:extLst>
              <a:ext uri="{FF2B5EF4-FFF2-40B4-BE49-F238E27FC236}">
                <a16:creationId xmlns:a16="http://schemas.microsoft.com/office/drawing/2014/main" id="{693999A7-83E9-8C52-E222-A5C44FAEC5FD}"/>
              </a:ext>
            </a:extLst>
          </p:cNvPr>
          <p:cNvSpPr/>
          <p:nvPr/>
        </p:nvSpPr>
        <p:spPr>
          <a:xfrm>
            <a:off x="330019" y="2424983"/>
            <a:ext cx="1696221" cy="8202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Condensation</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6" name="Rectangle: Rounded Corners 21" descr="d) A solution with a lot of solute compared to solvent.&#10;">
            <a:extLst>
              <a:ext uri="{FF2B5EF4-FFF2-40B4-BE49-F238E27FC236}">
                <a16:creationId xmlns:a16="http://schemas.microsoft.com/office/drawing/2014/main" id="{77485AEC-47B4-9F2D-8EA4-1C374D29739F}"/>
              </a:ext>
            </a:extLst>
          </p:cNvPr>
          <p:cNvSpPr/>
          <p:nvPr/>
        </p:nvSpPr>
        <p:spPr>
          <a:xfrm>
            <a:off x="4450056" y="5435856"/>
            <a:ext cx="7228691" cy="820273"/>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4"/>
              <a:tabLst/>
              <a:defRPr/>
            </a:pPr>
            <a:r>
              <a:rPr lang="en-GB" sz="1600" dirty="0">
                <a:solidFill>
                  <a:srgbClr val="002664"/>
                </a:solidFill>
                <a:latin typeface="Arial" panose="020B0604020202020204"/>
              </a:rPr>
              <a:t>Particles lose energy and the substance changes from gas to liquid.</a:t>
            </a:r>
          </a:p>
        </p:txBody>
      </p:sp>
      <p:sp>
        <p:nvSpPr>
          <p:cNvPr id="23" name="Word bank 3" descr="Sublimation">
            <a:extLst>
              <a:ext uri="{FF2B5EF4-FFF2-40B4-BE49-F238E27FC236}">
                <a16:creationId xmlns:a16="http://schemas.microsoft.com/office/drawing/2014/main" id="{9A1763B6-D6BC-66A0-9422-72AF27C645A5}"/>
              </a:ext>
            </a:extLst>
          </p:cNvPr>
          <p:cNvSpPr/>
          <p:nvPr/>
        </p:nvSpPr>
        <p:spPr>
          <a:xfrm>
            <a:off x="330018" y="3428607"/>
            <a:ext cx="1696221" cy="8202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Sublimation</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3" name="Rectangle: Rounded Corners 14" descr="a) A mixture where a solute is fully dissolved in a solvent.&#10;">
            <a:extLst>
              <a:ext uri="{FF2B5EF4-FFF2-40B4-BE49-F238E27FC236}">
                <a16:creationId xmlns:a16="http://schemas.microsoft.com/office/drawing/2014/main" id="{DAD418E6-5C70-038C-4F2A-63F14334BDD9}"/>
              </a:ext>
            </a:extLst>
          </p:cNvPr>
          <p:cNvSpPr/>
          <p:nvPr/>
        </p:nvSpPr>
        <p:spPr>
          <a:xfrm>
            <a:off x="4452713" y="2460939"/>
            <a:ext cx="7226036" cy="784317"/>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lang="en-GB" sz="1600" dirty="0">
                <a:solidFill>
                  <a:srgbClr val="002664"/>
                </a:solidFill>
                <a:latin typeface="Arial" panose="020B0604020202020204"/>
              </a:rPr>
              <a:t>Particles gain energy and the substance changes directly from solid to gas.</a:t>
            </a:r>
          </a:p>
        </p:txBody>
      </p:sp>
      <p:sp>
        <p:nvSpPr>
          <p:cNvPr id="24" name="Word bank 2" descr="Melting">
            <a:extLst>
              <a:ext uri="{FF2B5EF4-FFF2-40B4-BE49-F238E27FC236}">
                <a16:creationId xmlns:a16="http://schemas.microsoft.com/office/drawing/2014/main" id="{6A169B8F-D5CC-3C29-9DC8-A0108922B51B}"/>
              </a:ext>
            </a:extLst>
          </p:cNvPr>
          <p:cNvSpPr/>
          <p:nvPr/>
        </p:nvSpPr>
        <p:spPr>
          <a:xfrm>
            <a:off x="330017" y="4432231"/>
            <a:ext cx="1696221" cy="8202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Melting</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4" name="Rectangle: Rounded Corners 19" descr="b) A solution with only a small amount of solute compared to solvent.&#10;">
            <a:extLst>
              <a:ext uri="{FF2B5EF4-FFF2-40B4-BE49-F238E27FC236}">
                <a16:creationId xmlns:a16="http://schemas.microsoft.com/office/drawing/2014/main" id="{A6FC08F7-1745-DD86-365A-168DCE27F216}"/>
              </a:ext>
            </a:extLst>
          </p:cNvPr>
          <p:cNvSpPr/>
          <p:nvPr/>
        </p:nvSpPr>
        <p:spPr>
          <a:xfrm>
            <a:off x="4452259" y="3440593"/>
            <a:ext cx="7228689" cy="820273"/>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kumimoji="0" lang="en-GB" sz="1600" b="0" i="0" u="none" strike="noStrike" kern="1200" cap="none" spc="0" normalizeH="0" baseline="0" noProof="0" dirty="0">
                <a:ln>
                  <a:noFill/>
                </a:ln>
                <a:solidFill>
                  <a:srgbClr val="002664"/>
                </a:solidFill>
                <a:effectLst/>
                <a:uLnTx/>
                <a:uFillTx/>
                <a:latin typeface="Arial" panose="020B0604020202020204"/>
                <a:ea typeface="+mn-ea"/>
                <a:cs typeface="+mn-cs"/>
              </a:rPr>
              <a:t>Particles lose energy and the substance changes from gas directly to a solid.</a:t>
            </a:r>
          </a:p>
        </p:txBody>
      </p:sp>
      <p:sp>
        <p:nvSpPr>
          <p:cNvPr id="25" name="Word bank 1" descr="Deposition">
            <a:extLst>
              <a:ext uri="{FF2B5EF4-FFF2-40B4-BE49-F238E27FC236}">
                <a16:creationId xmlns:a16="http://schemas.microsoft.com/office/drawing/2014/main" id="{7ECB13C2-431D-17F5-A9B3-E3A42ADE762F}"/>
              </a:ext>
            </a:extLst>
          </p:cNvPr>
          <p:cNvSpPr/>
          <p:nvPr/>
        </p:nvSpPr>
        <p:spPr>
          <a:xfrm>
            <a:off x="330016" y="5435856"/>
            <a:ext cx="1696221" cy="8202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Deposition</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5" name="Rectangle: Rounded Corners 20" descr="c) The substance that gets dissolved in a solution.&#10;">
            <a:extLst>
              <a:ext uri="{FF2B5EF4-FFF2-40B4-BE49-F238E27FC236}">
                <a16:creationId xmlns:a16="http://schemas.microsoft.com/office/drawing/2014/main" id="{361F7902-1227-4398-17D0-1F007AAC3E47}"/>
              </a:ext>
            </a:extLst>
          </p:cNvPr>
          <p:cNvSpPr/>
          <p:nvPr/>
        </p:nvSpPr>
        <p:spPr>
          <a:xfrm>
            <a:off x="4452257" y="4437985"/>
            <a:ext cx="7228691" cy="81452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lang="en-GB" sz="1600" dirty="0">
                <a:solidFill>
                  <a:srgbClr val="002664"/>
                </a:solidFill>
                <a:latin typeface="Arial" panose="020B0604020202020204"/>
              </a:rPr>
              <a:t>Particles gain energy and the substance changes from solid to liquid.</a:t>
            </a:r>
          </a:p>
        </p:txBody>
      </p:sp>
      <p:sp>
        <p:nvSpPr>
          <p:cNvPr id="18" name="TextBox 17">
            <a:extLst>
              <a:ext uri="{FF2B5EF4-FFF2-40B4-BE49-F238E27FC236}">
                <a16:creationId xmlns:a16="http://schemas.microsoft.com/office/drawing/2014/main" id="{05319677-0CB1-4200-C70C-95803535D861}"/>
              </a:ext>
              <a:ext uri="{C183D7F6-B498-43B3-948B-1728B52AA6E4}">
                <adec:decorative xmlns:adec="http://schemas.microsoft.com/office/drawing/2017/decorative" val="0"/>
              </a:ext>
            </a:extLst>
          </p:cNvPr>
          <p:cNvSpPr txBox="1"/>
          <p:nvPr/>
        </p:nvSpPr>
        <p:spPr>
          <a:xfrm>
            <a:off x="359999" y="6527181"/>
            <a:ext cx="9339172" cy="168819"/>
          </a:xfrm>
          <a:prstGeom prst="rect">
            <a:avLst/>
          </a:prstGeom>
          <a:noFill/>
        </p:spPr>
        <p:txBody>
          <a:bodyPr wrap="square" lIns="0" tIns="0" rIns="0" bIns="0" rtlCol="0">
            <a:noAutofit/>
          </a:bodyPr>
          <a:lstStyle/>
          <a:p>
            <a:pPr lvl="0">
              <a:lnSpc>
                <a:spcPct val="110000"/>
              </a:lnSpc>
              <a:spcAft>
                <a:spcPts val="600"/>
              </a:spcAft>
            </a:pPr>
            <a:r>
              <a:rPr lang="en-AU" sz="1000" dirty="0"/>
              <a:t>This work has been generated using </a:t>
            </a:r>
            <a:r>
              <a:rPr lang="en-AU" sz="1000" dirty="0">
                <a:hlinkClick r:id="rId3"/>
              </a:rPr>
              <a:t>BioRender.com</a:t>
            </a:r>
            <a:r>
              <a:rPr lang="en-AU" sz="1000" dirty="0"/>
              <a:t>. Any copyright subsisting in this work is owned by © State of New South Wales (Department of Education) 2024.</a:t>
            </a:r>
            <a:endParaRPr kumimoji="0" lang="en-AU" sz="1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6B264A06-DF92-C7B0-C302-A9281A4586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425572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4.07407E-6 L 0.19089 0.43842 " pathEditMode="relative" rAng="0" ptsTypes="AA">
                                      <p:cBhvr>
                                        <p:cTn id="6" dur="2000" fill="hold"/>
                                        <p:tgtEl>
                                          <p:spTgt spid="8"/>
                                        </p:tgtEl>
                                        <p:attrNameLst>
                                          <p:attrName>ppt_x</p:attrName>
                                          <p:attrName>ppt_y</p:attrName>
                                        </p:attrNameLst>
                                      </p:cBhvr>
                                      <p:rCtr x="9544" y="21921"/>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58333E-6 -2.22222E-6 L 0.18737 -0.14375 " pathEditMode="relative" rAng="0" ptsTypes="AA">
                                      <p:cBhvr>
                                        <p:cTn id="11" dur="2000" fill="hold"/>
                                        <p:tgtEl>
                                          <p:spTgt spid="23"/>
                                        </p:tgtEl>
                                        <p:attrNameLst>
                                          <p:attrName>ppt_x</p:attrName>
                                          <p:attrName>ppt_y</p:attrName>
                                        </p:attrNameLst>
                                      </p:cBhvr>
                                      <p:rCtr x="9362" y="-7199"/>
                                    </p:animMotion>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58333E-6 1.48148E-6 L 0.18998 0.00833 " pathEditMode="relative" rAng="0" ptsTypes="AA">
                                      <p:cBhvr>
                                        <p:cTn id="16" dur="2000" fill="hold"/>
                                        <p:tgtEl>
                                          <p:spTgt spid="24"/>
                                        </p:tgtEl>
                                        <p:attrNameLst>
                                          <p:attrName>ppt_x</p:attrName>
                                          <p:attrName>ppt_y</p:attrName>
                                        </p:attrNameLst>
                                      </p:cBhvr>
                                      <p:rCtr x="9492" y="417"/>
                                    </p:animMotion>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58333E-6 -4.81481E-6 L 0.18907 -0.2905 " pathEditMode="relative" rAng="0" ptsTypes="AA">
                                      <p:cBhvr>
                                        <p:cTn id="21" dur="2000" fill="hold"/>
                                        <p:tgtEl>
                                          <p:spTgt spid="25"/>
                                        </p:tgtEl>
                                        <p:attrNameLst>
                                          <p:attrName>ppt_x</p:attrName>
                                          <p:attrName>ppt_y</p:attrName>
                                        </p:attrNameLst>
                                      </p:cBhvr>
                                      <p:rCtr x="9453" y="-14537"/>
                                    </p:animMotion>
                                  </p:childTnLst>
                                </p:cTn>
                              </p:par>
                            </p:childTnLst>
                          </p:cTn>
                        </p:par>
                      </p:childTnLst>
                    </p:cTn>
                  </p:par>
                </p:childTnLst>
              </p:cTn>
              <p:nextCondLst>
                <p:cond evt="onClick" delay="0">
                  <p:tgtEl>
                    <p:spTgt spid="25"/>
                  </p:tgtEl>
                </p:cond>
              </p:nextCondLst>
            </p:seq>
          </p:childTnLst>
        </p:cTn>
      </p:par>
    </p:tnLst>
    <p:bldLst>
      <p:bldP spid="8" grpId="0" animBg="1"/>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B5BA1-DD1A-0D41-0054-D874DCA5C73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F999170-E77A-B9E2-A8A7-76B386FECDD0}"/>
              </a:ext>
            </a:extLst>
          </p:cNvPr>
          <p:cNvSpPr>
            <a:spLocks noGrp="1"/>
          </p:cNvSpPr>
          <p:nvPr>
            <p:ph type="title"/>
          </p:nvPr>
        </p:nvSpPr>
        <p:spPr>
          <a:xfrm>
            <a:off x="359998" y="360000"/>
            <a:ext cx="10260002" cy="522000"/>
          </a:xfrm>
        </p:spPr>
        <p:txBody>
          <a:bodyPr/>
          <a:lstStyle/>
          <a:p>
            <a:r>
              <a:rPr lang="en-AU" dirty="0"/>
              <a:t>1.2 Checkpoint 3</a:t>
            </a:r>
          </a:p>
        </p:txBody>
      </p:sp>
      <p:sp>
        <p:nvSpPr>
          <p:cNvPr id="9" name="Text Placeholder 8">
            <a:extLst>
              <a:ext uri="{FF2B5EF4-FFF2-40B4-BE49-F238E27FC236}">
                <a16:creationId xmlns:a16="http://schemas.microsoft.com/office/drawing/2014/main" id="{F119AF9B-3BCC-65C8-0CDC-E6D550C10F28}"/>
              </a:ext>
            </a:extLst>
          </p:cNvPr>
          <p:cNvSpPr>
            <a:spLocks noGrp="1"/>
          </p:cNvSpPr>
          <p:nvPr>
            <p:ph type="body" sz="quarter" idx="18"/>
          </p:nvPr>
        </p:nvSpPr>
        <p:spPr>
          <a:xfrm>
            <a:off x="359998" y="1016704"/>
            <a:ext cx="10080000" cy="310015"/>
          </a:xfrm>
        </p:spPr>
        <p:txBody>
          <a:bodyPr/>
          <a:lstStyle/>
          <a:p>
            <a:r>
              <a:rPr lang="en-AU"/>
              <a:t>Why do substances change from one state to another when heated?</a:t>
            </a:r>
          </a:p>
        </p:txBody>
      </p:sp>
      <p:sp>
        <p:nvSpPr>
          <p:cNvPr id="7" name="Content Placeholder 6">
            <a:extLst>
              <a:ext uri="{FF2B5EF4-FFF2-40B4-BE49-F238E27FC236}">
                <a16:creationId xmlns:a16="http://schemas.microsoft.com/office/drawing/2014/main" id="{BF56A2EE-C4B2-0754-A01D-BDBB0252D0B9}"/>
              </a:ext>
            </a:extLst>
          </p:cNvPr>
          <p:cNvSpPr>
            <a:spLocks noGrp="1"/>
          </p:cNvSpPr>
          <p:nvPr>
            <p:ph sz="quarter" idx="4294967295"/>
          </p:nvPr>
        </p:nvSpPr>
        <p:spPr>
          <a:xfrm>
            <a:off x="359998" y="1881188"/>
            <a:ext cx="11512550" cy="4814887"/>
          </a:xfrm>
        </p:spPr>
        <p:txBody>
          <a:bodyPr/>
          <a:lstStyle/>
          <a:p>
            <a:r>
              <a:rPr lang="en-AU" dirty="0"/>
              <a:t>A. Heating causes particles to rise upwards.</a:t>
            </a:r>
          </a:p>
          <a:p>
            <a:r>
              <a:rPr lang="en-AU" dirty="0"/>
              <a:t>B. Heat energy causes particles to gain or lose mass.</a:t>
            </a:r>
          </a:p>
          <a:p>
            <a:r>
              <a:rPr lang="en-AU" dirty="0"/>
              <a:t>C. Added heat energy makes particles move faster and spread apart.</a:t>
            </a:r>
          </a:p>
          <a:p>
            <a:r>
              <a:rPr lang="en-AU" dirty="0"/>
              <a:t>D. Heat forces the particles to become larger.</a:t>
            </a:r>
          </a:p>
        </p:txBody>
      </p:sp>
      <p:sp>
        <p:nvSpPr>
          <p:cNvPr id="2" name="Slide Number Placeholder 1">
            <a:extLst>
              <a:ext uri="{FF2B5EF4-FFF2-40B4-BE49-F238E27FC236}">
                <a16:creationId xmlns:a16="http://schemas.microsoft.com/office/drawing/2014/main" id="{1D3DC8DD-A2A9-FA2C-FF5E-D1732C955E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284875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0873B-0E13-E1AB-BB51-F1D45A7AFC4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E58B7D-350B-39EA-1716-8B4A3866784C}"/>
              </a:ext>
            </a:extLst>
          </p:cNvPr>
          <p:cNvSpPr>
            <a:spLocks noGrp="1"/>
          </p:cNvSpPr>
          <p:nvPr>
            <p:ph type="title"/>
          </p:nvPr>
        </p:nvSpPr>
        <p:spPr/>
        <p:txBody>
          <a:bodyPr/>
          <a:lstStyle/>
          <a:p>
            <a:r>
              <a:rPr lang="en-AU">
                <a:cs typeface="Arial"/>
              </a:rPr>
              <a:t>1.3 Buoyancy (1 of 2)</a:t>
            </a:r>
          </a:p>
        </p:txBody>
      </p:sp>
      <p:sp>
        <p:nvSpPr>
          <p:cNvPr id="6" name="Text Placeholder 5">
            <a:extLst>
              <a:ext uri="{FF2B5EF4-FFF2-40B4-BE49-F238E27FC236}">
                <a16:creationId xmlns:a16="http://schemas.microsoft.com/office/drawing/2014/main" id="{22A1098A-8F1C-8981-29A0-ABD179271761}"/>
              </a:ext>
            </a:extLst>
          </p:cNvPr>
          <p:cNvSpPr>
            <a:spLocks noGrp="1"/>
          </p:cNvSpPr>
          <p:nvPr>
            <p:ph type="body" sz="quarter" idx="18"/>
          </p:nvPr>
        </p:nvSpPr>
        <p:spPr/>
        <p:txBody>
          <a:bodyPr/>
          <a:lstStyle/>
          <a:p>
            <a:r>
              <a:rPr lang="en-AU" dirty="0"/>
              <a:t>Learning intentions and success criteria</a:t>
            </a:r>
          </a:p>
        </p:txBody>
      </p:sp>
      <p:graphicFrame>
        <p:nvGraphicFramePr>
          <p:cNvPr id="7" name="Table 6">
            <a:extLst>
              <a:ext uri="{FF2B5EF4-FFF2-40B4-BE49-F238E27FC236}">
                <a16:creationId xmlns:a16="http://schemas.microsoft.com/office/drawing/2014/main" id="{1AE2C3F7-C547-E86E-EE5E-BBEDF6A10F06}"/>
              </a:ext>
            </a:extLst>
          </p:cNvPr>
          <p:cNvGraphicFramePr>
            <a:graphicFrameLocks noGrp="1"/>
          </p:cNvGraphicFramePr>
          <p:nvPr>
            <p:extLst>
              <p:ext uri="{D42A27DB-BD31-4B8C-83A1-F6EECF244321}">
                <p14:modId xmlns:p14="http://schemas.microsoft.com/office/powerpoint/2010/main" val="547089858"/>
              </p:ext>
            </p:extLst>
          </p:nvPr>
        </p:nvGraphicFramePr>
        <p:xfrm>
          <a:off x="359998" y="1916174"/>
          <a:ext cx="11126369" cy="4282251"/>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buoyancy</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shape can affect the volume of an object</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relate the volume of an object to the amount of water displaced and if it will float or not.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plan an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independent, dependent and controlled variables in an investigation</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ways to manage risks in an investigation.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841858"/>
                  </a:ext>
                </a:extLst>
              </a:tr>
            </a:tbl>
          </a:graphicData>
        </a:graphic>
      </p:graphicFrame>
      <p:sp>
        <p:nvSpPr>
          <p:cNvPr id="2" name="Slide Number Placeholder 1">
            <a:extLst>
              <a:ext uri="{FF2B5EF4-FFF2-40B4-BE49-F238E27FC236}">
                <a16:creationId xmlns:a16="http://schemas.microsoft.com/office/drawing/2014/main" id="{3BC3987C-BA87-1C74-1F83-EC004A0AFF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310196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9749E-D587-85E4-D245-3EB3CEC29F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8A1BA50-2977-8618-13CB-C7535F1F5F86}"/>
              </a:ext>
            </a:extLst>
          </p:cNvPr>
          <p:cNvSpPr>
            <a:spLocks noGrp="1"/>
          </p:cNvSpPr>
          <p:nvPr>
            <p:ph type="title"/>
          </p:nvPr>
        </p:nvSpPr>
        <p:spPr/>
        <p:txBody>
          <a:bodyPr/>
          <a:lstStyle/>
          <a:p>
            <a:r>
              <a:rPr lang="en-AU" dirty="0">
                <a:cs typeface="Arial"/>
              </a:rPr>
              <a:t>1.3 Buoyancy (2 of 2)</a:t>
            </a:r>
          </a:p>
        </p:txBody>
      </p:sp>
      <p:sp>
        <p:nvSpPr>
          <p:cNvPr id="6" name="Text Placeholder 5">
            <a:extLst>
              <a:ext uri="{FF2B5EF4-FFF2-40B4-BE49-F238E27FC236}">
                <a16:creationId xmlns:a16="http://schemas.microsoft.com/office/drawing/2014/main" id="{23618B68-9422-58CF-FC87-5B872C3AF68C}"/>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0A1CF7E4-E215-7090-4B87-AD5BF8A109F1}"/>
              </a:ext>
            </a:extLst>
          </p:cNvPr>
          <p:cNvGraphicFramePr>
            <a:graphicFrameLocks noGrp="1"/>
          </p:cNvGraphicFramePr>
          <p:nvPr>
            <p:extLst>
              <p:ext uri="{D42A27DB-BD31-4B8C-83A1-F6EECF244321}">
                <p14:modId xmlns:p14="http://schemas.microsoft.com/office/powerpoint/2010/main" val="3675057511"/>
              </p:ext>
            </p:extLst>
          </p:nvPr>
        </p:nvGraphicFramePr>
        <p:xfrm>
          <a:off x="359998" y="1916174"/>
          <a:ext cx="11126369" cy="357111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safely follow a planned procedure.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conduct investigations safely by following </a:t>
                      </a:r>
                      <a:r>
                        <a:rPr lang="en-AU" sz="1800" dirty="0" err="1">
                          <a:latin typeface="Arial" panose="020B0604020202020204" pitchFamily="34" charset="0"/>
                          <a:cs typeface="Arial" panose="020B0604020202020204" pitchFamily="34" charset="0"/>
                        </a:rPr>
                        <a:t>WHS</a:t>
                      </a:r>
                      <a:r>
                        <a:rPr lang="en-AU" sz="1800" dirty="0">
                          <a:latin typeface="Arial" panose="020B0604020202020204" pitchFamily="34" charset="0"/>
                          <a:cs typeface="Arial" panose="020B0604020202020204" pitchFamily="34" charset="0"/>
                        </a:rPr>
                        <a:t> practices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follow a written procedure for an investigation</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control variables in an investigation</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record observation and measurements.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08A1D5FE-97A4-D5D6-4D09-3F341109FA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4635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F79F-F747-07D9-17E8-06DD40A417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280721-B203-A682-4F7B-C63DB8F34515}"/>
              </a:ext>
            </a:extLst>
          </p:cNvPr>
          <p:cNvSpPr>
            <a:spLocks noGrp="1"/>
          </p:cNvSpPr>
          <p:nvPr>
            <p:ph type="title"/>
          </p:nvPr>
        </p:nvSpPr>
        <p:spPr/>
        <p:txBody>
          <a:bodyPr/>
          <a:lstStyle/>
          <a:p>
            <a:r>
              <a:rPr lang="en-GB">
                <a:latin typeface="+mj-lt"/>
                <a:cs typeface="Arial"/>
              </a:rPr>
              <a:t>Contents 2</a:t>
            </a:r>
            <a:endParaRPr lang="en-GB">
              <a:latin typeface="+mj-lt"/>
            </a:endParaRPr>
          </a:p>
        </p:txBody>
      </p:sp>
      <p:sp>
        <p:nvSpPr>
          <p:cNvPr id="9" name="Oval 8">
            <a:hlinkClick r:id="rId3" action="ppaction://hlinksldjump"/>
            <a:extLst>
              <a:ext uri="{FF2B5EF4-FFF2-40B4-BE49-F238E27FC236}">
                <a16:creationId xmlns:a16="http://schemas.microsoft.com/office/drawing/2014/main" id="{1B5E96C7-B844-C022-8469-3FC8884E099B}"/>
              </a:ext>
            </a:extLst>
          </p:cNvPr>
          <p:cNvSpPr/>
          <p:nvPr/>
        </p:nvSpPr>
        <p:spPr>
          <a:xfrm>
            <a:off x="262997" y="1202701"/>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err="1">
                <a:solidFill>
                  <a:schemeClr val="bg1"/>
                </a:solidFill>
                <a:latin typeface="Arial"/>
                <a:cs typeface="Arial"/>
              </a:rPr>
              <a:t>TRB</a:t>
            </a:r>
            <a:r>
              <a:rPr lang="en-AU" sz="1600" b="1" dirty="0">
                <a:solidFill>
                  <a:schemeClr val="bg1"/>
                </a:solidFill>
                <a:latin typeface="Arial"/>
                <a:cs typeface="Arial"/>
              </a:rPr>
              <a:t> 3</a:t>
            </a:r>
            <a:endParaRPr lang="en-AU" sz="1600" b="1" dirty="0">
              <a:solidFill>
                <a:schemeClr val="bg1"/>
              </a:solidFill>
              <a:latin typeface="Arial" panose="020B0604020202020204" pitchFamily="34" charset="0"/>
              <a:cs typeface="Arial" panose="020B0604020202020204" pitchFamily="34" charset="0"/>
            </a:endParaRPr>
          </a:p>
        </p:txBody>
      </p:sp>
      <p:grpSp>
        <p:nvGrpSpPr>
          <p:cNvPr id="17" name="Group 16" descr="3.1 Classifying matter&#10;">
            <a:extLst>
              <a:ext uri="{FF2B5EF4-FFF2-40B4-BE49-F238E27FC236}">
                <a16:creationId xmlns:a16="http://schemas.microsoft.com/office/drawing/2014/main" id="{8EB901F3-457F-263B-A5BB-3E7D51948CDA}"/>
              </a:ext>
            </a:extLst>
          </p:cNvPr>
          <p:cNvGrpSpPr/>
          <p:nvPr/>
        </p:nvGrpSpPr>
        <p:grpSpPr>
          <a:xfrm>
            <a:off x="1238032" y="1111981"/>
            <a:ext cx="5227198" cy="1045440"/>
            <a:chOff x="1055920" y="1111981"/>
            <a:chExt cx="5227198" cy="1045440"/>
          </a:xfrm>
        </p:grpSpPr>
        <p:sp>
          <p:nvSpPr>
            <p:cNvPr id="44" name="Rectangle: Rounded Corners 43">
              <a:hlinkClick r:id="rId4" action="ppaction://hlinksldjump"/>
              <a:extLst>
                <a:ext uri="{FF2B5EF4-FFF2-40B4-BE49-F238E27FC236}">
                  <a16:creationId xmlns:a16="http://schemas.microsoft.com/office/drawing/2014/main" id="{37EA4596-AB05-26EB-1620-CEBACF1D5AEA}"/>
                </a:ext>
                <a:ext uri="{C183D7F6-B498-43B3-948B-1728B52AA6E4}">
                  <adec:decorative xmlns:adec="http://schemas.microsoft.com/office/drawing/2017/decorative" val="1"/>
                </a:ext>
              </a:extLst>
            </p:cNvPr>
            <p:cNvSpPr/>
            <p:nvPr/>
          </p:nvSpPr>
          <p:spPr>
            <a:xfrm>
              <a:off x="1638244" y="1175701"/>
              <a:ext cx="4644874"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2"/>
                  </a:solidFill>
                  <a:latin typeface="+mj-lt"/>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Classifying matter</a:t>
              </a:r>
              <a:endParaRPr lang="en-GB" sz="1800" b="1" dirty="0">
                <a:solidFill>
                  <a:schemeClr val="accent2"/>
                </a:solidFill>
                <a:latin typeface="+mj-lt"/>
                <a:cs typeface="Arial" panose="020B0604020202020204" pitchFamily="34" charset="0"/>
              </a:endParaRPr>
            </a:p>
          </p:txBody>
        </p:sp>
        <p:sp>
          <p:nvSpPr>
            <p:cNvPr id="45" name="Oval 44">
              <a:hlinkClick r:id="rId4" action="ppaction://hlinksldjump"/>
              <a:extLst>
                <a:ext uri="{FF2B5EF4-FFF2-40B4-BE49-F238E27FC236}">
                  <a16:creationId xmlns:a16="http://schemas.microsoft.com/office/drawing/2014/main" id="{2ECBCD03-0621-24BD-38BF-96AD35E05A0F}"/>
                </a:ext>
              </a:extLst>
            </p:cNvPr>
            <p:cNvSpPr/>
            <p:nvPr/>
          </p:nvSpPr>
          <p:spPr>
            <a:xfrm>
              <a:off x="1055920" y="111198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3.1</a:t>
              </a:r>
              <a:endParaRPr lang="en-AU" sz="1600" b="1" dirty="0">
                <a:solidFill>
                  <a:schemeClr val="bg1"/>
                </a:solidFill>
                <a:latin typeface="Arial" panose="020B0604020202020204" pitchFamily="34" charset="0"/>
                <a:cs typeface="Arial" panose="020B0604020202020204" pitchFamily="34" charset="0"/>
              </a:endParaRPr>
            </a:p>
          </p:txBody>
        </p:sp>
      </p:grpSp>
      <p:grpSp>
        <p:nvGrpSpPr>
          <p:cNvPr id="18" name="Group 17" descr="3.2 Separating mixtures&#10;">
            <a:extLst>
              <a:ext uri="{FF2B5EF4-FFF2-40B4-BE49-F238E27FC236}">
                <a16:creationId xmlns:a16="http://schemas.microsoft.com/office/drawing/2014/main" id="{689BFE7A-4C25-187F-E049-311D183CEE7F}"/>
              </a:ext>
            </a:extLst>
          </p:cNvPr>
          <p:cNvGrpSpPr/>
          <p:nvPr/>
        </p:nvGrpSpPr>
        <p:grpSpPr>
          <a:xfrm>
            <a:off x="1238032" y="2246626"/>
            <a:ext cx="5227198" cy="1045440"/>
            <a:chOff x="1055920" y="2246626"/>
            <a:chExt cx="5227198" cy="1045440"/>
          </a:xfrm>
        </p:grpSpPr>
        <p:sp>
          <p:nvSpPr>
            <p:cNvPr id="41" name="Rectangle: Rounded Corners 40">
              <a:hlinkClick r:id="rId5" action="ppaction://hlinksldjump"/>
              <a:extLst>
                <a:ext uri="{FF2B5EF4-FFF2-40B4-BE49-F238E27FC236}">
                  <a16:creationId xmlns:a16="http://schemas.microsoft.com/office/drawing/2014/main" id="{3EB10BFA-568B-22CD-DFE3-2E74296C7F37}"/>
                </a:ext>
                <a:ext uri="{C183D7F6-B498-43B3-948B-1728B52AA6E4}">
                  <adec:decorative xmlns:adec="http://schemas.microsoft.com/office/drawing/2017/decorative" val="1"/>
                </a:ext>
              </a:extLst>
            </p:cNvPr>
            <p:cNvSpPr/>
            <p:nvPr/>
          </p:nvSpPr>
          <p:spPr>
            <a:xfrm>
              <a:off x="1638244" y="2310649"/>
              <a:ext cx="4644874"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2"/>
                  </a:solidFill>
                  <a:latin typeface="+mj-lt"/>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Separating mixtures</a:t>
              </a:r>
              <a:endParaRPr lang="en-GB" sz="1800" b="1" dirty="0">
                <a:solidFill>
                  <a:schemeClr val="accent2"/>
                </a:solidFill>
                <a:latin typeface="+mj-lt"/>
                <a:cs typeface="Arial" panose="020B0604020202020204" pitchFamily="34" charset="0"/>
              </a:endParaRPr>
            </a:p>
          </p:txBody>
        </p:sp>
        <p:sp>
          <p:nvSpPr>
            <p:cNvPr id="42" name="Oval 41">
              <a:hlinkClick r:id="rId5" action="ppaction://hlinksldjump"/>
              <a:extLst>
                <a:ext uri="{FF2B5EF4-FFF2-40B4-BE49-F238E27FC236}">
                  <a16:creationId xmlns:a16="http://schemas.microsoft.com/office/drawing/2014/main" id="{F12399BA-1C6F-9E78-E33C-24AA4C34FAB9}"/>
                </a:ext>
              </a:extLst>
            </p:cNvPr>
            <p:cNvSpPr/>
            <p:nvPr/>
          </p:nvSpPr>
          <p:spPr>
            <a:xfrm>
              <a:off x="1055920" y="2246626"/>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3.2</a:t>
              </a:r>
            </a:p>
          </p:txBody>
        </p:sp>
      </p:grpSp>
      <p:grpSp>
        <p:nvGrpSpPr>
          <p:cNvPr id="19" name="Group 18" descr="3.3 Separation techniques – evaporation, boiling and distillation&#10;">
            <a:extLst>
              <a:ext uri="{FF2B5EF4-FFF2-40B4-BE49-F238E27FC236}">
                <a16:creationId xmlns:a16="http://schemas.microsoft.com/office/drawing/2014/main" id="{DE8C287D-DCA5-15BC-252E-0767AE791757}"/>
              </a:ext>
            </a:extLst>
          </p:cNvPr>
          <p:cNvGrpSpPr/>
          <p:nvPr/>
        </p:nvGrpSpPr>
        <p:grpSpPr>
          <a:xfrm>
            <a:off x="1238032" y="3381271"/>
            <a:ext cx="5197396" cy="1045440"/>
            <a:chOff x="1055920" y="3381271"/>
            <a:chExt cx="5197396" cy="1045440"/>
          </a:xfrm>
        </p:grpSpPr>
        <p:sp>
          <p:nvSpPr>
            <p:cNvPr id="38" name="Rectangle: Rounded Corners 37">
              <a:hlinkClick r:id="rId6" action="ppaction://hlinksldjump"/>
              <a:extLst>
                <a:ext uri="{FF2B5EF4-FFF2-40B4-BE49-F238E27FC236}">
                  <a16:creationId xmlns:a16="http://schemas.microsoft.com/office/drawing/2014/main" id="{D3CA7D65-03B0-AC87-F22B-F383CF5E7BC0}"/>
                </a:ext>
                <a:ext uri="{C183D7F6-B498-43B3-948B-1728B52AA6E4}">
                  <adec:decorative xmlns:adec="http://schemas.microsoft.com/office/drawing/2017/decorative" val="1"/>
                </a:ext>
              </a:extLst>
            </p:cNvPr>
            <p:cNvSpPr/>
            <p:nvPr/>
          </p:nvSpPr>
          <p:spPr>
            <a:xfrm>
              <a:off x="1608442" y="3445294"/>
              <a:ext cx="4644874"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6" action="ppaction://hlinksldjump"/>
                </a:rPr>
                <a:t>Separation techniques – evaporation, boiling and distillation</a:t>
              </a:r>
              <a:endParaRPr lang="en-GB" sz="1800" b="1" dirty="0">
                <a:solidFill>
                  <a:schemeClr val="accent1"/>
                </a:solidFill>
                <a:latin typeface="+mj-lt"/>
                <a:cs typeface="Arial" panose="020B0604020202020204" pitchFamily="34" charset="0"/>
              </a:endParaRPr>
            </a:p>
          </p:txBody>
        </p:sp>
        <p:sp>
          <p:nvSpPr>
            <p:cNvPr id="39" name="Oval 38">
              <a:hlinkClick r:id="rId6" action="ppaction://hlinksldjump"/>
              <a:extLst>
                <a:ext uri="{FF2B5EF4-FFF2-40B4-BE49-F238E27FC236}">
                  <a16:creationId xmlns:a16="http://schemas.microsoft.com/office/drawing/2014/main" id="{D072F45B-A28E-FF80-75C1-8CAAC6D2E634}"/>
                </a:ext>
              </a:extLst>
            </p:cNvPr>
            <p:cNvSpPr/>
            <p:nvPr/>
          </p:nvSpPr>
          <p:spPr>
            <a:xfrm>
              <a:off x="1055920" y="338127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3.3</a:t>
              </a:r>
            </a:p>
          </p:txBody>
        </p:sp>
      </p:grpSp>
      <p:grpSp>
        <p:nvGrpSpPr>
          <p:cNvPr id="20" name="Group 19" descr="3.4 Separations challenge&#10;">
            <a:extLst>
              <a:ext uri="{FF2B5EF4-FFF2-40B4-BE49-F238E27FC236}">
                <a16:creationId xmlns:a16="http://schemas.microsoft.com/office/drawing/2014/main" id="{1043019C-FDFD-CA2C-EA31-917F88F40D74}"/>
              </a:ext>
            </a:extLst>
          </p:cNvPr>
          <p:cNvGrpSpPr/>
          <p:nvPr/>
        </p:nvGrpSpPr>
        <p:grpSpPr>
          <a:xfrm>
            <a:off x="1238032" y="4515916"/>
            <a:ext cx="5227198" cy="1045440"/>
            <a:chOff x="1055920" y="4515916"/>
            <a:chExt cx="5227198" cy="1045440"/>
          </a:xfrm>
        </p:grpSpPr>
        <p:sp>
          <p:nvSpPr>
            <p:cNvPr id="35" name="Rectangle: Rounded Corners 34">
              <a:hlinkClick r:id="rId7" action="ppaction://hlinksldjump"/>
              <a:extLst>
                <a:ext uri="{FF2B5EF4-FFF2-40B4-BE49-F238E27FC236}">
                  <a16:creationId xmlns:a16="http://schemas.microsoft.com/office/drawing/2014/main" id="{7AC4071A-C8F1-4532-67EF-4C7DC1DBEDF8}"/>
                </a:ext>
                <a:ext uri="{C183D7F6-B498-43B3-948B-1728B52AA6E4}">
                  <adec:decorative xmlns:adec="http://schemas.microsoft.com/office/drawing/2017/decorative" val="1"/>
                </a:ext>
              </a:extLst>
            </p:cNvPr>
            <p:cNvSpPr/>
            <p:nvPr/>
          </p:nvSpPr>
          <p:spPr>
            <a:xfrm>
              <a:off x="1608442" y="4579939"/>
              <a:ext cx="467467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8" action="ppaction://hlinksldjump"/>
                </a:rPr>
                <a:t>Separations challenge</a:t>
              </a:r>
              <a:endParaRPr lang="en-GB" sz="1800" b="1" dirty="0">
                <a:solidFill>
                  <a:schemeClr val="accent1"/>
                </a:solidFill>
                <a:latin typeface="+mj-lt"/>
                <a:cs typeface="Arial" panose="020B0604020202020204" pitchFamily="34" charset="0"/>
              </a:endParaRPr>
            </a:p>
          </p:txBody>
        </p:sp>
        <p:sp>
          <p:nvSpPr>
            <p:cNvPr id="36" name="Oval 35">
              <a:hlinkClick r:id="rId7" action="ppaction://hlinksldjump"/>
              <a:extLst>
                <a:ext uri="{FF2B5EF4-FFF2-40B4-BE49-F238E27FC236}">
                  <a16:creationId xmlns:a16="http://schemas.microsoft.com/office/drawing/2014/main" id="{CE711649-C2DB-669E-9B65-2657658E100B}"/>
                </a:ext>
              </a:extLst>
            </p:cNvPr>
            <p:cNvSpPr/>
            <p:nvPr/>
          </p:nvSpPr>
          <p:spPr>
            <a:xfrm>
              <a:off x="1055920" y="4515916"/>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rPr>
                <a:t>3.4</a:t>
              </a:r>
            </a:p>
          </p:txBody>
        </p:sp>
      </p:grpSp>
      <p:grpSp>
        <p:nvGrpSpPr>
          <p:cNvPr id="21" name="Group 20" descr="3.5 Separation of mixture in industry&#10;">
            <a:extLst>
              <a:ext uri="{FF2B5EF4-FFF2-40B4-BE49-F238E27FC236}">
                <a16:creationId xmlns:a16="http://schemas.microsoft.com/office/drawing/2014/main" id="{64297080-943B-76AE-26E7-DE2BD1B5B280}"/>
              </a:ext>
            </a:extLst>
          </p:cNvPr>
          <p:cNvGrpSpPr/>
          <p:nvPr/>
        </p:nvGrpSpPr>
        <p:grpSpPr>
          <a:xfrm>
            <a:off x="1267834" y="5650560"/>
            <a:ext cx="5197396" cy="1045440"/>
            <a:chOff x="1085722" y="5650560"/>
            <a:chExt cx="5197396" cy="1045440"/>
          </a:xfrm>
        </p:grpSpPr>
        <p:sp>
          <p:nvSpPr>
            <p:cNvPr id="2" name="Rectangle: Rounded Corners 1">
              <a:hlinkClick r:id="rId7" action="ppaction://hlinksldjump"/>
              <a:extLst>
                <a:ext uri="{FF2B5EF4-FFF2-40B4-BE49-F238E27FC236}">
                  <a16:creationId xmlns:a16="http://schemas.microsoft.com/office/drawing/2014/main" id="{AC86A9D3-833F-488D-92AA-368454011EEA}"/>
                </a:ext>
                <a:ext uri="{C183D7F6-B498-43B3-948B-1728B52AA6E4}">
                  <adec:decorative xmlns:adec="http://schemas.microsoft.com/office/drawing/2017/decorative" val="1"/>
                </a:ext>
              </a:extLst>
            </p:cNvPr>
            <p:cNvSpPr/>
            <p:nvPr/>
          </p:nvSpPr>
          <p:spPr>
            <a:xfrm>
              <a:off x="1608442" y="5714583"/>
              <a:ext cx="467467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7" action="ppaction://hlinksldjump"/>
                </a:rPr>
                <a:t>Separation of mixture in industry</a:t>
              </a:r>
              <a:endParaRPr lang="en-GB" sz="1800" b="1" dirty="0">
                <a:solidFill>
                  <a:schemeClr val="accent1"/>
                </a:solidFill>
                <a:latin typeface="+mj-lt"/>
                <a:cs typeface="Arial" panose="020B0604020202020204" pitchFamily="34" charset="0"/>
              </a:endParaRPr>
            </a:p>
          </p:txBody>
        </p:sp>
        <p:sp>
          <p:nvSpPr>
            <p:cNvPr id="5" name="Oval 4">
              <a:hlinkClick r:id="rId7" action="ppaction://hlinksldjump"/>
              <a:extLst>
                <a:ext uri="{FF2B5EF4-FFF2-40B4-BE49-F238E27FC236}">
                  <a16:creationId xmlns:a16="http://schemas.microsoft.com/office/drawing/2014/main" id="{07A89D19-B226-E09E-0C96-9C9FC3253799}"/>
                </a:ext>
              </a:extLst>
            </p:cNvPr>
            <p:cNvSpPr/>
            <p:nvPr/>
          </p:nvSpPr>
          <p:spPr>
            <a:xfrm>
              <a:off x="1085722" y="565056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3.5</a:t>
              </a:r>
            </a:p>
          </p:txBody>
        </p:sp>
      </p:grpSp>
      <p:grpSp>
        <p:nvGrpSpPr>
          <p:cNvPr id="16" name="Group 15" descr="3.6 Modelling water pollution&#10;">
            <a:extLst>
              <a:ext uri="{FF2B5EF4-FFF2-40B4-BE49-F238E27FC236}">
                <a16:creationId xmlns:a16="http://schemas.microsoft.com/office/drawing/2014/main" id="{E4B77765-17D4-6184-65BB-812CD392E490}"/>
              </a:ext>
            </a:extLst>
          </p:cNvPr>
          <p:cNvGrpSpPr/>
          <p:nvPr/>
        </p:nvGrpSpPr>
        <p:grpSpPr>
          <a:xfrm>
            <a:off x="6691388" y="1111981"/>
            <a:ext cx="5152612" cy="1045440"/>
            <a:chOff x="6394984" y="1067076"/>
            <a:chExt cx="5152612" cy="1045440"/>
          </a:xfrm>
        </p:grpSpPr>
        <p:sp>
          <p:nvSpPr>
            <p:cNvPr id="7" name="Rectangle: Rounded Corners 6">
              <a:hlinkClick r:id="rId7" action="ppaction://hlinksldjump"/>
              <a:extLst>
                <a:ext uri="{FF2B5EF4-FFF2-40B4-BE49-F238E27FC236}">
                  <a16:creationId xmlns:a16="http://schemas.microsoft.com/office/drawing/2014/main" id="{E9BAB7FE-D406-243A-78DD-E6A9E8B92E93}"/>
                </a:ext>
                <a:ext uri="{C183D7F6-B498-43B3-948B-1728B52AA6E4}">
                  <adec:decorative xmlns:adec="http://schemas.microsoft.com/office/drawing/2017/decorative" val="1"/>
                </a:ext>
              </a:extLst>
            </p:cNvPr>
            <p:cNvSpPr/>
            <p:nvPr/>
          </p:nvSpPr>
          <p:spPr>
            <a:xfrm>
              <a:off x="6917703" y="1131099"/>
              <a:ext cx="462989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GB" sz="1800" b="1" dirty="0">
                  <a:solidFill>
                    <a:schemeClr val="accent1"/>
                  </a:solidFill>
                  <a:latin typeface="+mj-lt"/>
                  <a:cs typeface="Arial" panose="020B0604020202020204" pitchFamily="34" charset="0"/>
                  <a:hlinkClick r:id="rId9" action="ppaction://hlinksldjump"/>
                </a:rPr>
                <a:t>Modelling water pollution</a:t>
              </a:r>
              <a:endParaRPr lang="en-GB" sz="1800" b="1" dirty="0">
                <a:solidFill>
                  <a:schemeClr val="accent1"/>
                </a:solidFill>
                <a:latin typeface="+mj-lt"/>
                <a:cs typeface="Arial" panose="020B0604020202020204" pitchFamily="34" charset="0"/>
              </a:endParaRPr>
            </a:p>
          </p:txBody>
        </p:sp>
        <p:sp>
          <p:nvSpPr>
            <p:cNvPr id="8" name="Oval 7">
              <a:hlinkClick r:id="rId7" action="ppaction://hlinksldjump"/>
              <a:extLst>
                <a:ext uri="{FF2B5EF4-FFF2-40B4-BE49-F238E27FC236}">
                  <a16:creationId xmlns:a16="http://schemas.microsoft.com/office/drawing/2014/main" id="{13D36FD2-D46E-057D-0A27-E5EC2F26389D}"/>
                </a:ext>
              </a:extLst>
            </p:cNvPr>
            <p:cNvSpPr/>
            <p:nvPr/>
          </p:nvSpPr>
          <p:spPr>
            <a:xfrm>
              <a:off x="6394984" y="1067076"/>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3.6</a:t>
              </a:r>
            </a:p>
          </p:txBody>
        </p:sp>
      </p:grpSp>
      <p:sp>
        <p:nvSpPr>
          <p:cNvPr id="3" name="Slide Number Placeholder 2">
            <a:extLst>
              <a:ext uri="{FF2B5EF4-FFF2-40B4-BE49-F238E27FC236}">
                <a16:creationId xmlns:a16="http://schemas.microsoft.com/office/drawing/2014/main" id="{BC66E66E-C9D3-5B5A-BACF-BEFFDADB019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103972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02444-C1D7-C447-0B6E-F8B1CC12045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D7D25A-7A08-38A2-EE9A-F0228EF86A96}"/>
              </a:ext>
            </a:extLst>
          </p:cNvPr>
          <p:cNvSpPr>
            <a:spLocks noGrp="1"/>
          </p:cNvSpPr>
          <p:nvPr>
            <p:ph type="title"/>
          </p:nvPr>
        </p:nvSpPr>
        <p:spPr/>
        <p:txBody>
          <a:bodyPr/>
          <a:lstStyle/>
          <a:p>
            <a:r>
              <a:rPr lang="en-AU" dirty="0"/>
              <a:t>1.3 Introducing buoyancy</a:t>
            </a:r>
          </a:p>
        </p:txBody>
      </p:sp>
      <p:sp>
        <p:nvSpPr>
          <p:cNvPr id="3" name="Text Placeholder 12">
            <a:extLst>
              <a:ext uri="{FF2B5EF4-FFF2-40B4-BE49-F238E27FC236}">
                <a16:creationId xmlns:a16="http://schemas.microsoft.com/office/drawing/2014/main" id="{10FF1D33-E572-F71E-B351-CFD4AD08106C}"/>
              </a:ext>
            </a:extLst>
          </p:cNvPr>
          <p:cNvSpPr>
            <a:spLocks noGrp="1"/>
          </p:cNvSpPr>
          <p:nvPr>
            <p:ph type="body" sz="quarter" idx="18"/>
          </p:nvPr>
        </p:nvSpPr>
        <p:spPr/>
        <p:txBody>
          <a:bodyPr/>
          <a:lstStyle/>
          <a:p>
            <a:r>
              <a:rPr lang="en-AU"/>
              <a:t>What is it?</a:t>
            </a:r>
          </a:p>
        </p:txBody>
      </p:sp>
      <p:sp>
        <p:nvSpPr>
          <p:cNvPr id="7" name="Content Placeholder 6">
            <a:extLst>
              <a:ext uri="{FF2B5EF4-FFF2-40B4-BE49-F238E27FC236}">
                <a16:creationId xmlns:a16="http://schemas.microsoft.com/office/drawing/2014/main" id="{53B7813A-A562-D682-2C82-E3213E9D92A2}"/>
              </a:ext>
            </a:extLst>
          </p:cNvPr>
          <p:cNvSpPr>
            <a:spLocks noGrp="1"/>
          </p:cNvSpPr>
          <p:nvPr>
            <p:ph sz="quarter" idx="19"/>
          </p:nvPr>
        </p:nvSpPr>
        <p:spPr/>
        <p:txBody>
          <a:bodyPr/>
          <a:lstStyle/>
          <a:p>
            <a:r>
              <a:rPr lang="en-AU" dirty="0"/>
              <a:t>Buoyancy is the upward force exerted by a fluid (a liquid or a gas) on an object immersed in it, opposing the force of gravity.</a:t>
            </a:r>
          </a:p>
        </p:txBody>
      </p:sp>
      <p:pic>
        <p:nvPicPr>
          <p:cNvPr id="13" name="Picture 12" descr="Image of rubber ducks with attribution">
            <a:extLst>
              <a:ext uri="{FF2B5EF4-FFF2-40B4-BE49-F238E27FC236}">
                <a16:creationId xmlns:a16="http://schemas.microsoft.com/office/drawing/2014/main" id="{9ED22B2B-3AF5-BEEA-084F-9FF2D880F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981" y="1737472"/>
            <a:ext cx="5638397" cy="3758931"/>
          </a:xfrm>
          <a:prstGeom prst="rect">
            <a:avLst/>
          </a:prstGeom>
        </p:spPr>
      </p:pic>
      <p:sp>
        <p:nvSpPr>
          <p:cNvPr id="8" name="TextBox 7">
            <a:extLst>
              <a:ext uri="{FF2B5EF4-FFF2-40B4-BE49-F238E27FC236}">
                <a16:creationId xmlns:a16="http://schemas.microsoft.com/office/drawing/2014/main" id="{A31AB4BF-5E6B-450B-23CC-C21816568808}"/>
              </a:ext>
            </a:extLst>
          </p:cNvPr>
          <p:cNvSpPr txBox="1"/>
          <p:nvPr/>
        </p:nvSpPr>
        <p:spPr>
          <a:xfrm>
            <a:off x="6156981" y="5664099"/>
            <a:ext cx="5735636" cy="253083"/>
          </a:xfrm>
          <a:prstGeom prst="rect">
            <a:avLst/>
          </a:prstGeom>
          <a:noFill/>
        </p:spPr>
        <p:txBody>
          <a:bodyPr wrap="square">
            <a:spAutoFit/>
          </a:bodyPr>
          <a:lstStyle/>
          <a:p>
            <a:pPr>
              <a:lnSpc>
                <a:spcPct val="114000"/>
              </a:lnSpc>
              <a:spcAft>
                <a:spcPts val="600"/>
              </a:spcAft>
            </a:pPr>
            <a:r>
              <a:rPr lang="en-AU" sz="1000" b="0" i="0" dirty="0">
                <a:effectLst/>
                <a:hlinkClick r:id="rId4"/>
              </a:rPr>
              <a:t>Six yellow rubber ducks in a small pool of water</a:t>
            </a:r>
            <a:r>
              <a:rPr lang="en-AU" sz="1000" b="0" i="0" dirty="0">
                <a:solidFill>
                  <a:srgbClr val="232323"/>
                </a:solidFill>
                <a:effectLst/>
              </a:rPr>
              <a:t> by </a:t>
            </a:r>
            <a:r>
              <a:rPr lang="en-AU" sz="1000" b="0" i="0" dirty="0">
                <a:effectLst/>
                <a:hlinkClick r:id="rId5"/>
              </a:rPr>
              <a:t>Michelle Frechette</a:t>
            </a:r>
            <a:r>
              <a:rPr lang="en-AU" sz="1000" b="0" i="0" dirty="0">
                <a:solidFill>
                  <a:srgbClr val="232323"/>
                </a:solidFill>
                <a:effectLst/>
              </a:rPr>
              <a:t> is licenced under </a:t>
            </a:r>
            <a:r>
              <a:rPr lang="en-AU" sz="1000" b="0" i="0" dirty="0">
                <a:effectLst/>
                <a:hlinkClick r:id="rId6"/>
              </a:rPr>
              <a:t>CC0 1.0</a:t>
            </a:r>
            <a:r>
              <a:rPr lang="en-AU" sz="1000" b="0" i="0" dirty="0">
                <a:solidFill>
                  <a:srgbClr val="232323"/>
                </a:solidFill>
                <a:effectLst/>
              </a:rPr>
              <a:t>.</a:t>
            </a:r>
            <a:endParaRPr lang="en-AU" sz="1000" dirty="0"/>
          </a:p>
        </p:txBody>
      </p:sp>
      <p:sp>
        <p:nvSpPr>
          <p:cNvPr id="2" name="Slide Number Placeholder 1">
            <a:extLst>
              <a:ext uri="{FF2B5EF4-FFF2-40B4-BE49-F238E27FC236}">
                <a16:creationId xmlns:a16="http://schemas.microsoft.com/office/drawing/2014/main" id="{D09CCAE8-E8C2-7140-8084-2F64929A5C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51752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1B053-6B0C-271F-0BAC-4EEDFB79F3F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E01305-77EE-846F-8827-1E83094EFB24}"/>
              </a:ext>
            </a:extLst>
          </p:cNvPr>
          <p:cNvSpPr>
            <a:spLocks noGrp="1"/>
          </p:cNvSpPr>
          <p:nvPr>
            <p:ph type="title"/>
          </p:nvPr>
        </p:nvSpPr>
        <p:spPr/>
        <p:txBody>
          <a:bodyPr/>
          <a:lstStyle/>
          <a:p>
            <a:r>
              <a:rPr lang="en-AU" dirty="0"/>
              <a:t>1.3 How does buoyancy work?</a:t>
            </a:r>
          </a:p>
        </p:txBody>
      </p:sp>
      <p:sp>
        <p:nvSpPr>
          <p:cNvPr id="3" name="Text Placeholder 12">
            <a:extLst>
              <a:ext uri="{FF2B5EF4-FFF2-40B4-BE49-F238E27FC236}">
                <a16:creationId xmlns:a16="http://schemas.microsoft.com/office/drawing/2014/main" id="{9603DB29-B2A9-A5C4-3B77-C486AB5A3459}"/>
              </a:ext>
            </a:extLst>
          </p:cNvPr>
          <p:cNvSpPr>
            <a:spLocks noGrp="1"/>
          </p:cNvSpPr>
          <p:nvPr>
            <p:ph type="body" sz="quarter" idx="18"/>
          </p:nvPr>
        </p:nvSpPr>
        <p:spPr/>
        <p:txBody>
          <a:bodyPr/>
          <a:lstStyle/>
          <a:p>
            <a:r>
              <a:rPr lang="en-AU"/>
              <a:t>How does it work?</a:t>
            </a:r>
          </a:p>
        </p:txBody>
      </p:sp>
      <p:sp>
        <p:nvSpPr>
          <p:cNvPr id="7" name="Content Placeholder 6">
            <a:extLst>
              <a:ext uri="{FF2B5EF4-FFF2-40B4-BE49-F238E27FC236}">
                <a16:creationId xmlns:a16="http://schemas.microsoft.com/office/drawing/2014/main" id="{2B6E8112-5D03-E9A5-76DC-BD949EE18D52}"/>
              </a:ext>
            </a:extLst>
          </p:cNvPr>
          <p:cNvSpPr>
            <a:spLocks noGrp="1"/>
          </p:cNvSpPr>
          <p:nvPr>
            <p:ph sz="quarter" idx="19"/>
          </p:nvPr>
        </p:nvSpPr>
        <p:spPr/>
        <p:txBody>
          <a:bodyPr vert="horz" lIns="0" tIns="0" rIns="0" bIns="0" rtlCol="0" anchor="t">
            <a:noAutofit/>
          </a:bodyPr>
          <a:lstStyle/>
          <a:p>
            <a:r>
              <a:rPr lang="en-AU" dirty="0">
                <a:cs typeface="Arial"/>
              </a:rPr>
              <a:t>When an object is placed in a liquid, the liquid will push against it in all directions.</a:t>
            </a:r>
          </a:p>
          <a:p>
            <a:r>
              <a:rPr lang="en-AU" dirty="0">
                <a:cs typeface="Arial"/>
              </a:rPr>
              <a:t>The push is stronger at the bottom than at the top, which creates an unbalanced upward force.</a:t>
            </a:r>
          </a:p>
          <a:p>
            <a:r>
              <a:rPr lang="en-AU" dirty="0">
                <a:cs typeface="Arial"/>
              </a:rPr>
              <a:t>This upward force is called the buoyant force and works against gravity. </a:t>
            </a:r>
          </a:p>
          <a:p>
            <a:r>
              <a:rPr lang="en-AU" dirty="0">
                <a:cs typeface="Arial"/>
              </a:rPr>
              <a:t>When the buoyant force is equal to the weight force, the object comes to rest. </a:t>
            </a:r>
          </a:p>
        </p:txBody>
      </p:sp>
      <p:grpSp>
        <p:nvGrpSpPr>
          <p:cNvPr id="12" name="Group 11" descr="Diagram of duck sitting on the surface of the water">
            <a:extLst>
              <a:ext uri="{FF2B5EF4-FFF2-40B4-BE49-F238E27FC236}">
                <a16:creationId xmlns:a16="http://schemas.microsoft.com/office/drawing/2014/main" id="{596C9B58-CB25-53B4-A810-77AF1F9E46BE}"/>
              </a:ext>
            </a:extLst>
          </p:cNvPr>
          <p:cNvGrpSpPr/>
          <p:nvPr/>
        </p:nvGrpSpPr>
        <p:grpSpPr>
          <a:xfrm>
            <a:off x="6741427" y="817394"/>
            <a:ext cx="5090209" cy="2611606"/>
            <a:chOff x="6741427" y="310528"/>
            <a:chExt cx="5090209" cy="2611606"/>
          </a:xfrm>
        </p:grpSpPr>
        <p:pic>
          <p:nvPicPr>
            <p:cNvPr id="10" name="Picture 9" descr="Diagram of duck sitting on the surface of the water">
              <a:extLst>
                <a:ext uri="{FF2B5EF4-FFF2-40B4-BE49-F238E27FC236}">
                  <a16:creationId xmlns:a16="http://schemas.microsoft.com/office/drawing/2014/main" id="{910FE181-A865-F61A-E092-FCEAB1C037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741427" y="310528"/>
              <a:ext cx="5090209" cy="1908798"/>
            </a:xfrm>
            <a:prstGeom prst="rect">
              <a:avLst/>
            </a:prstGeom>
          </p:spPr>
        </p:pic>
        <p:sp>
          <p:nvSpPr>
            <p:cNvPr id="21" name="Arrow: Up 20" descr="An arrow representing the bouyant force">
              <a:extLst>
                <a:ext uri="{FF2B5EF4-FFF2-40B4-BE49-F238E27FC236}">
                  <a16:creationId xmlns:a16="http://schemas.microsoft.com/office/drawing/2014/main" id="{5325D6E4-D3B8-95F1-3EA9-FA609A34482C}"/>
                </a:ext>
              </a:extLst>
            </p:cNvPr>
            <p:cNvSpPr/>
            <p:nvPr/>
          </p:nvSpPr>
          <p:spPr>
            <a:xfrm>
              <a:off x="8883180" y="2236334"/>
              <a:ext cx="409562" cy="68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Up 21" descr="An arrow representing the bouyant force">
              <a:extLst>
                <a:ext uri="{FF2B5EF4-FFF2-40B4-BE49-F238E27FC236}">
                  <a16:creationId xmlns:a16="http://schemas.microsoft.com/office/drawing/2014/main" id="{5A8E42C2-911D-220D-1B5A-FDF1D01CCFE8}"/>
                </a:ext>
              </a:extLst>
            </p:cNvPr>
            <p:cNvSpPr/>
            <p:nvPr/>
          </p:nvSpPr>
          <p:spPr>
            <a:xfrm>
              <a:off x="9414947" y="2236334"/>
              <a:ext cx="409562" cy="68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Up 22" descr="An arrow representing the bouyant force">
              <a:extLst>
                <a:ext uri="{FF2B5EF4-FFF2-40B4-BE49-F238E27FC236}">
                  <a16:creationId xmlns:a16="http://schemas.microsoft.com/office/drawing/2014/main" id="{2D30F520-938D-F07C-91A1-7DE4D4EEB91C}"/>
                </a:ext>
              </a:extLst>
            </p:cNvPr>
            <p:cNvSpPr/>
            <p:nvPr/>
          </p:nvSpPr>
          <p:spPr>
            <a:xfrm rot="20145583">
              <a:off x="9945617" y="2115642"/>
              <a:ext cx="409562" cy="68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Arrow: Up 23" descr="An arrow representing the bouyant force">
              <a:extLst>
                <a:ext uri="{FF2B5EF4-FFF2-40B4-BE49-F238E27FC236}">
                  <a16:creationId xmlns:a16="http://schemas.microsoft.com/office/drawing/2014/main" id="{67FF0692-8B8B-3AEA-2413-6D31A8C67271}"/>
                </a:ext>
              </a:extLst>
            </p:cNvPr>
            <p:cNvSpPr/>
            <p:nvPr/>
          </p:nvSpPr>
          <p:spPr>
            <a:xfrm rot="1389401">
              <a:off x="8412423" y="2105178"/>
              <a:ext cx="409562" cy="68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Down 7" descr="An arrow representing weight">
              <a:extLst>
                <a:ext uri="{FF2B5EF4-FFF2-40B4-BE49-F238E27FC236}">
                  <a16:creationId xmlns:a16="http://schemas.microsoft.com/office/drawing/2014/main" id="{8CE86F0E-1237-340B-FE8A-56BE1E296843}"/>
                </a:ext>
              </a:extLst>
            </p:cNvPr>
            <p:cNvSpPr/>
            <p:nvPr/>
          </p:nvSpPr>
          <p:spPr>
            <a:xfrm>
              <a:off x="9030718" y="1578680"/>
              <a:ext cx="646254" cy="788309"/>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 name="Group 4" descr="A free body diagram showing the bouyant force and the weight force are balanced.">
            <a:extLst>
              <a:ext uri="{FF2B5EF4-FFF2-40B4-BE49-F238E27FC236}">
                <a16:creationId xmlns:a16="http://schemas.microsoft.com/office/drawing/2014/main" id="{A4E70130-180E-8540-E37B-553A2E5CFB68}"/>
              </a:ext>
            </a:extLst>
          </p:cNvPr>
          <p:cNvGrpSpPr/>
          <p:nvPr/>
        </p:nvGrpSpPr>
        <p:grpSpPr>
          <a:xfrm>
            <a:off x="8082819" y="3911357"/>
            <a:ext cx="2664256" cy="2288346"/>
            <a:chOff x="8613344" y="3802517"/>
            <a:chExt cx="2664256" cy="2288346"/>
          </a:xfrm>
        </p:grpSpPr>
        <p:sp>
          <p:nvSpPr>
            <p:cNvPr id="4" name="Rectangle 3">
              <a:extLst>
                <a:ext uri="{FF2B5EF4-FFF2-40B4-BE49-F238E27FC236}">
                  <a16:creationId xmlns:a16="http://schemas.microsoft.com/office/drawing/2014/main" id="{62461B32-FCB7-A34E-1A4F-D7BB17BE96BB}"/>
                </a:ext>
              </a:extLst>
            </p:cNvPr>
            <p:cNvSpPr/>
            <p:nvPr/>
          </p:nvSpPr>
          <p:spPr>
            <a:xfrm>
              <a:off x="8613344" y="4498240"/>
              <a:ext cx="949234" cy="83140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 name="Straight Arrow Connector 8">
              <a:extLst>
                <a:ext uri="{FF2B5EF4-FFF2-40B4-BE49-F238E27FC236}">
                  <a16:creationId xmlns:a16="http://schemas.microsoft.com/office/drawing/2014/main" id="{FE927730-9562-0500-B53A-B46AC4661C46}"/>
                </a:ext>
              </a:extLst>
            </p:cNvPr>
            <p:cNvCxnSpPr>
              <a:cxnSpLocks/>
            </p:cNvCxnSpPr>
            <p:nvPr/>
          </p:nvCxnSpPr>
          <p:spPr>
            <a:xfrm flipV="1">
              <a:off x="9075465" y="4002635"/>
              <a:ext cx="0" cy="487253"/>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69492D-31FE-255C-1B5E-4ECA8399FF72}"/>
                </a:ext>
              </a:extLst>
            </p:cNvPr>
            <p:cNvSpPr txBox="1"/>
            <p:nvPr/>
          </p:nvSpPr>
          <p:spPr>
            <a:xfrm>
              <a:off x="9286532" y="3802517"/>
              <a:ext cx="1991068" cy="531223"/>
            </a:xfrm>
            <a:prstGeom prst="rect">
              <a:avLst/>
            </a:prstGeom>
            <a:noFill/>
          </p:spPr>
          <p:txBody>
            <a:bodyPr wrap="square" lIns="0" tIns="0" rIns="0" bIns="0" rtlCol="0">
              <a:noAutofit/>
            </a:bodyPr>
            <a:lstStyle/>
            <a:p>
              <a:pPr algn="l"/>
              <a:r>
                <a:rPr lang="en-AU" sz="2000">
                  <a:solidFill>
                    <a:schemeClr val="accent2"/>
                  </a:solidFill>
                </a:rPr>
                <a:t>Buoyant force</a:t>
              </a:r>
            </a:p>
          </p:txBody>
        </p:sp>
        <p:sp>
          <p:nvSpPr>
            <p:cNvPr id="14" name="TextBox 13">
              <a:extLst>
                <a:ext uri="{FF2B5EF4-FFF2-40B4-BE49-F238E27FC236}">
                  <a16:creationId xmlns:a16="http://schemas.microsoft.com/office/drawing/2014/main" id="{6AECA9E4-6945-D1F2-614F-3717DFA19FD2}"/>
                </a:ext>
              </a:extLst>
            </p:cNvPr>
            <p:cNvSpPr txBox="1"/>
            <p:nvPr/>
          </p:nvSpPr>
          <p:spPr>
            <a:xfrm>
              <a:off x="9286532" y="5559640"/>
              <a:ext cx="1991068" cy="531223"/>
            </a:xfrm>
            <a:prstGeom prst="rect">
              <a:avLst/>
            </a:prstGeom>
            <a:noFill/>
          </p:spPr>
          <p:txBody>
            <a:bodyPr wrap="square" lIns="0" tIns="0" rIns="0" bIns="0" rtlCol="0">
              <a:noAutofit/>
            </a:bodyPr>
            <a:lstStyle/>
            <a:p>
              <a:pPr algn="l"/>
              <a:r>
                <a:rPr lang="en-AU" sz="2000">
                  <a:solidFill>
                    <a:schemeClr val="accent2"/>
                  </a:solidFill>
                </a:rPr>
                <a:t>Weight (Gravity)</a:t>
              </a:r>
            </a:p>
          </p:txBody>
        </p:sp>
        <p:cxnSp>
          <p:nvCxnSpPr>
            <p:cNvPr id="18" name="Straight Arrow Connector 17">
              <a:extLst>
                <a:ext uri="{FF2B5EF4-FFF2-40B4-BE49-F238E27FC236}">
                  <a16:creationId xmlns:a16="http://schemas.microsoft.com/office/drawing/2014/main" id="{FB9C136E-5D40-1191-CAA2-CA16DDC52A37}"/>
                </a:ext>
              </a:extLst>
            </p:cNvPr>
            <p:cNvCxnSpPr>
              <a:cxnSpLocks/>
            </p:cNvCxnSpPr>
            <p:nvPr/>
          </p:nvCxnSpPr>
          <p:spPr>
            <a:xfrm>
              <a:off x="9100726" y="5305093"/>
              <a:ext cx="12496" cy="520158"/>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19D19FF7-3E1A-B610-137A-E74B971BAC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74193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36C90-125D-7898-8678-10D92C22E0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782AF88-3F33-4121-5F47-910BCF37C359}"/>
              </a:ext>
            </a:extLst>
          </p:cNvPr>
          <p:cNvSpPr>
            <a:spLocks noGrp="1"/>
          </p:cNvSpPr>
          <p:nvPr>
            <p:ph type="title"/>
          </p:nvPr>
        </p:nvSpPr>
        <p:spPr>
          <a:xfrm>
            <a:off x="359998" y="360000"/>
            <a:ext cx="10260002" cy="522000"/>
          </a:xfrm>
        </p:spPr>
        <p:txBody>
          <a:bodyPr/>
          <a:lstStyle/>
          <a:p>
            <a:r>
              <a:rPr lang="en-AU" dirty="0"/>
              <a:t>1.3 Checkpoint 1</a:t>
            </a:r>
          </a:p>
        </p:txBody>
      </p:sp>
      <p:sp>
        <p:nvSpPr>
          <p:cNvPr id="9" name="Text Placeholder 8">
            <a:extLst>
              <a:ext uri="{FF2B5EF4-FFF2-40B4-BE49-F238E27FC236}">
                <a16:creationId xmlns:a16="http://schemas.microsoft.com/office/drawing/2014/main" id="{71D0AD13-4BFF-F356-E940-A49785DC48DF}"/>
              </a:ext>
            </a:extLst>
          </p:cNvPr>
          <p:cNvSpPr>
            <a:spLocks noGrp="1"/>
          </p:cNvSpPr>
          <p:nvPr>
            <p:ph type="body" sz="quarter" idx="18"/>
          </p:nvPr>
        </p:nvSpPr>
        <p:spPr>
          <a:xfrm>
            <a:off x="359998" y="1016704"/>
            <a:ext cx="10080000" cy="310015"/>
          </a:xfrm>
        </p:spPr>
        <p:txBody>
          <a:bodyPr/>
          <a:lstStyle/>
          <a:p>
            <a:r>
              <a:rPr lang="en-AU"/>
              <a:t>Which statement best describes why some objects float?</a:t>
            </a:r>
          </a:p>
        </p:txBody>
      </p:sp>
      <p:sp>
        <p:nvSpPr>
          <p:cNvPr id="4" name="TextBox 3">
            <a:extLst>
              <a:ext uri="{FF2B5EF4-FFF2-40B4-BE49-F238E27FC236}">
                <a16:creationId xmlns:a16="http://schemas.microsoft.com/office/drawing/2014/main" id="{6C9D8088-87C5-79AA-71AB-6520E141D46D}"/>
              </a:ext>
            </a:extLst>
          </p:cNvPr>
          <p:cNvSpPr txBox="1"/>
          <p:nvPr/>
        </p:nvSpPr>
        <p:spPr>
          <a:xfrm>
            <a:off x="359998" y="1773827"/>
            <a:ext cx="11705002" cy="2343655"/>
          </a:xfrm>
          <a:prstGeom prst="rect">
            <a:avLst/>
          </a:prstGeom>
          <a:noFill/>
        </p:spPr>
        <p:txBody>
          <a:bodyPr wrap="square">
            <a:spAutoFit/>
          </a:bodyPr>
          <a:lstStyle/>
          <a:p>
            <a:pPr marL="342900" lvl="2" indent="-342900">
              <a:lnSpc>
                <a:spcPct val="150000"/>
              </a:lnSpc>
              <a:spcAft>
                <a:spcPts val="1200"/>
              </a:spcAft>
              <a:buFont typeface="+mj-lt"/>
              <a:buAutoNum type="alphaLcParenR"/>
            </a:pPr>
            <a:r>
              <a:rPr lang="en-AU" sz="2000" dirty="0"/>
              <a:t>Water pushes lighter objects upward more strongly than heavier ones</a:t>
            </a:r>
          </a:p>
          <a:p>
            <a:pPr marL="342900" lvl="2" indent="-342900">
              <a:lnSpc>
                <a:spcPct val="150000"/>
              </a:lnSpc>
              <a:spcAft>
                <a:spcPts val="1200"/>
              </a:spcAft>
              <a:buFont typeface="+mj-lt"/>
              <a:buAutoNum type="alphaLcParenR"/>
            </a:pPr>
            <a:r>
              <a:rPr lang="en-AU" sz="2000" dirty="0"/>
              <a:t>Buoyant force acting upward balances the object’s weight force</a:t>
            </a:r>
          </a:p>
          <a:p>
            <a:pPr marL="342900" lvl="2" indent="-342900">
              <a:lnSpc>
                <a:spcPct val="150000"/>
              </a:lnSpc>
              <a:spcAft>
                <a:spcPts val="1200"/>
              </a:spcAft>
              <a:buFont typeface="+mj-lt"/>
              <a:buAutoNum type="alphaLcParenR"/>
            </a:pPr>
            <a:r>
              <a:rPr lang="en-AU" sz="2000" dirty="0"/>
              <a:t>Floating objects are always hollow or filled with air</a:t>
            </a:r>
          </a:p>
          <a:p>
            <a:pPr marL="342900" lvl="2" indent="-342900">
              <a:lnSpc>
                <a:spcPct val="150000"/>
              </a:lnSpc>
              <a:spcAft>
                <a:spcPts val="1200"/>
              </a:spcAft>
              <a:buFont typeface="+mj-lt"/>
              <a:buAutoNum type="alphaLcParenR"/>
            </a:pPr>
            <a:r>
              <a:rPr lang="en-AU" sz="2000" dirty="0"/>
              <a:t>Gravity stops acting on objects once they reach the surface</a:t>
            </a:r>
          </a:p>
        </p:txBody>
      </p:sp>
      <p:sp>
        <p:nvSpPr>
          <p:cNvPr id="2" name="Slide Number Placeholder 1">
            <a:extLst>
              <a:ext uri="{FF2B5EF4-FFF2-40B4-BE49-F238E27FC236}">
                <a16:creationId xmlns:a16="http://schemas.microsoft.com/office/drawing/2014/main" id="{95E61841-756F-C77B-D45B-77F06FA769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112705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D6DA-8940-1380-4897-08086CCD033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9B8CC72-193E-FB90-168F-4E249708EA55}"/>
              </a:ext>
            </a:extLst>
          </p:cNvPr>
          <p:cNvSpPr>
            <a:spLocks noGrp="1"/>
          </p:cNvSpPr>
          <p:nvPr>
            <p:ph type="title"/>
          </p:nvPr>
        </p:nvSpPr>
        <p:spPr>
          <a:xfrm>
            <a:off x="359998" y="360000"/>
            <a:ext cx="10260002" cy="522000"/>
          </a:xfrm>
        </p:spPr>
        <p:txBody>
          <a:bodyPr/>
          <a:lstStyle/>
          <a:p>
            <a:r>
              <a:rPr lang="en-AU"/>
              <a:t>1.3 Checkpoint 2</a:t>
            </a:r>
          </a:p>
        </p:txBody>
      </p:sp>
      <p:sp>
        <p:nvSpPr>
          <p:cNvPr id="9" name="Text Placeholder 8">
            <a:extLst>
              <a:ext uri="{FF2B5EF4-FFF2-40B4-BE49-F238E27FC236}">
                <a16:creationId xmlns:a16="http://schemas.microsoft.com/office/drawing/2014/main" id="{E30DB54D-F08C-E6F9-4195-C8D032B95FEA}"/>
              </a:ext>
            </a:extLst>
          </p:cNvPr>
          <p:cNvSpPr>
            <a:spLocks noGrp="1"/>
          </p:cNvSpPr>
          <p:nvPr>
            <p:ph type="body" sz="quarter" idx="18"/>
          </p:nvPr>
        </p:nvSpPr>
        <p:spPr>
          <a:xfrm>
            <a:off x="359998" y="882000"/>
            <a:ext cx="11616654" cy="692353"/>
          </a:xfrm>
        </p:spPr>
        <p:txBody>
          <a:bodyPr/>
          <a:lstStyle/>
          <a:p>
            <a:pPr>
              <a:lnSpc>
                <a:spcPct val="114000"/>
              </a:lnSpc>
              <a:spcAft>
                <a:spcPts val="600"/>
              </a:spcAft>
            </a:pPr>
            <a:r>
              <a:rPr lang="en-AU" dirty="0"/>
              <a:t>All 5 of your plasticine boats had the same mass. Which factor best explained why some floated and others sank?</a:t>
            </a:r>
          </a:p>
        </p:txBody>
      </p:sp>
      <p:sp>
        <p:nvSpPr>
          <p:cNvPr id="7" name="Content Placeholder 6">
            <a:extLst>
              <a:ext uri="{FF2B5EF4-FFF2-40B4-BE49-F238E27FC236}">
                <a16:creationId xmlns:a16="http://schemas.microsoft.com/office/drawing/2014/main" id="{4E73F88D-25DD-91F2-E642-6E9F9131AAC6}"/>
              </a:ext>
            </a:extLst>
          </p:cNvPr>
          <p:cNvSpPr>
            <a:spLocks noGrp="1"/>
          </p:cNvSpPr>
          <p:nvPr>
            <p:ph sz="quarter" idx="4294967295"/>
          </p:nvPr>
        </p:nvSpPr>
        <p:spPr>
          <a:xfrm>
            <a:off x="359998" y="1936750"/>
            <a:ext cx="11512550" cy="2754993"/>
          </a:xfrm>
        </p:spPr>
        <p:txBody>
          <a:bodyPr/>
          <a:lstStyle/>
          <a:p>
            <a:r>
              <a:rPr lang="en-AU" dirty="0"/>
              <a:t>A. The colour of the plasticine</a:t>
            </a:r>
          </a:p>
          <a:p>
            <a:r>
              <a:rPr lang="en-AU" dirty="0"/>
              <a:t>B. The shape of the boat changed how much water was displaced</a:t>
            </a:r>
          </a:p>
          <a:p>
            <a:r>
              <a:rPr lang="en-AU" dirty="0"/>
              <a:t>C. How quickly you placed it in the water</a:t>
            </a:r>
          </a:p>
          <a:p>
            <a:r>
              <a:rPr lang="en-AU" dirty="0"/>
              <a:t>D. The temperature of the water</a:t>
            </a:r>
          </a:p>
        </p:txBody>
      </p:sp>
      <p:sp>
        <p:nvSpPr>
          <p:cNvPr id="2" name="Slide Number Placeholder 1">
            <a:extLst>
              <a:ext uri="{FF2B5EF4-FFF2-40B4-BE49-F238E27FC236}">
                <a16:creationId xmlns:a16="http://schemas.microsoft.com/office/drawing/2014/main" id="{360436ED-F412-4A60-0AC5-E8E3FA096C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299979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7D2FE-6BB2-6BAB-2637-691BFFE9B8A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151A89-B9E7-7284-2365-BF83270DA00B}"/>
              </a:ext>
            </a:extLst>
          </p:cNvPr>
          <p:cNvSpPr>
            <a:spLocks noGrp="1"/>
          </p:cNvSpPr>
          <p:nvPr>
            <p:ph type="title"/>
          </p:nvPr>
        </p:nvSpPr>
        <p:spPr/>
        <p:txBody>
          <a:bodyPr/>
          <a:lstStyle/>
          <a:p>
            <a:r>
              <a:rPr lang="en-AU" dirty="0">
                <a:cs typeface="Arial"/>
              </a:rPr>
              <a:t>1.4 Density (1 of 2)</a:t>
            </a:r>
          </a:p>
        </p:txBody>
      </p:sp>
      <p:sp>
        <p:nvSpPr>
          <p:cNvPr id="6" name="Text Placeholder 5">
            <a:extLst>
              <a:ext uri="{FF2B5EF4-FFF2-40B4-BE49-F238E27FC236}">
                <a16:creationId xmlns:a16="http://schemas.microsoft.com/office/drawing/2014/main" id="{EA7C3B2C-6396-FF3F-5844-2FDCC554C72F}"/>
              </a:ext>
            </a:extLst>
          </p:cNvPr>
          <p:cNvSpPr>
            <a:spLocks noGrp="1"/>
          </p:cNvSpPr>
          <p:nvPr>
            <p:ph type="body" sz="quarter" idx="18"/>
          </p:nvPr>
        </p:nvSpPr>
        <p:spPr/>
        <p:txBody>
          <a:bodyPr/>
          <a:lstStyle/>
          <a:p>
            <a:r>
              <a:rPr lang="en-AU"/>
              <a:t>Learning intentions and success criteria</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192E8622-B2B4-8828-0C1A-32242682E229}"/>
                  </a:ext>
                </a:extLst>
              </p:cNvPr>
              <p:cNvGraphicFramePr>
                <a:graphicFrameLocks noGrp="1"/>
              </p:cNvGraphicFramePr>
              <p:nvPr>
                <p:extLst>
                  <p:ext uri="{D42A27DB-BD31-4B8C-83A1-F6EECF244321}">
                    <p14:modId xmlns:p14="http://schemas.microsoft.com/office/powerpoint/2010/main" val="3324774535"/>
                  </p:ext>
                </p:extLst>
              </p:nvPr>
            </p:nvGraphicFramePr>
            <p:xfrm>
              <a:off x="359998" y="1916174"/>
              <a:ext cx="11682650" cy="4609627"/>
            </p:xfrm>
            <a:graphic>
              <a:graphicData uri="http://schemas.openxmlformats.org/drawingml/2006/table">
                <a:tbl>
                  <a:tblPr firstRow="1">
                    <a:tableStyleId>{B301B821-A1FF-4177-AEE7-76D212191A09}</a:tableStyleId>
                  </a:tblPr>
                  <a:tblGrid>
                    <a:gridCol w="4312860">
                      <a:extLst>
                        <a:ext uri="{9D8B030D-6E8A-4147-A177-3AD203B41FA5}">
                          <a16:colId xmlns:a16="http://schemas.microsoft.com/office/drawing/2014/main" val="3623447875"/>
                        </a:ext>
                      </a:extLst>
                    </a:gridCol>
                    <a:gridCol w="7369790">
                      <a:extLst>
                        <a:ext uri="{9D8B030D-6E8A-4147-A177-3AD203B41FA5}">
                          <a16:colId xmlns:a16="http://schemas.microsoft.com/office/drawing/2014/main" val="3573327086"/>
                        </a:ext>
                      </a:extLst>
                    </a:gridCol>
                  </a:tblGrid>
                  <a:tr h="424319">
                    <a:tc>
                      <a:txBody>
                        <a:bodyPr/>
                        <a:lstStyle/>
                        <a:p>
                          <a:pPr>
                            <a:lnSpc>
                              <a:spcPct val="150000"/>
                            </a:lnSpc>
                            <a:spcAft>
                              <a:spcPts val="1200"/>
                            </a:spcAft>
                          </a:pPr>
                          <a:r>
                            <a:rPr lang="en-AU" sz="1800" dirty="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140842">
                    <a:tc>
                      <a:txBody>
                        <a:bodyPr/>
                        <a:lstStyle/>
                        <a:p>
                          <a:pPr marL="285750" indent="-285750">
                            <a:lnSpc>
                              <a:spcPct val="150000"/>
                            </a:lnSpc>
                            <a:spcAft>
                              <a:spcPts val="1200"/>
                            </a:spcAft>
                            <a:buFont typeface="Arial" panose="020B0604020202020204" pitchFamily="34" charset="0"/>
                            <a:buChar char="•"/>
                          </a:pPr>
                          <a:r>
                            <a:rPr lang="en-AU" sz="1800" dirty="0">
                              <a:latin typeface="+mn-lt"/>
                              <a:cs typeface="Arial"/>
                            </a:rPr>
                            <a:t>to describe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latin typeface="+mn-lt"/>
                              <a:cs typeface="Arial"/>
                            </a:rPr>
                            <a:t>calculate the density of an object using </a:t>
                          </a:r>
                          <a14:m>
                            <m:oMath xmlns:m="http://schemas.openxmlformats.org/officeDocument/2006/math">
                              <m:r>
                                <a:rPr lang="en-AU" sz="1800" i="1" kern="1200" smtClean="0">
                                  <a:solidFill>
                                    <a:schemeClr val="dk1"/>
                                  </a:solidFill>
                                  <a:effectLst/>
                                  <a:latin typeface="Cambria Math" panose="02040503050406030204" pitchFamily="18" charset="0"/>
                                  <a:ea typeface="+mn-ea"/>
                                  <a:cs typeface="+mn-cs"/>
                                </a:rPr>
                                <m:t>𝜌</m:t>
                              </m:r>
                              <m:r>
                                <a:rPr lang="en-AU" sz="1800" i="1" kern="1200" smtClean="0">
                                  <a:solidFill>
                                    <a:schemeClr val="dk1"/>
                                  </a:solidFill>
                                  <a:effectLst/>
                                  <a:latin typeface="Cambria Math" panose="02040503050406030204" pitchFamily="18" charset="0"/>
                                  <a:ea typeface="+mn-ea"/>
                                  <a:cs typeface="+mn-cs"/>
                                </a:rPr>
                                <m:t>=</m:t>
                              </m:r>
                              <m:f>
                                <m:fPr>
                                  <m:ctrlPr>
                                    <a:rPr lang="en-AU" sz="1800" i="1" kern="1200">
                                      <a:solidFill>
                                        <a:schemeClr val="dk1"/>
                                      </a:solidFill>
                                      <a:effectLst/>
                                      <a:latin typeface="Cambria Math" panose="02040503050406030204" pitchFamily="18" charset="0"/>
                                      <a:ea typeface="+mn-ea"/>
                                      <a:cs typeface="+mn-cs"/>
                                    </a:rPr>
                                  </m:ctrlPr>
                                </m:fPr>
                                <m:num>
                                  <m:r>
                                    <a:rPr lang="en-AU" sz="1800" i="1" kern="1200">
                                      <a:solidFill>
                                        <a:schemeClr val="dk1"/>
                                      </a:solidFill>
                                      <a:effectLst/>
                                      <a:latin typeface="Cambria Math" panose="02040503050406030204" pitchFamily="18" charset="0"/>
                                      <a:ea typeface="+mn-ea"/>
                                      <a:cs typeface="+mn-cs"/>
                                    </a:rPr>
                                    <m:t>𝑚</m:t>
                                  </m:r>
                                </m:num>
                                <m:den>
                                  <m:r>
                                    <a:rPr lang="en-AU" sz="1800" i="1" kern="1200">
                                      <a:solidFill>
                                        <a:schemeClr val="dk1"/>
                                      </a:solidFill>
                                      <a:effectLst/>
                                      <a:latin typeface="Cambria Math" panose="02040503050406030204" pitchFamily="18" charset="0"/>
                                      <a:ea typeface="+mn-ea"/>
                                      <a:cs typeface="+mn-cs"/>
                                    </a:rPr>
                                    <m:t>𝑉</m:t>
                                  </m:r>
                                </m:den>
                              </m:f>
                            </m:oMath>
                          </a14:m>
                          <a:endParaRPr lang="en-AU" sz="1800" dirty="0">
                            <a:latin typeface="+mn-lt"/>
                            <a:cs typeface="Arial"/>
                          </a:endParaRPr>
                        </a:p>
                        <a:p>
                          <a:pPr marL="285750" indent="-285750">
                            <a:lnSpc>
                              <a:spcPct val="150000"/>
                            </a:lnSpc>
                            <a:spcAft>
                              <a:spcPts val="1200"/>
                            </a:spcAft>
                            <a:buFont typeface="Arial" panose="020B0604020202020204" pitchFamily="34" charset="0"/>
                            <a:buChar char="•"/>
                          </a:pPr>
                          <a:r>
                            <a:rPr lang="en-AU" sz="1800" dirty="0">
                              <a:latin typeface="+mn-lt"/>
                              <a:cs typeface="Arial"/>
                            </a:rPr>
                            <a:t>rearrange the density equation to find volume and mass of an object</a:t>
                          </a:r>
                        </a:p>
                        <a:p>
                          <a:pPr marL="285750" indent="-285750">
                            <a:lnSpc>
                              <a:spcPct val="150000"/>
                            </a:lnSpc>
                            <a:spcAft>
                              <a:spcPts val="1200"/>
                            </a:spcAft>
                            <a:buFont typeface="Arial" panose="020B0604020202020204" pitchFamily="34" charset="0"/>
                            <a:buChar char="•"/>
                          </a:pPr>
                          <a:r>
                            <a:rPr lang="en-AU" sz="1800" dirty="0">
                              <a:latin typeface="+mn-lt"/>
                              <a:cs typeface="Arial"/>
                            </a:rPr>
                            <a:t>calculate the density of regularly-shaped objects by calculating their volume and measuring their mass</a:t>
                          </a:r>
                        </a:p>
                        <a:p>
                          <a:pPr marL="285750" indent="-285750">
                            <a:lnSpc>
                              <a:spcPct val="150000"/>
                            </a:lnSpc>
                            <a:spcAft>
                              <a:spcPts val="1200"/>
                            </a:spcAft>
                            <a:buFont typeface="Arial" panose="020B0604020202020204" pitchFamily="34" charset="0"/>
                            <a:buChar char="•"/>
                          </a:pPr>
                          <a:r>
                            <a:rPr lang="en-AU" sz="1800" dirty="0">
                              <a:latin typeface="+mn-lt"/>
                              <a:cs typeface="Arial"/>
                            </a:rPr>
                            <a:t>calculate the density of irregularly-shaped objects using the water displacement method to determine volume.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1666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a:rPr>
                            <a:t>to plan a safe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identify risks associated with spilled water and broken glass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outline steps to manage risks in an investigation.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mc:Choice>
        <mc:Fallback xmlns="">
          <p:graphicFrame>
            <p:nvGraphicFramePr>
              <p:cNvPr id="7" name="Table 6">
                <a:extLst>
                  <a:ext uri="{FF2B5EF4-FFF2-40B4-BE49-F238E27FC236}">
                    <a16:creationId xmlns:a16="http://schemas.microsoft.com/office/drawing/2014/main" id="{192E8622-B2B4-8828-0C1A-32242682E229}"/>
                  </a:ext>
                </a:extLst>
              </p:cNvPr>
              <p:cNvGraphicFramePr>
                <a:graphicFrameLocks noGrp="1"/>
              </p:cNvGraphicFramePr>
              <p:nvPr>
                <p:extLst>
                  <p:ext uri="{D42A27DB-BD31-4B8C-83A1-F6EECF244321}">
                    <p14:modId xmlns:p14="http://schemas.microsoft.com/office/powerpoint/2010/main" val="3324774535"/>
                  </p:ext>
                </p:extLst>
              </p:nvPr>
            </p:nvGraphicFramePr>
            <p:xfrm>
              <a:off x="359998" y="1916174"/>
              <a:ext cx="11682650" cy="4609627"/>
            </p:xfrm>
            <a:graphic>
              <a:graphicData uri="http://schemas.openxmlformats.org/drawingml/2006/table">
                <a:tbl>
                  <a:tblPr firstRow="1">
                    <a:tableStyleId>{B301B821-A1FF-4177-AEE7-76D212191A09}</a:tableStyleId>
                  </a:tblPr>
                  <a:tblGrid>
                    <a:gridCol w="4312860">
                      <a:extLst>
                        <a:ext uri="{9D8B030D-6E8A-4147-A177-3AD203B41FA5}">
                          <a16:colId xmlns:a16="http://schemas.microsoft.com/office/drawing/2014/main" val="3623447875"/>
                        </a:ext>
                      </a:extLst>
                    </a:gridCol>
                    <a:gridCol w="7369790">
                      <a:extLst>
                        <a:ext uri="{9D8B030D-6E8A-4147-A177-3AD203B41FA5}">
                          <a16:colId xmlns:a16="http://schemas.microsoft.com/office/drawing/2014/main" val="3573327086"/>
                        </a:ext>
                      </a:extLst>
                    </a:gridCol>
                  </a:tblGrid>
                  <a:tr h="452120">
                    <a:tc>
                      <a:txBody>
                        <a:bodyPr/>
                        <a:lstStyle/>
                        <a:p>
                          <a:pPr>
                            <a:lnSpc>
                              <a:spcPct val="150000"/>
                            </a:lnSpc>
                            <a:spcAft>
                              <a:spcPts val="1200"/>
                            </a:spcAft>
                          </a:pPr>
                          <a:r>
                            <a:rPr lang="en-AU" sz="180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140842">
                    <a:tc>
                      <a:txBody>
                        <a:bodyPr/>
                        <a:lstStyle/>
                        <a:p>
                          <a:pPr marL="285750" indent="-285750">
                            <a:lnSpc>
                              <a:spcPct val="150000"/>
                            </a:lnSpc>
                            <a:spcAft>
                              <a:spcPts val="1200"/>
                            </a:spcAft>
                            <a:buFont typeface="Arial" panose="020B0604020202020204" pitchFamily="34" charset="0"/>
                            <a:buChar char="•"/>
                          </a:pPr>
                          <a:r>
                            <a:rPr lang="en-AU" sz="1800">
                              <a:latin typeface="+mn-lt"/>
                              <a:cs typeface="Arial"/>
                            </a:rPr>
                            <a:t>to describe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58561" t="-14341" b="-35465"/>
                          </a:stretch>
                        </a:blipFill>
                      </a:tcPr>
                    </a:tc>
                    <a:extLst>
                      <a:ext uri="{0D108BD9-81ED-4DB2-BD59-A6C34878D82A}">
                        <a16:rowId xmlns:a16="http://schemas.microsoft.com/office/drawing/2014/main" val="2958950346"/>
                      </a:ext>
                    </a:extLst>
                  </a:tr>
                  <a:tr h="101666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a:rPr>
                            <a:t>to plan a safe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identify risks associated with spilled water and broken glass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outline steps to manage risks in an investigation.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mc:Fallback>
      </mc:AlternateContent>
      <p:sp>
        <p:nvSpPr>
          <p:cNvPr id="2" name="Slide Number Placeholder 1">
            <a:extLst>
              <a:ext uri="{FF2B5EF4-FFF2-40B4-BE49-F238E27FC236}">
                <a16:creationId xmlns:a16="http://schemas.microsoft.com/office/drawing/2014/main" id="{ED21D3E3-2F21-8869-E24F-83C1F351B6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4164718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934BC-9B3D-F88F-0C94-43F57A6EA8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92F7C1-88FD-E933-C53E-A18F40B6C712}"/>
              </a:ext>
            </a:extLst>
          </p:cNvPr>
          <p:cNvSpPr>
            <a:spLocks noGrp="1"/>
          </p:cNvSpPr>
          <p:nvPr>
            <p:ph type="title"/>
          </p:nvPr>
        </p:nvSpPr>
        <p:spPr/>
        <p:txBody>
          <a:bodyPr/>
          <a:lstStyle/>
          <a:p>
            <a:r>
              <a:rPr lang="en-AU">
                <a:cs typeface="Arial"/>
              </a:rPr>
              <a:t>1.4 Density (2 of 2)</a:t>
            </a:r>
          </a:p>
        </p:txBody>
      </p:sp>
      <p:sp>
        <p:nvSpPr>
          <p:cNvPr id="6" name="Text Placeholder 5">
            <a:extLst>
              <a:ext uri="{FF2B5EF4-FFF2-40B4-BE49-F238E27FC236}">
                <a16:creationId xmlns:a16="http://schemas.microsoft.com/office/drawing/2014/main" id="{CA1D07B8-294D-300E-2CFF-701F2B1726C6}"/>
              </a:ext>
            </a:extLst>
          </p:cNvPr>
          <p:cNvSpPr>
            <a:spLocks noGrp="1"/>
          </p:cNvSpPr>
          <p:nvPr>
            <p:ph type="body" sz="quarter" idx="18"/>
          </p:nvPr>
        </p:nvSpPr>
        <p:spPr/>
        <p:txBody>
          <a:bodyPr/>
          <a:lstStyle/>
          <a:p>
            <a:r>
              <a:rPr lang="en-AU" dirty="0"/>
              <a:t>Learning intentions and success criteria</a:t>
            </a:r>
          </a:p>
        </p:txBody>
      </p:sp>
      <p:graphicFrame>
        <p:nvGraphicFramePr>
          <p:cNvPr id="7" name="Table 6">
            <a:extLst>
              <a:ext uri="{FF2B5EF4-FFF2-40B4-BE49-F238E27FC236}">
                <a16:creationId xmlns:a16="http://schemas.microsoft.com/office/drawing/2014/main" id="{E7E3B055-3E12-F439-AD8B-E67B88753F15}"/>
              </a:ext>
            </a:extLst>
          </p:cNvPr>
          <p:cNvGraphicFramePr>
            <a:graphicFrameLocks noGrp="1"/>
          </p:cNvGraphicFramePr>
          <p:nvPr>
            <p:extLst>
              <p:ext uri="{D42A27DB-BD31-4B8C-83A1-F6EECF244321}">
                <p14:modId xmlns:p14="http://schemas.microsoft.com/office/powerpoint/2010/main" val="3796022901"/>
              </p:ext>
            </p:extLst>
          </p:nvPr>
        </p:nvGraphicFramePr>
        <p:xfrm>
          <a:off x="359998" y="1916174"/>
          <a:ext cx="11579453" cy="4666543"/>
        </p:xfrm>
        <a:graphic>
          <a:graphicData uri="http://schemas.openxmlformats.org/drawingml/2006/table">
            <a:tbl>
              <a:tblPr firstRow="1">
                <a:tableStyleId>{B301B821-A1FF-4177-AEE7-76D212191A09}</a:tableStyleId>
              </a:tblPr>
              <a:tblGrid>
                <a:gridCol w="4072665">
                  <a:extLst>
                    <a:ext uri="{9D8B030D-6E8A-4147-A177-3AD203B41FA5}">
                      <a16:colId xmlns:a16="http://schemas.microsoft.com/office/drawing/2014/main" val="3623447875"/>
                    </a:ext>
                  </a:extLst>
                </a:gridCol>
                <a:gridCol w="7506788">
                  <a:extLst>
                    <a:ext uri="{9D8B030D-6E8A-4147-A177-3AD203B41FA5}">
                      <a16:colId xmlns:a16="http://schemas.microsoft.com/office/drawing/2014/main" val="3573327086"/>
                    </a:ext>
                  </a:extLst>
                </a:gridCol>
              </a:tblGrid>
              <a:tr h="440248">
                <a:tc>
                  <a:txBody>
                    <a:bodyPr/>
                    <a:lstStyle/>
                    <a:p>
                      <a:pPr>
                        <a:lnSpc>
                          <a:spcPct val="150000"/>
                        </a:lnSpc>
                        <a:spcAft>
                          <a:spcPts val="1200"/>
                        </a:spcAft>
                      </a:pPr>
                      <a:r>
                        <a:rPr lang="en-AU" sz="1800" dirty="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070789">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to follow a procedure to conduct a safe and valid practical investigation</a:t>
                      </a:r>
                      <a:endParaRPr lang="en-AU" sz="1800">
                        <a:latin typeface="+mn-lt"/>
                        <a:cs typeface="Aria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a:latin typeface="+mn-lt"/>
                          <a:cs typeface="Arial"/>
                        </a:rPr>
                        <a:t>measure the volume and mass of an object</a:t>
                      </a:r>
                    </a:p>
                    <a:p>
                      <a:pPr marL="285750" indent="-285750">
                        <a:lnSpc>
                          <a:spcPct val="150000"/>
                        </a:lnSpc>
                        <a:spcAft>
                          <a:spcPts val="1200"/>
                        </a:spcAft>
                        <a:buFont typeface="Arial" panose="020B0604020202020204" pitchFamily="34" charset="0"/>
                        <a:buChar char="•"/>
                      </a:pPr>
                      <a:r>
                        <a:rPr lang="en-AU" sz="1800">
                          <a:latin typeface="+mn-lt"/>
                          <a:cs typeface="Arial"/>
                        </a:rPr>
                        <a:t>control variables in an investigation</a:t>
                      </a:r>
                    </a:p>
                    <a:p>
                      <a:pPr marL="285750" indent="-285750">
                        <a:lnSpc>
                          <a:spcPct val="150000"/>
                        </a:lnSpc>
                        <a:spcAft>
                          <a:spcPts val="1200"/>
                        </a:spcAft>
                        <a:buFont typeface="Arial" panose="020B0604020202020204" pitchFamily="34" charset="0"/>
                        <a:buChar char="•"/>
                      </a:pPr>
                      <a:r>
                        <a:rPr lang="en-AU" sz="1800">
                          <a:latin typeface="+mn-lt"/>
                          <a:cs typeface="Arial"/>
                        </a:rPr>
                        <a:t>conduct investigations safely by following WHS practices</a:t>
                      </a:r>
                    </a:p>
                    <a:p>
                      <a:pPr marL="285750" indent="-285750">
                        <a:lnSpc>
                          <a:spcPct val="150000"/>
                        </a:lnSpc>
                        <a:spcAft>
                          <a:spcPts val="1200"/>
                        </a:spcAft>
                        <a:buFont typeface="Arial" panose="020B0604020202020204" pitchFamily="34" charset="0"/>
                        <a:buChar char="•"/>
                      </a:pPr>
                      <a:r>
                        <a:rPr lang="en-AU" sz="1800">
                          <a:latin typeface="+mn-lt"/>
                          <a:cs typeface="Arial"/>
                        </a:rPr>
                        <a:t>record observations and measurements.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2070789">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assess the reliability of gathered data</a:t>
                      </a:r>
                      <a:endParaRPr lang="en-AU" sz="1800">
                        <a:latin typeface="+mn-lt"/>
                        <a:cs typeface="Aria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compare investigation data to accepted density values for materials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identify factors that may affect the accuracy of a measurement</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suggest improvements to the methodology of an experiment.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5689EF88-1FF6-07B9-6DC1-A4D2182DAB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2635034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458D1-2281-D08B-3A75-0FD2D92EE78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2F0142C-6B97-FC25-7E63-B8B2A500F09E}"/>
              </a:ext>
            </a:extLst>
          </p:cNvPr>
          <p:cNvSpPr>
            <a:spLocks noGrp="1"/>
          </p:cNvSpPr>
          <p:nvPr>
            <p:ph type="title"/>
          </p:nvPr>
        </p:nvSpPr>
        <p:spPr/>
        <p:txBody>
          <a:bodyPr/>
          <a:lstStyle/>
          <a:p>
            <a:r>
              <a:rPr lang="en-AU"/>
              <a:t>1.4 Introducing density</a:t>
            </a:r>
          </a:p>
        </p:txBody>
      </p:sp>
      <p:sp>
        <p:nvSpPr>
          <p:cNvPr id="10" name="Text Placeholder 9">
            <a:extLst>
              <a:ext uri="{FF2B5EF4-FFF2-40B4-BE49-F238E27FC236}">
                <a16:creationId xmlns:a16="http://schemas.microsoft.com/office/drawing/2014/main" id="{975D0E52-F957-45C3-678C-D449EB684BA9}"/>
              </a:ext>
            </a:extLst>
          </p:cNvPr>
          <p:cNvSpPr>
            <a:spLocks noGrp="1"/>
          </p:cNvSpPr>
          <p:nvPr>
            <p:ph type="body" sz="quarter" idx="18"/>
          </p:nvPr>
        </p:nvSpPr>
        <p:spPr/>
        <p:txBody>
          <a:bodyPr/>
          <a:lstStyle/>
          <a:p>
            <a:r>
              <a:rPr lang="en-US" dirty="0"/>
              <a:t>What is density and how does it work?</a:t>
            </a:r>
          </a:p>
        </p:txBody>
      </p:sp>
      <p:sp>
        <p:nvSpPr>
          <p:cNvPr id="3" name="Text Placeholder 12">
            <a:extLst>
              <a:ext uri="{FF2B5EF4-FFF2-40B4-BE49-F238E27FC236}">
                <a16:creationId xmlns:a16="http://schemas.microsoft.com/office/drawing/2014/main" id="{87DF6698-892E-ED9D-21CD-2353D233BAA8}"/>
              </a:ext>
            </a:extLst>
          </p:cNvPr>
          <p:cNvSpPr>
            <a:spLocks noGrp="1"/>
          </p:cNvSpPr>
          <p:nvPr>
            <p:ph type="body" sz="quarter" idx="17"/>
          </p:nvPr>
        </p:nvSpPr>
        <p:spPr>
          <a:xfrm>
            <a:off x="360000" y="1567087"/>
            <a:ext cx="11484000" cy="1731634"/>
          </a:xfrm>
        </p:spPr>
        <p:txBody>
          <a:bodyPr/>
          <a:lstStyle/>
          <a:p>
            <a:r>
              <a:rPr lang="en-AU" dirty="0"/>
              <a:t>Density is a measure of how tightly packed the particles in a substance are.</a:t>
            </a:r>
          </a:p>
          <a:p>
            <a:r>
              <a:rPr lang="en-AU" dirty="0"/>
              <a:t>There are spaces between the particles in a substance.</a:t>
            </a:r>
          </a:p>
          <a:p>
            <a:r>
              <a:rPr lang="en-AU" dirty="0"/>
              <a:t>The larger the spaces are between the particles of a substance, the lower its density.</a:t>
            </a:r>
          </a:p>
        </p:txBody>
      </p:sp>
      <p:sp>
        <p:nvSpPr>
          <p:cNvPr id="11" name="Content Placeholder 6">
            <a:extLst>
              <a:ext uri="{FF2B5EF4-FFF2-40B4-BE49-F238E27FC236}">
                <a16:creationId xmlns:a16="http://schemas.microsoft.com/office/drawing/2014/main" id="{79BECFA9-3960-CE3C-E73F-C574B5360DE2}"/>
              </a:ext>
            </a:extLst>
          </p:cNvPr>
          <p:cNvSpPr txBox="1">
            <a:spLocks/>
          </p:cNvSpPr>
          <p:nvPr/>
        </p:nvSpPr>
        <p:spPr>
          <a:xfrm>
            <a:off x="2445997" y="3559279"/>
            <a:ext cx="2154578" cy="105626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2400" b="1" dirty="0"/>
              <a:t>larger spaces</a:t>
            </a:r>
          </a:p>
          <a:p>
            <a:pPr>
              <a:spcAft>
                <a:spcPts val="0"/>
              </a:spcAft>
            </a:pPr>
            <a:r>
              <a:rPr lang="en-AU" sz="2400" b="1" dirty="0"/>
              <a:t>less dense</a:t>
            </a:r>
          </a:p>
        </p:txBody>
      </p:sp>
      <p:grpSp>
        <p:nvGrpSpPr>
          <p:cNvPr id="13" name="Group 12">
            <a:extLst>
              <a:ext uri="{FF2B5EF4-FFF2-40B4-BE49-F238E27FC236}">
                <a16:creationId xmlns:a16="http://schemas.microsoft.com/office/drawing/2014/main" id="{A49BE7A2-6411-C641-18A4-A19CB991829E}"/>
              </a:ext>
              <a:ext uri="{C183D7F6-B498-43B3-948B-1728B52AA6E4}">
                <adec:decorative xmlns:adec="http://schemas.microsoft.com/office/drawing/2017/decorative" val="1"/>
              </a:ext>
            </a:extLst>
          </p:cNvPr>
          <p:cNvGrpSpPr/>
          <p:nvPr/>
        </p:nvGrpSpPr>
        <p:grpSpPr>
          <a:xfrm>
            <a:off x="1418897" y="4792717"/>
            <a:ext cx="4141075" cy="1705283"/>
            <a:chOff x="1418897" y="4792717"/>
            <a:chExt cx="4141075" cy="1705283"/>
          </a:xfrm>
        </p:grpSpPr>
        <p:sp>
          <p:nvSpPr>
            <p:cNvPr id="4" name="Rectangle: Rounded Corners 3" descr="A particle diagram showing lasrger spaces between particles means that it is less dense">
              <a:extLst>
                <a:ext uri="{FF2B5EF4-FFF2-40B4-BE49-F238E27FC236}">
                  <a16:creationId xmlns:a16="http://schemas.microsoft.com/office/drawing/2014/main" id="{8E92DC9D-7D6E-D88C-5E82-AEBCB1688457}"/>
                </a:ext>
              </a:extLst>
            </p:cNvPr>
            <p:cNvSpPr/>
            <p:nvPr/>
          </p:nvSpPr>
          <p:spPr>
            <a:xfrm>
              <a:off x="1418897" y="4792717"/>
              <a:ext cx="4141075" cy="17052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Diagram showing a series of blue dots with large spaces inbetween">
              <a:extLst>
                <a:ext uri="{FF2B5EF4-FFF2-40B4-BE49-F238E27FC236}">
                  <a16:creationId xmlns:a16="http://schemas.microsoft.com/office/drawing/2014/main" id="{4065C5DE-D679-5676-ABC2-1BA86D2830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038" y="4917818"/>
              <a:ext cx="3804495" cy="1451970"/>
            </a:xfrm>
            <a:prstGeom prst="rect">
              <a:avLst/>
            </a:prstGeom>
          </p:spPr>
        </p:pic>
      </p:grpSp>
      <p:sp>
        <p:nvSpPr>
          <p:cNvPr id="12" name="Content Placeholder 6">
            <a:extLst>
              <a:ext uri="{FF2B5EF4-FFF2-40B4-BE49-F238E27FC236}">
                <a16:creationId xmlns:a16="http://schemas.microsoft.com/office/drawing/2014/main" id="{0B5770AC-3BA7-43D1-A844-39200EDA640E}"/>
              </a:ext>
            </a:extLst>
          </p:cNvPr>
          <p:cNvSpPr txBox="1">
            <a:spLocks/>
          </p:cNvSpPr>
          <p:nvPr/>
        </p:nvSpPr>
        <p:spPr>
          <a:xfrm>
            <a:off x="7961933" y="3559279"/>
            <a:ext cx="2303295" cy="105626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2400" b="1" dirty="0"/>
              <a:t>smaller spaces</a:t>
            </a:r>
          </a:p>
          <a:p>
            <a:pPr>
              <a:spcAft>
                <a:spcPts val="0"/>
              </a:spcAft>
            </a:pPr>
            <a:r>
              <a:rPr lang="en-AU" sz="2400" b="1" dirty="0"/>
              <a:t>more dense</a:t>
            </a:r>
          </a:p>
        </p:txBody>
      </p:sp>
      <p:grpSp>
        <p:nvGrpSpPr>
          <p:cNvPr id="7" name="Group 6">
            <a:extLst>
              <a:ext uri="{FF2B5EF4-FFF2-40B4-BE49-F238E27FC236}">
                <a16:creationId xmlns:a16="http://schemas.microsoft.com/office/drawing/2014/main" id="{6FB2CF41-7069-3FA6-3213-6EC320669C3A}"/>
              </a:ext>
              <a:ext uri="{C183D7F6-B498-43B3-948B-1728B52AA6E4}">
                <adec:decorative xmlns:adec="http://schemas.microsoft.com/office/drawing/2017/decorative" val="1"/>
              </a:ext>
            </a:extLst>
          </p:cNvPr>
          <p:cNvGrpSpPr/>
          <p:nvPr/>
        </p:nvGrpSpPr>
        <p:grpSpPr>
          <a:xfrm>
            <a:off x="7493876" y="4911964"/>
            <a:ext cx="3077086" cy="1362712"/>
            <a:chOff x="7493876" y="4911964"/>
            <a:chExt cx="3077086" cy="1362712"/>
          </a:xfrm>
        </p:grpSpPr>
        <p:sp>
          <p:nvSpPr>
            <p:cNvPr id="8" name="Rectangle: Rounded Corners 7" descr="A particle diagram showing smaller spaces between particles mean that it is more dense. ">
              <a:extLst>
                <a:ext uri="{FF2B5EF4-FFF2-40B4-BE49-F238E27FC236}">
                  <a16:creationId xmlns:a16="http://schemas.microsoft.com/office/drawing/2014/main" id="{3825B4FB-C8CF-4CBD-32FC-468F724BDEFA}"/>
                </a:ext>
              </a:extLst>
            </p:cNvPr>
            <p:cNvSpPr/>
            <p:nvPr/>
          </p:nvSpPr>
          <p:spPr>
            <a:xfrm>
              <a:off x="7493876" y="4911964"/>
              <a:ext cx="3077086" cy="136271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Diagram showing a series of blue dots with small spaces inbetween">
              <a:extLst>
                <a:ext uri="{FF2B5EF4-FFF2-40B4-BE49-F238E27FC236}">
                  <a16:creationId xmlns:a16="http://schemas.microsoft.com/office/drawing/2014/main" id="{F6F81328-BE3F-D2BE-63A7-796235AD10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9901" y="5047922"/>
              <a:ext cx="2798645" cy="1127771"/>
            </a:xfrm>
            <a:prstGeom prst="rect">
              <a:avLst/>
            </a:prstGeom>
          </p:spPr>
        </p:pic>
      </p:grpSp>
      <p:sp>
        <p:nvSpPr>
          <p:cNvPr id="2" name="Slide Number Placeholder 1">
            <a:extLst>
              <a:ext uri="{FF2B5EF4-FFF2-40B4-BE49-F238E27FC236}">
                <a16:creationId xmlns:a16="http://schemas.microsoft.com/office/drawing/2014/main" id="{25449761-093D-C190-C8DA-830CEBBE31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258461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C390-F375-4DE5-15CC-74281A32739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A71A78C-4D8E-C43E-3002-8F29A3B6CF8C}"/>
              </a:ext>
            </a:extLst>
          </p:cNvPr>
          <p:cNvSpPr>
            <a:spLocks noGrp="1"/>
          </p:cNvSpPr>
          <p:nvPr>
            <p:ph type="title"/>
          </p:nvPr>
        </p:nvSpPr>
        <p:spPr/>
        <p:txBody>
          <a:bodyPr/>
          <a:lstStyle/>
          <a:p>
            <a:r>
              <a:rPr lang="en-AU" dirty="0"/>
              <a:t>1.4 Volume</a:t>
            </a:r>
          </a:p>
        </p:txBody>
      </p:sp>
      <p:sp>
        <p:nvSpPr>
          <p:cNvPr id="3" name="Text Placeholder 12">
            <a:extLst>
              <a:ext uri="{FF2B5EF4-FFF2-40B4-BE49-F238E27FC236}">
                <a16:creationId xmlns:a16="http://schemas.microsoft.com/office/drawing/2014/main" id="{1A423794-7F90-CD6C-E4AE-F919F07EA80D}"/>
              </a:ext>
            </a:extLst>
          </p:cNvPr>
          <p:cNvSpPr>
            <a:spLocks noGrp="1"/>
          </p:cNvSpPr>
          <p:nvPr>
            <p:ph type="body" sz="quarter" idx="18"/>
          </p:nvPr>
        </p:nvSpPr>
        <p:spPr/>
        <p:txBody>
          <a:bodyPr/>
          <a:lstStyle/>
          <a:p>
            <a:r>
              <a:rPr lang="en-AU"/>
              <a:t>What is volume and how is it measured?</a:t>
            </a:r>
          </a:p>
        </p:txBody>
      </p:sp>
      <p:sp>
        <p:nvSpPr>
          <p:cNvPr id="8" name="Content Placeholder 7">
            <a:extLst>
              <a:ext uri="{FF2B5EF4-FFF2-40B4-BE49-F238E27FC236}">
                <a16:creationId xmlns:a16="http://schemas.microsoft.com/office/drawing/2014/main" id="{5D4387E7-9C44-6ECD-C61F-21F5160AD519}"/>
              </a:ext>
            </a:extLst>
          </p:cNvPr>
          <p:cNvSpPr>
            <a:spLocks noGrp="1"/>
          </p:cNvSpPr>
          <p:nvPr>
            <p:ph sz="quarter" idx="19"/>
          </p:nvPr>
        </p:nvSpPr>
        <p:spPr/>
        <p:txBody>
          <a:bodyPr/>
          <a:lstStyle/>
          <a:p>
            <a:r>
              <a:rPr lang="en-AU" dirty="0"/>
              <a:t>Volume is the amount of space that an object or substance occupies.</a:t>
            </a:r>
          </a:p>
          <a:p>
            <a:r>
              <a:rPr lang="en-AU" dirty="0"/>
              <a:t>It can be measured in millilitres (mL), litres (L), cubic centimetres (cm</a:t>
            </a:r>
            <a:r>
              <a:rPr lang="en-AU" baseline="30000" dirty="0"/>
              <a:t>3</a:t>
            </a:r>
            <a:r>
              <a:rPr lang="en-AU" dirty="0"/>
              <a:t>) and cubic metres (m</a:t>
            </a:r>
            <a:r>
              <a:rPr lang="en-AU" baseline="30000" dirty="0"/>
              <a:t>3</a:t>
            </a:r>
            <a:r>
              <a:rPr lang="en-AU" dirty="0"/>
              <a:t>).</a:t>
            </a:r>
          </a:p>
        </p:txBody>
      </p:sp>
      <p:pic>
        <p:nvPicPr>
          <p:cNvPr id="10" name="Picture 9">
            <a:extLst>
              <a:ext uri="{FF2B5EF4-FFF2-40B4-BE49-F238E27FC236}">
                <a16:creationId xmlns:a16="http://schemas.microsoft.com/office/drawing/2014/main" id="{D5B7C837-6C7D-26DE-6030-49704DC9F23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8372" t="7639" r="54782" b="7184"/>
          <a:stretch>
            <a:fillRect/>
          </a:stretch>
        </p:blipFill>
        <p:spPr>
          <a:xfrm>
            <a:off x="7470870" y="764493"/>
            <a:ext cx="4492101" cy="5841507"/>
          </a:xfrm>
          <a:prstGeom prst="rect">
            <a:avLst/>
          </a:prstGeom>
        </p:spPr>
      </p:pic>
      <p:sp>
        <p:nvSpPr>
          <p:cNvPr id="2" name="Slide Number Placeholder 1">
            <a:extLst>
              <a:ext uri="{FF2B5EF4-FFF2-40B4-BE49-F238E27FC236}">
                <a16:creationId xmlns:a16="http://schemas.microsoft.com/office/drawing/2014/main" id="{6DA5F20C-131F-31E7-E097-4652099558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342266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761B-1E53-73C5-BD32-A8F5CFC2899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63F31C-2B2A-2BBD-8AB5-F48FAC048D56}"/>
              </a:ext>
            </a:extLst>
          </p:cNvPr>
          <p:cNvSpPr>
            <a:spLocks noGrp="1"/>
          </p:cNvSpPr>
          <p:nvPr>
            <p:ph type="title"/>
          </p:nvPr>
        </p:nvSpPr>
        <p:spPr/>
        <p:txBody>
          <a:bodyPr/>
          <a:lstStyle/>
          <a:p>
            <a:r>
              <a:rPr lang="en-AU" dirty="0"/>
              <a:t>1.4 Calculating density</a:t>
            </a:r>
          </a:p>
        </p:txBody>
      </p:sp>
      <p:sp>
        <p:nvSpPr>
          <p:cNvPr id="3" name="Text Placeholder 12">
            <a:extLst>
              <a:ext uri="{FF2B5EF4-FFF2-40B4-BE49-F238E27FC236}">
                <a16:creationId xmlns:a16="http://schemas.microsoft.com/office/drawing/2014/main" id="{91590BC8-2D8F-E9BB-745F-0B2A6E835ED1}"/>
              </a:ext>
            </a:extLst>
          </p:cNvPr>
          <p:cNvSpPr>
            <a:spLocks noGrp="1"/>
          </p:cNvSpPr>
          <p:nvPr>
            <p:ph type="body" sz="quarter" idx="18"/>
          </p:nvPr>
        </p:nvSpPr>
        <p:spPr/>
        <p:txBody>
          <a:bodyPr/>
          <a:lstStyle/>
          <a:p>
            <a:r>
              <a:rPr lang="en-AU"/>
              <a:t>How is density calculated?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95989AB-8840-3409-8B82-961383CA29C5}"/>
                  </a:ext>
                </a:extLst>
              </p:cNvPr>
              <p:cNvSpPr txBox="1"/>
              <p:nvPr/>
            </p:nvSpPr>
            <p:spPr>
              <a:xfrm>
                <a:off x="360000" y="2105387"/>
                <a:ext cx="4016058" cy="13574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4800" i="1" smtClean="0">
                          <a:latin typeface="Cambria Math" panose="02040503050406030204" pitchFamily="18" charset="0"/>
                        </a:rPr>
                        <m:t>𝜌</m:t>
                      </m:r>
                      <m:r>
                        <a:rPr lang="en-AU" sz="4800" i="0">
                          <a:latin typeface="Cambria Math" panose="02040503050406030204" pitchFamily="18" charset="0"/>
                        </a:rPr>
                        <m:t>=</m:t>
                      </m:r>
                      <m:f>
                        <m:fPr>
                          <m:ctrlPr>
                            <a:rPr lang="en-AU" sz="4800" i="1">
                              <a:solidFill>
                                <a:srgbClr val="836967"/>
                              </a:solidFill>
                              <a:latin typeface="Cambria Math" panose="02040503050406030204" pitchFamily="18" charset="0"/>
                            </a:rPr>
                          </m:ctrlPr>
                        </m:fPr>
                        <m:num>
                          <m:r>
                            <a:rPr lang="en-AU" sz="4800" i="1">
                              <a:latin typeface="Cambria Math" panose="02040503050406030204" pitchFamily="18" charset="0"/>
                            </a:rPr>
                            <m:t>𝑚</m:t>
                          </m:r>
                        </m:num>
                        <m:den>
                          <m:r>
                            <a:rPr lang="en-AU" sz="4800" i="1">
                              <a:latin typeface="Cambria Math" panose="02040503050406030204" pitchFamily="18" charset="0"/>
                            </a:rPr>
                            <m:t>𝑉</m:t>
                          </m:r>
                        </m:den>
                      </m:f>
                    </m:oMath>
                  </m:oMathPara>
                </a14:m>
                <a:endParaRPr lang="en-AU" sz="4800" dirty="0"/>
              </a:p>
            </p:txBody>
          </p:sp>
        </mc:Choice>
        <mc:Fallback xmlns="">
          <p:sp>
            <p:nvSpPr>
              <p:cNvPr id="5" name="TextBox 4">
                <a:extLst>
                  <a:ext uri="{FF2B5EF4-FFF2-40B4-BE49-F238E27FC236}">
                    <a16:creationId xmlns:a16="http://schemas.microsoft.com/office/drawing/2014/main" id="{195989AB-8840-3409-8B82-961383CA29C5}"/>
                  </a:ext>
                </a:extLst>
              </p:cNvPr>
              <p:cNvSpPr txBox="1">
                <a:spLocks noRot="1" noChangeAspect="1" noMove="1" noResize="1" noEditPoints="1" noAdjustHandles="1" noChangeArrowheads="1" noChangeShapeType="1" noTextEdit="1"/>
              </p:cNvSpPr>
              <p:nvPr/>
            </p:nvSpPr>
            <p:spPr>
              <a:xfrm>
                <a:off x="360000" y="2105387"/>
                <a:ext cx="4016058" cy="1357423"/>
              </a:xfrm>
              <a:prstGeom prst="rect">
                <a:avLst/>
              </a:prstGeom>
              <a:blipFill>
                <a:blip r:embed="rId3"/>
                <a:stretch>
                  <a:fillRect/>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2182B2EC-F684-62C1-DD2D-5DC24F8073C9}"/>
              </a:ext>
            </a:extLst>
          </p:cNvPr>
          <p:cNvGraphicFramePr>
            <a:graphicFrameLocks noGrp="1"/>
          </p:cNvGraphicFramePr>
          <p:nvPr>
            <p:extLst>
              <p:ext uri="{D42A27DB-BD31-4B8C-83A1-F6EECF244321}">
                <p14:modId xmlns:p14="http://schemas.microsoft.com/office/powerpoint/2010/main" val="425698145"/>
              </p:ext>
            </p:extLst>
          </p:nvPr>
        </p:nvGraphicFramePr>
        <p:xfrm>
          <a:off x="4673849" y="1674473"/>
          <a:ext cx="6810151" cy="1968500"/>
        </p:xfrm>
        <a:graphic>
          <a:graphicData uri="http://schemas.openxmlformats.org/drawingml/2006/table">
            <a:tbl>
              <a:tblPr firstRow="1" bandRow="1">
                <a:tableStyleId>{69012ECD-51FC-41F1-AA8D-1B2483CD663E}</a:tableStyleId>
              </a:tblPr>
              <a:tblGrid>
                <a:gridCol w="1828247">
                  <a:extLst>
                    <a:ext uri="{9D8B030D-6E8A-4147-A177-3AD203B41FA5}">
                      <a16:colId xmlns:a16="http://schemas.microsoft.com/office/drawing/2014/main" val="2687157841"/>
                    </a:ext>
                  </a:extLst>
                </a:gridCol>
                <a:gridCol w="2806262">
                  <a:extLst>
                    <a:ext uri="{9D8B030D-6E8A-4147-A177-3AD203B41FA5}">
                      <a16:colId xmlns:a16="http://schemas.microsoft.com/office/drawing/2014/main" val="4274419521"/>
                    </a:ext>
                  </a:extLst>
                </a:gridCol>
                <a:gridCol w="2175642">
                  <a:extLst>
                    <a:ext uri="{9D8B030D-6E8A-4147-A177-3AD203B41FA5}">
                      <a16:colId xmlns:a16="http://schemas.microsoft.com/office/drawing/2014/main" val="1726911846"/>
                    </a:ext>
                  </a:extLst>
                </a:gridCol>
              </a:tblGrid>
              <a:tr h="370840">
                <a:tc>
                  <a:txBody>
                    <a:bodyPr/>
                    <a:lstStyle/>
                    <a:p>
                      <a:pPr>
                        <a:lnSpc>
                          <a:spcPct val="150000"/>
                        </a:lnSpc>
                      </a:pPr>
                      <a:r>
                        <a:rPr lang="en-AU" sz="2000" dirty="0"/>
                        <a:t>Term</a:t>
                      </a:r>
                    </a:p>
                  </a:txBody>
                  <a:tcPr/>
                </a:tc>
                <a:tc>
                  <a:txBody>
                    <a:bodyPr/>
                    <a:lstStyle/>
                    <a:p>
                      <a:pPr algn="ctr">
                        <a:lnSpc>
                          <a:spcPct val="150000"/>
                        </a:lnSpc>
                      </a:pPr>
                      <a:r>
                        <a:rPr lang="en-AU" sz="2000"/>
                        <a:t>Symbol</a:t>
                      </a:r>
                    </a:p>
                  </a:txBody>
                  <a:tcPr/>
                </a:tc>
                <a:tc>
                  <a:txBody>
                    <a:bodyPr/>
                    <a:lstStyle/>
                    <a:p>
                      <a:pPr algn="ctr">
                        <a:lnSpc>
                          <a:spcPct val="150000"/>
                        </a:lnSpc>
                      </a:pPr>
                      <a:r>
                        <a:rPr lang="en-AU" sz="2000"/>
                        <a:t>Unit of measure</a:t>
                      </a:r>
                    </a:p>
                  </a:txBody>
                  <a:tcPr/>
                </a:tc>
                <a:extLst>
                  <a:ext uri="{0D108BD9-81ED-4DB2-BD59-A6C34878D82A}">
                    <a16:rowId xmlns:a16="http://schemas.microsoft.com/office/drawing/2014/main" val="2593942975"/>
                  </a:ext>
                </a:extLst>
              </a:tr>
              <a:tr h="370840">
                <a:tc>
                  <a:txBody>
                    <a:bodyPr/>
                    <a:lstStyle/>
                    <a:p>
                      <a:pPr>
                        <a:lnSpc>
                          <a:spcPct val="150000"/>
                        </a:lnSpc>
                      </a:pPr>
                      <a:r>
                        <a:rPr lang="en-AU" sz="2000" b="1"/>
                        <a:t>Density</a:t>
                      </a:r>
                    </a:p>
                  </a:txBody>
                  <a:tcPr/>
                </a:tc>
                <a:tc>
                  <a:txBody>
                    <a:bodyPr/>
                    <a:lstStyle/>
                    <a:p>
                      <a:pPr algn="ctr">
                        <a:lnSpc>
                          <a:spcPct val="150000"/>
                        </a:lnSpc>
                      </a:pPr>
                      <a:r>
                        <a:rPr lang="en-AU" sz="2000" i="1"/>
                        <a:t>ρ </a:t>
                      </a:r>
                      <a:r>
                        <a:rPr lang="en-AU" sz="2000" i="0"/>
                        <a:t>(Greek letter Rho)</a:t>
                      </a:r>
                    </a:p>
                  </a:txBody>
                  <a:tcPr/>
                </a:tc>
                <a:tc>
                  <a:txBody>
                    <a:bodyPr/>
                    <a:lstStyle/>
                    <a:p>
                      <a:pPr algn="ctr">
                        <a:lnSpc>
                          <a:spcPct val="150000"/>
                        </a:lnSpc>
                      </a:pPr>
                      <a:r>
                        <a:rPr lang="en-AU" sz="2000" dirty="0"/>
                        <a:t>g cm</a:t>
                      </a:r>
                      <a:r>
                        <a:rPr lang="en-AU" sz="2000" baseline="30000" dirty="0"/>
                        <a:t>-3 </a:t>
                      </a:r>
                      <a:r>
                        <a:rPr lang="en-AU" sz="2000" dirty="0"/>
                        <a:t>or kg m</a:t>
                      </a:r>
                      <a:r>
                        <a:rPr lang="en-AU" sz="2000" baseline="30000" dirty="0"/>
                        <a:t>-3</a:t>
                      </a:r>
                    </a:p>
                  </a:txBody>
                  <a:tcPr/>
                </a:tc>
                <a:extLst>
                  <a:ext uri="{0D108BD9-81ED-4DB2-BD59-A6C34878D82A}">
                    <a16:rowId xmlns:a16="http://schemas.microsoft.com/office/drawing/2014/main" val="1445589068"/>
                  </a:ext>
                </a:extLst>
              </a:tr>
              <a:tr h="370840">
                <a:tc>
                  <a:txBody>
                    <a:bodyPr/>
                    <a:lstStyle/>
                    <a:p>
                      <a:pPr>
                        <a:lnSpc>
                          <a:spcPct val="150000"/>
                        </a:lnSpc>
                      </a:pPr>
                      <a:r>
                        <a:rPr lang="en-AU" sz="2000" b="1" dirty="0"/>
                        <a:t>Mass</a:t>
                      </a:r>
                    </a:p>
                  </a:txBody>
                  <a:tcPr/>
                </a:tc>
                <a:tc>
                  <a:txBody>
                    <a:bodyPr/>
                    <a:lstStyle/>
                    <a:p>
                      <a:pPr algn="ctr">
                        <a:lnSpc>
                          <a:spcPct val="150000"/>
                        </a:lnSpc>
                      </a:pPr>
                      <a:r>
                        <a:rPr lang="en-AU" sz="2000" i="1"/>
                        <a:t>m</a:t>
                      </a:r>
                    </a:p>
                  </a:txBody>
                  <a:tcPr/>
                </a:tc>
                <a:tc>
                  <a:txBody>
                    <a:bodyPr/>
                    <a:lstStyle/>
                    <a:p>
                      <a:pPr algn="ctr">
                        <a:lnSpc>
                          <a:spcPct val="150000"/>
                        </a:lnSpc>
                      </a:pPr>
                      <a:r>
                        <a:rPr lang="en-AU" sz="2000"/>
                        <a:t>g or kg</a:t>
                      </a:r>
                    </a:p>
                  </a:txBody>
                  <a:tcPr/>
                </a:tc>
                <a:extLst>
                  <a:ext uri="{0D108BD9-81ED-4DB2-BD59-A6C34878D82A}">
                    <a16:rowId xmlns:a16="http://schemas.microsoft.com/office/drawing/2014/main" val="3242565662"/>
                  </a:ext>
                </a:extLst>
              </a:tr>
              <a:tr h="370840">
                <a:tc>
                  <a:txBody>
                    <a:bodyPr/>
                    <a:lstStyle/>
                    <a:p>
                      <a:pPr>
                        <a:lnSpc>
                          <a:spcPct val="150000"/>
                        </a:lnSpc>
                      </a:pPr>
                      <a:r>
                        <a:rPr lang="en-AU" sz="2000" b="1"/>
                        <a:t>Volume</a:t>
                      </a:r>
                    </a:p>
                  </a:txBody>
                  <a:tcPr/>
                </a:tc>
                <a:tc>
                  <a:txBody>
                    <a:bodyPr/>
                    <a:lstStyle/>
                    <a:p>
                      <a:pPr algn="ctr">
                        <a:lnSpc>
                          <a:spcPct val="150000"/>
                        </a:lnSpc>
                      </a:pPr>
                      <a:r>
                        <a:rPr lang="en-AU" sz="2000" i="1"/>
                        <a:t>V</a:t>
                      </a:r>
                    </a:p>
                  </a:txBody>
                  <a:tcPr/>
                </a:tc>
                <a:tc>
                  <a:txBody>
                    <a:bodyPr/>
                    <a:lstStyle/>
                    <a:p>
                      <a:pPr algn="ctr">
                        <a:lnSpc>
                          <a:spcPct val="150000"/>
                        </a:lnSpc>
                      </a:pPr>
                      <a:r>
                        <a:rPr lang="en-AU" sz="2000" dirty="0"/>
                        <a:t>cm</a:t>
                      </a:r>
                      <a:r>
                        <a:rPr lang="en-AU" sz="2000" baseline="30000" dirty="0"/>
                        <a:t>3</a:t>
                      </a:r>
                      <a:r>
                        <a:rPr lang="en-AU" sz="2000" dirty="0"/>
                        <a:t> or m</a:t>
                      </a:r>
                      <a:r>
                        <a:rPr lang="en-AU" sz="2000" baseline="30000" dirty="0"/>
                        <a:t>3</a:t>
                      </a:r>
                    </a:p>
                  </a:txBody>
                  <a:tcPr/>
                </a:tc>
                <a:extLst>
                  <a:ext uri="{0D108BD9-81ED-4DB2-BD59-A6C34878D82A}">
                    <a16:rowId xmlns:a16="http://schemas.microsoft.com/office/drawing/2014/main" val="143791309"/>
                  </a:ext>
                </a:extLst>
              </a:tr>
            </a:tbl>
          </a:graphicData>
        </a:graphic>
      </p:graphicFrame>
      <p:sp>
        <p:nvSpPr>
          <p:cNvPr id="10" name="Rectangle: Rounded Corners 9">
            <a:extLst>
              <a:ext uri="{FF2B5EF4-FFF2-40B4-BE49-F238E27FC236}">
                <a16:creationId xmlns:a16="http://schemas.microsoft.com/office/drawing/2014/main" id="{C3DC8D7E-62DC-CED0-44D8-40BDF1AE62B8}"/>
              </a:ext>
            </a:extLst>
          </p:cNvPr>
          <p:cNvSpPr/>
          <p:nvPr/>
        </p:nvSpPr>
        <p:spPr>
          <a:xfrm>
            <a:off x="360000" y="3893724"/>
            <a:ext cx="11124000" cy="248246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b="1" dirty="0">
                <a:solidFill>
                  <a:schemeClr val="tx1"/>
                </a:solidFill>
              </a:rPr>
              <a:t>Worked example</a:t>
            </a:r>
          </a:p>
          <a:p>
            <a:pPr>
              <a:lnSpc>
                <a:spcPct val="150000"/>
              </a:lnSpc>
            </a:pPr>
            <a:r>
              <a:rPr lang="en-AU" dirty="0">
                <a:solidFill>
                  <a:schemeClr val="tx1"/>
                </a:solidFill>
              </a:rPr>
              <a:t>A block of wood has a mass of 200 g and a </a:t>
            </a:r>
            <a:br>
              <a:rPr lang="en-AU" dirty="0">
                <a:solidFill>
                  <a:schemeClr val="tx1"/>
                </a:solidFill>
              </a:rPr>
            </a:br>
            <a:r>
              <a:rPr lang="en-AU" dirty="0">
                <a:solidFill>
                  <a:schemeClr val="tx1"/>
                </a:solidFill>
              </a:rPr>
              <a:t>volume of 400 cm</a:t>
            </a:r>
            <a:r>
              <a:rPr lang="en-AU" baseline="30000" dirty="0">
                <a:solidFill>
                  <a:schemeClr val="tx1"/>
                </a:solidFill>
              </a:rPr>
              <a:t>3</a:t>
            </a:r>
            <a:r>
              <a:rPr lang="en-AU" dirty="0">
                <a:solidFill>
                  <a:schemeClr val="tx1"/>
                </a:solidFill>
              </a:rPr>
              <a:t>. What is its density?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F57F2D-68D1-17A5-80A9-59350C7E8F80}"/>
                  </a:ext>
                </a:extLst>
              </p:cNvPr>
              <p:cNvSpPr txBox="1"/>
              <p:nvPr/>
            </p:nvSpPr>
            <p:spPr>
              <a:xfrm>
                <a:off x="5738382" y="3983935"/>
                <a:ext cx="6093618" cy="724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rPr>
                        <m:t>𝜌</m:t>
                      </m:r>
                      <m:r>
                        <a:rPr lang="en-AU" i="0">
                          <a:latin typeface="Cambria Math" panose="02040503050406030204" pitchFamily="18" charset="0"/>
                        </a:rPr>
                        <m:t>=</m:t>
                      </m:r>
                      <m:f>
                        <m:fPr>
                          <m:ctrlPr>
                            <a:rPr lang="en-AU" i="1">
                              <a:solidFill>
                                <a:srgbClr val="836967"/>
                              </a:solidFill>
                              <a:latin typeface="Cambria Math" panose="02040503050406030204" pitchFamily="18" charset="0"/>
                            </a:rPr>
                          </m:ctrlPr>
                        </m:fPr>
                        <m:num>
                          <m:r>
                            <a:rPr lang="en-AU" i="1">
                              <a:latin typeface="Cambria Math" panose="02040503050406030204" pitchFamily="18" charset="0"/>
                            </a:rPr>
                            <m:t>𝑚</m:t>
                          </m:r>
                        </m:num>
                        <m:den>
                          <m:r>
                            <a:rPr lang="en-AU" i="1">
                              <a:latin typeface="Cambria Math" panose="02040503050406030204" pitchFamily="18" charset="0"/>
                            </a:rPr>
                            <m:t>𝑉</m:t>
                          </m:r>
                        </m:den>
                      </m:f>
                    </m:oMath>
                  </m:oMathPara>
                </a14:m>
                <a:endParaRPr lang="en-AU" dirty="0"/>
              </a:p>
            </p:txBody>
          </p:sp>
        </mc:Choice>
        <mc:Fallback xmlns="">
          <p:sp>
            <p:nvSpPr>
              <p:cNvPr id="11" name="TextBox 10">
                <a:extLst>
                  <a:ext uri="{FF2B5EF4-FFF2-40B4-BE49-F238E27FC236}">
                    <a16:creationId xmlns:a16="http://schemas.microsoft.com/office/drawing/2014/main" id="{F0F57F2D-68D1-17A5-80A9-59350C7E8F80}"/>
                  </a:ext>
                </a:extLst>
              </p:cNvPr>
              <p:cNvSpPr txBox="1">
                <a:spLocks noRot="1" noChangeAspect="1" noMove="1" noResize="1" noEditPoints="1" noAdjustHandles="1" noChangeArrowheads="1" noChangeShapeType="1" noTextEdit="1"/>
              </p:cNvSpPr>
              <p:nvPr/>
            </p:nvSpPr>
            <p:spPr>
              <a:xfrm>
                <a:off x="5738382" y="3983935"/>
                <a:ext cx="6093618" cy="7248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F19540-6EC6-6427-5476-7856595C662C}"/>
                  </a:ext>
                </a:extLst>
              </p:cNvPr>
              <p:cNvSpPr txBox="1"/>
              <p:nvPr/>
            </p:nvSpPr>
            <p:spPr>
              <a:xfrm>
                <a:off x="5844974" y="4817096"/>
                <a:ext cx="6093618" cy="786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rPr>
                        <m:t>𝜌</m:t>
                      </m:r>
                      <m:r>
                        <a:rPr lang="en-AU" i="0">
                          <a:latin typeface="Cambria Math" panose="02040503050406030204" pitchFamily="18" charset="0"/>
                        </a:rPr>
                        <m:t>=</m:t>
                      </m:r>
                      <m:f>
                        <m:fPr>
                          <m:ctrlPr>
                            <a:rPr lang="en-AU" i="1">
                              <a:solidFill>
                                <a:srgbClr val="836967"/>
                              </a:solidFill>
                              <a:latin typeface="Cambria Math" panose="02040503050406030204" pitchFamily="18" charset="0"/>
                            </a:rPr>
                          </m:ctrlPr>
                        </m:fPr>
                        <m:num>
                          <m:r>
                            <a:rPr lang="en-AU" b="0" i="1" smtClean="0">
                              <a:latin typeface="Cambria Math" panose="02040503050406030204" pitchFamily="18" charset="0"/>
                            </a:rPr>
                            <m:t>200</m:t>
                          </m:r>
                        </m:num>
                        <m:den>
                          <m:r>
                            <a:rPr lang="en-AU" b="0" i="1" smtClean="0">
                              <a:latin typeface="Cambria Math" panose="02040503050406030204" pitchFamily="18" charset="0"/>
                            </a:rPr>
                            <m:t>400</m:t>
                          </m:r>
                        </m:den>
                      </m:f>
                    </m:oMath>
                  </m:oMathPara>
                </a14:m>
                <a:endParaRPr lang="en-AU" dirty="0"/>
              </a:p>
            </p:txBody>
          </p:sp>
        </mc:Choice>
        <mc:Fallback xmlns="">
          <p:sp>
            <p:nvSpPr>
              <p:cNvPr id="12" name="TextBox 11">
                <a:extLst>
                  <a:ext uri="{FF2B5EF4-FFF2-40B4-BE49-F238E27FC236}">
                    <a16:creationId xmlns:a16="http://schemas.microsoft.com/office/drawing/2014/main" id="{95F19540-6EC6-6427-5476-7856595C662C}"/>
                  </a:ext>
                </a:extLst>
              </p:cNvPr>
              <p:cNvSpPr txBox="1">
                <a:spLocks noRot="1" noChangeAspect="1" noMove="1" noResize="1" noEditPoints="1" noAdjustHandles="1" noChangeArrowheads="1" noChangeShapeType="1" noTextEdit="1"/>
              </p:cNvSpPr>
              <p:nvPr/>
            </p:nvSpPr>
            <p:spPr>
              <a:xfrm>
                <a:off x="5844974" y="4817096"/>
                <a:ext cx="6093618" cy="78624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BD74E50-D161-4B43-CB23-02471AF554A7}"/>
                  </a:ext>
                </a:extLst>
              </p:cNvPr>
              <p:cNvSpPr txBox="1"/>
              <p:nvPr/>
            </p:nvSpPr>
            <p:spPr>
              <a:xfrm>
                <a:off x="6275898" y="5734520"/>
                <a:ext cx="609361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rPr>
                        <m:t>𝜌</m:t>
                      </m:r>
                      <m:r>
                        <a:rPr lang="en-AU" i="0">
                          <a:latin typeface="Cambria Math" panose="02040503050406030204" pitchFamily="18" charset="0"/>
                        </a:rPr>
                        <m:t>=</m:t>
                      </m:r>
                      <m:r>
                        <a:rPr lang="en-AU" i="1" smtClean="0">
                          <a:solidFill>
                            <a:schemeClr val="tx1"/>
                          </a:solidFill>
                          <a:latin typeface="Cambria Math" panose="02040503050406030204" pitchFamily="18" charset="0"/>
                        </a:rPr>
                        <m:t>0</m:t>
                      </m:r>
                      <m:r>
                        <a:rPr lang="en-AU" b="0" i="1" smtClean="0">
                          <a:solidFill>
                            <a:schemeClr val="tx1"/>
                          </a:solidFill>
                          <a:latin typeface="Cambria Math" panose="02040503050406030204" pitchFamily="18" charset="0"/>
                        </a:rPr>
                        <m:t>.5</m:t>
                      </m:r>
                      <m:r>
                        <m:rPr>
                          <m:nor/>
                        </m:rPr>
                        <a:rPr lang="en-AU" b="0" i="0" smtClean="0">
                          <a:solidFill>
                            <a:schemeClr val="tx1"/>
                          </a:solidFill>
                          <a:latin typeface="Cambria Math" panose="02040503050406030204" pitchFamily="18" charset="0"/>
                        </a:rPr>
                        <m:t> </m:t>
                      </m:r>
                      <m:r>
                        <m:rPr>
                          <m:nor/>
                        </m:rPr>
                        <a:rPr lang="en-AU" dirty="0"/>
                        <m:t>g</m:t>
                      </m:r>
                      <m:r>
                        <m:rPr>
                          <m:nor/>
                        </m:rPr>
                        <a:rPr lang="en-AU" dirty="0"/>
                        <m:t> </m:t>
                      </m:r>
                      <m:r>
                        <m:rPr>
                          <m:nor/>
                        </m:rPr>
                        <a:rPr lang="en-AU" dirty="0"/>
                        <m:t>cm</m:t>
                      </m:r>
                      <m:r>
                        <m:rPr>
                          <m:nor/>
                        </m:rPr>
                        <a:rPr lang="en-AU" baseline="30000" dirty="0"/>
                        <m:t>−3</m:t>
                      </m:r>
                    </m:oMath>
                  </m:oMathPara>
                </a14:m>
                <a:endParaRPr lang="en-AU" baseline="30000"/>
              </a:p>
            </p:txBody>
          </p:sp>
        </mc:Choice>
        <mc:Fallback xmlns="">
          <p:sp>
            <p:nvSpPr>
              <p:cNvPr id="13" name="TextBox 12">
                <a:extLst>
                  <a:ext uri="{FF2B5EF4-FFF2-40B4-BE49-F238E27FC236}">
                    <a16:creationId xmlns:a16="http://schemas.microsoft.com/office/drawing/2014/main" id="{8BD74E50-D161-4B43-CB23-02471AF554A7}"/>
                  </a:ext>
                </a:extLst>
              </p:cNvPr>
              <p:cNvSpPr txBox="1">
                <a:spLocks noRot="1" noChangeAspect="1" noMove="1" noResize="1" noEditPoints="1" noAdjustHandles="1" noChangeArrowheads="1" noChangeShapeType="1" noTextEdit="1"/>
              </p:cNvSpPr>
              <p:nvPr/>
            </p:nvSpPr>
            <p:spPr>
              <a:xfrm>
                <a:off x="6275898" y="5734520"/>
                <a:ext cx="6093618" cy="461665"/>
              </a:xfrm>
              <a:prstGeom prst="rect">
                <a:avLst/>
              </a:prstGeom>
              <a:blipFill>
                <a:blip r:embed="rId6"/>
                <a:stretch>
                  <a:fillRect b="-12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BCFFB432-AB64-27E9-3D52-756AE4C61E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32161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E4E53-D353-4B90-BF32-17DB00686562}"/>
              </a:ext>
            </a:extLst>
          </p:cNvPr>
          <p:cNvSpPr>
            <a:spLocks noGrp="1"/>
          </p:cNvSpPr>
          <p:nvPr>
            <p:ph type="title"/>
          </p:nvPr>
        </p:nvSpPr>
        <p:spPr/>
        <p:txBody>
          <a:bodyPr/>
          <a:lstStyle/>
          <a:p>
            <a:r>
              <a:rPr lang="en-AU" dirty="0"/>
              <a:t>1.4 Rearranging the density equation (1 of 3)</a:t>
            </a:r>
          </a:p>
        </p:txBody>
      </p:sp>
      <p:sp>
        <p:nvSpPr>
          <p:cNvPr id="4" name="Text Placeholder 3">
            <a:extLst>
              <a:ext uri="{FF2B5EF4-FFF2-40B4-BE49-F238E27FC236}">
                <a16:creationId xmlns:a16="http://schemas.microsoft.com/office/drawing/2014/main" id="{6020489D-FB7C-1924-47D7-295CE412F45B}"/>
              </a:ext>
            </a:extLst>
          </p:cNvPr>
          <p:cNvSpPr>
            <a:spLocks noGrp="1"/>
          </p:cNvSpPr>
          <p:nvPr>
            <p:ph type="body" sz="quarter" idx="18"/>
          </p:nvPr>
        </p:nvSpPr>
        <p:spPr/>
        <p:txBody>
          <a:bodyPr/>
          <a:lstStyle/>
          <a:p>
            <a:r>
              <a:rPr lang="en-AU"/>
              <a:t>Finding mass (</a:t>
            </a:r>
            <a:r>
              <a:rPr lang="en-AU" i="1"/>
              <a:t>m</a:t>
            </a:r>
            <a:r>
              <a:rPr lang="en-AU"/>
              <a:t>)</a:t>
            </a:r>
          </a:p>
        </p:txBody>
      </p:sp>
      <p:sp>
        <p:nvSpPr>
          <p:cNvPr id="5" name="Text Placeholder 4">
            <a:extLst>
              <a:ext uri="{FF2B5EF4-FFF2-40B4-BE49-F238E27FC236}">
                <a16:creationId xmlns:a16="http://schemas.microsoft.com/office/drawing/2014/main" id="{AB9E5A0A-6DFE-5013-9EFD-07FC548CD067}"/>
              </a:ext>
            </a:extLst>
          </p:cNvPr>
          <p:cNvSpPr>
            <a:spLocks noGrp="1"/>
          </p:cNvSpPr>
          <p:nvPr>
            <p:ph type="body" sz="quarter" idx="17"/>
          </p:nvPr>
        </p:nvSpPr>
        <p:spPr>
          <a:xfrm>
            <a:off x="360000" y="1446074"/>
            <a:ext cx="7382017" cy="2733985"/>
          </a:xfrm>
        </p:spPr>
        <p:txBody>
          <a:bodyPr/>
          <a:lstStyle/>
          <a:p>
            <a:pPr marL="342900" indent="-342900">
              <a:buFont typeface="Arial" panose="020B0604020202020204" pitchFamily="34" charset="0"/>
              <a:buChar char="•"/>
            </a:pPr>
            <a:r>
              <a:rPr lang="en-AU" dirty="0"/>
              <a:t>To find </a:t>
            </a:r>
            <a:r>
              <a:rPr lang="en-AU" b="1" i="1" dirty="0"/>
              <a:t>m</a:t>
            </a:r>
            <a:r>
              <a:rPr lang="en-AU" dirty="0"/>
              <a:t>, we need to make </a:t>
            </a:r>
            <a:r>
              <a:rPr lang="en-AU" b="1" i="1" dirty="0"/>
              <a:t>m </a:t>
            </a:r>
            <a:r>
              <a:rPr lang="en-AU" dirty="0"/>
              <a:t>the subject.</a:t>
            </a:r>
          </a:p>
          <a:p>
            <a:pPr marL="342900" indent="-342900">
              <a:buFont typeface="Arial" panose="020B0604020202020204" pitchFamily="34" charset="0"/>
              <a:buChar char="•"/>
            </a:pPr>
            <a:r>
              <a:rPr lang="en-AU" dirty="0"/>
              <a:t>To do this, we multiply both sides by </a:t>
            </a:r>
            <a:r>
              <a:rPr lang="en-AU" b="1" i="1" dirty="0"/>
              <a:t>V</a:t>
            </a:r>
            <a:r>
              <a:rPr lang="en-AU" dirty="0"/>
              <a:t>… </a:t>
            </a:r>
          </a:p>
          <a:p>
            <a:pPr marL="342900" indent="-342900">
              <a:buFont typeface="Arial" panose="020B0604020202020204" pitchFamily="34" charset="0"/>
              <a:buChar char="•"/>
            </a:pPr>
            <a:r>
              <a:rPr lang="en-AU" dirty="0"/>
              <a:t>This cancels out the </a:t>
            </a:r>
            <a:r>
              <a:rPr lang="en-AU" b="1" i="1" dirty="0"/>
              <a:t>V</a:t>
            </a:r>
            <a:r>
              <a:rPr lang="en-AU" b="1" dirty="0"/>
              <a:t>’s</a:t>
            </a:r>
            <a:r>
              <a:rPr lang="en-AU" dirty="0"/>
              <a:t> on the right side of the equation.</a:t>
            </a:r>
          </a:p>
          <a:p>
            <a:pPr marL="342900" indent="-342900">
              <a:buFont typeface="Arial" panose="020B0604020202020204" pitchFamily="34" charset="0"/>
              <a:buChar char="•"/>
            </a:pPr>
            <a:r>
              <a:rPr lang="en-AU" dirty="0"/>
              <a:t>Now that we have isolated </a:t>
            </a:r>
            <a:r>
              <a:rPr lang="en-AU" b="1" i="1" dirty="0"/>
              <a:t>m,</a:t>
            </a:r>
            <a:r>
              <a:rPr lang="en-AU" dirty="0"/>
              <a:t> we can see that if we multiply the density and the volume, we can calculate the mass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A7D8380-A8F9-A4BD-CCFD-532A92BBE22C}"/>
                  </a:ext>
                </a:extLst>
              </p:cNvPr>
              <p:cNvSpPr txBox="1"/>
              <p:nvPr/>
            </p:nvSpPr>
            <p:spPr>
              <a:xfrm>
                <a:off x="7254511" y="1006727"/>
                <a:ext cx="6093618" cy="10411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i="1" smtClean="0">
                          <a:latin typeface="Cambria Math" panose="02040503050406030204" pitchFamily="18" charset="0"/>
                        </a:rPr>
                        <m:t>𝜌</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a:latin typeface="Cambria Math" panose="02040503050406030204" pitchFamily="18" charset="0"/>
                            </a:rPr>
                            <m:t>𝑉</m:t>
                          </m:r>
                        </m:den>
                      </m:f>
                    </m:oMath>
                  </m:oMathPara>
                </a14:m>
                <a:endParaRPr lang="en-AU" sz="3600"/>
              </a:p>
            </p:txBody>
          </p:sp>
        </mc:Choice>
        <mc:Fallback xmlns="">
          <p:sp>
            <p:nvSpPr>
              <p:cNvPr id="6" name="TextBox 5">
                <a:extLst>
                  <a:ext uri="{FF2B5EF4-FFF2-40B4-BE49-F238E27FC236}">
                    <a16:creationId xmlns:a16="http://schemas.microsoft.com/office/drawing/2014/main" id="{7A7D8380-A8F9-A4BD-CCFD-532A92BBE22C}"/>
                  </a:ext>
                </a:extLst>
              </p:cNvPr>
              <p:cNvSpPr txBox="1">
                <a:spLocks noRot="1" noChangeAspect="1" noMove="1" noResize="1" noEditPoints="1" noAdjustHandles="1" noChangeArrowheads="1" noChangeShapeType="1" noTextEdit="1"/>
              </p:cNvSpPr>
              <p:nvPr/>
            </p:nvSpPr>
            <p:spPr>
              <a:xfrm>
                <a:off x="7254511" y="1006727"/>
                <a:ext cx="6093618" cy="10411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424468-CC8A-4EC3-31C3-DA4A7F8F09DD}"/>
                  </a:ext>
                </a:extLst>
              </p:cNvPr>
              <p:cNvSpPr txBox="1"/>
              <p:nvPr/>
            </p:nvSpPr>
            <p:spPr>
              <a:xfrm>
                <a:off x="8765619" y="2211501"/>
                <a:ext cx="3426381" cy="833754"/>
              </a:xfrm>
              <a:prstGeom prst="rect">
                <a:avLst/>
              </a:prstGeom>
              <a:noFill/>
            </p:spPr>
            <p:txBody>
              <a:bodyPr wrap="square">
                <a:spAutoFit/>
              </a:bodyPr>
              <a:lstStyle/>
              <a:p>
                <a14:m>
                  <m:oMath xmlns:m="http://schemas.openxmlformats.org/officeDocument/2006/math">
                    <m:r>
                      <a:rPr lang="en-AU" sz="3600" i="1" smtClean="0">
                        <a:latin typeface="Cambria Math" panose="02040503050406030204" pitchFamily="18" charset="0"/>
                      </a:rPr>
                      <m:t>𝜌</m:t>
                    </m:r>
                    <m:r>
                      <a:rPr lang="en-AU" sz="3600" i="1" smtClean="0">
                        <a:solidFill>
                          <a:schemeClr val="accent2"/>
                        </a:solidFill>
                        <a:latin typeface="Cambria Math" panose="02040503050406030204" pitchFamily="18" charset="0"/>
                        <a:ea typeface="Cambria Math" panose="02040503050406030204" pitchFamily="18" charset="0"/>
                      </a:rPr>
                      <m:t>×</m:t>
                    </m:r>
                    <m:r>
                      <a:rPr lang="en-AU" sz="3600" b="0" i="1" smtClean="0">
                        <a:solidFill>
                          <a:schemeClr val="accent2"/>
                        </a:solidFill>
                        <a:latin typeface="Cambria Math" panose="02040503050406030204" pitchFamily="18" charset="0"/>
                        <a:ea typeface="Cambria Math" panose="02040503050406030204" pitchFamily="18" charset="0"/>
                      </a:rPr>
                      <m:t>𝑉</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a:latin typeface="Cambria Math" panose="02040503050406030204" pitchFamily="18" charset="0"/>
                          </a:rPr>
                          <m:t>𝑉</m:t>
                        </m:r>
                      </m:den>
                    </m:f>
                  </m:oMath>
                </a14:m>
                <a:r>
                  <a:rPr lang="en-AU" sz="3600">
                    <a:solidFill>
                      <a:schemeClr val="accent2"/>
                    </a:solidFill>
                    <a:ea typeface="Cambria Math" panose="02040503050406030204" pitchFamily="18" charset="0"/>
                  </a:rPr>
                  <a:t> </a:t>
                </a:r>
                <a14:m>
                  <m:oMath xmlns:m="http://schemas.openxmlformats.org/officeDocument/2006/math">
                    <m:r>
                      <a:rPr lang="en-AU" sz="3600" i="1">
                        <a:solidFill>
                          <a:schemeClr val="accent2"/>
                        </a:solidFill>
                        <a:latin typeface="Cambria Math" panose="02040503050406030204" pitchFamily="18" charset="0"/>
                        <a:ea typeface="Cambria Math" panose="02040503050406030204" pitchFamily="18" charset="0"/>
                      </a:rPr>
                      <m:t>×</m:t>
                    </m:r>
                    <m:r>
                      <a:rPr lang="en-AU" sz="3600" i="1">
                        <a:solidFill>
                          <a:schemeClr val="accent2"/>
                        </a:solidFill>
                        <a:latin typeface="Cambria Math" panose="02040503050406030204" pitchFamily="18" charset="0"/>
                        <a:ea typeface="Cambria Math" panose="02040503050406030204" pitchFamily="18" charset="0"/>
                      </a:rPr>
                      <m:t>𝑉</m:t>
                    </m:r>
                  </m:oMath>
                </a14:m>
                <a:endParaRPr lang="en-AU" sz="3600"/>
              </a:p>
            </p:txBody>
          </p:sp>
        </mc:Choice>
        <mc:Fallback xmlns="">
          <p:sp>
            <p:nvSpPr>
              <p:cNvPr id="7" name="TextBox 6">
                <a:extLst>
                  <a:ext uri="{FF2B5EF4-FFF2-40B4-BE49-F238E27FC236}">
                    <a16:creationId xmlns:a16="http://schemas.microsoft.com/office/drawing/2014/main" id="{84424468-CC8A-4EC3-31C3-DA4A7F8F09DD}"/>
                  </a:ext>
                </a:extLst>
              </p:cNvPr>
              <p:cNvSpPr txBox="1">
                <a:spLocks noRot="1" noChangeAspect="1" noMove="1" noResize="1" noEditPoints="1" noAdjustHandles="1" noChangeArrowheads="1" noChangeShapeType="1" noTextEdit="1"/>
              </p:cNvSpPr>
              <p:nvPr/>
            </p:nvSpPr>
            <p:spPr>
              <a:xfrm>
                <a:off x="8765619" y="2211501"/>
                <a:ext cx="3426381" cy="833754"/>
              </a:xfrm>
              <a:prstGeom prst="rect">
                <a:avLst/>
              </a:prstGeom>
              <a:blipFill>
                <a:blip r:embed="rId4"/>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F94A18C-10D4-6CB0-F39D-954288248E4E}"/>
              </a:ext>
              <a:ext uri="{C183D7F6-B498-43B3-948B-1728B52AA6E4}">
                <adec:decorative xmlns:adec="http://schemas.microsoft.com/office/drawing/2017/decorative" val="1"/>
              </a:ext>
            </a:extLst>
          </p:cNvPr>
          <p:cNvCxnSpPr>
            <a:cxnSpLocks/>
          </p:cNvCxnSpPr>
          <p:nvPr/>
        </p:nvCxnSpPr>
        <p:spPr>
          <a:xfrm flipH="1">
            <a:off x="11046364" y="2542688"/>
            <a:ext cx="808106" cy="11109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2E4216-FE06-10C4-52E6-FCA97CB20542}"/>
              </a:ext>
              <a:ext uri="{C183D7F6-B498-43B3-948B-1728B52AA6E4}">
                <adec:decorative xmlns:adec="http://schemas.microsoft.com/office/drawing/2017/decorative" val="1"/>
              </a:ext>
            </a:extLst>
          </p:cNvPr>
          <p:cNvCxnSpPr>
            <a:cxnSpLocks/>
          </p:cNvCxnSpPr>
          <p:nvPr/>
        </p:nvCxnSpPr>
        <p:spPr>
          <a:xfrm flipH="1">
            <a:off x="10520847" y="2808074"/>
            <a:ext cx="388882" cy="15149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90DE055-9CEA-E362-68BD-ABFD786561E4}"/>
                  </a:ext>
                </a:extLst>
              </p:cNvPr>
              <p:cNvSpPr txBox="1"/>
              <p:nvPr/>
            </p:nvSpPr>
            <p:spPr>
              <a:xfrm>
                <a:off x="8391048" y="3263114"/>
                <a:ext cx="3623695"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i="1" smtClean="0">
                          <a:latin typeface="Cambria Math" panose="02040503050406030204" pitchFamily="18" charset="0"/>
                        </a:rPr>
                        <m:t>𝜌</m:t>
                      </m:r>
                      <m:r>
                        <a:rPr lang="en-AU" sz="3600" b="0" i="1" smtClean="0">
                          <a:solidFill>
                            <a:schemeClr val="tx1"/>
                          </a:solidFill>
                          <a:latin typeface="Cambria Math" panose="02040503050406030204" pitchFamily="18" charset="0"/>
                          <a:ea typeface="Cambria Math" panose="02040503050406030204" pitchFamily="18" charset="0"/>
                        </a:rPr>
                        <m:t>𝑉</m:t>
                      </m:r>
                      <m:r>
                        <a:rPr lang="en-AU" sz="3600" i="0">
                          <a:latin typeface="Cambria Math" panose="02040503050406030204" pitchFamily="18" charset="0"/>
                        </a:rPr>
                        <m:t>=</m:t>
                      </m:r>
                      <m:r>
                        <a:rPr lang="en-AU" sz="3600" b="0" i="1" smtClean="0">
                          <a:solidFill>
                            <a:schemeClr val="tx1"/>
                          </a:solidFill>
                          <a:latin typeface="Cambria Math" panose="02040503050406030204" pitchFamily="18" charset="0"/>
                        </a:rPr>
                        <m:t>𝑚</m:t>
                      </m:r>
                    </m:oMath>
                  </m:oMathPara>
                </a14:m>
                <a:endParaRPr lang="en-AU" sz="3600"/>
              </a:p>
            </p:txBody>
          </p:sp>
        </mc:Choice>
        <mc:Fallback xmlns="">
          <p:sp>
            <p:nvSpPr>
              <p:cNvPr id="16" name="TextBox 15">
                <a:extLst>
                  <a:ext uri="{FF2B5EF4-FFF2-40B4-BE49-F238E27FC236}">
                    <a16:creationId xmlns:a16="http://schemas.microsoft.com/office/drawing/2014/main" id="{890DE055-9CEA-E362-68BD-ABFD786561E4}"/>
                  </a:ext>
                </a:extLst>
              </p:cNvPr>
              <p:cNvSpPr txBox="1">
                <a:spLocks noRot="1" noChangeAspect="1" noMove="1" noResize="1" noEditPoints="1" noAdjustHandles="1" noChangeArrowheads="1" noChangeShapeType="1" noTextEdit="1"/>
              </p:cNvSpPr>
              <p:nvPr/>
            </p:nvSpPr>
            <p:spPr>
              <a:xfrm>
                <a:off x="8391048" y="3263114"/>
                <a:ext cx="3623695" cy="646331"/>
              </a:xfrm>
              <a:prstGeom prst="rect">
                <a:avLst/>
              </a:prstGeom>
              <a:blipFill>
                <a:blip r:embed="rId5"/>
                <a:stretch>
                  <a:fillRect/>
                </a:stretch>
              </a:blipFill>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560F4A0E-8121-ACF8-8FEE-8E7171383905}"/>
              </a:ext>
            </a:extLst>
          </p:cNvPr>
          <p:cNvSpPr/>
          <p:nvPr/>
        </p:nvSpPr>
        <p:spPr>
          <a:xfrm>
            <a:off x="360000" y="4405359"/>
            <a:ext cx="11124000" cy="224296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b="1" dirty="0">
                <a:solidFill>
                  <a:schemeClr val="tx1"/>
                </a:solidFill>
              </a:rPr>
              <a:t>Worked example</a:t>
            </a:r>
          </a:p>
          <a:p>
            <a:pPr>
              <a:lnSpc>
                <a:spcPct val="150000"/>
              </a:lnSpc>
            </a:pPr>
            <a:r>
              <a:rPr lang="en-AU" sz="2000" dirty="0">
                <a:solidFill>
                  <a:schemeClr val="tx1"/>
                </a:solidFill>
              </a:rPr>
              <a:t>A block of aluminium has a density of</a:t>
            </a:r>
            <a:br>
              <a:rPr lang="en-AU" sz="2000" dirty="0">
                <a:solidFill>
                  <a:schemeClr val="tx1"/>
                </a:solidFill>
              </a:rPr>
            </a:br>
            <a:r>
              <a:rPr lang="en-AU" sz="2000" dirty="0">
                <a:solidFill>
                  <a:schemeClr val="tx1"/>
                </a:solidFill>
              </a:rPr>
              <a:t>2.7 g cm</a:t>
            </a:r>
            <a:r>
              <a:rPr lang="en-AU" sz="2000" baseline="30000" dirty="0">
                <a:solidFill>
                  <a:schemeClr val="tx1"/>
                </a:solidFill>
              </a:rPr>
              <a:t>-3 </a:t>
            </a:r>
            <a:r>
              <a:rPr lang="en-AU" sz="2000" dirty="0">
                <a:solidFill>
                  <a:schemeClr val="tx1"/>
                </a:solidFill>
              </a:rPr>
              <a:t>and a volume of 100 cm</a:t>
            </a:r>
            <a:r>
              <a:rPr lang="en-AU" sz="2000" baseline="30000" dirty="0">
                <a:solidFill>
                  <a:schemeClr val="tx1"/>
                </a:solidFill>
              </a:rPr>
              <a:t>3</a:t>
            </a:r>
            <a:r>
              <a:rPr lang="en-AU" sz="2000" dirty="0">
                <a:solidFill>
                  <a:schemeClr val="tx1"/>
                </a:solidFill>
              </a:rPr>
              <a:t>. </a:t>
            </a:r>
            <a:br>
              <a:rPr lang="en-AU" sz="2000" dirty="0">
                <a:solidFill>
                  <a:schemeClr val="tx1"/>
                </a:solidFill>
              </a:rPr>
            </a:br>
            <a:r>
              <a:rPr lang="en-AU" sz="2000" dirty="0">
                <a:solidFill>
                  <a:schemeClr val="tx1"/>
                </a:solidFill>
              </a:rPr>
              <a:t>What is its mass?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4FF407-41BE-9115-F82E-A0DFDB5E44E0}"/>
                  </a:ext>
                </a:extLst>
              </p:cNvPr>
              <p:cNvSpPr txBox="1"/>
              <p:nvPr/>
            </p:nvSpPr>
            <p:spPr>
              <a:xfrm>
                <a:off x="4109278" y="4434392"/>
                <a:ext cx="6093618" cy="724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rPr>
                        <m:t>𝜌</m:t>
                      </m:r>
                      <m:r>
                        <a:rPr lang="en-AU" i="0">
                          <a:latin typeface="Cambria Math" panose="02040503050406030204" pitchFamily="18" charset="0"/>
                        </a:rPr>
                        <m:t>=</m:t>
                      </m:r>
                      <m:f>
                        <m:fPr>
                          <m:ctrlPr>
                            <a:rPr lang="en-AU" i="1">
                              <a:solidFill>
                                <a:srgbClr val="836967"/>
                              </a:solidFill>
                              <a:latin typeface="Cambria Math" panose="02040503050406030204" pitchFamily="18" charset="0"/>
                            </a:rPr>
                          </m:ctrlPr>
                        </m:fPr>
                        <m:num>
                          <m:r>
                            <a:rPr lang="en-AU" i="1">
                              <a:latin typeface="Cambria Math" panose="02040503050406030204" pitchFamily="18" charset="0"/>
                            </a:rPr>
                            <m:t>𝑚</m:t>
                          </m:r>
                        </m:num>
                        <m:den>
                          <m:r>
                            <a:rPr lang="en-AU" i="1">
                              <a:latin typeface="Cambria Math" panose="02040503050406030204" pitchFamily="18" charset="0"/>
                            </a:rPr>
                            <m:t>𝑉</m:t>
                          </m:r>
                        </m:den>
                      </m:f>
                    </m:oMath>
                  </m:oMathPara>
                </a14:m>
                <a:endParaRPr lang="en-AU" dirty="0"/>
              </a:p>
            </p:txBody>
          </p:sp>
        </mc:Choice>
        <mc:Fallback xmlns="">
          <p:sp>
            <p:nvSpPr>
              <p:cNvPr id="19" name="TextBox 18">
                <a:extLst>
                  <a:ext uri="{FF2B5EF4-FFF2-40B4-BE49-F238E27FC236}">
                    <a16:creationId xmlns:a16="http://schemas.microsoft.com/office/drawing/2014/main" id="{5A4FF407-41BE-9115-F82E-A0DFDB5E44E0}"/>
                  </a:ext>
                </a:extLst>
              </p:cNvPr>
              <p:cNvSpPr txBox="1">
                <a:spLocks noRot="1" noChangeAspect="1" noMove="1" noResize="1" noEditPoints="1" noAdjustHandles="1" noChangeArrowheads="1" noChangeShapeType="1" noTextEdit="1"/>
              </p:cNvSpPr>
              <p:nvPr/>
            </p:nvSpPr>
            <p:spPr>
              <a:xfrm>
                <a:off x="4109278" y="4434392"/>
                <a:ext cx="6093618" cy="7248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1C37D3E-31E0-8707-C6C5-297185428190}"/>
                  </a:ext>
                </a:extLst>
              </p:cNvPr>
              <p:cNvSpPr txBox="1"/>
              <p:nvPr/>
            </p:nvSpPr>
            <p:spPr>
              <a:xfrm>
                <a:off x="6095999" y="5317304"/>
                <a:ext cx="3426381" cy="586699"/>
              </a:xfrm>
              <a:prstGeom prst="rect">
                <a:avLst/>
              </a:prstGeom>
              <a:noFill/>
            </p:spPr>
            <p:txBody>
              <a:bodyPr wrap="square">
                <a:spAutoFit/>
              </a:bodyPr>
              <a:lstStyle/>
              <a:p>
                <a14:m>
                  <m:oMath xmlns:m="http://schemas.openxmlformats.org/officeDocument/2006/math">
                    <m:r>
                      <a:rPr lang="en-AU" i="1" smtClean="0">
                        <a:latin typeface="Cambria Math" panose="02040503050406030204" pitchFamily="18" charset="0"/>
                      </a:rPr>
                      <m:t>𝜌</m:t>
                    </m:r>
                    <m:r>
                      <a:rPr lang="en-AU" i="1" smtClean="0">
                        <a:solidFill>
                          <a:schemeClr val="accent2"/>
                        </a:solidFill>
                        <a:latin typeface="Cambria Math" panose="02040503050406030204" pitchFamily="18" charset="0"/>
                        <a:ea typeface="Cambria Math" panose="02040503050406030204" pitchFamily="18" charset="0"/>
                      </a:rPr>
                      <m:t>×</m:t>
                    </m:r>
                    <m:r>
                      <a:rPr lang="en-AU" b="0" i="1" smtClean="0">
                        <a:solidFill>
                          <a:schemeClr val="accent2"/>
                        </a:solidFill>
                        <a:latin typeface="Cambria Math" panose="02040503050406030204" pitchFamily="18" charset="0"/>
                        <a:ea typeface="Cambria Math" panose="02040503050406030204" pitchFamily="18" charset="0"/>
                      </a:rPr>
                      <m:t>𝑉</m:t>
                    </m:r>
                    <m:r>
                      <a:rPr lang="en-AU" i="0">
                        <a:latin typeface="Cambria Math" panose="02040503050406030204" pitchFamily="18" charset="0"/>
                      </a:rPr>
                      <m:t>=</m:t>
                    </m:r>
                    <m:f>
                      <m:fPr>
                        <m:ctrlPr>
                          <a:rPr lang="en-AU" i="1">
                            <a:solidFill>
                              <a:srgbClr val="836967"/>
                            </a:solidFill>
                            <a:latin typeface="Cambria Math" panose="02040503050406030204" pitchFamily="18" charset="0"/>
                          </a:rPr>
                        </m:ctrlPr>
                      </m:fPr>
                      <m:num>
                        <m:r>
                          <a:rPr lang="en-AU" i="1">
                            <a:latin typeface="Cambria Math" panose="02040503050406030204" pitchFamily="18" charset="0"/>
                          </a:rPr>
                          <m:t>𝑚</m:t>
                        </m:r>
                      </m:num>
                      <m:den>
                        <m:r>
                          <a:rPr lang="en-AU" i="1">
                            <a:latin typeface="Cambria Math" panose="02040503050406030204" pitchFamily="18" charset="0"/>
                          </a:rPr>
                          <m:t>𝑉</m:t>
                        </m:r>
                      </m:den>
                    </m:f>
                  </m:oMath>
                </a14:m>
                <a:r>
                  <a:rPr lang="en-AU">
                    <a:solidFill>
                      <a:schemeClr val="accent2"/>
                    </a:solidFill>
                    <a:ea typeface="Cambria Math" panose="02040503050406030204" pitchFamily="18" charset="0"/>
                  </a:rPr>
                  <a:t> </a:t>
                </a:r>
                <a14:m>
                  <m:oMath xmlns:m="http://schemas.openxmlformats.org/officeDocument/2006/math">
                    <m:r>
                      <a:rPr lang="en-AU" i="1">
                        <a:solidFill>
                          <a:schemeClr val="accent2"/>
                        </a:solidFill>
                        <a:latin typeface="Cambria Math" panose="02040503050406030204" pitchFamily="18" charset="0"/>
                        <a:ea typeface="Cambria Math" panose="02040503050406030204" pitchFamily="18" charset="0"/>
                      </a:rPr>
                      <m:t>×</m:t>
                    </m:r>
                    <m:r>
                      <a:rPr lang="en-AU" i="1">
                        <a:solidFill>
                          <a:schemeClr val="accent2"/>
                        </a:solidFill>
                        <a:latin typeface="Cambria Math" panose="02040503050406030204" pitchFamily="18" charset="0"/>
                        <a:ea typeface="Cambria Math" panose="02040503050406030204" pitchFamily="18" charset="0"/>
                      </a:rPr>
                      <m:t>𝑉</m:t>
                    </m:r>
                  </m:oMath>
                </a14:m>
                <a:endParaRPr lang="en-AU"/>
              </a:p>
            </p:txBody>
          </p:sp>
        </mc:Choice>
        <mc:Fallback xmlns="">
          <p:sp>
            <p:nvSpPr>
              <p:cNvPr id="20" name="TextBox 19">
                <a:extLst>
                  <a:ext uri="{FF2B5EF4-FFF2-40B4-BE49-F238E27FC236}">
                    <a16:creationId xmlns:a16="http://schemas.microsoft.com/office/drawing/2014/main" id="{E1C37D3E-31E0-8707-C6C5-297185428190}"/>
                  </a:ext>
                </a:extLst>
              </p:cNvPr>
              <p:cNvSpPr txBox="1">
                <a:spLocks noRot="1" noChangeAspect="1" noMove="1" noResize="1" noEditPoints="1" noAdjustHandles="1" noChangeArrowheads="1" noChangeShapeType="1" noTextEdit="1"/>
              </p:cNvSpPr>
              <p:nvPr/>
            </p:nvSpPr>
            <p:spPr>
              <a:xfrm>
                <a:off x="6095999" y="5317304"/>
                <a:ext cx="3426381" cy="586699"/>
              </a:xfrm>
              <a:prstGeom prst="rect">
                <a:avLst/>
              </a:prstGeom>
              <a:blipFill>
                <a:blip r:embed="rId7"/>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A6BB7DD7-1EA2-A7AD-7347-EBA6CD93DC49}"/>
              </a:ext>
              <a:ext uri="{C183D7F6-B498-43B3-948B-1728B52AA6E4}">
                <adec:decorative xmlns:adec="http://schemas.microsoft.com/office/drawing/2017/decorative" val="1"/>
              </a:ext>
            </a:extLst>
          </p:cNvPr>
          <p:cNvCxnSpPr>
            <a:cxnSpLocks/>
          </p:cNvCxnSpPr>
          <p:nvPr/>
        </p:nvCxnSpPr>
        <p:spPr>
          <a:xfrm flipH="1">
            <a:off x="7516363" y="5574387"/>
            <a:ext cx="585654" cy="657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88C85F-D68D-4CFF-B342-62899FA9F3B1}"/>
              </a:ext>
              <a:ext uri="{C183D7F6-B498-43B3-948B-1728B52AA6E4}">
                <adec:decorative xmlns:adec="http://schemas.microsoft.com/office/drawing/2017/decorative" val="1"/>
              </a:ext>
            </a:extLst>
          </p:cNvPr>
          <p:cNvCxnSpPr>
            <a:cxnSpLocks/>
          </p:cNvCxnSpPr>
          <p:nvPr/>
        </p:nvCxnSpPr>
        <p:spPr>
          <a:xfrm flipH="1">
            <a:off x="7254511" y="5714539"/>
            <a:ext cx="388882" cy="15149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9C0B921-7950-ED29-8AF0-CEFCAD6A22A4}"/>
                  </a:ext>
                </a:extLst>
              </p:cNvPr>
              <p:cNvSpPr txBox="1"/>
              <p:nvPr/>
            </p:nvSpPr>
            <p:spPr>
              <a:xfrm>
                <a:off x="5220738" y="6037324"/>
                <a:ext cx="362369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rPr>
                        <m:t>𝜌</m:t>
                      </m:r>
                      <m:r>
                        <a:rPr lang="en-AU" b="0" i="1" smtClean="0">
                          <a:solidFill>
                            <a:schemeClr val="tx1"/>
                          </a:solidFill>
                          <a:latin typeface="Cambria Math" panose="02040503050406030204" pitchFamily="18" charset="0"/>
                          <a:ea typeface="Cambria Math" panose="02040503050406030204" pitchFamily="18" charset="0"/>
                        </a:rPr>
                        <m:t>𝑉</m:t>
                      </m:r>
                      <m:r>
                        <a:rPr lang="en-AU" i="0">
                          <a:latin typeface="Cambria Math" panose="02040503050406030204" pitchFamily="18" charset="0"/>
                        </a:rPr>
                        <m:t>=</m:t>
                      </m:r>
                      <m:r>
                        <a:rPr lang="en-AU" b="0" i="1" smtClean="0">
                          <a:solidFill>
                            <a:schemeClr val="tx1"/>
                          </a:solidFill>
                          <a:latin typeface="Cambria Math" panose="02040503050406030204" pitchFamily="18" charset="0"/>
                        </a:rPr>
                        <m:t>𝑚</m:t>
                      </m:r>
                    </m:oMath>
                  </m:oMathPara>
                </a14:m>
                <a:endParaRPr lang="en-AU"/>
              </a:p>
            </p:txBody>
          </p:sp>
        </mc:Choice>
        <mc:Fallback xmlns="">
          <p:sp>
            <p:nvSpPr>
              <p:cNvPr id="24" name="TextBox 23">
                <a:extLst>
                  <a:ext uri="{FF2B5EF4-FFF2-40B4-BE49-F238E27FC236}">
                    <a16:creationId xmlns:a16="http://schemas.microsoft.com/office/drawing/2014/main" id="{C9C0B921-7950-ED29-8AF0-CEFCAD6A22A4}"/>
                  </a:ext>
                </a:extLst>
              </p:cNvPr>
              <p:cNvSpPr txBox="1">
                <a:spLocks noRot="1" noChangeAspect="1" noMove="1" noResize="1" noEditPoints="1" noAdjustHandles="1" noChangeArrowheads="1" noChangeShapeType="1" noTextEdit="1"/>
              </p:cNvSpPr>
              <p:nvPr/>
            </p:nvSpPr>
            <p:spPr>
              <a:xfrm>
                <a:off x="5220738" y="6037324"/>
                <a:ext cx="3623695" cy="461665"/>
              </a:xfrm>
              <a:prstGeom prst="rect">
                <a:avLst/>
              </a:prstGeom>
              <a:blipFill>
                <a:blip r:embed="rId8"/>
                <a:stretch>
                  <a:fillRect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79AEEC5-B751-345D-68B2-A285B8070872}"/>
                  </a:ext>
                </a:extLst>
              </p:cNvPr>
              <p:cNvSpPr txBox="1"/>
              <p:nvPr/>
            </p:nvSpPr>
            <p:spPr>
              <a:xfrm>
                <a:off x="8102017" y="4702100"/>
                <a:ext cx="362369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2.7 </m:t>
                      </m:r>
                      <m:r>
                        <a:rPr lang="en-AU" b="0" i="1" smtClean="0">
                          <a:latin typeface="Cambria Math" panose="02040503050406030204" pitchFamily="18" charset="0"/>
                          <a:ea typeface="Cambria Math" panose="02040503050406030204" pitchFamily="18" charset="0"/>
                        </a:rPr>
                        <m:t>×</m:t>
                      </m:r>
                      <m:r>
                        <a:rPr lang="en-AU" b="0" i="0" smtClean="0">
                          <a:latin typeface="Cambria Math" panose="02040503050406030204" pitchFamily="18" charset="0"/>
                          <a:ea typeface="Cambria Math" panose="02040503050406030204" pitchFamily="18" charset="0"/>
                        </a:rPr>
                        <m:t>100</m:t>
                      </m:r>
                      <m:r>
                        <a:rPr lang="en-AU" i="0">
                          <a:latin typeface="Cambria Math" panose="02040503050406030204" pitchFamily="18" charset="0"/>
                        </a:rPr>
                        <m:t>=</m:t>
                      </m:r>
                      <m:r>
                        <a:rPr lang="en-AU" b="0" i="1" smtClean="0">
                          <a:solidFill>
                            <a:schemeClr val="tx1"/>
                          </a:solidFill>
                          <a:latin typeface="Cambria Math" panose="02040503050406030204" pitchFamily="18" charset="0"/>
                        </a:rPr>
                        <m:t>𝑚</m:t>
                      </m:r>
                    </m:oMath>
                  </m:oMathPara>
                </a14:m>
                <a:endParaRPr lang="en-AU" dirty="0"/>
              </a:p>
            </p:txBody>
          </p:sp>
        </mc:Choice>
        <mc:Fallback xmlns="">
          <p:sp>
            <p:nvSpPr>
              <p:cNvPr id="25" name="TextBox 24">
                <a:extLst>
                  <a:ext uri="{FF2B5EF4-FFF2-40B4-BE49-F238E27FC236}">
                    <a16:creationId xmlns:a16="http://schemas.microsoft.com/office/drawing/2014/main" id="{679AEEC5-B751-345D-68B2-A285B8070872}"/>
                  </a:ext>
                </a:extLst>
              </p:cNvPr>
              <p:cNvSpPr txBox="1">
                <a:spLocks noRot="1" noChangeAspect="1" noMove="1" noResize="1" noEditPoints="1" noAdjustHandles="1" noChangeArrowheads="1" noChangeShapeType="1" noTextEdit="1"/>
              </p:cNvSpPr>
              <p:nvPr/>
            </p:nvSpPr>
            <p:spPr>
              <a:xfrm>
                <a:off x="8102017" y="4702100"/>
                <a:ext cx="3623695"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B424CB0-787F-402F-973A-7B0E22170A57}"/>
                  </a:ext>
                </a:extLst>
              </p:cNvPr>
              <p:cNvSpPr txBox="1"/>
              <p:nvPr/>
            </p:nvSpPr>
            <p:spPr>
              <a:xfrm>
                <a:off x="9175487" y="5595877"/>
                <a:ext cx="3623695" cy="461665"/>
              </a:xfrm>
              <a:prstGeom prst="rect">
                <a:avLst/>
              </a:prstGeom>
              <a:noFill/>
            </p:spPr>
            <p:txBody>
              <a:bodyPr wrap="square">
                <a:spAutoFit/>
              </a:bodyPr>
              <a:lstStyle/>
              <a:p>
                <a14:m>
                  <m:oMath xmlns:m="http://schemas.openxmlformats.org/officeDocument/2006/math">
                    <m:r>
                      <a:rPr lang="en-AU" b="1" i="1" smtClean="0">
                        <a:solidFill>
                          <a:schemeClr val="tx1"/>
                        </a:solidFill>
                        <a:latin typeface="Cambria Math" panose="02040503050406030204" pitchFamily="18" charset="0"/>
                      </a:rPr>
                      <m:t>𝒎</m:t>
                    </m:r>
                    <m:r>
                      <a:rPr lang="en-AU" b="1" i="1" smtClean="0">
                        <a:solidFill>
                          <a:schemeClr val="tx1"/>
                        </a:solidFill>
                        <a:latin typeface="Cambria Math" panose="02040503050406030204" pitchFamily="18" charset="0"/>
                        <a:ea typeface="Cambria Math" panose="02040503050406030204" pitchFamily="18" charset="0"/>
                      </a:rPr>
                      <m:t>=</m:t>
                    </m:r>
                    <m:r>
                      <a:rPr lang="en-AU" b="1" i="1" smtClean="0">
                        <a:solidFill>
                          <a:schemeClr val="tx1"/>
                        </a:solidFill>
                        <a:latin typeface="Cambria Math" panose="02040503050406030204" pitchFamily="18" charset="0"/>
                        <a:ea typeface="Cambria Math" panose="02040503050406030204" pitchFamily="18" charset="0"/>
                      </a:rPr>
                      <m:t>𝟐𝟕𝟎</m:t>
                    </m:r>
                    <m:r>
                      <a:rPr lang="en-AU" b="1" i="1" smtClean="0">
                        <a:solidFill>
                          <a:schemeClr val="tx1"/>
                        </a:solidFill>
                        <a:latin typeface="Cambria Math" panose="02040503050406030204" pitchFamily="18" charset="0"/>
                        <a:ea typeface="Cambria Math" panose="02040503050406030204" pitchFamily="18" charset="0"/>
                      </a:rPr>
                      <m:t> </m:t>
                    </m:r>
                    <m:r>
                      <a:rPr lang="en-AU" b="1" i="1" smtClean="0">
                        <a:solidFill>
                          <a:schemeClr val="tx1"/>
                        </a:solidFill>
                        <a:latin typeface="Cambria Math" panose="02040503050406030204" pitchFamily="18" charset="0"/>
                        <a:ea typeface="Cambria Math" panose="02040503050406030204" pitchFamily="18" charset="0"/>
                      </a:rPr>
                      <m:t>𝒈</m:t>
                    </m:r>
                  </m:oMath>
                </a14:m>
                <a:r>
                  <a:rPr lang="en-AU" b="1" dirty="0"/>
                  <a:t> </a:t>
                </a:r>
              </a:p>
            </p:txBody>
          </p:sp>
        </mc:Choice>
        <mc:Fallback xmlns="">
          <p:sp>
            <p:nvSpPr>
              <p:cNvPr id="26" name="TextBox 25">
                <a:extLst>
                  <a:ext uri="{FF2B5EF4-FFF2-40B4-BE49-F238E27FC236}">
                    <a16:creationId xmlns:a16="http://schemas.microsoft.com/office/drawing/2014/main" id="{2B424CB0-787F-402F-973A-7B0E22170A57}"/>
                  </a:ext>
                </a:extLst>
              </p:cNvPr>
              <p:cNvSpPr txBox="1">
                <a:spLocks noRot="1" noChangeAspect="1" noMove="1" noResize="1" noEditPoints="1" noAdjustHandles="1" noChangeArrowheads="1" noChangeShapeType="1" noTextEdit="1"/>
              </p:cNvSpPr>
              <p:nvPr/>
            </p:nvSpPr>
            <p:spPr>
              <a:xfrm>
                <a:off x="9175487" y="5595877"/>
                <a:ext cx="3623695" cy="461665"/>
              </a:xfrm>
              <a:prstGeom prst="rect">
                <a:avLst/>
              </a:prstGeom>
              <a:blipFill>
                <a:blip r:embed="rId10"/>
                <a:stretch>
                  <a:fillRect b="-13158"/>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4583023-63A7-EB4A-F1C5-3941F7CADE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41191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9" grpId="0"/>
      <p:bldP spid="20"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3429000"/>
            <a:ext cx="11291998" cy="1128553"/>
          </a:xfrm>
        </p:spPr>
        <p:txBody>
          <a:bodyPr/>
          <a:lstStyle/>
          <a:p>
            <a:r>
              <a:rPr lang="en-AU" dirty="0">
                <a:latin typeface="+mj-lt"/>
                <a:cs typeface="Arial"/>
              </a:rPr>
              <a:t>How do the states of matter shape water’s journey and behaviour on Earth?</a:t>
            </a:r>
            <a:endParaRPr lang="en-AU" sz="2800" dirty="0">
              <a:latin typeface="+mj-lt"/>
            </a:endParaRPr>
          </a:p>
        </p:txBody>
      </p:sp>
      <p:sp>
        <p:nvSpPr>
          <p:cNvPr id="3" name="TextBox 2">
            <a:extLst>
              <a:ext uri="{FF2B5EF4-FFF2-40B4-BE49-F238E27FC236}">
                <a16:creationId xmlns:a16="http://schemas.microsoft.com/office/drawing/2014/main" id="{7C95379E-FF4E-2D72-7230-6EA73EF7D86A}"/>
              </a:ext>
            </a:extLst>
          </p:cNvPr>
          <p:cNvSpPr txBox="1"/>
          <p:nvPr/>
        </p:nvSpPr>
        <p:spPr>
          <a:xfrm>
            <a:off x="540000" y="5106491"/>
            <a:ext cx="11291998" cy="1131848"/>
          </a:xfrm>
          <a:prstGeom prst="rect">
            <a:avLst/>
          </a:prstGeom>
          <a:noFill/>
        </p:spPr>
        <p:txBody>
          <a:bodyPr wrap="square">
            <a:spAutoFit/>
          </a:bodyPr>
          <a:lstStyle/>
          <a:p>
            <a:pPr>
              <a:lnSpc>
                <a:spcPct val="150000"/>
              </a:lnSpc>
            </a:pPr>
            <a:r>
              <a:rPr lang="en-AU" dirty="0">
                <a:solidFill>
                  <a:schemeClr val="accent4"/>
                </a:solidFill>
                <a:latin typeface="Arial"/>
                <a:cs typeface="Arial"/>
              </a:rPr>
              <a:t>Content in this section aligns with essential question 1 in the program of learning and Teacher resource book 1</a:t>
            </a:r>
            <a:endParaRPr lang="en-AU" dirty="0">
              <a:solidFill>
                <a:schemeClr val="accent4"/>
              </a:solidFill>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EE658-020A-229A-81F5-2264398FF9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8418AD-4D95-22D9-1ABC-B79466BD4B03}"/>
              </a:ext>
            </a:extLst>
          </p:cNvPr>
          <p:cNvSpPr>
            <a:spLocks noGrp="1"/>
          </p:cNvSpPr>
          <p:nvPr>
            <p:ph type="title"/>
          </p:nvPr>
        </p:nvSpPr>
        <p:spPr/>
        <p:txBody>
          <a:bodyPr/>
          <a:lstStyle/>
          <a:p>
            <a:r>
              <a:rPr lang="en-AU" dirty="0"/>
              <a:t>1.4 Rearranging the density equation (2 of 3)</a:t>
            </a:r>
          </a:p>
        </p:txBody>
      </p:sp>
      <p:sp>
        <p:nvSpPr>
          <p:cNvPr id="4" name="Text Placeholder 3">
            <a:extLst>
              <a:ext uri="{FF2B5EF4-FFF2-40B4-BE49-F238E27FC236}">
                <a16:creationId xmlns:a16="http://schemas.microsoft.com/office/drawing/2014/main" id="{50641EF2-14CA-7E1A-7B64-C04CF91835F1}"/>
              </a:ext>
            </a:extLst>
          </p:cNvPr>
          <p:cNvSpPr>
            <a:spLocks noGrp="1"/>
          </p:cNvSpPr>
          <p:nvPr>
            <p:ph type="body" sz="quarter" idx="18"/>
          </p:nvPr>
        </p:nvSpPr>
        <p:spPr/>
        <p:txBody>
          <a:bodyPr/>
          <a:lstStyle/>
          <a:p>
            <a:r>
              <a:rPr lang="en-AU"/>
              <a:t>Finding volume (</a:t>
            </a:r>
            <a:r>
              <a:rPr lang="en-AU" i="1"/>
              <a:t>V</a:t>
            </a:r>
            <a:r>
              <a:rPr lang="en-AU"/>
              <a:t>)</a:t>
            </a:r>
          </a:p>
        </p:txBody>
      </p:sp>
      <p:sp>
        <p:nvSpPr>
          <p:cNvPr id="5" name="Text Placeholder 4">
            <a:extLst>
              <a:ext uri="{FF2B5EF4-FFF2-40B4-BE49-F238E27FC236}">
                <a16:creationId xmlns:a16="http://schemas.microsoft.com/office/drawing/2014/main" id="{B91BCA68-810E-3E18-E4E3-D843672F8322}"/>
              </a:ext>
            </a:extLst>
          </p:cNvPr>
          <p:cNvSpPr>
            <a:spLocks noGrp="1"/>
          </p:cNvSpPr>
          <p:nvPr>
            <p:ph type="body" sz="quarter" idx="17"/>
          </p:nvPr>
        </p:nvSpPr>
        <p:spPr>
          <a:xfrm>
            <a:off x="360000" y="1567086"/>
            <a:ext cx="7626349" cy="4807835"/>
          </a:xfrm>
        </p:spPr>
        <p:txBody>
          <a:bodyPr/>
          <a:lstStyle/>
          <a:p>
            <a:pPr marL="342900" indent="-342900">
              <a:buFont typeface="Arial" panose="020B0604020202020204" pitchFamily="34" charset="0"/>
              <a:buChar char="•"/>
            </a:pPr>
            <a:r>
              <a:rPr lang="en-AU" dirty="0"/>
              <a:t>To find </a:t>
            </a:r>
            <a:r>
              <a:rPr lang="en-AU" b="1" i="1" dirty="0"/>
              <a:t>V</a:t>
            </a:r>
            <a:r>
              <a:rPr lang="en-AU" dirty="0"/>
              <a:t>, we need to isolate it. </a:t>
            </a:r>
          </a:p>
          <a:p>
            <a:pPr marL="342900" indent="-342900">
              <a:buFont typeface="Arial" panose="020B0604020202020204" pitchFamily="34" charset="0"/>
              <a:buChar char="•"/>
            </a:pPr>
            <a:r>
              <a:rPr lang="en-AU" dirty="0"/>
              <a:t>Multiply both sides by </a:t>
            </a:r>
            <a:r>
              <a:rPr lang="en-AU" b="1" i="1" dirty="0"/>
              <a:t>V</a:t>
            </a:r>
            <a:r>
              <a:rPr lang="en-AU" dirty="0"/>
              <a:t>… This cancels out the </a:t>
            </a:r>
            <a:r>
              <a:rPr lang="en-AU" b="1" i="1" dirty="0"/>
              <a:t>V</a:t>
            </a:r>
            <a:r>
              <a:rPr lang="en-AU" b="1" dirty="0"/>
              <a:t>’s</a:t>
            </a:r>
            <a:r>
              <a:rPr lang="en-AU" dirty="0"/>
              <a:t> on the right side of the equation.</a:t>
            </a:r>
          </a:p>
          <a:p>
            <a:pPr marL="342900" indent="-342900">
              <a:buFont typeface="Arial" panose="020B0604020202020204" pitchFamily="34" charset="0"/>
              <a:buChar char="•"/>
            </a:pPr>
            <a:r>
              <a:rPr lang="en-AU" dirty="0"/>
              <a:t>Now we need to divide both sides by </a:t>
            </a:r>
            <a:r>
              <a:rPr lang="en-AU" b="1" i="1" dirty="0"/>
              <a:t>p</a:t>
            </a:r>
            <a:r>
              <a:rPr lang="en-AU" dirty="0"/>
              <a:t>…. This cancels out the </a:t>
            </a:r>
            <a:r>
              <a:rPr lang="en-AU" b="1" i="1" dirty="0"/>
              <a:t>p</a:t>
            </a:r>
            <a:r>
              <a:rPr lang="en-AU" dirty="0"/>
              <a:t>’s on the left side of the equation. Now we have isolated </a:t>
            </a:r>
            <a:r>
              <a:rPr lang="en-AU" i="1" dirty="0"/>
              <a:t>V</a:t>
            </a:r>
            <a:r>
              <a:rPr lang="en-AU" dirty="0"/>
              <a:t>.</a:t>
            </a:r>
          </a:p>
          <a:p>
            <a:pPr marL="342900" indent="-342900">
              <a:buFont typeface="Arial" panose="020B0604020202020204" pitchFamily="34" charset="0"/>
              <a:buChar char="•"/>
            </a:pPr>
            <a:r>
              <a:rPr lang="en-AU" dirty="0"/>
              <a:t>We can see that dividing the mass by the density gives the volume.</a:t>
            </a:r>
          </a:p>
          <a:p>
            <a:pPr marL="342900" indent="-342900">
              <a:buFont typeface="Arial" panose="020B0604020202020204" pitchFamily="34" charset="0"/>
              <a:buChar char="•"/>
            </a:pPr>
            <a:endParaRPr lang="en-AU"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9C4D38-5EB3-8B5A-C0AD-DC3BDD9CE4D4}"/>
                  </a:ext>
                </a:extLst>
              </p:cNvPr>
              <p:cNvSpPr txBox="1"/>
              <p:nvPr/>
            </p:nvSpPr>
            <p:spPr>
              <a:xfrm>
                <a:off x="7254511" y="1006727"/>
                <a:ext cx="6093618" cy="10411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i="1" smtClean="0">
                          <a:latin typeface="Cambria Math" panose="02040503050406030204" pitchFamily="18" charset="0"/>
                        </a:rPr>
                        <m:t>𝜌</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a:latin typeface="Cambria Math" panose="02040503050406030204" pitchFamily="18" charset="0"/>
                            </a:rPr>
                            <m:t>𝑉</m:t>
                          </m:r>
                        </m:den>
                      </m:f>
                    </m:oMath>
                  </m:oMathPara>
                </a14:m>
                <a:endParaRPr lang="en-AU" sz="3600"/>
              </a:p>
            </p:txBody>
          </p:sp>
        </mc:Choice>
        <mc:Fallback xmlns="">
          <p:sp>
            <p:nvSpPr>
              <p:cNvPr id="6" name="TextBox 5">
                <a:extLst>
                  <a:ext uri="{FF2B5EF4-FFF2-40B4-BE49-F238E27FC236}">
                    <a16:creationId xmlns:a16="http://schemas.microsoft.com/office/drawing/2014/main" id="{C69C4D38-5EB3-8B5A-C0AD-DC3BDD9CE4D4}"/>
                  </a:ext>
                </a:extLst>
              </p:cNvPr>
              <p:cNvSpPr txBox="1">
                <a:spLocks noRot="1" noChangeAspect="1" noMove="1" noResize="1" noEditPoints="1" noAdjustHandles="1" noChangeArrowheads="1" noChangeShapeType="1" noTextEdit="1"/>
              </p:cNvSpPr>
              <p:nvPr/>
            </p:nvSpPr>
            <p:spPr>
              <a:xfrm>
                <a:off x="7254511" y="1006727"/>
                <a:ext cx="6093618" cy="10411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546A5D7-3878-5133-9DC6-37AB178E4373}"/>
                  </a:ext>
                </a:extLst>
              </p:cNvPr>
              <p:cNvSpPr txBox="1"/>
              <p:nvPr/>
            </p:nvSpPr>
            <p:spPr>
              <a:xfrm>
                <a:off x="8836318" y="2279033"/>
                <a:ext cx="3426381" cy="833754"/>
              </a:xfrm>
              <a:prstGeom prst="rect">
                <a:avLst/>
              </a:prstGeom>
              <a:noFill/>
            </p:spPr>
            <p:txBody>
              <a:bodyPr wrap="square">
                <a:spAutoFit/>
              </a:bodyPr>
              <a:lstStyle/>
              <a:p>
                <a14:m>
                  <m:oMath xmlns:m="http://schemas.openxmlformats.org/officeDocument/2006/math">
                    <m:r>
                      <a:rPr lang="en-AU" sz="3600" i="1" smtClean="0">
                        <a:latin typeface="Cambria Math" panose="02040503050406030204" pitchFamily="18" charset="0"/>
                      </a:rPr>
                      <m:t>𝜌</m:t>
                    </m:r>
                    <m:r>
                      <a:rPr lang="en-AU" sz="3600" i="1" smtClean="0">
                        <a:solidFill>
                          <a:schemeClr val="accent2"/>
                        </a:solidFill>
                        <a:latin typeface="Cambria Math" panose="02040503050406030204" pitchFamily="18" charset="0"/>
                        <a:ea typeface="Cambria Math" panose="02040503050406030204" pitchFamily="18" charset="0"/>
                      </a:rPr>
                      <m:t>×</m:t>
                    </m:r>
                    <m:r>
                      <a:rPr lang="en-AU" sz="3600" b="0" i="1" smtClean="0">
                        <a:solidFill>
                          <a:schemeClr val="accent2"/>
                        </a:solidFill>
                        <a:latin typeface="Cambria Math" panose="02040503050406030204" pitchFamily="18" charset="0"/>
                        <a:ea typeface="Cambria Math" panose="02040503050406030204" pitchFamily="18" charset="0"/>
                      </a:rPr>
                      <m:t>𝑉</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a:latin typeface="Cambria Math" panose="02040503050406030204" pitchFamily="18" charset="0"/>
                          </a:rPr>
                          <m:t>𝑉</m:t>
                        </m:r>
                      </m:den>
                    </m:f>
                  </m:oMath>
                </a14:m>
                <a:r>
                  <a:rPr lang="en-AU" sz="3600">
                    <a:solidFill>
                      <a:schemeClr val="accent2"/>
                    </a:solidFill>
                    <a:ea typeface="Cambria Math" panose="02040503050406030204" pitchFamily="18" charset="0"/>
                  </a:rPr>
                  <a:t> </a:t>
                </a:r>
                <a14:m>
                  <m:oMath xmlns:m="http://schemas.openxmlformats.org/officeDocument/2006/math">
                    <m:r>
                      <a:rPr lang="en-AU" sz="3600" i="1">
                        <a:solidFill>
                          <a:schemeClr val="accent2"/>
                        </a:solidFill>
                        <a:latin typeface="Cambria Math" panose="02040503050406030204" pitchFamily="18" charset="0"/>
                        <a:ea typeface="Cambria Math" panose="02040503050406030204" pitchFamily="18" charset="0"/>
                      </a:rPr>
                      <m:t>×</m:t>
                    </m:r>
                    <m:r>
                      <a:rPr lang="en-AU" sz="3600" i="1">
                        <a:solidFill>
                          <a:schemeClr val="accent2"/>
                        </a:solidFill>
                        <a:latin typeface="Cambria Math" panose="02040503050406030204" pitchFamily="18" charset="0"/>
                        <a:ea typeface="Cambria Math" panose="02040503050406030204" pitchFamily="18" charset="0"/>
                      </a:rPr>
                      <m:t>𝑉</m:t>
                    </m:r>
                  </m:oMath>
                </a14:m>
                <a:endParaRPr lang="en-AU" sz="3600"/>
              </a:p>
            </p:txBody>
          </p:sp>
        </mc:Choice>
        <mc:Fallback xmlns="">
          <p:sp>
            <p:nvSpPr>
              <p:cNvPr id="7" name="TextBox 6">
                <a:extLst>
                  <a:ext uri="{FF2B5EF4-FFF2-40B4-BE49-F238E27FC236}">
                    <a16:creationId xmlns:a16="http://schemas.microsoft.com/office/drawing/2014/main" id="{3546A5D7-3878-5133-9DC6-37AB178E4373}"/>
                  </a:ext>
                </a:extLst>
              </p:cNvPr>
              <p:cNvSpPr txBox="1">
                <a:spLocks noRot="1" noChangeAspect="1" noMove="1" noResize="1" noEditPoints="1" noAdjustHandles="1" noChangeArrowheads="1" noChangeShapeType="1" noTextEdit="1"/>
              </p:cNvSpPr>
              <p:nvPr/>
            </p:nvSpPr>
            <p:spPr>
              <a:xfrm>
                <a:off x="8836318" y="2279033"/>
                <a:ext cx="3426381" cy="833754"/>
              </a:xfrm>
              <a:prstGeom prst="rect">
                <a:avLst/>
              </a:prstGeom>
              <a:blipFill>
                <a:blip r:embed="rId4"/>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20F206EC-C6A0-FC19-DF39-6203B5DF927C}"/>
              </a:ext>
              <a:ext uri="{C183D7F6-B498-43B3-948B-1728B52AA6E4}">
                <adec:decorative xmlns:adec="http://schemas.microsoft.com/office/drawing/2017/decorative" val="1"/>
              </a:ext>
            </a:extLst>
          </p:cNvPr>
          <p:cNvCxnSpPr>
            <a:cxnSpLocks/>
          </p:cNvCxnSpPr>
          <p:nvPr/>
        </p:nvCxnSpPr>
        <p:spPr>
          <a:xfrm flipH="1">
            <a:off x="11035893" y="2600501"/>
            <a:ext cx="808106" cy="11109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9560A8-7FA0-352E-533E-9ECE0EA1AD89}"/>
              </a:ext>
              <a:ext uri="{C183D7F6-B498-43B3-948B-1728B52AA6E4}">
                <adec:decorative xmlns:adec="http://schemas.microsoft.com/office/drawing/2017/decorative" val="1"/>
              </a:ext>
            </a:extLst>
          </p:cNvPr>
          <p:cNvCxnSpPr>
            <a:cxnSpLocks/>
          </p:cNvCxnSpPr>
          <p:nvPr/>
        </p:nvCxnSpPr>
        <p:spPr>
          <a:xfrm flipH="1">
            <a:off x="10541872" y="2858570"/>
            <a:ext cx="388882" cy="15149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9EF2ABA-068A-ADF7-69D1-0F6A680ADD0F}"/>
                  </a:ext>
                </a:extLst>
              </p:cNvPr>
              <p:cNvSpPr txBox="1"/>
              <p:nvPr/>
            </p:nvSpPr>
            <p:spPr>
              <a:xfrm>
                <a:off x="8262296" y="3364304"/>
                <a:ext cx="3426381"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i="1" smtClean="0">
                          <a:latin typeface="Cambria Math" panose="02040503050406030204" pitchFamily="18" charset="0"/>
                        </a:rPr>
                        <m:t>𝜌</m:t>
                      </m:r>
                      <m:r>
                        <a:rPr lang="en-AU" sz="3600" i="1" smtClean="0">
                          <a:solidFill>
                            <a:schemeClr val="accent2"/>
                          </a:solidFill>
                          <a:latin typeface="Cambria Math" panose="02040503050406030204" pitchFamily="18" charset="0"/>
                          <a:ea typeface="Cambria Math" panose="02040503050406030204" pitchFamily="18" charset="0"/>
                        </a:rPr>
                        <m:t>×</m:t>
                      </m:r>
                      <m:r>
                        <a:rPr lang="en-AU" sz="3600" b="0" i="1" smtClean="0">
                          <a:solidFill>
                            <a:schemeClr val="accent2"/>
                          </a:solidFill>
                          <a:latin typeface="Cambria Math" panose="02040503050406030204" pitchFamily="18" charset="0"/>
                          <a:ea typeface="Cambria Math" panose="02040503050406030204" pitchFamily="18" charset="0"/>
                        </a:rPr>
                        <m:t>𝑉</m:t>
                      </m:r>
                      <m:r>
                        <a:rPr lang="en-AU" sz="3600" i="0">
                          <a:latin typeface="Cambria Math" panose="02040503050406030204" pitchFamily="18" charset="0"/>
                        </a:rPr>
                        <m:t>=</m:t>
                      </m:r>
                      <m:r>
                        <a:rPr lang="en-AU" sz="3600" b="0" i="1" smtClean="0">
                          <a:latin typeface="Cambria Math" panose="02040503050406030204" pitchFamily="18" charset="0"/>
                        </a:rPr>
                        <m:t>𝑚</m:t>
                      </m:r>
                    </m:oMath>
                  </m:oMathPara>
                </a14:m>
                <a:endParaRPr lang="en-AU" sz="3600" i="1"/>
              </a:p>
            </p:txBody>
          </p:sp>
        </mc:Choice>
        <mc:Fallback xmlns="">
          <p:sp>
            <p:nvSpPr>
              <p:cNvPr id="8" name="TextBox 7">
                <a:extLst>
                  <a:ext uri="{FF2B5EF4-FFF2-40B4-BE49-F238E27FC236}">
                    <a16:creationId xmlns:a16="http://schemas.microsoft.com/office/drawing/2014/main" id="{F9EF2ABA-068A-ADF7-69D1-0F6A680ADD0F}"/>
                  </a:ext>
                </a:extLst>
              </p:cNvPr>
              <p:cNvSpPr txBox="1">
                <a:spLocks noRot="1" noChangeAspect="1" noMove="1" noResize="1" noEditPoints="1" noAdjustHandles="1" noChangeArrowheads="1" noChangeShapeType="1" noTextEdit="1"/>
              </p:cNvSpPr>
              <p:nvPr/>
            </p:nvSpPr>
            <p:spPr>
              <a:xfrm>
                <a:off x="8262296" y="3364304"/>
                <a:ext cx="3426381"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733CC3C-7F64-A1E1-865D-6758848EF6E6}"/>
                  </a:ext>
                </a:extLst>
              </p:cNvPr>
              <p:cNvSpPr txBox="1"/>
              <p:nvPr/>
            </p:nvSpPr>
            <p:spPr>
              <a:xfrm>
                <a:off x="8367399" y="4262152"/>
                <a:ext cx="3216176" cy="1223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AU" sz="3600" i="1" smtClean="0">
                              <a:latin typeface="Cambria Math" panose="02040503050406030204" pitchFamily="18" charset="0"/>
                            </a:rPr>
                          </m:ctrlPr>
                        </m:fPr>
                        <m:num>
                          <m:r>
                            <a:rPr lang="en-AU" sz="3600" i="1">
                              <a:latin typeface="Cambria Math" panose="02040503050406030204" pitchFamily="18" charset="0"/>
                            </a:rPr>
                            <m:t>𝜌</m:t>
                          </m:r>
                          <m:r>
                            <a:rPr lang="en-AU" sz="3600" i="1" smtClean="0">
                              <a:solidFill>
                                <a:schemeClr val="tx1"/>
                              </a:solidFill>
                              <a:latin typeface="Cambria Math" panose="02040503050406030204" pitchFamily="18" charset="0"/>
                              <a:ea typeface="Cambria Math" panose="02040503050406030204" pitchFamily="18" charset="0"/>
                            </a:rPr>
                            <m:t>×</m:t>
                          </m:r>
                          <m:r>
                            <a:rPr lang="en-AU" sz="3600" i="1" smtClean="0">
                              <a:solidFill>
                                <a:schemeClr val="tx1"/>
                              </a:solidFill>
                              <a:latin typeface="Cambria Math" panose="02040503050406030204" pitchFamily="18" charset="0"/>
                              <a:ea typeface="Cambria Math" panose="02040503050406030204" pitchFamily="18" charset="0"/>
                            </a:rPr>
                            <m:t>𝑉</m:t>
                          </m:r>
                        </m:num>
                        <m:den>
                          <m:r>
                            <a:rPr lang="el-GR" sz="3600" i="1" smtClean="0">
                              <a:solidFill>
                                <a:schemeClr val="accent2"/>
                              </a:solidFill>
                              <a:latin typeface="Cambria Math" panose="02040503050406030204" pitchFamily="18" charset="0"/>
                            </a:rPr>
                            <m:t>𝜌</m:t>
                          </m:r>
                        </m:den>
                      </m:f>
                      <m:r>
                        <a:rPr lang="en-AU" sz="3600" i="0">
                          <a:latin typeface="Cambria Math" panose="02040503050406030204" pitchFamily="18" charset="0"/>
                        </a:rPr>
                        <m:t>=</m:t>
                      </m:r>
                      <m:f>
                        <m:fPr>
                          <m:ctrlPr>
                            <a:rPr lang="en-AU" sz="3600" i="1" smtClean="0">
                              <a:latin typeface="Cambria Math" panose="02040503050406030204" pitchFamily="18" charset="0"/>
                            </a:rPr>
                          </m:ctrlPr>
                        </m:fPr>
                        <m:num>
                          <m:r>
                            <a:rPr lang="en-AU" sz="3600" b="0" i="1" smtClean="0">
                              <a:latin typeface="Cambria Math" panose="02040503050406030204" pitchFamily="18" charset="0"/>
                            </a:rPr>
                            <m:t>𝑚</m:t>
                          </m:r>
                        </m:num>
                        <m:den>
                          <m:r>
                            <a:rPr lang="el-GR" sz="3600" i="1">
                              <a:solidFill>
                                <a:schemeClr val="accent2"/>
                              </a:solidFill>
                              <a:latin typeface="Cambria Math" panose="02040503050406030204" pitchFamily="18" charset="0"/>
                            </a:rPr>
                            <m:t>𝜌</m:t>
                          </m:r>
                        </m:den>
                      </m:f>
                    </m:oMath>
                  </m:oMathPara>
                </a14:m>
                <a:endParaRPr lang="en-AU" sz="3600" i="1"/>
              </a:p>
            </p:txBody>
          </p:sp>
        </mc:Choice>
        <mc:Fallback xmlns="">
          <p:sp>
            <p:nvSpPr>
              <p:cNvPr id="9" name="TextBox 8">
                <a:extLst>
                  <a:ext uri="{FF2B5EF4-FFF2-40B4-BE49-F238E27FC236}">
                    <a16:creationId xmlns:a16="http://schemas.microsoft.com/office/drawing/2014/main" id="{A733CC3C-7F64-A1E1-865D-6758848EF6E6}"/>
                  </a:ext>
                </a:extLst>
              </p:cNvPr>
              <p:cNvSpPr txBox="1">
                <a:spLocks noRot="1" noChangeAspect="1" noMove="1" noResize="1" noEditPoints="1" noAdjustHandles="1" noChangeArrowheads="1" noChangeShapeType="1" noTextEdit="1"/>
              </p:cNvSpPr>
              <p:nvPr/>
            </p:nvSpPr>
            <p:spPr>
              <a:xfrm>
                <a:off x="8367399" y="4262152"/>
                <a:ext cx="3216176" cy="1223284"/>
              </a:xfrm>
              <a:prstGeom prst="rect">
                <a:avLst/>
              </a:prstGeom>
              <a:blipFill>
                <a:blip r:embed="rId6"/>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4AA9FD4B-15DF-55B8-43FF-3225F81E8C3C}"/>
              </a:ext>
              <a:ext uri="{C183D7F6-B498-43B3-948B-1728B52AA6E4}">
                <adec:decorative xmlns:adec="http://schemas.microsoft.com/office/drawing/2017/decorative" val="1"/>
              </a:ext>
            </a:extLst>
          </p:cNvPr>
          <p:cNvCxnSpPr>
            <a:cxnSpLocks/>
          </p:cNvCxnSpPr>
          <p:nvPr/>
        </p:nvCxnSpPr>
        <p:spPr>
          <a:xfrm flipH="1">
            <a:off x="8836318" y="4498392"/>
            <a:ext cx="808106" cy="11109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1E8695-85C5-77E5-2E24-1DC901CD0FAE}"/>
              </a:ext>
              <a:ext uri="{C183D7F6-B498-43B3-948B-1728B52AA6E4}">
                <adec:decorative xmlns:adec="http://schemas.microsoft.com/office/drawing/2017/decorative" val="1"/>
              </a:ext>
            </a:extLst>
          </p:cNvPr>
          <p:cNvCxnSpPr>
            <a:cxnSpLocks/>
          </p:cNvCxnSpPr>
          <p:nvPr/>
        </p:nvCxnSpPr>
        <p:spPr>
          <a:xfrm flipH="1">
            <a:off x="9255542" y="5168497"/>
            <a:ext cx="388882" cy="15149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1E9959B-41A5-6021-0D33-BEACCC501A50}"/>
                  </a:ext>
                </a:extLst>
              </p:cNvPr>
              <p:cNvSpPr txBox="1"/>
              <p:nvPr/>
            </p:nvSpPr>
            <p:spPr>
              <a:xfrm>
                <a:off x="8588129" y="5618881"/>
                <a:ext cx="3426381" cy="11349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b="1" i="1" smtClean="0">
                          <a:solidFill>
                            <a:schemeClr val="tx1"/>
                          </a:solidFill>
                          <a:latin typeface="Cambria Math" panose="02040503050406030204" pitchFamily="18" charset="0"/>
                          <a:ea typeface="Cambria Math" panose="02040503050406030204" pitchFamily="18" charset="0"/>
                        </a:rPr>
                        <m:t>𝑽</m:t>
                      </m:r>
                      <m:r>
                        <a:rPr lang="en-AU" sz="3600" b="1" i="0">
                          <a:solidFill>
                            <a:schemeClr val="tx1"/>
                          </a:solidFill>
                          <a:latin typeface="Cambria Math" panose="02040503050406030204" pitchFamily="18" charset="0"/>
                        </a:rPr>
                        <m:t>=</m:t>
                      </m:r>
                      <m:f>
                        <m:fPr>
                          <m:ctrlPr>
                            <a:rPr lang="en-AU" sz="3600" b="1" i="1" smtClean="0">
                              <a:solidFill>
                                <a:schemeClr val="tx1"/>
                              </a:solidFill>
                              <a:latin typeface="Cambria Math" panose="02040503050406030204" pitchFamily="18" charset="0"/>
                            </a:rPr>
                          </m:ctrlPr>
                        </m:fPr>
                        <m:num>
                          <m:r>
                            <a:rPr lang="en-AU" sz="3600" b="1" i="1" smtClean="0">
                              <a:solidFill>
                                <a:schemeClr val="tx1"/>
                              </a:solidFill>
                              <a:latin typeface="Cambria Math" panose="02040503050406030204" pitchFamily="18" charset="0"/>
                            </a:rPr>
                            <m:t>𝒎</m:t>
                          </m:r>
                        </m:num>
                        <m:den>
                          <m:r>
                            <a:rPr lang="el-GR" sz="3600" b="1" i="1">
                              <a:solidFill>
                                <a:schemeClr val="tx1"/>
                              </a:solidFill>
                              <a:latin typeface="Cambria Math" panose="02040503050406030204" pitchFamily="18" charset="0"/>
                            </a:rPr>
                            <m:t>𝝆</m:t>
                          </m:r>
                        </m:den>
                      </m:f>
                    </m:oMath>
                  </m:oMathPara>
                </a14:m>
                <a:endParaRPr lang="en-AU" sz="3600" b="1" i="1">
                  <a:solidFill>
                    <a:schemeClr val="tx1"/>
                  </a:solidFill>
                </a:endParaRPr>
              </a:p>
            </p:txBody>
          </p:sp>
        </mc:Choice>
        <mc:Fallback xmlns="">
          <p:sp>
            <p:nvSpPr>
              <p:cNvPr id="14" name="TextBox 13">
                <a:extLst>
                  <a:ext uri="{FF2B5EF4-FFF2-40B4-BE49-F238E27FC236}">
                    <a16:creationId xmlns:a16="http://schemas.microsoft.com/office/drawing/2014/main" id="{B1E9959B-41A5-6021-0D33-BEACCC501A50}"/>
                  </a:ext>
                </a:extLst>
              </p:cNvPr>
              <p:cNvSpPr txBox="1">
                <a:spLocks noRot="1" noChangeAspect="1" noMove="1" noResize="1" noEditPoints="1" noAdjustHandles="1" noChangeArrowheads="1" noChangeShapeType="1" noTextEdit="1"/>
              </p:cNvSpPr>
              <p:nvPr/>
            </p:nvSpPr>
            <p:spPr>
              <a:xfrm>
                <a:off x="8588129" y="5618881"/>
                <a:ext cx="3426381" cy="113492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5FD4114-DB68-E75C-E92D-8AD52A83009C}"/>
                  </a:ext>
                </a:extLst>
              </p:cNvPr>
              <p:cNvSpPr txBox="1"/>
              <p:nvPr/>
            </p:nvSpPr>
            <p:spPr>
              <a:xfrm>
                <a:off x="799412" y="10152758"/>
                <a:ext cx="6762750" cy="7873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2400" i="1" smtClean="0">
                          <a:solidFill>
                            <a:schemeClr val="tx1"/>
                          </a:solidFill>
                          <a:latin typeface="Cambria Math" panose="02040503050406030204" pitchFamily="18" charset="0"/>
                        </a:rPr>
                        <m:t>𝑉</m:t>
                      </m:r>
                      <m:r>
                        <a:rPr lang="en-AU" sz="2400" i="1" smtClean="0">
                          <a:solidFill>
                            <a:schemeClr val="tx1"/>
                          </a:solidFill>
                          <a:latin typeface="Cambria Math" panose="02040503050406030204" pitchFamily="18" charset="0"/>
                        </a:rPr>
                        <m:t>= </m:t>
                      </m:r>
                      <m:f>
                        <m:fPr>
                          <m:ctrlPr>
                            <a:rPr lang="en-AU" sz="2400" i="1">
                              <a:solidFill>
                                <a:schemeClr val="tx1"/>
                              </a:solidFill>
                              <a:latin typeface="Cambria Math" panose="02040503050406030204" pitchFamily="18" charset="0"/>
                            </a:rPr>
                          </m:ctrlPr>
                        </m:fPr>
                        <m:num>
                          <m:r>
                            <a:rPr lang="en-AU" sz="2400" i="1">
                              <a:solidFill>
                                <a:schemeClr val="tx1"/>
                              </a:solidFill>
                              <a:latin typeface="Cambria Math" panose="02040503050406030204" pitchFamily="18" charset="0"/>
                            </a:rPr>
                            <m:t>𝑚</m:t>
                          </m:r>
                        </m:num>
                        <m:den>
                          <m:r>
                            <a:rPr lang="en-AU" sz="2400" i="1">
                              <a:solidFill>
                                <a:schemeClr val="tx1"/>
                              </a:solidFill>
                              <a:latin typeface="Cambria Math" panose="02040503050406030204" pitchFamily="18" charset="0"/>
                              <a:ea typeface="Cambria Math" panose="02040503050406030204" pitchFamily="18" charset="0"/>
                            </a:rPr>
                            <m:t>𝜌</m:t>
                          </m:r>
                        </m:den>
                      </m:f>
                    </m:oMath>
                  </m:oMathPara>
                </a14:m>
                <a:endParaRPr lang="en-AU"/>
              </a:p>
            </p:txBody>
          </p:sp>
        </mc:Choice>
        <mc:Fallback xmlns="">
          <p:sp>
            <p:nvSpPr>
              <p:cNvPr id="23" name="TextBox 22">
                <a:extLst>
                  <a:ext uri="{FF2B5EF4-FFF2-40B4-BE49-F238E27FC236}">
                    <a16:creationId xmlns:a16="http://schemas.microsoft.com/office/drawing/2014/main" id="{25FD4114-DB68-E75C-E92D-8AD52A83009C}"/>
                  </a:ext>
                </a:extLst>
              </p:cNvPr>
              <p:cNvSpPr txBox="1">
                <a:spLocks noRot="1" noChangeAspect="1" noMove="1" noResize="1" noEditPoints="1" noAdjustHandles="1" noChangeArrowheads="1" noChangeShapeType="1" noTextEdit="1"/>
              </p:cNvSpPr>
              <p:nvPr/>
            </p:nvSpPr>
            <p:spPr>
              <a:xfrm>
                <a:off x="799412" y="10152758"/>
                <a:ext cx="6762750" cy="78739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AEBB540-3ACD-E6F6-0123-749B937EEC07}"/>
                  </a:ext>
                </a:extLst>
              </p:cNvPr>
              <p:cNvSpPr txBox="1"/>
              <p:nvPr/>
            </p:nvSpPr>
            <p:spPr>
              <a:xfrm>
                <a:off x="359999" y="11020342"/>
                <a:ext cx="7626350" cy="7936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2400" i="1" smtClean="0">
                          <a:solidFill>
                            <a:schemeClr val="tx1"/>
                          </a:solidFill>
                          <a:latin typeface="Cambria Math" panose="02040503050406030204" pitchFamily="18" charset="0"/>
                        </a:rPr>
                        <m:t>𝑉</m:t>
                      </m:r>
                      <m:r>
                        <a:rPr lang="en-AU" sz="2400" i="1" smtClean="0">
                          <a:solidFill>
                            <a:schemeClr val="tx1"/>
                          </a:solidFill>
                          <a:latin typeface="Cambria Math" panose="02040503050406030204" pitchFamily="18" charset="0"/>
                        </a:rPr>
                        <m:t>= </m:t>
                      </m:r>
                      <m:f>
                        <m:fPr>
                          <m:ctrlPr>
                            <a:rPr lang="en-AU" sz="2400" i="1">
                              <a:solidFill>
                                <a:schemeClr val="tx1"/>
                              </a:solidFill>
                              <a:latin typeface="Cambria Math" panose="02040503050406030204" pitchFamily="18" charset="0"/>
                            </a:rPr>
                          </m:ctrlPr>
                        </m:fPr>
                        <m:num>
                          <m:r>
                            <a:rPr lang="en-AU" sz="2400" b="0" i="1" smtClean="0">
                              <a:solidFill>
                                <a:schemeClr val="tx1"/>
                              </a:solidFill>
                              <a:latin typeface="Cambria Math" panose="02040503050406030204" pitchFamily="18" charset="0"/>
                            </a:rPr>
                            <m:t>156</m:t>
                          </m:r>
                        </m:num>
                        <m:den>
                          <m:r>
                            <a:rPr lang="en-AU" sz="2400" b="0" i="1" smtClean="0">
                              <a:solidFill>
                                <a:schemeClr val="tx1"/>
                              </a:solidFill>
                              <a:latin typeface="Cambria Math" panose="02040503050406030204" pitchFamily="18" charset="0"/>
                            </a:rPr>
                            <m:t>19.5</m:t>
                          </m:r>
                        </m:den>
                      </m:f>
                    </m:oMath>
                  </m:oMathPara>
                </a14:m>
                <a:endParaRPr lang="en-AU"/>
              </a:p>
            </p:txBody>
          </p:sp>
        </mc:Choice>
        <mc:Fallback xmlns="">
          <p:sp>
            <p:nvSpPr>
              <p:cNvPr id="28" name="TextBox 27">
                <a:extLst>
                  <a:ext uri="{FF2B5EF4-FFF2-40B4-BE49-F238E27FC236}">
                    <a16:creationId xmlns:a16="http://schemas.microsoft.com/office/drawing/2014/main" id="{3AEBB540-3ACD-E6F6-0123-749B937EEC07}"/>
                  </a:ext>
                </a:extLst>
              </p:cNvPr>
              <p:cNvSpPr txBox="1">
                <a:spLocks noRot="1" noChangeAspect="1" noMove="1" noResize="1" noEditPoints="1" noAdjustHandles="1" noChangeArrowheads="1" noChangeShapeType="1" noTextEdit="1"/>
              </p:cNvSpPr>
              <p:nvPr/>
            </p:nvSpPr>
            <p:spPr>
              <a:xfrm>
                <a:off x="359999" y="11020342"/>
                <a:ext cx="7626350" cy="79367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7B6375B-2FD7-0045-0ED2-F3D669039AF5}"/>
                  </a:ext>
                </a:extLst>
              </p:cNvPr>
              <p:cNvSpPr txBox="1"/>
              <p:nvPr/>
            </p:nvSpPr>
            <p:spPr>
              <a:xfrm>
                <a:off x="359999" y="12013530"/>
                <a:ext cx="7785100" cy="658835"/>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AU" b="1" i="1" smtClean="0">
                          <a:solidFill>
                            <a:schemeClr val="tx1"/>
                          </a:solidFill>
                          <a:latin typeface="Cambria Math" panose="02040503050406030204" pitchFamily="18" charset="0"/>
                        </a:rPr>
                        <m:t>𝑽</m:t>
                      </m:r>
                      <m:r>
                        <a:rPr lang="en-AU" b="1" i="1" smtClean="0">
                          <a:solidFill>
                            <a:schemeClr val="tx1"/>
                          </a:solidFill>
                          <a:latin typeface="Cambria Math" panose="02040503050406030204" pitchFamily="18" charset="0"/>
                        </a:rPr>
                        <m:t>=</m:t>
                      </m:r>
                      <m:r>
                        <a:rPr lang="en-AU" b="1" i="1" smtClean="0">
                          <a:solidFill>
                            <a:schemeClr val="tx1"/>
                          </a:solidFill>
                          <a:latin typeface="Cambria Math" panose="02040503050406030204" pitchFamily="18" charset="0"/>
                        </a:rPr>
                        <m:t>𝟖</m:t>
                      </m:r>
                      <m:r>
                        <a:rPr lang="en-AU" b="1" i="1" smtClean="0">
                          <a:solidFill>
                            <a:schemeClr val="tx1"/>
                          </a:solidFill>
                          <a:latin typeface="Cambria Math" panose="02040503050406030204" pitchFamily="18" charset="0"/>
                        </a:rPr>
                        <m:t> </m:t>
                      </m:r>
                      <m:sSup>
                        <m:sSupPr>
                          <m:ctrlPr>
                            <a:rPr lang="en-AU" b="1" i="1" smtClean="0">
                              <a:solidFill>
                                <a:schemeClr val="tx1"/>
                              </a:solidFill>
                              <a:latin typeface="Cambria Math" panose="02040503050406030204" pitchFamily="18" charset="0"/>
                            </a:rPr>
                          </m:ctrlPr>
                        </m:sSupPr>
                        <m:e>
                          <m:r>
                            <a:rPr lang="en-AU" b="1" i="1" smtClean="0">
                              <a:solidFill>
                                <a:schemeClr val="tx1"/>
                              </a:solidFill>
                              <a:latin typeface="Cambria Math" panose="02040503050406030204" pitchFamily="18" charset="0"/>
                            </a:rPr>
                            <m:t>𝒄𝒎</m:t>
                          </m:r>
                        </m:e>
                        <m:sup>
                          <m:r>
                            <a:rPr lang="en-AU" b="1" i="1" smtClean="0">
                              <a:solidFill>
                                <a:schemeClr val="tx1"/>
                              </a:solidFill>
                              <a:latin typeface="Cambria Math" panose="02040503050406030204" pitchFamily="18" charset="0"/>
                            </a:rPr>
                            <m:t>𝟑</m:t>
                          </m:r>
                        </m:sup>
                      </m:sSup>
                    </m:oMath>
                  </m:oMathPara>
                </a14:m>
                <a:endParaRPr lang="en-AU" b="1" baseline="30000">
                  <a:solidFill>
                    <a:schemeClr val="tx1"/>
                  </a:solidFill>
                </a:endParaRPr>
              </a:p>
            </p:txBody>
          </p:sp>
        </mc:Choice>
        <mc:Fallback xmlns="">
          <p:sp>
            <p:nvSpPr>
              <p:cNvPr id="30" name="TextBox 29">
                <a:extLst>
                  <a:ext uri="{FF2B5EF4-FFF2-40B4-BE49-F238E27FC236}">
                    <a16:creationId xmlns:a16="http://schemas.microsoft.com/office/drawing/2014/main" id="{67B6375B-2FD7-0045-0ED2-F3D669039AF5}"/>
                  </a:ext>
                </a:extLst>
              </p:cNvPr>
              <p:cNvSpPr txBox="1">
                <a:spLocks noRot="1" noChangeAspect="1" noMove="1" noResize="1" noEditPoints="1" noAdjustHandles="1" noChangeArrowheads="1" noChangeShapeType="1" noTextEdit="1"/>
              </p:cNvSpPr>
              <p:nvPr/>
            </p:nvSpPr>
            <p:spPr>
              <a:xfrm>
                <a:off x="359999" y="12013530"/>
                <a:ext cx="7785100" cy="658835"/>
              </a:xfrm>
              <a:prstGeom prst="rect">
                <a:avLst/>
              </a:prstGeom>
              <a:blipFill>
                <a:blip r:embed="rId10"/>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F436E4A-84F6-C007-4DF2-D296916478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406243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35091-E521-F8B9-5686-1DB2851138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0EC61E-626D-B4AE-3FB9-A2CF66DC675F}"/>
              </a:ext>
            </a:extLst>
          </p:cNvPr>
          <p:cNvSpPr>
            <a:spLocks noGrp="1"/>
          </p:cNvSpPr>
          <p:nvPr>
            <p:ph type="title"/>
          </p:nvPr>
        </p:nvSpPr>
        <p:spPr/>
        <p:txBody>
          <a:bodyPr/>
          <a:lstStyle/>
          <a:p>
            <a:r>
              <a:rPr lang="en-AU" dirty="0"/>
              <a:t>1.4 Rearranging the density equation (3 of 3)</a:t>
            </a:r>
          </a:p>
        </p:txBody>
      </p:sp>
      <p:sp>
        <p:nvSpPr>
          <p:cNvPr id="4" name="Text Placeholder 3">
            <a:extLst>
              <a:ext uri="{FF2B5EF4-FFF2-40B4-BE49-F238E27FC236}">
                <a16:creationId xmlns:a16="http://schemas.microsoft.com/office/drawing/2014/main" id="{77CA6ED3-AC74-87F7-131E-D01AD27BB800}"/>
              </a:ext>
            </a:extLst>
          </p:cNvPr>
          <p:cNvSpPr>
            <a:spLocks noGrp="1"/>
          </p:cNvSpPr>
          <p:nvPr>
            <p:ph type="body" sz="quarter" idx="18"/>
          </p:nvPr>
        </p:nvSpPr>
        <p:spPr/>
        <p:txBody>
          <a:bodyPr/>
          <a:lstStyle/>
          <a:p>
            <a:r>
              <a:rPr lang="en-AU"/>
              <a:t>Finding volume (</a:t>
            </a:r>
            <a:r>
              <a:rPr lang="en-AU" i="1"/>
              <a:t>V</a:t>
            </a:r>
            <a:r>
              <a:rPr lang="en-AU"/>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0ECE3B-AB69-1EC0-613B-48AD4D7D489C}"/>
                  </a:ext>
                </a:extLst>
              </p:cNvPr>
              <p:cNvSpPr txBox="1"/>
              <p:nvPr/>
            </p:nvSpPr>
            <p:spPr>
              <a:xfrm>
                <a:off x="7254511" y="1006727"/>
                <a:ext cx="6093618" cy="10411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i="1" smtClean="0">
                          <a:latin typeface="Cambria Math" panose="02040503050406030204" pitchFamily="18" charset="0"/>
                        </a:rPr>
                        <m:t>𝜌</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a:latin typeface="Cambria Math" panose="02040503050406030204" pitchFamily="18" charset="0"/>
                            </a:rPr>
                            <m:t>𝑉</m:t>
                          </m:r>
                        </m:den>
                      </m:f>
                    </m:oMath>
                  </m:oMathPara>
                </a14:m>
                <a:endParaRPr lang="en-AU" sz="3600"/>
              </a:p>
            </p:txBody>
          </p:sp>
        </mc:Choice>
        <mc:Fallback xmlns="">
          <p:sp>
            <p:nvSpPr>
              <p:cNvPr id="6" name="TextBox 5">
                <a:extLst>
                  <a:ext uri="{FF2B5EF4-FFF2-40B4-BE49-F238E27FC236}">
                    <a16:creationId xmlns:a16="http://schemas.microsoft.com/office/drawing/2014/main" id="{550ECE3B-AB69-1EC0-613B-48AD4D7D489C}"/>
                  </a:ext>
                </a:extLst>
              </p:cNvPr>
              <p:cNvSpPr txBox="1">
                <a:spLocks noRot="1" noChangeAspect="1" noMove="1" noResize="1" noEditPoints="1" noAdjustHandles="1" noChangeArrowheads="1" noChangeShapeType="1" noTextEdit="1"/>
              </p:cNvSpPr>
              <p:nvPr/>
            </p:nvSpPr>
            <p:spPr>
              <a:xfrm>
                <a:off x="7254511" y="1006727"/>
                <a:ext cx="6093618" cy="10411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A20939-B945-E1C3-D9B6-29AC7949F853}"/>
                  </a:ext>
                </a:extLst>
              </p:cNvPr>
              <p:cNvSpPr txBox="1"/>
              <p:nvPr/>
            </p:nvSpPr>
            <p:spPr>
              <a:xfrm>
                <a:off x="8836318" y="2279033"/>
                <a:ext cx="3426381" cy="833754"/>
              </a:xfrm>
              <a:prstGeom prst="rect">
                <a:avLst/>
              </a:prstGeom>
              <a:noFill/>
            </p:spPr>
            <p:txBody>
              <a:bodyPr wrap="square">
                <a:spAutoFit/>
              </a:bodyPr>
              <a:lstStyle/>
              <a:p>
                <a14:m>
                  <m:oMath xmlns:m="http://schemas.openxmlformats.org/officeDocument/2006/math">
                    <m:r>
                      <a:rPr lang="en-AU" sz="3600" i="1" smtClean="0">
                        <a:latin typeface="Cambria Math" panose="02040503050406030204" pitchFamily="18" charset="0"/>
                      </a:rPr>
                      <m:t>𝜌</m:t>
                    </m:r>
                    <m:r>
                      <a:rPr lang="en-AU" sz="3600" i="1" smtClean="0">
                        <a:solidFill>
                          <a:schemeClr val="accent2"/>
                        </a:solidFill>
                        <a:latin typeface="Cambria Math" panose="02040503050406030204" pitchFamily="18" charset="0"/>
                        <a:ea typeface="Cambria Math" panose="02040503050406030204" pitchFamily="18" charset="0"/>
                      </a:rPr>
                      <m:t>×</m:t>
                    </m:r>
                    <m:r>
                      <a:rPr lang="en-AU" sz="3600" b="0" i="1" smtClean="0">
                        <a:solidFill>
                          <a:schemeClr val="accent2"/>
                        </a:solidFill>
                        <a:latin typeface="Cambria Math" panose="02040503050406030204" pitchFamily="18" charset="0"/>
                        <a:ea typeface="Cambria Math" panose="02040503050406030204" pitchFamily="18" charset="0"/>
                      </a:rPr>
                      <m:t>𝑉</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a:latin typeface="Cambria Math" panose="02040503050406030204" pitchFamily="18" charset="0"/>
                          </a:rPr>
                          <m:t>𝑉</m:t>
                        </m:r>
                      </m:den>
                    </m:f>
                  </m:oMath>
                </a14:m>
                <a:r>
                  <a:rPr lang="en-AU" sz="3600">
                    <a:solidFill>
                      <a:schemeClr val="accent2"/>
                    </a:solidFill>
                    <a:ea typeface="Cambria Math" panose="02040503050406030204" pitchFamily="18" charset="0"/>
                  </a:rPr>
                  <a:t> </a:t>
                </a:r>
                <a14:m>
                  <m:oMath xmlns:m="http://schemas.openxmlformats.org/officeDocument/2006/math">
                    <m:r>
                      <a:rPr lang="en-AU" sz="3600" i="1">
                        <a:solidFill>
                          <a:schemeClr val="accent2"/>
                        </a:solidFill>
                        <a:latin typeface="Cambria Math" panose="02040503050406030204" pitchFamily="18" charset="0"/>
                        <a:ea typeface="Cambria Math" panose="02040503050406030204" pitchFamily="18" charset="0"/>
                      </a:rPr>
                      <m:t>×</m:t>
                    </m:r>
                    <m:r>
                      <a:rPr lang="en-AU" sz="3600" i="1">
                        <a:solidFill>
                          <a:schemeClr val="accent2"/>
                        </a:solidFill>
                        <a:latin typeface="Cambria Math" panose="02040503050406030204" pitchFamily="18" charset="0"/>
                        <a:ea typeface="Cambria Math" panose="02040503050406030204" pitchFamily="18" charset="0"/>
                      </a:rPr>
                      <m:t>𝑉</m:t>
                    </m:r>
                  </m:oMath>
                </a14:m>
                <a:endParaRPr lang="en-AU" sz="3600"/>
              </a:p>
            </p:txBody>
          </p:sp>
        </mc:Choice>
        <mc:Fallback xmlns="">
          <p:sp>
            <p:nvSpPr>
              <p:cNvPr id="7" name="TextBox 6">
                <a:extLst>
                  <a:ext uri="{FF2B5EF4-FFF2-40B4-BE49-F238E27FC236}">
                    <a16:creationId xmlns:a16="http://schemas.microsoft.com/office/drawing/2014/main" id="{5BA20939-B945-E1C3-D9B6-29AC7949F853}"/>
                  </a:ext>
                </a:extLst>
              </p:cNvPr>
              <p:cNvSpPr txBox="1">
                <a:spLocks noRot="1" noChangeAspect="1" noMove="1" noResize="1" noEditPoints="1" noAdjustHandles="1" noChangeArrowheads="1" noChangeShapeType="1" noTextEdit="1"/>
              </p:cNvSpPr>
              <p:nvPr/>
            </p:nvSpPr>
            <p:spPr>
              <a:xfrm>
                <a:off x="8836318" y="2279033"/>
                <a:ext cx="3426381" cy="833754"/>
              </a:xfrm>
              <a:prstGeom prst="rect">
                <a:avLst/>
              </a:prstGeom>
              <a:blipFill>
                <a:blip r:embed="rId4"/>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A4F1178B-D31C-C923-36DD-BF6617F6BC03}"/>
              </a:ext>
              <a:ext uri="{C183D7F6-B498-43B3-948B-1728B52AA6E4}">
                <adec:decorative xmlns:adec="http://schemas.microsoft.com/office/drawing/2017/decorative" val="1"/>
              </a:ext>
            </a:extLst>
          </p:cNvPr>
          <p:cNvCxnSpPr>
            <a:cxnSpLocks/>
          </p:cNvCxnSpPr>
          <p:nvPr/>
        </p:nvCxnSpPr>
        <p:spPr>
          <a:xfrm flipH="1">
            <a:off x="11035893" y="2600501"/>
            <a:ext cx="808106" cy="11109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27A160-E7B9-63FB-5367-01BD44162336}"/>
              </a:ext>
              <a:ext uri="{C183D7F6-B498-43B3-948B-1728B52AA6E4}">
                <adec:decorative xmlns:adec="http://schemas.microsoft.com/office/drawing/2017/decorative" val="1"/>
              </a:ext>
            </a:extLst>
          </p:cNvPr>
          <p:cNvCxnSpPr>
            <a:cxnSpLocks/>
          </p:cNvCxnSpPr>
          <p:nvPr/>
        </p:nvCxnSpPr>
        <p:spPr>
          <a:xfrm flipH="1">
            <a:off x="10541872" y="2858570"/>
            <a:ext cx="388882" cy="15149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27D60F-48E2-B642-05AE-C3C507E83B3B}"/>
                  </a:ext>
                </a:extLst>
              </p:cNvPr>
              <p:cNvSpPr txBox="1"/>
              <p:nvPr/>
            </p:nvSpPr>
            <p:spPr>
              <a:xfrm>
                <a:off x="8262296" y="3364304"/>
                <a:ext cx="3426381"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i="1" smtClean="0">
                          <a:latin typeface="Cambria Math" panose="02040503050406030204" pitchFamily="18" charset="0"/>
                        </a:rPr>
                        <m:t>𝜌</m:t>
                      </m:r>
                      <m:r>
                        <a:rPr lang="en-AU" sz="3600" i="1" smtClean="0">
                          <a:solidFill>
                            <a:schemeClr val="accent2"/>
                          </a:solidFill>
                          <a:latin typeface="Cambria Math" panose="02040503050406030204" pitchFamily="18" charset="0"/>
                          <a:ea typeface="Cambria Math" panose="02040503050406030204" pitchFamily="18" charset="0"/>
                        </a:rPr>
                        <m:t>×</m:t>
                      </m:r>
                      <m:r>
                        <a:rPr lang="en-AU" sz="3600" b="0" i="1" smtClean="0">
                          <a:solidFill>
                            <a:schemeClr val="accent2"/>
                          </a:solidFill>
                          <a:latin typeface="Cambria Math" panose="02040503050406030204" pitchFamily="18" charset="0"/>
                          <a:ea typeface="Cambria Math" panose="02040503050406030204" pitchFamily="18" charset="0"/>
                        </a:rPr>
                        <m:t>𝑉</m:t>
                      </m:r>
                      <m:r>
                        <a:rPr lang="en-AU" sz="3600" i="0">
                          <a:latin typeface="Cambria Math" panose="02040503050406030204" pitchFamily="18" charset="0"/>
                        </a:rPr>
                        <m:t>=</m:t>
                      </m:r>
                      <m:r>
                        <a:rPr lang="en-AU" sz="3600" b="0" i="1" smtClean="0">
                          <a:latin typeface="Cambria Math" panose="02040503050406030204" pitchFamily="18" charset="0"/>
                        </a:rPr>
                        <m:t>𝑚</m:t>
                      </m:r>
                    </m:oMath>
                  </m:oMathPara>
                </a14:m>
                <a:endParaRPr lang="en-AU" sz="3600" i="1"/>
              </a:p>
            </p:txBody>
          </p:sp>
        </mc:Choice>
        <mc:Fallback xmlns="">
          <p:sp>
            <p:nvSpPr>
              <p:cNvPr id="8" name="TextBox 7">
                <a:extLst>
                  <a:ext uri="{FF2B5EF4-FFF2-40B4-BE49-F238E27FC236}">
                    <a16:creationId xmlns:a16="http://schemas.microsoft.com/office/drawing/2014/main" id="{2227D60F-48E2-B642-05AE-C3C507E83B3B}"/>
                  </a:ext>
                </a:extLst>
              </p:cNvPr>
              <p:cNvSpPr txBox="1">
                <a:spLocks noRot="1" noChangeAspect="1" noMove="1" noResize="1" noEditPoints="1" noAdjustHandles="1" noChangeArrowheads="1" noChangeShapeType="1" noTextEdit="1"/>
              </p:cNvSpPr>
              <p:nvPr/>
            </p:nvSpPr>
            <p:spPr>
              <a:xfrm>
                <a:off x="8262296" y="3364304"/>
                <a:ext cx="3426381"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5A36049-03F3-A5A7-49C1-43A0D6D1A6C9}"/>
                  </a:ext>
                </a:extLst>
              </p:cNvPr>
              <p:cNvSpPr txBox="1"/>
              <p:nvPr/>
            </p:nvSpPr>
            <p:spPr>
              <a:xfrm>
                <a:off x="8367399" y="4262152"/>
                <a:ext cx="3216176" cy="1223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AU" sz="3600" i="1" smtClean="0">
                              <a:latin typeface="Cambria Math" panose="02040503050406030204" pitchFamily="18" charset="0"/>
                            </a:rPr>
                          </m:ctrlPr>
                        </m:fPr>
                        <m:num>
                          <m:r>
                            <a:rPr lang="en-AU" sz="3600" i="1">
                              <a:latin typeface="Cambria Math" panose="02040503050406030204" pitchFamily="18" charset="0"/>
                            </a:rPr>
                            <m:t>𝜌</m:t>
                          </m:r>
                          <m:r>
                            <a:rPr lang="en-AU" sz="3600" i="1" smtClean="0">
                              <a:solidFill>
                                <a:schemeClr val="tx1"/>
                              </a:solidFill>
                              <a:latin typeface="Cambria Math" panose="02040503050406030204" pitchFamily="18" charset="0"/>
                              <a:ea typeface="Cambria Math" panose="02040503050406030204" pitchFamily="18" charset="0"/>
                            </a:rPr>
                            <m:t>×</m:t>
                          </m:r>
                          <m:r>
                            <a:rPr lang="en-AU" sz="3600" i="1" smtClean="0">
                              <a:solidFill>
                                <a:schemeClr val="tx1"/>
                              </a:solidFill>
                              <a:latin typeface="Cambria Math" panose="02040503050406030204" pitchFamily="18" charset="0"/>
                              <a:ea typeface="Cambria Math" panose="02040503050406030204" pitchFamily="18" charset="0"/>
                            </a:rPr>
                            <m:t>𝑉</m:t>
                          </m:r>
                        </m:num>
                        <m:den>
                          <m:r>
                            <a:rPr lang="el-GR" sz="3600" i="1" smtClean="0">
                              <a:solidFill>
                                <a:schemeClr val="accent2"/>
                              </a:solidFill>
                              <a:latin typeface="Cambria Math" panose="02040503050406030204" pitchFamily="18" charset="0"/>
                            </a:rPr>
                            <m:t>𝜌</m:t>
                          </m:r>
                        </m:den>
                      </m:f>
                      <m:r>
                        <a:rPr lang="en-AU" sz="3600" i="0">
                          <a:latin typeface="Cambria Math" panose="02040503050406030204" pitchFamily="18" charset="0"/>
                        </a:rPr>
                        <m:t>=</m:t>
                      </m:r>
                      <m:f>
                        <m:fPr>
                          <m:ctrlPr>
                            <a:rPr lang="en-AU" sz="3600" i="1" smtClean="0">
                              <a:latin typeface="Cambria Math" panose="02040503050406030204" pitchFamily="18" charset="0"/>
                            </a:rPr>
                          </m:ctrlPr>
                        </m:fPr>
                        <m:num>
                          <m:r>
                            <a:rPr lang="en-AU" sz="3600" b="0" i="1" smtClean="0">
                              <a:latin typeface="Cambria Math" panose="02040503050406030204" pitchFamily="18" charset="0"/>
                            </a:rPr>
                            <m:t>𝑚</m:t>
                          </m:r>
                        </m:num>
                        <m:den>
                          <m:r>
                            <a:rPr lang="el-GR" sz="3600" i="1">
                              <a:solidFill>
                                <a:schemeClr val="accent2"/>
                              </a:solidFill>
                              <a:latin typeface="Cambria Math" panose="02040503050406030204" pitchFamily="18" charset="0"/>
                            </a:rPr>
                            <m:t>𝜌</m:t>
                          </m:r>
                        </m:den>
                      </m:f>
                    </m:oMath>
                  </m:oMathPara>
                </a14:m>
                <a:endParaRPr lang="en-AU" sz="3600" i="1"/>
              </a:p>
            </p:txBody>
          </p:sp>
        </mc:Choice>
        <mc:Fallback xmlns="">
          <p:sp>
            <p:nvSpPr>
              <p:cNvPr id="9" name="TextBox 8">
                <a:extLst>
                  <a:ext uri="{FF2B5EF4-FFF2-40B4-BE49-F238E27FC236}">
                    <a16:creationId xmlns:a16="http://schemas.microsoft.com/office/drawing/2014/main" id="{85A36049-03F3-A5A7-49C1-43A0D6D1A6C9}"/>
                  </a:ext>
                </a:extLst>
              </p:cNvPr>
              <p:cNvSpPr txBox="1">
                <a:spLocks noRot="1" noChangeAspect="1" noMove="1" noResize="1" noEditPoints="1" noAdjustHandles="1" noChangeArrowheads="1" noChangeShapeType="1" noTextEdit="1"/>
              </p:cNvSpPr>
              <p:nvPr/>
            </p:nvSpPr>
            <p:spPr>
              <a:xfrm>
                <a:off x="8367399" y="4262152"/>
                <a:ext cx="3216176" cy="1223284"/>
              </a:xfrm>
              <a:prstGeom prst="rect">
                <a:avLst/>
              </a:prstGeom>
              <a:blipFill>
                <a:blip r:embed="rId6"/>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57B53646-B6FF-2F30-13AF-7A469BE459D8}"/>
              </a:ext>
              <a:ext uri="{C183D7F6-B498-43B3-948B-1728B52AA6E4}">
                <adec:decorative xmlns:adec="http://schemas.microsoft.com/office/drawing/2017/decorative" val="1"/>
              </a:ext>
            </a:extLst>
          </p:cNvPr>
          <p:cNvCxnSpPr>
            <a:cxnSpLocks/>
          </p:cNvCxnSpPr>
          <p:nvPr/>
        </p:nvCxnSpPr>
        <p:spPr>
          <a:xfrm flipH="1">
            <a:off x="8836318" y="4498392"/>
            <a:ext cx="808106" cy="11109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B7CB17-B03E-AA79-6BFA-2BF9A088E532}"/>
              </a:ext>
              <a:ext uri="{C183D7F6-B498-43B3-948B-1728B52AA6E4}">
                <adec:decorative xmlns:adec="http://schemas.microsoft.com/office/drawing/2017/decorative" val="1"/>
              </a:ext>
            </a:extLst>
          </p:cNvPr>
          <p:cNvCxnSpPr>
            <a:cxnSpLocks/>
          </p:cNvCxnSpPr>
          <p:nvPr/>
        </p:nvCxnSpPr>
        <p:spPr>
          <a:xfrm flipH="1">
            <a:off x="9255542" y="5168497"/>
            <a:ext cx="388882" cy="15149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9B34992-FEB0-4330-5EF8-2FDAE727F349}"/>
                  </a:ext>
                </a:extLst>
              </p:cNvPr>
              <p:cNvSpPr txBox="1"/>
              <p:nvPr/>
            </p:nvSpPr>
            <p:spPr>
              <a:xfrm>
                <a:off x="8588129" y="5618881"/>
                <a:ext cx="3426381" cy="11349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b="1" i="1" smtClean="0">
                          <a:solidFill>
                            <a:schemeClr val="tx1"/>
                          </a:solidFill>
                          <a:latin typeface="Cambria Math" panose="02040503050406030204" pitchFamily="18" charset="0"/>
                          <a:ea typeface="Cambria Math" panose="02040503050406030204" pitchFamily="18" charset="0"/>
                        </a:rPr>
                        <m:t>𝑽</m:t>
                      </m:r>
                      <m:r>
                        <a:rPr lang="en-AU" sz="3600" b="1" i="0">
                          <a:solidFill>
                            <a:schemeClr val="tx1"/>
                          </a:solidFill>
                          <a:latin typeface="Cambria Math" panose="02040503050406030204" pitchFamily="18" charset="0"/>
                        </a:rPr>
                        <m:t>=</m:t>
                      </m:r>
                      <m:f>
                        <m:fPr>
                          <m:ctrlPr>
                            <a:rPr lang="en-AU" sz="3600" b="1" i="1" smtClean="0">
                              <a:solidFill>
                                <a:schemeClr val="tx1"/>
                              </a:solidFill>
                              <a:latin typeface="Cambria Math" panose="02040503050406030204" pitchFamily="18" charset="0"/>
                            </a:rPr>
                          </m:ctrlPr>
                        </m:fPr>
                        <m:num>
                          <m:r>
                            <a:rPr lang="en-AU" sz="3600" b="1" i="1" smtClean="0">
                              <a:solidFill>
                                <a:schemeClr val="tx1"/>
                              </a:solidFill>
                              <a:latin typeface="Cambria Math" panose="02040503050406030204" pitchFamily="18" charset="0"/>
                            </a:rPr>
                            <m:t>𝒎</m:t>
                          </m:r>
                        </m:num>
                        <m:den>
                          <m:r>
                            <a:rPr lang="el-GR" sz="3600" b="1" i="1">
                              <a:solidFill>
                                <a:schemeClr val="tx1"/>
                              </a:solidFill>
                              <a:latin typeface="Cambria Math" panose="02040503050406030204" pitchFamily="18" charset="0"/>
                            </a:rPr>
                            <m:t>𝝆</m:t>
                          </m:r>
                        </m:den>
                      </m:f>
                    </m:oMath>
                  </m:oMathPara>
                </a14:m>
                <a:endParaRPr lang="en-AU" sz="3600" b="1" i="1">
                  <a:solidFill>
                    <a:schemeClr val="tx1"/>
                  </a:solidFill>
                </a:endParaRPr>
              </a:p>
            </p:txBody>
          </p:sp>
        </mc:Choice>
        <mc:Fallback xmlns="">
          <p:sp>
            <p:nvSpPr>
              <p:cNvPr id="14" name="TextBox 13">
                <a:extLst>
                  <a:ext uri="{FF2B5EF4-FFF2-40B4-BE49-F238E27FC236}">
                    <a16:creationId xmlns:a16="http://schemas.microsoft.com/office/drawing/2014/main" id="{E9B34992-FEB0-4330-5EF8-2FDAE727F349}"/>
                  </a:ext>
                </a:extLst>
              </p:cNvPr>
              <p:cNvSpPr txBox="1">
                <a:spLocks noRot="1" noChangeAspect="1" noMove="1" noResize="1" noEditPoints="1" noAdjustHandles="1" noChangeArrowheads="1" noChangeShapeType="1" noTextEdit="1"/>
              </p:cNvSpPr>
              <p:nvPr/>
            </p:nvSpPr>
            <p:spPr>
              <a:xfrm>
                <a:off x="8588129" y="5618881"/>
                <a:ext cx="3426381" cy="1134926"/>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068654EB-3DB5-B944-34BC-605C4A0FD2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AF61993B-0324-A466-D8D1-8AED7E2C1D34}"/>
                  </a:ext>
                </a:extLst>
              </p:cNvPr>
              <p:cNvSpPr/>
              <p:nvPr/>
            </p:nvSpPr>
            <p:spPr>
              <a:xfrm>
                <a:off x="359999" y="1527286"/>
                <a:ext cx="7626350" cy="5168714"/>
              </a:xfrm>
              <a:prstGeom prst="roundRect">
                <a:avLst>
                  <a:gd name="adj" fmla="val 430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50000"/>
                  </a:lnSpc>
                </a:pPr>
                <a:r>
                  <a:rPr lang="en-AU" sz="2000" b="1" dirty="0">
                    <a:solidFill>
                      <a:schemeClr val="tx1"/>
                    </a:solidFill>
                  </a:rPr>
                  <a:t>Worked example</a:t>
                </a:r>
              </a:p>
              <a:p>
                <a:pPr>
                  <a:lnSpc>
                    <a:spcPct val="150000"/>
                  </a:lnSpc>
                </a:pPr>
                <a:r>
                  <a:rPr lang="en-AU" sz="2000" dirty="0">
                    <a:solidFill>
                      <a:schemeClr val="tx1"/>
                    </a:solidFill>
                  </a:rPr>
                  <a:t>A gold nugget has a mass of 156 g and a density of </a:t>
                </a:r>
                <a:br>
                  <a:rPr lang="en-AU" sz="2000" dirty="0">
                    <a:solidFill>
                      <a:schemeClr val="tx1"/>
                    </a:solidFill>
                  </a:rPr>
                </a:br>
                <a:r>
                  <a:rPr lang="en-AU" sz="2000" dirty="0">
                    <a:solidFill>
                      <a:schemeClr val="tx1"/>
                    </a:solidFill>
                  </a:rPr>
                  <a:t>19.5 g cm</a:t>
                </a:r>
                <a:r>
                  <a:rPr lang="en-AU" sz="2000" baseline="30000" dirty="0">
                    <a:solidFill>
                      <a:schemeClr val="tx1"/>
                    </a:solidFill>
                  </a:rPr>
                  <a:t>-3 </a:t>
                </a:r>
                <a:r>
                  <a:rPr lang="en-AU" sz="2000" dirty="0">
                    <a:solidFill>
                      <a:schemeClr val="tx1"/>
                    </a:solidFill>
                  </a:rPr>
                  <a:t>. What is the volume of gold?</a:t>
                </a:r>
                <a:endParaRPr lang="en-AU" sz="2000" baseline="30000" dirty="0">
                  <a:solidFill>
                    <a:schemeClr val="tx1"/>
                  </a:solidFill>
                </a:endParaRPr>
              </a:p>
              <a:p>
                <a:pPr>
                  <a:lnSpc>
                    <a:spcPct val="150000"/>
                  </a:lnSpc>
                </a:pPr>
                <a:r>
                  <a:rPr lang="en-AU" sz="2000" b="1" dirty="0">
                    <a:solidFill>
                      <a:schemeClr val="tx1"/>
                    </a:solidFill>
                  </a:rPr>
                  <a:t>Step 1 </a:t>
                </a:r>
                <a:r>
                  <a:rPr lang="en-AU" sz="2000" dirty="0">
                    <a:solidFill>
                      <a:schemeClr val="tx1"/>
                    </a:solidFill>
                  </a:rPr>
                  <a:t>– rearrange the equation as shown on the right to find V. </a:t>
                </a:r>
              </a:p>
              <a:p>
                <a:pPr>
                  <a:lnSpc>
                    <a:spcPct val="150000"/>
                  </a:lnSpc>
                </a:pPr>
                <a:r>
                  <a:rPr lang="en-AU" sz="2000" b="1" dirty="0">
                    <a:solidFill>
                      <a:schemeClr val="tx1"/>
                    </a:solidFill>
                  </a:rPr>
                  <a:t>Step 2 </a:t>
                </a:r>
                <a:r>
                  <a:rPr lang="en-AU" sz="2000" dirty="0">
                    <a:solidFill>
                      <a:schemeClr val="tx1"/>
                    </a:solidFill>
                  </a:rPr>
                  <a:t>– use </a:t>
                </a:r>
                <a14:m>
                  <m:oMath xmlns:m="http://schemas.openxmlformats.org/officeDocument/2006/math">
                    <m:r>
                      <a:rPr lang="en-AU" b="0" i="1" smtClean="0">
                        <a:solidFill>
                          <a:schemeClr val="tx1"/>
                        </a:solidFill>
                        <a:latin typeface="Cambria Math" panose="02040503050406030204" pitchFamily="18" charset="0"/>
                      </a:rPr>
                      <m:t>𝑉</m:t>
                    </m:r>
                    <m:r>
                      <a:rPr lang="en-AU" b="0" i="1" smtClean="0">
                        <a:solidFill>
                          <a:schemeClr val="tx1"/>
                        </a:solidFill>
                        <a:latin typeface="Cambria Math" panose="02040503050406030204" pitchFamily="18" charset="0"/>
                      </a:rPr>
                      <m:t>= </m:t>
                    </m:r>
                    <m:f>
                      <m:fPr>
                        <m:ctrlPr>
                          <a:rPr lang="en-AU" b="0" i="1" smtClean="0">
                            <a:solidFill>
                              <a:schemeClr val="tx1"/>
                            </a:solidFill>
                            <a:latin typeface="Cambria Math" panose="02040503050406030204" pitchFamily="18" charset="0"/>
                          </a:rPr>
                        </m:ctrlPr>
                      </m:fPr>
                      <m:num>
                        <m:r>
                          <a:rPr lang="en-AU" b="0" i="1" smtClean="0">
                            <a:solidFill>
                              <a:schemeClr val="tx1"/>
                            </a:solidFill>
                            <a:latin typeface="Cambria Math" panose="02040503050406030204" pitchFamily="18" charset="0"/>
                          </a:rPr>
                          <m:t>𝑚</m:t>
                        </m:r>
                      </m:num>
                      <m:den>
                        <m:r>
                          <a:rPr lang="en-AU" b="0" i="1" smtClean="0">
                            <a:solidFill>
                              <a:schemeClr val="tx1"/>
                            </a:solidFill>
                            <a:latin typeface="Cambria Math" panose="02040503050406030204" pitchFamily="18" charset="0"/>
                            <a:ea typeface="Cambria Math" panose="02040503050406030204" pitchFamily="18" charset="0"/>
                          </a:rPr>
                          <m:t>𝜌</m:t>
                        </m:r>
                      </m:den>
                    </m:f>
                  </m:oMath>
                </a14:m>
                <a:r>
                  <a:rPr lang="en-AU" dirty="0">
                    <a:solidFill>
                      <a:schemeClr val="tx1"/>
                    </a:solidFill>
                  </a:rPr>
                  <a:t> </a:t>
                </a:r>
                <a:r>
                  <a:rPr lang="en-AU" sz="2000" dirty="0">
                    <a:solidFill>
                      <a:schemeClr val="tx1"/>
                    </a:solidFill>
                  </a:rPr>
                  <a:t>to solve the equation.</a:t>
                </a:r>
              </a:p>
              <a:p>
                <a:pPr>
                  <a:lnSpc>
                    <a:spcPct val="150000"/>
                  </a:lnSpc>
                </a:pPr>
                <a:r>
                  <a:rPr lang="en-AU" sz="2000" b="1" dirty="0">
                    <a:solidFill>
                      <a:schemeClr val="tx1"/>
                    </a:solidFill>
                  </a:rPr>
                  <a:t>Step 3 </a:t>
                </a:r>
                <a:r>
                  <a:rPr lang="en-AU" sz="2000" dirty="0">
                    <a:solidFill>
                      <a:schemeClr val="tx1"/>
                    </a:solidFill>
                  </a:rPr>
                  <a:t>– substitute the values into the equation.</a:t>
                </a:r>
              </a:p>
              <a:p>
                <a:pPr>
                  <a:lnSpc>
                    <a:spcPct val="150000"/>
                  </a:lnSpc>
                </a:pPr>
                <a14:m>
                  <m:oMathPara xmlns:m="http://schemas.openxmlformats.org/officeDocument/2006/math">
                    <m:oMathParaPr>
                      <m:jc m:val="centerGroup"/>
                    </m:oMathParaPr>
                    <m:oMath xmlns:m="http://schemas.openxmlformats.org/officeDocument/2006/math">
                      <m:r>
                        <a:rPr lang="en-AU" sz="2000" b="0" i="1" smtClean="0">
                          <a:solidFill>
                            <a:schemeClr val="tx1"/>
                          </a:solidFill>
                          <a:latin typeface="Cambria Math" panose="02040503050406030204" pitchFamily="18" charset="0"/>
                        </a:rPr>
                        <m:t>𝑉</m:t>
                      </m:r>
                      <m:r>
                        <a:rPr lang="en-AU" sz="2000" b="0" i="1" smtClean="0">
                          <a:solidFill>
                            <a:schemeClr val="tx1"/>
                          </a:solidFill>
                          <a:latin typeface="Cambria Math" panose="02040503050406030204" pitchFamily="18" charset="0"/>
                        </a:rPr>
                        <m:t>= </m:t>
                      </m:r>
                      <m:f>
                        <m:fPr>
                          <m:ctrlPr>
                            <a:rPr lang="en-AU" sz="2000" b="0" i="1" smtClean="0">
                              <a:solidFill>
                                <a:schemeClr val="tx1"/>
                              </a:solidFill>
                              <a:latin typeface="Cambria Math" panose="02040503050406030204" pitchFamily="18" charset="0"/>
                            </a:rPr>
                          </m:ctrlPr>
                        </m:fPr>
                        <m:num>
                          <m:r>
                            <a:rPr lang="en-AU" sz="2000" b="0" i="1" smtClean="0">
                              <a:solidFill>
                                <a:schemeClr val="tx1"/>
                              </a:solidFill>
                              <a:latin typeface="Cambria Math" panose="02040503050406030204" pitchFamily="18" charset="0"/>
                            </a:rPr>
                            <m:t>156</m:t>
                          </m:r>
                        </m:num>
                        <m:den>
                          <m:r>
                            <a:rPr lang="en-AU" sz="2000" b="0" i="1" smtClean="0">
                              <a:solidFill>
                                <a:schemeClr val="tx1"/>
                              </a:solidFill>
                              <a:latin typeface="Cambria Math" panose="02040503050406030204" pitchFamily="18" charset="0"/>
                            </a:rPr>
                            <m:t>19.5</m:t>
                          </m:r>
                        </m:den>
                      </m:f>
                    </m:oMath>
                  </m:oMathPara>
                </a14:m>
                <a:endParaRPr lang="en-AU" sz="2000" dirty="0">
                  <a:solidFill>
                    <a:schemeClr val="tx1"/>
                  </a:solidFill>
                </a:endParaRPr>
              </a:p>
              <a:p>
                <a:pPr>
                  <a:lnSpc>
                    <a:spcPct val="150000"/>
                  </a:lnSpc>
                </a:pPr>
                <a:r>
                  <a:rPr lang="en-AU" sz="2000" b="1" dirty="0">
                    <a:solidFill>
                      <a:schemeClr val="tx1"/>
                    </a:solidFill>
                  </a:rPr>
                  <a:t>Step 4 </a:t>
                </a:r>
                <a:r>
                  <a:rPr lang="en-AU" sz="2000" dirty="0">
                    <a:solidFill>
                      <a:schemeClr val="tx1"/>
                    </a:solidFill>
                  </a:rPr>
                  <a:t>– calculate the answer. 	</a:t>
                </a:r>
                <a14:m>
                  <m:oMath xmlns:m="http://schemas.openxmlformats.org/officeDocument/2006/math">
                    <m:r>
                      <a:rPr lang="en-AU" sz="2000" b="0" i="1" smtClean="0">
                        <a:solidFill>
                          <a:schemeClr val="tx1"/>
                        </a:solidFill>
                        <a:latin typeface="Cambria Math" panose="02040503050406030204" pitchFamily="18" charset="0"/>
                      </a:rPr>
                      <m:t>𝑉</m:t>
                    </m:r>
                    <m:r>
                      <a:rPr lang="en-AU" sz="2000" b="0" i="1" smtClean="0">
                        <a:solidFill>
                          <a:schemeClr val="tx1"/>
                        </a:solidFill>
                        <a:latin typeface="Cambria Math" panose="02040503050406030204" pitchFamily="18" charset="0"/>
                      </a:rPr>
                      <m:t>=8 </m:t>
                    </m:r>
                    <m:r>
                      <a:rPr lang="en-AU" sz="2000" b="0" i="1" smtClean="0">
                        <a:solidFill>
                          <a:schemeClr val="tx1"/>
                        </a:solidFill>
                        <a:latin typeface="Cambria Math" panose="02040503050406030204" pitchFamily="18" charset="0"/>
                      </a:rPr>
                      <m:t>𝑐𝑚</m:t>
                    </m:r>
                    <m:r>
                      <a:rPr lang="en-AU" sz="2000" b="0" i="1" baseline="30000" smtClean="0">
                        <a:solidFill>
                          <a:schemeClr val="tx1"/>
                        </a:solidFill>
                        <a:latin typeface="Cambria Math" panose="02040503050406030204" pitchFamily="18" charset="0"/>
                      </a:rPr>
                      <m:t>3</m:t>
                    </m:r>
                  </m:oMath>
                </a14:m>
                <a:endParaRPr lang="en-AU" sz="2000" baseline="30000" dirty="0">
                  <a:solidFill>
                    <a:schemeClr val="tx1"/>
                  </a:solidFill>
                </a:endParaRPr>
              </a:p>
            </p:txBody>
          </p:sp>
        </mc:Choice>
        <mc:Fallback xmlns="">
          <p:sp>
            <p:nvSpPr>
              <p:cNvPr id="17" name="Rectangle: Rounded Corners 16">
                <a:extLst>
                  <a:ext uri="{FF2B5EF4-FFF2-40B4-BE49-F238E27FC236}">
                    <a16:creationId xmlns:a16="http://schemas.microsoft.com/office/drawing/2014/main" id="{AF61993B-0324-A466-D8D1-8AED7E2C1D34}"/>
                  </a:ext>
                </a:extLst>
              </p:cNvPr>
              <p:cNvSpPr>
                <a:spLocks noRot="1" noChangeAspect="1" noMove="1" noResize="1" noEditPoints="1" noAdjustHandles="1" noChangeArrowheads="1" noChangeShapeType="1" noTextEdit="1"/>
              </p:cNvSpPr>
              <p:nvPr/>
            </p:nvSpPr>
            <p:spPr>
              <a:xfrm>
                <a:off x="359999" y="1527286"/>
                <a:ext cx="7626350" cy="5168714"/>
              </a:xfrm>
              <a:prstGeom prst="roundRect">
                <a:avLst>
                  <a:gd name="adj" fmla="val 4301"/>
                </a:avLst>
              </a:prstGeom>
              <a:blipFill>
                <a:blip r:embed="rId8"/>
                <a:stretch>
                  <a:fillRect b="-94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4634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F4E25A-ACCE-50FE-C541-AAE209C85A5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3435F5-E5F2-038C-9C3E-76DD132617DC}"/>
              </a:ext>
            </a:extLst>
          </p:cNvPr>
          <p:cNvSpPr>
            <a:spLocks noGrp="1"/>
          </p:cNvSpPr>
          <p:nvPr>
            <p:ph type="title"/>
          </p:nvPr>
        </p:nvSpPr>
        <p:spPr>
          <a:xfrm>
            <a:off x="359998" y="360000"/>
            <a:ext cx="11483998" cy="522000"/>
          </a:xfrm>
        </p:spPr>
        <p:txBody>
          <a:bodyPr/>
          <a:lstStyle/>
          <a:p>
            <a:r>
              <a:rPr lang="en-AU" dirty="0"/>
              <a:t>1.4 Calculating density with an equation triangle (1 of 2)</a:t>
            </a:r>
          </a:p>
        </p:txBody>
      </p:sp>
      <p:sp>
        <p:nvSpPr>
          <p:cNvPr id="3" name="Text Placeholder 12">
            <a:extLst>
              <a:ext uri="{FF2B5EF4-FFF2-40B4-BE49-F238E27FC236}">
                <a16:creationId xmlns:a16="http://schemas.microsoft.com/office/drawing/2014/main" id="{495FA95E-2848-E48F-88E5-B05045CC205B}"/>
              </a:ext>
            </a:extLst>
          </p:cNvPr>
          <p:cNvSpPr>
            <a:spLocks noGrp="1"/>
          </p:cNvSpPr>
          <p:nvPr>
            <p:ph type="body" sz="quarter" idx="18"/>
          </p:nvPr>
        </p:nvSpPr>
        <p:spPr/>
        <p:txBody>
          <a:bodyPr/>
          <a:lstStyle/>
          <a:p>
            <a:r>
              <a:rPr lang="en-AU"/>
              <a:t>How is density calculated?</a:t>
            </a:r>
          </a:p>
        </p:txBody>
      </p:sp>
      <p:pic>
        <p:nvPicPr>
          <p:cNvPr id="8" name="Picture 7" descr="Diagram of the density formula triangle">
            <a:extLst>
              <a:ext uri="{FF2B5EF4-FFF2-40B4-BE49-F238E27FC236}">
                <a16:creationId xmlns:a16="http://schemas.microsoft.com/office/drawing/2014/main" id="{028CFC35-ECB6-3280-0CD6-A5FDE87BAD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5932" y="1897881"/>
            <a:ext cx="4220136" cy="3690887"/>
          </a:xfrm>
          <a:prstGeom prst="rect">
            <a:avLst/>
          </a:prstGeom>
        </p:spPr>
      </p:pic>
      <p:sp>
        <p:nvSpPr>
          <p:cNvPr id="2" name="Slide Number Placeholder 1">
            <a:extLst>
              <a:ext uri="{FF2B5EF4-FFF2-40B4-BE49-F238E27FC236}">
                <a16:creationId xmlns:a16="http://schemas.microsoft.com/office/drawing/2014/main" id="{89B8ACF6-16E0-B7DC-6F26-1D6E62EA22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29147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4F39C5-21B9-108B-5F4A-285291D5C9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BF76F11-4C6E-6ED4-FB41-889AF3B1EF89}"/>
              </a:ext>
            </a:extLst>
          </p:cNvPr>
          <p:cNvSpPr>
            <a:spLocks noGrp="1"/>
          </p:cNvSpPr>
          <p:nvPr>
            <p:ph type="title"/>
          </p:nvPr>
        </p:nvSpPr>
        <p:spPr>
          <a:xfrm>
            <a:off x="359998" y="360000"/>
            <a:ext cx="11351838" cy="522000"/>
          </a:xfrm>
        </p:spPr>
        <p:txBody>
          <a:bodyPr/>
          <a:lstStyle/>
          <a:p>
            <a:r>
              <a:rPr lang="en-AU" dirty="0"/>
              <a:t>1.4 Calculating density with an equation triangle (2 of 2)</a:t>
            </a:r>
          </a:p>
        </p:txBody>
      </p:sp>
      <p:sp>
        <p:nvSpPr>
          <p:cNvPr id="3" name="Text Placeholder 12">
            <a:extLst>
              <a:ext uri="{FF2B5EF4-FFF2-40B4-BE49-F238E27FC236}">
                <a16:creationId xmlns:a16="http://schemas.microsoft.com/office/drawing/2014/main" id="{48831776-B857-0A6C-00C9-2D4D1964EB34}"/>
              </a:ext>
            </a:extLst>
          </p:cNvPr>
          <p:cNvSpPr>
            <a:spLocks noGrp="1"/>
          </p:cNvSpPr>
          <p:nvPr>
            <p:ph type="body" sz="quarter" idx="18"/>
          </p:nvPr>
        </p:nvSpPr>
        <p:spPr/>
        <p:txBody>
          <a:bodyPr/>
          <a:lstStyle/>
          <a:p>
            <a:r>
              <a:rPr lang="en-AU"/>
              <a:t>Rearranging the triangle</a:t>
            </a:r>
          </a:p>
        </p:txBody>
      </p:sp>
      <p:pic>
        <p:nvPicPr>
          <p:cNvPr id="4" name="Picture 3" descr="Diagram of the density formula triangle">
            <a:extLst>
              <a:ext uri="{FF2B5EF4-FFF2-40B4-BE49-F238E27FC236}">
                <a16:creationId xmlns:a16="http://schemas.microsoft.com/office/drawing/2014/main" id="{0E05FFC9-DD4F-4B2E-EB9A-73C69979EEE7}"/>
              </a:ext>
            </a:extLst>
          </p:cNvPr>
          <p:cNvPicPr>
            <a:picLocks noChangeAspect="1"/>
          </p:cNvPicPr>
          <p:nvPr/>
        </p:nvPicPr>
        <p:blipFill>
          <a:blip r:embed="rId3"/>
          <a:stretch>
            <a:fillRect/>
          </a:stretch>
        </p:blipFill>
        <p:spPr>
          <a:xfrm>
            <a:off x="870199" y="2016101"/>
            <a:ext cx="2781688" cy="242921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8B2726-1D27-CA47-B0A8-56E75F1DE7F9}"/>
                  </a:ext>
                </a:extLst>
              </p:cNvPr>
              <p:cNvSpPr txBox="1"/>
              <p:nvPr/>
            </p:nvSpPr>
            <p:spPr>
              <a:xfrm>
                <a:off x="1135937" y="4771903"/>
                <a:ext cx="1971648" cy="10411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i="1" smtClean="0">
                          <a:latin typeface="Cambria Math" panose="02040503050406030204" pitchFamily="18" charset="0"/>
                        </a:rPr>
                        <m:t>𝜌</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a:latin typeface="Cambria Math" panose="02040503050406030204" pitchFamily="18" charset="0"/>
                            </a:rPr>
                            <m:t>𝑉</m:t>
                          </m:r>
                        </m:den>
                      </m:f>
                    </m:oMath>
                  </m:oMathPara>
                </a14:m>
                <a:endParaRPr lang="en-AU" sz="3600"/>
              </a:p>
            </p:txBody>
          </p:sp>
        </mc:Choice>
        <mc:Fallback xmlns="">
          <p:sp>
            <p:nvSpPr>
              <p:cNvPr id="9" name="TextBox 8">
                <a:extLst>
                  <a:ext uri="{FF2B5EF4-FFF2-40B4-BE49-F238E27FC236}">
                    <a16:creationId xmlns:a16="http://schemas.microsoft.com/office/drawing/2014/main" id="{B68B2726-1D27-CA47-B0A8-56E75F1DE7F9}"/>
                  </a:ext>
                </a:extLst>
              </p:cNvPr>
              <p:cNvSpPr txBox="1">
                <a:spLocks noRot="1" noChangeAspect="1" noMove="1" noResize="1" noEditPoints="1" noAdjustHandles="1" noChangeArrowheads="1" noChangeShapeType="1" noTextEdit="1"/>
              </p:cNvSpPr>
              <p:nvPr/>
            </p:nvSpPr>
            <p:spPr>
              <a:xfrm>
                <a:off x="1135937" y="4771903"/>
                <a:ext cx="1971648" cy="1041119"/>
              </a:xfrm>
              <a:prstGeom prst="rect">
                <a:avLst/>
              </a:prstGeom>
              <a:blipFill>
                <a:blip r:embed="rId4"/>
                <a:stretch>
                  <a:fillRect/>
                </a:stretch>
              </a:blipFill>
            </p:spPr>
            <p:txBody>
              <a:bodyPr/>
              <a:lstStyle/>
              <a:p>
                <a:r>
                  <a:rPr lang="en-US">
                    <a:noFill/>
                  </a:rPr>
                  <a:t> </a:t>
                </a:r>
              </a:p>
            </p:txBody>
          </p:sp>
        </mc:Fallback>
      </mc:AlternateContent>
      <p:pic>
        <p:nvPicPr>
          <p:cNvPr id="5" name="Picture 4" descr="Diagram of the density formula triangle">
            <a:extLst>
              <a:ext uri="{FF2B5EF4-FFF2-40B4-BE49-F238E27FC236}">
                <a16:creationId xmlns:a16="http://schemas.microsoft.com/office/drawing/2014/main" id="{2D59EEEC-C2A7-191C-CBA8-08555E0291DB}"/>
              </a:ext>
            </a:extLst>
          </p:cNvPr>
          <p:cNvPicPr>
            <a:picLocks noChangeAspect="1"/>
          </p:cNvPicPr>
          <p:nvPr/>
        </p:nvPicPr>
        <p:blipFill>
          <a:blip r:embed="rId5"/>
          <a:stretch>
            <a:fillRect/>
          </a:stretch>
        </p:blipFill>
        <p:spPr>
          <a:xfrm>
            <a:off x="4760632" y="2024882"/>
            <a:ext cx="2781688" cy="243874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44D9216-C4C1-9093-9C65-B64205CDB24B}"/>
                  </a:ext>
                </a:extLst>
              </p:cNvPr>
              <p:cNvSpPr txBox="1"/>
              <p:nvPr/>
            </p:nvSpPr>
            <p:spPr>
              <a:xfrm>
                <a:off x="4914806" y="4969296"/>
                <a:ext cx="2362387"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b="0" i="1" smtClean="0">
                          <a:latin typeface="Cambria Math" panose="02040503050406030204" pitchFamily="18" charset="0"/>
                        </a:rPr>
                        <m:t>𝑚</m:t>
                      </m:r>
                      <m:r>
                        <a:rPr lang="en-AU" sz="3600" i="0">
                          <a:latin typeface="Cambria Math" panose="02040503050406030204" pitchFamily="18" charset="0"/>
                        </a:rPr>
                        <m:t>=</m:t>
                      </m:r>
                      <m:r>
                        <a:rPr lang="en-AU" sz="3600" i="1" smtClean="0">
                          <a:latin typeface="Cambria Math" panose="02040503050406030204" pitchFamily="18" charset="0"/>
                        </a:rPr>
                        <m:t>𝜌</m:t>
                      </m:r>
                      <m:r>
                        <a:rPr lang="en-AU" sz="3600" i="1" smtClean="0">
                          <a:latin typeface="Cambria Math" panose="02040503050406030204" pitchFamily="18" charset="0"/>
                          <a:ea typeface="Cambria Math" panose="02040503050406030204" pitchFamily="18" charset="0"/>
                        </a:rPr>
                        <m:t>×</m:t>
                      </m:r>
                      <m:r>
                        <a:rPr lang="en-AU" sz="3600" i="1" smtClean="0">
                          <a:latin typeface="Cambria Math" panose="02040503050406030204" pitchFamily="18" charset="0"/>
                        </a:rPr>
                        <m:t>𝑉</m:t>
                      </m:r>
                    </m:oMath>
                  </m:oMathPara>
                </a14:m>
                <a:endParaRPr lang="en-AU" sz="3600"/>
              </a:p>
            </p:txBody>
          </p:sp>
        </mc:Choice>
        <mc:Fallback xmlns="">
          <p:sp>
            <p:nvSpPr>
              <p:cNvPr id="10" name="TextBox 9">
                <a:extLst>
                  <a:ext uri="{FF2B5EF4-FFF2-40B4-BE49-F238E27FC236}">
                    <a16:creationId xmlns:a16="http://schemas.microsoft.com/office/drawing/2014/main" id="{144D9216-C4C1-9093-9C65-B64205CDB24B}"/>
                  </a:ext>
                </a:extLst>
              </p:cNvPr>
              <p:cNvSpPr txBox="1">
                <a:spLocks noRot="1" noChangeAspect="1" noMove="1" noResize="1" noEditPoints="1" noAdjustHandles="1" noChangeArrowheads="1" noChangeShapeType="1" noTextEdit="1"/>
              </p:cNvSpPr>
              <p:nvPr/>
            </p:nvSpPr>
            <p:spPr>
              <a:xfrm>
                <a:off x="4914806" y="4969296"/>
                <a:ext cx="2362387" cy="646331"/>
              </a:xfrm>
              <a:prstGeom prst="rect">
                <a:avLst/>
              </a:prstGeom>
              <a:blipFill>
                <a:blip r:embed="rId6"/>
                <a:stretch>
                  <a:fillRect/>
                </a:stretch>
              </a:blipFill>
            </p:spPr>
            <p:txBody>
              <a:bodyPr/>
              <a:lstStyle/>
              <a:p>
                <a:r>
                  <a:rPr lang="en-US">
                    <a:noFill/>
                  </a:rPr>
                  <a:t> </a:t>
                </a:r>
              </a:p>
            </p:txBody>
          </p:sp>
        </mc:Fallback>
      </mc:AlternateContent>
      <p:pic>
        <p:nvPicPr>
          <p:cNvPr id="7" name="Picture 6" descr="Diagram of the density formula triangle">
            <a:extLst>
              <a:ext uri="{FF2B5EF4-FFF2-40B4-BE49-F238E27FC236}">
                <a16:creationId xmlns:a16="http://schemas.microsoft.com/office/drawing/2014/main" id="{DCD7C7F8-5516-EB3A-3D46-259038500751}"/>
              </a:ext>
            </a:extLst>
          </p:cNvPr>
          <p:cNvPicPr>
            <a:picLocks noChangeAspect="1"/>
          </p:cNvPicPr>
          <p:nvPr/>
        </p:nvPicPr>
        <p:blipFill>
          <a:blip r:embed="rId7"/>
          <a:stretch>
            <a:fillRect/>
          </a:stretch>
        </p:blipFill>
        <p:spPr>
          <a:xfrm>
            <a:off x="8651065" y="2025627"/>
            <a:ext cx="2810267" cy="241968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FF4E94F-536A-7BB5-F424-29DF8E417142}"/>
                  </a:ext>
                </a:extLst>
              </p:cNvPr>
              <p:cNvSpPr txBox="1"/>
              <p:nvPr/>
            </p:nvSpPr>
            <p:spPr>
              <a:xfrm>
                <a:off x="8974797" y="4771903"/>
                <a:ext cx="1971648" cy="11349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3600" b="0" i="1" smtClean="0">
                          <a:latin typeface="Cambria Math" panose="02040503050406030204" pitchFamily="18" charset="0"/>
                        </a:rPr>
                        <m:t>𝑉</m:t>
                      </m:r>
                      <m:r>
                        <a:rPr lang="en-AU" sz="3600" i="0">
                          <a:latin typeface="Cambria Math" panose="02040503050406030204" pitchFamily="18" charset="0"/>
                        </a:rPr>
                        <m:t>=</m:t>
                      </m:r>
                      <m:f>
                        <m:fPr>
                          <m:ctrlPr>
                            <a:rPr lang="en-AU" sz="3600" i="1">
                              <a:solidFill>
                                <a:srgbClr val="836967"/>
                              </a:solidFill>
                              <a:latin typeface="Cambria Math" panose="02040503050406030204" pitchFamily="18" charset="0"/>
                            </a:rPr>
                          </m:ctrlPr>
                        </m:fPr>
                        <m:num>
                          <m:r>
                            <a:rPr lang="en-AU" sz="3600" i="1">
                              <a:latin typeface="Cambria Math" panose="02040503050406030204" pitchFamily="18" charset="0"/>
                            </a:rPr>
                            <m:t>𝑚</m:t>
                          </m:r>
                        </m:num>
                        <m:den>
                          <m:r>
                            <a:rPr lang="en-AU" sz="3600" i="1" smtClean="0">
                              <a:latin typeface="Cambria Math" panose="02040503050406030204" pitchFamily="18" charset="0"/>
                            </a:rPr>
                            <m:t>𝜌</m:t>
                          </m:r>
                        </m:den>
                      </m:f>
                    </m:oMath>
                  </m:oMathPara>
                </a14:m>
                <a:endParaRPr lang="en-AU" sz="3600"/>
              </a:p>
            </p:txBody>
          </p:sp>
        </mc:Choice>
        <mc:Fallback xmlns="">
          <p:sp>
            <p:nvSpPr>
              <p:cNvPr id="11" name="TextBox 10">
                <a:extLst>
                  <a:ext uri="{FF2B5EF4-FFF2-40B4-BE49-F238E27FC236}">
                    <a16:creationId xmlns:a16="http://schemas.microsoft.com/office/drawing/2014/main" id="{8FF4E94F-536A-7BB5-F424-29DF8E417142}"/>
                  </a:ext>
                </a:extLst>
              </p:cNvPr>
              <p:cNvSpPr txBox="1">
                <a:spLocks noRot="1" noChangeAspect="1" noMove="1" noResize="1" noEditPoints="1" noAdjustHandles="1" noChangeArrowheads="1" noChangeShapeType="1" noTextEdit="1"/>
              </p:cNvSpPr>
              <p:nvPr/>
            </p:nvSpPr>
            <p:spPr>
              <a:xfrm>
                <a:off x="8974797" y="4771903"/>
                <a:ext cx="1971648" cy="1134926"/>
              </a:xfrm>
              <a:prstGeom prst="rect">
                <a:avLst/>
              </a:prstGeom>
              <a:blipFill>
                <a:blip r:embed="rId8"/>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AFD2608-C6C2-904F-EC9B-E401D265F1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40377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AD6EB-9C0D-249B-5F0E-84689FCE5E0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698D19B-488B-9582-2721-E92ECB92FF80}"/>
              </a:ext>
            </a:extLst>
          </p:cNvPr>
          <p:cNvSpPr>
            <a:spLocks noGrp="1"/>
          </p:cNvSpPr>
          <p:nvPr>
            <p:ph type="title"/>
          </p:nvPr>
        </p:nvSpPr>
        <p:spPr/>
        <p:txBody>
          <a:bodyPr/>
          <a:lstStyle/>
          <a:p>
            <a:r>
              <a:rPr lang="en-AU"/>
              <a:t>1.4 Checkpoint 1</a:t>
            </a:r>
          </a:p>
        </p:txBody>
      </p:sp>
      <p:sp>
        <p:nvSpPr>
          <p:cNvPr id="9" name="Text Placeholder 8">
            <a:extLst>
              <a:ext uri="{FF2B5EF4-FFF2-40B4-BE49-F238E27FC236}">
                <a16:creationId xmlns:a16="http://schemas.microsoft.com/office/drawing/2014/main" id="{9707C26A-158B-D7E9-E5B0-530E4499F778}"/>
              </a:ext>
            </a:extLst>
          </p:cNvPr>
          <p:cNvSpPr>
            <a:spLocks noGrp="1"/>
          </p:cNvSpPr>
          <p:nvPr>
            <p:ph type="body" sz="quarter" idx="18"/>
          </p:nvPr>
        </p:nvSpPr>
        <p:spPr>
          <a:xfrm>
            <a:off x="592571" y="956699"/>
            <a:ext cx="11251429" cy="310015"/>
          </a:xfrm>
        </p:spPr>
        <p:txBody>
          <a:bodyPr/>
          <a:lstStyle/>
          <a:p>
            <a:pPr>
              <a:lnSpc>
                <a:spcPct val="114000"/>
              </a:lnSpc>
              <a:spcAft>
                <a:spcPts val="600"/>
              </a:spcAft>
            </a:pPr>
            <a:r>
              <a:rPr lang="en-AU" dirty="0"/>
              <a:t>A metal cube has a mass of 120 g and each side measures 3.0 cm. What is the density of the cube?</a:t>
            </a:r>
          </a:p>
        </p:txBody>
      </p:sp>
      <p:sp>
        <p:nvSpPr>
          <p:cNvPr id="7" name="Content Placeholder 6">
            <a:extLst>
              <a:ext uri="{FF2B5EF4-FFF2-40B4-BE49-F238E27FC236}">
                <a16:creationId xmlns:a16="http://schemas.microsoft.com/office/drawing/2014/main" id="{80AEAEAA-F2EC-B6E3-C1C0-B5BCEC80C0A0}"/>
              </a:ext>
            </a:extLst>
          </p:cNvPr>
          <p:cNvSpPr>
            <a:spLocks noGrp="1"/>
          </p:cNvSpPr>
          <p:nvPr>
            <p:ph sz="quarter" idx="4294967295"/>
          </p:nvPr>
        </p:nvSpPr>
        <p:spPr>
          <a:xfrm>
            <a:off x="359998" y="1881188"/>
            <a:ext cx="5561831" cy="4814887"/>
          </a:xfrm>
        </p:spPr>
        <p:txBody>
          <a:bodyPr/>
          <a:lstStyle/>
          <a:p>
            <a:pPr marL="457200" indent="-457200">
              <a:buAutoNum type="alphaUcPeriod"/>
            </a:pPr>
            <a:r>
              <a:rPr lang="en-AU" dirty="0"/>
              <a:t>4.44 g cm</a:t>
            </a:r>
            <a:r>
              <a:rPr lang="en-AU" baseline="30000" dirty="0"/>
              <a:t>-3 </a:t>
            </a:r>
          </a:p>
          <a:p>
            <a:pPr marL="457200" indent="-457200">
              <a:buAutoNum type="alphaUcPeriod"/>
            </a:pPr>
            <a:r>
              <a:rPr lang="en-AU" dirty="0"/>
              <a:t>0.225 g cm</a:t>
            </a:r>
            <a:r>
              <a:rPr lang="en-AU" baseline="30000" dirty="0"/>
              <a:t>-3 </a:t>
            </a:r>
          </a:p>
          <a:p>
            <a:pPr marL="457200" indent="-457200">
              <a:buAutoNum type="alphaUcPeriod"/>
            </a:pPr>
            <a:r>
              <a:rPr lang="en-AU" dirty="0"/>
              <a:t>40.0 g cm</a:t>
            </a:r>
            <a:r>
              <a:rPr lang="en-AU" baseline="30000" dirty="0"/>
              <a:t>-3 </a:t>
            </a:r>
          </a:p>
          <a:p>
            <a:pPr marL="457200" indent="-457200">
              <a:buAutoNum type="alphaUcPeriod"/>
            </a:pPr>
            <a:r>
              <a:rPr lang="en-AU" dirty="0"/>
              <a:t>13.3 g cm</a:t>
            </a:r>
            <a:r>
              <a:rPr lang="en-AU" baseline="30000" dirty="0"/>
              <a:t>-3 </a:t>
            </a:r>
          </a:p>
        </p:txBody>
      </p:sp>
      <p:grpSp>
        <p:nvGrpSpPr>
          <p:cNvPr id="11" name="Group 10" descr="A cube with measurement on the height, width and depth reading 3.0 cm.">
            <a:extLst>
              <a:ext uri="{FF2B5EF4-FFF2-40B4-BE49-F238E27FC236}">
                <a16:creationId xmlns:a16="http://schemas.microsoft.com/office/drawing/2014/main" id="{E61E9426-78EC-2DDE-BC23-C77DB4128253}"/>
              </a:ext>
            </a:extLst>
          </p:cNvPr>
          <p:cNvGrpSpPr/>
          <p:nvPr/>
        </p:nvGrpSpPr>
        <p:grpSpPr>
          <a:xfrm>
            <a:off x="7148945" y="2691736"/>
            <a:ext cx="3705272" cy="3153804"/>
            <a:chOff x="7148945" y="2691736"/>
            <a:chExt cx="3705272" cy="3153804"/>
          </a:xfrm>
        </p:grpSpPr>
        <p:sp>
          <p:nvSpPr>
            <p:cNvPr id="4" name="TextBox 3">
              <a:extLst>
                <a:ext uri="{FF2B5EF4-FFF2-40B4-BE49-F238E27FC236}">
                  <a16:creationId xmlns:a16="http://schemas.microsoft.com/office/drawing/2014/main" id="{C1AEA4FB-DB91-09A3-384B-907D40523B77}"/>
                </a:ext>
              </a:extLst>
            </p:cNvPr>
            <p:cNvSpPr txBox="1"/>
            <p:nvPr/>
          </p:nvSpPr>
          <p:spPr>
            <a:xfrm>
              <a:off x="9719455" y="5416049"/>
              <a:ext cx="900545" cy="429491"/>
            </a:xfrm>
            <a:prstGeom prst="rect">
              <a:avLst/>
            </a:prstGeom>
            <a:noFill/>
          </p:spPr>
          <p:txBody>
            <a:bodyPr wrap="square" lIns="0" tIns="0" rIns="0" bIns="0" rtlCol="0">
              <a:noAutofit/>
            </a:bodyPr>
            <a:lstStyle/>
            <a:p>
              <a:pPr algn="l"/>
              <a:r>
                <a:rPr lang="en-AU" sz="1800" b="1"/>
                <a:t>3.0 cm</a:t>
              </a:r>
            </a:p>
          </p:txBody>
        </p:sp>
        <p:grpSp>
          <p:nvGrpSpPr>
            <p:cNvPr id="10" name="Group 9" descr="A cube with measurement on the height, width and depth reading 3.0 cm.">
              <a:extLst>
                <a:ext uri="{FF2B5EF4-FFF2-40B4-BE49-F238E27FC236}">
                  <a16:creationId xmlns:a16="http://schemas.microsoft.com/office/drawing/2014/main" id="{145D88D8-546E-931B-D362-FFFDAABC73ED}"/>
                </a:ext>
              </a:extLst>
            </p:cNvPr>
            <p:cNvGrpSpPr/>
            <p:nvPr/>
          </p:nvGrpSpPr>
          <p:grpSpPr>
            <a:xfrm>
              <a:off x="7148945" y="2691736"/>
              <a:ext cx="3705272" cy="3149560"/>
              <a:chOff x="7148945" y="2691736"/>
              <a:chExt cx="3705272" cy="3149560"/>
            </a:xfrm>
          </p:grpSpPr>
          <p:sp>
            <p:nvSpPr>
              <p:cNvPr id="3" name="Cube 2">
                <a:extLst>
                  <a:ext uri="{FF2B5EF4-FFF2-40B4-BE49-F238E27FC236}">
                    <a16:creationId xmlns:a16="http://schemas.microsoft.com/office/drawing/2014/main" id="{1BF6F52C-BC45-F137-525D-DD85D26B8534}"/>
                  </a:ext>
                </a:extLst>
              </p:cNvPr>
              <p:cNvSpPr/>
              <p:nvPr/>
            </p:nvSpPr>
            <p:spPr>
              <a:xfrm>
                <a:off x="7148945" y="3034145"/>
                <a:ext cx="2715491" cy="2807151"/>
              </a:xfrm>
              <a:prstGeom prst="cub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8B51EBF5-4E72-E8F0-1C5F-096F80000E62}"/>
                  </a:ext>
                </a:extLst>
              </p:cNvPr>
              <p:cNvSpPr txBox="1"/>
              <p:nvPr/>
            </p:nvSpPr>
            <p:spPr>
              <a:xfrm>
                <a:off x="9953672" y="3920608"/>
                <a:ext cx="900545" cy="429491"/>
              </a:xfrm>
              <a:prstGeom prst="rect">
                <a:avLst/>
              </a:prstGeom>
              <a:noFill/>
            </p:spPr>
            <p:txBody>
              <a:bodyPr wrap="square" lIns="0" tIns="0" rIns="0" bIns="0" rtlCol="0">
                <a:noAutofit/>
              </a:bodyPr>
              <a:lstStyle/>
              <a:p>
                <a:pPr algn="l"/>
                <a:r>
                  <a:rPr lang="en-AU" sz="1800" b="1"/>
                  <a:t>3.0 cm</a:t>
                </a:r>
              </a:p>
            </p:txBody>
          </p:sp>
          <p:sp>
            <p:nvSpPr>
              <p:cNvPr id="8" name="TextBox 7">
                <a:extLst>
                  <a:ext uri="{FF2B5EF4-FFF2-40B4-BE49-F238E27FC236}">
                    <a16:creationId xmlns:a16="http://schemas.microsoft.com/office/drawing/2014/main" id="{52F40E7A-9551-40CF-2889-C695156F69C8}"/>
                  </a:ext>
                </a:extLst>
              </p:cNvPr>
              <p:cNvSpPr txBox="1"/>
              <p:nvPr/>
            </p:nvSpPr>
            <p:spPr>
              <a:xfrm>
                <a:off x="8506690" y="2691736"/>
                <a:ext cx="900545" cy="429491"/>
              </a:xfrm>
              <a:prstGeom prst="rect">
                <a:avLst/>
              </a:prstGeom>
              <a:noFill/>
            </p:spPr>
            <p:txBody>
              <a:bodyPr wrap="square" lIns="0" tIns="0" rIns="0" bIns="0" rtlCol="0">
                <a:noAutofit/>
              </a:bodyPr>
              <a:lstStyle/>
              <a:p>
                <a:pPr algn="l"/>
                <a:r>
                  <a:rPr lang="en-AU" sz="1800" b="1"/>
                  <a:t>3.0 cm</a:t>
                </a:r>
              </a:p>
            </p:txBody>
          </p:sp>
        </p:grpSp>
      </p:grpSp>
      <p:sp>
        <p:nvSpPr>
          <p:cNvPr id="2" name="Slide Number Placeholder 1">
            <a:extLst>
              <a:ext uri="{FF2B5EF4-FFF2-40B4-BE49-F238E27FC236}">
                <a16:creationId xmlns:a16="http://schemas.microsoft.com/office/drawing/2014/main" id="{FB1E21F6-6417-4103-539E-DA8DC5DFD7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82778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6B5D-353F-C947-D6EB-428EE3D4FD0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62B8BF-4484-8C35-D47E-A96176B52476}"/>
              </a:ext>
            </a:extLst>
          </p:cNvPr>
          <p:cNvSpPr>
            <a:spLocks noGrp="1"/>
          </p:cNvSpPr>
          <p:nvPr>
            <p:ph type="title"/>
          </p:nvPr>
        </p:nvSpPr>
        <p:spPr/>
        <p:txBody>
          <a:bodyPr/>
          <a:lstStyle/>
          <a:p>
            <a:r>
              <a:rPr lang="en-AU"/>
              <a:t>1.4 Calculating density – worked solutions (1 of 8)</a:t>
            </a:r>
          </a:p>
        </p:txBody>
      </p:sp>
      <p:sp>
        <p:nvSpPr>
          <p:cNvPr id="3" name="Text Placeholder 12">
            <a:extLst>
              <a:ext uri="{FF2B5EF4-FFF2-40B4-BE49-F238E27FC236}">
                <a16:creationId xmlns:a16="http://schemas.microsoft.com/office/drawing/2014/main" id="{784FF369-80D1-91C9-7CFF-758DF4DBF8F4}"/>
              </a:ext>
            </a:extLst>
          </p:cNvPr>
          <p:cNvSpPr>
            <a:spLocks noGrp="1"/>
          </p:cNvSpPr>
          <p:nvPr>
            <p:ph type="body" sz="quarter" idx="18"/>
          </p:nvPr>
        </p:nvSpPr>
        <p:spPr/>
        <p:txBody>
          <a:bodyPr/>
          <a:lstStyle/>
          <a:p>
            <a:r>
              <a:rPr lang="en-AU"/>
              <a:t>Worked solution – Question 1</a:t>
            </a:r>
          </a:p>
        </p:txBody>
      </p:sp>
      <p:sp>
        <p:nvSpPr>
          <p:cNvPr id="5" name="TextBox 4">
            <a:extLst>
              <a:ext uri="{FF2B5EF4-FFF2-40B4-BE49-F238E27FC236}">
                <a16:creationId xmlns:a16="http://schemas.microsoft.com/office/drawing/2014/main" id="{C9A2B9BC-F12F-B9BD-C8FD-417EC92DA9F2}"/>
              </a:ext>
            </a:extLst>
          </p:cNvPr>
          <p:cNvSpPr txBox="1"/>
          <p:nvPr/>
        </p:nvSpPr>
        <p:spPr>
          <a:xfrm>
            <a:off x="232172" y="1415862"/>
            <a:ext cx="11611825" cy="496996"/>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 piece of wood has a mass of 150 g and a volume of 75 cm</a:t>
            </a:r>
            <a:r>
              <a:rPr lang="en-AU" sz="2000" baseline="30000" dirty="0">
                <a:effectLst/>
                <a:latin typeface="Arial" panose="020B0604020202020204" pitchFamily="34" charset="0"/>
                <a:ea typeface="Calibri" panose="020F0502020204030204" pitchFamily="34" charset="0"/>
              </a:rPr>
              <a:t>3</a:t>
            </a:r>
            <a:r>
              <a:rPr lang="en-AU" sz="2000" dirty="0">
                <a:effectLst/>
                <a:latin typeface="Arial" panose="020B0604020202020204" pitchFamily="34" charset="0"/>
                <a:ea typeface="Calibri" panose="020F0502020204030204" pitchFamily="34" charset="0"/>
              </a:rPr>
              <a:t>. What is the density of the wood?</a:t>
            </a:r>
          </a:p>
        </p:txBody>
      </p:sp>
      <p:sp>
        <p:nvSpPr>
          <p:cNvPr id="9" name="TextBox 8">
            <a:extLst>
              <a:ext uri="{FF2B5EF4-FFF2-40B4-BE49-F238E27FC236}">
                <a16:creationId xmlns:a16="http://schemas.microsoft.com/office/drawing/2014/main" id="{6B10F009-E6C3-5F19-0C59-AA4730983A5A}"/>
              </a:ext>
            </a:extLst>
          </p:cNvPr>
          <p:cNvSpPr txBox="1"/>
          <p:nvPr/>
        </p:nvSpPr>
        <p:spPr>
          <a:xfrm>
            <a:off x="360000" y="2441015"/>
            <a:ext cx="2133657" cy="1728102"/>
          </a:xfrm>
          <a:prstGeom prst="rect">
            <a:avLst/>
          </a:prstGeom>
          <a:noFill/>
        </p:spPr>
        <p:txBody>
          <a:bodyPr wrap="square">
            <a:spAutoFit/>
          </a:bodyPr>
          <a:lstStyle/>
          <a:p>
            <a:pPr>
              <a:lnSpc>
                <a:spcPct val="150000"/>
              </a:lnSpc>
              <a:spcAft>
                <a:spcPts val="1200"/>
              </a:spcAft>
            </a:pPr>
            <a:r>
              <a:rPr lang="en-AU" sz="2000" b="1" dirty="0">
                <a:effectLst/>
                <a:ea typeface="Calibri" panose="020F0502020204030204" pitchFamily="34" charset="0"/>
              </a:rPr>
              <a:t>Given</a:t>
            </a:r>
          </a:p>
          <a:p>
            <a:pPr>
              <a:lnSpc>
                <a:spcPct val="150000"/>
              </a:lnSpc>
              <a:spcAft>
                <a:spcPts val="1200"/>
              </a:spcAft>
            </a:pPr>
            <a:r>
              <a:rPr lang="en-AU" sz="2000" dirty="0">
                <a:effectLst/>
                <a:ea typeface="Calibri" panose="020F0502020204030204" pitchFamily="34" charset="0"/>
              </a:rPr>
              <a:t>Mass = 150 g</a:t>
            </a:r>
          </a:p>
          <a:p>
            <a:pPr>
              <a:lnSpc>
                <a:spcPct val="150000"/>
              </a:lnSpc>
              <a:spcAft>
                <a:spcPts val="1200"/>
              </a:spcAft>
            </a:pPr>
            <a:r>
              <a:rPr lang="en-AU" sz="2000" dirty="0">
                <a:effectLst/>
                <a:ea typeface="Calibri" panose="020F0502020204030204" pitchFamily="34" charset="0"/>
              </a:rPr>
              <a:t>Volume = 75 cm</a:t>
            </a:r>
            <a:r>
              <a:rPr lang="en-AU" sz="2000" baseline="30000" dirty="0">
                <a:effectLst/>
                <a:ea typeface="Calibri" panose="020F0502020204030204" pitchFamily="34" charset="0"/>
              </a:rPr>
              <a:t>3</a:t>
            </a:r>
            <a:endParaRPr lang="en-AU" sz="20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D0EC15F-6A7A-501F-8F17-3C91CE0E2F86}"/>
                  </a:ext>
                </a:extLst>
              </p:cNvPr>
              <p:cNvSpPr txBox="1"/>
              <p:nvPr/>
            </p:nvSpPr>
            <p:spPr>
              <a:xfrm>
                <a:off x="4376801" y="2423119"/>
                <a:ext cx="2386918" cy="3701463"/>
              </a:xfrm>
              <a:prstGeom prst="rect">
                <a:avLst/>
              </a:prstGeom>
              <a:noFill/>
            </p:spPr>
            <p:txBody>
              <a:bodyPr wrap="square">
                <a:spAutoFit/>
              </a:bodyPr>
              <a:lstStyle/>
              <a:p>
                <a:pPr>
                  <a:lnSpc>
                    <a:spcPct val="150000"/>
                  </a:lnSpc>
                  <a:spcAft>
                    <a:spcPts val="1200"/>
                  </a:spcAft>
                </a:pPr>
                <a:r>
                  <a:rPr lang="en-AU" sz="2000" b="1" dirty="0">
                    <a:effectLst/>
                    <a:ea typeface="Calibri" panose="020F0502020204030204" pitchFamily="34" charset="0"/>
                  </a:rPr>
                  <a:t>Working</a:t>
                </a:r>
              </a:p>
              <a:p>
                <a:pPr>
                  <a:lnSpc>
                    <a:spcPct val="150000"/>
                  </a:lnSpc>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𝜌</m:t>
                      </m:r>
                      <m:r>
                        <a:rPr lang="en-AU" sz="200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𝑚</m:t>
                          </m:r>
                        </m:num>
                        <m:den>
                          <m:r>
                            <a:rPr lang="en-AU" sz="2000" i="1">
                              <a:latin typeface="Cambria Math" panose="02040503050406030204" pitchFamily="18" charset="0"/>
                            </a:rPr>
                            <m:t>𝑉</m:t>
                          </m:r>
                        </m:den>
                      </m:f>
                    </m:oMath>
                  </m:oMathPara>
                </a14:m>
                <a:endParaRPr lang="en-AU" sz="2000" b="1" dirty="0">
                  <a:effectLst/>
                  <a:ea typeface="Calibri" panose="020F0502020204030204" pitchFamily="34" charset="0"/>
                </a:endParaRPr>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effectLst/>
                          <a:latin typeface="Cambria Math" panose="02040503050406030204" pitchFamily="18" charset="0"/>
                          <a:ea typeface="Calibri" panose="020F0502020204030204" pitchFamily="34" charset="0"/>
                        </a:rPr>
                        <m:t>𝐷𝑒𝑛𝑠𝑖𝑡𝑦</m:t>
                      </m:r>
                      <m:r>
                        <a:rPr lang="en-AU" sz="2000" i="1">
                          <a:solidFill>
                            <a:srgbClr val="000000"/>
                          </a:solidFill>
                          <a:effectLst/>
                          <a:latin typeface="Cambria Math" panose="02040503050406030204" pitchFamily="18" charset="0"/>
                          <a:ea typeface="Calibri" panose="020F0502020204030204" pitchFamily="34" charset="0"/>
                        </a:rPr>
                        <m:t>=</m:t>
                      </m:r>
                      <m:f>
                        <m:fPr>
                          <m:ctrlPr>
                            <a:rPr lang="en-AU" sz="2000" i="1">
                              <a:solidFill>
                                <a:srgbClr val="000000"/>
                              </a:solidFill>
                              <a:effectLst/>
                              <a:latin typeface="Cambria Math" panose="02040503050406030204" pitchFamily="18" charset="0"/>
                              <a:ea typeface="Calibri" panose="020F0502020204030204" pitchFamily="34" charset="0"/>
                            </a:rPr>
                          </m:ctrlPr>
                        </m:fPr>
                        <m:num>
                          <m:r>
                            <a:rPr lang="en-AU" sz="2000" i="1">
                              <a:solidFill>
                                <a:srgbClr val="000000"/>
                              </a:solidFill>
                              <a:effectLst/>
                              <a:latin typeface="Cambria Math" panose="02040503050406030204" pitchFamily="18" charset="0"/>
                              <a:ea typeface="Calibri" panose="020F0502020204030204" pitchFamily="34" charset="0"/>
                            </a:rPr>
                            <m:t>𝑀𝑎𝑠𝑠</m:t>
                          </m:r>
                        </m:num>
                        <m:den>
                          <m:r>
                            <a:rPr lang="en-AU" sz="2000" i="1">
                              <a:solidFill>
                                <a:srgbClr val="000000"/>
                              </a:solidFill>
                              <a:effectLst/>
                              <a:latin typeface="Cambria Math" panose="02040503050406030204" pitchFamily="18" charset="0"/>
                              <a:ea typeface="Calibri" panose="020F0502020204030204" pitchFamily="34" charset="0"/>
                            </a:rPr>
                            <m:t>𝑉𝑜𝑙𝑢𝑚𝑒</m:t>
                          </m:r>
                        </m:den>
                      </m:f>
                    </m:oMath>
                  </m:oMathPara>
                </a14:m>
                <a:endParaRPr lang="en-AU" sz="2000" dirty="0">
                  <a:effectLst/>
                  <a:ea typeface="Calibri" panose="020F0502020204030204" pitchFamily="34" charset="0"/>
                </a:endParaRPr>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effectLst/>
                          <a:latin typeface="Cambria Math" panose="02040503050406030204" pitchFamily="18" charset="0"/>
                          <a:ea typeface="Calibri" panose="020F0502020204030204" pitchFamily="34" charset="0"/>
                        </a:rPr>
                        <m:t>𝐷𝑒𝑛</m:t>
                      </m:r>
                      <m:r>
                        <m:rPr>
                          <m:sty m:val="p"/>
                        </m:rPr>
                        <a:rPr lang="en-AU" sz="2000" i="0">
                          <a:solidFill>
                            <a:srgbClr val="000000"/>
                          </a:solidFill>
                          <a:effectLst/>
                          <a:latin typeface="Cambria Math" panose="02040503050406030204" pitchFamily="18" charset="0"/>
                          <a:ea typeface="Calibri" panose="020F0502020204030204" pitchFamily="34" charset="0"/>
                        </a:rPr>
                        <m:t>s</m:t>
                      </m:r>
                      <m:r>
                        <a:rPr lang="en-AU" sz="2000" i="1">
                          <a:solidFill>
                            <a:srgbClr val="000000"/>
                          </a:solidFill>
                          <a:effectLst/>
                          <a:latin typeface="Cambria Math" panose="02040503050406030204" pitchFamily="18" charset="0"/>
                          <a:ea typeface="Calibri" panose="020F0502020204030204" pitchFamily="34" charset="0"/>
                        </a:rPr>
                        <m:t>𝑖𝑡𝑦</m:t>
                      </m:r>
                      <m:r>
                        <a:rPr lang="en-AU" sz="2000" i="1">
                          <a:solidFill>
                            <a:srgbClr val="000000"/>
                          </a:solidFill>
                          <a:effectLst/>
                          <a:latin typeface="Cambria Math" panose="02040503050406030204" pitchFamily="18" charset="0"/>
                          <a:ea typeface="Calibri" panose="020F0502020204030204" pitchFamily="34" charset="0"/>
                        </a:rPr>
                        <m:t>=</m:t>
                      </m:r>
                      <m:f>
                        <m:fPr>
                          <m:ctrlPr>
                            <a:rPr lang="en-AU" sz="2000" i="1">
                              <a:solidFill>
                                <a:srgbClr val="000000"/>
                              </a:solidFill>
                              <a:effectLst/>
                              <a:latin typeface="Cambria Math" panose="02040503050406030204" pitchFamily="18" charset="0"/>
                              <a:ea typeface="Calibri" panose="020F0502020204030204" pitchFamily="34" charset="0"/>
                            </a:rPr>
                          </m:ctrlPr>
                        </m:fPr>
                        <m:num>
                          <m:r>
                            <a:rPr lang="en-AU" sz="2000" i="1">
                              <a:solidFill>
                                <a:srgbClr val="000000"/>
                              </a:solidFill>
                              <a:effectLst/>
                              <a:latin typeface="Cambria Math" panose="02040503050406030204" pitchFamily="18" charset="0"/>
                              <a:ea typeface="Calibri" panose="020F0502020204030204" pitchFamily="34" charset="0"/>
                            </a:rPr>
                            <m:t>150</m:t>
                          </m:r>
                        </m:num>
                        <m:den>
                          <m:r>
                            <a:rPr lang="en-AU" sz="2000" i="1">
                              <a:solidFill>
                                <a:srgbClr val="000000"/>
                              </a:solidFill>
                              <a:effectLst/>
                              <a:latin typeface="Cambria Math" panose="02040503050406030204" pitchFamily="18" charset="0"/>
                              <a:ea typeface="Calibri" panose="020F0502020204030204" pitchFamily="34" charset="0"/>
                            </a:rPr>
                            <m:t>75</m:t>
                          </m:r>
                        </m:den>
                      </m:f>
                      <m:r>
                        <a:rPr lang="en-AU" sz="2000" i="1">
                          <a:solidFill>
                            <a:srgbClr val="000000"/>
                          </a:solidFill>
                          <a:effectLst/>
                          <a:latin typeface="Cambria Math" panose="02040503050406030204" pitchFamily="18" charset="0"/>
                          <a:ea typeface="Calibri" panose="020F0502020204030204" pitchFamily="34" charset="0"/>
                        </a:rPr>
                        <m:t>=2</m:t>
                      </m:r>
                    </m:oMath>
                  </m:oMathPara>
                </a14:m>
                <a:endParaRPr lang="en-AU" sz="2000" dirty="0">
                  <a:effectLst/>
                  <a:ea typeface="Calibri" panose="020F0502020204030204" pitchFamily="34" charset="0"/>
                </a:endParaRPr>
              </a:p>
            </p:txBody>
          </p:sp>
        </mc:Choice>
        <mc:Fallback xmlns="">
          <p:sp>
            <p:nvSpPr>
              <p:cNvPr id="11" name="TextBox 10">
                <a:extLst>
                  <a:ext uri="{FF2B5EF4-FFF2-40B4-BE49-F238E27FC236}">
                    <a16:creationId xmlns:a16="http://schemas.microsoft.com/office/drawing/2014/main" id="{1D0EC15F-6A7A-501F-8F17-3C91CE0E2F86}"/>
                  </a:ext>
                </a:extLst>
              </p:cNvPr>
              <p:cNvSpPr txBox="1">
                <a:spLocks noRot="1" noChangeAspect="1" noMove="1" noResize="1" noEditPoints="1" noAdjustHandles="1" noChangeArrowheads="1" noChangeShapeType="1" noTextEdit="1"/>
              </p:cNvSpPr>
              <p:nvPr/>
            </p:nvSpPr>
            <p:spPr>
              <a:xfrm>
                <a:off x="4376801" y="2423119"/>
                <a:ext cx="2386918" cy="3701463"/>
              </a:xfrm>
              <a:prstGeom prst="rect">
                <a:avLst/>
              </a:prstGeom>
              <a:blipFill>
                <a:blip r:embed="rId3"/>
                <a:stretch>
                  <a:fillRect l="-280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4D37B1F-E45D-419D-308A-89AB2E3A3714}"/>
              </a:ext>
            </a:extLst>
          </p:cNvPr>
          <p:cNvSpPr txBox="1"/>
          <p:nvPr/>
        </p:nvSpPr>
        <p:spPr>
          <a:xfrm>
            <a:off x="8646865" y="2508455"/>
            <a:ext cx="1800620" cy="1112549"/>
          </a:xfrm>
          <a:prstGeom prst="rect">
            <a:avLst/>
          </a:prstGeom>
          <a:noFill/>
        </p:spPr>
        <p:txBody>
          <a:bodyPr wrap="square">
            <a:spAutoFit/>
          </a:bodyPr>
          <a:lstStyle/>
          <a:p>
            <a:pPr>
              <a:lnSpc>
                <a:spcPct val="150000"/>
              </a:lnSpc>
              <a:spcAft>
                <a:spcPts val="1200"/>
              </a:spcAft>
            </a:pPr>
            <a:r>
              <a:rPr lang="en-AU" sz="2000" b="1" dirty="0">
                <a:effectLst/>
                <a:ea typeface="Calibri" panose="020F0502020204030204" pitchFamily="34" charset="0"/>
              </a:rPr>
              <a:t>Answer</a:t>
            </a:r>
          </a:p>
          <a:p>
            <a:pPr>
              <a:lnSpc>
                <a:spcPct val="150000"/>
              </a:lnSpc>
              <a:spcAft>
                <a:spcPts val="1200"/>
              </a:spcAft>
            </a:pPr>
            <a:r>
              <a:rPr lang="en-AU" sz="2000" dirty="0">
                <a:effectLst/>
                <a:ea typeface="Calibri" panose="020F0502020204030204" pitchFamily="34" charset="0"/>
              </a:rPr>
              <a:t>2 </a:t>
            </a:r>
            <a:r>
              <a:rPr lang="en-AU" sz="2000" dirty="0"/>
              <a:t>g cm</a:t>
            </a:r>
            <a:r>
              <a:rPr lang="en-AU" sz="2000" baseline="30000" dirty="0"/>
              <a:t>-3 </a:t>
            </a:r>
            <a:endParaRPr lang="en-AU" sz="2000" dirty="0"/>
          </a:p>
        </p:txBody>
      </p:sp>
      <p:cxnSp>
        <p:nvCxnSpPr>
          <p:cNvPr id="7" name="Straight Connector 6">
            <a:extLst>
              <a:ext uri="{FF2B5EF4-FFF2-40B4-BE49-F238E27FC236}">
                <a16:creationId xmlns:a16="http://schemas.microsoft.com/office/drawing/2014/main" id="{49680336-4DD9-6705-8FED-6927E393905F}"/>
              </a:ext>
              <a:ext uri="{C183D7F6-B498-43B3-948B-1728B52AA6E4}">
                <adec:decorative xmlns:adec="http://schemas.microsoft.com/office/drawing/2017/decorative" val="1"/>
              </a:ext>
            </a:extLst>
          </p:cNvPr>
          <p:cNvCxnSpPr/>
          <p:nvPr/>
        </p:nvCxnSpPr>
        <p:spPr>
          <a:xfrm>
            <a:off x="343522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DFDE7A-A991-E176-AE7C-8F02B737E5B2}"/>
              </a:ext>
              <a:ext uri="{C183D7F6-B498-43B3-948B-1728B52AA6E4}">
                <adec:decorative xmlns:adec="http://schemas.microsoft.com/office/drawing/2017/decorative" val="1"/>
              </a:ext>
            </a:extLst>
          </p:cNvPr>
          <p:cNvCxnSpPr/>
          <p:nvPr/>
        </p:nvCxnSpPr>
        <p:spPr>
          <a:xfrm>
            <a:off x="7705291"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AD0028A-343C-724C-B771-A07680C015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92575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47C6-DC0B-E95A-91C6-67006CE807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56D115-E337-7FA0-1CCC-682731258792}"/>
              </a:ext>
            </a:extLst>
          </p:cNvPr>
          <p:cNvSpPr>
            <a:spLocks noGrp="1"/>
          </p:cNvSpPr>
          <p:nvPr>
            <p:ph type="title"/>
          </p:nvPr>
        </p:nvSpPr>
        <p:spPr/>
        <p:txBody>
          <a:bodyPr/>
          <a:lstStyle/>
          <a:p>
            <a:r>
              <a:rPr lang="en-AU"/>
              <a:t>1.4 Calculating density – worked solutions (2 of 8)</a:t>
            </a:r>
          </a:p>
        </p:txBody>
      </p:sp>
      <p:sp>
        <p:nvSpPr>
          <p:cNvPr id="3" name="Text Placeholder 12">
            <a:extLst>
              <a:ext uri="{FF2B5EF4-FFF2-40B4-BE49-F238E27FC236}">
                <a16:creationId xmlns:a16="http://schemas.microsoft.com/office/drawing/2014/main" id="{02689FE0-E52A-D39F-D954-B95B36E33D09}"/>
              </a:ext>
            </a:extLst>
          </p:cNvPr>
          <p:cNvSpPr>
            <a:spLocks noGrp="1"/>
          </p:cNvSpPr>
          <p:nvPr>
            <p:ph type="body" sz="quarter" idx="18"/>
          </p:nvPr>
        </p:nvSpPr>
        <p:spPr/>
        <p:txBody>
          <a:bodyPr/>
          <a:lstStyle/>
          <a:p>
            <a:r>
              <a:rPr lang="en-AU" dirty="0"/>
              <a:t>Worked solution – Question 2</a:t>
            </a:r>
          </a:p>
        </p:txBody>
      </p:sp>
      <p:sp>
        <p:nvSpPr>
          <p:cNvPr id="4" name="TextBox 3">
            <a:extLst>
              <a:ext uri="{FF2B5EF4-FFF2-40B4-BE49-F238E27FC236}">
                <a16:creationId xmlns:a16="http://schemas.microsoft.com/office/drawing/2014/main" id="{52C75789-0D27-96F4-71A4-C48C1FC2FD88}"/>
              </a:ext>
            </a:extLst>
          </p:cNvPr>
          <p:cNvSpPr txBox="1"/>
          <p:nvPr/>
        </p:nvSpPr>
        <p:spPr>
          <a:xfrm>
            <a:off x="232172" y="1415862"/>
            <a:ext cx="11611825" cy="496996"/>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 coin weighs 50 g and has a volume of 2.5 cm</a:t>
            </a:r>
            <a:r>
              <a:rPr lang="en-AU" sz="2000" baseline="30000" dirty="0">
                <a:effectLst/>
                <a:latin typeface="Arial" panose="020B0604020202020204" pitchFamily="34" charset="0"/>
                <a:ea typeface="Calibri" panose="020F0502020204030204" pitchFamily="34" charset="0"/>
              </a:rPr>
              <a:t>3</a:t>
            </a:r>
            <a:r>
              <a:rPr lang="en-AU" sz="2000" dirty="0">
                <a:effectLst/>
                <a:latin typeface="Arial" panose="020B0604020202020204" pitchFamily="34" charset="0"/>
                <a:ea typeface="Calibri" panose="020F0502020204030204" pitchFamily="34" charset="0"/>
              </a:rPr>
              <a:t>. What is the density of the coin?</a:t>
            </a:r>
          </a:p>
        </p:txBody>
      </p:sp>
      <p:sp>
        <p:nvSpPr>
          <p:cNvPr id="5" name="TextBox 4">
            <a:extLst>
              <a:ext uri="{FF2B5EF4-FFF2-40B4-BE49-F238E27FC236}">
                <a16:creationId xmlns:a16="http://schemas.microsoft.com/office/drawing/2014/main" id="{167BD9ED-797A-D105-E701-930D32568DEA}"/>
              </a:ext>
            </a:extLst>
          </p:cNvPr>
          <p:cNvSpPr txBox="1"/>
          <p:nvPr/>
        </p:nvSpPr>
        <p:spPr>
          <a:xfrm>
            <a:off x="360000" y="2526351"/>
            <a:ext cx="2269725" cy="1728102"/>
          </a:xfrm>
          <a:prstGeom prst="rect">
            <a:avLst/>
          </a:prstGeom>
          <a:noFill/>
        </p:spPr>
        <p:txBody>
          <a:bodyPr wrap="square">
            <a:spAutoFit/>
          </a:bodyPr>
          <a:lstStyle/>
          <a:p>
            <a:pPr>
              <a:lnSpc>
                <a:spcPct val="150000"/>
              </a:lnSpc>
              <a:spcAft>
                <a:spcPts val="1200"/>
              </a:spcAft>
            </a:pPr>
            <a:r>
              <a:rPr lang="en-AU" sz="2000" b="1" dirty="0">
                <a:effectLst/>
                <a:ea typeface="Calibri" panose="020F0502020204030204" pitchFamily="34" charset="0"/>
              </a:rPr>
              <a:t>Given</a:t>
            </a:r>
          </a:p>
          <a:p>
            <a:pPr>
              <a:lnSpc>
                <a:spcPct val="150000"/>
              </a:lnSpc>
              <a:spcAft>
                <a:spcPts val="1200"/>
              </a:spcAft>
            </a:pPr>
            <a:r>
              <a:rPr lang="en-AU" sz="2000" dirty="0">
                <a:effectLst/>
                <a:ea typeface="Calibri" panose="020F0502020204030204" pitchFamily="34" charset="0"/>
              </a:rPr>
              <a:t>Mass = 50 g</a:t>
            </a:r>
          </a:p>
          <a:p>
            <a:pPr>
              <a:lnSpc>
                <a:spcPct val="150000"/>
              </a:lnSpc>
              <a:spcAft>
                <a:spcPts val="1200"/>
              </a:spcAft>
            </a:pPr>
            <a:r>
              <a:rPr lang="en-AU" sz="2000" dirty="0">
                <a:effectLst/>
                <a:ea typeface="Calibri" panose="020F0502020204030204" pitchFamily="34" charset="0"/>
              </a:rPr>
              <a:t>Volume = 2.5 cm</a:t>
            </a:r>
            <a:r>
              <a:rPr lang="en-AU" sz="2000" baseline="30000" dirty="0">
                <a:effectLst/>
                <a:ea typeface="Calibri" panose="020F0502020204030204" pitchFamily="34" charset="0"/>
              </a:rPr>
              <a:t>3</a:t>
            </a:r>
            <a:endParaRPr lang="en-AU" sz="2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9AF980A-0F0A-9B30-E6B6-4579554315A6}"/>
                  </a:ext>
                </a:extLst>
              </p:cNvPr>
              <p:cNvSpPr txBox="1"/>
              <p:nvPr/>
            </p:nvSpPr>
            <p:spPr>
              <a:xfrm>
                <a:off x="4283887" y="2508455"/>
                <a:ext cx="2380851" cy="3701463"/>
              </a:xfrm>
              <a:prstGeom prst="rect">
                <a:avLst/>
              </a:prstGeom>
              <a:noFill/>
            </p:spPr>
            <p:txBody>
              <a:bodyPr wrap="square">
                <a:spAutoFit/>
              </a:bodyPr>
              <a:lstStyle/>
              <a:p>
                <a:pPr>
                  <a:lnSpc>
                    <a:spcPct val="150000"/>
                  </a:lnSpc>
                  <a:spcAft>
                    <a:spcPts val="1200"/>
                  </a:spcAft>
                </a:pPr>
                <a:r>
                  <a:rPr lang="en-AU" sz="2000" b="1" dirty="0">
                    <a:ea typeface="Calibri" panose="020F0502020204030204" pitchFamily="34" charset="0"/>
                  </a:rPr>
                  <a:t>Working</a:t>
                </a:r>
                <a:endParaRPr lang="en-AU" sz="2000" b="1" dirty="0">
                  <a:effectLst/>
                  <a:ea typeface="Calibri" panose="020F050202020403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𝜌</m:t>
                      </m:r>
                      <m:r>
                        <a:rPr lang="en-AU" sz="200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𝑚</m:t>
                          </m:r>
                        </m:num>
                        <m:den>
                          <m:r>
                            <a:rPr lang="en-AU" sz="2000" i="1">
                              <a:latin typeface="Cambria Math" panose="02040503050406030204" pitchFamily="18" charset="0"/>
                            </a:rPr>
                            <m:t>𝑉</m:t>
                          </m:r>
                        </m:den>
                      </m:f>
                    </m:oMath>
                  </m:oMathPara>
                </a14:m>
                <a:endParaRPr lang="en-AU" sz="2000" b="1" dirty="0">
                  <a:effectLst/>
                  <a:ea typeface="Calibri" panose="020F0502020204030204" pitchFamily="34" charset="0"/>
                </a:endParaRPr>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effectLst/>
                          <a:latin typeface="Cambria Math" panose="02040503050406030204" pitchFamily="18" charset="0"/>
                          <a:ea typeface="Calibri" panose="020F0502020204030204" pitchFamily="34" charset="0"/>
                        </a:rPr>
                        <m:t>𝐷𝑒𝑛𝑠𝑖𝑡𝑦</m:t>
                      </m:r>
                      <m:r>
                        <a:rPr lang="en-AU" sz="2000" i="1">
                          <a:solidFill>
                            <a:srgbClr val="000000"/>
                          </a:solidFill>
                          <a:effectLst/>
                          <a:latin typeface="Cambria Math" panose="02040503050406030204" pitchFamily="18" charset="0"/>
                          <a:ea typeface="Calibri" panose="020F0502020204030204" pitchFamily="34" charset="0"/>
                        </a:rPr>
                        <m:t>=</m:t>
                      </m:r>
                      <m:f>
                        <m:fPr>
                          <m:ctrlPr>
                            <a:rPr lang="en-AU" sz="2000" i="1">
                              <a:solidFill>
                                <a:srgbClr val="000000"/>
                              </a:solidFill>
                              <a:effectLst/>
                              <a:latin typeface="Cambria Math" panose="02040503050406030204" pitchFamily="18" charset="0"/>
                              <a:ea typeface="Calibri" panose="020F0502020204030204" pitchFamily="34" charset="0"/>
                            </a:rPr>
                          </m:ctrlPr>
                        </m:fPr>
                        <m:num>
                          <m:r>
                            <a:rPr lang="en-AU" sz="2000" i="1">
                              <a:solidFill>
                                <a:srgbClr val="000000"/>
                              </a:solidFill>
                              <a:effectLst/>
                              <a:latin typeface="Cambria Math" panose="02040503050406030204" pitchFamily="18" charset="0"/>
                              <a:ea typeface="Calibri" panose="020F0502020204030204" pitchFamily="34" charset="0"/>
                            </a:rPr>
                            <m:t>𝑀𝑎𝑠𝑠</m:t>
                          </m:r>
                        </m:num>
                        <m:den>
                          <m:r>
                            <a:rPr lang="en-AU" sz="2000" i="1">
                              <a:solidFill>
                                <a:srgbClr val="000000"/>
                              </a:solidFill>
                              <a:effectLst/>
                              <a:latin typeface="Cambria Math" panose="02040503050406030204" pitchFamily="18" charset="0"/>
                              <a:ea typeface="Calibri" panose="020F0502020204030204" pitchFamily="34" charset="0"/>
                            </a:rPr>
                            <m:t>𝑉𝑜𝑙𝑢𝑚𝑒</m:t>
                          </m:r>
                        </m:den>
                      </m:f>
                    </m:oMath>
                  </m:oMathPara>
                </a14:m>
                <a:endParaRPr lang="en-AU" sz="2000" dirty="0">
                  <a:effectLst/>
                  <a:ea typeface="Calibri" panose="020F0502020204030204" pitchFamily="34" charset="0"/>
                </a:endParaRPr>
              </a:p>
              <a:p>
                <a:pPr algn="ctr">
                  <a:lnSpc>
                    <a:spcPct val="150000"/>
                  </a:lnSpc>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effectLst/>
                          <a:latin typeface="Cambria Math" panose="02040503050406030204" pitchFamily="18" charset="0"/>
                          <a:ea typeface="Calibri" panose="020F0502020204030204" pitchFamily="34" charset="0"/>
                        </a:rPr>
                        <m:t>𝐷𝑒𝑛</m:t>
                      </m:r>
                      <m:r>
                        <m:rPr>
                          <m:sty m:val="p"/>
                        </m:rPr>
                        <a:rPr lang="en-AU" sz="2000" i="0">
                          <a:solidFill>
                            <a:srgbClr val="000000"/>
                          </a:solidFill>
                          <a:effectLst/>
                          <a:latin typeface="Cambria Math" panose="02040503050406030204" pitchFamily="18" charset="0"/>
                          <a:ea typeface="Calibri" panose="020F0502020204030204" pitchFamily="34" charset="0"/>
                        </a:rPr>
                        <m:t>s</m:t>
                      </m:r>
                      <m:r>
                        <a:rPr lang="en-AU" sz="2000" i="1">
                          <a:solidFill>
                            <a:srgbClr val="000000"/>
                          </a:solidFill>
                          <a:effectLst/>
                          <a:latin typeface="Cambria Math" panose="02040503050406030204" pitchFamily="18" charset="0"/>
                          <a:ea typeface="Calibri" panose="020F0502020204030204" pitchFamily="34" charset="0"/>
                        </a:rPr>
                        <m:t>𝑖𝑡𝑦</m:t>
                      </m:r>
                      <m:r>
                        <a:rPr lang="en-AU" sz="2000" i="1">
                          <a:solidFill>
                            <a:srgbClr val="000000"/>
                          </a:solidFill>
                          <a:effectLst/>
                          <a:latin typeface="Cambria Math" panose="02040503050406030204" pitchFamily="18" charset="0"/>
                          <a:ea typeface="Calibri" panose="020F0502020204030204" pitchFamily="34" charset="0"/>
                        </a:rPr>
                        <m:t>=</m:t>
                      </m:r>
                      <m:f>
                        <m:fPr>
                          <m:ctrlPr>
                            <a:rPr lang="en-AU" sz="2000" i="1">
                              <a:solidFill>
                                <a:srgbClr val="000000"/>
                              </a:solidFill>
                              <a:effectLst/>
                              <a:latin typeface="Cambria Math" panose="02040503050406030204" pitchFamily="18" charset="0"/>
                              <a:ea typeface="Calibri" panose="020F0502020204030204" pitchFamily="34" charset="0"/>
                            </a:rPr>
                          </m:ctrlPr>
                        </m:fPr>
                        <m:num>
                          <m:r>
                            <a:rPr lang="en-AU" sz="2000" i="1">
                              <a:solidFill>
                                <a:srgbClr val="000000"/>
                              </a:solidFill>
                              <a:effectLst/>
                              <a:latin typeface="Cambria Math" panose="02040503050406030204" pitchFamily="18" charset="0"/>
                              <a:ea typeface="Calibri" panose="020F0502020204030204" pitchFamily="34" charset="0"/>
                            </a:rPr>
                            <m:t>50</m:t>
                          </m:r>
                        </m:num>
                        <m:den>
                          <m:r>
                            <a:rPr lang="en-AU" sz="2000" b="0" i="1" smtClean="0">
                              <a:solidFill>
                                <a:srgbClr val="000000"/>
                              </a:solidFill>
                              <a:effectLst/>
                              <a:latin typeface="Cambria Math" panose="02040503050406030204" pitchFamily="18" charset="0"/>
                              <a:ea typeface="Calibri" panose="020F0502020204030204" pitchFamily="34" charset="0"/>
                            </a:rPr>
                            <m:t>2.</m:t>
                          </m:r>
                          <m:r>
                            <a:rPr lang="en-AU" sz="2000" i="1">
                              <a:solidFill>
                                <a:srgbClr val="000000"/>
                              </a:solidFill>
                              <a:effectLst/>
                              <a:latin typeface="Cambria Math" panose="02040503050406030204" pitchFamily="18" charset="0"/>
                              <a:ea typeface="Calibri" panose="020F0502020204030204" pitchFamily="34" charset="0"/>
                            </a:rPr>
                            <m:t>5</m:t>
                          </m:r>
                        </m:den>
                      </m:f>
                      <m:r>
                        <a:rPr lang="en-AU" sz="2000" i="1">
                          <a:solidFill>
                            <a:srgbClr val="000000"/>
                          </a:solidFill>
                          <a:effectLst/>
                          <a:latin typeface="Cambria Math" panose="02040503050406030204" pitchFamily="18" charset="0"/>
                          <a:ea typeface="Calibri" panose="020F0502020204030204" pitchFamily="34" charset="0"/>
                        </a:rPr>
                        <m:t>=2</m:t>
                      </m:r>
                      <m:r>
                        <a:rPr lang="en-AU" sz="2000" b="0" i="1" smtClean="0">
                          <a:solidFill>
                            <a:srgbClr val="000000"/>
                          </a:solidFill>
                          <a:effectLst/>
                          <a:latin typeface="Cambria Math" panose="02040503050406030204" pitchFamily="18" charset="0"/>
                          <a:ea typeface="Calibri" panose="020F0502020204030204" pitchFamily="34" charset="0"/>
                        </a:rPr>
                        <m:t>0</m:t>
                      </m:r>
                    </m:oMath>
                  </m:oMathPara>
                </a14:m>
                <a:endParaRPr lang="en-AU" sz="2000" dirty="0">
                  <a:effectLst/>
                  <a:ea typeface="Calibri" panose="020F0502020204030204" pitchFamily="34" charset="0"/>
                </a:endParaRPr>
              </a:p>
            </p:txBody>
          </p:sp>
        </mc:Choice>
        <mc:Fallback xmlns="">
          <p:sp>
            <p:nvSpPr>
              <p:cNvPr id="7" name="TextBox 6">
                <a:extLst>
                  <a:ext uri="{FF2B5EF4-FFF2-40B4-BE49-F238E27FC236}">
                    <a16:creationId xmlns:a16="http://schemas.microsoft.com/office/drawing/2014/main" id="{F9AF980A-0F0A-9B30-E6B6-4579554315A6}"/>
                  </a:ext>
                </a:extLst>
              </p:cNvPr>
              <p:cNvSpPr txBox="1">
                <a:spLocks noRot="1" noChangeAspect="1" noMove="1" noResize="1" noEditPoints="1" noAdjustHandles="1" noChangeArrowheads="1" noChangeShapeType="1" noTextEdit="1"/>
              </p:cNvSpPr>
              <p:nvPr/>
            </p:nvSpPr>
            <p:spPr>
              <a:xfrm>
                <a:off x="4283887" y="2508455"/>
                <a:ext cx="2380851" cy="3701463"/>
              </a:xfrm>
              <a:prstGeom prst="rect">
                <a:avLst/>
              </a:prstGeom>
              <a:blipFill>
                <a:blip r:embed="rId3"/>
                <a:stretch>
                  <a:fillRect l="-282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F833A2D-D671-3E34-9FFD-808732CC1B07}"/>
              </a:ext>
            </a:extLst>
          </p:cNvPr>
          <p:cNvSpPr txBox="1"/>
          <p:nvPr/>
        </p:nvSpPr>
        <p:spPr>
          <a:xfrm>
            <a:off x="8318900" y="2593791"/>
            <a:ext cx="2581330" cy="1112549"/>
          </a:xfrm>
          <a:prstGeom prst="rect">
            <a:avLst/>
          </a:prstGeom>
          <a:noFill/>
        </p:spPr>
        <p:txBody>
          <a:bodyPr wrap="square">
            <a:spAutoFit/>
          </a:bodyPr>
          <a:lstStyle/>
          <a:p>
            <a:pPr>
              <a:lnSpc>
                <a:spcPct val="150000"/>
              </a:lnSpc>
              <a:spcAft>
                <a:spcPts val="1200"/>
              </a:spcAft>
            </a:pPr>
            <a:r>
              <a:rPr lang="en-AU" sz="2000" b="1" dirty="0">
                <a:effectLst/>
                <a:ea typeface="Calibri" panose="020F0502020204030204" pitchFamily="34" charset="0"/>
              </a:rPr>
              <a:t>Answer</a:t>
            </a:r>
          </a:p>
          <a:p>
            <a:pPr>
              <a:lnSpc>
                <a:spcPct val="150000"/>
              </a:lnSpc>
              <a:spcAft>
                <a:spcPts val="1200"/>
              </a:spcAft>
            </a:pPr>
            <a:r>
              <a:rPr lang="en-AU" sz="2000" dirty="0">
                <a:effectLst/>
                <a:ea typeface="Calibri" panose="020F0502020204030204" pitchFamily="34" charset="0"/>
              </a:rPr>
              <a:t>20 </a:t>
            </a:r>
            <a:r>
              <a:rPr lang="en-AU" sz="2000" dirty="0"/>
              <a:t>g cm</a:t>
            </a:r>
            <a:r>
              <a:rPr lang="en-AU" sz="2000" baseline="30000" dirty="0"/>
              <a:t>-3 </a:t>
            </a:r>
            <a:endParaRPr lang="en-AU" sz="2000" dirty="0"/>
          </a:p>
        </p:txBody>
      </p:sp>
      <p:cxnSp>
        <p:nvCxnSpPr>
          <p:cNvPr id="9" name="Straight Connector 8">
            <a:extLst>
              <a:ext uri="{FF2B5EF4-FFF2-40B4-BE49-F238E27FC236}">
                <a16:creationId xmlns:a16="http://schemas.microsoft.com/office/drawing/2014/main" id="{2F9C0B35-4878-0873-F087-6B9DAA09F30C}"/>
              </a:ext>
              <a:ext uri="{C183D7F6-B498-43B3-948B-1728B52AA6E4}">
                <adec:decorative xmlns:adec="http://schemas.microsoft.com/office/drawing/2017/decorative" val="1"/>
              </a:ext>
            </a:extLst>
          </p:cNvPr>
          <p:cNvCxnSpPr/>
          <p:nvPr/>
        </p:nvCxnSpPr>
        <p:spPr>
          <a:xfrm>
            <a:off x="3456806"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507ED7-4F06-D9D8-F507-1D1790C8DFC9}"/>
              </a:ext>
              <a:ext uri="{C183D7F6-B498-43B3-948B-1728B52AA6E4}">
                <adec:decorative xmlns:adec="http://schemas.microsoft.com/office/drawing/2017/decorative" val="1"/>
              </a:ext>
            </a:extLst>
          </p:cNvPr>
          <p:cNvCxnSpPr/>
          <p:nvPr/>
        </p:nvCxnSpPr>
        <p:spPr>
          <a:xfrm>
            <a:off x="749181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32B8E84-6B95-462E-267F-8E806132D2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6024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F0F74-D2E6-CD59-49A4-2B7EAB8C3E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24B3644-8AD8-31F0-0C4E-91341B1CF037}"/>
              </a:ext>
            </a:extLst>
          </p:cNvPr>
          <p:cNvSpPr>
            <a:spLocks noGrp="1"/>
          </p:cNvSpPr>
          <p:nvPr>
            <p:ph type="title"/>
          </p:nvPr>
        </p:nvSpPr>
        <p:spPr/>
        <p:txBody>
          <a:bodyPr/>
          <a:lstStyle/>
          <a:p>
            <a:r>
              <a:rPr lang="en-AU"/>
              <a:t>1.4 Calculating density – worked solutions (3 of 8)</a:t>
            </a:r>
          </a:p>
        </p:txBody>
      </p:sp>
      <p:sp>
        <p:nvSpPr>
          <p:cNvPr id="3" name="Text Placeholder 12">
            <a:extLst>
              <a:ext uri="{FF2B5EF4-FFF2-40B4-BE49-F238E27FC236}">
                <a16:creationId xmlns:a16="http://schemas.microsoft.com/office/drawing/2014/main" id="{1B46A2D0-4E78-D0A7-280E-81657A7D6D71}"/>
              </a:ext>
            </a:extLst>
          </p:cNvPr>
          <p:cNvSpPr>
            <a:spLocks noGrp="1"/>
          </p:cNvSpPr>
          <p:nvPr>
            <p:ph type="body" sz="quarter" idx="18"/>
          </p:nvPr>
        </p:nvSpPr>
        <p:spPr/>
        <p:txBody>
          <a:bodyPr/>
          <a:lstStyle/>
          <a:p>
            <a:r>
              <a:rPr lang="en-AU"/>
              <a:t>Worked solution – Question 3</a:t>
            </a:r>
          </a:p>
        </p:txBody>
      </p:sp>
      <p:sp>
        <p:nvSpPr>
          <p:cNvPr id="4" name="TextBox 3">
            <a:extLst>
              <a:ext uri="{FF2B5EF4-FFF2-40B4-BE49-F238E27FC236}">
                <a16:creationId xmlns:a16="http://schemas.microsoft.com/office/drawing/2014/main" id="{F4B7263B-60CF-3ADD-EAAB-D854BEC5392B}"/>
              </a:ext>
            </a:extLst>
          </p:cNvPr>
          <p:cNvSpPr txBox="1"/>
          <p:nvPr/>
        </p:nvSpPr>
        <p:spPr>
          <a:xfrm>
            <a:off x="232172" y="1415862"/>
            <a:ext cx="11611825" cy="496996"/>
          </a:xfrm>
          <a:prstGeom prst="rect">
            <a:avLst/>
          </a:prstGeom>
          <a:noFill/>
        </p:spPr>
        <p:txBody>
          <a:bodyPr wrap="square">
            <a:spAutoFit/>
          </a:bodyPr>
          <a:lstStyle/>
          <a:p>
            <a:pPr>
              <a:lnSpc>
                <a:spcPct val="150000"/>
              </a:lnSpc>
              <a:spcBef>
                <a:spcPts val="1200"/>
              </a:spcBef>
              <a:spcAft>
                <a:spcPts val="600"/>
              </a:spcAft>
            </a:pPr>
            <a:r>
              <a:rPr lang="en-AU" sz="2000">
                <a:effectLst/>
                <a:latin typeface="Arial" panose="020B0604020202020204" pitchFamily="34" charset="0"/>
                <a:ea typeface="Calibri" panose="020F0502020204030204" pitchFamily="34" charset="0"/>
              </a:rPr>
              <a:t>A metal ball has a mass of 200 g and a volume of 100 cm</a:t>
            </a:r>
            <a:r>
              <a:rPr lang="en-AU" sz="2000" baseline="30000">
                <a:effectLst/>
                <a:latin typeface="Arial" panose="020B0604020202020204" pitchFamily="34" charset="0"/>
                <a:ea typeface="Calibri" panose="020F0502020204030204" pitchFamily="34" charset="0"/>
              </a:rPr>
              <a:t>3</a:t>
            </a:r>
            <a:r>
              <a:rPr lang="en-AU" sz="2000">
                <a:effectLst/>
                <a:latin typeface="Arial" panose="020B0604020202020204" pitchFamily="34" charset="0"/>
                <a:ea typeface="Calibri" panose="020F0502020204030204" pitchFamily="34" charset="0"/>
              </a:rPr>
              <a:t>. What is the density of the metal ball?</a:t>
            </a:r>
          </a:p>
        </p:txBody>
      </p:sp>
      <p:sp>
        <p:nvSpPr>
          <p:cNvPr id="9" name="TextBox 8">
            <a:extLst>
              <a:ext uri="{FF2B5EF4-FFF2-40B4-BE49-F238E27FC236}">
                <a16:creationId xmlns:a16="http://schemas.microsoft.com/office/drawing/2014/main" id="{EEFB5CCC-F9DA-DB85-ABA5-600975A69AA7}"/>
              </a:ext>
            </a:extLst>
          </p:cNvPr>
          <p:cNvSpPr txBox="1"/>
          <p:nvPr/>
        </p:nvSpPr>
        <p:spPr>
          <a:xfrm>
            <a:off x="360000" y="2526351"/>
            <a:ext cx="2269725" cy="1881990"/>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Given</a:t>
            </a:r>
          </a:p>
          <a:p>
            <a:pPr>
              <a:lnSpc>
                <a:spcPct val="150000"/>
              </a:lnSpc>
              <a:spcBef>
                <a:spcPts val="1200"/>
              </a:spcBef>
              <a:spcAft>
                <a:spcPts val="1200"/>
              </a:spcAft>
            </a:pPr>
            <a:r>
              <a:rPr lang="en-AU" sz="2000" dirty="0">
                <a:ea typeface="Calibri" panose="020F0502020204030204" pitchFamily="34" charset="0"/>
              </a:rPr>
              <a:t>Mass = 200 g</a:t>
            </a:r>
          </a:p>
          <a:p>
            <a:pPr>
              <a:lnSpc>
                <a:spcPct val="150000"/>
              </a:lnSpc>
              <a:spcAft>
                <a:spcPts val="1200"/>
              </a:spcAft>
            </a:pPr>
            <a:r>
              <a:rPr lang="en-AU" sz="2000" dirty="0">
                <a:ea typeface="Calibri" panose="020F0502020204030204" pitchFamily="34" charset="0"/>
              </a:rPr>
              <a:t>Volume = 100 cm</a:t>
            </a:r>
            <a:r>
              <a:rPr lang="en-AU" sz="2000" baseline="30000" dirty="0">
                <a:ea typeface="Calibri" panose="020F0502020204030204" pitchFamily="34" charset="0"/>
              </a:rPr>
              <a:t>3</a:t>
            </a:r>
            <a:endParaRPr lang="en-AU" sz="20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69ACB7-82A4-C078-41DF-94EE1E06A33E}"/>
                  </a:ext>
                </a:extLst>
              </p:cNvPr>
              <p:cNvSpPr txBox="1"/>
              <p:nvPr/>
            </p:nvSpPr>
            <p:spPr>
              <a:xfrm>
                <a:off x="4283887" y="2508455"/>
                <a:ext cx="2380851" cy="3692101"/>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Working</a:t>
                </a: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𝜌</m:t>
                      </m:r>
                      <m:r>
                        <a:rPr lang="en-AU" sz="200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𝑚</m:t>
                          </m:r>
                        </m:num>
                        <m:den>
                          <m:r>
                            <a:rPr lang="en-AU" sz="2000" i="1">
                              <a:latin typeface="Cambria Math" panose="02040503050406030204" pitchFamily="18" charset="0"/>
                            </a:rPr>
                            <m:t>𝑉</m:t>
                          </m:r>
                        </m:den>
                      </m:f>
                    </m:oMath>
                  </m:oMathPara>
                </a14:m>
                <a:endParaRPr lang="en-AU" sz="2000" b="1" dirty="0">
                  <a:ea typeface="Calibri" panose="020F0502020204030204" pitchFamily="34"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𝐷𝑒𝑛𝑠𝑖𝑡𝑦</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𝑀𝑎𝑠𝑠</m:t>
                          </m:r>
                        </m:num>
                        <m:den>
                          <m:r>
                            <a:rPr lang="en-AU" sz="2000" i="1">
                              <a:solidFill>
                                <a:srgbClr val="000000"/>
                              </a:solidFill>
                              <a:latin typeface="Cambria Math" panose="02040503050406030204" pitchFamily="18" charset="0"/>
                              <a:ea typeface="Calibri" panose="020F0502020204030204" pitchFamily="34" charset="0"/>
                            </a:rPr>
                            <m:t>𝑉𝑜𝑙𝑢𝑚𝑒</m:t>
                          </m:r>
                        </m:den>
                      </m:f>
                    </m:oMath>
                  </m:oMathPara>
                </a14:m>
                <a:endParaRPr lang="en-AU" sz="2000" dirty="0">
                  <a:ea typeface="Calibri" panose="020F0502020204030204" pitchFamily="34" charset="0"/>
                </a:endParaRPr>
              </a:p>
              <a:p>
                <a:pPr algn="ct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𝐷𝑒𝑛</m:t>
                      </m:r>
                      <m:r>
                        <m:rPr>
                          <m:sty m:val="p"/>
                        </m:rPr>
                        <a:rPr lang="en-AU" sz="2000">
                          <a:solidFill>
                            <a:srgbClr val="000000"/>
                          </a:solidFill>
                          <a:latin typeface="Cambria Math" panose="02040503050406030204" pitchFamily="18" charset="0"/>
                          <a:ea typeface="Calibri" panose="020F0502020204030204" pitchFamily="34" charset="0"/>
                        </a:rPr>
                        <m:t>s</m:t>
                      </m:r>
                      <m:r>
                        <a:rPr lang="en-AU" sz="2000" i="1">
                          <a:solidFill>
                            <a:srgbClr val="000000"/>
                          </a:solidFill>
                          <a:latin typeface="Cambria Math" panose="02040503050406030204" pitchFamily="18" charset="0"/>
                          <a:ea typeface="Calibri" panose="020F0502020204030204" pitchFamily="34" charset="0"/>
                        </a:rPr>
                        <m:t>𝑖𝑡𝑦</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200</m:t>
                          </m:r>
                        </m:num>
                        <m:den>
                          <m:r>
                            <a:rPr lang="en-AU" sz="2000" i="1">
                              <a:solidFill>
                                <a:srgbClr val="000000"/>
                              </a:solidFill>
                              <a:latin typeface="Cambria Math" panose="02040503050406030204" pitchFamily="18" charset="0"/>
                              <a:ea typeface="Calibri" panose="020F0502020204030204" pitchFamily="34" charset="0"/>
                            </a:rPr>
                            <m:t>100</m:t>
                          </m:r>
                        </m:den>
                      </m:f>
                      <m:r>
                        <a:rPr lang="en-AU" sz="2000" i="1">
                          <a:solidFill>
                            <a:srgbClr val="000000"/>
                          </a:solidFill>
                          <a:latin typeface="Cambria Math" panose="02040503050406030204" pitchFamily="18" charset="0"/>
                          <a:ea typeface="Calibri" panose="020F0502020204030204" pitchFamily="34" charset="0"/>
                        </a:rPr>
                        <m:t>=2</m:t>
                      </m:r>
                    </m:oMath>
                  </m:oMathPara>
                </a14:m>
                <a:endParaRPr lang="en-AU" sz="2000" dirty="0">
                  <a:ea typeface="Calibri" panose="020F0502020204030204" pitchFamily="34" charset="0"/>
                </a:endParaRPr>
              </a:p>
            </p:txBody>
          </p:sp>
        </mc:Choice>
        <mc:Fallback xmlns="">
          <p:sp>
            <p:nvSpPr>
              <p:cNvPr id="10" name="TextBox 9">
                <a:extLst>
                  <a:ext uri="{FF2B5EF4-FFF2-40B4-BE49-F238E27FC236}">
                    <a16:creationId xmlns:a16="http://schemas.microsoft.com/office/drawing/2014/main" id="{8769ACB7-82A4-C078-41DF-94EE1E06A33E}"/>
                  </a:ext>
                </a:extLst>
              </p:cNvPr>
              <p:cNvSpPr txBox="1">
                <a:spLocks noRot="1" noChangeAspect="1" noMove="1" noResize="1" noEditPoints="1" noAdjustHandles="1" noChangeArrowheads="1" noChangeShapeType="1" noTextEdit="1"/>
              </p:cNvSpPr>
              <p:nvPr/>
            </p:nvSpPr>
            <p:spPr>
              <a:xfrm>
                <a:off x="4283887" y="2508455"/>
                <a:ext cx="2380851" cy="3692101"/>
              </a:xfrm>
              <a:prstGeom prst="rect">
                <a:avLst/>
              </a:prstGeom>
              <a:blipFill>
                <a:blip r:embed="rId3"/>
                <a:stretch>
                  <a:fillRect l="-282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CECD12D-61D3-4631-5296-291CC78CE8C4}"/>
              </a:ext>
            </a:extLst>
          </p:cNvPr>
          <p:cNvSpPr txBox="1"/>
          <p:nvPr/>
        </p:nvSpPr>
        <p:spPr>
          <a:xfrm>
            <a:off x="8318900" y="2593791"/>
            <a:ext cx="2581330" cy="1112549"/>
          </a:xfrm>
          <a:prstGeom prst="rect">
            <a:avLst/>
          </a:prstGeom>
          <a:noFill/>
        </p:spPr>
        <p:txBody>
          <a:bodyPr wrap="square">
            <a:spAutoFit/>
          </a:bodyPr>
          <a:lstStyle/>
          <a:p>
            <a:pPr>
              <a:lnSpc>
                <a:spcPct val="150000"/>
              </a:lnSpc>
              <a:spcAft>
                <a:spcPts val="1200"/>
              </a:spcAft>
            </a:pPr>
            <a:r>
              <a:rPr lang="en-AU" sz="2000" b="1" dirty="0">
                <a:ea typeface="Calibri" panose="020F0502020204030204" pitchFamily="34" charset="0"/>
              </a:rPr>
              <a:t>Answer</a:t>
            </a:r>
          </a:p>
          <a:p>
            <a:pPr>
              <a:lnSpc>
                <a:spcPct val="150000"/>
              </a:lnSpc>
              <a:spcAft>
                <a:spcPts val="1200"/>
              </a:spcAft>
            </a:pPr>
            <a:r>
              <a:rPr lang="en-AU" sz="2000" dirty="0">
                <a:ea typeface="Calibri" panose="020F0502020204030204" pitchFamily="34" charset="0"/>
              </a:rPr>
              <a:t>2 </a:t>
            </a:r>
            <a:r>
              <a:rPr lang="en-AU" sz="2000" dirty="0"/>
              <a:t>g cm</a:t>
            </a:r>
            <a:r>
              <a:rPr lang="en-AU" sz="2000" baseline="30000" dirty="0"/>
              <a:t>-3 </a:t>
            </a:r>
            <a:endParaRPr lang="en-AU" sz="2000" dirty="0"/>
          </a:p>
        </p:txBody>
      </p:sp>
      <p:cxnSp>
        <p:nvCxnSpPr>
          <p:cNvPr id="12" name="Straight Connector 11">
            <a:extLst>
              <a:ext uri="{FF2B5EF4-FFF2-40B4-BE49-F238E27FC236}">
                <a16:creationId xmlns:a16="http://schemas.microsoft.com/office/drawing/2014/main" id="{149C2186-3444-E30A-8C79-998BEC017BA9}"/>
              </a:ext>
              <a:ext uri="{C183D7F6-B498-43B3-948B-1728B52AA6E4}">
                <adec:decorative xmlns:adec="http://schemas.microsoft.com/office/drawing/2017/decorative" val="1"/>
              </a:ext>
            </a:extLst>
          </p:cNvPr>
          <p:cNvCxnSpPr/>
          <p:nvPr/>
        </p:nvCxnSpPr>
        <p:spPr>
          <a:xfrm>
            <a:off x="3456806"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B81CD7-65DB-D3BC-0050-6DAA2B41925C}"/>
              </a:ext>
              <a:ext uri="{C183D7F6-B498-43B3-948B-1728B52AA6E4}">
                <adec:decorative xmlns:adec="http://schemas.microsoft.com/office/drawing/2017/decorative" val="1"/>
              </a:ext>
            </a:extLst>
          </p:cNvPr>
          <p:cNvCxnSpPr/>
          <p:nvPr/>
        </p:nvCxnSpPr>
        <p:spPr>
          <a:xfrm>
            <a:off x="749181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D18A62E-780D-EFFD-6A20-FD0548CED7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20398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D2336-B5E8-FD86-FEE7-B9A3C3A7978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8068987-F383-2C34-6C03-050C53B14B50}"/>
              </a:ext>
            </a:extLst>
          </p:cNvPr>
          <p:cNvSpPr>
            <a:spLocks noGrp="1"/>
          </p:cNvSpPr>
          <p:nvPr>
            <p:ph type="title"/>
          </p:nvPr>
        </p:nvSpPr>
        <p:spPr/>
        <p:txBody>
          <a:bodyPr/>
          <a:lstStyle/>
          <a:p>
            <a:r>
              <a:rPr lang="en-AU" dirty="0"/>
              <a:t>1.4 Calculating density – worked solutions (4 of 8)</a:t>
            </a:r>
          </a:p>
        </p:txBody>
      </p:sp>
      <p:sp>
        <p:nvSpPr>
          <p:cNvPr id="3" name="Text Placeholder 12">
            <a:extLst>
              <a:ext uri="{FF2B5EF4-FFF2-40B4-BE49-F238E27FC236}">
                <a16:creationId xmlns:a16="http://schemas.microsoft.com/office/drawing/2014/main" id="{12CAFA9A-6A1F-65B9-191B-FF4A1BBC7869}"/>
              </a:ext>
            </a:extLst>
          </p:cNvPr>
          <p:cNvSpPr>
            <a:spLocks noGrp="1"/>
          </p:cNvSpPr>
          <p:nvPr>
            <p:ph type="body" sz="quarter" idx="18"/>
          </p:nvPr>
        </p:nvSpPr>
        <p:spPr/>
        <p:txBody>
          <a:bodyPr/>
          <a:lstStyle/>
          <a:p>
            <a:r>
              <a:rPr lang="en-AU"/>
              <a:t>Worked solution – Question 4</a:t>
            </a:r>
          </a:p>
        </p:txBody>
      </p:sp>
      <p:sp>
        <p:nvSpPr>
          <p:cNvPr id="4" name="TextBox 3">
            <a:extLst>
              <a:ext uri="{FF2B5EF4-FFF2-40B4-BE49-F238E27FC236}">
                <a16:creationId xmlns:a16="http://schemas.microsoft.com/office/drawing/2014/main" id="{F54B8FC0-ABB4-D216-88C2-65B2FCB342CD}"/>
              </a:ext>
            </a:extLst>
          </p:cNvPr>
          <p:cNvSpPr txBox="1"/>
          <p:nvPr/>
        </p:nvSpPr>
        <p:spPr>
          <a:xfrm>
            <a:off x="232172" y="1415862"/>
            <a:ext cx="11611825" cy="958660"/>
          </a:xfrm>
          <a:prstGeom prst="rect">
            <a:avLst/>
          </a:prstGeom>
          <a:noFill/>
        </p:spPr>
        <p:txBody>
          <a:bodyPr wrap="square">
            <a:spAutoFit/>
          </a:bodyPr>
          <a:lstStyle/>
          <a:p>
            <a:pPr>
              <a:lnSpc>
                <a:spcPct val="150000"/>
              </a:lnSpc>
              <a:spcBef>
                <a:spcPts val="1200"/>
              </a:spcBef>
              <a:spcAft>
                <a:spcPts val="600"/>
              </a:spcAft>
            </a:pPr>
            <a:r>
              <a:rPr lang="en-AU" sz="2000">
                <a:effectLst/>
                <a:latin typeface="Arial" panose="020B0604020202020204" pitchFamily="34" charset="0"/>
                <a:ea typeface="Calibri" panose="020F0502020204030204" pitchFamily="34" charset="0"/>
              </a:rPr>
              <a:t>A plastic bottle has a mass of 120 g and a volume of 150 cm</a:t>
            </a:r>
            <a:r>
              <a:rPr lang="en-AU" sz="2000" baseline="30000">
                <a:effectLst/>
                <a:latin typeface="Arial" panose="020B0604020202020204" pitchFamily="34" charset="0"/>
                <a:ea typeface="Calibri" panose="020F0502020204030204" pitchFamily="34" charset="0"/>
              </a:rPr>
              <a:t>3</a:t>
            </a:r>
            <a:r>
              <a:rPr lang="en-AU" sz="2000">
                <a:effectLst/>
                <a:latin typeface="Arial" panose="020B0604020202020204" pitchFamily="34" charset="0"/>
                <a:ea typeface="Calibri" panose="020F0502020204030204" pitchFamily="34" charset="0"/>
              </a:rPr>
              <a:t>. What is the density of the plastic bottle?</a:t>
            </a:r>
          </a:p>
        </p:txBody>
      </p:sp>
      <p:sp>
        <p:nvSpPr>
          <p:cNvPr id="11" name="TextBox 10">
            <a:extLst>
              <a:ext uri="{FF2B5EF4-FFF2-40B4-BE49-F238E27FC236}">
                <a16:creationId xmlns:a16="http://schemas.microsoft.com/office/drawing/2014/main" id="{201E0CCE-E4B0-BA34-FDE8-9B3CCEBD1C16}"/>
              </a:ext>
            </a:extLst>
          </p:cNvPr>
          <p:cNvSpPr txBox="1"/>
          <p:nvPr/>
        </p:nvSpPr>
        <p:spPr>
          <a:xfrm>
            <a:off x="360000" y="2526351"/>
            <a:ext cx="2269725" cy="1881990"/>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Given</a:t>
            </a:r>
          </a:p>
          <a:p>
            <a:pPr>
              <a:lnSpc>
                <a:spcPct val="150000"/>
              </a:lnSpc>
              <a:spcBef>
                <a:spcPts val="1200"/>
              </a:spcBef>
              <a:spcAft>
                <a:spcPts val="1200"/>
              </a:spcAft>
            </a:pPr>
            <a:r>
              <a:rPr lang="en-AU" sz="2000" dirty="0">
                <a:ea typeface="Calibri" panose="020F0502020204030204" pitchFamily="34" charset="0"/>
              </a:rPr>
              <a:t>Mass = 120 g</a:t>
            </a:r>
          </a:p>
          <a:p>
            <a:pPr>
              <a:lnSpc>
                <a:spcPct val="150000"/>
              </a:lnSpc>
              <a:spcAft>
                <a:spcPts val="1200"/>
              </a:spcAft>
            </a:pPr>
            <a:r>
              <a:rPr lang="en-AU" sz="2000" dirty="0">
                <a:ea typeface="Calibri" panose="020F0502020204030204" pitchFamily="34" charset="0"/>
              </a:rPr>
              <a:t>Volume = 150 cm</a:t>
            </a:r>
            <a:r>
              <a:rPr lang="en-AU" sz="2000" baseline="30000" dirty="0">
                <a:ea typeface="Calibri" panose="020F0502020204030204" pitchFamily="34" charset="0"/>
              </a:rPr>
              <a:t>3</a:t>
            </a:r>
            <a:endParaRPr lang="en-AU" sz="20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37CA7DF-5C91-2827-B8E0-31BD0AE3C3D2}"/>
                  </a:ext>
                </a:extLst>
              </p:cNvPr>
              <p:cNvSpPr txBox="1"/>
              <p:nvPr/>
            </p:nvSpPr>
            <p:spPr>
              <a:xfrm>
                <a:off x="4283887" y="2508455"/>
                <a:ext cx="2380851" cy="3999878"/>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Working</a:t>
                </a: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𝜌</m:t>
                      </m:r>
                      <m:r>
                        <a:rPr lang="en-AU" sz="200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𝑚</m:t>
                          </m:r>
                        </m:num>
                        <m:den>
                          <m:r>
                            <a:rPr lang="en-AU" sz="2000" i="1">
                              <a:latin typeface="Cambria Math" panose="02040503050406030204" pitchFamily="18" charset="0"/>
                            </a:rPr>
                            <m:t>𝑉</m:t>
                          </m:r>
                        </m:den>
                      </m:f>
                    </m:oMath>
                  </m:oMathPara>
                </a14:m>
                <a:endParaRPr lang="en-AU" sz="2000" b="1" dirty="0">
                  <a:ea typeface="Calibri" panose="020F0502020204030204" pitchFamily="34"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𝐷𝑒𝑛𝑠𝑖𝑡𝑦</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𝑀𝑎𝑠𝑠</m:t>
                          </m:r>
                        </m:num>
                        <m:den>
                          <m:r>
                            <a:rPr lang="en-AU" sz="2000" i="1">
                              <a:solidFill>
                                <a:srgbClr val="000000"/>
                              </a:solidFill>
                              <a:latin typeface="Cambria Math" panose="02040503050406030204" pitchFamily="18" charset="0"/>
                              <a:ea typeface="Calibri" panose="020F0502020204030204" pitchFamily="34" charset="0"/>
                            </a:rPr>
                            <m:t>𝑉𝑜𝑙𝑢𝑚𝑒</m:t>
                          </m:r>
                        </m:den>
                      </m:f>
                    </m:oMath>
                  </m:oMathPara>
                </a14:m>
                <a:endParaRPr lang="en-AU" sz="2000" dirty="0">
                  <a:ea typeface="Calibri" panose="020F0502020204030204" pitchFamily="34" charset="0"/>
                </a:endParaRPr>
              </a:p>
              <a:p>
                <a:pPr algn="ct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𝐷𝑒𝑛</m:t>
                      </m:r>
                      <m:r>
                        <m:rPr>
                          <m:sty m:val="p"/>
                        </m:rPr>
                        <a:rPr lang="en-AU" sz="2000">
                          <a:solidFill>
                            <a:srgbClr val="000000"/>
                          </a:solidFill>
                          <a:latin typeface="Cambria Math" panose="02040503050406030204" pitchFamily="18" charset="0"/>
                          <a:ea typeface="Calibri" panose="020F0502020204030204" pitchFamily="34" charset="0"/>
                        </a:rPr>
                        <m:t>s</m:t>
                      </m:r>
                      <m:r>
                        <a:rPr lang="en-AU" sz="2000" i="1">
                          <a:solidFill>
                            <a:srgbClr val="000000"/>
                          </a:solidFill>
                          <a:latin typeface="Cambria Math" panose="02040503050406030204" pitchFamily="18" charset="0"/>
                          <a:ea typeface="Calibri" panose="020F0502020204030204" pitchFamily="34" charset="0"/>
                        </a:rPr>
                        <m:t>𝑖𝑡𝑦</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120</m:t>
                          </m:r>
                        </m:num>
                        <m:den>
                          <m:r>
                            <a:rPr lang="en-AU" sz="2000" i="1">
                              <a:solidFill>
                                <a:srgbClr val="000000"/>
                              </a:solidFill>
                              <a:latin typeface="Cambria Math" panose="02040503050406030204" pitchFamily="18" charset="0"/>
                              <a:ea typeface="Calibri" panose="020F0502020204030204" pitchFamily="34" charset="0"/>
                            </a:rPr>
                            <m:t>150</m:t>
                          </m:r>
                        </m:den>
                      </m:f>
                      <m:r>
                        <a:rPr lang="en-AU" sz="2000" i="1">
                          <a:solidFill>
                            <a:srgbClr val="000000"/>
                          </a:solidFill>
                          <a:latin typeface="Cambria Math" panose="02040503050406030204" pitchFamily="18" charset="0"/>
                          <a:ea typeface="Calibri" panose="020F0502020204030204" pitchFamily="34" charset="0"/>
                        </a:rPr>
                        <m:t>=0.8</m:t>
                      </m:r>
                    </m:oMath>
                  </m:oMathPara>
                </a14:m>
                <a:endParaRPr lang="en-AU" sz="2000" dirty="0">
                  <a:ea typeface="Calibri" panose="020F0502020204030204" pitchFamily="34" charset="0"/>
                </a:endParaRPr>
              </a:p>
            </p:txBody>
          </p:sp>
        </mc:Choice>
        <mc:Fallback xmlns="">
          <p:sp>
            <p:nvSpPr>
              <p:cNvPr id="12" name="TextBox 11">
                <a:extLst>
                  <a:ext uri="{FF2B5EF4-FFF2-40B4-BE49-F238E27FC236}">
                    <a16:creationId xmlns:a16="http://schemas.microsoft.com/office/drawing/2014/main" id="{837CA7DF-5C91-2827-B8E0-31BD0AE3C3D2}"/>
                  </a:ext>
                </a:extLst>
              </p:cNvPr>
              <p:cNvSpPr txBox="1">
                <a:spLocks noRot="1" noChangeAspect="1" noMove="1" noResize="1" noEditPoints="1" noAdjustHandles="1" noChangeArrowheads="1" noChangeShapeType="1" noTextEdit="1"/>
              </p:cNvSpPr>
              <p:nvPr/>
            </p:nvSpPr>
            <p:spPr>
              <a:xfrm>
                <a:off x="4283887" y="2508455"/>
                <a:ext cx="2380851" cy="3999878"/>
              </a:xfrm>
              <a:prstGeom prst="rect">
                <a:avLst/>
              </a:prstGeom>
              <a:blipFill>
                <a:blip r:embed="rId3"/>
                <a:stretch>
                  <a:fillRect l="-282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B60B488-06E2-EA67-A5D8-DC3AC5371E53}"/>
              </a:ext>
            </a:extLst>
          </p:cNvPr>
          <p:cNvSpPr txBox="1"/>
          <p:nvPr/>
        </p:nvSpPr>
        <p:spPr>
          <a:xfrm>
            <a:off x="8318900" y="2593791"/>
            <a:ext cx="2581330" cy="1112549"/>
          </a:xfrm>
          <a:prstGeom prst="rect">
            <a:avLst/>
          </a:prstGeom>
          <a:noFill/>
        </p:spPr>
        <p:txBody>
          <a:bodyPr wrap="square">
            <a:spAutoFit/>
          </a:bodyPr>
          <a:lstStyle/>
          <a:p>
            <a:pPr>
              <a:lnSpc>
                <a:spcPct val="150000"/>
              </a:lnSpc>
              <a:spcAft>
                <a:spcPts val="1200"/>
              </a:spcAft>
            </a:pPr>
            <a:r>
              <a:rPr lang="en-AU" sz="2000" b="1" dirty="0">
                <a:ea typeface="Calibri" panose="020F0502020204030204" pitchFamily="34" charset="0"/>
              </a:rPr>
              <a:t>Answer</a:t>
            </a:r>
          </a:p>
          <a:p>
            <a:pPr>
              <a:lnSpc>
                <a:spcPct val="150000"/>
              </a:lnSpc>
              <a:spcAft>
                <a:spcPts val="1200"/>
              </a:spcAft>
            </a:pPr>
            <a:r>
              <a:rPr lang="en-AU" sz="2000" dirty="0">
                <a:ea typeface="Calibri" panose="020F0502020204030204" pitchFamily="34" charset="0"/>
              </a:rPr>
              <a:t>0.8 </a:t>
            </a:r>
            <a:r>
              <a:rPr lang="en-AU" sz="2000" dirty="0"/>
              <a:t>g cm</a:t>
            </a:r>
            <a:r>
              <a:rPr lang="en-AU" sz="2000" baseline="30000" dirty="0"/>
              <a:t>-3 </a:t>
            </a:r>
            <a:endParaRPr lang="en-AU" sz="2000" dirty="0"/>
          </a:p>
        </p:txBody>
      </p:sp>
      <p:cxnSp>
        <p:nvCxnSpPr>
          <p:cNvPr id="14" name="Straight Connector 13">
            <a:extLst>
              <a:ext uri="{FF2B5EF4-FFF2-40B4-BE49-F238E27FC236}">
                <a16:creationId xmlns:a16="http://schemas.microsoft.com/office/drawing/2014/main" id="{266D0AEE-6C60-1949-A75E-41A6CAFEAA69}"/>
              </a:ext>
              <a:ext uri="{C183D7F6-B498-43B3-948B-1728B52AA6E4}">
                <adec:decorative xmlns:adec="http://schemas.microsoft.com/office/drawing/2017/decorative" val="1"/>
              </a:ext>
            </a:extLst>
          </p:cNvPr>
          <p:cNvCxnSpPr/>
          <p:nvPr/>
        </p:nvCxnSpPr>
        <p:spPr>
          <a:xfrm>
            <a:off x="3456806"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1424CD-1D08-888D-32EC-E33ECB51C742}"/>
              </a:ext>
              <a:ext uri="{C183D7F6-B498-43B3-948B-1728B52AA6E4}">
                <adec:decorative xmlns:adec="http://schemas.microsoft.com/office/drawing/2017/decorative" val="1"/>
              </a:ext>
            </a:extLst>
          </p:cNvPr>
          <p:cNvCxnSpPr/>
          <p:nvPr/>
        </p:nvCxnSpPr>
        <p:spPr>
          <a:xfrm>
            <a:off x="749181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0624F43-837A-8631-C0BB-5DEC75DE51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77346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8803A-2D4C-720A-F74B-C2E6C1A1CFB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66CBA94-F870-CA2E-FE33-F7EC04A5BBD5}"/>
              </a:ext>
            </a:extLst>
          </p:cNvPr>
          <p:cNvSpPr>
            <a:spLocks noGrp="1"/>
          </p:cNvSpPr>
          <p:nvPr>
            <p:ph type="title"/>
          </p:nvPr>
        </p:nvSpPr>
        <p:spPr/>
        <p:txBody>
          <a:bodyPr/>
          <a:lstStyle/>
          <a:p>
            <a:r>
              <a:rPr lang="en-AU"/>
              <a:t>1.4 Calculating density – worked solutions (5 of 8)</a:t>
            </a:r>
          </a:p>
        </p:txBody>
      </p:sp>
      <p:sp>
        <p:nvSpPr>
          <p:cNvPr id="3" name="Text Placeholder 12">
            <a:extLst>
              <a:ext uri="{FF2B5EF4-FFF2-40B4-BE49-F238E27FC236}">
                <a16:creationId xmlns:a16="http://schemas.microsoft.com/office/drawing/2014/main" id="{5C0FE808-FBF3-7FAE-DA72-956328BD6A31}"/>
              </a:ext>
            </a:extLst>
          </p:cNvPr>
          <p:cNvSpPr>
            <a:spLocks noGrp="1"/>
          </p:cNvSpPr>
          <p:nvPr>
            <p:ph type="body" sz="quarter" idx="18"/>
          </p:nvPr>
        </p:nvSpPr>
        <p:spPr/>
        <p:txBody>
          <a:bodyPr/>
          <a:lstStyle/>
          <a:p>
            <a:r>
              <a:rPr lang="en-AU" dirty="0"/>
              <a:t>Worked solution – Question 5</a:t>
            </a:r>
          </a:p>
        </p:txBody>
      </p:sp>
      <p:sp>
        <p:nvSpPr>
          <p:cNvPr id="4" name="TextBox 3">
            <a:extLst>
              <a:ext uri="{FF2B5EF4-FFF2-40B4-BE49-F238E27FC236}">
                <a16:creationId xmlns:a16="http://schemas.microsoft.com/office/drawing/2014/main" id="{0B731E17-A5AE-3206-9009-376728D75E19}"/>
              </a:ext>
            </a:extLst>
          </p:cNvPr>
          <p:cNvSpPr txBox="1"/>
          <p:nvPr/>
        </p:nvSpPr>
        <p:spPr>
          <a:xfrm>
            <a:off x="232172" y="1415862"/>
            <a:ext cx="11611825" cy="496996"/>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 rock has a density of 2.5 </a:t>
            </a:r>
            <a:r>
              <a:rPr lang="en-AU" sz="2000" dirty="0">
                <a:latin typeface="Arial" panose="020B0604020202020204" pitchFamily="34" charset="0"/>
                <a:ea typeface="Calibri" panose="020F0502020204030204" pitchFamily="34" charset="0"/>
              </a:rPr>
              <a:t>g cm</a:t>
            </a:r>
            <a:r>
              <a:rPr lang="en-AU" sz="2000" baseline="30000" dirty="0">
                <a:latin typeface="Arial" panose="020B0604020202020204" pitchFamily="34" charset="0"/>
                <a:ea typeface="Calibri" panose="020F0502020204030204" pitchFamily="34" charset="0"/>
              </a:rPr>
              <a:t>-3 </a:t>
            </a:r>
            <a:r>
              <a:rPr lang="en-AU" sz="2000" dirty="0">
                <a:effectLst/>
                <a:latin typeface="Arial" panose="020B0604020202020204" pitchFamily="34" charset="0"/>
                <a:ea typeface="Calibri" panose="020F0502020204030204" pitchFamily="34" charset="0"/>
              </a:rPr>
              <a:t>and a volume of 8 cm</a:t>
            </a:r>
            <a:r>
              <a:rPr lang="en-AU" sz="2000" baseline="30000" dirty="0">
                <a:effectLst/>
                <a:latin typeface="Arial" panose="020B0604020202020204" pitchFamily="34" charset="0"/>
                <a:ea typeface="Calibri" panose="020F0502020204030204" pitchFamily="34" charset="0"/>
              </a:rPr>
              <a:t>3</a:t>
            </a:r>
            <a:r>
              <a:rPr lang="en-AU" sz="2000" dirty="0">
                <a:effectLst/>
                <a:latin typeface="Arial" panose="020B0604020202020204" pitchFamily="34" charset="0"/>
                <a:ea typeface="Calibri" panose="020F0502020204030204" pitchFamily="34" charset="0"/>
              </a:rPr>
              <a:t>. What is the mass of the rock?</a:t>
            </a:r>
          </a:p>
        </p:txBody>
      </p:sp>
      <p:sp>
        <p:nvSpPr>
          <p:cNvPr id="9" name="TextBox 8">
            <a:extLst>
              <a:ext uri="{FF2B5EF4-FFF2-40B4-BE49-F238E27FC236}">
                <a16:creationId xmlns:a16="http://schemas.microsoft.com/office/drawing/2014/main" id="{ACEBDB3A-2C55-D97C-1932-326100597A36}"/>
              </a:ext>
            </a:extLst>
          </p:cNvPr>
          <p:cNvSpPr txBox="1"/>
          <p:nvPr/>
        </p:nvSpPr>
        <p:spPr>
          <a:xfrm>
            <a:off x="360000" y="2526351"/>
            <a:ext cx="2269725" cy="2189767"/>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Given</a:t>
            </a:r>
          </a:p>
          <a:p>
            <a:pPr>
              <a:lnSpc>
                <a:spcPct val="150000"/>
              </a:lnSpc>
              <a:spcBef>
                <a:spcPts val="1200"/>
              </a:spcBef>
              <a:spcAft>
                <a:spcPts val="1200"/>
              </a:spcAft>
            </a:pPr>
            <a:r>
              <a:rPr lang="en-AU" sz="2000" dirty="0">
                <a:ea typeface="Calibri" panose="020F0502020204030204" pitchFamily="34" charset="0"/>
              </a:rPr>
              <a:t>Density = 2.5 </a:t>
            </a:r>
            <a:r>
              <a:rPr lang="en-AU" sz="2000" dirty="0"/>
              <a:t>g cm</a:t>
            </a:r>
            <a:r>
              <a:rPr lang="en-AU" sz="2000" baseline="30000" dirty="0"/>
              <a:t>-3 </a:t>
            </a:r>
            <a:r>
              <a:rPr lang="en-AU" sz="2000" dirty="0">
                <a:ea typeface="Calibri" panose="020F0502020204030204" pitchFamily="34" charset="0"/>
              </a:rPr>
              <a:t>Volume = 8 cm</a:t>
            </a:r>
            <a:r>
              <a:rPr lang="en-AU" sz="2000" baseline="30000" dirty="0">
                <a:ea typeface="Calibri" panose="020F0502020204030204" pitchFamily="34" charset="0"/>
              </a:rPr>
              <a:t>3</a:t>
            </a:r>
            <a:endParaRPr lang="en-AU" sz="20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FEDC19-236C-2DEF-FE88-5A2EA3F070E8}"/>
                  </a:ext>
                </a:extLst>
              </p:cNvPr>
              <p:cNvSpPr txBox="1"/>
              <p:nvPr/>
            </p:nvSpPr>
            <p:spPr>
              <a:xfrm>
                <a:off x="4283887" y="2508455"/>
                <a:ext cx="2380851" cy="3753720"/>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Working</a:t>
                </a: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𝑚</m:t>
                      </m:r>
                      <m:r>
                        <a:rPr lang="en-AU" sz="2000">
                          <a:latin typeface="Cambria Math" panose="02040503050406030204" pitchFamily="18" charset="0"/>
                        </a:rPr>
                        <m:t>=</m:t>
                      </m:r>
                      <m:r>
                        <a:rPr lang="en-AU" sz="2000" i="1">
                          <a:latin typeface="Cambria Math" panose="02040503050406030204" pitchFamily="18" charset="0"/>
                        </a:rPr>
                        <m:t>𝜌</m:t>
                      </m:r>
                      <m:r>
                        <a:rPr lang="en-AU" sz="2000" i="1">
                          <a:latin typeface="Cambria Math" panose="02040503050406030204" pitchFamily="18" charset="0"/>
                          <a:ea typeface="Cambria Math" panose="02040503050406030204" pitchFamily="18" charset="0"/>
                        </a:rPr>
                        <m:t>×</m:t>
                      </m:r>
                      <m:r>
                        <a:rPr lang="en-AU" sz="2000" i="1">
                          <a:latin typeface="Cambria Math" panose="02040503050406030204" pitchFamily="18" charset="0"/>
                        </a:rPr>
                        <m:t>𝑉</m:t>
                      </m:r>
                    </m:oMath>
                  </m:oMathPara>
                </a14:m>
                <a:endParaRPr lang="en-AU" sz="2000" dirty="0"/>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a:latin typeface="Cambria Math" panose="02040503050406030204" pitchFamily="18" charset="0"/>
                        </a:rPr>
                        <m:t>𝑀𝑎𝑠𝑠</m:t>
                      </m:r>
                      <m:r>
                        <a:rPr lang="en-AU" sz="2000" i="1">
                          <a:latin typeface="Cambria Math" panose="02040503050406030204" pitchFamily="18" charset="0"/>
                        </a:rPr>
                        <m:t>=</m:t>
                      </m:r>
                      <m:r>
                        <a:rPr lang="en-AU" sz="2000" i="1">
                          <a:latin typeface="Cambria Math" panose="02040503050406030204" pitchFamily="18" charset="0"/>
                        </a:rPr>
                        <m:t>𝐷𝑒𝑛𝑠𝑖𝑡𝑦</m:t>
                      </m:r>
                      <m:r>
                        <a:rPr lang="en-AU" sz="2000" i="1">
                          <a:latin typeface="Cambria Math" panose="02040503050406030204" pitchFamily="18" charset="0"/>
                        </a:rPr>
                        <m:t>×</m:t>
                      </m:r>
                      <m:r>
                        <a:rPr lang="en-AU" sz="2000" i="1">
                          <a:latin typeface="Cambria Math" panose="02040503050406030204" pitchFamily="18" charset="0"/>
                        </a:rPr>
                        <m:t>𝑉𝑜𝑙𝑢𝑚𝑒</m:t>
                      </m:r>
                    </m:oMath>
                  </m:oMathPara>
                </a14:m>
                <a:endParaRPr lang="en-AU" sz="2000" i="1" dirty="0"/>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a:latin typeface="Cambria Math" panose="02040503050406030204" pitchFamily="18" charset="0"/>
                        </a:rPr>
                        <m:t>𝑀𝑎𝑠𝑠</m:t>
                      </m:r>
                      <m:r>
                        <a:rPr lang="en-AU" sz="2000" i="1">
                          <a:latin typeface="Cambria Math" panose="02040503050406030204" pitchFamily="18" charset="0"/>
                        </a:rPr>
                        <m:t>=2.5×8=20</m:t>
                      </m:r>
                    </m:oMath>
                  </m:oMathPara>
                </a14:m>
                <a:endParaRPr lang="en-AU" sz="2000" dirty="0"/>
              </a:p>
            </p:txBody>
          </p:sp>
        </mc:Choice>
        <mc:Fallback xmlns="">
          <p:sp>
            <p:nvSpPr>
              <p:cNvPr id="10" name="TextBox 9">
                <a:extLst>
                  <a:ext uri="{FF2B5EF4-FFF2-40B4-BE49-F238E27FC236}">
                    <a16:creationId xmlns:a16="http://schemas.microsoft.com/office/drawing/2014/main" id="{34FEDC19-236C-2DEF-FE88-5A2EA3F070E8}"/>
                  </a:ext>
                </a:extLst>
              </p:cNvPr>
              <p:cNvSpPr txBox="1">
                <a:spLocks noRot="1" noChangeAspect="1" noMove="1" noResize="1" noEditPoints="1" noAdjustHandles="1" noChangeArrowheads="1" noChangeShapeType="1" noTextEdit="1"/>
              </p:cNvSpPr>
              <p:nvPr/>
            </p:nvSpPr>
            <p:spPr>
              <a:xfrm>
                <a:off x="4283887" y="2508455"/>
                <a:ext cx="2380851" cy="3753720"/>
              </a:xfrm>
              <a:prstGeom prst="rect">
                <a:avLst/>
              </a:prstGeom>
              <a:blipFill>
                <a:blip r:embed="rId3"/>
                <a:stretch>
                  <a:fillRect l="-282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D3E3151-569A-5BCB-9130-A2A7FBD08F09}"/>
              </a:ext>
            </a:extLst>
          </p:cNvPr>
          <p:cNvSpPr txBox="1"/>
          <p:nvPr/>
        </p:nvSpPr>
        <p:spPr>
          <a:xfrm>
            <a:off x="8318900" y="2593791"/>
            <a:ext cx="2581330" cy="1112549"/>
          </a:xfrm>
          <a:prstGeom prst="rect">
            <a:avLst/>
          </a:prstGeom>
          <a:noFill/>
        </p:spPr>
        <p:txBody>
          <a:bodyPr wrap="square">
            <a:spAutoFit/>
          </a:bodyPr>
          <a:lstStyle/>
          <a:p>
            <a:pPr>
              <a:lnSpc>
                <a:spcPct val="150000"/>
              </a:lnSpc>
              <a:spcAft>
                <a:spcPts val="1200"/>
              </a:spcAft>
            </a:pPr>
            <a:r>
              <a:rPr lang="en-AU" sz="2000" b="1" dirty="0">
                <a:ea typeface="Calibri" panose="020F0502020204030204" pitchFamily="34" charset="0"/>
              </a:rPr>
              <a:t>Answer</a:t>
            </a:r>
          </a:p>
          <a:p>
            <a:pPr>
              <a:lnSpc>
                <a:spcPct val="150000"/>
              </a:lnSpc>
              <a:spcAft>
                <a:spcPts val="1200"/>
              </a:spcAft>
            </a:pPr>
            <a:r>
              <a:rPr lang="en-AU" sz="2000" dirty="0">
                <a:ea typeface="Calibri" panose="020F0502020204030204" pitchFamily="34" charset="0"/>
              </a:rPr>
              <a:t>20 g</a:t>
            </a:r>
            <a:endParaRPr lang="en-AU" sz="2000" dirty="0"/>
          </a:p>
        </p:txBody>
      </p:sp>
      <p:cxnSp>
        <p:nvCxnSpPr>
          <p:cNvPr id="12" name="Straight Connector 11">
            <a:extLst>
              <a:ext uri="{FF2B5EF4-FFF2-40B4-BE49-F238E27FC236}">
                <a16:creationId xmlns:a16="http://schemas.microsoft.com/office/drawing/2014/main" id="{B3A4641D-8A95-50A8-B675-E2F419494E6F}"/>
              </a:ext>
              <a:ext uri="{C183D7F6-B498-43B3-948B-1728B52AA6E4}">
                <adec:decorative xmlns:adec="http://schemas.microsoft.com/office/drawing/2017/decorative" val="1"/>
              </a:ext>
            </a:extLst>
          </p:cNvPr>
          <p:cNvCxnSpPr/>
          <p:nvPr/>
        </p:nvCxnSpPr>
        <p:spPr>
          <a:xfrm>
            <a:off x="3456806"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222751-43CD-6F79-A801-59A4CF827BE8}"/>
              </a:ext>
              <a:ext uri="{C183D7F6-B498-43B3-948B-1728B52AA6E4}">
                <adec:decorative xmlns:adec="http://schemas.microsoft.com/office/drawing/2017/decorative" val="1"/>
              </a:ext>
            </a:extLst>
          </p:cNvPr>
          <p:cNvCxnSpPr/>
          <p:nvPr/>
        </p:nvCxnSpPr>
        <p:spPr>
          <a:xfrm>
            <a:off x="749181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1295AE3-3A23-E66A-1684-437F2F1DE1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306850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cs typeface="Arial"/>
              </a:rPr>
              <a:t>1.1 The states of matter (1 of 2)</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950503580"/>
              </p:ext>
            </p:extLst>
          </p:nvPr>
        </p:nvGraphicFramePr>
        <p:xfrm>
          <a:off x="359998" y="1799000"/>
          <a:ext cx="11126369" cy="4698874"/>
        </p:xfrm>
        <a:graphic>
          <a:graphicData uri="http://schemas.openxmlformats.org/drawingml/2006/table">
            <a:tbl>
              <a:tblPr firstRow="1">
                <a:tableStyleId>{B301B821-A1FF-4177-AEE7-76D212191A09}</a:tableStyleId>
              </a:tblPr>
              <a:tblGrid>
                <a:gridCol w="4351339">
                  <a:extLst>
                    <a:ext uri="{9D8B030D-6E8A-4147-A177-3AD203B41FA5}">
                      <a16:colId xmlns:a16="http://schemas.microsoft.com/office/drawing/2014/main" val="3623447875"/>
                    </a:ext>
                  </a:extLst>
                </a:gridCol>
                <a:gridCol w="6775030">
                  <a:extLst>
                    <a:ext uri="{9D8B030D-6E8A-4147-A177-3AD203B41FA5}">
                      <a16:colId xmlns:a16="http://schemas.microsoft.com/office/drawing/2014/main" val="3573327086"/>
                    </a:ext>
                  </a:extLst>
                </a:gridCol>
              </a:tblGrid>
              <a:tr h="389521">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786169">
                <a:tc>
                  <a:txBody>
                    <a:bodyPr/>
                    <a:lstStyle/>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identify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matter</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3 states of matter</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the properties of solids, liquids and gases</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the changes of state that happen as water is heated</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ways in which water moves on Earth</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annotate a diagram of the water cycle</a:t>
                      </a:r>
                    </a:p>
                    <a:p>
                      <a:pPr marL="285750" indent="-285750">
                        <a:lnSpc>
                          <a:spcPct val="150000"/>
                        </a:lnSpc>
                        <a:spcAft>
                          <a:spcPts val="12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plateaus on a temperature-time graph with a change of state is occurring.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3648967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4D453-798D-6AB2-B736-15DF871CAB4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B24968-4CD7-0063-37DF-6CE17765D14E}"/>
              </a:ext>
            </a:extLst>
          </p:cNvPr>
          <p:cNvSpPr>
            <a:spLocks noGrp="1"/>
          </p:cNvSpPr>
          <p:nvPr>
            <p:ph type="title"/>
          </p:nvPr>
        </p:nvSpPr>
        <p:spPr/>
        <p:txBody>
          <a:bodyPr/>
          <a:lstStyle/>
          <a:p>
            <a:r>
              <a:rPr lang="en-AU"/>
              <a:t>1.4 Calculating density – worked solutions (6 of 8)</a:t>
            </a:r>
          </a:p>
        </p:txBody>
      </p:sp>
      <p:sp>
        <p:nvSpPr>
          <p:cNvPr id="3" name="Text Placeholder 12">
            <a:extLst>
              <a:ext uri="{FF2B5EF4-FFF2-40B4-BE49-F238E27FC236}">
                <a16:creationId xmlns:a16="http://schemas.microsoft.com/office/drawing/2014/main" id="{4331E3B4-8121-1A71-5F0C-8D0DEB1CC661}"/>
              </a:ext>
            </a:extLst>
          </p:cNvPr>
          <p:cNvSpPr>
            <a:spLocks noGrp="1"/>
          </p:cNvSpPr>
          <p:nvPr>
            <p:ph type="body" sz="quarter" idx="18"/>
          </p:nvPr>
        </p:nvSpPr>
        <p:spPr/>
        <p:txBody>
          <a:bodyPr/>
          <a:lstStyle/>
          <a:p>
            <a:r>
              <a:rPr lang="en-AU" dirty="0"/>
              <a:t>Worked solution – Question 6</a:t>
            </a:r>
          </a:p>
        </p:txBody>
      </p:sp>
      <p:sp>
        <p:nvSpPr>
          <p:cNvPr id="4" name="TextBox 3">
            <a:extLst>
              <a:ext uri="{FF2B5EF4-FFF2-40B4-BE49-F238E27FC236}">
                <a16:creationId xmlns:a16="http://schemas.microsoft.com/office/drawing/2014/main" id="{4A899458-6E85-497F-4BF2-034DF66EC5DC}"/>
              </a:ext>
            </a:extLst>
          </p:cNvPr>
          <p:cNvSpPr txBox="1"/>
          <p:nvPr/>
        </p:nvSpPr>
        <p:spPr>
          <a:xfrm>
            <a:off x="232172" y="1415862"/>
            <a:ext cx="11611825" cy="958660"/>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 large cooking pot is filled with 12,000 cm</a:t>
            </a:r>
            <a:r>
              <a:rPr lang="en-AU" sz="2000" baseline="30000" dirty="0">
                <a:effectLst/>
                <a:latin typeface="Arial" panose="020B0604020202020204" pitchFamily="34" charset="0"/>
                <a:ea typeface="Calibri" panose="020F0502020204030204" pitchFamily="34" charset="0"/>
              </a:rPr>
              <a:t>3</a:t>
            </a:r>
            <a:r>
              <a:rPr lang="en-AU" sz="2000" dirty="0">
                <a:effectLst/>
                <a:latin typeface="Arial" panose="020B0604020202020204" pitchFamily="34" charset="0"/>
                <a:ea typeface="Calibri" panose="020F0502020204030204" pitchFamily="34" charset="0"/>
              </a:rPr>
              <a:t> of olive oil. The oil has a density of 0.92 g cm</a:t>
            </a:r>
            <a:r>
              <a:rPr lang="en-AU" sz="2000" baseline="30000" dirty="0">
                <a:effectLst/>
                <a:latin typeface="Arial" panose="020B0604020202020204" pitchFamily="34" charset="0"/>
                <a:ea typeface="Calibri" panose="020F0502020204030204" pitchFamily="34" charset="0"/>
              </a:rPr>
              <a:t>-3</a:t>
            </a:r>
            <a:r>
              <a:rPr lang="en-AU" sz="2000" dirty="0">
                <a:effectLst/>
                <a:latin typeface="Arial" panose="020B0604020202020204" pitchFamily="34" charset="0"/>
                <a:ea typeface="Calibri" panose="020F0502020204030204" pitchFamily="34" charset="0"/>
              </a:rPr>
              <a:t>. What is the total mass of the olive oil in the pot?</a:t>
            </a:r>
          </a:p>
        </p:txBody>
      </p:sp>
      <p:sp>
        <p:nvSpPr>
          <p:cNvPr id="5" name="TextBox 4">
            <a:extLst>
              <a:ext uri="{FF2B5EF4-FFF2-40B4-BE49-F238E27FC236}">
                <a16:creationId xmlns:a16="http://schemas.microsoft.com/office/drawing/2014/main" id="{BB6AC43D-1360-8F46-0C0B-CBB6F9FC9706}"/>
              </a:ext>
            </a:extLst>
          </p:cNvPr>
          <p:cNvSpPr txBox="1"/>
          <p:nvPr/>
        </p:nvSpPr>
        <p:spPr>
          <a:xfrm>
            <a:off x="360000" y="2526351"/>
            <a:ext cx="2269725" cy="2959208"/>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Given</a:t>
            </a:r>
          </a:p>
          <a:p>
            <a:pPr>
              <a:lnSpc>
                <a:spcPct val="150000"/>
              </a:lnSpc>
              <a:spcBef>
                <a:spcPts val="1200"/>
              </a:spcBef>
              <a:spcAft>
                <a:spcPts val="1200"/>
              </a:spcAft>
            </a:pPr>
            <a:r>
              <a:rPr lang="en-AU" sz="2000" dirty="0">
                <a:ea typeface="Calibri" panose="020F0502020204030204" pitchFamily="34" charset="0"/>
              </a:rPr>
              <a:t>Density = 0.92 </a:t>
            </a:r>
            <a:r>
              <a:rPr lang="en-AU" sz="2000" dirty="0"/>
              <a:t>g cm</a:t>
            </a:r>
            <a:r>
              <a:rPr lang="en-AU" sz="2000" baseline="30000" dirty="0"/>
              <a:t>-3 </a:t>
            </a:r>
          </a:p>
          <a:p>
            <a:pPr>
              <a:lnSpc>
                <a:spcPct val="150000"/>
              </a:lnSpc>
              <a:spcBef>
                <a:spcPts val="1200"/>
              </a:spcBef>
              <a:spcAft>
                <a:spcPts val="1200"/>
              </a:spcAft>
            </a:pPr>
            <a:r>
              <a:rPr lang="en-AU" sz="2000" dirty="0">
                <a:ea typeface="Calibri" panose="020F0502020204030204" pitchFamily="34" charset="0"/>
              </a:rPr>
              <a:t>Volume = 12 L = 12,000 cm</a:t>
            </a:r>
            <a:r>
              <a:rPr lang="en-AU" sz="2000" baseline="30000" dirty="0">
                <a:ea typeface="Calibri" panose="020F0502020204030204" pitchFamily="34" charset="0"/>
              </a:rPr>
              <a:t>3</a:t>
            </a:r>
            <a:endParaRPr lang="en-AU" sz="2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6A5751-22CB-FAEE-378F-C63D507427FA}"/>
                  </a:ext>
                </a:extLst>
              </p:cNvPr>
              <p:cNvSpPr txBox="1"/>
              <p:nvPr/>
            </p:nvSpPr>
            <p:spPr>
              <a:xfrm>
                <a:off x="4283887" y="2508455"/>
                <a:ext cx="2380851" cy="4204741"/>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Working</a:t>
                </a: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𝑚</m:t>
                      </m:r>
                      <m:r>
                        <a:rPr lang="en-AU" sz="2000">
                          <a:latin typeface="Cambria Math" panose="02040503050406030204" pitchFamily="18" charset="0"/>
                        </a:rPr>
                        <m:t>=</m:t>
                      </m:r>
                      <m:r>
                        <a:rPr lang="en-AU" sz="2000" i="1">
                          <a:latin typeface="Cambria Math" panose="02040503050406030204" pitchFamily="18" charset="0"/>
                        </a:rPr>
                        <m:t>𝜌</m:t>
                      </m:r>
                      <m:r>
                        <a:rPr lang="en-AU" sz="2000" i="1">
                          <a:latin typeface="Cambria Math" panose="02040503050406030204" pitchFamily="18" charset="0"/>
                          <a:ea typeface="Cambria Math" panose="02040503050406030204" pitchFamily="18" charset="0"/>
                        </a:rPr>
                        <m:t>×</m:t>
                      </m:r>
                      <m:r>
                        <a:rPr lang="en-AU" sz="2000" i="1">
                          <a:latin typeface="Cambria Math" panose="02040503050406030204" pitchFamily="18" charset="0"/>
                        </a:rPr>
                        <m:t>𝑉</m:t>
                      </m:r>
                    </m:oMath>
                  </m:oMathPara>
                </a14:m>
                <a:endParaRPr lang="en-AU" sz="2000" dirty="0"/>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a:latin typeface="Cambria Math" panose="02040503050406030204" pitchFamily="18" charset="0"/>
                        </a:rPr>
                        <m:t>𝑀𝑎𝑠𝑠</m:t>
                      </m:r>
                      <m:r>
                        <a:rPr lang="en-AU" sz="2000" i="1">
                          <a:latin typeface="Cambria Math" panose="02040503050406030204" pitchFamily="18" charset="0"/>
                        </a:rPr>
                        <m:t>=</m:t>
                      </m:r>
                      <m:r>
                        <a:rPr lang="en-AU" sz="2000" i="1">
                          <a:latin typeface="Cambria Math" panose="02040503050406030204" pitchFamily="18" charset="0"/>
                        </a:rPr>
                        <m:t>𝐷𝑒𝑛𝑠𝑖𝑡𝑦</m:t>
                      </m:r>
                      <m:r>
                        <a:rPr lang="en-AU" sz="2000" i="1">
                          <a:latin typeface="Cambria Math" panose="02040503050406030204" pitchFamily="18" charset="0"/>
                        </a:rPr>
                        <m:t>×</m:t>
                      </m:r>
                      <m:r>
                        <a:rPr lang="en-AU" sz="2000" i="1">
                          <a:latin typeface="Cambria Math" panose="02040503050406030204" pitchFamily="18" charset="0"/>
                        </a:rPr>
                        <m:t>𝑉𝑜𝑙𝑢𝑚𝑒</m:t>
                      </m:r>
                    </m:oMath>
                  </m:oMathPara>
                </a14:m>
                <a:endParaRPr lang="en-AU" sz="2000" i="1" dirty="0"/>
              </a:p>
              <a:p>
                <a:pPr>
                  <a:lnSpc>
                    <a:spcPct val="150000"/>
                  </a:lnSpc>
                  <a:spcAft>
                    <a:spcPts val="1200"/>
                  </a:spcAft>
                </a:pPr>
                <a14:m>
                  <m:oMathPara xmlns:m="http://schemas.openxmlformats.org/officeDocument/2006/math">
                    <m:oMathParaPr>
                      <m:jc m:val="left"/>
                    </m:oMathParaPr>
                    <m:oMath xmlns:m="http://schemas.openxmlformats.org/officeDocument/2006/math">
                      <m:r>
                        <a:rPr lang="en-AU" sz="2000" i="1">
                          <a:latin typeface="Cambria Math" panose="02040503050406030204" pitchFamily="18" charset="0"/>
                        </a:rPr>
                        <m:t>𝑀𝑎𝑠𝑠</m:t>
                      </m:r>
                      <m:r>
                        <a:rPr lang="en-AU" sz="2000" i="1">
                          <a:latin typeface="Cambria Math" panose="02040503050406030204" pitchFamily="18" charset="0"/>
                        </a:rPr>
                        <m:t>=0.92×12,000=11,040</m:t>
                      </m:r>
                    </m:oMath>
                  </m:oMathPara>
                </a14:m>
                <a:endParaRPr lang="en-AU" sz="2000" dirty="0"/>
              </a:p>
            </p:txBody>
          </p:sp>
        </mc:Choice>
        <mc:Fallback xmlns="">
          <p:sp>
            <p:nvSpPr>
              <p:cNvPr id="7" name="TextBox 6">
                <a:extLst>
                  <a:ext uri="{FF2B5EF4-FFF2-40B4-BE49-F238E27FC236}">
                    <a16:creationId xmlns:a16="http://schemas.microsoft.com/office/drawing/2014/main" id="{2A6A5751-22CB-FAEE-378F-C63D507427FA}"/>
                  </a:ext>
                </a:extLst>
              </p:cNvPr>
              <p:cNvSpPr txBox="1">
                <a:spLocks noRot="1" noChangeAspect="1" noMove="1" noResize="1" noEditPoints="1" noAdjustHandles="1" noChangeArrowheads="1" noChangeShapeType="1" noTextEdit="1"/>
              </p:cNvSpPr>
              <p:nvPr/>
            </p:nvSpPr>
            <p:spPr>
              <a:xfrm>
                <a:off x="4283887" y="2508455"/>
                <a:ext cx="2380851" cy="4204741"/>
              </a:xfrm>
              <a:prstGeom prst="rect">
                <a:avLst/>
              </a:prstGeom>
              <a:blipFill>
                <a:blip r:embed="rId3"/>
                <a:stretch>
                  <a:fillRect l="-282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8A5588B-282B-8D1F-53C0-B9ACEE3E66D7}"/>
              </a:ext>
            </a:extLst>
          </p:cNvPr>
          <p:cNvSpPr txBox="1"/>
          <p:nvPr/>
        </p:nvSpPr>
        <p:spPr>
          <a:xfrm>
            <a:off x="8318900" y="2593791"/>
            <a:ext cx="2581330" cy="1112549"/>
          </a:xfrm>
          <a:prstGeom prst="rect">
            <a:avLst/>
          </a:prstGeom>
          <a:noFill/>
        </p:spPr>
        <p:txBody>
          <a:bodyPr wrap="square">
            <a:spAutoFit/>
          </a:bodyPr>
          <a:lstStyle/>
          <a:p>
            <a:pPr>
              <a:lnSpc>
                <a:spcPct val="150000"/>
              </a:lnSpc>
              <a:spcAft>
                <a:spcPts val="1200"/>
              </a:spcAft>
            </a:pPr>
            <a:r>
              <a:rPr lang="en-AU" sz="2000" b="1" dirty="0">
                <a:ea typeface="Calibri" panose="020F0502020204030204" pitchFamily="34" charset="0"/>
              </a:rPr>
              <a:t>Answer</a:t>
            </a:r>
          </a:p>
          <a:p>
            <a:pPr>
              <a:lnSpc>
                <a:spcPct val="150000"/>
              </a:lnSpc>
              <a:spcAft>
                <a:spcPts val="1200"/>
              </a:spcAft>
            </a:pPr>
            <a:r>
              <a:rPr lang="en-AU" sz="2000" dirty="0">
                <a:ea typeface="Calibri" panose="020F0502020204030204" pitchFamily="34" charset="0"/>
              </a:rPr>
              <a:t>11,040 g</a:t>
            </a:r>
            <a:endParaRPr lang="en-AU" sz="2000" dirty="0"/>
          </a:p>
        </p:txBody>
      </p:sp>
      <p:cxnSp>
        <p:nvCxnSpPr>
          <p:cNvPr id="12" name="Straight Connector 11">
            <a:extLst>
              <a:ext uri="{FF2B5EF4-FFF2-40B4-BE49-F238E27FC236}">
                <a16:creationId xmlns:a16="http://schemas.microsoft.com/office/drawing/2014/main" id="{293A52AE-9B0B-AA0B-AEDC-8CAC78410F96}"/>
              </a:ext>
              <a:ext uri="{C183D7F6-B498-43B3-948B-1728B52AA6E4}">
                <adec:decorative xmlns:adec="http://schemas.microsoft.com/office/drawing/2017/decorative" val="1"/>
              </a:ext>
            </a:extLst>
          </p:cNvPr>
          <p:cNvCxnSpPr/>
          <p:nvPr/>
        </p:nvCxnSpPr>
        <p:spPr>
          <a:xfrm>
            <a:off x="3456806"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C3DD8D-F5E5-BCCB-492A-4C9681B8049C}"/>
              </a:ext>
              <a:ext uri="{C183D7F6-B498-43B3-948B-1728B52AA6E4}">
                <adec:decorative xmlns:adec="http://schemas.microsoft.com/office/drawing/2017/decorative" val="1"/>
              </a:ext>
            </a:extLst>
          </p:cNvPr>
          <p:cNvCxnSpPr/>
          <p:nvPr/>
        </p:nvCxnSpPr>
        <p:spPr>
          <a:xfrm>
            <a:off x="749181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2F0678C-5C2E-473B-7B8F-B3D040D9570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57221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5E132-B2B9-C03D-2D6D-D6A61F2A276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009C5C1-38A1-6600-ACE2-9D47BA97C85C}"/>
              </a:ext>
            </a:extLst>
          </p:cNvPr>
          <p:cNvSpPr>
            <a:spLocks noGrp="1"/>
          </p:cNvSpPr>
          <p:nvPr>
            <p:ph type="title"/>
          </p:nvPr>
        </p:nvSpPr>
        <p:spPr/>
        <p:txBody>
          <a:bodyPr/>
          <a:lstStyle/>
          <a:p>
            <a:r>
              <a:rPr lang="en-AU"/>
              <a:t>1.4 Calculating density – worked solutions (7 of 8)</a:t>
            </a:r>
          </a:p>
        </p:txBody>
      </p:sp>
      <p:sp>
        <p:nvSpPr>
          <p:cNvPr id="3" name="Text Placeholder 12">
            <a:extLst>
              <a:ext uri="{FF2B5EF4-FFF2-40B4-BE49-F238E27FC236}">
                <a16:creationId xmlns:a16="http://schemas.microsoft.com/office/drawing/2014/main" id="{BCFF4308-3C54-4C1C-B6C2-656574023D52}"/>
              </a:ext>
            </a:extLst>
          </p:cNvPr>
          <p:cNvSpPr>
            <a:spLocks noGrp="1"/>
          </p:cNvSpPr>
          <p:nvPr>
            <p:ph type="body" sz="quarter" idx="18"/>
          </p:nvPr>
        </p:nvSpPr>
        <p:spPr/>
        <p:txBody>
          <a:bodyPr/>
          <a:lstStyle/>
          <a:p>
            <a:r>
              <a:rPr lang="en-AU" dirty="0"/>
              <a:t>Worked solution – Question 7</a:t>
            </a:r>
          </a:p>
        </p:txBody>
      </p:sp>
      <p:sp>
        <p:nvSpPr>
          <p:cNvPr id="4" name="TextBox 3">
            <a:extLst>
              <a:ext uri="{FF2B5EF4-FFF2-40B4-BE49-F238E27FC236}">
                <a16:creationId xmlns:a16="http://schemas.microsoft.com/office/drawing/2014/main" id="{3711A04B-B12C-BC74-58FA-F5339FA675FA}"/>
              </a:ext>
            </a:extLst>
          </p:cNvPr>
          <p:cNvSpPr txBox="1"/>
          <p:nvPr/>
        </p:nvSpPr>
        <p:spPr>
          <a:xfrm>
            <a:off x="232172" y="1415862"/>
            <a:ext cx="11611825" cy="496996"/>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 piece of metal has a mass of 250 g and a density of 5 </a:t>
            </a:r>
            <a:r>
              <a:rPr lang="en-AU" sz="2000" dirty="0">
                <a:latin typeface="Arial" panose="020B0604020202020204" pitchFamily="34" charset="0"/>
                <a:ea typeface="Calibri" panose="020F0502020204030204" pitchFamily="34" charset="0"/>
              </a:rPr>
              <a:t>g cm</a:t>
            </a:r>
            <a:r>
              <a:rPr lang="en-AU" sz="2000" baseline="30000" dirty="0">
                <a:latin typeface="Arial" panose="020B0604020202020204" pitchFamily="34" charset="0"/>
                <a:ea typeface="Calibri" panose="020F0502020204030204" pitchFamily="34" charset="0"/>
              </a:rPr>
              <a:t>-3</a:t>
            </a:r>
            <a:r>
              <a:rPr lang="en-AU" sz="2000" dirty="0">
                <a:effectLst/>
                <a:latin typeface="Arial" panose="020B0604020202020204" pitchFamily="34" charset="0"/>
                <a:ea typeface="Calibri" panose="020F0502020204030204" pitchFamily="34" charset="0"/>
              </a:rPr>
              <a:t>. What is the volume of the metal?</a:t>
            </a:r>
          </a:p>
        </p:txBody>
      </p:sp>
      <p:sp>
        <p:nvSpPr>
          <p:cNvPr id="9" name="TextBox 8">
            <a:extLst>
              <a:ext uri="{FF2B5EF4-FFF2-40B4-BE49-F238E27FC236}">
                <a16:creationId xmlns:a16="http://schemas.microsoft.com/office/drawing/2014/main" id="{F999ABEB-EE66-EFDF-F629-945197B8B125}"/>
              </a:ext>
            </a:extLst>
          </p:cNvPr>
          <p:cNvSpPr txBox="1"/>
          <p:nvPr/>
        </p:nvSpPr>
        <p:spPr>
          <a:xfrm>
            <a:off x="360000" y="2526351"/>
            <a:ext cx="2269725" cy="1881990"/>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Given</a:t>
            </a:r>
          </a:p>
          <a:p>
            <a:pPr>
              <a:lnSpc>
                <a:spcPct val="150000"/>
              </a:lnSpc>
              <a:spcBef>
                <a:spcPts val="1200"/>
              </a:spcBef>
              <a:spcAft>
                <a:spcPts val="1200"/>
              </a:spcAft>
            </a:pPr>
            <a:r>
              <a:rPr lang="en-AU" sz="2000" dirty="0">
                <a:ea typeface="Calibri" panose="020F0502020204030204" pitchFamily="34" charset="0"/>
              </a:rPr>
              <a:t>Mass = 250 g</a:t>
            </a:r>
          </a:p>
          <a:p>
            <a:pPr>
              <a:lnSpc>
                <a:spcPct val="150000"/>
              </a:lnSpc>
              <a:spcAft>
                <a:spcPts val="1200"/>
              </a:spcAft>
            </a:pPr>
            <a:r>
              <a:rPr lang="en-AU" sz="2000" dirty="0">
                <a:ea typeface="Calibri" panose="020F0502020204030204" pitchFamily="34" charset="0"/>
              </a:rPr>
              <a:t>Density = 5 </a:t>
            </a:r>
            <a:r>
              <a:rPr lang="en-AU" sz="2000" dirty="0"/>
              <a:t>g cm</a:t>
            </a:r>
            <a:r>
              <a:rPr lang="en-AU" sz="2000" baseline="30000" dirty="0"/>
              <a:t>-3 </a:t>
            </a:r>
            <a:endParaRPr lang="en-AU" sz="20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E13437-0A33-6EDD-705C-35357785F603}"/>
                  </a:ext>
                </a:extLst>
              </p:cNvPr>
              <p:cNvSpPr txBox="1"/>
              <p:nvPr/>
            </p:nvSpPr>
            <p:spPr>
              <a:xfrm>
                <a:off x="4283887" y="2508455"/>
                <a:ext cx="2380851" cy="4166140"/>
              </a:xfrm>
              <a:prstGeom prst="rect">
                <a:avLst/>
              </a:prstGeom>
              <a:noFill/>
            </p:spPr>
            <p:txBody>
              <a:bodyPr wrap="square">
                <a:spAutoFit/>
              </a:bodyPr>
              <a:lstStyle/>
              <a:p>
                <a:pPr>
                  <a:lnSpc>
                    <a:spcPct val="150000"/>
                  </a:lnSpc>
                  <a:spcBef>
                    <a:spcPts val="1200"/>
                  </a:spcBef>
                  <a:spcAft>
                    <a:spcPts val="1200"/>
                  </a:spcAft>
                </a:pPr>
                <a:r>
                  <a:rPr lang="en-AU" sz="2000" b="1" dirty="0">
                    <a:ea typeface="Calibri" panose="020F0502020204030204" pitchFamily="34" charset="0"/>
                  </a:rPr>
                  <a:t>Working</a:t>
                </a: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𝑉</m:t>
                      </m:r>
                      <m:r>
                        <a:rPr lang="en-AU" sz="200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𝑚</m:t>
                          </m:r>
                        </m:num>
                        <m:den>
                          <m:r>
                            <a:rPr lang="en-AU" sz="2000" i="1">
                              <a:latin typeface="Cambria Math" panose="02040503050406030204" pitchFamily="18" charset="0"/>
                            </a:rPr>
                            <m:t>𝜌</m:t>
                          </m:r>
                        </m:den>
                      </m:f>
                    </m:oMath>
                  </m:oMathPara>
                </a14:m>
                <a:endParaRPr lang="en-AU" sz="2000" b="1" dirty="0">
                  <a:ea typeface="Calibri" panose="020F0502020204030204" pitchFamily="34"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𝑉𝑜𝑙𝑢𝑚𝑒</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𝑀𝑎𝑠𝑠</m:t>
                          </m:r>
                        </m:num>
                        <m:den>
                          <m:r>
                            <a:rPr lang="en-AU" sz="2000" i="1">
                              <a:solidFill>
                                <a:srgbClr val="000000"/>
                              </a:solidFill>
                              <a:latin typeface="Cambria Math" panose="02040503050406030204" pitchFamily="18" charset="0"/>
                              <a:ea typeface="Calibri" panose="020F0502020204030204" pitchFamily="34" charset="0"/>
                            </a:rPr>
                            <m:t>𝐷𝑒𝑛𝑠𝑖𝑡𝑦</m:t>
                          </m:r>
                        </m:den>
                      </m:f>
                    </m:oMath>
                  </m:oMathPara>
                </a14:m>
                <a:endParaRPr lang="en-AU" sz="2000" dirty="0">
                  <a:ea typeface="Calibri" panose="020F0502020204030204" pitchFamily="34" charset="0"/>
                </a:endParaRPr>
              </a:p>
              <a:p>
                <a:pPr algn="ct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𝑉𝑜𝑙𝑢𝑚𝑒</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250</m:t>
                          </m:r>
                        </m:num>
                        <m:den>
                          <m:r>
                            <a:rPr lang="en-AU" sz="2000" i="1">
                              <a:solidFill>
                                <a:srgbClr val="000000"/>
                              </a:solidFill>
                              <a:latin typeface="Cambria Math" panose="02040503050406030204" pitchFamily="18" charset="0"/>
                              <a:ea typeface="Calibri" panose="020F0502020204030204" pitchFamily="34" charset="0"/>
                            </a:rPr>
                            <m:t>5</m:t>
                          </m:r>
                        </m:den>
                      </m:f>
                      <m:r>
                        <a:rPr lang="en-AU" sz="2000" i="1">
                          <a:solidFill>
                            <a:srgbClr val="000000"/>
                          </a:solidFill>
                          <a:latin typeface="Cambria Math" panose="02040503050406030204" pitchFamily="18" charset="0"/>
                          <a:ea typeface="Calibri" panose="020F0502020204030204" pitchFamily="34" charset="0"/>
                        </a:rPr>
                        <m:t>=50</m:t>
                      </m:r>
                    </m:oMath>
                  </m:oMathPara>
                </a14:m>
                <a:endParaRPr lang="en-AU" sz="2000" dirty="0">
                  <a:ea typeface="Calibri" panose="020F0502020204030204" pitchFamily="34" charset="0"/>
                </a:endParaRPr>
              </a:p>
            </p:txBody>
          </p:sp>
        </mc:Choice>
        <mc:Fallback xmlns="">
          <p:sp>
            <p:nvSpPr>
              <p:cNvPr id="10" name="TextBox 9">
                <a:extLst>
                  <a:ext uri="{FF2B5EF4-FFF2-40B4-BE49-F238E27FC236}">
                    <a16:creationId xmlns:a16="http://schemas.microsoft.com/office/drawing/2014/main" id="{29E13437-0A33-6EDD-705C-35357785F603}"/>
                  </a:ext>
                </a:extLst>
              </p:cNvPr>
              <p:cNvSpPr txBox="1">
                <a:spLocks noRot="1" noChangeAspect="1" noMove="1" noResize="1" noEditPoints="1" noAdjustHandles="1" noChangeArrowheads="1" noChangeShapeType="1" noTextEdit="1"/>
              </p:cNvSpPr>
              <p:nvPr/>
            </p:nvSpPr>
            <p:spPr>
              <a:xfrm>
                <a:off x="4283887" y="2508455"/>
                <a:ext cx="2380851" cy="4166140"/>
              </a:xfrm>
              <a:prstGeom prst="rect">
                <a:avLst/>
              </a:prstGeom>
              <a:blipFill>
                <a:blip r:embed="rId3"/>
                <a:stretch>
                  <a:fillRect l="-282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28EF867-C3B8-B3C6-2672-368DEB072C53}"/>
              </a:ext>
            </a:extLst>
          </p:cNvPr>
          <p:cNvSpPr txBox="1"/>
          <p:nvPr/>
        </p:nvSpPr>
        <p:spPr>
          <a:xfrm>
            <a:off x="8318900" y="2593791"/>
            <a:ext cx="2581330" cy="1112549"/>
          </a:xfrm>
          <a:prstGeom prst="rect">
            <a:avLst/>
          </a:prstGeom>
          <a:noFill/>
        </p:spPr>
        <p:txBody>
          <a:bodyPr wrap="square">
            <a:spAutoFit/>
          </a:bodyPr>
          <a:lstStyle/>
          <a:p>
            <a:pPr>
              <a:lnSpc>
                <a:spcPct val="150000"/>
              </a:lnSpc>
              <a:spcAft>
                <a:spcPts val="1200"/>
              </a:spcAft>
            </a:pPr>
            <a:r>
              <a:rPr lang="en-AU" sz="2000" b="1" dirty="0">
                <a:ea typeface="Calibri" panose="020F0502020204030204" pitchFamily="34" charset="0"/>
              </a:rPr>
              <a:t>Answer</a:t>
            </a:r>
          </a:p>
          <a:p>
            <a:pPr>
              <a:lnSpc>
                <a:spcPct val="150000"/>
              </a:lnSpc>
              <a:spcAft>
                <a:spcPts val="1200"/>
              </a:spcAft>
            </a:pPr>
            <a:r>
              <a:rPr lang="en-AU" sz="2000" dirty="0">
                <a:ea typeface="Calibri" panose="020F0502020204030204" pitchFamily="34" charset="0"/>
              </a:rPr>
              <a:t>50 cm</a:t>
            </a:r>
            <a:r>
              <a:rPr lang="en-AU" sz="2000" baseline="30000" dirty="0">
                <a:ea typeface="Calibri" panose="020F0502020204030204" pitchFamily="34" charset="0"/>
              </a:rPr>
              <a:t>3</a:t>
            </a:r>
            <a:endParaRPr lang="en-AU" sz="2000" dirty="0"/>
          </a:p>
        </p:txBody>
      </p:sp>
      <p:cxnSp>
        <p:nvCxnSpPr>
          <p:cNvPr id="12" name="Straight Connector 11">
            <a:extLst>
              <a:ext uri="{FF2B5EF4-FFF2-40B4-BE49-F238E27FC236}">
                <a16:creationId xmlns:a16="http://schemas.microsoft.com/office/drawing/2014/main" id="{A40CE9FC-5DBD-FB5B-7D84-3F6299CA7C69}"/>
              </a:ext>
              <a:ext uri="{C183D7F6-B498-43B3-948B-1728B52AA6E4}">
                <adec:decorative xmlns:adec="http://schemas.microsoft.com/office/drawing/2017/decorative" val="1"/>
              </a:ext>
            </a:extLst>
          </p:cNvPr>
          <p:cNvCxnSpPr/>
          <p:nvPr/>
        </p:nvCxnSpPr>
        <p:spPr>
          <a:xfrm>
            <a:off x="3456806"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D1DAB7-9595-151F-6D27-E78E6953E37F}"/>
              </a:ext>
              <a:ext uri="{C183D7F6-B498-43B3-948B-1728B52AA6E4}">
                <adec:decorative xmlns:adec="http://schemas.microsoft.com/office/drawing/2017/decorative" val="1"/>
              </a:ext>
            </a:extLst>
          </p:cNvPr>
          <p:cNvCxnSpPr/>
          <p:nvPr/>
        </p:nvCxnSpPr>
        <p:spPr>
          <a:xfrm>
            <a:off x="749181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566E1F9-CC43-D50A-9044-57A4333C89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170885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8821-87BB-B8B3-F3CF-508E7C2C84D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C482041-C6FB-6627-8D35-193B3F937B74}"/>
              </a:ext>
            </a:extLst>
          </p:cNvPr>
          <p:cNvSpPr>
            <a:spLocks noGrp="1"/>
          </p:cNvSpPr>
          <p:nvPr>
            <p:ph type="title"/>
          </p:nvPr>
        </p:nvSpPr>
        <p:spPr/>
        <p:txBody>
          <a:bodyPr/>
          <a:lstStyle/>
          <a:p>
            <a:r>
              <a:rPr lang="en-AU"/>
              <a:t>1.4 Calculating density – worked solutions (8 of 8)</a:t>
            </a:r>
          </a:p>
        </p:txBody>
      </p:sp>
      <p:sp>
        <p:nvSpPr>
          <p:cNvPr id="3" name="Text Placeholder 12">
            <a:extLst>
              <a:ext uri="{FF2B5EF4-FFF2-40B4-BE49-F238E27FC236}">
                <a16:creationId xmlns:a16="http://schemas.microsoft.com/office/drawing/2014/main" id="{DC95788E-EC42-5574-B7CF-71DFCB9468CF}"/>
              </a:ext>
            </a:extLst>
          </p:cNvPr>
          <p:cNvSpPr>
            <a:spLocks noGrp="1"/>
          </p:cNvSpPr>
          <p:nvPr>
            <p:ph type="body" sz="quarter" idx="18"/>
          </p:nvPr>
        </p:nvSpPr>
        <p:spPr/>
        <p:txBody>
          <a:bodyPr/>
          <a:lstStyle/>
          <a:p>
            <a:r>
              <a:rPr lang="en-AU"/>
              <a:t>Worked solution – Question 8</a:t>
            </a:r>
          </a:p>
        </p:txBody>
      </p:sp>
      <p:sp>
        <p:nvSpPr>
          <p:cNvPr id="4" name="TextBox 3">
            <a:extLst>
              <a:ext uri="{FF2B5EF4-FFF2-40B4-BE49-F238E27FC236}">
                <a16:creationId xmlns:a16="http://schemas.microsoft.com/office/drawing/2014/main" id="{CAD211A1-A663-B13E-2216-6FE3BB748ECB}"/>
              </a:ext>
            </a:extLst>
          </p:cNvPr>
          <p:cNvSpPr txBox="1"/>
          <p:nvPr/>
        </p:nvSpPr>
        <p:spPr>
          <a:xfrm>
            <a:off x="232172" y="1415862"/>
            <a:ext cx="11611825" cy="958660"/>
          </a:xfrm>
          <a:prstGeom prst="rect">
            <a:avLst/>
          </a:prstGeom>
          <a:noFill/>
        </p:spPr>
        <p:txBody>
          <a:bodyPr wrap="square">
            <a:spAutoFit/>
          </a:bodyPr>
          <a:lstStyle/>
          <a:p>
            <a:pPr>
              <a:lnSpc>
                <a:spcPct val="150000"/>
              </a:lnSpc>
              <a:spcBef>
                <a:spcPts val="1200"/>
              </a:spcBef>
              <a:spcAft>
                <a:spcPts val="600"/>
              </a:spcAft>
            </a:pPr>
            <a:r>
              <a:rPr lang="en-US" sz="2000" dirty="0">
                <a:effectLst/>
                <a:latin typeface="Arial" panose="020B0604020202020204" pitchFamily="34" charset="0"/>
                <a:ea typeface="Calibri" panose="020F0502020204030204" pitchFamily="34" charset="0"/>
              </a:rPr>
              <a:t>A plastic container has a mass of 400 g and a density of 0.8 </a:t>
            </a:r>
            <a:r>
              <a:rPr lang="en-AU" sz="2000" dirty="0">
                <a:latin typeface="Arial" panose="020B0604020202020204" pitchFamily="34" charset="0"/>
                <a:ea typeface="Calibri" panose="020F0502020204030204" pitchFamily="34" charset="0"/>
              </a:rPr>
              <a:t>g cm</a:t>
            </a:r>
            <a:r>
              <a:rPr lang="en-AU" sz="2000" baseline="30000" dirty="0">
                <a:latin typeface="Arial" panose="020B0604020202020204" pitchFamily="34" charset="0"/>
                <a:ea typeface="Calibri" panose="020F0502020204030204" pitchFamily="34" charset="0"/>
              </a:rPr>
              <a:t>-3</a:t>
            </a:r>
            <a:r>
              <a:rPr lang="en-US" sz="2000" dirty="0">
                <a:effectLst/>
                <a:latin typeface="Arial" panose="020B0604020202020204" pitchFamily="34" charset="0"/>
                <a:ea typeface="Calibri" panose="020F0502020204030204" pitchFamily="34" charset="0"/>
              </a:rPr>
              <a:t>. What is the volume of the plastic container?</a:t>
            </a:r>
            <a:endParaRPr lang="en-AU" sz="2000" dirty="0">
              <a:effectLst/>
              <a:latin typeface="Arial" panose="020B060402020202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342031B8-2B36-B5C6-2226-97B1DABD3CC0}"/>
              </a:ext>
            </a:extLst>
          </p:cNvPr>
          <p:cNvSpPr txBox="1"/>
          <p:nvPr/>
        </p:nvSpPr>
        <p:spPr>
          <a:xfrm>
            <a:off x="360000" y="2526351"/>
            <a:ext cx="2269725" cy="2343655"/>
          </a:xfrm>
          <a:prstGeom prst="rect">
            <a:avLst/>
          </a:prstGeom>
          <a:noFill/>
        </p:spPr>
        <p:txBody>
          <a:bodyPr wrap="square">
            <a:spAutoFit/>
          </a:bodyPr>
          <a:lstStyle/>
          <a:p>
            <a:pPr>
              <a:lnSpc>
                <a:spcPct val="150000"/>
              </a:lnSpc>
              <a:spcBef>
                <a:spcPts val="1200"/>
              </a:spcBef>
              <a:spcAft>
                <a:spcPts val="1200"/>
              </a:spcAft>
            </a:pPr>
            <a:r>
              <a:rPr lang="en-AU" sz="2000" b="1" dirty="0">
                <a:latin typeface="+mj-lt"/>
                <a:ea typeface="Calibri" panose="020F0502020204030204" pitchFamily="34" charset="0"/>
              </a:rPr>
              <a:t>Given</a:t>
            </a:r>
          </a:p>
          <a:p>
            <a:pPr>
              <a:lnSpc>
                <a:spcPct val="150000"/>
              </a:lnSpc>
              <a:spcBef>
                <a:spcPts val="1200"/>
              </a:spcBef>
              <a:spcAft>
                <a:spcPts val="1200"/>
              </a:spcAft>
            </a:pPr>
            <a:r>
              <a:rPr lang="en-AU" sz="2000" dirty="0">
                <a:latin typeface="+mj-lt"/>
                <a:ea typeface="Calibri" panose="020F0502020204030204" pitchFamily="34" charset="0"/>
              </a:rPr>
              <a:t>Mass = 400 g</a:t>
            </a:r>
          </a:p>
          <a:p>
            <a:pPr>
              <a:lnSpc>
                <a:spcPct val="150000"/>
              </a:lnSpc>
              <a:spcAft>
                <a:spcPts val="1200"/>
              </a:spcAft>
            </a:pPr>
            <a:r>
              <a:rPr lang="en-AU" sz="2000" dirty="0">
                <a:latin typeface="+mj-lt"/>
                <a:ea typeface="Calibri" panose="020F0502020204030204" pitchFamily="34" charset="0"/>
              </a:rPr>
              <a:t>Density = 0.8 </a:t>
            </a:r>
            <a:r>
              <a:rPr lang="en-AU" sz="2000" dirty="0">
                <a:latin typeface="+mj-lt"/>
              </a:rPr>
              <a:t>g cm</a:t>
            </a:r>
            <a:r>
              <a:rPr lang="en-AU" sz="2000" baseline="30000" dirty="0">
                <a:latin typeface="+mj-lt"/>
              </a:rPr>
              <a:t>-3</a:t>
            </a:r>
            <a:endParaRPr lang="en-AU" sz="2000" dirty="0">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FC4A04-A1BD-277B-3A27-8FFCCFA3DE22}"/>
                  </a:ext>
                </a:extLst>
              </p:cNvPr>
              <p:cNvSpPr txBox="1"/>
              <p:nvPr/>
            </p:nvSpPr>
            <p:spPr>
              <a:xfrm>
                <a:off x="4283887" y="2508455"/>
                <a:ext cx="2380851" cy="4156779"/>
              </a:xfrm>
              <a:prstGeom prst="rect">
                <a:avLst/>
              </a:prstGeom>
              <a:noFill/>
            </p:spPr>
            <p:txBody>
              <a:bodyPr wrap="square">
                <a:spAutoFit/>
              </a:bodyPr>
              <a:lstStyle/>
              <a:p>
                <a:pPr>
                  <a:lnSpc>
                    <a:spcPct val="150000"/>
                  </a:lnSpc>
                  <a:spcBef>
                    <a:spcPts val="1200"/>
                  </a:spcBef>
                  <a:spcAft>
                    <a:spcPts val="1200"/>
                  </a:spcAft>
                </a:pPr>
                <a:r>
                  <a:rPr lang="en-AU" sz="2000" b="1" dirty="0">
                    <a:latin typeface="+mj-lt"/>
                    <a:ea typeface="Calibri" panose="020F0502020204030204" pitchFamily="34" charset="0"/>
                  </a:rPr>
                  <a:t>Working</a:t>
                </a: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rPr>
                        <m:t>𝑉</m:t>
                      </m:r>
                      <m:r>
                        <a:rPr lang="en-AU" sz="200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𝑚</m:t>
                          </m:r>
                        </m:num>
                        <m:den>
                          <m:r>
                            <a:rPr lang="en-AU" sz="2000" i="1">
                              <a:latin typeface="Cambria Math" panose="02040503050406030204" pitchFamily="18" charset="0"/>
                            </a:rPr>
                            <m:t>𝜌</m:t>
                          </m:r>
                        </m:den>
                      </m:f>
                    </m:oMath>
                  </m:oMathPara>
                </a14:m>
                <a:endParaRPr lang="en-AU" sz="2000" b="1" dirty="0">
                  <a:latin typeface="+mj-lt"/>
                  <a:ea typeface="Calibri" panose="020F0502020204030204" pitchFamily="34"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𝑉𝑜𝑙𝑢𝑚𝑒</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𝑀𝑎𝑠𝑠</m:t>
                          </m:r>
                        </m:num>
                        <m:den>
                          <m:r>
                            <a:rPr lang="en-AU" sz="2000" i="1">
                              <a:solidFill>
                                <a:srgbClr val="000000"/>
                              </a:solidFill>
                              <a:latin typeface="Cambria Math" panose="02040503050406030204" pitchFamily="18" charset="0"/>
                              <a:ea typeface="Calibri" panose="020F0502020204030204" pitchFamily="34" charset="0"/>
                            </a:rPr>
                            <m:t>𝐷𝑒𝑛𝑠𝑖𝑡𝑦</m:t>
                          </m:r>
                        </m:den>
                      </m:f>
                    </m:oMath>
                  </m:oMathPara>
                </a14:m>
                <a:endParaRPr lang="en-AU" sz="2000" dirty="0">
                  <a:latin typeface="+mj-lt"/>
                  <a:ea typeface="Calibri" panose="020F0502020204030204" pitchFamily="34" charset="0"/>
                </a:endParaRPr>
              </a:p>
              <a:p>
                <a:pPr algn="ct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AU" sz="2000" i="1">
                          <a:solidFill>
                            <a:srgbClr val="000000"/>
                          </a:solidFill>
                          <a:latin typeface="Cambria Math" panose="02040503050406030204" pitchFamily="18" charset="0"/>
                          <a:ea typeface="Calibri" panose="020F0502020204030204" pitchFamily="34" charset="0"/>
                        </a:rPr>
                        <m:t>𝑉𝑜𝑙𝑢𝑚𝑒</m:t>
                      </m:r>
                      <m:r>
                        <a:rPr lang="en-AU" sz="2000" i="1">
                          <a:solidFill>
                            <a:srgbClr val="000000"/>
                          </a:solidFill>
                          <a:latin typeface="Cambria Math" panose="02040503050406030204" pitchFamily="18" charset="0"/>
                          <a:ea typeface="Calibri" panose="020F0502020204030204" pitchFamily="34" charset="0"/>
                        </a:rPr>
                        <m:t>=</m:t>
                      </m:r>
                      <m:f>
                        <m:fPr>
                          <m:ctrlPr>
                            <a:rPr lang="en-AU" sz="2000" i="1">
                              <a:solidFill>
                                <a:srgbClr val="000000"/>
                              </a:solidFill>
                              <a:latin typeface="Cambria Math" panose="02040503050406030204" pitchFamily="18" charset="0"/>
                              <a:ea typeface="Calibri" panose="020F0502020204030204" pitchFamily="34" charset="0"/>
                            </a:rPr>
                          </m:ctrlPr>
                        </m:fPr>
                        <m:num>
                          <m:r>
                            <a:rPr lang="en-AU" sz="2000" i="1">
                              <a:solidFill>
                                <a:srgbClr val="000000"/>
                              </a:solidFill>
                              <a:latin typeface="Cambria Math" panose="02040503050406030204" pitchFamily="18" charset="0"/>
                              <a:ea typeface="Calibri" panose="020F0502020204030204" pitchFamily="34" charset="0"/>
                            </a:rPr>
                            <m:t>400</m:t>
                          </m:r>
                        </m:num>
                        <m:den>
                          <m:r>
                            <a:rPr lang="en-AU" sz="2000" i="1">
                              <a:solidFill>
                                <a:srgbClr val="000000"/>
                              </a:solidFill>
                              <a:latin typeface="Cambria Math" panose="02040503050406030204" pitchFamily="18" charset="0"/>
                              <a:ea typeface="Calibri" panose="020F0502020204030204" pitchFamily="34" charset="0"/>
                            </a:rPr>
                            <m:t>0.8</m:t>
                          </m:r>
                        </m:den>
                      </m:f>
                      <m:r>
                        <a:rPr lang="en-AU" sz="2000" i="1">
                          <a:solidFill>
                            <a:srgbClr val="000000"/>
                          </a:solidFill>
                          <a:latin typeface="Cambria Math" panose="02040503050406030204" pitchFamily="18" charset="0"/>
                          <a:ea typeface="Calibri" panose="020F0502020204030204" pitchFamily="34" charset="0"/>
                        </a:rPr>
                        <m:t>=500</m:t>
                      </m:r>
                    </m:oMath>
                  </m:oMathPara>
                </a14:m>
                <a:endParaRPr lang="en-AU" sz="2000" dirty="0">
                  <a:latin typeface="+mj-lt"/>
                  <a:ea typeface="Calibri" panose="020F0502020204030204" pitchFamily="34" charset="0"/>
                </a:endParaRPr>
              </a:p>
            </p:txBody>
          </p:sp>
        </mc:Choice>
        <mc:Fallback xmlns="">
          <p:sp>
            <p:nvSpPr>
              <p:cNvPr id="10" name="TextBox 9">
                <a:extLst>
                  <a:ext uri="{FF2B5EF4-FFF2-40B4-BE49-F238E27FC236}">
                    <a16:creationId xmlns:a16="http://schemas.microsoft.com/office/drawing/2014/main" id="{EFFC4A04-A1BD-277B-3A27-8FFCCFA3DE22}"/>
                  </a:ext>
                </a:extLst>
              </p:cNvPr>
              <p:cNvSpPr txBox="1">
                <a:spLocks noRot="1" noChangeAspect="1" noMove="1" noResize="1" noEditPoints="1" noAdjustHandles="1" noChangeArrowheads="1" noChangeShapeType="1" noTextEdit="1"/>
              </p:cNvSpPr>
              <p:nvPr/>
            </p:nvSpPr>
            <p:spPr>
              <a:xfrm>
                <a:off x="4283887" y="2508455"/>
                <a:ext cx="2380851" cy="4156779"/>
              </a:xfrm>
              <a:prstGeom prst="rect">
                <a:avLst/>
              </a:prstGeom>
              <a:blipFill>
                <a:blip r:embed="rId3"/>
                <a:stretch>
                  <a:fillRect l="-282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B38FDC5-0257-4E53-D1AB-A248346FC4F9}"/>
              </a:ext>
            </a:extLst>
          </p:cNvPr>
          <p:cNvSpPr txBox="1"/>
          <p:nvPr/>
        </p:nvSpPr>
        <p:spPr>
          <a:xfrm>
            <a:off x="8318900" y="2593791"/>
            <a:ext cx="2581330" cy="1112549"/>
          </a:xfrm>
          <a:prstGeom prst="rect">
            <a:avLst/>
          </a:prstGeom>
          <a:noFill/>
        </p:spPr>
        <p:txBody>
          <a:bodyPr wrap="square">
            <a:spAutoFit/>
          </a:bodyPr>
          <a:lstStyle/>
          <a:p>
            <a:pPr>
              <a:lnSpc>
                <a:spcPct val="150000"/>
              </a:lnSpc>
              <a:spcAft>
                <a:spcPts val="1200"/>
              </a:spcAft>
            </a:pPr>
            <a:r>
              <a:rPr lang="en-AU" sz="2000" b="1" dirty="0">
                <a:latin typeface="+mj-lt"/>
                <a:ea typeface="Calibri" panose="020F0502020204030204" pitchFamily="34" charset="0"/>
              </a:rPr>
              <a:t>Answer</a:t>
            </a:r>
          </a:p>
          <a:p>
            <a:pPr>
              <a:lnSpc>
                <a:spcPct val="150000"/>
              </a:lnSpc>
              <a:spcAft>
                <a:spcPts val="1200"/>
              </a:spcAft>
            </a:pPr>
            <a:r>
              <a:rPr lang="en-AU" sz="2000" dirty="0">
                <a:latin typeface="+mj-lt"/>
                <a:ea typeface="Calibri" panose="020F0502020204030204" pitchFamily="34" charset="0"/>
              </a:rPr>
              <a:t>500 cm</a:t>
            </a:r>
            <a:r>
              <a:rPr lang="en-AU" sz="2000" baseline="30000" dirty="0">
                <a:latin typeface="+mj-lt"/>
                <a:ea typeface="Calibri" panose="020F0502020204030204" pitchFamily="34" charset="0"/>
              </a:rPr>
              <a:t>3</a:t>
            </a:r>
            <a:endParaRPr lang="en-AU" sz="2000" dirty="0">
              <a:latin typeface="+mj-lt"/>
            </a:endParaRPr>
          </a:p>
        </p:txBody>
      </p:sp>
      <p:cxnSp>
        <p:nvCxnSpPr>
          <p:cNvPr id="12" name="Straight Connector 11">
            <a:extLst>
              <a:ext uri="{FF2B5EF4-FFF2-40B4-BE49-F238E27FC236}">
                <a16:creationId xmlns:a16="http://schemas.microsoft.com/office/drawing/2014/main" id="{D86C33B2-9B87-670C-8072-F28CAC2F96C6}"/>
              </a:ext>
              <a:ext uri="{C183D7F6-B498-43B3-948B-1728B52AA6E4}">
                <adec:decorative xmlns:adec="http://schemas.microsoft.com/office/drawing/2017/decorative" val="1"/>
              </a:ext>
            </a:extLst>
          </p:cNvPr>
          <p:cNvCxnSpPr/>
          <p:nvPr/>
        </p:nvCxnSpPr>
        <p:spPr>
          <a:xfrm>
            <a:off x="3456806"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3F1380-8971-B0ED-63AE-9D3F91A822BA}"/>
              </a:ext>
              <a:ext uri="{C183D7F6-B498-43B3-948B-1728B52AA6E4}">
                <adec:decorative xmlns:adec="http://schemas.microsoft.com/office/drawing/2017/decorative" val="1"/>
              </a:ext>
            </a:extLst>
          </p:cNvPr>
          <p:cNvCxnSpPr/>
          <p:nvPr/>
        </p:nvCxnSpPr>
        <p:spPr>
          <a:xfrm>
            <a:off x="7491819" y="2508455"/>
            <a:ext cx="0" cy="4007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1467321-7904-1985-C770-61B8FD740A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35288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A128-91C4-96CD-A99B-9FF0C80611E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2E2677B-C12D-872A-3504-EEAF6F44D655}"/>
              </a:ext>
            </a:extLst>
          </p:cNvPr>
          <p:cNvSpPr>
            <a:spLocks noGrp="1"/>
          </p:cNvSpPr>
          <p:nvPr>
            <p:ph type="title"/>
          </p:nvPr>
        </p:nvSpPr>
        <p:spPr>
          <a:xfrm>
            <a:off x="360000" y="360000"/>
            <a:ext cx="11484000" cy="545601"/>
          </a:xfrm>
        </p:spPr>
        <p:txBody>
          <a:bodyPr/>
          <a:lstStyle/>
          <a:p>
            <a:r>
              <a:rPr lang="en-AU"/>
              <a:t>1.4 Density of irregular shaped objects</a:t>
            </a:r>
          </a:p>
        </p:txBody>
      </p:sp>
      <p:pic>
        <p:nvPicPr>
          <p:cNvPr id="2" name="Online Media 1" title="How taking a bath led to Archimedes' principle - Mark Salata">
            <a:hlinkClick r:id="" action="ppaction://media"/>
            <a:extLst>
              <a:ext uri="{FF2B5EF4-FFF2-40B4-BE49-F238E27FC236}">
                <a16:creationId xmlns:a16="http://schemas.microsoft.com/office/drawing/2014/main" id="{4C6BCE9A-BC2C-248F-C2A6-E2498706BB93}"/>
              </a:ext>
            </a:extLst>
          </p:cNvPr>
          <p:cNvPicPr>
            <a:picLocks noRot="1" noChangeAspect="1"/>
          </p:cNvPicPr>
          <p:nvPr>
            <a:videoFile r:link="rId1"/>
          </p:nvPr>
        </p:nvPicPr>
        <p:blipFill>
          <a:blip r:embed="rId4"/>
          <a:stretch>
            <a:fillRect/>
          </a:stretch>
        </p:blipFill>
        <p:spPr>
          <a:xfrm>
            <a:off x="2286000" y="1871436"/>
            <a:ext cx="7620000" cy="4305300"/>
          </a:xfrm>
          <a:prstGeom prst="rect">
            <a:avLst/>
          </a:prstGeom>
        </p:spPr>
      </p:pic>
      <p:sp>
        <p:nvSpPr>
          <p:cNvPr id="13" name="Text Placeholder 12">
            <a:extLst>
              <a:ext uri="{FF2B5EF4-FFF2-40B4-BE49-F238E27FC236}">
                <a16:creationId xmlns:a16="http://schemas.microsoft.com/office/drawing/2014/main" id="{24A58C40-3F60-D051-179C-ACBEBFFB4EFD}"/>
              </a:ext>
            </a:extLst>
          </p:cNvPr>
          <p:cNvSpPr>
            <a:spLocks noGrp="1"/>
          </p:cNvSpPr>
          <p:nvPr>
            <p:ph type="body" sz="quarter" idx="18"/>
          </p:nvPr>
        </p:nvSpPr>
        <p:spPr>
          <a:xfrm>
            <a:off x="2286000" y="6295985"/>
            <a:ext cx="5893107" cy="310015"/>
          </a:xfrm>
        </p:spPr>
        <p:txBody>
          <a:bodyPr/>
          <a:lstStyle/>
          <a:p>
            <a:r>
              <a:rPr lang="en-AU" sz="1800" dirty="0">
                <a:hlinkClick r:id="rId5"/>
              </a:rPr>
              <a:t>How taking a bath led to Archimedes principal (3:00)</a:t>
            </a:r>
            <a:endParaRPr lang="en-AU" sz="1800" dirty="0"/>
          </a:p>
        </p:txBody>
      </p:sp>
      <p:sp>
        <p:nvSpPr>
          <p:cNvPr id="3" name="Slide Number Placeholder 2">
            <a:extLst>
              <a:ext uri="{FF2B5EF4-FFF2-40B4-BE49-F238E27FC236}">
                <a16:creationId xmlns:a16="http://schemas.microsoft.com/office/drawing/2014/main" id="{5572FBDE-B97D-F6B9-E66D-7D7661B9A7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374880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77756-C72F-EE13-3119-6FD8D984D64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2F126D7-C43A-506E-06BE-8FE89AD17E64}"/>
              </a:ext>
            </a:extLst>
          </p:cNvPr>
          <p:cNvSpPr>
            <a:spLocks noGrp="1"/>
          </p:cNvSpPr>
          <p:nvPr>
            <p:ph type="title"/>
          </p:nvPr>
        </p:nvSpPr>
        <p:spPr/>
        <p:txBody>
          <a:bodyPr/>
          <a:lstStyle/>
          <a:p>
            <a:r>
              <a:rPr lang="en-AU" dirty="0"/>
              <a:t>1.4 Unpacking density calculations</a:t>
            </a:r>
          </a:p>
        </p:txBody>
      </p:sp>
      <p:sp>
        <p:nvSpPr>
          <p:cNvPr id="5" name="Text Placeholder 4">
            <a:extLst>
              <a:ext uri="{FF2B5EF4-FFF2-40B4-BE49-F238E27FC236}">
                <a16:creationId xmlns:a16="http://schemas.microsoft.com/office/drawing/2014/main" id="{F2A2378C-42C4-DE4D-93C7-F5F73FF8B0F2}"/>
              </a:ext>
            </a:extLst>
          </p:cNvPr>
          <p:cNvSpPr>
            <a:spLocks noGrp="1"/>
          </p:cNvSpPr>
          <p:nvPr>
            <p:ph type="body" sz="quarter" idx="18"/>
          </p:nvPr>
        </p:nvSpPr>
        <p:spPr/>
        <p:txBody>
          <a:bodyPr/>
          <a:lstStyle/>
          <a:p>
            <a:r>
              <a:rPr lang="en-AU" dirty="0"/>
              <a:t>Density of irregular-shaped objects</a:t>
            </a:r>
          </a:p>
        </p:txBody>
      </p:sp>
      <p:sp>
        <p:nvSpPr>
          <p:cNvPr id="6" name="TextBox 5">
            <a:extLst>
              <a:ext uri="{FF2B5EF4-FFF2-40B4-BE49-F238E27FC236}">
                <a16:creationId xmlns:a16="http://schemas.microsoft.com/office/drawing/2014/main" id="{83615D27-8E9F-4853-3887-C910BC2CAD36}"/>
              </a:ext>
            </a:extLst>
          </p:cNvPr>
          <p:cNvSpPr txBox="1"/>
          <p:nvPr/>
        </p:nvSpPr>
        <p:spPr>
          <a:xfrm>
            <a:off x="326520" y="2125751"/>
            <a:ext cx="5558457" cy="3170099"/>
          </a:xfrm>
          <a:prstGeom prst="rect">
            <a:avLst/>
          </a:prstGeom>
          <a:noFill/>
        </p:spPr>
        <p:txBody>
          <a:bodyPr wrap="square">
            <a:spAutoFit/>
          </a:bodyPr>
          <a:lstStyle/>
          <a:p>
            <a:pPr>
              <a:spcAft>
                <a:spcPts val="2400"/>
              </a:spcAft>
            </a:pPr>
            <a:r>
              <a:rPr lang="en-AU" dirty="0">
                <a:solidFill>
                  <a:schemeClr val="accent1"/>
                </a:solidFill>
              </a:rPr>
              <a:t>Initial volume (V</a:t>
            </a:r>
            <a:r>
              <a:rPr lang="en-AU" baseline="-25000" dirty="0">
                <a:solidFill>
                  <a:schemeClr val="accent1"/>
                </a:solidFill>
              </a:rPr>
              <a:t>1</a:t>
            </a:r>
            <a:r>
              <a:rPr lang="en-AU" dirty="0">
                <a:solidFill>
                  <a:schemeClr val="accent1"/>
                </a:solidFill>
              </a:rPr>
              <a:t>) = ___ mL</a:t>
            </a:r>
          </a:p>
          <a:p>
            <a:pPr>
              <a:spcAft>
                <a:spcPts val="2400"/>
              </a:spcAft>
            </a:pPr>
            <a:r>
              <a:rPr lang="en-AU" dirty="0">
                <a:solidFill>
                  <a:schemeClr val="accent1"/>
                </a:solidFill>
              </a:rPr>
              <a:t>Final volume (V</a:t>
            </a:r>
            <a:r>
              <a:rPr lang="en-AU" baseline="-25000" dirty="0">
                <a:solidFill>
                  <a:schemeClr val="accent1"/>
                </a:solidFill>
              </a:rPr>
              <a:t>2</a:t>
            </a:r>
            <a:r>
              <a:rPr lang="en-AU" dirty="0">
                <a:solidFill>
                  <a:schemeClr val="accent1"/>
                </a:solidFill>
              </a:rPr>
              <a:t>) = ___ mL</a:t>
            </a:r>
          </a:p>
          <a:p>
            <a:pPr>
              <a:spcAft>
                <a:spcPts val="2400"/>
              </a:spcAft>
            </a:pPr>
            <a:r>
              <a:rPr lang="en-AU" dirty="0">
                <a:solidFill>
                  <a:schemeClr val="accent1"/>
                </a:solidFill>
              </a:rPr>
              <a:t>Volume of object = V</a:t>
            </a:r>
            <a:r>
              <a:rPr lang="en-AU" baseline="-25000" dirty="0">
                <a:solidFill>
                  <a:schemeClr val="accent1"/>
                </a:solidFill>
              </a:rPr>
              <a:t>2</a:t>
            </a:r>
            <a:r>
              <a:rPr lang="en-AU" dirty="0">
                <a:solidFill>
                  <a:schemeClr val="accent1"/>
                </a:solidFill>
              </a:rPr>
              <a:t> – V</a:t>
            </a:r>
            <a:r>
              <a:rPr lang="en-AU" baseline="-25000" dirty="0">
                <a:solidFill>
                  <a:schemeClr val="accent1"/>
                </a:solidFill>
              </a:rPr>
              <a:t>1</a:t>
            </a:r>
            <a:r>
              <a:rPr lang="en-AU" dirty="0">
                <a:solidFill>
                  <a:schemeClr val="accent1"/>
                </a:solidFill>
              </a:rPr>
              <a:t> = ___ cm</a:t>
            </a:r>
            <a:r>
              <a:rPr lang="en-AU" baseline="30000" dirty="0">
                <a:solidFill>
                  <a:schemeClr val="accent1"/>
                </a:solidFill>
              </a:rPr>
              <a:t>3</a:t>
            </a:r>
          </a:p>
          <a:p>
            <a:pPr>
              <a:spcAft>
                <a:spcPts val="2400"/>
              </a:spcAft>
            </a:pPr>
            <a:r>
              <a:rPr lang="en-AU" dirty="0">
                <a:solidFill>
                  <a:schemeClr val="accent1"/>
                </a:solidFill>
              </a:rPr>
              <a:t>Mass = ___ g</a:t>
            </a:r>
          </a:p>
          <a:p>
            <a:pPr>
              <a:spcAft>
                <a:spcPts val="2400"/>
              </a:spcAft>
            </a:pPr>
            <a:r>
              <a:rPr lang="en-AU" dirty="0">
                <a:solidFill>
                  <a:schemeClr val="accent1"/>
                </a:solidFill>
              </a:rPr>
              <a:t>Density = Mass ÷ Volume = ___ g cm</a:t>
            </a:r>
            <a:r>
              <a:rPr lang="en-AU" baseline="30000" dirty="0">
                <a:solidFill>
                  <a:schemeClr val="accent1"/>
                </a:solidFill>
              </a:rPr>
              <a:t>-3</a:t>
            </a:r>
            <a:endParaRPr lang="en-AU" dirty="0">
              <a:solidFill>
                <a:schemeClr val="accent1"/>
              </a:solidFill>
            </a:endParaRPr>
          </a:p>
        </p:txBody>
      </p:sp>
      <p:sp>
        <p:nvSpPr>
          <p:cNvPr id="7" name="TextBox 6">
            <a:extLst>
              <a:ext uri="{FF2B5EF4-FFF2-40B4-BE49-F238E27FC236}">
                <a16:creationId xmlns:a16="http://schemas.microsoft.com/office/drawing/2014/main" id="{823CB59C-F858-E05D-6CFD-25867EAE78AC}"/>
              </a:ext>
            </a:extLst>
          </p:cNvPr>
          <p:cNvSpPr txBox="1"/>
          <p:nvPr/>
        </p:nvSpPr>
        <p:spPr>
          <a:xfrm>
            <a:off x="6307024" y="2125751"/>
            <a:ext cx="5777776" cy="3170099"/>
          </a:xfrm>
          <a:prstGeom prst="rect">
            <a:avLst/>
          </a:prstGeom>
          <a:noFill/>
        </p:spPr>
        <p:txBody>
          <a:bodyPr wrap="square">
            <a:spAutoFit/>
          </a:bodyPr>
          <a:lstStyle/>
          <a:p>
            <a:pPr>
              <a:spcAft>
                <a:spcPts val="2400"/>
              </a:spcAft>
            </a:pPr>
            <a:r>
              <a:rPr lang="en-AU" dirty="0">
                <a:solidFill>
                  <a:schemeClr val="accent1"/>
                </a:solidFill>
              </a:rPr>
              <a:t>Initial volume (V</a:t>
            </a:r>
            <a:r>
              <a:rPr lang="en-AU" baseline="-25000" dirty="0">
                <a:solidFill>
                  <a:schemeClr val="accent1"/>
                </a:solidFill>
              </a:rPr>
              <a:t>1</a:t>
            </a:r>
            <a:r>
              <a:rPr lang="en-AU" dirty="0">
                <a:solidFill>
                  <a:schemeClr val="accent1"/>
                </a:solidFill>
              </a:rPr>
              <a:t>) = </a:t>
            </a:r>
            <a:r>
              <a:rPr lang="en-AU" b="1" dirty="0">
                <a:solidFill>
                  <a:srgbClr val="C00000"/>
                </a:solidFill>
              </a:rPr>
              <a:t>500</a:t>
            </a:r>
            <a:r>
              <a:rPr lang="en-AU" dirty="0">
                <a:solidFill>
                  <a:schemeClr val="accent1"/>
                </a:solidFill>
              </a:rPr>
              <a:t> mL</a:t>
            </a:r>
          </a:p>
          <a:p>
            <a:pPr>
              <a:spcAft>
                <a:spcPts val="2400"/>
              </a:spcAft>
            </a:pPr>
            <a:r>
              <a:rPr lang="en-AU" dirty="0">
                <a:solidFill>
                  <a:schemeClr val="accent1"/>
                </a:solidFill>
              </a:rPr>
              <a:t>Final volume (V</a:t>
            </a:r>
            <a:r>
              <a:rPr lang="en-AU" baseline="-25000" dirty="0">
                <a:solidFill>
                  <a:schemeClr val="accent1"/>
                </a:solidFill>
              </a:rPr>
              <a:t>2</a:t>
            </a:r>
            <a:r>
              <a:rPr lang="en-AU" dirty="0">
                <a:solidFill>
                  <a:schemeClr val="accent1"/>
                </a:solidFill>
              </a:rPr>
              <a:t>) = </a:t>
            </a:r>
            <a:r>
              <a:rPr lang="en-AU" b="1" dirty="0">
                <a:solidFill>
                  <a:srgbClr val="C00000"/>
                </a:solidFill>
              </a:rPr>
              <a:t>505</a:t>
            </a:r>
            <a:r>
              <a:rPr lang="en-AU" dirty="0">
                <a:solidFill>
                  <a:schemeClr val="accent1"/>
                </a:solidFill>
              </a:rPr>
              <a:t> mL</a:t>
            </a:r>
          </a:p>
          <a:p>
            <a:pPr>
              <a:spcAft>
                <a:spcPts val="2400"/>
              </a:spcAft>
            </a:pPr>
            <a:r>
              <a:rPr lang="en-AU" dirty="0">
                <a:solidFill>
                  <a:schemeClr val="accent1"/>
                </a:solidFill>
              </a:rPr>
              <a:t>Volume of object = V</a:t>
            </a:r>
            <a:r>
              <a:rPr lang="en-AU" baseline="-25000" dirty="0">
                <a:solidFill>
                  <a:schemeClr val="accent1"/>
                </a:solidFill>
              </a:rPr>
              <a:t>2</a:t>
            </a:r>
            <a:r>
              <a:rPr lang="en-AU" dirty="0">
                <a:solidFill>
                  <a:schemeClr val="accent1"/>
                </a:solidFill>
              </a:rPr>
              <a:t> – V</a:t>
            </a:r>
            <a:r>
              <a:rPr lang="en-AU" baseline="-25000" dirty="0">
                <a:solidFill>
                  <a:schemeClr val="accent1"/>
                </a:solidFill>
              </a:rPr>
              <a:t>1</a:t>
            </a:r>
            <a:r>
              <a:rPr lang="en-AU" dirty="0">
                <a:solidFill>
                  <a:schemeClr val="accent1"/>
                </a:solidFill>
              </a:rPr>
              <a:t> = </a:t>
            </a:r>
            <a:r>
              <a:rPr lang="en-AU" b="1" dirty="0">
                <a:solidFill>
                  <a:srgbClr val="C00000"/>
                </a:solidFill>
              </a:rPr>
              <a:t>5</a:t>
            </a:r>
            <a:r>
              <a:rPr lang="en-AU" dirty="0">
                <a:solidFill>
                  <a:schemeClr val="accent1"/>
                </a:solidFill>
              </a:rPr>
              <a:t> cm</a:t>
            </a:r>
            <a:r>
              <a:rPr lang="en-AU" baseline="30000" dirty="0">
                <a:solidFill>
                  <a:schemeClr val="accent1"/>
                </a:solidFill>
              </a:rPr>
              <a:t>3</a:t>
            </a:r>
          </a:p>
          <a:p>
            <a:pPr>
              <a:spcAft>
                <a:spcPts val="2400"/>
              </a:spcAft>
            </a:pPr>
            <a:r>
              <a:rPr lang="en-AU" dirty="0">
                <a:solidFill>
                  <a:schemeClr val="accent1"/>
                </a:solidFill>
              </a:rPr>
              <a:t>Mass = </a:t>
            </a:r>
            <a:r>
              <a:rPr lang="en-AU" b="1" dirty="0">
                <a:solidFill>
                  <a:srgbClr val="C00000"/>
                </a:solidFill>
              </a:rPr>
              <a:t>14.74</a:t>
            </a:r>
            <a:r>
              <a:rPr lang="en-AU" dirty="0">
                <a:solidFill>
                  <a:schemeClr val="accent1"/>
                </a:solidFill>
              </a:rPr>
              <a:t> g</a:t>
            </a:r>
          </a:p>
          <a:p>
            <a:pPr>
              <a:spcAft>
                <a:spcPts val="2400"/>
              </a:spcAft>
            </a:pPr>
            <a:r>
              <a:rPr lang="en-AU" dirty="0">
                <a:solidFill>
                  <a:schemeClr val="accent1"/>
                </a:solidFill>
              </a:rPr>
              <a:t>Density = Mass ÷ Volume = </a:t>
            </a:r>
            <a:r>
              <a:rPr lang="en-AU" b="1" dirty="0">
                <a:solidFill>
                  <a:srgbClr val="C00000"/>
                </a:solidFill>
              </a:rPr>
              <a:t>2.948</a:t>
            </a:r>
            <a:r>
              <a:rPr lang="en-AU" dirty="0">
                <a:solidFill>
                  <a:schemeClr val="accent1"/>
                </a:solidFill>
              </a:rPr>
              <a:t> g cm</a:t>
            </a:r>
            <a:r>
              <a:rPr lang="en-AU" baseline="30000" dirty="0">
                <a:solidFill>
                  <a:schemeClr val="accent1"/>
                </a:solidFill>
              </a:rPr>
              <a:t>-3</a:t>
            </a:r>
            <a:endParaRPr lang="en-AU" dirty="0">
              <a:solidFill>
                <a:schemeClr val="accent1"/>
              </a:solidFill>
            </a:endParaRPr>
          </a:p>
        </p:txBody>
      </p:sp>
      <p:sp>
        <p:nvSpPr>
          <p:cNvPr id="3" name="Slide Number Placeholder 2">
            <a:extLst>
              <a:ext uri="{FF2B5EF4-FFF2-40B4-BE49-F238E27FC236}">
                <a16:creationId xmlns:a16="http://schemas.microsoft.com/office/drawing/2014/main" id="{E93A8001-7C82-B384-6AFB-11CD99AA5E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315479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667C7-812B-EA86-8944-6F38BABC21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0AE402E-35CE-29BD-D532-988365DA3906}"/>
              </a:ext>
            </a:extLst>
          </p:cNvPr>
          <p:cNvSpPr>
            <a:spLocks noGrp="1"/>
          </p:cNvSpPr>
          <p:nvPr>
            <p:ph type="title"/>
          </p:nvPr>
        </p:nvSpPr>
        <p:spPr/>
        <p:txBody>
          <a:bodyPr/>
          <a:lstStyle/>
          <a:p>
            <a:r>
              <a:rPr lang="en-AU">
                <a:cs typeface="Arial"/>
              </a:rPr>
              <a:t>1.5 Density and water</a:t>
            </a:r>
          </a:p>
        </p:txBody>
      </p:sp>
      <p:sp>
        <p:nvSpPr>
          <p:cNvPr id="6" name="Text Placeholder 5">
            <a:extLst>
              <a:ext uri="{FF2B5EF4-FFF2-40B4-BE49-F238E27FC236}">
                <a16:creationId xmlns:a16="http://schemas.microsoft.com/office/drawing/2014/main" id="{086148FA-C704-0A4F-A2E1-11DC0FBB2977}"/>
              </a:ext>
            </a:extLst>
          </p:cNvPr>
          <p:cNvSpPr>
            <a:spLocks noGrp="1"/>
          </p:cNvSpPr>
          <p:nvPr>
            <p:ph type="body" sz="quarter" idx="18"/>
          </p:nvPr>
        </p:nvSpPr>
        <p:spPr/>
        <p:txBody>
          <a:bodyPr/>
          <a:lstStyle/>
          <a:p>
            <a:r>
              <a:rPr lang="en-AU"/>
              <a:t>Learning intentions and success criteria</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7A991496-FBB3-228A-A264-18B0FBEDAD70}"/>
                  </a:ext>
                </a:extLst>
              </p:cNvPr>
              <p:cNvGraphicFramePr>
                <a:graphicFrameLocks noGrp="1"/>
              </p:cNvGraphicFramePr>
              <p:nvPr>
                <p:extLst>
                  <p:ext uri="{D42A27DB-BD31-4B8C-83A1-F6EECF244321}">
                    <p14:modId xmlns:p14="http://schemas.microsoft.com/office/powerpoint/2010/main" val="2689447838"/>
                  </p:ext>
                </p:extLst>
              </p:nvPr>
            </p:nvGraphicFramePr>
            <p:xfrm>
              <a:off x="359998" y="1898729"/>
              <a:ext cx="11719707" cy="4797271"/>
            </p:xfrm>
            <a:graphic>
              <a:graphicData uri="http://schemas.openxmlformats.org/drawingml/2006/table">
                <a:tbl>
                  <a:tblPr firstRow="1">
                    <a:tableStyleId>{B301B821-A1FF-4177-AEE7-76D212191A09}</a:tableStyleId>
                  </a:tblPr>
                  <a:tblGrid>
                    <a:gridCol w="4577762">
                      <a:extLst>
                        <a:ext uri="{9D8B030D-6E8A-4147-A177-3AD203B41FA5}">
                          <a16:colId xmlns:a16="http://schemas.microsoft.com/office/drawing/2014/main" val="3623447875"/>
                        </a:ext>
                      </a:extLst>
                    </a:gridCol>
                    <a:gridCol w="7141945">
                      <a:extLst>
                        <a:ext uri="{9D8B030D-6E8A-4147-A177-3AD203B41FA5}">
                          <a16:colId xmlns:a16="http://schemas.microsoft.com/office/drawing/2014/main" val="3573327086"/>
                        </a:ext>
                      </a:extLst>
                    </a:gridCol>
                  </a:tblGrid>
                  <a:tr h="420506">
                    <a:tc>
                      <a:txBody>
                        <a:bodyPr/>
                        <a:lstStyle/>
                        <a:p>
                          <a:pPr>
                            <a:lnSpc>
                              <a:spcPct val="150000"/>
                            </a:lnSpc>
                            <a:spcBef>
                              <a:spcPts val="0"/>
                            </a:spcBef>
                            <a:spcAft>
                              <a:spcPts val="1200"/>
                            </a:spcAft>
                          </a:pPr>
                          <a:r>
                            <a:rPr lang="en-AU" sz="1800" dirty="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01391">
                    <a:tc>
                      <a:txBody>
                        <a:bodyPr/>
                        <a:lstStyle/>
                        <a:p>
                          <a:pPr marL="285750" indent="-285750">
                            <a:lnSpc>
                              <a:spcPct val="150000"/>
                            </a:lnSpc>
                            <a:spcBef>
                              <a:spcPts val="0"/>
                            </a:spcBef>
                            <a:spcAft>
                              <a:spcPts val="1200"/>
                            </a:spcAft>
                            <a:buFont typeface="Arial" panose="020B0604020202020204" pitchFamily="34" charset="0"/>
                            <a:buChar char="•"/>
                          </a:pPr>
                          <a:r>
                            <a:rPr lang="en-AU" sz="1800">
                              <a:latin typeface="+mn-lt"/>
                              <a:cs typeface="Arial"/>
                            </a:rPr>
                            <a:t>to explain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measure the mass and volume of objects and substances</a:t>
                          </a:r>
                        </a:p>
                        <a:p>
                          <a:pPr marL="342900" indent="-342900">
                            <a:lnSpc>
                              <a:spcPct val="150000"/>
                            </a:lnSpc>
                            <a:spcBef>
                              <a:spcPts val="0"/>
                            </a:spcBef>
                            <a:spcAft>
                              <a:spcPts val="1200"/>
                            </a:spcAft>
                            <a:buFont typeface="Arial" panose="020B0604020202020204" pitchFamily="34" charset="0"/>
                            <a:buChar char="•"/>
                          </a:pPr>
                          <a:r>
                            <a:rPr lang="en-AU" sz="1800" dirty="0">
                              <a:latin typeface="+mn-lt"/>
                              <a:cs typeface="Arial"/>
                            </a:rPr>
                            <a:t>calculate the density of water and other substances using </a:t>
                          </a:r>
                          <a14:m>
                            <m:oMath xmlns:m="http://schemas.openxmlformats.org/officeDocument/2006/math">
                              <m:r>
                                <a:rPr lang="en-AU" sz="1800" i="1" kern="1200" smtClean="0">
                                  <a:solidFill>
                                    <a:schemeClr val="dk1"/>
                                  </a:solidFill>
                                  <a:effectLst/>
                                  <a:latin typeface="Cambria Math" panose="02040503050406030204" pitchFamily="18" charset="0"/>
                                  <a:ea typeface="+mn-ea"/>
                                  <a:cs typeface="+mn-cs"/>
                                </a:rPr>
                                <m:t>𝜌</m:t>
                              </m:r>
                              <m:r>
                                <a:rPr lang="en-AU" sz="1800" i="1" kern="1200" smtClean="0">
                                  <a:solidFill>
                                    <a:schemeClr val="dk1"/>
                                  </a:solidFill>
                                  <a:effectLst/>
                                  <a:latin typeface="Cambria Math" panose="02040503050406030204" pitchFamily="18" charset="0"/>
                                  <a:ea typeface="+mn-ea"/>
                                  <a:cs typeface="+mn-cs"/>
                                </a:rPr>
                                <m:t>=</m:t>
                              </m:r>
                              <m:f>
                                <m:fPr>
                                  <m:ctrlPr>
                                    <a:rPr lang="en-AU" sz="1800" i="1" kern="1200">
                                      <a:solidFill>
                                        <a:schemeClr val="dk1"/>
                                      </a:solidFill>
                                      <a:effectLst/>
                                      <a:latin typeface="Cambria Math" panose="02040503050406030204" pitchFamily="18" charset="0"/>
                                      <a:ea typeface="+mn-ea"/>
                                      <a:cs typeface="+mn-cs"/>
                                    </a:rPr>
                                  </m:ctrlPr>
                                </m:fPr>
                                <m:num>
                                  <m:r>
                                    <a:rPr lang="en-AU" sz="1800" i="1" kern="1200">
                                      <a:solidFill>
                                        <a:schemeClr val="dk1"/>
                                      </a:solidFill>
                                      <a:effectLst/>
                                      <a:latin typeface="Cambria Math" panose="02040503050406030204" pitchFamily="18" charset="0"/>
                                      <a:ea typeface="+mn-ea"/>
                                      <a:cs typeface="+mn-cs"/>
                                    </a:rPr>
                                    <m:t>𝑚</m:t>
                                  </m:r>
                                </m:num>
                                <m:den>
                                  <m:r>
                                    <a:rPr lang="en-AU" sz="1800" i="1" kern="1200">
                                      <a:solidFill>
                                        <a:schemeClr val="dk1"/>
                                      </a:solidFill>
                                      <a:effectLst/>
                                      <a:latin typeface="Cambria Math" panose="02040503050406030204" pitchFamily="18" charset="0"/>
                                      <a:ea typeface="+mn-ea"/>
                                      <a:cs typeface="+mn-cs"/>
                                    </a:rPr>
                                    <m:t>𝑉</m:t>
                                  </m:r>
                                </m:den>
                              </m:f>
                            </m:oMath>
                          </a14:m>
                          <a:r>
                            <a:rPr lang="en-AU" sz="1800" dirty="0">
                              <a:effectLst/>
                              <a:latin typeface="+mn-lt"/>
                            </a:rPr>
                            <a:t> </a:t>
                          </a:r>
                        </a:p>
                        <a:p>
                          <a:pPr marL="285750" indent="-285750">
                            <a:lnSpc>
                              <a:spcPct val="150000"/>
                            </a:lnSpc>
                            <a:spcBef>
                              <a:spcPts val="0"/>
                            </a:spcBef>
                            <a:spcAft>
                              <a:spcPts val="1200"/>
                            </a:spcAft>
                            <a:buFont typeface="Arial" panose="020B0604020202020204" pitchFamily="34" charset="0"/>
                            <a:buChar char="•"/>
                          </a:pPr>
                          <a:r>
                            <a:rPr lang="en-AU" sz="1800" dirty="0">
                              <a:latin typeface="+mn-lt"/>
                              <a:cs typeface="Arial"/>
                            </a:rPr>
                            <a:t>rearrange the density calculation to make m or V the subject of the equation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977929">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follow a procedure to conduct a safe and valid practical investigation</a:t>
                          </a:r>
                          <a:endParaRPr lang="en-AU" sz="1800" dirty="0">
                            <a:latin typeface="+mn-lt"/>
                            <a:cs typeface="Aria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conduct investigations safely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use the correct equipment for measuring volume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follow an investigation plan</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record observations and measurements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mc:Choice>
        <mc:Fallback xmlns="">
          <p:graphicFrame>
            <p:nvGraphicFramePr>
              <p:cNvPr id="7" name="Table 6">
                <a:extLst>
                  <a:ext uri="{FF2B5EF4-FFF2-40B4-BE49-F238E27FC236}">
                    <a16:creationId xmlns:a16="http://schemas.microsoft.com/office/drawing/2014/main" id="{7A991496-FBB3-228A-A264-18B0FBEDAD70}"/>
                  </a:ext>
                </a:extLst>
              </p:cNvPr>
              <p:cNvGraphicFramePr>
                <a:graphicFrameLocks noGrp="1"/>
              </p:cNvGraphicFramePr>
              <p:nvPr>
                <p:extLst>
                  <p:ext uri="{D42A27DB-BD31-4B8C-83A1-F6EECF244321}">
                    <p14:modId xmlns:p14="http://schemas.microsoft.com/office/powerpoint/2010/main" val="2689447838"/>
                  </p:ext>
                </p:extLst>
              </p:nvPr>
            </p:nvGraphicFramePr>
            <p:xfrm>
              <a:off x="359998" y="1898729"/>
              <a:ext cx="11719707" cy="4797271"/>
            </p:xfrm>
            <a:graphic>
              <a:graphicData uri="http://schemas.openxmlformats.org/drawingml/2006/table">
                <a:tbl>
                  <a:tblPr firstRow="1">
                    <a:tableStyleId>{B301B821-A1FF-4177-AEE7-76D212191A09}</a:tableStyleId>
                  </a:tblPr>
                  <a:tblGrid>
                    <a:gridCol w="4577762">
                      <a:extLst>
                        <a:ext uri="{9D8B030D-6E8A-4147-A177-3AD203B41FA5}">
                          <a16:colId xmlns:a16="http://schemas.microsoft.com/office/drawing/2014/main" val="3623447875"/>
                        </a:ext>
                      </a:extLst>
                    </a:gridCol>
                    <a:gridCol w="7141945">
                      <a:extLst>
                        <a:ext uri="{9D8B030D-6E8A-4147-A177-3AD203B41FA5}">
                          <a16:colId xmlns:a16="http://schemas.microsoft.com/office/drawing/2014/main" val="3573327086"/>
                        </a:ext>
                      </a:extLst>
                    </a:gridCol>
                  </a:tblGrid>
                  <a:tr h="452120">
                    <a:tc>
                      <a:txBody>
                        <a:bodyPr/>
                        <a:lstStyle/>
                        <a:p>
                          <a:pPr>
                            <a:lnSpc>
                              <a:spcPct val="150000"/>
                            </a:lnSpc>
                            <a:spcBef>
                              <a:spcPts val="0"/>
                            </a:spcBef>
                            <a:spcAft>
                              <a:spcPts val="1200"/>
                            </a:spcAft>
                          </a:pPr>
                          <a:r>
                            <a:rPr lang="en-AU" sz="180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01391">
                    <a:tc>
                      <a:txBody>
                        <a:bodyPr/>
                        <a:lstStyle/>
                        <a:p>
                          <a:pPr marL="285750" indent="-285750">
                            <a:lnSpc>
                              <a:spcPct val="150000"/>
                            </a:lnSpc>
                            <a:spcBef>
                              <a:spcPts val="0"/>
                            </a:spcBef>
                            <a:spcAft>
                              <a:spcPts val="1200"/>
                            </a:spcAft>
                            <a:buFont typeface="Arial" panose="020B0604020202020204" pitchFamily="34" charset="0"/>
                            <a:buChar char="•"/>
                          </a:pPr>
                          <a:r>
                            <a:rPr lang="en-AU" sz="1800">
                              <a:latin typeface="+mn-lt"/>
                              <a:cs typeface="Arial"/>
                            </a:rPr>
                            <a:t>to explain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64078" t="-20442" b="-101657"/>
                          </a:stretch>
                        </a:blipFill>
                      </a:tcPr>
                    </a:tc>
                    <a:extLst>
                      <a:ext uri="{0D108BD9-81ED-4DB2-BD59-A6C34878D82A}">
                        <a16:rowId xmlns:a16="http://schemas.microsoft.com/office/drawing/2014/main" val="2958950346"/>
                      </a:ext>
                    </a:extLst>
                  </a:tr>
                  <a:tr h="2143760">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follow a procedure to conduct a safe and valid practical investigation</a:t>
                          </a:r>
                          <a:endParaRPr lang="en-AU" sz="1800">
                            <a:latin typeface="+mn-lt"/>
                            <a:cs typeface="Aria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conduct investigations safely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use the correct equipment for measuring volume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follow an investigation plan</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record observations and measurements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mc:Fallback>
      </mc:AlternateContent>
      <p:sp>
        <p:nvSpPr>
          <p:cNvPr id="2" name="Slide Number Placeholder 1">
            <a:extLst>
              <a:ext uri="{FF2B5EF4-FFF2-40B4-BE49-F238E27FC236}">
                <a16:creationId xmlns:a16="http://schemas.microsoft.com/office/drawing/2014/main" id="{944740A9-1778-CA10-5DA8-94FA9132C1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2345998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D6EBC-70C0-F0A6-10FB-F000EA68B82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014E0DD-26A4-47E1-0F61-CABE8EABD2D6}"/>
              </a:ext>
            </a:extLst>
          </p:cNvPr>
          <p:cNvSpPr>
            <a:spLocks noGrp="1"/>
          </p:cNvSpPr>
          <p:nvPr>
            <p:ph type="title"/>
          </p:nvPr>
        </p:nvSpPr>
        <p:spPr/>
        <p:txBody>
          <a:bodyPr/>
          <a:lstStyle/>
          <a:p>
            <a:r>
              <a:rPr lang="en-AU"/>
              <a:t>1.5 Checkpoint </a:t>
            </a:r>
          </a:p>
        </p:txBody>
      </p:sp>
      <p:sp>
        <p:nvSpPr>
          <p:cNvPr id="9" name="Text Placeholder 8">
            <a:extLst>
              <a:ext uri="{FF2B5EF4-FFF2-40B4-BE49-F238E27FC236}">
                <a16:creationId xmlns:a16="http://schemas.microsoft.com/office/drawing/2014/main" id="{7413C90E-A527-8C4F-C5D6-45A10949E63E}"/>
              </a:ext>
            </a:extLst>
          </p:cNvPr>
          <p:cNvSpPr>
            <a:spLocks noGrp="1"/>
          </p:cNvSpPr>
          <p:nvPr>
            <p:ph type="body" sz="quarter" idx="18"/>
          </p:nvPr>
        </p:nvSpPr>
        <p:spPr/>
        <p:txBody>
          <a:bodyPr/>
          <a:lstStyle/>
          <a:p>
            <a:r>
              <a:rPr lang="en-AU" dirty="0"/>
              <a:t>Density of water</a:t>
            </a:r>
          </a:p>
        </p:txBody>
      </p:sp>
      <p:sp>
        <p:nvSpPr>
          <p:cNvPr id="5" name="Content Placeholder 6">
            <a:extLst>
              <a:ext uri="{FF2B5EF4-FFF2-40B4-BE49-F238E27FC236}">
                <a16:creationId xmlns:a16="http://schemas.microsoft.com/office/drawing/2014/main" id="{C04B69C5-FBBE-3DFB-3F56-C6AFFFBA194E}"/>
              </a:ext>
            </a:extLst>
          </p:cNvPr>
          <p:cNvSpPr txBox="1">
            <a:spLocks/>
          </p:cNvSpPr>
          <p:nvPr/>
        </p:nvSpPr>
        <p:spPr>
          <a:xfrm>
            <a:off x="359998" y="1881188"/>
            <a:ext cx="11512550" cy="37847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Before beginning the investigation, you carefully inspect the glass measuring cylinder and notice a visible crack along the side. What should you do next?</a:t>
            </a:r>
          </a:p>
          <a:p>
            <a:pPr marL="457200" indent="-457200">
              <a:buFont typeface="+mj-lt"/>
              <a:buAutoNum type="alphaUcPeriod"/>
            </a:pPr>
            <a:r>
              <a:rPr lang="en-AU" dirty="0"/>
              <a:t>Use the cylinder carefully to avoid the crack getting worse.</a:t>
            </a:r>
          </a:p>
          <a:p>
            <a:pPr marL="457200" indent="-457200">
              <a:buFont typeface="+mj-lt"/>
              <a:buAutoNum type="alphaUcPeriod"/>
            </a:pPr>
            <a:r>
              <a:rPr lang="en-AU" dirty="0"/>
              <a:t>Inform the teacher and do not use the cracked cylinder.</a:t>
            </a:r>
          </a:p>
          <a:p>
            <a:pPr marL="457200" indent="-457200">
              <a:buFont typeface="+mj-lt"/>
              <a:buAutoNum type="alphaUcPeriod"/>
            </a:pPr>
            <a:r>
              <a:rPr lang="en-AU" dirty="0"/>
              <a:t>Tape the crack with sticky tape and continue the experiment.</a:t>
            </a:r>
          </a:p>
          <a:p>
            <a:pPr marL="457200" indent="-457200">
              <a:buFont typeface="+mj-lt"/>
              <a:buAutoNum type="alphaUcPeriod"/>
            </a:pPr>
            <a:r>
              <a:rPr lang="en-AU" dirty="0"/>
              <a:t>Fill the cylinder slowly to avoid putting pressure on the crack.</a:t>
            </a:r>
          </a:p>
        </p:txBody>
      </p:sp>
      <p:sp>
        <p:nvSpPr>
          <p:cNvPr id="2" name="Slide Number Placeholder 1">
            <a:extLst>
              <a:ext uri="{FF2B5EF4-FFF2-40B4-BE49-F238E27FC236}">
                <a16:creationId xmlns:a16="http://schemas.microsoft.com/office/drawing/2014/main" id="{E6081FAA-5BFE-5827-39C5-8EBB7B0D73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282341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9A3300-2942-1084-6502-DD3C4DF5E83D}"/>
              </a:ext>
            </a:extLst>
          </p:cNvPr>
          <p:cNvSpPr>
            <a:spLocks noGrp="1"/>
          </p:cNvSpPr>
          <p:nvPr>
            <p:ph type="title"/>
          </p:nvPr>
        </p:nvSpPr>
        <p:spPr/>
        <p:txBody>
          <a:bodyPr/>
          <a:lstStyle/>
          <a:p>
            <a:r>
              <a:rPr lang="en-AU" dirty="0"/>
              <a:t>1.5 Density of gases</a:t>
            </a:r>
          </a:p>
        </p:txBody>
      </p:sp>
      <p:sp>
        <p:nvSpPr>
          <p:cNvPr id="7" name="Text Placeholder 6">
            <a:extLst>
              <a:ext uri="{FF2B5EF4-FFF2-40B4-BE49-F238E27FC236}">
                <a16:creationId xmlns:a16="http://schemas.microsoft.com/office/drawing/2014/main" id="{DDEB1880-5991-61A1-53DF-52995B35077A}"/>
              </a:ext>
            </a:extLst>
          </p:cNvPr>
          <p:cNvSpPr>
            <a:spLocks noGrp="1"/>
          </p:cNvSpPr>
          <p:nvPr>
            <p:ph type="body" sz="quarter" idx="18"/>
          </p:nvPr>
        </p:nvSpPr>
        <p:spPr/>
        <p:txBody>
          <a:bodyPr/>
          <a:lstStyle/>
          <a:p>
            <a:r>
              <a:rPr lang="en-AU"/>
              <a:t>Observing different densities of gases</a:t>
            </a:r>
          </a:p>
        </p:txBody>
      </p:sp>
      <p:sp>
        <p:nvSpPr>
          <p:cNvPr id="8" name="Content Placeholder 7">
            <a:extLst>
              <a:ext uri="{FF2B5EF4-FFF2-40B4-BE49-F238E27FC236}">
                <a16:creationId xmlns:a16="http://schemas.microsoft.com/office/drawing/2014/main" id="{9B0581C7-A67E-0DE3-029C-E8573EE47426}"/>
              </a:ext>
            </a:extLst>
          </p:cNvPr>
          <p:cNvSpPr>
            <a:spLocks noGrp="1"/>
          </p:cNvSpPr>
          <p:nvPr>
            <p:ph sz="quarter" idx="19"/>
          </p:nvPr>
        </p:nvSpPr>
        <p:spPr/>
        <p:txBody>
          <a:bodyPr/>
          <a:lstStyle/>
          <a:p>
            <a:r>
              <a:rPr lang="en-AU" dirty="0"/>
              <a:t>Watch the following clip and consider the following:</a:t>
            </a:r>
          </a:p>
          <a:p>
            <a:pPr marL="342900" indent="-342900">
              <a:buFont typeface="Arial" panose="020B0604020202020204" pitchFamily="34" charset="0"/>
              <a:buChar char="•"/>
            </a:pPr>
            <a:r>
              <a:rPr lang="en-AU" dirty="0"/>
              <a:t>Compare the different gases used in the experiment</a:t>
            </a:r>
          </a:p>
          <a:p>
            <a:pPr marL="342900" indent="-342900">
              <a:buFont typeface="Arial" panose="020B0604020202020204" pitchFamily="34" charset="0"/>
              <a:buChar char="•"/>
            </a:pPr>
            <a:r>
              <a:rPr lang="en-AU" dirty="0"/>
              <a:t>How did the density of the different gases effect how they behaved?</a:t>
            </a:r>
          </a:p>
          <a:p>
            <a:endParaRPr lang="en-US" dirty="0"/>
          </a:p>
        </p:txBody>
      </p:sp>
      <p:pic>
        <p:nvPicPr>
          <p:cNvPr id="3" name="Online Media 2" title="The Density of Gases">
            <a:hlinkClick r:id="" action="ppaction://media"/>
            <a:extLst>
              <a:ext uri="{FF2B5EF4-FFF2-40B4-BE49-F238E27FC236}">
                <a16:creationId xmlns:a16="http://schemas.microsoft.com/office/drawing/2014/main" id="{0E4B2019-4661-313D-3F4D-829CDF57C44D}"/>
              </a:ext>
            </a:extLst>
          </p:cNvPr>
          <p:cNvPicPr>
            <a:picLocks noRot="1" noChangeAspect="1"/>
          </p:cNvPicPr>
          <p:nvPr>
            <a:videoFile r:link="rId1"/>
          </p:nvPr>
        </p:nvPicPr>
        <p:blipFill>
          <a:blip r:embed="rId4"/>
          <a:stretch>
            <a:fillRect/>
          </a:stretch>
        </p:blipFill>
        <p:spPr>
          <a:xfrm>
            <a:off x="6845980" y="1562471"/>
            <a:ext cx="4985657" cy="2816896"/>
          </a:xfrm>
          <a:prstGeom prst="rect">
            <a:avLst/>
          </a:prstGeom>
        </p:spPr>
      </p:pic>
      <p:sp>
        <p:nvSpPr>
          <p:cNvPr id="4" name="TextBox 3">
            <a:extLst>
              <a:ext uri="{FF2B5EF4-FFF2-40B4-BE49-F238E27FC236}">
                <a16:creationId xmlns:a16="http://schemas.microsoft.com/office/drawing/2014/main" id="{7FBAA63C-993C-24E3-8F68-758EA84AA127}"/>
              </a:ext>
            </a:extLst>
          </p:cNvPr>
          <p:cNvSpPr txBox="1"/>
          <p:nvPr/>
        </p:nvSpPr>
        <p:spPr>
          <a:xfrm>
            <a:off x="6845980" y="4464637"/>
            <a:ext cx="6096000" cy="369332"/>
          </a:xfrm>
          <a:prstGeom prst="rect">
            <a:avLst/>
          </a:prstGeom>
          <a:noFill/>
        </p:spPr>
        <p:txBody>
          <a:bodyPr wrap="square">
            <a:spAutoFit/>
          </a:bodyPr>
          <a:lstStyle/>
          <a:p>
            <a:r>
              <a:rPr lang="en-AU" sz="1800" dirty="0">
                <a:hlinkClick r:id="rId5"/>
              </a:rPr>
              <a:t>The Density of Gases (01:49)</a:t>
            </a:r>
            <a:endParaRPr lang="en-AU" sz="1800" dirty="0"/>
          </a:p>
        </p:txBody>
      </p:sp>
      <p:sp>
        <p:nvSpPr>
          <p:cNvPr id="2" name="Slide Number Placeholder 1">
            <a:extLst>
              <a:ext uri="{FF2B5EF4-FFF2-40B4-BE49-F238E27FC236}">
                <a16:creationId xmlns:a16="http://schemas.microsoft.com/office/drawing/2014/main" id="{E536700D-ECA9-296E-EBEE-21394943C9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199137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20727-A930-7680-3A2E-9535488E27E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63F284-1531-B604-F34E-51EC6D3A57DD}"/>
              </a:ext>
            </a:extLst>
          </p:cNvPr>
          <p:cNvSpPr>
            <a:spLocks noGrp="1"/>
          </p:cNvSpPr>
          <p:nvPr>
            <p:ph type="title"/>
          </p:nvPr>
        </p:nvSpPr>
        <p:spPr/>
        <p:txBody>
          <a:bodyPr/>
          <a:lstStyle/>
          <a:p>
            <a:r>
              <a:rPr lang="en-AU" dirty="0"/>
              <a:t>1.5 Buoyancy and density revisited</a:t>
            </a:r>
          </a:p>
        </p:txBody>
      </p:sp>
      <p:sp>
        <p:nvSpPr>
          <p:cNvPr id="3" name="Text Placeholder 12">
            <a:extLst>
              <a:ext uri="{FF2B5EF4-FFF2-40B4-BE49-F238E27FC236}">
                <a16:creationId xmlns:a16="http://schemas.microsoft.com/office/drawing/2014/main" id="{34CD0561-D5C1-5AA1-4A7F-DFA99D7B8914}"/>
              </a:ext>
            </a:extLst>
          </p:cNvPr>
          <p:cNvSpPr>
            <a:spLocks noGrp="1"/>
          </p:cNvSpPr>
          <p:nvPr>
            <p:ph type="body" sz="quarter" idx="18"/>
          </p:nvPr>
        </p:nvSpPr>
        <p:spPr/>
        <p:txBody>
          <a:bodyPr/>
          <a:lstStyle/>
          <a:p>
            <a:r>
              <a:rPr lang="en-AU"/>
              <a:t>What do we already know?</a:t>
            </a:r>
          </a:p>
        </p:txBody>
      </p:sp>
      <p:sp>
        <p:nvSpPr>
          <p:cNvPr id="7" name="Content Placeholder 6">
            <a:extLst>
              <a:ext uri="{FF2B5EF4-FFF2-40B4-BE49-F238E27FC236}">
                <a16:creationId xmlns:a16="http://schemas.microsoft.com/office/drawing/2014/main" id="{DEFD8A00-7601-AC29-EF60-3DEFB6006F3F}"/>
              </a:ext>
            </a:extLst>
          </p:cNvPr>
          <p:cNvSpPr>
            <a:spLocks noGrp="1"/>
          </p:cNvSpPr>
          <p:nvPr>
            <p:ph sz="quarter" idx="19"/>
          </p:nvPr>
        </p:nvSpPr>
        <p:spPr/>
        <p:txBody>
          <a:bodyPr/>
          <a:lstStyle/>
          <a:p>
            <a:pPr lvl="0"/>
            <a:r>
              <a:rPr lang="en-AU" dirty="0"/>
              <a:t>Buoyancy is the upward force exerted by a fluid (a liquid or gas) on an object immersed in it, opposing the force of gravity.</a:t>
            </a:r>
          </a:p>
          <a:p>
            <a:r>
              <a:rPr lang="en-AU" dirty="0"/>
              <a:t>There are spaces between the particles in a substance.</a:t>
            </a:r>
          </a:p>
          <a:p>
            <a:r>
              <a:rPr lang="en-AU" dirty="0"/>
              <a:t>The larger the spaces are between the particles of a substance, the lower its density.</a:t>
            </a:r>
          </a:p>
          <a:p>
            <a:r>
              <a:rPr lang="en-AU" b="1" dirty="0"/>
              <a:t>Describe the density of the object and the water to explain how it is floating.</a:t>
            </a:r>
          </a:p>
        </p:txBody>
      </p:sp>
      <p:grpSp>
        <p:nvGrpSpPr>
          <p:cNvPr id="14" name="Group 13" descr="Diagram of an object floating on the surface of a water-filled beaker">
            <a:extLst>
              <a:ext uri="{FF2B5EF4-FFF2-40B4-BE49-F238E27FC236}">
                <a16:creationId xmlns:a16="http://schemas.microsoft.com/office/drawing/2014/main" id="{E3D4B339-6152-EC44-D4AA-C8D7CD68BEF2}"/>
              </a:ext>
            </a:extLst>
          </p:cNvPr>
          <p:cNvGrpSpPr/>
          <p:nvPr/>
        </p:nvGrpSpPr>
        <p:grpSpPr>
          <a:xfrm>
            <a:off x="7329038" y="1562471"/>
            <a:ext cx="4154962" cy="4553522"/>
            <a:chOff x="7462843" y="1823467"/>
            <a:chExt cx="4154962" cy="4553522"/>
          </a:xfrm>
        </p:grpSpPr>
        <p:grpSp>
          <p:nvGrpSpPr>
            <p:cNvPr id="4" name="Group 3" descr="Diagram of an object floating on the surface of a water-filled beaker">
              <a:extLst>
                <a:ext uri="{FF2B5EF4-FFF2-40B4-BE49-F238E27FC236}">
                  <a16:creationId xmlns:a16="http://schemas.microsoft.com/office/drawing/2014/main" id="{7B85E7BC-E98F-DAF0-FD86-AEAAB1061F4A}"/>
                </a:ext>
              </a:extLst>
            </p:cNvPr>
            <p:cNvGrpSpPr/>
            <p:nvPr/>
          </p:nvGrpSpPr>
          <p:grpSpPr>
            <a:xfrm>
              <a:off x="8304964" y="1823467"/>
              <a:ext cx="3312841" cy="4553522"/>
              <a:chOff x="7917037" y="1620730"/>
              <a:chExt cx="3312841" cy="4553522"/>
            </a:xfrm>
          </p:grpSpPr>
          <p:pic>
            <p:nvPicPr>
              <p:cNvPr id="5" name="Picture 4" descr="Diagram of an object floating on the surface of a water-filled beaker">
                <a:extLst>
                  <a:ext uri="{FF2B5EF4-FFF2-40B4-BE49-F238E27FC236}">
                    <a16:creationId xmlns:a16="http://schemas.microsoft.com/office/drawing/2014/main" id="{E60E1B5D-E1B8-21BA-E408-493106F9DB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598" y="1620730"/>
                <a:ext cx="3077280" cy="4553522"/>
              </a:xfrm>
              <a:prstGeom prst="rect">
                <a:avLst/>
              </a:prstGeom>
            </p:spPr>
          </p:pic>
          <p:cxnSp>
            <p:nvCxnSpPr>
              <p:cNvPr id="8" name="Straight Connector 7">
                <a:extLst>
                  <a:ext uri="{FF2B5EF4-FFF2-40B4-BE49-F238E27FC236}">
                    <a16:creationId xmlns:a16="http://schemas.microsoft.com/office/drawing/2014/main" id="{76E5D063-7580-B3D0-D516-032B0EE649CC}"/>
                  </a:ext>
                </a:extLst>
              </p:cNvPr>
              <p:cNvCxnSpPr/>
              <p:nvPr/>
            </p:nvCxnSpPr>
            <p:spPr>
              <a:xfrm>
                <a:off x="7917037" y="4076718"/>
                <a:ext cx="1706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0D0D29-0D2A-C030-C36C-EFF198B8453B}"/>
                  </a:ext>
                </a:extLst>
              </p:cNvPr>
              <p:cNvCxnSpPr/>
              <p:nvPr/>
            </p:nvCxnSpPr>
            <p:spPr>
              <a:xfrm>
                <a:off x="7931217" y="1921434"/>
                <a:ext cx="1706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Content Placeholder 6">
              <a:extLst>
                <a:ext uri="{FF2B5EF4-FFF2-40B4-BE49-F238E27FC236}">
                  <a16:creationId xmlns:a16="http://schemas.microsoft.com/office/drawing/2014/main" id="{7FBAEE74-D9E9-4770-6620-AD185627C26C}"/>
                </a:ext>
              </a:extLst>
            </p:cNvPr>
            <p:cNvSpPr txBox="1">
              <a:spLocks/>
            </p:cNvSpPr>
            <p:nvPr/>
          </p:nvSpPr>
          <p:spPr>
            <a:xfrm>
              <a:off x="7462843" y="1823467"/>
              <a:ext cx="959902" cy="49004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t>object</a:t>
              </a:r>
            </a:p>
          </p:txBody>
        </p:sp>
        <p:sp>
          <p:nvSpPr>
            <p:cNvPr id="11" name="Content Placeholder 6">
              <a:extLst>
                <a:ext uri="{FF2B5EF4-FFF2-40B4-BE49-F238E27FC236}">
                  <a16:creationId xmlns:a16="http://schemas.microsoft.com/office/drawing/2014/main" id="{D1B11E18-1E87-091C-DB98-0DE6CFD30E7B}"/>
                </a:ext>
              </a:extLst>
            </p:cNvPr>
            <p:cNvSpPr txBox="1">
              <a:spLocks/>
            </p:cNvSpPr>
            <p:nvPr/>
          </p:nvSpPr>
          <p:spPr>
            <a:xfrm>
              <a:off x="7462843" y="3969730"/>
              <a:ext cx="959902" cy="49004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t>water</a:t>
              </a:r>
            </a:p>
          </p:txBody>
        </p:sp>
      </p:grpSp>
      <p:sp>
        <p:nvSpPr>
          <p:cNvPr id="2" name="Slide Number Placeholder 1">
            <a:extLst>
              <a:ext uri="{FF2B5EF4-FFF2-40B4-BE49-F238E27FC236}">
                <a16:creationId xmlns:a16="http://schemas.microsoft.com/office/drawing/2014/main" id="{2CFE1605-A30C-A4A3-AEFE-BCAFA01F550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28949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6D43-270A-080B-5EB3-009408AEE4B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BE1480-ED69-0901-1F48-A4A1339FE228}"/>
              </a:ext>
            </a:extLst>
          </p:cNvPr>
          <p:cNvSpPr>
            <a:spLocks noGrp="1"/>
          </p:cNvSpPr>
          <p:nvPr>
            <p:ph type="title"/>
          </p:nvPr>
        </p:nvSpPr>
        <p:spPr/>
        <p:txBody>
          <a:bodyPr/>
          <a:lstStyle/>
          <a:p>
            <a:r>
              <a:rPr lang="en-AU">
                <a:cs typeface="Arial"/>
              </a:rPr>
              <a:t>1.6 Surface tension (1 of 2)</a:t>
            </a:r>
          </a:p>
        </p:txBody>
      </p:sp>
      <p:sp>
        <p:nvSpPr>
          <p:cNvPr id="6" name="Text Placeholder 5">
            <a:extLst>
              <a:ext uri="{FF2B5EF4-FFF2-40B4-BE49-F238E27FC236}">
                <a16:creationId xmlns:a16="http://schemas.microsoft.com/office/drawing/2014/main" id="{54D0EAA7-E25F-4537-6F3E-3805FD71882A}"/>
              </a:ext>
            </a:extLst>
          </p:cNvPr>
          <p:cNvSpPr>
            <a:spLocks noGrp="1"/>
          </p:cNvSpPr>
          <p:nvPr>
            <p:ph type="body" sz="quarter" idx="18"/>
          </p:nvPr>
        </p:nvSpPr>
        <p:spPr/>
        <p:txBody>
          <a:bodyPr/>
          <a:lstStyle/>
          <a:p>
            <a:r>
              <a:rPr lang="en-AU" dirty="0"/>
              <a:t>Learning intentions and success criteria</a:t>
            </a:r>
          </a:p>
        </p:txBody>
      </p:sp>
      <p:graphicFrame>
        <p:nvGraphicFramePr>
          <p:cNvPr id="7" name="Table 6">
            <a:extLst>
              <a:ext uri="{FF2B5EF4-FFF2-40B4-BE49-F238E27FC236}">
                <a16:creationId xmlns:a16="http://schemas.microsoft.com/office/drawing/2014/main" id="{951730AF-3A24-52FB-5C29-3DC0EFAD06B8}"/>
              </a:ext>
            </a:extLst>
          </p:cNvPr>
          <p:cNvGraphicFramePr>
            <a:graphicFrameLocks noGrp="1"/>
          </p:cNvGraphicFramePr>
          <p:nvPr>
            <p:extLst>
              <p:ext uri="{D42A27DB-BD31-4B8C-83A1-F6EECF244321}">
                <p14:modId xmlns:p14="http://schemas.microsoft.com/office/powerpoint/2010/main" val="1698238287"/>
              </p:ext>
            </p:extLst>
          </p:nvPr>
        </p:nvGraphicFramePr>
        <p:xfrm>
          <a:off x="359998" y="1916174"/>
          <a:ext cx="11126369" cy="4581826"/>
        </p:xfrm>
        <a:graphic>
          <a:graphicData uri="http://schemas.openxmlformats.org/drawingml/2006/table">
            <a:tbl>
              <a:tblPr firstRow="1">
                <a:tableStyleId>{B301B821-A1FF-4177-AEE7-76D212191A09}</a:tableStyleId>
              </a:tblPr>
              <a:tblGrid>
                <a:gridCol w="4606285">
                  <a:extLst>
                    <a:ext uri="{9D8B030D-6E8A-4147-A177-3AD203B41FA5}">
                      <a16:colId xmlns:a16="http://schemas.microsoft.com/office/drawing/2014/main" val="3623447875"/>
                    </a:ext>
                  </a:extLst>
                </a:gridCol>
                <a:gridCol w="6520084">
                  <a:extLst>
                    <a:ext uri="{9D8B030D-6E8A-4147-A177-3AD203B41FA5}">
                      <a16:colId xmlns:a16="http://schemas.microsoft.com/office/drawing/2014/main" val="3573327086"/>
                    </a:ext>
                  </a:extLst>
                </a:gridCol>
              </a:tblGrid>
              <a:tr h="467232">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370363">
                <a:tc>
                  <a:txBody>
                    <a:bodyPr/>
                    <a:lstStyle/>
                    <a:p>
                      <a:pPr marL="285750" indent="-285750">
                        <a:lnSpc>
                          <a:spcPct val="150000"/>
                        </a:lnSpc>
                        <a:spcAft>
                          <a:spcPts val="1200"/>
                        </a:spcAft>
                        <a:buFont typeface="Arial" panose="020B0604020202020204" pitchFamily="34" charset="0"/>
                        <a:buChar char="•"/>
                      </a:pPr>
                      <a:r>
                        <a:rPr lang="en-AU" sz="1800">
                          <a:latin typeface="Arial" panose="020B0604020202020204" pitchFamily="34" charset="0"/>
                          <a:cs typeface="Arial" panose="020B0604020202020204" pitchFamily="34" charset="0"/>
                        </a:rPr>
                        <a:t>to describe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a:latin typeface="Arial" panose="020B0604020202020204" pitchFamily="34" charset="0"/>
                          <a:cs typeface="Arial" panose="020B0604020202020204" pitchFamily="34" charset="0"/>
                        </a:rPr>
                        <a:t>describe the physical properties of water</a:t>
                      </a:r>
                    </a:p>
                    <a:p>
                      <a:pPr marL="285750" indent="-285750">
                        <a:lnSpc>
                          <a:spcPct val="150000"/>
                        </a:lnSpc>
                        <a:spcAft>
                          <a:spcPts val="1200"/>
                        </a:spcAft>
                        <a:buFont typeface="Arial" panose="020B0604020202020204" pitchFamily="34" charset="0"/>
                        <a:buChar char="•"/>
                      </a:pPr>
                      <a:r>
                        <a:rPr lang="en-AU" sz="1800">
                          <a:latin typeface="Arial" panose="020B0604020202020204" pitchFamily="34" charset="0"/>
                          <a:cs typeface="Arial" panose="020B0604020202020204" pitchFamily="34" charset="0"/>
                        </a:rPr>
                        <a:t>Distinguish between adhesive and cohesive forces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274423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to plan a valid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the purpose of an investigation</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variables (independent, dependent, and controlled)</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the type of data required for an investigation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D62E3C1-6E58-0002-68FB-DE65834B42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297018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5D8B-2985-27BD-AB0B-658C11D607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C53A63-C960-7FB0-45FC-9E1AEBE7EB3E}"/>
              </a:ext>
            </a:extLst>
          </p:cNvPr>
          <p:cNvSpPr>
            <a:spLocks noGrp="1"/>
          </p:cNvSpPr>
          <p:nvPr>
            <p:ph type="title"/>
          </p:nvPr>
        </p:nvSpPr>
        <p:spPr/>
        <p:txBody>
          <a:bodyPr/>
          <a:lstStyle/>
          <a:p>
            <a:r>
              <a:rPr lang="en-AU" dirty="0">
                <a:latin typeface="+mj-lt"/>
                <a:cs typeface="Arial"/>
              </a:rPr>
              <a:t>1.1 The states of matter (2 of 2)</a:t>
            </a:r>
          </a:p>
        </p:txBody>
      </p:sp>
      <p:sp>
        <p:nvSpPr>
          <p:cNvPr id="6" name="Text Placeholder 5">
            <a:extLst>
              <a:ext uri="{FF2B5EF4-FFF2-40B4-BE49-F238E27FC236}">
                <a16:creationId xmlns:a16="http://schemas.microsoft.com/office/drawing/2014/main" id="{B181F1D1-69B1-13C5-60FB-CAA92EB0A73C}"/>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A8BF0267-F4B6-47EB-5DC5-C0C27DE9DDCF}"/>
              </a:ext>
            </a:extLst>
          </p:cNvPr>
          <p:cNvGraphicFramePr>
            <a:graphicFrameLocks noGrp="1"/>
          </p:cNvGraphicFramePr>
          <p:nvPr>
            <p:extLst>
              <p:ext uri="{D42A27DB-BD31-4B8C-83A1-F6EECF244321}">
                <p14:modId xmlns:p14="http://schemas.microsoft.com/office/powerpoint/2010/main" val="570309819"/>
              </p:ext>
            </p:extLst>
          </p:nvPr>
        </p:nvGraphicFramePr>
        <p:xfrm>
          <a:off x="359998" y="1688123"/>
          <a:ext cx="11126369" cy="3007234"/>
        </p:xfrm>
        <a:graphic>
          <a:graphicData uri="http://schemas.openxmlformats.org/drawingml/2006/table">
            <a:tbl>
              <a:tblPr firstRow="1">
                <a:tableStyleId>{B301B821-A1FF-4177-AEE7-76D212191A09}</a:tableStyleId>
              </a:tblPr>
              <a:tblGrid>
                <a:gridCol w="4351339">
                  <a:extLst>
                    <a:ext uri="{9D8B030D-6E8A-4147-A177-3AD203B41FA5}">
                      <a16:colId xmlns:a16="http://schemas.microsoft.com/office/drawing/2014/main" val="3623447875"/>
                    </a:ext>
                  </a:extLst>
                </a:gridCol>
                <a:gridCol w="6775030">
                  <a:extLst>
                    <a:ext uri="{9D8B030D-6E8A-4147-A177-3AD203B41FA5}">
                      <a16:colId xmlns:a16="http://schemas.microsoft.com/office/drawing/2014/main" val="3573327086"/>
                    </a:ext>
                  </a:extLst>
                </a:gridCol>
              </a:tblGrid>
              <a:tr h="389521">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832187">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to follow a procedure to conduct a safe and valid practical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ways to manage risks in an investigation</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light a Bunsen burner safely</a:t>
                      </a:r>
                    </a:p>
                    <a:p>
                      <a:pPr marL="285750" marR="0" lvl="0" indent="-285750" algn="l" rtl="0" eaLnBrk="1" fontAlgn="auto" latinLnBrk="0" hangingPunct="1">
                        <a:lnSpc>
                          <a:spcPct val="150000"/>
                        </a:lnSpc>
                        <a:spcBef>
                          <a:spcPts val="0"/>
                        </a:spcBef>
                        <a:spcAft>
                          <a:spcPts val="1200"/>
                        </a:spcAft>
                        <a:buClrTx/>
                        <a:buSzTx/>
                        <a:buFont typeface="Arial" panose="020B0604020202020204" pitchFamily="34" charset="0"/>
                        <a:buChar char="•"/>
                      </a:pPr>
                      <a:r>
                        <a:rPr lang="en-AU" sz="1800" dirty="0">
                          <a:latin typeface="Arial"/>
                          <a:cs typeface="Arial"/>
                        </a:rPr>
                        <a:t>conduct investigations safely by following Work Health and Safety (WHS) practices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record observations and measurements accurately.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45D3A04C-55B2-8FB3-8FDF-3E06E59F1D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301497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6AD0-161C-FC00-A78E-76D2EDCB336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3E7D10-4C54-2BF2-8F40-253D412368AD}"/>
              </a:ext>
            </a:extLst>
          </p:cNvPr>
          <p:cNvSpPr>
            <a:spLocks noGrp="1"/>
          </p:cNvSpPr>
          <p:nvPr>
            <p:ph type="title"/>
          </p:nvPr>
        </p:nvSpPr>
        <p:spPr/>
        <p:txBody>
          <a:bodyPr/>
          <a:lstStyle/>
          <a:p>
            <a:r>
              <a:rPr lang="en-AU" dirty="0">
                <a:cs typeface="Arial"/>
              </a:rPr>
              <a:t>1.6 Surface tension (2 of 2)</a:t>
            </a:r>
          </a:p>
        </p:txBody>
      </p:sp>
      <p:sp>
        <p:nvSpPr>
          <p:cNvPr id="6" name="Text Placeholder 5">
            <a:extLst>
              <a:ext uri="{FF2B5EF4-FFF2-40B4-BE49-F238E27FC236}">
                <a16:creationId xmlns:a16="http://schemas.microsoft.com/office/drawing/2014/main" id="{44B72721-A19E-6EED-C6AB-B5CA6A86B88A}"/>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428AFCFA-9DD1-E034-40A7-D66FE1870C4B}"/>
              </a:ext>
            </a:extLst>
          </p:cNvPr>
          <p:cNvGraphicFramePr>
            <a:graphicFrameLocks noGrp="1"/>
          </p:cNvGraphicFramePr>
          <p:nvPr>
            <p:extLst>
              <p:ext uri="{D42A27DB-BD31-4B8C-83A1-F6EECF244321}">
                <p14:modId xmlns:p14="http://schemas.microsoft.com/office/powerpoint/2010/main" val="1337633650"/>
              </p:ext>
            </p:extLst>
          </p:nvPr>
        </p:nvGraphicFramePr>
        <p:xfrm>
          <a:off x="359998" y="1916174"/>
          <a:ext cx="11126369" cy="2031874"/>
        </p:xfrm>
        <a:graphic>
          <a:graphicData uri="http://schemas.openxmlformats.org/drawingml/2006/table">
            <a:tbl>
              <a:tblPr firstRow="1">
                <a:tableStyleId>{B301B821-A1FF-4177-AEE7-76D212191A09}</a:tableStyleId>
              </a:tblPr>
              <a:tblGrid>
                <a:gridCol w="4606285">
                  <a:extLst>
                    <a:ext uri="{9D8B030D-6E8A-4147-A177-3AD203B41FA5}">
                      <a16:colId xmlns:a16="http://schemas.microsoft.com/office/drawing/2014/main" val="3623447875"/>
                    </a:ext>
                  </a:extLst>
                </a:gridCol>
                <a:gridCol w="6520084">
                  <a:extLst>
                    <a:ext uri="{9D8B030D-6E8A-4147-A177-3AD203B41FA5}">
                      <a16:colId xmlns:a16="http://schemas.microsoft.com/office/drawing/2014/main" val="3573327086"/>
                    </a:ext>
                  </a:extLst>
                </a:gridCol>
              </a:tblGrid>
              <a:tr h="414632">
                <a:tc>
                  <a:txBody>
                    <a:bodyPr/>
                    <a:lstStyle/>
                    <a:p>
                      <a:pPr>
                        <a:lnSpc>
                          <a:spcPct val="150000"/>
                        </a:lnSpc>
                        <a:spcAft>
                          <a:spcPts val="1200"/>
                        </a:spcAft>
                      </a:pPr>
                      <a:r>
                        <a:rPr lang="en-AU" sz="1800" dirty="0">
                          <a:solidFill>
                            <a:schemeClr val="accent1"/>
                          </a:solidFill>
                          <a:latin typeface="+mn-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n-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471879">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safely follow a planned procedure. </a:t>
                      </a:r>
                      <a:endParaRPr lang="en-AU" sz="18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follow a planned procedure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mitigate risks in an investigation</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latin typeface="+mn-lt"/>
                          <a:cs typeface="Arial" panose="020B0604020202020204" pitchFamily="34" charset="0"/>
                        </a:rPr>
                        <a:t>collect qualitative data in an investigation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576498"/>
                  </a:ext>
                </a:extLst>
              </a:tr>
            </a:tbl>
          </a:graphicData>
        </a:graphic>
      </p:graphicFrame>
      <p:sp>
        <p:nvSpPr>
          <p:cNvPr id="2" name="Slide Number Placeholder 1">
            <a:extLst>
              <a:ext uri="{FF2B5EF4-FFF2-40B4-BE49-F238E27FC236}">
                <a16:creationId xmlns:a16="http://schemas.microsoft.com/office/drawing/2014/main" id="{2E8CF6F8-A4F6-BC68-D856-3FA420D091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24292481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915A9-8D58-EE0A-A2CA-0E03C475312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C420B79-586C-8B1E-2D37-C1F7DC3BE717}"/>
              </a:ext>
            </a:extLst>
          </p:cNvPr>
          <p:cNvSpPr>
            <a:spLocks noGrp="1"/>
          </p:cNvSpPr>
          <p:nvPr>
            <p:ph type="title"/>
          </p:nvPr>
        </p:nvSpPr>
        <p:spPr/>
        <p:txBody>
          <a:bodyPr/>
          <a:lstStyle/>
          <a:p>
            <a:r>
              <a:rPr lang="en-AU" dirty="0">
                <a:cs typeface="Arial"/>
              </a:rPr>
              <a:t>1.6 </a:t>
            </a:r>
            <a:r>
              <a:rPr lang="en-AU" dirty="0"/>
              <a:t>Introducing surface tension (1 of 4)</a:t>
            </a:r>
          </a:p>
        </p:txBody>
      </p:sp>
      <p:sp>
        <p:nvSpPr>
          <p:cNvPr id="4" name="Text Placeholder 3">
            <a:extLst>
              <a:ext uri="{FF2B5EF4-FFF2-40B4-BE49-F238E27FC236}">
                <a16:creationId xmlns:a16="http://schemas.microsoft.com/office/drawing/2014/main" id="{F1B50108-3796-07BB-6C5D-6B3622EAB6A9}"/>
              </a:ext>
            </a:extLst>
          </p:cNvPr>
          <p:cNvSpPr>
            <a:spLocks noGrp="1"/>
          </p:cNvSpPr>
          <p:nvPr>
            <p:ph type="body" sz="quarter" idx="18"/>
          </p:nvPr>
        </p:nvSpPr>
        <p:spPr/>
        <p:txBody>
          <a:bodyPr/>
          <a:lstStyle/>
          <a:p>
            <a:r>
              <a:rPr lang="en-US" dirty="0"/>
              <a:t>What is it?</a:t>
            </a:r>
          </a:p>
        </p:txBody>
      </p:sp>
      <p:sp>
        <p:nvSpPr>
          <p:cNvPr id="3" name="Text Placeholder 12">
            <a:extLst>
              <a:ext uri="{FF2B5EF4-FFF2-40B4-BE49-F238E27FC236}">
                <a16:creationId xmlns:a16="http://schemas.microsoft.com/office/drawing/2014/main" id="{1F19CE48-A2F1-9DB9-7153-9CE03A21AA2F}"/>
              </a:ext>
            </a:extLst>
          </p:cNvPr>
          <p:cNvSpPr>
            <a:spLocks noGrp="1"/>
          </p:cNvSpPr>
          <p:nvPr>
            <p:ph type="body" sz="quarter" idx="17"/>
          </p:nvPr>
        </p:nvSpPr>
        <p:spPr>
          <a:xfrm>
            <a:off x="360000" y="1450293"/>
            <a:ext cx="11484000" cy="966826"/>
          </a:xfrm>
        </p:spPr>
        <p:txBody>
          <a:bodyPr/>
          <a:lstStyle/>
          <a:p>
            <a:r>
              <a:rPr lang="en-AU" dirty="0"/>
              <a:t>Surface tension is responsible for the shape of a drop of liquid, the formation of bubbles, the shape of a meniscus, and the reason some organisms can walk on water.</a:t>
            </a:r>
          </a:p>
        </p:txBody>
      </p:sp>
      <p:pic>
        <p:nvPicPr>
          <p:cNvPr id="16" name="Picture 15" descr="Image of water droplets on a branch with attribution">
            <a:extLst>
              <a:ext uri="{FF2B5EF4-FFF2-40B4-BE49-F238E27FC236}">
                <a16:creationId xmlns:a16="http://schemas.microsoft.com/office/drawing/2014/main" id="{80165F4D-AECF-43E8-B95D-D8C236A5E7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2530492"/>
            <a:ext cx="3531923" cy="2355793"/>
          </a:xfrm>
          <a:prstGeom prst="rect">
            <a:avLst/>
          </a:prstGeom>
        </p:spPr>
      </p:pic>
      <p:sp>
        <p:nvSpPr>
          <p:cNvPr id="14" name="TextBox 13">
            <a:extLst>
              <a:ext uri="{FF2B5EF4-FFF2-40B4-BE49-F238E27FC236}">
                <a16:creationId xmlns:a16="http://schemas.microsoft.com/office/drawing/2014/main" id="{3C2D2BB3-F4E5-BD1C-0A5E-809C5E823A50}"/>
              </a:ext>
            </a:extLst>
          </p:cNvPr>
          <p:cNvSpPr txBox="1"/>
          <p:nvPr/>
        </p:nvSpPr>
        <p:spPr>
          <a:xfrm>
            <a:off x="359999" y="5044043"/>
            <a:ext cx="3531923" cy="495841"/>
          </a:xfrm>
          <a:prstGeom prst="rect">
            <a:avLst/>
          </a:prstGeom>
          <a:noFill/>
        </p:spPr>
        <p:txBody>
          <a:bodyPr wrap="square">
            <a:spAutoFit/>
          </a:bodyPr>
          <a:lstStyle/>
          <a:p>
            <a:pPr>
              <a:lnSpc>
                <a:spcPct val="114000"/>
              </a:lnSpc>
              <a:spcAft>
                <a:spcPts val="600"/>
              </a:spcAft>
            </a:pPr>
            <a:r>
              <a:rPr lang="en-AU" sz="1200" dirty="0">
                <a:solidFill>
                  <a:srgbClr val="232323"/>
                </a:solidFill>
                <a:latin typeface="Arial" panose="020B0604020202020204" pitchFamily="34" charset="0"/>
              </a:rPr>
              <a:t>‘</a:t>
            </a:r>
            <a:r>
              <a:rPr lang="en-AU" sz="1200" b="0" i="0" dirty="0">
                <a:effectLst/>
                <a:latin typeface="Arial" panose="020B0604020202020204" pitchFamily="34" charset="0"/>
                <a:hlinkClick r:id="rId4"/>
              </a:rPr>
              <a:t>Water drops</a:t>
            </a:r>
            <a:r>
              <a:rPr lang="en-AU" sz="1200" dirty="0">
                <a:solidFill>
                  <a:srgbClr val="232323"/>
                </a:solidFill>
                <a:latin typeface="Arial" panose="020B0604020202020204" pitchFamily="34" charset="0"/>
              </a:rPr>
              <a:t>’</a:t>
            </a:r>
            <a:r>
              <a:rPr lang="en-AU" sz="1200" b="0" i="0" dirty="0">
                <a:solidFill>
                  <a:srgbClr val="232323"/>
                </a:solidFill>
                <a:effectLst/>
                <a:latin typeface="Arial" panose="020B0604020202020204" pitchFamily="34" charset="0"/>
              </a:rPr>
              <a:t> by </a:t>
            </a:r>
            <a:r>
              <a:rPr lang="en-AU" sz="1200" b="0" i="0" dirty="0">
                <a:effectLst/>
                <a:latin typeface="Arial" panose="020B0604020202020204" pitchFamily="34" charset="0"/>
                <a:hlinkClick r:id="rId5"/>
              </a:rPr>
              <a:t>fox_kiyo</a:t>
            </a:r>
            <a:r>
              <a:rPr lang="en-AU" sz="1200" b="0" i="0" dirty="0">
                <a:solidFill>
                  <a:srgbClr val="232323"/>
                </a:solidFill>
                <a:effectLst/>
                <a:latin typeface="Arial" panose="020B0604020202020204" pitchFamily="34" charset="0"/>
              </a:rPr>
              <a:t> is licensed under </a:t>
            </a:r>
            <a:r>
              <a:rPr lang="en-AU" sz="1200" b="0" i="0" dirty="0">
                <a:effectLst/>
                <a:latin typeface="Arial" panose="020B0604020202020204" pitchFamily="34" charset="0"/>
                <a:hlinkClick r:id="rId6"/>
              </a:rPr>
              <a:t>CC BY-SA 2.0</a:t>
            </a:r>
            <a:r>
              <a:rPr lang="en-AU" sz="1200" b="0" i="0" dirty="0">
                <a:solidFill>
                  <a:srgbClr val="232323"/>
                </a:solidFill>
                <a:effectLst/>
                <a:latin typeface="Arial" panose="020B0604020202020204" pitchFamily="34" charset="0"/>
              </a:rPr>
              <a:t>.</a:t>
            </a:r>
            <a:endParaRPr lang="en-AU" sz="1200" dirty="0"/>
          </a:p>
        </p:txBody>
      </p:sp>
      <p:pic>
        <p:nvPicPr>
          <p:cNvPr id="18" name="Picture 17" descr="Image of the meniscus in a measuring cylinder with attribution">
            <a:extLst>
              <a:ext uri="{FF2B5EF4-FFF2-40B4-BE49-F238E27FC236}">
                <a16:creationId xmlns:a16="http://schemas.microsoft.com/office/drawing/2014/main" id="{3E7B938A-F107-248B-28B1-56FCEAD9E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7451" y="2530492"/>
            <a:ext cx="2503330" cy="3337773"/>
          </a:xfrm>
          <a:prstGeom prst="rect">
            <a:avLst/>
          </a:prstGeom>
        </p:spPr>
      </p:pic>
      <p:sp>
        <p:nvSpPr>
          <p:cNvPr id="10" name="TextBox 9">
            <a:extLst>
              <a:ext uri="{FF2B5EF4-FFF2-40B4-BE49-F238E27FC236}">
                <a16:creationId xmlns:a16="http://schemas.microsoft.com/office/drawing/2014/main" id="{18B1E90D-72C8-E669-A6CF-85AB63E9E906}"/>
              </a:ext>
            </a:extLst>
          </p:cNvPr>
          <p:cNvSpPr txBox="1"/>
          <p:nvPr/>
        </p:nvSpPr>
        <p:spPr>
          <a:xfrm>
            <a:off x="5137451" y="5989653"/>
            <a:ext cx="2503330" cy="706347"/>
          </a:xfrm>
          <a:prstGeom prst="rect">
            <a:avLst/>
          </a:prstGeom>
          <a:noFill/>
        </p:spPr>
        <p:txBody>
          <a:bodyPr wrap="square">
            <a:spAutoFit/>
          </a:bodyPr>
          <a:lstStyle/>
          <a:p>
            <a:pPr>
              <a:lnSpc>
                <a:spcPct val="114000"/>
              </a:lnSpc>
              <a:spcAft>
                <a:spcPts val="600"/>
              </a:spcAft>
            </a:pPr>
            <a:r>
              <a:rPr lang="en-AU" sz="1200" dirty="0">
                <a:solidFill>
                  <a:srgbClr val="232323"/>
                </a:solidFill>
                <a:latin typeface="Arial" panose="020B0604020202020204" pitchFamily="34" charset="0"/>
              </a:rPr>
              <a:t>‘</a:t>
            </a:r>
            <a:r>
              <a:rPr lang="en-AU" sz="1200" b="0" i="0" dirty="0">
                <a:effectLst/>
                <a:latin typeface="Arial" panose="020B0604020202020204" pitchFamily="34" charset="0"/>
                <a:hlinkClick r:id="rId8"/>
              </a:rPr>
              <a:t>File:Meniscus of water in burette.JPG</a:t>
            </a:r>
            <a:r>
              <a:rPr lang="en-AU" sz="1200" b="0" i="0" dirty="0">
                <a:effectLst/>
                <a:latin typeface="Arial" panose="020B0604020202020204" pitchFamily="34" charset="0"/>
              </a:rPr>
              <a:t>’</a:t>
            </a:r>
            <a:r>
              <a:rPr lang="en-AU" sz="1200" b="0" i="0" dirty="0">
                <a:solidFill>
                  <a:srgbClr val="232323"/>
                </a:solidFill>
                <a:effectLst/>
                <a:latin typeface="Arial" panose="020B0604020202020204" pitchFamily="34" charset="0"/>
              </a:rPr>
              <a:t> by </a:t>
            </a:r>
            <a:r>
              <a:rPr lang="en-AU" sz="1200" b="0" i="0" dirty="0">
                <a:effectLst/>
                <a:latin typeface="Arial" panose="020B0604020202020204" pitchFamily="34" charset="0"/>
                <a:hlinkClick r:id="rId9"/>
              </a:rPr>
              <a:t>User:Akaniji</a:t>
            </a:r>
            <a:r>
              <a:rPr lang="en-AU" sz="1200" b="0" i="0" dirty="0">
                <a:solidFill>
                  <a:srgbClr val="232323"/>
                </a:solidFill>
                <a:effectLst/>
                <a:latin typeface="Arial" panose="020B0604020202020204" pitchFamily="34" charset="0"/>
              </a:rPr>
              <a:t> is licensed under </a:t>
            </a:r>
            <a:r>
              <a:rPr lang="en-AU" sz="1200" b="0" i="0" dirty="0">
                <a:effectLst/>
                <a:latin typeface="Arial" panose="020B0604020202020204" pitchFamily="34" charset="0"/>
                <a:hlinkClick r:id="rId10"/>
              </a:rPr>
              <a:t>CC BY-SA 3.0</a:t>
            </a:r>
            <a:r>
              <a:rPr lang="en-AU" sz="1200" b="0" i="0" dirty="0">
                <a:solidFill>
                  <a:srgbClr val="232323"/>
                </a:solidFill>
                <a:effectLst/>
                <a:latin typeface="Arial" panose="020B0604020202020204" pitchFamily="34" charset="0"/>
              </a:rPr>
              <a:t>.</a:t>
            </a:r>
            <a:endParaRPr lang="en-AU" sz="1200" dirty="0"/>
          </a:p>
        </p:txBody>
      </p:sp>
      <p:pic>
        <p:nvPicPr>
          <p:cNvPr id="20" name="Picture 19" descr="Image of water strider with attribution">
            <a:extLst>
              <a:ext uri="{FF2B5EF4-FFF2-40B4-BE49-F238E27FC236}">
                <a16:creationId xmlns:a16="http://schemas.microsoft.com/office/drawing/2014/main" id="{31E55471-E45E-9FB8-0464-5D83DB1760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86307" y="2530492"/>
            <a:ext cx="2957693" cy="2218270"/>
          </a:xfrm>
          <a:prstGeom prst="rect">
            <a:avLst/>
          </a:prstGeom>
        </p:spPr>
      </p:pic>
      <p:sp>
        <p:nvSpPr>
          <p:cNvPr id="12" name="TextBox 11">
            <a:extLst>
              <a:ext uri="{FF2B5EF4-FFF2-40B4-BE49-F238E27FC236}">
                <a16:creationId xmlns:a16="http://schemas.microsoft.com/office/drawing/2014/main" id="{52577B45-7D0A-603E-C42A-EA5B5E484569}"/>
              </a:ext>
            </a:extLst>
          </p:cNvPr>
          <p:cNvSpPr txBox="1"/>
          <p:nvPr/>
        </p:nvSpPr>
        <p:spPr>
          <a:xfrm>
            <a:off x="8886306" y="4772036"/>
            <a:ext cx="2945693" cy="916854"/>
          </a:xfrm>
          <a:prstGeom prst="rect">
            <a:avLst/>
          </a:prstGeom>
          <a:noFill/>
        </p:spPr>
        <p:txBody>
          <a:bodyPr wrap="square">
            <a:spAutoFit/>
          </a:bodyPr>
          <a:lstStyle/>
          <a:p>
            <a:pPr>
              <a:lnSpc>
                <a:spcPct val="114000"/>
              </a:lnSpc>
              <a:spcAft>
                <a:spcPts val="600"/>
              </a:spcAft>
            </a:pPr>
            <a:r>
              <a:rPr lang="en-AU" sz="1200" dirty="0">
                <a:solidFill>
                  <a:srgbClr val="232323"/>
                </a:solidFill>
                <a:latin typeface="Arial" panose="020B0604020202020204" pitchFamily="34" charset="0"/>
              </a:rPr>
              <a:t>‘</a:t>
            </a:r>
            <a:r>
              <a:rPr lang="en-AU" sz="1200" b="0" i="0" dirty="0">
                <a:effectLst/>
                <a:latin typeface="Arial" panose="020B0604020202020204" pitchFamily="34" charset="0"/>
                <a:hlinkClick r:id="rId12"/>
              </a:rPr>
              <a:t>Schaatsenrijder - water strider (43688473224)</a:t>
            </a:r>
            <a:r>
              <a:rPr lang="en-AU" sz="1200" dirty="0">
                <a:solidFill>
                  <a:srgbClr val="232323"/>
                </a:solidFill>
                <a:latin typeface="Arial" panose="020B0604020202020204" pitchFamily="34" charset="0"/>
              </a:rPr>
              <a:t>’</a:t>
            </a:r>
            <a:r>
              <a:rPr lang="en-AU" sz="1200" b="0" i="0" dirty="0">
                <a:solidFill>
                  <a:srgbClr val="232323"/>
                </a:solidFill>
                <a:effectLst/>
                <a:latin typeface="Arial" panose="020B0604020202020204" pitchFamily="34" charset="0"/>
              </a:rPr>
              <a:t> by </a:t>
            </a:r>
            <a:r>
              <a:rPr lang="en-AU" sz="1200" b="0" i="0" dirty="0">
                <a:effectLst/>
                <a:latin typeface="Arial" panose="020B0604020202020204" pitchFamily="34" charset="0"/>
                <a:hlinkClick r:id="rId13"/>
              </a:rPr>
              <a:t>Arend from Netherlands</a:t>
            </a:r>
            <a:r>
              <a:rPr lang="en-AU" sz="1200" b="0" i="0" dirty="0">
                <a:solidFill>
                  <a:srgbClr val="232323"/>
                </a:solidFill>
                <a:effectLst/>
                <a:latin typeface="Arial" panose="020B0604020202020204" pitchFamily="34" charset="0"/>
              </a:rPr>
              <a:t> is licensed under </a:t>
            </a:r>
            <a:r>
              <a:rPr lang="en-AU" sz="1200" b="0" i="0" dirty="0">
                <a:effectLst/>
                <a:latin typeface="Arial" panose="020B0604020202020204" pitchFamily="34" charset="0"/>
                <a:hlinkClick r:id="rId14"/>
              </a:rPr>
              <a:t>CC BY 2.0</a:t>
            </a:r>
            <a:r>
              <a:rPr lang="en-AU" sz="1200" b="0" i="0" dirty="0">
                <a:solidFill>
                  <a:srgbClr val="232323"/>
                </a:solidFill>
                <a:effectLst/>
                <a:latin typeface="Arial" panose="020B0604020202020204" pitchFamily="34" charset="0"/>
              </a:rPr>
              <a:t>.</a:t>
            </a:r>
            <a:endParaRPr lang="en-AU" sz="1200" dirty="0"/>
          </a:p>
        </p:txBody>
      </p:sp>
      <p:cxnSp>
        <p:nvCxnSpPr>
          <p:cNvPr id="7" name="Straight Connector 6">
            <a:extLst>
              <a:ext uri="{FF2B5EF4-FFF2-40B4-BE49-F238E27FC236}">
                <a16:creationId xmlns:a16="http://schemas.microsoft.com/office/drawing/2014/main" id="{6A442225-6435-43B4-5FCA-C6E0FD4BDAD1}"/>
              </a:ext>
              <a:ext uri="{C183D7F6-B498-43B3-948B-1728B52AA6E4}">
                <adec:decorative xmlns:adec="http://schemas.microsoft.com/office/drawing/2017/decorative" val="1"/>
              </a:ext>
            </a:extLst>
          </p:cNvPr>
          <p:cNvCxnSpPr/>
          <p:nvPr/>
        </p:nvCxnSpPr>
        <p:spPr>
          <a:xfrm>
            <a:off x="4514687" y="2530492"/>
            <a:ext cx="0" cy="39855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8B4EBB-5765-FC66-D9B2-612A73466C70}"/>
              </a:ext>
              <a:ext uri="{C183D7F6-B498-43B3-948B-1728B52AA6E4}">
                <adec:decorative xmlns:adec="http://schemas.microsoft.com/office/drawing/2017/decorative" val="1"/>
              </a:ext>
            </a:extLst>
          </p:cNvPr>
          <p:cNvCxnSpPr/>
          <p:nvPr/>
        </p:nvCxnSpPr>
        <p:spPr>
          <a:xfrm>
            <a:off x="8263545" y="2530492"/>
            <a:ext cx="0" cy="39855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DDFF970-313A-E723-920A-43C7405EA0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46038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E91C-1DC3-74D6-1A39-608191AB03D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F258265-7678-56B8-7E47-4604930FCE1D}"/>
              </a:ext>
            </a:extLst>
          </p:cNvPr>
          <p:cNvSpPr>
            <a:spLocks noGrp="1"/>
          </p:cNvSpPr>
          <p:nvPr>
            <p:ph type="title"/>
          </p:nvPr>
        </p:nvSpPr>
        <p:spPr/>
        <p:txBody>
          <a:bodyPr/>
          <a:lstStyle/>
          <a:p>
            <a:r>
              <a:rPr lang="en-AU" dirty="0">
                <a:cs typeface="Arial"/>
              </a:rPr>
              <a:t>1.6</a:t>
            </a:r>
            <a:r>
              <a:rPr lang="en-AU" dirty="0"/>
              <a:t> Introducing surface tension (2 of 4)</a:t>
            </a:r>
          </a:p>
        </p:txBody>
      </p:sp>
      <p:sp>
        <p:nvSpPr>
          <p:cNvPr id="3" name="Text Placeholder 12">
            <a:extLst>
              <a:ext uri="{FF2B5EF4-FFF2-40B4-BE49-F238E27FC236}">
                <a16:creationId xmlns:a16="http://schemas.microsoft.com/office/drawing/2014/main" id="{52C6DDB2-25DD-0C03-F28D-47BC27C7448C}"/>
              </a:ext>
            </a:extLst>
          </p:cNvPr>
          <p:cNvSpPr>
            <a:spLocks noGrp="1"/>
          </p:cNvSpPr>
          <p:nvPr>
            <p:ph type="body" sz="quarter" idx="18"/>
          </p:nvPr>
        </p:nvSpPr>
        <p:spPr/>
        <p:txBody>
          <a:bodyPr/>
          <a:lstStyle/>
          <a:p>
            <a:r>
              <a:rPr lang="en-AU"/>
              <a:t>How does it work?</a:t>
            </a:r>
          </a:p>
        </p:txBody>
      </p:sp>
      <p:sp>
        <p:nvSpPr>
          <p:cNvPr id="7" name="Content Placeholder 6">
            <a:extLst>
              <a:ext uri="{FF2B5EF4-FFF2-40B4-BE49-F238E27FC236}">
                <a16:creationId xmlns:a16="http://schemas.microsoft.com/office/drawing/2014/main" id="{14E3B042-6488-5EE8-4CF5-BB0A4900C752}"/>
              </a:ext>
            </a:extLst>
          </p:cNvPr>
          <p:cNvSpPr>
            <a:spLocks noGrp="1"/>
          </p:cNvSpPr>
          <p:nvPr>
            <p:ph sz="quarter" idx="19"/>
          </p:nvPr>
        </p:nvSpPr>
        <p:spPr/>
        <p:txBody>
          <a:bodyPr/>
          <a:lstStyle/>
          <a:p>
            <a:r>
              <a:rPr lang="en-AU" b="1" dirty="0"/>
              <a:t>Surface tension </a:t>
            </a:r>
            <a:r>
              <a:rPr lang="en-AU" dirty="0"/>
              <a:t>results from cohesive forces between molecules in a liquid, which act in all directions and pull the molecules inward.</a:t>
            </a:r>
          </a:p>
          <a:p>
            <a:r>
              <a:rPr lang="en-AU" dirty="0"/>
              <a:t>Liquid will always try to form the most energy-efficient shape, so the one that has the least surface area (this is why bubbles are spheres).</a:t>
            </a:r>
          </a:p>
          <a:p>
            <a:r>
              <a:rPr lang="en-AU" b="1" dirty="0"/>
              <a:t>The stronger the cohesive forces, the higher the surface tension.</a:t>
            </a:r>
          </a:p>
        </p:txBody>
      </p:sp>
      <p:grpSp>
        <p:nvGrpSpPr>
          <p:cNvPr id="9" name="Group 8" descr="Diagram showing the cohesive forces between molecules">
            <a:extLst>
              <a:ext uri="{FF2B5EF4-FFF2-40B4-BE49-F238E27FC236}">
                <a16:creationId xmlns:a16="http://schemas.microsoft.com/office/drawing/2014/main" id="{9D4ECECD-11EA-A2D0-A704-D1F19F77C869}"/>
              </a:ext>
            </a:extLst>
          </p:cNvPr>
          <p:cNvGrpSpPr/>
          <p:nvPr/>
        </p:nvGrpSpPr>
        <p:grpSpPr>
          <a:xfrm>
            <a:off x="6511895" y="850542"/>
            <a:ext cx="4612105" cy="5586059"/>
            <a:chOff x="6511895" y="850542"/>
            <a:chExt cx="4612105" cy="5586059"/>
          </a:xfrm>
        </p:grpSpPr>
        <p:sp>
          <p:nvSpPr>
            <p:cNvPr id="13" name="TextBox 12">
              <a:extLst>
                <a:ext uri="{FF2B5EF4-FFF2-40B4-BE49-F238E27FC236}">
                  <a16:creationId xmlns:a16="http://schemas.microsoft.com/office/drawing/2014/main" id="{D24B6628-1C6F-978B-0AF5-E78F807FEEB3}"/>
                </a:ext>
              </a:extLst>
            </p:cNvPr>
            <p:cNvSpPr txBox="1"/>
            <p:nvPr/>
          </p:nvSpPr>
          <p:spPr>
            <a:xfrm>
              <a:off x="9551873" y="850542"/>
              <a:ext cx="1572127" cy="400110"/>
            </a:xfrm>
            <a:prstGeom prst="rect">
              <a:avLst/>
            </a:prstGeom>
            <a:noFill/>
          </p:spPr>
          <p:txBody>
            <a:bodyPr wrap="square">
              <a:spAutoFit/>
            </a:bodyPr>
            <a:lstStyle/>
            <a:p>
              <a:pPr algn="ctr"/>
              <a:r>
                <a:rPr lang="en-AU" sz="2000" dirty="0"/>
                <a:t>molecule</a:t>
              </a:r>
            </a:p>
          </p:txBody>
        </p:sp>
        <p:sp>
          <p:nvSpPr>
            <p:cNvPr id="14" name="TextBox 13">
              <a:extLst>
                <a:ext uri="{FF2B5EF4-FFF2-40B4-BE49-F238E27FC236}">
                  <a16:creationId xmlns:a16="http://schemas.microsoft.com/office/drawing/2014/main" id="{307B40A1-9AAC-B7B4-154C-4242AA423085}"/>
                </a:ext>
              </a:extLst>
            </p:cNvPr>
            <p:cNvSpPr txBox="1"/>
            <p:nvPr/>
          </p:nvSpPr>
          <p:spPr>
            <a:xfrm>
              <a:off x="6511895" y="5728715"/>
              <a:ext cx="1572127" cy="707886"/>
            </a:xfrm>
            <a:prstGeom prst="rect">
              <a:avLst/>
            </a:prstGeom>
            <a:noFill/>
          </p:spPr>
          <p:txBody>
            <a:bodyPr wrap="square">
              <a:spAutoFit/>
            </a:bodyPr>
            <a:lstStyle/>
            <a:p>
              <a:pPr algn="ctr"/>
              <a:r>
                <a:rPr lang="en-AU" sz="2000"/>
                <a:t>cohesive force</a:t>
              </a:r>
            </a:p>
          </p:txBody>
        </p:sp>
        <p:grpSp>
          <p:nvGrpSpPr>
            <p:cNvPr id="5" name="Group 4">
              <a:extLst>
                <a:ext uri="{FF2B5EF4-FFF2-40B4-BE49-F238E27FC236}">
                  <a16:creationId xmlns:a16="http://schemas.microsoft.com/office/drawing/2014/main" id="{129AEF8F-6BBE-10A5-53BB-8CAFC5681C8B}"/>
                </a:ext>
              </a:extLst>
            </p:cNvPr>
            <p:cNvGrpSpPr/>
            <p:nvPr/>
          </p:nvGrpSpPr>
          <p:grpSpPr>
            <a:xfrm>
              <a:off x="7021179" y="1338943"/>
              <a:ext cx="4102821" cy="4385789"/>
              <a:chOff x="7021179" y="1338943"/>
              <a:chExt cx="4102821" cy="4385789"/>
            </a:xfrm>
          </p:grpSpPr>
          <p:pic>
            <p:nvPicPr>
              <p:cNvPr id="8" name="Picture 7" descr="Diagram showing the cohesive forces between molecules">
                <a:extLst>
                  <a:ext uri="{FF2B5EF4-FFF2-40B4-BE49-F238E27FC236}">
                    <a16:creationId xmlns:a16="http://schemas.microsoft.com/office/drawing/2014/main" id="{9AB3664F-B41C-DB7C-7572-BAE9CB9921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1179" y="1876575"/>
                <a:ext cx="4102821" cy="3668451"/>
              </a:xfrm>
              <a:prstGeom prst="rect">
                <a:avLst/>
              </a:prstGeom>
            </p:spPr>
          </p:pic>
          <p:cxnSp>
            <p:nvCxnSpPr>
              <p:cNvPr id="16" name="Straight Connector 15">
                <a:extLst>
                  <a:ext uri="{FF2B5EF4-FFF2-40B4-BE49-F238E27FC236}">
                    <a16:creationId xmlns:a16="http://schemas.microsoft.com/office/drawing/2014/main" id="{AF6E9EC1-4C86-ED41-C0AF-0B29D6667FD4}"/>
                  </a:ext>
                </a:extLst>
              </p:cNvPr>
              <p:cNvCxnSpPr>
                <a:cxnSpLocks/>
              </p:cNvCxnSpPr>
              <p:nvPr/>
            </p:nvCxnSpPr>
            <p:spPr>
              <a:xfrm flipV="1">
                <a:off x="9849853" y="1338943"/>
                <a:ext cx="389702"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049165-0E41-A073-E1F6-52C0E0D71712}"/>
                  </a:ext>
                </a:extLst>
              </p:cNvPr>
              <p:cNvCxnSpPr>
                <a:cxnSpLocks/>
              </p:cNvCxnSpPr>
              <p:nvPr/>
            </p:nvCxnSpPr>
            <p:spPr>
              <a:xfrm flipV="1">
                <a:off x="7583224" y="4511615"/>
                <a:ext cx="500798" cy="1213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Slide Number Placeholder 1">
            <a:extLst>
              <a:ext uri="{FF2B5EF4-FFF2-40B4-BE49-F238E27FC236}">
                <a16:creationId xmlns:a16="http://schemas.microsoft.com/office/drawing/2014/main" id="{6615FAC7-9EBE-8479-9E3A-5F527CEC8A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420635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F0B9-3564-F23E-4673-08FB048B71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01C64DD-8139-0C8E-31D0-0B47B74182EE}"/>
              </a:ext>
            </a:extLst>
          </p:cNvPr>
          <p:cNvSpPr>
            <a:spLocks noGrp="1"/>
          </p:cNvSpPr>
          <p:nvPr>
            <p:ph type="title"/>
          </p:nvPr>
        </p:nvSpPr>
        <p:spPr/>
        <p:txBody>
          <a:bodyPr/>
          <a:lstStyle/>
          <a:p>
            <a:r>
              <a:rPr lang="en-AU" dirty="0">
                <a:cs typeface="Arial"/>
              </a:rPr>
              <a:t>1.6 </a:t>
            </a:r>
            <a:r>
              <a:rPr lang="en-AU" dirty="0"/>
              <a:t>Introducing surface tension (3 of 4)</a:t>
            </a:r>
          </a:p>
        </p:txBody>
      </p:sp>
      <p:sp>
        <p:nvSpPr>
          <p:cNvPr id="3" name="Text Placeholder 12">
            <a:extLst>
              <a:ext uri="{FF2B5EF4-FFF2-40B4-BE49-F238E27FC236}">
                <a16:creationId xmlns:a16="http://schemas.microsoft.com/office/drawing/2014/main" id="{18395DA1-58AA-018F-1052-EFAFDCE74B8B}"/>
              </a:ext>
            </a:extLst>
          </p:cNvPr>
          <p:cNvSpPr>
            <a:spLocks noGrp="1"/>
          </p:cNvSpPr>
          <p:nvPr>
            <p:ph type="body" sz="quarter" idx="18"/>
          </p:nvPr>
        </p:nvSpPr>
        <p:spPr/>
        <p:txBody>
          <a:bodyPr/>
          <a:lstStyle/>
          <a:p>
            <a:r>
              <a:rPr lang="en-AU"/>
              <a:t>How does it work?</a:t>
            </a:r>
          </a:p>
        </p:txBody>
      </p:sp>
      <p:sp>
        <p:nvSpPr>
          <p:cNvPr id="7" name="Content Placeholder 6">
            <a:extLst>
              <a:ext uri="{FF2B5EF4-FFF2-40B4-BE49-F238E27FC236}">
                <a16:creationId xmlns:a16="http://schemas.microsoft.com/office/drawing/2014/main" id="{A91B1C07-6B5C-1C54-A49E-56A561805B4B}"/>
              </a:ext>
            </a:extLst>
          </p:cNvPr>
          <p:cNvSpPr>
            <a:spLocks noGrp="1"/>
          </p:cNvSpPr>
          <p:nvPr>
            <p:ph sz="quarter" idx="19"/>
          </p:nvPr>
        </p:nvSpPr>
        <p:spPr/>
        <p:txBody>
          <a:bodyPr/>
          <a:lstStyle/>
          <a:p>
            <a:r>
              <a:rPr lang="en-AU" dirty="0"/>
              <a:t>At the surface of a liquid, the forces are not balanced. Liquid molecules at the surface are held strongly by those beside and below them, but not by air molecules above them, and these unbalanced forces create surface tension.</a:t>
            </a:r>
          </a:p>
        </p:txBody>
      </p:sp>
      <p:pic>
        <p:nvPicPr>
          <p:cNvPr id="5" name="Picture 4" descr="Diagram showing the interaction between liquid and air molecules">
            <a:extLst>
              <a:ext uri="{FF2B5EF4-FFF2-40B4-BE49-F238E27FC236}">
                <a16:creationId xmlns:a16="http://schemas.microsoft.com/office/drawing/2014/main" id="{793640E8-51F0-E041-1B8B-24B6E82807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5523" y="1562470"/>
            <a:ext cx="5488475" cy="3674582"/>
          </a:xfrm>
          <a:prstGeom prst="rect">
            <a:avLst/>
          </a:prstGeom>
        </p:spPr>
      </p:pic>
      <p:sp>
        <p:nvSpPr>
          <p:cNvPr id="2" name="Slide Number Placeholder 1">
            <a:extLst>
              <a:ext uri="{FF2B5EF4-FFF2-40B4-BE49-F238E27FC236}">
                <a16:creationId xmlns:a16="http://schemas.microsoft.com/office/drawing/2014/main" id="{BFEB80EF-A678-7267-3134-48C2E17886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94871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37C8-6B7A-69BF-52AE-CF80B2A0A80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EFD7731-2634-0767-90A4-A9AD269DE6F7}"/>
              </a:ext>
            </a:extLst>
          </p:cNvPr>
          <p:cNvSpPr>
            <a:spLocks noGrp="1"/>
          </p:cNvSpPr>
          <p:nvPr>
            <p:ph type="title"/>
          </p:nvPr>
        </p:nvSpPr>
        <p:spPr/>
        <p:txBody>
          <a:bodyPr/>
          <a:lstStyle/>
          <a:p>
            <a:r>
              <a:rPr lang="en-AU" dirty="0">
                <a:cs typeface="Arial"/>
              </a:rPr>
              <a:t>1.6</a:t>
            </a:r>
            <a:r>
              <a:rPr lang="en-AU" dirty="0"/>
              <a:t> Introducing surface tension (4 of 4)</a:t>
            </a:r>
          </a:p>
        </p:txBody>
      </p:sp>
      <p:sp>
        <p:nvSpPr>
          <p:cNvPr id="3" name="Text Placeholder 12">
            <a:extLst>
              <a:ext uri="{FF2B5EF4-FFF2-40B4-BE49-F238E27FC236}">
                <a16:creationId xmlns:a16="http://schemas.microsoft.com/office/drawing/2014/main" id="{0DF5FAAF-3735-58D2-7194-684056F42FA6}"/>
              </a:ext>
            </a:extLst>
          </p:cNvPr>
          <p:cNvSpPr>
            <a:spLocks noGrp="1"/>
          </p:cNvSpPr>
          <p:nvPr>
            <p:ph type="body" sz="quarter" idx="18"/>
          </p:nvPr>
        </p:nvSpPr>
        <p:spPr/>
        <p:txBody>
          <a:bodyPr/>
          <a:lstStyle/>
          <a:p>
            <a:r>
              <a:rPr lang="en-AU"/>
              <a:t>How does it work?</a:t>
            </a:r>
          </a:p>
        </p:txBody>
      </p:sp>
      <p:sp>
        <p:nvSpPr>
          <p:cNvPr id="7" name="Content Placeholder 6">
            <a:extLst>
              <a:ext uri="{FF2B5EF4-FFF2-40B4-BE49-F238E27FC236}">
                <a16:creationId xmlns:a16="http://schemas.microsoft.com/office/drawing/2014/main" id="{77256AE1-D41F-0F68-A249-B18F303D06BB}"/>
              </a:ext>
            </a:extLst>
          </p:cNvPr>
          <p:cNvSpPr>
            <a:spLocks noGrp="1"/>
          </p:cNvSpPr>
          <p:nvPr>
            <p:ph sz="quarter" idx="19"/>
          </p:nvPr>
        </p:nvSpPr>
        <p:spPr/>
        <p:txBody>
          <a:bodyPr/>
          <a:lstStyle/>
          <a:p>
            <a:r>
              <a:rPr lang="en-AU" b="1"/>
              <a:t>Adhesive forces</a:t>
            </a:r>
            <a:r>
              <a:rPr lang="en-AU"/>
              <a:t> occur between liquid molecules and other surfaces. </a:t>
            </a:r>
          </a:p>
          <a:p>
            <a:r>
              <a:rPr lang="en-AU"/>
              <a:t>When adhesive forces are stronger than cohesive forces, the liquid spreads out (for example, water on glass).</a:t>
            </a:r>
          </a:p>
          <a:p>
            <a:r>
              <a:rPr lang="en-AU"/>
              <a:t>When </a:t>
            </a:r>
            <a:r>
              <a:rPr lang="en-AU" b="1"/>
              <a:t>cohesive forces </a:t>
            </a:r>
            <a:r>
              <a:rPr lang="en-AU"/>
              <a:t>are stronger, the liquid forms droplets or a curved meniscus. </a:t>
            </a:r>
          </a:p>
          <a:p>
            <a:r>
              <a:rPr lang="en-AU"/>
              <a:t>The balance between cohesive and adhesive forces determines how a liquid interacts with different surfaces.</a:t>
            </a:r>
          </a:p>
        </p:txBody>
      </p:sp>
      <p:grpSp>
        <p:nvGrpSpPr>
          <p:cNvPr id="16" name="Group 15" descr="A diagram of liquid particles sitting on the a glass surface. The cohesive forces between the liquid particles are labelled. The adhesive forces between the liquid particles and glass are labelled.">
            <a:extLst>
              <a:ext uri="{FF2B5EF4-FFF2-40B4-BE49-F238E27FC236}">
                <a16:creationId xmlns:a16="http://schemas.microsoft.com/office/drawing/2014/main" id="{DD4E738D-9E3D-CA2F-886D-E84BF92C4528}"/>
              </a:ext>
            </a:extLst>
          </p:cNvPr>
          <p:cNvGrpSpPr/>
          <p:nvPr/>
        </p:nvGrpSpPr>
        <p:grpSpPr>
          <a:xfrm>
            <a:off x="6929766" y="1292535"/>
            <a:ext cx="4554234" cy="5193724"/>
            <a:chOff x="7473002" y="683864"/>
            <a:chExt cx="4554234" cy="5193724"/>
          </a:xfrm>
        </p:grpSpPr>
        <p:sp>
          <p:nvSpPr>
            <p:cNvPr id="13" name="TextBox 12">
              <a:extLst>
                <a:ext uri="{FF2B5EF4-FFF2-40B4-BE49-F238E27FC236}">
                  <a16:creationId xmlns:a16="http://schemas.microsoft.com/office/drawing/2014/main" id="{87769BCC-DF91-7EAD-85BF-266E3F9CA352}"/>
                </a:ext>
              </a:extLst>
            </p:cNvPr>
            <p:cNvSpPr txBox="1"/>
            <p:nvPr/>
          </p:nvSpPr>
          <p:spPr>
            <a:xfrm>
              <a:off x="9519025" y="683864"/>
              <a:ext cx="1572127" cy="707886"/>
            </a:xfrm>
            <a:prstGeom prst="rect">
              <a:avLst/>
            </a:prstGeom>
            <a:noFill/>
          </p:spPr>
          <p:txBody>
            <a:bodyPr wrap="square">
              <a:spAutoFit/>
            </a:bodyPr>
            <a:lstStyle/>
            <a:p>
              <a:pPr algn="ctr"/>
              <a:r>
                <a:rPr lang="en-AU" sz="2000"/>
                <a:t>adhesive force</a:t>
              </a:r>
            </a:p>
          </p:txBody>
        </p:sp>
        <p:sp>
          <p:nvSpPr>
            <p:cNvPr id="14" name="TextBox 13">
              <a:extLst>
                <a:ext uri="{FF2B5EF4-FFF2-40B4-BE49-F238E27FC236}">
                  <a16:creationId xmlns:a16="http://schemas.microsoft.com/office/drawing/2014/main" id="{00DFF5A2-5EFC-2A34-EC38-9E47566DF5F8}"/>
                </a:ext>
              </a:extLst>
            </p:cNvPr>
            <p:cNvSpPr txBox="1"/>
            <p:nvPr/>
          </p:nvSpPr>
          <p:spPr>
            <a:xfrm>
              <a:off x="7473002" y="4693222"/>
              <a:ext cx="1572127" cy="707886"/>
            </a:xfrm>
            <a:prstGeom prst="rect">
              <a:avLst/>
            </a:prstGeom>
            <a:noFill/>
          </p:spPr>
          <p:txBody>
            <a:bodyPr wrap="square">
              <a:spAutoFit/>
            </a:bodyPr>
            <a:lstStyle/>
            <a:p>
              <a:pPr algn="ctr"/>
              <a:r>
                <a:rPr lang="en-AU" sz="2000"/>
                <a:t>cohesive force</a:t>
              </a:r>
            </a:p>
          </p:txBody>
        </p:sp>
        <p:sp>
          <p:nvSpPr>
            <p:cNvPr id="4" name="Oval 3">
              <a:extLst>
                <a:ext uri="{FF2B5EF4-FFF2-40B4-BE49-F238E27FC236}">
                  <a16:creationId xmlns:a16="http://schemas.microsoft.com/office/drawing/2014/main" id="{CCFD9133-00E4-8F0C-9846-E3838841C8D8}"/>
                </a:ext>
              </a:extLst>
            </p:cNvPr>
            <p:cNvSpPr/>
            <p:nvPr/>
          </p:nvSpPr>
          <p:spPr>
            <a:xfrm>
              <a:off x="8435540" y="2916673"/>
              <a:ext cx="1184366" cy="118436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liquid</a:t>
              </a:r>
            </a:p>
          </p:txBody>
        </p:sp>
        <p:sp>
          <p:nvSpPr>
            <p:cNvPr id="9" name="Oval 8">
              <a:extLst>
                <a:ext uri="{FF2B5EF4-FFF2-40B4-BE49-F238E27FC236}">
                  <a16:creationId xmlns:a16="http://schemas.microsoft.com/office/drawing/2014/main" id="{A6493B28-F395-583A-5347-560975A2E579}"/>
                </a:ext>
              </a:extLst>
            </p:cNvPr>
            <p:cNvSpPr/>
            <p:nvPr/>
          </p:nvSpPr>
          <p:spPr>
            <a:xfrm>
              <a:off x="9239009" y="4693222"/>
              <a:ext cx="1184366" cy="118436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liquid</a:t>
              </a:r>
            </a:p>
          </p:txBody>
        </p:sp>
        <p:sp>
          <p:nvSpPr>
            <p:cNvPr id="10" name="Oval 9">
              <a:extLst>
                <a:ext uri="{FF2B5EF4-FFF2-40B4-BE49-F238E27FC236}">
                  <a16:creationId xmlns:a16="http://schemas.microsoft.com/office/drawing/2014/main" id="{B90895C1-6A80-B7D1-A719-C6D3D7D8BF96}"/>
                </a:ext>
              </a:extLst>
            </p:cNvPr>
            <p:cNvSpPr/>
            <p:nvPr/>
          </p:nvSpPr>
          <p:spPr>
            <a:xfrm>
              <a:off x="9591260" y="1911137"/>
              <a:ext cx="1184366" cy="118436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liquid</a:t>
              </a:r>
            </a:p>
          </p:txBody>
        </p:sp>
        <p:sp>
          <p:nvSpPr>
            <p:cNvPr id="11" name="Oval 10">
              <a:extLst>
                <a:ext uri="{FF2B5EF4-FFF2-40B4-BE49-F238E27FC236}">
                  <a16:creationId xmlns:a16="http://schemas.microsoft.com/office/drawing/2014/main" id="{043B1853-2952-B5F1-513F-3F18E67D00E2}"/>
                </a:ext>
              </a:extLst>
            </p:cNvPr>
            <p:cNvSpPr/>
            <p:nvPr/>
          </p:nvSpPr>
          <p:spPr>
            <a:xfrm>
              <a:off x="9727715" y="3339019"/>
              <a:ext cx="1184366" cy="118436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liquid</a:t>
              </a:r>
            </a:p>
          </p:txBody>
        </p:sp>
        <p:sp>
          <p:nvSpPr>
            <p:cNvPr id="12" name="Oval 11">
              <a:extLst>
                <a:ext uri="{FF2B5EF4-FFF2-40B4-BE49-F238E27FC236}">
                  <a16:creationId xmlns:a16="http://schemas.microsoft.com/office/drawing/2014/main" id="{95FDCAA5-11D0-6C58-C651-C8D4FD195A2A}"/>
                </a:ext>
              </a:extLst>
            </p:cNvPr>
            <p:cNvSpPr/>
            <p:nvPr/>
          </p:nvSpPr>
          <p:spPr>
            <a:xfrm>
              <a:off x="10825912" y="1562470"/>
              <a:ext cx="1184366" cy="1184366"/>
            </a:xfrm>
            <a:prstGeom prst="ellipse">
              <a:avLst/>
            </a:prstGeom>
            <a:solidFill>
              <a:schemeClr val="accent5">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glass</a:t>
              </a:r>
            </a:p>
          </p:txBody>
        </p:sp>
        <p:sp>
          <p:nvSpPr>
            <p:cNvPr id="15" name="Oval 14">
              <a:extLst>
                <a:ext uri="{FF2B5EF4-FFF2-40B4-BE49-F238E27FC236}">
                  <a16:creationId xmlns:a16="http://schemas.microsoft.com/office/drawing/2014/main" id="{1C3D5854-2A0B-4CF2-7A74-71C5CDC14E31}"/>
                </a:ext>
              </a:extLst>
            </p:cNvPr>
            <p:cNvSpPr/>
            <p:nvPr/>
          </p:nvSpPr>
          <p:spPr>
            <a:xfrm>
              <a:off x="10825912" y="2746836"/>
              <a:ext cx="1184366" cy="1184366"/>
            </a:xfrm>
            <a:prstGeom prst="ellipse">
              <a:avLst/>
            </a:prstGeom>
            <a:solidFill>
              <a:schemeClr val="accent5">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dirty="0">
                  <a:solidFill>
                    <a:schemeClr val="tx1"/>
                  </a:solidFill>
                </a:rPr>
                <a:t>glass</a:t>
              </a:r>
            </a:p>
          </p:txBody>
        </p:sp>
        <p:sp>
          <p:nvSpPr>
            <p:cNvPr id="17" name="Oval 16">
              <a:extLst>
                <a:ext uri="{FF2B5EF4-FFF2-40B4-BE49-F238E27FC236}">
                  <a16:creationId xmlns:a16="http://schemas.microsoft.com/office/drawing/2014/main" id="{BBFA690C-AA58-FFFB-73DF-BEC8F9961455}"/>
                </a:ext>
              </a:extLst>
            </p:cNvPr>
            <p:cNvSpPr/>
            <p:nvPr/>
          </p:nvSpPr>
          <p:spPr>
            <a:xfrm>
              <a:off x="10842870" y="3931202"/>
              <a:ext cx="1184366" cy="1184366"/>
            </a:xfrm>
            <a:prstGeom prst="ellipse">
              <a:avLst/>
            </a:prstGeom>
            <a:solidFill>
              <a:schemeClr val="accent5">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glass</a:t>
              </a:r>
            </a:p>
          </p:txBody>
        </p:sp>
        <p:cxnSp>
          <p:nvCxnSpPr>
            <p:cNvPr id="21" name="Straight Arrow Connector 20" descr="A line representing cohesive force">
              <a:extLst>
                <a:ext uri="{FF2B5EF4-FFF2-40B4-BE49-F238E27FC236}">
                  <a16:creationId xmlns:a16="http://schemas.microsoft.com/office/drawing/2014/main" id="{8031EB78-EEA6-EA94-BA9E-A91980AA5726}"/>
                </a:ext>
              </a:extLst>
            </p:cNvPr>
            <p:cNvCxnSpPr>
              <a:cxnSpLocks/>
            </p:cNvCxnSpPr>
            <p:nvPr/>
          </p:nvCxnSpPr>
          <p:spPr>
            <a:xfrm>
              <a:off x="9124669" y="3795280"/>
              <a:ext cx="578896" cy="12037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descr="A line representing cohesive force">
              <a:extLst>
                <a:ext uri="{FF2B5EF4-FFF2-40B4-BE49-F238E27FC236}">
                  <a16:creationId xmlns:a16="http://schemas.microsoft.com/office/drawing/2014/main" id="{347C2C54-C502-10B3-5A77-819853AFFED5}"/>
                </a:ext>
              </a:extLst>
            </p:cNvPr>
            <p:cNvCxnSpPr>
              <a:cxnSpLocks/>
            </p:cNvCxnSpPr>
            <p:nvPr/>
          </p:nvCxnSpPr>
          <p:spPr>
            <a:xfrm flipH="1">
              <a:off x="9239009" y="2690661"/>
              <a:ext cx="496250" cy="5317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descr="A line representing cohesive force">
              <a:extLst>
                <a:ext uri="{FF2B5EF4-FFF2-40B4-BE49-F238E27FC236}">
                  <a16:creationId xmlns:a16="http://schemas.microsoft.com/office/drawing/2014/main" id="{37E2DA58-298F-6081-EAA7-79191F2DD00B}"/>
                </a:ext>
              </a:extLst>
            </p:cNvPr>
            <p:cNvCxnSpPr>
              <a:cxnSpLocks/>
            </p:cNvCxnSpPr>
            <p:nvPr/>
          </p:nvCxnSpPr>
          <p:spPr>
            <a:xfrm>
              <a:off x="9444798" y="3537896"/>
              <a:ext cx="488663" cy="1497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descr="A line representing cohesive force">
              <a:extLst>
                <a:ext uri="{FF2B5EF4-FFF2-40B4-BE49-F238E27FC236}">
                  <a16:creationId xmlns:a16="http://schemas.microsoft.com/office/drawing/2014/main" id="{FFF576FE-7F83-B21B-7952-589FB1B6C1A9}"/>
                </a:ext>
              </a:extLst>
            </p:cNvPr>
            <p:cNvCxnSpPr>
              <a:cxnSpLocks/>
            </p:cNvCxnSpPr>
            <p:nvPr/>
          </p:nvCxnSpPr>
          <p:spPr>
            <a:xfrm>
              <a:off x="10131148" y="2827149"/>
              <a:ext cx="188750" cy="7614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descr="A line representing cohesive force">
              <a:extLst>
                <a:ext uri="{FF2B5EF4-FFF2-40B4-BE49-F238E27FC236}">
                  <a16:creationId xmlns:a16="http://schemas.microsoft.com/office/drawing/2014/main" id="{8FB25EC7-617E-3AB8-7B0E-6BCA74DDCD52}"/>
                </a:ext>
              </a:extLst>
            </p:cNvPr>
            <p:cNvCxnSpPr>
              <a:cxnSpLocks/>
            </p:cNvCxnSpPr>
            <p:nvPr/>
          </p:nvCxnSpPr>
          <p:spPr>
            <a:xfrm flipH="1">
              <a:off x="9963215" y="4165050"/>
              <a:ext cx="305344" cy="7716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descr="A line representing adhesive force">
              <a:extLst>
                <a:ext uri="{FF2B5EF4-FFF2-40B4-BE49-F238E27FC236}">
                  <a16:creationId xmlns:a16="http://schemas.microsoft.com/office/drawing/2014/main" id="{31ABBD09-2189-6DE2-8FD4-34EC7F6B90A8}"/>
                </a:ext>
              </a:extLst>
            </p:cNvPr>
            <p:cNvCxnSpPr>
              <a:cxnSpLocks/>
            </p:cNvCxnSpPr>
            <p:nvPr/>
          </p:nvCxnSpPr>
          <p:spPr>
            <a:xfrm flipV="1">
              <a:off x="10592963" y="2208450"/>
              <a:ext cx="444310" cy="144049"/>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descr="A line representing adhesive force">
              <a:extLst>
                <a:ext uri="{FF2B5EF4-FFF2-40B4-BE49-F238E27FC236}">
                  <a16:creationId xmlns:a16="http://schemas.microsoft.com/office/drawing/2014/main" id="{00B353AC-2002-29CA-2830-D42EDDB7C2B4}"/>
                </a:ext>
              </a:extLst>
            </p:cNvPr>
            <p:cNvCxnSpPr>
              <a:cxnSpLocks/>
            </p:cNvCxnSpPr>
            <p:nvPr/>
          </p:nvCxnSpPr>
          <p:spPr>
            <a:xfrm flipV="1">
              <a:off x="10646842" y="3618502"/>
              <a:ext cx="444310" cy="144049"/>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descr="A line representing adhesive force">
              <a:extLst>
                <a:ext uri="{FF2B5EF4-FFF2-40B4-BE49-F238E27FC236}">
                  <a16:creationId xmlns:a16="http://schemas.microsoft.com/office/drawing/2014/main" id="{4EA93DAF-542F-D7D1-E227-AAA8FA7329C6}"/>
                </a:ext>
              </a:extLst>
            </p:cNvPr>
            <p:cNvCxnSpPr>
              <a:cxnSpLocks/>
            </p:cNvCxnSpPr>
            <p:nvPr/>
          </p:nvCxnSpPr>
          <p:spPr>
            <a:xfrm flipV="1">
              <a:off x="10268559" y="4747452"/>
              <a:ext cx="822593" cy="440140"/>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descr="A line representing adhesive force">
              <a:extLst>
                <a:ext uri="{FF2B5EF4-FFF2-40B4-BE49-F238E27FC236}">
                  <a16:creationId xmlns:a16="http://schemas.microsoft.com/office/drawing/2014/main" id="{F84BB3F4-7D61-1376-2253-0CF7E93552BD}"/>
                </a:ext>
              </a:extLst>
            </p:cNvPr>
            <p:cNvCxnSpPr>
              <a:cxnSpLocks/>
            </p:cNvCxnSpPr>
            <p:nvPr/>
          </p:nvCxnSpPr>
          <p:spPr>
            <a:xfrm>
              <a:off x="10498968" y="2738276"/>
              <a:ext cx="609654" cy="344660"/>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descr="A line representing adhesive force">
              <a:extLst>
                <a:ext uri="{FF2B5EF4-FFF2-40B4-BE49-F238E27FC236}">
                  <a16:creationId xmlns:a16="http://schemas.microsoft.com/office/drawing/2014/main" id="{DA230A96-AE1A-C788-2217-A68D42B2C0F0}"/>
                </a:ext>
              </a:extLst>
            </p:cNvPr>
            <p:cNvCxnSpPr>
              <a:cxnSpLocks/>
            </p:cNvCxnSpPr>
            <p:nvPr/>
          </p:nvCxnSpPr>
          <p:spPr>
            <a:xfrm>
              <a:off x="10695692" y="4154828"/>
              <a:ext cx="341581" cy="175151"/>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descr="A line representing adhesive force">
              <a:extLst>
                <a:ext uri="{FF2B5EF4-FFF2-40B4-BE49-F238E27FC236}">
                  <a16:creationId xmlns:a16="http://schemas.microsoft.com/office/drawing/2014/main" id="{465215F6-58B9-F530-33D5-30DA52F65D30}"/>
                </a:ext>
              </a:extLst>
            </p:cNvPr>
            <p:cNvCxnSpPr>
              <a:cxnSpLocks/>
              <a:stCxn id="13" idx="2"/>
            </p:cNvCxnSpPr>
            <p:nvPr/>
          </p:nvCxnSpPr>
          <p:spPr>
            <a:xfrm>
              <a:off x="10305089" y="1391750"/>
              <a:ext cx="470537" cy="897942"/>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descr="A line representing cohesive force">
              <a:extLst>
                <a:ext uri="{FF2B5EF4-FFF2-40B4-BE49-F238E27FC236}">
                  <a16:creationId xmlns:a16="http://schemas.microsoft.com/office/drawing/2014/main" id="{CA8ADA27-1D12-292F-25BC-5108D2812CDD}"/>
                </a:ext>
              </a:extLst>
            </p:cNvPr>
            <p:cNvCxnSpPr>
              <a:stCxn id="14" idx="0"/>
            </p:cNvCxnSpPr>
            <p:nvPr/>
          </p:nvCxnSpPr>
          <p:spPr>
            <a:xfrm flipV="1">
              <a:off x="8259066" y="4397131"/>
              <a:ext cx="1155051" cy="296091"/>
            </a:xfrm>
            <a:prstGeom prst="line">
              <a:avLst/>
            </a:prstGeom>
          </p:spPr>
          <p:style>
            <a:lnRef idx="3">
              <a:schemeClr val="dk1"/>
            </a:lnRef>
            <a:fillRef idx="0">
              <a:schemeClr val="dk1"/>
            </a:fillRef>
            <a:effectRef idx="2">
              <a:schemeClr val="dk1"/>
            </a:effectRef>
            <a:fontRef idx="minor">
              <a:schemeClr val="tx1"/>
            </a:fontRef>
          </p:style>
        </p:cxnSp>
      </p:grpSp>
      <p:sp>
        <p:nvSpPr>
          <p:cNvPr id="2" name="Slide Number Placeholder 1">
            <a:extLst>
              <a:ext uri="{FF2B5EF4-FFF2-40B4-BE49-F238E27FC236}">
                <a16:creationId xmlns:a16="http://schemas.microsoft.com/office/drawing/2014/main" id="{2DF9603A-5E2C-C09E-3368-60CB6FC463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411668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818E-2610-89EF-D4DA-2A5C06DC2F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04DD64-95AB-1887-8DB5-3DAD035CABB3}"/>
              </a:ext>
            </a:extLst>
          </p:cNvPr>
          <p:cNvSpPr>
            <a:spLocks noGrp="1"/>
          </p:cNvSpPr>
          <p:nvPr>
            <p:ph type="title"/>
          </p:nvPr>
        </p:nvSpPr>
        <p:spPr/>
        <p:txBody>
          <a:bodyPr/>
          <a:lstStyle/>
          <a:p>
            <a:r>
              <a:rPr lang="en-AU" dirty="0">
                <a:cs typeface="Arial"/>
              </a:rPr>
              <a:t>1.6</a:t>
            </a:r>
            <a:r>
              <a:rPr lang="en-AU" dirty="0"/>
              <a:t> Checkpoint 1</a:t>
            </a:r>
          </a:p>
        </p:txBody>
      </p:sp>
      <p:sp>
        <p:nvSpPr>
          <p:cNvPr id="9" name="Text Placeholder 8">
            <a:extLst>
              <a:ext uri="{FF2B5EF4-FFF2-40B4-BE49-F238E27FC236}">
                <a16:creationId xmlns:a16="http://schemas.microsoft.com/office/drawing/2014/main" id="{992488F7-A9C7-FE11-682D-D2F102F836A5}"/>
              </a:ext>
            </a:extLst>
          </p:cNvPr>
          <p:cNvSpPr>
            <a:spLocks noGrp="1"/>
          </p:cNvSpPr>
          <p:nvPr>
            <p:ph type="body" sz="quarter" idx="18"/>
          </p:nvPr>
        </p:nvSpPr>
        <p:spPr/>
        <p:txBody>
          <a:bodyPr/>
          <a:lstStyle/>
          <a:p>
            <a:r>
              <a:rPr lang="en-AU"/>
              <a:t>Bubble blowing</a:t>
            </a:r>
          </a:p>
        </p:txBody>
      </p:sp>
      <p:sp>
        <p:nvSpPr>
          <p:cNvPr id="8" name="Content Placeholder 6">
            <a:extLst>
              <a:ext uri="{FF2B5EF4-FFF2-40B4-BE49-F238E27FC236}">
                <a16:creationId xmlns:a16="http://schemas.microsoft.com/office/drawing/2014/main" id="{7B96422E-30D3-9BD0-D623-38DED24BD58F}"/>
              </a:ext>
            </a:extLst>
          </p:cNvPr>
          <p:cNvSpPr txBox="1">
            <a:spLocks/>
          </p:cNvSpPr>
          <p:nvPr/>
        </p:nvSpPr>
        <p:spPr>
          <a:xfrm>
            <a:off x="359998" y="1881188"/>
            <a:ext cx="11484002" cy="207290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A student sets up the bubble‑blowing investigation with 3 different pipe‑cleaner frames (circle, triangle, star) using the same bubble mixture. She blows bubbles through each shape and records her observations.</a:t>
            </a:r>
          </a:p>
          <a:p>
            <a:r>
              <a:rPr lang="en-AU" dirty="0"/>
              <a:t>Identify the independent, dependent and controlled variables in this investigation.</a:t>
            </a:r>
          </a:p>
        </p:txBody>
      </p:sp>
      <p:sp>
        <p:nvSpPr>
          <p:cNvPr id="10" name="Content Placeholder 6">
            <a:extLst>
              <a:ext uri="{FF2B5EF4-FFF2-40B4-BE49-F238E27FC236}">
                <a16:creationId xmlns:a16="http://schemas.microsoft.com/office/drawing/2014/main" id="{FB72E8E3-7A51-F945-9892-57F69FCDEEA7}"/>
              </a:ext>
            </a:extLst>
          </p:cNvPr>
          <p:cNvSpPr txBox="1">
            <a:spLocks/>
          </p:cNvSpPr>
          <p:nvPr/>
        </p:nvSpPr>
        <p:spPr>
          <a:xfrm>
            <a:off x="359998" y="4198595"/>
            <a:ext cx="11484002" cy="1642702"/>
          </a:xfrm>
          <a:prstGeom prst="rect">
            <a:avLst/>
          </a:prstGeom>
        </p:spPr>
        <p:txBody>
          <a:bodyPr vert="horz" lIns="0" tIns="0" rIns="0" bIns="0" numCol="2" spcCol="90000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AU" dirty="0"/>
              <a:t>The shape of the pipe‑cleaner frame</a:t>
            </a:r>
          </a:p>
          <a:p>
            <a:pPr>
              <a:spcBef>
                <a:spcPts val="600"/>
              </a:spcBef>
              <a:spcAft>
                <a:spcPts val="600"/>
              </a:spcAft>
            </a:pPr>
            <a:r>
              <a:rPr lang="en-AU" dirty="0"/>
              <a:t>Keeping the bubble mixture recipe the same </a:t>
            </a:r>
          </a:p>
          <a:p>
            <a:pPr>
              <a:spcBef>
                <a:spcPts val="600"/>
              </a:spcBef>
              <a:spcAft>
                <a:spcPts val="600"/>
              </a:spcAft>
            </a:pPr>
            <a:r>
              <a:rPr lang="en-AU" dirty="0"/>
              <a:t>The bubble’s shape</a:t>
            </a:r>
          </a:p>
          <a:p>
            <a:pPr>
              <a:spcBef>
                <a:spcPts val="600"/>
              </a:spcBef>
              <a:spcAft>
                <a:spcPts val="600"/>
              </a:spcAft>
            </a:pPr>
            <a:r>
              <a:rPr lang="en-AU" dirty="0"/>
              <a:t>Independent variable</a:t>
            </a:r>
          </a:p>
          <a:p>
            <a:pPr>
              <a:spcBef>
                <a:spcPts val="600"/>
              </a:spcBef>
              <a:spcAft>
                <a:spcPts val="600"/>
              </a:spcAft>
            </a:pPr>
            <a:r>
              <a:rPr lang="en-AU" dirty="0"/>
              <a:t>Controlled variable</a:t>
            </a:r>
          </a:p>
          <a:p>
            <a:pPr>
              <a:spcBef>
                <a:spcPts val="600"/>
              </a:spcBef>
              <a:spcAft>
                <a:spcPts val="600"/>
              </a:spcAft>
            </a:pPr>
            <a:r>
              <a:rPr lang="en-AU" dirty="0"/>
              <a:t>Dependent variable</a:t>
            </a:r>
          </a:p>
        </p:txBody>
      </p:sp>
      <p:sp>
        <p:nvSpPr>
          <p:cNvPr id="2" name="Slide Number Placeholder 1">
            <a:extLst>
              <a:ext uri="{FF2B5EF4-FFF2-40B4-BE49-F238E27FC236}">
                <a16:creationId xmlns:a16="http://schemas.microsoft.com/office/drawing/2014/main" id="{FF6279A3-9253-CDAE-AB2B-437E76C017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326554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4FDC1-554D-F26D-FEEE-1CD8E1AFB3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3574B52-7952-7C43-F611-2A9FC459451D}"/>
              </a:ext>
            </a:extLst>
          </p:cNvPr>
          <p:cNvSpPr>
            <a:spLocks noGrp="1"/>
          </p:cNvSpPr>
          <p:nvPr>
            <p:ph type="title"/>
          </p:nvPr>
        </p:nvSpPr>
        <p:spPr/>
        <p:txBody>
          <a:bodyPr/>
          <a:lstStyle/>
          <a:p>
            <a:r>
              <a:rPr lang="en-AU" dirty="0">
                <a:cs typeface="Arial"/>
              </a:rPr>
              <a:t>1.6</a:t>
            </a:r>
            <a:r>
              <a:rPr lang="en-AU" dirty="0"/>
              <a:t> Types of data</a:t>
            </a:r>
          </a:p>
        </p:txBody>
      </p:sp>
      <p:sp>
        <p:nvSpPr>
          <p:cNvPr id="4" name="Text Placeholder 3">
            <a:extLst>
              <a:ext uri="{FF2B5EF4-FFF2-40B4-BE49-F238E27FC236}">
                <a16:creationId xmlns:a16="http://schemas.microsoft.com/office/drawing/2014/main" id="{1F5D9CB9-421F-79C7-98C2-DDADC4D3BFD8}"/>
              </a:ext>
            </a:extLst>
          </p:cNvPr>
          <p:cNvSpPr>
            <a:spLocks noGrp="1"/>
          </p:cNvSpPr>
          <p:nvPr>
            <p:ph type="body" sz="quarter" idx="18"/>
          </p:nvPr>
        </p:nvSpPr>
        <p:spPr/>
        <p:txBody>
          <a:bodyPr/>
          <a:lstStyle/>
          <a:p>
            <a:r>
              <a:rPr lang="en-US" dirty="0"/>
              <a:t>Data</a:t>
            </a:r>
          </a:p>
        </p:txBody>
      </p:sp>
      <p:sp>
        <p:nvSpPr>
          <p:cNvPr id="3" name="Text Placeholder 12">
            <a:extLst>
              <a:ext uri="{FF2B5EF4-FFF2-40B4-BE49-F238E27FC236}">
                <a16:creationId xmlns:a16="http://schemas.microsoft.com/office/drawing/2014/main" id="{65A36319-FB7C-C31E-2846-3375456D40A9}"/>
              </a:ext>
            </a:extLst>
          </p:cNvPr>
          <p:cNvSpPr>
            <a:spLocks noGrp="1"/>
          </p:cNvSpPr>
          <p:nvPr>
            <p:ph type="body" sz="quarter" idx="17"/>
          </p:nvPr>
        </p:nvSpPr>
        <p:spPr>
          <a:xfrm>
            <a:off x="360000" y="1567086"/>
            <a:ext cx="11484000" cy="3341509"/>
          </a:xfrm>
        </p:spPr>
        <p:txBody>
          <a:bodyPr/>
          <a:lstStyle/>
          <a:p>
            <a:r>
              <a:rPr lang="en-AU" dirty="0"/>
              <a:t>Data is information collected, organised, and analysed for various purposes, and can take the form of numbers, text, images, or any other format that can be processed. </a:t>
            </a:r>
          </a:p>
          <a:p>
            <a:r>
              <a:rPr lang="en-AU" b="1" dirty="0"/>
              <a:t>Qualitative data </a:t>
            </a:r>
            <a:r>
              <a:rPr lang="en-AU" dirty="0"/>
              <a:t>include descriptive explanations of features, characteristics, or properties that identify important components and are not numerical.</a:t>
            </a:r>
          </a:p>
          <a:p>
            <a:r>
              <a:rPr lang="en-AU" b="1" dirty="0"/>
              <a:t>Quantitative data </a:t>
            </a:r>
            <a:r>
              <a:rPr lang="en-AU" dirty="0"/>
              <a:t>consists of information that can be expressed or measured numerically, such as chemical formulas and numerical values.</a:t>
            </a:r>
          </a:p>
        </p:txBody>
      </p:sp>
      <p:sp>
        <p:nvSpPr>
          <p:cNvPr id="8" name="TextBox 7">
            <a:extLst>
              <a:ext uri="{FF2B5EF4-FFF2-40B4-BE49-F238E27FC236}">
                <a16:creationId xmlns:a16="http://schemas.microsoft.com/office/drawing/2014/main" id="{918DA845-3A36-C1E3-B722-9C53E39A4847}"/>
              </a:ext>
            </a:extLst>
          </p:cNvPr>
          <p:cNvSpPr txBox="1"/>
          <p:nvPr/>
        </p:nvSpPr>
        <p:spPr>
          <a:xfrm>
            <a:off x="1825925" y="5295529"/>
            <a:ext cx="8540150" cy="910024"/>
          </a:xfrm>
          <a:prstGeom prst="rect">
            <a:avLst/>
          </a:prstGeom>
          <a:solidFill>
            <a:schemeClr val="accent4"/>
          </a:solidFill>
        </p:spPr>
        <p:txBody>
          <a:bodyPr wrap="square" lIns="0" tIns="0" rIns="0" bIns="0" rtlCol="0" anchor="ctr">
            <a:noAutofit/>
          </a:bodyPr>
          <a:lstStyle/>
          <a:p>
            <a:pPr algn="ctr">
              <a:spcBef>
                <a:spcPts val="600"/>
              </a:spcBef>
              <a:spcAft>
                <a:spcPts val="600"/>
              </a:spcAft>
            </a:pPr>
            <a:r>
              <a:rPr lang="en-AU" sz="2000" dirty="0">
                <a:effectLst/>
                <a:latin typeface="Arial" panose="020B0604020202020204" pitchFamily="34" charset="0"/>
                <a:ea typeface="Calibri" panose="020F0502020204030204" pitchFamily="34" charset="0"/>
              </a:rPr>
              <a:t>What type of data is being collected in this investigation?</a:t>
            </a:r>
          </a:p>
        </p:txBody>
      </p:sp>
      <p:sp>
        <p:nvSpPr>
          <p:cNvPr id="2" name="Slide Number Placeholder 1">
            <a:extLst>
              <a:ext uri="{FF2B5EF4-FFF2-40B4-BE49-F238E27FC236}">
                <a16:creationId xmlns:a16="http://schemas.microsoft.com/office/drawing/2014/main" id="{2C87AC1F-0CF6-9661-C8B5-6106BC6EE5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77867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7DD9-3AE9-DCA8-708F-F54E9BC0AA4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6412CEB-D485-B7D5-6D84-9CA52708379B}"/>
              </a:ext>
            </a:extLst>
          </p:cNvPr>
          <p:cNvSpPr>
            <a:spLocks noGrp="1"/>
          </p:cNvSpPr>
          <p:nvPr>
            <p:ph type="title"/>
          </p:nvPr>
        </p:nvSpPr>
        <p:spPr/>
        <p:txBody>
          <a:bodyPr/>
          <a:lstStyle/>
          <a:p>
            <a:r>
              <a:rPr lang="en-AU">
                <a:cs typeface="Arial"/>
              </a:rPr>
              <a:t>1.6</a:t>
            </a:r>
            <a:r>
              <a:rPr lang="en-AU"/>
              <a:t> Checkpoint 2</a:t>
            </a:r>
          </a:p>
        </p:txBody>
      </p:sp>
      <p:sp>
        <p:nvSpPr>
          <p:cNvPr id="9" name="Text Placeholder 8">
            <a:extLst>
              <a:ext uri="{FF2B5EF4-FFF2-40B4-BE49-F238E27FC236}">
                <a16:creationId xmlns:a16="http://schemas.microsoft.com/office/drawing/2014/main" id="{0700C1C2-E75E-C5DD-3201-4AA3BC6BDB96}"/>
              </a:ext>
            </a:extLst>
          </p:cNvPr>
          <p:cNvSpPr>
            <a:spLocks noGrp="1"/>
          </p:cNvSpPr>
          <p:nvPr>
            <p:ph type="body" sz="quarter" idx="18"/>
          </p:nvPr>
        </p:nvSpPr>
        <p:spPr/>
        <p:txBody>
          <a:bodyPr/>
          <a:lstStyle/>
          <a:p>
            <a:r>
              <a:rPr lang="en-AU"/>
              <a:t>Classify each of the following observations as qualitative or quantitative</a:t>
            </a:r>
          </a:p>
        </p:txBody>
      </p:sp>
      <p:sp>
        <p:nvSpPr>
          <p:cNvPr id="14" name="TextBox 13">
            <a:extLst>
              <a:ext uri="{FF2B5EF4-FFF2-40B4-BE49-F238E27FC236}">
                <a16:creationId xmlns:a16="http://schemas.microsoft.com/office/drawing/2014/main" id="{C6BB1A81-59ED-4483-B842-E863A87391F1}"/>
              </a:ext>
            </a:extLst>
          </p:cNvPr>
          <p:cNvSpPr txBox="1"/>
          <p:nvPr/>
        </p:nvSpPr>
        <p:spPr>
          <a:xfrm>
            <a:off x="359998" y="1866900"/>
            <a:ext cx="11484002" cy="4343400"/>
          </a:xfrm>
          <a:prstGeom prst="rect">
            <a:avLst/>
          </a:prstGeom>
          <a:noFill/>
        </p:spPr>
        <p:txBody>
          <a:bodyPr wrap="square" lIns="0" tIns="0" rIns="0" bIns="0" numCol="2" spcCol="720000" rtlCol="0">
            <a:noAutofit/>
          </a:bodyPr>
          <a:lstStyle/>
          <a:p>
            <a:pPr>
              <a:lnSpc>
                <a:spcPct val="150000"/>
              </a:lnSpc>
              <a:spcAft>
                <a:spcPts val="1200"/>
              </a:spcAft>
            </a:pPr>
            <a:r>
              <a:rPr lang="en-AU" sz="2000" dirty="0">
                <a:latin typeface="+mj-lt"/>
              </a:rPr>
              <a:t>The salt dissolves completely in the water</a:t>
            </a:r>
          </a:p>
          <a:p>
            <a:pPr>
              <a:lnSpc>
                <a:spcPct val="150000"/>
              </a:lnSpc>
              <a:spcAft>
                <a:spcPts val="1200"/>
              </a:spcAft>
            </a:pPr>
            <a:r>
              <a:rPr lang="en-AU" sz="2000" dirty="0">
                <a:latin typeface="+mj-lt"/>
              </a:rPr>
              <a:t>The concentration of the sugar solution is </a:t>
            </a:r>
            <a:br>
              <a:rPr lang="en-AU" sz="2000" dirty="0">
                <a:latin typeface="+mj-lt"/>
              </a:rPr>
            </a:br>
            <a:r>
              <a:rPr lang="en-AU" sz="2000" dirty="0">
                <a:latin typeface="+mj-lt"/>
              </a:rPr>
              <a:t>10 g/L</a:t>
            </a:r>
          </a:p>
          <a:p>
            <a:pPr>
              <a:lnSpc>
                <a:spcPct val="150000"/>
              </a:lnSpc>
              <a:spcAft>
                <a:spcPts val="1200"/>
              </a:spcAft>
            </a:pPr>
            <a:r>
              <a:rPr lang="en-AU" sz="2000" dirty="0">
                <a:latin typeface="+mj-lt"/>
              </a:rPr>
              <a:t>The sugar solution is clear and colourless.</a:t>
            </a:r>
          </a:p>
          <a:p>
            <a:pPr>
              <a:lnSpc>
                <a:spcPct val="150000"/>
              </a:lnSpc>
              <a:spcAft>
                <a:spcPts val="1200"/>
              </a:spcAft>
            </a:pPr>
            <a:r>
              <a:rPr lang="en-AU" sz="2000" dirty="0">
                <a:latin typeface="+mj-lt"/>
              </a:rPr>
              <a:t>The mixture appears cloudy.</a:t>
            </a:r>
          </a:p>
          <a:p>
            <a:pPr>
              <a:lnSpc>
                <a:spcPct val="150000"/>
              </a:lnSpc>
              <a:spcAft>
                <a:spcPts val="1200"/>
              </a:spcAft>
            </a:pPr>
            <a:r>
              <a:rPr lang="en-AU" sz="2000" dirty="0">
                <a:latin typeface="+mj-lt"/>
              </a:rPr>
              <a:t>The oil floats on top of the water.</a:t>
            </a:r>
          </a:p>
          <a:p>
            <a:pPr>
              <a:lnSpc>
                <a:spcPct val="150000"/>
              </a:lnSpc>
              <a:spcAft>
                <a:spcPts val="1200"/>
              </a:spcAft>
            </a:pPr>
            <a:r>
              <a:rPr lang="en-AU" sz="2000" dirty="0">
                <a:latin typeface="+mj-lt"/>
              </a:rPr>
              <a:t>The density of water is 1 </a:t>
            </a:r>
            <a:r>
              <a:rPr lang="en-AU" sz="2000" dirty="0">
                <a:latin typeface="+mj-lt"/>
                <a:ea typeface="Calibri" panose="020F0502020204030204" pitchFamily="34" charset="0"/>
              </a:rPr>
              <a:t>g cm</a:t>
            </a:r>
            <a:r>
              <a:rPr lang="en-AU" sz="2000" baseline="30000" dirty="0">
                <a:latin typeface="+mj-lt"/>
                <a:ea typeface="Calibri" panose="020F0502020204030204" pitchFamily="34" charset="0"/>
              </a:rPr>
              <a:t>-3 </a:t>
            </a:r>
          </a:p>
          <a:p>
            <a:pPr>
              <a:lnSpc>
                <a:spcPct val="150000"/>
              </a:lnSpc>
              <a:spcAft>
                <a:spcPts val="1200"/>
              </a:spcAft>
            </a:pPr>
            <a:r>
              <a:rPr lang="en-AU" sz="2000" dirty="0">
                <a:latin typeface="+mj-lt"/>
              </a:rPr>
              <a:t>The solution took 45 seconds to become clear</a:t>
            </a:r>
          </a:p>
          <a:p>
            <a:pPr>
              <a:lnSpc>
                <a:spcPct val="150000"/>
              </a:lnSpc>
              <a:spcAft>
                <a:spcPts val="1200"/>
              </a:spcAft>
            </a:pPr>
            <a:r>
              <a:rPr lang="en-AU" sz="2000" dirty="0">
                <a:latin typeface="+mj-lt"/>
              </a:rPr>
              <a:t>The vinegar has a strong, sour smell.</a:t>
            </a:r>
          </a:p>
          <a:p>
            <a:pPr>
              <a:lnSpc>
                <a:spcPct val="150000"/>
              </a:lnSpc>
              <a:spcAft>
                <a:spcPts val="1200"/>
              </a:spcAft>
            </a:pPr>
            <a:r>
              <a:rPr lang="en-AU" sz="2000" dirty="0">
                <a:latin typeface="+mj-lt"/>
              </a:rPr>
              <a:t>Carbon dioxide gas is denser than oxygen gas.</a:t>
            </a:r>
          </a:p>
          <a:p>
            <a:pPr>
              <a:lnSpc>
                <a:spcPct val="150000"/>
              </a:lnSpc>
              <a:spcAft>
                <a:spcPts val="1200"/>
              </a:spcAft>
            </a:pPr>
            <a:r>
              <a:rPr lang="en-AU" sz="2000" dirty="0"/>
              <a:t>Qualitative observations</a:t>
            </a:r>
          </a:p>
        </p:txBody>
      </p:sp>
      <p:sp>
        <p:nvSpPr>
          <p:cNvPr id="15" name="Rectangle: Rounded Corners 14">
            <a:extLst>
              <a:ext uri="{FF2B5EF4-FFF2-40B4-BE49-F238E27FC236}">
                <a16:creationId xmlns:a16="http://schemas.microsoft.com/office/drawing/2014/main" id="{0A13E710-D943-D310-B3DA-BD20FEB50828}"/>
              </a:ext>
              <a:ext uri="{C183D7F6-B498-43B3-948B-1728B52AA6E4}">
                <adec:decorative xmlns:adec="http://schemas.microsoft.com/office/drawing/2017/decorative" val="1"/>
              </a:ext>
            </a:extLst>
          </p:cNvPr>
          <p:cNvSpPr/>
          <p:nvPr/>
        </p:nvSpPr>
        <p:spPr>
          <a:xfrm>
            <a:off x="186171" y="1872303"/>
            <a:ext cx="5040000" cy="439316"/>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515F3A82-A3F9-9802-002B-3D749D931666}"/>
              </a:ext>
              <a:ext uri="{C183D7F6-B498-43B3-948B-1728B52AA6E4}">
                <adec:decorative xmlns:adec="http://schemas.microsoft.com/office/drawing/2017/decorative" val="1"/>
              </a:ext>
            </a:extLst>
          </p:cNvPr>
          <p:cNvSpPr/>
          <p:nvPr/>
        </p:nvSpPr>
        <p:spPr>
          <a:xfrm>
            <a:off x="186171" y="3538749"/>
            <a:ext cx="5040000" cy="425278"/>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728B5F03-0B86-1DC3-6202-C06FC05C1DE2}"/>
              </a:ext>
              <a:ext uri="{C183D7F6-B498-43B3-948B-1728B52AA6E4}">
                <adec:decorative xmlns:adec="http://schemas.microsoft.com/office/drawing/2017/decorative" val="1"/>
              </a:ext>
            </a:extLst>
          </p:cNvPr>
          <p:cNvSpPr/>
          <p:nvPr/>
        </p:nvSpPr>
        <p:spPr>
          <a:xfrm>
            <a:off x="174172" y="4198773"/>
            <a:ext cx="5040000" cy="416433"/>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8" name="Rectangle: Rounded Corners 17">
            <a:extLst>
              <a:ext uri="{FF2B5EF4-FFF2-40B4-BE49-F238E27FC236}">
                <a16:creationId xmlns:a16="http://schemas.microsoft.com/office/drawing/2014/main" id="{97AFCA95-C008-EBF7-11A6-60C0A3ACEA8F}"/>
              </a:ext>
              <a:ext uri="{C183D7F6-B498-43B3-948B-1728B52AA6E4}">
                <adec:decorative xmlns:adec="http://schemas.microsoft.com/office/drawing/2017/decorative" val="1"/>
              </a:ext>
            </a:extLst>
          </p:cNvPr>
          <p:cNvSpPr/>
          <p:nvPr/>
        </p:nvSpPr>
        <p:spPr>
          <a:xfrm>
            <a:off x="174172" y="4755783"/>
            <a:ext cx="5040000" cy="450122"/>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352C56E2-A156-DEA6-E457-601B245A0108}"/>
              </a:ext>
              <a:ext uri="{C183D7F6-B498-43B3-948B-1728B52AA6E4}">
                <adec:decorative xmlns:adec="http://schemas.microsoft.com/office/drawing/2017/decorative" val="1"/>
              </a:ext>
            </a:extLst>
          </p:cNvPr>
          <p:cNvSpPr/>
          <p:nvPr/>
        </p:nvSpPr>
        <p:spPr>
          <a:xfrm>
            <a:off x="6325714" y="2560759"/>
            <a:ext cx="5530284" cy="425278"/>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20" name="Rectangle: Rounded Corners 19">
            <a:extLst>
              <a:ext uri="{FF2B5EF4-FFF2-40B4-BE49-F238E27FC236}">
                <a16:creationId xmlns:a16="http://schemas.microsoft.com/office/drawing/2014/main" id="{736233F7-B0C8-270F-9422-F7342B2AF759}"/>
              </a:ext>
              <a:ext uri="{C183D7F6-B498-43B3-948B-1728B52AA6E4}">
                <adec:decorative xmlns:adec="http://schemas.microsoft.com/office/drawing/2017/decorative" val="1"/>
              </a:ext>
            </a:extLst>
          </p:cNvPr>
          <p:cNvSpPr/>
          <p:nvPr/>
        </p:nvSpPr>
        <p:spPr>
          <a:xfrm>
            <a:off x="6313714" y="3122316"/>
            <a:ext cx="5530285" cy="416433"/>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00EC672D-B4BF-E69D-53EC-6DAB191B6E73}"/>
              </a:ext>
              <a:ext uri="{C183D7F6-B498-43B3-948B-1728B52AA6E4}">
                <adec:decorative xmlns:adec="http://schemas.microsoft.com/office/drawing/2017/decorative" val="1"/>
              </a:ext>
            </a:extLst>
          </p:cNvPr>
          <p:cNvSpPr/>
          <p:nvPr/>
        </p:nvSpPr>
        <p:spPr>
          <a:xfrm>
            <a:off x="6313714" y="3723455"/>
            <a:ext cx="5530285" cy="416433"/>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D875A165-4577-3C4D-6770-951E412DAA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339790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F342-EA55-BECC-6FAB-31CFE8273B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004D901-AA67-9612-A8D6-5F42E7740BDB}"/>
              </a:ext>
            </a:extLst>
          </p:cNvPr>
          <p:cNvSpPr>
            <a:spLocks noGrp="1"/>
          </p:cNvSpPr>
          <p:nvPr>
            <p:ph type="title"/>
          </p:nvPr>
        </p:nvSpPr>
        <p:spPr/>
        <p:txBody>
          <a:bodyPr/>
          <a:lstStyle/>
          <a:p>
            <a:r>
              <a:rPr lang="en-AU">
                <a:cs typeface="Arial"/>
              </a:rPr>
              <a:t>1.6</a:t>
            </a:r>
            <a:r>
              <a:rPr lang="en-AU"/>
              <a:t> Effect of surface tension – practical investigation</a:t>
            </a:r>
          </a:p>
        </p:txBody>
      </p:sp>
      <p:sp>
        <p:nvSpPr>
          <p:cNvPr id="3" name="Text Placeholder 12">
            <a:extLst>
              <a:ext uri="{FF2B5EF4-FFF2-40B4-BE49-F238E27FC236}">
                <a16:creationId xmlns:a16="http://schemas.microsoft.com/office/drawing/2014/main" id="{9E71AA30-C8D0-BDF2-2377-16EB67F64BBA}"/>
              </a:ext>
            </a:extLst>
          </p:cNvPr>
          <p:cNvSpPr>
            <a:spLocks noGrp="1"/>
          </p:cNvSpPr>
          <p:nvPr>
            <p:ph type="body" sz="quarter" idx="18"/>
          </p:nvPr>
        </p:nvSpPr>
        <p:spPr/>
        <p:txBody>
          <a:bodyPr/>
          <a:lstStyle/>
          <a:p>
            <a:r>
              <a:rPr lang="en-AU"/>
              <a:t>Describing droplets</a:t>
            </a:r>
          </a:p>
        </p:txBody>
      </p:sp>
      <p:pic>
        <p:nvPicPr>
          <p:cNvPr id="34" name="Picture 33" descr="Image of a water droplet on a piece of copper metal">
            <a:extLst>
              <a:ext uri="{FF2B5EF4-FFF2-40B4-BE49-F238E27FC236}">
                <a16:creationId xmlns:a16="http://schemas.microsoft.com/office/drawing/2014/main" id="{AE177141-D7FD-E363-48C3-BA2FF3F897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7390" y="1576500"/>
            <a:ext cx="3015975" cy="1633008"/>
          </a:xfrm>
          <a:prstGeom prst="rect">
            <a:avLst/>
          </a:prstGeom>
          <a:ln>
            <a:solidFill>
              <a:schemeClr val="tx1"/>
            </a:solidFill>
          </a:ln>
        </p:spPr>
      </p:pic>
      <p:pic>
        <p:nvPicPr>
          <p:cNvPr id="36" name="Picture 35" descr="Image of a water droplet on a glass slide">
            <a:extLst>
              <a:ext uri="{FF2B5EF4-FFF2-40B4-BE49-F238E27FC236}">
                <a16:creationId xmlns:a16="http://schemas.microsoft.com/office/drawing/2014/main" id="{E09EC46A-BF71-4167-C4BA-1BD60E534C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53641" y="1321662"/>
            <a:ext cx="3460070" cy="1904995"/>
          </a:xfrm>
          <a:prstGeom prst="rect">
            <a:avLst/>
          </a:prstGeom>
          <a:ln>
            <a:solidFill>
              <a:schemeClr val="tx1"/>
            </a:solidFill>
          </a:ln>
        </p:spPr>
      </p:pic>
      <p:grpSp>
        <p:nvGrpSpPr>
          <p:cNvPr id="5" name="Group 4" descr="Diagram showing the shape formed by water droplets on the surface of a piece of copper metal and a glass slide.">
            <a:extLst>
              <a:ext uri="{FF2B5EF4-FFF2-40B4-BE49-F238E27FC236}">
                <a16:creationId xmlns:a16="http://schemas.microsoft.com/office/drawing/2014/main" id="{4B1C0F28-CEBB-627C-04B1-4394CAA33B22}"/>
              </a:ext>
            </a:extLst>
          </p:cNvPr>
          <p:cNvGrpSpPr/>
          <p:nvPr/>
        </p:nvGrpSpPr>
        <p:grpSpPr>
          <a:xfrm>
            <a:off x="1717553" y="2848779"/>
            <a:ext cx="8877934" cy="1687537"/>
            <a:chOff x="1657033" y="2708251"/>
            <a:chExt cx="8877934" cy="1687537"/>
          </a:xfrm>
        </p:grpSpPr>
        <p:sp>
          <p:nvSpPr>
            <p:cNvPr id="21" name="Rectangle 20">
              <a:extLst>
                <a:ext uri="{FF2B5EF4-FFF2-40B4-BE49-F238E27FC236}">
                  <a16:creationId xmlns:a16="http://schemas.microsoft.com/office/drawing/2014/main" id="{D0F2EA93-613B-AD32-36FE-012E168F2DAF}"/>
                </a:ext>
              </a:extLst>
            </p:cNvPr>
            <p:cNvSpPr/>
            <p:nvPr/>
          </p:nvSpPr>
          <p:spPr>
            <a:xfrm>
              <a:off x="1657033" y="4176913"/>
              <a:ext cx="3251625" cy="88111"/>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FDBE9442-AB02-9FF4-CEB5-159DF11078C4}"/>
                </a:ext>
              </a:extLst>
            </p:cNvPr>
            <p:cNvSpPr/>
            <p:nvPr/>
          </p:nvSpPr>
          <p:spPr>
            <a:xfrm>
              <a:off x="7283342" y="4176913"/>
              <a:ext cx="3251625" cy="88111"/>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3" name="Chord 22">
              <a:extLst>
                <a:ext uri="{FF2B5EF4-FFF2-40B4-BE49-F238E27FC236}">
                  <a16:creationId xmlns:a16="http://schemas.microsoft.com/office/drawing/2014/main" id="{C06909E5-476A-6650-3BD9-3F26D2FBE165}"/>
                </a:ext>
              </a:extLst>
            </p:cNvPr>
            <p:cNvSpPr/>
            <p:nvPr/>
          </p:nvSpPr>
          <p:spPr>
            <a:xfrm rot="6764237">
              <a:off x="2904704" y="3701284"/>
              <a:ext cx="694504" cy="694504"/>
            </a:xfrm>
            <a:prstGeom prst="chord">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Rectangle: Top Corners Rounded 23">
              <a:extLst>
                <a:ext uri="{FF2B5EF4-FFF2-40B4-BE49-F238E27FC236}">
                  <a16:creationId xmlns:a16="http://schemas.microsoft.com/office/drawing/2014/main" id="{8668AA82-0B9D-6042-4AF6-06638FC88BF4}"/>
                </a:ext>
              </a:extLst>
            </p:cNvPr>
            <p:cNvSpPr/>
            <p:nvPr/>
          </p:nvSpPr>
          <p:spPr>
            <a:xfrm>
              <a:off x="8458829" y="4005033"/>
              <a:ext cx="914400" cy="171880"/>
            </a:xfrm>
            <a:prstGeom prst="round2SameRect">
              <a:avLst>
                <a:gd name="adj1" fmla="val 50000"/>
                <a:gd name="adj2" fmla="val 0"/>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592F47B6-9AC7-4DA9-3D1C-3207D53D13CC}"/>
                </a:ext>
              </a:extLst>
            </p:cNvPr>
            <p:cNvSpPr txBox="1"/>
            <p:nvPr/>
          </p:nvSpPr>
          <p:spPr>
            <a:xfrm>
              <a:off x="5620228" y="3525252"/>
              <a:ext cx="979755" cy="369332"/>
            </a:xfrm>
            <a:prstGeom prst="rect">
              <a:avLst/>
            </a:prstGeom>
            <a:noFill/>
          </p:spPr>
          <p:txBody>
            <a:bodyPr wrap="none" rtlCol="0">
              <a:spAutoFit/>
            </a:bodyPr>
            <a:lstStyle/>
            <a:p>
              <a:pPr defTabSz="914400"/>
              <a:r>
                <a:rPr lang="en-AU" sz="1800">
                  <a:solidFill>
                    <a:srgbClr val="0E2841"/>
                  </a:solidFill>
                  <a:cs typeface="Arial" panose="020B0604020202020204" pitchFamily="34" charset="0"/>
                </a:rPr>
                <a:t>Surface</a:t>
              </a:r>
            </a:p>
          </p:txBody>
        </p:sp>
        <p:sp>
          <p:nvSpPr>
            <p:cNvPr id="26" name="TextBox 25">
              <a:extLst>
                <a:ext uri="{FF2B5EF4-FFF2-40B4-BE49-F238E27FC236}">
                  <a16:creationId xmlns:a16="http://schemas.microsoft.com/office/drawing/2014/main" id="{81344703-1E39-E843-5398-2118489306F4}"/>
                </a:ext>
              </a:extLst>
            </p:cNvPr>
            <p:cNvSpPr txBox="1"/>
            <p:nvPr/>
          </p:nvSpPr>
          <p:spPr>
            <a:xfrm>
              <a:off x="5620228" y="2708251"/>
              <a:ext cx="930126" cy="369332"/>
            </a:xfrm>
            <a:prstGeom prst="rect">
              <a:avLst/>
            </a:prstGeom>
            <a:noFill/>
          </p:spPr>
          <p:txBody>
            <a:bodyPr wrap="none" rtlCol="0">
              <a:spAutoFit/>
            </a:bodyPr>
            <a:lstStyle/>
            <a:p>
              <a:pPr defTabSz="914400"/>
              <a:r>
                <a:rPr lang="en-AU" sz="1800">
                  <a:solidFill>
                    <a:srgbClr val="0E2841"/>
                  </a:solidFill>
                  <a:cs typeface="Arial" panose="020B0604020202020204" pitchFamily="34" charset="0"/>
                </a:rPr>
                <a:t>Droplet</a:t>
              </a:r>
            </a:p>
          </p:txBody>
        </p:sp>
        <p:cxnSp>
          <p:nvCxnSpPr>
            <p:cNvPr id="27" name="Straight Arrow Connector 26">
              <a:extLst>
                <a:ext uri="{FF2B5EF4-FFF2-40B4-BE49-F238E27FC236}">
                  <a16:creationId xmlns:a16="http://schemas.microsoft.com/office/drawing/2014/main" id="{0304B458-C246-75D5-231A-A887DC70A86D}"/>
                </a:ext>
              </a:extLst>
            </p:cNvPr>
            <p:cNvCxnSpPr>
              <a:cxnSpLocks/>
            </p:cNvCxnSpPr>
            <p:nvPr/>
          </p:nvCxnSpPr>
          <p:spPr>
            <a:xfrm flipH="1">
              <a:off x="3706438" y="3077583"/>
              <a:ext cx="1862464" cy="683145"/>
            </a:xfrm>
            <a:prstGeom prst="straightConnector1">
              <a:avLst/>
            </a:prstGeom>
            <a:noFill/>
            <a:ln w="19050" cap="flat" cmpd="sng" algn="ctr">
              <a:solidFill>
                <a:srgbClr val="156082"/>
              </a:solidFill>
              <a:prstDash val="solid"/>
              <a:miter lim="800000"/>
              <a:tailEnd type="triangle"/>
            </a:ln>
            <a:effectLst/>
          </p:spPr>
        </p:cxnSp>
        <p:cxnSp>
          <p:nvCxnSpPr>
            <p:cNvPr id="29" name="Straight Arrow Connector 28">
              <a:extLst>
                <a:ext uri="{FF2B5EF4-FFF2-40B4-BE49-F238E27FC236}">
                  <a16:creationId xmlns:a16="http://schemas.microsoft.com/office/drawing/2014/main" id="{AEDDFF82-FB72-E023-AC3B-668CB1D8D7C2}"/>
                </a:ext>
              </a:extLst>
            </p:cNvPr>
            <p:cNvCxnSpPr>
              <a:cxnSpLocks/>
            </p:cNvCxnSpPr>
            <p:nvPr/>
          </p:nvCxnSpPr>
          <p:spPr>
            <a:xfrm>
              <a:off x="6648307" y="3894584"/>
              <a:ext cx="531887" cy="326384"/>
            </a:xfrm>
            <a:prstGeom prst="straightConnector1">
              <a:avLst/>
            </a:prstGeom>
            <a:noFill/>
            <a:ln w="19050" cap="flat" cmpd="sng" algn="ctr">
              <a:solidFill>
                <a:srgbClr val="156082"/>
              </a:solidFill>
              <a:prstDash val="solid"/>
              <a:miter lim="800000"/>
              <a:tailEnd type="triangle"/>
            </a:ln>
            <a:effectLst/>
          </p:spPr>
        </p:cxnSp>
        <p:cxnSp>
          <p:nvCxnSpPr>
            <p:cNvPr id="30" name="Straight Arrow Connector 29">
              <a:extLst>
                <a:ext uri="{FF2B5EF4-FFF2-40B4-BE49-F238E27FC236}">
                  <a16:creationId xmlns:a16="http://schemas.microsoft.com/office/drawing/2014/main" id="{C96BFAF5-C040-8024-B20E-61AC19ED8255}"/>
                </a:ext>
              </a:extLst>
            </p:cNvPr>
            <p:cNvCxnSpPr>
              <a:cxnSpLocks/>
            </p:cNvCxnSpPr>
            <p:nvPr/>
          </p:nvCxnSpPr>
          <p:spPr>
            <a:xfrm flipH="1">
              <a:off x="5062678" y="3889124"/>
              <a:ext cx="531887" cy="326384"/>
            </a:xfrm>
            <a:prstGeom prst="straightConnector1">
              <a:avLst/>
            </a:prstGeom>
            <a:noFill/>
            <a:ln w="19050" cap="flat" cmpd="sng" algn="ctr">
              <a:solidFill>
                <a:srgbClr val="156082"/>
              </a:solidFill>
              <a:prstDash val="solid"/>
              <a:miter lim="800000"/>
              <a:tailEnd type="triangle"/>
            </a:ln>
            <a:effectLst/>
          </p:spPr>
        </p:cxnSp>
        <p:cxnSp>
          <p:nvCxnSpPr>
            <p:cNvPr id="28" name="Straight Arrow Connector 27">
              <a:extLst>
                <a:ext uri="{FF2B5EF4-FFF2-40B4-BE49-F238E27FC236}">
                  <a16:creationId xmlns:a16="http://schemas.microsoft.com/office/drawing/2014/main" id="{3B19AA78-CE70-5191-7F01-82732595B71C}"/>
                </a:ext>
              </a:extLst>
            </p:cNvPr>
            <p:cNvCxnSpPr>
              <a:cxnSpLocks/>
            </p:cNvCxnSpPr>
            <p:nvPr/>
          </p:nvCxnSpPr>
          <p:spPr>
            <a:xfrm>
              <a:off x="6550354" y="3077583"/>
              <a:ext cx="1862464" cy="683145"/>
            </a:xfrm>
            <a:prstGeom prst="straightConnector1">
              <a:avLst/>
            </a:prstGeom>
            <a:noFill/>
            <a:ln w="19050" cap="flat" cmpd="sng" algn="ctr">
              <a:solidFill>
                <a:srgbClr val="156082"/>
              </a:solidFill>
              <a:prstDash val="solid"/>
              <a:miter lim="800000"/>
              <a:tailEnd type="triangle"/>
            </a:ln>
            <a:effectLst/>
          </p:spPr>
        </p:cxnSp>
      </p:grpSp>
      <p:sp>
        <p:nvSpPr>
          <p:cNvPr id="31" name="TextBox 30">
            <a:extLst>
              <a:ext uri="{FF2B5EF4-FFF2-40B4-BE49-F238E27FC236}">
                <a16:creationId xmlns:a16="http://schemas.microsoft.com/office/drawing/2014/main" id="{52D49DBF-3E89-5789-4F99-0BF6FBD02472}"/>
              </a:ext>
            </a:extLst>
          </p:cNvPr>
          <p:cNvSpPr txBox="1"/>
          <p:nvPr/>
        </p:nvSpPr>
        <p:spPr>
          <a:xfrm>
            <a:off x="2592160" y="4847883"/>
            <a:ext cx="1319592" cy="1169551"/>
          </a:xfrm>
          <a:prstGeom prst="rect">
            <a:avLst/>
          </a:prstGeom>
          <a:noFill/>
        </p:spPr>
        <p:txBody>
          <a:bodyPr wrap="none" rtlCol="0">
            <a:spAutoFit/>
          </a:bodyPr>
          <a:lstStyle/>
          <a:p>
            <a:pPr algn="ctr" defTabSz="914400">
              <a:spcAft>
                <a:spcPts val="600"/>
              </a:spcAft>
            </a:pPr>
            <a:r>
              <a:rPr lang="en-AU" sz="2000">
                <a:solidFill>
                  <a:srgbClr val="0E2841"/>
                </a:solidFill>
                <a:cs typeface="Arial" panose="020B0604020202020204" pitchFamily="34" charset="0"/>
              </a:rPr>
              <a:t>‘tall’</a:t>
            </a:r>
          </a:p>
          <a:p>
            <a:pPr algn="ctr" defTabSz="914400">
              <a:spcAft>
                <a:spcPts val="600"/>
              </a:spcAft>
            </a:pPr>
            <a:r>
              <a:rPr lang="en-AU" sz="2000">
                <a:solidFill>
                  <a:srgbClr val="0E2841"/>
                </a:solidFill>
                <a:cs typeface="Arial" panose="020B0604020202020204" pitchFamily="34" charset="0"/>
              </a:rPr>
              <a:t>‘rounded’</a:t>
            </a:r>
          </a:p>
          <a:p>
            <a:pPr algn="ctr" defTabSz="914400">
              <a:spcAft>
                <a:spcPts val="600"/>
              </a:spcAft>
            </a:pPr>
            <a:r>
              <a:rPr lang="en-AU" sz="2000">
                <a:solidFill>
                  <a:srgbClr val="0E2841"/>
                </a:solidFill>
                <a:cs typeface="Arial" panose="020B0604020202020204" pitchFamily="34" charset="0"/>
              </a:rPr>
              <a:t>‘spherical’</a:t>
            </a:r>
          </a:p>
        </p:txBody>
      </p:sp>
      <p:sp>
        <p:nvSpPr>
          <p:cNvPr id="32" name="TextBox 31">
            <a:extLst>
              <a:ext uri="{FF2B5EF4-FFF2-40B4-BE49-F238E27FC236}">
                <a16:creationId xmlns:a16="http://schemas.microsoft.com/office/drawing/2014/main" id="{72143D6B-8645-4E7B-0152-4A7085874A93}"/>
              </a:ext>
            </a:extLst>
          </p:cNvPr>
          <p:cNvSpPr txBox="1"/>
          <p:nvPr/>
        </p:nvSpPr>
        <p:spPr>
          <a:xfrm>
            <a:off x="8153641" y="4847883"/>
            <a:ext cx="1524776" cy="1169551"/>
          </a:xfrm>
          <a:prstGeom prst="rect">
            <a:avLst/>
          </a:prstGeom>
          <a:noFill/>
        </p:spPr>
        <p:txBody>
          <a:bodyPr wrap="none" rtlCol="0">
            <a:spAutoFit/>
          </a:bodyPr>
          <a:lstStyle/>
          <a:p>
            <a:pPr algn="ctr" defTabSz="914400">
              <a:spcAft>
                <a:spcPts val="600"/>
              </a:spcAft>
            </a:pPr>
            <a:r>
              <a:rPr lang="en-AU" sz="2000" dirty="0">
                <a:solidFill>
                  <a:srgbClr val="0E2841"/>
                </a:solidFill>
                <a:cs typeface="Arial" panose="020B0604020202020204" pitchFamily="34" charset="0"/>
              </a:rPr>
              <a:t>‘flat’</a:t>
            </a:r>
          </a:p>
          <a:p>
            <a:pPr algn="ctr" defTabSz="914400">
              <a:spcAft>
                <a:spcPts val="600"/>
              </a:spcAft>
            </a:pPr>
            <a:r>
              <a:rPr lang="en-AU" sz="2000" dirty="0">
                <a:solidFill>
                  <a:srgbClr val="0E2841"/>
                </a:solidFill>
                <a:cs typeface="Arial" panose="020B0604020202020204" pitchFamily="34" charset="0"/>
              </a:rPr>
              <a:t>‘spread-out’</a:t>
            </a:r>
          </a:p>
          <a:p>
            <a:pPr algn="ctr" defTabSz="914400">
              <a:spcAft>
                <a:spcPts val="600"/>
              </a:spcAft>
            </a:pPr>
            <a:r>
              <a:rPr lang="en-AU" sz="2000" dirty="0">
                <a:solidFill>
                  <a:srgbClr val="0E2841"/>
                </a:solidFill>
                <a:cs typeface="Arial" panose="020B0604020202020204" pitchFamily="34" charset="0"/>
              </a:rPr>
              <a:t>‘wide’</a:t>
            </a:r>
          </a:p>
        </p:txBody>
      </p:sp>
      <p:sp>
        <p:nvSpPr>
          <p:cNvPr id="2" name="Slide Number Placeholder 1">
            <a:extLst>
              <a:ext uri="{FF2B5EF4-FFF2-40B4-BE49-F238E27FC236}">
                <a16:creationId xmlns:a16="http://schemas.microsoft.com/office/drawing/2014/main" id="{51BFC322-1C41-CC57-4961-2E24000FD6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0205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2CE64-627D-BA78-D325-BCEA720E0078}"/>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2C26EC0B-3615-96B2-B16F-F873926B0EB8}"/>
              </a:ext>
            </a:extLst>
          </p:cNvPr>
          <p:cNvSpPr txBox="1">
            <a:spLocks noGrp="1"/>
          </p:cNvSpPr>
          <p:nvPr>
            <p:ph type="title" idx="4294967295"/>
          </p:nvPr>
        </p:nvSpPr>
        <p:spPr>
          <a:xfrm>
            <a:off x="540000" y="3429000"/>
            <a:ext cx="11291998" cy="1128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110000"/>
              </a:lnSpc>
              <a:spcBef>
                <a:spcPct val="0"/>
              </a:spcBef>
              <a:spcAft>
                <a:spcPts val="0"/>
              </a:spcAft>
              <a:buClrTx/>
              <a:buSzTx/>
              <a:buFontTx/>
              <a:buNone/>
              <a:tabLst/>
              <a:defRPr/>
            </a:pPr>
            <a:r>
              <a:rPr kumimoji="0" lang="en-AU" sz="4800" b="0" i="0" u="none" strike="noStrike" kern="1200" cap="none" spc="0" normalizeH="0" baseline="0" noProof="0" dirty="0">
                <a:ln>
                  <a:noFill/>
                </a:ln>
                <a:solidFill>
                  <a:schemeClr val="bg1"/>
                </a:solidFill>
                <a:effectLst/>
                <a:uLnTx/>
                <a:uFillTx/>
                <a:latin typeface="Arial"/>
                <a:ea typeface="+mj-ea"/>
                <a:cs typeface="Arial"/>
              </a:rPr>
              <a:t>How can solutions be explained using particle theory?</a:t>
            </a:r>
            <a:endParaRPr kumimoji="0" lang="en-AU" sz="2800" b="0" i="0" u="none" strike="noStrike" kern="1200" cap="none" spc="0" normalizeH="0" baseline="0" noProof="0" dirty="0">
              <a:ln>
                <a:noFill/>
              </a:ln>
              <a:solidFill>
                <a:schemeClr val="bg1"/>
              </a:solidFill>
              <a:effectLst/>
              <a:uLnTx/>
              <a:uFillTx/>
              <a:latin typeface="+mj-lt"/>
              <a:ea typeface="+mj-ea"/>
              <a:cs typeface="Arial" panose="020B0604020202020204" pitchFamily="34" charset="0"/>
            </a:endParaRPr>
          </a:p>
        </p:txBody>
      </p:sp>
      <p:sp>
        <p:nvSpPr>
          <p:cNvPr id="5" name="TextBox 4">
            <a:extLst>
              <a:ext uri="{FF2B5EF4-FFF2-40B4-BE49-F238E27FC236}">
                <a16:creationId xmlns:a16="http://schemas.microsoft.com/office/drawing/2014/main" id="{98EF3643-C972-8CCE-1F0C-60E23E11627A}"/>
              </a:ext>
            </a:extLst>
          </p:cNvPr>
          <p:cNvSpPr txBox="1"/>
          <p:nvPr/>
        </p:nvSpPr>
        <p:spPr>
          <a:xfrm>
            <a:off x="540000" y="5106491"/>
            <a:ext cx="11291998" cy="1131848"/>
          </a:xfrm>
          <a:prstGeom prst="rect">
            <a:avLst/>
          </a:prstGeom>
          <a:noFill/>
        </p:spPr>
        <p:txBody>
          <a:bodyPr wrap="square">
            <a:spAutoFit/>
          </a:bodyPr>
          <a:lstStyle/>
          <a:p>
            <a:pPr>
              <a:lnSpc>
                <a:spcPct val="150000"/>
              </a:lnSpc>
            </a:pPr>
            <a:r>
              <a:rPr lang="en-GB" dirty="0">
                <a:solidFill>
                  <a:schemeClr val="accent4"/>
                </a:solidFill>
                <a:latin typeface="Arial"/>
                <a:cs typeface="Arial"/>
              </a:rPr>
              <a:t>Content in this section aligns with essential question 2 in the program of learning and Teacher resource book 2</a:t>
            </a:r>
          </a:p>
        </p:txBody>
      </p:sp>
    </p:spTree>
    <p:extLst>
      <p:ext uri="{BB962C8B-B14F-4D97-AF65-F5344CB8AC3E}">
        <p14:creationId xmlns:p14="http://schemas.microsoft.com/office/powerpoint/2010/main" val="272245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dirty="0">
                <a:latin typeface="+mj-lt"/>
              </a:rPr>
              <a:t>1.1 Matter</a:t>
            </a:r>
          </a:p>
        </p:txBody>
      </p:sp>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14" name="Google Shape;81;p15">
            <a:extLst>
              <a:ext uri="{FF2B5EF4-FFF2-40B4-BE49-F238E27FC236}">
                <a16:creationId xmlns:a16="http://schemas.microsoft.com/office/drawing/2014/main" id="{5839A77F-3456-77D9-817C-2DE6B6AB4595}"/>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mj-lt"/>
                <a:ea typeface="Calibri"/>
                <a:cs typeface="Arial" panose="020B0604020202020204" pitchFamily="34" charset="0"/>
                <a:sym typeface="Calibri"/>
              </a:rPr>
              <a:t>Matter</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1159496" y="107016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1800" b="1" dirty="0">
                <a:latin typeface="+mj-lt"/>
                <a:ea typeface="Calibri"/>
                <a:cs typeface="Arial" panose="020B0604020202020204" pitchFamily="34" charset="0"/>
                <a:sym typeface="Calibri"/>
              </a:rPr>
              <a:t>Definition </a:t>
            </a:r>
          </a:p>
          <a:p>
            <a:pPr marL="479988">
              <a:lnSpc>
                <a:spcPct val="150000"/>
              </a:lnSpc>
              <a:buClr>
                <a:srgbClr val="1E4E79"/>
              </a:buClr>
              <a:buSzPts val="1600"/>
            </a:pPr>
            <a:r>
              <a:rPr lang="en" sz="1800" dirty="0">
                <a:latin typeface="+mj-lt"/>
                <a:ea typeface="Calibri"/>
                <a:cs typeface="Arial" panose="020B0604020202020204" pitchFamily="34" charset="0"/>
                <a:sym typeface="Calibri"/>
              </a:rPr>
              <a:t>Anything that has mass and occupies space (has a volume).</a:t>
            </a:r>
            <a:endParaRPr sz="1800" dirty="0">
              <a:latin typeface="+mj-lt"/>
              <a:cs typeface="Arial" panose="020B0604020202020204" pitchFamily="34" charset="0"/>
            </a:endParaRPr>
          </a:p>
        </p:txBody>
      </p:sp>
      <p:sp>
        <p:nvSpPr>
          <p:cNvPr id="15" name="Google Shape;73;p15">
            <a:extLst>
              <a:ext uri="{FF2B5EF4-FFF2-40B4-BE49-F238E27FC236}">
                <a16:creationId xmlns:a16="http://schemas.microsoft.com/office/drawing/2014/main" id="{8A475906-5021-3224-413B-EA0C90AAD45C}"/>
              </a:ext>
            </a:extLst>
          </p:cNvPr>
          <p:cNvSpPr txBox="1"/>
          <p:nvPr/>
        </p:nvSpPr>
        <p:spPr>
          <a:xfrm>
            <a:off x="6171109" y="107016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800"/>
            </a:pPr>
            <a:r>
              <a:rPr lang="en-GB" sz="1800" b="1" dirty="0">
                <a:ea typeface="Calibri"/>
                <a:cs typeface="Arial" panose="020B0604020202020204" pitchFamily="34" charset="0"/>
                <a:sym typeface="Calibri"/>
              </a:rPr>
              <a:t>Facts or characteristics</a:t>
            </a:r>
          </a:p>
          <a:p>
            <a:pPr marL="479988">
              <a:lnSpc>
                <a:spcPct val="150000"/>
              </a:lnSpc>
              <a:buClr>
                <a:srgbClr val="1E4E79"/>
              </a:buClr>
              <a:buSzPts val="1800"/>
            </a:pPr>
            <a:r>
              <a:rPr lang="en-GB" sz="1800" dirty="0">
                <a:ea typeface="Calibri"/>
                <a:cs typeface="Arial" panose="020B0604020202020204" pitchFamily="34" charset="0"/>
                <a:sym typeface="Calibri"/>
              </a:rPr>
              <a:t>Matter can exist in different states – solid, liquid and gas</a:t>
            </a:r>
          </a:p>
          <a:p>
            <a:pPr marL="479988">
              <a:lnSpc>
                <a:spcPct val="150000"/>
              </a:lnSpc>
              <a:buClr>
                <a:srgbClr val="1E4E79"/>
              </a:buClr>
              <a:buSzPts val="1800"/>
            </a:pPr>
            <a:r>
              <a:rPr lang="en-GB" sz="1800" dirty="0">
                <a:ea typeface="Calibri"/>
                <a:cs typeface="Arial" panose="020B0604020202020204" pitchFamily="34" charset="0"/>
                <a:sym typeface="Calibri"/>
              </a:rPr>
              <a:t>Matter is made of particles (atoms </a:t>
            </a:r>
          </a:p>
          <a:p>
            <a:pPr marL="479988">
              <a:lnSpc>
                <a:spcPct val="150000"/>
              </a:lnSpc>
              <a:buClr>
                <a:srgbClr val="1E4E79"/>
              </a:buClr>
              <a:buSzPts val="1800"/>
            </a:pPr>
            <a:r>
              <a:rPr lang="en-GB" sz="1800" dirty="0">
                <a:ea typeface="Calibri"/>
                <a:cs typeface="Arial" panose="020B0604020202020204" pitchFamily="34" charset="0"/>
                <a:sym typeface="Calibri"/>
              </a:rPr>
              <a:t>or molecules)</a:t>
            </a:r>
          </a:p>
        </p:txBody>
      </p:sp>
      <p:sp>
        <p:nvSpPr>
          <p:cNvPr id="10" name="Google Shape;77;p15">
            <a:extLst>
              <a:ext uri="{FF2B5EF4-FFF2-40B4-BE49-F238E27FC236}">
                <a16:creationId xmlns:a16="http://schemas.microsoft.com/office/drawing/2014/main" id="{2CCF9001-759D-8324-2DF9-1254DE857686}"/>
              </a:ext>
            </a:extLst>
          </p:cNvPr>
          <p:cNvSpPr txBox="1"/>
          <p:nvPr/>
        </p:nvSpPr>
        <p:spPr>
          <a:xfrm>
            <a:off x="1086166" y="4232939"/>
            <a:ext cx="5040207" cy="1973512"/>
          </a:xfrm>
          <a:prstGeom prst="rect">
            <a:avLst/>
          </a:prstGeom>
          <a:noFill/>
          <a:ln>
            <a:noFill/>
          </a:ln>
        </p:spPr>
        <p:txBody>
          <a:bodyPr spcFirstLastPara="1" wrap="square" lIns="151700" tIns="0" rIns="151700" bIns="151700" anchor="t" anchorCtr="0">
            <a:noAutofit/>
          </a:bodyPr>
          <a:lstStyle/>
          <a:p>
            <a:pPr marL="479988">
              <a:lnSpc>
                <a:spcPct val="150000"/>
              </a:lnSpc>
              <a:buClr>
                <a:srgbClr val="1E4E79"/>
              </a:buClr>
              <a:buSzPts val="1600"/>
            </a:pPr>
            <a:r>
              <a:rPr lang="en" sz="1800" b="1" dirty="0">
                <a:latin typeface="+mj-lt"/>
                <a:ea typeface="Calibri"/>
                <a:cs typeface="Arial" panose="020B0604020202020204" pitchFamily="34" charset="0"/>
                <a:sym typeface="Calibri"/>
              </a:rPr>
              <a:t>Examples of things made of matter</a:t>
            </a:r>
            <a:br>
              <a:rPr lang="en" sz="1800" b="1" dirty="0">
                <a:latin typeface="+mj-lt"/>
                <a:ea typeface="Calibri"/>
                <a:cs typeface="Arial" panose="020B0604020202020204" pitchFamily="34" charset="0"/>
                <a:sym typeface="Calibri"/>
              </a:rPr>
            </a:br>
            <a:r>
              <a:rPr lang="en" sz="1800" dirty="0">
                <a:latin typeface="+mj-lt"/>
                <a:ea typeface="Calibri"/>
                <a:cs typeface="Arial" panose="020B0604020202020204" pitchFamily="34" charset="0"/>
                <a:sym typeface="Calibri"/>
              </a:rPr>
              <a:t>Water in all its forms.</a:t>
            </a:r>
          </a:p>
          <a:p>
            <a:pPr marL="479988">
              <a:lnSpc>
                <a:spcPct val="150000"/>
              </a:lnSpc>
              <a:buClr>
                <a:srgbClr val="1E4E79"/>
              </a:buClr>
              <a:buSzPts val="1600"/>
            </a:pPr>
            <a:r>
              <a:rPr lang="en" sz="1800" dirty="0">
                <a:latin typeface="+mj-lt"/>
                <a:ea typeface="Calibri"/>
                <a:cs typeface="Arial" panose="020B0604020202020204" pitchFamily="34" charset="0"/>
                <a:sym typeface="Calibri"/>
              </a:rPr>
              <a:t>Metals, air, fuel, plants, animals, wood, rocks and much more.</a:t>
            </a:r>
          </a:p>
        </p:txBody>
      </p:sp>
      <p:sp>
        <p:nvSpPr>
          <p:cNvPr id="12" name="Google Shape;79;p15">
            <a:extLst>
              <a:ext uri="{FF2B5EF4-FFF2-40B4-BE49-F238E27FC236}">
                <a16:creationId xmlns:a16="http://schemas.microsoft.com/office/drawing/2014/main" id="{33005813-EAC2-1551-6AB4-22EBA739B63E}"/>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1800" b="1" dirty="0">
                <a:latin typeface="+mj-lt"/>
                <a:ea typeface="Calibri"/>
                <a:cs typeface="Arial" panose="020B0604020202020204" pitchFamily="34" charset="0"/>
                <a:sym typeface="Calibri"/>
              </a:rPr>
              <a:t>Non-examples</a:t>
            </a:r>
          </a:p>
          <a:p>
            <a:pPr marL="479988">
              <a:lnSpc>
                <a:spcPct val="150000"/>
              </a:lnSpc>
              <a:buClr>
                <a:srgbClr val="1E4E79"/>
              </a:buClr>
              <a:buSzPts val="1600"/>
            </a:pPr>
            <a:r>
              <a:rPr lang="en" sz="1800" dirty="0">
                <a:latin typeface="+mj-lt"/>
                <a:ea typeface="Calibri"/>
                <a:cs typeface="Arial" panose="020B0604020202020204" pitchFamily="34" charset="0"/>
                <a:sym typeface="Calibri"/>
              </a:rPr>
              <a:t>Energy such as heat, light, and sound.</a:t>
            </a:r>
            <a:endParaRPr sz="1800" dirty="0">
              <a:latin typeface="+mj-lt"/>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6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0"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08A9B-7C2C-BE13-DAAB-5DCEA252B7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84DECD-EF0F-2883-1F9E-EACD82C0D160}"/>
              </a:ext>
            </a:extLst>
          </p:cNvPr>
          <p:cNvSpPr>
            <a:spLocks noGrp="1"/>
          </p:cNvSpPr>
          <p:nvPr>
            <p:ph type="title"/>
          </p:nvPr>
        </p:nvSpPr>
        <p:spPr/>
        <p:txBody>
          <a:bodyPr/>
          <a:lstStyle/>
          <a:p>
            <a:r>
              <a:rPr lang="en-AU">
                <a:cs typeface="Arial"/>
              </a:rPr>
              <a:t>2.1 Solubility</a:t>
            </a:r>
          </a:p>
        </p:txBody>
      </p:sp>
      <p:sp>
        <p:nvSpPr>
          <p:cNvPr id="6" name="Text Placeholder 5">
            <a:extLst>
              <a:ext uri="{FF2B5EF4-FFF2-40B4-BE49-F238E27FC236}">
                <a16:creationId xmlns:a16="http://schemas.microsoft.com/office/drawing/2014/main" id="{24515220-D594-5D6C-748E-20815818A8F4}"/>
              </a:ext>
            </a:extLst>
          </p:cNvPr>
          <p:cNvSpPr>
            <a:spLocks noGrp="1"/>
          </p:cNvSpPr>
          <p:nvPr>
            <p:ph type="body" sz="quarter" idx="18"/>
          </p:nvPr>
        </p:nvSpPr>
        <p:spPr/>
        <p:txBody>
          <a:bodyPr/>
          <a:lstStyle/>
          <a:p>
            <a:r>
              <a:rPr lang="en-AU" dirty="0"/>
              <a:t>Learning intentions and success criteria</a:t>
            </a:r>
          </a:p>
        </p:txBody>
      </p:sp>
      <p:graphicFrame>
        <p:nvGraphicFramePr>
          <p:cNvPr id="7" name="Table 6">
            <a:extLst>
              <a:ext uri="{FF2B5EF4-FFF2-40B4-BE49-F238E27FC236}">
                <a16:creationId xmlns:a16="http://schemas.microsoft.com/office/drawing/2014/main" id="{95E574C4-5239-51A9-B2E1-00FE4A934B01}"/>
              </a:ext>
            </a:extLst>
          </p:cNvPr>
          <p:cNvGraphicFramePr>
            <a:graphicFrameLocks noGrp="1"/>
          </p:cNvGraphicFramePr>
          <p:nvPr>
            <p:extLst>
              <p:ext uri="{D42A27DB-BD31-4B8C-83A1-F6EECF244321}">
                <p14:modId xmlns:p14="http://schemas.microsoft.com/office/powerpoint/2010/main" val="164051857"/>
              </p:ext>
            </p:extLst>
          </p:nvPr>
        </p:nvGraphicFramePr>
        <p:xfrm>
          <a:off x="359998" y="1637532"/>
          <a:ext cx="11484002" cy="4998531"/>
        </p:xfrm>
        <a:graphic>
          <a:graphicData uri="http://schemas.openxmlformats.org/drawingml/2006/table">
            <a:tbl>
              <a:tblPr firstRow="1">
                <a:tableStyleId>{B301B821-A1FF-4177-AEE7-76D212191A09}</a:tableStyleId>
              </a:tblPr>
              <a:tblGrid>
                <a:gridCol w="5627324">
                  <a:extLst>
                    <a:ext uri="{9D8B030D-6E8A-4147-A177-3AD203B41FA5}">
                      <a16:colId xmlns:a16="http://schemas.microsoft.com/office/drawing/2014/main" val="3623447875"/>
                    </a:ext>
                  </a:extLst>
                </a:gridCol>
                <a:gridCol w="5856678">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b="0" i="0" u="none" strike="noStrike" noProof="0">
                          <a:latin typeface="+mn-lt"/>
                        </a:rPr>
                        <a:t>to explain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strike="noStrike">
                          <a:latin typeface="+mn-lt"/>
                        </a:rPr>
                        <a:t>classify substances as soluble or insoluble in water based on observations</a:t>
                      </a:r>
                    </a:p>
                    <a:p>
                      <a:pPr marL="285750" indent="-285750">
                        <a:lnSpc>
                          <a:spcPct val="150000"/>
                        </a:lnSpc>
                        <a:spcAft>
                          <a:spcPts val="1200"/>
                        </a:spcAft>
                        <a:buFont typeface="Arial" panose="020B0604020202020204" pitchFamily="34" charset="0"/>
                        <a:buChar char="•"/>
                      </a:pPr>
                      <a:r>
                        <a:rPr lang="en-AU" sz="1800" strike="noStrike">
                          <a:latin typeface="+mn-lt"/>
                        </a:rPr>
                        <a:t>identify the solute and solvent in a solution</a:t>
                      </a:r>
                    </a:p>
                    <a:p>
                      <a:pPr marL="285750" indent="-285750">
                        <a:lnSpc>
                          <a:spcPct val="150000"/>
                        </a:lnSpc>
                        <a:spcAft>
                          <a:spcPts val="1200"/>
                        </a:spcAft>
                        <a:buFont typeface="Arial" panose="020B0604020202020204" pitchFamily="34" charset="0"/>
                        <a:buChar char="•"/>
                      </a:pPr>
                      <a:r>
                        <a:rPr lang="en-AU" sz="1800" strike="noStrike">
                          <a:latin typeface="+mn-lt"/>
                        </a:rPr>
                        <a:t>model a solution using particle theory.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rtl="0" eaLnBrk="1" fontAlgn="auto" latinLnBrk="0" hangingPunct="1">
                        <a:lnSpc>
                          <a:spcPct val="150000"/>
                        </a:lnSpc>
                        <a:spcBef>
                          <a:spcPts val="0"/>
                        </a:spcBef>
                        <a:spcAft>
                          <a:spcPts val="1200"/>
                        </a:spcAft>
                        <a:buClrTx/>
                        <a:buSzTx/>
                        <a:buFont typeface="Arial" panose="020B0604020202020204" pitchFamily="34" charset="0"/>
                        <a:buChar char="•"/>
                      </a:pPr>
                      <a:r>
                        <a:rPr lang="en-AU" sz="1800" strike="noStrike" dirty="0">
                          <a:latin typeface="+mn-lt"/>
                          <a:cs typeface="Arial" panose="020B0604020202020204" pitchFamily="34" charset="0"/>
                        </a:rPr>
                        <a:t>to conduct a scientific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50000"/>
                        </a:lnSpc>
                        <a:spcBef>
                          <a:spcPts val="0"/>
                        </a:spcBef>
                        <a:spcAft>
                          <a:spcPts val="1200"/>
                        </a:spcAft>
                        <a:buClrTx/>
                        <a:buSzTx/>
                        <a:buFont typeface="Arial" panose="020B0604020202020204" pitchFamily="34" charset="0"/>
                        <a:buChar char="•"/>
                      </a:pPr>
                      <a:r>
                        <a:rPr lang="en-AU" sz="1800" strike="noStrike" dirty="0">
                          <a:latin typeface="+mn-lt"/>
                          <a:cs typeface="Arial"/>
                        </a:rPr>
                        <a:t>use the correct equipment to measure volume</a:t>
                      </a:r>
                    </a:p>
                    <a:p>
                      <a:pPr marL="285750" marR="0" lvl="0" indent="-285750" algn="l" rtl="0" eaLnBrk="1" fontAlgn="auto" latinLnBrk="0" hangingPunct="1">
                        <a:lnSpc>
                          <a:spcPct val="150000"/>
                        </a:lnSpc>
                        <a:spcBef>
                          <a:spcPts val="0"/>
                        </a:spcBef>
                        <a:spcAft>
                          <a:spcPts val="1200"/>
                        </a:spcAft>
                        <a:buClrTx/>
                        <a:buSzTx/>
                        <a:buFont typeface="Arial" panose="020B0604020202020204" pitchFamily="34" charset="0"/>
                        <a:buChar char="•"/>
                      </a:pPr>
                      <a:r>
                        <a:rPr lang="en-AU" sz="1800" strike="noStrike" dirty="0">
                          <a:latin typeface="+mn-lt"/>
                          <a:cs typeface="Arial"/>
                        </a:rPr>
                        <a:t>accurately measure the volume of solutions with a measuring cylinder</a:t>
                      </a:r>
                    </a:p>
                    <a:p>
                      <a:pPr marL="285750" marR="0" lvl="0" indent="-285750" algn="l" rtl="0" eaLnBrk="1" fontAlgn="auto" latinLnBrk="0" hangingPunct="1">
                        <a:lnSpc>
                          <a:spcPct val="150000"/>
                        </a:lnSpc>
                        <a:spcBef>
                          <a:spcPts val="0"/>
                        </a:spcBef>
                        <a:spcAft>
                          <a:spcPts val="1200"/>
                        </a:spcAft>
                        <a:buClrTx/>
                        <a:buSzTx/>
                        <a:buFont typeface="Arial" panose="020B0604020202020204" pitchFamily="34" charset="0"/>
                        <a:buChar char="•"/>
                      </a:pPr>
                      <a:r>
                        <a:rPr lang="en-AU" sz="1800" strike="noStrike" dirty="0">
                          <a:latin typeface="+mn-lt"/>
                          <a:cs typeface="Arial"/>
                        </a:rPr>
                        <a:t>make observations bout the solubility of substances</a:t>
                      </a:r>
                    </a:p>
                    <a:p>
                      <a:pPr marL="285750" marR="0" lvl="0" indent="-285750" algn="l" rtl="0" eaLnBrk="1" fontAlgn="auto" latinLnBrk="0" hangingPunct="1">
                        <a:lnSpc>
                          <a:spcPct val="150000"/>
                        </a:lnSpc>
                        <a:spcBef>
                          <a:spcPts val="0"/>
                        </a:spcBef>
                        <a:spcAft>
                          <a:spcPts val="1200"/>
                        </a:spcAft>
                        <a:buClrTx/>
                        <a:buSzTx/>
                        <a:buFont typeface="Arial" panose="020B0604020202020204" pitchFamily="34" charset="0"/>
                        <a:buChar char="•"/>
                      </a:pPr>
                      <a:r>
                        <a:rPr lang="en-AU" sz="1800" strike="noStrike" dirty="0">
                          <a:latin typeface="+mn-lt"/>
                          <a:cs typeface="Arial"/>
                        </a:rPr>
                        <a:t>record observations accurately.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B3FF9CF0-1F60-0857-5C01-B3A81E8311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26031709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8904C-0519-C152-17AD-850C8DB7974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E92DC6B-901D-097C-17DE-3F6B2D3FFCB1}"/>
              </a:ext>
            </a:extLst>
          </p:cNvPr>
          <p:cNvSpPr>
            <a:spLocks noGrp="1"/>
          </p:cNvSpPr>
          <p:nvPr>
            <p:ph type="title"/>
          </p:nvPr>
        </p:nvSpPr>
        <p:spPr>
          <a:xfrm>
            <a:off x="359998" y="360000"/>
            <a:ext cx="10260002" cy="522000"/>
          </a:xfrm>
        </p:spPr>
        <p:txBody>
          <a:bodyPr/>
          <a:lstStyle/>
          <a:p>
            <a:r>
              <a:rPr lang="en-AU" dirty="0"/>
              <a:t>2.1 Checkpoint 1</a:t>
            </a:r>
          </a:p>
        </p:txBody>
      </p:sp>
      <p:sp>
        <p:nvSpPr>
          <p:cNvPr id="9" name="Text Placeholder 8">
            <a:extLst>
              <a:ext uri="{FF2B5EF4-FFF2-40B4-BE49-F238E27FC236}">
                <a16:creationId xmlns:a16="http://schemas.microsoft.com/office/drawing/2014/main" id="{C0DBCB6C-6E7F-7814-E0AD-29A941CEE3B5}"/>
              </a:ext>
            </a:extLst>
          </p:cNvPr>
          <p:cNvSpPr>
            <a:spLocks noGrp="1"/>
          </p:cNvSpPr>
          <p:nvPr>
            <p:ph type="body" sz="quarter" idx="18"/>
          </p:nvPr>
        </p:nvSpPr>
        <p:spPr>
          <a:xfrm>
            <a:off x="359998" y="1016704"/>
            <a:ext cx="10080000" cy="310015"/>
          </a:xfrm>
        </p:spPr>
        <p:txBody>
          <a:bodyPr/>
          <a:lstStyle/>
          <a:p>
            <a:r>
              <a:rPr lang="en-AU"/>
              <a:t>Introducing solubility</a:t>
            </a:r>
          </a:p>
        </p:txBody>
      </p:sp>
      <p:sp>
        <p:nvSpPr>
          <p:cNvPr id="5" name="TextBox 4">
            <a:extLst>
              <a:ext uri="{FF2B5EF4-FFF2-40B4-BE49-F238E27FC236}">
                <a16:creationId xmlns:a16="http://schemas.microsoft.com/office/drawing/2014/main" id="{522AD50D-F1D9-C27A-152C-87DEB300726E}"/>
              </a:ext>
            </a:extLst>
          </p:cNvPr>
          <p:cNvSpPr txBox="1"/>
          <p:nvPr/>
        </p:nvSpPr>
        <p:spPr>
          <a:xfrm>
            <a:off x="359998" y="1978394"/>
            <a:ext cx="6167824" cy="2031730"/>
          </a:xfrm>
          <a:prstGeom prst="rect">
            <a:avLst/>
          </a:prstGeom>
          <a:noFill/>
        </p:spPr>
        <p:txBody>
          <a:bodyPr wrap="square" lIns="0" tIns="0" rIns="0" bIns="0" rtlCol="0">
            <a:noAutofit/>
          </a:bodyPr>
          <a:lstStyle/>
          <a:p>
            <a:pPr algn="l">
              <a:lnSpc>
                <a:spcPct val="150000"/>
              </a:lnSpc>
              <a:spcAft>
                <a:spcPts val="1200"/>
              </a:spcAft>
            </a:pPr>
            <a:r>
              <a:rPr lang="en-US" sz="1800" dirty="0"/>
              <a:t>A teaspoon of sugar is dissolved in a glass of water, making a sugar solution.</a:t>
            </a:r>
          </a:p>
          <a:p>
            <a:pPr algn="l">
              <a:lnSpc>
                <a:spcPct val="150000"/>
              </a:lnSpc>
              <a:spcAft>
                <a:spcPts val="1200"/>
              </a:spcAft>
            </a:pPr>
            <a:r>
              <a:rPr lang="en-US" sz="1800" dirty="0"/>
              <a:t>What do you think about the statements in the table below?</a:t>
            </a:r>
          </a:p>
          <a:p>
            <a:pPr algn="l">
              <a:lnSpc>
                <a:spcPct val="150000"/>
              </a:lnSpc>
              <a:spcAft>
                <a:spcPts val="1200"/>
              </a:spcAft>
            </a:pPr>
            <a:r>
              <a:rPr lang="en-US" sz="1800" dirty="0"/>
              <a:t>Tick one box for each statement.</a:t>
            </a:r>
          </a:p>
        </p:txBody>
      </p:sp>
      <p:pic>
        <p:nvPicPr>
          <p:cNvPr id="10" name="Picture 9">
            <a:extLst>
              <a:ext uri="{FF2B5EF4-FFF2-40B4-BE49-F238E27FC236}">
                <a16:creationId xmlns:a16="http://schemas.microsoft.com/office/drawing/2014/main" id="{E6C99E30-6EDE-E5EB-0454-F16D4146340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2585" y="1733619"/>
            <a:ext cx="4319239" cy="2411436"/>
          </a:xfrm>
          <a:prstGeom prst="rect">
            <a:avLst/>
          </a:prstGeom>
        </p:spPr>
      </p:pic>
      <p:graphicFrame>
        <p:nvGraphicFramePr>
          <p:cNvPr id="4" name="Table 3" descr="Table of statements with blank cells under the column headings of Agree, Disagree and Unsure&#10;&#10;Statements are:&#10;A - You can't see the sugar in the solution.&#10;B - The sugar is in liquid state in the solution.&#10;C - You can't see sugar in the solution, so it is not there.&#10;D - If you tasted the water, you would taste the sugar in the solution.">
            <a:extLst>
              <a:ext uri="{FF2B5EF4-FFF2-40B4-BE49-F238E27FC236}">
                <a16:creationId xmlns:a16="http://schemas.microsoft.com/office/drawing/2014/main" id="{3C29D747-FEA5-E302-09FC-37CA4E0C9E5D}"/>
              </a:ext>
            </a:extLst>
          </p:cNvPr>
          <p:cNvGraphicFramePr>
            <a:graphicFrameLocks noGrp="1"/>
          </p:cNvGraphicFramePr>
          <p:nvPr>
            <p:extLst>
              <p:ext uri="{D42A27DB-BD31-4B8C-83A1-F6EECF244321}">
                <p14:modId xmlns:p14="http://schemas.microsoft.com/office/powerpoint/2010/main" val="616679268"/>
              </p:ext>
            </p:extLst>
          </p:nvPr>
        </p:nvGraphicFramePr>
        <p:xfrm>
          <a:off x="359998" y="4265791"/>
          <a:ext cx="11141826" cy="2059940"/>
        </p:xfrm>
        <a:graphic>
          <a:graphicData uri="http://schemas.openxmlformats.org/drawingml/2006/table">
            <a:tbl>
              <a:tblPr firstRow="1" bandRow="1">
                <a:tableStyleId>{B301B821-A1FF-4177-AEE7-76D212191A09}</a:tableStyleId>
              </a:tblPr>
              <a:tblGrid>
                <a:gridCol w="492217">
                  <a:extLst>
                    <a:ext uri="{9D8B030D-6E8A-4147-A177-3AD203B41FA5}">
                      <a16:colId xmlns:a16="http://schemas.microsoft.com/office/drawing/2014/main" val="1639579848"/>
                    </a:ext>
                  </a:extLst>
                </a:gridCol>
                <a:gridCol w="6188390">
                  <a:extLst>
                    <a:ext uri="{9D8B030D-6E8A-4147-A177-3AD203B41FA5}">
                      <a16:colId xmlns:a16="http://schemas.microsoft.com/office/drawing/2014/main" val="3848931364"/>
                    </a:ext>
                  </a:extLst>
                </a:gridCol>
                <a:gridCol w="1487073">
                  <a:extLst>
                    <a:ext uri="{9D8B030D-6E8A-4147-A177-3AD203B41FA5}">
                      <a16:colId xmlns:a16="http://schemas.microsoft.com/office/drawing/2014/main" val="3246861453"/>
                    </a:ext>
                  </a:extLst>
                </a:gridCol>
                <a:gridCol w="1487073">
                  <a:extLst>
                    <a:ext uri="{9D8B030D-6E8A-4147-A177-3AD203B41FA5}">
                      <a16:colId xmlns:a16="http://schemas.microsoft.com/office/drawing/2014/main" val="650907559"/>
                    </a:ext>
                  </a:extLst>
                </a:gridCol>
                <a:gridCol w="1487073">
                  <a:extLst>
                    <a:ext uri="{9D8B030D-6E8A-4147-A177-3AD203B41FA5}">
                      <a16:colId xmlns:a16="http://schemas.microsoft.com/office/drawing/2014/main" val="3458411060"/>
                    </a:ext>
                  </a:extLst>
                </a:gridCol>
              </a:tblGrid>
              <a:tr h="370840">
                <a:tc>
                  <a:txBody>
                    <a:bodyPr/>
                    <a:lstStyle/>
                    <a:p>
                      <a:pPr>
                        <a:lnSpc>
                          <a:spcPct val="150000"/>
                        </a:lnSpc>
                        <a:spcAft>
                          <a:spcPts val="1200"/>
                        </a:spcAft>
                      </a:pPr>
                      <a:endParaRPr lang="en-US" sz="16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b="0"/>
                        <a:t>Statements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b="0" dirty="0"/>
                        <a:t>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b="0" dirty="0"/>
                        <a:t>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b="0"/>
                        <a:t>Unsure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90661"/>
                  </a:ext>
                </a:extLst>
              </a:tr>
              <a:tr h="370840">
                <a:tc>
                  <a:txBody>
                    <a:bodyPr/>
                    <a:lstStyle/>
                    <a:p>
                      <a:pPr>
                        <a:lnSpc>
                          <a:spcPct val="150000"/>
                        </a:lnSpc>
                        <a:spcAft>
                          <a:spcPts val="1200"/>
                        </a:spcAft>
                      </a:pPr>
                      <a:r>
                        <a:rPr lang="en-US" sz="160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dirty="0"/>
                        <a:t>You cannot see the sugar in the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8133400"/>
                  </a:ext>
                </a:extLst>
              </a:tr>
              <a:tr h="370840">
                <a:tc>
                  <a:txBody>
                    <a:bodyPr/>
                    <a:lstStyle/>
                    <a:p>
                      <a:pPr>
                        <a:lnSpc>
                          <a:spcPct val="150000"/>
                        </a:lnSpc>
                        <a:spcAft>
                          <a:spcPts val="1200"/>
                        </a:spcAft>
                      </a:pPr>
                      <a:r>
                        <a:rPr lang="en-US" sz="160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dirty="0"/>
                        <a:t>The sugar is in a liquid state in the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0785480"/>
                  </a:ext>
                </a:extLst>
              </a:tr>
              <a:tr h="370840">
                <a:tc>
                  <a:txBody>
                    <a:bodyPr/>
                    <a:lstStyle/>
                    <a:p>
                      <a:pPr>
                        <a:lnSpc>
                          <a:spcPct val="150000"/>
                        </a:lnSpc>
                        <a:spcAft>
                          <a:spcPts val="1200"/>
                        </a:spcAft>
                      </a:pPr>
                      <a:r>
                        <a:rPr lang="en-US" sz="160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dirty="0"/>
                        <a:t>You cannot see sugar in the solution, so it is not 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388601"/>
                  </a:ext>
                </a:extLst>
              </a:tr>
              <a:tr h="370840">
                <a:tc>
                  <a:txBody>
                    <a:bodyPr/>
                    <a:lstStyle/>
                    <a:p>
                      <a:pPr>
                        <a:lnSpc>
                          <a:spcPct val="150000"/>
                        </a:lnSpc>
                        <a:spcAft>
                          <a:spcPts val="1200"/>
                        </a:spcAft>
                      </a:pPr>
                      <a:r>
                        <a:rPr lang="en-US" sz="160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r>
                        <a:rPr lang="en-US" sz="1600"/>
                        <a:t>If you tasted the water, you would taste the sugar in the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1200"/>
                        </a:spcAft>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665774"/>
                  </a:ext>
                </a:extLst>
              </a:tr>
            </a:tbl>
          </a:graphicData>
        </a:graphic>
      </p:graphicFrame>
      <p:sp>
        <p:nvSpPr>
          <p:cNvPr id="12" name="TextBox 11">
            <a:extLst>
              <a:ext uri="{FF2B5EF4-FFF2-40B4-BE49-F238E27FC236}">
                <a16:creationId xmlns:a16="http://schemas.microsoft.com/office/drawing/2014/main" id="{AFE6816A-6040-C193-DE90-8A67947FBB97}"/>
              </a:ext>
            </a:extLst>
          </p:cNvPr>
          <p:cNvSpPr txBox="1"/>
          <p:nvPr/>
        </p:nvSpPr>
        <p:spPr>
          <a:xfrm>
            <a:off x="359998" y="6435000"/>
            <a:ext cx="9770533" cy="261000"/>
          </a:xfrm>
          <a:prstGeom prst="rect">
            <a:avLst/>
          </a:prstGeom>
          <a:noFill/>
        </p:spPr>
        <p:txBody>
          <a:bodyPr wrap="square" lIns="0" tIns="0" rIns="0" bIns="0" rtlCol="0">
            <a:noAutofit/>
          </a:bodyPr>
          <a:lstStyle/>
          <a:p>
            <a:r>
              <a:rPr lang="en-AU" sz="1200" dirty="0"/>
              <a:t>Adapted from </a:t>
            </a:r>
            <a:r>
              <a:rPr lang="en-AU" sz="1200" dirty="0">
                <a:hlinkClick r:id="rId4"/>
              </a:rPr>
              <a:t>Best Evidence Science Teaching</a:t>
            </a:r>
            <a:r>
              <a:rPr lang="en-AU" sz="1200" dirty="0"/>
              <a:t>, licensed under </a:t>
            </a:r>
            <a:r>
              <a:rPr lang="en-AU" sz="1200" dirty="0">
                <a:hlinkClick r:id="rId5"/>
              </a:rPr>
              <a:t>CC BY-NC 4.0</a:t>
            </a:r>
            <a:endParaRPr lang="en-AU" sz="1200" dirty="0"/>
          </a:p>
        </p:txBody>
      </p:sp>
      <p:sp>
        <p:nvSpPr>
          <p:cNvPr id="2" name="Slide Number Placeholder 1">
            <a:extLst>
              <a:ext uri="{FF2B5EF4-FFF2-40B4-BE49-F238E27FC236}">
                <a16:creationId xmlns:a16="http://schemas.microsoft.com/office/drawing/2014/main" id="{0ACF1783-AC46-7A05-A774-4E75B8BB90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26059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F618-90E8-CDD5-9855-428B7E8D526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3366C45-00F9-6FCE-F6D1-F0130F9F726B}"/>
              </a:ext>
            </a:extLst>
          </p:cNvPr>
          <p:cNvSpPr>
            <a:spLocks noGrp="1"/>
          </p:cNvSpPr>
          <p:nvPr>
            <p:ph type="title"/>
          </p:nvPr>
        </p:nvSpPr>
        <p:spPr/>
        <p:txBody>
          <a:bodyPr/>
          <a:lstStyle/>
          <a:p>
            <a:r>
              <a:rPr lang="en-AU"/>
              <a:t>2.1 Sugar in water</a:t>
            </a:r>
          </a:p>
        </p:txBody>
      </p:sp>
      <p:pic>
        <p:nvPicPr>
          <p:cNvPr id="4" name="Online Media 3" descr="Image link to video titled 'Sugar in Water'">
            <a:hlinkClick r:id="" action="ppaction://media"/>
            <a:extLst>
              <a:ext uri="{FF2B5EF4-FFF2-40B4-BE49-F238E27FC236}">
                <a16:creationId xmlns:a16="http://schemas.microsoft.com/office/drawing/2014/main" id="{918A9A51-77EF-994B-B663-298206898B65}"/>
              </a:ext>
              <a:ext uri="{C183D7F6-B498-43B3-948B-1728B52AA6E4}">
                <adec:decorative xmlns:adec="http://schemas.microsoft.com/office/drawing/2017/decorative" val="0"/>
              </a:ext>
            </a:extLst>
          </p:cNvPr>
          <p:cNvPicPr>
            <a:picLocks noRot="1" noChangeAspect="1"/>
          </p:cNvPicPr>
          <p:nvPr>
            <a:videoFile r:link="rId1"/>
          </p:nvPr>
        </p:nvPicPr>
        <p:blipFill>
          <a:blip r:embed="rId4"/>
          <a:stretch>
            <a:fillRect/>
          </a:stretch>
        </p:blipFill>
        <p:spPr>
          <a:xfrm>
            <a:off x="2716045" y="1175834"/>
            <a:ext cx="6759910" cy="5069933"/>
          </a:xfrm>
          <a:prstGeom prst="rect">
            <a:avLst/>
          </a:prstGeom>
        </p:spPr>
      </p:pic>
      <p:sp>
        <p:nvSpPr>
          <p:cNvPr id="5" name="TextBox 4">
            <a:extLst>
              <a:ext uri="{FF2B5EF4-FFF2-40B4-BE49-F238E27FC236}">
                <a16:creationId xmlns:a16="http://schemas.microsoft.com/office/drawing/2014/main" id="{42F4B284-87D2-5181-A653-92A0DC502160}"/>
              </a:ext>
            </a:extLst>
          </p:cNvPr>
          <p:cNvSpPr txBox="1"/>
          <p:nvPr/>
        </p:nvSpPr>
        <p:spPr>
          <a:xfrm>
            <a:off x="2716045" y="6321967"/>
            <a:ext cx="6096000" cy="369332"/>
          </a:xfrm>
          <a:prstGeom prst="rect">
            <a:avLst/>
          </a:prstGeom>
          <a:noFill/>
        </p:spPr>
        <p:txBody>
          <a:bodyPr wrap="square">
            <a:spAutoFit/>
          </a:bodyPr>
          <a:lstStyle/>
          <a:p>
            <a:r>
              <a:rPr lang="en-AU" sz="1800" u="sng" dirty="0">
                <a:solidFill>
                  <a:srgbClr val="001C4A"/>
                </a:solidFill>
                <a:effectLst/>
                <a:latin typeface="Arial" panose="020B0604020202020204" pitchFamily="34" charset="0"/>
                <a:ea typeface="Calibri" panose="020F0502020204030204" pitchFamily="34" charset="0"/>
                <a:hlinkClick r:id="rId5"/>
              </a:rPr>
              <a:t>Sugar in Water (5:20)</a:t>
            </a:r>
            <a:endParaRPr lang="en-AU" sz="1800" dirty="0"/>
          </a:p>
        </p:txBody>
      </p:sp>
      <p:sp>
        <p:nvSpPr>
          <p:cNvPr id="2" name="Slide Number Placeholder 1">
            <a:extLst>
              <a:ext uri="{FF2B5EF4-FFF2-40B4-BE49-F238E27FC236}">
                <a16:creationId xmlns:a16="http://schemas.microsoft.com/office/drawing/2014/main" id="{FD7ACE5C-8835-C8DE-D661-D848163742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175162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800D7-349C-5E44-7E3B-5B9E6B289F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70B9A0B-03C6-F24F-3CD3-161BBDB73002}"/>
              </a:ext>
            </a:extLst>
          </p:cNvPr>
          <p:cNvSpPr>
            <a:spLocks noGrp="1"/>
          </p:cNvSpPr>
          <p:nvPr>
            <p:ph type="title"/>
          </p:nvPr>
        </p:nvSpPr>
        <p:spPr/>
        <p:txBody>
          <a:bodyPr/>
          <a:lstStyle/>
          <a:p>
            <a:r>
              <a:rPr lang="en-AU"/>
              <a:t>2.1 Modelling sugar dissolving in water</a:t>
            </a:r>
          </a:p>
        </p:txBody>
      </p:sp>
      <p:pic>
        <p:nvPicPr>
          <p:cNvPr id="3" name="Picture 2" descr="A sequence of three diagrams showing the process of dissolving. Each diagram depicts a beaker of water containing large purple particles (solute) and smaller blue particles (solvent).&#10;&#10;First beaker (left): The purple solute particles are clustered together at the bottom, with blue solvent particles floating separately throughout the liquid.&#10;&#10;Second beaker (middle): The purple solute particles are beginning to separate, with blue solvent particles surrounding some of them.&#10;&#10;Third beaker (right): The purple solute particles are fully separated and surrounded evenly by blue solvent particles, illustrating complete dissolution.">
            <a:extLst>
              <a:ext uri="{FF2B5EF4-FFF2-40B4-BE49-F238E27FC236}">
                <a16:creationId xmlns:a16="http://schemas.microsoft.com/office/drawing/2014/main" id="{CA14C8DA-A30E-B558-7302-6C9CAFD438BA}"/>
              </a:ext>
            </a:extLst>
          </p:cNvPr>
          <p:cNvPicPr>
            <a:picLocks noChangeAspect="1"/>
          </p:cNvPicPr>
          <p:nvPr/>
        </p:nvPicPr>
        <p:blipFill>
          <a:blip r:embed="rId3"/>
          <a:stretch>
            <a:fillRect/>
          </a:stretch>
        </p:blipFill>
        <p:spPr>
          <a:xfrm>
            <a:off x="360000" y="1815601"/>
            <a:ext cx="11397904" cy="4250266"/>
          </a:xfrm>
          <a:prstGeom prst="rect">
            <a:avLst/>
          </a:prstGeom>
        </p:spPr>
      </p:pic>
      <p:sp>
        <p:nvSpPr>
          <p:cNvPr id="2" name="Slide Number Placeholder 1">
            <a:extLst>
              <a:ext uri="{FF2B5EF4-FFF2-40B4-BE49-F238E27FC236}">
                <a16:creationId xmlns:a16="http://schemas.microsoft.com/office/drawing/2014/main" id="{85A304C9-66DF-588E-E217-87776AEA76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109880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24C4A9-969C-3B32-B393-233B3039002D}"/>
              </a:ext>
            </a:extLst>
          </p:cNvPr>
          <p:cNvSpPr>
            <a:spLocks noGrp="1"/>
          </p:cNvSpPr>
          <p:nvPr>
            <p:ph type="title"/>
          </p:nvPr>
        </p:nvSpPr>
        <p:spPr/>
        <p:txBody>
          <a:bodyPr/>
          <a:lstStyle/>
          <a:p>
            <a:r>
              <a:rPr lang="en-AU"/>
              <a:t>2.2 Concentration of solutions</a:t>
            </a:r>
          </a:p>
        </p:txBody>
      </p:sp>
      <p:sp>
        <p:nvSpPr>
          <p:cNvPr id="9" name="Text Placeholder 8">
            <a:extLst>
              <a:ext uri="{FF2B5EF4-FFF2-40B4-BE49-F238E27FC236}">
                <a16:creationId xmlns:a16="http://schemas.microsoft.com/office/drawing/2014/main" id="{884833C2-9B8F-CDD0-A7E6-E58EAA7F5E8D}"/>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F942F347-B09D-C779-802D-505467E7749F}"/>
              </a:ext>
            </a:extLst>
          </p:cNvPr>
          <p:cNvGraphicFramePr>
            <a:graphicFrameLocks noGrp="1"/>
          </p:cNvGraphicFramePr>
          <p:nvPr>
            <p:extLst>
              <p:ext uri="{D42A27DB-BD31-4B8C-83A1-F6EECF244321}">
                <p14:modId xmlns:p14="http://schemas.microsoft.com/office/powerpoint/2010/main" val="2783694899"/>
              </p:ext>
            </p:extLst>
          </p:nvPr>
        </p:nvGraphicFramePr>
        <p:xfrm>
          <a:off x="359998" y="1775193"/>
          <a:ext cx="11126369" cy="4952811"/>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600"/>
                        </a:spcAft>
                      </a:pPr>
                      <a:r>
                        <a:rPr lang="en-AU" sz="1800" dirty="0">
                          <a:solidFill>
                            <a:schemeClr val="accent1"/>
                          </a:solidFill>
                          <a:latin typeface="+mn-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600"/>
                        </a:spcAft>
                      </a:pPr>
                      <a:r>
                        <a:rPr lang="en-AU" sz="1800" dirty="0">
                          <a:solidFill>
                            <a:schemeClr val="accent1"/>
                          </a:solidFill>
                          <a:latin typeface="+mn-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600"/>
                        </a:spcAft>
                        <a:buFont typeface="Arial" panose="020B0604020202020204" pitchFamily="34" charset="0"/>
                        <a:buChar char="•"/>
                      </a:pPr>
                      <a:r>
                        <a:rPr lang="en-AU" sz="1800" b="0" i="0" u="none" strike="noStrike" noProof="0" dirty="0">
                          <a:latin typeface="+mn-lt"/>
                        </a:rPr>
                        <a:t>to explain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600"/>
                        </a:spcAft>
                        <a:buFont typeface="Arial" panose="020B0604020202020204" pitchFamily="34" charset="0"/>
                        <a:buChar char="•"/>
                      </a:pPr>
                      <a:r>
                        <a:rPr lang="en-AU" sz="1800" strike="noStrike" dirty="0">
                          <a:latin typeface="+mn-lt"/>
                        </a:rPr>
                        <a:t>identify examples of concentrated and dilute solutions</a:t>
                      </a:r>
                    </a:p>
                    <a:p>
                      <a:pPr marL="285750" indent="-285750">
                        <a:lnSpc>
                          <a:spcPct val="150000"/>
                        </a:lnSpc>
                        <a:spcAft>
                          <a:spcPts val="600"/>
                        </a:spcAft>
                        <a:buFont typeface="Arial" panose="020B0604020202020204" pitchFamily="34" charset="0"/>
                        <a:buChar char="•"/>
                      </a:pPr>
                      <a:r>
                        <a:rPr lang="en-AU" sz="1800" strike="noStrike" dirty="0">
                          <a:latin typeface="+mn-lt"/>
                        </a:rPr>
                        <a:t>identify the solute and solvent in a solution</a:t>
                      </a:r>
                    </a:p>
                    <a:p>
                      <a:pPr marL="285750" indent="-285750">
                        <a:lnSpc>
                          <a:spcPct val="150000"/>
                        </a:lnSpc>
                        <a:spcAft>
                          <a:spcPts val="600"/>
                        </a:spcAft>
                        <a:buFont typeface="Arial" panose="020B0604020202020204" pitchFamily="34" charset="0"/>
                        <a:buChar char="•"/>
                      </a:pPr>
                      <a:r>
                        <a:rPr lang="en-AU" sz="1800" strike="noStrike" dirty="0">
                          <a:latin typeface="+mn-lt"/>
                        </a:rPr>
                        <a:t>draw a particle diagram to represent dilute and concentrated solutions</a:t>
                      </a:r>
                    </a:p>
                    <a:p>
                      <a:pPr marL="285750" indent="-285750">
                        <a:lnSpc>
                          <a:spcPct val="150000"/>
                        </a:lnSpc>
                        <a:spcAft>
                          <a:spcPts val="600"/>
                        </a:spcAft>
                        <a:buFont typeface="Arial" panose="020B0604020202020204" pitchFamily="34" charset="0"/>
                        <a:buChar char="•"/>
                      </a:pPr>
                      <a:r>
                        <a:rPr lang="en-AU" sz="1800" strike="noStrike" dirty="0">
                          <a:latin typeface="+mn-lt"/>
                        </a:rPr>
                        <a:t>describe solutions using the term ‘dilute’, ‘concentrations’, ‘saturated’ and ‘supersaturated’.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marR="0" lvl="0" indent="-342900" algn="l" rtl="0" eaLnBrk="1" fontAlgn="auto" latinLnBrk="0" hangingPunct="1">
                        <a:lnSpc>
                          <a:spcPct val="150000"/>
                        </a:lnSpc>
                        <a:spcBef>
                          <a:spcPts val="0"/>
                        </a:spcBef>
                        <a:spcAft>
                          <a:spcPts val="600"/>
                        </a:spcAft>
                        <a:buClrTx/>
                        <a:buSzTx/>
                        <a:buFont typeface="Arial" panose="020B0604020202020204" pitchFamily="34" charset="0"/>
                        <a:buChar char="•"/>
                      </a:pPr>
                      <a:r>
                        <a:rPr lang="en-AU" sz="1800" strike="noStrike">
                          <a:latin typeface="+mn-lt"/>
                          <a:cs typeface="Arial" panose="020B0604020202020204" pitchFamily="34" charset="0"/>
                        </a:rPr>
                        <a:t>identify strategies to solve problems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rtl="0" eaLnBrk="1" fontAlgn="auto" latinLnBrk="0" hangingPunct="1">
                        <a:lnSpc>
                          <a:spcPct val="150000"/>
                        </a:lnSpc>
                        <a:spcBef>
                          <a:spcPts val="0"/>
                        </a:spcBef>
                        <a:spcAft>
                          <a:spcPts val="600"/>
                        </a:spcAft>
                        <a:buClrTx/>
                        <a:buSzTx/>
                        <a:buFont typeface="Arial" panose="020B0604020202020204" pitchFamily="34" charset="0"/>
                        <a:buChar char="•"/>
                      </a:pPr>
                      <a:r>
                        <a:rPr lang="en-AU" sz="1800" strike="noStrike" dirty="0">
                          <a:latin typeface="+mn-lt"/>
                          <a:cs typeface="Arial"/>
                        </a:rPr>
                        <a:t>use qualitative property of solutions to rank them</a:t>
                      </a:r>
                    </a:p>
                    <a:p>
                      <a:pPr marL="342900" marR="0" lvl="0" indent="-342900" algn="l" rtl="0" eaLnBrk="1" fontAlgn="auto" latinLnBrk="0" hangingPunct="1">
                        <a:lnSpc>
                          <a:spcPct val="150000"/>
                        </a:lnSpc>
                        <a:spcBef>
                          <a:spcPts val="0"/>
                        </a:spcBef>
                        <a:spcAft>
                          <a:spcPts val="600"/>
                        </a:spcAft>
                        <a:buClrTx/>
                        <a:buSzTx/>
                        <a:buFont typeface="Arial" panose="020B0604020202020204" pitchFamily="34" charset="0"/>
                        <a:buChar char="•"/>
                      </a:pPr>
                      <a:r>
                        <a:rPr lang="en-AU" sz="1800" strike="noStrike" dirty="0">
                          <a:latin typeface="+mn-lt"/>
                          <a:cs typeface="Arial"/>
                        </a:rPr>
                        <a:t>use collected data to determine the unknown concentration of a solution qualitatively.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726CE938-758B-C76D-74DF-98A830351B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139960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BCBF31-F0BE-52B8-00FD-8FD464619E17}"/>
              </a:ext>
            </a:extLst>
          </p:cNvPr>
          <p:cNvSpPr>
            <a:spLocks noGrp="1"/>
          </p:cNvSpPr>
          <p:nvPr>
            <p:ph type="title"/>
          </p:nvPr>
        </p:nvSpPr>
        <p:spPr/>
        <p:txBody>
          <a:bodyPr/>
          <a:lstStyle/>
          <a:p>
            <a:r>
              <a:rPr lang="en-AU"/>
              <a:t>2.2 Defining concentration</a:t>
            </a:r>
          </a:p>
        </p:txBody>
      </p:sp>
      <p:sp>
        <p:nvSpPr>
          <p:cNvPr id="4" name="Text Placeholder 3">
            <a:extLst>
              <a:ext uri="{FF2B5EF4-FFF2-40B4-BE49-F238E27FC236}">
                <a16:creationId xmlns:a16="http://schemas.microsoft.com/office/drawing/2014/main" id="{8B01F28F-3C76-F1C6-F6AC-D55644911513}"/>
              </a:ext>
            </a:extLst>
          </p:cNvPr>
          <p:cNvSpPr>
            <a:spLocks noGrp="1"/>
          </p:cNvSpPr>
          <p:nvPr>
            <p:ph type="body" sz="quarter" idx="18"/>
          </p:nvPr>
        </p:nvSpPr>
        <p:spPr/>
        <p:txBody>
          <a:bodyPr/>
          <a:lstStyle/>
          <a:p>
            <a:r>
              <a:rPr lang="en-AU"/>
              <a:t>Key terms</a:t>
            </a:r>
          </a:p>
        </p:txBody>
      </p:sp>
      <p:sp>
        <p:nvSpPr>
          <p:cNvPr id="5" name="Text Placeholder 4">
            <a:extLst>
              <a:ext uri="{FF2B5EF4-FFF2-40B4-BE49-F238E27FC236}">
                <a16:creationId xmlns:a16="http://schemas.microsoft.com/office/drawing/2014/main" id="{FD4DBF8E-9414-3ADC-7EE2-3B651C9F6CBC}"/>
              </a:ext>
            </a:extLst>
          </p:cNvPr>
          <p:cNvSpPr>
            <a:spLocks noGrp="1"/>
          </p:cNvSpPr>
          <p:nvPr>
            <p:ph type="body" sz="quarter" idx="17"/>
          </p:nvPr>
        </p:nvSpPr>
        <p:spPr/>
        <p:txBody>
          <a:bodyPr/>
          <a:lstStyle/>
          <a:p>
            <a:r>
              <a:rPr lang="en-AU" b="1"/>
              <a:t>Concentration</a:t>
            </a:r>
            <a:r>
              <a:rPr lang="en-AU"/>
              <a:t> – a quantitative measure of the amount of solute and solvent in a solution. Often represented as g/L or parts per million (ppm).</a:t>
            </a:r>
          </a:p>
          <a:p>
            <a:r>
              <a:rPr lang="en-AU" b="1"/>
              <a:t>Concentrated </a:t>
            </a:r>
            <a:r>
              <a:rPr lang="en-AU"/>
              <a:t>– a qualitative term for a solution that contains a large amount of solute relative to the amount of solvent.</a:t>
            </a:r>
          </a:p>
          <a:p>
            <a:r>
              <a:rPr lang="en-AU" b="1"/>
              <a:t>Dilute</a:t>
            </a:r>
            <a:r>
              <a:rPr lang="en-AU"/>
              <a:t> – a qualitative term for describing a solution that contains a small amount of solute relative to the amount of solvent. It is low in concentration.</a:t>
            </a:r>
          </a:p>
        </p:txBody>
      </p:sp>
      <p:sp>
        <p:nvSpPr>
          <p:cNvPr id="2" name="Slide Number Placeholder 1">
            <a:extLst>
              <a:ext uri="{FF2B5EF4-FFF2-40B4-BE49-F238E27FC236}">
                <a16:creationId xmlns:a16="http://schemas.microsoft.com/office/drawing/2014/main" id="{1C4842AF-B3DE-0C7F-C55D-C0FF9A9140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283163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9BF9A-AA76-7BE0-D178-69D479FFC163}"/>
              </a:ext>
            </a:extLst>
          </p:cNvPr>
          <p:cNvSpPr>
            <a:spLocks noGrp="1"/>
          </p:cNvSpPr>
          <p:nvPr>
            <p:ph type="title"/>
          </p:nvPr>
        </p:nvSpPr>
        <p:spPr/>
        <p:txBody>
          <a:bodyPr/>
          <a:lstStyle/>
          <a:p>
            <a:r>
              <a:rPr lang="en-AU" dirty="0"/>
              <a:t>2.2 Defining concentration (2 of 2)</a:t>
            </a:r>
          </a:p>
        </p:txBody>
      </p:sp>
      <p:sp>
        <p:nvSpPr>
          <p:cNvPr id="6" name="Text Placeholder 5">
            <a:extLst>
              <a:ext uri="{FF2B5EF4-FFF2-40B4-BE49-F238E27FC236}">
                <a16:creationId xmlns:a16="http://schemas.microsoft.com/office/drawing/2014/main" id="{01F140B3-8A42-0E8E-1B7D-17CD302EC09D}"/>
              </a:ext>
            </a:extLst>
          </p:cNvPr>
          <p:cNvSpPr>
            <a:spLocks noGrp="1"/>
          </p:cNvSpPr>
          <p:nvPr>
            <p:ph type="body" sz="quarter" idx="18"/>
          </p:nvPr>
        </p:nvSpPr>
        <p:spPr/>
        <p:txBody>
          <a:bodyPr/>
          <a:lstStyle/>
          <a:p>
            <a:r>
              <a:rPr lang="en-AU"/>
              <a:t>Volumes of solute and solvent</a:t>
            </a:r>
          </a:p>
        </p:txBody>
      </p:sp>
      <p:sp>
        <p:nvSpPr>
          <p:cNvPr id="5" name="Text Placeholder 4">
            <a:extLst>
              <a:ext uri="{FF2B5EF4-FFF2-40B4-BE49-F238E27FC236}">
                <a16:creationId xmlns:a16="http://schemas.microsoft.com/office/drawing/2014/main" id="{41EA1C48-1B96-5BDF-E12E-1791B23249F9}"/>
              </a:ext>
            </a:extLst>
          </p:cNvPr>
          <p:cNvSpPr>
            <a:spLocks noGrp="1"/>
          </p:cNvSpPr>
          <p:nvPr>
            <p:ph type="body" sz="quarter" idx="17"/>
          </p:nvPr>
        </p:nvSpPr>
        <p:spPr>
          <a:xfrm>
            <a:off x="360000" y="1330266"/>
            <a:ext cx="11484000" cy="2172719"/>
          </a:xfrm>
        </p:spPr>
        <p:txBody>
          <a:bodyPr/>
          <a:lstStyle/>
          <a:p>
            <a:r>
              <a:rPr lang="en-AU" sz="1800" dirty="0"/>
              <a:t>Solutions are made when a solute is added to a solvent. If a small amount of a solute is dissolved in a solvent, it is said to be a dilute solution. If more of the solvent is added, then this solution becomes increasingly concentrated. </a:t>
            </a:r>
          </a:p>
          <a:p>
            <a:r>
              <a:rPr lang="en-AU" sz="1800" b="1" dirty="0"/>
              <a:t>Red food dye is added to 100 mL of water to make a solution. Which of the images below shows the most concentrated solution? How do we know?</a:t>
            </a:r>
          </a:p>
        </p:txBody>
      </p:sp>
      <p:grpSp>
        <p:nvGrpSpPr>
          <p:cNvPr id="4" name="Group 3" descr="A row of 4 beakers with red liquid getting progressively weaker in strength. From left to right the beakers have 9 ml, 6 ml, 3 ml and 0 ml of red food dye.">
            <a:extLst>
              <a:ext uri="{FF2B5EF4-FFF2-40B4-BE49-F238E27FC236}">
                <a16:creationId xmlns:a16="http://schemas.microsoft.com/office/drawing/2014/main" id="{A53D94DA-EDED-B623-5DA2-42053A5E5ABA}"/>
              </a:ext>
            </a:extLst>
          </p:cNvPr>
          <p:cNvGrpSpPr/>
          <p:nvPr/>
        </p:nvGrpSpPr>
        <p:grpSpPr>
          <a:xfrm>
            <a:off x="1534757" y="3429000"/>
            <a:ext cx="9122485" cy="2927583"/>
            <a:chOff x="1342315" y="3540717"/>
            <a:chExt cx="9507370" cy="3051100"/>
          </a:xfrm>
        </p:grpSpPr>
        <p:pic>
          <p:nvPicPr>
            <p:cNvPr id="8" name="Picture 7">
              <a:extLst>
                <a:ext uri="{FF2B5EF4-FFF2-40B4-BE49-F238E27FC236}">
                  <a16:creationId xmlns:a16="http://schemas.microsoft.com/office/drawing/2014/main" id="{C0E8AD7D-F851-B86B-ABA9-27F23AE8AAF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42315" y="3540717"/>
              <a:ext cx="9144019" cy="3051100"/>
            </a:xfrm>
            <a:prstGeom prst="rect">
              <a:avLst/>
            </a:prstGeom>
          </p:spPr>
        </p:pic>
        <p:sp>
          <p:nvSpPr>
            <p:cNvPr id="9" name="TextBox 8">
              <a:extLst>
                <a:ext uri="{FF2B5EF4-FFF2-40B4-BE49-F238E27FC236}">
                  <a16:creationId xmlns:a16="http://schemas.microsoft.com/office/drawing/2014/main" id="{6512E693-E374-C86A-1164-616B9161D395}"/>
                </a:ext>
              </a:extLst>
            </p:cNvPr>
            <p:cNvSpPr txBox="1"/>
            <p:nvPr/>
          </p:nvSpPr>
          <p:spPr>
            <a:xfrm>
              <a:off x="1388877" y="6237008"/>
              <a:ext cx="2501901" cy="342000"/>
            </a:xfrm>
            <a:prstGeom prst="rect">
              <a:avLst/>
            </a:prstGeom>
            <a:noFill/>
          </p:spPr>
          <p:txBody>
            <a:bodyPr wrap="square" lIns="0" tIns="0" rIns="0" bIns="0" rtlCol="0">
              <a:noAutofit/>
            </a:bodyPr>
            <a:lstStyle/>
            <a:p>
              <a:pPr algn="l"/>
              <a:r>
                <a:rPr lang="en-AU" sz="1800" dirty="0"/>
                <a:t>  9mL red food dye</a:t>
              </a:r>
            </a:p>
          </p:txBody>
        </p:sp>
        <p:sp>
          <p:nvSpPr>
            <p:cNvPr id="10" name="TextBox 9">
              <a:extLst>
                <a:ext uri="{FF2B5EF4-FFF2-40B4-BE49-F238E27FC236}">
                  <a16:creationId xmlns:a16="http://schemas.microsoft.com/office/drawing/2014/main" id="{C8335B30-5CD8-3E9D-ECA0-5D2613879586}"/>
                </a:ext>
              </a:extLst>
            </p:cNvPr>
            <p:cNvSpPr txBox="1"/>
            <p:nvPr/>
          </p:nvSpPr>
          <p:spPr>
            <a:xfrm>
              <a:off x="3883194" y="6230317"/>
              <a:ext cx="2501901" cy="342000"/>
            </a:xfrm>
            <a:prstGeom prst="rect">
              <a:avLst/>
            </a:prstGeom>
            <a:noFill/>
          </p:spPr>
          <p:txBody>
            <a:bodyPr wrap="square" lIns="0" tIns="0" rIns="0" bIns="0" rtlCol="0">
              <a:noAutofit/>
            </a:bodyPr>
            <a:lstStyle/>
            <a:p>
              <a:pPr algn="l"/>
              <a:r>
                <a:rPr lang="en-AU" sz="1800"/>
                <a:t>  6mL red food dye</a:t>
              </a:r>
            </a:p>
          </p:txBody>
        </p:sp>
        <p:sp>
          <p:nvSpPr>
            <p:cNvPr id="11" name="TextBox 10">
              <a:extLst>
                <a:ext uri="{FF2B5EF4-FFF2-40B4-BE49-F238E27FC236}">
                  <a16:creationId xmlns:a16="http://schemas.microsoft.com/office/drawing/2014/main" id="{B693716C-C46E-A610-FCB1-F3F9F6C9CE30}"/>
                </a:ext>
              </a:extLst>
            </p:cNvPr>
            <p:cNvSpPr txBox="1"/>
            <p:nvPr/>
          </p:nvSpPr>
          <p:spPr>
            <a:xfrm>
              <a:off x="6021744" y="6223408"/>
              <a:ext cx="2501901" cy="342000"/>
            </a:xfrm>
            <a:prstGeom prst="rect">
              <a:avLst/>
            </a:prstGeom>
            <a:noFill/>
          </p:spPr>
          <p:txBody>
            <a:bodyPr wrap="square" lIns="0" tIns="0" rIns="0" bIns="0" rtlCol="0">
              <a:noAutofit/>
            </a:bodyPr>
            <a:lstStyle/>
            <a:p>
              <a:pPr algn="l"/>
              <a:r>
                <a:rPr lang="en-AU" sz="1800"/>
                <a:t>  3mL red food dye</a:t>
              </a:r>
            </a:p>
          </p:txBody>
        </p:sp>
        <p:sp>
          <p:nvSpPr>
            <p:cNvPr id="12" name="TextBox 11">
              <a:extLst>
                <a:ext uri="{FF2B5EF4-FFF2-40B4-BE49-F238E27FC236}">
                  <a16:creationId xmlns:a16="http://schemas.microsoft.com/office/drawing/2014/main" id="{10CB8AEB-DA98-6E02-248F-C7139DCCF6B5}"/>
                </a:ext>
              </a:extLst>
            </p:cNvPr>
            <p:cNvSpPr txBox="1"/>
            <p:nvPr/>
          </p:nvSpPr>
          <p:spPr>
            <a:xfrm>
              <a:off x="8347784" y="6249817"/>
              <a:ext cx="2501901" cy="342000"/>
            </a:xfrm>
            <a:prstGeom prst="rect">
              <a:avLst/>
            </a:prstGeom>
            <a:noFill/>
          </p:spPr>
          <p:txBody>
            <a:bodyPr wrap="square" lIns="0" tIns="0" rIns="0" bIns="0" rtlCol="0">
              <a:noAutofit/>
            </a:bodyPr>
            <a:lstStyle/>
            <a:p>
              <a:pPr algn="l"/>
              <a:r>
                <a:rPr lang="en-AU" sz="1800"/>
                <a:t>  0mL red food dye</a:t>
              </a:r>
            </a:p>
          </p:txBody>
        </p:sp>
      </p:grpSp>
      <p:sp>
        <p:nvSpPr>
          <p:cNvPr id="14" name="TextBox 13">
            <a:extLst>
              <a:ext uri="{FF2B5EF4-FFF2-40B4-BE49-F238E27FC236}">
                <a16:creationId xmlns:a16="http://schemas.microsoft.com/office/drawing/2014/main" id="{FE19EE1B-9D68-840D-07D8-EA7C3D2FA677}"/>
              </a:ext>
            </a:extLst>
          </p:cNvPr>
          <p:cNvSpPr txBox="1"/>
          <p:nvPr/>
        </p:nvSpPr>
        <p:spPr>
          <a:xfrm>
            <a:off x="360000" y="6388223"/>
            <a:ext cx="3276609" cy="307777"/>
          </a:xfrm>
          <a:prstGeom prst="rect">
            <a:avLst/>
          </a:prstGeom>
          <a:noFill/>
        </p:spPr>
        <p:txBody>
          <a:bodyPr wrap="square">
            <a:spAutoFit/>
          </a:bodyPr>
          <a:lstStyle/>
          <a:p>
            <a:r>
              <a:rPr lang="en-AU" sz="1400" dirty="0"/>
              <a:t>Created in  </a:t>
            </a:r>
            <a:r>
              <a:rPr lang="en-AU" sz="1400" dirty="0">
                <a:hlinkClick r:id="rId4"/>
              </a:rPr>
              <a:t>https://BioRender.com</a:t>
            </a:r>
            <a:r>
              <a:rPr lang="en-AU" sz="1400" dirty="0"/>
              <a:t> </a:t>
            </a:r>
          </a:p>
        </p:txBody>
      </p:sp>
      <p:sp>
        <p:nvSpPr>
          <p:cNvPr id="2" name="Slide Number Placeholder 1">
            <a:extLst>
              <a:ext uri="{FF2B5EF4-FFF2-40B4-BE49-F238E27FC236}">
                <a16:creationId xmlns:a16="http://schemas.microsoft.com/office/drawing/2014/main" id="{80B8C6C6-ECA9-9DB1-6507-182D2F17B7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86</a:t>
            </a:fld>
            <a:endParaRPr lang="en-AU"/>
          </a:p>
        </p:txBody>
      </p:sp>
    </p:spTree>
    <p:extLst>
      <p:ext uri="{BB962C8B-B14F-4D97-AF65-F5344CB8AC3E}">
        <p14:creationId xmlns:p14="http://schemas.microsoft.com/office/powerpoint/2010/main" val="292133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87C06-5728-9FBC-B49C-BD9D23CFDF59}"/>
              </a:ext>
            </a:extLst>
          </p:cNvPr>
          <p:cNvSpPr>
            <a:spLocks noGrp="1"/>
          </p:cNvSpPr>
          <p:nvPr>
            <p:ph type="title"/>
          </p:nvPr>
        </p:nvSpPr>
        <p:spPr>
          <a:xfrm>
            <a:off x="359998" y="360000"/>
            <a:ext cx="10260002" cy="522000"/>
          </a:xfrm>
        </p:spPr>
        <p:txBody>
          <a:bodyPr/>
          <a:lstStyle/>
          <a:p>
            <a:r>
              <a:rPr lang="en-US"/>
              <a:t>2.2 Checkpoint 1</a:t>
            </a:r>
          </a:p>
        </p:txBody>
      </p:sp>
      <p:sp>
        <p:nvSpPr>
          <p:cNvPr id="4" name="Text Placeholder 3" descr="Concentrated">
            <a:extLst>
              <a:ext uri="{FF2B5EF4-FFF2-40B4-BE49-F238E27FC236}">
                <a16:creationId xmlns:a16="http://schemas.microsoft.com/office/drawing/2014/main" id="{45734E38-2AC8-554B-888B-B158D33714DA}"/>
              </a:ext>
            </a:extLst>
          </p:cNvPr>
          <p:cNvSpPr>
            <a:spLocks noGrp="1"/>
          </p:cNvSpPr>
          <p:nvPr>
            <p:ph type="body" sz="quarter" idx="18"/>
          </p:nvPr>
        </p:nvSpPr>
        <p:spPr>
          <a:xfrm>
            <a:off x="359998" y="1016704"/>
            <a:ext cx="10080000" cy="310015"/>
          </a:xfrm>
        </p:spPr>
        <p:txBody>
          <a:bodyPr/>
          <a:lstStyle/>
          <a:p>
            <a:r>
              <a:rPr lang="en-US"/>
              <a:t>Definitions quick quiz</a:t>
            </a:r>
          </a:p>
        </p:txBody>
      </p:sp>
      <p:sp>
        <p:nvSpPr>
          <p:cNvPr id="7" name="Text Placeholder 1">
            <a:extLst>
              <a:ext uri="{FF2B5EF4-FFF2-40B4-BE49-F238E27FC236}">
                <a16:creationId xmlns:a16="http://schemas.microsoft.com/office/drawing/2014/main" id="{34674EE9-3D4B-B84A-3586-6841E2778006}"/>
              </a:ext>
            </a:extLst>
          </p:cNvPr>
          <p:cNvSpPr txBox="1">
            <a:spLocks/>
          </p:cNvSpPr>
          <p:nvPr/>
        </p:nvSpPr>
        <p:spPr>
          <a:xfrm>
            <a:off x="359998" y="1791005"/>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5" name="Rectangle: Rounded Corners 12">
            <a:extLst>
              <a:ext uri="{FF2B5EF4-FFF2-40B4-BE49-F238E27FC236}">
                <a16:creationId xmlns:a16="http://schemas.microsoft.com/office/drawing/2014/main" id="{218BD547-7169-1FE3-55FA-55D9E539B521}"/>
              </a:ext>
              <a:ext uri="{C183D7F6-B498-43B3-948B-1728B52AA6E4}">
                <adec:decorative xmlns:adec="http://schemas.microsoft.com/office/drawing/2017/decorative" val="1"/>
              </a:ext>
            </a:extLst>
          </p:cNvPr>
          <p:cNvSpPr/>
          <p:nvPr/>
        </p:nvSpPr>
        <p:spPr>
          <a:xfrm>
            <a:off x="2423886" y="2101020"/>
            <a:ext cx="9386123" cy="4396980"/>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Word bank 1" descr="solute">
            <a:extLst>
              <a:ext uri="{FF2B5EF4-FFF2-40B4-BE49-F238E27FC236}">
                <a16:creationId xmlns:a16="http://schemas.microsoft.com/office/drawing/2014/main" id="{438603EF-4633-AA6E-2576-D13DD0BCFEBE}"/>
              </a:ext>
            </a:extLst>
          </p:cNvPr>
          <p:cNvSpPr/>
          <p:nvPr/>
        </p:nvSpPr>
        <p:spPr>
          <a:xfrm>
            <a:off x="359998" y="2258342"/>
            <a:ext cx="1696221"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solute</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5" name="Rectangle: Rounded Corners 20" descr="c) The substance that gets dissolved in a solution.&#10;">
            <a:extLst>
              <a:ext uri="{FF2B5EF4-FFF2-40B4-BE49-F238E27FC236}">
                <a16:creationId xmlns:a16="http://schemas.microsoft.com/office/drawing/2014/main" id="{0DD17661-44E5-6C85-1668-D5889D568175}"/>
              </a:ext>
            </a:extLst>
          </p:cNvPr>
          <p:cNvSpPr/>
          <p:nvPr/>
        </p:nvSpPr>
        <p:spPr>
          <a:xfrm>
            <a:off x="4572000" y="3944918"/>
            <a:ext cx="7108299" cy="71803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lang="en-US" sz="1600" dirty="0">
                <a:solidFill>
                  <a:srgbClr val="002664"/>
                </a:solidFill>
                <a:latin typeface="Arial" panose="020B0604020202020204"/>
              </a:rPr>
              <a:t>The substance that gets dissolved in a solution.</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9" name="Word bank 2" descr="solvent">
            <a:extLst>
              <a:ext uri="{FF2B5EF4-FFF2-40B4-BE49-F238E27FC236}">
                <a16:creationId xmlns:a16="http://schemas.microsoft.com/office/drawing/2014/main" id="{D54291B4-F36A-8B69-3994-988D22D007A4}"/>
              </a:ext>
            </a:extLst>
          </p:cNvPr>
          <p:cNvSpPr/>
          <p:nvPr/>
        </p:nvSpPr>
        <p:spPr>
          <a:xfrm>
            <a:off x="359998" y="3092437"/>
            <a:ext cx="1696221"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solvent</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7" name="Rectangle: Rounded Corners 22" descr="e) The liquid that dissolves another substance to make a solution.&#10;">
            <a:extLst>
              <a:ext uri="{FF2B5EF4-FFF2-40B4-BE49-F238E27FC236}">
                <a16:creationId xmlns:a16="http://schemas.microsoft.com/office/drawing/2014/main" id="{68E92176-2F06-5B27-7E1B-CCC4880489B7}"/>
              </a:ext>
            </a:extLst>
          </p:cNvPr>
          <p:cNvSpPr/>
          <p:nvPr/>
        </p:nvSpPr>
        <p:spPr>
          <a:xfrm>
            <a:off x="4569788" y="5629525"/>
            <a:ext cx="7108299" cy="71803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lang="en-US" sz="1600" dirty="0">
                <a:solidFill>
                  <a:srgbClr val="002664"/>
                </a:solidFill>
                <a:latin typeface="Arial" panose="020B0604020202020204"/>
              </a:rPr>
              <a:t>The liquid that dissolves another substance to make a solution.</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1" name="Word bank 3" descr="solution">
            <a:extLst>
              <a:ext uri="{FF2B5EF4-FFF2-40B4-BE49-F238E27FC236}">
                <a16:creationId xmlns:a16="http://schemas.microsoft.com/office/drawing/2014/main" id="{C3EF1482-057D-5182-8F20-F7DD14CA9142}"/>
              </a:ext>
            </a:extLst>
          </p:cNvPr>
          <p:cNvSpPr/>
          <p:nvPr/>
        </p:nvSpPr>
        <p:spPr>
          <a:xfrm>
            <a:off x="359998" y="3926532"/>
            <a:ext cx="1696221"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srgbClr val="002664"/>
                </a:solidFill>
              </a:rPr>
              <a:t>solution</a:t>
            </a:r>
            <a:endParaRPr lang="en-AU" sz="1600" b="1">
              <a:solidFill>
                <a:srgbClr val="002664"/>
              </a:solidFill>
            </a:endParaRPr>
          </a:p>
        </p:txBody>
      </p:sp>
      <p:sp>
        <p:nvSpPr>
          <p:cNvPr id="13" name="Rectangle: Rounded Corners 14" descr="a) A mixture where a solute is fully dissolved in a solvent.&#10;">
            <a:extLst>
              <a:ext uri="{FF2B5EF4-FFF2-40B4-BE49-F238E27FC236}">
                <a16:creationId xmlns:a16="http://schemas.microsoft.com/office/drawing/2014/main" id="{C4C8336A-5562-60E4-1B87-2F1AB408F56C}"/>
              </a:ext>
            </a:extLst>
          </p:cNvPr>
          <p:cNvSpPr/>
          <p:nvPr/>
        </p:nvSpPr>
        <p:spPr>
          <a:xfrm>
            <a:off x="4572399" y="2260312"/>
            <a:ext cx="7105689" cy="71803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lang="en-US" sz="1600">
                <a:solidFill>
                  <a:srgbClr val="002664"/>
                </a:solidFill>
                <a:latin typeface="Arial" panose="020B0604020202020204"/>
              </a:rPr>
              <a:t>A mixture where a solute is fully dissolved in a solvent.</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12" name="Word bank 4" descr="dilute">
            <a:extLst>
              <a:ext uri="{FF2B5EF4-FFF2-40B4-BE49-F238E27FC236}">
                <a16:creationId xmlns:a16="http://schemas.microsoft.com/office/drawing/2014/main" id="{C503BE5E-0931-E8E7-1869-CA92950ABE61}"/>
              </a:ext>
            </a:extLst>
          </p:cNvPr>
          <p:cNvSpPr/>
          <p:nvPr/>
        </p:nvSpPr>
        <p:spPr>
          <a:xfrm>
            <a:off x="359998" y="4768779"/>
            <a:ext cx="1696221"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dirty="0">
                <a:solidFill>
                  <a:srgbClr val="002664"/>
                </a:solidFill>
                <a:latin typeface="Arial" panose="020B0604020202020204"/>
              </a:rPr>
              <a:t>dilute</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4" name="Rectangle: Rounded Corners 19" descr="b) A solution with only a small amount of solute compared to solvent.&#10;">
            <a:extLst>
              <a:ext uri="{FF2B5EF4-FFF2-40B4-BE49-F238E27FC236}">
                <a16:creationId xmlns:a16="http://schemas.microsoft.com/office/drawing/2014/main" id="{599A785F-1D61-E2EC-6CA2-AAECA99995DD}"/>
              </a:ext>
            </a:extLst>
          </p:cNvPr>
          <p:cNvSpPr/>
          <p:nvPr/>
        </p:nvSpPr>
        <p:spPr>
          <a:xfrm>
            <a:off x="4572002" y="3102615"/>
            <a:ext cx="7108297" cy="71803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rPr>
              <a:t>A solution with only a small amount of solute compared to solvent.</a:t>
            </a:r>
          </a:p>
        </p:txBody>
      </p:sp>
      <p:sp>
        <p:nvSpPr>
          <p:cNvPr id="10" name="Word bank 5" descr="concentrated">
            <a:extLst>
              <a:ext uri="{FF2B5EF4-FFF2-40B4-BE49-F238E27FC236}">
                <a16:creationId xmlns:a16="http://schemas.microsoft.com/office/drawing/2014/main" id="{DD25D67E-82F4-623E-8907-6973613BEA67}"/>
              </a:ext>
            </a:extLst>
          </p:cNvPr>
          <p:cNvSpPr/>
          <p:nvPr/>
        </p:nvSpPr>
        <p:spPr>
          <a:xfrm>
            <a:off x="359998" y="5627555"/>
            <a:ext cx="1696221" cy="72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concentrated</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6" name="Rectangle: Rounded Corners 21" descr="d) A solution with a lot of solute compared to solvent.&#10;">
            <a:extLst>
              <a:ext uri="{FF2B5EF4-FFF2-40B4-BE49-F238E27FC236}">
                <a16:creationId xmlns:a16="http://schemas.microsoft.com/office/drawing/2014/main" id="{05B49EB0-6C4E-DC68-E17C-9A2DB7895ACE}"/>
              </a:ext>
            </a:extLst>
          </p:cNvPr>
          <p:cNvSpPr/>
          <p:nvPr/>
        </p:nvSpPr>
        <p:spPr>
          <a:xfrm>
            <a:off x="4569788" y="4787221"/>
            <a:ext cx="7108299" cy="71803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4"/>
              <a:tabLst/>
              <a:defRPr/>
            </a:pPr>
            <a:r>
              <a:rPr lang="en-US" sz="1600">
                <a:solidFill>
                  <a:srgbClr val="002664"/>
                </a:solidFill>
                <a:latin typeface="Arial" panose="020B0604020202020204"/>
              </a:rPr>
              <a:t>A solution with a lot of solute compared to solvent.</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9E910F4-56EC-F153-8466-81CE33717E46}"/>
              </a:ext>
              <a:ext uri="{C183D7F6-B498-43B3-948B-1728B52AA6E4}">
                <adec:decorative xmlns:adec="http://schemas.microsoft.com/office/drawing/2017/decorative" val="0"/>
              </a:ext>
            </a:extLst>
          </p:cNvPr>
          <p:cNvSpPr txBox="1"/>
          <p:nvPr/>
        </p:nvSpPr>
        <p:spPr>
          <a:xfrm>
            <a:off x="359998" y="6597000"/>
            <a:ext cx="9611315" cy="198000"/>
          </a:xfrm>
          <a:prstGeom prst="rect">
            <a:avLst/>
          </a:prstGeom>
          <a:noFill/>
        </p:spPr>
        <p:txBody>
          <a:bodyPr wrap="square" lIns="0" tIns="0" rIns="0" bIns="0" rtlCol="0">
            <a:noAutofit/>
          </a:bodyPr>
          <a:lstStyle/>
          <a:p>
            <a:pPr lvl="0">
              <a:lnSpc>
                <a:spcPct val="110000"/>
              </a:lnSpc>
              <a:spcAft>
                <a:spcPts val="600"/>
              </a:spcAft>
            </a:pPr>
            <a:r>
              <a:rPr lang="en-AU" sz="1000"/>
              <a:t>This work has been generated using </a:t>
            </a:r>
            <a:r>
              <a:rPr lang="en-AU" sz="1000">
                <a:hlinkClick r:id="rId3"/>
              </a:rPr>
              <a:t>BioRender.com</a:t>
            </a:r>
            <a:r>
              <a:rPr lang="en-AU" sz="1000"/>
              <a:t>. Any copyright subsisting in this work is owned by © State of New South Wales (Department of Education) 2024.</a:t>
            </a:r>
            <a:endParaRPr kumimoji="0" lang="en-AU" sz="10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799CEDD9-35A4-EF36-0955-B38F04BBB0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87</a:t>
            </a:fld>
            <a:endParaRPr lang="en-AU"/>
          </a:p>
        </p:txBody>
      </p:sp>
    </p:spTree>
    <p:extLst>
      <p:ext uri="{BB962C8B-B14F-4D97-AF65-F5344CB8AC3E}">
        <p14:creationId xmlns:p14="http://schemas.microsoft.com/office/powerpoint/2010/main" val="48819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2.96296E-6 L 0.18659 0.24468 " pathEditMode="relative" rAng="0" ptsTypes="AA">
                                      <p:cBhvr>
                                        <p:cTn id="6" dur="2000" fill="hold"/>
                                        <p:tgtEl>
                                          <p:spTgt spid="8"/>
                                        </p:tgtEl>
                                        <p:attrNameLst>
                                          <p:attrName>ppt_x</p:attrName>
                                          <p:attrName>ppt_y</p:attrName>
                                        </p:attrNameLst>
                                      </p:cBhvr>
                                      <p:rCtr x="9323" y="12222"/>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45833E-6 -2.22222E-6 L 0.18776 0.36435 " pathEditMode="relative" rAng="0" ptsTypes="AA">
                                      <p:cBhvr>
                                        <p:cTn id="11" dur="2000" fill="hold"/>
                                        <p:tgtEl>
                                          <p:spTgt spid="9"/>
                                        </p:tgtEl>
                                        <p:attrNameLst>
                                          <p:attrName>ppt_x</p:attrName>
                                          <p:attrName>ppt_y</p:attrName>
                                        </p:attrNameLst>
                                      </p:cBhvr>
                                      <p:rCtr x="9388" y="18218"/>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45833E-6 3.33333E-6 L 0.18776 -0.12361 " pathEditMode="relative" rAng="0" ptsTypes="AA">
                                      <p:cBhvr>
                                        <p:cTn id="16" dur="2000" fill="hold"/>
                                        <p:tgtEl>
                                          <p:spTgt spid="10"/>
                                        </p:tgtEl>
                                        <p:attrNameLst>
                                          <p:attrName>ppt_x</p:attrName>
                                          <p:attrName>ppt_y</p:attrName>
                                        </p:attrNameLst>
                                      </p:cBhvr>
                                      <p:rCtr x="9388" y="-6181"/>
                                    </p:animMotion>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0.00231 L 0.18776 -0.25093 " pathEditMode="relative" rAng="0" ptsTypes="AA">
                                      <p:cBhvr>
                                        <p:cTn id="21" dur="2000" fill="hold"/>
                                        <p:tgtEl>
                                          <p:spTgt spid="11"/>
                                        </p:tgtEl>
                                        <p:attrNameLst>
                                          <p:attrName>ppt_x</p:attrName>
                                          <p:attrName>ppt_y</p:attrName>
                                        </p:attrNameLst>
                                      </p:cBhvr>
                                      <p:rCtr x="9388" y="-12662"/>
                                    </p:animMotion>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45833E-6 4.81481E-6 L 0.18659 -0.24769 " pathEditMode="relative" rAng="0" ptsTypes="AA">
                                      <p:cBhvr>
                                        <p:cTn id="26" dur="2000" fill="hold"/>
                                        <p:tgtEl>
                                          <p:spTgt spid="12"/>
                                        </p:tgtEl>
                                        <p:attrNameLst>
                                          <p:attrName>ppt_x</p:attrName>
                                          <p:attrName>ppt_y</p:attrName>
                                        </p:attrNameLst>
                                      </p:cBhvr>
                                      <p:rCtr x="9323" y="-12384"/>
                                    </p:animMotion>
                                  </p:childTnLst>
                                </p:cTn>
                              </p:par>
                            </p:childTnLst>
                          </p:cTn>
                        </p:par>
                      </p:childTnLst>
                    </p:cTn>
                  </p:par>
                </p:childTnLst>
              </p:cTn>
              <p:nextCondLst>
                <p:cond evt="onClick" delay="0">
                  <p:tgtEl>
                    <p:spTgt spid="12"/>
                  </p:tgtEl>
                </p:cond>
              </p:nextCondLst>
            </p:seq>
          </p:childTnLst>
        </p:cTn>
      </p:par>
    </p:tnLst>
    <p:bldLst>
      <p:bldP spid="8" grpId="0" animBg="1"/>
      <p:bldP spid="9" grpId="0" animBg="1"/>
      <p:bldP spid="11" grpId="0" animBg="1"/>
      <p:bldP spid="12"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74698F-370F-F1E0-A1B0-A623ABB84F2D}"/>
              </a:ext>
            </a:extLst>
          </p:cNvPr>
          <p:cNvSpPr>
            <a:spLocks noGrp="1"/>
          </p:cNvSpPr>
          <p:nvPr>
            <p:ph type="title"/>
          </p:nvPr>
        </p:nvSpPr>
        <p:spPr/>
        <p:txBody>
          <a:bodyPr/>
          <a:lstStyle/>
          <a:p>
            <a:r>
              <a:rPr lang="en-AU" dirty="0"/>
              <a:t>2.2 Representing concentration with the particle model</a:t>
            </a:r>
          </a:p>
        </p:txBody>
      </p:sp>
      <p:sp>
        <p:nvSpPr>
          <p:cNvPr id="8" name="Text Placeholder 7">
            <a:extLst>
              <a:ext uri="{FF2B5EF4-FFF2-40B4-BE49-F238E27FC236}">
                <a16:creationId xmlns:a16="http://schemas.microsoft.com/office/drawing/2014/main" id="{0D71EEB9-B458-2D23-876E-4D428B52F3A3}"/>
              </a:ext>
            </a:extLst>
          </p:cNvPr>
          <p:cNvSpPr>
            <a:spLocks noGrp="1"/>
          </p:cNvSpPr>
          <p:nvPr>
            <p:ph type="body" sz="quarter" idx="17"/>
          </p:nvPr>
        </p:nvSpPr>
        <p:spPr>
          <a:xfrm>
            <a:off x="360000" y="1146187"/>
            <a:ext cx="11484000" cy="4807835"/>
          </a:xfrm>
        </p:spPr>
        <p:txBody>
          <a:bodyPr/>
          <a:lstStyle/>
          <a:p>
            <a:r>
              <a:rPr lang="en-AU" dirty="0"/>
              <a:t>Different types of particles can be used to represent the solute and the solvent.</a:t>
            </a:r>
          </a:p>
          <a:p>
            <a:r>
              <a:rPr lang="en-AU" dirty="0"/>
              <a:t>The amount of solute in the diagram represents the concentration:</a:t>
            </a:r>
          </a:p>
          <a:p>
            <a:pPr marL="342900" indent="-342900">
              <a:buFont typeface="Arial" panose="020B0604020202020204" pitchFamily="34" charset="0"/>
              <a:buChar char="•"/>
            </a:pPr>
            <a:r>
              <a:rPr lang="en-AU" dirty="0"/>
              <a:t>Dilute – few solute particles</a:t>
            </a:r>
          </a:p>
          <a:p>
            <a:pPr marL="342900" indent="-342900">
              <a:buFont typeface="Arial" panose="020B0604020202020204" pitchFamily="34" charset="0"/>
              <a:buChar char="•"/>
            </a:pPr>
            <a:r>
              <a:rPr lang="en-AU" dirty="0"/>
              <a:t>Concentrated – many solute particles</a:t>
            </a:r>
          </a:p>
        </p:txBody>
      </p:sp>
      <p:grpSp>
        <p:nvGrpSpPr>
          <p:cNvPr id="18" name="Group 17" descr="A particle diagram represneting a dilute solution.">
            <a:extLst>
              <a:ext uri="{FF2B5EF4-FFF2-40B4-BE49-F238E27FC236}">
                <a16:creationId xmlns:a16="http://schemas.microsoft.com/office/drawing/2014/main" id="{4C6D4346-07FE-FA6E-1AE2-C1B49EE7729F}"/>
              </a:ext>
            </a:extLst>
          </p:cNvPr>
          <p:cNvGrpSpPr/>
          <p:nvPr/>
        </p:nvGrpSpPr>
        <p:grpSpPr>
          <a:xfrm>
            <a:off x="4590349" y="3695201"/>
            <a:ext cx="3172193" cy="3116635"/>
            <a:chOff x="4590349" y="3695201"/>
            <a:chExt cx="3172193" cy="3116635"/>
          </a:xfrm>
        </p:grpSpPr>
        <p:grpSp>
          <p:nvGrpSpPr>
            <p:cNvPr id="15" name="Group 14" descr="A particle diagram represneting a dilute solution.">
              <a:extLst>
                <a:ext uri="{FF2B5EF4-FFF2-40B4-BE49-F238E27FC236}">
                  <a16:creationId xmlns:a16="http://schemas.microsoft.com/office/drawing/2014/main" id="{E5A793DB-3A58-EA08-717F-7A4F5A160B8D}"/>
                </a:ext>
              </a:extLst>
            </p:cNvPr>
            <p:cNvGrpSpPr/>
            <p:nvPr/>
          </p:nvGrpSpPr>
          <p:grpSpPr>
            <a:xfrm>
              <a:off x="4590349" y="3751654"/>
              <a:ext cx="3172193" cy="3060182"/>
              <a:chOff x="4590349" y="3751654"/>
              <a:chExt cx="3172193" cy="3060182"/>
            </a:xfrm>
          </p:grpSpPr>
          <p:sp>
            <p:nvSpPr>
              <p:cNvPr id="11" name="Rectangle: Rounded Corners 10">
                <a:extLst>
                  <a:ext uri="{FF2B5EF4-FFF2-40B4-BE49-F238E27FC236}">
                    <a16:creationId xmlns:a16="http://schemas.microsoft.com/office/drawing/2014/main" id="{7F287FFA-652D-2705-F71F-EF10A8E9C58F}"/>
                  </a:ext>
                </a:extLst>
              </p:cNvPr>
              <p:cNvSpPr/>
              <p:nvPr/>
            </p:nvSpPr>
            <p:spPr>
              <a:xfrm>
                <a:off x="4736280" y="3909742"/>
                <a:ext cx="2839868" cy="2902094"/>
              </a:xfrm>
              <a:prstGeom prst="round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934CD91E-8106-B46D-7D5F-2FEE6F26553E}"/>
                  </a:ext>
                </a:extLst>
              </p:cNvPr>
              <p:cNvSpPr/>
              <p:nvPr/>
            </p:nvSpPr>
            <p:spPr>
              <a:xfrm>
                <a:off x="4590349" y="3751654"/>
                <a:ext cx="3172193" cy="612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Oval 58" descr="Solute particle">
                <a:extLst>
                  <a:ext uri="{FF2B5EF4-FFF2-40B4-BE49-F238E27FC236}">
                    <a16:creationId xmlns:a16="http://schemas.microsoft.com/office/drawing/2014/main" id="{AFD19F51-9FCE-0D58-779C-605D9868DC58}"/>
                  </a:ext>
                </a:extLst>
              </p:cNvPr>
              <p:cNvSpPr/>
              <p:nvPr/>
            </p:nvSpPr>
            <p:spPr>
              <a:xfrm>
                <a:off x="5531510" y="6498000"/>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descr="A particle diagram represneting a concentrated solution.">
                <a:extLst>
                  <a:ext uri="{FF2B5EF4-FFF2-40B4-BE49-F238E27FC236}">
                    <a16:creationId xmlns:a16="http://schemas.microsoft.com/office/drawing/2014/main" id="{47DA01A4-9ED3-3428-2619-29637946F1C4}"/>
                  </a:ext>
                </a:extLst>
              </p:cNvPr>
              <p:cNvSpPr/>
              <p:nvPr/>
            </p:nvSpPr>
            <p:spPr>
              <a:xfrm>
                <a:off x="4880597" y="625280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8CE4AC0E-3EC2-E557-7BF7-7F37ABD97648}"/>
                  </a:ext>
                </a:extLst>
              </p:cNvPr>
              <p:cNvSpPr/>
              <p:nvPr/>
            </p:nvSpPr>
            <p:spPr>
              <a:xfrm>
                <a:off x="6315667" y="627538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C058DE96-3329-C025-7380-BC1016C31F4C}"/>
                  </a:ext>
                </a:extLst>
              </p:cNvPr>
              <p:cNvSpPr/>
              <p:nvPr/>
            </p:nvSpPr>
            <p:spPr>
              <a:xfrm>
                <a:off x="5789513" y="621477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5C3226C9-A9F0-BE7C-0754-8ACC81E8956A}"/>
                  </a:ext>
                </a:extLst>
              </p:cNvPr>
              <p:cNvSpPr/>
              <p:nvPr/>
            </p:nvSpPr>
            <p:spPr>
              <a:xfrm>
                <a:off x="7104185" y="584854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52AD51BB-6825-EE66-B439-51A6E3211AE7}"/>
                  </a:ext>
                </a:extLst>
              </p:cNvPr>
              <p:cNvSpPr/>
              <p:nvPr/>
            </p:nvSpPr>
            <p:spPr>
              <a:xfrm>
                <a:off x="6824680" y="623124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3E358325-23F5-34AE-642D-A508A0F559C1}"/>
                  </a:ext>
                </a:extLst>
              </p:cNvPr>
              <p:cNvSpPr/>
              <p:nvPr/>
            </p:nvSpPr>
            <p:spPr>
              <a:xfrm>
                <a:off x="5907140" y="574701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28F2A764-713B-ECFE-85AA-9849BD9B3C2E}"/>
                  </a:ext>
                </a:extLst>
              </p:cNvPr>
              <p:cNvSpPr/>
              <p:nvPr/>
            </p:nvSpPr>
            <p:spPr>
              <a:xfrm>
                <a:off x="5303280" y="607154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F3DF9DE2-B224-681B-D5BD-037D5E276C2B}"/>
                  </a:ext>
                </a:extLst>
              </p:cNvPr>
              <p:cNvSpPr/>
              <p:nvPr/>
            </p:nvSpPr>
            <p:spPr>
              <a:xfrm>
                <a:off x="4784787" y="573230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28788BE5-1A25-0CED-29F6-37C0CADB77A5}"/>
                  </a:ext>
                </a:extLst>
              </p:cNvPr>
              <p:cNvSpPr/>
              <p:nvPr/>
            </p:nvSpPr>
            <p:spPr>
              <a:xfrm>
                <a:off x="6500325" y="581051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80E7C994-6212-FCCA-C3CF-414E547089E8}"/>
                  </a:ext>
                </a:extLst>
              </p:cNvPr>
              <p:cNvSpPr/>
              <p:nvPr/>
            </p:nvSpPr>
            <p:spPr>
              <a:xfrm>
                <a:off x="4870667" y="517571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C0C46C4F-B3A4-7928-ACF8-9FC921FB474B}"/>
                  </a:ext>
                </a:extLst>
              </p:cNvPr>
              <p:cNvSpPr/>
              <p:nvPr/>
            </p:nvSpPr>
            <p:spPr>
              <a:xfrm>
                <a:off x="5349603" y="550557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90ED1DB0-2F27-9FDC-C060-FB160BDA5056}"/>
                  </a:ext>
                </a:extLst>
              </p:cNvPr>
              <p:cNvSpPr/>
              <p:nvPr/>
            </p:nvSpPr>
            <p:spPr>
              <a:xfrm>
                <a:off x="5834944" y="515717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FD63B011-AB9D-04E3-BF0A-E2030570D321}"/>
                  </a:ext>
                </a:extLst>
              </p:cNvPr>
              <p:cNvSpPr/>
              <p:nvPr/>
            </p:nvSpPr>
            <p:spPr>
              <a:xfrm>
                <a:off x="6391815" y="528572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B1AFC689-9FBE-74BF-E382-9669603C7EEA}"/>
                  </a:ext>
                </a:extLst>
              </p:cNvPr>
              <p:cNvSpPr/>
              <p:nvPr/>
            </p:nvSpPr>
            <p:spPr>
              <a:xfrm>
                <a:off x="5311529" y="4757469"/>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110B5BC7-F508-CCCB-BD95-C47D5F1E90EB}"/>
                  </a:ext>
                </a:extLst>
              </p:cNvPr>
              <p:cNvSpPr/>
              <p:nvPr/>
            </p:nvSpPr>
            <p:spPr>
              <a:xfrm>
                <a:off x="6341418" y="470838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1EFBCC47-FC37-F452-0AB4-889936C45215}"/>
                  </a:ext>
                </a:extLst>
              </p:cNvPr>
              <p:cNvSpPr/>
              <p:nvPr/>
            </p:nvSpPr>
            <p:spPr>
              <a:xfrm>
                <a:off x="6770514" y="49827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4C373F49-CE0C-A4A8-C829-9FF07557F6C0}"/>
                  </a:ext>
                </a:extLst>
              </p:cNvPr>
              <p:cNvSpPr/>
              <p:nvPr/>
            </p:nvSpPr>
            <p:spPr>
              <a:xfrm>
                <a:off x="7071047" y="534473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B10DDD93-4305-1916-AC8D-36CB515494D2}"/>
                  </a:ext>
                </a:extLst>
              </p:cNvPr>
              <p:cNvSpPr/>
              <p:nvPr/>
            </p:nvSpPr>
            <p:spPr>
              <a:xfrm>
                <a:off x="5810109" y="464091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9A837C1A-AC2A-6479-4764-77E1194158F4}"/>
                  </a:ext>
                </a:extLst>
              </p:cNvPr>
              <p:cNvSpPr/>
              <p:nvPr/>
            </p:nvSpPr>
            <p:spPr>
              <a:xfrm>
                <a:off x="4866275" y="463047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7" name="Oval 46">
                <a:extLst>
                  <a:ext uri="{FF2B5EF4-FFF2-40B4-BE49-F238E27FC236}">
                    <a16:creationId xmlns:a16="http://schemas.microsoft.com/office/drawing/2014/main" id="{53DFF4FA-C0DE-2DE3-BA78-6957546560C3}"/>
                  </a:ext>
                </a:extLst>
              </p:cNvPr>
              <p:cNvSpPr/>
              <p:nvPr/>
            </p:nvSpPr>
            <p:spPr>
              <a:xfrm>
                <a:off x="7099415" y="451675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58" name="Oval 57">
                <a:extLst>
                  <a:ext uri="{FF2B5EF4-FFF2-40B4-BE49-F238E27FC236}">
                    <a16:creationId xmlns:a16="http://schemas.microsoft.com/office/drawing/2014/main" id="{A3CAF11A-37B4-A813-238D-9C6E2AA1998C}"/>
                  </a:ext>
                </a:extLst>
              </p:cNvPr>
              <p:cNvSpPr/>
              <p:nvPr/>
            </p:nvSpPr>
            <p:spPr>
              <a:xfrm>
                <a:off x="5293184" y="5204325"/>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66ECD504-523B-809C-F9EC-C655B79FA5C1}"/>
                  </a:ext>
                </a:extLst>
              </p:cNvPr>
              <p:cNvSpPr/>
              <p:nvPr/>
            </p:nvSpPr>
            <p:spPr>
              <a:xfrm>
                <a:off x="6887636" y="5709113"/>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FF6EB4EF-318D-98FE-DF1E-D365117ED4F0}"/>
                  </a:ext>
                </a:extLst>
              </p:cNvPr>
              <p:cNvSpPr/>
              <p:nvPr/>
            </p:nvSpPr>
            <p:spPr>
              <a:xfrm>
                <a:off x="6769322" y="4700315"/>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F4457EE4-C0EF-55F4-1411-6E1DB1C2E7BA}"/>
                  </a:ext>
                </a:extLst>
              </p:cNvPr>
              <p:cNvSpPr/>
              <p:nvPr/>
            </p:nvSpPr>
            <p:spPr>
              <a:xfrm>
                <a:off x="6163013" y="5512380"/>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9" name="Rectangle: Rounded Corners 98">
              <a:extLst>
                <a:ext uri="{FF2B5EF4-FFF2-40B4-BE49-F238E27FC236}">
                  <a16:creationId xmlns:a16="http://schemas.microsoft.com/office/drawing/2014/main" id="{F2B5A5A3-FFCC-FE07-DA6A-A3D81948361C}"/>
                </a:ext>
              </a:extLst>
            </p:cNvPr>
            <p:cNvSpPr/>
            <p:nvPr/>
          </p:nvSpPr>
          <p:spPr>
            <a:xfrm>
              <a:off x="5021242" y="3695201"/>
              <a:ext cx="2231705" cy="5797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Dilute</a:t>
              </a:r>
            </a:p>
          </p:txBody>
        </p:sp>
      </p:grpSp>
      <p:grpSp>
        <p:nvGrpSpPr>
          <p:cNvPr id="26" name="Group 25" descr="A particle diagram showing a concentrated solution">
            <a:extLst>
              <a:ext uri="{FF2B5EF4-FFF2-40B4-BE49-F238E27FC236}">
                <a16:creationId xmlns:a16="http://schemas.microsoft.com/office/drawing/2014/main" id="{0B6EE739-3736-A6D2-7001-5DAE36E0278C}"/>
              </a:ext>
            </a:extLst>
          </p:cNvPr>
          <p:cNvGrpSpPr/>
          <p:nvPr/>
        </p:nvGrpSpPr>
        <p:grpSpPr>
          <a:xfrm>
            <a:off x="7908473" y="3676194"/>
            <a:ext cx="3172192" cy="3144969"/>
            <a:chOff x="7908473" y="3676194"/>
            <a:chExt cx="3172192" cy="3144969"/>
          </a:xfrm>
        </p:grpSpPr>
        <p:grpSp>
          <p:nvGrpSpPr>
            <p:cNvPr id="5" name="Group 4">
              <a:extLst>
                <a:ext uri="{FF2B5EF4-FFF2-40B4-BE49-F238E27FC236}">
                  <a16:creationId xmlns:a16="http://schemas.microsoft.com/office/drawing/2014/main" id="{C4F42BE6-4A99-8E81-D8F4-82E6C218F964}"/>
                </a:ext>
              </a:extLst>
            </p:cNvPr>
            <p:cNvGrpSpPr/>
            <p:nvPr/>
          </p:nvGrpSpPr>
          <p:grpSpPr>
            <a:xfrm>
              <a:off x="7908473" y="3735153"/>
              <a:ext cx="3172192" cy="3086010"/>
              <a:chOff x="7908473" y="3735153"/>
              <a:chExt cx="3172192" cy="3086010"/>
            </a:xfrm>
          </p:grpSpPr>
          <p:grpSp>
            <p:nvGrpSpPr>
              <p:cNvPr id="63" name="Group 62" descr="A particle diagram representing a concentrated solution&#10;">
                <a:extLst>
                  <a:ext uri="{FF2B5EF4-FFF2-40B4-BE49-F238E27FC236}">
                    <a16:creationId xmlns:a16="http://schemas.microsoft.com/office/drawing/2014/main" id="{5F0BEF38-3DF7-0C10-95B4-ED90EC2BD0BB}"/>
                  </a:ext>
                </a:extLst>
              </p:cNvPr>
              <p:cNvGrpSpPr/>
              <p:nvPr/>
            </p:nvGrpSpPr>
            <p:grpSpPr>
              <a:xfrm>
                <a:off x="7908473" y="3735153"/>
                <a:ext cx="3172192" cy="3086010"/>
                <a:chOff x="3659956" y="4531484"/>
                <a:chExt cx="3031958" cy="2133115"/>
              </a:xfrm>
              <a:solidFill>
                <a:schemeClr val="bg1"/>
              </a:solidFill>
            </p:grpSpPr>
            <p:sp>
              <p:nvSpPr>
                <p:cNvPr id="64" name="Rectangle: Rounded Corners 63">
                  <a:extLst>
                    <a:ext uri="{FF2B5EF4-FFF2-40B4-BE49-F238E27FC236}">
                      <a16:creationId xmlns:a16="http://schemas.microsoft.com/office/drawing/2014/main" id="{F8D702F9-13AF-8016-C9F3-ECD527201AEB}"/>
                    </a:ext>
                  </a:extLst>
                </p:cNvPr>
                <p:cNvSpPr/>
                <p:nvPr/>
              </p:nvSpPr>
              <p:spPr>
                <a:xfrm>
                  <a:off x="3874097" y="4658610"/>
                  <a:ext cx="2714324" cy="2005989"/>
                </a:xfrm>
                <a:prstGeom prst="roundRect">
                  <a:avLst/>
                </a:prstGeom>
                <a:grp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Rectangle 64">
                  <a:extLst>
                    <a:ext uri="{FF2B5EF4-FFF2-40B4-BE49-F238E27FC236}">
                      <a16:creationId xmlns:a16="http://schemas.microsoft.com/office/drawing/2014/main" id="{E4BA25DB-9D4C-04C1-C2BC-32D8B715DE25}"/>
                    </a:ext>
                  </a:extLst>
                </p:cNvPr>
                <p:cNvSpPr/>
                <p:nvPr/>
              </p:nvSpPr>
              <p:spPr>
                <a:xfrm>
                  <a:off x="3659956" y="4531484"/>
                  <a:ext cx="3031958" cy="4427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7" name="Oval 86" descr="Solute particle">
                <a:extLst>
                  <a:ext uri="{FF2B5EF4-FFF2-40B4-BE49-F238E27FC236}">
                    <a16:creationId xmlns:a16="http://schemas.microsoft.com/office/drawing/2014/main" id="{DBAB8053-E0F0-A3D9-303C-D1E37E9F6F3C}"/>
                  </a:ext>
                </a:extLst>
              </p:cNvPr>
              <p:cNvSpPr/>
              <p:nvPr/>
            </p:nvSpPr>
            <p:spPr>
              <a:xfrm>
                <a:off x="8690790" y="6535899"/>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B3572197-4F14-DAC0-BF11-5C7CAC7EA459}"/>
                  </a:ext>
                </a:extLst>
              </p:cNvPr>
              <p:cNvGrpSpPr/>
              <p:nvPr/>
            </p:nvGrpSpPr>
            <p:grpSpPr>
              <a:xfrm>
                <a:off x="8121590" y="4490706"/>
                <a:ext cx="2781683" cy="2162890"/>
                <a:chOff x="8148856" y="4514712"/>
                <a:chExt cx="2781683" cy="2162890"/>
              </a:xfrm>
            </p:grpSpPr>
            <p:sp>
              <p:nvSpPr>
                <p:cNvPr id="66" name="Oval 65">
                  <a:extLst>
                    <a:ext uri="{FF2B5EF4-FFF2-40B4-BE49-F238E27FC236}">
                      <a16:creationId xmlns:a16="http://schemas.microsoft.com/office/drawing/2014/main" id="{82E90810-89F4-FB70-7D4A-3E13C21E3334}"/>
                    </a:ext>
                  </a:extLst>
                </p:cNvPr>
                <p:cNvSpPr/>
                <p:nvPr/>
              </p:nvSpPr>
              <p:spPr>
                <a:xfrm>
                  <a:off x="8295954" y="625075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DC6DF378-733C-4F84-7656-4A4FA49CAE04}"/>
                    </a:ext>
                  </a:extLst>
                </p:cNvPr>
                <p:cNvSpPr/>
                <p:nvPr/>
              </p:nvSpPr>
              <p:spPr>
                <a:xfrm>
                  <a:off x="9731024" y="627334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1818DEE1-046C-11EE-CBD2-1085B810A654}"/>
                    </a:ext>
                  </a:extLst>
                </p:cNvPr>
                <p:cNvSpPr/>
                <p:nvPr/>
              </p:nvSpPr>
              <p:spPr>
                <a:xfrm>
                  <a:off x="9204870" y="621273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9ACE7821-D91A-3052-87AC-56A6B014802A}"/>
                    </a:ext>
                  </a:extLst>
                </p:cNvPr>
                <p:cNvSpPr/>
                <p:nvPr/>
              </p:nvSpPr>
              <p:spPr>
                <a:xfrm>
                  <a:off x="10519542" y="584649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6D71312E-A6E7-6018-2DB0-0B5FCD622133}"/>
                    </a:ext>
                  </a:extLst>
                </p:cNvPr>
                <p:cNvSpPr/>
                <p:nvPr/>
              </p:nvSpPr>
              <p:spPr>
                <a:xfrm>
                  <a:off x="10240037" y="6229197"/>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625A9814-5E93-5990-A449-4B2D085DFBFC}"/>
                    </a:ext>
                  </a:extLst>
                </p:cNvPr>
                <p:cNvSpPr/>
                <p:nvPr/>
              </p:nvSpPr>
              <p:spPr>
                <a:xfrm>
                  <a:off x="9322497" y="574497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C223D70D-CBCD-3DB9-789E-65C92C441EBC}"/>
                    </a:ext>
                  </a:extLst>
                </p:cNvPr>
                <p:cNvSpPr/>
                <p:nvPr/>
              </p:nvSpPr>
              <p:spPr>
                <a:xfrm>
                  <a:off x="8718637" y="608854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61DD3BEF-19E0-9807-CEDA-AE07B4408C21}"/>
                    </a:ext>
                  </a:extLst>
                </p:cNvPr>
                <p:cNvSpPr/>
                <p:nvPr/>
              </p:nvSpPr>
              <p:spPr>
                <a:xfrm>
                  <a:off x="8200144" y="5730256"/>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3E67E2D8-40A5-2529-0485-0DE59D62F50A}"/>
                    </a:ext>
                  </a:extLst>
                </p:cNvPr>
                <p:cNvSpPr/>
                <p:nvPr/>
              </p:nvSpPr>
              <p:spPr>
                <a:xfrm>
                  <a:off x="9915682" y="580847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049DED45-909E-989D-3636-169FA4DA4F18}"/>
                    </a:ext>
                  </a:extLst>
                </p:cNvPr>
                <p:cNvSpPr/>
                <p:nvPr/>
              </p:nvSpPr>
              <p:spPr>
                <a:xfrm>
                  <a:off x="8286024" y="517366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6" name="Oval 75">
                  <a:extLst>
                    <a:ext uri="{FF2B5EF4-FFF2-40B4-BE49-F238E27FC236}">
                      <a16:creationId xmlns:a16="http://schemas.microsoft.com/office/drawing/2014/main" id="{E1084A84-1F73-6473-DA0E-9F8D42389E04}"/>
                    </a:ext>
                  </a:extLst>
                </p:cNvPr>
                <p:cNvSpPr/>
                <p:nvPr/>
              </p:nvSpPr>
              <p:spPr>
                <a:xfrm>
                  <a:off x="8764960" y="550353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7" name="Oval 76">
                  <a:extLst>
                    <a:ext uri="{FF2B5EF4-FFF2-40B4-BE49-F238E27FC236}">
                      <a16:creationId xmlns:a16="http://schemas.microsoft.com/office/drawing/2014/main" id="{E750A14F-CF62-FD9D-57D5-2CBF5F3D54EA}"/>
                    </a:ext>
                  </a:extLst>
                </p:cNvPr>
                <p:cNvSpPr/>
                <p:nvPr/>
              </p:nvSpPr>
              <p:spPr>
                <a:xfrm>
                  <a:off x="9250301" y="5155128"/>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8" name="Oval 77">
                  <a:extLst>
                    <a:ext uri="{FF2B5EF4-FFF2-40B4-BE49-F238E27FC236}">
                      <a16:creationId xmlns:a16="http://schemas.microsoft.com/office/drawing/2014/main" id="{E4B06DFA-4846-6887-4950-AACD28571E53}"/>
                    </a:ext>
                  </a:extLst>
                </p:cNvPr>
                <p:cNvSpPr/>
                <p:nvPr/>
              </p:nvSpPr>
              <p:spPr>
                <a:xfrm>
                  <a:off x="9807172" y="5283680"/>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79" name="Oval 78">
                  <a:extLst>
                    <a:ext uri="{FF2B5EF4-FFF2-40B4-BE49-F238E27FC236}">
                      <a16:creationId xmlns:a16="http://schemas.microsoft.com/office/drawing/2014/main" id="{21C181E5-7294-4710-6F85-FE2E65BA63ED}"/>
                    </a:ext>
                  </a:extLst>
                </p:cNvPr>
                <p:cNvSpPr/>
                <p:nvPr/>
              </p:nvSpPr>
              <p:spPr>
                <a:xfrm>
                  <a:off x="8726886" y="4755425"/>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0" name="Oval 79">
                  <a:extLst>
                    <a:ext uri="{FF2B5EF4-FFF2-40B4-BE49-F238E27FC236}">
                      <a16:creationId xmlns:a16="http://schemas.microsoft.com/office/drawing/2014/main" id="{8F81AF2B-6EA0-298A-6773-CFCC32ADF6A5}"/>
                    </a:ext>
                  </a:extLst>
                </p:cNvPr>
                <p:cNvSpPr/>
                <p:nvPr/>
              </p:nvSpPr>
              <p:spPr>
                <a:xfrm>
                  <a:off x="9756775" y="470634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1" name="Oval 80">
                  <a:extLst>
                    <a:ext uri="{FF2B5EF4-FFF2-40B4-BE49-F238E27FC236}">
                      <a16:creationId xmlns:a16="http://schemas.microsoft.com/office/drawing/2014/main" id="{9E92A24D-151D-EF2C-5347-5D2E350F2E30}"/>
                    </a:ext>
                  </a:extLst>
                </p:cNvPr>
                <p:cNvSpPr/>
                <p:nvPr/>
              </p:nvSpPr>
              <p:spPr>
                <a:xfrm>
                  <a:off x="10185871" y="498075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2" name="Oval 81">
                  <a:extLst>
                    <a:ext uri="{FF2B5EF4-FFF2-40B4-BE49-F238E27FC236}">
                      <a16:creationId xmlns:a16="http://schemas.microsoft.com/office/drawing/2014/main" id="{6937ACEE-23CE-30DE-B8AD-3080ABC2401F}"/>
                    </a:ext>
                  </a:extLst>
                </p:cNvPr>
                <p:cNvSpPr/>
                <p:nvPr/>
              </p:nvSpPr>
              <p:spPr>
                <a:xfrm>
                  <a:off x="10486404" y="5342694"/>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1E19DB07-2673-7A86-5A63-349866D9D386}"/>
                    </a:ext>
                  </a:extLst>
                </p:cNvPr>
                <p:cNvSpPr/>
                <p:nvPr/>
              </p:nvSpPr>
              <p:spPr>
                <a:xfrm>
                  <a:off x="9225466" y="4638873"/>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9952CDA3-DEEA-4E6E-E8DD-9A80BA5B8953}"/>
                    </a:ext>
                  </a:extLst>
                </p:cNvPr>
                <p:cNvSpPr/>
                <p:nvPr/>
              </p:nvSpPr>
              <p:spPr>
                <a:xfrm>
                  <a:off x="8279847" y="4621141"/>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4B764313-32CB-11DA-03A8-F7B6831670CD}"/>
                    </a:ext>
                  </a:extLst>
                </p:cNvPr>
                <p:cNvSpPr/>
                <p:nvPr/>
              </p:nvSpPr>
              <p:spPr>
                <a:xfrm>
                  <a:off x="10514772" y="4514712"/>
                  <a:ext cx="404261" cy="40426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2FF5FDCA-00D2-CEFA-F4A1-CD9DD3E88ACA}"/>
                    </a:ext>
                  </a:extLst>
                </p:cNvPr>
                <p:cNvSpPr/>
                <p:nvPr/>
              </p:nvSpPr>
              <p:spPr>
                <a:xfrm>
                  <a:off x="8839634" y="5214911"/>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a:extLst>
                    <a:ext uri="{FF2B5EF4-FFF2-40B4-BE49-F238E27FC236}">
                      <a16:creationId xmlns:a16="http://schemas.microsoft.com/office/drawing/2014/main" id="{4006A2F0-4DC8-BE5B-11F5-2680DFD26D44}"/>
                    </a:ext>
                  </a:extLst>
                </p:cNvPr>
                <p:cNvSpPr/>
                <p:nvPr/>
              </p:nvSpPr>
              <p:spPr>
                <a:xfrm>
                  <a:off x="10302993" y="5707069"/>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Oval 88">
                  <a:extLst>
                    <a:ext uri="{FF2B5EF4-FFF2-40B4-BE49-F238E27FC236}">
                      <a16:creationId xmlns:a16="http://schemas.microsoft.com/office/drawing/2014/main" id="{0BB2C96D-04F3-F5A7-2AE9-FE92697C4D1D}"/>
                    </a:ext>
                  </a:extLst>
                </p:cNvPr>
                <p:cNvSpPr/>
                <p:nvPr/>
              </p:nvSpPr>
              <p:spPr>
                <a:xfrm>
                  <a:off x="10184679" y="4698271"/>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Oval 89">
                  <a:extLst>
                    <a:ext uri="{FF2B5EF4-FFF2-40B4-BE49-F238E27FC236}">
                      <a16:creationId xmlns:a16="http://schemas.microsoft.com/office/drawing/2014/main" id="{39D79B3F-E545-99E3-A799-353E173504AB}"/>
                    </a:ext>
                  </a:extLst>
                </p:cNvPr>
                <p:cNvSpPr/>
                <p:nvPr/>
              </p:nvSpPr>
              <p:spPr>
                <a:xfrm>
                  <a:off x="9578370" y="5510336"/>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Oval 90">
                  <a:extLst>
                    <a:ext uri="{FF2B5EF4-FFF2-40B4-BE49-F238E27FC236}">
                      <a16:creationId xmlns:a16="http://schemas.microsoft.com/office/drawing/2014/main" id="{08B4475B-570C-EFF0-9FA5-82A7B1FF35E9}"/>
                    </a:ext>
                  </a:extLst>
                </p:cNvPr>
                <p:cNvSpPr/>
                <p:nvPr/>
              </p:nvSpPr>
              <p:spPr>
                <a:xfrm>
                  <a:off x="8624505" y="5832989"/>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13C93A72-8DF0-9B05-FE4D-BA910A09E0DF}"/>
                    </a:ext>
                  </a:extLst>
                </p:cNvPr>
                <p:cNvSpPr/>
                <p:nvPr/>
              </p:nvSpPr>
              <p:spPr>
                <a:xfrm>
                  <a:off x="10668787" y="6284777"/>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Oval 92">
                  <a:extLst>
                    <a:ext uri="{FF2B5EF4-FFF2-40B4-BE49-F238E27FC236}">
                      <a16:creationId xmlns:a16="http://schemas.microsoft.com/office/drawing/2014/main" id="{1393D783-483E-B422-26AC-C5D151BC51CD}"/>
                    </a:ext>
                  </a:extLst>
                </p:cNvPr>
                <p:cNvSpPr/>
                <p:nvPr/>
              </p:nvSpPr>
              <p:spPr>
                <a:xfrm>
                  <a:off x="9642840" y="5076849"/>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Oval 93">
                  <a:extLst>
                    <a:ext uri="{FF2B5EF4-FFF2-40B4-BE49-F238E27FC236}">
                      <a16:creationId xmlns:a16="http://schemas.microsoft.com/office/drawing/2014/main" id="{8B9918A4-9528-E133-60DF-3D1431F1658F}"/>
                    </a:ext>
                  </a:extLst>
                </p:cNvPr>
                <p:cNvSpPr/>
                <p:nvPr/>
              </p:nvSpPr>
              <p:spPr>
                <a:xfrm>
                  <a:off x="10641468" y="5011217"/>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Oval 94">
                  <a:extLst>
                    <a:ext uri="{FF2B5EF4-FFF2-40B4-BE49-F238E27FC236}">
                      <a16:creationId xmlns:a16="http://schemas.microsoft.com/office/drawing/2014/main" id="{A89CF423-0884-6750-57A4-018ED6A0B3A9}"/>
                    </a:ext>
                  </a:extLst>
                </p:cNvPr>
                <p:cNvSpPr/>
                <p:nvPr/>
              </p:nvSpPr>
              <p:spPr>
                <a:xfrm>
                  <a:off x="9661480" y="6030112"/>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Oval 95">
                  <a:extLst>
                    <a:ext uri="{FF2B5EF4-FFF2-40B4-BE49-F238E27FC236}">
                      <a16:creationId xmlns:a16="http://schemas.microsoft.com/office/drawing/2014/main" id="{2FFB6A23-7B29-41AC-E2BD-2ACDD15054EF}"/>
                    </a:ext>
                  </a:extLst>
                </p:cNvPr>
                <p:cNvSpPr/>
                <p:nvPr/>
              </p:nvSpPr>
              <p:spPr>
                <a:xfrm>
                  <a:off x="8148856" y="4956282"/>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Oval 96">
                  <a:extLst>
                    <a:ext uri="{FF2B5EF4-FFF2-40B4-BE49-F238E27FC236}">
                      <a16:creationId xmlns:a16="http://schemas.microsoft.com/office/drawing/2014/main" id="{EEF4D286-6C50-AC98-2B19-633A2B517CFD}"/>
                    </a:ext>
                  </a:extLst>
                </p:cNvPr>
                <p:cNvSpPr/>
                <p:nvPr/>
              </p:nvSpPr>
              <p:spPr>
                <a:xfrm>
                  <a:off x="9091506" y="5963865"/>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Oval 100">
                  <a:extLst>
                    <a:ext uri="{FF2B5EF4-FFF2-40B4-BE49-F238E27FC236}">
                      <a16:creationId xmlns:a16="http://schemas.microsoft.com/office/drawing/2014/main" id="{62D53F86-2BD5-072B-6110-495D4E7B2BD2}"/>
                    </a:ext>
                  </a:extLst>
                </p:cNvPr>
                <p:cNvSpPr/>
                <p:nvPr/>
              </p:nvSpPr>
              <p:spPr>
                <a:xfrm>
                  <a:off x="8994970" y="4543840"/>
                  <a:ext cx="261752" cy="26175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00" name="Rectangle: Rounded Corners 99">
              <a:extLst>
                <a:ext uri="{FF2B5EF4-FFF2-40B4-BE49-F238E27FC236}">
                  <a16:creationId xmlns:a16="http://schemas.microsoft.com/office/drawing/2014/main" id="{2FC086D5-F05F-25F6-B4C7-D89D8F747F7A}"/>
                </a:ext>
              </a:extLst>
            </p:cNvPr>
            <p:cNvSpPr/>
            <p:nvPr/>
          </p:nvSpPr>
          <p:spPr>
            <a:xfrm>
              <a:off x="8432621" y="3676194"/>
              <a:ext cx="2231705" cy="5797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Concentrated</a:t>
              </a:r>
            </a:p>
          </p:txBody>
        </p:sp>
      </p:grpSp>
      <p:sp>
        <p:nvSpPr>
          <p:cNvPr id="2" name="Slide Number Placeholder 1">
            <a:extLst>
              <a:ext uri="{FF2B5EF4-FFF2-40B4-BE49-F238E27FC236}">
                <a16:creationId xmlns:a16="http://schemas.microsoft.com/office/drawing/2014/main" id="{2D10192E-D8F2-F65D-D706-92C0D7E490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Tree>
    <p:extLst>
      <p:ext uri="{BB962C8B-B14F-4D97-AF65-F5344CB8AC3E}">
        <p14:creationId xmlns:p14="http://schemas.microsoft.com/office/powerpoint/2010/main" val="115547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CF1EA-C5AC-0DF4-05CC-3BDDCA0A3F47}"/>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DAD4819E-BC6F-561E-9630-545962884C76}"/>
              </a:ext>
            </a:extLst>
          </p:cNvPr>
          <p:cNvSpPr>
            <a:spLocks noGrp="1"/>
          </p:cNvSpPr>
          <p:nvPr>
            <p:ph type="title"/>
          </p:nvPr>
        </p:nvSpPr>
        <p:spPr/>
        <p:txBody>
          <a:bodyPr/>
          <a:lstStyle/>
          <a:p>
            <a:r>
              <a:rPr lang="en-US" dirty="0"/>
              <a:t>2.2 Types of solutions</a:t>
            </a:r>
          </a:p>
        </p:txBody>
      </p:sp>
      <p:sp>
        <p:nvSpPr>
          <p:cNvPr id="14" name="Text Placeholder 3">
            <a:extLst>
              <a:ext uri="{FF2B5EF4-FFF2-40B4-BE49-F238E27FC236}">
                <a16:creationId xmlns:a16="http://schemas.microsoft.com/office/drawing/2014/main" id="{A36C423B-E40C-5493-8EE0-E12396B70162}"/>
              </a:ext>
            </a:extLst>
          </p:cNvPr>
          <p:cNvSpPr>
            <a:spLocks noGrp="1"/>
          </p:cNvSpPr>
          <p:nvPr>
            <p:ph type="body" sz="quarter" idx="18"/>
          </p:nvPr>
        </p:nvSpPr>
        <p:spPr/>
        <p:txBody>
          <a:bodyPr/>
          <a:lstStyle/>
          <a:p>
            <a:r>
              <a:rPr lang="en-US"/>
              <a:t>Unsaturated, saturated and supersaturated</a:t>
            </a:r>
          </a:p>
        </p:txBody>
      </p:sp>
      <p:sp>
        <p:nvSpPr>
          <p:cNvPr id="5" name="Google Shape;157;p17">
            <a:extLst>
              <a:ext uri="{FF2B5EF4-FFF2-40B4-BE49-F238E27FC236}">
                <a16:creationId xmlns:a16="http://schemas.microsoft.com/office/drawing/2014/main" id="{4089187F-BEC4-93D3-2F19-73DC36BB76BB}"/>
              </a:ext>
              <a:ext uri="{C183D7F6-B498-43B3-948B-1728B52AA6E4}">
                <adec:decorative xmlns:adec="http://schemas.microsoft.com/office/drawing/2017/decorative" val="1"/>
              </a:ext>
            </a:extLst>
          </p:cNvPr>
          <p:cNvSpPr/>
          <p:nvPr/>
        </p:nvSpPr>
        <p:spPr>
          <a:xfrm>
            <a:off x="359999" y="2167849"/>
            <a:ext cx="10420294" cy="1227200"/>
          </a:xfrm>
          <a:prstGeom prst="leftRightArrow">
            <a:avLst>
              <a:gd name="adj1" fmla="val 47499"/>
              <a:gd name="adj2" fmla="val 36248"/>
            </a:avLst>
          </a:prstGeom>
          <a:gradFill flip="none" rotWithShape="1">
            <a:gsLst>
              <a:gs pos="53000">
                <a:srgbClr val="7030A0"/>
              </a:gs>
              <a:gs pos="0">
                <a:srgbClr val="00ACC2"/>
              </a:gs>
              <a:gs pos="100000">
                <a:srgbClr val="B51458"/>
              </a:gs>
            </a:gsLst>
            <a:lin ang="0" scaled="1"/>
            <a:tileRect/>
          </a:gradFill>
          <a:ln>
            <a:noFill/>
          </a:ln>
        </p:spPr>
        <p:txBody>
          <a:bodyPr spcFirstLastPara="1" wrap="square" lIns="121900" tIns="60933" rIns="121900" bIns="60933" anchor="ctr" anchorCtr="0">
            <a:noAutofit/>
          </a:bodyPr>
          <a:lstStyle/>
          <a:p>
            <a:pPr algn="ctr"/>
            <a:endParaRPr sz="1867">
              <a:solidFill>
                <a:schemeClr val="lt1"/>
              </a:solidFill>
              <a:latin typeface="Calibri"/>
              <a:ea typeface="Calibri"/>
              <a:cs typeface="Calibri"/>
              <a:sym typeface="Calibri"/>
            </a:endParaRPr>
          </a:p>
        </p:txBody>
      </p:sp>
      <p:sp>
        <p:nvSpPr>
          <p:cNvPr id="6" name="Google Shape;159;p17">
            <a:extLst>
              <a:ext uri="{FF2B5EF4-FFF2-40B4-BE49-F238E27FC236}">
                <a16:creationId xmlns:a16="http://schemas.microsoft.com/office/drawing/2014/main" id="{9B6162BF-5468-C098-CA8B-8B81EB7FA0E4}"/>
              </a:ext>
            </a:extLst>
          </p:cNvPr>
          <p:cNvSpPr txBox="1"/>
          <p:nvPr/>
        </p:nvSpPr>
        <p:spPr>
          <a:xfrm>
            <a:off x="817723" y="2567903"/>
            <a:ext cx="1609595" cy="416338"/>
          </a:xfrm>
          <a:prstGeom prst="rect">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dirty="0">
                <a:sym typeface="Calibri"/>
              </a:rPr>
              <a:t>unsaturated</a:t>
            </a:r>
            <a:endParaRPr dirty="0"/>
          </a:p>
        </p:txBody>
      </p:sp>
      <p:sp>
        <p:nvSpPr>
          <p:cNvPr id="8" name="Google Shape;150;p17">
            <a:extLst>
              <a:ext uri="{FF2B5EF4-FFF2-40B4-BE49-F238E27FC236}">
                <a16:creationId xmlns:a16="http://schemas.microsoft.com/office/drawing/2014/main" id="{D570CA39-FE11-F7AE-D742-8E4EBDAFA6B9}"/>
              </a:ext>
            </a:extLst>
          </p:cNvPr>
          <p:cNvSpPr/>
          <p:nvPr/>
        </p:nvSpPr>
        <p:spPr>
          <a:xfrm>
            <a:off x="360000" y="3970718"/>
            <a:ext cx="1547274" cy="2060806"/>
          </a:xfrm>
          <a:prstGeom prst="roundRect">
            <a:avLst>
              <a:gd name="adj" fmla="val 10628"/>
            </a:avLst>
          </a:prstGeom>
          <a:noFill/>
          <a:ln w="19050" cap="flat" cmpd="sng">
            <a:solidFill>
              <a:srgbClr val="0E9DBE"/>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latin typeface="Arial" panose="020B0604020202020204" pitchFamily="34" charset="0"/>
                <a:cs typeface="Arial" panose="020B0604020202020204" pitchFamily="34" charset="0"/>
                <a:sym typeface="Calibri"/>
              </a:rPr>
              <a:t>Some solute is dissolved, more is able to dissolve</a:t>
            </a:r>
            <a:endParaRPr sz="2000">
              <a:latin typeface="Arial" panose="020B0604020202020204" pitchFamily="34" charset="0"/>
              <a:cs typeface="Arial" panose="020B0604020202020204" pitchFamily="34" charset="0"/>
            </a:endParaRPr>
          </a:p>
        </p:txBody>
      </p:sp>
      <p:pic>
        <p:nvPicPr>
          <p:cNvPr id="19" name="Graphic 18" descr="Star with solid fill">
            <a:extLst>
              <a:ext uri="{FF2B5EF4-FFF2-40B4-BE49-F238E27FC236}">
                <a16:creationId xmlns:a16="http://schemas.microsoft.com/office/drawing/2014/main" id="{EC7656AA-29D1-8B2F-819A-B57E8D1C9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9064" y="1543758"/>
            <a:ext cx="914400" cy="914400"/>
          </a:xfrm>
          <a:prstGeom prst="rect">
            <a:avLst/>
          </a:prstGeom>
        </p:spPr>
      </p:pic>
      <p:sp>
        <p:nvSpPr>
          <p:cNvPr id="15" name="Google Shape;159;p17">
            <a:extLst>
              <a:ext uri="{FF2B5EF4-FFF2-40B4-BE49-F238E27FC236}">
                <a16:creationId xmlns:a16="http://schemas.microsoft.com/office/drawing/2014/main" id="{7D1A313E-C2E9-FEDE-3CD2-16F5C3049B9A}"/>
              </a:ext>
            </a:extLst>
          </p:cNvPr>
          <p:cNvSpPr txBox="1"/>
          <p:nvPr/>
        </p:nvSpPr>
        <p:spPr>
          <a:xfrm>
            <a:off x="7010080" y="2577657"/>
            <a:ext cx="1432368" cy="398826"/>
          </a:xfrm>
          <a:prstGeom prst="rect">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a:sym typeface="Calibri"/>
              </a:rPr>
              <a:t>saturated</a:t>
            </a:r>
            <a:endParaRPr/>
          </a:p>
        </p:txBody>
      </p:sp>
      <p:sp>
        <p:nvSpPr>
          <p:cNvPr id="38" name="Google Shape;150;p17">
            <a:extLst>
              <a:ext uri="{FF2B5EF4-FFF2-40B4-BE49-F238E27FC236}">
                <a16:creationId xmlns:a16="http://schemas.microsoft.com/office/drawing/2014/main" id="{853B4CE0-5A77-6EE8-C811-C9480F7D67B6}"/>
              </a:ext>
            </a:extLst>
          </p:cNvPr>
          <p:cNvSpPr/>
          <p:nvPr/>
        </p:nvSpPr>
        <p:spPr>
          <a:xfrm>
            <a:off x="6952626" y="3970716"/>
            <a:ext cx="1547275" cy="1343525"/>
          </a:xfrm>
          <a:prstGeom prst="roundRect">
            <a:avLst>
              <a:gd name="adj" fmla="val 10628"/>
            </a:avLst>
          </a:prstGeom>
          <a:noFill/>
          <a:ln w="19050" cap="flat" cmpd="sng">
            <a:solidFill>
              <a:srgbClr val="85278A"/>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latin typeface="Arial" panose="020B0604020202020204" pitchFamily="34" charset="0"/>
                <a:cs typeface="Arial" panose="020B0604020202020204" pitchFamily="34" charset="0"/>
                <a:sym typeface="Calibri"/>
              </a:rPr>
              <a:t>maximum amount solute dissolved</a:t>
            </a:r>
            <a:endParaRPr sz="2000">
              <a:latin typeface="Arial" panose="020B0604020202020204" pitchFamily="34" charset="0"/>
              <a:cs typeface="Arial" panose="020B0604020202020204" pitchFamily="34" charset="0"/>
            </a:endParaRPr>
          </a:p>
        </p:txBody>
      </p:sp>
      <p:sp>
        <p:nvSpPr>
          <p:cNvPr id="54" name="Google Shape;159;p17">
            <a:extLst>
              <a:ext uri="{FF2B5EF4-FFF2-40B4-BE49-F238E27FC236}">
                <a16:creationId xmlns:a16="http://schemas.microsoft.com/office/drawing/2014/main" id="{4F4EF8B3-B3C4-0311-7292-7EFF0B1435BC}"/>
              </a:ext>
            </a:extLst>
          </p:cNvPr>
          <p:cNvSpPr txBox="1"/>
          <p:nvPr/>
        </p:nvSpPr>
        <p:spPr>
          <a:xfrm>
            <a:off x="8738776" y="2570961"/>
            <a:ext cx="1815160" cy="405522"/>
          </a:xfrm>
          <a:prstGeom prst="rect">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dirty="0">
                <a:sym typeface="Calibri"/>
              </a:rPr>
              <a:t>supersaturated</a:t>
            </a:r>
            <a:endParaRPr dirty="0"/>
          </a:p>
        </p:txBody>
      </p:sp>
      <p:sp>
        <p:nvSpPr>
          <p:cNvPr id="30" name="Google Shape;150;p17">
            <a:extLst>
              <a:ext uri="{FF2B5EF4-FFF2-40B4-BE49-F238E27FC236}">
                <a16:creationId xmlns:a16="http://schemas.microsoft.com/office/drawing/2014/main" id="{AD625359-30D0-A52A-B2A3-2EA7442BF121}"/>
              </a:ext>
            </a:extLst>
          </p:cNvPr>
          <p:cNvSpPr/>
          <p:nvPr/>
        </p:nvSpPr>
        <p:spPr>
          <a:xfrm>
            <a:off x="8882267" y="3970716"/>
            <a:ext cx="2362856" cy="2725283"/>
          </a:xfrm>
          <a:prstGeom prst="roundRect">
            <a:avLst>
              <a:gd name="adj" fmla="val 10628"/>
            </a:avLst>
          </a:prstGeom>
          <a:noFill/>
          <a:ln w="19050" cap="flat" cmpd="sng">
            <a:solidFill>
              <a:srgbClr val="AB1862"/>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latin typeface="Arial" panose="020B0604020202020204" pitchFamily="34" charset="0"/>
                <a:ea typeface="Calibri"/>
                <a:cs typeface="Arial" panose="020B0604020202020204" pitchFamily="34" charset="0"/>
                <a:sym typeface="Calibri"/>
              </a:rPr>
              <a:t>By heating the solution, more than the usual maximum amount of solute is dissolved in a highly unstable solution</a:t>
            </a:r>
            <a:endParaRPr sz="2000">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7C17E9A1-5900-4EB4-D647-9884C8136E9E}"/>
              </a:ext>
              <a:ext uri="{C183D7F6-B498-43B3-948B-1728B52AA6E4}">
                <adec:decorative xmlns:adec="http://schemas.microsoft.com/office/drawing/2017/decorative" val="1"/>
              </a:ext>
            </a:extLst>
          </p:cNvPr>
          <p:cNvCxnSpPr>
            <a:cxnSpLocks/>
          </p:cNvCxnSpPr>
          <p:nvPr/>
        </p:nvCxnSpPr>
        <p:spPr>
          <a:xfrm>
            <a:off x="1103600" y="3070860"/>
            <a:ext cx="0" cy="899858"/>
          </a:xfrm>
          <a:prstGeom prst="line">
            <a:avLst/>
          </a:prstGeom>
          <a:noFill/>
          <a:ln w="19050" cap="flat" cmpd="sng">
            <a:solidFill>
              <a:srgbClr val="0E9DBE"/>
            </a:solidFill>
            <a:prstDash val="solid"/>
            <a:round/>
            <a:headEnd type="none" w="med" len="med"/>
            <a:tailEnd type="none" w="med" len="med"/>
          </a:ln>
        </p:spPr>
      </p:cxnSp>
      <p:cxnSp>
        <p:nvCxnSpPr>
          <p:cNvPr id="47" name="Straight Connector 46">
            <a:extLst>
              <a:ext uri="{FF2B5EF4-FFF2-40B4-BE49-F238E27FC236}">
                <a16:creationId xmlns:a16="http://schemas.microsoft.com/office/drawing/2014/main" id="{4474AADF-9B78-6B67-4557-3FFB3EDC9C39}"/>
              </a:ext>
              <a:ext uri="{C183D7F6-B498-43B3-948B-1728B52AA6E4}">
                <adec:decorative xmlns:adec="http://schemas.microsoft.com/office/drawing/2017/decorative" val="1"/>
              </a:ext>
            </a:extLst>
          </p:cNvPr>
          <p:cNvCxnSpPr>
            <a:cxnSpLocks/>
          </p:cNvCxnSpPr>
          <p:nvPr/>
        </p:nvCxnSpPr>
        <p:spPr>
          <a:xfrm>
            <a:off x="10174993" y="3088053"/>
            <a:ext cx="0" cy="899858"/>
          </a:xfrm>
          <a:prstGeom prst="line">
            <a:avLst/>
          </a:prstGeom>
          <a:noFill/>
          <a:ln w="19050" cap="flat" cmpd="sng">
            <a:solidFill>
              <a:srgbClr val="AB1862"/>
            </a:solidFill>
            <a:prstDash val="solid"/>
            <a:round/>
            <a:headEnd type="none" w="med" len="med"/>
            <a:tailEnd type="none" w="med" len="med"/>
          </a:ln>
        </p:spPr>
      </p:cxnSp>
      <p:cxnSp>
        <p:nvCxnSpPr>
          <p:cNvPr id="53" name="Straight Connector 52">
            <a:extLst>
              <a:ext uri="{FF2B5EF4-FFF2-40B4-BE49-F238E27FC236}">
                <a16:creationId xmlns:a16="http://schemas.microsoft.com/office/drawing/2014/main" id="{F3F020A8-5ABD-87F9-7456-384FAF47FD74}"/>
              </a:ext>
              <a:ext uri="{C183D7F6-B498-43B3-948B-1728B52AA6E4}">
                <adec:decorative xmlns:adec="http://schemas.microsoft.com/office/drawing/2017/decorative" val="1"/>
              </a:ext>
            </a:extLst>
          </p:cNvPr>
          <p:cNvCxnSpPr>
            <a:cxnSpLocks/>
            <a:endCxn id="38" idx="0"/>
          </p:cNvCxnSpPr>
          <p:nvPr/>
        </p:nvCxnSpPr>
        <p:spPr>
          <a:xfrm flipH="1">
            <a:off x="7726264" y="3073978"/>
            <a:ext cx="3556" cy="896738"/>
          </a:xfrm>
          <a:prstGeom prst="line">
            <a:avLst/>
          </a:prstGeom>
          <a:noFill/>
          <a:ln w="19050" cap="flat" cmpd="sng">
            <a:solidFill>
              <a:srgbClr val="85278A"/>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F6C967B8-D979-37A6-DDBD-2784F8B1B1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22253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P spid="38" grpId="0" animBg="1"/>
      <p:bldP spid="54"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64C4BF-9259-1838-5530-4B08C534288A}"/>
              </a:ext>
            </a:extLst>
          </p:cNvPr>
          <p:cNvSpPr>
            <a:spLocks noGrp="1"/>
          </p:cNvSpPr>
          <p:nvPr>
            <p:ph type="title"/>
          </p:nvPr>
        </p:nvSpPr>
        <p:spPr/>
        <p:txBody>
          <a:bodyPr/>
          <a:lstStyle/>
          <a:p>
            <a:r>
              <a:rPr lang="en-AU" dirty="0">
                <a:latin typeface="+mj-lt"/>
              </a:rPr>
              <a:t>1.1 Checkpoint 1</a:t>
            </a:r>
          </a:p>
        </p:txBody>
      </p:sp>
      <p:sp>
        <p:nvSpPr>
          <p:cNvPr id="4" name="Text Placeholder 3">
            <a:extLst>
              <a:ext uri="{FF2B5EF4-FFF2-40B4-BE49-F238E27FC236}">
                <a16:creationId xmlns:a16="http://schemas.microsoft.com/office/drawing/2014/main" id="{F56A4109-DD62-6B1D-DE2E-2DE4AAFCF6B5}"/>
              </a:ext>
            </a:extLst>
          </p:cNvPr>
          <p:cNvSpPr>
            <a:spLocks noGrp="1"/>
          </p:cNvSpPr>
          <p:nvPr>
            <p:ph type="body" sz="quarter" idx="18"/>
          </p:nvPr>
        </p:nvSpPr>
        <p:spPr>
          <a:xfrm>
            <a:off x="360000" y="1836253"/>
            <a:ext cx="10080000" cy="978572"/>
          </a:xfrm>
        </p:spPr>
        <p:txBody>
          <a:bodyPr/>
          <a:lstStyle/>
          <a:p>
            <a:pPr marL="457200" indent="-457200">
              <a:buAutoNum type="arabicPeriod"/>
            </a:pPr>
            <a:r>
              <a:rPr lang="en-AU" dirty="0">
                <a:solidFill>
                  <a:schemeClr val="tx1"/>
                </a:solidFill>
              </a:rPr>
              <a:t>Which object has the greater mass?</a:t>
            </a:r>
          </a:p>
          <a:p>
            <a:pPr marL="457200" indent="-457200">
              <a:buAutoNum type="arabicPeriod"/>
            </a:pPr>
            <a:r>
              <a:rPr lang="en-AU" dirty="0">
                <a:solidFill>
                  <a:schemeClr val="tx1"/>
                </a:solidFill>
              </a:rPr>
              <a:t>Which object has the greater volume?</a:t>
            </a:r>
          </a:p>
        </p:txBody>
      </p:sp>
      <p:sp>
        <p:nvSpPr>
          <p:cNvPr id="7" name="TextBox 6">
            <a:extLst>
              <a:ext uri="{FF2B5EF4-FFF2-40B4-BE49-F238E27FC236}">
                <a16:creationId xmlns:a16="http://schemas.microsoft.com/office/drawing/2014/main" id="{7FE18CC4-AF98-7409-335E-A6E4A14E1435}"/>
              </a:ext>
            </a:extLst>
          </p:cNvPr>
          <p:cNvSpPr txBox="1"/>
          <p:nvPr/>
        </p:nvSpPr>
        <p:spPr>
          <a:xfrm>
            <a:off x="438194" y="5831736"/>
            <a:ext cx="1059366" cy="387132"/>
          </a:xfrm>
          <a:prstGeom prst="rect">
            <a:avLst/>
          </a:prstGeom>
          <a:noFill/>
        </p:spPr>
        <p:txBody>
          <a:bodyPr wrap="square" lIns="0" tIns="0" rIns="0" bIns="0" rtlCol="0">
            <a:noAutofit/>
          </a:bodyPr>
          <a:lstStyle/>
          <a:p>
            <a:pPr algn="ctr"/>
            <a:r>
              <a:rPr lang="en-AU" sz="1800" b="1" dirty="0"/>
              <a:t>2.5 kg</a:t>
            </a:r>
          </a:p>
          <a:p>
            <a:pPr algn="ctr"/>
            <a:r>
              <a:rPr lang="en-AU" sz="1800" b="1" dirty="0"/>
              <a:t>1900 cm</a:t>
            </a:r>
            <a:r>
              <a:rPr lang="en-AU" sz="1800" b="1" baseline="30000" dirty="0"/>
              <a:t>3</a:t>
            </a:r>
          </a:p>
        </p:txBody>
      </p:sp>
      <p:pic>
        <p:nvPicPr>
          <p:cNvPr id="5" name="Picture 4" descr="A brick">
            <a:extLst>
              <a:ext uri="{FF2B5EF4-FFF2-40B4-BE49-F238E27FC236}">
                <a16:creationId xmlns:a16="http://schemas.microsoft.com/office/drawing/2014/main" id="{E8434C0D-0410-BE8D-0D18-910AEE22E3B3}"/>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0" b="98311" l="9972" r="89958">
                        <a14:foregroundMark x1="13296" y1="40772" x2="18812" y2="23281"/>
                        <a14:foregroundMark x1="18812" y1="23281" x2="26379" y2="10856"/>
                        <a14:foregroundMark x1="26379" y1="10856" x2="77369" y2="1327"/>
                        <a14:foregroundMark x1="77369" y1="1327" x2="80410" y2="20386"/>
                        <a14:foregroundMark x1="80410" y1="20386" x2="78006" y2="43788"/>
                        <a14:foregroundMark x1="78006" y1="43788" x2="71570" y2="61279"/>
                        <a14:foregroundMark x1="71570" y1="61279" x2="69873" y2="63691"/>
                        <a14:foregroundMark x1="62376" y1="77684" x2="61315" y2="90712"/>
                        <a14:foregroundMark x1="62588" y1="75151" x2="62447" y2="77081"/>
                        <a14:foregroundMark x1="61315" y1="90712" x2="47313" y2="99638"/>
                        <a14:foregroundMark x1="47313" y1="99638" x2="42221" y2="81906"/>
                        <a14:foregroundMark x1="42221" y1="81906" x2="15417" y2="46683"/>
                        <a14:foregroundMark x1="15417" y1="46683" x2="13083" y2="41134"/>
                        <a14:foregroundMark x1="42504" y1="79614" x2="41372" y2="98432"/>
                        <a14:foregroundMark x1="41372" y1="98432" x2="41372" y2="98432"/>
                        <a14:foregroundMark x1="63861" y1="61158" x2="50071" y2="65018"/>
                        <a14:foregroundMark x1="50071" y1="65018" x2="37412" y2="60796"/>
                        <a14:foregroundMark x1="37412" y1="60796" x2="21075" y2="45115"/>
                        <a14:backgroundMark x1="64569" y1="64656" x2="64569" y2="72497"/>
                        <a14:backgroundMark x1="67539" y1="65501" x2="73975" y2="65139"/>
                        <a14:backgroundMark x1="67751" y1="67069" x2="64781" y2="70205"/>
                        <a14:backgroundMark x1="64993" y1="69843" x2="63649" y2="77684"/>
                        <a14:backgroundMark x1="64781" y1="69361" x2="63861" y2="75633"/>
                      </a14:backgroundRemoval>
                    </a14:imgEffect>
                  </a14:imgLayer>
                </a14:imgProps>
              </a:ext>
              <a:ext uri="{28A0092B-C50C-407E-A947-70E740481C1C}">
                <a14:useLocalDpi xmlns:a14="http://schemas.microsoft.com/office/drawing/2010/main"/>
              </a:ext>
            </a:extLst>
          </a:blip>
          <a:srcRect/>
          <a:stretch>
            <a:fillRect/>
          </a:stretch>
        </p:blipFill>
        <p:spPr>
          <a:xfrm>
            <a:off x="223024" y="3769078"/>
            <a:ext cx="5266975" cy="3088922"/>
          </a:xfrm>
          <a:prstGeom prst="rect">
            <a:avLst/>
          </a:prstGeom>
        </p:spPr>
      </p:pic>
      <p:sp>
        <p:nvSpPr>
          <p:cNvPr id="8" name="TextBox 7">
            <a:extLst>
              <a:ext uri="{FF2B5EF4-FFF2-40B4-BE49-F238E27FC236}">
                <a16:creationId xmlns:a16="http://schemas.microsoft.com/office/drawing/2014/main" id="{84689D66-F14B-EEE4-E00C-FE2F4C3CFC7F}"/>
              </a:ext>
            </a:extLst>
          </p:cNvPr>
          <p:cNvSpPr txBox="1"/>
          <p:nvPr/>
        </p:nvSpPr>
        <p:spPr>
          <a:xfrm>
            <a:off x="5897169" y="5841296"/>
            <a:ext cx="1059366" cy="387132"/>
          </a:xfrm>
          <a:prstGeom prst="rect">
            <a:avLst/>
          </a:prstGeom>
          <a:noFill/>
        </p:spPr>
        <p:txBody>
          <a:bodyPr wrap="square" lIns="0" tIns="0" rIns="0" bIns="0" rtlCol="0">
            <a:noAutofit/>
          </a:bodyPr>
          <a:lstStyle/>
          <a:p>
            <a:pPr algn="ctr"/>
            <a:r>
              <a:rPr lang="en-AU" sz="1800" b="1"/>
              <a:t>620 g</a:t>
            </a:r>
          </a:p>
          <a:p>
            <a:pPr algn="ctr"/>
            <a:r>
              <a:rPr lang="en-AU" sz="1800" b="1"/>
              <a:t>7000 cm</a:t>
            </a:r>
            <a:r>
              <a:rPr lang="en-AU" sz="1800" b="1" baseline="30000"/>
              <a:t>3</a:t>
            </a:r>
            <a:endParaRPr lang="en-AU" sz="1800" b="1"/>
          </a:p>
          <a:p>
            <a:pPr algn="ctr"/>
            <a:endParaRPr lang="en-AU" sz="1800" b="1"/>
          </a:p>
        </p:txBody>
      </p:sp>
      <p:pic>
        <p:nvPicPr>
          <p:cNvPr id="6" name="Picture 5" descr="A basketball">
            <a:extLst>
              <a:ext uri="{FF2B5EF4-FFF2-40B4-BE49-F238E27FC236}">
                <a16:creationId xmlns:a16="http://schemas.microsoft.com/office/drawing/2014/main" id="{BACBCEC5-445B-AC1A-551A-E8109E616B5C}"/>
              </a:ext>
            </a:extLst>
          </p:cNvPr>
          <p:cNvPicPr>
            <a:picLocks noChangeAspect="1"/>
          </p:cNvPicPr>
          <p:nvPr/>
        </p:nvPicPr>
        <p:blipFill>
          <a:blip r:embed="rId5" cstate="screen">
            <a:extLst>
              <a:ext uri="{28A0092B-C50C-407E-A947-70E740481C1C}">
                <a14:useLocalDpi xmlns:a14="http://schemas.microsoft.com/office/drawing/2010/main"/>
              </a:ext>
            </a:extLst>
          </a:blip>
          <a:srcRect l="11401" t="661" r="11401" b="43199"/>
          <a:stretch>
            <a:fillRect/>
          </a:stretch>
        </p:blipFill>
        <p:spPr>
          <a:xfrm>
            <a:off x="6426852" y="2408902"/>
            <a:ext cx="4741284" cy="3974801"/>
          </a:xfrm>
          <a:prstGeom prst="ellipse">
            <a:avLst/>
          </a:prstGeom>
        </p:spPr>
      </p:pic>
      <p:sp>
        <p:nvSpPr>
          <p:cNvPr id="2" name="Slide Number Placeholder 1">
            <a:extLst>
              <a:ext uri="{FF2B5EF4-FFF2-40B4-BE49-F238E27FC236}">
                <a16:creationId xmlns:a16="http://schemas.microsoft.com/office/drawing/2014/main" id="{47A74E58-FFC9-DD31-5E25-C62E113C2B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351005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2A96D-CADF-44B9-17B7-17546AB616B4}"/>
              </a:ext>
            </a:extLst>
          </p:cNvPr>
          <p:cNvSpPr>
            <a:spLocks noGrp="1"/>
          </p:cNvSpPr>
          <p:nvPr>
            <p:ph type="title"/>
          </p:nvPr>
        </p:nvSpPr>
        <p:spPr/>
        <p:txBody>
          <a:bodyPr/>
          <a:lstStyle/>
          <a:p>
            <a:r>
              <a:rPr lang="en-AU" dirty="0"/>
              <a:t>2.2 Supersaturated solutions</a:t>
            </a:r>
          </a:p>
        </p:txBody>
      </p:sp>
      <p:sp>
        <p:nvSpPr>
          <p:cNvPr id="5" name="Text Placeholder 4">
            <a:extLst>
              <a:ext uri="{FF2B5EF4-FFF2-40B4-BE49-F238E27FC236}">
                <a16:creationId xmlns:a16="http://schemas.microsoft.com/office/drawing/2014/main" id="{41BE6A1C-7532-F59D-472D-38470C9D6A1B}"/>
              </a:ext>
            </a:extLst>
          </p:cNvPr>
          <p:cNvSpPr>
            <a:spLocks noGrp="1"/>
          </p:cNvSpPr>
          <p:nvPr>
            <p:ph type="body" sz="quarter" idx="17"/>
          </p:nvPr>
        </p:nvSpPr>
        <p:spPr>
          <a:xfrm>
            <a:off x="360000" y="1567086"/>
            <a:ext cx="5329600" cy="4807835"/>
          </a:xfrm>
        </p:spPr>
        <p:txBody>
          <a:bodyPr/>
          <a:lstStyle/>
          <a:p>
            <a:r>
              <a:rPr lang="en-AU" dirty="0"/>
              <a:t>A supersaturated solution is a solution that contains more than the usual maximum amount of dissolved solute. </a:t>
            </a:r>
          </a:p>
          <a:p>
            <a:r>
              <a:rPr lang="en-AU" dirty="0"/>
              <a:t>The solution is very unstable.</a:t>
            </a:r>
          </a:p>
        </p:txBody>
      </p:sp>
      <p:pic>
        <p:nvPicPr>
          <p:cNvPr id="6" name="Online Media 5" title="Supersaturated Solutions - Working with Sodium Acetate">
            <a:hlinkClick r:id="" action="ppaction://media"/>
            <a:extLst>
              <a:ext uri="{FF2B5EF4-FFF2-40B4-BE49-F238E27FC236}">
                <a16:creationId xmlns:a16="http://schemas.microsoft.com/office/drawing/2014/main" id="{A8BE4F90-908B-3B1E-D46D-D644A7ADDBC7}"/>
              </a:ext>
            </a:extLst>
          </p:cNvPr>
          <p:cNvPicPr>
            <a:picLocks noRot="1" noChangeAspect="1"/>
          </p:cNvPicPr>
          <p:nvPr>
            <a:videoFile r:link="rId1"/>
          </p:nvPr>
        </p:nvPicPr>
        <p:blipFill>
          <a:blip r:embed="rId4"/>
          <a:stretch>
            <a:fillRect/>
          </a:stretch>
        </p:blipFill>
        <p:spPr>
          <a:xfrm>
            <a:off x="5909030" y="1567086"/>
            <a:ext cx="5934968" cy="3353257"/>
          </a:xfrm>
          <a:prstGeom prst="rect">
            <a:avLst/>
          </a:prstGeom>
        </p:spPr>
      </p:pic>
      <p:sp>
        <p:nvSpPr>
          <p:cNvPr id="7" name="TextBox 6">
            <a:extLst>
              <a:ext uri="{FF2B5EF4-FFF2-40B4-BE49-F238E27FC236}">
                <a16:creationId xmlns:a16="http://schemas.microsoft.com/office/drawing/2014/main" id="{013CBA7D-DF14-5BBA-F533-68467604CD3E}"/>
              </a:ext>
            </a:extLst>
          </p:cNvPr>
          <p:cNvSpPr txBox="1"/>
          <p:nvPr/>
        </p:nvSpPr>
        <p:spPr>
          <a:xfrm>
            <a:off x="5909030" y="4993892"/>
            <a:ext cx="5934968" cy="594044"/>
          </a:xfrm>
          <a:prstGeom prst="rect">
            <a:avLst/>
          </a:prstGeom>
          <a:noFill/>
        </p:spPr>
        <p:txBody>
          <a:bodyPr wrap="square" lIns="0" tIns="0" rIns="0" bIns="0" rtlCol="0">
            <a:noAutofit/>
          </a:bodyPr>
          <a:lstStyle/>
          <a:p>
            <a:pPr algn="l"/>
            <a:r>
              <a:rPr lang="en-AU" sz="1800" dirty="0">
                <a:hlinkClick r:id="rId5"/>
              </a:rPr>
              <a:t>Supersaturated Solutions – Working with Sodium Acetate </a:t>
            </a:r>
            <a:br>
              <a:rPr lang="en-AU" sz="1800" dirty="0">
                <a:hlinkClick r:id="rId5"/>
              </a:rPr>
            </a:br>
            <a:r>
              <a:rPr lang="en-AU" sz="1800" dirty="0">
                <a:hlinkClick r:id="rId5"/>
              </a:rPr>
              <a:t>(6:36)</a:t>
            </a:r>
            <a:endParaRPr lang="en-AU" sz="1800" dirty="0"/>
          </a:p>
        </p:txBody>
      </p:sp>
      <p:sp>
        <p:nvSpPr>
          <p:cNvPr id="2" name="Slide Number Placeholder 1">
            <a:extLst>
              <a:ext uri="{FF2B5EF4-FFF2-40B4-BE49-F238E27FC236}">
                <a16:creationId xmlns:a16="http://schemas.microsoft.com/office/drawing/2014/main" id="{A74B8A01-342E-DF5B-F3C4-A58A2338FE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24838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B19D5-4E9C-5BDB-348F-59CC57A227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6AAA45-9906-BF2F-CACA-BD79035BD82D}"/>
              </a:ext>
            </a:extLst>
          </p:cNvPr>
          <p:cNvSpPr>
            <a:spLocks noGrp="1"/>
          </p:cNvSpPr>
          <p:nvPr>
            <p:ph type="title"/>
          </p:nvPr>
        </p:nvSpPr>
        <p:spPr/>
        <p:txBody>
          <a:bodyPr/>
          <a:lstStyle/>
          <a:p>
            <a:r>
              <a:rPr lang="en-US" dirty="0"/>
              <a:t>2.2 Checkpoint 2</a:t>
            </a:r>
          </a:p>
        </p:txBody>
      </p:sp>
      <p:sp>
        <p:nvSpPr>
          <p:cNvPr id="4" name="Text Placeholder 3">
            <a:extLst>
              <a:ext uri="{FF2B5EF4-FFF2-40B4-BE49-F238E27FC236}">
                <a16:creationId xmlns:a16="http://schemas.microsoft.com/office/drawing/2014/main" id="{787EC617-2E62-42A7-CE58-011980962217}"/>
              </a:ext>
            </a:extLst>
          </p:cNvPr>
          <p:cNvSpPr>
            <a:spLocks noGrp="1"/>
          </p:cNvSpPr>
          <p:nvPr>
            <p:ph type="body" sz="quarter" idx="18"/>
          </p:nvPr>
        </p:nvSpPr>
        <p:spPr/>
        <p:txBody>
          <a:bodyPr/>
          <a:lstStyle/>
          <a:p>
            <a:r>
              <a:rPr lang="en-US"/>
              <a:t>Types of solutions</a:t>
            </a:r>
          </a:p>
        </p:txBody>
      </p:sp>
      <p:pic>
        <p:nvPicPr>
          <p:cNvPr id="7" name="Picture 6" descr="An image showing three beakers of solutions with a description of each one. Students have to identify which one represents a unsaturated, saturated and supersaturated solution.">
            <a:extLst>
              <a:ext uri="{FF2B5EF4-FFF2-40B4-BE49-F238E27FC236}">
                <a16:creationId xmlns:a16="http://schemas.microsoft.com/office/drawing/2014/main" id="{B936DB1C-DAF8-1649-5557-C5EA08C8C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722" y="938323"/>
            <a:ext cx="9144019" cy="6400813"/>
          </a:xfrm>
          <a:prstGeom prst="rect">
            <a:avLst/>
          </a:prstGeom>
        </p:spPr>
      </p:pic>
      <p:sp>
        <p:nvSpPr>
          <p:cNvPr id="9" name="Rounded Rectangle 8">
            <a:extLst>
              <a:ext uri="{FF2B5EF4-FFF2-40B4-BE49-F238E27FC236}">
                <a16:creationId xmlns:a16="http://schemas.microsoft.com/office/drawing/2014/main" id="{C0BD000E-2CBD-B819-ED3A-1250C5FD745D}"/>
              </a:ext>
              <a:ext uri="{C183D7F6-B498-43B3-948B-1728B52AA6E4}">
                <adec:decorative xmlns:adec="http://schemas.microsoft.com/office/drawing/2017/decorative" val="1"/>
              </a:ext>
            </a:extLst>
          </p:cNvPr>
          <p:cNvSpPr/>
          <p:nvPr/>
        </p:nvSpPr>
        <p:spPr>
          <a:xfrm>
            <a:off x="1752000" y="4479328"/>
            <a:ext cx="2347554" cy="4195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0" name="Rounded Rectangle 9">
            <a:extLst>
              <a:ext uri="{FF2B5EF4-FFF2-40B4-BE49-F238E27FC236}">
                <a16:creationId xmlns:a16="http://schemas.microsoft.com/office/drawing/2014/main" id="{29074135-F52B-B00A-E12C-457351C4ECA4}"/>
              </a:ext>
              <a:ext uri="{C183D7F6-B498-43B3-948B-1728B52AA6E4}">
                <adec:decorative xmlns:adec="http://schemas.microsoft.com/office/drawing/2017/decorative" val="1"/>
              </a:ext>
            </a:extLst>
          </p:cNvPr>
          <p:cNvSpPr/>
          <p:nvPr/>
        </p:nvSpPr>
        <p:spPr>
          <a:xfrm>
            <a:off x="4606888" y="4479328"/>
            <a:ext cx="2347554" cy="4195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1" name="Rounded Rectangle 10">
            <a:extLst>
              <a:ext uri="{FF2B5EF4-FFF2-40B4-BE49-F238E27FC236}">
                <a16:creationId xmlns:a16="http://schemas.microsoft.com/office/drawing/2014/main" id="{EE7F58B6-FCE0-F108-BC4B-F82A74BD1D4E}"/>
              </a:ext>
              <a:ext uri="{C183D7F6-B498-43B3-948B-1728B52AA6E4}">
                <adec:decorative xmlns:adec="http://schemas.microsoft.com/office/drawing/2017/decorative" val="1"/>
              </a:ext>
            </a:extLst>
          </p:cNvPr>
          <p:cNvSpPr/>
          <p:nvPr/>
        </p:nvSpPr>
        <p:spPr>
          <a:xfrm>
            <a:off x="7461776" y="4479328"/>
            <a:ext cx="2547030" cy="4195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2" name="TextBox 11">
            <a:extLst>
              <a:ext uri="{FF2B5EF4-FFF2-40B4-BE49-F238E27FC236}">
                <a16:creationId xmlns:a16="http://schemas.microsoft.com/office/drawing/2014/main" id="{E3BC65AA-57F6-2A63-08C0-7384530B1E45}"/>
              </a:ext>
              <a:ext uri="{C183D7F6-B498-43B3-948B-1728B52AA6E4}">
                <adec:decorative xmlns:adec="http://schemas.microsoft.com/office/drawing/2017/decorative" val="1"/>
              </a:ext>
            </a:extLst>
          </p:cNvPr>
          <p:cNvSpPr txBox="1"/>
          <p:nvPr/>
        </p:nvSpPr>
        <p:spPr>
          <a:xfrm>
            <a:off x="359998" y="6520280"/>
            <a:ext cx="6096000" cy="307777"/>
          </a:xfrm>
          <a:prstGeom prst="rect">
            <a:avLst/>
          </a:prstGeom>
          <a:noFill/>
        </p:spPr>
        <p:txBody>
          <a:bodyPr wrap="square">
            <a:spAutoFit/>
          </a:bodyPr>
          <a:lstStyle/>
          <a:p>
            <a:r>
              <a:rPr lang="en-AU" sz="1400"/>
              <a:t>Created in  </a:t>
            </a:r>
            <a:r>
              <a:rPr lang="en-AU" sz="1400">
                <a:hlinkClick r:id="rId4"/>
              </a:rPr>
              <a:t>https://BioRender.com</a:t>
            </a:r>
            <a:r>
              <a:rPr lang="en-AU" sz="1400"/>
              <a:t> </a:t>
            </a:r>
          </a:p>
        </p:txBody>
      </p:sp>
      <p:sp>
        <p:nvSpPr>
          <p:cNvPr id="2" name="Slide Number Placeholder 1">
            <a:extLst>
              <a:ext uri="{FF2B5EF4-FFF2-40B4-BE49-F238E27FC236}">
                <a16:creationId xmlns:a16="http://schemas.microsoft.com/office/drawing/2014/main" id="{1BCAA4ED-04B6-358E-D0BF-EC10B498ED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Tree>
    <p:extLst>
      <p:ext uri="{BB962C8B-B14F-4D97-AF65-F5344CB8AC3E}">
        <p14:creationId xmlns:p14="http://schemas.microsoft.com/office/powerpoint/2010/main" val="230463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CD25E-A244-DEED-967F-5DE8EDE228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999D6E-543B-1FBF-41EC-12EEA6F43E24}"/>
              </a:ext>
            </a:extLst>
          </p:cNvPr>
          <p:cNvSpPr>
            <a:spLocks noGrp="1"/>
          </p:cNvSpPr>
          <p:nvPr>
            <p:ph type="title"/>
          </p:nvPr>
        </p:nvSpPr>
        <p:spPr/>
        <p:txBody>
          <a:bodyPr/>
          <a:lstStyle/>
          <a:p>
            <a:r>
              <a:rPr lang="en-AU" dirty="0">
                <a:cs typeface="Arial"/>
              </a:rPr>
              <a:t>2.3 Planning an investigation</a:t>
            </a:r>
          </a:p>
        </p:txBody>
      </p:sp>
      <p:sp>
        <p:nvSpPr>
          <p:cNvPr id="6" name="Text Placeholder 5">
            <a:extLst>
              <a:ext uri="{FF2B5EF4-FFF2-40B4-BE49-F238E27FC236}">
                <a16:creationId xmlns:a16="http://schemas.microsoft.com/office/drawing/2014/main" id="{4F3796F0-3CE4-6604-3717-5D29F179592C}"/>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344D217E-4915-9E80-8B73-CF9E013E5515}"/>
              </a:ext>
            </a:extLst>
          </p:cNvPr>
          <p:cNvGraphicFramePr>
            <a:graphicFrameLocks noGrp="1"/>
          </p:cNvGraphicFramePr>
          <p:nvPr>
            <p:extLst>
              <p:ext uri="{D42A27DB-BD31-4B8C-83A1-F6EECF244321}">
                <p14:modId xmlns:p14="http://schemas.microsoft.com/office/powerpoint/2010/main" val="3299997086"/>
              </p:ext>
            </p:extLst>
          </p:nvPr>
        </p:nvGraphicFramePr>
        <p:xfrm>
          <a:off x="531448" y="1925699"/>
          <a:ext cx="11126369" cy="30072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Arial"/>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b="0" i="0" u="none" strike="noStrike" noProof="0">
                          <a:latin typeface="Arial"/>
                        </a:rPr>
                        <a:t>to plan and carry out a safe and valid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latin typeface="Arial"/>
                          <a:cs typeface="Arial"/>
                        </a:rPr>
                        <a:t>write a detailed materials list for an investigation</a:t>
                      </a:r>
                    </a:p>
                    <a:p>
                      <a:pPr marL="285750" indent="-285750">
                        <a:lnSpc>
                          <a:spcPct val="150000"/>
                        </a:lnSpc>
                        <a:spcAft>
                          <a:spcPts val="1200"/>
                        </a:spcAft>
                        <a:buFont typeface="Arial" panose="020B0604020202020204" pitchFamily="34" charset="0"/>
                        <a:buChar char="•"/>
                      </a:pPr>
                      <a:r>
                        <a:rPr lang="en-AU" sz="1800" dirty="0">
                          <a:latin typeface="Arial"/>
                          <a:cs typeface="Arial"/>
                        </a:rPr>
                        <a:t>assess an equipment list using quality criteria</a:t>
                      </a:r>
                    </a:p>
                    <a:p>
                      <a:pPr marL="285750" indent="-285750">
                        <a:lnSpc>
                          <a:spcPct val="150000"/>
                        </a:lnSpc>
                        <a:spcAft>
                          <a:spcPts val="1200"/>
                        </a:spcAft>
                        <a:buFont typeface="Arial" panose="020B0604020202020204" pitchFamily="34" charset="0"/>
                        <a:buChar char="•"/>
                      </a:pPr>
                      <a:r>
                        <a:rPr lang="en-AU" sz="1800" dirty="0">
                          <a:latin typeface="Arial"/>
                          <a:cs typeface="Arial"/>
                        </a:rPr>
                        <a:t>write a procedure that another person can follow</a:t>
                      </a:r>
                    </a:p>
                    <a:p>
                      <a:pPr marL="285750" indent="-285750">
                        <a:lnSpc>
                          <a:spcPct val="150000"/>
                        </a:lnSpc>
                        <a:spcAft>
                          <a:spcPts val="1200"/>
                        </a:spcAft>
                        <a:buFont typeface="Arial" panose="020B0604020202020204" pitchFamily="34" charset="0"/>
                        <a:buChar char="•"/>
                      </a:pPr>
                      <a:r>
                        <a:rPr lang="en-AU" sz="1800" dirty="0">
                          <a:latin typeface="Arial"/>
                          <a:cs typeface="Arial"/>
                        </a:rPr>
                        <a:t>assess a procedure for a scientific investigation using a quality criteria and suggest improvements.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5F7A78CD-8913-0EDB-7F8D-0797D174B6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92</a:t>
            </a:fld>
            <a:endParaRPr lang="en-AU"/>
          </a:p>
        </p:txBody>
      </p:sp>
    </p:spTree>
    <p:extLst>
      <p:ext uri="{BB962C8B-B14F-4D97-AF65-F5344CB8AC3E}">
        <p14:creationId xmlns:p14="http://schemas.microsoft.com/office/powerpoint/2010/main" val="23958996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0E36-40EE-12B9-A672-0D8BBEF45C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5F7BFC-A236-1C10-F229-8606FC13B761}"/>
              </a:ext>
            </a:extLst>
          </p:cNvPr>
          <p:cNvSpPr>
            <a:spLocks noGrp="1"/>
          </p:cNvSpPr>
          <p:nvPr>
            <p:ph type="title"/>
          </p:nvPr>
        </p:nvSpPr>
        <p:spPr/>
        <p:txBody>
          <a:bodyPr/>
          <a:lstStyle/>
          <a:p>
            <a:r>
              <a:rPr lang="en-US" dirty="0"/>
              <a:t>2.3 Checkpoint 1 (1 of 2)</a:t>
            </a:r>
          </a:p>
        </p:txBody>
      </p:sp>
      <p:sp>
        <p:nvSpPr>
          <p:cNvPr id="4" name="Text Placeholder 3">
            <a:extLst>
              <a:ext uri="{FF2B5EF4-FFF2-40B4-BE49-F238E27FC236}">
                <a16:creationId xmlns:a16="http://schemas.microsoft.com/office/drawing/2014/main" id="{E58C00A3-4C41-5FE1-64CB-870C7B87250C}"/>
              </a:ext>
            </a:extLst>
          </p:cNvPr>
          <p:cNvSpPr>
            <a:spLocks noGrp="1"/>
          </p:cNvSpPr>
          <p:nvPr>
            <p:ph type="body" sz="quarter" idx="18"/>
          </p:nvPr>
        </p:nvSpPr>
        <p:spPr/>
        <p:txBody>
          <a:bodyPr/>
          <a:lstStyle/>
          <a:p>
            <a:r>
              <a:rPr lang="en-US"/>
              <a:t>Dr </a:t>
            </a:r>
            <a:r>
              <a:rPr lang="en-US" err="1"/>
              <a:t>Wacky’s</a:t>
            </a:r>
            <a:r>
              <a:rPr lang="en-US"/>
              <a:t> Lab</a:t>
            </a:r>
          </a:p>
        </p:txBody>
      </p:sp>
      <p:sp>
        <p:nvSpPr>
          <p:cNvPr id="5" name="TextBox 4">
            <a:extLst>
              <a:ext uri="{FF2B5EF4-FFF2-40B4-BE49-F238E27FC236}">
                <a16:creationId xmlns:a16="http://schemas.microsoft.com/office/drawing/2014/main" id="{74479568-C2B6-D2B4-912D-F9BCFDD79E21}"/>
              </a:ext>
            </a:extLst>
          </p:cNvPr>
          <p:cNvSpPr txBox="1"/>
          <p:nvPr/>
        </p:nvSpPr>
        <p:spPr>
          <a:xfrm>
            <a:off x="548640" y="1901952"/>
            <a:ext cx="10881360" cy="4614048"/>
          </a:xfrm>
          <a:prstGeom prst="rect">
            <a:avLst/>
          </a:prstGeom>
          <a:noFill/>
        </p:spPr>
        <p:txBody>
          <a:bodyPr wrap="square" lIns="0" tIns="0" rIns="0" bIns="0" rtlCol="0">
            <a:noAutofit/>
          </a:bodyPr>
          <a:lstStyle/>
          <a:p>
            <a:pPr marL="342900" indent="-342900" algn="l">
              <a:lnSpc>
                <a:spcPct val="150000"/>
              </a:lnSpc>
              <a:spcAft>
                <a:spcPts val="2400"/>
              </a:spcAft>
              <a:buFont typeface="Arial" panose="020B0604020202020204" pitchFamily="34" charset="0"/>
              <a:buChar char="•"/>
            </a:pPr>
            <a:r>
              <a:rPr lang="en-US" dirty="0"/>
              <a:t>Fill some beakers with water.</a:t>
            </a:r>
          </a:p>
          <a:p>
            <a:pPr marL="342900" indent="-342900" algn="l">
              <a:lnSpc>
                <a:spcPct val="150000"/>
              </a:lnSpc>
              <a:spcAft>
                <a:spcPts val="2400"/>
              </a:spcAft>
              <a:buFont typeface="Arial" panose="020B0604020202020204" pitchFamily="34" charset="0"/>
              <a:buChar char="•"/>
            </a:pPr>
            <a:r>
              <a:rPr lang="en-US" dirty="0"/>
              <a:t>Make one hot, one warm, one cold.</a:t>
            </a:r>
          </a:p>
          <a:p>
            <a:pPr marL="342900" indent="-342900" algn="l">
              <a:lnSpc>
                <a:spcPct val="150000"/>
              </a:lnSpc>
              <a:spcAft>
                <a:spcPts val="2400"/>
              </a:spcAft>
              <a:buFont typeface="Arial" panose="020B0604020202020204" pitchFamily="34" charset="0"/>
              <a:buChar char="•"/>
            </a:pPr>
            <a:r>
              <a:rPr lang="en-US" dirty="0"/>
              <a:t>Put salt in the first one and mix it.</a:t>
            </a:r>
          </a:p>
          <a:p>
            <a:pPr marL="342900" indent="-342900" algn="l">
              <a:lnSpc>
                <a:spcPct val="150000"/>
              </a:lnSpc>
              <a:spcAft>
                <a:spcPts val="2400"/>
              </a:spcAft>
              <a:buFont typeface="Arial" panose="020B0604020202020204" pitchFamily="34" charset="0"/>
              <a:buChar char="•"/>
            </a:pPr>
            <a:r>
              <a:rPr lang="en-US" dirty="0"/>
              <a:t>Keep putting in salt until it looks full.</a:t>
            </a:r>
          </a:p>
          <a:p>
            <a:pPr marL="342900" indent="-342900" algn="l">
              <a:lnSpc>
                <a:spcPct val="150000"/>
              </a:lnSpc>
              <a:spcAft>
                <a:spcPts val="2400"/>
              </a:spcAft>
              <a:buFont typeface="Arial" panose="020B0604020202020204" pitchFamily="34" charset="0"/>
              <a:buChar char="•"/>
            </a:pPr>
            <a:r>
              <a:rPr lang="en-US" dirty="0"/>
              <a:t>Do the same with the others.</a:t>
            </a:r>
          </a:p>
          <a:p>
            <a:pPr marL="342900" indent="-342900" algn="l">
              <a:lnSpc>
                <a:spcPct val="150000"/>
              </a:lnSpc>
              <a:spcAft>
                <a:spcPts val="2400"/>
              </a:spcAft>
              <a:buFont typeface="Arial" panose="020B0604020202020204" pitchFamily="34" charset="0"/>
              <a:buChar char="•"/>
            </a:pPr>
            <a:r>
              <a:rPr lang="en-US" dirty="0"/>
              <a:t>Write down what you remember.</a:t>
            </a:r>
          </a:p>
        </p:txBody>
      </p:sp>
      <p:sp>
        <p:nvSpPr>
          <p:cNvPr id="16" name="Rounded Rectangle 5">
            <a:extLst>
              <a:ext uri="{FF2B5EF4-FFF2-40B4-BE49-F238E27FC236}">
                <a16:creationId xmlns:a16="http://schemas.microsoft.com/office/drawing/2014/main" id="{C59D0415-5D28-7116-1034-A6D28F817A7C}"/>
              </a:ext>
              <a:ext uri="{C183D7F6-B498-43B3-948B-1728B52AA6E4}">
                <adec:decorative xmlns:adec="http://schemas.microsoft.com/office/drawing/2017/decorative" val="1"/>
              </a:ext>
            </a:extLst>
          </p:cNvPr>
          <p:cNvSpPr/>
          <p:nvPr/>
        </p:nvSpPr>
        <p:spPr>
          <a:xfrm>
            <a:off x="1304036" y="1997964"/>
            <a:ext cx="859536" cy="420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6">
            <a:extLst>
              <a:ext uri="{FF2B5EF4-FFF2-40B4-BE49-F238E27FC236}">
                <a16:creationId xmlns:a16="http://schemas.microsoft.com/office/drawing/2014/main" id="{48C4EE33-E39E-9AE4-36CC-564E070EEF7C}"/>
              </a:ext>
              <a:ext uri="{C183D7F6-B498-43B3-948B-1728B52AA6E4}">
                <adec:decorative xmlns:adec="http://schemas.microsoft.com/office/drawing/2017/decorative" val="1"/>
              </a:ext>
            </a:extLst>
          </p:cNvPr>
          <p:cNvSpPr/>
          <p:nvPr/>
        </p:nvSpPr>
        <p:spPr>
          <a:xfrm>
            <a:off x="3943604" y="2016252"/>
            <a:ext cx="859536" cy="420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7">
            <a:extLst>
              <a:ext uri="{FF2B5EF4-FFF2-40B4-BE49-F238E27FC236}">
                <a16:creationId xmlns:a16="http://schemas.microsoft.com/office/drawing/2014/main" id="{B6C38007-3AD5-7B00-9370-15954BEADBDC}"/>
              </a:ext>
              <a:ext uri="{C183D7F6-B498-43B3-948B-1728B52AA6E4}">
                <adec:decorative xmlns:adec="http://schemas.microsoft.com/office/drawing/2017/decorative" val="1"/>
              </a:ext>
            </a:extLst>
          </p:cNvPr>
          <p:cNvSpPr/>
          <p:nvPr/>
        </p:nvSpPr>
        <p:spPr>
          <a:xfrm>
            <a:off x="1664208" y="2841697"/>
            <a:ext cx="4059936" cy="464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8">
            <a:extLst>
              <a:ext uri="{FF2B5EF4-FFF2-40B4-BE49-F238E27FC236}">
                <a16:creationId xmlns:a16="http://schemas.microsoft.com/office/drawing/2014/main" id="{B8E00599-9AFF-CAF4-3129-4A4A4A3C8C04}"/>
              </a:ext>
              <a:ext uri="{C183D7F6-B498-43B3-948B-1728B52AA6E4}">
                <adec:decorative xmlns:adec="http://schemas.microsoft.com/office/drawing/2017/decorative" val="1"/>
              </a:ext>
            </a:extLst>
          </p:cNvPr>
          <p:cNvSpPr/>
          <p:nvPr/>
        </p:nvSpPr>
        <p:spPr>
          <a:xfrm>
            <a:off x="1389888" y="3685575"/>
            <a:ext cx="548640" cy="3998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872F443E-8F9A-5FD0-B91F-474F752CC1D7}"/>
              </a:ext>
              <a:ext uri="{C183D7F6-B498-43B3-948B-1728B52AA6E4}">
                <adec:decorative xmlns:adec="http://schemas.microsoft.com/office/drawing/2017/decorative" val="1"/>
              </a:ext>
            </a:extLst>
          </p:cNvPr>
          <p:cNvSpPr/>
          <p:nvPr/>
        </p:nvSpPr>
        <p:spPr>
          <a:xfrm>
            <a:off x="2779776" y="3667287"/>
            <a:ext cx="1176528" cy="438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
            <a:extLst>
              <a:ext uri="{FF2B5EF4-FFF2-40B4-BE49-F238E27FC236}">
                <a16:creationId xmlns:a16="http://schemas.microsoft.com/office/drawing/2014/main" id="{4C593FF5-019A-E69B-085D-CACF9E4DA51B}"/>
              </a:ext>
              <a:ext uri="{C183D7F6-B498-43B3-948B-1728B52AA6E4}">
                <adec:decorative xmlns:adec="http://schemas.microsoft.com/office/drawing/2017/decorative" val="1"/>
              </a:ext>
            </a:extLst>
          </p:cNvPr>
          <p:cNvSpPr/>
          <p:nvPr/>
        </p:nvSpPr>
        <p:spPr>
          <a:xfrm>
            <a:off x="4540464" y="3685575"/>
            <a:ext cx="859536" cy="420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1">
            <a:extLst>
              <a:ext uri="{FF2B5EF4-FFF2-40B4-BE49-F238E27FC236}">
                <a16:creationId xmlns:a16="http://schemas.microsoft.com/office/drawing/2014/main" id="{35DE8CA1-C5D1-0E88-D98E-3665BE2CF903}"/>
              </a:ext>
              <a:ext uri="{C183D7F6-B498-43B3-948B-1728B52AA6E4}">
                <adec:decorative xmlns:adec="http://schemas.microsoft.com/office/drawing/2017/decorative" val="1"/>
              </a:ext>
            </a:extLst>
          </p:cNvPr>
          <p:cNvSpPr/>
          <p:nvPr/>
        </p:nvSpPr>
        <p:spPr>
          <a:xfrm>
            <a:off x="3526536" y="4573418"/>
            <a:ext cx="2197608" cy="420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2">
            <a:extLst>
              <a:ext uri="{FF2B5EF4-FFF2-40B4-BE49-F238E27FC236}">
                <a16:creationId xmlns:a16="http://schemas.microsoft.com/office/drawing/2014/main" id="{40CADFA5-BC2B-2C1A-70C9-E94E183FAD1D}"/>
              </a:ext>
              <a:ext uri="{C183D7F6-B498-43B3-948B-1728B52AA6E4}">
                <adec:decorative xmlns:adec="http://schemas.microsoft.com/office/drawing/2017/decorative" val="1"/>
              </a:ext>
            </a:extLst>
          </p:cNvPr>
          <p:cNvSpPr/>
          <p:nvPr/>
        </p:nvSpPr>
        <p:spPr>
          <a:xfrm>
            <a:off x="804672" y="5402384"/>
            <a:ext cx="4011168" cy="438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3">
            <a:extLst>
              <a:ext uri="{FF2B5EF4-FFF2-40B4-BE49-F238E27FC236}">
                <a16:creationId xmlns:a16="http://schemas.microsoft.com/office/drawing/2014/main" id="{ABE6958E-7EC6-8104-AA01-8F81442658FE}"/>
              </a:ext>
              <a:ext uri="{C183D7F6-B498-43B3-948B-1728B52AA6E4}">
                <adec:decorative xmlns:adec="http://schemas.microsoft.com/office/drawing/2017/decorative" val="1"/>
              </a:ext>
            </a:extLst>
          </p:cNvPr>
          <p:cNvSpPr/>
          <p:nvPr/>
        </p:nvSpPr>
        <p:spPr>
          <a:xfrm>
            <a:off x="2435352" y="6249638"/>
            <a:ext cx="2831592" cy="438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A8C059F-AA68-BDFF-696E-D9E87B2FE3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93</a:t>
            </a:fld>
            <a:endParaRPr lang="en-AU"/>
          </a:p>
        </p:txBody>
      </p:sp>
      <p:pic>
        <p:nvPicPr>
          <p:cNvPr id="7" name="Picture 6">
            <a:extLst>
              <a:ext uri="{FF2B5EF4-FFF2-40B4-BE49-F238E27FC236}">
                <a16:creationId xmlns:a16="http://schemas.microsoft.com/office/drawing/2014/main" id="{DEEA9164-6701-A2CC-0E13-FC7001C179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298118" y="2016252"/>
            <a:ext cx="4131882" cy="4481748"/>
          </a:xfrm>
          <a:prstGeom prst="rect">
            <a:avLst/>
          </a:prstGeom>
        </p:spPr>
      </p:pic>
    </p:spTree>
    <p:extLst>
      <p:ext uri="{BB962C8B-B14F-4D97-AF65-F5344CB8AC3E}">
        <p14:creationId xmlns:p14="http://schemas.microsoft.com/office/powerpoint/2010/main" val="36425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525610-EEBA-0400-217D-F45AAB9018EF}"/>
              </a:ext>
            </a:extLst>
          </p:cNvPr>
          <p:cNvSpPr>
            <a:spLocks noGrp="1"/>
          </p:cNvSpPr>
          <p:nvPr>
            <p:ph type="title"/>
          </p:nvPr>
        </p:nvSpPr>
        <p:spPr>
          <a:xfrm>
            <a:off x="359998" y="360000"/>
            <a:ext cx="10260002" cy="522000"/>
          </a:xfrm>
        </p:spPr>
        <p:txBody>
          <a:bodyPr/>
          <a:lstStyle/>
          <a:p>
            <a:r>
              <a:rPr lang="en-US" dirty="0"/>
              <a:t>2.3 Checkpoint 1 (2 of 2)</a:t>
            </a:r>
          </a:p>
        </p:txBody>
      </p:sp>
      <p:sp>
        <p:nvSpPr>
          <p:cNvPr id="4" name="Text Placeholder 3">
            <a:extLst>
              <a:ext uri="{FF2B5EF4-FFF2-40B4-BE49-F238E27FC236}">
                <a16:creationId xmlns:a16="http://schemas.microsoft.com/office/drawing/2014/main" id="{1846F263-55F1-8217-6B2B-7611439D9C32}"/>
              </a:ext>
            </a:extLst>
          </p:cNvPr>
          <p:cNvSpPr>
            <a:spLocks noGrp="1"/>
          </p:cNvSpPr>
          <p:nvPr>
            <p:ph type="body" sz="quarter" idx="18"/>
          </p:nvPr>
        </p:nvSpPr>
        <p:spPr>
          <a:xfrm>
            <a:off x="359998" y="1016704"/>
            <a:ext cx="10080000" cy="310015"/>
          </a:xfrm>
        </p:spPr>
        <p:txBody>
          <a:bodyPr/>
          <a:lstStyle/>
          <a:p>
            <a:r>
              <a:rPr lang="en-US"/>
              <a:t>Dr </a:t>
            </a:r>
            <a:r>
              <a:rPr lang="en-US" err="1"/>
              <a:t>Wacky’s</a:t>
            </a:r>
            <a:r>
              <a:rPr lang="en-US"/>
              <a:t> Lab </a:t>
            </a:r>
          </a:p>
        </p:txBody>
      </p:sp>
      <p:sp>
        <p:nvSpPr>
          <p:cNvPr id="7" name="TextBox 6">
            <a:extLst>
              <a:ext uri="{FF2B5EF4-FFF2-40B4-BE49-F238E27FC236}">
                <a16:creationId xmlns:a16="http://schemas.microsoft.com/office/drawing/2014/main" id="{A433A49F-9DF0-65B4-1306-D70FE6CE2977}"/>
              </a:ext>
            </a:extLst>
          </p:cNvPr>
          <p:cNvSpPr txBox="1"/>
          <p:nvPr/>
        </p:nvSpPr>
        <p:spPr>
          <a:xfrm>
            <a:off x="359998" y="1710482"/>
            <a:ext cx="11295360" cy="4985518"/>
          </a:xfrm>
          <a:prstGeom prst="rect">
            <a:avLst/>
          </a:prstGeom>
          <a:noFill/>
        </p:spPr>
        <p:txBody>
          <a:bodyPr wrap="square" lIns="0" tIns="0" rIns="0" bIns="0" rtlCol="0">
            <a:noAutofit/>
          </a:bodyPr>
          <a:lstStyle/>
          <a:p>
            <a:pPr marL="342900" indent="-342900">
              <a:lnSpc>
                <a:spcPct val="150000"/>
              </a:lnSpc>
              <a:spcAft>
                <a:spcPts val="1200"/>
              </a:spcAft>
              <a:buAutoNum type="arabicPeriod"/>
            </a:pPr>
            <a:r>
              <a:rPr lang="en-AU" sz="1800" dirty="0"/>
              <a:t>Use a 100 mL measuring cylinder to pour 100 mL of water into 5 separate 250 mL beakers.</a:t>
            </a:r>
          </a:p>
          <a:p>
            <a:pPr marL="342900" indent="-342900">
              <a:lnSpc>
                <a:spcPct val="150000"/>
              </a:lnSpc>
              <a:spcAft>
                <a:spcPts val="1200"/>
              </a:spcAft>
              <a:buAutoNum type="arabicPeriod"/>
            </a:pPr>
            <a:r>
              <a:rPr lang="en-AU" sz="1800" dirty="0"/>
              <a:t>Place each beaker into a water bath set to a different temperature: 30 °C, 40 °C, 50 °C, 60 °C and 70 °C. Allow them to sit for 30 minutes.</a:t>
            </a:r>
          </a:p>
          <a:p>
            <a:pPr marL="342900" indent="-342900">
              <a:lnSpc>
                <a:spcPct val="150000"/>
              </a:lnSpc>
              <a:spcAft>
                <a:spcPts val="1200"/>
              </a:spcAft>
              <a:buAutoNum type="arabicPeriod"/>
            </a:pPr>
            <a:r>
              <a:rPr lang="en-AU" sz="1800" dirty="0"/>
              <a:t>Place one level spatula of salt into the first beaker (30°C). Start the stopwatch.</a:t>
            </a:r>
          </a:p>
          <a:p>
            <a:pPr marL="342900" indent="-342900">
              <a:lnSpc>
                <a:spcPct val="150000"/>
              </a:lnSpc>
              <a:spcAft>
                <a:spcPts val="1200"/>
              </a:spcAft>
              <a:buAutoNum type="arabicPeriod"/>
            </a:pPr>
            <a:r>
              <a:rPr lang="en-AU" sz="1800" dirty="0"/>
              <a:t>Stir for 30 seconds. If the salt dissolves, add another level spatula of salt and stir for another 30 seconds.</a:t>
            </a:r>
          </a:p>
          <a:p>
            <a:pPr marL="342900" indent="-342900">
              <a:lnSpc>
                <a:spcPct val="150000"/>
              </a:lnSpc>
              <a:spcAft>
                <a:spcPts val="1200"/>
              </a:spcAft>
              <a:buAutoNum type="arabicPeriod"/>
            </a:pPr>
            <a:r>
              <a:rPr lang="en-AU" sz="1800" dirty="0"/>
              <a:t>Continue adding and stirring until no more salt dissolves after 30 seconds of stirring.</a:t>
            </a:r>
          </a:p>
          <a:p>
            <a:pPr marL="342900" indent="-342900">
              <a:lnSpc>
                <a:spcPct val="150000"/>
              </a:lnSpc>
              <a:spcAft>
                <a:spcPts val="1200"/>
              </a:spcAft>
              <a:buAutoNum type="arabicPeriod"/>
            </a:pPr>
            <a:r>
              <a:rPr lang="en-AU" sz="1800" dirty="0"/>
              <a:t>Record the number of level spatulas of salt that fully dissolved.</a:t>
            </a:r>
          </a:p>
          <a:p>
            <a:pPr marL="342900" indent="-342900">
              <a:lnSpc>
                <a:spcPct val="150000"/>
              </a:lnSpc>
              <a:spcAft>
                <a:spcPts val="1200"/>
              </a:spcAft>
              <a:buAutoNum type="arabicPeriod"/>
            </a:pPr>
            <a:r>
              <a:rPr lang="en-AU" sz="1800" dirty="0"/>
              <a:t>Repeat steps 3 to 6 for the remaining beakers.</a:t>
            </a:r>
          </a:p>
          <a:p>
            <a:pPr marL="342900" indent="-342900">
              <a:lnSpc>
                <a:spcPct val="150000"/>
              </a:lnSpc>
              <a:spcAft>
                <a:spcPts val="1200"/>
              </a:spcAft>
              <a:buAutoNum type="arabicPeriod"/>
            </a:pPr>
            <a:r>
              <a:rPr lang="en-AU" sz="1800" dirty="0"/>
              <a:t>Repeat the entire experiment twice more to improve reliability.</a:t>
            </a:r>
          </a:p>
        </p:txBody>
      </p:sp>
      <p:sp>
        <p:nvSpPr>
          <p:cNvPr id="2" name="Slide Number Placeholder 1">
            <a:extLst>
              <a:ext uri="{FF2B5EF4-FFF2-40B4-BE49-F238E27FC236}">
                <a16:creationId xmlns:a16="http://schemas.microsoft.com/office/drawing/2014/main" id="{CD0E4F02-F1C1-FC0B-9BD7-A7879273EB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94</a:t>
            </a:fld>
            <a:endParaRPr lang="en-AU"/>
          </a:p>
        </p:txBody>
      </p:sp>
    </p:spTree>
    <p:extLst>
      <p:ext uri="{BB962C8B-B14F-4D97-AF65-F5344CB8AC3E}">
        <p14:creationId xmlns:p14="http://schemas.microsoft.com/office/powerpoint/2010/main" val="407023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65A7B7-85E1-0D48-039F-B23089B31286}"/>
              </a:ext>
            </a:extLst>
          </p:cNvPr>
          <p:cNvSpPr>
            <a:spLocks noGrp="1"/>
          </p:cNvSpPr>
          <p:nvPr>
            <p:ph type="title"/>
          </p:nvPr>
        </p:nvSpPr>
        <p:spPr/>
        <p:txBody>
          <a:bodyPr/>
          <a:lstStyle/>
          <a:p>
            <a:r>
              <a:rPr lang="en-AU" dirty="0"/>
              <a:t>2.3 Quality criteria (1 of 2)</a:t>
            </a:r>
          </a:p>
        </p:txBody>
      </p:sp>
      <p:sp>
        <p:nvSpPr>
          <p:cNvPr id="7" name="Text Placeholder 6">
            <a:extLst>
              <a:ext uri="{FF2B5EF4-FFF2-40B4-BE49-F238E27FC236}">
                <a16:creationId xmlns:a16="http://schemas.microsoft.com/office/drawing/2014/main" id="{6EC684C6-470A-4F1E-1921-533B7915DD9E}"/>
              </a:ext>
            </a:extLst>
          </p:cNvPr>
          <p:cNvSpPr>
            <a:spLocks noGrp="1"/>
          </p:cNvSpPr>
          <p:nvPr>
            <p:ph type="body" sz="quarter" idx="18"/>
          </p:nvPr>
        </p:nvSpPr>
        <p:spPr/>
        <p:txBody>
          <a:bodyPr/>
          <a:lstStyle/>
          <a:p>
            <a:r>
              <a:rPr lang="en-AU"/>
              <a:t>Materials list</a:t>
            </a:r>
          </a:p>
        </p:txBody>
      </p:sp>
      <p:sp>
        <p:nvSpPr>
          <p:cNvPr id="6" name="Text Placeholder 5">
            <a:extLst>
              <a:ext uri="{FF2B5EF4-FFF2-40B4-BE49-F238E27FC236}">
                <a16:creationId xmlns:a16="http://schemas.microsoft.com/office/drawing/2014/main" id="{4BAA06BE-2078-12D3-B133-D108A1994C49}"/>
              </a:ext>
            </a:extLst>
          </p:cNvPr>
          <p:cNvSpPr>
            <a:spLocks noGrp="1"/>
          </p:cNvSpPr>
          <p:nvPr>
            <p:ph type="body" sz="quarter" idx="17"/>
          </p:nvPr>
        </p:nvSpPr>
        <p:spPr/>
        <p:txBody>
          <a:bodyPr/>
          <a:lstStyle/>
          <a:p>
            <a:r>
              <a:rPr lang="en-AU" b="1" dirty="0"/>
              <a:t>Materials list quality criteria</a:t>
            </a:r>
            <a:endParaRPr lang="en-AU" dirty="0"/>
          </a:p>
          <a:p>
            <a:pPr marL="342900" indent="-342900">
              <a:buFont typeface="Wingdings" panose="05000000000000000000" pitchFamily="2" charset="2"/>
              <a:buChar char="q"/>
            </a:pPr>
            <a:r>
              <a:rPr lang="en-AU" dirty="0"/>
              <a:t>Have I included all required materials? (Think carefully about everything that needs to be done)</a:t>
            </a:r>
          </a:p>
          <a:p>
            <a:pPr marL="342900" indent="-342900">
              <a:buFont typeface="Wingdings" panose="05000000000000000000" pitchFamily="2" charset="2"/>
              <a:buChar char="q"/>
            </a:pPr>
            <a:r>
              <a:rPr lang="en-AU" dirty="0"/>
              <a:t>Have I included the quantity of each item?</a:t>
            </a:r>
          </a:p>
          <a:p>
            <a:pPr marL="342900" indent="-342900">
              <a:buFont typeface="Wingdings" panose="05000000000000000000" pitchFamily="2" charset="2"/>
              <a:buChar char="q"/>
            </a:pPr>
            <a:r>
              <a:rPr lang="en-AU" dirty="0"/>
              <a:t>Have I included the size of the equipment needed?</a:t>
            </a:r>
          </a:p>
          <a:p>
            <a:pPr marL="342900" indent="-342900">
              <a:buFont typeface="Wingdings" panose="05000000000000000000" pitchFamily="2" charset="2"/>
              <a:buChar char="q"/>
            </a:pPr>
            <a:r>
              <a:rPr lang="en-AU" dirty="0"/>
              <a:t>Is the most suitable equipment being used?</a:t>
            </a:r>
          </a:p>
        </p:txBody>
      </p:sp>
      <p:sp>
        <p:nvSpPr>
          <p:cNvPr id="2" name="Slide Number Placeholder 1">
            <a:extLst>
              <a:ext uri="{FF2B5EF4-FFF2-40B4-BE49-F238E27FC236}">
                <a16:creationId xmlns:a16="http://schemas.microsoft.com/office/drawing/2014/main" id="{DD09F56B-30E0-37AE-16B8-72D2F5AC0E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2802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403D8-CD97-7D97-D645-E174AE3105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101560-9855-5256-7B80-6020CC28E2C2}"/>
              </a:ext>
            </a:extLst>
          </p:cNvPr>
          <p:cNvSpPr>
            <a:spLocks noGrp="1"/>
          </p:cNvSpPr>
          <p:nvPr>
            <p:ph type="title"/>
          </p:nvPr>
        </p:nvSpPr>
        <p:spPr/>
        <p:txBody>
          <a:bodyPr/>
          <a:lstStyle/>
          <a:p>
            <a:r>
              <a:rPr lang="en-AU" dirty="0"/>
              <a:t>2.3 Quality criteria (2 of 2)</a:t>
            </a:r>
          </a:p>
        </p:txBody>
      </p:sp>
      <p:sp>
        <p:nvSpPr>
          <p:cNvPr id="7" name="Text Placeholder 6">
            <a:extLst>
              <a:ext uri="{FF2B5EF4-FFF2-40B4-BE49-F238E27FC236}">
                <a16:creationId xmlns:a16="http://schemas.microsoft.com/office/drawing/2014/main" id="{09C78334-B549-798F-1FA6-F3D98F7440DC}"/>
              </a:ext>
            </a:extLst>
          </p:cNvPr>
          <p:cNvSpPr>
            <a:spLocks noGrp="1"/>
          </p:cNvSpPr>
          <p:nvPr>
            <p:ph type="body" sz="quarter" idx="18"/>
          </p:nvPr>
        </p:nvSpPr>
        <p:spPr/>
        <p:txBody>
          <a:bodyPr/>
          <a:lstStyle/>
          <a:p>
            <a:r>
              <a:rPr lang="en-AU"/>
              <a:t>Procedure</a:t>
            </a:r>
          </a:p>
        </p:txBody>
      </p:sp>
      <p:sp>
        <p:nvSpPr>
          <p:cNvPr id="6" name="Text Placeholder 5">
            <a:extLst>
              <a:ext uri="{FF2B5EF4-FFF2-40B4-BE49-F238E27FC236}">
                <a16:creationId xmlns:a16="http://schemas.microsoft.com/office/drawing/2014/main" id="{03EB107F-1A23-0587-1579-2153D6850AB3}"/>
              </a:ext>
            </a:extLst>
          </p:cNvPr>
          <p:cNvSpPr>
            <a:spLocks noGrp="1"/>
          </p:cNvSpPr>
          <p:nvPr>
            <p:ph type="body" sz="quarter" idx="17"/>
          </p:nvPr>
        </p:nvSpPr>
        <p:spPr/>
        <p:txBody>
          <a:bodyPr/>
          <a:lstStyle/>
          <a:p>
            <a:pPr marL="342900" indent="-342900">
              <a:buFont typeface="Wingdings" panose="05000000000000000000" pitchFamily="2" charset="2"/>
              <a:buChar char="q"/>
            </a:pPr>
            <a:r>
              <a:rPr lang="en-AU" sz="1800" dirty="0"/>
              <a:t>Have I included a verb at the start of each step?</a:t>
            </a:r>
          </a:p>
          <a:p>
            <a:pPr marL="342900" indent="-342900">
              <a:buFont typeface="Wingdings" panose="05000000000000000000" pitchFamily="2" charset="2"/>
              <a:buChar char="q"/>
            </a:pPr>
            <a:r>
              <a:rPr lang="en-AU" sz="1800" dirty="0"/>
              <a:t>Have I included details about how I will change the independent variable?</a:t>
            </a:r>
          </a:p>
          <a:p>
            <a:pPr marL="342900" indent="-342900">
              <a:buFont typeface="Wingdings" panose="05000000000000000000" pitchFamily="2" charset="2"/>
              <a:buChar char="q"/>
            </a:pPr>
            <a:r>
              <a:rPr lang="en-AU" sz="1800" dirty="0"/>
              <a:t>Have I included details about how I will measure the dependent variable?</a:t>
            </a:r>
          </a:p>
          <a:p>
            <a:pPr marL="342900" indent="-342900">
              <a:buFont typeface="Wingdings" panose="05000000000000000000" pitchFamily="2" charset="2"/>
              <a:buChar char="q"/>
            </a:pPr>
            <a:r>
              <a:rPr lang="en-AU" sz="1800" dirty="0"/>
              <a:t>Have I included details about the variables I will keep the same to ensure a fair test? (Controlled variables)</a:t>
            </a:r>
          </a:p>
          <a:p>
            <a:pPr marL="342900" indent="-342900">
              <a:buFont typeface="Wingdings" panose="05000000000000000000" pitchFamily="2" charset="2"/>
              <a:buChar char="q"/>
            </a:pPr>
            <a:r>
              <a:rPr lang="en-AU" sz="1800" dirty="0"/>
              <a:t>Have I included appropriate units for measurement? (For example, mL for volume)</a:t>
            </a:r>
          </a:p>
          <a:p>
            <a:pPr marL="342900" indent="-342900">
              <a:buFont typeface="Wingdings" panose="05000000000000000000" pitchFamily="2" charset="2"/>
              <a:buChar char="q"/>
            </a:pPr>
            <a:r>
              <a:rPr lang="en-AU" sz="1800" dirty="0"/>
              <a:t>Have I included the number of times the investigation will be carried out? (repetition)</a:t>
            </a:r>
          </a:p>
          <a:p>
            <a:pPr marL="342900" indent="-342900">
              <a:buFont typeface="Wingdings" panose="05000000000000000000" pitchFamily="2" charset="2"/>
              <a:buChar char="q"/>
            </a:pPr>
            <a:r>
              <a:rPr lang="en-AU" sz="1800" dirty="0"/>
              <a:t>Is my procedure detailed enough for someone else to carry it out exactly?</a:t>
            </a:r>
          </a:p>
          <a:p>
            <a:pPr marL="342900" indent="-342900">
              <a:buFont typeface="Wingdings" panose="05000000000000000000" pitchFamily="2" charset="2"/>
              <a:buChar char="q"/>
            </a:pPr>
            <a:r>
              <a:rPr lang="en-AU" sz="1800" dirty="0"/>
              <a:t>Does the order of my steps make sense for what I am trying to do?</a:t>
            </a:r>
          </a:p>
        </p:txBody>
      </p:sp>
      <p:sp>
        <p:nvSpPr>
          <p:cNvPr id="2" name="Slide Number Placeholder 1">
            <a:extLst>
              <a:ext uri="{FF2B5EF4-FFF2-40B4-BE49-F238E27FC236}">
                <a16:creationId xmlns:a16="http://schemas.microsoft.com/office/drawing/2014/main" id="{C16C16F8-6E2C-F590-52EF-98EDBDC06E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Tree>
    <p:extLst>
      <p:ext uri="{BB962C8B-B14F-4D97-AF65-F5344CB8AC3E}">
        <p14:creationId xmlns:p14="http://schemas.microsoft.com/office/powerpoint/2010/main" val="220616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826B7-EA6E-8D82-45D7-84814BC9FB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94FFA1-80DB-8CDF-5A33-6A9125355D22}"/>
              </a:ext>
            </a:extLst>
          </p:cNvPr>
          <p:cNvSpPr>
            <a:spLocks noGrp="1"/>
          </p:cNvSpPr>
          <p:nvPr>
            <p:ph type="title"/>
          </p:nvPr>
        </p:nvSpPr>
        <p:spPr/>
        <p:txBody>
          <a:bodyPr/>
          <a:lstStyle/>
          <a:p>
            <a:r>
              <a:rPr lang="en-AU">
                <a:cs typeface="Arial"/>
              </a:rPr>
              <a:t>2.4 Solubility (1 of 2)</a:t>
            </a:r>
          </a:p>
        </p:txBody>
      </p:sp>
      <p:sp>
        <p:nvSpPr>
          <p:cNvPr id="6" name="Text Placeholder 5">
            <a:extLst>
              <a:ext uri="{FF2B5EF4-FFF2-40B4-BE49-F238E27FC236}">
                <a16:creationId xmlns:a16="http://schemas.microsoft.com/office/drawing/2014/main" id="{E8C55FE8-A157-28D3-0C64-C873653A1D4F}"/>
              </a:ext>
            </a:extLst>
          </p:cNvPr>
          <p:cNvSpPr>
            <a:spLocks noGrp="1"/>
          </p:cNvSpPr>
          <p:nvPr>
            <p:ph type="body" sz="quarter" idx="18"/>
          </p:nvPr>
        </p:nvSpPr>
        <p:spPr/>
        <p:txBody>
          <a:bodyPr/>
          <a:lstStyle/>
          <a:p>
            <a:r>
              <a:rPr lang="en-AU" dirty="0"/>
              <a:t>Learning intentions and success criteria</a:t>
            </a:r>
          </a:p>
        </p:txBody>
      </p:sp>
      <p:graphicFrame>
        <p:nvGraphicFramePr>
          <p:cNvPr id="7" name="Table 6">
            <a:extLst>
              <a:ext uri="{FF2B5EF4-FFF2-40B4-BE49-F238E27FC236}">
                <a16:creationId xmlns:a16="http://schemas.microsoft.com/office/drawing/2014/main" id="{69402352-AF0C-E45E-A72C-9D3E722DD00B}"/>
              </a:ext>
            </a:extLst>
          </p:cNvPr>
          <p:cNvGraphicFramePr>
            <a:graphicFrameLocks noGrp="1"/>
          </p:cNvGraphicFramePr>
          <p:nvPr>
            <p:extLst>
              <p:ext uri="{D42A27DB-BD31-4B8C-83A1-F6EECF244321}">
                <p14:modId xmlns:p14="http://schemas.microsoft.com/office/powerpoint/2010/main" val="419584829"/>
              </p:ext>
            </p:extLst>
          </p:nvPr>
        </p:nvGraphicFramePr>
        <p:xfrm>
          <a:off x="359998" y="1793525"/>
          <a:ext cx="11753445" cy="4739451"/>
        </p:xfrm>
        <a:graphic>
          <a:graphicData uri="http://schemas.openxmlformats.org/drawingml/2006/table">
            <a:tbl>
              <a:tblPr firstRow="1">
                <a:tableStyleId>{B301B821-A1FF-4177-AEE7-76D212191A09}</a:tableStyleId>
              </a:tblPr>
              <a:tblGrid>
                <a:gridCol w="3654763">
                  <a:extLst>
                    <a:ext uri="{9D8B030D-6E8A-4147-A177-3AD203B41FA5}">
                      <a16:colId xmlns:a16="http://schemas.microsoft.com/office/drawing/2014/main" val="3623447875"/>
                    </a:ext>
                  </a:extLst>
                </a:gridCol>
                <a:gridCol w="8098682">
                  <a:extLst>
                    <a:ext uri="{9D8B030D-6E8A-4147-A177-3AD203B41FA5}">
                      <a16:colId xmlns:a16="http://schemas.microsoft.com/office/drawing/2014/main" val="3573327086"/>
                    </a:ext>
                  </a:extLst>
                </a:gridCol>
              </a:tblGrid>
              <a:tr h="372047">
                <a:tc>
                  <a:txBody>
                    <a:bodyPr/>
                    <a:lstStyle/>
                    <a:p>
                      <a:pPr>
                        <a:lnSpc>
                          <a:spcPct val="150000"/>
                        </a:lnSpc>
                        <a:spcAft>
                          <a:spcPts val="1200"/>
                        </a:spcAft>
                      </a:pPr>
                      <a:r>
                        <a:rPr lang="en-AU" sz="1800" dirty="0">
                          <a:solidFill>
                            <a:schemeClr val="accent1"/>
                          </a:solidFill>
                          <a:latin typeface="Arial"/>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537303">
                <a:tc>
                  <a:txBody>
                    <a:bodyPr/>
                    <a:lstStyle/>
                    <a:p>
                      <a:pPr marL="285750" indent="-285750">
                        <a:lnSpc>
                          <a:spcPct val="150000"/>
                        </a:lnSpc>
                        <a:spcAft>
                          <a:spcPts val="1200"/>
                        </a:spcAft>
                        <a:buFont typeface="Arial" panose="020B0604020202020204" pitchFamily="34" charset="0"/>
                        <a:buChar char="•"/>
                      </a:pPr>
                      <a:r>
                        <a:rPr lang="en-AU" sz="1800" b="0" i="0" u="none" strike="noStrike" noProof="0" dirty="0">
                          <a:latin typeface="Arial"/>
                        </a:rPr>
                        <a:t>to explain the properties of substances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a:latin typeface="Arial" panose="020B0604020202020204" pitchFamily="34" charset="0"/>
                          <a:cs typeface="Arial" panose="020B0604020202020204" pitchFamily="34" charset="0"/>
                        </a:rPr>
                        <a:t>define solubility</a:t>
                      </a:r>
                    </a:p>
                    <a:p>
                      <a:pPr marL="285750" indent="-285750">
                        <a:lnSpc>
                          <a:spcPct val="150000"/>
                        </a:lnSpc>
                        <a:spcAft>
                          <a:spcPts val="1200"/>
                        </a:spcAft>
                        <a:buFont typeface="Arial" panose="020B0604020202020204" pitchFamily="34" charset="0"/>
                        <a:buChar char="•"/>
                      </a:pPr>
                      <a:r>
                        <a:rPr lang="en-AU" sz="1800">
                          <a:latin typeface="Arial" panose="020B0604020202020204" pitchFamily="34" charset="0"/>
                          <a:cs typeface="Arial" panose="020B0604020202020204" pitchFamily="34" charset="0"/>
                        </a:rPr>
                        <a:t>identify which substances have high solubility</a:t>
                      </a:r>
                    </a:p>
                    <a:p>
                      <a:pPr marL="285750" indent="-285750">
                        <a:lnSpc>
                          <a:spcPct val="150000"/>
                        </a:lnSpc>
                        <a:spcAft>
                          <a:spcPts val="1200"/>
                        </a:spcAft>
                        <a:buFont typeface="Arial" panose="020B0604020202020204" pitchFamily="34" charset="0"/>
                        <a:buChar char="•"/>
                      </a:pPr>
                      <a:r>
                        <a:rPr lang="en-AU" sz="1800">
                          <a:latin typeface="Arial" panose="020B0604020202020204" pitchFamily="34" charset="0"/>
                          <a:cs typeface="Arial" panose="020B0604020202020204" pitchFamily="34" charset="0"/>
                        </a:rPr>
                        <a:t>summarise information of the solubility of substances in tables and graphs.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21415">
                <a:tc>
                  <a:txBody>
                    <a:bodyPr/>
                    <a:lstStyle/>
                    <a:p>
                      <a:pPr marL="285750" indent="-285750">
                        <a:lnSpc>
                          <a:spcPct val="150000"/>
                        </a:lnSpc>
                        <a:spcAft>
                          <a:spcPts val="1200"/>
                        </a:spcAft>
                        <a:buFont typeface="Arial" panose="020B0604020202020204" pitchFamily="34" charset="0"/>
                        <a:buChar char="•"/>
                      </a:pPr>
                      <a:r>
                        <a:rPr lang="en-AU" sz="1800">
                          <a:latin typeface="Arial"/>
                          <a:cs typeface="Arial"/>
                        </a:rPr>
                        <a:t>to plan a scientific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Clr>
                          <a:srgbClr val="22272B"/>
                        </a:buClr>
                        <a:buFont typeface="Arial" panose="020B0604020202020204" pitchFamily="34" charset="0"/>
                        <a:buChar char="•"/>
                      </a:pPr>
                      <a:r>
                        <a:rPr lang="en-AU" sz="1800" b="0" i="0" u="none" strike="noStrike" noProof="0" dirty="0">
                          <a:solidFill>
                            <a:srgbClr val="22272B"/>
                          </a:solidFill>
                          <a:latin typeface="Arial"/>
                        </a:rPr>
                        <a:t>identify the purpose of an investigation</a:t>
                      </a:r>
                      <a:endParaRPr lang="en-US" sz="1800" b="0" i="0" u="none" strike="noStrike" noProof="0" dirty="0">
                        <a:solidFill>
                          <a:srgbClr val="22272B"/>
                        </a:solidFill>
                        <a:latin typeface="Arial"/>
                      </a:endParaRPr>
                    </a:p>
                    <a:p>
                      <a:pPr marL="285750" lvl="0" indent="-285750">
                        <a:lnSpc>
                          <a:spcPct val="150000"/>
                        </a:lnSpc>
                        <a:spcAft>
                          <a:spcPts val="1200"/>
                        </a:spcAft>
                        <a:buClr>
                          <a:srgbClr val="22272B"/>
                        </a:buClr>
                        <a:buFont typeface="Arial" panose="020B0604020202020204" pitchFamily="34" charset="0"/>
                        <a:buChar char="•"/>
                      </a:pPr>
                      <a:r>
                        <a:rPr lang="en-AU" sz="1800" b="0" i="0" u="none" strike="noStrike" noProof="0" dirty="0">
                          <a:solidFill>
                            <a:srgbClr val="22272B"/>
                          </a:solidFill>
                          <a:latin typeface="Arial"/>
                        </a:rPr>
                        <a:t>identify the independent, dependent and controlled variables</a:t>
                      </a:r>
                    </a:p>
                    <a:p>
                      <a:pPr marL="285750" lvl="0" indent="-285750">
                        <a:lnSpc>
                          <a:spcPct val="150000"/>
                        </a:lnSpc>
                        <a:spcAft>
                          <a:spcPts val="1200"/>
                        </a:spcAft>
                        <a:buClr>
                          <a:srgbClr val="22272B"/>
                        </a:buClr>
                        <a:buFont typeface="Arial" panose="020B0604020202020204" pitchFamily="34" charset="0"/>
                        <a:buChar char="•"/>
                      </a:pPr>
                      <a:r>
                        <a:rPr lang="en-AU" sz="1800" b="0" i="0" u="none" strike="noStrike" noProof="0" dirty="0">
                          <a:solidFill>
                            <a:srgbClr val="22272B"/>
                          </a:solidFill>
                          <a:latin typeface="Arial"/>
                        </a:rPr>
                        <a:t>identify the data that needs to be collected to measure solubility</a:t>
                      </a:r>
                    </a:p>
                    <a:p>
                      <a:pPr marL="285750" lvl="0" indent="-285750">
                        <a:lnSpc>
                          <a:spcPct val="150000"/>
                        </a:lnSpc>
                        <a:spcAft>
                          <a:spcPts val="1200"/>
                        </a:spcAft>
                        <a:buClr>
                          <a:srgbClr val="22272B"/>
                        </a:buClr>
                        <a:buFont typeface="Arial" panose="020B0604020202020204" pitchFamily="34" charset="0"/>
                        <a:buChar char="•"/>
                      </a:pPr>
                      <a:r>
                        <a:rPr lang="en-AU" sz="1800" b="0" i="0" u="none" strike="noStrike" noProof="0" dirty="0">
                          <a:solidFill>
                            <a:srgbClr val="22272B"/>
                          </a:solidFill>
                          <a:latin typeface="Arial"/>
                        </a:rPr>
                        <a:t>identify appropriate equipment for an investigation</a:t>
                      </a:r>
                      <a:endParaRPr lang="en-US" sz="1800" b="0" i="0" u="none" strike="noStrike" noProof="0" dirty="0">
                        <a:solidFill>
                          <a:srgbClr val="22272B"/>
                        </a:solidFill>
                        <a:latin typeface="Arial"/>
                      </a:endParaRPr>
                    </a:p>
                    <a:p>
                      <a:pPr marL="285750" lvl="0" indent="-285750">
                        <a:lnSpc>
                          <a:spcPct val="150000"/>
                        </a:lnSpc>
                        <a:spcAft>
                          <a:spcPts val="1200"/>
                        </a:spcAft>
                        <a:buClr>
                          <a:srgbClr val="22272B"/>
                        </a:buClr>
                        <a:buFont typeface="Arial" panose="020B0604020202020204" pitchFamily="34" charset="0"/>
                        <a:buChar char="•"/>
                      </a:pPr>
                      <a:r>
                        <a:rPr lang="en-AU" sz="1800" b="0" i="0" u="none" strike="noStrike" noProof="0" dirty="0">
                          <a:solidFill>
                            <a:srgbClr val="22272B"/>
                          </a:solidFill>
                          <a:latin typeface="Arial"/>
                        </a:rPr>
                        <a:t>Outline a method for an investigation</a:t>
                      </a:r>
                      <a:endParaRPr lang="en-US" sz="1800" b="0" i="0" u="none" strike="noStrike" noProof="0" dirty="0">
                        <a:solidFill>
                          <a:srgbClr val="22272B"/>
                        </a:solidFill>
                        <a:latin typeface="Aria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428873"/>
                  </a:ext>
                </a:extLst>
              </a:tr>
            </a:tbl>
          </a:graphicData>
        </a:graphic>
      </p:graphicFrame>
      <p:sp>
        <p:nvSpPr>
          <p:cNvPr id="2" name="Slide Number Placeholder 1">
            <a:extLst>
              <a:ext uri="{FF2B5EF4-FFF2-40B4-BE49-F238E27FC236}">
                <a16:creationId xmlns:a16="http://schemas.microsoft.com/office/drawing/2014/main" id="{EA6CEB03-02AA-40E8-398C-3463BAE6C0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97</a:t>
            </a:fld>
            <a:endParaRPr lang="en-AU"/>
          </a:p>
        </p:txBody>
      </p:sp>
    </p:spTree>
    <p:extLst>
      <p:ext uri="{BB962C8B-B14F-4D97-AF65-F5344CB8AC3E}">
        <p14:creationId xmlns:p14="http://schemas.microsoft.com/office/powerpoint/2010/main" val="1158321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89C5E-1314-80B7-064F-8D3C5C6832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65C453-3807-800E-C1B4-281E84638C5C}"/>
              </a:ext>
            </a:extLst>
          </p:cNvPr>
          <p:cNvSpPr>
            <a:spLocks noGrp="1"/>
          </p:cNvSpPr>
          <p:nvPr>
            <p:ph type="title"/>
          </p:nvPr>
        </p:nvSpPr>
        <p:spPr/>
        <p:txBody>
          <a:bodyPr/>
          <a:lstStyle/>
          <a:p>
            <a:r>
              <a:rPr lang="en-AU">
                <a:cs typeface="Arial"/>
              </a:rPr>
              <a:t>2.4 Solubility (2 of 2)</a:t>
            </a:r>
          </a:p>
        </p:txBody>
      </p:sp>
      <p:sp>
        <p:nvSpPr>
          <p:cNvPr id="6" name="Text Placeholder 5">
            <a:extLst>
              <a:ext uri="{FF2B5EF4-FFF2-40B4-BE49-F238E27FC236}">
                <a16:creationId xmlns:a16="http://schemas.microsoft.com/office/drawing/2014/main" id="{2CCDF1AB-99A0-6FF1-D03A-BB2F04CACCE7}"/>
              </a:ext>
            </a:extLst>
          </p:cNvPr>
          <p:cNvSpPr>
            <a:spLocks noGrp="1"/>
          </p:cNvSpPr>
          <p:nvPr>
            <p:ph type="body" sz="quarter" idx="18"/>
          </p:nvPr>
        </p:nvSpPr>
        <p:spPr/>
        <p:txBody>
          <a:bodyPr/>
          <a:lstStyle/>
          <a:p>
            <a:r>
              <a:rPr lang="en-AU"/>
              <a:t>Learning intentions and success criteria</a:t>
            </a:r>
          </a:p>
        </p:txBody>
      </p:sp>
      <p:graphicFrame>
        <p:nvGraphicFramePr>
          <p:cNvPr id="7" name="Table 6">
            <a:extLst>
              <a:ext uri="{FF2B5EF4-FFF2-40B4-BE49-F238E27FC236}">
                <a16:creationId xmlns:a16="http://schemas.microsoft.com/office/drawing/2014/main" id="{296A2C33-FC16-B3EF-D1F7-7AC85BB8E081}"/>
              </a:ext>
            </a:extLst>
          </p:cNvPr>
          <p:cNvGraphicFramePr>
            <a:graphicFrameLocks noGrp="1"/>
          </p:cNvGraphicFramePr>
          <p:nvPr>
            <p:extLst>
              <p:ext uri="{D42A27DB-BD31-4B8C-83A1-F6EECF244321}">
                <p14:modId xmlns:p14="http://schemas.microsoft.com/office/powerpoint/2010/main" val="3890468644"/>
              </p:ext>
            </p:extLst>
          </p:nvPr>
        </p:nvGraphicFramePr>
        <p:xfrm>
          <a:off x="348001" y="1691925"/>
          <a:ext cx="11496000" cy="4750753"/>
        </p:xfrm>
        <a:graphic>
          <a:graphicData uri="http://schemas.openxmlformats.org/drawingml/2006/table">
            <a:tbl>
              <a:tblPr firstRow="1">
                <a:tableStyleId>{B301B821-A1FF-4177-AEE7-76D212191A09}</a:tableStyleId>
              </a:tblPr>
              <a:tblGrid>
                <a:gridCol w="3574710">
                  <a:extLst>
                    <a:ext uri="{9D8B030D-6E8A-4147-A177-3AD203B41FA5}">
                      <a16:colId xmlns:a16="http://schemas.microsoft.com/office/drawing/2014/main" val="3623447875"/>
                    </a:ext>
                  </a:extLst>
                </a:gridCol>
                <a:gridCol w="7921290">
                  <a:extLst>
                    <a:ext uri="{9D8B030D-6E8A-4147-A177-3AD203B41FA5}">
                      <a16:colId xmlns:a16="http://schemas.microsoft.com/office/drawing/2014/main" val="3573327086"/>
                    </a:ext>
                  </a:extLst>
                </a:gridCol>
              </a:tblGrid>
              <a:tr h="372047">
                <a:tc>
                  <a:txBody>
                    <a:bodyPr/>
                    <a:lstStyle/>
                    <a:p>
                      <a:pPr>
                        <a:lnSpc>
                          <a:spcPct val="150000"/>
                        </a:lnSpc>
                        <a:spcAft>
                          <a:spcPts val="1200"/>
                        </a:spcAft>
                      </a:pPr>
                      <a:r>
                        <a:rPr lang="en-AU" sz="1800" dirty="0">
                          <a:solidFill>
                            <a:schemeClr val="accent1"/>
                          </a:solidFill>
                          <a:latin typeface="Arial"/>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Arial"/>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537303">
                <a:tc>
                  <a:txBody>
                    <a:bodyPr/>
                    <a:lstStyle/>
                    <a:p>
                      <a:pPr marL="285750" indent="-285750">
                        <a:lnSpc>
                          <a:spcPct val="150000"/>
                        </a:lnSpc>
                        <a:spcAft>
                          <a:spcPts val="1200"/>
                        </a:spcAft>
                        <a:buFont typeface="Arial" panose="020B0604020202020204" pitchFamily="34" charset="0"/>
                        <a:buChar char="•"/>
                      </a:pPr>
                      <a:r>
                        <a:rPr lang="en-AU" sz="1600" b="0" i="0" u="none" strike="noStrike" noProof="0" dirty="0">
                          <a:latin typeface="Arial"/>
                        </a:rPr>
                        <a:t>to conduct a scientific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600">
                          <a:latin typeface="Arial" panose="020B0604020202020204" pitchFamily="34" charset="0"/>
                          <a:cs typeface="Arial" panose="020B0604020202020204" pitchFamily="34" charset="0"/>
                        </a:rPr>
                        <a:t>use equipment correctly and safely to conduct an investigation to determine the solubility of substances in water</a:t>
                      </a:r>
                    </a:p>
                    <a:p>
                      <a:pPr marL="285750" indent="-285750">
                        <a:lnSpc>
                          <a:spcPct val="150000"/>
                        </a:lnSpc>
                        <a:spcAft>
                          <a:spcPts val="1200"/>
                        </a:spcAft>
                        <a:buFont typeface="Arial" panose="020B0604020202020204" pitchFamily="34" charset="0"/>
                        <a:buChar char="•"/>
                      </a:pPr>
                      <a:r>
                        <a:rPr lang="en-AU" sz="1600">
                          <a:latin typeface="Arial" panose="020B0604020202020204" pitchFamily="34" charset="0"/>
                          <a:cs typeface="Arial" panose="020B0604020202020204" pitchFamily="34" charset="0"/>
                        </a:rPr>
                        <a:t>make and record observations about the solubility of substances</a:t>
                      </a:r>
                    </a:p>
                    <a:p>
                      <a:pPr marL="285750" indent="-285750">
                        <a:lnSpc>
                          <a:spcPct val="150000"/>
                        </a:lnSpc>
                        <a:spcAft>
                          <a:spcPts val="1200"/>
                        </a:spcAft>
                        <a:buFont typeface="Arial" panose="020B0604020202020204" pitchFamily="34" charset="0"/>
                        <a:buChar char="•"/>
                      </a:pPr>
                      <a:r>
                        <a:rPr lang="en-AU" sz="1600">
                          <a:latin typeface="Arial" panose="020B0604020202020204" pitchFamily="34" charset="0"/>
                          <a:cs typeface="Arial" panose="020B0604020202020204" pitchFamily="34" charset="0"/>
                        </a:rPr>
                        <a:t>record data precisely in a table</a:t>
                      </a:r>
                    </a:p>
                    <a:p>
                      <a:pPr marL="285750" indent="-285750">
                        <a:lnSpc>
                          <a:spcPct val="150000"/>
                        </a:lnSpc>
                        <a:spcAft>
                          <a:spcPts val="1200"/>
                        </a:spcAft>
                        <a:buFont typeface="Arial" panose="020B0604020202020204" pitchFamily="34" charset="0"/>
                        <a:buChar char="•"/>
                      </a:pPr>
                      <a:r>
                        <a:rPr lang="en-AU" sz="1600">
                          <a:latin typeface="Arial" panose="020B0604020202020204" pitchFamily="34" charset="0"/>
                          <a:cs typeface="Arial" panose="020B0604020202020204" pitchFamily="34" charset="0"/>
                        </a:rPr>
                        <a:t>record observations accurately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21415">
                <a:tc>
                  <a:txBody>
                    <a:bodyPr/>
                    <a:lstStyle/>
                    <a:p>
                      <a:pPr marL="285750" indent="-285750">
                        <a:lnSpc>
                          <a:spcPct val="150000"/>
                        </a:lnSpc>
                        <a:spcAft>
                          <a:spcPts val="1200"/>
                        </a:spcAft>
                        <a:buFont typeface="Arial" panose="020B0604020202020204" pitchFamily="34" charset="0"/>
                        <a:buChar char="•"/>
                      </a:pPr>
                      <a:r>
                        <a:rPr lang="en-AU" sz="1600">
                          <a:latin typeface="Arial"/>
                          <a:cs typeface="Arial"/>
                        </a:rPr>
                        <a:t>to process data and information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Clr>
                          <a:srgbClr val="22272B"/>
                        </a:buClr>
                        <a:buFont typeface="Arial" panose="020B0604020202020204" pitchFamily="34" charset="0"/>
                        <a:buChar char="•"/>
                      </a:pPr>
                      <a:r>
                        <a:rPr lang="en-AU" sz="1600" b="0" i="0" u="none" strike="noStrike" noProof="0" dirty="0">
                          <a:solidFill>
                            <a:srgbClr val="22272B"/>
                          </a:solidFill>
                          <a:latin typeface="Arial"/>
                        </a:rPr>
                        <a:t>calculate the mean of a dataset</a:t>
                      </a:r>
                    </a:p>
                    <a:p>
                      <a:pPr marL="285750" indent="-285750">
                        <a:lnSpc>
                          <a:spcPct val="150000"/>
                        </a:lnSpc>
                        <a:spcAft>
                          <a:spcPts val="1200"/>
                        </a:spcAft>
                        <a:buClr>
                          <a:srgbClr val="22272B"/>
                        </a:buClr>
                        <a:buFont typeface="Arial" panose="020B0604020202020204" pitchFamily="34" charset="0"/>
                        <a:buChar char="•"/>
                      </a:pPr>
                      <a:r>
                        <a:rPr lang="en-AU" sz="1600" b="0" i="0" u="none" strike="noStrike" noProof="0" dirty="0">
                          <a:solidFill>
                            <a:srgbClr val="22272B"/>
                          </a:solidFill>
                          <a:latin typeface="Arial"/>
                        </a:rPr>
                        <a:t>identify which data should be graphed</a:t>
                      </a:r>
                    </a:p>
                    <a:p>
                      <a:pPr marL="285750" indent="-285750">
                        <a:lnSpc>
                          <a:spcPct val="150000"/>
                        </a:lnSpc>
                        <a:spcAft>
                          <a:spcPts val="1200"/>
                        </a:spcAft>
                        <a:buClr>
                          <a:srgbClr val="22272B"/>
                        </a:buClr>
                        <a:buFont typeface="Arial" panose="020B0604020202020204" pitchFamily="34" charset="0"/>
                        <a:buChar char="•"/>
                      </a:pPr>
                      <a:r>
                        <a:rPr lang="en-AU" sz="1600" b="0" i="0" u="none" strike="noStrike" noProof="0" dirty="0">
                          <a:solidFill>
                            <a:srgbClr val="22272B"/>
                          </a:solidFill>
                          <a:latin typeface="Arial"/>
                        </a:rPr>
                        <a:t>select an appropriate graph to represent the solubility of different substances</a:t>
                      </a:r>
                    </a:p>
                    <a:p>
                      <a:pPr marL="285750" indent="-285750">
                        <a:lnSpc>
                          <a:spcPct val="150000"/>
                        </a:lnSpc>
                        <a:spcAft>
                          <a:spcPts val="1200"/>
                        </a:spcAft>
                        <a:buClr>
                          <a:srgbClr val="22272B"/>
                        </a:buClr>
                        <a:buFont typeface="Arial" panose="020B0604020202020204" pitchFamily="34" charset="0"/>
                        <a:buChar char="•"/>
                      </a:pPr>
                      <a:r>
                        <a:rPr lang="en-AU" sz="1600" b="0" i="0" u="none" strike="noStrike" noProof="0" dirty="0">
                          <a:solidFill>
                            <a:srgbClr val="22272B"/>
                          </a:solidFill>
                          <a:latin typeface="Arial"/>
                        </a:rPr>
                        <a:t>construct a column graph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428873"/>
                  </a:ext>
                </a:extLst>
              </a:tr>
            </a:tbl>
          </a:graphicData>
        </a:graphic>
      </p:graphicFrame>
      <p:sp>
        <p:nvSpPr>
          <p:cNvPr id="2" name="Slide Number Placeholder 1">
            <a:extLst>
              <a:ext uri="{FF2B5EF4-FFF2-40B4-BE49-F238E27FC236}">
                <a16:creationId xmlns:a16="http://schemas.microsoft.com/office/drawing/2014/main" id="{B6CA23D9-6D49-E6F2-4032-5B45A4F7FB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42899061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632A6-1361-F869-C035-D7A6B24E7AD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FD65433-994D-8AFA-A041-50EBA85B3678}"/>
              </a:ext>
            </a:extLst>
          </p:cNvPr>
          <p:cNvSpPr>
            <a:spLocks noGrp="1"/>
          </p:cNvSpPr>
          <p:nvPr>
            <p:ph type="title"/>
          </p:nvPr>
        </p:nvSpPr>
        <p:spPr/>
        <p:txBody>
          <a:bodyPr/>
          <a:lstStyle/>
          <a:p>
            <a:r>
              <a:rPr lang="en-AU" dirty="0"/>
              <a:t>2.4 Constructing a column graph (1 of 2)</a:t>
            </a:r>
          </a:p>
        </p:txBody>
      </p:sp>
      <p:sp>
        <p:nvSpPr>
          <p:cNvPr id="3" name="Text Placeholder 12">
            <a:extLst>
              <a:ext uri="{FF2B5EF4-FFF2-40B4-BE49-F238E27FC236}">
                <a16:creationId xmlns:a16="http://schemas.microsoft.com/office/drawing/2014/main" id="{390F5987-BFD7-3C88-BAF0-46F4A2B4248B}"/>
              </a:ext>
            </a:extLst>
          </p:cNvPr>
          <p:cNvSpPr>
            <a:spLocks noGrp="1"/>
          </p:cNvSpPr>
          <p:nvPr>
            <p:ph type="body" sz="quarter" idx="18"/>
          </p:nvPr>
        </p:nvSpPr>
        <p:spPr/>
        <p:txBody>
          <a:bodyPr/>
          <a:lstStyle/>
          <a:p>
            <a:r>
              <a:rPr lang="en-AU"/>
              <a:t>Vertical column graphs by hand</a:t>
            </a:r>
          </a:p>
        </p:txBody>
      </p:sp>
      <p:pic>
        <p:nvPicPr>
          <p:cNvPr id="4" name="Google Shape;125;p11" descr="Image link to video on constructing vertical column graphs.">
            <a:hlinkClick r:id="rId3"/>
            <a:extLst>
              <a:ext uri="{FF2B5EF4-FFF2-40B4-BE49-F238E27FC236}">
                <a16:creationId xmlns:a16="http://schemas.microsoft.com/office/drawing/2014/main" id="{2EB1E29C-427F-A8CE-CA16-F5FFE84F3AD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74901" y="1646719"/>
            <a:ext cx="8042198" cy="4615162"/>
          </a:xfrm>
          <a:prstGeom prst="rect">
            <a:avLst/>
          </a:prstGeom>
          <a:noFill/>
          <a:ln w="28575">
            <a:solidFill>
              <a:schemeClr val="tx1"/>
            </a:solidFill>
          </a:ln>
        </p:spPr>
      </p:pic>
      <p:sp>
        <p:nvSpPr>
          <p:cNvPr id="8" name="TextBox 7">
            <a:extLst>
              <a:ext uri="{FF2B5EF4-FFF2-40B4-BE49-F238E27FC236}">
                <a16:creationId xmlns:a16="http://schemas.microsoft.com/office/drawing/2014/main" id="{7D01E49D-2146-E1D9-F0AF-62C5189ECF58}"/>
              </a:ext>
            </a:extLst>
          </p:cNvPr>
          <p:cNvSpPr txBox="1"/>
          <p:nvPr/>
        </p:nvSpPr>
        <p:spPr>
          <a:xfrm>
            <a:off x="2074901" y="6331334"/>
            <a:ext cx="6099048" cy="369332"/>
          </a:xfrm>
          <a:prstGeom prst="rect">
            <a:avLst/>
          </a:prstGeom>
          <a:noFill/>
        </p:spPr>
        <p:txBody>
          <a:bodyPr wrap="square" lIns="91440" tIns="45720" rIns="91440" bIns="45720" anchor="t">
            <a:spAutoFit/>
          </a:bodyPr>
          <a:lstStyle/>
          <a:p>
            <a:r>
              <a:rPr lang="en-US" sz="1800" dirty="0">
                <a:hlinkClick r:id="rId3"/>
              </a:rPr>
              <a:t>Constructing vertical column graphs (4:11)</a:t>
            </a:r>
            <a:endParaRPr lang="en-US" sz="1800" dirty="0"/>
          </a:p>
        </p:txBody>
      </p:sp>
      <p:sp>
        <p:nvSpPr>
          <p:cNvPr id="2" name="Slide Number Placeholder 1">
            <a:extLst>
              <a:ext uri="{FF2B5EF4-FFF2-40B4-BE49-F238E27FC236}">
                <a16:creationId xmlns:a16="http://schemas.microsoft.com/office/drawing/2014/main" id="{5BF5ECB9-49F8-9052-E5E8-7E890E0E86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Tree>
    <p:extLst>
      <p:ext uri="{BB962C8B-B14F-4D97-AF65-F5344CB8AC3E}">
        <p14:creationId xmlns:p14="http://schemas.microsoft.com/office/powerpoint/2010/main" val="408384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topublish xmlns="95386ad3-46d6-4eb6-bbc1-9b19b13a5756" xsi:nil="true"/>
    <Migrated xmlns="95386ad3-46d6-4eb6-bbc1-9b19b13a5756" xsi:nil="true"/>
    <Description2 xmlns="95386ad3-46d6-4eb6-bbc1-9b19b13a5756" xsi:nil="true"/>
    <lcf76f155ced4ddcb4097134ff3c332f xmlns="95386ad3-46d6-4eb6-bbc1-9b19b13a5756">
      <Terms xmlns="http://schemas.microsoft.com/office/infopath/2007/PartnerControls"/>
    </lcf76f155ced4ddcb4097134ff3c332f>
    <TaxCatchAll xmlns="9191b990-ddf9-46cb-8ffe-20db9d3a58aa" xsi:nil="true"/>
    <InDAM xmlns="95386ad3-46d6-4eb6-bbc1-9b19b13a5756" xsi:nil="true"/>
  </documentManagement>
</p:properties>
</file>

<file path=customXml/itemProps1.xml><?xml version="1.0" encoding="utf-8"?>
<ds:datastoreItem xmlns:ds="http://schemas.openxmlformats.org/officeDocument/2006/customXml" ds:itemID="{28C41951-3A50-4FAD-B49D-BCB5A2CE5308}"/>
</file>

<file path=customXml/itemProps2.xml><?xml version="1.0" encoding="utf-8"?>
<ds:datastoreItem xmlns:ds="http://schemas.openxmlformats.org/officeDocument/2006/customXml" ds:itemID="{7837F1FA-609D-40A2-A1FB-554405480E54}"/>
</file>

<file path=customXml/itemProps3.xml><?xml version="1.0" encoding="utf-8"?>
<ds:datastoreItem xmlns:ds="http://schemas.openxmlformats.org/officeDocument/2006/customXml" ds:itemID="{EBDD0E1F-532C-48A9-9928-3E6CF77AD699}"/>
</file>

<file path=docMetadata/LabelInfo.xml><?xml version="1.0" encoding="utf-8"?>
<clbl:labelList xmlns:clbl="http://schemas.microsoft.com/office/2020/mipLabelMetadata">
  <clbl:label id="{05a0e69a-418a-47c1-9c25-9387261bf991}" enabled="0" method="" siteId="{05a0e69a-418a-47c1-9c25-9387261bf991}" removed="1"/>
</clbl:labelList>
</file>

<file path=docProps/app.xml><?xml version="1.0" encoding="utf-8"?>
<Properties xmlns="http://schemas.openxmlformats.org/officeDocument/2006/extended-properties" xmlns:vt="http://schemas.openxmlformats.org/officeDocument/2006/docPropsVTypes">
  <Template>Secondary classroom slide deck template (1)</Template>
  <TotalTime>0</TotalTime>
  <Words>19246</Words>
  <Application>Microsoft Office PowerPoint</Application>
  <PresentationFormat>Widescreen</PresentationFormat>
  <Paragraphs>2288</Paragraphs>
  <Slides>142</Slides>
  <Notes>140</Notes>
  <HiddenSlides>2</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142</vt:i4>
      </vt:variant>
    </vt:vector>
  </HeadingPairs>
  <TitlesOfParts>
    <vt:vector size="153" baseType="lpstr">
      <vt:lpstr>Arial</vt:lpstr>
      <vt:lpstr>Times New Roman</vt:lpstr>
      <vt:lpstr>Montserrat</vt:lpstr>
      <vt:lpstr>Calibri</vt:lpstr>
      <vt:lpstr>Cambria Math</vt:lpstr>
      <vt:lpstr>Wingdings</vt:lpstr>
      <vt:lpstr>Public Sans</vt:lpstr>
      <vt:lpstr>Montserrat</vt:lpstr>
      <vt:lpstr>Aptos</vt:lpstr>
      <vt:lpstr>Public Sans Light</vt:lpstr>
      <vt:lpstr>1_NSWG Corporate</vt:lpstr>
      <vt:lpstr>Instructions for use</vt:lpstr>
      <vt:lpstr>Solutions and mixtures</vt:lpstr>
      <vt:lpstr>Contents 1</vt:lpstr>
      <vt:lpstr>Contents 2</vt:lpstr>
      <vt:lpstr>How do the states of matter shape water’s journey and behaviour on Earth?</vt:lpstr>
      <vt:lpstr>1.1 The states of matter (1 of 2)</vt:lpstr>
      <vt:lpstr>1.1 The states of matter (2 of 2)</vt:lpstr>
      <vt:lpstr>1.1 Matter</vt:lpstr>
      <vt:lpstr>1.1 Checkpoint 1</vt:lpstr>
      <vt:lpstr>1.1 Movement of water on Earth (1 of 2)</vt:lpstr>
      <vt:lpstr>1.1 Movement of water on Earth (2 of 2)</vt:lpstr>
      <vt:lpstr>1.1 The water cycle</vt:lpstr>
      <vt:lpstr>1.1 Apparatus setup</vt:lpstr>
      <vt:lpstr>1.1 Lighting the Bunsen burner</vt:lpstr>
      <vt:lpstr>1.1 Checkpoint 2</vt:lpstr>
      <vt:lpstr>1.1 Constructing a line graph</vt:lpstr>
      <vt:lpstr>1.1 Checkpoint 3 (1 of 2)</vt:lpstr>
      <vt:lpstr>1.1 Checkpoint 3 (2 of 2)</vt:lpstr>
      <vt:lpstr>1.1 Investigation data</vt:lpstr>
      <vt:lpstr>1.1 Checkpoint 4</vt:lpstr>
      <vt:lpstr>1.2 Changes in the state of matter</vt:lpstr>
      <vt:lpstr>1.2 Heating matter and changes in state</vt:lpstr>
      <vt:lpstr>1.2 Particle theory of matter (1 of 5)</vt:lpstr>
      <vt:lpstr>1.2 Particle theory of matter (2 of 5)</vt:lpstr>
      <vt:lpstr>1.2 Particle theory of matter (3 of 5)</vt:lpstr>
      <vt:lpstr>1.2 Particle theory of matter (4 of 5)</vt:lpstr>
      <vt:lpstr>1.2 Particle theory of matter (5 of 5)</vt:lpstr>
      <vt:lpstr>1.2 Checkpoint 1</vt:lpstr>
      <vt:lpstr>1.2 Describing changes of state (1 of 7)</vt:lpstr>
      <vt:lpstr>1.2 Describing changes of state (2 of 7)</vt:lpstr>
      <vt:lpstr>1.2 Describing changes of state (3 of 7)</vt:lpstr>
      <vt:lpstr>1.2 Describing changes of state (4 of 7)</vt:lpstr>
      <vt:lpstr>1.2 Describing changes of state (5 of 7)</vt:lpstr>
      <vt:lpstr>1.2 Describing changes of state (6 of 7)</vt:lpstr>
      <vt:lpstr>1.2 Describing changes of state (7 of 7)</vt:lpstr>
      <vt:lpstr>1.2 Checkpoint 2</vt:lpstr>
      <vt:lpstr>1.2 Checkpoint 3</vt:lpstr>
      <vt:lpstr>1.3 Buoyancy (1 of 2)</vt:lpstr>
      <vt:lpstr>1.3 Buoyancy (2 of 2)</vt:lpstr>
      <vt:lpstr>1.3 Introducing buoyancy</vt:lpstr>
      <vt:lpstr>1.3 How does buoyancy work?</vt:lpstr>
      <vt:lpstr>1.3 Checkpoint 1</vt:lpstr>
      <vt:lpstr>1.3 Checkpoint 2</vt:lpstr>
      <vt:lpstr>1.4 Density (1 of 2)</vt:lpstr>
      <vt:lpstr>1.4 Density (2 of 2)</vt:lpstr>
      <vt:lpstr>1.4 Introducing density</vt:lpstr>
      <vt:lpstr>1.4 Volume</vt:lpstr>
      <vt:lpstr>1.4 Calculating density</vt:lpstr>
      <vt:lpstr>1.4 Rearranging the density equation (1 of 3)</vt:lpstr>
      <vt:lpstr>1.4 Rearranging the density equation (2 of 3)</vt:lpstr>
      <vt:lpstr>1.4 Rearranging the density equation (3 of 3)</vt:lpstr>
      <vt:lpstr>1.4 Calculating density with an equation triangle (1 of 2)</vt:lpstr>
      <vt:lpstr>1.4 Calculating density with an equation triangle (2 of 2)</vt:lpstr>
      <vt:lpstr>1.4 Checkpoint 1</vt:lpstr>
      <vt:lpstr>1.4 Calculating density – worked solutions (1 of 8)</vt:lpstr>
      <vt:lpstr>1.4 Calculating density – worked solutions (2 of 8)</vt:lpstr>
      <vt:lpstr>1.4 Calculating density – worked solutions (3 of 8)</vt:lpstr>
      <vt:lpstr>1.4 Calculating density – worked solutions (4 of 8)</vt:lpstr>
      <vt:lpstr>1.4 Calculating density – worked solutions (5 of 8)</vt:lpstr>
      <vt:lpstr>1.4 Calculating density – worked solutions (6 of 8)</vt:lpstr>
      <vt:lpstr>1.4 Calculating density – worked solutions (7 of 8)</vt:lpstr>
      <vt:lpstr>1.4 Calculating density – worked solutions (8 of 8)</vt:lpstr>
      <vt:lpstr>1.4 Density of irregular shaped objects</vt:lpstr>
      <vt:lpstr>1.4 Unpacking density calculations</vt:lpstr>
      <vt:lpstr>1.5 Density and water</vt:lpstr>
      <vt:lpstr>1.5 Checkpoint </vt:lpstr>
      <vt:lpstr>1.5 Density of gases</vt:lpstr>
      <vt:lpstr>1.5 Buoyancy and density revisited</vt:lpstr>
      <vt:lpstr>1.6 Surface tension (1 of 2)</vt:lpstr>
      <vt:lpstr>1.6 Surface tension (2 of 2)</vt:lpstr>
      <vt:lpstr>1.6 Introducing surface tension (1 of 4)</vt:lpstr>
      <vt:lpstr>1.6 Introducing surface tension (2 of 4)</vt:lpstr>
      <vt:lpstr>1.6 Introducing surface tension (3 of 4)</vt:lpstr>
      <vt:lpstr>1.6 Introducing surface tension (4 of 4)</vt:lpstr>
      <vt:lpstr>1.6 Checkpoint 1</vt:lpstr>
      <vt:lpstr>1.6 Types of data</vt:lpstr>
      <vt:lpstr>1.6 Checkpoint 2</vt:lpstr>
      <vt:lpstr>1.6 Effect of surface tension – practical investigation</vt:lpstr>
      <vt:lpstr>How can solutions be explained using particle theory?</vt:lpstr>
      <vt:lpstr>2.1 Solubility</vt:lpstr>
      <vt:lpstr>2.1 Checkpoint 1</vt:lpstr>
      <vt:lpstr>2.1 Sugar in water</vt:lpstr>
      <vt:lpstr>2.1 Modelling sugar dissolving in water</vt:lpstr>
      <vt:lpstr>2.2 Concentration of solutions</vt:lpstr>
      <vt:lpstr>2.2 Defining concentration</vt:lpstr>
      <vt:lpstr>2.2 Defining concentration (2 of 2)</vt:lpstr>
      <vt:lpstr>2.2 Checkpoint 1</vt:lpstr>
      <vt:lpstr>2.2 Representing concentration with the particle model</vt:lpstr>
      <vt:lpstr>2.2 Types of solutions</vt:lpstr>
      <vt:lpstr>2.2 Supersaturated solutions</vt:lpstr>
      <vt:lpstr>2.2 Checkpoint 2</vt:lpstr>
      <vt:lpstr>2.3 Planning an investigation</vt:lpstr>
      <vt:lpstr>2.3 Checkpoint 1 (1 of 2)</vt:lpstr>
      <vt:lpstr>2.3 Checkpoint 1 (2 of 2)</vt:lpstr>
      <vt:lpstr>2.3 Quality criteria (1 of 2)</vt:lpstr>
      <vt:lpstr>2.3 Quality criteria (2 of 2)</vt:lpstr>
      <vt:lpstr>2.4 Solubility (1 of 2)</vt:lpstr>
      <vt:lpstr>2.4 Solubility (2 of 2)</vt:lpstr>
      <vt:lpstr>2.4 Constructing a column graph (1 of 2)</vt:lpstr>
      <vt:lpstr>2.4 Constructing a column graph (2 of 2)</vt:lpstr>
      <vt:lpstr>2.4 Quality criteria for a column graph</vt:lpstr>
      <vt:lpstr>2.4 Annotated sample graph</vt:lpstr>
      <vt:lpstr>2.5 Temperature and solubility (1 of 3)</vt:lpstr>
      <vt:lpstr>2.5 Temperature and solubility (2 of 3)</vt:lpstr>
      <vt:lpstr>2.5 Temperature and solubility (3 of 3)</vt:lpstr>
      <vt:lpstr>How can the properties of substances be used to separate different types of matter?</vt:lpstr>
      <vt:lpstr>3.1 Classifying matter</vt:lpstr>
      <vt:lpstr>3.1 Checkpoint 1</vt:lpstr>
      <vt:lpstr>3.1 Frayer diagram (1 of 2)</vt:lpstr>
      <vt:lpstr>3.1 Frayer diagram (2 of 2)</vt:lpstr>
      <vt:lpstr>3.1 Classifying matter key</vt:lpstr>
      <vt:lpstr>3.1 Key terms</vt:lpstr>
      <vt:lpstr>3.1 Properties of matter</vt:lpstr>
      <vt:lpstr>3.1 Checkpoint 2</vt:lpstr>
      <vt:lpstr>3.1 Checkpoint 3</vt:lpstr>
      <vt:lpstr>3.2 Separating mixtures (1 of 2)</vt:lpstr>
      <vt:lpstr>3.2 Separating mixtures (2 of 2)</vt:lpstr>
      <vt:lpstr>3.2 Physical properties</vt:lpstr>
      <vt:lpstr>3.2 Separating mixtures based on physical properties</vt:lpstr>
      <vt:lpstr>3.2 Checkpoint 1</vt:lpstr>
      <vt:lpstr>3.2 Winnowing</vt:lpstr>
      <vt:lpstr>3.2 Brewarrina fish traps</vt:lpstr>
      <vt:lpstr>3.3 Separation techniques – evaporation, boiling and distillation</vt:lpstr>
      <vt:lpstr>3.3 Using boiling to recover a dissolved solid</vt:lpstr>
      <vt:lpstr>3.3 Checkpoint</vt:lpstr>
      <vt:lpstr>3.3 Distillation </vt:lpstr>
      <vt:lpstr>3.4 Separation challenge (1 of 2)</vt:lpstr>
      <vt:lpstr>3.4 Separation challenge (2 of 2)</vt:lpstr>
      <vt:lpstr>3.4 Venn diagram (1 of 2)</vt:lpstr>
      <vt:lpstr>3.4 Venn diagram (2 of 2)</vt:lpstr>
      <vt:lpstr>3.4 Constructing a flowchart</vt:lpstr>
      <vt:lpstr>3.4 Flowchart example</vt:lpstr>
      <vt:lpstr>3.5 Separations of mixtures in industry</vt:lpstr>
      <vt:lpstr>3.5 Industrial processes</vt:lpstr>
      <vt:lpstr>3.5 Industrial separation techniques</vt:lpstr>
      <vt:lpstr>3.6 Modelling water pollution (1 of 2)</vt:lpstr>
      <vt:lpstr>3.6 Modelling water pollution (2 of 2)</vt:lpstr>
      <vt:lpstr>3.6 Polluted water</vt:lpstr>
      <vt:lpstr>3.6 Make your own watershed</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4 Science – Solutions and mixtures</dc:title>
  <dc:creator>NSW Department of Education</dc:creator>
  <dcterms:created xsi:type="dcterms:W3CDTF">2026-04-19T23:28:35Z</dcterms:created>
  <dcterms:modified xsi:type="dcterms:W3CDTF">2026-04-19T23:30:12Z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2026-04-19T23:30:02Z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2de71b88-be68-407e-ad16-746662ba85dd</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0x0101004A1D8124FFB2A1438B815462E05615AB</vt:lpwstr>
  </property>
</Properties>
</file>