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176"/>
  </p:notesMasterIdLst>
  <p:handoutMasterIdLst>
    <p:handoutMasterId r:id="rId177"/>
  </p:handoutMasterIdLst>
  <p:sldIdLst>
    <p:sldId id="26381" r:id="rId2"/>
    <p:sldId id="2147470657" r:id="rId3"/>
    <p:sldId id="26393" r:id="rId4"/>
    <p:sldId id="2147470333" r:id="rId5"/>
    <p:sldId id="271" r:id="rId6"/>
    <p:sldId id="26383" r:id="rId7"/>
    <p:sldId id="2147470499" r:id="rId8"/>
    <p:sldId id="2147470524" r:id="rId9"/>
    <p:sldId id="2147470660" r:id="rId10"/>
    <p:sldId id="2147470659" r:id="rId11"/>
    <p:sldId id="2147470526" r:id="rId12"/>
    <p:sldId id="2147470655" r:id="rId13"/>
    <p:sldId id="2147470656" r:id="rId14"/>
    <p:sldId id="2147470521" r:id="rId15"/>
    <p:sldId id="2147470529" r:id="rId16"/>
    <p:sldId id="26582" r:id="rId17"/>
    <p:sldId id="2147470651" r:id="rId18"/>
    <p:sldId id="2147470545" r:id="rId19"/>
    <p:sldId id="26644" r:id="rId20"/>
    <p:sldId id="2147470563" r:id="rId21"/>
    <p:sldId id="2147470566" r:id="rId22"/>
    <p:sldId id="2147470570" r:id="rId23"/>
    <p:sldId id="2147470564" r:id="rId24"/>
    <p:sldId id="2147470567" r:id="rId25"/>
    <p:sldId id="2147470568" r:id="rId26"/>
    <p:sldId id="2147470569" r:id="rId27"/>
    <p:sldId id="2147470654" r:id="rId28"/>
    <p:sldId id="2147470574" r:id="rId29"/>
    <p:sldId id="2147470573" r:id="rId30"/>
    <p:sldId id="26394" r:id="rId31"/>
    <p:sldId id="2147470530" r:id="rId32"/>
    <p:sldId id="2147470531" r:id="rId33"/>
    <p:sldId id="2147470532" r:id="rId34"/>
    <p:sldId id="2147470534" r:id="rId35"/>
    <p:sldId id="2147470533" r:id="rId36"/>
    <p:sldId id="2147470662" r:id="rId37"/>
    <p:sldId id="2147470546" r:id="rId38"/>
    <p:sldId id="2147470544" r:id="rId39"/>
    <p:sldId id="2147470565" r:id="rId40"/>
    <p:sldId id="2147470548" r:id="rId41"/>
    <p:sldId id="2147470549" r:id="rId42"/>
    <p:sldId id="2147470550" r:id="rId43"/>
    <p:sldId id="2147470552" r:id="rId44"/>
    <p:sldId id="2147470553" r:id="rId45"/>
    <p:sldId id="2147470554" r:id="rId46"/>
    <p:sldId id="26395" r:id="rId47"/>
    <p:sldId id="2147470555" r:id="rId48"/>
    <p:sldId id="26616" r:id="rId49"/>
    <p:sldId id="2147470556" r:id="rId50"/>
    <p:sldId id="2147470557" r:id="rId51"/>
    <p:sldId id="2147470580" r:id="rId52"/>
    <p:sldId id="2147470558" r:id="rId53"/>
    <p:sldId id="2147470561" r:id="rId54"/>
    <p:sldId id="26396" r:id="rId55"/>
    <p:sldId id="2147470562" r:id="rId56"/>
    <p:sldId id="2147470584" r:id="rId57"/>
    <p:sldId id="2147470607" r:id="rId58"/>
    <p:sldId id="2147470585" r:id="rId59"/>
    <p:sldId id="2147470599" r:id="rId60"/>
    <p:sldId id="2147470605" r:id="rId61"/>
    <p:sldId id="2147470603" r:id="rId62"/>
    <p:sldId id="2147470604" r:id="rId63"/>
    <p:sldId id="2147470589" r:id="rId64"/>
    <p:sldId id="2147470606" r:id="rId65"/>
    <p:sldId id="26397" r:id="rId66"/>
    <p:sldId id="2147470608" r:id="rId67"/>
    <p:sldId id="2147470609" r:id="rId68"/>
    <p:sldId id="2147470610" r:id="rId69"/>
    <p:sldId id="2147470611" r:id="rId70"/>
    <p:sldId id="2147470652" r:id="rId71"/>
    <p:sldId id="2147470612" r:id="rId72"/>
    <p:sldId id="2147470615" r:id="rId73"/>
    <p:sldId id="26398" r:id="rId74"/>
    <p:sldId id="2147470613" r:id="rId75"/>
    <p:sldId id="2147470616" r:id="rId76"/>
    <p:sldId id="2147470617" r:id="rId77"/>
    <p:sldId id="2147470618" r:id="rId78"/>
    <p:sldId id="2147470614" r:id="rId79"/>
    <p:sldId id="2147470619" r:id="rId80"/>
    <p:sldId id="2147470620" r:id="rId81"/>
    <p:sldId id="2147470625" r:id="rId82"/>
    <p:sldId id="26399" r:id="rId83"/>
    <p:sldId id="2147470626" r:id="rId84"/>
    <p:sldId id="2147470627" r:id="rId85"/>
    <p:sldId id="2147470628" r:id="rId86"/>
    <p:sldId id="26617" r:id="rId87"/>
    <p:sldId id="2147470621" r:id="rId88"/>
    <p:sldId id="2147470624" r:id="rId89"/>
    <p:sldId id="2147470633" r:id="rId90"/>
    <p:sldId id="2147470631" r:id="rId91"/>
    <p:sldId id="2147470632" r:id="rId92"/>
    <p:sldId id="2147470635" r:id="rId93"/>
    <p:sldId id="2147470636" r:id="rId94"/>
    <p:sldId id="2147470634" r:id="rId95"/>
    <p:sldId id="2147470637" r:id="rId96"/>
    <p:sldId id="26400" r:id="rId97"/>
    <p:sldId id="2147470644" r:id="rId98"/>
    <p:sldId id="2147470639" r:id="rId99"/>
    <p:sldId id="2147470640" r:id="rId100"/>
    <p:sldId id="2147470653" r:id="rId101"/>
    <p:sldId id="2147470641" r:id="rId102"/>
    <p:sldId id="2147470642" r:id="rId103"/>
    <p:sldId id="2147470643" r:id="rId104"/>
    <p:sldId id="2147470645" r:id="rId105"/>
    <p:sldId id="2147470646" r:id="rId106"/>
    <p:sldId id="2147470647" r:id="rId107"/>
    <p:sldId id="2147470648" r:id="rId108"/>
    <p:sldId id="2147470649" r:id="rId109"/>
    <p:sldId id="2147470650" r:id="rId110"/>
    <p:sldId id="2147470334" r:id="rId111"/>
    <p:sldId id="2147470335" r:id="rId112"/>
    <p:sldId id="2147470345" r:id="rId113"/>
    <p:sldId id="2147470413" r:id="rId114"/>
    <p:sldId id="2147470414" r:id="rId115"/>
    <p:sldId id="2147470354" r:id="rId116"/>
    <p:sldId id="2147470416" r:id="rId117"/>
    <p:sldId id="2147470336" r:id="rId118"/>
    <p:sldId id="2147470495" r:id="rId119"/>
    <p:sldId id="2147470347" r:id="rId120"/>
    <p:sldId id="2147470505" r:id="rId121"/>
    <p:sldId id="2147470511" r:id="rId122"/>
    <p:sldId id="2147470576" r:id="rId123"/>
    <p:sldId id="2147470577" r:id="rId124"/>
    <p:sldId id="2147470578" r:id="rId125"/>
    <p:sldId id="2147470579" r:id="rId126"/>
    <p:sldId id="2147470497" r:id="rId127"/>
    <p:sldId id="2147470500" r:id="rId128"/>
    <p:sldId id="2147470501" r:id="rId129"/>
    <p:sldId id="2147470502" r:id="rId130"/>
    <p:sldId id="2147470503" r:id="rId131"/>
    <p:sldId id="2147470504" r:id="rId132"/>
    <p:sldId id="2147470517" r:id="rId133"/>
    <p:sldId id="2147470519" r:id="rId134"/>
    <p:sldId id="2147470542" r:id="rId135"/>
    <p:sldId id="2147470506" r:id="rId136"/>
    <p:sldId id="2147470543" r:id="rId137"/>
    <p:sldId id="26544" r:id="rId138"/>
    <p:sldId id="26581" r:id="rId139"/>
    <p:sldId id="2147470337" r:id="rId140"/>
    <p:sldId id="2147470498" r:id="rId141"/>
    <p:sldId id="2147470348" r:id="rId142"/>
    <p:sldId id="2147470540" r:id="rId143"/>
    <p:sldId id="2147470559" r:id="rId144"/>
    <p:sldId id="2147470518" r:id="rId145"/>
    <p:sldId id="2147470539" r:id="rId146"/>
    <p:sldId id="2147470338" r:id="rId147"/>
    <p:sldId id="2147470536" r:id="rId148"/>
    <p:sldId id="2147470339" r:id="rId149"/>
    <p:sldId id="2147470560" r:id="rId150"/>
    <p:sldId id="2147470597" r:id="rId151"/>
    <p:sldId id="2147470349" r:id="rId152"/>
    <p:sldId id="2147470350" r:id="rId153"/>
    <p:sldId id="2147470594" r:id="rId154"/>
    <p:sldId id="2147470596" r:id="rId155"/>
    <p:sldId id="2147470600" r:id="rId156"/>
    <p:sldId id="2147470340" r:id="rId157"/>
    <p:sldId id="2147470582" r:id="rId158"/>
    <p:sldId id="2147470351" r:id="rId159"/>
    <p:sldId id="2147470591" r:id="rId160"/>
    <p:sldId id="2147470592" r:id="rId161"/>
    <p:sldId id="2147470341" r:id="rId162"/>
    <p:sldId id="2147470538" r:id="rId163"/>
    <p:sldId id="289" r:id="rId164"/>
    <p:sldId id="2147470586" r:id="rId165"/>
    <p:sldId id="2147470353" r:id="rId166"/>
    <p:sldId id="2147470587" r:id="rId167"/>
    <p:sldId id="2147470352" r:id="rId168"/>
    <p:sldId id="2147470581" r:id="rId169"/>
    <p:sldId id="2147470602" r:id="rId170"/>
    <p:sldId id="2147470601" r:id="rId171"/>
    <p:sldId id="2147470590" r:id="rId172"/>
    <p:sldId id="360" r:id="rId173"/>
    <p:sldId id="2147470629" r:id="rId174"/>
    <p:sldId id="361" r:id="rId175"/>
  </p:sldIdLst>
  <p:sldSz cx="12192000" cy="6858000"/>
  <p:notesSz cx="6858000" cy="9144000"/>
  <p:embeddedFontLst>
    <p:embeddedFont>
      <p:font typeface="Montserrat" panose="00000500000000000000" pitchFamily="2" charset="0"/>
      <p:regular r:id="rId178"/>
      <p:bold r:id="rId179"/>
      <p:italic r:id="rId180"/>
      <p:boldItalic r:id="rId181"/>
    </p:embeddedFont>
    <p:embeddedFont>
      <p:font typeface="Public Sans" pitchFamily="2" charset="0"/>
      <p:regular r:id="rId182"/>
      <p:bold r:id="rId183"/>
      <p:italic r:id="rId184"/>
      <p:boldItalic r:id="rId185"/>
    </p:embeddedFont>
    <p:embeddedFont>
      <p:font typeface="Public Sans Light" pitchFamily="2" charset="0"/>
      <p:regular r:id="rId186"/>
      <p:italic r:id="rId18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Slide templates" id="{D5A8010D-981F-43AA-A0D6-182EC53CAA84}">
          <p14:sldIdLst>
            <p14:sldId id="2147470657"/>
            <p14:sldId id="26393"/>
            <p14:sldId id="2147470333"/>
            <p14:sldId id="271"/>
            <p14:sldId id="26383"/>
            <p14:sldId id="2147470499"/>
            <p14:sldId id="2147470524"/>
            <p14:sldId id="2147470660"/>
            <p14:sldId id="2147470659"/>
            <p14:sldId id="2147470526"/>
            <p14:sldId id="2147470655"/>
            <p14:sldId id="2147470656"/>
            <p14:sldId id="2147470521"/>
            <p14:sldId id="2147470529"/>
            <p14:sldId id="26582"/>
            <p14:sldId id="2147470651"/>
            <p14:sldId id="2147470545"/>
            <p14:sldId id="26644"/>
            <p14:sldId id="2147470563"/>
            <p14:sldId id="2147470566"/>
            <p14:sldId id="2147470570"/>
            <p14:sldId id="2147470564"/>
            <p14:sldId id="2147470567"/>
            <p14:sldId id="2147470568"/>
            <p14:sldId id="2147470569"/>
            <p14:sldId id="2147470654"/>
            <p14:sldId id="2147470574"/>
            <p14:sldId id="2147470573"/>
            <p14:sldId id="26394"/>
            <p14:sldId id="2147470530"/>
            <p14:sldId id="2147470531"/>
            <p14:sldId id="2147470532"/>
            <p14:sldId id="2147470534"/>
            <p14:sldId id="2147470533"/>
            <p14:sldId id="2147470662"/>
            <p14:sldId id="2147470546"/>
            <p14:sldId id="2147470544"/>
            <p14:sldId id="2147470565"/>
            <p14:sldId id="2147470548"/>
            <p14:sldId id="2147470549"/>
            <p14:sldId id="2147470550"/>
            <p14:sldId id="2147470552"/>
            <p14:sldId id="2147470553"/>
            <p14:sldId id="2147470554"/>
            <p14:sldId id="26395"/>
            <p14:sldId id="2147470555"/>
            <p14:sldId id="26616"/>
            <p14:sldId id="2147470556"/>
            <p14:sldId id="2147470557"/>
            <p14:sldId id="2147470580"/>
            <p14:sldId id="2147470558"/>
            <p14:sldId id="2147470561"/>
            <p14:sldId id="26396"/>
            <p14:sldId id="2147470562"/>
            <p14:sldId id="2147470584"/>
            <p14:sldId id="2147470607"/>
            <p14:sldId id="2147470585"/>
            <p14:sldId id="2147470599"/>
            <p14:sldId id="2147470605"/>
            <p14:sldId id="2147470603"/>
            <p14:sldId id="2147470604"/>
            <p14:sldId id="2147470589"/>
            <p14:sldId id="2147470606"/>
            <p14:sldId id="26397"/>
            <p14:sldId id="2147470608"/>
            <p14:sldId id="2147470609"/>
            <p14:sldId id="2147470610"/>
            <p14:sldId id="2147470611"/>
            <p14:sldId id="2147470652"/>
            <p14:sldId id="2147470612"/>
            <p14:sldId id="2147470615"/>
            <p14:sldId id="26398"/>
            <p14:sldId id="2147470613"/>
            <p14:sldId id="2147470616"/>
            <p14:sldId id="2147470617"/>
            <p14:sldId id="2147470618"/>
            <p14:sldId id="2147470614"/>
            <p14:sldId id="2147470619"/>
            <p14:sldId id="2147470620"/>
            <p14:sldId id="2147470625"/>
            <p14:sldId id="26399"/>
            <p14:sldId id="2147470626"/>
            <p14:sldId id="2147470627"/>
            <p14:sldId id="2147470628"/>
            <p14:sldId id="26617"/>
            <p14:sldId id="2147470621"/>
            <p14:sldId id="2147470624"/>
            <p14:sldId id="2147470633"/>
            <p14:sldId id="2147470631"/>
            <p14:sldId id="2147470632"/>
            <p14:sldId id="2147470635"/>
            <p14:sldId id="2147470636"/>
            <p14:sldId id="2147470634"/>
            <p14:sldId id="2147470637"/>
            <p14:sldId id="26400"/>
            <p14:sldId id="2147470644"/>
            <p14:sldId id="2147470639"/>
            <p14:sldId id="2147470640"/>
            <p14:sldId id="2147470653"/>
            <p14:sldId id="2147470641"/>
            <p14:sldId id="2147470642"/>
            <p14:sldId id="2147470643"/>
            <p14:sldId id="2147470645"/>
            <p14:sldId id="2147470646"/>
            <p14:sldId id="2147470647"/>
            <p14:sldId id="2147470648"/>
            <p14:sldId id="2147470649"/>
            <p14:sldId id="2147470650"/>
            <p14:sldId id="2147470334"/>
            <p14:sldId id="2147470335"/>
            <p14:sldId id="2147470345"/>
            <p14:sldId id="2147470413"/>
            <p14:sldId id="2147470414"/>
            <p14:sldId id="2147470354"/>
            <p14:sldId id="2147470416"/>
            <p14:sldId id="2147470336"/>
            <p14:sldId id="2147470495"/>
            <p14:sldId id="2147470347"/>
            <p14:sldId id="2147470505"/>
            <p14:sldId id="2147470511"/>
            <p14:sldId id="2147470576"/>
            <p14:sldId id="2147470577"/>
            <p14:sldId id="2147470578"/>
            <p14:sldId id="2147470579"/>
            <p14:sldId id="2147470497"/>
            <p14:sldId id="2147470500"/>
            <p14:sldId id="2147470501"/>
            <p14:sldId id="2147470502"/>
            <p14:sldId id="2147470503"/>
            <p14:sldId id="2147470504"/>
            <p14:sldId id="2147470517"/>
            <p14:sldId id="2147470519"/>
            <p14:sldId id="2147470542"/>
            <p14:sldId id="2147470506"/>
            <p14:sldId id="2147470543"/>
            <p14:sldId id="26544"/>
            <p14:sldId id="26581"/>
            <p14:sldId id="2147470337"/>
            <p14:sldId id="2147470498"/>
            <p14:sldId id="2147470348"/>
            <p14:sldId id="2147470540"/>
            <p14:sldId id="2147470559"/>
            <p14:sldId id="2147470518"/>
            <p14:sldId id="2147470539"/>
            <p14:sldId id="2147470338"/>
            <p14:sldId id="2147470536"/>
            <p14:sldId id="2147470339"/>
            <p14:sldId id="2147470560"/>
            <p14:sldId id="2147470597"/>
            <p14:sldId id="2147470349"/>
            <p14:sldId id="2147470350"/>
            <p14:sldId id="2147470594"/>
            <p14:sldId id="2147470596"/>
            <p14:sldId id="2147470600"/>
            <p14:sldId id="2147470340"/>
            <p14:sldId id="2147470582"/>
            <p14:sldId id="2147470351"/>
            <p14:sldId id="2147470591"/>
            <p14:sldId id="2147470592"/>
            <p14:sldId id="2147470341"/>
            <p14:sldId id="2147470538"/>
            <p14:sldId id="289"/>
            <p14:sldId id="2147470586"/>
            <p14:sldId id="2147470353"/>
            <p14:sldId id="2147470587"/>
            <p14:sldId id="2147470352"/>
            <p14:sldId id="2147470581"/>
            <p14:sldId id="2147470602"/>
            <p14:sldId id="2147470601"/>
            <p14:sldId id="2147470590"/>
          </p14:sldIdLst>
        </p14:section>
        <p14:section name="References &amp; copyright" id="{DBC31484-F5F8-4CB1-8DB4-A562A9780899}">
          <p14:sldIdLst>
            <p14:sldId id="360"/>
            <p14:sldId id="2147470629"/>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46"/>
    <a:srgbClr val="A00000"/>
    <a:srgbClr val="63E2EF"/>
    <a:srgbClr val="B51458"/>
    <a:srgbClr val="00ACC2"/>
    <a:srgbClr val="64BB47"/>
    <a:srgbClr val="E5F7FC"/>
    <a:srgbClr val="FBDBE7"/>
    <a:srgbClr val="FFFFFF"/>
    <a:srgbClr val="EDF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16" autoAdjust="0"/>
    <p:restoredTop sz="87339" autoAdjust="0"/>
  </p:normalViewPr>
  <p:slideViewPr>
    <p:cSldViewPr snapToGrid="0">
      <p:cViewPr varScale="1">
        <p:scale>
          <a:sx n="88" d="100"/>
          <a:sy n="88" d="100"/>
        </p:scale>
        <p:origin x="72" y="176"/>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4.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microsoft.com/office/2018/10/relationships/authors" Target="author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5.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7.fntdata"/><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font" Target="fonts/font2.fntdata"/><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3.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9.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10.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0D115F-D529-4C1B-A60C-28744C92420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AU"/>
        </a:p>
      </dgm:t>
    </dgm:pt>
    <dgm:pt modelId="{2AE97D7F-35E4-4DA8-B740-DFF39AD771A1}">
      <dgm:prSet phldrT="[Text]" custT="1"/>
      <dgm:spPr/>
      <dgm:t>
        <a:bodyPr/>
        <a:lstStyle/>
        <a:p>
          <a:pPr>
            <a:lnSpc>
              <a:spcPct val="150000"/>
            </a:lnSpc>
          </a:pPr>
          <a:r>
            <a:rPr lang="en-AU" sz="1800"/>
            <a:t>Conventions</a:t>
          </a:r>
        </a:p>
      </dgm:t>
    </dgm:pt>
    <dgm:pt modelId="{81E01B89-54AB-4746-981F-27405FF7E25D}" type="parTrans" cxnId="{94422DC9-CD1E-478D-8AD3-1996C2D1C1C7}">
      <dgm:prSet/>
      <dgm:spPr/>
      <dgm:t>
        <a:bodyPr/>
        <a:lstStyle/>
        <a:p>
          <a:endParaRPr lang="en-AU"/>
        </a:p>
      </dgm:t>
    </dgm:pt>
    <dgm:pt modelId="{7FF86F3E-D4AF-4468-A403-68CE0CFAE616}" type="sibTrans" cxnId="{94422DC9-CD1E-478D-8AD3-1996C2D1C1C7}">
      <dgm:prSet/>
      <dgm:spPr/>
      <dgm:t>
        <a:bodyPr/>
        <a:lstStyle/>
        <a:p>
          <a:endParaRPr lang="en-AU"/>
        </a:p>
      </dgm:t>
    </dgm:pt>
    <dgm:pt modelId="{28622921-E8E8-4526-A6B0-7C4709BD00B3}">
      <dgm:prSet phldrT="[Text]" custT="1"/>
      <dgm:spPr/>
      <dgm:t>
        <a:bodyPr/>
        <a:lstStyle/>
        <a:p>
          <a:pPr>
            <a:lnSpc>
              <a:spcPct val="150000"/>
            </a:lnSpc>
          </a:pPr>
          <a:r>
            <a:rPr lang="en-AU" sz="1800"/>
            <a:t>Includes relevant scientific terms.</a:t>
          </a:r>
        </a:p>
      </dgm:t>
    </dgm:pt>
    <dgm:pt modelId="{F8DF36EA-6AA5-4E17-BB30-3513AF5F4F61}" type="parTrans" cxnId="{4623C05B-2E6D-48B1-B386-68D834476870}">
      <dgm:prSet/>
      <dgm:spPr/>
      <dgm:t>
        <a:bodyPr/>
        <a:lstStyle/>
        <a:p>
          <a:endParaRPr lang="en-AU"/>
        </a:p>
      </dgm:t>
    </dgm:pt>
    <dgm:pt modelId="{439E68CF-9756-4A6E-B940-975E3F8312B2}" type="sibTrans" cxnId="{4623C05B-2E6D-48B1-B386-68D834476870}">
      <dgm:prSet/>
      <dgm:spPr/>
      <dgm:t>
        <a:bodyPr/>
        <a:lstStyle/>
        <a:p>
          <a:endParaRPr lang="en-AU"/>
        </a:p>
      </dgm:t>
    </dgm:pt>
    <dgm:pt modelId="{DD5796B6-D674-4DAB-8907-7CCAF5EA7AFA}">
      <dgm:prSet phldrT="[Text]" custT="1"/>
      <dgm:spPr/>
      <dgm:t>
        <a:bodyPr/>
        <a:lstStyle/>
        <a:p>
          <a:pPr>
            <a:lnSpc>
              <a:spcPct val="150000"/>
            </a:lnSpc>
          </a:pPr>
          <a:r>
            <a:rPr lang="en-AU" sz="1800"/>
            <a:t>Use of causal connectives to show cause and effect and why something happens.</a:t>
          </a:r>
        </a:p>
      </dgm:t>
    </dgm:pt>
    <dgm:pt modelId="{3927F502-A434-4ED9-9E2D-0C8EBC1C80CC}" type="parTrans" cxnId="{CC77AF78-0D27-429D-9F46-3FCDE2C8B8F1}">
      <dgm:prSet/>
      <dgm:spPr/>
      <dgm:t>
        <a:bodyPr/>
        <a:lstStyle/>
        <a:p>
          <a:endParaRPr lang="en-AU"/>
        </a:p>
      </dgm:t>
    </dgm:pt>
    <dgm:pt modelId="{B32F5291-20DA-41C9-9445-0C821D6DF139}" type="sibTrans" cxnId="{CC77AF78-0D27-429D-9F46-3FCDE2C8B8F1}">
      <dgm:prSet/>
      <dgm:spPr/>
      <dgm:t>
        <a:bodyPr/>
        <a:lstStyle/>
        <a:p>
          <a:endParaRPr lang="en-AU"/>
        </a:p>
      </dgm:t>
    </dgm:pt>
    <dgm:pt modelId="{B8A7E7E0-CD1C-4AE4-ADCD-BEBC0FEC575B}">
      <dgm:prSet custT="1"/>
      <dgm:spPr/>
      <dgm:t>
        <a:bodyPr/>
        <a:lstStyle/>
        <a:p>
          <a:pPr>
            <a:lnSpc>
              <a:spcPct val="150000"/>
            </a:lnSpc>
          </a:pPr>
          <a:r>
            <a:rPr lang="en-AU" sz="1800"/>
            <a:t>Uses formal language without the use of personal pronouns.</a:t>
          </a:r>
        </a:p>
      </dgm:t>
    </dgm:pt>
    <dgm:pt modelId="{18F988CB-7411-44FC-BEEC-0148D6C3FDFE}" type="parTrans" cxnId="{108672B7-265B-4E30-B211-6470793DEAFF}">
      <dgm:prSet/>
      <dgm:spPr/>
      <dgm:t>
        <a:bodyPr/>
        <a:lstStyle/>
        <a:p>
          <a:endParaRPr lang="en-AU"/>
        </a:p>
      </dgm:t>
    </dgm:pt>
    <dgm:pt modelId="{4C919780-76F1-4A92-9FE9-F958C84E379E}" type="sibTrans" cxnId="{108672B7-265B-4E30-B211-6470793DEAFF}">
      <dgm:prSet/>
      <dgm:spPr/>
      <dgm:t>
        <a:bodyPr/>
        <a:lstStyle/>
        <a:p>
          <a:endParaRPr lang="en-AU"/>
        </a:p>
      </dgm:t>
    </dgm:pt>
    <dgm:pt modelId="{5792B542-4D9C-44BC-A357-64927EE4084C}" type="pres">
      <dgm:prSet presAssocID="{0B0D115F-D529-4C1B-A60C-28744C924200}" presName="hierChild1" presStyleCnt="0">
        <dgm:presLayoutVars>
          <dgm:chPref val="1"/>
          <dgm:dir/>
          <dgm:animOne val="branch"/>
          <dgm:animLvl val="lvl"/>
          <dgm:resizeHandles/>
        </dgm:presLayoutVars>
      </dgm:prSet>
      <dgm:spPr/>
    </dgm:pt>
    <dgm:pt modelId="{1BD34625-8A51-4DA1-96D6-2AF7778F9FDB}" type="pres">
      <dgm:prSet presAssocID="{2AE97D7F-35E4-4DA8-B740-DFF39AD771A1}" presName="hierRoot1" presStyleCnt="0"/>
      <dgm:spPr/>
    </dgm:pt>
    <dgm:pt modelId="{D37FFA59-4411-413E-9F79-D37C342AF1C7}" type="pres">
      <dgm:prSet presAssocID="{2AE97D7F-35E4-4DA8-B740-DFF39AD771A1}" presName="composite" presStyleCnt="0"/>
      <dgm:spPr/>
    </dgm:pt>
    <dgm:pt modelId="{00641C6C-2251-4D1C-AE88-1E613E362A6C}" type="pres">
      <dgm:prSet presAssocID="{2AE97D7F-35E4-4DA8-B740-DFF39AD771A1}" presName="background" presStyleLbl="node0" presStyleIdx="0" presStyleCnt="1"/>
      <dgm:spPr/>
    </dgm:pt>
    <dgm:pt modelId="{FF58F6AA-D384-4D97-B474-D4C4EFE661A3}" type="pres">
      <dgm:prSet presAssocID="{2AE97D7F-35E4-4DA8-B740-DFF39AD771A1}" presName="text" presStyleLbl="fgAcc0" presStyleIdx="0" presStyleCnt="1" custScaleX="89638" custScaleY="91406">
        <dgm:presLayoutVars>
          <dgm:chPref val="3"/>
        </dgm:presLayoutVars>
      </dgm:prSet>
      <dgm:spPr/>
    </dgm:pt>
    <dgm:pt modelId="{7A939ED5-6127-4C3C-AA71-24BA04592F5E}" type="pres">
      <dgm:prSet presAssocID="{2AE97D7F-35E4-4DA8-B740-DFF39AD771A1}" presName="hierChild2" presStyleCnt="0"/>
      <dgm:spPr/>
    </dgm:pt>
    <dgm:pt modelId="{7E466FF3-240D-4502-B129-89393611F0C9}" type="pres">
      <dgm:prSet presAssocID="{F8DF36EA-6AA5-4E17-BB30-3513AF5F4F61}" presName="Name10" presStyleLbl="parChTrans1D2" presStyleIdx="0" presStyleCnt="3"/>
      <dgm:spPr/>
    </dgm:pt>
    <dgm:pt modelId="{E78511EF-D39A-4661-9C4D-5E128B104689}" type="pres">
      <dgm:prSet presAssocID="{28622921-E8E8-4526-A6B0-7C4709BD00B3}" presName="hierRoot2" presStyleCnt="0"/>
      <dgm:spPr/>
    </dgm:pt>
    <dgm:pt modelId="{0E09CD6C-C8B0-481E-AFF4-03FEC134214A}" type="pres">
      <dgm:prSet presAssocID="{28622921-E8E8-4526-A6B0-7C4709BD00B3}" presName="composite2" presStyleCnt="0"/>
      <dgm:spPr/>
    </dgm:pt>
    <dgm:pt modelId="{266FE64F-12B9-410F-8E12-88958ECA42EA}" type="pres">
      <dgm:prSet presAssocID="{28622921-E8E8-4526-A6B0-7C4709BD00B3}" presName="background2" presStyleLbl="node2" presStyleIdx="0" presStyleCnt="3"/>
      <dgm:spPr/>
    </dgm:pt>
    <dgm:pt modelId="{6B0D45F2-3043-4093-9576-A4E24096C068}" type="pres">
      <dgm:prSet presAssocID="{28622921-E8E8-4526-A6B0-7C4709BD00B3}" presName="text2" presStyleLbl="fgAcc2" presStyleIdx="0" presStyleCnt="3" custScaleX="85740" custScaleY="156372">
        <dgm:presLayoutVars>
          <dgm:chPref val="3"/>
        </dgm:presLayoutVars>
      </dgm:prSet>
      <dgm:spPr/>
    </dgm:pt>
    <dgm:pt modelId="{2DB0FB0C-BB7A-4DB1-A349-131A9B5CD6AF}" type="pres">
      <dgm:prSet presAssocID="{28622921-E8E8-4526-A6B0-7C4709BD00B3}" presName="hierChild3" presStyleCnt="0"/>
      <dgm:spPr/>
    </dgm:pt>
    <dgm:pt modelId="{5A45C3D2-71DD-4C42-B071-D0FD073F3F37}" type="pres">
      <dgm:prSet presAssocID="{3927F502-A434-4ED9-9E2D-0C8EBC1C80CC}" presName="Name10" presStyleLbl="parChTrans1D2" presStyleIdx="1" presStyleCnt="3"/>
      <dgm:spPr/>
    </dgm:pt>
    <dgm:pt modelId="{A8CDBFCA-944C-4882-AA50-F12E3600370B}" type="pres">
      <dgm:prSet presAssocID="{DD5796B6-D674-4DAB-8907-7CCAF5EA7AFA}" presName="hierRoot2" presStyleCnt="0"/>
      <dgm:spPr/>
    </dgm:pt>
    <dgm:pt modelId="{E18CE716-F269-4D97-9E52-31BB5F2ED80B}" type="pres">
      <dgm:prSet presAssocID="{DD5796B6-D674-4DAB-8907-7CCAF5EA7AFA}" presName="composite2" presStyleCnt="0"/>
      <dgm:spPr/>
    </dgm:pt>
    <dgm:pt modelId="{E8648F2D-F9BB-4ECB-B613-24C535C4F7B6}" type="pres">
      <dgm:prSet presAssocID="{DD5796B6-D674-4DAB-8907-7CCAF5EA7AFA}" presName="background2" presStyleLbl="node2" presStyleIdx="1" presStyleCnt="3"/>
      <dgm:spPr/>
    </dgm:pt>
    <dgm:pt modelId="{9D22A163-AEA4-437F-B42B-92CF3A7E4002}" type="pres">
      <dgm:prSet presAssocID="{DD5796B6-D674-4DAB-8907-7CCAF5EA7AFA}" presName="text2" presStyleLbl="fgAcc2" presStyleIdx="1" presStyleCnt="3" custScaleX="85740" custScaleY="156372">
        <dgm:presLayoutVars>
          <dgm:chPref val="3"/>
        </dgm:presLayoutVars>
      </dgm:prSet>
      <dgm:spPr/>
    </dgm:pt>
    <dgm:pt modelId="{654AAEF5-4DC1-478C-86D1-AEF053EBE29D}" type="pres">
      <dgm:prSet presAssocID="{DD5796B6-D674-4DAB-8907-7CCAF5EA7AFA}" presName="hierChild3" presStyleCnt="0"/>
      <dgm:spPr/>
    </dgm:pt>
    <dgm:pt modelId="{A497E1EB-5859-4C17-9F89-AAFD34767191}" type="pres">
      <dgm:prSet presAssocID="{18F988CB-7411-44FC-BEEC-0148D6C3FDFE}" presName="Name10" presStyleLbl="parChTrans1D2" presStyleIdx="2" presStyleCnt="3"/>
      <dgm:spPr/>
    </dgm:pt>
    <dgm:pt modelId="{0D5DC397-C418-4129-935A-9E8EBA0A6807}" type="pres">
      <dgm:prSet presAssocID="{B8A7E7E0-CD1C-4AE4-ADCD-BEBC0FEC575B}" presName="hierRoot2" presStyleCnt="0"/>
      <dgm:spPr/>
    </dgm:pt>
    <dgm:pt modelId="{A07069A5-4CF3-4474-8D04-AFCDFB1687ED}" type="pres">
      <dgm:prSet presAssocID="{B8A7E7E0-CD1C-4AE4-ADCD-BEBC0FEC575B}" presName="composite2" presStyleCnt="0"/>
      <dgm:spPr/>
    </dgm:pt>
    <dgm:pt modelId="{87625A14-CD91-4F25-A26F-CB055AE7D178}" type="pres">
      <dgm:prSet presAssocID="{B8A7E7E0-CD1C-4AE4-ADCD-BEBC0FEC575B}" presName="background2" presStyleLbl="node2" presStyleIdx="2" presStyleCnt="3"/>
      <dgm:spPr/>
    </dgm:pt>
    <dgm:pt modelId="{0B722978-E073-4128-8A3B-73FAC042EF29}" type="pres">
      <dgm:prSet presAssocID="{B8A7E7E0-CD1C-4AE4-ADCD-BEBC0FEC575B}" presName="text2" presStyleLbl="fgAcc2" presStyleIdx="2" presStyleCnt="3" custScaleX="85740" custScaleY="156372">
        <dgm:presLayoutVars>
          <dgm:chPref val="3"/>
        </dgm:presLayoutVars>
      </dgm:prSet>
      <dgm:spPr/>
    </dgm:pt>
    <dgm:pt modelId="{921B1E24-48DB-4D67-837F-025A28690E13}" type="pres">
      <dgm:prSet presAssocID="{B8A7E7E0-CD1C-4AE4-ADCD-BEBC0FEC575B}" presName="hierChild3" presStyleCnt="0"/>
      <dgm:spPr/>
    </dgm:pt>
  </dgm:ptLst>
  <dgm:cxnLst>
    <dgm:cxn modelId="{88A4AA2A-E47E-4651-81B8-CCEC278161CF}" type="presOf" srcId="{B8A7E7E0-CD1C-4AE4-ADCD-BEBC0FEC575B}" destId="{0B722978-E073-4128-8A3B-73FAC042EF29}" srcOrd="0" destOrd="0" presId="urn:microsoft.com/office/officeart/2005/8/layout/hierarchy1"/>
    <dgm:cxn modelId="{C80B4D5B-8982-4DA9-85E9-C4855C3F96C7}" type="presOf" srcId="{F8DF36EA-6AA5-4E17-BB30-3513AF5F4F61}" destId="{7E466FF3-240D-4502-B129-89393611F0C9}" srcOrd="0" destOrd="0" presId="urn:microsoft.com/office/officeart/2005/8/layout/hierarchy1"/>
    <dgm:cxn modelId="{4623C05B-2E6D-48B1-B386-68D834476870}" srcId="{2AE97D7F-35E4-4DA8-B740-DFF39AD771A1}" destId="{28622921-E8E8-4526-A6B0-7C4709BD00B3}" srcOrd="0" destOrd="0" parTransId="{F8DF36EA-6AA5-4E17-BB30-3513AF5F4F61}" sibTransId="{439E68CF-9756-4A6E-B940-975E3F8312B2}"/>
    <dgm:cxn modelId="{D915C26E-8CC4-4D1F-95AF-980A96F729EB}" type="presOf" srcId="{DD5796B6-D674-4DAB-8907-7CCAF5EA7AFA}" destId="{9D22A163-AEA4-437F-B42B-92CF3A7E4002}" srcOrd="0" destOrd="0" presId="urn:microsoft.com/office/officeart/2005/8/layout/hierarchy1"/>
    <dgm:cxn modelId="{11344451-D6E9-44A0-BBCF-A6257DFF4210}" type="presOf" srcId="{0B0D115F-D529-4C1B-A60C-28744C924200}" destId="{5792B542-4D9C-44BC-A357-64927EE4084C}" srcOrd="0" destOrd="0" presId="urn:microsoft.com/office/officeart/2005/8/layout/hierarchy1"/>
    <dgm:cxn modelId="{E091C371-A451-4216-8815-E4806A8AAFF7}" type="presOf" srcId="{28622921-E8E8-4526-A6B0-7C4709BD00B3}" destId="{6B0D45F2-3043-4093-9576-A4E24096C068}" srcOrd="0" destOrd="0" presId="urn:microsoft.com/office/officeart/2005/8/layout/hierarchy1"/>
    <dgm:cxn modelId="{A54A7576-C313-47E8-A1B2-4BA32E378A2D}" type="presOf" srcId="{18F988CB-7411-44FC-BEEC-0148D6C3FDFE}" destId="{A497E1EB-5859-4C17-9F89-AAFD34767191}" srcOrd="0" destOrd="0" presId="urn:microsoft.com/office/officeart/2005/8/layout/hierarchy1"/>
    <dgm:cxn modelId="{CC77AF78-0D27-429D-9F46-3FCDE2C8B8F1}" srcId="{2AE97D7F-35E4-4DA8-B740-DFF39AD771A1}" destId="{DD5796B6-D674-4DAB-8907-7CCAF5EA7AFA}" srcOrd="1" destOrd="0" parTransId="{3927F502-A434-4ED9-9E2D-0C8EBC1C80CC}" sibTransId="{B32F5291-20DA-41C9-9445-0C821D6DF139}"/>
    <dgm:cxn modelId="{108672B7-265B-4E30-B211-6470793DEAFF}" srcId="{2AE97D7F-35E4-4DA8-B740-DFF39AD771A1}" destId="{B8A7E7E0-CD1C-4AE4-ADCD-BEBC0FEC575B}" srcOrd="2" destOrd="0" parTransId="{18F988CB-7411-44FC-BEEC-0148D6C3FDFE}" sibTransId="{4C919780-76F1-4A92-9FE9-F958C84E379E}"/>
    <dgm:cxn modelId="{708FF1E6-C254-45F8-A8F8-F121E6B189C9}" type="presOf" srcId="{3927F502-A434-4ED9-9E2D-0C8EBC1C80CC}" destId="{5A45C3D2-71DD-4C42-B071-D0FD073F3F37}" srcOrd="0" destOrd="0" presId="urn:microsoft.com/office/officeart/2005/8/layout/hierarchy1"/>
    <dgm:cxn modelId="{94422DC9-CD1E-478D-8AD3-1996C2D1C1C7}" srcId="{0B0D115F-D529-4C1B-A60C-28744C924200}" destId="{2AE97D7F-35E4-4DA8-B740-DFF39AD771A1}" srcOrd="0" destOrd="0" parTransId="{81E01B89-54AB-4746-981F-27405FF7E25D}" sibTransId="{7FF86F3E-D4AF-4468-A403-68CE0CFAE616}"/>
    <dgm:cxn modelId="{63F992F7-7630-4161-9BE5-CCC0A49994F7}" type="presOf" srcId="{2AE97D7F-35E4-4DA8-B740-DFF39AD771A1}" destId="{FF58F6AA-D384-4D97-B474-D4C4EFE661A3}" srcOrd="0" destOrd="0" presId="urn:microsoft.com/office/officeart/2005/8/layout/hierarchy1"/>
    <dgm:cxn modelId="{A40BB971-0721-4F37-848A-DC0BD35DFF27}" type="presParOf" srcId="{5792B542-4D9C-44BC-A357-64927EE4084C}" destId="{1BD34625-8A51-4DA1-96D6-2AF7778F9FDB}" srcOrd="0" destOrd="0" presId="urn:microsoft.com/office/officeart/2005/8/layout/hierarchy1"/>
    <dgm:cxn modelId="{42B32D6C-845F-4E7F-8182-87DD0AB0C694}" type="presParOf" srcId="{1BD34625-8A51-4DA1-96D6-2AF7778F9FDB}" destId="{D37FFA59-4411-413E-9F79-D37C342AF1C7}" srcOrd="0" destOrd="0" presId="urn:microsoft.com/office/officeart/2005/8/layout/hierarchy1"/>
    <dgm:cxn modelId="{40EFDB51-11D4-4D85-81FD-C1B828F541B7}" type="presParOf" srcId="{D37FFA59-4411-413E-9F79-D37C342AF1C7}" destId="{00641C6C-2251-4D1C-AE88-1E613E362A6C}" srcOrd="0" destOrd="0" presId="urn:microsoft.com/office/officeart/2005/8/layout/hierarchy1"/>
    <dgm:cxn modelId="{A313C797-520D-47C5-96D3-260912BB87A9}" type="presParOf" srcId="{D37FFA59-4411-413E-9F79-D37C342AF1C7}" destId="{FF58F6AA-D384-4D97-B474-D4C4EFE661A3}" srcOrd="1" destOrd="0" presId="urn:microsoft.com/office/officeart/2005/8/layout/hierarchy1"/>
    <dgm:cxn modelId="{45D81887-84B1-417C-B67B-48968A23CC5D}" type="presParOf" srcId="{1BD34625-8A51-4DA1-96D6-2AF7778F9FDB}" destId="{7A939ED5-6127-4C3C-AA71-24BA04592F5E}" srcOrd="1" destOrd="0" presId="urn:microsoft.com/office/officeart/2005/8/layout/hierarchy1"/>
    <dgm:cxn modelId="{EB2B4324-84FA-4451-AF0A-04EB15095EA0}" type="presParOf" srcId="{7A939ED5-6127-4C3C-AA71-24BA04592F5E}" destId="{7E466FF3-240D-4502-B129-89393611F0C9}" srcOrd="0" destOrd="0" presId="urn:microsoft.com/office/officeart/2005/8/layout/hierarchy1"/>
    <dgm:cxn modelId="{A1823150-EFDE-4255-B774-CF7EDAE86778}" type="presParOf" srcId="{7A939ED5-6127-4C3C-AA71-24BA04592F5E}" destId="{E78511EF-D39A-4661-9C4D-5E128B104689}" srcOrd="1" destOrd="0" presId="urn:microsoft.com/office/officeart/2005/8/layout/hierarchy1"/>
    <dgm:cxn modelId="{711045D2-3604-4BB4-BD03-AAD47DDF1867}" type="presParOf" srcId="{E78511EF-D39A-4661-9C4D-5E128B104689}" destId="{0E09CD6C-C8B0-481E-AFF4-03FEC134214A}" srcOrd="0" destOrd="0" presId="urn:microsoft.com/office/officeart/2005/8/layout/hierarchy1"/>
    <dgm:cxn modelId="{20F6E43D-A23B-4BB1-9E78-F2D4D581AE98}" type="presParOf" srcId="{0E09CD6C-C8B0-481E-AFF4-03FEC134214A}" destId="{266FE64F-12B9-410F-8E12-88958ECA42EA}" srcOrd="0" destOrd="0" presId="urn:microsoft.com/office/officeart/2005/8/layout/hierarchy1"/>
    <dgm:cxn modelId="{73462825-AC04-4D59-9805-601C1AE707D8}" type="presParOf" srcId="{0E09CD6C-C8B0-481E-AFF4-03FEC134214A}" destId="{6B0D45F2-3043-4093-9576-A4E24096C068}" srcOrd="1" destOrd="0" presId="urn:microsoft.com/office/officeart/2005/8/layout/hierarchy1"/>
    <dgm:cxn modelId="{4083F83A-C23B-4F64-A550-F91E908237C0}" type="presParOf" srcId="{E78511EF-D39A-4661-9C4D-5E128B104689}" destId="{2DB0FB0C-BB7A-4DB1-A349-131A9B5CD6AF}" srcOrd="1" destOrd="0" presId="urn:microsoft.com/office/officeart/2005/8/layout/hierarchy1"/>
    <dgm:cxn modelId="{CDC0EF6F-B06C-4254-AA32-99E918C63AD0}" type="presParOf" srcId="{7A939ED5-6127-4C3C-AA71-24BA04592F5E}" destId="{5A45C3D2-71DD-4C42-B071-D0FD073F3F37}" srcOrd="2" destOrd="0" presId="urn:microsoft.com/office/officeart/2005/8/layout/hierarchy1"/>
    <dgm:cxn modelId="{376E8E9B-0120-436B-B046-8FDED397E9CA}" type="presParOf" srcId="{7A939ED5-6127-4C3C-AA71-24BA04592F5E}" destId="{A8CDBFCA-944C-4882-AA50-F12E3600370B}" srcOrd="3" destOrd="0" presId="urn:microsoft.com/office/officeart/2005/8/layout/hierarchy1"/>
    <dgm:cxn modelId="{909DA826-E41F-4C3E-8FE7-CE9D29AB2A74}" type="presParOf" srcId="{A8CDBFCA-944C-4882-AA50-F12E3600370B}" destId="{E18CE716-F269-4D97-9E52-31BB5F2ED80B}" srcOrd="0" destOrd="0" presId="urn:microsoft.com/office/officeart/2005/8/layout/hierarchy1"/>
    <dgm:cxn modelId="{8EEE71AF-F4D6-4937-8D1F-D7B142D782B4}" type="presParOf" srcId="{E18CE716-F269-4D97-9E52-31BB5F2ED80B}" destId="{E8648F2D-F9BB-4ECB-B613-24C535C4F7B6}" srcOrd="0" destOrd="0" presId="urn:microsoft.com/office/officeart/2005/8/layout/hierarchy1"/>
    <dgm:cxn modelId="{BAFF2000-B0EF-40C8-9927-4AF54E159E17}" type="presParOf" srcId="{E18CE716-F269-4D97-9E52-31BB5F2ED80B}" destId="{9D22A163-AEA4-437F-B42B-92CF3A7E4002}" srcOrd="1" destOrd="0" presId="urn:microsoft.com/office/officeart/2005/8/layout/hierarchy1"/>
    <dgm:cxn modelId="{3BEA7854-25AE-4DC0-A7B4-BD0AD551AF50}" type="presParOf" srcId="{A8CDBFCA-944C-4882-AA50-F12E3600370B}" destId="{654AAEF5-4DC1-478C-86D1-AEF053EBE29D}" srcOrd="1" destOrd="0" presId="urn:microsoft.com/office/officeart/2005/8/layout/hierarchy1"/>
    <dgm:cxn modelId="{B1F6E691-FA2B-49C7-9FDF-267AFBF0BA47}" type="presParOf" srcId="{7A939ED5-6127-4C3C-AA71-24BA04592F5E}" destId="{A497E1EB-5859-4C17-9F89-AAFD34767191}" srcOrd="4" destOrd="0" presId="urn:microsoft.com/office/officeart/2005/8/layout/hierarchy1"/>
    <dgm:cxn modelId="{59A30EB0-9A48-45EB-A517-0E06280D1E8E}" type="presParOf" srcId="{7A939ED5-6127-4C3C-AA71-24BA04592F5E}" destId="{0D5DC397-C418-4129-935A-9E8EBA0A6807}" srcOrd="5" destOrd="0" presId="urn:microsoft.com/office/officeart/2005/8/layout/hierarchy1"/>
    <dgm:cxn modelId="{E2907C05-35BB-4DD2-A86A-0F7D54E38519}" type="presParOf" srcId="{0D5DC397-C418-4129-935A-9E8EBA0A6807}" destId="{A07069A5-4CF3-4474-8D04-AFCDFB1687ED}" srcOrd="0" destOrd="0" presId="urn:microsoft.com/office/officeart/2005/8/layout/hierarchy1"/>
    <dgm:cxn modelId="{66CB9B91-49F3-4751-9287-B0074B26E2E9}" type="presParOf" srcId="{A07069A5-4CF3-4474-8D04-AFCDFB1687ED}" destId="{87625A14-CD91-4F25-A26F-CB055AE7D178}" srcOrd="0" destOrd="0" presId="urn:microsoft.com/office/officeart/2005/8/layout/hierarchy1"/>
    <dgm:cxn modelId="{A9025601-917F-448D-B5EF-A923AB870E4A}" type="presParOf" srcId="{A07069A5-4CF3-4474-8D04-AFCDFB1687ED}" destId="{0B722978-E073-4128-8A3B-73FAC042EF29}" srcOrd="1" destOrd="0" presId="urn:microsoft.com/office/officeart/2005/8/layout/hierarchy1"/>
    <dgm:cxn modelId="{4C4AEC8C-C837-4A41-BA26-08529521DD33}" type="presParOf" srcId="{0D5DC397-C418-4129-935A-9E8EBA0A6807}" destId="{921B1E24-48DB-4D67-837F-025A28690E1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7E1EB-5859-4C17-9F89-AAFD34767191}">
      <dsp:nvSpPr>
        <dsp:cNvPr id="0" name=""/>
        <dsp:cNvSpPr/>
      </dsp:nvSpPr>
      <dsp:spPr>
        <a:xfrm>
          <a:off x="5931003" y="1328314"/>
          <a:ext cx="2466003" cy="664302"/>
        </a:xfrm>
        <a:custGeom>
          <a:avLst/>
          <a:gdLst/>
          <a:ahLst/>
          <a:cxnLst/>
          <a:rect l="0" t="0" r="0" b="0"/>
          <a:pathLst>
            <a:path>
              <a:moveTo>
                <a:pt x="0" y="0"/>
              </a:moveTo>
              <a:lnTo>
                <a:pt x="0" y="452703"/>
              </a:lnTo>
              <a:lnTo>
                <a:pt x="2466003" y="452703"/>
              </a:lnTo>
              <a:lnTo>
                <a:pt x="2466003" y="664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45C3D2-71DD-4C42-B071-D0FD073F3F37}">
      <dsp:nvSpPr>
        <dsp:cNvPr id="0" name=""/>
        <dsp:cNvSpPr/>
      </dsp:nvSpPr>
      <dsp:spPr>
        <a:xfrm>
          <a:off x="5885283" y="1328314"/>
          <a:ext cx="91440" cy="664302"/>
        </a:xfrm>
        <a:custGeom>
          <a:avLst/>
          <a:gdLst/>
          <a:ahLst/>
          <a:cxnLst/>
          <a:rect l="0" t="0" r="0" b="0"/>
          <a:pathLst>
            <a:path>
              <a:moveTo>
                <a:pt x="45720" y="0"/>
              </a:moveTo>
              <a:lnTo>
                <a:pt x="45720" y="664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466FF3-240D-4502-B129-89393611F0C9}">
      <dsp:nvSpPr>
        <dsp:cNvPr id="0" name=""/>
        <dsp:cNvSpPr/>
      </dsp:nvSpPr>
      <dsp:spPr>
        <a:xfrm>
          <a:off x="3464999" y="1328314"/>
          <a:ext cx="2466003" cy="664302"/>
        </a:xfrm>
        <a:custGeom>
          <a:avLst/>
          <a:gdLst/>
          <a:ahLst/>
          <a:cxnLst/>
          <a:rect l="0" t="0" r="0" b="0"/>
          <a:pathLst>
            <a:path>
              <a:moveTo>
                <a:pt x="2466003" y="0"/>
              </a:moveTo>
              <a:lnTo>
                <a:pt x="2466003" y="452703"/>
              </a:lnTo>
              <a:lnTo>
                <a:pt x="0" y="452703"/>
              </a:lnTo>
              <a:lnTo>
                <a:pt x="0" y="664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641C6C-2251-4D1C-AE88-1E613E362A6C}">
      <dsp:nvSpPr>
        <dsp:cNvPr id="0" name=""/>
        <dsp:cNvSpPr/>
      </dsp:nvSpPr>
      <dsp:spPr>
        <a:xfrm>
          <a:off x="4907276" y="2538"/>
          <a:ext cx="2047453" cy="13257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58F6AA-D384-4D97-B474-D4C4EFE661A3}">
      <dsp:nvSpPr>
        <dsp:cNvPr id="0" name=""/>
        <dsp:cNvSpPr/>
      </dsp:nvSpPr>
      <dsp:spPr>
        <a:xfrm>
          <a:off x="5161069" y="243641"/>
          <a:ext cx="2047453" cy="13257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AU" sz="1800" kern="1200"/>
            <a:t>Conventions</a:t>
          </a:r>
        </a:p>
      </dsp:txBody>
      <dsp:txXfrm>
        <a:off x="5199900" y="282472"/>
        <a:ext cx="1969791" cy="1248114"/>
      </dsp:txXfrm>
    </dsp:sp>
    <dsp:sp modelId="{266FE64F-12B9-410F-8E12-88958ECA42EA}">
      <dsp:nvSpPr>
        <dsp:cNvPr id="0" name=""/>
        <dsp:cNvSpPr/>
      </dsp:nvSpPr>
      <dsp:spPr>
        <a:xfrm>
          <a:off x="2485790" y="1992617"/>
          <a:ext cx="1958418" cy="22680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0D45F2-3043-4093-9576-A4E24096C068}">
      <dsp:nvSpPr>
        <dsp:cNvPr id="0" name=""/>
        <dsp:cNvSpPr/>
      </dsp:nvSpPr>
      <dsp:spPr>
        <a:xfrm>
          <a:off x="2739583" y="2233721"/>
          <a:ext cx="1958418" cy="22680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AU" sz="1800" kern="1200"/>
            <a:t>Includes relevant scientific terms.</a:t>
          </a:r>
        </a:p>
      </dsp:txBody>
      <dsp:txXfrm>
        <a:off x="2796943" y="2291081"/>
        <a:ext cx="1843698" cy="2153340"/>
      </dsp:txXfrm>
    </dsp:sp>
    <dsp:sp modelId="{E8648F2D-F9BB-4ECB-B613-24C535C4F7B6}">
      <dsp:nvSpPr>
        <dsp:cNvPr id="0" name=""/>
        <dsp:cNvSpPr/>
      </dsp:nvSpPr>
      <dsp:spPr>
        <a:xfrm>
          <a:off x="4951794" y="1992617"/>
          <a:ext cx="1958418" cy="22680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22A163-AEA4-437F-B42B-92CF3A7E4002}">
      <dsp:nvSpPr>
        <dsp:cNvPr id="0" name=""/>
        <dsp:cNvSpPr/>
      </dsp:nvSpPr>
      <dsp:spPr>
        <a:xfrm>
          <a:off x="5205587" y="2233721"/>
          <a:ext cx="1958418" cy="22680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AU" sz="1800" kern="1200"/>
            <a:t>Use of causal connectives to show cause and effect and why something happens.</a:t>
          </a:r>
        </a:p>
      </dsp:txBody>
      <dsp:txXfrm>
        <a:off x="5262947" y="2291081"/>
        <a:ext cx="1843698" cy="2153340"/>
      </dsp:txXfrm>
    </dsp:sp>
    <dsp:sp modelId="{87625A14-CD91-4F25-A26F-CB055AE7D178}">
      <dsp:nvSpPr>
        <dsp:cNvPr id="0" name=""/>
        <dsp:cNvSpPr/>
      </dsp:nvSpPr>
      <dsp:spPr>
        <a:xfrm>
          <a:off x="7417798" y="1992617"/>
          <a:ext cx="1958418" cy="22680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722978-E073-4128-8A3B-73FAC042EF29}">
      <dsp:nvSpPr>
        <dsp:cNvPr id="0" name=""/>
        <dsp:cNvSpPr/>
      </dsp:nvSpPr>
      <dsp:spPr>
        <a:xfrm>
          <a:off x="7671591" y="2233721"/>
          <a:ext cx="1958418" cy="22680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AU" sz="1800" kern="1200"/>
            <a:t>Uses formal language without the use of personal pronouns.</a:t>
          </a:r>
        </a:p>
      </dsp:txBody>
      <dsp:txXfrm>
        <a:off x="7728951" y="2291081"/>
        <a:ext cx="1843698" cy="21533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9/03/2026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9/03/2026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28A89-4EAC-CDBD-9E8E-2523B5416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FD980-8A50-6216-36A2-43816661374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B27B040-B02F-61AB-F324-46AE04EE7DE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dirty="0"/>
              <a:t>Define an ecosystem using the definition on the slide. The slide image shows an example of an ecosystem. Introduce the idea that an </a:t>
            </a:r>
            <a:r>
              <a:rPr lang="en-AU" sz="1600" kern="1200" dirty="0">
                <a:solidFill>
                  <a:schemeClr val="tx1"/>
                </a:solidFill>
                <a:effectLst/>
                <a:latin typeface="Public Sans" pitchFamily="2" charset="0"/>
                <a:ea typeface="+mn-ea"/>
                <a:cs typeface="+mn-cs"/>
              </a:rPr>
              <a:t>ecosystem is a system of systems (a super system) in that it represents the interaction of animal &amp; plant systems (biotic) and environmental systems (the spheres).</a:t>
            </a:r>
          </a:p>
          <a:p>
            <a:pPr marL="285750" indent="-285750">
              <a:buFontTx/>
              <a:buChar char="-"/>
            </a:pPr>
            <a:endParaRPr lang="en-AU" b="0" dirty="0"/>
          </a:p>
          <a:p>
            <a:pPr marL="285750" indent="-285750">
              <a:buFontTx/>
              <a:buChar char="-"/>
            </a:pPr>
            <a:endParaRPr lang="en-AU" b="0" dirty="0"/>
          </a:p>
          <a:p>
            <a:pPr marL="0" indent="0">
              <a:buFontTx/>
              <a:buNone/>
            </a:pPr>
            <a:endParaRPr lang="en-AU" b="0" dirty="0"/>
          </a:p>
        </p:txBody>
      </p:sp>
      <p:sp>
        <p:nvSpPr>
          <p:cNvPr id="4" name="Slide Number Placeholder 3">
            <a:extLst>
              <a:ext uri="{FF2B5EF4-FFF2-40B4-BE49-F238E27FC236}">
                <a16:creationId xmlns:a16="http://schemas.microsoft.com/office/drawing/2014/main" id="{E3295CB9-A047-C311-0A77-A7401B288365}"/>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7334816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2FD32-6980-1EC4-00E2-0CA232F1D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A3594-7362-742C-6530-5C0867660B2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AF4A242-E055-66B9-9DE5-15A717E25B5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r>
              <a:rPr lang="en-AU" b="0">
                <a:latin typeface="Arial" panose="020B0604020202020204" pitchFamily="34" charset="0"/>
                <a:cs typeface="Arial" panose="020B0604020202020204" pitchFamily="34" charset="0"/>
              </a:rPr>
              <a:t>This slide contains animations.</a:t>
            </a:r>
            <a:endParaRPr lang="en-AU" b="1"/>
          </a:p>
          <a:p>
            <a:endParaRPr lang="en-AU" b="1"/>
          </a:p>
          <a:p>
            <a:r>
              <a:rPr lang="en-AU" b="0"/>
              <a:t>This slide is to support students in identifying components of a plant.</a:t>
            </a:r>
            <a:br>
              <a:rPr lang="en-AU" b="0"/>
            </a:br>
            <a:endParaRPr lang="en-AU" b="0"/>
          </a:p>
        </p:txBody>
      </p:sp>
      <p:sp>
        <p:nvSpPr>
          <p:cNvPr id="4" name="Slide Number Placeholder 3">
            <a:extLst>
              <a:ext uri="{FF2B5EF4-FFF2-40B4-BE49-F238E27FC236}">
                <a16:creationId xmlns:a16="http://schemas.microsoft.com/office/drawing/2014/main" id="{1628A569-485B-3A15-167C-AC6429203B0A}"/>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7715139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9F40B-B51B-1B93-2AA4-E73F5EAC7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7715B-BDDE-5976-3CAF-13865952C55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FAC95B5-1AD8-F77F-D963-5C9C30E7EAD5}"/>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r>
              <a:rPr lang="en-AU" b="0">
                <a:latin typeface="Arial" panose="020B0604020202020204" pitchFamily="34" charset="0"/>
                <a:cs typeface="Arial" panose="020B0604020202020204" pitchFamily="34" charset="0"/>
              </a:rPr>
              <a:t>This slide contains animations.</a:t>
            </a:r>
            <a:endParaRPr lang="en-AU" b="1"/>
          </a:p>
          <a:p>
            <a:endParaRPr lang="en-AU" b="1"/>
          </a:p>
          <a:p>
            <a:r>
              <a:rPr lang="en-AU" b="0"/>
              <a:t>This slide is to support students in identifying components of the lily during the flower dissection.</a:t>
            </a:r>
          </a:p>
          <a:p>
            <a:br>
              <a:rPr lang="en-AU" b="0"/>
            </a:br>
            <a:r>
              <a:rPr lang="en-AU" b="1"/>
              <a:t>These notes also contain the role of each component to unpack with students</a:t>
            </a:r>
          </a:p>
          <a:p>
            <a:r>
              <a:rPr lang="en-AU" b="0"/>
              <a:t>Petals: Attract pollinators, such as insects and birds, to transfer pollen, aiding reproduction.</a:t>
            </a:r>
          </a:p>
          <a:p>
            <a:r>
              <a:rPr lang="en-AU" b="0"/>
              <a:t>Sepals: Protect the developing flower and support petals once the flower opens.</a:t>
            </a:r>
          </a:p>
          <a:p>
            <a:r>
              <a:rPr lang="en-AU" b="0"/>
              <a:t>Stamens: Produce pollen grains (male sex cells) which are needed for fertilisation.</a:t>
            </a:r>
          </a:p>
          <a:p>
            <a:r>
              <a:rPr lang="en-AU" b="0"/>
              <a:t>Anther: Produces and releases pollen to fertilise ovules.</a:t>
            </a:r>
          </a:p>
          <a:p>
            <a:r>
              <a:rPr lang="en-AU" b="0"/>
              <a:t>Filament: Positions the anther so pollen can be transferred effectively to pollinators or the stigma.</a:t>
            </a:r>
          </a:p>
          <a:p>
            <a:r>
              <a:rPr lang="en-AU" b="0"/>
              <a:t>Carpel: Receives pollen and houses ovules for fertilisation.</a:t>
            </a:r>
          </a:p>
          <a:p>
            <a:r>
              <a:rPr lang="en-AU" b="0"/>
              <a:t>Stigma: Traps pollen so it can move down to fertilise ovules.</a:t>
            </a:r>
          </a:p>
          <a:p>
            <a:r>
              <a:rPr lang="en-AU" b="0"/>
              <a:t>Style: Allows pollen to travel from the stigma to the ovary.</a:t>
            </a:r>
          </a:p>
          <a:p>
            <a:r>
              <a:rPr lang="en-AU" b="0"/>
              <a:t>Ovary: Protects the ovules and later develops into a fruit after fertilisation.</a:t>
            </a:r>
          </a:p>
          <a:p>
            <a:r>
              <a:rPr lang="en-AU" b="0"/>
              <a:t>Ovules: After fertilisation, each ovule becomes a seed, ensuring reproduction.</a:t>
            </a:r>
          </a:p>
          <a:p>
            <a:endParaRPr lang="en-AU" b="0"/>
          </a:p>
        </p:txBody>
      </p:sp>
      <p:sp>
        <p:nvSpPr>
          <p:cNvPr id="4" name="Slide Number Placeholder 3">
            <a:extLst>
              <a:ext uri="{FF2B5EF4-FFF2-40B4-BE49-F238E27FC236}">
                <a16:creationId xmlns:a16="http://schemas.microsoft.com/office/drawing/2014/main" id="{DE2D9C35-976E-38F0-C01E-7BD8756DB67C}"/>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41451328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r>
              <a:rPr lang="en-AU" b="0">
                <a:latin typeface="Arial" panose="020B0604020202020204" pitchFamily="34" charset="0"/>
                <a:cs typeface="Arial" panose="020B0604020202020204" pitchFamily="34" charset="0"/>
              </a:rPr>
              <a:t>This slide contains animations.</a:t>
            </a:r>
            <a:endParaRPr lang="en-AU" b="1"/>
          </a:p>
          <a:p>
            <a:endParaRPr lang="en-AU"/>
          </a:p>
          <a:p>
            <a:r>
              <a:rPr lang="en-AU"/>
              <a:t>This slide animates to display one statement at a time. </a:t>
            </a:r>
          </a:p>
          <a:p>
            <a:endParaRPr lang="en-AU"/>
          </a:p>
          <a:p>
            <a:r>
              <a:rPr lang="en-AU"/>
              <a:t>After each statement, ask students to use mini whiteboards or to raise their hands to indicate whether the statement is true or false.</a:t>
            </a:r>
          </a:p>
          <a:p>
            <a:endParaRPr lang="en-AU"/>
          </a:p>
          <a:p>
            <a:r>
              <a:rPr lang="en-AU"/>
              <a:t>After each one, discuss their choices and provide feedback. The answers are below.</a:t>
            </a:r>
          </a:p>
          <a:p>
            <a:endParaRPr lang="en-AU"/>
          </a:p>
          <a:p>
            <a:r>
              <a:rPr lang="en-AU"/>
              <a:t>Petals are brightly coloured to attract pollinators, which helps the plant reproduce. </a:t>
            </a:r>
            <a:r>
              <a:rPr lang="en-AU" b="1"/>
              <a:t>TRUE</a:t>
            </a:r>
            <a:endParaRPr lang="en-AU"/>
          </a:p>
          <a:p>
            <a:r>
              <a:rPr lang="en-AU"/>
              <a:t>Sepals protect the flower bud before it opens. </a:t>
            </a:r>
            <a:r>
              <a:rPr lang="en-AU" b="1"/>
              <a:t>TRUE</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The stamen is the female part of the flower that produces pollen. </a:t>
            </a:r>
            <a:r>
              <a:rPr lang="en-AU" b="1"/>
              <a:t>FALSE - </a:t>
            </a:r>
            <a:r>
              <a:rPr lang="en-AU" sz="1600" b="1" kern="1200">
                <a:solidFill>
                  <a:schemeClr val="tx1"/>
                </a:solidFill>
                <a:effectLst/>
                <a:latin typeface="Public Sans" pitchFamily="2" charset="0"/>
                <a:ea typeface="+mn-ea"/>
                <a:cs typeface="+mn-cs"/>
              </a:rPr>
              <a:t>The stamen is the male part of the flower. It consists of the anther, which produces pollen, and the filament, which supports the anther.</a:t>
            </a:r>
            <a:endParaRPr lang="en-AU" b="1"/>
          </a:p>
          <a:p>
            <a:r>
              <a:rPr lang="en-AU" b="0"/>
              <a:t>The stigma is sticky, so it can catch and hold pollen grains during pollination. </a:t>
            </a:r>
            <a:r>
              <a:rPr lang="en-AU" b="1"/>
              <a:t>TRUE</a:t>
            </a:r>
          </a:p>
          <a:p>
            <a:r>
              <a:rPr lang="en-AU" b="0"/>
              <a:t>The ovary contains ovules, which can develop into seeds after fertilisation. </a:t>
            </a:r>
            <a:r>
              <a:rPr lang="en-AU" b="1"/>
              <a:t>TRUE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The filament is wide and flat, so it can catch pollen grains. </a:t>
            </a:r>
            <a:r>
              <a:rPr lang="en-AU" b="1"/>
              <a:t>FALSE - </a:t>
            </a:r>
            <a:r>
              <a:rPr lang="en-AU" sz="1600" b="1" kern="1200">
                <a:solidFill>
                  <a:schemeClr val="tx1"/>
                </a:solidFill>
                <a:effectLst/>
                <a:latin typeface="Public Sans" pitchFamily="2" charset="0"/>
                <a:ea typeface="+mn-ea"/>
                <a:cs typeface="+mn-cs"/>
              </a:rPr>
              <a:t>The filament is a thin stalk that supports the anther (where pollen is made). It is not designed to catch pollen; its role is to position the anther so pollen can be easily transferred to pollinators or the wind.</a:t>
            </a:r>
            <a:endParaRPr lang="en-AU" sz="1600" kern="1200">
              <a:solidFill>
                <a:schemeClr val="tx1"/>
              </a:solidFill>
              <a:effectLst/>
              <a:latin typeface="Public Sans" pitchFamily="2" charset="0"/>
              <a:ea typeface="+mn-ea"/>
              <a:cs typeface="+mn-cs"/>
            </a:endParaRPr>
          </a:p>
          <a:p>
            <a:endParaRPr lang="en-AU" b="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39429001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400" b="1">
                <a:latin typeface="Arial" panose="020B0604020202020204" pitchFamily="34" charset="0"/>
                <a:cs typeface="Arial" panose="020B0604020202020204" pitchFamily="34" charset="0"/>
              </a:rPr>
              <a:t>Teacher notes:</a:t>
            </a:r>
            <a:r>
              <a:rPr lang="en-AU" sz="1400" b="0">
                <a:latin typeface="Arial" panose="020B0604020202020204" pitchFamily="34" charset="0"/>
                <a:cs typeface="Arial" panose="020B0604020202020204" pitchFamily="34" charset="0"/>
              </a:rPr>
              <a:t> This slide contains animations.</a:t>
            </a:r>
            <a:endParaRPr lang="en-AU" sz="1400" b="1"/>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b="0"/>
          </a:p>
          <a:p>
            <a:r>
              <a:rPr lang="en-AU" sz="1600"/>
              <a:t>This can be displayed on the board for students to answer using mini whiteboards or by raising their hands to select the option. </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This slide is animated to reveal the correct response, C. Further explanations of students' understanding and misconceptions based on their responses are below.</a:t>
            </a:r>
          </a:p>
          <a:p>
            <a:endParaRPr lang="en-AU" sz="1800">
              <a:effectLst/>
              <a:latin typeface="Arial" panose="020B0604020202020204" pitchFamily="34" charset="0"/>
              <a:ea typeface="Calibri" panose="020F0502020204030204" pitchFamily="34" charset="0"/>
            </a:endParaRPr>
          </a:p>
          <a:p>
            <a:r>
              <a:rPr lang="en-AU" sz="1600" b="1"/>
              <a:t>The explanations for each response are below.</a:t>
            </a:r>
          </a:p>
          <a:p>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A:  </a:t>
            </a:r>
            <a:r>
              <a:rPr lang="en-AU" sz="1600" b="0"/>
              <a:t>Students may flip the roles of xylem and phloem, assuming one is just ‘up’ and the other is ‘down.’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B:  </a:t>
            </a:r>
            <a:r>
              <a:rPr lang="en-AU" sz="1600" b="0"/>
              <a:t>Misconception that xylem must be alive to ‘pump’ water, when in fact xylem cells are dead and hollow.</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 This is the correct answer.  </a:t>
            </a:r>
          </a:p>
          <a:p>
            <a:r>
              <a:rPr lang="en-AU" sz="1600" b="1"/>
              <a:t>D: </a:t>
            </a:r>
            <a:r>
              <a:rPr lang="en-AU" sz="1600" b="0"/>
              <a:t>Misconception that vascular tissues are for storage instead of transport.</a:t>
            </a:r>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26646511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AD3BF-3B32-B656-2E5B-BD27456BA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D0F89-63BD-B0FD-0F2D-5748FB88515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7710677-764C-63F6-7ECA-E82935CFBFA6}"/>
              </a:ext>
            </a:extLst>
          </p:cNvPr>
          <p:cNvSpPr>
            <a:spLocks noGrp="1"/>
          </p:cNvSpPr>
          <p:nvPr>
            <p:ph type="body" idx="1"/>
          </p:nvPr>
        </p:nvSpPr>
        <p:spPr/>
        <p:txBody>
          <a:bodyPr/>
          <a:lstStyle/>
          <a:p>
            <a:r>
              <a:rPr lang="en-AU" sz="1400" b="1">
                <a:latin typeface="Arial" panose="020B0604020202020204" pitchFamily="34" charset="0"/>
                <a:cs typeface="Arial" panose="020B0604020202020204" pitchFamily="34" charset="0"/>
              </a:rPr>
              <a:t>Teacher notes: </a:t>
            </a:r>
            <a:r>
              <a:rPr lang="en-AU" sz="1400" b="0">
                <a:latin typeface="Arial" panose="020B0604020202020204" pitchFamily="34" charset="0"/>
                <a:cs typeface="Arial" panose="020B0604020202020204" pitchFamily="34" charset="0"/>
              </a:rPr>
              <a:t>This slide contains animations.</a:t>
            </a:r>
            <a:endParaRPr lang="en-AU" sz="1400" b="1"/>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b="0"/>
          </a:p>
          <a:p>
            <a:r>
              <a:rPr lang="en-AU" sz="1600"/>
              <a:t>This can be displayed on the board for students to answer using mini whiteboards or by raising their hands to select the option. </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This slide is animated to reveal the correct response, D. </a:t>
            </a:r>
          </a:p>
          <a:p>
            <a:endParaRPr lang="en-AU" sz="1800" b="0">
              <a:effectLst/>
              <a:latin typeface="Arial" panose="020B0604020202020204" pitchFamily="34" charset="0"/>
              <a:ea typeface="Calibri" panose="020F0502020204030204" pitchFamily="34" charset="0"/>
            </a:endParaRPr>
          </a:p>
          <a:p>
            <a:r>
              <a:rPr lang="en-AU" sz="1600" b="1"/>
              <a:t>The explanations for each response are below.</a:t>
            </a:r>
          </a:p>
          <a:p>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A:  </a:t>
            </a:r>
            <a:r>
              <a:rPr lang="en-AU" sz="1600" b="0"/>
              <a:t>This is correct as a unit of length. Millimetres are used to measure very small lengths, like the thickness of a coin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B:  </a:t>
            </a:r>
            <a:r>
              <a:rPr lang="en-AU" sz="1600" b="0"/>
              <a:t>This is correct as a unit of length. Centimetres are commonly used for everyday measurements, such as the height of a book or a person.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  </a:t>
            </a:r>
            <a:r>
              <a:rPr lang="en-AU" sz="1600" b="0"/>
              <a:t>This is correct as a unit of length. Micrometres are used to measure objects too small to see with the naked eye, such as cells or bacteria.</a:t>
            </a:r>
          </a:p>
          <a:p>
            <a:r>
              <a:rPr lang="en-AU" sz="1600" b="1"/>
              <a:t>D: </a:t>
            </a:r>
            <a:r>
              <a:rPr lang="en-AU" sz="1600" b="0"/>
              <a:t>This is the correct answer. </a:t>
            </a:r>
            <a:r>
              <a:rPr lang="en-AU" sz="1600" kern="1200">
                <a:solidFill>
                  <a:schemeClr val="tx1"/>
                </a:solidFill>
                <a:effectLst/>
                <a:latin typeface="Public Sans" pitchFamily="2" charset="0"/>
                <a:ea typeface="+mn-ea"/>
                <a:cs typeface="+mn-cs"/>
              </a:rPr>
              <a:t>Litres are a measure of volume, not length.</a:t>
            </a:r>
            <a:endParaRPr lang="en-AU" b="0"/>
          </a:p>
          <a:p>
            <a:endParaRPr lang="en-AU" b="0"/>
          </a:p>
        </p:txBody>
      </p:sp>
      <p:sp>
        <p:nvSpPr>
          <p:cNvPr id="4" name="Slide Number Placeholder 3">
            <a:extLst>
              <a:ext uri="{FF2B5EF4-FFF2-40B4-BE49-F238E27FC236}">
                <a16:creationId xmlns:a16="http://schemas.microsoft.com/office/drawing/2014/main" id="{8522B66D-565A-39C5-49AF-7A2A6FD24734}"/>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18086312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Arial" panose="020B0604020202020204" pitchFamily="34" charset="0"/>
                <a:cs typeface="Arial" panose="020B0604020202020204" pitchFamily="34" charset="0"/>
              </a:rPr>
              <a:t>Teacher notes:</a:t>
            </a:r>
            <a:endParaRPr lang="en-AU" sz="1600" b="1" dirty="0"/>
          </a:p>
          <a:p>
            <a:endParaRPr lang="en-AU" dirty="0"/>
          </a:p>
          <a:p>
            <a:r>
              <a:rPr lang="en-AU" b="0" dirty="0"/>
              <a:t>Teach students how to convert between units of length from micrometre (µm) to metre (m) and from metre (m) to micrometre (µm).</a:t>
            </a:r>
          </a:p>
          <a:p>
            <a:endParaRPr lang="en-AU" b="0" dirty="0"/>
          </a:p>
          <a:p>
            <a:r>
              <a:rPr lang="en-AU" b="0" dirty="0"/>
              <a:t>When going from </a:t>
            </a:r>
            <a:r>
              <a:rPr lang="en-AU" b="1" dirty="0"/>
              <a:t>micrometre (µm) to millimetre (mm)</a:t>
            </a:r>
            <a:r>
              <a:rPr lang="en-AU" b="0" dirty="0"/>
              <a:t>, divide by 1000 because 1 mm = 1000 µm. For example, 5000 µm ÷ 1000 = 5mm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When converting from </a:t>
            </a:r>
            <a:r>
              <a:rPr lang="en-AU" b="1" dirty="0"/>
              <a:t>millimetres (mm)</a:t>
            </a:r>
            <a:r>
              <a:rPr lang="en-AU" b="0" dirty="0"/>
              <a:t> to </a:t>
            </a:r>
            <a:r>
              <a:rPr lang="en-AU" b="1" dirty="0"/>
              <a:t>centimetres (cm)</a:t>
            </a:r>
            <a:r>
              <a:rPr lang="en-AU" b="0" dirty="0"/>
              <a:t>, divide by 10 because 1 cm = 10 mm. For example, 5 mm ÷ 10 = 0.5 cm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When going from </a:t>
            </a:r>
            <a:r>
              <a:rPr lang="en-AU" b="1" dirty="0"/>
              <a:t>centimetre (cm) to metre (m)</a:t>
            </a:r>
            <a:r>
              <a:rPr lang="en-AU" b="0" dirty="0"/>
              <a:t>, divide by 100 because 1 m = 100 cm. For example, 0.5 cm ÷ 100 = 0.005 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endParaRPr lang="en-AU" b="0" dirty="0"/>
          </a:p>
          <a:p>
            <a:r>
              <a:rPr lang="en-AU" b="0" dirty="0"/>
              <a:t>When going from </a:t>
            </a:r>
            <a:r>
              <a:rPr lang="en-AU" b="1" dirty="0"/>
              <a:t>metre (m)</a:t>
            </a:r>
            <a:r>
              <a:rPr lang="en-AU" b="0" dirty="0"/>
              <a:t> </a:t>
            </a:r>
            <a:r>
              <a:rPr lang="en-AU" b="1" dirty="0"/>
              <a:t>to centimetre (cm)</a:t>
            </a:r>
            <a:r>
              <a:rPr lang="en-AU" b="0" dirty="0"/>
              <a:t>, multiply by 100 because 1 m = 100 cm. For example, 0.005m x 100 = 0.5 cm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When going from </a:t>
            </a:r>
            <a:r>
              <a:rPr lang="en-AU" b="1" dirty="0"/>
              <a:t>centimetre (cm) to millimetre (cm)</a:t>
            </a:r>
            <a:r>
              <a:rPr lang="en-AU" b="0" dirty="0"/>
              <a:t>, multiply by 10 because 1 cm = 10 mm. For example, 0.5 cm x 10 = 5 mm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When going from</a:t>
            </a:r>
            <a:r>
              <a:rPr lang="en-AU" b="1" dirty="0"/>
              <a:t> millimetre (mm) to micrometre (µm)</a:t>
            </a:r>
            <a:r>
              <a:rPr lang="en-AU" b="0" dirty="0"/>
              <a:t>, multiply by 1000 because 1 mm = 1000 µm. For example, 5 mm x 1000 = 5000 µm</a:t>
            </a:r>
          </a:p>
          <a:p>
            <a:endParaRPr lang="en-AU" b="0" dirty="0"/>
          </a:p>
          <a:p>
            <a:endParaRPr lang="en-AU" b="0" dirty="0"/>
          </a:p>
          <a:p>
            <a:r>
              <a:rPr lang="en-AU" b="0" dirty="0"/>
              <a:t>Reiterate that when converting to a bigger unit, divide, and when converting to a smaller unit, multiply.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7121416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latin typeface="Arial" panose="020B0604020202020204" pitchFamily="34" charset="0"/>
                <a:cs typeface="Arial" panose="020B0604020202020204" pitchFamily="34" charset="0"/>
              </a:rPr>
              <a:t>Teacher notes:</a:t>
            </a:r>
            <a:endParaRPr lang="en-AU" sz="1600" b="1"/>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latin typeface="Arial" panose="020B0604020202020204" pitchFamily="34" charset="0"/>
                <a:cs typeface="Arial" panose="020B0604020202020204" pitchFamily="34" charset="0"/>
              </a:rPr>
              <a:t>Teach students what palisade cells are using the information and image on the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latin typeface="Arial" panose="020B0604020202020204" pitchFamily="34" charset="0"/>
                <a:cs typeface="Arial" panose="020B0604020202020204" pitchFamily="34" charset="0"/>
              </a:rPr>
              <a:t>This is to set the context for the next activity, which will convert the units of measurement for the length and width of a palisade cell.</a:t>
            </a:r>
            <a:endParaRPr lang="en-AU" sz="1600" b="0"/>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26131181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 </a:t>
            </a:r>
            <a:r>
              <a:rPr lang="en-AU" b="0" dirty="0"/>
              <a:t>This slide contains animations.</a:t>
            </a:r>
            <a:endParaRPr lang="en-AU" b="1" dirty="0"/>
          </a:p>
          <a:p>
            <a:endParaRPr lang="en-AU" dirty="0"/>
          </a:p>
          <a:p>
            <a:r>
              <a:rPr lang="en-AU" b="0" dirty="0"/>
              <a:t>Inform students that cell components can be measured in micrometres because they are small.</a:t>
            </a:r>
          </a:p>
          <a:p>
            <a:endParaRPr lang="en-AU" b="0" dirty="0"/>
          </a:p>
          <a:p>
            <a:r>
              <a:rPr lang="en-AU" b="0" dirty="0"/>
              <a:t>Read out the information about the palisade cell size and work with students to convert the measurements to micrometres.</a:t>
            </a:r>
          </a:p>
          <a:p>
            <a:endParaRPr lang="en-AU" b="0" dirty="0"/>
          </a:p>
          <a:p>
            <a:r>
              <a:rPr lang="en-AU" b="0" dirty="0"/>
              <a:t>The instructions for teaching students how to perform unit measurements are below. You may want to give students the following as additional support:</a:t>
            </a:r>
          </a:p>
          <a:p>
            <a:r>
              <a:rPr lang="en-AU" b="0" dirty="0"/>
              <a:t>1 cm = 10 mm</a:t>
            </a:r>
          </a:p>
          <a:p>
            <a:r>
              <a:rPr lang="en-AU" b="0" dirty="0"/>
              <a:t>1 mm = 1,000 µm</a:t>
            </a:r>
          </a:p>
          <a:p>
            <a:r>
              <a:rPr lang="en-AU" b="0" dirty="0"/>
              <a:t>1 m = 1,000,000 µm</a:t>
            </a:r>
          </a:p>
          <a:p>
            <a:endParaRPr lang="en-AU" b="0" dirty="0"/>
          </a:p>
          <a:p>
            <a:r>
              <a:rPr lang="en-AU" b="1" dirty="0"/>
              <a:t>Length</a:t>
            </a:r>
          </a:p>
          <a:p>
            <a:pPr marL="0" indent="0">
              <a:buNone/>
            </a:pPr>
            <a:r>
              <a:rPr lang="en-AU" b="1" dirty="0"/>
              <a:t>0.004cm to µm</a:t>
            </a:r>
          </a:p>
          <a:p>
            <a:pPr marL="0" indent="0">
              <a:buNone/>
            </a:pPr>
            <a:r>
              <a:rPr lang="fr-FR" b="0" dirty="0"/>
              <a:t>1. </a:t>
            </a:r>
            <a:r>
              <a:rPr lang="fr-FR" b="0" dirty="0" err="1"/>
              <a:t>Convert</a:t>
            </a:r>
            <a:r>
              <a:rPr lang="fr-FR" b="0" dirty="0"/>
              <a:t> cm → mm: 0.004 cm ×10=0.04mm </a:t>
            </a:r>
          </a:p>
          <a:p>
            <a:pPr marL="0" indent="0">
              <a:buNone/>
            </a:pPr>
            <a:r>
              <a:rPr lang="en-AU" dirty="0"/>
              <a:t>2. Convert mm → µm: 0.04 mm ×1000=40 </a:t>
            </a:r>
            <a:r>
              <a:rPr lang="el-GR" dirty="0"/>
              <a:t>μ</a:t>
            </a:r>
            <a:r>
              <a:rPr lang="en-AU" dirty="0"/>
              <a:t>m</a:t>
            </a:r>
          </a:p>
          <a:p>
            <a:pPr marL="0" indent="0">
              <a:buNone/>
            </a:pPr>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OR convert cm to µm: 0.004cm x 10,000</a:t>
            </a:r>
          </a:p>
          <a:p>
            <a:pPr marL="0" indent="0">
              <a:buNone/>
            </a:pPr>
            <a:endParaRPr lang="fr-FR" b="0" dirty="0"/>
          </a:p>
          <a:p>
            <a:r>
              <a:rPr lang="en-AU" b="0" dirty="0"/>
              <a:t>0.04cm is 40µm. The slide is animated to reveal this answer.</a:t>
            </a:r>
          </a:p>
          <a:p>
            <a:endParaRPr lang="en-AU" b="0" dirty="0"/>
          </a:p>
          <a:p>
            <a:r>
              <a:rPr lang="en-AU" b="1" dirty="0"/>
              <a:t>Convert 0.08 mm to µm</a:t>
            </a:r>
          </a:p>
          <a:p>
            <a:r>
              <a:rPr lang="en-AU" dirty="0"/>
              <a:t>Convert mm → µm: 0.08 mm ×1000=80 </a:t>
            </a:r>
            <a:r>
              <a:rPr lang="el-GR" dirty="0"/>
              <a:t>μ</a:t>
            </a:r>
            <a:r>
              <a:rPr lang="en-AU" dirty="0"/>
              <a:t>m</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0.08 mm is 80 </a:t>
            </a:r>
            <a:r>
              <a:rPr lang="el-GR" dirty="0"/>
              <a:t>μ</a:t>
            </a:r>
            <a:r>
              <a:rPr lang="en-AU" dirty="0"/>
              <a:t>m. </a:t>
            </a:r>
            <a:r>
              <a:rPr lang="en-AU" b="0" dirty="0"/>
              <a:t>The slide is animated to reveal this answer.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endParaRPr lang="en-AU" b="0" dirty="0"/>
          </a:p>
          <a:p>
            <a:r>
              <a:rPr lang="en-AU" b="1" dirty="0"/>
              <a:t>Width</a:t>
            </a:r>
          </a:p>
          <a:p>
            <a:r>
              <a:rPr lang="en-AU" b="1" dirty="0"/>
              <a:t>0.00002 m to µm</a:t>
            </a:r>
          </a:p>
          <a:p>
            <a:pPr marL="342900" indent="-342900">
              <a:buAutoNum type="arabicPeriod"/>
            </a:pPr>
            <a:r>
              <a:rPr lang="en-AU" b="0" dirty="0"/>
              <a:t>Convert </a:t>
            </a:r>
            <a:r>
              <a:rPr lang="fr-FR" b="0" dirty="0"/>
              <a:t>m → cm</a:t>
            </a:r>
            <a:r>
              <a:rPr lang="en-AU" b="0" dirty="0"/>
              <a:t>: 0.00002m x 100 =0.002cm</a:t>
            </a:r>
          </a:p>
          <a:p>
            <a:pPr marL="342900" indent="-342900">
              <a:buAutoNum type="arabicPeriod"/>
            </a:pPr>
            <a:r>
              <a:rPr lang="en-AU" b="0" dirty="0"/>
              <a:t>Convert cm </a:t>
            </a:r>
            <a:r>
              <a:rPr lang="fr-FR" b="0" dirty="0"/>
              <a:t>→ mm: 0.002cm x 10 = 0.02mm</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fr-FR" b="0" dirty="0" err="1"/>
              <a:t>Convert</a:t>
            </a:r>
            <a:r>
              <a:rPr lang="fr-FR" b="0" dirty="0"/>
              <a:t> mm → </a:t>
            </a:r>
            <a:r>
              <a:rPr lang="el-GR" dirty="0"/>
              <a:t>μ</a:t>
            </a:r>
            <a:r>
              <a:rPr lang="en-AU" dirty="0"/>
              <a:t>m: 0.02 x 1000 = 20</a:t>
            </a:r>
            <a:r>
              <a:rPr lang="el-GR" dirty="0"/>
              <a:t>μ</a:t>
            </a:r>
            <a:r>
              <a:rPr lang="en-AU" dirty="0"/>
              <a:t>m</a:t>
            </a:r>
          </a:p>
          <a:p>
            <a:pPr marL="0" indent="0">
              <a:buNone/>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0.00002m is 20</a:t>
            </a:r>
            <a:r>
              <a:rPr lang="el-GR" dirty="0"/>
              <a:t>μ</a:t>
            </a:r>
            <a:r>
              <a:rPr lang="en-AU" dirty="0"/>
              <a:t>m.</a:t>
            </a:r>
            <a:r>
              <a:rPr lang="en-AU" b="0" dirty="0"/>
              <a:t> The slide is animated to reveal this answer.</a:t>
            </a:r>
            <a:endParaRPr lang="en-AU" dirty="0"/>
          </a:p>
          <a:p>
            <a:pPr marL="0" indent="0">
              <a:buNone/>
            </a:pPr>
            <a:endParaRPr lang="en-AU" dirty="0"/>
          </a:p>
          <a:p>
            <a:pPr marL="0" indent="0">
              <a:buNone/>
            </a:pPr>
            <a:r>
              <a:rPr lang="en-AU" dirty="0"/>
              <a:t>The final measurement given is already in micrometres so does not need to be converted.</a:t>
            </a:r>
          </a:p>
          <a:p>
            <a:endParaRPr lang="en-AU" b="1" dirty="0"/>
          </a:p>
          <a:p>
            <a:endParaRPr lang="en-AU" b="0" dirty="0"/>
          </a:p>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19911621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 </a:t>
            </a:r>
            <a:r>
              <a:rPr lang="en-AU" b="0"/>
              <a:t>This slide contains animations.</a:t>
            </a:r>
            <a:endParaRPr lang="en-AU" b="1"/>
          </a:p>
          <a:p>
            <a:endParaRPr lang="en-AU" b="1"/>
          </a:p>
          <a:p>
            <a:r>
              <a:rPr lang="en-AU" b="0"/>
              <a:t>Read through the scenario and unpack it with students. Use the principles of gradual release of responsibility to determine whether modelling, jointly constructing, or students working independently is appropriate for the activity.</a:t>
            </a:r>
          </a:p>
          <a:p>
            <a:endParaRPr lang="en-AU" b="0"/>
          </a:p>
          <a:p>
            <a:r>
              <a:rPr lang="en-AU" b="1"/>
              <a:t>Sample response:</a:t>
            </a:r>
          </a:p>
          <a:p>
            <a:endParaRPr lang="en-AU" b="1"/>
          </a:p>
          <a:p>
            <a:r>
              <a:rPr lang="en-AU" b="0"/>
              <a:t>Student C is not correct. They have assumed that the largest guard cell is 500 because 500 is the largest number; they have not considered the units of measurement after the number. First, we need to convert all the units to micrometres to make a valid comparison of the size.</a:t>
            </a:r>
          </a:p>
          <a:p>
            <a:r>
              <a:rPr lang="en-AU" b="0"/>
              <a:t>This slide is animated to show the length of the guard cell in micrometres for each student’s measurement.</a:t>
            </a:r>
          </a:p>
          <a:p>
            <a:r>
              <a:rPr lang="en-AU" b="0"/>
              <a:t>The largest measurement in the table is Student B, whose guard cell was measured at 600</a:t>
            </a:r>
            <a:r>
              <a:rPr lang="en-AU"/>
              <a:t>µm.</a:t>
            </a:r>
          </a:p>
          <a:p>
            <a:endParaRPr lang="en-AU" b="0"/>
          </a:p>
          <a:p>
            <a:r>
              <a:rPr lang="en-AU" b="0"/>
              <a:t>Reinforce the importance of comparing the sizes of objects when they are measured in the same units. </a:t>
            </a:r>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11344016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 </a:t>
            </a:r>
            <a:r>
              <a:rPr lang="en-AU" b="0" dirty="0"/>
              <a:t>This slide contains animations.</a:t>
            </a:r>
          </a:p>
          <a:p>
            <a:endParaRPr lang="en-AU" b="0" dirty="0"/>
          </a:p>
          <a:p>
            <a:r>
              <a:rPr lang="en-AU" b="0" dirty="0"/>
              <a:t>This slide is animated to bring up one question at a time. Provide students with a mini whiteboard or A4 paper to write their responses and show the teacher as each question is asked.</a:t>
            </a:r>
          </a:p>
          <a:p>
            <a:endParaRPr lang="en-AU" b="0" dirty="0"/>
          </a:p>
          <a:p>
            <a:r>
              <a:rPr lang="en-AU" b="1" dirty="0"/>
              <a:t>Sample responses</a:t>
            </a:r>
          </a:p>
          <a:p>
            <a:r>
              <a:rPr lang="en-AU" b="0" dirty="0"/>
              <a:t>1. 0.2cm</a:t>
            </a:r>
          </a:p>
          <a:p>
            <a:r>
              <a:rPr lang="en-AU" b="0" dirty="0"/>
              <a:t>2. 2</a:t>
            </a:r>
            <a:r>
              <a:rPr lang="el-GR" b="0" dirty="0"/>
              <a:t>00μ</a:t>
            </a:r>
            <a:r>
              <a:rPr lang="en-AU" b="0" dirty="0"/>
              <a:t>m</a:t>
            </a:r>
          </a:p>
          <a:p>
            <a:r>
              <a:rPr lang="en-AU" b="0" dirty="0"/>
              <a:t>3. 12 m</a:t>
            </a:r>
            <a:br>
              <a:rPr lang="en-AU" b="0" dirty="0"/>
            </a:br>
            <a:endParaRPr lang="en-AU" b="0" dirty="0"/>
          </a:p>
          <a:p>
            <a:endParaRPr lang="en-AU" b="0" dirty="0"/>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386354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7EB3B-479B-570B-2A6B-E70A642E9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62F5-1FFE-D703-2616-8102719DE85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BAA21CB-9008-280F-E81B-FE4179EB0AF1}"/>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Inform students that this slide shows the outline of a type of living system, in this case, a body (organ) system and images surrounding the living system that represent components of a body system, plant systems and ecosystems.</a:t>
            </a:r>
          </a:p>
          <a:p>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Once these slides (1.1: Which system does it belong to? 1-3) are assigned to students digitally, students should select the components relevant to this human body system and drag them into place. (students do not need to drag the labels; the labels are there to support students in identifying components. The sample responses are on slide: ‘1.1 Which system does it belong to? (4 of 4)’.</a:t>
            </a:r>
          </a:p>
          <a:p>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These next few slides introduce the idea that living systems are composed of many interrelated components.</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B474180-DF54-BE7A-E770-3C27C5B25813}"/>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0535620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sz="1600">
              <a:latin typeface="Arial"/>
              <a:cs typeface="Arial"/>
            </a:endParaRPr>
          </a:p>
          <a:p>
            <a:r>
              <a:rPr lang="en-AU" sz="1600">
                <a:latin typeface="Arial"/>
                <a:cs typeface="Arial"/>
              </a:rPr>
              <a:t>Content in this section aligns with essential question 2 in the program of learning and Teacher resource book 2.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25405700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07DD-8FB7-4BD6-D688-924D9B039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07591-917D-1F76-287A-4C697DC4F03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C9AD05E-8F13-4CE9-35D5-5EDCDFFAA66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C8CDBF-1745-81F0-7482-3C06EC0D160D}"/>
              </a:ext>
            </a:extLst>
          </p:cNvPr>
          <p:cNvSpPr>
            <a:spLocks noGrp="1"/>
          </p:cNvSpPr>
          <p:nvPr>
            <p:ph type="sldNum" sz="quarter" idx="5"/>
          </p:nvPr>
        </p:nvSpPr>
        <p:spPr/>
        <p:txBody>
          <a:bodyPr/>
          <a:lstStyle/>
          <a:p>
            <a:fld id="{D09C5488-DD16-4714-9519-7BE21BA11D4E}" type="slidenum">
              <a:rPr lang="en-AU" smtClean="0"/>
              <a:t>111</a:t>
            </a:fld>
            <a:endParaRPr lang="en-AU"/>
          </a:p>
        </p:txBody>
      </p:sp>
    </p:spTree>
    <p:extLst>
      <p:ext uri="{BB962C8B-B14F-4D97-AF65-F5344CB8AC3E}">
        <p14:creationId xmlns:p14="http://schemas.microsoft.com/office/powerpoint/2010/main" val="7319417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DABB5-403D-EBA1-7183-A3A68DC5D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A94E6-0163-7C82-F6CE-03FC06F9484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8671544-F8B9-5A07-20AE-BA819DEBE2E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Present this slide and say: ‘Here are three examples of different ecosystems. What is similar between these three ecosystems?’</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b="1">
                <a:latin typeface="Arial" panose="020B0604020202020204" pitchFamily="34" charset="0"/>
                <a:cs typeface="Arial" panose="020B0604020202020204" pitchFamily="34" charset="0"/>
              </a:rPr>
              <a:t>Sample responses: </a:t>
            </a:r>
          </a:p>
          <a:p>
            <a:r>
              <a:rPr lang="en-AU">
                <a:latin typeface="Arial" panose="020B0604020202020204" pitchFamily="34" charset="0"/>
                <a:cs typeface="Arial" panose="020B0604020202020204" pitchFamily="34" charset="0"/>
              </a:rPr>
              <a:t>Each ecosystem has both living (plants and animals) and non-living components (water, snow, sunlight). The living and non-living things in each ecosystem are interconnected. Each ecosystem can be negatively affected by human activities, such as pollution. </a:t>
            </a:r>
          </a:p>
        </p:txBody>
      </p:sp>
      <p:sp>
        <p:nvSpPr>
          <p:cNvPr id="4" name="Slide Number Placeholder 3">
            <a:extLst>
              <a:ext uri="{FF2B5EF4-FFF2-40B4-BE49-F238E27FC236}">
                <a16:creationId xmlns:a16="http://schemas.microsoft.com/office/drawing/2014/main" id="{7A661FD3-34F6-639C-D5D0-E9EF1178E38D}"/>
              </a:ext>
            </a:extLst>
          </p:cNvPr>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8184983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700DA-C7DC-5D77-1BE3-8B478FFE2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3F2B5-C85B-A919-28A4-A572EB77C2B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B738C0E-CFF1-E89E-E380-B01BA460DEB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This slide presents a blank Frayer model to support students in understanding the concept of ‘Ecosystems’ as they work to complete it. Frayer diagrams are graphic organisers that help students develop or deepen </a:t>
            </a:r>
            <a:r>
              <a:rPr lang="en-AU" b="0" i="0">
                <a:solidFill>
                  <a:srgbClr val="333333"/>
                </a:solidFill>
                <a:effectLst/>
                <a:latin typeface="montserrat" panose="00000500000000000000" pitchFamily="2" charset="0"/>
              </a:rPr>
              <a:t>their awareness of unfamiliar concepts by defining the term and identifying examples and non-examples</a:t>
            </a:r>
            <a:r>
              <a:rPr lang="en-AU" b="0" i="0">
                <a:solidFill>
                  <a:srgbClr val="333333"/>
                </a:solidFill>
                <a:effectLst/>
                <a:highlight>
                  <a:srgbClr val="FFFFFF"/>
                </a:highlight>
                <a:latin typeface="montserrat" panose="00000500000000000000" pitchFamily="2" charset="0"/>
              </a:rPr>
              <a:t>. </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They:</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support educators in introducing new words or concepts in the classroom</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activate students' prior knowledge of a topic and clarify potential misconceptions</a:t>
            </a:r>
          </a:p>
          <a:p>
            <a:pPr algn="l">
              <a:buFont typeface="Arial" panose="020B0604020202020204" pitchFamily="34" charset="0"/>
              <a:buChar char="•"/>
            </a:pPr>
            <a:r>
              <a:rPr lang="en-AU" b="0" i="0">
                <a:solidFill>
                  <a:srgbClr val="3D3D3D"/>
                </a:solidFill>
                <a:effectLst/>
                <a:highlight>
                  <a:srgbClr val="FFFFFF"/>
                </a:highlight>
                <a:latin typeface="montserrat" panose="00000500000000000000" pitchFamily="2" charset="0"/>
              </a:rPr>
              <a:t>model what a deep understanding of a term entails.</a:t>
            </a:r>
          </a:p>
        </p:txBody>
      </p:sp>
      <p:sp>
        <p:nvSpPr>
          <p:cNvPr id="4" name="Slide Number Placeholder 3">
            <a:extLst>
              <a:ext uri="{FF2B5EF4-FFF2-40B4-BE49-F238E27FC236}">
                <a16:creationId xmlns:a16="http://schemas.microsoft.com/office/drawing/2014/main" id="{64AEFDFD-FF7C-B810-F44A-88D3B4FA4473}"/>
              </a:ext>
            </a:extLst>
          </p:cNvPr>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29679805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7A9BC-549A-836A-CBB1-B33703E5D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CD06D-08AC-50AD-FCAF-9D561358D94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44F6838-50E8-4809-3C46-0DEA0BC515B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algn="l"/>
            <a:endParaRPr lang="en-AU" b="0" i="0">
              <a:solidFill>
                <a:srgbClr val="333333"/>
              </a:solidFill>
              <a:effectLst/>
              <a:highlight>
                <a:srgbClr val="FFFFFF"/>
              </a:highlight>
              <a:latin typeface="montserrat" panose="00000500000000000000" pitchFamily="2" charset="0"/>
            </a:endParaRPr>
          </a:p>
          <a:p>
            <a:pPr algn="l"/>
            <a:r>
              <a:rPr lang="en-AU" b="0" i="0">
                <a:solidFill>
                  <a:srgbClr val="333333"/>
                </a:solidFill>
                <a:effectLst/>
                <a:highlight>
                  <a:srgbClr val="FFFFFF"/>
                </a:highlight>
                <a:latin typeface="montserrat" panose="00000500000000000000" pitchFamily="2" charset="0"/>
              </a:rPr>
              <a:t>And here is a sample response for the completed Frayer model. This can be presented to students after they have attempted their own to challenge and consolidate their thinking.</a:t>
            </a:r>
            <a:endParaRPr lang="en-AU" b="0" i="0">
              <a:solidFill>
                <a:srgbClr val="3D3D3D"/>
              </a:solidFill>
              <a:effectLst/>
              <a:highlight>
                <a:srgbClr val="FFFFFF"/>
              </a:highlight>
              <a:latin typeface="montserrat" panose="00000500000000000000" pitchFamily="2" charset="0"/>
            </a:endParaRPr>
          </a:p>
        </p:txBody>
      </p:sp>
      <p:sp>
        <p:nvSpPr>
          <p:cNvPr id="4" name="Slide Number Placeholder 3">
            <a:extLst>
              <a:ext uri="{FF2B5EF4-FFF2-40B4-BE49-F238E27FC236}">
                <a16:creationId xmlns:a16="http://schemas.microsoft.com/office/drawing/2014/main" id="{B7A7F270-F44E-74F9-8A1F-E9385CE114C4}"/>
              </a:ext>
            </a:extLst>
          </p:cNvPr>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39814530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ED548-1AFF-9433-832C-C21759C33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1DE97-9D9E-1974-1834-7A0097B57A7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EE081CC-7D79-8166-2AA7-89EFCB4ADCD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r>
              <a:rPr lang="en-AU" dirty="0">
                <a:latin typeface="Arial" panose="020B0604020202020204" pitchFamily="34" charset="0"/>
                <a:cs typeface="Arial" panose="020B0604020202020204" pitchFamily="34" charset="0"/>
              </a:rPr>
              <a:t>This slide contains animations</a:t>
            </a:r>
            <a:br>
              <a:rPr lang="en-AU" dirty="0">
                <a:latin typeface="Arial" panose="020B0604020202020204" pitchFamily="34" charset="0"/>
                <a:cs typeface="Arial" panose="020B0604020202020204" pitchFamily="34" charset="0"/>
              </a:rPr>
            </a:b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This slide defines biotic, highlighting its etymology from the Greek ‘Bio’, meaning ‘living’. The definition can be read to students, followed by a discussion around the examples given. </a:t>
            </a:r>
            <a:br>
              <a:rPr lang="en-AU" dirty="0">
                <a:latin typeface="Arial" panose="020B0604020202020204" pitchFamily="34" charset="0"/>
                <a:cs typeface="Arial" panose="020B0604020202020204" pitchFamily="34" charset="0"/>
              </a:rPr>
            </a:br>
            <a:br>
              <a:rPr lang="en-AU" dirty="0">
                <a:latin typeface="Arial" panose="020B0604020202020204" pitchFamily="34" charset="0"/>
                <a:cs typeface="Arial" panose="020B0604020202020204" pitchFamily="34" charset="0"/>
              </a:rPr>
            </a:br>
            <a:r>
              <a:rPr lang="en-AU" sz="1600" b="1" kern="1200" dirty="0">
                <a:solidFill>
                  <a:schemeClr val="tx1"/>
                </a:solidFill>
                <a:effectLst/>
                <a:latin typeface="Public Sans" pitchFamily="2" charset="0"/>
                <a:ea typeface="+mn-ea"/>
                <a:cs typeface="+mn-cs"/>
              </a:rPr>
              <a:t>Biotic factors</a:t>
            </a:r>
            <a:r>
              <a:rPr lang="en-AU" sz="1600" kern="1200" dirty="0">
                <a:solidFill>
                  <a:schemeClr val="tx1"/>
                </a:solidFill>
                <a:effectLst/>
                <a:latin typeface="Public Sans" pitchFamily="2" charset="0"/>
                <a:ea typeface="+mn-ea"/>
                <a:cs typeface="+mn-cs"/>
              </a:rPr>
              <a:t> in an ecosystem are the living components of an environment and the effects they have on other organisms. This includes not just the organisms themselves (like plants, animals, fungi and microorganisms), but more importantly, the interactions between living things that shape how an ecosystem functions. </a:t>
            </a:r>
          </a:p>
          <a:p>
            <a:endParaRPr lang="en-AU" sz="1600" kern="1200" dirty="0">
              <a:solidFill>
                <a:schemeClr val="tx1"/>
              </a:solidFill>
              <a:effectLst/>
              <a:latin typeface="Public Sans" pitchFamily="2" charset="0"/>
              <a:ea typeface="+mn-ea"/>
              <a:cs typeface="+mn-cs"/>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50F9E0-1443-75A9-4FC0-A8728EE3D425}"/>
              </a:ext>
            </a:extLst>
          </p:cNvPr>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5652823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6297F-5F2B-6202-55A7-888A335A7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902ED-5771-E84D-C709-E1173299924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472D503-8F61-9464-512D-2AD56595F0B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Use the slide to define the term and unpack the examples. </a:t>
            </a:r>
            <a:br>
              <a:rPr lang="en-AU" dirty="0">
                <a:latin typeface="Arial" panose="020B0604020202020204" pitchFamily="34" charset="0"/>
                <a:cs typeface="Arial" panose="020B0604020202020204" pitchFamily="34" charset="0"/>
              </a:rPr>
            </a:b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Abiotic refers to non-living components of an ecosystem. The prefix ‘a’ at the start of the word means ‘not’. Other examples of common words similar to atypical and asymmetrical include atypical and asymmetrical.</a:t>
            </a:r>
            <a:br>
              <a:rPr lang="en-AU" dirty="0">
                <a:latin typeface="Arial" panose="020B0604020202020204" pitchFamily="34" charset="0"/>
                <a:cs typeface="Arial" panose="020B0604020202020204" pitchFamily="34" charset="0"/>
              </a:rPr>
            </a:br>
            <a:br>
              <a:rPr lang="en-AU" dirty="0">
                <a:latin typeface="Arial" panose="020B0604020202020204" pitchFamily="34" charset="0"/>
                <a:cs typeface="Arial" panose="020B0604020202020204" pitchFamily="34" charset="0"/>
              </a:rPr>
            </a:br>
            <a:r>
              <a:rPr lang="en-AU" sz="1600" b="1" kern="1200" dirty="0">
                <a:solidFill>
                  <a:schemeClr val="tx1"/>
                </a:solidFill>
                <a:effectLst/>
                <a:latin typeface="Public Sans" pitchFamily="2" charset="0"/>
                <a:ea typeface="+mn-ea"/>
                <a:cs typeface="+mn-cs"/>
              </a:rPr>
              <a:t>Abiotic factors</a:t>
            </a:r>
            <a:r>
              <a:rPr lang="en-AU" sz="1600" kern="1200" dirty="0">
                <a:solidFill>
                  <a:schemeClr val="tx1"/>
                </a:solidFill>
                <a:effectLst/>
                <a:latin typeface="Public Sans" pitchFamily="2" charset="0"/>
                <a:ea typeface="+mn-ea"/>
                <a:cs typeface="+mn-cs"/>
              </a:rPr>
              <a:t> in an ecosystem are the non-living parts of an environment that affect how organisms survive, grow and reproduce. Abiotic factors interact with organisms because they influence where they can live, how well they can grow and reproduce, and which species are suited to ecosystems. </a:t>
            </a:r>
            <a:br>
              <a:rPr lang="en-AU" dirty="0">
                <a:latin typeface="Arial" panose="020B0604020202020204" pitchFamily="34" charset="0"/>
                <a:cs typeface="Arial" panose="020B0604020202020204" pitchFamily="34" charset="0"/>
              </a:rPr>
            </a:br>
            <a:br>
              <a:rPr lang="en-AU" dirty="0">
                <a:latin typeface="Arial" panose="020B0604020202020204" pitchFamily="34" charset="0"/>
                <a:cs typeface="Arial" panose="020B0604020202020204" pitchFamily="34" charset="0"/>
              </a:rPr>
            </a:br>
            <a:br>
              <a:rPr lang="en-AU" dirty="0">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964C155-01DD-70A1-AF56-21BA4904F5D0}"/>
              </a:ext>
            </a:extLst>
          </p:cNvPr>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6930049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1D130-C3A5-DB8D-5A1C-4C4A5109D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2597A-F1A6-9681-4584-BB842C1331D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96C35EB-249A-7E1E-2E47-6CC93F98CDF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4E55959-F0D6-BAAC-077A-7705ADC7A43D}"/>
              </a:ext>
            </a:extLst>
          </p:cNvPr>
          <p:cNvSpPr>
            <a:spLocks noGrp="1"/>
          </p:cNvSpPr>
          <p:nvPr>
            <p:ph type="sldNum" sz="quarter" idx="5"/>
          </p:nvPr>
        </p:nvSpPr>
        <p:spPr/>
        <p:txBody>
          <a:bodyPr/>
          <a:lstStyle/>
          <a:p>
            <a:fld id="{D09C5488-DD16-4714-9519-7BE21BA11D4E}" type="slidenum">
              <a:rPr lang="en-AU" smtClean="0"/>
              <a:t>117</a:t>
            </a:fld>
            <a:endParaRPr lang="en-AU"/>
          </a:p>
        </p:txBody>
      </p:sp>
    </p:spTree>
    <p:extLst>
      <p:ext uri="{BB962C8B-B14F-4D97-AF65-F5344CB8AC3E}">
        <p14:creationId xmlns:p14="http://schemas.microsoft.com/office/powerpoint/2010/main" val="8328056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2F4C6-F0A7-DE49-E215-E9A54AF96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472D6-E4D4-E329-CB13-F9C3D7C882A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8019226-0DBB-1A65-5B85-4301A0842A5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p>
          <a:p>
            <a:r>
              <a:rPr lang="en-AU" dirty="0"/>
              <a:t>This slide presents a quick quiz to recall the previous lesson’s content. Students can answer these on mini whiteboards before sharing with the class.</a:t>
            </a:r>
          </a:p>
          <a:p>
            <a:endParaRPr lang="en-AU" dirty="0"/>
          </a:p>
          <a:p>
            <a:endParaRPr lang="en-AU" b="1" dirty="0"/>
          </a:p>
          <a:p>
            <a:r>
              <a:rPr lang="en-AU" b="1"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Mini-challenge: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Arial" panose="020B0604020202020204" pitchFamily="34" charset="0"/>
                <a:ea typeface="Calibri" panose="020F0502020204030204" pitchFamily="34" charset="0"/>
              </a:rPr>
              <a:t>Biotic components are living, and abiotic components are non-living</a:t>
            </a: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Challenge: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An ecosystem is a system formed by the interactions among all living organisms (plants, animals, humans) and the physical elements of the environment in which they live.</a:t>
            </a:r>
            <a:br>
              <a:rPr lang="en-AU" dirty="0"/>
            </a:b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Super Challenge: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Arial" panose="020B0604020202020204" pitchFamily="34" charset="0"/>
                <a:ea typeface="Calibri" panose="020F0502020204030204" pitchFamily="34" charset="0"/>
              </a:rPr>
              <a:t>A biotic component, because even though it is now dead, it was once alive. </a:t>
            </a: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a:extLst>
              <a:ext uri="{FF2B5EF4-FFF2-40B4-BE49-F238E27FC236}">
                <a16:creationId xmlns:a16="http://schemas.microsoft.com/office/drawing/2014/main" id="{8AD38B0E-89F3-F470-F781-D2935DCC2067}"/>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7600569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ED44B-79F0-483C-B14F-7E15FF208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2897-8C71-D53F-E6FE-FCCD9679CED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195B59E-1D13-D63F-81FF-D05EFC46F6B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An ecosystem contains several biotic and abiotic components. Within an ecosystem, these biotic and abiotic components interact with one another.</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This video shows examples of how multiple biotic and abiotic components can interact within various ecosystems.</a:t>
            </a:r>
          </a:p>
          <a:p>
            <a:endParaRPr lang="en-AU" dirty="0">
              <a:latin typeface="Arial" panose="020B0604020202020204" pitchFamily="34" charset="0"/>
              <a:cs typeface="Arial" panose="020B0604020202020204" pitchFamily="34" charset="0"/>
            </a:endParaRPr>
          </a:p>
          <a:p>
            <a:r>
              <a:rPr lang="en-AU" dirty="0"/>
              <a:t>Questions:</a:t>
            </a:r>
          </a:p>
          <a:p>
            <a:pPr marL="285750" indent="-285750">
              <a:buFont typeface="Arial" panose="020B0604020202020204" pitchFamily="34" charset="0"/>
              <a:buChar char="•"/>
            </a:pPr>
            <a:r>
              <a:rPr lang="en-AU" dirty="0"/>
              <a:t> What three abiotic components of an ecosystem do plants interact with to survive?</a:t>
            </a:r>
          </a:p>
          <a:p>
            <a:r>
              <a:rPr lang="en-AU" dirty="0">
                <a:latin typeface="Arial" panose="020B0604020202020204" pitchFamily="34" charset="0"/>
                <a:cs typeface="Arial" panose="020B0604020202020204" pitchFamily="34" charset="0"/>
              </a:rPr>
              <a:t>Sunlight, water, nutrients</a:t>
            </a:r>
          </a:p>
          <a:p>
            <a:endParaRPr lang="en-AU" dirty="0">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 </a:t>
            </a:r>
            <a:r>
              <a:rPr lang="en-AU" dirty="0"/>
              <a:t>Outline an example of an interaction between a biotic and an abiotic factor.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kern="1200" dirty="0">
                <a:solidFill>
                  <a:schemeClr val="tx1"/>
                </a:solidFill>
                <a:effectLst/>
                <a:latin typeface="Public Sans" pitchFamily="2" charset="0"/>
                <a:ea typeface="+mn-ea"/>
                <a:cs typeface="+mn-cs"/>
              </a:rPr>
              <a:t>Some turtles bury themselves in soil to stay cool when it is hot.</a:t>
            </a:r>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1FF3B6-2015-3D08-A33F-8D4D8129B30E}"/>
              </a:ext>
            </a:extLst>
          </p:cNvPr>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876959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9DA25-4211-32A8-DC9C-5DE203204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73552-4B82-AF56-4FF2-7BC277762E0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9A835F5-1733-D8FE-ED3F-24B0C0725157}"/>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Inform students that this slide shows the outline of another type of living system, in this case, a pot for plant systems and images surrounding the living system that represent components of a body system, plant systems and ecosystem.</a:t>
            </a:r>
          </a:p>
          <a:p>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The task for students is to select the components that are relevant to plant systems and drag them into place. Students do not need to drag the labels; the labels are there to support students in identifying components. The sample responses are on slide: ‘1.1 Which system does it belong to? (4 of 4)’.</a:t>
            </a:r>
          </a:p>
          <a:p>
            <a:endParaRPr lang="en-AU" b="0" dirty="0">
              <a:latin typeface="Arial" panose="020B0604020202020204" pitchFamily="34" charset="0"/>
              <a:cs typeface="Arial" panose="020B0604020202020204" pitchFamily="34" charset="0"/>
            </a:endParaRP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ABFD13C-0D56-4B55-F9A0-3E14159D17E0}"/>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7488990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6947D-9472-B6A5-7B45-AB5310D51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D92B2-E39B-471E-B0C2-E91C06E062E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05F7F02-3CF9-D2A8-AAE3-C6D9AC11AFC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Biotic factors are not only about the living things within an ecosystem, but also the way they interact with each other.</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Food availability is the amount of food available to animals in an ecosystem. Food in an ecosystem includes living and once living organisms. When the amount of food available decreases, it impacts the animals in an ecosystem, as they may not have enough to survive.</a:t>
            </a:r>
            <a:br>
              <a:rPr lang="en-AU">
                <a:latin typeface="Arial" panose="020B0604020202020204" pitchFamily="34" charset="0"/>
                <a:cs typeface="Arial" panose="020B0604020202020204" pitchFamily="34" charset="0"/>
              </a:rPr>
            </a:b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Competition involves organisms of the same or different species using the same resources. This includes food sources, shelter, and abiotic components such as light availability and soil nutrients. </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315D92-C6D9-2103-40C7-96F0F072406E}"/>
              </a:ext>
            </a:extLst>
          </p:cNvPr>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41145403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D563-025D-E2F2-D286-28B5D7B0A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6E292-5D7E-9F14-58FE-C44D8574254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1B311F6-2AA9-8358-0642-D3F90C374C9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Predation is when one organism </a:t>
            </a:r>
            <a:r>
              <a:rPr lang="en-AU"/>
              <a:t>(the predator) hunts, kills and eats another organism (the prey).</a:t>
            </a:r>
            <a:br>
              <a:rPr lang="en-AU"/>
            </a:br>
            <a:r>
              <a:rPr lang="en-AU"/>
              <a:t>The graph here shows a typical predator –prey relationship trend. You will notice that the population numbers of the predators and prey influence one another.</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E06FE2-D50D-4727-5324-021620024024}"/>
              </a:ext>
            </a:extLst>
          </p:cNvPr>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5466679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E75AE-F1D5-4792-2DAF-117BD261C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A25C2-F29E-81D0-9589-380E2810CA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C9DF9C1-4485-E451-2E77-B6B290EE413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 next four slides present a ‘slow reveal graph’ designed to expand students’ understanding of predation by unpacking a predator-prey graph.</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Ask students: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What do you notice about this graph?</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What do you wonder?</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Sample responses: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There are two variables. The patterns in each data set are mostly similar.</a:t>
            </a:r>
          </a:p>
        </p:txBody>
      </p:sp>
      <p:sp>
        <p:nvSpPr>
          <p:cNvPr id="4" name="Slide Number Placeholder 3">
            <a:extLst>
              <a:ext uri="{FF2B5EF4-FFF2-40B4-BE49-F238E27FC236}">
                <a16:creationId xmlns:a16="http://schemas.microsoft.com/office/drawing/2014/main" id="{569A76B2-09E7-EC69-273C-8238FBE68439}"/>
              </a:ext>
            </a:extLst>
          </p:cNvPr>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42002958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559EA-7F5A-AAB6-FF58-10CE7A8EA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2F6A8-E62A-BB64-7550-E53E3CDDD79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492D4BE-C7B4-172C-40A0-DC0E5F30AF4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Ask students: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What do you notice about this graph?</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What do you wonder?</a:t>
            </a:r>
            <a:br>
              <a:rPr lang="en-AU">
                <a:latin typeface="Arial" panose="020B0604020202020204" pitchFamily="34" charset="0"/>
                <a:cs typeface="Arial" panose="020B0604020202020204" pitchFamily="34" charset="0"/>
              </a:rPr>
            </a:b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Sample discussion:</a:t>
            </a:r>
          </a:p>
          <a:p>
            <a:r>
              <a:rPr lang="en-AU">
                <a:latin typeface="Arial" panose="020B0604020202020204" pitchFamily="34" charset="0"/>
                <a:cs typeface="Arial" panose="020B0604020202020204" pitchFamily="34" charset="0"/>
              </a:rPr>
              <a:t>One of the variables is time. The data sets are tracking trends over a period of 6 years</a:t>
            </a:r>
          </a:p>
        </p:txBody>
      </p:sp>
      <p:sp>
        <p:nvSpPr>
          <p:cNvPr id="4" name="Slide Number Placeholder 3">
            <a:extLst>
              <a:ext uri="{FF2B5EF4-FFF2-40B4-BE49-F238E27FC236}">
                <a16:creationId xmlns:a16="http://schemas.microsoft.com/office/drawing/2014/main" id="{D710EDD5-615C-5B4D-2F1C-8600BB6E0FBE}"/>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38831202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3D8EA-B95D-8396-EEB4-AE01F23B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7AC96-C0EC-764F-6541-89324D1B17E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9B8FBAB-57FF-93EE-B6CC-88BAA728149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Ask students: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What do you notice about this graph?</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What do you wonder?</a:t>
            </a:r>
            <a:br>
              <a:rPr lang="en-AU">
                <a:latin typeface="Arial" panose="020B0604020202020204" pitchFamily="34" charset="0"/>
                <a:cs typeface="Arial" panose="020B0604020202020204" pitchFamily="34" charset="0"/>
              </a:rPr>
            </a:b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Sample discussion:</a:t>
            </a:r>
          </a:p>
          <a:p>
            <a:r>
              <a:rPr lang="en-AU">
                <a:latin typeface="Arial" panose="020B0604020202020204" pitchFamily="34" charset="0"/>
                <a:cs typeface="Arial" panose="020B0604020202020204" pitchFamily="34" charset="0"/>
              </a:rPr>
              <a:t>This graph is showing the number of two different types of organisms over time. </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How do these organisms relate to each other?</a:t>
            </a:r>
          </a:p>
        </p:txBody>
      </p:sp>
      <p:sp>
        <p:nvSpPr>
          <p:cNvPr id="4" name="Slide Number Placeholder 3">
            <a:extLst>
              <a:ext uri="{FF2B5EF4-FFF2-40B4-BE49-F238E27FC236}">
                <a16:creationId xmlns:a16="http://schemas.microsoft.com/office/drawing/2014/main" id="{D9FC5FD0-23AD-985E-481F-F023D1452ADC}"/>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5422044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1FEBD-24DD-83A5-BAF2-5D7C09D89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DECFF-DE8E-0E85-8601-5EA11D615C7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9CA8CBD-9B04-FE79-711E-D39EED8CE18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graph represents a predator-prey relationship between the dingo (predator) and the spinifex hopping mouse (prey).</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 x-axis is labelled ‘Year’, with yearly increments from 2011 to 2017. The y-axis is labelled ‘Number of organisms’, with increments of 10 from zero to 80. A dark, wavy line with plotted points represents Spinifex Hopping Mouse numbers over the period. It fluctuates between around 50 and 75. A light line shows Dingo numbers fluctuate between 10 and 30 over the period, peaking in 2012 at 35. While the 2 lines rise and fall together for most of the period, the plotted points for 2017 show a notable divergence: Spinifex Hopping Mouse numbers are trending upwards, while Dingo numbers are trending downwards.</a:t>
            </a:r>
          </a:p>
        </p:txBody>
      </p:sp>
      <p:sp>
        <p:nvSpPr>
          <p:cNvPr id="4" name="Slide Number Placeholder 3">
            <a:extLst>
              <a:ext uri="{FF2B5EF4-FFF2-40B4-BE49-F238E27FC236}">
                <a16:creationId xmlns:a16="http://schemas.microsoft.com/office/drawing/2014/main" id="{6C1FEA1C-F50C-8E0D-F409-EEF69A5A2202}"/>
              </a:ext>
            </a:extLst>
          </p:cNvPr>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14878013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908F6-FADE-6403-7583-20EBA59A8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7443A-F89B-1FBE-62E0-6BC664B3D9A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4F5EB70-D9B7-A118-0894-6EC8BC11469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slide is to support students in completing the student resource in stages.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Encourage students to identify each rectangle as referring to abiotic or biotic components in the images directly below it.</a:t>
            </a:r>
          </a:p>
        </p:txBody>
      </p:sp>
      <p:sp>
        <p:nvSpPr>
          <p:cNvPr id="4" name="Slide Number Placeholder 3">
            <a:extLst>
              <a:ext uri="{FF2B5EF4-FFF2-40B4-BE49-F238E27FC236}">
                <a16:creationId xmlns:a16="http://schemas.microsoft.com/office/drawing/2014/main" id="{D0150992-4B76-904D-0E22-BDEDB490BBF6}"/>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30325644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D9402-1C3B-D102-240D-E835AC49B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708C4-93E3-08B0-2457-827F4201CE2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BE83A96-8BFF-30B5-75BF-98BAC4904E2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is to support students in completing the student resource in stages. Students can confirm their identification of Biotic and abiotic components of the ecosystem.</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29C57FA-240A-97CF-B38A-A3BDCE7F5AC8}"/>
              </a:ext>
            </a:extLst>
          </p:cNvPr>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71012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C4CBB-DDCB-4BF2-43C2-4FF64E686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D3DFA-AA34-5624-0D8F-9FA56038A77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3D72EEC-E65C-7183-1971-24B9902BFA1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is to support students in completing the student resource in stages. Students can use the information on their worksheet about this ecosystem to annotate the diagram provided there.</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BEC779-7E7F-00B0-231E-FCDE84C27A13}"/>
              </a:ext>
            </a:extLst>
          </p:cNvPr>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16055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6C79F-9BCD-7893-6FB0-70482CC8C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CD81A-1CAF-19C2-7E8C-29440D00143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2EDDA66-8606-A530-A154-2BE52EA674F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is to support students in completing the student resource in stages. Students can use the information on their worksheet relating to this ecosystem to annotate this diagram, which is also provided on their worksheet.</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4939183-3C1E-B9B3-6310-1E3B052EBAA1}"/>
              </a:ext>
            </a:extLst>
          </p:cNvPr>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1864809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448DD-7FEE-0FE9-FD79-760FA9C8B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C6E4D-A81A-A5C2-CDC2-A9BBCBF5910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90DCEC2-72C9-D255-B9CA-17920200DF2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Inform students that this slide shows the outline of a third type of living system, in this case, an ecosystem, and images surrounding the living system that represent components of a body system, plant systems and ecosystems.</a:t>
            </a:r>
          </a:p>
          <a:p>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The task for students is to select the components that are relevant to ecosystems and drag them into place. Students do not need to drag the labels; the labels are there to support students in identifying components. The sample responses are on slide: ‘1.1 Which system does it belong to? (4 of 4)’.</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3A52B6-7711-B4A8-CBB4-88B771D12B84}"/>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42830944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93409-BA7E-84D1-4F6B-5827EDF77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72867-E18D-0AC9-92DE-EEE6A093C82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38CBF57-BA6D-41CA-5532-CD1BF43EFCE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is to support students in completing the student resource in stages. Students can use the information on their worksheet about this ecosystem to annotate the diagram provided there.</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E8C219-B871-9E3B-BD41-1C048C2F7510}"/>
              </a:ext>
            </a:extLst>
          </p:cNvPr>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21532652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E197F-9F81-53C2-331F-7A029F110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C1F1A-F39D-2137-4A8E-BF3E3EB9BD9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7053B37-69ED-FA57-51E6-50484890586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slide is to support students in completing the student resource in stages. Students can use the information on their worksheet about this ecosystem to annotate the diagram provided there.</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4664B41-511A-E79D-7419-413A91AB7113}"/>
              </a:ext>
            </a:extLst>
          </p:cNvPr>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23284217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2D300-7112-7026-5EB2-68323A6CA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E44D7-30A6-D19E-5609-18289EB8E9C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8DE9AC5-4B5E-22F1-6BD7-B7AAA0E9CCA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slide shows the sample response for the student resource – Biotic and abiotic interactions.</a:t>
            </a:r>
          </a:p>
        </p:txBody>
      </p:sp>
      <p:sp>
        <p:nvSpPr>
          <p:cNvPr id="4" name="Slide Number Placeholder 3">
            <a:extLst>
              <a:ext uri="{FF2B5EF4-FFF2-40B4-BE49-F238E27FC236}">
                <a16:creationId xmlns:a16="http://schemas.microsoft.com/office/drawing/2014/main" id="{5A478711-0901-36C8-8BF3-4CEEC5276002}"/>
              </a:ext>
            </a:extLst>
          </p:cNvPr>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15521929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1593-01EA-3E8B-1137-41FA7E85F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287BA-1625-3E80-0538-77AEA90182A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72A6663-C6DB-0E20-2FBE-49E3A4F4CB4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Marking criteria and sample response for the question: Describe the interaction between the dingo and the kangaroo.</a:t>
            </a:r>
          </a:p>
          <a:p>
            <a:r>
              <a:rPr lang="en-AU">
                <a:latin typeface="Arial" panose="020B0604020202020204" pitchFamily="34" charset="0"/>
                <a:cs typeface="Arial" panose="020B0604020202020204" pitchFamily="34" charset="0"/>
              </a:rPr>
              <a:t>This response scores a 3 using these marking criteria. Students can be called upon to identify the sentence in the response that shows the evidence that the criteria have been met.</a:t>
            </a:r>
          </a:p>
        </p:txBody>
      </p:sp>
      <p:sp>
        <p:nvSpPr>
          <p:cNvPr id="4" name="Slide Number Placeholder 3">
            <a:extLst>
              <a:ext uri="{FF2B5EF4-FFF2-40B4-BE49-F238E27FC236}">
                <a16:creationId xmlns:a16="http://schemas.microsoft.com/office/drawing/2014/main" id="{D1AC76DE-88D9-8957-F717-5EA7F9851BEA}"/>
              </a:ext>
            </a:extLst>
          </p:cNvPr>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13894367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8E60E-7BDD-6032-65C9-F8F7C8939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C385E-EF40-B1FE-4F04-DB99FFE8F37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B6E5CD3-EC13-86FD-CAC9-9F5512163EA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Marking criteria and sample response for the question: Predict which organisms would be directly impacted by a reduction in the amount of grass available in the ecosystem. This response scores a 3 using these marking criteria. Once again, students should be invited to identify the given score and explain their reasoning.</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C23A2DF-95CF-82DF-67FD-AB8F99C39685}"/>
              </a:ext>
            </a:extLst>
          </p:cNvPr>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4259958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46AB2-5D5D-0CE2-A740-0E62EA7BB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208EB-0DDD-4120-5C3D-E0E6AE64C8B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12F1453-43E7-12FF-BC79-701D2D4F3F3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is an optional slide to help students understand how to use a quadrat.</a:t>
            </a:r>
          </a:p>
        </p:txBody>
      </p:sp>
      <p:sp>
        <p:nvSpPr>
          <p:cNvPr id="4" name="Slide Number Placeholder 3">
            <a:extLst>
              <a:ext uri="{FF2B5EF4-FFF2-40B4-BE49-F238E27FC236}">
                <a16:creationId xmlns:a16="http://schemas.microsoft.com/office/drawing/2014/main" id="{F8EFEC9E-7D55-B90D-CA40-F287C5C793C7}"/>
              </a:ext>
            </a:extLst>
          </p:cNvPr>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22809636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is an optional slide to help students understand how to construct a scientific table</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42413900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pPr>
              <a:defRPr/>
            </a:pPr>
            <a:endParaRPr lang="en-AU" dirty="0">
              <a:latin typeface="Arial" panose="020B0604020202020204" pitchFamily="34" charset="0"/>
              <a:cs typeface="Arial" panose="020B0604020202020204" pitchFamily="34" charset="0"/>
            </a:endParaRPr>
          </a:p>
          <a:p>
            <a:pPr>
              <a:defRPr/>
            </a:pPr>
            <a:r>
              <a:rPr lang="en-AU" dirty="0">
                <a:latin typeface="Arial" panose="020B0604020202020204" pitchFamily="34" charset="0"/>
                <a:cs typeface="Arial" panose="020B0604020202020204" pitchFamily="34" charset="0"/>
              </a:rPr>
              <a:t>This is an optional slide to help students understand how to transfer data from a table to a graph</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19419081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a:defRPr/>
            </a:pPr>
            <a:endParaRPr lang="en-AU">
              <a:latin typeface="Arial" panose="020B0604020202020204" pitchFamily="34" charset="0"/>
              <a:cs typeface="Arial" panose="020B0604020202020204" pitchFamily="34" charset="0"/>
            </a:endParaRPr>
          </a:p>
          <a:p>
            <a:pPr>
              <a:defRPr/>
            </a:pPr>
            <a:r>
              <a:rPr lang="en-AU">
                <a:latin typeface="Arial" panose="020B0604020202020204" pitchFamily="34" charset="0"/>
                <a:cs typeface="Arial" panose="020B0604020202020204" pitchFamily="34" charset="0"/>
              </a:rPr>
              <a:t>This is an optional slide to help students understand how to correctly structure a column graph</a:t>
            </a: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10698420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593AE-FAE8-B237-B06A-900F7DD98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6B0CC-7DF4-9F18-0F43-53033301D92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CE09E84-2ED1-D0BE-B5F5-A2B1D097036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C0CCFF-B033-33E7-0138-AB401A8B07F5}"/>
              </a:ext>
            </a:extLst>
          </p:cNvPr>
          <p:cNvSpPr>
            <a:spLocks noGrp="1"/>
          </p:cNvSpPr>
          <p:nvPr>
            <p:ph type="sldNum" sz="quarter" idx="5"/>
          </p:nvPr>
        </p:nvSpPr>
        <p:spPr/>
        <p:txBody>
          <a:bodyPr/>
          <a:lstStyle/>
          <a:p>
            <a:fld id="{D09C5488-DD16-4714-9519-7BE21BA11D4E}" type="slidenum">
              <a:rPr lang="en-AU" smtClean="0"/>
              <a:t>139</a:t>
            </a:fld>
            <a:endParaRPr lang="en-AU"/>
          </a:p>
        </p:txBody>
      </p:sp>
    </p:spTree>
    <p:extLst>
      <p:ext uri="{BB962C8B-B14F-4D97-AF65-F5344CB8AC3E}">
        <p14:creationId xmlns:p14="http://schemas.microsoft.com/office/powerpoint/2010/main" val="494945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30B7D-A656-31F3-8816-73A03D09D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6041A-1046-E95D-69AD-AECBE9136CD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A036DF3-E80B-200E-0C08-07BF8C511CD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This slide contains sample responses for students identifying components relevant to each type of living system. </a:t>
            </a:r>
          </a:p>
          <a:p>
            <a:endParaRPr lang="en-AU" b="0"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Discussion points</a:t>
            </a:r>
          </a:p>
          <a:p>
            <a:endParaRPr lang="en-AU" b="1"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Body system</a:t>
            </a:r>
          </a:p>
          <a:p>
            <a:pPr marL="285750" indent="-285750">
              <a:buFontTx/>
              <a:buChar char="-"/>
            </a:pPr>
            <a:r>
              <a:rPr lang="en-AU" b="0" dirty="0">
                <a:latin typeface="Arial" panose="020B0604020202020204" pitchFamily="34" charset="0"/>
                <a:cs typeface="Arial" panose="020B0604020202020204" pitchFamily="34" charset="0"/>
              </a:rPr>
              <a:t>This shows a human body system, specifically the respiratory system (students should have learnt about this in Stage 3)</a:t>
            </a:r>
          </a:p>
          <a:p>
            <a:pPr marL="285750" indent="-285750">
              <a:buFontTx/>
              <a:buChar char="-"/>
            </a:pPr>
            <a:r>
              <a:rPr lang="en-AU" b="0" dirty="0">
                <a:latin typeface="Arial" panose="020B0604020202020204" pitchFamily="34" charset="0"/>
                <a:cs typeface="Arial" panose="020B0604020202020204" pitchFamily="34" charset="0"/>
              </a:rPr>
              <a:t>Components of this body system include the upper respiratory system, the diaphragm, and the lower respiratory system.</a:t>
            </a:r>
          </a:p>
          <a:p>
            <a:endParaRPr lang="en-AU" b="0"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Plant systems</a:t>
            </a:r>
          </a:p>
          <a:p>
            <a:pPr marL="285750" indent="-285750">
              <a:buFontTx/>
              <a:buChar char="-"/>
            </a:pPr>
            <a:r>
              <a:rPr lang="en-AU" b="0" dirty="0">
                <a:latin typeface="Arial" panose="020B0604020202020204" pitchFamily="34" charset="0"/>
                <a:cs typeface="Arial" panose="020B0604020202020204" pitchFamily="34" charset="0"/>
              </a:rPr>
              <a:t>This shows a whole organism, a plant, made up of different systems within the plant, such as the flower, the stem with leaves, and the root system.</a:t>
            </a:r>
          </a:p>
          <a:p>
            <a:pPr marL="285750" indent="-285750">
              <a:buFontTx/>
              <a:buChar char="-"/>
            </a:pPr>
            <a:endParaRPr lang="en-AU" b="0" dirty="0">
              <a:latin typeface="Arial" panose="020B0604020202020204" pitchFamily="34" charset="0"/>
              <a:cs typeface="Arial" panose="020B0604020202020204" pitchFamily="34" charset="0"/>
            </a:endParaRPr>
          </a:p>
          <a:p>
            <a:pPr marL="0" indent="0">
              <a:buFontTx/>
              <a:buNone/>
            </a:pPr>
            <a:r>
              <a:rPr lang="en-AU" b="1" dirty="0">
                <a:latin typeface="Arial" panose="020B0604020202020204" pitchFamily="34" charset="0"/>
                <a:cs typeface="Arial" panose="020B0604020202020204" pitchFamily="34" charset="0"/>
              </a:rPr>
              <a:t>Ecosystem</a:t>
            </a:r>
          </a:p>
          <a:p>
            <a:pPr marL="285750" indent="-285750">
              <a:buFontTx/>
              <a:buChar char="-"/>
            </a:pPr>
            <a:r>
              <a:rPr lang="en-AU" b="0" dirty="0">
                <a:latin typeface="Arial" panose="020B0604020202020204" pitchFamily="34" charset="0"/>
                <a:cs typeface="Arial" panose="020B0604020202020204" pitchFamily="34" charset="0"/>
              </a:rPr>
              <a:t>This shows an ecosystem containing living and non-living things. </a:t>
            </a:r>
          </a:p>
          <a:p>
            <a:pPr marL="285750" indent="-285750">
              <a:buFontTx/>
              <a:buChar char="-"/>
            </a:pPr>
            <a:r>
              <a:rPr lang="en-AU" b="0" dirty="0">
                <a:latin typeface="Arial" panose="020B0604020202020204" pitchFamily="34" charset="0"/>
                <a:cs typeface="Arial" panose="020B0604020202020204" pitchFamily="34" charset="0"/>
              </a:rPr>
              <a:t>The ecosystem comprises living things such as trees, horses, geese, and goats, as well as non-living components such as water and soil nutrients</a:t>
            </a:r>
          </a:p>
          <a:p>
            <a:pPr marL="285750" indent="-285750">
              <a:buFontTx/>
              <a:buChar char="-"/>
            </a:pPr>
            <a:r>
              <a:rPr lang="en-AU" b="0" dirty="0"/>
              <a:t>An </a:t>
            </a:r>
            <a:r>
              <a:rPr lang="en-AU" sz="1600" kern="1200" dirty="0">
                <a:solidFill>
                  <a:schemeClr val="tx1"/>
                </a:solidFill>
                <a:effectLst/>
                <a:latin typeface="Public Sans" pitchFamily="2" charset="0"/>
                <a:ea typeface="+mn-ea"/>
                <a:cs typeface="+mn-cs"/>
              </a:rPr>
              <a:t>ecosystem is a system of systems (a super system) in that it represents the interaction of animal &amp; plant systems (biotic) and environmental systems (the spheres).</a:t>
            </a:r>
            <a:endParaRPr lang="en-AU"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1B995CC-3695-5721-2FA3-3E909497D60F}"/>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53273073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086AD-5C71-90F2-1EAC-B71631D02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DEDD3-3699-A2F3-49E1-CA2B1117645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3941F4E-786B-9664-DB82-0CF21EF4A48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p>
          <a:p>
            <a:r>
              <a:rPr lang="en-AU" dirty="0"/>
              <a:t>This checkpoint provides a quick quiz on previous content. Allow students some time to write their answers on mini whiteboards, then share them.</a:t>
            </a:r>
          </a:p>
          <a:p>
            <a:endParaRPr lang="en-AU" dirty="0"/>
          </a:p>
          <a:p>
            <a:r>
              <a:rPr lang="en-AU"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MC: TRUE</a:t>
            </a: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 Food, water, shelter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SC: Predation influences population sizes by regulating the number of prey and, consequently, the number of predators. For example, in an Australian ecosystem, dingoes hunt kangaroos. If the dingo population grows, they might reduce the kangaroo numbers. With fewer kangaroos available for food, the dingo population could then decline due to the lack of nourishment. This interaction helps sustain a balance between both populations.</a:t>
            </a:r>
          </a:p>
        </p:txBody>
      </p:sp>
      <p:sp>
        <p:nvSpPr>
          <p:cNvPr id="4" name="Slide Number Placeholder 3">
            <a:extLst>
              <a:ext uri="{FF2B5EF4-FFF2-40B4-BE49-F238E27FC236}">
                <a16:creationId xmlns:a16="http://schemas.microsoft.com/office/drawing/2014/main" id="{904DAA26-01A6-CFA8-BDF7-32B294CC2E40}"/>
              </a:ext>
            </a:extLst>
          </p:cNvPr>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2092987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45B77-857B-14F6-E74A-9A8DCED9F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F2EB4-1A25-F3C4-1F24-232C887159D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19F8E2E-D1EB-1546-0F44-AAA72DF44C4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Use this slide to teach students that organisms in an ecosystem can be classified into three groups based on how energy and matter are passed through them. Use the notes on the slide to define producers, consumers, and decomposers, and highlight an example of each, as shown in the images.</a:t>
            </a:r>
          </a:p>
        </p:txBody>
      </p:sp>
      <p:sp>
        <p:nvSpPr>
          <p:cNvPr id="4" name="Slide Number Placeholder 3">
            <a:extLst>
              <a:ext uri="{FF2B5EF4-FFF2-40B4-BE49-F238E27FC236}">
                <a16:creationId xmlns:a16="http://schemas.microsoft.com/office/drawing/2014/main" id="{6B9BCF79-D2D1-DF08-6167-7D25123D8946}"/>
              </a:ext>
            </a:extLst>
          </p:cNvPr>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88550837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112C2-4C26-36DE-094C-B4DFD2F23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2662F-42BC-89A0-7468-21196BF968E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943C1AB-0393-143E-DF98-36E6EE9DE64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slide presents ecological energy pyramids and outlines their key features.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Ecological energy pyramids show how energy and matter flow through ecosystems. </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The shape of the pyramid represents the biomass at each stage, with producers having the largest biomass at the bottom of the pyramid, and energy and biomass decreasing as the pyramid ascends.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At each level, energy is lost as heat and metabolic processes, resulting in only about 10% of energy being passed onto the organisms at the next trophic level.</a:t>
            </a:r>
          </a:p>
        </p:txBody>
      </p:sp>
      <p:sp>
        <p:nvSpPr>
          <p:cNvPr id="4" name="Slide Number Placeholder 3">
            <a:extLst>
              <a:ext uri="{FF2B5EF4-FFF2-40B4-BE49-F238E27FC236}">
                <a16:creationId xmlns:a16="http://schemas.microsoft.com/office/drawing/2014/main" id="{BD0AC7B7-D0D8-1927-144E-467DC481ACDB}"/>
              </a:ext>
            </a:extLst>
          </p:cNvPr>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105590910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20C9-1DA6-0138-D849-23AEAC210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32D67-4AF4-0626-24D8-A874FB237E5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8AB7BBA-098D-EE75-F666-B770948BE27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is an additional slide to support students’ understanding of ecological energy pyramids.</a:t>
            </a:r>
          </a:p>
        </p:txBody>
      </p:sp>
      <p:sp>
        <p:nvSpPr>
          <p:cNvPr id="4" name="Slide Number Placeholder 3">
            <a:extLst>
              <a:ext uri="{FF2B5EF4-FFF2-40B4-BE49-F238E27FC236}">
                <a16:creationId xmlns:a16="http://schemas.microsoft.com/office/drawing/2014/main" id="{6C831896-3B67-70B5-A7A9-EF5DD48BFE5A}"/>
              </a:ext>
            </a:extLst>
          </p:cNvPr>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26817164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59AF-20E1-45F3-4480-100D4CAC6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4BC68-8655-8FD7-5F92-A4DA1BA86A9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3E8D94B-9CEB-8FB5-98FA-4627F56047F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Here is an example of how producers, consumers and decomposers play a role in cycling matter and energy through ecosystems. </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It is important to note that the direction of the arrows indicates where the energy is being transferred. For example, when the ring-tailed possum eats the wattle, the energy from the wattle is passed to the possum. Similarly, when the wedge-tailed eagle eats the possum, the energy is passed to the eagle.</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Decomposers are vital for transforming the energy and matter of dead organisms into usable nutrients for producers, such as plants, to access.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This ensures the energy and matter continue to cycle through an ecosystem.</a:t>
            </a:r>
          </a:p>
        </p:txBody>
      </p:sp>
      <p:sp>
        <p:nvSpPr>
          <p:cNvPr id="4" name="Slide Number Placeholder 3">
            <a:extLst>
              <a:ext uri="{FF2B5EF4-FFF2-40B4-BE49-F238E27FC236}">
                <a16:creationId xmlns:a16="http://schemas.microsoft.com/office/drawing/2014/main" id="{318ABCD4-11D2-0D80-0F9E-4346A460D256}"/>
              </a:ext>
            </a:extLst>
          </p:cNvPr>
          <p:cNvSpPr>
            <a:spLocks noGrp="1"/>
          </p:cNvSpPr>
          <p:nvPr>
            <p:ph type="sldNum" sz="quarter" idx="5"/>
          </p:nvPr>
        </p:nvSpPr>
        <p:spPr/>
        <p:txBody>
          <a:bodyPr/>
          <a:lstStyle/>
          <a:p>
            <a:fld id="{B07158C4-A119-4B78-9DE8-A50001BC31DC}" type="slidenum">
              <a:rPr lang="en-AU" smtClean="0"/>
              <a:pPr/>
              <a:t>144</a:t>
            </a:fld>
            <a:endParaRPr lang="en-AU"/>
          </a:p>
        </p:txBody>
      </p:sp>
    </p:spTree>
    <p:extLst>
      <p:ext uri="{BB962C8B-B14F-4D97-AF65-F5344CB8AC3E}">
        <p14:creationId xmlns:p14="http://schemas.microsoft.com/office/powerpoint/2010/main" val="284522387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809D3-00DF-C7C0-7975-0E31CDE06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3080F-E47E-72A8-4EC4-DC26690D4C9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3ED6924-894E-F45E-373B-900847CB71D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is an optional slide to support students in constructing a food web.</a:t>
            </a:r>
          </a:p>
        </p:txBody>
      </p:sp>
      <p:sp>
        <p:nvSpPr>
          <p:cNvPr id="4" name="Slide Number Placeholder 3">
            <a:extLst>
              <a:ext uri="{FF2B5EF4-FFF2-40B4-BE49-F238E27FC236}">
                <a16:creationId xmlns:a16="http://schemas.microsoft.com/office/drawing/2014/main" id="{94713143-9DA4-DD56-54C3-2967A5A48B72}"/>
              </a:ext>
            </a:extLst>
          </p:cNvPr>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95091849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FE546-137D-CE09-578C-0C184E81A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ED17B-7D3F-9220-11B8-FE7DE5A9432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E42FDF1-E3D0-B40A-0817-E8B639326D9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8E1992F-4548-8BDE-3F95-0016466B9757}"/>
              </a:ext>
            </a:extLst>
          </p:cNvPr>
          <p:cNvSpPr>
            <a:spLocks noGrp="1"/>
          </p:cNvSpPr>
          <p:nvPr>
            <p:ph type="sldNum" sz="quarter" idx="5"/>
          </p:nvPr>
        </p:nvSpPr>
        <p:spPr/>
        <p:txBody>
          <a:bodyPr/>
          <a:lstStyle/>
          <a:p>
            <a:fld id="{D09C5488-DD16-4714-9519-7BE21BA11D4E}" type="slidenum">
              <a:rPr lang="en-AU" smtClean="0"/>
              <a:t>146</a:t>
            </a:fld>
            <a:endParaRPr lang="en-AU"/>
          </a:p>
        </p:txBody>
      </p:sp>
    </p:spTree>
    <p:extLst>
      <p:ext uri="{BB962C8B-B14F-4D97-AF65-F5344CB8AC3E}">
        <p14:creationId xmlns:p14="http://schemas.microsoft.com/office/powerpoint/2010/main" val="306856122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116BA-6B6C-526F-DA34-5AC6CCCF5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61A34-BFC3-38A1-060A-E0905018DFD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4984F13-77B9-1ED6-97E0-1CD7FB0409C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p>
          <a:p>
            <a:r>
              <a:rPr lang="en-AU" dirty="0"/>
              <a:t>This slide provides a checkpoint on previous content. Students can answer these questions on a mini whiteboard, then share their responses with the class.</a:t>
            </a:r>
          </a:p>
          <a:p>
            <a:endParaRPr lang="en-AU" dirty="0"/>
          </a:p>
          <a:p>
            <a:r>
              <a:rPr lang="en-AU"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MC: Tertiary consumer - </a:t>
            </a:r>
            <a:r>
              <a:rPr lang="en-AU" sz="1600" kern="1200" dirty="0">
                <a:solidFill>
                  <a:schemeClr val="tx1"/>
                </a:solidFill>
                <a:effectLst/>
                <a:latin typeface="Public Sans" pitchFamily="2" charset="0"/>
                <a:ea typeface="+mn-ea"/>
                <a:cs typeface="+mn-cs"/>
              </a:rPr>
              <a:t>(there are 3 consumer trophic levels. Hence, organisms in the top trophic level are called tertiary consumers).</a:t>
            </a:r>
            <a:endParaRPr lang="en-AU" sz="1800" dirty="0">
              <a:effectLst/>
              <a:latin typeface="Arial" panose="020B0604020202020204" pitchFamily="34" charset="0"/>
              <a:ea typeface="Calibri" panose="020F0502020204030204" pitchFamily="34" charset="0"/>
            </a:endParaRPr>
          </a:p>
          <a:p>
            <a:r>
              <a:rPr lang="en-AU" dirty="0"/>
              <a:t>C: </a:t>
            </a:r>
            <a:r>
              <a:rPr lang="en-AU" sz="1600" kern="1200" dirty="0">
                <a:solidFill>
                  <a:schemeClr val="tx1"/>
                </a:solidFill>
                <a:effectLst/>
                <a:latin typeface="Public Sans" pitchFamily="2" charset="0"/>
                <a:ea typeface="+mn-ea"/>
                <a:cs typeface="+mn-cs"/>
              </a:rPr>
              <a:t>The arrow represents the direction of energy flow and nutrient transfer from the organism being eaten to the organism that consumes it.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SC: The shape of an ecological pyramid, usually wider at the base and narrower at the top, signifies that energy, biomass, and population numbers decrease at each higher trophic level. This structure illustrates that roughly 90% of energy is lost as heat between levels, with only about 10% transferred, demonstrating the efficiency of energy flow and limiting the number of top predators. </a:t>
            </a:r>
          </a:p>
        </p:txBody>
      </p:sp>
      <p:sp>
        <p:nvSpPr>
          <p:cNvPr id="4" name="Slide Number Placeholder 3">
            <a:extLst>
              <a:ext uri="{FF2B5EF4-FFF2-40B4-BE49-F238E27FC236}">
                <a16:creationId xmlns:a16="http://schemas.microsoft.com/office/drawing/2014/main" id="{6CBA6FE2-8541-C357-952A-CE913A8E59CE}"/>
              </a:ext>
            </a:extLst>
          </p:cNvPr>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141433383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C64A1-E96B-F69C-2269-B39FBC443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E5C8C-CE7E-8393-A2EA-BB47E37ED35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D76F55-E948-EFB9-E5A4-995ABFD341F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6F061F8-C89B-E434-83AA-B44B2FE8A4DE}"/>
              </a:ext>
            </a:extLst>
          </p:cNvPr>
          <p:cNvSpPr>
            <a:spLocks noGrp="1"/>
          </p:cNvSpPr>
          <p:nvPr>
            <p:ph type="sldNum" sz="quarter" idx="5"/>
          </p:nvPr>
        </p:nvSpPr>
        <p:spPr/>
        <p:txBody>
          <a:bodyPr/>
          <a:lstStyle/>
          <a:p>
            <a:fld id="{D09C5488-DD16-4714-9519-7BE21BA11D4E}" type="slidenum">
              <a:rPr lang="en-AU" smtClean="0"/>
              <a:t>148</a:t>
            </a:fld>
            <a:endParaRPr lang="en-AU"/>
          </a:p>
        </p:txBody>
      </p:sp>
    </p:spTree>
    <p:extLst>
      <p:ext uri="{BB962C8B-B14F-4D97-AF65-F5344CB8AC3E}">
        <p14:creationId xmlns:p14="http://schemas.microsoft.com/office/powerpoint/2010/main" val="8636240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DF7B6-63E3-C741-CF84-48CE0F157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945E4-EE1C-5D95-2190-A203B7CCA29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F968E87-0306-DE43-3BEC-81B50A1066F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p>
          <a:p>
            <a:r>
              <a:rPr lang="en-AU" dirty="0"/>
              <a:t>This slide provides a checkpoint to recall content from the previous lesson. Students may address these questions on mini whiteboards before sharing their responses with the class.</a:t>
            </a:r>
          </a:p>
          <a:p>
            <a:endParaRPr lang="en-AU" dirty="0"/>
          </a:p>
          <a:p>
            <a:r>
              <a:rPr lang="en-AU"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MC: True - A consumer can feed at multiple trophic levels if it eats organisms from different levels in a food web. For example, an omnivore like a human or bear may eat plants (producers), herbivores (primary consumers), and carnivores (secondary consumers), meaning it operates across several trophic levels rather than just one.</a:t>
            </a: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 The bottom layer (producers)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SC: </a:t>
            </a:r>
            <a:r>
              <a:rPr lang="en-AU" sz="1600" kern="1200" dirty="0">
                <a:solidFill>
                  <a:schemeClr val="tx1"/>
                </a:solidFill>
                <a:effectLst/>
                <a:latin typeface="Public Sans" pitchFamily="2" charset="0"/>
                <a:ea typeface="+mn-ea"/>
                <a:cs typeface="+mn-cs"/>
              </a:rPr>
              <a:t>In the Australian bush ecosystem, producers such as eucalyptus trees and grasses provide food for herbivores like kangaroos and wombats. If a bushfire destroys many of these producers, herbivores will have less food and their numbers may drop. This means top consumers like wedge-tailed eagles and dingoes would struggle to find enough prey. As a result, their populations could also decrease or move to other areas.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a:extLst>
              <a:ext uri="{FF2B5EF4-FFF2-40B4-BE49-F238E27FC236}">
                <a16:creationId xmlns:a16="http://schemas.microsoft.com/office/drawing/2014/main" id="{DD98EAEE-7FD0-888C-AEAE-896EF1629EAE}"/>
              </a:ext>
            </a:extLst>
          </p:cNvPr>
          <p:cNvSpPr>
            <a:spLocks noGrp="1"/>
          </p:cNvSpPr>
          <p:nvPr>
            <p:ph type="sldNum" sz="quarter" idx="5"/>
          </p:nvPr>
        </p:nvSpPr>
        <p:spPr/>
        <p:txBody>
          <a:bodyPr/>
          <a:lstStyle/>
          <a:p>
            <a:fld id="{B07158C4-A119-4B78-9DE8-A50001BC31DC}" type="slidenum">
              <a:rPr lang="en-AU" smtClean="0"/>
              <a:pPr/>
              <a:t>149</a:t>
            </a:fld>
            <a:endParaRPr lang="en-AU"/>
          </a:p>
        </p:txBody>
      </p:sp>
    </p:spTree>
    <p:extLst>
      <p:ext uri="{BB962C8B-B14F-4D97-AF65-F5344CB8AC3E}">
        <p14:creationId xmlns:p14="http://schemas.microsoft.com/office/powerpoint/2010/main" val="2544524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257A-19C9-ECE0-6075-1C4A1F5CF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FAF4C-20F1-AE4E-65D4-E6022DA7909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2A822FC-3893-0F98-887A-AAFCC36CA3E6}"/>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Ask students to think-pair-share the questions on the screen using the living systems activity they just completed.</a:t>
            </a:r>
          </a:p>
          <a:p>
            <a:endParaRPr lang="en-AU" b="0"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Sample responses</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question is intended to help students understand that living systems are composed of many parts.</a:t>
            </a:r>
            <a:endParaRPr lang="en-AU" b="1" dirty="0">
              <a:latin typeface="Arial" panose="020B0604020202020204" pitchFamily="34" charset="0"/>
              <a:cs typeface="Arial" panose="020B0604020202020204" pitchFamily="34" charset="0"/>
            </a:endParaRPr>
          </a:p>
          <a:p>
            <a:endParaRPr lang="en-AU" b="1" dirty="0">
              <a:latin typeface="Arial" panose="020B0604020202020204" pitchFamily="34" charset="0"/>
              <a:cs typeface="Arial" panose="020B0604020202020204" pitchFamily="34" charset="0"/>
            </a:endParaRPr>
          </a:p>
          <a:p>
            <a:pPr marL="0" indent="0">
              <a:buNone/>
            </a:pPr>
            <a:r>
              <a:rPr lang="en-AU" b="1" dirty="0"/>
              <a:t>1. What parts do you see in each of the living systems? </a:t>
            </a:r>
            <a:endParaRPr lang="en-AU" b="0" dirty="0"/>
          </a:p>
          <a:p>
            <a:pPr marL="285750" indent="-285750">
              <a:buFontTx/>
              <a:buChar char="-"/>
            </a:pPr>
            <a:r>
              <a:rPr lang="en-AU" b="0" dirty="0"/>
              <a:t>I can see the lungs and diaphragm. (Body system)</a:t>
            </a:r>
          </a:p>
          <a:p>
            <a:pPr marL="285750" indent="-285750">
              <a:buFontTx/>
              <a:buChar char="-"/>
            </a:pPr>
            <a:r>
              <a:rPr lang="en-AU" b="0" dirty="0"/>
              <a:t>There are roots, a stem, leaves and a flower. (Plant systems)</a:t>
            </a:r>
          </a:p>
          <a:p>
            <a:pPr marL="285750" indent="-285750">
              <a:buFontTx/>
              <a:buChar char="-"/>
            </a:pPr>
            <a:r>
              <a:rPr lang="en-AU" b="0" dirty="0"/>
              <a:t>There are trees, animals, water, and grass. (Ecosystem)</a:t>
            </a:r>
          </a:p>
          <a:p>
            <a:pPr marL="285750" indent="-285750">
              <a:buFontTx/>
              <a:buChar char="-"/>
            </a:pPr>
            <a:endParaRPr lang="en-AU" b="0" dirty="0"/>
          </a:p>
          <a:p>
            <a:pPr marL="0" indent="0">
              <a:buFontTx/>
              <a:buNone/>
            </a:pPr>
            <a:r>
              <a:rPr lang="en-AU" b="0" dirty="0"/>
              <a:t>This question introduces the idea that components of a system interact with and depend on one another. </a:t>
            </a:r>
          </a:p>
          <a:p>
            <a:pPr marL="0" indent="0">
              <a:buFontTx/>
              <a:buNone/>
            </a:pPr>
            <a:endParaRPr lang="en-AU" b="0" dirty="0"/>
          </a:p>
          <a:p>
            <a:pPr marL="0" indent="0">
              <a:buNone/>
            </a:pPr>
            <a:r>
              <a:rPr lang="en-AU" b="1" dirty="0"/>
              <a:t>2. What do all these systems have in common?</a:t>
            </a:r>
          </a:p>
          <a:p>
            <a:pPr marL="285750" indent="-285750">
              <a:buFontTx/>
              <a:buChar char="-"/>
            </a:pPr>
            <a:r>
              <a:rPr lang="en-AU" b="0" dirty="0"/>
              <a:t>The systems are composed of different parts.</a:t>
            </a:r>
          </a:p>
          <a:p>
            <a:pPr marL="285750" indent="-285750">
              <a:buFontTx/>
              <a:buChar char="-"/>
            </a:pPr>
            <a:r>
              <a:rPr lang="en-AU" b="0" dirty="0"/>
              <a:t>The parts play different roles in the organisms/ecosystem.</a:t>
            </a:r>
          </a:p>
          <a:p>
            <a:pPr marL="285750" indent="-285750">
              <a:buFontTx/>
              <a:buChar char="-"/>
            </a:pPr>
            <a:r>
              <a:rPr lang="en-AU" b="0" dirty="0"/>
              <a:t>The parts work together for a purpose (e.g. nose, pharynx, trachea, and lungs work together to support gas transport and exchange).</a:t>
            </a:r>
          </a:p>
          <a:p>
            <a:pPr marL="0" indent="0">
              <a:buFontTx/>
              <a:buNone/>
            </a:pPr>
            <a:endParaRPr lang="en-AU" b="0" dirty="0"/>
          </a:p>
          <a:p>
            <a:pPr marL="0" indent="0">
              <a:buFontTx/>
              <a:buNone/>
            </a:pPr>
            <a:r>
              <a:rPr lang="en-AU" b="0" dirty="0"/>
              <a:t>This question is to introduce the idea of interdependency of components in systems and what could happen if a component of a system were to fail or be removed.</a:t>
            </a:r>
          </a:p>
          <a:p>
            <a:pPr marL="0" indent="0">
              <a:buNone/>
            </a:pPr>
            <a:endParaRPr lang="en-AU" b="1" dirty="0"/>
          </a:p>
          <a:p>
            <a:pPr marL="0" indent="0">
              <a:buNone/>
            </a:pPr>
            <a:r>
              <a:rPr lang="en-AU" b="1" dirty="0"/>
              <a:t>3. What do you think would happen if one of those parts were to stop working or were removed?</a:t>
            </a:r>
          </a:p>
          <a:p>
            <a:pPr marL="285750" indent="-285750">
              <a:buFontTx/>
              <a:buChar char="-"/>
            </a:pPr>
            <a:r>
              <a:rPr lang="en-AU" sz="1600" kern="1200" dirty="0">
                <a:solidFill>
                  <a:schemeClr val="tx1"/>
                </a:solidFill>
                <a:effectLst/>
                <a:latin typeface="Public Sans" pitchFamily="2" charset="0"/>
                <a:ea typeface="+mn-ea"/>
                <a:cs typeface="+mn-cs"/>
              </a:rPr>
              <a:t>If the roots are damaged, they could not absorb water and the plants might die. </a:t>
            </a:r>
          </a:p>
          <a:p>
            <a:pPr marL="285750" indent="-285750">
              <a:buFontTx/>
              <a:buChar char="-"/>
            </a:pPr>
            <a:r>
              <a:rPr lang="en-AU" sz="1600" kern="1200" dirty="0">
                <a:solidFill>
                  <a:schemeClr val="tx1"/>
                </a:solidFill>
                <a:effectLst/>
                <a:latin typeface="Public Sans" pitchFamily="2" charset="0"/>
                <a:ea typeface="+mn-ea"/>
                <a:cs typeface="+mn-cs"/>
              </a:rPr>
              <a:t>If there was no water, the plants would not be able to grow and animals would have nothing to drink</a:t>
            </a:r>
            <a:r>
              <a:rPr lang="en-AU" dirty="0">
                <a:effectLst/>
              </a:rPr>
              <a:t> </a:t>
            </a:r>
          </a:p>
          <a:p>
            <a:r>
              <a:rPr lang="en-AU" sz="1600" kern="1200" dirty="0">
                <a:solidFill>
                  <a:schemeClr val="tx1"/>
                </a:solidFill>
                <a:effectLst/>
                <a:latin typeface="Public Sans" pitchFamily="2" charset="0"/>
                <a:ea typeface="+mn-ea"/>
                <a:cs typeface="+mn-cs"/>
              </a:rPr>
              <a:t> </a:t>
            </a:r>
            <a:endParaRPr lang="en-AU" b="1" dirty="0"/>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B076FE4-9695-C6D1-6D75-72FE251627D2}"/>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97670809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DAEB0-8C2E-0F23-A80F-17A2C1F67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968AA-1705-CD70-A6C9-5C5DD866594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35E9280-754E-389B-B06F-1B92D33121B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latin typeface="Arial" panose="020B0604020202020204" pitchFamily="34" charset="0"/>
              <a:cs typeface="Arial" panose="020B0604020202020204" pitchFamily="34" charset="0"/>
            </a:endParaRPr>
          </a:p>
          <a:p>
            <a:r>
              <a:rPr lang="en-AU" sz="1600" kern="1200" dirty="0">
                <a:solidFill>
                  <a:schemeClr val="tx1"/>
                </a:solidFill>
                <a:effectLst/>
                <a:latin typeface="Public Sans" pitchFamily="2" charset="0"/>
                <a:ea typeface="+mn-ea"/>
                <a:cs typeface="+mn-cs"/>
              </a:rPr>
              <a:t>This slide supports teaching the purpose and structure of an explanatory text.</a:t>
            </a:r>
          </a:p>
          <a:p>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NESA defines the verb explain (NESA glossary of key words) as:</a:t>
            </a:r>
          </a:p>
          <a:p>
            <a:r>
              <a:rPr lang="en-AU" sz="1600" kern="1200" dirty="0">
                <a:solidFill>
                  <a:schemeClr val="tx1"/>
                </a:solidFill>
                <a:effectLst/>
                <a:latin typeface="Public Sans" pitchFamily="2" charset="0"/>
                <a:ea typeface="+mn-ea"/>
                <a:cs typeface="+mn-cs"/>
              </a:rPr>
              <a:t>•Relate cause and effect.</a:t>
            </a:r>
          </a:p>
          <a:p>
            <a:r>
              <a:rPr lang="en-AU" sz="1600" kern="1200" dirty="0">
                <a:solidFill>
                  <a:schemeClr val="tx1"/>
                </a:solidFill>
                <a:effectLst/>
                <a:latin typeface="Public Sans" pitchFamily="2" charset="0"/>
                <a:ea typeface="+mn-ea"/>
                <a:cs typeface="+mn-cs"/>
              </a:rPr>
              <a:t>•Make the relationships between things evident.</a:t>
            </a:r>
          </a:p>
          <a:p>
            <a:r>
              <a:rPr lang="en-AU" sz="1600" kern="1200" dirty="0">
                <a:solidFill>
                  <a:schemeClr val="tx1"/>
                </a:solidFill>
                <a:effectLst/>
                <a:latin typeface="Public Sans" pitchFamily="2" charset="0"/>
                <a:ea typeface="+mn-ea"/>
                <a:cs typeface="+mn-cs"/>
              </a:rPr>
              <a:t>•Provide why and/or how</a:t>
            </a:r>
          </a:p>
          <a:p>
            <a:endParaRPr lang="en-AU" sz="1600" kern="1200" dirty="0">
              <a:solidFill>
                <a:schemeClr val="tx1"/>
              </a:solidFill>
              <a:effectLst/>
              <a:latin typeface="Public Sans" pitchFamily="2" charset="0"/>
              <a:ea typeface="+mn-ea"/>
              <a:cs typeface="+mn-cs"/>
            </a:endParaRPr>
          </a:p>
          <a:p>
            <a:r>
              <a:rPr lang="en-AU" sz="1600" kern="1200" dirty="0">
                <a:solidFill>
                  <a:schemeClr val="tx1"/>
                </a:solidFill>
                <a:effectLst/>
                <a:latin typeface="Public Sans" pitchFamily="2" charset="0"/>
                <a:ea typeface="+mn-ea"/>
                <a:cs typeface="+mn-cs"/>
              </a:rPr>
              <a:t>An explanatory text is a type of extended writing that explains how or why something happens. In science classes, these texts help students understand and communicate scientific concepts, phenomena, and processes.</a:t>
            </a:r>
          </a:p>
          <a:p>
            <a:endParaRPr lang="en-AU" dirty="0">
              <a:latin typeface="Arial" panose="020B0604020202020204" pitchFamily="34" charset="0"/>
              <a:cs typeface="Arial" panose="020B0604020202020204" pitchFamily="34" charset="0"/>
            </a:endParaRPr>
          </a:p>
          <a:p>
            <a:r>
              <a:rPr lang="en-AU" sz="1600" kern="1200" dirty="0">
                <a:solidFill>
                  <a:schemeClr val="tx1"/>
                </a:solidFill>
                <a:effectLst/>
                <a:latin typeface="Public Sans" pitchFamily="2" charset="0"/>
                <a:ea typeface="+mn-ea"/>
                <a:cs typeface="+mn-cs"/>
              </a:rPr>
              <a:t>It has four main parts:</a:t>
            </a:r>
          </a:p>
          <a:p>
            <a:pPr lvl="0"/>
            <a:r>
              <a:rPr lang="en-AU" sz="1600" kern="1200" dirty="0">
                <a:solidFill>
                  <a:schemeClr val="tx1"/>
                </a:solidFill>
                <a:effectLst/>
                <a:latin typeface="Public Sans" pitchFamily="2" charset="0"/>
                <a:ea typeface="+mn-ea"/>
                <a:cs typeface="+mn-cs"/>
              </a:rPr>
              <a:t>Title – says what the explanation is about.</a:t>
            </a:r>
          </a:p>
          <a:p>
            <a:pPr lvl="0"/>
            <a:r>
              <a:rPr lang="en-AU" sz="1600" kern="1200" dirty="0">
                <a:solidFill>
                  <a:schemeClr val="tx1"/>
                </a:solidFill>
                <a:effectLst/>
                <a:latin typeface="Public Sans" pitchFamily="2" charset="0"/>
                <a:ea typeface="+mn-ea"/>
                <a:cs typeface="+mn-cs"/>
              </a:rPr>
              <a:t>Introduction – gives a quick idea of the topic.</a:t>
            </a:r>
          </a:p>
          <a:p>
            <a:pPr lvl="0"/>
            <a:r>
              <a:rPr lang="en-AU" sz="1600" kern="1200" dirty="0">
                <a:solidFill>
                  <a:schemeClr val="tx1"/>
                </a:solidFill>
                <a:effectLst/>
                <a:latin typeface="Public Sans" pitchFamily="2" charset="0"/>
                <a:ea typeface="+mn-ea"/>
                <a:cs typeface="+mn-cs"/>
              </a:rPr>
              <a:t>Body Paragraph – explains how or why something works, using cause and effect, scientific terms, and examples.</a:t>
            </a:r>
          </a:p>
          <a:p>
            <a:pPr lvl="0"/>
            <a:r>
              <a:rPr lang="en-AU" sz="1600" kern="1200" dirty="0">
                <a:solidFill>
                  <a:schemeClr val="tx1"/>
                </a:solidFill>
                <a:effectLst/>
                <a:latin typeface="Public Sans" pitchFamily="2" charset="0"/>
                <a:ea typeface="+mn-ea"/>
                <a:cs typeface="+mn-cs"/>
              </a:rPr>
              <a:t>Conclusion – sums up the main idea.</a:t>
            </a:r>
          </a:p>
          <a:p>
            <a:r>
              <a:rPr lang="en-AU" sz="1600" kern="1200" dirty="0">
                <a:solidFill>
                  <a:schemeClr val="tx1"/>
                </a:solidFill>
                <a:effectLst/>
                <a:latin typeface="Public Sans" pitchFamily="2" charset="0"/>
                <a:ea typeface="+mn-ea"/>
                <a:cs typeface="+mn-cs"/>
              </a:rPr>
              <a:t>It’s like teaching someone else what you’ve learned.</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B774E2-6891-C857-BC4E-EA2303731851}"/>
              </a:ext>
            </a:extLst>
          </p:cNvPr>
          <p:cNvSpPr>
            <a:spLocks noGrp="1"/>
          </p:cNvSpPr>
          <p:nvPr>
            <p:ph type="sldNum" sz="quarter" idx="5"/>
          </p:nvPr>
        </p:nvSpPr>
        <p:spPr/>
        <p:txBody>
          <a:bodyPr/>
          <a:lstStyle/>
          <a:p>
            <a:fld id="{B07158C4-A119-4B78-9DE8-A50001BC31DC}" type="slidenum">
              <a:rPr lang="en-AU" smtClean="0"/>
              <a:pPr/>
              <a:t>150</a:t>
            </a:fld>
            <a:endParaRPr lang="en-AU"/>
          </a:p>
        </p:txBody>
      </p:sp>
    </p:spTree>
    <p:extLst>
      <p:ext uri="{BB962C8B-B14F-4D97-AF65-F5344CB8AC3E}">
        <p14:creationId xmlns:p14="http://schemas.microsoft.com/office/powerpoint/2010/main" val="371385167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68D8D-0AAB-1839-5A06-66A98B329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03A6F-AD17-AFE7-9AFE-AB951443104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AAC20EF-E2C2-AFFF-E830-6DBAB797D47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slide presents the question for the explanatory text activity that students will complete.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is the question we will be answering today: Write an explanation of how this energy pyramid shows the amount of energy and matter at each trophic level. (9 marks)</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90879C5-734A-D282-F619-394451C14318}"/>
              </a:ext>
            </a:extLst>
          </p:cNvPr>
          <p:cNvSpPr>
            <a:spLocks noGrp="1"/>
          </p:cNvSpPr>
          <p:nvPr>
            <p:ph type="sldNum" sz="quarter" idx="5"/>
          </p:nvPr>
        </p:nvSpPr>
        <p:spPr/>
        <p:txBody>
          <a:bodyPr/>
          <a:lstStyle/>
          <a:p>
            <a:fld id="{B07158C4-A119-4B78-9DE8-A50001BC31DC}" type="slidenum">
              <a:rPr lang="en-AU" smtClean="0"/>
              <a:pPr/>
              <a:t>151</a:t>
            </a:fld>
            <a:endParaRPr lang="en-AU"/>
          </a:p>
        </p:txBody>
      </p:sp>
    </p:spTree>
    <p:extLst>
      <p:ext uri="{BB962C8B-B14F-4D97-AF65-F5344CB8AC3E}">
        <p14:creationId xmlns:p14="http://schemas.microsoft.com/office/powerpoint/2010/main" val="14287944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073A-6279-4820-409E-4AC84C34B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28FFD-5211-D317-8637-D7A9D7CF95D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6A4A55-1BA9-4EFC-00DC-543C8382A1C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sz="1600" kern="1200">
                <a:solidFill>
                  <a:schemeClr val="tx1"/>
                </a:solidFill>
                <a:effectLst/>
                <a:latin typeface="Public Sans" pitchFamily="2" charset="0"/>
                <a:ea typeface="+mn-ea"/>
                <a:cs typeface="+mn-cs"/>
              </a:rPr>
              <a:t>These sample sentence starters can be used to plan the explanatory text and support the students’ construction of their texts. </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18EB07-06FD-DEE2-4374-E4E6DE8272B0}"/>
              </a:ext>
            </a:extLst>
          </p:cNvPr>
          <p:cNvSpPr>
            <a:spLocks noGrp="1"/>
          </p:cNvSpPr>
          <p:nvPr>
            <p:ph type="sldNum" sz="quarter" idx="5"/>
          </p:nvPr>
        </p:nvSpPr>
        <p:spPr/>
        <p:txBody>
          <a:bodyPr/>
          <a:lstStyle/>
          <a:p>
            <a:fld id="{B07158C4-A119-4B78-9DE8-A50001BC31DC}" type="slidenum">
              <a:rPr lang="en-AU" smtClean="0"/>
              <a:pPr/>
              <a:t>152</a:t>
            </a:fld>
            <a:endParaRPr lang="en-AU"/>
          </a:p>
        </p:txBody>
      </p:sp>
    </p:spTree>
    <p:extLst>
      <p:ext uri="{BB962C8B-B14F-4D97-AF65-F5344CB8AC3E}">
        <p14:creationId xmlns:p14="http://schemas.microsoft.com/office/powerpoint/2010/main" val="8395582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DCBB-1EF2-71F9-90BE-CE3BC0AAE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37CE8-AC1C-AB91-2A80-B830E3BFA00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BCC3F48-C2BD-F1D8-6021-722B0C84D38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r>
              <a:rPr lang="en-AU">
                <a:latin typeface="Arial" panose="020B0604020202020204" pitchFamily="34" charset="0"/>
                <a:cs typeface="Arial" panose="020B0604020202020204" pitchFamily="34" charset="0"/>
              </a:rPr>
              <a:t>This slide has animations.</a:t>
            </a:r>
          </a:p>
          <a:p>
            <a:endParaRPr lang="en-AU">
              <a:latin typeface="Arial" panose="020B0604020202020204" pitchFamily="34" charset="0"/>
              <a:cs typeface="Arial" panose="020B0604020202020204" pitchFamily="34" charset="0"/>
            </a:endParaRPr>
          </a:p>
          <a:p>
            <a:r>
              <a:rPr lang="en-AU" sz="1600" kern="1200">
                <a:solidFill>
                  <a:schemeClr val="tx1"/>
                </a:solidFill>
                <a:effectLst/>
                <a:latin typeface="Public Sans" pitchFamily="2" charset="0"/>
                <a:ea typeface="+mn-ea"/>
                <a:cs typeface="+mn-cs"/>
              </a:rPr>
              <a:t>A sample response with feedback provided can be shown to students, and the feedback can be read out to justify the marks allocated. Animations clearly link the part of the sample response that meets the marking criteria.</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9A88E1-FF97-42A2-3B3A-C51035CB08CD}"/>
              </a:ext>
            </a:extLst>
          </p:cNvPr>
          <p:cNvSpPr>
            <a:spLocks noGrp="1"/>
          </p:cNvSpPr>
          <p:nvPr>
            <p:ph type="sldNum" sz="quarter" idx="5"/>
          </p:nvPr>
        </p:nvSpPr>
        <p:spPr/>
        <p:txBody>
          <a:bodyPr/>
          <a:lstStyle/>
          <a:p>
            <a:fld id="{B07158C4-A119-4B78-9DE8-A50001BC31DC}" type="slidenum">
              <a:rPr lang="en-AU" smtClean="0"/>
              <a:pPr/>
              <a:t>153</a:t>
            </a:fld>
            <a:endParaRPr lang="en-AU"/>
          </a:p>
        </p:txBody>
      </p:sp>
    </p:spTree>
    <p:extLst>
      <p:ext uri="{BB962C8B-B14F-4D97-AF65-F5344CB8AC3E}">
        <p14:creationId xmlns:p14="http://schemas.microsoft.com/office/powerpoint/2010/main" val="92868106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9FC4-AEAF-5E58-4834-4A7F1B38D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8E88E-6225-F1E9-A31C-5CE9ECF8A52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8AFA68D-BF75-9473-9678-2F7D252015C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sz="1600" kern="1200">
                <a:solidFill>
                  <a:schemeClr val="tx1"/>
                </a:solidFill>
                <a:effectLst/>
                <a:latin typeface="Public Sans" pitchFamily="2" charset="0"/>
                <a:ea typeface="+mn-ea"/>
                <a:cs typeface="+mn-cs"/>
              </a:rPr>
              <a:t>A sample response with feedback provided can be shown to students, and the feedback can be read out to justify the marks allocated.</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703BB5C-4A91-FEFF-A12F-7A8684B68B6B}"/>
              </a:ext>
            </a:extLst>
          </p:cNvPr>
          <p:cNvSpPr>
            <a:spLocks noGrp="1"/>
          </p:cNvSpPr>
          <p:nvPr>
            <p:ph type="sldNum" sz="quarter" idx="5"/>
          </p:nvPr>
        </p:nvSpPr>
        <p:spPr/>
        <p:txBody>
          <a:bodyPr/>
          <a:lstStyle/>
          <a:p>
            <a:fld id="{B07158C4-A119-4B78-9DE8-A50001BC31DC}" type="slidenum">
              <a:rPr lang="en-AU" smtClean="0"/>
              <a:pPr/>
              <a:t>154</a:t>
            </a:fld>
            <a:endParaRPr lang="en-AU"/>
          </a:p>
        </p:txBody>
      </p:sp>
    </p:spTree>
    <p:extLst>
      <p:ext uri="{BB962C8B-B14F-4D97-AF65-F5344CB8AC3E}">
        <p14:creationId xmlns:p14="http://schemas.microsoft.com/office/powerpoint/2010/main" val="316606991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FF62D-E6BB-E140-E731-3F02CE54A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61D04-610E-06B0-3D4D-2CEC9C89641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1AEB2F3-23B3-74EC-8E8D-9FEFA63F324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sz="1600" kern="1200">
                <a:solidFill>
                  <a:schemeClr val="tx1"/>
                </a:solidFill>
                <a:effectLst/>
                <a:latin typeface="Public Sans" pitchFamily="2" charset="0"/>
                <a:ea typeface="+mn-ea"/>
                <a:cs typeface="+mn-cs"/>
              </a:rPr>
              <a:t>Another sample response with feedback provided can be shown to students and the feedback read out to justify the marks allocated.</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6048BE-7E2B-BFF3-E028-66A76373EB7D}"/>
              </a:ext>
            </a:extLst>
          </p:cNvPr>
          <p:cNvSpPr>
            <a:spLocks noGrp="1"/>
          </p:cNvSpPr>
          <p:nvPr>
            <p:ph type="sldNum" sz="quarter" idx="5"/>
          </p:nvPr>
        </p:nvSpPr>
        <p:spPr/>
        <p:txBody>
          <a:bodyPr/>
          <a:lstStyle/>
          <a:p>
            <a:fld id="{B07158C4-A119-4B78-9DE8-A50001BC31DC}" type="slidenum">
              <a:rPr lang="en-AU" smtClean="0"/>
              <a:pPr/>
              <a:t>155</a:t>
            </a:fld>
            <a:endParaRPr lang="en-AU"/>
          </a:p>
        </p:txBody>
      </p:sp>
    </p:spTree>
    <p:extLst>
      <p:ext uri="{BB962C8B-B14F-4D97-AF65-F5344CB8AC3E}">
        <p14:creationId xmlns:p14="http://schemas.microsoft.com/office/powerpoint/2010/main" val="41791941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04BA0-6157-F537-276D-FC1EDA7AB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B064A-D2DE-4B47-01BF-271C8ADD810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B1B9D48-BDF1-C0BA-7EE9-6FD270A77DE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EF1B158-56BE-9094-84AD-435B15E3EEA4}"/>
              </a:ext>
            </a:extLst>
          </p:cNvPr>
          <p:cNvSpPr>
            <a:spLocks noGrp="1"/>
          </p:cNvSpPr>
          <p:nvPr>
            <p:ph type="sldNum" sz="quarter" idx="5"/>
          </p:nvPr>
        </p:nvSpPr>
        <p:spPr/>
        <p:txBody>
          <a:bodyPr/>
          <a:lstStyle/>
          <a:p>
            <a:fld id="{D09C5488-DD16-4714-9519-7BE21BA11D4E}" type="slidenum">
              <a:rPr lang="en-AU" smtClean="0"/>
              <a:t>156</a:t>
            </a:fld>
            <a:endParaRPr lang="en-AU"/>
          </a:p>
        </p:txBody>
      </p:sp>
    </p:spTree>
    <p:extLst>
      <p:ext uri="{BB962C8B-B14F-4D97-AF65-F5344CB8AC3E}">
        <p14:creationId xmlns:p14="http://schemas.microsoft.com/office/powerpoint/2010/main" val="217416374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822C-638B-3192-73BE-7DBC58921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9E1FD-6408-489F-03C9-0871AB4D346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22E5F0C-2519-B610-3A24-2A4FF886F63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r>
              <a:rPr lang="en-AU" dirty="0"/>
              <a:t>This slide presents a checkpoint to recall content from the previous lesson. Students can answer these questions on a mini whiteboard before sharing their responses with the class.</a:t>
            </a:r>
          </a:p>
          <a:p>
            <a:endParaRPr lang="en-AU" dirty="0"/>
          </a:p>
          <a:p>
            <a:r>
              <a:rPr lang="en-AU"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MC: The energy amount is lower at the pyramid's top because less energy is transferred to each subsequent trophic level.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 The energy that is not passed to the next trophic level is usually lost as heat through metabolic processes, inefficient transfer, excretion, and decomposition.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SC: Fewer top predators exist than herbivores because energy is lost at each trophic level. This leads to limited food and energy availability for supporting large populations of predators at the highest level.</a:t>
            </a:r>
          </a:p>
        </p:txBody>
      </p:sp>
      <p:sp>
        <p:nvSpPr>
          <p:cNvPr id="4" name="Slide Number Placeholder 3">
            <a:extLst>
              <a:ext uri="{FF2B5EF4-FFF2-40B4-BE49-F238E27FC236}">
                <a16:creationId xmlns:a16="http://schemas.microsoft.com/office/drawing/2014/main" id="{B4135D2E-4A7E-E480-B195-FDF7219056A4}"/>
              </a:ext>
            </a:extLst>
          </p:cNvPr>
          <p:cNvSpPr>
            <a:spLocks noGrp="1"/>
          </p:cNvSpPr>
          <p:nvPr>
            <p:ph type="sldNum" sz="quarter" idx="5"/>
          </p:nvPr>
        </p:nvSpPr>
        <p:spPr/>
        <p:txBody>
          <a:bodyPr/>
          <a:lstStyle/>
          <a:p>
            <a:fld id="{B07158C4-A119-4B78-9DE8-A50001BC31DC}" type="slidenum">
              <a:rPr lang="en-AU" smtClean="0"/>
              <a:pPr/>
              <a:t>157</a:t>
            </a:fld>
            <a:endParaRPr lang="en-AU"/>
          </a:p>
        </p:txBody>
      </p:sp>
    </p:spTree>
    <p:extLst>
      <p:ext uri="{BB962C8B-B14F-4D97-AF65-F5344CB8AC3E}">
        <p14:creationId xmlns:p14="http://schemas.microsoft.com/office/powerpoint/2010/main" val="16771108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1BAF1-BAE2-07F4-E690-AA110938C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64365-4564-6F43-34F7-A8F890D46F1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7E2E431-C679-F519-C94B-CE04D32A1C7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slide supports the teaching of factors that change populations.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There is a balance between all organisms within an ecosystem. Ecosystems remain balanced by being responsive to resource availability. Meaning, if there is a large amount of grass available, the number of grass-eating organisms will increase. Once the grass has been consumed, the grass-eating population will decrease. </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This is, unless an external factor changes the population.</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Read the factors and descriptions of their impact on populations to students.</a:t>
            </a:r>
          </a:p>
        </p:txBody>
      </p:sp>
      <p:sp>
        <p:nvSpPr>
          <p:cNvPr id="4" name="Slide Number Placeholder 3">
            <a:extLst>
              <a:ext uri="{FF2B5EF4-FFF2-40B4-BE49-F238E27FC236}">
                <a16:creationId xmlns:a16="http://schemas.microsoft.com/office/drawing/2014/main" id="{1E7BD17C-63AE-8752-DF71-66FE00153F78}"/>
              </a:ext>
            </a:extLst>
          </p:cNvPr>
          <p:cNvSpPr>
            <a:spLocks noGrp="1"/>
          </p:cNvSpPr>
          <p:nvPr>
            <p:ph type="sldNum" sz="quarter" idx="5"/>
          </p:nvPr>
        </p:nvSpPr>
        <p:spPr/>
        <p:txBody>
          <a:bodyPr/>
          <a:lstStyle/>
          <a:p>
            <a:fld id="{B07158C4-A119-4B78-9DE8-A50001BC31DC}" type="slidenum">
              <a:rPr lang="en-AU" smtClean="0"/>
              <a:pPr/>
              <a:t>158</a:t>
            </a:fld>
            <a:endParaRPr lang="en-AU"/>
          </a:p>
        </p:txBody>
      </p:sp>
    </p:spTree>
    <p:extLst>
      <p:ext uri="{BB962C8B-B14F-4D97-AF65-F5344CB8AC3E}">
        <p14:creationId xmlns:p14="http://schemas.microsoft.com/office/powerpoint/2010/main" val="92622186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5FEFD-7A57-C42A-350A-98ACC5D44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DED07-BF5E-A191-F228-AF08484797D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5E3FB31-6C7D-619C-CBFC-B97AC7D477F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Cane toads are arguably one of the most destructive species to be introduced to Australia. Originally planned as a species to control cane beetles, cane toads have instead caused widespread disruption to ecosystems across Australia.</a:t>
            </a:r>
          </a:p>
          <a:p>
            <a:endParaRPr lang="en-AU">
              <a:latin typeface="Arial" panose="020B0604020202020204" pitchFamily="34" charset="0"/>
              <a:cs typeface="Arial" panose="020B0604020202020204" pitchFamily="34" charset="0"/>
            </a:endParaRPr>
          </a:p>
          <a:p>
            <a:r>
              <a:rPr lang="en-AU" b="1"/>
              <a:t>Questions with sample responses:</a:t>
            </a:r>
          </a:p>
          <a:p>
            <a:pPr marL="285750" indent="-285750">
              <a:buFont typeface="Arial" panose="020B0604020202020204" pitchFamily="34" charset="0"/>
              <a:buChar char="•"/>
            </a:pPr>
            <a:r>
              <a:rPr lang="en-AU"/>
              <a:t> Why is the Cane toad so deadly to native Australian animals?</a:t>
            </a:r>
          </a:p>
          <a:p>
            <a:pPr marL="0" indent="0">
              <a:buFont typeface="Arial" panose="020B0604020202020204" pitchFamily="34" charset="0"/>
              <a:buNone/>
            </a:pPr>
            <a:r>
              <a:rPr lang="en-AU">
                <a:latin typeface="Arial" panose="020B0604020202020204" pitchFamily="34" charset="0"/>
                <a:cs typeface="Arial" panose="020B0604020202020204" pitchFamily="34" charset="0"/>
              </a:rPr>
              <a:t>Cane toads have glands on their heads that contain toxins. These toxins quickly kill Australian animals that try to eat them.</a:t>
            </a:r>
          </a:p>
          <a:p>
            <a:endParaRPr lang="en-AU">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atin typeface="Arial" panose="020B0604020202020204" pitchFamily="34" charset="0"/>
                <a:cs typeface="Arial" panose="020B0604020202020204" pitchFamily="34" charset="0"/>
              </a:rPr>
              <a:t> </a:t>
            </a:r>
            <a:r>
              <a:rPr lang="en-AU"/>
              <a:t>What was the purpose of introducing Cane toads to Australia?</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Cane toads were introduced to Australia to control the beetle population destroying sugar cane crops.</a:t>
            </a:r>
          </a:p>
        </p:txBody>
      </p:sp>
      <p:sp>
        <p:nvSpPr>
          <p:cNvPr id="4" name="Slide Number Placeholder 3">
            <a:extLst>
              <a:ext uri="{FF2B5EF4-FFF2-40B4-BE49-F238E27FC236}">
                <a16:creationId xmlns:a16="http://schemas.microsoft.com/office/drawing/2014/main" id="{ECB325D0-39D6-80E8-FAD7-ECD7ACD51EC2}"/>
              </a:ext>
            </a:extLst>
          </p:cNvPr>
          <p:cNvSpPr>
            <a:spLocks noGrp="1"/>
          </p:cNvSpPr>
          <p:nvPr>
            <p:ph type="sldNum" sz="quarter" idx="5"/>
          </p:nvPr>
        </p:nvSpPr>
        <p:spPr/>
        <p:txBody>
          <a:bodyPr/>
          <a:lstStyle/>
          <a:p>
            <a:fld id="{B07158C4-A119-4B78-9DE8-A50001BC31DC}" type="slidenum">
              <a:rPr lang="en-AU" smtClean="0"/>
              <a:pPr/>
              <a:t>159</a:t>
            </a:fld>
            <a:endParaRPr lang="en-AU"/>
          </a:p>
        </p:txBody>
      </p:sp>
    </p:spTree>
    <p:extLst>
      <p:ext uri="{BB962C8B-B14F-4D97-AF65-F5344CB8AC3E}">
        <p14:creationId xmlns:p14="http://schemas.microsoft.com/office/powerpoint/2010/main" val="357086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r>
              <a:rPr lang="en-AU" dirty="0"/>
              <a:t>This slide contains animations.</a:t>
            </a:r>
          </a:p>
          <a:p>
            <a:endParaRPr lang="en-AU" dirty="0"/>
          </a:p>
          <a:p>
            <a:r>
              <a:rPr lang="en-AU" dirty="0"/>
              <a:t>Ask students to use the word bank to complete the checkpoint by writing the sentences in their books.</a:t>
            </a:r>
          </a:p>
          <a:p>
            <a:endParaRPr lang="en-AU" dirty="0"/>
          </a:p>
          <a:p>
            <a:r>
              <a:rPr lang="en-AU" dirty="0"/>
              <a:t>The slide is animated to facilitate class discussion of the expected response.</a:t>
            </a:r>
          </a:p>
          <a:p>
            <a:endParaRPr lang="en-AU" dirty="0"/>
          </a:p>
          <a:p>
            <a:endParaRPr lang="en-AU" dirty="0"/>
          </a:p>
          <a:p>
            <a:endParaRPr lang="en-AU" dirty="0"/>
          </a:p>
          <a:p>
            <a:r>
              <a:rPr lang="en-AU" dirty="0"/>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09091970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4C763-1A5C-9B93-A12B-7412A3D26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47A6C-8AD9-4D60-CEED-960B2AA806E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7DDBBF4-89EB-9F70-41D5-47EBB498F54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slide shows a cane toad ecosystem to stimulate discussion of the impact of cane toads on the food web.</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Discussion prompts with sample answers: </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b="1"/>
              <a:t>Question 1</a:t>
            </a:r>
            <a:br>
              <a:rPr lang="en-AU"/>
            </a:br>
            <a:r>
              <a:rPr lang="en-AU"/>
              <a:t>What do you notice about where the cane toad sits in the food web?</a:t>
            </a:r>
            <a:br>
              <a:rPr lang="en-AU"/>
            </a:br>
            <a:r>
              <a:rPr lang="en-AU" b="1"/>
              <a:t>Answer:</a:t>
            </a:r>
            <a:r>
              <a:rPr lang="en-AU"/>
              <a:t> The cane toad is in the middle of the food web. It eats insects like beetles, grasshoppers, and ants, and it is eaten by larger predators such as the goanna, northern quoll, and freshwater crocodile.</a:t>
            </a:r>
          </a:p>
          <a:p>
            <a:endParaRPr lang="en-AU"/>
          </a:p>
          <a:p>
            <a:r>
              <a:rPr lang="en-AU" b="1"/>
              <a:t>Question 2</a:t>
            </a:r>
            <a:br>
              <a:rPr lang="en-AU"/>
            </a:br>
            <a:r>
              <a:rPr lang="en-AU"/>
              <a:t>Why was the cane toad introduced to Australia in the first place?</a:t>
            </a:r>
            <a:br>
              <a:rPr lang="en-AU"/>
            </a:br>
            <a:r>
              <a:rPr lang="en-AU" b="1"/>
              <a:t>Answer:</a:t>
            </a:r>
            <a:r>
              <a:rPr lang="en-AU"/>
              <a:t> It was introduced to control beetles that were damaging sugar cane crops.</a:t>
            </a:r>
          </a:p>
          <a:p>
            <a:endParaRPr lang="en-AU"/>
          </a:p>
          <a:p>
            <a:r>
              <a:rPr lang="en-AU" b="1"/>
              <a:t>Question 3</a:t>
            </a:r>
            <a:br>
              <a:rPr lang="en-AU"/>
            </a:br>
            <a:r>
              <a:rPr lang="en-AU"/>
              <a:t>What went wrong with this plan?</a:t>
            </a:r>
            <a:br>
              <a:rPr lang="en-AU"/>
            </a:br>
            <a:r>
              <a:rPr lang="en-AU" b="1"/>
              <a:t>Answer:</a:t>
            </a:r>
            <a:r>
              <a:rPr lang="en-AU"/>
              <a:t> The cane toads didn’t eat the beetles because the beetles lived high on the plants. Instead, the toads spread quickly and ate many other insects and small animals.</a:t>
            </a:r>
          </a:p>
          <a:p>
            <a:endParaRPr lang="en-AU"/>
          </a:p>
          <a:p>
            <a:r>
              <a:rPr lang="en-AU" b="1"/>
              <a:t>Question 4</a:t>
            </a:r>
            <a:br>
              <a:rPr lang="en-AU"/>
            </a:br>
            <a:r>
              <a:rPr lang="en-AU"/>
              <a:t>How might introducing the cane toad affect native predators like the goanna, northern quoll, and freshwater crocodile?</a:t>
            </a:r>
            <a:br>
              <a:rPr lang="en-AU"/>
            </a:br>
            <a:r>
              <a:rPr lang="en-AU" b="1"/>
              <a:t>Answer:</a:t>
            </a:r>
            <a:r>
              <a:rPr lang="en-AU"/>
              <a:t> These predators might eat the cane toads, but the toads are poisonous. This can kill the predators and reduce their populations.</a:t>
            </a:r>
          </a:p>
          <a:p>
            <a:endParaRPr lang="en-AU"/>
          </a:p>
          <a:p>
            <a:r>
              <a:rPr lang="en-AU" b="1"/>
              <a:t>Question 5</a:t>
            </a:r>
            <a:br>
              <a:rPr lang="en-AU"/>
            </a:br>
            <a:r>
              <a:rPr lang="en-AU"/>
              <a:t>What happens to other parts of the food web when those predators decline?</a:t>
            </a:r>
            <a:br>
              <a:rPr lang="en-AU"/>
            </a:br>
            <a:r>
              <a:rPr lang="en-AU" b="1"/>
              <a:t>Answer:</a:t>
            </a:r>
            <a:r>
              <a:rPr lang="en-AU"/>
              <a:t> If the predators die out, the animals they used to eat might increase in number, changing the balance of the whole ecosystem.</a:t>
            </a:r>
          </a:p>
          <a:p>
            <a:endParaRPr lang="en-AU"/>
          </a:p>
          <a:p>
            <a:r>
              <a:rPr lang="en-AU" b="1"/>
              <a:t>Question 6</a:t>
            </a:r>
            <a:br>
              <a:rPr lang="en-AU"/>
            </a:br>
            <a:r>
              <a:rPr lang="en-AU"/>
              <a:t>How might the cane toad affect the populations of insects like ants, beetles, and grasshoppers?</a:t>
            </a:r>
            <a:br>
              <a:rPr lang="en-AU"/>
            </a:br>
            <a:r>
              <a:rPr lang="en-AU" b="1"/>
              <a:t>Answer:</a:t>
            </a:r>
            <a:r>
              <a:rPr lang="en-AU"/>
              <a:t> Cane toads eat many insects, so that insect numbers might go down. This can reduce food for other animals and affect plant pollination.</a:t>
            </a:r>
          </a:p>
          <a:p>
            <a:endParaRPr lang="en-AU"/>
          </a:p>
          <a:p>
            <a:r>
              <a:rPr lang="en-AU" b="1"/>
              <a:t>Question 7</a:t>
            </a:r>
            <a:br>
              <a:rPr lang="en-AU"/>
            </a:br>
            <a:r>
              <a:rPr lang="en-AU"/>
              <a:t>What might happen to sugar cane and wild plants in the long term?</a:t>
            </a:r>
            <a:br>
              <a:rPr lang="en-AU"/>
            </a:br>
            <a:r>
              <a:rPr lang="en-AU" b="1"/>
              <a:t>Answer:</a:t>
            </a:r>
            <a:r>
              <a:rPr lang="en-AU"/>
              <a:t> Since the toads didn’t reduce beetle numbers much, sugar cane may still be damaged by beetles. Wild plants might also change because fewer insects are around to pollinate them.</a:t>
            </a:r>
          </a:p>
          <a:p>
            <a:endParaRPr lang="en-AU"/>
          </a:p>
          <a:p>
            <a:r>
              <a:rPr lang="en-AU" b="1"/>
              <a:t>Question 8</a:t>
            </a:r>
            <a:br>
              <a:rPr lang="en-AU"/>
            </a:br>
            <a:r>
              <a:rPr lang="en-AU"/>
              <a:t>How does this example show that changing one part of an ecosystem can affect the rest?</a:t>
            </a:r>
            <a:br>
              <a:rPr lang="en-AU"/>
            </a:br>
            <a:r>
              <a:rPr lang="en-AU" b="1"/>
              <a:t>Answer:</a:t>
            </a:r>
            <a:r>
              <a:rPr lang="en-AU"/>
              <a:t> It shows that everything in an ecosystem is connected. Adding or removing a single species can trigger a chain reaction that affects many others.</a:t>
            </a:r>
          </a:p>
          <a:p>
            <a:endParaRPr lang="en-AU"/>
          </a:p>
          <a:p>
            <a:r>
              <a:rPr lang="en-AU" b="1"/>
              <a:t>Question 9</a:t>
            </a:r>
            <a:br>
              <a:rPr lang="en-AU"/>
            </a:br>
            <a:r>
              <a:rPr lang="en-AU"/>
              <a:t>What could scientists or governments have done differently before introducing the cane toad?</a:t>
            </a:r>
            <a:br>
              <a:rPr lang="en-AU"/>
            </a:br>
            <a:r>
              <a:rPr lang="en-AU" b="1"/>
              <a:t>Answer:</a:t>
            </a:r>
            <a:r>
              <a:rPr lang="en-AU"/>
              <a:t> They could have done more research to predict how cane toads would affect native species and tested safer pest control methods first.</a:t>
            </a:r>
          </a:p>
          <a:p>
            <a:endParaRPr lang="en-AU"/>
          </a:p>
          <a:p>
            <a:r>
              <a:rPr lang="en-AU" b="1"/>
              <a:t>Question 10</a:t>
            </a:r>
            <a:br>
              <a:rPr lang="en-AU"/>
            </a:br>
            <a:r>
              <a:rPr lang="en-AU"/>
              <a:t>What can we learn from the cane toad story about human impact on ecosystems?</a:t>
            </a:r>
            <a:br>
              <a:rPr lang="en-AU"/>
            </a:br>
            <a:r>
              <a:rPr lang="en-AU" b="1"/>
              <a:t>Answer:</a:t>
            </a:r>
            <a:r>
              <a:rPr lang="en-AU"/>
              <a:t> It teaches us to be careful with biological control and to think about long-term effects before changing natural ecosystems.</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762372-504F-CDC8-0ABC-F687D41A797C}"/>
              </a:ext>
            </a:extLst>
          </p:cNvPr>
          <p:cNvSpPr>
            <a:spLocks noGrp="1"/>
          </p:cNvSpPr>
          <p:nvPr>
            <p:ph type="sldNum" sz="quarter" idx="5"/>
          </p:nvPr>
        </p:nvSpPr>
        <p:spPr/>
        <p:txBody>
          <a:bodyPr/>
          <a:lstStyle/>
          <a:p>
            <a:fld id="{B07158C4-A119-4B78-9DE8-A50001BC31DC}" type="slidenum">
              <a:rPr lang="en-AU" smtClean="0"/>
              <a:pPr/>
              <a:t>160</a:t>
            </a:fld>
            <a:endParaRPr lang="en-AU"/>
          </a:p>
        </p:txBody>
      </p:sp>
    </p:spTree>
    <p:extLst>
      <p:ext uri="{BB962C8B-B14F-4D97-AF65-F5344CB8AC3E}">
        <p14:creationId xmlns:p14="http://schemas.microsoft.com/office/powerpoint/2010/main" val="419837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1CB6-1A7F-DB2E-3CA3-C700B980A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05E0D-7A14-2FA9-48EA-143C558A144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30B15C5-1518-FC0D-C712-6C41C5F74EB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37974B5-E2D2-9C20-6EBC-382C9933D310}"/>
              </a:ext>
            </a:extLst>
          </p:cNvPr>
          <p:cNvSpPr>
            <a:spLocks noGrp="1"/>
          </p:cNvSpPr>
          <p:nvPr>
            <p:ph type="sldNum" sz="quarter" idx="5"/>
          </p:nvPr>
        </p:nvSpPr>
        <p:spPr/>
        <p:txBody>
          <a:bodyPr/>
          <a:lstStyle/>
          <a:p>
            <a:fld id="{D09C5488-DD16-4714-9519-7BE21BA11D4E}" type="slidenum">
              <a:rPr lang="en-AU" smtClean="0"/>
              <a:t>161</a:t>
            </a:fld>
            <a:endParaRPr lang="en-AU"/>
          </a:p>
        </p:txBody>
      </p:sp>
    </p:spTree>
    <p:extLst>
      <p:ext uri="{BB962C8B-B14F-4D97-AF65-F5344CB8AC3E}">
        <p14:creationId xmlns:p14="http://schemas.microsoft.com/office/powerpoint/2010/main" val="32885184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9B948-7A9E-D4FA-F9FB-4E9D11D52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5958D-B4BD-1DEC-4944-C32DDBA731C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8A896EA-FC95-E78B-19BB-54CCD3A2054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Teacher notes:</a:t>
            </a:r>
          </a:p>
          <a:p>
            <a:endParaRPr lang="en-AU" dirty="0"/>
          </a:p>
          <a:p>
            <a:r>
              <a:rPr lang="en-AU" dirty="0"/>
              <a:t>This slide provides a checkpoint to recall content from the previous lesson. Students can answer the questions on mini whiteboards before sharing their responses with the class.</a:t>
            </a:r>
          </a:p>
          <a:p>
            <a:endParaRPr lang="en-AU" dirty="0"/>
          </a:p>
          <a:p>
            <a:r>
              <a:rPr lang="en-AU" dirty="0"/>
              <a:t>Sample responses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MC: C) </a:t>
            </a:r>
            <a:r>
              <a:rPr lang="en-AU" sz="1600" kern="1200" dirty="0">
                <a:solidFill>
                  <a:schemeClr val="tx1"/>
                </a:solidFill>
                <a:effectLst/>
                <a:latin typeface="Public Sans" pitchFamily="2" charset="0"/>
                <a:ea typeface="+mn-ea"/>
                <a:cs typeface="+mn-cs"/>
              </a:rPr>
              <a:t>Queensland</a:t>
            </a:r>
            <a:endParaRPr lang="en-AU" sz="1800" dirty="0">
              <a:effectLst/>
              <a:latin typeface="Arial" panose="020B0604020202020204" pitchFamily="34" charset="0"/>
              <a:ea typeface="Calibri" panose="020F0502020204030204" pitchFamily="34" charset="0"/>
            </a:endParaRPr>
          </a:p>
          <a:p>
            <a:r>
              <a:rPr lang="en-AU" dirty="0"/>
              <a:t>C: </a:t>
            </a:r>
            <a:r>
              <a:rPr lang="en-AU" sz="1600" kern="1200" dirty="0">
                <a:solidFill>
                  <a:schemeClr val="tx1"/>
                </a:solidFill>
                <a:effectLst/>
                <a:latin typeface="Public Sans" pitchFamily="2" charset="0"/>
                <a:ea typeface="+mn-ea"/>
                <a:cs typeface="+mn-cs"/>
              </a:rPr>
              <a:t>Conservation actions can significantly impact wildlife populations by providing habitats, reducing threats, and promoting recovery. Here are some ways conservation actions can change populations:</a:t>
            </a:r>
          </a:p>
          <a:p>
            <a:r>
              <a:rPr lang="en-AU" sz="1600" kern="1200" dirty="0">
                <a:solidFill>
                  <a:schemeClr val="tx1"/>
                </a:solidFill>
                <a:effectLst/>
                <a:latin typeface="Public Sans" pitchFamily="2" charset="0"/>
                <a:ea typeface="+mn-ea"/>
                <a:cs typeface="+mn-cs"/>
              </a:rPr>
              <a:t>⦁ Establishing and managing protected areas, which provide safe havens for wildlife, reduces habitat destruction and allows species to thrive.</a:t>
            </a:r>
          </a:p>
          <a:p>
            <a:r>
              <a:rPr lang="en-AU" sz="1600" kern="1200" dirty="0">
                <a:solidFill>
                  <a:schemeClr val="tx1"/>
                </a:solidFill>
                <a:effectLst/>
                <a:latin typeface="Public Sans" pitchFamily="2" charset="0"/>
                <a:ea typeface="+mn-ea"/>
                <a:cs typeface="+mn-cs"/>
              </a:rPr>
              <a:t>⦁ Eradicating invasive species: By controlling and removing invasive species, conservation efforts can help native species recover and thrive. </a:t>
            </a:r>
          </a:p>
          <a:p>
            <a:r>
              <a:rPr lang="en-AU" sz="1600" kern="1200" dirty="0">
                <a:solidFill>
                  <a:schemeClr val="tx1"/>
                </a:solidFill>
                <a:effectLst/>
                <a:latin typeface="Public Sans" pitchFamily="2" charset="0"/>
                <a:ea typeface="+mn-ea"/>
                <a:cs typeface="+mn-cs"/>
              </a:rPr>
              <a:t>⦁ Sustainable management of ecosystems: This includes practices like sustainable agriculture and habitat restoration that benefit both wildlife and human communities. </a:t>
            </a:r>
          </a:p>
          <a:p>
            <a:r>
              <a:rPr lang="en-AU" sz="1600" kern="1200" dirty="0">
                <a:solidFill>
                  <a:schemeClr val="tx1"/>
                </a:solidFill>
                <a:effectLst/>
                <a:latin typeface="Public Sans" pitchFamily="2" charset="0"/>
                <a:ea typeface="+mn-ea"/>
                <a:cs typeface="+mn-cs"/>
              </a:rPr>
              <a:t>⦁ Restoration of habitats: By restoring degraded habitats, conservation can help wildlife populations recover and thrive. </a:t>
            </a:r>
            <a:r>
              <a:rPr lang="en-AU" dirty="0">
                <a:effectLst/>
              </a:rPr>
              <a:t> </a:t>
            </a:r>
          </a:p>
          <a:p>
            <a:r>
              <a:rPr lang="en-AU" sz="1600" kern="1200" dirty="0">
                <a:solidFill>
                  <a:schemeClr val="tx1"/>
                </a:solidFill>
                <a:effectLst/>
                <a:latin typeface="Public Sans" pitchFamily="2" charset="0"/>
                <a:ea typeface="+mn-ea"/>
                <a:cs typeface="+mn-cs"/>
              </a:rPr>
              <a:t> </a:t>
            </a:r>
            <a:r>
              <a:rPr lang="en-AU" dirty="0"/>
              <a:t>SC: Cane toads have glands on their heads that contain toxins. These toxins quickly kill native Australian animals that try to eat them, reducing their populations.</a:t>
            </a:r>
          </a:p>
        </p:txBody>
      </p:sp>
      <p:sp>
        <p:nvSpPr>
          <p:cNvPr id="4" name="Slide Number Placeholder 3">
            <a:extLst>
              <a:ext uri="{FF2B5EF4-FFF2-40B4-BE49-F238E27FC236}">
                <a16:creationId xmlns:a16="http://schemas.microsoft.com/office/drawing/2014/main" id="{256A3E2A-7561-77C8-2428-71839D521F3C}"/>
              </a:ext>
            </a:extLst>
          </p:cNvPr>
          <p:cNvSpPr>
            <a:spLocks noGrp="1"/>
          </p:cNvSpPr>
          <p:nvPr>
            <p:ph type="sldNum" sz="quarter" idx="5"/>
          </p:nvPr>
        </p:nvSpPr>
        <p:spPr/>
        <p:txBody>
          <a:bodyPr/>
          <a:lstStyle/>
          <a:p>
            <a:fld id="{B07158C4-A119-4B78-9DE8-A50001BC31DC}" type="slidenum">
              <a:rPr lang="en-AU" smtClean="0"/>
              <a:pPr/>
              <a:t>162</a:t>
            </a:fld>
            <a:endParaRPr lang="en-AU"/>
          </a:p>
        </p:txBody>
      </p:sp>
    </p:spTree>
    <p:extLst>
      <p:ext uri="{BB962C8B-B14F-4D97-AF65-F5344CB8AC3E}">
        <p14:creationId xmlns:p14="http://schemas.microsoft.com/office/powerpoint/2010/main" val="736068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p>
          <a:p>
            <a:r>
              <a:rPr lang="en-AU"/>
              <a:t>An endangered species faces a high risk of extinction in the wild due to rapid population decline or habitat loss.</a:t>
            </a:r>
          </a:p>
          <a:p>
            <a:r>
              <a:rPr lang="en-AU"/>
              <a:t>In Australia, more than 1,700 species and ecological communities are known to be threatened and at risk of extinction.</a:t>
            </a:r>
            <a:br>
              <a:rPr lang="en-AU"/>
            </a:br>
            <a:endParaRPr lang="en-AU"/>
          </a:p>
          <a:p>
            <a:r>
              <a:rPr lang="en-AU"/>
              <a:t>A species is considered threatened if:</a:t>
            </a:r>
          </a:p>
          <a:p>
            <a:pPr marL="342900" indent="-342900">
              <a:buFont typeface="Arial" panose="020B0604020202020204" pitchFamily="34" charset="0"/>
              <a:buChar char="•"/>
            </a:pPr>
            <a:r>
              <a:rPr lang="en-AU"/>
              <a:t>There is a reduction in its population size</a:t>
            </a:r>
          </a:p>
          <a:p>
            <a:pPr marL="342900" indent="-342900">
              <a:buFont typeface="Arial" panose="020B0604020202020204" pitchFamily="34" charset="0"/>
              <a:buChar char="•"/>
            </a:pPr>
            <a:r>
              <a:rPr lang="en-AU"/>
              <a:t>It has a restricted geographical distribution, or</a:t>
            </a:r>
          </a:p>
          <a:p>
            <a:pPr marL="342900" indent="-342900">
              <a:buFont typeface="Arial" panose="020B0604020202020204" pitchFamily="34" charset="0"/>
              <a:buChar char="•"/>
            </a:pPr>
            <a:r>
              <a:rPr lang="en-AU"/>
              <a:t>Only a few mature individuals remain.</a:t>
            </a:r>
          </a:p>
          <a:p>
            <a:endParaRPr lang="en-AU">
              <a:latin typeface="Arial" panose="020B0604020202020204" pitchFamily="34" charset="0"/>
              <a:cs typeface="Arial" panose="020B0604020202020204" pitchFamily="34" charset="0"/>
            </a:endParaRPr>
          </a:p>
          <a:p>
            <a:r>
              <a:rPr lang="en-AU"/>
              <a:t>A species may be listed under the NSW Biodiversity Conservation Act 2016 as:</a:t>
            </a:r>
          </a:p>
          <a:p>
            <a:pPr marL="342900" indent="-342900">
              <a:buFont typeface="Arial" panose="020B0604020202020204" pitchFamily="34" charset="0"/>
              <a:buChar char="•"/>
            </a:pPr>
            <a:r>
              <a:rPr lang="en-AU"/>
              <a:t>Vulnerable</a:t>
            </a:r>
          </a:p>
          <a:p>
            <a:pPr marL="342900" indent="-342900">
              <a:buFont typeface="Arial" panose="020B0604020202020204" pitchFamily="34" charset="0"/>
              <a:buChar char="•"/>
            </a:pPr>
            <a:r>
              <a:rPr lang="en-AU"/>
              <a:t>Endangered</a:t>
            </a:r>
          </a:p>
          <a:p>
            <a:pPr marL="342900" indent="-342900">
              <a:buFont typeface="Arial" panose="020B0604020202020204" pitchFamily="34" charset="0"/>
              <a:buChar char="•"/>
            </a:pPr>
            <a:r>
              <a:rPr lang="en-AU"/>
              <a:t>critically endangered, or</a:t>
            </a:r>
          </a:p>
          <a:p>
            <a:pPr marL="342900" indent="-342900">
              <a:buFont typeface="Arial" panose="020B0604020202020204" pitchFamily="34" charset="0"/>
              <a:buChar char="•"/>
            </a:pPr>
            <a:r>
              <a:rPr lang="en-AU"/>
              <a:t>presumed extinct.</a:t>
            </a:r>
          </a:p>
          <a:p>
            <a:pPr marL="0" indent="0">
              <a:buFont typeface="Arial" panose="020B0604020202020204" pitchFamily="34" charset="0"/>
              <a:buNone/>
            </a:pPr>
            <a:endParaRPr lang="en-AU">
              <a:latin typeface="Arial" panose="020B0604020202020204" pitchFamily="34" charset="0"/>
              <a:cs typeface="Arial" panose="020B0604020202020204" pitchFamily="34" charset="0"/>
            </a:endParaRPr>
          </a:p>
          <a:p>
            <a:r>
              <a:rPr lang="en-AU" sz="1600" b="0" i="0" kern="1200">
                <a:solidFill>
                  <a:schemeClr val="tx1"/>
                </a:solidFill>
                <a:effectLst/>
                <a:latin typeface="Public Sans" pitchFamily="2" charset="0"/>
                <a:ea typeface="+mn-ea"/>
                <a:cs typeface="+mn-cs"/>
              </a:rPr>
              <a:t>How threatened a species is in New South Wales depends on:</a:t>
            </a:r>
          </a:p>
          <a:p>
            <a:pPr marL="285750" indent="-285750">
              <a:buFont typeface="Arial" panose="020B0604020202020204" pitchFamily="34" charset="0"/>
              <a:buChar char="•"/>
            </a:pPr>
            <a:r>
              <a:rPr lang="en-AU" sz="1600" b="0" i="0" kern="1200">
                <a:solidFill>
                  <a:schemeClr val="tx1"/>
                </a:solidFill>
                <a:effectLst/>
                <a:latin typeface="Public Sans" pitchFamily="2" charset="0"/>
                <a:ea typeface="+mn-ea"/>
                <a:cs typeface="+mn-cs"/>
              </a:rPr>
              <a:t>the extent of its population reduction across New South Wales and over time</a:t>
            </a:r>
          </a:p>
          <a:p>
            <a:pPr marL="285750" indent="-285750">
              <a:buFont typeface="Arial" panose="020B0604020202020204" pitchFamily="34" charset="0"/>
              <a:buChar char="•"/>
            </a:pPr>
            <a:r>
              <a:rPr lang="en-AU" sz="1600" b="0" i="0" kern="1200">
                <a:solidFill>
                  <a:schemeClr val="tx1"/>
                </a:solidFill>
                <a:effectLst/>
                <a:latin typeface="Public Sans" pitchFamily="2" charset="0"/>
                <a:ea typeface="+mn-ea"/>
                <a:cs typeface="+mn-cs"/>
              </a:rPr>
              <a:t>the size of its geographical distribution, or</a:t>
            </a:r>
          </a:p>
          <a:p>
            <a:pPr marL="285750" indent="-285750">
              <a:buFont typeface="Arial" panose="020B0604020202020204" pitchFamily="34" charset="0"/>
              <a:buChar char="•"/>
            </a:pPr>
            <a:r>
              <a:rPr lang="en-AU" sz="1600" b="0" i="0" kern="1200">
                <a:solidFill>
                  <a:schemeClr val="tx1"/>
                </a:solidFill>
                <a:effectLst/>
                <a:latin typeface="Public Sans" pitchFamily="2" charset="0"/>
                <a:ea typeface="+mn-ea"/>
                <a:cs typeface="+mn-cs"/>
              </a:rPr>
              <a:t>the number of mature individuals.</a:t>
            </a:r>
          </a:p>
          <a:p>
            <a:pPr marL="0" indent="0">
              <a:buFont typeface="Arial" panose="020B0604020202020204" pitchFamily="34" charset="0"/>
              <a:buNone/>
            </a:pPr>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163</a:t>
            </a:fld>
            <a:endParaRPr lang="en-AU"/>
          </a:p>
        </p:txBody>
      </p:sp>
    </p:spTree>
    <p:extLst>
      <p:ext uri="{BB962C8B-B14F-4D97-AF65-F5344CB8AC3E}">
        <p14:creationId xmlns:p14="http://schemas.microsoft.com/office/powerpoint/2010/main" val="35711663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03B4-78D3-50C5-7B86-8E2424D6D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279A8-0216-61B4-2617-CCA3BA961BD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6103618-2D63-5D4D-5B08-B76CDFFB086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p>
          <a:p>
            <a:r>
              <a:rPr lang="en-AU"/>
              <a:t>An extinct species no longer exists because all its members have died.</a:t>
            </a:r>
            <a:br>
              <a:rPr lang="en-AU"/>
            </a:br>
            <a:br>
              <a:rPr lang="en-AU"/>
            </a:br>
            <a:r>
              <a:rPr lang="en-AU"/>
              <a:t>A species may be classified as:</a:t>
            </a:r>
          </a:p>
          <a:p>
            <a:r>
              <a:rPr lang="en-AU"/>
              <a:t>Extinct in the wild - when the organism no longer exists in its natural habitat, but some individuals still survive in captivity (like zoos, wildlife parks, or breeding programs).</a:t>
            </a:r>
          </a:p>
          <a:p>
            <a:r>
              <a:rPr lang="en-AU"/>
              <a:t>Extinct - when there are no living individuals left anywhere in the world, including in captivity.</a:t>
            </a:r>
            <a:br>
              <a:rPr lang="en-AU"/>
            </a:br>
            <a:endParaRPr lang="en-AU" b="0"/>
          </a:p>
          <a:p>
            <a:pPr marL="0" indent="0">
              <a:buFont typeface="Arial" panose="020B0604020202020204" pitchFamily="34" charset="0"/>
              <a:buNone/>
            </a:pPr>
            <a:r>
              <a:rPr lang="en-AU" b="0">
                <a:latin typeface="Arial" panose="020B0604020202020204" pitchFamily="34" charset="0"/>
                <a:cs typeface="Arial" panose="020B0604020202020204" pitchFamily="34" charset="0"/>
              </a:rPr>
              <a:t>100 Australian endemic species are listed as extinct (or extinct in the wild) since the nation’s colonisation by Europeans in 1788. The list includes 38 plants, 34 mammals, 10 invertebrates, 9 birds, 4 frogs, 3 reptiles, 1 fish, and 1 protist. Mammals have suffered the highest proportional rate of extinction (about 10% of the endemic mammal fauna).</a:t>
            </a:r>
          </a:p>
        </p:txBody>
      </p:sp>
      <p:sp>
        <p:nvSpPr>
          <p:cNvPr id="4" name="Slide Number Placeholder 3">
            <a:extLst>
              <a:ext uri="{FF2B5EF4-FFF2-40B4-BE49-F238E27FC236}">
                <a16:creationId xmlns:a16="http://schemas.microsoft.com/office/drawing/2014/main" id="{806558DD-9568-A9F0-1103-687208438D38}"/>
              </a:ext>
            </a:extLst>
          </p:cNvPr>
          <p:cNvSpPr>
            <a:spLocks noGrp="1"/>
          </p:cNvSpPr>
          <p:nvPr>
            <p:ph type="sldNum" sz="quarter" idx="5"/>
          </p:nvPr>
        </p:nvSpPr>
        <p:spPr/>
        <p:txBody>
          <a:bodyPr/>
          <a:lstStyle/>
          <a:p>
            <a:fld id="{B07158C4-A119-4B78-9DE8-A50001BC31DC}" type="slidenum">
              <a:rPr lang="en-AU" smtClean="0"/>
              <a:pPr/>
              <a:t>164</a:t>
            </a:fld>
            <a:endParaRPr lang="en-AU"/>
          </a:p>
        </p:txBody>
      </p:sp>
    </p:spTree>
    <p:extLst>
      <p:ext uri="{BB962C8B-B14F-4D97-AF65-F5344CB8AC3E}">
        <p14:creationId xmlns:p14="http://schemas.microsoft.com/office/powerpoint/2010/main" val="6861487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820DF-8D55-FD32-6FC4-602994C44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B8846-249F-025A-155D-CA92DFCC879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1E08B66-9C68-948D-65D2-C4EA2BCE30FA}"/>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dirty="0"/>
              <a:t>Teacher notes: </a:t>
            </a: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0" dirty="0"/>
              <a:t>This slide contains animations.</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dirty="0">
                <a:effectLst/>
                <a:latin typeface="Arial" panose="020B0604020202020204" pitchFamily="34" charset="0"/>
                <a:ea typeface="Calibri" panose="020F0502020204030204" pitchFamily="34" charset="0"/>
              </a:rPr>
              <a:t>There are several possible causes of an organism becoming endangered or extinct, which can be divided into two groups: human activity and natural causes.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As you read each definition, try to categorise the factors that contribute to extinction.</a:t>
            </a:r>
          </a:p>
          <a:p>
            <a:pPr marL="28575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Introduced species – Introduced animals are species that have arrived from different countries or regions and established wild populations, often causing many problems in their new environment. They are recognised as the major factor in the extinction of native species.</a:t>
            </a:r>
          </a:p>
          <a:p>
            <a:pPr marL="0" indent="0">
              <a:lnSpc>
                <a:spcPct val="150000"/>
              </a:lnSpc>
              <a:spcBef>
                <a:spcPts val="1200"/>
              </a:spcBef>
              <a:spcAft>
                <a:spcPts val="600"/>
              </a:spcAft>
              <a:buFont typeface="Arial" panose="020B0604020202020204" pitchFamily="34" charset="0"/>
              <a:buNone/>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Natural disasters – a natural event such as a flood, earthquake, or bushfire that causes significant loss of life, property damage, or environmental degradation.</a:t>
            </a:r>
          </a:p>
          <a:p>
            <a:pPr marL="0" marR="0" lvl="0" indent="0" algn="l" defTabSz="1219170" rtl="0" eaLnBrk="1" fontAlgn="auto" latinLnBrk="0" hangingPunct="1">
              <a:lnSpc>
                <a:spcPct val="150000"/>
              </a:lnSpc>
              <a:spcBef>
                <a:spcPts val="1200"/>
              </a:spcBef>
              <a:spcAft>
                <a:spcPts val="600"/>
              </a:spcAft>
              <a:buClrTx/>
              <a:buSzTx/>
              <a:buFont typeface="Arial" panose="020B0604020202020204" pitchFamily="34" charset="0"/>
              <a:buNone/>
              <a:tabLst/>
              <a:defRPr/>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Habitat destruction – the process by which a natural environment is so damaged or altered that it can no longer support the species that naturally live there. It's primarily caused by activities like deforestation, agriculture, urbanisation, and pollution.</a:t>
            </a:r>
          </a:p>
          <a:p>
            <a:pPr marL="0" marR="0" lvl="0" indent="0" algn="l" defTabSz="1219170" rtl="0" eaLnBrk="1" fontAlgn="auto" latinLnBrk="0" hangingPunct="1">
              <a:lnSpc>
                <a:spcPct val="150000"/>
              </a:lnSpc>
              <a:spcBef>
                <a:spcPts val="1200"/>
              </a:spcBef>
              <a:spcAft>
                <a:spcPts val="600"/>
              </a:spcAft>
              <a:buClrTx/>
              <a:buSzTx/>
              <a:buFont typeface="Arial" panose="020B0604020202020204" pitchFamily="34" charset="0"/>
              <a:buNone/>
              <a:tabLst/>
              <a:defRPr/>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Disease – a disruption of the normal structure or function of organisms within the ecosystem, often caused by pathogens such as bacteria or fungi, leading to negative impacts on individual organisms, populations, or even the entire ecosystem's health and stability</a:t>
            </a:r>
          </a:p>
          <a:p>
            <a:pPr marL="0" indent="0">
              <a:lnSpc>
                <a:spcPct val="150000"/>
              </a:lnSpc>
              <a:spcBef>
                <a:spcPts val="1200"/>
              </a:spcBef>
              <a:spcAft>
                <a:spcPts val="600"/>
              </a:spcAft>
              <a:buFont typeface="Arial" panose="020B0604020202020204" pitchFamily="34" charset="0"/>
              <a:buNone/>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Overharvesting – to collect too much of a crop, plant, animal, or fish to eat, so that the population can not remain stable.</a:t>
            </a:r>
          </a:p>
          <a:p>
            <a:pPr marL="0" indent="0">
              <a:lnSpc>
                <a:spcPct val="150000"/>
              </a:lnSpc>
              <a:spcBef>
                <a:spcPts val="1200"/>
              </a:spcBef>
              <a:spcAft>
                <a:spcPts val="600"/>
              </a:spcAft>
              <a:buFont typeface="Arial" panose="020B0604020202020204" pitchFamily="34" charset="0"/>
              <a:buNone/>
            </a:pPr>
            <a:r>
              <a:rPr lang="en-AU" sz="1800" dirty="0">
                <a:effectLst/>
                <a:latin typeface="Arial" panose="020B0604020202020204" pitchFamily="34" charset="0"/>
                <a:ea typeface="Calibri" panose="020F0502020204030204" pitchFamily="34" charset="0"/>
              </a:rPr>
              <a:t>Is this human activity or natural? </a:t>
            </a:r>
            <a:r>
              <a:rPr lang="en-AU" sz="1800" b="1" dirty="0">
                <a:effectLst/>
                <a:latin typeface="Arial" panose="020B0604020202020204" pitchFamily="34" charset="0"/>
                <a:ea typeface="Calibri" panose="020F0502020204030204" pitchFamily="34" charset="0"/>
              </a:rPr>
              <a:t>*CLICK*</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56ECA3BF-42BF-208C-3634-516F2C3A828F}"/>
              </a:ext>
            </a:extLst>
          </p:cNvPr>
          <p:cNvSpPr>
            <a:spLocks noGrp="1"/>
          </p:cNvSpPr>
          <p:nvPr>
            <p:ph type="sldNum" sz="quarter" idx="5"/>
          </p:nvPr>
        </p:nvSpPr>
        <p:spPr/>
        <p:txBody>
          <a:bodyPr/>
          <a:lstStyle/>
          <a:p>
            <a:fld id="{B07158C4-A119-4B78-9DE8-A50001BC31DC}" type="slidenum">
              <a:rPr lang="en-AU" smtClean="0"/>
              <a:pPr/>
              <a:t>165</a:t>
            </a:fld>
            <a:endParaRPr lang="en-AU"/>
          </a:p>
        </p:txBody>
      </p:sp>
    </p:spTree>
    <p:extLst>
      <p:ext uri="{BB962C8B-B14F-4D97-AF65-F5344CB8AC3E}">
        <p14:creationId xmlns:p14="http://schemas.microsoft.com/office/powerpoint/2010/main" val="15013231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90BDB-9DB9-6F72-5F7B-648CC09CB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D8CF7-7B6B-40C2-D111-AED547779A7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45DE31A-B759-0F59-6031-E2CD2E9F763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This is a video showing the </a:t>
            </a:r>
            <a:r>
              <a:rPr lang="en-AU"/>
              <a:t>Corroboree Frog Keeper Talk at Taronga Zoo, Sydney.</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4EEB09-4B64-66C3-016C-D8534AC390AE}"/>
              </a:ext>
            </a:extLst>
          </p:cNvPr>
          <p:cNvSpPr>
            <a:spLocks noGrp="1"/>
          </p:cNvSpPr>
          <p:nvPr>
            <p:ph type="sldNum" sz="quarter" idx="5"/>
          </p:nvPr>
        </p:nvSpPr>
        <p:spPr/>
        <p:txBody>
          <a:bodyPr/>
          <a:lstStyle/>
          <a:p>
            <a:fld id="{B07158C4-A119-4B78-9DE8-A50001BC31DC}" type="slidenum">
              <a:rPr lang="en-AU" smtClean="0"/>
              <a:pPr/>
              <a:t>166</a:t>
            </a:fld>
            <a:endParaRPr lang="en-AU"/>
          </a:p>
        </p:txBody>
      </p:sp>
    </p:spTree>
    <p:extLst>
      <p:ext uri="{BB962C8B-B14F-4D97-AF65-F5344CB8AC3E}">
        <p14:creationId xmlns:p14="http://schemas.microsoft.com/office/powerpoint/2010/main" val="314781671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3CF39-5EA1-E2B5-F1AF-DCF778110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45E7B-42F4-86E9-CB5C-305AA99CDF1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A7DC77E-BE9A-1DFA-AA58-BC8008F3284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Sample discussion:</a:t>
            </a:r>
            <a:r>
              <a:rPr lang="en-AU" sz="1600" kern="1200">
                <a:solidFill>
                  <a:schemeClr val="tx1"/>
                </a:solidFill>
                <a:effectLst/>
                <a:latin typeface="Public Sans" pitchFamily="2" charset="0"/>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r>
              <a:rPr lang="en-AU" b="1"/>
              <a:t>1. What patterns do you notice on this map?</a:t>
            </a:r>
            <a:br>
              <a:rPr lang="en-AU"/>
            </a:br>
            <a:r>
              <a:rPr lang="en-AU" i="1"/>
              <a:t>Sample response:</a:t>
            </a:r>
            <a:r>
              <a:rPr lang="en-AU"/>
              <a:t> I notice that places like Australia, parts of South America, Africa, and Southeast Asia have more threatened mammal species than places like Europe or Canada.</a:t>
            </a:r>
          </a:p>
          <a:p>
            <a:endParaRPr lang="en-AU"/>
          </a:p>
          <a:p>
            <a:r>
              <a:rPr lang="en-AU" b="1"/>
              <a:t>2. Why do you think Australia has such a high number of threatened species compared to many other countries?</a:t>
            </a:r>
            <a:br>
              <a:rPr lang="en-AU"/>
            </a:br>
            <a:r>
              <a:rPr lang="en-AU" i="1"/>
              <a:t>Sample response:</a:t>
            </a:r>
            <a:r>
              <a:rPr lang="en-AU"/>
              <a:t> Australia has many unique animals that live nowhere else, and human activities such as land clearing, introduced species, and habitat loss have put them at risk.</a:t>
            </a:r>
          </a:p>
          <a:p>
            <a:endParaRPr lang="en-AU"/>
          </a:p>
          <a:p>
            <a:r>
              <a:rPr lang="en-AU" b="1"/>
              <a:t>3. What do you notice about the countries that have the highest rates of threatened species?</a:t>
            </a:r>
            <a:br>
              <a:rPr lang="en-AU"/>
            </a:br>
            <a:r>
              <a:rPr lang="en-AU" i="1"/>
              <a:t>Sample response:</a:t>
            </a:r>
            <a:r>
              <a:rPr lang="en-AU"/>
              <a:t> </a:t>
            </a:r>
            <a:r>
              <a:rPr lang="en-AU" i="1"/>
              <a:t>Many of them are near the equator, where tropical rainforests and high biodiversity are found</a:t>
            </a:r>
            <a:r>
              <a:rPr lang="en-AU"/>
              <a:t>.</a:t>
            </a:r>
          </a:p>
          <a:p>
            <a:endParaRPr lang="en-AU"/>
          </a:p>
          <a:p>
            <a:r>
              <a:rPr lang="en-AU" b="1"/>
              <a:t>4. Why might regions near the equator have more threatened species than areas further north or south?</a:t>
            </a:r>
            <a:br>
              <a:rPr lang="en-AU"/>
            </a:br>
            <a:r>
              <a:rPr lang="en-AU" i="1"/>
              <a:t>Sample response:</a:t>
            </a:r>
            <a:r>
              <a:rPr lang="en-AU"/>
              <a:t> </a:t>
            </a:r>
            <a:r>
              <a:rPr lang="en-AU" i="1"/>
              <a:t>Tropical regions host more species overall, so more animals are </a:t>
            </a:r>
            <a:r>
              <a:rPr lang="en-AU"/>
              <a:t>at risk when habitats are destroyed. These areas also face more deforestation and human development.</a:t>
            </a:r>
          </a:p>
          <a:p>
            <a:endParaRPr lang="en-AU"/>
          </a:p>
          <a:p>
            <a:r>
              <a:rPr lang="en-AU" b="1"/>
              <a:t>5. What differences do you see between temperate and polar regions and tropical regions?</a:t>
            </a:r>
            <a:br>
              <a:rPr lang="en-AU"/>
            </a:br>
            <a:r>
              <a:rPr lang="en-AU" i="1"/>
              <a:t>Sample response:</a:t>
            </a:r>
            <a:r>
              <a:rPr lang="en-AU"/>
              <a:t> Temperate and polar regions, such as Canada and Northern Europe, have fewer threatened mammals, probably because there are fewer species and less habitat loss or human population pressure.</a:t>
            </a:r>
          </a:p>
          <a:p>
            <a:endParaRPr lang="en-AU"/>
          </a:p>
          <a:p>
            <a:r>
              <a:rPr lang="en-AU" b="1"/>
              <a:t>6. Why do you think island nations or regions show high numbers of threatened species?</a:t>
            </a:r>
            <a:br>
              <a:rPr lang="en-AU"/>
            </a:br>
            <a:r>
              <a:rPr lang="en-AU" i="1"/>
              <a:t>Sample response:</a:t>
            </a:r>
            <a:r>
              <a:rPr lang="en-AU"/>
              <a:t> Islands often have small, isolated populations that can be easily affected by climate change, sea level rise, or introduced species.</a:t>
            </a:r>
          </a:p>
          <a:p>
            <a:endParaRPr lang="en-AU"/>
          </a:p>
          <a:p>
            <a:r>
              <a:rPr lang="en-AU" b="1"/>
              <a:t>7. What human activities might be contributing to these global patterns of threatened species?</a:t>
            </a:r>
            <a:br>
              <a:rPr lang="en-AU"/>
            </a:br>
            <a:r>
              <a:rPr lang="en-AU" i="1"/>
              <a:t>Sample response:</a:t>
            </a:r>
            <a:r>
              <a:rPr lang="en-AU"/>
              <a:t> Deforestation, farming, urban expansion, pollution, and climate change all destroy habitats and make it harder for animals to survive.</a:t>
            </a:r>
          </a:p>
          <a:p>
            <a:endParaRPr lang="en-AU"/>
          </a:p>
          <a:p>
            <a:r>
              <a:rPr lang="en-AU" b="1"/>
              <a:t>8. What actions could countries take to reduce the number of threatened species?</a:t>
            </a:r>
            <a:br>
              <a:rPr lang="en-AU"/>
            </a:br>
            <a:r>
              <a:rPr lang="en-AU" i="1"/>
              <a:t>Sample response:</a:t>
            </a:r>
            <a:r>
              <a:rPr lang="en-AU"/>
              <a:t> Protect habitats, control introduced species, reduce pollution, and create national parks or wildlife corridors.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p:txBody>
      </p:sp>
      <p:sp>
        <p:nvSpPr>
          <p:cNvPr id="4" name="Slide Number Placeholder 3">
            <a:extLst>
              <a:ext uri="{FF2B5EF4-FFF2-40B4-BE49-F238E27FC236}">
                <a16:creationId xmlns:a16="http://schemas.microsoft.com/office/drawing/2014/main" id="{C42A7717-E746-6159-DAF7-408BDE39926C}"/>
              </a:ext>
            </a:extLst>
          </p:cNvPr>
          <p:cNvSpPr>
            <a:spLocks noGrp="1"/>
          </p:cNvSpPr>
          <p:nvPr>
            <p:ph type="sldNum" sz="quarter" idx="5"/>
          </p:nvPr>
        </p:nvSpPr>
        <p:spPr/>
        <p:txBody>
          <a:bodyPr/>
          <a:lstStyle/>
          <a:p>
            <a:fld id="{B07158C4-A119-4B78-9DE8-A50001BC31DC}" type="slidenum">
              <a:rPr lang="en-AU" smtClean="0"/>
              <a:pPr/>
              <a:t>167</a:t>
            </a:fld>
            <a:endParaRPr lang="en-AU"/>
          </a:p>
        </p:txBody>
      </p:sp>
    </p:spTree>
    <p:extLst>
      <p:ext uri="{BB962C8B-B14F-4D97-AF65-F5344CB8AC3E}">
        <p14:creationId xmlns:p14="http://schemas.microsoft.com/office/powerpoint/2010/main" val="197794302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E11F3-FB86-005B-C5E2-8DF236A8C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7A6CA-D89B-C414-305A-0560574CF4C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486CB63-6575-A118-7C82-6BDD13312CF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This slide can be used to discuss trends in </a:t>
            </a:r>
            <a:r>
              <a:rPr lang="en-AU" sz="1600" kern="1200">
                <a:solidFill>
                  <a:schemeClr val="tx1"/>
                </a:solidFill>
                <a:effectLst/>
                <a:latin typeface="Public Sans" pitchFamily="2" charset="0"/>
                <a:ea typeface="+mn-ea"/>
                <a:cs typeface="+mn-cs"/>
              </a:rPr>
              <a:t>this map, showing threatened bird species.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Students are asked to identify the trends they see.</a:t>
            </a: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Sample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Australia has some of the highest rates of threatened mammal and bird species globally. Many of the countries with higher rates of threatened species appear to be located on or near the equator. This could be a result of human impacts such as habitat destruction. There are fewer impacts observed in temperate and polar regions, such as Northern Europe, Canada, and Central Asia, likely a result of lower biodiversity and human impacts in these regions. Island locations are particularly vulnerable, which may be due to climate change.</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B8377A-6C96-6319-5085-F37A335E8822}"/>
              </a:ext>
            </a:extLst>
          </p:cNvPr>
          <p:cNvSpPr>
            <a:spLocks noGrp="1"/>
          </p:cNvSpPr>
          <p:nvPr>
            <p:ph type="sldNum" sz="quarter" idx="5"/>
          </p:nvPr>
        </p:nvSpPr>
        <p:spPr/>
        <p:txBody>
          <a:bodyPr/>
          <a:lstStyle/>
          <a:p>
            <a:fld id="{B07158C4-A119-4B78-9DE8-A50001BC31DC}" type="slidenum">
              <a:rPr lang="en-AU" smtClean="0"/>
              <a:pPr/>
              <a:t>168</a:t>
            </a:fld>
            <a:endParaRPr lang="en-AU"/>
          </a:p>
        </p:txBody>
      </p:sp>
    </p:spTree>
    <p:extLst>
      <p:ext uri="{BB962C8B-B14F-4D97-AF65-F5344CB8AC3E}">
        <p14:creationId xmlns:p14="http://schemas.microsoft.com/office/powerpoint/2010/main" val="347355008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1B31B-DCD8-6FFE-A886-3672CDE46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CA9A9-B1C8-309D-79C1-64507750E58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55B77BD-0083-B0CC-0D3A-9B4968270AE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This slide can be used to discuss trends in NSW threatened species over time. Students are asked to identify the trends they see in this graph.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Sample responses: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There is a general trend of increasing numbers of endangered species in NSW over time. The number of endangered species in NSW has increased from 251 in 1995 to 451 in 2024. The number of critically endangered species in NSW increased from 7 in 2007 to 151 in 2024. </a:t>
            </a:r>
            <a:br>
              <a:rPr lang="en-AU" sz="1600" kern="1200">
                <a:solidFill>
                  <a:schemeClr val="tx1"/>
                </a:solidFill>
                <a:effectLst/>
                <a:latin typeface="Public Sans" pitchFamily="2" charset="0"/>
                <a:ea typeface="+mn-ea"/>
                <a:cs typeface="+mn-cs"/>
              </a:rPr>
            </a:br>
            <a:r>
              <a:rPr lang="en-AU" sz="1600" kern="1200">
                <a:solidFill>
                  <a:schemeClr val="tx1"/>
                </a:solidFill>
                <a:effectLst/>
                <a:latin typeface="Public Sans" pitchFamily="2" charset="0"/>
                <a:ea typeface="+mn-ea"/>
                <a:cs typeface="+mn-cs"/>
              </a:rPr>
              <a:t>There has been a slight decrease in the number of organisms being declared extinct, from 81 in 1995 to 76 in 2024.</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FC7E812-EEBD-DCBA-3F7F-AD5B52C24985}"/>
              </a:ext>
            </a:extLst>
          </p:cNvPr>
          <p:cNvSpPr>
            <a:spLocks noGrp="1"/>
          </p:cNvSpPr>
          <p:nvPr>
            <p:ph type="sldNum" sz="quarter" idx="5"/>
          </p:nvPr>
        </p:nvSpPr>
        <p:spPr/>
        <p:txBody>
          <a:bodyPr/>
          <a:lstStyle/>
          <a:p>
            <a:fld id="{B07158C4-A119-4B78-9DE8-A50001BC31DC}" type="slidenum">
              <a:rPr lang="en-AU" smtClean="0"/>
              <a:pPr/>
              <a:t>169</a:t>
            </a:fld>
            <a:endParaRPr lang="en-AU"/>
          </a:p>
        </p:txBody>
      </p:sp>
    </p:spTree>
    <p:extLst>
      <p:ext uri="{BB962C8B-B14F-4D97-AF65-F5344CB8AC3E}">
        <p14:creationId xmlns:p14="http://schemas.microsoft.com/office/powerpoint/2010/main" val="3340365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F7E3-2E35-C937-ADF6-39BF08D63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B4866-13C7-B513-0760-5D86BB27840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5A96F0B-6938-D3DA-A4A5-C83F5351CB1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Arial" panose="020B0604020202020204" pitchFamily="34" charset="0"/>
                <a:cs typeface="Arial" panose="020B0604020202020204" pitchFamily="34" charset="0"/>
              </a:rPr>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Arial" panose="020B0604020202020204" pitchFamily="34" charset="0"/>
                <a:cs typeface="Arial" panose="020B0604020202020204" pitchFamily="34" charset="0"/>
              </a:rPr>
              <a:t>Use this slide to activate students’ prior knowledge that humans are </a:t>
            </a:r>
            <a:r>
              <a:rPr lang="en-AU" b="1" dirty="0">
                <a:latin typeface="Arial" panose="020B0604020202020204" pitchFamily="34" charset="0"/>
                <a:cs typeface="Arial" panose="020B0604020202020204" pitchFamily="34" charset="0"/>
              </a:rPr>
              <a:t>*CLICK* </a:t>
            </a:r>
            <a:r>
              <a:rPr lang="en-AU" b="0" dirty="0">
                <a:latin typeface="Arial" panose="020B0604020202020204" pitchFamily="34" charset="0"/>
                <a:cs typeface="Arial" panose="020B0604020202020204" pitchFamily="34" charset="0"/>
              </a:rPr>
              <a:t>multicellular organisms that are </a:t>
            </a:r>
            <a:r>
              <a:rPr lang="en-AU" b="1" dirty="0">
                <a:latin typeface="Arial" panose="020B0604020202020204" pitchFamily="34" charset="0"/>
                <a:cs typeface="Arial" panose="020B0604020202020204" pitchFamily="34" charset="0"/>
              </a:rPr>
              <a:t>*CLICK* </a:t>
            </a:r>
            <a:r>
              <a:rPr lang="en-AU" b="0" dirty="0">
                <a:latin typeface="Arial" panose="020B0604020202020204" pitchFamily="34" charset="0"/>
                <a:cs typeface="Arial" panose="020B0604020202020204" pitchFamily="34" charset="0"/>
              </a:rPr>
              <a:t>made up of many organ systems.</a:t>
            </a:r>
          </a:p>
        </p:txBody>
      </p:sp>
      <p:sp>
        <p:nvSpPr>
          <p:cNvPr id="4" name="Slide Number Placeholder 3">
            <a:extLst>
              <a:ext uri="{FF2B5EF4-FFF2-40B4-BE49-F238E27FC236}">
                <a16:creationId xmlns:a16="http://schemas.microsoft.com/office/drawing/2014/main" id="{7620FBDA-7EA7-03C8-6E39-2731BBAD0C3A}"/>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404669304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B6CFE-53B3-8045-3A00-40E829F74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80521-A2B7-DEDD-FAFB-6E147024043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116DCD4-D080-6F4C-D167-14682DADEB4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pPr marL="0" indent="0">
              <a:buFont typeface="Arial" panose="020B0604020202020204" pitchFamily="34" charset="0"/>
              <a:buNone/>
            </a:pPr>
            <a:r>
              <a:rPr lang="en-AU">
                <a:latin typeface="Arial" panose="020B0604020202020204" pitchFamily="34" charset="0"/>
                <a:cs typeface="Arial" panose="020B0604020202020204" pitchFamily="34" charset="0"/>
              </a:rPr>
              <a:t>As the data shows, Australia has some of the world’s highest rates of species population decline and extinction. </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This is a result of Australia’s unique context, which includes:</a:t>
            </a:r>
            <a:br>
              <a:rPr lang="en-AU">
                <a:latin typeface="Arial" panose="020B0604020202020204" pitchFamily="34" charset="0"/>
                <a:cs typeface="Arial" panose="020B0604020202020204" pitchFamily="34" charset="0"/>
              </a:rPr>
            </a:br>
            <a:endParaRPr lang="en-AU">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A large portion of Australia’s plants and animals are endemic, meaning they are found nowhere else. This includes:</a:t>
            </a:r>
          </a:p>
          <a:p>
            <a:pPr marL="0" indent="0">
              <a:buFont typeface="Arial" panose="020B0604020202020204" pitchFamily="34" charset="0"/>
              <a:buNone/>
            </a:pPr>
            <a:r>
              <a:rPr lang="en-AU">
                <a:latin typeface="Arial" panose="020B0604020202020204" pitchFamily="34" charset="0"/>
                <a:cs typeface="Arial" panose="020B0604020202020204" pitchFamily="34" charset="0"/>
              </a:rPr>
              <a:t>	-93% of Australia's flowering plants</a:t>
            </a:r>
          </a:p>
          <a:p>
            <a:pPr marL="0" indent="0">
              <a:buFont typeface="Arial" panose="020B0604020202020204" pitchFamily="34" charset="0"/>
              <a:buNone/>
            </a:pPr>
            <a:r>
              <a:rPr lang="en-AU">
                <a:latin typeface="Arial" panose="020B0604020202020204" pitchFamily="34" charset="0"/>
                <a:cs typeface="Arial" panose="020B0604020202020204" pitchFamily="34" charset="0"/>
              </a:rPr>
              <a:t>	-more than 80% of our invertebrates</a:t>
            </a:r>
          </a:p>
          <a:p>
            <a:pPr marL="0" indent="0">
              <a:buFont typeface="Arial" panose="020B0604020202020204" pitchFamily="34" charset="0"/>
              <a:buNone/>
            </a:pPr>
            <a:r>
              <a:rPr lang="en-AU">
                <a:latin typeface="Arial" panose="020B0604020202020204" pitchFamily="34" charset="0"/>
                <a:cs typeface="Arial" panose="020B0604020202020204" pitchFamily="34" charset="0"/>
              </a:rPr>
              <a:t>	-87% of our mammals</a:t>
            </a:r>
          </a:p>
          <a:p>
            <a:pPr marL="0" indent="0">
              <a:buFont typeface="Arial" panose="020B0604020202020204" pitchFamily="34" charset="0"/>
              <a:buNone/>
            </a:pPr>
            <a:r>
              <a:rPr lang="en-AU">
                <a:latin typeface="Arial" panose="020B0604020202020204" pitchFamily="34" charset="0"/>
                <a:cs typeface="Arial" panose="020B0604020202020204" pitchFamily="34" charset="0"/>
              </a:rPr>
              <a:t>	-93% of our reptiles</a:t>
            </a:r>
          </a:p>
          <a:p>
            <a:pPr marL="0" indent="0">
              <a:buFont typeface="Arial" panose="020B0604020202020204" pitchFamily="34" charset="0"/>
              <a:buNone/>
            </a:pPr>
            <a:r>
              <a:rPr lang="en-AU">
                <a:latin typeface="Arial" panose="020B0604020202020204" pitchFamily="34" charset="0"/>
                <a:cs typeface="Arial" panose="020B0604020202020204" pitchFamily="34" charset="0"/>
              </a:rPr>
              <a:t>	-94% of our frogs</a:t>
            </a:r>
          </a:p>
          <a:p>
            <a:pPr marL="0" indent="0">
              <a:buFont typeface="Arial" panose="020B0604020202020204" pitchFamily="34" charset="0"/>
              <a:buNone/>
            </a:pPr>
            <a:r>
              <a:rPr lang="en-AU">
                <a:latin typeface="Arial" panose="020B0604020202020204" pitchFamily="34" charset="0"/>
                <a:cs typeface="Arial" panose="020B0604020202020204" pitchFamily="34" charset="0"/>
              </a:rPr>
              <a:t>	-74% of our freshwater fishes, and</a:t>
            </a:r>
          </a:p>
          <a:p>
            <a:pPr marL="0" indent="0">
              <a:buFont typeface="Arial" panose="020B0604020202020204" pitchFamily="34" charset="0"/>
              <a:buNone/>
            </a:pPr>
            <a:r>
              <a:rPr lang="en-AU">
                <a:latin typeface="Arial" panose="020B0604020202020204" pitchFamily="34" charset="0"/>
                <a:cs typeface="Arial" panose="020B0604020202020204" pitchFamily="34" charset="0"/>
              </a:rPr>
              <a:t>	-more than 50% of our temperate marine fishes.</a:t>
            </a:r>
          </a:p>
          <a:p>
            <a:pPr marL="0" indent="0">
              <a:buFont typeface="Arial" panose="020B0604020202020204" pitchFamily="34" charset="0"/>
              <a:buNone/>
            </a:pPr>
            <a:r>
              <a:rPr lang="en-AU">
                <a:latin typeface="Arial" panose="020B0604020202020204" pitchFamily="34" charset="0"/>
                <a:cs typeface="Arial" panose="020B0604020202020204" pitchFamily="34" charset="0"/>
              </a:rPr>
              <a:t>This means that once a population declines in Australia, there is no other population worldwide that can act as an insurance population or maintain population numbers.</a:t>
            </a:r>
            <a:br>
              <a:rPr lang="en-AU">
                <a:latin typeface="Arial" panose="020B0604020202020204" pitchFamily="34" charset="0"/>
                <a:cs typeface="Arial" panose="020B0604020202020204" pitchFamily="34" charset="0"/>
              </a:rPr>
            </a:br>
            <a:endParaRPr lang="en-AU">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Australia is geographically isolated as a large island. This limits threatened organisms’ ability to migrate to find more favourable habitats if their current habitat is degraded.</a:t>
            </a:r>
            <a:br>
              <a:rPr lang="en-AU">
                <a:latin typeface="Arial" panose="020B0604020202020204" pitchFamily="34" charset="0"/>
                <a:cs typeface="Arial" panose="020B0604020202020204" pitchFamily="34" charset="0"/>
              </a:rPr>
            </a:br>
            <a:endParaRPr lang="en-AU">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Australia has seen large-scale changes to ecosystems since colonisation, including habitat destruction, altered fire patterns, and the introduction of predators and competitors. This has placed strain on numerous plant and animal species across Australia.</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8EF3446-69CB-236B-BE32-DAC4A17D40BC}"/>
              </a:ext>
            </a:extLst>
          </p:cNvPr>
          <p:cNvSpPr>
            <a:spLocks noGrp="1"/>
          </p:cNvSpPr>
          <p:nvPr>
            <p:ph type="sldNum" sz="quarter" idx="5"/>
          </p:nvPr>
        </p:nvSpPr>
        <p:spPr/>
        <p:txBody>
          <a:bodyPr/>
          <a:lstStyle/>
          <a:p>
            <a:fld id="{B07158C4-A119-4B78-9DE8-A50001BC31DC}" type="slidenum">
              <a:rPr lang="en-AU" smtClean="0"/>
              <a:pPr/>
              <a:t>170</a:t>
            </a:fld>
            <a:endParaRPr lang="en-AU"/>
          </a:p>
        </p:txBody>
      </p:sp>
    </p:spTree>
    <p:extLst>
      <p:ext uri="{BB962C8B-B14F-4D97-AF65-F5344CB8AC3E}">
        <p14:creationId xmlns:p14="http://schemas.microsoft.com/office/powerpoint/2010/main" val="14578577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04453-B5D1-6BC2-58F6-94F8DAB30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113F1-10F3-658C-621A-A8FB3AF162C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6B3EFD2-5CD4-7300-EEAB-188F5242EB8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Use this slide to guide students in constructing their script for the keeper talk activity. Each point should be read out, and an opportunity given for students to ask questions to clarify what is being asked.</a:t>
            </a:r>
          </a:p>
        </p:txBody>
      </p:sp>
      <p:sp>
        <p:nvSpPr>
          <p:cNvPr id="4" name="Slide Number Placeholder 3">
            <a:extLst>
              <a:ext uri="{FF2B5EF4-FFF2-40B4-BE49-F238E27FC236}">
                <a16:creationId xmlns:a16="http://schemas.microsoft.com/office/drawing/2014/main" id="{AE0DFEC4-F835-515F-94AA-87EBA3EB40A8}"/>
              </a:ext>
            </a:extLst>
          </p:cNvPr>
          <p:cNvSpPr>
            <a:spLocks noGrp="1"/>
          </p:cNvSpPr>
          <p:nvPr>
            <p:ph type="sldNum" sz="quarter" idx="5"/>
          </p:nvPr>
        </p:nvSpPr>
        <p:spPr/>
        <p:txBody>
          <a:bodyPr/>
          <a:lstStyle/>
          <a:p>
            <a:fld id="{B07158C4-A119-4B78-9DE8-A50001BC31DC}" type="slidenum">
              <a:rPr lang="en-AU" smtClean="0"/>
              <a:pPr/>
              <a:t>171</a:t>
            </a:fld>
            <a:endParaRPr lang="en-AU"/>
          </a:p>
        </p:txBody>
      </p:sp>
    </p:spTree>
    <p:extLst>
      <p:ext uri="{BB962C8B-B14F-4D97-AF65-F5344CB8AC3E}">
        <p14:creationId xmlns:p14="http://schemas.microsoft.com/office/powerpoint/2010/main" val="23260026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172</a:t>
            </a:fld>
            <a:endParaRPr lang="en-AU"/>
          </a:p>
        </p:txBody>
      </p:sp>
    </p:spTree>
    <p:extLst>
      <p:ext uri="{BB962C8B-B14F-4D97-AF65-F5344CB8AC3E}">
        <p14:creationId xmlns:p14="http://schemas.microsoft.com/office/powerpoint/2010/main" val="338349656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98DF4-4739-784A-C4E4-4A2901653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65CFC-0FE0-D689-9B0E-56D5A52C2B4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8812861-5AFD-B5A5-266D-73B30D059A49}"/>
              </a:ext>
            </a:extLst>
          </p:cNvPr>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83503C3-1F88-BFBC-E600-BDBAFCB7F2BA}"/>
              </a:ext>
            </a:extLst>
          </p:cNvPr>
          <p:cNvSpPr>
            <a:spLocks noGrp="1"/>
          </p:cNvSpPr>
          <p:nvPr>
            <p:ph type="sldNum" sz="quarter" idx="5"/>
          </p:nvPr>
        </p:nvSpPr>
        <p:spPr/>
        <p:txBody>
          <a:bodyPr/>
          <a:lstStyle/>
          <a:p>
            <a:fld id="{B07158C4-A119-4B78-9DE8-A50001BC31DC}" type="slidenum">
              <a:rPr lang="en-AU" smtClean="0"/>
              <a:pPr/>
              <a:t>173</a:t>
            </a:fld>
            <a:endParaRPr lang="en-AU"/>
          </a:p>
        </p:txBody>
      </p:sp>
    </p:spTree>
    <p:extLst>
      <p:ext uri="{BB962C8B-B14F-4D97-AF65-F5344CB8AC3E}">
        <p14:creationId xmlns:p14="http://schemas.microsoft.com/office/powerpoint/2010/main" val="43133430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174</a:t>
            </a:fld>
            <a:endParaRPr lang="en-AU"/>
          </a:p>
        </p:txBody>
      </p:sp>
    </p:spTree>
    <p:extLst>
      <p:ext uri="{BB962C8B-B14F-4D97-AF65-F5344CB8AC3E}">
        <p14:creationId xmlns:p14="http://schemas.microsoft.com/office/powerpoint/2010/main" val="201427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a:t>This can be displayed on the board for students to answer using mini whiteboards or by raising their hands to select the option. </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The slide is animated to facilitate class discussion for each statement. </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Explanations:</a:t>
            </a:r>
          </a:p>
          <a:p>
            <a:pPr marL="342900" indent="-342900">
              <a:buAutoNum type="arabicPeriod"/>
            </a:pPr>
            <a:r>
              <a:rPr lang="en-AU" sz="1800">
                <a:effectLst/>
                <a:latin typeface="Arial" panose="020B0604020202020204" pitchFamily="34" charset="0"/>
                <a:ea typeface="Calibri" panose="020F0502020204030204" pitchFamily="34" charset="0"/>
              </a:rPr>
              <a:t>This is incorrect. Organs are made of cells.</a:t>
            </a:r>
          </a:p>
          <a:p>
            <a:pPr marL="342900" indent="-342900">
              <a:buAutoNum type="arabicPeriod"/>
            </a:pPr>
            <a:r>
              <a:rPr lang="en-AU" sz="1800">
                <a:effectLst/>
                <a:latin typeface="Arial" panose="020B0604020202020204" pitchFamily="34" charset="0"/>
                <a:ea typeface="Calibri" panose="020F0502020204030204" pitchFamily="34" charset="0"/>
              </a:rPr>
              <a:t>This is incorrect. Cells form tissues, which form organs.</a:t>
            </a:r>
          </a:p>
          <a:p>
            <a:pPr marL="342900" indent="-342900">
              <a:buAutoNum type="arabicPeriod"/>
            </a:pPr>
            <a:r>
              <a:rPr lang="en-AU" sz="1800">
                <a:effectLst/>
                <a:latin typeface="Arial" panose="020B0604020202020204" pitchFamily="34" charset="0"/>
                <a:ea typeface="Calibri" panose="020F0502020204030204" pitchFamily="34" charset="0"/>
              </a:rPr>
              <a:t>This is right.</a:t>
            </a:r>
          </a:p>
          <a:p>
            <a:pPr marL="342900" indent="-342900">
              <a:buAutoNum type="arabicPeriod"/>
            </a:pPr>
            <a:r>
              <a:rPr lang="en-AU" sz="1800">
                <a:effectLst/>
                <a:latin typeface="Arial" panose="020B0604020202020204" pitchFamily="34" charset="0"/>
                <a:ea typeface="Calibri" panose="020F0502020204030204" pitchFamily="34" charset="0"/>
              </a:rPr>
              <a:t>This is right.</a:t>
            </a:r>
          </a:p>
          <a:p>
            <a:pPr marL="342900" indent="-342900">
              <a:buAutoNum type="arabicPeriod"/>
            </a:pPr>
            <a:r>
              <a:rPr lang="en-AU" sz="1800">
                <a:effectLst/>
                <a:latin typeface="Arial" panose="020B0604020202020204" pitchFamily="34" charset="0"/>
                <a:ea typeface="Calibri" panose="020F0502020204030204" pitchFamily="34" charset="0"/>
              </a:rPr>
              <a:t>This is right.</a:t>
            </a:r>
          </a:p>
          <a:p>
            <a:pPr marL="342900" indent="-342900">
              <a:buAutoNum type="arabicPeriod"/>
            </a:pPr>
            <a:r>
              <a:rPr lang="en-AU" sz="1800">
                <a:effectLst/>
                <a:latin typeface="Arial" panose="020B0604020202020204" pitchFamily="34" charset="0"/>
                <a:ea typeface="Calibri" panose="020F0502020204030204" pitchFamily="34" charset="0"/>
              </a:rPr>
              <a:t>This is incorrect. Plants are multicellular organisms made up of many organ systems. </a:t>
            </a:r>
          </a:p>
          <a:p>
            <a:endParaRPr lang="en-AU" sz="1800">
              <a:effectLst/>
              <a:latin typeface="Arial" panose="020B0604020202020204" pitchFamily="34" charset="0"/>
              <a:ea typeface="Calibri" panose="020F0502020204030204" pitchFamily="34" charset="0"/>
            </a:endParaRPr>
          </a:p>
          <a:p>
            <a:endParaRPr lang="en-AU" sz="1800">
              <a:effectLst/>
              <a:latin typeface="Arial" panose="020B0604020202020204" pitchFamily="34" charset="0"/>
              <a:ea typeface="Calibri" panose="020F0502020204030204" pitchFamily="34" charset="0"/>
            </a:endParaRPr>
          </a:p>
          <a:p>
            <a:endParaRPr lang="en-AU" sz="1800">
              <a:effectLst/>
              <a:latin typeface="Arial" panose="020B0604020202020204" pitchFamily="34" charset="0"/>
              <a:ea typeface="Calibri" panose="020F0502020204030204" pitchFamily="34" charset="0"/>
            </a:endParaRPr>
          </a:p>
          <a:p>
            <a:endParaRPr lang="en-AU" sz="18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611764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r>
              <a:rPr lang="en-AU" sz="1600" b="1">
                <a:latin typeface="Arial"/>
                <a:cs typeface="Arial"/>
              </a:rPr>
              <a:t> </a:t>
            </a:r>
          </a:p>
          <a:p>
            <a:endParaRPr lang="en-AU" b="1"/>
          </a:p>
          <a:p>
            <a:r>
              <a:rPr lang="en-AU" b="1"/>
              <a:t>Specialised cells are organised into tissues, which form organs, which, in turn, make up organ systems, which make up organisms.</a:t>
            </a:r>
          </a:p>
          <a:p>
            <a:endParaRPr lang="en-AU" b="1"/>
          </a:p>
          <a:p>
            <a:r>
              <a:rPr lang="en-AU" b="0"/>
              <a:t>This level of organisation reflects the level of complexity and specialisation needed for multicellular organisms. The organisation into tissues, organs, and systems allows different cells and structures to work together, each contributing to the organism's survival.</a:t>
            </a:r>
          </a:p>
          <a:p>
            <a:endParaRPr lang="en-AU"/>
          </a:p>
          <a:p>
            <a:r>
              <a:rPr lang="en-AU"/>
              <a:t>The image illustrates the organisation of life, beginning with the smallest level of cells and progressing to tissues, organs, systems, and ultimately, the organism.</a:t>
            </a:r>
          </a:p>
          <a:p>
            <a:endParaRPr lang="en-AU"/>
          </a:p>
          <a:p>
            <a:r>
              <a:rPr lang="en-AU" b="1"/>
              <a:t>Cell:</a:t>
            </a:r>
          </a:p>
          <a:p>
            <a:pPr marL="285750" indent="-285750">
              <a:buFont typeface="Arial" panose="020B0604020202020204" pitchFamily="34" charset="0"/>
              <a:buChar char="•"/>
            </a:pPr>
            <a:r>
              <a:rPr lang="en-AU"/>
              <a:t>The smallest functional unit of life.</a:t>
            </a:r>
          </a:p>
          <a:p>
            <a:pPr marL="285750" indent="-285750">
              <a:buFont typeface="Arial" panose="020B0604020202020204" pitchFamily="34" charset="0"/>
              <a:buChar char="•"/>
            </a:pPr>
            <a:r>
              <a:rPr lang="en-AU"/>
              <a:t>The image shows a single cell specialised to perform a particular function. For example, muscle cells, nerve cells or red blood cells.</a:t>
            </a:r>
          </a:p>
          <a:p>
            <a:pPr marL="285750" indent="-285750">
              <a:buFont typeface="Arial" panose="020B0604020202020204" pitchFamily="34" charset="0"/>
              <a:buChar char="•"/>
            </a:pPr>
            <a:endParaRPr lang="en-AU"/>
          </a:p>
          <a:p>
            <a:pPr marL="0" indent="0">
              <a:buFont typeface="Arial" panose="020B0604020202020204" pitchFamily="34" charset="0"/>
              <a:buNone/>
            </a:pPr>
            <a:r>
              <a:rPr lang="en-AU" b="1"/>
              <a:t>Tissue:</a:t>
            </a:r>
          </a:p>
          <a:p>
            <a:pPr marL="285750" indent="-285750">
              <a:buFont typeface="Arial" panose="020B0604020202020204" pitchFamily="34" charset="0"/>
              <a:buChar char="•"/>
            </a:pPr>
            <a:r>
              <a:rPr lang="en-AU"/>
              <a:t>Groups of specialised cells that work together to perform a specific function make up a tissue.</a:t>
            </a:r>
          </a:p>
          <a:p>
            <a:pPr marL="285750" indent="-285750">
              <a:buFont typeface="Arial" panose="020B0604020202020204" pitchFamily="34" charset="0"/>
              <a:buChar char="•"/>
            </a:pPr>
            <a:r>
              <a:rPr lang="en-AU"/>
              <a:t>The image shows a tissue layer in the stomach where similar cells are organised to work collectively.</a:t>
            </a:r>
          </a:p>
          <a:p>
            <a:pPr marL="0" indent="0">
              <a:buFont typeface="Arial" panose="020B0604020202020204" pitchFamily="34" charset="0"/>
              <a:buNone/>
            </a:pPr>
            <a:endParaRPr lang="en-AU"/>
          </a:p>
          <a:p>
            <a:pPr marL="0" indent="0">
              <a:buFont typeface="Arial" panose="020B0604020202020204" pitchFamily="34" charset="0"/>
              <a:buNone/>
            </a:pPr>
            <a:r>
              <a:rPr lang="en-AU" b="1"/>
              <a:t>Organ:</a:t>
            </a:r>
          </a:p>
          <a:p>
            <a:pPr marL="285750" indent="-285750">
              <a:buFont typeface="Arial" panose="020B0604020202020204" pitchFamily="34" charset="0"/>
              <a:buChar char="•"/>
            </a:pPr>
            <a:r>
              <a:rPr lang="en-AU"/>
              <a:t>Tissues work together to form organs.</a:t>
            </a:r>
          </a:p>
          <a:p>
            <a:pPr marL="285750" indent="-285750">
              <a:buFont typeface="Arial" panose="020B0604020202020204" pitchFamily="34" charset="0"/>
              <a:buChar char="•"/>
            </a:pPr>
            <a:r>
              <a:rPr lang="en-AU"/>
              <a:t>The stomach is shown as an example of an organ, composed of different tissues that work together to perform digestion.</a:t>
            </a:r>
          </a:p>
          <a:p>
            <a:pPr marL="0" indent="0">
              <a:buFont typeface="Arial" panose="020B0604020202020204" pitchFamily="34" charset="0"/>
              <a:buNone/>
            </a:pPr>
            <a:endParaRPr lang="en-AU"/>
          </a:p>
          <a:p>
            <a:pPr marL="0" indent="0">
              <a:buFont typeface="Arial" panose="020B0604020202020204" pitchFamily="34" charset="0"/>
              <a:buNone/>
            </a:pPr>
            <a:r>
              <a:rPr lang="en-AU" b="1"/>
              <a:t>System:</a:t>
            </a:r>
          </a:p>
          <a:p>
            <a:pPr marL="285750" indent="-285750">
              <a:buFont typeface="Arial" panose="020B0604020202020204" pitchFamily="34" charset="0"/>
              <a:buChar char="•"/>
            </a:pPr>
            <a:r>
              <a:rPr lang="en-AU"/>
              <a:t>Many organs work together to form systems that carry out broader functions in the body.</a:t>
            </a:r>
          </a:p>
          <a:p>
            <a:pPr marL="285750" indent="-285750">
              <a:buFont typeface="Arial" panose="020B0604020202020204" pitchFamily="34" charset="0"/>
              <a:buChar char="•"/>
            </a:pPr>
            <a:r>
              <a:rPr lang="en-AU"/>
              <a:t>The digestive system is illustrated, which includes the stomach and other organs that process food.</a:t>
            </a:r>
          </a:p>
          <a:p>
            <a:pPr marL="0" indent="0">
              <a:buFont typeface="Arial" panose="020B0604020202020204" pitchFamily="34" charset="0"/>
              <a:buNone/>
            </a:pPr>
            <a:endParaRPr lang="en-AU"/>
          </a:p>
          <a:p>
            <a:pPr marL="0" indent="0">
              <a:buFont typeface="Arial" panose="020B0604020202020204" pitchFamily="34" charset="0"/>
              <a:buNone/>
            </a:pPr>
            <a:r>
              <a:rPr lang="en-AU" b="1"/>
              <a:t>Organism:</a:t>
            </a:r>
          </a:p>
          <a:p>
            <a:pPr marL="285750" indent="-285750">
              <a:buFont typeface="Arial" panose="020B0604020202020204" pitchFamily="34" charset="0"/>
              <a:buChar char="•"/>
            </a:pPr>
            <a:r>
              <a:rPr lang="en-AU"/>
              <a:t>The final level of organisation is where systems combine to form a fully functional living organism.</a:t>
            </a:r>
          </a:p>
          <a:p>
            <a:pPr marL="285750" indent="-285750">
              <a:buFont typeface="Arial" panose="020B0604020202020204" pitchFamily="34" charset="0"/>
              <a:buChar char="•"/>
            </a:pPr>
            <a:r>
              <a:rPr lang="en-AU"/>
              <a:t>The image depicts a mouse, an organism that relies on cells, tissues, organs, and systems to survive.</a:t>
            </a:r>
          </a:p>
          <a:p>
            <a:pPr marL="0" indent="0">
              <a:buFont typeface="Arial" panose="020B0604020202020204" pitchFamily="34" charset="0"/>
              <a:buNone/>
            </a:pPr>
            <a:endParaRPr lang="en-AU"/>
          </a:p>
          <a:p>
            <a:pPr marL="0" indent="0">
              <a:buFont typeface="Arial" panose="020B0604020202020204" pitchFamily="34" charset="0"/>
              <a:buNone/>
            </a:pPr>
            <a:r>
              <a:rPr lang="en-AU"/>
              <a:t>This organisation illustrates the interdependence of levels: cells form tissues, tissues comprise organs, organs make up systems, and systems collectively maintain the life of the organism.</a:t>
            </a:r>
          </a:p>
          <a:p>
            <a:r>
              <a:rPr lang="en-AU" b="0"/>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58817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BC3D4-EF08-EAFB-4ADA-3396FF7A8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16E22-5033-138E-D0E0-2A7C0D90863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F020CF3-25BB-897A-9B18-D6FBFDB9CE8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6183319-89B9-7C40-1CFE-3F714D5B7C07}"/>
              </a:ext>
            </a:extLst>
          </p:cNvPr>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53487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Ask students to write a response to the questions on the slide in their books. Facilitate class discussion to assess student understanding of the concepts.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Sample student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457200" indent="-457200">
              <a:lnSpc>
                <a:spcPct val="150000"/>
              </a:lnSpc>
              <a:buFont typeface="+mj-lt"/>
              <a:buAutoNum type="arabicPeriod"/>
            </a:pPr>
            <a:r>
              <a:rPr lang="en-AU" dirty="0"/>
              <a:t>What are specialised cells? Provide some examples of specialised cells in the body. </a:t>
            </a:r>
          </a:p>
          <a:p>
            <a:pPr marL="457200" indent="-457200">
              <a:lnSpc>
                <a:spcPct val="150000"/>
              </a:lnSpc>
              <a:buFont typeface="+mj-lt"/>
              <a:buAutoNum type="arabicPeriod"/>
            </a:pPr>
            <a:endParaRPr lang="en-AU" dirty="0"/>
          </a:p>
          <a:p>
            <a:pPr marL="285750" indent="-285750">
              <a:lnSpc>
                <a:spcPct val="150000"/>
              </a:lnSpc>
              <a:buFontTx/>
              <a:buChar char="-"/>
            </a:pPr>
            <a:r>
              <a:rPr lang="en-AU" sz="1600" kern="1200" dirty="0">
                <a:solidFill>
                  <a:schemeClr val="tx1"/>
                </a:solidFill>
                <a:effectLst/>
                <a:latin typeface="Public Sans" pitchFamily="2" charset="0"/>
                <a:ea typeface="+mn-ea"/>
                <a:cs typeface="+mn-cs"/>
              </a:rPr>
              <a:t>Specialised cells are cells that have specific structures and functions that allow them to perform specific tasks in the body. </a:t>
            </a:r>
          </a:p>
          <a:p>
            <a:pPr marL="285750" indent="-285750">
              <a:lnSpc>
                <a:spcPct val="150000"/>
              </a:lnSpc>
              <a:buFontTx/>
              <a:buChar char="-"/>
            </a:pPr>
            <a:r>
              <a:rPr lang="en-AU" sz="1600" kern="1200" dirty="0">
                <a:solidFill>
                  <a:schemeClr val="tx1"/>
                </a:solidFill>
                <a:effectLst/>
                <a:latin typeface="Public Sans" pitchFamily="2" charset="0"/>
                <a:ea typeface="+mn-ea"/>
                <a:cs typeface="+mn-cs"/>
              </a:rPr>
              <a:t>For example, red blood cells carry oxygen, nerve cells transmit signals and muscle cells help with movement.</a:t>
            </a:r>
          </a:p>
          <a:p>
            <a:pPr marL="285750" indent="-285750">
              <a:lnSpc>
                <a:spcPct val="150000"/>
              </a:lnSpc>
              <a:buFontTx/>
              <a:buChar char="-"/>
            </a:pPr>
            <a:endParaRPr lang="en-AU" dirty="0"/>
          </a:p>
          <a:p>
            <a:pPr marL="0" indent="0">
              <a:lnSpc>
                <a:spcPct val="150000"/>
              </a:lnSpc>
              <a:buFont typeface="+mj-lt"/>
              <a:buNone/>
            </a:pPr>
            <a:r>
              <a:rPr lang="en-AU" dirty="0"/>
              <a:t>2. Why are specialised cells important in multicellular organisms?</a:t>
            </a:r>
          </a:p>
          <a:p>
            <a:pPr marL="0" indent="0">
              <a:lnSpc>
                <a:spcPct val="150000"/>
              </a:lnSpc>
              <a:buFont typeface="+mj-lt"/>
              <a:buNone/>
            </a:pPr>
            <a:endParaRPr lang="en-AU" dirty="0"/>
          </a:p>
          <a:p>
            <a:pPr marL="0" indent="0">
              <a:lnSpc>
                <a:spcPct val="150000"/>
              </a:lnSpc>
              <a:buFont typeface="+mj-lt"/>
              <a:buNone/>
            </a:pPr>
            <a:r>
              <a:rPr lang="en-AU" dirty="0"/>
              <a:t>Specialised cells are important in multicellular organisms because they allow the body to perform a wide range of functions efficiently. Each type of specialised cell is adapted to perform specific tasks, which help the organism survive.</a:t>
            </a:r>
          </a:p>
          <a:p>
            <a:pPr marL="0" indent="0">
              <a:lnSpc>
                <a:spcPct val="150000"/>
              </a:lnSpc>
              <a:buFont typeface="+mj-lt"/>
              <a:buNone/>
            </a:pPr>
            <a:endParaRPr lang="en-AU" dirty="0"/>
          </a:p>
          <a:p>
            <a:pPr marL="0" indent="0">
              <a:lnSpc>
                <a:spcPct val="150000"/>
              </a:lnSpc>
              <a:buFont typeface="+mj-lt"/>
              <a:buNone/>
            </a:pPr>
            <a:r>
              <a:rPr lang="en-AU" dirty="0"/>
              <a:t>3. Using an example, describe the relationship between specialised cells and tissues.</a:t>
            </a:r>
          </a:p>
          <a:p>
            <a:pPr marL="0" indent="0">
              <a:lnSpc>
                <a:spcPct val="150000"/>
              </a:lnSpc>
              <a:buFont typeface="+mj-lt"/>
              <a:buNone/>
            </a:pPr>
            <a:endParaRPr lang="en-AU" dirty="0"/>
          </a:p>
          <a:p>
            <a:r>
              <a:rPr lang="en-AU" sz="1600" kern="1200" dirty="0">
                <a:solidFill>
                  <a:schemeClr val="tx1"/>
                </a:solidFill>
                <a:effectLst/>
                <a:latin typeface="Public Sans" pitchFamily="2" charset="0"/>
                <a:ea typeface="+mn-ea"/>
                <a:cs typeface="+mn-cs"/>
              </a:rPr>
              <a:t>Specialised cells work together to form tissues.</a:t>
            </a:r>
            <a:r>
              <a:rPr lang="en-AU" sz="1600" b="1" kern="1200" dirty="0">
                <a:solidFill>
                  <a:schemeClr val="tx1"/>
                </a:solidFill>
                <a:effectLst/>
                <a:latin typeface="Public Sans" pitchFamily="2" charset="0"/>
                <a:ea typeface="+mn-ea"/>
                <a:cs typeface="+mn-cs"/>
              </a:rPr>
              <a:t> </a:t>
            </a:r>
            <a:r>
              <a:rPr lang="en-AU" sz="1600" kern="1200" dirty="0">
                <a:solidFill>
                  <a:schemeClr val="tx1"/>
                </a:solidFill>
                <a:effectLst/>
                <a:latin typeface="Public Sans" pitchFamily="2" charset="0"/>
                <a:ea typeface="+mn-ea"/>
                <a:cs typeface="+mn-cs"/>
              </a:rPr>
              <a:t> They differ in size, shape and cellular components so that they can perform specialised functions in tissues. For example, nerve cells are long and have branches so they can send electrical signals, and many nerve cells together form nerve tissue that carries messages around the body.</a:t>
            </a:r>
            <a:r>
              <a:rPr lang="en-AU" dirty="0">
                <a:effectLst/>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22016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AEE8B-F412-9DFA-6A4F-2A9E3423C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7FDE6-352F-C3F5-CC0F-1275BD493F2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991B0CF-235B-69AF-37C6-DE9FB70AA76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This slide contains animations.</a:t>
            </a:r>
          </a:p>
          <a:p>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Use this slide as an example from the digestive system to show that specialised cells work together to form tissues, which make up organs, and </a:t>
            </a:r>
            <a:r>
              <a:rPr lang="en-AU" sz="1600" kern="1200">
                <a:solidFill>
                  <a:schemeClr val="tx1"/>
                </a:solidFill>
                <a:effectLst/>
                <a:latin typeface="Public Sans" pitchFamily="2" charset="0"/>
                <a:ea typeface="+mn-ea"/>
                <a:cs typeface="+mn-cs"/>
              </a:rPr>
              <a:t>these organs are organised into larger organ systems.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To be read to students: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In this slide, the specialised cell shown is a muscle cell, a type of long cell. Muscle cells in the digestive system are especially important for peristalsis - the wave-like muscle contractions that push food along the digestive tract.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 specialised cells are shown grouped together to form muscle tissue - in this case, part of the oesophageal wall. The tissue image shows layers of cells that work together to contract and move food from the mouth down to the stomach. The oesophagus contains smooth muscle tissue, which functions involuntarily and rhythmically to transport food.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 organ image depicts the oesophagus, which is made up of multiple tissues including muscle tissue, connective tissue, and epithelial tissue. These tissues work together to protect the organ, move food, and secrete mucus to ease the passage of food.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Finally, the full-body diagram highlights the digestive system, an organ system made up of several organs working together, including the mouth, oesophagus, stomach, intestines, liver, and pancreas. *CLICK* The digestive system’s function is to break down food, absorb nutrients, and eliminate waste, *CLICK* all of which rely on the coordinated work of various cells, tissues, and organs.</a:t>
            </a:r>
            <a:endParaRPr lang="en-AU"/>
          </a:p>
        </p:txBody>
      </p:sp>
      <p:sp>
        <p:nvSpPr>
          <p:cNvPr id="4" name="Slide Number Placeholder 3">
            <a:extLst>
              <a:ext uri="{FF2B5EF4-FFF2-40B4-BE49-F238E27FC236}">
                <a16:creationId xmlns:a16="http://schemas.microsoft.com/office/drawing/2014/main" id="{745F346E-BFE6-53A8-BD91-E7895EF19AA0}"/>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984926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pPr marL="0" indent="0">
              <a:buFontTx/>
              <a:buNone/>
            </a:pPr>
            <a:endParaRPr lang="en-AU" b="0" dirty="0"/>
          </a:p>
          <a:p>
            <a:pPr marL="0" indent="0">
              <a:buFontTx/>
              <a:buNone/>
            </a:pPr>
            <a:r>
              <a:rPr lang="en-AU" b="0" dirty="0"/>
              <a:t>This slide provides the flow chart structure for the activity to outline the organisation of life from cell to system, including explaining the interrelationship between cells, tissues and organs.</a:t>
            </a:r>
          </a:p>
          <a:p>
            <a:pPr marL="0" indent="0">
              <a:buFontTx/>
              <a:buNone/>
            </a:pPr>
            <a:endParaRPr lang="en-AU" b="0" dirty="0"/>
          </a:p>
          <a:p>
            <a:pPr marL="0" indent="0">
              <a:buFontTx/>
              <a:buNone/>
            </a:pPr>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416491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br>
              <a:rPr lang="en-AU" b="1" dirty="0"/>
            </a:br>
            <a:r>
              <a:rPr lang="en-AU" b="0" dirty="0"/>
              <a:t>Inform students that interrelationship means the way in which each of two or more things is related to the other or others. Reinforce that students will be looking at how cells relate to tissues, how tissues relate to organs, and so on.</a:t>
            </a:r>
          </a:p>
          <a:p>
            <a:endParaRPr lang="en-AU" b="0" dirty="0"/>
          </a:p>
          <a:p>
            <a:r>
              <a:rPr lang="en-AU" b="0" dirty="0"/>
              <a:t>Read the information on the slide to students, using the images as examples, and support them in summarising the key information to complete the flow chart in their book.</a:t>
            </a:r>
          </a:p>
          <a:p>
            <a:endParaRPr lang="en-AU" b="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148806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96065-C5F6-8586-D9C0-ACFF60EF6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7D963-CCC1-D976-4502-2E8CDA37CB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9BE8582-3DAB-2822-DD9F-8AACC4CB4E5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endParaRPr lang="en-AU" b="0"/>
          </a:p>
          <a:p>
            <a:r>
              <a:rPr lang="en-AU" b="0"/>
              <a:t>Reinforce that students will be looking at how cells relate to tissues, how tissues relate to organs, and so on.</a:t>
            </a:r>
          </a:p>
          <a:p>
            <a:endParaRPr lang="en-AU" b="0"/>
          </a:p>
          <a:p>
            <a:endParaRPr lang="en-AU" b="0"/>
          </a:p>
          <a:p>
            <a:r>
              <a:rPr lang="en-AU" b="0"/>
              <a:t>Read the information on the slide to students, using the images as examples, and support them in summarising the key information to complete the flow chart in their book.</a:t>
            </a:r>
          </a:p>
          <a:p>
            <a:endParaRPr lang="en-AU"/>
          </a:p>
        </p:txBody>
      </p:sp>
      <p:sp>
        <p:nvSpPr>
          <p:cNvPr id="4" name="Slide Number Placeholder 3">
            <a:extLst>
              <a:ext uri="{FF2B5EF4-FFF2-40B4-BE49-F238E27FC236}">
                <a16:creationId xmlns:a16="http://schemas.microsoft.com/office/drawing/2014/main" id="{77C78C18-2C23-7FB3-B4C3-68DA60A1B6D1}"/>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3777602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52B6D-0ABD-1B64-6821-40D9B1DBF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CB47A-536B-B611-5462-D0D1168636F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B4263CE-F164-4D9A-294F-6848C7FEB0E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endParaRPr lang="en-AU" b="0"/>
          </a:p>
          <a:p>
            <a:r>
              <a:rPr lang="en-AU" b="0"/>
              <a:t>Read the information on the slide to students, using the images as examples, and support them in summarising the key information to complete the flow chart in their book.</a:t>
            </a:r>
          </a:p>
          <a:p>
            <a:endParaRPr lang="en-AU" b="0"/>
          </a:p>
          <a:p>
            <a:endParaRPr lang="en-AU" b="0"/>
          </a:p>
          <a:p>
            <a:endParaRPr lang="en-AU"/>
          </a:p>
        </p:txBody>
      </p:sp>
      <p:sp>
        <p:nvSpPr>
          <p:cNvPr id="4" name="Slide Number Placeholder 3">
            <a:extLst>
              <a:ext uri="{FF2B5EF4-FFF2-40B4-BE49-F238E27FC236}">
                <a16:creationId xmlns:a16="http://schemas.microsoft.com/office/drawing/2014/main" id="{57442F60-8A7C-2C4D-0BA6-F0993113301B}"/>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131818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A747B-588E-B5BC-B49D-8514A406D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462EF-4F5A-331B-6406-022645B0D5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7250D37-9A36-9644-D64E-516B42FE775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br>
              <a:rPr lang="en-AU" b="1"/>
            </a:br>
            <a:endParaRPr lang="en-AU" b="0"/>
          </a:p>
          <a:p>
            <a:r>
              <a:rPr lang="en-AU" b="0"/>
              <a:t>Read the information on the slide to students, using the images as examples, and support them in summarising the key information to complete the flow chart in their book.</a:t>
            </a:r>
          </a:p>
          <a:p>
            <a:endParaRPr lang="en-AU" b="0"/>
          </a:p>
          <a:p>
            <a:r>
              <a:rPr lang="en-AU" b="0"/>
              <a:t>After students have completed summarising information from this slide, the flow chart in their book should be complete. Return to ‘1.1 The interrelationship between cells, tissues and organs (5 of 5)’ to facilitate class discussion to determine students’ understanding of the interrelationship between cells, tissues, organs and systems.</a:t>
            </a:r>
          </a:p>
          <a:p>
            <a:endParaRPr lang="en-AU" b="0"/>
          </a:p>
          <a:p>
            <a:endParaRPr lang="en-AU"/>
          </a:p>
        </p:txBody>
      </p:sp>
      <p:sp>
        <p:nvSpPr>
          <p:cNvPr id="4" name="Slide Number Placeholder 3">
            <a:extLst>
              <a:ext uri="{FF2B5EF4-FFF2-40B4-BE49-F238E27FC236}">
                <a16:creationId xmlns:a16="http://schemas.microsoft.com/office/drawing/2014/main" id="{79F812F8-464B-763A-321C-693CADF5783A}"/>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31310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2B5F1-55B9-BF76-4F7C-0A512062E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54EA4-4D3E-5DED-FE92-BD3E27926D3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8437CB8-E753-AEBD-1224-72323776B1D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r>
              <a:rPr lang="en-AU" b="0" dirty="0"/>
              <a:t>This slide contains animations.</a:t>
            </a:r>
            <a:br>
              <a:rPr lang="en-AU" b="1" dirty="0"/>
            </a:br>
            <a:br>
              <a:rPr lang="en-AU" b="1" dirty="0"/>
            </a:br>
            <a:r>
              <a:rPr lang="en-AU" b="0" dirty="0"/>
              <a:t>Ask students to draw the boxes and arrows on the slide in their books. Inform students that they will be summarising information from the next few slides to examine how cells make up tissues, tissues make up organs, and so on.</a:t>
            </a:r>
          </a:p>
          <a:p>
            <a:endParaRPr lang="en-AU" b="0" dirty="0"/>
          </a:p>
          <a:p>
            <a:r>
              <a:rPr lang="en-AU" b="0" dirty="0"/>
              <a:t>Note that organ systems have been added.</a:t>
            </a:r>
          </a:p>
          <a:p>
            <a:endParaRPr lang="en-AU" b="0" dirty="0"/>
          </a:p>
          <a:p>
            <a:r>
              <a:rPr lang="en-AU" b="0" dirty="0"/>
              <a:t>The slide has been animated to facilitate class discussion (after slide </a:t>
            </a:r>
            <a:r>
              <a:rPr lang="en-AU" dirty="0"/>
              <a:t>1.1 The interrelationship between cells, tissues and organs (5 of 5) has been completed).</a:t>
            </a:r>
          </a:p>
          <a:p>
            <a:endParaRPr lang="en-AU" dirty="0"/>
          </a:p>
          <a:p>
            <a:r>
              <a:rPr lang="en-AU" b="1" dirty="0"/>
              <a:t>Cells: </a:t>
            </a:r>
          </a:p>
          <a:p>
            <a:pPr marL="285750" indent="-285750">
              <a:buFontTx/>
              <a:buChar char="-"/>
            </a:pPr>
            <a:r>
              <a:rPr lang="en-AU" dirty="0"/>
              <a:t>Are the basic building blocks of life. They provide structure for the body, take in nutrients from food, convert those nutrients into energy, and carry out specialised functions</a:t>
            </a:r>
          </a:p>
          <a:p>
            <a:pPr marL="285750" indent="-285750">
              <a:buFontTx/>
              <a:buChar char="-"/>
            </a:pPr>
            <a:r>
              <a:rPr lang="en-AU" dirty="0"/>
              <a:t>Specialised cells carry out specific functions. For example, a muscle cell contracts, and a red blood cell carries oxygen around the body.</a:t>
            </a:r>
          </a:p>
          <a:p>
            <a:pPr marL="285750" indent="-285750">
              <a:buFontTx/>
              <a:buChar char="-"/>
            </a:pPr>
            <a:endParaRPr lang="en-AU" dirty="0"/>
          </a:p>
          <a:p>
            <a:pPr marL="0" indent="0">
              <a:buFontTx/>
              <a:buNone/>
            </a:pPr>
            <a:r>
              <a:rPr lang="en-AU" b="1" dirty="0"/>
              <a:t>Tissue:</a:t>
            </a:r>
          </a:p>
          <a:p>
            <a:pPr marL="285750" indent="-285750">
              <a:buFontTx/>
              <a:buChar char="-"/>
            </a:pPr>
            <a:r>
              <a:rPr lang="en-AU" b="0" dirty="0"/>
              <a:t>Are groups of specialised cells working together to do a specific job (For example, muscle tissue helps with movement)</a:t>
            </a:r>
          </a:p>
          <a:p>
            <a:pPr marL="285750" indent="-285750">
              <a:buFontTx/>
              <a:buChar char="-"/>
            </a:pPr>
            <a:r>
              <a:rPr lang="en-AU" b="0" dirty="0"/>
              <a:t>There are four types of tissue in the body. These are muscle, connective tissue, epithelial tissue, and nerve tissue.</a:t>
            </a:r>
          </a:p>
          <a:p>
            <a:pPr marL="0" indent="0">
              <a:buFontTx/>
              <a:buNone/>
            </a:pPr>
            <a:endParaRPr lang="en-AU" b="0" dirty="0"/>
          </a:p>
          <a:p>
            <a:pPr marL="285750" indent="-285750">
              <a:buFontTx/>
              <a:buChar char="-"/>
            </a:pPr>
            <a:endParaRPr lang="en-AU" b="0" dirty="0"/>
          </a:p>
          <a:p>
            <a:pPr marL="0" indent="0">
              <a:buFontTx/>
              <a:buNone/>
            </a:pPr>
            <a:r>
              <a:rPr lang="en-AU" b="1" dirty="0"/>
              <a:t>Organ:</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dirty="0"/>
              <a:t>Is </a:t>
            </a:r>
            <a:r>
              <a:rPr kumimoji="0" lang="en-AU" sz="1600" b="0" i="0" u="none" strike="noStrike" cap="none" normalizeH="0" baseline="0" dirty="0">
                <a:ln>
                  <a:noFill/>
                </a:ln>
                <a:solidFill>
                  <a:schemeClr val="tx1"/>
                </a:solidFill>
                <a:effectLst/>
                <a:latin typeface="Arial" panose="020B0604020202020204" pitchFamily="34" charset="0"/>
              </a:rPr>
              <a:t>m</a:t>
            </a:r>
            <a:r>
              <a:rPr kumimoji="0" lang="en-AU" altLang="en-US" sz="1600" b="0" i="0" u="none" strike="noStrike" cap="none" normalizeH="0" baseline="0" dirty="0">
                <a:ln>
                  <a:noFill/>
                </a:ln>
                <a:solidFill>
                  <a:schemeClr val="tx1"/>
                </a:solidFill>
                <a:effectLst/>
                <a:latin typeface="Arial" panose="020B0604020202020204" pitchFamily="34" charset="0"/>
              </a:rPr>
              <a:t>ade up of two or more different tissues </a:t>
            </a:r>
            <a:r>
              <a:rPr kumimoji="0" lang="en-US" altLang="en-US" sz="1600" b="0" i="0" u="none" strike="noStrike" cap="none" normalizeH="0" baseline="0" dirty="0">
                <a:ln>
                  <a:noFill/>
                </a:ln>
                <a:solidFill>
                  <a:schemeClr val="tx1"/>
                </a:solidFill>
                <a:effectLst/>
                <a:latin typeface="Arial" panose="020B0604020202020204" pitchFamily="34" charset="0"/>
              </a:rPr>
              <a:t>working together to do a specific job.</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altLang="en-US" sz="1600" dirty="0">
                <a:latin typeface="Arial" panose="020B0604020202020204" pitchFamily="34" charset="0"/>
              </a:rPr>
              <a:t>For example, the heart has muscle tissue (to pump) and connective tissue (for structure)</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Tx/>
              <a:buChar char="-"/>
              <a:tabLst/>
              <a:defRPr/>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600" b="1" i="0" u="none" strike="noStrike" cap="none" normalizeH="0" baseline="0" dirty="0">
                <a:ln>
                  <a:noFill/>
                </a:ln>
                <a:solidFill>
                  <a:schemeClr val="tx1"/>
                </a:solidFill>
                <a:effectLst/>
                <a:latin typeface="Arial" panose="020B0604020202020204" pitchFamily="34" charset="0"/>
              </a:rPr>
              <a:t>System:</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altLang="en-US" sz="1600" b="0" i="0" u="none" strike="noStrike" cap="none" normalizeH="0" baseline="0" dirty="0">
                <a:ln>
                  <a:noFill/>
                </a:ln>
                <a:solidFill>
                  <a:schemeClr val="tx1"/>
                </a:solidFill>
                <a:effectLst/>
                <a:latin typeface="Arial" panose="020B0604020202020204" pitchFamily="34" charset="0"/>
              </a:rPr>
              <a:t>- Groups of organs working together to carry out jobs in the body.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a:ln>
                  <a:noFill/>
                </a:ln>
                <a:solidFill>
                  <a:schemeClr val="tx1"/>
                </a:solidFill>
                <a:effectLst/>
                <a:latin typeface="Arial" panose="020B0604020202020204" pitchFamily="34" charset="0"/>
              </a:rPr>
              <a:t>- </a:t>
            </a:r>
            <a:r>
              <a:rPr lang="en-AU" altLang="en-US" sz="1600" dirty="0">
                <a:latin typeface="Arial" panose="020B0604020202020204" pitchFamily="34" charset="0"/>
              </a:rPr>
              <a:t>For example, the circulatory system includes the heart and blood vessels to transport oxygen and nutrients around the body. </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indent="0">
              <a:buFontTx/>
              <a:buNone/>
            </a:pPr>
            <a:endParaRPr lang="en-AU" b="0" dirty="0"/>
          </a:p>
          <a:p>
            <a:pPr marL="0" indent="0">
              <a:buFontTx/>
              <a:buNone/>
            </a:pPr>
            <a:endParaRPr lang="en-AU" b="0" dirty="0"/>
          </a:p>
          <a:p>
            <a:pPr marL="0" indent="0">
              <a:buFontTx/>
              <a:buNone/>
            </a:pPr>
            <a:endParaRPr lang="en-AU" b="0" dirty="0"/>
          </a:p>
        </p:txBody>
      </p:sp>
      <p:sp>
        <p:nvSpPr>
          <p:cNvPr id="4" name="Slide Number Placeholder 3">
            <a:extLst>
              <a:ext uri="{FF2B5EF4-FFF2-40B4-BE49-F238E27FC236}">
                <a16:creationId xmlns:a16="http://schemas.microsoft.com/office/drawing/2014/main" id="{AD3F3F82-9571-6E06-F90F-58E791918B2B}"/>
              </a:ext>
            </a:extLst>
          </p:cNvPr>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35979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br>
              <a:rPr lang="en-AU" b="1" dirty="0"/>
            </a:br>
            <a:r>
              <a:rPr lang="en-AU" b="0" dirty="0"/>
              <a:t>Use this slide to facilitate class discussion and check students’ understanding of the organisation of life from cell to organ, using specific examples from the digestive, respiratory, and circulatory systems.</a:t>
            </a:r>
          </a:p>
          <a:p>
            <a:endParaRPr lang="en-AU" b="0" dirty="0"/>
          </a:p>
          <a:p>
            <a:r>
              <a:rPr lang="en-AU" b="0" dirty="0"/>
              <a:t>All of the blue shaded rows should align from cell to organ in student responses and so on.</a:t>
            </a:r>
          </a:p>
          <a:p>
            <a:endParaRPr lang="en-AU" b="0" dirty="0"/>
          </a:p>
          <a:p>
            <a:endParaRPr lang="en-AU" b="0" dirty="0"/>
          </a:p>
          <a:p>
            <a:r>
              <a:rPr lang="en-AU" dirty="0"/>
              <a:t>A screenshot of the sample response for 1.1 From cell to organ, also found in the PowerPoint presentation.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594196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This slide contains animations. </a:t>
            </a:r>
          </a:p>
          <a:p>
            <a:endParaRPr lang="en-AU" b="0"/>
          </a:p>
          <a:p>
            <a:r>
              <a:rPr lang="en-AU" b="0"/>
              <a:t>Ask students to use the word bank to complete the cloze passage in their book. Note that there are more words than required in the word bank; incorrect words that cannot be used in this cloze passage have also been given.</a:t>
            </a:r>
          </a:p>
          <a:p>
            <a:endParaRPr lang="en-AU" b="0"/>
          </a:p>
          <a:p>
            <a:r>
              <a:rPr lang="en-AU" b="0"/>
              <a:t>The slide is animated to facilitate class discussion and check students' understanding of the interrelationships among cells, tissues, organs, and organ systems.</a:t>
            </a:r>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75877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p>
          <a:p>
            <a:r>
              <a:rPr lang="en-AU" b="1"/>
              <a:t>Notes for vendors [to be removed after slide deck creation]:</a:t>
            </a:r>
            <a:endParaRPr lang="en-US">
              <a:cs typeface="Calibri"/>
            </a:endParaRPr>
          </a:p>
          <a:p>
            <a:pPr marL="171450" indent="-171450">
              <a:buFont typeface="Arial"/>
              <a:buChar char="•"/>
            </a:pPr>
            <a:r>
              <a:rPr lang="en-AU" b="1"/>
              <a:t>Create hyperlinks to dividers that match lesson numbers by</a:t>
            </a:r>
          </a:p>
          <a:p>
            <a:pPr marL="781035" lvl="1" indent="-171450">
              <a:buFont typeface="Arial"/>
              <a:buChar char="•"/>
            </a:pPr>
            <a:r>
              <a:rPr lang="en-AU" b="1"/>
              <a:t>Right click on the number&gt;edit link&gt;select slide in deck to connect to</a:t>
            </a: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30</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AFD8-E043-914E-6BFA-28F9F3FE4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E5A83-6216-B4EC-2F4D-2BE74FA2F86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FCDF943-CC89-5710-2759-8EBC1CA0725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contains animations.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Provide students with instructions to first identify, from the list, the organs that are part of the digestive system. Students only need to link the organs of the digestive system to their relevant functions. This means not all words in the word bank will be matched to a function. This will check if students understand the main organs of the digestive system and their function.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When in presentation mode, click the tiles under the Word bank (in any order) to match them to their meanings.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If there is a range of answers, you may choose to respond through a structured class discussion. Ask one student to explain why they gave the answer they did; ask another student to explain why they agree with them; ask another to explain why they disagree, and so on. This sort of discussion gives students the opportunity to explore their thinking and for you to really understand their learning needs.</a:t>
            </a:r>
            <a:endParaRPr lang="en-AU" sz="16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If students have misunderstandings about which organs are part of the digestive system and what their main functions are, it may be helpful to </a:t>
            </a:r>
            <a:r>
              <a:rPr lang="en-AU" sz="1800" dirty="0">
                <a:effectLst/>
                <a:latin typeface="Calibri" panose="020F0502020204030204" pitchFamily="34" charset="0"/>
                <a:ea typeface="Calibri" panose="020F0502020204030204" pitchFamily="34" charset="0"/>
                <a:cs typeface="Arial" panose="020B0604020202020204" pitchFamily="34" charset="0"/>
              </a:rPr>
              <a:t>lead a small-group discussion in which students work together to affix organs to a poster or </a:t>
            </a:r>
            <a:r>
              <a:rPr lang="en-GB" sz="1800" dirty="0">
                <a:effectLst/>
                <a:latin typeface="Calibri" panose="020F0502020204030204" pitchFamily="34" charset="0"/>
                <a:ea typeface="Calibri" panose="020F0502020204030204" pitchFamily="34" charset="0"/>
                <a:cs typeface="Arial" panose="020B0604020202020204" pitchFamily="34" charset="0"/>
              </a:rPr>
              <a:t>T-shirt and explain their functions (Allen, 2014). The focus of the activity should be on group discussion to reach a consensus on where to place the organs and how to explain their functions. Through discussions, students can check their understanding and develop their explanations. Listening in on each group’s conversations will often give you insights into how your students are thinking. After their </a:t>
            </a:r>
            <a:r>
              <a:rPr lang="en-AU" sz="1800" dirty="0">
                <a:effectLst/>
                <a:latin typeface="Calibri" panose="020F0502020204030204" pitchFamily="34" charset="0"/>
                <a:ea typeface="Calibri" panose="020F0502020204030204" pitchFamily="34" charset="0"/>
                <a:cs typeface="Arial" panose="020B0604020202020204" pitchFamily="34" charset="0"/>
              </a:rPr>
              <a:t>discussion, each group should be prepared to report the key points </a:t>
            </a:r>
            <a:r>
              <a:rPr lang="en-GB" sz="1800" dirty="0">
                <a:effectLst/>
                <a:latin typeface="Calibri" panose="020F0502020204030204" pitchFamily="34" charset="0"/>
                <a:ea typeface="Calibri" panose="020F0502020204030204" pitchFamily="34" charset="0"/>
                <a:cs typeface="Arial" panose="020B0604020202020204" pitchFamily="34" charset="0"/>
              </a:rPr>
              <a:t>to another group or to the class.</a:t>
            </a:r>
            <a:endParaRPr lang="en-AU" sz="1600" b="0" dirty="0"/>
          </a:p>
        </p:txBody>
      </p:sp>
      <p:sp>
        <p:nvSpPr>
          <p:cNvPr id="4" name="Slide Number Placeholder 3">
            <a:extLst>
              <a:ext uri="{FF2B5EF4-FFF2-40B4-BE49-F238E27FC236}">
                <a16:creationId xmlns:a16="http://schemas.microsoft.com/office/drawing/2014/main" id="{D6FCE0D3-D7F4-0F17-271B-79D6BB2FE45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8834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r>
              <a:rPr lang="en-AU" b="0" dirty="0">
                <a:latin typeface="Arial" panose="020B0604020202020204" pitchFamily="34" charset="0"/>
                <a:cs typeface="Arial" panose="020B0604020202020204" pitchFamily="34" charset="0"/>
              </a:rPr>
              <a:t>This slide contains animations.</a:t>
            </a:r>
          </a:p>
          <a:p>
            <a:r>
              <a:rPr lang="en-AU" b="1" dirty="0">
                <a:latin typeface="Arial" panose="020B0604020202020204" pitchFamily="34" charset="0"/>
                <a:cs typeface="Arial" panose="020B0604020202020204" pitchFamily="34" charset="0"/>
              </a:rPr>
              <a:t> </a:t>
            </a:r>
          </a:p>
          <a:p>
            <a:r>
              <a:rPr lang="en-AU" b="0" dirty="0"/>
              <a:t>This slide is animated to facilitate class discussion about the organs in the digestive system.</a:t>
            </a: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35673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dirty="0"/>
              <a:t>This can be displayed on the board for students to answer using mini whiteboards or by raising their hands for the option they select. </a:t>
            </a: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This slide is animated to reveal the correct response, C. Further explanations of students' understanding and misconceptions based on their responses are below.</a:t>
            </a:r>
          </a:p>
          <a:p>
            <a:endParaRPr lang="en-AU" sz="1800" dirty="0">
              <a:effectLst/>
              <a:latin typeface="Arial" panose="020B0604020202020204" pitchFamily="34" charset="0"/>
              <a:ea typeface="Calibri" panose="020F0502020204030204" pitchFamily="34" charset="0"/>
            </a:endParaRPr>
          </a:p>
          <a:p>
            <a:r>
              <a:rPr lang="en-AU" b="1" dirty="0"/>
              <a:t>The explanation for each of the responses is below.</a:t>
            </a:r>
          </a:p>
          <a:p>
            <a:r>
              <a:rPr lang="en-AU" b="1" dirty="0"/>
              <a:t>A: </a:t>
            </a:r>
            <a:r>
              <a:rPr lang="en-AU" b="0" dirty="0"/>
              <a:t>Students may associate the stomach with food ‘storage’ and assume that's its main role. This response confuses temporary storage in the stomach with the main purpose of digestion, which is nutrient breakdown and absorption.</a:t>
            </a:r>
          </a:p>
          <a:p>
            <a:r>
              <a:rPr lang="en-AU" b="1" dirty="0"/>
              <a:t>B:  </a:t>
            </a:r>
            <a:r>
              <a:rPr lang="en-AU" b="0" dirty="0"/>
              <a:t>Students may focus on the food’s journey through the body and its eventual elimination. This response overemphasises elimination and overlooks the essential role of nutrient absorption.</a:t>
            </a:r>
          </a:p>
          <a:p>
            <a:r>
              <a:rPr lang="en-AU" b="1" dirty="0"/>
              <a:t>C: This is the correct answer.</a:t>
            </a:r>
          </a:p>
          <a:p>
            <a:r>
              <a:rPr lang="en-AU" b="1" dirty="0"/>
              <a:t>D: </a:t>
            </a:r>
            <a:r>
              <a:rPr lang="en-AU" sz="1600" kern="1200" dirty="0">
                <a:solidFill>
                  <a:schemeClr val="tx1"/>
                </a:solidFill>
                <a:effectLst/>
                <a:latin typeface="Public Sans" pitchFamily="2" charset="0"/>
                <a:ea typeface="+mn-ea"/>
                <a:cs typeface="+mn-cs"/>
              </a:rPr>
              <a:t>Students may confuse digestion with circulation because nutrients are eventually delivered to cells. This response confuses the roles of the circulatory and digestive systems.</a:t>
            </a:r>
            <a:endParaRPr lang="en-AU" b="0" u="none"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444167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Define the term model by reading the definition on the screen (Note that this definition has been adapted from the NESA definition, which is: </a:t>
            </a:r>
            <a:r>
              <a:rPr lang="en-AU" sz="1600" dirty="0"/>
              <a:t>A mathematical, conceptual or physical representation that describes, simplifies, clarifies or provides an explanation of the structure, workings or relationships within an object, system or idea. Models can provide a means of testing and predicting behaviour within limited conditions. Models may be physical or digital.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r>
              <a:rPr lang="en-AU" b="0" dirty="0"/>
              <a:t>Read out the examples and reiterate that these are only a few; there are many other types of models used in science.</a:t>
            </a:r>
          </a:p>
          <a:p>
            <a:endParaRPr lang="en-AU" b="0" dirty="0"/>
          </a:p>
          <a:p>
            <a:r>
              <a:rPr lang="en-AU" b="1" dirty="0"/>
              <a:t>Outline the uses of models in science to unpack the definition further:</a:t>
            </a:r>
          </a:p>
          <a:p>
            <a:pPr lvl="0"/>
            <a:r>
              <a:rPr lang="en-AU" sz="1600" kern="1200" dirty="0">
                <a:solidFill>
                  <a:schemeClr val="tx1"/>
                </a:solidFill>
                <a:effectLst/>
                <a:latin typeface="Public Sans" pitchFamily="2" charset="0"/>
                <a:ea typeface="+mn-ea"/>
                <a:cs typeface="+mn-cs"/>
              </a:rPr>
              <a:t>- Explain how things work: For example, models help show the structure and function of things (e.g. how the heart pumps blood or how digestion happens).</a:t>
            </a:r>
          </a:p>
          <a:p>
            <a:pPr lvl="0"/>
            <a:r>
              <a:rPr lang="en-AU" sz="1600" kern="1200" dirty="0">
                <a:solidFill>
                  <a:schemeClr val="tx1"/>
                </a:solidFill>
                <a:effectLst/>
                <a:latin typeface="Public Sans" pitchFamily="2" charset="0"/>
                <a:ea typeface="+mn-ea"/>
                <a:cs typeface="+mn-cs"/>
              </a:rPr>
              <a:t>- Understand things we can’t easily see: Some things are too small (such as atoms or cells) or too far away (such as planets), so we use models to represent them.</a:t>
            </a:r>
          </a:p>
          <a:p>
            <a:pPr lvl="0"/>
            <a:r>
              <a:rPr lang="en-AU" sz="1600" kern="1200" dirty="0">
                <a:solidFill>
                  <a:schemeClr val="tx1"/>
                </a:solidFill>
                <a:effectLst/>
                <a:latin typeface="Public Sans" pitchFamily="2" charset="0"/>
                <a:ea typeface="+mn-ea"/>
                <a:cs typeface="+mn-cs"/>
              </a:rPr>
              <a:t>- Simplify complex ideas: Systems such as the human body or ecosystems have many parts. A model helps break them down into smaller, easier-to-learn parts.</a:t>
            </a:r>
          </a:p>
          <a:p>
            <a:pPr lvl="0"/>
            <a:r>
              <a:rPr lang="en-AU" sz="1600" kern="1200" dirty="0">
                <a:solidFill>
                  <a:schemeClr val="tx1"/>
                </a:solidFill>
                <a:effectLst/>
                <a:latin typeface="Public Sans" pitchFamily="2" charset="0"/>
                <a:ea typeface="+mn-ea"/>
                <a:cs typeface="+mn-cs"/>
              </a:rPr>
              <a:t>- Make predictions or test ideas: Scientists use models to see what might happen if something changes (e.g., weather models or food chain simulations).</a:t>
            </a:r>
          </a:p>
          <a:p>
            <a:pPr lvl="0"/>
            <a:r>
              <a:rPr lang="en-AU" sz="1600" kern="1200" dirty="0">
                <a:solidFill>
                  <a:schemeClr val="tx1"/>
                </a:solidFill>
                <a:effectLst/>
                <a:latin typeface="Public Sans" pitchFamily="2" charset="0"/>
                <a:ea typeface="+mn-ea"/>
                <a:cs typeface="+mn-cs"/>
              </a:rPr>
              <a:t>- Communicate scientific thinking: Models help scientists and students share ideas clearly — whether through diagrams, physical replicas, or written explanations.</a:t>
            </a:r>
          </a:p>
          <a:p>
            <a:pPr marL="285750" indent="-285750">
              <a:buFontTx/>
              <a:buChar char="-"/>
            </a:pPr>
            <a:endParaRPr lang="en-AU" b="0" dirty="0"/>
          </a:p>
          <a:p>
            <a:r>
              <a:rPr lang="en-AU" b="0" dirty="0"/>
              <a:t>Inform students that they will use models to describe the processes and functions of the body systems.</a:t>
            </a:r>
          </a:p>
          <a:p>
            <a:endParaRPr lang="en-AU" b="0" dirty="0"/>
          </a:p>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501142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Arial" panose="020B0604020202020204" pitchFamily="34" charset="0"/>
              <a:cs typeface="Arial" panose="020B0604020202020204" pitchFamily="34" charset="0"/>
            </a:endParaRPr>
          </a:p>
          <a:p>
            <a:r>
              <a:rPr lang="en-AU" b="0" dirty="0"/>
              <a:t>This slide is animated to facilitate class discussion to check student understanding of how the model relates to the processes and function of the digestive system.</a:t>
            </a:r>
          </a:p>
          <a:p>
            <a:endParaRPr lang="en-AU" b="0" dirty="0"/>
          </a:p>
          <a:p>
            <a:r>
              <a:rPr lang="en-AU" b="0" dirty="0"/>
              <a:t>Note that the number related to the slide points correlates to the number on the student flow chart diagram. For example, </a:t>
            </a:r>
            <a:r>
              <a:rPr lang="en-AU" b="1" dirty="0"/>
              <a:t>‘1. </a:t>
            </a:r>
            <a:r>
              <a:rPr lang="en-US" sz="1600" b="1" dirty="0"/>
              <a:t>Teeth physically break food into smaller pieces (physical digestion). Salivary glands release saliva with enzymes that start breaking down carbohydrates (chemical digestion).’ </a:t>
            </a:r>
            <a:r>
              <a:rPr lang="en-US" sz="1600" dirty="0"/>
              <a:t>w</a:t>
            </a:r>
            <a:r>
              <a:rPr lang="en-AU" b="0" dirty="0" err="1"/>
              <a:t>ould</a:t>
            </a:r>
            <a:r>
              <a:rPr lang="en-AU" b="0" dirty="0"/>
              <a:t> go into the box on the student resource that says 1. and so 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472344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93D1F-A2ED-6ECD-E48B-8DFFC7240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DD02D-33F5-BFB6-87C5-8602B6C816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332601D-8304-64D1-5434-77A7B742BAA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Arial" panose="020B0604020202020204" pitchFamily="34" charset="0"/>
              <a:cs typeface="Arial" panose="020B0604020202020204" pitchFamily="34" charset="0"/>
            </a:endParaRPr>
          </a:p>
          <a:p>
            <a:r>
              <a:rPr lang="en-AU" b="0" dirty="0"/>
              <a:t>This slide is animated to facilitate class discussion to check student understanding of how the model relates to the processes and function of the digestive system.</a:t>
            </a:r>
          </a:p>
          <a:p>
            <a:endParaRPr lang="en-AU" b="0" dirty="0"/>
          </a:p>
          <a:p>
            <a:r>
              <a:rPr lang="en-AU" b="0" dirty="0"/>
              <a:t>Note that the number related to the slide points correlates to the number on the student flow chart diagram. For example, </a:t>
            </a:r>
            <a:r>
              <a:rPr lang="en-AU" b="1" dirty="0"/>
              <a:t>‘1. </a:t>
            </a:r>
            <a:r>
              <a:rPr lang="en-US" sz="1600" b="1" dirty="0"/>
              <a:t>Teeth physically break food into smaller pieces (physical digestion). Salivary glands release saliva with enzymes that start breaking down carbohydrates (chemical digestion).’ </a:t>
            </a:r>
            <a:r>
              <a:rPr lang="en-US" sz="1600" dirty="0"/>
              <a:t>w</a:t>
            </a:r>
            <a:r>
              <a:rPr lang="en-AU" b="0" dirty="0" err="1"/>
              <a:t>ould</a:t>
            </a:r>
            <a:r>
              <a:rPr lang="en-AU" b="0" dirty="0"/>
              <a:t> go into the box on the student resource that says 1. and so on.</a:t>
            </a:r>
          </a:p>
        </p:txBody>
      </p:sp>
      <p:sp>
        <p:nvSpPr>
          <p:cNvPr id="4" name="Slide Number Placeholder 3">
            <a:extLst>
              <a:ext uri="{FF2B5EF4-FFF2-40B4-BE49-F238E27FC236}">
                <a16:creationId xmlns:a16="http://schemas.microsoft.com/office/drawing/2014/main" id="{731F8B60-8516-6F49-FB60-5211E1830D6C}"/>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239324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endParaRPr lang="en-AU" dirty="0"/>
          </a:p>
          <a:p>
            <a:r>
              <a:rPr lang="en-AU" dirty="0"/>
              <a:t>This can be displayed on the board for students to answer using mini whiteboards or by raising their hands to select the option. </a:t>
            </a:r>
          </a:p>
          <a:p>
            <a:endParaRPr lang="en-AU" sz="1600" dirty="0">
              <a:effectLst/>
              <a:latin typeface="Arial" panose="020B0604020202020204" pitchFamily="34" charset="0"/>
              <a:ea typeface="Calibri" panose="020F0502020204030204" pitchFamily="34" charset="0"/>
            </a:endParaRPr>
          </a:p>
          <a:p>
            <a:r>
              <a:rPr lang="en-AU" sz="1600" dirty="0">
                <a:effectLst/>
                <a:latin typeface="Arial" panose="020B0604020202020204" pitchFamily="34" charset="0"/>
                <a:ea typeface="Calibri" panose="020F0502020204030204" pitchFamily="34" charset="0"/>
              </a:rPr>
              <a:t>This slide is animated to reveal the correct response, C.</a:t>
            </a:r>
            <a:endParaRPr lang="en-AU" sz="1600" b="1" dirty="0">
              <a:effectLst/>
              <a:latin typeface="Arial" panose="020B0604020202020204" pitchFamily="34" charset="0"/>
              <a:ea typeface="Calibri" panose="020F0502020204030204" pitchFamily="34" charset="0"/>
            </a:endParaRPr>
          </a:p>
          <a:p>
            <a:endParaRPr lang="en-AU" dirty="0"/>
          </a:p>
          <a:p>
            <a:r>
              <a:rPr lang="en-AU" b="1" dirty="0"/>
              <a:t>Reasons students may have selected the other responses.</a:t>
            </a:r>
            <a:br>
              <a:rPr lang="en-AU" b="1" dirty="0"/>
            </a:br>
            <a:br>
              <a:rPr lang="en-AU" b="0" dirty="0"/>
            </a:br>
            <a:r>
              <a:rPr lang="en-AU" b="1" dirty="0"/>
              <a:t>A: </a:t>
            </a:r>
            <a:r>
              <a:rPr lang="en-AU" b="0" dirty="0"/>
              <a:t>This describes a stem cell, not a specialised cell. Specialised cells already have a set role. Students may confuse specialised cells with stem cells, which are undifferentiated and can become specialised.</a:t>
            </a:r>
          </a:p>
          <a:p>
            <a:r>
              <a:rPr lang="en-AU" b="1" dirty="0"/>
              <a:t>B: </a:t>
            </a:r>
            <a:r>
              <a:rPr lang="en-AU" b="0" dirty="0"/>
              <a:t>Specialised cells are found in both plants and animals. Students might mistakenly think specialised cells are a feature of animals only, possibly because earlier lessons focused on human biology.</a:t>
            </a:r>
          </a:p>
          <a:p>
            <a:r>
              <a:rPr lang="en-AU" b="1" dirty="0"/>
              <a:t>C: </a:t>
            </a:r>
            <a:r>
              <a:rPr lang="en-AU" b="0" dirty="0"/>
              <a:t>This is the correct response.</a:t>
            </a:r>
          </a:p>
          <a:p>
            <a:r>
              <a:rPr lang="en-AU" b="1" dirty="0"/>
              <a:t>D: </a:t>
            </a:r>
            <a:r>
              <a:rPr lang="en-AU" b="0" dirty="0"/>
              <a:t>This is the opposite of what a specialised cell is. Specialised cells differ in structure and function. Students may not yet grasp that differentiation leads to diverse cell types with distinct roles, or they might assume all cells are similar because they all have basic structures like a cell membrane.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423193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DE8C-58D9-40C7-F39B-C6B1F6C86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23436-CCFD-232A-3F00-F6DF8E511B3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2A896CF-3E1F-59E7-3B5A-08BBC0E1F1E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This slide contains animations.</a:t>
            </a:r>
            <a:br>
              <a:rPr lang="en-AU" b="0"/>
            </a:br>
            <a:br>
              <a:rPr lang="en-AU" b="0"/>
            </a:br>
            <a:r>
              <a:rPr lang="en-AU" b="0"/>
              <a:t>Use this slide to recall the structures and function of the digestive system. *CLICK*</a:t>
            </a:r>
            <a:br>
              <a:rPr lang="en-AU" b="0"/>
            </a:br>
            <a:br>
              <a:rPr lang="en-AU" b="0"/>
            </a:br>
            <a:r>
              <a:rPr lang="en-AU" b="0"/>
              <a:t>Recall the function of the different structures in the digestive system. </a:t>
            </a:r>
            <a:br>
              <a:rPr lang="en-AU" b="0"/>
            </a:br>
            <a:r>
              <a:rPr lang="en-AU" b="1"/>
              <a:t>Salivary glands: </a:t>
            </a:r>
            <a:r>
              <a:rPr lang="en-AU" b="0"/>
              <a:t>Release saliva containing enzymes that begin the chemical digestion of carbohydrates in the mouth</a:t>
            </a:r>
            <a:br>
              <a:rPr lang="en-AU" b="0"/>
            </a:br>
            <a:r>
              <a:rPr lang="en-AU" b="1" err="1"/>
              <a:t>Mouth</a:t>
            </a:r>
            <a:r>
              <a:rPr lang="en-AU" b="1"/>
              <a:t>: </a:t>
            </a:r>
            <a:r>
              <a:rPr lang="en-AU" b="0"/>
              <a:t>Begins mechanical digestion by chewing and chemical digestion of carbohydrates with saliva</a:t>
            </a:r>
          </a:p>
          <a:p>
            <a:r>
              <a:rPr lang="en-AU" b="1"/>
              <a:t>Oesophagus: </a:t>
            </a:r>
            <a:r>
              <a:rPr lang="en-AU" b="0"/>
              <a:t>Uses mechanical movement (peristalsis) to push food from the mouth to stomach</a:t>
            </a:r>
            <a:br>
              <a:rPr lang="en-AU" b="1"/>
            </a:br>
            <a:r>
              <a:rPr lang="en-AU" b="1"/>
              <a:t>Liver: </a:t>
            </a:r>
            <a:r>
              <a:rPr lang="en-AU" b="0"/>
              <a:t>Produces bile, which helps chemically digest fats</a:t>
            </a:r>
          </a:p>
          <a:p>
            <a:r>
              <a:rPr lang="en-AU" b="1"/>
              <a:t>Gall bladder: </a:t>
            </a:r>
            <a:r>
              <a:rPr lang="en-AU" b="0"/>
              <a:t>Stores and releases bile into the small intestine when needed for fat digestion</a:t>
            </a:r>
            <a:br>
              <a:rPr lang="en-AU" b="1"/>
            </a:br>
            <a:r>
              <a:rPr lang="en-AU" b="1"/>
              <a:t>Stomach: </a:t>
            </a:r>
            <a:r>
              <a:rPr lang="en-AU" b="0"/>
              <a:t>Mixes food through mechanical churning and chemical digestion using acid and enzymes to break down proteins</a:t>
            </a:r>
          </a:p>
          <a:p>
            <a:r>
              <a:rPr lang="en-AU" b="1"/>
              <a:t>Pancreas: </a:t>
            </a:r>
            <a:r>
              <a:rPr lang="en-AU" b="0"/>
              <a:t>Produces and releases enzymes that aid chemical digestion of proteins, fats, and carbohydrates in the small intestine</a:t>
            </a:r>
          </a:p>
          <a:p>
            <a:r>
              <a:rPr lang="en-AU" b="1"/>
              <a:t>Small intestine: </a:t>
            </a:r>
            <a:r>
              <a:rPr lang="en-AU" b="0"/>
              <a:t>Completes digestion of all food types and absorbs nutrients into the bloodstream</a:t>
            </a:r>
          </a:p>
          <a:p>
            <a:r>
              <a:rPr lang="en-AU" b="1"/>
              <a:t>Large intestine: </a:t>
            </a:r>
            <a:r>
              <a:rPr lang="en-AU" b="0"/>
              <a:t>Absorbs water from remaining food and compacts waste into faeces</a:t>
            </a:r>
          </a:p>
          <a:p>
            <a:r>
              <a:rPr lang="en-AU" b="1"/>
              <a:t>Rectum: </a:t>
            </a:r>
            <a:r>
              <a:rPr lang="en-AU" b="0"/>
              <a:t>Stores faeces</a:t>
            </a:r>
            <a:endParaRPr lang="en-AU" b="1"/>
          </a:p>
          <a:p>
            <a:r>
              <a:rPr lang="en-AU" b="1"/>
              <a:t>Anus: </a:t>
            </a:r>
            <a:r>
              <a:rPr lang="en-AU" sz="1600" kern="1200">
                <a:solidFill>
                  <a:schemeClr val="tx1"/>
                </a:solidFill>
                <a:effectLst/>
                <a:latin typeface="Public Sans" pitchFamily="2" charset="0"/>
                <a:ea typeface="+mn-ea"/>
                <a:cs typeface="+mn-cs"/>
              </a:rPr>
              <a:t>Controls when faeces leave the body, eliminates the faeces.</a:t>
            </a:r>
            <a:endParaRPr lang="en-AU" b="1"/>
          </a:p>
        </p:txBody>
      </p:sp>
      <p:sp>
        <p:nvSpPr>
          <p:cNvPr id="4" name="Slide Number Placeholder 3">
            <a:extLst>
              <a:ext uri="{FF2B5EF4-FFF2-40B4-BE49-F238E27FC236}">
                <a16:creationId xmlns:a16="http://schemas.microsoft.com/office/drawing/2014/main" id="{C7A8579D-83C3-B995-439E-280326B09B4E}"/>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1842968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9DB1-FD2A-B2CA-C59B-99A367CCC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41F32-7AA2-8650-E13B-80251F406DE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E3F19C1-EC26-6288-5EF2-77B9155F57A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This slide contains animations.</a:t>
            </a:r>
          </a:p>
          <a:p>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Use this slide as an example from the digestive system to show that specialised cells work together to form tissues, which make up organs, and </a:t>
            </a:r>
            <a:r>
              <a:rPr lang="en-AU" sz="1600" kern="1200">
                <a:solidFill>
                  <a:schemeClr val="tx1"/>
                </a:solidFill>
                <a:effectLst/>
                <a:latin typeface="Public Sans" pitchFamily="2" charset="0"/>
                <a:ea typeface="+mn-ea"/>
                <a:cs typeface="+mn-cs"/>
              </a:rPr>
              <a:t>these organs are organised into larger organ systems.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To be read to students: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In this slide, the specialised cell shown is a muscle cell, a type of long cell. Muscle cells in the digestive system are especially important for peristalsis - the wave-like muscle contractions that push food along the digestive tract.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 specialised cells are shown grouped together to form muscle tissue - in this case, part of the oesophageal wall. The tissue image shows layers of cells that work together to contract and move food from the mouth down to the stomach. The oesophagus contains smooth muscle tissue, which functions involuntarily and rhythmically to transport food.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 organ image depicts the oesophagus, which is made up of multiple tissues including muscle tissue, connective tissue, and epithelial tissue. These tissues work together to protect the organ, move food, and secrete mucus to ease the passage of food.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Finally, the full-body diagram highlights the digestive system, an organ system made up of several organs working together, including the mouth, oesophagus, stomach, intestines, liver, and pancreas. The digestive system’s function is to break down food, absorb nutrients, and eliminate waste, all of which rely on the coordinated work of various cells, tissues, and organs.</a:t>
            </a:r>
            <a:endParaRPr lang="en-AU"/>
          </a:p>
        </p:txBody>
      </p:sp>
      <p:sp>
        <p:nvSpPr>
          <p:cNvPr id="4" name="Slide Number Placeholder 3">
            <a:extLst>
              <a:ext uri="{FF2B5EF4-FFF2-40B4-BE49-F238E27FC236}">
                <a16:creationId xmlns:a16="http://schemas.microsoft.com/office/drawing/2014/main" id="{431319C9-CA62-2FC4-033D-F1D7EF9D6FCB}"/>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10868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2CA0-1861-DE4F-2C6B-3002499E6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A7CC8-965B-0D52-681B-CC166C200B5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41B30DC-35D7-442C-CDF5-CEBF555C935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p>
          <a:p>
            <a:r>
              <a:rPr lang="en-AU" b="1"/>
              <a:t>Notes for vendors [to be removed after slide deck creation]:</a:t>
            </a:r>
            <a:endParaRPr lang="en-US">
              <a:cs typeface="Calibri"/>
            </a:endParaRPr>
          </a:p>
          <a:p>
            <a:pPr marL="171450" indent="-171450">
              <a:buFont typeface="Arial"/>
              <a:buChar char="•"/>
            </a:pPr>
            <a:r>
              <a:rPr lang="en-AU" b="1"/>
              <a:t>Create hyperlinks to dividers that match lesson numbers by</a:t>
            </a:r>
          </a:p>
          <a:p>
            <a:pPr marL="781035" lvl="1" indent="-171450">
              <a:buFont typeface="Arial"/>
              <a:buChar char="•"/>
            </a:pPr>
            <a:r>
              <a:rPr lang="en-AU" b="1"/>
              <a:t>Right click on the number&gt;edit link&gt;select slide in deck to connect to</a:t>
            </a:r>
          </a:p>
          <a:p>
            <a:pPr marL="171450" indent="-171450">
              <a:buFont typeface="Arial"/>
              <a:buChar char="•"/>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1C78DF93-D78A-398E-E1BE-943295FE1191}"/>
              </a:ext>
            </a:extLst>
          </p:cNvPr>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75113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 </a:t>
            </a:r>
            <a:br>
              <a:rPr lang="en-AU" b="0"/>
            </a:br>
            <a:br>
              <a:rPr lang="en-AU" b="0"/>
            </a:br>
            <a:r>
              <a:rPr lang="en-AU" b="0"/>
              <a:t>Use this slide to outline the structure and function of smooth muscle cells and relate this to how these structures support digestive system functions. Support students to complete the oesophagus row in Table 1 – relating structure to function (Student resource-TRB1), by extracting and summarising relevant information from the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Depending on the skills of your students, these slides can be printed out and provided as ‘stations’ for students to rotate through to extract and summarise key points to complete Table 1 – relating structure to function in the student resource in TRB1.</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381662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0F39A-4BA0-FBE2-443B-2D8AE4408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9CE42-D23B-99CA-C53F-47C20FE3BD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5731BBD-AA29-0ABB-2070-83A056F4200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br>
              <a:rPr lang="en-AU" b="0"/>
            </a:br>
            <a:br>
              <a:rPr lang="en-AU" b="0"/>
            </a:br>
            <a:r>
              <a:rPr lang="en-AU" b="0"/>
              <a:t>Use this slide to outline the structure and function of specialised cells in the organ and relate this to how these structures support digestive system functions. Note that students will need to get the information about the structure of smooth cells from the previous slide. Support students to complete the stomach row in Table 1 – relating structure to function, by extracting and summarising relevant information from the slide.</a:t>
            </a:r>
            <a:endParaRPr lang="en-AU"/>
          </a:p>
        </p:txBody>
      </p:sp>
      <p:sp>
        <p:nvSpPr>
          <p:cNvPr id="4" name="Slide Number Placeholder 3">
            <a:extLst>
              <a:ext uri="{FF2B5EF4-FFF2-40B4-BE49-F238E27FC236}">
                <a16:creationId xmlns:a16="http://schemas.microsoft.com/office/drawing/2014/main" id="{0BBE843C-2006-EC84-491C-E38B35C62668}"/>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235024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43B01-CCD0-DEB6-C896-3FAADE017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52492-FBD8-DECB-0A93-C830C635261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28F879-0E90-3A27-C31D-4040CDF5139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 </a:t>
            </a:r>
            <a:br>
              <a:rPr lang="en-AU" b="0"/>
            </a:br>
            <a:br>
              <a:rPr lang="en-AU" b="0"/>
            </a:br>
            <a:r>
              <a:rPr lang="en-AU" b="0"/>
              <a:t>Use this slide to outline the structure and function of specialised cells in the organ and relate this to how these structures support digestive system functions.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Students use this slide to independently complete the small intestine row in Table 1 – relating structure to function, by extracting and summarising relevant information from the slide.</a:t>
            </a:r>
            <a:endParaRPr lang="en-AU"/>
          </a:p>
        </p:txBody>
      </p:sp>
      <p:sp>
        <p:nvSpPr>
          <p:cNvPr id="4" name="Slide Number Placeholder 3">
            <a:extLst>
              <a:ext uri="{FF2B5EF4-FFF2-40B4-BE49-F238E27FC236}">
                <a16:creationId xmlns:a16="http://schemas.microsoft.com/office/drawing/2014/main" id="{331BCE74-8BD9-0187-81F6-E0517EA43421}"/>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2770441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6534E-7704-706E-45CE-265B8F903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9BF9C-EA5E-5131-3E41-7E5C481E2C0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768CD8E-1041-66DA-6445-FCBE3FB27AF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br>
              <a:rPr lang="en-AU" b="0"/>
            </a:br>
            <a:br>
              <a:rPr lang="en-AU" b="0"/>
            </a:br>
            <a:r>
              <a:rPr lang="en-AU" b="0"/>
              <a:t>Use this slide to outline the structure and function of specialised cells in the organ and relate this to how these structures support digestive system functions.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Students use this slide to independently complete the large intestine row in Table 1 – relating structure to function, by extracting and summarising relevant information from the slide.</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8F2E2740-E9D8-B7A7-B633-12F489FDF428}"/>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896876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0D77-6299-D510-7A42-6731E4DBB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71558-8584-7D24-03CC-FFEC9CAE9DF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9E263C2-29DF-BD2C-646A-7A1EBC0F493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contains animations.</a:t>
            </a:r>
            <a:br>
              <a:rPr lang="en-AU" b="0"/>
            </a:br>
            <a:br>
              <a:rPr lang="en-AU" b="0"/>
            </a:br>
            <a:r>
              <a:rPr lang="en-AU" b="0"/>
              <a:t>Use this slide to outline the structure and function of specialised cells in the organ and relate this to how these structures support digestive system functions.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Students use this slide to independently complete the anus row in Table 1 – relating structure to function, by extracting and summarising relevant information from the slide.</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1DA796AC-8930-CF6E-F17D-7A91A9633DEE}"/>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2410417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A class set of mini whiteboards can be used for this activity. Alternatively, one A4 piece of paper can be given to each student.</a:t>
            </a:r>
          </a:p>
          <a:p>
            <a:endParaRPr lang="en-AU" b="0"/>
          </a:p>
          <a:p>
            <a:pPr marL="0" indent="0" algn="l">
              <a:lnSpc>
                <a:spcPct val="150000"/>
              </a:lnSpc>
              <a:buNone/>
            </a:pPr>
            <a:r>
              <a:rPr lang="en-AU" b="0"/>
              <a:t>Sample student response</a:t>
            </a:r>
            <a:br>
              <a:rPr lang="en-AU" b="0"/>
            </a:br>
            <a:r>
              <a:rPr lang="en-AU" b="0"/>
              <a:t>1. </a:t>
            </a:r>
            <a:r>
              <a:rPr lang="en-AU" sz="1800" b="1"/>
              <a:t>The name of a specialised cell (choose one)</a:t>
            </a:r>
          </a:p>
          <a:p>
            <a:pPr marL="952485" lvl="1" indent="-342900">
              <a:lnSpc>
                <a:spcPct val="150000"/>
              </a:lnSpc>
              <a:buFont typeface="Arial" panose="020B0604020202020204" pitchFamily="34" charset="0"/>
              <a:buChar char="•"/>
            </a:pPr>
            <a:r>
              <a:rPr lang="en-AU" sz="1800"/>
              <a:t>Epithelial cell with microvilli.</a:t>
            </a:r>
          </a:p>
          <a:p>
            <a:pPr marL="0" indent="0">
              <a:lnSpc>
                <a:spcPct val="150000"/>
              </a:lnSpc>
              <a:buFont typeface="+mj-lt"/>
              <a:buNone/>
            </a:pPr>
            <a:r>
              <a:rPr lang="en-AU" sz="1800" b="1"/>
              <a:t>2. One key structural feature of that cell.</a:t>
            </a:r>
          </a:p>
          <a:p>
            <a:pPr marL="0" indent="0">
              <a:lnSpc>
                <a:spcPct val="150000"/>
              </a:lnSpc>
              <a:buFont typeface="+mj-lt"/>
              <a:buNone/>
            </a:pPr>
            <a:r>
              <a:rPr lang="en-AU" sz="1800"/>
              <a:t>Has many tiny finger-like projections called microvilli on the surface.</a:t>
            </a:r>
            <a:endParaRPr lang="en-AU" sz="1800" b="1"/>
          </a:p>
          <a:p>
            <a:pPr marL="0" indent="0">
              <a:lnSpc>
                <a:spcPct val="150000"/>
              </a:lnSpc>
              <a:buFont typeface="+mj-lt"/>
              <a:buNone/>
            </a:pPr>
            <a:r>
              <a:rPr lang="en-AU" sz="1800" b="1"/>
              <a:t>3. How does that structural feature help it perform its function in the digestive system?</a:t>
            </a:r>
          </a:p>
          <a:p>
            <a:pPr marL="0" indent="0">
              <a:lnSpc>
                <a:spcPct val="150000"/>
              </a:lnSpc>
              <a:buFont typeface="+mj-lt"/>
              <a:buNone/>
            </a:pPr>
            <a:r>
              <a:rPr lang="en-AU"/>
              <a:t>This increases surface area to absorb more nutrients faster.</a:t>
            </a:r>
            <a:br>
              <a:rPr lang="en-AU" b="0"/>
            </a:b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816568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46</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794C-B87D-ACBF-60BE-8C7F2D016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92DF6-E451-9400-F50E-26C5539F304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8BCE437-712B-6D22-C3C6-DAF449F4A10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contains animations.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Provide students with instructions to first identify the organs from the list that are part of the respiratory system. Students only need to link the organs of the respiratory system to their relevant functions. This means that there will be words remaining in the word bank that are not matched to a function. This will check if students understand the organs of the respiratory system and their function.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When in presentation mode, click on the tiles under the </a:t>
            </a:r>
            <a:r>
              <a:rPr lang="en-AU" sz="1600" b="1" dirty="0"/>
              <a:t>Word bank </a:t>
            </a:r>
            <a:r>
              <a:rPr lang="en-AU" sz="1600" b="0" dirty="0"/>
              <a:t>(in any order) </a:t>
            </a:r>
            <a:r>
              <a:rPr lang="en-AU" sz="1600" b="1" dirty="0"/>
              <a:t> </a:t>
            </a:r>
            <a:r>
              <a:rPr lang="en-AU" sz="1600" b="0" dirty="0"/>
              <a:t>to match them to their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If there is a range of answers, you may choose to respond through a structured class discussion. Ask one student to explain why they gave the answer they did; ask another student to explain why they agree with them; ask another to explain why they disagree, and so on. This sort of discussion gives students the opportunity to explore their thinking and for you to really understand their learning needs.</a:t>
            </a:r>
            <a:endParaRPr lang="en-AU" sz="16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If students have misunderstandings about which organs are part of the respiratory system and what their main functions are, it may be helpful to </a:t>
            </a:r>
            <a:r>
              <a:rPr lang="en-AU" sz="1800" dirty="0">
                <a:effectLst/>
                <a:latin typeface="Calibri" panose="020F0502020204030204" pitchFamily="34" charset="0"/>
                <a:ea typeface="Calibri" panose="020F0502020204030204" pitchFamily="34" charset="0"/>
                <a:cs typeface="Arial" panose="020B0604020202020204" pitchFamily="34" charset="0"/>
              </a:rPr>
              <a:t>lead a small-group discussion activity in which students </a:t>
            </a:r>
            <a:r>
              <a:rPr lang="en-GB" sz="1800" dirty="0">
                <a:effectLst/>
                <a:latin typeface="Calibri" panose="020F0502020204030204" pitchFamily="34" charset="0"/>
                <a:ea typeface="Calibri" panose="020F0502020204030204" pitchFamily="34" charset="0"/>
                <a:cs typeface="Arial" panose="020B0604020202020204" pitchFamily="34" charset="0"/>
              </a:rPr>
              <a:t>work together to stick organs onto a poster or a T-shirt and explain their functions. The focus of the activity should be on group discussion to reach a consensus on where to place the organs and how to explain their functions. Through discussions, students can check their understanding and develop their explanations. Listening in on each group’s conversations will often give you insights into how your students are thinking. After their </a:t>
            </a:r>
            <a:r>
              <a:rPr lang="en-AU" sz="1800" dirty="0">
                <a:effectLst/>
                <a:latin typeface="Calibri" panose="020F0502020204030204" pitchFamily="34" charset="0"/>
                <a:ea typeface="Calibri" panose="020F0502020204030204" pitchFamily="34" charset="0"/>
                <a:cs typeface="Arial" panose="020B0604020202020204" pitchFamily="34" charset="0"/>
              </a:rPr>
              <a:t>discussion, each group should be prepared to report the key points </a:t>
            </a:r>
            <a:r>
              <a:rPr lang="en-GB" sz="1800" dirty="0">
                <a:effectLst/>
                <a:latin typeface="Calibri" panose="020F0502020204030204" pitchFamily="34" charset="0"/>
                <a:ea typeface="Calibri" panose="020F0502020204030204" pitchFamily="34" charset="0"/>
                <a:cs typeface="Arial" panose="020B0604020202020204" pitchFamily="34" charset="0"/>
              </a:rPr>
              <a:t>to another group or to the class.</a:t>
            </a:r>
            <a:endParaRPr lang="en-AU" sz="1600" b="0" dirty="0"/>
          </a:p>
        </p:txBody>
      </p:sp>
      <p:sp>
        <p:nvSpPr>
          <p:cNvPr id="4" name="Slide Number Placeholder 3">
            <a:extLst>
              <a:ext uri="{FF2B5EF4-FFF2-40B4-BE49-F238E27FC236}">
                <a16:creationId xmlns:a16="http://schemas.microsoft.com/office/drawing/2014/main" id="{9177EA3E-0619-0E60-C088-28304A1433F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865519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This slide contains animations</a:t>
            </a:r>
            <a:r>
              <a:rPr lang="en-AU" b="1"/>
              <a:t>. </a:t>
            </a:r>
            <a:r>
              <a:rPr lang="en-AU"/>
              <a:t>This video has closed captions and contains a transcript.</a:t>
            </a:r>
          </a:p>
          <a:p>
            <a:endParaRPr lang="en-AU"/>
          </a:p>
          <a:p>
            <a:r>
              <a:rPr lang="en-AU"/>
              <a:t>Show the students the questions. Inform them that they will need to extract key points from the video to summarise and answer these questions, as well as label the respiratory system diagram in TRB1, the student resource for labelling the respiratory system. Watch the video 'How Your Lungs Work' using this link: https://www.youtube.com/watch?v=0giiDDBJVQU </a:t>
            </a:r>
          </a:p>
          <a:p>
            <a:endParaRPr lang="en-AU"/>
          </a:p>
          <a:p>
            <a:r>
              <a:rPr lang="en-AU"/>
              <a:t>Sample response: The labelled respiratory system is on the next slide. </a:t>
            </a:r>
          </a:p>
          <a:p>
            <a:pPr marL="285750" indent="-285750">
              <a:buFont typeface="Arial" panose="020B0604020202020204" pitchFamily="34" charset="0"/>
              <a:buChar char="•"/>
            </a:pPr>
            <a:r>
              <a:rPr lang="en-AU"/>
              <a:t>The respiratory system brings oxygen into the body and removes carbon dioxide. This process helps body cells obtain the oxygen needed to produce energy. </a:t>
            </a:r>
          </a:p>
          <a:p>
            <a:pPr marL="285750" indent="-285750">
              <a:buFont typeface="Arial" panose="020B0604020202020204" pitchFamily="34" charset="0"/>
              <a:buChar char="•"/>
            </a:pPr>
            <a:r>
              <a:rPr lang="en-AU"/>
              <a:t>"Inhale" refers to breathing in air, which delivers oxygen to the lungs. </a:t>
            </a:r>
          </a:p>
          <a:p>
            <a:pPr marL="285750" indent="-285750">
              <a:buFont typeface="Arial" panose="020B0604020202020204" pitchFamily="34" charset="0"/>
              <a:buChar char="•"/>
            </a:pPr>
            <a:r>
              <a:rPr lang="en-AU"/>
              <a:t>"Exhale" refers to breathing out air, which eliminates carbon dioxide from the body. </a:t>
            </a:r>
          </a:p>
          <a:p>
            <a:pPr marL="285750" indent="-285750">
              <a:buFont typeface="Arial" panose="020B0604020202020204" pitchFamily="34" charset="0"/>
              <a:buChar char="•"/>
            </a:pPr>
            <a:r>
              <a:rPr lang="en-AU"/>
              <a:t>During inhalation, the diaphragm moves down and flattens, creating more space in the chest cavity for air to enter. </a:t>
            </a:r>
          </a:p>
          <a:p>
            <a:pPr marL="285750" indent="-285750">
              <a:buFont typeface="Arial" panose="020B0604020202020204" pitchFamily="34" charset="0"/>
              <a:buChar char="•"/>
            </a:pPr>
            <a:r>
              <a:rPr lang="en-AU"/>
              <a:t>When exhaling, the diaphragm moves back up into a dome shape, pushing air out of the lungs. </a:t>
            </a:r>
          </a:p>
          <a:p>
            <a:pPr marL="285750" indent="-285750">
              <a:buFont typeface="Arial" panose="020B0604020202020204" pitchFamily="34" charset="0"/>
              <a:buChar char="•"/>
            </a:pPr>
            <a:r>
              <a:rPr lang="en-AU"/>
              <a:t>Gas exchange occurs in the alveoli, the tiny air sacs in the lungs. Oxygen transfers into the blood, while carbon dioxide moves from the blood into the alveoli to be exhaled.</a:t>
            </a:r>
          </a:p>
          <a:p>
            <a:endParaRPr lang="en-AU"/>
          </a:p>
          <a:p>
            <a:r>
              <a:rPr lang="en-AU"/>
              <a:t>Facilitate a class discussion to assess the students' understanding of the organs and the functions of the respiratory system.</a:t>
            </a:r>
          </a:p>
          <a:p>
            <a:endParaRPr lang="en-AU"/>
          </a:p>
          <a:p>
            <a:r>
              <a:rPr lang="en-AU"/>
              <a:t>*CLICK* to present bonus questions about the diaphragm. </a:t>
            </a:r>
          </a:p>
          <a:p>
            <a:endParaRPr lang="en-AU"/>
          </a:p>
          <a:p>
            <a:r>
              <a:rPr lang="en-AU"/>
              <a:t>Allow the students time to formulate a response, pair up with someone nearby to discuss their thoughts, and then share their insights with the entire class.</a:t>
            </a:r>
          </a:p>
          <a:p>
            <a:endParaRPr lang="en-AU"/>
          </a:p>
          <a:p>
            <a:r>
              <a:rPr lang="en-AU"/>
              <a:t>Sample responses to bonus questions:</a:t>
            </a:r>
          </a:p>
          <a:p>
            <a:endParaRPr lang="en-AU"/>
          </a:p>
          <a:p>
            <a:r>
              <a:rPr lang="en-AU"/>
              <a:t>If the diaphragm could not move properly, breathing deeply would become difficult. The body would rely on other muscles to assist with breathing, potentially leading to feelings of shortness of breath and increased fatigue. In severe cases, breathing assistance, such as a ventilator, might be necessary. During exercise, the diaphragm functions more rapidly and forcefully to intake additional oxygen. As a result, the breathing rate quickens, and the diaphragm moves more deeply to fill the lungs, allowing greater air intake to meet the heightened oxygen demands of the muscles.</a:t>
            </a:r>
            <a:br>
              <a:rPr lang="en-AU" b="1"/>
            </a:br>
            <a:br>
              <a:rPr lang="en-AU" b="0"/>
            </a:br>
            <a:br>
              <a:rPr lang="en-AU" b="0"/>
            </a:br>
            <a:endParaRPr lang="en-AU" b="1"/>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9591621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BA5F0-E06C-1D4E-1199-3BB382311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B724F-364B-FD2F-25DE-7912A95CC7A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BBC0BA0-F229-21D3-7B97-260EBBAD8AB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r>
              <a:rPr lang="en-AU" b="0">
                <a:latin typeface="Arial" panose="020B0604020202020204" pitchFamily="34" charset="0"/>
                <a:cs typeface="Arial" panose="020B0604020202020204" pitchFamily="34" charset="0"/>
              </a:rPr>
              <a:t>This slide contains animations.</a:t>
            </a:r>
          </a:p>
          <a:p>
            <a:endParaRPr lang="en-AU" b="1">
              <a:latin typeface="Arial" panose="020B0604020202020204" pitchFamily="34" charset="0"/>
              <a:cs typeface="Arial" panose="020B0604020202020204" pitchFamily="34" charset="0"/>
            </a:endParaRPr>
          </a:p>
          <a:p>
            <a:r>
              <a:rPr lang="en-AU" b="0"/>
              <a:t>This slide is animated to facilitate class discussion about the organs in the respiratory system.</a:t>
            </a:r>
          </a:p>
        </p:txBody>
      </p:sp>
      <p:sp>
        <p:nvSpPr>
          <p:cNvPr id="4" name="Slide Number Placeholder 3">
            <a:extLst>
              <a:ext uri="{FF2B5EF4-FFF2-40B4-BE49-F238E27FC236}">
                <a16:creationId xmlns:a16="http://schemas.microsoft.com/office/drawing/2014/main" id="{0F1E6556-C283-A618-9775-1D55811F999C}"/>
              </a:ext>
            </a:extLst>
          </p:cNvPr>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207635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endParaRPr lang="en-AU" sz="1600">
              <a:latin typeface="Arial"/>
              <a:cs typeface="Arial"/>
            </a:endParaRPr>
          </a:p>
          <a:p>
            <a:r>
              <a:rPr lang="en-AU" sz="1600">
                <a:latin typeface="Arial"/>
                <a:cs typeface="Arial"/>
              </a:rPr>
              <a:t>Content in this section aligns with essential question 1 in the program of learning and with Teacher resource book 1.</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4251266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0AD3C-317F-64ED-173B-268C080DA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6108C-F4E1-9FB9-22F6-0D482124624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039C7E7-73C5-1A1B-7C48-B5878B9B488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This slide contains animations.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Provide instructions to students to first identify the function of the organs which are part of the respiratory system.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When in presentation mode, click on the tiles under the </a:t>
            </a:r>
            <a:r>
              <a:rPr lang="en-AU" sz="1600" b="1"/>
              <a:t>Word bank </a:t>
            </a:r>
            <a:r>
              <a:rPr lang="en-AU" sz="1600" b="0"/>
              <a:t>(in any order) </a:t>
            </a:r>
            <a:r>
              <a:rPr lang="en-AU" sz="1600" b="1"/>
              <a:t> </a:t>
            </a:r>
            <a:r>
              <a:rPr lang="en-AU" sz="1600" b="0"/>
              <a:t>to match it to its meaning.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endParaRPr lang="en-AU" b="0"/>
          </a:p>
        </p:txBody>
      </p:sp>
      <p:sp>
        <p:nvSpPr>
          <p:cNvPr id="4" name="Slide Number Placeholder 3">
            <a:extLst>
              <a:ext uri="{FF2B5EF4-FFF2-40B4-BE49-F238E27FC236}">
                <a16:creationId xmlns:a16="http://schemas.microsoft.com/office/drawing/2014/main" id="{214AFDAF-4AD1-C787-ED44-BC7126840850}"/>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2881882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AFF8A-1E38-1FB2-DA84-DDF4CD2D8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D2D53-5F30-C0BE-8160-626E9262E75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12899F3-BA77-9FA8-E24F-ECC2A5007BBC}"/>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dirty="0"/>
              <a:t>This can be displayed on the board for students to answer using mini whiteboards or by raising their hands to select the option. </a:t>
            </a: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This slide is animated to reveal the </a:t>
            </a:r>
            <a:r>
              <a:rPr lang="en-AU" sz="1800" b="1" dirty="0">
                <a:effectLst/>
                <a:latin typeface="Arial" panose="020B0604020202020204" pitchFamily="34" charset="0"/>
                <a:ea typeface="Calibri" panose="020F0502020204030204" pitchFamily="34" charset="0"/>
              </a:rPr>
              <a:t>correct response, D</a:t>
            </a:r>
            <a:r>
              <a:rPr lang="en-AU" sz="1800" dirty="0">
                <a:effectLst/>
                <a:latin typeface="Arial" panose="020B0604020202020204" pitchFamily="34" charset="0"/>
                <a:ea typeface="Calibri" panose="020F0502020204030204" pitchFamily="34" charset="0"/>
              </a:rPr>
              <a:t>. Further explanations of students' understanding and misconceptions based on their responses are below.</a:t>
            </a:r>
          </a:p>
          <a:p>
            <a:endParaRPr lang="en-AU" sz="1800" dirty="0">
              <a:effectLst/>
              <a:latin typeface="Arial" panose="020B0604020202020204" pitchFamily="34" charset="0"/>
              <a:ea typeface="Calibri" panose="020F0502020204030204" pitchFamily="34" charset="0"/>
            </a:endParaRPr>
          </a:p>
          <a:p>
            <a:r>
              <a:rPr lang="en-AU" b="1" dirty="0"/>
              <a:t>The explanations for each response are below.</a:t>
            </a:r>
          </a:p>
          <a:p>
            <a:r>
              <a:rPr lang="en-AU" b="1" dirty="0"/>
              <a:t>A:  </a:t>
            </a:r>
            <a:r>
              <a:rPr lang="en-AU" b="0" dirty="0"/>
              <a:t>This is the function of the circulatory system, not the respiratory system. Students may confuse the role of the lungs (which oxygenate the blood) with that of the heart and blood vessels (which distribute oxygen and nutrients). They may also see the word ‘oxygen’ and assume it must be correct.</a:t>
            </a:r>
          </a:p>
          <a:p>
            <a:r>
              <a:rPr lang="en-AU" b="1" dirty="0"/>
              <a:t>B:  </a:t>
            </a:r>
            <a:r>
              <a:rPr lang="en-AU" b="0" dirty="0"/>
              <a:t>Oxygen is not broken down; it is used in cellular respiration (inside mitochondria) to help release energy from glucose, not from the oxygen itself. Students often confuse the use of oxygen in respiration with the idea of ‘breaking down’ molecules, such as food. This reflects confusion between digestive and cellular respiration.</a:t>
            </a:r>
          </a:p>
          <a:p>
            <a:r>
              <a:rPr lang="en-AU" b="1" dirty="0"/>
              <a:t>C: </a:t>
            </a:r>
            <a:r>
              <a:rPr lang="en-AU" b="0" dirty="0"/>
              <a:t>While air movement in the respiratory system helps cool the organs, cooling the organs is not its purpose. Students may associate air movement with a cooling effect (e.g., breathing heavily when hot or exercise-related panting), leading to this incorrect conclusion.</a:t>
            </a:r>
          </a:p>
          <a:p>
            <a:r>
              <a:rPr lang="en-AU" b="1" dirty="0"/>
              <a:t>D: This is the correct answer.</a:t>
            </a:r>
          </a:p>
          <a:p>
            <a:endParaRPr lang="en-AU" b="0" dirty="0"/>
          </a:p>
        </p:txBody>
      </p:sp>
      <p:sp>
        <p:nvSpPr>
          <p:cNvPr id="4" name="Slide Number Placeholder 3">
            <a:extLst>
              <a:ext uri="{FF2B5EF4-FFF2-40B4-BE49-F238E27FC236}">
                <a16:creationId xmlns:a16="http://schemas.microsoft.com/office/drawing/2014/main" id="{8F67981B-85FE-C79C-C646-C184F80DFA03}"/>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919200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endParaRPr lang="en-AU"/>
          </a:p>
          <a:p>
            <a:r>
              <a:rPr lang="en-AU"/>
              <a:t>Instruct students to think-pair-share to answer the discussion questions on the slide. Facilitate class discussion for the ‘share’ component of the think-pair-share.</a:t>
            </a:r>
          </a:p>
          <a:p>
            <a:endParaRPr lang="en-AU"/>
          </a:p>
          <a:p>
            <a:r>
              <a:rPr lang="en-AU" b="1"/>
              <a:t>Sample responses</a:t>
            </a:r>
            <a:endParaRPr lang="en-AU" b="0"/>
          </a:p>
          <a:p>
            <a:pPr marL="342900" indent="-342900">
              <a:buAutoNum type="arabicPeriod"/>
            </a:pPr>
            <a:r>
              <a:rPr lang="en-AU" b="1"/>
              <a:t>How does this model help you understand breathing?</a:t>
            </a:r>
          </a:p>
          <a:p>
            <a:pPr marL="285750" indent="-285750">
              <a:buFontTx/>
              <a:buChar char="-"/>
            </a:pPr>
            <a:r>
              <a:rPr lang="en-AU" b="0"/>
              <a:t>It helps us see that the lungs don’t pull air in by themselves - it’s the diaphragm changing the space and pressure in the chest that makes air go in or out.</a:t>
            </a:r>
          </a:p>
          <a:p>
            <a:pPr marL="0" indent="0">
              <a:buNone/>
            </a:pPr>
            <a:endParaRPr lang="en-AU" b="1"/>
          </a:p>
          <a:p>
            <a:pPr marL="0" indent="0">
              <a:buNone/>
            </a:pPr>
            <a:r>
              <a:rPr lang="en-AU" b="1"/>
              <a:t>2. What are the strengths of this model in representing the processes and functions of the respiratory system?</a:t>
            </a:r>
          </a:p>
          <a:p>
            <a:pPr marL="285750" indent="-285750">
              <a:buFontTx/>
              <a:buChar char="-"/>
            </a:pPr>
            <a:r>
              <a:rPr lang="en-AU" b="0"/>
              <a:t>Shows how the diaphragm helps air move in and out of the lungs:  Pulling the bottom balloon down shows how the diaphragm creates more space in the chest, lowering pressure and drawing air into the lungs.</a:t>
            </a:r>
          </a:p>
          <a:p>
            <a:pPr marL="285750" indent="-285750">
              <a:buFontTx/>
              <a:buChar char="-"/>
            </a:pPr>
            <a:r>
              <a:rPr lang="en-AU" b="0"/>
              <a:t>The model clearly shows how the lungs expand and contract during breathing: The balloon inside the bottle represents the lung inflating and deflating, helping students visualise how the lungs physically change during inhalation and exhalation.</a:t>
            </a:r>
          </a:p>
          <a:p>
            <a:pPr marL="0" indent="0">
              <a:buNone/>
            </a:pPr>
            <a:endParaRPr lang="en-AU" b="0"/>
          </a:p>
          <a:p>
            <a:pPr marL="0" indent="0">
              <a:buNone/>
            </a:pPr>
            <a:r>
              <a:rPr lang="en-AU" b="1"/>
              <a:t>3. What are the limitations of this model in representing the processes and functions of the respiratory system?</a:t>
            </a:r>
          </a:p>
          <a:p>
            <a:pPr marL="285750" indent="-285750">
              <a:buFontTx/>
              <a:buChar char="-"/>
            </a:pPr>
            <a:r>
              <a:rPr lang="en-AU" b="0"/>
              <a:t>In real life, lungs have alveoli for gas exchange, which the model doesn’t show: The balloon can inflate and deflate, but it doesn’t represent how oxygen moves into the blood or how carbon dioxide moves out.</a:t>
            </a:r>
          </a:p>
          <a:p>
            <a:pPr marL="285750" indent="-285750">
              <a:buFontTx/>
              <a:buChar char="-"/>
            </a:pPr>
            <a:r>
              <a:rPr lang="en-AU" b="0"/>
              <a:t>The model has only one “lung,” but humans have two lungs: This may lead to the misconception that we breathe with only one lung or that both lungs always behave identically.</a:t>
            </a:r>
          </a:p>
          <a:p>
            <a:pPr marL="285750" indent="-285750">
              <a:buFontTx/>
              <a:buChar char="-"/>
            </a:pPr>
            <a:r>
              <a:rPr lang="en-AU" b="0"/>
              <a:t>There is no representation of the nasal cavity or mouth: In real life, air enters through the nose or mouth, where it is warmed, moistened, and filtered - an important function not included in the model.</a:t>
            </a:r>
          </a:p>
          <a:p>
            <a:pPr marL="285750" indent="-285750">
              <a:buFontTx/>
              <a:buChar char="-"/>
            </a:pPr>
            <a:r>
              <a:rPr lang="en-AU" b="0"/>
              <a:t>The model doesn’t show branching airways like bronchi and bronchioles: The lungs are made up of a complex tree of airways that divide into smaller and smaller tubes, ending in alveoli. The single balloon doesn’t show this internal structure.</a:t>
            </a:r>
          </a:p>
          <a:p>
            <a:pPr marL="285750" indent="-285750">
              <a:buFontTx/>
              <a:buChar char="-"/>
            </a:pPr>
            <a:r>
              <a:rPr lang="en-AU" b="0"/>
              <a:t>The model uses your hand to move the diaphragm, but in the body, it’s a muscle that works automatically. This can give the false impression that breathing is controlled by hand movement rather than muscle contraction.</a:t>
            </a:r>
          </a:p>
          <a:p>
            <a:pPr marL="285750" indent="-285750">
              <a:buFontTx/>
              <a:buChar char="-"/>
            </a:pPr>
            <a:r>
              <a:rPr lang="en-AU" b="0"/>
              <a:t>The chest cavity (bottle) doesn’t move as real ribs do: In the body, the rib cage expands slightly during breathing to help with lung expansion, but the bottle is rigid and doesn’t show this.</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193511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BB1F-5A83-38C1-23CF-14BF0218E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F901B-106B-D06D-F9C0-62E0BCFA4E9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675DF99-44C1-2CA3-14EA-F4D60E57271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r>
              <a:rPr lang="en-AU" b="0" dirty="0">
                <a:latin typeface="Arial" panose="020B0604020202020204" pitchFamily="34" charset="0"/>
                <a:cs typeface="Arial" panose="020B0604020202020204" pitchFamily="34" charset="0"/>
              </a:rPr>
              <a:t>This slide contains animations.</a:t>
            </a:r>
            <a:r>
              <a:rPr lang="en-AU" b="1" dirty="0">
                <a:latin typeface="Arial" panose="020B0604020202020204" pitchFamily="34" charset="0"/>
                <a:cs typeface="Arial" panose="020B0604020202020204" pitchFamily="34" charset="0"/>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dirty="0"/>
              <a:t>This can be displayed on the board for students to answer using mini whiteboards or by raising their hands to select the option. </a:t>
            </a: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This slide is animated to reveal the correct response,  B. Further explanations of students' understanding and misconceptions based on their responses are below.</a:t>
            </a:r>
          </a:p>
          <a:p>
            <a:endParaRPr lang="en-AU" sz="1800" dirty="0">
              <a:effectLst/>
              <a:latin typeface="Arial" panose="020B0604020202020204" pitchFamily="34" charset="0"/>
              <a:ea typeface="Calibri" panose="020F0502020204030204" pitchFamily="34" charset="0"/>
            </a:endParaRPr>
          </a:p>
          <a:p>
            <a:r>
              <a:rPr lang="en-AU" b="1" dirty="0"/>
              <a:t>The explanations for each response are below.</a:t>
            </a:r>
          </a:p>
          <a:p>
            <a:r>
              <a:rPr lang="en-AU" b="1" dirty="0"/>
              <a:t>A:  </a:t>
            </a:r>
            <a:r>
              <a:rPr lang="en-AU" b="0" dirty="0"/>
              <a:t>Students may confuse muscle types or think all muscles ‘beat’ like the heart; they may not yet grasp that the diaphragm is a skeletal muscle that contracts for breathing, not for pumping.</a:t>
            </a:r>
          </a:p>
          <a:p>
            <a:r>
              <a:rPr lang="en-AU" b="1" dirty="0"/>
              <a:t>B:  This is the correct answer.</a:t>
            </a:r>
          </a:p>
          <a:p>
            <a:r>
              <a:rPr lang="en-AU" b="1" dirty="0"/>
              <a:t>C:  </a:t>
            </a:r>
            <a:r>
              <a:rPr lang="en-AU" b="0" dirty="0"/>
              <a:t>Students might think thicker = stronger = better protection, not realising that gas exchange requires thin walls.</a:t>
            </a:r>
          </a:p>
          <a:p>
            <a:r>
              <a:rPr lang="en-AU" b="1" dirty="0"/>
              <a:t>D:  </a:t>
            </a:r>
            <a:r>
              <a:rPr lang="en-AU" b="0" dirty="0"/>
              <a:t>Students may wrongly assume the lungs are filled with blood instead of understanding that oxygen passes into capillaries next to the alveoli.</a:t>
            </a:r>
          </a:p>
        </p:txBody>
      </p:sp>
      <p:sp>
        <p:nvSpPr>
          <p:cNvPr id="4" name="Slide Number Placeholder 3">
            <a:extLst>
              <a:ext uri="{FF2B5EF4-FFF2-40B4-BE49-F238E27FC236}">
                <a16:creationId xmlns:a16="http://schemas.microsoft.com/office/drawing/2014/main" id="{32E84437-17BB-2146-4CF6-C3BC854BE406}"/>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3505511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cs typeface="Calibri"/>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54</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80C52-2AA9-6FC8-433F-D914845BF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DABE6-BE51-6C51-DD8F-9A18D2904B5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BE1594A-13AE-5610-0B38-2375188FD3F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contains animations.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Provide students with instructions to first identify the organs from the list that are part of the circulatory system. Students only need to link the organs of the circulatory system to their relevant functions. This means there will be words remaining in the word bank. This will check if students understand the organs of the circulatory system and their function.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When in presentation mode, click the tiles under the Word bank (in any order) to match them to their meanings.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If there is a range of answers, you may choose to respond through a structured class discussion. Ask one student to explain why they gave the answer they did; ask another student to explain why they agree with them; ask another to explain why they disagree, and so on. This sort of discussion gives students the opportunity to explore their thinking and for you to really understand their learning needs.</a:t>
            </a:r>
            <a:endParaRPr lang="en-AU" sz="16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If students have misunderstandings about which organs are part of the circulatory system and what their main functions are, it may be helpful to </a:t>
            </a:r>
            <a:r>
              <a:rPr lang="en-AU" sz="1800" dirty="0">
                <a:effectLst/>
                <a:latin typeface="Calibri" panose="020F0502020204030204" pitchFamily="34" charset="0"/>
                <a:ea typeface="Calibri" panose="020F0502020204030204" pitchFamily="34" charset="0"/>
                <a:cs typeface="Arial" panose="020B0604020202020204" pitchFamily="34" charset="0"/>
              </a:rPr>
              <a:t>lead a small-group discussion in which students </a:t>
            </a:r>
            <a:r>
              <a:rPr lang="en-GB" sz="1800" dirty="0">
                <a:effectLst/>
                <a:latin typeface="Calibri" panose="020F0502020204030204" pitchFamily="34" charset="0"/>
                <a:ea typeface="Calibri" panose="020F0502020204030204" pitchFamily="34" charset="0"/>
                <a:cs typeface="Arial" panose="020B0604020202020204" pitchFamily="34" charset="0"/>
              </a:rPr>
              <a:t>work together to stick organs onto a poster or a T-shirt and explain their functions. The focus of the activity should be on group discussion to reach a consensus on where to place the organs and how to explain their functions. Through discussions, students can check their understanding and develop their explanations. Listening in on each group’s conversations will often give you insights into how your students are thinking. After their </a:t>
            </a:r>
            <a:r>
              <a:rPr lang="en-AU" sz="1800" dirty="0">
                <a:effectLst/>
                <a:latin typeface="Calibri" panose="020F0502020204030204" pitchFamily="34" charset="0"/>
                <a:ea typeface="Calibri" panose="020F0502020204030204" pitchFamily="34" charset="0"/>
                <a:cs typeface="Arial" panose="020B0604020202020204" pitchFamily="34" charset="0"/>
              </a:rPr>
              <a:t>discussion, each group should be prepared to report the key points </a:t>
            </a:r>
            <a:r>
              <a:rPr lang="en-GB" sz="1800" dirty="0">
                <a:effectLst/>
                <a:latin typeface="Calibri" panose="020F0502020204030204" pitchFamily="34" charset="0"/>
                <a:ea typeface="Calibri" panose="020F0502020204030204" pitchFamily="34" charset="0"/>
                <a:cs typeface="Arial" panose="020B0604020202020204" pitchFamily="34" charset="0"/>
              </a:rPr>
              <a:t>to another group or to the class.</a:t>
            </a:r>
            <a:endParaRPr lang="en-AU" sz="1600" b="0" dirty="0"/>
          </a:p>
        </p:txBody>
      </p:sp>
      <p:sp>
        <p:nvSpPr>
          <p:cNvPr id="4" name="Slide Number Placeholder 3">
            <a:extLst>
              <a:ext uri="{FF2B5EF4-FFF2-40B4-BE49-F238E27FC236}">
                <a16:creationId xmlns:a16="http://schemas.microsoft.com/office/drawing/2014/main" id="{506472C2-2A02-9F73-1946-80EC38795BA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493267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r>
              <a:rPr lang="en-AU" b="0">
                <a:latin typeface="Arial" panose="020B0604020202020204" pitchFamily="34" charset="0"/>
                <a:cs typeface="Arial" panose="020B0604020202020204" pitchFamily="34" charset="0"/>
              </a:rPr>
              <a:t>This slide contains animations.</a:t>
            </a:r>
          </a:p>
          <a:p>
            <a:r>
              <a:rPr lang="en-AU" b="1">
                <a:latin typeface="Arial" panose="020B0604020202020204" pitchFamily="34" charset="0"/>
                <a:cs typeface="Arial" panose="020B0604020202020204" pitchFamily="34" charset="0"/>
              </a:rPr>
              <a:t> </a:t>
            </a:r>
          </a:p>
          <a:p>
            <a:r>
              <a:rPr lang="en-AU" b="0"/>
              <a:t>This slide is animated to facilitate class discussion about the identification of the components of the circulatory system.</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433061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dirty="0"/>
              <a:t>This can be displayed on the board for students to answer using mini whiteboards or by raising their hands for the option they select. </a:t>
            </a: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This slide is animated to reveal the correct response, A. Further explanations of students' understanding and misconceptions based on their responses are below.</a:t>
            </a:r>
          </a:p>
          <a:p>
            <a:endParaRPr lang="en-AU" sz="1800" dirty="0">
              <a:effectLst/>
              <a:latin typeface="Arial" panose="020B0604020202020204" pitchFamily="34" charset="0"/>
              <a:ea typeface="Calibri" panose="020F0502020204030204" pitchFamily="34" charset="0"/>
            </a:endParaRPr>
          </a:p>
          <a:p>
            <a:r>
              <a:rPr lang="en-AU" b="1" dirty="0"/>
              <a:t>The explanation for each of the responses is below.</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A:  This is the correct answer.</a:t>
            </a:r>
          </a:p>
          <a:p>
            <a:r>
              <a:rPr lang="en-AU" b="1" dirty="0"/>
              <a:t>B:  </a:t>
            </a:r>
            <a:r>
              <a:rPr lang="en-AU" sz="1600" kern="1200" dirty="0">
                <a:solidFill>
                  <a:schemeClr val="tx1"/>
                </a:solidFill>
                <a:effectLst/>
                <a:latin typeface="Public Sans" pitchFamily="2" charset="0"/>
                <a:ea typeface="+mn-ea"/>
                <a:cs typeface="+mn-cs"/>
              </a:rPr>
              <a:t>The circulatory system delivers blood to all parts of the body, not just to muscles. Muscles are more tangible to students because of exercise or movement, so they overgeneralise the role of the circulatory system’s delivery of blood to muscles only.</a:t>
            </a:r>
          </a:p>
          <a:p>
            <a:r>
              <a:rPr lang="en-AU" b="1" dirty="0"/>
              <a:t>C: </a:t>
            </a:r>
            <a:r>
              <a:rPr lang="en-AU" sz="1600" kern="1200" dirty="0">
                <a:solidFill>
                  <a:schemeClr val="tx1"/>
                </a:solidFill>
                <a:effectLst/>
                <a:latin typeface="Public Sans" pitchFamily="2" charset="0"/>
                <a:ea typeface="+mn-ea"/>
                <a:cs typeface="+mn-cs"/>
              </a:rPr>
              <a:t>Blood also carries nutrients and waste products; oxygen is only one of the substances it transports. Students may see oxygen as the only substance transported in the blood. </a:t>
            </a:r>
            <a:r>
              <a:rPr lang="en-AU" dirty="0">
                <a:effectLst/>
              </a:rPr>
              <a:t> </a:t>
            </a:r>
            <a:endParaRPr lang="en-AU" sz="1600" kern="1200" dirty="0">
              <a:solidFill>
                <a:schemeClr val="tx1"/>
              </a:solidFill>
              <a:effectLst/>
              <a:latin typeface="Public Sans" pitchFamily="2" charset="0"/>
              <a:ea typeface="+mn-ea"/>
              <a:cs typeface="+mn-cs"/>
            </a:endParaRPr>
          </a:p>
          <a:p>
            <a:r>
              <a:rPr lang="en-AU" b="1" dirty="0"/>
              <a:t>D: </a:t>
            </a:r>
            <a:r>
              <a:rPr lang="en-AU" sz="1600" b="0" kern="1200" dirty="0">
                <a:solidFill>
                  <a:schemeClr val="tx1"/>
                </a:solidFill>
                <a:effectLst/>
                <a:latin typeface="Public Sans" pitchFamily="2" charset="0"/>
                <a:ea typeface="+mn-ea"/>
                <a:cs typeface="+mn-cs"/>
              </a:rPr>
              <a:t>Digestion is carried out by the digestive system, not the circulatory system. Students may know that blood carries nutrients , so they might confuse the delivery of nutrients (circulatory) with the breakdown of food (digestive).</a:t>
            </a:r>
          </a:p>
          <a:p>
            <a:r>
              <a:rPr lang="en-AU" sz="1600" kern="1200" dirty="0">
                <a:solidFill>
                  <a:schemeClr val="tx1"/>
                </a:solidFill>
                <a:effectLst/>
                <a:latin typeface="Public Sans" pitchFamily="2" charset="0"/>
                <a:ea typeface="+mn-ea"/>
                <a:cs typeface="+mn-cs"/>
              </a:rPr>
              <a:t> </a:t>
            </a:r>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778170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b="1"/>
            </a:br>
            <a:r>
              <a:rPr lang="en-AU" b="0"/>
              <a:t>Use this slide with the ‘Blood flow through the heart’ activity in TRB 1. This should be displayed on the board so students can complete the student resource to:</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a:t>Colour in some parts of the heart and blood vessels red (to indicate oxygenated blood is travelling there)</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a:t>Colour in other parts of the heart and blood vessels blue (to indicate deoxygenated blood is travelling there)</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a:t>Draw arrows to show the movement of the blood from the body into the inferior and superior vena cava, through the heart (to the lungs and back) then out of the aorta to the rest of the body.</a:t>
            </a:r>
          </a:p>
          <a:p>
            <a:pPr marL="285750" marR="0" lvl="0" indent="-285750" algn="l" defTabSz="1219170" rtl="0" eaLnBrk="1" fontAlgn="auto" latinLnBrk="0" hangingPunct="1">
              <a:lnSpc>
                <a:spcPct val="100000"/>
              </a:lnSpc>
              <a:spcBef>
                <a:spcPts val="0"/>
              </a:spcBef>
              <a:spcAft>
                <a:spcPts val="0"/>
              </a:spcAft>
              <a:buClrTx/>
              <a:buSzTx/>
              <a:buFontTx/>
              <a:buChar char="-"/>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Note that the valves are not mentioned in the student text, however this is a good opportunity to outline the purpose of valves in the heart to students.</a:t>
            </a:r>
            <a:endParaRPr lang="en-AU"/>
          </a:p>
          <a:p>
            <a:pPr marL="285750" marR="0" lvl="0" indent="-285750" algn="l" defTabSz="1219170" rtl="0" eaLnBrk="1" fontAlgn="auto" latinLnBrk="0" hangingPunct="1">
              <a:lnSpc>
                <a:spcPct val="100000"/>
              </a:lnSpc>
              <a:spcBef>
                <a:spcPts val="0"/>
              </a:spcBef>
              <a:spcAft>
                <a:spcPts val="0"/>
              </a:spcAft>
              <a:buClrTx/>
              <a:buSzTx/>
              <a:buFontTx/>
              <a:buChar char="-"/>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6716325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AD2C5-94D8-A283-5AF5-E646C1A63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B5991-53C2-936A-3578-9A6E29610B2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BDCF508-112D-661D-B847-BD334B56AF6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Facilitate class discussion of the student resource ‘Blood flow around the heart’ in TRB1 using this slide.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is animated to show the movement of blood around the heart. Vessels are coloured in red or blue in this image to show where deoxygenated blood and oxygenated blood travel. Inform students, they will need to use the colour of the arrows in the atria and ventricles to determine where oxygenated or deoxygenated blood travel through there. For example, the arrow in the right atrium is blue, so students should colour in the right atrium blue because deoxygenated blood travels here.</a:t>
            </a:r>
            <a:br>
              <a:rPr lang="en-AU" b="1" dirty="0"/>
            </a:br>
            <a:endParaRPr lang="en-AU" dirty="0"/>
          </a:p>
        </p:txBody>
      </p:sp>
      <p:sp>
        <p:nvSpPr>
          <p:cNvPr id="4" name="Slide Number Placeholder 3">
            <a:extLst>
              <a:ext uri="{FF2B5EF4-FFF2-40B4-BE49-F238E27FC236}">
                <a16:creationId xmlns:a16="http://schemas.microsoft.com/office/drawing/2014/main" id="{A041F65F-A190-6B32-341B-1425A1EE951E}"/>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51264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to show the learning intentions and success criteria for this lesson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This slide contains animations.</a:t>
            </a:r>
            <a:endParaRPr lang="en-AU" b="1"/>
          </a:p>
          <a:p>
            <a:endParaRPr lang="en-AU" b="1"/>
          </a:p>
          <a:p>
            <a:r>
              <a:rPr lang="en-AU" b="0"/>
              <a:t>This slide is designed to support students with planning their circulatory system model. The points are animated to come up one at a time to facilitate unpacking of the points with students. The images on the screen are the images students have been provided in TRB 1 to cut out and construct their model.</a:t>
            </a:r>
          </a:p>
          <a:p>
            <a:endParaRPr lang="en-AU" b="0"/>
          </a:p>
          <a:p>
            <a:pPr marL="285750" indent="-285750">
              <a:lnSpc>
                <a:spcPct val="140000"/>
              </a:lnSpc>
              <a:buFont typeface="Arial" panose="020B0604020202020204" pitchFamily="34" charset="0"/>
              <a:buChar char="•"/>
            </a:pPr>
            <a:r>
              <a:rPr lang="en-AU" sz="1600" b="1"/>
              <a:t>Start with the heart</a:t>
            </a:r>
          </a:p>
          <a:p>
            <a:pPr marL="645750" lvl="4" indent="-285750">
              <a:lnSpc>
                <a:spcPct val="140000"/>
              </a:lnSpc>
            </a:pPr>
            <a:r>
              <a:rPr lang="en-AU" sz="1600"/>
              <a:t>The heart is the central organ of the circulatory system – plan where it will sit on your butcher’s paper first</a:t>
            </a:r>
          </a:p>
          <a:p>
            <a:pPr marL="285750" lvl="3" indent="-285750">
              <a:lnSpc>
                <a:spcPct val="140000"/>
              </a:lnSpc>
            </a:pPr>
            <a:r>
              <a:rPr lang="en-AU" sz="1600" b="1"/>
              <a:t>Place the organs around the heart</a:t>
            </a:r>
          </a:p>
          <a:p>
            <a:pPr marL="285750" lvl="3" indent="-285750">
              <a:lnSpc>
                <a:spcPct val="140000"/>
              </a:lnSpc>
              <a:buFontTx/>
              <a:buChar char="-"/>
            </a:pPr>
            <a:r>
              <a:rPr lang="en-AU" sz="1600" b="0"/>
              <a:t>Lungs go on either side of the heart.</a:t>
            </a:r>
          </a:p>
          <a:p>
            <a:pPr marL="285750" lvl="3" indent="-285750">
              <a:lnSpc>
                <a:spcPct val="140000"/>
              </a:lnSpc>
              <a:buFontTx/>
              <a:buChar char="-"/>
            </a:pPr>
            <a:r>
              <a:rPr lang="en-AU" sz="1600" b="0"/>
              <a:t>Liver and stomach go below the heart.</a:t>
            </a:r>
          </a:p>
          <a:p>
            <a:pPr marL="285750" lvl="3" indent="-285750">
              <a:lnSpc>
                <a:spcPct val="140000"/>
              </a:lnSpc>
              <a:buFontTx/>
              <a:buChar char="-"/>
            </a:pPr>
            <a:r>
              <a:rPr lang="en-AU" sz="1600" b="0"/>
              <a:t>Upper body text box above, lower body text box below.</a:t>
            </a:r>
          </a:p>
          <a:p>
            <a:pPr marL="285750" lvl="3" indent="-285750">
              <a:lnSpc>
                <a:spcPct val="140000"/>
              </a:lnSpc>
            </a:pPr>
            <a:r>
              <a:rPr lang="en-AU" sz="1600" b="1"/>
              <a:t>Include major vessels</a:t>
            </a:r>
          </a:p>
          <a:p>
            <a:pPr marL="645750" lvl="4" indent="-285750">
              <a:lnSpc>
                <a:spcPct val="140000"/>
              </a:lnSpc>
            </a:pPr>
            <a:r>
              <a:rPr lang="en-AU" sz="1600"/>
              <a:t>Show the superior vena cava, inferior vena cava, pulmonary arteries (to the right and left lung) and pulmonary veins (from the right and left lung)</a:t>
            </a:r>
          </a:p>
          <a:p>
            <a:pPr marL="285750" lvl="3" indent="-285750">
              <a:lnSpc>
                <a:spcPct val="140000"/>
              </a:lnSpc>
            </a:pPr>
            <a:r>
              <a:rPr lang="en-AU" sz="1600" b="1"/>
              <a:t>Show blood flow clearly</a:t>
            </a:r>
          </a:p>
          <a:p>
            <a:pPr marL="645750" lvl="4" indent="-285750">
              <a:lnSpc>
                <a:spcPct val="140000"/>
              </a:lnSpc>
            </a:pPr>
            <a:r>
              <a:rPr lang="en-AU" sz="1600"/>
              <a:t>Use blue for deoxygenated blood and red for oxygenated blood.</a:t>
            </a:r>
          </a:p>
          <a:p>
            <a:pPr marL="645750" lvl="4" indent="-285750">
              <a:lnSpc>
                <a:spcPct val="140000"/>
              </a:lnSpc>
            </a:pPr>
            <a:r>
              <a:rPr lang="en-AU" sz="1600"/>
              <a:t>Use arrows to indicate direction of blood flow.</a:t>
            </a:r>
          </a:p>
          <a:p>
            <a:pPr marL="285750" lvl="3" indent="-285750">
              <a:lnSpc>
                <a:spcPct val="140000"/>
              </a:lnSpc>
            </a:pPr>
            <a:r>
              <a:rPr lang="en-AU" sz="1600" b="1"/>
              <a:t>Keep it organised and simplified</a:t>
            </a:r>
          </a:p>
          <a:p>
            <a:pPr marL="645750" lvl="4" indent="-285750">
              <a:lnSpc>
                <a:spcPct val="140000"/>
              </a:lnSpc>
            </a:pPr>
            <a:r>
              <a:rPr lang="en-AU" sz="1600"/>
              <a:t>Show the main pathways for the blood vessels.</a:t>
            </a:r>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8256173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endParaRPr lang="en-AU" b="1" dirty="0"/>
          </a:p>
          <a:p>
            <a:r>
              <a:rPr lang="en-AU" b="0" dirty="0"/>
              <a:t>This slide is animated to facilitate class discussion to check students understanding of the model.</a:t>
            </a:r>
          </a:p>
          <a:p>
            <a:br>
              <a:rPr lang="en-AU" b="0" dirty="0"/>
            </a:br>
            <a:r>
              <a:rPr lang="en-AU" b="0" dirty="0"/>
              <a:t>Light blue boxes indicate deoxygenated blood. Pink boxes indicate oxygenated blood.</a:t>
            </a:r>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17426471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endParaRPr lang="en-AU" b="1"/>
          </a:p>
          <a:p>
            <a:r>
              <a:rPr lang="en-AU" b="0"/>
              <a:t>Ask students to complete these discussion questions in their book then facilitate class discussion to wrap up the modelling activity.</a:t>
            </a:r>
          </a:p>
          <a:p>
            <a:endParaRPr lang="en-AU" b="0"/>
          </a:p>
          <a:p>
            <a:r>
              <a:rPr lang="en-AU" b="1"/>
              <a:t>Sample responses</a:t>
            </a:r>
          </a:p>
          <a:p>
            <a:pPr marL="342900" indent="-342900">
              <a:buAutoNum type="arabicPeriod"/>
            </a:pPr>
            <a:r>
              <a:rPr lang="en-AU" b="0"/>
              <a:t>In our model, we used red arrows to show oxygenated blood moving from the lungs to the heart and then out to the body. We used blue arrows to show deoxygenated blood coming back from the body into the heart and then going to the lungs. This made it easy to see the difference between oxygen rich and oxygen poor blood.</a:t>
            </a:r>
          </a:p>
          <a:p>
            <a:pPr marL="342900" indent="-342900">
              <a:buAutoNum type="arabicPeriod"/>
            </a:pPr>
            <a:endParaRPr lang="en-AU" b="0"/>
          </a:p>
          <a:p>
            <a:r>
              <a:rPr lang="en-AU" b="0"/>
              <a:t>2. We connected the stomach and liver to the blood vessels coming from the aorta and inferior vena cava. This shows how blood flows into these organs for nutrients and then back into the circulation through veins.</a:t>
            </a:r>
          </a:p>
          <a:p>
            <a:endParaRPr lang="en-AU" b="0"/>
          </a:p>
          <a:p>
            <a:r>
              <a:rPr lang="en-AU" b="0"/>
              <a:t>3. The arrows go in a full loop starting with blue arrows that go from the upper body (via the superior vena cava) and the lower body (via the inferior vena cava) into the right side of the heart, then from the right ventricle through blue arrows to both lungs. In the lungs the arrows switch to red to show oxygen picked up. Red arrows then return from each lung to the left side of the heart. from the left ventricle, red arrows travel out to the upper body, liver, stomach, and lower body. Blue arrows return from those areas back to the right side of the heart, completing the circuit.</a:t>
            </a:r>
          </a:p>
          <a:p>
            <a:endParaRPr lang="en-AU" b="0"/>
          </a:p>
          <a:p>
            <a:r>
              <a:rPr lang="en-AU" b="0"/>
              <a:t>4. Student responses will vary depending on their model. An example could be:</a:t>
            </a:r>
          </a:p>
          <a:p>
            <a:r>
              <a:rPr lang="en-AU" b="0"/>
              <a:t>      - We could make the lungs more separated so it’s clearer that the pulmonary arteries go to both lungs.</a:t>
            </a:r>
          </a:p>
          <a:p>
            <a:r>
              <a:rPr lang="en-AU" b="0"/>
              <a:t>       </a:t>
            </a:r>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35259504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r>
              <a:rPr lang="en-AU"/>
              <a:t>This slide contains animations. </a:t>
            </a:r>
          </a:p>
          <a:p>
            <a:endParaRPr lang="en-AU"/>
          </a:p>
          <a:p>
            <a:r>
              <a:rPr lang="en-AU"/>
              <a:t>This slide is designed to be used with the Student resource - relating structures to function in the circulatory system in TRB1. The slide is animated to bring up one function at a time. Read out the function with students and they write it in the table in the student resource to match the function to the correct component of the circulatory system.</a:t>
            </a:r>
          </a:p>
          <a:p>
            <a:br>
              <a:rPr lang="en-AU"/>
            </a:br>
            <a:r>
              <a:rPr lang="en-AU"/>
              <a:t>The sample response is in TRB1.</a:t>
            </a:r>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32874323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r>
              <a:rPr lang="en-AU" b="0"/>
              <a:t>This slide contains animations.</a:t>
            </a:r>
          </a:p>
          <a:p>
            <a:endParaRPr lang="en-AU" b="0"/>
          </a:p>
          <a:p>
            <a:r>
              <a:rPr lang="en-AU" b="0"/>
              <a:t>Give students mini whiteboards. Ask students to write down the missing word on the mini whiteboard. The slide is animated to go through one statement at a time.</a:t>
            </a:r>
          </a:p>
          <a:p>
            <a:endParaRPr lang="en-AU" b="0"/>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23246563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cs typeface="Calibri"/>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65</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14E33-435B-2213-690A-D4D714EBB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04452-D195-76CD-AA11-B1230C7E8E9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86673ED-CC7F-315C-FF67-11BC74A02CF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endParaRPr lang="en-AU" b="0"/>
          </a:p>
          <a:p>
            <a:r>
              <a:rPr lang="en-AU" b="0"/>
              <a:t>Introduce students to the excretory system by reading out the definition on the slide.</a:t>
            </a:r>
          </a:p>
          <a:p>
            <a:endParaRPr lang="en-AU" b="0"/>
          </a:p>
          <a:p>
            <a:r>
              <a:rPr lang="en-AU" b="0"/>
              <a:t>Identify the role of the excretory system in removing waste products, such as excess water, urea, salts, and carbon dioxide, from the body.</a:t>
            </a:r>
          </a:p>
        </p:txBody>
      </p:sp>
      <p:sp>
        <p:nvSpPr>
          <p:cNvPr id="4" name="Slide Number Placeholder 3">
            <a:extLst>
              <a:ext uri="{FF2B5EF4-FFF2-40B4-BE49-F238E27FC236}">
                <a16:creationId xmlns:a16="http://schemas.microsoft.com/office/drawing/2014/main" id="{0DFCA125-DBCB-6E21-BC1A-7ADB139A87F5}"/>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42188313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r>
              <a:rPr lang="en-AU" b="0">
                <a:latin typeface="Arial" panose="020B0604020202020204" pitchFamily="34" charset="0"/>
                <a:cs typeface="Arial" panose="020B0604020202020204" pitchFamily="34" charset="0"/>
              </a:rPr>
              <a:t>This slide contains animations.</a:t>
            </a:r>
            <a:endParaRPr lang="en-AU" b="1">
              <a:latin typeface="Arial" panose="020B0604020202020204" pitchFamily="34" charset="0"/>
              <a:cs typeface="Arial" panose="020B0604020202020204" pitchFamily="34" charset="0"/>
            </a:endParaRPr>
          </a:p>
          <a:p>
            <a:endParaRPr lang="en-AU"/>
          </a:p>
          <a:p>
            <a:r>
              <a:rPr lang="en-AU" b="0"/>
              <a:t>Access the simulation: https://www.msdmanuals.com/home/multimedia/3dmodel/urinary-system</a:t>
            </a:r>
          </a:p>
          <a:p>
            <a:endParaRPr lang="en-AU" b="0"/>
          </a:p>
          <a:p>
            <a:r>
              <a:rPr lang="en-AU" b="0"/>
              <a:t>As the components of the excretory system are identified in the simulation, students label the diagram in their student resource in TRB1. This slide is animated to facilitate class discussion about the components of the excretory system.</a:t>
            </a:r>
          </a:p>
          <a:p>
            <a:endParaRPr lang="en-AU" b="0"/>
          </a:p>
          <a:p>
            <a:r>
              <a:rPr lang="en-AU" b="0"/>
              <a:t>Inform students that the lungs are also part of the excretory system; however, they are not shown in the diagram.</a:t>
            </a:r>
            <a:br>
              <a:rPr lang="en-AU" b="0"/>
            </a:br>
            <a:br>
              <a:rPr lang="en-AU" b="0"/>
            </a:br>
            <a:r>
              <a:rPr lang="en-AU" b="0"/>
              <a:t>Outline the role of each organ or structure as they are identified in the simulation and labelled on the diagram.</a:t>
            </a:r>
          </a:p>
          <a:p>
            <a:br>
              <a:rPr lang="en-AU" b="0"/>
            </a:br>
            <a:r>
              <a:rPr lang="en-AU" b="1"/>
              <a:t>Function</a:t>
            </a:r>
          </a:p>
          <a:p>
            <a:r>
              <a:rPr lang="en-AU" b="1"/>
              <a:t>Kidney – </a:t>
            </a:r>
            <a:r>
              <a:rPr lang="en-AU" b="0"/>
              <a:t>There are two kidneys, one on each side of the body. They filter blood to remove waste products and excess water, producing urine. They also help control blood pressure and maintain balanced salt levels in the body.</a:t>
            </a:r>
          </a:p>
          <a:p>
            <a:r>
              <a:rPr lang="en-AU" b="1"/>
              <a:t>Ureter – </a:t>
            </a:r>
            <a:r>
              <a:rPr lang="en-AU" b="0"/>
              <a:t>Transports urine from the kidneys to the bladder for storage.</a:t>
            </a:r>
          </a:p>
          <a:p>
            <a:r>
              <a:rPr lang="en-AU" b="1"/>
              <a:t>Bladder – </a:t>
            </a:r>
            <a:r>
              <a:rPr lang="en-AU" b="0"/>
              <a:t>Stores urine until it is ready to be excreted from the body. It can hold about 400-600mL of urine.</a:t>
            </a:r>
          </a:p>
          <a:p>
            <a:r>
              <a:rPr lang="en-AU" b="1"/>
              <a:t>Urethra – </a:t>
            </a:r>
            <a:r>
              <a:rPr lang="en-AU" b="0"/>
              <a:t>Allows urine to leave the body during urination.</a:t>
            </a:r>
          </a:p>
          <a:p>
            <a:r>
              <a:rPr lang="en-AU" b="1"/>
              <a:t>Skin – </a:t>
            </a:r>
            <a:r>
              <a:rPr lang="en-AU" b="0"/>
              <a:t>The skin helps remove waste by producing sweat, which contains water, salts, and small amounts of urea. </a:t>
            </a:r>
            <a:endParaRPr lang="en-AU" b="1"/>
          </a:p>
          <a:p>
            <a:r>
              <a:rPr lang="en-AU" b="1"/>
              <a:t>Lungs (not shown on diagram) </a:t>
            </a:r>
            <a:r>
              <a:rPr lang="en-AU" b="0"/>
              <a:t>- When we exhale, the lungs remove carbon dioxide, which is a waste product produced when our body uses oxygen to break down food for energy (cellular respiration).</a:t>
            </a:r>
          </a:p>
          <a:p>
            <a:endParaRPr lang="en-AU" b="0"/>
          </a:p>
          <a:p>
            <a:endParaRPr lang="en-AU" b="0"/>
          </a:p>
          <a:p>
            <a:endParaRPr lang="en-AU" b="0"/>
          </a:p>
          <a:p>
            <a:br>
              <a:rPr lang="en-AU" b="0"/>
            </a:br>
            <a:br>
              <a:rPr lang="en-AU" b="0"/>
            </a:br>
            <a:br>
              <a:rPr lang="en-AU"/>
            </a:br>
            <a:br>
              <a:rPr lang="en-AU"/>
            </a:br>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1250885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EBFB1-71EE-D981-04A8-E7F1E8C91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C33EC-45F7-3A9D-1715-F9249DB79D2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CADF8C6-511F-E94F-A50D-7ED64FA2AAE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contains animations. When in presentation mode, click on the tiles under the </a:t>
            </a:r>
            <a:r>
              <a:rPr lang="en-AU" sz="1600" b="1" dirty="0"/>
              <a:t>Word bank </a:t>
            </a:r>
            <a:r>
              <a:rPr lang="en-AU" sz="1600" b="0" dirty="0"/>
              <a:t>(in any order) </a:t>
            </a:r>
            <a:r>
              <a:rPr lang="en-AU" sz="1600" b="1" dirty="0"/>
              <a:t> </a:t>
            </a:r>
            <a:r>
              <a:rPr lang="en-AU" sz="1600" b="0" dirty="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Provide instructions to students to match the name of the organ/structure to its function.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p:txBody>
      </p:sp>
      <p:sp>
        <p:nvSpPr>
          <p:cNvPr id="4" name="Slide Number Placeholder 3">
            <a:extLst>
              <a:ext uri="{FF2B5EF4-FFF2-40B4-BE49-F238E27FC236}">
                <a16:creationId xmlns:a16="http://schemas.microsoft.com/office/drawing/2014/main" id="{26A5895D-D8C7-72B6-45B0-DB08D3F019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438960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B1718-8FB0-4E82-E7C9-04866A994E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FEA9F-8B97-4EAA-F674-95A1CAF1613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7015F7B-98F4-595B-DF6F-8EA6B2D5271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r>
              <a:rPr lang="en-AU" dirty="0"/>
              <a:t>This can be displayed on the board for students to answer using mini whiteboards or by raising their hands to select the option. </a:t>
            </a: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This slide is animated to reveal the correct response, B. Further explanations of students' understanding and misconceptions based on their responses are below.</a:t>
            </a:r>
          </a:p>
          <a:p>
            <a:endParaRPr lang="en-AU" sz="1800" dirty="0">
              <a:effectLst/>
              <a:latin typeface="Arial" panose="020B0604020202020204" pitchFamily="34" charset="0"/>
              <a:ea typeface="Calibri" panose="020F0502020204030204" pitchFamily="34" charset="0"/>
            </a:endParaRPr>
          </a:p>
          <a:p>
            <a:r>
              <a:rPr lang="en-AU" b="1" dirty="0"/>
              <a:t>The explanations for each response are below.</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A:  </a:t>
            </a:r>
            <a:r>
              <a:rPr lang="en-AU" b="0" dirty="0"/>
              <a:t>This is the role of the digestive system, not the excretory system. Students may know food and waste are linked, so they may confuse nutrient absorption (digestive system) with waste removal (excretory system).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B:  This is the correct answer.</a:t>
            </a:r>
          </a:p>
          <a:p>
            <a:r>
              <a:rPr lang="en-AU" b="1" dirty="0"/>
              <a:t>C:  </a:t>
            </a:r>
            <a:r>
              <a:rPr lang="en-AU" b="0" dirty="0"/>
              <a:t>This is the role of the circulatory system. Students may know that the kidneys are linked to the blood (since the kidneys filter blood), so they may incorrectly think that the excretory system’s role is blood transport.</a:t>
            </a:r>
          </a:p>
          <a:p>
            <a:r>
              <a:rPr lang="en-AU" b="1" dirty="0"/>
              <a:t>D: </a:t>
            </a:r>
            <a:r>
              <a:rPr lang="en-AU" b="0" dirty="0"/>
              <a:t>This is the role of the respiratory system. Students may confuse getting rid of carbon dioxide (a waste gas excreted) with the kidneys’ role in waste removal.</a:t>
            </a:r>
            <a:endParaRPr lang="en-AU" sz="1600" b="0" dirty="0"/>
          </a:p>
        </p:txBody>
      </p:sp>
      <p:sp>
        <p:nvSpPr>
          <p:cNvPr id="4" name="Slide Number Placeholder 3">
            <a:extLst>
              <a:ext uri="{FF2B5EF4-FFF2-40B4-BE49-F238E27FC236}">
                <a16:creationId xmlns:a16="http://schemas.microsoft.com/office/drawing/2014/main" id="{9B860D5A-3E51-7531-E7F9-854926A920C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03802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F367-F834-99CB-0689-8885F62E7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68CC6-E9D4-37AF-8505-85B016A66C2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38B1EC-D363-3CC9-32A1-6F83FE17493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r>
              <a:rPr lang="en-AU" b="0" dirty="0">
                <a:latin typeface="Arial" panose="020B0604020202020204" pitchFamily="34" charset="0"/>
                <a:cs typeface="Arial" panose="020B0604020202020204" pitchFamily="34" charset="0"/>
              </a:rPr>
              <a:t>This slide contains animations.</a:t>
            </a:r>
          </a:p>
          <a:p>
            <a:endParaRPr lang="en-AU" b="0" dirty="0">
              <a:latin typeface="Arial" panose="020B0604020202020204" pitchFamily="34" charset="0"/>
              <a:cs typeface="Arial" panose="020B0604020202020204" pitchFamily="34" charset="0"/>
            </a:endParaRPr>
          </a:p>
          <a:p>
            <a:pPr marL="0" indent="0">
              <a:buFontTx/>
              <a:buNone/>
            </a:pPr>
            <a:r>
              <a:rPr lang="en-AU" b="0" dirty="0">
                <a:latin typeface="Arial" panose="020B0604020202020204" pitchFamily="34" charset="0"/>
                <a:cs typeface="Arial" panose="020B0604020202020204" pitchFamily="34" charset="0"/>
              </a:rPr>
              <a:t>Read the definition of a living system.</a:t>
            </a:r>
          </a:p>
          <a:p>
            <a:pPr marL="0" indent="0">
              <a:buFontTx/>
              <a:buNone/>
            </a:pPr>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Provide examples of systems such as:</a:t>
            </a:r>
          </a:p>
          <a:p>
            <a:pPr marL="285750" indent="-285750">
              <a:buFontTx/>
              <a:buChar char="-"/>
            </a:pPr>
            <a:r>
              <a:rPr lang="en-AU" b="0" dirty="0">
                <a:latin typeface="Arial" panose="020B0604020202020204" pitchFamily="34" charset="0"/>
                <a:cs typeface="Arial" panose="020B0604020202020204" pitchFamily="34" charset="0"/>
              </a:rPr>
              <a:t>Digestive system: Multiple organs (e.g., stomach, intestines) interact to break down food and absorb nutrients - components work together for a shared function.</a:t>
            </a:r>
          </a:p>
          <a:p>
            <a:pPr marL="285750" indent="-285750">
              <a:buFontTx/>
              <a:buChar char="-"/>
            </a:pPr>
            <a:r>
              <a:rPr lang="en-AU" b="0" dirty="0">
                <a:latin typeface="Arial" panose="020B0604020202020204" pitchFamily="34" charset="0"/>
                <a:cs typeface="Arial" panose="020B0604020202020204" pitchFamily="34" charset="0"/>
              </a:rPr>
              <a:t>Ecosystem: </a:t>
            </a:r>
            <a:r>
              <a:rPr lang="en-AU" dirty="0"/>
              <a:t>Exchanges gases, water, nutrients, and organisms with its environment - energy from the sun enters, heat and waste leave.</a:t>
            </a:r>
            <a:endParaRPr lang="en-AU" b="1" dirty="0">
              <a:latin typeface="Arial" panose="020B0604020202020204" pitchFamily="34" charset="0"/>
              <a:cs typeface="Arial" panose="020B0604020202020204" pitchFamily="34" charset="0"/>
            </a:endParaRPr>
          </a:p>
          <a:p>
            <a:pPr marL="0" indent="0">
              <a:buFontTx/>
              <a:buNone/>
            </a:pPr>
            <a:endParaRPr lang="en-AU" b="0" dirty="0">
              <a:latin typeface="Arial" panose="020B0604020202020204" pitchFamily="34" charset="0"/>
              <a:cs typeface="Arial" panose="020B0604020202020204" pitchFamily="34" charset="0"/>
            </a:endParaRPr>
          </a:p>
          <a:p>
            <a:pPr marL="0" indent="0">
              <a:buFontTx/>
              <a:buNone/>
            </a:pPr>
            <a:r>
              <a:rPr lang="en-AU" b="0" dirty="0">
                <a:latin typeface="Arial" panose="020B0604020202020204" pitchFamily="34" charset="0"/>
                <a:cs typeface="Arial" panose="020B0604020202020204" pitchFamily="34" charset="0"/>
              </a:rPr>
              <a:t>Provide non-examples of living systems such as:</a:t>
            </a:r>
          </a:p>
          <a:p>
            <a:pPr marL="285750" indent="-285750">
              <a:buFontTx/>
              <a:buChar char="-"/>
            </a:pPr>
            <a:r>
              <a:rPr lang="en-AU" b="0" dirty="0">
                <a:latin typeface="Arial" panose="020B0604020202020204" pitchFamily="34" charset="0"/>
                <a:cs typeface="Arial" panose="020B0604020202020204" pitchFamily="34" charset="0"/>
              </a:rPr>
              <a:t>Clock (or mechanical toy): </a:t>
            </a:r>
            <a:r>
              <a:rPr lang="en-AU" dirty="0"/>
              <a:t>No food, water, or waste enters or leaves the system. There is no exchange of matter. Although some energy may enter (e.g. light or electrical energy from a battery), this energy is not used to carry out life processes such as growth, repair, or reproduction. The clock’s movement is purely mechanical, not biological.</a:t>
            </a:r>
          </a:p>
          <a:p>
            <a:pPr marL="285750" indent="-285750">
              <a:buFontTx/>
              <a:buChar char="-"/>
            </a:pPr>
            <a:endParaRPr lang="en-AU" b="0"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If students do not know what a ‘system’ is generally, then provide the definition below:</a:t>
            </a:r>
            <a:br>
              <a:rPr lang="en-AU" b="0" dirty="0">
                <a:latin typeface="Arial" panose="020B0604020202020204" pitchFamily="34" charset="0"/>
                <a:cs typeface="Arial" panose="020B0604020202020204" pitchFamily="34" charset="0"/>
              </a:rPr>
            </a:br>
            <a:br>
              <a:rPr lang="en-AU" b="0" dirty="0">
                <a:latin typeface="Arial" panose="020B0604020202020204" pitchFamily="34" charset="0"/>
                <a:cs typeface="Arial" panose="020B0604020202020204" pitchFamily="34" charset="0"/>
              </a:rPr>
            </a:br>
            <a:r>
              <a:rPr lang="en-AU" b="0" dirty="0">
                <a:latin typeface="Arial" panose="020B0604020202020204" pitchFamily="34" charset="0"/>
                <a:cs typeface="Arial" panose="020B0604020202020204" pitchFamily="34" charset="0"/>
              </a:rPr>
              <a:t>System: a set of components in the natural and made environments that interact.</a:t>
            </a:r>
          </a:p>
          <a:p>
            <a:endParaRPr lang="en-AU" b="0"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Provide examples such as:</a:t>
            </a:r>
          </a:p>
          <a:p>
            <a:pPr marL="285750" indent="-285750">
              <a:buFontTx/>
              <a:buChar char="-"/>
            </a:pPr>
            <a:r>
              <a:rPr lang="en-AU" b="0" dirty="0">
                <a:latin typeface="Arial" panose="020B0604020202020204" pitchFamily="34" charset="0"/>
                <a:cs typeface="Arial" panose="020B0604020202020204" pitchFamily="34" charset="0"/>
              </a:rPr>
              <a:t>a car engine: Parts like pistons, fuel, and spark plugs work together to make the car move - they interact as a system (non-living system).</a:t>
            </a:r>
          </a:p>
          <a:p>
            <a:pPr marL="285750" indent="-285750">
              <a:buFontTx/>
              <a:buChar char="-"/>
            </a:pPr>
            <a:r>
              <a:rPr lang="en-AU" b="0" dirty="0">
                <a:latin typeface="Arial" panose="020B0604020202020204" pitchFamily="34" charset="0"/>
                <a:cs typeface="Arial" panose="020B0604020202020204" pitchFamily="34" charset="0"/>
              </a:rPr>
              <a:t>the digestive system: Multiple organs (e.g., stomach, intestines) interact to break down food and absorb nutrients - components work together for a shared function (living system).</a:t>
            </a:r>
          </a:p>
          <a:p>
            <a:pPr marL="0" indent="0">
              <a:buFontTx/>
              <a:buNone/>
            </a:pPr>
            <a:r>
              <a:rPr lang="en-AU" b="0" dirty="0">
                <a:latin typeface="Arial" panose="020B0604020202020204" pitchFamily="34" charset="0"/>
                <a:cs typeface="Arial" panose="020B0604020202020204" pitchFamily="34" charset="0"/>
              </a:rPr>
              <a:t>Provide non-examples such as:</a:t>
            </a:r>
          </a:p>
          <a:p>
            <a:pPr marL="285750" indent="-285750">
              <a:buFontTx/>
              <a:buChar char="-"/>
            </a:pPr>
            <a:r>
              <a:rPr lang="en-AU" b="0" dirty="0">
                <a:latin typeface="Arial" panose="020B0604020202020204" pitchFamily="34" charset="0"/>
                <a:cs typeface="Arial" panose="020B0604020202020204" pitchFamily="34" charset="0"/>
              </a:rPr>
              <a:t>A pile of books: The books are not interacting or working together - no function or connection between components.</a:t>
            </a:r>
          </a:p>
          <a:p>
            <a:pPr marL="285750" indent="-285750">
              <a:buFontTx/>
              <a:buChar char="-"/>
            </a:pPr>
            <a:r>
              <a:rPr lang="en-AU" b="0" dirty="0">
                <a:latin typeface="Arial" panose="020B0604020202020204" pitchFamily="34" charset="0"/>
                <a:cs typeface="Arial" panose="020B0604020202020204" pitchFamily="34" charset="0"/>
              </a:rPr>
              <a:t>A diamond: </a:t>
            </a:r>
            <a:r>
              <a:rPr lang="en-AU" dirty="0"/>
              <a:t>A single, non-interacting object - no parts working together or exchanging anything.</a:t>
            </a:r>
          </a:p>
          <a:p>
            <a:pPr marL="285750" indent="-285750">
              <a:buFontTx/>
              <a:buChar char="-"/>
            </a:pPr>
            <a:endParaRPr lang="en-AU" b="0" dirty="0">
              <a:latin typeface="Arial" panose="020B0604020202020204" pitchFamily="34" charset="0"/>
              <a:cs typeface="Arial" panose="020B0604020202020204" pitchFamily="34" charset="0"/>
            </a:endParaRPr>
          </a:p>
          <a:p>
            <a:pPr marL="0" indent="0">
              <a:buFontTx/>
              <a:buNone/>
            </a:pPr>
            <a:r>
              <a:rPr lang="en-AU" b="1" dirty="0">
                <a:latin typeface="Arial" panose="020B0604020202020204" pitchFamily="34" charset="0"/>
                <a:cs typeface="Arial" panose="020B0604020202020204" pitchFamily="34" charset="0"/>
              </a:rPr>
              <a:t>*CLICK*  </a:t>
            </a:r>
          </a:p>
          <a:p>
            <a:endParaRPr lang="en-AU" b="1" dirty="0">
              <a:latin typeface="Arial" panose="020B0604020202020204" pitchFamily="34" charset="0"/>
              <a:cs typeface="Arial" panose="020B0604020202020204" pitchFamily="34" charset="0"/>
            </a:endParaRPr>
          </a:p>
          <a:p>
            <a:pPr marL="0" indent="0">
              <a:buFontTx/>
              <a:buNone/>
            </a:pPr>
            <a:endParaRPr lang="en-AU" b="0" dirty="0">
              <a:latin typeface="Arial" panose="020B0604020202020204" pitchFamily="34" charset="0"/>
              <a:cs typeface="Arial" panose="020B0604020202020204" pitchFamily="34" charset="0"/>
            </a:endParaRPr>
          </a:p>
          <a:p>
            <a:endParaRPr lang="en-AU" b="1" dirty="0">
              <a:latin typeface="Arial" panose="020B0604020202020204" pitchFamily="34" charset="0"/>
              <a:cs typeface="Arial" panose="020B0604020202020204" pitchFamily="34" charset="0"/>
            </a:endParaRPr>
          </a:p>
          <a:p>
            <a:pPr marL="0" indent="0">
              <a:buFontTx/>
              <a:buNone/>
            </a:pPr>
            <a:endParaRPr lang="en-AU"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227C55-0AD9-2D6E-98E9-F1C462DF86DD}"/>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13426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F176-DF73-43E8-96FA-106225977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8F79F-AA8E-5FDD-05CF-768B9F436ED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16840F0-4D97-D951-AC6F-C37F53B9A7C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This slide contains animations.</a:t>
            </a:r>
          </a:p>
          <a:p>
            <a:endParaRPr lang="en-AU" b="0"/>
          </a:p>
          <a:p>
            <a:r>
              <a:rPr lang="en-AU" b="0"/>
              <a:t>This slide can be used as differentiation for students. It provides the outline of the flow chart, including the number of steps and sentence starters for each step.</a:t>
            </a:r>
          </a:p>
          <a:p>
            <a:pPr marL="342900" indent="-342900">
              <a:buAutoNum type="arabicPeriod"/>
            </a:pPr>
            <a:endParaRPr lang="en-AU" b="0"/>
          </a:p>
          <a:p>
            <a:pPr marL="0" indent="0">
              <a:buNone/>
            </a:pPr>
            <a:endParaRPr lang="en-AU" b="1"/>
          </a:p>
        </p:txBody>
      </p:sp>
      <p:sp>
        <p:nvSpPr>
          <p:cNvPr id="4" name="Slide Number Placeholder 3">
            <a:extLst>
              <a:ext uri="{FF2B5EF4-FFF2-40B4-BE49-F238E27FC236}">
                <a16:creationId xmlns:a16="http://schemas.microsoft.com/office/drawing/2014/main" id="{BE9E7994-1EE8-9D0F-98F0-B92ADF709AF2}"/>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7553974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r>
              <a:rPr lang="en-AU" b="0"/>
              <a:t>This slide contains animations.</a:t>
            </a:r>
          </a:p>
          <a:p>
            <a:endParaRPr lang="en-AU" b="0"/>
          </a:p>
          <a:p>
            <a:r>
              <a:rPr lang="en-AU" b="0"/>
              <a:t>This slide shows the sample student response for Student resource – the processes and functions of the excretory system in TRB1. The slide is animated to facilitate class discussion to unpack the excretory pathways for:</a:t>
            </a:r>
          </a:p>
          <a:p>
            <a:endParaRPr lang="en-AU" b="0"/>
          </a:p>
          <a:p>
            <a:pPr marL="342900" indent="-342900">
              <a:buAutoNum type="arabicPeriod"/>
            </a:pPr>
            <a:r>
              <a:rPr lang="en-AU" b="0"/>
              <a:t>The skin – inform students that water being released here serves the purpose of cooling down the body when its temperature rises (this concept will be taught further in Year 9 Disease)</a:t>
            </a:r>
          </a:p>
          <a:p>
            <a:pPr marL="342900" indent="-342900">
              <a:buAutoNum type="arabicPeriod"/>
            </a:pPr>
            <a:r>
              <a:rPr lang="en-AU" b="0"/>
              <a:t>The lungs</a:t>
            </a:r>
          </a:p>
          <a:p>
            <a:pPr marL="342900" indent="-342900">
              <a:buAutoNum type="arabicPeriod"/>
            </a:pPr>
            <a:r>
              <a:rPr lang="en-AU" b="0"/>
              <a:t>The kidney (urinary system)</a:t>
            </a:r>
          </a:p>
          <a:p>
            <a:pPr marL="342900" indent="-342900">
              <a:buAutoNum type="arabicPeriod"/>
            </a:pPr>
            <a:endParaRPr lang="en-AU" b="0"/>
          </a:p>
          <a:p>
            <a:pPr marL="0" indent="0">
              <a:buNone/>
            </a:pP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873683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 </a:t>
            </a:r>
          </a:p>
          <a:p>
            <a:r>
              <a:rPr lang="en-AU" b="0" dirty="0"/>
              <a:t>This slide contains animations. </a:t>
            </a:r>
          </a:p>
          <a:p>
            <a:endParaRPr lang="en-AU" b="0" dirty="0"/>
          </a:p>
          <a:p>
            <a:r>
              <a:rPr lang="en-AU" b="0" dirty="0"/>
              <a:t>Ask students to use the word bank to complete the cloze passage in their book. Note that there are more words than required in the word bank; incorrect words have also been given.</a:t>
            </a:r>
          </a:p>
          <a:p>
            <a:endParaRPr lang="en-AU" b="0" dirty="0"/>
          </a:p>
          <a:p>
            <a:r>
              <a:rPr lang="en-AU" b="0" dirty="0"/>
              <a:t>The slide is animated to facilitate class discussion and check students' understanding of the structures, processes, and functions of the excretory system.</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1846248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cs typeface="Calibri"/>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73</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r>
              <a:rPr lang="en-AU" b="0">
                <a:latin typeface="Arial" panose="020B0604020202020204" pitchFamily="34" charset="0"/>
                <a:cs typeface="Arial" panose="020B0604020202020204" pitchFamily="34" charset="0"/>
              </a:rPr>
              <a:t>This slide contains animations.</a:t>
            </a:r>
            <a:endParaRPr lang="en-AU" b="1">
              <a:latin typeface="Arial" panose="020B0604020202020204" pitchFamily="34" charset="0"/>
              <a:cs typeface="Arial" panose="020B0604020202020204" pitchFamily="34" charset="0"/>
            </a:endParaRPr>
          </a:p>
          <a:p>
            <a:endParaRPr lang="en-AU" b="1"/>
          </a:p>
          <a:p>
            <a:r>
              <a:rPr lang="en-AU" b="0"/>
              <a:t>Use this slide to teach students what the body needs for efficient functioning.  The slide is animated to teach one need at a time.</a:t>
            </a:r>
          </a:p>
          <a:p>
            <a:endParaRPr lang="en-AU" b="0"/>
          </a:p>
          <a:p>
            <a:r>
              <a:rPr lang="en-AU" b="1"/>
              <a:t>This can be read to students:</a:t>
            </a:r>
          </a:p>
          <a:p>
            <a:endParaRPr lang="en-AU" b="0"/>
          </a:p>
          <a:p>
            <a:r>
              <a:rPr lang="en-AU" b="1"/>
              <a:t>*CLICK*</a:t>
            </a:r>
          </a:p>
          <a:p>
            <a:endParaRPr lang="en-AU" b="1"/>
          </a:p>
          <a:p>
            <a:r>
              <a:rPr lang="en-AU" b="0"/>
              <a:t>The human body needs to take in nutrients to </a:t>
            </a:r>
            <a:r>
              <a:rPr lang="en-AU" sz="1600" b="0" i="0" kern="1200">
                <a:solidFill>
                  <a:schemeClr val="tx1"/>
                </a:solidFill>
                <a:effectLst/>
                <a:latin typeface="Public Sans" pitchFamily="2" charset="0"/>
                <a:ea typeface="+mn-ea"/>
                <a:cs typeface="+mn-cs"/>
              </a:rPr>
              <a:t>provide the raw materials for cellular processes that generate energy. Nutrients are also needed for cells to grow and repair.</a:t>
            </a:r>
          </a:p>
          <a:p>
            <a:endParaRPr lang="en-AU" sz="1600" b="0"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a:t>
            </a:r>
          </a:p>
          <a:p>
            <a:endParaRPr lang="en-AU" sz="1600" b="0" i="0" kern="1200">
              <a:solidFill>
                <a:schemeClr val="tx1"/>
              </a:solidFill>
              <a:effectLst/>
              <a:latin typeface="Public Sans" pitchFamily="2" charset="0"/>
              <a:ea typeface="+mn-ea"/>
              <a:cs typeface="+mn-cs"/>
            </a:endParaRPr>
          </a:p>
          <a:p>
            <a:r>
              <a:rPr lang="en-AU" sz="1600" b="0" i="0" kern="1200">
                <a:solidFill>
                  <a:schemeClr val="tx1"/>
                </a:solidFill>
                <a:effectLst/>
                <a:latin typeface="Public Sans" pitchFamily="2" charset="0"/>
                <a:ea typeface="+mn-ea"/>
                <a:cs typeface="+mn-cs"/>
              </a:rPr>
              <a:t>The human body needs to take in oxygen. The primary role of oxygen is to enable cells to generate energy via cellular respiration, which is vital for all bodily functions.</a:t>
            </a:r>
          </a:p>
          <a:p>
            <a:endParaRPr lang="en-AU" sz="1600" b="0"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a:t>
            </a:r>
          </a:p>
          <a:p>
            <a:endParaRPr lang="en-AU" sz="1600" b="1" i="0" kern="1200">
              <a:solidFill>
                <a:schemeClr val="tx1"/>
              </a:solidFill>
              <a:effectLst/>
              <a:latin typeface="Public Sans" pitchFamily="2" charset="0"/>
              <a:ea typeface="+mn-ea"/>
              <a:cs typeface="+mn-cs"/>
            </a:endParaRPr>
          </a:p>
          <a:p>
            <a:r>
              <a:rPr lang="en-AU" sz="1600" b="0" i="0" kern="1200">
                <a:solidFill>
                  <a:schemeClr val="tx1"/>
                </a:solidFill>
                <a:effectLst/>
                <a:latin typeface="Public Sans" pitchFamily="2" charset="0"/>
                <a:ea typeface="+mn-ea"/>
                <a:cs typeface="+mn-cs"/>
              </a:rPr>
              <a:t>The human body needs to eliminate waste products to prevent the buildup of toxic substances, which can be harmful if they accumulate. Waste products also need to be removed to ensure the body functions efficiently.</a:t>
            </a:r>
          </a:p>
          <a:p>
            <a:endParaRPr lang="en-AU" sz="1600" b="0" i="0" kern="1200">
              <a:solidFill>
                <a:schemeClr val="tx1"/>
              </a:solidFill>
              <a:effectLst/>
              <a:latin typeface="Public Sans" pitchFamily="2" charset="0"/>
              <a:ea typeface="+mn-ea"/>
              <a:cs typeface="+mn-cs"/>
            </a:endParaRPr>
          </a:p>
          <a:p>
            <a:r>
              <a:rPr lang="en-AU" sz="1600" b="0" i="0" kern="1200">
                <a:solidFill>
                  <a:schemeClr val="tx1"/>
                </a:solidFill>
                <a:effectLst/>
                <a:latin typeface="Public Sans" pitchFamily="2" charset="0"/>
                <a:ea typeface="+mn-ea"/>
                <a:cs typeface="+mn-cs"/>
              </a:rPr>
              <a:t>For this to happen and ensure efficient functioning of the body, the body’s organs and body systems need to work together. </a:t>
            </a:r>
          </a:p>
          <a:p>
            <a:endParaRPr lang="en-AU" sz="1600" b="0" i="0" kern="1200">
              <a:solidFill>
                <a:schemeClr val="tx1"/>
              </a:solidFill>
              <a:effectLst/>
              <a:latin typeface="Public Sans" pitchFamily="2" charset="0"/>
              <a:ea typeface="+mn-ea"/>
              <a:cs typeface="+mn-cs"/>
            </a:endParaRPr>
          </a:p>
          <a:p>
            <a:endParaRPr lang="en-AU" b="0"/>
          </a:p>
          <a:p>
            <a:endParaRPr lang="en-AU" b="0"/>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21276208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r>
              <a:rPr lang="en-AU" b="0">
                <a:latin typeface="Arial" panose="020B0604020202020204" pitchFamily="34" charset="0"/>
                <a:cs typeface="Arial" panose="020B0604020202020204" pitchFamily="34" charset="0"/>
              </a:rPr>
              <a:t>This slide contains animations.</a:t>
            </a:r>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r>
              <a:rPr lang="en-AU"/>
              <a:t>This can be displayed on the board for students to answer using mini whiteboards or by raising their hands for the option they select. </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This slide is animated to reveal the correct response, B. Further explanations of students' understanding and misconceptions based on their responses are below.</a:t>
            </a:r>
          </a:p>
          <a:p>
            <a:endParaRPr lang="en-AU" sz="1800">
              <a:effectLst/>
              <a:latin typeface="Arial" panose="020B0604020202020204" pitchFamily="34" charset="0"/>
              <a:ea typeface="Calibri" panose="020F0502020204030204" pitchFamily="34" charset="0"/>
            </a:endParaRPr>
          </a:p>
          <a:p>
            <a:r>
              <a:rPr lang="en-AU" sz="1800" b="1"/>
              <a:t>The explanations for each response are below.</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A:  </a:t>
            </a:r>
            <a:r>
              <a:rPr lang="en-AU" sz="1800" b="0"/>
              <a:t>This is incorrect because organisms do not take in waste. Waste products are by-products of metabolism and need to be removed from the body, not absorbed. Taking in waste would actually be harmful.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B:  This is the correct answer.</a:t>
            </a:r>
          </a:p>
          <a:p>
            <a:r>
              <a:rPr lang="en-AU" sz="1800" b="1"/>
              <a:t>C:  </a:t>
            </a:r>
            <a:r>
              <a:rPr lang="en-AU" sz="1800" b="0"/>
              <a:t>This is incorrect because organisms need to keep nutrients (not excrete them) for energy, growth, and repair. It’s also wrong because, again, organisms do not take in waste; they excrete it.</a:t>
            </a:r>
          </a:p>
          <a:p>
            <a:r>
              <a:rPr lang="en-AU" sz="1800" b="1"/>
              <a:t>D: </a:t>
            </a:r>
            <a:r>
              <a:rPr lang="en-AU" sz="1600" kern="1200">
                <a:solidFill>
                  <a:schemeClr val="tx1"/>
                </a:solidFill>
                <a:effectLst/>
                <a:latin typeface="Public Sans" pitchFamily="2" charset="0"/>
                <a:ea typeface="+mn-ea"/>
                <a:cs typeface="+mn-cs"/>
              </a:rPr>
              <a:t>This is incorrect because organisms do not excrete nutrients; they need to retain them. It is also incorrect because Most animals need to take in oxygen, not excrete it (plants excrete oxygen, but they still need carbon dioxide and nutrients), and no organism intakes waste; they excrete it.</a:t>
            </a:r>
            <a:endParaRPr lang="en-AU" sz="18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14452483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r>
              <a:rPr lang="en-AU" b="0">
                <a:latin typeface="Arial" panose="020B0604020202020204" pitchFamily="34" charset="0"/>
                <a:cs typeface="Arial" panose="020B0604020202020204" pitchFamily="34" charset="0"/>
              </a:rPr>
              <a:t>This slide contains animations.</a:t>
            </a:r>
            <a:endParaRPr lang="en-AU" b="1">
              <a:latin typeface="Arial" panose="020B0604020202020204" pitchFamily="34" charset="0"/>
              <a:cs typeface="Arial" panose="020B0604020202020204" pitchFamily="34" charset="0"/>
            </a:endParaRPr>
          </a:p>
          <a:p>
            <a:endParaRPr lang="en-AU" b="1"/>
          </a:p>
          <a:p>
            <a:r>
              <a:rPr lang="en-AU" b="0"/>
              <a:t>This slide is animated to facilitate class discussion and check students’ understanding of the body systems. Note that students’ responses will not look like this; there is limited space on the slide to display the dominoes. However, this slide indicates the order in which the dominoes should be connected to each other.</a:t>
            </a:r>
          </a:p>
          <a:p>
            <a:r>
              <a:rPr lang="en-AU" b="0"/>
              <a:t>There are two slides to complete the vocabulary dominoes.</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6031335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2F077-B8B9-C6E6-0B3C-752B7F6CD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6DECD-90A1-1EEF-9F3B-A9264F99C33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4F7F390-FA14-8F21-95C7-9D878A82FF7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p>
          <a:p>
            <a:r>
              <a:rPr lang="en-AU" b="0">
                <a:latin typeface="Arial" panose="020B0604020202020204" pitchFamily="34" charset="0"/>
                <a:cs typeface="Arial" panose="020B0604020202020204" pitchFamily="34" charset="0"/>
              </a:rPr>
              <a:t>This slide contains animations.</a:t>
            </a:r>
            <a:endParaRPr lang="en-AU" b="1">
              <a:latin typeface="Arial" panose="020B0604020202020204" pitchFamily="34" charset="0"/>
              <a:cs typeface="Arial" panose="020B0604020202020204" pitchFamily="34" charset="0"/>
            </a:endParaRPr>
          </a:p>
          <a:p>
            <a:endParaRPr lang="en-AU" b="1"/>
          </a:p>
          <a:p>
            <a:r>
              <a:rPr lang="en-AU" b="0"/>
              <a:t>This slide is animated to facilitate class discussion and check students’ understanding of the body systems. Note that students’ responses will not look like this; there is limited space on the slide to display the dominoes. However, this slide shows the order in which the dominoes should be connected.</a:t>
            </a:r>
          </a:p>
        </p:txBody>
      </p:sp>
      <p:sp>
        <p:nvSpPr>
          <p:cNvPr id="4" name="Slide Number Placeholder 3">
            <a:extLst>
              <a:ext uri="{FF2B5EF4-FFF2-40B4-BE49-F238E27FC236}">
                <a16:creationId xmlns:a16="http://schemas.microsoft.com/office/drawing/2014/main" id="{BCED0F0A-A36B-45F3-1EF9-EE02D4183D77}"/>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7600159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B7D5E-BDD0-9E6D-236E-981F6E216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BE2B0-67E1-4BEE-CF7E-E28C2AF2118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627DEEB-676B-2E52-5F2A-823D63D448A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r>
              <a:rPr lang="en-AU" b="0" dirty="0">
                <a:latin typeface="Arial" panose="020B0604020202020204" pitchFamily="34" charset="0"/>
                <a:cs typeface="Arial" panose="020B0604020202020204" pitchFamily="34" charset="0"/>
              </a:rPr>
              <a:t>This slide contains animations.</a:t>
            </a:r>
            <a:endParaRPr lang="en-AU" b="1" dirty="0">
              <a:latin typeface="Arial" panose="020B0604020202020204" pitchFamily="34" charset="0"/>
              <a:cs typeface="Arial" panose="020B0604020202020204" pitchFamily="34" charset="0"/>
            </a:endParaRPr>
          </a:p>
          <a:p>
            <a:endParaRPr lang="en-AU" b="1" dirty="0"/>
          </a:p>
          <a:p>
            <a:r>
              <a:rPr lang="en-AU" b="0" dirty="0"/>
              <a:t>This slide is animated to facilitate class discussion of the requirements of each body system.</a:t>
            </a:r>
          </a:p>
        </p:txBody>
      </p:sp>
      <p:sp>
        <p:nvSpPr>
          <p:cNvPr id="4" name="Slide Number Placeholder 3">
            <a:extLst>
              <a:ext uri="{FF2B5EF4-FFF2-40B4-BE49-F238E27FC236}">
                <a16:creationId xmlns:a16="http://schemas.microsoft.com/office/drawing/2014/main" id="{3054EA08-D2D3-6957-4FD9-30D8BE1E8A24}"/>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26851742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AU" b="1"/>
          </a:p>
          <a:p>
            <a:r>
              <a:rPr lang="en-AU" b="0"/>
              <a:t>Ask students the question on the slide.</a:t>
            </a:r>
          </a:p>
          <a:p>
            <a:endParaRPr lang="en-AU" b="0"/>
          </a:p>
          <a:p>
            <a:r>
              <a:rPr lang="en-AU" b="1"/>
              <a:t>Sample student response (note that students may have an understanding of individual functions of body systems, but may not understand how they work together yet)</a:t>
            </a:r>
          </a:p>
          <a:p>
            <a:endParaRPr lang="en-AU" b="1"/>
          </a:p>
          <a:p>
            <a:r>
              <a:rPr lang="en-AU"/>
              <a:t>When I eat food, it goes through my digestive system, where it gets broken down into smaller parts like nutrients. When I breathe, oxygen enters my lungs through the respiratory system. Both the food and the air are important because they help my body have energy and stay alive. My blood moves these things around the body, and then the parts I don’t need, like waste, are removed by the excretory system.</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205435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b="0" dirty="0"/>
          </a:p>
          <a:p>
            <a:r>
              <a:rPr lang="en-AU" b="0" dirty="0"/>
              <a:t>Inform students that this slide defines the types of living systems they will learn about in this focus area: human body (organ) systems, plant systems, and ecosystems.</a:t>
            </a:r>
          </a:p>
          <a:p>
            <a:endParaRPr lang="en-AU" b="0" dirty="0"/>
          </a:p>
          <a:p>
            <a:r>
              <a:rPr lang="en-AU" b="0" dirty="0"/>
              <a:t>- Define body system by reading the definition from the slide. The example image shown is the digestive system; students may be familiar with the digestive, respiratory and circulatory systems from Stage 3.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4386428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endParaRPr lang="en-AU"/>
          </a:p>
          <a:p>
            <a:r>
              <a:rPr lang="en-AU"/>
              <a:t>Show the marking guidelines to students to support them in writing texts</a:t>
            </a:r>
            <a:br>
              <a:rPr lang="en-AU"/>
            </a:br>
            <a:br>
              <a:rPr lang="en-AU"/>
            </a:br>
            <a:r>
              <a:rPr lang="en-AU"/>
              <a:t>The information below unpacks why the sample response in TRB1 is a quality response.</a:t>
            </a:r>
          </a:p>
          <a:p>
            <a:br>
              <a:rPr lang="en-AU"/>
            </a:br>
            <a:r>
              <a:rPr lang="en-AU" b="1"/>
              <a:t>Feedback for the sample written response</a:t>
            </a:r>
          </a:p>
          <a:p>
            <a:endParaRPr lang="en-AU" b="1"/>
          </a:p>
          <a:p>
            <a:r>
              <a:rPr lang="en-AU" b="0"/>
              <a:t>The sample response provided in the TRB would have achieved full marks.</a:t>
            </a:r>
          </a:p>
          <a:p>
            <a:r>
              <a:rPr lang="en-AU" b="0"/>
              <a:t>The response clearly describes how the digestive, respiratory, circulatory, and excretory systems interact and meet the organism’s needs. It shows nutrient intake (digestive → circulatory), oxygen intake (respiratory → circulatory), and waste removal (circulatory → excretory and respiratory). The description of how these processes work together to ‘meet the needs of cells, ‘ and ‘keep conditions stable’ shows understanding of the need for balance in the body.</a:t>
            </a:r>
            <a:br>
              <a:rPr lang="en-AU" b="0"/>
            </a:br>
            <a:r>
              <a:rPr lang="en-AU" b="0"/>
              <a:t>Uses accurate and specific terms in the response: alveoli, diffusion, capillaries, urea, nutrients, oxygen, carbon dioxide.</a:t>
            </a:r>
            <a:br>
              <a:rPr lang="en-AU" b="0"/>
            </a:br>
            <a:br>
              <a:rPr lang="en-AU" b="0"/>
            </a:br>
            <a:br>
              <a:rPr lang="en-AU" b="0"/>
            </a:br>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5325158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5C73D-54F0-44B4-671D-7E8FE83FD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1EF37-C3E3-2DFE-C36A-2961C6D9193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10D2AE3-C2E4-DB86-705F-1EDFE951476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 </a:t>
            </a:r>
            <a:r>
              <a:rPr lang="en-AU" b="0">
                <a:latin typeface="Arial" panose="020B0604020202020204" pitchFamily="34" charset="0"/>
                <a:cs typeface="Arial" panose="020B0604020202020204" pitchFamily="34" charset="0"/>
              </a:rPr>
              <a:t>This slide contains animations.</a:t>
            </a:r>
            <a:endParaRPr lang="en-AU" b="1"/>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r>
              <a:rPr lang="en-AU" sz="1800"/>
              <a:t>This can be displayed on the board for students to answer using mini whiteboards or by raising their hands to select the option. </a:t>
            </a:r>
          </a:p>
          <a:p>
            <a:endParaRPr lang="en-AU" sz="2000">
              <a:effectLst/>
              <a:latin typeface="Arial" panose="020B0604020202020204" pitchFamily="34" charset="0"/>
              <a:ea typeface="Calibri" panose="020F0502020204030204" pitchFamily="34" charset="0"/>
            </a:endParaRPr>
          </a:p>
          <a:p>
            <a:r>
              <a:rPr lang="en-AU" sz="2000">
                <a:effectLst/>
                <a:latin typeface="Arial" panose="020B0604020202020204" pitchFamily="34" charset="0"/>
                <a:ea typeface="Calibri" panose="020F0502020204030204" pitchFamily="34" charset="0"/>
              </a:rPr>
              <a:t>This slide is animated to reveal the correct response, B. Further explanations of students' understanding and misconceptions, based on their responses, are provided below.</a:t>
            </a:r>
          </a:p>
          <a:p>
            <a:endParaRPr lang="en-AU" sz="2000">
              <a:effectLst/>
              <a:latin typeface="Arial" panose="020B0604020202020204" pitchFamily="34" charset="0"/>
              <a:ea typeface="Calibri" panose="020F0502020204030204" pitchFamily="34" charset="0"/>
            </a:endParaRPr>
          </a:p>
          <a:p>
            <a:r>
              <a:rPr lang="en-AU" sz="1800" b="1"/>
              <a:t>The explanations for each response are below.</a:t>
            </a:r>
          </a:p>
          <a:p>
            <a:endParaRPr lang="en-AU" sz="18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A:  </a:t>
            </a:r>
            <a:r>
              <a:rPr lang="en-AU" sz="1800" b="0"/>
              <a:t>The option mentions pumping blood and lungs, so it seems related to the respiratory and circulatory systems. Students may confuse the roles of the respiratory and circulatory systems. The respiratory system does not pump blood; the heart (part of the circulatory system) does. The lungs absorb oxygen, but they don’t pump blood.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B:  This is the correct answer.</a:t>
            </a:r>
          </a:p>
          <a:p>
            <a:r>
              <a:rPr lang="en-AU" sz="1800" b="1"/>
              <a:t>C:  </a:t>
            </a:r>
            <a:r>
              <a:rPr lang="en-AU" sz="1800" b="0"/>
              <a:t>Students might mix up the digestive system with the respiratory system, thinking both are involved in nutrient delivery. The respiratory system is not involved in digestion or nutrient absorption. Nutrient transport is a function of the digestive and circulatory systems, not the respiratory system.</a:t>
            </a:r>
          </a:p>
          <a:p>
            <a:r>
              <a:rPr lang="en-AU" sz="1800" b="1"/>
              <a:t>D: </a:t>
            </a:r>
            <a:r>
              <a:rPr lang="en-AU" sz="1800" b="0"/>
              <a:t>The mention of filtering waste and sending oxygen-rich blood to the brain may confuse students who know the circulatory system transports blood and that the kidneys filter waste. Waste filtering is primarily a function of the excretory system (kidneys), not the circulatory system. Also, oxygen-rich blood is transported to all body cells, not just the brain.</a:t>
            </a:r>
            <a:endParaRPr lang="en-AU" sz="180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88321B03-9D1E-9B05-8501-7DB6DB344AD0}"/>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38464018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82</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r>
              <a:rPr lang="en-AU" b="0"/>
              <a:t>This slide contains animations.</a:t>
            </a:r>
          </a:p>
          <a:p>
            <a:endParaRPr lang="en-AU"/>
          </a:p>
          <a:p>
            <a:r>
              <a:rPr lang="en-AU"/>
              <a:t>Teach students what a disorder and disease are using the slide. There is more information below to further support students in distinguishing between disease and disorder.</a:t>
            </a:r>
          </a:p>
          <a:p>
            <a:endParaRPr lang="en-AU"/>
          </a:p>
          <a:p>
            <a:r>
              <a:rPr lang="en-AU" b="1"/>
              <a:t>Disorder: </a:t>
            </a:r>
            <a:r>
              <a:rPr lang="en-AU"/>
              <a:t>a better phrase for students is a disruption in the normal functioning of the body or mind. The underlying cause is not known. Non-examples include the flu, diabetes, and cancer.</a:t>
            </a:r>
          </a:p>
          <a:p>
            <a:endParaRPr lang="en-AU"/>
          </a:p>
          <a:p>
            <a:r>
              <a:rPr lang="en-AU" b="1"/>
              <a:t>Disease: </a:t>
            </a:r>
            <a:r>
              <a:rPr lang="en-AU" b="0"/>
              <a:t>often refers to a specific illness with defined characteristics and a clear cause. Non-examples include mood disorders such as anxiety and depression, sleep disorders and neurodevelopmental disorders such as autism spectrum disorder and Alzheimer’s disease.</a:t>
            </a:r>
          </a:p>
          <a:p>
            <a:endParaRPr lang="en-AU" b="0"/>
          </a:p>
          <a:p>
            <a:r>
              <a:rPr lang="en-AU" b="0"/>
              <a:t>The main distinction is whether there is a known cause. A disorder lacks a clear cause, but a disease does.</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665421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AU" b="1"/>
          </a:p>
          <a:p>
            <a:endParaRPr lang="en-AU"/>
          </a:p>
          <a:p>
            <a:r>
              <a:rPr lang="en-AU" b="0"/>
              <a:t>Read information on this slide to inform students what kidney disease is and the types of kidney disease.</a:t>
            </a:r>
          </a:p>
          <a:p>
            <a:endParaRPr lang="en-AU" b="0"/>
          </a:p>
          <a:p>
            <a:r>
              <a:rPr lang="en-AU" b="1"/>
              <a:t>More information about AKI, CKD and Kidney failure</a:t>
            </a:r>
          </a:p>
          <a:p>
            <a:endParaRPr lang="en-AU" b="0"/>
          </a:p>
          <a:p>
            <a:r>
              <a:rPr lang="en-AU" b="0"/>
              <a:t>Acute Kidney Disease (AKI)</a:t>
            </a:r>
          </a:p>
          <a:p>
            <a:pPr marL="285750" indent="-285750">
              <a:buFontTx/>
              <a:buChar char="-"/>
            </a:pPr>
            <a:r>
              <a:rPr lang="en-AU" b="0"/>
              <a:t>Typically occurs quickly in response to an injury or illness.</a:t>
            </a:r>
          </a:p>
          <a:p>
            <a:pPr marL="285750" indent="-285750">
              <a:buFontTx/>
              <a:buChar char="-"/>
            </a:pPr>
            <a:r>
              <a:rPr lang="en-AU" b="0"/>
              <a:t>Some people may require dialysis for a short period of time to help the kidneys recover</a:t>
            </a:r>
          </a:p>
          <a:p>
            <a:pPr marL="285750" indent="-285750">
              <a:buFontTx/>
              <a:buChar char="-"/>
            </a:pPr>
            <a:r>
              <a:rPr lang="en-AU" b="0"/>
              <a:t>Many people recover from this disease within three months.</a:t>
            </a:r>
          </a:p>
          <a:p>
            <a:pPr marL="285750" indent="-285750">
              <a:buFontTx/>
              <a:buChar char="-"/>
            </a:pPr>
            <a:r>
              <a:rPr lang="en-AU" b="0"/>
              <a:t>If there is significant kidney damage, there is a higher risk of developing chronic kidney disease later on</a:t>
            </a:r>
          </a:p>
          <a:p>
            <a:pPr marL="0" indent="0">
              <a:buFontTx/>
              <a:buNone/>
            </a:pPr>
            <a:endParaRPr lang="en-AU" b="0"/>
          </a:p>
          <a:p>
            <a:pPr marL="0" indent="0">
              <a:buFontTx/>
              <a:buNone/>
            </a:pPr>
            <a:r>
              <a:rPr lang="en-AU" b="0"/>
              <a:t>Chronic Kidney Disease (CKD)</a:t>
            </a:r>
          </a:p>
          <a:p>
            <a:pPr marL="285750" indent="-285750">
              <a:buFontTx/>
              <a:buChar char="-"/>
            </a:pPr>
            <a:r>
              <a:rPr lang="en-AU" b="0"/>
              <a:t>Happens when your kidneys have been damaged in a way that cannot be undone.</a:t>
            </a:r>
          </a:p>
          <a:p>
            <a:pPr marL="285750" indent="-285750">
              <a:buFontTx/>
              <a:buChar char="-"/>
            </a:pPr>
            <a:r>
              <a:rPr lang="en-AU" b="0"/>
              <a:t>A lot of people will have a continued decline in kidney function over time, resulting in them needing a way to replace kidney function through dialysis or a kidney transplant</a:t>
            </a:r>
          </a:p>
          <a:p>
            <a:pPr marL="285750" indent="-285750">
              <a:buFontTx/>
              <a:buChar char="-"/>
            </a:pPr>
            <a:r>
              <a:rPr lang="en-AU" b="0"/>
              <a:t>Can be caused by genetics, infection, diabetes, or high blood pressure</a:t>
            </a:r>
          </a:p>
          <a:p>
            <a:pPr marL="285750" indent="-285750">
              <a:buFontTx/>
              <a:buChar char="-"/>
            </a:pPr>
            <a:endParaRPr lang="en-AU" b="0"/>
          </a:p>
          <a:p>
            <a:pPr marL="0" indent="0">
              <a:buFontTx/>
              <a:buNone/>
            </a:pPr>
            <a:r>
              <a:rPr lang="en-AU" b="0"/>
              <a:t>Kidney failure</a:t>
            </a:r>
          </a:p>
          <a:p>
            <a:pPr marL="285750" indent="-285750">
              <a:buFontTx/>
              <a:buChar char="-"/>
            </a:pPr>
            <a:r>
              <a:rPr lang="en-AU" b="0"/>
              <a:t>Also known as end-stage kidney disease</a:t>
            </a:r>
          </a:p>
          <a:p>
            <a:pPr marL="285750" indent="-285750">
              <a:buFontTx/>
              <a:buChar char="-"/>
            </a:pPr>
            <a:r>
              <a:rPr lang="en-AU" b="0"/>
              <a:t>The most severe form of kidney disease when the kidneys can no longer keep you alive</a:t>
            </a:r>
          </a:p>
          <a:p>
            <a:pPr marL="285750" indent="-285750">
              <a:buFontTx/>
              <a:buChar char="-"/>
            </a:pPr>
            <a:r>
              <a:rPr lang="en-AU" b="0"/>
              <a:t>Requires a replacement of kidney function through dialysis or a kidney transplant.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144518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r>
              <a:rPr lang="en-AU" b="1"/>
              <a:t>: </a:t>
            </a:r>
            <a:r>
              <a:rPr lang="en-AU" b="0"/>
              <a:t>This slide contains animations.</a:t>
            </a:r>
            <a:endParaRPr lang="en-AU" b="1"/>
          </a:p>
          <a:p>
            <a:endParaRPr lang="en-AU"/>
          </a:p>
          <a:p>
            <a:r>
              <a:rPr lang="en-AU" b="0"/>
              <a:t>Using knowledge of kidney function and kidney disease, students brainstorm the effects of kidney disease on the body.</a:t>
            </a:r>
          </a:p>
          <a:p>
            <a:endParaRPr lang="en-AU" b="0"/>
          </a:p>
          <a:p>
            <a:r>
              <a:rPr lang="en-AU" b="0"/>
              <a:t>This slide is animated to facilitate class discussion about some of the impacts of chronic kidney disease on the body. Elaborate on the points more for students using the information below:</a:t>
            </a:r>
          </a:p>
          <a:p>
            <a:endParaRPr lang="en-AU" b="0"/>
          </a:p>
          <a:p>
            <a:pPr marL="285750" indent="-285750">
              <a:buFontTx/>
              <a:buChar char="-"/>
            </a:pPr>
            <a:r>
              <a:rPr lang="en-AU" b="0"/>
              <a:t>Build-up of wastes such as urea and salts in the body: Symptoms include nausea, vomiting, weight loss, and fatigue, among others. This can lead to a range of issues impacting multiple body systems. For example, heart complications such as inflammation of the heart lining, nutrient deficiencies (malnutrition), and blood complications such as too few healthy red blood cells (anaemia).</a:t>
            </a:r>
          </a:p>
          <a:p>
            <a:pPr marL="285750" indent="-285750">
              <a:buFontTx/>
              <a:buChar char="-"/>
            </a:pPr>
            <a:r>
              <a:rPr lang="en-AU" b="0"/>
              <a:t>Build-up of excess water can lead to fluid overload, causing swelling, shortness of breath, high blood pressure, and a general feeling of unwellness.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8008015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r>
              <a:rPr lang="en-AU" sz="1600" b="1">
                <a:latin typeface="Arial"/>
                <a:cs typeface="Arial"/>
              </a:rPr>
              <a:t> </a:t>
            </a:r>
          </a:p>
          <a:p>
            <a:endParaRPr lang="en-AU"/>
          </a:p>
          <a:p>
            <a:r>
              <a:rPr lang="en-AU"/>
              <a:t>This video has closed captions and a transcript.</a:t>
            </a:r>
          </a:p>
          <a:p>
            <a:endParaRPr lang="en-AU"/>
          </a:p>
          <a:p>
            <a:r>
              <a:rPr lang="en-AU"/>
              <a:t>Show the video to students, then ask them the questions, and facilitate a class discussion about their responses. </a:t>
            </a:r>
          </a:p>
          <a:p>
            <a:br>
              <a:rPr lang="en-AU"/>
            </a:br>
            <a:r>
              <a:rPr lang="en-AU" b="1"/>
              <a:t>Sample student responses:</a:t>
            </a:r>
            <a:br>
              <a:rPr lang="en-AU" b="1"/>
            </a:br>
            <a:endParaRPr lang="en-AU"/>
          </a:p>
          <a:p>
            <a:pPr marL="457200" indent="-457200">
              <a:buAutoNum type="alphaLcParenR"/>
            </a:pPr>
            <a:r>
              <a:rPr lang="en-AU" sz="1600"/>
              <a:t>Describe the impact of kidney disease on the excretory system.</a:t>
            </a:r>
          </a:p>
          <a:p>
            <a:pPr marL="0" indent="0">
              <a:buNone/>
            </a:pPr>
            <a:endParaRPr lang="en-AU" sz="1600"/>
          </a:p>
          <a:p>
            <a:r>
              <a:rPr lang="en-AU"/>
              <a:t>Kidney disease, whether acute (temporary) or chronic (long-term), damages the kidneys and reduces their ability to:</a:t>
            </a:r>
          </a:p>
          <a:p>
            <a:r>
              <a:rPr lang="en-AU" b="1"/>
              <a:t>Remove waste and excess water</a:t>
            </a:r>
            <a:r>
              <a:rPr lang="en-AU"/>
              <a:t>, which can cause these substances to build up in the body.</a:t>
            </a:r>
          </a:p>
          <a:p>
            <a:r>
              <a:rPr lang="en-AU" b="1"/>
              <a:t>Balance nutrients and electrolytes</a:t>
            </a:r>
            <a:r>
              <a:rPr lang="en-AU"/>
              <a:t> to maintain the body's overall chemical stability.</a:t>
            </a:r>
          </a:p>
          <a:p>
            <a:r>
              <a:rPr lang="en-AU" b="1"/>
              <a:t>Regulate hormones</a:t>
            </a:r>
            <a:r>
              <a:rPr lang="en-AU"/>
              <a:t> that control blood pressure, blood volume, and bone health.</a:t>
            </a:r>
          </a:p>
          <a:p>
            <a:pPr marL="0" indent="0">
              <a:buNone/>
            </a:pPr>
            <a:endParaRPr lang="en-AU" sz="1600"/>
          </a:p>
          <a:p>
            <a:pPr marL="457200" indent="-457200">
              <a:buAutoNum type="alphaLcParenR"/>
            </a:pPr>
            <a:r>
              <a:rPr lang="en-AU" sz="1600"/>
              <a:t>Describe the impact of kidney disease on humans as an organism.</a:t>
            </a:r>
          </a:p>
          <a:p>
            <a:pPr marL="457200" indent="-457200">
              <a:buAutoNum type="alphaLcParenR"/>
            </a:pPr>
            <a:endParaRPr lang="en-AU" sz="1600"/>
          </a:p>
          <a:p>
            <a:r>
              <a:rPr lang="en-AU"/>
              <a:t>Kidney disease affects the entire body, not just the excretory system. According to the video:</a:t>
            </a:r>
          </a:p>
          <a:p>
            <a:r>
              <a:rPr lang="en-AU" b="1"/>
              <a:t>Bone health</a:t>
            </a:r>
            <a:r>
              <a:rPr lang="en-AU"/>
              <a:t> is weakened due to impaired hormone regulation.</a:t>
            </a:r>
          </a:p>
          <a:p>
            <a:r>
              <a:rPr lang="en-AU" b="1"/>
              <a:t>Cardiovascular health</a:t>
            </a:r>
            <a:r>
              <a:rPr lang="en-AU"/>
              <a:t> is at risk, with an increased chance of heart disease and stroke.</a:t>
            </a:r>
          </a:p>
          <a:p>
            <a:r>
              <a:rPr lang="en-AU" b="1"/>
              <a:t>Overall health</a:t>
            </a:r>
            <a:r>
              <a:rPr lang="en-AU"/>
              <a:t> can deteriorate if the disease progresses, potentially leading to kidney failure.</a:t>
            </a:r>
          </a:p>
          <a:p>
            <a:pPr marL="0" indent="0">
              <a:buNone/>
            </a:pPr>
            <a:endParaRPr lang="en-AU" sz="160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19923111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AU" b="1"/>
          </a:p>
          <a:p>
            <a:endParaRPr lang="en-AU"/>
          </a:p>
          <a:p>
            <a:r>
              <a:rPr lang="en-AU"/>
              <a:t>Use this slide to break down the key term ‘explain’ with students. Inform students that it is going beyond ‘describe’, which is to provide characteristics and features; more detail is required to relate cause and effect, to make the relationship between things evidence, or to provide why and/or how.</a:t>
            </a:r>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35592627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endParaRPr lang="en-AU" b="1" dirty="0"/>
          </a:p>
          <a:p>
            <a:br>
              <a:rPr lang="en-AU" dirty="0"/>
            </a:br>
            <a:r>
              <a:rPr lang="en-AU" dirty="0"/>
              <a:t>Use this slide to teach students what an explanatory text is and to provide an example of a conventional scientific text structure.</a:t>
            </a:r>
          </a:p>
          <a:p>
            <a:r>
              <a:rPr lang="en-AU" dirty="0"/>
              <a:t>Unpack each convention with students for writing a text that explains a science concept. </a:t>
            </a:r>
          </a:p>
          <a:p>
            <a:endParaRPr lang="en-AU" b="1" dirty="0"/>
          </a:p>
          <a:p>
            <a:r>
              <a:rPr lang="en-AU" b="1" dirty="0"/>
              <a:t>Information to further unpack causal connectives, nominalisation and personal pronouns with students</a:t>
            </a:r>
          </a:p>
          <a:p>
            <a:pPr marL="285750" indent="-285750">
              <a:buFontTx/>
              <a:buChar char="-"/>
            </a:pPr>
            <a:r>
              <a:rPr lang="en-AU" dirty="0"/>
              <a:t>Causal connectives are words or phrases that establish a relationship of cause and effect between two parts of a sentence or text. For example, due to, as a result, consequently.</a:t>
            </a:r>
          </a:p>
          <a:p>
            <a:pPr marL="285750" indent="-285750">
              <a:buFontTx/>
              <a:buChar char="-"/>
            </a:pPr>
            <a:r>
              <a:rPr lang="en-AU" dirty="0"/>
              <a:t>Personal pronouns are used to </a:t>
            </a:r>
            <a:r>
              <a:rPr lang="en-AU" sz="1600" b="0" i="0" kern="1200" dirty="0">
                <a:solidFill>
                  <a:schemeClr val="tx1"/>
                </a:solidFill>
                <a:effectLst/>
                <a:latin typeface="Public Sans" pitchFamily="2" charset="0"/>
                <a:ea typeface="+mn-ea"/>
                <a:cs typeface="+mn-cs"/>
              </a:rPr>
              <a:t>refer to a speaker or to the people or things that a speaker is referring to. For example, I, you, he, she, we, they, me, him, her, us, and them.</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1871790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24A5-7DC3-F747-D26B-32CB63421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4BE3E-0681-2162-CD80-399A9F6B554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B54251C-A555-6CBB-3C8E-1364839E6DE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br>
              <a:rPr lang="en-AU"/>
            </a:br>
            <a:endParaRPr lang="en-AU"/>
          </a:p>
          <a:p>
            <a:r>
              <a:rPr lang="en-AU"/>
              <a:t>This slide is animated to teach students the different causal connectives that can be used in explanatory responses (Note: this list is not exhaustive), demonstrating uses of the causal connectives in sentences.</a:t>
            </a:r>
          </a:p>
        </p:txBody>
      </p:sp>
      <p:sp>
        <p:nvSpPr>
          <p:cNvPr id="4" name="Slide Number Placeholder 3">
            <a:extLst>
              <a:ext uri="{FF2B5EF4-FFF2-40B4-BE49-F238E27FC236}">
                <a16:creationId xmlns:a16="http://schemas.microsoft.com/office/drawing/2014/main" id="{16DE8FA4-3E47-6012-FF8D-ACA468312023}"/>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87452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9E703-FFED-B10F-522B-CB87312E9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A73AA-B619-767C-2CDE-C6B5207A4FE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7C76F71-1C63-299A-CC2C-B11CBF2B0BD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pPr marL="0" indent="0">
              <a:buFontTx/>
              <a:buNone/>
            </a:pPr>
            <a:r>
              <a:rPr lang="en-AU" b="0" dirty="0"/>
              <a:t>Define plant systems by reading the definition from the slide. The slide image shows two examples of root systems from different plants.</a:t>
            </a:r>
          </a:p>
          <a:p>
            <a:pPr marL="0" indent="0">
              <a:buFontTx/>
              <a:buNone/>
            </a:pPr>
            <a:endParaRPr lang="en-AU" b="0" dirty="0"/>
          </a:p>
          <a:p>
            <a:pPr marL="0" indent="0">
              <a:buFontTx/>
              <a:buNone/>
            </a:pPr>
            <a:r>
              <a:rPr lang="en-AU" b="1" dirty="0"/>
              <a:t>*CLICK*</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b="0" dirty="0"/>
              <a:t>Define an ecosystem using the definition on the slide. The slide image shows an example of an ecosystem. Introduce the idea that an </a:t>
            </a:r>
            <a:r>
              <a:rPr lang="en-AU" sz="1600" kern="1200" dirty="0">
                <a:solidFill>
                  <a:schemeClr val="tx1"/>
                </a:solidFill>
                <a:effectLst/>
                <a:latin typeface="Public Sans" pitchFamily="2" charset="0"/>
                <a:ea typeface="+mn-ea"/>
                <a:cs typeface="+mn-cs"/>
              </a:rPr>
              <a:t>ecosystem is a system of systems (a super system) in that it represents the interaction of animal &amp; plant systems (biotic) and environmental systems (the spheres).</a:t>
            </a:r>
          </a:p>
          <a:p>
            <a:pPr marL="285750" indent="-285750">
              <a:buFontTx/>
              <a:buChar char="-"/>
            </a:pPr>
            <a:endParaRPr lang="en-AU" b="0" dirty="0"/>
          </a:p>
          <a:p>
            <a:pPr marL="285750" indent="-285750">
              <a:buFontTx/>
              <a:buChar char="-"/>
            </a:pPr>
            <a:endParaRPr lang="en-AU" b="0" dirty="0"/>
          </a:p>
          <a:p>
            <a:pPr marL="0" indent="0">
              <a:buFontTx/>
              <a:buNone/>
            </a:pPr>
            <a:endParaRPr lang="en-AU" b="0" dirty="0"/>
          </a:p>
        </p:txBody>
      </p:sp>
      <p:sp>
        <p:nvSpPr>
          <p:cNvPr id="4" name="Slide Number Placeholder 3">
            <a:extLst>
              <a:ext uri="{FF2B5EF4-FFF2-40B4-BE49-F238E27FC236}">
                <a16:creationId xmlns:a16="http://schemas.microsoft.com/office/drawing/2014/main" id="{E8A4D922-4617-0F67-BE74-FC2417658B42}"/>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3965615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E921C-3931-9D91-44C8-5B65ED6C7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C72B8-485B-2415-5953-2DBCFB3F1FF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04A188-63A7-5EDF-4E1A-1B4DDC7C9B4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br>
              <a:rPr lang="en-AU" dirty="0"/>
            </a:br>
            <a:br>
              <a:rPr lang="en-AU" dirty="0"/>
            </a:br>
            <a:r>
              <a:rPr lang="en-AU" dirty="0"/>
              <a:t>This slide shows a modelled response (also provided in TRB1, Question 5, in Sample student response: Student resource – conducting secondary source research)</a:t>
            </a:r>
            <a:r>
              <a:rPr lang="en-AU" sz="1600" b="1" kern="1200" dirty="0">
                <a:solidFill>
                  <a:schemeClr val="tx1"/>
                </a:solidFill>
                <a:effectLst/>
                <a:latin typeface="Public Sans" pitchFamily="2" charset="0"/>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Public Sans" pitchFamily="2" charset="0"/>
                <a:ea typeface="+mn-ea"/>
                <a:cs typeface="+mn-cs"/>
              </a:rPr>
              <a:t>Use this response as a model to unpack how this text meets the conventions of an explanatory text. There are notes below to further facilitate unpacking this response for each of the conventions: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effectLst/>
              <a:latin typeface="Public Sans" pitchFamily="2"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AU" sz="1600" b="1" kern="1200" dirty="0">
                <a:solidFill>
                  <a:schemeClr val="tx1"/>
                </a:solidFill>
                <a:effectLst/>
                <a:latin typeface="Public Sans" pitchFamily="2" charset="0"/>
                <a:ea typeface="+mn-ea"/>
                <a:cs typeface="+mn-cs"/>
              </a:rPr>
              <a:t>Includes relevant scientific terms.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dirty="0">
                <a:solidFill>
                  <a:schemeClr val="tx1"/>
                </a:solidFill>
                <a:effectLst/>
                <a:latin typeface="Public Sans" pitchFamily="2" charset="0"/>
                <a:ea typeface="+mn-ea"/>
                <a:cs typeface="+mn-cs"/>
              </a:rPr>
              <a:t>Shown on the slide above, written in blue. </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dirty="0">
                <a:solidFill>
                  <a:schemeClr val="tx1"/>
                </a:solidFill>
                <a:effectLst/>
                <a:latin typeface="Public Sans" pitchFamily="2" charset="0"/>
                <a:ea typeface="+mn-ea"/>
                <a:cs typeface="+mn-cs"/>
              </a:rPr>
              <a:t>The scientific terms used are precise and appropriate for the topic and help explain the cause-and-effect chain.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latin typeface="Public Sans" pitchFamily="2" charset="0"/>
                <a:ea typeface="+mn-ea"/>
                <a:cs typeface="+mn-cs"/>
              </a:rPr>
              <a:t>2. Use of causal connectives to show cause and effect and why something happens.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Public Sans" pitchFamily="2" charset="0"/>
                <a:ea typeface="+mn-ea"/>
                <a:cs typeface="+mn-cs"/>
              </a:rPr>
              <a:t>- Shown on the slide above, highlighted in yellow.</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Public Sans" pitchFamily="2" charset="0"/>
                <a:ea typeface="+mn-ea"/>
                <a:cs typeface="+mn-cs"/>
              </a:rPr>
              <a:t>- Each connective links cause </a:t>
            </a:r>
            <a:r>
              <a:rPr lang="en-AU" sz="1600" b="0" kern="1200" dirty="0">
                <a:solidFill>
                  <a:schemeClr val="tx1"/>
                </a:solidFill>
                <a:effectLst/>
                <a:latin typeface="Public Sans" pitchFamily="2" charset="0"/>
                <a:ea typeface="+mn-ea"/>
                <a:cs typeface="+mn-cs"/>
                <a:sym typeface="Wingdings" panose="05000000000000000000" pitchFamily="2" charset="2"/>
              </a:rPr>
              <a:t> effect  consequence which is the essence of an explanatory text. The text clearly shows how pneumonia leads to reduced lung function and symptoms.</a:t>
            </a:r>
            <a:endParaRPr lang="en-AU" sz="1600" b="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latin typeface="Public Sans" pitchFamily="2" charset="0"/>
                <a:ea typeface="+mn-ea"/>
                <a:cs typeface="+mn-cs"/>
              </a:rPr>
              <a:t>3. Uses formal language without the use of personal pronouns.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Public Sans" pitchFamily="2" charset="0"/>
                <a:ea typeface="+mn-ea"/>
                <a:cs typeface="+mn-cs"/>
              </a:rPr>
              <a:t>- The use of personal pronouns such as I, we, and you is not included in this text.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effectLst/>
              <a:latin typeface="Public Sans" pitchFamily="2" charset="0"/>
              <a:ea typeface="+mn-ea"/>
              <a:cs typeface="+mn-cs"/>
            </a:endParaRPr>
          </a:p>
        </p:txBody>
      </p:sp>
      <p:sp>
        <p:nvSpPr>
          <p:cNvPr id="4" name="Slide Number Placeholder 3">
            <a:extLst>
              <a:ext uri="{FF2B5EF4-FFF2-40B4-BE49-F238E27FC236}">
                <a16:creationId xmlns:a16="http://schemas.microsoft.com/office/drawing/2014/main" id="{284FF6E2-6C59-B2F4-E41C-AFC54619DAD0}"/>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3697732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10B26-68F3-FD84-9B6B-6E33707EE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77421-8994-A5A0-7E8C-8A0FE954C3E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C23D4E4-BF63-34BD-0B6C-FF31373E61F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br>
              <a:rPr lang="en-AU" dirty="0"/>
            </a:br>
            <a:br>
              <a:rPr lang="en-AU" dirty="0"/>
            </a:br>
            <a:r>
              <a:rPr lang="en-AU" dirty="0"/>
              <a:t>Use this slide to show students a non-example of an explanatory text.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Public Sans" pitchFamily="2" charset="0"/>
                <a:ea typeface="+mn-ea"/>
                <a:cs typeface="+mn-cs"/>
              </a:rPr>
              <a:t>There are notes below to further facilitate unpacking this response and how it does not meet each of the conventions of an explanatory text: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effectLst/>
              <a:latin typeface="Public Sans" pitchFamily="2"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AU" sz="1600" b="1" kern="1200" dirty="0">
                <a:solidFill>
                  <a:schemeClr val="tx1"/>
                </a:solidFill>
                <a:effectLst/>
                <a:latin typeface="Public Sans" pitchFamily="2" charset="0"/>
                <a:ea typeface="+mn-ea"/>
                <a:cs typeface="+mn-cs"/>
              </a:rPr>
              <a:t>Includes relevant scientific terms.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dirty="0">
                <a:solidFill>
                  <a:schemeClr val="tx1"/>
                </a:solidFill>
                <a:effectLst/>
                <a:latin typeface="Public Sans" pitchFamily="2" charset="0"/>
                <a:ea typeface="+mn-ea"/>
                <a:cs typeface="+mn-cs"/>
              </a:rPr>
              <a:t>This text does not include relevant scientific terms appropriate for a Stage 4 student.</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dirty="0">
                <a:solidFill>
                  <a:schemeClr val="tx1"/>
                </a:solidFill>
                <a:effectLst/>
                <a:latin typeface="Public Sans" pitchFamily="2" charset="0"/>
                <a:ea typeface="+mn-ea"/>
                <a:cs typeface="+mn-cs"/>
              </a:rPr>
              <a:t>Terms like lungs sick’ and “medicine” are vague; there’s no mention of alveoli, the respiratory system, gas exchange, or inflammation.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latin typeface="Public Sans" pitchFamily="2" charset="0"/>
                <a:ea typeface="+mn-ea"/>
                <a:cs typeface="+mn-cs"/>
              </a:rPr>
              <a:t>2. Use of causal connectives to show cause and effect and why something happens.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Public Sans" pitchFamily="2" charset="0"/>
                <a:ea typeface="+mn-ea"/>
                <a:cs typeface="+mn-cs"/>
              </a:rPr>
              <a:t>- This text shows no clear cause-and-effect chain.</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dirty="0">
                <a:solidFill>
                  <a:schemeClr val="tx1"/>
                </a:solidFill>
                <a:effectLst/>
                <a:latin typeface="Public Sans" pitchFamily="2" charset="0"/>
                <a:ea typeface="+mn-ea"/>
                <a:cs typeface="+mn-cs"/>
              </a:rPr>
              <a:t>Symptoms (cough, tiredness, dizziness) are described, but the text does not explain why pneumonia causes them. The link from disease → organ →</a:t>
            </a:r>
            <a:r>
              <a:rPr lang="en-AU" sz="1600" b="0" kern="1200" dirty="0">
                <a:solidFill>
                  <a:schemeClr val="tx1"/>
                </a:solidFill>
                <a:effectLst/>
                <a:latin typeface="Public Sans" pitchFamily="2" charset="0"/>
                <a:ea typeface="+mn-ea"/>
                <a:cs typeface="+mn-cs"/>
                <a:sym typeface="Wingdings" panose="05000000000000000000" pitchFamily="2" charset="2"/>
              </a:rPr>
              <a:t> system is missing</a:t>
            </a:r>
            <a:r>
              <a:rPr lang="en-AU" sz="1600" b="0" kern="1200" dirty="0">
                <a:solidFill>
                  <a:schemeClr val="tx1"/>
                </a:solidFill>
                <a:effectLst/>
                <a:latin typeface="Public Sans" pitchFamily="2" charset="0"/>
                <a:ea typeface="+mn-ea"/>
                <a:cs typeface="+mn-cs"/>
              </a:rPr>
              <a:t>.</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dirty="0">
                <a:solidFill>
                  <a:schemeClr val="tx1"/>
                </a:solidFill>
                <a:effectLst/>
                <a:latin typeface="Public Sans" pitchFamily="2" charset="0"/>
                <a:ea typeface="+mn-ea"/>
                <a:cs typeface="+mn-cs"/>
              </a:rPr>
              <a:t>Phrases like ‘because of this’ or ‘as a result’ are missing, so the chain of reasoning is unclear.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latin typeface="Public Sans" pitchFamily="2" charset="0"/>
                <a:ea typeface="+mn-ea"/>
                <a:cs typeface="+mn-cs"/>
              </a:rPr>
              <a:t>3. Uses formal language without the use of personal pronouns.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dirty="0">
                <a:solidFill>
                  <a:schemeClr val="tx1"/>
                </a:solidFill>
                <a:effectLst/>
                <a:latin typeface="Public Sans" pitchFamily="2" charset="0"/>
                <a:ea typeface="+mn-ea"/>
                <a:cs typeface="+mn-cs"/>
              </a:rPr>
              <a:t>Uses informal language and personal pronouns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dirty="0">
                <a:solidFill>
                  <a:schemeClr val="tx1"/>
                </a:solidFill>
                <a:effectLst/>
                <a:latin typeface="Public Sans" pitchFamily="2" charset="0"/>
                <a:ea typeface="+mn-ea"/>
                <a:cs typeface="+mn-cs"/>
              </a:rPr>
              <a:t>Uses ‘your’ and ‘It’s not good for you,’ which makes it conversational rather than scientific.</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effectLst/>
              <a:latin typeface="Public Sans" pitchFamily="2" charset="0"/>
              <a:ea typeface="+mn-ea"/>
              <a:cs typeface="+mn-cs"/>
            </a:endParaRPr>
          </a:p>
          <a:p>
            <a:r>
              <a:rPr lang="en-AU" dirty="0"/>
              <a:t>This text describes what happens and what patients might feel, but never explains how and why pneumonia affects the body. </a:t>
            </a:r>
          </a:p>
        </p:txBody>
      </p:sp>
      <p:sp>
        <p:nvSpPr>
          <p:cNvPr id="4" name="Slide Number Placeholder 3">
            <a:extLst>
              <a:ext uri="{FF2B5EF4-FFF2-40B4-BE49-F238E27FC236}">
                <a16:creationId xmlns:a16="http://schemas.microsoft.com/office/drawing/2014/main" id="{8D35917F-8CF6-DF5B-9484-568B7A571F86}"/>
              </a:ext>
            </a:extLst>
          </p:cNvPr>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41978919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E7D6F-F420-FF96-FEED-EB70C1548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EBC39-0FD4-8C7B-7A84-CE7C5971A60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EDAABC0-6C71-6CFA-F44E-9E0ED369806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br>
              <a:rPr lang="en-AU"/>
            </a:br>
            <a:r>
              <a:rPr lang="en-AU"/>
              <a:t>This slide shows a modelled response (this is also provided in TRB1, Question 6  in </a:t>
            </a:r>
            <a:r>
              <a:rPr lang="en-AU" sz="1600" b="1" kern="1200">
                <a:solidFill>
                  <a:schemeClr val="tx1"/>
                </a:solidFill>
                <a:effectLst/>
                <a:latin typeface="Public Sans" pitchFamily="2" charset="0"/>
                <a:ea typeface="+mn-ea"/>
                <a:cs typeface="+mn-cs"/>
              </a:rPr>
              <a:t>Sample student response: Student resource – conducting secondary source research.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Use this response as a model to outline unpack how this text meets the conventions of an explanatory text. There are notes below to further facilitate unpacking this response for each of the conventions: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a:solidFill>
                <a:schemeClr val="tx1"/>
              </a:solidFill>
              <a:effectLst/>
              <a:latin typeface="Public Sans" pitchFamily="2"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AU" sz="1600" b="1" kern="1200">
                <a:solidFill>
                  <a:schemeClr val="tx1"/>
                </a:solidFill>
                <a:effectLst/>
                <a:latin typeface="Public Sans" pitchFamily="2" charset="0"/>
                <a:ea typeface="+mn-ea"/>
                <a:cs typeface="+mn-cs"/>
              </a:rPr>
              <a:t>Includes relevant scientific terms.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Shown on the slide above, written in blue. </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The scientific terms used are precise and appropriate for the topic and help explain the cause-and-effect chain.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2. Use of causal connectives to show cause and effect and why something happens.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 Shown on the slide above, highlighted in yellow.</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Each connective links cause </a:t>
            </a:r>
            <a:r>
              <a:rPr lang="en-AU" sz="1600" b="0" kern="1200">
                <a:solidFill>
                  <a:schemeClr val="tx1"/>
                </a:solidFill>
                <a:effectLst/>
                <a:latin typeface="Public Sans" pitchFamily="2" charset="0"/>
                <a:ea typeface="+mn-ea"/>
                <a:cs typeface="+mn-cs"/>
                <a:sym typeface="Wingdings" panose="05000000000000000000" pitchFamily="2" charset="2"/>
              </a:rPr>
              <a:t> effect  consequence, which is the essence of an explanatory text.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3. Typically written in the present tense and uses nominalisation.</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Present tense highlighted in blue on the slide above. </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Examples of nominalisation include ‘build up’, ‘energy production’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4. Uses formal language without the use of personal pronouns.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 The use of personal pronouns such as I, we, you is not included in this text.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a:solidFill>
                <a:schemeClr val="tx1"/>
              </a:solidFill>
              <a:effectLst/>
              <a:latin typeface="Public Sans" pitchFamily="2" charset="0"/>
              <a:ea typeface="+mn-ea"/>
              <a:cs typeface="+mn-cs"/>
            </a:endParaRPr>
          </a:p>
        </p:txBody>
      </p:sp>
      <p:sp>
        <p:nvSpPr>
          <p:cNvPr id="4" name="Slide Number Placeholder 3">
            <a:extLst>
              <a:ext uri="{FF2B5EF4-FFF2-40B4-BE49-F238E27FC236}">
                <a16:creationId xmlns:a16="http://schemas.microsoft.com/office/drawing/2014/main" id="{C15AD972-3CE1-2AE1-4415-A5C0FCB3EE1B}"/>
              </a:ext>
            </a:extLst>
          </p:cNvPr>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16876552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076CD-681E-6259-3152-8625BD7C9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6E5BA-734D-44F3-99AC-2FDA3A712C0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D22F9D0-97C8-4A70-1817-5B85F084437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br>
              <a:rPr lang="en-AU"/>
            </a:br>
            <a:r>
              <a:rPr lang="en-AU"/>
              <a:t>Use this slide to show students a non-example of an explanatory text. </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There are notes below to further facilitate unpacking this response and how it does not meet each of the conventions of an explanatory text: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a:solidFill>
                <a:schemeClr val="tx1"/>
              </a:solidFill>
              <a:effectLst/>
              <a:latin typeface="Public Sans" pitchFamily="2" charset="0"/>
              <a:ea typeface="+mn-ea"/>
              <a:cs typeface="+mn-cs"/>
            </a:endParaRP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AU" sz="1600" b="1" kern="1200">
                <a:solidFill>
                  <a:schemeClr val="tx1"/>
                </a:solidFill>
                <a:effectLst/>
                <a:latin typeface="Public Sans" pitchFamily="2" charset="0"/>
                <a:ea typeface="+mn-ea"/>
                <a:cs typeface="+mn-cs"/>
              </a:rPr>
              <a:t>Includes relevant scientific terms.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This text does not include relevant scientific terms appropriate for a Stage 4 student.</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Very vague: ‘lungs are sick.’ No mention of cellular respiration or oxygen/carbon dioxide balance.</a:t>
            </a:r>
          </a:p>
          <a:p>
            <a:pPr marL="285750" marR="0" lvl="0" indent="-285750" algn="l" defTabSz="1219170" rtl="0" eaLnBrk="1" fontAlgn="auto" latinLnBrk="0" hangingPunct="1">
              <a:lnSpc>
                <a:spcPct val="100000"/>
              </a:lnSpc>
              <a:spcBef>
                <a:spcPts val="0"/>
              </a:spcBef>
              <a:spcAft>
                <a:spcPts val="0"/>
              </a:spcAft>
              <a:buClrTx/>
              <a:buSzTx/>
              <a:buFontTx/>
              <a:buChar char="-"/>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2. Use of causal connectives to show cause and effect and why something happens.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 This text shows no clear cause-and-effect chain.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 </a:t>
            </a:r>
            <a:r>
              <a:rPr lang="en-AU" sz="1600" b="0" kern="1200">
                <a:solidFill>
                  <a:schemeClr val="tx1"/>
                </a:solidFill>
                <a:effectLst/>
                <a:latin typeface="Public Sans" pitchFamily="2" charset="0"/>
                <a:ea typeface="+mn-ea"/>
                <a:cs typeface="+mn-cs"/>
              </a:rPr>
              <a:t>Multiple statements have been provided with no clear causal links.</a:t>
            </a: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3. Typically written in the present tense and uses nominalisation.</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This response uses mixed tenses and no nominalisation.</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Actions are described as verbs (‘body feels weak’) rather than formal nouns that describe processes.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4. Uses formal language without the use of personal pronouns.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Uses informal language and personal pronouns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r>
              <a:rPr lang="en-AU" sz="1600" b="0" kern="1200">
                <a:solidFill>
                  <a:schemeClr val="tx1"/>
                </a:solidFill>
                <a:effectLst/>
                <a:latin typeface="Public Sans" pitchFamily="2" charset="0"/>
                <a:ea typeface="+mn-ea"/>
                <a:cs typeface="+mn-cs"/>
              </a:rPr>
              <a:t>Uses ‘you’ and ‘your heart,’ which makes it conversational rather than scientific.</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a:solidFill>
                <a:schemeClr val="tx1"/>
              </a:solidFill>
              <a:effectLst/>
              <a:latin typeface="Public Sans" pitchFamily="2" charset="0"/>
              <a:ea typeface="+mn-ea"/>
              <a:cs typeface="+mn-cs"/>
            </a:endParaRPr>
          </a:p>
          <a:p>
            <a:r>
              <a:rPr lang="en-AU"/>
              <a:t>This text describes what happens and what patients might feel, but never explains how and why pneumonia affects the body as a whole. </a:t>
            </a:r>
          </a:p>
        </p:txBody>
      </p:sp>
      <p:sp>
        <p:nvSpPr>
          <p:cNvPr id="4" name="Slide Number Placeholder 3">
            <a:extLst>
              <a:ext uri="{FF2B5EF4-FFF2-40B4-BE49-F238E27FC236}">
                <a16:creationId xmlns:a16="http://schemas.microsoft.com/office/drawing/2014/main" id="{849B4397-43C8-5067-BAC9-4A400138B48E}"/>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21873702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AU" b="1"/>
          </a:p>
          <a:p>
            <a:endParaRPr lang="en-AU" b="1"/>
          </a:p>
          <a:p>
            <a:r>
              <a:rPr lang="en-AU" b="0"/>
              <a:t>This slide is to support students in constructing an explanatory text about the impact of a disorder/disease/organ removal on body systems and the organism.</a:t>
            </a:r>
          </a:p>
          <a:p>
            <a:endParaRPr lang="en-AU" b="0"/>
          </a:p>
          <a:p>
            <a:r>
              <a:rPr lang="en-AU" sz="1600" kern="1200">
                <a:solidFill>
                  <a:schemeClr val="tx1"/>
                </a:solidFill>
                <a:effectLst/>
                <a:latin typeface="Public Sans" pitchFamily="2" charset="0"/>
                <a:ea typeface="+mn-ea"/>
                <a:cs typeface="+mn-cs"/>
              </a:rPr>
              <a:t>Students use the scaffold to construct their text by including relevant information in the bolded square brackets.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34822017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contains animations. </a:t>
            </a:r>
          </a:p>
          <a:p>
            <a:endParaRPr lang="en-AU"/>
          </a:p>
          <a:p>
            <a:r>
              <a:rPr lang="en-AU"/>
              <a:t>Students read the true-or-false statement and the written text to determine whether the statement is true or false. You may ask students to indicate their answers by raising their hands or using mini whiteboards.</a:t>
            </a:r>
          </a:p>
          <a:p>
            <a:br>
              <a:rPr lang="en-AU"/>
            </a:br>
            <a:r>
              <a:rPr lang="en-AU"/>
              <a:t>The slide is animated to bring up the response once students have answered.</a:t>
            </a:r>
          </a:p>
          <a:p>
            <a:endParaRPr lang="en-AU"/>
          </a:p>
          <a:p>
            <a:r>
              <a:rPr lang="en-AU" b="1"/>
              <a:t>Sample student response:</a:t>
            </a:r>
          </a:p>
          <a:p>
            <a:endParaRPr lang="en-AU"/>
          </a:p>
          <a:p>
            <a:r>
              <a:rPr lang="en-AU"/>
              <a:t>False</a:t>
            </a:r>
          </a:p>
          <a:p>
            <a:endParaRPr lang="en-AU"/>
          </a:p>
          <a:p>
            <a:r>
              <a:rPr lang="en-AU"/>
              <a:t>It is an explanatory text because it uses causal connectives to clearly show how the common cold affects the respiratory system and the whole body. It also explains the cause-and-effect chain in the present tense, using relevant scientific terminology, making the explanation clear and scientific.</a:t>
            </a:r>
          </a:p>
        </p:txBody>
      </p:sp>
      <p:sp>
        <p:nvSpPr>
          <p:cNvPr id="4" name="Slide Number Placeholder 3"/>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12459275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96</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3C067-7CD4-9A9A-BE78-5D0BB5187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3C79D-F9C5-08A8-4C43-5C63925EDE5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58C52DA-6FFF-062F-82DE-96282B980F7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090FB19-203A-ED7B-EB01-9AF7FBBC72B6}"/>
              </a:ext>
            </a:extLst>
          </p:cNvPr>
          <p:cNvSpPr>
            <a:spLocks noGrp="1"/>
          </p:cNvSpPr>
          <p:nvPr>
            <p:ph type="sldNum" sz="quarter" idx="5"/>
          </p:nvPr>
        </p:nvSpPr>
        <p:spPr/>
        <p:txBody>
          <a:bodyPr/>
          <a:lstStyle/>
          <a:p>
            <a:fld id="{D09C5488-DD16-4714-9519-7BE21BA11D4E}" type="slidenum">
              <a:rPr lang="en-AU" smtClean="0"/>
              <a:t>97</a:t>
            </a:fld>
            <a:endParaRPr lang="en-AU"/>
          </a:p>
        </p:txBody>
      </p:sp>
    </p:spTree>
    <p:extLst>
      <p:ext uri="{BB962C8B-B14F-4D97-AF65-F5344CB8AC3E}">
        <p14:creationId xmlns:p14="http://schemas.microsoft.com/office/powerpoint/2010/main" val="38210771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DF66C-924B-0B23-F715-B3935594F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8CB50-7130-2721-1E1B-A8BFDFC254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7D54E00-9829-C12A-3E11-3E910D7E3F8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latin typeface="Arial" panose="020B0604020202020204" pitchFamily="34" charset="0"/>
                <a:cs typeface="Arial" panose="020B0604020202020204" pitchFamily="34" charset="0"/>
              </a:rPr>
              <a:t>Teacher notes:</a:t>
            </a:r>
            <a:r>
              <a:rPr lang="en-AU" sz="1600" b="1">
                <a:latin typeface="Arial" panose="020B0604020202020204" pitchFamily="34" charset="0"/>
                <a:cs typeface="Arial" panose="020B0604020202020204" pitchFamily="34" charset="0"/>
              </a:rPr>
              <a: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This slide contains animations.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Provide instructions to students to match the name of the organ/structure to its function.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When in presentation mode, click on the tiles under the </a:t>
            </a:r>
            <a:r>
              <a:rPr lang="en-AU" sz="1600" b="1"/>
              <a:t>Word bank </a:t>
            </a:r>
            <a:r>
              <a:rPr lang="en-AU" sz="1600" b="0"/>
              <a:t>(in any order) </a:t>
            </a:r>
            <a:r>
              <a:rPr lang="en-AU" sz="1600" b="1"/>
              <a:t> </a:t>
            </a:r>
            <a:r>
              <a:rPr lang="en-AU" sz="1600" b="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p:txBody>
      </p:sp>
      <p:sp>
        <p:nvSpPr>
          <p:cNvPr id="4" name="Slide Number Placeholder 3">
            <a:extLst>
              <a:ext uri="{FF2B5EF4-FFF2-40B4-BE49-F238E27FC236}">
                <a16:creationId xmlns:a16="http://schemas.microsoft.com/office/drawing/2014/main" id="{667CB2F7-0BBC-53DB-2A5F-4CFC5A87EF8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6648917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 </a:t>
            </a:r>
            <a:r>
              <a:rPr lang="en-AU" b="0">
                <a:latin typeface="Arial" panose="020B0604020202020204" pitchFamily="34" charset="0"/>
                <a:cs typeface="Arial" panose="020B0604020202020204" pitchFamily="34" charset="0"/>
              </a:rPr>
              <a:t>This slide contains animations.</a:t>
            </a:r>
            <a:endParaRPr lang="en-AU" b="0"/>
          </a:p>
          <a:p>
            <a:endParaRPr lang="en-AU" b="0"/>
          </a:p>
          <a:p>
            <a:r>
              <a:rPr lang="en-AU" b="0"/>
              <a:t>Use this slide to teach students what plants need to maintain themselves as multicellular organisms.  The slide is animated to teach one need at a time.</a:t>
            </a:r>
          </a:p>
          <a:p>
            <a:endParaRPr lang="en-AU" b="0"/>
          </a:p>
          <a:p>
            <a:r>
              <a:rPr lang="en-AU" b="1"/>
              <a:t>This can be read to students:</a:t>
            </a:r>
          </a:p>
          <a:p>
            <a:endParaRPr lang="en-AU" b="0"/>
          </a:p>
          <a:p>
            <a:r>
              <a:rPr lang="en-AU" b="1"/>
              <a:t>*CLICK*</a:t>
            </a:r>
          </a:p>
          <a:p>
            <a:endParaRPr lang="en-AU" b="1"/>
          </a:p>
          <a:p>
            <a:r>
              <a:rPr lang="en-AU" b="0"/>
              <a:t>Plants need gases such as carbon dioxide for photosynthesis. They also require oxygen for cellular respiration. Even though plants make their own food, they need oxygen for cellular respiration.</a:t>
            </a:r>
            <a:endParaRPr lang="en-AU" sz="1600" b="0" i="0" kern="1200">
              <a:solidFill>
                <a:schemeClr val="tx1"/>
              </a:solidFill>
              <a:effectLst/>
              <a:latin typeface="Public Sans" pitchFamily="2" charset="0"/>
              <a:ea typeface="+mn-ea"/>
              <a:cs typeface="+mn-cs"/>
            </a:endParaRPr>
          </a:p>
          <a:p>
            <a:endParaRPr lang="en-AU" sz="1600" b="0"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a:t>
            </a:r>
          </a:p>
          <a:p>
            <a:endParaRPr lang="en-AU" sz="1600" b="0" i="0" kern="1200">
              <a:solidFill>
                <a:schemeClr val="tx1"/>
              </a:solidFill>
              <a:effectLst/>
              <a:latin typeface="Public Sans" pitchFamily="2" charset="0"/>
              <a:ea typeface="+mn-ea"/>
              <a:cs typeface="+mn-cs"/>
            </a:endParaRPr>
          </a:p>
          <a:p>
            <a:r>
              <a:rPr lang="en-AU" sz="1600" b="0" i="0" kern="1200">
                <a:solidFill>
                  <a:schemeClr val="tx1"/>
                </a:solidFill>
                <a:effectLst/>
                <a:latin typeface="Public Sans" pitchFamily="2" charset="0"/>
                <a:ea typeface="+mn-ea"/>
                <a:cs typeface="+mn-cs"/>
              </a:rPr>
              <a:t>Plants need water for photosynthesis, to transport minerals to other parts of the plant, to keep the plant's cells firm and help it stay upright. Minerals are needed for the plant to grow and support other processes.</a:t>
            </a:r>
          </a:p>
          <a:p>
            <a:endParaRPr lang="en-AU" sz="1600" b="0" i="0" kern="1200">
              <a:solidFill>
                <a:schemeClr val="tx1"/>
              </a:solidFill>
              <a:effectLst/>
              <a:latin typeface="Public Sans" pitchFamily="2" charset="0"/>
              <a:ea typeface="+mn-ea"/>
              <a:cs typeface="+mn-cs"/>
            </a:endParaRPr>
          </a:p>
          <a:p>
            <a:endParaRPr lang="en-AU" sz="1600" b="0"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a:t>
            </a:r>
          </a:p>
          <a:p>
            <a:endParaRPr lang="en-AU" sz="1600" b="1" i="0" kern="1200">
              <a:solidFill>
                <a:schemeClr val="tx1"/>
              </a:solidFill>
              <a:effectLst/>
              <a:latin typeface="Public Sans" pitchFamily="2" charset="0"/>
              <a:ea typeface="+mn-ea"/>
              <a:cs typeface="+mn-cs"/>
            </a:endParaRPr>
          </a:p>
          <a:p>
            <a:r>
              <a:rPr lang="en-AU" sz="1600" b="0" i="0" kern="1200">
                <a:solidFill>
                  <a:schemeClr val="tx1"/>
                </a:solidFill>
                <a:effectLst/>
                <a:latin typeface="Public Sans" pitchFamily="2" charset="0"/>
                <a:ea typeface="+mn-ea"/>
                <a:cs typeface="+mn-cs"/>
              </a:rPr>
              <a:t>Plants also need to get rid of waste. Oxygen is released as a by-product of photosynthesis, preventing a dangerous buildup.</a:t>
            </a:r>
          </a:p>
          <a:p>
            <a:r>
              <a:rPr lang="en-AU" sz="1600" b="0" i="0" kern="1200">
                <a:solidFill>
                  <a:schemeClr val="tx1"/>
                </a:solidFill>
                <a:effectLst/>
                <a:latin typeface="Public Sans" pitchFamily="2" charset="0"/>
                <a:ea typeface="+mn-ea"/>
                <a:cs typeface="+mn-cs"/>
              </a:rPr>
              <a:t>Other wastes are stored in the leaves or vacuoles or shed when leaves/fruit fall off.</a:t>
            </a:r>
          </a:p>
          <a:p>
            <a:endParaRPr lang="en-AU" sz="1600" b="0"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 </a:t>
            </a:r>
          </a:p>
          <a:p>
            <a:endParaRPr lang="en-AU" sz="1600" b="0" i="0" kern="1200">
              <a:solidFill>
                <a:schemeClr val="tx1"/>
              </a:solidFill>
              <a:effectLst/>
              <a:latin typeface="Public Sans" pitchFamily="2" charset="0"/>
              <a:ea typeface="+mn-ea"/>
              <a:cs typeface="+mn-cs"/>
            </a:endParaRPr>
          </a:p>
          <a:p>
            <a:endParaRPr lang="en-AU" sz="1600" b="0" i="0" kern="1200">
              <a:solidFill>
                <a:schemeClr val="tx1"/>
              </a:solidFill>
              <a:effectLst/>
              <a:latin typeface="Public Sans" pitchFamily="2" charset="0"/>
              <a:ea typeface="+mn-ea"/>
              <a:cs typeface="+mn-cs"/>
            </a:endParaRPr>
          </a:p>
          <a:p>
            <a:r>
              <a:rPr lang="en-AU" sz="1600" b="0" i="0" kern="1200">
                <a:solidFill>
                  <a:schemeClr val="tx1"/>
                </a:solidFill>
                <a:effectLst/>
                <a:latin typeface="Public Sans" pitchFamily="2" charset="0"/>
                <a:ea typeface="+mn-ea"/>
                <a:cs typeface="+mn-cs"/>
              </a:rPr>
              <a:t>For this to happen and for the body to function efficiently, the plant's parts need to work together.</a:t>
            </a:r>
          </a:p>
          <a:p>
            <a:endParaRPr lang="en-AU" sz="1600" b="0" i="0" kern="1200">
              <a:solidFill>
                <a:schemeClr val="tx1"/>
              </a:solidFill>
              <a:effectLst/>
              <a:latin typeface="Public Sans" pitchFamily="2" charset="0"/>
              <a:ea typeface="+mn-ea"/>
              <a:cs typeface="+mn-cs"/>
            </a:endParaRPr>
          </a:p>
          <a:p>
            <a:endParaRPr lang="en-AU" b="0"/>
          </a:p>
          <a:p>
            <a:endParaRPr lang="en-AU" b="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243653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ink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Box 1">
            <a:extLst>
              <a:ext uri="{FF2B5EF4-FFF2-40B4-BE49-F238E27FC236}">
                <a16:creationId xmlns:a16="http://schemas.microsoft.com/office/drawing/2014/main" id="{91C66522-A206-3F35-8811-A5B4FEF6A230}"/>
              </a:ext>
            </a:extLst>
          </p:cNvPr>
          <p:cNvSpPr txBox="1"/>
          <p:nvPr userDrawn="1"/>
        </p:nvSpPr>
        <p:spPr>
          <a:xfrm>
            <a:off x="359998" y="1768839"/>
            <a:ext cx="11197418" cy="4585161"/>
          </a:xfrm>
          <a:prstGeom prst="rect">
            <a:avLst/>
          </a:prstGeom>
          <a:noFill/>
        </p:spPr>
        <p:txBody>
          <a:bodyPr wrap="square" lIns="0" tIns="0" rIns="0" bIns="0" rtlCol="0">
            <a:noAutofit/>
          </a:bodyPr>
          <a:lstStyle/>
          <a:p>
            <a:pPr algn="l"/>
            <a:endParaRPr lang="en-AU" sz="1800"/>
          </a:p>
        </p:txBody>
      </p:sp>
    </p:spTree>
    <p:extLst>
      <p:ext uri="{BB962C8B-B14F-4D97-AF65-F5344CB8AC3E}">
        <p14:creationId xmlns:p14="http://schemas.microsoft.com/office/powerpoint/2010/main" val="358769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63" r:id="rId4"/>
    <p:sldLayoutId id="2147483724" r:id="rId5"/>
    <p:sldLayoutId id="2147483762" r:id="rId6"/>
    <p:sldLayoutId id="2147483723" r:id="rId7"/>
    <p:sldLayoutId id="2147483746" r:id="rId8"/>
    <p:sldLayoutId id="2147483725" r:id="rId9"/>
    <p:sldLayoutId id="2147483743" r:id="rId10"/>
    <p:sldLayoutId id="2147483744" r:id="rId11"/>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science/science-curriculum-resources-k-12/science-7-10-curriculum-resources/science-s4-living-systems"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www.biorender.com/" TargetMode="External"/><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6.xml"/><Relationship Id="rId1" Type="http://schemas.openxmlformats.org/officeDocument/2006/relationships/slideLayout" Target="../slideLayouts/slideLayout6.xml"/><Relationship Id="rId5" Type="http://schemas.openxmlformats.org/officeDocument/2006/relationships/hyperlink" Target="https://creativecommons.org/licenses/by-nc-sa/4.0/deed.en" TargetMode="External"/><Relationship Id="rId4" Type="http://schemas.openxmlformats.org/officeDocument/2006/relationships/hyperlink" Target="https://www.flickr.com/photos/71183136@N08/7131295907"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18" Type="http://schemas.openxmlformats.org/officeDocument/2006/relationships/image" Target="../media/image17.png"/><Relationship Id="rId26" Type="http://schemas.openxmlformats.org/officeDocument/2006/relationships/hyperlink" Target="https://www.biorender.com/" TargetMode="External"/><Relationship Id="rId3" Type="http://schemas.openxmlformats.org/officeDocument/2006/relationships/image" Target="../media/image9.png"/><Relationship Id="rId21" Type="http://schemas.microsoft.com/office/2007/relationships/hdphoto" Target="../media/hdphoto9.wdp"/><Relationship Id="rId7" Type="http://schemas.openxmlformats.org/officeDocument/2006/relationships/image" Target="../media/image11.png"/><Relationship Id="rId12" Type="http://schemas.microsoft.com/office/2007/relationships/hdphoto" Target="../media/hdphoto5.wdp"/><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notesSlide" Target="../notesSlides/notesSlide11.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3.png"/><Relationship Id="rId24" Type="http://schemas.openxmlformats.org/officeDocument/2006/relationships/image" Target="../media/image20.png"/><Relationship Id="rId5" Type="http://schemas.openxmlformats.org/officeDocument/2006/relationships/image" Target="../media/image10.png"/><Relationship Id="rId15" Type="http://schemas.microsoft.com/office/2007/relationships/hdphoto" Target="../media/hdphoto6.wdp"/><Relationship Id="rId23" Type="http://schemas.microsoft.com/office/2007/relationships/hdphoto" Target="../media/hdphoto10.wdp"/><Relationship Id="rId10" Type="http://schemas.microsoft.com/office/2007/relationships/hdphoto" Target="../media/hdphoto4.wdp"/><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5.png"/><Relationship Id="rId22" Type="http://schemas.openxmlformats.org/officeDocument/2006/relationships/image" Target="../media/image1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2.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8.xml"/><Relationship Id="rId1" Type="http://schemas.openxmlformats.org/officeDocument/2006/relationships/slideLayout" Target="../slideLayouts/slideLayout8.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19.xml.rels><?xml version="1.0" encoding="UTF-8" standalone="yes"?>
<Relationships xmlns="http://schemas.openxmlformats.org/package/2006/relationships"><Relationship Id="rId3" Type="http://schemas.openxmlformats.org/officeDocument/2006/relationships/hyperlink" Target="https://youtu.be/E1pp_7-yTN4?si=zwl-TGMYV7QDOhh7" TargetMode="External"/><Relationship Id="rId2" Type="http://schemas.openxmlformats.org/officeDocument/2006/relationships/notesSlide" Target="../notesSlides/notesSlide11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microsoft.com/office/2007/relationships/hdphoto" Target="../media/hdphoto5.wdp"/><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notesSlide" Target="../notesSlides/notesSlide12.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3.png"/><Relationship Id="rId24"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10" Type="http://schemas.microsoft.com/office/2007/relationships/hdphoto" Target="../media/hdphoto4.wdp"/><Relationship Id="rId19"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2.png"/><Relationship Id="rId14" Type="http://schemas.microsoft.com/office/2007/relationships/hdphoto" Target="../media/hdphoto12.wdp"/><Relationship Id="rId22" Type="http://schemas.microsoft.com/office/2007/relationships/hdphoto" Target="../media/hdphoto9.wdp"/><Relationship Id="rId27" Type="http://schemas.openxmlformats.org/officeDocument/2006/relationships/hyperlink" Target="https://www.biorender.com/"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0.xml"/><Relationship Id="rId1" Type="http://schemas.openxmlformats.org/officeDocument/2006/relationships/slideLayout" Target="../slideLayouts/slideLayout5.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Australian_Magpie_feeding.jpg"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image" Target="../media/image85.jpeg"/><Relationship Id="rId7" Type="http://schemas.openxmlformats.org/officeDocument/2006/relationships/hyperlink" Target="https://commons.wikimedia.org/wiki/File:Predator_prey_curve.png" TargetMode="External"/><Relationship Id="rId2" Type="http://schemas.openxmlformats.org/officeDocument/2006/relationships/notesSlide" Target="../notesSlides/notesSlide121.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hyperlink" Target="https://creativecommons.org/licenses/by/2.0/deed.en" TargetMode="External"/><Relationship Id="rId4" Type="http://schemas.openxmlformats.org/officeDocument/2006/relationships/hyperlink" Target="https://commons.wikimedia.org/wiki/File:Median_egret_predation.jpg"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2.xml"/><Relationship Id="rId1" Type="http://schemas.openxmlformats.org/officeDocument/2006/relationships/slideLayout" Target="../slideLayouts/slideLayout5.xml"/><Relationship Id="rId4" Type="http://schemas.openxmlformats.org/officeDocument/2006/relationships/hyperlink" Target="https://curriculum.nsw.edu.au/file/5d076238-ef7a-421e-8339-57c9f31781b0/science-7-10-2023-working-scientifically-processes-guide.pdf"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3.xml"/><Relationship Id="rId1" Type="http://schemas.openxmlformats.org/officeDocument/2006/relationships/slideLayout" Target="../slideLayouts/slideLayout5.xml"/><Relationship Id="rId4" Type="http://schemas.openxmlformats.org/officeDocument/2006/relationships/hyperlink" Target="https://curriculum.nsw.edu.au/file/5d076238-ef7a-421e-8339-57c9f31781b0/science-7-10-2023-working-scientifically-processes-guide.pdf"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4.xml"/><Relationship Id="rId1" Type="http://schemas.openxmlformats.org/officeDocument/2006/relationships/slideLayout" Target="../slideLayouts/slideLayout5.xml"/><Relationship Id="rId4" Type="http://schemas.openxmlformats.org/officeDocument/2006/relationships/hyperlink" Target="https://curriculum.nsw.edu.au/file/5d076238-ef7a-421e-8339-57c9f31781b0/science-7-10-2023-working-scientifically-processes-guide.pdf"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5.xml"/><Relationship Id="rId1" Type="http://schemas.openxmlformats.org/officeDocument/2006/relationships/slideLayout" Target="../slideLayouts/slideLayout5.xml"/><Relationship Id="rId4" Type="http://schemas.openxmlformats.org/officeDocument/2006/relationships/hyperlink" Target="https://curriculum.nsw.edu.au/file/5d076238-ef7a-421e-8339-57c9f31781b0/science-7-10-2023-working-scientifically-processes-guide.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microsoft.com/office/2007/relationships/hdphoto" Target="../media/hdphoto5.wdp"/><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notesSlide" Target="../notesSlides/notesSlide13.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3.png"/><Relationship Id="rId24" Type="http://schemas.microsoft.com/office/2007/relationships/hdphoto" Target="../media/hdphoto10.wdp"/><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10" Type="http://schemas.microsoft.com/office/2007/relationships/hdphoto" Target="../media/hdphoto4.wdp"/><Relationship Id="rId19"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2.png"/><Relationship Id="rId14" Type="http://schemas.microsoft.com/office/2007/relationships/hdphoto" Target="../media/hdphoto13.wdp"/><Relationship Id="rId22" Type="http://schemas.microsoft.com/office/2007/relationships/hdphoto" Target="../media/hdphoto9.wdp"/><Relationship Id="rId27" Type="http://schemas.openxmlformats.org/officeDocument/2006/relationships/hyperlink" Target="https://www.biorender.com/"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7.xml"/><Relationship Id="rId1" Type="http://schemas.openxmlformats.org/officeDocument/2006/relationships/slideLayout" Target="../slideLayouts/slideLayout9.xml"/><Relationship Id="rId4" Type="http://schemas.openxmlformats.org/officeDocument/2006/relationships/image" Target="../media/image101.png"/></Relationships>
</file>

<file path=ppt/slides/_rels/slide1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biorender.com/"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0.xml"/><Relationship Id="rId1" Type="http://schemas.openxmlformats.org/officeDocument/2006/relationships/slideLayout" Target="../slideLayouts/slideLayout8.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1.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1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2.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3.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Ecological_Pyramid_with_energy_and_biomass.png"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svg"/><Relationship Id="rId2" Type="http://schemas.openxmlformats.org/officeDocument/2006/relationships/notesSlide" Target="../notesSlides/notesSlide147.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110.png"/><Relationship Id="rId4" Type="http://schemas.openxmlformats.org/officeDocument/2006/relationships/image" Target="../media/image80.sv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9.xml"/><Relationship Id="rId1" Type="http://schemas.openxmlformats.org/officeDocument/2006/relationships/slideLayout" Target="../slideLayouts/slideLayout8.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1.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Ecological_Pyramid_with_energy_and_biomass.png"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7.xml"/><Relationship Id="rId1" Type="http://schemas.openxmlformats.org/officeDocument/2006/relationships/slideLayout" Target="../slideLayouts/slideLayout8.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hyperlink" Target="https://youtu.be/oYcl0xxU5_s?si=yTH-H_PwVMo3XXvL" TargetMode="External"/><Relationship Id="rId2" Type="http://schemas.openxmlformats.org/officeDocument/2006/relationships/notesSlide" Target="../notesSlides/notesSlide15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1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2.xml"/><Relationship Id="rId1" Type="http://schemas.openxmlformats.org/officeDocument/2006/relationships/slideLayout" Target="../slideLayouts/slideLayout8.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64.xml"/><Relationship Id="rId1" Type="http://schemas.openxmlformats.org/officeDocument/2006/relationships/slideLayout" Target="../slideLayouts/slideLayout5.xml"/><Relationship Id="rId5" Type="http://schemas.openxmlformats.org/officeDocument/2006/relationships/hyperlink" Target="https://creativecommons.org/licenses/by/2.0/deed.en" TargetMode="External"/><Relationship Id="rId4" Type="http://schemas.openxmlformats.org/officeDocument/2006/relationships/hyperlink" Target="https://commons.wikimedia.org/wiki/File:Thylacinus_cynocephalus_white_background.jpg" TargetMode="Externa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hyperlink" Target="https://youtu.be/imjfSF2AKZ4?si=kNC22QXfr6xI01Lb" TargetMode="External"/><Relationship Id="rId2" Type="http://schemas.openxmlformats.org/officeDocument/2006/relationships/notesSlide" Target="../notesSlides/notesSlide166.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116.png"/></Relationships>
</file>

<file path=ppt/slides/_rels/slide1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7.xml"/><Relationship Id="rId1" Type="http://schemas.openxmlformats.org/officeDocument/2006/relationships/slideLayout" Target="../slideLayouts/slideLayout5.xml"/><Relationship Id="rId5" Type="http://schemas.openxmlformats.org/officeDocument/2006/relationships/hyperlink" Target="https://creativecommons.org/licenses/by/4.0/" TargetMode="External"/><Relationship Id="rId4" Type="http://schemas.openxmlformats.org/officeDocument/2006/relationships/hyperlink" Target="https://www.labxchange.org/library/items/lb:LabXchange:acceebba:lx_simulation:1?fullscreen=true"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8.xml"/><Relationship Id="rId1" Type="http://schemas.openxmlformats.org/officeDocument/2006/relationships/slideLayout" Target="../slideLayouts/slideLayout5.xml"/><Relationship Id="rId5" Type="http://schemas.openxmlformats.org/officeDocument/2006/relationships/hyperlink" Target="https://creativecommons.org/licenses/by/4.0/" TargetMode="External"/><Relationship Id="rId4" Type="http://schemas.openxmlformats.org/officeDocument/2006/relationships/hyperlink" Target="https://www.labxchange.org/library/items/lb:LabXchange:ac4d668b:lx_simulation:1?fullscreen=true"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9.xml"/><Relationship Id="rId1" Type="http://schemas.openxmlformats.org/officeDocument/2006/relationships/slideLayout" Target="../slideLayouts/slideLayout5.xml"/><Relationship Id="rId5" Type="http://schemas.openxmlformats.org/officeDocument/2006/relationships/hyperlink" Target="https://www.epa.nsw.gov.au/About-us/Contact-us/Website-service-standards/copyright" TargetMode="External"/><Relationship Id="rId4" Type="http://schemas.openxmlformats.org/officeDocument/2006/relationships/hyperlink" Target="https://www.soe.epa.nsw.gov.au/all-themes/biodiversity/anima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cellular-basis-of-life" TargetMode="External"/><Relationship Id="rId4" Type="http://schemas.microsoft.com/office/2007/relationships/hdphoto" Target="../media/hdphoto14.wdp"/></Relationships>
</file>

<file path=ppt/slides/_rels/slide1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0.xml"/><Relationship Id="rId1" Type="http://schemas.openxmlformats.org/officeDocument/2006/relationships/slideLayout" Target="../slideLayouts/slideLayout6.xml"/><Relationship Id="rId5" Type="http://schemas.openxmlformats.org/officeDocument/2006/relationships/hyperlink" Target="https://creativecommons.org/licenses/by/2.5/deed.en" TargetMode="External"/><Relationship Id="rId4" Type="http://schemas.openxmlformats.org/officeDocument/2006/relationships/hyperlink" Target="https://commons.wikimedia.org/wiki/File:Australia_map_(English).svg"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8" Type="http://schemas.openxmlformats.org/officeDocument/2006/relationships/hyperlink" Target="https://mathsciencetuition.com.sg/plant-system-learning/#:~:text=The%20plant%20system%20refers%20to,the%20wonders%20of%20plants%20together!" TargetMode="External"/><Relationship Id="rId3" Type="http://schemas.openxmlformats.org/officeDocument/2006/relationships/hyperlink" Target="https://curriculum.nsw.edu.au/learning-areas/science/science-7-10-2023/overview" TargetMode="External"/><Relationship Id="rId7" Type="http://schemas.openxmlformats.org/officeDocument/2006/relationships/hyperlink" Target="https://kidney.org.au/your-kidneys/what-is-kidney-disease/types-of-kidney-disease" TargetMode="External"/><Relationship Id="rId12" Type="http://schemas.openxmlformats.org/officeDocument/2006/relationships/hyperlink" Target="https://curriculum.nsw.edu.au/" TargetMode="External"/><Relationship Id="rId2" Type="http://schemas.openxmlformats.org/officeDocument/2006/relationships/notesSlide" Target="../notesSlides/notesSlide172.xml"/><Relationship Id="rId1" Type="http://schemas.openxmlformats.org/officeDocument/2006/relationships/slideLayout" Target="../slideLayouts/slideLayout10.xml"/><Relationship Id="rId6" Type="http://schemas.openxmlformats.org/officeDocument/2006/relationships/hyperlink" Target="https://www.youtube.com/watch?v=E1pp_7-yTN4" TargetMode="External"/><Relationship Id="rId11" Type="http://schemas.openxmlformats.org/officeDocument/2006/relationships/hyperlink" Target="https://educationstandards.nsw.edu.au/wps/portal/nesa/home" TargetMode="External"/><Relationship Id="rId5" Type="http://schemas.openxmlformats.org/officeDocument/2006/relationships/hyperlink" Target="https://youtu.be/oYcl0xxU5_s?si=yTH-H_PwVMo3XXvL" TargetMode="External"/><Relationship Id="rId10" Type="http://schemas.openxmlformats.org/officeDocument/2006/relationships/hyperlink" Target="https://educationstandards.nsw.edu.au/wps/portal/nesa/mini-footer/copyright" TargetMode="External"/><Relationship Id="rId4"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9" Type="http://schemas.openxmlformats.org/officeDocument/2006/relationships/hyperlink" Target="https://www.youtube.com/watch?v=za78Uqroios"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www.youtube.com/watch?v=0giiDDBJVQU" TargetMode="External"/><Relationship Id="rId7" Type="http://schemas.openxmlformats.org/officeDocument/2006/relationships/hyperlink" Target="https://curriculum.nsw.edu.au/" TargetMode="External"/><Relationship Id="rId2" Type="http://schemas.openxmlformats.org/officeDocument/2006/relationships/notesSlide" Target="../notesSlides/notesSlide173.xml"/><Relationship Id="rId1" Type="http://schemas.openxmlformats.org/officeDocument/2006/relationships/slideLayout" Target="../slideLayouts/slideLayout10.xml"/><Relationship Id="rId6" Type="http://schemas.openxmlformats.org/officeDocument/2006/relationships/hyperlink" Target="https://educationstandards.nsw.edu.au/wps/portal/nesa/home" TargetMode="External"/><Relationship Id="rId5" Type="http://schemas.openxmlformats.org/officeDocument/2006/relationships/hyperlink" Target="https://educationstandards.nsw.edu.au/wps/portal/nesa/mini-footer/copyright" TargetMode="External"/><Relationship Id="rId4" Type="http://schemas.openxmlformats.org/officeDocument/2006/relationships/hyperlink" Target="https://www.youtube.com/watch?v=imjfSF2AKZ4"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cellular-basis-of-life" TargetMode="Externa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creativecommons.org/publicdomain/zero/1.0/deed.en" TargetMode="External"/><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hyperlink" Target="https://commons.wikimedia.org/wiki/File:Organization_levels_mouse.svg"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microsoft.com/office/2007/relationships/hdphoto" Target="../media/hdphoto16.wdp"/><Relationship Id="rId11" Type="http://schemas.microsoft.com/office/2007/relationships/hdphoto" Target="../media/hdphoto18.wdp"/><Relationship Id="rId5" Type="http://schemas.openxmlformats.org/officeDocument/2006/relationships/image" Target="../media/image28.png"/><Relationship Id="rId10" Type="http://schemas.openxmlformats.org/officeDocument/2006/relationships/image" Target="../media/image31.png"/><Relationship Id="rId4" Type="http://schemas.microsoft.com/office/2007/relationships/hdphoto" Target="../media/hdphoto15.wdp"/><Relationship Id="rId9" Type="http://schemas.microsoft.com/office/2007/relationships/hdphoto" Target="../media/hdphoto17.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ki/File:Oesophageal_layers.png" TargetMode="External"/><Relationship Id="rId4" Type="http://schemas.openxmlformats.org/officeDocument/2006/relationships/hyperlink" Target="https://www.biorender.co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3.xml"/><Relationship Id="rId7" Type="http://schemas.openxmlformats.org/officeDocument/2006/relationships/slide" Target="slide46.xml"/><Relationship Id="rId12" Type="http://schemas.openxmlformats.org/officeDocument/2006/relationships/slide" Target="slide96.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30.xml"/><Relationship Id="rId11" Type="http://schemas.openxmlformats.org/officeDocument/2006/relationships/slide" Target="slide82.xml"/><Relationship Id="rId5" Type="http://schemas.openxmlformats.org/officeDocument/2006/relationships/slide" Target="slide6.xml"/><Relationship Id="rId10" Type="http://schemas.openxmlformats.org/officeDocument/2006/relationships/slide" Target="slide73.xml"/><Relationship Id="rId4" Type="http://schemas.openxmlformats.org/officeDocument/2006/relationships/slide" Target="slide5.xml"/><Relationship Id="rId9" Type="http://schemas.openxmlformats.org/officeDocument/2006/relationships/slide" Target="slide6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cellular-basis-of-life" TargetMode="External"/><Relationship Id="rId4" Type="http://schemas.microsoft.com/office/2007/relationships/hdphoto" Target="../media/hdphoto19.wdp"/></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hyperlink" Target="https://www.biorender.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s://creativecommons.org/publicdomain/zero/1.0/" TargetMode="External"/><Relationship Id="rId4" Type="http://schemas.openxmlformats.org/officeDocument/2006/relationships/hyperlink" Target="https://openclipart.org/detail/326993/digestive-system-without-explana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ki/File:Oesophageal_layers.png" TargetMode="External"/><Relationship Id="rId4" Type="http://schemas.openxmlformats.org/officeDocument/2006/relationships/hyperlink" Target="https://www.biorender.com/"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slide" Target="slide161.xml"/><Relationship Id="rId3" Type="http://schemas.openxmlformats.org/officeDocument/2006/relationships/slide" Target="slide3.xml"/><Relationship Id="rId7" Type="http://schemas.openxmlformats.org/officeDocument/2006/relationships/slide" Target="slide30.xml"/><Relationship Id="rId12" Type="http://schemas.openxmlformats.org/officeDocument/2006/relationships/slide" Target="slide156.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slide" Target="slide111.xml"/><Relationship Id="rId11" Type="http://schemas.openxmlformats.org/officeDocument/2006/relationships/slide" Target="slide148.xml"/><Relationship Id="rId5" Type="http://schemas.openxmlformats.org/officeDocument/2006/relationships/slide" Target="slide6.xml"/><Relationship Id="rId10" Type="http://schemas.openxmlformats.org/officeDocument/2006/relationships/slide" Target="slide146.xml"/><Relationship Id="rId4" Type="http://schemas.openxmlformats.org/officeDocument/2006/relationships/slide" Target="slide110.xml"/><Relationship Id="rId9" Type="http://schemas.openxmlformats.org/officeDocument/2006/relationships/slide" Target="slide139.xml"/><Relationship Id="rId14" Type="http://schemas.openxmlformats.org/officeDocument/2006/relationships/slide" Target="slide8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cellular-basis-of-life" TargetMode="External"/><Relationship Id="rId4" Type="http://schemas.microsoft.com/office/2007/relationships/hdphoto" Target="../media/hdphoto20.wdp"/></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hyperlink" Target="https://www.youtube.com/watch?v=0giiDDBJVQ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hyperlink" Target="https://www.biorender.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cellular-basis-of-lif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hyperlink" Target="https://www.biorender.com/"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hyperlink" Target="https://www.biorender.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hyperlink" Target="https://www.biorender.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hyperlink" Target="https://www.biorender.com/"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Young_Little-egrets.jp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hyperlink" Target="https://www.biorender.com/"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flickr.com/photos/onion/306220666/in/photostream/" TargetMode="External"/><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hyperlink" Target="https://creativecommons.org/licenses/by-nc-nd/4.0/deed.e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openclipart.org/detail/326993/digestive-system-without-explanation"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s://creativecommons.org/publicdomain/zero/1.0/"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CKD_-_Chronic_kidney_disease.jpg"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hyperlink" Target="https://youtu.be/za78Uqroios?si=h2hqxwOHl9pc7l3u%20(National%20Kidney%20Foundation)"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Root_Systems.svg"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hyperlink" Target="https://www.biorender.com/"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hyperlink" Target="https://www.biorende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t>Instructions for use</a:t>
            </a:r>
          </a:p>
        </p:txBody>
      </p:sp>
      <p:sp>
        <p:nvSpPr>
          <p:cNvPr id="7" name="Picture Placeholder 6">
            <a:extLst>
              <a:ext uri="{FF2B5EF4-FFF2-40B4-BE49-F238E27FC236}">
                <a16:creationId xmlns:a16="http://schemas.microsoft.com/office/drawing/2014/main" id="{41E659CE-3503-CAAB-868D-643BC7328B29}"/>
              </a:ext>
              <a:ext uri="{C183D7F6-B498-43B3-948B-1728B52AA6E4}">
                <adec:decorative xmlns:adec="http://schemas.microsoft.com/office/drawing/2017/decorative" val="0"/>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ea typeface="+mn-lt"/>
                <a:cs typeface="+mn-lt"/>
              </a:rPr>
              <a:t>This resource is not a teaching and learning program. It should be used in conjunction with the </a:t>
            </a:r>
            <a:r>
              <a:rPr lang="en-AU" sz="1800" dirty="0">
                <a:ea typeface="+mn-lt"/>
                <a:cs typeface="+mn-lt"/>
                <a:hlinkClick r:id="rId3"/>
              </a:rPr>
              <a:t>Living systems program and teacher resource books</a:t>
            </a:r>
            <a:r>
              <a:rPr lang="en-AU" sz="1800" dirty="0">
                <a:ea typeface="+mn-lt"/>
                <a:cs typeface="+mn-lt"/>
              </a:rPr>
              <a:t>.</a:t>
            </a:r>
            <a:endParaRPr lang="en-AU" sz="1800" dirty="0">
              <a:solidFill>
                <a:srgbClr val="22272B"/>
              </a:solidFill>
            </a:endParaRPr>
          </a:p>
          <a:p>
            <a:pPr marL="342900" indent="-342900">
              <a:lnSpc>
                <a:spcPct val="150000"/>
              </a:lnSpc>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buFont typeface="Arial"/>
              <a:buChar char="•"/>
            </a:pPr>
            <a:r>
              <a:rPr lang="en-AU" sz="1800" dirty="0">
                <a:solidFill>
                  <a:srgbClr val="22272B"/>
                </a:solidFill>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File &gt; Save as Google Slides.</a:t>
            </a:r>
          </a:p>
          <a:p>
            <a:pPr marL="456565" lvl="1">
              <a:lnSpc>
                <a:spcPct val="150000"/>
              </a:lnSpc>
            </a:pPr>
            <a:r>
              <a:rPr lang="en-AU" sz="1600" dirty="0">
                <a:solidFill>
                  <a:srgbClr val="22272B"/>
                </a:solidFill>
              </a:rPr>
              <a:t>(Note – conversion may cause formatting changes in the slides.)</a:t>
            </a:r>
          </a:p>
          <a:p>
            <a:endParaRPr lang="en-AU" sz="1800" dirty="0"/>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
        <p:nvSpPr>
          <p:cNvPr id="6" name="Text Placeholder 5">
            <a:extLst>
              <a:ext uri="{FF2B5EF4-FFF2-40B4-BE49-F238E27FC236}">
                <a16:creationId xmlns:a16="http://schemas.microsoft.com/office/drawing/2014/main" id="{1E85024F-2E52-AE63-3706-599A40550411}"/>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977060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669AA-86C1-4CE9-5D3F-FD65853AA4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29E162-95FB-39B6-1A25-8565F935BF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
        <p:nvSpPr>
          <p:cNvPr id="6" name="Title 5">
            <a:extLst>
              <a:ext uri="{FF2B5EF4-FFF2-40B4-BE49-F238E27FC236}">
                <a16:creationId xmlns:a16="http://schemas.microsoft.com/office/drawing/2014/main" id="{119751D9-7F41-F8A7-8DA8-9DDBBC4D5CDD}"/>
              </a:ext>
            </a:extLst>
          </p:cNvPr>
          <p:cNvSpPr>
            <a:spLocks noGrp="1"/>
          </p:cNvSpPr>
          <p:nvPr>
            <p:ph type="title"/>
          </p:nvPr>
        </p:nvSpPr>
        <p:spPr/>
        <p:txBody>
          <a:bodyPr/>
          <a:lstStyle/>
          <a:p>
            <a:r>
              <a:rPr lang="en-AU" dirty="0"/>
              <a:t>1.1 Types of living systems (3 of 3) </a:t>
            </a:r>
          </a:p>
        </p:txBody>
      </p:sp>
      <p:sp>
        <p:nvSpPr>
          <p:cNvPr id="8" name="Content Placeholder 7">
            <a:extLst>
              <a:ext uri="{FF2B5EF4-FFF2-40B4-BE49-F238E27FC236}">
                <a16:creationId xmlns:a16="http://schemas.microsoft.com/office/drawing/2014/main" id="{886F9201-E584-F1E2-CE77-913F0E0D108F}"/>
              </a:ext>
            </a:extLst>
          </p:cNvPr>
          <p:cNvSpPr>
            <a:spLocks noGrp="1"/>
          </p:cNvSpPr>
          <p:nvPr>
            <p:ph sz="quarter" idx="19"/>
          </p:nvPr>
        </p:nvSpPr>
        <p:spPr>
          <a:xfrm>
            <a:off x="359999" y="1562470"/>
            <a:ext cx="5369469" cy="4814518"/>
          </a:xfrm>
        </p:spPr>
        <p:txBody>
          <a:bodyPr/>
          <a:lstStyle/>
          <a:p>
            <a:r>
              <a:rPr lang="en-AU" sz="1800" b="1" dirty="0"/>
              <a:t>Ecosystem: </a:t>
            </a:r>
            <a:r>
              <a:rPr lang="en-AU" sz="1800" dirty="0"/>
              <a:t>a system formed by the interaction of all living organisms (plants, animals, humans) with each other and with the physical elements of the environment in which they live.</a:t>
            </a:r>
          </a:p>
        </p:txBody>
      </p:sp>
      <p:pic>
        <p:nvPicPr>
          <p:cNvPr id="7" name="Picture 6" descr="A flowchart of a grassland ecosystem">
            <a:extLst>
              <a:ext uri="{FF2B5EF4-FFF2-40B4-BE49-F238E27FC236}">
                <a16:creationId xmlns:a16="http://schemas.microsoft.com/office/drawing/2014/main" id="{44FE38E7-0B16-D498-9032-1F0AF5324EA4}"/>
              </a:ext>
            </a:extLst>
          </p:cNvPr>
          <p:cNvPicPr>
            <a:picLocks noChangeAspect="1"/>
          </p:cNvPicPr>
          <p:nvPr/>
        </p:nvPicPr>
        <p:blipFill>
          <a:blip r:embed="rId3"/>
          <a:stretch>
            <a:fillRect/>
          </a:stretch>
        </p:blipFill>
        <p:spPr>
          <a:xfrm>
            <a:off x="6102000" y="1742827"/>
            <a:ext cx="5632475" cy="3935946"/>
          </a:xfrm>
          <a:prstGeom prst="rect">
            <a:avLst/>
          </a:prstGeom>
        </p:spPr>
      </p:pic>
      <p:sp>
        <p:nvSpPr>
          <p:cNvPr id="9" name="TextBox 8">
            <a:extLst>
              <a:ext uri="{FF2B5EF4-FFF2-40B4-BE49-F238E27FC236}">
                <a16:creationId xmlns:a16="http://schemas.microsoft.com/office/drawing/2014/main" id="{43F3DB93-758C-A97D-0DD6-E0E50BD645BC}"/>
              </a:ext>
            </a:extLst>
          </p:cNvPr>
          <p:cNvSpPr txBox="1"/>
          <p:nvPr/>
        </p:nvSpPr>
        <p:spPr>
          <a:xfrm>
            <a:off x="6102000" y="5875049"/>
            <a:ext cx="5477492"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373787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1B48-6482-7A64-D5FC-1C8E5F7CC68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741E19-0F6D-941E-C243-4F87337654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
        <p:nvSpPr>
          <p:cNvPr id="5" name="Title 4">
            <a:extLst>
              <a:ext uri="{FF2B5EF4-FFF2-40B4-BE49-F238E27FC236}">
                <a16:creationId xmlns:a16="http://schemas.microsoft.com/office/drawing/2014/main" id="{03F07AFA-3B48-2937-22A5-E1250AF2F432}"/>
              </a:ext>
            </a:extLst>
          </p:cNvPr>
          <p:cNvSpPr>
            <a:spLocks noGrp="1"/>
          </p:cNvSpPr>
          <p:nvPr>
            <p:ph type="title"/>
          </p:nvPr>
        </p:nvSpPr>
        <p:spPr/>
        <p:txBody>
          <a:bodyPr/>
          <a:lstStyle/>
          <a:p>
            <a:r>
              <a:rPr lang="en-AU"/>
              <a:t>1.8 Plant parts</a:t>
            </a:r>
          </a:p>
        </p:txBody>
      </p:sp>
      <p:sp>
        <p:nvSpPr>
          <p:cNvPr id="4" name="Slide Number Placeholder 2">
            <a:extLst>
              <a:ext uri="{FF2B5EF4-FFF2-40B4-BE49-F238E27FC236}">
                <a16:creationId xmlns:a16="http://schemas.microsoft.com/office/drawing/2014/main" id="{04C8274C-27D2-65A5-CFA1-D8537CAE786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100</a:t>
            </a:fld>
            <a:endParaRPr lang="en-AU"/>
          </a:p>
        </p:txBody>
      </p:sp>
      <p:sp>
        <p:nvSpPr>
          <p:cNvPr id="11" name="TextBox 10">
            <a:extLst>
              <a:ext uri="{FF2B5EF4-FFF2-40B4-BE49-F238E27FC236}">
                <a16:creationId xmlns:a16="http://schemas.microsoft.com/office/drawing/2014/main" id="{F2756D6B-80D0-BF89-5710-0E2079F4614B}"/>
              </a:ext>
            </a:extLst>
          </p:cNvPr>
          <p:cNvSpPr txBox="1"/>
          <p:nvPr/>
        </p:nvSpPr>
        <p:spPr>
          <a:xfrm>
            <a:off x="7658966" y="-18149"/>
            <a:ext cx="4533034" cy="756297"/>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3"/>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pic>
        <p:nvPicPr>
          <p:cNvPr id="12" name="Picture 11" descr="An unlabelled diagram of  plant with flowers, fruit a stem, leaves and roots.">
            <a:extLst>
              <a:ext uri="{FF2B5EF4-FFF2-40B4-BE49-F238E27FC236}">
                <a16:creationId xmlns:a16="http://schemas.microsoft.com/office/drawing/2014/main" id="{45C3FF33-3DD9-101E-67A1-D413ECA5E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062" y="738148"/>
            <a:ext cx="8643172" cy="6050579"/>
          </a:xfrm>
          <a:prstGeom prst="rect">
            <a:avLst/>
          </a:prstGeom>
        </p:spPr>
      </p:pic>
      <p:sp>
        <p:nvSpPr>
          <p:cNvPr id="13" name="TextBox 12">
            <a:extLst>
              <a:ext uri="{FF2B5EF4-FFF2-40B4-BE49-F238E27FC236}">
                <a16:creationId xmlns:a16="http://schemas.microsoft.com/office/drawing/2014/main" id="{63B5A025-B25A-D684-9A80-E27B6CB5CDC9}"/>
              </a:ext>
            </a:extLst>
          </p:cNvPr>
          <p:cNvSpPr txBox="1"/>
          <p:nvPr/>
        </p:nvSpPr>
        <p:spPr>
          <a:xfrm>
            <a:off x="2249273" y="1039864"/>
            <a:ext cx="2438400" cy="858982"/>
          </a:xfrm>
          <a:prstGeom prst="rect">
            <a:avLst/>
          </a:prstGeom>
          <a:noFill/>
        </p:spPr>
        <p:txBody>
          <a:bodyPr wrap="square" lIns="0" tIns="0" rIns="0" bIns="0" rtlCol="0">
            <a:noAutofit/>
          </a:bodyPr>
          <a:lstStyle/>
          <a:p>
            <a:pPr algn="l"/>
            <a:r>
              <a:rPr lang="en-AU" sz="2800"/>
              <a:t>leaves</a:t>
            </a:r>
          </a:p>
        </p:txBody>
      </p:sp>
      <p:sp>
        <p:nvSpPr>
          <p:cNvPr id="14" name="TextBox 13">
            <a:extLst>
              <a:ext uri="{FF2B5EF4-FFF2-40B4-BE49-F238E27FC236}">
                <a16:creationId xmlns:a16="http://schemas.microsoft.com/office/drawing/2014/main" id="{68B24CFA-716C-80E1-1F08-50AB709154CD}"/>
              </a:ext>
            </a:extLst>
          </p:cNvPr>
          <p:cNvSpPr txBox="1"/>
          <p:nvPr/>
        </p:nvSpPr>
        <p:spPr>
          <a:xfrm>
            <a:off x="8233476" y="1079352"/>
            <a:ext cx="2438400" cy="858982"/>
          </a:xfrm>
          <a:prstGeom prst="rect">
            <a:avLst/>
          </a:prstGeom>
          <a:noFill/>
        </p:spPr>
        <p:txBody>
          <a:bodyPr wrap="square" lIns="0" tIns="0" rIns="0" bIns="0" rtlCol="0">
            <a:noAutofit/>
          </a:bodyPr>
          <a:lstStyle/>
          <a:p>
            <a:pPr algn="l"/>
            <a:r>
              <a:rPr lang="en-AU" sz="2800"/>
              <a:t>flower</a:t>
            </a:r>
          </a:p>
        </p:txBody>
      </p:sp>
      <p:sp>
        <p:nvSpPr>
          <p:cNvPr id="15" name="TextBox 14">
            <a:extLst>
              <a:ext uri="{FF2B5EF4-FFF2-40B4-BE49-F238E27FC236}">
                <a16:creationId xmlns:a16="http://schemas.microsoft.com/office/drawing/2014/main" id="{3A4084AA-6FBF-9237-D93E-2F3E8FEFCA51}"/>
              </a:ext>
            </a:extLst>
          </p:cNvPr>
          <p:cNvSpPr txBox="1"/>
          <p:nvPr/>
        </p:nvSpPr>
        <p:spPr>
          <a:xfrm>
            <a:off x="2544836" y="2774225"/>
            <a:ext cx="2438400" cy="858982"/>
          </a:xfrm>
          <a:prstGeom prst="rect">
            <a:avLst/>
          </a:prstGeom>
          <a:noFill/>
        </p:spPr>
        <p:txBody>
          <a:bodyPr wrap="square" lIns="0" tIns="0" rIns="0" bIns="0" rtlCol="0">
            <a:noAutofit/>
          </a:bodyPr>
          <a:lstStyle/>
          <a:p>
            <a:pPr algn="l"/>
            <a:r>
              <a:rPr lang="en-AU" sz="2800"/>
              <a:t>fruit</a:t>
            </a:r>
          </a:p>
        </p:txBody>
      </p:sp>
      <p:sp>
        <p:nvSpPr>
          <p:cNvPr id="17" name="TextBox 16">
            <a:extLst>
              <a:ext uri="{FF2B5EF4-FFF2-40B4-BE49-F238E27FC236}">
                <a16:creationId xmlns:a16="http://schemas.microsoft.com/office/drawing/2014/main" id="{86BFF7C9-A155-7C87-2BD2-1DD093A62F95}"/>
              </a:ext>
            </a:extLst>
          </p:cNvPr>
          <p:cNvSpPr txBox="1"/>
          <p:nvPr/>
        </p:nvSpPr>
        <p:spPr>
          <a:xfrm>
            <a:off x="8685600" y="2969710"/>
            <a:ext cx="2438400" cy="858982"/>
          </a:xfrm>
          <a:prstGeom prst="rect">
            <a:avLst/>
          </a:prstGeom>
          <a:noFill/>
        </p:spPr>
        <p:txBody>
          <a:bodyPr wrap="square" lIns="0" tIns="0" rIns="0" bIns="0" rtlCol="0">
            <a:noAutofit/>
          </a:bodyPr>
          <a:lstStyle/>
          <a:p>
            <a:pPr algn="l"/>
            <a:r>
              <a:rPr lang="en-AU" sz="2800"/>
              <a:t>seeds</a:t>
            </a:r>
          </a:p>
        </p:txBody>
      </p:sp>
      <p:sp>
        <p:nvSpPr>
          <p:cNvPr id="16" name="TextBox 15">
            <a:extLst>
              <a:ext uri="{FF2B5EF4-FFF2-40B4-BE49-F238E27FC236}">
                <a16:creationId xmlns:a16="http://schemas.microsoft.com/office/drawing/2014/main" id="{CAEC032F-DBE9-42C1-0589-FE1BFD2A995C}"/>
              </a:ext>
            </a:extLst>
          </p:cNvPr>
          <p:cNvSpPr txBox="1"/>
          <p:nvPr/>
        </p:nvSpPr>
        <p:spPr>
          <a:xfrm>
            <a:off x="1907586" y="3865636"/>
            <a:ext cx="2438400" cy="858982"/>
          </a:xfrm>
          <a:prstGeom prst="rect">
            <a:avLst/>
          </a:prstGeom>
          <a:noFill/>
        </p:spPr>
        <p:txBody>
          <a:bodyPr wrap="square" lIns="0" tIns="0" rIns="0" bIns="0" rtlCol="0">
            <a:noAutofit/>
          </a:bodyPr>
          <a:lstStyle/>
          <a:p>
            <a:pPr algn="l"/>
            <a:r>
              <a:rPr lang="en-AU" sz="2800"/>
              <a:t>phloem</a:t>
            </a:r>
          </a:p>
        </p:txBody>
      </p:sp>
      <p:sp>
        <p:nvSpPr>
          <p:cNvPr id="18" name="TextBox 17">
            <a:extLst>
              <a:ext uri="{FF2B5EF4-FFF2-40B4-BE49-F238E27FC236}">
                <a16:creationId xmlns:a16="http://schemas.microsoft.com/office/drawing/2014/main" id="{4D8CD9D1-AAE8-44A6-1415-CC63D8909530}"/>
              </a:ext>
            </a:extLst>
          </p:cNvPr>
          <p:cNvSpPr txBox="1"/>
          <p:nvPr/>
        </p:nvSpPr>
        <p:spPr>
          <a:xfrm>
            <a:off x="2092308" y="4494044"/>
            <a:ext cx="2438400" cy="858982"/>
          </a:xfrm>
          <a:prstGeom prst="rect">
            <a:avLst/>
          </a:prstGeom>
          <a:noFill/>
        </p:spPr>
        <p:txBody>
          <a:bodyPr wrap="square" lIns="0" tIns="0" rIns="0" bIns="0" rtlCol="0">
            <a:noAutofit/>
          </a:bodyPr>
          <a:lstStyle/>
          <a:p>
            <a:pPr algn="l"/>
            <a:r>
              <a:rPr lang="en-AU" sz="2800"/>
              <a:t>xylem</a:t>
            </a:r>
          </a:p>
        </p:txBody>
      </p:sp>
      <p:sp>
        <p:nvSpPr>
          <p:cNvPr id="19" name="TextBox 18">
            <a:extLst>
              <a:ext uri="{FF2B5EF4-FFF2-40B4-BE49-F238E27FC236}">
                <a16:creationId xmlns:a16="http://schemas.microsoft.com/office/drawing/2014/main" id="{1AF1384B-94E3-5A84-CB5F-D3807B480465}"/>
              </a:ext>
            </a:extLst>
          </p:cNvPr>
          <p:cNvSpPr txBox="1"/>
          <p:nvPr/>
        </p:nvSpPr>
        <p:spPr>
          <a:xfrm>
            <a:off x="8330734" y="4591025"/>
            <a:ext cx="2438400" cy="858982"/>
          </a:xfrm>
          <a:prstGeom prst="rect">
            <a:avLst/>
          </a:prstGeom>
          <a:noFill/>
        </p:spPr>
        <p:txBody>
          <a:bodyPr wrap="square" lIns="0" tIns="0" rIns="0" bIns="0" rtlCol="0">
            <a:noAutofit/>
          </a:bodyPr>
          <a:lstStyle/>
          <a:p>
            <a:pPr algn="l"/>
            <a:r>
              <a:rPr lang="en-AU" sz="2800"/>
              <a:t>stem</a:t>
            </a:r>
          </a:p>
        </p:txBody>
      </p:sp>
      <p:sp>
        <p:nvSpPr>
          <p:cNvPr id="20" name="TextBox 19">
            <a:extLst>
              <a:ext uri="{FF2B5EF4-FFF2-40B4-BE49-F238E27FC236}">
                <a16:creationId xmlns:a16="http://schemas.microsoft.com/office/drawing/2014/main" id="{7B223BE4-7043-4927-6C0F-FE49FF9C6BD7}"/>
              </a:ext>
            </a:extLst>
          </p:cNvPr>
          <p:cNvSpPr txBox="1"/>
          <p:nvPr/>
        </p:nvSpPr>
        <p:spPr>
          <a:xfrm>
            <a:off x="8321497" y="5684726"/>
            <a:ext cx="2438400" cy="858982"/>
          </a:xfrm>
          <a:prstGeom prst="rect">
            <a:avLst/>
          </a:prstGeom>
          <a:noFill/>
        </p:spPr>
        <p:txBody>
          <a:bodyPr wrap="square" lIns="0" tIns="0" rIns="0" bIns="0" rtlCol="0">
            <a:noAutofit/>
          </a:bodyPr>
          <a:lstStyle/>
          <a:p>
            <a:pPr algn="l"/>
            <a:r>
              <a:rPr lang="en-AU" sz="2800"/>
              <a:t>roots</a:t>
            </a:r>
          </a:p>
        </p:txBody>
      </p:sp>
    </p:spTree>
    <p:extLst>
      <p:ext uri="{BB962C8B-B14F-4D97-AF65-F5344CB8AC3E}">
        <p14:creationId xmlns:p14="http://schemas.microsoft.com/office/powerpoint/2010/main" val="217993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6" grpId="0"/>
      <p:bldP spid="18" grpId="0"/>
      <p:bldP spid="19" grpId="0"/>
      <p:bldP spid="2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02773-E207-BD21-6D7B-60EF4744E51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23399A-B1CC-D712-2101-83278E779A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
        <p:nvSpPr>
          <p:cNvPr id="5" name="Title 4">
            <a:extLst>
              <a:ext uri="{FF2B5EF4-FFF2-40B4-BE49-F238E27FC236}">
                <a16:creationId xmlns:a16="http://schemas.microsoft.com/office/drawing/2014/main" id="{81BB5C97-ADD6-96CA-D713-8CBCFF975998}"/>
              </a:ext>
            </a:extLst>
          </p:cNvPr>
          <p:cNvSpPr>
            <a:spLocks noGrp="1"/>
          </p:cNvSpPr>
          <p:nvPr>
            <p:ph type="title"/>
          </p:nvPr>
        </p:nvSpPr>
        <p:spPr/>
        <p:txBody>
          <a:bodyPr/>
          <a:lstStyle/>
          <a:p>
            <a:r>
              <a:rPr lang="en-AU"/>
              <a:t>1.8 Parts of a flower</a:t>
            </a:r>
          </a:p>
        </p:txBody>
      </p:sp>
      <p:sp>
        <p:nvSpPr>
          <p:cNvPr id="3" name="Text Placeholder 2">
            <a:extLst>
              <a:ext uri="{FF2B5EF4-FFF2-40B4-BE49-F238E27FC236}">
                <a16:creationId xmlns:a16="http://schemas.microsoft.com/office/drawing/2014/main" id="{77FB51CC-3AB2-052E-9AE1-58B23A68DD93}"/>
              </a:ext>
            </a:extLst>
          </p:cNvPr>
          <p:cNvSpPr>
            <a:spLocks noGrp="1"/>
          </p:cNvSpPr>
          <p:nvPr>
            <p:ph type="body" sz="quarter" idx="18"/>
          </p:nvPr>
        </p:nvSpPr>
        <p:spPr/>
        <p:txBody>
          <a:bodyPr/>
          <a:lstStyle/>
          <a:p>
            <a:r>
              <a:rPr lang="en-AU"/>
              <a:t>Flower dissection</a:t>
            </a:r>
          </a:p>
        </p:txBody>
      </p:sp>
      <p:pic>
        <p:nvPicPr>
          <p:cNvPr id="10" name="Picture Placeholder 9" descr="A labeled diagram of a cross section of a purple flower showing the different parts including the carpal comprised of the stigma, style and ovary, the ovule, sepal, petal and the stamen made up of the anther and filament.">
            <a:extLst>
              <a:ext uri="{FF2B5EF4-FFF2-40B4-BE49-F238E27FC236}">
                <a16:creationId xmlns:a16="http://schemas.microsoft.com/office/drawing/2014/main" id="{A3BC1D78-2438-55FA-DA3B-67753F3CE30F}"/>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2874" r="-2250"/>
          <a:stretch>
            <a:fillRect/>
          </a:stretch>
        </p:blipFill>
        <p:spPr>
          <a:xfrm>
            <a:off x="383520" y="694003"/>
            <a:ext cx="10740480" cy="6530641"/>
          </a:xfrm>
        </p:spPr>
      </p:pic>
      <p:sp>
        <p:nvSpPr>
          <p:cNvPr id="4" name="Slide Number Placeholder 2">
            <a:extLst>
              <a:ext uri="{FF2B5EF4-FFF2-40B4-BE49-F238E27FC236}">
                <a16:creationId xmlns:a16="http://schemas.microsoft.com/office/drawing/2014/main" id="{BFE9A9A6-C4EB-6229-9CC9-609A6BFC359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101</a:t>
            </a:fld>
            <a:endParaRPr lang="en-AU"/>
          </a:p>
        </p:txBody>
      </p:sp>
      <p:sp>
        <p:nvSpPr>
          <p:cNvPr id="11" name="TextBox 10">
            <a:extLst>
              <a:ext uri="{FF2B5EF4-FFF2-40B4-BE49-F238E27FC236}">
                <a16:creationId xmlns:a16="http://schemas.microsoft.com/office/drawing/2014/main" id="{82B77010-15A9-5459-04B0-5BA10BF1B803}"/>
              </a:ext>
              <a:ext uri="{C183D7F6-B498-43B3-948B-1728B52AA6E4}">
                <adec:decorative xmlns:adec="http://schemas.microsoft.com/office/drawing/2017/decorative" val="1"/>
              </a:ext>
            </a:extLst>
          </p:cNvPr>
          <p:cNvSpPr txBox="1"/>
          <p:nvPr/>
        </p:nvSpPr>
        <p:spPr>
          <a:xfrm>
            <a:off x="7658966" y="-18149"/>
            <a:ext cx="4533034" cy="756297"/>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4"/>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Tree>
    <p:extLst>
      <p:ext uri="{BB962C8B-B14F-4D97-AF65-F5344CB8AC3E}">
        <p14:creationId xmlns:p14="http://schemas.microsoft.com/office/powerpoint/2010/main" val="21409742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EBB7D8-D359-9CF4-C336-BBB5B5697E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
        <p:nvSpPr>
          <p:cNvPr id="7" name="Title 6">
            <a:extLst>
              <a:ext uri="{FF2B5EF4-FFF2-40B4-BE49-F238E27FC236}">
                <a16:creationId xmlns:a16="http://schemas.microsoft.com/office/drawing/2014/main" id="{954731D0-78A1-32F7-CEA2-28F028E17528}"/>
              </a:ext>
            </a:extLst>
          </p:cNvPr>
          <p:cNvSpPr>
            <a:spLocks noGrp="1"/>
          </p:cNvSpPr>
          <p:nvPr>
            <p:ph type="title"/>
          </p:nvPr>
        </p:nvSpPr>
        <p:spPr/>
        <p:txBody>
          <a:bodyPr/>
          <a:lstStyle/>
          <a:p>
            <a:r>
              <a:rPr lang="en-AU" dirty="0"/>
              <a:t>1.8 Checkpoint 2</a:t>
            </a:r>
          </a:p>
        </p:txBody>
      </p:sp>
      <p:sp>
        <p:nvSpPr>
          <p:cNvPr id="8" name="Text Placeholder 7">
            <a:extLst>
              <a:ext uri="{FF2B5EF4-FFF2-40B4-BE49-F238E27FC236}">
                <a16:creationId xmlns:a16="http://schemas.microsoft.com/office/drawing/2014/main" id="{22ACAD37-8CE0-9709-766C-237B59B0B0CB}"/>
              </a:ext>
            </a:extLst>
          </p:cNvPr>
          <p:cNvSpPr>
            <a:spLocks noGrp="1"/>
          </p:cNvSpPr>
          <p:nvPr>
            <p:ph type="body" sz="quarter" idx="18"/>
          </p:nvPr>
        </p:nvSpPr>
        <p:spPr/>
        <p:txBody>
          <a:bodyPr/>
          <a:lstStyle/>
          <a:p>
            <a:r>
              <a:rPr lang="en-AU"/>
              <a:t>True or false</a:t>
            </a:r>
          </a:p>
        </p:txBody>
      </p:sp>
      <p:sp>
        <p:nvSpPr>
          <p:cNvPr id="12" name="TextBox 11">
            <a:extLst>
              <a:ext uri="{FF2B5EF4-FFF2-40B4-BE49-F238E27FC236}">
                <a16:creationId xmlns:a16="http://schemas.microsoft.com/office/drawing/2014/main" id="{E0397ACA-038F-662E-C820-716AC7F8CA76}"/>
              </a:ext>
            </a:extLst>
          </p:cNvPr>
          <p:cNvSpPr txBox="1"/>
          <p:nvPr/>
        </p:nvSpPr>
        <p:spPr>
          <a:xfrm>
            <a:off x="359998" y="1782507"/>
            <a:ext cx="11484002" cy="5185954"/>
          </a:xfrm>
          <a:prstGeom prst="rect">
            <a:avLst/>
          </a:prstGeom>
          <a:noFill/>
        </p:spPr>
        <p:txBody>
          <a:bodyPr wrap="square" lIns="0" tIns="0" rIns="0" bIns="0" rtlCol="0">
            <a:noAutofit/>
          </a:bodyPr>
          <a:lstStyle/>
          <a:p>
            <a:pPr marL="285750" indent="-285750" algn="l">
              <a:lnSpc>
                <a:spcPct val="150000"/>
              </a:lnSpc>
              <a:buFont typeface="Arial" panose="020B0604020202020204" pitchFamily="34" charset="0"/>
              <a:buChar char="•"/>
            </a:pPr>
            <a:r>
              <a:rPr lang="en-AU" sz="1800" dirty="0"/>
              <a:t>Petals are brightly coloured to attract pollinators, helping the plant reproduce.</a:t>
            </a:r>
          </a:p>
          <a:p>
            <a:pPr marL="285750" indent="-285750">
              <a:lnSpc>
                <a:spcPct val="150000"/>
              </a:lnSpc>
              <a:buFont typeface="Arial" panose="020B0604020202020204" pitchFamily="34" charset="0"/>
              <a:buChar char="•"/>
            </a:pPr>
            <a:r>
              <a:rPr lang="en-AU" sz="1800" dirty="0"/>
              <a:t>Sepals protect the flower bud before it opens.</a:t>
            </a:r>
          </a:p>
          <a:p>
            <a:pPr marL="285750" indent="-285750">
              <a:lnSpc>
                <a:spcPct val="150000"/>
              </a:lnSpc>
              <a:buFont typeface="Arial" panose="020B0604020202020204" pitchFamily="34" charset="0"/>
              <a:buChar char="•"/>
            </a:pPr>
            <a:r>
              <a:rPr lang="en-AU" sz="1800" dirty="0"/>
              <a:t>The stamen is the female part of the flower that produces pollen.</a:t>
            </a:r>
          </a:p>
          <a:p>
            <a:pPr marL="285750" indent="-285750">
              <a:lnSpc>
                <a:spcPct val="150000"/>
              </a:lnSpc>
              <a:buFont typeface="Arial" panose="020B0604020202020204" pitchFamily="34" charset="0"/>
              <a:buChar char="•"/>
            </a:pPr>
            <a:r>
              <a:rPr lang="en-AU" sz="1800" dirty="0"/>
              <a:t>The stigma is sticky, so it can catch and hold pollen grains during pollination.</a:t>
            </a:r>
          </a:p>
          <a:p>
            <a:pPr marL="285750" indent="-285750">
              <a:lnSpc>
                <a:spcPct val="150000"/>
              </a:lnSpc>
              <a:buFont typeface="Arial" panose="020B0604020202020204" pitchFamily="34" charset="0"/>
              <a:buChar char="•"/>
            </a:pPr>
            <a:r>
              <a:rPr lang="en-AU" sz="1800" dirty="0"/>
              <a:t>The ovary contains ovules, which can develop into seeds after fertilisation.</a:t>
            </a:r>
          </a:p>
          <a:p>
            <a:pPr marL="285750" indent="-285750">
              <a:lnSpc>
                <a:spcPct val="150000"/>
              </a:lnSpc>
              <a:buFont typeface="Arial" panose="020B0604020202020204" pitchFamily="34" charset="0"/>
              <a:buChar char="•"/>
            </a:pPr>
            <a:r>
              <a:rPr lang="en-AU" sz="1800" dirty="0"/>
              <a:t>The filament is wide and flat, so it can catch pollen grains.</a:t>
            </a:r>
          </a:p>
        </p:txBody>
      </p:sp>
      <p:sp>
        <p:nvSpPr>
          <p:cNvPr id="3" name="TextBox 2">
            <a:extLst>
              <a:ext uri="{FF2B5EF4-FFF2-40B4-BE49-F238E27FC236}">
                <a16:creationId xmlns:a16="http://schemas.microsoft.com/office/drawing/2014/main" id="{A260E8A7-B586-FCFB-8260-4544F9104985}"/>
              </a:ext>
            </a:extLst>
          </p:cNvPr>
          <p:cNvSpPr txBox="1"/>
          <p:nvPr/>
        </p:nvSpPr>
        <p:spPr>
          <a:xfrm>
            <a:off x="8598568" y="1860884"/>
            <a:ext cx="1106905" cy="433137"/>
          </a:xfrm>
          <a:prstGeom prst="rect">
            <a:avLst/>
          </a:prstGeom>
          <a:noFill/>
        </p:spPr>
        <p:txBody>
          <a:bodyPr wrap="square" lIns="0" tIns="0" rIns="0" bIns="0" rtlCol="0">
            <a:noAutofit/>
          </a:bodyPr>
          <a:lstStyle/>
          <a:p>
            <a:pPr algn="l"/>
            <a:r>
              <a:rPr lang="en-AU" sz="1800" b="1" dirty="0"/>
              <a:t>True</a:t>
            </a:r>
          </a:p>
        </p:txBody>
      </p:sp>
      <p:sp>
        <p:nvSpPr>
          <p:cNvPr id="4" name="TextBox 3">
            <a:extLst>
              <a:ext uri="{FF2B5EF4-FFF2-40B4-BE49-F238E27FC236}">
                <a16:creationId xmlns:a16="http://schemas.microsoft.com/office/drawing/2014/main" id="{975AFA95-ADE5-1EF4-10FD-9759925F5F21}"/>
              </a:ext>
            </a:extLst>
          </p:cNvPr>
          <p:cNvSpPr txBox="1"/>
          <p:nvPr/>
        </p:nvSpPr>
        <p:spPr>
          <a:xfrm>
            <a:off x="5400000" y="2294021"/>
            <a:ext cx="1106905" cy="433137"/>
          </a:xfrm>
          <a:prstGeom prst="rect">
            <a:avLst/>
          </a:prstGeom>
          <a:noFill/>
        </p:spPr>
        <p:txBody>
          <a:bodyPr wrap="square" lIns="0" tIns="0" rIns="0" bIns="0" rtlCol="0">
            <a:noAutofit/>
          </a:bodyPr>
          <a:lstStyle/>
          <a:p>
            <a:pPr algn="l"/>
            <a:r>
              <a:rPr lang="en-AU" sz="1800" b="1" dirty="0"/>
              <a:t>True</a:t>
            </a:r>
          </a:p>
        </p:txBody>
      </p:sp>
      <p:sp>
        <p:nvSpPr>
          <p:cNvPr id="5" name="TextBox 4">
            <a:extLst>
              <a:ext uri="{FF2B5EF4-FFF2-40B4-BE49-F238E27FC236}">
                <a16:creationId xmlns:a16="http://schemas.microsoft.com/office/drawing/2014/main" id="{3DB5931A-945B-B8E3-C0F8-D235B2BE1A45}"/>
              </a:ext>
            </a:extLst>
          </p:cNvPr>
          <p:cNvSpPr txBox="1"/>
          <p:nvPr/>
        </p:nvSpPr>
        <p:spPr>
          <a:xfrm>
            <a:off x="8414084" y="3094443"/>
            <a:ext cx="1106905" cy="433137"/>
          </a:xfrm>
          <a:prstGeom prst="rect">
            <a:avLst/>
          </a:prstGeom>
          <a:noFill/>
        </p:spPr>
        <p:txBody>
          <a:bodyPr wrap="square" lIns="0" tIns="0" rIns="0" bIns="0" rtlCol="0">
            <a:noAutofit/>
          </a:bodyPr>
          <a:lstStyle/>
          <a:p>
            <a:pPr algn="l"/>
            <a:r>
              <a:rPr lang="en-AU" sz="1800" b="1" dirty="0"/>
              <a:t>True</a:t>
            </a:r>
          </a:p>
        </p:txBody>
      </p:sp>
      <p:sp>
        <p:nvSpPr>
          <p:cNvPr id="6" name="TextBox 5">
            <a:extLst>
              <a:ext uri="{FF2B5EF4-FFF2-40B4-BE49-F238E27FC236}">
                <a16:creationId xmlns:a16="http://schemas.microsoft.com/office/drawing/2014/main" id="{85B51E9B-DC7B-1F2F-1428-BB949964E37E}"/>
              </a:ext>
            </a:extLst>
          </p:cNvPr>
          <p:cNvSpPr txBox="1"/>
          <p:nvPr/>
        </p:nvSpPr>
        <p:spPr>
          <a:xfrm>
            <a:off x="8245641" y="3527580"/>
            <a:ext cx="1106905" cy="433137"/>
          </a:xfrm>
          <a:prstGeom prst="rect">
            <a:avLst/>
          </a:prstGeom>
          <a:noFill/>
        </p:spPr>
        <p:txBody>
          <a:bodyPr wrap="square" lIns="0" tIns="0" rIns="0" bIns="0" rtlCol="0">
            <a:noAutofit/>
          </a:bodyPr>
          <a:lstStyle/>
          <a:p>
            <a:pPr algn="l"/>
            <a:r>
              <a:rPr lang="en-AU" sz="1800" b="1" dirty="0"/>
              <a:t>True</a:t>
            </a:r>
          </a:p>
        </p:txBody>
      </p:sp>
      <p:sp>
        <p:nvSpPr>
          <p:cNvPr id="9" name="TextBox 8">
            <a:extLst>
              <a:ext uri="{FF2B5EF4-FFF2-40B4-BE49-F238E27FC236}">
                <a16:creationId xmlns:a16="http://schemas.microsoft.com/office/drawing/2014/main" id="{4132B440-5977-7083-56EB-AD67E3D3D824}"/>
              </a:ext>
            </a:extLst>
          </p:cNvPr>
          <p:cNvSpPr txBox="1"/>
          <p:nvPr/>
        </p:nvSpPr>
        <p:spPr>
          <a:xfrm>
            <a:off x="7222957" y="2690803"/>
            <a:ext cx="1106905" cy="433137"/>
          </a:xfrm>
          <a:prstGeom prst="rect">
            <a:avLst/>
          </a:prstGeom>
          <a:noFill/>
        </p:spPr>
        <p:txBody>
          <a:bodyPr wrap="square" lIns="0" tIns="0" rIns="0" bIns="0" rtlCol="0">
            <a:noAutofit/>
          </a:bodyPr>
          <a:lstStyle/>
          <a:p>
            <a:pPr algn="l"/>
            <a:r>
              <a:rPr lang="en-AU" sz="1800" b="1" dirty="0"/>
              <a:t>False</a:t>
            </a:r>
          </a:p>
        </p:txBody>
      </p:sp>
      <p:sp>
        <p:nvSpPr>
          <p:cNvPr id="10" name="TextBox 9">
            <a:extLst>
              <a:ext uri="{FF2B5EF4-FFF2-40B4-BE49-F238E27FC236}">
                <a16:creationId xmlns:a16="http://schemas.microsoft.com/office/drawing/2014/main" id="{7088BD1F-A357-583B-068D-D1C89CBAB86D}"/>
              </a:ext>
            </a:extLst>
          </p:cNvPr>
          <p:cNvSpPr txBox="1"/>
          <p:nvPr/>
        </p:nvSpPr>
        <p:spPr>
          <a:xfrm>
            <a:off x="6613357" y="3894221"/>
            <a:ext cx="1106905" cy="433137"/>
          </a:xfrm>
          <a:prstGeom prst="rect">
            <a:avLst/>
          </a:prstGeom>
          <a:noFill/>
        </p:spPr>
        <p:txBody>
          <a:bodyPr wrap="square" lIns="0" tIns="0" rIns="0" bIns="0" rtlCol="0">
            <a:noAutofit/>
          </a:bodyPr>
          <a:lstStyle/>
          <a:p>
            <a:pPr algn="l"/>
            <a:r>
              <a:rPr lang="en-AU" sz="1800" b="1" dirty="0"/>
              <a:t>False</a:t>
            </a:r>
          </a:p>
        </p:txBody>
      </p:sp>
    </p:spTree>
    <p:extLst>
      <p:ext uri="{BB962C8B-B14F-4D97-AF65-F5344CB8AC3E}">
        <p14:creationId xmlns:p14="http://schemas.microsoft.com/office/powerpoint/2010/main" val="14078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fade">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Effect transition="in" filter="fade">
                                      <p:cBhvr>
                                        <p:cTn id="43" dur="500"/>
                                        <p:tgtEl>
                                          <p:spTgt spid="12">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5" end="5"/>
                                            </p:txEl>
                                          </p:spTgt>
                                        </p:tgtEl>
                                        <p:attrNameLst>
                                          <p:attrName>style.visibility</p:attrName>
                                        </p:attrNameLst>
                                      </p:cBhvr>
                                      <p:to>
                                        <p:strVal val="visible"/>
                                      </p:to>
                                    </p:set>
                                    <p:animEffect transition="in" filter="fade">
                                      <p:cBhvr>
                                        <p:cTn id="52" dur="500"/>
                                        <p:tgtEl>
                                          <p:spTgt spid="12">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FF01-357E-FC14-A054-3E7B03EBF4E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2A1BAE-A33F-DACA-9EBD-2A54BCFE24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103</a:t>
            </a:fld>
            <a:endParaRPr lang="en-AU"/>
          </a:p>
        </p:txBody>
      </p:sp>
      <p:sp>
        <p:nvSpPr>
          <p:cNvPr id="7" name="Title 6">
            <a:extLst>
              <a:ext uri="{FF2B5EF4-FFF2-40B4-BE49-F238E27FC236}">
                <a16:creationId xmlns:a16="http://schemas.microsoft.com/office/drawing/2014/main" id="{7B4945AB-FD42-BE43-9D16-0588B30BF04D}"/>
              </a:ext>
            </a:extLst>
          </p:cNvPr>
          <p:cNvSpPr>
            <a:spLocks noGrp="1"/>
          </p:cNvSpPr>
          <p:nvPr>
            <p:ph type="title"/>
          </p:nvPr>
        </p:nvSpPr>
        <p:spPr/>
        <p:txBody>
          <a:bodyPr/>
          <a:lstStyle/>
          <a:p>
            <a:r>
              <a:rPr lang="en-AU" dirty="0"/>
              <a:t>1.8 Checkpoint 3</a:t>
            </a:r>
          </a:p>
        </p:txBody>
      </p:sp>
      <p:sp>
        <p:nvSpPr>
          <p:cNvPr id="8" name="Text Placeholder 7">
            <a:extLst>
              <a:ext uri="{FF2B5EF4-FFF2-40B4-BE49-F238E27FC236}">
                <a16:creationId xmlns:a16="http://schemas.microsoft.com/office/drawing/2014/main" id="{088604A2-9E4C-618A-1F2A-B4A94E847A4B}"/>
              </a:ext>
            </a:extLst>
          </p:cNvPr>
          <p:cNvSpPr>
            <a:spLocks noGrp="1"/>
          </p:cNvSpPr>
          <p:nvPr>
            <p:ph type="body" sz="quarter" idx="18"/>
          </p:nvPr>
        </p:nvSpPr>
        <p:spPr/>
        <p:txBody>
          <a:bodyPr/>
          <a:lstStyle/>
          <a:p>
            <a:r>
              <a:rPr lang="en-AU"/>
              <a:t>Which of the following correctly describes the difference between xylem and phloem?</a:t>
            </a:r>
          </a:p>
        </p:txBody>
      </p:sp>
      <p:sp>
        <p:nvSpPr>
          <p:cNvPr id="4" name="TextBox 3">
            <a:extLst>
              <a:ext uri="{FF2B5EF4-FFF2-40B4-BE49-F238E27FC236}">
                <a16:creationId xmlns:a16="http://schemas.microsoft.com/office/drawing/2014/main" id="{E73003FD-DE32-AAA8-FD5A-C76A7080DE14}"/>
              </a:ext>
            </a:extLst>
          </p:cNvPr>
          <p:cNvSpPr txBox="1"/>
          <p:nvPr/>
        </p:nvSpPr>
        <p:spPr>
          <a:xfrm>
            <a:off x="359998" y="1821491"/>
            <a:ext cx="9855156" cy="3266985"/>
          </a:xfrm>
          <a:prstGeom prst="rect">
            <a:avLst/>
          </a:prstGeom>
          <a:noFill/>
        </p:spPr>
        <p:txBody>
          <a:bodyPr wrap="square">
            <a:spAutoFit/>
          </a:bodyPr>
          <a:lstStyle/>
          <a:p>
            <a:pPr marL="457200" indent="-457200">
              <a:lnSpc>
                <a:spcPct val="150000"/>
              </a:lnSpc>
              <a:buFont typeface="+mj-lt"/>
              <a:buAutoNum type="alphaUcPeriod"/>
            </a:pPr>
            <a:r>
              <a:rPr lang="en-AU" sz="2000" dirty="0"/>
              <a:t>Xylem transports sugars towards the roots, and phloem transports water towards the leaves.</a:t>
            </a:r>
          </a:p>
          <a:p>
            <a:pPr marL="457200" indent="-457200">
              <a:lnSpc>
                <a:spcPct val="150000"/>
              </a:lnSpc>
              <a:buFont typeface="+mj-lt"/>
              <a:buAutoNum type="alphaUcPeriod"/>
            </a:pPr>
            <a:r>
              <a:rPr lang="en-AU" sz="2000" dirty="0"/>
              <a:t> Xylem is composed of living cells, while phloem is composed of dead cells.</a:t>
            </a:r>
          </a:p>
          <a:p>
            <a:pPr marL="457200" indent="-457200">
              <a:lnSpc>
                <a:spcPct val="150000"/>
              </a:lnSpc>
              <a:buFont typeface="+mj-lt"/>
              <a:buAutoNum type="alphaUcPeriod"/>
            </a:pPr>
            <a:r>
              <a:rPr lang="en-AU" sz="2000" dirty="0"/>
              <a:t>Xylem transports water and minerals in one direction, from roots to the leaves, while phloem transports sugars in multiple directions, from leaves to all organs in the plant.</a:t>
            </a:r>
          </a:p>
          <a:p>
            <a:pPr marL="457200" indent="-457200">
              <a:lnSpc>
                <a:spcPct val="150000"/>
              </a:lnSpc>
              <a:buFont typeface="+mj-lt"/>
              <a:buAutoNum type="alphaUcPeriod"/>
            </a:pPr>
            <a:r>
              <a:rPr lang="en-AU" sz="2000" dirty="0"/>
              <a:t>Xylem stores water, and phloem stores food for the plant.</a:t>
            </a:r>
          </a:p>
        </p:txBody>
      </p:sp>
    </p:spTree>
    <p:extLst>
      <p:ext uri="{BB962C8B-B14F-4D97-AF65-F5344CB8AC3E}">
        <p14:creationId xmlns:p14="http://schemas.microsoft.com/office/powerpoint/2010/main" val="421107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66A8C-5657-465F-9EA5-9D1AD5EB575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E01FFD-6640-5D0D-73E2-215F8216CE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
        <p:nvSpPr>
          <p:cNvPr id="7" name="Title 6">
            <a:extLst>
              <a:ext uri="{FF2B5EF4-FFF2-40B4-BE49-F238E27FC236}">
                <a16:creationId xmlns:a16="http://schemas.microsoft.com/office/drawing/2014/main" id="{FE925C79-70AB-EC0D-779D-3B91B187072F}"/>
              </a:ext>
            </a:extLst>
          </p:cNvPr>
          <p:cNvSpPr>
            <a:spLocks noGrp="1"/>
          </p:cNvSpPr>
          <p:nvPr>
            <p:ph type="title"/>
          </p:nvPr>
        </p:nvSpPr>
        <p:spPr/>
        <p:txBody>
          <a:bodyPr/>
          <a:lstStyle/>
          <a:p>
            <a:r>
              <a:rPr lang="en-AU" dirty="0"/>
              <a:t>1.8 Checkpoint 4</a:t>
            </a:r>
          </a:p>
        </p:txBody>
      </p:sp>
      <p:sp>
        <p:nvSpPr>
          <p:cNvPr id="8" name="Text Placeholder 7">
            <a:extLst>
              <a:ext uri="{FF2B5EF4-FFF2-40B4-BE49-F238E27FC236}">
                <a16:creationId xmlns:a16="http://schemas.microsoft.com/office/drawing/2014/main" id="{A9F40512-9579-61A5-1E4F-241D1B001C8C}"/>
              </a:ext>
            </a:extLst>
          </p:cNvPr>
          <p:cNvSpPr>
            <a:spLocks noGrp="1"/>
          </p:cNvSpPr>
          <p:nvPr>
            <p:ph type="body" sz="quarter" idx="18"/>
          </p:nvPr>
        </p:nvSpPr>
        <p:spPr/>
        <p:txBody>
          <a:bodyPr/>
          <a:lstStyle/>
          <a:p>
            <a:r>
              <a:rPr lang="en-AU"/>
              <a:t>Which of the following is not a unit for measuring length?</a:t>
            </a:r>
          </a:p>
        </p:txBody>
      </p:sp>
      <p:sp>
        <p:nvSpPr>
          <p:cNvPr id="4" name="TextBox 3">
            <a:extLst>
              <a:ext uri="{FF2B5EF4-FFF2-40B4-BE49-F238E27FC236}">
                <a16:creationId xmlns:a16="http://schemas.microsoft.com/office/drawing/2014/main" id="{25124FD5-4C67-799F-4D46-463AC3E65118}"/>
              </a:ext>
            </a:extLst>
          </p:cNvPr>
          <p:cNvSpPr txBox="1"/>
          <p:nvPr/>
        </p:nvSpPr>
        <p:spPr>
          <a:xfrm>
            <a:off x="359998" y="1821491"/>
            <a:ext cx="9855156" cy="1881990"/>
          </a:xfrm>
          <a:prstGeom prst="rect">
            <a:avLst/>
          </a:prstGeom>
          <a:noFill/>
        </p:spPr>
        <p:txBody>
          <a:bodyPr wrap="square">
            <a:spAutoFit/>
          </a:bodyPr>
          <a:lstStyle/>
          <a:p>
            <a:pPr marL="457200" indent="-457200" algn="l">
              <a:lnSpc>
                <a:spcPct val="150000"/>
              </a:lnSpc>
              <a:buFont typeface="+mj-lt"/>
              <a:buAutoNum type="alphaUcPeriod"/>
            </a:pPr>
            <a:r>
              <a:rPr lang="en-AU" sz="2000" dirty="0"/>
              <a:t>Millimetres (mm), </a:t>
            </a:r>
          </a:p>
          <a:p>
            <a:pPr marL="457200" indent="-457200" algn="l">
              <a:lnSpc>
                <a:spcPct val="150000"/>
              </a:lnSpc>
              <a:buFont typeface="+mj-lt"/>
              <a:buAutoNum type="alphaUcPeriod"/>
            </a:pPr>
            <a:r>
              <a:rPr lang="en-AU" sz="2000" dirty="0"/>
              <a:t>Centimetres (cm)</a:t>
            </a:r>
          </a:p>
          <a:p>
            <a:pPr marL="457200" indent="-457200">
              <a:lnSpc>
                <a:spcPct val="150000"/>
              </a:lnSpc>
              <a:buFont typeface="+mj-lt"/>
              <a:buAutoNum type="alphaUcPeriod"/>
            </a:pPr>
            <a:r>
              <a:rPr lang="en-AU" sz="2000" dirty="0"/>
              <a:t>Micrometres (µm)</a:t>
            </a:r>
          </a:p>
          <a:p>
            <a:pPr marL="457200" indent="-457200">
              <a:lnSpc>
                <a:spcPct val="150000"/>
              </a:lnSpc>
              <a:buFont typeface="+mj-lt"/>
              <a:buAutoNum type="alphaUcPeriod"/>
            </a:pPr>
            <a:r>
              <a:rPr lang="en-AU" sz="2000" dirty="0"/>
              <a:t>Litres (L)</a:t>
            </a:r>
          </a:p>
        </p:txBody>
      </p:sp>
    </p:spTree>
    <p:extLst>
      <p:ext uri="{BB962C8B-B14F-4D97-AF65-F5344CB8AC3E}">
        <p14:creationId xmlns:p14="http://schemas.microsoft.com/office/powerpoint/2010/main" val="8082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BFDE72-4160-7E82-13E6-791AF3FCE1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
        <p:nvSpPr>
          <p:cNvPr id="5" name="Title 4">
            <a:extLst>
              <a:ext uri="{FF2B5EF4-FFF2-40B4-BE49-F238E27FC236}">
                <a16:creationId xmlns:a16="http://schemas.microsoft.com/office/drawing/2014/main" id="{165CC3AD-93EE-2C6E-ED4D-17CD33697C56}"/>
              </a:ext>
            </a:extLst>
          </p:cNvPr>
          <p:cNvSpPr>
            <a:spLocks noGrp="1"/>
          </p:cNvSpPr>
          <p:nvPr>
            <p:ph type="title"/>
          </p:nvPr>
        </p:nvSpPr>
        <p:spPr/>
        <p:txBody>
          <a:bodyPr/>
          <a:lstStyle/>
          <a:p>
            <a:r>
              <a:rPr lang="en-AU"/>
              <a:t>1.8 Converting between units</a:t>
            </a:r>
          </a:p>
        </p:txBody>
      </p:sp>
      <p:sp>
        <p:nvSpPr>
          <p:cNvPr id="7" name="Text Placeholder 6">
            <a:extLst>
              <a:ext uri="{FF2B5EF4-FFF2-40B4-BE49-F238E27FC236}">
                <a16:creationId xmlns:a16="http://schemas.microsoft.com/office/drawing/2014/main" id="{AF66725D-1548-FA8F-53A5-6FC78A60A649}"/>
              </a:ext>
            </a:extLst>
          </p:cNvPr>
          <p:cNvSpPr>
            <a:spLocks noGrp="1"/>
          </p:cNvSpPr>
          <p:nvPr>
            <p:ph type="body" sz="quarter" idx="18"/>
          </p:nvPr>
        </p:nvSpPr>
        <p:spPr/>
        <p:txBody>
          <a:bodyPr/>
          <a:lstStyle/>
          <a:p>
            <a:r>
              <a:rPr lang="en-AU"/>
              <a:t>Length</a:t>
            </a:r>
          </a:p>
        </p:txBody>
      </p:sp>
      <p:pic>
        <p:nvPicPr>
          <p:cNvPr id="4" name="Picture 3" descr="A flowchart showing how to convert between units">
            <a:extLst>
              <a:ext uri="{FF2B5EF4-FFF2-40B4-BE49-F238E27FC236}">
                <a16:creationId xmlns:a16="http://schemas.microsoft.com/office/drawing/2014/main" id="{967D920B-C06E-5FE1-D6C5-BB452E6F0846}"/>
              </a:ext>
            </a:extLst>
          </p:cNvPr>
          <p:cNvPicPr>
            <a:picLocks noChangeAspect="1"/>
          </p:cNvPicPr>
          <p:nvPr/>
        </p:nvPicPr>
        <p:blipFill>
          <a:blip r:embed="rId3"/>
          <a:stretch>
            <a:fillRect/>
          </a:stretch>
        </p:blipFill>
        <p:spPr>
          <a:xfrm>
            <a:off x="1819877" y="1919045"/>
            <a:ext cx="8552245" cy="3583511"/>
          </a:xfrm>
          <a:prstGeom prst="rect">
            <a:avLst/>
          </a:prstGeom>
        </p:spPr>
      </p:pic>
    </p:spTree>
    <p:extLst>
      <p:ext uri="{BB962C8B-B14F-4D97-AF65-F5344CB8AC3E}">
        <p14:creationId xmlns:p14="http://schemas.microsoft.com/office/powerpoint/2010/main" val="25676359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31C4A7-F4E9-B82E-A954-3B664812B45A}"/>
              </a:ext>
            </a:extLst>
          </p:cNvPr>
          <p:cNvSpPr>
            <a:spLocks noGrp="1"/>
          </p:cNvSpPr>
          <p:nvPr>
            <p:ph type="title"/>
          </p:nvPr>
        </p:nvSpPr>
        <p:spPr/>
        <p:txBody>
          <a:bodyPr/>
          <a:lstStyle/>
          <a:p>
            <a:r>
              <a:rPr lang="en-AU" dirty="0"/>
              <a:t>1.8 Palisade cells</a:t>
            </a:r>
          </a:p>
        </p:txBody>
      </p:sp>
      <p:sp>
        <p:nvSpPr>
          <p:cNvPr id="6" name="Text Placeholder 5">
            <a:extLst>
              <a:ext uri="{FF2B5EF4-FFF2-40B4-BE49-F238E27FC236}">
                <a16:creationId xmlns:a16="http://schemas.microsoft.com/office/drawing/2014/main" id="{24E38217-AB47-5508-081F-D81D6BE83070}"/>
              </a:ext>
            </a:extLst>
          </p:cNvPr>
          <p:cNvSpPr>
            <a:spLocks noGrp="1"/>
          </p:cNvSpPr>
          <p:nvPr>
            <p:ph type="body" sz="quarter" idx="18"/>
          </p:nvPr>
        </p:nvSpPr>
        <p:spPr/>
        <p:txBody>
          <a:bodyPr/>
          <a:lstStyle/>
          <a:p>
            <a:r>
              <a:rPr lang="en-AU" dirty="0"/>
              <a:t>Specialised plant cell</a:t>
            </a:r>
          </a:p>
        </p:txBody>
      </p:sp>
      <p:sp>
        <p:nvSpPr>
          <p:cNvPr id="7" name="Content Placeholder 6">
            <a:extLst>
              <a:ext uri="{FF2B5EF4-FFF2-40B4-BE49-F238E27FC236}">
                <a16:creationId xmlns:a16="http://schemas.microsoft.com/office/drawing/2014/main" id="{16D5CEBA-B656-27E2-4341-F5F6AB91F996}"/>
              </a:ext>
            </a:extLst>
          </p:cNvPr>
          <p:cNvSpPr>
            <a:spLocks noGrp="1"/>
          </p:cNvSpPr>
          <p:nvPr>
            <p:ph sz="quarter" idx="19"/>
          </p:nvPr>
        </p:nvSpPr>
        <p:spPr>
          <a:xfrm>
            <a:off x="360364" y="1650999"/>
            <a:ext cx="4014279" cy="4725989"/>
          </a:xfrm>
        </p:spPr>
        <p:txBody>
          <a:bodyPr/>
          <a:lstStyle/>
          <a:p>
            <a:pPr marL="342900" indent="-342900">
              <a:lnSpc>
                <a:spcPct val="100000"/>
              </a:lnSpc>
              <a:spcAft>
                <a:spcPts val="1800"/>
              </a:spcAft>
              <a:buFont typeface="Arial" panose="020B0604020202020204" pitchFamily="34" charset="0"/>
              <a:buChar char="•"/>
            </a:pPr>
            <a:r>
              <a:rPr lang="en-AU" dirty="0"/>
              <a:t>A type of specialised plant cell</a:t>
            </a:r>
          </a:p>
          <a:p>
            <a:pPr marL="342900" indent="-342900">
              <a:lnSpc>
                <a:spcPct val="100000"/>
              </a:lnSpc>
              <a:spcAft>
                <a:spcPts val="1800"/>
              </a:spcAft>
              <a:buFont typeface="Arial" panose="020B0604020202020204" pitchFamily="34" charset="0"/>
              <a:buChar char="•"/>
            </a:pPr>
            <a:r>
              <a:rPr lang="en-AU" dirty="0"/>
              <a:t>The primary function is photosynthesis</a:t>
            </a:r>
          </a:p>
          <a:p>
            <a:pPr marL="342900" indent="-342900">
              <a:lnSpc>
                <a:spcPct val="100000"/>
              </a:lnSpc>
              <a:spcAft>
                <a:spcPts val="1800"/>
              </a:spcAft>
              <a:buFont typeface="Arial" panose="020B0604020202020204" pitchFamily="34" charset="0"/>
              <a:buChar char="•"/>
            </a:pPr>
            <a:r>
              <a:rPr lang="en-AU" dirty="0"/>
              <a:t>Column-shaped cells that are tightly packed together</a:t>
            </a:r>
          </a:p>
          <a:p>
            <a:pPr marL="342900" indent="-342900">
              <a:lnSpc>
                <a:spcPct val="100000"/>
              </a:lnSpc>
              <a:spcAft>
                <a:spcPts val="1800"/>
              </a:spcAft>
              <a:buFont typeface="Arial" panose="020B0604020202020204" pitchFamily="34" charset="0"/>
              <a:buChar char="•"/>
            </a:pPr>
            <a:r>
              <a:rPr lang="en-AU" dirty="0"/>
              <a:t>Found just underneath the top layer of the leaf to get the most amount of sunlight</a:t>
            </a:r>
          </a:p>
          <a:p>
            <a:pPr marL="342900" indent="-342900">
              <a:lnSpc>
                <a:spcPct val="100000"/>
              </a:lnSpc>
              <a:spcAft>
                <a:spcPts val="1800"/>
              </a:spcAft>
              <a:buFont typeface="Arial" panose="020B0604020202020204" pitchFamily="34" charset="0"/>
              <a:buChar char="•"/>
            </a:pPr>
            <a:r>
              <a:rPr lang="en-AU" dirty="0"/>
              <a:t>Have a large number of chloroplasts to support the function of photosynthesis</a:t>
            </a:r>
          </a:p>
        </p:txBody>
      </p:sp>
      <p:sp>
        <p:nvSpPr>
          <p:cNvPr id="15" name="TextBox 14">
            <a:extLst>
              <a:ext uri="{FF2B5EF4-FFF2-40B4-BE49-F238E27FC236}">
                <a16:creationId xmlns:a16="http://schemas.microsoft.com/office/drawing/2014/main" id="{908E78AE-E0E2-5E67-B763-B2991195D978}"/>
              </a:ext>
              <a:ext uri="{C183D7F6-B498-43B3-948B-1728B52AA6E4}">
                <adec:decorative xmlns:adec="http://schemas.microsoft.com/office/drawing/2017/decorative" val="0"/>
              </a:ext>
            </a:extLst>
          </p:cNvPr>
          <p:cNvSpPr txBox="1"/>
          <p:nvPr/>
        </p:nvSpPr>
        <p:spPr>
          <a:xfrm>
            <a:off x="4853819" y="3866374"/>
            <a:ext cx="1361344" cy="310016"/>
          </a:xfrm>
          <a:prstGeom prst="rect">
            <a:avLst/>
          </a:prstGeom>
          <a:noFill/>
        </p:spPr>
        <p:txBody>
          <a:bodyPr wrap="square" lIns="0" tIns="0" rIns="0" bIns="0" rtlCol="0">
            <a:noAutofit/>
          </a:bodyPr>
          <a:lstStyle/>
          <a:p>
            <a:pPr algn="l"/>
            <a:r>
              <a:rPr lang="en-AU" sz="1800" i="1" dirty="0"/>
              <a:t>Palisade cell</a:t>
            </a:r>
          </a:p>
        </p:txBody>
      </p:sp>
      <p:pic>
        <p:nvPicPr>
          <p:cNvPr id="1026" name="Picture 2" descr="Palisade cells of a hellebore .">
            <a:extLst>
              <a:ext uri="{FF2B5EF4-FFF2-40B4-BE49-F238E27FC236}">
                <a16:creationId xmlns:a16="http://schemas.microsoft.com/office/drawing/2014/main" id="{CFF6A0DE-D17E-06D5-8F99-C605847B3131}"/>
              </a:ext>
            </a:extLst>
          </p:cNvPr>
          <p:cNvPicPr>
            <a:picLocks noGrp="1" noChangeAspect="1" noChangeArrowheads="1"/>
          </p:cNvPicPr>
          <p:nvPr>
            <p:ph type="pic" sz="quarter" idx="20"/>
          </p:nvPr>
        </p:nvPicPr>
        <p:blipFill>
          <a:blip r:embed="rId3">
            <a:extLst>
              <a:ext uri="{28A0092B-C50C-407E-A947-70E740481C1C}">
                <a14:useLocalDpi xmlns:a14="http://schemas.microsoft.com/office/drawing/2010/main" val="0"/>
              </a:ext>
            </a:extLst>
          </a:blip>
          <a:srcRect/>
          <a:stretch>
            <a:fillRect/>
          </a:stretch>
        </p:blipFill>
        <p:spPr bwMode="auto">
          <a:xfrm>
            <a:off x="6324600" y="1562100"/>
            <a:ext cx="5507038" cy="48148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EE255D2-64E4-FE4E-5491-237A964DB38A}"/>
              </a:ext>
              <a:ext uri="{C183D7F6-B498-43B3-948B-1728B52AA6E4}">
                <adec:decorative xmlns:adec="http://schemas.microsoft.com/office/drawing/2017/decorative" val="1"/>
              </a:ext>
            </a:extLst>
          </p:cNvPr>
          <p:cNvSpPr txBox="1"/>
          <p:nvPr/>
        </p:nvSpPr>
        <p:spPr>
          <a:xfrm>
            <a:off x="6294120" y="6405945"/>
            <a:ext cx="5044440" cy="400110"/>
          </a:xfrm>
          <a:prstGeom prst="rect">
            <a:avLst/>
          </a:prstGeom>
          <a:noFill/>
        </p:spPr>
        <p:txBody>
          <a:bodyPr wrap="square">
            <a:spAutoFit/>
          </a:bodyPr>
          <a:lstStyle/>
          <a:p>
            <a:r>
              <a:rPr lang="en-AU" sz="1000" dirty="0">
                <a:hlinkClick r:id="rId4"/>
              </a:rPr>
              <a:t>Palisade cells of a hellebore (Helleborus sp.) leaf</a:t>
            </a:r>
            <a:r>
              <a:rPr lang="en-AU" sz="1000" dirty="0"/>
              <a:t> by Science and Plants for Schools, licenced under  </a:t>
            </a:r>
            <a:r>
              <a:rPr lang="en-AU" sz="1000" dirty="0">
                <a:hlinkClick r:id="rId5"/>
              </a:rPr>
              <a:t>CC BY-NC-SA 4.0</a:t>
            </a:r>
            <a:endParaRPr lang="en-AU" sz="1000" dirty="0"/>
          </a:p>
        </p:txBody>
      </p:sp>
      <p:sp>
        <p:nvSpPr>
          <p:cNvPr id="10" name="Left Bracket 9">
            <a:extLst>
              <a:ext uri="{FF2B5EF4-FFF2-40B4-BE49-F238E27FC236}">
                <a16:creationId xmlns:a16="http://schemas.microsoft.com/office/drawing/2014/main" id="{D16FE419-736A-304E-C610-1AB3AD8116B0}"/>
              </a:ext>
              <a:ext uri="{C183D7F6-B498-43B3-948B-1728B52AA6E4}">
                <adec:decorative xmlns:adec="http://schemas.microsoft.com/office/drawing/2017/decorative" val="1"/>
              </a:ext>
            </a:extLst>
          </p:cNvPr>
          <p:cNvSpPr/>
          <p:nvPr/>
        </p:nvSpPr>
        <p:spPr>
          <a:xfrm>
            <a:off x="8035047" y="2762655"/>
            <a:ext cx="136187" cy="2533245"/>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58AA7DDA-C5F0-CE50-3F4E-CC64231A490A}"/>
              </a:ext>
              <a:ext uri="{C183D7F6-B498-43B3-948B-1728B52AA6E4}">
                <adec:decorative xmlns:adec="http://schemas.microsoft.com/office/drawing/2017/decorative" val="1"/>
              </a:ext>
            </a:extLst>
          </p:cNvPr>
          <p:cNvCxnSpPr>
            <a:cxnSpLocks/>
          </p:cNvCxnSpPr>
          <p:nvPr/>
        </p:nvCxnSpPr>
        <p:spPr>
          <a:xfrm flipH="1">
            <a:off x="6251642" y="3991026"/>
            <a:ext cx="17834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BFA91D5-5CE5-5DB2-8F9F-1B84EC205F3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41611301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E2C025-88D8-86CF-FF0F-E18550C1D8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
        <p:nvSpPr>
          <p:cNvPr id="3" name="Title 2">
            <a:extLst>
              <a:ext uri="{FF2B5EF4-FFF2-40B4-BE49-F238E27FC236}">
                <a16:creationId xmlns:a16="http://schemas.microsoft.com/office/drawing/2014/main" id="{D57C795D-A99D-FD89-FB98-A0D87DFBEC37}"/>
              </a:ext>
            </a:extLst>
          </p:cNvPr>
          <p:cNvSpPr>
            <a:spLocks noGrp="1"/>
          </p:cNvSpPr>
          <p:nvPr>
            <p:ph type="title"/>
          </p:nvPr>
        </p:nvSpPr>
        <p:spPr/>
        <p:txBody>
          <a:bodyPr/>
          <a:lstStyle/>
          <a:p>
            <a:r>
              <a:rPr lang="en-AU"/>
              <a:t>1.8 Converting between units for cell size</a:t>
            </a:r>
          </a:p>
        </p:txBody>
      </p:sp>
      <p:sp>
        <p:nvSpPr>
          <p:cNvPr id="5" name="Text Placeholder 4">
            <a:extLst>
              <a:ext uri="{FF2B5EF4-FFF2-40B4-BE49-F238E27FC236}">
                <a16:creationId xmlns:a16="http://schemas.microsoft.com/office/drawing/2014/main" id="{05907255-9568-5C30-477A-D4E6EC24EC58}"/>
              </a:ext>
            </a:extLst>
          </p:cNvPr>
          <p:cNvSpPr>
            <a:spLocks noGrp="1"/>
          </p:cNvSpPr>
          <p:nvPr>
            <p:ph type="body" sz="quarter" idx="17"/>
          </p:nvPr>
        </p:nvSpPr>
        <p:spPr>
          <a:xfrm>
            <a:off x="360000" y="1567087"/>
            <a:ext cx="11484000" cy="1013554"/>
          </a:xfrm>
        </p:spPr>
        <p:txBody>
          <a:bodyPr/>
          <a:lstStyle/>
          <a:p>
            <a:r>
              <a:rPr lang="en-AU"/>
              <a:t>The average length of a palisade cell ranges from </a:t>
            </a:r>
            <a:r>
              <a:rPr lang="en-AU" b="1"/>
              <a:t>0.004cm to 0.08mm</a:t>
            </a:r>
            <a:r>
              <a:rPr lang="en-AU"/>
              <a:t>, and the average width is roughly </a:t>
            </a:r>
            <a:r>
              <a:rPr lang="en-AU" b="1"/>
              <a:t>0.00002m to 40µm</a:t>
            </a:r>
            <a:r>
              <a:rPr lang="en-AU"/>
              <a:t>.</a:t>
            </a:r>
          </a:p>
        </p:txBody>
      </p:sp>
      <p:pic>
        <p:nvPicPr>
          <p:cNvPr id="4" name="Picture 3" descr="A flowchart showing how to convert between units">
            <a:extLst>
              <a:ext uri="{FF2B5EF4-FFF2-40B4-BE49-F238E27FC236}">
                <a16:creationId xmlns:a16="http://schemas.microsoft.com/office/drawing/2014/main" id="{3FC67B87-C423-6533-66E0-1B1F3E1E2033}"/>
              </a:ext>
            </a:extLst>
          </p:cNvPr>
          <p:cNvPicPr>
            <a:picLocks noChangeAspect="1"/>
          </p:cNvPicPr>
          <p:nvPr/>
        </p:nvPicPr>
        <p:blipFill>
          <a:blip r:embed="rId3"/>
          <a:stretch>
            <a:fillRect/>
          </a:stretch>
        </p:blipFill>
        <p:spPr>
          <a:xfrm>
            <a:off x="1819877" y="2580641"/>
            <a:ext cx="8552245" cy="3583511"/>
          </a:xfrm>
          <a:prstGeom prst="rect">
            <a:avLst/>
          </a:prstGeom>
        </p:spPr>
      </p:pic>
      <p:sp>
        <p:nvSpPr>
          <p:cNvPr id="23" name="Rectangle: Rounded Corners 22">
            <a:extLst>
              <a:ext uri="{FF2B5EF4-FFF2-40B4-BE49-F238E27FC236}">
                <a16:creationId xmlns:a16="http://schemas.microsoft.com/office/drawing/2014/main" id="{E52A0D96-AEBD-5625-E7A2-E8C023280EF1}"/>
              </a:ext>
            </a:extLst>
          </p:cNvPr>
          <p:cNvSpPr/>
          <p:nvPr/>
        </p:nvSpPr>
        <p:spPr>
          <a:xfrm>
            <a:off x="5975704" y="1591414"/>
            <a:ext cx="1061524" cy="362607"/>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b="1">
                <a:solidFill>
                  <a:schemeClr val="tx1"/>
                </a:solidFill>
              </a:rPr>
              <a:t>40µm</a:t>
            </a:r>
          </a:p>
        </p:txBody>
      </p:sp>
      <p:sp>
        <p:nvSpPr>
          <p:cNvPr id="24" name="Rectangle: Rounded Corners 23">
            <a:extLst>
              <a:ext uri="{FF2B5EF4-FFF2-40B4-BE49-F238E27FC236}">
                <a16:creationId xmlns:a16="http://schemas.microsoft.com/office/drawing/2014/main" id="{35438AE7-6BD9-CD63-686E-F2BA73118BE3}"/>
              </a:ext>
            </a:extLst>
          </p:cNvPr>
          <p:cNvSpPr/>
          <p:nvPr/>
        </p:nvSpPr>
        <p:spPr>
          <a:xfrm>
            <a:off x="7407597" y="1567006"/>
            <a:ext cx="903283" cy="43392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b="1">
                <a:solidFill>
                  <a:schemeClr val="tx1"/>
                </a:solidFill>
              </a:rPr>
              <a:t>80µm</a:t>
            </a:r>
          </a:p>
        </p:txBody>
      </p:sp>
      <p:sp>
        <p:nvSpPr>
          <p:cNvPr id="25" name="Rectangle: Rounded Corners 24">
            <a:extLst>
              <a:ext uri="{FF2B5EF4-FFF2-40B4-BE49-F238E27FC236}">
                <a16:creationId xmlns:a16="http://schemas.microsoft.com/office/drawing/2014/main" id="{5A5EC197-46EF-C088-5A50-842B2E04C77D}"/>
              </a:ext>
            </a:extLst>
          </p:cNvPr>
          <p:cNvSpPr/>
          <p:nvPr/>
        </p:nvSpPr>
        <p:spPr>
          <a:xfrm>
            <a:off x="1198880" y="2045509"/>
            <a:ext cx="1198880" cy="36341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b="1">
                <a:solidFill>
                  <a:schemeClr val="tx1"/>
                </a:solidFill>
              </a:rPr>
              <a:t>20µm</a:t>
            </a:r>
          </a:p>
        </p:txBody>
      </p:sp>
    </p:spTree>
    <p:extLst>
      <p:ext uri="{BB962C8B-B14F-4D97-AF65-F5344CB8AC3E}">
        <p14:creationId xmlns:p14="http://schemas.microsoft.com/office/powerpoint/2010/main" val="42633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88D38D-A58B-A264-3023-614EDC6121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
        <p:nvSpPr>
          <p:cNvPr id="3" name="Title 2">
            <a:extLst>
              <a:ext uri="{FF2B5EF4-FFF2-40B4-BE49-F238E27FC236}">
                <a16:creationId xmlns:a16="http://schemas.microsoft.com/office/drawing/2014/main" id="{88EB3ABA-EDB8-71AB-4B64-A25034CB0961}"/>
              </a:ext>
            </a:extLst>
          </p:cNvPr>
          <p:cNvSpPr>
            <a:spLocks noGrp="1"/>
          </p:cNvSpPr>
          <p:nvPr>
            <p:ph type="title"/>
          </p:nvPr>
        </p:nvSpPr>
        <p:spPr/>
        <p:txBody>
          <a:bodyPr/>
          <a:lstStyle/>
          <a:p>
            <a:r>
              <a:rPr lang="en-AU"/>
              <a:t>1.8 Scenario</a:t>
            </a:r>
          </a:p>
        </p:txBody>
      </p:sp>
      <p:sp>
        <p:nvSpPr>
          <p:cNvPr id="4" name="Text Placeholder 3">
            <a:extLst>
              <a:ext uri="{FF2B5EF4-FFF2-40B4-BE49-F238E27FC236}">
                <a16:creationId xmlns:a16="http://schemas.microsoft.com/office/drawing/2014/main" id="{E48666BF-3F16-7F0D-4774-6178344B8473}"/>
              </a:ext>
            </a:extLst>
          </p:cNvPr>
          <p:cNvSpPr>
            <a:spLocks noGrp="1"/>
          </p:cNvSpPr>
          <p:nvPr>
            <p:ph type="body" sz="quarter" idx="18"/>
          </p:nvPr>
        </p:nvSpPr>
        <p:spPr/>
        <p:txBody>
          <a:bodyPr/>
          <a:lstStyle/>
          <a:p>
            <a:r>
              <a:rPr lang="en-AU"/>
              <a:t>Converting between units</a:t>
            </a:r>
          </a:p>
        </p:txBody>
      </p:sp>
      <p:sp>
        <p:nvSpPr>
          <p:cNvPr id="5" name="Text Placeholder 4">
            <a:extLst>
              <a:ext uri="{FF2B5EF4-FFF2-40B4-BE49-F238E27FC236}">
                <a16:creationId xmlns:a16="http://schemas.microsoft.com/office/drawing/2014/main" id="{385C3CBD-B0F7-11D1-079A-8195406B2853}"/>
              </a:ext>
            </a:extLst>
          </p:cNvPr>
          <p:cNvSpPr>
            <a:spLocks noGrp="1"/>
          </p:cNvSpPr>
          <p:nvPr>
            <p:ph type="body" sz="quarter" idx="17"/>
          </p:nvPr>
        </p:nvSpPr>
        <p:spPr>
          <a:xfrm>
            <a:off x="354000" y="1285486"/>
            <a:ext cx="11484000" cy="4807835"/>
          </a:xfrm>
        </p:spPr>
        <p:txBody>
          <a:bodyPr/>
          <a:lstStyle/>
          <a:p>
            <a:r>
              <a:rPr lang="en-AU"/>
              <a:t>Four students measured the length of a guard cell (a specialised plant cell found on the leaf surface). However, they each recorded their results in different units. To make a valid comparison, you will need to convert all results into micrometres (µm).</a:t>
            </a:r>
          </a:p>
          <a:p>
            <a:endParaRPr lang="en-AU"/>
          </a:p>
          <a:p>
            <a:endParaRPr lang="en-AU"/>
          </a:p>
          <a:p>
            <a:endParaRPr lang="en-AU"/>
          </a:p>
          <a:p>
            <a:endParaRPr lang="en-AU"/>
          </a:p>
          <a:p>
            <a:r>
              <a:rPr lang="en-AU"/>
              <a:t>During the discussion, Student C said: ‘The measurements show the biggest guard cell is 500, which is much bigger than the other guard cells, which measured between 0.0004 and 0.6.’</a:t>
            </a:r>
          </a:p>
        </p:txBody>
      </p:sp>
      <p:graphicFrame>
        <p:nvGraphicFramePr>
          <p:cNvPr id="6" name="Table 5">
            <a:extLst>
              <a:ext uri="{FF2B5EF4-FFF2-40B4-BE49-F238E27FC236}">
                <a16:creationId xmlns:a16="http://schemas.microsoft.com/office/drawing/2014/main" id="{0B7C1242-E8E7-F9AD-0DB0-317A53D40E4B}"/>
              </a:ext>
            </a:extLst>
          </p:cNvPr>
          <p:cNvGraphicFramePr>
            <a:graphicFrameLocks noGrp="1"/>
          </p:cNvGraphicFramePr>
          <p:nvPr>
            <p:extLst>
              <p:ext uri="{D42A27DB-BD31-4B8C-83A1-F6EECF244321}">
                <p14:modId xmlns:p14="http://schemas.microsoft.com/office/powerpoint/2010/main" val="3669682445"/>
              </p:ext>
            </p:extLst>
          </p:nvPr>
        </p:nvGraphicFramePr>
        <p:xfrm>
          <a:off x="2641600" y="2723166"/>
          <a:ext cx="6807201" cy="2509235"/>
        </p:xfrm>
        <a:graphic>
          <a:graphicData uri="http://schemas.openxmlformats.org/drawingml/2006/table">
            <a:tbl>
              <a:tblPr firstRow="1" bandRow="1">
                <a:tableStyleId>{69012ECD-51FC-41F1-AA8D-1B2483CD663E}</a:tableStyleId>
              </a:tblPr>
              <a:tblGrid>
                <a:gridCol w="1320800">
                  <a:extLst>
                    <a:ext uri="{9D8B030D-6E8A-4147-A177-3AD203B41FA5}">
                      <a16:colId xmlns:a16="http://schemas.microsoft.com/office/drawing/2014/main" val="1252305409"/>
                    </a:ext>
                  </a:extLst>
                </a:gridCol>
                <a:gridCol w="2565400">
                  <a:extLst>
                    <a:ext uri="{9D8B030D-6E8A-4147-A177-3AD203B41FA5}">
                      <a16:colId xmlns:a16="http://schemas.microsoft.com/office/drawing/2014/main" val="3582616946"/>
                    </a:ext>
                  </a:extLst>
                </a:gridCol>
                <a:gridCol w="2921001">
                  <a:extLst>
                    <a:ext uri="{9D8B030D-6E8A-4147-A177-3AD203B41FA5}">
                      <a16:colId xmlns:a16="http://schemas.microsoft.com/office/drawing/2014/main" val="1580039304"/>
                    </a:ext>
                  </a:extLst>
                </a:gridCol>
              </a:tblGrid>
              <a:tr h="501847">
                <a:tc>
                  <a:txBody>
                    <a:bodyPr/>
                    <a:lstStyle/>
                    <a:p>
                      <a:pPr>
                        <a:lnSpc>
                          <a:spcPct val="150000"/>
                        </a:lnSpc>
                      </a:pPr>
                      <a:r>
                        <a:rPr lang="en-AU"/>
                        <a:t>Student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a:t>Length of guard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n-AU"/>
                        <a:t>Length of guard cell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5375153"/>
                  </a:ext>
                </a:extLst>
              </a:tr>
              <a:tr h="501847">
                <a:tc>
                  <a:txBody>
                    <a:bodyPr/>
                    <a:lstStyle/>
                    <a:p>
                      <a:pPr>
                        <a:lnSpc>
                          <a:spcPct val="150000"/>
                        </a:lnSpc>
                      </a:pPr>
                      <a:r>
                        <a:rPr lang="en-AU"/>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t>0.05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409278"/>
                  </a:ext>
                </a:extLst>
              </a:tr>
              <a:tr h="501847">
                <a:tc>
                  <a:txBody>
                    <a:bodyPr/>
                    <a:lstStyle/>
                    <a:p>
                      <a:pPr>
                        <a:lnSpc>
                          <a:spcPct val="150000"/>
                        </a:lnSpc>
                      </a:pPr>
                      <a:r>
                        <a:rPr lang="en-AU"/>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t>0.6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6699019"/>
                  </a:ext>
                </a:extLst>
              </a:tr>
              <a:tr h="501847">
                <a:tc>
                  <a:txBody>
                    <a:bodyPr/>
                    <a:lstStyle/>
                    <a:p>
                      <a:pPr>
                        <a:lnSpc>
                          <a:spcPct val="150000"/>
                        </a:lnSpc>
                      </a:pPr>
                      <a:r>
                        <a:rPr lang="en-AU"/>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t>500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8264054"/>
                  </a:ext>
                </a:extLst>
              </a:tr>
              <a:tr h="501847">
                <a:tc>
                  <a:txBody>
                    <a:bodyPr/>
                    <a:lstStyle/>
                    <a:p>
                      <a:pPr>
                        <a:lnSpc>
                          <a:spcPct val="150000"/>
                        </a:lnSpc>
                      </a:pPr>
                      <a:r>
                        <a:rPr lang="en-AU"/>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a:t>0.0004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947872"/>
                  </a:ext>
                </a:extLst>
              </a:tr>
            </a:tbl>
          </a:graphicData>
        </a:graphic>
      </p:graphicFrame>
      <p:sp>
        <p:nvSpPr>
          <p:cNvPr id="7" name="Rectangle 6">
            <a:extLst>
              <a:ext uri="{FF2B5EF4-FFF2-40B4-BE49-F238E27FC236}">
                <a16:creationId xmlns:a16="http://schemas.microsoft.com/office/drawing/2014/main" id="{F3D258CA-9A41-669E-BC69-83B53D6E63DF}"/>
              </a:ext>
            </a:extLst>
          </p:cNvPr>
          <p:cNvSpPr/>
          <p:nvPr/>
        </p:nvSpPr>
        <p:spPr>
          <a:xfrm>
            <a:off x="348000" y="6194921"/>
            <a:ext cx="10617602" cy="6026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t>Is Student C correct?</a:t>
            </a:r>
          </a:p>
        </p:txBody>
      </p:sp>
      <p:sp>
        <p:nvSpPr>
          <p:cNvPr id="8" name="TextBox 7">
            <a:extLst>
              <a:ext uri="{FF2B5EF4-FFF2-40B4-BE49-F238E27FC236}">
                <a16:creationId xmlns:a16="http://schemas.microsoft.com/office/drawing/2014/main" id="{B81AB9E0-7428-3716-59F5-2BFCA6369F29}"/>
              </a:ext>
            </a:extLst>
          </p:cNvPr>
          <p:cNvSpPr txBox="1"/>
          <p:nvPr/>
        </p:nvSpPr>
        <p:spPr>
          <a:xfrm>
            <a:off x="7645400" y="3301433"/>
            <a:ext cx="1600200" cy="431800"/>
          </a:xfrm>
          <a:prstGeom prst="rect">
            <a:avLst/>
          </a:prstGeom>
          <a:noFill/>
        </p:spPr>
        <p:txBody>
          <a:bodyPr wrap="square" lIns="0" tIns="0" rIns="0" bIns="0" rtlCol="0">
            <a:noAutofit/>
          </a:bodyPr>
          <a:lstStyle/>
          <a:p>
            <a:pPr algn="l"/>
            <a:r>
              <a:rPr lang="en-AU" sz="1800"/>
              <a:t>500</a:t>
            </a:r>
          </a:p>
        </p:txBody>
      </p:sp>
      <p:sp>
        <p:nvSpPr>
          <p:cNvPr id="9" name="TextBox 8">
            <a:extLst>
              <a:ext uri="{FF2B5EF4-FFF2-40B4-BE49-F238E27FC236}">
                <a16:creationId xmlns:a16="http://schemas.microsoft.com/office/drawing/2014/main" id="{7FE16347-D191-D29D-6B7B-D3E6310AD0AC}"/>
              </a:ext>
            </a:extLst>
          </p:cNvPr>
          <p:cNvSpPr txBox="1"/>
          <p:nvPr/>
        </p:nvSpPr>
        <p:spPr>
          <a:xfrm>
            <a:off x="7645400" y="3834833"/>
            <a:ext cx="1600200" cy="431800"/>
          </a:xfrm>
          <a:prstGeom prst="rect">
            <a:avLst/>
          </a:prstGeom>
          <a:noFill/>
        </p:spPr>
        <p:txBody>
          <a:bodyPr wrap="square" lIns="0" tIns="0" rIns="0" bIns="0" rtlCol="0">
            <a:noAutofit/>
          </a:bodyPr>
          <a:lstStyle/>
          <a:p>
            <a:pPr algn="l"/>
            <a:r>
              <a:rPr lang="en-AU" sz="1800"/>
              <a:t>600</a:t>
            </a:r>
          </a:p>
        </p:txBody>
      </p:sp>
      <p:sp>
        <p:nvSpPr>
          <p:cNvPr id="11" name="TextBox 10">
            <a:extLst>
              <a:ext uri="{FF2B5EF4-FFF2-40B4-BE49-F238E27FC236}">
                <a16:creationId xmlns:a16="http://schemas.microsoft.com/office/drawing/2014/main" id="{1F766561-EB63-0FC4-B410-CEDCF219BE1C}"/>
              </a:ext>
            </a:extLst>
          </p:cNvPr>
          <p:cNvSpPr txBox="1"/>
          <p:nvPr/>
        </p:nvSpPr>
        <p:spPr>
          <a:xfrm>
            <a:off x="7645400" y="4353699"/>
            <a:ext cx="1600200" cy="431800"/>
          </a:xfrm>
          <a:prstGeom prst="rect">
            <a:avLst/>
          </a:prstGeom>
          <a:noFill/>
        </p:spPr>
        <p:txBody>
          <a:bodyPr wrap="square" lIns="0" tIns="0" rIns="0" bIns="0" rtlCol="0">
            <a:noAutofit/>
          </a:bodyPr>
          <a:lstStyle/>
          <a:p>
            <a:pPr algn="l"/>
            <a:r>
              <a:rPr lang="en-AU" sz="1800"/>
              <a:t>500</a:t>
            </a:r>
          </a:p>
        </p:txBody>
      </p:sp>
      <p:sp>
        <p:nvSpPr>
          <p:cNvPr id="12" name="TextBox 11">
            <a:extLst>
              <a:ext uri="{FF2B5EF4-FFF2-40B4-BE49-F238E27FC236}">
                <a16:creationId xmlns:a16="http://schemas.microsoft.com/office/drawing/2014/main" id="{5D237B74-7D04-1EF5-C721-DDAAC620C266}"/>
              </a:ext>
            </a:extLst>
          </p:cNvPr>
          <p:cNvSpPr txBox="1"/>
          <p:nvPr/>
        </p:nvSpPr>
        <p:spPr>
          <a:xfrm>
            <a:off x="7645400" y="4841449"/>
            <a:ext cx="1600200" cy="431800"/>
          </a:xfrm>
          <a:prstGeom prst="rect">
            <a:avLst/>
          </a:prstGeom>
          <a:noFill/>
        </p:spPr>
        <p:txBody>
          <a:bodyPr wrap="square" lIns="0" tIns="0" rIns="0" bIns="0" rtlCol="0">
            <a:noAutofit/>
          </a:bodyPr>
          <a:lstStyle/>
          <a:p>
            <a:pPr algn="l"/>
            <a:r>
              <a:rPr lang="en-AU" sz="1800"/>
              <a:t>400</a:t>
            </a:r>
          </a:p>
        </p:txBody>
      </p:sp>
    </p:spTree>
    <p:extLst>
      <p:ext uri="{BB962C8B-B14F-4D97-AF65-F5344CB8AC3E}">
        <p14:creationId xmlns:p14="http://schemas.microsoft.com/office/powerpoint/2010/main" val="302464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06CD13-416E-6A7C-27F7-E8941CBE92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
        <p:nvSpPr>
          <p:cNvPr id="6" name="Title 5">
            <a:extLst>
              <a:ext uri="{FF2B5EF4-FFF2-40B4-BE49-F238E27FC236}">
                <a16:creationId xmlns:a16="http://schemas.microsoft.com/office/drawing/2014/main" id="{837C0D37-7F54-54F0-20FD-DE78E6027FC7}"/>
              </a:ext>
            </a:extLst>
          </p:cNvPr>
          <p:cNvSpPr>
            <a:spLocks noGrp="1"/>
          </p:cNvSpPr>
          <p:nvPr>
            <p:ph type="title"/>
          </p:nvPr>
        </p:nvSpPr>
        <p:spPr/>
        <p:txBody>
          <a:bodyPr/>
          <a:lstStyle/>
          <a:p>
            <a:r>
              <a:rPr lang="en-AU" dirty="0"/>
              <a:t>1.8 Checkpoint 5</a:t>
            </a:r>
          </a:p>
        </p:txBody>
      </p:sp>
      <p:sp>
        <p:nvSpPr>
          <p:cNvPr id="7" name="Text Placeholder 6">
            <a:extLst>
              <a:ext uri="{FF2B5EF4-FFF2-40B4-BE49-F238E27FC236}">
                <a16:creationId xmlns:a16="http://schemas.microsoft.com/office/drawing/2014/main" id="{31B002DC-14E9-7E4D-E35D-C1BAA1F5A694}"/>
              </a:ext>
            </a:extLst>
          </p:cNvPr>
          <p:cNvSpPr>
            <a:spLocks noGrp="1"/>
          </p:cNvSpPr>
          <p:nvPr>
            <p:ph type="body" sz="quarter" idx="18"/>
          </p:nvPr>
        </p:nvSpPr>
        <p:spPr/>
        <p:txBody>
          <a:bodyPr/>
          <a:lstStyle/>
          <a:p>
            <a:r>
              <a:rPr lang="en-AU"/>
              <a:t>Convert the units </a:t>
            </a:r>
          </a:p>
        </p:txBody>
      </p:sp>
      <p:sp>
        <p:nvSpPr>
          <p:cNvPr id="8" name="TextBox 7">
            <a:extLst>
              <a:ext uri="{FF2B5EF4-FFF2-40B4-BE49-F238E27FC236}">
                <a16:creationId xmlns:a16="http://schemas.microsoft.com/office/drawing/2014/main" id="{71E5DF55-2110-341C-6799-BBC3A4634B8B}"/>
              </a:ext>
            </a:extLst>
          </p:cNvPr>
          <p:cNvSpPr txBox="1"/>
          <p:nvPr/>
        </p:nvSpPr>
        <p:spPr>
          <a:xfrm>
            <a:off x="359998" y="1828800"/>
            <a:ext cx="10260002" cy="4669200"/>
          </a:xfrm>
          <a:prstGeom prst="rect">
            <a:avLst/>
          </a:prstGeom>
          <a:noFill/>
        </p:spPr>
        <p:txBody>
          <a:bodyPr wrap="square" lIns="0" tIns="0" rIns="0" bIns="0" rtlCol="0">
            <a:noAutofit/>
          </a:bodyPr>
          <a:lstStyle/>
          <a:p>
            <a:pPr marL="342900" indent="-342900">
              <a:lnSpc>
                <a:spcPct val="150000"/>
              </a:lnSpc>
              <a:buAutoNum type="arabicPeriod"/>
            </a:pPr>
            <a:r>
              <a:rPr lang="en-AU" sz="2000" dirty="0"/>
              <a:t>A leaf is 0.002 m wide. Express its width in centimetres.</a:t>
            </a:r>
          </a:p>
          <a:p>
            <a:pPr marL="342900" indent="-342900">
              <a:lnSpc>
                <a:spcPct val="150000"/>
              </a:lnSpc>
              <a:buAutoNum type="arabicPeriod"/>
            </a:pPr>
            <a:r>
              <a:rPr lang="en-AU" sz="2000" dirty="0"/>
              <a:t>The root hair of a plant is about 0.0002 m long. Express its length in micrometres.</a:t>
            </a:r>
          </a:p>
          <a:p>
            <a:pPr marL="342900" indent="-342900">
              <a:lnSpc>
                <a:spcPct val="150000"/>
              </a:lnSpc>
              <a:buAutoNum type="arabicPeriod"/>
            </a:pPr>
            <a:r>
              <a:rPr lang="en-AU" sz="2000" dirty="0"/>
              <a:t>A tall eucalyptus tree is approximately 12,000 mm tall. Convert this height to metres.</a:t>
            </a:r>
          </a:p>
        </p:txBody>
      </p:sp>
    </p:spTree>
    <p:extLst>
      <p:ext uri="{BB962C8B-B14F-4D97-AF65-F5344CB8AC3E}">
        <p14:creationId xmlns:p14="http://schemas.microsoft.com/office/powerpoint/2010/main" val="19389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7F73-C578-CB92-63B9-2B1EBCC2045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D144441-B9E6-3738-BE35-4305E9C2376F}"/>
              </a:ext>
            </a:extLst>
          </p:cNvPr>
          <p:cNvSpPr>
            <a:spLocks noGrp="1"/>
          </p:cNvSpPr>
          <p:nvPr>
            <p:ph type="title"/>
          </p:nvPr>
        </p:nvSpPr>
        <p:spPr/>
        <p:txBody>
          <a:bodyPr/>
          <a:lstStyle/>
          <a:p>
            <a:r>
              <a:rPr lang="en-AU" dirty="0"/>
              <a:t>1.1 Which system does it belong to? (1 of 4)</a:t>
            </a:r>
          </a:p>
        </p:txBody>
      </p:sp>
      <p:sp>
        <p:nvSpPr>
          <p:cNvPr id="2" name="Text Placeholder 1">
            <a:extLst>
              <a:ext uri="{FF2B5EF4-FFF2-40B4-BE49-F238E27FC236}">
                <a16:creationId xmlns:a16="http://schemas.microsoft.com/office/drawing/2014/main" id="{B33B8EAB-9871-5F3D-7C7E-7417605AEAAD}"/>
              </a:ext>
            </a:extLst>
          </p:cNvPr>
          <p:cNvSpPr>
            <a:spLocks noGrp="1"/>
          </p:cNvSpPr>
          <p:nvPr>
            <p:ph type="body" sz="quarter" idx="18"/>
          </p:nvPr>
        </p:nvSpPr>
        <p:spPr/>
        <p:txBody>
          <a:bodyPr/>
          <a:lstStyle/>
          <a:p>
            <a:r>
              <a:rPr lang="en-AU" dirty="0"/>
              <a:t>Identify the components of the respiratory system and place them on the diagram</a:t>
            </a:r>
          </a:p>
        </p:txBody>
      </p:sp>
      <p:pic>
        <p:nvPicPr>
          <p:cNvPr id="4" name="Picture 3" descr="An image of the diaphragm">
            <a:extLst>
              <a:ext uri="{FF2B5EF4-FFF2-40B4-BE49-F238E27FC236}">
                <a16:creationId xmlns:a16="http://schemas.microsoft.com/office/drawing/2014/main" id="{E10C497A-8CBC-4FC9-EE0F-1761473406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3529" y1="9615" x2="23529" y2="9615"/>
                        <a14:foregroundMark x1="39216" y1="11538" x2="39216" y2="11538"/>
                        <a14:foregroundMark x1="52451" y1="15385" x2="52451" y2="15385"/>
                        <a14:foregroundMark x1="50490" y1="17308" x2="50490" y2="17308"/>
                        <a14:foregroundMark x1="51961" y1="16346" x2="51961" y2="16346"/>
                        <a14:foregroundMark x1="51961" y1="16346" x2="51961" y2="16346"/>
                        <a14:foregroundMark x1="52451" y1="16346" x2="52451" y2="16346"/>
                        <a14:foregroundMark x1="52451" y1="16346" x2="52451" y2="16346"/>
                        <a14:foregroundMark x1="21569" y1="11538" x2="21569" y2="11538"/>
                        <a14:foregroundMark x1="23529" y1="10577" x2="23529" y2="10577"/>
                        <a14:foregroundMark x1="9804" y1="32692" x2="9804" y2="32692"/>
                        <a14:foregroundMark x1="51961" y1="16346" x2="51961" y2="16346"/>
                        <a14:foregroundMark x1="52451" y1="16346" x2="52451" y2="16346"/>
                        <a14:foregroundMark x1="52451" y1="17308" x2="52451" y2="17308"/>
                        <a14:foregroundMark x1="52451" y1="16346" x2="52451" y2="16346"/>
                        <a14:foregroundMark x1="52451" y1="16346" x2="52451" y2="16346"/>
                        <a14:foregroundMark x1="23529" y1="10577" x2="23529" y2="10577"/>
                        <a14:foregroundMark x1="23529" y1="10577" x2="23529" y2="10577"/>
                        <a14:foregroundMark x1="23039" y1="10577" x2="23039" y2="10577"/>
                        <a14:foregroundMark x1="51961" y1="16346" x2="52941" y2="16346"/>
                        <a14:foregroundMark x1="53922" y1="17308" x2="50490" y2="16346"/>
                        <a14:backgroundMark x1="39216" y1="10577" x2="39216" y2="10577"/>
                        <a14:backgroundMark x1="23529" y1="8654" x2="23529" y2="8654"/>
                        <a14:backgroundMark x1="53922" y1="14423" x2="53922" y2="14423"/>
                      </a14:backgroundRemoval>
                    </a14:imgEffect>
                  </a14:imgLayer>
                </a14:imgProps>
              </a:ext>
            </a:extLst>
          </a:blip>
          <a:stretch>
            <a:fillRect/>
          </a:stretch>
        </p:blipFill>
        <p:spPr>
          <a:xfrm>
            <a:off x="628220" y="1780121"/>
            <a:ext cx="1608583" cy="820062"/>
          </a:xfrm>
          <a:prstGeom prst="rect">
            <a:avLst/>
          </a:prstGeom>
        </p:spPr>
      </p:pic>
      <p:sp>
        <p:nvSpPr>
          <p:cNvPr id="5" name="TextBox 4">
            <a:extLst>
              <a:ext uri="{FF2B5EF4-FFF2-40B4-BE49-F238E27FC236}">
                <a16:creationId xmlns:a16="http://schemas.microsoft.com/office/drawing/2014/main" id="{3E9DAC11-1180-7061-F612-D1EA38A9A3B5}"/>
              </a:ext>
            </a:extLst>
          </p:cNvPr>
          <p:cNvSpPr txBox="1"/>
          <p:nvPr/>
        </p:nvSpPr>
        <p:spPr>
          <a:xfrm>
            <a:off x="843776" y="2073912"/>
            <a:ext cx="1134730" cy="352717"/>
          </a:xfrm>
          <a:prstGeom prst="rect">
            <a:avLst/>
          </a:prstGeom>
          <a:noFill/>
        </p:spPr>
        <p:txBody>
          <a:bodyPr wrap="square" lIns="0" tIns="0" rIns="0" bIns="0" rtlCol="0">
            <a:noAutofit/>
          </a:bodyPr>
          <a:lstStyle/>
          <a:p>
            <a:pPr algn="l"/>
            <a:r>
              <a:rPr lang="en-AU" sz="1800" dirty="0"/>
              <a:t>Diaphragm</a:t>
            </a:r>
          </a:p>
        </p:txBody>
      </p:sp>
      <p:pic>
        <p:nvPicPr>
          <p:cNvPr id="6" name="Picture 5" descr="An image of a horse">
            <a:extLst>
              <a:ext uri="{FF2B5EF4-FFF2-40B4-BE49-F238E27FC236}">
                <a16:creationId xmlns:a16="http://schemas.microsoft.com/office/drawing/2014/main" id="{8D694F9E-DD3C-4813-9131-03BF3C8C0A9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0" b="92800" l="4734" r="89941">
                        <a14:foregroundMark x1="5325" y1="32800" x2="5325" y2="32800"/>
                        <a14:foregroundMark x1="34911" y1="91200" x2="34911" y2="91200"/>
                        <a14:foregroundMark x1="46154" y1="91200" x2="46154" y2="91200"/>
                        <a14:foregroundMark x1="74556" y1="87200" x2="74556" y2="87200"/>
                        <a14:foregroundMark x1="78698" y1="92800" x2="78698" y2="92800"/>
                        <a14:foregroundMark x1="71598" y1="92800" x2="71598" y2="92800"/>
                      </a14:backgroundRemoval>
                    </a14:imgEffect>
                  </a14:imgLayer>
                </a14:imgProps>
              </a:ext>
            </a:extLst>
          </a:blip>
          <a:stretch>
            <a:fillRect/>
          </a:stretch>
        </p:blipFill>
        <p:spPr>
          <a:xfrm>
            <a:off x="92514" y="3039511"/>
            <a:ext cx="1108724" cy="820062"/>
          </a:xfrm>
          <a:prstGeom prst="rect">
            <a:avLst/>
          </a:prstGeom>
        </p:spPr>
      </p:pic>
      <p:sp>
        <p:nvSpPr>
          <p:cNvPr id="7" name="TextBox 6">
            <a:extLst>
              <a:ext uri="{FF2B5EF4-FFF2-40B4-BE49-F238E27FC236}">
                <a16:creationId xmlns:a16="http://schemas.microsoft.com/office/drawing/2014/main" id="{1D4CF82F-4FA1-79ED-70DE-30CCEE30C632}"/>
              </a:ext>
            </a:extLst>
          </p:cNvPr>
          <p:cNvSpPr txBox="1"/>
          <p:nvPr/>
        </p:nvSpPr>
        <p:spPr>
          <a:xfrm>
            <a:off x="431666" y="3919316"/>
            <a:ext cx="1134730" cy="352717"/>
          </a:xfrm>
          <a:prstGeom prst="rect">
            <a:avLst/>
          </a:prstGeom>
          <a:noFill/>
        </p:spPr>
        <p:txBody>
          <a:bodyPr wrap="square" lIns="0" tIns="0" rIns="0" bIns="0" rtlCol="0">
            <a:noAutofit/>
          </a:bodyPr>
          <a:lstStyle/>
          <a:p>
            <a:pPr algn="l"/>
            <a:r>
              <a:rPr lang="en-AU" sz="1800"/>
              <a:t>Horse</a:t>
            </a:r>
          </a:p>
        </p:txBody>
      </p:sp>
      <p:pic>
        <p:nvPicPr>
          <p:cNvPr id="9" name="Picture 8" descr="An image of a goat">
            <a:extLst>
              <a:ext uri="{FF2B5EF4-FFF2-40B4-BE49-F238E27FC236}">
                <a16:creationId xmlns:a16="http://schemas.microsoft.com/office/drawing/2014/main" id="{F03F663D-4F54-4E79-43E7-DD98BF593CA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591158" y="3164060"/>
            <a:ext cx="828790" cy="667980"/>
          </a:xfrm>
          <a:prstGeom prst="rect">
            <a:avLst/>
          </a:prstGeom>
        </p:spPr>
      </p:pic>
      <p:sp>
        <p:nvSpPr>
          <p:cNvPr id="14" name="TextBox 13">
            <a:extLst>
              <a:ext uri="{FF2B5EF4-FFF2-40B4-BE49-F238E27FC236}">
                <a16:creationId xmlns:a16="http://schemas.microsoft.com/office/drawing/2014/main" id="{3B5A42EB-941A-A67E-A5EB-20212800DD19}"/>
              </a:ext>
            </a:extLst>
          </p:cNvPr>
          <p:cNvSpPr txBox="1"/>
          <p:nvPr/>
        </p:nvSpPr>
        <p:spPr>
          <a:xfrm>
            <a:off x="1339885" y="3890634"/>
            <a:ext cx="1557786" cy="224253"/>
          </a:xfrm>
          <a:prstGeom prst="rect">
            <a:avLst/>
          </a:prstGeom>
          <a:noFill/>
        </p:spPr>
        <p:txBody>
          <a:bodyPr wrap="square" lIns="0" tIns="0" rIns="0" bIns="0" rtlCol="0">
            <a:noAutofit/>
          </a:bodyPr>
          <a:lstStyle/>
          <a:p>
            <a:pPr algn="l"/>
            <a:r>
              <a:rPr lang="en-AU" sz="1800"/>
              <a:t>Mountain goat</a:t>
            </a:r>
          </a:p>
        </p:txBody>
      </p:sp>
      <p:pic>
        <p:nvPicPr>
          <p:cNvPr id="19" name="Picture 18" descr="An image of the lower respiratory tract">
            <a:extLst>
              <a:ext uri="{FF2B5EF4-FFF2-40B4-BE49-F238E27FC236}">
                <a16:creationId xmlns:a16="http://schemas.microsoft.com/office/drawing/2014/main" id="{918120EC-A7AE-5AB3-702D-E286071086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426" b="97525" l="5000" r="90000">
                        <a14:foregroundMark x1="71923" y1="92079" x2="71923" y2="92079"/>
                        <a14:foregroundMark x1="81923" y1="97525" x2="81923" y2="97525"/>
                        <a14:foregroundMark x1="81154" y1="7426" x2="81154" y2="7426"/>
                        <a14:foregroundMark x1="9615" y1="50990" x2="9615" y2="50990"/>
                        <a14:foregroundMark x1="6154" y1="54950" x2="6154" y2="54950"/>
                        <a14:foregroundMark x1="5000" y1="57921" x2="5000" y2="57921"/>
                      </a14:backgroundRemoval>
                    </a14:imgEffect>
                  </a14:imgLayer>
                </a14:imgProps>
              </a:ext>
            </a:extLst>
          </a:blip>
          <a:stretch>
            <a:fillRect/>
          </a:stretch>
        </p:blipFill>
        <p:spPr>
          <a:xfrm rot="5400000">
            <a:off x="71121" y="4513223"/>
            <a:ext cx="2024742" cy="1573069"/>
          </a:xfrm>
          <a:prstGeom prst="rect">
            <a:avLst/>
          </a:prstGeom>
        </p:spPr>
      </p:pic>
      <p:sp>
        <p:nvSpPr>
          <p:cNvPr id="25" name="TextBox 24">
            <a:extLst>
              <a:ext uri="{FF2B5EF4-FFF2-40B4-BE49-F238E27FC236}">
                <a16:creationId xmlns:a16="http://schemas.microsoft.com/office/drawing/2014/main" id="{685B5851-D79A-3968-EA87-1BD4DBE4092E}"/>
              </a:ext>
            </a:extLst>
          </p:cNvPr>
          <p:cNvSpPr txBox="1"/>
          <p:nvPr/>
        </p:nvSpPr>
        <p:spPr>
          <a:xfrm>
            <a:off x="293271" y="6226086"/>
            <a:ext cx="1844195" cy="326314"/>
          </a:xfrm>
          <a:prstGeom prst="rect">
            <a:avLst/>
          </a:prstGeom>
          <a:noFill/>
        </p:spPr>
        <p:txBody>
          <a:bodyPr wrap="square" lIns="0" tIns="0" rIns="0" bIns="0" rtlCol="0">
            <a:noAutofit/>
          </a:bodyPr>
          <a:lstStyle/>
          <a:p>
            <a:pPr algn="l"/>
            <a:r>
              <a:rPr lang="en-AU" sz="1800" dirty="0"/>
              <a:t>Lower respiratory system</a:t>
            </a:r>
          </a:p>
        </p:txBody>
      </p:sp>
      <p:pic>
        <p:nvPicPr>
          <p:cNvPr id="26" name="Picture 25" descr="An image of a tree">
            <a:extLst>
              <a:ext uri="{FF2B5EF4-FFF2-40B4-BE49-F238E27FC236}">
                <a16:creationId xmlns:a16="http://schemas.microsoft.com/office/drawing/2014/main" id="{975D1131-591D-438A-A9D9-71468F5E191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389558" y="5046588"/>
            <a:ext cx="971685" cy="1028844"/>
          </a:xfrm>
          <a:prstGeom prst="rect">
            <a:avLst/>
          </a:prstGeom>
        </p:spPr>
      </p:pic>
      <p:sp>
        <p:nvSpPr>
          <p:cNvPr id="27" name="TextBox 26">
            <a:extLst>
              <a:ext uri="{FF2B5EF4-FFF2-40B4-BE49-F238E27FC236}">
                <a16:creationId xmlns:a16="http://schemas.microsoft.com/office/drawing/2014/main" id="{0D103759-7952-9D8B-9246-44A103DA8773}"/>
              </a:ext>
            </a:extLst>
          </p:cNvPr>
          <p:cNvSpPr txBox="1"/>
          <p:nvPr/>
        </p:nvSpPr>
        <p:spPr>
          <a:xfrm>
            <a:off x="2615833" y="6049728"/>
            <a:ext cx="1134730" cy="352717"/>
          </a:xfrm>
          <a:prstGeom prst="rect">
            <a:avLst/>
          </a:prstGeom>
          <a:noFill/>
        </p:spPr>
        <p:txBody>
          <a:bodyPr wrap="square" lIns="0" tIns="0" rIns="0" bIns="0" rtlCol="0">
            <a:noAutofit/>
          </a:bodyPr>
          <a:lstStyle/>
          <a:p>
            <a:pPr algn="l"/>
            <a:r>
              <a:rPr lang="en-AU" sz="1800" dirty="0"/>
              <a:t>Tree</a:t>
            </a:r>
          </a:p>
        </p:txBody>
      </p:sp>
      <p:pic>
        <p:nvPicPr>
          <p:cNvPr id="29" name="Content Placeholder 27" descr="An outline of the upper torso of the human body">
            <a:extLst>
              <a:ext uri="{FF2B5EF4-FFF2-40B4-BE49-F238E27FC236}">
                <a16:creationId xmlns:a16="http://schemas.microsoft.com/office/drawing/2014/main" id="{41A199CD-AAFD-34AE-A070-1F775DA578C2}"/>
              </a:ext>
            </a:extLst>
          </p:cNvPr>
          <p:cNvPicPr>
            <a:picLocks noGrp="1" noChangeAspect="1"/>
          </p:cNvPicPr>
          <p:nvPr>
            <p:ph sz="quarter" idx="19"/>
          </p:nvPr>
        </p:nvPicPr>
        <p:blipFill>
          <a:blip r:embed="rId13"/>
          <a:stretch>
            <a:fillRect/>
          </a:stretch>
        </p:blipFill>
        <p:spPr>
          <a:xfrm>
            <a:off x="3854404" y="1507832"/>
            <a:ext cx="4114866" cy="4813300"/>
          </a:xfrm>
          <a:prstGeom prst="rect">
            <a:avLst/>
          </a:prstGeom>
        </p:spPr>
      </p:pic>
      <p:sp>
        <p:nvSpPr>
          <p:cNvPr id="12" name="Rectangle 11">
            <a:extLst>
              <a:ext uri="{FF2B5EF4-FFF2-40B4-BE49-F238E27FC236}">
                <a16:creationId xmlns:a16="http://schemas.microsoft.com/office/drawing/2014/main" id="{3816E8C9-CABA-A9DC-4B4C-C572B3D04BE1}"/>
              </a:ext>
            </a:extLst>
          </p:cNvPr>
          <p:cNvSpPr/>
          <p:nvPr/>
        </p:nvSpPr>
        <p:spPr>
          <a:xfrm>
            <a:off x="3930504" y="6321132"/>
            <a:ext cx="3898873" cy="501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Body system</a:t>
            </a:r>
          </a:p>
        </p:txBody>
      </p:sp>
      <p:pic>
        <p:nvPicPr>
          <p:cNvPr id="23" name="Picture 22" descr="An image of a goose">
            <a:extLst>
              <a:ext uri="{FF2B5EF4-FFF2-40B4-BE49-F238E27FC236}">
                <a16:creationId xmlns:a16="http://schemas.microsoft.com/office/drawing/2014/main" id="{8FC2EC45-EED1-EC03-EF64-8F0EDD8DE28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8486413" y="1200284"/>
            <a:ext cx="1023347" cy="1034120"/>
          </a:xfrm>
          <a:prstGeom prst="rect">
            <a:avLst/>
          </a:prstGeom>
        </p:spPr>
      </p:pic>
      <p:sp>
        <p:nvSpPr>
          <p:cNvPr id="24" name="TextBox 23">
            <a:extLst>
              <a:ext uri="{FF2B5EF4-FFF2-40B4-BE49-F238E27FC236}">
                <a16:creationId xmlns:a16="http://schemas.microsoft.com/office/drawing/2014/main" id="{385A966D-AF59-4935-1398-C1FA82FF4CF0}"/>
              </a:ext>
            </a:extLst>
          </p:cNvPr>
          <p:cNvSpPr txBox="1"/>
          <p:nvPr/>
        </p:nvSpPr>
        <p:spPr>
          <a:xfrm>
            <a:off x="8720106" y="2143442"/>
            <a:ext cx="1134730" cy="352717"/>
          </a:xfrm>
          <a:prstGeom prst="rect">
            <a:avLst/>
          </a:prstGeom>
          <a:noFill/>
        </p:spPr>
        <p:txBody>
          <a:bodyPr wrap="square" lIns="0" tIns="0" rIns="0" bIns="0" rtlCol="0">
            <a:noAutofit/>
          </a:bodyPr>
          <a:lstStyle/>
          <a:p>
            <a:pPr algn="l"/>
            <a:r>
              <a:rPr lang="en-AU" sz="1800" dirty="0"/>
              <a:t>Goose</a:t>
            </a:r>
          </a:p>
        </p:txBody>
      </p:sp>
      <p:pic>
        <p:nvPicPr>
          <p:cNvPr id="40" name="Picture 39" descr="An image of a flower of a plant">
            <a:extLst>
              <a:ext uri="{FF2B5EF4-FFF2-40B4-BE49-F238E27FC236}">
                <a16:creationId xmlns:a16="http://schemas.microsoft.com/office/drawing/2014/main" id="{63027936-C1B3-B8AA-E142-735765ED030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581" b="93413" l="9821" r="89286">
                        <a14:foregroundMark x1="53571" y1="89222" x2="53571" y2="89222"/>
                        <a14:foregroundMark x1="53571" y1="93413" x2="53571" y2="93413"/>
                        <a14:foregroundMark x1="50000" y1="48503" x2="50000" y2="48503"/>
                        <a14:foregroundMark x1="56250" y1="43114" x2="56250" y2="43114"/>
                        <a14:foregroundMark x1="39286" y1="43114" x2="39286" y2="43114"/>
                        <a14:foregroundMark x1="66071" y1="46707" x2="66071" y2="46707"/>
                        <a14:foregroundMark x1="51786" y1="49701" x2="51786" y2="49701"/>
                        <a14:foregroundMark x1="37500" y1="44311" x2="51786" y2="35928"/>
                        <a14:foregroundMark x1="70536" y1="43114" x2="48214" y2="34731"/>
                        <a14:foregroundMark x1="70536" y1="35928" x2="58036" y2="33533"/>
                      </a14:backgroundRemoval>
                    </a14:imgEffect>
                  </a14:imgLayer>
                </a14:imgProps>
              </a:ext>
            </a:extLst>
          </a:blip>
          <a:stretch>
            <a:fillRect/>
          </a:stretch>
        </p:blipFill>
        <p:spPr>
          <a:xfrm>
            <a:off x="8604362" y="2443423"/>
            <a:ext cx="887751" cy="1415470"/>
          </a:xfrm>
          <a:prstGeom prst="rect">
            <a:avLst/>
          </a:prstGeom>
        </p:spPr>
      </p:pic>
      <p:sp>
        <p:nvSpPr>
          <p:cNvPr id="21" name="TextBox 20">
            <a:extLst>
              <a:ext uri="{FF2B5EF4-FFF2-40B4-BE49-F238E27FC236}">
                <a16:creationId xmlns:a16="http://schemas.microsoft.com/office/drawing/2014/main" id="{A90A8424-E394-786F-C94E-5E44BB4AF43E}"/>
              </a:ext>
            </a:extLst>
          </p:cNvPr>
          <p:cNvSpPr txBox="1"/>
          <p:nvPr/>
        </p:nvSpPr>
        <p:spPr>
          <a:xfrm>
            <a:off x="8787522" y="3881132"/>
            <a:ext cx="1134730" cy="352717"/>
          </a:xfrm>
          <a:prstGeom prst="rect">
            <a:avLst/>
          </a:prstGeom>
          <a:noFill/>
        </p:spPr>
        <p:txBody>
          <a:bodyPr wrap="square" lIns="0" tIns="0" rIns="0" bIns="0" rtlCol="0">
            <a:noAutofit/>
          </a:bodyPr>
          <a:lstStyle/>
          <a:p>
            <a:pPr algn="l"/>
            <a:r>
              <a:rPr lang="en-AU" sz="1800" dirty="0"/>
              <a:t>Flower</a:t>
            </a:r>
          </a:p>
        </p:txBody>
      </p:sp>
      <p:pic>
        <p:nvPicPr>
          <p:cNvPr id="42" name="Picture 41" descr="An image of the root system of a plant">
            <a:extLst>
              <a:ext uri="{FF2B5EF4-FFF2-40B4-BE49-F238E27FC236}">
                <a16:creationId xmlns:a16="http://schemas.microsoft.com/office/drawing/2014/main" id="{EFCB4F16-2888-5503-BD72-65D679F8C78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2353" l="9028" r="88889">
                        <a14:foregroundMark x1="41667" y1="50000" x2="41667" y2="50000"/>
                        <a14:foregroundMark x1="29861" y1="55294" x2="29861" y2="55294"/>
                        <a14:foregroundMark x1="36111" y1="52353" x2="36111" y2="52353"/>
                        <a14:foregroundMark x1="20139" y1="64118" x2="20139" y2="64118"/>
                        <a14:foregroundMark x1="16667" y1="67059" x2="16667" y2="67059"/>
                        <a14:foregroundMark x1="14583" y1="68235" x2="14583" y2="68235"/>
                        <a14:foregroundMark x1="59028" y1="18235" x2="59028" y2="18235"/>
                        <a14:foregroundMark x1="65972" y1="21176" x2="65972" y2="21176"/>
                        <a14:foregroundMark x1="69444" y1="20588" x2="69444" y2="20588"/>
                        <a14:foregroundMark x1="38889" y1="18235" x2="38889" y2="18235"/>
                        <a14:foregroundMark x1="33333" y1="20588" x2="33333" y2="20588"/>
                        <a14:foregroundMark x1="28472" y1="24706" x2="28472" y2="24706"/>
                        <a14:foregroundMark x1="22222" y1="25294" x2="22222" y2="25294"/>
                        <a14:foregroundMark x1="69444" y1="20000" x2="83333" y2="30000"/>
                        <a14:foregroundMark x1="83333" y1="30000" x2="84028" y2="45882"/>
                        <a14:foregroundMark x1="84028" y1="45882" x2="66667" y2="82941"/>
                        <a14:foregroundMark x1="66667" y1="82941" x2="50694" y2="91765"/>
                        <a14:foregroundMark x1="50694" y1="91765" x2="35417" y2="77647"/>
                        <a14:foregroundMark x1="35417" y1="77647" x2="23611" y2="20588"/>
                        <a14:foregroundMark x1="22222" y1="21176" x2="11111" y2="32941"/>
                        <a14:foregroundMark x1="11111" y1="32941" x2="7639" y2="44118"/>
                        <a14:foregroundMark x1="7639" y1="44118" x2="15972" y2="72941"/>
                        <a14:foregroundMark x1="15972" y1="72941" x2="28472" y2="87647"/>
                        <a14:foregroundMark x1="28472" y1="87647" x2="58333" y2="92353"/>
                        <a14:foregroundMark x1="58333" y1="92353" x2="72917" y2="85294"/>
                        <a14:foregroundMark x1="72917" y1="85294" x2="77083" y2="81176"/>
                        <a14:foregroundMark x1="77083" y1="81176" x2="77083" y2="81176"/>
                        <a14:foregroundMark x1="82639" y1="30588" x2="87500" y2="44706"/>
                        <a14:foregroundMark x1="87500" y1="44706" x2="85417" y2="70000"/>
                        <a14:foregroundMark x1="85417" y1="70000" x2="75694" y2="84118"/>
                        <a14:foregroundMark x1="23611" y1="20588" x2="31250" y2="20000"/>
                        <a14:foregroundMark x1="31250" y1="20000" x2="52778" y2="10000"/>
                        <a14:foregroundMark x1="52778" y1="10000" x2="62500" y2="23529"/>
                        <a14:foregroundMark x1="62500" y1="23529" x2="66667" y2="18235"/>
                        <a14:foregroundMark x1="66667" y1="18235" x2="56944" y2="15294"/>
                        <a14:foregroundMark x1="56944" y1="15294" x2="43750" y2="15882"/>
                      </a14:backgroundRemoval>
                    </a14:imgEffect>
                  </a14:imgLayer>
                </a14:imgProps>
              </a:ext>
            </a:extLst>
          </a:blip>
          <a:stretch>
            <a:fillRect/>
          </a:stretch>
        </p:blipFill>
        <p:spPr>
          <a:xfrm>
            <a:off x="8574670" y="4047471"/>
            <a:ext cx="1347582" cy="1701190"/>
          </a:xfrm>
          <a:prstGeom prst="rect">
            <a:avLst/>
          </a:prstGeom>
        </p:spPr>
      </p:pic>
      <p:sp>
        <p:nvSpPr>
          <p:cNvPr id="17" name="TextBox 16">
            <a:extLst>
              <a:ext uri="{FF2B5EF4-FFF2-40B4-BE49-F238E27FC236}">
                <a16:creationId xmlns:a16="http://schemas.microsoft.com/office/drawing/2014/main" id="{C16B3E1F-7392-518B-0CF8-30E682A7D676}"/>
              </a:ext>
            </a:extLst>
          </p:cNvPr>
          <p:cNvSpPr txBox="1"/>
          <p:nvPr/>
        </p:nvSpPr>
        <p:spPr>
          <a:xfrm>
            <a:off x="8636709" y="5745640"/>
            <a:ext cx="1686315" cy="356413"/>
          </a:xfrm>
          <a:prstGeom prst="rect">
            <a:avLst/>
          </a:prstGeom>
          <a:noFill/>
        </p:spPr>
        <p:txBody>
          <a:bodyPr wrap="square" lIns="0" tIns="0" rIns="0" bIns="0" rtlCol="0">
            <a:noAutofit/>
          </a:bodyPr>
          <a:lstStyle/>
          <a:p>
            <a:pPr algn="l"/>
            <a:r>
              <a:rPr lang="en-AU" sz="1800"/>
              <a:t>Root system</a:t>
            </a:r>
          </a:p>
        </p:txBody>
      </p:sp>
      <p:pic>
        <p:nvPicPr>
          <p:cNvPr id="36" name="Picture 35" descr="An image of a stem and leaves of a plant">
            <a:extLst>
              <a:ext uri="{FF2B5EF4-FFF2-40B4-BE49-F238E27FC236}">
                <a16:creationId xmlns:a16="http://schemas.microsoft.com/office/drawing/2014/main" id="{6D4EC2F8-6D69-D85C-04B0-6ACEEC762018}"/>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5455" l="10000" r="90000">
                        <a14:foregroundMark x1="80000" y1="49091" x2="80000" y2="49091"/>
                        <a14:foregroundMark x1="49259" y1="91212" x2="49259" y2="91212"/>
                        <a14:foregroundMark x1="48519" y1="95455" x2="48519" y2="95455"/>
                      </a14:backgroundRemoval>
                    </a14:imgEffect>
                  </a14:imgLayer>
                </a14:imgProps>
              </a:ext>
            </a:extLst>
          </a:blip>
          <a:stretch>
            <a:fillRect/>
          </a:stretch>
        </p:blipFill>
        <p:spPr>
          <a:xfrm>
            <a:off x="10090294" y="239231"/>
            <a:ext cx="1554919" cy="1900457"/>
          </a:xfrm>
          <a:prstGeom prst="rect">
            <a:avLst/>
          </a:prstGeom>
        </p:spPr>
      </p:pic>
      <p:sp>
        <p:nvSpPr>
          <p:cNvPr id="13" name="TextBox 12">
            <a:extLst>
              <a:ext uri="{FF2B5EF4-FFF2-40B4-BE49-F238E27FC236}">
                <a16:creationId xmlns:a16="http://schemas.microsoft.com/office/drawing/2014/main" id="{61F675BE-C490-7A7E-E7D6-E9389B9C2B5D}"/>
              </a:ext>
            </a:extLst>
          </p:cNvPr>
          <p:cNvSpPr txBox="1"/>
          <p:nvPr/>
        </p:nvSpPr>
        <p:spPr>
          <a:xfrm>
            <a:off x="10175886" y="2085278"/>
            <a:ext cx="2005719" cy="440451"/>
          </a:xfrm>
          <a:prstGeom prst="rect">
            <a:avLst/>
          </a:prstGeom>
          <a:noFill/>
        </p:spPr>
        <p:txBody>
          <a:bodyPr wrap="square" lIns="0" tIns="0" rIns="0" bIns="0" rtlCol="0">
            <a:noAutofit/>
          </a:bodyPr>
          <a:lstStyle/>
          <a:p>
            <a:pPr algn="l"/>
            <a:r>
              <a:rPr lang="en-AU" sz="1800" dirty="0"/>
              <a:t>Stem with leaves</a:t>
            </a:r>
          </a:p>
        </p:txBody>
      </p:sp>
      <p:pic>
        <p:nvPicPr>
          <p:cNvPr id="30" name="Picture 29" descr="Image of the upper respiratory tract">
            <a:extLst>
              <a:ext uri="{FF2B5EF4-FFF2-40B4-BE49-F238E27FC236}">
                <a16:creationId xmlns:a16="http://schemas.microsoft.com/office/drawing/2014/main" id="{A0869C03-C82D-18AE-76FB-46689AD2F1F5}"/>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375" b="89844" l="8000" r="89600">
                        <a14:foregroundMark x1="9600" y1="42969" x2="9600" y2="42969"/>
                        <a14:foregroundMark x1="22400" y1="17969" x2="22400" y2="17969"/>
                        <a14:foregroundMark x1="8000" y1="44531" x2="8000" y2="44531"/>
                      </a14:backgroundRemoval>
                    </a14:imgEffect>
                  </a14:imgLayer>
                </a14:imgProps>
              </a:ext>
            </a:extLst>
          </a:blip>
          <a:stretch>
            <a:fillRect/>
          </a:stretch>
        </p:blipFill>
        <p:spPr>
          <a:xfrm>
            <a:off x="10461757" y="2485665"/>
            <a:ext cx="1183456" cy="1295874"/>
          </a:xfrm>
          <a:prstGeom prst="rect">
            <a:avLst/>
          </a:prstGeom>
        </p:spPr>
      </p:pic>
      <p:sp>
        <p:nvSpPr>
          <p:cNvPr id="20" name="TextBox 19">
            <a:extLst>
              <a:ext uri="{FF2B5EF4-FFF2-40B4-BE49-F238E27FC236}">
                <a16:creationId xmlns:a16="http://schemas.microsoft.com/office/drawing/2014/main" id="{F02F476F-12E0-1C24-CB6F-68C066359677}"/>
              </a:ext>
            </a:extLst>
          </p:cNvPr>
          <p:cNvSpPr txBox="1"/>
          <p:nvPr/>
        </p:nvSpPr>
        <p:spPr>
          <a:xfrm>
            <a:off x="10531541" y="3584552"/>
            <a:ext cx="1695890" cy="274341"/>
          </a:xfrm>
          <a:prstGeom prst="rect">
            <a:avLst/>
          </a:prstGeom>
          <a:noFill/>
        </p:spPr>
        <p:txBody>
          <a:bodyPr wrap="square" lIns="0" tIns="0" rIns="0" bIns="0" rtlCol="0">
            <a:noAutofit/>
          </a:bodyPr>
          <a:lstStyle/>
          <a:p>
            <a:pPr algn="l"/>
            <a:r>
              <a:rPr lang="en-AU" sz="1800" dirty="0"/>
              <a:t>Upper respiratory system</a:t>
            </a:r>
          </a:p>
        </p:txBody>
      </p:sp>
      <p:pic>
        <p:nvPicPr>
          <p:cNvPr id="46" name="Picture 45" descr="An image of a tree">
            <a:extLst>
              <a:ext uri="{FF2B5EF4-FFF2-40B4-BE49-F238E27FC236}">
                <a16:creationId xmlns:a16="http://schemas.microsoft.com/office/drawing/2014/main" id="{63275818-36DC-D060-AA27-6B07399CF5E8}"/>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10000" r="90000">
                        <a14:foregroundMark x1="42105" y1="85714" x2="42105" y2="85714"/>
                      </a14:backgroundRemoval>
                    </a14:imgEffect>
                  </a14:imgLayer>
                </a14:imgProps>
              </a:ext>
            </a:extLst>
          </a:blip>
          <a:stretch>
            <a:fillRect/>
          </a:stretch>
        </p:blipFill>
        <p:spPr>
          <a:xfrm>
            <a:off x="10580999" y="4673638"/>
            <a:ext cx="1086002" cy="977930"/>
          </a:xfrm>
          <a:prstGeom prst="rect">
            <a:avLst/>
          </a:prstGeom>
        </p:spPr>
      </p:pic>
      <p:sp>
        <p:nvSpPr>
          <p:cNvPr id="16" name="TextBox 15">
            <a:extLst>
              <a:ext uri="{FF2B5EF4-FFF2-40B4-BE49-F238E27FC236}">
                <a16:creationId xmlns:a16="http://schemas.microsoft.com/office/drawing/2014/main" id="{BB769FDE-A837-BBA6-1B62-55998CF4C8A5}"/>
              </a:ext>
            </a:extLst>
          </p:cNvPr>
          <p:cNvSpPr txBox="1"/>
          <p:nvPr/>
        </p:nvSpPr>
        <p:spPr>
          <a:xfrm>
            <a:off x="10881245" y="5667415"/>
            <a:ext cx="1134730" cy="377170"/>
          </a:xfrm>
          <a:prstGeom prst="rect">
            <a:avLst/>
          </a:prstGeom>
          <a:noFill/>
        </p:spPr>
        <p:txBody>
          <a:bodyPr wrap="square" lIns="0" tIns="0" rIns="0" bIns="0" rtlCol="0">
            <a:noAutofit/>
          </a:bodyPr>
          <a:lstStyle/>
          <a:p>
            <a:pPr algn="l"/>
            <a:r>
              <a:rPr lang="en-AU" sz="1800" dirty="0"/>
              <a:t>Tree</a:t>
            </a:r>
          </a:p>
        </p:txBody>
      </p:sp>
      <p:sp>
        <p:nvSpPr>
          <p:cNvPr id="31" name="TextBox 30">
            <a:extLst>
              <a:ext uri="{FF2B5EF4-FFF2-40B4-BE49-F238E27FC236}">
                <a16:creationId xmlns:a16="http://schemas.microsoft.com/office/drawing/2014/main" id="{BF251280-00F5-25EF-4553-7F788484FF1C}"/>
              </a:ext>
              <a:ext uri="{C183D7F6-B498-43B3-948B-1728B52AA6E4}">
                <adec:decorative xmlns:adec="http://schemas.microsoft.com/office/drawing/2017/decorative" val="0"/>
              </a:ext>
            </a:extLst>
          </p:cNvPr>
          <p:cNvSpPr txBox="1"/>
          <p:nvPr/>
        </p:nvSpPr>
        <p:spPr>
          <a:xfrm>
            <a:off x="8033943" y="6145856"/>
            <a:ext cx="3644566"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26"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D20A3237-A446-56A1-20C4-2A9DCC77E1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12974431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7AD50-1EE8-8A43-DCBE-2F7E39192D7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05750B-00D8-CD5E-88F1-C9471DC00E26}"/>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110</a:t>
            </a:fld>
            <a:endParaRPr lang="en-AU"/>
          </a:p>
        </p:txBody>
      </p:sp>
      <p:sp>
        <p:nvSpPr>
          <p:cNvPr id="2" name="Title 6">
            <a:extLst>
              <a:ext uri="{FF2B5EF4-FFF2-40B4-BE49-F238E27FC236}">
                <a16:creationId xmlns:a16="http://schemas.microsoft.com/office/drawing/2014/main" id="{D5B6697B-7C96-7DEF-28DD-2E1A6B63A10B}"/>
              </a:ext>
              <a:ext uri="{C183D7F6-B498-43B3-948B-1728B52AA6E4}">
                <adec:decorative xmlns:adec="http://schemas.microsoft.com/office/drawing/2017/decorative" val="0"/>
              </a:ext>
            </a:extLst>
          </p:cNvPr>
          <p:cNvSpPr txBox="1">
            <a:spLocks noGrp="1"/>
          </p:cNvSpPr>
          <p:nvPr>
            <p:ph type="title" idx="4294967295"/>
          </p:nvPr>
        </p:nvSpPr>
        <p:spPr>
          <a:xfrm>
            <a:off x="450001" y="4353459"/>
            <a:ext cx="11291998" cy="8006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110000"/>
              </a:lnSpc>
              <a:spcBef>
                <a:spcPct val="0"/>
              </a:spcBef>
              <a:spcAft>
                <a:spcPts val="0"/>
              </a:spcAft>
              <a:buClrTx/>
              <a:buSzTx/>
              <a:buFontTx/>
              <a:buNone/>
              <a:tabLst/>
              <a:defRPr/>
            </a:pPr>
            <a:r>
              <a:rPr kumimoji="0" lang="en-AU" sz="4800" b="1" i="0" u="none" strike="noStrike" kern="1200" cap="none" spc="0" normalizeH="0" baseline="0" noProof="0">
                <a:ln>
                  <a:noFill/>
                </a:ln>
                <a:solidFill>
                  <a:schemeClr val="bg1"/>
                </a:solidFill>
                <a:effectLst/>
                <a:uLnTx/>
                <a:uFillTx/>
                <a:latin typeface="+mj-lt"/>
                <a:ea typeface="+mj-ea"/>
                <a:cs typeface="Arial"/>
              </a:rPr>
              <a:t>Essential question 2</a:t>
            </a:r>
            <a:endParaRPr kumimoji="0" lang="en-AU" sz="2800" b="0" i="0" u="none" strike="noStrike" kern="1200" cap="none" spc="0" normalizeH="0" baseline="0" noProof="0">
              <a:ln>
                <a:noFill/>
              </a:ln>
              <a:solidFill>
                <a:schemeClr val="bg1"/>
              </a:solidFill>
              <a:effectLst/>
              <a:uLnTx/>
              <a:uFillTx/>
              <a:latin typeface="+mj-lt"/>
              <a:ea typeface="+mj-ea"/>
              <a:cs typeface="Arial" panose="020B0604020202020204" pitchFamily="34" charset="0"/>
            </a:endParaRPr>
          </a:p>
        </p:txBody>
      </p:sp>
      <p:sp>
        <p:nvSpPr>
          <p:cNvPr id="3" name="TextBox 2">
            <a:extLst>
              <a:ext uri="{FF2B5EF4-FFF2-40B4-BE49-F238E27FC236}">
                <a16:creationId xmlns:a16="http://schemas.microsoft.com/office/drawing/2014/main" id="{241F583F-5D7A-9375-84D5-427E50F27F6D}"/>
              </a:ext>
            </a:extLst>
          </p:cNvPr>
          <p:cNvSpPr txBox="1"/>
          <p:nvPr/>
        </p:nvSpPr>
        <p:spPr>
          <a:xfrm>
            <a:off x="387600" y="5523882"/>
            <a:ext cx="9727095" cy="1754326"/>
          </a:xfrm>
          <a:prstGeom prst="rect">
            <a:avLst/>
          </a:prstGeom>
          <a:noFill/>
        </p:spPr>
        <p:txBody>
          <a:bodyPr wrap="square">
            <a:spAutoFit/>
          </a:bodyPr>
          <a:lstStyle/>
          <a:p>
            <a:r>
              <a:rPr lang="en-AU" sz="3600">
                <a:solidFill>
                  <a:schemeClr val="accent4"/>
                </a:solidFill>
                <a:latin typeface="+mj-lt"/>
                <a:cs typeface="Arial"/>
              </a:rPr>
              <a:t>How do ecosystems maintain stability? </a:t>
            </a:r>
            <a:br>
              <a:rPr lang="en-AU" sz="3600">
                <a:solidFill>
                  <a:schemeClr val="accent4"/>
                </a:solidFill>
                <a:latin typeface="+mj-lt"/>
                <a:cs typeface="Arial"/>
              </a:rPr>
            </a:br>
            <a:br>
              <a:rPr lang="en-AU" sz="3600">
                <a:solidFill>
                  <a:schemeClr val="accent4"/>
                </a:solidFill>
                <a:latin typeface="+mj-lt"/>
                <a:cs typeface="Arial"/>
              </a:rPr>
            </a:br>
            <a:endParaRPr lang="en-AU" sz="3600">
              <a:solidFill>
                <a:schemeClr val="accent4"/>
              </a:solidFill>
              <a:latin typeface="+mj-lt"/>
            </a:endParaRPr>
          </a:p>
        </p:txBody>
      </p:sp>
    </p:spTree>
    <p:extLst>
      <p:ext uri="{BB962C8B-B14F-4D97-AF65-F5344CB8AC3E}">
        <p14:creationId xmlns:p14="http://schemas.microsoft.com/office/powerpoint/2010/main" val="13835032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CC9AD-CCC8-468D-94B4-D68A04F274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7B39A7-4C51-B469-04D1-9EF7B80E1D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111</a:t>
            </a:fld>
            <a:endParaRPr lang="en-AU"/>
          </a:p>
        </p:txBody>
      </p:sp>
      <p:sp>
        <p:nvSpPr>
          <p:cNvPr id="5" name="Title 4">
            <a:extLst>
              <a:ext uri="{FF2B5EF4-FFF2-40B4-BE49-F238E27FC236}">
                <a16:creationId xmlns:a16="http://schemas.microsoft.com/office/drawing/2014/main" id="{2F68FEDE-6170-15BA-C2BE-4FA489FE045F}"/>
              </a:ext>
            </a:extLst>
          </p:cNvPr>
          <p:cNvSpPr>
            <a:spLocks noGrp="1"/>
          </p:cNvSpPr>
          <p:nvPr>
            <p:ph type="title"/>
          </p:nvPr>
        </p:nvSpPr>
        <p:spPr/>
        <p:txBody>
          <a:bodyPr/>
          <a:lstStyle/>
          <a:p>
            <a:r>
              <a:rPr lang="en-AU">
                <a:cs typeface="Arial"/>
              </a:rPr>
              <a:t>2.1 What is an ecosystem?</a:t>
            </a:r>
          </a:p>
        </p:txBody>
      </p:sp>
      <p:sp>
        <p:nvSpPr>
          <p:cNvPr id="6" name="Text Placeholder 5">
            <a:extLst>
              <a:ext uri="{FF2B5EF4-FFF2-40B4-BE49-F238E27FC236}">
                <a16:creationId xmlns:a16="http://schemas.microsoft.com/office/drawing/2014/main" id="{EC86C001-961A-169D-B48D-9BBD3FDEBA7B}"/>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91B12ADD-4964-A1AA-8E84-9DF104980EE3}"/>
              </a:ext>
            </a:extLst>
          </p:cNvPr>
          <p:cNvGraphicFramePr>
            <a:graphicFrameLocks noGrp="1"/>
          </p:cNvGraphicFramePr>
          <p:nvPr>
            <p:extLst>
              <p:ext uri="{D42A27DB-BD31-4B8C-83A1-F6EECF244321}">
                <p14:modId xmlns:p14="http://schemas.microsoft.com/office/powerpoint/2010/main" val="137174428"/>
              </p:ext>
            </p:extLst>
          </p:nvPr>
        </p:nvGraphicFramePr>
        <p:xfrm>
          <a:off x="359998" y="1916174"/>
          <a:ext cx="11126369" cy="18028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to identify the structure and components of an ecosystem.</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define ecosystem</a:t>
                      </a:r>
                    </a:p>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identify biotic and abiotic components of an ecosystem.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26189585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79A2B-8BBF-69DF-E322-620E8CF689A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3D010-89C2-C336-D9A3-B03AE3B860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
        <p:nvSpPr>
          <p:cNvPr id="11" name="Title 10">
            <a:extLst>
              <a:ext uri="{FF2B5EF4-FFF2-40B4-BE49-F238E27FC236}">
                <a16:creationId xmlns:a16="http://schemas.microsoft.com/office/drawing/2014/main" id="{B75C5EEE-3931-2664-94BA-929F49C9B0C2}"/>
              </a:ext>
            </a:extLst>
          </p:cNvPr>
          <p:cNvSpPr>
            <a:spLocks noGrp="1"/>
          </p:cNvSpPr>
          <p:nvPr>
            <p:ph type="title"/>
          </p:nvPr>
        </p:nvSpPr>
        <p:spPr>
          <a:xfrm>
            <a:off x="359999" y="360000"/>
            <a:ext cx="11483999" cy="545601"/>
          </a:xfrm>
        </p:spPr>
        <p:txBody>
          <a:bodyPr/>
          <a:lstStyle/>
          <a:p>
            <a:r>
              <a:rPr lang="en-AU"/>
              <a:t>2.1 Similarities of ecosystems</a:t>
            </a:r>
          </a:p>
        </p:txBody>
      </p:sp>
      <p:sp>
        <p:nvSpPr>
          <p:cNvPr id="13" name="Text Placeholder 12">
            <a:extLst>
              <a:ext uri="{FF2B5EF4-FFF2-40B4-BE49-F238E27FC236}">
                <a16:creationId xmlns:a16="http://schemas.microsoft.com/office/drawing/2014/main" id="{C10BB65D-DBCB-85F4-E6F5-7787F2254DC1}"/>
              </a:ext>
            </a:extLst>
          </p:cNvPr>
          <p:cNvSpPr>
            <a:spLocks noGrp="1"/>
          </p:cNvSpPr>
          <p:nvPr>
            <p:ph type="body" sz="quarter" idx="18"/>
          </p:nvPr>
        </p:nvSpPr>
        <p:spPr>
          <a:xfrm>
            <a:off x="360000" y="982520"/>
            <a:ext cx="11483998" cy="356423"/>
          </a:xfrm>
        </p:spPr>
        <p:txBody>
          <a:bodyPr/>
          <a:lstStyle/>
          <a:p>
            <a:r>
              <a:rPr lang="en-AU"/>
              <a:t>What is similar between these three ecosystems?</a:t>
            </a:r>
          </a:p>
        </p:txBody>
      </p:sp>
      <p:pic>
        <p:nvPicPr>
          <p:cNvPr id="5" name="Picture 4" descr="Children playing with a dog and butterflies in a backyard">
            <a:extLst>
              <a:ext uri="{FF2B5EF4-FFF2-40B4-BE49-F238E27FC236}">
                <a16:creationId xmlns:a16="http://schemas.microsoft.com/office/drawing/2014/main" id="{851CE31F-0B68-A6F6-3777-0EC29B17A1B2}"/>
              </a:ext>
            </a:extLst>
          </p:cNvPr>
          <p:cNvPicPr>
            <a:picLocks noChangeAspect="1"/>
          </p:cNvPicPr>
          <p:nvPr/>
        </p:nvPicPr>
        <p:blipFill>
          <a:blip r:embed="rId3"/>
          <a:stretch>
            <a:fillRect/>
          </a:stretch>
        </p:blipFill>
        <p:spPr>
          <a:xfrm>
            <a:off x="150045" y="1940985"/>
            <a:ext cx="3934496" cy="3934496"/>
          </a:xfrm>
          <a:prstGeom prst="rect">
            <a:avLst/>
          </a:prstGeom>
        </p:spPr>
      </p:pic>
      <p:pic>
        <p:nvPicPr>
          <p:cNvPr id="4" name="Picture 3" descr="A group of animals in the snow&#10;&#10;">
            <a:extLst>
              <a:ext uri="{FF2B5EF4-FFF2-40B4-BE49-F238E27FC236}">
                <a16:creationId xmlns:a16="http://schemas.microsoft.com/office/drawing/2014/main" id="{D8EEE70A-8A08-E0AF-C0EE-52C069F43DFB}"/>
              </a:ext>
            </a:extLst>
          </p:cNvPr>
          <p:cNvPicPr>
            <a:picLocks noChangeAspect="1"/>
          </p:cNvPicPr>
          <p:nvPr/>
        </p:nvPicPr>
        <p:blipFill>
          <a:blip r:embed="rId4"/>
          <a:stretch>
            <a:fillRect/>
          </a:stretch>
        </p:blipFill>
        <p:spPr>
          <a:xfrm>
            <a:off x="4141503" y="1940984"/>
            <a:ext cx="3908993" cy="3908993"/>
          </a:xfrm>
          <a:prstGeom prst="rect">
            <a:avLst/>
          </a:prstGeom>
        </p:spPr>
      </p:pic>
      <p:pic>
        <p:nvPicPr>
          <p:cNvPr id="6" name="Picture 5" descr="A turtle and fish swimming in the ocean&#10;">
            <a:extLst>
              <a:ext uri="{FF2B5EF4-FFF2-40B4-BE49-F238E27FC236}">
                <a16:creationId xmlns:a16="http://schemas.microsoft.com/office/drawing/2014/main" id="{DEDC3A5E-537B-845D-2ECC-E439F39C68C3}"/>
              </a:ext>
            </a:extLst>
          </p:cNvPr>
          <p:cNvPicPr>
            <a:picLocks noChangeAspect="1"/>
          </p:cNvPicPr>
          <p:nvPr/>
        </p:nvPicPr>
        <p:blipFill>
          <a:blip r:embed="rId5"/>
          <a:stretch>
            <a:fillRect/>
          </a:stretch>
        </p:blipFill>
        <p:spPr>
          <a:xfrm>
            <a:off x="8132963" y="1940985"/>
            <a:ext cx="3908993" cy="3908993"/>
          </a:xfrm>
          <a:prstGeom prst="rect">
            <a:avLst/>
          </a:prstGeom>
        </p:spPr>
      </p:pic>
      <p:sp>
        <p:nvSpPr>
          <p:cNvPr id="7" name="TextBox 6">
            <a:extLst>
              <a:ext uri="{FF2B5EF4-FFF2-40B4-BE49-F238E27FC236}">
                <a16:creationId xmlns:a16="http://schemas.microsoft.com/office/drawing/2014/main" id="{783545E3-2383-3CCF-39FD-DDF321C56B66}"/>
              </a:ext>
              <a:ext uri="{C183D7F6-B498-43B3-948B-1728B52AA6E4}">
                <adec:decorative xmlns:adec="http://schemas.microsoft.com/office/drawing/2017/decorative" val="1"/>
              </a:ext>
            </a:extLst>
          </p:cNvPr>
          <p:cNvSpPr txBox="1"/>
          <p:nvPr/>
        </p:nvSpPr>
        <p:spPr>
          <a:xfrm>
            <a:off x="77679" y="6584821"/>
            <a:ext cx="10211539" cy="246221"/>
          </a:xfrm>
          <a:prstGeom prst="rect">
            <a:avLst/>
          </a:prstGeom>
          <a:noFill/>
        </p:spPr>
        <p:txBody>
          <a:bodyPr wrap="square">
            <a:spAutoFit/>
          </a:bodyPr>
          <a:lstStyle/>
          <a:p>
            <a:r>
              <a:rPr lang="en-AU" sz="1000"/>
              <a:t>This work has been generated using artificial intelligence. Any copyright subsisting in this work is owned by © State of New South Wales (Department of Education) 2025. </a:t>
            </a:r>
          </a:p>
        </p:txBody>
      </p:sp>
    </p:spTree>
    <p:extLst>
      <p:ext uri="{BB962C8B-B14F-4D97-AF65-F5344CB8AC3E}">
        <p14:creationId xmlns:p14="http://schemas.microsoft.com/office/powerpoint/2010/main" val="6482384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9380E-1D15-6AA5-34BA-D2E85F72CA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70F004-8A6D-F806-A664-44CAD283FF7C}"/>
              </a:ext>
            </a:extLst>
          </p:cNvPr>
          <p:cNvSpPr>
            <a:spLocks noGrp="1"/>
          </p:cNvSpPr>
          <p:nvPr>
            <p:ph type="title"/>
          </p:nvPr>
        </p:nvSpPr>
        <p:spPr/>
        <p:txBody>
          <a:bodyPr/>
          <a:lstStyle/>
          <a:p>
            <a:r>
              <a:rPr lang="en-AU"/>
              <a:t>2</a:t>
            </a:r>
            <a:r>
              <a:rPr lang="en-AU">
                <a:latin typeface="+mj-lt"/>
              </a:rPr>
              <a:t>.1 Ecosystems Frayer diagram</a:t>
            </a:r>
          </a:p>
        </p:txBody>
      </p:sp>
      <p:sp>
        <p:nvSpPr>
          <p:cNvPr id="5" name="Google Shape;72;p15">
            <a:extLst>
              <a:ext uri="{FF2B5EF4-FFF2-40B4-BE49-F238E27FC236}">
                <a16:creationId xmlns:a16="http://schemas.microsoft.com/office/drawing/2014/main" id="{B020D1F1-F40F-A95D-102B-18F1C65C9FB5}"/>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DCD097D5-1BBF-B433-C430-6172B6241BA7}"/>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05A93810-375A-D62C-F2C9-B3C3D6A558B5}"/>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D68484C7-3056-E0F7-9B11-44EB922B8BA9}"/>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D3F2D88E-302A-A585-0FC1-49CF62563A73}"/>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05F35036-8D5C-7730-C59A-F4F1BFD8CC5F}"/>
              </a:ext>
            </a:extLst>
          </p:cNvPr>
          <p:cNvGrpSpPr/>
          <p:nvPr/>
        </p:nvGrpSpPr>
        <p:grpSpPr>
          <a:xfrm>
            <a:off x="1171364" y="905601"/>
            <a:ext cx="11562831" cy="4979912"/>
            <a:chOff x="1171364" y="905601"/>
            <a:chExt cx="11562831" cy="4979912"/>
          </a:xfrm>
        </p:grpSpPr>
        <p:sp>
          <p:nvSpPr>
            <p:cNvPr id="14" name="Google Shape;81;p15">
              <a:extLst>
                <a:ext uri="{FF2B5EF4-FFF2-40B4-BE49-F238E27FC236}">
                  <a16:creationId xmlns:a16="http://schemas.microsoft.com/office/drawing/2014/main" id="{6DDCDD61-6498-12FE-743D-BE7E7A1B5822}"/>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a:latin typeface="+mj-lt"/>
                  <a:ea typeface="Calibri"/>
                  <a:cs typeface="Arial" panose="020B0604020202020204" pitchFamily="34" charset="0"/>
                  <a:sym typeface="Calibri"/>
                </a:rPr>
                <a:t>Ecosystems</a:t>
              </a:r>
              <a:endParaRPr>
                <a:latin typeface="+mj-lt"/>
                <a:cs typeface="Arial" panose="020B0604020202020204" pitchFamily="34" charset="0"/>
              </a:endParaRPr>
            </a:p>
          </p:txBody>
        </p:sp>
        <p:sp>
          <p:nvSpPr>
            <p:cNvPr id="6" name="Google Shape;73;p15">
              <a:extLst>
                <a:ext uri="{FF2B5EF4-FFF2-40B4-BE49-F238E27FC236}">
                  <a16:creationId xmlns:a16="http://schemas.microsoft.com/office/drawing/2014/main" id="{73EE4F9A-27C0-872F-B604-E52956DF0108}"/>
                </a:ext>
              </a:extLst>
            </p:cNvPr>
            <p:cNvSpPr txBox="1"/>
            <p:nvPr/>
          </p:nvSpPr>
          <p:spPr>
            <a:xfrm>
              <a:off x="1171364" y="956278"/>
              <a:ext cx="4551266" cy="1343480"/>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Definition </a:t>
              </a:r>
              <a:br>
                <a:rPr lang="en" sz="2000">
                  <a:latin typeface="+mj-lt"/>
                  <a:ea typeface="Calibri"/>
                  <a:cs typeface="Arial" panose="020B0604020202020204" pitchFamily="34" charset="0"/>
                  <a:sym typeface="Calibri"/>
                </a:rPr>
              </a:br>
              <a:endParaRPr sz="200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DB0A5F1B-777B-2670-04CE-72FDF8DD33E5}"/>
                </a:ext>
              </a:extLst>
            </p:cNvPr>
            <p:cNvSpPr txBox="1"/>
            <p:nvPr/>
          </p:nvSpPr>
          <p:spPr>
            <a:xfrm>
              <a:off x="6986697" y="905601"/>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Facts or Characteristics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3D6C166D-2388-791E-AA2A-657BCCC77808}"/>
                </a:ext>
              </a:extLst>
            </p:cNvPr>
            <p:cNvSpPr txBox="1"/>
            <p:nvPr/>
          </p:nvSpPr>
          <p:spPr>
            <a:xfrm>
              <a:off x="1171364" y="3912001"/>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latin typeface="+mj-lt"/>
                  <a:ea typeface="Calibri"/>
                  <a:cs typeface="Arial" panose="020B0604020202020204" pitchFamily="34" charset="0"/>
                  <a:sym typeface="Calibri"/>
                </a:rPr>
                <a:t>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812F262E-ECA1-52E2-7E3F-B1FEF3E4AD61}"/>
                </a:ext>
              </a:extLst>
            </p:cNvPr>
            <p:cNvSpPr txBox="1"/>
            <p:nvPr/>
          </p:nvSpPr>
          <p:spPr>
            <a:xfrm>
              <a:off x="8250841" y="3912001"/>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latin typeface="+mj-lt"/>
                  <a:ea typeface="Calibri"/>
                  <a:cs typeface="Arial" panose="020B0604020202020204" pitchFamily="34" charset="0"/>
                  <a:sym typeface="Calibri"/>
                </a:rPr>
                <a:t>Non-examples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61B8443E-2F06-764B-F719-BBC0F9A37E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113</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7589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A2D9A-60ED-3AD0-6B4A-C6A648C68D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D0E82A-EB20-4179-34C9-93BDE1C14FDD}"/>
              </a:ext>
            </a:extLst>
          </p:cNvPr>
          <p:cNvSpPr>
            <a:spLocks noGrp="1"/>
          </p:cNvSpPr>
          <p:nvPr>
            <p:ph type="title"/>
          </p:nvPr>
        </p:nvSpPr>
        <p:spPr/>
        <p:txBody>
          <a:bodyPr/>
          <a:lstStyle/>
          <a:p>
            <a:r>
              <a:rPr lang="en-AU"/>
              <a:t>2</a:t>
            </a:r>
            <a:r>
              <a:rPr lang="en-AU">
                <a:latin typeface="+mj-lt"/>
              </a:rPr>
              <a:t>.1 Ecosystems Frayer diagram – sample response</a:t>
            </a:r>
          </a:p>
        </p:txBody>
      </p:sp>
      <p:sp>
        <p:nvSpPr>
          <p:cNvPr id="5" name="Google Shape;72;p15">
            <a:extLst>
              <a:ext uri="{FF2B5EF4-FFF2-40B4-BE49-F238E27FC236}">
                <a16:creationId xmlns:a16="http://schemas.microsoft.com/office/drawing/2014/main" id="{E6270C13-009F-0EAD-4089-D3CAAC5D981E}"/>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024A84E5-3FC2-3016-0412-CC0077D1E607}"/>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601D56E0-E692-BD02-3DA7-43B058E2FC52}"/>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2E8E68E7-6DDC-72D0-785F-1D474198D8A4}"/>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4549DD06-67C4-AD6E-DF56-00E9EE28C14B}"/>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DC20991B-517C-2EC3-BDCC-F58B4824EFB2}"/>
              </a:ext>
            </a:extLst>
          </p:cNvPr>
          <p:cNvGrpSpPr/>
          <p:nvPr/>
        </p:nvGrpSpPr>
        <p:grpSpPr>
          <a:xfrm>
            <a:off x="1171364" y="905601"/>
            <a:ext cx="11562831" cy="4979912"/>
            <a:chOff x="1171364" y="905601"/>
            <a:chExt cx="11562831" cy="4979912"/>
          </a:xfrm>
        </p:grpSpPr>
        <p:sp>
          <p:nvSpPr>
            <p:cNvPr id="14" name="Google Shape;81;p15">
              <a:extLst>
                <a:ext uri="{FF2B5EF4-FFF2-40B4-BE49-F238E27FC236}">
                  <a16:creationId xmlns:a16="http://schemas.microsoft.com/office/drawing/2014/main" id="{A18686FF-812C-85DC-5A8B-E121AC7FBE9E}"/>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a:latin typeface="+mj-lt"/>
                  <a:ea typeface="Calibri"/>
                  <a:cs typeface="Arial" panose="020B0604020202020204" pitchFamily="34" charset="0"/>
                  <a:sym typeface="Calibri"/>
                </a:rPr>
                <a:t>Ecosystems</a:t>
              </a:r>
              <a:endParaRPr>
                <a:latin typeface="+mj-lt"/>
                <a:cs typeface="Arial" panose="020B0604020202020204" pitchFamily="34" charset="0"/>
              </a:endParaRPr>
            </a:p>
          </p:txBody>
        </p:sp>
        <p:sp>
          <p:nvSpPr>
            <p:cNvPr id="6" name="Google Shape;73;p15">
              <a:extLst>
                <a:ext uri="{FF2B5EF4-FFF2-40B4-BE49-F238E27FC236}">
                  <a16:creationId xmlns:a16="http://schemas.microsoft.com/office/drawing/2014/main" id="{8019FB35-A740-58C4-810F-8365EEDB33B2}"/>
                </a:ext>
              </a:extLst>
            </p:cNvPr>
            <p:cNvSpPr txBox="1"/>
            <p:nvPr/>
          </p:nvSpPr>
          <p:spPr>
            <a:xfrm>
              <a:off x="1171364" y="956278"/>
              <a:ext cx="4551266" cy="1343480"/>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Definition </a:t>
              </a:r>
              <a:br>
                <a:rPr lang="en" sz="2000">
                  <a:latin typeface="+mj-lt"/>
                  <a:ea typeface="Calibri"/>
                  <a:cs typeface="Arial" panose="020B0604020202020204" pitchFamily="34" charset="0"/>
                  <a:sym typeface="Calibri"/>
                </a:rPr>
              </a:br>
              <a:endParaRPr sz="200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3AFFF067-6E23-1D6B-1992-4387B9BB9148}"/>
                </a:ext>
              </a:extLst>
            </p:cNvPr>
            <p:cNvSpPr txBox="1"/>
            <p:nvPr/>
          </p:nvSpPr>
          <p:spPr>
            <a:xfrm>
              <a:off x="6986697" y="905601"/>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latin typeface="+mj-lt"/>
                  <a:ea typeface="Calibri"/>
                  <a:cs typeface="Arial" panose="020B0604020202020204" pitchFamily="34" charset="0"/>
                  <a:sym typeface="Calibri"/>
                </a:rPr>
              </a:br>
              <a:r>
                <a:rPr lang="en" sz="2000" b="1">
                  <a:latin typeface="+mj-lt"/>
                  <a:ea typeface="Calibri"/>
                  <a:cs typeface="Arial" panose="020B0604020202020204" pitchFamily="34" charset="0"/>
                  <a:sym typeface="Calibri"/>
                </a:rPr>
                <a:t>Facts or Characteristics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EB718197-9884-18B3-CA5B-7D9EF2943DCD}"/>
                </a:ext>
              </a:extLst>
            </p:cNvPr>
            <p:cNvSpPr txBox="1"/>
            <p:nvPr/>
          </p:nvSpPr>
          <p:spPr>
            <a:xfrm>
              <a:off x="1171364" y="3912001"/>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latin typeface="+mj-lt"/>
                  <a:ea typeface="Calibri"/>
                  <a:cs typeface="Arial" panose="020B0604020202020204" pitchFamily="34" charset="0"/>
                  <a:sym typeface="Calibri"/>
                </a:rPr>
                <a:t>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A7526162-41E5-9C8B-307E-071E40C99CE8}"/>
                </a:ext>
              </a:extLst>
            </p:cNvPr>
            <p:cNvSpPr txBox="1"/>
            <p:nvPr/>
          </p:nvSpPr>
          <p:spPr>
            <a:xfrm>
              <a:off x="8250841" y="3912001"/>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latin typeface="+mj-lt"/>
                  <a:ea typeface="Calibri"/>
                  <a:cs typeface="Arial" panose="020B0604020202020204" pitchFamily="34" charset="0"/>
                  <a:sym typeface="Calibri"/>
                </a:rPr>
                <a:t>Non-examples</a:t>
              </a:r>
              <a:br>
                <a:rPr lang="en" sz="2000" b="1">
                  <a:latin typeface="+mj-lt"/>
                  <a:ea typeface="Calibri"/>
                  <a:cs typeface="Arial" panose="020B0604020202020204" pitchFamily="34" charset="0"/>
                  <a:sym typeface="Calibri"/>
                </a:rPr>
              </a:br>
              <a:endParaRPr sz="200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11F4C33C-0A2B-F1E4-E91B-74196BCF8E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114</a:t>
            </a:fld>
            <a:endParaRPr lang="en-AU">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CBA0AFB-9E57-CD13-23E8-623C3CA835FE}"/>
              </a:ext>
            </a:extLst>
          </p:cNvPr>
          <p:cNvSpPr txBox="1"/>
          <p:nvPr/>
        </p:nvSpPr>
        <p:spPr>
          <a:xfrm>
            <a:off x="1649691" y="1773049"/>
            <a:ext cx="4289196" cy="1330295"/>
          </a:xfrm>
          <a:prstGeom prst="rect">
            <a:avLst/>
          </a:prstGeom>
          <a:noFill/>
        </p:spPr>
        <p:txBody>
          <a:bodyPr wrap="square" lIns="0" tIns="0" rIns="0" bIns="0" rtlCol="0">
            <a:noAutofit/>
          </a:bodyPr>
          <a:lstStyle/>
          <a:p>
            <a:pPr algn="l"/>
            <a:r>
              <a:rPr lang="en-AU" sz="1800"/>
              <a:t>A system formed by the interaction of all living organisms (plants, animals, humans) with each other and with the physical elements of the environment in which they live.</a:t>
            </a:r>
          </a:p>
          <a:p>
            <a:pPr algn="l"/>
            <a:endParaRPr lang="en-AU" sz="1800"/>
          </a:p>
        </p:txBody>
      </p:sp>
      <p:sp>
        <p:nvSpPr>
          <p:cNvPr id="16" name="TextBox 15">
            <a:extLst>
              <a:ext uri="{FF2B5EF4-FFF2-40B4-BE49-F238E27FC236}">
                <a16:creationId xmlns:a16="http://schemas.microsoft.com/office/drawing/2014/main" id="{C0EA9CBD-FFBC-5EA9-D14B-C889409A36D1}"/>
              </a:ext>
            </a:extLst>
          </p:cNvPr>
          <p:cNvSpPr txBox="1"/>
          <p:nvPr/>
        </p:nvSpPr>
        <p:spPr>
          <a:xfrm>
            <a:off x="6414451" y="1759119"/>
            <a:ext cx="4289196" cy="1330295"/>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AU" sz="1800" dirty="0"/>
              <a:t>Ecosystems are made up of biotic (living) and abiotic (non-living) things.</a:t>
            </a:r>
          </a:p>
          <a:p>
            <a:pPr marL="285750" indent="-285750" algn="l">
              <a:buFont typeface="Arial" panose="020B0604020202020204" pitchFamily="34" charset="0"/>
              <a:buChar char="•"/>
            </a:pPr>
            <a:r>
              <a:rPr lang="en-AU" sz="1800" dirty="0"/>
              <a:t>All components of an ecosystem are interconnected.</a:t>
            </a:r>
          </a:p>
          <a:p>
            <a:pPr algn="l"/>
            <a:endParaRPr lang="en-AU" sz="1800" dirty="0"/>
          </a:p>
          <a:p>
            <a:pPr algn="l"/>
            <a:endParaRPr lang="en-AU" sz="1800" dirty="0"/>
          </a:p>
        </p:txBody>
      </p:sp>
      <p:sp>
        <p:nvSpPr>
          <p:cNvPr id="17" name="TextBox 16">
            <a:extLst>
              <a:ext uri="{FF2B5EF4-FFF2-40B4-BE49-F238E27FC236}">
                <a16:creationId xmlns:a16="http://schemas.microsoft.com/office/drawing/2014/main" id="{8EF70547-6DCF-F868-1D1E-A756E7B9754D}"/>
              </a:ext>
            </a:extLst>
          </p:cNvPr>
          <p:cNvSpPr txBox="1"/>
          <p:nvPr/>
        </p:nvSpPr>
        <p:spPr>
          <a:xfrm>
            <a:off x="1649691" y="4435948"/>
            <a:ext cx="4289196" cy="1761919"/>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AU" sz="1800"/>
              <a:t>A coral reef containing fish, seaweed, coral and crustaceans</a:t>
            </a:r>
          </a:p>
          <a:p>
            <a:pPr marL="285750" indent="-285750" algn="l">
              <a:buFont typeface="Arial" panose="020B0604020202020204" pitchFamily="34" charset="0"/>
              <a:buChar char="•"/>
            </a:pPr>
            <a:r>
              <a:rPr lang="en-AU" sz="1800"/>
              <a:t>A wooden log that contains fungi, moss, insects and frogs</a:t>
            </a:r>
          </a:p>
          <a:p>
            <a:pPr marL="285750" indent="-285750" algn="l">
              <a:buFont typeface="Arial" panose="020B0604020202020204" pitchFamily="34" charset="0"/>
              <a:buChar char="•"/>
            </a:pPr>
            <a:r>
              <a:rPr lang="en-AU" sz="1800"/>
              <a:t>A backyard that contains plants, grass, insects, birds and humans</a:t>
            </a:r>
          </a:p>
          <a:p>
            <a:pPr algn="l"/>
            <a:endParaRPr lang="en-AU" sz="1800"/>
          </a:p>
        </p:txBody>
      </p:sp>
      <p:sp>
        <p:nvSpPr>
          <p:cNvPr id="18" name="TextBox 17">
            <a:extLst>
              <a:ext uri="{FF2B5EF4-FFF2-40B4-BE49-F238E27FC236}">
                <a16:creationId xmlns:a16="http://schemas.microsoft.com/office/drawing/2014/main" id="{CDB349B7-09EC-EE71-57FF-A6756866CAB6}"/>
              </a:ext>
            </a:extLst>
          </p:cNvPr>
          <p:cNvSpPr txBox="1"/>
          <p:nvPr/>
        </p:nvSpPr>
        <p:spPr>
          <a:xfrm>
            <a:off x="6372905" y="4383325"/>
            <a:ext cx="4289196" cy="1761919"/>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AU" sz="1800"/>
              <a:t>A pile of rocks with no living things</a:t>
            </a:r>
          </a:p>
          <a:p>
            <a:pPr marL="285750" indent="-285750" algn="l">
              <a:buFont typeface="Arial" panose="020B0604020202020204" pitchFamily="34" charset="0"/>
              <a:buChar char="•"/>
            </a:pPr>
            <a:r>
              <a:rPr lang="en-AU" sz="1800"/>
              <a:t>A container of clean, sterilised water with no organisms</a:t>
            </a:r>
          </a:p>
          <a:p>
            <a:pPr marL="285750" indent="-285750" algn="l">
              <a:buFont typeface="Arial" panose="020B0604020202020204" pitchFamily="34" charset="0"/>
              <a:buChar char="•"/>
            </a:pPr>
            <a:r>
              <a:rPr lang="en-AU" sz="1800"/>
              <a:t>Systems within a living thing, such as the circulatory system in the human body</a:t>
            </a:r>
          </a:p>
        </p:txBody>
      </p:sp>
    </p:spTree>
    <p:extLst>
      <p:ext uri="{BB962C8B-B14F-4D97-AF65-F5344CB8AC3E}">
        <p14:creationId xmlns:p14="http://schemas.microsoft.com/office/powerpoint/2010/main" val="26270079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622F-2423-7409-653D-317C5E6BD90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4DE5760-A37E-71CB-7ABE-2224F2C34D55}"/>
              </a:ext>
            </a:extLst>
          </p:cNvPr>
          <p:cNvSpPr>
            <a:spLocks noGrp="1"/>
          </p:cNvSpPr>
          <p:nvPr>
            <p:ph type="title"/>
          </p:nvPr>
        </p:nvSpPr>
        <p:spPr>
          <a:xfrm>
            <a:off x="359999" y="360000"/>
            <a:ext cx="11483999" cy="545601"/>
          </a:xfrm>
        </p:spPr>
        <p:txBody>
          <a:bodyPr/>
          <a:lstStyle/>
          <a:p>
            <a:r>
              <a:rPr lang="en-AU"/>
              <a:t>2.1 Components of an ecosystem – Biotic</a:t>
            </a:r>
          </a:p>
        </p:txBody>
      </p:sp>
      <p:sp>
        <p:nvSpPr>
          <p:cNvPr id="13" name="Text Placeholder 12">
            <a:extLst>
              <a:ext uri="{FF2B5EF4-FFF2-40B4-BE49-F238E27FC236}">
                <a16:creationId xmlns:a16="http://schemas.microsoft.com/office/drawing/2014/main" id="{35F322B1-D339-B16D-F2DE-246C9241366E}"/>
              </a:ext>
            </a:extLst>
          </p:cNvPr>
          <p:cNvSpPr>
            <a:spLocks noGrp="1"/>
          </p:cNvSpPr>
          <p:nvPr>
            <p:ph type="body" sz="quarter" idx="18"/>
          </p:nvPr>
        </p:nvSpPr>
        <p:spPr>
          <a:xfrm>
            <a:off x="360000" y="982520"/>
            <a:ext cx="11483998" cy="356423"/>
          </a:xfrm>
        </p:spPr>
        <p:txBody>
          <a:bodyPr/>
          <a:lstStyle/>
          <a:p>
            <a:r>
              <a:rPr lang="en-AU"/>
              <a:t>Biotic and abiotic factors</a:t>
            </a:r>
          </a:p>
        </p:txBody>
      </p:sp>
      <p:sp>
        <p:nvSpPr>
          <p:cNvPr id="4" name="Rectangle: Rounded Corners 3">
            <a:extLst>
              <a:ext uri="{FF2B5EF4-FFF2-40B4-BE49-F238E27FC236}">
                <a16:creationId xmlns:a16="http://schemas.microsoft.com/office/drawing/2014/main" id="{0796C78D-F8F5-54A9-E57E-D391BEC54197}"/>
              </a:ext>
              <a:ext uri="{C183D7F6-B498-43B3-948B-1728B52AA6E4}">
                <adec:decorative xmlns:adec="http://schemas.microsoft.com/office/drawing/2017/decorative" val="1"/>
              </a:ext>
            </a:extLst>
          </p:cNvPr>
          <p:cNvSpPr/>
          <p:nvPr/>
        </p:nvSpPr>
        <p:spPr>
          <a:xfrm>
            <a:off x="5307291" y="2422689"/>
            <a:ext cx="952107" cy="612742"/>
          </a:xfrm>
          <a:prstGeom prst="roundRect">
            <a:avLst/>
          </a:prstGeom>
          <a:solidFill>
            <a:schemeClr val="accent4">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0885CF04-1081-8F70-B429-D8B91F6DB3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115</a:t>
            </a:fld>
            <a:endParaRPr lang="en-AU"/>
          </a:p>
        </p:txBody>
      </p:sp>
      <p:sp>
        <p:nvSpPr>
          <p:cNvPr id="12" name="Text Placeholder 11">
            <a:extLst>
              <a:ext uri="{FF2B5EF4-FFF2-40B4-BE49-F238E27FC236}">
                <a16:creationId xmlns:a16="http://schemas.microsoft.com/office/drawing/2014/main" id="{8D704D10-A119-5D58-CE21-958E95E2F9DE}"/>
              </a:ext>
            </a:extLst>
          </p:cNvPr>
          <p:cNvSpPr>
            <a:spLocks noGrp="1"/>
          </p:cNvSpPr>
          <p:nvPr>
            <p:ph type="body" sz="quarter" idx="17"/>
          </p:nvPr>
        </p:nvSpPr>
        <p:spPr>
          <a:xfrm>
            <a:off x="359999" y="2142504"/>
            <a:ext cx="11484000" cy="1166687"/>
          </a:xfrm>
        </p:spPr>
        <p:txBody>
          <a:bodyPr/>
          <a:lstStyle/>
          <a:p>
            <a:pPr algn="ctr"/>
            <a:r>
              <a:rPr lang="en-AU" sz="4800"/>
              <a:t>Biotic</a:t>
            </a:r>
          </a:p>
        </p:txBody>
      </p:sp>
      <p:sp>
        <p:nvSpPr>
          <p:cNvPr id="5" name="TextBox 4">
            <a:extLst>
              <a:ext uri="{FF2B5EF4-FFF2-40B4-BE49-F238E27FC236}">
                <a16:creationId xmlns:a16="http://schemas.microsoft.com/office/drawing/2014/main" id="{AB36DC25-B6DB-5C7C-CCB8-6A5853506A46}"/>
              </a:ext>
            </a:extLst>
          </p:cNvPr>
          <p:cNvSpPr txBox="1"/>
          <p:nvPr/>
        </p:nvSpPr>
        <p:spPr>
          <a:xfrm>
            <a:off x="5382705" y="1555423"/>
            <a:ext cx="876693" cy="433633"/>
          </a:xfrm>
          <a:prstGeom prst="rect">
            <a:avLst/>
          </a:prstGeom>
          <a:noFill/>
        </p:spPr>
        <p:txBody>
          <a:bodyPr wrap="square" lIns="0" tIns="0" rIns="0" bIns="0" rtlCol="0">
            <a:noAutofit/>
          </a:bodyPr>
          <a:lstStyle/>
          <a:p>
            <a:pPr algn="l"/>
            <a:r>
              <a:rPr lang="en-AU" sz="2800"/>
              <a:t>living</a:t>
            </a:r>
          </a:p>
        </p:txBody>
      </p:sp>
      <p:cxnSp>
        <p:nvCxnSpPr>
          <p:cNvPr id="7" name="Straight Connector 6">
            <a:extLst>
              <a:ext uri="{FF2B5EF4-FFF2-40B4-BE49-F238E27FC236}">
                <a16:creationId xmlns:a16="http://schemas.microsoft.com/office/drawing/2014/main" id="{816EB822-E5E0-64B3-9E9C-7203803F1354}"/>
              </a:ext>
              <a:ext uri="{C183D7F6-B498-43B3-948B-1728B52AA6E4}">
                <adec:decorative xmlns:adec="http://schemas.microsoft.com/office/drawing/2017/decorative" val="1"/>
              </a:ext>
            </a:extLst>
          </p:cNvPr>
          <p:cNvCxnSpPr>
            <a:cxnSpLocks/>
            <a:endCxn id="5" idx="2"/>
          </p:cNvCxnSpPr>
          <p:nvPr/>
        </p:nvCxnSpPr>
        <p:spPr>
          <a:xfrm flipV="1">
            <a:off x="5821052" y="1989056"/>
            <a:ext cx="0" cy="4336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B4890F6-A653-AB7F-A7C8-EC1B211CC1A8}"/>
              </a:ext>
            </a:extLst>
          </p:cNvPr>
          <p:cNvSpPr txBox="1"/>
          <p:nvPr/>
        </p:nvSpPr>
        <p:spPr>
          <a:xfrm>
            <a:off x="1696825" y="3429000"/>
            <a:ext cx="8204853" cy="461665"/>
          </a:xfrm>
          <a:prstGeom prst="rect">
            <a:avLst/>
          </a:prstGeom>
          <a:noFill/>
        </p:spPr>
        <p:txBody>
          <a:bodyPr wrap="square">
            <a:spAutoFit/>
          </a:bodyPr>
          <a:lstStyle/>
          <a:p>
            <a:pPr algn="ctr"/>
            <a:r>
              <a:rPr lang="en-AU" dirty="0"/>
              <a:t>Definition: Any living component that affects an ecosystem.</a:t>
            </a:r>
          </a:p>
        </p:txBody>
      </p:sp>
      <p:sp>
        <p:nvSpPr>
          <p:cNvPr id="19" name="TextBox 18">
            <a:extLst>
              <a:ext uri="{FF2B5EF4-FFF2-40B4-BE49-F238E27FC236}">
                <a16:creationId xmlns:a16="http://schemas.microsoft.com/office/drawing/2014/main" id="{F5286718-DF59-2ED1-AC30-05B7C7485CFE}"/>
              </a:ext>
            </a:extLst>
          </p:cNvPr>
          <p:cNvSpPr txBox="1"/>
          <p:nvPr/>
        </p:nvSpPr>
        <p:spPr>
          <a:xfrm>
            <a:off x="944217" y="4374623"/>
            <a:ext cx="10077254" cy="1569660"/>
          </a:xfrm>
          <a:prstGeom prst="rect">
            <a:avLst/>
          </a:prstGeom>
          <a:noFill/>
        </p:spPr>
        <p:txBody>
          <a:bodyPr wrap="square">
            <a:spAutoFit/>
          </a:bodyPr>
          <a:lstStyle/>
          <a:p>
            <a:pPr algn="ctr"/>
            <a:r>
              <a:rPr lang="en-AU" dirty="0"/>
              <a:t>Examples:</a:t>
            </a:r>
          </a:p>
          <a:p>
            <a:pPr algn="ctr"/>
            <a:r>
              <a:rPr lang="en-AU" dirty="0"/>
              <a:t>Food availability, predator/prey relationships, competition for resources, competition for mates, presence of disease, introduced species and more… </a:t>
            </a:r>
          </a:p>
        </p:txBody>
      </p:sp>
    </p:spTree>
    <p:extLst>
      <p:ext uri="{BB962C8B-B14F-4D97-AF65-F5344CB8AC3E}">
        <p14:creationId xmlns:p14="http://schemas.microsoft.com/office/powerpoint/2010/main" val="429405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8" grpId="0"/>
      <p:bldP spid="1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D11E-474C-3FB2-57D7-96796A1D6D5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67AB003-7138-3B08-5770-C466F181EE91}"/>
              </a:ext>
              <a:ext uri="{C183D7F6-B498-43B3-948B-1728B52AA6E4}">
                <adec:decorative xmlns:adec="http://schemas.microsoft.com/office/drawing/2017/decorative" val="1"/>
              </a:ext>
            </a:extLst>
          </p:cNvPr>
          <p:cNvSpPr/>
          <p:nvPr/>
        </p:nvSpPr>
        <p:spPr>
          <a:xfrm>
            <a:off x="4939644" y="2422689"/>
            <a:ext cx="509051" cy="612742"/>
          </a:xfrm>
          <a:prstGeom prst="roundRect">
            <a:avLst/>
          </a:prstGeom>
          <a:solidFill>
            <a:schemeClr val="accent6">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9C5F75A4-9BDA-7CE4-1E7A-384D810F541C}"/>
              </a:ext>
              <a:ext uri="{C183D7F6-B498-43B3-948B-1728B52AA6E4}">
                <adec:decorative xmlns:adec="http://schemas.microsoft.com/office/drawing/2017/decorative" val="1"/>
              </a:ext>
            </a:extLst>
          </p:cNvPr>
          <p:cNvSpPr/>
          <p:nvPr/>
        </p:nvSpPr>
        <p:spPr>
          <a:xfrm>
            <a:off x="5448696" y="2422689"/>
            <a:ext cx="810702" cy="612742"/>
          </a:xfrm>
          <a:prstGeom prst="roundRect">
            <a:avLst/>
          </a:prstGeom>
          <a:solidFill>
            <a:schemeClr val="accent4">
              <a:alpha val="6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C8E368E8-CC14-8E67-1C1A-6A9079336F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116</a:t>
            </a:fld>
            <a:endParaRPr lang="en-AU"/>
          </a:p>
        </p:txBody>
      </p:sp>
      <p:sp>
        <p:nvSpPr>
          <p:cNvPr id="11" name="Title 10">
            <a:extLst>
              <a:ext uri="{FF2B5EF4-FFF2-40B4-BE49-F238E27FC236}">
                <a16:creationId xmlns:a16="http://schemas.microsoft.com/office/drawing/2014/main" id="{44E9B790-EC5E-ECBD-CBF8-929A35E9BE33}"/>
              </a:ext>
            </a:extLst>
          </p:cNvPr>
          <p:cNvSpPr>
            <a:spLocks noGrp="1"/>
          </p:cNvSpPr>
          <p:nvPr>
            <p:ph type="title"/>
          </p:nvPr>
        </p:nvSpPr>
        <p:spPr>
          <a:xfrm>
            <a:off x="359999" y="360000"/>
            <a:ext cx="11483999" cy="545601"/>
          </a:xfrm>
        </p:spPr>
        <p:txBody>
          <a:bodyPr/>
          <a:lstStyle/>
          <a:p>
            <a:r>
              <a:rPr lang="en-AU"/>
              <a:t>2.1 Components of an ecosystem – Abiotic</a:t>
            </a:r>
          </a:p>
        </p:txBody>
      </p:sp>
      <p:sp>
        <p:nvSpPr>
          <p:cNvPr id="13" name="Text Placeholder 12">
            <a:extLst>
              <a:ext uri="{FF2B5EF4-FFF2-40B4-BE49-F238E27FC236}">
                <a16:creationId xmlns:a16="http://schemas.microsoft.com/office/drawing/2014/main" id="{2A6E4BD1-ED43-4C2A-DCFD-BFA7069DAE88}"/>
              </a:ext>
            </a:extLst>
          </p:cNvPr>
          <p:cNvSpPr>
            <a:spLocks noGrp="1"/>
          </p:cNvSpPr>
          <p:nvPr>
            <p:ph type="body" sz="quarter" idx="18"/>
          </p:nvPr>
        </p:nvSpPr>
        <p:spPr>
          <a:xfrm>
            <a:off x="360000" y="982520"/>
            <a:ext cx="11483998" cy="356423"/>
          </a:xfrm>
        </p:spPr>
        <p:txBody>
          <a:bodyPr/>
          <a:lstStyle/>
          <a:p>
            <a:r>
              <a:rPr lang="en-AU"/>
              <a:t>Biotic and abiotic factors</a:t>
            </a:r>
          </a:p>
        </p:txBody>
      </p:sp>
      <p:sp>
        <p:nvSpPr>
          <p:cNvPr id="12" name="Text Placeholder 11">
            <a:extLst>
              <a:ext uri="{FF2B5EF4-FFF2-40B4-BE49-F238E27FC236}">
                <a16:creationId xmlns:a16="http://schemas.microsoft.com/office/drawing/2014/main" id="{470BCD90-D67E-33B3-350A-F3F4AF0D40F3}"/>
              </a:ext>
            </a:extLst>
          </p:cNvPr>
          <p:cNvSpPr>
            <a:spLocks noGrp="1"/>
          </p:cNvSpPr>
          <p:nvPr>
            <p:ph type="body" sz="quarter" idx="17"/>
          </p:nvPr>
        </p:nvSpPr>
        <p:spPr>
          <a:xfrm>
            <a:off x="189033" y="2125083"/>
            <a:ext cx="11484000" cy="1166687"/>
          </a:xfrm>
        </p:spPr>
        <p:txBody>
          <a:bodyPr/>
          <a:lstStyle/>
          <a:p>
            <a:pPr algn="ctr"/>
            <a:r>
              <a:rPr lang="en-AU" sz="4800"/>
              <a:t>Abiotic</a:t>
            </a:r>
          </a:p>
        </p:txBody>
      </p:sp>
      <p:sp>
        <p:nvSpPr>
          <p:cNvPr id="8" name="TextBox 7">
            <a:extLst>
              <a:ext uri="{FF2B5EF4-FFF2-40B4-BE49-F238E27FC236}">
                <a16:creationId xmlns:a16="http://schemas.microsoft.com/office/drawing/2014/main" id="{D8925EAC-FE54-727D-DB43-58E6E9FD9164}"/>
              </a:ext>
            </a:extLst>
          </p:cNvPr>
          <p:cNvSpPr txBox="1"/>
          <p:nvPr/>
        </p:nvSpPr>
        <p:spPr>
          <a:xfrm>
            <a:off x="4832811" y="1543548"/>
            <a:ext cx="722716" cy="433633"/>
          </a:xfrm>
          <a:prstGeom prst="rect">
            <a:avLst/>
          </a:prstGeom>
          <a:noFill/>
        </p:spPr>
        <p:txBody>
          <a:bodyPr wrap="square" lIns="0" tIns="0" rIns="0" bIns="0" rtlCol="0">
            <a:noAutofit/>
          </a:bodyPr>
          <a:lstStyle/>
          <a:p>
            <a:pPr algn="l"/>
            <a:r>
              <a:rPr lang="en-AU" sz="2800"/>
              <a:t>non</a:t>
            </a:r>
          </a:p>
        </p:txBody>
      </p:sp>
      <p:sp>
        <p:nvSpPr>
          <p:cNvPr id="5" name="TextBox 4">
            <a:extLst>
              <a:ext uri="{FF2B5EF4-FFF2-40B4-BE49-F238E27FC236}">
                <a16:creationId xmlns:a16="http://schemas.microsoft.com/office/drawing/2014/main" id="{25AD8E83-04F4-7162-8FCB-50EE43245159}"/>
              </a:ext>
            </a:extLst>
          </p:cNvPr>
          <p:cNvSpPr txBox="1"/>
          <p:nvPr/>
        </p:nvSpPr>
        <p:spPr>
          <a:xfrm>
            <a:off x="5492687" y="1554220"/>
            <a:ext cx="876693" cy="433633"/>
          </a:xfrm>
          <a:prstGeom prst="rect">
            <a:avLst/>
          </a:prstGeom>
          <a:noFill/>
        </p:spPr>
        <p:txBody>
          <a:bodyPr wrap="square" lIns="0" tIns="0" rIns="0" bIns="0" rtlCol="0">
            <a:noAutofit/>
          </a:bodyPr>
          <a:lstStyle/>
          <a:p>
            <a:pPr algn="l"/>
            <a:r>
              <a:rPr lang="en-AU" sz="2800"/>
              <a:t>living</a:t>
            </a:r>
          </a:p>
        </p:txBody>
      </p:sp>
      <p:cxnSp>
        <p:nvCxnSpPr>
          <p:cNvPr id="7" name="Straight Connector 6">
            <a:extLst>
              <a:ext uri="{FF2B5EF4-FFF2-40B4-BE49-F238E27FC236}">
                <a16:creationId xmlns:a16="http://schemas.microsoft.com/office/drawing/2014/main" id="{6A0781EC-9D7B-3832-607F-72408A7F316A}"/>
              </a:ext>
              <a:ext uri="{C183D7F6-B498-43B3-948B-1728B52AA6E4}">
                <adec:decorative xmlns:adec="http://schemas.microsoft.com/office/drawing/2017/decorative" val="1"/>
              </a:ext>
            </a:extLst>
          </p:cNvPr>
          <p:cNvCxnSpPr>
            <a:cxnSpLocks/>
            <a:endCxn id="5" idx="2"/>
          </p:cNvCxnSpPr>
          <p:nvPr/>
        </p:nvCxnSpPr>
        <p:spPr>
          <a:xfrm flipV="1">
            <a:off x="5931034" y="1987853"/>
            <a:ext cx="0" cy="4336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E4A8D4-29FF-B4FD-8E61-00C4682DCBF2}"/>
              </a:ext>
            </a:extLst>
          </p:cNvPr>
          <p:cNvSpPr txBox="1"/>
          <p:nvPr/>
        </p:nvSpPr>
        <p:spPr>
          <a:xfrm>
            <a:off x="1696825" y="3429000"/>
            <a:ext cx="8204853" cy="830997"/>
          </a:xfrm>
          <a:prstGeom prst="rect">
            <a:avLst/>
          </a:prstGeom>
          <a:noFill/>
        </p:spPr>
        <p:txBody>
          <a:bodyPr wrap="square">
            <a:spAutoFit/>
          </a:bodyPr>
          <a:lstStyle/>
          <a:p>
            <a:pPr algn="ctr"/>
            <a:r>
              <a:rPr lang="en-AU" b="1" dirty="0"/>
              <a:t>Definition: </a:t>
            </a:r>
            <a:r>
              <a:rPr lang="en-AU" dirty="0"/>
              <a:t>Any non-living part of an ecosystem that influences living organisms.</a:t>
            </a:r>
          </a:p>
        </p:txBody>
      </p:sp>
      <p:sp>
        <p:nvSpPr>
          <p:cNvPr id="19" name="TextBox 18">
            <a:extLst>
              <a:ext uri="{FF2B5EF4-FFF2-40B4-BE49-F238E27FC236}">
                <a16:creationId xmlns:a16="http://schemas.microsoft.com/office/drawing/2014/main" id="{281C9A57-30BA-C40C-CA91-B1F9CFECF055}"/>
              </a:ext>
            </a:extLst>
          </p:cNvPr>
          <p:cNvSpPr txBox="1"/>
          <p:nvPr/>
        </p:nvSpPr>
        <p:spPr>
          <a:xfrm>
            <a:off x="1718624" y="4374623"/>
            <a:ext cx="8204853" cy="1569660"/>
          </a:xfrm>
          <a:prstGeom prst="rect">
            <a:avLst/>
          </a:prstGeom>
          <a:noFill/>
        </p:spPr>
        <p:txBody>
          <a:bodyPr wrap="square">
            <a:spAutoFit/>
          </a:bodyPr>
          <a:lstStyle/>
          <a:p>
            <a:pPr algn="ctr"/>
            <a:r>
              <a:rPr lang="en-AU" b="1" dirty="0"/>
              <a:t>Examples: </a:t>
            </a:r>
            <a:r>
              <a:rPr lang="en-AU" dirty="0"/>
              <a:t>light availability, water availability, pH (of water or soil), salinity, soil type, nutrient availability, air or water temperature, wind speed, gas concentration (in water or atmosphere), and humidity. </a:t>
            </a:r>
          </a:p>
        </p:txBody>
      </p:sp>
      <p:cxnSp>
        <p:nvCxnSpPr>
          <p:cNvPr id="6" name="Straight Connector 5">
            <a:extLst>
              <a:ext uri="{FF2B5EF4-FFF2-40B4-BE49-F238E27FC236}">
                <a16:creationId xmlns:a16="http://schemas.microsoft.com/office/drawing/2014/main" id="{DB027683-F75D-C0CD-FE10-CEDF4126759C}"/>
              </a:ext>
              <a:ext uri="{C183D7F6-B498-43B3-948B-1728B52AA6E4}">
                <adec:decorative xmlns:adec="http://schemas.microsoft.com/office/drawing/2017/decorative" val="1"/>
              </a:ext>
            </a:extLst>
          </p:cNvPr>
          <p:cNvCxnSpPr>
            <a:cxnSpLocks/>
          </p:cNvCxnSpPr>
          <p:nvPr/>
        </p:nvCxnSpPr>
        <p:spPr>
          <a:xfrm flipV="1">
            <a:off x="5194169" y="1989056"/>
            <a:ext cx="0" cy="43363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45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5" grpId="0"/>
      <p:bldP spid="18" grpId="0"/>
      <p:bldP spid="1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3710-44A6-E907-BA31-B84C6BC556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6D821A-617F-FFBA-A268-B3D0D78775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117</a:t>
            </a:fld>
            <a:endParaRPr lang="en-AU"/>
          </a:p>
        </p:txBody>
      </p:sp>
      <p:sp>
        <p:nvSpPr>
          <p:cNvPr id="5" name="Title 4">
            <a:extLst>
              <a:ext uri="{FF2B5EF4-FFF2-40B4-BE49-F238E27FC236}">
                <a16:creationId xmlns:a16="http://schemas.microsoft.com/office/drawing/2014/main" id="{80DA6F53-3BDD-5BDF-7A32-C3A7B49A46E4}"/>
              </a:ext>
            </a:extLst>
          </p:cNvPr>
          <p:cNvSpPr>
            <a:spLocks noGrp="1"/>
          </p:cNvSpPr>
          <p:nvPr>
            <p:ph type="title"/>
          </p:nvPr>
        </p:nvSpPr>
        <p:spPr/>
        <p:txBody>
          <a:bodyPr/>
          <a:lstStyle/>
          <a:p>
            <a:r>
              <a:rPr lang="en-AU">
                <a:cs typeface="Arial"/>
              </a:rPr>
              <a:t>2.2 Interactions in an ecosystem</a:t>
            </a:r>
          </a:p>
        </p:txBody>
      </p:sp>
      <p:sp>
        <p:nvSpPr>
          <p:cNvPr id="6" name="Text Placeholder 5">
            <a:extLst>
              <a:ext uri="{FF2B5EF4-FFF2-40B4-BE49-F238E27FC236}">
                <a16:creationId xmlns:a16="http://schemas.microsoft.com/office/drawing/2014/main" id="{159D2D6C-706F-304E-2588-6F153756E9B8}"/>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6B3CA373-5A3A-A4C1-5DBF-96945BEA16A3}"/>
              </a:ext>
            </a:extLst>
          </p:cNvPr>
          <p:cNvGraphicFramePr>
            <a:graphicFrameLocks noGrp="1"/>
          </p:cNvGraphicFramePr>
          <p:nvPr>
            <p:extLst>
              <p:ext uri="{D42A27DB-BD31-4B8C-83A1-F6EECF244321}">
                <p14:modId xmlns:p14="http://schemas.microsoft.com/office/powerpoint/2010/main" val="1252452459"/>
              </p:ext>
            </p:extLst>
          </p:nvPr>
        </p:nvGraphicFramePr>
        <p:xfrm>
          <a:off x="359998" y="1916174"/>
          <a:ext cx="11126369" cy="463296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to describe the role and function of components of ecosystems</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biotic interactions of an ecosystem including predation, food availability and competition</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the interaction between biotic and abiotic components of an ecosystem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to make a prediction for an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predict how one ecosystem component may impact another</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to process and represent data. </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calculate the mean of a data set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construct a table to summarise mean data</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construct a column graph.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6013615"/>
                  </a:ext>
                </a:extLst>
              </a:tr>
            </a:tbl>
          </a:graphicData>
        </a:graphic>
      </p:graphicFrame>
    </p:spTree>
    <p:extLst>
      <p:ext uri="{BB962C8B-B14F-4D97-AF65-F5344CB8AC3E}">
        <p14:creationId xmlns:p14="http://schemas.microsoft.com/office/powerpoint/2010/main" val="11536493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38AF242-E1D0-1137-9AB1-690C59BF7C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E8303C-55DA-2641-D94D-92A17FADF433}"/>
              </a:ext>
            </a:extLst>
          </p:cNvPr>
          <p:cNvSpPr>
            <a:spLocks noGrp="1"/>
          </p:cNvSpPr>
          <p:nvPr>
            <p:ph type="title"/>
          </p:nvPr>
        </p:nvSpPr>
        <p:spPr/>
        <p:txBody>
          <a:bodyPr/>
          <a:lstStyle/>
          <a:p>
            <a:r>
              <a:rPr lang="en-AU">
                <a:solidFill>
                  <a:schemeClr val="accent1"/>
                </a:solidFill>
              </a:rPr>
              <a:t>2.2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B07C84FF-8B5F-15C9-F313-CA262A8AE12E}"/>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Mini-challenge">
            <a:extLst>
              <a:ext uri="{FF2B5EF4-FFF2-40B4-BE49-F238E27FC236}">
                <a16:creationId xmlns:a16="http://schemas.microsoft.com/office/drawing/2014/main" id="{23D3ADDC-9BAA-FE92-45DE-7FDE1BD04C52}"/>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DF2618F0-84C2-0544-0029-F26AC4D5A51F}"/>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Mini-challenge</a:t>
              </a:r>
              <a:endParaRPr lang="en-US" sz="1600" b="1">
                <a:latin typeface="+mj-lt"/>
              </a:endParaRPr>
            </a:p>
          </p:txBody>
        </p:sp>
        <p:pic>
          <p:nvPicPr>
            <p:cNvPr id="11" name="Graphic 10" descr="Lightbulb and pencil with solid fill">
              <a:extLst>
                <a:ext uri="{FF2B5EF4-FFF2-40B4-BE49-F238E27FC236}">
                  <a16:creationId xmlns:a16="http://schemas.microsoft.com/office/drawing/2014/main" id="{E2574E5D-C3EE-CB94-92A9-6619BAC898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0E7DAEA5-D293-2FA2-2638-F70B64C0F7F7}"/>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pPr>
            <a:r>
              <a:rPr lang="en-AU" sz="1800">
                <a:latin typeface="Arial" panose="020B0604020202020204" pitchFamily="34" charset="0"/>
                <a:ea typeface="Calibri" panose="020F0502020204030204" pitchFamily="34" charset="0"/>
              </a:rPr>
              <a:t>What is the difference between biotic and abiotic components of an ecosystem?</a:t>
            </a:r>
            <a:endParaRPr lang="en-AU" sz="180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8433DDAB-8D4E-D486-BFE6-84A84F5AB439}"/>
              </a:ext>
              <a:ext uri="{C183D7F6-B498-43B3-948B-1728B52AA6E4}">
                <adec:decorative xmlns:adec="http://schemas.microsoft.com/office/drawing/2017/decorative" val="1"/>
              </a:ext>
            </a:extLst>
          </p:cNvPr>
          <p:cNvSpPr/>
          <p:nvPr/>
        </p:nvSpPr>
        <p:spPr>
          <a:xfrm>
            <a:off x="4201750" y="1181099"/>
            <a:ext cx="3813900" cy="551489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Challenge">
            <a:extLst>
              <a:ext uri="{FF2B5EF4-FFF2-40B4-BE49-F238E27FC236}">
                <a16:creationId xmlns:a16="http://schemas.microsoft.com/office/drawing/2014/main" id="{0BD12677-B172-BBCC-D6C9-C880F77AB268}"/>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1DDB9C79-E07B-ED85-3B64-BBA8C4FE69FA}"/>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0F17969B-57F4-EC67-87CE-4176C1665F32}"/>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255F1829-E39C-85C7-9F30-3C8C86CCE115}"/>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8E520616-19F1-162F-48AF-4F2899183302}"/>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4A684EA2-47BE-9B0B-F4A1-3EBC130EE1BE}"/>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402A4FF7-C963-D99B-B619-AECA1C5576B9}"/>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A5A9ACE0-349A-D6E7-61BF-00E443EAE33E}"/>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2F41E4BE-452E-9914-C5A2-F26D796FB816}"/>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E5D68CAD-A09E-CE15-C42D-35E09408E572}"/>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E1A29D07-1456-B0DC-6C22-8EE86D3B6E33}"/>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7F53F783-C1FE-569A-EE34-D0BB647949AC}"/>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193AECCD-0B8A-2F5D-62C6-21ED18BFDF2E}"/>
              </a:ext>
            </a:extLst>
          </p:cNvPr>
          <p:cNvSpPr txBox="1"/>
          <p:nvPr/>
        </p:nvSpPr>
        <p:spPr>
          <a:xfrm>
            <a:off x="4316050" y="2607754"/>
            <a:ext cx="3589700" cy="3908246"/>
          </a:xfrm>
          <a:prstGeom prst="rect">
            <a:avLst/>
          </a:prstGeom>
          <a:noFill/>
        </p:spPr>
        <p:txBody>
          <a:bodyPr wrap="square" lIns="0" tIns="0" rIns="0" bIns="0" rtlCol="0">
            <a:noAutofit/>
          </a:bodyPr>
          <a:lstStyle/>
          <a:p>
            <a:pPr algn="l"/>
            <a:r>
              <a:rPr lang="en-AU" sz="1800">
                <a:latin typeface="Arial" panose="020B0604020202020204" pitchFamily="34" charset="0"/>
              </a:rPr>
              <a:t>Define an ecosystem.</a:t>
            </a:r>
            <a:endParaRPr lang="en-AU" sz="1800"/>
          </a:p>
        </p:txBody>
      </p:sp>
      <p:sp>
        <p:nvSpPr>
          <p:cNvPr id="32" name="Rectangle: Rounded Corners 31">
            <a:extLst>
              <a:ext uri="{FF2B5EF4-FFF2-40B4-BE49-F238E27FC236}">
                <a16:creationId xmlns:a16="http://schemas.microsoft.com/office/drawing/2014/main" id="{667334C5-70B3-4A7C-4AF7-B42D26A1668B}"/>
              </a:ext>
              <a:ext uri="{C183D7F6-B498-43B3-948B-1728B52AA6E4}">
                <adec:decorative xmlns:adec="http://schemas.microsoft.com/office/drawing/2017/decorative" val="1"/>
              </a:ext>
            </a:extLst>
          </p:cNvPr>
          <p:cNvSpPr/>
          <p:nvPr/>
        </p:nvSpPr>
        <p:spPr>
          <a:xfrm>
            <a:off x="8166236" y="1181100"/>
            <a:ext cx="3813900" cy="551489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uper challenge">
            <a:extLst>
              <a:ext uri="{FF2B5EF4-FFF2-40B4-BE49-F238E27FC236}">
                <a16:creationId xmlns:a16="http://schemas.microsoft.com/office/drawing/2014/main" id="{1FD7948A-9761-3CC2-E15C-77D9056D1361}"/>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150998F1-1398-DBAD-1F0F-D6DC66183FAE}"/>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Super challenge</a:t>
              </a:r>
              <a:endParaRPr lang="en-US" sz="1600" b="1">
                <a:latin typeface="+mj-lt"/>
              </a:endParaRPr>
            </a:p>
          </p:txBody>
        </p:sp>
        <p:pic>
          <p:nvPicPr>
            <p:cNvPr id="36" name="Graphic 35">
              <a:extLst>
                <a:ext uri="{FF2B5EF4-FFF2-40B4-BE49-F238E27FC236}">
                  <a16:creationId xmlns:a16="http://schemas.microsoft.com/office/drawing/2014/main" id="{FE626477-5725-7CBF-7715-F08D044692C3}"/>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FC9D0A96-880D-040D-119C-8F798437C25F}"/>
              </a:ext>
            </a:extLst>
          </p:cNvPr>
          <p:cNvSpPr txBox="1"/>
          <p:nvPr/>
        </p:nvSpPr>
        <p:spPr>
          <a:xfrm>
            <a:off x="8250600" y="2577737"/>
            <a:ext cx="3589700" cy="4032070"/>
          </a:xfrm>
          <a:prstGeom prst="rect">
            <a:avLst/>
          </a:prstGeom>
          <a:noFill/>
        </p:spPr>
        <p:txBody>
          <a:bodyPr wrap="square" lIns="0" tIns="0" rIns="0" bIns="0" rtlCol="0">
            <a:noAutofit/>
          </a:bodyPr>
          <a:lstStyle/>
          <a:p>
            <a:pPr>
              <a:lnSpc>
                <a:spcPct val="150000"/>
              </a:lnSpc>
            </a:pPr>
            <a:r>
              <a:rPr lang="en-AU" sz="1800" dirty="0">
                <a:latin typeface="Arial" panose="020B0604020202020204" pitchFamily="34" charset="0"/>
              </a:rPr>
              <a:t>A local ecosystem has an apple tree. An apple falls from the tree, hits the ground, and then starts to rot. Is the rotten apple classified as a biotic or abiotic component? Why?</a:t>
            </a:r>
            <a:endParaRPr lang="en-AU" sz="1800" dirty="0"/>
          </a:p>
        </p:txBody>
      </p:sp>
      <p:sp>
        <p:nvSpPr>
          <p:cNvPr id="37" name="Slide Number Placeholder 36">
            <a:extLst>
              <a:ext uri="{FF2B5EF4-FFF2-40B4-BE49-F238E27FC236}">
                <a16:creationId xmlns:a16="http://schemas.microsoft.com/office/drawing/2014/main" id="{59792CD2-62BA-5D23-7F72-339677C988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19339779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C6A6F-37DC-A20C-6A5F-BCC0F5604BA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D7A720-0DD7-072C-211E-5B57FD2005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119</a:t>
            </a:fld>
            <a:endParaRPr lang="en-AU"/>
          </a:p>
        </p:txBody>
      </p:sp>
      <p:sp>
        <p:nvSpPr>
          <p:cNvPr id="11" name="Title 10">
            <a:extLst>
              <a:ext uri="{FF2B5EF4-FFF2-40B4-BE49-F238E27FC236}">
                <a16:creationId xmlns:a16="http://schemas.microsoft.com/office/drawing/2014/main" id="{4730E031-461C-C84A-F4D6-0395379B9C23}"/>
              </a:ext>
            </a:extLst>
          </p:cNvPr>
          <p:cNvSpPr>
            <a:spLocks noGrp="1"/>
          </p:cNvSpPr>
          <p:nvPr>
            <p:ph type="title"/>
          </p:nvPr>
        </p:nvSpPr>
        <p:spPr>
          <a:xfrm>
            <a:off x="359999" y="360000"/>
            <a:ext cx="11483999" cy="545601"/>
          </a:xfrm>
        </p:spPr>
        <p:txBody>
          <a:bodyPr/>
          <a:lstStyle/>
          <a:p>
            <a:r>
              <a:rPr lang="en-AU"/>
              <a:t>2.2 Biotic and abiotic interactions</a:t>
            </a:r>
          </a:p>
        </p:txBody>
      </p:sp>
      <p:sp>
        <p:nvSpPr>
          <p:cNvPr id="13" name="Text Placeholder 12">
            <a:extLst>
              <a:ext uri="{FF2B5EF4-FFF2-40B4-BE49-F238E27FC236}">
                <a16:creationId xmlns:a16="http://schemas.microsoft.com/office/drawing/2014/main" id="{4C90B80A-5FA9-9129-92E3-F427BC222E90}"/>
              </a:ext>
            </a:extLst>
          </p:cNvPr>
          <p:cNvSpPr>
            <a:spLocks noGrp="1"/>
          </p:cNvSpPr>
          <p:nvPr>
            <p:ph type="body" sz="quarter" idx="18"/>
          </p:nvPr>
        </p:nvSpPr>
        <p:spPr>
          <a:xfrm>
            <a:off x="360000" y="982520"/>
            <a:ext cx="11483998" cy="356423"/>
          </a:xfrm>
        </p:spPr>
        <p:txBody>
          <a:bodyPr/>
          <a:lstStyle/>
          <a:p>
            <a:r>
              <a:rPr lang="en-AU"/>
              <a:t>Examples</a:t>
            </a:r>
          </a:p>
        </p:txBody>
      </p:sp>
      <p:pic>
        <p:nvPicPr>
          <p:cNvPr id="6" name="Picture 5" descr="Screenshot of youtube video on abiotic and biotic factors">
            <a:hlinkClick r:id="rId3"/>
            <a:extLst>
              <a:ext uri="{FF2B5EF4-FFF2-40B4-BE49-F238E27FC236}">
                <a16:creationId xmlns:a16="http://schemas.microsoft.com/office/drawing/2014/main" id="{C438F7FB-86D6-1ABB-7301-7E2FD7B7C07E}"/>
              </a:ext>
            </a:extLst>
          </p:cNvPr>
          <p:cNvPicPr>
            <a:picLocks noChangeAspect="1"/>
          </p:cNvPicPr>
          <p:nvPr/>
        </p:nvPicPr>
        <p:blipFill>
          <a:blip r:embed="rId4"/>
          <a:srcRect t="2412"/>
          <a:stretch>
            <a:fillRect/>
          </a:stretch>
        </p:blipFill>
        <p:spPr>
          <a:xfrm>
            <a:off x="413603" y="1807315"/>
            <a:ext cx="7582958" cy="4155557"/>
          </a:xfrm>
          <a:prstGeom prst="rect">
            <a:avLst/>
          </a:prstGeom>
          <a:ln>
            <a:solidFill>
              <a:schemeClr val="tx1"/>
            </a:solidFill>
          </a:ln>
        </p:spPr>
      </p:pic>
      <p:pic>
        <p:nvPicPr>
          <p:cNvPr id="7" name="Picture 6" descr="A play button linked to an online video.">
            <a:hlinkClick r:id="rId3"/>
            <a:extLst>
              <a:ext uri="{FF2B5EF4-FFF2-40B4-BE49-F238E27FC236}">
                <a16:creationId xmlns:a16="http://schemas.microsoft.com/office/drawing/2014/main" id="{03A523DF-8070-DED8-83A9-5D8706018B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9412" y="3019424"/>
            <a:ext cx="1731339" cy="1731338"/>
          </a:xfrm>
          <a:prstGeom prst="rect">
            <a:avLst/>
          </a:prstGeom>
        </p:spPr>
      </p:pic>
      <p:sp>
        <p:nvSpPr>
          <p:cNvPr id="5" name="TextBox 4">
            <a:extLst>
              <a:ext uri="{FF2B5EF4-FFF2-40B4-BE49-F238E27FC236}">
                <a16:creationId xmlns:a16="http://schemas.microsoft.com/office/drawing/2014/main" id="{400B7F35-901C-660E-FCA7-0ADDED1344C6}"/>
              </a:ext>
            </a:extLst>
          </p:cNvPr>
          <p:cNvSpPr txBox="1"/>
          <p:nvPr/>
        </p:nvSpPr>
        <p:spPr>
          <a:xfrm>
            <a:off x="1902041" y="6029506"/>
            <a:ext cx="6094520" cy="461665"/>
          </a:xfrm>
          <a:prstGeom prst="rect">
            <a:avLst/>
          </a:prstGeom>
          <a:noFill/>
        </p:spPr>
        <p:txBody>
          <a:bodyPr wrap="square">
            <a:spAutoFit/>
          </a:bodyPr>
          <a:lstStyle/>
          <a:p>
            <a:r>
              <a:rPr lang="en-AU" sz="2400" u="sng">
                <a:solidFill>
                  <a:srgbClr val="2F5496"/>
                </a:solidFill>
                <a:effectLst/>
                <a:latin typeface="Arial" panose="020B0604020202020204" pitchFamily="34" charset="0"/>
                <a:ea typeface="Calibri" panose="020F0502020204030204" pitchFamily="34" charset="0"/>
                <a:hlinkClick r:id="rId3"/>
              </a:rPr>
              <a:t>Abiotic and Biotic Factors (2:39)</a:t>
            </a:r>
            <a:endParaRPr lang="en-AU"/>
          </a:p>
        </p:txBody>
      </p:sp>
      <p:sp>
        <p:nvSpPr>
          <p:cNvPr id="12" name="Text Placeholder 11">
            <a:extLst>
              <a:ext uri="{FF2B5EF4-FFF2-40B4-BE49-F238E27FC236}">
                <a16:creationId xmlns:a16="http://schemas.microsoft.com/office/drawing/2014/main" id="{34CAD61A-636C-74BA-05D9-F90348D05A82}"/>
              </a:ext>
            </a:extLst>
          </p:cNvPr>
          <p:cNvSpPr>
            <a:spLocks noGrp="1"/>
          </p:cNvSpPr>
          <p:nvPr>
            <p:ph type="body" sz="quarter" idx="17"/>
          </p:nvPr>
        </p:nvSpPr>
        <p:spPr>
          <a:xfrm>
            <a:off x="8380428" y="1762812"/>
            <a:ext cx="3463571" cy="4612109"/>
          </a:xfrm>
        </p:spPr>
        <p:txBody>
          <a:bodyPr/>
          <a:lstStyle/>
          <a:p>
            <a:r>
              <a:rPr lang="en-AU" dirty="0"/>
              <a:t>Questions:</a:t>
            </a:r>
          </a:p>
          <a:p>
            <a:pPr marL="457200" indent="-457200">
              <a:buFont typeface="Arial" panose="020B0604020202020204" pitchFamily="34" charset="0"/>
              <a:buChar char="•"/>
            </a:pPr>
            <a:r>
              <a:rPr lang="en-AU" dirty="0"/>
              <a:t>What three abiotic components of an ecosystem do plants interact with to survive?</a:t>
            </a:r>
          </a:p>
          <a:p>
            <a:pPr marL="457200" indent="-457200">
              <a:buFont typeface="Arial" panose="020B0604020202020204" pitchFamily="34" charset="0"/>
              <a:buChar char="•"/>
            </a:pPr>
            <a:r>
              <a:rPr lang="en-AU" dirty="0"/>
              <a:t>Outline an example of an interaction between a biotic </a:t>
            </a:r>
            <a:r>
              <a:rPr lang="en-AU"/>
              <a:t>and an abiotic </a:t>
            </a:r>
            <a:r>
              <a:rPr lang="en-AU" dirty="0"/>
              <a:t>factor.</a:t>
            </a:r>
          </a:p>
        </p:txBody>
      </p:sp>
    </p:spTree>
    <p:extLst>
      <p:ext uri="{BB962C8B-B14F-4D97-AF65-F5344CB8AC3E}">
        <p14:creationId xmlns:p14="http://schemas.microsoft.com/office/powerpoint/2010/main" val="365638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17E9-3C76-3E65-1C4A-42FE92E5E7D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0A9C70E-78BA-D278-80D1-D60F5AC7F11E}"/>
              </a:ext>
            </a:extLst>
          </p:cNvPr>
          <p:cNvSpPr>
            <a:spLocks noGrp="1"/>
          </p:cNvSpPr>
          <p:nvPr>
            <p:ph type="title"/>
          </p:nvPr>
        </p:nvSpPr>
        <p:spPr/>
        <p:txBody>
          <a:bodyPr/>
          <a:lstStyle/>
          <a:p>
            <a:r>
              <a:rPr lang="en-AU" dirty="0"/>
              <a:t>1.1 Which system does it belong to? (2 of 4)</a:t>
            </a:r>
          </a:p>
        </p:txBody>
      </p:sp>
      <p:sp>
        <p:nvSpPr>
          <p:cNvPr id="2" name="Text Placeholder 1">
            <a:extLst>
              <a:ext uri="{FF2B5EF4-FFF2-40B4-BE49-F238E27FC236}">
                <a16:creationId xmlns:a16="http://schemas.microsoft.com/office/drawing/2014/main" id="{76115155-A651-DEF4-DC28-2C97C80987CC}"/>
              </a:ext>
            </a:extLst>
          </p:cNvPr>
          <p:cNvSpPr>
            <a:spLocks noGrp="1"/>
          </p:cNvSpPr>
          <p:nvPr>
            <p:ph type="body" sz="quarter" idx="18"/>
          </p:nvPr>
        </p:nvSpPr>
        <p:spPr/>
        <p:txBody>
          <a:bodyPr/>
          <a:lstStyle/>
          <a:p>
            <a:r>
              <a:rPr lang="en-AU" dirty="0"/>
              <a:t>Identify the components of the plant system and place them on the diagram</a:t>
            </a:r>
          </a:p>
        </p:txBody>
      </p:sp>
      <p:pic>
        <p:nvPicPr>
          <p:cNvPr id="4" name="Picture 3" descr="An image of the diaphragm">
            <a:extLst>
              <a:ext uri="{FF2B5EF4-FFF2-40B4-BE49-F238E27FC236}">
                <a16:creationId xmlns:a16="http://schemas.microsoft.com/office/drawing/2014/main" id="{E0B7E4CC-D8CF-0010-9848-4EF81F5378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3529" y1="9615" x2="23529" y2="9615"/>
                        <a14:foregroundMark x1="39216" y1="11538" x2="39216" y2="11538"/>
                        <a14:foregroundMark x1="52451" y1="15385" x2="52451" y2="15385"/>
                        <a14:foregroundMark x1="50490" y1="17308" x2="50490" y2="17308"/>
                        <a14:foregroundMark x1="51961" y1="16346" x2="51961" y2="16346"/>
                        <a14:foregroundMark x1="51961" y1="16346" x2="51961" y2="16346"/>
                        <a14:foregroundMark x1="52451" y1="16346" x2="52451" y2="16346"/>
                        <a14:foregroundMark x1="52451" y1="16346" x2="52451" y2="16346"/>
                        <a14:foregroundMark x1="21569" y1="11538" x2="21569" y2="11538"/>
                        <a14:foregroundMark x1="23529" y1="10577" x2="23529" y2="10577"/>
                        <a14:foregroundMark x1="9804" y1="32692" x2="9804" y2="32692"/>
                        <a14:foregroundMark x1="51961" y1="16346" x2="51961" y2="16346"/>
                        <a14:foregroundMark x1="52451" y1="16346" x2="52451" y2="16346"/>
                        <a14:foregroundMark x1="52451" y1="17308" x2="52451" y2="17308"/>
                        <a14:foregroundMark x1="52451" y1="16346" x2="52451" y2="16346"/>
                        <a14:foregroundMark x1="52451" y1="16346" x2="52451" y2="16346"/>
                        <a14:foregroundMark x1="23529" y1="10577" x2="23529" y2="10577"/>
                        <a14:foregroundMark x1="23529" y1="10577" x2="23529" y2="10577"/>
                        <a14:foregroundMark x1="23039" y1="10577" x2="23039" y2="10577"/>
                        <a14:foregroundMark x1="51961" y1="16346" x2="52941" y2="16346"/>
                        <a14:foregroundMark x1="53922" y1="17308" x2="50490" y2="16346"/>
                        <a14:backgroundMark x1="39216" y1="10577" x2="39216" y2="10577"/>
                        <a14:backgroundMark x1="23529" y1="8654" x2="23529" y2="8654"/>
                        <a14:backgroundMark x1="53922" y1="14423" x2="53922" y2="14423"/>
                      </a14:backgroundRemoval>
                    </a14:imgEffect>
                  </a14:imgLayer>
                </a14:imgProps>
              </a:ext>
            </a:extLst>
          </a:blip>
          <a:stretch>
            <a:fillRect/>
          </a:stretch>
        </p:blipFill>
        <p:spPr>
          <a:xfrm>
            <a:off x="628220" y="1780121"/>
            <a:ext cx="1608583" cy="820062"/>
          </a:xfrm>
          <a:prstGeom prst="rect">
            <a:avLst/>
          </a:prstGeom>
        </p:spPr>
      </p:pic>
      <p:sp>
        <p:nvSpPr>
          <p:cNvPr id="5" name="TextBox 4">
            <a:extLst>
              <a:ext uri="{FF2B5EF4-FFF2-40B4-BE49-F238E27FC236}">
                <a16:creationId xmlns:a16="http://schemas.microsoft.com/office/drawing/2014/main" id="{76FD229E-3C1F-0EF2-6380-416E1ABE7703}"/>
              </a:ext>
            </a:extLst>
          </p:cNvPr>
          <p:cNvSpPr txBox="1"/>
          <p:nvPr/>
        </p:nvSpPr>
        <p:spPr>
          <a:xfrm>
            <a:off x="843776" y="2073912"/>
            <a:ext cx="1134730" cy="352717"/>
          </a:xfrm>
          <a:prstGeom prst="rect">
            <a:avLst/>
          </a:prstGeom>
          <a:noFill/>
        </p:spPr>
        <p:txBody>
          <a:bodyPr wrap="square" lIns="0" tIns="0" rIns="0" bIns="0" rtlCol="0">
            <a:noAutofit/>
          </a:bodyPr>
          <a:lstStyle/>
          <a:p>
            <a:pPr algn="l"/>
            <a:r>
              <a:rPr lang="en-AU" sz="1800" dirty="0"/>
              <a:t>Diaphragm</a:t>
            </a:r>
          </a:p>
        </p:txBody>
      </p:sp>
      <p:pic>
        <p:nvPicPr>
          <p:cNvPr id="6" name="Picture 5" descr="An image of a horse">
            <a:extLst>
              <a:ext uri="{FF2B5EF4-FFF2-40B4-BE49-F238E27FC236}">
                <a16:creationId xmlns:a16="http://schemas.microsoft.com/office/drawing/2014/main" id="{5722D89C-F751-285E-C987-F162CC5B89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0" b="92800" l="4734" r="89941">
                        <a14:foregroundMark x1="5325" y1="32800" x2="5325" y2="32800"/>
                        <a14:foregroundMark x1="34911" y1="91200" x2="34911" y2="91200"/>
                        <a14:foregroundMark x1="46154" y1="91200" x2="46154" y2="91200"/>
                        <a14:foregroundMark x1="74556" y1="87200" x2="74556" y2="87200"/>
                        <a14:foregroundMark x1="78698" y1="92800" x2="78698" y2="92800"/>
                        <a14:foregroundMark x1="71598" y1="92800" x2="71598" y2="92800"/>
                      </a14:backgroundRemoval>
                    </a14:imgEffect>
                  </a14:imgLayer>
                </a14:imgProps>
              </a:ext>
            </a:extLst>
          </a:blip>
          <a:stretch>
            <a:fillRect/>
          </a:stretch>
        </p:blipFill>
        <p:spPr>
          <a:xfrm>
            <a:off x="92514" y="3039511"/>
            <a:ext cx="1108724" cy="820062"/>
          </a:xfrm>
          <a:prstGeom prst="rect">
            <a:avLst/>
          </a:prstGeom>
        </p:spPr>
      </p:pic>
      <p:sp>
        <p:nvSpPr>
          <p:cNvPr id="7" name="TextBox 6">
            <a:extLst>
              <a:ext uri="{FF2B5EF4-FFF2-40B4-BE49-F238E27FC236}">
                <a16:creationId xmlns:a16="http://schemas.microsoft.com/office/drawing/2014/main" id="{CC2D60B4-3464-E6D3-63B2-AF1CC383764F}"/>
              </a:ext>
            </a:extLst>
          </p:cNvPr>
          <p:cNvSpPr txBox="1"/>
          <p:nvPr/>
        </p:nvSpPr>
        <p:spPr>
          <a:xfrm>
            <a:off x="431666" y="3907741"/>
            <a:ext cx="1134730" cy="352717"/>
          </a:xfrm>
          <a:prstGeom prst="rect">
            <a:avLst/>
          </a:prstGeom>
          <a:noFill/>
        </p:spPr>
        <p:txBody>
          <a:bodyPr wrap="square" lIns="0" tIns="0" rIns="0" bIns="0" rtlCol="0">
            <a:noAutofit/>
          </a:bodyPr>
          <a:lstStyle/>
          <a:p>
            <a:pPr algn="l"/>
            <a:r>
              <a:rPr lang="en-AU" sz="1800"/>
              <a:t>Horse</a:t>
            </a:r>
          </a:p>
        </p:txBody>
      </p:sp>
      <p:pic>
        <p:nvPicPr>
          <p:cNvPr id="9" name="Picture 8" descr="An image of a goat">
            <a:extLst>
              <a:ext uri="{FF2B5EF4-FFF2-40B4-BE49-F238E27FC236}">
                <a16:creationId xmlns:a16="http://schemas.microsoft.com/office/drawing/2014/main" id="{4FE3331D-BA0F-88FE-8CCE-5E336D6CF75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591158" y="3164060"/>
            <a:ext cx="828790" cy="667980"/>
          </a:xfrm>
          <a:prstGeom prst="rect">
            <a:avLst/>
          </a:prstGeom>
        </p:spPr>
      </p:pic>
      <p:sp>
        <p:nvSpPr>
          <p:cNvPr id="14" name="TextBox 13">
            <a:extLst>
              <a:ext uri="{FF2B5EF4-FFF2-40B4-BE49-F238E27FC236}">
                <a16:creationId xmlns:a16="http://schemas.microsoft.com/office/drawing/2014/main" id="{C8630AA0-FD97-8662-BD61-A54508020A9B}"/>
              </a:ext>
            </a:extLst>
          </p:cNvPr>
          <p:cNvSpPr txBox="1"/>
          <p:nvPr/>
        </p:nvSpPr>
        <p:spPr>
          <a:xfrm>
            <a:off x="1339885" y="3890634"/>
            <a:ext cx="1557786" cy="224253"/>
          </a:xfrm>
          <a:prstGeom prst="rect">
            <a:avLst/>
          </a:prstGeom>
          <a:noFill/>
        </p:spPr>
        <p:txBody>
          <a:bodyPr wrap="square" lIns="0" tIns="0" rIns="0" bIns="0" rtlCol="0">
            <a:noAutofit/>
          </a:bodyPr>
          <a:lstStyle/>
          <a:p>
            <a:pPr algn="l"/>
            <a:r>
              <a:rPr lang="en-AU" sz="1800"/>
              <a:t>Mountain goat</a:t>
            </a:r>
          </a:p>
        </p:txBody>
      </p:sp>
      <p:pic>
        <p:nvPicPr>
          <p:cNvPr id="19" name="Picture 18" descr="An image of the lower respiratory tract">
            <a:extLst>
              <a:ext uri="{FF2B5EF4-FFF2-40B4-BE49-F238E27FC236}">
                <a16:creationId xmlns:a16="http://schemas.microsoft.com/office/drawing/2014/main" id="{0CA7338C-0566-3BA5-12CD-A69008A445B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426" b="97525" l="5000" r="90000">
                        <a14:foregroundMark x1="71923" y1="92079" x2="71923" y2="92079"/>
                        <a14:foregroundMark x1="81923" y1="97525" x2="81923" y2="97525"/>
                        <a14:foregroundMark x1="81154" y1="7426" x2="81154" y2="7426"/>
                        <a14:foregroundMark x1="9615" y1="50990" x2="9615" y2="50990"/>
                        <a14:foregroundMark x1="6154" y1="54950" x2="6154" y2="54950"/>
                        <a14:foregroundMark x1="5000" y1="57921" x2="5000" y2="57921"/>
                      </a14:backgroundRemoval>
                    </a14:imgEffect>
                  </a14:imgLayer>
                </a14:imgProps>
              </a:ext>
            </a:extLst>
          </a:blip>
          <a:stretch>
            <a:fillRect/>
          </a:stretch>
        </p:blipFill>
        <p:spPr>
          <a:xfrm rot="5400000">
            <a:off x="71121" y="4513223"/>
            <a:ext cx="2024742" cy="1573069"/>
          </a:xfrm>
          <a:prstGeom prst="rect">
            <a:avLst/>
          </a:prstGeom>
        </p:spPr>
      </p:pic>
      <p:sp>
        <p:nvSpPr>
          <p:cNvPr id="25" name="TextBox 24">
            <a:extLst>
              <a:ext uri="{FF2B5EF4-FFF2-40B4-BE49-F238E27FC236}">
                <a16:creationId xmlns:a16="http://schemas.microsoft.com/office/drawing/2014/main" id="{3EE1C6B3-F509-FD87-18FA-305CC38465BA}"/>
              </a:ext>
            </a:extLst>
          </p:cNvPr>
          <p:cNvSpPr txBox="1"/>
          <p:nvPr/>
        </p:nvSpPr>
        <p:spPr>
          <a:xfrm>
            <a:off x="293271" y="6226086"/>
            <a:ext cx="1844195" cy="326314"/>
          </a:xfrm>
          <a:prstGeom prst="rect">
            <a:avLst/>
          </a:prstGeom>
          <a:noFill/>
        </p:spPr>
        <p:txBody>
          <a:bodyPr wrap="square" lIns="0" tIns="0" rIns="0" bIns="0" rtlCol="0">
            <a:noAutofit/>
          </a:bodyPr>
          <a:lstStyle/>
          <a:p>
            <a:pPr algn="l"/>
            <a:r>
              <a:rPr lang="en-AU" sz="1800" dirty="0"/>
              <a:t>Lower respiratory system</a:t>
            </a:r>
          </a:p>
        </p:txBody>
      </p:sp>
      <p:pic>
        <p:nvPicPr>
          <p:cNvPr id="26" name="Picture 25" descr="An image of a tree">
            <a:extLst>
              <a:ext uri="{FF2B5EF4-FFF2-40B4-BE49-F238E27FC236}">
                <a16:creationId xmlns:a16="http://schemas.microsoft.com/office/drawing/2014/main" id="{5ACF15F1-C115-533E-9B06-B50890592DE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389558" y="5046588"/>
            <a:ext cx="971685" cy="1028844"/>
          </a:xfrm>
          <a:prstGeom prst="rect">
            <a:avLst/>
          </a:prstGeom>
        </p:spPr>
      </p:pic>
      <p:sp>
        <p:nvSpPr>
          <p:cNvPr id="27" name="TextBox 26">
            <a:extLst>
              <a:ext uri="{FF2B5EF4-FFF2-40B4-BE49-F238E27FC236}">
                <a16:creationId xmlns:a16="http://schemas.microsoft.com/office/drawing/2014/main" id="{19427FB9-C0CD-C447-2262-4064DB3825A5}"/>
              </a:ext>
            </a:extLst>
          </p:cNvPr>
          <p:cNvSpPr txBox="1"/>
          <p:nvPr/>
        </p:nvSpPr>
        <p:spPr>
          <a:xfrm>
            <a:off x="2615833" y="6049728"/>
            <a:ext cx="1134730" cy="352717"/>
          </a:xfrm>
          <a:prstGeom prst="rect">
            <a:avLst/>
          </a:prstGeom>
          <a:noFill/>
        </p:spPr>
        <p:txBody>
          <a:bodyPr wrap="square" lIns="0" tIns="0" rIns="0" bIns="0" rtlCol="0">
            <a:noAutofit/>
          </a:bodyPr>
          <a:lstStyle/>
          <a:p>
            <a:pPr algn="l"/>
            <a:r>
              <a:rPr lang="en-AU" sz="1800" dirty="0"/>
              <a:t>Tree</a:t>
            </a:r>
          </a:p>
        </p:txBody>
      </p:sp>
      <p:pic>
        <p:nvPicPr>
          <p:cNvPr id="15" name="Content Placeholder 5" descr="An image of a pot for a plant">
            <a:extLst>
              <a:ext uri="{FF2B5EF4-FFF2-40B4-BE49-F238E27FC236}">
                <a16:creationId xmlns:a16="http://schemas.microsoft.com/office/drawing/2014/main" id="{5AB723E8-AA8F-04E1-A786-09E8C20C59D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21" b="91964" l="9921" r="89683">
                        <a14:foregroundMark x1="49206" y1="91964" x2="49206" y2="91964"/>
                      </a14:backgroundRemoval>
                    </a14:imgEffect>
                  </a14:imgLayer>
                </a14:imgProps>
              </a:ext>
            </a:extLst>
          </a:blip>
          <a:stretch>
            <a:fillRect/>
          </a:stretch>
        </p:blipFill>
        <p:spPr>
          <a:xfrm>
            <a:off x="4882959" y="4782344"/>
            <a:ext cx="1822613" cy="1620101"/>
          </a:xfrm>
          <a:prstGeom prst="rect">
            <a:avLst/>
          </a:prstGeom>
        </p:spPr>
      </p:pic>
      <p:sp>
        <p:nvSpPr>
          <p:cNvPr id="18" name="Rectangle 17">
            <a:extLst>
              <a:ext uri="{FF2B5EF4-FFF2-40B4-BE49-F238E27FC236}">
                <a16:creationId xmlns:a16="http://schemas.microsoft.com/office/drawing/2014/main" id="{1C8AFC5F-255F-98AE-D7A8-8F4B7BF303EF}"/>
              </a:ext>
            </a:extLst>
          </p:cNvPr>
          <p:cNvSpPr/>
          <p:nvPr/>
        </p:nvSpPr>
        <p:spPr>
          <a:xfrm>
            <a:off x="3930504" y="6321132"/>
            <a:ext cx="3898873" cy="501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Plant system</a:t>
            </a:r>
          </a:p>
        </p:txBody>
      </p:sp>
      <p:pic>
        <p:nvPicPr>
          <p:cNvPr id="23" name="Picture 22" descr="An image of a goose">
            <a:extLst>
              <a:ext uri="{FF2B5EF4-FFF2-40B4-BE49-F238E27FC236}">
                <a16:creationId xmlns:a16="http://schemas.microsoft.com/office/drawing/2014/main" id="{13E6FF1D-6F12-6CA6-F4F3-64500269410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486413" y="1200284"/>
            <a:ext cx="1023347" cy="1034120"/>
          </a:xfrm>
          <a:prstGeom prst="rect">
            <a:avLst/>
          </a:prstGeom>
        </p:spPr>
      </p:pic>
      <p:sp>
        <p:nvSpPr>
          <p:cNvPr id="24" name="TextBox 23">
            <a:extLst>
              <a:ext uri="{FF2B5EF4-FFF2-40B4-BE49-F238E27FC236}">
                <a16:creationId xmlns:a16="http://schemas.microsoft.com/office/drawing/2014/main" id="{7AF7B5DC-E427-280F-DB0A-6B4236BEF324}"/>
              </a:ext>
            </a:extLst>
          </p:cNvPr>
          <p:cNvSpPr txBox="1"/>
          <p:nvPr/>
        </p:nvSpPr>
        <p:spPr>
          <a:xfrm>
            <a:off x="8720106" y="2143442"/>
            <a:ext cx="1134730" cy="352717"/>
          </a:xfrm>
          <a:prstGeom prst="rect">
            <a:avLst/>
          </a:prstGeom>
          <a:noFill/>
        </p:spPr>
        <p:txBody>
          <a:bodyPr wrap="square" lIns="0" tIns="0" rIns="0" bIns="0" rtlCol="0">
            <a:noAutofit/>
          </a:bodyPr>
          <a:lstStyle/>
          <a:p>
            <a:pPr algn="l"/>
            <a:r>
              <a:rPr lang="en-AU" sz="1800" dirty="0"/>
              <a:t>Goose</a:t>
            </a:r>
          </a:p>
        </p:txBody>
      </p:sp>
      <p:pic>
        <p:nvPicPr>
          <p:cNvPr id="40" name="Picture 39" descr="An image of a flower of a plant">
            <a:extLst>
              <a:ext uri="{FF2B5EF4-FFF2-40B4-BE49-F238E27FC236}">
                <a16:creationId xmlns:a16="http://schemas.microsoft.com/office/drawing/2014/main" id="{EE1EFC15-A109-7C1E-526D-7109584225CD}"/>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81" b="93413" l="9821" r="89286">
                        <a14:foregroundMark x1="53571" y1="89222" x2="53571" y2="89222"/>
                        <a14:foregroundMark x1="53571" y1="93413" x2="53571" y2="93413"/>
                        <a14:foregroundMark x1="50000" y1="48503" x2="50000" y2="48503"/>
                        <a14:foregroundMark x1="56250" y1="43114" x2="56250" y2="43114"/>
                        <a14:foregroundMark x1="39286" y1="43114" x2="39286" y2="43114"/>
                        <a14:foregroundMark x1="66071" y1="46707" x2="66071" y2="46707"/>
                        <a14:foregroundMark x1="51786" y1="49701" x2="51786" y2="49701"/>
                        <a14:foregroundMark x1="37500" y1="44311" x2="51786" y2="35928"/>
                        <a14:foregroundMark x1="70536" y1="43114" x2="48214" y2="34731"/>
                        <a14:foregroundMark x1="70536" y1="35928" x2="58036" y2="33533"/>
                      </a14:backgroundRemoval>
                    </a14:imgEffect>
                  </a14:imgLayer>
                </a14:imgProps>
              </a:ext>
            </a:extLst>
          </a:blip>
          <a:stretch>
            <a:fillRect/>
          </a:stretch>
        </p:blipFill>
        <p:spPr>
          <a:xfrm>
            <a:off x="8604362" y="2443423"/>
            <a:ext cx="887751" cy="1415470"/>
          </a:xfrm>
          <a:prstGeom prst="rect">
            <a:avLst/>
          </a:prstGeom>
        </p:spPr>
      </p:pic>
      <p:sp>
        <p:nvSpPr>
          <p:cNvPr id="21" name="TextBox 20">
            <a:extLst>
              <a:ext uri="{FF2B5EF4-FFF2-40B4-BE49-F238E27FC236}">
                <a16:creationId xmlns:a16="http://schemas.microsoft.com/office/drawing/2014/main" id="{F035D74C-AA90-B3D2-1532-5DC82B9F8C56}"/>
              </a:ext>
            </a:extLst>
          </p:cNvPr>
          <p:cNvSpPr txBox="1"/>
          <p:nvPr/>
        </p:nvSpPr>
        <p:spPr>
          <a:xfrm>
            <a:off x="8787522" y="3881132"/>
            <a:ext cx="1134730" cy="352717"/>
          </a:xfrm>
          <a:prstGeom prst="rect">
            <a:avLst/>
          </a:prstGeom>
          <a:noFill/>
        </p:spPr>
        <p:txBody>
          <a:bodyPr wrap="square" lIns="0" tIns="0" rIns="0" bIns="0" rtlCol="0">
            <a:noAutofit/>
          </a:bodyPr>
          <a:lstStyle/>
          <a:p>
            <a:pPr algn="l"/>
            <a:r>
              <a:rPr lang="en-AU" sz="1800" dirty="0"/>
              <a:t>Flower</a:t>
            </a:r>
          </a:p>
        </p:txBody>
      </p:sp>
      <p:pic>
        <p:nvPicPr>
          <p:cNvPr id="42" name="Picture 41" descr="An image of the root system of a plant">
            <a:extLst>
              <a:ext uri="{FF2B5EF4-FFF2-40B4-BE49-F238E27FC236}">
                <a16:creationId xmlns:a16="http://schemas.microsoft.com/office/drawing/2014/main" id="{C2D02383-86E5-CF59-5808-F99FEC6F9702}"/>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2353" l="9028" r="88889">
                        <a14:foregroundMark x1="41667" y1="50000" x2="41667" y2="50000"/>
                        <a14:foregroundMark x1="29861" y1="55294" x2="29861" y2="55294"/>
                        <a14:foregroundMark x1="36111" y1="52353" x2="36111" y2="52353"/>
                        <a14:foregroundMark x1="20139" y1="64118" x2="20139" y2="64118"/>
                        <a14:foregroundMark x1="16667" y1="67059" x2="16667" y2="67059"/>
                        <a14:foregroundMark x1="14583" y1="68235" x2="14583" y2="68235"/>
                        <a14:foregroundMark x1="59028" y1="18235" x2="59028" y2="18235"/>
                        <a14:foregroundMark x1="65972" y1="21176" x2="65972" y2="21176"/>
                        <a14:foregroundMark x1="69444" y1="20588" x2="69444" y2="20588"/>
                        <a14:foregroundMark x1="38889" y1="18235" x2="38889" y2="18235"/>
                        <a14:foregroundMark x1="33333" y1="20588" x2="33333" y2="20588"/>
                        <a14:foregroundMark x1="28472" y1="24706" x2="28472" y2="24706"/>
                        <a14:foregroundMark x1="22222" y1="25294" x2="22222" y2="25294"/>
                        <a14:foregroundMark x1="69444" y1="20000" x2="83333" y2="30000"/>
                        <a14:foregroundMark x1="83333" y1="30000" x2="84028" y2="45882"/>
                        <a14:foregroundMark x1="84028" y1="45882" x2="66667" y2="82941"/>
                        <a14:foregroundMark x1="66667" y1="82941" x2="50694" y2="91765"/>
                        <a14:foregroundMark x1="50694" y1="91765" x2="35417" y2="77647"/>
                        <a14:foregroundMark x1="35417" y1="77647" x2="23611" y2="20588"/>
                        <a14:foregroundMark x1="22222" y1="21176" x2="11111" y2="32941"/>
                        <a14:foregroundMark x1="11111" y1="32941" x2="7639" y2="44118"/>
                        <a14:foregroundMark x1="7639" y1="44118" x2="15972" y2="72941"/>
                        <a14:foregroundMark x1="15972" y1="72941" x2="28472" y2="87647"/>
                        <a14:foregroundMark x1="28472" y1="87647" x2="58333" y2="92353"/>
                        <a14:foregroundMark x1="58333" y1="92353" x2="72917" y2="85294"/>
                        <a14:foregroundMark x1="72917" y1="85294" x2="77083" y2="81176"/>
                        <a14:foregroundMark x1="77083" y1="81176" x2="77083" y2="81176"/>
                        <a14:foregroundMark x1="82639" y1="30588" x2="87500" y2="44706"/>
                        <a14:foregroundMark x1="87500" y1="44706" x2="85417" y2="70000"/>
                        <a14:foregroundMark x1="85417" y1="70000" x2="75694" y2="84118"/>
                        <a14:foregroundMark x1="23611" y1="20588" x2="31250" y2="20000"/>
                        <a14:foregroundMark x1="31250" y1="20000" x2="52778" y2="10000"/>
                        <a14:foregroundMark x1="52778" y1="10000" x2="62500" y2="23529"/>
                        <a14:foregroundMark x1="62500" y1="23529" x2="66667" y2="18235"/>
                        <a14:foregroundMark x1="66667" y1="18235" x2="56944" y2="15294"/>
                        <a14:foregroundMark x1="56944" y1="15294" x2="43750" y2="15882"/>
                      </a14:backgroundRemoval>
                    </a14:imgEffect>
                  </a14:imgLayer>
                </a14:imgProps>
              </a:ext>
            </a:extLst>
          </a:blip>
          <a:stretch>
            <a:fillRect/>
          </a:stretch>
        </p:blipFill>
        <p:spPr>
          <a:xfrm>
            <a:off x="8574670" y="4047471"/>
            <a:ext cx="1347582" cy="1701190"/>
          </a:xfrm>
          <a:prstGeom prst="rect">
            <a:avLst/>
          </a:prstGeom>
        </p:spPr>
      </p:pic>
      <p:sp>
        <p:nvSpPr>
          <p:cNvPr id="17" name="TextBox 16">
            <a:extLst>
              <a:ext uri="{FF2B5EF4-FFF2-40B4-BE49-F238E27FC236}">
                <a16:creationId xmlns:a16="http://schemas.microsoft.com/office/drawing/2014/main" id="{28354060-105B-FBEA-54AF-2C8F0C55FDCE}"/>
              </a:ext>
            </a:extLst>
          </p:cNvPr>
          <p:cNvSpPr txBox="1"/>
          <p:nvPr/>
        </p:nvSpPr>
        <p:spPr>
          <a:xfrm>
            <a:off x="8636709" y="5745640"/>
            <a:ext cx="1686315" cy="356413"/>
          </a:xfrm>
          <a:prstGeom prst="rect">
            <a:avLst/>
          </a:prstGeom>
          <a:noFill/>
        </p:spPr>
        <p:txBody>
          <a:bodyPr wrap="square" lIns="0" tIns="0" rIns="0" bIns="0" rtlCol="0">
            <a:noAutofit/>
          </a:bodyPr>
          <a:lstStyle/>
          <a:p>
            <a:pPr algn="l"/>
            <a:r>
              <a:rPr lang="en-AU" sz="1800"/>
              <a:t>Root system</a:t>
            </a:r>
          </a:p>
        </p:txBody>
      </p:sp>
      <p:pic>
        <p:nvPicPr>
          <p:cNvPr id="36" name="Picture 35" descr="An image of a stem and leaves of a plant">
            <a:extLst>
              <a:ext uri="{FF2B5EF4-FFF2-40B4-BE49-F238E27FC236}">
                <a16:creationId xmlns:a16="http://schemas.microsoft.com/office/drawing/2014/main" id="{6D9BA3F0-2190-01F6-F4C5-9C0E15CDDC3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5455" l="10000" r="90000">
                        <a14:foregroundMark x1="80000" y1="49091" x2="80000" y2="49091"/>
                        <a14:foregroundMark x1="49259" y1="91212" x2="49259" y2="91212"/>
                        <a14:foregroundMark x1="48519" y1="95455" x2="48519" y2="95455"/>
                      </a14:backgroundRemoval>
                    </a14:imgEffect>
                  </a14:imgLayer>
                </a14:imgProps>
              </a:ext>
            </a:extLst>
          </a:blip>
          <a:stretch>
            <a:fillRect/>
          </a:stretch>
        </p:blipFill>
        <p:spPr>
          <a:xfrm>
            <a:off x="10090294" y="239231"/>
            <a:ext cx="1554919" cy="1900457"/>
          </a:xfrm>
          <a:prstGeom prst="rect">
            <a:avLst/>
          </a:prstGeom>
        </p:spPr>
      </p:pic>
      <p:sp>
        <p:nvSpPr>
          <p:cNvPr id="13" name="TextBox 12">
            <a:extLst>
              <a:ext uri="{FF2B5EF4-FFF2-40B4-BE49-F238E27FC236}">
                <a16:creationId xmlns:a16="http://schemas.microsoft.com/office/drawing/2014/main" id="{8E0F8E5C-604C-3505-41BA-0353AEDD72FF}"/>
              </a:ext>
            </a:extLst>
          </p:cNvPr>
          <p:cNvSpPr txBox="1"/>
          <p:nvPr/>
        </p:nvSpPr>
        <p:spPr>
          <a:xfrm>
            <a:off x="10175886" y="2085278"/>
            <a:ext cx="2005719" cy="440451"/>
          </a:xfrm>
          <a:prstGeom prst="rect">
            <a:avLst/>
          </a:prstGeom>
          <a:noFill/>
        </p:spPr>
        <p:txBody>
          <a:bodyPr wrap="square" lIns="0" tIns="0" rIns="0" bIns="0" rtlCol="0">
            <a:noAutofit/>
          </a:bodyPr>
          <a:lstStyle/>
          <a:p>
            <a:pPr algn="l"/>
            <a:r>
              <a:rPr lang="en-AU" sz="1800" dirty="0"/>
              <a:t>Stem with leaves</a:t>
            </a:r>
          </a:p>
        </p:txBody>
      </p:sp>
      <p:pic>
        <p:nvPicPr>
          <p:cNvPr id="30" name="Picture 29" descr="Image of the upper respiratory tract">
            <a:extLst>
              <a:ext uri="{FF2B5EF4-FFF2-40B4-BE49-F238E27FC236}">
                <a16:creationId xmlns:a16="http://schemas.microsoft.com/office/drawing/2014/main" id="{681B87E3-AF94-9F74-EA18-215B0E557C03}"/>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375" b="89844" l="8000" r="89600">
                        <a14:foregroundMark x1="9600" y1="42969" x2="9600" y2="42969"/>
                        <a14:foregroundMark x1="22400" y1="17969" x2="22400" y2="17969"/>
                        <a14:foregroundMark x1="8000" y1="44531" x2="8000" y2="44531"/>
                      </a14:backgroundRemoval>
                    </a14:imgEffect>
                  </a14:imgLayer>
                </a14:imgProps>
              </a:ext>
            </a:extLst>
          </a:blip>
          <a:stretch>
            <a:fillRect/>
          </a:stretch>
        </p:blipFill>
        <p:spPr>
          <a:xfrm>
            <a:off x="10461757" y="2485665"/>
            <a:ext cx="1183456" cy="1295874"/>
          </a:xfrm>
          <a:prstGeom prst="rect">
            <a:avLst/>
          </a:prstGeom>
        </p:spPr>
      </p:pic>
      <p:sp>
        <p:nvSpPr>
          <p:cNvPr id="20" name="TextBox 19">
            <a:extLst>
              <a:ext uri="{FF2B5EF4-FFF2-40B4-BE49-F238E27FC236}">
                <a16:creationId xmlns:a16="http://schemas.microsoft.com/office/drawing/2014/main" id="{2930943C-33EE-C53F-0351-15442514AC9F}"/>
              </a:ext>
            </a:extLst>
          </p:cNvPr>
          <p:cNvSpPr txBox="1"/>
          <p:nvPr/>
        </p:nvSpPr>
        <p:spPr>
          <a:xfrm>
            <a:off x="10531541" y="3584552"/>
            <a:ext cx="1695890" cy="274341"/>
          </a:xfrm>
          <a:prstGeom prst="rect">
            <a:avLst/>
          </a:prstGeom>
          <a:noFill/>
        </p:spPr>
        <p:txBody>
          <a:bodyPr wrap="square" lIns="0" tIns="0" rIns="0" bIns="0" rtlCol="0">
            <a:noAutofit/>
          </a:bodyPr>
          <a:lstStyle/>
          <a:p>
            <a:pPr algn="l"/>
            <a:r>
              <a:rPr lang="en-AU" sz="1800" dirty="0"/>
              <a:t>Upper respiratory system</a:t>
            </a:r>
          </a:p>
        </p:txBody>
      </p:sp>
      <p:pic>
        <p:nvPicPr>
          <p:cNvPr id="46" name="Picture 45" descr="An image of a tree">
            <a:extLst>
              <a:ext uri="{FF2B5EF4-FFF2-40B4-BE49-F238E27FC236}">
                <a16:creationId xmlns:a16="http://schemas.microsoft.com/office/drawing/2014/main" id="{638AD41A-D297-45CA-B641-A1F62949CA6A}"/>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foregroundMark x1="42105" y1="85714" x2="42105" y2="85714"/>
                      </a14:backgroundRemoval>
                    </a14:imgEffect>
                  </a14:imgLayer>
                </a14:imgProps>
              </a:ext>
            </a:extLst>
          </a:blip>
          <a:stretch>
            <a:fillRect/>
          </a:stretch>
        </p:blipFill>
        <p:spPr>
          <a:xfrm>
            <a:off x="10580999" y="4673638"/>
            <a:ext cx="1086002" cy="977930"/>
          </a:xfrm>
          <a:prstGeom prst="rect">
            <a:avLst/>
          </a:prstGeom>
        </p:spPr>
      </p:pic>
      <p:sp>
        <p:nvSpPr>
          <p:cNvPr id="16" name="TextBox 15">
            <a:extLst>
              <a:ext uri="{FF2B5EF4-FFF2-40B4-BE49-F238E27FC236}">
                <a16:creationId xmlns:a16="http://schemas.microsoft.com/office/drawing/2014/main" id="{13BD9354-D2E4-D34D-A3CD-5E544264DA33}"/>
              </a:ext>
            </a:extLst>
          </p:cNvPr>
          <p:cNvSpPr txBox="1"/>
          <p:nvPr/>
        </p:nvSpPr>
        <p:spPr>
          <a:xfrm>
            <a:off x="10881245" y="5667415"/>
            <a:ext cx="1134730" cy="377170"/>
          </a:xfrm>
          <a:prstGeom prst="rect">
            <a:avLst/>
          </a:prstGeom>
          <a:noFill/>
        </p:spPr>
        <p:txBody>
          <a:bodyPr wrap="square" lIns="0" tIns="0" rIns="0" bIns="0" rtlCol="0">
            <a:noAutofit/>
          </a:bodyPr>
          <a:lstStyle/>
          <a:p>
            <a:pPr algn="l"/>
            <a:r>
              <a:rPr lang="en-AU" sz="1800" dirty="0"/>
              <a:t>Tree</a:t>
            </a:r>
          </a:p>
        </p:txBody>
      </p:sp>
      <p:sp>
        <p:nvSpPr>
          <p:cNvPr id="31" name="TextBox 30">
            <a:extLst>
              <a:ext uri="{FF2B5EF4-FFF2-40B4-BE49-F238E27FC236}">
                <a16:creationId xmlns:a16="http://schemas.microsoft.com/office/drawing/2014/main" id="{3944F3B3-F361-AA6E-FAE0-D45B2B277769}"/>
              </a:ext>
              <a:ext uri="{C183D7F6-B498-43B3-948B-1728B52AA6E4}">
                <adec:decorative xmlns:adec="http://schemas.microsoft.com/office/drawing/2017/decorative" val="0"/>
              </a:ext>
            </a:extLst>
          </p:cNvPr>
          <p:cNvSpPr txBox="1"/>
          <p:nvPr/>
        </p:nvSpPr>
        <p:spPr>
          <a:xfrm>
            <a:off x="8033943" y="6145856"/>
            <a:ext cx="3644566"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27"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CDF55C6E-96ED-869D-F11C-F4F166F40A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28399799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08AE1-32F7-73B9-3A0D-29507D63365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3533C2-E7CD-0516-9FD5-355ABC3CC4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120</a:t>
            </a:fld>
            <a:endParaRPr lang="en-AU"/>
          </a:p>
        </p:txBody>
      </p:sp>
      <p:sp>
        <p:nvSpPr>
          <p:cNvPr id="11" name="Title 10">
            <a:extLst>
              <a:ext uri="{FF2B5EF4-FFF2-40B4-BE49-F238E27FC236}">
                <a16:creationId xmlns:a16="http://schemas.microsoft.com/office/drawing/2014/main" id="{3A9218F2-9E10-F8D2-E5FD-E7862849E7FD}"/>
              </a:ext>
            </a:extLst>
          </p:cNvPr>
          <p:cNvSpPr>
            <a:spLocks noGrp="1"/>
          </p:cNvSpPr>
          <p:nvPr>
            <p:ph type="title"/>
          </p:nvPr>
        </p:nvSpPr>
        <p:spPr>
          <a:xfrm>
            <a:off x="359999" y="360000"/>
            <a:ext cx="11483999" cy="545601"/>
          </a:xfrm>
        </p:spPr>
        <p:txBody>
          <a:bodyPr/>
          <a:lstStyle/>
          <a:p>
            <a:r>
              <a:rPr lang="en-AU"/>
              <a:t>2.2 Biotic interactions (1 of 2)</a:t>
            </a:r>
          </a:p>
        </p:txBody>
      </p:sp>
      <p:sp>
        <p:nvSpPr>
          <p:cNvPr id="13" name="Text Placeholder 12">
            <a:extLst>
              <a:ext uri="{FF2B5EF4-FFF2-40B4-BE49-F238E27FC236}">
                <a16:creationId xmlns:a16="http://schemas.microsoft.com/office/drawing/2014/main" id="{5EEF28E9-A4EF-C9A4-F22F-E7241700823A}"/>
              </a:ext>
            </a:extLst>
          </p:cNvPr>
          <p:cNvSpPr>
            <a:spLocks noGrp="1"/>
          </p:cNvSpPr>
          <p:nvPr>
            <p:ph type="body" sz="quarter" idx="18"/>
          </p:nvPr>
        </p:nvSpPr>
        <p:spPr>
          <a:xfrm>
            <a:off x="360000" y="982520"/>
            <a:ext cx="11483998" cy="356423"/>
          </a:xfrm>
        </p:spPr>
        <p:txBody>
          <a:bodyPr/>
          <a:lstStyle/>
          <a:p>
            <a:r>
              <a:rPr lang="en-AU"/>
              <a:t>Food availability and competition </a:t>
            </a:r>
          </a:p>
        </p:txBody>
      </p:sp>
      <p:sp>
        <p:nvSpPr>
          <p:cNvPr id="5" name="Rectangle: Rounded Corners 4">
            <a:extLst>
              <a:ext uri="{FF2B5EF4-FFF2-40B4-BE49-F238E27FC236}">
                <a16:creationId xmlns:a16="http://schemas.microsoft.com/office/drawing/2014/main" id="{57F90B56-48AD-E83A-F55F-95BBE8F769B7}"/>
              </a:ext>
            </a:extLst>
          </p:cNvPr>
          <p:cNvSpPr/>
          <p:nvPr/>
        </p:nvSpPr>
        <p:spPr>
          <a:xfrm>
            <a:off x="348000" y="1656522"/>
            <a:ext cx="1984383" cy="1610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Food availability</a:t>
            </a:r>
          </a:p>
        </p:txBody>
      </p:sp>
      <p:sp>
        <p:nvSpPr>
          <p:cNvPr id="12" name="Text Placeholder 11">
            <a:extLst>
              <a:ext uri="{FF2B5EF4-FFF2-40B4-BE49-F238E27FC236}">
                <a16:creationId xmlns:a16="http://schemas.microsoft.com/office/drawing/2014/main" id="{849720CA-4E95-75C4-8D4A-1415F2E1E638}"/>
              </a:ext>
            </a:extLst>
          </p:cNvPr>
          <p:cNvSpPr>
            <a:spLocks noGrp="1"/>
          </p:cNvSpPr>
          <p:nvPr>
            <p:ph type="body" sz="quarter" idx="17"/>
          </p:nvPr>
        </p:nvSpPr>
        <p:spPr>
          <a:xfrm>
            <a:off x="2531165" y="1567087"/>
            <a:ext cx="9312835" cy="2448322"/>
          </a:xfrm>
        </p:spPr>
        <p:txBody>
          <a:bodyPr/>
          <a:lstStyle/>
          <a:p>
            <a:r>
              <a:rPr lang="en-AU"/>
              <a:t>This is the amount of food available to animals in an ecosystem. This includes plants and other animals that are eaten by bigger animals. When the amount of food available decreases, it impacts the animals in an ecosystem, as they may not have enough to survive.</a:t>
            </a:r>
          </a:p>
        </p:txBody>
      </p:sp>
      <p:sp>
        <p:nvSpPr>
          <p:cNvPr id="6" name="Rectangle: Rounded Corners 5">
            <a:extLst>
              <a:ext uri="{FF2B5EF4-FFF2-40B4-BE49-F238E27FC236}">
                <a16:creationId xmlns:a16="http://schemas.microsoft.com/office/drawing/2014/main" id="{96AF657D-4C03-83BE-4171-0833647385A9}"/>
              </a:ext>
            </a:extLst>
          </p:cNvPr>
          <p:cNvSpPr/>
          <p:nvPr/>
        </p:nvSpPr>
        <p:spPr>
          <a:xfrm>
            <a:off x="359999" y="4265341"/>
            <a:ext cx="1984383" cy="1610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Competition</a:t>
            </a:r>
          </a:p>
        </p:txBody>
      </p:sp>
      <p:sp>
        <p:nvSpPr>
          <p:cNvPr id="2" name="Text Placeholder 11">
            <a:extLst>
              <a:ext uri="{FF2B5EF4-FFF2-40B4-BE49-F238E27FC236}">
                <a16:creationId xmlns:a16="http://schemas.microsoft.com/office/drawing/2014/main" id="{940577C4-40A1-72FB-D2A9-CB9BF79FDCF6}"/>
              </a:ext>
            </a:extLst>
          </p:cNvPr>
          <p:cNvSpPr txBox="1">
            <a:spLocks/>
          </p:cNvSpPr>
          <p:nvPr/>
        </p:nvSpPr>
        <p:spPr>
          <a:xfrm>
            <a:off x="2519166" y="3462075"/>
            <a:ext cx="9312835" cy="140852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This is the utilisation of the same resources by organisms of the same or different species in the same ecosystem. This includes food sources, shelter, and abiotic components such as light availability and soil nutrients. </a:t>
            </a:r>
            <a:br>
              <a:rPr lang="en-AU"/>
            </a:br>
            <a:endParaRPr lang="en-AU"/>
          </a:p>
        </p:txBody>
      </p:sp>
      <p:sp>
        <p:nvSpPr>
          <p:cNvPr id="15" name="TextBox 14">
            <a:extLst>
              <a:ext uri="{FF2B5EF4-FFF2-40B4-BE49-F238E27FC236}">
                <a16:creationId xmlns:a16="http://schemas.microsoft.com/office/drawing/2014/main" id="{AFBFD1F3-95D5-196E-75C4-4DE00ABA5319}"/>
              </a:ext>
            </a:extLst>
          </p:cNvPr>
          <p:cNvSpPr txBox="1"/>
          <p:nvPr/>
        </p:nvSpPr>
        <p:spPr>
          <a:xfrm>
            <a:off x="2531165" y="5170140"/>
            <a:ext cx="6096000" cy="958660"/>
          </a:xfrm>
          <a:prstGeom prst="rect">
            <a:avLst/>
          </a:prstGeom>
          <a:noFill/>
        </p:spPr>
        <p:txBody>
          <a:bodyPr wrap="square">
            <a:spAutoFit/>
          </a:bodyPr>
          <a:lstStyle/>
          <a:p>
            <a:pPr>
              <a:lnSpc>
                <a:spcPct val="150000"/>
              </a:lnSpc>
            </a:pPr>
            <a:r>
              <a:rPr lang="en-AU" sz="2000"/>
              <a:t>This can negatively impact organisms if there are not enough resources for all to survive. </a:t>
            </a:r>
          </a:p>
        </p:txBody>
      </p:sp>
      <p:pic>
        <p:nvPicPr>
          <p:cNvPr id="10" name="Picture 9" descr="magpies">
            <a:extLst>
              <a:ext uri="{FF2B5EF4-FFF2-40B4-BE49-F238E27FC236}">
                <a16:creationId xmlns:a16="http://schemas.microsoft.com/office/drawing/2014/main" id="{A2B7F6DD-1B30-6377-78AA-05D6AD4EF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304" y="4839624"/>
            <a:ext cx="3372677" cy="1481167"/>
          </a:xfrm>
          <a:prstGeom prst="rect">
            <a:avLst/>
          </a:prstGeom>
        </p:spPr>
      </p:pic>
      <p:sp>
        <p:nvSpPr>
          <p:cNvPr id="17" name="TextBox 16">
            <a:extLst>
              <a:ext uri="{FF2B5EF4-FFF2-40B4-BE49-F238E27FC236}">
                <a16:creationId xmlns:a16="http://schemas.microsoft.com/office/drawing/2014/main" id="{B877E0FD-1CF2-FCFD-8693-BE27051B0FD2}"/>
              </a:ext>
              <a:ext uri="{C183D7F6-B498-43B3-948B-1728B52AA6E4}">
                <adec:decorative xmlns:adec="http://schemas.microsoft.com/office/drawing/2017/decorative" val="1"/>
              </a:ext>
            </a:extLst>
          </p:cNvPr>
          <p:cNvSpPr txBox="1"/>
          <p:nvPr/>
        </p:nvSpPr>
        <p:spPr>
          <a:xfrm>
            <a:off x="8713304" y="6310094"/>
            <a:ext cx="3548268" cy="369332"/>
          </a:xfrm>
          <a:prstGeom prst="rect">
            <a:avLst/>
          </a:prstGeom>
          <a:noFill/>
        </p:spPr>
        <p:txBody>
          <a:bodyPr wrap="square">
            <a:spAutoFit/>
          </a:bodyPr>
          <a:lstStyle/>
          <a:p>
            <a:r>
              <a:rPr lang="en-AU" sz="900" dirty="0">
                <a:hlinkClick r:id="rId4"/>
              </a:rPr>
              <a:t>Australian Magpie feeding </a:t>
            </a:r>
            <a:r>
              <a:rPr lang="en-AU" sz="900" dirty="0"/>
              <a:t>by Toby Hudson is licenced under  </a:t>
            </a:r>
            <a:r>
              <a:rPr lang="en-AU" sz="900" dirty="0">
                <a:hlinkClick r:id="rId5"/>
              </a:rPr>
              <a:t>CC BY-SA 3.0 </a:t>
            </a:r>
            <a:endParaRPr lang="en-AU" sz="900" dirty="0"/>
          </a:p>
        </p:txBody>
      </p:sp>
    </p:spTree>
    <p:extLst>
      <p:ext uri="{BB962C8B-B14F-4D97-AF65-F5344CB8AC3E}">
        <p14:creationId xmlns:p14="http://schemas.microsoft.com/office/powerpoint/2010/main" val="39669493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3CE8-E4C4-EF7C-1AC6-BCE492EE0C6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EA8FC3-0075-D378-5078-50B5045203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121</a:t>
            </a:fld>
            <a:endParaRPr lang="en-AU"/>
          </a:p>
        </p:txBody>
      </p:sp>
      <p:sp>
        <p:nvSpPr>
          <p:cNvPr id="11" name="Title 10">
            <a:extLst>
              <a:ext uri="{FF2B5EF4-FFF2-40B4-BE49-F238E27FC236}">
                <a16:creationId xmlns:a16="http://schemas.microsoft.com/office/drawing/2014/main" id="{97AC5CCD-4326-BD1E-8810-1A097C3EC2B8}"/>
              </a:ext>
            </a:extLst>
          </p:cNvPr>
          <p:cNvSpPr>
            <a:spLocks noGrp="1"/>
          </p:cNvSpPr>
          <p:nvPr>
            <p:ph type="title"/>
          </p:nvPr>
        </p:nvSpPr>
        <p:spPr>
          <a:xfrm>
            <a:off x="359999" y="360000"/>
            <a:ext cx="11483999" cy="545601"/>
          </a:xfrm>
        </p:spPr>
        <p:txBody>
          <a:bodyPr/>
          <a:lstStyle/>
          <a:p>
            <a:r>
              <a:rPr lang="en-AU"/>
              <a:t>2.2 Biotic interactions (2 of 2)</a:t>
            </a:r>
          </a:p>
        </p:txBody>
      </p:sp>
      <p:sp>
        <p:nvSpPr>
          <p:cNvPr id="13" name="Text Placeholder 12">
            <a:extLst>
              <a:ext uri="{FF2B5EF4-FFF2-40B4-BE49-F238E27FC236}">
                <a16:creationId xmlns:a16="http://schemas.microsoft.com/office/drawing/2014/main" id="{CA1D59BD-9B95-0F47-6CAC-B3C5293EFA9B}"/>
              </a:ext>
            </a:extLst>
          </p:cNvPr>
          <p:cNvSpPr>
            <a:spLocks noGrp="1"/>
          </p:cNvSpPr>
          <p:nvPr>
            <p:ph type="body" sz="quarter" idx="18"/>
          </p:nvPr>
        </p:nvSpPr>
        <p:spPr>
          <a:xfrm>
            <a:off x="360000" y="982520"/>
            <a:ext cx="11483998" cy="356423"/>
          </a:xfrm>
        </p:spPr>
        <p:txBody>
          <a:bodyPr/>
          <a:lstStyle/>
          <a:p>
            <a:r>
              <a:rPr lang="en-AU"/>
              <a:t>Predation</a:t>
            </a:r>
          </a:p>
        </p:txBody>
      </p:sp>
      <p:sp>
        <p:nvSpPr>
          <p:cNvPr id="7" name="Rectangle: Rounded Corners 6">
            <a:extLst>
              <a:ext uri="{FF2B5EF4-FFF2-40B4-BE49-F238E27FC236}">
                <a16:creationId xmlns:a16="http://schemas.microsoft.com/office/drawing/2014/main" id="{51D02955-B0F8-8C8D-6835-6CB8D62259C4}"/>
              </a:ext>
            </a:extLst>
          </p:cNvPr>
          <p:cNvSpPr/>
          <p:nvPr/>
        </p:nvSpPr>
        <p:spPr>
          <a:xfrm>
            <a:off x="359999" y="1818861"/>
            <a:ext cx="1984383" cy="16101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Predation</a:t>
            </a:r>
          </a:p>
        </p:txBody>
      </p:sp>
      <p:sp>
        <p:nvSpPr>
          <p:cNvPr id="4" name="Text Placeholder 11">
            <a:extLst>
              <a:ext uri="{FF2B5EF4-FFF2-40B4-BE49-F238E27FC236}">
                <a16:creationId xmlns:a16="http://schemas.microsoft.com/office/drawing/2014/main" id="{E0C58A7C-CC63-50E4-8754-E7E8678AC841}"/>
              </a:ext>
            </a:extLst>
          </p:cNvPr>
          <p:cNvSpPr txBox="1">
            <a:spLocks/>
          </p:cNvSpPr>
          <p:nvPr/>
        </p:nvSpPr>
        <p:spPr>
          <a:xfrm>
            <a:off x="2670313" y="1679149"/>
            <a:ext cx="9173685" cy="156708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This is when one organism (the predator) hunts, kills and eats another organism (the prey). This can impact population numbers are the more predators in an ecosystem, the fewer prey organisms. And if prey numbers decrease, it can reduce predator populations.</a:t>
            </a:r>
          </a:p>
        </p:txBody>
      </p:sp>
      <p:pic>
        <p:nvPicPr>
          <p:cNvPr id="9" name="Picture 8" descr="An egret with a fish in its beak">
            <a:extLst>
              <a:ext uri="{FF2B5EF4-FFF2-40B4-BE49-F238E27FC236}">
                <a16:creationId xmlns:a16="http://schemas.microsoft.com/office/drawing/2014/main" id="{071C050E-743C-AC70-72E9-B5CE37D32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52" y="3845407"/>
            <a:ext cx="4475922" cy="2517706"/>
          </a:xfrm>
          <a:prstGeom prst="rect">
            <a:avLst/>
          </a:prstGeom>
        </p:spPr>
      </p:pic>
      <p:sp>
        <p:nvSpPr>
          <p:cNvPr id="14" name="TextBox 13">
            <a:extLst>
              <a:ext uri="{FF2B5EF4-FFF2-40B4-BE49-F238E27FC236}">
                <a16:creationId xmlns:a16="http://schemas.microsoft.com/office/drawing/2014/main" id="{46FEA9CF-68F0-5A49-F471-19D38926100A}"/>
              </a:ext>
              <a:ext uri="{C183D7F6-B498-43B3-948B-1728B52AA6E4}">
                <adec:decorative xmlns:adec="http://schemas.microsoft.com/office/drawing/2017/decorative" val="1"/>
              </a:ext>
            </a:extLst>
          </p:cNvPr>
          <p:cNvSpPr txBox="1"/>
          <p:nvPr/>
        </p:nvSpPr>
        <p:spPr>
          <a:xfrm>
            <a:off x="749886" y="6390556"/>
            <a:ext cx="6096000" cy="230832"/>
          </a:xfrm>
          <a:prstGeom prst="rect">
            <a:avLst/>
          </a:prstGeom>
          <a:noFill/>
        </p:spPr>
        <p:txBody>
          <a:bodyPr wrap="square">
            <a:spAutoFit/>
          </a:bodyPr>
          <a:lstStyle/>
          <a:p>
            <a:r>
              <a:rPr lang="en-AU" sz="900">
                <a:hlinkClick r:id="rId4"/>
              </a:rPr>
              <a:t>Median egret predation </a:t>
            </a:r>
            <a:r>
              <a:rPr lang="en-AU" sz="900"/>
              <a:t>by Nagarjun is licensed under </a:t>
            </a:r>
            <a:r>
              <a:rPr lang="en-AU" sz="900">
                <a:hlinkClick r:id="rId5"/>
              </a:rPr>
              <a:t>CC BY 2.0 </a:t>
            </a:r>
            <a:endParaRPr lang="en-AU" sz="900"/>
          </a:p>
        </p:txBody>
      </p:sp>
      <p:pic>
        <p:nvPicPr>
          <p:cNvPr id="1026" name="Picture 2" descr="predator prey graph">
            <a:extLst>
              <a:ext uri="{FF2B5EF4-FFF2-40B4-BE49-F238E27FC236}">
                <a16:creationId xmlns:a16="http://schemas.microsoft.com/office/drawing/2014/main" id="{45030869-7C6E-5CEC-99DF-E516A1C6BB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1675" y="3717169"/>
            <a:ext cx="5491163" cy="2774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1526A6-4F28-392C-6E2D-FC81AA2D3721}"/>
              </a:ext>
              <a:ext uri="{C183D7F6-B498-43B3-948B-1728B52AA6E4}">
                <adec:decorative xmlns:adec="http://schemas.microsoft.com/office/drawing/2017/decorative" val="1"/>
              </a:ext>
            </a:extLst>
          </p:cNvPr>
          <p:cNvSpPr txBox="1"/>
          <p:nvPr/>
        </p:nvSpPr>
        <p:spPr>
          <a:xfrm>
            <a:off x="6452980" y="6579731"/>
            <a:ext cx="6096000" cy="230832"/>
          </a:xfrm>
          <a:prstGeom prst="rect">
            <a:avLst/>
          </a:prstGeom>
          <a:noFill/>
        </p:spPr>
        <p:txBody>
          <a:bodyPr wrap="square">
            <a:spAutoFit/>
          </a:bodyPr>
          <a:lstStyle/>
          <a:p>
            <a:r>
              <a:rPr lang="en-AU" sz="900">
                <a:hlinkClick r:id="rId7"/>
              </a:rPr>
              <a:t>Predator prey curve </a:t>
            </a:r>
            <a:r>
              <a:rPr lang="en-AU" sz="900"/>
              <a:t>by </a:t>
            </a:r>
            <a:r>
              <a:rPr lang="en-AU" sz="900" err="1"/>
              <a:t>Hczarn</a:t>
            </a:r>
            <a:r>
              <a:rPr lang="en-AU" sz="900"/>
              <a:t> is licensed under </a:t>
            </a:r>
            <a:r>
              <a:rPr lang="en-AU" sz="900">
                <a:hlinkClick r:id="rId8"/>
              </a:rPr>
              <a:t>CC BY-SA 4.0 </a:t>
            </a:r>
            <a:endParaRPr lang="en-AU" sz="900"/>
          </a:p>
        </p:txBody>
      </p:sp>
    </p:spTree>
    <p:extLst>
      <p:ext uri="{BB962C8B-B14F-4D97-AF65-F5344CB8AC3E}">
        <p14:creationId xmlns:p14="http://schemas.microsoft.com/office/powerpoint/2010/main" val="1473148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5A66-3405-0EDE-01E4-0304AEF8B31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A3D91D-7464-E718-1FA7-E17A3776FF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122</a:t>
            </a:fld>
            <a:endParaRPr lang="en-AU"/>
          </a:p>
        </p:txBody>
      </p:sp>
      <p:sp>
        <p:nvSpPr>
          <p:cNvPr id="11" name="Title 10">
            <a:extLst>
              <a:ext uri="{FF2B5EF4-FFF2-40B4-BE49-F238E27FC236}">
                <a16:creationId xmlns:a16="http://schemas.microsoft.com/office/drawing/2014/main" id="{E811E55C-DE15-7777-21FA-41CAE536A501}"/>
              </a:ext>
            </a:extLst>
          </p:cNvPr>
          <p:cNvSpPr>
            <a:spLocks noGrp="1"/>
          </p:cNvSpPr>
          <p:nvPr>
            <p:ph type="title"/>
          </p:nvPr>
        </p:nvSpPr>
        <p:spPr>
          <a:xfrm>
            <a:off x="359999" y="360000"/>
            <a:ext cx="11483999" cy="545601"/>
          </a:xfrm>
        </p:spPr>
        <p:txBody>
          <a:bodyPr/>
          <a:lstStyle/>
          <a:p>
            <a:r>
              <a:rPr lang="en-AU"/>
              <a:t>2.2 Slow reveal graph (1 of 4)</a:t>
            </a:r>
          </a:p>
        </p:txBody>
      </p:sp>
      <p:sp>
        <p:nvSpPr>
          <p:cNvPr id="13" name="Text Placeholder 12">
            <a:extLst>
              <a:ext uri="{FF2B5EF4-FFF2-40B4-BE49-F238E27FC236}">
                <a16:creationId xmlns:a16="http://schemas.microsoft.com/office/drawing/2014/main" id="{DCF0FA12-976D-91A2-21BA-CBCE6E55193E}"/>
              </a:ext>
            </a:extLst>
          </p:cNvPr>
          <p:cNvSpPr>
            <a:spLocks noGrp="1"/>
          </p:cNvSpPr>
          <p:nvPr>
            <p:ph type="body" sz="quarter" idx="18"/>
          </p:nvPr>
        </p:nvSpPr>
        <p:spPr>
          <a:xfrm>
            <a:off x="360000" y="982520"/>
            <a:ext cx="11483998" cy="356423"/>
          </a:xfrm>
        </p:spPr>
        <p:txBody>
          <a:bodyPr/>
          <a:lstStyle/>
          <a:p>
            <a:r>
              <a:rPr lang="en-AU"/>
              <a:t>What do you notice? What do you wonder?</a:t>
            </a:r>
          </a:p>
        </p:txBody>
      </p:sp>
      <p:pic>
        <p:nvPicPr>
          <p:cNvPr id="4" name="Picture 3" descr="predator prey graph">
            <a:extLst>
              <a:ext uri="{FF2B5EF4-FFF2-40B4-BE49-F238E27FC236}">
                <a16:creationId xmlns:a16="http://schemas.microsoft.com/office/drawing/2014/main" id="{745AE0BB-9893-DFCD-6573-A53A96A70306}"/>
              </a:ext>
              <a:ext uri="{C183D7F6-B498-43B3-948B-1728B52AA6E4}">
                <adec:decorative xmlns:adec="http://schemas.microsoft.com/office/drawing/2017/decorative" val="0"/>
              </a:ext>
            </a:extLst>
          </p:cNvPr>
          <p:cNvPicPr>
            <a:picLocks noChangeAspect="1"/>
          </p:cNvPicPr>
          <p:nvPr/>
        </p:nvPicPr>
        <p:blipFill>
          <a:blip r:embed="rId3"/>
          <a:srcRect t="3826" b="4335"/>
          <a:stretch>
            <a:fillRect/>
          </a:stretch>
        </p:blipFill>
        <p:spPr>
          <a:xfrm>
            <a:off x="1197864" y="1523862"/>
            <a:ext cx="8946761" cy="5172138"/>
          </a:xfrm>
          <a:prstGeom prst="rect">
            <a:avLst/>
          </a:prstGeom>
        </p:spPr>
      </p:pic>
      <p:sp>
        <p:nvSpPr>
          <p:cNvPr id="5" name="TextBox 4">
            <a:extLst>
              <a:ext uri="{FF2B5EF4-FFF2-40B4-BE49-F238E27FC236}">
                <a16:creationId xmlns:a16="http://schemas.microsoft.com/office/drawing/2014/main" id="{CE2BDDDB-627F-651D-7B59-BFFDCEA56B50}"/>
              </a:ext>
              <a:ext uri="{C183D7F6-B498-43B3-948B-1728B52AA6E4}">
                <adec:decorative xmlns:adec="http://schemas.microsoft.com/office/drawing/2017/decorative" val="1"/>
              </a:ext>
            </a:extLst>
          </p:cNvPr>
          <p:cNvSpPr txBox="1"/>
          <p:nvPr/>
        </p:nvSpPr>
        <p:spPr>
          <a:xfrm>
            <a:off x="7690104" y="6570931"/>
            <a:ext cx="3958693" cy="287069"/>
          </a:xfrm>
          <a:prstGeom prst="rect">
            <a:avLst/>
          </a:prstGeom>
          <a:noFill/>
        </p:spPr>
        <p:txBody>
          <a:bodyPr wrap="square" lIns="0" tIns="0" rIns="0" bIns="0" rtlCol="0">
            <a:noAutofit/>
          </a:bodyPr>
          <a:lstStyle/>
          <a:p>
            <a:pPr algn="l"/>
            <a:r>
              <a:rPr lang="en-AU" sz="1000" dirty="0"/>
              <a:t>Source: </a:t>
            </a:r>
            <a:r>
              <a:rPr lang="en-AU" sz="1000" dirty="0">
                <a:hlinkClick r:id="rId4"/>
              </a:rPr>
              <a:t>Science 7-10: Working Scientifically processes guide</a:t>
            </a:r>
            <a:endParaRPr lang="en-AU" sz="1000" dirty="0"/>
          </a:p>
        </p:txBody>
      </p:sp>
    </p:spTree>
    <p:extLst>
      <p:ext uri="{BB962C8B-B14F-4D97-AF65-F5344CB8AC3E}">
        <p14:creationId xmlns:p14="http://schemas.microsoft.com/office/powerpoint/2010/main" val="41368011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4D01A-FC54-DCBD-1B56-0D835D5A1BF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0A3D16-BF34-47A7-1827-A899015135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123</a:t>
            </a:fld>
            <a:endParaRPr lang="en-AU"/>
          </a:p>
        </p:txBody>
      </p:sp>
      <p:sp>
        <p:nvSpPr>
          <p:cNvPr id="11" name="Title 10">
            <a:extLst>
              <a:ext uri="{FF2B5EF4-FFF2-40B4-BE49-F238E27FC236}">
                <a16:creationId xmlns:a16="http://schemas.microsoft.com/office/drawing/2014/main" id="{A87DB6A8-01EF-F68B-F892-E9EAC0E7D323}"/>
              </a:ext>
            </a:extLst>
          </p:cNvPr>
          <p:cNvSpPr>
            <a:spLocks noGrp="1"/>
          </p:cNvSpPr>
          <p:nvPr>
            <p:ph type="title"/>
          </p:nvPr>
        </p:nvSpPr>
        <p:spPr>
          <a:xfrm>
            <a:off x="359999" y="360000"/>
            <a:ext cx="11483999" cy="545601"/>
          </a:xfrm>
        </p:spPr>
        <p:txBody>
          <a:bodyPr/>
          <a:lstStyle/>
          <a:p>
            <a:r>
              <a:rPr lang="en-AU"/>
              <a:t>2.2 Slow reveal graph (2 of 4)</a:t>
            </a:r>
          </a:p>
        </p:txBody>
      </p:sp>
      <p:sp>
        <p:nvSpPr>
          <p:cNvPr id="13" name="Text Placeholder 12">
            <a:extLst>
              <a:ext uri="{FF2B5EF4-FFF2-40B4-BE49-F238E27FC236}">
                <a16:creationId xmlns:a16="http://schemas.microsoft.com/office/drawing/2014/main" id="{10661427-62F1-DADF-E365-77FC11383242}"/>
              </a:ext>
            </a:extLst>
          </p:cNvPr>
          <p:cNvSpPr>
            <a:spLocks noGrp="1"/>
          </p:cNvSpPr>
          <p:nvPr>
            <p:ph type="body" sz="quarter" idx="18"/>
          </p:nvPr>
        </p:nvSpPr>
        <p:spPr>
          <a:xfrm>
            <a:off x="360000" y="982520"/>
            <a:ext cx="11483998" cy="356423"/>
          </a:xfrm>
        </p:spPr>
        <p:txBody>
          <a:bodyPr/>
          <a:lstStyle/>
          <a:p>
            <a:r>
              <a:rPr lang="en-AU"/>
              <a:t>What do you notice? What do you wonder?</a:t>
            </a:r>
          </a:p>
        </p:txBody>
      </p:sp>
      <p:pic>
        <p:nvPicPr>
          <p:cNvPr id="4" name="Picture 3" descr="predator prey graph">
            <a:extLst>
              <a:ext uri="{FF2B5EF4-FFF2-40B4-BE49-F238E27FC236}">
                <a16:creationId xmlns:a16="http://schemas.microsoft.com/office/drawing/2014/main" id="{BDF95B50-92CA-A904-2749-8FF5F02CF7F4}"/>
              </a:ext>
            </a:extLst>
          </p:cNvPr>
          <p:cNvPicPr>
            <a:picLocks noChangeAspect="1"/>
          </p:cNvPicPr>
          <p:nvPr/>
        </p:nvPicPr>
        <p:blipFill>
          <a:blip r:embed="rId3"/>
          <a:stretch>
            <a:fillRect/>
          </a:stretch>
        </p:blipFill>
        <p:spPr>
          <a:xfrm>
            <a:off x="1263205" y="1338943"/>
            <a:ext cx="9106091" cy="5504859"/>
          </a:xfrm>
          <a:prstGeom prst="rect">
            <a:avLst/>
          </a:prstGeom>
        </p:spPr>
      </p:pic>
      <p:sp>
        <p:nvSpPr>
          <p:cNvPr id="5" name="TextBox 4">
            <a:extLst>
              <a:ext uri="{FF2B5EF4-FFF2-40B4-BE49-F238E27FC236}">
                <a16:creationId xmlns:a16="http://schemas.microsoft.com/office/drawing/2014/main" id="{885D05FF-1541-E965-BF3F-7757A5D27EBC}"/>
              </a:ext>
              <a:ext uri="{C183D7F6-B498-43B3-948B-1728B52AA6E4}">
                <adec:decorative xmlns:adec="http://schemas.microsoft.com/office/drawing/2017/decorative" val="1"/>
              </a:ext>
            </a:extLst>
          </p:cNvPr>
          <p:cNvSpPr txBox="1"/>
          <p:nvPr/>
        </p:nvSpPr>
        <p:spPr>
          <a:xfrm>
            <a:off x="7690104" y="6593791"/>
            <a:ext cx="3958693" cy="287069"/>
          </a:xfrm>
          <a:prstGeom prst="rect">
            <a:avLst/>
          </a:prstGeom>
          <a:noFill/>
        </p:spPr>
        <p:txBody>
          <a:bodyPr wrap="square" lIns="0" tIns="0" rIns="0" bIns="0" rtlCol="0">
            <a:noAutofit/>
          </a:bodyPr>
          <a:lstStyle/>
          <a:p>
            <a:pPr algn="l"/>
            <a:r>
              <a:rPr lang="en-AU" sz="1000" dirty="0"/>
              <a:t>Source: </a:t>
            </a:r>
            <a:r>
              <a:rPr lang="en-AU" sz="1000" dirty="0">
                <a:hlinkClick r:id="rId4"/>
              </a:rPr>
              <a:t>Science 7-10: Working Scientifically processes guide</a:t>
            </a:r>
            <a:endParaRPr lang="en-AU" sz="1000" dirty="0"/>
          </a:p>
        </p:txBody>
      </p:sp>
    </p:spTree>
    <p:extLst>
      <p:ext uri="{BB962C8B-B14F-4D97-AF65-F5344CB8AC3E}">
        <p14:creationId xmlns:p14="http://schemas.microsoft.com/office/powerpoint/2010/main" val="1338252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03848-7F40-0411-7771-324FE20235A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8FA49A-CA7D-497F-520C-BDFDB84B49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124</a:t>
            </a:fld>
            <a:endParaRPr lang="en-AU"/>
          </a:p>
        </p:txBody>
      </p:sp>
      <p:sp>
        <p:nvSpPr>
          <p:cNvPr id="11" name="Title 10">
            <a:extLst>
              <a:ext uri="{FF2B5EF4-FFF2-40B4-BE49-F238E27FC236}">
                <a16:creationId xmlns:a16="http://schemas.microsoft.com/office/drawing/2014/main" id="{0AFCE6C0-7FC3-3DF8-174D-E60156F0E98D}"/>
              </a:ext>
            </a:extLst>
          </p:cNvPr>
          <p:cNvSpPr>
            <a:spLocks noGrp="1"/>
          </p:cNvSpPr>
          <p:nvPr>
            <p:ph type="title"/>
          </p:nvPr>
        </p:nvSpPr>
        <p:spPr>
          <a:xfrm>
            <a:off x="359999" y="360000"/>
            <a:ext cx="11483999" cy="545601"/>
          </a:xfrm>
        </p:spPr>
        <p:txBody>
          <a:bodyPr/>
          <a:lstStyle/>
          <a:p>
            <a:r>
              <a:rPr lang="en-AU"/>
              <a:t>2.2 Slow reveal graph (3 of 4)</a:t>
            </a:r>
          </a:p>
        </p:txBody>
      </p:sp>
      <p:sp>
        <p:nvSpPr>
          <p:cNvPr id="13" name="Text Placeholder 12">
            <a:extLst>
              <a:ext uri="{FF2B5EF4-FFF2-40B4-BE49-F238E27FC236}">
                <a16:creationId xmlns:a16="http://schemas.microsoft.com/office/drawing/2014/main" id="{7325D359-554B-3AFC-2CBF-5B0B3FEE4895}"/>
              </a:ext>
            </a:extLst>
          </p:cNvPr>
          <p:cNvSpPr>
            <a:spLocks noGrp="1"/>
          </p:cNvSpPr>
          <p:nvPr>
            <p:ph type="body" sz="quarter" idx="18"/>
          </p:nvPr>
        </p:nvSpPr>
        <p:spPr>
          <a:xfrm>
            <a:off x="360000" y="982520"/>
            <a:ext cx="11483998" cy="356423"/>
          </a:xfrm>
        </p:spPr>
        <p:txBody>
          <a:bodyPr/>
          <a:lstStyle/>
          <a:p>
            <a:r>
              <a:rPr lang="en-AU"/>
              <a:t>What do you notice? What do you wonder?</a:t>
            </a:r>
          </a:p>
        </p:txBody>
      </p:sp>
      <p:pic>
        <p:nvPicPr>
          <p:cNvPr id="4" name="Picture 3" descr="predator prey graph">
            <a:extLst>
              <a:ext uri="{FF2B5EF4-FFF2-40B4-BE49-F238E27FC236}">
                <a16:creationId xmlns:a16="http://schemas.microsoft.com/office/drawing/2014/main" id="{195E0EBF-6CA8-1D9C-D397-0CD9BF9B3900}"/>
              </a:ext>
            </a:extLst>
          </p:cNvPr>
          <p:cNvPicPr>
            <a:picLocks noChangeAspect="1"/>
          </p:cNvPicPr>
          <p:nvPr/>
        </p:nvPicPr>
        <p:blipFill>
          <a:blip r:embed="rId3"/>
          <a:srcRect t="8554"/>
          <a:stretch>
            <a:fillRect/>
          </a:stretch>
        </p:blipFill>
        <p:spPr>
          <a:xfrm>
            <a:off x="1089660" y="1377139"/>
            <a:ext cx="9336024" cy="5193792"/>
          </a:xfrm>
          <a:prstGeom prst="rect">
            <a:avLst/>
          </a:prstGeom>
        </p:spPr>
      </p:pic>
      <p:sp>
        <p:nvSpPr>
          <p:cNvPr id="5" name="TextBox 4">
            <a:extLst>
              <a:ext uri="{FF2B5EF4-FFF2-40B4-BE49-F238E27FC236}">
                <a16:creationId xmlns:a16="http://schemas.microsoft.com/office/drawing/2014/main" id="{ADBFF2D2-315A-8FA7-71F0-66EA2A0D4CE7}"/>
              </a:ext>
              <a:ext uri="{C183D7F6-B498-43B3-948B-1728B52AA6E4}">
                <adec:decorative xmlns:adec="http://schemas.microsoft.com/office/drawing/2017/decorative" val="1"/>
              </a:ext>
            </a:extLst>
          </p:cNvPr>
          <p:cNvSpPr txBox="1"/>
          <p:nvPr/>
        </p:nvSpPr>
        <p:spPr>
          <a:xfrm>
            <a:off x="7690104" y="6570931"/>
            <a:ext cx="3958693" cy="287069"/>
          </a:xfrm>
          <a:prstGeom prst="rect">
            <a:avLst/>
          </a:prstGeom>
          <a:noFill/>
        </p:spPr>
        <p:txBody>
          <a:bodyPr wrap="square" lIns="0" tIns="0" rIns="0" bIns="0" rtlCol="0">
            <a:noAutofit/>
          </a:bodyPr>
          <a:lstStyle/>
          <a:p>
            <a:pPr algn="l"/>
            <a:r>
              <a:rPr lang="en-AU" sz="1000" dirty="0"/>
              <a:t>Source: </a:t>
            </a:r>
            <a:r>
              <a:rPr lang="en-AU" sz="1000" dirty="0">
                <a:hlinkClick r:id="rId4"/>
              </a:rPr>
              <a:t>Science 7-10: Working Scientifically processes guide</a:t>
            </a:r>
            <a:endParaRPr lang="en-AU" sz="1000" dirty="0"/>
          </a:p>
        </p:txBody>
      </p:sp>
    </p:spTree>
    <p:extLst>
      <p:ext uri="{BB962C8B-B14F-4D97-AF65-F5344CB8AC3E}">
        <p14:creationId xmlns:p14="http://schemas.microsoft.com/office/powerpoint/2010/main" val="25216462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6CF54-D6B1-441B-C1F4-9D658C9086F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38FBBF-D020-5778-9D68-2D175EDF05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125</a:t>
            </a:fld>
            <a:endParaRPr lang="en-AU"/>
          </a:p>
        </p:txBody>
      </p:sp>
      <p:sp>
        <p:nvSpPr>
          <p:cNvPr id="11" name="Title 10">
            <a:extLst>
              <a:ext uri="{FF2B5EF4-FFF2-40B4-BE49-F238E27FC236}">
                <a16:creationId xmlns:a16="http://schemas.microsoft.com/office/drawing/2014/main" id="{4596685C-E226-2D64-5457-C81ED3B12F04}"/>
              </a:ext>
            </a:extLst>
          </p:cNvPr>
          <p:cNvSpPr>
            <a:spLocks noGrp="1"/>
          </p:cNvSpPr>
          <p:nvPr>
            <p:ph type="title"/>
          </p:nvPr>
        </p:nvSpPr>
        <p:spPr>
          <a:xfrm>
            <a:off x="359999" y="360000"/>
            <a:ext cx="11483999" cy="545601"/>
          </a:xfrm>
        </p:spPr>
        <p:txBody>
          <a:bodyPr/>
          <a:lstStyle/>
          <a:p>
            <a:r>
              <a:rPr lang="en-AU"/>
              <a:t>2.2 Slow reveal graph (4 of 4)</a:t>
            </a:r>
          </a:p>
        </p:txBody>
      </p:sp>
      <p:sp>
        <p:nvSpPr>
          <p:cNvPr id="13" name="Text Placeholder 12">
            <a:extLst>
              <a:ext uri="{FF2B5EF4-FFF2-40B4-BE49-F238E27FC236}">
                <a16:creationId xmlns:a16="http://schemas.microsoft.com/office/drawing/2014/main" id="{D5F44F44-497C-E401-8D9E-A87791B0179A}"/>
              </a:ext>
            </a:extLst>
          </p:cNvPr>
          <p:cNvSpPr>
            <a:spLocks noGrp="1"/>
          </p:cNvSpPr>
          <p:nvPr>
            <p:ph type="body" sz="quarter" idx="18"/>
          </p:nvPr>
        </p:nvSpPr>
        <p:spPr>
          <a:xfrm>
            <a:off x="360000" y="982520"/>
            <a:ext cx="11483998" cy="356423"/>
          </a:xfrm>
        </p:spPr>
        <p:txBody>
          <a:bodyPr/>
          <a:lstStyle/>
          <a:p>
            <a:r>
              <a:rPr lang="en-AU"/>
              <a:t>What do you notice? What do you wonder?</a:t>
            </a:r>
          </a:p>
        </p:txBody>
      </p:sp>
      <p:pic>
        <p:nvPicPr>
          <p:cNvPr id="5" name="Picture 4" descr="predator prey graph">
            <a:extLst>
              <a:ext uri="{FF2B5EF4-FFF2-40B4-BE49-F238E27FC236}">
                <a16:creationId xmlns:a16="http://schemas.microsoft.com/office/drawing/2014/main" id="{62FE3FCE-FBB7-A1FD-9469-6F39F7A044AF}"/>
              </a:ext>
            </a:extLst>
          </p:cNvPr>
          <p:cNvPicPr>
            <a:picLocks noChangeAspect="1"/>
          </p:cNvPicPr>
          <p:nvPr/>
        </p:nvPicPr>
        <p:blipFill>
          <a:blip r:embed="rId3"/>
          <a:stretch>
            <a:fillRect/>
          </a:stretch>
        </p:blipFill>
        <p:spPr>
          <a:xfrm>
            <a:off x="1984248" y="1393874"/>
            <a:ext cx="7927848" cy="5287697"/>
          </a:xfrm>
          <a:prstGeom prst="rect">
            <a:avLst/>
          </a:prstGeom>
        </p:spPr>
      </p:pic>
      <p:sp>
        <p:nvSpPr>
          <p:cNvPr id="6" name="TextBox 5">
            <a:extLst>
              <a:ext uri="{FF2B5EF4-FFF2-40B4-BE49-F238E27FC236}">
                <a16:creationId xmlns:a16="http://schemas.microsoft.com/office/drawing/2014/main" id="{925AEF54-C563-D4C5-EC0F-435421654003}"/>
              </a:ext>
              <a:ext uri="{C183D7F6-B498-43B3-948B-1728B52AA6E4}">
                <adec:decorative xmlns:adec="http://schemas.microsoft.com/office/drawing/2017/decorative" val="1"/>
              </a:ext>
            </a:extLst>
          </p:cNvPr>
          <p:cNvSpPr txBox="1"/>
          <p:nvPr/>
        </p:nvSpPr>
        <p:spPr>
          <a:xfrm>
            <a:off x="7690104" y="6570931"/>
            <a:ext cx="3958693" cy="287069"/>
          </a:xfrm>
          <a:prstGeom prst="rect">
            <a:avLst/>
          </a:prstGeom>
          <a:noFill/>
        </p:spPr>
        <p:txBody>
          <a:bodyPr wrap="square" lIns="0" tIns="0" rIns="0" bIns="0" rtlCol="0">
            <a:noAutofit/>
          </a:bodyPr>
          <a:lstStyle/>
          <a:p>
            <a:pPr algn="l"/>
            <a:r>
              <a:rPr lang="en-AU" sz="1000" dirty="0"/>
              <a:t>Source: </a:t>
            </a:r>
            <a:r>
              <a:rPr lang="en-AU" sz="1000" dirty="0">
                <a:hlinkClick r:id="rId4"/>
              </a:rPr>
              <a:t>Science 7-10: Working Scientifically processes guide</a:t>
            </a:r>
            <a:endParaRPr lang="en-AU" sz="1000" dirty="0"/>
          </a:p>
        </p:txBody>
      </p:sp>
    </p:spTree>
    <p:extLst>
      <p:ext uri="{BB962C8B-B14F-4D97-AF65-F5344CB8AC3E}">
        <p14:creationId xmlns:p14="http://schemas.microsoft.com/office/powerpoint/2010/main" val="8747259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66AFB-C76A-CEF7-DD20-7CFFF622B34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DED10C-78A5-8C02-869C-459538A2AE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
        <p:nvSpPr>
          <p:cNvPr id="11" name="Title 10">
            <a:extLst>
              <a:ext uri="{FF2B5EF4-FFF2-40B4-BE49-F238E27FC236}">
                <a16:creationId xmlns:a16="http://schemas.microsoft.com/office/drawing/2014/main" id="{4AE57583-106B-4547-1FD1-BA8223C8685E}"/>
              </a:ext>
            </a:extLst>
          </p:cNvPr>
          <p:cNvSpPr>
            <a:spLocks noGrp="1"/>
          </p:cNvSpPr>
          <p:nvPr>
            <p:ph type="title"/>
          </p:nvPr>
        </p:nvSpPr>
        <p:spPr>
          <a:xfrm>
            <a:off x="359999" y="360000"/>
            <a:ext cx="11483999" cy="545601"/>
          </a:xfrm>
        </p:spPr>
        <p:txBody>
          <a:bodyPr/>
          <a:lstStyle/>
          <a:p>
            <a:r>
              <a:rPr lang="en-AU"/>
              <a:t>2.2 Identifying biotic and abiotic interactions (1 of 7)</a:t>
            </a:r>
          </a:p>
        </p:txBody>
      </p:sp>
      <p:sp>
        <p:nvSpPr>
          <p:cNvPr id="13" name="Text Placeholder 12">
            <a:extLst>
              <a:ext uri="{FF2B5EF4-FFF2-40B4-BE49-F238E27FC236}">
                <a16:creationId xmlns:a16="http://schemas.microsoft.com/office/drawing/2014/main" id="{65B7482B-BE78-98F9-E351-46DD101740C8}"/>
              </a:ext>
            </a:extLst>
          </p:cNvPr>
          <p:cNvSpPr>
            <a:spLocks noGrp="1"/>
          </p:cNvSpPr>
          <p:nvPr>
            <p:ph type="body" sz="quarter" idx="18"/>
          </p:nvPr>
        </p:nvSpPr>
        <p:spPr>
          <a:xfrm>
            <a:off x="360000" y="982520"/>
            <a:ext cx="11483998" cy="356423"/>
          </a:xfrm>
        </p:spPr>
        <p:txBody>
          <a:bodyPr/>
          <a:lstStyle/>
          <a:p>
            <a:r>
              <a:rPr lang="en-AU"/>
              <a:t>Worksheet</a:t>
            </a:r>
          </a:p>
        </p:txBody>
      </p:sp>
      <p:pic>
        <p:nvPicPr>
          <p:cNvPr id="6" name="Picture 5" descr="a student activity to identify interaction in an ecosystem">
            <a:extLst>
              <a:ext uri="{FF2B5EF4-FFF2-40B4-BE49-F238E27FC236}">
                <a16:creationId xmlns:a16="http://schemas.microsoft.com/office/drawing/2014/main" id="{5BE01D9D-5919-C2A0-FEB4-79F052D77858}"/>
              </a:ext>
            </a:extLst>
          </p:cNvPr>
          <p:cNvPicPr>
            <a:picLocks noChangeAspect="1"/>
          </p:cNvPicPr>
          <p:nvPr/>
        </p:nvPicPr>
        <p:blipFill>
          <a:blip r:embed="rId3"/>
          <a:stretch>
            <a:fillRect/>
          </a:stretch>
        </p:blipFill>
        <p:spPr>
          <a:xfrm>
            <a:off x="1602557" y="1501575"/>
            <a:ext cx="8850393" cy="5356425"/>
          </a:xfrm>
          <a:prstGeom prst="rect">
            <a:avLst/>
          </a:prstGeom>
        </p:spPr>
      </p:pic>
    </p:spTree>
    <p:extLst>
      <p:ext uri="{BB962C8B-B14F-4D97-AF65-F5344CB8AC3E}">
        <p14:creationId xmlns:p14="http://schemas.microsoft.com/office/powerpoint/2010/main" val="27607524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4A491-F832-C40A-FCDC-23BB5A10041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508F9A-B379-BB6D-CF07-AF0CBDA6D00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127</a:t>
            </a:fld>
            <a:endParaRPr lang="en-AU"/>
          </a:p>
        </p:txBody>
      </p:sp>
      <p:sp>
        <p:nvSpPr>
          <p:cNvPr id="11" name="Title 10">
            <a:extLst>
              <a:ext uri="{FF2B5EF4-FFF2-40B4-BE49-F238E27FC236}">
                <a16:creationId xmlns:a16="http://schemas.microsoft.com/office/drawing/2014/main" id="{B5F409BD-A90F-6185-7842-699B9BD905AE}"/>
              </a:ext>
            </a:extLst>
          </p:cNvPr>
          <p:cNvSpPr>
            <a:spLocks noGrp="1"/>
          </p:cNvSpPr>
          <p:nvPr>
            <p:ph type="title"/>
          </p:nvPr>
        </p:nvSpPr>
        <p:spPr>
          <a:xfrm>
            <a:off x="359999" y="360000"/>
            <a:ext cx="11483999" cy="545601"/>
          </a:xfrm>
        </p:spPr>
        <p:txBody>
          <a:bodyPr/>
          <a:lstStyle/>
          <a:p>
            <a:r>
              <a:rPr lang="en-AU"/>
              <a:t>2.2 Identifying biotic and abiotic interactions (2 of 7)</a:t>
            </a:r>
          </a:p>
        </p:txBody>
      </p:sp>
      <p:sp>
        <p:nvSpPr>
          <p:cNvPr id="13" name="Text Placeholder 12">
            <a:extLst>
              <a:ext uri="{FF2B5EF4-FFF2-40B4-BE49-F238E27FC236}">
                <a16:creationId xmlns:a16="http://schemas.microsoft.com/office/drawing/2014/main" id="{6CD7D1EE-EE4E-42E7-D06A-3DF9CB39EB61}"/>
              </a:ext>
            </a:extLst>
          </p:cNvPr>
          <p:cNvSpPr>
            <a:spLocks noGrp="1"/>
          </p:cNvSpPr>
          <p:nvPr>
            <p:ph type="body" sz="quarter" idx="18"/>
          </p:nvPr>
        </p:nvSpPr>
        <p:spPr>
          <a:xfrm>
            <a:off x="360000" y="982520"/>
            <a:ext cx="11483998" cy="356423"/>
          </a:xfrm>
        </p:spPr>
        <p:txBody>
          <a:bodyPr/>
          <a:lstStyle/>
          <a:p>
            <a:r>
              <a:rPr lang="en-AU"/>
              <a:t>Worksheet</a:t>
            </a:r>
          </a:p>
        </p:txBody>
      </p:sp>
      <p:pic>
        <p:nvPicPr>
          <p:cNvPr id="4" name="Picture 3" descr="A student activity to identift biotic and abiotic factors in an ecosystem">
            <a:extLst>
              <a:ext uri="{FF2B5EF4-FFF2-40B4-BE49-F238E27FC236}">
                <a16:creationId xmlns:a16="http://schemas.microsoft.com/office/drawing/2014/main" id="{938745B0-B1A8-6DBF-25DA-3C4196E76528}"/>
              </a:ext>
            </a:extLst>
          </p:cNvPr>
          <p:cNvPicPr>
            <a:picLocks noChangeAspect="1"/>
          </p:cNvPicPr>
          <p:nvPr/>
        </p:nvPicPr>
        <p:blipFill>
          <a:blip r:embed="rId3"/>
          <a:stretch>
            <a:fillRect/>
          </a:stretch>
        </p:blipFill>
        <p:spPr>
          <a:xfrm>
            <a:off x="1527142" y="1338512"/>
            <a:ext cx="8939222" cy="5357488"/>
          </a:xfrm>
          <a:prstGeom prst="rect">
            <a:avLst/>
          </a:prstGeom>
        </p:spPr>
      </p:pic>
      <p:sp>
        <p:nvSpPr>
          <p:cNvPr id="7" name="TextBox 6">
            <a:extLst>
              <a:ext uri="{FF2B5EF4-FFF2-40B4-BE49-F238E27FC236}">
                <a16:creationId xmlns:a16="http://schemas.microsoft.com/office/drawing/2014/main" id="{27159E66-11F2-BEFF-D775-B9D80211B4D1}"/>
              </a:ext>
            </a:extLst>
          </p:cNvPr>
          <p:cNvSpPr txBox="1"/>
          <p:nvPr/>
        </p:nvSpPr>
        <p:spPr>
          <a:xfrm>
            <a:off x="1687536" y="1442545"/>
            <a:ext cx="1833709" cy="348790"/>
          </a:xfrm>
          <a:prstGeom prst="rect">
            <a:avLst/>
          </a:prstGeom>
          <a:noFill/>
        </p:spPr>
        <p:txBody>
          <a:bodyPr wrap="square" lIns="0" tIns="0" rIns="0" bIns="0" rtlCol="0">
            <a:noAutofit/>
          </a:bodyPr>
          <a:lstStyle/>
          <a:p>
            <a:pPr algn="l"/>
            <a:r>
              <a:rPr lang="en-AU" sz="1700"/>
              <a:t>Abiotic component</a:t>
            </a:r>
          </a:p>
        </p:txBody>
      </p:sp>
      <p:sp>
        <p:nvSpPr>
          <p:cNvPr id="5" name="TextBox 4">
            <a:extLst>
              <a:ext uri="{FF2B5EF4-FFF2-40B4-BE49-F238E27FC236}">
                <a16:creationId xmlns:a16="http://schemas.microsoft.com/office/drawing/2014/main" id="{BA323C85-64DB-0E40-D4A4-E17D5918F74E}"/>
              </a:ext>
            </a:extLst>
          </p:cNvPr>
          <p:cNvSpPr txBox="1"/>
          <p:nvPr/>
        </p:nvSpPr>
        <p:spPr>
          <a:xfrm>
            <a:off x="4029861" y="1415862"/>
            <a:ext cx="1833709" cy="348790"/>
          </a:xfrm>
          <a:prstGeom prst="rect">
            <a:avLst/>
          </a:prstGeom>
          <a:noFill/>
        </p:spPr>
        <p:txBody>
          <a:bodyPr wrap="square" lIns="0" tIns="0" rIns="0" bIns="0" rtlCol="0">
            <a:noAutofit/>
          </a:bodyPr>
          <a:lstStyle/>
          <a:p>
            <a:pPr algn="l"/>
            <a:r>
              <a:rPr lang="en-AU" sz="1700"/>
              <a:t>Biotic component</a:t>
            </a:r>
          </a:p>
        </p:txBody>
      </p:sp>
      <p:sp>
        <p:nvSpPr>
          <p:cNvPr id="6" name="TextBox 5">
            <a:extLst>
              <a:ext uri="{FF2B5EF4-FFF2-40B4-BE49-F238E27FC236}">
                <a16:creationId xmlns:a16="http://schemas.microsoft.com/office/drawing/2014/main" id="{36ED074A-EAF7-796D-CF62-C48C727D195E}"/>
              </a:ext>
            </a:extLst>
          </p:cNvPr>
          <p:cNvSpPr txBox="1"/>
          <p:nvPr/>
        </p:nvSpPr>
        <p:spPr>
          <a:xfrm>
            <a:off x="6331257" y="1415862"/>
            <a:ext cx="1833709" cy="348790"/>
          </a:xfrm>
          <a:prstGeom prst="rect">
            <a:avLst/>
          </a:prstGeom>
          <a:noFill/>
        </p:spPr>
        <p:txBody>
          <a:bodyPr wrap="square" lIns="0" tIns="0" rIns="0" bIns="0" rtlCol="0">
            <a:noAutofit/>
          </a:bodyPr>
          <a:lstStyle/>
          <a:p>
            <a:pPr algn="l"/>
            <a:r>
              <a:rPr lang="en-AU" sz="1700"/>
              <a:t>Biotic component</a:t>
            </a:r>
          </a:p>
        </p:txBody>
      </p:sp>
      <p:sp>
        <p:nvSpPr>
          <p:cNvPr id="8" name="TextBox 7">
            <a:extLst>
              <a:ext uri="{FF2B5EF4-FFF2-40B4-BE49-F238E27FC236}">
                <a16:creationId xmlns:a16="http://schemas.microsoft.com/office/drawing/2014/main" id="{F2A05058-978E-CF8A-A3D3-2570FFE9C346}"/>
              </a:ext>
            </a:extLst>
          </p:cNvPr>
          <p:cNvSpPr txBox="1"/>
          <p:nvPr/>
        </p:nvSpPr>
        <p:spPr>
          <a:xfrm>
            <a:off x="8526446" y="1415862"/>
            <a:ext cx="1833709" cy="348790"/>
          </a:xfrm>
          <a:prstGeom prst="rect">
            <a:avLst/>
          </a:prstGeom>
          <a:noFill/>
        </p:spPr>
        <p:txBody>
          <a:bodyPr wrap="square" lIns="0" tIns="0" rIns="0" bIns="0" rtlCol="0">
            <a:noAutofit/>
          </a:bodyPr>
          <a:lstStyle/>
          <a:p>
            <a:pPr algn="l"/>
            <a:r>
              <a:rPr lang="en-AU" sz="1700"/>
              <a:t>Biotic component</a:t>
            </a:r>
          </a:p>
        </p:txBody>
      </p:sp>
    </p:spTree>
    <p:extLst>
      <p:ext uri="{BB962C8B-B14F-4D97-AF65-F5344CB8AC3E}">
        <p14:creationId xmlns:p14="http://schemas.microsoft.com/office/powerpoint/2010/main" val="317838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75596-CAF0-2936-650A-B0827EB0491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7FB0CD-0407-47C8-EA1B-0CA659044B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128</a:t>
            </a:fld>
            <a:endParaRPr lang="en-AU"/>
          </a:p>
        </p:txBody>
      </p:sp>
      <p:sp>
        <p:nvSpPr>
          <p:cNvPr id="11" name="Title 10">
            <a:extLst>
              <a:ext uri="{FF2B5EF4-FFF2-40B4-BE49-F238E27FC236}">
                <a16:creationId xmlns:a16="http://schemas.microsoft.com/office/drawing/2014/main" id="{92A3F08A-F1BA-0E5A-E350-4361A12F57E1}"/>
              </a:ext>
            </a:extLst>
          </p:cNvPr>
          <p:cNvSpPr>
            <a:spLocks noGrp="1"/>
          </p:cNvSpPr>
          <p:nvPr>
            <p:ph type="title"/>
          </p:nvPr>
        </p:nvSpPr>
        <p:spPr>
          <a:xfrm>
            <a:off x="359999" y="360000"/>
            <a:ext cx="11483999" cy="545601"/>
          </a:xfrm>
        </p:spPr>
        <p:txBody>
          <a:bodyPr/>
          <a:lstStyle/>
          <a:p>
            <a:r>
              <a:rPr lang="en-AU"/>
              <a:t>2.2 Identifying biotic and abiotic interactions (3 of 7)</a:t>
            </a:r>
          </a:p>
        </p:txBody>
      </p:sp>
      <p:sp>
        <p:nvSpPr>
          <p:cNvPr id="13" name="Text Placeholder 12">
            <a:extLst>
              <a:ext uri="{FF2B5EF4-FFF2-40B4-BE49-F238E27FC236}">
                <a16:creationId xmlns:a16="http://schemas.microsoft.com/office/drawing/2014/main" id="{326648BF-F48F-B8A3-15C3-911EB84A01C0}"/>
              </a:ext>
            </a:extLst>
          </p:cNvPr>
          <p:cNvSpPr>
            <a:spLocks noGrp="1"/>
          </p:cNvSpPr>
          <p:nvPr>
            <p:ph type="body" sz="quarter" idx="18"/>
          </p:nvPr>
        </p:nvSpPr>
        <p:spPr>
          <a:xfrm>
            <a:off x="360000" y="982520"/>
            <a:ext cx="11483998" cy="356423"/>
          </a:xfrm>
        </p:spPr>
        <p:txBody>
          <a:bodyPr/>
          <a:lstStyle/>
          <a:p>
            <a:r>
              <a:rPr lang="en-AU"/>
              <a:t>Worksheet</a:t>
            </a:r>
          </a:p>
        </p:txBody>
      </p:sp>
      <p:pic>
        <p:nvPicPr>
          <p:cNvPr id="4" name="Picture 3" descr="A student activity to identift biotic and abiotic factors in an ecosystem">
            <a:extLst>
              <a:ext uri="{FF2B5EF4-FFF2-40B4-BE49-F238E27FC236}">
                <a16:creationId xmlns:a16="http://schemas.microsoft.com/office/drawing/2014/main" id="{5013559C-EC44-E985-043F-F9B41639C091}"/>
              </a:ext>
            </a:extLst>
          </p:cNvPr>
          <p:cNvPicPr>
            <a:picLocks noChangeAspect="1"/>
          </p:cNvPicPr>
          <p:nvPr/>
        </p:nvPicPr>
        <p:blipFill>
          <a:blip r:embed="rId3"/>
          <a:srcRect t="12831"/>
          <a:stretch/>
        </p:blipFill>
        <p:spPr>
          <a:xfrm>
            <a:off x="1423447" y="1415862"/>
            <a:ext cx="9562876" cy="5322580"/>
          </a:xfrm>
          <a:prstGeom prst="rect">
            <a:avLst/>
          </a:prstGeom>
        </p:spPr>
      </p:pic>
      <p:sp>
        <p:nvSpPr>
          <p:cNvPr id="12" name="Text Placeholder 11">
            <a:extLst>
              <a:ext uri="{FF2B5EF4-FFF2-40B4-BE49-F238E27FC236}">
                <a16:creationId xmlns:a16="http://schemas.microsoft.com/office/drawing/2014/main" id="{DB242154-FCFE-4787-6BF3-E3D8A1B3C83B}"/>
              </a:ext>
            </a:extLst>
          </p:cNvPr>
          <p:cNvSpPr>
            <a:spLocks noGrp="1"/>
          </p:cNvSpPr>
          <p:nvPr>
            <p:ph type="body" sz="quarter" idx="17"/>
          </p:nvPr>
        </p:nvSpPr>
        <p:spPr>
          <a:xfrm>
            <a:off x="4184140" y="4803412"/>
            <a:ext cx="2150672" cy="825031"/>
          </a:xfrm>
          <a:ln w="19050">
            <a:solidFill>
              <a:schemeClr val="tx1"/>
            </a:solidFill>
          </a:ln>
        </p:spPr>
        <p:txBody>
          <a:bodyPr/>
          <a:lstStyle/>
          <a:p>
            <a:pPr algn="ctr">
              <a:lnSpc>
                <a:spcPct val="100000"/>
              </a:lnSpc>
            </a:pPr>
            <a:r>
              <a:rPr lang="en-AU" sz="1600"/>
              <a:t>These abiotic components impact the plants ability to survive.</a:t>
            </a:r>
          </a:p>
        </p:txBody>
      </p:sp>
    </p:spTree>
    <p:extLst>
      <p:ext uri="{BB962C8B-B14F-4D97-AF65-F5344CB8AC3E}">
        <p14:creationId xmlns:p14="http://schemas.microsoft.com/office/powerpoint/2010/main" val="14885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B88E8-EF6D-6534-7231-95D32A48661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0BBD0B-6C12-1D88-6B44-A3A34D0EDC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129</a:t>
            </a:fld>
            <a:endParaRPr lang="en-AU"/>
          </a:p>
        </p:txBody>
      </p:sp>
      <p:sp>
        <p:nvSpPr>
          <p:cNvPr id="11" name="Title 10">
            <a:extLst>
              <a:ext uri="{FF2B5EF4-FFF2-40B4-BE49-F238E27FC236}">
                <a16:creationId xmlns:a16="http://schemas.microsoft.com/office/drawing/2014/main" id="{156D0BE6-9475-2BC8-DFF9-072F80BB96AE}"/>
              </a:ext>
            </a:extLst>
          </p:cNvPr>
          <p:cNvSpPr>
            <a:spLocks noGrp="1"/>
          </p:cNvSpPr>
          <p:nvPr>
            <p:ph type="title"/>
          </p:nvPr>
        </p:nvSpPr>
        <p:spPr>
          <a:xfrm>
            <a:off x="359999" y="360000"/>
            <a:ext cx="11483999" cy="545601"/>
          </a:xfrm>
        </p:spPr>
        <p:txBody>
          <a:bodyPr/>
          <a:lstStyle/>
          <a:p>
            <a:r>
              <a:rPr lang="en-AU"/>
              <a:t>2.2 Identifying biotic and abiotic interactions (4 of 7)</a:t>
            </a:r>
          </a:p>
        </p:txBody>
      </p:sp>
      <p:sp>
        <p:nvSpPr>
          <p:cNvPr id="13" name="Text Placeholder 12">
            <a:extLst>
              <a:ext uri="{FF2B5EF4-FFF2-40B4-BE49-F238E27FC236}">
                <a16:creationId xmlns:a16="http://schemas.microsoft.com/office/drawing/2014/main" id="{87DCDC76-A36A-D5C8-2287-7A2CC7E39467}"/>
              </a:ext>
            </a:extLst>
          </p:cNvPr>
          <p:cNvSpPr>
            <a:spLocks noGrp="1"/>
          </p:cNvSpPr>
          <p:nvPr>
            <p:ph type="body" sz="quarter" idx="18"/>
          </p:nvPr>
        </p:nvSpPr>
        <p:spPr>
          <a:xfrm>
            <a:off x="360000" y="982520"/>
            <a:ext cx="11483998" cy="356423"/>
          </a:xfrm>
        </p:spPr>
        <p:txBody>
          <a:bodyPr/>
          <a:lstStyle/>
          <a:p>
            <a:r>
              <a:rPr lang="en-AU"/>
              <a:t>Worksheet</a:t>
            </a:r>
          </a:p>
        </p:txBody>
      </p:sp>
      <p:pic>
        <p:nvPicPr>
          <p:cNvPr id="4" name="Picture 3" descr="A student activity to identift biotic and abiotic factors in an ecosystem">
            <a:extLst>
              <a:ext uri="{FF2B5EF4-FFF2-40B4-BE49-F238E27FC236}">
                <a16:creationId xmlns:a16="http://schemas.microsoft.com/office/drawing/2014/main" id="{9663DE7C-13EE-6E31-B2BB-DBA81D62909D}"/>
              </a:ext>
            </a:extLst>
          </p:cNvPr>
          <p:cNvPicPr>
            <a:picLocks noChangeAspect="1"/>
          </p:cNvPicPr>
          <p:nvPr/>
        </p:nvPicPr>
        <p:blipFill>
          <a:blip r:embed="rId3"/>
          <a:srcRect t="12872" b="12768"/>
          <a:stretch>
            <a:fillRect/>
          </a:stretch>
        </p:blipFill>
        <p:spPr>
          <a:xfrm>
            <a:off x="2079626" y="2143309"/>
            <a:ext cx="9044374" cy="4515571"/>
          </a:xfrm>
          <a:prstGeom prst="rect">
            <a:avLst/>
          </a:prstGeom>
        </p:spPr>
      </p:pic>
      <p:sp>
        <p:nvSpPr>
          <p:cNvPr id="5" name="Text Placeholder 11">
            <a:extLst>
              <a:ext uri="{FF2B5EF4-FFF2-40B4-BE49-F238E27FC236}">
                <a16:creationId xmlns:a16="http://schemas.microsoft.com/office/drawing/2014/main" id="{835228D1-F54E-E11B-904A-866F0C7BAB23}"/>
              </a:ext>
            </a:extLst>
          </p:cNvPr>
          <p:cNvSpPr>
            <a:spLocks noGrp="1"/>
          </p:cNvSpPr>
          <p:nvPr>
            <p:ph type="body" sz="quarter" idx="17"/>
          </p:nvPr>
        </p:nvSpPr>
        <p:spPr>
          <a:xfrm>
            <a:off x="4296869" y="1652466"/>
            <a:ext cx="2423528" cy="1516670"/>
          </a:xfrm>
          <a:ln w="19050">
            <a:solidFill>
              <a:schemeClr val="tx1"/>
            </a:solidFill>
          </a:ln>
        </p:spPr>
        <p:txBody>
          <a:bodyPr/>
          <a:lstStyle/>
          <a:p>
            <a:pPr algn="ctr">
              <a:lnSpc>
                <a:spcPct val="100000"/>
              </a:lnSpc>
            </a:pPr>
            <a:r>
              <a:rPr lang="en-AU" sz="1600" dirty="0"/>
              <a:t>Grass is a food source for kangaroos, wombats and blue tongue lizards. This food availability supports the survival of these animals.</a:t>
            </a:r>
          </a:p>
        </p:txBody>
      </p:sp>
      <p:sp>
        <p:nvSpPr>
          <p:cNvPr id="6" name="TextBox 5">
            <a:extLst>
              <a:ext uri="{FF2B5EF4-FFF2-40B4-BE49-F238E27FC236}">
                <a16:creationId xmlns:a16="http://schemas.microsoft.com/office/drawing/2014/main" id="{9A2908A3-A3A0-466A-D9A9-B019BAAE4B7F}"/>
              </a:ext>
            </a:extLst>
          </p:cNvPr>
          <p:cNvSpPr txBox="1"/>
          <p:nvPr/>
        </p:nvSpPr>
        <p:spPr>
          <a:xfrm>
            <a:off x="8414546" y="1379430"/>
            <a:ext cx="3069454" cy="1077218"/>
          </a:xfrm>
          <a:prstGeom prst="rect">
            <a:avLst/>
          </a:prstGeom>
          <a:noFill/>
          <a:ln w="19050">
            <a:solidFill>
              <a:schemeClr val="tx1"/>
            </a:solidFill>
          </a:ln>
        </p:spPr>
        <p:txBody>
          <a:bodyPr wrap="square">
            <a:spAutoFit/>
          </a:bodyPr>
          <a:lstStyle/>
          <a:p>
            <a:r>
              <a:rPr lang="en-AU" sz="1600" dirty="0"/>
              <a:t>There is competition for the grass as a food source between the wombat, kangaroo and the blue tongue lizard.</a:t>
            </a:r>
          </a:p>
        </p:txBody>
      </p:sp>
    </p:spTree>
    <p:extLst>
      <p:ext uri="{BB962C8B-B14F-4D97-AF65-F5344CB8AC3E}">
        <p14:creationId xmlns:p14="http://schemas.microsoft.com/office/powerpoint/2010/main" val="285208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B31BE-1004-0037-1278-28951C96350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BAC620C-C53D-DE85-2CE7-0B9034ECD6DD}"/>
              </a:ext>
            </a:extLst>
          </p:cNvPr>
          <p:cNvSpPr>
            <a:spLocks noGrp="1"/>
          </p:cNvSpPr>
          <p:nvPr>
            <p:ph type="title"/>
          </p:nvPr>
        </p:nvSpPr>
        <p:spPr/>
        <p:txBody>
          <a:bodyPr/>
          <a:lstStyle/>
          <a:p>
            <a:r>
              <a:rPr lang="en-AU" dirty="0"/>
              <a:t>1.1 Which system does it belong to? (3 of 4)</a:t>
            </a:r>
          </a:p>
        </p:txBody>
      </p:sp>
      <p:sp>
        <p:nvSpPr>
          <p:cNvPr id="2" name="Text Placeholder 1">
            <a:extLst>
              <a:ext uri="{FF2B5EF4-FFF2-40B4-BE49-F238E27FC236}">
                <a16:creationId xmlns:a16="http://schemas.microsoft.com/office/drawing/2014/main" id="{D1F41482-0EDD-FD9F-9CFF-149EBFE6165E}"/>
              </a:ext>
            </a:extLst>
          </p:cNvPr>
          <p:cNvSpPr>
            <a:spLocks noGrp="1"/>
          </p:cNvSpPr>
          <p:nvPr>
            <p:ph type="body" sz="quarter" idx="18"/>
          </p:nvPr>
        </p:nvSpPr>
        <p:spPr/>
        <p:txBody>
          <a:bodyPr/>
          <a:lstStyle/>
          <a:p>
            <a:r>
              <a:rPr lang="en-AU" dirty="0"/>
              <a:t>Match the relevant organisms to the ecosystem.</a:t>
            </a:r>
          </a:p>
        </p:txBody>
      </p:sp>
      <p:pic>
        <p:nvPicPr>
          <p:cNvPr id="4" name="Picture 3" descr="An image of the diaphragm">
            <a:extLst>
              <a:ext uri="{FF2B5EF4-FFF2-40B4-BE49-F238E27FC236}">
                <a16:creationId xmlns:a16="http://schemas.microsoft.com/office/drawing/2014/main" id="{58A7A1A0-71A6-ED3A-3D13-4888633ED8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3529" y1="9615" x2="23529" y2="9615"/>
                        <a14:foregroundMark x1="39216" y1="11538" x2="39216" y2="11538"/>
                        <a14:foregroundMark x1="52451" y1="15385" x2="52451" y2="15385"/>
                        <a14:foregroundMark x1="50490" y1="17308" x2="50490" y2="17308"/>
                        <a14:foregroundMark x1="51961" y1="16346" x2="51961" y2="16346"/>
                        <a14:foregroundMark x1="51961" y1="16346" x2="51961" y2="16346"/>
                        <a14:foregroundMark x1="52451" y1="16346" x2="52451" y2="16346"/>
                        <a14:foregroundMark x1="52451" y1="16346" x2="52451" y2="16346"/>
                        <a14:foregroundMark x1="21569" y1="11538" x2="21569" y2="11538"/>
                        <a14:foregroundMark x1="23529" y1="10577" x2="23529" y2="10577"/>
                        <a14:foregroundMark x1="9804" y1="32692" x2="9804" y2="32692"/>
                        <a14:foregroundMark x1="51961" y1="16346" x2="51961" y2="16346"/>
                        <a14:foregroundMark x1="52451" y1="16346" x2="52451" y2="16346"/>
                        <a14:foregroundMark x1="52451" y1="17308" x2="52451" y2="17308"/>
                        <a14:foregroundMark x1="52451" y1="16346" x2="52451" y2="16346"/>
                        <a14:foregroundMark x1="52451" y1="16346" x2="52451" y2="16346"/>
                        <a14:foregroundMark x1="23529" y1="10577" x2="23529" y2="10577"/>
                        <a14:foregroundMark x1="23529" y1="10577" x2="23529" y2="10577"/>
                        <a14:foregroundMark x1="23039" y1="10577" x2="23039" y2="10577"/>
                        <a14:foregroundMark x1="51961" y1="16346" x2="52941" y2="16346"/>
                        <a14:foregroundMark x1="53922" y1="17308" x2="50490" y2="16346"/>
                        <a14:backgroundMark x1="39216" y1="10577" x2="39216" y2="10577"/>
                        <a14:backgroundMark x1="23529" y1="8654" x2="23529" y2="8654"/>
                        <a14:backgroundMark x1="53922" y1="14423" x2="53922" y2="14423"/>
                      </a14:backgroundRemoval>
                    </a14:imgEffect>
                  </a14:imgLayer>
                </a14:imgProps>
              </a:ext>
            </a:extLst>
          </a:blip>
          <a:stretch>
            <a:fillRect/>
          </a:stretch>
        </p:blipFill>
        <p:spPr>
          <a:xfrm>
            <a:off x="628220" y="1780121"/>
            <a:ext cx="1608583" cy="820062"/>
          </a:xfrm>
          <a:prstGeom prst="rect">
            <a:avLst/>
          </a:prstGeom>
        </p:spPr>
      </p:pic>
      <p:sp>
        <p:nvSpPr>
          <p:cNvPr id="5" name="TextBox 4">
            <a:extLst>
              <a:ext uri="{FF2B5EF4-FFF2-40B4-BE49-F238E27FC236}">
                <a16:creationId xmlns:a16="http://schemas.microsoft.com/office/drawing/2014/main" id="{70810BC3-E996-FD00-3B1A-B79CAB3E753B}"/>
              </a:ext>
            </a:extLst>
          </p:cNvPr>
          <p:cNvSpPr txBox="1"/>
          <p:nvPr/>
        </p:nvSpPr>
        <p:spPr>
          <a:xfrm>
            <a:off x="843776" y="2073912"/>
            <a:ext cx="1134730" cy="352717"/>
          </a:xfrm>
          <a:prstGeom prst="rect">
            <a:avLst/>
          </a:prstGeom>
          <a:noFill/>
        </p:spPr>
        <p:txBody>
          <a:bodyPr wrap="square" lIns="0" tIns="0" rIns="0" bIns="0" rtlCol="0">
            <a:noAutofit/>
          </a:bodyPr>
          <a:lstStyle/>
          <a:p>
            <a:pPr algn="l"/>
            <a:r>
              <a:rPr lang="en-AU" sz="1800" dirty="0"/>
              <a:t>Diaphragm</a:t>
            </a:r>
          </a:p>
        </p:txBody>
      </p:sp>
      <p:pic>
        <p:nvPicPr>
          <p:cNvPr id="6" name="Picture 5" descr="An image of a horse">
            <a:extLst>
              <a:ext uri="{FF2B5EF4-FFF2-40B4-BE49-F238E27FC236}">
                <a16:creationId xmlns:a16="http://schemas.microsoft.com/office/drawing/2014/main" id="{4486B971-D6AA-9C55-D94D-6C73DEEB69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0" b="92800" l="4734" r="89941">
                        <a14:foregroundMark x1="5325" y1="32800" x2="5325" y2="32800"/>
                        <a14:foregroundMark x1="34911" y1="91200" x2="34911" y2="91200"/>
                        <a14:foregroundMark x1="46154" y1="91200" x2="46154" y2="91200"/>
                        <a14:foregroundMark x1="74556" y1="87200" x2="74556" y2="87200"/>
                        <a14:foregroundMark x1="78698" y1="92800" x2="78698" y2="92800"/>
                        <a14:foregroundMark x1="71598" y1="92800" x2="71598" y2="92800"/>
                      </a14:backgroundRemoval>
                    </a14:imgEffect>
                  </a14:imgLayer>
                </a14:imgProps>
              </a:ext>
            </a:extLst>
          </a:blip>
          <a:stretch>
            <a:fillRect/>
          </a:stretch>
        </p:blipFill>
        <p:spPr>
          <a:xfrm>
            <a:off x="92514" y="3039511"/>
            <a:ext cx="1108724" cy="820062"/>
          </a:xfrm>
          <a:prstGeom prst="rect">
            <a:avLst/>
          </a:prstGeom>
        </p:spPr>
      </p:pic>
      <p:sp>
        <p:nvSpPr>
          <p:cNvPr id="7" name="TextBox 6">
            <a:extLst>
              <a:ext uri="{FF2B5EF4-FFF2-40B4-BE49-F238E27FC236}">
                <a16:creationId xmlns:a16="http://schemas.microsoft.com/office/drawing/2014/main" id="{B6FF8FCE-D3CE-12A7-EA42-156793F5456D}"/>
              </a:ext>
            </a:extLst>
          </p:cNvPr>
          <p:cNvSpPr txBox="1"/>
          <p:nvPr/>
        </p:nvSpPr>
        <p:spPr>
          <a:xfrm>
            <a:off x="431666" y="3907741"/>
            <a:ext cx="1134730" cy="352717"/>
          </a:xfrm>
          <a:prstGeom prst="rect">
            <a:avLst/>
          </a:prstGeom>
          <a:noFill/>
        </p:spPr>
        <p:txBody>
          <a:bodyPr wrap="square" lIns="0" tIns="0" rIns="0" bIns="0" rtlCol="0">
            <a:noAutofit/>
          </a:bodyPr>
          <a:lstStyle/>
          <a:p>
            <a:pPr algn="l"/>
            <a:r>
              <a:rPr lang="en-AU" sz="1800"/>
              <a:t>Horse</a:t>
            </a:r>
          </a:p>
        </p:txBody>
      </p:sp>
      <p:pic>
        <p:nvPicPr>
          <p:cNvPr id="9" name="Picture 8" descr="An image of a goat">
            <a:extLst>
              <a:ext uri="{FF2B5EF4-FFF2-40B4-BE49-F238E27FC236}">
                <a16:creationId xmlns:a16="http://schemas.microsoft.com/office/drawing/2014/main" id="{F6DA4159-4DB7-83E4-CB9F-14D90BB3DC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591158" y="3164060"/>
            <a:ext cx="828790" cy="667980"/>
          </a:xfrm>
          <a:prstGeom prst="rect">
            <a:avLst/>
          </a:prstGeom>
        </p:spPr>
      </p:pic>
      <p:sp>
        <p:nvSpPr>
          <p:cNvPr id="14" name="TextBox 13">
            <a:extLst>
              <a:ext uri="{FF2B5EF4-FFF2-40B4-BE49-F238E27FC236}">
                <a16:creationId xmlns:a16="http://schemas.microsoft.com/office/drawing/2014/main" id="{FC95A5F8-C991-A0A5-A63D-97822B8057D8}"/>
              </a:ext>
            </a:extLst>
          </p:cNvPr>
          <p:cNvSpPr txBox="1"/>
          <p:nvPr/>
        </p:nvSpPr>
        <p:spPr>
          <a:xfrm>
            <a:off x="1339885" y="3890634"/>
            <a:ext cx="1557786" cy="224253"/>
          </a:xfrm>
          <a:prstGeom prst="rect">
            <a:avLst/>
          </a:prstGeom>
          <a:noFill/>
        </p:spPr>
        <p:txBody>
          <a:bodyPr wrap="square" lIns="0" tIns="0" rIns="0" bIns="0" rtlCol="0">
            <a:noAutofit/>
          </a:bodyPr>
          <a:lstStyle/>
          <a:p>
            <a:pPr algn="l"/>
            <a:r>
              <a:rPr lang="en-AU" sz="1800"/>
              <a:t>Mountain goat</a:t>
            </a:r>
          </a:p>
        </p:txBody>
      </p:sp>
      <p:pic>
        <p:nvPicPr>
          <p:cNvPr id="19" name="Picture 18" descr="An image of the lower respiratory tract">
            <a:extLst>
              <a:ext uri="{FF2B5EF4-FFF2-40B4-BE49-F238E27FC236}">
                <a16:creationId xmlns:a16="http://schemas.microsoft.com/office/drawing/2014/main" id="{6331CC57-8ABE-4703-4CF6-D38C1BE69B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426" b="97525" l="5000" r="90000">
                        <a14:foregroundMark x1="71923" y1="92079" x2="71923" y2="92079"/>
                        <a14:foregroundMark x1="81923" y1="97525" x2="81923" y2="97525"/>
                        <a14:foregroundMark x1="81154" y1="7426" x2="81154" y2="7426"/>
                        <a14:foregroundMark x1="9615" y1="50990" x2="9615" y2="50990"/>
                        <a14:foregroundMark x1="6154" y1="54950" x2="6154" y2="54950"/>
                        <a14:foregroundMark x1="5000" y1="57921" x2="5000" y2="57921"/>
                      </a14:backgroundRemoval>
                    </a14:imgEffect>
                  </a14:imgLayer>
                </a14:imgProps>
              </a:ext>
            </a:extLst>
          </a:blip>
          <a:stretch>
            <a:fillRect/>
          </a:stretch>
        </p:blipFill>
        <p:spPr>
          <a:xfrm rot="5400000">
            <a:off x="71121" y="4513223"/>
            <a:ext cx="2024742" cy="1573069"/>
          </a:xfrm>
          <a:prstGeom prst="rect">
            <a:avLst/>
          </a:prstGeom>
        </p:spPr>
      </p:pic>
      <p:sp>
        <p:nvSpPr>
          <p:cNvPr id="25" name="TextBox 24">
            <a:extLst>
              <a:ext uri="{FF2B5EF4-FFF2-40B4-BE49-F238E27FC236}">
                <a16:creationId xmlns:a16="http://schemas.microsoft.com/office/drawing/2014/main" id="{C4410802-D21B-57AE-B77B-19527877937E}"/>
              </a:ext>
            </a:extLst>
          </p:cNvPr>
          <p:cNvSpPr txBox="1"/>
          <p:nvPr/>
        </p:nvSpPr>
        <p:spPr>
          <a:xfrm>
            <a:off x="293271" y="6226086"/>
            <a:ext cx="1844195" cy="326314"/>
          </a:xfrm>
          <a:prstGeom prst="rect">
            <a:avLst/>
          </a:prstGeom>
          <a:noFill/>
        </p:spPr>
        <p:txBody>
          <a:bodyPr wrap="square" lIns="0" tIns="0" rIns="0" bIns="0" rtlCol="0">
            <a:noAutofit/>
          </a:bodyPr>
          <a:lstStyle/>
          <a:p>
            <a:pPr algn="l"/>
            <a:r>
              <a:rPr lang="en-AU" sz="1800" dirty="0"/>
              <a:t>Lower respiratory system</a:t>
            </a:r>
          </a:p>
        </p:txBody>
      </p:sp>
      <p:pic>
        <p:nvPicPr>
          <p:cNvPr id="26" name="Picture 25" descr="An image of a tree">
            <a:extLst>
              <a:ext uri="{FF2B5EF4-FFF2-40B4-BE49-F238E27FC236}">
                <a16:creationId xmlns:a16="http://schemas.microsoft.com/office/drawing/2014/main" id="{0127C98B-EBEE-FA90-A40F-47BEB838A3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389558" y="5046588"/>
            <a:ext cx="971685" cy="1028844"/>
          </a:xfrm>
          <a:prstGeom prst="rect">
            <a:avLst/>
          </a:prstGeom>
        </p:spPr>
      </p:pic>
      <p:sp>
        <p:nvSpPr>
          <p:cNvPr id="27" name="TextBox 26">
            <a:extLst>
              <a:ext uri="{FF2B5EF4-FFF2-40B4-BE49-F238E27FC236}">
                <a16:creationId xmlns:a16="http://schemas.microsoft.com/office/drawing/2014/main" id="{85D4B2BB-76D9-635A-32FE-ED84F2497AFC}"/>
              </a:ext>
            </a:extLst>
          </p:cNvPr>
          <p:cNvSpPr txBox="1"/>
          <p:nvPr/>
        </p:nvSpPr>
        <p:spPr>
          <a:xfrm>
            <a:off x="2615833" y="6049728"/>
            <a:ext cx="1134730" cy="352717"/>
          </a:xfrm>
          <a:prstGeom prst="rect">
            <a:avLst/>
          </a:prstGeom>
          <a:noFill/>
        </p:spPr>
        <p:txBody>
          <a:bodyPr wrap="square" lIns="0" tIns="0" rIns="0" bIns="0" rtlCol="0">
            <a:noAutofit/>
          </a:bodyPr>
          <a:lstStyle/>
          <a:p>
            <a:pPr algn="l"/>
            <a:r>
              <a:rPr lang="en-AU" sz="1800" dirty="0"/>
              <a:t>Tree</a:t>
            </a:r>
          </a:p>
        </p:txBody>
      </p:sp>
      <p:pic>
        <p:nvPicPr>
          <p:cNvPr id="8" name="Content Placeholder 13" descr="An image of a landscape with mountains, a river and ocean">
            <a:extLst>
              <a:ext uri="{FF2B5EF4-FFF2-40B4-BE49-F238E27FC236}">
                <a16:creationId xmlns:a16="http://schemas.microsoft.com/office/drawing/2014/main" id="{26122753-859D-FD2A-6BFE-5929E344CD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385" b="96308" l="1099" r="94139">
                        <a14:foregroundMark x1="8181" y1="36769" x2="8181" y2="36769"/>
                        <a14:foregroundMark x1="5128" y1="47692" x2="5128" y2="47692"/>
                        <a14:foregroundMark x1="5861" y1="36462" x2="5861" y2="36462"/>
                        <a14:foregroundMark x1="5128" y1="36769" x2="5128" y2="36769"/>
                        <a14:foregroundMark x1="2808" y1="38615" x2="2808" y2="38615"/>
                        <a14:foregroundMark x1="35775" y1="8615" x2="35775" y2="8615"/>
                        <a14:foregroundMark x1="37485" y1="3385" x2="37485" y2="3385"/>
                        <a14:foregroundMark x1="36874" y1="15385" x2="36874" y2="15385"/>
                        <a14:foregroundMark x1="41026" y1="12923" x2="41026" y2="12923"/>
                        <a14:foregroundMark x1="7082" y1="46615" x2="7082" y2="46615"/>
                        <a14:foregroundMark x1="9768" y1="58615" x2="9768" y2="58615"/>
                        <a14:foregroundMark x1="1954" y1="40000" x2="1954" y2="40000"/>
                        <a14:foregroundMark x1="1221" y1="36154" x2="1221" y2="36154"/>
                        <a14:foregroundMark x1="5128" y1="43538" x2="8669" y2="55846"/>
                        <a14:foregroundMark x1="8669" y1="55846" x2="25031" y2="61692"/>
                        <a14:foregroundMark x1="25031" y1="61692" x2="26252" y2="60769"/>
                        <a14:foregroundMark x1="19536" y1="52615" x2="19536" y2="52615"/>
                        <a14:foregroundMark x1="19536" y1="49846" x2="19536" y2="49846"/>
                        <a14:foregroundMark x1="4518" y1="43077" x2="4518" y2="43077"/>
                        <a14:foregroundMark x1="2564" y1="37846" x2="42369" y2="70923"/>
                        <a14:foregroundMark x1="42369" y1="70923" x2="53236" y2="91231"/>
                        <a14:foregroundMark x1="53236" y1="91231" x2="58120" y2="96308"/>
                        <a14:foregroundMark x1="61416" y1="96923" x2="96337" y2="73385"/>
                        <a14:foregroundMark x1="96337" y1="73385" x2="94139" y2="63538"/>
                        <a14:foregroundMark x1="94139" y1="63538" x2="80464" y2="44923"/>
                        <a14:foregroundMark x1="65079" y1="36154" x2="65079" y2="36154"/>
                        <a14:foregroundMark x1="48107" y1="22769" x2="71795" y2="48000"/>
                      </a14:backgroundRemoval>
                    </a14:imgEffect>
                  </a14:imgLayer>
                </a14:imgProps>
              </a:ext>
            </a:extLst>
          </a:blip>
          <a:stretch>
            <a:fillRect/>
          </a:stretch>
        </p:blipFill>
        <p:spPr>
          <a:xfrm>
            <a:off x="2897751" y="1676485"/>
            <a:ext cx="5735637" cy="4552092"/>
          </a:xfrm>
          <a:prstGeom prst="rect">
            <a:avLst/>
          </a:prstGeom>
        </p:spPr>
      </p:pic>
      <p:sp>
        <p:nvSpPr>
          <p:cNvPr id="10" name="Rectangle 9">
            <a:extLst>
              <a:ext uri="{FF2B5EF4-FFF2-40B4-BE49-F238E27FC236}">
                <a16:creationId xmlns:a16="http://schemas.microsoft.com/office/drawing/2014/main" id="{3E2F012A-4E1F-7921-B9FB-BA98D96D634C}"/>
              </a:ext>
            </a:extLst>
          </p:cNvPr>
          <p:cNvSpPr/>
          <p:nvPr/>
        </p:nvSpPr>
        <p:spPr>
          <a:xfrm>
            <a:off x="3930504" y="6321132"/>
            <a:ext cx="3898873" cy="501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Ecosystem</a:t>
            </a:r>
          </a:p>
        </p:txBody>
      </p:sp>
      <p:pic>
        <p:nvPicPr>
          <p:cNvPr id="23" name="Picture 22" descr="An image of a goose">
            <a:extLst>
              <a:ext uri="{FF2B5EF4-FFF2-40B4-BE49-F238E27FC236}">
                <a16:creationId xmlns:a16="http://schemas.microsoft.com/office/drawing/2014/main" id="{0A602648-325C-66B1-FEA6-6CBF05D1D34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8486413" y="1200284"/>
            <a:ext cx="1023347" cy="1034120"/>
          </a:xfrm>
          <a:prstGeom prst="rect">
            <a:avLst/>
          </a:prstGeom>
        </p:spPr>
      </p:pic>
      <p:sp>
        <p:nvSpPr>
          <p:cNvPr id="24" name="TextBox 23">
            <a:extLst>
              <a:ext uri="{FF2B5EF4-FFF2-40B4-BE49-F238E27FC236}">
                <a16:creationId xmlns:a16="http://schemas.microsoft.com/office/drawing/2014/main" id="{F6C772ED-0E62-96B9-FF7F-94906D40347E}"/>
              </a:ext>
            </a:extLst>
          </p:cNvPr>
          <p:cNvSpPr txBox="1"/>
          <p:nvPr/>
        </p:nvSpPr>
        <p:spPr>
          <a:xfrm>
            <a:off x="8720106" y="2143442"/>
            <a:ext cx="1134730" cy="352717"/>
          </a:xfrm>
          <a:prstGeom prst="rect">
            <a:avLst/>
          </a:prstGeom>
          <a:noFill/>
        </p:spPr>
        <p:txBody>
          <a:bodyPr wrap="square" lIns="0" tIns="0" rIns="0" bIns="0" rtlCol="0">
            <a:noAutofit/>
          </a:bodyPr>
          <a:lstStyle/>
          <a:p>
            <a:pPr algn="l"/>
            <a:r>
              <a:rPr lang="en-AU" sz="1800" dirty="0"/>
              <a:t>Goose</a:t>
            </a:r>
          </a:p>
        </p:txBody>
      </p:sp>
      <p:pic>
        <p:nvPicPr>
          <p:cNvPr id="40" name="Picture 39" descr="An image of a flower of a plant">
            <a:extLst>
              <a:ext uri="{FF2B5EF4-FFF2-40B4-BE49-F238E27FC236}">
                <a16:creationId xmlns:a16="http://schemas.microsoft.com/office/drawing/2014/main" id="{487F2C57-02D0-DF44-934B-A42A0082D88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81" b="93413" l="9821" r="89286">
                        <a14:foregroundMark x1="53571" y1="89222" x2="53571" y2="89222"/>
                        <a14:foregroundMark x1="53571" y1="93413" x2="53571" y2="93413"/>
                        <a14:foregroundMark x1="50000" y1="48503" x2="50000" y2="48503"/>
                        <a14:foregroundMark x1="56250" y1="43114" x2="56250" y2="43114"/>
                        <a14:foregroundMark x1="39286" y1="43114" x2="39286" y2="43114"/>
                        <a14:foregroundMark x1="66071" y1="46707" x2="66071" y2="46707"/>
                        <a14:foregroundMark x1="51786" y1="49701" x2="51786" y2="49701"/>
                        <a14:foregroundMark x1="37500" y1="44311" x2="51786" y2="35928"/>
                        <a14:foregroundMark x1="70536" y1="43114" x2="48214" y2="34731"/>
                        <a14:foregroundMark x1="70536" y1="35928" x2="58036" y2="33533"/>
                      </a14:backgroundRemoval>
                    </a14:imgEffect>
                  </a14:imgLayer>
                </a14:imgProps>
              </a:ext>
            </a:extLst>
          </a:blip>
          <a:stretch>
            <a:fillRect/>
          </a:stretch>
        </p:blipFill>
        <p:spPr>
          <a:xfrm>
            <a:off x="8604362" y="2443423"/>
            <a:ext cx="887751" cy="1415470"/>
          </a:xfrm>
          <a:prstGeom prst="rect">
            <a:avLst/>
          </a:prstGeom>
        </p:spPr>
      </p:pic>
      <p:sp>
        <p:nvSpPr>
          <p:cNvPr id="21" name="TextBox 20">
            <a:extLst>
              <a:ext uri="{FF2B5EF4-FFF2-40B4-BE49-F238E27FC236}">
                <a16:creationId xmlns:a16="http://schemas.microsoft.com/office/drawing/2014/main" id="{EBA6DF26-D024-0D3D-77D8-3BDCB9F18FE6}"/>
              </a:ext>
            </a:extLst>
          </p:cNvPr>
          <p:cNvSpPr txBox="1"/>
          <p:nvPr/>
        </p:nvSpPr>
        <p:spPr>
          <a:xfrm>
            <a:off x="8787522" y="3881132"/>
            <a:ext cx="1134730" cy="352717"/>
          </a:xfrm>
          <a:prstGeom prst="rect">
            <a:avLst/>
          </a:prstGeom>
          <a:noFill/>
        </p:spPr>
        <p:txBody>
          <a:bodyPr wrap="square" lIns="0" tIns="0" rIns="0" bIns="0" rtlCol="0">
            <a:noAutofit/>
          </a:bodyPr>
          <a:lstStyle/>
          <a:p>
            <a:pPr algn="l"/>
            <a:r>
              <a:rPr lang="en-AU" sz="1800" dirty="0"/>
              <a:t>Flower</a:t>
            </a:r>
          </a:p>
        </p:txBody>
      </p:sp>
      <p:pic>
        <p:nvPicPr>
          <p:cNvPr id="42" name="Picture 41" descr="An image of the root system of a plant">
            <a:extLst>
              <a:ext uri="{FF2B5EF4-FFF2-40B4-BE49-F238E27FC236}">
                <a16:creationId xmlns:a16="http://schemas.microsoft.com/office/drawing/2014/main" id="{BE4E4AD8-7485-2D8E-3F7C-50CE74D6966A}"/>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2353" l="9028" r="88889">
                        <a14:foregroundMark x1="41667" y1="50000" x2="41667" y2="50000"/>
                        <a14:foregroundMark x1="29861" y1="55294" x2="29861" y2="55294"/>
                        <a14:foregroundMark x1="36111" y1="52353" x2="36111" y2="52353"/>
                        <a14:foregroundMark x1="20139" y1="64118" x2="20139" y2="64118"/>
                        <a14:foregroundMark x1="16667" y1="67059" x2="16667" y2="67059"/>
                        <a14:foregroundMark x1="14583" y1="68235" x2="14583" y2="68235"/>
                        <a14:foregroundMark x1="59028" y1="18235" x2="59028" y2="18235"/>
                        <a14:foregroundMark x1="65972" y1="21176" x2="65972" y2="21176"/>
                        <a14:foregroundMark x1="69444" y1="20588" x2="69444" y2="20588"/>
                        <a14:foregroundMark x1="38889" y1="18235" x2="38889" y2="18235"/>
                        <a14:foregroundMark x1="33333" y1="20588" x2="33333" y2="20588"/>
                        <a14:foregroundMark x1="28472" y1="24706" x2="28472" y2="24706"/>
                        <a14:foregroundMark x1="22222" y1="25294" x2="22222" y2="25294"/>
                        <a14:foregroundMark x1="69444" y1="20000" x2="83333" y2="30000"/>
                        <a14:foregroundMark x1="83333" y1="30000" x2="84028" y2="45882"/>
                        <a14:foregroundMark x1="84028" y1="45882" x2="66667" y2="82941"/>
                        <a14:foregroundMark x1="66667" y1="82941" x2="50694" y2="91765"/>
                        <a14:foregroundMark x1="50694" y1="91765" x2="35417" y2="77647"/>
                        <a14:foregroundMark x1="35417" y1="77647" x2="23611" y2="20588"/>
                        <a14:foregroundMark x1="22222" y1="21176" x2="11111" y2="32941"/>
                        <a14:foregroundMark x1="11111" y1="32941" x2="7639" y2="44118"/>
                        <a14:foregroundMark x1="7639" y1="44118" x2="15972" y2="72941"/>
                        <a14:foregroundMark x1="15972" y1="72941" x2="28472" y2="87647"/>
                        <a14:foregroundMark x1="28472" y1="87647" x2="58333" y2="92353"/>
                        <a14:foregroundMark x1="58333" y1="92353" x2="72917" y2="85294"/>
                        <a14:foregroundMark x1="72917" y1="85294" x2="77083" y2="81176"/>
                        <a14:foregroundMark x1="77083" y1="81176" x2="77083" y2="81176"/>
                        <a14:foregroundMark x1="82639" y1="30588" x2="87500" y2="44706"/>
                        <a14:foregroundMark x1="87500" y1="44706" x2="85417" y2="70000"/>
                        <a14:foregroundMark x1="85417" y1="70000" x2="75694" y2="84118"/>
                        <a14:foregroundMark x1="23611" y1="20588" x2="31250" y2="20000"/>
                        <a14:foregroundMark x1="31250" y1="20000" x2="52778" y2="10000"/>
                        <a14:foregroundMark x1="52778" y1="10000" x2="62500" y2="23529"/>
                        <a14:foregroundMark x1="62500" y1="23529" x2="66667" y2="18235"/>
                        <a14:foregroundMark x1="66667" y1="18235" x2="56944" y2="15294"/>
                        <a14:foregroundMark x1="56944" y1="15294" x2="43750" y2="15882"/>
                      </a14:backgroundRemoval>
                    </a14:imgEffect>
                  </a14:imgLayer>
                </a14:imgProps>
              </a:ext>
            </a:extLst>
          </a:blip>
          <a:stretch>
            <a:fillRect/>
          </a:stretch>
        </p:blipFill>
        <p:spPr>
          <a:xfrm>
            <a:off x="8574670" y="4047471"/>
            <a:ext cx="1347582" cy="1701190"/>
          </a:xfrm>
          <a:prstGeom prst="rect">
            <a:avLst/>
          </a:prstGeom>
        </p:spPr>
      </p:pic>
      <p:sp>
        <p:nvSpPr>
          <p:cNvPr id="17" name="TextBox 16">
            <a:extLst>
              <a:ext uri="{FF2B5EF4-FFF2-40B4-BE49-F238E27FC236}">
                <a16:creationId xmlns:a16="http://schemas.microsoft.com/office/drawing/2014/main" id="{C2448972-0A87-A6C1-0371-B47DEC576E8D}"/>
              </a:ext>
            </a:extLst>
          </p:cNvPr>
          <p:cNvSpPr txBox="1"/>
          <p:nvPr/>
        </p:nvSpPr>
        <p:spPr>
          <a:xfrm>
            <a:off x="8636709" y="5745640"/>
            <a:ext cx="1686315" cy="356413"/>
          </a:xfrm>
          <a:prstGeom prst="rect">
            <a:avLst/>
          </a:prstGeom>
          <a:noFill/>
        </p:spPr>
        <p:txBody>
          <a:bodyPr wrap="square" lIns="0" tIns="0" rIns="0" bIns="0" rtlCol="0">
            <a:noAutofit/>
          </a:bodyPr>
          <a:lstStyle/>
          <a:p>
            <a:pPr algn="l"/>
            <a:r>
              <a:rPr lang="en-AU" sz="1800"/>
              <a:t>Root system</a:t>
            </a:r>
          </a:p>
        </p:txBody>
      </p:sp>
      <p:pic>
        <p:nvPicPr>
          <p:cNvPr id="36" name="Picture 35" descr="An image of a stem and leaves of a plant">
            <a:extLst>
              <a:ext uri="{FF2B5EF4-FFF2-40B4-BE49-F238E27FC236}">
                <a16:creationId xmlns:a16="http://schemas.microsoft.com/office/drawing/2014/main" id="{20C6F429-0B11-DAE0-A3F9-4D897F9401F2}"/>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5455" l="10000" r="90000">
                        <a14:foregroundMark x1="80000" y1="49091" x2="80000" y2="49091"/>
                        <a14:foregroundMark x1="49259" y1="91212" x2="49259" y2="91212"/>
                        <a14:foregroundMark x1="48519" y1="95455" x2="48519" y2="95455"/>
                      </a14:backgroundRemoval>
                    </a14:imgEffect>
                  </a14:imgLayer>
                </a14:imgProps>
              </a:ext>
            </a:extLst>
          </a:blip>
          <a:stretch>
            <a:fillRect/>
          </a:stretch>
        </p:blipFill>
        <p:spPr>
          <a:xfrm>
            <a:off x="10090294" y="239231"/>
            <a:ext cx="1554919" cy="1900457"/>
          </a:xfrm>
          <a:prstGeom prst="rect">
            <a:avLst/>
          </a:prstGeom>
        </p:spPr>
      </p:pic>
      <p:sp>
        <p:nvSpPr>
          <p:cNvPr id="13" name="TextBox 12">
            <a:extLst>
              <a:ext uri="{FF2B5EF4-FFF2-40B4-BE49-F238E27FC236}">
                <a16:creationId xmlns:a16="http://schemas.microsoft.com/office/drawing/2014/main" id="{FB69BB3A-AF83-984B-894F-57BCEBA84231}"/>
              </a:ext>
            </a:extLst>
          </p:cNvPr>
          <p:cNvSpPr txBox="1"/>
          <p:nvPr/>
        </p:nvSpPr>
        <p:spPr>
          <a:xfrm>
            <a:off x="10175886" y="2085278"/>
            <a:ext cx="2005719" cy="440451"/>
          </a:xfrm>
          <a:prstGeom prst="rect">
            <a:avLst/>
          </a:prstGeom>
          <a:noFill/>
        </p:spPr>
        <p:txBody>
          <a:bodyPr wrap="square" lIns="0" tIns="0" rIns="0" bIns="0" rtlCol="0">
            <a:noAutofit/>
          </a:bodyPr>
          <a:lstStyle/>
          <a:p>
            <a:pPr algn="l"/>
            <a:r>
              <a:rPr lang="en-AU" sz="1800" dirty="0"/>
              <a:t>Stem with leaves</a:t>
            </a:r>
          </a:p>
        </p:txBody>
      </p:sp>
      <p:pic>
        <p:nvPicPr>
          <p:cNvPr id="30" name="Picture 29" descr="Image of the upper respiratory tract">
            <a:extLst>
              <a:ext uri="{FF2B5EF4-FFF2-40B4-BE49-F238E27FC236}">
                <a16:creationId xmlns:a16="http://schemas.microsoft.com/office/drawing/2014/main" id="{3209D3E0-6451-16D6-D357-067AE3B161AC}"/>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375" b="89844" l="8000" r="89600">
                        <a14:foregroundMark x1="9600" y1="42969" x2="9600" y2="42969"/>
                        <a14:foregroundMark x1="22400" y1="17969" x2="22400" y2="17969"/>
                        <a14:foregroundMark x1="8000" y1="44531" x2="8000" y2="44531"/>
                      </a14:backgroundRemoval>
                    </a14:imgEffect>
                  </a14:imgLayer>
                </a14:imgProps>
              </a:ext>
            </a:extLst>
          </a:blip>
          <a:stretch>
            <a:fillRect/>
          </a:stretch>
        </p:blipFill>
        <p:spPr>
          <a:xfrm>
            <a:off x="10461757" y="2485665"/>
            <a:ext cx="1183456" cy="1295874"/>
          </a:xfrm>
          <a:prstGeom prst="rect">
            <a:avLst/>
          </a:prstGeom>
        </p:spPr>
      </p:pic>
      <p:sp>
        <p:nvSpPr>
          <p:cNvPr id="20" name="TextBox 19">
            <a:extLst>
              <a:ext uri="{FF2B5EF4-FFF2-40B4-BE49-F238E27FC236}">
                <a16:creationId xmlns:a16="http://schemas.microsoft.com/office/drawing/2014/main" id="{821ED58A-6882-1E54-D473-0E8BE35F1BE5}"/>
              </a:ext>
            </a:extLst>
          </p:cNvPr>
          <p:cNvSpPr txBox="1"/>
          <p:nvPr/>
        </p:nvSpPr>
        <p:spPr>
          <a:xfrm>
            <a:off x="10531541" y="3584552"/>
            <a:ext cx="1695890" cy="274341"/>
          </a:xfrm>
          <a:prstGeom prst="rect">
            <a:avLst/>
          </a:prstGeom>
          <a:noFill/>
        </p:spPr>
        <p:txBody>
          <a:bodyPr wrap="square" lIns="0" tIns="0" rIns="0" bIns="0" rtlCol="0">
            <a:noAutofit/>
          </a:bodyPr>
          <a:lstStyle/>
          <a:p>
            <a:pPr algn="l"/>
            <a:r>
              <a:rPr lang="en-AU" sz="1800" dirty="0"/>
              <a:t>Upper respiratory system</a:t>
            </a:r>
          </a:p>
        </p:txBody>
      </p:sp>
      <p:pic>
        <p:nvPicPr>
          <p:cNvPr id="46" name="Picture 45" descr="An image of a tree">
            <a:extLst>
              <a:ext uri="{FF2B5EF4-FFF2-40B4-BE49-F238E27FC236}">
                <a16:creationId xmlns:a16="http://schemas.microsoft.com/office/drawing/2014/main" id="{40ABB620-0028-F69B-6340-1C62E2B79299}"/>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foregroundMark x1="42105" y1="85714" x2="42105" y2="85714"/>
                      </a14:backgroundRemoval>
                    </a14:imgEffect>
                  </a14:imgLayer>
                </a14:imgProps>
              </a:ext>
            </a:extLst>
          </a:blip>
          <a:stretch>
            <a:fillRect/>
          </a:stretch>
        </p:blipFill>
        <p:spPr>
          <a:xfrm>
            <a:off x="10580999" y="4673638"/>
            <a:ext cx="1086002" cy="977930"/>
          </a:xfrm>
          <a:prstGeom prst="rect">
            <a:avLst/>
          </a:prstGeom>
        </p:spPr>
      </p:pic>
      <p:sp>
        <p:nvSpPr>
          <p:cNvPr id="16" name="TextBox 15">
            <a:extLst>
              <a:ext uri="{FF2B5EF4-FFF2-40B4-BE49-F238E27FC236}">
                <a16:creationId xmlns:a16="http://schemas.microsoft.com/office/drawing/2014/main" id="{A8390345-E61D-A427-D849-FC751B8A0CEF}"/>
              </a:ext>
            </a:extLst>
          </p:cNvPr>
          <p:cNvSpPr txBox="1"/>
          <p:nvPr/>
        </p:nvSpPr>
        <p:spPr>
          <a:xfrm>
            <a:off x="10881245" y="5667415"/>
            <a:ext cx="1134730" cy="377170"/>
          </a:xfrm>
          <a:prstGeom prst="rect">
            <a:avLst/>
          </a:prstGeom>
          <a:noFill/>
        </p:spPr>
        <p:txBody>
          <a:bodyPr wrap="square" lIns="0" tIns="0" rIns="0" bIns="0" rtlCol="0">
            <a:noAutofit/>
          </a:bodyPr>
          <a:lstStyle/>
          <a:p>
            <a:pPr algn="l"/>
            <a:r>
              <a:rPr lang="en-AU" sz="1800" dirty="0"/>
              <a:t>Tree</a:t>
            </a:r>
          </a:p>
        </p:txBody>
      </p:sp>
      <p:sp>
        <p:nvSpPr>
          <p:cNvPr id="31" name="TextBox 30">
            <a:extLst>
              <a:ext uri="{FF2B5EF4-FFF2-40B4-BE49-F238E27FC236}">
                <a16:creationId xmlns:a16="http://schemas.microsoft.com/office/drawing/2014/main" id="{2A411E33-364B-3A10-5C88-122E6478E5B4}"/>
              </a:ext>
              <a:ext uri="{C183D7F6-B498-43B3-948B-1728B52AA6E4}">
                <adec:decorative xmlns:adec="http://schemas.microsoft.com/office/drawing/2017/decorative" val="0"/>
              </a:ext>
            </a:extLst>
          </p:cNvPr>
          <p:cNvSpPr txBox="1"/>
          <p:nvPr/>
        </p:nvSpPr>
        <p:spPr>
          <a:xfrm>
            <a:off x="8033943" y="6145856"/>
            <a:ext cx="3644566"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27"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792484AB-89B1-C07F-7573-255483F608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17155947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BA92C-20DD-444F-00E7-5EB3F3A25CC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95346B-A4D6-C249-7FAB-8745AD48E0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130</a:t>
            </a:fld>
            <a:endParaRPr lang="en-AU"/>
          </a:p>
        </p:txBody>
      </p:sp>
      <p:sp>
        <p:nvSpPr>
          <p:cNvPr id="11" name="Title 10">
            <a:extLst>
              <a:ext uri="{FF2B5EF4-FFF2-40B4-BE49-F238E27FC236}">
                <a16:creationId xmlns:a16="http://schemas.microsoft.com/office/drawing/2014/main" id="{4076BA04-83B4-9615-AA78-FF93A52684ED}"/>
              </a:ext>
            </a:extLst>
          </p:cNvPr>
          <p:cNvSpPr>
            <a:spLocks noGrp="1"/>
          </p:cNvSpPr>
          <p:nvPr>
            <p:ph type="title"/>
          </p:nvPr>
        </p:nvSpPr>
        <p:spPr>
          <a:xfrm>
            <a:off x="359999" y="360000"/>
            <a:ext cx="11483999" cy="545601"/>
          </a:xfrm>
        </p:spPr>
        <p:txBody>
          <a:bodyPr/>
          <a:lstStyle/>
          <a:p>
            <a:r>
              <a:rPr lang="en-AU"/>
              <a:t>2.2 Identifying biotic and abiotic interactions (5 of 7)</a:t>
            </a:r>
          </a:p>
        </p:txBody>
      </p:sp>
      <p:sp>
        <p:nvSpPr>
          <p:cNvPr id="13" name="Text Placeholder 12">
            <a:extLst>
              <a:ext uri="{FF2B5EF4-FFF2-40B4-BE49-F238E27FC236}">
                <a16:creationId xmlns:a16="http://schemas.microsoft.com/office/drawing/2014/main" id="{930ACF3F-C492-84EC-8E37-EB9771C7DE83}"/>
              </a:ext>
            </a:extLst>
          </p:cNvPr>
          <p:cNvSpPr>
            <a:spLocks noGrp="1"/>
          </p:cNvSpPr>
          <p:nvPr>
            <p:ph type="body" sz="quarter" idx="18"/>
          </p:nvPr>
        </p:nvSpPr>
        <p:spPr>
          <a:xfrm>
            <a:off x="360000" y="982520"/>
            <a:ext cx="11483998" cy="356423"/>
          </a:xfrm>
        </p:spPr>
        <p:txBody>
          <a:bodyPr/>
          <a:lstStyle/>
          <a:p>
            <a:r>
              <a:rPr lang="en-AU"/>
              <a:t>Worksheet</a:t>
            </a:r>
          </a:p>
        </p:txBody>
      </p:sp>
      <p:pic>
        <p:nvPicPr>
          <p:cNvPr id="4" name="Picture 3" descr="A student activity to identift biotic and abiotic factors in an ecosystem">
            <a:extLst>
              <a:ext uri="{FF2B5EF4-FFF2-40B4-BE49-F238E27FC236}">
                <a16:creationId xmlns:a16="http://schemas.microsoft.com/office/drawing/2014/main" id="{66BD0AD6-86FB-BEFE-1457-CD61C780ACBB}"/>
              </a:ext>
            </a:extLst>
          </p:cNvPr>
          <p:cNvPicPr>
            <a:picLocks noChangeAspect="1"/>
          </p:cNvPicPr>
          <p:nvPr/>
        </p:nvPicPr>
        <p:blipFill>
          <a:blip r:embed="rId3"/>
          <a:srcRect b="6075"/>
          <a:stretch/>
        </p:blipFill>
        <p:spPr>
          <a:xfrm>
            <a:off x="2353282" y="1338943"/>
            <a:ext cx="8602042" cy="5515480"/>
          </a:xfrm>
          <a:prstGeom prst="rect">
            <a:avLst/>
          </a:prstGeom>
        </p:spPr>
      </p:pic>
      <p:sp>
        <p:nvSpPr>
          <p:cNvPr id="6" name="TextBox 5">
            <a:extLst>
              <a:ext uri="{FF2B5EF4-FFF2-40B4-BE49-F238E27FC236}">
                <a16:creationId xmlns:a16="http://schemas.microsoft.com/office/drawing/2014/main" id="{1FB5375E-5F70-985C-E48D-85972782FE56}"/>
              </a:ext>
            </a:extLst>
          </p:cNvPr>
          <p:cNvSpPr txBox="1"/>
          <p:nvPr/>
        </p:nvSpPr>
        <p:spPr>
          <a:xfrm>
            <a:off x="3136035" y="1338943"/>
            <a:ext cx="4978154" cy="830997"/>
          </a:xfrm>
          <a:prstGeom prst="rect">
            <a:avLst/>
          </a:prstGeom>
          <a:noFill/>
          <a:ln w="19050">
            <a:solidFill>
              <a:schemeClr val="tx1"/>
            </a:solidFill>
          </a:ln>
        </p:spPr>
        <p:txBody>
          <a:bodyPr wrap="square">
            <a:spAutoFit/>
          </a:bodyPr>
          <a:lstStyle/>
          <a:p>
            <a:pPr algn="ctr"/>
            <a:r>
              <a:rPr lang="en-AU" sz="1600" dirty="0"/>
              <a:t>Water availability impacts wombats, kangaroos and blue tongue lizards as all animals need access to clean drinking water to survive.</a:t>
            </a:r>
          </a:p>
        </p:txBody>
      </p:sp>
      <p:sp>
        <p:nvSpPr>
          <p:cNvPr id="8" name="TextBox 7">
            <a:extLst>
              <a:ext uri="{FF2B5EF4-FFF2-40B4-BE49-F238E27FC236}">
                <a16:creationId xmlns:a16="http://schemas.microsoft.com/office/drawing/2014/main" id="{B84E7182-4D61-03D1-8A57-709B168BFE4B}"/>
              </a:ext>
            </a:extLst>
          </p:cNvPr>
          <p:cNvSpPr txBox="1"/>
          <p:nvPr/>
        </p:nvSpPr>
        <p:spPr>
          <a:xfrm>
            <a:off x="2989552" y="6205612"/>
            <a:ext cx="5124637" cy="584775"/>
          </a:xfrm>
          <a:prstGeom prst="rect">
            <a:avLst/>
          </a:prstGeom>
          <a:noFill/>
          <a:ln w="19050">
            <a:solidFill>
              <a:schemeClr val="tx1"/>
            </a:solidFill>
          </a:ln>
        </p:spPr>
        <p:txBody>
          <a:bodyPr wrap="square">
            <a:spAutoFit/>
          </a:bodyPr>
          <a:lstStyle/>
          <a:p>
            <a:pPr algn="ctr"/>
            <a:r>
              <a:rPr lang="en-AU" sz="1600" dirty="0"/>
              <a:t>Light availability impacts blue tongue lizards as they use sunlight to regulate their body temperature.</a:t>
            </a:r>
          </a:p>
        </p:txBody>
      </p:sp>
    </p:spTree>
    <p:extLst>
      <p:ext uri="{BB962C8B-B14F-4D97-AF65-F5344CB8AC3E}">
        <p14:creationId xmlns:p14="http://schemas.microsoft.com/office/powerpoint/2010/main" val="289566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B445F-BD20-E652-C0DC-A081EB47799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28C86F-3BFD-DF15-087C-7E7E27477E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131</a:t>
            </a:fld>
            <a:endParaRPr lang="en-AU"/>
          </a:p>
        </p:txBody>
      </p:sp>
      <p:sp>
        <p:nvSpPr>
          <p:cNvPr id="11" name="Title 10">
            <a:extLst>
              <a:ext uri="{FF2B5EF4-FFF2-40B4-BE49-F238E27FC236}">
                <a16:creationId xmlns:a16="http://schemas.microsoft.com/office/drawing/2014/main" id="{0876DD16-ECC2-9392-04D7-8C0D184DB32E}"/>
              </a:ext>
            </a:extLst>
          </p:cNvPr>
          <p:cNvSpPr>
            <a:spLocks noGrp="1"/>
          </p:cNvSpPr>
          <p:nvPr>
            <p:ph type="title"/>
          </p:nvPr>
        </p:nvSpPr>
        <p:spPr>
          <a:xfrm>
            <a:off x="359999" y="360000"/>
            <a:ext cx="11483999" cy="545601"/>
          </a:xfrm>
        </p:spPr>
        <p:txBody>
          <a:bodyPr/>
          <a:lstStyle/>
          <a:p>
            <a:r>
              <a:rPr lang="en-AU"/>
              <a:t>2.2 Identifying biotic and abiotic interactions (6 of 7)</a:t>
            </a:r>
          </a:p>
        </p:txBody>
      </p:sp>
      <p:sp>
        <p:nvSpPr>
          <p:cNvPr id="13" name="Text Placeholder 12">
            <a:extLst>
              <a:ext uri="{FF2B5EF4-FFF2-40B4-BE49-F238E27FC236}">
                <a16:creationId xmlns:a16="http://schemas.microsoft.com/office/drawing/2014/main" id="{992CA62E-F0FF-FBEE-A5E4-6F50C8F52A59}"/>
              </a:ext>
            </a:extLst>
          </p:cNvPr>
          <p:cNvSpPr>
            <a:spLocks noGrp="1"/>
          </p:cNvSpPr>
          <p:nvPr>
            <p:ph type="body" sz="quarter" idx="18"/>
          </p:nvPr>
        </p:nvSpPr>
        <p:spPr>
          <a:xfrm>
            <a:off x="360000" y="982520"/>
            <a:ext cx="11483998" cy="356423"/>
          </a:xfrm>
        </p:spPr>
        <p:txBody>
          <a:bodyPr/>
          <a:lstStyle/>
          <a:p>
            <a:r>
              <a:rPr lang="en-AU"/>
              <a:t>Worksheet</a:t>
            </a:r>
          </a:p>
        </p:txBody>
      </p:sp>
      <p:pic>
        <p:nvPicPr>
          <p:cNvPr id="4" name="Picture 3" descr="A student activity to identift biotic and abiotic factors in an ecosystem">
            <a:extLst>
              <a:ext uri="{FF2B5EF4-FFF2-40B4-BE49-F238E27FC236}">
                <a16:creationId xmlns:a16="http://schemas.microsoft.com/office/drawing/2014/main" id="{3AA210C7-6FBA-DE8C-82DB-067A0C1EDBDC}"/>
              </a:ext>
            </a:extLst>
          </p:cNvPr>
          <p:cNvPicPr>
            <a:picLocks noChangeAspect="1"/>
          </p:cNvPicPr>
          <p:nvPr/>
        </p:nvPicPr>
        <p:blipFill>
          <a:blip r:embed="rId3"/>
          <a:srcRect l="511" t="11269" r="-511" b="14259"/>
          <a:stretch/>
        </p:blipFill>
        <p:spPr>
          <a:xfrm>
            <a:off x="1966632" y="1562469"/>
            <a:ext cx="8688861" cy="4474346"/>
          </a:xfrm>
          <a:prstGeom prst="rect">
            <a:avLst/>
          </a:prstGeom>
        </p:spPr>
      </p:pic>
      <p:sp>
        <p:nvSpPr>
          <p:cNvPr id="5" name="TextBox 4">
            <a:extLst>
              <a:ext uri="{FF2B5EF4-FFF2-40B4-BE49-F238E27FC236}">
                <a16:creationId xmlns:a16="http://schemas.microsoft.com/office/drawing/2014/main" id="{18EA205A-511F-586F-E9EC-3A9CFC997648}"/>
              </a:ext>
            </a:extLst>
          </p:cNvPr>
          <p:cNvSpPr txBox="1"/>
          <p:nvPr/>
        </p:nvSpPr>
        <p:spPr>
          <a:xfrm>
            <a:off x="8705295" y="4555088"/>
            <a:ext cx="3377214" cy="1077218"/>
          </a:xfrm>
          <a:prstGeom prst="rect">
            <a:avLst/>
          </a:prstGeom>
          <a:noFill/>
          <a:ln w="19050">
            <a:solidFill>
              <a:schemeClr val="tx1"/>
            </a:solidFill>
          </a:ln>
        </p:spPr>
        <p:txBody>
          <a:bodyPr wrap="square">
            <a:spAutoFit/>
          </a:bodyPr>
          <a:lstStyle/>
          <a:p>
            <a:r>
              <a:rPr lang="en-AU" sz="1600" dirty="0"/>
              <a:t>The dingo is a predator of the kangaroo, wombat and blue tongue lizard. These provide a food source to support the survival of the dingo.</a:t>
            </a:r>
          </a:p>
        </p:txBody>
      </p:sp>
    </p:spTree>
    <p:extLst>
      <p:ext uri="{BB962C8B-B14F-4D97-AF65-F5344CB8AC3E}">
        <p14:creationId xmlns:p14="http://schemas.microsoft.com/office/powerpoint/2010/main" val="670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1DE93-CD0D-18FA-B997-CDFCB098CF9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3D15A9-3282-DE76-2190-027FD7B261E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132</a:t>
            </a:fld>
            <a:endParaRPr lang="en-AU"/>
          </a:p>
        </p:txBody>
      </p:sp>
      <p:sp>
        <p:nvSpPr>
          <p:cNvPr id="11" name="Title 10">
            <a:extLst>
              <a:ext uri="{FF2B5EF4-FFF2-40B4-BE49-F238E27FC236}">
                <a16:creationId xmlns:a16="http://schemas.microsoft.com/office/drawing/2014/main" id="{B1C9491B-BE8B-F844-29DD-7B9A41F87B68}"/>
              </a:ext>
            </a:extLst>
          </p:cNvPr>
          <p:cNvSpPr>
            <a:spLocks noGrp="1"/>
          </p:cNvSpPr>
          <p:nvPr>
            <p:ph type="title"/>
          </p:nvPr>
        </p:nvSpPr>
        <p:spPr>
          <a:xfrm>
            <a:off x="359999" y="360000"/>
            <a:ext cx="11483999" cy="545601"/>
          </a:xfrm>
        </p:spPr>
        <p:txBody>
          <a:bodyPr/>
          <a:lstStyle/>
          <a:p>
            <a:r>
              <a:rPr lang="en-AU"/>
              <a:t>2.2 Identifying biotic and abiotic interactions (7 of 7)</a:t>
            </a:r>
          </a:p>
        </p:txBody>
      </p:sp>
      <p:sp>
        <p:nvSpPr>
          <p:cNvPr id="13" name="Text Placeholder 12">
            <a:extLst>
              <a:ext uri="{FF2B5EF4-FFF2-40B4-BE49-F238E27FC236}">
                <a16:creationId xmlns:a16="http://schemas.microsoft.com/office/drawing/2014/main" id="{9E002F90-1190-B6E4-EB22-9E81FBF28358}"/>
              </a:ext>
            </a:extLst>
          </p:cNvPr>
          <p:cNvSpPr>
            <a:spLocks noGrp="1"/>
          </p:cNvSpPr>
          <p:nvPr>
            <p:ph type="body" sz="quarter" idx="18"/>
          </p:nvPr>
        </p:nvSpPr>
        <p:spPr>
          <a:xfrm>
            <a:off x="360000" y="982520"/>
            <a:ext cx="11483998" cy="356423"/>
          </a:xfrm>
        </p:spPr>
        <p:txBody>
          <a:bodyPr/>
          <a:lstStyle/>
          <a:p>
            <a:r>
              <a:rPr lang="en-AU"/>
              <a:t>Sample response</a:t>
            </a:r>
          </a:p>
        </p:txBody>
      </p:sp>
      <p:pic>
        <p:nvPicPr>
          <p:cNvPr id="6" name="Picture 5" descr="A student activity to identify biotic and abiotic factors in an ecosystem">
            <a:extLst>
              <a:ext uri="{FF2B5EF4-FFF2-40B4-BE49-F238E27FC236}">
                <a16:creationId xmlns:a16="http://schemas.microsoft.com/office/drawing/2014/main" id="{C980D20F-3C9C-8AC7-F753-F6AC95066599}"/>
              </a:ext>
            </a:extLst>
          </p:cNvPr>
          <p:cNvPicPr>
            <a:picLocks noChangeAspect="1"/>
          </p:cNvPicPr>
          <p:nvPr/>
        </p:nvPicPr>
        <p:blipFill>
          <a:blip r:embed="rId3"/>
          <a:stretch>
            <a:fillRect/>
          </a:stretch>
        </p:blipFill>
        <p:spPr>
          <a:xfrm>
            <a:off x="1802296" y="1338943"/>
            <a:ext cx="8296331" cy="5447924"/>
          </a:xfrm>
          <a:prstGeom prst="rect">
            <a:avLst/>
          </a:prstGeom>
        </p:spPr>
      </p:pic>
    </p:spTree>
    <p:extLst>
      <p:ext uri="{BB962C8B-B14F-4D97-AF65-F5344CB8AC3E}">
        <p14:creationId xmlns:p14="http://schemas.microsoft.com/office/powerpoint/2010/main" val="38774792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F3114-AA02-48E9-75D8-34FEC113B7C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BD14D3C-F796-552E-27BF-ACF0B9FACD49}"/>
              </a:ext>
            </a:extLst>
          </p:cNvPr>
          <p:cNvSpPr>
            <a:spLocks noGrp="1"/>
          </p:cNvSpPr>
          <p:nvPr>
            <p:ph type="title"/>
          </p:nvPr>
        </p:nvSpPr>
        <p:spPr>
          <a:xfrm>
            <a:off x="359999" y="360000"/>
            <a:ext cx="11483999" cy="545601"/>
          </a:xfrm>
        </p:spPr>
        <p:txBody>
          <a:bodyPr/>
          <a:lstStyle/>
          <a:p>
            <a:r>
              <a:rPr lang="en-AU"/>
              <a:t>2.2 Describing interactions in ecosystems (1 of 2)</a:t>
            </a:r>
          </a:p>
        </p:txBody>
      </p:sp>
      <p:sp>
        <p:nvSpPr>
          <p:cNvPr id="13" name="Text Placeholder 12">
            <a:extLst>
              <a:ext uri="{FF2B5EF4-FFF2-40B4-BE49-F238E27FC236}">
                <a16:creationId xmlns:a16="http://schemas.microsoft.com/office/drawing/2014/main" id="{D6A42D47-CDF8-A7C0-8B3C-BB3DAD8855D6}"/>
              </a:ext>
            </a:extLst>
          </p:cNvPr>
          <p:cNvSpPr>
            <a:spLocks noGrp="1"/>
          </p:cNvSpPr>
          <p:nvPr>
            <p:ph type="body" sz="quarter" idx="18"/>
          </p:nvPr>
        </p:nvSpPr>
        <p:spPr>
          <a:xfrm>
            <a:off x="360000" y="982520"/>
            <a:ext cx="11483998" cy="356423"/>
          </a:xfrm>
        </p:spPr>
        <p:txBody>
          <a:bodyPr/>
          <a:lstStyle/>
          <a:p>
            <a:r>
              <a:rPr lang="en-AU"/>
              <a:t>Marking criteria</a:t>
            </a:r>
          </a:p>
        </p:txBody>
      </p:sp>
      <p:sp>
        <p:nvSpPr>
          <p:cNvPr id="12" name="Text Placeholder 11">
            <a:extLst>
              <a:ext uri="{FF2B5EF4-FFF2-40B4-BE49-F238E27FC236}">
                <a16:creationId xmlns:a16="http://schemas.microsoft.com/office/drawing/2014/main" id="{B40205C7-6174-3E1D-51C8-16DA37B21EC3}"/>
              </a:ext>
            </a:extLst>
          </p:cNvPr>
          <p:cNvSpPr>
            <a:spLocks noGrp="1"/>
          </p:cNvSpPr>
          <p:nvPr>
            <p:ph type="body" sz="quarter" idx="17"/>
          </p:nvPr>
        </p:nvSpPr>
        <p:spPr>
          <a:xfrm>
            <a:off x="348002" y="1411850"/>
            <a:ext cx="11484000" cy="545602"/>
          </a:xfrm>
        </p:spPr>
        <p:txBody>
          <a:bodyPr/>
          <a:lstStyle/>
          <a:p>
            <a:r>
              <a:rPr lang="en-AU" b="1"/>
              <a:t>Describe the interaction between the dingo and the kangaroo.</a:t>
            </a:r>
          </a:p>
          <a:p>
            <a:endParaRPr lang="en-AU"/>
          </a:p>
        </p:txBody>
      </p:sp>
      <p:sp>
        <p:nvSpPr>
          <p:cNvPr id="4" name="Text Placeholder 11">
            <a:extLst>
              <a:ext uri="{FF2B5EF4-FFF2-40B4-BE49-F238E27FC236}">
                <a16:creationId xmlns:a16="http://schemas.microsoft.com/office/drawing/2014/main" id="{93DAE6F4-6936-673E-13D9-4774977A19A7}"/>
              </a:ext>
            </a:extLst>
          </p:cNvPr>
          <p:cNvSpPr txBox="1">
            <a:spLocks/>
          </p:cNvSpPr>
          <p:nvPr/>
        </p:nvSpPr>
        <p:spPr>
          <a:xfrm>
            <a:off x="348003" y="1957452"/>
            <a:ext cx="3478274" cy="473854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u="sng"/>
              <a:t>Sample response 1:</a:t>
            </a:r>
          </a:p>
          <a:p>
            <a:pPr>
              <a:lnSpc>
                <a:spcPct val="100000"/>
              </a:lnSpc>
            </a:pPr>
            <a:r>
              <a:rPr lang="en-AU"/>
              <a:t>The interaction between the dingo and the kangaroo is an example of predation. The dingo is a predator that hunts, kills, and eats kangaroos. The kangaroo is the prey in this relationship, as it is chased, captured, and eaten by the dingo.</a:t>
            </a:r>
          </a:p>
        </p:txBody>
      </p:sp>
      <p:graphicFrame>
        <p:nvGraphicFramePr>
          <p:cNvPr id="2" name="Table 1" descr="Marking criteria for a written response">
            <a:extLst>
              <a:ext uri="{FF2B5EF4-FFF2-40B4-BE49-F238E27FC236}">
                <a16:creationId xmlns:a16="http://schemas.microsoft.com/office/drawing/2014/main" id="{228E83FD-E213-DDC2-A9AF-679F39366412}"/>
              </a:ext>
            </a:extLst>
          </p:cNvPr>
          <p:cNvGraphicFramePr>
            <a:graphicFrameLocks noGrp="1"/>
          </p:cNvGraphicFramePr>
          <p:nvPr>
            <p:extLst>
              <p:ext uri="{D42A27DB-BD31-4B8C-83A1-F6EECF244321}">
                <p14:modId xmlns:p14="http://schemas.microsoft.com/office/powerpoint/2010/main" val="2052670084"/>
              </p:ext>
            </p:extLst>
          </p:nvPr>
        </p:nvGraphicFramePr>
        <p:xfrm>
          <a:off x="4403324" y="2030360"/>
          <a:ext cx="7440674" cy="4485640"/>
        </p:xfrm>
        <a:graphic>
          <a:graphicData uri="http://schemas.openxmlformats.org/drawingml/2006/table">
            <a:tbl>
              <a:tblPr firstRow="1" bandRow="1">
                <a:tableStyleId>{69012ECD-51FC-41F1-AA8D-1B2483CD663E}</a:tableStyleId>
              </a:tblPr>
              <a:tblGrid>
                <a:gridCol w="6542843">
                  <a:extLst>
                    <a:ext uri="{9D8B030D-6E8A-4147-A177-3AD203B41FA5}">
                      <a16:colId xmlns:a16="http://schemas.microsoft.com/office/drawing/2014/main" val="2063645942"/>
                    </a:ext>
                  </a:extLst>
                </a:gridCol>
                <a:gridCol w="897831">
                  <a:extLst>
                    <a:ext uri="{9D8B030D-6E8A-4147-A177-3AD203B41FA5}">
                      <a16:colId xmlns:a16="http://schemas.microsoft.com/office/drawing/2014/main" val="343129773"/>
                    </a:ext>
                  </a:extLst>
                </a:gridCol>
              </a:tblGrid>
              <a:tr h="370840">
                <a:tc>
                  <a:txBody>
                    <a:bodyPr/>
                    <a:lstStyle/>
                    <a:p>
                      <a:r>
                        <a:rPr lang="en-AU"/>
                        <a:t>Marking criteria</a:t>
                      </a:r>
                    </a:p>
                  </a:txBody>
                  <a:tcPr>
                    <a:lnB w="12700" cap="flat" cmpd="sng" algn="ctr">
                      <a:solidFill>
                        <a:schemeClr val="tx1"/>
                      </a:solidFill>
                      <a:prstDash val="solid"/>
                      <a:round/>
                      <a:headEnd type="none" w="med" len="med"/>
                      <a:tailEnd type="none" w="med" len="med"/>
                    </a:lnB>
                  </a:tcPr>
                </a:tc>
                <a:tc>
                  <a:txBody>
                    <a:bodyPr/>
                    <a:lstStyle/>
                    <a:p>
                      <a:pPr algn="ctr"/>
                      <a:r>
                        <a:rPr lang="en-AU"/>
                        <a:t>Marks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776572"/>
                  </a:ext>
                </a:extLst>
              </a:tr>
              <a:tr h="370840">
                <a:tc>
                  <a:txBody>
                    <a:bodyPr/>
                    <a:lstStyle/>
                    <a:p>
                      <a:pPr marL="285750" indent="-285750">
                        <a:buFont typeface="Arial" panose="020B0604020202020204" pitchFamily="34" charset="0"/>
                        <a:buChar char="•"/>
                      </a:pPr>
                      <a:r>
                        <a:rPr lang="en-AU"/>
                        <a:t>Student correctly identifies the </a:t>
                      </a:r>
                      <a:r>
                        <a:rPr lang="en-AU" b="1"/>
                        <a:t>predation</a:t>
                      </a:r>
                      <a:r>
                        <a:rPr lang="en-AU"/>
                        <a:t> interaction between the dingo and the kangaroo</a:t>
                      </a:r>
                    </a:p>
                    <a:p>
                      <a:pPr marL="285750" indent="-285750">
                        <a:buFont typeface="Arial" panose="020B0604020202020204" pitchFamily="34" charset="0"/>
                        <a:buChar char="•"/>
                      </a:pPr>
                      <a:r>
                        <a:rPr lang="en-AU"/>
                        <a:t>Student identifies the dingo as a </a:t>
                      </a:r>
                      <a:r>
                        <a:rPr lang="en-AU" b="1"/>
                        <a:t>predator</a:t>
                      </a:r>
                      <a:r>
                        <a:rPr lang="en-AU"/>
                        <a:t>, and </a:t>
                      </a:r>
                      <a:r>
                        <a:rPr lang="en-AU" b="1"/>
                        <a:t>describes</a:t>
                      </a:r>
                      <a:r>
                        <a:rPr lang="en-AU"/>
                        <a:t> how it hunts, kills and eats the kangaroo</a:t>
                      </a:r>
                    </a:p>
                    <a:p>
                      <a:pPr marL="285750" indent="-285750">
                        <a:buFont typeface="Arial" panose="020B0604020202020204" pitchFamily="34" charset="0"/>
                        <a:buChar char="•"/>
                      </a:pPr>
                      <a:r>
                        <a:rPr lang="en-AU"/>
                        <a:t>Student identifies the kangaroo as </a:t>
                      </a:r>
                      <a:r>
                        <a:rPr lang="en-AU" b="1"/>
                        <a:t>prey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07002"/>
                  </a:ext>
                </a:extLst>
              </a:tr>
              <a:tr h="370840">
                <a:tc>
                  <a:txBody>
                    <a:bodyPr/>
                    <a:lstStyle/>
                    <a:p>
                      <a:pPr marL="285750" indent="-285750">
                        <a:buFont typeface="Arial" panose="020B0604020202020204" pitchFamily="34" charset="0"/>
                        <a:buChar char="•"/>
                      </a:pPr>
                      <a:r>
                        <a:rPr lang="en-AU"/>
                        <a:t>Student correct correctly identifies the </a:t>
                      </a:r>
                      <a:r>
                        <a:rPr lang="en-AU" b="1"/>
                        <a:t>predation</a:t>
                      </a:r>
                      <a:r>
                        <a:rPr lang="en-AU"/>
                        <a:t> interaction between the dingo and the kangaroo</a:t>
                      </a:r>
                    </a:p>
                    <a:p>
                      <a:pPr marL="285750" indent="-285750">
                        <a:buFont typeface="Arial" panose="020B0604020202020204" pitchFamily="34" charset="0"/>
                        <a:buChar char="•"/>
                      </a:pPr>
                      <a:r>
                        <a:rPr lang="en-AU"/>
                        <a:t>Student correctly identifies either the dingo as the </a:t>
                      </a:r>
                      <a:r>
                        <a:rPr lang="en-AU" b="1"/>
                        <a:t>predator</a:t>
                      </a:r>
                      <a:r>
                        <a:rPr lang="en-AU"/>
                        <a:t> </a:t>
                      </a:r>
                      <a:r>
                        <a:rPr lang="en-AU" u="sng"/>
                        <a:t>or</a:t>
                      </a:r>
                      <a:r>
                        <a:rPr lang="en-AU"/>
                        <a:t> the kangaroo as the </a:t>
                      </a:r>
                      <a:r>
                        <a:rPr lang="en-AU" b="1"/>
                        <a:t>prey</a:t>
                      </a: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3439861"/>
                  </a:ext>
                </a:extLst>
              </a:tr>
              <a:tr h="370840">
                <a:tc>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Student identifies the </a:t>
                      </a:r>
                      <a:r>
                        <a:rPr lang="en-AU" b="1"/>
                        <a:t>predation</a:t>
                      </a:r>
                      <a:r>
                        <a:rPr lang="en-AU"/>
                        <a:t> interaction between the dingo and the kangaroo</a:t>
                      </a:r>
                      <a:br>
                        <a:rPr lang="en-AU"/>
                      </a:br>
                      <a:r>
                        <a:rPr lang="en-AU"/>
                        <a:t>OR</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Student correctly identifies either the dingo as the </a:t>
                      </a:r>
                      <a:r>
                        <a:rPr lang="en-AU" b="1"/>
                        <a:t>predator</a:t>
                      </a:r>
                      <a:r>
                        <a:rPr lang="en-AU"/>
                        <a:t> </a:t>
                      </a:r>
                      <a:r>
                        <a:rPr lang="en-AU" u="sng"/>
                        <a:t>or</a:t>
                      </a:r>
                      <a:r>
                        <a:rPr lang="en-AU"/>
                        <a:t> the kangaroo as the </a:t>
                      </a:r>
                      <a:r>
                        <a:rPr lang="en-AU" b="1"/>
                        <a:t>prey</a:t>
                      </a: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298462"/>
                  </a:ext>
                </a:extLst>
              </a:tr>
            </a:tbl>
          </a:graphicData>
        </a:graphic>
      </p:graphicFrame>
      <p:sp>
        <p:nvSpPr>
          <p:cNvPr id="3" name="Slide Number Placeholder 2">
            <a:extLst>
              <a:ext uri="{FF2B5EF4-FFF2-40B4-BE49-F238E27FC236}">
                <a16:creationId xmlns:a16="http://schemas.microsoft.com/office/drawing/2014/main" id="{BF8DF2BA-3877-D5D5-70EF-C7819BBE41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133</a:t>
            </a:fld>
            <a:endParaRPr lang="en-AU"/>
          </a:p>
        </p:txBody>
      </p:sp>
    </p:spTree>
    <p:extLst>
      <p:ext uri="{BB962C8B-B14F-4D97-AF65-F5344CB8AC3E}">
        <p14:creationId xmlns:p14="http://schemas.microsoft.com/office/powerpoint/2010/main" val="33922103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C137-48CA-B855-FBB1-C749E638136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21D965C-90E9-0C74-C2E1-1B0F9390EF45}"/>
              </a:ext>
            </a:extLst>
          </p:cNvPr>
          <p:cNvSpPr>
            <a:spLocks noGrp="1"/>
          </p:cNvSpPr>
          <p:nvPr>
            <p:ph type="title"/>
          </p:nvPr>
        </p:nvSpPr>
        <p:spPr>
          <a:xfrm>
            <a:off x="359999" y="360000"/>
            <a:ext cx="11483999" cy="545601"/>
          </a:xfrm>
        </p:spPr>
        <p:txBody>
          <a:bodyPr/>
          <a:lstStyle/>
          <a:p>
            <a:r>
              <a:rPr lang="en-AU"/>
              <a:t>2.2 Describing interactions in ecosystems (2 of 2)</a:t>
            </a:r>
          </a:p>
        </p:txBody>
      </p:sp>
      <p:sp>
        <p:nvSpPr>
          <p:cNvPr id="13" name="Text Placeholder 12">
            <a:extLst>
              <a:ext uri="{FF2B5EF4-FFF2-40B4-BE49-F238E27FC236}">
                <a16:creationId xmlns:a16="http://schemas.microsoft.com/office/drawing/2014/main" id="{90456195-7EC6-6A0A-F857-230BC3734DB2}"/>
              </a:ext>
            </a:extLst>
          </p:cNvPr>
          <p:cNvSpPr>
            <a:spLocks noGrp="1"/>
          </p:cNvSpPr>
          <p:nvPr>
            <p:ph type="body" sz="quarter" idx="18"/>
          </p:nvPr>
        </p:nvSpPr>
        <p:spPr>
          <a:xfrm>
            <a:off x="360000" y="982520"/>
            <a:ext cx="11483998" cy="356423"/>
          </a:xfrm>
        </p:spPr>
        <p:txBody>
          <a:bodyPr/>
          <a:lstStyle/>
          <a:p>
            <a:r>
              <a:rPr lang="en-AU"/>
              <a:t>Marking criteria</a:t>
            </a:r>
          </a:p>
        </p:txBody>
      </p:sp>
      <p:sp>
        <p:nvSpPr>
          <p:cNvPr id="12" name="Text Placeholder 11">
            <a:extLst>
              <a:ext uri="{FF2B5EF4-FFF2-40B4-BE49-F238E27FC236}">
                <a16:creationId xmlns:a16="http://schemas.microsoft.com/office/drawing/2014/main" id="{3ABD3F61-E67F-2178-8068-D6C9A8C8BEB9}"/>
              </a:ext>
            </a:extLst>
          </p:cNvPr>
          <p:cNvSpPr>
            <a:spLocks noGrp="1"/>
          </p:cNvSpPr>
          <p:nvPr>
            <p:ph type="body" sz="quarter" idx="17"/>
          </p:nvPr>
        </p:nvSpPr>
        <p:spPr>
          <a:xfrm>
            <a:off x="359999" y="1400630"/>
            <a:ext cx="11484000" cy="545601"/>
          </a:xfrm>
        </p:spPr>
        <p:txBody>
          <a:bodyPr/>
          <a:lstStyle/>
          <a:p>
            <a:r>
              <a:rPr lang="en-AU" b="1"/>
              <a:t>Predict which organisms would be directly impacted by a reduction in the amount of grass available in the ecosystem.</a:t>
            </a:r>
          </a:p>
          <a:p>
            <a:endParaRPr lang="en-AU"/>
          </a:p>
        </p:txBody>
      </p:sp>
      <p:sp>
        <p:nvSpPr>
          <p:cNvPr id="6" name="Text Placeholder 11">
            <a:extLst>
              <a:ext uri="{FF2B5EF4-FFF2-40B4-BE49-F238E27FC236}">
                <a16:creationId xmlns:a16="http://schemas.microsoft.com/office/drawing/2014/main" id="{5BA5AEFE-EE6C-1318-0C97-9D980AFBEF02}"/>
              </a:ext>
            </a:extLst>
          </p:cNvPr>
          <p:cNvSpPr txBox="1">
            <a:spLocks/>
          </p:cNvSpPr>
          <p:nvPr/>
        </p:nvSpPr>
        <p:spPr>
          <a:xfrm>
            <a:off x="348000" y="2380261"/>
            <a:ext cx="3709092" cy="431573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u="sng"/>
              <a:t>Sample response 2:</a:t>
            </a:r>
          </a:p>
          <a:p>
            <a:pPr>
              <a:lnSpc>
                <a:spcPct val="100000"/>
              </a:lnSpc>
            </a:pPr>
            <a:r>
              <a:rPr lang="en-AU"/>
              <a:t>If the amount of grass in the ecosystem is reduced, the kangaroo, wombat, and blue-tongue lizard would be directly impacted because they all rely on grass as a food source. These organisms compete for the limited grass available. As grass becomes scarce, it would be harder for each of them to find enough food to survive.</a:t>
            </a:r>
          </a:p>
        </p:txBody>
      </p:sp>
      <p:graphicFrame>
        <p:nvGraphicFramePr>
          <p:cNvPr id="2" name="Table 1" descr="Marking criteria for a written response">
            <a:extLst>
              <a:ext uri="{FF2B5EF4-FFF2-40B4-BE49-F238E27FC236}">
                <a16:creationId xmlns:a16="http://schemas.microsoft.com/office/drawing/2014/main" id="{396CADAD-3D1D-392A-0FAD-54AE2D2F01BE}"/>
              </a:ext>
            </a:extLst>
          </p:cNvPr>
          <p:cNvGraphicFramePr>
            <a:graphicFrameLocks noGrp="1"/>
          </p:cNvGraphicFramePr>
          <p:nvPr>
            <p:extLst>
              <p:ext uri="{D42A27DB-BD31-4B8C-83A1-F6EECF244321}">
                <p14:modId xmlns:p14="http://schemas.microsoft.com/office/powerpoint/2010/main" val="1155311375"/>
              </p:ext>
            </p:extLst>
          </p:nvPr>
        </p:nvGraphicFramePr>
        <p:xfrm>
          <a:off x="4607510" y="2441260"/>
          <a:ext cx="7236488" cy="3937000"/>
        </p:xfrm>
        <a:graphic>
          <a:graphicData uri="http://schemas.openxmlformats.org/drawingml/2006/table">
            <a:tbl>
              <a:tblPr firstRow="1" bandRow="1">
                <a:tableStyleId>{69012ECD-51FC-41F1-AA8D-1B2483CD663E}</a:tableStyleId>
              </a:tblPr>
              <a:tblGrid>
                <a:gridCol w="6322975">
                  <a:extLst>
                    <a:ext uri="{9D8B030D-6E8A-4147-A177-3AD203B41FA5}">
                      <a16:colId xmlns:a16="http://schemas.microsoft.com/office/drawing/2014/main" val="2063645942"/>
                    </a:ext>
                  </a:extLst>
                </a:gridCol>
                <a:gridCol w="913513">
                  <a:extLst>
                    <a:ext uri="{9D8B030D-6E8A-4147-A177-3AD203B41FA5}">
                      <a16:colId xmlns:a16="http://schemas.microsoft.com/office/drawing/2014/main" val="343129773"/>
                    </a:ext>
                  </a:extLst>
                </a:gridCol>
              </a:tblGrid>
              <a:tr h="370840">
                <a:tc>
                  <a:txBody>
                    <a:bodyPr/>
                    <a:lstStyle/>
                    <a:p>
                      <a:r>
                        <a:rPr lang="en-AU"/>
                        <a:t>Marking criteria</a:t>
                      </a:r>
                    </a:p>
                  </a:txBody>
                  <a:tcPr>
                    <a:lnB w="12700" cap="flat" cmpd="sng" algn="ctr">
                      <a:solidFill>
                        <a:schemeClr val="tx1"/>
                      </a:solidFill>
                      <a:prstDash val="solid"/>
                      <a:round/>
                      <a:headEnd type="none" w="med" len="med"/>
                      <a:tailEnd type="none" w="med" len="med"/>
                    </a:lnB>
                  </a:tcPr>
                </a:tc>
                <a:tc>
                  <a:txBody>
                    <a:bodyPr/>
                    <a:lstStyle/>
                    <a:p>
                      <a:pPr algn="ctr"/>
                      <a:r>
                        <a:rPr lang="en-AU"/>
                        <a:t>Marks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0776572"/>
                  </a:ext>
                </a:extLst>
              </a:tr>
              <a:tr h="370840">
                <a:tc>
                  <a:txBody>
                    <a:bodyPr/>
                    <a:lstStyle/>
                    <a:p>
                      <a:pPr marL="285750" indent="-285750">
                        <a:buFont typeface="Arial" panose="020B0604020202020204" pitchFamily="34" charset="0"/>
                        <a:buChar char="•"/>
                      </a:pPr>
                      <a:r>
                        <a:rPr lang="en-AU"/>
                        <a:t>Student correctly identifies that the </a:t>
                      </a:r>
                      <a:r>
                        <a:rPr lang="en-AU" b="1"/>
                        <a:t>kangaroo, wombat and blue tongue lizard</a:t>
                      </a:r>
                      <a:r>
                        <a:rPr lang="en-AU"/>
                        <a:t> would be directly impacted</a:t>
                      </a:r>
                    </a:p>
                    <a:p>
                      <a:pPr marL="285750" indent="-285750">
                        <a:buFont typeface="Arial" panose="020B0604020202020204" pitchFamily="34" charset="0"/>
                        <a:buChar char="•"/>
                      </a:pPr>
                      <a:r>
                        <a:rPr lang="en-AU"/>
                        <a:t>Student correctly identifies the </a:t>
                      </a:r>
                      <a:r>
                        <a:rPr lang="en-AU" b="1"/>
                        <a:t>competition</a:t>
                      </a:r>
                      <a:r>
                        <a:rPr lang="en-AU"/>
                        <a:t> interaction between the wombat, blue tongue lizard and kangaroo</a:t>
                      </a:r>
                    </a:p>
                    <a:p>
                      <a:pPr marL="285750" indent="-285750">
                        <a:buFont typeface="Arial" panose="020B0604020202020204" pitchFamily="34" charset="0"/>
                        <a:buChar char="•"/>
                      </a:pPr>
                      <a:r>
                        <a:rPr lang="en-AU"/>
                        <a:t>Student identifies that the organisms are competing for the </a:t>
                      </a:r>
                      <a:r>
                        <a:rPr lang="en-AU" b="1"/>
                        <a:t>grass as a food 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07002"/>
                  </a:ext>
                </a:extLst>
              </a:tr>
              <a:tr h="354790">
                <a:tc>
                  <a:txBody>
                    <a:bodyPr/>
                    <a:lstStyle/>
                    <a:p>
                      <a:pPr marL="285750" indent="-285750">
                        <a:buFont typeface="Arial" panose="020B0604020202020204" pitchFamily="34" charset="0"/>
                        <a:buChar char="•"/>
                      </a:pPr>
                      <a:r>
                        <a:rPr lang="en-AU"/>
                        <a:t>Student correctly identifies that the </a:t>
                      </a:r>
                      <a:r>
                        <a:rPr lang="en-AU" b="1"/>
                        <a:t>kangaroo, wombat and blue tongue lizard</a:t>
                      </a:r>
                      <a:r>
                        <a:rPr lang="en-AU"/>
                        <a:t> would be directly impacted</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Student identifies the </a:t>
                      </a:r>
                      <a:r>
                        <a:rPr lang="en-AU" b="1"/>
                        <a:t>grass as a food source </a:t>
                      </a:r>
                      <a:r>
                        <a:rPr lang="en-AU" b="0"/>
                        <a:t>for these organisms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3439861"/>
                  </a:ext>
                </a:extLst>
              </a:tr>
              <a:tr h="370840">
                <a:tc>
                  <a:txBody>
                    <a:bodyPr/>
                    <a:lstStyle/>
                    <a:p>
                      <a:pPr marL="285750" indent="-285750">
                        <a:buFont typeface="Arial" panose="020B0604020202020204" pitchFamily="34" charset="0"/>
                        <a:buChar char="•"/>
                      </a:pPr>
                      <a:r>
                        <a:rPr lang="en-AU"/>
                        <a:t>Student correctly identifies that the </a:t>
                      </a:r>
                      <a:r>
                        <a:rPr lang="en-AU" b="1"/>
                        <a:t>kangaroo, wombat OR blue tongue lizard</a:t>
                      </a:r>
                      <a:r>
                        <a:rPr lang="en-AU"/>
                        <a:t> would be directly impacted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298462"/>
                  </a:ext>
                </a:extLst>
              </a:tr>
            </a:tbl>
          </a:graphicData>
        </a:graphic>
      </p:graphicFrame>
      <p:sp>
        <p:nvSpPr>
          <p:cNvPr id="3" name="Slide Number Placeholder 2">
            <a:extLst>
              <a:ext uri="{FF2B5EF4-FFF2-40B4-BE49-F238E27FC236}">
                <a16:creationId xmlns:a16="http://schemas.microsoft.com/office/drawing/2014/main" id="{13D3C8C3-7147-0AC8-C5D6-75DD9BC8B0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134</a:t>
            </a:fld>
            <a:endParaRPr lang="en-AU"/>
          </a:p>
        </p:txBody>
      </p:sp>
    </p:spTree>
    <p:extLst>
      <p:ext uri="{BB962C8B-B14F-4D97-AF65-F5344CB8AC3E}">
        <p14:creationId xmlns:p14="http://schemas.microsoft.com/office/powerpoint/2010/main" val="38030705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8A574-FC77-629D-4A97-57B48CA01DF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8AD666-F596-203B-3B16-B53EEFFE51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135</a:t>
            </a:fld>
            <a:endParaRPr lang="en-AU"/>
          </a:p>
        </p:txBody>
      </p:sp>
      <p:sp>
        <p:nvSpPr>
          <p:cNvPr id="11" name="Title 10">
            <a:extLst>
              <a:ext uri="{FF2B5EF4-FFF2-40B4-BE49-F238E27FC236}">
                <a16:creationId xmlns:a16="http://schemas.microsoft.com/office/drawing/2014/main" id="{422498AB-0E89-F987-109F-4A68040DF3A5}"/>
              </a:ext>
            </a:extLst>
          </p:cNvPr>
          <p:cNvSpPr>
            <a:spLocks noGrp="1"/>
          </p:cNvSpPr>
          <p:nvPr>
            <p:ph type="title"/>
          </p:nvPr>
        </p:nvSpPr>
        <p:spPr>
          <a:xfrm>
            <a:off x="359999" y="360000"/>
            <a:ext cx="11483999" cy="545601"/>
          </a:xfrm>
        </p:spPr>
        <p:txBody>
          <a:bodyPr/>
          <a:lstStyle/>
          <a:p>
            <a:r>
              <a:rPr lang="en-AU"/>
              <a:t>2.2 Practical Investigation – Plants in the playground</a:t>
            </a:r>
          </a:p>
        </p:txBody>
      </p:sp>
      <p:sp>
        <p:nvSpPr>
          <p:cNvPr id="13" name="Text Placeholder 12">
            <a:extLst>
              <a:ext uri="{FF2B5EF4-FFF2-40B4-BE49-F238E27FC236}">
                <a16:creationId xmlns:a16="http://schemas.microsoft.com/office/drawing/2014/main" id="{CD3EC1AD-1A5C-811E-52F2-588C92E91085}"/>
              </a:ext>
            </a:extLst>
          </p:cNvPr>
          <p:cNvSpPr>
            <a:spLocks noGrp="1"/>
          </p:cNvSpPr>
          <p:nvPr>
            <p:ph type="body" sz="quarter" idx="18"/>
          </p:nvPr>
        </p:nvSpPr>
        <p:spPr>
          <a:xfrm>
            <a:off x="360000" y="982520"/>
            <a:ext cx="11483998" cy="356423"/>
          </a:xfrm>
        </p:spPr>
        <p:txBody>
          <a:bodyPr/>
          <a:lstStyle/>
          <a:p>
            <a:r>
              <a:rPr lang="en-AU"/>
              <a:t>How to use quadrats</a:t>
            </a:r>
          </a:p>
        </p:txBody>
      </p:sp>
      <p:sp>
        <p:nvSpPr>
          <p:cNvPr id="6" name="Rectangle: Rounded Corners 5">
            <a:extLst>
              <a:ext uri="{FF2B5EF4-FFF2-40B4-BE49-F238E27FC236}">
                <a16:creationId xmlns:a16="http://schemas.microsoft.com/office/drawing/2014/main" id="{858DA66C-95B5-2DDD-134D-F72D561B3A3D}"/>
              </a:ext>
              <a:ext uri="{C183D7F6-B498-43B3-948B-1728B52AA6E4}">
                <adec:decorative xmlns:adec="http://schemas.microsoft.com/office/drawing/2017/decorative" val="1"/>
              </a:ext>
            </a:extLst>
          </p:cNvPr>
          <p:cNvSpPr/>
          <p:nvPr/>
        </p:nvSpPr>
        <p:spPr>
          <a:xfrm>
            <a:off x="185530" y="1541768"/>
            <a:ext cx="4487113" cy="23664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11">
            <a:extLst>
              <a:ext uri="{FF2B5EF4-FFF2-40B4-BE49-F238E27FC236}">
                <a16:creationId xmlns:a16="http://schemas.microsoft.com/office/drawing/2014/main" id="{E6E3D6E7-6366-9844-D2A8-C78042C7AE98}"/>
              </a:ext>
            </a:extLst>
          </p:cNvPr>
          <p:cNvSpPr txBox="1">
            <a:spLocks/>
          </p:cNvSpPr>
          <p:nvPr/>
        </p:nvSpPr>
        <p:spPr>
          <a:xfrm>
            <a:off x="240260" y="1605106"/>
            <a:ext cx="4377652" cy="231580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solidFill>
                  <a:schemeClr val="bg1"/>
                </a:solidFill>
              </a:rPr>
              <a:t>A quadrat is a type of sampling technique. It is a frame, usually square, used to estimate the distribution of a plant or small animal in a designated area.</a:t>
            </a:r>
          </a:p>
        </p:txBody>
      </p:sp>
      <p:pic>
        <p:nvPicPr>
          <p:cNvPr id="4" name="Picture 3" descr="A quadrat on a grassy area">
            <a:extLst>
              <a:ext uri="{FF2B5EF4-FFF2-40B4-BE49-F238E27FC236}">
                <a16:creationId xmlns:a16="http://schemas.microsoft.com/office/drawing/2014/main" id="{2FACF023-99AA-B8D7-276B-0E6CD7A354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2344" y="4149565"/>
            <a:ext cx="3172212" cy="2366435"/>
          </a:xfrm>
          <a:prstGeom prst="rect">
            <a:avLst/>
          </a:prstGeom>
        </p:spPr>
      </p:pic>
      <p:sp>
        <p:nvSpPr>
          <p:cNvPr id="12" name="Text Placeholder 11">
            <a:extLst>
              <a:ext uri="{FF2B5EF4-FFF2-40B4-BE49-F238E27FC236}">
                <a16:creationId xmlns:a16="http://schemas.microsoft.com/office/drawing/2014/main" id="{E7CCDA31-32BD-61BC-D3EB-434AFE3F41E2}"/>
              </a:ext>
            </a:extLst>
          </p:cNvPr>
          <p:cNvSpPr>
            <a:spLocks noGrp="1"/>
          </p:cNvSpPr>
          <p:nvPr>
            <p:ph type="body" sz="quarter" idx="17"/>
          </p:nvPr>
        </p:nvSpPr>
        <p:spPr>
          <a:xfrm>
            <a:off x="5002696" y="1567086"/>
            <a:ext cx="6841303" cy="4807835"/>
          </a:xfrm>
        </p:spPr>
        <p:txBody>
          <a:bodyPr/>
          <a:lstStyle/>
          <a:p>
            <a:r>
              <a:rPr lang="en-AU"/>
              <a:t>Instructions for sampling plant coverage with quadrats:</a:t>
            </a:r>
            <a:br>
              <a:rPr lang="en-AU"/>
            </a:br>
            <a:r>
              <a:rPr lang="en-AU"/>
              <a:t>Before you start: </a:t>
            </a:r>
          </a:p>
          <a:p>
            <a:pPr marL="342900" indent="-342900">
              <a:buFont typeface="Arial" panose="020B0604020202020204" pitchFamily="34" charset="0"/>
              <a:buChar char="•"/>
            </a:pPr>
            <a:r>
              <a:rPr lang="en-AU"/>
              <a:t>Know the size of your quadrat</a:t>
            </a:r>
          </a:p>
          <a:p>
            <a:pPr marL="342900" indent="-342900">
              <a:buFont typeface="Arial" panose="020B0604020202020204" pitchFamily="34" charset="0"/>
              <a:buChar char="•"/>
            </a:pPr>
            <a:r>
              <a:rPr lang="en-AU"/>
              <a:t>Decide how many quadrats you will use in the fieldwork area.</a:t>
            </a:r>
          </a:p>
          <a:p>
            <a:r>
              <a:rPr lang="en-AU"/>
              <a:t>1. Take the quadrat to the location of your fieldwork.</a:t>
            </a:r>
          </a:p>
          <a:p>
            <a:r>
              <a:rPr lang="en-AU"/>
              <a:t>2. Throw the quadrat randomly on the ground.</a:t>
            </a:r>
          </a:p>
          <a:p>
            <a:r>
              <a:rPr lang="en-AU"/>
              <a:t>3. Inspect the quadrat to estimate the percentage coverage of the plants in the quadrat.</a:t>
            </a:r>
          </a:p>
        </p:txBody>
      </p:sp>
    </p:spTree>
    <p:extLst>
      <p:ext uri="{BB962C8B-B14F-4D97-AF65-F5344CB8AC3E}">
        <p14:creationId xmlns:p14="http://schemas.microsoft.com/office/powerpoint/2010/main" val="2025365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0F8E1A-620E-8FCE-409E-6159828B059A}"/>
              </a:ext>
            </a:extLst>
          </p:cNvPr>
          <p:cNvSpPr>
            <a:spLocks noGrp="1"/>
          </p:cNvSpPr>
          <p:nvPr>
            <p:ph type="title"/>
          </p:nvPr>
        </p:nvSpPr>
        <p:spPr/>
        <p:txBody>
          <a:bodyPr/>
          <a:lstStyle/>
          <a:p>
            <a:r>
              <a:rPr lang="en-AU"/>
              <a:t>2.2 Annotated example of a table</a:t>
            </a:r>
          </a:p>
        </p:txBody>
      </p:sp>
      <p:sp>
        <p:nvSpPr>
          <p:cNvPr id="16" name="Callout: Down Arrow 15">
            <a:extLst>
              <a:ext uri="{FF2B5EF4-FFF2-40B4-BE49-F238E27FC236}">
                <a16:creationId xmlns:a16="http://schemas.microsoft.com/office/drawing/2014/main" id="{3AB10390-C8E8-D771-5081-7609EAB44133}"/>
              </a:ext>
            </a:extLst>
          </p:cNvPr>
          <p:cNvSpPr/>
          <p:nvPr/>
        </p:nvSpPr>
        <p:spPr>
          <a:xfrm>
            <a:off x="360000" y="932753"/>
            <a:ext cx="3950743" cy="602134"/>
          </a:xfrm>
          <a:prstGeom prst="wedgeRoundRectCallout">
            <a:avLst>
              <a:gd name="adj1" fmla="val -3693"/>
              <a:gd name="adj2" fmla="val 7497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Table is numbered for easy reference.</a:t>
            </a:r>
            <a:br>
              <a:rPr lang="en-AU" sz="1600">
                <a:solidFill>
                  <a:schemeClr val="accent1"/>
                </a:solidFill>
                <a:latin typeface="Arial" panose="020B0604020202020204" pitchFamily="34" charset="0"/>
                <a:cs typeface="Arial" panose="020B0604020202020204" pitchFamily="34" charset="0"/>
              </a:rPr>
            </a:br>
            <a:r>
              <a:rPr lang="en-AU" sz="1600">
                <a:solidFill>
                  <a:schemeClr val="accent1"/>
                </a:solidFill>
                <a:latin typeface="Arial" panose="020B0604020202020204" pitchFamily="34" charset="0"/>
                <a:cs typeface="Arial" panose="020B0604020202020204" pitchFamily="34" charset="0"/>
              </a:rPr>
              <a:t>It is positioned above the table.</a:t>
            </a:r>
          </a:p>
        </p:txBody>
      </p:sp>
      <p:sp>
        <p:nvSpPr>
          <p:cNvPr id="10" name="Callout: Down Arrow 9">
            <a:extLst>
              <a:ext uri="{FF2B5EF4-FFF2-40B4-BE49-F238E27FC236}">
                <a16:creationId xmlns:a16="http://schemas.microsoft.com/office/drawing/2014/main" id="{435FBF54-88EB-C529-6B43-BFB83C9FCBFE}"/>
              </a:ext>
            </a:extLst>
          </p:cNvPr>
          <p:cNvSpPr/>
          <p:nvPr/>
        </p:nvSpPr>
        <p:spPr>
          <a:xfrm>
            <a:off x="5301146" y="932753"/>
            <a:ext cx="2240093" cy="491935"/>
          </a:xfrm>
          <a:prstGeom prst="wedgeRoundRectCallout">
            <a:avLst>
              <a:gd name="adj1" fmla="val -20860"/>
              <a:gd name="adj2" fmla="val 10614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A descriptive title.</a:t>
            </a:r>
          </a:p>
        </p:txBody>
      </p:sp>
      <p:sp>
        <p:nvSpPr>
          <p:cNvPr id="13" name="Callout: Down Arrow 12">
            <a:extLst>
              <a:ext uri="{FF2B5EF4-FFF2-40B4-BE49-F238E27FC236}">
                <a16:creationId xmlns:a16="http://schemas.microsoft.com/office/drawing/2014/main" id="{2DCF9299-FD54-5094-3E28-F976888E7B95}"/>
              </a:ext>
            </a:extLst>
          </p:cNvPr>
          <p:cNvSpPr/>
          <p:nvPr/>
        </p:nvSpPr>
        <p:spPr>
          <a:xfrm>
            <a:off x="7884132" y="932754"/>
            <a:ext cx="2240093" cy="602134"/>
          </a:xfrm>
          <a:prstGeom prst="wedgeRoundRectCallout">
            <a:avLst>
              <a:gd name="adj1" fmla="val -17755"/>
              <a:gd name="adj2" fmla="val 7324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enclosed and has ruled sides.</a:t>
            </a:r>
          </a:p>
        </p:txBody>
      </p:sp>
      <p:sp>
        <p:nvSpPr>
          <p:cNvPr id="9" name="Callout: Right Arrow 8">
            <a:extLst>
              <a:ext uri="{FF2B5EF4-FFF2-40B4-BE49-F238E27FC236}">
                <a16:creationId xmlns:a16="http://schemas.microsoft.com/office/drawing/2014/main" id="{DEB359FB-5AF6-AFBA-4246-95B506C0870E}"/>
              </a:ext>
            </a:extLst>
          </p:cNvPr>
          <p:cNvSpPr/>
          <p:nvPr/>
        </p:nvSpPr>
        <p:spPr>
          <a:xfrm>
            <a:off x="210212" y="2462820"/>
            <a:ext cx="1350267" cy="1932359"/>
          </a:xfrm>
          <a:prstGeom prst="wedgeRoundRectCallout">
            <a:avLst>
              <a:gd name="adj1" fmla="val 68888"/>
              <a:gd name="adj2" fmla="val -2466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Column heading for independent variable including units where required</a:t>
            </a:r>
          </a:p>
        </p:txBody>
      </p:sp>
      <p:sp>
        <p:nvSpPr>
          <p:cNvPr id="8" name="TextBox 7">
            <a:extLst>
              <a:ext uri="{FF2B5EF4-FFF2-40B4-BE49-F238E27FC236}">
                <a16:creationId xmlns:a16="http://schemas.microsoft.com/office/drawing/2014/main" id="{356059C4-1370-6C91-B2C6-5F1247477E59}"/>
              </a:ext>
            </a:extLst>
          </p:cNvPr>
          <p:cNvSpPr txBox="1"/>
          <p:nvPr/>
        </p:nvSpPr>
        <p:spPr>
          <a:xfrm>
            <a:off x="2113445" y="1973173"/>
            <a:ext cx="7800707"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independent variable on dependent variable.</a:t>
            </a:r>
          </a:p>
        </p:txBody>
      </p:sp>
      <p:sp>
        <p:nvSpPr>
          <p:cNvPr id="14" name="Callout: Left Arrow 13">
            <a:extLst>
              <a:ext uri="{FF2B5EF4-FFF2-40B4-BE49-F238E27FC236}">
                <a16:creationId xmlns:a16="http://schemas.microsoft.com/office/drawing/2014/main" id="{2C315BCE-5FAC-8BC2-F29C-0D7AFB8E94FB}"/>
              </a:ext>
            </a:extLst>
          </p:cNvPr>
          <p:cNvSpPr/>
          <p:nvPr/>
        </p:nvSpPr>
        <p:spPr>
          <a:xfrm>
            <a:off x="10467119" y="949492"/>
            <a:ext cx="1376882" cy="2992473"/>
          </a:xfrm>
          <a:prstGeom prst="wedgeRoundRectCallout">
            <a:avLst>
              <a:gd name="adj1" fmla="val -79287"/>
              <a:gd name="adj2" fmla="val 44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A column spanner to group the trials. It contains the heading and units where applicable for the dependent variable.</a:t>
            </a:r>
          </a:p>
        </p:txBody>
      </p:sp>
      <p:sp>
        <p:nvSpPr>
          <p:cNvPr id="11" name="Callout: Up Arrow 10">
            <a:extLst>
              <a:ext uri="{FF2B5EF4-FFF2-40B4-BE49-F238E27FC236}">
                <a16:creationId xmlns:a16="http://schemas.microsoft.com/office/drawing/2014/main" id="{AE9C307F-6BB0-DBC3-3EA7-94E8C6F98F47}"/>
              </a:ext>
            </a:extLst>
          </p:cNvPr>
          <p:cNvSpPr/>
          <p:nvPr/>
        </p:nvSpPr>
        <p:spPr>
          <a:xfrm>
            <a:off x="210212" y="6048194"/>
            <a:ext cx="5885788" cy="644473"/>
          </a:xfrm>
          <a:prstGeom prst="wedgeRoundRectCallout">
            <a:avLst>
              <a:gd name="adj1" fmla="val -10530"/>
              <a:gd name="adj2" fmla="val -9070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first column usually contains the treatment groups and control group (where applicable) for the independent variable.</a:t>
            </a:r>
          </a:p>
        </p:txBody>
      </p:sp>
      <p:sp>
        <p:nvSpPr>
          <p:cNvPr id="12" name="Callout: Up Arrow 11">
            <a:extLst>
              <a:ext uri="{FF2B5EF4-FFF2-40B4-BE49-F238E27FC236}">
                <a16:creationId xmlns:a16="http://schemas.microsoft.com/office/drawing/2014/main" id="{EE9F5CD0-D806-9EC8-5EB9-725630B271B5}"/>
              </a:ext>
            </a:extLst>
          </p:cNvPr>
          <p:cNvSpPr/>
          <p:nvPr/>
        </p:nvSpPr>
        <p:spPr>
          <a:xfrm>
            <a:off x="6291982" y="6040472"/>
            <a:ext cx="4792337" cy="652196"/>
          </a:xfrm>
          <a:prstGeom prst="wedgeRoundRectCallout">
            <a:avLst>
              <a:gd name="adj1" fmla="val 5314"/>
              <a:gd name="adj2" fmla="val -8549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Only the data is recorded in the cells. Units should only be written in column headings.</a:t>
            </a:r>
          </a:p>
        </p:txBody>
      </p:sp>
      <p:sp>
        <p:nvSpPr>
          <p:cNvPr id="2" name="Slide Number Placeholder 1">
            <a:extLst>
              <a:ext uri="{FF2B5EF4-FFF2-40B4-BE49-F238E27FC236}">
                <a16:creationId xmlns:a16="http://schemas.microsoft.com/office/drawing/2014/main" id="{1BB0B6E9-EFC5-89A5-4215-0AE4EC29B7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136</a:t>
            </a:fld>
            <a:endParaRPr lang="en-AU"/>
          </a:p>
        </p:txBody>
      </p:sp>
      <p:pic>
        <p:nvPicPr>
          <p:cNvPr id="5" name="Picture 4">
            <a:extLst>
              <a:ext uri="{FF2B5EF4-FFF2-40B4-BE49-F238E27FC236}">
                <a16:creationId xmlns:a16="http://schemas.microsoft.com/office/drawing/2014/main" id="{A99706F1-86F9-A732-F489-70458D1B60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38675" y="2359370"/>
            <a:ext cx="8049468" cy="3143236"/>
          </a:xfrm>
          <a:prstGeom prst="rect">
            <a:avLst/>
          </a:prstGeom>
        </p:spPr>
      </p:pic>
    </p:spTree>
    <p:extLst>
      <p:ext uri="{BB962C8B-B14F-4D97-AF65-F5344CB8AC3E}">
        <p14:creationId xmlns:p14="http://schemas.microsoft.com/office/powerpoint/2010/main" val="28255845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37BA90-49D5-F7E1-6B16-15ABDEF14B7F}"/>
              </a:ext>
            </a:extLst>
          </p:cNvPr>
          <p:cNvSpPr>
            <a:spLocks noGrp="1"/>
          </p:cNvSpPr>
          <p:nvPr>
            <p:ph type="title" idx="4294967295"/>
          </p:nvPr>
        </p:nvSpPr>
        <p:spPr>
          <a:xfrm>
            <a:off x="195190" y="316505"/>
            <a:ext cx="11483975" cy="544512"/>
          </a:xfrm>
        </p:spPr>
        <p:txBody>
          <a:bodyPr/>
          <a:lstStyle/>
          <a:p>
            <a:r>
              <a:rPr lang="en-AU">
                <a:solidFill>
                  <a:schemeClr val="accent1"/>
                </a:solidFill>
              </a:rPr>
              <a:t>2.2 From table to graph</a:t>
            </a:r>
          </a:p>
        </p:txBody>
      </p:sp>
      <p:grpSp>
        <p:nvGrpSpPr>
          <p:cNvPr id="70" name="Group 69" descr="An image of the corresponding graph to the table.">
            <a:extLst>
              <a:ext uri="{FF2B5EF4-FFF2-40B4-BE49-F238E27FC236}">
                <a16:creationId xmlns:a16="http://schemas.microsoft.com/office/drawing/2014/main" id="{6215864E-6632-7433-3CA7-B01E1956235D}"/>
              </a:ext>
            </a:extLst>
          </p:cNvPr>
          <p:cNvGrpSpPr/>
          <p:nvPr/>
        </p:nvGrpSpPr>
        <p:grpSpPr>
          <a:xfrm>
            <a:off x="68491" y="1181423"/>
            <a:ext cx="12145181" cy="4349582"/>
            <a:chOff x="68491" y="1181423"/>
            <a:chExt cx="12145181" cy="4349582"/>
          </a:xfrm>
        </p:grpSpPr>
        <p:pic>
          <p:nvPicPr>
            <p:cNvPr id="7" name="Picture 6">
              <a:extLst>
                <a:ext uri="{FF2B5EF4-FFF2-40B4-BE49-F238E27FC236}">
                  <a16:creationId xmlns:a16="http://schemas.microsoft.com/office/drawing/2014/main" id="{7EFE534D-1304-E059-42B8-FB9899C324CF}"/>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9699" y="1731270"/>
              <a:ext cx="5963973" cy="368747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An image of the corresponding graph to the table.">
              <a:extLst>
                <a:ext uri="{FF2B5EF4-FFF2-40B4-BE49-F238E27FC236}">
                  <a16:creationId xmlns:a16="http://schemas.microsoft.com/office/drawing/2014/main" id="{9601BBF9-D6BB-AD5A-6EC9-D668BA570418}"/>
                </a:ext>
              </a:extLst>
            </p:cNvPr>
            <p:cNvGrpSpPr/>
            <p:nvPr/>
          </p:nvGrpSpPr>
          <p:grpSpPr>
            <a:xfrm>
              <a:off x="68491" y="1181423"/>
              <a:ext cx="11639096" cy="4349582"/>
              <a:chOff x="68491" y="1181423"/>
              <a:chExt cx="11639096" cy="4349582"/>
            </a:xfrm>
          </p:grpSpPr>
          <p:pic>
            <p:nvPicPr>
              <p:cNvPr id="15" name="Picture 14" descr="A screenshot of a table showing the impact of exercise type on heart rate.">
                <a:extLst>
                  <a:ext uri="{FF2B5EF4-FFF2-40B4-BE49-F238E27FC236}">
                    <a16:creationId xmlns:a16="http://schemas.microsoft.com/office/drawing/2014/main" id="{32D786AC-D1A0-1DF7-EC77-9B1890EE82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91" y="1726556"/>
                <a:ext cx="6152534" cy="3574275"/>
              </a:xfrm>
              <a:prstGeom prst="rect">
                <a:avLst/>
              </a:prstGeom>
            </p:spPr>
          </p:pic>
          <p:sp>
            <p:nvSpPr>
              <p:cNvPr id="11" name="Arrow: Curved Down 10" descr="A screenshot of a table showing the impact of exercise type on heart rate.">
                <a:extLst>
                  <a:ext uri="{FF2B5EF4-FFF2-40B4-BE49-F238E27FC236}">
                    <a16:creationId xmlns:a16="http://schemas.microsoft.com/office/drawing/2014/main" id="{D638EE03-46D1-3E12-3314-BBD8084515C9}"/>
                  </a:ext>
                  <a:ext uri="{C183D7F6-B498-43B3-948B-1728B52AA6E4}">
                    <adec:decorative xmlns:adec="http://schemas.microsoft.com/office/drawing/2017/decorative" val="1"/>
                  </a:ext>
                </a:extLst>
              </p:cNvPr>
              <p:cNvSpPr/>
              <p:nvPr/>
            </p:nvSpPr>
            <p:spPr>
              <a:xfrm>
                <a:off x="3819369" y="1181423"/>
                <a:ext cx="4559432" cy="571103"/>
              </a:xfrm>
              <a:prstGeom prst="curvedDown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2" name="TextBox 11" descr="A screenshot of a table showing the impact of exercise type on heart rate.">
                <a:extLst>
                  <a:ext uri="{FF2B5EF4-FFF2-40B4-BE49-F238E27FC236}">
                    <a16:creationId xmlns:a16="http://schemas.microsoft.com/office/drawing/2014/main" id="{E19184EB-605A-823B-7DB4-E1E6E983A1A4}"/>
                  </a:ext>
                  <a:ext uri="{C183D7F6-B498-43B3-948B-1728B52AA6E4}">
                    <adec:decorative xmlns:adec="http://schemas.microsoft.com/office/drawing/2017/decorative" val="1"/>
                  </a:ext>
                </a:extLst>
              </p:cNvPr>
              <p:cNvSpPr txBox="1"/>
              <p:nvPr/>
            </p:nvSpPr>
            <p:spPr>
              <a:xfrm>
                <a:off x="5843449" y="1320101"/>
                <a:ext cx="1465943" cy="304800"/>
              </a:xfrm>
              <a:prstGeom prst="rect">
                <a:avLst/>
              </a:prstGeom>
              <a:noFill/>
            </p:spPr>
            <p:txBody>
              <a:bodyPr wrap="square" lIns="0" tIns="0" rIns="0" bIns="0" rtlCol="0">
                <a:noAutofit/>
              </a:bodyPr>
              <a:lstStyle/>
              <a:p>
                <a:pPr algn="l"/>
                <a:r>
                  <a:rPr lang="en-AU" sz="1800">
                    <a:solidFill>
                      <a:schemeClr val="accent1"/>
                    </a:solidFill>
                  </a:rPr>
                  <a:t>Title</a:t>
                </a:r>
              </a:p>
            </p:txBody>
          </p:sp>
          <p:sp>
            <p:nvSpPr>
              <p:cNvPr id="13" name="Rectangle 12" descr="A screenshot of a table showing the impact of exercise type on heart rate.">
                <a:extLst>
                  <a:ext uri="{FF2B5EF4-FFF2-40B4-BE49-F238E27FC236}">
                    <a16:creationId xmlns:a16="http://schemas.microsoft.com/office/drawing/2014/main" id="{1A78F8C3-CA31-B9BE-8F77-85AD05914797}"/>
                  </a:ext>
                  <a:ext uri="{C183D7F6-B498-43B3-948B-1728B52AA6E4}">
                    <adec:decorative xmlns:adec="http://schemas.microsoft.com/office/drawing/2017/decorative" val="1"/>
                  </a:ext>
                </a:extLst>
              </p:cNvPr>
              <p:cNvSpPr/>
              <p:nvPr/>
            </p:nvSpPr>
            <p:spPr>
              <a:xfrm>
                <a:off x="203200" y="1984374"/>
                <a:ext cx="996949" cy="3216275"/>
              </a:xfrm>
              <a:prstGeom prst="rect">
                <a:avLst/>
              </a:prstGeom>
              <a:noFill/>
              <a:ln w="28575">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descr="A screenshot of a table showing the impact of exercise type on heart rate.">
                <a:extLst>
                  <a:ext uri="{FF2B5EF4-FFF2-40B4-BE49-F238E27FC236}">
                    <a16:creationId xmlns:a16="http://schemas.microsoft.com/office/drawing/2014/main" id="{2D28D7FE-AF6E-7A30-A832-1C975BD32B5E}"/>
                  </a:ext>
                  <a:ext uri="{C183D7F6-B498-43B3-948B-1728B52AA6E4}">
                    <adec:decorative xmlns:adec="http://schemas.microsoft.com/office/drawing/2017/decorative" val="1"/>
                  </a:ext>
                </a:extLst>
              </p:cNvPr>
              <p:cNvSpPr/>
              <p:nvPr/>
            </p:nvSpPr>
            <p:spPr>
              <a:xfrm rot="5400000">
                <a:off x="9244654" y="2812944"/>
                <a:ext cx="497190" cy="4428673"/>
              </a:xfrm>
              <a:prstGeom prst="rect">
                <a:avLst/>
              </a:prstGeom>
              <a:noFill/>
              <a:ln w="28575">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descr="A screenshot of a table showing the impact of exercise type on heart rate.">
                <a:extLst>
                  <a:ext uri="{FF2B5EF4-FFF2-40B4-BE49-F238E27FC236}">
                    <a16:creationId xmlns:a16="http://schemas.microsoft.com/office/drawing/2014/main" id="{7A517D92-ECE1-EAFD-AF4B-3925A37C8E95}"/>
                  </a:ext>
                  <a:ext uri="{C183D7F6-B498-43B3-948B-1728B52AA6E4}">
                    <adec:decorative xmlns:adec="http://schemas.microsoft.com/office/drawing/2017/decorative" val="1"/>
                  </a:ext>
                </a:extLst>
              </p:cNvPr>
              <p:cNvSpPr/>
              <p:nvPr/>
            </p:nvSpPr>
            <p:spPr>
              <a:xfrm>
                <a:off x="1231900" y="1984376"/>
                <a:ext cx="1291381" cy="507999"/>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descr="A screenshot of a table showing the impact of exercise type on heart rate.">
                <a:extLst>
                  <a:ext uri="{FF2B5EF4-FFF2-40B4-BE49-F238E27FC236}">
                    <a16:creationId xmlns:a16="http://schemas.microsoft.com/office/drawing/2014/main" id="{67527A62-4773-8C62-AB1F-E11183342032}"/>
                  </a:ext>
                  <a:ext uri="{C183D7F6-B498-43B3-948B-1728B52AA6E4}">
                    <adec:decorative xmlns:adec="http://schemas.microsoft.com/office/drawing/2017/decorative" val="1"/>
                  </a:ext>
                </a:extLst>
              </p:cNvPr>
              <p:cNvSpPr/>
              <p:nvPr/>
            </p:nvSpPr>
            <p:spPr>
              <a:xfrm rot="5400000">
                <a:off x="5920348" y="3465913"/>
                <a:ext cx="1064267" cy="267024"/>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descr="A screenshot of a table showing the impact of exercise type on heart rate.">
                <a:extLst>
                  <a:ext uri="{FF2B5EF4-FFF2-40B4-BE49-F238E27FC236}">
                    <a16:creationId xmlns:a16="http://schemas.microsoft.com/office/drawing/2014/main" id="{A1B93553-560F-EA8C-6CE0-06FAE488AE21}"/>
                  </a:ext>
                  <a:ext uri="{C183D7F6-B498-43B3-948B-1728B52AA6E4}">
                    <adec:decorative xmlns:adec="http://schemas.microsoft.com/office/drawing/2017/decorative" val="1"/>
                  </a:ext>
                </a:extLst>
              </p:cNvPr>
              <p:cNvSpPr/>
              <p:nvPr/>
            </p:nvSpPr>
            <p:spPr>
              <a:xfrm>
                <a:off x="5299075" y="2524125"/>
                <a:ext cx="771525" cy="267652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descr="A screenshot of a table showing the impact of exercise type on heart rate.">
                <a:extLst>
                  <a:ext uri="{FF2B5EF4-FFF2-40B4-BE49-F238E27FC236}">
                    <a16:creationId xmlns:a16="http://schemas.microsoft.com/office/drawing/2014/main" id="{AF906461-4778-7C92-44F6-BAFA9623999E}"/>
                  </a:ext>
                  <a:ext uri="{C183D7F6-B498-43B3-948B-1728B52AA6E4}">
                    <adec:decorative xmlns:adec="http://schemas.microsoft.com/office/drawing/2017/decorative" val="1"/>
                  </a:ext>
                </a:extLst>
              </p:cNvPr>
              <p:cNvSpPr/>
              <p:nvPr/>
            </p:nvSpPr>
            <p:spPr>
              <a:xfrm rot="5400000">
                <a:off x="8224192" y="1295291"/>
                <a:ext cx="2407360" cy="4559431"/>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descr="A screenshot of a table showing the impact of exercise type on heart rate.">
                <a:extLst>
                  <a:ext uri="{FF2B5EF4-FFF2-40B4-BE49-F238E27FC236}">
                    <a16:creationId xmlns:a16="http://schemas.microsoft.com/office/drawing/2014/main" id="{89E0A5B8-04D3-CEA0-7020-9230FEC258EF}"/>
                  </a:ext>
                  <a:ext uri="{C183D7F6-B498-43B3-948B-1728B52AA6E4}">
                    <adec:decorative xmlns:adec="http://schemas.microsoft.com/office/drawing/2017/decorative" val="1"/>
                  </a:ext>
                </a:extLst>
              </p:cNvPr>
              <p:cNvCxnSpPr>
                <a:cxnSpLocks/>
              </p:cNvCxnSpPr>
              <p:nvPr/>
            </p:nvCxnSpPr>
            <p:spPr>
              <a:xfrm flipV="1">
                <a:off x="6073775" y="4582742"/>
                <a:ext cx="1040509" cy="20515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descr="A screenshot of a table showing the impact of exercise type on heart rate.">
                <a:extLst>
                  <a:ext uri="{FF2B5EF4-FFF2-40B4-BE49-F238E27FC236}">
                    <a16:creationId xmlns:a16="http://schemas.microsoft.com/office/drawing/2014/main" id="{87FFB105-FA64-C257-0142-43BAB8B71FB5}"/>
                  </a:ext>
                  <a:ext uri="{C183D7F6-B498-43B3-948B-1728B52AA6E4}">
                    <adec:decorative xmlns:adec="http://schemas.microsoft.com/office/drawing/2017/decorative" val="1"/>
                  </a:ext>
                </a:extLst>
              </p:cNvPr>
              <p:cNvGrpSpPr/>
              <p:nvPr/>
            </p:nvGrpSpPr>
            <p:grpSpPr>
              <a:xfrm>
                <a:off x="2523281" y="2219325"/>
                <a:ext cx="3925144" cy="770118"/>
                <a:chOff x="2523281" y="2219325"/>
                <a:chExt cx="3925144" cy="770118"/>
              </a:xfrm>
            </p:grpSpPr>
            <p:cxnSp>
              <p:nvCxnSpPr>
                <p:cNvPr id="34" name="Straight Connector 33">
                  <a:extLst>
                    <a:ext uri="{FF2B5EF4-FFF2-40B4-BE49-F238E27FC236}">
                      <a16:creationId xmlns:a16="http://schemas.microsoft.com/office/drawing/2014/main" id="{59AB4028-BD8F-050B-0636-F6B245FD2F11}"/>
                    </a:ext>
                  </a:extLst>
                </p:cNvPr>
                <p:cNvCxnSpPr>
                  <a:cxnSpLocks/>
                  <a:stCxn id="17" idx="3"/>
                </p:cNvCxnSpPr>
                <p:nvPr/>
              </p:nvCxnSpPr>
              <p:spPr>
                <a:xfrm flipV="1">
                  <a:off x="2523281" y="2231655"/>
                  <a:ext cx="3925144" cy="672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7B3F67F-8F04-D91F-4B7B-76095797A007}"/>
                    </a:ext>
                  </a:extLst>
                </p:cNvPr>
                <p:cNvCxnSpPr>
                  <a:cxnSpLocks/>
                </p:cNvCxnSpPr>
                <p:nvPr/>
              </p:nvCxnSpPr>
              <p:spPr>
                <a:xfrm>
                  <a:off x="6435524" y="2219325"/>
                  <a:ext cx="0" cy="77011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3" name="Straight Connector 52" descr="A screenshot of a table showing the impact of exercise type on heart rate.">
                <a:extLst>
                  <a:ext uri="{FF2B5EF4-FFF2-40B4-BE49-F238E27FC236}">
                    <a16:creationId xmlns:a16="http://schemas.microsoft.com/office/drawing/2014/main" id="{3371C63E-3784-800D-9D83-585E40C5E284}"/>
                  </a:ext>
                  <a:ext uri="{C183D7F6-B498-43B3-948B-1728B52AA6E4}">
                    <adec:decorative xmlns:adec="http://schemas.microsoft.com/office/drawing/2017/decorative" val="1"/>
                  </a:ext>
                </a:extLst>
              </p:cNvPr>
              <p:cNvCxnSpPr>
                <a:cxnSpLocks/>
                <a:stCxn id="13" idx="2"/>
              </p:cNvCxnSpPr>
              <p:nvPr/>
            </p:nvCxnSpPr>
            <p:spPr>
              <a:xfrm>
                <a:off x="701675" y="5200649"/>
                <a:ext cx="852" cy="308053"/>
              </a:xfrm>
              <a:prstGeom prst="line">
                <a:avLst/>
              </a:prstGeom>
              <a:ln w="28575">
                <a:solidFill>
                  <a:srgbClr val="64BB4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descr="A screenshot of a table showing the impact of exercise type on heart rate.">
                <a:extLst>
                  <a:ext uri="{FF2B5EF4-FFF2-40B4-BE49-F238E27FC236}">
                    <a16:creationId xmlns:a16="http://schemas.microsoft.com/office/drawing/2014/main" id="{788AE034-E8D1-8B3E-C363-BEE3DD4DACC5}"/>
                  </a:ext>
                  <a:ext uri="{C183D7F6-B498-43B3-948B-1728B52AA6E4}">
                    <adec:decorative xmlns:adec="http://schemas.microsoft.com/office/drawing/2017/decorative" val="1"/>
                  </a:ext>
                </a:extLst>
              </p:cNvPr>
              <p:cNvCxnSpPr>
                <a:cxnSpLocks/>
              </p:cNvCxnSpPr>
              <p:nvPr/>
            </p:nvCxnSpPr>
            <p:spPr>
              <a:xfrm>
                <a:off x="688975" y="5519854"/>
                <a:ext cx="8834166" cy="0"/>
              </a:xfrm>
              <a:prstGeom prst="line">
                <a:avLst/>
              </a:prstGeom>
              <a:ln w="28575">
                <a:solidFill>
                  <a:srgbClr val="64BB47"/>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descr="A screenshot of a table showing the impact of exercise type on heart rate.">
                <a:extLst>
                  <a:ext uri="{FF2B5EF4-FFF2-40B4-BE49-F238E27FC236}">
                    <a16:creationId xmlns:a16="http://schemas.microsoft.com/office/drawing/2014/main" id="{C1A7671F-D4D4-A744-10AC-DC0BD12558FC}"/>
                  </a:ext>
                  <a:ext uri="{C183D7F6-B498-43B3-948B-1728B52AA6E4}">
                    <adec:decorative xmlns:adec="http://schemas.microsoft.com/office/drawing/2017/decorative" val="1"/>
                  </a:ext>
                </a:extLst>
              </p:cNvPr>
              <p:cNvCxnSpPr>
                <a:cxnSpLocks/>
              </p:cNvCxnSpPr>
              <p:nvPr/>
            </p:nvCxnSpPr>
            <p:spPr>
              <a:xfrm flipV="1">
                <a:off x="9511990" y="5318125"/>
                <a:ext cx="0" cy="212880"/>
              </a:xfrm>
              <a:prstGeom prst="straightConnector1">
                <a:avLst/>
              </a:prstGeom>
              <a:ln w="28575">
                <a:solidFill>
                  <a:srgbClr val="64BB47"/>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descr="A screenshot of a table showing the impact of exercise type on heart rate.">
                <a:extLst>
                  <a:ext uri="{FF2B5EF4-FFF2-40B4-BE49-F238E27FC236}">
                    <a16:creationId xmlns:a16="http://schemas.microsoft.com/office/drawing/2014/main" id="{E2448E7E-16D5-DE99-5E83-FFBF3578A554}"/>
                  </a:ext>
                </a:extLst>
              </p:cNvPr>
              <p:cNvSpPr/>
              <p:nvPr/>
            </p:nvSpPr>
            <p:spPr>
              <a:xfrm>
                <a:off x="7401339" y="4804657"/>
                <a:ext cx="675861" cy="1760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Control</a:t>
                </a:r>
              </a:p>
            </p:txBody>
          </p:sp>
          <p:sp>
            <p:nvSpPr>
              <p:cNvPr id="16" name="Rectangle 15" descr="A screenshot of a table showing the impact of exercise type on heart rate.">
                <a:extLst>
                  <a:ext uri="{FF2B5EF4-FFF2-40B4-BE49-F238E27FC236}">
                    <a16:creationId xmlns:a16="http://schemas.microsoft.com/office/drawing/2014/main" id="{53C478FE-FB85-1C2D-3500-775970AFC44B}"/>
                  </a:ext>
                </a:extLst>
              </p:cNvPr>
              <p:cNvSpPr/>
              <p:nvPr/>
            </p:nvSpPr>
            <p:spPr>
              <a:xfrm>
                <a:off x="8555825" y="4818273"/>
                <a:ext cx="675861" cy="1760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Type  1</a:t>
                </a:r>
              </a:p>
            </p:txBody>
          </p:sp>
          <p:sp>
            <p:nvSpPr>
              <p:cNvPr id="19" name="Rectangle 18" descr="A screenshot of a table showing the impact of exercise type on heart rate.">
                <a:extLst>
                  <a:ext uri="{FF2B5EF4-FFF2-40B4-BE49-F238E27FC236}">
                    <a16:creationId xmlns:a16="http://schemas.microsoft.com/office/drawing/2014/main" id="{97E8BACA-2EBA-2DF1-5E38-C966645FD67A}"/>
                  </a:ext>
                </a:extLst>
              </p:cNvPr>
              <p:cNvSpPr/>
              <p:nvPr/>
            </p:nvSpPr>
            <p:spPr>
              <a:xfrm>
                <a:off x="9707361" y="4807778"/>
                <a:ext cx="675861" cy="1760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Type  2</a:t>
                </a:r>
              </a:p>
            </p:txBody>
          </p:sp>
          <p:sp>
            <p:nvSpPr>
              <p:cNvPr id="20" name="Rectangle 19" descr="A screenshot of a table showing the impact of exercise type on heart rate.">
                <a:extLst>
                  <a:ext uri="{FF2B5EF4-FFF2-40B4-BE49-F238E27FC236}">
                    <a16:creationId xmlns:a16="http://schemas.microsoft.com/office/drawing/2014/main" id="{E7347AFD-44A2-943E-0C71-B0380E67C231}"/>
                  </a:ext>
                </a:extLst>
              </p:cNvPr>
              <p:cNvSpPr/>
              <p:nvPr/>
            </p:nvSpPr>
            <p:spPr>
              <a:xfrm>
                <a:off x="10858897" y="4824238"/>
                <a:ext cx="675861" cy="1760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Type  3</a:t>
                </a:r>
              </a:p>
            </p:txBody>
          </p:sp>
          <p:sp>
            <p:nvSpPr>
              <p:cNvPr id="23" name="Rectangle 22" descr="A screenshot of a table showing the impact of exercise type on heart rate.">
                <a:extLst>
                  <a:ext uri="{FF2B5EF4-FFF2-40B4-BE49-F238E27FC236}">
                    <a16:creationId xmlns:a16="http://schemas.microsoft.com/office/drawing/2014/main" id="{256BE103-6F03-073D-93DB-D6F57E38E466}"/>
                  </a:ext>
                </a:extLst>
              </p:cNvPr>
              <p:cNvSpPr/>
              <p:nvPr/>
            </p:nvSpPr>
            <p:spPr>
              <a:xfrm>
                <a:off x="9008493" y="5081862"/>
                <a:ext cx="1222185" cy="1760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Fertiliser type</a:t>
                </a:r>
              </a:p>
            </p:txBody>
          </p:sp>
          <p:sp>
            <p:nvSpPr>
              <p:cNvPr id="25" name="Rectangle 24" descr="A screenshot of a table showing the impact of exercise type on heart rate.">
                <a:extLst>
                  <a:ext uri="{FF2B5EF4-FFF2-40B4-BE49-F238E27FC236}">
                    <a16:creationId xmlns:a16="http://schemas.microsoft.com/office/drawing/2014/main" id="{EA5AB731-FEFB-658D-0EEF-F2144C7968B5}"/>
                  </a:ext>
                </a:extLst>
              </p:cNvPr>
              <p:cNvSpPr/>
              <p:nvPr/>
            </p:nvSpPr>
            <p:spPr>
              <a:xfrm>
                <a:off x="7502542" y="1858895"/>
                <a:ext cx="3457558" cy="3238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Effect of type of fertiliser on plant height</a:t>
                </a:r>
              </a:p>
            </p:txBody>
          </p:sp>
          <p:sp>
            <p:nvSpPr>
              <p:cNvPr id="26" name="Rectangle 25" descr="A screenshot of a table showing the impact of exercise type on heart rate.">
                <a:extLst>
                  <a:ext uri="{FF2B5EF4-FFF2-40B4-BE49-F238E27FC236}">
                    <a16:creationId xmlns:a16="http://schemas.microsoft.com/office/drawing/2014/main" id="{B71660A8-9C88-AA5D-683A-CB64BC884B1E}"/>
                  </a:ext>
                </a:extLst>
              </p:cNvPr>
              <p:cNvSpPr/>
              <p:nvPr/>
            </p:nvSpPr>
            <p:spPr>
              <a:xfrm rot="16200000">
                <a:off x="5688220" y="3631829"/>
                <a:ext cx="1566885" cy="33494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t>Height of plant (mm)</a:t>
                </a:r>
              </a:p>
            </p:txBody>
          </p:sp>
          <p:sp>
            <p:nvSpPr>
              <p:cNvPr id="27" name="Rectangle 26" descr="A screenshot of a table showing the impact of exercise type on heart rate.">
                <a:extLst>
                  <a:ext uri="{FF2B5EF4-FFF2-40B4-BE49-F238E27FC236}">
                    <a16:creationId xmlns:a16="http://schemas.microsoft.com/office/drawing/2014/main" id="{6139FFB8-5856-42B7-4CA6-40D31E063BE4}"/>
                  </a:ext>
                </a:extLst>
              </p:cNvPr>
              <p:cNvSpPr/>
              <p:nvPr/>
            </p:nvSpPr>
            <p:spPr>
              <a:xfrm>
                <a:off x="1269708" y="2093899"/>
                <a:ext cx="1183283" cy="3349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Height of plant (mm)</a:t>
                </a:r>
              </a:p>
            </p:txBody>
          </p:sp>
          <p:sp>
            <p:nvSpPr>
              <p:cNvPr id="28" name="Rectangle 27" descr="A screenshot of a table showing the impact of exercise type on heart rate.">
                <a:extLst>
                  <a:ext uri="{FF2B5EF4-FFF2-40B4-BE49-F238E27FC236}">
                    <a16:creationId xmlns:a16="http://schemas.microsoft.com/office/drawing/2014/main" id="{F2413371-C6D3-0B16-F154-4D00F5F29C4D}"/>
                  </a:ext>
                </a:extLst>
              </p:cNvPr>
              <p:cNvSpPr/>
              <p:nvPr/>
            </p:nvSpPr>
            <p:spPr>
              <a:xfrm>
                <a:off x="238539" y="2093900"/>
                <a:ext cx="848139" cy="8348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 Fertiliser type</a:t>
                </a:r>
              </a:p>
            </p:txBody>
          </p:sp>
          <p:sp>
            <p:nvSpPr>
              <p:cNvPr id="29" name="Rectangle 28" descr="A screenshot of a table showing the impact of exercise type on heart rate.">
                <a:extLst>
                  <a:ext uri="{FF2B5EF4-FFF2-40B4-BE49-F238E27FC236}">
                    <a16:creationId xmlns:a16="http://schemas.microsoft.com/office/drawing/2014/main" id="{F02F987F-33FE-484B-95AC-4FC5557945C6}"/>
                  </a:ext>
                </a:extLst>
              </p:cNvPr>
              <p:cNvSpPr/>
              <p:nvPr/>
            </p:nvSpPr>
            <p:spPr>
              <a:xfrm>
                <a:off x="238539" y="3207771"/>
                <a:ext cx="874088" cy="427154"/>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1200"/>
                  <a:t>Control</a:t>
                </a:r>
              </a:p>
            </p:txBody>
          </p:sp>
          <p:sp>
            <p:nvSpPr>
              <p:cNvPr id="30" name="Rectangle 29" descr="A screenshot of a table showing the impact of exercise type on heart rate.">
                <a:extLst>
                  <a:ext uri="{FF2B5EF4-FFF2-40B4-BE49-F238E27FC236}">
                    <a16:creationId xmlns:a16="http://schemas.microsoft.com/office/drawing/2014/main" id="{CDDC7BBE-A886-CF6B-7AC9-B76B8AB1C7B7}"/>
                  </a:ext>
                </a:extLst>
              </p:cNvPr>
              <p:cNvSpPr/>
              <p:nvPr/>
            </p:nvSpPr>
            <p:spPr>
              <a:xfrm>
                <a:off x="221982" y="3736719"/>
                <a:ext cx="890645" cy="427154"/>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1200"/>
                  <a:t>Type 1</a:t>
                </a:r>
              </a:p>
            </p:txBody>
          </p:sp>
          <p:sp>
            <p:nvSpPr>
              <p:cNvPr id="31" name="Rectangle 30" descr="A screenshot of a table showing the impact of exercise type on heart rate.">
                <a:extLst>
                  <a:ext uri="{FF2B5EF4-FFF2-40B4-BE49-F238E27FC236}">
                    <a16:creationId xmlns:a16="http://schemas.microsoft.com/office/drawing/2014/main" id="{7167EC2F-DC89-451B-198A-C0F949528C08}"/>
                  </a:ext>
                </a:extLst>
              </p:cNvPr>
              <p:cNvSpPr/>
              <p:nvPr/>
            </p:nvSpPr>
            <p:spPr>
              <a:xfrm>
                <a:off x="238538" y="4258979"/>
                <a:ext cx="874089" cy="427154"/>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AU" sz="1200"/>
                  <a:t>Type 2</a:t>
                </a:r>
              </a:p>
            </p:txBody>
          </p:sp>
          <p:sp>
            <p:nvSpPr>
              <p:cNvPr id="32" name="Rectangle 31" descr="A screenshot of a table showing the impact of exercise type on heart rate.">
                <a:extLst>
                  <a:ext uri="{FF2B5EF4-FFF2-40B4-BE49-F238E27FC236}">
                    <a16:creationId xmlns:a16="http://schemas.microsoft.com/office/drawing/2014/main" id="{132393CA-4AA2-E51F-973E-55CB0854ED9E}"/>
                  </a:ext>
                </a:extLst>
              </p:cNvPr>
              <p:cNvSpPr/>
              <p:nvPr/>
            </p:nvSpPr>
            <p:spPr>
              <a:xfrm>
                <a:off x="238540" y="4730374"/>
                <a:ext cx="874088" cy="4271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1200"/>
                  <a:t>Type 3</a:t>
                </a:r>
              </a:p>
            </p:txBody>
          </p:sp>
          <p:sp>
            <p:nvSpPr>
              <p:cNvPr id="33" name="Rectangle 32" descr="A screenshot of a table showing the impact of exercise type on heart rate.">
                <a:extLst>
                  <a:ext uri="{FF2B5EF4-FFF2-40B4-BE49-F238E27FC236}">
                    <a16:creationId xmlns:a16="http://schemas.microsoft.com/office/drawing/2014/main" id="{1FD03D84-9B66-A5FA-5C81-BDDE28F9C294}"/>
                  </a:ext>
                </a:extLst>
              </p:cNvPr>
              <p:cNvSpPr/>
              <p:nvPr/>
            </p:nvSpPr>
            <p:spPr>
              <a:xfrm>
                <a:off x="701674" y="1731395"/>
                <a:ext cx="4212098" cy="2241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AU" sz="1200"/>
                  <a:t>The effect of the type of fertiliser on plant height (mm)</a:t>
                </a:r>
              </a:p>
            </p:txBody>
          </p:sp>
        </p:grpSp>
      </p:grpSp>
      <p:sp>
        <p:nvSpPr>
          <p:cNvPr id="6" name="TextBox 5">
            <a:extLst>
              <a:ext uri="{FF2B5EF4-FFF2-40B4-BE49-F238E27FC236}">
                <a16:creationId xmlns:a16="http://schemas.microsoft.com/office/drawing/2014/main" id="{A8381DDF-1DF9-3A87-15F7-4790189D01F9}"/>
              </a:ext>
              <a:ext uri="{C183D7F6-B498-43B3-948B-1728B52AA6E4}">
                <adec:decorative xmlns:adec="http://schemas.microsoft.com/office/drawing/2017/decorative" val="1"/>
              </a:ext>
            </a:extLst>
          </p:cNvPr>
          <p:cNvSpPr txBox="1"/>
          <p:nvPr/>
        </p:nvSpPr>
        <p:spPr>
          <a:xfrm>
            <a:off x="6353696" y="5975517"/>
            <a:ext cx="3208712" cy="349134"/>
          </a:xfrm>
          <a:prstGeom prst="rect">
            <a:avLst/>
          </a:prstGeom>
          <a:noFill/>
        </p:spPr>
        <p:txBody>
          <a:bodyPr wrap="square" lIns="0" tIns="0" rIns="0" bIns="0" rtlCol="0">
            <a:noAutofit/>
          </a:bodyPr>
          <a:lstStyle/>
          <a:p>
            <a:pPr algn="l"/>
            <a:r>
              <a:rPr lang="en-AU" sz="1800">
                <a:latin typeface="Arial" panose="020B0604020202020204" pitchFamily="34" charset="0"/>
                <a:cs typeface="Arial" panose="020B0604020202020204" pitchFamily="34" charset="0"/>
              </a:rPr>
              <a:t>Source: Student experiment</a:t>
            </a:r>
          </a:p>
        </p:txBody>
      </p:sp>
      <p:sp>
        <p:nvSpPr>
          <p:cNvPr id="2" name="Slide Number Placeholder 1">
            <a:extLst>
              <a:ext uri="{FF2B5EF4-FFF2-40B4-BE49-F238E27FC236}">
                <a16:creationId xmlns:a16="http://schemas.microsoft.com/office/drawing/2014/main" id="{2BCD4332-1756-EAAD-EA49-40B13486CB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137</a:t>
            </a:fld>
            <a:endParaRPr lang="en-AU"/>
          </a:p>
        </p:txBody>
      </p:sp>
    </p:spTree>
    <p:extLst>
      <p:ext uri="{BB962C8B-B14F-4D97-AF65-F5344CB8AC3E}">
        <p14:creationId xmlns:p14="http://schemas.microsoft.com/office/powerpoint/2010/main" val="42864089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12BE99-4044-EAFD-8BB0-782A52E260EA}"/>
              </a:ext>
            </a:extLst>
          </p:cNvPr>
          <p:cNvSpPr>
            <a:spLocks noGrp="1"/>
          </p:cNvSpPr>
          <p:nvPr>
            <p:ph type="title"/>
          </p:nvPr>
        </p:nvSpPr>
        <p:spPr>
          <a:xfrm>
            <a:off x="226944" y="360000"/>
            <a:ext cx="5992674" cy="545601"/>
          </a:xfrm>
        </p:spPr>
        <p:txBody>
          <a:bodyPr/>
          <a:lstStyle/>
          <a:p>
            <a:r>
              <a:rPr lang="en-AU"/>
              <a:t>2.2 Annotated sample graph</a:t>
            </a:r>
          </a:p>
        </p:txBody>
      </p:sp>
      <p:sp>
        <p:nvSpPr>
          <p:cNvPr id="7" name="Callout: Down Arrow 6">
            <a:extLst>
              <a:ext uri="{FF2B5EF4-FFF2-40B4-BE49-F238E27FC236}">
                <a16:creationId xmlns:a16="http://schemas.microsoft.com/office/drawing/2014/main" id="{C6F830D3-7B1F-BE90-2E04-EF59A4F45716}"/>
              </a:ext>
            </a:extLst>
          </p:cNvPr>
          <p:cNvSpPr/>
          <p:nvPr/>
        </p:nvSpPr>
        <p:spPr>
          <a:xfrm>
            <a:off x="6544153" y="360000"/>
            <a:ext cx="5287847" cy="838222"/>
          </a:xfrm>
          <a:prstGeom prst="wedgeRoundRectCallout">
            <a:avLst>
              <a:gd name="adj1" fmla="val -28952"/>
              <a:gd name="adj2" fmla="val 6408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a:latin typeface="Arial" panose="020B0604020202020204" pitchFamily="34" charset="0"/>
                <a:cs typeface="Arial" panose="020B0604020202020204" pitchFamily="34" charset="0"/>
              </a:rPr>
              <a:t>A descriptive title that reflects the independent and dependent variables. Positioned at the top of the graph.</a:t>
            </a:r>
          </a:p>
        </p:txBody>
      </p:sp>
      <p:sp>
        <p:nvSpPr>
          <p:cNvPr id="23" name="Callout: Right Arrow 22">
            <a:extLst>
              <a:ext uri="{FF2B5EF4-FFF2-40B4-BE49-F238E27FC236}">
                <a16:creationId xmlns:a16="http://schemas.microsoft.com/office/drawing/2014/main" id="{9F4948B7-8F12-FF12-45F7-36CCB27B5C64}"/>
              </a:ext>
            </a:extLst>
          </p:cNvPr>
          <p:cNvSpPr/>
          <p:nvPr/>
        </p:nvSpPr>
        <p:spPr>
          <a:xfrm>
            <a:off x="242757" y="1845734"/>
            <a:ext cx="1837679" cy="1896534"/>
          </a:xfrm>
          <a:prstGeom prst="wedgeRoundRectCallout">
            <a:avLst>
              <a:gd name="adj1" fmla="val 64862"/>
              <a:gd name="adj2" fmla="val 20840"/>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Y-axis is labelled with the dependent variable and includes the appropriate unit. </a:t>
            </a:r>
          </a:p>
        </p:txBody>
      </p:sp>
      <p:pic>
        <p:nvPicPr>
          <p:cNvPr id="6" name="Picture 2" descr="A column graph showing impact of exercise type on heart rate.">
            <a:extLst>
              <a:ext uri="{FF2B5EF4-FFF2-40B4-BE49-F238E27FC236}">
                <a16:creationId xmlns:a16="http://schemas.microsoft.com/office/drawing/2014/main" id="{588B1D2E-C980-AD1C-2E02-35A2E82804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0338" y="1171429"/>
            <a:ext cx="7491323" cy="4631818"/>
          </a:xfrm>
          <a:prstGeom prst="rect">
            <a:avLst/>
          </a:prstGeom>
          <a:noFill/>
          <a:extLst>
            <a:ext uri="{909E8E84-426E-40DD-AFC4-6F175D3DCCD1}">
              <a14:hiddenFill xmlns:a14="http://schemas.microsoft.com/office/drawing/2010/main">
                <a:solidFill>
                  <a:srgbClr val="FFFFFF"/>
                </a:solidFill>
              </a14:hiddenFill>
            </a:ext>
          </a:extLst>
        </p:spPr>
      </p:pic>
      <p:sp>
        <p:nvSpPr>
          <p:cNvPr id="9" name="Callout: Left Arrow 8">
            <a:extLst>
              <a:ext uri="{FF2B5EF4-FFF2-40B4-BE49-F238E27FC236}">
                <a16:creationId xmlns:a16="http://schemas.microsoft.com/office/drawing/2014/main" id="{E5A85545-4A97-402D-D0D4-B39E08005C56}"/>
              </a:ext>
            </a:extLst>
          </p:cNvPr>
          <p:cNvSpPr/>
          <p:nvPr/>
        </p:nvSpPr>
        <p:spPr>
          <a:xfrm>
            <a:off x="10148454" y="1517079"/>
            <a:ext cx="1695546" cy="1300549"/>
          </a:xfrm>
          <a:prstGeom prst="wedgeRoundRectCallout">
            <a:avLst>
              <a:gd name="adj1" fmla="val -68509"/>
              <a:gd name="adj2" fmla="val -577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a:latin typeface="Arial" panose="020B0604020202020204" pitchFamily="34" charset="0"/>
                <a:cs typeface="Arial" panose="020B0604020202020204" pitchFamily="34" charset="0"/>
              </a:rPr>
              <a:t>Data has been accurately plotted.</a:t>
            </a:r>
          </a:p>
        </p:txBody>
      </p:sp>
      <p:sp>
        <p:nvSpPr>
          <p:cNvPr id="10" name="Callout: Right Arrow 9">
            <a:extLst>
              <a:ext uri="{FF2B5EF4-FFF2-40B4-BE49-F238E27FC236}">
                <a16:creationId xmlns:a16="http://schemas.microsoft.com/office/drawing/2014/main" id="{64BEB042-9C59-E40D-7040-AB608B43E159}"/>
              </a:ext>
            </a:extLst>
          </p:cNvPr>
          <p:cNvSpPr/>
          <p:nvPr/>
        </p:nvSpPr>
        <p:spPr>
          <a:xfrm>
            <a:off x="242757" y="4003251"/>
            <a:ext cx="1756109" cy="1606367"/>
          </a:xfrm>
          <a:prstGeom prst="wedgeRoundRectCallout">
            <a:avLst>
              <a:gd name="adj1" fmla="val 65195"/>
              <a:gd name="adj2" fmla="val 970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a:latin typeface="Arial" panose="020B0604020202020204" pitchFamily="34" charset="0"/>
                <a:cs typeface="Arial" panose="020B0604020202020204" pitchFamily="34" charset="0"/>
              </a:rPr>
              <a:t>There is an appropriate scale for both the x-axis and y-axis.</a:t>
            </a:r>
          </a:p>
        </p:txBody>
      </p:sp>
      <p:sp>
        <p:nvSpPr>
          <p:cNvPr id="11" name="Rounded Rectangle 10">
            <a:extLst>
              <a:ext uri="{FF2B5EF4-FFF2-40B4-BE49-F238E27FC236}">
                <a16:creationId xmlns:a16="http://schemas.microsoft.com/office/drawing/2014/main" id="{BB8CCFE9-5BDF-AE60-3E1F-DDA939B1830D}"/>
              </a:ext>
            </a:extLst>
          </p:cNvPr>
          <p:cNvSpPr/>
          <p:nvPr/>
        </p:nvSpPr>
        <p:spPr>
          <a:xfrm>
            <a:off x="9896818" y="3362740"/>
            <a:ext cx="1947182" cy="1605658"/>
          </a:xfrm>
          <a:prstGeom prst="roundRect">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a:latin typeface="Arial" panose="020B0604020202020204" pitchFamily="34" charset="0"/>
                <a:cs typeface="Arial" panose="020B0604020202020204" pitchFamily="34" charset="0"/>
              </a:rPr>
              <a:t>A column graph is an appropriate graph type for categorical vs numerical data.</a:t>
            </a:r>
          </a:p>
        </p:txBody>
      </p:sp>
      <p:sp>
        <p:nvSpPr>
          <p:cNvPr id="13" name="Callout: Up Arrow 12">
            <a:extLst>
              <a:ext uri="{FF2B5EF4-FFF2-40B4-BE49-F238E27FC236}">
                <a16:creationId xmlns:a16="http://schemas.microsoft.com/office/drawing/2014/main" id="{4393F269-ADF5-9564-70EC-D757919DC8FE}"/>
              </a:ext>
            </a:extLst>
          </p:cNvPr>
          <p:cNvSpPr/>
          <p:nvPr/>
        </p:nvSpPr>
        <p:spPr>
          <a:xfrm>
            <a:off x="325381" y="6111909"/>
            <a:ext cx="3559901" cy="627399"/>
          </a:xfrm>
          <a:prstGeom prst="wedgeRoundRectCallout">
            <a:avLst>
              <a:gd name="adj1" fmla="val 18999"/>
              <a:gd name="adj2" fmla="val -93806"/>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a:latin typeface="Arial" panose="020B0604020202020204" pitchFamily="34" charset="0"/>
                <a:cs typeface="Arial" panose="020B0604020202020204" pitchFamily="34" charset="0"/>
              </a:rPr>
              <a:t>Includes the source of data for the graph.</a:t>
            </a:r>
          </a:p>
        </p:txBody>
      </p:sp>
      <p:sp>
        <p:nvSpPr>
          <p:cNvPr id="8" name="Callout: Up Arrow 7">
            <a:extLst>
              <a:ext uri="{FF2B5EF4-FFF2-40B4-BE49-F238E27FC236}">
                <a16:creationId xmlns:a16="http://schemas.microsoft.com/office/drawing/2014/main" id="{42572865-9DF5-8E9A-8B1E-EF8629A53D30}"/>
              </a:ext>
            </a:extLst>
          </p:cNvPr>
          <p:cNvSpPr/>
          <p:nvPr/>
        </p:nvSpPr>
        <p:spPr>
          <a:xfrm>
            <a:off x="4078129" y="6111909"/>
            <a:ext cx="5226738" cy="627399"/>
          </a:xfrm>
          <a:prstGeom prst="wedgeRoundRectCallout">
            <a:avLst>
              <a:gd name="adj1" fmla="val -11452"/>
              <a:gd name="adj2" fmla="val -91693"/>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a:latin typeface="Arial" panose="020B0604020202020204" pitchFamily="34" charset="0"/>
                <a:cs typeface="Arial" panose="020B0604020202020204" pitchFamily="34" charset="0"/>
              </a:rPr>
              <a:t>X-axis is labelled with the independent variable. Note that there is not a unit for exercise type.</a:t>
            </a:r>
          </a:p>
        </p:txBody>
      </p:sp>
      <p:sp>
        <p:nvSpPr>
          <p:cNvPr id="12" name="TextBox 11">
            <a:extLst>
              <a:ext uri="{FF2B5EF4-FFF2-40B4-BE49-F238E27FC236}">
                <a16:creationId xmlns:a16="http://schemas.microsoft.com/office/drawing/2014/main" id="{D41541AD-62A6-8304-F152-4A6C9910565C}"/>
              </a:ext>
              <a:ext uri="{C183D7F6-B498-43B3-948B-1728B52AA6E4}">
                <adec:decorative xmlns:adec="http://schemas.microsoft.com/office/drawing/2017/decorative" val="1"/>
              </a:ext>
            </a:extLst>
          </p:cNvPr>
          <p:cNvSpPr txBox="1"/>
          <p:nvPr/>
        </p:nvSpPr>
        <p:spPr>
          <a:xfrm>
            <a:off x="2602920" y="5637969"/>
            <a:ext cx="1643202" cy="126611"/>
          </a:xfrm>
          <a:prstGeom prst="rect">
            <a:avLst/>
          </a:prstGeom>
          <a:noFill/>
        </p:spPr>
        <p:txBody>
          <a:bodyPr wrap="square" lIns="0" tIns="0" rIns="0" bIns="0" rtlCol="0">
            <a:noAutofit/>
          </a:bodyPr>
          <a:lstStyle/>
          <a:p>
            <a:pPr algn="l"/>
            <a:r>
              <a:rPr lang="en-AU" sz="1000">
                <a:latin typeface="Arial" panose="020B0604020202020204" pitchFamily="34" charset="0"/>
                <a:cs typeface="Arial" panose="020B0604020202020204" pitchFamily="34" charset="0"/>
              </a:rPr>
              <a:t>Source: Student experiment</a:t>
            </a:r>
          </a:p>
        </p:txBody>
      </p:sp>
      <p:sp>
        <p:nvSpPr>
          <p:cNvPr id="2" name="Slide Number Placeholder 1">
            <a:extLst>
              <a:ext uri="{FF2B5EF4-FFF2-40B4-BE49-F238E27FC236}">
                <a16:creationId xmlns:a16="http://schemas.microsoft.com/office/drawing/2014/main" id="{85689293-1528-67F6-C5BF-7F62189284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138</a:t>
            </a:fld>
            <a:endParaRPr lang="en-AU"/>
          </a:p>
        </p:txBody>
      </p:sp>
    </p:spTree>
    <p:extLst>
      <p:ext uri="{BB962C8B-B14F-4D97-AF65-F5344CB8AC3E}">
        <p14:creationId xmlns:p14="http://schemas.microsoft.com/office/powerpoint/2010/main" val="25702721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57B5-6F74-5BE2-4506-8A6BFFA4AC1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7C4D32-0941-A0F1-76A1-19AB4BD92F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139</a:t>
            </a:fld>
            <a:endParaRPr lang="en-AU"/>
          </a:p>
        </p:txBody>
      </p:sp>
      <p:sp>
        <p:nvSpPr>
          <p:cNvPr id="5" name="Title 4">
            <a:extLst>
              <a:ext uri="{FF2B5EF4-FFF2-40B4-BE49-F238E27FC236}">
                <a16:creationId xmlns:a16="http://schemas.microsoft.com/office/drawing/2014/main" id="{25469FC6-2835-AE6C-A63C-321656679351}"/>
              </a:ext>
            </a:extLst>
          </p:cNvPr>
          <p:cNvSpPr>
            <a:spLocks noGrp="1"/>
          </p:cNvSpPr>
          <p:nvPr>
            <p:ph type="title"/>
          </p:nvPr>
        </p:nvSpPr>
        <p:spPr/>
        <p:txBody>
          <a:bodyPr/>
          <a:lstStyle/>
          <a:p>
            <a:r>
              <a:rPr lang="en-AU">
                <a:cs typeface="Arial"/>
              </a:rPr>
              <a:t>2.3 Energy and matter in ecosystems</a:t>
            </a:r>
          </a:p>
        </p:txBody>
      </p:sp>
      <p:sp>
        <p:nvSpPr>
          <p:cNvPr id="6" name="Text Placeholder 5">
            <a:extLst>
              <a:ext uri="{FF2B5EF4-FFF2-40B4-BE49-F238E27FC236}">
                <a16:creationId xmlns:a16="http://schemas.microsoft.com/office/drawing/2014/main" id="{1E94AB0C-2AA1-8B45-B5D8-7F92BDB4C0F8}"/>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F5C01CD-A520-A2BC-6DF4-E9E492D0B192}"/>
              </a:ext>
            </a:extLst>
          </p:cNvPr>
          <p:cNvGraphicFramePr>
            <a:graphicFrameLocks noGrp="1"/>
          </p:cNvGraphicFramePr>
          <p:nvPr>
            <p:extLst>
              <p:ext uri="{D42A27DB-BD31-4B8C-83A1-F6EECF244321}">
                <p14:modId xmlns:p14="http://schemas.microsoft.com/office/powerpoint/2010/main" val="4155620318"/>
              </p:ext>
            </p:extLst>
          </p:nvPr>
        </p:nvGraphicFramePr>
        <p:xfrm>
          <a:off x="359998" y="1916174"/>
          <a:ext cx="11126369" cy="461600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kern="1200" dirty="0">
                          <a:solidFill>
                            <a:schemeClr val="dk1"/>
                          </a:solidFill>
                          <a:effectLst/>
                          <a:latin typeface="+mn-lt"/>
                          <a:ea typeface="+mn-ea"/>
                          <a:cs typeface="+mn-cs"/>
                        </a:rPr>
                        <a:t>to describe the role and function of components of an ecosystem</a:t>
                      </a:r>
                      <a:endParaRPr lang="en-AU" sz="20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describe the role of producers, consumers and decomposers in an ecosystem</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identify trophic levels of an ecosystem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to process and represent data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represent information using an ecological energy pyramid diagram</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represent information using a food web diagram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to communicate scientific ideas.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communicate using ecological energy pyramids and food web diagrams.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961382"/>
                  </a:ext>
                </a:extLst>
              </a:tr>
            </a:tbl>
          </a:graphicData>
        </a:graphic>
      </p:graphicFrame>
    </p:spTree>
    <p:extLst>
      <p:ext uri="{BB962C8B-B14F-4D97-AF65-F5344CB8AC3E}">
        <p14:creationId xmlns:p14="http://schemas.microsoft.com/office/powerpoint/2010/main" val="215809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C69A2-9B83-810E-2A46-08789E5ADFF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2A14E6A-B86F-4501-0D97-D5E6E0F23F47}"/>
              </a:ext>
            </a:extLst>
          </p:cNvPr>
          <p:cNvSpPr>
            <a:spLocks noGrp="1"/>
          </p:cNvSpPr>
          <p:nvPr>
            <p:ph type="title"/>
          </p:nvPr>
        </p:nvSpPr>
        <p:spPr/>
        <p:txBody>
          <a:bodyPr/>
          <a:lstStyle/>
          <a:p>
            <a:r>
              <a:rPr lang="en-AU"/>
              <a:t>1.1 Which system does it belong to? (4 of 4)</a:t>
            </a:r>
          </a:p>
        </p:txBody>
      </p:sp>
      <p:sp>
        <p:nvSpPr>
          <p:cNvPr id="4" name="TextBox 3">
            <a:extLst>
              <a:ext uri="{FF2B5EF4-FFF2-40B4-BE49-F238E27FC236}">
                <a16:creationId xmlns:a16="http://schemas.microsoft.com/office/drawing/2014/main" id="{110D2316-19D2-A4E1-00AE-08A4ADC51D92}"/>
              </a:ext>
              <a:ext uri="{C183D7F6-B498-43B3-948B-1728B52AA6E4}">
                <adec:decorative xmlns:adec="http://schemas.microsoft.com/office/drawing/2017/decorative" val="0"/>
              </a:ext>
            </a:extLst>
          </p:cNvPr>
          <p:cNvSpPr txBox="1"/>
          <p:nvPr/>
        </p:nvSpPr>
        <p:spPr>
          <a:xfrm>
            <a:off x="9232269" y="1002511"/>
            <a:ext cx="2712805" cy="814005"/>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3"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pic>
        <p:nvPicPr>
          <p:cNvPr id="16" name="Picture 15" descr="An image of the human respiratory system">
            <a:extLst>
              <a:ext uri="{FF2B5EF4-FFF2-40B4-BE49-F238E27FC236}">
                <a16:creationId xmlns:a16="http://schemas.microsoft.com/office/drawing/2014/main" id="{99A55A5D-DD62-6C3A-ADFC-72E5E9B018C8}"/>
              </a:ext>
            </a:extLst>
          </p:cNvPr>
          <p:cNvPicPr>
            <a:picLocks noChangeAspect="1"/>
          </p:cNvPicPr>
          <p:nvPr/>
        </p:nvPicPr>
        <p:blipFill>
          <a:blip r:embed="rId4"/>
          <a:stretch>
            <a:fillRect/>
          </a:stretch>
        </p:blipFill>
        <p:spPr>
          <a:xfrm>
            <a:off x="0" y="1675612"/>
            <a:ext cx="4007889" cy="4595391"/>
          </a:xfrm>
          <a:prstGeom prst="rect">
            <a:avLst/>
          </a:prstGeom>
        </p:spPr>
      </p:pic>
      <p:sp>
        <p:nvSpPr>
          <p:cNvPr id="12" name="Rectangle 11">
            <a:extLst>
              <a:ext uri="{FF2B5EF4-FFF2-40B4-BE49-F238E27FC236}">
                <a16:creationId xmlns:a16="http://schemas.microsoft.com/office/drawing/2014/main" id="{26DFD180-1BC5-CDED-FE4A-33F4CA39507A}"/>
              </a:ext>
            </a:extLst>
          </p:cNvPr>
          <p:cNvSpPr/>
          <p:nvPr/>
        </p:nvSpPr>
        <p:spPr>
          <a:xfrm>
            <a:off x="81025" y="6276836"/>
            <a:ext cx="3898873" cy="501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Body system</a:t>
            </a:r>
          </a:p>
        </p:txBody>
      </p:sp>
      <p:pic>
        <p:nvPicPr>
          <p:cNvPr id="9" name="Content Placeholder 8" descr="An image of a plant">
            <a:extLst>
              <a:ext uri="{FF2B5EF4-FFF2-40B4-BE49-F238E27FC236}">
                <a16:creationId xmlns:a16="http://schemas.microsoft.com/office/drawing/2014/main" id="{EAE7A861-F013-1468-A102-A0591ED4E2F5}"/>
              </a:ext>
            </a:extLst>
          </p:cNvPr>
          <p:cNvPicPr>
            <a:picLocks noGrp="1" noChangeAspect="1"/>
          </p:cNvPicPr>
          <p:nvPr>
            <p:ph sz="quarter" idx="19"/>
          </p:nvPr>
        </p:nvPicPr>
        <p:blipFill>
          <a:blip r:embed="rId5"/>
          <a:stretch>
            <a:fillRect/>
          </a:stretch>
        </p:blipFill>
        <p:spPr>
          <a:xfrm>
            <a:off x="4855187" y="1456115"/>
            <a:ext cx="1704792" cy="4814888"/>
          </a:xfrm>
        </p:spPr>
      </p:pic>
      <p:sp>
        <p:nvSpPr>
          <p:cNvPr id="17" name="Rectangle 16">
            <a:extLst>
              <a:ext uri="{FF2B5EF4-FFF2-40B4-BE49-F238E27FC236}">
                <a16:creationId xmlns:a16="http://schemas.microsoft.com/office/drawing/2014/main" id="{9AD4BE0E-2F80-32D7-C6D1-86B81BB83EFA}"/>
              </a:ext>
            </a:extLst>
          </p:cNvPr>
          <p:cNvSpPr/>
          <p:nvPr/>
        </p:nvSpPr>
        <p:spPr>
          <a:xfrm>
            <a:off x="4424230" y="6276836"/>
            <a:ext cx="2631950" cy="501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Plant systems</a:t>
            </a:r>
          </a:p>
        </p:txBody>
      </p:sp>
      <p:pic>
        <p:nvPicPr>
          <p:cNvPr id="24" name="Picture 23" descr="An image of an ecosystem">
            <a:extLst>
              <a:ext uri="{FF2B5EF4-FFF2-40B4-BE49-F238E27FC236}">
                <a16:creationId xmlns:a16="http://schemas.microsoft.com/office/drawing/2014/main" id="{49F81924-3E42-5429-F3A7-1805C2B471B8}"/>
              </a:ext>
            </a:extLst>
          </p:cNvPr>
          <p:cNvPicPr>
            <a:picLocks noChangeAspect="1"/>
          </p:cNvPicPr>
          <p:nvPr/>
        </p:nvPicPr>
        <p:blipFill>
          <a:blip r:embed="rId6"/>
          <a:srcRect r="3380"/>
          <a:stretch/>
        </p:blipFill>
        <p:spPr>
          <a:xfrm>
            <a:off x="7269532" y="1936098"/>
            <a:ext cx="4922468" cy="3995837"/>
          </a:xfrm>
          <a:prstGeom prst="rect">
            <a:avLst/>
          </a:prstGeom>
        </p:spPr>
      </p:pic>
      <p:sp>
        <p:nvSpPr>
          <p:cNvPr id="15" name="Rectangle 14">
            <a:extLst>
              <a:ext uri="{FF2B5EF4-FFF2-40B4-BE49-F238E27FC236}">
                <a16:creationId xmlns:a16="http://schemas.microsoft.com/office/drawing/2014/main" id="{9715F474-33BD-C361-27A7-56C8C8E331ED}"/>
              </a:ext>
            </a:extLst>
          </p:cNvPr>
          <p:cNvSpPr/>
          <p:nvPr/>
        </p:nvSpPr>
        <p:spPr>
          <a:xfrm>
            <a:off x="7500513" y="6276836"/>
            <a:ext cx="4608438" cy="4789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Ecosystem</a:t>
            </a:r>
          </a:p>
        </p:txBody>
      </p:sp>
      <p:sp>
        <p:nvSpPr>
          <p:cNvPr id="3" name="Slide Number Placeholder 2">
            <a:extLst>
              <a:ext uri="{FF2B5EF4-FFF2-40B4-BE49-F238E27FC236}">
                <a16:creationId xmlns:a16="http://schemas.microsoft.com/office/drawing/2014/main" id="{19906E41-2281-03C2-7DAB-B9D33E80C5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42535944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C722336-541C-6221-C130-7BCB2610DA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0AFDBD-A6D8-6558-24A0-CD03969E3F7C}"/>
              </a:ext>
            </a:extLst>
          </p:cNvPr>
          <p:cNvSpPr>
            <a:spLocks noGrp="1"/>
          </p:cNvSpPr>
          <p:nvPr>
            <p:ph type="title"/>
          </p:nvPr>
        </p:nvSpPr>
        <p:spPr/>
        <p:txBody>
          <a:bodyPr/>
          <a:lstStyle/>
          <a:p>
            <a:r>
              <a:rPr lang="en-AU">
                <a:solidFill>
                  <a:schemeClr val="accent1"/>
                </a:solidFill>
              </a:rPr>
              <a:t>2.3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A34B1698-1799-4A42-ED66-321C101D0D98}"/>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Mini-challenge">
            <a:extLst>
              <a:ext uri="{FF2B5EF4-FFF2-40B4-BE49-F238E27FC236}">
                <a16:creationId xmlns:a16="http://schemas.microsoft.com/office/drawing/2014/main" id="{BC2C0E18-77DA-08B7-ADCF-716815B5D7DC}"/>
              </a:ext>
            </a:extLst>
          </p:cNvPr>
          <p:cNvGrpSpPr/>
          <p:nvPr/>
        </p:nvGrpSpPr>
        <p:grpSpPr>
          <a:xfrm>
            <a:off x="372700" y="1289427"/>
            <a:ext cx="3594100" cy="1210000"/>
            <a:chOff x="466000" y="1568827"/>
            <a:chExt cx="3383826" cy="1210000"/>
          </a:xfrm>
        </p:grpSpPr>
        <p:sp>
          <p:nvSpPr>
            <p:cNvPr id="10" name="Rectangle: Rounded Corners 9" descr="Mini-challenge">
              <a:extLst>
                <a:ext uri="{FF2B5EF4-FFF2-40B4-BE49-F238E27FC236}">
                  <a16:creationId xmlns:a16="http://schemas.microsoft.com/office/drawing/2014/main" id="{823540E3-75EF-4409-8359-C01378F0D45D}"/>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Mini-challenge</a:t>
              </a:r>
              <a:endParaRPr lang="en-US" sz="1600" b="1">
                <a:latin typeface="+mj-lt"/>
              </a:endParaRPr>
            </a:p>
          </p:txBody>
        </p:sp>
        <p:pic>
          <p:nvPicPr>
            <p:cNvPr id="11" name="Graphic 10" descr="Lightbulb and pencil with solid fill">
              <a:extLst>
                <a:ext uri="{FF2B5EF4-FFF2-40B4-BE49-F238E27FC236}">
                  <a16:creationId xmlns:a16="http://schemas.microsoft.com/office/drawing/2014/main" id="{F01ECEF0-2AEF-E503-E5E6-0B20FF182F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17722640-A589-1C2E-F2F8-5E8FCB252412}"/>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Competition in an ecosystem can occur between organisms of the same species.</a:t>
            </a:r>
          </a:p>
          <a:p>
            <a:pPr marL="342900" indent="-342900">
              <a:lnSpc>
                <a:spcPct val="150000"/>
              </a:lnSpc>
              <a:spcBef>
                <a:spcPts val="1200"/>
              </a:spcBef>
              <a:spcAft>
                <a:spcPts val="600"/>
              </a:spcAft>
              <a:buAutoNum type="alphaUcParenR"/>
            </a:pPr>
            <a:r>
              <a:rPr lang="en-AU" sz="1800" dirty="0">
                <a:latin typeface="Arial" panose="020B0604020202020204" pitchFamily="34" charset="0"/>
                <a:ea typeface="Calibri" panose="020F0502020204030204" pitchFamily="34" charset="0"/>
              </a:rPr>
              <a:t>TRUE</a:t>
            </a:r>
          </a:p>
          <a:p>
            <a:pPr marL="342900" indent="-342900">
              <a:lnSpc>
                <a:spcPct val="150000"/>
              </a:lnSpc>
              <a:spcBef>
                <a:spcPts val="1200"/>
              </a:spcBef>
              <a:spcAft>
                <a:spcPts val="600"/>
              </a:spcAft>
              <a:buAutoNum type="alphaUcParenR"/>
            </a:pPr>
            <a:r>
              <a:rPr lang="en-AU" sz="1800" dirty="0">
                <a:latin typeface="Arial" panose="020B0604020202020204" pitchFamily="34" charset="0"/>
                <a:ea typeface="Calibri" panose="020F0502020204030204" pitchFamily="34" charset="0"/>
              </a:rPr>
              <a:t>FALSE</a:t>
            </a:r>
            <a:br>
              <a:rPr lang="en-AU" sz="1800" dirty="0">
                <a:latin typeface="Arial" panose="020B0604020202020204" pitchFamily="34" charset="0"/>
                <a:ea typeface="Calibri" panose="020F0502020204030204" pitchFamily="34" charset="0"/>
              </a:rPr>
            </a:br>
            <a:endParaRPr lang="en-AU" sz="1800" dirty="0">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790853D2-2F90-4502-E904-D272250D419B}"/>
              </a:ext>
              <a:ext uri="{C183D7F6-B498-43B3-948B-1728B52AA6E4}">
                <adec:decorative xmlns:adec="http://schemas.microsoft.com/office/drawing/2017/decorative" val="1"/>
              </a:ext>
            </a:extLst>
          </p:cNvPr>
          <p:cNvSpPr/>
          <p:nvPr/>
        </p:nvSpPr>
        <p:spPr>
          <a:xfrm>
            <a:off x="4201750" y="1181099"/>
            <a:ext cx="3813900" cy="551489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Challenge">
            <a:extLst>
              <a:ext uri="{FF2B5EF4-FFF2-40B4-BE49-F238E27FC236}">
                <a16:creationId xmlns:a16="http://schemas.microsoft.com/office/drawing/2014/main" id="{6D10377E-964E-E419-48E4-C501C7D9F1A0}"/>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3383DE51-C678-0D15-4C7F-F07E7CD02AB7}"/>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B7FF9561-03C9-C306-D1F7-934DD9D23329}"/>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4848A617-0213-CF2E-5BB6-7E5B20699A15}"/>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60B6EC8F-527F-8869-FF08-C7BFBC6588DF}"/>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D8F58899-C346-CB98-FD70-4002E78ADF4F}"/>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A82D5AA9-5EE6-97C8-58E3-09620FB932BF}"/>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DA94442E-6F5B-A8BB-4CC2-15D191A18085}"/>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AEAD74B7-EB2B-BCB4-191D-3344F51137D2}"/>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8F65CA1E-7BA7-4C76-4AA2-E9203CE7FED9}"/>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41A03483-1906-C97C-328C-D9BBE7F323A2}"/>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6902FBF8-4808-2D17-DBC6-FE6081100651}"/>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7FB4A673-8E26-C31F-D962-0C830F38742D}"/>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a:latin typeface="Arial" panose="020B0604020202020204" pitchFamily="34" charset="0"/>
              </a:rPr>
              <a:t>Identify three resources that different bird species might compete for within an ecosystem.</a:t>
            </a:r>
            <a:endParaRPr lang="en-AU" sz="1800"/>
          </a:p>
        </p:txBody>
      </p:sp>
      <p:sp>
        <p:nvSpPr>
          <p:cNvPr id="32" name="Rectangle: Rounded Corners 31">
            <a:extLst>
              <a:ext uri="{FF2B5EF4-FFF2-40B4-BE49-F238E27FC236}">
                <a16:creationId xmlns:a16="http://schemas.microsoft.com/office/drawing/2014/main" id="{33B66A65-FAC7-041D-8927-3D713C90766A}"/>
              </a:ext>
              <a:ext uri="{C183D7F6-B498-43B3-948B-1728B52AA6E4}">
                <adec:decorative xmlns:adec="http://schemas.microsoft.com/office/drawing/2017/decorative" val="1"/>
              </a:ext>
            </a:extLst>
          </p:cNvPr>
          <p:cNvSpPr/>
          <p:nvPr/>
        </p:nvSpPr>
        <p:spPr>
          <a:xfrm>
            <a:off x="8166236" y="1181100"/>
            <a:ext cx="3813900" cy="551489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uper challenge">
            <a:extLst>
              <a:ext uri="{FF2B5EF4-FFF2-40B4-BE49-F238E27FC236}">
                <a16:creationId xmlns:a16="http://schemas.microsoft.com/office/drawing/2014/main" id="{A62E2C29-AA8C-AEF3-3A4A-49DE45AEA129}"/>
              </a:ext>
            </a:extLst>
          </p:cNvPr>
          <p:cNvGrpSpPr/>
          <p:nvPr/>
        </p:nvGrpSpPr>
        <p:grpSpPr>
          <a:xfrm>
            <a:off x="8250600" y="1289427"/>
            <a:ext cx="3594100" cy="1210000"/>
            <a:chOff x="8250600" y="1289427"/>
            <a:chExt cx="3594100" cy="1210000"/>
          </a:xfrm>
        </p:grpSpPr>
        <p:sp>
          <p:nvSpPr>
            <p:cNvPr id="34" name="Rectangle: Rounded Corners 33" descr="Super challenge">
              <a:extLst>
                <a:ext uri="{FF2B5EF4-FFF2-40B4-BE49-F238E27FC236}">
                  <a16:creationId xmlns:a16="http://schemas.microsoft.com/office/drawing/2014/main" id="{3BA7D45E-1924-F288-C4EA-D6B5F4C552BC}"/>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Super challenge</a:t>
              </a:r>
              <a:endParaRPr lang="en-US" sz="1600" b="1">
                <a:latin typeface="+mj-lt"/>
              </a:endParaRPr>
            </a:p>
          </p:txBody>
        </p:sp>
        <p:pic>
          <p:nvPicPr>
            <p:cNvPr id="36" name="Graphic 35">
              <a:extLst>
                <a:ext uri="{FF2B5EF4-FFF2-40B4-BE49-F238E27FC236}">
                  <a16:creationId xmlns:a16="http://schemas.microsoft.com/office/drawing/2014/main" id="{411BC717-D2BE-554A-3FA8-5692BA760A20}"/>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441DF955-241B-A8E3-9DC7-188D96EBBD30}"/>
              </a:ext>
            </a:extLst>
          </p:cNvPr>
          <p:cNvSpPr txBox="1"/>
          <p:nvPr/>
        </p:nvSpPr>
        <p:spPr>
          <a:xfrm>
            <a:off x="8250600" y="2577736"/>
            <a:ext cx="3589700" cy="4032070"/>
          </a:xfrm>
          <a:prstGeom prst="rect">
            <a:avLst/>
          </a:prstGeom>
          <a:noFill/>
        </p:spPr>
        <p:txBody>
          <a:bodyPr wrap="square" lIns="0" tIns="0" rIns="0" bIns="0" rtlCol="0">
            <a:noAutofit/>
          </a:bodyPr>
          <a:lstStyle/>
          <a:p>
            <a:pPr algn="l">
              <a:lnSpc>
                <a:spcPct val="150000"/>
              </a:lnSpc>
            </a:pPr>
            <a:r>
              <a:rPr lang="en-AU" sz="1800" dirty="0"/>
              <a:t>Explain how predation can affect the population size of both predators and prey in an ecosystem. Use an Australian example to support your answer.</a:t>
            </a:r>
          </a:p>
        </p:txBody>
      </p:sp>
      <p:sp>
        <p:nvSpPr>
          <p:cNvPr id="37" name="Slide Number Placeholder 36">
            <a:extLst>
              <a:ext uri="{FF2B5EF4-FFF2-40B4-BE49-F238E27FC236}">
                <a16:creationId xmlns:a16="http://schemas.microsoft.com/office/drawing/2014/main" id="{8BD8C2FE-9C2B-6B13-8E1A-443B75023E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140</a:t>
            </a:fld>
            <a:endParaRPr lang="en-AU"/>
          </a:p>
        </p:txBody>
      </p:sp>
      <p:sp>
        <p:nvSpPr>
          <p:cNvPr id="7" name="TextBox 6">
            <a:extLst>
              <a:ext uri="{FF2B5EF4-FFF2-40B4-BE49-F238E27FC236}">
                <a16:creationId xmlns:a16="http://schemas.microsoft.com/office/drawing/2014/main" id="{BB4D4344-FF23-F991-6773-9DDFB4DFA18A}"/>
              </a:ext>
            </a:extLst>
          </p:cNvPr>
          <p:cNvSpPr txBox="1"/>
          <p:nvPr/>
        </p:nvSpPr>
        <p:spPr>
          <a:xfrm>
            <a:off x="4467726" y="4419600"/>
            <a:ext cx="2967790" cy="1257301"/>
          </a:xfrm>
          <a:prstGeom prst="rect">
            <a:avLst/>
          </a:prstGeom>
          <a:noFill/>
        </p:spPr>
        <p:txBody>
          <a:bodyPr wrap="square" lIns="0" tIns="0" rIns="0" bIns="0" rtlCol="0">
            <a:noAutofit/>
          </a:bodyPr>
          <a:lstStyle/>
          <a:p>
            <a:pPr algn="l"/>
            <a:r>
              <a:rPr lang="en-AU" sz="1800" dirty="0"/>
              <a:t>Food, water and shelter</a:t>
            </a:r>
          </a:p>
        </p:txBody>
      </p:sp>
    </p:spTree>
    <p:extLst>
      <p:ext uri="{BB962C8B-B14F-4D97-AF65-F5344CB8AC3E}">
        <p14:creationId xmlns:p14="http://schemas.microsoft.com/office/powerpoint/2010/main" val="34483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C323A-5FFE-568D-4E37-7C76B51F729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A6AA08-61FD-C49B-5D31-4FD6C6DFB0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141</a:t>
            </a:fld>
            <a:endParaRPr lang="en-AU"/>
          </a:p>
        </p:txBody>
      </p:sp>
      <p:sp>
        <p:nvSpPr>
          <p:cNvPr id="11" name="Title 10">
            <a:extLst>
              <a:ext uri="{FF2B5EF4-FFF2-40B4-BE49-F238E27FC236}">
                <a16:creationId xmlns:a16="http://schemas.microsoft.com/office/drawing/2014/main" id="{9ABB869F-9E1E-4F50-491E-6AB5EB1BDAF5}"/>
              </a:ext>
            </a:extLst>
          </p:cNvPr>
          <p:cNvSpPr>
            <a:spLocks noGrp="1"/>
          </p:cNvSpPr>
          <p:nvPr>
            <p:ph type="title"/>
          </p:nvPr>
        </p:nvSpPr>
        <p:spPr>
          <a:xfrm>
            <a:off x="359999" y="360000"/>
            <a:ext cx="11483999" cy="545601"/>
          </a:xfrm>
        </p:spPr>
        <p:txBody>
          <a:bodyPr/>
          <a:lstStyle/>
          <a:p>
            <a:r>
              <a:rPr lang="en-AU"/>
              <a:t>2.3 Producers, consumers and decomposers</a:t>
            </a:r>
          </a:p>
        </p:txBody>
      </p:sp>
      <p:sp>
        <p:nvSpPr>
          <p:cNvPr id="13" name="Text Placeholder 12">
            <a:extLst>
              <a:ext uri="{FF2B5EF4-FFF2-40B4-BE49-F238E27FC236}">
                <a16:creationId xmlns:a16="http://schemas.microsoft.com/office/drawing/2014/main" id="{71E158A2-630C-65A4-0120-BC3B2D3D7D24}"/>
              </a:ext>
            </a:extLst>
          </p:cNvPr>
          <p:cNvSpPr>
            <a:spLocks noGrp="1"/>
          </p:cNvSpPr>
          <p:nvPr>
            <p:ph type="body" sz="quarter" idx="18"/>
          </p:nvPr>
        </p:nvSpPr>
        <p:spPr>
          <a:xfrm>
            <a:off x="360000" y="982520"/>
            <a:ext cx="11483998" cy="356423"/>
          </a:xfrm>
        </p:spPr>
        <p:txBody>
          <a:bodyPr/>
          <a:lstStyle/>
          <a:p>
            <a:r>
              <a:rPr lang="en-AU"/>
              <a:t>How energy and matter moves through ecosystems</a:t>
            </a:r>
          </a:p>
        </p:txBody>
      </p:sp>
      <p:sp>
        <p:nvSpPr>
          <p:cNvPr id="2" name="Rectangle: Rounded Corners 1">
            <a:extLst>
              <a:ext uri="{FF2B5EF4-FFF2-40B4-BE49-F238E27FC236}">
                <a16:creationId xmlns:a16="http://schemas.microsoft.com/office/drawing/2014/main" id="{E8B3D1BA-E22E-33CB-B96B-35F5E56B46AE}"/>
              </a:ext>
            </a:extLst>
          </p:cNvPr>
          <p:cNvSpPr/>
          <p:nvPr/>
        </p:nvSpPr>
        <p:spPr>
          <a:xfrm>
            <a:off x="359999" y="1533151"/>
            <a:ext cx="2986883" cy="7368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Producers</a:t>
            </a:r>
          </a:p>
        </p:txBody>
      </p:sp>
      <p:pic>
        <p:nvPicPr>
          <p:cNvPr id="7" name="Picture 6" descr="grass">
            <a:extLst>
              <a:ext uri="{FF2B5EF4-FFF2-40B4-BE49-F238E27FC236}">
                <a16:creationId xmlns:a16="http://schemas.microsoft.com/office/drawing/2014/main" id="{62F65138-A3E8-CAED-C82A-24F2B3905D4F}"/>
              </a:ext>
            </a:extLst>
          </p:cNvPr>
          <p:cNvPicPr>
            <a:picLocks noChangeAspect="1"/>
          </p:cNvPicPr>
          <p:nvPr/>
        </p:nvPicPr>
        <p:blipFill>
          <a:blip r:embed="rId3"/>
          <a:stretch>
            <a:fillRect/>
          </a:stretch>
        </p:blipFill>
        <p:spPr>
          <a:xfrm>
            <a:off x="489908" y="2315209"/>
            <a:ext cx="2727063" cy="2357841"/>
          </a:xfrm>
          <a:prstGeom prst="rect">
            <a:avLst/>
          </a:prstGeom>
        </p:spPr>
      </p:pic>
      <p:sp>
        <p:nvSpPr>
          <p:cNvPr id="12" name="Text Placeholder 11">
            <a:extLst>
              <a:ext uri="{FF2B5EF4-FFF2-40B4-BE49-F238E27FC236}">
                <a16:creationId xmlns:a16="http://schemas.microsoft.com/office/drawing/2014/main" id="{70C024B2-9635-0090-258A-45C66A02DB9D}"/>
              </a:ext>
            </a:extLst>
          </p:cNvPr>
          <p:cNvSpPr>
            <a:spLocks noGrp="1"/>
          </p:cNvSpPr>
          <p:nvPr>
            <p:ph type="body" sz="quarter" idx="17"/>
          </p:nvPr>
        </p:nvSpPr>
        <p:spPr>
          <a:xfrm>
            <a:off x="359999" y="4718261"/>
            <a:ext cx="3170279" cy="2139739"/>
          </a:xfrm>
        </p:spPr>
        <p:txBody>
          <a:bodyPr/>
          <a:lstStyle/>
          <a:p>
            <a:r>
              <a:rPr lang="en-AU" sz="1600" dirty="0"/>
              <a:t>An organism that creates its own food, typically using energy from sunlight or chemical reactions. </a:t>
            </a:r>
            <a:br>
              <a:rPr lang="en-AU" sz="1600" dirty="0"/>
            </a:br>
            <a:r>
              <a:rPr lang="en-AU" sz="1600" dirty="0"/>
              <a:t>Producers serve as the foundation of an ecosystem’s food chain.</a:t>
            </a:r>
          </a:p>
          <a:p>
            <a:r>
              <a:rPr lang="en-AU" sz="1600" dirty="0"/>
              <a:t> </a:t>
            </a:r>
          </a:p>
        </p:txBody>
      </p:sp>
      <p:sp>
        <p:nvSpPr>
          <p:cNvPr id="4" name="Rectangle: Rounded Corners 3">
            <a:extLst>
              <a:ext uri="{FF2B5EF4-FFF2-40B4-BE49-F238E27FC236}">
                <a16:creationId xmlns:a16="http://schemas.microsoft.com/office/drawing/2014/main" id="{86D27B95-A62B-3647-5FD6-3441C355C857}"/>
              </a:ext>
            </a:extLst>
          </p:cNvPr>
          <p:cNvSpPr/>
          <p:nvPr/>
        </p:nvSpPr>
        <p:spPr>
          <a:xfrm>
            <a:off x="4428558" y="1533150"/>
            <a:ext cx="2986883" cy="7368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Consumers</a:t>
            </a:r>
          </a:p>
        </p:txBody>
      </p:sp>
      <p:pic>
        <p:nvPicPr>
          <p:cNvPr id="14" name="Picture 13" descr="magpie">
            <a:extLst>
              <a:ext uri="{FF2B5EF4-FFF2-40B4-BE49-F238E27FC236}">
                <a16:creationId xmlns:a16="http://schemas.microsoft.com/office/drawing/2014/main" id="{64AFE085-86D1-5883-98FB-5F3DF0C19338}"/>
              </a:ext>
            </a:extLst>
          </p:cNvPr>
          <p:cNvPicPr>
            <a:picLocks noChangeAspect="1"/>
          </p:cNvPicPr>
          <p:nvPr/>
        </p:nvPicPr>
        <p:blipFill>
          <a:blip r:embed="rId4"/>
          <a:srcRect l="9025"/>
          <a:stretch/>
        </p:blipFill>
        <p:spPr>
          <a:xfrm>
            <a:off x="4494989" y="2315209"/>
            <a:ext cx="2829108" cy="2357841"/>
          </a:xfrm>
          <a:prstGeom prst="rect">
            <a:avLst/>
          </a:prstGeom>
        </p:spPr>
      </p:pic>
      <p:sp>
        <p:nvSpPr>
          <p:cNvPr id="17" name="Text Placeholder 11">
            <a:extLst>
              <a:ext uri="{FF2B5EF4-FFF2-40B4-BE49-F238E27FC236}">
                <a16:creationId xmlns:a16="http://schemas.microsoft.com/office/drawing/2014/main" id="{596E1B32-6884-6AE0-0528-A3E13D93F91A}"/>
              </a:ext>
            </a:extLst>
          </p:cNvPr>
          <p:cNvSpPr txBox="1">
            <a:spLocks/>
          </p:cNvSpPr>
          <p:nvPr/>
        </p:nvSpPr>
        <p:spPr>
          <a:xfrm>
            <a:off x="4494989" y="4673050"/>
            <a:ext cx="3170278" cy="213973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t>An organism that obtains energy by consuming other organisms, either plants or animals. Consumers can be labelled by level, including primary, secondary and tertiary.</a:t>
            </a:r>
          </a:p>
          <a:p>
            <a:r>
              <a:rPr lang="en-AU" sz="1600" dirty="0"/>
              <a:t> </a:t>
            </a:r>
          </a:p>
        </p:txBody>
      </p:sp>
      <p:sp>
        <p:nvSpPr>
          <p:cNvPr id="5" name="Rectangle: Rounded Corners 4">
            <a:extLst>
              <a:ext uri="{FF2B5EF4-FFF2-40B4-BE49-F238E27FC236}">
                <a16:creationId xmlns:a16="http://schemas.microsoft.com/office/drawing/2014/main" id="{C93E8954-F6B5-1AE0-784F-272873F97413}"/>
              </a:ext>
            </a:extLst>
          </p:cNvPr>
          <p:cNvSpPr/>
          <p:nvPr/>
        </p:nvSpPr>
        <p:spPr>
          <a:xfrm>
            <a:off x="8497117" y="1533149"/>
            <a:ext cx="2986883" cy="7368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Decomposers</a:t>
            </a:r>
          </a:p>
        </p:txBody>
      </p:sp>
      <p:pic>
        <p:nvPicPr>
          <p:cNvPr id="16" name="Picture 15" descr="fungi">
            <a:extLst>
              <a:ext uri="{FF2B5EF4-FFF2-40B4-BE49-F238E27FC236}">
                <a16:creationId xmlns:a16="http://schemas.microsoft.com/office/drawing/2014/main" id="{013BABC6-50F8-407F-26CC-4DDA59E09F63}"/>
              </a:ext>
            </a:extLst>
          </p:cNvPr>
          <p:cNvPicPr>
            <a:picLocks noChangeAspect="1"/>
          </p:cNvPicPr>
          <p:nvPr/>
        </p:nvPicPr>
        <p:blipFill>
          <a:blip r:embed="rId5"/>
          <a:srcRect r="13414"/>
          <a:stretch/>
        </p:blipFill>
        <p:spPr>
          <a:xfrm>
            <a:off x="8576004" y="2316549"/>
            <a:ext cx="2829108" cy="2271456"/>
          </a:xfrm>
          <a:prstGeom prst="rect">
            <a:avLst/>
          </a:prstGeom>
        </p:spPr>
      </p:pic>
      <p:sp>
        <p:nvSpPr>
          <p:cNvPr id="18" name="Text Placeholder 11">
            <a:extLst>
              <a:ext uri="{FF2B5EF4-FFF2-40B4-BE49-F238E27FC236}">
                <a16:creationId xmlns:a16="http://schemas.microsoft.com/office/drawing/2014/main" id="{106B10D9-E111-D3E1-B221-C6DAFEB79C08}"/>
              </a:ext>
            </a:extLst>
          </p:cNvPr>
          <p:cNvSpPr txBox="1">
            <a:spLocks/>
          </p:cNvSpPr>
          <p:nvPr/>
        </p:nvSpPr>
        <p:spPr>
          <a:xfrm>
            <a:off x="8418719" y="4588005"/>
            <a:ext cx="3425279" cy="213973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t>An organism that breaks down dead plants and animals, and releases nutrients back into the environment to be available for other organisms. Bacteria and fungi are the most common decomposers. </a:t>
            </a:r>
          </a:p>
        </p:txBody>
      </p:sp>
    </p:spTree>
    <p:extLst>
      <p:ext uri="{BB962C8B-B14F-4D97-AF65-F5344CB8AC3E}">
        <p14:creationId xmlns:p14="http://schemas.microsoft.com/office/powerpoint/2010/main" val="39714258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B9DC-776F-ACCE-C28F-6F5F277EA6D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01821-930E-56D2-8D29-EF40F9C23EC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142</a:t>
            </a:fld>
            <a:endParaRPr lang="en-AU"/>
          </a:p>
        </p:txBody>
      </p:sp>
      <p:sp>
        <p:nvSpPr>
          <p:cNvPr id="11" name="Title 10">
            <a:extLst>
              <a:ext uri="{FF2B5EF4-FFF2-40B4-BE49-F238E27FC236}">
                <a16:creationId xmlns:a16="http://schemas.microsoft.com/office/drawing/2014/main" id="{AB465517-E7C4-D839-555F-7C8898F4948A}"/>
              </a:ext>
            </a:extLst>
          </p:cNvPr>
          <p:cNvSpPr>
            <a:spLocks noGrp="1"/>
          </p:cNvSpPr>
          <p:nvPr>
            <p:ph type="title"/>
          </p:nvPr>
        </p:nvSpPr>
        <p:spPr>
          <a:xfrm>
            <a:off x="359999" y="360000"/>
            <a:ext cx="11483999" cy="545601"/>
          </a:xfrm>
        </p:spPr>
        <p:txBody>
          <a:bodyPr/>
          <a:lstStyle/>
          <a:p>
            <a:r>
              <a:rPr lang="en-AU"/>
              <a:t>2.3 Ecological energy pyramid (1 of 2)</a:t>
            </a:r>
          </a:p>
        </p:txBody>
      </p:sp>
      <p:sp>
        <p:nvSpPr>
          <p:cNvPr id="13" name="Text Placeholder 12">
            <a:extLst>
              <a:ext uri="{FF2B5EF4-FFF2-40B4-BE49-F238E27FC236}">
                <a16:creationId xmlns:a16="http://schemas.microsoft.com/office/drawing/2014/main" id="{ECCDBB2F-F0E7-0EDC-F111-6A015A2F239E}"/>
              </a:ext>
            </a:extLst>
          </p:cNvPr>
          <p:cNvSpPr>
            <a:spLocks noGrp="1"/>
          </p:cNvSpPr>
          <p:nvPr>
            <p:ph type="body" sz="quarter" idx="18"/>
          </p:nvPr>
        </p:nvSpPr>
        <p:spPr>
          <a:xfrm>
            <a:off x="360000" y="982520"/>
            <a:ext cx="11483998" cy="356423"/>
          </a:xfrm>
        </p:spPr>
        <p:txBody>
          <a:bodyPr/>
          <a:lstStyle/>
          <a:p>
            <a:r>
              <a:rPr lang="en-AU"/>
              <a:t>Trophic levels and biomass</a:t>
            </a:r>
          </a:p>
        </p:txBody>
      </p:sp>
      <p:pic>
        <p:nvPicPr>
          <p:cNvPr id="4" name="Picture 3" descr="an ecological energy pyramid">
            <a:extLst>
              <a:ext uri="{FF2B5EF4-FFF2-40B4-BE49-F238E27FC236}">
                <a16:creationId xmlns:a16="http://schemas.microsoft.com/office/drawing/2014/main" id="{F5982961-D580-3717-A7CF-E5DCB3594652}"/>
              </a:ext>
            </a:extLst>
          </p:cNvPr>
          <p:cNvPicPr>
            <a:picLocks noChangeAspect="1"/>
          </p:cNvPicPr>
          <p:nvPr/>
        </p:nvPicPr>
        <p:blipFill>
          <a:blip r:embed="rId3"/>
          <a:stretch>
            <a:fillRect/>
          </a:stretch>
        </p:blipFill>
        <p:spPr>
          <a:xfrm>
            <a:off x="1652912" y="1436716"/>
            <a:ext cx="8733963" cy="5369518"/>
          </a:xfrm>
          <a:prstGeom prst="rect">
            <a:avLst/>
          </a:prstGeom>
        </p:spPr>
      </p:pic>
      <p:sp>
        <p:nvSpPr>
          <p:cNvPr id="2" name="TextBox 1">
            <a:extLst>
              <a:ext uri="{FF2B5EF4-FFF2-40B4-BE49-F238E27FC236}">
                <a16:creationId xmlns:a16="http://schemas.microsoft.com/office/drawing/2014/main" id="{90F18E26-AB7D-B586-EB14-7A6743A5D214}"/>
              </a:ext>
              <a:ext uri="{C183D7F6-B498-43B3-948B-1728B52AA6E4}">
                <adec:decorative xmlns:adec="http://schemas.microsoft.com/office/drawing/2017/decorative" val="1"/>
              </a:ext>
            </a:extLst>
          </p:cNvPr>
          <p:cNvSpPr txBox="1"/>
          <p:nvPr/>
        </p:nvSpPr>
        <p:spPr>
          <a:xfrm>
            <a:off x="9429379" y="6696000"/>
            <a:ext cx="2219417" cy="220469"/>
          </a:xfrm>
          <a:prstGeom prst="rect">
            <a:avLst/>
          </a:prstGeom>
          <a:noFill/>
        </p:spPr>
        <p:txBody>
          <a:bodyPr wrap="square" lIns="0" tIns="0" rIns="0" bIns="0" rtlCol="0">
            <a:noAutofit/>
          </a:bodyPr>
          <a:lstStyle/>
          <a:p>
            <a:pPr algn="l"/>
            <a:r>
              <a:rPr lang="en-AU" sz="1100"/>
              <a:t>Source: </a:t>
            </a:r>
            <a:r>
              <a:rPr lang="en-AU" sz="1100">
                <a:hlinkClick r:id="rId4"/>
              </a:rPr>
              <a:t>Data book: Science 7 – 10</a:t>
            </a:r>
            <a:endParaRPr lang="en-AU" sz="1100"/>
          </a:p>
        </p:txBody>
      </p:sp>
    </p:spTree>
    <p:extLst>
      <p:ext uri="{BB962C8B-B14F-4D97-AF65-F5344CB8AC3E}">
        <p14:creationId xmlns:p14="http://schemas.microsoft.com/office/powerpoint/2010/main" val="31904772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127F2-3496-3525-9C32-37C8BDFE13E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D7A7AE-31A9-635C-6EDC-86FA3ED7C8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143</a:t>
            </a:fld>
            <a:endParaRPr lang="en-AU"/>
          </a:p>
        </p:txBody>
      </p:sp>
      <p:sp>
        <p:nvSpPr>
          <p:cNvPr id="11" name="Title 10">
            <a:extLst>
              <a:ext uri="{FF2B5EF4-FFF2-40B4-BE49-F238E27FC236}">
                <a16:creationId xmlns:a16="http://schemas.microsoft.com/office/drawing/2014/main" id="{D131392B-BE6A-2B11-1DF6-38D4DE0C827B}"/>
              </a:ext>
            </a:extLst>
          </p:cNvPr>
          <p:cNvSpPr>
            <a:spLocks noGrp="1"/>
          </p:cNvSpPr>
          <p:nvPr>
            <p:ph type="title"/>
          </p:nvPr>
        </p:nvSpPr>
        <p:spPr>
          <a:xfrm>
            <a:off x="359999" y="360000"/>
            <a:ext cx="11483999" cy="545601"/>
          </a:xfrm>
        </p:spPr>
        <p:txBody>
          <a:bodyPr/>
          <a:lstStyle/>
          <a:p>
            <a:r>
              <a:rPr lang="en-AU"/>
              <a:t>2.3 Ecological energy pyramid (2 of 2)</a:t>
            </a:r>
          </a:p>
        </p:txBody>
      </p:sp>
      <p:sp>
        <p:nvSpPr>
          <p:cNvPr id="13" name="Text Placeholder 12">
            <a:extLst>
              <a:ext uri="{FF2B5EF4-FFF2-40B4-BE49-F238E27FC236}">
                <a16:creationId xmlns:a16="http://schemas.microsoft.com/office/drawing/2014/main" id="{1DCB608B-1B76-32F0-3DA7-041C7BF93D32}"/>
              </a:ext>
            </a:extLst>
          </p:cNvPr>
          <p:cNvSpPr>
            <a:spLocks noGrp="1"/>
          </p:cNvSpPr>
          <p:nvPr>
            <p:ph type="body" sz="quarter" idx="18"/>
          </p:nvPr>
        </p:nvSpPr>
        <p:spPr>
          <a:xfrm>
            <a:off x="360000" y="982520"/>
            <a:ext cx="11483998" cy="356423"/>
          </a:xfrm>
        </p:spPr>
        <p:txBody>
          <a:bodyPr/>
          <a:lstStyle/>
          <a:p>
            <a:r>
              <a:rPr lang="en-AU"/>
              <a:t>Trophic levels and biomass</a:t>
            </a:r>
          </a:p>
        </p:txBody>
      </p:sp>
      <p:pic>
        <p:nvPicPr>
          <p:cNvPr id="1026" name="Picture 2" descr="an ecological energy pyramid">
            <a:extLst>
              <a:ext uri="{FF2B5EF4-FFF2-40B4-BE49-F238E27FC236}">
                <a16:creationId xmlns:a16="http://schemas.microsoft.com/office/drawing/2014/main" id="{F11D98A4-6B71-0C5A-70B6-C4C329223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848" y="1338943"/>
            <a:ext cx="8652915" cy="50511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C065D4-3398-337E-0710-4830DA58CFF9}"/>
              </a:ext>
              <a:ext uri="{C183D7F6-B498-43B3-948B-1728B52AA6E4}">
                <adec:decorative xmlns:adec="http://schemas.microsoft.com/office/drawing/2017/decorative" val="1"/>
              </a:ext>
            </a:extLst>
          </p:cNvPr>
          <p:cNvSpPr txBox="1"/>
          <p:nvPr/>
        </p:nvSpPr>
        <p:spPr>
          <a:xfrm>
            <a:off x="2838733" y="6557427"/>
            <a:ext cx="7069541" cy="356424"/>
          </a:xfrm>
          <a:prstGeom prst="rect">
            <a:avLst/>
          </a:prstGeom>
          <a:noFill/>
        </p:spPr>
        <p:txBody>
          <a:bodyPr wrap="square" lIns="0" tIns="0" rIns="0" bIns="0" rtlCol="0">
            <a:noAutofit/>
          </a:bodyPr>
          <a:lstStyle/>
          <a:p>
            <a:pPr algn="l"/>
            <a:r>
              <a:rPr lang="en-AU" sz="1000" dirty="0">
                <a:hlinkClick r:id="rId4"/>
              </a:rPr>
              <a:t>Ecological Pyramid with energy and biomass </a:t>
            </a:r>
            <a:r>
              <a:rPr lang="en-AU" sz="1000" dirty="0"/>
              <a:t>by CK-12 Foundation is licenced under </a:t>
            </a:r>
            <a:r>
              <a:rPr lang="en-AU" sz="1000" dirty="0">
                <a:hlinkClick r:id="rId5"/>
              </a:rPr>
              <a:t>CC BY-SA 4.0</a:t>
            </a:r>
            <a:endParaRPr lang="en-AU" sz="1000" dirty="0"/>
          </a:p>
        </p:txBody>
      </p:sp>
    </p:spTree>
    <p:extLst>
      <p:ext uri="{BB962C8B-B14F-4D97-AF65-F5344CB8AC3E}">
        <p14:creationId xmlns:p14="http://schemas.microsoft.com/office/powerpoint/2010/main" val="42067071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62CF7-69F8-DE0E-86BD-63708A280D2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FD7144-49FC-6654-7BDF-04E3B8943D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144</a:t>
            </a:fld>
            <a:endParaRPr lang="en-AU"/>
          </a:p>
        </p:txBody>
      </p:sp>
      <p:sp>
        <p:nvSpPr>
          <p:cNvPr id="11" name="Title 10">
            <a:extLst>
              <a:ext uri="{FF2B5EF4-FFF2-40B4-BE49-F238E27FC236}">
                <a16:creationId xmlns:a16="http://schemas.microsoft.com/office/drawing/2014/main" id="{9C9C545C-A825-9040-12E2-9CCA65D57CFA}"/>
              </a:ext>
            </a:extLst>
          </p:cNvPr>
          <p:cNvSpPr>
            <a:spLocks noGrp="1"/>
          </p:cNvSpPr>
          <p:nvPr>
            <p:ph type="title"/>
          </p:nvPr>
        </p:nvSpPr>
        <p:spPr>
          <a:xfrm>
            <a:off x="359999" y="360000"/>
            <a:ext cx="11483999" cy="545601"/>
          </a:xfrm>
        </p:spPr>
        <p:txBody>
          <a:bodyPr/>
          <a:lstStyle/>
          <a:p>
            <a:r>
              <a:rPr lang="en-AU"/>
              <a:t>2.3 Cycling energy and matter</a:t>
            </a:r>
          </a:p>
        </p:txBody>
      </p:sp>
      <p:sp>
        <p:nvSpPr>
          <p:cNvPr id="13" name="Text Placeholder 12">
            <a:extLst>
              <a:ext uri="{FF2B5EF4-FFF2-40B4-BE49-F238E27FC236}">
                <a16:creationId xmlns:a16="http://schemas.microsoft.com/office/drawing/2014/main" id="{40BE1472-0456-D476-3666-4F0871CA3EB2}"/>
              </a:ext>
            </a:extLst>
          </p:cNvPr>
          <p:cNvSpPr>
            <a:spLocks noGrp="1"/>
          </p:cNvSpPr>
          <p:nvPr>
            <p:ph type="body" sz="quarter" idx="18"/>
          </p:nvPr>
        </p:nvSpPr>
        <p:spPr>
          <a:xfrm>
            <a:off x="360000" y="982520"/>
            <a:ext cx="11483998" cy="356423"/>
          </a:xfrm>
        </p:spPr>
        <p:txBody>
          <a:bodyPr/>
          <a:lstStyle/>
          <a:p>
            <a:r>
              <a:rPr lang="en-AU"/>
              <a:t>How energy and matter moves through ecosystems</a:t>
            </a:r>
          </a:p>
        </p:txBody>
      </p:sp>
      <p:pic>
        <p:nvPicPr>
          <p:cNvPr id="5" name="Picture 4" descr="A student activity to observe how matter and energy cycles through an ecosystem">
            <a:extLst>
              <a:ext uri="{FF2B5EF4-FFF2-40B4-BE49-F238E27FC236}">
                <a16:creationId xmlns:a16="http://schemas.microsoft.com/office/drawing/2014/main" id="{F69F6669-61A7-37E5-5EA8-10D510799D32}"/>
              </a:ext>
            </a:extLst>
          </p:cNvPr>
          <p:cNvPicPr>
            <a:picLocks noChangeAspect="1"/>
          </p:cNvPicPr>
          <p:nvPr/>
        </p:nvPicPr>
        <p:blipFill>
          <a:blip r:embed="rId3"/>
          <a:stretch>
            <a:fillRect/>
          </a:stretch>
        </p:blipFill>
        <p:spPr>
          <a:xfrm>
            <a:off x="1782113" y="1415862"/>
            <a:ext cx="8312464" cy="5442138"/>
          </a:xfrm>
          <a:prstGeom prst="rect">
            <a:avLst/>
          </a:prstGeom>
        </p:spPr>
      </p:pic>
    </p:spTree>
    <p:extLst>
      <p:ext uri="{BB962C8B-B14F-4D97-AF65-F5344CB8AC3E}">
        <p14:creationId xmlns:p14="http://schemas.microsoft.com/office/powerpoint/2010/main" val="42884016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4580-F5C7-34CC-0DEC-C46F19DB105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A04B5F-5702-0034-3320-32273F00E7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145</a:t>
            </a:fld>
            <a:endParaRPr lang="en-AU"/>
          </a:p>
        </p:txBody>
      </p:sp>
      <p:sp>
        <p:nvSpPr>
          <p:cNvPr id="11" name="Title 10">
            <a:extLst>
              <a:ext uri="{FF2B5EF4-FFF2-40B4-BE49-F238E27FC236}">
                <a16:creationId xmlns:a16="http://schemas.microsoft.com/office/drawing/2014/main" id="{68EF2BEA-CACC-C395-9F6C-E8F363D094AB}"/>
              </a:ext>
            </a:extLst>
          </p:cNvPr>
          <p:cNvSpPr>
            <a:spLocks noGrp="1"/>
          </p:cNvSpPr>
          <p:nvPr>
            <p:ph type="title"/>
          </p:nvPr>
        </p:nvSpPr>
        <p:spPr>
          <a:xfrm>
            <a:off x="359999" y="360000"/>
            <a:ext cx="11483999" cy="545601"/>
          </a:xfrm>
        </p:spPr>
        <p:txBody>
          <a:bodyPr/>
          <a:lstStyle/>
          <a:p>
            <a:r>
              <a:rPr lang="en-AU"/>
              <a:t>2.3 Constructing a food web</a:t>
            </a:r>
          </a:p>
        </p:txBody>
      </p:sp>
      <p:sp>
        <p:nvSpPr>
          <p:cNvPr id="13" name="Text Placeholder 12">
            <a:extLst>
              <a:ext uri="{FF2B5EF4-FFF2-40B4-BE49-F238E27FC236}">
                <a16:creationId xmlns:a16="http://schemas.microsoft.com/office/drawing/2014/main" id="{3373E5F4-C30C-B2A3-2F18-463FB02A251B}"/>
              </a:ext>
            </a:extLst>
          </p:cNvPr>
          <p:cNvSpPr>
            <a:spLocks noGrp="1"/>
          </p:cNvSpPr>
          <p:nvPr>
            <p:ph type="body" sz="quarter" idx="18"/>
          </p:nvPr>
        </p:nvSpPr>
        <p:spPr>
          <a:xfrm>
            <a:off x="360000" y="982520"/>
            <a:ext cx="11483998" cy="356423"/>
          </a:xfrm>
        </p:spPr>
        <p:txBody>
          <a:bodyPr/>
          <a:lstStyle/>
          <a:p>
            <a:r>
              <a:rPr lang="en-AU"/>
              <a:t>Reminders to construct a food web correctly</a:t>
            </a:r>
          </a:p>
        </p:txBody>
      </p:sp>
      <p:sp>
        <p:nvSpPr>
          <p:cNvPr id="12" name="Text Placeholder 11">
            <a:extLst>
              <a:ext uri="{FF2B5EF4-FFF2-40B4-BE49-F238E27FC236}">
                <a16:creationId xmlns:a16="http://schemas.microsoft.com/office/drawing/2014/main" id="{E02CA553-C6DC-B590-FC7B-A5EEC4C02A04}"/>
              </a:ext>
            </a:extLst>
          </p:cNvPr>
          <p:cNvSpPr>
            <a:spLocks noGrp="1"/>
          </p:cNvSpPr>
          <p:nvPr>
            <p:ph type="body" sz="quarter" idx="17"/>
          </p:nvPr>
        </p:nvSpPr>
        <p:spPr>
          <a:xfrm>
            <a:off x="360000" y="1567086"/>
            <a:ext cx="4978618" cy="4807835"/>
          </a:xfrm>
        </p:spPr>
        <p:txBody>
          <a:bodyPr/>
          <a:lstStyle/>
          <a:p>
            <a:pPr marL="342900" indent="-342900">
              <a:buFont typeface="Arial" panose="020B0604020202020204" pitchFamily="34" charset="0"/>
              <a:buChar char="•"/>
            </a:pPr>
            <a:r>
              <a:rPr lang="en-AU"/>
              <a:t>Start with producers at the bottom, then stack consumers on top by trophic level</a:t>
            </a:r>
          </a:p>
          <a:p>
            <a:pPr marL="342900" indent="-342900">
              <a:buFont typeface="Arial" panose="020B0604020202020204" pitchFamily="34" charset="0"/>
              <a:buChar char="•"/>
            </a:pPr>
            <a:r>
              <a:rPr lang="en-AU"/>
              <a:t>Ensure arrows are in the direction of the energy transmission between organisms. This means the arrow starts at the organism being eaten (prey), and points towards the organism doing the eating (predator).</a:t>
            </a:r>
          </a:p>
          <a:p>
            <a:pPr marL="342900" indent="-342900">
              <a:buFont typeface="Arial" panose="020B0604020202020204" pitchFamily="34" charset="0"/>
              <a:buChar char="•"/>
            </a:pPr>
            <a:r>
              <a:rPr lang="en-AU"/>
              <a:t>Clearly label each organism, including pictures when appropriate.</a:t>
            </a:r>
          </a:p>
        </p:txBody>
      </p:sp>
      <p:pic>
        <p:nvPicPr>
          <p:cNvPr id="2" name="Picture 1" descr="a food web">
            <a:extLst>
              <a:ext uri="{FF2B5EF4-FFF2-40B4-BE49-F238E27FC236}">
                <a16:creationId xmlns:a16="http://schemas.microsoft.com/office/drawing/2014/main" id="{3DC8711C-9EF0-79C9-0E69-9E382E5C6111}"/>
              </a:ext>
            </a:extLst>
          </p:cNvPr>
          <p:cNvPicPr>
            <a:picLocks noChangeAspect="1"/>
          </p:cNvPicPr>
          <p:nvPr/>
        </p:nvPicPr>
        <p:blipFill>
          <a:blip r:embed="rId3"/>
          <a:stretch>
            <a:fillRect/>
          </a:stretch>
        </p:blipFill>
        <p:spPr>
          <a:xfrm>
            <a:off x="5511076" y="1583409"/>
            <a:ext cx="6680924" cy="4807834"/>
          </a:xfrm>
          <a:prstGeom prst="rect">
            <a:avLst/>
          </a:prstGeom>
        </p:spPr>
      </p:pic>
    </p:spTree>
    <p:extLst>
      <p:ext uri="{BB962C8B-B14F-4D97-AF65-F5344CB8AC3E}">
        <p14:creationId xmlns:p14="http://schemas.microsoft.com/office/powerpoint/2010/main" val="42364429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8DBAE-C275-214B-D745-3C8F3E97CC8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268F21-9424-796A-61B0-431A2492E8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146</a:t>
            </a:fld>
            <a:endParaRPr lang="en-AU"/>
          </a:p>
        </p:txBody>
      </p:sp>
      <p:sp>
        <p:nvSpPr>
          <p:cNvPr id="5" name="Title 4">
            <a:extLst>
              <a:ext uri="{FF2B5EF4-FFF2-40B4-BE49-F238E27FC236}">
                <a16:creationId xmlns:a16="http://schemas.microsoft.com/office/drawing/2014/main" id="{DCDA6D3F-97CE-1130-A6E7-6F223C4BB706}"/>
              </a:ext>
            </a:extLst>
          </p:cNvPr>
          <p:cNvSpPr>
            <a:spLocks noGrp="1"/>
          </p:cNvSpPr>
          <p:nvPr>
            <p:ph type="title"/>
          </p:nvPr>
        </p:nvSpPr>
        <p:spPr/>
        <p:txBody>
          <a:bodyPr/>
          <a:lstStyle/>
          <a:p>
            <a:r>
              <a:rPr lang="en-AU">
                <a:cs typeface="Arial"/>
              </a:rPr>
              <a:t>2.4 A local ecosystem</a:t>
            </a:r>
          </a:p>
        </p:txBody>
      </p:sp>
      <p:sp>
        <p:nvSpPr>
          <p:cNvPr id="6" name="Text Placeholder 5">
            <a:extLst>
              <a:ext uri="{FF2B5EF4-FFF2-40B4-BE49-F238E27FC236}">
                <a16:creationId xmlns:a16="http://schemas.microsoft.com/office/drawing/2014/main" id="{CB452160-81F0-781B-09A6-DFAD6833DB61}"/>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9922AE89-051F-4CBE-1980-6D3A291FC50A}"/>
              </a:ext>
            </a:extLst>
          </p:cNvPr>
          <p:cNvGraphicFramePr>
            <a:graphicFrameLocks noGrp="1"/>
          </p:cNvGraphicFramePr>
          <p:nvPr>
            <p:extLst>
              <p:ext uri="{D42A27DB-BD31-4B8C-83A1-F6EECF244321}">
                <p14:modId xmlns:p14="http://schemas.microsoft.com/office/powerpoint/2010/main" val="2619089733"/>
              </p:ext>
            </p:extLst>
          </p:nvPr>
        </p:nvGraphicFramePr>
        <p:xfrm>
          <a:off x="359998" y="1916174"/>
          <a:ext cx="11126369" cy="42214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to describe the role and function of components of an ecosystem</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organisms in a local ecosystem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trophic levels of a local ecosystem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the movement of energy and matter through a local ecosystem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to process and represent data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represent information using an ecological energy pyramid diagram</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represent information using a food web diagram.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9450140"/>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to communicate scientific ideas.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communicate using ecological energy pyramids and food web diagrams.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3560361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D3A155C-8F18-3BBF-2DB4-76C40163D2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F65AF5-120A-FA26-0DFC-286736B2338C}"/>
              </a:ext>
            </a:extLst>
          </p:cNvPr>
          <p:cNvSpPr>
            <a:spLocks noGrp="1"/>
          </p:cNvSpPr>
          <p:nvPr>
            <p:ph type="title"/>
          </p:nvPr>
        </p:nvSpPr>
        <p:spPr/>
        <p:txBody>
          <a:bodyPr/>
          <a:lstStyle/>
          <a:p>
            <a:r>
              <a:rPr lang="en-AU">
                <a:solidFill>
                  <a:schemeClr val="accent1"/>
                </a:solidFill>
              </a:rPr>
              <a:t>2.4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E5B3F5EE-5CD1-4369-27B9-47AED4623DFB}"/>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Mini-challenge">
            <a:extLst>
              <a:ext uri="{FF2B5EF4-FFF2-40B4-BE49-F238E27FC236}">
                <a16:creationId xmlns:a16="http://schemas.microsoft.com/office/drawing/2014/main" id="{861FA931-0454-5E77-4256-0CD7EEDC44A0}"/>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49449B16-96F1-7E97-E124-1B89DDF4CC0A}"/>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Mini-challenge</a:t>
              </a:r>
              <a:endParaRPr lang="en-US" sz="1600" b="1">
                <a:latin typeface="+mj-lt"/>
              </a:endParaRPr>
            </a:p>
          </p:txBody>
        </p:sp>
        <p:pic>
          <p:nvPicPr>
            <p:cNvPr id="11" name="Graphic 10" descr="Lightbulb and pencil with solid fill">
              <a:extLst>
                <a:ext uri="{FF2B5EF4-FFF2-40B4-BE49-F238E27FC236}">
                  <a16:creationId xmlns:a16="http://schemas.microsoft.com/office/drawing/2014/main" id="{36FEA07B-0692-013B-D7B0-9A9FCCC1BF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3B579BF3-2EDF-D179-59F0-951740D1E082}"/>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What term correctly refers to a consumer at the top level of the ecological pyramid shown in the diagram?</a:t>
            </a:r>
            <a:br>
              <a:rPr lang="en-AU" sz="1800" dirty="0">
                <a:effectLst/>
                <a:latin typeface="Arial" panose="020B0604020202020204" pitchFamily="34" charset="0"/>
                <a:ea typeface="Calibri" panose="020F0502020204030204" pitchFamily="34" charset="0"/>
              </a:rPr>
            </a:br>
            <a:endParaRPr lang="en-AU" sz="1800" dirty="0">
              <a:effectLst/>
              <a:latin typeface="Arial" panose="020B0604020202020204" pitchFamily="34" charset="0"/>
              <a:ea typeface="Calibri" panose="020F0502020204030204" pitchFamily="34" charset="0"/>
            </a:endParaRPr>
          </a:p>
        </p:txBody>
      </p:sp>
      <p:pic>
        <p:nvPicPr>
          <p:cNvPr id="8" name="Picture 7" descr="an ecological energy pyramid">
            <a:extLst>
              <a:ext uri="{FF2B5EF4-FFF2-40B4-BE49-F238E27FC236}">
                <a16:creationId xmlns:a16="http://schemas.microsoft.com/office/drawing/2014/main" id="{E886AE6D-C64E-AE50-C2CD-4E94FAC94F0F}"/>
              </a:ext>
            </a:extLst>
          </p:cNvPr>
          <p:cNvPicPr>
            <a:picLocks noChangeAspect="1"/>
          </p:cNvPicPr>
          <p:nvPr/>
        </p:nvPicPr>
        <p:blipFill>
          <a:blip r:embed="rId5"/>
          <a:srcRect b="5881"/>
          <a:stretch>
            <a:fillRect/>
          </a:stretch>
        </p:blipFill>
        <p:spPr>
          <a:xfrm>
            <a:off x="598026" y="4289057"/>
            <a:ext cx="3125292" cy="2095977"/>
          </a:xfrm>
          <a:prstGeom prst="rect">
            <a:avLst/>
          </a:prstGeom>
        </p:spPr>
      </p:pic>
      <p:sp>
        <p:nvSpPr>
          <p:cNvPr id="12" name="Rectangle: Rounded Corners 11">
            <a:extLst>
              <a:ext uri="{FF2B5EF4-FFF2-40B4-BE49-F238E27FC236}">
                <a16:creationId xmlns:a16="http://schemas.microsoft.com/office/drawing/2014/main" id="{9E431E0C-7268-14E2-8177-B43A70443098}"/>
              </a:ext>
              <a:ext uri="{C183D7F6-B498-43B3-948B-1728B52AA6E4}">
                <adec:decorative xmlns:adec="http://schemas.microsoft.com/office/drawing/2017/decorative" val="1"/>
              </a:ext>
            </a:extLst>
          </p:cNvPr>
          <p:cNvSpPr/>
          <p:nvPr/>
        </p:nvSpPr>
        <p:spPr>
          <a:xfrm>
            <a:off x="4201750" y="1181099"/>
            <a:ext cx="3813900" cy="551489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Challenge">
            <a:extLst>
              <a:ext uri="{FF2B5EF4-FFF2-40B4-BE49-F238E27FC236}">
                <a16:creationId xmlns:a16="http://schemas.microsoft.com/office/drawing/2014/main" id="{C3F97CA0-06C9-EF74-7368-D14B5B504307}"/>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1ABACAEA-952E-8E6D-FF35-F8217F7D85D5}"/>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B890698F-8A10-FDD5-E06D-7058C0AF7C04}"/>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FC6B43B4-4275-63FB-8710-27BEF1110447}"/>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AA457F95-A984-3D6B-2778-CEE427B65A98}"/>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C2DCD574-4019-ED84-721D-4F892F5FE44D}"/>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B702F877-48D0-0C34-E4F4-E33E38493198}"/>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EF77560A-8264-FFA3-0E76-805A72BBBA22}"/>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7CACC820-3AE7-EE12-B207-04BDAF117B83}"/>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05596B63-3EE6-0F96-2E7B-C9D5779C0F17}"/>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C6E1BE9B-0C7B-55D6-FCE5-7505D1B3F6F5}"/>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E2C90F2A-9672-73CA-D635-72ACAB4F2829}"/>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8D882BEE-F746-00EE-4B10-EEB0ACBA66C9}"/>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a:latin typeface="Arial" panose="020B0604020202020204" pitchFamily="34" charset="0"/>
                <a:ea typeface="Calibri" panose="020F0502020204030204" pitchFamily="34" charset="0"/>
              </a:rPr>
              <a:t>In a food web, what does the direction of the a</a:t>
            </a:r>
            <a:r>
              <a:rPr lang="en-AU" sz="1800">
                <a:effectLst/>
                <a:latin typeface="Arial" panose="020B0604020202020204" pitchFamily="34" charset="0"/>
                <a:ea typeface="Calibri" panose="020F0502020204030204" pitchFamily="34" charset="0"/>
              </a:rPr>
              <a:t>rrow represent?</a:t>
            </a:r>
            <a:endParaRPr lang="en-AU" sz="1800"/>
          </a:p>
        </p:txBody>
      </p:sp>
      <p:sp>
        <p:nvSpPr>
          <p:cNvPr id="32" name="Rectangle: Rounded Corners 31">
            <a:extLst>
              <a:ext uri="{FF2B5EF4-FFF2-40B4-BE49-F238E27FC236}">
                <a16:creationId xmlns:a16="http://schemas.microsoft.com/office/drawing/2014/main" id="{30C80252-A646-EA02-4637-8A66A3CA8F38}"/>
              </a:ext>
              <a:ext uri="{C183D7F6-B498-43B3-948B-1728B52AA6E4}">
                <adec:decorative xmlns:adec="http://schemas.microsoft.com/office/drawing/2017/decorative" val="1"/>
              </a:ext>
            </a:extLst>
          </p:cNvPr>
          <p:cNvSpPr/>
          <p:nvPr/>
        </p:nvSpPr>
        <p:spPr>
          <a:xfrm>
            <a:off x="8166236" y="1181100"/>
            <a:ext cx="3813900" cy="551489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uper challenge">
            <a:extLst>
              <a:ext uri="{FF2B5EF4-FFF2-40B4-BE49-F238E27FC236}">
                <a16:creationId xmlns:a16="http://schemas.microsoft.com/office/drawing/2014/main" id="{6F70B0DE-2BDE-8792-D673-276EFFFE757D}"/>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2245AB49-9067-C775-C2F3-FD00DC63927D}"/>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Super challenge</a:t>
              </a:r>
              <a:endParaRPr lang="en-US" sz="1600" b="1">
                <a:latin typeface="+mj-lt"/>
              </a:endParaRPr>
            </a:p>
          </p:txBody>
        </p:sp>
        <p:pic>
          <p:nvPicPr>
            <p:cNvPr id="36" name="Graphic 35">
              <a:extLst>
                <a:ext uri="{FF2B5EF4-FFF2-40B4-BE49-F238E27FC236}">
                  <a16:creationId xmlns:a16="http://schemas.microsoft.com/office/drawing/2014/main" id="{B0BFAEEA-A7FC-3733-C72B-A9D8EDC05415}"/>
                </a:ext>
                <a:ext uri="{C183D7F6-B498-43B3-948B-1728B52AA6E4}">
                  <adec:decorative xmlns:adec="http://schemas.microsoft.com/office/drawing/2017/decorative" val="1"/>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F99266C0-8283-86FC-4AF4-34F8D04C915F}"/>
              </a:ext>
            </a:extLst>
          </p:cNvPr>
          <p:cNvSpPr txBox="1"/>
          <p:nvPr/>
        </p:nvSpPr>
        <p:spPr>
          <a:xfrm>
            <a:off x="8250600" y="2577736"/>
            <a:ext cx="3589700" cy="4032070"/>
          </a:xfrm>
          <a:prstGeom prst="rect">
            <a:avLst/>
          </a:prstGeom>
          <a:noFill/>
        </p:spPr>
        <p:txBody>
          <a:bodyPr wrap="square" lIns="0" tIns="0" rIns="0" bIns="0" rtlCol="0">
            <a:noAutofit/>
          </a:bodyPr>
          <a:lstStyle/>
          <a:p>
            <a:pPr algn="l">
              <a:lnSpc>
                <a:spcPct val="150000"/>
              </a:lnSpc>
            </a:pPr>
            <a:r>
              <a:rPr lang="en-AU" sz="1800">
                <a:latin typeface="Arial" panose="020B0604020202020204" pitchFamily="34" charset="0"/>
              </a:rPr>
              <a:t>Why is the pyramid shape used to model ecological energy pyramids significant?</a:t>
            </a:r>
            <a:endParaRPr lang="en-AU" sz="1800"/>
          </a:p>
        </p:txBody>
      </p:sp>
      <p:sp>
        <p:nvSpPr>
          <p:cNvPr id="37" name="Slide Number Placeholder 36">
            <a:extLst>
              <a:ext uri="{FF2B5EF4-FFF2-40B4-BE49-F238E27FC236}">
                <a16:creationId xmlns:a16="http://schemas.microsoft.com/office/drawing/2014/main" id="{1EBC129C-A55B-C296-74C5-9FF908C893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147</a:t>
            </a:fld>
            <a:endParaRPr lang="en-AU"/>
          </a:p>
        </p:txBody>
      </p:sp>
    </p:spTree>
    <p:extLst>
      <p:ext uri="{BB962C8B-B14F-4D97-AF65-F5344CB8AC3E}">
        <p14:creationId xmlns:p14="http://schemas.microsoft.com/office/powerpoint/2010/main" val="5581404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857BC-FF35-94D6-CB89-7364701632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5933B-7B7D-39C5-4203-776BCF489A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148</a:t>
            </a:fld>
            <a:endParaRPr lang="en-AU"/>
          </a:p>
        </p:txBody>
      </p:sp>
      <p:sp>
        <p:nvSpPr>
          <p:cNvPr id="5" name="Title 4">
            <a:extLst>
              <a:ext uri="{FF2B5EF4-FFF2-40B4-BE49-F238E27FC236}">
                <a16:creationId xmlns:a16="http://schemas.microsoft.com/office/drawing/2014/main" id="{754DC28F-3A95-52F5-24F6-A406F10BFD83}"/>
              </a:ext>
            </a:extLst>
          </p:cNvPr>
          <p:cNvSpPr>
            <a:spLocks noGrp="1"/>
          </p:cNvSpPr>
          <p:nvPr>
            <p:ph type="title"/>
          </p:nvPr>
        </p:nvSpPr>
        <p:spPr/>
        <p:txBody>
          <a:bodyPr/>
          <a:lstStyle/>
          <a:p>
            <a:r>
              <a:rPr lang="en-AU">
                <a:cs typeface="Arial"/>
              </a:rPr>
              <a:t>2.5 Ecological energy pyramids</a:t>
            </a:r>
          </a:p>
        </p:txBody>
      </p:sp>
      <p:sp>
        <p:nvSpPr>
          <p:cNvPr id="6" name="Text Placeholder 5">
            <a:extLst>
              <a:ext uri="{FF2B5EF4-FFF2-40B4-BE49-F238E27FC236}">
                <a16:creationId xmlns:a16="http://schemas.microsoft.com/office/drawing/2014/main" id="{5C2D1155-EDDC-C58D-FB71-A1BA03D85735}"/>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F288F1FA-6691-E7ED-D265-AD51BEC917FE}"/>
              </a:ext>
            </a:extLst>
          </p:cNvPr>
          <p:cNvGraphicFramePr>
            <a:graphicFrameLocks noGrp="1"/>
          </p:cNvGraphicFramePr>
          <p:nvPr>
            <p:extLst>
              <p:ext uri="{D42A27DB-BD31-4B8C-83A1-F6EECF244321}">
                <p14:modId xmlns:p14="http://schemas.microsoft.com/office/powerpoint/2010/main" val="1989356409"/>
              </p:ext>
            </p:extLst>
          </p:nvPr>
        </p:nvGraphicFramePr>
        <p:xfrm>
          <a:off x="359998" y="1916174"/>
          <a:ext cx="11126369" cy="459232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explain the role and function of components of an ecosystem</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the structure of an ecological energy pyramid</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explain the change in biomass between trophic levels of an ecosystem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explain the change in energy available at each trophic level of an ecosystem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to communicate scientific ideas.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describe the purpose and structure of an explanatory text </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construct an explanatory text about a specific ecosystem.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37237129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CEF0CFB5-891F-47F3-3915-1374CE6B9E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BE1267-07CA-535C-1C6C-6F228AC1240E}"/>
              </a:ext>
            </a:extLst>
          </p:cNvPr>
          <p:cNvSpPr>
            <a:spLocks noGrp="1"/>
          </p:cNvSpPr>
          <p:nvPr>
            <p:ph type="title"/>
          </p:nvPr>
        </p:nvSpPr>
        <p:spPr/>
        <p:txBody>
          <a:bodyPr/>
          <a:lstStyle/>
          <a:p>
            <a:r>
              <a:rPr lang="en-AU">
                <a:solidFill>
                  <a:schemeClr val="accent1"/>
                </a:solidFill>
              </a:rPr>
              <a:t>2.5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0D20B071-87A9-DDA1-C399-D7AC9825C775}"/>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Mini-challenge">
            <a:extLst>
              <a:ext uri="{FF2B5EF4-FFF2-40B4-BE49-F238E27FC236}">
                <a16:creationId xmlns:a16="http://schemas.microsoft.com/office/drawing/2014/main" id="{B6710185-D87C-06E3-BEEB-9591EADE2FD4}"/>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22FC6A2E-D5D9-215F-C758-AD3B54F74915}"/>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Mini-challenge</a:t>
              </a:r>
              <a:endParaRPr lang="en-US" sz="1600" b="1">
                <a:latin typeface="+mj-lt"/>
              </a:endParaRPr>
            </a:p>
          </p:txBody>
        </p:sp>
        <p:pic>
          <p:nvPicPr>
            <p:cNvPr id="11" name="Graphic 10" descr="Lightbulb and pencil with solid fill">
              <a:extLst>
                <a:ext uri="{FF2B5EF4-FFF2-40B4-BE49-F238E27FC236}">
                  <a16:creationId xmlns:a16="http://schemas.microsoft.com/office/drawing/2014/main" id="{90BE2732-E71C-5EEB-E827-666DA51F90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C2736D1A-3CBB-91FB-3E9E-A0953BBF5539}"/>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True or false: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 consumer can feed at multiple trophic levels.</a:t>
            </a:r>
          </a:p>
        </p:txBody>
      </p:sp>
      <p:sp>
        <p:nvSpPr>
          <p:cNvPr id="12" name="Rectangle: Rounded Corners 11">
            <a:extLst>
              <a:ext uri="{FF2B5EF4-FFF2-40B4-BE49-F238E27FC236}">
                <a16:creationId xmlns:a16="http://schemas.microsoft.com/office/drawing/2014/main" id="{ADCA462D-5847-5D7C-0D98-EEFCBBB363A3}"/>
              </a:ext>
              <a:ext uri="{C183D7F6-B498-43B3-948B-1728B52AA6E4}">
                <adec:decorative xmlns:adec="http://schemas.microsoft.com/office/drawing/2017/decorative" val="1"/>
              </a:ext>
            </a:extLst>
          </p:cNvPr>
          <p:cNvSpPr/>
          <p:nvPr/>
        </p:nvSpPr>
        <p:spPr>
          <a:xfrm>
            <a:off x="4201750" y="1181099"/>
            <a:ext cx="3813900" cy="551489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Challenge">
            <a:extLst>
              <a:ext uri="{FF2B5EF4-FFF2-40B4-BE49-F238E27FC236}">
                <a16:creationId xmlns:a16="http://schemas.microsoft.com/office/drawing/2014/main" id="{6A0693DF-4BA2-F743-9C06-00A5910D500A}"/>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99471D47-2167-9E52-5A54-C463D865A9A6}"/>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1D835ACF-AD5F-A4CA-9407-A16995A51086}"/>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C4E173F2-7BFA-9336-7AB0-72015CB3C6DC}"/>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290AEA93-D46D-24D6-E37F-70D41A5C0332}"/>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BD6071A4-A5E8-084A-FC5E-F9BC73A0A993}"/>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179DAF4F-FD30-B4C8-9CDA-E190B822320E}"/>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DE4549EE-CC4F-32B2-E8BE-9B10EFBAF825}"/>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9A39A3E4-CADE-141D-E625-60FA42CBD790}"/>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DA4CFF2C-7DC0-852D-6055-F9110E8FB879}"/>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831FE40A-728A-458C-A1C8-839E8DB26168}"/>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A8A79DED-4E74-E772-0736-75092E350A12}"/>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F5D812D2-4360-8D33-08DD-E0EBC56B1D5F}"/>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dirty="0">
                <a:latin typeface="Arial" panose="020B0604020202020204" pitchFamily="34" charset="0"/>
              </a:rPr>
              <a:t>In an ecological energy pyramid, which level has the greatest biomass?</a:t>
            </a:r>
            <a:endParaRPr lang="en-AU" sz="1800" dirty="0"/>
          </a:p>
        </p:txBody>
      </p:sp>
      <p:sp>
        <p:nvSpPr>
          <p:cNvPr id="32" name="Rectangle: Rounded Corners 31">
            <a:extLst>
              <a:ext uri="{FF2B5EF4-FFF2-40B4-BE49-F238E27FC236}">
                <a16:creationId xmlns:a16="http://schemas.microsoft.com/office/drawing/2014/main" id="{3FBD5CA0-8240-4EB6-E42A-BCD196A94D13}"/>
              </a:ext>
              <a:ext uri="{C183D7F6-B498-43B3-948B-1728B52AA6E4}">
                <adec:decorative xmlns:adec="http://schemas.microsoft.com/office/drawing/2017/decorative" val="1"/>
              </a:ext>
            </a:extLst>
          </p:cNvPr>
          <p:cNvSpPr/>
          <p:nvPr/>
        </p:nvSpPr>
        <p:spPr>
          <a:xfrm>
            <a:off x="8166236" y="1181100"/>
            <a:ext cx="3813900" cy="551489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uper challenge">
            <a:extLst>
              <a:ext uri="{FF2B5EF4-FFF2-40B4-BE49-F238E27FC236}">
                <a16:creationId xmlns:a16="http://schemas.microsoft.com/office/drawing/2014/main" id="{47B4239E-F4E1-546F-7698-737AD659BE51}"/>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DA526E14-D5D1-B4E4-E472-E8148CBA1DCC}"/>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Super challenge</a:t>
              </a:r>
              <a:endParaRPr lang="en-US" sz="1600" b="1">
                <a:latin typeface="+mj-lt"/>
              </a:endParaRPr>
            </a:p>
          </p:txBody>
        </p:sp>
        <p:pic>
          <p:nvPicPr>
            <p:cNvPr id="36" name="Graphic 35">
              <a:extLst>
                <a:ext uri="{FF2B5EF4-FFF2-40B4-BE49-F238E27FC236}">
                  <a16:creationId xmlns:a16="http://schemas.microsoft.com/office/drawing/2014/main" id="{DEC5C62A-C91E-2442-8D7B-B38608E407AF}"/>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5AAA0702-B26C-C003-8BB1-034546E0A748}"/>
              </a:ext>
            </a:extLst>
          </p:cNvPr>
          <p:cNvSpPr txBox="1"/>
          <p:nvPr/>
        </p:nvSpPr>
        <p:spPr>
          <a:xfrm>
            <a:off x="8250600" y="2577736"/>
            <a:ext cx="3589700" cy="4032070"/>
          </a:xfrm>
          <a:prstGeom prst="rect">
            <a:avLst/>
          </a:prstGeom>
          <a:noFill/>
        </p:spPr>
        <p:txBody>
          <a:bodyPr wrap="square" lIns="0" tIns="0" rIns="0" bIns="0" rtlCol="0">
            <a:noAutofit/>
          </a:bodyPr>
          <a:lstStyle/>
          <a:p>
            <a:pPr>
              <a:lnSpc>
                <a:spcPct val="150000"/>
              </a:lnSpc>
            </a:pPr>
            <a:r>
              <a:rPr lang="en-AU" sz="1800" dirty="0">
                <a:latin typeface="Arial" panose="020B0604020202020204" pitchFamily="34" charset="0"/>
                <a:ea typeface="Calibri" panose="020F0502020204030204" pitchFamily="34" charset="0"/>
              </a:rPr>
              <a:t>Bush</a:t>
            </a:r>
            <a:r>
              <a:rPr lang="en-AU" sz="1800" dirty="0">
                <a:effectLst/>
                <a:latin typeface="Arial" panose="020B0604020202020204" pitchFamily="34" charset="0"/>
                <a:ea typeface="Calibri" panose="020F0502020204030204" pitchFamily="34" charset="0"/>
              </a:rPr>
              <a:t>fires can destroy </a:t>
            </a:r>
            <a:r>
              <a:rPr lang="en-AU" sz="1800" dirty="0">
                <a:latin typeface="Arial" panose="020B0604020202020204" pitchFamily="34" charset="0"/>
                <a:ea typeface="Calibri" panose="020F0502020204030204" pitchFamily="34" charset="0"/>
              </a:rPr>
              <a:t>many producers very quickly, leading to changes at</a:t>
            </a:r>
            <a:r>
              <a:rPr lang="en-AU" sz="1800" dirty="0">
                <a:effectLst/>
                <a:latin typeface="Arial" panose="020B0604020202020204" pitchFamily="34" charset="0"/>
                <a:ea typeface="Calibri" panose="020F0502020204030204" pitchFamily="34" charset="0"/>
              </a:rPr>
              <a:t> higher levels of the food pyramid. Choose an ecosystem you are familiar with and describe how losing many of the producers in that ecosystem would affect the top consumer.</a:t>
            </a:r>
            <a:endParaRPr lang="en-AU" sz="1800" dirty="0"/>
          </a:p>
        </p:txBody>
      </p:sp>
      <p:sp>
        <p:nvSpPr>
          <p:cNvPr id="37" name="Slide Number Placeholder 36">
            <a:extLst>
              <a:ext uri="{FF2B5EF4-FFF2-40B4-BE49-F238E27FC236}">
                <a16:creationId xmlns:a16="http://schemas.microsoft.com/office/drawing/2014/main" id="{0ACDD1CE-BB64-572A-0C3D-8138F3E90B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149</a:t>
            </a:fld>
            <a:endParaRPr lang="en-AU"/>
          </a:p>
        </p:txBody>
      </p:sp>
    </p:spTree>
    <p:extLst>
      <p:ext uri="{BB962C8B-B14F-4D97-AF65-F5344CB8AC3E}">
        <p14:creationId xmlns:p14="http://schemas.microsoft.com/office/powerpoint/2010/main" val="333989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4586-C7EB-3EA1-6FC7-39D67BE2DAF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E498246-F635-C199-7B0E-CFB93EAE7A5F}"/>
              </a:ext>
            </a:extLst>
          </p:cNvPr>
          <p:cNvSpPr>
            <a:spLocks noGrp="1"/>
          </p:cNvSpPr>
          <p:nvPr>
            <p:ph type="title"/>
          </p:nvPr>
        </p:nvSpPr>
        <p:spPr/>
        <p:txBody>
          <a:bodyPr/>
          <a:lstStyle/>
          <a:p>
            <a:r>
              <a:rPr lang="en-AU"/>
              <a:t>1.1 Parts of living systems</a:t>
            </a:r>
          </a:p>
        </p:txBody>
      </p:sp>
      <p:sp>
        <p:nvSpPr>
          <p:cNvPr id="2" name="Text Placeholder 1">
            <a:extLst>
              <a:ext uri="{FF2B5EF4-FFF2-40B4-BE49-F238E27FC236}">
                <a16:creationId xmlns:a16="http://schemas.microsoft.com/office/drawing/2014/main" id="{F30896C0-9599-794D-E332-A0F634580138}"/>
              </a:ext>
            </a:extLst>
          </p:cNvPr>
          <p:cNvSpPr>
            <a:spLocks noGrp="1"/>
          </p:cNvSpPr>
          <p:nvPr>
            <p:ph type="body" sz="quarter" idx="18"/>
          </p:nvPr>
        </p:nvSpPr>
        <p:spPr/>
        <p:txBody>
          <a:bodyPr/>
          <a:lstStyle/>
          <a:p>
            <a:r>
              <a:rPr lang="en-AU"/>
              <a:t>Think-pair-share</a:t>
            </a:r>
          </a:p>
        </p:txBody>
      </p:sp>
      <p:sp>
        <p:nvSpPr>
          <p:cNvPr id="5" name="Content Placeholder 4">
            <a:extLst>
              <a:ext uri="{FF2B5EF4-FFF2-40B4-BE49-F238E27FC236}">
                <a16:creationId xmlns:a16="http://schemas.microsoft.com/office/drawing/2014/main" id="{BAEACB8E-9441-75B0-DD5A-41B4AD767BFA}"/>
              </a:ext>
            </a:extLst>
          </p:cNvPr>
          <p:cNvSpPr>
            <a:spLocks noGrp="1"/>
          </p:cNvSpPr>
          <p:nvPr>
            <p:ph sz="quarter" idx="19"/>
          </p:nvPr>
        </p:nvSpPr>
        <p:spPr>
          <a:xfrm>
            <a:off x="360363" y="1562471"/>
            <a:ext cx="11075424" cy="4814518"/>
          </a:xfrm>
        </p:spPr>
        <p:txBody>
          <a:bodyPr/>
          <a:lstStyle/>
          <a:p>
            <a:pPr marL="457200" indent="-457200">
              <a:buAutoNum type="arabicPeriod"/>
            </a:pPr>
            <a:r>
              <a:rPr lang="en-AU" sz="1800" dirty="0"/>
              <a:t>What parts do you see in each of the living systems? </a:t>
            </a:r>
          </a:p>
          <a:p>
            <a:pPr marL="457200" indent="-457200">
              <a:buAutoNum type="arabicPeriod"/>
            </a:pPr>
            <a:r>
              <a:rPr lang="en-AU" sz="1800" dirty="0"/>
              <a:t>What do all these systems have in common?</a:t>
            </a:r>
          </a:p>
          <a:p>
            <a:pPr marL="457200" indent="-457200">
              <a:buAutoNum type="arabicPeriod"/>
            </a:pPr>
            <a:r>
              <a:rPr lang="en-AU" sz="1800" dirty="0"/>
              <a:t>What do you think would happen if one of those parts were to stop working or was removed?</a:t>
            </a:r>
          </a:p>
        </p:txBody>
      </p:sp>
      <p:sp>
        <p:nvSpPr>
          <p:cNvPr id="3" name="Slide Number Placeholder 2">
            <a:extLst>
              <a:ext uri="{FF2B5EF4-FFF2-40B4-BE49-F238E27FC236}">
                <a16:creationId xmlns:a16="http://schemas.microsoft.com/office/drawing/2014/main" id="{23DC7024-6B83-C87E-0E27-81BF96F1FB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25817473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3C59-3446-D2EF-F728-37175877745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6B84CB0-5A59-6365-2DD8-8C44BD829941}"/>
              </a:ext>
            </a:extLst>
          </p:cNvPr>
          <p:cNvSpPr>
            <a:spLocks noGrp="1"/>
          </p:cNvSpPr>
          <p:nvPr>
            <p:ph type="title"/>
          </p:nvPr>
        </p:nvSpPr>
        <p:spPr>
          <a:xfrm>
            <a:off x="359999" y="360000"/>
            <a:ext cx="11483999" cy="545601"/>
          </a:xfrm>
        </p:spPr>
        <p:txBody>
          <a:bodyPr/>
          <a:lstStyle/>
          <a:p>
            <a:r>
              <a:rPr lang="en-AU"/>
              <a:t>2.5 Explanatory texts</a:t>
            </a:r>
          </a:p>
        </p:txBody>
      </p:sp>
      <p:sp>
        <p:nvSpPr>
          <p:cNvPr id="13" name="Text Placeholder 12">
            <a:extLst>
              <a:ext uri="{FF2B5EF4-FFF2-40B4-BE49-F238E27FC236}">
                <a16:creationId xmlns:a16="http://schemas.microsoft.com/office/drawing/2014/main" id="{F36F5A51-3563-0266-4E3E-D622B14A9126}"/>
              </a:ext>
            </a:extLst>
          </p:cNvPr>
          <p:cNvSpPr>
            <a:spLocks noGrp="1"/>
          </p:cNvSpPr>
          <p:nvPr>
            <p:ph type="body" sz="quarter" idx="18"/>
          </p:nvPr>
        </p:nvSpPr>
        <p:spPr>
          <a:xfrm>
            <a:off x="360000" y="982520"/>
            <a:ext cx="11483998" cy="356423"/>
          </a:xfrm>
        </p:spPr>
        <p:txBody>
          <a:bodyPr/>
          <a:lstStyle/>
          <a:p>
            <a:r>
              <a:rPr lang="en-AU"/>
              <a:t>Purpose and structure</a:t>
            </a:r>
          </a:p>
        </p:txBody>
      </p:sp>
      <p:sp>
        <p:nvSpPr>
          <p:cNvPr id="6" name="Text Placeholder 11">
            <a:extLst>
              <a:ext uri="{FF2B5EF4-FFF2-40B4-BE49-F238E27FC236}">
                <a16:creationId xmlns:a16="http://schemas.microsoft.com/office/drawing/2014/main" id="{60732E3A-9C10-ECFA-455E-A736C1DE8FB4}"/>
              </a:ext>
            </a:extLst>
          </p:cNvPr>
          <p:cNvSpPr txBox="1">
            <a:spLocks/>
          </p:cNvSpPr>
          <p:nvPr/>
        </p:nvSpPr>
        <p:spPr>
          <a:xfrm>
            <a:off x="374182" y="2129308"/>
            <a:ext cx="5978237" cy="54560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t>Purpose of an explanatory text:</a:t>
            </a:r>
            <a:endParaRPr lang="en-AU"/>
          </a:p>
        </p:txBody>
      </p:sp>
      <p:sp>
        <p:nvSpPr>
          <p:cNvPr id="2" name="Rectangle: Rounded Corners 1">
            <a:extLst>
              <a:ext uri="{FF2B5EF4-FFF2-40B4-BE49-F238E27FC236}">
                <a16:creationId xmlns:a16="http://schemas.microsoft.com/office/drawing/2014/main" id="{8DFF4559-42D5-47A4-5DE0-4112FA55F997}"/>
              </a:ext>
              <a:ext uri="{C183D7F6-B498-43B3-948B-1728B52AA6E4}">
                <adec:decorative xmlns:adec="http://schemas.microsoft.com/office/drawing/2017/decorative" val="1"/>
              </a:ext>
            </a:extLst>
          </p:cNvPr>
          <p:cNvSpPr/>
          <p:nvPr/>
        </p:nvSpPr>
        <p:spPr>
          <a:xfrm>
            <a:off x="193745" y="2835451"/>
            <a:ext cx="6262474" cy="26947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11">
            <a:extLst>
              <a:ext uri="{FF2B5EF4-FFF2-40B4-BE49-F238E27FC236}">
                <a16:creationId xmlns:a16="http://schemas.microsoft.com/office/drawing/2014/main" id="{118A51A9-B8F3-1E5E-92B3-220A6117FCEB}"/>
              </a:ext>
            </a:extLst>
          </p:cNvPr>
          <p:cNvSpPr>
            <a:spLocks noGrp="1"/>
          </p:cNvSpPr>
          <p:nvPr>
            <p:ph type="body" sz="quarter" idx="17"/>
          </p:nvPr>
        </p:nvSpPr>
        <p:spPr>
          <a:xfrm>
            <a:off x="477982" y="2895599"/>
            <a:ext cx="5978237" cy="2574412"/>
          </a:xfrm>
        </p:spPr>
        <p:txBody>
          <a:bodyPr/>
          <a:lstStyle/>
          <a:p>
            <a:r>
              <a:rPr lang="en-AU" b="1">
                <a:solidFill>
                  <a:schemeClr val="bg1"/>
                </a:solidFill>
              </a:rPr>
              <a:t>Explain</a:t>
            </a:r>
          </a:p>
          <a:p>
            <a:pPr marL="342900" indent="-342900">
              <a:buFont typeface="Arial" panose="020B0604020202020204" pitchFamily="34" charset="0"/>
              <a:buChar char="•"/>
            </a:pPr>
            <a:r>
              <a:rPr lang="en-AU">
                <a:solidFill>
                  <a:schemeClr val="bg1"/>
                </a:solidFill>
              </a:rPr>
              <a:t>Relate cause and effect.</a:t>
            </a:r>
          </a:p>
          <a:p>
            <a:pPr marL="342900" indent="-342900">
              <a:buFont typeface="Arial" panose="020B0604020202020204" pitchFamily="34" charset="0"/>
              <a:buChar char="•"/>
            </a:pPr>
            <a:r>
              <a:rPr lang="en-AU">
                <a:solidFill>
                  <a:schemeClr val="bg1"/>
                </a:solidFill>
              </a:rPr>
              <a:t>Make the relationships between things evident.</a:t>
            </a:r>
          </a:p>
          <a:p>
            <a:pPr marL="342900" indent="-342900">
              <a:buFont typeface="Arial" panose="020B0604020202020204" pitchFamily="34" charset="0"/>
              <a:buChar char="•"/>
            </a:pPr>
            <a:r>
              <a:rPr lang="en-AU">
                <a:solidFill>
                  <a:schemeClr val="bg1"/>
                </a:solidFill>
              </a:rPr>
              <a:t>Provide why and/or how.</a:t>
            </a:r>
          </a:p>
        </p:txBody>
      </p:sp>
      <p:sp>
        <p:nvSpPr>
          <p:cNvPr id="3" name="Slide Number Placeholder 2">
            <a:extLst>
              <a:ext uri="{FF2B5EF4-FFF2-40B4-BE49-F238E27FC236}">
                <a16:creationId xmlns:a16="http://schemas.microsoft.com/office/drawing/2014/main" id="{3AA7604E-46DF-E118-1DDC-A86F2025B3A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150</a:t>
            </a:fld>
            <a:endParaRPr lang="en-AU"/>
          </a:p>
        </p:txBody>
      </p:sp>
      <p:sp>
        <p:nvSpPr>
          <p:cNvPr id="5" name="Text Placeholder 11">
            <a:extLst>
              <a:ext uri="{FF2B5EF4-FFF2-40B4-BE49-F238E27FC236}">
                <a16:creationId xmlns:a16="http://schemas.microsoft.com/office/drawing/2014/main" id="{D0BD5D8D-939D-872C-E8DD-34E697F2DA52}"/>
              </a:ext>
            </a:extLst>
          </p:cNvPr>
          <p:cNvSpPr txBox="1">
            <a:spLocks/>
          </p:cNvSpPr>
          <p:nvPr/>
        </p:nvSpPr>
        <p:spPr>
          <a:xfrm>
            <a:off x="7820892" y="977572"/>
            <a:ext cx="4114799" cy="54560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t>Structure of an explanatory text:</a:t>
            </a:r>
            <a:endParaRPr lang="en-AU"/>
          </a:p>
        </p:txBody>
      </p:sp>
      <p:sp>
        <p:nvSpPr>
          <p:cNvPr id="7" name="Rectangle: Rounded Corners 6">
            <a:extLst>
              <a:ext uri="{FF2B5EF4-FFF2-40B4-BE49-F238E27FC236}">
                <a16:creationId xmlns:a16="http://schemas.microsoft.com/office/drawing/2014/main" id="{1EBF7CFB-C441-E646-D6B4-08244E4D27F2}"/>
              </a:ext>
              <a:ext uri="{C183D7F6-B498-43B3-948B-1728B52AA6E4}">
                <adec:decorative xmlns:adec="http://schemas.microsoft.com/office/drawing/2017/decorative" val="1"/>
              </a:ext>
            </a:extLst>
          </p:cNvPr>
          <p:cNvSpPr/>
          <p:nvPr/>
        </p:nvSpPr>
        <p:spPr>
          <a:xfrm>
            <a:off x="7820892" y="1608606"/>
            <a:ext cx="4023106" cy="890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Placeholder 11">
            <a:extLst>
              <a:ext uri="{FF2B5EF4-FFF2-40B4-BE49-F238E27FC236}">
                <a16:creationId xmlns:a16="http://schemas.microsoft.com/office/drawing/2014/main" id="{A13E4626-0945-3EA1-A2BA-2E84EAC52F94}"/>
              </a:ext>
              <a:ext uri="{C183D7F6-B498-43B3-948B-1728B52AA6E4}">
                <adec:decorative xmlns:adec="http://schemas.microsoft.com/office/drawing/2017/decorative" val="0"/>
              </a:ext>
            </a:extLst>
          </p:cNvPr>
          <p:cNvSpPr txBox="1">
            <a:spLocks/>
          </p:cNvSpPr>
          <p:nvPr/>
        </p:nvSpPr>
        <p:spPr>
          <a:xfrm>
            <a:off x="7938763" y="1760103"/>
            <a:ext cx="3879055" cy="80857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b="1">
                <a:solidFill>
                  <a:schemeClr val="bg1"/>
                </a:solidFill>
              </a:rPr>
              <a:t>Title</a:t>
            </a:r>
            <a:endParaRPr lang="en-AU">
              <a:solidFill>
                <a:schemeClr val="bg1"/>
              </a:solidFill>
            </a:endParaRPr>
          </a:p>
        </p:txBody>
      </p:sp>
      <p:sp>
        <p:nvSpPr>
          <p:cNvPr id="8" name="Rectangle: Rounded Corners 7">
            <a:extLst>
              <a:ext uri="{FF2B5EF4-FFF2-40B4-BE49-F238E27FC236}">
                <a16:creationId xmlns:a16="http://schemas.microsoft.com/office/drawing/2014/main" id="{2DBB7F40-1EE0-D59F-521A-5B35B38300FA}"/>
              </a:ext>
              <a:ext uri="{C183D7F6-B498-43B3-948B-1728B52AA6E4}">
                <adec:decorative xmlns:adec="http://schemas.microsoft.com/office/drawing/2017/decorative" val="1"/>
              </a:ext>
            </a:extLst>
          </p:cNvPr>
          <p:cNvSpPr/>
          <p:nvPr/>
        </p:nvSpPr>
        <p:spPr>
          <a:xfrm>
            <a:off x="7820892" y="2777280"/>
            <a:ext cx="4023106" cy="890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 Placeholder 11">
            <a:extLst>
              <a:ext uri="{FF2B5EF4-FFF2-40B4-BE49-F238E27FC236}">
                <a16:creationId xmlns:a16="http://schemas.microsoft.com/office/drawing/2014/main" id="{E6FC95F7-D48F-69EC-125A-CF1403269843}"/>
              </a:ext>
            </a:extLst>
          </p:cNvPr>
          <p:cNvSpPr txBox="1">
            <a:spLocks/>
          </p:cNvSpPr>
          <p:nvPr/>
        </p:nvSpPr>
        <p:spPr>
          <a:xfrm>
            <a:off x="7938763" y="2940244"/>
            <a:ext cx="3879055" cy="80857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b="1">
                <a:solidFill>
                  <a:schemeClr val="bg1"/>
                </a:solidFill>
              </a:rPr>
              <a:t>Introduction</a:t>
            </a:r>
            <a:endParaRPr lang="en-AU">
              <a:solidFill>
                <a:schemeClr val="bg1"/>
              </a:solidFill>
            </a:endParaRPr>
          </a:p>
        </p:txBody>
      </p:sp>
      <p:sp>
        <p:nvSpPr>
          <p:cNvPr id="9" name="Rectangle: Rounded Corners 8">
            <a:extLst>
              <a:ext uri="{FF2B5EF4-FFF2-40B4-BE49-F238E27FC236}">
                <a16:creationId xmlns:a16="http://schemas.microsoft.com/office/drawing/2014/main" id="{56293E69-E1A5-0C4C-6E02-3C26638B6CDD}"/>
              </a:ext>
              <a:ext uri="{C183D7F6-B498-43B3-948B-1728B52AA6E4}">
                <adec:decorative xmlns:adec="http://schemas.microsoft.com/office/drawing/2017/decorative" val="1"/>
              </a:ext>
            </a:extLst>
          </p:cNvPr>
          <p:cNvSpPr/>
          <p:nvPr/>
        </p:nvSpPr>
        <p:spPr>
          <a:xfrm>
            <a:off x="7820892" y="3916216"/>
            <a:ext cx="4023106" cy="890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11">
            <a:extLst>
              <a:ext uri="{FF2B5EF4-FFF2-40B4-BE49-F238E27FC236}">
                <a16:creationId xmlns:a16="http://schemas.microsoft.com/office/drawing/2014/main" id="{76639F64-1A08-24DE-8D5C-2B37D4DCAC60}"/>
              </a:ext>
            </a:extLst>
          </p:cNvPr>
          <p:cNvSpPr txBox="1">
            <a:spLocks/>
          </p:cNvSpPr>
          <p:nvPr/>
        </p:nvSpPr>
        <p:spPr>
          <a:xfrm>
            <a:off x="7938763" y="4137247"/>
            <a:ext cx="3879055" cy="80857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b="1">
                <a:solidFill>
                  <a:schemeClr val="bg1"/>
                </a:solidFill>
              </a:rPr>
              <a:t>Body paragraph</a:t>
            </a:r>
            <a:endParaRPr lang="en-AU">
              <a:solidFill>
                <a:schemeClr val="bg1"/>
              </a:solidFill>
            </a:endParaRPr>
          </a:p>
        </p:txBody>
      </p:sp>
      <p:sp>
        <p:nvSpPr>
          <p:cNvPr id="10" name="Rectangle: Rounded Corners 9">
            <a:extLst>
              <a:ext uri="{FF2B5EF4-FFF2-40B4-BE49-F238E27FC236}">
                <a16:creationId xmlns:a16="http://schemas.microsoft.com/office/drawing/2014/main" id="{0A68864F-9C68-74F6-1559-04572925B89A}"/>
              </a:ext>
              <a:ext uri="{C183D7F6-B498-43B3-948B-1728B52AA6E4}">
                <adec:decorative xmlns:adec="http://schemas.microsoft.com/office/drawing/2017/decorative" val="1"/>
              </a:ext>
            </a:extLst>
          </p:cNvPr>
          <p:cNvSpPr/>
          <p:nvPr/>
        </p:nvSpPr>
        <p:spPr>
          <a:xfrm>
            <a:off x="7866738" y="5084890"/>
            <a:ext cx="4023106" cy="890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 Placeholder 11">
            <a:extLst>
              <a:ext uri="{FF2B5EF4-FFF2-40B4-BE49-F238E27FC236}">
                <a16:creationId xmlns:a16="http://schemas.microsoft.com/office/drawing/2014/main" id="{37F6A10E-C580-E47C-EACE-75EF6AFFE32A}"/>
              </a:ext>
            </a:extLst>
          </p:cNvPr>
          <p:cNvSpPr txBox="1">
            <a:spLocks/>
          </p:cNvSpPr>
          <p:nvPr/>
        </p:nvSpPr>
        <p:spPr>
          <a:xfrm>
            <a:off x="7964943" y="5264506"/>
            <a:ext cx="3879055" cy="80857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b="1">
                <a:solidFill>
                  <a:schemeClr val="bg1"/>
                </a:solidFill>
              </a:rPr>
              <a:t>Conclusion</a:t>
            </a:r>
            <a:endParaRPr lang="en-AU">
              <a:solidFill>
                <a:schemeClr val="bg1"/>
              </a:solidFill>
            </a:endParaRPr>
          </a:p>
        </p:txBody>
      </p:sp>
    </p:spTree>
    <p:extLst>
      <p:ext uri="{BB962C8B-B14F-4D97-AF65-F5344CB8AC3E}">
        <p14:creationId xmlns:p14="http://schemas.microsoft.com/office/powerpoint/2010/main" val="27798286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067D3-5061-343D-EA9E-B11FE06B05F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F92EE88-9495-3122-E506-98C66E19A530}"/>
              </a:ext>
            </a:extLst>
          </p:cNvPr>
          <p:cNvSpPr>
            <a:spLocks noGrp="1"/>
          </p:cNvSpPr>
          <p:nvPr>
            <p:ph type="title"/>
          </p:nvPr>
        </p:nvSpPr>
        <p:spPr>
          <a:xfrm>
            <a:off x="359999" y="360000"/>
            <a:ext cx="11483999" cy="545601"/>
          </a:xfrm>
        </p:spPr>
        <p:txBody>
          <a:bodyPr/>
          <a:lstStyle/>
          <a:p>
            <a:r>
              <a:rPr lang="en-AU"/>
              <a:t>2.5 Student resource</a:t>
            </a:r>
          </a:p>
        </p:txBody>
      </p:sp>
      <p:sp>
        <p:nvSpPr>
          <p:cNvPr id="13" name="Text Placeholder 12">
            <a:extLst>
              <a:ext uri="{FF2B5EF4-FFF2-40B4-BE49-F238E27FC236}">
                <a16:creationId xmlns:a16="http://schemas.microsoft.com/office/drawing/2014/main" id="{D3CA51C9-BCF5-529B-6643-7D071946FF48}"/>
              </a:ext>
            </a:extLst>
          </p:cNvPr>
          <p:cNvSpPr>
            <a:spLocks noGrp="1"/>
          </p:cNvSpPr>
          <p:nvPr>
            <p:ph type="body" sz="quarter" idx="18"/>
          </p:nvPr>
        </p:nvSpPr>
        <p:spPr>
          <a:xfrm>
            <a:off x="360000" y="982520"/>
            <a:ext cx="11483998" cy="356423"/>
          </a:xfrm>
        </p:spPr>
        <p:txBody>
          <a:bodyPr/>
          <a:lstStyle/>
          <a:p>
            <a:r>
              <a:rPr lang="en-AU"/>
              <a:t>Question</a:t>
            </a:r>
          </a:p>
        </p:txBody>
      </p:sp>
      <p:sp>
        <p:nvSpPr>
          <p:cNvPr id="12" name="Text Placeholder 11">
            <a:extLst>
              <a:ext uri="{FF2B5EF4-FFF2-40B4-BE49-F238E27FC236}">
                <a16:creationId xmlns:a16="http://schemas.microsoft.com/office/drawing/2014/main" id="{D70DA86C-672B-46C9-4D57-CF1AD42F929F}"/>
              </a:ext>
            </a:extLst>
          </p:cNvPr>
          <p:cNvSpPr>
            <a:spLocks noGrp="1"/>
          </p:cNvSpPr>
          <p:nvPr>
            <p:ph type="body" sz="quarter" idx="17"/>
          </p:nvPr>
        </p:nvSpPr>
        <p:spPr>
          <a:xfrm>
            <a:off x="360000" y="1567087"/>
            <a:ext cx="11484000" cy="919498"/>
          </a:xfrm>
        </p:spPr>
        <p:txBody>
          <a:bodyPr/>
          <a:lstStyle/>
          <a:p>
            <a:r>
              <a:rPr lang="en-AU"/>
              <a:t>Write an explanation of how this energy pyramid shows the amount of energy and matter at each trophic level. (9 marks)</a:t>
            </a:r>
          </a:p>
        </p:txBody>
      </p:sp>
      <p:sp>
        <p:nvSpPr>
          <p:cNvPr id="3" name="Slide Number Placeholder 2">
            <a:extLst>
              <a:ext uri="{FF2B5EF4-FFF2-40B4-BE49-F238E27FC236}">
                <a16:creationId xmlns:a16="http://schemas.microsoft.com/office/drawing/2014/main" id="{2E1D5750-1233-C5D7-D360-6D478FD29C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151</a:t>
            </a:fld>
            <a:endParaRPr lang="en-AU"/>
          </a:p>
        </p:txBody>
      </p:sp>
      <p:pic>
        <p:nvPicPr>
          <p:cNvPr id="4" name="Picture 3" descr="An ecological energy pyramid">
            <a:extLst>
              <a:ext uri="{FF2B5EF4-FFF2-40B4-BE49-F238E27FC236}">
                <a16:creationId xmlns:a16="http://schemas.microsoft.com/office/drawing/2014/main" id="{AB738A8D-C89A-FCB5-5D9D-387A6C30C0DA}"/>
              </a:ext>
            </a:extLst>
          </p:cNvPr>
          <p:cNvPicPr>
            <a:picLocks noChangeAspect="1"/>
          </p:cNvPicPr>
          <p:nvPr/>
        </p:nvPicPr>
        <p:blipFill>
          <a:blip r:embed="rId3"/>
          <a:stretch>
            <a:fillRect/>
          </a:stretch>
        </p:blipFill>
        <p:spPr>
          <a:xfrm>
            <a:off x="105464" y="2486585"/>
            <a:ext cx="7514535" cy="4273107"/>
          </a:xfrm>
          <a:prstGeom prst="rect">
            <a:avLst/>
          </a:prstGeom>
        </p:spPr>
      </p:pic>
      <p:sp>
        <p:nvSpPr>
          <p:cNvPr id="7" name="TextBox 6">
            <a:extLst>
              <a:ext uri="{FF2B5EF4-FFF2-40B4-BE49-F238E27FC236}">
                <a16:creationId xmlns:a16="http://schemas.microsoft.com/office/drawing/2014/main" id="{83D5F4E5-5568-47D6-B6BB-932751B24B58}"/>
              </a:ext>
            </a:extLst>
          </p:cNvPr>
          <p:cNvSpPr txBox="1"/>
          <p:nvPr/>
        </p:nvSpPr>
        <p:spPr>
          <a:xfrm>
            <a:off x="7576727" y="5806846"/>
            <a:ext cx="4615273" cy="889154"/>
          </a:xfrm>
          <a:prstGeom prst="rect">
            <a:avLst/>
          </a:prstGeom>
          <a:noFill/>
        </p:spPr>
        <p:txBody>
          <a:bodyPr wrap="square">
            <a:spAutoFit/>
          </a:bodyPr>
          <a:lstStyle/>
          <a:p>
            <a:pPr>
              <a:lnSpc>
                <a:spcPct val="150000"/>
              </a:lnSpc>
              <a:spcBef>
                <a:spcPts val="1200"/>
              </a:spcBef>
              <a:buNone/>
            </a:pPr>
            <a:r>
              <a:rPr lang="en-AU" sz="1200" u="sng" dirty="0">
                <a:solidFill>
                  <a:srgbClr val="001C4A"/>
                </a:solidFill>
                <a:effectLst/>
                <a:latin typeface="Arial" panose="020B0604020202020204" pitchFamily="34" charset="0"/>
                <a:ea typeface="Calibri" panose="020F0502020204030204" pitchFamily="34" charset="0"/>
                <a:hlinkClick r:id="rId4"/>
              </a:rPr>
              <a:t>Ecological Pyramid with energy and biomass </a:t>
            </a:r>
            <a:r>
              <a:rPr lang="en-AU" sz="1200" dirty="0">
                <a:effectLst/>
                <a:latin typeface="Arial" panose="020B0604020202020204" pitchFamily="34" charset="0"/>
                <a:ea typeface="Calibri" panose="020F0502020204030204" pitchFamily="34" charset="0"/>
              </a:rPr>
              <a:t>by CK-12 Foundation is licenced under </a:t>
            </a:r>
            <a:r>
              <a:rPr lang="en-AU" sz="1200" u="sng" dirty="0">
                <a:solidFill>
                  <a:srgbClr val="001C4A"/>
                </a:solidFill>
                <a:effectLst/>
                <a:latin typeface="Arial" panose="020B0604020202020204" pitchFamily="34" charset="0"/>
                <a:ea typeface="Calibri" panose="020F0502020204030204" pitchFamily="34" charset="0"/>
                <a:hlinkClick r:id="rId5"/>
              </a:rPr>
              <a:t>CC BY-SA 4.0</a:t>
            </a:r>
            <a:r>
              <a:rPr lang="en-AU" sz="1200" dirty="0">
                <a:effectLst/>
                <a:latin typeface="Arial" panose="020B0604020202020204" pitchFamily="34" charset="0"/>
                <a:ea typeface="Calibri" panose="020F0502020204030204" pitchFamily="34" charset="0"/>
              </a:rPr>
              <a:t>. The energy values are arbitrary units which have been applied.</a:t>
            </a:r>
          </a:p>
        </p:txBody>
      </p:sp>
    </p:spTree>
    <p:extLst>
      <p:ext uri="{BB962C8B-B14F-4D97-AF65-F5344CB8AC3E}">
        <p14:creationId xmlns:p14="http://schemas.microsoft.com/office/powerpoint/2010/main" val="42565094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4044-33BD-87F5-3F7E-8E4591E1539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C1C593-F4A5-A8ED-26C6-80D167954D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152</a:t>
            </a:fld>
            <a:endParaRPr lang="en-AU"/>
          </a:p>
        </p:txBody>
      </p:sp>
      <p:sp>
        <p:nvSpPr>
          <p:cNvPr id="11" name="Title 10">
            <a:extLst>
              <a:ext uri="{FF2B5EF4-FFF2-40B4-BE49-F238E27FC236}">
                <a16:creationId xmlns:a16="http://schemas.microsoft.com/office/drawing/2014/main" id="{3F3A1C13-5D12-6736-81FD-62D64D9FCA45}"/>
              </a:ext>
            </a:extLst>
          </p:cNvPr>
          <p:cNvSpPr>
            <a:spLocks noGrp="1"/>
          </p:cNvSpPr>
          <p:nvPr>
            <p:ph type="title"/>
          </p:nvPr>
        </p:nvSpPr>
        <p:spPr>
          <a:xfrm>
            <a:off x="359999" y="360000"/>
            <a:ext cx="11483999" cy="545601"/>
          </a:xfrm>
        </p:spPr>
        <p:txBody>
          <a:bodyPr/>
          <a:lstStyle/>
          <a:p>
            <a:r>
              <a:rPr lang="en-AU"/>
              <a:t>2.5 Planning an explanatory text</a:t>
            </a:r>
          </a:p>
        </p:txBody>
      </p:sp>
      <p:sp>
        <p:nvSpPr>
          <p:cNvPr id="13" name="Text Placeholder 12">
            <a:extLst>
              <a:ext uri="{FF2B5EF4-FFF2-40B4-BE49-F238E27FC236}">
                <a16:creationId xmlns:a16="http://schemas.microsoft.com/office/drawing/2014/main" id="{B978906D-1CD6-B6F1-2D43-4E117F411961}"/>
              </a:ext>
            </a:extLst>
          </p:cNvPr>
          <p:cNvSpPr>
            <a:spLocks noGrp="1"/>
          </p:cNvSpPr>
          <p:nvPr>
            <p:ph type="body" sz="quarter" idx="18"/>
          </p:nvPr>
        </p:nvSpPr>
        <p:spPr>
          <a:xfrm>
            <a:off x="360000" y="982520"/>
            <a:ext cx="11483998" cy="356423"/>
          </a:xfrm>
        </p:spPr>
        <p:txBody>
          <a:bodyPr/>
          <a:lstStyle/>
          <a:p>
            <a:r>
              <a:rPr lang="en-AU"/>
              <a:t>Sentence starters</a:t>
            </a:r>
          </a:p>
        </p:txBody>
      </p:sp>
      <p:graphicFrame>
        <p:nvGraphicFramePr>
          <p:cNvPr id="2" name="Table 1" descr="Table of sentence starters">
            <a:extLst>
              <a:ext uri="{FF2B5EF4-FFF2-40B4-BE49-F238E27FC236}">
                <a16:creationId xmlns:a16="http://schemas.microsoft.com/office/drawing/2014/main" id="{97F2CD68-11DD-E9EE-D59B-D1812F7010F5}"/>
              </a:ext>
            </a:extLst>
          </p:cNvPr>
          <p:cNvGraphicFramePr>
            <a:graphicFrameLocks noGrp="1"/>
          </p:cNvGraphicFramePr>
          <p:nvPr>
            <p:extLst>
              <p:ext uri="{D42A27DB-BD31-4B8C-83A1-F6EECF244321}">
                <p14:modId xmlns:p14="http://schemas.microsoft.com/office/powerpoint/2010/main" val="3280982904"/>
              </p:ext>
            </p:extLst>
          </p:nvPr>
        </p:nvGraphicFramePr>
        <p:xfrm>
          <a:off x="359999" y="1391421"/>
          <a:ext cx="11125419" cy="4436221"/>
        </p:xfrm>
        <a:graphic>
          <a:graphicData uri="http://schemas.openxmlformats.org/drawingml/2006/table">
            <a:tbl>
              <a:tblPr firstRow="1" firstCol="1" bandRow="1"/>
              <a:tblGrid>
                <a:gridCol w="1628821">
                  <a:extLst>
                    <a:ext uri="{9D8B030D-6E8A-4147-A177-3AD203B41FA5}">
                      <a16:colId xmlns:a16="http://schemas.microsoft.com/office/drawing/2014/main" val="2638867104"/>
                    </a:ext>
                  </a:extLst>
                </a:gridCol>
                <a:gridCol w="3933998">
                  <a:extLst>
                    <a:ext uri="{9D8B030D-6E8A-4147-A177-3AD203B41FA5}">
                      <a16:colId xmlns:a16="http://schemas.microsoft.com/office/drawing/2014/main" val="317098973"/>
                    </a:ext>
                  </a:extLst>
                </a:gridCol>
                <a:gridCol w="5562600">
                  <a:extLst>
                    <a:ext uri="{9D8B030D-6E8A-4147-A177-3AD203B41FA5}">
                      <a16:colId xmlns:a16="http://schemas.microsoft.com/office/drawing/2014/main" val="3320029453"/>
                    </a:ext>
                  </a:extLst>
                </a:gridCol>
              </a:tblGrid>
              <a:tr h="387631">
                <a:tc>
                  <a:txBody>
                    <a:bodyPr/>
                    <a:lstStyle/>
                    <a:p>
                      <a:pPr>
                        <a:lnSpc>
                          <a:spcPct val="150000"/>
                        </a:lnSpc>
                        <a:spcBef>
                          <a:spcPts val="1200"/>
                        </a:spcBef>
                        <a:spcAft>
                          <a:spcPts val="600"/>
                        </a:spcAft>
                        <a:buNone/>
                      </a:pPr>
                      <a:r>
                        <a:rPr lang="en-US" sz="2000" b="1" u="none" dirty="0">
                          <a:solidFill>
                            <a:schemeClr val="bg1"/>
                          </a:solidFill>
                          <a:effectLst/>
                          <a:latin typeface="Arial" panose="020B0604020202020204" pitchFamily="34" charset="0"/>
                          <a:ea typeface="Calibri" panose="020F0502020204030204" pitchFamily="34" charset="0"/>
                          <a:cs typeface="Arial" panose="020B0604020202020204" pitchFamily="34" charset="0"/>
                        </a:rPr>
                        <a:t>Part of Text</a:t>
                      </a:r>
                      <a:endParaRPr lang="en-AU" sz="2000" u="none"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002664"/>
                      </a:solidFill>
                      <a:prstDash val="solid"/>
                      <a:round/>
                      <a:headEnd type="none" w="med" len="med"/>
                      <a:tailEnd type="none" w="med" len="med"/>
                    </a:lnL>
                    <a:lnR>
                      <a:noFill/>
                    </a:lnR>
                    <a:lnT w="12700" cap="flat" cmpd="sng" algn="ctr">
                      <a:solidFill>
                        <a:srgbClr val="002664"/>
                      </a:solidFill>
                      <a:prstDash val="solid"/>
                      <a:round/>
                      <a:headEnd type="none" w="med" len="med"/>
                      <a:tailEnd type="none" w="med" len="med"/>
                    </a:lnT>
                    <a:lnB w="12700" cap="flat" cmpd="sng" algn="ctr">
                      <a:solidFill>
                        <a:srgbClr val="22272B"/>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US" sz="2000" b="1" u="none">
                          <a:solidFill>
                            <a:schemeClr val="bg1"/>
                          </a:solidFill>
                          <a:effectLst/>
                          <a:latin typeface="Arial" panose="020B0604020202020204" pitchFamily="34" charset="0"/>
                          <a:ea typeface="Calibri" panose="020F0502020204030204" pitchFamily="34" charset="0"/>
                          <a:cs typeface="Arial" panose="020B0604020202020204" pitchFamily="34" charset="0"/>
                        </a:rPr>
                        <a:t>Purpose</a:t>
                      </a:r>
                      <a:endParaRPr lang="en-AU" sz="2000" u="none">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a:noFill/>
                    </a:lnL>
                    <a:lnR>
                      <a:noFill/>
                    </a:lnR>
                    <a:lnT w="12700" cap="flat" cmpd="sng" algn="ctr">
                      <a:solidFill>
                        <a:srgbClr val="002664"/>
                      </a:solidFill>
                      <a:prstDash val="solid"/>
                      <a:round/>
                      <a:headEnd type="none" w="med" len="med"/>
                      <a:tailEnd type="none" w="med" len="med"/>
                    </a:lnT>
                    <a:lnB w="12700" cap="flat" cmpd="sng" algn="ctr">
                      <a:solidFill>
                        <a:srgbClr val="22272B"/>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US" sz="2000" b="1" u="none">
                          <a:solidFill>
                            <a:schemeClr val="bg1"/>
                          </a:solidFill>
                          <a:effectLst/>
                          <a:latin typeface="Arial" panose="020B0604020202020204" pitchFamily="34" charset="0"/>
                          <a:ea typeface="Calibri" panose="020F0502020204030204" pitchFamily="34" charset="0"/>
                          <a:cs typeface="Arial" panose="020B0604020202020204" pitchFamily="34" charset="0"/>
                        </a:rPr>
                        <a:t>Sentence Starters</a:t>
                      </a:r>
                      <a:endParaRPr lang="en-AU" sz="2000" u="none">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a:noFill/>
                    </a:lnL>
                    <a:lnR w="12700" cap="flat" cmpd="sng" algn="ctr">
                      <a:solidFill>
                        <a:srgbClr val="002664"/>
                      </a:solidFill>
                      <a:prstDash val="solid"/>
                      <a:round/>
                      <a:headEnd type="none" w="med" len="med"/>
                      <a:tailEnd type="none" w="med" len="med"/>
                    </a:lnR>
                    <a:lnT w="12700" cap="flat" cmpd="sng" algn="ctr">
                      <a:solidFill>
                        <a:srgbClr val="002664"/>
                      </a:solidFill>
                      <a:prstDash val="solid"/>
                      <a:round/>
                      <a:headEnd type="none" w="med" len="med"/>
                      <a:tailEnd type="none" w="med" len="med"/>
                    </a:lnT>
                    <a:lnB w="12700" cap="flat" cmpd="sng" algn="ctr">
                      <a:solidFill>
                        <a:srgbClr val="22272B"/>
                      </a:solidFill>
                      <a:prstDash val="solid"/>
                      <a:round/>
                      <a:headEnd type="none" w="med" len="med"/>
                      <a:tailEnd type="none" w="med" len="med"/>
                    </a:lnB>
                    <a:solidFill>
                      <a:srgbClr val="002664"/>
                    </a:solidFill>
                  </a:tcPr>
                </a:tc>
                <a:extLst>
                  <a:ext uri="{0D108BD9-81ED-4DB2-BD59-A6C34878D82A}">
                    <a16:rowId xmlns:a16="http://schemas.microsoft.com/office/drawing/2014/main" val="3602279245"/>
                  </a:ext>
                </a:extLst>
              </a:tr>
              <a:tr h="455721">
                <a:tc>
                  <a:txBody>
                    <a:bodyPr/>
                    <a:lstStyle/>
                    <a:p>
                      <a:pPr>
                        <a:lnSpc>
                          <a:spcPct val="100000"/>
                        </a:lnSpc>
                        <a:spcBef>
                          <a:spcPts val="1200"/>
                        </a:spcBef>
                        <a:spcAft>
                          <a:spcPts val="600"/>
                        </a:spcAft>
                        <a:buNone/>
                      </a:pPr>
                      <a:r>
                        <a:rPr lang="en-US" sz="2000" b="1" u="none">
                          <a:solidFill>
                            <a:schemeClr val="tx1"/>
                          </a:solidFill>
                          <a:effectLst/>
                          <a:latin typeface="Arial" panose="020B0604020202020204" pitchFamily="34" charset="0"/>
                          <a:ea typeface="Calibri" panose="020F0502020204030204" pitchFamily="34" charset="0"/>
                          <a:cs typeface="Arial" panose="020B0604020202020204" pitchFamily="34" charset="0"/>
                        </a:rPr>
                        <a:t>Title</a:t>
                      </a:r>
                      <a:endParaRPr lang="en-AU" sz="2000" u="none">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tc>
                  <a:txBody>
                    <a:bodyPr/>
                    <a:lstStyle/>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States the topic</a:t>
                      </a:r>
                      <a:endParaRPr lang="en-AU"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tc>
                  <a:txBody>
                    <a:bodyPr/>
                    <a:lstStyle/>
                    <a:p>
                      <a:pPr>
                        <a:lnSpc>
                          <a:spcPct val="100000"/>
                        </a:lnSpc>
                        <a:spcBef>
                          <a:spcPts val="1200"/>
                        </a:spcBef>
                        <a:spcAft>
                          <a:spcPts val="600"/>
                        </a:spcAft>
                        <a:buNone/>
                      </a:pPr>
                      <a:r>
                        <a:rPr lang="en-US" sz="2000" u="none">
                          <a:solidFill>
                            <a:schemeClr val="tx1"/>
                          </a:solidFill>
                          <a:effectLst/>
                          <a:latin typeface="Arial" panose="020B0604020202020204" pitchFamily="34" charset="0"/>
                          <a:ea typeface="Calibri" panose="020F0502020204030204" pitchFamily="34" charset="0"/>
                          <a:cs typeface="Arial" panose="020B0604020202020204" pitchFamily="34" charset="0"/>
                        </a:rPr>
                        <a:t>How the energy pyramid shows…</a:t>
                      </a:r>
                      <a:endParaRPr lang="en-AU" sz="2000" u="none">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extLst>
                  <a:ext uri="{0D108BD9-81ED-4DB2-BD59-A6C34878D82A}">
                    <a16:rowId xmlns:a16="http://schemas.microsoft.com/office/drawing/2014/main" val="3592010422"/>
                  </a:ext>
                </a:extLst>
              </a:tr>
              <a:tr h="961113">
                <a:tc>
                  <a:txBody>
                    <a:bodyPr/>
                    <a:lstStyle/>
                    <a:p>
                      <a:pPr>
                        <a:lnSpc>
                          <a:spcPct val="100000"/>
                        </a:lnSpc>
                        <a:spcBef>
                          <a:spcPts val="1200"/>
                        </a:spcBef>
                        <a:spcAft>
                          <a:spcPts val="600"/>
                        </a:spcAft>
                        <a:buNone/>
                      </a:pPr>
                      <a:r>
                        <a:rPr lang="en-US" sz="2000" b="1" u="none">
                          <a:solidFill>
                            <a:schemeClr val="tx1"/>
                          </a:solidFill>
                          <a:effectLst/>
                          <a:latin typeface="Arial" panose="020B0604020202020204" pitchFamily="34" charset="0"/>
                          <a:ea typeface="Calibri" panose="020F0502020204030204" pitchFamily="34" charset="0"/>
                          <a:cs typeface="Arial" panose="020B0604020202020204" pitchFamily="34" charset="0"/>
                        </a:rPr>
                        <a:t>Introduction</a:t>
                      </a:r>
                      <a:endParaRPr lang="en-AU" sz="2000" u="none">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tc>
                  <a:txBody>
                    <a:bodyPr/>
                    <a:lstStyle/>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Introduces what the explanation is about</a:t>
                      </a:r>
                      <a:endParaRPr lang="en-AU"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tc>
                  <a:txBody>
                    <a:bodyPr/>
                    <a:lstStyle/>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An energy pyramid shows how…</a:t>
                      </a:r>
                      <a:endParaRPr lang="en-AU"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Energy pyramids are used to represent…</a:t>
                      </a: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extLst>
                  <a:ext uri="{0D108BD9-81ED-4DB2-BD59-A6C34878D82A}">
                    <a16:rowId xmlns:a16="http://schemas.microsoft.com/office/drawing/2014/main" val="3366068345"/>
                  </a:ext>
                </a:extLst>
              </a:tr>
              <a:tr h="2000299">
                <a:tc>
                  <a:txBody>
                    <a:bodyPr/>
                    <a:lstStyle/>
                    <a:p>
                      <a:pPr>
                        <a:lnSpc>
                          <a:spcPct val="100000"/>
                        </a:lnSpc>
                        <a:spcBef>
                          <a:spcPts val="1200"/>
                        </a:spcBef>
                        <a:spcAft>
                          <a:spcPts val="600"/>
                        </a:spcAft>
                        <a:buNone/>
                      </a:pPr>
                      <a:r>
                        <a:rPr lang="en-US" sz="2000" b="1" u="none">
                          <a:solidFill>
                            <a:schemeClr val="tx1"/>
                          </a:solidFill>
                          <a:effectLst/>
                          <a:latin typeface="Arial" panose="020B0604020202020204" pitchFamily="34" charset="0"/>
                          <a:ea typeface="Calibri" panose="020F0502020204030204" pitchFamily="34" charset="0"/>
                          <a:cs typeface="Arial" panose="020B0604020202020204" pitchFamily="34" charset="0"/>
                        </a:rPr>
                        <a:t>Body Paragraph</a:t>
                      </a:r>
                      <a:endParaRPr lang="en-AU" sz="2000" u="none">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tc>
                  <a:txBody>
                    <a:bodyPr/>
                    <a:lstStyle/>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Explains (relates cause, effect and how) how the energy pyramid works using detail, scientific terminology and examples.</a:t>
                      </a:r>
                      <a:endParaRPr lang="en-AU"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tc>
                  <a:txBody>
                    <a:bodyPr/>
                    <a:lstStyle/>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At the base of the pyramid...</a:t>
                      </a:r>
                      <a:endParaRPr lang="en-AU"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As energy moves up...</a:t>
                      </a:r>
                      <a:endParaRPr lang="en-AU"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This means that...</a:t>
                      </a:r>
                      <a:endParaRPr lang="en-AU"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For example…</a:t>
                      </a: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extLst>
                  <a:ext uri="{0D108BD9-81ED-4DB2-BD59-A6C34878D82A}">
                    <a16:rowId xmlns:a16="http://schemas.microsoft.com/office/drawing/2014/main" val="2937711422"/>
                  </a:ext>
                </a:extLst>
              </a:tr>
              <a:tr h="610728">
                <a:tc>
                  <a:txBody>
                    <a:bodyPr/>
                    <a:lstStyle/>
                    <a:p>
                      <a:pPr>
                        <a:lnSpc>
                          <a:spcPct val="100000"/>
                        </a:lnSpc>
                        <a:spcBef>
                          <a:spcPts val="1200"/>
                        </a:spcBef>
                        <a:spcAft>
                          <a:spcPts val="600"/>
                        </a:spcAft>
                        <a:buNone/>
                      </a:pPr>
                      <a:r>
                        <a:rPr lang="en-US" sz="2000" b="1" u="none">
                          <a:solidFill>
                            <a:schemeClr val="tx1"/>
                          </a:solidFill>
                          <a:effectLst/>
                          <a:latin typeface="Arial" panose="020B0604020202020204" pitchFamily="34" charset="0"/>
                          <a:ea typeface="Calibri" panose="020F0502020204030204" pitchFamily="34" charset="0"/>
                          <a:cs typeface="Arial" panose="020B0604020202020204" pitchFamily="34" charset="0"/>
                        </a:rPr>
                        <a:t>Conclusion</a:t>
                      </a:r>
                      <a:endParaRPr lang="en-AU" sz="2000" u="none">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tc>
                  <a:txBody>
                    <a:bodyPr/>
                    <a:lstStyle/>
                    <a:p>
                      <a:pPr>
                        <a:lnSpc>
                          <a:spcPct val="100000"/>
                        </a:lnSpc>
                        <a:spcBef>
                          <a:spcPts val="1200"/>
                        </a:spcBef>
                        <a:spcAft>
                          <a:spcPts val="600"/>
                        </a:spcAft>
                        <a:buNone/>
                      </a:pPr>
                      <a:r>
                        <a:rPr lang="en-US" sz="2000" u="none">
                          <a:solidFill>
                            <a:schemeClr val="tx1"/>
                          </a:solidFill>
                          <a:effectLst/>
                          <a:latin typeface="Arial" panose="020B0604020202020204" pitchFamily="34" charset="0"/>
                          <a:ea typeface="Calibri" panose="020F0502020204030204" pitchFamily="34" charset="0"/>
                          <a:cs typeface="Arial" panose="020B0604020202020204" pitchFamily="34" charset="0"/>
                        </a:rPr>
                        <a:t>Summarises the main idea</a:t>
                      </a:r>
                      <a:endParaRPr lang="en-AU" sz="2000" u="none">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tc>
                  <a:txBody>
                    <a:bodyPr/>
                    <a:lstStyle/>
                    <a:p>
                      <a:pPr>
                        <a:lnSpc>
                          <a:spcPct val="100000"/>
                        </a:lnSpc>
                        <a:spcBef>
                          <a:spcPts val="1200"/>
                        </a:spcBef>
                        <a:spcAft>
                          <a:spcPts val="600"/>
                        </a:spcAft>
                        <a:buNone/>
                      </a:pPr>
                      <a:r>
                        <a:rPr lang="en-US"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In conclusion, energy pyramids help us…</a:t>
                      </a:r>
                      <a:endParaRPr lang="en-AU" sz="20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4796" marR="54796" marT="7611" marB="0">
                    <a:lnL w="12700" cap="flat" cmpd="sng" algn="ctr">
                      <a:solidFill>
                        <a:srgbClr val="22272B"/>
                      </a:solidFill>
                      <a:prstDash val="solid"/>
                      <a:round/>
                      <a:headEnd type="none" w="med" len="med"/>
                      <a:tailEnd type="none" w="med" len="med"/>
                    </a:lnL>
                    <a:lnR w="12700" cap="flat" cmpd="sng" algn="ctr">
                      <a:solidFill>
                        <a:srgbClr val="22272B"/>
                      </a:solidFill>
                      <a:prstDash val="solid"/>
                      <a:round/>
                      <a:headEnd type="none" w="med" len="med"/>
                      <a:tailEnd type="none" w="med" len="med"/>
                    </a:lnR>
                    <a:lnT w="12700" cap="flat" cmpd="sng" algn="ctr">
                      <a:solidFill>
                        <a:srgbClr val="22272B"/>
                      </a:solidFill>
                      <a:prstDash val="solid"/>
                      <a:round/>
                      <a:headEnd type="none" w="med" len="med"/>
                      <a:tailEnd type="none" w="med" len="med"/>
                    </a:lnT>
                    <a:lnB w="12700" cap="flat" cmpd="sng" algn="ctr">
                      <a:solidFill>
                        <a:srgbClr val="22272B"/>
                      </a:solidFill>
                      <a:prstDash val="solid"/>
                      <a:round/>
                      <a:headEnd type="none" w="med" len="med"/>
                      <a:tailEnd type="none" w="med" len="med"/>
                    </a:lnB>
                    <a:noFill/>
                  </a:tcPr>
                </a:tc>
                <a:extLst>
                  <a:ext uri="{0D108BD9-81ED-4DB2-BD59-A6C34878D82A}">
                    <a16:rowId xmlns:a16="http://schemas.microsoft.com/office/drawing/2014/main" val="3072920228"/>
                  </a:ext>
                </a:extLst>
              </a:tr>
            </a:tbl>
          </a:graphicData>
        </a:graphic>
      </p:graphicFrame>
    </p:spTree>
    <p:extLst>
      <p:ext uri="{BB962C8B-B14F-4D97-AF65-F5344CB8AC3E}">
        <p14:creationId xmlns:p14="http://schemas.microsoft.com/office/powerpoint/2010/main" val="36280687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2044-314F-33EF-DB7C-F528F8783D1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01CC14C-FD95-F8DA-6081-C510A1A41780}"/>
              </a:ext>
            </a:extLst>
          </p:cNvPr>
          <p:cNvSpPr>
            <a:spLocks noGrp="1"/>
          </p:cNvSpPr>
          <p:nvPr>
            <p:ph type="title"/>
          </p:nvPr>
        </p:nvSpPr>
        <p:spPr>
          <a:xfrm>
            <a:off x="359999" y="360000"/>
            <a:ext cx="11483999" cy="545601"/>
          </a:xfrm>
        </p:spPr>
        <p:txBody>
          <a:bodyPr/>
          <a:lstStyle/>
          <a:p>
            <a:r>
              <a:rPr lang="en-AU" dirty="0"/>
              <a:t>2.5 Sample responses (1 of 3)</a:t>
            </a:r>
          </a:p>
        </p:txBody>
      </p:sp>
      <p:sp>
        <p:nvSpPr>
          <p:cNvPr id="13" name="Text Placeholder 12">
            <a:extLst>
              <a:ext uri="{FF2B5EF4-FFF2-40B4-BE49-F238E27FC236}">
                <a16:creationId xmlns:a16="http://schemas.microsoft.com/office/drawing/2014/main" id="{8E1D7922-3A8B-D235-70D5-9E297C71B934}"/>
              </a:ext>
            </a:extLst>
          </p:cNvPr>
          <p:cNvSpPr>
            <a:spLocks noGrp="1"/>
          </p:cNvSpPr>
          <p:nvPr>
            <p:ph type="body" sz="quarter" idx="18"/>
          </p:nvPr>
        </p:nvSpPr>
        <p:spPr>
          <a:xfrm>
            <a:off x="360000" y="982520"/>
            <a:ext cx="11483998" cy="356423"/>
          </a:xfrm>
        </p:spPr>
        <p:txBody>
          <a:bodyPr/>
          <a:lstStyle/>
          <a:p>
            <a:r>
              <a:rPr lang="en-AU" dirty="0"/>
              <a:t>6 marks</a:t>
            </a:r>
          </a:p>
        </p:txBody>
      </p:sp>
      <p:grpSp>
        <p:nvGrpSpPr>
          <p:cNvPr id="4" name="Group 3" descr="Sample response with key features identified with reference to the marking criteria">
            <a:extLst>
              <a:ext uri="{FF2B5EF4-FFF2-40B4-BE49-F238E27FC236}">
                <a16:creationId xmlns:a16="http://schemas.microsoft.com/office/drawing/2014/main" id="{4D6DB184-2407-1AAF-840C-89D65CAE9A79}"/>
              </a:ext>
            </a:extLst>
          </p:cNvPr>
          <p:cNvGrpSpPr/>
          <p:nvPr/>
        </p:nvGrpSpPr>
        <p:grpSpPr>
          <a:xfrm>
            <a:off x="33715" y="1902805"/>
            <a:ext cx="5904601" cy="3476768"/>
            <a:chOff x="33715" y="1902805"/>
            <a:chExt cx="5904601" cy="3476768"/>
          </a:xfrm>
        </p:grpSpPr>
        <p:sp>
          <p:nvSpPr>
            <p:cNvPr id="2" name="TextBox 1" descr="Sample response with key features identified with reference to the marking criteria">
              <a:extLst>
                <a:ext uri="{FF2B5EF4-FFF2-40B4-BE49-F238E27FC236}">
                  <a16:creationId xmlns:a16="http://schemas.microsoft.com/office/drawing/2014/main" id="{89CF8C26-5CF7-6FEB-6FB9-ED370A47F967}"/>
                </a:ext>
              </a:extLst>
            </p:cNvPr>
            <p:cNvSpPr txBox="1"/>
            <p:nvPr/>
          </p:nvSpPr>
          <p:spPr>
            <a:xfrm>
              <a:off x="359999" y="1947065"/>
              <a:ext cx="5008636"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energy pyramid shows how energy and matter decrease at each trophic level. Seaweed is the producer and makes its own energy. Parrotfish are the primary consumers and eat the seaweed. Sharks are secondary consumers and eat the parrotfish, and killer whales are tertiary consumers. Each time one animal eats another, only a small amount of energy is passed on. Most is lost through movement and heat.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That’s why there is less energy and fewer organisms at the top of the pyramid.</a:t>
              </a:r>
            </a:p>
          </p:txBody>
        </p:sp>
        <p:sp>
          <p:nvSpPr>
            <p:cNvPr id="6" name="Left Brace 5">
              <a:extLst>
                <a:ext uri="{FF2B5EF4-FFF2-40B4-BE49-F238E27FC236}">
                  <a16:creationId xmlns:a16="http://schemas.microsoft.com/office/drawing/2014/main" id="{B818C91C-459F-F5CF-B4F0-E88E46C60D6F}"/>
                </a:ext>
                <a:ext uri="{C183D7F6-B498-43B3-948B-1728B52AA6E4}">
                  <adec:decorative xmlns:adec="http://schemas.microsoft.com/office/drawing/2017/decorative" val="1"/>
                </a:ext>
              </a:extLst>
            </p:cNvPr>
            <p:cNvSpPr/>
            <p:nvPr/>
          </p:nvSpPr>
          <p:spPr>
            <a:xfrm>
              <a:off x="33715" y="1947065"/>
              <a:ext cx="230604" cy="2518038"/>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Right Brace 4">
              <a:extLst>
                <a:ext uri="{FF2B5EF4-FFF2-40B4-BE49-F238E27FC236}">
                  <a16:creationId xmlns:a16="http://schemas.microsoft.com/office/drawing/2014/main" id="{A9A2D23C-99BE-D047-0C70-6EF07DEBA764}"/>
                </a:ext>
                <a:ext uri="{C183D7F6-B498-43B3-948B-1728B52AA6E4}">
                  <adec:decorative xmlns:adec="http://schemas.microsoft.com/office/drawing/2017/decorative" val="1"/>
                </a:ext>
              </a:extLst>
            </p:cNvPr>
            <p:cNvSpPr/>
            <p:nvPr/>
          </p:nvSpPr>
          <p:spPr>
            <a:xfrm>
              <a:off x="5484528" y="1902805"/>
              <a:ext cx="453788" cy="3290047"/>
            </a:xfrm>
            <a:prstGeom prst="rightBrace">
              <a:avLst/>
            </a:prstGeom>
            <a:ln w="38100">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Rectangle: Rounded Corners 6" descr="highlighting a portion of the sample response">
              <a:extLst>
                <a:ext uri="{FF2B5EF4-FFF2-40B4-BE49-F238E27FC236}">
                  <a16:creationId xmlns:a16="http://schemas.microsoft.com/office/drawing/2014/main" id="{518632E0-5BD7-F466-E387-93429C845D6F}"/>
                </a:ext>
              </a:extLst>
            </p:cNvPr>
            <p:cNvSpPr/>
            <p:nvPr/>
          </p:nvSpPr>
          <p:spPr>
            <a:xfrm>
              <a:off x="360000" y="1947065"/>
              <a:ext cx="4648418" cy="592883"/>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Rounded Corners 7" descr="highlighting a portion of the sample response">
              <a:extLst>
                <a:ext uri="{FF2B5EF4-FFF2-40B4-BE49-F238E27FC236}">
                  <a16:creationId xmlns:a16="http://schemas.microsoft.com/office/drawing/2014/main" id="{FC2FE9E1-2026-9EF7-A653-489ABA6225AE}"/>
                </a:ext>
              </a:extLst>
            </p:cNvPr>
            <p:cNvSpPr/>
            <p:nvPr/>
          </p:nvSpPr>
          <p:spPr>
            <a:xfrm>
              <a:off x="2001161" y="2578419"/>
              <a:ext cx="1063801" cy="232862"/>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descr="highlighting a portion of the sample response">
              <a:extLst>
                <a:ext uri="{FF2B5EF4-FFF2-40B4-BE49-F238E27FC236}">
                  <a16:creationId xmlns:a16="http://schemas.microsoft.com/office/drawing/2014/main" id="{0B3528B9-BC87-08E3-C8AE-A34BA02ECDA1}"/>
                </a:ext>
              </a:extLst>
            </p:cNvPr>
            <p:cNvSpPr/>
            <p:nvPr/>
          </p:nvSpPr>
          <p:spPr>
            <a:xfrm>
              <a:off x="3013456" y="2842921"/>
              <a:ext cx="2059782" cy="269702"/>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Rounded Corners 9" descr="highlighting a portion of the sample response">
              <a:extLst>
                <a:ext uri="{FF2B5EF4-FFF2-40B4-BE49-F238E27FC236}">
                  <a16:creationId xmlns:a16="http://schemas.microsoft.com/office/drawing/2014/main" id="{30C6F434-BA8C-ADF6-026F-55DEFE0F6D8A}"/>
                </a:ext>
              </a:extLst>
            </p:cNvPr>
            <p:cNvSpPr/>
            <p:nvPr/>
          </p:nvSpPr>
          <p:spPr>
            <a:xfrm>
              <a:off x="3820928" y="3112623"/>
              <a:ext cx="1200869" cy="265858"/>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Rounded Corners 21" descr="highlighting a portion of the sample response">
              <a:extLst>
                <a:ext uri="{FF2B5EF4-FFF2-40B4-BE49-F238E27FC236}">
                  <a16:creationId xmlns:a16="http://schemas.microsoft.com/office/drawing/2014/main" id="{8ACF70E4-5E4D-9452-50C9-45BCE51905DB}"/>
                </a:ext>
              </a:extLst>
            </p:cNvPr>
            <p:cNvSpPr/>
            <p:nvPr/>
          </p:nvSpPr>
          <p:spPr>
            <a:xfrm>
              <a:off x="427041" y="3385523"/>
              <a:ext cx="1200868" cy="265858"/>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11" descr="highlighting a portion of the sample response">
              <a:extLst>
                <a:ext uri="{FF2B5EF4-FFF2-40B4-BE49-F238E27FC236}">
                  <a16:creationId xmlns:a16="http://schemas.microsoft.com/office/drawing/2014/main" id="{DC6CE016-DF81-83AC-A488-0964399E37CD}"/>
                </a:ext>
              </a:extLst>
            </p:cNvPr>
            <p:cNvSpPr/>
            <p:nvPr/>
          </p:nvSpPr>
          <p:spPr>
            <a:xfrm>
              <a:off x="1566469" y="3636412"/>
              <a:ext cx="2037452" cy="287350"/>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3" descr="highlighting a portion of the sample response">
              <a:extLst>
                <a:ext uri="{FF2B5EF4-FFF2-40B4-BE49-F238E27FC236}">
                  <a16:creationId xmlns:a16="http://schemas.microsoft.com/office/drawing/2014/main" id="{27E63A3C-E04E-A007-3074-252BDACDAD08}"/>
                </a:ext>
              </a:extLst>
            </p:cNvPr>
            <p:cNvSpPr/>
            <p:nvPr/>
          </p:nvSpPr>
          <p:spPr>
            <a:xfrm>
              <a:off x="2590800" y="4209606"/>
              <a:ext cx="2162518" cy="28735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descr="highlighting a portion of the sample response">
              <a:extLst>
                <a:ext uri="{FF2B5EF4-FFF2-40B4-BE49-F238E27FC236}">
                  <a16:creationId xmlns:a16="http://schemas.microsoft.com/office/drawing/2014/main" id="{1E5EAA68-4D53-5EC2-BBD1-119B7A13C814}"/>
                </a:ext>
              </a:extLst>
            </p:cNvPr>
            <p:cNvSpPr/>
            <p:nvPr/>
          </p:nvSpPr>
          <p:spPr>
            <a:xfrm>
              <a:off x="403657" y="4486956"/>
              <a:ext cx="2263344" cy="28735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descr="highlighting a portion of the sample response">
              <a:extLst>
                <a:ext uri="{FF2B5EF4-FFF2-40B4-BE49-F238E27FC236}">
                  <a16:creationId xmlns:a16="http://schemas.microsoft.com/office/drawing/2014/main" id="{9522C4B9-B476-D2C7-6C15-90826B78028B}"/>
                </a:ext>
              </a:extLst>
            </p:cNvPr>
            <p:cNvSpPr/>
            <p:nvPr/>
          </p:nvSpPr>
          <p:spPr>
            <a:xfrm>
              <a:off x="384561" y="4754887"/>
              <a:ext cx="4861912" cy="624686"/>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aphicFrame>
        <p:nvGraphicFramePr>
          <p:cNvPr id="16" name="Table 15" descr="Criteria annotated to link to sample response">
            <a:extLst>
              <a:ext uri="{FF2B5EF4-FFF2-40B4-BE49-F238E27FC236}">
                <a16:creationId xmlns:a16="http://schemas.microsoft.com/office/drawing/2014/main" id="{0049D7BC-7061-8381-7BE0-BD3E51B15BAD}"/>
              </a:ext>
            </a:extLst>
          </p:cNvPr>
          <p:cNvGraphicFramePr>
            <a:graphicFrameLocks noGrp="1"/>
          </p:cNvGraphicFramePr>
          <p:nvPr>
            <p:extLst>
              <p:ext uri="{D42A27DB-BD31-4B8C-83A1-F6EECF244321}">
                <p14:modId xmlns:p14="http://schemas.microsoft.com/office/powerpoint/2010/main" val="189404083"/>
              </p:ext>
            </p:extLst>
          </p:nvPr>
        </p:nvGraphicFramePr>
        <p:xfrm>
          <a:off x="6681311" y="72197"/>
          <a:ext cx="5342795" cy="2673205"/>
        </p:xfrm>
        <a:graphic>
          <a:graphicData uri="http://schemas.openxmlformats.org/drawingml/2006/table">
            <a:tbl>
              <a:tblPr firstRow="1" firstCol="1" bandRow="1"/>
              <a:tblGrid>
                <a:gridCol w="1218516">
                  <a:extLst>
                    <a:ext uri="{9D8B030D-6E8A-4147-A177-3AD203B41FA5}">
                      <a16:colId xmlns:a16="http://schemas.microsoft.com/office/drawing/2014/main" val="216509261"/>
                    </a:ext>
                  </a:extLst>
                </a:gridCol>
                <a:gridCol w="467331">
                  <a:extLst>
                    <a:ext uri="{9D8B030D-6E8A-4147-A177-3AD203B41FA5}">
                      <a16:colId xmlns:a16="http://schemas.microsoft.com/office/drawing/2014/main" val="1009180516"/>
                    </a:ext>
                  </a:extLst>
                </a:gridCol>
                <a:gridCol w="3656948">
                  <a:extLst>
                    <a:ext uri="{9D8B030D-6E8A-4147-A177-3AD203B41FA5}">
                      <a16:colId xmlns:a16="http://schemas.microsoft.com/office/drawing/2014/main" val="127806826"/>
                    </a:ext>
                  </a:extLst>
                </a:gridCol>
              </a:tblGrid>
              <a:tr h="200624">
                <a:tc>
                  <a:txBody>
                    <a:bodyPr/>
                    <a:lstStyle/>
                    <a:p>
                      <a:pPr>
                        <a:lnSpc>
                          <a:spcPct val="150000"/>
                        </a:lnSpc>
                        <a:spcBef>
                          <a:spcPts val="1200"/>
                        </a:spcBef>
                        <a:spcAft>
                          <a:spcPts val="600"/>
                        </a:spcAft>
                        <a:buNone/>
                      </a:pPr>
                      <a:r>
                        <a:rPr lang="en-AU" sz="1000" b="1">
                          <a:solidFill>
                            <a:srgbClr val="FFFFFF"/>
                          </a:solidFill>
                          <a:effectLst/>
                          <a:latin typeface="Arial" panose="020B0604020202020204" pitchFamily="34" charset="0"/>
                          <a:ea typeface="Calibri" panose="020F0502020204030204" pitchFamily="34" charset="0"/>
                          <a:cs typeface="Arial" panose="020B0604020202020204" pitchFamily="34" charset="0"/>
                        </a:rPr>
                        <a:t>Criteria</a:t>
                      </a:r>
                      <a:endParaRPr lang="en-AU" sz="10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1">
                          <a:solidFill>
                            <a:srgbClr val="FFFFFF"/>
                          </a:solidFill>
                          <a:effectLst/>
                          <a:latin typeface="Arial" panose="020B0604020202020204" pitchFamily="34" charset="0"/>
                          <a:ea typeface="Calibri" panose="020F0502020204030204" pitchFamily="34" charset="0"/>
                          <a:cs typeface="Arial" panose="020B0604020202020204" pitchFamily="34" charset="0"/>
                        </a:rPr>
                        <a:t>Mark</a:t>
                      </a:r>
                      <a:endParaRPr lang="en-AU" sz="10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1">
                          <a:solidFill>
                            <a:srgbClr val="FFFFFF"/>
                          </a:solidFill>
                          <a:effectLst/>
                          <a:latin typeface="Arial" panose="020B0604020202020204" pitchFamily="34" charset="0"/>
                          <a:ea typeface="Calibri" panose="020F0502020204030204" pitchFamily="34" charset="0"/>
                          <a:cs typeface="Arial" panose="020B0604020202020204" pitchFamily="34" charset="0"/>
                        </a:rPr>
                        <a:t>Justification</a:t>
                      </a:r>
                      <a:endParaRPr lang="en-AU" sz="10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710445336"/>
                  </a:ext>
                </a:extLst>
              </a:tr>
              <a:tr h="790223">
                <a:tc>
                  <a:txBody>
                    <a:bodyPr/>
                    <a:lstStyle/>
                    <a:p>
                      <a:pPr marL="0" lvl="0" indent="0">
                        <a:lnSpc>
                          <a:spcPct val="150000"/>
                        </a:lnSpc>
                        <a:spcBef>
                          <a:spcPts val="1200"/>
                        </a:spcBef>
                        <a:spcAft>
                          <a:spcPts val="600"/>
                        </a:spcAft>
                        <a:buFont typeface="+mj-l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Understanding of living systems</a:t>
                      </a:r>
                      <a:b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AU" sz="1200">
                          <a:effectLst/>
                          <a:latin typeface="Arial" panose="020B0604020202020204" pitchFamily="34" charset="0"/>
                          <a:ea typeface="Calibri" panose="020F0502020204030204" pitchFamily="34" charset="0"/>
                          <a:cs typeface="Arial" panose="020B0604020202020204" pitchFamily="34" charset="0"/>
                        </a:rPr>
                        <a:t> </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200">
                          <a:effectLst/>
                          <a:latin typeface="Arial" panose="020B0604020202020204" pitchFamily="34" charset="0"/>
                          <a:ea typeface="Calibri" panose="020F0502020204030204" pitchFamily="34" charset="0"/>
                          <a:cs typeface="Arial" panose="020B0604020202020204" pitchFamily="34" charset="0"/>
                        </a:rPr>
                        <a:t>2</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200" dirty="0"/>
                        <a:t>Shows sound understanding, including identification of trophic levels and energy loss.</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7386"/>
                  </a:ext>
                </a:extLst>
              </a:tr>
              <a:tr h="44863">
                <a:tc>
                  <a:txBody>
                    <a:bodyPr/>
                    <a:lstStyle/>
                    <a:p>
                      <a:pPr marL="0" lvl="0" indent="0">
                        <a:lnSpc>
                          <a:spcPct val="150000"/>
                        </a:lnSpc>
                        <a:spcBef>
                          <a:spcPts val="1200"/>
                        </a:spcBef>
                        <a:spcAft>
                          <a:spcPts val="600"/>
                        </a:spcAft>
                        <a:buFont typeface="+mj-l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Scientific language</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2</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200"/>
                        <a:t>Accurate use of </a:t>
                      </a:r>
                      <a:r>
                        <a:rPr lang="en-AU" sz="1200" i="1"/>
                        <a:t>producer</a:t>
                      </a:r>
                      <a:r>
                        <a:rPr lang="en-AU" sz="1200"/>
                        <a:t>, </a:t>
                      </a:r>
                      <a:r>
                        <a:rPr lang="en-AU" sz="1200" i="1"/>
                        <a:t>primary/secondary/tertiary consumers</a:t>
                      </a:r>
                      <a:r>
                        <a:rPr lang="en-AU" sz="1200"/>
                        <a:t>, </a:t>
                      </a:r>
                      <a:r>
                        <a:rPr lang="en-AU" sz="1200" i="1"/>
                        <a:t>energy</a:t>
                      </a:r>
                      <a:endPar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359109862"/>
                  </a:ext>
                </a:extLst>
              </a:tr>
              <a:tr h="469009">
                <a:tc>
                  <a:txBody>
                    <a:bodyPr/>
                    <a:lstStyle/>
                    <a:p>
                      <a:pPr marL="0" lvl="0" indent="0">
                        <a:lnSpc>
                          <a:spcPct val="150000"/>
                        </a:lnSpc>
                        <a:spcBef>
                          <a:spcPts val="1200"/>
                        </a:spcBef>
                        <a:spcAft>
                          <a:spcPts val="600"/>
                        </a:spcAft>
                        <a:buFont typeface="+mj-l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Structure of text</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200">
                          <a:effectLst/>
                          <a:latin typeface="Arial" panose="020B0604020202020204" pitchFamily="34" charset="0"/>
                          <a:ea typeface="Calibri" panose="020F0502020204030204" pitchFamily="34" charset="0"/>
                          <a:cs typeface="Arial" panose="020B0604020202020204" pitchFamily="34" charset="0"/>
                        </a:rPr>
                        <a:t>1</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200" dirty="0"/>
                        <a:t>Writing is mostly structured, but body lacks clearly defined sections.</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0748950"/>
                  </a:ext>
                </a:extLst>
              </a:tr>
              <a:tr h="652768">
                <a:tc>
                  <a:txBody>
                    <a:bodyPr/>
                    <a:lstStyle/>
                    <a:p>
                      <a:pPr marL="0" lvl="0" indent="0">
                        <a:lnSpc>
                          <a:spcPct val="150000"/>
                        </a:lnSpc>
                        <a:spcBef>
                          <a:spcPts val="1200"/>
                        </a:spcBef>
                        <a:spcAft>
                          <a:spcPts val="600"/>
                        </a:spcAft>
                        <a:buFont typeface="+mj-l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Communication of ideas </a:t>
                      </a:r>
                      <a:r>
                        <a:rPr lang="en-AU" sz="1200" b="1">
                          <a:effectLst/>
                          <a:latin typeface="Arial" panose="020B0604020202020204" pitchFamily="34" charset="0"/>
                          <a:ea typeface="Calibri" panose="020F0502020204030204" pitchFamily="34" charset="0"/>
                          <a:cs typeface="Arial" panose="020B0604020202020204" pitchFamily="34" charset="0"/>
                        </a:rPr>
                        <a:t> </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200">
                          <a:effectLst/>
                          <a:latin typeface="Arial" panose="020B0604020202020204" pitchFamily="34" charset="0"/>
                          <a:ea typeface="Calibri" panose="020F0502020204030204" pitchFamily="34" charset="0"/>
                          <a:cs typeface="Arial" panose="020B0604020202020204" pitchFamily="34" charset="0"/>
                        </a:rPr>
                        <a:t>1</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200" dirty="0"/>
                        <a:t>Generally clear with developing scientific knowledge. Some phrasing slightly informal.</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533113657"/>
                  </a:ext>
                </a:extLst>
              </a:tr>
            </a:tbl>
          </a:graphicData>
        </a:graphic>
      </p:graphicFrame>
      <p:sp>
        <p:nvSpPr>
          <p:cNvPr id="18" name="Rectangle: Rounded Corners 17" descr="Criteria annotated to link to sample response">
            <a:extLst>
              <a:ext uri="{FF2B5EF4-FFF2-40B4-BE49-F238E27FC236}">
                <a16:creationId xmlns:a16="http://schemas.microsoft.com/office/drawing/2014/main" id="{65C39C7C-B55A-6D0E-332B-3149C0C74AB7}"/>
              </a:ext>
              <a:ext uri="{C183D7F6-B498-43B3-948B-1728B52AA6E4}">
                <adec:decorative xmlns:adec="http://schemas.microsoft.com/office/drawing/2017/decorative" val="1"/>
              </a:ext>
            </a:extLst>
          </p:cNvPr>
          <p:cNvSpPr/>
          <p:nvPr/>
        </p:nvSpPr>
        <p:spPr>
          <a:xfrm>
            <a:off x="8388273" y="285616"/>
            <a:ext cx="3635833" cy="66881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Rounded Corners 18" descr="Criteria annotated to link to sample response">
            <a:extLst>
              <a:ext uri="{FF2B5EF4-FFF2-40B4-BE49-F238E27FC236}">
                <a16:creationId xmlns:a16="http://schemas.microsoft.com/office/drawing/2014/main" id="{AA1F05C5-7177-6FA9-F9D5-947DAF20D5E9}"/>
              </a:ext>
              <a:ext uri="{C183D7F6-B498-43B3-948B-1728B52AA6E4}">
                <adec:decorative xmlns:adec="http://schemas.microsoft.com/office/drawing/2017/decorative" val="1"/>
              </a:ext>
            </a:extLst>
          </p:cNvPr>
          <p:cNvSpPr/>
          <p:nvPr/>
        </p:nvSpPr>
        <p:spPr>
          <a:xfrm>
            <a:off x="8388273" y="1031512"/>
            <a:ext cx="3635833" cy="545601"/>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Rounded Corners 19" descr="Criteria annotated to link to sample response">
            <a:extLst>
              <a:ext uri="{FF2B5EF4-FFF2-40B4-BE49-F238E27FC236}">
                <a16:creationId xmlns:a16="http://schemas.microsoft.com/office/drawing/2014/main" id="{B8AE435D-28B5-D6F1-962D-DB26DE6022DE}"/>
              </a:ext>
              <a:ext uri="{C183D7F6-B498-43B3-948B-1728B52AA6E4}">
                <adec:decorative xmlns:adec="http://schemas.microsoft.com/office/drawing/2017/decorative" val="1"/>
              </a:ext>
            </a:extLst>
          </p:cNvPr>
          <p:cNvSpPr/>
          <p:nvPr/>
        </p:nvSpPr>
        <p:spPr>
          <a:xfrm>
            <a:off x="8388272" y="1607814"/>
            <a:ext cx="3635833" cy="50189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76F1B4B9-8D51-242E-4BFB-D245622597B6}"/>
              </a:ext>
              <a:ext uri="{C183D7F6-B498-43B3-948B-1728B52AA6E4}">
                <adec:decorative xmlns:adec="http://schemas.microsoft.com/office/drawing/2017/decorative" val="1"/>
              </a:ext>
            </a:extLst>
          </p:cNvPr>
          <p:cNvSpPr/>
          <p:nvPr/>
        </p:nvSpPr>
        <p:spPr>
          <a:xfrm>
            <a:off x="8388271" y="2148361"/>
            <a:ext cx="3635833" cy="558389"/>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 descr="Sample feedback for student">
            <a:extLst>
              <a:ext uri="{FF2B5EF4-FFF2-40B4-BE49-F238E27FC236}">
                <a16:creationId xmlns:a16="http://schemas.microsoft.com/office/drawing/2014/main" id="{635E1362-B6CC-DF00-A72C-B7F824A53B79}"/>
              </a:ext>
              <a:ext uri="{C183D7F6-B498-43B3-948B-1728B52AA6E4}">
                <adec:decorative xmlns:adec="http://schemas.microsoft.com/office/drawing/2017/decorative" val="0"/>
              </a:ext>
            </a:extLst>
          </p:cNvPr>
          <p:cNvSpPr>
            <a:spLocks noChangeArrowheads="1"/>
          </p:cNvSpPr>
          <p:nvPr/>
        </p:nvSpPr>
        <p:spPr bwMode="auto">
          <a:xfrm>
            <a:off x="6017081" y="2900009"/>
            <a:ext cx="5876925" cy="37548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Feedback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you’ve done well:</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You described the roles of producers and consumers at different levels.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You used scientific vocabulary accurately.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You started to explain how energy is lost between levels.</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you can work on next:</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Improve your structure by clearly separating the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introduction</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the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cause</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effect</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why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the body of the text.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Strengthen your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scientific knowledge</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by using tier 2 and 3 words more consistently.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your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conclusion,</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link the reason for the pyramid shape.</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Next step:</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Reread your work and ask: </a:t>
            </a:r>
            <a:r>
              <a:rPr kumimoji="0" lang="en-US" alt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Have I clearly explained what happens at each level and why the pyramid shape matters?</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Slide Number Placeholder 2">
            <a:extLst>
              <a:ext uri="{FF2B5EF4-FFF2-40B4-BE49-F238E27FC236}">
                <a16:creationId xmlns:a16="http://schemas.microsoft.com/office/drawing/2014/main" id="{5F974D5C-503D-F793-F589-2D1F5EB07D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153</a:t>
            </a:fld>
            <a:endParaRPr lang="en-AU"/>
          </a:p>
        </p:txBody>
      </p:sp>
    </p:spTree>
    <p:extLst>
      <p:ext uri="{BB962C8B-B14F-4D97-AF65-F5344CB8AC3E}">
        <p14:creationId xmlns:p14="http://schemas.microsoft.com/office/powerpoint/2010/main" val="289119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43B9B-E1DF-48F4-7C99-91E7E531B6B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2F272E6-437F-137B-BB59-D6BAFB92EC62}"/>
              </a:ext>
            </a:extLst>
          </p:cNvPr>
          <p:cNvSpPr>
            <a:spLocks noGrp="1"/>
          </p:cNvSpPr>
          <p:nvPr>
            <p:ph type="title"/>
          </p:nvPr>
        </p:nvSpPr>
        <p:spPr>
          <a:xfrm>
            <a:off x="359999" y="360000"/>
            <a:ext cx="11483999" cy="545601"/>
          </a:xfrm>
        </p:spPr>
        <p:txBody>
          <a:bodyPr/>
          <a:lstStyle/>
          <a:p>
            <a:r>
              <a:rPr lang="en-AU"/>
              <a:t>2.5 Sample responses (2 of 3)</a:t>
            </a:r>
          </a:p>
        </p:txBody>
      </p:sp>
      <p:sp>
        <p:nvSpPr>
          <p:cNvPr id="13" name="Text Placeholder 12">
            <a:extLst>
              <a:ext uri="{FF2B5EF4-FFF2-40B4-BE49-F238E27FC236}">
                <a16:creationId xmlns:a16="http://schemas.microsoft.com/office/drawing/2014/main" id="{32281854-F1C6-5157-924C-91874761889E}"/>
              </a:ext>
            </a:extLst>
          </p:cNvPr>
          <p:cNvSpPr>
            <a:spLocks noGrp="1"/>
          </p:cNvSpPr>
          <p:nvPr>
            <p:ph type="body" sz="quarter" idx="18"/>
          </p:nvPr>
        </p:nvSpPr>
        <p:spPr>
          <a:xfrm>
            <a:off x="360000" y="982520"/>
            <a:ext cx="11483998" cy="356423"/>
          </a:xfrm>
        </p:spPr>
        <p:txBody>
          <a:bodyPr/>
          <a:lstStyle/>
          <a:p>
            <a:r>
              <a:rPr lang="en-AU" dirty="0"/>
              <a:t>9 marks</a:t>
            </a:r>
          </a:p>
        </p:txBody>
      </p:sp>
      <p:graphicFrame>
        <p:nvGraphicFramePr>
          <p:cNvPr id="4" name="Table 3" descr="Feedback table allocating marks with justification">
            <a:extLst>
              <a:ext uri="{FF2B5EF4-FFF2-40B4-BE49-F238E27FC236}">
                <a16:creationId xmlns:a16="http://schemas.microsoft.com/office/drawing/2014/main" id="{71D601AC-177B-1E35-DEA7-DC9E67AFF87B}"/>
              </a:ext>
            </a:extLst>
          </p:cNvPr>
          <p:cNvGraphicFramePr>
            <a:graphicFrameLocks noGrp="1"/>
          </p:cNvGraphicFramePr>
          <p:nvPr>
            <p:extLst>
              <p:ext uri="{D42A27DB-BD31-4B8C-83A1-F6EECF244321}">
                <p14:modId xmlns:p14="http://schemas.microsoft.com/office/powerpoint/2010/main" val="3192711856"/>
              </p:ext>
            </p:extLst>
          </p:nvPr>
        </p:nvGraphicFramePr>
        <p:xfrm>
          <a:off x="187798" y="2228879"/>
          <a:ext cx="5191980" cy="2946417"/>
        </p:xfrm>
        <a:graphic>
          <a:graphicData uri="http://schemas.openxmlformats.org/drawingml/2006/table">
            <a:tbl>
              <a:tblPr firstRow="1" firstCol="1" bandRow="1"/>
              <a:tblGrid>
                <a:gridCol w="1184120">
                  <a:extLst>
                    <a:ext uri="{9D8B030D-6E8A-4147-A177-3AD203B41FA5}">
                      <a16:colId xmlns:a16="http://schemas.microsoft.com/office/drawing/2014/main" val="216509261"/>
                    </a:ext>
                  </a:extLst>
                </a:gridCol>
                <a:gridCol w="454140">
                  <a:extLst>
                    <a:ext uri="{9D8B030D-6E8A-4147-A177-3AD203B41FA5}">
                      <a16:colId xmlns:a16="http://schemas.microsoft.com/office/drawing/2014/main" val="1009180516"/>
                    </a:ext>
                  </a:extLst>
                </a:gridCol>
                <a:gridCol w="3553720">
                  <a:extLst>
                    <a:ext uri="{9D8B030D-6E8A-4147-A177-3AD203B41FA5}">
                      <a16:colId xmlns:a16="http://schemas.microsoft.com/office/drawing/2014/main" val="127806826"/>
                    </a:ext>
                  </a:extLst>
                </a:gridCol>
              </a:tblGrid>
              <a:tr h="200624">
                <a:tc>
                  <a:txBody>
                    <a:bodyPr/>
                    <a:lstStyle/>
                    <a:p>
                      <a:pPr>
                        <a:lnSpc>
                          <a:spcPct val="150000"/>
                        </a:lnSpc>
                        <a:spcBef>
                          <a:spcPts val="1200"/>
                        </a:spcBef>
                        <a:spcAft>
                          <a:spcPts val="600"/>
                        </a:spcAft>
                        <a:buNone/>
                      </a:pPr>
                      <a:r>
                        <a:rPr lang="en-AU" sz="1000" b="1">
                          <a:solidFill>
                            <a:srgbClr val="FFFFFF"/>
                          </a:solidFill>
                          <a:effectLst/>
                          <a:latin typeface="Arial" panose="020B0604020202020204" pitchFamily="34" charset="0"/>
                          <a:ea typeface="Calibri" panose="020F0502020204030204" pitchFamily="34" charset="0"/>
                          <a:cs typeface="Arial" panose="020B0604020202020204" pitchFamily="34" charset="0"/>
                        </a:rPr>
                        <a:t>Criteria</a:t>
                      </a:r>
                      <a:endParaRPr lang="en-AU" sz="10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1">
                          <a:solidFill>
                            <a:srgbClr val="FFFFFF"/>
                          </a:solidFill>
                          <a:effectLst/>
                          <a:latin typeface="Arial" panose="020B0604020202020204" pitchFamily="34" charset="0"/>
                          <a:ea typeface="Calibri" panose="020F0502020204030204" pitchFamily="34" charset="0"/>
                          <a:cs typeface="Arial" panose="020B0604020202020204" pitchFamily="34" charset="0"/>
                        </a:rPr>
                        <a:t>Mark</a:t>
                      </a:r>
                      <a:endParaRPr lang="en-AU" sz="10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000" b="1">
                          <a:solidFill>
                            <a:srgbClr val="FFFFFF"/>
                          </a:solidFill>
                          <a:effectLst/>
                          <a:latin typeface="Arial" panose="020B0604020202020204" pitchFamily="34" charset="0"/>
                          <a:ea typeface="Calibri" panose="020F0502020204030204" pitchFamily="34" charset="0"/>
                          <a:cs typeface="Arial" panose="020B0604020202020204" pitchFamily="34" charset="0"/>
                        </a:rPr>
                        <a:t>Justification</a:t>
                      </a:r>
                      <a:endParaRPr lang="en-AU" sz="10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710445336"/>
                  </a:ext>
                </a:extLst>
              </a:tr>
              <a:tr h="790223">
                <a:tc>
                  <a:txBody>
                    <a:bodyPr/>
                    <a:lstStyle/>
                    <a:p>
                      <a:pPr marL="0" lvl="0" indent="0">
                        <a:lnSpc>
                          <a:spcPct val="150000"/>
                        </a:lnSpc>
                        <a:spcBef>
                          <a:spcPts val="1200"/>
                        </a:spcBef>
                        <a:spcAft>
                          <a:spcPts val="600"/>
                        </a:spcAft>
                        <a:buFont typeface="+mj-l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Understanding of living systems</a:t>
                      </a:r>
                      <a:b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AU" sz="1200">
                          <a:effectLst/>
                          <a:latin typeface="Arial" panose="020B0604020202020204" pitchFamily="34" charset="0"/>
                          <a:ea typeface="Calibri" panose="020F0502020204030204" pitchFamily="34" charset="0"/>
                          <a:cs typeface="Arial" panose="020B0604020202020204" pitchFamily="34" charset="0"/>
                        </a:rPr>
                        <a:t> </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200">
                          <a:effectLst/>
                          <a:latin typeface="Arial" panose="020B0604020202020204" pitchFamily="34" charset="0"/>
                          <a:ea typeface="Calibri" panose="020F0502020204030204" pitchFamily="34" charset="0"/>
                          <a:cs typeface="Arial" panose="020B0604020202020204" pitchFamily="34" charset="0"/>
                        </a:rPr>
                        <a:t>3</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200"/>
                        <a:t>Comprehensive explanation of producers, consumers, trophic levels, and energy loss.</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7386"/>
                  </a:ext>
                </a:extLst>
              </a:tr>
              <a:tr h="44863">
                <a:tc>
                  <a:txBody>
                    <a:bodyPr/>
                    <a:lstStyle/>
                    <a:p>
                      <a:pPr marL="0" lvl="0" indent="0">
                        <a:lnSpc>
                          <a:spcPct val="150000"/>
                        </a:lnSpc>
                        <a:spcBef>
                          <a:spcPts val="1200"/>
                        </a:spcBef>
                        <a:spcAft>
                          <a:spcPts val="600"/>
                        </a:spcAft>
                        <a:buFont typeface="+mj-l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Scientific language</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2</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200"/>
                        <a:t>Consistently uses correct and precise scientific terms (e.g., </a:t>
                      </a:r>
                      <a:r>
                        <a:rPr lang="en-AU" sz="1200" i="1"/>
                        <a:t>photosynthesis</a:t>
                      </a:r>
                      <a:r>
                        <a:rPr lang="en-AU" sz="1200"/>
                        <a:t>, </a:t>
                      </a:r>
                      <a:r>
                        <a:rPr lang="en-AU" sz="1200" i="1"/>
                        <a:t>trophic level</a:t>
                      </a:r>
                      <a:r>
                        <a:rPr lang="en-AU" sz="1200"/>
                        <a:t>, </a:t>
                      </a:r>
                      <a:r>
                        <a:rPr lang="en-AU" sz="1200" i="1"/>
                        <a:t>biomass</a:t>
                      </a:r>
                      <a:r>
                        <a:rPr lang="en-AU" sz="1200"/>
                        <a:t>).</a:t>
                      </a:r>
                      <a:endPar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359109862"/>
                  </a:ext>
                </a:extLst>
              </a:tr>
              <a:tr h="469009">
                <a:tc>
                  <a:txBody>
                    <a:bodyPr/>
                    <a:lstStyle/>
                    <a:p>
                      <a:pPr marL="0" lvl="0" indent="0">
                        <a:lnSpc>
                          <a:spcPct val="150000"/>
                        </a:lnSpc>
                        <a:spcBef>
                          <a:spcPts val="1200"/>
                        </a:spcBef>
                        <a:spcAft>
                          <a:spcPts val="600"/>
                        </a:spcAft>
                        <a:buFont typeface="+mj-l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Structure of text</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200">
                          <a:effectLst/>
                          <a:latin typeface="Arial" panose="020B0604020202020204" pitchFamily="34" charset="0"/>
                          <a:ea typeface="Calibri" panose="020F0502020204030204" pitchFamily="34" charset="0"/>
                          <a:cs typeface="Arial" panose="020B0604020202020204" pitchFamily="34" charset="0"/>
                        </a:rPr>
                        <a:t>2</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1200"/>
                        </a:spcBef>
                        <a:spcAft>
                          <a:spcPts val="600"/>
                        </a:spcAft>
                        <a:buNone/>
                      </a:pPr>
                      <a:r>
                        <a:rPr lang="en-AU" sz="1200"/>
                        <a:t>Clear introduction, well-organised body (cause/effect/how), and conclusion.</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0748950"/>
                  </a:ext>
                </a:extLst>
              </a:tr>
              <a:tr h="652768">
                <a:tc>
                  <a:txBody>
                    <a:bodyPr/>
                    <a:lstStyle/>
                    <a:p>
                      <a:pPr marL="0" lvl="0" indent="0">
                        <a:lnSpc>
                          <a:spcPct val="150000"/>
                        </a:lnSpc>
                        <a:spcBef>
                          <a:spcPts val="1200"/>
                        </a:spcBef>
                        <a:spcAft>
                          <a:spcPts val="600"/>
                        </a:spcAft>
                        <a:buFont typeface="+mj-lt"/>
                        <a:buNone/>
                      </a:pPr>
                      <a:r>
                        <a:rPr lang="en-AU" sz="1200">
                          <a:solidFill>
                            <a:srgbClr val="000000"/>
                          </a:solidFill>
                          <a:effectLst/>
                          <a:latin typeface="Arial" panose="020B0604020202020204" pitchFamily="34" charset="0"/>
                          <a:ea typeface="Calibri" panose="020F0502020204030204" pitchFamily="34" charset="0"/>
                          <a:cs typeface="Arial" panose="020B0604020202020204" pitchFamily="34" charset="0"/>
                        </a:rPr>
                        <a:t>Communication of ideas </a:t>
                      </a:r>
                      <a:r>
                        <a:rPr lang="en-AU" sz="1200" b="1">
                          <a:effectLst/>
                          <a:latin typeface="Arial" panose="020B0604020202020204" pitchFamily="34" charset="0"/>
                          <a:ea typeface="Calibri" panose="020F0502020204030204" pitchFamily="34" charset="0"/>
                          <a:cs typeface="Arial" panose="020B0604020202020204" pitchFamily="34" charset="0"/>
                        </a:rPr>
                        <a:t> </a:t>
                      </a:r>
                      <a:endParaRPr lang="en-AU" sz="120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200">
                          <a:effectLst/>
                          <a:latin typeface="Arial" panose="020B0604020202020204" pitchFamily="34" charset="0"/>
                          <a:ea typeface="Calibri" panose="020F0502020204030204" pitchFamily="34" charset="0"/>
                          <a:cs typeface="Arial" panose="020B0604020202020204" pitchFamily="34" charset="0"/>
                        </a:rPr>
                        <a:t>2</a:t>
                      </a: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50000"/>
                        </a:lnSpc>
                        <a:spcBef>
                          <a:spcPts val="1200"/>
                        </a:spcBef>
                        <a:spcAft>
                          <a:spcPts val="600"/>
                        </a:spcAft>
                        <a:buNone/>
                      </a:pPr>
                      <a:r>
                        <a:rPr lang="en-AU" sz="1200" dirty="0"/>
                        <a:t>Scientific tone, highly cohesive, appropriate to purpose and audience.</a:t>
                      </a:r>
                      <a:endParaRPr lang="en-AU" sz="1200" dirty="0">
                        <a:effectLst/>
                        <a:latin typeface="Arial" panose="020B0604020202020204" pitchFamily="34" charset="0"/>
                        <a:ea typeface="Calibri" panose="020F0502020204030204" pitchFamily="34" charset="0"/>
                        <a:cs typeface="Arial" panose="020B0604020202020204" pitchFamily="34" charset="0"/>
                      </a:endParaRPr>
                    </a:p>
                  </a:txBody>
                  <a:tcPr marL="36647" marR="366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533113657"/>
                  </a:ext>
                </a:extLst>
              </a:tr>
            </a:tbl>
          </a:graphicData>
        </a:graphic>
      </p:graphicFrame>
      <p:sp>
        <p:nvSpPr>
          <p:cNvPr id="2" name="TextBox 1">
            <a:extLst>
              <a:ext uri="{FF2B5EF4-FFF2-40B4-BE49-F238E27FC236}">
                <a16:creationId xmlns:a16="http://schemas.microsoft.com/office/drawing/2014/main" id="{AA75BFB6-6362-AF14-E050-6A69E4FBE6D9}"/>
              </a:ext>
            </a:extLst>
          </p:cNvPr>
          <p:cNvSpPr txBox="1"/>
          <p:nvPr/>
        </p:nvSpPr>
        <p:spPr>
          <a:xfrm>
            <a:off x="5505650" y="1142688"/>
            <a:ext cx="6609397" cy="55861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the Energy Pyramid Shows Energy and Matter at Each Trophic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energy pyramid illustrates how energy and biomass diminish at each trophic level in a marine ecosystem. The size of each level indicates the amount of energy or matter available at that level. At the base are </a:t>
            </a: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producers</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such as seaweed, which generate energy through </a:t>
            </a: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photosynthesis</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These </a:t>
            </a: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producers</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form the first trophic level and hold the most energy and biomass; however, some of the energy generated by </a:t>
            </a: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producers </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used for their own growth, hence, less energy is available for </a:t>
            </a: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primary consumers</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Primary consumers</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such as parrotfish, feed on seaweed to obtain energy. </a:t>
            </a: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Secondary consumers</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such as sharks, eat the parrotfish, and </a:t>
            </a:r>
            <a:r>
              <a:rPr kumimoji="0" lang="en-AU" sz="1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tertiary consumers</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like killer whales, are at the top. As energy moves up each level, a significant portion is lost as heat or used for vital processes like movement and growth. This explains why there are fewer organisms at higher levels and why the pyramid tapers towards the top. The pyramid shape effectively demonstrates that energy decreases as it ascends the food chain, helping scientists understand population sizes and feeding relationships within ecosystems.</a:t>
            </a:r>
          </a:p>
        </p:txBody>
      </p:sp>
      <p:sp>
        <p:nvSpPr>
          <p:cNvPr id="3" name="Slide Number Placeholder 2">
            <a:extLst>
              <a:ext uri="{FF2B5EF4-FFF2-40B4-BE49-F238E27FC236}">
                <a16:creationId xmlns:a16="http://schemas.microsoft.com/office/drawing/2014/main" id="{55AE3FB5-F995-FBCF-6324-90B5E21DA08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154</a:t>
            </a:fld>
            <a:endParaRPr lang="en-AU"/>
          </a:p>
        </p:txBody>
      </p:sp>
    </p:spTree>
    <p:extLst>
      <p:ext uri="{BB962C8B-B14F-4D97-AF65-F5344CB8AC3E}">
        <p14:creationId xmlns:p14="http://schemas.microsoft.com/office/powerpoint/2010/main" val="1080799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EA81B-2C74-EE3C-B589-5395CE968B3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F9957DC-A126-217D-517F-EE9062B7BDB5}"/>
              </a:ext>
            </a:extLst>
          </p:cNvPr>
          <p:cNvSpPr>
            <a:spLocks noGrp="1"/>
          </p:cNvSpPr>
          <p:nvPr>
            <p:ph type="title"/>
          </p:nvPr>
        </p:nvSpPr>
        <p:spPr>
          <a:xfrm>
            <a:off x="359999" y="360000"/>
            <a:ext cx="11483999" cy="545601"/>
          </a:xfrm>
        </p:spPr>
        <p:txBody>
          <a:bodyPr/>
          <a:lstStyle/>
          <a:p>
            <a:r>
              <a:rPr lang="en-AU"/>
              <a:t>2.5 Sample responses (3 of 3)</a:t>
            </a:r>
          </a:p>
        </p:txBody>
      </p:sp>
      <p:sp>
        <p:nvSpPr>
          <p:cNvPr id="13" name="Text Placeholder 12">
            <a:extLst>
              <a:ext uri="{FF2B5EF4-FFF2-40B4-BE49-F238E27FC236}">
                <a16:creationId xmlns:a16="http://schemas.microsoft.com/office/drawing/2014/main" id="{E9EBC444-3289-5C7C-7ED7-B67DB89025AB}"/>
              </a:ext>
            </a:extLst>
          </p:cNvPr>
          <p:cNvSpPr>
            <a:spLocks noGrp="1"/>
          </p:cNvSpPr>
          <p:nvPr>
            <p:ph type="body" sz="quarter" idx="18"/>
          </p:nvPr>
        </p:nvSpPr>
        <p:spPr>
          <a:xfrm>
            <a:off x="360000" y="982520"/>
            <a:ext cx="11483998" cy="356423"/>
          </a:xfrm>
        </p:spPr>
        <p:txBody>
          <a:bodyPr/>
          <a:lstStyle/>
          <a:p>
            <a:r>
              <a:rPr lang="en-AU"/>
              <a:t>9 marks</a:t>
            </a:r>
          </a:p>
        </p:txBody>
      </p:sp>
      <p:sp>
        <p:nvSpPr>
          <p:cNvPr id="5" name="Rectangle 1" descr="Feedback for the student response">
            <a:extLst>
              <a:ext uri="{FF2B5EF4-FFF2-40B4-BE49-F238E27FC236}">
                <a16:creationId xmlns:a16="http://schemas.microsoft.com/office/drawing/2014/main" id="{9BA5BF1A-8825-868F-4E58-E1EF743C807A}"/>
              </a:ext>
            </a:extLst>
          </p:cNvPr>
          <p:cNvSpPr>
            <a:spLocks noChangeArrowheads="1"/>
          </p:cNvSpPr>
          <p:nvPr/>
        </p:nvSpPr>
        <p:spPr bwMode="auto">
          <a:xfrm>
            <a:off x="86579" y="1877776"/>
            <a:ext cx="4797937" cy="44012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Feedback</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you’ve done well:</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You gave a clear and accurate explanation of how energy and matter change across trophic levels.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You used excellent scientific vocabulary and explained ideas like photosynthesis and energy loss.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Your structure was logical and easy to follow, and your tone was appropriate for a scientific explanation.</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you can work on next:</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Keep pushing yourself to include even more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scientific processes</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(e.g. respiration, efficiency of transfer) in future tasks.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Try teaching a friend using your explanation; you’ve mastered the concept!</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Next step:</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You’re ready to extend your writing by comparing two pyramids or explaining what happens if one level is disturbed.</a:t>
            </a:r>
          </a:p>
        </p:txBody>
      </p:sp>
      <p:sp>
        <p:nvSpPr>
          <p:cNvPr id="2" name="TextBox 1">
            <a:extLst>
              <a:ext uri="{FF2B5EF4-FFF2-40B4-BE49-F238E27FC236}">
                <a16:creationId xmlns:a16="http://schemas.microsoft.com/office/drawing/2014/main" id="{E50FE0FC-CCF5-717F-2F83-F6A8CB13F0E9}"/>
              </a:ext>
            </a:extLst>
          </p:cNvPr>
          <p:cNvSpPr txBox="1"/>
          <p:nvPr/>
        </p:nvSpPr>
        <p:spPr>
          <a:xfrm>
            <a:off x="5058137" y="982520"/>
            <a:ext cx="7047284"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the Energy Pyramid Shows Energy and Matter at Each Trophic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defTabSz="914400">
              <a:defRPr/>
            </a:pPr>
            <a:r>
              <a:rPr lang="en-AU" sz="1800" dirty="0">
                <a:solidFill>
                  <a:prstClr val="black"/>
                </a:solidFill>
                <a:latin typeface="Arial" panose="020B0604020202020204" pitchFamily="34" charset="0"/>
                <a:cs typeface="Arial" panose="020B0604020202020204" pitchFamily="34" charset="0"/>
              </a:rPr>
              <a:t>This energy pyramid illustrates how energy and biomass diminish at each trophic level in a marine ecosystem. The size of each level indicates the amount of energy or matter available at that level. At the base are </a:t>
            </a:r>
            <a:r>
              <a:rPr lang="en-AU" sz="1800" b="1" dirty="0">
                <a:solidFill>
                  <a:prstClr val="black"/>
                </a:solidFill>
                <a:latin typeface="Arial" panose="020B0604020202020204" pitchFamily="34" charset="0"/>
                <a:cs typeface="Arial" panose="020B0604020202020204" pitchFamily="34" charset="0"/>
              </a:rPr>
              <a:t>producers</a:t>
            </a:r>
            <a:r>
              <a:rPr lang="en-AU" sz="1800" dirty="0">
                <a:solidFill>
                  <a:prstClr val="black"/>
                </a:solidFill>
                <a:latin typeface="Arial" panose="020B0604020202020204" pitchFamily="34" charset="0"/>
                <a:cs typeface="Arial" panose="020B0604020202020204" pitchFamily="34" charset="0"/>
              </a:rPr>
              <a:t>, such as seaweed, which generate energy through </a:t>
            </a:r>
            <a:r>
              <a:rPr lang="en-AU" sz="1800" b="1" dirty="0">
                <a:solidFill>
                  <a:prstClr val="black"/>
                </a:solidFill>
                <a:latin typeface="Arial" panose="020B0604020202020204" pitchFamily="34" charset="0"/>
                <a:cs typeface="Arial" panose="020B0604020202020204" pitchFamily="34" charset="0"/>
              </a:rPr>
              <a:t>photosynthesis</a:t>
            </a:r>
            <a:r>
              <a:rPr lang="en-AU" sz="1800" dirty="0">
                <a:solidFill>
                  <a:prstClr val="black"/>
                </a:solidFill>
                <a:latin typeface="Arial" panose="020B0604020202020204" pitchFamily="34" charset="0"/>
                <a:cs typeface="Arial" panose="020B0604020202020204" pitchFamily="34" charset="0"/>
              </a:rPr>
              <a:t>. These </a:t>
            </a:r>
            <a:r>
              <a:rPr lang="en-AU" sz="1800" b="1" dirty="0">
                <a:solidFill>
                  <a:prstClr val="black"/>
                </a:solidFill>
                <a:latin typeface="Arial" panose="020B0604020202020204" pitchFamily="34" charset="0"/>
                <a:cs typeface="Arial" panose="020B0604020202020204" pitchFamily="34" charset="0"/>
              </a:rPr>
              <a:t>producers</a:t>
            </a:r>
            <a:r>
              <a:rPr lang="en-AU" sz="1800" dirty="0">
                <a:solidFill>
                  <a:prstClr val="black"/>
                </a:solidFill>
                <a:latin typeface="Arial" panose="020B0604020202020204" pitchFamily="34" charset="0"/>
                <a:cs typeface="Arial" panose="020B0604020202020204" pitchFamily="34" charset="0"/>
              </a:rPr>
              <a:t> form the first trophic level and hold the most energy and biomass; however, some of the energy generated by </a:t>
            </a:r>
            <a:r>
              <a:rPr lang="en-AU" sz="1800" b="1" dirty="0">
                <a:solidFill>
                  <a:prstClr val="black"/>
                </a:solidFill>
                <a:latin typeface="Arial" panose="020B0604020202020204" pitchFamily="34" charset="0"/>
                <a:cs typeface="Arial" panose="020B0604020202020204" pitchFamily="34" charset="0"/>
              </a:rPr>
              <a:t>producers </a:t>
            </a:r>
            <a:r>
              <a:rPr lang="en-AU" sz="1800" dirty="0">
                <a:solidFill>
                  <a:prstClr val="black"/>
                </a:solidFill>
                <a:latin typeface="Arial" panose="020B0604020202020204" pitchFamily="34" charset="0"/>
                <a:cs typeface="Arial" panose="020B0604020202020204" pitchFamily="34" charset="0"/>
              </a:rPr>
              <a:t>is used for their own growth, hence, less energy is available for </a:t>
            </a:r>
            <a:r>
              <a:rPr lang="en-AU" sz="1800" b="1" dirty="0">
                <a:solidFill>
                  <a:prstClr val="black"/>
                </a:solidFill>
                <a:latin typeface="Arial" panose="020B0604020202020204" pitchFamily="34" charset="0"/>
                <a:cs typeface="Arial" panose="020B0604020202020204" pitchFamily="34" charset="0"/>
              </a:rPr>
              <a:t>primary consumers</a:t>
            </a:r>
            <a:r>
              <a:rPr lang="en-AU" sz="1800" dirty="0">
                <a:solidFill>
                  <a:prstClr val="black"/>
                </a:solidFill>
                <a:latin typeface="Arial" panose="020B0604020202020204" pitchFamily="34" charset="0"/>
                <a:cs typeface="Arial" panose="020B0604020202020204" pitchFamily="34" charset="0"/>
              </a:rPr>
              <a:t>. </a:t>
            </a:r>
            <a:r>
              <a:rPr lang="en-AU" sz="1800" b="1" dirty="0">
                <a:solidFill>
                  <a:prstClr val="black"/>
                </a:solidFill>
                <a:latin typeface="Arial" panose="020B0604020202020204" pitchFamily="34" charset="0"/>
                <a:cs typeface="Arial" panose="020B0604020202020204" pitchFamily="34" charset="0"/>
              </a:rPr>
              <a:t>Primary consumers</a:t>
            </a:r>
            <a:r>
              <a:rPr lang="en-AU" sz="1800" dirty="0">
                <a:solidFill>
                  <a:prstClr val="black"/>
                </a:solidFill>
                <a:latin typeface="Arial" panose="020B0604020202020204" pitchFamily="34" charset="0"/>
                <a:cs typeface="Arial" panose="020B0604020202020204" pitchFamily="34" charset="0"/>
              </a:rPr>
              <a:t>, such as parrotfish, feed on seaweed to obtain energy. </a:t>
            </a:r>
            <a:r>
              <a:rPr lang="en-AU" sz="1800" b="1" dirty="0">
                <a:solidFill>
                  <a:prstClr val="black"/>
                </a:solidFill>
                <a:latin typeface="Arial" panose="020B0604020202020204" pitchFamily="34" charset="0"/>
                <a:cs typeface="Arial" panose="020B0604020202020204" pitchFamily="34" charset="0"/>
              </a:rPr>
              <a:t>Secondary consumers</a:t>
            </a:r>
            <a:r>
              <a:rPr lang="en-AU" sz="1800" dirty="0">
                <a:solidFill>
                  <a:prstClr val="black"/>
                </a:solidFill>
                <a:latin typeface="Arial" panose="020B0604020202020204" pitchFamily="34" charset="0"/>
                <a:cs typeface="Arial" panose="020B0604020202020204" pitchFamily="34" charset="0"/>
              </a:rPr>
              <a:t>, such as sharks, eat the parrotfish, and </a:t>
            </a:r>
            <a:r>
              <a:rPr lang="en-AU" sz="1800" b="1" dirty="0">
                <a:solidFill>
                  <a:prstClr val="black"/>
                </a:solidFill>
                <a:latin typeface="Arial" panose="020B0604020202020204" pitchFamily="34" charset="0"/>
                <a:cs typeface="Arial" panose="020B0604020202020204" pitchFamily="34" charset="0"/>
              </a:rPr>
              <a:t>tertiary consumers</a:t>
            </a:r>
            <a:r>
              <a:rPr lang="en-AU" sz="1800" dirty="0">
                <a:solidFill>
                  <a:prstClr val="black"/>
                </a:solidFill>
                <a:latin typeface="Arial" panose="020B0604020202020204" pitchFamily="34" charset="0"/>
                <a:cs typeface="Arial" panose="020B0604020202020204" pitchFamily="34" charset="0"/>
              </a:rPr>
              <a:t>, like killer whales, are at the top. As energy moves up each level, a significant portion is lost as heat or used for vital processes like movement and growth. This explains why there are fewer organisms at higher levels and why the pyramid tapers towards the top. The pyramid shape effectively demonstrates that energy decreases as it ascends the food chain, helping scientists understand population sizes and feeding relationships within ecosystems.</a:t>
            </a:r>
          </a:p>
        </p:txBody>
      </p:sp>
      <p:sp>
        <p:nvSpPr>
          <p:cNvPr id="3" name="Slide Number Placeholder 2">
            <a:extLst>
              <a:ext uri="{FF2B5EF4-FFF2-40B4-BE49-F238E27FC236}">
                <a16:creationId xmlns:a16="http://schemas.microsoft.com/office/drawing/2014/main" id="{6B816FB9-6C04-6387-8AC0-D66524B8F0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155</a:t>
            </a:fld>
            <a:endParaRPr lang="en-AU"/>
          </a:p>
        </p:txBody>
      </p:sp>
    </p:spTree>
    <p:extLst>
      <p:ext uri="{BB962C8B-B14F-4D97-AF65-F5344CB8AC3E}">
        <p14:creationId xmlns:p14="http://schemas.microsoft.com/office/powerpoint/2010/main" val="42570196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CFC51-117E-8AC5-D7AA-273E51C24C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EE3BB8-AB16-8666-92AA-98AAF455EE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156</a:t>
            </a:fld>
            <a:endParaRPr lang="en-AU"/>
          </a:p>
        </p:txBody>
      </p:sp>
      <p:sp>
        <p:nvSpPr>
          <p:cNvPr id="5" name="Title 4">
            <a:extLst>
              <a:ext uri="{FF2B5EF4-FFF2-40B4-BE49-F238E27FC236}">
                <a16:creationId xmlns:a16="http://schemas.microsoft.com/office/drawing/2014/main" id="{2746CB90-A942-259C-F0AF-BA0567D84B15}"/>
              </a:ext>
            </a:extLst>
          </p:cNvPr>
          <p:cNvSpPr>
            <a:spLocks noGrp="1"/>
          </p:cNvSpPr>
          <p:nvPr>
            <p:ph type="title"/>
          </p:nvPr>
        </p:nvSpPr>
        <p:spPr/>
        <p:txBody>
          <a:bodyPr/>
          <a:lstStyle/>
          <a:p>
            <a:r>
              <a:rPr lang="en-AU"/>
              <a:t>2.6 Changes in populations</a:t>
            </a:r>
          </a:p>
        </p:txBody>
      </p:sp>
      <p:sp>
        <p:nvSpPr>
          <p:cNvPr id="6" name="Text Placeholder 5">
            <a:extLst>
              <a:ext uri="{FF2B5EF4-FFF2-40B4-BE49-F238E27FC236}">
                <a16:creationId xmlns:a16="http://schemas.microsoft.com/office/drawing/2014/main" id="{E5DC20E7-6D60-050C-865B-02C1716C80FA}"/>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DCB27A39-08C1-FDDB-D29D-BAD6655C9D21}"/>
              </a:ext>
            </a:extLst>
          </p:cNvPr>
          <p:cNvGraphicFramePr>
            <a:graphicFrameLocks noGrp="1"/>
          </p:cNvGraphicFramePr>
          <p:nvPr>
            <p:extLst>
              <p:ext uri="{D42A27DB-BD31-4B8C-83A1-F6EECF244321}">
                <p14:modId xmlns:p14="http://schemas.microsoft.com/office/powerpoint/2010/main" val="1969154642"/>
              </p:ext>
            </p:extLst>
          </p:nvPr>
        </p:nvGraphicFramePr>
        <p:xfrm>
          <a:off x="359998" y="1916174"/>
          <a:ext cx="11126369" cy="4604512"/>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to describe the role, structure and function of ecosystems</a:t>
                      </a:r>
                      <a:endParaRPr lang="en-AU" sz="16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describe factors that lead to changes in population including habitat destruction, disease, introduced species and conservation actions.</a:t>
                      </a:r>
                    </a:p>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explain the impact of the introduction of the cane toad on native Australian organisms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to identify questions and make predictions that will guide scientific investigations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construct an inquiry question to guide the investigation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make a prediction about the impact of cane toads on a named Australian organism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to extract and organise data from secondary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a:latin typeface="Arial" panose="020B0604020202020204" pitchFamily="34" charset="0"/>
                          <a:cs typeface="Arial" panose="020B0604020202020204" pitchFamily="34" charset="0"/>
                        </a:rPr>
                        <a:t>extract information from texts, diagrams and graphs about population data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5415540"/>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to communicate scientific ideas.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present findings of an investigation as a scientific poster.</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090535"/>
                  </a:ext>
                </a:extLst>
              </a:tr>
            </a:tbl>
          </a:graphicData>
        </a:graphic>
      </p:graphicFrame>
    </p:spTree>
    <p:extLst>
      <p:ext uri="{BB962C8B-B14F-4D97-AF65-F5344CB8AC3E}">
        <p14:creationId xmlns:p14="http://schemas.microsoft.com/office/powerpoint/2010/main" val="13659704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BC2B3F3-6CC3-7047-AF5B-3F16955A3E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A40E7C-1E48-9D94-E34C-97A13624BCD1}"/>
              </a:ext>
            </a:extLst>
          </p:cNvPr>
          <p:cNvSpPr>
            <a:spLocks noGrp="1"/>
          </p:cNvSpPr>
          <p:nvPr>
            <p:ph type="title"/>
          </p:nvPr>
        </p:nvSpPr>
        <p:spPr/>
        <p:txBody>
          <a:bodyPr/>
          <a:lstStyle/>
          <a:p>
            <a:r>
              <a:rPr lang="en-AU">
                <a:solidFill>
                  <a:schemeClr val="accent1"/>
                </a:solidFill>
              </a:rPr>
              <a:t>2.6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D0210EF9-E6DD-FD4C-8606-1C82A564481B}"/>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Mini-challenge">
            <a:extLst>
              <a:ext uri="{FF2B5EF4-FFF2-40B4-BE49-F238E27FC236}">
                <a16:creationId xmlns:a16="http://schemas.microsoft.com/office/drawing/2014/main" id="{73C33445-F76F-42FA-396B-E93E6EACD0AD}"/>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909A35F8-857F-40F0-5309-92C9AAC7F042}"/>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Mini-challenge</a:t>
              </a:r>
              <a:endParaRPr lang="en-US" sz="1600" b="1">
                <a:latin typeface="+mj-lt"/>
              </a:endParaRPr>
            </a:p>
          </p:txBody>
        </p:sp>
        <p:pic>
          <p:nvPicPr>
            <p:cNvPr id="11" name="Graphic 10" descr="Lightbulb and pencil with solid fill">
              <a:extLst>
                <a:ext uri="{FF2B5EF4-FFF2-40B4-BE49-F238E27FC236}">
                  <a16:creationId xmlns:a16="http://schemas.microsoft.com/office/drawing/2014/main" id="{565C1139-A1D9-C05F-C863-F3ADB51C10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EA7993FB-A3D3-8FEE-047A-FEFA6E3592AB}"/>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Why is the amount of energy lower at the top of the pyramid (the highest trophic level) than at the bottom (the lowest trophic level)?</a:t>
            </a:r>
          </a:p>
        </p:txBody>
      </p:sp>
      <p:sp>
        <p:nvSpPr>
          <p:cNvPr id="12" name="Rectangle: Rounded Corners 11">
            <a:extLst>
              <a:ext uri="{FF2B5EF4-FFF2-40B4-BE49-F238E27FC236}">
                <a16:creationId xmlns:a16="http://schemas.microsoft.com/office/drawing/2014/main" id="{CAFBF6FB-840A-3B19-7E73-52719AB2500C}"/>
              </a:ext>
              <a:ext uri="{C183D7F6-B498-43B3-948B-1728B52AA6E4}">
                <adec:decorative xmlns:adec="http://schemas.microsoft.com/office/drawing/2017/decorative" val="1"/>
              </a:ext>
            </a:extLst>
          </p:cNvPr>
          <p:cNvSpPr/>
          <p:nvPr/>
        </p:nvSpPr>
        <p:spPr>
          <a:xfrm>
            <a:off x="4201750" y="1181099"/>
            <a:ext cx="3813900" cy="551489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Challenge">
            <a:extLst>
              <a:ext uri="{FF2B5EF4-FFF2-40B4-BE49-F238E27FC236}">
                <a16:creationId xmlns:a16="http://schemas.microsoft.com/office/drawing/2014/main" id="{174B517F-2DFE-199A-4DC6-24F9D8E07BC6}"/>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9FE677DA-3278-9F9D-4F9C-1487B9E5C2F2}"/>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49389E94-7127-6458-81B5-4B79594FD2EF}"/>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AC52714F-E947-EC89-A050-46E2650A9229}"/>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2BCD2935-9307-A235-1F86-5DC3F3695A31}"/>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3DEBE2E5-7922-D617-43C9-5C49A745C3E0}"/>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86E9A158-8536-35AD-2D50-9D32C6ABF333}"/>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69E9A1C9-BD8D-D163-C977-9888490F535B}"/>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7B4512CC-4C9C-5C3B-3C37-14E7242D61D8}"/>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2E782239-FB03-524C-B0BA-F05C9C65A719}"/>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9B72404B-4C94-8554-A58D-4BA4CAAD769F}"/>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18E34D42-3C36-8A92-6829-AC5D9FDC6E3C}"/>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D9EEA32C-8C7F-CBF1-EF38-9C44DFE0387F}"/>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dirty="0">
                <a:effectLst/>
                <a:latin typeface="Arial" panose="020B0604020202020204" pitchFamily="34" charset="0"/>
                <a:ea typeface="Calibri" panose="020F0502020204030204" pitchFamily="34" charset="0"/>
              </a:rPr>
              <a:t>What usually happens to the energy that is not passed on to the next trophic level?</a:t>
            </a:r>
            <a:endParaRPr lang="en-AU" sz="1800" dirty="0"/>
          </a:p>
        </p:txBody>
      </p:sp>
      <p:sp>
        <p:nvSpPr>
          <p:cNvPr id="32" name="Rectangle: Rounded Corners 31">
            <a:extLst>
              <a:ext uri="{FF2B5EF4-FFF2-40B4-BE49-F238E27FC236}">
                <a16:creationId xmlns:a16="http://schemas.microsoft.com/office/drawing/2014/main" id="{16C1A76F-D2DD-8880-61AF-44A21D8E1706}"/>
              </a:ext>
              <a:ext uri="{C183D7F6-B498-43B3-948B-1728B52AA6E4}">
                <adec:decorative xmlns:adec="http://schemas.microsoft.com/office/drawing/2017/decorative" val="1"/>
              </a:ext>
            </a:extLst>
          </p:cNvPr>
          <p:cNvSpPr/>
          <p:nvPr/>
        </p:nvSpPr>
        <p:spPr>
          <a:xfrm>
            <a:off x="8166236" y="1181100"/>
            <a:ext cx="3813900" cy="551489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uper challenge">
            <a:extLst>
              <a:ext uri="{FF2B5EF4-FFF2-40B4-BE49-F238E27FC236}">
                <a16:creationId xmlns:a16="http://schemas.microsoft.com/office/drawing/2014/main" id="{42E3A606-84C6-47EF-2F5D-89298341FF8C}"/>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294B4CBA-7DD6-165E-D1AA-58B43861FB85}"/>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Super challenge</a:t>
              </a:r>
              <a:endParaRPr lang="en-US" sz="1600" b="1">
                <a:latin typeface="+mj-lt"/>
              </a:endParaRPr>
            </a:p>
          </p:txBody>
        </p:sp>
        <p:pic>
          <p:nvPicPr>
            <p:cNvPr id="36" name="Graphic 35">
              <a:extLst>
                <a:ext uri="{FF2B5EF4-FFF2-40B4-BE49-F238E27FC236}">
                  <a16:creationId xmlns:a16="http://schemas.microsoft.com/office/drawing/2014/main" id="{C61610D9-38C5-A4C3-A5C0-D6FD474A9364}"/>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596E324F-29C1-E1E7-D732-78FD4453AED0}"/>
              </a:ext>
            </a:extLst>
          </p:cNvPr>
          <p:cNvSpPr txBox="1"/>
          <p:nvPr/>
        </p:nvSpPr>
        <p:spPr>
          <a:xfrm>
            <a:off x="8250600" y="2577736"/>
            <a:ext cx="3589700" cy="4032070"/>
          </a:xfrm>
          <a:prstGeom prst="rect">
            <a:avLst/>
          </a:prstGeom>
          <a:noFill/>
        </p:spPr>
        <p:txBody>
          <a:bodyPr wrap="square" lIns="0" tIns="0" rIns="0" bIns="0" rtlCol="0">
            <a:noAutofit/>
          </a:bodyPr>
          <a:lstStyle/>
          <a:p>
            <a:pPr algn="l">
              <a:lnSpc>
                <a:spcPct val="150000"/>
              </a:lnSpc>
            </a:pPr>
            <a:r>
              <a:rPr lang="en-AU" sz="1800">
                <a:effectLst/>
                <a:latin typeface="Arial" panose="020B0604020202020204" pitchFamily="34" charset="0"/>
                <a:ea typeface="Calibri" panose="020F0502020204030204" pitchFamily="34" charset="0"/>
              </a:rPr>
              <a:t>Why are there usually fewer top predators than herbivores in an ecosystem?</a:t>
            </a:r>
            <a:endParaRPr lang="en-AU" sz="1800"/>
          </a:p>
        </p:txBody>
      </p:sp>
      <p:sp>
        <p:nvSpPr>
          <p:cNvPr id="37" name="Slide Number Placeholder 36">
            <a:extLst>
              <a:ext uri="{FF2B5EF4-FFF2-40B4-BE49-F238E27FC236}">
                <a16:creationId xmlns:a16="http://schemas.microsoft.com/office/drawing/2014/main" id="{616F30CC-12D6-99F4-D646-C15BFD3C380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157</a:t>
            </a:fld>
            <a:endParaRPr lang="en-AU"/>
          </a:p>
        </p:txBody>
      </p:sp>
    </p:spTree>
    <p:extLst>
      <p:ext uri="{BB962C8B-B14F-4D97-AF65-F5344CB8AC3E}">
        <p14:creationId xmlns:p14="http://schemas.microsoft.com/office/powerpoint/2010/main" val="8409600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9F8E6-C22A-EEE4-0B8C-FAAEE460834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63FFF1-FDAD-1E3D-1938-7583DBAD76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158</a:t>
            </a:fld>
            <a:endParaRPr lang="en-AU"/>
          </a:p>
        </p:txBody>
      </p:sp>
      <p:sp>
        <p:nvSpPr>
          <p:cNvPr id="11" name="Title 10">
            <a:extLst>
              <a:ext uri="{FF2B5EF4-FFF2-40B4-BE49-F238E27FC236}">
                <a16:creationId xmlns:a16="http://schemas.microsoft.com/office/drawing/2014/main" id="{57E669A6-9BDC-D6FC-18CC-D86371EBB080}"/>
              </a:ext>
            </a:extLst>
          </p:cNvPr>
          <p:cNvSpPr>
            <a:spLocks noGrp="1"/>
          </p:cNvSpPr>
          <p:nvPr>
            <p:ph type="title"/>
          </p:nvPr>
        </p:nvSpPr>
        <p:spPr>
          <a:xfrm>
            <a:off x="359999" y="360000"/>
            <a:ext cx="11483999" cy="545601"/>
          </a:xfrm>
        </p:spPr>
        <p:txBody>
          <a:bodyPr/>
          <a:lstStyle/>
          <a:p>
            <a:r>
              <a:rPr lang="en-AU"/>
              <a:t>2.6 Factors that change populations</a:t>
            </a:r>
          </a:p>
        </p:txBody>
      </p:sp>
      <p:sp>
        <p:nvSpPr>
          <p:cNvPr id="13" name="Text Placeholder 12">
            <a:extLst>
              <a:ext uri="{FF2B5EF4-FFF2-40B4-BE49-F238E27FC236}">
                <a16:creationId xmlns:a16="http://schemas.microsoft.com/office/drawing/2014/main" id="{884C3302-4151-BF32-6A3D-8734A381C683}"/>
              </a:ext>
            </a:extLst>
          </p:cNvPr>
          <p:cNvSpPr>
            <a:spLocks noGrp="1"/>
          </p:cNvSpPr>
          <p:nvPr>
            <p:ph type="body" sz="quarter" idx="18"/>
          </p:nvPr>
        </p:nvSpPr>
        <p:spPr>
          <a:xfrm>
            <a:off x="360000" y="982520"/>
            <a:ext cx="11483998" cy="356423"/>
          </a:xfrm>
        </p:spPr>
        <p:txBody>
          <a:bodyPr/>
          <a:lstStyle/>
          <a:p>
            <a:r>
              <a:rPr lang="en-AU"/>
              <a:t>Increases and decreases in populations</a:t>
            </a:r>
          </a:p>
        </p:txBody>
      </p:sp>
      <p:sp>
        <p:nvSpPr>
          <p:cNvPr id="2" name="Rectangle: Rounded Corners 1">
            <a:extLst>
              <a:ext uri="{FF2B5EF4-FFF2-40B4-BE49-F238E27FC236}">
                <a16:creationId xmlns:a16="http://schemas.microsoft.com/office/drawing/2014/main" id="{D6AFD3C4-2871-8EA2-B109-00B319E39445}"/>
              </a:ext>
            </a:extLst>
          </p:cNvPr>
          <p:cNvSpPr/>
          <p:nvPr/>
        </p:nvSpPr>
        <p:spPr>
          <a:xfrm>
            <a:off x="359999" y="1743360"/>
            <a:ext cx="4023106" cy="890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Natural disasters</a:t>
            </a:r>
          </a:p>
        </p:txBody>
      </p:sp>
      <p:sp>
        <p:nvSpPr>
          <p:cNvPr id="12" name="Text Placeholder 11">
            <a:extLst>
              <a:ext uri="{FF2B5EF4-FFF2-40B4-BE49-F238E27FC236}">
                <a16:creationId xmlns:a16="http://schemas.microsoft.com/office/drawing/2014/main" id="{A8969A9A-8DF9-8DA1-0FC3-5819598A4775}"/>
              </a:ext>
            </a:extLst>
          </p:cNvPr>
          <p:cNvSpPr>
            <a:spLocks noGrp="1"/>
          </p:cNvSpPr>
          <p:nvPr>
            <p:ph type="body" sz="quarter" idx="17"/>
          </p:nvPr>
        </p:nvSpPr>
        <p:spPr>
          <a:xfrm>
            <a:off x="4620454" y="1770478"/>
            <a:ext cx="7211547" cy="863422"/>
          </a:xfrm>
        </p:spPr>
        <p:txBody>
          <a:bodyPr/>
          <a:lstStyle/>
          <a:p>
            <a:r>
              <a:rPr lang="en-AU"/>
              <a:t>Natural disasters such as floods, fires, and drought can reduce populations of plants and animals.</a:t>
            </a:r>
            <a:br>
              <a:rPr lang="en-AU"/>
            </a:br>
            <a:endParaRPr lang="en-AU"/>
          </a:p>
        </p:txBody>
      </p:sp>
      <p:sp>
        <p:nvSpPr>
          <p:cNvPr id="4" name="Rectangle: Rounded Corners 3">
            <a:extLst>
              <a:ext uri="{FF2B5EF4-FFF2-40B4-BE49-F238E27FC236}">
                <a16:creationId xmlns:a16="http://schemas.microsoft.com/office/drawing/2014/main" id="{45DA7D3A-E9EC-507A-0821-74324975EE67}"/>
              </a:ext>
            </a:extLst>
          </p:cNvPr>
          <p:cNvSpPr/>
          <p:nvPr/>
        </p:nvSpPr>
        <p:spPr>
          <a:xfrm>
            <a:off x="359999" y="3026388"/>
            <a:ext cx="4023106" cy="890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Disease</a:t>
            </a:r>
          </a:p>
        </p:txBody>
      </p:sp>
      <p:sp>
        <p:nvSpPr>
          <p:cNvPr id="7" name="Text Placeholder 11">
            <a:extLst>
              <a:ext uri="{FF2B5EF4-FFF2-40B4-BE49-F238E27FC236}">
                <a16:creationId xmlns:a16="http://schemas.microsoft.com/office/drawing/2014/main" id="{09485551-EB4E-966E-B7A6-C01060C84868}"/>
              </a:ext>
            </a:extLst>
          </p:cNvPr>
          <p:cNvSpPr txBox="1">
            <a:spLocks/>
          </p:cNvSpPr>
          <p:nvPr/>
        </p:nvSpPr>
        <p:spPr>
          <a:xfrm>
            <a:off x="4620453" y="3033982"/>
            <a:ext cx="7211547" cy="863422"/>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Introduced diseases can spread within a population and cause significant decreases in population numbers.</a:t>
            </a:r>
            <a:br>
              <a:rPr lang="en-AU"/>
            </a:br>
            <a:endParaRPr lang="en-AU"/>
          </a:p>
        </p:txBody>
      </p:sp>
      <p:sp>
        <p:nvSpPr>
          <p:cNvPr id="5" name="Rectangle: Rounded Corners 4">
            <a:extLst>
              <a:ext uri="{FF2B5EF4-FFF2-40B4-BE49-F238E27FC236}">
                <a16:creationId xmlns:a16="http://schemas.microsoft.com/office/drawing/2014/main" id="{DD135984-4885-8D1B-B121-F1433E2CD880}"/>
              </a:ext>
            </a:extLst>
          </p:cNvPr>
          <p:cNvSpPr/>
          <p:nvPr/>
        </p:nvSpPr>
        <p:spPr>
          <a:xfrm>
            <a:off x="359999" y="4309416"/>
            <a:ext cx="4023106" cy="890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Introduced species</a:t>
            </a:r>
          </a:p>
        </p:txBody>
      </p:sp>
      <p:sp>
        <p:nvSpPr>
          <p:cNvPr id="8" name="Text Placeholder 11">
            <a:extLst>
              <a:ext uri="{FF2B5EF4-FFF2-40B4-BE49-F238E27FC236}">
                <a16:creationId xmlns:a16="http://schemas.microsoft.com/office/drawing/2014/main" id="{A3C7B77E-04CF-5AF3-6C2F-94CA3CC5A4A9}"/>
              </a:ext>
            </a:extLst>
          </p:cNvPr>
          <p:cNvSpPr txBox="1">
            <a:spLocks/>
          </p:cNvSpPr>
          <p:nvPr/>
        </p:nvSpPr>
        <p:spPr>
          <a:xfrm>
            <a:off x="4620453" y="4256410"/>
            <a:ext cx="7440003" cy="950292"/>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Introduced species create competition for resources or increase the number of predators in ecosystems, reducing populations.</a:t>
            </a:r>
            <a:br>
              <a:rPr lang="en-AU"/>
            </a:br>
            <a:endParaRPr lang="en-AU"/>
          </a:p>
        </p:txBody>
      </p:sp>
      <p:sp>
        <p:nvSpPr>
          <p:cNvPr id="6" name="Rectangle: Rounded Corners 5">
            <a:extLst>
              <a:ext uri="{FF2B5EF4-FFF2-40B4-BE49-F238E27FC236}">
                <a16:creationId xmlns:a16="http://schemas.microsoft.com/office/drawing/2014/main" id="{9BEC911C-B0D1-A3B2-CD8C-14D4B762BF2A}"/>
              </a:ext>
            </a:extLst>
          </p:cNvPr>
          <p:cNvSpPr/>
          <p:nvPr/>
        </p:nvSpPr>
        <p:spPr>
          <a:xfrm>
            <a:off x="359999" y="5592444"/>
            <a:ext cx="4023106" cy="89053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Conservation actions</a:t>
            </a:r>
          </a:p>
        </p:txBody>
      </p:sp>
      <p:sp>
        <p:nvSpPr>
          <p:cNvPr id="9" name="Text Placeholder 11">
            <a:extLst>
              <a:ext uri="{FF2B5EF4-FFF2-40B4-BE49-F238E27FC236}">
                <a16:creationId xmlns:a16="http://schemas.microsoft.com/office/drawing/2014/main" id="{07472E46-0BAD-1EEA-27CA-AA20F1D8B2CE}"/>
              </a:ext>
            </a:extLst>
          </p:cNvPr>
          <p:cNvSpPr txBox="1">
            <a:spLocks/>
          </p:cNvSpPr>
          <p:nvPr/>
        </p:nvSpPr>
        <p:spPr>
          <a:xfrm>
            <a:off x="4620453" y="5592443"/>
            <a:ext cx="7211547" cy="863422"/>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Conservation actions can protect target organisms, increasing populations.</a:t>
            </a:r>
            <a:br>
              <a:rPr lang="en-AU"/>
            </a:br>
            <a:endParaRPr lang="en-AU"/>
          </a:p>
        </p:txBody>
      </p:sp>
    </p:spTree>
    <p:extLst>
      <p:ext uri="{BB962C8B-B14F-4D97-AF65-F5344CB8AC3E}">
        <p14:creationId xmlns:p14="http://schemas.microsoft.com/office/powerpoint/2010/main" val="22464439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1802-C5D1-738D-EC44-C1372A01395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36DC8-BC89-1DB5-606C-25DBD3C6F6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159</a:t>
            </a:fld>
            <a:endParaRPr lang="en-AU"/>
          </a:p>
        </p:txBody>
      </p:sp>
      <p:sp>
        <p:nvSpPr>
          <p:cNvPr id="6" name="Title 5">
            <a:extLst>
              <a:ext uri="{FF2B5EF4-FFF2-40B4-BE49-F238E27FC236}">
                <a16:creationId xmlns:a16="http://schemas.microsoft.com/office/drawing/2014/main" id="{B1EEA1AC-6052-0F26-DFB7-C83204A6FF2E}"/>
              </a:ext>
            </a:extLst>
          </p:cNvPr>
          <p:cNvSpPr>
            <a:spLocks noGrp="1"/>
          </p:cNvSpPr>
          <p:nvPr>
            <p:ph type="title"/>
          </p:nvPr>
        </p:nvSpPr>
        <p:spPr>
          <a:xfrm>
            <a:off x="360000" y="360000"/>
            <a:ext cx="11483998" cy="545601"/>
          </a:xfrm>
        </p:spPr>
        <p:txBody>
          <a:bodyPr/>
          <a:lstStyle/>
          <a:p>
            <a:r>
              <a:rPr lang="en-AU" dirty="0"/>
              <a:t>2.6 Introduction of the cane toad</a:t>
            </a:r>
          </a:p>
        </p:txBody>
      </p:sp>
      <p:sp>
        <p:nvSpPr>
          <p:cNvPr id="3" name="Text Placeholder 12">
            <a:extLst>
              <a:ext uri="{FF2B5EF4-FFF2-40B4-BE49-F238E27FC236}">
                <a16:creationId xmlns:a16="http://schemas.microsoft.com/office/drawing/2014/main" id="{A937DC5B-4BCA-2489-D6F5-4D01FCA02CCF}"/>
              </a:ext>
            </a:extLst>
          </p:cNvPr>
          <p:cNvSpPr>
            <a:spLocks noGrp="1"/>
          </p:cNvSpPr>
          <p:nvPr>
            <p:ph type="body" sz="quarter" idx="18"/>
          </p:nvPr>
        </p:nvSpPr>
        <p:spPr>
          <a:xfrm>
            <a:off x="360000" y="982520"/>
            <a:ext cx="11483998" cy="356423"/>
          </a:xfrm>
        </p:spPr>
        <p:txBody>
          <a:bodyPr/>
          <a:lstStyle/>
          <a:p>
            <a:r>
              <a:rPr lang="en-AU"/>
              <a:t>The danger of cane toads to Australian natives</a:t>
            </a:r>
          </a:p>
        </p:txBody>
      </p:sp>
      <p:pic>
        <p:nvPicPr>
          <p:cNvPr id="8" name="Picture 7" descr="Screenshot of youtube video on cane toads">
            <a:hlinkClick r:id="rId3"/>
            <a:extLst>
              <a:ext uri="{FF2B5EF4-FFF2-40B4-BE49-F238E27FC236}">
                <a16:creationId xmlns:a16="http://schemas.microsoft.com/office/drawing/2014/main" id="{82CBB9CE-330C-D60D-33B8-C93718BE6CF6}"/>
              </a:ext>
            </a:extLst>
          </p:cNvPr>
          <p:cNvPicPr>
            <a:picLocks noChangeAspect="1"/>
          </p:cNvPicPr>
          <p:nvPr/>
        </p:nvPicPr>
        <p:blipFill>
          <a:blip r:embed="rId4"/>
          <a:stretch>
            <a:fillRect/>
          </a:stretch>
        </p:blipFill>
        <p:spPr>
          <a:xfrm>
            <a:off x="360000" y="1645875"/>
            <a:ext cx="7487695" cy="4172532"/>
          </a:xfrm>
          <a:prstGeom prst="rect">
            <a:avLst/>
          </a:prstGeom>
        </p:spPr>
      </p:pic>
      <p:sp>
        <p:nvSpPr>
          <p:cNvPr id="5" name="TextBox 4">
            <a:extLst>
              <a:ext uri="{FF2B5EF4-FFF2-40B4-BE49-F238E27FC236}">
                <a16:creationId xmlns:a16="http://schemas.microsoft.com/office/drawing/2014/main" id="{702E0B76-26B7-BCEF-D95B-233DEA2B4A08}"/>
              </a:ext>
            </a:extLst>
          </p:cNvPr>
          <p:cNvSpPr txBox="1"/>
          <p:nvPr/>
        </p:nvSpPr>
        <p:spPr>
          <a:xfrm>
            <a:off x="0" y="6290796"/>
            <a:ext cx="8339603" cy="405203"/>
          </a:xfrm>
          <a:prstGeom prst="rect">
            <a:avLst/>
          </a:prstGeom>
          <a:noFill/>
        </p:spPr>
        <p:txBody>
          <a:bodyPr wrap="square" lIns="0" tIns="0" rIns="0" bIns="0" rtlCol="0">
            <a:noAutofit/>
          </a:bodyPr>
          <a:lstStyle/>
          <a:p>
            <a:pPr algn="ctr"/>
            <a:r>
              <a:rPr lang="en-AU" sz="1800" dirty="0">
                <a:hlinkClick r:id="rId3"/>
              </a:rPr>
              <a:t>Invasion Of The Deadly Cane Toads - Australia with Simon Reeve – BBC (4:11)</a:t>
            </a:r>
            <a:endParaRPr lang="en-AU" sz="1800" dirty="0"/>
          </a:p>
        </p:txBody>
      </p:sp>
      <p:sp>
        <p:nvSpPr>
          <p:cNvPr id="9" name="Picture Placeholder 8">
            <a:extLst>
              <a:ext uri="{FF2B5EF4-FFF2-40B4-BE49-F238E27FC236}">
                <a16:creationId xmlns:a16="http://schemas.microsoft.com/office/drawing/2014/main" id="{4359B0E0-9486-6680-4BC7-5B767AF46FBE}"/>
              </a:ext>
            </a:extLst>
          </p:cNvPr>
          <p:cNvSpPr>
            <a:spLocks noGrp="1"/>
          </p:cNvSpPr>
          <p:nvPr>
            <p:ph type="pic" sz="quarter" idx="20"/>
          </p:nvPr>
        </p:nvSpPr>
        <p:spPr>
          <a:xfrm>
            <a:off x="8270852" y="1744520"/>
            <a:ext cx="3573146" cy="4332738"/>
          </a:xfrm>
        </p:spPr>
        <p:txBody>
          <a:bodyPr/>
          <a:lstStyle/>
          <a:p>
            <a:r>
              <a:rPr lang="en-AU"/>
              <a:t>Questions:</a:t>
            </a:r>
          </a:p>
          <a:p>
            <a:pPr marL="342900" indent="-342900">
              <a:buFont typeface="Arial" panose="020B0604020202020204" pitchFamily="34" charset="0"/>
              <a:buChar char="•"/>
            </a:pPr>
            <a:r>
              <a:rPr lang="en-AU"/>
              <a:t>Why is the Cane toad so deadly to native Australian animals?</a:t>
            </a:r>
          </a:p>
          <a:p>
            <a:pPr marL="342900" indent="-342900">
              <a:buFont typeface="Arial" panose="020B0604020202020204" pitchFamily="34" charset="0"/>
              <a:buChar char="•"/>
            </a:pPr>
            <a:r>
              <a:rPr lang="en-AU"/>
              <a:t>What was the purpose of introducing Cane toads to Australia?</a:t>
            </a:r>
          </a:p>
        </p:txBody>
      </p:sp>
      <p:pic>
        <p:nvPicPr>
          <p:cNvPr id="10" name="Picture 9">
            <a:hlinkClick r:id="rId3"/>
            <a:extLst>
              <a:ext uri="{FF2B5EF4-FFF2-40B4-BE49-F238E27FC236}">
                <a16:creationId xmlns:a16="http://schemas.microsoft.com/office/drawing/2014/main" id="{384AB9B0-57F7-2283-39D6-F4E1AA0E769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8177" y="2866472"/>
            <a:ext cx="1731339" cy="1731338"/>
          </a:xfrm>
          <a:prstGeom prst="rect">
            <a:avLst/>
          </a:prstGeom>
        </p:spPr>
      </p:pic>
    </p:spTree>
    <p:extLst>
      <p:ext uri="{BB962C8B-B14F-4D97-AF65-F5344CB8AC3E}">
        <p14:creationId xmlns:p14="http://schemas.microsoft.com/office/powerpoint/2010/main" val="1206959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8E3DCC-8847-833D-134A-AE7BAA7FDAC8}"/>
              </a:ext>
            </a:extLst>
          </p:cNvPr>
          <p:cNvSpPr>
            <a:spLocks noGrp="1"/>
          </p:cNvSpPr>
          <p:nvPr>
            <p:ph type="title"/>
          </p:nvPr>
        </p:nvSpPr>
        <p:spPr/>
        <p:txBody>
          <a:bodyPr/>
          <a:lstStyle/>
          <a:p>
            <a:r>
              <a:rPr lang="en-AU"/>
              <a:t>1.1 Checkpoint 1</a:t>
            </a:r>
          </a:p>
        </p:txBody>
      </p:sp>
      <p:sp>
        <p:nvSpPr>
          <p:cNvPr id="6" name="Text Placeholder 4">
            <a:extLst>
              <a:ext uri="{FF2B5EF4-FFF2-40B4-BE49-F238E27FC236}">
                <a16:creationId xmlns:a16="http://schemas.microsoft.com/office/drawing/2014/main" id="{E514D40A-56D5-CD6D-3C54-89D0F8193E95}"/>
              </a:ext>
            </a:extLst>
          </p:cNvPr>
          <p:cNvSpPr>
            <a:spLocks noGrp="1"/>
          </p:cNvSpPr>
          <p:nvPr>
            <p:ph type="body" sz="quarter" idx="18"/>
          </p:nvPr>
        </p:nvSpPr>
        <p:spPr/>
        <p:txBody>
          <a:bodyPr/>
          <a:lstStyle/>
          <a:p>
            <a:pPr lvl="0">
              <a:spcAft>
                <a:spcPts val="600"/>
              </a:spcAft>
              <a:tabLst>
                <a:tab pos="228600" algn="l"/>
                <a:tab pos="457200" algn="l"/>
              </a:tabLst>
            </a:pPr>
            <a:endParaRPr lang="en-AU" sz="1800">
              <a:effectLst/>
              <a:ea typeface="Calibri" panose="020F0502020204030204" pitchFamily="34" charset="0"/>
            </a:endParaRPr>
          </a:p>
          <a:p>
            <a:pPr lvl="0">
              <a:spcAft>
                <a:spcPts val="600"/>
              </a:spcAft>
              <a:tabLst>
                <a:tab pos="228600" algn="l"/>
                <a:tab pos="457200" algn="l"/>
              </a:tabLst>
            </a:pPr>
            <a:r>
              <a:rPr lang="en-AU">
                <a:effectLst/>
                <a:ea typeface="Calibri" panose="020F0502020204030204" pitchFamily="34" charset="0"/>
              </a:rPr>
              <a:t>What are living systems?</a:t>
            </a:r>
          </a:p>
        </p:txBody>
      </p:sp>
      <p:sp>
        <p:nvSpPr>
          <p:cNvPr id="17" name="TextBox 16">
            <a:extLst>
              <a:ext uri="{FF2B5EF4-FFF2-40B4-BE49-F238E27FC236}">
                <a16:creationId xmlns:a16="http://schemas.microsoft.com/office/drawing/2014/main" id="{441829D8-698C-5F6A-944A-146E3E13AAA9}"/>
              </a:ext>
            </a:extLst>
          </p:cNvPr>
          <p:cNvSpPr txBox="1"/>
          <p:nvPr/>
        </p:nvSpPr>
        <p:spPr>
          <a:xfrm>
            <a:off x="359998" y="1739625"/>
            <a:ext cx="11483975" cy="1201976"/>
          </a:xfrm>
          <a:prstGeom prst="roundRect">
            <a:avLst/>
          </a:prstGeom>
          <a:solidFill>
            <a:schemeClr val="bg1"/>
          </a:solidFill>
          <a:ln w="12700">
            <a:noFill/>
          </a:ln>
        </p:spPr>
        <p:txBody>
          <a:bodyPr wrap="square" lIns="72000" tIns="144000" rIns="72000" bIns="144000" rtlCol="0" anchor="ctr" anchorCtr="0">
            <a:noAutofit/>
          </a:bodyPr>
          <a:lstStyle/>
          <a:p>
            <a:pPr>
              <a:lnSpc>
                <a:spcPct val="110000"/>
              </a:lnSpc>
            </a:pPr>
            <a:endParaRPr lang="en-AU" sz="1800" b="1" dirty="0">
              <a:latin typeface="Arial" panose="020B0604020202020204" pitchFamily="34" charset="0"/>
              <a:cs typeface="Arial" panose="020B0604020202020204" pitchFamily="34" charset="0"/>
            </a:endParaRPr>
          </a:p>
          <a:p>
            <a:pPr>
              <a:lnSpc>
                <a:spcPct val="110000"/>
              </a:lnSpc>
            </a:pPr>
            <a:r>
              <a:rPr lang="en-AU" sz="1800" b="1" dirty="0">
                <a:latin typeface="Arial" panose="020B0604020202020204" pitchFamily="34" charset="0"/>
                <a:cs typeface="Arial" panose="020B0604020202020204" pitchFamily="34" charset="0"/>
              </a:rPr>
              <a:t>Word bank</a:t>
            </a:r>
          </a:p>
          <a:p>
            <a:pPr algn="ctr">
              <a:lnSpc>
                <a:spcPct val="150000"/>
              </a:lnSpc>
            </a:pPr>
            <a:r>
              <a:rPr lang="en-AU" sz="1800" dirty="0">
                <a:latin typeface="Arial" panose="020B0604020202020204" pitchFamily="34" charset="0"/>
                <a:cs typeface="Arial" panose="020B0604020202020204" pitchFamily="34" charset="0"/>
              </a:rPr>
              <a:t>plant			components		ecosystems			roots		      functions		dependent	                   body			damaged			die		system</a:t>
            </a:r>
            <a:br>
              <a:rPr lang="en-AU" sz="1800" b="1" dirty="0">
                <a:latin typeface="Arial" panose="020B0604020202020204" pitchFamily="34" charset="0"/>
                <a:cs typeface="Arial" panose="020B0604020202020204" pitchFamily="34" charset="0"/>
              </a:rPr>
            </a:br>
            <a:endParaRPr lang="en-AU" sz="1800" b="1"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148EEE2-733A-ED25-A611-B7FC8284481D}"/>
              </a:ext>
            </a:extLst>
          </p:cNvPr>
          <p:cNvSpPr>
            <a:spLocks noGrp="1"/>
          </p:cNvSpPr>
          <p:nvPr>
            <p:ph type="body" sz="quarter" idx="4294967295"/>
          </p:nvPr>
        </p:nvSpPr>
        <p:spPr>
          <a:xfrm>
            <a:off x="360025" y="3443478"/>
            <a:ext cx="11483975" cy="3912026"/>
          </a:xfrm>
        </p:spPr>
        <p:txBody>
          <a:bodyPr/>
          <a:lstStyle/>
          <a:p>
            <a:pPr marL="342900" lvl="0" indent="-342900">
              <a:spcAft>
                <a:spcPts val="600"/>
              </a:spcAft>
              <a:buAutoNum type="arabicPeriod"/>
              <a:tabLst>
                <a:tab pos="228600" algn="l"/>
                <a:tab pos="457200" algn="l"/>
              </a:tabLst>
            </a:pPr>
            <a:r>
              <a:rPr lang="en-AU" sz="1800" dirty="0">
                <a:ea typeface="Calibri" panose="020F0502020204030204" pitchFamily="34" charset="0"/>
              </a:rPr>
              <a:t>A living __________ is made up of different ______________  that work together. These components have different ___________  , but they are often _____________ on each other for the system to function. Examples of living systems include _________ systems, _________systems and _____________.</a:t>
            </a:r>
          </a:p>
          <a:p>
            <a:pPr marL="342900" lvl="0" indent="-342900">
              <a:spcAft>
                <a:spcPts val="600"/>
              </a:spcAft>
              <a:buAutoNum type="arabicPeriod"/>
              <a:tabLst>
                <a:tab pos="228600" algn="l"/>
                <a:tab pos="457200" algn="l"/>
              </a:tabLst>
            </a:pPr>
            <a:endParaRPr lang="en-AU" sz="1800" dirty="0">
              <a:ea typeface="Calibri" panose="020F0502020204030204" pitchFamily="34" charset="0"/>
            </a:endParaRPr>
          </a:p>
          <a:p>
            <a:pPr marL="342900" lvl="0" indent="-342900">
              <a:spcAft>
                <a:spcPts val="600"/>
              </a:spcAft>
              <a:buAutoNum type="arabicPeriod"/>
              <a:tabLst>
                <a:tab pos="228600" algn="l"/>
                <a:tab pos="457200" algn="l"/>
              </a:tabLst>
            </a:pPr>
            <a:r>
              <a:rPr lang="en-AU" sz="1800" dirty="0">
                <a:ea typeface="Calibri" panose="020F0502020204030204" pitchFamily="34" charset="0"/>
              </a:rPr>
              <a:t>If one part of a system is ____________ or removed, the whole system might not work. For example, if the ___________ of a plant are damaged, the plant may not get enough water and it could ______ .</a:t>
            </a:r>
          </a:p>
        </p:txBody>
      </p:sp>
      <p:sp>
        <p:nvSpPr>
          <p:cNvPr id="7" name="Rectangle: Rounded Corners 6">
            <a:extLst>
              <a:ext uri="{FF2B5EF4-FFF2-40B4-BE49-F238E27FC236}">
                <a16:creationId xmlns:a16="http://schemas.microsoft.com/office/drawing/2014/main" id="{D38D5469-3E43-D04E-82D2-9EBCB15397B7}"/>
              </a:ext>
            </a:extLst>
          </p:cNvPr>
          <p:cNvSpPr/>
          <p:nvPr/>
        </p:nvSpPr>
        <p:spPr>
          <a:xfrm>
            <a:off x="1480981" y="3429355"/>
            <a:ext cx="1273215" cy="398592"/>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system</a:t>
            </a:r>
          </a:p>
        </p:txBody>
      </p:sp>
      <p:sp>
        <p:nvSpPr>
          <p:cNvPr id="5" name="Rectangle: Rounded Corners 4">
            <a:extLst>
              <a:ext uri="{FF2B5EF4-FFF2-40B4-BE49-F238E27FC236}">
                <a16:creationId xmlns:a16="http://schemas.microsoft.com/office/drawing/2014/main" id="{E34BBF2E-E3E3-B81A-B486-F89115CCA98B}"/>
              </a:ext>
            </a:extLst>
          </p:cNvPr>
          <p:cNvSpPr/>
          <p:nvPr/>
        </p:nvSpPr>
        <p:spPr>
          <a:xfrm>
            <a:off x="5211317" y="3443478"/>
            <a:ext cx="1694148" cy="370800"/>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components</a:t>
            </a:r>
          </a:p>
        </p:txBody>
      </p:sp>
      <p:sp>
        <p:nvSpPr>
          <p:cNvPr id="8" name="Rectangle: Rounded Corners 7">
            <a:extLst>
              <a:ext uri="{FF2B5EF4-FFF2-40B4-BE49-F238E27FC236}">
                <a16:creationId xmlns:a16="http://schemas.microsoft.com/office/drawing/2014/main" id="{3203B618-DEF4-C975-6129-C42EBEA0BB29}"/>
              </a:ext>
            </a:extLst>
          </p:cNvPr>
          <p:cNvSpPr/>
          <p:nvPr/>
        </p:nvSpPr>
        <p:spPr>
          <a:xfrm>
            <a:off x="1564827" y="3913944"/>
            <a:ext cx="1459173" cy="370800"/>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functions</a:t>
            </a:r>
          </a:p>
        </p:txBody>
      </p:sp>
      <p:sp>
        <p:nvSpPr>
          <p:cNvPr id="9" name="Rectangle: Rounded Corners 8">
            <a:extLst>
              <a:ext uri="{FF2B5EF4-FFF2-40B4-BE49-F238E27FC236}">
                <a16:creationId xmlns:a16="http://schemas.microsoft.com/office/drawing/2014/main" id="{AD8B2ADC-F964-28C6-6EED-A46181B57BEC}"/>
              </a:ext>
            </a:extLst>
          </p:cNvPr>
          <p:cNvSpPr/>
          <p:nvPr/>
        </p:nvSpPr>
        <p:spPr>
          <a:xfrm>
            <a:off x="5047204" y="3919022"/>
            <a:ext cx="1694148" cy="341723"/>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dependent</a:t>
            </a:r>
          </a:p>
        </p:txBody>
      </p:sp>
      <p:sp>
        <p:nvSpPr>
          <p:cNvPr id="10" name="Rectangle: Rounded Corners 9">
            <a:extLst>
              <a:ext uri="{FF2B5EF4-FFF2-40B4-BE49-F238E27FC236}">
                <a16:creationId xmlns:a16="http://schemas.microsoft.com/office/drawing/2014/main" id="{2371F622-E8AD-C464-51E0-A593C6DB9D08}"/>
              </a:ext>
            </a:extLst>
          </p:cNvPr>
          <p:cNvSpPr/>
          <p:nvPr/>
        </p:nvSpPr>
        <p:spPr>
          <a:xfrm>
            <a:off x="4282725" y="4330464"/>
            <a:ext cx="1152000" cy="341723"/>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body</a:t>
            </a:r>
          </a:p>
        </p:txBody>
      </p:sp>
      <p:sp>
        <p:nvSpPr>
          <p:cNvPr id="11" name="Rectangle: Rounded Corners 10">
            <a:extLst>
              <a:ext uri="{FF2B5EF4-FFF2-40B4-BE49-F238E27FC236}">
                <a16:creationId xmlns:a16="http://schemas.microsoft.com/office/drawing/2014/main" id="{C9CBFCF0-00E7-7AC6-E122-C388B25D256D}"/>
              </a:ext>
            </a:extLst>
          </p:cNvPr>
          <p:cNvSpPr/>
          <p:nvPr/>
        </p:nvSpPr>
        <p:spPr>
          <a:xfrm>
            <a:off x="6429068" y="4297211"/>
            <a:ext cx="1152000" cy="370800"/>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plant</a:t>
            </a:r>
          </a:p>
        </p:txBody>
      </p:sp>
      <p:sp>
        <p:nvSpPr>
          <p:cNvPr id="12" name="Rectangle: Rounded Corners 11">
            <a:extLst>
              <a:ext uri="{FF2B5EF4-FFF2-40B4-BE49-F238E27FC236}">
                <a16:creationId xmlns:a16="http://schemas.microsoft.com/office/drawing/2014/main" id="{48520607-D3CE-F8FC-982F-0EA2CAF4B290}"/>
              </a:ext>
            </a:extLst>
          </p:cNvPr>
          <p:cNvSpPr/>
          <p:nvPr/>
        </p:nvSpPr>
        <p:spPr>
          <a:xfrm>
            <a:off x="8929275" y="4297211"/>
            <a:ext cx="1656000" cy="370800"/>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ecosystems</a:t>
            </a:r>
          </a:p>
        </p:txBody>
      </p:sp>
      <p:sp>
        <p:nvSpPr>
          <p:cNvPr id="13" name="Rectangle: Rounded Corners 12">
            <a:extLst>
              <a:ext uri="{FF2B5EF4-FFF2-40B4-BE49-F238E27FC236}">
                <a16:creationId xmlns:a16="http://schemas.microsoft.com/office/drawing/2014/main" id="{4836D537-22BB-DD2C-F0C9-80B3C6159C12}"/>
              </a:ext>
            </a:extLst>
          </p:cNvPr>
          <p:cNvSpPr/>
          <p:nvPr/>
        </p:nvSpPr>
        <p:spPr>
          <a:xfrm>
            <a:off x="3237552" y="5268018"/>
            <a:ext cx="1548000"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damaged</a:t>
            </a:r>
          </a:p>
        </p:txBody>
      </p:sp>
      <p:sp>
        <p:nvSpPr>
          <p:cNvPr id="14" name="Rectangle: Rounded Corners 13">
            <a:extLst>
              <a:ext uri="{FF2B5EF4-FFF2-40B4-BE49-F238E27FC236}">
                <a16:creationId xmlns:a16="http://schemas.microsoft.com/office/drawing/2014/main" id="{BFB052A7-96FD-D475-C428-6C20B39E1440}"/>
              </a:ext>
            </a:extLst>
          </p:cNvPr>
          <p:cNvSpPr/>
          <p:nvPr/>
        </p:nvSpPr>
        <p:spPr>
          <a:xfrm>
            <a:off x="631868" y="5690938"/>
            <a:ext cx="1440000"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roots</a:t>
            </a:r>
          </a:p>
        </p:txBody>
      </p:sp>
      <p:sp>
        <p:nvSpPr>
          <p:cNvPr id="15" name="Rectangle: Rounded Corners 14">
            <a:extLst>
              <a:ext uri="{FF2B5EF4-FFF2-40B4-BE49-F238E27FC236}">
                <a16:creationId xmlns:a16="http://schemas.microsoft.com/office/drawing/2014/main" id="{7C0C73EE-02B0-43BF-5BED-E067B18EEA19}"/>
              </a:ext>
            </a:extLst>
          </p:cNvPr>
          <p:cNvSpPr/>
          <p:nvPr/>
        </p:nvSpPr>
        <p:spPr>
          <a:xfrm>
            <a:off x="9479569" y="5690938"/>
            <a:ext cx="798749"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die</a:t>
            </a:r>
          </a:p>
        </p:txBody>
      </p:sp>
      <p:sp>
        <p:nvSpPr>
          <p:cNvPr id="2" name="Slide Number Placeholder 1">
            <a:extLst>
              <a:ext uri="{FF2B5EF4-FFF2-40B4-BE49-F238E27FC236}">
                <a16:creationId xmlns:a16="http://schemas.microsoft.com/office/drawing/2014/main" id="{8F8500EC-48D9-0071-3DE0-D7F57F32E73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dirty="0"/>
          </a:p>
        </p:txBody>
      </p:sp>
    </p:spTree>
    <p:extLst>
      <p:ext uri="{BB962C8B-B14F-4D97-AF65-F5344CB8AC3E}">
        <p14:creationId xmlns:p14="http://schemas.microsoft.com/office/powerpoint/2010/main" val="384200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79ED-9A34-5F52-7EC4-020A90563E4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D67284-10FA-36BA-237B-A2ACB5C333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160</a:t>
            </a:fld>
            <a:endParaRPr lang="en-AU"/>
          </a:p>
        </p:txBody>
      </p:sp>
      <p:sp>
        <p:nvSpPr>
          <p:cNvPr id="11" name="Title 10">
            <a:extLst>
              <a:ext uri="{FF2B5EF4-FFF2-40B4-BE49-F238E27FC236}">
                <a16:creationId xmlns:a16="http://schemas.microsoft.com/office/drawing/2014/main" id="{0F4FEC60-1C7F-9955-F3EB-F8C11BE7DC8F}"/>
              </a:ext>
            </a:extLst>
          </p:cNvPr>
          <p:cNvSpPr>
            <a:spLocks noGrp="1"/>
          </p:cNvSpPr>
          <p:nvPr>
            <p:ph type="title"/>
          </p:nvPr>
        </p:nvSpPr>
        <p:spPr>
          <a:xfrm>
            <a:off x="359999" y="360000"/>
            <a:ext cx="11483999" cy="545601"/>
          </a:xfrm>
        </p:spPr>
        <p:txBody>
          <a:bodyPr/>
          <a:lstStyle/>
          <a:p>
            <a:r>
              <a:rPr lang="en-AU"/>
              <a:t>2.6 The Cane toad ecosystem</a:t>
            </a:r>
          </a:p>
        </p:txBody>
      </p:sp>
      <p:sp>
        <p:nvSpPr>
          <p:cNvPr id="13" name="Text Placeholder 12">
            <a:extLst>
              <a:ext uri="{FF2B5EF4-FFF2-40B4-BE49-F238E27FC236}">
                <a16:creationId xmlns:a16="http://schemas.microsoft.com/office/drawing/2014/main" id="{A734AB84-AD43-370F-926F-5CD6D62E234D}"/>
              </a:ext>
            </a:extLst>
          </p:cNvPr>
          <p:cNvSpPr>
            <a:spLocks noGrp="1"/>
          </p:cNvSpPr>
          <p:nvPr>
            <p:ph type="body" sz="quarter" idx="18"/>
          </p:nvPr>
        </p:nvSpPr>
        <p:spPr>
          <a:xfrm>
            <a:off x="360000" y="982520"/>
            <a:ext cx="11483998" cy="356423"/>
          </a:xfrm>
        </p:spPr>
        <p:txBody>
          <a:bodyPr/>
          <a:lstStyle/>
          <a:p>
            <a:r>
              <a:rPr lang="en-AU"/>
              <a:t>Disruption to the food web</a:t>
            </a:r>
          </a:p>
        </p:txBody>
      </p:sp>
      <p:pic>
        <p:nvPicPr>
          <p:cNvPr id="5" name="Picture 4" descr="a food web">
            <a:extLst>
              <a:ext uri="{FF2B5EF4-FFF2-40B4-BE49-F238E27FC236}">
                <a16:creationId xmlns:a16="http://schemas.microsoft.com/office/drawing/2014/main" id="{74891A2A-BCFE-C0C8-D841-C9DE49F48727}"/>
              </a:ext>
            </a:extLst>
          </p:cNvPr>
          <p:cNvPicPr>
            <a:picLocks noChangeAspect="1"/>
          </p:cNvPicPr>
          <p:nvPr/>
        </p:nvPicPr>
        <p:blipFill>
          <a:blip r:embed="rId3"/>
          <a:stretch>
            <a:fillRect/>
          </a:stretch>
        </p:blipFill>
        <p:spPr>
          <a:xfrm>
            <a:off x="2300287" y="1333437"/>
            <a:ext cx="6879808" cy="5524563"/>
          </a:xfrm>
          <a:prstGeom prst="rect">
            <a:avLst/>
          </a:prstGeom>
        </p:spPr>
      </p:pic>
    </p:spTree>
    <p:extLst>
      <p:ext uri="{BB962C8B-B14F-4D97-AF65-F5344CB8AC3E}">
        <p14:creationId xmlns:p14="http://schemas.microsoft.com/office/powerpoint/2010/main" val="36203617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24765-C19E-CB37-C533-E30E6EA410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D5444E-9A48-8135-0925-0523F93773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161</a:t>
            </a:fld>
            <a:endParaRPr lang="en-AU"/>
          </a:p>
        </p:txBody>
      </p:sp>
      <p:sp>
        <p:nvSpPr>
          <p:cNvPr id="5" name="Title 4">
            <a:extLst>
              <a:ext uri="{FF2B5EF4-FFF2-40B4-BE49-F238E27FC236}">
                <a16:creationId xmlns:a16="http://schemas.microsoft.com/office/drawing/2014/main" id="{69E44E2B-A119-85B7-6EE9-55F77FF94915}"/>
              </a:ext>
            </a:extLst>
          </p:cNvPr>
          <p:cNvSpPr>
            <a:spLocks noGrp="1"/>
          </p:cNvSpPr>
          <p:nvPr>
            <p:ph type="title"/>
          </p:nvPr>
        </p:nvSpPr>
        <p:spPr/>
        <p:txBody>
          <a:bodyPr/>
          <a:lstStyle/>
          <a:p>
            <a:r>
              <a:rPr lang="en-AU">
                <a:cs typeface="Arial"/>
              </a:rPr>
              <a:t>2.7 Endangered and extinct species</a:t>
            </a:r>
          </a:p>
        </p:txBody>
      </p:sp>
      <p:sp>
        <p:nvSpPr>
          <p:cNvPr id="6" name="Text Placeholder 5">
            <a:extLst>
              <a:ext uri="{FF2B5EF4-FFF2-40B4-BE49-F238E27FC236}">
                <a16:creationId xmlns:a16="http://schemas.microsoft.com/office/drawing/2014/main" id="{A305ADB4-86D8-DB19-19BA-C3D2EEE696C0}"/>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350853F4-164C-1083-48D0-3E31D75F27DC}"/>
              </a:ext>
            </a:extLst>
          </p:cNvPr>
          <p:cNvGraphicFramePr>
            <a:graphicFrameLocks noGrp="1"/>
          </p:cNvGraphicFramePr>
          <p:nvPr>
            <p:extLst>
              <p:ext uri="{D42A27DB-BD31-4B8C-83A1-F6EECF244321}">
                <p14:modId xmlns:p14="http://schemas.microsoft.com/office/powerpoint/2010/main" val="3573805567"/>
              </p:ext>
            </p:extLst>
          </p:nvPr>
        </p:nvGraphicFramePr>
        <p:xfrm>
          <a:off x="359998" y="1916174"/>
          <a:ext cx="11126369" cy="370160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dirty="0">
                          <a:solidFill>
                            <a:schemeClr val="dk1"/>
                          </a:solidFill>
                          <a:effectLst/>
                          <a:latin typeface="+mn-lt"/>
                          <a:ea typeface="+mn-ea"/>
                          <a:cs typeface="+mn-cs"/>
                        </a:rPr>
                        <a:t>to describe the role, structure and function of ecosystems</a:t>
                      </a:r>
                      <a:endParaRPr lang="en-AU" sz="20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define endangered and extinct organisms</a:t>
                      </a:r>
                    </a:p>
                    <a:p>
                      <a:pPr marL="285750" indent="-28575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describe endangered and extinct Australian organisms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to extract and organise data from secondary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interpret data on global and local threatened species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to communicate scientific ideas.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present findings appropriate to audience and purpose by constructing a keeper talk.</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6212746"/>
                  </a:ext>
                </a:extLst>
              </a:tr>
            </a:tbl>
          </a:graphicData>
        </a:graphic>
      </p:graphicFrame>
    </p:spTree>
    <p:extLst>
      <p:ext uri="{BB962C8B-B14F-4D97-AF65-F5344CB8AC3E}">
        <p14:creationId xmlns:p14="http://schemas.microsoft.com/office/powerpoint/2010/main" val="28048767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C97E9AB-84FD-4C8B-E7C1-5FCF323C68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B64347-0402-ADCA-FD33-9EB980F9C2EB}"/>
              </a:ext>
            </a:extLst>
          </p:cNvPr>
          <p:cNvSpPr>
            <a:spLocks noGrp="1"/>
          </p:cNvSpPr>
          <p:nvPr>
            <p:ph type="title"/>
          </p:nvPr>
        </p:nvSpPr>
        <p:spPr/>
        <p:txBody>
          <a:bodyPr/>
          <a:lstStyle/>
          <a:p>
            <a:r>
              <a:rPr lang="en-AU">
                <a:solidFill>
                  <a:schemeClr val="accent1"/>
                </a:solidFill>
              </a:rPr>
              <a:t>2.7 Checkpoint – </a:t>
            </a:r>
            <a:r>
              <a:rPr lang="en-AU"/>
              <a:t>q</a:t>
            </a:r>
            <a:r>
              <a:rPr lang="en-AU">
                <a:solidFill>
                  <a:schemeClr val="accent1"/>
                </a:solidFill>
              </a:rPr>
              <a:t>uick quiz on previous content</a:t>
            </a:r>
          </a:p>
        </p:txBody>
      </p:sp>
      <p:sp>
        <p:nvSpPr>
          <p:cNvPr id="2" name="Rectangle: Rounded Corners 1">
            <a:extLst>
              <a:ext uri="{FF2B5EF4-FFF2-40B4-BE49-F238E27FC236}">
                <a16:creationId xmlns:a16="http://schemas.microsoft.com/office/drawing/2014/main" id="{12526EA3-04C1-8BF9-4734-45B80F7F2A58}"/>
              </a:ext>
              <a:ext uri="{C183D7F6-B498-43B3-948B-1728B52AA6E4}">
                <adec:decorative xmlns:adec="http://schemas.microsoft.com/office/drawing/2017/decorative" val="1"/>
              </a:ext>
            </a:extLst>
          </p:cNvPr>
          <p:cNvSpPr/>
          <p:nvPr/>
        </p:nvSpPr>
        <p:spPr>
          <a:xfrm>
            <a:off x="262800" y="1181100"/>
            <a:ext cx="3813900" cy="55149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Mini-challenge">
            <a:extLst>
              <a:ext uri="{FF2B5EF4-FFF2-40B4-BE49-F238E27FC236}">
                <a16:creationId xmlns:a16="http://schemas.microsoft.com/office/drawing/2014/main" id="{4CBE18BA-6A22-E72F-92B8-96A67D9FF741}"/>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2D66B243-BD9F-C36D-D22C-6F3ED9EF5032}"/>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Mini-challenge</a:t>
              </a:r>
              <a:endParaRPr lang="en-US" sz="1600" b="1">
                <a:latin typeface="+mj-lt"/>
              </a:endParaRPr>
            </a:p>
          </p:txBody>
        </p:sp>
        <p:pic>
          <p:nvPicPr>
            <p:cNvPr id="11" name="Graphic 10" descr="Lightbulb and pencil with solid fill">
              <a:extLst>
                <a:ext uri="{FF2B5EF4-FFF2-40B4-BE49-F238E27FC236}">
                  <a16:creationId xmlns:a16="http://schemas.microsoft.com/office/drawing/2014/main" id="{8F8314E8-775C-D371-D44F-ECE62A8A0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3" name="TextBox 2">
            <a:extLst>
              <a:ext uri="{FF2B5EF4-FFF2-40B4-BE49-F238E27FC236}">
                <a16:creationId xmlns:a16="http://schemas.microsoft.com/office/drawing/2014/main" id="{5A0BB529-B752-2CBD-C507-F3613A215123}"/>
              </a:ext>
            </a:extLst>
          </p:cNvPr>
          <p:cNvSpPr txBox="1"/>
          <p:nvPr/>
        </p:nvSpPr>
        <p:spPr>
          <a:xfrm>
            <a:off x="437322" y="2577737"/>
            <a:ext cx="3446701" cy="3938263"/>
          </a:xfrm>
          <a:prstGeom prst="rect">
            <a:avLst/>
          </a:prstGeom>
          <a:noFill/>
        </p:spPr>
        <p:txBody>
          <a:bodyPr wrap="square" lIns="0" tIns="0" rIns="0" bIns="0" rtlCol="0">
            <a:noAutofit/>
          </a:bodyPr>
          <a:lstStyle/>
          <a:p>
            <a:pPr>
              <a:lnSpc>
                <a:spcPct val="150000"/>
              </a:lnSpc>
              <a:spcBef>
                <a:spcPts val="1200"/>
              </a:spcBef>
              <a:spcAft>
                <a:spcPts val="600"/>
              </a:spcAft>
            </a:pPr>
            <a:r>
              <a:rPr lang="en-AU" sz="1800" dirty="0">
                <a:latin typeface="Arial" panose="020B0604020202020204" pitchFamily="34" charset="0"/>
                <a:ea typeface="Calibri" panose="020F0502020204030204" pitchFamily="34" charset="0"/>
              </a:rPr>
              <a:t>Where were cane toads first introduced to Australia?</a:t>
            </a:r>
          </a:p>
          <a:p>
            <a:pPr marL="342900" indent="-342900">
              <a:lnSpc>
                <a:spcPct val="150000"/>
              </a:lnSpc>
              <a:spcBef>
                <a:spcPts val="1200"/>
              </a:spcBef>
              <a:spcAft>
                <a:spcPts val="600"/>
              </a:spcAft>
              <a:buAutoNum type="alphaUcParenR"/>
            </a:pPr>
            <a:r>
              <a:rPr lang="en-AU" sz="1800" dirty="0">
                <a:latin typeface="Arial" panose="020B0604020202020204" pitchFamily="34" charset="0"/>
                <a:ea typeface="Calibri" panose="020F0502020204030204" pitchFamily="34" charset="0"/>
              </a:rPr>
              <a:t>Northern Territory</a:t>
            </a:r>
          </a:p>
          <a:p>
            <a:pPr marL="342900" indent="-342900">
              <a:lnSpc>
                <a:spcPct val="150000"/>
              </a:lnSpc>
              <a:spcBef>
                <a:spcPts val="1200"/>
              </a:spcBef>
              <a:spcAft>
                <a:spcPts val="600"/>
              </a:spcAft>
              <a:buAutoNum type="alphaUcParenR"/>
            </a:pPr>
            <a:r>
              <a:rPr lang="en-AU" sz="1800" dirty="0">
                <a:latin typeface="Arial" panose="020B0604020202020204" pitchFamily="34" charset="0"/>
                <a:ea typeface="Calibri" panose="020F0502020204030204" pitchFamily="34" charset="0"/>
              </a:rPr>
              <a:t>Western Australia</a:t>
            </a:r>
          </a:p>
          <a:p>
            <a:pPr marL="342900" indent="-342900">
              <a:lnSpc>
                <a:spcPct val="150000"/>
              </a:lnSpc>
              <a:spcBef>
                <a:spcPts val="1200"/>
              </a:spcBef>
              <a:spcAft>
                <a:spcPts val="600"/>
              </a:spcAft>
              <a:buAutoNum type="alphaUcParenR"/>
            </a:pPr>
            <a:r>
              <a:rPr lang="en-AU" sz="1800" dirty="0">
                <a:effectLst/>
                <a:latin typeface="Arial" panose="020B0604020202020204" pitchFamily="34" charset="0"/>
                <a:ea typeface="Calibri" panose="020F0502020204030204" pitchFamily="34" charset="0"/>
              </a:rPr>
              <a:t>Queensland</a:t>
            </a:r>
          </a:p>
          <a:p>
            <a:pPr marL="342900" indent="-342900">
              <a:lnSpc>
                <a:spcPct val="150000"/>
              </a:lnSpc>
              <a:spcBef>
                <a:spcPts val="1200"/>
              </a:spcBef>
              <a:spcAft>
                <a:spcPts val="600"/>
              </a:spcAft>
              <a:buAutoNum type="alphaUcParenR"/>
            </a:pPr>
            <a:r>
              <a:rPr lang="en-AU" sz="1800" dirty="0">
                <a:latin typeface="Arial" panose="020B0604020202020204" pitchFamily="34" charset="0"/>
                <a:ea typeface="Calibri" panose="020F0502020204030204" pitchFamily="34" charset="0"/>
              </a:rPr>
              <a:t>New South Wales</a:t>
            </a:r>
            <a:endParaRPr lang="en-AU" sz="1800" dirty="0">
              <a:effectLst/>
              <a:latin typeface="Arial" panose="020B0604020202020204" pitchFamily="34" charset="0"/>
              <a:ea typeface="Calibri" panose="020F0502020204030204" pitchFamily="34" charset="0"/>
            </a:endParaRPr>
          </a:p>
        </p:txBody>
      </p:sp>
      <p:sp>
        <p:nvSpPr>
          <p:cNvPr id="12" name="Rectangle: Rounded Corners 11">
            <a:extLst>
              <a:ext uri="{FF2B5EF4-FFF2-40B4-BE49-F238E27FC236}">
                <a16:creationId xmlns:a16="http://schemas.microsoft.com/office/drawing/2014/main" id="{61DD3147-E02D-8C89-B74F-9ADFE8F5B70C}"/>
              </a:ext>
              <a:ext uri="{C183D7F6-B498-43B3-948B-1728B52AA6E4}">
                <adec:decorative xmlns:adec="http://schemas.microsoft.com/office/drawing/2017/decorative" val="1"/>
              </a:ext>
            </a:extLst>
          </p:cNvPr>
          <p:cNvSpPr/>
          <p:nvPr/>
        </p:nvSpPr>
        <p:spPr>
          <a:xfrm>
            <a:off x="4201750" y="1181099"/>
            <a:ext cx="3813900" cy="5514899"/>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Rounded Corners 31">
            <a:extLst>
              <a:ext uri="{FF2B5EF4-FFF2-40B4-BE49-F238E27FC236}">
                <a16:creationId xmlns:a16="http://schemas.microsoft.com/office/drawing/2014/main" id="{C25D249A-2B8E-C99F-5235-B56F12E722AE}"/>
              </a:ext>
              <a:ext uri="{C183D7F6-B498-43B3-948B-1728B52AA6E4}">
                <adec:decorative xmlns:adec="http://schemas.microsoft.com/office/drawing/2017/decorative" val="1"/>
              </a:ext>
            </a:extLst>
          </p:cNvPr>
          <p:cNvSpPr/>
          <p:nvPr/>
        </p:nvSpPr>
        <p:spPr>
          <a:xfrm>
            <a:off x="8166236" y="1181100"/>
            <a:ext cx="3813900" cy="5514898"/>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Challenge">
            <a:extLst>
              <a:ext uri="{FF2B5EF4-FFF2-40B4-BE49-F238E27FC236}">
                <a16:creationId xmlns:a16="http://schemas.microsoft.com/office/drawing/2014/main" id="{880EC788-EBC5-0AF8-85FB-60619B36F63A}"/>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79A43B9A-3B4E-06BB-0651-AF41E6690C9B}"/>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Challenge</a:t>
              </a:r>
              <a:endParaRPr lang="en-US" sz="1600" b="1">
                <a:latin typeface="+mj-lt"/>
              </a:endParaRPr>
            </a:p>
          </p:txBody>
        </p:sp>
        <p:grpSp>
          <p:nvGrpSpPr>
            <p:cNvPr id="15" name="Group 4">
              <a:extLst>
                <a:ext uri="{FF2B5EF4-FFF2-40B4-BE49-F238E27FC236}">
                  <a16:creationId xmlns:a16="http://schemas.microsoft.com/office/drawing/2014/main" id="{2F4342BC-1F47-473B-6FEE-699AF5EBE837}"/>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1DB06C81-AB03-3A2A-1927-4764CB451E14}"/>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9BCDD100-F785-ABB8-1246-A26DE346CEC4}"/>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DB219787-E3BE-FCEB-9BEF-FE7F6E5CE606}"/>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E89A08A7-A3FE-2F97-D563-33D112214A1C}"/>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692A5AA5-FA13-9F66-A03F-51A281F4D3F8}"/>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0C2F1404-0390-D245-1E8A-14C124020253}"/>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B8E1DEE3-83E6-BBB9-9E0C-A259527B7F19}"/>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6A96122A-9174-20C3-3192-766FFF857C55}"/>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768AAD3E-B17E-81F4-EF11-BAC9F6A93B99}"/>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5" name="TextBox 4">
            <a:extLst>
              <a:ext uri="{FF2B5EF4-FFF2-40B4-BE49-F238E27FC236}">
                <a16:creationId xmlns:a16="http://schemas.microsoft.com/office/drawing/2014/main" id="{C70EA4F1-955E-BB93-ECCA-71DEAB977694}"/>
              </a:ext>
            </a:extLst>
          </p:cNvPr>
          <p:cNvSpPr txBox="1"/>
          <p:nvPr/>
        </p:nvSpPr>
        <p:spPr>
          <a:xfrm>
            <a:off x="4316050" y="2607754"/>
            <a:ext cx="3589700" cy="3908246"/>
          </a:xfrm>
          <a:prstGeom prst="rect">
            <a:avLst/>
          </a:prstGeom>
          <a:noFill/>
        </p:spPr>
        <p:txBody>
          <a:bodyPr wrap="square" lIns="0" tIns="0" rIns="0" bIns="0" rtlCol="0">
            <a:noAutofit/>
          </a:bodyPr>
          <a:lstStyle/>
          <a:p>
            <a:pPr algn="l">
              <a:lnSpc>
                <a:spcPct val="150000"/>
              </a:lnSpc>
            </a:pPr>
            <a:r>
              <a:rPr lang="en-AU" sz="1800">
                <a:effectLst/>
                <a:latin typeface="Arial" panose="020B0604020202020204" pitchFamily="34" charset="0"/>
                <a:ea typeface="Calibri" panose="020F0502020204030204" pitchFamily="34" charset="0"/>
              </a:rPr>
              <a:t>How might conservation actions change populations?</a:t>
            </a:r>
            <a:endParaRPr lang="en-AU" sz="1800"/>
          </a:p>
        </p:txBody>
      </p:sp>
      <p:grpSp>
        <p:nvGrpSpPr>
          <p:cNvPr id="33" name="Group 32" descr="Super challenge">
            <a:extLst>
              <a:ext uri="{FF2B5EF4-FFF2-40B4-BE49-F238E27FC236}">
                <a16:creationId xmlns:a16="http://schemas.microsoft.com/office/drawing/2014/main" id="{3C1AF10A-1969-07E4-0D2C-EADEB169CC9C}"/>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2B5087D2-CEE9-ADF7-1FB2-6009E4E76BA4}"/>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a:latin typeface="+mj-lt"/>
                </a:rPr>
                <a:t>Super challenge</a:t>
              </a:r>
              <a:endParaRPr lang="en-US" sz="1600" b="1">
                <a:latin typeface="+mj-lt"/>
              </a:endParaRPr>
            </a:p>
          </p:txBody>
        </p:sp>
        <p:pic>
          <p:nvPicPr>
            <p:cNvPr id="36" name="Graphic 35">
              <a:extLst>
                <a:ext uri="{FF2B5EF4-FFF2-40B4-BE49-F238E27FC236}">
                  <a16:creationId xmlns:a16="http://schemas.microsoft.com/office/drawing/2014/main" id="{B1C1BEA4-4996-8DEC-80C1-9659AEABAD00}"/>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6" name="TextBox 5">
            <a:extLst>
              <a:ext uri="{FF2B5EF4-FFF2-40B4-BE49-F238E27FC236}">
                <a16:creationId xmlns:a16="http://schemas.microsoft.com/office/drawing/2014/main" id="{232C9635-8D74-1DDA-4739-A261E70412F8}"/>
              </a:ext>
            </a:extLst>
          </p:cNvPr>
          <p:cNvSpPr txBox="1"/>
          <p:nvPr/>
        </p:nvSpPr>
        <p:spPr>
          <a:xfrm>
            <a:off x="8250600" y="2577736"/>
            <a:ext cx="3589700" cy="4032070"/>
          </a:xfrm>
          <a:prstGeom prst="rect">
            <a:avLst/>
          </a:prstGeom>
          <a:noFill/>
        </p:spPr>
        <p:txBody>
          <a:bodyPr wrap="square" lIns="0" tIns="0" rIns="0" bIns="0" rtlCol="0">
            <a:noAutofit/>
          </a:bodyPr>
          <a:lstStyle/>
          <a:p>
            <a:pPr algn="l">
              <a:lnSpc>
                <a:spcPct val="150000"/>
              </a:lnSpc>
            </a:pPr>
            <a:r>
              <a:rPr lang="en-AU" sz="1800">
                <a:effectLst/>
                <a:latin typeface="Arial" panose="020B0604020202020204" pitchFamily="34" charset="0"/>
                <a:ea typeface="Calibri" panose="020F0502020204030204" pitchFamily="34" charset="0"/>
              </a:rPr>
              <a:t>Why are cane toads a threat to native Australian organisms?</a:t>
            </a:r>
            <a:endParaRPr lang="en-AU" sz="1800"/>
          </a:p>
        </p:txBody>
      </p:sp>
      <p:sp>
        <p:nvSpPr>
          <p:cNvPr id="37" name="Slide Number Placeholder 36">
            <a:extLst>
              <a:ext uri="{FF2B5EF4-FFF2-40B4-BE49-F238E27FC236}">
                <a16:creationId xmlns:a16="http://schemas.microsoft.com/office/drawing/2014/main" id="{FDADA6D0-3D57-E6AC-F190-3D3FDE7BA93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162</a:t>
            </a:fld>
            <a:endParaRPr lang="en-AU"/>
          </a:p>
        </p:txBody>
      </p:sp>
    </p:spTree>
    <p:extLst>
      <p:ext uri="{BB962C8B-B14F-4D97-AF65-F5344CB8AC3E}">
        <p14:creationId xmlns:p14="http://schemas.microsoft.com/office/powerpoint/2010/main" val="31311321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163</a:t>
            </a:fld>
            <a:endParaRPr lang="en-AU"/>
          </a:p>
        </p:txBody>
      </p:sp>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a:t>2.7 Endangered species </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a:t>How do we classify threatened species?</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1" y="1567086"/>
            <a:ext cx="6888524" cy="4807835"/>
          </a:xfrm>
        </p:spPr>
        <p:txBody>
          <a:bodyPr/>
          <a:lstStyle/>
          <a:p>
            <a:r>
              <a:rPr lang="en-AU"/>
              <a:t>An endangered species faces a high risk of extinction in the wild due to rapid population decline or habitat loss.</a:t>
            </a:r>
            <a:br>
              <a:rPr lang="en-AU"/>
            </a:br>
            <a:br>
              <a:rPr lang="en-AU"/>
            </a:br>
            <a:r>
              <a:rPr lang="en-AU"/>
              <a:t>A species may be listed under the NSW Biodiversity Conservation Act 2016 as:</a:t>
            </a:r>
          </a:p>
          <a:p>
            <a:pPr marL="342900" indent="-342900">
              <a:buFont typeface="Arial" panose="020B0604020202020204" pitchFamily="34" charset="0"/>
              <a:buChar char="•"/>
            </a:pPr>
            <a:r>
              <a:rPr lang="en-AU"/>
              <a:t>Vulnerable</a:t>
            </a:r>
          </a:p>
          <a:p>
            <a:pPr marL="342900" indent="-342900">
              <a:buFont typeface="Arial" panose="020B0604020202020204" pitchFamily="34" charset="0"/>
              <a:buChar char="•"/>
            </a:pPr>
            <a:r>
              <a:rPr lang="en-AU"/>
              <a:t>Endangered</a:t>
            </a:r>
          </a:p>
          <a:p>
            <a:pPr marL="342900" indent="-342900">
              <a:buFont typeface="Arial" panose="020B0604020202020204" pitchFamily="34" charset="0"/>
              <a:buChar char="•"/>
            </a:pPr>
            <a:r>
              <a:rPr lang="en-AU"/>
              <a:t>Critically endangered, or</a:t>
            </a:r>
          </a:p>
          <a:p>
            <a:pPr marL="342900" indent="-342900">
              <a:buFont typeface="Arial" panose="020B0604020202020204" pitchFamily="34" charset="0"/>
              <a:buChar char="•"/>
            </a:pPr>
            <a:r>
              <a:rPr lang="en-AU"/>
              <a:t>Presumed extinct.</a:t>
            </a:r>
          </a:p>
        </p:txBody>
      </p:sp>
      <p:pic>
        <p:nvPicPr>
          <p:cNvPr id="4" name="Picture 3" descr="Levels of endangered species classification">
            <a:extLst>
              <a:ext uri="{FF2B5EF4-FFF2-40B4-BE49-F238E27FC236}">
                <a16:creationId xmlns:a16="http://schemas.microsoft.com/office/drawing/2014/main" id="{8F638570-A1F3-5756-149D-6A356409B0B9}"/>
              </a:ext>
            </a:extLst>
          </p:cNvPr>
          <p:cNvPicPr>
            <a:picLocks noChangeAspect="1"/>
          </p:cNvPicPr>
          <p:nvPr/>
        </p:nvPicPr>
        <p:blipFill>
          <a:blip r:embed="rId3"/>
          <a:srcRect b="6188"/>
          <a:stretch>
            <a:fillRect/>
          </a:stretch>
        </p:blipFill>
        <p:spPr>
          <a:xfrm>
            <a:off x="7441663" y="1652043"/>
            <a:ext cx="4750337" cy="4430615"/>
          </a:xfrm>
          <a:prstGeom prst="rect">
            <a:avLst/>
          </a:prstGeom>
        </p:spPr>
      </p:pic>
    </p:spTree>
    <p:extLst>
      <p:ext uri="{BB962C8B-B14F-4D97-AF65-F5344CB8AC3E}">
        <p14:creationId xmlns:p14="http://schemas.microsoft.com/office/powerpoint/2010/main" val="20317427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1361-1663-AD29-BE1E-9AD0EB465E5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6DBC3E-2B29-23E3-F1D9-F9339B2B30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164</a:t>
            </a:fld>
            <a:endParaRPr lang="en-AU"/>
          </a:p>
        </p:txBody>
      </p:sp>
      <p:sp>
        <p:nvSpPr>
          <p:cNvPr id="11" name="Title 10">
            <a:extLst>
              <a:ext uri="{FF2B5EF4-FFF2-40B4-BE49-F238E27FC236}">
                <a16:creationId xmlns:a16="http://schemas.microsoft.com/office/drawing/2014/main" id="{729B8082-5594-A8A5-03E1-4DF679F95C4E}"/>
              </a:ext>
            </a:extLst>
          </p:cNvPr>
          <p:cNvSpPr>
            <a:spLocks noGrp="1"/>
          </p:cNvSpPr>
          <p:nvPr>
            <p:ph type="title"/>
          </p:nvPr>
        </p:nvSpPr>
        <p:spPr>
          <a:xfrm>
            <a:off x="359999" y="360000"/>
            <a:ext cx="11483999" cy="545601"/>
          </a:xfrm>
        </p:spPr>
        <p:txBody>
          <a:bodyPr/>
          <a:lstStyle/>
          <a:p>
            <a:r>
              <a:rPr lang="en-AU"/>
              <a:t>2.7 Extinct species </a:t>
            </a:r>
          </a:p>
        </p:txBody>
      </p:sp>
      <p:sp>
        <p:nvSpPr>
          <p:cNvPr id="13" name="Text Placeholder 12">
            <a:extLst>
              <a:ext uri="{FF2B5EF4-FFF2-40B4-BE49-F238E27FC236}">
                <a16:creationId xmlns:a16="http://schemas.microsoft.com/office/drawing/2014/main" id="{DE4E716A-13B2-B853-42AA-E20BB4647087}"/>
              </a:ext>
            </a:extLst>
          </p:cNvPr>
          <p:cNvSpPr>
            <a:spLocks noGrp="1"/>
          </p:cNvSpPr>
          <p:nvPr>
            <p:ph type="body" sz="quarter" idx="18"/>
          </p:nvPr>
        </p:nvSpPr>
        <p:spPr>
          <a:xfrm>
            <a:off x="360000" y="982520"/>
            <a:ext cx="11483998" cy="356423"/>
          </a:xfrm>
        </p:spPr>
        <p:txBody>
          <a:bodyPr/>
          <a:lstStyle/>
          <a:p>
            <a:r>
              <a:rPr lang="en-AU"/>
              <a:t>How do we classify extinct species?</a:t>
            </a:r>
          </a:p>
        </p:txBody>
      </p:sp>
      <p:sp>
        <p:nvSpPr>
          <p:cNvPr id="12" name="Text Placeholder 11">
            <a:extLst>
              <a:ext uri="{FF2B5EF4-FFF2-40B4-BE49-F238E27FC236}">
                <a16:creationId xmlns:a16="http://schemas.microsoft.com/office/drawing/2014/main" id="{C0D97F38-A26D-13A3-4CEE-E247E0AEA2E6}"/>
              </a:ext>
            </a:extLst>
          </p:cNvPr>
          <p:cNvSpPr>
            <a:spLocks noGrp="1"/>
          </p:cNvSpPr>
          <p:nvPr>
            <p:ph type="body" sz="quarter" idx="17"/>
          </p:nvPr>
        </p:nvSpPr>
        <p:spPr>
          <a:xfrm>
            <a:off x="360000" y="1567086"/>
            <a:ext cx="10926835" cy="554409"/>
          </a:xfrm>
        </p:spPr>
        <p:txBody>
          <a:bodyPr/>
          <a:lstStyle/>
          <a:p>
            <a:r>
              <a:rPr lang="en-AU"/>
              <a:t>An extinct species no longer exists because all members of the species have died.</a:t>
            </a:r>
            <a:br>
              <a:rPr lang="en-AU"/>
            </a:br>
            <a:br>
              <a:rPr lang="en-AU"/>
            </a:br>
            <a:endParaRPr lang="en-AU"/>
          </a:p>
        </p:txBody>
      </p:sp>
      <p:sp>
        <p:nvSpPr>
          <p:cNvPr id="5" name="TextBox 4">
            <a:extLst>
              <a:ext uri="{FF2B5EF4-FFF2-40B4-BE49-F238E27FC236}">
                <a16:creationId xmlns:a16="http://schemas.microsoft.com/office/drawing/2014/main" id="{D2B92117-65DE-63C2-2935-C71B451E91E9}"/>
              </a:ext>
            </a:extLst>
          </p:cNvPr>
          <p:cNvSpPr txBox="1"/>
          <p:nvPr/>
        </p:nvSpPr>
        <p:spPr>
          <a:xfrm>
            <a:off x="360000" y="2349638"/>
            <a:ext cx="4710764" cy="4190314"/>
          </a:xfrm>
          <a:prstGeom prst="rect">
            <a:avLst/>
          </a:prstGeom>
          <a:noFill/>
        </p:spPr>
        <p:txBody>
          <a:bodyPr wrap="square">
            <a:spAutoFit/>
          </a:bodyPr>
          <a:lstStyle/>
          <a:p>
            <a:pPr>
              <a:lnSpc>
                <a:spcPct val="150000"/>
              </a:lnSpc>
            </a:pPr>
            <a:r>
              <a:rPr lang="en-AU" sz="2000"/>
              <a:t>A species may be classified as:</a:t>
            </a:r>
          </a:p>
          <a:p>
            <a:pPr marL="342900" indent="-342900">
              <a:lnSpc>
                <a:spcPct val="150000"/>
              </a:lnSpc>
              <a:buFont typeface="Arial" panose="020B0604020202020204" pitchFamily="34" charset="0"/>
              <a:buChar char="•"/>
            </a:pPr>
            <a:r>
              <a:rPr lang="en-AU" sz="2000" b="1"/>
              <a:t>Extinct in the wild</a:t>
            </a:r>
            <a:r>
              <a:rPr lang="en-AU" sz="2000"/>
              <a:t> - when the organism no longer exists in its natural habitat, but some individuals still survive in captivity (like zoos, wildlife parks, or breeding programs).</a:t>
            </a:r>
          </a:p>
          <a:p>
            <a:pPr marL="342900" indent="-342900">
              <a:lnSpc>
                <a:spcPct val="150000"/>
              </a:lnSpc>
              <a:buFont typeface="Arial" panose="020B0604020202020204" pitchFamily="34" charset="0"/>
              <a:buChar char="•"/>
            </a:pPr>
            <a:r>
              <a:rPr lang="en-AU" sz="2000" b="1"/>
              <a:t>Extinct</a:t>
            </a:r>
            <a:r>
              <a:rPr lang="en-AU" sz="2000"/>
              <a:t> - when there are no living individuals left anywhere in the world, including in captivity.</a:t>
            </a:r>
          </a:p>
        </p:txBody>
      </p:sp>
      <p:pic>
        <p:nvPicPr>
          <p:cNvPr id="1026" name="Picture 2" descr="Thylacine">
            <a:extLst>
              <a:ext uri="{FF2B5EF4-FFF2-40B4-BE49-F238E27FC236}">
                <a16:creationId xmlns:a16="http://schemas.microsoft.com/office/drawing/2014/main" id="{5142B5F6-227B-0557-BAF9-66D008106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417" y="2620386"/>
            <a:ext cx="5985800" cy="303654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1">
            <a:extLst>
              <a:ext uri="{FF2B5EF4-FFF2-40B4-BE49-F238E27FC236}">
                <a16:creationId xmlns:a16="http://schemas.microsoft.com/office/drawing/2014/main" id="{A61F662C-5318-E439-6AAB-75AD8E36EC65}"/>
              </a:ext>
            </a:extLst>
          </p:cNvPr>
          <p:cNvSpPr txBox="1">
            <a:spLocks/>
          </p:cNvSpPr>
          <p:nvPr/>
        </p:nvSpPr>
        <p:spPr>
          <a:xfrm>
            <a:off x="5680363" y="5656932"/>
            <a:ext cx="7079672" cy="55441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t>Thylacine (Tasmanian Tiger), declared extinct in 1986 </a:t>
            </a:r>
            <a:endParaRPr lang="en-AU"/>
          </a:p>
        </p:txBody>
      </p:sp>
      <p:sp>
        <p:nvSpPr>
          <p:cNvPr id="10" name="TextBox 9">
            <a:extLst>
              <a:ext uri="{FF2B5EF4-FFF2-40B4-BE49-F238E27FC236}">
                <a16:creationId xmlns:a16="http://schemas.microsoft.com/office/drawing/2014/main" id="{C91C45F8-59C2-0B1F-77F8-7A3886EAB86D}"/>
              </a:ext>
              <a:ext uri="{C183D7F6-B498-43B3-948B-1728B52AA6E4}">
                <adec:decorative xmlns:adec="http://schemas.microsoft.com/office/drawing/2017/decorative" val="1"/>
              </a:ext>
            </a:extLst>
          </p:cNvPr>
          <p:cNvSpPr txBox="1"/>
          <p:nvPr/>
        </p:nvSpPr>
        <p:spPr>
          <a:xfrm>
            <a:off x="6096001" y="6539952"/>
            <a:ext cx="5283200" cy="246221"/>
          </a:xfrm>
          <a:prstGeom prst="rect">
            <a:avLst/>
          </a:prstGeom>
          <a:noFill/>
        </p:spPr>
        <p:txBody>
          <a:bodyPr wrap="square">
            <a:spAutoFit/>
          </a:bodyPr>
          <a:lstStyle/>
          <a:p>
            <a:r>
              <a:rPr lang="en-AU" sz="1000" dirty="0">
                <a:hlinkClick r:id="rId4"/>
              </a:rPr>
              <a:t>Thylacinus cynocephalus white background</a:t>
            </a:r>
            <a:r>
              <a:rPr lang="en-AU" sz="1000" dirty="0"/>
              <a:t> by n202_w1150 is licensed under </a:t>
            </a:r>
            <a:r>
              <a:rPr lang="en-AU" sz="1000" dirty="0">
                <a:hlinkClick r:id="rId5"/>
              </a:rPr>
              <a:t>CC BY 2.0</a:t>
            </a:r>
            <a:endParaRPr lang="en-AU" sz="1000" dirty="0"/>
          </a:p>
        </p:txBody>
      </p:sp>
    </p:spTree>
    <p:extLst>
      <p:ext uri="{BB962C8B-B14F-4D97-AF65-F5344CB8AC3E}">
        <p14:creationId xmlns:p14="http://schemas.microsoft.com/office/powerpoint/2010/main" val="8093826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63A6-0EDD-7DC1-E7D3-11393F2B94E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9D99A-EF2C-269E-2C01-AB1063230B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165</a:t>
            </a:fld>
            <a:endParaRPr lang="en-AU"/>
          </a:p>
        </p:txBody>
      </p:sp>
      <p:sp>
        <p:nvSpPr>
          <p:cNvPr id="11" name="Title 10">
            <a:extLst>
              <a:ext uri="{FF2B5EF4-FFF2-40B4-BE49-F238E27FC236}">
                <a16:creationId xmlns:a16="http://schemas.microsoft.com/office/drawing/2014/main" id="{CD35E11F-00D8-90B8-084A-42BAE1EACC9F}"/>
              </a:ext>
            </a:extLst>
          </p:cNvPr>
          <p:cNvSpPr>
            <a:spLocks noGrp="1"/>
          </p:cNvSpPr>
          <p:nvPr>
            <p:ph type="title"/>
          </p:nvPr>
        </p:nvSpPr>
        <p:spPr>
          <a:xfrm>
            <a:off x="359999" y="360000"/>
            <a:ext cx="11483999" cy="545601"/>
          </a:xfrm>
        </p:spPr>
        <p:txBody>
          <a:bodyPr/>
          <a:lstStyle/>
          <a:p>
            <a:r>
              <a:rPr lang="en-AU"/>
              <a:t>2.7 Factors for extinction</a:t>
            </a:r>
          </a:p>
        </p:txBody>
      </p:sp>
      <p:sp>
        <p:nvSpPr>
          <p:cNvPr id="13" name="Text Placeholder 12">
            <a:extLst>
              <a:ext uri="{FF2B5EF4-FFF2-40B4-BE49-F238E27FC236}">
                <a16:creationId xmlns:a16="http://schemas.microsoft.com/office/drawing/2014/main" id="{5BF18AEF-384C-3B60-6A2E-7DF611A663DB}"/>
              </a:ext>
            </a:extLst>
          </p:cNvPr>
          <p:cNvSpPr>
            <a:spLocks noGrp="1"/>
          </p:cNvSpPr>
          <p:nvPr>
            <p:ph type="body" sz="quarter" idx="18"/>
          </p:nvPr>
        </p:nvSpPr>
        <p:spPr>
          <a:xfrm>
            <a:off x="360000" y="982520"/>
            <a:ext cx="11483998" cy="356423"/>
          </a:xfrm>
        </p:spPr>
        <p:txBody>
          <a:bodyPr/>
          <a:lstStyle/>
          <a:p>
            <a:r>
              <a:rPr lang="en-AU"/>
              <a:t>What leads to organisms becoming endangered or extinct?</a:t>
            </a:r>
          </a:p>
        </p:txBody>
      </p:sp>
      <p:sp>
        <p:nvSpPr>
          <p:cNvPr id="9" name="Rectangle: Rounded Corners 8">
            <a:extLst>
              <a:ext uri="{FF2B5EF4-FFF2-40B4-BE49-F238E27FC236}">
                <a16:creationId xmlns:a16="http://schemas.microsoft.com/office/drawing/2014/main" id="{3D0FE2A1-3A37-CE56-42CA-50F179ECA939}"/>
              </a:ext>
            </a:extLst>
          </p:cNvPr>
          <p:cNvSpPr/>
          <p:nvPr/>
        </p:nvSpPr>
        <p:spPr>
          <a:xfrm>
            <a:off x="359999" y="1557325"/>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Overharvesting</a:t>
            </a:r>
          </a:p>
        </p:txBody>
      </p:sp>
      <p:sp>
        <p:nvSpPr>
          <p:cNvPr id="10" name="Rectangle: Rounded Corners 9">
            <a:extLst>
              <a:ext uri="{FF2B5EF4-FFF2-40B4-BE49-F238E27FC236}">
                <a16:creationId xmlns:a16="http://schemas.microsoft.com/office/drawing/2014/main" id="{64390E6D-7B0C-627C-07DC-E74C4D0F3777}"/>
              </a:ext>
            </a:extLst>
          </p:cNvPr>
          <p:cNvSpPr/>
          <p:nvPr/>
        </p:nvSpPr>
        <p:spPr>
          <a:xfrm>
            <a:off x="4491605" y="1557325"/>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Introduced species</a:t>
            </a:r>
          </a:p>
        </p:txBody>
      </p:sp>
      <p:sp>
        <p:nvSpPr>
          <p:cNvPr id="12" name="Rectangle: Rounded Corners 11">
            <a:extLst>
              <a:ext uri="{FF2B5EF4-FFF2-40B4-BE49-F238E27FC236}">
                <a16:creationId xmlns:a16="http://schemas.microsoft.com/office/drawing/2014/main" id="{BF65DA13-9C9B-72D5-8B30-B5B23B5C3031}"/>
              </a:ext>
            </a:extLst>
          </p:cNvPr>
          <p:cNvSpPr/>
          <p:nvPr/>
        </p:nvSpPr>
        <p:spPr>
          <a:xfrm>
            <a:off x="8436657" y="1544397"/>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Natural disasters</a:t>
            </a:r>
          </a:p>
        </p:txBody>
      </p:sp>
      <p:sp>
        <p:nvSpPr>
          <p:cNvPr id="8" name="Rectangle: Rounded Corners 7">
            <a:extLst>
              <a:ext uri="{FF2B5EF4-FFF2-40B4-BE49-F238E27FC236}">
                <a16:creationId xmlns:a16="http://schemas.microsoft.com/office/drawing/2014/main" id="{DD0BC648-EE7B-17EA-DDD8-7220018092BD}"/>
              </a:ext>
            </a:extLst>
          </p:cNvPr>
          <p:cNvSpPr/>
          <p:nvPr/>
        </p:nvSpPr>
        <p:spPr>
          <a:xfrm>
            <a:off x="4481739" y="2187129"/>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Disease</a:t>
            </a:r>
          </a:p>
        </p:txBody>
      </p:sp>
      <p:sp>
        <p:nvSpPr>
          <p:cNvPr id="14" name="Rectangle: Rounded Corners 13">
            <a:extLst>
              <a:ext uri="{FF2B5EF4-FFF2-40B4-BE49-F238E27FC236}">
                <a16:creationId xmlns:a16="http://schemas.microsoft.com/office/drawing/2014/main" id="{7C55D5E5-FCA7-95B5-4FA3-4B0B61B9496C}"/>
              </a:ext>
            </a:extLst>
          </p:cNvPr>
          <p:cNvSpPr/>
          <p:nvPr/>
        </p:nvSpPr>
        <p:spPr>
          <a:xfrm>
            <a:off x="8436657" y="2215216"/>
            <a:ext cx="3380014" cy="4653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Habitat destruction</a:t>
            </a:r>
          </a:p>
        </p:txBody>
      </p:sp>
      <p:graphicFrame>
        <p:nvGraphicFramePr>
          <p:cNvPr id="2" name="Table 1" descr="Table for student response">
            <a:extLst>
              <a:ext uri="{FF2B5EF4-FFF2-40B4-BE49-F238E27FC236}">
                <a16:creationId xmlns:a16="http://schemas.microsoft.com/office/drawing/2014/main" id="{2AD9F781-5401-FCA5-5423-B1F81D802359}"/>
              </a:ext>
            </a:extLst>
          </p:cNvPr>
          <p:cNvGraphicFramePr>
            <a:graphicFrameLocks noGrp="1"/>
          </p:cNvGraphicFramePr>
          <p:nvPr>
            <p:extLst>
              <p:ext uri="{D42A27DB-BD31-4B8C-83A1-F6EECF244321}">
                <p14:modId xmlns:p14="http://schemas.microsoft.com/office/powerpoint/2010/main" val="2724428236"/>
              </p:ext>
            </p:extLst>
          </p:nvPr>
        </p:nvGraphicFramePr>
        <p:xfrm>
          <a:off x="725714" y="2981373"/>
          <a:ext cx="4752522" cy="3624627"/>
        </p:xfrm>
        <a:graphic>
          <a:graphicData uri="http://schemas.openxmlformats.org/drawingml/2006/table">
            <a:tbl>
              <a:tblPr firstRow="1" bandRow="1">
                <a:tableStyleId>{69012ECD-51FC-41F1-AA8D-1B2483CD663E}</a:tableStyleId>
              </a:tblPr>
              <a:tblGrid>
                <a:gridCol w="4752522">
                  <a:extLst>
                    <a:ext uri="{9D8B030D-6E8A-4147-A177-3AD203B41FA5}">
                      <a16:colId xmlns:a16="http://schemas.microsoft.com/office/drawing/2014/main" val="70595942"/>
                    </a:ext>
                  </a:extLst>
                </a:gridCol>
              </a:tblGrid>
              <a:tr h="460375">
                <a:tc>
                  <a:txBody>
                    <a:bodyPr/>
                    <a:lstStyle/>
                    <a:p>
                      <a:pPr algn="ctr"/>
                      <a:r>
                        <a:rPr lang="en-AU" sz="2400"/>
                        <a:t>HUMAN ACTIVITY</a:t>
                      </a:r>
                    </a:p>
                  </a:txBody>
                  <a:tcPr/>
                </a:tc>
                <a:extLst>
                  <a:ext uri="{0D108BD9-81ED-4DB2-BD59-A6C34878D82A}">
                    <a16:rowId xmlns:a16="http://schemas.microsoft.com/office/drawing/2014/main" val="3189035597"/>
                  </a:ext>
                </a:extLst>
              </a:tr>
              <a:tr h="3164252">
                <a:tc>
                  <a:txBody>
                    <a:bodyPr/>
                    <a:lstStyle/>
                    <a:p>
                      <a:endParaRPr lang="en-AU" dirty="0"/>
                    </a:p>
                  </a:txBody>
                  <a:tcPr/>
                </a:tc>
                <a:extLst>
                  <a:ext uri="{0D108BD9-81ED-4DB2-BD59-A6C34878D82A}">
                    <a16:rowId xmlns:a16="http://schemas.microsoft.com/office/drawing/2014/main" val="720298919"/>
                  </a:ext>
                </a:extLst>
              </a:tr>
            </a:tbl>
          </a:graphicData>
        </a:graphic>
      </p:graphicFrame>
      <p:graphicFrame>
        <p:nvGraphicFramePr>
          <p:cNvPr id="6" name="Table 5" descr="Table for student response">
            <a:extLst>
              <a:ext uri="{FF2B5EF4-FFF2-40B4-BE49-F238E27FC236}">
                <a16:creationId xmlns:a16="http://schemas.microsoft.com/office/drawing/2014/main" id="{62334C0F-25BF-7206-4133-5A9DDBF73DB1}"/>
              </a:ext>
            </a:extLst>
          </p:cNvPr>
          <p:cNvGraphicFramePr>
            <a:graphicFrameLocks noGrp="1"/>
          </p:cNvGraphicFramePr>
          <p:nvPr>
            <p:extLst>
              <p:ext uri="{D42A27DB-BD31-4B8C-83A1-F6EECF244321}">
                <p14:modId xmlns:p14="http://schemas.microsoft.com/office/powerpoint/2010/main" val="862315168"/>
              </p:ext>
            </p:extLst>
          </p:nvPr>
        </p:nvGraphicFramePr>
        <p:xfrm>
          <a:off x="6438333" y="2970589"/>
          <a:ext cx="4752522" cy="3624626"/>
        </p:xfrm>
        <a:graphic>
          <a:graphicData uri="http://schemas.openxmlformats.org/drawingml/2006/table">
            <a:tbl>
              <a:tblPr firstRow="1" bandRow="1">
                <a:tableStyleId>{69012ECD-51FC-41F1-AA8D-1B2483CD663E}</a:tableStyleId>
              </a:tblPr>
              <a:tblGrid>
                <a:gridCol w="4752522">
                  <a:extLst>
                    <a:ext uri="{9D8B030D-6E8A-4147-A177-3AD203B41FA5}">
                      <a16:colId xmlns:a16="http://schemas.microsoft.com/office/drawing/2014/main" val="70595942"/>
                    </a:ext>
                  </a:extLst>
                </a:gridCol>
              </a:tblGrid>
              <a:tr h="465516">
                <a:tc>
                  <a:txBody>
                    <a:bodyPr/>
                    <a:lstStyle/>
                    <a:p>
                      <a:pPr algn="ctr"/>
                      <a:r>
                        <a:rPr lang="en-AU" sz="2400"/>
                        <a:t>NATURAL</a:t>
                      </a:r>
                    </a:p>
                  </a:txBody>
                  <a:tcPr/>
                </a:tc>
                <a:extLst>
                  <a:ext uri="{0D108BD9-81ED-4DB2-BD59-A6C34878D82A}">
                    <a16:rowId xmlns:a16="http://schemas.microsoft.com/office/drawing/2014/main" val="3189035597"/>
                  </a:ext>
                </a:extLst>
              </a:tr>
              <a:tr h="3159110">
                <a:tc>
                  <a:txBody>
                    <a:bodyPr/>
                    <a:lstStyle/>
                    <a:p>
                      <a:endParaRPr lang="en-AU" dirty="0"/>
                    </a:p>
                  </a:txBody>
                  <a:tcPr/>
                </a:tc>
                <a:extLst>
                  <a:ext uri="{0D108BD9-81ED-4DB2-BD59-A6C34878D82A}">
                    <a16:rowId xmlns:a16="http://schemas.microsoft.com/office/drawing/2014/main" val="720298919"/>
                  </a:ext>
                </a:extLst>
              </a:tr>
            </a:tbl>
          </a:graphicData>
        </a:graphic>
      </p:graphicFrame>
    </p:spTree>
    <p:extLst>
      <p:ext uri="{BB962C8B-B14F-4D97-AF65-F5344CB8AC3E}">
        <p14:creationId xmlns:p14="http://schemas.microsoft.com/office/powerpoint/2010/main" val="50579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1.25E-6 3.7037E-7 L -0.26732 0.31181 " pathEditMode="relative" rAng="0" ptsTypes="AA">
                                      <p:cBhvr>
                                        <p:cTn id="10" dur="2000" fill="hold"/>
                                        <p:tgtEl>
                                          <p:spTgt spid="10"/>
                                        </p:tgtEl>
                                        <p:attrNameLst>
                                          <p:attrName>ppt_x</p:attrName>
                                          <p:attrName>ppt_y</p:attrName>
                                        </p:attrNameLst>
                                      </p:cBhvr>
                                      <p:rCtr x="-13372" y="1557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0.3224 0.00069 L -0.10586 0.31921 " pathEditMode="relative" rAng="0" ptsTypes="AA">
                                      <p:cBhvr>
                                        <p:cTn id="18" dur="2000" fill="hold"/>
                                        <p:tgtEl>
                                          <p:spTgt spid="12"/>
                                        </p:tgtEl>
                                        <p:attrNameLst>
                                          <p:attrName>ppt_x</p:attrName>
                                          <p:attrName>ppt_y</p:attrName>
                                        </p:attrNameLst>
                                      </p:cBhvr>
                                      <p:rCtr x="10820" y="15926"/>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0.32604 -0.09537 L -0.59089 0.41598 " pathEditMode="relative" rAng="0" ptsTypes="AA">
                                      <p:cBhvr>
                                        <p:cTn id="26" dur="2000" fill="hold"/>
                                        <p:tgtEl>
                                          <p:spTgt spid="14"/>
                                        </p:tgtEl>
                                        <p:attrNameLst>
                                          <p:attrName>ppt_x</p:attrName>
                                          <p:attrName>ppt_y</p:attrName>
                                        </p:attrNameLst>
                                      </p:cBhvr>
                                      <p:rCtr x="-13242" y="25556"/>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0.00352 -0.09676 L 0.23034 0.35231 " pathEditMode="relative" rAng="0" ptsTypes="AA">
                                      <p:cBhvr>
                                        <p:cTn id="34" dur="2000" fill="hold"/>
                                        <p:tgtEl>
                                          <p:spTgt spid="8"/>
                                        </p:tgtEl>
                                        <p:attrNameLst>
                                          <p:attrName>ppt_x</p:attrName>
                                          <p:attrName>ppt_y</p:attrName>
                                        </p:attrNameLst>
                                      </p:cBhvr>
                                      <p:rCtr x="11693" y="22454"/>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0.34206 -0.00116 L 0.075 0.61389 " pathEditMode="relative" rAng="0" ptsTypes="AA">
                                      <p:cBhvr>
                                        <p:cTn id="42" dur="2000" fill="hold"/>
                                        <p:tgtEl>
                                          <p:spTgt spid="9"/>
                                        </p:tgtEl>
                                        <p:attrNameLst>
                                          <p:attrName>ppt_x</p:attrName>
                                          <p:attrName>ppt_y</p:attrName>
                                        </p:attrNameLst>
                                      </p:cBhvr>
                                      <p:rCtr x="-13359" y="3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animBg="1"/>
      <p:bldP spid="12" grpId="1" animBg="1"/>
      <p:bldP spid="8" grpId="0" animBg="1"/>
      <p:bldP spid="8" grpId="1" animBg="1"/>
      <p:bldP spid="14" grpId="0" animBg="1"/>
      <p:bldP spid="14"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11264-4225-EF07-EAB7-F8A2E54EE21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2455CE-F641-AFDA-3D79-B0718EB469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166</a:t>
            </a:fld>
            <a:endParaRPr lang="en-AU"/>
          </a:p>
        </p:txBody>
      </p:sp>
      <p:sp>
        <p:nvSpPr>
          <p:cNvPr id="6" name="Title 5">
            <a:extLst>
              <a:ext uri="{FF2B5EF4-FFF2-40B4-BE49-F238E27FC236}">
                <a16:creationId xmlns:a16="http://schemas.microsoft.com/office/drawing/2014/main" id="{84D7C797-EE60-3BD8-B569-9AD4369C4822}"/>
              </a:ext>
            </a:extLst>
          </p:cNvPr>
          <p:cNvSpPr>
            <a:spLocks noGrp="1"/>
          </p:cNvSpPr>
          <p:nvPr>
            <p:ph type="title"/>
          </p:nvPr>
        </p:nvSpPr>
        <p:spPr>
          <a:xfrm>
            <a:off x="360000" y="360000"/>
            <a:ext cx="11483998" cy="545601"/>
          </a:xfrm>
        </p:spPr>
        <p:txBody>
          <a:bodyPr/>
          <a:lstStyle/>
          <a:p>
            <a:r>
              <a:rPr lang="en-AU"/>
              <a:t>2.7 Corroboree frog</a:t>
            </a:r>
          </a:p>
        </p:txBody>
      </p:sp>
      <p:sp>
        <p:nvSpPr>
          <p:cNvPr id="3" name="Text Placeholder 12">
            <a:extLst>
              <a:ext uri="{FF2B5EF4-FFF2-40B4-BE49-F238E27FC236}">
                <a16:creationId xmlns:a16="http://schemas.microsoft.com/office/drawing/2014/main" id="{9B249830-AB5C-233B-B106-9BA38D619A9C}"/>
              </a:ext>
            </a:extLst>
          </p:cNvPr>
          <p:cNvSpPr>
            <a:spLocks noGrp="1"/>
          </p:cNvSpPr>
          <p:nvPr>
            <p:ph type="body" sz="quarter" idx="18"/>
          </p:nvPr>
        </p:nvSpPr>
        <p:spPr>
          <a:xfrm>
            <a:off x="360000" y="982520"/>
            <a:ext cx="11483998" cy="356423"/>
          </a:xfrm>
        </p:spPr>
        <p:txBody>
          <a:bodyPr/>
          <a:lstStyle/>
          <a:p>
            <a:r>
              <a:rPr lang="en-AU"/>
              <a:t>Corroboree Frog Keeper Talk at Taronga Zoo Sydney</a:t>
            </a:r>
          </a:p>
        </p:txBody>
      </p:sp>
      <p:pic>
        <p:nvPicPr>
          <p:cNvPr id="8" name="Picture 7" descr="Screenshot of youtube video on Corroboree frog">
            <a:hlinkClick r:id="rId3"/>
            <a:extLst>
              <a:ext uri="{FF2B5EF4-FFF2-40B4-BE49-F238E27FC236}">
                <a16:creationId xmlns:a16="http://schemas.microsoft.com/office/drawing/2014/main" id="{A7720072-0376-8575-01F9-40AC2E6FAEA1}"/>
              </a:ext>
            </a:extLst>
          </p:cNvPr>
          <p:cNvPicPr>
            <a:picLocks noChangeAspect="1"/>
          </p:cNvPicPr>
          <p:nvPr/>
        </p:nvPicPr>
        <p:blipFill>
          <a:blip r:embed="rId4"/>
          <a:srcRect t="2511"/>
          <a:stretch>
            <a:fillRect/>
          </a:stretch>
        </p:blipFill>
        <p:spPr>
          <a:xfrm>
            <a:off x="2171151" y="1696895"/>
            <a:ext cx="7849695" cy="4290639"/>
          </a:xfrm>
          <a:prstGeom prst="rect">
            <a:avLst/>
          </a:prstGeom>
        </p:spPr>
      </p:pic>
      <p:sp>
        <p:nvSpPr>
          <p:cNvPr id="5" name="Text Placeholder 11">
            <a:extLst>
              <a:ext uri="{FF2B5EF4-FFF2-40B4-BE49-F238E27FC236}">
                <a16:creationId xmlns:a16="http://schemas.microsoft.com/office/drawing/2014/main" id="{30B92036-45A9-0469-E988-F4C3FDE9BEBC}"/>
              </a:ext>
            </a:extLst>
          </p:cNvPr>
          <p:cNvSpPr txBox="1">
            <a:spLocks/>
          </p:cNvSpPr>
          <p:nvPr/>
        </p:nvSpPr>
        <p:spPr>
          <a:xfrm>
            <a:off x="2375247" y="6141591"/>
            <a:ext cx="7441505" cy="554409"/>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u="sng">
                <a:hlinkClick r:id="rId3"/>
              </a:rPr>
              <a:t>Corroboree Frog Keeper Talk at Taronga Zoo Sydney (7:25)</a:t>
            </a:r>
            <a:br>
              <a:rPr lang="en-AU"/>
            </a:br>
            <a:br>
              <a:rPr lang="en-AU"/>
            </a:br>
            <a:endParaRPr lang="en-AU"/>
          </a:p>
        </p:txBody>
      </p:sp>
      <p:pic>
        <p:nvPicPr>
          <p:cNvPr id="9" name="Picture 8">
            <a:hlinkClick r:id="rId3"/>
            <a:extLst>
              <a:ext uri="{FF2B5EF4-FFF2-40B4-BE49-F238E27FC236}">
                <a16:creationId xmlns:a16="http://schemas.microsoft.com/office/drawing/2014/main" id="{4A61A64A-A808-ECFE-9B19-7997195F602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0328" y="2902699"/>
            <a:ext cx="1774076" cy="1774075"/>
          </a:xfrm>
          <a:prstGeom prst="rect">
            <a:avLst/>
          </a:prstGeom>
        </p:spPr>
      </p:pic>
    </p:spTree>
    <p:extLst>
      <p:ext uri="{BB962C8B-B14F-4D97-AF65-F5344CB8AC3E}">
        <p14:creationId xmlns:p14="http://schemas.microsoft.com/office/powerpoint/2010/main" val="87101183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3FFFD-3C09-058D-2FC3-EDA0E12B3BE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5E1F14-0952-1ABB-92B6-0EFB803413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167</a:t>
            </a:fld>
            <a:endParaRPr lang="en-AU"/>
          </a:p>
        </p:txBody>
      </p:sp>
      <p:sp>
        <p:nvSpPr>
          <p:cNvPr id="11" name="Title 10">
            <a:extLst>
              <a:ext uri="{FF2B5EF4-FFF2-40B4-BE49-F238E27FC236}">
                <a16:creationId xmlns:a16="http://schemas.microsoft.com/office/drawing/2014/main" id="{1B5280F0-D20B-53EC-F17A-C9EDB633C03B}"/>
              </a:ext>
            </a:extLst>
          </p:cNvPr>
          <p:cNvSpPr>
            <a:spLocks noGrp="1"/>
          </p:cNvSpPr>
          <p:nvPr>
            <p:ph type="title"/>
          </p:nvPr>
        </p:nvSpPr>
        <p:spPr>
          <a:xfrm>
            <a:off x="359999" y="360000"/>
            <a:ext cx="11483999" cy="545601"/>
          </a:xfrm>
        </p:spPr>
        <p:txBody>
          <a:bodyPr/>
          <a:lstStyle/>
          <a:p>
            <a:r>
              <a:rPr lang="en-AU"/>
              <a:t>2.7 Globally threatened species (1 of 2)</a:t>
            </a:r>
          </a:p>
        </p:txBody>
      </p:sp>
      <p:sp>
        <p:nvSpPr>
          <p:cNvPr id="13" name="Text Placeholder 12">
            <a:extLst>
              <a:ext uri="{FF2B5EF4-FFF2-40B4-BE49-F238E27FC236}">
                <a16:creationId xmlns:a16="http://schemas.microsoft.com/office/drawing/2014/main" id="{AFC7331E-E31E-105F-FB5D-0CAD8B027FDF}"/>
              </a:ext>
            </a:extLst>
          </p:cNvPr>
          <p:cNvSpPr>
            <a:spLocks noGrp="1"/>
          </p:cNvSpPr>
          <p:nvPr>
            <p:ph type="body" sz="quarter" idx="18"/>
          </p:nvPr>
        </p:nvSpPr>
        <p:spPr>
          <a:xfrm>
            <a:off x="360000" y="982520"/>
            <a:ext cx="11483998" cy="356423"/>
          </a:xfrm>
        </p:spPr>
        <p:txBody>
          <a:bodyPr/>
          <a:lstStyle/>
          <a:p>
            <a:r>
              <a:rPr lang="en-AU"/>
              <a:t>What do you notice? What do you wonder?</a:t>
            </a:r>
          </a:p>
        </p:txBody>
      </p:sp>
      <p:pic>
        <p:nvPicPr>
          <p:cNvPr id="4" name="Picture 3" descr="Threatened mammal species, 2018 by Our world in data ">
            <a:extLst>
              <a:ext uri="{FF2B5EF4-FFF2-40B4-BE49-F238E27FC236}">
                <a16:creationId xmlns:a16="http://schemas.microsoft.com/office/drawing/2014/main" id="{E7CF3FBA-D5A9-76E8-4CF0-B310B2C67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603" y="1338944"/>
            <a:ext cx="6209130" cy="5159056"/>
          </a:xfrm>
          <a:prstGeom prst="rect">
            <a:avLst/>
          </a:prstGeom>
        </p:spPr>
      </p:pic>
      <p:sp>
        <p:nvSpPr>
          <p:cNvPr id="6" name="TextBox 5">
            <a:extLst>
              <a:ext uri="{FF2B5EF4-FFF2-40B4-BE49-F238E27FC236}">
                <a16:creationId xmlns:a16="http://schemas.microsoft.com/office/drawing/2014/main" id="{F958FB77-E70F-B1BA-E17A-6DB6808887E8}"/>
              </a:ext>
              <a:ext uri="{C183D7F6-B498-43B3-948B-1728B52AA6E4}">
                <adec:decorative xmlns:adec="http://schemas.microsoft.com/office/drawing/2017/decorative" val="1"/>
              </a:ext>
            </a:extLst>
          </p:cNvPr>
          <p:cNvSpPr txBox="1"/>
          <p:nvPr/>
        </p:nvSpPr>
        <p:spPr>
          <a:xfrm>
            <a:off x="3415939" y="6482889"/>
            <a:ext cx="5360120" cy="246221"/>
          </a:xfrm>
          <a:prstGeom prst="rect">
            <a:avLst/>
          </a:prstGeom>
          <a:noFill/>
        </p:spPr>
        <p:txBody>
          <a:bodyPr wrap="square">
            <a:spAutoFit/>
          </a:bodyPr>
          <a:lstStyle/>
          <a:p>
            <a:r>
              <a:rPr lang="en-AU" sz="1000" dirty="0">
                <a:hlinkClick r:id="rId4"/>
              </a:rPr>
              <a:t>Threatened mammal species, 2018 </a:t>
            </a:r>
            <a:r>
              <a:rPr lang="en-AU" sz="1000" dirty="0"/>
              <a:t>by Our world in data is licensed under </a:t>
            </a:r>
            <a:r>
              <a:rPr lang="en-AU" sz="1000" dirty="0">
                <a:hlinkClick r:id="rId5"/>
              </a:rPr>
              <a:t>CC BY 4.0</a:t>
            </a:r>
            <a:endParaRPr lang="en-AU" sz="1000" dirty="0"/>
          </a:p>
        </p:txBody>
      </p:sp>
    </p:spTree>
    <p:extLst>
      <p:ext uri="{BB962C8B-B14F-4D97-AF65-F5344CB8AC3E}">
        <p14:creationId xmlns:p14="http://schemas.microsoft.com/office/powerpoint/2010/main" val="31351290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80347-7A52-3BAC-5A7C-63E01071E78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F56657-5A68-89BD-E575-0AC38651608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168</a:t>
            </a:fld>
            <a:endParaRPr lang="en-AU"/>
          </a:p>
        </p:txBody>
      </p:sp>
      <p:sp>
        <p:nvSpPr>
          <p:cNvPr id="11" name="Title 10">
            <a:extLst>
              <a:ext uri="{FF2B5EF4-FFF2-40B4-BE49-F238E27FC236}">
                <a16:creationId xmlns:a16="http://schemas.microsoft.com/office/drawing/2014/main" id="{A1A8A543-B8F0-07EA-3C28-206A6DC79D55}"/>
              </a:ext>
            </a:extLst>
          </p:cNvPr>
          <p:cNvSpPr>
            <a:spLocks noGrp="1"/>
          </p:cNvSpPr>
          <p:nvPr>
            <p:ph type="title"/>
          </p:nvPr>
        </p:nvSpPr>
        <p:spPr>
          <a:xfrm>
            <a:off x="359999" y="360000"/>
            <a:ext cx="11483999" cy="545601"/>
          </a:xfrm>
        </p:spPr>
        <p:txBody>
          <a:bodyPr/>
          <a:lstStyle/>
          <a:p>
            <a:r>
              <a:rPr lang="en-AU"/>
              <a:t>2.7 Globally threatened species (2 of 2) </a:t>
            </a:r>
          </a:p>
        </p:txBody>
      </p:sp>
      <p:sp>
        <p:nvSpPr>
          <p:cNvPr id="13" name="Text Placeholder 12">
            <a:extLst>
              <a:ext uri="{FF2B5EF4-FFF2-40B4-BE49-F238E27FC236}">
                <a16:creationId xmlns:a16="http://schemas.microsoft.com/office/drawing/2014/main" id="{66BDB759-4FC1-42BE-A3AE-E39FD8B7085E}"/>
              </a:ext>
            </a:extLst>
          </p:cNvPr>
          <p:cNvSpPr>
            <a:spLocks noGrp="1"/>
          </p:cNvSpPr>
          <p:nvPr>
            <p:ph type="body" sz="quarter" idx="18"/>
          </p:nvPr>
        </p:nvSpPr>
        <p:spPr>
          <a:xfrm>
            <a:off x="360000" y="982520"/>
            <a:ext cx="11483998" cy="356423"/>
          </a:xfrm>
        </p:spPr>
        <p:txBody>
          <a:bodyPr/>
          <a:lstStyle/>
          <a:p>
            <a:r>
              <a:rPr lang="en-AU" dirty="0"/>
              <a:t>What do you notice? What do you wonder?</a:t>
            </a:r>
          </a:p>
        </p:txBody>
      </p:sp>
      <p:pic>
        <p:nvPicPr>
          <p:cNvPr id="4" name="Picture 3" descr="Threatened endemic bird species, 2020 by Our world in data ">
            <a:extLst>
              <a:ext uri="{FF2B5EF4-FFF2-40B4-BE49-F238E27FC236}">
                <a16:creationId xmlns:a16="http://schemas.microsoft.com/office/drawing/2014/main" id="{176E4744-2B22-60C6-5DD2-DF1FD92A4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036" y="1548283"/>
            <a:ext cx="7037600" cy="4967717"/>
          </a:xfrm>
          <a:prstGeom prst="rect">
            <a:avLst/>
          </a:prstGeom>
        </p:spPr>
      </p:pic>
      <p:sp>
        <p:nvSpPr>
          <p:cNvPr id="6" name="TextBox 5">
            <a:extLst>
              <a:ext uri="{FF2B5EF4-FFF2-40B4-BE49-F238E27FC236}">
                <a16:creationId xmlns:a16="http://schemas.microsoft.com/office/drawing/2014/main" id="{A0E2ED4E-3D23-6981-9B1E-F18BB1E5BA5B}"/>
              </a:ext>
              <a:ext uri="{C183D7F6-B498-43B3-948B-1728B52AA6E4}">
                <adec:decorative xmlns:adec="http://schemas.microsoft.com/office/drawing/2017/decorative" val="1"/>
              </a:ext>
            </a:extLst>
          </p:cNvPr>
          <p:cNvSpPr txBox="1"/>
          <p:nvPr/>
        </p:nvSpPr>
        <p:spPr>
          <a:xfrm>
            <a:off x="3653979" y="6572889"/>
            <a:ext cx="5837261" cy="246221"/>
          </a:xfrm>
          <a:prstGeom prst="rect">
            <a:avLst/>
          </a:prstGeom>
          <a:noFill/>
        </p:spPr>
        <p:txBody>
          <a:bodyPr wrap="square">
            <a:spAutoFit/>
          </a:bodyPr>
          <a:lstStyle/>
          <a:p>
            <a:r>
              <a:rPr lang="en-AU" sz="1000" dirty="0">
                <a:hlinkClick r:id="rId4"/>
              </a:rPr>
              <a:t>Threatened endemic bird species, 2020 </a:t>
            </a:r>
            <a:r>
              <a:rPr lang="en-AU" sz="1000" dirty="0"/>
              <a:t>by Our world in data is licensed under </a:t>
            </a:r>
            <a:r>
              <a:rPr lang="en-AU" sz="1000" dirty="0">
                <a:hlinkClick r:id="rId5"/>
              </a:rPr>
              <a:t>CC BY 4.0</a:t>
            </a:r>
            <a:endParaRPr lang="en-AU" sz="1000" dirty="0"/>
          </a:p>
        </p:txBody>
      </p:sp>
    </p:spTree>
    <p:extLst>
      <p:ext uri="{BB962C8B-B14F-4D97-AF65-F5344CB8AC3E}">
        <p14:creationId xmlns:p14="http://schemas.microsoft.com/office/powerpoint/2010/main" val="143589575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5F5AF-3AFD-CC0B-627F-84C548257BB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63653D-CF41-11DB-A538-083466F628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169</a:t>
            </a:fld>
            <a:endParaRPr lang="en-AU"/>
          </a:p>
        </p:txBody>
      </p:sp>
      <p:sp>
        <p:nvSpPr>
          <p:cNvPr id="11" name="Title 10">
            <a:extLst>
              <a:ext uri="{FF2B5EF4-FFF2-40B4-BE49-F238E27FC236}">
                <a16:creationId xmlns:a16="http://schemas.microsoft.com/office/drawing/2014/main" id="{5DA6954D-724E-96F1-AD18-CC9059284BD1}"/>
              </a:ext>
            </a:extLst>
          </p:cNvPr>
          <p:cNvSpPr>
            <a:spLocks noGrp="1"/>
          </p:cNvSpPr>
          <p:nvPr>
            <p:ph type="title"/>
          </p:nvPr>
        </p:nvSpPr>
        <p:spPr>
          <a:xfrm>
            <a:off x="359999" y="360000"/>
            <a:ext cx="11483999" cy="545601"/>
          </a:xfrm>
        </p:spPr>
        <p:txBody>
          <a:bodyPr/>
          <a:lstStyle/>
          <a:p>
            <a:r>
              <a:rPr lang="en-AU"/>
              <a:t>2.7 NSW threatened species </a:t>
            </a:r>
          </a:p>
        </p:txBody>
      </p:sp>
      <p:sp>
        <p:nvSpPr>
          <p:cNvPr id="13" name="Text Placeholder 12">
            <a:extLst>
              <a:ext uri="{FF2B5EF4-FFF2-40B4-BE49-F238E27FC236}">
                <a16:creationId xmlns:a16="http://schemas.microsoft.com/office/drawing/2014/main" id="{7AD51AF7-8DA3-00FD-5337-CBCAEF493133}"/>
              </a:ext>
            </a:extLst>
          </p:cNvPr>
          <p:cNvSpPr>
            <a:spLocks noGrp="1"/>
          </p:cNvSpPr>
          <p:nvPr>
            <p:ph type="body" sz="quarter" idx="18"/>
          </p:nvPr>
        </p:nvSpPr>
        <p:spPr>
          <a:xfrm>
            <a:off x="360000" y="982520"/>
            <a:ext cx="11483998" cy="356423"/>
          </a:xfrm>
        </p:spPr>
        <p:txBody>
          <a:bodyPr/>
          <a:lstStyle/>
          <a:p>
            <a:r>
              <a:rPr lang="en-AU"/>
              <a:t>What do you notice? What do you wonder?</a:t>
            </a:r>
          </a:p>
        </p:txBody>
      </p:sp>
      <p:pic>
        <p:nvPicPr>
          <p:cNvPr id="5" name="Picture 4" descr="Number of threatened animal species listings in NSW 1995–2024 by NSW EPA ">
            <a:extLst>
              <a:ext uri="{FF2B5EF4-FFF2-40B4-BE49-F238E27FC236}">
                <a16:creationId xmlns:a16="http://schemas.microsoft.com/office/drawing/2014/main" id="{ABBE53AE-2C15-2048-30B6-B64D4F48D347}"/>
              </a:ext>
            </a:extLst>
          </p:cNvPr>
          <p:cNvPicPr>
            <a:picLocks noChangeAspect="1"/>
          </p:cNvPicPr>
          <p:nvPr/>
        </p:nvPicPr>
        <p:blipFill>
          <a:blip r:embed="rId3"/>
          <a:stretch>
            <a:fillRect/>
          </a:stretch>
        </p:blipFill>
        <p:spPr>
          <a:xfrm>
            <a:off x="2395959" y="1853796"/>
            <a:ext cx="7762973" cy="4519889"/>
          </a:xfrm>
          <a:prstGeom prst="rect">
            <a:avLst/>
          </a:prstGeom>
        </p:spPr>
      </p:pic>
      <p:sp>
        <p:nvSpPr>
          <p:cNvPr id="6" name="TextBox 5">
            <a:extLst>
              <a:ext uri="{FF2B5EF4-FFF2-40B4-BE49-F238E27FC236}">
                <a16:creationId xmlns:a16="http://schemas.microsoft.com/office/drawing/2014/main" id="{BE4956E6-027B-5973-6FE9-AAD93C3F02F1}"/>
              </a:ext>
              <a:ext uri="{C183D7F6-B498-43B3-948B-1728B52AA6E4}">
                <adec:decorative xmlns:adec="http://schemas.microsoft.com/office/drawing/2017/decorative" val="1"/>
              </a:ext>
            </a:extLst>
          </p:cNvPr>
          <p:cNvSpPr txBox="1"/>
          <p:nvPr/>
        </p:nvSpPr>
        <p:spPr>
          <a:xfrm>
            <a:off x="1313305" y="6516000"/>
            <a:ext cx="10170695" cy="246221"/>
          </a:xfrm>
          <a:prstGeom prst="rect">
            <a:avLst/>
          </a:prstGeom>
          <a:noFill/>
        </p:spPr>
        <p:txBody>
          <a:bodyPr wrap="square">
            <a:spAutoFit/>
          </a:bodyPr>
          <a:lstStyle/>
          <a:p>
            <a:r>
              <a:rPr lang="en-AU" sz="1000" dirty="0">
                <a:hlinkClick r:id="rId4"/>
              </a:rPr>
              <a:t>Number of threatened animal species listings in NSW 1995–2024 </a:t>
            </a:r>
            <a:r>
              <a:rPr lang="en-AU" sz="1000" dirty="0"/>
              <a:t>by NSW EPA is licensed under </a:t>
            </a:r>
            <a:r>
              <a:rPr lang="en-AU" sz="1000" dirty="0">
                <a:hlinkClick r:id="rId5"/>
              </a:rPr>
              <a:t>© State of New South Wales through the Environment Protection Authority</a:t>
            </a:r>
            <a:endParaRPr lang="en-AU" sz="1000" dirty="0"/>
          </a:p>
        </p:txBody>
      </p:sp>
    </p:spTree>
    <p:extLst>
      <p:ext uri="{BB962C8B-B14F-4D97-AF65-F5344CB8AC3E}">
        <p14:creationId xmlns:p14="http://schemas.microsoft.com/office/powerpoint/2010/main" val="1286924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C0AE1-4E4D-5E34-0325-3794B0AED7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0D3C55-64AA-89C5-0877-B0AA91E8CC04}"/>
              </a:ext>
            </a:extLst>
          </p:cNvPr>
          <p:cNvSpPr>
            <a:spLocks noGrp="1"/>
          </p:cNvSpPr>
          <p:nvPr>
            <p:ph type="title"/>
          </p:nvPr>
        </p:nvSpPr>
        <p:spPr/>
        <p:txBody>
          <a:bodyPr/>
          <a:lstStyle/>
          <a:p>
            <a:r>
              <a:rPr lang="en-AU" dirty="0"/>
              <a:t>1.1 Humans as organisms</a:t>
            </a:r>
          </a:p>
        </p:txBody>
      </p:sp>
      <p:sp>
        <p:nvSpPr>
          <p:cNvPr id="15" name="TextBox 14">
            <a:extLst>
              <a:ext uri="{FF2B5EF4-FFF2-40B4-BE49-F238E27FC236}">
                <a16:creationId xmlns:a16="http://schemas.microsoft.com/office/drawing/2014/main" id="{A4230AF6-ED35-626C-6C7D-627385855704}"/>
              </a:ext>
            </a:extLst>
          </p:cNvPr>
          <p:cNvSpPr txBox="1"/>
          <p:nvPr/>
        </p:nvSpPr>
        <p:spPr>
          <a:xfrm>
            <a:off x="360000" y="1493108"/>
            <a:ext cx="5736000" cy="2793842"/>
          </a:xfrm>
          <a:prstGeom prst="rect">
            <a:avLst/>
          </a:prstGeom>
          <a:noFill/>
        </p:spPr>
        <p:txBody>
          <a:bodyPr wrap="square">
            <a:spAutoFit/>
          </a:bodyPr>
          <a:lstStyle/>
          <a:p>
            <a:pPr>
              <a:lnSpc>
                <a:spcPct val="150000"/>
              </a:lnSpc>
            </a:pPr>
            <a:r>
              <a:rPr lang="en-AU" dirty="0"/>
              <a:t>Humans are multicellular organisms.</a:t>
            </a:r>
          </a:p>
          <a:p>
            <a:pPr>
              <a:lnSpc>
                <a:spcPct val="150000"/>
              </a:lnSpc>
            </a:pPr>
            <a:endParaRPr lang="en-AU" dirty="0"/>
          </a:p>
          <a:p>
            <a:pPr>
              <a:lnSpc>
                <a:spcPct val="150000"/>
              </a:lnSpc>
            </a:pPr>
            <a:r>
              <a:rPr lang="en-AU" dirty="0"/>
              <a:t>The human body is made up of many organ systems. For example, the digestive system. </a:t>
            </a:r>
          </a:p>
        </p:txBody>
      </p:sp>
      <p:pic>
        <p:nvPicPr>
          <p:cNvPr id="6" name="Picture 5" descr="An image showing the outline of a human torso which is transparent showing organs, veins and arteries beneath the skin">
            <a:extLst>
              <a:ext uri="{FF2B5EF4-FFF2-40B4-BE49-F238E27FC236}">
                <a16:creationId xmlns:a16="http://schemas.microsoft.com/office/drawing/2014/main" id="{79F7BCC5-A5E0-BA52-0379-BB0D3CA31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05" b="99793" l="593" r="95549">
                        <a14:foregroundMark x1="42582" y1="8610" x2="42582" y2="8610"/>
                        <a14:foregroundMark x1="39318" y1="8610" x2="37092" y2="14523"/>
                        <a14:foregroundMark x1="37092" y1="14523" x2="39318" y2="12967"/>
                        <a14:foregroundMark x1="60237" y1="5602" x2="47329" y2="3008"/>
                        <a14:foregroundMark x1="47329" y1="3008" x2="43769" y2="4461"/>
                        <a14:foregroundMark x1="18249" y1="43568" x2="16172" y2="65560"/>
                        <a14:foregroundMark x1="9496" y1="84647" x2="7567" y2="97510"/>
                        <a14:foregroundMark x1="7567" y1="97510" x2="14985" y2="94710"/>
                        <a14:foregroundMark x1="14985" y1="94710" x2="15282" y2="90871"/>
                        <a14:foregroundMark x1="54006" y1="84544" x2="49110" y2="91079"/>
                        <a14:foregroundMark x1="49110" y1="91079" x2="34125" y2="96888"/>
                        <a14:foregroundMark x1="34125" y1="96888" x2="41543" y2="98237"/>
                        <a14:foregroundMark x1="41543" y1="98237" x2="74332" y2="94813"/>
                        <a14:foregroundMark x1="74332" y1="94813" x2="75074" y2="96162"/>
                        <a14:foregroundMark x1="87834" y1="96058" x2="95549" y2="99585"/>
                        <a14:foregroundMark x1="95549" y1="99585" x2="95401" y2="99378"/>
                        <a14:foregroundMark x1="75668" y1="98029" x2="39614" y2="99793"/>
                        <a14:foregroundMark x1="39614" y1="99793" x2="27300" y2="98133"/>
                        <a14:foregroundMark x1="27300" y1="98133" x2="25074" y2="98444"/>
                        <a14:foregroundMark x1="6380" y1="98444" x2="593" y2="99170"/>
                        <a14:foregroundMark x1="83828" y1="58091" x2="85015" y2="65249"/>
                        <a14:foregroundMark x1="85015" y1="65249" x2="85905" y2="66805"/>
                        <a14:foregroundMark x1="85757" y1="67324" x2="85905" y2="68983"/>
                      </a14:backgroundRemoval>
                    </a14:imgEffect>
                  </a14:imgLayer>
                </a14:imgProps>
              </a:ext>
              <a:ext uri="{28A0092B-C50C-407E-A947-70E740481C1C}">
                <a14:useLocalDpi xmlns:a14="http://schemas.microsoft.com/office/drawing/2010/main" val="0"/>
              </a:ext>
            </a:extLst>
          </a:blip>
          <a:stretch>
            <a:fillRect/>
          </a:stretch>
        </p:blipFill>
        <p:spPr>
          <a:xfrm>
            <a:off x="7107941" y="409952"/>
            <a:ext cx="3856756" cy="5521979"/>
          </a:xfrm>
          <a:prstGeom prst="rect">
            <a:avLst/>
          </a:prstGeom>
        </p:spPr>
      </p:pic>
      <p:sp>
        <p:nvSpPr>
          <p:cNvPr id="5" name="TextBox 4">
            <a:extLst>
              <a:ext uri="{FF2B5EF4-FFF2-40B4-BE49-F238E27FC236}">
                <a16:creationId xmlns:a16="http://schemas.microsoft.com/office/drawing/2014/main" id="{F8429E97-3B7A-0565-AA1C-904D41D3F0B6}"/>
              </a:ext>
              <a:ext uri="{C183D7F6-B498-43B3-948B-1728B52AA6E4}">
                <adec:decorative xmlns:adec="http://schemas.microsoft.com/office/drawing/2017/decorative" val="0"/>
              </a:ext>
            </a:extLst>
          </p:cNvPr>
          <p:cNvSpPr txBox="1"/>
          <p:nvPr/>
        </p:nvSpPr>
        <p:spPr>
          <a:xfrm>
            <a:off x="7199139" y="6124882"/>
            <a:ext cx="3856756" cy="553998"/>
          </a:xfrm>
          <a:prstGeom prst="rect">
            <a:avLst/>
          </a:prstGeom>
          <a:noFill/>
        </p:spPr>
        <p:txBody>
          <a:bodyPr wrap="square">
            <a:spAutoFit/>
          </a:bodyPr>
          <a:lstStyle/>
          <a:p>
            <a:r>
              <a:rPr lang="en-AU" sz="1000" dirty="0">
                <a:effectLst/>
              </a:rPr>
              <a:t>This image is from ‘</a:t>
            </a:r>
            <a:r>
              <a:rPr lang="en-AU" sz="1000" dirty="0">
                <a:effectLst/>
                <a:hlinkClick r:id="rId5" tooltip="https://www.stem.org.uk/secondary/resources/collections/science/best-evidence-science-teaching/cellular-basis-of-life"/>
              </a:rPr>
              <a:t>Big Idea: The cellular basis of life</a:t>
            </a:r>
            <a:r>
              <a:rPr lang="en-AU" sz="1000" dirty="0">
                <a:effectLst/>
              </a:rPr>
              <a:t>’ by University of York Science Education Group and is licensed under </a:t>
            </a:r>
            <a:r>
              <a:rPr lang="en-AU" sz="1000" dirty="0">
                <a:effectLst/>
                <a:hlinkClick r:id="rId6" tooltip="https://creativecommons.org/licenses/by-nc/2.0/deed.en"/>
              </a:rPr>
              <a:t>CC BY-NC</a:t>
            </a:r>
            <a:r>
              <a:rPr lang="en-AU" sz="1000" dirty="0">
                <a:effectLst/>
              </a:rPr>
              <a:t> </a:t>
            </a:r>
            <a:endParaRPr lang="en-AU" sz="1000" dirty="0"/>
          </a:p>
        </p:txBody>
      </p:sp>
      <p:sp>
        <p:nvSpPr>
          <p:cNvPr id="4" name="Slide Number Placeholder 1">
            <a:extLst>
              <a:ext uri="{FF2B5EF4-FFF2-40B4-BE49-F238E27FC236}">
                <a16:creationId xmlns:a16="http://schemas.microsoft.com/office/drawing/2014/main" id="{ED66AD8E-D123-F0C1-4CA7-4B97BBDA88A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17</a:t>
            </a:fld>
            <a:endParaRPr lang="en-AU" dirty="0"/>
          </a:p>
        </p:txBody>
      </p:sp>
    </p:spTree>
    <p:extLst>
      <p:ext uri="{BB962C8B-B14F-4D97-AF65-F5344CB8AC3E}">
        <p14:creationId xmlns:p14="http://schemas.microsoft.com/office/powerpoint/2010/main" val="357267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02107-3167-AD9C-9863-EC3B452590F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496748-A758-C15C-7318-0CE1D46E44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170</a:t>
            </a:fld>
            <a:endParaRPr lang="en-AU"/>
          </a:p>
        </p:txBody>
      </p:sp>
      <p:sp>
        <p:nvSpPr>
          <p:cNvPr id="6" name="Title 5">
            <a:extLst>
              <a:ext uri="{FF2B5EF4-FFF2-40B4-BE49-F238E27FC236}">
                <a16:creationId xmlns:a16="http://schemas.microsoft.com/office/drawing/2014/main" id="{BC51967D-C19C-A171-6014-B2F6E44324EE}"/>
              </a:ext>
            </a:extLst>
          </p:cNvPr>
          <p:cNvSpPr>
            <a:spLocks noGrp="1"/>
          </p:cNvSpPr>
          <p:nvPr>
            <p:ph type="title"/>
          </p:nvPr>
        </p:nvSpPr>
        <p:spPr>
          <a:xfrm>
            <a:off x="360000" y="360000"/>
            <a:ext cx="11483998" cy="545601"/>
          </a:xfrm>
        </p:spPr>
        <p:txBody>
          <a:bodyPr/>
          <a:lstStyle/>
          <a:p>
            <a:r>
              <a:rPr lang="en-AU"/>
              <a:t>2.7 Australia’s unique context</a:t>
            </a:r>
          </a:p>
        </p:txBody>
      </p:sp>
      <p:sp>
        <p:nvSpPr>
          <p:cNvPr id="3" name="Text Placeholder 12">
            <a:extLst>
              <a:ext uri="{FF2B5EF4-FFF2-40B4-BE49-F238E27FC236}">
                <a16:creationId xmlns:a16="http://schemas.microsoft.com/office/drawing/2014/main" id="{1BB26CC6-E36C-CE1F-37A3-1C807B94DD66}"/>
              </a:ext>
            </a:extLst>
          </p:cNvPr>
          <p:cNvSpPr>
            <a:spLocks noGrp="1"/>
          </p:cNvSpPr>
          <p:nvPr>
            <p:ph type="body" sz="quarter" idx="18"/>
          </p:nvPr>
        </p:nvSpPr>
        <p:spPr>
          <a:xfrm>
            <a:off x="360000" y="982520"/>
            <a:ext cx="11483998" cy="356423"/>
          </a:xfrm>
        </p:spPr>
        <p:txBody>
          <a:bodyPr/>
          <a:lstStyle/>
          <a:p>
            <a:r>
              <a:rPr lang="en-AU"/>
              <a:t>Why does Australia have high rates of threatened species?</a:t>
            </a:r>
          </a:p>
        </p:txBody>
      </p:sp>
      <p:sp>
        <p:nvSpPr>
          <p:cNvPr id="7" name="Content Placeholder 6">
            <a:extLst>
              <a:ext uri="{FF2B5EF4-FFF2-40B4-BE49-F238E27FC236}">
                <a16:creationId xmlns:a16="http://schemas.microsoft.com/office/drawing/2014/main" id="{220B95F6-3B55-8691-129F-0AC19455B9EE}"/>
              </a:ext>
            </a:extLst>
          </p:cNvPr>
          <p:cNvSpPr>
            <a:spLocks noGrp="1"/>
          </p:cNvSpPr>
          <p:nvPr>
            <p:ph sz="quarter" idx="19"/>
          </p:nvPr>
        </p:nvSpPr>
        <p:spPr>
          <a:xfrm>
            <a:off x="360363" y="1562471"/>
            <a:ext cx="6010940" cy="4814518"/>
          </a:xfrm>
        </p:spPr>
        <p:txBody>
          <a:bodyPr/>
          <a:lstStyle/>
          <a:p>
            <a:pPr marL="342900" indent="-342900">
              <a:buFont typeface="Arial" panose="020B0604020202020204" pitchFamily="34" charset="0"/>
              <a:buChar char="•"/>
            </a:pPr>
            <a:r>
              <a:rPr lang="en-AU" dirty="0"/>
              <a:t>A large portion of Australia’s plants and animals are endemic, meaning they are found nowhere else. </a:t>
            </a:r>
          </a:p>
          <a:p>
            <a:pPr marL="342900" indent="-342900">
              <a:buFont typeface="Arial" panose="020B0604020202020204" pitchFamily="34" charset="0"/>
              <a:buChar char="•"/>
            </a:pPr>
            <a:r>
              <a:rPr lang="en-AU" dirty="0"/>
              <a:t>Australia is geographically isolated as a large island.</a:t>
            </a:r>
          </a:p>
          <a:p>
            <a:pPr marL="342900" indent="-342900">
              <a:buFont typeface="Arial" panose="020B0604020202020204" pitchFamily="34" charset="0"/>
              <a:buChar char="•"/>
            </a:pPr>
            <a:r>
              <a:rPr lang="en-AU" dirty="0"/>
              <a:t>Australia has seen large-scale changes to ecosystems since colonisation, including habitat destruction, altered fire patterns, and the introduction of predators and competitors.</a:t>
            </a:r>
          </a:p>
        </p:txBody>
      </p:sp>
      <p:pic>
        <p:nvPicPr>
          <p:cNvPr id="1026" name="Picture 2" descr="Map of Australia">
            <a:extLst>
              <a:ext uri="{FF2B5EF4-FFF2-40B4-BE49-F238E27FC236}">
                <a16:creationId xmlns:a16="http://schemas.microsoft.com/office/drawing/2014/main" id="{ACD04C54-2623-8175-EB31-817929F35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1562471"/>
            <a:ext cx="5299220" cy="48905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12AF29-2C1E-4C0F-CFAA-00B245D9F3CE}"/>
              </a:ext>
              <a:ext uri="{C183D7F6-B498-43B3-948B-1728B52AA6E4}">
                <adec:decorative xmlns:adec="http://schemas.microsoft.com/office/drawing/2017/decorative" val="1"/>
              </a:ext>
            </a:extLst>
          </p:cNvPr>
          <p:cNvSpPr txBox="1"/>
          <p:nvPr/>
        </p:nvSpPr>
        <p:spPr>
          <a:xfrm>
            <a:off x="6784848" y="6516000"/>
            <a:ext cx="4690872" cy="259704"/>
          </a:xfrm>
          <a:prstGeom prst="rect">
            <a:avLst/>
          </a:prstGeom>
          <a:noFill/>
        </p:spPr>
        <p:txBody>
          <a:bodyPr wrap="square" lIns="0" tIns="0" rIns="0" bIns="0" rtlCol="0">
            <a:noAutofit/>
          </a:bodyPr>
          <a:lstStyle/>
          <a:p>
            <a:pPr algn="l"/>
            <a:r>
              <a:rPr lang="en-AU" sz="1000" dirty="0">
                <a:hlinkClick r:id="rId4"/>
              </a:rPr>
              <a:t>Australia map </a:t>
            </a:r>
            <a:r>
              <a:rPr lang="en-AU" sz="1000" dirty="0"/>
              <a:t>by Thomas Steiner is licensed under </a:t>
            </a:r>
            <a:r>
              <a:rPr lang="en-AU" sz="1000" dirty="0">
                <a:hlinkClick r:id="rId5"/>
              </a:rPr>
              <a:t>CC BY 2.5  </a:t>
            </a:r>
            <a:endParaRPr lang="en-AU" sz="1000" dirty="0"/>
          </a:p>
        </p:txBody>
      </p:sp>
    </p:spTree>
    <p:extLst>
      <p:ext uri="{BB962C8B-B14F-4D97-AF65-F5344CB8AC3E}">
        <p14:creationId xmlns:p14="http://schemas.microsoft.com/office/powerpoint/2010/main" val="21928075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748BC-F5C0-2763-7216-DB10F31F75B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C2AC89-07A9-86BD-949F-AB397C4E64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171</a:t>
            </a:fld>
            <a:endParaRPr lang="en-AU"/>
          </a:p>
        </p:txBody>
      </p:sp>
      <p:sp>
        <p:nvSpPr>
          <p:cNvPr id="6" name="Title 5">
            <a:extLst>
              <a:ext uri="{FF2B5EF4-FFF2-40B4-BE49-F238E27FC236}">
                <a16:creationId xmlns:a16="http://schemas.microsoft.com/office/drawing/2014/main" id="{228B5786-A685-AB36-F310-1B993DC365FF}"/>
              </a:ext>
            </a:extLst>
          </p:cNvPr>
          <p:cNvSpPr>
            <a:spLocks noGrp="1"/>
          </p:cNvSpPr>
          <p:nvPr>
            <p:ph type="title"/>
          </p:nvPr>
        </p:nvSpPr>
        <p:spPr>
          <a:xfrm>
            <a:off x="360000" y="360000"/>
            <a:ext cx="11483998" cy="545601"/>
          </a:xfrm>
        </p:spPr>
        <p:txBody>
          <a:bodyPr/>
          <a:lstStyle/>
          <a:p>
            <a:r>
              <a:rPr lang="en-AU" dirty="0"/>
              <a:t>2.7 Endangered species keeper talk</a:t>
            </a:r>
          </a:p>
        </p:txBody>
      </p:sp>
      <p:sp>
        <p:nvSpPr>
          <p:cNvPr id="3" name="Text Placeholder 12">
            <a:extLst>
              <a:ext uri="{FF2B5EF4-FFF2-40B4-BE49-F238E27FC236}">
                <a16:creationId xmlns:a16="http://schemas.microsoft.com/office/drawing/2014/main" id="{02E7DDC0-CC90-E371-C825-66022481F4CD}"/>
              </a:ext>
            </a:extLst>
          </p:cNvPr>
          <p:cNvSpPr>
            <a:spLocks noGrp="1"/>
          </p:cNvSpPr>
          <p:nvPr>
            <p:ph type="body" sz="quarter" idx="18"/>
          </p:nvPr>
        </p:nvSpPr>
        <p:spPr>
          <a:xfrm>
            <a:off x="360000" y="982520"/>
            <a:ext cx="11483998" cy="356423"/>
          </a:xfrm>
        </p:spPr>
        <p:txBody>
          <a:bodyPr/>
          <a:lstStyle/>
          <a:p>
            <a:r>
              <a:rPr lang="en-AU"/>
              <a:t>Creating a script</a:t>
            </a:r>
          </a:p>
        </p:txBody>
      </p:sp>
      <p:sp>
        <p:nvSpPr>
          <p:cNvPr id="7" name="Content Placeholder 6">
            <a:extLst>
              <a:ext uri="{FF2B5EF4-FFF2-40B4-BE49-F238E27FC236}">
                <a16:creationId xmlns:a16="http://schemas.microsoft.com/office/drawing/2014/main" id="{6B959ED2-0C8C-BBE3-3415-2E6A85D4261D}"/>
              </a:ext>
            </a:extLst>
          </p:cNvPr>
          <p:cNvSpPr>
            <a:spLocks noGrp="1"/>
          </p:cNvSpPr>
          <p:nvPr>
            <p:ph sz="quarter" idx="19"/>
          </p:nvPr>
        </p:nvSpPr>
        <p:spPr>
          <a:xfrm>
            <a:off x="360363" y="1370746"/>
            <a:ext cx="11600728" cy="5295529"/>
          </a:xfrm>
        </p:spPr>
        <p:txBody>
          <a:bodyPr/>
          <a:lstStyle/>
          <a:p>
            <a:pPr marL="342900" indent="-342900">
              <a:buFont typeface="Arial" panose="020B0604020202020204" pitchFamily="34" charset="0"/>
              <a:buChar char="•"/>
            </a:pPr>
            <a:r>
              <a:rPr lang="en-AU" dirty="0"/>
              <a:t>Your keeper talk should be 1-2 minutes in length.</a:t>
            </a:r>
          </a:p>
          <a:p>
            <a:pPr marL="342900" indent="-342900">
              <a:buFont typeface="Arial" panose="020B0604020202020204" pitchFamily="34" charset="0"/>
              <a:buChar char="•"/>
            </a:pPr>
            <a:r>
              <a:rPr lang="en-AU" dirty="0"/>
              <a:t>You should consider your audience. You are a zookeeper who aims to inform the general public about your chosen organism</a:t>
            </a:r>
          </a:p>
          <a:p>
            <a:pPr marL="342900" indent="-342900">
              <a:buFont typeface="Arial" panose="020B0604020202020204" pitchFamily="34" charset="0"/>
              <a:buChar char="•"/>
            </a:pPr>
            <a:r>
              <a:rPr lang="en-AU" dirty="0"/>
              <a:t>You should include key information about the species, including:</a:t>
            </a:r>
          </a:p>
          <a:p>
            <a:pPr marL="342900" indent="-342900">
              <a:buFont typeface="Wingdings" panose="05000000000000000000" pitchFamily="2" charset="2"/>
              <a:buChar char="ü"/>
            </a:pPr>
            <a:r>
              <a:rPr lang="en-AU" dirty="0"/>
              <a:t>The organism’s name and brief description</a:t>
            </a:r>
          </a:p>
          <a:p>
            <a:pPr marL="342900" indent="-342900">
              <a:buFont typeface="Wingdings" panose="05000000000000000000" pitchFamily="2" charset="2"/>
              <a:buChar char="ü"/>
            </a:pPr>
            <a:r>
              <a:rPr lang="en-AU" dirty="0"/>
              <a:t>The organism’s conservation status</a:t>
            </a:r>
          </a:p>
          <a:p>
            <a:pPr marL="342900" indent="-342900">
              <a:buFont typeface="Wingdings" panose="05000000000000000000" pitchFamily="2" charset="2"/>
              <a:buChar char="ü"/>
            </a:pPr>
            <a:r>
              <a:rPr lang="en-AU" dirty="0"/>
              <a:t>The organism’s habitat</a:t>
            </a:r>
          </a:p>
          <a:p>
            <a:pPr marL="342900" indent="-342900">
              <a:buFont typeface="Wingdings" panose="05000000000000000000" pitchFamily="2" charset="2"/>
              <a:buChar char="ü"/>
            </a:pPr>
            <a:r>
              <a:rPr lang="en-AU" dirty="0"/>
              <a:t>Threats to the organism that are contributing to its becoming endangered</a:t>
            </a:r>
          </a:p>
          <a:p>
            <a:pPr marL="342900" indent="-342900">
              <a:buFont typeface="Wingdings" panose="05000000000000000000" pitchFamily="2" charset="2"/>
              <a:buChar char="ü"/>
            </a:pPr>
            <a:r>
              <a:rPr lang="en-AU" dirty="0"/>
              <a:t>The protective actions that can be taken to help the organism’s population recover and survive</a:t>
            </a:r>
          </a:p>
        </p:txBody>
      </p:sp>
    </p:spTree>
    <p:extLst>
      <p:ext uri="{BB962C8B-B14F-4D97-AF65-F5344CB8AC3E}">
        <p14:creationId xmlns:p14="http://schemas.microsoft.com/office/powerpoint/2010/main" val="27794021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172</a:t>
            </a:fld>
            <a:endParaRPr lang="en-AU"/>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(1 of 2)</a:t>
            </a:r>
          </a:p>
        </p:txBody>
      </p:sp>
      <p:sp>
        <p:nvSpPr>
          <p:cNvPr id="4" name="Content Placeholder 3">
            <a:extLst>
              <a:ext uri="{FF2B5EF4-FFF2-40B4-BE49-F238E27FC236}">
                <a16:creationId xmlns:a16="http://schemas.microsoft.com/office/drawing/2014/main" id="{B7C07B50-96D9-2E35-E2CE-3139F6377F08}"/>
              </a:ext>
              <a:ext uri="{C183D7F6-B498-43B3-948B-1728B52AA6E4}">
                <adec:decorative xmlns:adec="http://schemas.microsoft.com/office/drawing/2017/decorative" val="1"/>
              </a:ext>
            </a:extLst>
          </p:cNvPr>
          <p:cNvSpPr>
            <a:spLocks noGrp="1"/>
          </p:cNvSpPr>
          <p:nvPr>
            <p:ph idx="1"/>
          </p:nvPr>
        </p:nvSpPr>
        <p:spPr/>
        <p:txBody>
          <a:bodyPr/>
          <a:lstStyle/>
          <a:p>
            <a:r>
              <a:rPr lang="en-AU" dirty="0">
                <a:hlinkClick r:id="rId3"/>
              </a:rPr>
              <a:t>Science 7–10 (2023) </a:t>
            </a:r>
            <a:r>
              <a:rPr lang="en-AU" dirty="0">
                <a:latin typeface="Public Sans Light" pitchFamily="2" charset="0"/>
              </a:rPr>
              <a:t>© </a:t>
            </a:r>
            <a:r>
              <a:rPr lang="en-AU" dirty="0"/>
              <a:t>Syllabus NSW Education Standards Authority (NESA) for and on behalf of the Crown in right of the State of New South Wales, 2023.</a:t>
            </a:r>
          </a:p>
          <a:p>
            <a:r>
              <a:rPr lang="en-AU" dirty="0"/>
              <a:t>AITSL (Australian Institute for Teaching and School Leadership Limited) (n.d.) </a:t>
            </a:r>
            <a:r>
              <a:rPr lang="en-AU" i="1" dirty="0">
                <a:hlinkClick r:id="rId4"/>
              </a:rPr>
              <a:t>Learning intentions and success criteria [PDF 251 KB]</a:t>
            </a:r>
            <a:r>
              <a:rPr lang="en-AU" dirty="0"/>
              <a:t>, AITSL, accessed 31 July 2024.</a:t>
            </a:r>
          </a:p>
          <a:p>
            <a:r>
              <a:rPr lang="en-AU" dirty="0"/>
              <a:t>BBC Studios (11 Apr 2014) </a:t>
            </a:r>
            <a:r>
              <a:rPr lang="en-AU" dirty="0">
                <a:hlinkClick r:id="rId5"/>
              </a:rPr>
              <a:t>‘Invasion Of The Deadly Cane Toads – Australia with Simon Reeve [video]’</a:t>
            </a:r>
            <a:r>
              <a:rPr lang="en-AU" dirty="0"/>
              <a:t>, BBC Documentary, YouTube, accessed 12 November 2025.</a:t>
            </a:r>
          </a:p>
          <a:p>
            <a:r>
              <a:rPr lang="en-AU" dirty="0"/>
              <a:t>Drollinger, M. (2013</a:t>
            </a:r>
            <a:r>
              <a:rPr lang="en-AU" dirty="0">
                <a:hlinkClick r:id="rId6"/>
              </a:rPr>
              <a:t>) ‘Abiotic and Biotic Factors [video]’</a:t>
            </a:r>
            <a:r>
              <a:rPr lang="en-AU" dirty="0"/>
              <a:t>, YouTube, accessed 12 November 2025.</a:t>
            </a:r>
          </a:p>
          <a:p>
            <a:r>
              <a:rPr lang="en-AU" dirty="0"/>
              <a:t>Kidney Health Australia (2020) </a:t>
            </a:r>
            <a:r>
              <a:rPr lang="en-AU" i="1" dirty="0">
                <a:hlinkClick r:id="rId7"/>
              </a:rPr>
              <a:t>Types of kidney disease</a:t>
            </a:r>
            <a:r>
              <a:rPr lang="en-AU" dirty="0"/>
              <a:t>, Kidney Health Australia, accessed 2 September 2025.</a:t>
            </a:r>
            <a:endParaRPr lang="en-AU" i="1" dirty="0"/>
          </a:p>
          <a:p>
            <a:r>
              <a:rPr lang="en-AU" dirty="0">
                <a:effectLst/>
                <a:latin typeface="Arial" panose="020B0604020202020204" pitchFamily="34" charset="0"/>
                <a:ea typeface="Calibri" panose="020F0502020204030204" pitchFamily="34" charset="0"/>
              </a:rPr>
              <a:t>Miracle Learning Centre (2022</a:t>
            </a:r>
            <a:r>
              <a:rPr lang="en-AU" i="1" dirty="0">
                <a:effectLst/>
                <a:latin typeface="Arial" panose="020B0604020202020204" pitchFamily="34" charset="0"/>
                <a:ea typeface="Calibri" panose="020F0502020204030204" pitchFamily="34" charset="0"/>
              </a:rPr>
              <a:t>) </a:t>
            </a:r>
            <a:r>
              <a:rPr lang="en-AU" i="1" u="sng" dirty="0">
                <a:solidFill>
                  <a:srgbClr val="001C4A"/>
                </a:solidFill>
                <a:effectLst/>
                <a:latin typeface="Arial" panose="020B0604020202020204" pitchFamily="34" charset="0"/>
                <a:ea typeface="Calibri" panose="020F0502020204030204" pitchFamily="34" charset="0"/>
                <a:hlinkClick r:id="rId8"/>
              </a:rPr>
              <a:t>Learning About the Amazing World of Plant Systems</a:t>
            </a:r>
            <a:r>
              <a:rPr lang="en-AU" dirty="0">
                <a:effectLst/>
                <a:latin typeface="Arial" panose="020B0604020202020204" pitchFamily="34" charset="0"/>
                <a:ea typeface="Calibri" panose="020F0502020204030204" pitchFamily="34" charset="0"/>
              </a:rPr>
              <a:t>, Miracle Learning Centre, accessed 7 July 2025.</a:t>
            </a:r>
          </a:p>
          <a:p>
            <a:r>
              <a:rPr lang="en-AU" dirty="0">
                <a:ea typeface="Calibri" panose="020F0502020204030204" pitchFamily="34" charset="0"/>
              </a:rPr>
              <a:t>National Kidney Foundation (13 May 2022) </a:t>
            </a:r>
            <a:r>
              <a:rPr lang="en-AU" dirty="0">
                <a:ea typeface="Calibri" panose="020F0502020204030204" pitchFamily="34" charset="0"/>
                <a:hlinkClick r:id="rId9"/>
              </a:rPr>
              <a:t>’What is Kidney Disease? | The Kidney Disease, Heart Disease, and Diabetes Connection | NKF [video]’</a:t>
            </a:r>
            <a:r>
              <a:rPr lang="en-AU" dirty="0">
                <a:ea typeface="Calibri" panose="020F0502020204030204" pitchFamily="34" charset="0"/>
              </a:rPr>
              <a:t>, National Kidney Foundation, YouTube, accessed 2 September 2025.</a:t>
            </a:r>
            <a:endParaRPr lang="en-AU" dirty="0">
              <a:effectLst/>
              <a:latin typeface="Arial" panose="020B0604020202020204" pitchFamily="34" charset="0"/>
              <a:ea typeface="Calibri" panose="020F0502020204030204" pitchFamily="34" charset="0"/>
            </a:endParaRPr>
          </a:p>
          <a:p>
            <a:endParaRPr lang="en-AU" sz="1200" dirty="0">
              <a:ea typeface="Calibri" panose="020F0502020204030204" pitchFamily="34" charset="0"/>
            </a:endParaRPr>
          </a:p>
          <a:p>
            <a:endParaRPr lang="en-AU" sz="1200" dirty="0">
              <a:effectLst/>
              <a:latin typeface="Arial" panose="020B06040202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EABCE76F-41B1-7EE2-14F1-DC744150DE0C}"/>
              </a:ext>
              <a:ext uri="{C183D7F6-B498-43B3-948B-1728B52AA6E4}">
                <adec:decorative xmlns:adec="http://schemas.microsoft.com/office/drawing/2017/decorative" val="0"/>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10">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11">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12">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Tree>
    <p:extLst>
      <p:ext uri="{BB962C8B-B14F-4D97-AF65-F5344CB8AC3E}">
        <p14:creationId xmlns:p14="http://schemas.microsoft.com/office/powerpoint/2010/main" val="11810145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F304-1874-9C4B-78C8-FB10569A40B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1B281E-4BC9-CCED-FD08-31437CA96E5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173</a:t>
            </a:fld>
            <a:endParaRPr lang="en-AU"/>
          </a:p>
        </p:txBody>
      </p:sp>
      <p:sp>
        <p:nvSpPr>
          <p:cNvPr id="3" name="Title 2">
            <a:extLst>
              <a:ext uri="{FF2B5EF4-FFF2-40B4-BE49-F238E27FC236}">
                <a16:creationId xmlns:a16="http://schemas.microsoft.com/office/drawing/2014/main" id="{B8E8BD7B-41DF-92C8-434B-D7D5481AFF0E}"/>
              </a:ext>
            </a:extLst>
          </p:cNvPr>
          <p:cNvSpPr>
            <a:spLocks noGrp="1"/>
          </p:cNvSpPr>
          <p:nvPr>
            <p:ph type="title"/>
          </p:nvPr>
        </p:nvSpPr>
        <p:spPr/>
        <p:txBody>
          <a:bodyPr/>
          <a:lstStyle/>
          <a:p>
            <a:r>
              <a:rPr lang="en-AU"/>
              <a:t>References (2 of 2)</a:t>
            </a:r>
          </a:p>
        </p:txBody>
      </p:sp>
      <p:sp>
        <p:nvSpPr>
          <p:cNvPr id="5" name="Picture Placeholder 4">
            <a:extLst>
              <a:ext uri="{FF2B5EF4-FFF2-40B4-BE49-F238E27FC236}">
                <a16:creationId xmlns:a16="http://schemas.microsoft.com/office/drawing/2014/main" id="{A7401E47-E56E-C924-1248-0E907891B5BF}"/>
              </a:ext>
              <a:ext uri="{C183D7F6-B498-43B3-948B-1728B52AA6E4}">
                <adec:decorative xmlns:adec="http://schemas.microsoft.com/office/drawing/2017/decorative" val="1"/>
              </a:ext>
            </a:extLst>
          </p:cNvPr>
          <p:cNvSpPr>
            <a:spLocks noGrp="1"/>
          </p:cNvSpPr>
          <p:nvPr>
            <p:ph idx="1"/>
          </p:nvPr>
        </p:nvSpPr>
        <p:spPr/>
        <p:txBody>
          <a:bodyPr/>
          <a:lstStyle/>
          <a:p>
            <a:r>
              <a:rPr lang="en-AU" dirty="0"/>
              <a:t>Nemour </a:t>
            </a:r>
            <a:r>
              <a:rPr lang="en-AU" dirty="0" err="1"/>
              <a:t>KidsHealth</a:t>
            </a:r>
            <a:r>
              <a:rPr lang="en-AU" dirty="0"/>
              <a:t> (18 May 2016) </a:t>
            </a:r>
            <a:r>
              <a:rPr lang="en-AU" u="sng" dirty="0">
                <a:hlinkClick r:id="rId3"/>
              </a:rPr>
              <a:t>‘How Your Lungs Work [video]’</a:t>
            </a:r>
            <a:r>
              <a:rPr lang="en-AU" dirty="0"/>
              <a:t>, </a:t>
            </a:r>
            <a:r>
              <a:rPr lang="en-AU" i="1" dirty="0"/>
              <a:t>Nemours </a:t>
            </a:r>
            <a:r>
              <a:rPr lang="en-AU" i="1" dirty="0" err="1"/>
              <a:t>KidsHealth</a:t>
            </a:r>
            <a:r>
              <a:rPr lang="en-AU" dirty="0"/>
              <a:t>, YouTube, accessed 1 August 2025.</a:t>
            </a:r>
            <a:endParaRPr lang="en-AU" sz="1200" dirty="0"/>
          </a:p>
          <a:p>
            <a:r>
              <a:rPr lang="en-AU" sz="1200" dirty="0"/>
              <a:t>NSW Education Standards Authority (NESA) (2025) Glossary of key words, NESA, accessed 4 September 2025.</a:t>
            </a:r>
          </a:p>
          <a:p>
            <a:r>
              <a:rPr lang="en-AU" sz="1200" dirty="0"/>
              <a:t>Parent E (n.d.) The Living Systems Theory of James Grier Miller, Concordia University, accessed 7 July 2025.</a:t>
            </a:r>
          </a:p>
          <a:p>
            <a:r>
              <a:rPr lang="en-AU" sz="1200" dirty="0"/>
              <a:t>Science Learning Hub (2011) Body systems, Science Learning Hub, accessed 3 July 2025.</a:t>
            </a:r>
          </a:p>
          <a:p>
            <a:r>
              <a:rPr lang="en-AU" sz="1200" dirty="0"/>
              <a:t>Taronga Conservation Society Australia (n.d.) </a:t>
            </a:r>
            <a:r>
              <a:rPr lang="en-AU" sz="1200" dirty="0">
                <a:hlinkClick r:id="rId4"/>
              </a:rPr>
              <a:t>‘Corroboree Frog Keeper Talk at Taronga Zoo Sydney [video]’</a:t>
            </a:r>
            <a:r>
              <a:rPr lang="en-AU" sz="1200" dirty="0"/>
              <a:t>, YouTube, accessed 12 November 2025.</a:t>
            </a:r>
          </a:p>
          <a:p>
            <a:endParaRPr lang="en-AU" sz="1200" dirty="0"/>
          </a:p>
        </p:txBody>
      </p:sp>
      <p:sp>
        <p:nvSpPr>
          <p:cNvPr id="7" name="TextBox 6">
            <a:extLst>
              <a:ext uri="{FF2B5EF4-FFF2-40B4-BE49-F238E27FC236}">
                <a16:creationId xmlns:a16="http://schemas.microsoft.com/office/drawing/2014/main" id="{CC7BD1A2-4DE3-F201-7BBD-F0BB3C04245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6">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7">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Tree>
    <p:extLst>
      <p:ext uri="{BB962C8B-B14F-4D97-AF65-F5344CB8AC3E}">
        <p14:creationId xmlns:p14="http://schemas.microsoft.com/office/powerpoint/2010/main" val="5061679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174</a:t>
            </a:fld>
            <a:endParaRPr lang="en-AU"/>
          </a:p>
        </p:txBody>
      </p:sp>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rPr>
              <a:t>© </a:t>
            </a:r>
            <a:r>
              <a:rPr lang="en-AU" dirty="0"/>
              <a:t>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2026.</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mj-lt"/>
              </a:rPr>
              <a:t>Copyright Act 1968 </a:t>
            </a:r>
            <a:r>
              <a:rPr lang="en-AU" sz="1200" dirty="0">
                <a:solidFill>
                  <a:schemeClr val="bg1"/>
                </a:solidFill>
                <a:latin typeface="+mj-lt"/>
              </a:rPr>
              <a:t>(</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8CB27-9C0A-8D62-E4EE-EC5A2800A571}"/>
              </a:ext>
            </a:extLst>
          </p:cNvPr>
          <p:cNvSpPr>
            <a:spLocks noGrp="1"/>
          </p:cNvSpPr>
          <p:nvPr>
            <p:ph type="title"/>
          </p:nvPr>
        </p:nvSpPr>
        <p:spPr/>
        <p:txBody>
          <a:bodyPr/>
          <a:lstStyle/>
          <a:p>
            <a:r>
              <a:rPr lang="en-AU" dirty="0"/>
              <a:t>1.1 Checkpoint 2</a:t>
            </a:r>
          </a:p>
        </p:txBody>
      </p:sp>
      <p:sp>
        <p:nvSpPr>
          <p:cNvPr id="4" name="Text Placeholder 3">
            <a:extLst>
              <a:ext uri="{FF2B5EF4-FFF2-40B4-BE49-F238E27FC236}">
                <a16:creationId xmlns:a16="http://schemas.microsoft.com/office/drawing/2014/main" id="{F709A8EF-DE91-94C9-7889-9058DFF07B55}"/>
              </a:ext>
            </a:extLst>
          </p:cNvPr>
          <p:cNvSpPr>
            <a:spLocks noGrp="1"/>
          </p:cNvSpPr>
          <p:nvPr>
            <p:ph type="body" sz="quarter" idx="18"/>
          </p:nvPr>
        </p:nvSpPr>
        <p:spPr>
          <a:xfrm>
            <a:off x="359998" y="881113"/>
            <a:ext cx="11832000" cy="376537"/>
          </a:xfrm>
        </p:spPr>
        <p:txBody>
          <a:bodyPr/>
          <a:lstStyle/>
          <a:p>
            <a:pPr lvl="0">
              <a:defRPr/>
            </a:pPr>
            <a:r>
              <a:rPr lang="en-GB"/>
              <a:t>The bodies of humans are made up of cells, tissues, organs and organ systems.</a:t>
            </a:r>
          </a:p>
        </p:txBody>
      </p:sp>
      <p:sp>
        <p:nvSpPr>
          <p:cNvPr id="10" name="TextBox 9">
            <a:extLst>
              <a:ext uri="{FF2B5EF4-FFF2-40B4-BE49-F238E27FC236}">
                <a16:creationId xmlns:a16="http://schemas.microsoft.com/office/drawing/2014/main" id="{A13255FF-387E-3E9A-2ECB-53AD6E521E2A}"/>
              </a:ext>
            </a:extLst>
          </p:cNvPr>
          <p:cNvSpPr txBox="1"/>
          <p:nvPr/>
        </p:nvSpPr>
        <p:spPr>
          <a:xfrm>
            <a:off x="182176" y="1685970"/>
            <a:ext cx="6093822" cy="1114408"/>
          </a:xfrm>
          <a:prstGeom prst="rect">
            <a:avLst/>
          </a:prstGeom>
          <a:noFill/>
        </p:spPr>
        <p:txBody>
          <a:bodyPr wrap="square">
            <a:spAutoFit/>
          </a:bodyPr>
          <a:lstStyle/>
          <a:p>
            <a:pPr>
              <a:lnSpc>
                <a:spcPct val="200000"/>
              </a:lnSpc>
            </a:pPr>
            <a:r>
              <a:rPr lang="en-AU" sz="1800" dirty="0"/>
              <a:t>Read the statements in the table.</a:t>
            </a:r>
          </a:p>
          <a:p>
            <a:pPr>
              <a:lnSpc>
                <a:spcPct val="200000"/>
              </a:lnSpc>
            </a:pPr>
            <a:r>
              <a:rPr lang="en-AU" sz="1800" dirty="0"/>
              <a:t>What is your decision for each statement?</a:t>
            </a:r>
          </a:p>
        </p:txBody>
      </p:sp>
      <p:graphicFrame>
        <p:nvGraphicFramePr>
          <p:cNvPr id="11" name="Table 10" descr="A table that contains statements pertaining to single cells. Students determine if the statements are correct or incorrect.">
            <a:extLst>
              <a:ext uri="{FF2B5EF4-FFF2-40B4-BE49-F238E27FC236}">
                <a16:creationId xmlns:a16="http://schemas.microsoft.com/office/drawing/2014/main" id="{8A0F53D5-62DF-66E6-6A63-B485C2CFB381}"/>
              </a:ext>
            </a:extLst>
          </p:cNvPr>
          <p:cNvGraphicFramePr>
            <a:graphicFrameLocks noGrp="1"/>
          </p:cNvGraphicFramePr>
          <p:nvPr>
            <p:extLst>
              <p:ext uri="{D42A27DB-BD31-4B8C-83A1-F6EECF244321}">
                <p14:modId xmlns:p14="http://schemas.microsoft.com/office/powerpoint/2010/main" val="1816383341"/>
              </p:ext>
            </p:extLst>
          </p:nvPr>
        </p:nvGraphicFramePr>
        <p:xfrm>
          <a:off x="182176" y="3093621"/>
          <a:ext cx="7773102" cy="3571898"/>
        </p:xfrm>
        <a:graphic>
          <a:graphicData uri="http://schemas.openxmlformats.org/drawingml/2006/table">
            <a:tbl>
              <a:tblPr firstRow="1" firstCol="1" bandRow="1">
                <a:tableStyleId>{5C22544A-7EE6-4342-B048-85BDC9FD1C3A}</a:tableStyleId>
              </a:tblPr>
              <a:tblGrid>
                <a:gridCol w="702835">
                  <a:extLst>
                    <a:ext uri="{9D8B030D-6E8A-4147-A177-3AD203B41FA5}">
                      <a16:colId xmlns:a16="http://schemas.microsoft.com/office/drawing/2014/main" val="3181177093"/>
                    </a:ext>
                  </a:extLst>
                </a:gridCol>
                <a:gridCol w="5657073">
                  <a:extLst>
                    <a:ext uri="{9D8B030D-6E8A-4147-A177-3AD203B41FA5}">
                      <a16:colId xmlns:a16="http://schemas.microsoft.com/office/drawing/2014/main" val="2907129116"/>
                    </a:ext>
                  </a:extLst>
                </a:gridCol>
                <a:gridCol w="1413194">
                  <a:extLst>
                    <a:ext uri="{9D8B030D-6E8A-4147-A177-3AD203B41FA5}">
                      <a16:colId xmlns:a16="http://schemas.microsoft.com/office/drawing/2014/main" val="1104759344"/>
                    </a:ext>
                  </a:extLst>
                </a:gridCol>
              </a:tblGrid>
              <a:tr h="560752">
                <a:tc>
                  <a:txBody>
                    <a:bodyPr/>
                    <a:lstStyle/>
                    <a:p>
                      <a:pPr>
                        <a:spcBef>
                          <a:spcPts val="300"/>
                        </a:spcBef>
                        <a:spcAft>
                          <a:spcPts val="300"/>
                        </a:spcAft>
                      </a:pPr>
                      <a:r>
                        <a:rPr lang="en-AU" sz="1800">
                          <a:effectLst/>
                          <a:latin typeface="Calibri" panose="020F0502020204030204" pitchFamily="34" charset="0"/>
                          <a:ea typeface="Calibri" panose="020F0502020204030204" pitchFamily="34" charset="0"/>
                          <a:cs typeface="Arial" panose="020B0604020202020204" pitchFamily="34" charset="0"/>
                        </a:rPr>
                        <a:t>No.</a:t>
                      </a:r>
                    </a:p>
                  </a:txBody>
                  <a:tcPr marL="68580" marR="68580" marT="0" marB="0" anchor="ctr" anchorCtr="1"/>
                </a:tc>
                <a:tc>
                  <a:txBody>
                    <a:bodyPr/>
                    <a:lstStyle/>
                    <a:p>
                      <a:r>
                        <a:rPr lang="en-AU" sz="1800" dirty="0"/>
                        <a:t>Statement</a:t>
                      </a:r>
                    </a:p>
                  </a:txBody>
                  <a:tcPr anchor="ctr" anchorCtr="1"/>
                </a:tc>
                <a:tc>
                  <a:txBody>
                    <a:bodyPr/>
                    <a:lstStyle/>
                    <a:p>
                      <a:pPr algn="l">
                        <a:spcBef>
                          <a:spcPts val="300"/>
                        </a:spcBef>
                        <a:spcAft>
                          <a:spcPts val="300"/>
                        </a:spcAft>
                      </a:pPr>
                      <a:r>
                        <a:rPr lang="en-GB" sz="1800" dirty="0">
                          <a:effectLst/>
                        </a:rPr>
                        <a:t>Right or wrong?</a:t>
                      </a:r>
                      <a:endParaRPr lang="en-AU"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nchorCtr="1"/>
                </a:tc>
                <a:extLst>
                  <a:ext uri="{0D108BD9-81ED-4DB2-BD59-A6C34878D82A}">
                    <a16:rowId xmlns:a16="http://schemas.microsoft.com/office/drawing/2014/main" val="828954197"/>
                  </a:ext>
                </a:extLst>
              </a:tr>
              <a:tr h="516475">
                <a:tc>
                  <a:txBody>
                    <a:bodyPr/>
                    <a:lstStyle/>
                    <a:p>
                      <a:pPr algn="ctr">
                        <a:spcBef>
                          <a:spcPts val="300"/>
                        </a:spcBef>
                        <a:spcAft>
                          <a:spcPts val="300"/>
                        </a:spcAft>
                      </a:pPr>
                      <a:r>
                        <a:rPr lang="en-AU" sz="1800">
                          <a:effectLst/>
                          <a:latin typeface="Calibri" panose="020F0502020204030204" pitchFamily="34" charset="0"/>
                          <a:ea typeface="Calibri" panose="020F0502020204030204" pitchFamily="34" charset="0"/>
                          <a:cs typeface="Arial" panose="020B0604020202020204" pitchFamily="34" charset="0"/>
                        </a:rPr>
                        <a:t>1</a:t>
                      </a:r>
                    </a:p>
                  </a:txBody>
                  <a:tcPr marL="68580" marR="68580" marT="0" marB="0" anchor="ctr"/>
                </a:tc>
                <a:tc>
                  <a:txBody>
                    <a:bodyPr/>
                    <a:lstStyle/>
                    <a:p>
                      <a:pPr>
                        <a:spcBef>
                          <a:spcPts val="300"/>
                        </a:spcBef>
                        <a:spcAft>
                          <a:spcPts val="300"/>
                        </a:spcAft>
                      </a:pPr>
                      <a:r>
                        <a:rPr lang="en-AU" sz="1800" dirty="0">
                          <a:effectLst/>
                        </a:rPr>
                        <a:t>Cells contain organs that carry out life processes.</a:t>
                      </a:r>
                    </a:p>
                  </a:txBody>
                  <a:tcPr marL="68580" marR="68580" marT="0" marB="0" anchor="ctr"/>
                </a:tc>
                <a:tc>
                  <a:txBody>
                    <a:bodyPr/>
                    <a:lstStyle/>
                    <a:p>
                      <a:pPr algn="ctr">
                        <a:spcBef>
                          <a:spcPts val="300"/>
                        </a:spcBef>
                        <a:spcAft>
                          <a:spcPts val="300"/>
                        </a:spcAft>
                      </a:pPr>
                      <a:r>
                        <a:rPr lang="en-GB" sz="1800" dirty="0">
                          <a:effectLst/>
                        </a:rPr>
                        <a:t>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13946173"/>
                  </a:ext>
                </a:extLst>
              </a:tr>
              <a:tr h="494549">
                <a:tc>
                  <a:txBody>
                    <a:bodyPr/>
                    <a:lstStyle/>
                    <a:p>
                      <a:pPr algn="ctr">
                        <a:spcBef>
                          <a:spcPts val="300"/>
                        </a:spcBef>
                        <a:spcAft>
                          <a:spcPts val="300"/>
                        </a:spcAft>
                      </a:pPr>
                      <a:r>
                        <a:rPr lang="en-AU" sz="1800">
                          <a:effectLst/>
                          <a:latin typeface="Calibri" panose="020F0502020204030204" pitchFamily="34" charset="0"/>
                          <a:ea typeface="Calibri" panose="020F0502020204030204" pitchFamily="34" charset="0"/>
                          <a:cs typeface="Arial" panose="020B0604020202020204" pitchFamily="34" charset="0"/>
                        </a:rPr>
                        <a:t>2</a:t>
                      </a:r>
                    </a:p>
                  </a:txBody>
                  <a:tcPr marL="68580" marR="68580" marT="0" marB="0" anchor="ctr"/>
                </a:tc>
                <a:tc>
                  <a:txBody>
                    <a:bodyPr/>
                    <a:lstStyle/>
                    <a:p>
                      <a:pPr>
                        <a:spcBef>
                          <a:spcPts val="300"/>
                        </a:spcBef>
                        <a:spcAft>
                          <a:spcPts val="300"/>
                        </a:spcAft>
                      </a:pPr>
                      <a:r>
                        <a:rPr lang="en-AU" sz="1800">
                          <a:effectLst/>
                        </a:rPr>
                        <a:t>Cells, tissues and organs are roughly the same size.</a:t>
                      </a:r>
                    </a:p>
                  </a:txBody>
                  <a:tcPr marL="68580" marR="68580" marT="0" marB="0" anchor="ctr"/>
                </a:tc>
                <a:tc>
                  <a:txBody>
                    <a:bodyPr/>
                    <a:lstStyle/>
                    <a:p>
                      <a:pPr algn="ctr">
                        <a:spcBef>
                          <a:spcPts val="300"/>
                        </a:spcBef>
                        <a:spcAft>
                          <a:spcPts val="300"/>
                        </a:spcAft>
                      </a:pPr>
                      <a:r>
                        <a:rPr lang="en-GB" sz="1800" dirty="0">
                          <a:effectLst/>
                        </a:rPr>
                        <a:t>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70084039"/>
                  </a:ext>
                </a:extLst>
              </a:tr>
              <a:tr h="494549">
                <a:tc>
                  <a:txBody>
                    <a:bodyPr/>
                    <a:lstStyle/>
                    <a:p>
                      <a:pPr algn="ctr">
                        <a:spcBef>
                          <a:spcPts val="300"/>
                        </a:spcBef>
                        <a:spcAft>
                          <a:spcPts val="300"/>
                        </a:spcAft>
                      </a:pPr>
                      <a:r>
                        <a:rPr lang="en-AU" sz="1800">
                          <a:effectLst/>
                          <a:latin typeface="Calibri" panose="020F0502020204030204" pitchFamily="34" charset="0"/>
                          <a:ea typeface="Calibri" panose="020F0502020204030204" pitchFamily="34" charset="0"/>
                          <a:cs typeface="Arial" panose="020B0604020202020204" pitchFamily="34" charset="0"/>
                        </a:rPr>
                        <a:t>3</a:t>
                      </a:r>
                    </a:p>
                  </a:txBody>
                  <a:tcPr marL="68580" marR="68580" marT="0" marB="0" anchor="ctr"/>
                </a:tc>
                <a:tc>
                  <a:txBody>
                    <a:bodyPr/>
                    <a:lstStyle/>
                    <a:p>
                      <a:pPr>
                        <a:spcBef>
                          <a:spcPts val="300"/>
                        </a:spcBef>
                        <a:spcAft>
                          <a:spcPts val="300"/>
                        </a:spcAft>
                      </a:pPr>
                      <a:r>
                        <a:rPr lang="en-AU" sz="1800">
                          <a:effectLst/>
                        </a:rPr>
                        <a:t>Tissues are made up of cells.</a:t>
                      </a:r>
                    </a:p>
                  </a:txBody>
                  <a:tcPr marL="68580" marR="68580" marT="0" marB="0" anchor="ctr"/>
                </a:tc>
                <a:tc>
                  <a:txBody>
                    <a:bodyPr/>
                    <a:lstStyle/>
                    <a:p>
                      <a:pPr algn="ctr">
                        <a:spcBef>
                          <a:spcPts val="300"/>
                        </a:spcBef>
                        <a:spcAft>
                          <a:spcPts val="300"/>
                        </a:spcAft>
                      </a:pPr>
                      <a:r>
                        <a:rPr lang="en-GB" sz="1800" dirty="0">
                          <a:effectLst/>
                        </a:rPr>
                        <a:t>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24249350"/>
                  </a:ext>
                </a:extLst>
              </a:tr>
              <a:tr h="494549">
                <a:tc>
                  <a:txBody>
                    <a:bodyPr/>
                    <a:lstStyle/>
                    <a:p>
                      <a:pPr algn="ctr">
                        <a:spcBef>
                          <a:spcPts val="300"/>
                        </a:spcBef>
                        <a:spcAft>
                          <a:spcPts val="300"/>
                        </a:spcAft>
                      </a:pPr>
                      <a:r>
                        <a:rPr lang="en-AU" sz="1800">
                          <a:effectLst/>
                          <a:latin typeface="Calibri" panose="020F0502020204030204" pitchFamily="34" charset="0"/>
                          <a:ea typeface="Calibri" panose="020F0502020204030204" pitchFamily="34" charset="0"/>
                          <a:cs typeface="Arial" panose="020B0604020202020204" pitchFamily="34" charset="0"/>
                        </a:rPr>
                        <a:t>4</a:t>
                      </a:r>
                    </a:p>
                  </a:txBody>
                  <a:tcPr marL="68580" marR="68580" marT="0" marB="0" anchor="ctr"/>
                </a:tc>
                <a:tc>
                  <a:txBody>
                    <a:bodyPr/>
                    <a:lstStyle/>
                    <a:p>
                      <a:pPr>
                        <a:spcBef>
                          <a:spcPts val="300"/>
                        </a:spcBef>
                        <a:spcAft>
                          <a:spcPts val="300"/>
                        </a:spcAft>
                      </a:pPr>
                      <a:r>
                        <a:rPr lang="en-AU" sz="1800">
                          <a:effectLst/>
                        </a:rPr>
                        <a:t>Organs are made up of tissues.</a:t>
                      </a:r>
                    </a:p>
                  </a:txBody>
                  <a:tcPr marL="68580" marR="68580" marT="0" marB="0" anchor="ctr"/>
                </a:tc>
                <a:tc>
                  <a:txBody>
                    <a:bodyPr/>
                    <a:lstStyle/>
                    <a:p>
                      <a:pPr algn="ctr">
                        <a:spcBef>
                          <a:spcPts val="300"/>
                        </a:spcBef>
                        <a:spcAft>
                          <a:spcPts val="300"/>
                        </a:spcAft>
                      </a:pPr>
                      <a:r>
                        <a:rPr lang="en-GB" sz="1800" dirty="0">
                          <a:effectLst/>
                        </a:rPr>
                        <a:t>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23059185"/>
                  </a:ext>
                </a:extLst>
              </a:tr>
              <a:tr h="516475">
                <a:tc>
                  <a:txBody>
                    <a:bodyPr/>
                    <a:lstStyle/>
                    <a:p>
                      <a:pPr algn="ctr">
                        <a:spcBef>
                          <a:spcPts val="300"/>
                        </a:spcBef>
                        <a:spcAft>
                          <a:spcPts val="300"/>
                        </a:spcAft>
                      </a:pPr>
                      <a:r>
                        <a:rPr lang="en-AU" sz="1800">
                          <a:effectLst/>
                          <a:latin typeface="Calibri" panose="020F0502020204030204" pitchFamily="34" charset="0"/>
                          <a:ea typeface="Calibri" panose="020F0502020204030204" pitchFamily="34" charset="0"/>
                          <a:cs typeface="Arial" panose="020B0604020202020204" pitchFamily="34" charset="0"/>
                        </a:rPr>
                        <a:t>5</a:t>
                      </a:r>
                    </a:p>
                  </a:txBody>
                  <a:tcPr marL="68580" marR="68580" marT="0" marB="0" anchor="ctr"/>
                </a:tc>
                <a:tc>
                  <a:txBody>
                    <a:bodyPr/>
                    <a:lstStyle/>
                    <a:p>
                      <a:pPr>
                        <a:spcBef>
                          <a:spcPts val="300"/>
                        </a:spcBef>
                        <a:spcAft>
                          <a:spcPts val="300"/>
                        </a:spcAft>
                      </a:pPr>
                      <a:r>
                        <a:rPr lang="en-AU" sz="1800">
                          <a:effectLst/>
                        </a:rPr>
                        <a:t>Plants are also made up of tissues.</a:t>
                      </a:r>
                    </a:p>
                  </a:txBody>
                  <a:tcPr marL="68580" marR="68580" marT="0" marB="0" anchor="ctr"/>
                </a:tc>
                <a:tc>
                  <a:txBody>
                    <a:bodyPr/>
                    <a:lstStyle/>
                    <a:p>
                      <a:pPr algn="ctr">
                        <a:spcBef>
                          <a:spcPts val="300"/>
                        </a:spcBef>
                        <a:spcAft>
                          <a:spcPts val="300"/>
                        </a:spcAft>
                      </a:pPr>
                      <a:r>
                        <a:rPr lang="en-GB" sz="1800" dirty="0">
                          <a:effectLst/>
                        </a:rPr>
                        <a:t>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95998978"/>
                  </a:ext>
                </a:extLst>
              </a:tr>
              <a:tr h="494549">
                <a:tc>
                  <a:txBody>
                    <a:bodyPr/>
                    <a:lstStyle/>
                    <a:p>
                      <a:pPr algn="ctr">
                        <a:spcBef>
                          <a:spcPts val="300"/>
                        </a:spcBef>
                        <a:spcAft>
                          <a:spcPts val="300"/>
                        </a:spcAft>
                      </a:pPr>
                      <a:r>
                        <a:rPr lang="en-AU" sz="1800">
                          <a:effectLst/>
                          <a:latin typeface="Calibri" panose="020F0502020204030204" pitchFamily="34" charset="0"/>
                          <a:ea typeface="Calibri" panose="020F0502020204030204" pitchFamily="34" charset="0"/>
                          <a:cs typeface="Arial" panose="020B0604020202020204" pitchFamily="34" charset="0"/>
                        </a:rPr>
                        <a:t>6</a:t>
                      </a:r>
                    </a:p>
                  </a:txBody>
                  <a:tcPr marL="68580" marR="68580" marT="0" marB="0" anchor="ctr"/>
                </a:tc>
                <a:tc>
                  <a:txBody>
                    <a:bodyPr/>
                    <a:lstStyle/>
                    <a:p>
                      <a:pPr>
                        <a:spcBef>
                          <a:spcPts val="300"/>
                        </a:spcBef>
                        <a:spcAft>
                          <a:spcPts val="300"/>
                        </a:spcAft>
                      </a:pPr>
                      <a:r>
                        <a:rPr lang="en-AU" sz="1800">
                          <a:effectLst/>
                        </a:rPr>
                        <a:t>Plants do not have organs.</a:t>
                      </a:r>
                    </a:p>
                  </a:txBody>
                  <a:tcPr marL="68580" marR="68580" marT="0" marB="0" anchor="ctr"/>
                </a:tc>
                <a:tc>
                  <a:txBody>
                    <a:bodyPr/>
                    <a:lstStyle/>
                    <a:p>
                      <a:pPr algn="ctr">
                        <a:spcBef>
                          <a:spcPts val="300"/>
                        </a:spcBef>
                        <a:spcAft>
                          <a:spcPts val="300"/>
                        </a:spcAft>
                      </a:pPr>
                      <a:r>
                        <a:rPr lang="en-GB" sz="1800" dirty="0">
                          <a:effectLst/>
                        </a:rPr>
                        <a:t>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91431805"/>
                  </a:ext>
                </a:extLst>
              </a:tr>
            </a:tbl>
          </a:graphicData>
        </a:graphic>
      </p:graphicFrame>
      <p:sp>
        <p:nvSpPr>
          <p:cNvPr id="12" name="TextBox 11">
            <a:extLst>
              <a:ext uri="{FF2B5EF4-FFF2-40B4-BE49-F238E27FC236}">
                <a16:creationId xmlns:a16="http://schemas.microsoft.com/office/drawing/2014/main" id="{0A4F2CC8-F6D3-92FF-4726-AF7EF5C17006}"/>
              </a:ext>
            </a:extLst>
          </p:cNvPr>
          <p:cNvSpPr txBox="1"/>
          <p:nvPr/>
        </p:nvSpPr>
        <p:spPr>
          <a:xfrm>
            <a:off x="6873096" y="3785186"/>
            <a:ext cx="966651" cy="365760"/>
          </a:xfrm>
          <a:prstGeom prst="rect">
            <a:avLst/>
          </a:prstGeom>
          <a:noFill/>
        </p:spPr>
        <p:txBody>
          <a:bodyPr wrap="square" lIns="0" tIns="0" rIns="0" bIns="0" rtlCol="0">
            <a:noAutofit/>
          </a:bodyPr>
          <a:lstStyle/>
          <a:p>
            <a:pPr algn="l"/>
            <a:r>
              <a:rPr lang="en-AU" sz="1800" dirty="0"/>
              <a:t>Wrong</a:t>
            </a:r>
          </a:p>
        </p:txBody>
      </p:sp>
      <p:sp>
        <p:nvSpPr>
          <p:cNvPr id="13" name="TextBox 12">
            <a:extLst>
              <a:ext uri="{FF2B5EF4-FFF2-40B4-BE49-F238E27FC236}">
                <a16:creationId xmlns:a16="http://schemas.microsoft.com/office/drawing/2014/main" id="{FC756450-5D3E-D8B3-855C-1422BF4B1D15}"/>
              </a:ext>
            </a:extLst>
          </p:cNvPr>
          <p:cNvSpPr txBox="1"/>
          <p:nvPr/>
        </p:nvSpPr>
        <p:spPr>
          <a:xfrm>
            <a:off x="6873096" y="4279640"/>
            <a:ext cx="966651" cy="365760"/>
          </a:xfrm>
          <a:prstGeom prst="rect">
            <a:avLst/>
          </a:prstGeom>
          <a:noFill/>
        </p:spPr>
        <p:txBody>
          <a:bodyPr wrap="square" lIns="0" tIns="0" rIns="0" bIns="0" rtlCol="0">
            <a:noAutofit/>
          </a:bodyPr>
          <a:lstStyle/>
          <a:p>
            <a:pPr algn="l"/>
            <a:r>
              <a:rPr lang="en-AU" sz="1800"/>
              <a:t>Wrong</a:t>
            </a:r>
          </a:p>
        </p:txBody>
      </p:sp>
      <p:sp>
        <p:nvSpPr>
          <p:cNvPr id="14" name="TextBox 13">
            <a:extLst>
              <a:ext uri="{FF2B5EF4-FFF2-40B4-BE49-F238E27FC236}">
                <a16:creationId xmlns:a16="http://schemas.microsoft.com/office/drawing/2014/main" id="{364C20B2-A8B9-F950-C71D-26B8F78E85F5}"/>
              </a:ext>
            </a:extLst>
          </p:cNvPr>
          <p:cNvSpPr txBox="1"/>
          <p:nvPr/>
        </p:nvSpPr>
        <p:spPr>
          <a:xfrm>
            <a:off x="6873096" y="4774094"/>
            <a:ext cx="966651" cy="365760"/>
          </a:xfrm>
          <a:prstGeom prst="rect">
            <a:avLst/>
          </a:prstGeom>
          <a:noFill/>
        </p:spPr>
        <p:txBody>
          <a:bodyPr wrap="square" lIns="0" tIns="0" rIns="0" bIns="0" rtlCol="0">
            <a:noAutofit/>
          </a:bodyPr>
          <a:lstStyle/>
          <a:p>
            <a:pPr algn="l"/>
            <a:r>
              <a:rPr lang="en-AU" sz="1800" dirty="0"/>
              <a:t>Right</a:t>
            </a:r>
          </a:p>
        </p:txBody>
      </p:sp>
      <p:sp>
        <p:nvSpPr>
          <p:cNvPr id="15" name="TextBox 14">
            <a:extLst>
              <a:ext uri="{FF2B5EF4-FFF2-40B4-BE49-F238E27FC236}">
                <a16:creationId xmlns:a16="http://schemas.microsoft.com/office/drawing/2014/main" id="{12B8D9EF-E8DE-14F5-6CEB-FCEE26121FD1}"/>
              </a:ext>
            </a:extLst>
          </p:cNvPr>
          <p:cNvSpPr txBox="1"/>
          <p:nvPr/>
        </p:nvSpPr>
        <p:spPr>
          <a:xfrm>
            <a:off x="6873096" y="5268548"/>
            <a:ext cx="966651" cy="365760"/>
          </a:xfrm>
          <a:prstGeom prst="rect">
            <a:avLst/>
          </a:prstGeom>
          <a:noFill/>
        </p:spPr>
        <p:txBody>
          <a:bodyPr wrap="square" lIns="0" tIns="0" rIns="0" bIns="0" rtlCol="0">
            <a:noAutofit/>
          </a:bodyPr>
          <a:lstStyle/>
          <a:p>
            <a:pPr algn="l"/>
            <a:r>
              <a:rPr lang="en-AU" sz="1800"/>
              <a:t>Right</a:t>
            </a:r>
          </a:p>
        </p:txBody>
      </p:sp>
      <p:sp>
        <p:nvSpPr>
          <p:cNvPr id="16" name="TextBox 15">
            <a:extLst>
              <a:ext uri="{FF2B5EF4-FFF2-40B4-BE49-F238E27FC236}">
                <a16:creationId xmlns:a16="http://schemas.microsoft.com/office/drawing/2014/main" id="{99B14CE5-8515-C95D-7782-739496FED17C}"/>
              </a:ext>
            </a:extLst>
          </p:cNvPr>
          <p:cNvSpPr txBox="1"/>
          <p:nvPr/>
        </p:nvSpPr>
        <p:spPr>
          <a:xfrm>
            <a:off x="6873096" y="5763002"/>
            <a:ext cx="966651" cy="365760"/>
          </a:xfrm>
          <a:prstGeom prst="rect">
            <a:avLst/>
          </a:prstGeom>
          <a:noFill/>
        </p:spPr>
        <p:txBody>
          <a:bodyPr wrap="square" lIns="0" tIns="0" rIns="0" bIns="0" rtlCol="0">
            <a:noAutofit/>
          </a:bodyPr>
          <a:lstStyle/>
          <a:p>
            <a:pPr algn="l"/>
            <a:r>
              <a:rPr lang="en-AU" sz="1800"/>
              <a:t>Right</a:t>
            </a:r>
          </a:p>
        </p:txBody>
      </p:sp>
      <p:sp>
        <p:nvSpPr>
          <p:cNvPr id="17" name="TextBox 16">
            <a:extLst>
              <a:ext uri="{FF2B5EF4-FFF2-40B4-BE49-F238E27FC236}">
                <a16:creationId xmlns:a16="http://schemas.microsoft.com/office/drawing/2014/main" id="{A9C5BF5F-3FEF-DD69-194F-C90D7597BF42}"/>
              </a:ext>
            </a:extLst>
          </p:cNvPr>
          <p:cNvSpPr txBox="1"/>
          <p:nvPr/>
        </p:nvSpPr>
        <p:spPr>
          <a:xfrm>
            <a:off x="6873096" y="6257458"/>
            <a:ext cx="966651" cy="365760"/>
          </a:xfrm>
          <a:prstGeom prst="rect">
            <a:avLst/>
          </a:prstGeom>
          <a:noFill/>
        </p:spPr>
        <p:txBody>
          <a:bodyPr wrap="square" lIns="0" tIns="0" rIns="0" bIns="0" rtlCol="0">
            <a:noAutofit/>
          </a:bodyPr>
          <a:lstStyle/>
          <a:p>
            <a:pPr algn="l"/>
            <a:r>
              <a:rPr lang="en-AU" sz="1800"/>
              <a:t>Wrong</a:t>
            </a:r>
          </a:p>
        </p:txBody>
      </p:sp>
      <p:pic>
        <p:nvPicPr>
          <p:cNvPr id="5" name="Picture 4" descr="An image showing the outline of a human torso which is transparent showing organs, veins and arteries beneath the skin.">
            <a:extLst>
              <a:ext uri="{FF2B5EF4-FFF2-40B4-BE49-F238E27FC236}">
                <a16:creationId xmlns:a16="http://schemas.microsoft.com/office/drawing/2014/main" id="{EBCDF5AD-E093-70C5-2D96-0CE6479BD2A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05" b="99793" l="593" r="95549">
                        <a14:foregroundMark x1="42582" y1="8610" x2="42582" y2="8610"/>
                        <a14:foregroundMark x1="39318" y1="8610" x2="37092" y2="14523"/>
                        <a14:foregroundMark x1="37092" y1="14523" x2="39318" y2="12967"/>
                        <a14:foregroundMark x1="60237" y1="5602" x2="47329" y2="3008"/>
                        <a14:foregroundMark x1="47329" y1="3008" x2="43769" y2="4461"/>
                        <a14:foregroundMark x1="18249" y1="43568" x2="16172" y2="65560"/>
                        <a14:foregroundMark x1="9496" y1="84647" x2="7567" y2="97510"/>
                        <a14:foregroundMark x1="7567" y1="97510" x2="14985" y2="94710"/>
                        <a14:foregroundMark x1="14985" y1="94710" x2="15282" y2="90871"/>
                        <a14:foregroundMark x1="54006" y1="84544" x2="49110" y2="91079"/>
                        <a14:foregroundMark x1="49110" y1="91079" x2="34125" y2="96888"/>
                        <a14:foregroundMark x1="34125" y1="96888" x2="41543" y2="98237"/>
                        <a14:foregroundMark x1="41543" y1="98237" x2="74332" y2="94813"/>
                        <a14:foregroundMark x1="74332" y1="94813" x2="75074" y2="96162"/>
                        <a14:foregroundMark x1="87834" y1="96058" x2="95549" y2="99585"/>
                        <a14:foregroundMark x1="95549" y1="99585" x2="95401" y2="99378"/>
                        <a14:foregroundMark x1="75668" y1="98029" x2="39614" y2="99793"/>
                        <a14:foregroundMark x1="39614" y1="99793" x2="27300" y2="98133"/>
                        <a14:foregroundMark x1="27300" y1="98133" x2="25074" y2="98444"/>
                        <a14:foregroundMark x1="6380" y1="98444" x2="593" y2="99170"/>
                        <a14:foregroundMark x1="83828" y1="58091" x2="85015" y2="65249"/>
                        <a14:foregroundMark x1="85015" y1="65249" x2="85905" y2="66805"/>
                        <a14:foregroundMark x1="85757" y1="67324" x2="85905" y2="68983"/>
                      </a14:backgroundRemoval>
                    </a14:imgEffect>
                  </a14:imgLayer>
                </a14:imgProps>
              </a:ext>
              <a:ext uri="{28A0092B-C50C-407E-A947-70E740481C1C}">
                <a14:useLocalDpi xmlns:a14="http://schemas.microsoft.com/office/drawing/2010/main" val="0"/>
              </a:ext>
            </a:extLst>
          </a:blip>
          <a:stretch>
            <a:fillRect/>
          </a:stretch>
        </p:blipFill>
        <p:spPr>
          <a:xfrm>
            <a:off x="8436844" y="1778763"/>
            <a:ext cx="2901220" cy="4153873"/>
          </a:xfrm>
          <a:prstGeom prst="rect">
            <a:avLst/>
          </a:prstGeom>
        </p:spPr>
      </p:pic>
      <p:sp>
        <p:nvSpPr>
          <p:cNvPr id="2" name="Slide Number Placeholder 1">
            <a:extLst>
              <a:ext uri="{FF2B5EF4-FFF2-40B4-BE49-F238E27FC236}">
                <a16:creationId xmlns:a16="http://schemas.microsoft.com/office/drawing/2014/main" id="{FE84A568-1D89-10A8-50CB-0C14AA3E4B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
        <p:nvSpPr>
          <p:cNvPr id="6" name="TextBox 5">
            <a:extLst>
              <a:ext uri="{FF2B5EF4-FFF2-40B4-BE49-F238E27FC236}">
                <a16:creationId xmlns:a16="http://schemas.microsoft.com/office/drawing/2014/main" id="{B1C6D972-0A6B-6D44-40BA-373E4624565F}"/>
              </a:ext>
              <a:ext uri="{C183D7F6-B498-43B3-948B-1728B52AA6E4}">
                <adec:decorative xmlns:adec="http://schemas.microsoft.com/office/drawing/2017/decorative" val="1"/>
              </a:ext>
            </a:extLst>
          </p:cNvPr>
          <p:cNvSpPr txBox="1"/>
          <p:nvPr/>
        </p:nvSpPr>
        <p:spPr>
          <a:xfrm>
            <a:off x="8310622" y="6124882"/>
            <a:ext cx="3333509" cy="553998"/>
          </a:xfrm>
          <a:prstGeom prst="rect">
            <a:avLst/>
          </a:prstGeom>
          <a:noFill/>
        </p:spPr>
        <p:txBody>
          <a:bodyPr wrap="square">
            <a:spAutoFit/>
          </a:bodyPr>
          <a:lstStyle/>
          <a:p>
            <a:r>
              <a:rPr lang="en-AU" sz="1000" dirty="0">
                <a:effectLst/>
              </a:rPr>
              <a:t>This image is from ‘</a:t>
            </a:r>
            <a:r>
              <a:rPr lang="en-AU" sz="1000" dirty="0">
                <a:effectLst/>
                <a:hlinkClick r:id="rId5" tooltip="https://www.stem.org.uk/secondary/resources/collections/science/best-evidence-science-teaching/cellular-basis-of-life"/>
              </a:rPr>
              <a:t>Big Idea: The cellular basis of life</a:t>
            </a:r>
            <a:r>
              <a:rPr lang="en-AU" sz="1000" dirty="0">
                <a:effectLst/>
              </a:rPr>
              <a:t>’ by University of York Science Education Group and is licensed under </a:t>
            </a:r>
            <a:r>
              <a:rPr lang="en-AU" sz="1000" dirty="0">
                <a:effectLst/>
                <a:hlinkClick r:id="rId6" tooltip="https://creativecommons.org/licenses/by-nc/2.0/deed.en"/>
              </a:rPr>
              <a:t>CC BY-NC</a:t>
            </a:r>
            <a:r>
              <a:rPr lang="en-AU" sz="1000" dirty="0">
                <a:effectLst/>
              </a:rPr>
              <a:t> </a:t>
            </a:r>
            <a:endParaRPr lang="en-AU" sz="1000" dirty="0"/>
          </a:p>
        </p:txBody>
      </p:sp>
    </p:spTree>
    <p:extLst>
      <p:ext uri="{BB962C8B-B14F-4D97-AF65-F5344CB8AC3E}">
        <p14:creationId xmlns:p14="http://schemas.microsoft.com/office/powerpoint/2010/main" val="156132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2A447-5BEF-5E98-0F66-1C16A4746794}"/>
              </a:ext>
            </a:extLst>
          </p:cNvPr>
          <p:cNvSpPr>
            <a:spLocks noGrp="1"/>
          </p:cNvSpPr>
          <p:nvPr>
            <p:ph type="title"/>
          </p:nvPr>
        </p:nvSpPr>
        <p:spPr/>
        <p:txBody>
          <a:bodyPr/>
          <a:lstStyle/>
          <a:p>
            <a:r>
              <a:rPr lang="en-AU"/>
              <a:t>1.1 The organisation of life</a:t>
            </a:r>
          </a:p>
        </p:txBody>
      </p:sp>
      <p:sp>
        <p:nvSpPr>
          <p:cNvPr id="4" name="Text Placeholder 3">
            <a:extLst>
              <a:ext uri="{FF2B5EF4-FFF2-40B4-BE49-F238E27FC236}">
                <a16:creationId xmlns:a16="http://schemas.microsoft.com/office/drawing/2014/main" id="{CAE5C470-B5EA-CD1B-20E9-1CEADE9A20FE}"/>
              </a:ext>
            </a:extLst>
          </p:cNvPr>
          <p:cNvSpPr>
            <a:spLocks noGrp="1"/>
          </p:cNvSpPr>
          <p:nvPr>
            <p:ph type="body" sz="quarter" idx="18"/>
          </p:nvPr>
        </p:nvSpPr>
        <p:spPr>
          <a:xfrm>
            <a:off x="360000" y="1499918"/>
            <a:ext cx="11484000" cy="795185"/>
          </a:xfrm>
        </p:spPr>
        <p:txBody>
          <a:bodyPr/>
          <a:lstStyle/>
          <a:p>
            <a:r>
              <a:rPr lang="en-AU" dirty="0">
                <a:solidFill>
                  <a:schemeClr val="tx1"/>
                </a:solidFill>
                <a:latin typeface="+mj-lt"/>
              </a:rPr>
              <a:t>Specialised cells are organised into tissues, which form organs, which then make up organ systems which make up organisms.</a:t>
            </a:r>
          </a:p>
        </p:txBody>
      </p:sp>
      <p:pic>
        <p:nvPicPr>
          <p:cNvPr id="5" name="Picture 4" descr="Image of a cell.">
            <a:extLst>
              <a:ext uri="{FF2B5EF4-FFF2-40B4-BE49-F238E27FC236}">
                <a16:creationId xmlns:a16="http://schemas.microsoft.com/office/drawing/2014/main" id="{247CDE53-DC5E-F85C-8734-636BC7B91EE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6467" l="10811" r="100000">
                        <a14:foregroundMark x1="30631" y1="35054" x2="30631" y2="35054"/>
                        <a14:foregroundMark x1="28228" y1="55978" x2="28228" y2="55978"/>
                        <a14:foregroundMark x1="51952" y1="65489" x2="51952" y2="65489"/>
                        <a14:foregroundMark x1="11111" y1="35054" x2="11111" y2="35054"/>
                        <a14:foregroundMark x1="48649" y1="83424" x2="48649" y2="83424"/>
                        <a14:foregroundMark x1="42342" y1="96739" x2="42342" y2="96739"/>
                        <a14:backgroundMark x1="77477" y1="16576" x2="77477" y2="16576"/>
                        <a14:backgroundMark x1="74174" y1="22554" x2="74174" y2="22554"/>
                      </a14:backgroundRemoval>
                    </a14:imgEffect>
                  </a14:imgLayer>
                </a14:imgProps>
              </a:ext>
              <a:ext uri="{28A0092B-C50C-407E-A947-70E740481C1C}">
                <a14:useLocalDpi xmlns:a14="http://schemas.microsoft.com/office/drawing/2010/main"/>
              </a:ext>
            </a:extLst>
          </a:blip>
          <a:srcRect/>
          <a:stretch/>
        </p:blipFill>
        <p:spPr>
          <a:xfrm>
            <a:off x="523291" y="3206974"/>
            <a:ext cx="808699" cy="934587"/>
          </a:xfrm>
          <a:prstGeom prst="rect">
            <a:avLst/>
          </a:prstGeom>
        </p:spPr>
      </p:pic>
      <p:sp>
        <p:nvSpPr>
          <p:cNvPr id="10" name="Arrow: Right 9" descr="An arrow pointing to the right">
            <a:extLst>
              <a:ext uri="{FF2B5EF4-FFF2-40B4-BE49-F238E27FC236}">
                <a16:creationId xmlns:a16="http://schemas.microsoft.com/office/drawing/2014/main" id="{124783AE-3DEF-BB5D-AF83-F376A71592A4}"/>
              </a:ext>
            </a:extLst>
          </p:cNvPr>
          <p:cNvSpPr/>
          <p:nvPr/>
        </p:nvSpPr>
        <p:spPr>
          <a:xfrm>
            <a:off x="1386253" y="3465196"/>
            <a:ext cx="739072" cy="5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Image of a tissue.">
            <a:extLst>
              <a:ext uri="{FF2B5EF4-FFF2-40B4-BE49-F238E27FC236}">
                <a16:creationId xmlns:a16="http://schemas.microsoft.com/office/drawing/2014/main" id="{E22D889B-0CB0-898C-5340-17D992C5762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13996" r="100000">
                        <a14:foregroundMark x1="13996" y1="37379" x2="50101" y2="75485"/>
                        <a14:foregroundMark x1="50101" y1="75485" x2="60446" y2="77184"/>
                        <a14:backgroundMark x1="82150" y1="78155" x2="99797" y2="78155"/>
                        <a14:backgroundMark x1="30629" y1="85680" x2="30629" y2="85680"/>
                        <a14:backgroundMark x1="50507" y1="83010" x2="50507" y2="83010"/>
                        <a14:backgroundMark x1="88032" y1="51214" x2="63692" y2="99757"/>
                      </a14:backgroundRemoval>
                    </a14:imgEffect>
                  </a14:imgLayer>
                </a14:imgProps>
              </a:ext>
              <a:ext uri="{28A0092B-C50C-407E-A947-70E740481C1C}">
                <a14:useLocalDpi xmlns:a14="http://schemas.microsoft.com/office/drawing/2010/main"/>
              </a:ext>
            </a:extLst>
          </a:blip>
          <a:srcRect/>
          <a:stretch/>
        </p:blipFill>
        <p:spPr>
          <a:xfrm>
            <a:off x="2227107" y="3206974"/>
            <a:ext cx="1542552" cy="1289500"/>
          </a:xfrm>
          <a:prstGeom prst="rect">
            <a:avLst/>
          </a:prstGeom>
        </p:spPr>
      </p:pic>
      <p:sp>
        <p:nvSpPr>
          <p:cNvPr id="13" name="Arrow: Right 12" descr="An arrow pointing to the right">
            <a:extLst>
              <a:ext uri="{FF2B5EF4-FFF2-40B4-BE49-F238E27FC236}">
                <a16:creationId xmlns:a16="http://schemas.microsoft.com/office/drawing/2014/main" id="{9799E8B8-132B-30FD-12C7-93F801C05B03}"/>
              </a:ext>
            </a:extLst>
          </p:cNvPr>
          <p:cNvSpPr/>
          <p:nvPr/>
        </p:nvSpPr>
        <p:spPr>
          <a:xfrm>
            <a:off x="3861436" y="3460194"/>
            <a:ext cx="739072" cy="5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Image of a stomach as an example of an organ">
            <a:extLst>
              <a:ext uri="{FF2B5EF4-FFF2-40B4-BE49-F238E27FC236}">
                <a16:creationId xmlns:a16="http://schemas.microsoft.com/office/drawing/2014/main" id="{3246BED9-AB36-5B1A-48A4-F49EE8AD8CBE}"/>
              </a:ext>
            </a:extLst>
          </p:cNvPr>
          <p:cNvPicPr>
            <a:picLocks noChangeAspect="1"/>
          </p:cNvPicPr>
          <p:nvPr/>
        </p:nvPicPr>
        <p:blipFill>
          <a:blip r:embed="rId7"/>
          <a:stretch>
            <a:fillRect/>
          </a:stretch>
        </p:blipFill>
        <p:spPr>
          <a:xfrm>
            <a:off x="4722179" y="2910049"/>
            <a:ext cx="1700643" cy="1558923"/>
          </a:xfrm>
          <a:prstGeom prst="rect">
            <a:avLst/>
          </a:prstGeom>
        </p:spPr>
      </p:pic>
      <p:sp>
        <p:nvSpPr>
          <p:cNvPr id="11" name="Arrow: Right 10" descr="An arrow pointing to the right">
            <a:extLst>
              <a:ext uri="{FF2B5EF4-FFF2-40B4-BE49-F238E27FC236}">
                <a16:creationId xmlns:a16="http://schemas.microsoft.com/office/drawing/2014/main" id="{AB101347-319E-658B-403D-5C3C0B4B0D0B}"/>
              </a:ext>
            </a:extLst>
          </p:cNvPr>
          <p:cNvSpPr/>
          <p:nvPr/>
        </p:nvSpPr>
        <p:spPr>
          <a:xfrm>
            <a:off x="6574957" y="3460193"/>
            <a:ext cx="739072" cy="5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Image of a system in an organism.">
            <a:extLst>
              <a:ext uri="{FF2B5EF4-FFF2-40B4-BE49-F238E27FC236}">
                <a16:creationId xmlns:a16="http://schemas.microsoft.com/office/drawing/2014/main" id="{670FCBB9-AA8D-5BD2-FE95-E51DA6349083}"/>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6000" b="100000" l="0" r="97365">
                        <a14:foregroundMark x1="45631" y1="35333" x2="12205" y2="37333"/>
                        <a14:foregroundMark x1="12205" y1="37333" x2="36755" y2="81667"/>
                        <a14:foregroundMark x1="36755" y1="81667" x2="54785" y2="60667"/>
                        <a14:foregroundMark x1="54785" y1="60667" x2="73786" y2="52000"/>
                        <a14:foregroundMark x1="73786" y1="52000" x2="84189" y2="54667"/>
                        <a14:foregroundMark x1="84189" y1="54667" x2="84605" y2="55333"/>
                        <a14:foregroundMark x1="14147" y1="40667" x2="24272" y2="18667"/>
                        <a14:foregroundMark x1="24272" y1="18667" x2="48266" y2="20000"/>
                        <a14:foregroundMark x1="48266" y1="20000" x2="65187" y2="36333"/>
                        <a14:foregroundMark x1="65187" y1="36333" x2="72122" y2="56667"/>
                        <a14:foregroundMark x1="72122" y1="56667" x2="39667" y2="78333"/>
                        <a14:foregroundMark x1="39667" y1="78333" x2="62413" y2="67667"/>
                        <a14:foregroundMark x1="62413" y1="67667" x2="61442" y2="92667"/>
                        <a14:foregroundMark x1="18031" y1="27000" x2="5548" y2="40000"/>
                        <a14:foregroundMark x1="5548" y1="40000" x2="20943" y2="18333"/>
                        <a14:foregroundMark x1="20943" y1="18333" x2="23717" y2="7000"/>
                        <a14:foregroundMark x1="3606" y1="44333" x2="12067" y2="28000"/>
                        <a14:foregroundMark x1="12067" y1="28000" x2="13037" y2="27000"/>
                        <a14:foregroundMark x1="4300" y1="35333" x2="4300" y2="35333"/>
                        <a14:foregroundMark x1="1248" y1="34333" x2="1248" y2="34333"/>
                        <a14:foregroundMark x1="1248" y1="39667" x2="1248" y2="39667"/>
                        <a14:foregroundMark x1="4022" y1="34333" x2="4022" y2="34333"/>
                        <a14:foregroundMark x1="3190" y1="32333" x2="14979" y2="24333"/>
                        <a14:foregroundMark x1="1664" y1="32333" x2="1664" y2="32333"/>
                        <a14:foregroundMark x1="47434" y1="79667" x2="47434" y2="79667"/>
                        <a14:foregroundMark x1="52011" y1="18000" x2="70735" y2="38000"/>
                        <a14:foregroundMark x1="70735" y1="38000" x2="61165" y2="94333"/>
                        <a14:foregroundMark x1="73648" y1="36000" x2="66019" y2="83333"/>
                        <a14:foregroundMark x1="66019" y1="83333" x2="64494" y2="87000"/>
                        <a14:foregroundMark x1="63384" y1="85333" x2="76699" y2="46333"/>
                        <a14:foregroundMark x1="76699" y1="46333" x2="76976" y2="42333"/>
                        <a14:foregroundMark x1="68655" y1="66000" x2="72816" y2="62667"/>
                        <a14:foregroundMark x1="12344" y1="50667" x2="20943" y2="60667"/>
                        <a14:foregroundMark x1="12344" y1="49667" x2="12344" y2="49667"/>
                        <a14:foregroundMark x1="8877" y1="49667" x2="8877" y2="49667"/>
                        <a14:foregroundMark x1="25520" y1="63333" x2="37309" y2="85667"/>
                        <a14:foregroundMark x1="37309" y1="85667" x2="62691" y2="86000"/>
                        <a14:foregroundMark x1="62691" y1="86000" x2="77393" y2="73000"/>
                        <a14:foregroundMark x1="77393" y1="73000" x2="93620" y2="99333"/>
                        <a14:foregroundMark x1="93481" y1="99333" x2="93481" y2="99667"/>
                        <a14:foregroundMark x1="27462" y1="61667" x2="26630" y2="85333"/>
                        <a14:foregroundMark x1="81553" y1="55333" x2="94175" y2="84667"/>
                        <a14:foregroundMark x1="94175" y1="84667" x2="95007" y2="99667"/>
                        <a14:foregroundMark x1="59085" y1="95667" x2="59085" y2="95667"/>
                        <a14:foregroundMark x1="64078" y1="93333" x2="64078" y2="93333"/>
                        <a14:foregroundMark x1="64216" y1="92667" x2="64216" y2="92667"/>
                        <a14:foregroundMark x1="62968" y1="94333" x2="62968" y2="94333"/>
                        <a14:foregroundMark x1="60749" y1="97000" x2="60749" y2="97000"/>
                        <a14:foregroundMark x1="60194" y1="98000" x2="60194" y2="98000"/>
                        <a14:foregroundMark x1="58530" y1="95333" x2="58530" y2="95333"/>
                        <a14:foregroundMark x1="59778" y1="97667" x2="59778" y2="97667"/>
                        <a14:foregroundMark x1="60333" y1="98667" x2="60333" y2="98667"/>
                        <a14:foregroundMark x1="63523" y1="94333" x2="63523" y2="94333"/>
                        <a14:foregroundMark x1="63800" y1="94000" x2="63800" y2="94000"/>
                        <a14:foregroundMark x1="63800" y1="93000" x2="63800" y2="93000"/>
                        <a14:foregroundMark x1="64771" y1="92333" x2="64771" y2="92333"/>
                        <a14:foregroundMark x1="86269" y1="60000" x2="86269" y2="60000"/>
                        <a14:foregroundMark x1="86963" y1="58667" x2="86963" y2="58667"/>
                        <a14:foregroundMark x1="89182" y1="63333" x2="89182" y2="63333"/>
                        <a14:foregroundMark x1="85160" y1="57667" x2="89320" y2="63000"/>
                        <a14:foregroundMark x1="89320" y1="63000" x2="97365" y2="85333"/>
                        <a14:foregroundMark x1="97365" y1="85333" x2="95978" y2="89333"/>
                        <a14:foregroundMark x1="69071" y1="27333" x2="87656" y2="61000"/>
                        <a14:foregroundMark x1="72954" y1="33333" x2="78225" y2="40333"/>
                        <a14:foregroundMark x1="78225" y1="40333" x2="78502" y2="42000"/>
                        <a14:foregroundMark x1="73232" y1="34000" x2="73786" y2="29667"/>
                        <a14:foregroundMark x1="54092" y1="16333" x2="67129" y2="26333"/>
                        <a14:foregroundMark x1="67129" y1="26333" x2="69071" y2="29333"/>
                        <a14:foregroundMark x1="61581" y1="20333" x2="69348" y2="25333"/>
                        <a14:foregroundMark x1="69348" y1="25333" x2="69903" y2="29000"/>
                        <a14:foregroundMark x1="8322" y1="27333" x2="8322" y2="27333"/>
                        <a14:foregroundMark x1="6380" y1="28667" x2="12067" y2="21333"/>
                        <a14:foregroundMark x1="12067" y1="21333" x2="15118" y2="21000"/>
                        <a14:foregroundMark x1="15257" y1="20000" x2="18447" y2="12667"/>
                        <a14:foregroundMark x1="18447" y1="12667" x2="19972" y2="12333"/>
                        <a14:foregroundMark x1="2913" y1="33667" x2="3051" y2="47667"/>
                        <a14:foregroundMark x1="3051" y1="47667" x2="14979" y2="56000"/>
                        <a14:foregroundMark x1="13870" y1="54333" x2="21498" y2="61667"/>
                        <a14:foregroundMark x1="21498" y1="61667" x2="27184" y2="86000"/>
                        <a14:foregroundMark x1="27184" y1="86000" x2="29126" y2="72333"/>
                        <a14:foregroundMark x1="29126" y1="72333" x2="30791" y2="72333"/>
                        <a14:foregroundMark x1="23440" y1="71333" x2="26630" y2="83667"/>
                        <a14:foregroundMark x1="26630" y1="83667" x2="28155" y2="87333"/>
                        <a14:foregroundMark x1="23024" y1="70000" x2="24411" y2="86333"/>
                        <a14:foregroundMark x1="24411" y1="86333" x2="26907" y2="89333"/>
                        <a14:foregroundMark x1="36338" y1="86667" x2="41331" y2="89000"/>
                        <a14:backgroundMark x1="0" y1="77000" x2="2219" y2="99667"/>
                        <a14:backgroundMark x1="0" y1="95000" x2="416" y2="99667"/>
                        <a14:backgroundMark x1="9570" y1="58000" x2="4438" y2="99667"/>
                        <a14:backgroundMark x1="86269" y1="96667" x2="86269" y2="96667"/>
                      </a14:backgroundRemoval>
                    </a14:imgEffect>
                  </a14:imgLayer>
                </a14:imgProps>
              </a:ext>
              <a:ext uri="{28A0092B-C50C-407E-A947-70E740481C1C}">
                <a14:useLocalDpi xmlns:a14="http://schemas.microsoft.com/office/drawing/2010/main"/>
              </a:ext>
            </a:extLst>
          </a:blip>
          <a:srcRect t="-4637" r="-979"/>
          <a:stretch/>
        </p:blipFill>
        <p:spPr>
          <a:xfrm rot="2314991">
            <a:off x="7096558" y="3092482"/>
            <a:ext cx="2623215" cy="1615171"/>
          </a:xfrm>
          <a:prstGeom prst="rect">
            <a:avLst/>
          </a:prstGeom>
        </p:spPr>
      </p:pic>
      <p:sp>
        <p:nvSpPr>
          <p:cNvPr id="12" name="Arrow: Right 11" descr="An arrow pointing to the right">
            <a:extLst>
              <a:ext uri="{FF2B5EF4-FFF2-40B4-BE49-F238E27FC236}">
                <a16:creationId xmlns:a16="http://schemas.microsoft.com/office/drawing/2014/main" id="{827812D9-5904-0901-5FA2-F742E602D673}"/>
              </a:ext>
            </a:extLst>
          </p:cNvPr>
          <p:cNvSpPr/>
          <p:nvPr/>
        </p:nvSpPr>
        <p:spPr>
          <a:xfrm>
            <a:off x="9234946" y="3416485"/>
            <a:ext cx="739072" cy="5460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Image of a whole organism, rat.">
            <a:extLst>
              <a:ext uri="{FF2B5EF4-FFF2-40B4-BE49-F238E27FC236}">
                <a16:creationId xmlns:a16="http://schemas.microsoft.com/office/drawing/2014/main" id="{494E0E1C-E113-C3FC-41BD-EB42BA98AC22}"/>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0" b="97723" l="0" r="100000">
                        <a14:backgroundMark x1="45841" y1="52751" x2="45841" y2="52751"/>
                        <a14:backgroundMark x1="2128" y1="39848" x2="2128" y2="39848"/>
                        <a14:backgroundMark x1="36364" y1="37192" x2="36364" y2="37192"/>
                        <a14:backgroundMark x1="36364" y1="37192" x2="36364" y2="37192"/>
                        <a14:backgroundMark x1="66538" y1="58065" x2="66538" y2="58065"/>
                        <a14:backgroundMark x1="66538" y1="58065" x2="66538" y2="58065"/>
                        <a14:backgroundMark x1="79691" y1="47628" x2="79691" y2="47628"/>
                      </a14:backgroundRemoval>
                    </a14:imgEffect>
                  </a14:imgLayer>
                </a14:imgProps>
              </a:ext>
              <a:ext uri="{28A0092B-C50C-407E-A947-70E740481C1C}">
                <a14:useLocalDpi xmlns:a14="http://schemas.microsoft.com/office/drawing/2010/main"/>
              </a:ext>
            </a:extLst>
          </a:blip>
          <a:srcRect/>
          <a:stretch/>
        </p:blipFill>
        <p:spPr>
          <a:xfrm>
            <a:off x="9972023" y="2783847"/>
            <a:ext cx="1576008" cy="1684683"/>
          </a:xfrm>
          <a:prstGeom prst="rect">
            <a:avLst/>
          </a:prstGeom>
        </p:spPr>
      </p:pic>
      <p:grpSp>
        <p:nvGrpSpPr>
          <p:cNvPr id="8" name="Group 7">
            <a:extLst>
              <a:ext uri="{FF2B5EF4-FFF2-40B4-BE49-F238E27FC236}">
                <a16:creationId xmlns:a16="http://schemas.microsoft.com/office/drawing/2014/main" id="{7C319D74-B270-409F-541F-ECD3EF66D71C}"/>
              </a:ext>
              <a:ext uri="{C183D7F6-B498-43B3-948B-1728B52AA6E4}">
                <adec:decorative xmlns:adec="http://schemas.microsoft.com/office/drawing/2017/decorative" val="1"/>
              </a:ext>
            </a:extLst>
          </p:cNvPr>
          <p:cNvGrpSpPr/>
          <p:nvPr/>
        </p:nvGrpSpPr>
        <p:grpSpPr>
          <a:xfrm>
            <a:off x="245700" y="4858411"/>
            <a:ext cx="11410009" cy="808157"/>
            <a:chOff x="245700" y="4858411"/>
            <a:chExt cx="11410009" cy="808157"/>
          </a:xfrm>
        </p:grpSpPr>
        <p:sp>
          <p:nvSpPr>
            <p:cNvPr id="14" name="TextBox 13">
              <a:extLst>
                <a:ext uri="{FF2B5EF4-FFF2-40B4-BE49-F238E27FC236}">
                  <a16:creationId xmlns:a16="http://schemas.microsoft.com/office/drawing/2014/main" id="{3C40C613-2013-D941-54A4-A9F1A9DD4A4B}"/>
                </a:ext>
                <a:ext uri="{C183D7F6-B498-43B3-948B-1728B52AA6E4}">
                  <adec:decorative xmlns:adec="http://schemas.microsoft.com/office/drawing/2017/decorative" val="1"/>
                </a:ext>
              </a:extLst>
            </p:cNvPr>
            <p:cNvSpPr txBox="1"/>
            <p:nvPr/>
          </p:nvSpPr>
          <p:spPr>
            <a:xfrm>
              <a:off x="245700" y="4858412"/>
              <a:ext cx="1867107" cy="808156"/>
            </a:xfrm>
            <a:prstGeom prst="rect">
              <a:avLst/>
            </a:prstGeom>
            <a:noFill/>
          </p:spPr>
          <p:txBody>
            <a:bodyPr wrap="square" lIns="0" tIns="0" rIns="0" bIns="0" rtlCol="0">
              <a:noAutofit/>
            </a:bodyPr>
            <a:lstStyle/>
            <a:p>
              <a:pPr algn="ctr"/>
              <a:r>
                <a:rPr lang="en-AU" b="1" dirty="0"/>
                <a:t>Specialised Cell</a:t>
              </a:r>
            </a:p>
          </p:txBody>
        </p:sp>
        <p:sp>
          <p:nvSpPr>
            <p:cNvPr id="15" name="TextBox 14">
              <a:extLst>
                <a:ext uri="{FF2B5EF4-FFF2-40B4-BE49-F238E27FC236}">
                  <a16:creationId xmlns:a16="http://schemas.microsoft.com/office/drawing/2014/main" id="{928A5256-11C3-0721-0E6A-38B199E6431D}"/>
                </a:ext>
                <a:ext uri="{C183D7F6-B498-43B3-948B-1728B52AA6E4}">
                  <adec:decorative xmlns:adec="http://schemas.microsoft.com/office/drawing/2017/decorative" val="1"/>
                </a:ext>
              </a:extLst>
            </p:cNvPr>
            <p:cNvSpPr txBox="1"/>
            <p:nvPr/>
          </p:nvSpPr>
          <p:spPr>
            <a:xfrm>
              <a:off x="5026664" y="4858411"/>
              <a:ext cx="1102142" cy="499671"/>
            </a:xfrm>
            <a:prstGeom prst="rect">
              <a:avLst/>
            </a:prstGeom>
            <a:noFill/>
          </p:spPr>
          <p:txBody>
            <a:bodyPr wrap="square" lIns="0" tIns="0" rIns="0" bIns="0" rtlCol="0">
              <a:noAutofit/>
            </a:bodyPr>
            <a:lstStyle/>
            <a:p>
              <a:pPr algn="ctr"/>
              <a:r>
                <a:rPr lang="en-AU" b="1" dirty="0"/>
                <a:t>Organ</a:t>
              </a:r>
            </a:p>
          </p:txBody>
        </p:sp>
        <p:sp>
          <p:nvSpPr>
            <p:cNvPr id="16" name="TextBox 15">
              <a:extLst>
                <a:ext uri="{FF2B5EF4-FFF2-40B4-BE49-F238E27FC236}">
                  <a16:creationId xmlns:a16="http://schemas.microsoft.com/office/drawing/2014/main" id="{9FD4E761-ECAA-A243-0D86-F248EE13FAFC}"/>
                </a:ext>
                <a:ext uri="{C183D7F6-B498-43B3-948B-1728B52AA6E4}">
                  <adec:decorative xmlns:adec="http://schemas.microsoft.com/office/drawing/2017/decorative" val="1"/>
                </a:ext>
              </a:extLst>
            </p:cNvPr>
            <p:cNvSpPr txBox="1"/>
            <p:nvPr/>
          </p:nvSpPr>
          <p:spPr>
            <a:xfrm>
              <a:off x="7603451" y="4858411"/>
              <a:ext cx="1609427" cy="499671"/>
            </a:xfrm>
            <a:prstGeom prst="rect">
              <a:avLst/>
            </a:prstGeom>
            <a:noFill/>
          </p:spPr>
          <p:txBody>
            <a:bodyPr wrap="square" lIns="0" tIns="0" rIns="0" bIns="0" rtlCol="0">
              <a:noAutofit/>
            </a:bodyPr>
            <a:lstStyle/>
            <a:p>
              <a:pPr algn="ctr"/>
              <a:r>
                <a:rPr lang="en-AU" b="1"/>
                <a:t>System</a:t>
              </a:r>
            </a:p>
          </p:txBody>
        </p:sp>
        <p:sp>
          <p:nvSpPr>
            <p:cNvPr id="17" name="TextBox 16">
              <a:extLst>
                <a:ext uri="{FF2B5EF4-FFF2-40B4-BE49-F238E27FC236}">
                  <a16:creationId xmlns:a16="http://schemas.microsoft.com/office/drawing/2014/main" id="{35210AC3-CBA4-4071-585B-3E4D529C7712}"/>
                </a:ext>
                <a:ext uri="{C183D7F6-B498-43B3-948B-1728B52AA6E4}">
                  <adec:decorative xmlns:adec="http://schemas.microsoft.com/office/drawing/2017/decorative" val="1"/>
                </a:ext>
              </a:extLst>
            </p:cNvPr>
            <p:cNvSpPr txBox="1"/>
            <p:nvPr/>
          </p:nvSpPr>
          <p:spPr>
            <a:xfrm>
              <a:off x="9864345" y="4858411"/>
              <a:ext cx="1791364" cy="499671"/>
            </a:xfrm>
            <a:prstGeom prst="rect">
              <a:avLst/>
            </a:prstGeom>
            <a:noFill/>
          </p:spPr>
          <p:txBody>
            <a:bodyPr wrap="square" lIns="0" tIns="0" rIns="0" bIns="0" rtlCol="0">
              <a:noAutofit/>
            </a:bodyPr>
            <a:lstStyle/>
            <a:p>
              <a:pPr algn="ctr"/>
              <a:r>
                <a:rPr lang="en-AU" b="1"/>
                <a:t>Organism</a:t>
              </a:r>
            </a:p>
          </p:txBody>
        </p:sp>
        <p:sp>
          <p:nvSpPr>
            <p:cNvPr id="18" name="TextBox 17">
              <a:extLst>
                <a:ext uri="{FF2B5EF4-FFF2-40B4-BE49-F238E27FC236}">
                  <a16:creationId xmlns:a16="http://schemas.microsoft.com/office/drawing/2014/main" id="{6DC3389F-9888-2FD9-A61C-2E8B0ED0AA0B}"/>
                </a:ext>
                <a:ext uri="{C183D7F6-B498-43B3-948B-1728B52AA6E4}">
                  <adec:decorative xmlns:adec="http://schemas.microsoft.com/office/drawing/2017/decorative" val="1"/>
                </a:ext>
              </a:extLst>
            </p:cNvPr>
            <p:cNvSpPr txBox="1"/>
            <p:nvPr/>
          </p:nvSpPr>
          <p:spPr>
            <a:xfrm>
              <a:off x="2426726" y="4858411"/>
              <a:ext cx="1143314" cy="499671"/>
            </a:xfrm>
            <a:prstGeom prst="rect">
              <a:avLst/>
            </a:prstGeom>
            <a:noFill/>
          </p:spPr>
          <p:txBody>
            <a:bodyPr wrap="square" lIns="0" tIns="0" rIns="0" bIns="0" rtlCol="0">
              <a:noAutofit/>
            </a:bodyPr>
            <a:lstStyle/>
            <a:p>
              <a:pPr algn="ctr"/>
              <a:r>
                <a:rPr lang="en-AU" b="1" dirty="0"/>
                <a:t>Tissue</a:t>
              </a:r>
            </a:p>
          </p:txBody>
        </p:sp>
      </p:grpSp>
      <p:sp>
        <p:nvSpPr>
          <p:cNvPr id="19" name="TextBox 18">
            <a:extLst>
              <a:ext uri="{FF2B5EF4-FFF2-40B4-BE49-F238E27FC236}">
                <a16:creationId xmlns:a16="http://schemas.microsoft.com/office/drawing/2014/main" id="{367E7268-E295-CC81-2EE4-234899E86BF7}"/>
              </a:ext>
              <a:ext uri="{C183D7F6-B498-43B3-948B-1728B52AA6E4}">
                <adec:decorative xmlns:adec="http://schemas.microsoft.com/office/drawing/2017/decorative" val="0"/>
              </a:ext>
            </a:extLst>
          </p:cNvPr>
          <p:cNvSpPr txBox="1">
            <a:spLocks/>
          </p:cNvSpPr>
          <p:nvPr/>
        </p:nvSpPr>
        <p:spPr>
          <a:xfrm>
            <a:off x="360000" y="6419001"/>
            <a:ext cx="7372350" cy="246221"/>
          </a:xfrm>
          <a:prstGeom prst="rect">
            <a:avLst/>
          </a:prstGeom>
          <a:noFill/>
        </p:spPr>
        <p:txBody>
          <a:bodyPr wrap="square">
            <a:spAutoFit/>
          </a:bodyPr>
          <a:lstStyle/>
          <a:p>
            <a:r>
              <a:rPr lang="en-AU" sz="1000" dirty="0">
                <a:hlinkClick r:id="rId12"/>
              </a:rPr>
              <a:t>Organization levels mouse</a:t>
            </a:r>
            <a:r>
              <a:rPr lang="en-AU" sz="1000" dirty="0"/>
              <a:t> by </a:t>
            </a:r>
            <a:r>
              <a:rPr lang="en-AU" sz="1000" dirty="0" err="1"/>
              <a:t>LadyofHats</a:t>
            </a:r>
            <a:r>
              <a:rPr lang="en-AU" sz="1000" dirty="0"/>
              <a:t>, licensed under </a:t>
            </a:r>
            <a:r>
              <a:rPr lang="en-AU" sz="1000" dirty="0">
                <a:hlinkClick r:id="rId13"/>
              </a:rPr>
              <a:t>CC0 1.0</a:t>
            </a:r>
            <a:endParaRPr lang="en-AU" sz="1000" dirty="0"/>
          </a:p>
        </p:txBody>
      </p:sp>
      <p:sp>
        <p:nvSpPr>
          <p:cNvPr id="2" name="Slide Number Placeholder 1">
            <a:extLst>
              <a:ext uri="{FF2B5EF4-FFF2-40B4-BE49-F238E27FC236}">
                <a16:creationId xmlns:a16="http://schemas.microsoft.com/office/drawing/2014/main" id="{6288B4A7-BA59-FB3C-9C65-ED3734341F2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215378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E9651-A4AC-C495-3DD7-90E6DA1276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B723CC-2723-D09C-EF55-B16B870CABFE}"/>
              </a:ext>
            </a:extLst>
          </p:cNvPr>
          <p:cNvSpPr>
            <a:spLocks noGrp="1"/>
          </p:cNvSpPr>
          <p:nvPr>
            <p:ph type="ctrTitle"/>
          </p:nvPr>
        </p:nvSpPr>
        <p:spPr/>
        <p:txBody>
          <a:bodyPr/>
          <a:lstStyle/>
          <a:p>
            <a:r>
              <a:rPr lang="en-AU" dirty="0">
                <a:latin typeface="Arial"/>
                <a:cs typeface="Arial"/>
              </a:rPr>
              <a:t>Living systems</a:t>
            </a:r>
            <a:endParaRPr lang="en-AU" dirty="0"/>
          </a:p>
        </p:txBody>
      </p:sp>
      <p:sp>
        <p:nvSpPr>
          <p:cNvPr id="11" name="Text Placeholder 10">
            <a:extLst>
              <a:ext uri="{FF2B5EF4-FFF2-40B4-BE49-F238E27FC236}">
                <a16:creationId xmlns:a16="http://schemas.microsoft.com/office/drawing/2014/main" id="{8D319B1E-7B2D-0FC6-25D9-62B4554DDB92}"/>
              </a:ext>
            </a:extLst>
          </p:cNvPr>
          <p:cNvSpPr>
            <a:spLocks noGrp="1"/>
          </p:cNvSpPr>
          <p:nvPr>
            <p:ph type="body" sz="quarter" idx="10"/>
          </p:nvPr>
        </p:nvSpPr>
        <p:spPr/>
        <p:txBody>
          <a:bodyPr/>
          <a:lstStyle/>
          <a:p>
            <a:r>
              <a:rPr lang="en-AU">
                <a:latin typeface="Arial"/>
                <a:cs typeface="Arial"/>
              </a:rPr>
              <a:t>Stage 4</a:t>
            </a:r>
            <a:endParaRPr lang="en-AU"/>
          </a:p>
        </p:txBody>
      </p:sp>
      <p:sp>
        <p:nvSpPr>
          <p:cNvPr id="10" name="Text Placeholder 9">
            <a:extLst>
              <a:ext uri="{FF2B5EF4-FFF2-40B4-BE49-F238E27FC236}">
                <a16:creationId xmlns:a16="http://schemas.microsoft.com/office/drawing/2014/main" id="{CC82A5C4-6E10-4894-56E9-62A53149060B}"/>
              </a:ext>
            </a:extLst>
          </p:cNvPr>
          <p:cNvSpPr>
            <a:spLocks noGrp="1"/>
          </p:cNvSpPr>
          <p:nvPr>
            <p:ph type="body" sz="quarter" idx="16"/>
          </p:nvPr>
        </p:nvSpPr>
        <p:spPr/>
        <p:txBody>
          <a:bodyPr vert="horz" lIns="0" tIns="0" rIns="0" bIns="0" rtlCol="0" anchor="t">
            <a:noAutofit/>
          </a:bodyPr>
          <a:lstStyle/>
          <a:p>
            <a:r>
              <a:rPr lang="en-AU">
                <a:latin typeface="Arial"/>
                <a:cs typeface="Arial"/>
              </a:rPr>
              <a:t>Supporting PowerPoint</a:t>
            </a:r>
            <a:endParaRPr lang="en-AU"/>
          </a:p>
        </p:txBody>
      </p:sp>
      <p:sp>
        <p:nvSpPr>
          <p:cNvPr id="4" name="Picture Placeholder 3">
            <a:extLst>
              <a:ext uri="{FF2B5EF4-FFF2-40B4-BE49-F238E27FC236}">
                <a16:creationId xmlns:a16="http://schemas.microsoft.com/office/drawing/2014/main" id="{A412BC4E-01F4-558D-5D31-7ACBFF4FDB90}"/>
              </a:ext>
            </a:extLst>
          </p:cNvPr>
          <p:cNvSpPr>
            <a:spLocks noGrp="1"/>
          </p:cNvSpPr>
          <p:nvPr>
            <p:ph type="pic" sz="quarter" idx="13"/>
          </p:nvPr>
        </p:nvSpPr>
        <p:spPr/>
        <p:txBody>
          <a:bodyPr/>
          <a:lstStyle/>
          <a:p>
            <a:endParaRPr lang="en-AU"/>
          </a:p>
        </p:txBody>
      </p:sp>
      <p:pic>
        <p:nvPicPr>
          <p:cNvPr id="5" name="Picture Placeholder 5">
            <a:extLst>
              <a:ext uri="{FF2B5EF4-FFF2-40B4-BE49-F238E27FC236}">
                <a16:creationId xmlns:a16="http://schemas.microsoft.com/office/drawing/2014/main" id="{EDCEA243-719E-0147-99F6-366D0750885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1110" b="-192"/>
          <a:stretch>
            <a:fillRect/>
          </a:stretch>
        </p:blipFill>
        <p:spPr>
          <a:xfrm>
            <a:off x="7617921" y="1620456"/>
            <a:ext cx="4188490" cy="3665242"/>
          </a:xfrm>
          <a:prstGeom prst="rect">
            <a:avLst/>
          </a:prstGeom>
        </p:spPr>
      </p:pic>
    </p:spTree>
    <p:extLst>
      <p:ext uri="{BB962C8B-B14F-4D97-AF65-F5344CB8AC3E}">
        <p14:creationId xmlns:p14="http://schemas.microsoft.com/office/powerpoint/2010/main" val="1834081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5492AC-A074-D699-1DCB-08592E3B82F4}"/>
              </a:ext>
            </a:extLst>
          </p:cNvPr>
          <p:cNvSpPr>
            <a:spLocks noGrp="1"/>
          </p:cNvSpPr>
          <p:nvPr>
            <p:ph type="title"/>
          </p:nvPr>
        </p:nvSpPr>
        <p:spPr/>
        <p:txBody>
          <a:bodyPr/>
          <a:lstStyle/>
          <a:p>
            <a:r>
              <a:rPr lang="en-AU" dirty="0"/>
              <a:t>1.1 Checkpoint 3</a:t>
            </a:r>
          </a:p>
        </p:txBody>
      </p:sp>
      <p:sp>
        <p:nvSpPr>
          <p:cNvPr id="6" name="Text Placeholder 5">
            <a:extLst>
              <a:ext uri="{FF2B5EF4-FFF2-40B4-BE49-F238E27FC236}">
                <a16:creationId xmlns:a16="http://schemas.microsoft.com/office/drawing/2014/main" id="{20C6E95C-4257-882F-2C36-9AF0C6176B24}"/>
              </a:ext>
            </a:extLst>
          </p:cNvPr>
          <p:cNvSpPr>
            <a:spLocks noGrp="1"/>
          </p:cNvSpPr>
          <p:nvPr>
            <p:ph type="body" sz="quarter" idx="18"/>
          </p:nvPr>
        </p:nvSpPr>
        <p:spPr/>
        <p:txBody>
          <a:bodyPr/>
          <a:lstStyle/>
          <a:p>
            <a:r>
              <a:rPr lang="en-AU"/>
              <a:t>Specialised cells and their role</a:t>
            </a:r>
          </a:p>
        </p:txBody>
      </p:sp>
      <p:sp>
        <p:nvSpPr>
          <p:cNvPr id="10" name="TextBox 9">
            <a:extLst>
              <a:ext uri="{FF2B5EF4-FFF2-40B4-BE49-F238E27FC236}">
                <a16:creationId xmlns:a16="http://schemas.microsoft.com/office/drawing/2014/main" id="{94D39D3E-1A4B-A3DB-25ED-629CBD6B3E25}"/>
              </a:ext>
            </a:extLst>
          </p:cNvPr>
          <p:cNvSpPr txBox="1"/>
          <p:nvPr/>
        </p:nvSpPr>
        <p:spPr>
          <a:xfrm>
            <a:off x="476906" y="1909916"/>
            <a:ext cx="10260003" cy="2793842"/>
          </a:xfrm>
          <a:prstGeom prst="rect">
            <a:avLst/>
          </a:prstGeom>
          <a:noFill/>
        </p:spPr>
        <p:txBody>
          <a:bodyPr wrap="square">
            <a:spAutoFit/>
          </a:bodyPr>
          <a:lstStyle/>
          <a:p>
            <a:pPr marL="457200" indent="-457200">
              <a:lnSpc>
                <a:spcPct val="150000"/>
              </a:lnSpc>
              <a:buFont typeface="+mj-lt"/>
              <a:buAutoNum type="arabicPeriod"/>
            </a:pPr>
            <a:r>
              <a:rPr lang="en-AU" dirty="0"/>
              <a:t>What are specialised cells? Provide some examples of specialised cells in the body. </a:t>
            </a:r>
          </a:p>
          <a:p>
            <a:pPr marL="457200" indent="-457200">
              <a:lnSpc>
                <a:spcPct val="150000"/>
              </a:lnSpc>
              <a:buFont typeface="+mj-lt"/>
              <a:buAutoNum type="arabicPeriod"/>
            </a:pPr>
            <a:r>
              <a:rPr lang="en-AU" dirty="0"/>
              <a:t>Why are specialised cells important in multicellular organisms?</a:t>
            </a:r>
          </a:p>
          <a:p>
            <a:pPr marL="457200" indent="-457200">
              <a:lnSpc>
                <a:spcPct val="150000"/>
              </a:lnSpc>
              <a:buFont typeface="+mj-lt"/>
              <a:buAutoNum type="arabicPeriod"/>
            </a:pPr>
            <a:r>
              <a:rPr lang="en-AU" dirty="0"/>
              <a:t>Using an example, describe the relationship between specialised cells and tissues.</a:t>
            </a:r>
          </a:p>
        </p:txBody>
      </p:sp>
      <p:sp>
        <p:nvSpPr>
          <p:cNvPr id="2" name="Slide Number Placeholder 1">
            <a:extLst>
              <a:ext uri="{FF2B5EF4-FFF2-40B4-BE49-F238E27FC236}">
                <a16:creationId xmlns:a16="http://schemas.microsoft.com/office/drawing/2014/main" id="{90B6A567-87B9-8C06-109B-AAD1014A5E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2257852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F404-7837-E2EF-4EE1-0DCCA60625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50C122-F01E-4D25-664D-7B781F106872}"/>
              </a:ext>
            </a:extLst>
          </p:cNvPr>
          <p:cNvSpPr>
            <a:spLocks noGrp="1"/>
          </p:cNvSpPr>
          <p:nvPr>
            <p:ph type="title"/>
          </p:nvPr>
        </p:nvSpPr>
        <p:spPr/>
        <p:txBody>
          <a:bodyPr/>
          <a:lstStyle/>
          <a:p>
            <a:r>
              <a:rPr lang="en-AU"/>
              <a:t>1.1 Organisation of the human body</a:t>
            </a:r>
          </a:p>
        </p:txBody>
      </p:sp>
      <p:sp>
        <p:nvSpPr>
          <p:cNvPr id="4" name="Text Placeholder 3">
            <a:extLst>
              <a:ext uri="{FF2B5EF4-FFF2-40B4-BE49-F238E27FC236}">
                <a16:creationId xmlns:a16="http://schemas.microsoft.com/office/drawing/2014/main" id="{41DC3FE1-1ADD-55CA-5F71-7AC1C2251B3E}"/>
              </a:ext>
            </a:extLst>
          </p:cNvPr>
          <p:cNvSpPr>
            <a:spLocks noGrp="1"/>
          </p:cNvSpPr>
          <p:nvPr>
            <p:ph type="body" sz="quarter" idx="18"/>
          </p:nvPr>
        </p:nvSpPr>
        <p:spPr/>
        <p:txBody>
          <a:bodyPr/>
          <a:lstStyle/>
          <a:p>
            <a:r>
              <a:rPr lang="en-AU"/>
              <a:t>From cells to systems</a:t>
            </a:r>
          </a:p>
        </p:txBody>
      </p:sp>
      <p:sp>
        <p:nvSpPr>
          <p:cNvPr id="15" name="TextBox 14">
            <a:extLst>
              <a:ext uri="{FF2B5EF4-FFF2-40B4-BE49-F238E27FC236}">
                <a16:creationId xmlns:a16="http://schemas.microsoft.com/office/drawing/2014/main" id="{1CD7951D-0120-3F27-57C5-2315FDEBFBDE}"/>
              </a:ext>
            </a:extLst>
          </p:cNvPr>
          <p:cNvSpPr txBox="1"/>
          <p:nvPr/>
        </p:nvSpPr>
        <p:spPr>
          <a:xfrm>
            <a:off x="234428" y="1429608"/>
            <a:ext cx="11723144" cy="211852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AU" sz="1800" dirty="0"/>
              <a:t>Cells, tissues, and organs are fundamental biological units that work together to form the structure and function of living organisms.</a:t>
            </a:r>
          </a:p>
          <a:p>
            <a:pPr marL="285750" indent="-285750">
              <a:lnSpc>
                <a:spcPct val="150000"/>
              </a:lnSpc>
              <a:buFont typeface="Arial" panose="020B0604020202020204" pitchFamily="34" charset="0"/>
              <a:buChar char="•"/>
            </a:pPr>
            <a:r>
              <a:rPr lang="en-AU" sz="1800" dirty="0"/>
              <a:t>To ensure nutrients are delivered to, and wastes are removed from cells efficiently, multicellular organisms have a number of body systems that work together. </a:t>
            </a:r>
          </a:p>
          <a:p>
            <a:pPr marL="285750" indent="-285750">
              <a:lnSpc>
                <a:spcPct val="150000"/>
              </a:lnSpc>
              <a:buFont typeface="Arial" panose="020B0604020202020204" pitchFamily="34" charset="0"/>
              <a:buChar char="•"/>
            </a:pPr>
            <a:r>
              <a:rPr lang="en-AU" sz="1800" dirty="0"/>
              <a:t>Body systems are made up of organs. Organs are made up of tissues and tissues are made up of cells. </a:t>
            </a:r>
          </a:p>
        </p:txBody>
      </p:sp>
      <p:pic>
        <p:nvPicPr>
          <p:cNvPr id="8" name="Picture 7" descr="A flow chart showing the organisation of life from a specialised cell, a muscle cell, to muscle tissue showing layers of cells to the oesophagus to the digestive system in humans. ">
            <a:extLst>
              <a:ext uri="{FF2B5EF4-FFF2-40B4-BE49-F238E27FC236}">
                <a16:creationId xmlns:a16="http://schemas.microsoft.com/office/drawing/2014/main" id="{D8E921BB-1DD8-3545-352A-EF2463ABCF2F}"/>
              </a:ext>
            </a:extLst>
          </p:cNvPr>
          <p:cNvPicPr>
            <a:picLocks noChangeAspect="1"/>
          </p:cNvPicPr>
          <p:nvPr/>
        </p:nvPicPr>
        <p:blipFill>
          <a:blip r:embed="rId3"/>
          <a:stretch>
            <a:fillRect/>
          </a:stretch>
        </p:blipFill>
        <p:spPr>
          <a:xfrm>
            <a:off x="1959186" y="3495146"/>
            <a:ext cx="7816185" cy="2925642"/>
          </a:xfrm>
          <a:prstGeom prst="rect">
            <a:avLst/>
          </a:prstGeom>
        </p:spPr>
      </p:pic>
      <p:sp>
        <p:nvSpPr>
          <p:cNvPr id="9" name="TextBox 8">
            <a:extLst>
              <a:ext uri="{FF2B5EF4-FFF2-40B4-BE49-F238E27FC236}">
                <a16:creationId xmlns:a16="http://schemas.microsoft.com/office/drawing/2014/main" id="{85E1BC61-FF00-6E70-1C66-D619F93595C2}"/>
              </a:ext>
              <a:ext uri="{C183D7F6-B498-43B3-948B-1728B52AA6E4}">
                <adec:decorative xmlns:adec="http://schemas.microsoft.com/office/drawing/2017/decorative" val="1"/>
              </a:ext>
            </a:extLst>
          </p:cNvPr>
          <p:cNvSpPr txBox="1"/>
          <p:nvPr/>
        </p:nvSpPr>
        <p:spPr>
          <a:xfrm>
            <a:off x="0" y="6420788"/>
            <a:ext cx="7219890"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id="{D38D509F-FD96-41C0-6C17-CB6AE1865531}"/>
              </a:ext>
              <a:ext uri="{C183D7F6-B498-43B3-948B-1728B52AA6E4}">
                <adec:decorative xmlns:adec="http://schemas.microsoft.com/office/drawing/2017/decorative" val="1"/>
              </a:ext>
            </a:extLst>
          </p:cNvPr>
          <p:cNvSpPr txBox="1"/>
          <p:nvPr/>
        </p:nvSpPr>
        <p:spPr>
          <a:xfrm>
            <a:off x="7545523" y="6520015"/>
            <a:ext cx="4667794" cy="246221"/>
          </a:xfrm>
          <a:prstGeom prst="rect">
            <a:avLst/>
          </a:prstGeom>
          <a:noFill/>
        </p:spPr>
        <p:txBody>
          <a:bodyPr wrap="square">
            <a:spAutoFit/>
          </a:bodyPr>
          <a:lstStyle/>
          <a:p>
            <a:pPr algn="l"/>
            <a:r>
              <a:rPr lang="en-AU" sz="1000" i="0">
                <a:solidFill>
                  <a:srgbClr val="000000"/>
                </a:solidFill>
                <a:effectLst/>
                <a:hlinkClick r:id="rId5"/>
              </a:rPr>
              <a:t>Oesophageal layers</a:t>
            </a:r>
            <a:r>
              <a:rPr lang="en-AU" sz="1000" i="0">
                <a:solidFill>
                  <a:srgbClr val="000000"/>
                </a:solidFill>
                <a:effectLst/>
              </a:rPr>
              <a:t> by </a:t>
            </a:r>
            <a:r>
              <a:rPr lang="en-AU" sz="1000" i="0" err="1">
                <a:solidFill>
                  <a:srgbClr val="000000"/>
                </a:solidFill>
                <a:effectLst/>
              </a:rPr>
              <a:t>Boumphreyfr</a:t>
            </a:r>
            <a:r>
              <a:rPr lang="en-AU" sz="1000" i="0">
                <a:solidFill>
                  <a:srgbClr val="000000"/>
                </a:solidFill>
                <a:effectLst/>
              </a:rPr>
              <a:t>, licensed under </a:t>
            </a:r>
            <a:r>
              <a:rPr lang="en-AU" sz="1000" i="0">
                <a:solidFill>
                  <a:srgbClr val="000000"/>
                </a:solidFill>
                <a:effectLst/>
                <a:hlinkClick r:id="rId6"/>
              </a:rPr>
              <a:t>CC BY-SA 4.0</a:t>
            </a:r>
            <a:endParaRPr lang="en-AU" sz="1000"/>
          </a:p>
        </p:txBody>
      </p:sp>
      <p:sp>
        <p:nvSpPr>
          <p:cNvPr id="2" name="Slide Number Placeholder 1">
            <a:extLst>
              <a:ext uri="{FF2B5EF4-FFF2-40B4-BE49-F238E27FC236}">
                <a16:creationId xmlns:a16="http://schemas.microsoft.com/office/drawing/2014/main" id="{825FBBE3-5F75-B2EE-9819-BC8C65154E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91846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222963-985B-4A78-14C9-817DF9532E97}"/>
              </a:ext>
            </a:extLst>
          </p:cNvPr>
          <p:cNvSpPr>
            <a:spLocks noGrp="1"/>
          </p:cNvSpPr>
          <p:nvPr>
            <p:ph type="title"/>
          </p:nvPr>
        </p:nvSpPr>
        <p:spPr/>
        <p:txBody>
          <a:bodyPr/>
          <a:lstStyle/>
          <a:p>
            <a:r>
              <a:rPr lang="en-AU" dirty="0"/>
              <a:t>1.1 The interrelationship between cells, tissues and organs (1 of 6)</a:t>
            </a:r>
          </a:p>
        </p:txBody>
      </p:sp>
      <p:grpSp>
        <p:nvGrpSpPr>
          <p:cNvPr id="4" name="Group 3">
            <a:extLst>
              <a:ext uri="{FF2B5EF4-FFF2-40B4-BE49-F238E27FC236}">
                <a16:creationId xmlns:a16="http://schemas.microsoft.com/office/drawing/2014/main" id="{472F0EB0-7F73-08F7-0E67-D409E919CD1C}"/>
              </a:ext>
              <a:ext uri="{C183D7F6-B498-43B3-948B-1728B52AA6E4}">
                <adec:decorative xmlns:adec="http://schemas.microsoft.com/office/drawing/2017/decorative" val="1"/>
              </a:ext>
            </a:extLst>
          </p:cNvPr>
          <p:cNvGrpSpPr/>
          <p:nvPr/>
        </p:nvGrpSpPr>
        <p:grpSpPr>
          <a:xfrm>
            <a:off x="215477" y="1883560"/>
            <a:ext cx="11868202" cy="4614439"/>
            <a:chOff x="215477" y="1883560"/>
            <a:chExt cx="11868202" cy="4614439"/>
          </a:xfrm>
        </p:grpSpPr>
        <p:sp>
          <p:nvSpPr>
            <p:cNvPr id="7" name="Rectangle: Rounded Corners 6">
              <a:extLst>
                <a:ext uri="{FF2B5EF4-FFF2-40B4-BE49-F238E27FC236}">
                  <a16:creationId xmlns:a16="http://schemas.microsoft.com/office/drawing/2014/main" id="{8F311344-D39C-E73C-7F0F-0001D25DBC4B}"/>
                </a:ext>
                <a:ext uri="{C183D7F6-B498-43B3-948B-1728B52AA6E4}">
                  <adec:decorative xmlns:adec="http://schemas.microsoft.com/office/drawing/2017/decorative" val="1"/>
                </a:ext>
              </a:extLst>
            </p:cNvPr>
            <p:cNvSpPr/>
            <p:nvPr/>
          </p:nvSpPr>
          <p:spPr>
            <a:xfrm>
              <a:off x="215477" y="1883562"/>
              <a:ext cx="2351669" cy="461443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sp>
          <p:nvSpPr>
            <p:cNvPr id="18" name="Arrow: Right 17" descr="arrow">
              <a:extLst>
                <a:ext uri="{FF2B5EF4-FFF2-40B4-BE49-F238E27FC236}">
                  <a16:creationId xmlns:a16="http://schemas.microsoft.com/office/drawing/2014/main" id="{89C95439-B2B9-3A5E-8625-2427CC691324}"/>
                </a:ext>
              </a:extLst>
            </p:cNvPr>
            <p:cNvSpPr/>
            <p:nvPr/>
          </p:nvSpPr>
          <p:spPr>
            <a:xfrm>
              <a:off x="2617906" y="3739028"/>
              <a:ext cx="764648" cy="54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0D819368-AB45-D69D-D180-468A2A17A7B6}"/>
                </a:ext>
                <a:ext uri="{C183D7F6-B498-43B3-948B-1728B52AA6E4}">
                  <adec:decorative xmlns:adec="http://schemas.microsoft.com/office/drawing/2017/decorative" val="1"/>
                </a:ext>
              </a:extLst>
            </p:cNvPr>
            <p:cNvSpPr/>
            <p:nvPr/>
          </p:nvSpPr>
          <p:spPr>
            <a:xfrm>
              <a:off x="3387655" y="1883560"/>
              <a:ext cx="2351669" cy="461443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sp>
          <p:nvSpPr>
            <p:cNvPr id="19" name="Arrow: Right 18" descr="arrow">
              <a:extLst>
                <a:ext uri="{FF2B5EF4-FFF2-40B4-BE49-F238E27FC236}">
                  <a16:creationId xmlns:a16="http://schemas.microsoft.com/office/drawing/2014/main" id="{6E81FCE9-90CA-7EE3-845C-A73C9E245171}"/>
                </a:ext>
              </a:extLst>
            </p:cNvPr>
            <p:cNvSpPr/>
            <p:nvPr/>
          </p:nvSpPr>
          <p:spPr>
            <a:xfrm>
              <a:off x="5765107" y="3758266"/>
              <a:ext cx="764648" cy="54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Rounded Corners 11">
              <a:extLst>
                <a:ext uri="{FF2B5EF4-FFF2-40B4-BE49-F238E27FC236}">
                  <a16:creationId xmlns:a16="http://schemas.microsoft.com/office/drawing/2014/main" id="{F45F4988-FE82-C0AD-9036-0283E889D9FB}"/>
                </a:ext>
                <a:ext uri="{C183D7F6-B498-43B3-948B-1728B52AA6E4}">
                  <adec:decorative xmlns:adec="http://schemas.microsoft.com/office/drawing/2017/decorative" val="1"/>
                </a:ext>
              </a:extLst>
            </p:cNvPr>
            <p:cNvSpPr/>
            <p:nvPr/>
          </p:nvSpPr>
          <p:spPr>
            <a:xfrm>
              <a:off x="6559833" y="1883562"/>
              <a:ext cx="2351669" cy="461443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sp>
          <p:nvSpPr>
            <p:cNvPr id="20" name="Arrow: Right 19" descr="arrow">
              <a:extLst>
                <a:ext uri="{FF2B5EF4-FFF2-40B4-BE49-F238E27FC236}">
                  <a16:creationId xmlns:a16="http://schemas.microsoft.com/office/drawing/2014/main" id="{C030FD2E-9B14-579E-2D2E-778A4E69A147}"/>
                </a:ext>
              </a:extLst>
            </p:cNvPr>
            <p:cNvSpPr/>
            <p:nvPr/>
          </p:nvSpPr>
          <p:spPr>
            <a:xfrm>
              <a:off x="8923883" y="3702561"/>
              <a:ext cx="764648" cy="54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AB443A86-D998-EE31-AE40-00FC887AA928}"/>
                </a:ext>
                <a:ext uri="{C183D7F6-B498-43B3-948B-1728B52AA6E4}">
                  <adec:decorative xmlns:adec="http://schemas.microsoft.com/office/drawing/2017/decorative" val="1"/>
                </a:ext>
              </a:extLst>
            </p:cNvPr>
            <p:cNvSpPr/>
            <p:nvPr/>
          </p:nvSpPr>
          <p:spPr>
            <a:xfrm>
              <a:off x="9732010" y="1883560"/>
              <a:ext cx="2351669" cy="461443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2A4299EA-6DB8-8B7A-BBD2-F0FB364D50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2680908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CE92C-172F-C987-FF49-9B161116A9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122BA8B-0A67-45C1-6842-58E1AB58FCB6}"/>
              </a:ext>
            </a:extLst>
          </p:cNvPr>
          <p:cNvSpPr>
            <a:spLocks noGrp="1"/>
          </p:cNvSpPr>
          <p:nvPr>
            <p:ph type="title"/>
          </p:nvPr>
        </p:nvSpPr>
        <p:spPr/>
        <p:txBody>
          <a:bodyPr/>
          <a:lstStyle/>
          <a:p>
            <a:r>
              <a:rPr lang="en-AU" dirty="0"/>
              <a:t>1.1 The interrelationship between cells, tissues and organs (2 of 6)</a:t>
            </a:r>
          </a:p>
        </p:txBody>
      </p:sp>
      <p:sp>
        <p:nvSpPr>
          <p:cNvPr id="7" name="Content Placeholder 6">
            <a:extLst>
              <a:ext uri="{FF2B5EF4-FFF2-40B4-BE49-F238E27FC236}">
                <a16:creationId xmlns:a16="http://schemas.microsoft.com/office/drawing/2014/main" id="{A3AC8F56-A70C-661D-5450-854BF2B06B71}"/>
              </a:ext>
            </a:extLst>
          </p:cNvPr>
          <p:cNvSpPr>
            <a:spLocks noGrp="1"/>
          </p:cNvSpPr>
          <p:nvPr>
            <p:ph sz="quarter" idx="19"/>
          </p:nvPr>
        </p:nvSpPr>
        <p:spPr>
          <a:xfrm>
            <a:off x="360363" y="1562471"/>
            <a:ext cx="5507039" cy="4814518"/>
          </a:xfrm>
        </p:spPr>
        <p:txBody>
          <a:bodyPr/>
          <a:lstStyle/>
          <a:p>
            <a:pPr marL="342900" indent="-342900">
              <a:buFont typeface="Arial" panose="020B0604020202020204" pitchFamily="34" charset="0"/>
              <a:buChar char="•"/>
            </a:pPr>
            <a:r>
              <a:rPr lang="en-AU" b="1" dirty="0"/>
              <a:t>Cells</a:t>
            </a:r>
            <a:r>
              <a:rPr lang="en-AU" dirty="0"/>
              <a:t> are the building blocks of life</a:t>
            </a:r>
          </a:p>
          <a:p>
            <a:pPr marL="342900" indent="-342900">
              <a:buFont typeface="Arial" panose="020B0604020202020204" pitchFamily="34" charset="0"/>
              <a:buChar char="•"/>
            </a:pPr>
            <a:r>
              <a:rPr lang="en-AU" dirty="0"/>
              <a:t>Each cell is a small, functional unit that carries out various processes necessary for survival</a:t>
            </a:r>
          </a:p>
          <a:p>
            <a:pPr marL="342900" indent="-342900">
              <a:buFont typeface="Arial" panose="020B0604020202020204" pitchFamily="34" charset="0"/>
              <a:buChar char="•"/>
            </a:pPr>
            <a:r>
              <a:rPr lang="en-AU" dirty="0"/>
              <a:t>Cells can become specialised; they vary widely in type and function, such as muscle cells, nerve cells and red blood cells.</a:t>
            </a:r>
          </a:p>
        </p:txBody>
      </p:sp>
      <p:pic>
        <p:nvPicPr>
          <p:cNvPr id="10" name="Picture Placeholder 9" descr="Images of muscle cells, a nerve cell and red blood cell.">
            <a:extLst>
              <a:ext uri="{FF2B5EF4-FFF2-40B4-BE49-F238E27FC236}">
                <a16:creationId xmlns:a16="http://schemas.microsoft.com/office/drawing/2014/main" id="{BE728879-4CE7-E7D8-E973-40BF26AAD784}"/>
              </a:ext>
            </a:extLst>
          </p:cNvPr>
          <p:cNvPicPr>
            <a:picLocks noGrp="1" noChangeAspect="1"/>
          </p:cNvPicPr>
          <p:nvPr>
            <p:ph type="pic" sz="quarter" idx="20"/>
          </p:nvPr>
        </p:nvPicPr>
        <p:blipFill>
          <a:blip r:embed="rId3"/>
          <a:srcRect t="2841" b="3715"/>
          <a:stretch>
            <a:fillRect/>
          </a:stretch>
        </p:blipFill>
        <p:spPr>
          <a:xfrm>
            <a:off x="6324599" y="1191986"/>
            <a:ext cx="5154387" cy="5151557"/>
          </a:xfrm>
        </p:spPr>
      </p:pic>
      <p:sp>
        <p:nvSpPr>
          <p:cNvPr id="12" name="TextBox 11">
            <a:extLst>
              <a:ext uri="{FF2B5EF4-FFF2-40B4-BE49-F238E27FC236}">
                <a16:creationId xmlns:a16="http://schemas.microsoft.com/office/drawing/2014/main" id="{1048E7AF-B7C4-8A39-68B8-42EE15E3240A}"/>
              </a:ext>
              <a:ext uri="{C183D7F6-B498-43B3-948B-1728B52AA6E4}">
                <adec:decorative xmlns:adec="http://schemas.microsoft.com/office/drawing/2017/decorative" val="1"/>
              </a:ext>
            </a:extLst>
          </p:cNvPr>
          <p:cNvSpPr txBox="1"/>
          <p:nvPr/>
        </p:nvSpPr>
        <p:spPr>
          <a:xfrm>
            <a:off x="6795871" y="6343543"/>
            <a:ext cx="4911714"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23DF6ED9-7BF7-43C7-A595-14B649064E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665193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7A133-1083-BBBB-18F8-E4F032EE737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52E9AD-B76D-E8D0-982F-9382BC9139A1}"/>
              </a:ext>
            </a:extLst>
          </p:cNvPr>
          <p:cNvSpPr>
            <a:spLocks noGrp="1"/>
          </p:cNvSpPr>
          <p:nvPr>
            <p:ph type="title"/>
          </p:nvPr>
        </p:nvSpPr>
        <p:spPr/>
        <p:txBody>
          <a:bodyPr/>
          <a:lstStyle/>
          <a:p>
            <a:r>
              <a:rPr lang="en-AU" dirty="0"/>
              <a:t>1.1 The interrelationship between cells, tissues and organs (3 of 6)</a:t>
            </a:r>
          </a:p>
        </p:txBody>
      </p:sp>
      <p:sp>
        <p:nvSpPr>
          <p:cNvPr id="7" name="Content Placeholder 6">
            <a:extLst>
              <a:ext uri="{FF2B5EF4-FFF2-40B4-BE49-F238E27FC236}">
                <a16:creationId xmlns:a16="http://schemas.microsoft.com/office/drawing/2014/main" id="{5F9E02F6-8091-37D9-B950-99F8212F676A}"/>
              </a:ext>
            </a:extLst>
          </p:cNvPr>
          <p:cNvSpPr>
            <a:spLocks noGrp="1"/>
          </p:cNvSpPr>
          <p:nvPr>
            <p:ph sz="quarter" idx="19"/>
          </p:nvPr>
        </p:nvSpPr>
        <p:spPr>
          <a:xfrm>
            <a:off x="360000" y="1562470"/>
            <a:ext cx="5735637" cy="4814518"/>
          </a:xfrm>
        </p:spPr>
        <p:txBody>
          <a:bodyPr/>
          <a:lstStyle/>
          <a:p>
            <a:pPr marL="342900" indent="-342900">
              <a:buFont typeface="Arial" panose="020B0604020202020204" pitchFamily="34" charset="0"/>
              <a:buChar char="•"/>
            </a:pPr>
            <a:r>
              <a:rPr lang="en-AU" sz="1800" dirty="0"/>
              <a:t>When similar specialised cells group together, they form </a:t>
            </a:r>
            <a:r>
              <a:rPr lang="en-AU" sz="1800" b="1" dirty="0"/>
              <a:t>tissues</a:t>
            </a:r>
            <a:r>
              <a:rPr lang="en-AU" sz="1800" dirty="0"/>
              <a:t>. </a:t>
            </a:r>
          </a:p>
          <a:p>
            <a:pPr marL="342900" indent="-342900">
              <a:buFont typeface="Arial" panose="020B0604020202020204" pitchFamily="34" charset="0"/>
              <a:buChar char="•"/>
            </a:pPr>
            <a:r>
              <a:rPr lang="en-AU" sz="1800" dirty="0"/>
              <a:t>Tissues are collections of cells that work together to perform a specific function. </a:t>
            </a:r>
          </a:p>
          <a:p>
            <a:pPr marL="342900" indent="-342900">
              <a:buFont typeface="Arial" panose="020B0604020202020204" pitchFamily="34" charset="0"/>
              <a:buChar char="•"/>
            </a:pPr>
            <a:r>
              <a:rPr lang="en-AU" sz="1800" dirty="0"/>
              <a:t>Some of the types of tissues in the body include:</a:t>
            </a:r>
          </a:p>
          <a:p>
            <a:pPr marL="702900" lvl="4" indent="-342900"/>
            <a:r>
              <a:rPr lang="en-AU" b="1" dirty="0"/>
              <a:t>Epithelial tissue: </a:t>
            </a:r>
            <a:r>
              <a:rPr lang="en-AU" dirty="0"/>
              <a:t>Covers body surfaces and lines cavities.</a:t>
            </a:r>
          </a:p>
          <a:p>
            <a:pPr marL="702900" lvl="4" indent="-342900"/>
            <a:r>
              <a:rPr lang="en-AU" b="1" dirty="0"/>
              <a:t>Connective tissue: </a:t>
            </a:r>
            <a:r>
              <a:rPr lang="en-AU" dirty="0"/>
              <a:t>Supports, binds, and protects other tissues (e.g., bone, blood).</a:t>
            </a:r>
          </a:p>
          <a:p>
            <a:pPr marL="702900" lvl="4" indent="-342900"/>
            <a:r>
              <a:rPr lang="en-AU" b="1" dirty="0"/>
              <a:t>Muscle tissue: </a:t>
            </a:r>
            <a:r>
              <a:rPr lang="en-AU" dirty="0"/>
              <a:t>Responsible for movement (e.g., skeletal, cardiac, and smooth muscle).</a:t>
            </a:r>
          </a:p>
          <a:p>
            <a:pPr marL="702900" lvl="4" indent="-342900"/>
            <a:endParaRPr lang="en-AU" dirty="0"/>
          </a:p>
          <a:p>
            <a:pPr marL="702900" lvl="4" indent="-342900"/>
            <a:endParaRPr lang="en-AU" dirty="0"/>
          </a:p>
        </p:txBody>
      </p:sp>
      <p:pic>
        <p:nvPicPr>
          <p:cNvPr id="4" name="Picture Placeholder 3" descr="Images showing multiple similar specialised cells grouped into tissue types of epithelial tissue, connective tissue and muscle tissue.">
            <a:extLst>
              <a:ext uri="{FF2B5EF4-FFF2-40B4-BE49-F238E27FC236}">
                <a16:creationId xmlns:a16="http://schemas.microsoft.com/office/drawing/2014/main" id="{F9822887-30A0-CCF5-4467-E35E1DACFFC6}"/>
              </a:ext>
            </a:extLst>
          </p:cNvPr>
          <p:cNvPicPr>
            <a:picLocks noGrp="1" noChangeAspect="1"/>
          </p:cNvPicPr>
          <p:nvPr>
            <p:ph type="pic" sz="quarter" idx="20"/>
          </p:nvPr>
        </p:nvPicPr>
        <p:blipFill>
          <a:blip r:embed="rId3"/>
          <a:srcRect l="5554" r="5554"/>
          <a:stretch/>
        </p:blipFill>
        <p:spPr/>
      </p:pic>
      <p:sp>
        <p:nvSpPr>
          <p:cNvPr id="6" name="TextBox 5">
            <a:extLst>
              <a:ext uri="{FF2B5EF4-FFF2-40B4-BE49-F238E27FC236}">
                <a16:creationId xmlns:a16="http://schemas.microsoft.com/office/drawing/2014/main" id="{E395CE08-8076-9B87-FB4C-2FB367332DFE}"/>
              </a:ext>
              <a:ext uri="{C183D7F6-B498-43B3-948B-1728B52AA6E4}">
                <adec:decorative xmlns:adec="http://schemas.microsoft.com/office/drawing/2017/decorative" val="1"/>
              </a:ext>
            </a:extLst>
          </p:cNvPr>
          <p:cNvSpPr txBox="1"/>
          <p:nvPr/>
        </p:nvSpPr>
        <p:spPr>
          <a:xfrm>
            <a:off x="6324599" y="6293663"/>
            <a:ext cx="5317672"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18F2E2F2-5D06-CCB2-927A-7034101BC5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4103993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EECFA-1C16-6FCA-5F33-BB1C49485A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13A6CB-2EE0-352D-E570-AFB735CF2505}"/>
              </a:ext>
            </a:extLst>
          </p:cNvPr>
          <p:cNvSpPr>
            <a:spLocks noGrp="1"/>
          </p:cNvSpPr>
          <p:nvPr>
            <p:ph type="title"/>
          </p:nvPr>
        </p:nvSpPr>
        <p:spPr/>
        <p:txBody>
          <a:bodyPr/>
          <a:lstStyle/>
          <a:p>
            <a:r>
              <a:rPr lang="en-AU" dirty="0"/>
              <a:t>1.1 The interrelationship between cells, tissues and organs (4 of 6)</a:t>
            </a:r>
          </a:p>
        </p:txBody>
      </p:sp>
      <p:sp>
        <p:nvSpPr>
          <p:cNvPr id="7" name="Content Placeholder 6">
            <a:extLst>
              <a:ext uri="{FF2B5EF4-FFF2-40B4-BE49-F238E27FC236}">
                <a16:creationId xmlns:a16="http://schemas.microsoft.com/office/drawing/2014/main" id="{38DE6372-DDCF-FC31-E10E-7D7434F44DC7}"/>
              </a:ext>
            </a:extLst>
          </p:cNvPr>
          <p:cNvSpPr>
            <a:spLocks noGrp="1"/>
          </p:cNvSpPr>
          <p:nvPr>
            <p:ph sz="quarter" idx="19"/>
          </p:nvPr>
        </p:nvSpPr>
        <p:spPr>
          <a:xfrm>
            <a:off x="360000" y="1562470"/>
            <a:ext cx="5735637" cy="4814518"/>
          </a:xfrm>
        </p:spPr>
        <p:txBody>
          <a:bodyPr/>
          <a:lstStyle/>
          <a:p>
            <a:pPr marL="342900" indent="-342900">
              <a:buFont typeface="Arial" panose="020B0604020202020204" pitchFamily="34" charset="0"/>
              <a:buChar char="•"/>
            </a:pPr>
            <a:r>
              <a:rPr lang="en-AU"/>
              <a:t>Organs are structures composed of two or more types of tissues that work together to perform specific functions.</a:t>
            </a:r>
          </a:p>
          <a:p>
            <a:pPr marL="342900" indent="-342900">
              <a:buFont typeface="Arial" panose="020B0604020202020204" pitchFamily="34" charset="0"/>
              <a:buChar char="•"/>
            </a:pPr>
            <a:r>
              <a:rPr lang="en-AU"/>
              <a:t>For example, the heart is an organ made up of muscle tissue (to pump blood) and connective tissue (to provide structure).</a:t>
            </a:r>
          </a:p>
          <a:p>
            <a:pPr marL="702900" lvl="4" indent="-342900"/>
            <a:endParaRPr lang="en-AU" sz="2000"/>
          </a:p>
        </p:txBody>
      </p:sp>
      <p:pic>
        <p:nvPicPr>
          <p:cNvPr id="4" name="Picture Placeholder 3" descr="Diagram of a human heart, labeled with heart.">
            <a:extLst>
              <a:ext uri="{FF2B5EF4-FFF2-40B4-BE49-F238E27FC236}">
                <a16:creationId xmlns:a16="http://schemas.microsoft.com/office/drawing/2014/main" id="{226B4495-C878-8A08-DB07-E353B733C8D8}"/>
              </a:ext>
            </a:extLst>
          </p:cNvPr>
          <p:cNvPicPr>
            <a:picLocks noGrp="1" noChangeAspect="1"/>
          </p:cNvPicPr>
          <p:nvPr>
            <p:ph type="pic" sz="quarter" idx="20"/>
          </p:nvPr>
        </p:nvPicPr>
        <p:blipFill>
          <a:blip r:embed="rId3"/>
          <a:srcRect t="4228" b="2603"/>
          <a:stretch>
            <a:fillRect/>
          </a:stretch>
        </p:blipFill>
        <p:spPr>
          <a:xfrm>
            <a:off x="7173685" y="1303541"/>
            <a:ext cx="3739722" cy="4814518"/>
          </a:xfrm>
        </p:spPr>
      </p:pic>
      <p:sp>
        <p:nvSpPr>
          <p:cNvPr id="6" name="TextBox 5">
            <a:extLst>
              <a:ext uri="{FF2B5EF4-FFF2-40B4-BE49-F238E27FC236}">
                <a16:creationId xmlns:a16="http://schemas.microsoft.com/office/drawing/2014/main" id="{09CBA6FE-AF48-D267-A6AB-92FB5694D146}"/>
              </a:ext>
              <a:ext uri="{C183D7F6-B498-43B3-948B-1728B52AA6E4}">
                <adec:decorative xmlns:adec="http://schemas.microsoft.com/office/drawing/2017/decorative" val="1"/>
              </a:ext>
            </a:extLst>
          </p:cNvPr>
          <p:cNvSpPr txBox="1"/>
          <p:nvPr/>
        </p:nvSpPr>
        <p:spPr>
          <a:xfrm>
            <a:off x="6795871" y="6343543"/>
            <a:ext cx="4911714"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B8A9E4E1-8842-DA72-1644-403AF1419C3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682298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D0242-E8AA-1806-29EC-020B129D0D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D60F42-B0C9-2ADF-A685-E225930AEA99}"/>
              </a:ext>
            </a:extLst>
          </p:cNvPr>
          <p:cNvSpPr>
            <a:spLocks noGrp="1"/>
          </p:cNvSpPr>
          <p:nvPr>
            <p:ph type="title"/>
          </p:nvPr>
        </p:nvSpPr>
        <p:spPr/>
        <p:txBody>
          <a:bodyPr/>
          <a:lstStyle/>
          <a:p>
            <a:r>
              <a:rPr lang="en-AU" dirty="0"/>
              <a:t>1.1 The interrelationship between cells, tissues and organs (5 of 6)</a:t>
            </a:r>
          </a:p>
        </p:txBody>
      </p:sp>
      <p:sp>
        <p:nvSpPr>
          <p:cNvPr id="7" name="Content Placeholder 6">
            <a:extLst>
              <a:ext uri="{FF2B5EF4-FFF2-40B4-BE49-F238E27FC236}">
                <a16:creationId xmlns:a16="http://schemas.microsoft.com/office/drawing/2014/main" id="{6637AA70-2050-58E2-C3E3-B9B9C239C486}"/>
              </a:ext>
            </a:extLst>
          </p:cNvPr>
          <p:cNvSpPr>
            <a:spLocks noGrp="1"/>
          </p:cNvSpPr>
          <p:nvPr>
            <p:ph sz="quarter" idx="19"/>
          </p:nvPr>
        </p:nvSpPr>
        <p:spPr>
          <a:xfrm>
            <a:off x="359999" y="1529025"/>
            <a:ext cx="7811727" cy="4814518"/>
          </a:xfrm>
        </p:spPr>
        <p:txBody>
          <a:bodyPr/>
          <a:lstStyle/>
          <a:p>
            <a:pPr marL="342900" indent="-342900">
              <a:buFont typeface="Arial" panose="020B0604020202020204" pitchFamily="34" charset="0"/>
              <a:buChar char="•"/>
            </a:pPr>
            <a:r>
              <a:rPr lang="en-AU" dirty="0"/>
              <a:t>Body systems are groups of organs that work together to perform specific vital functions that keep an organism alive and healthy.</a:t>
            </a:r>
          </a:p>
          <a:p>
            <a:pPr marL="342900" indent="-342900">
              <a:buFont typeface="Arial" panose="020B0604020202020204" pitchFamily="34" charset="0"/>
              <a:buChar char="•"/>
            </a:pPr>
            <a:r>
              <a:rPr lang="en-AU" dirty="0"/>
              <a:t>Each system has a unique role, but they do not work in isolation.</a:t>
            </a:r>
          </a:p>
          <a:p>
            <a:pPr marL="342900" indent="-342900">
              <a:buFont typeface="Arial" panose="020B0604020202020204" pitchFamily="34" charset="0"/>
              <a:buChar char="•"/>
            </a:pPr>
            <a:r>
              <a:rPr lang="en-AU" dirty="0"/>
              <a:t>Body systems work together to maintain an organism's overall function and health.</a:t>
            </a:r>
          </a:p>
          <a:p>
            <a:pPr marL="342900" indent="-342900">
              <a:buFont typeface="Arial" panose="020B0604020202020204" pitchFamily="34" charset="0"/>
              <a:buChar char="•"/>
            </a:pPr>
            <a:r>
              <a:rPr lang="en-AU" dirty="0"/>
              <a:t>For example, the circulatory system consists of the heart, veins, and arteries. It is responsible for transporting oxygen, nutrients and waste products throughout the body</a:t>
            </a:r>
          </a:p>
          <a:p>
            <a:pPr lvl="4" indent="0">
              <a:buNone/>
            </a:pPr>
            <a:endParaRPr lang="en-AU" sz="2000" dirty="0"/>
          </a:p>
        </p:txBody>
      </p:sp>
      <p:pic>
        <p:nvPicPr>
          <p:cNvPr id="6" name="Picture Placeholder 5" descr="diagram of the circulatory system in the human body">
            <a:extLst>
              <a:ext uri="{FF2B5EF4-FFF2-40B4-BE49-F238E27FC236}">
                <a16:creationId xmlns:a16="http://schemas.microsoft.com/office/drawing/2014/main" id="{9BC7912F-8020-94E3-793D-EAA654678243}"/>
              </a:ext>
            </a:extLst>
          </p:cNvPr>
          <p:cNvPicPr>
            <a:picLocks noGrp="1" noChangeAspect="1"/>
          </p:cNvPicPr>
          <p:nvPr>
            <p:ph type="pic" sz="quarter" idx="20"/>
          </p:nvPr>
        </p:nvPicPr>
        <p:blipFill>
          <a:blip r:embed="rId3"/>
          <a:srcRect t="1641" b="2311"/>
          <a:stretch>
            <a:fillRect/>
          </a:stretch>
        </p:blipFill>
        <p:spPr>
          <a:xfrm>
            <a:off x="8338458" y="972148"/>
            <a:ext cx="2900145" cy="5094513"/>
          </a:xfrm>
        </p:spPr>
      </p:pic>
      <p:sp>
        <p:nvSpPr>
          <p:cNvPr id="3" name="TextBox 2">
            <a:extLst>
              <a:ext uri="{FF2B5EF4-FFF2-40B4-BE49-F238E27FC236}">
                <a16:creationId xmlns:a16="http://schemas.microsoft.com/office/drawing/2014/main" id="{3BC00AE6-450F-8F28-2FCB-B075C1B5AA1F}"/>
              </a:ext>
              <a:ext uri="{C183D7F6-B498-43B3-948B-1728B52AA6E4}">
                <adec:decorative xmlns:adec="http://schemas.microsoft.com/office/drawing/2017/decorative" val="1"/>
              </a:ext>
            </a:extLst>
          </p:cNvPr>
          <p:cNvSpPr txBox="1"/>
          <p:nvPr/>
        </p:nvSpPr>
        <p:spPr>
          <a:xfrm>
            <a:off x="8338458" y="6107375"/>
            <a:ext cx="3853542"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07A6E733-A3AE-F5E4-74BD-A105CA5B5B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1680863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719EB-D504-4D06-B0E8-1EC8E08963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5F802A-88C3-E318-5380-AE969BBB93DA}"/>
              </a:ext>
            </a:extLst>
          </p:cNvPr>
          <p:cNvSpPr>
            <a:spLocks noGrp="1"/>
          </p:cNvSpPr>
          <p:nvPr>
            <p:ph type="title"/>
          </p:nvPr>
        </p:nvSpPr>
        <p:spPr/>
        <p:txBody>
          <a:bodyPr/>
          <a:lstStyle/>
          <a:p>
            <a:r>
              <a:rPr lang="en-AU" dirty="0"/>
              <a:t>1.1 The interrelationship between cells, tissues and organs (6 of 6)</a:t>
            </a:r>
          </a:p>
        </p:txBody>
      </p:sp>
      <p:sp>
        <p:nvSpPr>
          <p:cNvPr id="14" name="TextBox 13">
            <a:extLst>
              <a:ext uri="{FF2B5EF4-FFF2-40B4-BE49-F238E27FC236}">
                <a16:creationId xmlns:a16="http://schemas.microsoft.com/office/drawing/2014/main" id="{26575790-98A4-EE28-5655-B4482D84CF02}"/>
              </a:ext>
            </a:extLst>
          </p:cNvPr>
          <p:cNvSpPr txBox="1"/>
          <p:nvPr/>
        </p:nvSpPr>
        <p:spPr>
          <a:xfrm>
            <a:off x="921855" y="1560469"/>
            <a:ext cx="1497724" cy="346842"/>
          </a:xfrm>
          <a:prstGeom prst="rect">
            <a:avLst/>
          </a:prstGeom>
          <a:noFill/>
        </p:spPr>
        <p:txBody>
          <a:bodyPr wrap="square" lIns="0" tIns="0" rIns="0" bIns="0" rtlCol="0">
            <a:noAutofit/>
          </a:bodyPr>
          <a:lstStyle/>
          <a:p>
            <a:pPr algn="l"/>
            <a:r>
              <a:rPr lang="en-AU" sz="1800" b="1"/>
              <a:t>Cell</a:t>
            </a:r>
          </a:p>
        </p:txBody>
      </p:sp>
      <p:sp>
        <p:nvSpPr>
          <p:cNvPr id="7" name="Rectangle: Rounded Corners 6">
            <a:extLst>
              <a:ext uri="{FF2B5EF4-FFF2-40B4-BE49-F238E27FC236}">
                <a16:creationId xmlns:a16="http://schemas.microsoft.com/office/drawing/2014/main" id="{41766B7C-0E41-9333-E9C5-64621BB178CD}"/>
              </a:ext>
              <a:ext uri="{C183D7F6-B498-43B3-948B-1728B52AA6E4}">
                <adec:decorative xmlns:adec="http://schemas.microsoft.com/office/drawing/2017/decorative" val="1"/>
              </a:ext>
            </a:extLst>
          </p:cNvPr>
          <p:cNvSpPr/>
          <p:nvPr/>
        </p:nvSpPr>
        <p:spPr>
          <a:xfrm>
            <a:off x="120476" y="1883562"/>
            <a:ext cx="2351669" cy="483472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sp>
        <p:nvSpPr>
          <p:cNvPr id="18" name="Arrow: Right 17">
            <a:extLst>
              <a:ext uri="{FF2B5EF4-FFF2-40B4-BE49-F238E27FC236}">
                <a16:creationId xmlns:a16="http://schemas.microsoft.com/office/drawing/2014/main" id="{06706AD8-C1CC-3B5A-EF25-F5614D77150F}"/>
              </a:ext>
              <a:ext uri="{C183D7F6-B498-43B3-948B-1728B52AA6E4}">
                <adec:decorative xmlns:adec="http://schemas.microsoft.com/office/drawing/2017/decorative" val="1"/>
              </a:ext>
            </a:extLst>
          </p:cNvPr>
          <p:cNvSpPr/>
          <p:nvPr/>
        </p:nvSpPr>
        <p:spPr>
          <a:xfrm>
            <a:off x="2475706" y="3739028"/>
            <a:ext cx="764648" cy="54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5E0889F4-6151-5902-D192-E41526E987A7}"/>
              </a:ext>
            </a:extLst>
          </p:cNvPr>
          <p:cNvSpPr txBox="1"/>
          <p:nvPr/>
        </p:nvSpPr>
        <p:spPr>
          <a:xfrm>
            <a:off x="199888" y="2071065"/>
            <a:ext cx="2177111" cy="3830053"/>
          </a:xfrm>
          <a:prstGeom prst="rect">
            <a:avLst/>
          </a:prstGeom>
          <a:noFill/>
        </p:spPr>
        <p:txBody>
          <a:bodyPr wrap="square" lIns="0" tIns="0" rIns="0" bIns="0" rtlCol="0">
            <a:noAutofit/>
          </a:bodyPr>
          <a:lstStyle/>
          <a:p>
            <a:pPr marL="285750" indent="-285750" algn="l">
              <a:lnSpc>
                <a:spcPct val="150000"/>
              </a:lnSpc>
              <a:buFont typeface="Arial" panose="020B0604020202020204" pitchFamily="34" charset="0"/>
              <a:buChar char="•"/>
            </a:pPr>
            <a:r>
              <a:rPr lang="en-AU" sz="1600" dirty="0">
                <a:latin typeface="+mj-lt"/>
              </a:rPr>
              <a:t>Basic building blocks of life.</a:t>
            </a:r>
          </a:p>
          <a:p>
            <a:pPr marL="285750" indent="-285750" algn="l">
              <a:lnSpc>
                <a:spcPct val="150000"/>
              </a:lnSpc>
              <a:buFont typeface="Arial" panose="020B0604020202020204" pitchFamily="34" charset="0"/>
              <a:buChar char="•"/>
            </a:pPr>
            <a:r>
              <a:rPr lang="en-AU" sz="1600" dirty="0">
                <a:latin typeface="+mj-lt"/>
              </a:rPr>
              <a:t>Specialised cells carry out specific functions (For example, muscle cells contract, red blood cells carry oxygen)</a:t>
            </a:r>
          </a:p>
        </p:txBody>
      </p:sp>
      <p:sp>
        <p:nvSpPr>
          <p:cNvPr id="15" name="TextBox 14">
            <a:extLst>
              <a:ext uri="{FF2B5EF4-FFF2-40B4-BE49-F238E27FC236}">
                <a16:creationId xmlns:a16="http://schemas.microsoft.com/office/drawing/2014/main" id="{AB6CC2F2-E556-F5D3-B925-EE4AD5B9AAE0}"/>
              </a:ext>
            </a:extLst>
          </p:cNvPr>
          <p:cNvSpPr txBox="1"/>
          <p:nvPr/>
        </p:nvSpPr>
        <p:spPr>
          <a:xfrm>
            <a:off x="4067668" y="1536719"/>
            <a:ext cx="1497724" cy="346842"/>
          </a:xfrm>
          <a:prstGeom prst="rect">
            <a:avLst/>
          </a:prstGeom>
          <a:noFill/>
        </p:spPr>
        <p:txBody>
          <a:bodyPr wrap="square" lIns="0" tIns="0" rIns="0" bIns="0" rtlCol="0">
            <a:noAutofit/>
          </a:bodyPr>
          <a:lstStyle/>
          <a:p>
            <a:pPr algn="l"/>
            <a:r>
              <a:rPr lang="en-AU" sz="1800" b="1"/>
              <a:t>Tissue</a:t>
            </a:r>
          </a:p>
        </p:txBody>
      </p:sp>
      <p:sp>
        <p:nvSpPr>
          <p:cNvPr id="10" name="Rectangle: Rounded Corners 9">
            <a:extLst>
              <a:ext uri="{FF2B5EF4-FFF2-40B4-BE49-F238E27FC236}">
                <a16:creationId xmlns:a16="http://schemas.microsoft.com/office/drawing/2014/main" id="{C4B0E436-A888-CCF6-F948-1466B3318D63}"/>
              </a:ext>
              <a:ext uri="{C183D7F6-B498-43B3-948B-1728B52AA6E4}">
                <adec:decorative xmlns:adec="http://schemas.microsoft.com/office/drawing/2017/decorative" val="1"/>
              </a:ext>
            </a:extLst>
          </p:cNvPr>
          <p:cNvSpPr/>
          <p:nvPr/>
        </p:nvSpPr>
        <p:spPr>
          <a:xfrm>
            <a:off x="3237622" y="1883560"/>
            <a:ext cx="2519686" cy="483472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sp>
        <p:nvSpPr>
          <p:cNvPr id="26" name="Rectangle 4">
            <a:extLst>
              <a:ext uri="{FF2B5EF4-FFF2-40B4-BE49-F238E27FC236}">
                <a16:creationId xmlns:a16="http://schemas.microsoft.com/office/drawing/2014/main" id="{5BE336FF-1AF7-1306-5CED-5F422FE7FFF0}"/>
              </a:ext>
            </a:extLst>
          </p:cNvPr>
          <p:cNvSpPr>
            <a:spLocks noChangeArrowheads="1"/>
          </p:cNvSpPr>
          <p:nvPr/>
        </p:nvSpPr>
        <p:spPr bwMode="auto">
          <a:xfrm>
            <a:off x="3254215" y="2071065"/>
            <a:ext cx="2503093" cy="410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j-lt"/>
              </a:rPr>
              <a:t>Groups of similar </a:t>
            </a:r>
            <a:r>
              <a:rPr kumimoji="0" lang="en-US" altLang="en-US" sz="1600" b="0" i="0" u="none" strike="noStrike" cap="none" normalizeH="0" baseline="0" dirty="0" err="1">
                <a:ln>
                  <a:noFill/>
                </a:ln>
                <a:solidFill>
                  <a:schemeClr val="tx1"/>
                </a:solidFill>
                <a:effectLst/>
                <a:latin typeface="+mj-lt"/>
              </a:rPr>
              <a:t>specialised</a:t>
            </a:r>
            <a:r>
              <a:rPr kumimoji="0" lang="en-US" altLang="en-US" sz="1600" b="0" i="0" u="none" strike="noStrike" cap="none" normalizeH="0" baseline="0" dirty="0">
                <a:ln>
                  <a:noFill/>
                </a:ln>
                <a:solidFill>
                  <a:schemeClr val="tx1"/>
                </a:solidFill>
                <a:effectLst/>
                <a:latin typeface="+mj-lt"/>
              </a:rPr>
              <a:t> cells working together to do a specific job (</a:t>
            </a:r>
            <a:r>
              <a:rPr lang="en-US" altLang="en-US" sz="1600" dirty="0">
                <a:latin typeface="+mj-lt"/>
              </a:rPr>
              <a:t>For example</a:t>
            </a:r>
            <a:r>
              <a:rPr kumimoji="0" lang="en-US" altLang="en-US" sz="1600" b="0" i="0" u="none" strike="noStrike" cap="none" normalizeH="0" baseline="0" dirty="0">
                <a:ln>
                  <a:noFill/>
                </a:ln>
                <a:solidFill>
                  <a:schemeClr val="tx1"/>
                </a:solidFill>
                <a:effectLst/>
                <a:latin typeface="+mj-lt"/>
              </a:rPr>
              <a:t>, muscle tissue helps with movement)</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j-lt"/>
              </a:rPr>
              <a:t>Types: muscle tissue, connective tissue, epithelial tissue, and nerve tissue.</a:t>
            </a:r>
          </a:p>
        </p:txBody>
      </p:sp>
      <p:sp>
        <p:nvSpPr>
          <p:cNvPr id="19" name="Arrow: Right 18">
            <a:extLst>
              <a:ext uri="{FF2B5EF4-FFF2-40B4-BE49-F238E27FC236}">
                <a16:creationId xmlns:a16="http://schemas.microsoft.com/office/drawing/2014/main" id="{BF3924B0-3B63-6D49-B2AE-AE3891F8D79E}"/>
              </a:ext>
              <a:ext uri="{C183D7F6-B498-43B3-948B-1728B52AA6E4}">
                <adec:decorative xmlns:adec="http://schemas.microsoft.com/office/drawing/2017/decorative" val="1"/>
              </a:ext>
            </a:extLst>
          </p:cNvPr>
          <p:cNvSpPr/>
          <p:nvPr/>
        </p:nvSpPr>
        <p:spPr>
          <a:xfrm>
            <a:off x="5746276" y="3758266"/>
            <a:ext cx="764648" cy="54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40225EF8-43B6-D23F-1710-EB7E4E9FB7DB}"/>
              </a:ext>
            </a:extLst>
          </p:cNvPr>
          <p:cNvSpPr txBox="1"/>
          <p:nvPr/>
        </p:nvSpPr>
        <p:spPr>
          <a:xfrm>
            <a:off x="7193172" y="1538554"/>
            <a:ext cx="1497724" cy="346842"/>
          </a:xfrm>
          <a:prstGeom prst="rect">
            <a:avLst/>
          </a:prstGeom>
          <a:noFill/>
        </p:spPr>
        <p:txBody>
          <a:bodyPr wrap="square" lIns="0" tIns="0" rIns="0" bIns="0" rtlCol="0">
            <a:noAutofit/>
          </a:bodyPr>
          <a:lstStyle/>
          <a:p>
            <a:pPr algn="l"/>
            <a:r>
              <a:rPr lang="en-AU" sz="1800" b="1"/>
              <a:t>Organ</a:t>
            </a:r>
          </a:p>
        </p:txBody>
      </p:sp>
      <p:sp>
        <p:nvSpPr>
          <p:cNvPr id="12" name="Rectangle: Rounded Corners 11">
            <a:extLst>
              <a:ext uri="{FF2B5EF4-FFF2-40B4-BE49-F238E27FC236}">
                <a16:creationId xmlns:a16="http://schemas.microsoft.com/office/drawing/2014/main" id="{32BEE854-CB7E-C19F-6387-2BD5CF9DEFCD}"/>
              </a:ext>
              <a:ext uri="{C183D7F6-B498-43B3-948B-1728B52AA6E4}">
                <adec:decorative xmlns:adec="http://schemas.microsoft.com/office/drawing/2017/decorative" val="1"/>
              </a:ext>
            </a:extLst>
          </p:cNvPr>
          <p:cNvSpPr/>
          <p:nvPr/>
        </p:nvSpPr>
        <p:spPr>
          <a:xfrm>
            <a:off x="6522785" y="1883562"/>
            <a:ext cx="2519686" cy="483472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sp>
        <p:nvSpPr>
          <p:cNvPr id="27" name="Rectangle 4">
            <a:extLst>
              <a:ext uri="{FF2B5EF4-FFF2-40B4-BE49-F238E27FC236}">
                <a16:creationId xmlns:a16="http://schemas.microsoft.com/office/drawing/2014/main" id="{27533A25-8AEC-16A0-4788-FF2212B9F6D5}"/>
              </a:ext>
            </a:extLst>
          </p:cNvPr>
          <p:cNvSpPr>
            <a:spLocks noChangeArrowheads="1"/>
          </p:cNvSpPr>
          <p:nvPr/>
        </p:nvSpPr>
        <p:spPr bwMode="auto">
          <a:xfrm>
            <a:off x="6648152" y="2071065"/>
            <a:ext cx="235166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AU" altLang="en-US" sz="1600" b="0" i="0" u="none" strike="noStrike" cap="none" normalizeH="0" baseline="0" dirty="0">
                <a:ln>
                  <a:noFill/>
                </a:ln>
                <a:solidFill>
                  <a:schemeClr val="tx1"/>
                </a:solidFill>
                <a:effectLst/>
                <a:latin typeface="+mj-lt"/>
              </a:rPr>
              <a:t>Made up of two or more different tissues </a:t>
            </a:r>
            <a:r>
              <a:rPr kumimoji="0" lang="en-US" altLang="en-US" sz="1600" b="0" i="0" u="none" strike="noStrike" cap="none" normalizeH="0" baseline="0" dirty="0">
                <a:ln>
                  <a:noFill/>
                </a:ln>
                <a:solidFill>
                  <a:schemeClr val="tx1"/>
                </a:solidFill>
                <a:effectLst/>
                <a:latin typeface="+mj-lt"/>
              </a:rPr>
              <a:t>working together to do a specific job.</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AU" altLang="en-US" sz="1600" dirty="0">
                <a:latin typeface="+mj-lt"/>
              </a:rPr>
              <a:t>For example, the heart has muscle tissue (to pump) and connective tissue (for structure)</a:t>
            </a:r>
            <a:endParaRPr lang="en-US" altLang="en-US" sz="1600" dirty="0">
              <a:latin typeface="+mj-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mj-lt"/>
            </a:endParaRPr>
          </a:p>
        </p:txBody>
      </p:sp>
      <p:sp>
        <p:nvSpPr>
          <p:cNvPr id="20" name="Arrow: Right 19">
            <a:extLst>
              <a:ext uri="{FF2B5EF4-FFF2-40B4-BE49-F238E27FC236}">
                <a16:creationId xmlns:a16="http://schemas.microsoft.com/office/drawing/2014/main" id="{C5EF901E-41F8-1342-D3C8-00994CB860D3}"/>
              </a:ext>
              <a:ext uri="{C183D7F6-B498-43B3-948B-1728B52AA6E4}">
                <adec:decorative xmlns:adec="http://schemas.microsoft.com/office/drawing/2017/decorative" val="1"/>
              </a:ext>
            </a:extLst>
          </p:cNvPr>
          <p:cNvSpPr/>
          <p:nvPr/>
        </p:nvSpPr>
        <p:spPr>
          <a:xfrm>
            <a:off x="8877583" y="3702561"/>
            <a:ext cx="764648" cy="5456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2B56E23F-CF49-6EAF-2F01-FBCE93809377}"/>
              </a:ext>
            </a:extLst>
          </p:cNvPr>
          <p:cNvSpPr txBox="1"/>
          <p:nvPr/>
        </p:nvSpPr>
        <p:spPr>
          <a:xfrm>
            <a:off x="10341788" y="1553544"/>
            <a:ext cx="1497724" cy="346842"/>
          </a:xfrm>
          <a:prstGeom prst="rect">
            <a:avLst/>
          </a:prstGeom>
          <a:noFill/>
        </p:spPr>
        <p:txBody>
          <a:bodyPr wrap="square" lIns="0" tIns="0" rIns="0" bIns="0" rtlCol="0">
            <a:noAutofit/>
          </a:bodyPr>
          <a:lstStyle/>
          <a:p>
            <a:pPr algn="l"/>
            <a:r>
              <a:rPr lang="en-AU" sz="1800" b="1"/>
              <a:t>System</a:t>
            </a:r>
          </a:p>
        </p:txBody>
      </p:sp>
      <p:sp>
        <p:nvSpPr>
          <p:cNvPr id="13" name="Rectangle: Rounded Corners 12">
            <a:extLst>
              <a:ext uri="{FF2B5EF4-FFF2-40B4-BE49-F238E27FC236}">
                <a16:creationId xmlns:a16="http://schemas.microsoft.com/office/drawing/2014/main" id="{BA921D83-75C8-DF85-214F-D977DF9ABB36}"/>
              </a:ext>
              <a:ext uri="{C183D7F6-B498-43B3-948B-1728B52AA6E4}">
                <adec:decorative xmlns:adec="http://schemas.microsoft.com/office/drawing/2017/decorative" val="1"/>
              </a:ext>
            </a:extLst>
          </p:cNvPr>
          <p:cNvSpPr/>
          <p:nvPr/>
        </p:nvSpPr>
        <p:spPr>
          <a:xfrm>
            <a:off x="9639932" y="1878409"/>
            <a:ext cx="2351669" cy="481244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sp>
        <p:nvSpPr>
          <p:cNvPr id="29" name="Rectangle 4">
            <a:extLst>
              <a:ext uri="{FF2B5EF4-FFF2-40B4-BE49-F238E27FC236}">
                <a16:creationId xmlns:a16="http://schemas.microsoft.com/office/drawing/2014/main" id="{308ECBAB-2D7C-4BA0-5796-544A3B4F3669}"/>
              </a:ext>
            </a:extLst>
          </p:cNvPr>
          <p:cNvSpPr>
            <a:spLocks noChangeArrowheads="1"/>
          </p:cNvSpPr>
          <p:nvPr/>
        </p:nvSpPr>
        <p:spPr bwMode="auto">
          <a:xfrm>
            <a:off x="9639932" y="2071065"/>
            <a:ext cx="2351669" cy="410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AU" altLang="en-US" sz="1600" b="0" i="0" u="none" strike="noStrike" cap="none" normalizeH="0" baseline="0" dirty="0">
                <a:ln>
                  <a:noFill/>
                </a:ln>
                <a:solidFill>
                  <a:schemeClr val="tx1"/>
                </a:solidFill>
                <a:effectLst/>
                <a:latin typeface="+mj-lt"/>
              </a:rPr>
              <a:t>Groups of organs work together to perform functions in the body.</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en-AU" altLang="en-US" sz="1600" dirty="0">
                <a:latin typeface="+mj-lt"/>
              </a:rPr>
              <a:t>For example, the circulatory system includes the heart and blood vessels to transport oxygen and nutrients around the body.</a:t>
            </a:r>
            <a:endParaRPr kumimoji="0" lang="en-US" altLang="en-US"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024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2" grpId="0"/>
      <p:bldP spid="10" grpId="0" animBg="1"/>
      <p:bldP spid="26" grpId="0"/>
      <p:bldP spid="19" grpId="0" animBg="1"/>
      <p:bldP spid="12" grpId="0" animBg="1"/>
      <p:bldP spid="27" grpId="0"/>
      <p:bldP spid="20" grpId="0" animBg="1"/>
      <p:bldP spid="13"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27A19-0F72-66C8-7ACB-D7319F0DF8AC}"/>
              </a:ext>
            </a:extLst>
          </p:cNvPr>
          <p:cNvSpPr>
            <a:spLocks noGrp="1"/>
          </p:cNvSpPr>
          <p:nvPr>
            <p:ph type="title"/>
          </p:nvPr>
        </p:nvSpPr>
        <p:spPr/>
        <p:txBody>
          <a:bodyPr/>
          <a:lstStyle/>
          <a:p>
            <a:r>
              <a:rPr lang="en-AU"/>
              <a:t>1.1 From cell to organ </a:t>
            </a:r>
          </a:p>
        </p:txBody>
      </p:sp>
      <p:sp>
        <p:nvSpPr>
          <p:cNvPr id="6" name="Text Placeholder 5">
            <a:extLst>
              <a:ext uri="{FF2B5EF4-FFF2-40B4-BE49-F238E27FC236}">
                <a16:creationId xmlns:a16="http://schemas.microsoft.com/office/drawing/2014/main" id="{BF1A76F3-2A24-6D24-6EB5-095F5CD82C92}"/>
              </a:ext>
            </a:extLst>
          </p:cNvPr>
          <p:cNvSpPr>
            <a:spLocks noGrp="1"/>
          </p:cNvSpPr>
          <p:nvPr>
            <p:ph type="body" sz="quarter" idx="18"/>
          </p:nvPr>
        </p:nvSpPr>
        <p:spPr/>
        <p:txBody>
          <a:bodyPr/>
          <a:lstStyle/>
          <a:p>
            <a:r>
              <a:rPr lang="en-AU"/>
              <a:t>Looking at examples in the human body – sample responses</a:t>
            </a:r>
          </a:p>
        </p:txBody>
      </p:sp>
      <p:graphicFrame>
        <p:nvGraphicFramePr>
          <p:cNvPr id="8" name="Table 7" descr="A table showing information about cells, tissues and organs jumbled out for students to place in the correct order">
            <a:extLst>
              <a:ext uri="{FF2B5EF4-FFF2-40B4-BE49-F238E27FC236}">
                <a16:creationId xmlns:a16="http://schemas.microsoft.com/office/drawing/2014/main" id="{0773834C-01F3-96F4-5101-363867259F2E}"/>
              </a:ext>
            </a:extLst>
          </p:cNvPr>
          <p:cNvGraphicFramePr>
            <a:graphicFrameLocks noGrp="1"/>
          </p:cNvGraphicFramePr>
          <p:nvPr>
            <p:extLst>
              <p:ext uri="{D42A27DB-BD31-4B8C-83A1-F6EECF244321}">
                <p14:modId xmlns:p14="http://schemas.microsoft.com/office/powerpoint/2010/main" val="3194317923"/>
              </p:ext>
            </p:extLst>
          </p:nvPr>
        </p:nvGraphicFramePr>
        <p:xfrm>
          <a:off x="348000" y="1369455"/>
          <a:ext cx="11484000" cy="5362908"/>
        </p:xfrm>
        <a:graphic>
          <a:graphicData uri="http://schemas.openxmlformats.org/drawingml/2006/table">
            <a:tbl>
              <a:tblPr firstRow="1" bandRow="1">
                <a:tableStyleId>{69012ECD-51FC-41F1-AA8D-1B2483CD663E}</a:tableStyleId>
              </a:tblPr>
              <a:tblGrid>
                <a:gridCol w="3606483">
                  <a:extLst>
                    <a:ext uri="{9D8B030D-6E8A-4147-A177-3AD203B41FA5}">
                      <a16:colId xmlns:a16="http://schemas.microsoft.com/office/drawing/2014/main" val="3783789876"/>
                    </a:ext>
                  </a:extLst>
                </a:gridCol>
                <a:gridCol w="4239491">
                  <a:extLst>
                    <a:ext uri="{9D8B030D-6E8A-4147-A177-3AD203B41FA5}">
                      <a16:colId xmlns:a16="http://schemas.microsoft.com/office/drawing/2014/main" val="51371839"/>
                    </a:ext>
                  </a:extLst>
                </a:gridCol>
                <a:gridCol w="3638026">
                  <a:extLst>
                    <a:ext uri="{9D8B030D-6E8A-4147-A177-3AD203B41FA5}">
                      <a16:colId xmlns:a16="http://schemas.microsoft.com/office/drawing/2014/main" val="877001172"/>
                    </a:ext>
                  </a:extLst>
                </a:gridCol>
              </a:tblGrid>
              <a:tr h="362203">
                <a:tc>
                  <a:txBody>
                    <a:bodyPr/>
                    <a:lstStyle/>
                    <a:p>
                      <a:r>
                        <a:rPr lang="en-AU"/>
                        <a:t>Cell</a:t>
                      </a:r>
                    </a:p>
                  </a:txBody>
                  <a:tcPr/>
                </a:tc>
                <a:tc>
                  <a:txBody>
                    <a:bodyPr/>
                    <a:lstStyle/>
                    <a:p>
                      <a:r>
                        <a:rPr lang="en-AU"/>
                        <a:t>Tissue</a:t>
                      </a:r>
                    </a:p>
                  </a:txBody>
                  <a:tcPr/>
                </a:tc>
                <a:tc>
                  <a:txBody>
                    <a:bodyPr/>
                    <a:lstStyle/>
                    <a:p>
                      <a:r>
                        <a:rPr lang="en-AU"/>
                        <a:t>Organ</a:t>
                      </a:r>
                    </a:p>
                  </a:txBody>
                  <a:tcPr/>
                </a:tc>
                <a:extLst>
                  <a:ext uri="{0D108BD9-81ED-4DB2-BD59-A6C34878D82A}">
                    <a16:rowId xmlns:a16="http://schemas.microsoft.com/office/drawing/2014/main" val="3558516679"/>
                  </a:ext>
                </a:extLst>
              </a:tr>
              <a:tr h="1624028">
                <a:tc>
                  <a:txBody>
                    <a:bodyPr/>
                    <a:lstStyle/>
                    <a:p>
                      <a:pPr>
                        <a:lnSpc>
                          <a:spcPct val="150000"/>
                        </a:lnSpc>
                        <a:spcBef>
                          <a:spcPts val="1200"/>
                        </a:spcBef>
                        <a:spcAft>
                          <a:spcPts val="600"/>
                        </a:spcAft>
                        <a:buNone/>
                      </a:pPr>
                      <a:r>
                        <a:rPr lang="en-AU" sz="1800" b="0" dirty="0">
                          <a:solidFill>
                            <a:schemeClr val="tx1"/>
                          </a:solidFill>
                          <a:effectLst/>
                          <a:latin typeface="+mn-lt"/>
                          <a:ea typeface="Calibri" panose="020F0502020204030204" pitchFamily="34" charset="0"/>
                          <a:cs typeface="Arial" panose="020B0604020202020204" pitchFamily="34" charset="0"/>
                        </a:rPr>
                        <a:t>Cardiac muscle cells are branched, striated cells specialised for regular and rhythmic contraction.</a:t>
                      </a:r>
                    </a:p>
                  </a:txBody>
                  <a:tcPr marL="68580" marR="68580" marT="0" marB="0">
                    <a:solidFill>
                      <a:schemeClr val="accent3">
                        <a:lumMod val="40000"/>
                        <a:lumOff val="60000"/>
                      </a:schemeClr>
                    </a:solidFill>
                  </a:tcPr>
                </a:tc>
                <a:tc>
                  <a:txBody>
                    <a:bodyPr/>
                    <a:lstStyle/>
                    <a:p>
                      <a:pPr>
                        <a:lnSpc>
                          <a:spcPct val="150000"/>
                        </a:lnSpc>
                        <a:spcBef>
                          <a:spcPts val="1200"/>
                        </a:spcBef>
                        <a:spcAft>
                          <a:spcPts val="600"/>
                        </a:spcAft>
                        <a:buNone/>
                      </a:pPr>
                      <a:r>
                        <a:rPr lang="en-GB" sz="1800" b="0" dirty="0">
                          <a:solidFill>
                            <a:schemeClr val="tx1"/>
                          </a:solidFill>
                          <a:effectLst/>
                          <a:latin typeface="+mn-lt"/>
                          <a:ea typeface="Calibri" panose="020F0502020204030204" pitchFamily="34" charset="0"/>
                          <a:cs typeface="Arial" panose="020B0604020202020204" pitchFamily="34" charset="0"/>
                        </a:rPr>
                        <a:t>The diaphragm is composed of skeletal muscle tissue </a:t>
                      </a:r>
                      <a:r>
                        <a:rPr lang="en-AU" sz="1800" b="0" dirty="0">
                          <a:solidFill>
                            <a:schemeClr val="tx1"/>
                          </a:solidFill>
                          <a:effectLst/>
                          <a:latin typeface="+mn-lt"/>
                          <a:ea typeface="Calibri" panose="020F0502020204030204" pitchFamily="34" charset="0"/>
                          <a:cs typeface="Arial" panose="020B0604020202020204" pitchFamily="34" charset="0"/>
                        </a:rPr>
                        <a:t>arranged in sheets that contract and relax to change the volume of the thoracic cavity.</a:t>
                      </a:r>
                    </a:p>
                  </a:txBody>
                  <a:tcPr marL="68580" marR="68580" marT="0" marB="0">
                    <a:solidFill>
                      <a:schemeClr val="accent6"/>
                    </a:solidFill>
                  </a:tcPr>
                </a:tc>
                <a:tc>
                  <a:txBody>
                    <a:bodyPr/>
                    <a:lstStyle/>
                    <a:p>
                      <a:pPr>
                        <a:lnSpc>
                          <a:spcPct val="150000"/>
                        </a:lnSpc>
                        <a:spcBef>
                          <a:spcPts val="1200"/>
                        </a:spcBef>
                        <a:spcAft>
                          <a:spcPts val="600"/>
                        </a:spcAft>
                        <a:buNone/>
                      </a:pPr>
                      <a:r>
                        <a:rPr lang="en-GB" sz="1800" b="0" dirty="0">
                          <a:solidFill>
                            <a:schemeClr val="tx1"/>
                          </a:solidFill>
                          <a:effectLst/>
                          <a:latin typeface="+mn-lt"/>
                          <a:ea typeface="Calibri" panose="020F0502020204030204" pitchFamily="34" charset="0"/>
                          <a:cs typeface="Arial" panose="020B0604020202020204" pitchFamily="34" charset="0"/>
                        </a:rPr>
                        <a:t>The small intestine is an organ where most nutrient absorption occurs.</a:t>
                      </a:r>
                      <a:endParaRPr lang="en-AU" sz="18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1199079636"/>
                  </a:ext>
                </a:extLst>
              </a:tr>
              <a:tr h="1670158">
                <a:tc>
                  <a:txBody>
                    <a:bodyPr/>
                    <a:lstStyle/>
                    <a:p>
                      <a:pPr>
                        <a:lnSpc>
                          <a:spcPct val="150000"/>
                        </a:lnSpc>
                      </a:pPr>
                      <a:r>
                        <a:rPr lang="en-GB"/>
                        <a:t>Skeletal muscle cells are long, cylindrical cells in the diaphragm responsible for voluntary contraction.</a:t>
                      </a:r>
                      <a:endParaRPr lang="en-AU"/>
                    </a:p>
                  </a:txBody>
                  <a:tcPr>
                    <a:solidFill>
                      <a:schemeClr val="accent6"/>
                    </a:solidFill>
                  </a:tcPr>
                </a:tc>
                <a:tc>
                  <a:txBody>
                    <a:bodyPr/>
                    <a:lstStyle/>
                    <a:p>
                      <a:pPr>
                        <a:lnSpc>
                          <a:spcPct val="150000"/>
                        </a:lnSpc>
                      </a:pPr>
                      <a:r>
                        <a:rPr lang="en-GB" dirty="0"/>
                        <a:t>The lining of the small intestine consists of epithelial tissue, with villi that increase surface area for absorption.</a:t>
                      </a:r>
                      <a:endParaRPr lang="en-AU" dirty="0"/>
                    </a:p>
                  </a:txBody>
                  <a:tcPr>
                    <a:solidFill>
                      <a:schemeClr val="bg1">
                        <a:lumMod val="85000"/>
                      </a:schemeClr>
                    </a:solidFill>
                  </a:tcPr>
                </a:tc>
                <a:tc>
                  <a:txBody>
                    <a:bodyPr/>
                    <a:lstStyle/>
                    <a:p>
                      <a:pPr>
                        <a:lnSpc>
                          <a:spcPct val="150000"/>
                        </a:lnSpc>
                      </a:pPr>
                      <a:r>
                        <a:rPr lang="en-GB"/>
                        <a:t>The heart is an organ that pumps blood throughout the body, supplying oxygen and nutrients while removing waste products.</a:t>
                      </a:r>
                      <a:endParaRPr lang="en-AU"/>
                    </a:p>
                  </a:txBody>
                  <a:tcPr>
                    <a:solidFill>
                      <a:schemeClr val="accent3">
                        <a:lumMod val="40000"/>
                        <a:lumOff val="60000"/>
                      </a:schemeClr>
                    </a:solidFill>
                  </a:tcPr>
                </a:tc>
                <a:extLst>
                  <a:ext uri="{0D108BD9-81ED-4DB2-BD59-A6C34878D82A}">
                    <a16:rowId xmlns:a16="http://schemas.microsoft.com/office/drawing/2014/main" val="4227348416"/>
                  </a:ext>
                </a:extLst>
              </a:tr>
              <a:tr h="1670158">
                <a:tc>
                  <a:txBody>
                    <a:bodyPr/>
                    <a:lstStyle/>
                    <a:p>
                      <a:pPr>
                        <a:lnSpc>
                          <a:spcPct val="150000"/>
                        </a:lnSpc>
                      </a:pPr>
                      <a:r>
                        <a:rPr lang="en-GB"/>
                        <a:t>Intestinal epithelial cells including microvilli are specialised to absorb nutrients from digested food.</a:t>
                      </a:r>
                      <a:endParaRPr lang="en-AU"/>
                    </a:p>
                  </a:txBody>
                  <a:tcPr>
                    <a:solidFill>
                      <a:schemeClr val="bg1">
                        <a:lumMod val="85000"/>
                      </a:schemeClr>
                    </a:solidFill>
                  </a:tcPr>
                </a:tc>
                <a:tc>
                  <a:txBody>
                    <a:bodyPr/>
                    <a:lstStyle/>
                    <a:p>
                      <a:pPr>
                        <a:lnSpc>
                          <a:spcPct val="150000"/>
                        </a:lnSpc>
                      </a:pPr>
                      <a:r>
                        <a:rPr lang="en-GB" dirty="0"/>
                        <a:t>Cardiac tissue consists of cardiac muscle tissue, connective tissue, and nervous tissue that regulate heart function.</a:t>
                      </a:r>
                      <a:endParaRPr lang="en-AU" dirty="0"/>
                    </a:p>
                  </a:txBody>
                  <a:tcPr>
                    <a:solidFill>
                      <a:schemeClr val="accent3">
                        <a:lumMod val="40000"/>
                        <a:lumOff val="60000"/>
                      </a:schemeClr>
                    </a:solidFill>
                  </a:tcPr>
                </a:tc>
                <a:tc>
                  <a:txBody>
                    <a:bodyPr/>
                    <a:lstStyle/>
                    <a:p>
                      <a:pPr>
                        <a:lnSpc>
                          <a:spcPct val="150000"/>
                        </a:lnSpc>
                      </a:pPr>
                      <a:r>
                        <a:rPr lang="en-GB" dirty="0"/>
                        <a:t>The diaphragm is an organ that plays a crucial role in the respiratory process by changing the volume of the thoracic cavity.</a:t>
                      </a:r>
                      <a:endParaRPr lang="en-AU" dirty="0"/>
                    </a:p>
                  </a:txBody>
                  <a:tcPr>
                    <a:solidFill>
                      <a:schemeClr val="accent6"/>
                    </a:solidFill>
                  </a:tcPr>
                </a:tc>
                <a:extLst>
                  <a:ext uri="{0D108BD9-81ED-4DB2-BD59-A6C34878D82A}">
                    <a16:rowId xmlns:a16="http://schemas.microsoft.com/office/drawing/2014/main" val="3262591056"/>
                  </a:ext>
                </a:extLst>
              </a:tr>
            </a:tbl>
          </a:graphicData>
        </a:graphic>
      </p:graphicFrame>
    </p:spTree>
    <p:extLst>
      <p:ext uri="{BB962C8B-B14F-4D97-AF65-F5344CB8AC3E}">
        <p14:creationId xmlns:p14="http://schemas.microsoft.com/office/powerpoint/2010/main" val="4183724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B035F1-8C96-70DB-22A8-AC11692BFF43}"/>
              </a:ext>
            </a:extLst>
          </p:cNvPr>
          <p:cNvSpPr>
            <a:spLocks noGrp="1"/>
          </p:cNvSpPr>
          <p:nvPr>
            <p:ph type="title"/>
          </p:nvPr>
        </p:nvSpPr>
        <p:spPr/>
        <p:txBody>
          <a:bodyPr/>
          <a:lstStyle/>
          <a:p>
            <a:r>
              <a:rPr lang="en-AU" dirty="0"/>
              <a:t>1.1 Checkpoint 4</a:t>
            </a:r>
          </a:p>
        </p:txBody>
      </p:sp>
      <p:sp>
        <p:nvSpPr>
          <p:cNvPr id="4" name="Text Placeholder 3">
            <a:extLst>
              <a:ext uri="{FF2B5EF4-FFF2-40B4-BE49-F238E27FC236}">
                <a16:creationId xmlns:a16="http://schemas.microsoft.com/office/drawing/2014/main" id="{BA121569-AB8E-381D-2BB8-0C87D4313300}"/>
              </a:ext>
            </a:extLst>
          </p:cNvPr>
          <p:cNvSpPr>
            <a:spLocks noGrp="1"/>
          </p:cNvSpPr>
          <p:nvPr>
            <p:ph type="body" sz="quarter" idx="18"/>
          </p:nvPr>
        </p:nvSpPr>
        <p:spPr/>
        <p:txBody>
          <a:bodyPr/>
          <a:lstStyle/>
          <a:p>
            <a:r>
              <a:rPr lang="en-AU" dirty="0"/>
              <a:t>Interrelationship between cells, tissues and organs – cloze passage</a:t>
            </a:r>
          </a:p>
        </p:txBody>
      </p:sp>
      <p:sp>
        <p:nvSpPr>
          <p:cNvPr id="7" name="TextBox 6">
            <a:extLst>
              <a:ext uri="{FF2B5EF4-FFF2-40B4-BE49-F238E27FC236}">
                <a16:creationId xmlns:a16="http://schemas.microsoft.com/office/drawing/2014/main" id="{6E59D4F3-F6B4-E504-077A-E719448E117C}"/>
              </a:ext>
            </a:extLst>
          </p:cNvPr>
          <p:cNvSpPr txBox="1"/>
          <p:nvPr/>
        </p:nvSpPr>
        <p:spPr>
          <a:xfrm>
            <a:off x="348000" y="1643111"/>
            <a:ext cx="11385641" cy="957729"/>
          </a:xfrm>
          <a:prstGeom prst="roundRect">
            <a:avLst/>
          </a:prstGeom>
          <a:solidFill>
            <a:schemeClr val="bg1"/>
          </a:solidFill>
          <a:ln w="12700">
            <a:noFill/>
          </a:ln>
        </p:spPr>
        <p:txBody>
          <a:bodyPr wrap="square" lIns="72000" tIns="144000" rIns="72000" bIns="144000" rtlCol="0" anchor="ctr" anchorCtr="0">
            <a:noAutofit/>
          </a:bodyPr>
          <a:lstStyle/>
          <a:p>
            <a:pPr algn="l">
              <a:lnSpc>
                <a:spcPct val="110000"/>
              </a:lnSpc>
            </a:pPr>
            <a:r>
              <a:rPr lang="en-AU" sz="1800" b="1" dirty="0">
                <a:latin typeface="Arial" panose="020B0604020202020204" pitchFamily="34" charset="0"/>
                <a:cs typeface="Arial" panose="020B0604020202020204" pitchFamily="34" charset="0"/>
              </a:rPr>
              <a:t>Word bank:            </a:t>
            </a:r>
            <a:r>
              <a:rPr lang="en-AU" sz="1800" dirty="0">
                <a:latin typeface="Arial" panose="020B0604020202020204" pitchFamily="34" charset="0"/>
                <a:cs typeface="Arial" panose="020B0604020202020204" pitchFamily="34" charset="0"/>
              </a:rPr>
              <a:t>specialised		atom		organs		tissue		body		single-celled 	tissues	system	particle	cells		multicellular		organism	  organ	    tissues	 	   organ	   	       stem            system 	  cells		   skin		</a:t>
            </a:r>
          </a:p>
        </p:txBody>
      </p:sp>
      <p:sp>
        <p:nvSpPr>
          <p:cNvPr id="6" name="TextBox 5">
            <a:extLst>
              <a:ext uri="{FF2B5EF4-FFF2-40B4-BE49-F238E27FC236}">
                <a16:creationId xmlns:a16="http://schemas.microsoft.com/office/drawing/2014/main" id="{AD0B79A4-9ACC-5546-CCA0-60F54E09860C}"/>
              </a:ext>
            </a:extLst>
          </p:cNvPr>
          <p:cNvSpPr txBox="1"/>
          <p:nvPr/>
        </p:nvSpPr>
        <p:spPr>
          <a:xfrm>
            <a:off x="237641" y="2661980"/>
            <a:ext cx="11496000" cy="4196020"/>
          </a:xfrm>
          <a:prstGeom prst="rect">
            <a:avLst/>
          </a:prstGeom>
          <a:noFill/>
        </p:spPr>
        <p:txBody>
          <a:bodyPr wrap="square">
            <a:spAutoFit/>
          </a:bodyPr>
          <a:lstStyle/>
          <a:p>
            <a:pPr>
              <a:lnSpc>
                <a:spcPct val="150000"/>
              </a:lnSpc>
            </a:pPr>
            <a:r>
              <a:rPr lang="en-AU" sz="1800" dirty="0"/>
              <a:t>In _____________ organisms, the body is organised into different levels of structure that work together to carry out life processes. ___________   cells with unique structures group together to form _________ , which are collections of similar ________  working together to perform a specific function. Different _________  combine to form an _________ , which performs a particular job in the body. Several _________  working together make up an organ ___________ , which carries out a major function for the organism.</a:t>
            </a:r>
            <a:br>
              <a:rPr lang="en-AU" sz="1800" dirty="0"/>
            </a:br>
            <a:r>
              <a:rPr lang="en-AU" sz="1800" dirty="0"/>
              <a:t>	For example, muscle _________ in the digestive system are specialised to contract and help move food. These cells form smooth muscle _____________ in the oesophagus, which works with other tissues , such as epithelial and connective tissues, to move food as it travels to the stomach. The oesophagus is an _____________ that is part of the digestive system, an organ ___________ made up of many organs that work together to break down food, absorb nutrients, and remove waste.</a:t>
            </a:r>
          </a:p>
        </p:txBody>
      </p:sp>
      <p:sp>
        <p:nvSpPr>
          <p:cNvPr id="8" name="Rectangle: Rounded Corners 7">
            <a:extLst>
              <a:ext uri="{FF2B5EF4-FFF2-40B4-BE49-F238E27FC236}">
                <a16:creationId xmlns:a16="http://schemas.microsoft.com/office/drawing/2014/main" id="{2DBF3088-F0EF-82E1-01F3-0B801847454A}"/>
              </a:ext>
            </a:extLst>
          </p:cNvPr>
          <p:cNvSpPr/>
          <p:nvPr/>
        </p:nvSpPr>
        <p:spPr>
          <a:xfrm>
            <a:off x="594389" y="2716261"/>
            <a:ext cx="1679028"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dirty="0">
                <a:solidFill>
                  <a:schemeClr val="tx1"/>
                </a:solidFill>
              </a:rPr>
              <a:t>multicellular</a:t>
            </a:r>
          </a:p>
        </p:txBody>
      </p:sp>
      <p:sp>
        <p:nvSpPr>
          <p:cNvPr id="11" name="Rectangle: Rounded Corners 10">
            <a:extLst>
              <a:ext uri="{FF2B5EF4-FFF2-40B4-BE49-F238E27FC236}">
                <a16:creationId xmlns:a16="http://schemas.microsoft.com/office/drawing/2014/main" id="{C4BCF047-FFA7-FEDF-D2AE-5A353E6AD031}"/>
              </a:ext>
            </a:extLst>
          </p:cNvPr>
          <p:cNvSpPr/>
          <p:nvPr/>
        </p:nvSpPr>
        <p:spPr>
          <a:xfrm>
            <a:off x="2210353" y="3120506"/>
            <a:ext cx="1512000"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Specialised</a:t>
            </a:r>
          </a:p>
        </p:txBody>
      </p:sp>
      <p:sp>
        <p:nvSpPr>
          <p:cNvPr id="12" name="Rectangle: Rounded Corners 11">
            <a:extLst>
              <a:ext uri="{FF2B5EF4-FFF2-40B4-BE49-F238E27FC236}">
                <a16:creationId xmlns:a16="http://schemas.microsoft.com/office/drawing/2014/main" id="{450D2C73-4417-7569-B297-DC05C4CDC351}"/>
              </a:ext>
            </a:extLst>
          </p:cNvPr>
          <p:cNvSpPr/>
          <p:nvPr/>
        </p:nvSpPr>
        <p:spPr>
          <a:xfrm>
            <a:off x="8912770" y="3115095"/>
            <a:ext cx="1224000"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tissues</a:t>
            </a:r>
          </a:p>
        </p:txBody>
      </p:sp>
      <p:sp>
        <p:nvSpPr>
          <p:cNvPr id="13" name="Rectangle: Rounded Corners 12">
            <a:extLst>
              <a:ext uri="{FF2B5EF4-FFF2-40B4-BE49-F238E27FC236}">
                <a16:creationId xmlns:a16="http://schemas.microsoft.com/office/drawing/2014/main" id="{2952BF0F-7A58-4362-343B-9D54D281CA9F}"/>
              </a:ext>
            </a:extLst>
          </p:cNvPr>
          <p:cNvSpPr/>
          <p:nvPr/>
        </p:nvSpPr>
        <p:spPr>
          <a:xfrm>
            <a:off x="2425521" y="3540517"/>
            <a:ext cx="1044000"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cells</a:t>
            </a:r>
          </a:p>
        </p:txBody>
      </p:sp>
      <p:sp>
        <p:nvSpPr>
          <p:cNvPr id="14" name="Rectangle: Rounded Corners 13">
            <a:extLst>
              <a:ext uri="{FF2B5EF4-FFF2-40B4-BE49-F238E27FC236}">
                <a16:creationId xmlns:a16="http://schemas.microsoft.com/office/drawing/2014/main" id="{60C4A3C4-1114-793F-5D51-FE9615481E91}"/>
              </a:ext>
            </a:extLst>
          </p:cNvPr>
          <p:cNvSpPr/>
          <p:nvPr/>
        </p:nvSpPr>
        <p:spPr>
          <a:xfrm>
            <a:off x="9301406" y="3550842"/>
            <a:ext cx="1223999"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tissues</a:t>
            </a:r>
          </a:p>
        </p:txBody>
      </p:sp>
      <p:sp>
        <p:nvSpPr>
          <p:cNvPr id="16" name="Rectangle: Rounded Corners 15">
            <a:extLst>
              <a:ext uri="{FF2B5EF4-FFF2-40B4-BE49-F238E27FC236}">
                <a16:creationId xmlns:a16="http://schemas.microsoft.com/office/drawing/2014/main" id="{A0334B66-AE4E-27F9-D9AB-957F276433C8}"/>
              </a:ext>
            </a:extLst>
          </p:cNvPr>
          <p:cNvSpPr/>
          <p:nvPr/>
        </p:nvSpPr>
        <p:spPr>
          <a:xfrm>
            <a:off x="1422117" y="3940188"/>
            <a:ext cx="1223999"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organ</a:t>
            </a:r>
          </a:p>
        </p:txBody>
      </p:sp>
      <p:sp>
        <p:nvSpPr>
          <p:cNvPr id="17" name="Rectangle: Rounded Corners 16">
            <a:extLst>
              <a:ext uri="{FF2B5EF4-FFF2-40B4-BE49-F238E27FC236}">
                <a16:creationId xmlns:a16="http://schemas.microsoft.com/office/drawing/2014/main" id="{982E349B-FEA4-D7E2-0D32-81D7D8ED7208}"/>
              </a:ext>
            </a:extLst>
          </p:cNvPr>
          <p:cNvSpPr/>
          <p:nvPr/>
        </p:nvSpPr>
        <p:spPr>
          <a:xfrm>
            <a:off x="7982811" y="3944291"/>
            <a:ext cx="1223999"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organs</a:t>
            </a:r>
          </a:p>
        </p:txBody>
      </p:sp>
      <p:sp>
        <p:nvSpPr>
          <p:cNvPr id="18" name="Rectangle: Rounded Corners 17">
            <a:extLst>
              <a:ext uri="{FF2B5EF4-FFF2-40B4-BE49-F238E27FC236}">
                <a16:creationId xmlns:a16="http://schemas.microsoft.com/office/drawing/2014/main" id="{B10CBC63-FD6B-8CF5-D17F-930EEF545239}"/>
              </a:ext>
            </a:extLst>
          </p:cNvPr>
          <p:cNvSpPr/>
          <p:nvPr/>
        </p:nvSpPr>
        <p:spPr>
          <a:xfrm>
            <a:off x="1598354" y="4370186"/>
            <a:ext cx="1491688"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system</a:t>
            </a:r>
          </a:p>
        </p:txBody>
      </p:sp>
      <p:sp>
        <p:nvSpPr>
          <p:cNvPr id="20" name="Rectangle: Rounded Corners 19">
            <a:extLst>
              <a:ext uri="{FF2B5EF4-FFF2-40B4-BE49-F238E27FC236}">
                <a16:creationId xmlns:a16="http://schemas.microsoft.com/office/drawing/2014/main" id="{A6CC7269-32D6-707C-8E8C-A3F63E7AC6A2}"/>
              </a:ext>
            </a:extLst>
          </p:cNvPr>
          <p:cNvSpPr/>
          <p:nvPr/>
        </p:nvSpPr>
        <p:spPr>
          <a:xfrm>
            <a:off x="3090042" y="4765065"/>
            <a:ext cx="1182413"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cells</a:t>
            </a:r>
          </a:p>
        </p:txBody>
      </p:sp>
      <p:sp>
        <p:nvSpPr>
          <p:cNvPr id="21" name="Rectangle: Rounded Corners 20">
            <a:extLst>
              <a:ext uri="{FF2B5EF4-FFF2-40B4-BE49-F238E27FC236}">
                <a16:creationId xmlns:a16="http://schemas.microsoft.com/office/drawing/2014/main" id="{21691254-73C8-C6E0-D991-2EC38040D39D}"/>
              </a:ext>
            </a:extLst>
          </p:cNvPr>
          <p:cNvSpPr/>
          <p:nvPr/>
        </p:nvSpPr>
        <p:spPr>
          <a:xfrm>
            <a:off x="3649716" y="5193938"/>
            <a:ext cx="1679028"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tissue</a:t>
            </a:r>
          </a:p>
        </p:txBody>
      </p:sp>
      <p:sp>
        <p:nvSpPr>
          <p:cNvPr id="22" name="Rectangle: Rounded Corners 21">
            <a:extLst>
              <a:ext uri="{FF2B5EF4-FFF2-40B4-BE49-F238E27FC236}">
                <a16:creationId xmlns:a16="http://schemas.microsoft.com/office/drawing/2014/main" id="{7DDE1DA9-A6F9-0903-D787-D187AA343C09}"/>
              </a:ext>
            </a:extLst>
          </p:cNvPr>
          <p:cNvSpPr/>
          <p:nvPr/>
        </p:nvSpPr>
        <p:spPr>
          <a:xfrm>
            <a:off x="295092" y="6006986"/>
            <a:ext cx="1679028"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organ</a:t>
            </a:r>
          </a:p>
        </p:txBody>
      </p:sp>
      <p:sp>
        <p:nvSpPr>
          <p:cNvPr id="23" name="Rectangle: Rounded Corners 22">
            <a:extLst>
              <a:ext uri="{FF2B5EF4-FFF2-40B4-BE49-F238E27FC236}">
                <a16:creationId xmlns:a16="http://schemas.microsoft.com/office/drawing/2014/main" id="{7C452DDB-7734-099F-8998-1A5E9D9434D4}"/>
              </a:ext>
            </a:extLst>
          </p:cNvPr>
          <p:cNvSpPr/>
          <p:nvPr/>
        </p:nvSpPr>
        <p:spPr>
          <a:xfrm>
            <a:off x="6548747" y="6004118"/>
            <a:ext cx="1434064" cy="363600"/>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system</a:t>
            </a:r>
          </a:p>
        </p:txBody>
      </p:sp>
      <p:sp>
        <p:nvSpPr>
          <p:cNvPr id="2" name="Slide Number Placeholder 1">
            <a:extLst>
              <a:ext uri="{FF2B5EF4-FFF2-40B4-BE49-F238E27FC236}">
                <a16:creationId xmlns:a16="http://schemas.microsoft.com/office/drawing/2014/main" id="{6977CECE-DA65-FD22-D60B-5D0795138A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4974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6" grpId="0" animBg="1"/>
      <p:bldP spid="17" grpId="0" animBg="1"/>
      <p:bldP spid="18" grpId="0" animBg="1"/>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Arial"/>
                <a:cs typeface="Arial"/>
              </a:rPr>
              <a:t>Contents 1</a:t>
            </a:r>
            <a:endParaRPr lang="en-GB"/>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0576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3276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dirty="0">
              <a:solidFill>
                <a:schemeClr val="bg1"/>
              </a:solidFill>
              <a:latin typeface="Arial" panose="020B0604020202020204" pitchFamily="34" charset="0"/>
              <a:cs typeface="Arial" panose="020B0604020202020204" pitchFamily="34" charset="0"/>
            </a:endParaRPr>
          </a:p>
        </p:txBody>
      </p:sp>
      <p:sp>
        <p:nvSpPr>
          <p:cNvPr id="5" name="Oval 4">
            <a:hlinkClick r:id="rId5"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5" action="ppaction://hlinksldjump">
                  <a:extLst>
                    <a:ext uri="{A12FA001-AC4F-418D-AE19-62706E023703}">
                      <ahyp:hlinkClr xmlns:ahyp="http://schemas.microsoft.com/office/drawing/2018/hyperlinkcolor" val="tx"/>
                    </a:ext>
                  </a:extLst>
                </a:hlinkClick>
              </a:rPr>
              <a:t>1.1</a:t>
            </a:r>
            <a:endParaRPr lang="en-AU" sz="1600" b="1" dirty="0">
              <a:solidFill>
                <a:schemeClr val="bg1"/>
              </a:solidFill>
              <a:latin typeface="Arial"/>
              <a:cs typeface="Arial"/>
            </a:endParaRPr>
          </a:p>
        </p:txBody>
      </p:sp>
      <p:sp>
        <p:nvSpPr>
          <p:cNvPr id="7" name="TextBox 25">
            <a:hlinkClick r:id="rId5" action="ppaction://hlinksldjump"/>
            <a:extLst>
              <a:ext uri="{FF2B5EF4-FFF2-40B4-BE49-F238E27FC236}">
                <a16:creationId xmlns:a16="http://schemas.microsoft.com/office/drawing/2014/main" id="{B8766759-8445-A95E-E4CE-416F8EB15D94}"/>
              </a:ext>
            </a:extLst>
          </p:cNvPr>
          <p:cNvSpPr txBox="1"/>
          <p:nvPr/>
        </p:nvSpPr>
        <p:spPr>
          <a:xfrm>
            <a:off x="2219356" y="1517893"/>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5" action="ppaction://hlinksldjump"/>
              </a:rPr>
              <a:t>Introduction to living systems</a:t>
            </a:r>
            <a:endParaRPr lang="en-GB" sz="1600" b="1">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2015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6"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6" action="ppaction://hlinksldjump">
                  <a:extLst>
                    <a:ext uri="{A12FA001-AC4F-418D-AE19-62706E023703}">
                      <ahyp:hlinkClr xmlns:ahyp="http://schemas.microsoft.com/office/drawing/2018/hyperlinkcolor" val="tx"/>
                    </a:ext>
                  </a:extLst>
                </a:hlinkClick>
              </a:rPr>
              <a:t>1.2</a:t>
            </a:r>
            <a:endParaRPr lang="en-AU" sz="1600" b="1">
              <a:solidFill>
                <a:schemeClr val="bg1"/>
              </a:solidFill>
              <a:latin typeface="Arial"/>
              <a:cs typeface="Arial"/>
            </a:endParaRPr>
          </a:p>
        </p:txBody>
      </p:sp>
      <p:sp>
        <p:nvSpPr>
          <p:cNvPr id="22" name="TextBox 25">
            <a:hlinkClick r:id="rId6" action="ppaction://hlinksldjump"/>
            <a:extLst>
              <a:ext uri="{FF2B5EF4-FFF2-40B4-BE49-F238E27FC236}">
                <a16:creationId xmlns:a16="http://schemas.microsoft.com/office/drawing/2014/main" id="{B4A4C41F-6099-2469-B443-6D6E65FB27C7}"/>
              </a:ext>
            </a:extLst>
          </p:cNvPr>
          <p:cNvSpPr txBox="1"/>
          <p:nvPr/>
        </p:nvSpPr>
        <p:spPr>
          <a:xfrm>
            <a:off x="2219356" y="2492538"/>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6" action="ppaction://hlinksldjump"/>
              </a:rPr>
              <a:t>The digestive system</a:t>
            </a:r>
            <a:endParaRPr lang="en-GB" sz="1600" b="1">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20155" y="325654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6462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7" action="ppaction://hlinksldjump">
                  <a:extLst>
                    <a:ext uri="{A12FA001-AC4F-418D-AE19-62706E023703}">
                      <ahyp:hlinkClr xmlns:ahyp="http://schemas.microsoft.com/office/drawing/2018/hyperlinkcolor" val="tx"/>
                    </a:ext>
                  </a:extLst>
                </a:hlinkClick>
              </a:rPr>
              <a:t>1.3</a:t>
            </a:r>
            <a:endParaRPr lang="en-AU" sz="1600" b="1">
              <a:solidFill>
                <a:schemeClr val="bg1"/>
              </a:solidFill>
              <a:latin typeface="Arial"/>
              <a:cs typeface="Arial"/>
            </a:endParaRPr>
          </a:p>
        </p:txBody>
      </p:sp>
      <p:sp>
        <p:nvSpPr>
          <p:cNvPr id="25" name="TextBox 25">
            <a:extLst>
              <a:ext uri="{FF2B5EF4-FFF2-40B4-BE49-F238E27FC236}">
                <a16:creationId xmlns:a16="http://schemas.microsoft.com/office/drawing/2014/main" id="{39581D8B-20B3-87D8-C1F2-A22C58CE7F43}"/>
              </a:ext>
            </a:extLst>
          </p:cNvPr>
          <p:cNvSpPr txBox="1"/>
          <p:nvPr/>
        </p:nvSpPr>
        <p:spPr>
          <a:xfrm>
            <a:off x="2233743" y="349967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7" action="ppaction://hlinksldjump"/>
              </a:rPr>
              <a:t>The respiratory system</a:t>
            </a:r>
            <a:endParaRPr lang="en-GB" sz="1600" b="1">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25492" y="42452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169960" y="43281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8" action="ppaction://hlinksldjump">
                  <a:extLst>
                    <a:ext uri="{A12FA001-AC4F-418D-AE19-62706E023703}">
                      <ahyp:hlinkClr xmlns:ahyp="http://schemas.microsoft.com/office/drawing/2018/hyperlinkcolor" val="tx"/>
                    </a:ext>
                  </a:extLst>
                </a:hlinkClick>
              </a:rPr>
              <a:t>1.4</a:t>
            </a:r>
            <a:endParaRPr lang="en-AU" sz="1600" b="1">
              <a:solidFill>
                <a:schemeClr val="bg1"/>
              </a:solidFill>
              <a:latin typeface="Arial"/>
              <a:cs typeface="Arial"/>
            </a:endParaRPr>
          </a:p>
        </p:txBody>
      </p:sp>
      <p:sp>
        <p:nvSpPr>
          <p:cNvPr id="28" name="TextBox 25">
            <a:extLst>
              <a:ext uri="{FF2B5EF4-FFF2-40B4-BE49-F238E27FC236}">
                <a16:creationId xmlns:a16="http://schemas.microsoft.com/office/drawing/2014/main" id="{E28B2236-ABD7-EC9D-39C6-357B29770348}"/>
              </a:ext>
            </a:extLst>
          </p:cNvPr>
          <p:cNvSpPr txBox="1"/>
          <p:nvPr/>
        </p:nvSpPr>
        <p:spPr>
          <a:xfrm>
            <a:off x="2239080" y="448834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8" action="ppaction://hlinksldjump"/>
              </a:rPr>
              <a:t>The circulatory system</a:t>
            </a:r>
            <a:endParaRPr lang="en-GB" sz="1600" b="1">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7695499" y="124111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0" name="Oval 29">
            <a:extLst>
              <a:ext uri="{FF2B5EF4-FFF2-40B4-BE49-F238E27FC236}">
                <a16:creationId xmlns:a16="http://schemas.microsoft.com/office/drawing/2014/main" id="{B0E74290-D27C-AEF7-46E4-E1542A1B3C92}"/>
              </a:ext>
            </a:extLst>
          </p:cNvPr>
          <p:cNvSpPr/>
          <p:nvPr/>
        </p:nvSpPr>
        <p:spPr>
          <a:xfrm>
            <a:off x="7139967" y="132403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9" action="ppaction://hlinksldjump">
                  <a:extLst>
                    <a:ext uri="{A12FA001-AC4F-418D-AE19-62706E023703}">
                      <ahyp:hlinkClr xmlns:ahyp="http://schemas.microsoft.com/office/drawing/2018/hyperlinkcolor" val="tx"/>
                    </a:ext>
                  </a:extLst>
                </a:hlinkClick>
              </a:rPr>
              <a:t>1.5</a:t>
            </a:r>
            <a:endParaRPr lang="en-AU" sz="1600" b="1">
              <a:solidFill>
                <a:schemeClr val="bg1"/>
              </a:solidFill>
              <a:latin typeface="Arial"/>
              <a:cs typeface="Arial"/>
            </a:endParaRPr>
          </a:p>
        </p:txBody>
      </p:sp>
      <p:sp>
        <p:nvSpPr>
          <p:cNvPr id="31" name="TextBox 25">
            <a:extLst>
              <a:ext uri="{FF2B5EF4-FFF2-40B4-BE49-F238E27FC236}">
                <a16:creationId xmlns:a16="http://schemas.microsoft.com/office/drawing/2014/main" id="{25FD3220-EFBB-BC89-7FB2-2347E854CB7B}"/>
              </a:ext>
            </a:extLst>
          </p:cNvPr>
          <p:cNvSpPr txBox="1"/>
          <p:nvPr/>
        </p:nvSpPr>
        <p:spPr>
          <a:xfrm>
            <a:off x="8168895" y="147601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9" action="ppaction://hlinksldjump"/>
              </a:rPr>
              <a:t>The excretory system</a:t>
            </a:r>
            <a:endParaRPr lang="en-GB" sz="1600" b="1">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01768" y="2248730"/>
            <a:ext cx="4242231"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139967" y="233164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0" action="ppaction://hlinksldjump">
                  <a:extLst>
                    <a:ext uri="{A12FA001-AC4F-418D-AE19-62706E023703}">
                      <ahyp:hlinkClr xmlns:ahyp="http://schemas.microsoft.com/office/drawing/2018/hyperlinkcolor" val="tx"/>
                    </a:ext>
                  </a:extLst>
                </a:hlinkClick>
              </a:rPr>
              <a:t>1.6</a:t>
            </a:r>
            <a:endParaRPr lang="en-AU" sz="1600" b="1">
              <a:solidFill>
                <a:schemeClr val="bg1"/>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D02490FE-53ED-8487-0BD7-E87F24833020}"/>
              </a:ext>
            </a:extLst>
          </p:cNvPr>
          <p:cNvSpPr txBox="1"/>
          <p:nvPr/>
        </p:nvSpPr>
        <p:spPr>
          <a:xfrm>
            <a:off x="8209087" y="2491862"/>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0" action="ppaction://hlinksldjump"/>
              </a:rPr>
              <a:t>Working together</a:t>
            </a:r>
            <a:endParaRPr lang="en-GB" sz="1600" b="1">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01769" y="3223376"/>
            <a:ext cx="424223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139967" y="330629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1.7</a:t>
            </a:r>
            <a:endParaRPr lang="en-AU" sz="1600" b="1">
              <a:solidFill>
                <a:schemeClr val="bg1"/>
              </a:solidFill>
              <a:latin typeface="Arial"/>
              <a:cs typeface="Arial"/>
            </a:endParaRPr>
          </a:p>
        </p:txBody>
      </p:sp>
      <p:sp>
        <p:nvSpPr>
          <p:cNvPr id="43" name="TextBox 25">
            <a:hlinkClick r:id="rId11" action="ppaction://hlinksldjump"/>
            <a:extLst>
              <a:ext uri="{FF2B5EF4-FFF2-40B4-BE49-F238E27FC236}">
                <a16:creationId xmlns:a16="http://schemas.microsoft.com/office/drawing/2014/main" id="{01B14D85-E240-E3C6-279C-4A1257278E12}"/>
              </a:ext>
            </a:extLst>
          </p:cNvPr>
          <p:cNvSpPr txBox="1"/>
          <p:nvPr/>
        </p:nvSpPr>
        <p:spPr>
          <a:xfrm>
            <a:off x="8209087" y="3466507"/>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1" action="ppaction://hlinksldjump"/>
              </a:rPr>
              <a:t>Body systems malfunction</a:t>
            </a:r>
            <a:endParaRPr lang="en-GB" sz="1600" b="1">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601769" y="422368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139967" y="430660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1.8</a:t>
            </a:r>
            <a:endParaRPr lang="en-AU" sz="1600" b="1">
              <a:solidFill>
                <a:schemeClr val="bg1"/>
              </a:solidFill>
              <a:latin typeface="Arial"/>
              <a:cs typeface="Arial"/>
            </a:endParaRPr>
          </a:p>
        </p:txBody>
      </p:sp>
      <p:sp>
        <p:nvSpPr>
          <p:cNvPr id="40" name="TextBox 25">
            <a:extLst>
              <a:ext uri="{FF2B5EF4-FFF2-40B4-BE49-F238E27FC236}">
                <a16:creationId xmlns:a16="http://schemas.microsoft.com/office/drawing/2014/main" id="{88968FF3-2444-A530-5DD8-187BB12DE936}"/>
              </a:ext>
            </a:extLst>
          </p:cNvPr>
          <p:cNvSpPr txBox="1"/>
          <p:nvPr/>
        </p:nvSpPr>
        <p:spPr>
          <a:xfrm>
            <a:off x="8209087" y="4466818"/>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2" action="ppaction://hlinksldjump"/>
              </a:rPr>
              <a:t>Plant systems</a:t>
            </a:r>
            <a:endParaRPr lang="en-GB"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506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1.2 The digestive system</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descr="This table contains the learning intentions and success criteria for this learning sequence.">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153306744"/>
              </p:ext>
            </p:extLst>
          </p:nvPr>
        </p:nvGraphicFramePr>
        <p:xfrm>
          <a:off x="321088" y="1721621"/>
          <a:ext cx="11126369" cy="4851709"/>
        </p:xfrm>
        <a:graphic>
          <a:graphicData uri="http://schemas.openxmlformats.org/drawingml/2006/table">
            <a:tbl>
              <a:tblPr firstRow="1">
                <a:tableStyleId>{B301B821-A1FF-4177-AEE7-76D212191A09}</a:tableStyleId>
              </a:tblPr>
              <a:tblGrid>
                <a:gridCol w="4250912">
                  <a:extLst>
                    <a:ext uri="{9D8B030D-6E8A-4147-A177-3AD203B41FA5}">
                      <a16:colId xmlns:a16="http://schemas.microsoft.com/office/drawing/2014/main" val="3623447875"/>
                    </a:ext>
                  </a:extLst>
                </a:gridCol>
                <a:gridCol w="6875457">
                  <a:extLst>
                    <a:ext uri="{9D8B030D-6E8A-4147-A177-3AD203B41FA5}">
                      <a16:colId xmlns:a16="http://schemas.microsoft.com/office/drawing/2014/main" val="3573327086"/>
                    </a:ext>
                  </a:extLst>
                </a:gridCol>
              </a:tblGrid>
              <a:tr h="370133">
                <a:tc>
                  <a:txBody>
                    <a:bodyPr/>
                    <a:lstStyle/>
                    <a:p>
                      <a:r>
                        <a:rPr lang="en-AU" sz="16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6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45610">
                <a:tc>
                  <a:txBody>
                    <a:bodyPr/>
                    <a:lstStyle/>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to describe the role, structure and function of body systems and their components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identify the organs of the digestive system</a:t>
                      </a:r>
                    </a:p>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identify the role of the digestive system</a:t>
                      </a:r>
                    </a:p>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model processes of the digestive system such as physical and chemical digestion</a:t>
                      </a:r>
                    </a:p>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describe how structures and specialised cells in the digestive system relate to their function</a:t>
                      </a:r>
                    </a:p>
                    <a:p>
                      <a:pPr marL="0" indent="0">
                        <a:lnSpc>
                          <a:spcPct val="150000"/>
                        </a:lnSpc>
                        <a:buFont typeface="Arial" panose="020B0604020202020204" pitchFamily="34" charset="0"/>
                        <a:buNone/>
                      </a:pPr>
                      <a:endParaRPr lang="en-AU"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b="0" i="0" kern="1200">
                          <a:solidFill>
                            <a:schemeClr val="dk1"/>
                          </a:solidFill>
                          <a:effectLst/>
                          <a:latin typeface="+mn-lt"/>
                          <a:ea typeface="+mn-ea"/>
                          <a:cs typeface="+mn-cs"/>
                        </a:rPr>
                        <a:t>to extract, process and represent data.</a:t>
                      </a:r>
                      <a:endParaRPr lang="en-AU" sz="16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identify key points in a text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summarise key points to annotate and complete a flow chart of the digestive system</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use a flow chart to represent information about the processes and functions of the digestive system.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851757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BE22A-3706-000B-FCE5-1E954D10A8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79C5EA-E3E1-0E9C-08DB-50D7184A69E6}"/>
              </a:ext>
            </a:extLst>
          </p:cNvPr>
          <p:cNvSpPr>
            <a:spLocks noGrp="1"/>
          </p:cNvSpPr>
          <p:nvPr>
            <p:ph type="title"/>
          </p:nvPr>
        </p:nvSpPr>
        <p:spPr>
          <a:xfrm>
            <a:off x="180000" y="364268"/>
            <a:ext cx="10260002" cy="522000"/>
          </a:xfrm>
        </p:spPr>
        <p:txBody>
          <a:bodyPr/>
          <a:lstStyle/>
          <a:p>
            <a:r>
              <a:rPr lang="en-AU" dirty="0">
                <a:latin typeface="+mj-lt"/>
              </a:rPr>
              <a:t>1.2 Checkpoint 1</a:t>
            </a:r>
          </a:p>
        </p:txBody>
      </p:sp>
      <p:sp>
        <p:nvSpPr>
          <p:cNvPr id="2" name="Text Placeholder 1">
            <a:extLst>
              <a:ext uri="{FF2B5EF4-FFF2-40B4-BE49-F238E27FC236}">
                <a16:creationId xmlns:a16="http://schemas.microsoft.com/office/drawing/2014/main" id="{4F9BA52C-9872-E381-2CA2-1E9CBA2A7909}"/>
              </a:ext>
            </a:extLst>
          </p:cNvPr>
          <p:cNvSpPr>
            <a:spLocks noGrp="1"/>
          </p:cNvSpPr>
          <p:nvPr>
            <p:ph type="body" sz="quarter" idx="18"/>
          </p:nvPr>
        </p:nvSpPr>
        <p:spPr>
          <a:xfrm>
            <a:off x="180000" y="1067845"/>
            <a:ext cx="11832000" cy="370112"/>
          </a:xfrm>
        </p:spPr>
        <p:txBody>
          <a:bodyPr/>
          <a:lstStyle/>
          <a:p>
            <a:r>
              <a:rPr lang="en-AU" sz="1800"/>
              <a:t>What structures below are part of the human digestive system? What is the function of the digestive system organs?</a:t>
            </a:r>
          </a:p>
        </p:txBody>
      </p:sp>
      <p:sp>
        <p:nvSpPr>
          <p:cNvPr id="13" name="Rectangle: Rounded Corners 12">
            <a:extLst>
              <a:ext uri="{FF2B5EF4-FFF2-40B4-BE49-F238E27FC236}">
                <a16:creationId xmlns:a16="http://schemas.microsoft.com/office/drawing/2014/main" id="{6C5F29C4-AB9B-56FE-95F4-11A76258E73D}"/>
              </a:ext>
              <a:ext uri="{C183D7F6-B498-43B3-948B-1728B52AA6E4}">
                <adec:decorative xmlns:adec="http://schemas.microsoft.com/office/drawing/2017/decorative" val="1"/>
              </a:ext>
            </a:extLst>
          </p:cNvPr>
          <p:cNvSpPr/>
          <p:nvPr/>
        </p:nvSpPr>
        <p:spPr>
          <a:xfrm>
            <a:off x="6222983" y="2639207"/>
            <a:ext cx="5789017" cy="2926238"/>
          </a:xfrm>
          <a:prstGeom prst="roundRect">
            <a:avLst>
              <a:gd name="adj" fmla="val 96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n image of the digestive system in a human torso.">
            <a:extLst>
              <a:ext uri="{FF2B5EF4-FFF2-40B4-BE49-F238E27FC236}">
                <a16:creationId xmlns:a16="http://schemas.microsoft.com/office/drawing/2014/main" id="{D76E15E6-BCA6-2D38-E135-D9C04F23D6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9820" l="3046" r="99154">
                        <a14:foregroundMark x1="11675" y1="30991" x2="15736" y2="18198"/>
                        <a14:foregroundMark x1="15736" y1="18198" x2="28088" y2="7387"/>
                        <a14:foregroundMark x1="28088" y1="7387" x2="41624" y2="16396"/>
                        <a14:foregroundMark x1="41624" y1="16396" x2="64975" y2="8468"/>
                        <a14:foregroundMark x1="64975" y1="8468" x2="77327" y2="13874"/>
                        <a14:foregroundMark x1="77327" y1="13874" x2="87986" y2="14414"/>
                        <a14:foregroundMark x1="87986" y1="14414" x2="91032" y2="28829"/>
                        <a14:foregroundMark x1="10998" y1="39640" x2="10829" y2="18378"/>
                        <a14:foregroundMark x1="10829" y1="18378" x2="15059" y2="7568"/>
                        <a14:foregroundMark x1="15059" y1="7568" x2="31980" y2="3243"/>
                        <a14:foregroundMark x1="31980" y1="3243" x2="91878" y2="10631"/>
                        <a14:foregroundMark x1="91878" y1="10631" x2="96616" y2="22703"/>
                        <a14:foregroundMark x1="96616" y1="22703" x2="92047" y2="33694"/>
                        <a14:foregroundMark x1="92047" y1="33694" x2="92047" y2="34595"/>
                        <a14:foregroundMark x1="6599" y1="29189" x2="13706" y2="43243"/>
                        <a14:foregroundMark x1="13706" y1="43243" x2="15398" y2="40360"/>
                        <a14:foregroundMark x1="11675" y1="4865" x2="50761" y2="6667"/>
                        <a14:foregroundMark x1="50761" y1="6667" x2="81557" y2="4505"/>
                        <a14:foregroundMark x1="81557" y1="4505" x2="92217" y2="7928"/>
                        <a14:foregroundMark x1="92217" y1="7928" x2="95770" y2="34234"/>
                        <a14:foregroundMark x1="95770" y1="34234" x2="88494" y2="39099"/>
                        <a14:foregroundMark x1="6599" y1="32973" x2="11506" y2="43964"/>
                        <a14:foregroundMark x1="11506" y1="43964" x2="14552" y2="44144"/>
                        <a14:foregroundMark x1="85618" y1="40721" x2="99323" y2="36937"/>
                        <a14:foregroundMark x1="99323" y1="36937" x2="99288" y2="36757"/>
                        <a14:foregroundMark x1="4399" y1="36396" x2="8799" y2="44505"/>
                        <a14:foregroundMark x1="25381" y1="48468" x2="26227" y2="70631"/>
                        <a14:foregroundMark x1="26227" y1="70631" x2="32487" y2="85586"/>
                        <a14:foregroundMark x1="32487" y1="85586" x2="42809" y2="87027"/>
                        <a14:foregroundMark x1="42809" y1="87027" x2="31134" y2="84685"/>
                        <a14:foregroundMark x1="31134" y1="84685" x2="37056" y2="94234"/>
                        <a14:foregroundMark x1="37056" y1="94234" x2="59391" y2="88649"/>
                        <a14:foregroundMark x1="59391" y1="88649" x2="72081" y2="79099"/>
                        <a14:foregroundMark x1="72081" y1="79099" x2="73266" y2="46126"/>
                        <a14:foregroundMark x1="64805" y1="89189" x2="76819" y2="74234"/>
                        <a14:foregroundMark x1="76819" y1="74234" x2="68190" y2="89189"/>
                        <a14:foregroundMark x1="68190" y1="89189" x2="46024" y2="92793"/>
                        <a14:foregroundMark x1="23689" y1="91171" x2="37394" y2="92613"/>
                        <a14:foregroundMark x1="37394" y1="92613" x2="72081" y2="88829"/>
                        <a14:foregroundMark x1="72081" y1="88829" x2="75465" y2="87387"/>
                        <a14:foregroundMark x1="51269" y1="95676" x2="51269" y2="95676"/>
                        <a14:foregroundMark x1="53638" y1="94054" x2="53638" y2="94054"/>
                        <a14:foregroundMark x1="62098" y1="94775" x2="62098" y2="94775"/>
                        <a14:foregroundMark x1="74281" y1="94955" x2="74281" y2="94955"/>
                        <a14:foregroundMark x1="75804" y1="91532" x2="75804" y2="91532"/>
                        <a14:foregroundMark x1="75804" y1="93694" x2="75804" y2="93694"/>
                        <a14:foregroundMark x1="71066" y1="94414" x2="71066" y2="94414"/>
                        <a14:foregroundMark x1="65313" y1="94414" x2="65313" y2="94414"/>
                        <a14:foregroundMark x1="60575" y1="95315" x2="60575" y2="95315"/>
                        <a14:foregroundMark x1="54146" y1="95676" x2="54146" y2="95676"/>
                        <a14:foregroundMark x1="57530" y1="96036" x2="57530" y2="96036"/>
                        <a14:foregroundMark x1="63452" y1="96036" x2="63452" y2="96036"/>
                        <a14:foregroundMark x1="70389" y1="95315" x2="70389" y2="95315"/>
                        <a14:foregroundMark x1="70389" y1="95315" x2="70389" y2="95315"/>
                        <a14:foregroundMark x1="70728" y1="95315" x2="70728" y2="95315"/>
                        <a14:foregroundMark x1="24704" y1="93153" x2="42470" y2="94595"/>
                        <a14:foregroundMark x1="42470" y1="94595" x2="45178" y2="94414"/>
                        <a14:foregroundMark x1="23858" y1="93153" x2="42809" y2="97297"/>
                        <a14:foregroundMark x1="42809" y1="97297" x2="47208" y2="95676"/>
                        <a14:foregroundMark x1="25550" y1="96216" x2="25550" y2="96216"/>
                        <a14:foregroundMark x1="23858" y1="92793" x2="23858" y2="92793"/>
                        <a14:foregroundMark x1="23858" y1="97658" x2="23858" y2="97658"/>
                        <a14:foregroundMark x1="21997" y1="92072" x2="21997" y2="92072"/>
                        <a14:foregroundMark x1="21997" y1="92072" x2="21997" y2="92072"/>
                        <a14:foregroundMark x1="75804" y1="96216" x2="75804" y2="96216"/>
                        <a14:foregroundMark x1="76988" y1="93694" x2="76988" y2="93694"/>
                        <a14:foregroundMark x1="77327" y1="94054" x2="77665" y2="99820"/>
                        <a14:foregroundMark x1="78003" y1="93153" x2="78003" y2="98198"/>
                        <a14:foregroundMark x1="23181" y1="93694" x2="23181" y2="99820"/>
                        <a14:foregroundMark x1="21658" y1="93153" x2="21997" y2="99820"/>
                        <a14:foregroundMark x1="4230" y1="40180" x2="4230" y2="40180"/>
                        <a14:foregroundMark x1="5076" y1="42883" x2="5076" y2="42883"/>
                        <a14:foregroundMark x1="3384" y1="38559" x2="8122" y2="44685"/>
                        <a14:foregroundMark x1="3046" y1="40901" x2="3046" y2="40901"/>
                        <a14:foregroundMark x1="3892" y1="44144" x2="3892" y2="44144"/>
                        <a14:foregroundMark x1="5415" y1="45405" x2="5415" y2="45405"/>
                        <a14:foregroundMark x1="3723" y1="42883" x2="3723" y2="42883"/>
                        <a14:foregroundMark x1="3723" y1="43784" x2="3723" y2="43784"/>
                        <a14:foregroundMark x1="3384" y1="43063" x2="3384" y2="43063"/>
                        <a14:foregroundMark x1="14721" y1="43784" x2="14721" y2="43784"/>
                        <a14:foregroundMark x1="15905" y1="43423" x2="15905" y2="43423"/>
                        <a14:foregroundMark x1="15736" y1="44144" x2="15736" y2="44144"/>
                        <a14:foregroundMark x1="14721" y1="44324" x2="14721" y2="44324"/>
                        <a14:foregroundMark x1="15059" y1="44685" x2="15059" y2="44685"/>
                        <a14:backgroundMark x1="99323" y1="25225" x2="99323" y2="25225"/>
                        <a14:backgroundMark x1="99662" y1="33153" x2="99662" y2="33153"/>
                        <a14:backgroundMark x1="99662" y1="27387" x2="99662" y2="27387"/>
                        <a14:backgroundMark x1="99662" y1="28288" x2="99662" y2="36757"/>
                        <a14:backgroundMark x1="99323" y1="36396" x2="99323" y2="36396"/>
                      </a14:backgroundRemoval>
                    </a14:imgEffect>
                  </a14:imgLayer>
                </a14:imgProps>
              </a:ext>
            </a:extLst>
          </a:blip>
          <a:srcRect t="1" b="1969"/>
          <a:stretch/>
        </p:blipFill>
        <p:spPr>
          <a:xfrm>
            <a:off x="1406464" y="1562916"/>
            <a:ext cx="3178641" cy="2926238"/>
          </a:xfrm>
          <a:prstGeom prst="rect">
            <a:avLst/>
          </a:prstGeom>
        </p:spPr>
      </p:pic>
      <p:sp>
        <p:nvSpPr>
          <p:cNvPr id="26" name="Text Placeholder 1">
            <a:extLst>
              <a:ext uri="{FF2B5EF4-FFF2-40B4-BE49-F238E27FC236}">
                <a16:creationId xmlns:a16="http://schemas.microsoft.com/office/drawing/2014/main" id="{3B1E2AD7-0249-7E61-3228-0C4274C60029}"/>
              </a:ext>
            </a:extLst>
          </p:cNvPr>
          <p:cNvSpPr txBox="1">
            <a:spLocks/>
          </p:cNvSpPr>
          <p:nvPr/>
        </p:nvSpPr>
        <p:spPr>
          <a:xfrm>
            <a:off x="381991" y="4489154"/>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sp>
        <p:nvSpPr>
          <p:cNvPr id="27" name="Electric circuit" descr="Stomach">
            <a:extLst>
              <a:ext uri="{FF2B5EF4-FFF2-40B4-BE49-F238E27FC236}">
                <a16:creationId xmlns:a16="http://schemas.microsoft.com/office/drawing/2014/main" id="{9D7F62CF-2F96-8B86-BB73-B094EC9FB123}"/>
              </a:ext>
            </a:extLst>
          </p:cNvPr>
          <p:cNvSpPr/>
          <p:nvPr/>
        </p:nvSpPr>
        <p:spPr>
          <a:xfrm>
            <a:off x="359999" y="489987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Stomach</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0" name="Load" descr="Intestines">
            <a:extLst>
              <a:ext uri="{FF2B5EF4-FFF2-40B4-BE49-F238E27FC236}">
                <a16:creationId xmlns:a16="http://schemas.microsoft.com/office/drawing/2014/main" id="{EC980452-C767-D37B-7157-74C48A7A1E23}"/>
              </a:ext>
            </a:extLst>
          </p:cNvPr>
          <p:cNvSpPr/>
          <p:nvPr/>
        </p:nvSpPr>
        <p:spPr>
          <a:xfrm>
            <a:off x="381991" y="581760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Intestines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A conducting path (wires)" descr="Lungs">
            <a:extLst>
              <a:ext uri="{FF2B5EF4-FFF2-40B4-BE49-F238E27FC236}">
                <a16:creationId xmlns:a16="http://schemas.microsoft.com/office/drawing/2014/main" id="{33DAD9D6-844D-A8BE-C70B-81928A43308B}"/>
              </a:ext>
            </a:extLst>
          </p:cNvPr>
          <p:cNvSpPr/>
          <p:nvPr/>
        </p:nvSpPr>
        <p:spPr>
          <a:xfrm>
            <a:off x="2212374" y="489987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64"/>
                </a:solidFill>
                <a:effectLst/>
                <a:uLnTx/>
                <a:uFillTx/>
                <a:latin typeface="Arial" panose="020B0604020202020204"/>
                <a:ea typeface="+mn-ea"/>
                <a:cs typeface="+mn-cs"/>
              </a:rPr>
              <a:t>Lungs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2" name="Switch" descr="Heart">
            <a:extLst>
              <a:ext uri="{FF2B5EF4-FFF2-40B4-BE49-F238E27FC236}">
                <a16:creationId xmlns:a16="http://schemas.microsoft.com/office/drawing/2014/main" id="{E97230D7-DB13-062A-72A5-E1DD38EA4C22}"/>
              </a:ext>
            </a:extLst>
          </p:cNvPr>
          <p:cNvSpPr/>
          <p:nvPr/>
        </p:nvSpPr>
        <p:spPr>
          <a:xfrm>
            <a:off x="2212374" y="581760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64"/>
                </a:solidFill>
                <a:effectLst/>
                <a:uLnTx/>
                <a:uFillTx/>
                <a:latin typeface="Arial" panose="020B0604020202020204"/>
                <a:ea typeface="+mn-ea"/>
                <a:cs typeface="+mn-cs"/>
              </a:rPr>
              <a:t>Heart</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3" name="Battery" descr="Oesophagus">
            <a:extLst>
              <a:ext uri="{FF2B5EF4-FFF2-40B4-BE49-F238E27FC236}">
                <a16:creationId xmlns:a16="http://schemas.microsoft.com/office/drawing/2014/main" id="{02648269-8766-703E-9C61-5BA25E372C7A}"/>
              </a:ext>
            </a:extLst>
          </p:cNvPr>
          <p:cNvSpPr/>
          <p:nvPr/>
        </p:nvSpPr>
        <p:spPr>
          <a:xfrm>
            <a:off x="4000050" y="5303985"/>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Oesophagus</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C8B357FC-5B12-4819-90DA-DD35AA5F79C9}"/>
              </a:ext>
            </a:extLst>
          </p:cNvPr>
          <p:cNvSpPr/>
          <p:nvPr/>
        </p:nvSpPr>
        <p:spPr>
          <a:xfrm>
            <a:off x="8124392" y="2928428"/>
            <a:ext cx="3592103"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R="0" lvl="0" algn="l" defTabSz="609585" rtl="0" eaLnBrk="1" fontAlgn="auto" latinLnBrk="0" hangingPunct="1">
              <a:lnSpc>
                <a:spcPct val="114000"/>
              </a:lnSpc>
              <a:spcBef>
                <a:spcPts val="0"/>
              </a:spcBef>
              <a:spcAft>
                <a:spcPts val="0"/>
              </a:spcAft>
              <a:buClrTx/>
              <a:buSzTx/>
              <a:tabLst/>
              <a:defRPr/>
            </a:pPr>
            <a:r>
              <a:rPr lang="en-US" sz="1600" dirty="0">
                <a:solidFill>
                  <a:srgbClr val="002664"/>
                </a:solidFill>
                <a:latin typeface="Arial" panose="020B0604020202020204"/>
              </a:rPr>
              <a:t>a) To digest food and absorb nutrients.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446ED02E-F950-6C4C-3D3F-772C081293BF}"/>
              </a:ext>
            </a:extLst>
          </p:cNvPr>
          <p:cNvSpPr/>
          <p:nvPr/>
        </p:nvSpPr>
        <p:spPr>
          <a:xfrm>
            <a:off x="8124392" y="3778237"/>
            <a:ext cx="3592104"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R="0" lvl="0" algn="l" defTabSz="609585" rtl="0" eaLnBrk="1" fontAlgn="auto" latinLnBrk="0" hangingPunct="1">
              <a:lnSpc>
                <a:spcPct val="114000"/>
              </a:lnSpc>
              <a:spcBef>
                <a:spcPts val="0"/>
              </a:spcBef>
              <a:spcAft>
                <a:spcPts val="0"/>
              </a:spcAft>
              <a:buClrTx/>
              <a:buSzTx/>
              <a:tabLst/>
              <a:defRPr/>
            </a:pPr>
            <a:r>
              <a:rPr lang="en-US" sz="1600" dirty="0">
                <a:solidFill>
                  <a:srgbClr val="002664"/>
                </a:solidFill>
                <a:latin typeface="Arial" panose="020B0604020202020204"/>
              </a:rPr>
              <a:t>b) To store and churn food.</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2" name="Rectangle: Rounded Corners 21">
            <a:extLst>
              <a:ext uri="{FF2B5EF4-FFF2-40B4-BE49-F238E27FC236}">
                <a16:creationId xmlns:a16="http://schemas.microsoft.com/office/drawing/2014/main" id="{512C7A31-F099-0E86-A589-7EDF9E53F1E4}"/>
              </a:ext>
            </a:extLst>
          </p:cNvPr>
          <p:cNvSpPr/>
          <p:nvPr/>
        </p:nvSpPr>
        <p:spPr>
          <a:xfrm>
            <a:off x="8139379" y="4616350"/>
            <a:ext cx="3592104"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R="0" lvl="0" algn="l" defTabSz="609585" rtl="0" eaLnBrk="1" fontAlgn="auto" latinLnBrk="0" hangingPunct="1">
              <a:lnSpc>
                <a:spcPct val="114000"/>
              </a:lnSpc>
              <a:spcBef>
                <a:spcPts val="0"/>
              </a:spcBef>
              <a:spcAft>
                <a:spcPts val="0"/>
              </a:spcAft>
              <a:buClrTx/>
              <a:buSzTx/>
              <a:tabLst/>
              <a:defRPr/>
            </a:pPr>
            <a:r>
              <a:rPr lang="en-US" sz="1600" dirty="0">
                <a:solidFill>
                  <a:srgbClr val="002664"/>
                </a:solidFill>
                <a:latin typeface="Arial" panose="020B0604020202020204"/>
              </a:rPr>
              <a:t>c) To transport food from the mouth.</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DD376D38-038B-A72D-8682-7A91A4266BB3}"/>
              </a:ext>
              <a:ext uri="{C183D7F6-B498-43B3-948B-1728B52AA6E4}">
                <adec:decorative xmlns:adec="http://schemas.microsoft.com/office/drawing/2017/decorative" val="0"/>
              </a:ext>
            </a:extLst>
          </p:cNvPr>
          <p:cNvSpPr txBox="1"/>
          <p:nvPr/>
        </p:nvSpPr>
        <p:spPr>
          <a:xfrm>
            <a:off x="6276708" y="6334834"/>
            <a:ext cx="5454775" cy="400110"/>
          </a:xfrm>
          <a:prstGeom prst="rect">
            <a:avLst/>
          </a:prstGeom>
          <a:noFill/>
        </p:spPr>
        <p:txBody>
          <a:bodyPr wrap="square">
            <a:spAutoFit/>
          </a:bodyPr>
          <a:lstStyle/>
          <a:p>
            <a:r>
              <a:rPr lang="en-AU" sz="1000" dirty="0">
                <a:effectLst/>
              </a:rPr>
              <a:t>This image and activity is from ‘</a:t>
            </a:r>
            <a:r>
              <a:rPr lang="en-AU" sz="1000" dirty="0">
                <a:effectLst/>
                <a:hlinkClick r:id="rId5" tooltip="https://www.stem.org.uk/secondary/resources/collections/science/best-evidence-science-teaching/cellular-basis-of-life"/>
              </a:rPr>
              <a:t>Big Idea: The cellular basis of life</a:t>
            </a:r>
            <a:r>
              <a:rPr lang="en-AU" sz="1000" dirty="0">
                <a:effectLst/>
              </a:rPr>
              <a:t>’ by University of York Science Education Group and is licensed under </a:t>
            </a:r>
            <a:r>
              <a:rPr lang="en-AU" sz="1000" dirty="0">
                <a:effectLst/>
                <a:hlinkClick r:id="rId6" tooltip="https://creativecommons.org/licenses/by-nc/2.0/deed.en"/>
              </a:rPr>
              <a:t>CC BY-NC</a:t>
            </a:r>
            <a:r>
              <a:rPr lang="en-AU" sz="1000" dirty="0">
                <a:effectLst/>
              </a:rPr>
              <a:t>. </a:t>
            </a:r>
            <a:endParaRPr lang="en-AU" sz="1000" dirty="0"/>
          </a:p>
        </p:txBody>
      </p:sp>
      <p:sp>
        <p:nvSpPr>
          <p:cNvPr id="14" name="Slide Number Placeholder 13">
            <a:extLst>
              <a:ext uri="{FF2B5EF4-FFF2-40B4-BE49-F238E27FC236}">
                <a16:creationId xmlns:a16="http://schemas.microsoft.com/office/drawing/2014/main" id="{E7330283-915A-801B-85ED-5DFA311B1BB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4286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2.22222E-6 L 0.4888 -0.16343 " pathEditMode="relative" rAng="0" ptsTypes="AA">
                                      <p:cBhvr>
                                        <p:cTn id="6" dur="2000" fill="hold"/>
                                        <p:tgtEl>
                                          <p:spTgt spid="27"/>
                                        </p:tgtEl>
                                        <p:attrNameLst>
                                          <p:attrName>ppt_x</p:attrName>
                                          <p:attrName>ppt_y</p:attrName>
                                        </p:attrNameLst>
                                      </p:cBhvr>
                                      <p:rCtr x="24440" y="-8171"/>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75E-6 4.44444E-6 L 0.19023 -0.10186 " pathEditMode="relative" rAng="0" ptsTypes="AA">
                                      <p:cBhvr>
                                        <p:cTn id="11" dur="2000" fill="hold"/>
                                        <p:tgtEl>
                                          <p:spTgt spid="33"/>
                                        </p:tgtEl>
                                        <p:attrNameLst>
                                          <p:attrName>ppt_x</p:attrName>
                                          <p:attrName>ppt_y</p:attrName>
                                        </p:attrNameLst>
                                      </p:cBhvr>
                                      <p:rCtr x="9505" y="-5093"/>
                                    </p:animMotion>
                                  </p:childTnLst>
                                </p:cTn>
                              </p:par>
                            </p:childTnLst>
                          </p:cTn>
                        </p:par>
                      </p:childTnLst>
                    </p:cTn>
                  </p:par>
                </p:childTnLst>
              </p:cTn>
              <p:nextCondLst>
                <p:cond evt="onClick" delay="0">
                  <p:tgtEl>
                    <p:spTgt spid="33"/>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45833E-6 4.44444E-6 L 0.4918 -0.42662 " pathEditMode="relative" rAng="0" ptsTypes="AA">
                                      <p:cBhvr>
                                        <p:cTn id="16" dur="2000" fill="hold"/>
                                        <p:tgtEl>
                                          <p:spTgt spid="30"/>
                                        </p:tgtEl>
                                        <p:attrNameLst>
                                          <p:attrName>ppt_x</p:attrName>
                                          <p:attrName>ppt_y</p:attrName>
                                        </p:attrNameLst>
                                      </p:cBhvr>
                                      <p:rCtr x="24583" y="-21343"/>
                                    </p:animMotion>
                                  </p:childTnLst>
                                </p:cTn>
                              </p:par>
                            </p:childTnLst>
                          </p:cTn>
                        </p:par>
                      </p:childTnLst>
                    </p:cTn>
                  </p:par>
                </p:childTnLst>
              </p:cTn>
              <p:nextCondLst>
                <p:cond evt="onClick" delay="0">
                  <p:tgtEl>
                    <p:spTgt spid="30"/>
                  </p:tgtEl>
                </p:cond>
              </p:nextCondLst>
            </p:seq>
          </p:childTnLst>
        </p:cTn>
      </p:par>
    </p:tnLst>
    <p:bldLst>
      <p:bldP spid="27" grpId="0" animBg="1"/>
      <p:bldP spid="30"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4D5169-F3BC-4BAC-C7F0-508E76D0C78D}"/>
              </a:ext>
            </a:extLst>
          </p:cNvPr>
          <p:cNvSpPr>
            <a:spLocks noGrp="1"/>
          </p:cNvSpPr>
          <p:nvPr>
            <p:ph type="title"/>
          </p:nvPr>
        </p:nvSpPr>
        <p:spPr/>
        <p:txBody>
          <a:bodyPr/>
          <a:lstStyle/>
          <a:p>
            <a:r>
              <a:rPr lang="en-AU"/>
              <a:t>1.2 Organs in the digestive system</a:t>
            </a:r>
          </a:p>
        </p:txBody>
      </p:sp>
      <p:pic>
        <p:nvPicPr>
          <p:cNvPr id="8" name="Picture 7" descr="A diagram of the digestive system showing organs such as the salivary glands, mouth, liver and more.">
            <a:extLst>
              <a:ext uri="{FF2B5EF4-FFF2-40B4-BE49-F238E27FC236}">
                <a16:creationId xmlns:a16="http://schemas.microsoft.com/office/drawing/2014/main" id="{C26CE759-A991-5F21-1749-0BEACF91F5C7}"/>
              </a:ext>
            </a:extLst>
          </p:cNvPr>
          <p:cNvPicPr>
            <a:picLocks noChangeAspect="1"/>
          </p:cNvPicPr>
          <p:nvPr/>
        </p:nvPicPr>
        <p:blipFill>
          <a:blip r:embed="rId3"/>
          <a:srcRect t="5249" b="12839"/>
          <a:stretch/>
        </p:blipFill>
        <p:spPr>
          <a:xfrm>
            <a:off x="751492" y="922534"/>
            <a:ext cx="10177719" cy="5869467"/>
          </a:xfrm>
          <a:prstGeom prst="rect">
            <a:avLst/>
          </a:prstGeom>
        </p:spPr>
      </p:pic>
      <p:sp>
        <p:nvSpPr>
          <p:cNvPr id="10" name="TextBox 9">
            <a:extLst>
              <a:ext uri="{FF2B5EF4-FFF2-40B4-BE49-F238E27FC236}">
                <a16:creationId xmlns:a16="http://schemas.microsoft.com/office/drawing/2014/main" id="{34C6880A-EDBA-4BCD-835B-12DAE5004A6E}"/>
              </a:ext>
            </a:extLst>
          </p:cNvPr>
          <p:cNvSpPr txBox="1"/>
          <p:nvPr/>
        </p:nvSpPr>
        <p:spPr>
          <a:xfrm>
            <a:off x="1405467" y="1659464"/>
            <a:ext cx="2099733" cy="541867"/>
          </a:xfrm>
          <a:prstGeom prst="rect">
            <a:avLst/>
          </a:prstGeom>
          <a:noFill/>
        </p:spPr>
        <p:txBody>
          <a:bodyPr wrap="square" lIns="0" tIns="0" rIns="0" bIns="0" rtlCol="0">
            <a:noAutofit/>
          </a:bodyPr>
          <a:lstStyle/>
          <a:p>
            <a:pPr algn="l"/>
            <a:r>
              <a:rPr lang="en-AU" sz="2000"/>
              <a:t>salivary glands</a:t>
            </a:r>
          </a:p>
        </p:txBody>
      </p:sp>
      <p:sp>
        <p:nvSpPr>
          <p:cNvPr id="11" name="TextBox 10">
            <a:extLst>
              <a:ext uri="{FF2B5EF4-FFF2-40B4-BE49-F238E27FC236}">
                <a16:creationId xmlns:a16="http://schemas.microsoft.com/office/drawing/2014/main" id="{6EBC74BD-F92C-B406-A2E9-83E9213A51AD}"/>
              </a:ext>
            </a:extLst>
          </p:cNvPr>
          <p:cNvSpPr txBox="1"/>
          <p:nvPr/>
        </p:nvSpPr>
        <p:spPr>
          <a:xfrm>
            <a:off x="1964270" y="3507602"/>
            <a:ext cx="728130" cy="420932"/>
          </a:xfrm>
          <a:prstGeom prst="rect">
            <a:avLst/>
          </a:prstGeom>
          <a:noFill/>
        </p:spPr>
        <p:txBody>
          <a:bodyPr wrap="square" lIns="0" tIns="0" rIns="0" bIns="0" rtlCol="0">
            <a:noAutofit/>
          </a:bodyPr>
          <a:lstStyle/>
          <a:p>
            <a:pPr algn="l"/>
            <a:r>
              <a:rPr lang="en-AU" sz="2000"/>
              <a:t>liver</a:t>
            </a:r>
          </a:p>
        </p:txBody>
      </p:sp>
      <p:sp>
        <p:nvSpPr>
          <p:cNvPr id="12" name="TextBox 11">
            <a:extLst>
              <a:ext uri="{FF2B5EF4-FFF2-40B4-BE49-F238E27FC236}">
                <a16:creationId xmlns:a16="http://schemas.microsoft.com/office/drawing/2014/main" id="{96399DAD-5AE2-A988-7106-77DE407C84AB}"/>
              </a:ext>
            </a:extLst>
          </p:cNvPr>
          <p:cNvSpPr txBox="1"/>
          <p:nvPr/>
        </p:nvSpPr>
        <p:spPr>
          <a:xfrm>
            <a:off x="1642533" y="4225732"/>
            <a:ext cx="2099733" cy="541867"/>
          </a:xfrm>
          <a:prstGeom prst="rect">
            <a:avLst/>
          </a:prstGeom>
          <a:noFill/>
        </p:spPr>
        <p:txBody>
          <a:bodyPr wrap="square" lIns="0" tIns="0" rIns="0" bIns="0" rtlCol="0">
            <a:noAutofit/>
          </a:bodyPr>
          <a:lstStyle/>
          <a:p>
            <a:pPr algn="l"/>
            <a:r>
              <a:rPr lang="en-AU" sz="2000"/>
              <a:t>gall bladder</a:t>
            </a:r>
          </a:p>
        </p:txBody>
      </p:sp>
      <p:sp>
        <p:nvSpPr>
          <p:cNvPr id="13" name="TextBox 12">
            <a:extLst>
              <a:ext uri="{FF2B5EF4-FFF2-40B4-BE49-F238E27FC236}">
                <a16:creationId xmlns:a16="http://schemas.microsoft.com/office/drawing/2014/main" id="{10B4D721-CAAE-9D0F-BF05-8427A0076146}"/>
              </a:ext>
            </a:extLst>
          </p:cNvPr>
          <p:cNvSpPr txBox="1"/>
          <p:nvPr/>
        </p:nvSpPr>
        <p:spPr>
          <a:xfrm>
            <a:off x="1456266" y="5047864"/>
            <a:ext cx="2099733" cy="541867"/>
          </a:xfrm>
          <a:prstGeom prst="rect">
            <a:avLst/>
          </a:prstGeom>
          <a:noFill/>
        </p:spPr>
        <p:txBody>
          <a:bodyPr wrap="square" lIns="0" tIns="0" rIns="0" bIns="0" rtlCol="0">
            <a:noAutofit/>
          </a:bodyPr>
          <a:lstStyle/>
          <a:p>
            <a:pPr algn="l"/>
            <a:r>
              <a:rPr lang="en-AU" sz="2000"/>
              <a:t>small intestine</a:t>
            </a:r>
          </a:p>
        </p:txBody>
      </p:sp>
      <p:sp>
        <p:nvSpPr>
          <p:cNvPr id="14" name="TextBox 13">
            <a:extLst>
              <a:ext uri="{FF2B5EF4-FFF2-40B4-BE49-F238E27FC236}">
                <a16:creationId xmlns:a16="http://schemas.microsoft.com/office/drawing/2014/main" id="{052B0850-A651-D6CE-829F-9D93B67DA63E}"/>
              </a:ext>
            </a:extLst>
          </p:cNvPr>
          <p:cNvSpPr txBox="1"/>
          <p:nvPr/>
        </p:nvSpPr>
        <p:spPr>
          <a:xfrm>
            <a:off x="1456266" y="5817467"/>
            <a:ext cx="2099733" cy="541867"/>
          </a:xfrm>
          <a:prstGeom prst="rect">
            <a:avLst/>
          </a:prstGeom>
          <a:noFill/>
        </p:spPr>
        <p:txBody>
          <a:bodyPr wrap="square" lIns="0" tIns="0" rIns="0" bIns="0" rtlCol="0">
            <a:noAutofit/>
          </a:bodyPr>
          <a:lstStyle/>
          <a:p>
            <a:pPr algn="l"/>
            <a:r>
              <a:rPr lang="en-AU" sz="2000"/>
              <a:t>large intestine</a:t>
            </a:r>
          </a:p>
        </p:txBody>
      </p:sp>
      <p:sp>
        <p:nvSpPr>
          <p:cNvPr id="15" name="TextBox 14">
            <a:extLst>
              <a:ext uri="{FF2B5EF4-FFF2-40B4-BE49-F238E27FC236}">
                <a16:creationId xmlns:a16="http://schemas.microsoft.com/office/drawing/2014/main" id="{EC192D41-0EA4-B1E4-BA77-9F5774887A85}"/>
              </a:ext>
            </a:extLst>
          </p:cNvPr>
          <p:cNvSpPr txBox="1"/>
          <p:nvPr/>
        </p:nvSpPr>
        <p:spPr>
          <a:xfrm>
            <a:off x="8926872" y="1777997"/>
            <a:ext cx="2099733" cy="541867"/>
          </a:xfrm>
          <a:prstGeom prst="rect">
            <a:avLst/>
          </a:prstGeom>
          <a:noFill/>
        </p:spPr>
        <p:txBody>
          <a:bodyPr wrap="square" lIns="0" tIns="0" rIns="0" bIns="0" rtlCol="0">
            <a:noAutofit/>
          </a:bodyPr>
          <a:lstStyle/>
          <a:p>
            <a:pPr algn="l"/>
            <a:r>
              <a:rPr lang="en-AU" sz="2000"/>
              <a:t>mouth</a:t>
            </a:r>
          </a:p>
        </p:txBody>
      </p:sp>
      <p:sp>
        <p:nvSpPr>
          <p:cNvPr id="16" name="TextBox 15">
            <a:extLst>
              <a:ext uri="{FF2B5EF4-FFF2-40B4-BE49-F238E27FC236}">
                <a16:creationId xmlns:a16="http://schemas.microsoft.com/office/drawing/2014/main" id="{C4AF02F6-E563-E701-93D6-2F1ADAFF0F21}"/>
              </a:ext>
            </a:extLst>
          </p:cNvPr>
          <p:cNvSpPr txBox="1"/>
          <p:nvPr/>
        </p:nvSpPr>
        <p:spPr>
          <a:xfrm>
            <a:off x="8669867" y="3403598"/>
            <a:ext cx="2099733" cy="541867"/>
          </a:xfrm>
          <a:prstGeom prst="rect">
            <a:avLst/>
          </a:prstGeom>
          <a:noFill/>
        </p:spPr>
        <p:txBody>
          <a:bodyPr wrap="square" lIns="0" tIns="0" rIns="0" bIns="0" rtlCol="0">
            <a:noAutofit/>
          </a:bodyPr>
          <a:lstStyle/>
          <a:p>
            <a:pPr algn="l"/>
            <a:r>
              <a:rPr lang="en-AU" sz="2000"/>
              <a:t>oesophagus</a:t>
            </a:r>
          </a:p>
        </p:txBody>
      </p:sp>
      <p:sp>
        <p:nvSpPr>
          <p:cNvPr id="18" name="TextBox 17">
            <a:extLst>
              <a:ext uri="{FF2B5EF4-FFF2-40B4-BE49-F238E27FC236}">
                <a16:creationId xmlns:a16="http://schemas.microsoft.com/office/drawing/2014/main" id="{2D377BC1-FAAC-10D6-F2DA-18C590518BDE}"/>
              </a:ext>
            </a:extLst>
          </p:cNvPr>
          <p:cNvSpPr txBox="1"/>
          <p:nvPr/>
        </p:nvSpPr>
        <p:spPr>
          <a:xfrm>
            <a:off x="8829478" y="4149860"/>
            <a:ext cx="2099733" cy="541867"/>
          </a:xfrm>
          <a:prstGeom prst="rect">
            <a:avLst/>
          </a:prstGeom>
          <a:noFill/>
        </p:spPr>
        <p:txBody>
          <a:bodyPr wrap="square" lIns="0" tIns="0" rIns="0" bIns="0" rtlCol="0">
            <a:noAutofit/>
          </a:bodyPr>
          <a:lstStyle/>
          <a:p>
            <a:pPr algn="l"/>
            <a:r>
              <a:rPr lang="en-AU" sz="2000"/>
              <a:t>stomach</a:t>
            </a:r>
          </a:p>
        </p:txBody>
      </p:sp>
      <p:sp>
        <p:nvSpPr>
          <p:cNvPr id="17" name="TextBox 16">
            <a:extLst>
              <a:ext uri="{FF2B5EF4-FFF2-40B4-BE49-F238E27FC236}">
                <a16:creationId xmlns:a16="http://schemas.microsoft.com/office/drawing/2014/main" id="{88A78553-7CA0-7AE4-B029-9AAD587E13A9}"/>
              </a:ext>
            </a:extLst>
          </p:cNvPr>
          <p:cNvSpPr txBox="1"/>
          <p:nvPr/>
        </p:nvSpPr>
        <p:spPr>
          <a:xfrm>
            <a:off x="8829477" y="4870662"/>
            <a:ext cx="2099733" cy="541867"/>
          </a:xfrm>
          <a:prstGeom prst="rect">
            <a:avLst/>
          </a:prstGeom>
          <a:noFill/>
        </p:spPr>
        <p:txBody>
          <a:bodyPr wrap="square" lIns="0" tIns="0" rIns="0" bIns="0" rtlCol="0">
            <a:noAutofit/>
          </a:bodyPr>
          <a:lstStyle/>
          <a:p>
            <a:pPr algn="l"/>
            <a:r>
              <a:rPr lang="en-AU" sz="2000"/>
              <a:t>pancreas</a:t>
            </a:r>
          </a:p>
        </p:txBody>
      </p:sp>
      <p:sp>
        <p:nvSpPr>
          <p:cNvPr id="19" name="TextBox 18">
            <a:extLst>
              <a:ext uri="{FF2B5EF4-FFF2-40B4-BE49-F238E27FC236}">
                <a16:creationId xmlns:a16="http://schemas.microsoft.com/office/drawing/2014/main" id="{10A9CED4-93BE-65AB-07DC-16A99213E4AD}"/>
              </a:ext>
            </a:extLst>
          </p:cNvPr>
          <p:cNvSpPr txBox="1"/>
          <p:nvPr/>
        </p:nvSpPr>
        <p:spPr>
          <a:xfrm>
            <a:off x="8926872" y="5589731"/>
            <a:ext cx="2099733" cy="541867"/>
          </a:xfrm>
          <a:prstGeom prst="rect">
            <a:avLst/>
          </a:prstGeom>
          <a:noFill/>
        </p:spPr>
        <p:txBody>
          <a:bodyPr wrap="square" lIns="0" tIns="0" rIns="0" bIns="0" rtlCol="0">
            <a:noAutofit/>
          </a:bodyPr>
          <a:lstStyle/>
          <a:p>
            <a:pPr algn="l"/>
            <a:r>
              <a:rPr lang="en-AU" sz="2000"/>
              <a:t>rectum</a:t>
            </a:r>
          </a:p>
        </p:txBody>
      </p:sp>
      <p:sp>
        <p:nvSpPr>
          <p:cNvPr id="20" name="TextBox 19">
            <a:extLst>
              <a:ext uri="{FF2B5EF4-FFF2-40B4-BE49-F238E27FC236}">
                <a16:creationId xmlns:a16="http://schemas.microsoft.com/office/drawing/2014/main" id="{D5C0CD0D-D127-79C7-8940-B83E154EAE79}"/>
              </a:ext>
            </a:extLst>
          </p:cNvPr>
          <p:cNvSpPr txBox="1"/>
          <p:nvPr/>
        </p:nvSpPr>
        <p:spPr>
          <a:xfrm>
            <a:off x="9024267" y="6293334"/>
            <a:ext cx="2099733" cy="541867"/>
          </a:xfrm>
          <a:prstGeom prst="rect">
            <a:avLst/>
          </a:prstGeom>
          <a:noFill/>
        </p:spPr>
        <p:txBody>
          <a:bodyPr wrap="square" lIns="0" tIns="0" rIns="0" bIns="0" rtlCol="0">
            <a:noAutofit/>
          </a:bodyPr>
          <a:lstStyle/>
          <a:p>
            <a:pPr algn="l"/>
            <a:r>
              <a:rPr lang="en-AU" sz="2000"/>
              <a:t>anus</a:t>
            </a:r>
          </a:p>
        </p:txBody>
      </p:sp>
      <p:sp>
        <p:nvSpPr>
          <p:cNvPr id="9" name="TextBox 8">
            <a:extLst>
              <a:ext uri="{FF2B5EF4-FFF2-40B4-BE49-F238E27FC236}">
                <a16:creationId xmlns:a16="http://schemas.microsoft.com/office/drawing/2014/main" id="{E3E00ECB-04A0-237D-30DC-BF8AAA8CA777}"/>
              </a:ext>
              <a:ext uri="{C183D7F6-B498-43B3-948B-1728B52AA6E4}">
                <adec:decorative xmlns:adec="http://schemas.microsoft.com/office/drawing/2017/decorative" val="1"/>
              </a:ext>
            </a:extLst>
          </p:cNvPr>
          <p:cNvSpPr txBox="1"/>
          <p:nvPr/>
        </p:nvSpPr>
        <p:spPr>
          <a:xfrm>
            <a:off x="8703733" y="112532"/>
            <a:ext cx="3488267"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21BFBD8-D2CD-CD04-DDB6-F3584934C0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23631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8" grpId="0"/>
      <p:bldP spid="17"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907E70-8987-0FB9-85B2-FA2DB609AC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
        <p:nvSpPr>
          <p:cNvPr id="5" name="Title 4">
            <a:extLst>
              <a:ext uri="{FF2B5EF4-FFF2-40B4-BE49-F238E27FC236}">
                <a16:creationId xmlns:a16="http://schemas.microsoft.com/office/drawing/2014/main" id="{4F066E93-671A-255B-ED57-38CF4219CFA0}"/>
              </a:ext>
            </a:extLst>
          </p:cNvPr>
          <p:cNvSpPr>
            <a:spLocks noGrp="1"/>
          </p:cNvSpPr>
          <p:nvPr>
            <p:ph type="title"/>
          </p:nvPr>
        </p:nvSpPr>
        <p:spPr/>
        <p:txBody>
          <a:bodyPr/>
          <a:lstStyle/>
          <a:p>
            <a:r>
              <a:rPr lang="en-AU" dirty="0"/>
              <a:t>1.2 Checkpoint 2</a:t>
            </a:r>
          </a:p>
        </p:txBody>
      </p:sp>
      <p:sp>
        <p:nvSpPr>
          <p:cNvPr id="6" name="Text Placeholder 5">
            <a:extLst>
              <a:ext uri="{FF2B5EF4-FFF2-40B4-BE49-F238E27FC236}">
                <a16:creationId xmlns:a16="http://schemas.microsoft.com/office/drawing/2014/main" id="{242D7EBA-FC1A-2020-9A98-ACAFB1C1D881}"/>
              </a:ext>
            </a:extLst>
          </p:cNvPr>
          <p:cNvSpPr>
            <a:spLocks noGrp="1"/>
          </p:cNvSpPr>
          <p:nvPr>
            <p:ph type="body" sz="quarter" idx="18"/>
          </p:nvPr>
        </p:nvSpPr>
        <p:spPr/>
        <p:txBody>
          <a:bodyPr/>
          <a:lstStyle/>
          <a:p>
            <a:r>
              <a:rPr lang="en-AU"/>
              <a:t>Identify the role of the digestive system.</a:t>
            </a:r>
          </a:p>
        </p:txBody>
      </p:sp>
      <p:sp>
        <p:nvSpPr>
          <p:cNvPr id="7" name="TextBox 6">
            <a:extLst>
              <a:ext uri="{FF2B5EF4-FFF2-40B4-BE49-F238E27FC236}">
                <a16:creationId xmlns:a16="http://schemas.microsoft.com/office/drawing/2014/main" id="{DCE99A61-3481-B946-04D9-1FE09080BAAC}"/>
              </a:ext>
            </a:extLst>
          </p:cNvPr>
          <p:cNvSpPr txBox="1"/>
          <p:nvPr/>
        </p:nvSpPr>
        <p:spPr>
          <a:xfrm>
            <a:off x="359998" y="1844168"/>
            <a:ext cx="10260002" cy="2248861"/>
          </a:xfrm>
          <a:prstGeom prst="rect">
            <a:avLst/>
          </a:prstGeom>
          <a:noFill/>
        </p:spPr>
        <p:txBody>
          <a:bodyPr wrap="square" lIns="0" tIns="0" rIns="0" bIns="0" rtlCol="0">
            <a:noAutofit/>
          </a:bodyPr>
          <a:lstStyle/>
          <a:p>
            <a:pPr marL="457200" indent="-457200" algn="l">
              <a:lnSpc>
                <a:spcPct val="150000"/>
              </a:lnSpc>
              <a:buFont typeface="+mj-lt"/>
              <a:buAutoNum type="alphaUcPeriod"/>
            </a:pPr>
            <a:r>
              <a:rPr lang="en-AU" sz="2000"/>
              <a:t>To store food so the body has a constant energy supply.</a:t>
            </a:r>
          </a:p>
          <a:p>
            <a:pPr marL="457200" indent="-457200" algn="l">
              <a:lnSpc>
                <a:spcPct val="150000"/>
              </a:lnSpc>
              <a:buFont typeface="+mj-lt"/>
              <a:buAutoNum type="alphaUcPeriod"/>
            </a:pPr>
            <a:r>
              <a:rPr lang="en-AU" sz="2000"/>
              <a:t>To move food through the body so it can exit as waste.</a:t>
            </a:r>
          </a:p>
          <a:p>
            <a:pPr marL="457200" indent="-457200" algn="l">
              <a:lnSpc>
                <a:spcPct val="150000"/>
              </a:lnSpc>
              <a:buFont typeface="+mj-lt"/>
              <a:buAutoNum type="alphaUcPeriod"/>
            </a:pPr>
            <a:r>
              <a:rPr lang="en-AU" sz="2000"/>
              <a:t>To break down food into nutrients the body can absorb and use.</a:t>
            </a:r>
          </a:p>
          <a:p>
            <a:pPr marL="457200" indent="-457200" algn="l">
              <a:lnSpc>
                <a:spcPct val="150000"/>
              </a:lnSpc>
              <a:buFont typeface="+mj-lt"/>
              <a:buAutoNum type="alphaUcPeriod"/>
            </a:pPr>
            <a:r>
              <a:rPr lang="en-AU" sz="2000"/>
              <a:t>To transport nutrients and oxygen to all parts of the body.</a:t>
            </a:r>
          </a:p>
        </p:txBody>
      </p:sp>
    </p:spTree>
    <p:extLst>
      <p:ext uri="{BB962C8B-B14F-4D97-AF65-F5344CB8AC3E}">
        <p14:creationId xmlns:p14="http://schemas.microsoft.com/office/powerpoint/2010/main" val="5737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B3B4A-364F-541B-4379-7582876CB2EC}"/>
              </a:ext>
            </a:extLst>
          </p:cNvPr>
          <p:cNvSpPr>
            <a:spLocks noGrp="1"/>
          </p:cNvSpPr>
          <p:nvPr>
            <p:ph type="title"/>
          </p:nvPr>
        </p:nvSpPr>
        <p:spPr/>
        <p:txBody>
          <a:bodyPr/>
          <a:lstStyle/>
          <a:p>
            <a:r>
              <a:rPr lang="en-AU"/>
              <a:t>1.2 Models in science</a:t>
            </a:r>
          </a:p>
        </p:txBody>
      </p:sp>
      <p:sp>
        <p:nvSpPr>
          <p:cNvPr id="5" name="Content Placeholder 4">
            <a:extLst>
              <a:ext uri="{FF2B5EF4-FFF2-40B4-BE49-F238E27FC236}">
                <a16:creationId xmlns:a16="http://schemas.microsoft.com/office/drawing/2014/main" id="{F3D75C86-3B25-46E1-4678-B1914087996A}"/>
              </a:ext>
            </a:extLst>
          </p:cNvPr>
          <p:cNvSpPr>
            <a:spLocks noGrp="1"/>
          </p:cNvSpPr>
          <p:nvPr>
            <p:ph sz="quarter" idx="19"/>
          </p:nvPr>
        </p:nvSpPr>
        <p:spPr>
          <a:xfrm>
            <a:off x="360000" y="1115671"/>
            <a:ext cx="7364185" cy="5264107"/>
          </a:xfrm>
        </p:spPr>
        <p:txBody>
          <a:bodyPr/>
          <a:lstStyle/>
          <a:p>
            <a:r>
              <a:rPr lang="en-AU" sz="1800" b="1"/>
              <a:t>Model: </a:t>
            </a:r>
            <a:r>
              <a:rPr lang="en-AU" sz="1800"/>
              <a:t>A mathematical, conceptual or physical representation that describes, explains, simplifies, clarifies or helps make predictions about a scientific phenomenon.</a:t>
            </a:r>
          </a:p>
          <a:p>
            <a:endParaRPr lang="en-AU" sz="1800"/>
          </a:p>
          <a:p>
            <a:r>
              <a:rPr lang="en-AU" sz="1800"/>
              <a:t>For example:</a:t>
            </a:r>
          </a:p>
          <a:p>
            <a:pPr marL="342900" indent="-342900">
              <a:buFont typeface="Arial" panose="020B0604020202020204" pitchFamily="34" charset="0"/>
              <a:buChar char="•"/>
            </a:pPr>
            <a:r>
              <a:rPr lang="en-AU" sz="1800"/>
              <a:t>A physical model</a:t>
            </a:r>
          </a:p>
          <a:p>
            <a:pPr marL="342900" indent="-342900">
              <a:buFont typeface="Arial" panose="020B0604020202020204" pitchFamily="34" charset="0"/>
              <a:buChar char="•"/>
            </a:pPr>
            <a:r>
              <a:rPr lang="en-AU" sz="1800"/>
              <a:t>An analogy</a:t>
            </a:r>
          </a:p>
          <a:p>
            <a:pPr marL="342900" indent="-342900">
              <a:buFont typeface="Arial" panose="020B0604020202020204" pitchFamily="34" charset="0"/>
              <a:buChar char="•"/>
            </a:pPr>
            <a:r>
              <a:rPr lang="en-AU" sz="1800"/>
              <a:t>A diagram or flow chart</a:t>
            </a:r>
          </a:p>
          <a:p>
            <a:pPr marL="342900" indent="-342900">
              <a:buFont typeface="Arial" panose="020B0604020202020204" pitchFamily="34" charset="0"/>
              <a:buChar char="•"/>
            </a:pPr>
            <a:r>
              <a:rPr lang="en-AU" sz="1800"/>
              <a:t>A written explanation </a:t>
            </a:r>
          </a:p>
          <a:p>
            <a:pPr marL="342900" indent="-342900">
              <a:buFont typeface="Arial" panose="020B0604020202020204" pitchFamily="34" charset="0"/>
              <a:buChar char="•"/>
            </a:pPr>
            <a:r>
              <a:rPr lang="en-AU" sz="1800"/>
              <a:t>A simulation</a:t>
            </a:r>
          </a:p>
          <a:p>
            <a:endParaRPr lang="en-AU" sz="1800"/>
          </a:p>
          <a:p>
            <a:pPr marL="342900" indent="-342900">
              <a:buFont typeface="Arial" panose="020B0604020202020204" pitchFamily="34" charset="0"/>
              <a:buChar char="•"/>
            </a:pPr>
            <a:endParaRPr lang="en-AU" sz="1800"/>
          </a:p>
        </p:txBody>
      </p:sp>
      <p:pic>
        <p:nvPicPr>
          <p:cNvPr id="8" name="Picture 7" descr="An image showing an outline of the human body and the organs of the digestive system.">
            <a:extLst>
              <a:ext uri="{FF2B5EF4-FFF2-40B4-BE49-F238E27FC236}">
                <a16:creationId xmlns:a16="http://schemas.microsoft.com/office/drawing/2014/main" id="{858B4622-4D87-B84D-9767-4191DBA3ACC7}"/>
              </a:ext>
            </a:extLst>
          </p:cNvPr>
          <p:cNvPicPr>
            <a:picLocks noChangeAspect="1"/>
          </p:cNvPicPr>
          <p:nvPr/>
        </p:nvPicPr>
        <p:blipFill>
          <a:blip r:embed="rId3"/>
          <a:stretch>
            <a:fillRect/>
          </a:stretch>
        </p:blipFill>
        <p:spPr>
          <a:xfrm>
            <a:off x="8459873" y="1369454"/>
            <a:ext cx="2427825" cy="4702807"/>
          </a:xfrm>
          <a:prstGeom prst="rect">
            <a:avLst/>
          </a:prstGeom>
        </p:spPr>
      </p:pic>
      <p:sp>
        <p:nvSpPr>
          <p:cNvPr id="7" name="TextBox 6">
            <a:extLst>
              <a:ext uri="{FF2B5EF4-FFF2-40B4-BE49-F238E27FC236}">
                <a16:creationId xmlns:a16="http://schemas.microsoft.com/office/drawing/2014/main" id="{12846EA6-6A74-9935-32D2-E62979D9B95C}"/>
              </a:ext>
              <a:ext uri="{C183D7F6-B498-43B3-948B-1728B52AA6E4}">
                <adec:decorative xmlns:adec="http://schemas.microsoft.com/office/drawing/2017/decorative" val="1"/>
              </a:ext>
            </a:extLst>
          </p:cNvPr>
          <p:cNvSpPr txBox="1"/>
          <p:nvPr/>
        </p:nvSpPr>
        <p:spPr>
          <a:xfrm>
            <a:off x="8296425" y="6140261"/>
            <a:ext cx="2998000" cy="403869"/>
          </a:xfrm>
          <a:prstGeom prst="rect">
            <a:avLst/>
          </a:prstGeom>
          <a:noFill/>
        </p:spPr>
        <p:txBody>
          <a:bodyPr wrap="square" lIns="0" tIns="0" rIns="0" bIns="0" rtlCol="0">
            <a:noAutofit/>
          </a:bodyPr>
          <a:lstStyle/>
          <a:p>
            <a:pPr algn="l"/>
            <a:r>
              <a:rPr lang="en-AU" sz="1000" i="0" dirty="0">
                <a:solidFill>
                  <a:srgbClr val="000000"/>
                </a:solidFill>
                <a:effectLst/>
                <a:hlinkClick r:id="rId4"/>
              </a:rPr>
              <a:t>Digestive system without explanation</a:t>
            </a:r>
            <a:r>
              <a:rPr lang="en-AU" sz="1000" i="0" dirty="0">
                <a:solidFill>
                  <a:srgbClr val="000000"/>
                </a:solidFill>
                <a:effectLst/>
              </a:rPr>
              <a:t> by </a:t>
            </a:r>
            <a:r>
              <a:rPr lang="en-AU" sz="1000" i="0" dirty="0" err="1">
                <a:solidFill>
                  <a:srgbClr val="000000"/>
                </a:solidFill>
                <a:effectLst/>
              </a:rPr>
              <a:t>lyo</a:t>
            </a:r>
            <a:r>
              <a:rPr lang="en-AU" sz="1000" i="0" dirty="0">
                <a:solidFill>
                  <a:srgbClr val="000000"/>
                </a:solidFill>
                <a:effectLst/>
              </a:rPr>
              <a:t>, licensed under </a:t>
            </a:r>
            <a:r>
              <a:rPr lang="en-AU" sz="1000" i="0" dirty="0">
                <a:solidFill>
                  <a:srgbClr val="000000"/>
                </a:solidFill>
                <a:effectLst/>
                <a:hlinkClick r:id="rId5"/>
              </a:rPr>
              <a:t>C</a:t>
            </a:r>
            <a:r>
              <a:rPr lang="en-AU" sz="1000" i="0" dirty="0">
                <a:solidFill>
                  <a:srgbClr val="333333"/>
                </a:solidFill>
                <a:effectLst/>
                <a:hlinkClick r:id="rId5"/>
              </a:rPr>
              <a:t>C0 1.0</a:t>
            </a:r>
            <a:endParaRPr lang="en-AU" sz="1000" dirty="0"/>
          </a:p>
        </p:txBody>
      </p:sp>
      <p:sp>
        <p:nvSpPr>
          <p:cNvPr id="2" name="Slide Number Placeholder 1">
            <a:extLst>
              <a:ext uri="{FF2B5EF4-FFF2-40B4-BE49-F238E27FC236}">
                <a16:creationId xmlns:a16="http://schemas.microsoft.com/office/drawing/2014/main" id="{B0918EBA-0D66-9430-8A24-097EAB07D8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2364024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0DBE1C-129A-DB65-8CE2-6A2C0936CBBF}"/>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1.2 Modelling the digestive system (1 of 2)</a:t>
            </a:r>
          </a:p>
        </p:txBody>
      </p:sp>
      <p:sp>
        <p:nvSpPr>
          <p:cNvPr id="12" name="Text Placeholder 5">
            <a:extLst>
              <a:ext uri="{FF2B5EF4-FFF2-40B4-BE49-F238E27FC236}">
                <a16:creationId xmlns:a16="http://schemas.microsoft.com/office/drawing/2014/main" id="{5FADDFD7-CE1D-EC09-D506-E4D801DD30E9}"/>
              </a:ext>
            </a:extLst>
          </p:cNvPr>
          <p:cNvSpPr>
            <a:spLocks noGrp="1"/>
          </p:cNvSpPr>
          <p:nvPr>
            <p:ph type="body" sz="quarter" idx="18"/>
          </p:nvPr>
        </p:nvSpPr>
        <p:spPr>
          <a:xfrm>
            <a:off x="435501" y="1001729"/>
            <a:ext cx="10080000" cy="310015"/>
          </a:xfrm>
        </p:spPr>
        <p:txBody>
          <a:bodyPr/>
          <a:lstStyle/>
          <a:p>
            <a:r>
              <a:rPr lang="en-AU" dirty="0"/>
              <a:t>Function and processes</a:t>
            </a:r>
          </a:p>
        </p:txBody>
      </p:sp>
      <p:sp>
        <p:nvSpPr>
          <p:cNvPr id="15" name="Content Placeholder 4">
            <a:extLst>
              <a:ext uri="{FF2B5EF4-FFF2-40B4-BE49-F238E27FC236}">
                <a16:creationId xmlns:a16="http://schemas.microsoft.com/office/drawing/2014/main" id="{98CDFE8E-6071-B406-DF95-ECF89312653C}"/>
              </a:ext>
            </a:extLst>
          </p:cNvPr>
          <p:cNvSpPr>
            <a:spLocks noGrp="1"/>
          </p:cNvSpPr>
          <p:nvPr>
            <p:ph sz="quarter" idx="19"/>
          </p:nvPr>
        </p:nvSpPr>
        <p:spPr>
          <a:xfrm>
            <a:off x="360000" y="1437822"/>
            <a:ext cx="5964599" cy="4814518"/>
          </a:xfrm>
        </p:spPr>
        <p:txBody>
          <a:bodyPr/>
          <a:lstStyle/>
          <a:p>
            <a:pPr marL="457200" indent="-457200">
              <a:buAutoNum type="arabicPeriod"/>
            </a:pPr>
            <a:r>
              <a:rPr lang="en-US" sz="1600" dirty="0"/>
              <a:t>Teeth physically break food into smaller pieces (physical digestion). Salivary glands  release saliva with enzymes that start breaking down carbohydrates (chemical digestion).</a:t>
            </a:r>
          </a:p>
          <a:p>
            <a:pPr marL="457200" indent="-457200">
              <a:buAutoNum type="arabicPeriod"/>
            </a:pPr>
            <a:r>
              <a:rPr lang="en-AU" sz="1600" dirty="0"/>
              <a:t>Wave-like muscle contractions (peristalsis) move food from the mouth to the stomach. </a:t>
            </a:r>
          </a:p>
          <a:p>
            <a:pPr marL="457200" indent="-457200">
              <a:buAutoNum type="arabicPeriod"/>
            </a:pPr>
            <a:r>
              <a:rPr lang="en-AU" sz="1600" dirty="0"/>
              <a:t>Physical digestion continues by churning food with strong muscular movement. Chemical digestion of proteins begins as food mixes with stomach acid and enzymes.</a:t>
            </a:r>
          </a:p>
          <a:p>
            <a:pPr marL="457200" indent="-457200">
              <a:buAutoNum type="arabicPeriod"/>
            </a:pPr>
            <a:r>
              <a:rPr lang="en-AU" sz="1600" dirty="0"/>
              <a:t>A long, coiled tube where digestion is completed. Accessory organs produce substances transported here to aid digestion. Bile from the liver or gall bladder emulsifies fats. Enzymes from the pancreas help digest carbohydrates, proteins and fat.</a:t>
            </a:r>
            <a:endParaRPr lang="en-US" sz="1600" dirty="0"/>
          </a:p>
        </p:txBody>
      </p:sp>
      <p:pic>
        <p:nvPicPr>
          <p:cNvPr id="9" name="Picture 8" descr="A diagram of the digestive system">
            <a:extLst>
              <a:ext uri="{FF2B5EF4-FFF2-40B4-BE49-F238E27FC236}">
                <a16:creationId xmlns:a16="http://schemas.microsoft.com/office/drawing/2014/main" id="{D3F3AEFD-DF65-7BF2-3C89-48DAE98764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4599" y="2189388"/>
            <a:ext cx="5507038" cy="3560681"/>
          </a:xfrm>
          <a:prstGeom prst="rect">
            <a:avLst/>
          </a:prstGeom>
          <a:noFill/>
        </p:spPr>
      </p:pic>
      <p:sp>
        <p:nvSpPr>
          <p:cNvPr id="11" name="TextBox 10">
            <a:extLst>
              <a:ext uri="{FF2B5EF4-FFF2-40B4-BE49-F238E27FC236}">
                <a16:creationId xmlns:a16="http://schemas.microsoft.com/office/drawing/2014/main" id="{EC0E4C03-C3A4-1F17-08DC-129D5C1FB365}"/>
              </a:ext>
              <a:ext uri="{C183D7F6-B498-43B3-948B-1728B52AA6E4}">
                <adec:decorative xmlns:adec="http://schemas.microsoft.com/office/drawing/2017/decorative" val="1"/>
              </a:ext>
            </a:extLst>
          </p:cNvPr>
          <p:cNvSpPr txBox="1"/>
          <p:nvPr/>
        </p:nvSpPr>
        <p:spPr>
          <a:xfrm>
            <a:off x="6498077" y="5969385"/>
            <a:ext cx="5194570"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18F57BC-E15D-22EB-38F1-7B9E608AD7C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35</a:t>
            </a:fld>
            <a:endParaRPr lang="en-AU"/>
          </a:p>
        </p:txBody>
      </p:sp>
    </p:spTree>
    <p:extLst>
      <p:ext uri="{BB962C8B-B14F-4D97-AF65-F5344CB8AC3E}">
        <p14:creationId xmlns:p14="http://schemas.microsoft.com/office/powerpoint/2010/main" val="130168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10C2-C9C0-C62F-9719-619D4C1D53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F6FB29-E3FC-3B27-CC78-457AA3E3A411}"/>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t>1.2 Modelling the digestive system (2 of 2)</a:t>
            </a:r>
          </a:p>
        </p:txBody>
      </p:sp>
      <p:sp>
        <p:nvSpPr>
          <p:cNvPr id="12" name="Text Placeholder 5">
            <a:extLst>
              <a:ext uri="{FF2B5EF4-FFF2-40B4-BE49-F238E27FC236}">
                <a16:creationId xmlns:a16="http://schemas.microsoft.com/office/drawing/2014/main" id="{75F5C947-3AFC-39FA-0B71-0C42B729C99A}"/>
              </a:ext>
            </a:extLst>
          </p:cNvPr>
          <p:cNvSpPr>
            <a:spLocks noGrp="1"/>
          </p:cNvSpPr>
          <p:nvPr>
            <p:ph type="body" sz="quarter" idx="18"/>
          </p:nvPr>
        </p:nvSpPr>
        <p:spPr>
          <a:xfrm>
            <a:off x="435501" y="1001729"/>
            <a:ext cx="10080000" cy="310015"/>
          </a:xfrm>
        </p:spPr>
        <p:txBody>
          <a:bodyPr/>
          <a:lstStyle/>
          <a:p>
            <a:r>
              <a:rPr lang="en-AU" dirty="0"/>
              <a:t>Function and processes</a:t>
            </a:r>
          </a:p>
        </p:txBody>
      </p:sp>
      <p:pic>
        <p:nvPicPr>
          <p:cNvPr id="9" name="Picture 8" descr="A diagram of the digestive system">
            <a:extLst>
              <a:ext uri="{FF2B5EF4-FFF2-40B4-BE49-F238E27FC236}">
                <a16:creationId xmlns:a16="http://schemas.microsoft.com/office/drawing/2014/main" id="{5D83F59A-E5B5-560D-54EC-AE018D2941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4599" y="2189388"/>
            <a:ext cx="5507038" cy="3560681"/>
          </a:xfrm>
          <a:prstGeom prst="rect">
            <a:avLst/>
          </a:prstGeom>
          <a:noFill/>
        </p:spPr>
      </p:pic>
      <p:sp>
        <p:nvSpPr>
          <p:cNvPr id="11" name="TextBox 10">
            <a:extLst>
              <a:ext uri="{FF2B5EF4-FFF2-40B4-BE49-F238E27FC236}">
                <a16:creationId xmlns:a16="http://schemas.microsoft.com/office/drawing/2014/main" id="{C7562067-62C4-5410-14E3-E99EC0D7DDA9}"/>
              </a:ext>
              <a:ext uri="{C183D7F6-B498-43B3-948B-1728B52AA6E4}">
                <adec:decorative xmlns:adec="http://schemas.microsoft.com/office/drawing/2017/decorative" val="1"/>
              </a:ext>
            </a:extLst>
          </p:cNvPr>
          <p:cNvSpPr txBox="1"/>
          <p:nvPr/>
        </p:nvSpPr>
        <p:spPr>
          <a:xfrm>
            <a:off x="6498077" y="5969385"/>
            <a:ext cx="5194570" cy="444674"/>
          </a:xfrm>
          <a:prstGeom prst="rect">
            <a:avLst/>
          </a:prstGeom>
          <a:noFill/>
        </p:spPr>
        <p:txBody>
          <a:bodyPr wrap="square">
            <a:spAutoFit/>
          </a:bodyPr>
          <a:lstStyle/>
          <a:p>
            <a:pPr>
              <a:lnSpc>
                <a:spcPct val="120000"/>
              </a:lnSpc>
              <a:spcBef>
                <a:spcPts val="1200"/>
              </a:spcBef>
            </a:pPr>
            <a:r>
              <a:rPr lang="en-AU" sz="1000"/>
              <a:t>This work has been generated using </a:t>
            </a:r>
            <a:r>
              <a:rPr lang="en-AU" sz="1000">
                <a:hlinkClick r:id="rId4" tooltip="https://www.biorender.com/"/>
              </a:rPr>
              <a:t>BioRender.com</a:t>
            </a:r>
            <a:r>
              <a:rPr lang="en-AU" sz="1000"/>
              <a:t>. Any copyright subsisting in this work is owned by © State of New South Wales (Department of Education) 2025.</a:t>
            </a:r>
            <a:endParaRPr lang="en-AU" sz="100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3C05BD3F-4FCA-405D-27AE-F62391D36A1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36</a:t>
            </a:fld>
            <a:endParaRPr lang="en-AU"/>
          </a:p>
        </p:txBody>
      </p:sp>
      <p:sp>
        <p:nvSpPr>
          <p:cNvPr id="3" name="Content Placeholder 4">
            <a:extLst>
              <a:ext uri="{FF2B5EF4-FFF2-40B4-BE49-F238E27FC236}">
                <a16:creationId xmlns:a16="http://schemas.microsoft.com/office/drawing/2014/main" id="{49C8CA19-2CB1-6809-603E-EC52BF7C2B9B}"/>
              </a:ext>
            </a:extLst>
          </p:cNvPr>
          <p:cNvSpPr>
            <a:spLocks noGrp="1"/>
          </p:cNvSpPr>
          <p:nvPr>
            <p:ph sz="quarter" idx="19"/>
          </p:nvPr>
        </p:nvSpPr>
        <p:spPr>
          <a:xfrm>
            <a:off x="360000" y="1437822"/>
            <a:ext cx="5964599" cy="4814518"/>
          </a:xfrm>
        </p:spPr>
        <p:txBody>
          <a:bodyPr/>
          <a:lstStyle/>
          <a:p>
            <a:r>
              <a:rPr lang="en-US" sz="1600" dirty="0"/>
              <a:t>5a. </a:t>
            </a:r>
            <a:r>
              <a:rPr lang="en-AU" sz="1600" dirty="0"/>
              <a:t>The liver produces bile to breaks down fats. This is either transported to the small intestine or stored in the gall bladder. </a:t>
            </a:r>
          </a:p>
          <a:p>
            <a:r>
              <a:rPr lang="en-AU" sz="1600" dirty="0"/>
              <a:t>5b. The gall bladder stores and releases bile when needed.</a:t>
            </a:r>
          </a:p>
          <a:p>
            <a:r>
              <a:rPr lang="en-AU" sz="1600" dirty="0"/>
              <a:t>5c. The pancreas produces enzymes transported to the small intestine to digest carbohydrates, proteins, and fats.</a:t>
            </a:r>
          </a:p>
          <a:p>
            <a:r>
              <a:rPr lang="en-US" sz="1600" dirty="0"/>
              <a:t>6. </a:t>
            </a:r>
            <a:r>
              <a:rPr lang="en-AU" sz="1600" dirty="0"/>
              <a:t>Absorbs water and minerals from the remaining waste, turning it into solid faeces</a:t>
            </a:r>
          </a:p>
          <a:p>
            <a:r>
              <a:rPr lang="en-AU" sz="1600" dirty="0"/>
              <a:t>7. The rectum stores faeces (waste) until it is ready to leave the body. The anus controls the elimination of faeces from the body.</a:t>
            </a:r>
          </a:p>
        </p:txBody>
      </p:sp>
    </p:spTree>
    <p:extLst>
      <p:ext uri="{BB962C8B-B14F-4D97-AF65-F5344CB8AC3E}">
        <p14:creationId xmlns:p14="http://schemas.microsoft.com/office/powerpoint/2010/main" val="2739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B0902-3B12-2745-421E-876EAAB0B3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066B83-1A39-2515-F1D0-BBF0EDE4A097}"/>
              </a:ext>
            </a:extLst>
          </p:cNvPr>
          <p:cNvSpPr>
            <a:spLocks noGrp="1"/>
          </p:cNvSpPr>
          <p:nvPr>
            <p:ph type="title"/>
          </p:nvPr>
        </p:nvSpPr>
        <p:spPr/>
        <p:txBody>
          <a:bodyPr/>
          <a:lstStyle/>
          <a:p>
            <a:r>
              <a:rPr lang="en-AU" dirty="0"/>
              <a:t>1.2 Checkpoint 3</a:t>
            </a:r>
          </a:p>
        </p:txBody>
      </p:sp>
      <p:sp>
        <p:nvSpPr>
          <p:cNvPr id="4" name="Text Placeholder 3">
            <a:extLst>
              <a:ext uri="{FF2B5EF4-FFF2-40B4-BE49-F238E27FC236}">
                <a16:creationId xmlns:a16="http://schemas.microsoft.com/office/drawing/2014/main" id="{3FCC0EC9-2A15-D44C-7D97-D62567FE2FCF}"/>
              </a:ext>
            </a:extLst>
          </p:cNvPr>
          <p:cNvSpPr>
            <a:spLocks noGrp="1"/>
          </p:cNvSpPr>
          <p:nvPr>
            <p:ph type="body" sz="quarter" idx="18"/>
          </p:nvPr>
        </p:nvSpPr>
        <p:spPr/>
        <p:txBody>
          <a:bodyPr/>
          <a:lstStyle/>
          <a:p>
            <a:r>
              <a:rPr lang="en-AU"/>
              <a:t>What is a specialised cell?</a:t>
            </a:r>
          </a:p>
        </p:txBody>
      </p:sp>
      <p:sp>
        <p:nvSpPr>
          <p:cNvPr id="5" name="TextBox 4">
            <a:extLst>
              <a:ext uri="{FF2B5EF4-FFF2-40B4-BE49-F238E27FC236}">
                <a16:creationId xmlns:a16="http://schemas.microsoft.com/office/drawing/2014/main" id="{096006C8-9CA0-AAE9-9C4B-D9D0ABF612F9}"/>
              </a:ext>
            </a:extLst>
          </p:cNvPr>
          <p:cNvSpPr txBox="1"/>
          <p:nvPr/>
        </p:nvSpPr>
        <p:spPr>
          <a:xfrm>
            <a:off x="359998" y="1929592"/>
            <a:ext cx="7831895" cy="4296228"/>
          </a:xfrm>
          <a:prstGeom prst="rect">
            <a:avLst/>
          </a:prstGeom>
          <a:noFill/>
        </p:spPr>
        <p:txBody>
          <a:bodyPr wrap="square" lIns="0" tIns="0" rIns="0" bIns="0" rtlCol="0">
            <a:noAutofit/>
          </a:bodyPr>
          <a:lstStyle/>
          <a:p>
            <a:pPr marL="342900" indent="-342900" algn="l">
              <a:lnSpc>
                <a:spcPct val="150000"/>
              </a:lnSpc>
              <a:buAutoNum type="alphaUcPeriod"/>
            </a:pPr>
            <a:r>
              <a:rPr lang="en-AU" sz="1800" dirty="0"/>
              <a:t>A cell that can become any type of cell in the body.</a:t>
            </a:r>
          </a:p>
          <a:p>
            <a:pPr marL="342900" indent="-342900" algn="l">
              <a:lnSpc>
                <a:spcPct val="150000"/>
              </a:lnSpc>
              <a:buAutoNum type="alphaUcPeriod"/>
            </a:pPr>
            <a:r>
              <a:rPr lang="en-AU" sz="1800" dirty="0"/>
              <a:t>A cell that is only found in animals.</a:t>
            </a:r>
          </a:p>
          <a:p>
            <a:pPr marL="342900" indent="-342900" algn="l">
              <a:lnSpc>
                <a:spcPct val="150000"/>
              </a:lnSpc>
              <a:buAutoNum type="alphaUcPeriod"/>
            </a:pPr>
            <a:r>
              <a:rPr lang="en-AU" sz="1800" dirty="0"/>
              <a:t>A cell that has a specific structure to do a specific function.</a:t>
            </a:r>
          </a:p>
          <a:p>
            <a:pPr marL="342900" indent="-342900" algn="l">
              <a:lnSpc>
                <a:spcPct val="150000"/>
              </a:lnSpc>
              <a:buAutoNum type="alphaUcPeriod"/>
            </a:pPr>
            <a:r>
              <a:rPr lang="en-AU" sz="1800" dirty="0"/>
              <a:t>A cell that is exactly the same as every other cell in the body.</a:t>
            </a:r>
          </a:p>
          <a:p>
            <a:pPr algn="l">
              <a:lnSpc>
                <a:spcPct val="150000"/>
              </a:lnSpc>
            </a:pPr>
            <a:endParaRPr lang="en-AU" sz="1800" dirty="0"/>
          </a:p>
          <a:p>
            <a:pPr algn="l">
              <a:lnSpc>
                <a:spcPct val="150000"/>
              </a:lnSpc>
            </a:pPr>
            <a:endParaRPr lang="en-AU" sz="1800" dirty="0"/>
          </a:p>
          <a:p>
            <a:pPr marL="457200" indent="-457200" algn="l">
              <a:lnSpc>
                <a:spcPct val="150000"/>
              </a:lnSpc>
              <a:buAutoNum type="alphaUcPeriod"/>
            </a:pPr>
            <a:endParaRPr lang="en-AU" sz="1800" dirty="0"/>
          </a:p>
          <a:p>
            <a:pPr marL="457200" indent="-457200" algn="l">
              <a:lnSpc>
                <a:spcPct val="150000"/>
              </a:lnSpc>
              <a:buAutoNum type="alphaUcPeriod"/>
            </a:pPr>
            <a:endParaRPr lang="en-AU" sz="1800" dirty="0"/>
          </a:p>
          <a:p>
            <a:pPr marL="457200" indent="-457200" algn="l">
              <a:lnSpc>
                <a:spcPct val="150000"/>
              </a:lnSpc>
              <a:buAutoNum type="alphaUcPeriod"/>
            </a:pPr>
            <a:endParaRPr lang="en-AU" sz="1800" dirty="0"/>
          </a:p>
          <a:p>
            <a:pPr marL="457200" indent="-457200" algn="l">
              <a:lnSpc>
                <a:spcPct val="150000"/>
              </a:lnSpc>
              <a:buAutoNum type="alphaUcPeriod"/>
            </a:pPr>
            <a:endParaRPr lang="en-AU" sz="1800" dirty="0"/>
          </a:p>
          <a:p>
            <a:pPr algn="l">
              <a:lnSpc>
                <a:spcPct val="150000"/>
              </a:lnSpc>
            </a:pPr>
            <a:endParaRPr lang="en-AU" sz="1800" b="1" dirty="0"/>
          </a:p>
          <a:p>
            <a:pPr algn="l">
              <a:lnSpc>
                <a:spcPct val="150000"/>
              </a:lnSpc>
            </a:pPr>
            <a:endParaRPr lang="en-AU" sz="1800" dirty="0"/>
          </a:p>
        </p:txBody>
      </p:sp>
      <p:sp>
        <p:nvSpPr>
          <p:cNvPr id="2" name="Slide Number Placeholder 1">
            <a:extLst>
              <a:ext uri="{FF2B5EF4-FFF2-40B4-BE49-F238E27FC236}">
                <a16:creationId xmlns:a16="http://schemas.microsoft.com/office/drawing/2014/main" id="{D6F0EBA5-DDB3-2EED-DBCC-579211B9C93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307947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D0FF0-F875-5722-1549-CD3BD6B1BA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2C3C1C-CDD3-41D2-7D00-AA70AC707E19}"/>
              </a:ext>
            </a:extLst>
          </p:cNvPr>
          <p:cNvSpPr>
            <a:spLocks noGrp="1"/>
          </p:cNvSpPr>
          <p:nvPr>
            <p:ph type="title"/>
          </p:nvPr>
        </p:nvSpPr>
        <p:spPr>
          <a:xfrm>
            <a:off x="360000" y="360000"/>
            <a:ext cx="11484000" cy="545601"/>
          </a:xfrm>
        </p:spPr>
        <p:txBody>
          <a:bodyPr vert="horz" lIns="0" tIns="0" rIns="0" bIns="0" rtlCol="0" anchor="t">
            <a:normAutofit/>
          </a:bodyPr>
          <a:lstStyle/>
          <a:p>
            <a:r>
              <a:rPr lang="en-AU"/>
              <a:t>1.2 The digestive system recall</a:t>
            </a:r>
          </a:p>
        </p:txBody>
      </p:sp>
      <p:sp>
        <p:nvSpPr>
          <p:cNvPr id="12" name="Text Placeholder 5">
            <a:extLst>
              <a:ext uri="{FF2B5EF4-FFF2-40B4-BE49-F238E27FC236}">
                <a16:creationId xmlns:a16="http://schemas.microsoft.com/office/drawing/2014/main" id="{69DA0753-BA46-DE6C-EB16-86F2CC14FC2B}"/>
              </a:ext>
            </a:extLst>
          </p:cNvPr>
          <p:cNvSpPr>
            <a:spLocks noGrp="1"/>
          </p:cNvSpPr>
          <p:nvPr>
            <p:ph type="body" sz="quarter" idx="18"/>
          </p:nvPr>
        </p:nvSpPr>
        <p:spPr>
          <a:xfrm>
            <a:off x="360000" y="1016704"/>
            <a:ext cx="10080000" cy="310015"/>
          </a:xfrm>
        </p:spPr>
        <p:txBody>
          <a:bodyPr/>
          <a:lstStyle/>
          <a:p>
            <a:r>
              <a:rPr lang="en-AU"/>
              <a:t>Recalling the structures and function</a:t>
            </a:r>
          </a:p>
        </p:txBody>
      </p:sp>
      <p:pic>
        <p:nvPicPr>
          <p:cNvPr id="4" name="Content Placeholder 3" descr="A labeled diagram of the digestive system.">
            <a:extLst>
              <a:ext uri="{FF2B5EF4-FFF2-40B4-BE49-F238E27FC236}">
                <a16:creationId xmlns:a16="http://schemas.microsoft.com/office/drawing/2014/main" id="{6CD06380-AC29-9B4A-53F4-658E3F781551}"/>
              </a:ext>
            </a:extLst>
          </p:cNvPr>
          <p:cNvPicPr>
            <a:picLocks noGrp="1" noChangeAspect="1"/>
          </p:cNvPicPr>
          <p:nvPr>
            <p:ph sz="quarter" idx="19"/>
          </p:nvPr>
        </p:nvPicPr>
        <p:blipFill>
          <a:blip r:embed="rId3"/>
          <a:stretch>
            <a:fillRect/>
          </a:stretch>
        </p:blipFill>
        <p:spPr>
          <a:xfrm>
            <a:off x="255860" y="1437822"/>
            <a:ext cx="6628266" cy="5301209"/>
          </a:xfrm>
        </p:spPr>
      </p:pic>
      <p:sp>
        <p:nvSpPr>
          <p:cNvPr id="14" name="Rectangle: Rounded Corners 13">
            <a:extLst>
              <a:ext uri="{FF2B5EF4-FFF2-40B4-BE49-F238E27FC236}">
                <a16:creationId xmlns:a16="http://schemas.microsoft.com/office/drawing/2014/main" id="{19D4B34E-DF56-DB55-7DA1-F8292B1A2117}"/>
              </a:ext>
            </a:extLst>
          </p:cNvPr>
          <p:cNvSpPr/>
          <p:nvPr/>
        </p:nvSpPr>
        <p:spPr>
          <a:xfrm>
            <a:off x="7613846" y="2208571"/>
            <a:ext cx="3614657" cy="3004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a:t>The function of the digestive system is to break down food into nutrients the body can absorb and use.</a:t>
            </a:r>
          </a:p>
        </p:txBody>
      </p:sp>
      <p:sp>
        <p:nvSpPr>
          <p:cNvPr id="16" name="TextBox 15">
            <a:extLst>
              <a:ext uri="{FF2B5EF4-FFF2-40B4-BE49-F238E27FC236}">
                <a16:creationId xmlns:a16="http://schemas.microsoft.com/office/drawing/2014/main" id="{D4FDF193-778F-FC47-5E11-B2C0D569DAF8}"/>
              </a:ext>
              <a:ext uri="{C183D7F6-B498-43B3-948B-1728B52AA6E4}">
                <adec:decorative xmlns:adec="http://schemas.microsoft.com/office/drawing/2017/decorative" val="1"/>
              </a:ext>
            </a:extLst>
          </p:cNvPr>
          <p:cNvSpPr txBox="1"/>
          <p:nvPr/>
        </p:nvSpPr>
        <p:spPr>
          <a:xfrm>
            <a:off x="8703733" y="112532"/>
            <a:ext cx="3488267"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2A869E7A-8E59-56C4-6293-F6E894188C1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38</a:t>
            </a:fld>
            <a:endParaRPr lang="en-AU"/>
          </a:p>
        </p:txBody>
      </p:sp>
    </p:spTree>
    <p:extLst>
      <p:ext uri="{BB962C8B-B14F-4D97-AF65-F5344CB8AC3E}">
        <p14:creationId xmlns:p14="http://schemas.microsoft.com/office/powerpoint/2010/main" val="33391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163E6-9DC8-2227-BF35-D02899DB66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1339E9-96D2-B211-D576-8E038F316BBA}"/>
              </a:ext>
            </a:extLst>
          </p:cNvPr>
          <p:cNvSpPr>
            <a:spLocks noGrp="1"/>
          </p:cNvSpPr>
          <p:nvPr>
            <p:ph type="title"/>
          </p:nvPr>
        </p:nvSpPr>
        <p:spPr/>
        <p:txBody>
          <a:bodyPr/>
          <a:lstStyle/>
          <a:p>
            <a:r>
              <a:rPr lang="en-AU"/>
              <a:t>1.2 Organisation of structures in the digestive system</a:t>
            </a:r>
          </a:p>
        </p:txBody>
      </p:sp>
      <p:sp>
        <p:nvSpPr>
          <p:cNvPr id="4" name="Text Placeholder 3">
            <a:extLst>
              <a:ext uri="{FF2B5EF4-FFF2-40B4-BE49-F238E27FC236}">
                <a16:creationId xmlns:a16="http://schemas.microsoft.com/office/drawing/2014/main" id="{E43A1647-71A6-D3C3-2753-CEF19D277F2E}"/>
              </a:ext>
            </a:extLst>
          </p:cNvPr>
          <p:cNvSpPr>
            <a:spLocks noGrp="1"/>
          </p:cNvSpPr>
          <p:nvPr>
            <p:ph type="body" sz="quarter" idx="18"/>
          </p:nvPr>
        </p:nvSpPr>
        <p:spPr/>
        <p:txBody>
          <a:bodyPr/>
          <a:lstStyle/>
          <a:p>
            <a:r>
              <a:rPr lang="en-AU"/>
              <a:t>From cell to system</a:t>
            </a:r>
          </a:p>
        </p:txBody>
      </p:sp>
      <p:pic>
        <p:nvPicPr>
          <p:cNvPr id="18" name="Picture Placeholder 17" descr="A diagram showing an image of a specialised cell, smooth muscle, pointing to muscle tissue then the oesophagus organ then the digestive system.">
            <a:extLst>
              <a:ext uri="{FF2B5EF4-FFF2-40B4-BE49-F238E27FC236}">
                <a16:creationId xmlns:a16="http://schemas.microsoft.com/office/drawing/2014/main" id="{65FFE8D5-1550-2389-1D67-C569CB918C05}"/>
              </a:ext>
              <a:ext uri="{C183D7F6-B498-43B3-948B-1728B52AA6E4}">
                <adec:decorative xmlns:adec="http://schemas.microsoft.com/office/drawing/2017/decorative" val="0"/>
              </a:ext>
            </a:extLst>
          </p:cNvPr>
          <p:cNvPicPr>
            <a:picLocks noGrp="1" noChangeAspect="1"/>
          </p:cNvPicPr>
          <p:nvPr>
            <p:ph type="pic" sz="quarter" idx="20"/>
          </p:nvPr>
        </p:nvPicPr>
        <p:blipFill>
          <a:blip r:embed="rId3"/>
          <a:srcRect l="-43" t="700" r="-1023" b="-700"/>
          <a:stretch>
            <a:fillRect/>
          </a:stretch>
        </p:blipFill>
        <p:spPr>
          <a:xfrm>
            <a:off x="359999" y="1422605"/>
            <a:ext cx="11464984" cy="4168298"/>
          </a:xfrm>
        </p:spPr>
      </p:pic>
      <p:sp>
        <p:nvSpPr>
          <p:cNvPr id="10" name="TextBox 9">
            <a:extLst>
              <a:ext uri="{FF2B5EF4-FFF2-40B4-BE49-F238E27FC236}">
                <a16:creationId xmlns:a16="http://schemas.microsoft.com/office/drawing/2014/main" id="{8F9D4480-D7E0-FC0B-7D9D-378061472073}"/>
              </a:ext>
            </a:extLst>
          </p:cNvPr>
          <p:cNvSpPr txBox="1"/>
          <p:nvPr/>
        </p:nvSpPr>
        <p:spPr>
          <a:xfrm>
            <a:off x="720244" y="5192486"/>
            <a:ext cx="1534115" cy="796834"/>
          </a:xfrm>
          <a:prstGeom prst="rect">
            <a:avLst/>
          </a:prstGeom>
          <a:noFill/>
        </p:spPr>
        <p:txBody>
          <a:bodyPr wrap="square" lIns="0" tIns="0" rIns="0" bIns="0" rtlCol="0">
            <a:noAutofit/>
          </a:bodyPr>
          <a:lstStyle/>
          <a:p>
            <a:pPr algn="ctr"/>
            <a:r>
              <a:rPr lang="en-AU" sz="1800"/>
              <a:t>Specialised cell</a:t>
            </a:r>
          </a:p>
        </p:txBody>
      </p:sp>
      <p:sp>
        <p:nvSpPr>
          <p:cNvPr id="11" name="TextBox 10">
            <a:extLst>
              <a:ext uri="{FF2B5EF4-FFF2-40B4-BE49-F238E27FC236}">
                <a16:creationId xmlns:a16="http://schemas.microsoft.com/office/drawing/2014/main" id="{47D5BF4B-88F9-E2DD-01D0-83FF762E2DA6}"/>
              </a:ext>
            </a:extLst>
          </p:cNvPr>
          <p:cNvSpPr txBox="1"/>
          <p:nvPr/>
        </p:nvSpPr>
        <p:spPr>
          <a:xfrm>
            <a:off x="4220319" y="5256617"/>
            <a:ext cx="1534115" cy="796834"/>
          </a:xfrm>
          <a:prstGeom prst="rect">
            <a:avLst/>
          </a:prstGeom>
          <a:noFill/>
        </p:spPr>
        <p:txBody>
          <a:bodyPr wrap="square" lIns="0" tIns="0" rIns="0" bIns="0" rtlCol="0">
            <a:noAutofit/>
          </a:bodyPr>
          <a:lstStyle/>
          <a:p>
            <a:pPr algn="ctr"/>
            <a:r>
              <a:rPr lang="en-AU" sz="1800"/>
              <a:t>Tissue</a:t>
            </a:r>
          </a:p>
        </p:txBody>
      </p:sp>
      <p:sp>
        <p:nvSpPr>
          <p:cNvPr id="12" name="TextBox 11">
            <a:extLst>
              <a:ext uri="{FF2B5EF4-FFF2-40B4-BE49-F238E27FC236}">
                <a16:creationId xmlns:a16="http://schemas.microsoft.com/office/drawing/2014/main" id="{73A1A3EE-13CB-2907-F4D6-A08A98579C52}"/>
              </a:ext>
            </a:extLst>
          </p:cNvPr>
          <p:cNvSpPr txBox="1"/>
          <p:nvPr/>
        </p:nvSpPr>
        <p:spPr>
          <a:xfrm>
            <a:off x="7065074" y="5256617"/>
            <a:ext cx="1534115" cy="796834"/>
          </a:xfrm>
          <a:prstGeom prst="rect">
            <a:avLst/>
          </a:prstGeom>
          <a:noFill/>
        </p:spPr>
        <p:txBody>
          <a:bodyPr wrap="square" lIns="0" tIns="0" rIns="0" bIns="0" rtlCol="0">
            <a:noAutofit/>
          </a:bodyPr>
          <a:lstStyle/>
          <a:p>
            <a:pPr algn="ctr"/>
            <a:r>
              <a:rPr lang="en-AU" sz="1800"/>
              <a:t>Organ</a:t>
            </a:r>
          </a:p>
        </p:txBody>
      </p:sp>
      <p:sp>
        <p:nvSpPr>
          <p:cNvPr id="13" name="TextBox 12">
            <a:extLst>
              <a:ext uri="{FF2B5EF4-FFF2-40B4-BE49-F238E27FC236}">
                <a16:creationId xmlns:a16="http://schemas.microsoft.com/office/drawing/2014/main" id="{87126CCD-990E-FE98-D454-BF2A7A489853}"/>
              </a:ext>
            </a:extLst>
          </p:cNvPr>
          <p:cNvSpPr txBox="1"/>
          <p:nvPr/>
        </p:nvSpPr>
        <p:spPr>
          <a:xfrm>
            <a:off x="9686354" y="5258470"/>
            <a:ext cx="1534115" cy="796834"/>
          </a:xfrm>
          <a:prstGeom prst="rect">
            <a:avLst/>
          </a:prstGeom>
          <a:noFill/>
        </p:spPr>
        <p:txBody>
          <a:bodyPr wrap="square" lIns="0" tIns="0" rIns="0" bIns="0" rtlCol="0">
            <a:noAutofit/>
          </a:bodyPr>
          <a:lstStyle/>
          <a:p>
            <a:pPr algn="ctr"/>
            <a:r>
              <a:rPr lang="en-AU" sz="1800"/>
              <a:t>Organ system</a:t>
            </a:r>
          </a:p>
        </p:txBody>
      </p:sp>
      <p:sp>
        <p:nvSpPr>
          <p:cNvPr id="9" name="TextBox 8">
            <a:extLst>
              <a:ext uri="{FF2B5EF4-FFF2-40B4-BE49-F238E27FC236}">
                <a16:creationId xmlns:a16="http://schemas.microsoft.com/office/drawing/2014/main" id="{B787F8F0-C144-ED39-53BC-DDBBEB0D0D37}"/>
              </a:ext>
              <a:ext uri="{C183D7F6-B498-43B3-948B-1728B52AA6E4}">
                <adec:decorative xmlns:adec="http://schemas.microsoft.com/office/drawing/2017/decorative" val="1"/>
              </a:ext>
            </a:extLst>
          </p:cNvPr>
          <p:cNvSpPr txBox="1"/>
          <p:nvPr/>
        </p:nvSpPr>
        <p:spPr>
          <a:xfrm>
            <a:off x="95310" y="6183330"/>
            <a:ext cx="3488267"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FA2C4E8A-EACB-C3CE-AAF6-AA5ACFA299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
        <p:nvSpPr>
          <p:cNvPr id="20" name="TextBox 19">
            <a:extLst>
              <a:ext uri="{FF2B5EF4-FFF2-40B4-BE49-F238E27FC236}">
                <a16:creationId xmlns:a16="http://schemas.microsoft.com/office/drawing/2014/main" id="{796E2ADB-6B12-E28C-C053-6CEFC52D6F50}"/>
              </a:ext>
              <a:ext uri="{C183D7F6-B498-43B3-948B-1728B52AA6E4}">
                <adec:decorative xmlns:adec="http://schemas.microsoft.com/office/drawing/2017/decorative" val="1"/>
              </a:ext>
            </a:extLst>
          </p:cNvPr>
          <p:cNvSpPr txBox="1"/>
          <p:nvPr/>
        </p:nvSpPr>
        <p:spPr>
          <a:xfrm>
            <a:off x="3583577" y="3711683"/>
            <a:ext cx="3043646" cy="461665"/>
          </a:xfrm>
          <a:prstGeom prst="rect">
            <a:avLst/>
          </a:prstGeom>
          <a:noFill/>
        </p:spPr>
        <p:txBody>
          <a:bodyPr wrap="square">
            <a:spAutoFit/>
          </a:bodyPr>
          <a:lstStyle/>
          <a:p>
            <a:pPr algn="l"/>
            <a:r>
              <a:rPr lang="en-AU" sz="1200" i="0">
                <a:solidFill>
                  <a:srgbClr val="000000"/>
                </a:solidFill>
                <a:effectLst/>
                <a:hlinkClick r:id="rId5"/>
              </a:rPr>
              <a:t>Oesophageal layers</a:t>
            </a:r>
            <a:r>
              <a:rPr lang="en-AU" sz="1200" i="0">
                <a:solidFill>
                  <a:srgbClr val="000000"/>
                </a:solidFill>
                <a:effectLst/>
              </a:rPr>
              <a:t> by </a:t>
            </a:r>
            <a:r>
              <a:rPr lang="en-AU" sz="1200" i="0" err="1">
                <a:solidFill>
                  <a:srgbClr val="000000"/>
                </a:solidFill>
                <a:effectLst/>
              </a:rPr>
              <a:t>Boumphreyfr</a:t>
            </a:r>
            <a:r>
              <a:rPr lang="en-AU" sz="1200" i="0">
                <a:solidFill>
                  <a:srgbClr val="000000"/>
                </a:solidFill>
                <a:effectLst/>
              </a:rPr>
              <a:t>, licensed under </a:t>
            </a:r>
            <a:r>
              <a:rPr lang="en-AU" sz="1200" i="0">
                <a:solidFill>
                  <a:srgbClr val="000000"/>
                </a:solidFill>
                <a:effectLst/>
                <a:hlinkClick r:id="rId6"/>
              </a:rPr>
              <a:t>CC BY-SA 4.0</a:t>
            </a:r>
            <a:endParaRPr lang="en-AU" sz="1200"/>
          </a:p>
        </p:txBody>
      </p:sp>
      <p:pic>
        <p:nvPicPr>
          <p:cNvPr id="16" name="Picture 15">
            <a:extLst>
              <a:ext uri="{FF2B5EF4-FFF2-40B4-BE49-F238E27FC236}">
                <a16:creationId xmlns:a16="http://schemas.microsoft.com/office/drawing/2014/main" id="{972FA96B-705D-DEA8-5BC1-22540EBC2528}"/>
              </a:ext>
              <a:ext uri="{C183D7F6-B498-43B3-948B-1728B52AA6E4}">
                <adec:decorative xmlns:adec="http://schemas.microsoft.com/office/drawing/2017/decorative" val="1"/>
              </a:ext>
            </a:extLst>
          </p:cNvPr>
          <p:cNvPicPr>
            <a:picLocks noChangeAspect="1"/>
          </p:cNvPicPr>
          <p:nvPr/>
        </p:nvPicPr>
        <p:blipFill>
          <a:blip r:embed="rId7"/>
          <a:srcRect l="38063" r="17556" b="63251"/>
          <a:stretch>
            <a:fillRect/>
          </a:stretch>
        </p:blipFill>
        <p:spPr>
          <a:xfrm>
            <a:off x="3422225" y="2569705"/>
            <a:ext cx="3043646" cy="1141095"/>
          </a:xfrm>
          <a:prstGeom prst="rect">
            <a:avLst/>
          </a:prstGeom>
        </p:spPr>
      </p:pic>
    </p:spTree>
    <p:extLst>
      <p:ext uri="{BB962C8B-B14F-4D97-AF65-F5344CB8AC3E}">
        <p14:creationId xmlns:p14="http://schemas.microsoft.com/office/powerpoint/2010/main" val="3154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A0A35-A90B-D827-F550-D85EEDE2507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7AABE5-81F1-7BD0-8C8A-121090037C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
        <p:nvSpPr>
          <p:cNvPr id="4" name="Title 3">
            <a:extLst>
              <a:ext uri="{FF2B5EF4-FFF2-40B4-BE49-F238E27FC236}">
                <a16:creationId xmlns:a16="http://schemas.microsoft.com/office/drawing/2014/main" id="{5B5F95C5-BE08-AEF5-C0DE-94C0246F9F6E}"/>
              </a:ext>
            </a:extLst>
          </p:cNvPr>
          <p:cNvSpPr>
            <a:spLocks noGrp="1"/>
          </p:cNvSpPr>
          <p:nvPr>
            <p:ph type="title"/>
          </p:nvPr>
        </p:nvSpPr>
        <p:spPr/>
        <p:txBody>
          <a:bodyPr/>
          <a:lstStyle/>
          <a:p>
            <a:r>
              <a:rPr lang="en-GB">
                <a:latin typeface="Arial"/>
                <a:cs typeface="Arial"/>
              </a:rPr>
              <a:t>Contents 2</a:t>
            </a:r>
            <a:endParaRPr lang="en-GB"/>
          </a:p>
        </p:txBody>
      </p:sp>
      <p:sp>
        <p:nvSpPr>
          <p:cNvPr id="6" name="Oval 5">
            <a:hlinkClick r:id="rId3" action="ppaction://hlinksldjump"/>
            <a:extLst>
              <a:ext uri="{FF2B5EF4-FFF2-40B4-BE49-F238E27FC236}">
                <a16:creationId xmlns:a16="http://schemas.microsoft.com/office/drawing/2014/main" id="{D849C4A6-D43C-CDC8-BA82-F2BBB9D28F8D}"/>
              </a:ext>
            </a:extLst>
          </p:cNvPr>
          <p:cNvSpPr/>
          <p:nvPr/>
        </p:nvSpPr>
        <p:spPr>
          <a:xfrm>
            <a:off x="187709" y="13276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2</a:t>
            </a:r>
            <a:endParaRPr lang="en-AU" sz="1600" b="1" dirty="0">
              <a:solidFill>
                <a:schemeClr val="bg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4CF0FE4-2E4E-2DDA-97C7-A3916777F8A0}"/>
              </a:ext>
              <a:ext uri="{C183D7F6-B498-43B3-948B-1728B52AA6E4}">
                <adec:decorative xmlns:adec="http://schemas.microsoft.com/office/drawing/2017/decorative" val="1"/>
              </a:ext>
            </a:extLst>
          </p:cNvPr>
          <p:cNvSpPr/>
          <p:nvPr/>
        </p:nvSpPr>
        <p:spPr>
          <a:xfrm>
            <a:off x="170576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5" action="ppaction://hlinksldjump"/>
            <a:extLst>
              <a:ext uri="{FF2B5EF4-FFF2-40B4-BE49-F238E27FC236}">
                <a16:creationId xmlns:a16="http://schemas.microsoft.com/office/drawing/2014/main" id="{7B4B2001-950C-E1FD-03F2-E92539813639}"/>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6" action="ppaction://hlinksldjump">
                  <a:extLst>
                    <a:ext uri="{A12FA001-AC4F-418D-AE19-62706E023703}">
                      <ahyp:hlinkClr xmlns:ahyp="http://schemas.microsoft.com/office/drawing/2018/hyperlinkcolor" val="tx"/>
                    </a:ext>
                  </a:extLst>
                </a:hlinkClick>
              </a:rPr>
              <a:t>2.1</a:t>
            </a:r>
            <a:endParaRPr lang="en-AU" sz="1600" b="1">
              <a:solidFill>
                <a:schemeClr val="bg1"/>
              </a:solidFill>
              <a:latin typeface="Arial"/>
              <a:cs typeface="Arial"/>
            </a:endParaRPr>
          </a:p>
        </p:txBody>
      </p:sp>
      <p:sp>
        <p:nvSpPr>
          <p:cNvPr id="7" name="TextBox 25">
            <a:hlinkClick r:id="rId5" action="ppaction://hlinksldjump"/>
            <a:extLst>
              <a:ext uri="{FF2B5EF4-FFF2-40B4-BE49-F238E27FC236}">
                <a16:creationId xmlns:a16="http://schemas.microsoft.com/office/drawing/2014/main" id="{67061444-462F-B764-70DB-8D33C2D96355}"/>
              </a:ext>
            </a:extLst>
          </p:cNvPr>
          <p:cNvSpPr txBox="1"/>
          <p:nvPr/>
        </p:nvSpPr>
        <p:spPr>
          <a:xfrm>
            <a:off x="2219356" y="1517893"/>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dirty="0">
                <a:latin typeface="Arial" panose="020B0604020202020204" pitchFamily="34" charset="0"/>
                <a:cs typeface="Arial" panose="020B0604020202020204" pitchFamily="34" charset="0"/>
                <a:hlinkClick r:id="rId6" action="ppaction://hlinksldjump"/>
              </a:rPr>
              <a:t>What is an ecosystem?</a:t>
            </a:r>
            <a:endParaRPr lang="en-GB" sz="1600" b="1"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0B48F26E-9A10-C256-418C-D69E4AFE66E9}"/>
              </a:ext>
              <a:ext uri="{C183D7F6-B498-43B3-948B-1728B52AA6E4}">
                <adec:decorative xmlns:adec="http://schemas.microsoft.com/office/drawing/2017/decorative" val="1"/>
              </a:ext>
            </a:extLst>
          </p:cNvPr>
          <p:cNvSpPr/>
          <p:nvPr/>
        </p:nvSpPr>
        <p:spPr>
          <a:xfrm>
            <a:off x="172015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7" action="ppaction://hlinksldjump"/>
            <a:extLst>
              <a:ext uri="{FF2B5EF4-FFF2-40B4-BE49-F238E27FC236}">
                <a16:creationId xmlns:a16="http://schemas.microsoft.com/office/drawing/2014/main" id="{EB0A6029-4245-005B-F9C2-57C6B45D6CB9}"/>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8" action="ppaction://hlinksldjump">
                  <a:extLst>
                    <a:ext uri="{A12FA001-AC4F-418D-AE19-62706E023703}">
                      <ahyp:hlinkClr xmlns:ahyp="http://schemas.microsoft.com/office/drawing/2018/hyperlinkcolor" val="tx"/>
                    </a:ext>
                  </a:extLst>
                </a:hlinkClick>
              </a:rPr>
              <a:t>2.2</a:t>
            </a:r>
            <a:endParaRPr lang="en-AU" sz="1600" b="1">
              <a:solidFill>
                <a:schemeClr val="bg1"/>
              </a:solidFill>
              <a:latin typeface="Arial"/>
              <a:cs typeface="Arial"/>
            </a:endParaRPr>
          </a:p>
        </p:txBody>
      </p:sp>
      <p:sp>
        <p:nvSpPr>
          <p:cNvPr id="22" name="TextBox 25">
            <a:hlinkClick r:id="rId7" action="ppaction://hlinksldjump"/>
            <a:extLst>
              <a:ext uri="{FF2B5EF4-FFF2-40B4-BE49-F238E27FC236}">
                <a16:creationId xmlns:a16="http://schemas.microsoft.com/office/drawing/2014/main" id="{591E24CC-FF3D-55F2-9898-D031CBB39E3D}"/>
              </a:ext>
            </a:extLst>
          </p:cNvPr>
          <p:cNvSpPr txBox="1"/>
          <p:nvPr/>
        </p:nvSpPr>
        <p:spPr>
          <a:xfrm>
            <a:off x="2219356" y="2492538"/>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8" action="ppaction://hlinksldjump"/>
              </a:rPr>
              <a:t>Interactions in an ecosystem</a:t>
            </a:r>
            <a:endParaRPr lang="en-GB" sz="1600" b="1">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D3E7E767-AF66-0060-D30B-31AF7BFDFB87}"/>
              </a:ext>
              <a:ext uri="{C183D7F6-B498-43B3-948B-1728B52AA6E4}">
                <adec:decorative xmlns:adec="http://schemas.microsoft.com/office/drawing/2017/decorative" val="1"/>
              </a:ext>
            </a:extLst>
          </p:cNvPr>
          <p:cNvSpPr/>
          <p:nvPr/>
        </p:nvSpPr>
        <p:spPr>
          <a:xfrm>
            <a:off x="1720155" y="325654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FD125293-C352-4126-1866-60EAE14BB4CC}"/>
              </a:ext>
            </a:extLst>
          </p:cNvPr>
          <p:cNvSpPr/>
          <p:nvPr/>
        </p:nvSpPr>
        <p:spPr>
          <a:xfrm>
            <a:off x="116462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9" action="ppaction://hlinksldjump">
                  <a:extLst>
                    <a:ext uri="{A12FA001-AC4F-418D-AE19-62706E023703}">
                      <ahyp:hlinkClr xmlns:ahyp="http://schemas.microsoft.com/office/drawing/2018/hyperlinkcolor" val="tx"/>
                    </a:ext>
                  </a:extLst>
                </a:hlinkClick>
              </a:rPr>
              <a:t>2.3</a:t>
            </a:r>
            <a:endParaRPr lang="en-AU" sz="1600" b="1">
              <a:solidFill>
                <a:schemeClr val="bg1"/>
              </a:solidFill>
              <a:latin typeface="Arial"/>
              <a:cs typeface="Arial"/>
            </a:endParaRPr>
          </a:p>
        </p:txBody>
      </p:sp>
      <p:sp>
        <p:nvSpPr>
          <p:cNvPr id="25" name="TextBox 25">
            <a:extLst>
              <a:ext uri="{FF2B5EF4-FFF2-40B4-BE49-F238E27FC236}">
                <a16:creationId xmlns:a16="http://schemas.microsoft.com/office/drawing/2014/main" id="{AEA9F300-EEB9-8242-2A33-1A0C422E2A6B}"/>
              </a:ext>
            </a:extLst>
          </p:cNvPr>
          <p:cNvSpPr txBox="1"/>
          <p:nvPr/>
        </p:nvSpPr>
        <p:spPr>
          <a:xfrm>
            <a:off x="2233743" y="349967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a:latin typeface="Arial" panose="020B0604020202020204" pitchFamily="34" charset="0"/>
                <a:cs typeface="Arial" panose="020B0604020202020204" pitchFamily="34" charset="0"/>
                <a:hlinkClick r:id="rId9" action="ppaction://hlinksldjump"/>
              </a:rPr>
              <a:t>Energy and matter in ecosystems</a:t>
            </a:r>
            <a:endParaRPr lang="en-GB" sz="1600" b="1">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F33FE25B-5EC7-0F54-D0EA-7CD63D3447F9}"/>
              </a:ext>
              <a:ext uri="{C183D7F6-B498-43B3-948B-1728B52AA6E4}">
                <adec:decorative xmlns:adec="http://schemas.microsoft.com/office/drawing/2017/decorative" val="1"/>
              </a:ext>
            </a:extLst>
          </p:cNvPr>
          <p:cNvSpPr/>
          <p:nvPr/>
        </p:nvSpPr>
        <p:spPr>
          <a:xfrm>
            <a:off x="1725492" y="42452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rId3" action="ppaction://hlinksldjump"/>
            <a:extLst>
              <a:ext uri="{FF2B5EF4-FFF2-40B4-BE49-F238E27FC236}">
                <a16:creationId xmlns:a16="http://schemas.microsoft.com/office/drawing/2014/main" id="{D8603FEA-D265-AD69-9DFA-FE57A1CAC097}"/>
              </a:ext>
            </a:extLst>
          </p:cNvPr>
          <p:cNvSpPr/>
          <p:nvPr/>
        </p:nvSpPr>
        <p:spPr>
          <a:xfrm>
            <a:off x="1169960" y="43281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0" action="ppaction://hlinksldjump">
                  <a:extLst>
                    <a:ext uri="{A12FA001-AC4F-418D-AE19-62706E023703}">
                      <ahyp:hlinkClr xmlns:ahyp="http://schemas.microsoft.com/office/drawing/2018/hyperlinkcolor" val="tx"/>
                    </a:ext>
                  </a:extLst>
                </a:hlinkClick>
              </a:rPr>
              <a:t>2.4</a:t>
            </a:r>
            <a:endParaRPr lang="en-AU" sz="1600" b="1">
              <a:solidFill>
                <a:schemeClr val="bg1"/>
              </a:solidFill>
              <a:latin typeface="Arial"/>
              <a:cs typeface="Arial"/>
            </a:endParaRPr>
          </a:p>
        </p:txBody>
      </p:sp>
      <p:sp>
        <p:nvSpPr>
          <p:cNvPr id="28" name="TextBox 25">
            <a:extLst>
              <a:ext uri="{FF2B5EF4-FFF2-40B4-BE49-F238E27FC236}">
                <a16:creationId xmlns:a16="http://schemas.microsoft.com/office/drawing/2014/main" id="{B5BB0C84-0049-1160-E94E-728C7DC99050}"/>
              </a:ext>
            </a:extLst>
          </p:cNvPr>
          <p:cNvSpPr txBox="1"/>
          <p:nvPr/>
        </p:nvSpPr>
        <p:spPr>
          <a:xfrm>
            <a:off x="2239080" y="448834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0" action="ppaction://hlinksldjump"/>
              </a:rPr>
              <a:t>A local ecosystem</a:t>
            </a:r>
            <a:endParaRPr lang="en-GB" sz="1600" b="1">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9588DD7A-7D2B-904F-9DF6-00E15B741517}"/>
              </a:ext>
              <a:ext uri="{C183D7F6-B498-43B3-948B-1728B52AA6E4}">
                <adec:decorative xmlns:adec="http://schemas.microsoft.com/office/drawing/2017/decorative" val="1"/>
              </a:ext>
            </a:extLst>
          </p:cNvPr>
          <p:cNvSpPr/>
          <p:nvPr/>
        </p:nvSpPr>
        <p:spPr>
          <a:xfrm>
            <a:off x="1745960" y="523225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0" name="Oval 29">
            <a:extLst>
              <a:ext uri="{FF2B5EF4-FFF2-40B4-BE49-F238E27FC236}">
                <a16:creationId xmlns:a16="http://schemas.microsoft.com/office/drawing/2014/main" id="{65DF5AF8-F7E3-C901-1A69-979719F8A4FE}"/>
              </a:ext>
            </a:extLst>
          </p:cNvPr>
          <p:cNvSpPr/>
          <p:nvPr/>
        </p:nvSpPr>
        <p:spPr>
          <a:xfrm>
            <a:off x="1190428" y="531517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2.5</a:t>
            </a:r>
            <a:endParaRPr lang="en-AU" sz="1600" b="1">
              <a:solidFill>
                <a:schemeClr val="bg1"/>
              </a:solidFill>
              <a:latin typeface="Arial"/>
              <a:cs typeface="Arial"/>
            </a:endParaRPr>
          </a:p>
        </p:txBody>
      </p:sp>
      <p:sp>
        <p:nvSpPr>
          <p:cNvPr id="31" name="TextBox 25">
            <a:extLst>
              <a:ext uri="{FF2B5EF4-FFF2-40B4-BE49-F238E27FC236}">
                <a16:creationId xmlns:a16="http://schemas.microsoft.com/office/drawing/2014/main" id="{766F86C1-F9A5-A274-C283-BA0EE0CA7250}"/>
              </a:ext>
            </a:extLst>
          </p:cNvPr>
          <p:cNvSpPr txBox="1"/>
          <p:nvPr/>
        </p:nvSpPr>
        <p:spPr>
          <a:xfrm>
            <a:off x="2219356" y="546715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1" action="ppaction://hlinksldjump"/>
              </a:rPr>
              <a:t>Ecological energy pyramids</a:t>
            </a:r>
            <a:endParaRPr lang="en-GB" sz="1600" b="1">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5D766334-8B11-0577-D944-E006C3B1E8C5}"/>
              </a:ext>
              <a:ext uri="{C183D7F6-B498-43B3-948B-1728B52AA6E4}">
                <adec:decorative xmlns:adec="http://schemas.microsoft.com/office/drawing/2017/decorative" val="1"/>
              </a:ext>
            </a:extLst>
          </p:cNvPr>
          <p:cNvSpPr/>
          <p:nvPr/>
        </p:nvSpPr>
        <p:spPr>
          <a:xfrm>
            <a:off x="7647706" y="1274761"/>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5" name="Oval 44">
            <a:hlinkClick r:id="rId3" action="ppaction://hlinksldjump"/>
            <a:extLst>
              <a:ext uri="{FF2B5EF4-FFF2-40B4-BE49-F238E27FC236}">
                <a16:creationId xmlns:a16="http://schemas.microsoft.com/office/drawing/2014/main" id="{66A08AF6-9EAA-6919-87BF-C3D600BC7291}"/>
              </a:ext>
            </a:extLst>
          </p:cNvPr>
          <p:cNvSpPr/>
          <p:nvPr/>
        </p:nvSpPr>
        <p:spPr>
          <a:xfrm>
            <a:off x="7185904"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2.6</a:t>
            </a:r>
            <a:endParaRPr lang="en-AU" sz="1600" b="1">
              <a:solidFill>
                <a:schemeClr val="bg1"/>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18DBF11E-E13F-E666-5CF2-86D6C3DF6679}"/>
              </a:ext>
            </a:extLst>
          </p:cNvPr>
          <p:cNvSpPr txBox="1"/>
          <p:nvPr/>
        </p:nvSpPr>
        <p:spPr>
          <a:xfrm>
            <a:off x="8255024" y="1517893"/>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2" action="ppaction://hlinksldjump"/>
              </a:rPr>
              <a:t>Changes in populations</a:t>
            </a:r>
            <a:endParaRPr lang="en-GB" sz="1600" b="1">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A03EA63E-D578-6A0E-2B08-AF39B318A076}"/>
              </a:ext>
              <a:ext uri="{C183D7F6-B498-43B3-948B-1728B52AA6E4}">
                <adec:decorative xmlns:adec="http://schemas.microsoft.com/office/drawing/2017/decorative" val="1"/>
              </a:ext>
            </a:extLst>
          </p:cNvPr>
          <p:cNvSpPr/>
          <p:nvPr/>
        </p:nvSpPr>
        <p:spPr>
          <a:xfrm>
            <a:off x="7647706" y="22494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F1B6FC7D-DB84-2DF5-5A58-1CB750585DC7}"/>
              </a:ext>
            </a:extLst>
          </p:cNvPr>
          <p:cNvSpPr/>
          <p:nvPr/>
        </p:nvSpPr>
        <p:spPr>
          <a:xfrm>
            <a:off x="7185904" y="233232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3" action="ppaction://hlinksldjump">
                  <a:extLst>
                    <a:ext uri="{A12FA001-AC4F-418D-AE19-62706E023703}">
                      <ahyp:hlinkClr xmlns:ahyp="http://schemas.microsoft.com/office/drawing/2018/hyperlinkcolor" val="tx"/>
                    </a:ext>
                  </a:extLst>
                </a:hlinkClick>
              </a:rPr>
              <a:t>2.7</a:t>
            </a:r>
            <a:endParaRPr lang="en-AU" sz="1600" b="1">
              <a:solidFill>
                <a:schemeClr val="bg1"/>
              </a:solidFill>
              <a:latin typeface="Arial"/>
              <a:cs typeface="Arial"/>
            </a:endParaRPr>
          </a:p>
        </p:txBody>
      </p:sp>
      <p:sp>
        <p:nvSpPr>
          <p:cNvPr id="43" name="TextBox 25">
            <a:hlinkClick r:id="rId14" action="ppaction://hlinksldjump"/>
            <a:extLst>
              <a:ext uri="{FF2B5EF4-FFF2-40B4-BE49-F238E27FC236}">
                <a16:creationId xmlns:a16="http://schemas.microsoft.com/office/drawing/2014/main" id="{22578FBB-4E1C-70AF-D4AC-B3FABA1584FE}"/>
              </a:ext>
            </a:extLst>
          </p:cNvPr>
          <p:cNvSpPr txBox="1"/>
          <p:nvPr/>
        </p:nvSpPr>
        <p:spPr>
          <a:xfrm>
            <a:off x="8255024" y="2492538"/>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b="1">
                <a:latin typeface="Arial" panose="020B0604020202020204" pitchFamily="34" charset="0"/>
                <a:cs typeface="Arial" panose="020B0604020202020204" pitchFamily="34" charset="0"/>
                <a:hlinkClick r:id="rId13" action="ppaction://hlinksldjump"/>
              </a:rPr>
              <a:t>Endangered and extinct species</a:t>
            </a:r>
            <a:endParaRPr lang="en-GB"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683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EB1311-60CF-AB72-F0A8-6D8613D9FC09}"/>
              </a:ext>
            </a:extLst>
          </p:cNvPr>
          <p:cNvSpPr>
            <a:spLocks noGrp="1"/>
          </p:cNvSpPr>
          <p:nvPr>
            <p:ph type="title"/>
          </p:nvPr>
        </p:nvSpPr>
        <p:spPr/>
        <p:txBody>
          <a:bodyPr/>
          <a:lstStyle/>
          <a:p>
            <a:r>
              <a:rPr lang="en-AU"/>
              <a:t>1.2 Relating structure to function (1 of 5)</a:t>
            </a:r>
          </a:p>
        </p:txBody>
      </p:sp>
      <p:sp>
        <p:nvSpPr>
          <p:cNvPr id="4" name="Text Placeholder 3">
            <a:extLst>
              <a:ext uri="{FF2B5EF4-FFF2-40B4-BE49-F238E27FC236}">
                <a16:creationId xmlns:a16="http://schemas.microsoft.com/office/drawing/2014/main" id="{F9861B11-A313-C12F-BFA0-2DB9BCF035C4}"/>
              </a:ext>
            </a:extLst>
          </p:cNvPr>
          <p:cNvSpPr>
            <a:spLocks noGrp="1"/>
          </p:cNvSpPr>
          <p:nvPr>
            <p:ph type="body" sz="quarter" idx="18"/>
          </p:nvPr>
        </p:nvSpPr>
        <p:spPr/>
        <p:txBody>
          <a:bodyPr/>
          <a:lstStyle/>
          <a:p>
            <a:r>
              <a:rPr lang="en-AU"/>
              <a:t>Structures in the digestive system – the oesophagus</a:t>
            </a:r>
          </a:p>
        </p:txBody>
      </p:sp>
      <p:sp>
        <p:nvSpPr>
          <p:cNvPr id="11" name="Rectangle: Rounded Corners 10">
            <a:extLst>
              <a:ext uri="{FF2B5EF4-FFF2-40B4-BE49-F238E27FC236}">
                <a16:creationId xmlns:a16="http://schemas.microsoft.com/office/drawing/2014/main" id="{5E74E582-BDF3-2D19-7A62-2161C4F033B2}"/>
              </a:ext>
            </a:extLst>
          </p:cNvPr>
          <p:cNvSpPr/>
          <p:nvPr/>
        </p:nvSpPr>
        <p:spPr>
          <a:xfrm>
            <a:off x="769763" y="1646429"/>
            <a:ext cx="3833178"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Smooth muscle cell</a:t>
            </a:r>
          </a:p>
        </p:txBody>
      </p:sp>
      <p:pic>
        <p:nvPicPr>
          <p:cNvPr id="9" name="Picture 8" descr="A diagram of a smooth muscle cell.">
            <a:extLst>
              <a:ext uri="{FF2B5EF4-FFF2-40B4-BE49-F238E27FC236}">
                <a16:creationId xmlns:a16="http://schemas.microsoft.com/office/drawing/2014/main" id="{2AADFB39-9BC8-5F99-571E-53127BD2B86E}"/>
              </a:ext>
            </a:extLst>
          </p:cNvPr>
          <p:cNvPicPr>
            <a:picLocks noChangeAspect="1"/>
          </p:cNvPicPr>
          <p:nvPr/>
        </p:nvPicPr>
        <p:blipFill>
          <a:blip r:embed="rId3"/>
          <a:stretch>
            <a:fillRect/>
          </a:stretch>
        </p:blipFill>
        <p:spPr>
          <a:xfrm>
            <a:off x="1578999" y="2996508"/>
            <a:ext cx="2209230" cy="1225023"/>
          </a:xfrm>
          <a:prstGeom prst="rect">
            <a:avLst/>
          </a:prstGeom>
        </p:spPr>
      </p:pic>
      <p:sp>
        <p:nvSpPr>
          <p:cNvPr id="14" name="Rectangle: Rounded Corners 13">
            <a:extLst>
              <a:ext uri="{FF2B5EF4-FFF2-40B4-BE49-F238E27FC236}">
                <a16:creationId xmlns:a16="http://schemas.microsoft.com/office/drawing/2014/main" id="{261BFE67-9828-14BE-3D4A-7E93712D0191}"/>
              </a:ext>
            </a:extLst>
          </p:cNvPr>
          <p:cNvSpPr/>
          <p:nvPr/>
        </p:nvSpPr>
        <p:spPr>
          <a:xfrm>
            <a:off x="769763" y="4419600"/>
            <a:ext cx="3833178" cy="1832443"/>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342900" indent="-342900" algn="ctr">
              <a:lnSpc>
                <a:spcPct val="150000"/>
              </a:lnSpc>
              <a:buFont typeface="Arial" panose="020B0604020202020204" pitchFamily="34" charset="0"/>
              <a:buChar char="•"/>
            </a:pPr>
            <a:r>
              <a:rPr lang="en-AU" sz="1800">
                <a:solidFill>
                  <a:schemeClr val="tx1"/>
                </a:solidFill>
              </a:rPr>
              <a:t>Smooth muscle cells are long and stretchy</a:t>
            </a:r>
          </a:p>
          <a:p>
            <a:pPr marL="342900" indent="-342900" algn="ctr">
              <a:lnSpc>
                <a:spcPct val="150000"/>
              </a:lnSpc>
              <a:buFont typeface="Arial" panose="020B0604020202020204" pitchFamily="34" charset="0"/>
              <a:buChar char="•"/>
            </a:pPr>
            <a:r>
              <a:rPr lang="en-AU" sz="1800">
                <a:solidFill>
                  <a:schemeClr val="tx1"/>
                </a:solidFill>
              </a:rPr>
              <a:t>They are able to contract and relax</a:t>
            </a:r>
          </a:p>
        </p:txBody>
      </p:sp>
      <p:sp>
        <p:nvSpPr>
          <p:cNvPr id="12" name="Rectangle: Rounded Corners 11">
            <a:extLst>
              <a:ext uri="{FF2B5EF4-FFF2-40B4-BE49-F238E27FC236}">
                <a16:creationId xmlns:a16="http://schemas.microsoft.com/office/drawing/2014/main" id="{439F34BE-5B3D-5E5D-E5ED-03B149C1BC2E}"/>
              </a:ext>
            </a:extLst>
          </p:cNvPr>
          <p:cNvSpPr/>
          <p:nvPr/>
        </p:nvSpPr>
        <p:spPr>
          <a:xfrm>
            <a:off x="6442211" y="1108446"/>
            <a:ext cx="4007349" cy="9852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000"/>
              <a:t>How does its structure support digestive system function?</a:t>
            </a:r>
          </a:p>
        </p:txBody>
      </p:sp>
      <p:sp>
        <p:nvSpPr>
          <p:cNvPr id="13" name="Rectangle: Rounded Corners 12">
            <a:extLst>
              <a:ext uri="{FF2B5EF4-FFF2-40B4-BE49-F238E27FC236}">
                <a16:creationId xmlns:a16="http://schemas.microsoft.com/office/drawing/2014/main" id="{5B93F4A3-3CBD-66C9-A82F-308392E1D966}"/>
              </a:ext>
            </a:extLst>
          </p:cNvPr>
          <p:cNvSpPr/>
          <p:nvPr/>
        </p:nvSpPr>
        <p:spPr>
          <a:xfrm>
            <a:off x="5220834" y="2093708"/>
            <a:ext cx="6450104" cy="4676889"/>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342900" indent="-342900" algn="ctr">
              <a:lnSpc>
                <a:spcPct val="150000"/>
              </a:lnSpc>
              <a:buFont typeface="Arial" panose="020B0604020202020204" pitchFamily="34" charset="0"/>
              <a:buChar char="•"/>
            </a:pPr>
            <a:r>
              <a:rPr lang="en-AU" sz="2000" dirty="0">
                <a:solidFill>
                  <a:schemeClr val="tx1"/>
                </a:solidFill>
              </a:rPr>
              <a:t>Oesophagus walls are able to squeeze (contract) and relax in waves due to the long and stretchy structure of smooth muscle cells.</a:t>
            </a:r>
          </a:p>
          <a:p>
            <a:pPr marL="342900" indent="-342900" algn="ctr">
              <a:lnSpc>
                <a:spcPct val="150000"/>
              </a:lnSpc>
              <a:buFont typeface="Arial" panose="020B0604020202020204" pitchFamily="34" charset="0"/>
              <a:buChar char="•"/>
            </a:pPr>
            <a:r>
              <a:rPr lang="en-AU" sz="2000" dirty="0">
                <a:solidFill>
                  <a:schemeClr val="tx1"/>
                </a:solidFill>
              </a:rPr>
              <a:t>This involuntary contraction and relaxation of the muscles in the oesophagus create a wave like motion that pushes the food from the mouth into the stomach for further digestion to occur.</a:t>
            </a:r>
          </a:p>
        </p:txBody>
      </p:sp>
      <p:sp>
        <p:nvSpPr>
          <p:cNvPr id="7" name="TextBox 6">
            <a:extLst>
              <a:ext uri="{FF2B5EF4-FFF2-40B4-BE49-F238E27FC236}">
                <a16:creationId xmlns:a16="http://schemas.microsoft.com/office/drawing/2014/main" id="{22E58984-CF45-8D38-3368-58A08274BC59}"/>
              </a:ext>
              <a:ext uri="{C183D7F6-B498-43B3-948B-1728B52AA6E4}">
                <adec:decorative xmlns:adec="http://schemas.microsoft.com/office/drawing/2017/decorative" val="1"/>
              </a:ext>
            </a:extLst>
          </p:cNvPr>
          <p:cNvSpPr txBox="1"/>
          <p:nvPr/>
        </p:nvSpPr>
        <p:spPr>
          <a:xfrm>
            <a:off x="95310" y="6383663"/>
            <a:ext cx="5182084"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E307D7A1-E517-4E8A-6B39-DC7B541C62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41231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9F2C3-7C49-37FE-C2C3-801BC54B92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1935EE-5501-61F8-6FB0-1A88E65016DD}"/>
              </a:ext>
            </a:extLst>
          </p:cNvPr>
          <p:cNvSpPr>
            <a:spLocks noGrp="1"/>
          </p:cNvSpPr>
          <p:nvPr>
            <p:ph type="title"/>
          </p:nvPr>
        </p:nvSpPr>
        <p:spPr/>
        <p:txBody>
          <a:bodyPr/>
          <a:lstStyle/>
          <a:p>
            <a:r>
              <a:rPr lang="en-AU"/>
              <a:t>1.2 Relating structure to function (2 of 5)</a:t>
            </a:r>
          </a:p>
        </p:txBody>
      </p:sp>
      <p:sp>
        <p:nvSpPr>
          <p:cNvPr id="4" name="Text Placeholder 3">
            <a:extLst>
              <a:ext uri="{FF2B5EF4-FFF2-40B4-BE49-F238E27FC236}">
                <a16:creationId xmlns:a16="http://schemas.microsoft.com/office/drawing/2014/main" id="{368BC9E1-8ECE-3B51-A06F-90B0AE8B38D0}"/>
              </a:ext>
            </a:extLst>
          </p:cNvPr>
          <p:cNvSpPr>
            <a:spLocks noGrp="1"/>
          </p:cNvSpPr>
          <p:nvPr>
            <p:ph type="body" sz="quarter" idx="18"/>
          </p:nvPr>
        </p:nvSpPr>
        <p:spPr/>
        <p:txBody>
          <a:bodyPr/>
          <a:lstStyle/>
          <a:p>
            <a:r>
              <a:rPr lang="en-AU"/>
              <a:t>Structures in the digestive system – the stomach</a:t>
            </a:r>
          </a:p>
        </p:txBody>
      </p:sp>
      <p:sp>
        <p:nvSpPr>
          <p:cNvPr id="11" name="Rectangle: Rounded Corners 10">
            <a:extLst>
              <a:ext uri="{FF2B5EF4-FFF2-40B4-BE49-F238E27FC236}">
                <a16:creationId xmlns:a16="http://schemas.microsoft.com/office/drawing/2014/main" id="{7C986C0A-0851-40B9-98E0-EB30CB52EF6D}"/>
              </a:ext>
            </a:extLst>
          </p:cNvPr>
          <p:cNvSpPr/>
          <p:nvPr/>
        </p:nvSpPr>
        <p:spPr>
          <a:xfrm>
            <a:off x="769763" y="1600709"/>
            <a:ext cx="3833178"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Epithelial cell</a:t>
            </a:r>
          </a:p>
        </p:txBody>
      </p:sp>
      <p:pic>
        <p:nvPicPr>
          <p:cNvPr id="6" name="Picture 5" descr="A diagram of a type of epithelial cell, parietal cell.">
            <a:extLst>
              <a:ext uri="{FF2B5EF4-FFF2-40B4-BE49-F238E27FC236}">
                <a16:creationId xmlns:a16="http://schemas.microsoft.com/office/drawing/2014/main" id="{B8960915-97B0-D0F1-7B00-1D4E8D265186}"/>
              </a:ext>
            </a:extLst>
          </p:cNvPr>
          <p:cNvPicPr>
            <a:picLocks noChangeAspect="1"/>
          </p:cNvPicPr>
          <p:nvPr/>
        </p:nvPicPr>
        <p:blipFill>
          <a:blip r:embed="rId3"/>
          <a:stretch>
            <a:fillRect/>
          </a:stretch>
        </p:blipFill>
        <p:spPr>
          <a:xfrm>
            <a:off x="1714667" y="2545756"/>
            <a:ext cx="1653374" cy="1677688"/>
          </a:xfrm>
          <a:prstGeom prst="rect">
            <a:avLst/>
          </a:prstGeom>
        </p:spPr>
      </p:pic>
      <p:sp>
        <p:nvSpPr>
          <p:cNvPr id="14" name="Rectangle: Rounded Corners 13">
            <a:extLst>
              <a:ext uri="{FF2B5EF4-FFF2-40B4-BE49-F238E27FC236}">
                <a16:creationId xmlns:a16="http://schemas.microsoft.com/office/drawing/2014/main" id="{FE66A9D3-3CE5-D7F6-5058-E0B32E0A97D8}"/>
              </a:ext>
            </a:extLst>
          </p:cNvPr>
          <p:cNvSpPr/>
          <p:nvPr/>
        </p:nvSpPr>
        <p:spPr>
          <a:xfrm>
            <a:off x="663313" y="4223444"/>
            <a:ext cx="4046077" cy="2116099"/>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algn="ctr">
              <a:lnSpc>
                <a:spcPct val="150000"/>
              </a:lnSpc>
              <a:buFont typeface="Arial" panose="020B0604020202020204" pitchFamily="34" charset="0"/>
              <a:buChar char="•"/>
            </a:pPr>
            <a:r>
              <a:rPr lang="en-AU" sz="1800">
                <a:solidFill>
                  <a:schemeClr val="tx1"/>
                </a:solidFill>
              </a:rPr>
              <a:t>There are different types of epithelial cells</a:t>
            </a:r>
          </a:p>
          <a:p>
            <a:pPr marL="285750" indent="-285750" algn="ctr">
              <a:lnSpc>
                <a:spcPct val="150000"/>
              </a:lnSpc>
              <a:buFont typeface="Arial" panose="020B0604020202020204" pitchFamily="34" charset="0"/>
              <a:buChar char="•"/>
            </a:pPr>
            <a:r>
              <a:rPr lang="en-AU" sz="1800">
                <a:solidFill>
                  <a:schemeClr val="tx1"/>
                </a:solidFill>
              </a:rPr>
              <a:t>Some are shaped to secrete hydrochloric acid and enzymes like the one shown above.</a:t>
            </a:r>
          </a:p>
        </p:txBody>
      </p:sp>
      <p:sp>
        <p:nvSpPr>
          <p:cNvPr id="12" name="Rectangle: Rounded Corners 11">
            <a:extLst>
              <a:ext uri="{FF2B5EF4-FFF2-40B4-BE49-F238E27FC236}">
                <a16:creationId xmlns:a16="http://schemas.microsoft.com/office/drawing/2014/main" id="{D76E13EB-5D15-48D2-CA72-1FD7EBC0FB06}"/>
              </a:ext>
            </a:extLst>
          </p:cNvPr>
          <p:cNvSpPr/>
          <p:nvPr/>
        </p:nvSpPr>
        <p:spPr>
          <a:xfrm>
            <a:off x="6572231" y="1048494"/>
            <a:ext cx="4007349"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000"/>
              <a:t>How does its structure support digestive system function?</a:t>
            </a:r>
          </a:p>
        </p:txBody>
      </p:sp>
      <p:sp>
        <p:nvSpPr>
          <p:cNvPr id="13" name="Rectangle: Rounded Corners 12">
            <a:extLst>
              <a:ext uri="{FF2B5EF4-FFF2-40B4-BE49-F238E27FC236}">
                <a16:creationId xmlns:a16="http://schemas.microsoft.com/office/drawing/2014/main" id="{EC572C8D-1544-E908-802C-1BDF22F229F6}"/>
              </a:ext>
            </a:extLst>
          </p:cNvPr>
          <p:cNvSpPr/>
          <p:nvPr/>
        </p:nvSpPr>
        <p:spPr>
          <a:xfrm>
            <a:off x="5350854" y="1907800"/>
            <a:ext cx="6450104" cy="4788199"/>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342900" indent="-342900" algn="ctr">
              <a:lnSpc>
                <a:spcPct val="150000"/>
              </a:lnSpc>
              <a:buFont typeface="Arial" panose="020B0604020202020204" pitchFamily="34" charset="0"/>
              <a:buChar char="•"/>
            </a:pPr>
            <a:endParaRPr lang="en-AU" sz="1800" dirty="0">
              <a:solidFill>
                <a:schemeClr val="tx1"/>
              </a:solidFill>
            </a:endParaRPr>
          </a:p>
          <a:p>
            <a:pPr marL="342900" indent="-342900" algn="ctr">
              <a:lnSpc>
                <a:spcPct val="150000"/>
              </a:lnSpc>
              <a:buFont typeface="Arial" panose="020B0604020202020204" pitchFamily="34" charset="0"/>
              <a:buChar char="•"/>
            </a:pPr>
            <a:r>
              <a:rPr lang="en-AU" sz="2000" dirty="0">
                <a:solidFill>
                  <a:schemeClr val="tx1"/>
                </a:solidFill>
              </a:rPr>
              <a:t>Epithelial cells are tightly packed and some make mucus to protect the stomach from acid.</a:t>
            </a:r>
          </a:p>
          <a:p>
            <a:pPr marL="342900" indent="-342900" algn="ctr">
              <a:lnSpc>
                <a:spcPct val="150000"/>
              </a:lnSpc>
              <a:buFont typeface="Arial" panose="020B0604020202020204" pitchFamily="34" charset="0"/>
              <a:buChar char="•"/>
            </a:pPr>
            <a:r>
              <a:rPr lang="en-AU" sz="2000" dirty="0">
                <a:solidFill>
                  <a:schemeClr val="tx1"/>
                </a:solidFill>
              </a:rPr>
              <a:t>They're built to secrete and protect, they help with chemical digestion and lining the stomach safely.</a:t>
            </a:r>
          </a:p>
          <a:p>
            <a:pPr marL="342900" indent="-342900" algn="ctr">
              <a:lnSpc>
                <a:spcPct val="150000"/>
              </a:lnSpc>
              <a:buFont typeface="Arial" panose="020B0604020202020204" pitchFamily="34" charset="0"/>
              <a:buChar char="•"/>
            </a:pPr>
            <a:r>
              <a:rPr lang="en-AU" sz="2000" dirty="0">
                <a:solidFill>
                  <a:schemeClr val="tx1"/>
                </a:solidFill>
              </a:rPr>
              <a:t>Smooth muscle cells are long and stretchy so they can squeeze (contract) and relax. </a:t>
            </a:r>
          </a:p>
          <a:p>
            <a:pPr marL="342900" indent="-342900" algn="ctr">
              <a:lnSpc>
                <a:spcPct val="150000"/>
              </a:lnSpc>
              <a:buFont typeface="Arial" panose="020B0604020202020204" pitchFamily="34" charset="0"/>
              <a:buChar char="•"/>
            </a:pPr>
            <a:r>
              <a:rPr lang="en-AU" sz="2000" dirty="0">
                <a:solidFill>
                  <a:schemeClr val="tx1"/>
                </a:solidFill>
              </a:rPr>
              <a:t>They're layered in different directions so the stomach can twist and churn the food well (mechanical digestion).</a:t>
            </a:r>
          </a:p>
        </p:txBody>
      </p:sp>
      <p:sp>
        <p:nvSpPr>
          <p:cNvPr id="7" name="TextBox 6">
            <a:extLst>
              <a:ext uri="{FF2B5EF4-FFF2-40B4-BE49-F238E27FC236}">
                <a16:creationId xmlns:a16="http://schemas.microsoft.com/office/drawing/2014/main" id="{D11B2295-D9DE-A1B8-C74F-E41F98369F8E}"/>
              </a:ext>
              <a:ext uri="{C183D7F6-B498-43B3-948B-1728B52AA6E4}">
                <adec:decorative xmlns:adec="http://schemas.microsoft.com/office/drawing/2017/decorative" val="1"/>
              </a:ext>
            </a:extLst>
          </p:cNvPr>
          <p:cNvSpPr txBox="1"/>
          <p:nvPr/>
        </p:nvSpPr>
        <p:spPr>
          <a:xfrm>
            <a:off x="95310" y="6383663"/>
            <a:ext cx="5182084"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A8DD8DA8-1A19-B56C-4C46-AC4FF65B2B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7045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DC1A-8D2F-138E-19E1-82155F6CBF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E9B9D3-55C8-43C9-A1DB-81B6276479C3}"/>
              </a:ext>
            </a:extLst>
          </p:cNvPr>
          <p:cNvSpPr>
            <a:spLocks noGrp="1"/>
          </p:cNvSpPr>
          <p:nvPr>
            <p:ph type="title"/>
          </p:nvPr>
        </p:nvSpPr>
        <p:spPr/>
        <p:txBody>
          <a:bodyPr/>
          <a:lstStyle/>
          <a:p>
            <a:r>
              <a:rPr lang="en-AU"/>
              <a:t>1.2 Relating structure to function (3 of 5)</a:t>
            </a:r>
          </a:p>
        </p:txBody>
      </p:sp>
      <p:sp>
        <p:nvSpPr>
          <p:cNvPr id="4" name="Text Placeholder 3">
            <a:extLst>
              <a:ext uri="{FF2B5EF4-FFF2-40B4-BE49-F238E27FC236}">
                <a16:creationId xmlns:a16="http://schemas.microsoft.com/office/drawing/2014/main" id="{1ED272F6-A3E1-E7D1-6DC8-5B453B3FF405}"/>
              </a:ext>
            </a:extLst>
          </p:cNvPr>
          <p:cNvSpPr>
            <a:spLocks noGrp="1"/>
          </p:cNvSpPr>
          <p:nvPr>
            <p:ph type="body" sz="quarter" idx="18"/>
          </p:nvPr>
        </p:nvSpPr>
        <p:spPr/>
        <p:txBody>
          <a:bodyPr/>
          <a:lstStyle/>
          <a:p>
            <a:r>
              <a:rPr lang="en-AU"/>
              <a:t>Structures in the digestive system – the small intestine</a:t>
            </a:r>
          </a:p>
        </p:txBody>
      </p:sp>
      <p:sp>
        <p:nvSpPr>
          <p:cNvPr id="11" name="Rectangle: Rounded Corners 10">
            <a:extLst>
              <a:ext uri="{FF2B5EF4-FFF2-40B4-BE49-F238E27FC236}">
                <a16:creationId xmlns:a16="http://schemas.microsoft.com/office/drawing/2014/main" id="{782DADBC-DFE2-ED99-0980-BDA9230B8B5C}"/>
              </a:ext>
            </a:extLst>
          </p:cNvPr>
          <p:cNvSpPr/>
          <p:nvPr/>
        </p:nvSpPr>
        <p:spPr>
          <a:xfrm>
            <a:off x="769763" y="1485729"/>
            <a:ext cx="3833178"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Epithelial cell</a:t>
            </a:r>
          </a:p>
        </p:txBody>
      </p:sp>
      <p:pic>
        <p:nvPicPr>
          <p:cNvPr id="6" name="Picture 5" descr="A diagram of a type of epithelial cell with microvilli.">
            <a:extLst>
              <a:ext uri="{FF2B5EF4-FFF2-40B4-BE49-F238E27FC236}">
                <a16:creationId xmlns:a16="http://schemas.microsoft.com/office/drawing/2014/main" id="{F752E011-1E97-EDD6-B9E8-80EA6E55DD69}"/>
              </a:ext>
            </a:extLst>
          </p:cNvPr>
          <p:cNvPicPr>
            <a:picLocks noChangeAspect="1"/>
          </p:cNvPicPr>
          <p:nvPr/>
        </p:nvPicPr>
        <p:blipFill>
          <a:blip r:embed="rId3"/>
          <a:stretch>
            <a:fillRect/>
          </a:stretch>
        </p:blipFill>
        <p:spPr>
          <a:xfrm>
            <a:off x="2316720" y="2415412"/>
            <a:ext cx="739263" cy="1731987"/>
          </a:xfrm>
          <a:prstGeom prst="rect">
            <a:avLst/>
          </a:prstGeom>
        </p:spPr>
      </p:pic>
      <p:sp>
        <p:nvSpPr>
          <p:cNvPr id="14" name="Rectangle: Rounded Corners 13">
            <a:extLst>
              <a:ext uri="{FF2B5EF4-FFF2-40B4-BE49-F238E27FC236}">
                <a16:creationId xmlns:a16="http://schemas.microsoft.com/office/drawing/2014/main" id="{B1C55646-9765-DA3D-26E2-0F5E935E23FC}"/>
              </a:ext>
            </a:extLst>
          </p:cNvPr>
          <p:cNvSpPr/>
          <p:nvPr/>
        </p:nvSpPr>
        <p:spPr>
          <a:xfrm>
            <a:off x="655320" y="4177879"/>
            <a:ext cx="4023821" cy="2205784"/>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algn="ctr">
              <a:lnSpc>
                <a:spcPct val="150000"/>
              </a:lnSpc>
              <a:buFont typeface="Arial" panose="020B0604020202020204" pitchFamily="34" charset="0"/>
              <a:buChar char="•"/>
            </a:pPr>
            <a:r>
              <a:rPr lang="en-AU" sz="1800">
                <a:solidFill>
                  <a:schemeClr val="tx1"/>
                </a:solidFill>
              </a:rPr>
              <a:t>There are different types of epithelial cells</a:t>
            </a:r>
          </a:p>
          <a:p>
            <a:pPr marL="285750" indent="-285750" algn="ctr">
              <a:lnSpc>
                <a:spcPct val="150000"/>
              </a:lnSpc>
              <a:buFont typeface="Arial" panose="020B0604020202020204" pitchFamily="34" charset="0"/>
              <a:buChar char="•"/>
            </a:pPr>
            <a:r>
              <a:rPr lang="en-AU" sz="1800">
                <a:solidFill>
                  <a:schemeClr val="tx1"/>
                </a:solidFill>
              </a:rPr>
              <a:t>The surface of the epithelial cells shown above are covered in tiny finger-like shapes (microvilli).</a:t>
            </a:r>
          </a:p>
        </p:txBody>
      </p:sp>
      <p:sp>
        <p:nvSpPr>
          <p:cNvPr id="12" name="Rectangle: Rounded Corners 11">
            <a:extLst>
              <a:ext uri="{FF2B5EF4-FFF2-40B4-BE49-F238E27FC236}">
                <a16:creationId xmlns:a16="http://schemas.microsoft.com/office/drawing/2014/main" id="{9851824C-2EEF-27D6-2196-694BA491907E}"/>
              </a:ext>
            </a:extLst>
          </p:cNvPr>
          <p:cNvSpPr/>
          <p:nvPr/>
        </p:nvSpPr>
        <p:spPr>
          <a:xfrm>
            <a:off x="6615271" y="1268912"/>
            <a:ext cx="4007349"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000"/>
              <a:t>How does its structure support digestive system function?</a:t>
            </a:r>
          </a:p>
        </p:txBody>
      </p:sp>
      <p:sp>
        <p:nvSpPr>
          <p:cNvPr id="13" name="Rectangle: Rounded Corners 12">
            <a:extLst>
              <a:ext uri="{FF2B5EF4-FFF2-40B4-BE49-F238E27FC236}">
                <a16:creationId xmlns:a16="http://schemas.microsoft.com/office/drawing/2014/main" id="{C51C84A5-CA8A-989E-AEDC-B8A9708A3CC2}"/>
              </a:ext>
            </a:extLst>
          </p:cNvPr>
          <p:cNvSpPr/>
          <p:nvPr/>
        </p:nvSpPr>
        <p:spPr>
          <a:xfrm>
            <a:off x="5393894" y="2119552"/>
            <a:ext cx="6450104" cy="4676889"/>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342900" indent="-342900" algn="ctr">
              <a:lnSpc>
                <a:spcPct val="150000"/>
              </a:lnSpc>
              <a:buFont typeface="Arial" panose="020B0604020202020204" pitchFamily="34" charset="0"/>
              <a:buChar char="•"/>
            </a:pPr>
            <a:endParaRPr lang="en-AU" sz="2000" dirty="0">
              <a:solidFill>
                <a:schemeClr val="tx1"/>
              </a:solidFill>
            </a:endParaRPr>
          </a:p>
          <a:p>
            <a:pPr marL="342900" indent="-342900" algn="ctr">
              <a:lnSpc>
                <a:spcPct val="150000"/>
              </a:lnSpc>
              <a:buFont typeface="Arial" panose="020B0604020202020204" pitchFamily="34" charset="0"/>
              <a:buChar char="•"/>
            </a:pPr>
            <a:r>
              <a:rPr lang="en-AU" sz="2000" dirty="0">
                <a:solidFill>
                  <a:schemeClr val="tx1"/>
                </a:solidFill>
              </a:rPr>
              <a:t>Microvilli on the surface of the epithelial cells make the surface area of the cell much bigger. This means the cells can absorb more nutrients faster.</a:t>
            </a:r>
          </a:p>
          <a:p>
            <a:pPr marL="342900" indent="-342900" algn="ctr">
              <a:lnSpc>
                <a:spcPct val="150000"/>
              </a:lnSpc>
              <a:buFont typeface="Arial" panose="020B0604020202020204" pitchFamily="34" charset="0"/>
              <a:buChar char="•"/>
            </a:pPr>
            <a:r>
              <a:rPr lang="en-AU" sz="2000" dirty="0">
                <a:solidFill>
                  <a:schemeClr val="tx1"/>
                </a:solidFill>
              </a:rPr>
              <a:t>The cells are thin and tightly packed, so nutrients can easily pass through the cells and enter the blood, allowing more efficient absorption of nutrients.</a:t>
            </a:r>
          </a:p>
        </p:txBody>
      </p:sp>
      <p:sp>
        <p:nvSpPr>
          <p:cNvPr id="7" name="TextBox 6">
            <a:extLst>
              <a:ext uri="{FF2B5EF4-FFF2-40B4-BE49-F238E27FC236}">
                <a16:creationId xmlns:a16="http://schemas.microsoft.com/office/drawing/2014/main" id="{4EC0C3C6-046E-BBEE-F50C-9E57116F5A0A}"/>
              </a:ext>
              <a:ext uri="{C183D7F6-B498-43B3-948B-1728B52AA6E4}">
                <adec:decorative xmlns:adec="http://schemas.microsoft.com/office/drawing/2017/decorative" val="1"/>
              </a:ext>
            </a:extLst>
          </p:cNvPr>
          <p:cNvSpPr txBox="1"/>
          <p:nvPr/>
        </p:nvSpPr>
        <p:spPr>
          <a:xfrm>
            <a:off x="95310" y="6383663"/>
            <a:ext cx="5182084"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4178BF35-C66B-3488-C4E7-109A6A7B73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360495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19BF2-B067-40A6-EAE0-98253EEC54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083343-F6E5-B203-4089-A6C3FC37F369}"/>
              </a:ext>
            </a:extLst>
          </p:cNvPr>
          <p:cNvSpPr>
            <a:spLocks noGrp="1"/>
          </p:cNvSpPr>
          <p:nvPr>
            <p:ph type="title"/>
          </p:nvPr>
        </p:nvSpPr>
        <p:spPr/>
        <p:txBody>
          <a:bodyPr/>
          <a:lstStyle/>
          <a:p>
            <a:r>
              <a:rPr lang="en-AU"/>
              <a:t>1.2 Relating structure to function (4 of 5)</a:t>
            </a:r>
          </a:p>
        </p:txBody>
      </p:sp>
      <p:sp>
        <p:nvSpPr>
          <p:cNvPr id="4" name="Text Placeholder 3">
            <a:extLst>
              <a:ext uri="{FF2B5EF4-FFF2-40B4-BE49-F238E27FC236}">
                <a16:creationId xmlns:a16="http://schemas.microsoft.com/office/drawing/2014/main" id="{8657C623-6EFC-6E61-89EB-A1A7254F66F1}"/>
              </a:ext>
            </a:extLst>
          </p:cNvPr>
          <p:cNvSpPr>
            <a:spLocks noGrp="1"/>
          </p:cNvSpPr>
          <p:nvPr>
            <p:ph type="body" sz="quarter" idx="18"/>
          </p:nvPr>
        </p:nvSpPr>
        <p:spPr/>
        <p:txBody>
          <a:bodyPr/>
          <a:lstStyle/>
          <a:p>
            <a:r>
              <a:rPr lang="en-AU"/>
              <a:t>Structures in the digestive system – the large intestine</a:t>
            </a:r>
          </a:p>
        </p:txBody>
      </p:sp>
      <p:sp>
        <p:nvSpPr>
          <p:cNvPr id="11" name="Rectangle: Rounded Corners 10">
            <a:extLst>
              <a:ext uri="{FF2B5EF4-FFF2-40B4-BE49-F238E27FC236}">
                <a16:creationId xmlns:a16="http://schemas.microsoft.com/office/drawing/2014/main" id="{0E76DA7E-F8E0-0F85-519E-0F196701E32D}"/>
              </a:ext>
            </a:extLst>
          </p:cNvPr>
          <p:cNvSpPr/>
          <p:nvPr/>
        </p:nvSpPr>
        <p:spPr>
          <a:xfrm>
            <a:off x="769763" y="1554989"/>
            <a:ext cx="3833178"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Epithelial cell</a:t>
            </a:r>
          </a:p>
        </p:txBody>
      </p:sp>
      <p:pic>
        <p:nvPicPr>
          <p:cNvPr id="6" name="Picture 5" descr="A diagram of an epithelial cell with projections on the surface.">
            <a:extLst>
              <a:ext uri="{FF2B5EF4-FFF2-40B4-BE49-F238E27FC236}">
                <a16:creationId xmlns:a16="http://schemas.microsoft.com/office/drawing/2014/main" id="{3324F235-CBCF-0FCF-2CD1-A899AC009A87}"/>
              </a:ext>
            </a:extLst>
          </p:cNvPr>
          <p:cNvPicPr>
            <a:picLocks noChangeAspect="1"/>
          </p:cNvPicPr>
          <p:nvPr/>
        </p:nvPicPr>
        <p:blipFill>
          <a:blip r:embed="rId3"/>
          <a:stretch>
            <a:fillRect/>
          </a:stretch>
        </p:blipFill>
        <p:spPr>
          <a:xfrm>
            <a:off x="2056860" y="2505452"/>
            <a:ext cx="1258984" cy="1806724"/>
          </a:xfrm>
          <a:prstGeom prst="rect">
            <a:avLst/>
          </a:prstGeom>
        </p:spPr>
      </p:pic>
      <p:sp>
        <p:nvSpPr>
          <p:cNvPr id="14" name="Rectangle: Rounded Corners 13">
            <a:extLst>
              <a:ext uri="{FF2B5EF4-FFF2-40B4-BE49-F238E27FC236}">
                <a16:creationId xmlns:a16="http://schemas.microsoft.com/office/drawing/2014/main" id="{B359574E-CEEA-51F9-220E-3DA810ED8AAA}"/>
              </a:ext>
            </a:extLst>
          </p:cNvPr>
          <p:cNvSpPr/>
          <p:nvPr/>
        </p:nvSpPr>
        <p:spPr>
          <a:xfrm>
            <a:off x="769763" y="4428749"/>
            <a:ext cx="3833178" cy="1869014"/>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algn="ctr">
              <a:lnSpc>
                <a:spcPct val="150000"/>
              </a:lnSpc>
              <a:buFont typeface="Arial" panose="020B0604020202020204" pitchFamily="34" charset="0"/>
              <a:buChar char="•"/>
            </a:pPr>
            <a:r>
              <a:rPr lang="en-AU" sz="1800">
                <a:solidFill>
                  <a:schemeClr val="tx1"/>
                </a:solidFill>
              </a:rPr>
              <a:t>The surface of the water-absorbing epithelial cells are covered in projections to create a large surface area.</a:t>
            </a:r>
          </a:p>
        </p:txBody>
      </p:sp>
      <p:sp>
        <p:nvSpPr>
          <p:cNvPr id="12" name="Rectangle: Rounded Corners 11">
            <a:extLst>
              <a:ext uri="{FF2B5EF4-FFF2-40B4-BE49-F238E27FC236}">
                <a16:creationId xmlns:a16="http://schemas.microsoft.com/office/drawing/2014/main" id="{ABC8A652-A494-70C7-3855-2EEE250A9B12}"/>
              </a:ext>
            </a:extLst>
          </p:cNvPr>
          <p:cNvSpPr/>
          <p:nvPr/>
        </p:nvSpPr>
        <p:spPr>
          <a:xfrm>
            <a:off x="6634368" y="1232669"/>
            <a:ext cx="4007349"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000"/>
              <a:t>How does its structure support digestive system function?</a:t>
            </a:r>
          </a:p>
        </p:txBody>
      </p:sp>
      <p:sp>
        <p:nvSpPr>
          <p:cNvPr id="13" name="Rectangle: Rounded Corners 12">
            <a:extLst>
              <a:ext uri="{FF2B5EF4-FFF2-40B4-BE49-F238E27FC236}">
                <a16:creationId xmlns:a16="http://schemas.microsoft.com/office/drawing/2014/main" id="{EE25E3FF-362B-1DF9-FD52-B1B6E73FB8CC}"/>
              </a:ext>
            </a:extLst>
          </p:cNvPr>
          <p:cNvSpPr/>
          <p:nvPr/>
        </p:nvSpPr>
        <p:spPr>
          <a:xfrm>
            <a:off x="5347271" y="2090304"/>
            <a:ext cx="6450104" cy="4676889"/>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342900" indent="-342900" algn="ctr">
              <a:lnSpc>
                <a:spcPct val="150000"/>
              </a:lnSpc>
              <a:buFont typeface="Arial" panose="020B0604020202020204" pitchFamily="34" charset="0"/>
              <a:buChar char="•"/>
            </a:pPr>
            <a:endParaRPr lang="en-AU" sz="2000">
              <a:solidFill>
                <a:schemeClr val="tx1"/>
              </a:solidFill>
            </a:endParaRPr>
          </a:p>
          <a:p>
            <a:pPr marL="342900" indent="-342900" algn="ctr">
              <a:lnSpc>
                <a:spcPct val="150000"/>
              </a:lnSpc>
              <a:buFont typeface="Arial" panose="020B0604020202020204" pitchFamily="34" charset="0"/>
              <a:buChar char="•"/>
            </a:pPr>
            <a:r>
              <a:rPr lang="en-AU" sz="2000">
                <a:solidFill>
                  <a:schemeClr val="tx1"/>
                </a:solidFill>
              </a:rPr>
              <a:t>The lining of the large intestine is made up of specialised epithelial cells that are good at absorbing water. These cells are tightly packed to form a barrier, and they have a large surface area, though not as many microvilli as in the small intestine.</a:t>
            </a:r>
          </a:p>
          <a:p>
            <a:pPr marL="342900" indent="-342900" algn="ctr">
              <a:lnSpc>
                <a:spcPct val="150000"/>
              </a:lnSpc>
              <a:buFont typeface="Arial" panose="020B0604020202020204" pitchFamily="34" charset="0"/>
              <a:buChar char="•"/>
            </a:pPr>
            <a:r>
              <a:rPr lang="en-AU" sz="2000">
                <a:solidFill>
                  <a:schemeClr val="tx1"/>
                </a:solidFill>
              </a:rPr>
              <a:t>This structure allows the large intestine to absorb more water, allowing the body to retain water and forms solid waste.</a:t>
            </a:r>
          </a:p>
        </p:txBody>
      </p:sp>
      <p:sp>
        <p:nvSpPr>
          <p:cNvPr id="7" name="TextBox 6">
            <a:extLst>
              <a:ext uri="{FF2B5EF4-FFF2-40B4-BE49-F238E27FC236}">
                <a16:creationId xmlns:a16="http://schemas.microsoft.com/office/drawing/2014/main" id="{BB8F6CBF-FC80-8CFE-EA1D-210A08E76531}"/>
              </a:ext>
              <a:ext uri="{C183D7F6-B498-43B3-948B-1728B52AA6E4}">
                <adec:decorative xmlns:adec="http://schemas.microsoft.com/office/drawing/2017/decorative" val="1"/>
              </a:ext>
            </a:extLst>
          </p:cNvPr>
          <p:cNvSpPr txBox="1"/>
          <p:nvPr/>
        </p:nvSpPr>
        <p:spPr>
          <a:xfrm>
            <a:off x="95310" y="6383663"/>
            <a:ext cx="5182084"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8907F4BF-1FB7-94FC-3613-610A596F47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17061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C8AA-D8A2-F639-0C69-952282C8CE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7D90F8-CE02-4515-8F92-7E4DBB476436}"/>
              </a:ext>
            </a:extLst>
          </p:cNvPr>
          <p:cNvSpPr>
            <a:spLocks noGrp="1"/>
          </p:cNvSpPr>
          <p:nvPr>
            <p:ph type="title"/>
          </p:nvPr>
        </p:nvSpPr>
        <p:spPr/>
        <p:txBody>
          <a:bodyPr/>
          <a:lstStyle/>
          <a:p>
            <a:r>
              <a:rPr lang="en-AU"/>
              <a:t>1.2 Relating structure to function (5 of 5)</a:t>
            </a:r>
          </a:p>
        </p:txBody>
      </p:sp>
      <p:sp>
        <p:nvSpPr>
          <p:cNvPr id="4" name="Text Placeholder 3">
            <a:extLst>
              <a:ext uri="{FF2B5EF4-FFF2-40B4-BE49-F238E27FC236}">
                <a16:creationId xmlns:a16="http://schemas.microsoft.com/office/drawing/2014/main" id="{F0B8769E-A36B-F5BC-063E-C5FF4E96EFF9}"/>
              </a:ext>
            </a:extLst>
          </p:cNvPr>
          <p:cNvSpPr>
            <a:spLocks noGrp="1"/>
          </p:cNvSpPr>
          <p:nvPr>
            <p:ph type="body" sz="quarter" idx="18"/>
          </p:nvPr>
        </p:nvSpPr>
        <p:spPr/>
        <p:txBody>
          <a:bodyPr/>
          <a:lstStyle/>
          <a:p>
            <a:r>
              <a:rPr lang="en-AU"/>
              <a:t>Structures in the digestive system – the anus</a:t>
            </a:r>
          </a:p>
        </p:txBody>
      </p:sp>
      <p:sp>
        <p:nvSpPr>
          <p:cNvPr id="11" name="Rectangle: Rounded Corners 10">
            <a:extLst>
              <a:ext uri="{FF2B5EF4-FFF2-40B4-BE49-F238E27FC236}">
                <a16:creationId xmlns:a16="http://schemas.microsoft.com/office/drawing/2014/main" id="{B8ACB760-C4D5-675F-FFAC-8517DD1814F8}"/>
              </a:ext>
            </a:extLst>
          </p:cNvPr>
          <p:cNvSpPr/>
          <p:nvPr/>
        </p:nvSpPr>
        <p:spPr>
          <a:xfrm>
            <a:off x="769763" y="1539749"/>
            <a:ext cx="3833178"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Skeletal muscle cell</a:t>
            </a:r>
          </a:p>
        </p:txBody>
      </p:sp>
      <p:pic>
        <p:nvPicPr>
          <p:cNvPr id="6" name="Picture 5" descr="A diagram of a smooth muscle cell.">
            <a:extLst>
              <a:ext uri="{FF2B5EF4-FFF2-40B4-BE49-F238E27FC236}">
                <a16:creationId xmlns:a16="http://schemas.microsoft.com/office/drawing/2014/main" id="{944964BE-ACCD-39AF-82C9-D776A9C60214}"/>
              </a:ext>
            </a:extLst>
          </p:cNvPr>
          <p:cNvPicPr>
            <a:picLocks noChangeAspect="1"/>
          </p:cNvPicPr>
          <p:nvPr/>
        </p:nvPicPr>
        <p:blipFill>
          <a:blip r:embed="rId3"/>
          <a:stretch>
            <a:fillRect/>
          </a:stretch>
        </p:blipFill>
        <p:spPr>
          <a:xfrm>
            <a:off x="1000191" y="2900288"/>
            <a:ext cx="3372321" cy="1057423"/>
          </a:xfrm>
          <a:prstGeom prst="rect">
            <a:avLst/>
          </a:prstGeom>
        </p:spPr>
      </p:pic>
      <p:sp>
        <p:nvSpPr>
          <p:cNvPr id="14" name="Rectangle: Rounded Corners 13">
            <a:extLst>
              <a:ext uri="{FF2B5EF4-FFF2-40B4-BE49-F238E27FC236}">
                <a16:creationId xmlns:a16="http://schemas.microsoft.com/office/drawing/2014/main" id="{E2D3E792-496E-A142-CDC5-62B4FC8088D9}"/>
              </a:ext>
            </a:extLst>
          </p:cNvPr>
          <p:cNvSpPr/>
          <p:nvPr/>
        </p:nvSpPr>
        <p:spPr>
          <a:xfrm>
            <a:off x="769763" y="4443987"/>
            <a:ext cx="3833178" cy="1853776"/>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342900" indent="-342900" algn="ctr">
              <a:lnSpc>
                <a:spcPct val="150000"/>
              </a:lnSpc>
              <a:buFont typeface="Arial" panose="020B0604020202020204" pitchFamily="34" charset="0"/>
              <a:buChar char="•"/>
            </a:pPr>
            <a:r>
              <a:rPr lang="en-AU" sz="1800" dirty="0">
                <a:solidFill>
                  <a:schemeClr val="tx1"/>
                </a:solidFill>
              </a:rPr>
              <a:t>They are long, thick and striped cells.</a:t>
            </a:r>
          </a:p>
          <a:p>
            <a:pPr marL="342900" indent="-342900" algn="ctr">
              <a:lnSpc>
                <a:spcPct val="150000"/>
              </a:lnSpc>
              <a:buFont typeface="Arial" panose="020B0604020202020204" pitchFamily="34" charset="0"/>
              <a:buChar char="•"/>
            </a:pPr>
            <a:r>
              <a:rPr lang="en-AU" sz="1800" dirty="0">
                <a:solidFill>
                  <a:schemeClr val="tx1"/>
                </a:solidFill>
              </a:rPr>
              <a:t>They can contract and relax.</a:t>
            </a:r>
          </a:p>
        </p:txBody>
      </p:sp>
      <p:sp>
        <p:nvSpPr>
          <p:cNvPr id="12" name="Rectangle: Rounded Corners 11">
            <a:extLst>
              <a:ext uri="{FF2B5EF4-FFF2-40B4-BE49-F238E27FC236}">
                <a16:creationId xmlns:a16="http://schemas.microsoft.com/office/drawing/2014/main" id="{61F27948-E84E-8DC6-E2F7-5318CFD7664E}"/>
              </a:ext>
            </a:extLst>
          </p:cNvPr>
          <p:cNvSpPr/>
          <p:nvPr/>
        </p:nvSpPr>
        <p:spPr>
          <a:xfrm>
            <a:off x="6615271" y="1216009"/>
            <a:ext cx="4007349" cy="874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000"/>
              <a:t>How does its structure support digestive system function?</a:t>
            </a:r>
          </a:p>
        </p:txBody>
      </p:sp>
      <p:sp>
        <p:nvSpPr>
          <p:cNvPr id="13" name="Rectangle: Rounded Corners 12">
            <a:extLst>
              <a:ext uri="{FF2B5EF4-FFF2-40B4-BE49-F238E27FC236}">
                <a16:creationId xmlns:a16="http://schemas.microsoft.com/office/drawing/2014/main" id="{58A805E5-5F43-BF53-52F5-5AA0449B2BBE}"/>
              </a:ext>
            </a:extLst>
          </p:cNvPr>
          <p:cNvSpPr/>
          <p:nvPr/>
        </p:nvSpPr>
        <p:spPr>
          <a:xfrm>
            <a:off x="5393894" y="2105542"/>
            <a:ext cx="6450104" cy="4676889"/>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marL="342900" indent="-342900" algn="ctr">
              <a:lnSpc>
                <a:spcPct val="150000"/>
              </a:lnSpc>
              <a:buFont typeface="Arial" panose="020B0604020202020204" pitchFamily="34" charset="0"/>
              <a:buChar char="•"/>
            </a:pPr>
            <a:r>
              <a:rPr lang="en-AU" sz="2000" dirty="0">
                <a:solidFill>
                  <a:schemeClr val="tx1"/>
                </a:solidFill>
              </a:rPr>
              <a:t>The long, thick shape of skeletal muscle cells gives them the strength to contract strongly and pull tightly, This helps keep the anus closed until it is time to release waste.</a:t>
            </a:r>
          </a:p>
          <a:p>
            <a:pPr marL="342900" indent="-342900" algn="ctr">
              <a:lnSpc>
                <a:spcPct val="150000"/>
              </a:lnSpc>
              <a:buFont typeface="Arial" panose="020B0604020202020204" pitchFamily="34" charset="0"/>
              <a:buChar char="•"/>
            </a:pPr>
            <a:r>
              <a:rPr lang="en-AU" sz="2000" dirty="0">
                <a:solidFill>
                  <a:schemeClr val="tx1"/>
                </a:solidFill>
              </a:rPr>
              <a:t>The striped appearance indicates the cells are made up of layers of proteins. This structure allows the cells to contract quickly and with control, which is why we can voluntarily tighten or relax the anus when needed.</a:t>
            </a:r>
          </a:p>
        </p:txBody>
      </p:sp>
      <p:sp>
        <p:nvSpPr>
          <p:cNvPr id="7" name="TextBox 6">
            <a:extLst>
              <a:ext uri="{FF2B5EF4-FFF2-40B4-BE49-F238E27FC236}">
                <a16:creationId xmlns:a16="http://schemas.microsoft.com/office/drawing/2014/main" id="{935F814C-325A-5001-7DB2-C267544A8941}"/>
              </a:ext>
              <a:ext uri="{C183D7F6-B498-43B3-948B-1728B52AA6E4}">
                <adec:decorative xmlns:adec="http://schemas.microsoft.com/office/drawing/2017/decorative" val="1"/>
              </a:ext>
            </a:extLst>
          </p:cNvPr>
          <p:cNvSpPr txBox="1"/>
          <p:nvPr/>
        </p:nvSpPr>
        <p:spPr>
          <a:xfrm>
            <a:off x="95310" y="6383663"/>
            <a:ext cx="5182084" cy="444674"/>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FC01AEE6-7598-1F9F-43FB-4D0B4D898D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394722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541F03-300B-AC90-C501-80ABF1B60773}"/>
              </a:ext>
            </a:extLst>
          </p:cNvPr>
          <p:cNvSpPr>
            <a:spLocks noGrp="1"/>
          </p:cNvSpPr>
          <p:nvPr>
            <p:ph type="title"/>
          </p:nvPr>
        </p:nvSpPr>
        <p:spPr/>
        <p:txBody>
          <a:bodyPr/>
          <a:lstStyle/>
          <a:p>
            <a:r>
              <a:rPr lang="en-AU" dirty="0"/>
              <a:t>1.2 Checkpoint 4</a:t>
            </a:r>
          </a:p>
        </p:txBody>
      </p:sp>
      <p:sp>
        <p:nvSpPr>
          <p:cNvPr id="8" name="Text Placeholder 7">
            <a:extLst>
              <a:ext uri="{FF2B5EF4-FFF2-40B4-BE49-F238E27FC236}">
                <a16:creationId xmlns:a16="http://schemas.microsoft.com/office/drawing/2014/main" id="{471B0D5D-4227-6410-DCDE-54F524BB193E}"/>
              </a:ext>
            </a:extLst>
          </p:cNvPr>
          <p:cNvSpPr>
            <a:spLocks noGrp="1"/>
          </p:cNvSpPr>
          <p:nvPr>
            <p:ph type="body" sz="quarter" idx="18"/>
          </p:nvPr>
        </p:nvSpPr>
        <p:spPr/>
        <p:txBody>
          <a:bodyPr/>
          <a:lstStyle/>
          <a:p>
            <a:r>
              <a:rPr lang="en-AU"/>
              <a:t>Structure related to function</a:t>
            </a:r>
          </a:p>
        </p:txBody>
      </p:sp>
      <p:sp>
        <p:nvSpPr>
          <p:cNvPr id="9" name="TextBox 8">
            <a:extLst>
              <a:ext uri="{FF2B5EF4-FFF2-40B4-BE49-F238E27FC236}">
                <a16:creationId xmlns:a16="http://schemas.microsoft.com/office/drawing/2014/main" id="{0C4452B9-F6FC-E46F-F146-56E345A4630F}"/>
              </a:ext>
            </a:extLst>
          </p:cNvPr>
          <p:cNvSpPr txBox="1"/>
          <p:nvPr/>
        </p:nvSpPr>
        <p:spPr>
          <a:xfrm>
            <a:off x="545736" y="1781517"/>
            <a:ext cx="9349274" cy="4556571"/>
          </a:xfrm>
          <a:prstGeom prst="rect">
            <a:avLst/>
          </a:prstGeom>
          <a:noFill/>
        </p:spPr>
        <p:txBody>
          <a:bodyPr wrap="square" lIns="0" tIns="0" rIns="0" bIns="0" rtlCol="0">
            <a:noAutofit/>
          </a:bodyPr>
          <a:lstStyle/>
          <a:p>
            <a:pPr algn="l">
              <a:lnSpc>
                <a:spcPct val="150000"/>
              </a:lnSpc>
            </a:pPr>
            <a:r>
              <a:rPr lang="en-AU" sz="1800" b="1"/>
              <a:t>Write the following on a mini whiteboard or A4 piece of paper.</a:t>
            </a:r>
          </a:p>
          <a:p>
            <a:pPr algn="l">
              <a:lnSpc>
                <a:spcPct val="150000"/>
              </a:lnSpc>
            </a:pPr>
            <a:endParaRPr lang="en-AU" sz="1800" b="1"/>
          </a:p>
          <a:p>
            <a:pPr marL="342900" indent="-342900" algn="l">
              <a:lnSpc>
                <a:spcPct val="150000"/>
              </a:lnSpc>
              <a:buAutoNum type="arabicPeriod"/>
            </a:pPr>
            <a:r>
              <a:rPr lang="en-AU" sz="1800" b="1"/>
              <a:t>The name of a specialised cell (choose one).</a:t>
            </a:r>
          </a:p>
          <a:p>
            <a:pPr marL="952485" lvl="1" indent="-342900">
              <a:lnSpc>
                <a:spcPct val="150000"/>
              </a:lnSpc>
              <a:buFont typeface="Arial" panose="020B0604020202020204" pitchFamily="34" charset="0"/>
              <a:buChar char="•"/>
            </a:pPr>
            <a:r>
              <a:rPr lang="en-AU" sz="1800"/>
              <a:t>Epithelial cell with microvilli</a:t>
            </a:r>
          </a:p>
          <a:p>
            <a:pPr marL="952485" lvl="1" indent="-342900">
              <a:lnSpc>
                <a:spcPct val="150000"/>
              </a:lnSpc>
              <a:buFont typeface="Arial" panose="020B0604020202020204" pitchFamily="34" charset="0"/>
              <a:buChar char="•"/>
            </a:pPr>
            <a:r>
              <a:rPr lang="en-AU" sz="1800"/>
              <a:t>Smooth muscle cell</a:t>
            </a:r>
          </a:p>
          <a:p>
            <a:pPr marL="952485" lvl="1" indent="-342900">
              <a:lnSpc>
                <a:spcPct val="150000"/>
              </a:lnSpc>
              <a:buFont typeface="Arial" panose="020B0604020202020204" pitchFamily="34" charset="0"/>
              <a:buChar char="•"/>
            </a:pPr>
            <a:r>
              <a:rPr lang="en-AU" sz="1800"/>
              <a:t>Skeletal muscle cell</a:t>
            </a:r>
          </a:p>
          <a:p>
            <a:pPr marL="342900" indent="-342900">
              <a:lnSpc>
                <a:spcPct val="150000"/>
              </a:lnSpc>
              <a:buFont typeface="+mj-lt"/>
              <a:buAutoNum type="arabicPeriod"/>
            </a:pPr>
            <a:r>
              <a:rPr lang="en-AU" sz="1800" b="1"/>
              <a:t>One key structural feature of that cell.</a:t>
            </a:r>
          </a:p>
          <a:p>
            <a:pPr marL="342900" indent="-342900">
              <a:lnSpc>
                <a:spcPct val="150000"/>
              </a:lnSpc>
              <a:buFont typeface="+mj-lt"/>
              <a:buAutoNum type="arabicPeriod"/>
            </a:pPr>
            <a:r>
              <a:rPr lang="en-AU" sz="1800" b="1"/>
              <a:t>How does that structural feature help it perform its function in the digestive system?</a:t>
            </a:r>
            <a:br>
              <a:rPr lang="en-AU" sz="1800" b="1"/>
            </a:br>
            <a:br>
              <a:rPr lang="en-AU" sz="1800" b="1"/>
            </a:br>
            <a:endParaRPr lang="en-AU" sz="1800" b="1"/>
          </a:p>
          <a:p>
            <a:pPr marL="952485" lvl="1" indent="-342900">
              <a:buAutoNum type="arabicPeriod"/>
            </a:pPr>
            <a:endParaRPr lang="en-AU" sz="1800"/>
          </a:p>
        </p:txBody>
      </p:sp>
      <p:sp>
        <p:nvSpPr>
          <p:cNvPr id="2" name="Slide Number Placeholder 1">
            <a:extLst>
              <a:ext uri="{FF2B5EF4-FFF2-40B4-BE49-F238E27FC236}">
                <a16:creationId xmlns:a16="http://schemas.microsoft.com/office/drawing/2014/main" id="{A6AF53F4-A3A3-9B9C-303C-8E1D7275FE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2786089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1.3 The respiratory system</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descr="This table contains the learning intentions and success criteria for this learning sequence.">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200939389"/>
              </p:ext>
            </p:extLst>
          </p:nvPr>
        </p:nvGraphicFramePr>
        <p:xfrm>
          <a:off x="348000" y="1697286"/>
          <a:ext cx="11484002" cy="4566213"/>
        </p:xfrm>
        <a:graphic>
          <a:graphicData uri="http://schemas.openxmlformats.org/drawingml/2006/table">
            <a:tbl>
              <a:tblPr firstRow="1">
                <a:tableStyleId>{B301B821-A1FF-4177-AEE7-76D212191A09}</a:tableStyleId>
              </a:tblPr>
              <a:tblGrid>
                <a:gridCol w="4661985">
                  <a:extLst>
                    <a:ext uri="{9D8B030D-6E8A-4147-A177-3AD203B41FA5}">
                      <a16:colId xmlns:a16="http://schemas.microsoft.com/office/drawing/2014/main" val="3623447875"/>
                    </a:ext>
                  </a:extLst>
                </a:gridCol>
                <a:gridCol w="6822017">
                  <a:extLst>
                    <a:ext uri="{9D8B030D-6E8A-4147-A177-3AD203B41FA5}">
                      <a16:colId xmlns:a16="http://schemas.microsoft.com/office/drawing/2014/main" val="3573327086"/>
                    </a:ext>
                  </a:extLst>
                </a:gridCol>
              </a:tblGrid>
              <a:tr h="370133">
                <a:tc>
                  <a:txBody>
                    <a:bodyPr/>
                    <a:lstStyle/>
                    <a:p>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to describe the role, structure and function of body systems and their components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organs of the respiratory 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role of the respiratory 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model a process and function of the respiratory system, breathing</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the structures and specialised cells in the respiratory system relate to their function</a:t>
                      </a:r>
                    </a:p>
                    <a:p>
                      <a:pPr marL="285750" indent="-285750">
                        <a:lnSpc>
                          <a:spcPct val="150000"/>
                        </a:lnSpc>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extract, process and represent data.</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key points in a text (the respiratory system)</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summarise the identified key points relating structures and specialised cells to respiratory system function.</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4271408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D367F-8795-ACCC-9E83-884B62EA88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F4EF21-36FE-19CB-5783-89546491937A}"/>
              </a:ext>
            </a:extLst>
          </p:cNvPr>
          <p:cNvSpPr>
            <a:spLocks noGrp="1"/>
          </p:cNvSpPr>
          <p:nvPr>
            <p:ph type="title"/>
          </p:nvPr>
        </p:nvSpPr>
        <p:spPr/>
        <p:txBody>
          <a:bodyPr/>
          <a:lstStyle/>
          <a:p>
            <a:r>
              <a:rPr lang="en-AU" dirty="0">
                <a:latin typeface="+mj-lt"/>
              </a:rPr>
              <a:t>1.3 Checkpoint 1</a:t>
            </a:r>
          </a:p>
        </p:txBody>
      </p:sp>
      <p:sp>
        <p:nvSpPr>
          <p:cNvPr id="2" name="Text Placeholder 1">
            <a:extLst>
              <a:ext uri="{FF2B5EF4-FFF2-40B4-BE49-F238E27FC236}">
                <a16:creationId xmlns:a16="http://schemas.microsoft.com/office/drawing/2014/main" id="{F206A793-F612-CA8E-1984-942088006A7C}"/>
              </a:ext>
            </a:extLst>
          </p:cNvPr>
          <p:cNvSpPr>
            <a:spLocks noGrp="1"/>
          </p:cNvSpPr>
          <p:nvPr>
            <p:ph type="body" sz="quarter" idx="18"/>
          </p:nvPr>
        </p:nvSpPr>
        <p:spPr>
          <a:xfrm>
            <a:off x="360000" y="904814"/>
            <a:ext cx="11832000" cy="482002"/>
          </a:xfrm>
        </p:spPr>
        <p:txBody>
          <a:bodyPr/>
          <a:lstStyle/>
          <a:p>
            <a:r>
              <a:rPr lang="en-AU" sz="1800"/>
              <a:t>What structures are part of the human respiratory system? What is the function of the respiratory system organs?</a:t>
            </a:r>
          </a:p>
        </p:txBody>
      </p:sp>
      <p:sp>
        <p:nvSpPr>
          <p:cNvPr id="13" name="Rectangle: Rounded Corners 12">
            <a:extLst>
              <a:ext uri="{FF2B5EF4-FFF2-40B4-BE49-F238E27FC236}">
                <a16:creationId xmlns:a16="http://schemas.microsoft.com/office/drawing/2014/main" id="{B83194F0-7641-F19A-AAA5-5518F68E58DE}"/>
              </a:ext>
              <a:ext uri="{C183D7F6-B498-43B3-948B-1728B52AA6E4}">
                <adec:decorative xmlns:adec="http://schemas.microsoft.com/office/drawing/2017/decorative" val="1"/>
              </a:ext>
            </a:extLst>
          </p:cNvPr>
          <p:cNvSpPr/>
          <p:nvPr/>
        </p:nvSpPr>
        <p:spPr>
          <a:xfrm>
            <a:off x="6210582" y="1752273"/>
            <a:ext cx="5587026" cy="4544420"/>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descr="A diagram showing the human respiratory system.">
            <a:extLst>
              <a:ext uri="{FF2B5EF4-FFF2-40B4-BE49-F238E27FC236}">
                <a16:creationId xmlns:a16="http://schemas.microsoft.com/office/drawing/2014/main" id="{1363EBC1-C6DE-261F-F57D-FC4C62A730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98" b="99671" l="1427" r="97147">
                        <a14:foregroundMark x1="5706" y1="79583" x2="6134" y2="73546"/>
                        <a14:foregroundMark x1="6134" y1="73546" x2="13980" y2="76729"/>
                        <a14:foregroundMark x1="13980" y1="76729" x2="17261" y2="86498"/>
                        <a14:foregroundMark x1="17261" y1="86498" x2="21255" y2="78485"/>
                        <a14:foregroundMark x1="21255" y1="78485" x2="11983" y2="58946"/>
                        <a14:foregroundMark x1="11983" y1="58946" x2="33381" y2="51372"/>
                        <a14:foregroundMark x1="33381" y1="51372" x2="43224" y2="42481"/>
                        <a14:foregroundMark x1="43224" y1="42481" x2="50357" y2="29857"/>
                        <a14:foregroundMark x1="50357" y1="29857" x2="39372" y2="18661"/>
                        <a14:foregroundMark x1="39372" y1="18661" x2="57489" y2="15587"/>
                        <a14:foregroundMark x1="57489" y1="15587" x2="59772" y2="29418"/>
                        <a14:foregroundMark x1="59772" y1="29418" x2="65335" y2="15587"/>
                        <a14:foregroundMark x1="57489" y1="23820" x2="50785" y2="51482"/>
                        <a14:foregroundMark x1="50785" y1="51482" x2="57489" y2="32931"/>
                        <a14:foregroundMark x1="57489" y1="32931" x2="66476" y2="26454"/>
                        <a14:foregroundMark x1="66476" y1="26454" x2="66904" y2="33260"/>
                        <a14:foregroundMark x1="66904" y1="33260" x2="60485" y2="38529"/>
                        <a14:foregroundMark x1="60485" y1="38529" x2="56063" y2="48738"/>
                        <a14:foregroundMark x1="35378" y1="6257" x2="37564" y2="4633"/>
                        <a14:foregroundMark x1="46635" y1="2146" x2="51213" y2="5269"/>
                        <a14:foregroundMark x1="44134" y1="439" x2="44357" y2="592"/>
                        <a14:foregroundMark x1="51213" y1="5269" x2="59772" y2="5049"/>
                        <a14:foregroundMark x1="59772" y1="5049" x2="61769" y2="6806"/>
                        <a14:foregroundMark x1="48723" y1="1647" x2="51926" y2="1866"/>
                        <a14:foregroundMark x1="47077" y1="1535" x2="48723" y2="1647"/>
                        <a14:foregroundMark x1="89729" y1="53458" x2="93667" y2="58133"/>
                        <a14:foregroundMark x1="96001" y1="70482" x2="96038" y2="70801"/>
                        <a14:foregroundMark x1="93236" y1="68441" x2="89444" y2="62788"/>
                        <a14:foregroundMark x1="94818" y1="70801" x2="94581" y2="70447"/>
                        <a14:foregroundMark x1="95039" y1="71131" x2="94818" y2="70801"/>
                        <a14:foregroundMark x1="89444" y1="62788" x2="88017" y2="70582"/>
                        <a14:foregroundMark x1="88017" y1="70582" x2="89586" y2="76180"/>
                        <a14:foregroundMark x1="96844" y1="76535" x2="83310" y2="77717"/>
                        <a14:foregroundMark x1="46220" y1="85730" x2="60342" y2="92536"/>
                        <a14:foregroundMark x1="60342" y1="92536" x2="44936" y2="85620"/>
                        <a14:foregroundMark x1="44936" y1="85620" x2="29387" y2="89682"/>
                        <a14:foregroundMark x1="29387" y1="89682" x2="38944" y2="97475"/>
                        <a14:foregroundMark x1="38944" y1="97475" x2="73324" y2="92097"/>
                        <a14:foregroundMark x1="73324" y1="92097" x2="77746" y2="98244"/>
                        <a14:foregroundMark x1="77746" y1="98244" x2="77746" y2="99890"/>
                        <a14:foregroundMark x1="1712" y1="75082" x2="1712" y2="80790"/>
                        <a14:foregroundMark x1="1427" y1="80900" x2="1427" y2="80900"/>
                        <a14:foregroundMark x1="3138" y1="60922" x2="7275" y2="54885"/>
                        <a14:foregroundMark x1="7275" y1="54885" x2="35663" y2="41603"/>
                        <a14:foregroundMark x1="35663" y1="41603" x2="36091" y2="41164"/>
                        <a14:backgroundMark x1="43509" y1="220" x2="43509" y2="220"/>
                        <a14:backgroundMark x1="44080" y1="768" x2="44080" y2="768"/>
                        <a14:backgroundMark x1="42083" y1="1427" x2="41227" y2="1427"/>
                        <a14:backgroundMark x1="44080" y1="439" x2="44080" y2="439"/>
                        <a14:backgroundMark x1="42083" y1="659" x2="44365" y2="439"/>
                        <a14:backgroundMark x1="43652" y1="439" x2="42368" y2="988"/>
                        <a14:backgroundMark x1="45078" y1="988" x2="45078" y2="988"/>
                        <a14:backgroundMark x1="44650" y1="659" x2="44650" y2="659"/>
                        <a14:backgroundMark x1="44793" y1="439" x2="44793" y2="439"/>
                        <a14:backgroundMark x1="45078" y1="768" x2="45078" y2="768"/>
                        <a14:backgroundMark x1="96148" y1="56861" x2="95578" y2="70472"/>
                        <a14:backgroundMark x1="95578" y1="60373" x2="95578" y2="60373"/>
                        <a14:backgroundMark x1="95578" y1="70801" x2="95578" y2="70801"/>
                        <a14:backgroundMark x1="97004" y1="72667" x2="97004" y2="72667"/>
                        <a14:backgroundMark x1="96576" y1="71131" x2="96576" y2="71131"/>
                        <a14:backgroundMark x1="96576" y1="71679" x2="96576" y2="71679"/>
                        <a14:backgroundMark x1="95863" y1="71350" x2="95863" y2="71350"/>
                        <a14:backgroundMark x1="96576" y1="71570" x2="96576" y2="71899"/>
                        <a14:backgroundMark x1="96148" y1="70801" x2="97290" y2="73436"/>
                        <a14:backgroundMark x1="96576" y1="71021" x2="96576" y2="71021"/>
                        <a14:backgroundMark x1="96291" y1="70472" x2="96291" y2="70472"/>
                        <a14:backgroundMark x1="96291" y1="70801" x2="96291" y2="70801"/>
                        <a14:backgroundMark x1="98288" y1="76729" x2="97004" y2="76729"/>
                        <a14:backgroundMark x1="40228" y1="2744" x2="40228" y2="2744"/>
                        <a14:backgroundMark x1="45506" y1="1647" x2="45506" y2="1647"/>
                        <a14:backgroundMark x1="45221" y1="1098" x2="46933" y2="1098"/>
                        <a14:backgroundMark x1="37090" y1="3293" x2="47076" y2="1537"/>
                        <a14:backgroundMark x1="75606" y1="9440" x2="75606" y2="9440"/>
                      </a14:backgroundRemoval>
                    </a14:imgEffect>
                  </a14:imgLayer>
                </a14:imgProps>
              </a:ext>
              <a:ext uri="{28A0092B-C50C-407E-A947-70E740481C1C}">
                <a14:useLocalDpi xmlns:a14="http://schemas.microsoft.com/office/drawing/2010/main" val="0"/>
              </a:ext>
            </a:extLst>
          </a:blip>
          <a:stretch>
            <a:fillRect/>
          </a:stretch>
        </p:blipFill>
        <p:spPr>
          <a:xfrm>
            <a:off x="1828444" y="1654652"/>
            <a:ext cx="2171606" cy="2821985"/>
          </a:xfrm>
          <a:prstGeom prst="rect">
            <a:avLst/>
          </a:prstGeom>
        </p:spPr>
      </p:pic>
      <p:sp>
        <p:nvSpPr>
          <p:cNvPr id="26" name="Text Placeholder 1">
            <a:extLst>
              <a:ext uri="{FF2B5EF4-FFF2-40B4-BE49-F238E27FC236}">
                <a16:creationId xmlns:a16="http://schemas.microsoft.com/office/drawing/2014/main" id="{DD12F553-1C16-1B9E-C0C8-06D23629A9F5}"/>
              </a:ext>
            </a:extLst>
          </p:cNvPr>
          <p:cNvSpPr txBox="1">
            <a:spLocks/>
          </p:cNvSpPr>
          <p:nvPr/>
        </p:nvSpPr>
        <p:spPr>
          <a:xfrm>
            <a:off x="381991" y="4489154"/>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p:txBody>
      </p:sp>
      <p:sp>
        <p:nvSpPr>
          <p:cNvPr id="27" name="Electric circuit" descr="Lungs">
            <a:extLst>
              <a:ext uri="{FF2B5EF4-FFF2-40B4-BE49-F238E27FC236}">
                <a16:creationId xmlns:a16="http://schemas.microsoft.com/office/drawing/2014/main" id="{4A384E1A-CCEF-EC94-D364-3B8E0C8917F1}"/>
              </a:ext>
            </a:extLst>
          </p:cNvPr>
          <p:cNvSpPr/>
          <p:nvPr/>
        </p:nvSpPr>
        <p:spPr>
          <a:xfrm>
            <a:off x="359999" y="4899870"/>
            <a:ext cx="1696221" cy="612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Lungs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A conducting path (wires)" descr="Heart">
            <a:extLst>
              <a:ext uri="{FF2B5EF4-FFF2-40B4-BE49-F238E27FC236}">
                <a16:creationId xmlns:a16="http://schemas.microsoft.com/office/drawing/2014/main" id="{2D2DADC0-0532-C9A9-5EE2-ADDB6BE46132}"/>
              </a:ext>
            </a:extLst>
          </p:cNvPr>
          <p:cNvSpPr/>
          <p:nvPr/>
        </p:nvSpPr>
        <p:spPr>
          <a:xfrm>
            <a:off x="2147675" y="4899870"/>
            <a:ext cx="1696221" cy="612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64"/>
                </a:solidFill>
                <a:effectLst/>
                <a:uLnTx/>
                <a:uFillTx/>
                <a:latin typeface="Arial" panose="020B0604020202020204"/>
                <a:ea typeface="+mn-ea"/>
                <a:cs typeface="+mn-cs"/>
              </a:rPr>
              <a:t>Heart</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0" name="Load" descr="Trachea">
            <a:extLst>
              <a:ext uri="{FF2B5EF4-FFF2-40B4-BE49-F238E27FC236}">
                <a16:creationId xmlns:a16="http://schemas.microsoft.com/office/drawing/2014/main" id="{2575FC7D-DDDE-7017-D8CD-CFB6A939D35B}"/>
              </a:ext>
            </a:extLst>
          </p:cNvPr>
          <p:cNvSpPr/>
          <p:nvPr/>
        </p:nvSpPr>
        <p:spPr>
          <a:xfrm>
            <a:off x="348000" y="5810861"/>
            <a:ext cx="1696221" cy="648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Trachea</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2" name="Switch" descr="Stomach">
            <a:extLst>
              <a:ext uri="{FF2B5EF4-FFF2-40B4-BE49-F238E27FC236}">
                <a16:creationId xmlns:a16="http://schemas.microsoft.com/office/drawing/2014/main" id="{4511BF76-2366-3B49-F74F-A2FA8278BEF5}"/>
              </a:ext>
            </a:extLst>
          </p:cNvPr>
          <p:cNvSpPr/>
          <p:nvPr/>
        </p:nvSpPr>
        <p:spPr>
          <a:xfrm>
            <a:off x="2147675" y="5810861"/>
            <a:ext cx="1696221" cy="612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64"/>
                </a:solidFill>
                <a:effectLst/>
                <a:uLnTx/>
                <a:uFillTx/>
                <a:latin typeface="Arial" panose="020B0604020202020204"/>
                <a:ea typeface="+mn-ea"/>
                <a:cs typeface="+mn-cs"/>
              </a:rPr>
              <a:t>Stomach</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3" name="Battery" descr="Bronchi">
            <a:extLst>
              <a:ext uri="{FF2B5EF4-FFF2-40B4-BE49-F238E27FC236}">
                <a16:creationId xmlns:a16="http://schemas.microsoft.com/office/drawing/2014/main" id="{2337D6CE-C8F9-56DD-F094-1E4D2567A4A1}"/>
              </a:ext>
            </a:extLst>
          </p:cNvPr>
          <p:cNvSpPr/>
          <p:nvPr/>
        </p:nvSpPr>
        <p:spPr>
          <a:xfrm>
            <a:off x="4000050" y="5303985"/>
            <a:ext cx="1696221" cy="612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Bronchi</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BBE95A54-8C48-083D-6CF4-4942E0DB3444}"/>
              </a:ext>
            </a:extLst>
          </p:cNvPr>
          <p:cNvSpPr/>
          <p:nvPr/>
        </p:nvSpPr>
        <p:spPr>
          <a:xfrm>
            <a:off x="8123074" y="2532156"/>
            <a:ext cx="3592103" cy="648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lnSpc>
                <a:spcPct val="114000"/>
              </a:lnSpc>
              <a:defRPr/>
            </a:pPr>
            <a:r>
              <a:rPr lang="en-AU" sz="1600" dirty="0">
                <a:solidFill>
                  <a:srgbClr val="002664"/>
                </a:solidFill>
              </a:rPr>
              <a:t>a) For</a:t>
            </a:r>
            <a:r>
              <a:rPr lang="en-AU" sz="1600" dirty="0">
                <a:solidFill>
                  <a:srgbClr val="002664"/>
                </a:solidFill>
                <a:latin typeface="Arial" panose="020B0604020202020204"/>
              </a:rPr>
              <a:t> air to travel from the nose and mouth to the bronchi.</a:t>
            </a:r>
          </a:p>
        </p:txBody>
      </p:sp>
      <p:sp>
        <p:nvSpPr>
          <p:cNvPr id="22" name="Rectangle: Rounded Corners 21">
            <a:extLst>
              <a:ext uri="{FF2B5EF4-FFF2-40B4-BE49-F238E27FC236}">
                <a16:creationId xmlns:a16="http://schemas.microsoft.com/office/drawing/2014/main" id="{7DD422E6-626E-7629-1BAC-3044F9ED61F0}"/>
              </a:ext>
            </a:extLst>
          </p:cNvPr>
          <p:cNvSpPr/>
          <p:nvPr/>
        </p:nvSpPr>
        <p:spPr>
          <a:xfrm>
            <a:off x="8123073" y="3580596"/>
            <a:ext cx="3592104" cy="648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lnSpc>
                <a:spcPct val="114000"/>
              </a:lnSpc>
              <a:defRPr/>
            </a:pPr>
            <a:r>
              <a:rPr lang="en-AU" sz="1600" dirty="0">
                <a:solidFill>
                  <a:srgbClr val="002664"/>
                </a:solidFill>
              </a:rPr>
              <a:t>b) For</a:t>
            </a:r>
            <a:r>
              <a:rPr lang="en-AU" sz="1600" dirty="0">
                <a:solidFill>
                  <a:srgbClr val="002664"/>
                </a:solidFill>
                <a:latin typeface="Arial" panose="020B0604020202020204"/>
              </a:rPr>
              <a:t> air to travel from the trachea to the lungs.</a:t>
            </a:r>
          </a:p>
        </p:txBody>
      </p:sp>
      <p:sp>
        <p:nvSpPr>
          <p:cNvPr id="23" name="Rectangle: Rounded Corners 22">
            <a:extLst>
              <a:ext uri="{FF2B5EF4-FFF2-40B4-BE49-F238E27FC236}">
                <a16:creationId xmlns:a16="http://schemas.microsoft.com/office/drawing/2014/main" id="{7221975D-59D1-DF19-0BF5-EED3680680A8}"/>
              </a:ext>
            </a:extLst>
          </p:cNvPr>
          <p:cNvSpPr/>
          <p:nvPr/>
        </p:nvSpPr>
        <p:spPr>
          <a:xfrm>
            <a:off x="8123073" y="4662249"/>
            <a:ext cx="3592104" cy="84962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R="0" lvl="0" algn="l" defTabSz="609585" rtl="0" eaLnBrk="1" fontAlgn="auto" latinLnBrk="0" hangingPunct="1">
              <a:lnSpc>
                <a:spcPct val="114000"/>
              </a:lnSpc>
              <a:spcBef>
                <a:spcPts val="0"/>
              </a:spcBef>
              <a:spcAft>
                <a:spcPts val="0"/>
              </a:spcAft>
              <a:buClrTx/>
              <a:buSzTx/>
              <a:tabLst/>
              <a:defRPr/>
            </a:pPr>
            <a:r>
              <a:rPr lang="en-AU" sz="1600" dirty="0">
                <a:solidFill>
                  <a:srgbClr val="002664"/>
                </a:solidFill>
                <a:latin typeface="Arial" panose="020B0604020202020204"/>
              </a:rPr>
              <a:t>c) Absorb oxygen from inhaled air and release carbon dioxide into exhaled air from the blood.</a:t>
            </a:r>
          </a:p>
        </p:txBody>
      </p:sp>
      <p:sp>
        <p:nvSpPr>
          <p:cNvPr id="6" name="TextBox 5">
            <a:extLst>
              <a:ext uri="{FF2B5EF4-FFF2-40B4-BE49-F238E27FC236}">
                <a16:creationId xmlns:a16="http://schemas.microsoft.com/office/drawing/2014/main" id="{7B8AE679-AACE-8988-B034-D9649D980F4D}"/>
              </a:ext>
              <a:ext uri="{C183D7F6-B498-43B3-948B-1728B52AA6E4}">
                <adec:decorative xmlns:adec="http://schemas.microsoft.com/office/drawing/2017/decorative" val="1"/>
              </a:ext>
            </a:extLst>
          </p:cNvPr>
          <p:cNvSpPr txBox="1"/>
          <p:nvPr/>
        </p:nvSpPr>
        <p:spPr>
          <a:xfrm>
            <a:off x="6276708" y="6334834"/>
            <a:ext cx="5454775" cy="400110"/>
          </a:xfrm>
          <a:prstGeom prst="rect">
            <a:avLst/>
          </a:prstGeom>
          <a:noFill/>
        </p:spPr>
        <p:txBody>
          <a:bodyPr wrap="square">
            <a:spAutoFit/>
          </a:bodyPr>
          <a:lstStyle/>
          <a:p>
            <a:r>
              <a:rPr lang="en-AU" sz="1000" dirty="0">
                <a:effectLst/>
              </a:rPr>
              <a:t>This image and activity is from ‘</a:t>
            </a:r>
            <a:r>
              <a:rPr lang="en-AU" sz="1000" dirty="0">
                <a:effectLst/>
                <a:hlinkClick r:id="rId5" tooltip="https://www.stem.org.uk/secondary/resources/collections/science/best-evidence-science-teaching/cellular-basis-of-life"/>
              </a:rPr>
              <a:t>Big Idea: The cellular basis of life</a:t>
            </a:r>
            <a:r>
              <a:rPr lang="en-AU" sz="1000" dirty="0">
                <a:effectLst/>
              </a:rPr>
              <a:t>’ by University of York Science Education Group and is licensed under </a:t>
            </a:r>
            <a:r>
              <a:rPr lang="en-AU" sz="1000" dirty="0">
                <a:effectLst/>
                <a:hlinkClick r:id="rId6" tooltip="https://creativecommons.org/licenses/by-nc/2.0/deed.en"/>
              </a:rPr>
              <a:t>CC BY-NC</a:t>
            </a:r>
            <a:r>
              <a:rPr lang="en-AU" sz="1000" dirty="0">
                <a:effectLst/>
              </a:rPr>
              <a:t>. </a:t>
            </a:r>
            <a:endParaRPr lang="en-AU" sz="1000" dirty="0"/>
          </a:p>
        </p:txBody>
      </p:sp>
      <p:sp>
        <p:nvSpPr>
          <p:cNvPr id="14" name="Slide Number Placeholder 13">
            <a:extLst>
              <a:ext uri="{FF2B5EF4-FFF2-40B4-BE49-F238E27FC236}">
                <a16:creationId xmlns:a16="http://schemas.microsoft.com/office/drawing/2014/main" id="{004C55F2-5E07-6FD1-1DC7-22BA407DA88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8955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2.22222E-6 L 0.48776 -0.02917 " pathEditMode="relative" rAng="0" ptsTypes="AA">
                                      <p:cBhvr>
                                        <p:cTn id="6" dur="2000" fill="hold"/>
                                        <p:tgtEl>
                                          <p:spTgt spid="27"/>
                                        </p:tgtEl>
                                        <p:attrNameLst>
                                          <p:attrName>ppt_x</p:attrName>
                                          <p:attrName>ppt_y</p:attrName>
                                        </p:attrNameLst>
                                      </p:cBhvr>
                                      <p:rCtr x="24388" y="-1458"/>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75E-6 4.44444E-6 L 0.1931 -0.24954 " pathEditMode="relative" rAng="0" ptsTypes="AA">
                                      <p:cBhvr>
                                        <p:cTn id="11" dur="2000" fill="hold"/>
                                        <p:tgtEl>
                                          <p:spTgt spid="33"/>
                                        </p:tgtEl>
                                        <p:attrNameLst>
                                          <p:attrName>ppt_x</p:attrName>
                                          <p:attrName>ppt_y</p:attrName>
                                        </p:attrNameLst>
                                      </p:cBhvr>
                                      <p:rCtr x="9648" y="-12477"/>
                                    </p:animMotion>
                                  </p:childTnLst>
                                </p:cTn>
                              </p:par>
                            </p:childTnLst>
                          </p:cTn>
                        </p:par>
                      </p:childTnLst>
                    </p:cTn>
                  </p:par>
                </p:childTnLst>
              </p:cTn>
              <p:nextCondLst>
                <p:cond evt="onClick" delay="0">
                  <p:tgtEl>
                    <p:spTgt spid="33"/>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125E-6 -4.44444E-6 L 0.4901 -0.48333 " pathEditMode="relative" rAng="0" ptsTypes="AA">
                                      <p:cBhvr>
                                        <p:cTn id="16" dur="2000" fill="hold"/>
                                        <p:tgtEl>
                                          <p:spTgt spid="30"/>
                                        </p:tgtEl>
                                        <p:attrNameLst>
                                          <p:attrName>ppt_x</p:attrName>
                                          <p:attrName>ppt_y</p:attrName>
                                        </p:attrNameLst>
                                      </p:cBhvr>
                                      <p:rCtr x="24505" y="-24167"/>
                                    </p:animMotion>
                                  </p:childTnLst>
                                </p:cTn>
                              </p:par>
                            </p:childTnLst>
                          </p:cTn>
                        </p:par>
                      </p:childTnLst>
                    </p:cTn>
                  </p:par>
                </p:childTnLst>
              </p:cTn>
              <p:nextCondLst>
                <p:cond evt="onClick" delay="0">
                  <p:tgtEl>
                    <p:spTgt spid="30"/>
                  </p:tgtEl>
                </p:cond>
              </p:nextCondLst>
            </p:seq>
          </p:childTnLst>
        </p:cTn>
      </p:par>
    </p:tnLst>
    <p:bldLst>
      <p:bldP spid="27" grpId="0" animBg="1"/>
      <p:bldP spid="30" grpId="0" animBg="1"/>
      <p:bldP spid="3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0DA3C-196B-442D-E374-F9FE1A16757F}"/>
              </a:ext>
            </a:extLst>
          </p:cNvPr>
          <p:cNvSpPr>
            <a:spLocks noGrp="1"/>
          </p:cNvSpPr>
          <p:nvPr>
            <p:ph type="title"/>
          </p:nvPr>
        </p:nvSpPr>
        <p:spPr/>
        <p:txBody>
          <a:bodyPr/>
          <a:lstStyle/>
          <a:p>
            <a:r>
              <a:rPr lang="en-AU"/>
              <a:t>1.3 The respiratory system video</a:t>
            </a:r>
          </a:p>
        </p:txBody>
      </p:sp>
      <p:sp>
        <p:nvSpPr>
          <p:cNvPr id="9" name="Text Placeholder 3">
            <a:extLst>
              <a:ext uri="{FF2B5EF4-FFF2-40B4-BE49-F238E27FC236}">
                <a16:creationId xmlns:a16="http://schemas.microsoft.com/office/drawing/2014/main" id="{4D837474-887C-A20B-98B3-3689B35FB9A3}"/>
              </a:ext>
            </a:extLst>
          </p:cNvPr>
          <p:cNvSpPr>
            <a:spLocks noGrp="1"/>
          </p:cNvSpPr>
          <p:nvPr>
            <p:ph type="body" sz="quarter" idx="18"/>
          </p:nvPr>
        </p:nvSpPr>
        <p:spPr/>
        <p:txBody>
          <a:bodyPr/>
          <a:lstStyle/>
          <a:p>
            <a:r>
              <a:rPr lang="en-AU">
                <a:latin typeface="+mj-lt"/>
              </a:rPr>
              <a:t>Watch the video to extract and summarise key points to answer the questions below.</a:t>
            </a:r>
          </a:p>
        </p:txBody>
      </p:sp>
      <p:sp>
        <p:nvSpPr>
          <p:cNvPr id="5" name="Text Placeholder 4">
            <a:extLst>
              <a:ext uri="{FF2B5EF4-FFF2-40B4-BE49-F238E27FC236}">
                <a16:creationId xmlns:a16="http://schemas.microsoft.com/office/drawing/2014/main" id="{DD6D8B1D-9AC3-E0C0-602E-45C40F6F27B2}"/>
              </a:ext>
            </a:extLst>
          </p:cNvPr>
          <p:cNvSpPr>
            <a:spLocks noGrp="1"/>
          </p:cNvSpPr>
          <p:nvPr>
            <p:ph type="body" sz="quarter" idx="17"/>
          </p:nvPr>
        </p:nvSpPr>
        <p:spPr>
          <a:xfrm>
            <a:off x="360000" y="1567087"/>
            <a:ext cx="5892244" cy="3478892"/>
          </a:xfrm>
        </p:spPr>
        <p:txBody>
          <a:bodyPr/>
          <a:lstStyle/>
          <a:p>
            <a:pPr marL="342900" indent="-342900">
              <a:spcAft>
                <a:spcPts val="600"/>
              </a:spcAft>
              <a:buFont typeface="+mj-lt"/>
              <a:buAutoNum type="arabicPeriod"/>
            </a:pPr>
            <a:r>
              <a:rPr lang="en-AU" sz="1700"/>
              <a:t>Label the organs in the respiratory system on your handout.</a:t>
            </a:r>
          </a:p>
          <a:p>
            <a:pPr marL="342900" indent="-342900">
              <a:spcAft>
                <a:spcPts val="600"/>
              </a:spcAft>
              <a:buFont typeface="+mj-lt"/>
              <a:buAutoNum type="arabicPeriod"/>
            </a:pPr>
            <a:r>
              <a:rPr lang="en-AU" sz="1700"/>
              <a:t>Identify the role of the respiratory system.</a:t>
            </a:r>
          </a:p>
          <a:p>
            <a:pPr marL="342900" indent="-342900">
              <a:spcAft>
                <a:spcPts val="600"/>
              </a:spcAft>
              <a:buFont typeface="+mj-lt"/>
              <a:buAutoNum type="arabicPeriod"/>
            </a:pPr>
            <a:r>
              <a:rPr lang="en-AU" sz="1700"/>
              <a:t>What is meant by inhale and exhale?</a:t>
            </a:r>
          </a:p>
          <a:p>
            <a:pPr marL="342900" indent="-342900">
              <a:spcAft>
                <a:spcPts val="600"/>
              </a:spcAft>
              <a:buFont typeface="+mj-lt"/>
              <a:buAutoNum type="arabicPeriod"/>
            </a:pPr>
            <a:r>
              <a:rPr lang="en-AU" sz="1700"/>
              <a:t>Describe how your diaphragm changes shape to allow inhalation and exhalation.</a:t>
            </a:r>
          </a:p>
          <a:p>
            <a:pPr marL="342900" indent="-342900">
              <a:spcAft>
                <a:spcPts val="600"/>
              </a:spcAft>
              <a:buFont typeface="+mj-lt"/>
              <a:buAutoNum type="arabicPeriod"/>
            </a:pPr>
            <a:r>
              <a:rPr lang="en-AU" sz="1700"/>
              <a:t>Identify where gas exchange happens in the respiratory system.</a:t>
            </a:r>
          </a:p>
        </p:txBody>
      </p:sp>
      <p:sp>
        <p:nvSpPr>
          <p:cNvPr id="8" name="TextBox 7">
            <a:extLst>
              <a:ext uri="{FF2B5EF4-FFF2-40B4-BE49-F238E27FC236}">
                <a16:creationId xmlns:a16="http://schemas.microsoft.com/office/drawing/2014/main" id="{82032B10-3B94-25A1-69D6-E91CAAC70048}"/>
              </a:ext>
            </a:extLst>
          </p:cNvPr>
          <p:cNvSpPr txBox="1"/>
          <p:nvPr/>
        </p:nvSpPr>
        <p:spPr>
          <a:xfrm>
            <a:off x="6418495" y="1567086"/>
            <a:ext cx="5637633" cy="353487"/>
          </a:xfrm>
          <a:prstGeom prst="rect">
            <a:avLst/>
          </a:prstGeom>
          <a:noFill/>
        </p:spPr>
        <p:txBody>
          <a:bodyPr wrap="square" lIns="0" tIns="0" rIns="0" bIns="0" rtlCol="0">
            <a:noAutofit/>
          </a:bodyPr>
          <a:lstStyle/>
          <a:p>
            <a:pPr>
              <a:lnSpc>
                <a:spcPct val="150000"/>
              </a:lnSpc>
            </a:pPr>
            <a:r>
              <a:rPr lang="en-AU" sz="1800" b="1"/>
              <a:t>How your lungs work</a:t>
            </a:r>
            <a:endParaRPr lang="en-AU" sz="1800"/>
          </a:p>
        </p:txBody>
      </p:sp>
      <p:pic>
        <p:nvPicPr>
          <p:cNvPr id="10" name="Picture 9" descr="A screenshot of a YouTube video that says KidsHealth presents.">
            <a:extLst>
              <a:ext uri="{FF2B5EF4-FFF2-40B4-BE49-F238E27FC236}">
                <a16:creationId xmlns:a16="http://schemas.microsoft.com/office/drawing/2014/main" id="{4350B46E-3AE6-D053-1291-E1CEAB8E64E1}"/>
              </a:ext>
            </a:extLst>
          </p:cNvPr>
          <p:cNvPicPr>
            <a:picLocks noChangeAspect="1"/>
          </p:cNvPicPr>
          <p:nvPr/>
        </p:nvPicPr>
        <p:blipFill>
          <a:blip r:embed="rId3"/>
          <a:stretch>
            <a:fillRect/>
          </a:stretch>
        </p:blipFill>
        <p:spPr>
          <a:xfrm>
            <a:off x="6493297" y="2009585"/>
            <a:ext cx="5633612" cy="3171422"/>
          </a:xfrm>
          <a:prstGeom prst="rect">
            <a:avLst/>
          </a:prstGeom>
        </p:spPr>
      </p:pic>
      <p:pic>
        <p:nvPicPr>
          <p:cNvPr id="6" name="Picture 5" descr="A play button linked to a video.">
            <a:hlinkClick r:id="rId4"/>
            <a:extLst>
              <a:ext uri="{FF2B5EF4-FFF2-40B4-BE49-F238E27FC236}">
                <a16:creationId xmlns:a16="http://schemas.microsoft.com/office/drawing/2014/main" id="{2D3084F0-8F4C-E34E-ACA4-8031E6A311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7153" y="4200681"/>
            <a:ext cx="889860" cy="889859"/>
          </a:xfrm>
          <a:prstGeom prst="rect">
            <a:avLst/>
          </a:prstGeom>
        </p:spPr>
      </p:pic>
      <p:sp>
        <p:nvSpPr>
          <p:cNvPr id="4" name="TextBox 3">
            <a:extLst>
              <a:ext uri="{FF2B5EF4-FFF2-40B4-BE49-F238E27FC236}">
                <a16:creationId xmlns:a16="http://schemas.microsoft.com/office/drawing/2014/main" id="{54E0F6F2-C2D2-B73A-CDF4-6F062CCC667F}"/>
              </a:ext>
            </a:extLst>
          </p:cNvPr>
          <p:cNvSpPr txBox="1"/>
          <p:nvPr/>
        </p:nvSpPr>
        <p:spPr>
          <a:xfrm>
            <a:off x="6624980" y="5181007"/>
            <a:ext cx="1624066" cy="353487"/>
          </a:xfrm>
          <a:prstGeom prst="rect">
            <a:avLst/>
          </a:prstGeom>
          <a:noFill/>
        </p:spPr>
        <p:txBody>
          <a:bodyPr wrap="square" lIns="0" tIns="0" rIns="0" bIns="0" rtlCol="0">
            <a:noAutofit/>
          </a:bodyPr>
          <a:lstStyle/>
          <a:p>
            <a:pPr>
              <a:lnSpc>
                <a:spcPct val="150000"/>
              </a:lnSpc>
            </a:pPr>
            <a:r>
              <a:rPr lang="en-AU" sz="1600"/>
              <a:t>Duration: 5:21</a:t>
            </a:r>
          </a:p>
        </p:txBody>
      </p:sp>
      <p:sp>
        <p:nvSpPr>
          <p:cNvPr id="11" name="Rectangle 10">
            <a:extLst>
              <a:ext uri="{FF2B5EF4-FFF2-40B4-BE49-F238E27FC236}">
                <a16:creationId xmlns:a16="http://schemas.microsoft.com/office/drawing/2014/main" id="{A948902D-15DE-C846-C06B-0E135B557D26}"/>
              </a:ext>
            </a:extLst>
          </p:cNvPr>
          <p:cNvSpPr/>
          <p:nvPr/>
        </p:nvSpPr>
        <p:spPr>
          <a:xfrm>
            <a:off x="65091" y="5045978"/>
            <a:ext cx="6353404" cy="17149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700" b="1"/>
              <a:t>Bonus questions (Think-pair-share):</a:t>
            </a:r>
          </a:p>
          <a:p>
            <a:pPr algn="ctr"/>
            <a:br>
              <a:rPr lang="en-AU" sz="1700"/>
            </a:br>
            <a:r>
              <a:rPr lang="en-AU" sz="1700"/>
              <a:t>- What would happen if your diaphragm couldn’t move properly?</a:t>
            </a:r>
          </a:p>
          <a:p>
            <a:pPr algn="ctr"/>
            <a:r>
              <a:rPr lang="en-AU" sz="1700"/>
              <a:t>- How might the diaphragm work differently during heavy exercise compared to normal breathing?</a:t>
            </a:r>
          </a:p>
        </p:txBody>
      </p:sp>
      <p:sp>
        <p:nvSpPr>
          <p:cNvPr id="2" name="Slide Number Placeholder 1">
            <a:extLst>
              <a:ext uri="{FF2B5EF4-FFF2-40B4-BE49-F238E27FC236}">
                <a16:creationId xmlns:a16="http://schemas.microsoft.com/office/drawing/2014/main" id="{311100BA-CD16-363F-7DCA-E3FCB4D49B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410678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7529-50DF-80AE-2D49-6F73242BD9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AFA571-4F30-5877-37C6-239455812EF1}"/>
              </a:ext>
            </a:extLst>
          </p:cNvPr>
          <p:cNvSpPr>
            <a:spLocks noGrp="1"/>
          </p:cNvSpPr>
          <p:nvPr>
            <p:ph type="title"/>
          </p:nvPr>
        </p:nvSpPr>
        <p:spPr/>
        <p:txBody>
          <a:bodyPr/>
          <a:lstStyle/>
          <a:p>
            <a:r>
              <a:rPr lang="en-AU"/>
              <a:t>1.3 Organs in the respiratory system</a:t>
            </a:r>
          </a:p>
        </p:txBody>
      </p:sp>
      <p:pic>
        <p:nvPicPr>
          <p:cNvPr id="7" name="Picture 6" descr="An unlabeled diagram of the respiratory system">
            <a:extLst>
              <a:ext uri="{FF2B5EF4-FFF2-40B4-BE49-F238E27FC236}">
                <a16:creationId xmlns:a16="http://schemas.microsoft.com/office/drawing/2014/main" id="{408703D0-CB4B-14B3-39D6-EC02BB48DB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27762" y="921198"/>
            <a:ext cx="9274347" cy="5882378"/>
          </a:xfrm>
          <a:prstGeom prst="rect">
            <a:avLst/>
          </a:prstGeom>
        </p:spPr>
      </p:pic>
      <p:sp>
        <p:nvSpPr>
          <p:cNvPr id="10" name="TextBox 9">
            <a:extLst>
              <a:ext uri="{FF2B5EF4-FFF2-40B4-BE49-F238E27FC236}">
                <a16:creationId xmlns:a16="http://schemas.microsoft.com/office/drawing/2014/main" id="{91620732-AB29-8DCD-33AC-EB92D84BA55C}"/>
              </a:ext>
            </a:extLst>
          </p:cNvPr>
          <p:cNvSpPr txBox="1"/>
          <p:nvPr/>
        </p:nvSpPr>
        <p:spPr>
          <a:xfrm>
            <a:off x="2152527" y="1264026"/>
            <a:ext cx="2099733" cy="541867"/>
          </a:xfrm>
          <a:prstGeom prst="rect">
            <a:avLst/>
          </a:prstGeom>
          <a:noFill/>
        </p:spPr>
        <p:txBody>
          <a:bodyPr wrap="square" lIns="0" tIns="0" rIns="0" bIns="0" rtlCol="0">
            <a:noAutofit/>
          </a:bodyPr>
          <a:lstStyle/>
          <a:p>
            <a:pPr algn="l"/>
            <a:r>
              <a:rPr lang="en-AU" sz="2000"/>
              <a:t>nose</a:t>
            </a:r>
          </a:p>
        </p:txBody>
      </p:sp>
      <p:sp>
        <p:nvSpPr>
          <p:cNvPr id="21" name="TextBox 20">
            <a:extLst>
              <a:ext uri="{FF2B5EF4-FFF2-40B4-BE49-F238E27FC236}">
                <a16:creationId xmlns:a16="http://schemas.microsoft.com/office/drawing/2014/main" id="{44CE9E35-7C05-E561-3515-005016FA3850}"/>
              </a:ext>
            </a:extLst>
          </p:cNvPr>
          <p:cNvSpPr txBox="1"/>
          <p:nvPr/>
        </p:nvSpPr>
        <p:spPr>
          <a:xfrm>
            <a:off x="2152526" y="2014253"/>
            <a:ext cx="2099733" cy="541867"/>
          </a:xfrm>
          <a:prstGeom prst="rect">
            <a:avLst/>
          </a:prstGeom>
          <a:noFill/>
        </p:spPr>
        <p:txBody>
          <a:bodyPr wrap="square" lIns="0" tIns="0" rIns="0" bIns="0" rtlCol="0">
            <a:noAutofit/>
          </a:bodyPr>
          <a:lstStyle/>
          <a:p>
            <a:pPr algn="l"/>
            <a:r>
              <a:rPr lang="en-AU" sz="2000"/>
              <a:t>mouth</a:t>
            </a:r>
          </a:p>
        </p:txBody>
      </p:sp>
      <p:sp>
        <p:nvSpPr>
          <p:cNvPr id="11" name="TextBox 10">
            <a:extLst>
              <a:ext uri="{FF2B5EF4-FFF2-40B4-BE49-F238E27FC236}">
                <a16:creationId xmlns:a16="http://schemas.microsoft.com/office/drawing/2014/main" id="{12799C7D-0513-62CB-43B9-DC443C832C38}"/>
              </a:ext>
            </a:extLst>
          </p:cNvPr>
          <p:cNvSpPr txBox="1"/>
          <p:nvPr/>
        </p:nvSpPr>
        <p:spPr>
          <a:xfrm>
            <a:off x="2152527" y="2698007"/>
            <a:ext cx="728130" cy="420932"/>
          </a:xfrm>
          <a:prstGeom prst="rect">
            <a:avLst/>
          </a:prstGeom>
          <a:noFill/>
        </p:spPr>
        <p:txBody>
          <a:bodyPr wrap="square" lIns="0" tIns="0" rIns="0" bIns="0" rtlCol="0">
            <a:noAutofit/>
          </a:bodyPr>
          <a:lstStyle/>
          <a:p>
            <a:pPr algn="l"/>
            <a:r>
              <a:rPr lang="en-AU" sz="2000"/>
              <a:t>larynx</a:t>
            </a:r>
          </a:p>
        </p:txBody>
      </p:sp>
      <p:sp>
        <p:nvSpPr>
          <p:cNvPr id="12" name="TextBox 11">
            <a:extLst>
              <a:ext uri="{FF2B5EF4-FFF2-40B4-BE49-F238E27FC236}">
                <a16:creationId xmlns:a16="http://schemas.microsoft.com/office/drawing/2014/main" id="{7B09396C-18FB-A94E-B85B-08C81F0809EB}"/>
              </a:ext>
            </a:extLst>
          </p:cNvPr>
          <p:cNvSpPr txBox="1"/>
          <p:nvPr/>
        </p:nvSpPr>
        <p:spPr>
          <a:xfrm>
            <a:off x="2238188" y="3425197"/>
            <a:ext cx="2099733" cy="541867"/>
          </a:xfrm>
          <a:prstGeom prst="rect">
            <a:avLst/>
          </a:prstGeom>
          <a:noFill/>
        </p:spPr>
        <p:txBody>
          <a:bodyPr wrap="square" lIns="0" tIns="0" rIns="0" bIns="0" rtlCol="0">
            <a:noAutofit/>
          </a:bodyPr>
          <a:lstStyle/>
          <a:p>
            <a:pPr algn="l"/>
            <a:r>
              <a:rPr lang="en-AU" sz="2000"/>
              <a:t>lungs</a:t>
            </a:r>
          </a:p>
        </p:txBody>
      </p:sp>
      <p:sp>
        <p:nvSpPr>
          <p:cNvPr id="13" name="TextBox 12">
            <a:extLst>
              <a:ext uri="{FF2B5EF4-FFF2-40B4-BE49-F238E27FC236}">
                <a16:creationId xmlns:a16="http://schemas.microsoft.com/office/drawing/2014/main" id="{28643EC0-3B45-BC29-CA6F-EFAD5C6F8466}"/>
              </a:ext>
            </a:extLst>
          </p:cNvPr>
          <p:cNvSpPr txBox="1"/>
          <p:nvPr/>
        </p:nvSpPr>
        <p:spPr>
          <a:xfrm>
            <a:off x="1830790" y="4157213"/>
            <a:ext cx="2099733" cy="541867"/>
          </a:xfrm>
          <a:prstGeom prst="rect">
            <a:avLst/>
          </a:prstGeom>
          <a:noFill/>
        </p:spPr>
        <p:txBody>
          <a:bodyPr wrap="square" lIns="0" tIns="0" rIns="0" bIns="0" rtlCol="0">
            <a:noAutofit/>
          </a:bodyPr>
          <a:lstStyle/>
          <a:p>
            <a:pPr algn="l"/>
            <a:r>
              <a:rPr lang="en-AU" sz="2000"/>
              <a:t>bronchioles</a:t>
            </a:r>
          </a:p>
        </p:txBody>
      </p:sp>
      <p:sp>
        <p:nvSpPr>
          <p:cNvPr id="14" name="TextBox 13">
            <a:extLst>
              <a:ext uri="{FF2B5EF4-FFF2-40B4-BE49-F238E27FC236}">
                <a16:creationId xmlns:a16="http://schemas.microsoft.com/office/drawing/2014/main" id="{2FCC43F9-EA2B-9EDB-A7ED-755FCBCD28BA}"/>
              </a:ext>
            </a:extLst>
          </p:cNvPr>
          <p:cNvSpPr txBox="1"/>
          <p:nvPr/>
        </p:nvSpPr>
        <p:spPr>
          <a:xfrm>
            <a:off x="1944343" y="4827728"/>
            <a:ext cx="2099733" cy="541867"/>
          </a:xfrm>
          <a:prstGeom prst="rect">
            <a:avLst/>
          </a:prstGeom>
          <a:noFill/>
        </p:spPr>
        <p:txBody>
          <a:bodyPr wrap="square" lIns="0" tIns="0" rIns="0" bIns="0" rtlCol="0">
            <a:noAutofit/>
          </a:bodyPr>
          <a:lstStyle/>
          <a:p>
            <a:pPr algn="l"/>
            <a:r>
              <a:rPr lang="en-AU" sz="2000"/>
              <a:t>diaphragm</a:t>
            </a:r>
          </a:p>
        </p:txBody>
      </p:sp>
      <p:sp>
        <p:nvSpPr>
          <p:cNvPr id="15" name="TextBox 14">
            <a:extLst>
              <a:ext uri="{FF2B5EF4-FFF2-40B4-BE49-F238E27FC236}">
                <a16:creationId xmlns:a16="http://schemas.microsoft.com/office/drawing/2014/main" id="{187FDBB2-07F4-F449-E31B-C128046FC8AF}"/>
              </a:ext>
            </a:extLst>
          </p:cNvPr>
          <p:cNvSpPr txBox="1"/>
          <p:nvPr/>
        </p:nvSpPr>
        <p:spPr>
          <a:xfrm>
            <a:off x="8765508" y="2127619"/>
            <a:ext cx="2099733" cy="541867"/>
          </a:xfrm>
          <a:prstGeom prst="rect">
            <a:avLst/>
          </a:prstGeom>
          <a:noFill/>
        </p:spPr>
        <p:txBody>
          <a:bodyPr wrap="square" lIns="0" tIns="0" rIns="0" bIns="0" rtlCol="0">
            <a:noAutofit/>
          </a:bodyPr>
          <a:lstStyle/>
          <a:p>
            <a:pPr algn="l"/>
            <a:r>
              <a:rPr lang="en-AU" sz="2000"/>
              <a:t>pharynx</a:t>
            </a:r>
          </a:p>
        </p:txBody>
      </p:sp>
      <p:sp>
        <p:nvSpPr>
          <p:cNvPr id="16" name="TextBox 15">
            <a:extLst>
              <a:ext uri="{FF2B5EF4-FFF2-40B4-BE49-F238E27FC236}">
                <a16:creationId xmlns:a16="http://schemas.microsoft.com/office/drawing/2014/main" id="{43C05891-6A8A-8ED3-C13D-8E9851E9F24C}"/>
              </a:ext>
            </a:extLst>
          </p:cNvPr>
          <p:cNvSpPr txBox="1"/>
          <p:nvPr/>
        </p:nvSpPr>
        <p:spPr>
          <a:xfrm>
            <a:off x="8765508" y="2922528"/>
            <a:ext cx="2099733" cy="541867"/>
          </a:xfrm>
          <a:prstGeom prst="rect">
            <a:avLst/>
          </a:prstGeom>
          <a:noFill/>
        </p:spPr>
        <p:txBody>
          <a:bodyPr wrap="square" lIns="0" tIns="0" rIns="0" bIns="0" rtlCol="0">
            <a:noAutofit/>
          </a:bodyPr>
          <a:lstStyle/>
          <a:p>
            <a:pPr algn="l"/>
            <a:r>
              <a:rPr lang="en-AU" sz="2000"/>
              <a:t>trachea</a:t>
            </a:r>
          </a:p>
        </p:txBody>
      </p:sp>
      <p:sp>
        <p:nvSpPr>
          <p:cNvPr id="18" name="TextBox 17">
            <a:extLst>
              <a:ext uri="{FF2B5EF4-FFF2-40B4-BE49-F238E27FC236}">
                <a16:creationId xmlns:a16="http://schemas.microsoft.com/office/drawing/2014/main" id="{BF8F6A3B-7876-49F3-4FF4-6B8FEA6E318A}"/>
              </a:ext>
            </a:extLst>
          </p:cNvPr>
          <p:cNvSpPr txBox="1"/>
          <p:nvPr/>
        </p:nvSpPr>
        <p:spPr>
          <a:xfrm>
            <a:off x="8765508" y="3676424"/>
            <a:ext cx="2099733" cy="541867"/>
          </a:xfrm>
          <a:prstGeom prst="rect">
            <a:avLst/>
          </a:prstGeom>
          <a:noFill/>
        </p:spPr>
        <p:txBody>
          <a:bodyPr wrap="square" lIns="0" tIns="0" rIns="0" bIns="0" rtlCol="0">
            <a:noAutofit/>
          </a:bodyPr>
          <a:lstStyle/>
          <a:p>
            <a:pPr algn="l"/>
            <a:r>
              <a:rPr lang="en-AU" sz="2000" dirty="0"/>
              <a:t>bronchi</a:t>
            </a:r>
          </a:p>
        </p:txBody>
      </p:sp>
      <p:sp>
        <p:nvSpPr>
          <p:cNvPr id="17" name="TextBox 16">
            <a:extLst>
              <a:ext uri="{FF2B5EF4-FFF2-40B4-BE49-F238E27FC236}">
                <a16:creationId xmlns:a16="http://schemas.microsoft.com/office/drawing/2014/main" id="{88BFFFBD-8898-4F39-3957-FA21412E3E8D}"/>
              </a:ext>
            </a:extLst>
          </p:cNvPr>
          <p:cNvSpPr txBox="1"/>
          <p:nvPr/>
        </p:nvSpPr>
        <p:spPr>
          <a:xfrm>
            <a:off x="8862902" y="4371371"/>
            <a:ext cx="2099733" cy="541867"/>
          </a:xfrm>
          <a:prstGeom prst="rect">
            <a:avLst/>
          </a:prstGeom>
          <a:noFill/>
        </p:spPr>
        <p:txBody>
          <a:bodyPr wrap="square" lIns="0" tIns="0" rIns="0" bIns="0" rtlCol="0">
            <a:noAutofit/>
          </a:bodyPr>
          <a:lstStyle/>
          <a:p>
            <a:pPr algn="l"/>
            <a:r>
              <a:rPr lang="en-AU" sz="2000"/>
              <a:t>alveoli</a:t>
            </a:r>
          </a:p>
        </p:txBody>
      </p:sp>
      <p:sp>
        <p:nvSpPr>
          <p:cNvPr id="9" name="TextBox 8">
            <a:extLst>
              <a:ext uri="{FF2B5EF4-FFF2-40B4-BE49-F238E27FC236}">
                <a16:creationId xmlns:a16="http://schemas.microsoft.com/office/drawing/2014/main" id="{3DF74B84-1ED4-0298-5319-A4AF75683D39}"/>
              </a:ext>
              <a:ext uri="{C183D7F6-B498-43B3-948B-1728B52AA6E4}">
                <adec:decorative xmlns:adec="http://schemas.microsoft.com/office/drawing/2017/decorative" val="1"/>
              </a:ext>
            </a:extLst>
          </p:cNvPr>
          <p:cNvSpPr txBox="1"/>
          <p:nvPr/>
        </p:nvSpPr>
        <p:spPr>
          <a:xfrm>
            <a:off x="8703733" y="112532"/>
            <a:ext cx="3488267"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BBAC15B5-2F48-5A83-7BD4-69B8A6E434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cxnSp>
        <p:nvCxnSpPr>
          <p:cNvPr id="4" name="Straight Connector 3">
            <a:extLst>
              <a:ext uri="{FF2B5EF4-FFF2-40B4-BE49-F238E27FC236}">
                <a16:creationId xmlns:a16="http://schemas.microsoft.com/office/drawing/2014/main" id="{B4ACFB4B-19EE-7D3B-ED1E-FD16C69C5259}"/>
              </a:ext>
              <a:ext uri="{C183D7F6-B498-43B3-948B-1728B52AA6E4}">
                <adec:decorative xmlns:adec="http://schemas.microsoft.com/office/drawing/2017/decorative" val="1"/>
              </a:ext>
            </a:extLst>
          </p:cNvPr>
          <p:cNvCxnSpPr>
            <a:cxnSpLocks/>
          </p:cNvCxnSpPr>
          <p:nvPr/>
        </p:nvCxnSpPr>
        <p:spPr>
          <a:xfrm flipH="1">
            <a:off x="8692847" y="4793565"/>
            <a:ext cx="440267" cy="586916"/>
          </a:xfrm>
          <a:prstGeom prst="line">
            <a:avLst/>
          </a:prstGeom>
          <a:ln w="19050">
            <a:solidFill>
              <a:srgbClr val="3E424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23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11" grpId="0"/>
      <p:bldP spid="12" grpId="0"/>
      <p:bldP spid="13" grpId="0"/>
      <p:bldP spid="14" grpId="0"/>
      <p:bldP spid="15" grpId="0"/>
      <p:bldP spid="16" grpId="0"/>
      <p:bldP spid="18"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a:t>
            </a:fld>
            <a:endParaRPr lang="en-AU"/>
          </a:p>
        </p:txBody>
      </p:sp>
      <p:sp>
        <p:nvSpPr>
          <p:cNvPr id="2" name="Title 6">
            <a:extLst>
              <a:ext uri="{FF2B5EF4-FFF2-40B4-BE49-F238E27FC236}">
                <a16:creationId xmlns:a16="http://schemas.microsoft.com/office/drawing/2014/main" id="{2607FD2B-437F-C8F2-C19F-196D8E9590F8}"/>
              </a:ext>
            </a:extLst>
          </p:cNvPr>
          <p:cNvSpPr txBox="1">
            <a:spLocks noGrp="1"/>
          </p:cNvSpPr>
          <p:nvPr>
            <p:ph type="title" idx="4294967295"/>
          </p:nvPr>
        </p:nvSpPr>
        <p:spPr>
          <a:xfrm>
            <a:off x="539639" y="3778321"/>
            <a:ext cx="11291998" cy="8006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110000"/>
              </a:lnSpc>
              <a:spcBef>
                <a:spcPct val="0"/>
              </a:spcBef>
              <a:spcAft>
                <a:spcPts val="0"/>
              </a:spcAft>
              <a:buClrTx/>
              <a:buSzTx/>
              <a:buFontTx/>
              <a:buNone/>
              <a:tabLst/>
              <a:defRPr/>
            </a:pPr>
            <a:r>
              <a:rPr kumimoji="0" lang="en-AU" sz="4800" b="1" i="0" u="none" strike="noStrike" kern="1200" cap="none" spc="0" normalizeH="0" baseline="0" noProof="0" dirty="0">
                <a:ln>
                  <a:noFill/>
                </a:ln>
                <a:solidFill>
                  <a:schemeClr val="bg1"/>
                </a:solidFill>
                <a:effectLst/>
                <a:uLnTx/>
                <a:uFillTx/>
                <a:latin typeface="+mj-lt"/>
                <a:ea typeface="+mj-ea"/>
                <a:cs typeface="Arial"/>
              </a:rPr>
              <a:t>Essential question 1</a:t>
            </a:r>
            <a:endParaRPr kumimoji="0" lang="en-AU" sz="2800" b="0" i="0" u="none" strike="noStrike" kern="1200" cap="none" spc="0" normalizeH="0" baseline="0" noProof="0" dirty="0">
              <a:ln>
                <a:noFill/>
              </a:ln>
              <a:solidFill>
                <a:schemeClr val="bg1"/>
              </a:solidFill>
              <a:effectLst/>
              <a:uLnTx/>
              <a:uFillTx/>
              <a:latin typeface="+mj-lt"/>
              <a:ea typeface="+mj-ea"/>
              <a:cs typeface="Arial" panose="020B0604020202020204" pitchFamily="34" charset="0"/>
            </a:endParaRPr>
          </a:p>
        </p:txBody>
      </p:sp>
      <p:sp>
        <p:nvSpPr>
          <p:cNvPr id="3" name="TextBox 2">
            <a:extLst>
              <a:ext uri="{FF2B5EF4-FFF2-40B4-BE49-F238E27FC236}">
                <a16:creationId xmlns:a16="http://schemas.microsoft.com/office/drawing/2014/main" id="{39F9DDD7-D130-7493-A92A-D7C652C17FC2}"/>
              </a:ext>
            </a:extLst>
          </p:cNvPr>
          <p:cNvSpPr txBox="1"/>
          <p:nvPr/>
        </p:nvSpPr>
        <p:spPr>
          <a:xfrm>
            <a:off x="479040" y="4868562"/>
            <a:ext cx="11523907" cy="1200329"/>
          </a:xfrm>
          <a:prstGeom prst="rect">
            <a:avLst/>
          </a:prstGeom>
          <a:noFill/>
        </p:spPr>
        <p:txBody>
          <a:bodyPr wrap="square">
            <a:spAutoFit/>
          </a:bodyPr>
          <a:lstStyle/>
          <a:p>
            <a:r>
              <a:rPr lang="en-AU" sz="3600" dirty="0">
                <a:solidFill>
                  <a:schemeClr val="accent4"/>
                </a:solidFill>
                <a:latin typeface="+mj-lt"/>
                <a:cs typeface="Arial"/>
              </a:rPr>
              <a:t>How does the structure and organisation of multicellular organisms allow them to function optimally? </a:t>
            </a:r>
            <a:endParaRPr lang="en-AU" sz="3600" dirty="0">
              <a:solidFill>
                <a:schemeClr val="accent4"/>
              </a:solidFill>
              <a:latin typeface="+mj-lt"/>
            </a:endParaRPr>
          </a:p>
        </p:txBody>
      </p:sp>
    </p:spTree>
    <p:extLst>
      <p:ext uri="{BB962C8B-B14F-4D97-AF65-F5344CB8AC3E}">
        <p14:creationId xmlns:p14="http://schemas.microsoft.com/office/powerpoint/2010/main" val="2028193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0120F-173E-C467-80B2-5AE5A679F42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C715C94-C338-30BB-1FF9-034D80747AE1}"/>
              </a:ext>
            </a:extLst>
          </p:cNvPr>
          <p:cNvSpPr>
            <a:spLocks noGrp="1"/>
          </p:cNvSpPr>
          <p:nvPr>
            <p:ph type="title"/>
          </p:nvPr>
        </p:nvSpPr>
        <p:spPr/>
        <p:txBody>
          <a:bodyPr/>
          <a:lstStyle/>
          <a:p>
            <a:r>
              <a:rPr lang="en-AU" dirty="0"/>
              <a:t>1.3 Checkpoint 2 (1 of 2)</a:t>
            </a:r>
          </a:p>
        </p:txBody>
      </p:sp>
      <p:sp>
        <p:nvSpPr>
          <p:cNvPr id="6" name="Text Placeholder 5">
            <a:extLst>
              <a:ext uri="{FF2B5EF4-FFF2-40B4-BE49-F238E27FC236}">
                <a16:creationId xmlns:a16="http://schemas.microsoft.com/office/drawing/2014/main" id="{C49A006E-7A98-5033-D6C6-32EC230E5B33}"/>
              </a:ext>
            </a:extLst>
          </p:cNvPr>
          <p:cNvSpPr>
            <a:spLocks noGrp="1"/>
          </p:cNvSpPr>
          <p:nvPr>
            <p:ph type="body" sz="quarter" idx="18"/>
          </p:nvPr>
        </p:nvSpPr>
        <p:spPr/>
        <p:txBody>
          <a:bodyPr/>
          <a:lstStyle/>
          <a:p>
            <a:r>
              <a:rPr lang="en-AU"/>
              <a:t>Identify the function of organs in the respiratory system.</a:t>
            </a:r>
          </a:p>
        </p:txBody>
      </p:sp>
      <p:sp>
        <p:nvSpPr>
          <p:cNvPr id="3" name="Rectangle: Rounded Corners 2">
            <a:extLst>
              <a:ext uri="{FF2B5EF4-FFF2-40B4-BE49-F238E27FC236}">
                <a16:creationId xmlns:a16="http://schemas.microsoft.com/office/drawing/2014/main" id="{3AFAEF48-F8A4-CFB9-8DE9-BBF3F2EF7B27}"/>
              </a:ext>
              <a:ext uri="{C183D7F6-B498-43B3-948B-1728B52AA6E4}">
                <adec:decorative xmlns:adec="http://schemas.microsoft.com/office/drawing/2017/decorative" val="1"/>
              </a:ext>
            </a:extLst>
          </p:cNvPr>
          <p:cNvSpPr/>
          <p:nvPr/>
        </p:nvSpPr>
        <p:spPr>
          <a:xfrm>
            <a:off x="5784786" y="1637175"/>
            <a:ext cx="6095077" cy="5191863"/>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 Placeholder 1">
            <a:extLst>
              <a:ext uri="{FF2B5EF4-FFF2-40B4-BE49-F238E27FC236}">
                <a16:creationId xmlns:a16="http://schemas.microsoft.com/office/drawing/2014/main" id="{2D68A7C3-9372-78E7-5EAC-A3FD5D46319F}"/>
              </a:ext>
            </a:extLst>
          </p:cNvPr>
          <p:cNvSpPr txBox="1">
            <a:spLocks/>
          </p:cNvSpPr>
          <p:nvPr/>
        </p:nvSpPr>
        <p:spPr>
          <a:xfrm>
            <a:off x="191970" y="3541208"/>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p:txBody>
      </p:sp>
      <p:sp>
        <p:nvSpPr>
          <p:cNvPr id="18" name="Electric circuit" descr="Lungs">
            <a:extLst>
              <a:ext uri="{FF2B5EF4-FFF2-40B4-BE49-F238E27FC236}">
                <a16:creationId xmlns:a16="http://schemas.microsoft.com/office/drawing/2014/main" id="{045A2DAA-A4AA-EB21-1EFF-9AC573F7E6D2}"/>
              </a:ext>
            </a:extLst>
          </p:cNvPr>
          <p:cNvSpPr/>
          <p:nvPr/>
        </p:nvSpPr>
        <p:spPr>
          <a:xfrm>
            <a:off x="122262" y="4187176"/>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Lungs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3" name="Electric circuit" descr="Mouth">
            <a:extLst>
              <a:ext uri="{FF2B5EF4-FFF2-40B4-BE49-F238E27FC236}">
                <a16:creationId xmlns:a16="http://schemas.microsoft.com/office/drawing/2014/main" id="{85EC9F8C-E0A0-77FF-B4E6-EAC41337096A}"/>
              </a:ext>
            </a:extLst>
          </p:cNvPr>
          <p:cNvSpPr/>
          <p:nvPr/>
        </p:nvSpPr>
        <p:spPr>
          <a:xfrm>
            <a:off x="2021408" y="4164374"/>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Mouth</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4" name="Electric circuit" descr="Bronchi">
            <a:extLst>
              <a:ext uri="{FF2B5EF4-FFF2-40B4-BE49-F238E27FC236}">
                <a16:creationId xmlns:a16="http://schemas.microsoft.com/office/drawing/2014/main" id="{8D148D89-D09D-877B-846C-2DF9AC1BF4AD}"/>
              </a:ext>
            </a:extLst>
          </p:cNvPr>
          <p:cNvSpPr/>
          <p:nvPr/>
        </p:nvSpPr>
        <p:spPr>
          <a:xfrm>
            <a:off x="3995430" y="4164374"/>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Bronchi</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5" name="Electric circuit" descr="Pharynx">
            <a:extLst>
              <a:ext uri="{FF2B5EF4-FFF2-40B4-BE49-F238E27FC236}">
                <a16:creationId xmlns:a16="http://schemas.microsoft.com/office/drawing/2014/main" id="{8F4448B1-BB14-01B5-D820-95BB19344375}"/>
              </a:ext>
            </a:extLst>
          </p:cNvPr>
          <p:cNvSpPr/>
          <p:nvPr/>
        </p:nvSpPr>
        <p:spPr>
          <a:xfrm>
            <a:off x="139719" y="4908794"/>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Pharynx</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6" name="Electric circuit" descr="Diaphragm">
            <a:extLst>
              <a:ext uri="{FF2B5EF4-FFF2-40B4-BE49-F238E27FC236}">
                <a16:creationId xmlns:a16="http://schemas.microsoft.com/office/drawing/2014/main" id="{66D7A7AD-6CEF-07C7-90D8-02DADE9B38DB}"/>
              </a:ext>
            </a:extLst>
          </p:cNvPr>
          <p:cNvSpPr/>
          <p:nvPr/>
        </p:nvSpPr>
        <p:spPr>
          <a:xfrm>
            <a:off x="2021408" y="4926553"/>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Diaphragm</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7" name="Electric circuit" descr="Trachea">
            <a:extLst>
              <a:ext uri="{FF2B5EF4-FFF2-40B4-BE49-F238E27FC236}">
                <a16:creationId xmlns:a16="http://schemas.microsoft.com/office/drawing/2014/main" id="{367BBE89-C88E-BCC5-79E0-A6E8A9CDDC93}"/>
              </a:ext>
            </a:extLst>
          </p:cNvPr>
          <p:cNvSpPr/>
          <p:nvPr/>
        </p:nvSpPr>
        <p:spPr>
          <a:xfrm>
            <a:off x="3995431" y="4926553"/>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noProof="0">
                <a:solidFill>
                  <a:srgbClr val="002664"/>
                </a:solidFill>
                <a:latin typeface="Arial" panose="020B0604020202020204"/>
              </a:rPr>
              <a:t>Trachea</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8" name="Electric circuit" descr="Bronchioles">
            <a:extLst>
              <a:ext uri="{FF2B5EF4-FFF2-40B4-BE49-F238E27FC236}">
                <a16:creationId xmlns:a16="http://schemas.microsoft.com/office/drawing/2014/main" id="{FB254E64-F656-48CE-6B98-A3CB5BD5C793}"/>
              </a:ext>
            </a:extLst>
          </p:cNvPr>
          <p:cNvSpPr/>
          <p:nvPr/>
        </p:nvSpPr>
        <p:spPr>
          <a:xfrm>
            <a:off x="122262" y="5637794"/>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Bronchioles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9" name="Electric circuit" descr="Larynx">
            <a:extLst>
              <a:ext uri="{FF2B5EF4-FFF2-40B4-BE49-F238E27FC236}">
                <a16:creationId xmlns:a16="http://schemas.microsoft.com/office/drawing/2014/main" id="{8B797769-C8EC-0B48-FEC5-F283C0084725}"/>
              </a:ext>
            </a:extLst>
          </p:cNvPr>
          <p:cNvSpPr/>
          <p:nvPr/>
        </p:nvSpPr>
        <p:spPr>
          <a:xfrm>
            <a:off x="2021408" y="5645598"/>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Larynx</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0" name="Electric circuit" descr="Nose">
            <a:extLst>
              <a:ext uri="{FF2B5EF4-FFF2-40B4-BE49-F238E27FC236}">
                <a16:creationId xmlns:a16="http://schemas.microsoft.com/office/drawing/2014/main" id="{96AAFA09-C7B4-C311-BA50-1782E22D2E42}"/>
              </a:ext>
            </a:extLst>
          </p:cNvPr>
          <p:cNvSpPr/>
          <p:nvPr/>
        </p:nvSpPr>
        <p:spPr>
          <a:xfrm>
            <a:off x="4027178" y="5682717"/>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Nose</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Electric circuit" descr="Alveoli">
            <a:extLst>
              <a:ext uri="{FF2B5EF4-FFF2-40B4-BE49-F238E27FC236}">
                <a16:creationId xmlns:a16="http://schemas.microsoft.com/office/drawing/2014/main" id="{EC4CDFE8-FBAC-C690-8FC6-A3BF10758C77}"/>
              </a:ext>
            </a:extLst>
          </p:cNvPr>
          <p:cNvSpPr/>
          <p:nvPr/>
        </p:nvSpPr>
        <p:spPr>
          <a:xfrm>
            <a:off x="2021407" y="6392779"/>
            <a:ext cx="1404569" cy="38776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Alveoli</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B3B5BDE5-E49D-9781-65FA-4A0C32D197C2}"/>
              </a:ext>
            </a:extLst>
          </p:cNvPr>
          <p:cNvSpPr/>
          <p:nvPr/>
        </p:nvSpPr>
        <p:spPr>
          <a:xfrm>
            <a:off x="7315200" y="1663004"/>
            <a:ext cx="4516802"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a:tabLst/>
              <a:defRPr/>
            </a:pPr>
            <a:r>
              <a:rPr lang="en-AU" sz="1500" noProof="0">
                <a:solidFill>
                  <a:srgbClr val="002664"/>
                </a:solidFill>
                <a:latin typeface="Arial" panose="020B0604020202020204"/>
              </a:rPr>
              <a:t>Passes air from the nose and mouth down to the larynx.</a:t>
            </a:r>
          </a:p>
        </p:txBody>
      </p:sp>
      <p:sp>
        <p:nvSpPr>
          <p:cNvPr id="8" name="Rectangle: Rounded Corners 7">
            <a:extLst>
              <a:ext uri="{FF2B5EF4-FFF2-40B4-BE49-F238E27FC236}">
                <a16:creationId xmlns:a16="http://schemas.microsoft.com/office/drawing/2014/main" id="{C44A67E5-7837-6DE3-899D-E85D31A9FFFF}"/>
              </a:ext>
            </a:extLst>
          </p:cNvPr>
          <p:cNvSpPr/>
          <p:nvPr/>
        </p:nvSpPr>
        <p:spPr>
          <a:xfrm>
            <a:off x="7328453" y="2180080"/>
            <a:ext cx="4516801"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2"/>
              <a:tabLst/>
              <a:defRPr/>
            </a:pPr>
            <a:r>
              <a:rPr lang="en-AU" sz="1500">
                <a:solidFill>
                  <a:srgbClr val="002664"/>
                </a:solidFill>
                <a:latin typeface="Arial" panose="020B0604020202020204"/>
              </a:rPr>
              <a:t> Spread air through smaller branches deep into the lungs.</a:t>
            </a:r>
          </a:p>
        </p:txBody>
      </p:sp>
      <p:sp>
        <p:nvSpPr>
          <p:cNvPr id="9" name="Rectangle: Rounded Corners 8">
            <a:extLst>
              <a:ext uri="{FF2B5EF4-FFF2-40B4-BE49-F238E27FC236}">
                <a16:creationId xmlns:a16="http://schemas.microsoft.com/office/drawing/2014/main" id="{CEC33D2A-7092-DC05-F637-50970491F024}"/>
              </a:ext>
            </a:extLst>
          </p:cNvPr>
          <p:cNvSpPr/>
          <p:nvPr/>
        </p:nvSpPr>
        <p:spPr>
          <a:xfrm>
            <a:off x="7328453" y="2726136"/>
            <a:ext cx="4516801" cy="402511"/>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3"/>
              <a:tabLst/>
              <a:defRPr/>
            </a:pPr>
            <a:r>
              <a:rPr lang="en-AU" sz="1500">
                <a:solidFill>
                  <a:srgbClr val="002664"/>
                </a:solidFill>
                <a:latin typeface="Arial" panose="020B0604020202020204"/>
              </a:rPr>
              <a:t> Carries air from the larynx to the bronchi.</a:t>
            </a:r>
          </a:p>
        </p:txBody>
      </p:sp>
      <p:sp>
        <p:nvSpPr>
          <p:cNvPr id="10" name="Rectangle: Rounded Corners 9">
            <a:extLst>
              <a:ext uri="{FF2B5EF4-FFF2-40B4-BE49-F238E27FC236}">
                <a16:creationId xmlns:a16="http://schemas.microsoft.com/office/drawing/2014/main" id="{7029FCDA-5FC7-30F8-FB0A-C84EA6975E6A}"/>
              </a:ext>
            </a:extLst>
          </p:cNvPr>
          <p:cNvSpPr/>
          <p:nvPr/>
        </p:nvSpPr>
        <p:spPr>
          <a:xfrm>
            <a:off x="7334504" y="3165766"/>
            <a:ext cx="4516801"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4"/>
              <a:tabLst/>
              <a:defRPr/>
            </a:pPr>
            <a:r>
              <a:rPr lang="en-AU" sz="1500">
                <a:solidFill>
                  <a:srgbClr val="002664"/>
                </a:solidFill>
                <a:latin typeface="Arial" panose="020B0604020202020204"/>
              </a:rPr>
              <a:t>Muscle that moves to help you breathe in and out.</a:t>
            </a:r>
          </a:p>
        </p:txBody>
      </p:sp>
      <p:sp>
        <p:nvSpPr>
          <p:cNvPr id="11" name="Rectangle: Rounded Corners 10">
            <a:extLst>
              <a:ext uri="{FF2B5EF4-FFF2-40B4-BE49-F238E27FC236}">
                <a16:creationId xmlns:a16="http://schemas.microsoft.com/office/drawing/2014/main" id="{F413D947-9D79-6D10-3B79-D5130E0DD626}"/>
              </a:ext>
            </a:extLst>
          </p:cNvPr>
          <p:cNvSpPr/>
          <p:nvPr/>
        </p:nvSpPr>
        <p:spPr>
          <a:xfrm>
            <a:off x="7347756" y="3701904"/>
            <a:ext cx="4516801"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5"/>
              <a:tabLst/>
              <a:defRPr/>
            </a:pPr>
            <a:r>
              <a:rPr lang="en-AU" sz="1500">
                <a:solidFill>
                  <a:srgbClr val="002664"/>
                </a:solidFill>
                <a:latin typeface="Arial" panose="020B0604020202020204"/>
              </a:rPr>
              <a:t>Tiny sacs where oxygen and carbon dioxide are exchanged with the blood.</a:t>
            </a:r>
          </a:p>
        </p:txBody>
      </p:sp>
      <p:sp>
        <p:nvSpPr>
          <p:cNvPr id="12" name="Rectangle: Rounded Corners 11">
            <a:extLst>
              <a:ext uri="{FF2B5EF4-FFF2-40B4-BE49-F238E27FC236}">
                <a16:creationId xmlns:a16="http://schemas.microsoft.com/office/drawing/2014/main" id="{DB8D3C5A-45C0-A832-CDE1-B740E64A1D95}"/>
              </a:ext>
            </a:extLst>
          </p:cNvPr>
          <p:cNvSpPr/>
          <p:nvPr/>
        </p:nvSpPr>
        <p:spPr>
          <a:xfrm>
            <a:off x="7354382" y="4222885"/>
            <a:ext cx="4516801"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6"/>
              <a:tabLst/>
              <a:defRPr/>
            </a:pPr>
            <a:r>
              <a:rPr lang="en-AU" sz="1500">
                <a:solidFill>
                  <a:srgbClr val="002664"/>
                </a:solidFill>
                <a:latin typeface="Arial" panose="020B0604020202020204"/>
              </a:rPr>
              <a:t>Filters, warms, and moistens the air you breathe in.</a:t>
            </a:r>
          </a:p>
        </p:txBody>
      </p:sp>
      <p:sp>
        <p:nvSpPr>
          <p:cNvPr id="13" name="Rectangle: Rounded Corners 12">
            <a:extLst>
              <a:ext uri="{FF2B5EF4-FFF2-40B4-BE49-F238E27FC236}">
                <a16:creationId xmlns:a16="http://schemas.microsoft.com/office/drawing/2014/main" id="{D8A2FC6F-915C-88C6-2588-A1CB59540ABE}"/>
              </a:ext>
            </a:extLst>
          </p:cNvPr>
          <p:cNvSpPr/>
          <p:nvPr/>
        </p:nvSpPr>
        <p:spPr>
          <a:xfrm>
            <a:off x="7354382" y="4734825"/>
            <a:ext cx="4516801"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7"/>
              <a:tabLst/>
              <a:defRPr/>
            </a:pPr>
            <a:r>
              <a:rPr lang="en-AU" sz="1500">
                <a:solidFill>
                  <a:srgbClr val="002664"/>
                </a:solidFill>
                <a:latin typeface="Arial" panose="020B0604020202020204"/>
              </a:rPr>
              <a:t>Allow oxygen to enter the blood and carbon dioxide to be removed.</a:t>
            </a:r>
          </a:p>
        </p:txBody>
      </p:sp>
      <p:sp>
        <p:nvSpPr>
          <p:cNvPr id="14" name="Rectangle: Rounded Corners 13">
            <a:extLst>
              <a:ext uri="{FF2B5EF4-FFF2-40B4-BE49-F238E27FC236}">
                <a16:creationId xmlns:a16="http://schemas.microsoft.com/office/drawing/2014/main" id="{1334B56E-CC4E-AA36-79C4-0F7BE1F76463}"/>
              </a:ext>
            </a:extLst>
          </p:cNvPr>
          <p:cNvSpPr/>
          <p:nvPr/>
        </p:nvSpPr>
        <p:spPr>
          <a:xfrm>
            <a:off x="7354382" y="5253019"/>
            <a:ext cx="4510175"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8"/>
              <a:tabLst/>
              <a:defRPr/>
            </a:pPr>
            <a:r>
              <a:rPr lang="en-AU" sz="1500">
                <a:solidFill>
                  <a:srgbClr val="002664"/>
                </a:solidFill>
                <a:latin typeface="Arial" panose="020B0604020202020204"/>
              </a:rPr>
              <a:t>Carry air from the trachea into each lung.</a:t>
            </a:r>
          </a:p>
        </p:txBody>
      </p:sp>
      <p:sp>
        <p:nvSpPr>
          <p:cNvPr id="15" name="Rectangle: Rounded Corners 14">
            <a:extLst>
              <a:ext uri="{FF2B5EF4-FFF2-40B4-BE49-F238E27FC236}">
                <a16:creationId xmlns:a16="http://schemas.microsoft.com/office/drawing/2014/main" id="{11DC801B-55F0-9A6D-6F88-66A8793B9736}"/>
              </a:ext>
            </a:extLst>
          </p:cNvPr>
          <p:cNvSpPr/>
          <p:nvPr/>
        </p:nvSpPr>
        <p:spPr>
          <a:xfrm>
            <a:off x="7361008" y="5790358"/>
            <a:ext cx="4510175"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9"/>
              <a:tabLst/>
              <a:defRPr/>
            </a:pPr>
            <a:r>
              <a:rPr lang="en-AU" sz="1500">
                <a:solidFill>
                  <a:srgbClr val="002664"/>
                </a:solidFill>
                <a:latin typeface="Arial" panose="020B0604020202020204"/>
              </a:rPr>
              <a:t>Sends air into the trachea and helps produce sound (voice box).</a:t>
            </a:r>
          </a:p>
        </p:txBody>
      </p:sp>
      <p:sp>
        <p:nvSpPr>
          <p:cNvPr id="16" name="Rectangle: Rounded Corners 15">
            <a:extLst>
              <a:ext uri="{FF2B5EF4-FFF2-40B4-BE49-F238E27FC236}">
                <a16:creationId xmlns:a16="http://schemas.microsoft.com/office/drawing/2014/main" id="{2527C06A-87A3-DC0D-928C-7ABF9D650689}"/>
              </a:ext>
            </a:extLst>
          </p:cNvPr>
          <p:cNvSpPr/>
          <p:nvPr/>
        </p:nvSpPr>
        <p:spPr>
          <a:xfrm>
            <a:off x="7361008" y="6321252"/>
            <a:ext cx="4510175" cy="48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spcBef>
                <a:spcPts val="0"/>
              </a:spcBef>
              <a:spcAft>
                <a:spcPts val="0"/>
              </a:spcAft>
              <a:buClrTx/>
              <a:buSzTx/>
              <a:buFont typeface="+mj-lt"/>
              <a:buAutoNum type="alphaLcParenR" startAt="10"/>
              <a:tabLst/>
              <a:defRPr/>
            </a:pPr>
            <a:r>
              <a:rPr lang="en-AU" sz="1500">
                <a:solidFill>
                  <a:srgbClr val="002664"/>
                </a:solidFill>
                <a:latin typeface="Arial" panose="020B0604020202020204"/>
              </a:rPr>
              <a:t>Brings air in quickly, especially during exercise or when the nose is blocked</a:t>
            </a:r>
          </a:p>
        </p:txBody>
      </p:sp>
      <p:sp>
        <p:nvSpPr>
          <p:cNvPr id="2" name="Slide Number Placeholder 1">
            <a:extLst>
              <a:ext uri="{FF2B5EF4-FFF2-40B4-BE49-F238E27FC236}">
                <a16:creationId xmlns:a16="http://schemas.microsoft.com/office/drawing/2014/main" id="{1B4DB1F8-AAB1-6D63-531A-D0F78BF71B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3834432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78 -0.00278 L 0.47239 0.09236 " pathEditMode="relative" rAng="0" ptsTypes="AA">
                                      <p:cBhvr>
                                        <p:cTn id="6" dur="2000" fill="hold"/>
                                        <p:tgtEl>
                                          <p:spTgt spid="18"/>
                                        </p:tgtEl>
                                        <p:attrNameLst>
                                          <p:attrName>ppt_x</p:attrName>
                                          <p:attrName>ppt_y</p:attrName>
                                        </p:attrNameLst>
                                      </p:cBhvr>
                                      <p:rCtr x="23659" y="4745"/>
                                    </p:animMotion>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0833E-6 0.00555 L 0.3151 0.32662 " pathEditMode="relative" rAng="0" ptsTypes="AA">
                                      <p:cBhvr>
                                        <p:cTn id="11" dur="2000" fill="hold"/>
                                        <p:tgtEl>
                                          <p:spTgt spid="23"/>
                                        </p:tgtEl>
                                        <p:attrNameLst>
                                          <p:attrName>ppt_x</p:attrName>
                                          <p:attrName>ppt_y</p:attrName>
                                        </p:attrNameLst>
                                      </p:cBhvr>
                                      <p:rCtr x="15755" y="16042"/>
                                    </p:animMotion>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00078 -0.00417 L 0.15364 0.1743 " pathEditMode="relative" rAng="0" ptsTypes="AA">
                                      <p:cBhvr>
                                        <p:cTn id="16" dur="2000" fill="hold"/>
                                        <p:tgtEl>
                                          <p:spTgt spid="24"/>
                                        </p:tgtEl>
                                        <p:attrNameLst>
                                          <p:attrName>ppt_x</p:attrName>
                                          <p:attrName>ppt_y</p:attrName>
                                        </p:attrNameLst>
                                      </p:cBhvr>
                                      <p:rCtr x="7643" y="8912"/>
                                    </p:animMotion>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16667E-7 -1.48148E-6 L 0.47031 -0.45856 " pathEditMode="relative" rAng="0" ptsTypes="AA">
                                      <p:cBhvr>
                                        <p:cTn id="21" dur="2000" fill="hold"/>
                                        <p:tgtEl>
                                          <p:spTgt spid="25"/>
                                        </p:tgtEl>
                                        <p:attrNameLst>
                                          <p:attrName>ppt_x</p:attrName>
                                          <p:attrName>ppt_y</p:attrName>
                                        </p:attrNameLst>
                                      </p:cBhvr>
                                      <p:rCtr x="23516" y="-22940"/>
                                    </p:animMotion>
                                  </p:childTnLst>
                                </p:cTn>
                              </p:par>
                            </p:childTnLst>
                          </p:cTn>
                        </p:par>
                      </p:childTnLst>
                    </p:cTn>
                  </p:par>
                </p:childTnLst>
              </p:cTn>
              <p:nextCondLst>
                <p:cond evt="onClick" delay="0">
                  <p:tgtEl>
                    <p:spTgt spid="25"/>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078 -0.00417 L 0.31523 -0.24352 " pathEditMode="relative" rAng="0" ptsTypes="AA">
                                      <p:cBhvr>
                                        <p:cTn id="26" dur="2000" fill="hold"/>
                                        <p:tgtEl>
                                          <p:spTgt spid="26"/>
                                        </p:tgtEl>
                                        <p:attrNameLst>
                                          <p:attrName>ppt_x</p:attrName>
                                          <p:attrName>ppt_y</p:attrName>
                                        </p:attrNameLst>
                                      </p:cBhvr>
                                      <p:rCtr x="15794" y="-11968"/>
                                    </p:animMotion>
                                  </p:childTnLst>
                                </p:cTn>
                              </p:par>
                            </p:childTnLst>
                          </p:cTn>
                        </p:par>
                      </p:childTnLst>
                    </p:cTn>
                  </p:par>
                </p:childTnLst>
              </p:cTn>
              <p:nextCondLst>
                <p:cond evt="onClick" delay="0">
                  <p:tgtEl>
                    <p:spTgt spid="26"/>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00157 -0.00139 L 0.15247 -0.31505 " pathEditMode="relative" rAng="0" ptsTypes="AA">
                                      <p:cBhvr>
                                        <p:cTn id="31" dur="2000" fill="hold"/>
                                        <p:tgtEl>
                                          <p:spTgt spid="27"/>
                                        </p:tgtEl>
                                        <p:attrNameLst>
                                          <p:attrName>ppt_x</p:attrName>
                                          <p:attrName>ppt_y</p:attrName>
                                        </p:attrNameLst>
                                      </p:cBhvr>
                                      <p:rCtr x="7695" y="-15694"/>
                                    </p:animMotion>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1.875E-6 0.01111 L 0.47174 -0.48889 " pathEditMode="relative" rAng="0" ptsTypes="AA">
                                      <p:cBhvr>
                                        <p:cTn id="36" dur="2000" fill="hold"/>
                                        <p:tgtEl>
                                          <p:spTgt spid="28"/>
                                        </p:tgtEl>
                                        <p:attrNameLst>
                                          <p:attrName>ppt_x</p:attrName>
                                          <p:attrName>ppt_y</p:attrName>
                                        </p:attrNameLst>
                                      </p:cBhvr>
                                      <p:rCtr x="23581" y="-25000"/>
                                    </p:animMotion>
                                  </p:childTnLst>
                                </p:cTn>
                              </p:par>
                            </p:childTnLst>
                          </p:cTn>
                        </p:par>
                      </p:childTnLst>
                    </p:cTn>
                  </p:par>
                </p:childTnLst>
              </p:cTn>
              <p:nextCondLst>
                <p:cond evt="onClick" delay="0">
                  <p:tgtEl>
                    <p:spTgt spid="28"/>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2.70833E-6 1.11111E-6 L 0.31614 0.03449 " pathEditMode="relative" rAng="0" ptsTypes="AA">
                                      <p:cBhvr>
                                        <p:cTn id="41" dur="2000" fill="hold"/>
                                        <p:tgtEl>
                                          <p:spTgt spid="29"/>
                                        </p:tgtEl>
                                        <p:attrNameLst>
                                          <p:attrName>ppt_x</p:attrName>
                                          <p:attrName>ppt_y</p:attrName>
                                        </p:attrNameLst>
                                      </p:cBhvr>
                                      <p:rCtr x="15807" y="1713"/>
                                    </p:animMotion>
                                  </p:child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6.25E-7 0.00556 L 0.15156 -0.19907 " pathEditMode="relative" rAng="0" ptsTypes="AA">
                                      <p:cBhvr>
                                        <p:cTn id="46" dur="2000" fill="hold"/>
                                        <p:tgtEl>
                                          <p:spTgt spid="30"/>
                                        </p:tgtEl>
                                        <p:attrNameLst>
                                          <p:attrName>ppt_x</p:attrName>
                                          <p:attrName>ppt_y</p:attrName>
                                        </p:attrNameLst>
                                      </p:cBhvr>
                                      <p:rCtr x="7578" y="-10231"/>
                                    </p:animMotion>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grpId="0" nodeType="clickEffect">
                                  <p:stCondLst>
                                    <p:cond delay="0"/>
                                  </p:stCondLst>
                                  <p:childTnLst>
                                    <p:animMotion origin="layout" path="M 0.00078 0.00416 L 0.31484 -0.37871 " pathEditMode="relative" rAng="0" ptsTypes="AA">
                                      <p:cBhvr>
                                        <p:cTn id="51" dur="2000" fill="hold"/>
                                        <p:tgtEl>
                                          <p:spTgt spid="31"/>
                                        </p:tgtEl>
                                        <p:attrNameLst>
                                          <p:attrName>ppt_x</p:attrName>
                                          <p:attrName>ppt_y</p:attrName>
                                        </p:attrNameLst>
                                      </p:cBhvr>
                                      <p:rCtr x="15703" y="-19144"/>
                                    </p:animMotion>
                                  </p:childTnLst>
                                </p:cTn>
                              </p:par>
                            </p:childTnLst>
                          </p:cTn>
                        </p:par>
                      </p:childTnLst>
                    </p:cTn>
                  </p:par>
                </p:childTnLst>
              </p:cTn>
              <p:nextCondLst>
                <p:cond evt="onClick" delay="0">
                  <p:tgtEl>
                    <p:spTgt spid="31"/>
                  </p:tgtEl>
                </p:cond>
              </p:nextCondLst>
            </p:seq>
          </p:childTnLst>
        </p:cTn>
      </p:par>
    </p:tnLst>
    <p:bldLst>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95C75-5BF6-AAF6-CD2F-091CC88AF2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9BE5C06-8363-4D30-9890-51180EE45A1B}"/>
              </a:ext>
            </a:extLst>
          </p:cNvPr>
          <p:cNvSpPr>
            <a:spLocks noGrp="1"/>
          </p:cNvSpPr>
          <p:nvPr>
            <p:ph type="title"/>
          </p:nvPr>
        </p:nvSpPr>
        <p:spPr/>
        <p:txBody>
          <a:bodyPr/>
          <a:lstStyle/>
          <a:p>
            <a:r>
              <a:rPr lang="en-AU" dirty="0"/>
              <a:t>1.3 Checkpoint 2 (2 of 2)</a:t>
            </a:r>
          </a:p>
        </p:txBody>
      </p:sp>
      <p:sp>
        <p:nvSpPr>
          <p:cNvPr id="6" name="Text Placeholder 5">
            <a:extLst>
              <a:ext uri="{FF2B5EF4-FFF2-40B4-BE49-F238E27FC236}">
                <a16:creationId xmlns:a16="http://schemas.microsoft.com/office/drawing/2014/main" id="{38F7E2BD-6039-187E-4E6D-7D772FF1FD12}"/>
              </a:ext>
            </a:extLst>
          </p:cNvPr>
          <p:cNvSpPr>
            <a:spLocks noGrp="1"/>
          </p:cNvSpPr>
          <p:nvPr>
            <p:ph type="body" sz="quarter" idx="18"/>
          </p:nvPr>
        </p:nvSpPr>
        <p:spPr/>
        <p:txBody>
          <a:bodyPr/>
          <a:lstStyle/>
          <a:p>
            <a:r>
              <a:rPr lang="en-AU"/>
              <a:t>Identify the role of the respiratory system</a:t>
            </a:r>
          </a:p>
        </p:txBody>
      </p:sp>
      <p:sp>
        <p:nvSpPr>
          <p:cNvPr id="7" name="TextBox 6">
            <a:extLst>
              <a:ext uri="{FF2B5EF4-FFF2-40B4-BE49-F238E27FC236}">
                <a16:creationId xmlns:a16="http://schemas.microsoft.com/office/drawing/2014/main" id="{7E695D4A-6F44-EFDA-CF44-F966CBD5F584}"/>
              </a:ext>
            </a:extLst>
          </p:cNvPr>
          <p:cNvSpPr txBox="1"/>
          <p:nvPr/>
        </p:nvSpPr>
        <p:spPr>
          <a:xfrm>
            <a:off x="359998" y="1817273"/>
            <a:ext cx="10260002" cy="2248861"/>
          </a:xfrm>
          <a:prstGeom prst="rect">
            <a:avLst/>
          </a:prstGeom>
          <a:noFill/>
        </p:spPr>
        <p:txBody>
          <a:bodyPr wrap="square" lIns="0" tIns="0" rIns="0" bIns="0" rtlCol="0">
            <a:noAutofit/>
          </a:bodyPr>
          <a:lstStyle/>
          <a:p>
            <a:pPr marL="457200" indent="-457200" algn="l">
              <a:lnSpc>
                <a:spcPct val="150000"/>
              </a:lnSpc>
              <a:buFont typeface="+mj-lt"/>
              <a:buAutoNum type="alphaUcPeriod"/>
            </a:pPr>
            <a:r>
              <a:rPr lang="en-AU" sz="2000" dirty="0"/>
              <a:t>To circulate oxygen and nutrients to all parts of the body</a:t>
            </a:r>
          </a:p>
          <a:p>
            <a:pPr marL="457200" indent="-457200" algn="l">
              <a:lnSpc>
                <a:spcPct val="150000"/>
              </a:lnSpc>
              <a:buFont typeface="+mj-lt"/>
              <a:buAutoNum type="alphaUcPeriod"/>
            </a:pPr>
            <a:r>
              <a:rPr lang="en-AU" sz="2000" dirty="0"/>
              <a:t>To break down oxygen so they body can use it for energy</a:t>
            </a:r>
          </a:p>
          <a:p>
            <a:pPr marL="457200" indent="-457200" algn="l">
              <a:lnSpc>
                <a:spcPct val="150000"/>
              </a:lnSpc>
              <a:buFont typeface="+mj-lt"/>
              <a:buAutoNum type="alphaUcPeriod"/>
            </a:pPr>
            <a:r>
              <a:rPr lang="en-AU" sz="2000" dirty="0"/>
              <a:t>To move air through the body so it can cool the internal organs</a:t>
            </a:r>
          </a:p>
          <a:p>
            <a:pPr marL="457200" indent="-457200" algn="l">
              <a:lnSpc>
                <a:spcPct val="150000"/>
              </a:lnSpc>
              <a:buFont typeface="+mj-lt"/>
              <a:buAutoNum type="alphaUcPeriod"/>
            </a:pPr>
            <a:r>
              <a:rPr lang="en-AU" sz="2000" dirty="0"/>
              <a:t>To take in oxygen from the air and remove carbon dioxide from the body</a:t>
            </a:r>
          </a:p>
        </p:txBody>
      </p:sp>
      <p:sp>
        <p:nvSpPr>
          <p:cNvPr id="2" name="Slide Number Placeholder 1">
            <a:extLst>
              <a:ext uri="{FF2B5EF4-FFF2-40B4-BE49-F238E27FC236}">
                <a16:creationId xmlns:a16="http://schemas.microsoft.com/office/drawing/2014/main" id="{D7C2B3B3-2054-E07D-14E4-1D00A22C3B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382333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F0C821-F5D9-14F9-405C-6477A6826F34}"/>
              </a:ext>
            </a:extLst>
          </p:cNvPr>
          <p:cNvSpPr>
            <a:spLocks noGrp="1"/>
          </p:cNvSpPr>
          <p:nvPr>
            <p:ph type="title"/>
          </p:nvPr>
        </p:nvSpPr>
        <p:spPr/>
        <p:txBody>
          <a:bodyPr/>
          <a:lstStyle/>
          <a:p>
            <a:r>
              <a:rPr lang="en-AU"/>
              <a:t>1.3 Modelling the respiratory system</a:t>
            </a:r>
          </a:p>
        </p:txBody>
      </p:sp>
      <p:sp>
        <p:nvSpPr>
          <p:cNvPr id="4" name="Text Placeholder 3">
            <a:extLst>
              <a:ext uri="{FF2B5EF4-FFF2-40B4-BE49-F238E27FC236}">
                <a16:creationId xmlns:a16="http://schemas.microsoft.com/office/drawing/2014/main" id="{466DFAE2-CCF0-3217-940A-916E493163B5}"/>
              </a:ext>
            </a:extLst>
          </p:cNvPr>
          <p:cNvSpPr>
            <a:spLocks noGrp="1"/>
          </p:cNvSpPr>
          <p:nvPr>
            <p:ph type="body" sz="quarter" idx="18"/>
          </p:nvPr>
        </p:nvSpPr>
        <p:spPr/>
        <p:txBody>
          <a:bodyPr/>
          <a:lstStyle/>
          <a:p>
            <a:r>
              <a:rPr lang="en-AU"/>
              <a:t>Discussion questions</a:t>
            </a:r>
          </a:p>
        </p:txBody>
      </p:sp>
      <p:sp>
        <p:nvSpPr>
          <p:cNvPr id="5" name="Content Placeholder 4">
            <a:extLst>
              <a:ext uri="{FF2B5EF4-FFF2-40B4-BE49-F238E27FC236}">
                <a16:creationId xmlns:a16="http://schemas.microsoft.com/office/drawing/2014/main" id="{AC4D37B0-E98C-D05B-629A-28D070D8B73E}"/>
              </a:ext>
            </a:extLst>
          </p:cNvPr>
          <p:cNvSpPr>
            <a:spLocks noGrp="1"/>
          </p:cNvSpPr>
          <p:nvPr>
            <p:ph sz="quarter" idx="19"/>
          </p:nvPr>
        </p:nvSpPr>
        <p:spPr>
          <a:xfrm>
            <a:off x="360363" y="1562471"/>
            <a:ext cx="8084390" cy="4814518"/>
          </a:xfrm>
        </p:spPr>
        <p:txBody>
          <a:bodyPr/>
          <a:lstStyle/>
          <a:p>
            <a:pPr marL="457200" indent="-457200">
              <a:buAutoNum type="arabicPeriod"/>
            </a:pPr>
            <a:r>
              <a:rPr lang="en-AU"/>
              <a:t>How does this model help you understand breathing?</a:t>
            </a:r>
          </a:p>
          <a:p>
            <a:pPr marL="457200" indent="-457200">
              <a:buAutoNum type="arabicPeriod"/>
            </a:pPr>
            <a:r>
              <a:rPr lang="en-AU"/>
              <a:t>What are the strengths of this model in representing the processes and functions of the respiratory system?</a:t>
            </a:r>
          </a:p>
          <a:p>
            <a:pPr marL="457200" indent="-457200">
              <a:buFont typeface="Arial" panose="020B0604020202020204" pitchFamily="34" charset="0"/>
              <a:buAutoNum type="arabicPeriod"/>
            </a:pPr>
            <a:r>
              <a:rPr lang="en-AU"/>
              <a:t>What are the limitations of this model in representing the processes and functions of the respiratory system?</a:t>
            </a:r>
          </a:p>
          <a:p>
            <a:endParaRPr lang="en-AU"/>
          </a:p>
        </p:txBody>
      </p:sp>
      <p:pic>
        <p:nvPicPr>
          <p:cNvPr id="7" name="Picture 6" descr="A bottle with a straw and a balloon inside showing the set up for a model of the respiratory system.">
            <a:extLst>
              <a:ext uri="{FF2B5EF4-FFF2-40B4-BE49-F238E27FC236}">
                <a16:creationId xmlns:a16="http://schemas.microsoft.com/office/drawing/2014/main" id="{E8815D82-32D4-9D76-D057-6AA7D8E4EE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103408" y="223935"/>
            <a:ext cx="1940769" cy="5288960"/>
          </a:xfrm>
          <a:prstGeom prst="rect">
            <a:avLst/>
          </a:prstGeom>
        </p:spPr>
      </p:pic>
      <p:sp>
        <p:nvSpPr>
          <p:cNvPr id="2" name="Slide Number Placeholder 1">
            <a:extLst>
              <a:ext uri="{FF2B5EF4-FFF2-40B4-BE49-F238E27FC236}">
                <a16:creationId xmlns:a16="http://schemas.microsoft.com/office/drawing/2014/main" id="{C55C51A8-C397-7064-08B6-3E5CBCD269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2086073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90804-EE22-ACE8-FD57-49929C8ADAE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A7FC7E-6A1F-E128-63E2-9C45B4F71980}"/>
              </a:ext>
            </a:extLst>
          </p:cNvPr>
          <p:cNvSpPr>
            <a:spLocks noGrp="1"/>
          </p:cNvSpPr>
          <p:nvPr>
            <p:ph type="title"/>
          </p:nvPr>
        </p:nvSpPr>
        <p:spPr/>
        <p:txBody>
          <a:bodyPr/>
          <a:lstStyle/>
          <a:p>
            <a:r>
              <a:rPr lang="en-AU" dirty="0"/>
              <a:t>1.3 Checkpoint 3</a:t>
            </a:r>
          </a:p>
        </p:txBody>
      </p:sp>
      <p:sp>
        <p:nvSpPr>
          <p:cNvPr id="6" name="Text Placeholder 5">
            <a:extLst>
              <a:ext uri="{FF2B5EF4-FFF2-40B4-BE49-F238E27FC236}">
                <a16:creationId xmlns:a16="http://schemas.microsoft.com/office/drawing/2014/main" id="{34E2C9F2-0C6E-4957-289E-D87A8EAC5816}"/>
              </a:ext>
            </a:extLst>
          </p:cNvPr>
          <p:cNvSpPr>
            <a:spLocks noGrp="1"/>
          </p:cNvSpPr>
          <p:nvPr>
            <p:ph type="body" sz="quarter" idx="18"/>
          </p:nvPr>
        </p:nvSpPr>
        <p:spPr>
          <a:xfrm>
            <a:off x="360000" y="1067504"/>
            <a:ext cx="11484000" cy="180001"/>
          </a:xfrm>
        </p:spPr>
        <p:txBody>
          <a:bodyPr/>
          <a:lstStyle/>
          <a:p>
            <a:r>
              <a:rPr lang="en-AU"/>
              <a:t>Which of the following best explains how the structure of the respiratory system supports its function?</a:t>
            </a:r>
          </a:p>
        </p:txBody>
      </p:sp>
      <p:sp>
        <p:nvSpPr>
          <p:cNvPr id="7" name="TextBox 6">
            <a:extLst>
              <a:ext uri="{FF2B5EF4-FFF2-40B4-BE49-F238E27FC236}">
                <a16:creationId xmlns:a16="http://schemas.microsoft.com/office/drawing/2014/main" id="{90A1C44F-A738-0E3B-ED6E-4312B9721902}"/>
              </a:ext>
            </a:extLst>
          </p:cNvPr>
          <p:cNvSpPr txBox="1"/>
          <p:nvPr/>
        </p:nvSpPr>
        <p:spPr>
          <a:xfrm>
            <a:off x="359998" y="1817273"/>
            <a:ext cx="10260002" cy="2806978"/>
          </a:xfrm>
          <a:prstGeom prst="rect">
            <a:avLst/>
          </a:prstGeom>
          <a:noFill/>
        </p:spPr>
        <p:txBody>
          <a:bodyPr wrap="square" lIns="0" tIns="0" rIns="0" bIns="0" rtlCol="0">
            <a:noAutofit/>
          </a:bodyPr>
          <a:lstStyle/>
          <a:p>
            <a:pPr marL="457200" indent="-457200">
              <a:lnSpc>
                <a:spcPct val="150000"/>
              </a:lnSpc>
              <a:buFont typeface="+mj-lt"/>
              <a:buAutoNum type="alphaUcPeriod"/>
            </a:pPr>
            <a:r>
              <a:rPr lang="en-AU" sz="2000" dirty="0"/>
              <a:t>The diaphragm is made of smooth muscle, so it can beat like the heart and push air through the lungs.</a:t>
            </a:r>
          </a:p>
          <a:p>
            <a:pPr marL="457200" indent="-457200">
              <a:lnSpc>
                <a:spcPct val="150000"/>
              </a:lnSpc>
              <a:buFont typeface="+mj-lt"/>
              <a:buAutoNum type="alphaUcPeriod"/>
            </a:pPr>
            <a:r>
              <a:rPr lang="en-AU" sz="2000" dirty="0"/>
              <a:t>The trachea and bronchi are lined with ciliated epithelial cells that help trap and expel dust and microbes from the airways.</a:t>
            </a:r>
          </a:p>
          <a:p>
            <a:pPr marL="457200" indent="-457200">
              <a:lnSpc>
                <a:spcPct val="150000"/>
              </a:lnSpc>
              <a:buFont typeface="+mj-lt"/>
              <a:buAutoNum type="alphaUcPeriod"/>
            </a:pPr>
            <a:r>
              <a:rPr lang="en-AU" sz="2000" dirty="0"/>
              <a:t>The alveoli have thick, strong walls to protect the lungs from air pressure changes.</a:t>
            </a:r>
          </a:p>
          <a:p>
            <a:pPr marL="457200" indent="-457200">
              <a:lnSpc>
                <a:spcPct val="150000"/>
              </a:lnSpc>
              <a:buFont typeface="+mj-lt"/>
              <a:buAutoNum type="alphaUcPeriod"/>
            </a:pPr>
            <a:r>
              <a:rPr lang="en-AU" sz="2000" dirty="0"/>
              <a:t>The lungs are filled with blood so oxygen can dissolve directly into the bloodstream.</a:t>
            </a:r>
          </a:p>
        </p:txBody>
      </p:sp>
      <p:sp>
        <p:nvSpPr>
          <p:cNvPr id="2" name="Slide Number Placeholder 1">
            <a:extLst>
              <a:ext uri="{FF2B5EF4-FFF2-40B4-BE49-F238E27FC236}">
                <a16:creationId xmlns:a16="http://schemas.microsoft.com/office/drawing/2014/main" id="{424F49D2-D471-CB02-A34A-65365AFB08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295348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1.4 The circulatory system</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3" name="Table 2" descr="This table contains the learning intentions and success criteria for this learning sequence.">
            <a:extLst>
              <a:ext uri="{FF2B5EF4-FFF2-40B4-BE49-F238E27FC236}">
                <a16:creationId xmlns:a16="http://schemas.microsoft.com/office/drawing/2014/main" id="{6D060945-D050-8E75-B4C8-C5314897CCC7}"/>
              </a:ext>
            </a:extLst>
          </p:cNvPr>
          <p:cNvGraphicFramePr>
            <a:graphicFrameLocks noGrp="1"/>
          </p:cNvGraphicFramePr>
          <p:nvPr>
            <p:extLst>
              <p:ext uri="{D42A27DB-BD31-4B8C-83A1-F6EECF244321}">
                <p14:modId xmlns:p14="http://schemas.microsoft.com/office/powerpoint/2010/main" val="4148815663"/>
              </p:ext>
            </p:extLst>
          </p:nvPr>
        </p:nvGraphicFramePr>
        <p:xfrm>
          <a:off x="348000" y="1796125"/>
          <a:ext cx="11640800" cy="4150360"/>
        </p:xfrm>
        <a:graphic>
          <a:graphicData uri="http://schemas.openxmlformats.org/drawingml/2006/table">
            <a:tbl>
              <a:tblPr firstRow="1">
                <a:tableStyleId>{B301B821-A1FF-4177-AEE7-76D212191A09}</a:tableStyleId>
              </a:tblPr>
              <a:tblGrid>
                <a:gridCol w="4286426">
                  <a:extLst>
                    <a:ext uri="{9D8B030D-6E8A-4147-A177-3AD203B41FA5}">
                      <a16:colId xmlns:a16="http://schemas.microsoft.com/office/drawing/2014/main" val="3623447875"/>
                    </a:ext>
                  </a:extLst>
                </a:gridCol>
                <a:gridCol w="7354374">
                  <a:extLst>
                    <a:ext uri="{9D8B030D-6E8A-4147-A177-3AD203B41FA5}">
                      <a16:colId xmlns:a16="http://schemas.microsoft.com/office/drawing/2014/main" val="3573327086"/>
                    </a:ext>
                  </a:extLst>
                </a:gridCol>
              </a:tblGrid>
              <a:tr h="171220">
                <a:tc>
                  <a:txBody>
                    <a:bodyPr/>
                    <a:lstStyle/>
                    <a:p>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to describe the role, structure and function of body systems and their components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organs and structures of the circulatory</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role of the circulatory 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model the circulation of blood around the body</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the structures and specialised cells in the circulatory system relate to their function</a:t>
                      </a:r>
                    </a:p>
                    <a:p>
                      <a:pPr marL="285750" indent="-285750">
                        <a:lnSpc>
                          <a:spcPct val="150000"/>
                        </a:lnSpc>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extract, process and represent data.</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key points in the circulatory system text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summarise key information to annotate a model of the circulatory system.</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2046230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5A60E-2D43-FEB8-EFCA-ADDA71AF5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3705CC-EFF8-A14F-4029-99BEC7DE1C60}"/>
              </a:ext>
            </a:extLst>
          </p:cNvPr>
          <p:cNvSpPr>
            <a:spLocks noGrp="1"/>
          </p:cNvSpPr>
          <p:nvPr>
            <p:ph type="title"/>
          </p:nvPr>
        </p:nvSpPr>
        <p:spPr/>
        <p:txBody>
          <a:bodyPr/>
          <a:lstStyle/>
          <a:p>
            <a:r>
              <a:rPr lang="en-AU" dirty="0">
                <a:latin typeface="+mj-lt"/>
              </a:rPr>
              <a:t>1.4 Checkpoint 1</a:t>
            </a:r>
          </a:p>
        </p:txBody>
      </p:sp>
      <p:sp>
        <p:nvSpPr>
          <p:cNvPr id="2" name="Text Placeholder 1">
            <a:extLst>
              <a:ext uri="{FF2B5EF4-FFF2-40B4-BE49-F238E27FC236}">
                <a16:creationId xmlns:a16="http://schemas.microsoft.com/office/drawing/2014/main" id="{34E9F274-EB95-5CD9-3447-6DF3398561F9}"/>
              </a:ext>
            </a:extLst>
          </p:cNvPr>
          <p:cNvSpPr>
            <a:spLocks noGrp="1"/>
          </p:cNvSpPr>
          <p:nvPr>
            <p:ph type="body" sz="quarter" idx="18"/>
          </p:nvPr>
        </p:nvSpPr>
        <p:spPr>
          <a:xfrm>
            <a:off x="360000" y="904814"/>
            <a:ext cx="11832000" cy="445511"/>
          </a:xfrm>
        </p:spPr>
        <p:txBody>
          <a:bodyPr/>
          <a:lstStyle/>
          <a:p>
            <a:r>
              <a:rPr lang="en-AU" sz="1800"/>
              <a:t>Which structures are part of the human circulatory system? What is the function of the circulatory system organs?</a:t>
            </a:r>
          </a:p>
        </p:txBody>
      </p:sp>
      <p:sp>
        <p:nvSpPr>
          <p:cNvPr id="13" name="Rectangle: Rounded Corners 12">
            <a:extLst>
              <a:ext uri="{FF2B5EF4-FFF2-40B4-BE49-F238E27FC236}">
                <a16:creationId xmlns:a16="http://schemas.microsoft.com/office/drawing/2014/main" id="{194B1FDC-3AA8-9A61-8B8F-EDC7A5F4BCB9}"/>
              </a:ext>
              <a:ext uri="{C183D7F6-B498-43B3-948B-1728B52AA6E4}">
                <adec:decorative xmlns:adec="http://schemas.microsoft.com/office/drawing/2017/decorative" val="1"/>
              </a:ext>
            </a:extLst>
          </p:cNvPr>
          <p:cNvSpPr/>
          <p:nvPr/>
        </p:nvSpPr>
        <p:spPr>
          <a:xfrm>
            <a:off x="6210582" y="1752273"/>
            <a:ext cx="5587026" cy="3003624"/>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diagram of the circulatory system">
            <a:extLst>
              <a:ext uri="{FF2B5EF4-FFF2-40B4-BE49-F238E27FC236}">
                <a16:creationId xmlns:a16="http://schemas.microsoft.com/office/drawing/2014/main" id="{62AB82D3-2E2A-7A9F-5B6D-2537CA070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6" y="1571139"/>
            <a:ext cx="2247860" cy="5282609"/>
          </a:xfrm>
          <a:prstGeom prst="rect">
            <a:avLst/>
          </a:prstGeom>
        </p:spPr>
      </p:pic>
      <p:sp>
        <p:nvSpPr>
          <p:cNvPr id="26" name="Text Placeholder 1">
            <a:extLst>
              <a:ext uri="{FF2B5EF4-FFF2-40B4-BE49-F238E27FC236}">
                <a16:creationId xmlns:a16="http://schemas.microsoft.com/office/drawing/2014/main" id="{F8A3FEFB-B831-13AF-4DC9-DE688CD11507}"/>
              </a:ext>
            </a:extLst>
          </p:cNvPr>
          <p:cNvSpPr txBox="1">
            <a:spLocks/>
          </p:cNvSpPr>
          <p:nvPr/>
        </p:nvSpPr>
        <p:spPr>
          <a:xfrm>
            <a:off x="2512609" y="4482911"/>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p:txBody>
      </p:sp>
      <p:sp>
        <p:nvSpPr>
          <p:cNvPr id="31" name="A conducting path (wires)" descr="Lung">
            <a:extLst>
              <a:ext uri="{FF2B5EF4-FFF2-40B4-BE49-F238E27FC236}">
                <a16:creationId xmlns:a16="http://schemas.microsoft.com/office/drawing/2014/main" id="{5CE4D1A8-48A7-E116-FF7E-40082D4F1514}"/>
              </a:ext>
            </a:extLst>
          </p:cNvPr>
          <p:cNvSpPr/>
          <p:nvPr/>
        </p:nvSpPr>
        <p:spPr>
          <a:xfrm>
            <a:off x="2348561" y="5024485"/>
            <a:ext cx="1696221" cy="612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Lung</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3" name="Battery" descr="Heart">
            <a:extLst>
              <a:ext uri="{FF2B5EF4-FFF2-40B4-BE49-F238E27FC236}">
                <a16:creationId xmlns:a16="http://schemas.microsoft.com/office/drawing/2014/main" id="{DA609931-83E7-A71D-72D7-744329A8104E}"/>
              </a:ext>
            </a:extLst>
          </p:cNvPr>
          <p:cNvSpPr/>
          <p:nvPr/>
        </p:nvSpPr>
        <p:spPr>
          <a:xfrm>
            <a:off x="4343894" y="5024485"/>
            <a:ext cx="1696221" cy="612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Heart</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2" name="Switch" descr="Stomach">
            <a:extLst>
              <a:ext uri="{FF2B5EF4-FFF2-40B4-BE49-F238E27FC236}">
                <a16:creationId xmlns:a16="http://schemas.microsoft.com/office/drawing/2014/main" id="{C74FC5DD-13AE-95F3-370A-EE8D9E6BF11D}"/>
              </a:ext>
            </a:extLst>
          </p:cNvPr>
          <p:cNvSpPr/>
          <p:nvPr/>
        </p:nvSpPr>
        <p:spPr>
          <a:xfrm>
            <a:off x="2348561" y="5935476"/>
            <a:ext cx="1696221" cy="612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64"/>
                </a:solidFill>
                <a:effectLst/>
                <a:uLnTx/>
                <a:uFillTx/>
                <a:latin typeface="Arial" panose="020B0604020202020204"/>
                <a:ea typeface="+mn-ea"/>
                <a:cs typeface="+mn-cs"/>
              </a:rPr>
              <a:t>Stomach</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7" name="Electric circuit" descr="Arteries and veins">
            <a:extLst>
              <a:ext uri="{FF2B5EF4-FFF2-40B4-BE49-F238E27FC236}">
                <a16:creationId xmlns:a16="http://schemas.microsoft.com/office/drawing/2014/main" id="{FAC66A88-E072-D633-F84F-F1539CC78F6E}"/>
              </a:ext>
            </a:extLst>
          </p:cNvPr>
          <p:cNvSpPr/>
          <p:nvPr/>
        </p:nvSpPr>
        <p:spPr>
          <a:xfrm>
            <a:off x="4343894" y="5953186"/>
            <a:ext cx="1696221" cy="612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Arteries and veins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625F0EE3-A224-B42A-ECC9-B4F1BA626AB3}"/>
              </a:ext>
            </a:extLst>
          </p:cNvPr>
          <p:cNvSpPr/>
          <p:nvPr/>
        </p:nvSpPr>
        <p:spPr>
          <a:xfrm>
            <a:off x="8124392" y="1812937"/>
            <a:ext cx="3590785" cy="648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a:tabLst/>
              <a:defRPr/>
            </a:pPr>
            <a:r>
              <a:rPr lang="en-AU" sz="1600" noProof="0" dirty="0">
                <a:solidFill>
                  <a:srgbClr val="002664"/>
                </a:solidFill>
                <a:latin typeface="Arial" panose="020B0604020202020204"/>
              </a:rPr>
              <a:t>To produce love and feelings.</a:t>
            </a:r>
          </a:p>
        </p:txBody>
      </p:sp>
      <p:sp>
        <p:nvSpPr>
          <p:cNvPr id="20" name="Rectangle: Rounded Corners 19">
            <a:extLst>
              <a:ext uri="{FF2B5EF4-FFF2-40B4-BE49-F238E27FC236}">
                <a16:creationId xmlns:a16="http://schemas.microsoft.com/office/drawing/2014/main" id="{9513E992-7FCC-D539-DE35-9D58409302F5}"/>
              </a:ext>
            </a:extLst>
          </p:cNvPr>
          <p:cNvSpPr/>
          <p:nvPr/>
        </p:nvSpPr>
        <p:spPr>
          <a:xfrm>
            <a:off x="8123074" y="2532156"/>
            <a:ext cx="3592103" cy="648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startAt="2"/>
              <a:tabLst/>
              <a:defRPr/>
            </a:pPr>
            <a:r>
              <a:rPr lang="en-AU" sz="1600">
                <a:solidFill>
                  <a:srgbClr val="002664"/>
                </a:solidFill>
                <a:latin typeface="Arial" panose="020B0604020202020204"/>
              </a:rPr>
              <a:t>To pump blood around the body.</a:t>
            </a:r>
          </a:p>
        </p:txBody>
      </p:sp>
      <p:sp>
        <p:nvSpPr>
          <p:cNvPr id="21" name="Rectangle: Rounded Corners 20">
            <a:extLst>
              <a:ext uri="{FF2B5EF4-FFF2-40B4-BE49-F238E27FC236}">
                <a16:creationId xmlns:a16="http://schemas.microsoft.com/office/drawing/2014/main" id="{1677318D-E101-7F3A-E3DC-4439E8822A24}"/>
              </a:ext>
            </a:extLst>
          </p:cNvPr>
          <p:cNvSpPr/>
          <p:nvPr/>
        </p:nvSpPr>
        <p:spPr>
          <a:xfrm>
            <a:off x="8123073" y="3237593"/>
            <a:ext cx="3592104" cy="648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startAt="3"/>
              <a:tabLst/>
              <a:defRPr/>
            </a:pPr>
            <a:r>
              <a:rPr lang="en-AU" sz="1600">
                <a:solidFill>
                  <a:srgbClr val="002664"/>
                </a:solidFill>
                <a:latin typeface="Arial" panose="020B0604020202020204"/>
              </a:rPr>
              <a:t>To pump air around the body.</a:t>
            </a:r>
          </a:p>
        </p:txBody>
      </p:sp>
      <p:sp>
        <p:nvSpPr>
          <p:cNvPr id="22" name="Rectangle: Rounded Corners 21">
            <a:extLst>
              <a:ext uri="{FF2B5EF4-FFF2-40B4-BE49-F238E27FC236}">
                <a16:creationId xmlns:a16="http://schemas.microsoft.com/office/drawing/2014/main" id="{58745883-FD61-6167-1048-51BE4EDFBCDB}"/>
              </a:ext>
            </a:extLst>
          </p:cNvPr>
          <p:cNvSpPr/>
          <p:nvPr/>
        </p:nvSpPr>
        <p:spPr>
          <a:xfrm>
            <a:off x="8123073" y="3943030"/>
            <a:ext cx="3592104" cy="648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startAt="4"/>
              <a:tabLst/>
              <a:defRPr/>
            </a:pPr>
            <a:r>
              <a:rPr lang="en-AU" sz="1600">
                <a:solidFill>
                  <a:srgbClr val="002664"/>
                </a:solidFill>
                <a:latin typeface="Arial" panose="020B0604020202020204"/>
              </a:rPr>
              <a:t>To carry blood.</a:t>
            </a:r>
          </a:p>
        </p:txBody>
      </p:sp>
      <p:sp>
        <p:nvSpPr>
          <p:cNvPr id="6" name="TextBox 5">
            <a:extLst>
              <a:ext uri="{FF2B5EF4-FFF2-40B4-BE49-F238E27FC236}">
                <a16:creationId xmlns:a16="http://schemas.microsoft.com/office/drawing/2014/main" id="{97FFEB91-6190-19B9-8AF9-AF1ADCFDD167}"/>
              </a:ext>
              <a:ext uri="{C183D7F6-B498-43B3-948B-1728B52AA6E4}">
                <adec:decorative xmlns:adec="http://schemas.microsoft.com/office/drawing/2017/decorative" val="1"/>
              </a:ext>
            </a:extLst>
          </p:cNvPr>
          <p:cNvSpPr txBox="1"/>
          <p:nvPr/>
        </p:nvSpPr>
        <p:spPr>
          <a:xfrm>
            <a:off x="6276708" y="6334834"/>
            <a:ext cx="5454775" cy="400110"/>
          </a:xfrm>
          <a:prstGeom prst="rect">
            <a:avLst/>
          </a:prstGeom>
          <a:noFill/>
        </p:spPr>
        <p:txBody>
          <a:bodyPr wrap="square">
            <a:spAutoFit/>
          </a:bodyPr>
          <a:lstStyle/>
          <a:p>
            <a:r>
              <a:rPr lang="en-AU" sz="1000" dirty="0">
                <a:effectLst/>
              </a:rPr>
              <a:t>This image and activity is from ‘</a:t>
            </a:r>
            <a:r>
              <a:rPr lang="en-AU" sz="1000" dirty="0">
                <a:effectLst/>
                <a:hlinkClick r:id="rId4" tooltip="https://www.stem.org.uk/secondary/resources/collections/science/best-evidence-science-teaching/cellular-basis-of-life"/>
              </a:rPr>
              <a:t>Big Idea: The cellular basis of life</a:t>
            </a:r>
            <a:r>
              <a:rPr lang="en-AU" sz="1000" dirty="0">
                <a:effectLst/>
              </a:rPr>
              <a:t>’ by University of York Science Education Group and is licensed under </a:t>
            </a:r>
            <a:r>
              <a:rPr lang="en-AU" sz="1000" dirty="0">
                <a:effectLst/>
                <a:hlinkClick r:id="rId5" tooltip="https://creativecommons.org/licenses/by-nc/2.0/deed.en"/>
              </a:rPr>
              <a:t>CC BY-NC</a:t>
            </a:r>
            <a:r>
              <a:rPr lang="en-AU" sz="1000" dirty="0">
                <a:effectLst/>
              </a:rPr>
              <a:t>. </a:t>
            </a:r>
            <a:endParaRPr lang="en-AU" sz="1000" dirty="0"/>
          </a:p>
        </p:txBody>
      </p:sp>
      <p:sp>
        <p:nvSpPr>
          <p:cNvPr id="14" name="Slide Number Placeholder 13">
            <a:extLst>
              <a:ext uri="{FF2B5EF4-FFF2-40B4-BE49-F238E27FC236}">
                <a16:creationId xmlns:a16="http://schemas.microsoft.com/office/drawing/2014/main" id="{B44704CD-BE18-CB92-9C32-FED198B4603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755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16172 -0.29282 " pathEditMode="relative" rAng="0" ptsTypes="AA">
                                      <p:cBhvr>
                                        <p:cTn id="6" dur="2000" fill="hold"/>
                                        <p:tgtEl>
                                          <p:spTgt spid="27"/>
                                        </p:tgtEl>
                                        <p:attrNameLst>
                                          <p:attrName>ppt_x</p:attrName>
                                          <p:attrName>ppt_y</p:attrName>
                                        </p:attrNameLst>
                                      </p:cBhvr>
                                      <p:rCtr x="8086" y="-14653"/>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25E-6 -4.81481E-6 L 0.16302 -0.3618 " pathEditMode="relative" rAng="0" ptsTypes="AA">
                                      <p:cBhvr>
                                        <p:cTn id="11" dur="2000" fill="hold"/>
                                        <p:tgtEl>
                                          <p:spTgt spid="33"/>
                                        </p:tgtEl>
                                        <p:attrNameLst>
                                          <p:attrName>ppt_x</p:attrName>
                                          <p:attrName>ppt_y</p:attrName>
                                        </p:attrNameLst>
                                      </p:cBhvr>
                                      <p:rCtr x="8151" y="-18102"/>
                                    </p:animMotion>
                                  </p:childTnLst>
                                </p:cTn>
                              </p:par>
                            </p:childTnLst>
                          </p:cTn>
                        </p:par>
                      </p:childTnLst>
                    </p:cTn>
                  </p:par>
                </p:childTnLst>
              </p:cTn>
              <p:nextCondLst>
                <p:cond evt="onClick" delay="0">
                  <p:tgtEl>
                    <p:spTgt spid="33"/>
                  </p:tgtEl>
                </p:cond>
              </p:nextCondLst>
            </p:seq>
          </p:childTnLst>
        </p:cTn>
      </p:par>
    </p:tnLst>
    <p:bldLst>
      <p:bldP spid="33" grpId="0" animBg="1"/>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7D6101-F13D-0EC2-3414-6E7604F940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
        <p:nvSpPr>
          <p:cNvPr id="5" name="Title 4">
            <a:extLst>
              <a:ext uri="{FF2B5EF4-FFF2-40B4-BE49-F238E27FC236}">
                <a16:creationId xmlns:a16="http://schemas.microsoft.com/office/drawing/2014/main" id="{3BB3CE17-C885-4B89-9E9A-4495C8B9E078}"/>
              </a:ext>
            </a:extLst>
          </p:cNvPr>
          <p:cNvSpPr>
            <a:spLocks noGrp="1"/>
          </p:cNvSpPr>
          <p:nvPr>
            <p:ph type="title"/>
          </p:nvPr>
        </p:nvSpPr>
        <p:spPr/>
        <p:txBody>
          <a:bodyPr/>
          <a:lstStyle/>
          <a:p>
            <a:r>
              <a:rPr lang="en-AU"/>
              <a:t>1.4 Components of the circulatory system</a:t>
            </a:r>
          </a:p>
        </p:txBody>
      </p:sp>
      <p:pic>
        <p:nvPicPr>
          <p:cNvPr id="7" name="Picture 6" descr="An unlabeled diagram of the human circulatory system pointing to the main components of the heart, arteries, veins and capillaries.">
            <a:extLst>
              <a:ext uri="{FF2B5EF4-FFF2-40B4-BE49-F238E27FC236}">
                <a16:creationId xmlns:a16="http://schemas.microsoft.com/office/drawing/2014/main" id="{E1C74FBA-721A-10A6-BD71-1C19495933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2464117" y="982520"/>
            <a:ext cx="6108383" cy="580526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600C192B-1E48-C658-4726-7DAF6202866D}"/>
              </a:ext>
            </a:extLst>
          </p:cNvPr>
          <p:cNvSpPr/>
          <p:nvPr/>
        </p:nvSpPr>
        <p:spPr>
          <a:xfrm>
            <a:off x="2228850" y="2209800"/>
            <a:ext cx="19812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veins</a:t>
            </a:r>
          </a:p>
        </p:txBody>
      </p:sp>
      <p:sp>
        <p:nvSpPr>
          <p:cNvPr id="8" name="Rectangle 7">
            <a:extLst>
              <a:ext uri="{FF2B5EF4-FFF2-40B4-BE49-F238E27FC236}">
                <a16:creationId xmlns:a16="http://schemas.microsoft.com/office/drawing/2014/main" id="{C49BFB48-7751-586A-23CA-851D1B3FE470}"/>
              </a:ext>
            </a:extLst>
          </p:cNvPr>
          <p:cNvSpPr/>
          <p:nvPr/>
        </p:nvSpPr>
        <p:spPr>
          <a:xfrm>
            <a:off x="7079524" y="2057400"/>
            <a:ext cx="19812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heart</a:t>
            </a:r>
          </a:p>
        </p:txBody>
      </p:sp>
      <p:sp>
        <p:nvSpPr>
          <p:cNvPr id="11" name="Rectangle 10">
            <a:extLst>
              <a:ext uri="{FF2B5EF4-FFF2-40B4-BE49-F238E27FC236}">
                <a16:creationId xmlns:a16="http://schemas.microsoft.com/office/drawing/2014/main" id="{C0858AA6-C215-9E96-7D5E-54565CC32A13}"/>
              </a:ext>
            </a:extLst>
          </p:cNvPr>
          <p:cNvSpPr/>
          <p:nvPr/>
        </p:nvSpPr>
        <p:spPr>
          <a:xfrm>
            <a:off x="7079524" y="2930559"/>
            <a:ext cx="19812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arteries</a:t>
            </a:r>
          </a:p>
        </p:txBody>
      </p:sp>
      <p:sp>
        <p:nvSpPr>
          <p:cNvPr id="12" name="Rectangle 11">
            <a:extLst>
              <a:ext uri="{FF2B5EF4-FFF2-40B4-BE49-F238E27FC236}">
                <a16:creationId xmlns:a16="http://schemas.microsoft.com/office/drawing/2014/main" id="{B02EB938-B72D-1AD3-32A1-32A7C2E9CE1B}"/>
              </a:ext>
            </a:extLst>
          </p:cNvPr>
          <p:cNvSpPr/>
          <p:nvPr/>
        </p:nvSpPr>
        <p:spPr>
          <a:xfrm>
            <a:off x="7236450" y="5604090"/>
            <a:ext cx="1981200"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capillaries</a:t>
            </a:r>
          </a:p>
        </p:txBody>
      </p:sp>
      <p:sp>
        <p:nvSpPr>
          <p:cNvPr id="13" name="TextBox 12">
            <a:extLst>
              <a:ext uri="{FF2B5EF4-FFF2-40B4-BE49-F238E27FC236}">
                <a16:creationId xmlns:a16="http://schemas.microsoft.com/office/drawing/2014/main" id="{7230EA41-D736-749B-E60D-F2F849CB0FFF}"/>
              </a:ext>
              <a:ext uri="{C183D7F6-B498-43B3-948B-1728B52AA6E4}">
                <adec:decorative xmlns:adec="http://schemas.microsoft.com/office/drawing/2017/decorative" val="1"/>
              </a:ext>
            </a:extLst>
          </p:cNvPr>
          <p:cNvSpPr txBox="1"/>
          <p:nvPr/>
        </p:nvSpPr>
        <p:spPr>
          <a:xfrm>
            <a:off x="1748511" y="6051420"/>
            <a:ext cx="3488267"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8923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61469-3BB0-7618-4140-3DC69A48A3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72C90A-D243-CE80-09DD-BBA2CD6EEAC3}"/>
              </a:ext>
            </a:extLst>
          </p:cNvPr>
          <p:cNvSpPr>
            <a:spLocks noGrp="1"/>
          </p:cNvSpPr>
          <p:nvPr>
            <p:ph type="title"/>
          </p:nvPr>
        </p:nvSpPr>
        <p:spPr/>
        <p:txBody>
          <a:bodyPr/>
          <a:lstStyle/>
          <a:p>
            <a:r>
              <a:rPr lang="en-AU" dirty="0"/>
              <a:t>1.4 Checkpoint 2</a:t>
            </a:r>
          </a:p>
        </p:txBody>
      </p:sp>
      <p:sp>
        <p:nvSpPr>
          <p:cNvPr id="6" name="Text Placeholder 5">
            <a:extLst>
              <a:ext uri="{FF2B5EF4-FFF2-40B4-BE49-F238E27FC236}">
                <a16:creationId xmlns:a16="http://schemas.microsoft.com/office/drawing/2014/main" id="{1FEE09DA-5BBD-D3CB-3EC9-FEAD0F430119}"/>
              </a:ext>
            </a:extLst>
          </p:cNvPr>
          <p:cNvSpPr>
            <a:spLocks noGrp="1"/>
          </p:cNvSpPr>
          <p:nvPr>
            <p:ph type="body" sz="quarter" idx="18"/>
          </p:nvPr>
        </p:nvSpPr>
        <p:spPr/>
        <p:txBody>
          <a:bodyPr/>
          <a:lstStyle/>
          <a:p>
            <a:r>
              <a:rPr lang="en-AU"/>
              <a:t>Which of the following best describes the role of the circulatory system?</a:t>
            </a:r>
          </a:p>
        </p:txBody>
      </p:sp>
      <p:sp>
        <p:nvSpPr>
          <p:cNvPr id="4" name="TextBox 3">
            <a:extLst>
              <a:ext uri="{FF2B5EF4-FFF2-40B4-BE49-F238E27FC236}">
                <a16:creationId xmlns:a16="http://schemas.microsoft.com/office/drawing/2014/main" id="{FBC11ADA-1D3D-B287-2C16-AB94E9911A9D}"/>
              </a:ext>
            </a:extLst>
          </p:cNvPr>
          <p:cNvSpPr txBox="1"/>
          <p:nvPr/>
        </p:nvSpPr>
        <p:spPr>
          <a:xfrm>
            <a:off x="359998" y="1817273"/>
            <a:ext cx="10260002" cy="2248861"/>
          </a:xfrm>
          <a:prstGeom prst="rect">
            <a:avLst/>
          </a:prstGeom>
          <a:noFill/>
        </p:spPr>
        <p:txBody>
          <a:bodyPr wrap="square" lIns="0" tIns="0" rIns="0" bIns="0" rtlCol="0">
            <a:noAutofit/>
          </a:bodyPr>
          <a:lstStyle/>
          <a:p>
            <a:pPr marL="457200" indent="-457200" algn="l">
              <a:lnSpc>
                <a:spcPct val="150000"/>
              </a:lnSpc>
              <a:buFont typeface="+mj-lt"/>
              <a:buAutoNum type="alphaUcPeriod"/>
            </a:pPr>
            <a:r>
              <a:rPr lang="en-AU" sz="2000"/>
              <a:t>To transport oxygen, nutrients and wastes around the body.</a:t>
            </a:r>
          </a:p>
          <a:p>
            <a:pPr marL="457200" indent="-457200" algn="l">
              <a:lnSpc>
                <a:spcPct val="150000"/>
              </a:lnSpc>
              <a:buFont typeface="+mj-lt"/>
              <a:buAutoNum type="alphaUcPeriod"/>
            </a:pPr>
            <a:r>
              <a:rPr lang="en-AU" sz="2000"/>
              <a:t>To pump blood to muscles.</a:t>
            </a:r>
          </a:p>
          <a:p>
            <a:pPr marL="457200" indent="-457200" algn="l">
              <a:lnSpc>
                <a:spcPct val="150000"/>
              </a:lnSpc>
              <a:buFont typeface="+mj-lt"/>
              <a:buAutoNum type="alphaUcPeriod"/>
            </a:pPr>
            <a:r>
              <a:rPr lang="en-AU" sz="2000"/>
              <a:t>To transport oxygen around the body.</a:t>
            </a:r>
          </a:p>
          <a:p>
            <a:pPr marL="457200" indent="-457200" algn="l">
              <a:lnSpc>
                <a:spcPct val="150000"/>
              </a:lnSpc>
              <a:buFont typeface="+mj-lt"/>
              <a:buAutoNum type="alphaUcPeriod"/>
            </a:pPr>
            <a:r>
              <a:rPr lang="en-AU" sz="2000"/>
              <a:t>To help the body digest food.</a:t>
            </a:r>
          </a:p>
        </p:txBody>
      </p:sp>
      <p:sp>
        <p:nvSpPr>
          <p:cNvPr id="2" name="Slide Number Placeholder 1">
            <a:extLst>
              <a:ext uri="{FF2B5EF4-FFF2-40B4-BE49-F238E27FC236}">
                <a16:creationId xmlns:a16="http://schemas.microsoft.com/office/drawing/2014/main" id="{A812F4EA-E2D9-AEDF-EDE2-3E5A3389E1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32537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76BF08-33DF-88F2-18E3-36827952AF7D}"/>
              </a:ext>
            </a:extLst>
          </p:cNvPr>
          <p:cNvSpPr>
            <a:spLocks noGrp="1"/>
          </p:cNvSpPr>
          <p:nvPr>
            <p:ph type="title"/>
          </p:nvPr>
        </p:nvSpPr>
        <p:spPr/>
        <p:txBody>
          <a:bodyPr/>
          <a:lstStyle/>
          <a:p>
            <a:r>
              <a:rPr lang="en-AU"/>
              <a:t>1.4 Structure of the heart</a:t>
            </a:r>
          </a:p>
        </p:txBody>
      </p:sp>
      <p:pic>
        <p:nvPicPr>
          <p:cNvPr id="5" name="Picture 4" descr="A labelled diagram of a human heart.">
            <a:extLst>
              <a:ext uri="{FF2B5EF4-FFF2-40B4-BE49-F238E27FC236}">
                <a16:creationId xmlns:a16="http://schemas.microsoft.com/office/drawing/2014/main" id="{6D1B0968-C438-5C8F-FE8E-7626E46054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85161" y="820282"/>
            <a:ext cx="8352924" cy="6037718"/>
          </a:xfrm>
          <a:prstGeom prst="rect">
            <a:avLst/>
          </a:prstGeom>
        </p:spPr>
      </p:pic>
      <p:sp>
        <p:nvSpPr>
          <p:cNvPr id="17" name="TextBox 16">
            <a:extLst>
              <a:ext uri="{FF2B5EF4-FFF2-40B4-BE49-F238E27FC236}">
                <a16:creationId xmlns:a16="http://schemas.microsoft.com/office/drawing/2014/main" id="{63422626-2FE6-0DFA-1FC3-F0BCC51FFB25}"/>
              </a:ext>
              <a:ext uri="{C183D7F6-B498-43B3-948B-1728B52AA6E4}">
                <adec:decorative xmlns:adec="http://schemas.microsoft.com/office/drawing/2017/decorative" val="1"/>
              </a:ext>
            </a:extLst>
          </p:cNvPr>
          <p:cNvSpPr txBox="1"/>
          <p:nvPr/>
        </p:nvSpPr>
        <p:spPr>
          <a:xfrm>
            <a:off x="7363326" y="0"/>
            <a:ext cx="4832684"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00B361FD-AF3F-19F6-C8F4-6D3DF1373A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179658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5E753-CBF3-1D7A-F6CB-CA48D6C08F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4DC76A-7A54-47CF-9FC1-78194DA86566}"/>
              </a:ext>
            </a:extLst>
          </p:cNvPr>
          <p:cNvSpPr>
            <a:spLocks noGrp="1"/>
          </p:cNvSpPr>
          <p:nvPr>
            <p:ph type="title"/>
          </p:nvPr>
        </p:nvSpPr>
        <p:spPr>
          <a:xfrm>
            <a:off x="360000" y="370633"/>
            <a:ext cx="11484000" cy="545601"/>
          </a:xfrm>
        </p:spPr>
        <p:txBody>
          <a:bodyPr/>
          <a:lstStyle/>
          <a:p>
            <a:r>
              <a:rPr lang="en-AU" dirty="0"/>
              <a:t>1.4 Blood flow through the heart</a:t>
            </a:r>
          </a:p>
        </p:txBody>
      </p:sp>
      <p:pic>
        <p:nvPicPr>
          <p:cNvPr id="6" name="Picture 5" descr="An unlabeled diagram of a human heart.">
            <a:extLst>
              <a:ext uri="{FF2B5EF4-FFF2-40B4-BE49-F238E27FC236}">
                <a16:creationId xmlns:a16="http://schemas.microsoft.com/office/drawing/2014/main" id="{835AF91E-FA26-E2CF-ABDE-CF525D3862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7601" y="776612"/>
            <a:ext cx="4348857" cy="6051100"/>
          </a:xfrm>
          <a:prstGeom prst="rect">
            <a:avLst/>
          </a:prstGeom>
        </p:spPr>
      </p:pic>
      <p:graphicFrame>
        <p:nvGraphicFramePr>
          <p:cNvPr id="5" name="Table 4" descr="This table outlines the steps of blood through the chambers and vessels in the heart.&#10;&#10;1 Deoxygenated blood returns to the heart from the upper part of the body via the superior vena cava and the lower part via the inferior vena cava">
            <a:extLst>
              <a:ext uri="{FF2B5EF4-FFF2-40B4-BE49-F238E27FC236}">
                <a16:creationId xmlns:a16="http://schemas.microsoft.com/office/drawing/2014/main" id="{B973F71B-8531-AAE5-B188-57663DE42A6D}"/>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625841860"/>
              </p:ext>
            </p:extLst>
          </p:nvPr>
        </p:nvGraphicFramePr>
        <p:xfrm>
          <a:off x="4009887" y="921763"/>
          <a:ext cx="8147959" cy="5848073"/>
        </p:xfrm>
        <a:graphic>
          <a:graphicData uri="http://schemas.openxmlformats.org/drawingml/2006/table">
            <a:tbl>
              <a:tblPr firstRow="1" firstCol="1" bandRow="1">
                <a:tableStyleId>{69012ECD-51FC-41F1-AA8D-1B2483CD663E}</a:tableStyleId>
              </a:tblPr>
              <a:tblGrid>
                <a:gridCol w="670772">
                  <a:extLst>
                    <a:ext uri="{9D8B030D-6E8A-4147-A177-3AD203B41FA5}">
                      <a16:colId xmlns:a16="http://schemas.microsoft.com/office/drawing/2014/main" val="1573946046"/>
                    </a:ext>
                  </a:extLst>
                </a:gridCol>
                <a:gridCol w="7477187">
                  <a:extLst>
                    <a:ext uri="{9D8B030D-6E8A-4147-A177-3AD203B41FA5}">
                      <a16:colId xmlns:a16="http://schemas.microsoft.com/office/drawing/2014/main" val="2128289456"/>
                    </a:ext>
                  </a:extLst>
                </a:gridCol>
              </a:tblGrid>
              <a:tr h="330490">
                <a:tc>
                  <a:txBody>
                    <a:bodyPr/>
                    <a:lstStyle/>
                    <a:p>
                      <a:pPr>
                        <a:lnSpc>
                          <a:spcPct val="150000"/>
                        </a:lnSpc>
                        <a:spcBef>
                          <a:spcPts val="1200"/>
                        </a:spcBef>
                        <a:spcAft>
                          <a:spcPts val="600"/>
                        </a:spcAft>
                        <a:buNone/>
                      </a:pPr>
                      <a:r>
                        <a:rPr lang="en-AU" sz="1600">
                          <a:effectLst/>
                        </a:rPr>
                        <a:t>Step</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a:effectLst/>
                        </a:rPr>
                        <a:t>Outline what is happening here</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956023"/>
                  </a:ext>
                </a:extLst>
              </a:tr>
              <a:tr h="949111">
                <a:tc>
                  <a:txBody>
                    <a:bodyPr/>
                    <a:lstStyle/>
                    <a:p>
                      <a:pPr>
                        <a:lnSpc>
                          <a:spcPct val="150000"/>
                        </a:lnSpc>
                        <a:spcBef>
                          <a:spcPts val="1200"/>
                        </a:spcBef>
                        <a:spcAft>
                          <a:spcPts val="600"/>
                        </a:spcAft>
                        <a:buNone/>
                      </a:pPr>
                      <a:r>
                        <a:rPr lang="en-AU" sz="1400" dirty="0">
                          <a:effectLst/>
                        </a:rPr>
                        <a:t>1a and 1b</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dirty="0">
                          <a:effectLst/>
                        </a:rPr>
                        <a:t>Deoxygenated blood returns to the heart from the upper part of the body via the superior vena cava (1a) and the lower part via the inferior vena cava (1b).</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8036520"/>
                  </a:ext>
                </a:extLst>
              </a:tr>
              <a:tr h="330490">
                <a:tc>
                  <a:txBody>
                    <a:bodyPr/>
                    <a:lstStyle/>
                    <a:p>
                      <a:pPr>
                        <a:lnSpc>
                          <a:spcPct val="150000"/>
                        </a:lnSpc>
                        <a:spcBef>
                          <a:spcPts val="1200"/>
                        </a:spcBef>
                        <a:spcAft>
                          <a:spcPts val="600"/>
                        </a:spcAft>
                        <a:buNone/>
                      </a:pPr>
                      <a:r>
                        <a:rPr lang="en-AU" sz="1400" dirty="0">
                          <a:effectLst/>
                        </a:rPr>
                        <a:t>2</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1983721"/>
                  </a:ext>
                </a:extLst>
              </a:tr>
              <a:tr h="395907">
                <a:tc>
                  <a:txBody>
                    <a:bodyPr/>
                    <a:lstStyle/>
                    <a:p>
                      <a:pPr>
                        <a:lnSpc>
                          <a:spcPct val="150000"/>
                        </a:lnSpc>
                        <a:spcBef>
                          <a:spcPts val="1200"/>
                        </a:spcBef>
                        <a:spcAft>
                          <a:spcPts val="600"/>
                        </a:spcAft>
                        <a:buNone/>
                      </a:pPr>
                      <a:r>
                        <a:rPr lang="en-AU" sz="1400">
                          <a:effectLst/>
                        </a:rPr>
                        <a:t>3</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130294"/>
                  </a:ext>
                </a:extLst>
              </a:tr>
              <a:tr h="388390">
                <a:tc>
                  <a:txBody>
                    <a:bodyPr/>
                    <a:lstStyle/>
                    <a:p>
                      <a:pPr>
                        <a:lnSpc>
                          <a:spcPct val="150000"/>
                        </a:lnSpc>
                        <a:spcBef>
                          <a:spcPts val="1200"/>
                        </a:spcBef>
                        <a:spcAft>
                          <a:spcPts val="600"/>
                        </a:spcAft>
                        <a:buNone/>
                      </a:pPr>
                      <a:r>
                        <a:rPr lang="en-AU" sz="1400" dirty="0">
                          <a:effectLst/>
                        </a:rPr>
                        <a:t>4</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67257"/>
                  </a:ext>
                </a:extLst>
              </a:tr>
              <a:tr h="949111">
                <a:tc>
                  <a:txBody>
                    <a:bodyPr/>
                    <a:lstStyle/>
                    <a:p>
                      <a:pPr>
                        <a:lnSpc>
                          <a:spcPct val="150000"/>
                        </a:lnSpc>
                        <a:spcBef>
                          <a:spcPts val="1200"/>
                        </a:spcBef>
                        <a:spcAft>
                          <a:spcPts val="600"/>
                        </a:spcAft>
                        <a:buNone/>
                      </a:pPr>
                      <a:r>
                        <a:rPr lang="en-AU" sz="1400" dirty="0">
                          <a:effectLst/>
                          <a:latin typeface="Arial" panose="020B0604020202020204" pitchFamily="34" charset="0"/>
                          <a:ea typeface="Calibri" panose="020F0502020204030204" pitchFamily="34" charset="0"/>
                          <a:cs typeface="Arial" panose="020B0604020202020204" pitchFamily="34" charset="0"/>
                        </a:rPr>
                        <a:t>5a and 5b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dirty="0">
                          <a:effectLst/>
                        </a:rPr>
                        <a:t> </a:t>
                      </a:r>
                    </a:p>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912128"/>
                  </a:ext>
                </a:extLst>
              </a:tr>
              <a:tr h="949111">
                <a:tc>
                  <a:txBody>
                    <a:bodyPr/>
                    <a:lstStyle/>
                    <a:p>
                      <a:pPr>
                        <a:lnSpc>
                          <a:spcPct val="150000"/>
                        </a:lnSpc>
                        <a:spcBef>
                          <a:spcPts val="1200"/>
                        </a:spcBef>
                        <a:spcAft>
                          <a:spcPts val="600"/>
                        </a:spcAft>
                        <a:buNone/>
                      </a:pPr>
                      <a:r>
                        <a:rPr lang="en-AU" sz="1400" dirty="0">
                          <a:effectLst/>
                        </a:rPr>
                        <a:t>6a and 6b</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dirty="0">
                          <a:effectLst/>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3816066"/>
                  </a:ext>
                </a:extLst>
              </a:tr>
              <a:tr h="378541">
                <a:tc>
                  <a:txBody>
                    <a:bodyPr/>
                    <a:lstStyle/>
                    <a:p>
                      <a:pPr>
                        <a:lnSpc>
                          <a:spcPct val="150000"/>
                        </a:lnSpc>
                        <a:spcBef>
                          <a:spcPts val="1200"/>
                        </a:spcBef>
                        <a:spcAft>
                          <a:spcPts val="600"/>
                        </a:spcAft>
                        <a:buNone/>
                      </a:pPr>
                      <a:r>
                        <a:rPr lang="en-AU" sz="1400" dirty="0">
                          <a:effectLst/>
                        </a:rPr>
                        <a:t>7</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dirty="0">
                          <a:effectLst/>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836336"/>
                  </a:ext>
                </a:extLst>
              </a:tr>
              <a:tr h="388390">
                <a:tc>
                  <a:txBody>
                    <a:bodyPr/>
                    <a:lstStyle/>
                    <a:p>
                      <a:pPr>
                        <a:lnSpc>
                          <a:spcPct val="150000"/>
                        </a:lnSpc>
                        <a:spcBef>
                          <a:spcPts val="1200"/>
                        </a:spcBef>
                        <a:spcAft>
                          <a:spcPts val="600"/>
                        </a:spcAft>
                        <a:buNone/>
                      </a:pPr>
                      <a:r>
                        <a:rPr lang="en-AU" sz="1400" dirty="0">
                          <a:effectLst/>
                        </a:rPr>
                        <a:t>8</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a:effectLst/>
                        </a:rPr>
                        <a:t> </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566274"/>
                  </a:ext>
                </a:extLst>
              </a:tr>
              <a:tr h="788532">
                <a:tc>
                  <a:txBody>
                    <a:bodyPr/>
                    <a:lstStyle/>
                    <a:p>
                      <a:pPr>
                        <a:lnSpc>
                          <a:spcPct val="150000"/>
                        </a:lnSpc>
                        <a:spcBef>
                          <a:spcPts val="1200"/>
                        </a:spcBef>
                        <a:spcAft>
                          <a:spcPts val="600"/>
                        </a:spcAft>
                        <a:buNone/>
                      </a:pPr>
                      <a:r>
                        <a:rPr lang="en-AU" sz="1600" dirty="0">
                          <a:effectLst/>
                        </a:rPr>
                        <a:t>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dirty="0">
                          <a:effectLst/>
                        </a:rPr>
                        <a:t> </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8397688"/>
                  </a:ext>
                </a:extLst>
              </a:tr>
            </a:tbl>
          </a:graphicData>
        </a:graphic>
      </p:graphicFrame>
      <p:sp>
        <p:nvSpPr>
          <p:cNvPr id="12" name="Arrow: Right 11">
            <a:extLst>
              <a:ext uri="{FF2B5EF4-FFF2-40B4-BE49-F238E27FC236}">
                <a16:creationId xmlns:a16="http://schemas.microsoft.com/office/drawing/2014/main" id="{99C73524-A795-ECD9-F7C6-37964EDD441E}"/>
              </a:ext>
              <a:ext uri="{C183D7F6-B498-43B3-948B-1728B52AA6E4}">
                <adec:decorative xmlns:adec="http://schemas.microsoft.com/office/drawing/2017/decorative" val="1"/>
              </a:ext>
            </a:extLst>
          </p:cNvPr>
          <p:cNvSpPr/>
          <p:nvPr/>
        </p:nvSpPr>
        <p:spPr>
          <a:xfrm rot="20111205">
            <a:off x="1412615" y="4557094"/>
            <a:ext cx="370875" cy="1494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1346747D-F661-1926-157B-FB213646EADF}"/>
              </a:ext>
              <a:ext uri="{C183D7F6-B498-43B3-948B-1728B52AA6E4}">
                <adec:decorative xmlns:adec="http://schemas.microsoft.com/office/drawing/2017/decorative" val="1"/>
              </a:ext>
            </a:extLst>
          </p:cNvPr>
          <p:cNvSpPr/>
          <p:nvPr/>
        </p:nvSpPr>
        <p:spPr>
          <a:xfrm rot="4331369">
            <a:off x="1224946" y="4137325"/>
            <a:ext cx="768366" cy="2531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Right 12">
            <a:extLst>
              <a:ext uri="{FF2B5EF4-FFF2-40B4-BE49-F238E27FC236}">
                <a16:creationId xmlns:a16="http://schemas.microsoft.com/office/drawing/2014/main" id="{BCA21B99-855D-155B-6BD8-5C7644089903}"/>
              </a:ext>
              <a:ext uri="{C183D7F6-B498-43B3-948B-1728B52AA6E4}">
                <adec:decorative xmlns:adec="http://schemas.microsoft.com/office/drawing/2017/decorative" val="1"/>
              </a:ext>
            </a:extLst>
          </p:cNvPr>
          <p:cNvSpPr/>
          <p:nvPr/>
        </p:nvSpPr>
        <p:spPr>
          <a:xfrm rot="1895088">
            <a:off x="1788778" y="5056047"/>
            <a:ext cx="768366" cy="2761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Right 13">
            <a:extLst>
              <a:ext uri="{FF2B5EF4-FFF2-40B4-BE49-F238E27FC236}">
                <a16:creationId xmlns:a16="http://schemas.microsoft.com/office/drawing/2014/main" id="{1421261C-AB1A-BE28-6C35-A3547195C315}"/>
              </a:ext>
              <a:ext uri="{C183D7F6-B498-43B3-948B-1728B52AA6E4}">
                <adec:decorative xmlns:adec="http://schemas.microsoft.com/office/drawing/2017/decorative" val="1"/>
              </a:ext>
            </a:extLst>
          </p:cNvPr>
          <p:cNvSpPr/>
          <p:nvPr/>
        </p:nvSpPr>
        <p:spPr>
          <a:xfrm rot="16653017">
            <a:off x="1789500" y="4427362"/>
            <a:ext cx="766800" cy="27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6A1C8F59-BA18-5F4E-436D-8557EA6E768D}"/>
              </a:ext>
            </a:extLst>
          </p:cNvPr>
          <p:cNvSpPr txBox="1"/>
          <p:nvPr/>
        </p:nvSpPr>
        <p:spPr>
          <a:xfrm>
            <a:off x="4674564" y="2124000"/>
            <a:ext cx="6979974" cy="416011"/>
          </a:xfrm>
          <a:prstGeom prst="rect">
            <a:avLst/>
          </a:prstGeom>
          <a:noFill/>
        </p:spPr>
        <p:txBody>
          <a:bodyPr wrap="square">
            <a:spAutoFit/>
          </a:bodyPr>
          <a:lstStyle/>
          <a:p>
            <a:pPr>
              <a:lnSpc>
                <a:spcPct val="150000"/>
              </a:lnSpc>
              <a:spcBef>
                <a:spcPts val="1200"/>
              </a:spcBef>
              <a:spcAft>
                <a:spcPts val="600"/>
              </a:spcAft>
              <a:buNone/>
            </a:pPr>
            <a:r>
              <a:rPr lang="en-AU" sz="1600" dirty="0">
                <a:effectLst/>
              </a:rPr>
              <a:t>Both veins (inferiors and superior vena cava) empty into the right atrium.</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2B5BE19-9BE5-ADD7-7C7F-9CB21DB43816}"/>
              </a:ext>
            </a:extLst>
          </p:cNvPr>
          <p:cNvSpPr txBox="1"/>
          <p:nvPr/>
        </p:nvSpPr>
        <p:spPr>
          <a:xfrm>
            <a:off x="4602655" y="2545530"/>
            <a:ext cx="7104083" cy="416011"/>
          </a:xfrm>
          <a:prstGeom prst="rect">
            <a:avLst/>
          </a:prstGeom>
          <a:noFill/>
        </p:spPr>
        <p:txBody>
          <a:bodyPr wrap="square">
            <a:spAutoFit/>
          </a:bodyPr>
          <a:lstStyle/>
          <a:p>
            <a:pPr>
              <a:lnSpc>
                <a:spcPct val="150000"/>
              </a:lnSpc>
              <a:spcBef>
                <a:spcPts val="1200"/>
              </a:spcBef>
              <a:spcAft>
                <a:spcPts val="600"/>
              </a:spcAft>
              <a:buNone/>
            </a:pPr>
            <a:r>
              <a:rPr lang="en-AU" sz="1600" dirty="0">
                <a:effectLst/>
              </a:rPr>
              <a:t> The deoxygenated blood flows from the right atrium to the right ventricle.</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AD9C360-B302-99CF-94B9-9BF0E224BE2B}"/>
              </a:ext>
            </a:extLst>
          </p:cNvPr>
          <p:cNvSpPr txBox="1"/>
          <p:nvPr/>
        </p:nvSpPr>
        <p:spPr>
          <a:xfrm>
            <a:off x="4617915" y="2909343"/>
            <a:ext cx="6091880" cy="416011"/>
          </a:xfrm>
          <a:prstGeom prst="rect">
            <a:avLst/>
          </a:prstGeom>
          <a:noFill/>
        </p:spPr>
        <p:txBody>
          <a:bodyPr wrap="square">
            <a:spAutoFit/>
          </a:bodyPr>
          <a:lstStyle/>
          <a:p>
            <a:pPr>
              <a:lnSpc>
                <a:spcPct val="150000"/>
              </a:lnSpc>
              <a:spcBef>
                <a:spcPts val="1200"/>
              </a:spcBef>
              <a:spcAft>
                <a:spcPts val="600"/>
              </a:spcAft>
              <a:buNone/>
            </a:pPr>
            <a:r>
              <a:rPr lang="en-AU" sz="1600" dirty="0">
                <a:effectLst/>
              </a:rPr>
              <a:t> The right ventricle pumps blood into the pulmonary arteries.</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Arrow: Right 20">
            <a:extLst>
              <a:ext uri="{FF2B5EF4-FFF2-40B4-BE49-F238E27FC236}">
                <a16:creationId xmlns:a16="http://schemas.microsoft.com/office/drawing/2014/main" id="{AD582F49-F7D5-A06D-8214-C8FD54059226}"/>
              </a:ext>
              <a:ext uri="{C183D7F6-B498-43B3-948B-1728B52AA6E4}">
                <adec:decorative xmlns:adec="http://schemas.microsoft.com/office/drawing/2017/decorative" val="1"/>
              </a:ext>
            </a:extLst>
          </p:cNvPr>
          <p:cNvSpPr/>
          <p:nvPr/>
        </p:nvSpPr>
        <p:spPr>
          <a:xfrm rot="17671641">
            <a:off x="2044296" y="3586300"/>
            <a:ext cx="766800" cy="27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A7A07403-033E-2FB2-36C2-65E7317DB87E}"/>
              </a:ext>
            </a:extLst>
          </p:cNvPr>
          <p:cNvSpPr txBox="1"/>
          <p:nvPr/>
        </p:nvSpPr>
        <p:spPr>
          <a:xfrm>
            <a:off x="4687010" y="3374574"/>
            <a:ext cx="7086021" cy="785343"/>
          </a:xfrm>
          <a:prstGeom prst="rect">
            <a:avLst/>
          </a:prstGeom>
          <a:noFill/>
        </p:spPr>
        <p:txBody>
          <a:bodyPr wrap="square">
            <a:spAutoFit/>
          </a:bodyPr>
          <a:lstStyle/>
          <a:p>
            <a:pPr>
              <a:lnSpc>
                <a:spcPct val="150000"/>
              </a:lnSpc>
              <a:spcBef>
                <a:spcPts val="1200"/>
              </a:spcBef>
              <a:spcAft>
                <a:spcPts val="600"/>
              </a:spcAft>
              <a:buNone/>
            </a:pPr>
            <a:r>
              <a:rPr lang="en-AU" sz="1600" dirty="0">
                <a:effectLst/>
              </a:rPr>
              <a:t>Deoxygenated blood is pumped through the right pulmonary artery (5a) to the right lung and through the left pulmonary artery (5b) to the left lung.</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Arrow: Right 22">
            <a:extLst>
              <a:ext uri="{FF2B5EF4-FFF2-40B4-BE49-F238E27FC236}">
                <a16:creationId xmlns:a16="http://schemas.microsoft.com/office/drawing/2014/main" id="{A36A002C-DA54-86BC-2815-72DC6E9D642D}"/>
              </a:ext>
              <a:ext uri="{C183D7F6-B498-43B3-948B-1728B52AA6E4}">
                <adec:decorative xmlns:adec="http://schemas.microsoft.com/office/drawing/2017/decorative" val="1"/>
              </a:ext>
            </a:extLst>
          </p:cNvPr>
          <p:cNvSpPr/>
          <p:nvPr/>
        </p:nvSpPr>
        <p:spPr>
          <a:xfrm rot="20185658">
            <a:off x="2739689" y="2640080"/>
            <a:ext cx="1279945" cy="27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Arrow: Right 23">
            <a:extLst>
              <a:ext uri="{FF2B5EF4-FFF2-40B4-BE49-F238E27FC236}">
                <a16:creationId xmlns:a16="http://schemas.microsoft.com/office/drawing/2014/main" id="{7E86EDA4-4CBE-EB27-2001-9D8AEB958788}"/>
              </a:ext>
              <a:ext uri="{C183D7F6-B498-43B3-948B-1728B52AA6E4}">
                <adec:decorative xmlns:adec="http://schemas.microsoft.com/office/drawing/2017/decorative" val="1"/>
              </a:ext>
            </a:extLst>
          </p:cNvPr>
          <p:cNvSpPr/>
          <p:nvPr/>
        </p:nvSpPr>
        <p:spPr>
          <a:xfrm rot="11485543">
            <a:off x="864445" y="2696141"/>
            <a:ext cx="1279945" cy="252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Arrow: Right 24">
            <a:extLst>
              <a:ext uri="{FF2B5EF4-FFF2-40B4-BE49-F238E27FC236}">
                <a16:creationId xmlns:a16="http://schemas.microsoft.com/office/drawing/2014/main" id="{92CC082D-3838-37ED-044B-0EC19713DAB5}"/>
              </a:ext>
              <a:ext uri="{C183D7F6-B498-43B3-948B-1728B52AA6E4}">
                <adec:decorative xmlns:adec="http://schemas.microsoft.com/office/drawing/2017/decorative" val="1"/>
              </a:ext>
            </a:extLst>
          </p:cNvPr>
          <p:cNvSpPr/>
          <p:nvPr/>
        </p:nvSpPr>
        <p:spPr>
          <a:xfrm>
            <a:off x="181683" y="3087922"/>
            <a:ext cx="1123062" cy="230638"/>
          </a:xfrm>
          <a:prstGeom prst="rightArrow">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Arrow: Right 25">
            <a:extLst>
              <a:ext uri="{FF2B5EF4-FFF2-40B4-BE49-F238E27FC236}">
                <a16:creationId xmlns:a16="http://schemas.microsoft.com/office/drawing/2014/main" id="{60B435F3-691D-DC09-C880-A116D8B40593}"/>
              </a:ext>
              <a:ext uri="{C183D7F6-B498-43B3-948B-1728B52AA6E4}">
                <adec:decorative xmlns:adec="http://schemas.microsoft.com/office/drawing/2017/decorative" val="1"/>
              </a:ext>
            </a:extLst>
          </p:cNvPr>
          <p:cNvSpPr/>
          <p:nvPr/>
        </p:nvSpPr>
        <p:spPr>
          <a:xfrm rot="10800000">
            <a:off x="3343373" y="3163937"/>
            <a:ext cx="668833" cy="210636"/>
          </a:xfrm>
          <a:prstGeom prst="rightArrow">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97B61EB8-F0D5-1AF5-E02E-C519815AD59C}"/>
              </a:ext>
            </a:extLst>
          </p:cNvPr>
          <p:cNvSpPr txBox="1"/>
          <p:nvPr/>
        </p:nvSpPr>
        <p:spPr>
          <a:xfrm>
            <a:off x="4731479" y="4263914"/>
            <a:ext cx="7166044" cy="785343"/>
          </a:xfrm>
          <a:prstGeom prst="rect">
            <a:avLst/>
          </a:prstGeom>
          <a:noFill/>
        </p:spPr>
        <p:txBody>
          <a:bodyPr wrap="square">
            <a:spAutoFit/>
          </a:bodyPr>
          <a:lstStyle/>
          <a:p>
            <a:pPr>
              <a:lnSpc>
                <a:spcPct val="150000"/>
              </a:lnSpc>
              <a:spcBef>
                <a:spcPts val="1200"/>
              </a:spcBef>
              <a:spcAft>
                <a:spcPts val="600"/>
              </a:spcAft>
              <a:buNone/>
            </a:pPr>
            <a:r>
              <a:rPr lang="en-AU" sz="1600" dirty="0">
                <a:effectLst/>
              </a:rPr>
              <a:t>Oxygenated blood travels back </a:t>
            </a:r>
            <a:r>
              <a:rPr lang="en-AU" sz="1600" dirty="0"/>
              <a:t>from the right lung through the right pulmonary vein (6a) and from the left lung in the left pulmonary vein (6b).</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Arrow: Right 27">
            <a:extLst>
              <a:ext uri="{FF2B5EF4-FFF2-40B4-BE49-F238E27FC236}">
                <a16:creationId xmlns:a16="http://schemas.microsoft.com/office/drawing/2014/main" id="{D53442EC-2853-B23F-E196-EFE4EAA17AE2}"/>
              </a:ext>
              <a:ext uri="{C183D7F6-B498-43B3-948B-1728B52AA6E4}">
                <adec:decorative xmlns:adec="http://schemas.microsoft.com/office/drawing/2017/decorative" val="1"/>
              </a:ext>
            </a:extLst>
          </p:cNvPr>
          <p:cNvSpPr/>
          <p:nvPr/>
        </p:nvSpPr>
        <p:spPr>
          <a:xfrm rot="7297170">
            <a:off x="2837969" y="3638420"/>
            <a:ext cx="360000" cy="198620"/>
          </a:xfrm>
          <a:prstGeom prst="rightArrow">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2E390408-05B3-B40A-5512-52E2286AA929}"/>
              </a:ext>
            </a:extLst>
          </p:cNvPr>
          <p:cNvSpPr txBox="1"/>
          <p:nvPr/>
        </p:nvSpPr>
        <p:spPr>
          <a:xfrm>
            <a:off x="4731479" y="5151060"/>
            <a:ext cx="6953434" cy="416011"/>
          </a:xfrm>
          <a:prstGeom prst="rect">
            <a:avLst/>
          </a:prstGeom>
          <a:noFill/>
        </p:spPr>
        <p:txBody>
          <a:bodyPr wrap="square">
            <a:spAutoFit/>
          </a:bodyPr>
          <a:lstStyle/>
          <a:p>
            <a:pPr>
              <a:lnSpc>
                <a:spcPct val="150000"/>
              </a:lnSpc>
              <a:spcBef>
                <a:spcPts val="1200"/>
              </a:spcBef>
              <a:spcAft>
                <a:spcPts val="600"/>
              </a:spcAft>
              <a:buNone/>
            </a:pPr>
            <a:r>
              <a:rPr lang="en-AU" sz="1600" dirty="0">
                <a:latin typeface="Arial" panose="020B0604020202020204" pitchFamily="34" charset="0"/>
                <a:ea typeface="Calibri" panose="020F0502020204030204" pitchFamily="34" charset="0"/>
                <a:cs typeface="Arial" panose="020B0604020202020204" pitchFamily="34" charset="0"/>
              </a:rPr>
              <a:t>Oxygenated blood travels into the left atrium.</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0" name="Arrow: Right 29">
            <a:extLst>
              <a:ext uri="{FF2B5EF4-FFF2-40B4-BE49-F238E27FC236}">
                <a16:creationId xmlns:a16="http://schemas.microsoft.com/office/drawing/2014/main" id="{42631AFA-F3D2-651F-A35E-83E6EF941A2C}"/>
              </a:ext>
              <a:ext uri="{C183D7F6-B498-43B3-948B-1728B52AA6E4}">
                <adec:decorative xmlns:adec="http://schemas.microsoft.com/office/drawing/2017/decorative" val="1"/>
              </a:ext>
            </a:extLst>
          </p:cNvPr>
          <p:cNvSpPr/>
          <p:nvPr/>
        </p:nvSpPr>
        <p:spPr>
          <a:xfrm rot="5036636">
            <a:off x="2661162" y="4482339"/>
            <a:ext cx="756461" cy="236538"/>
          </a:xfrm>
          <a:prstGeom prst="rightArrow">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D94BF42A-7A62-7BC2-8460-10192E325E10}"/>
              </a:ext>
            </a:extLst>
          </p:cNvPr>
          <p:cNvSpPr txBox="1"/>
          <p:nvPr/>
        </p:nvSpPr>
        <p:spPr>
          <a:xfrm>
            <a:off x="4731479" y="5520226"/>
            <a:ext cx="6953434" cy="416011"/>
          </a:xfrm>
          <a:prstGeom prst="rect">
            <a:avLst/>
          </a:prstGeom>
          <a:noFill/>
        </p:spPr>
        <p:txBody>
          <a:bodyPr wrap="square">
            <a:spAutoFit/>
          </a:bodyPr>
          <a:lstStyle/>
          <a:p>
            <a:pPr>
              <a:lnSpc>
                <a:spcPct val="150000"/>
              </a:lnSpc>
              <a:spcBef>
                <a:spcPts val="1200"/>
              </a:spcBef>
              <a:spcAft>
                <a:spcPts val="600"/>
              </a:spcAft>
              <a:buNone/>
            </a:pPr>
            <a:r>
              <a:rPr lang="en-AU" sz="1600" dirty="0">
                <a:latin typeface="Arial" panose="020B0604020202020204" pitchFamily="34" charset="0"/>
                <a:ea typeface="Calibri" panose="020F0502020204030204" pitchFamily="34" charset="0"/>
                <a:cs typeface="Arial" panose="020B0604020202020204" pitchFamily="34" charset="0"/>
              </a:rPr>
              <a:t>Oxygenated blood travels from the left atrium into the left ventricle.</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3" name="Arrow: Right 32">
            <a:extLst>
              <a:ext uri="{FF2B5EF4-FFF2-40B4-BE49-F238E27FC236}">
                <a16:creationId xmlns:a16="http://schemas.microsoft.com/office/drawing/2014/main" id="{D8007535-7E46-C67D-E71C-19525CDE60C0}"/>
              </a:ext>
              <a:ext uri="{C183D7F6-B498-43B3-948B-1728B52AA6E4}">
                <adec:decorative xmlns:adec="http://schemas.microsoft.com/office/drawing/2017/decorative" val="1"/>
              </a:ext>
            </a:extLst>
          </p:cNvPr>
          <p:cNvSpPr/>
          <p:nvPr/>
        </p:nvSpPr>
        <p:spPr>
          <a:xfrm rot="13695188">
            <a:off x="2434541" y="4358024"/>
            <a:ext cx="648000" cy="236538"/>
          </a:xfrm>
          <a:prstGeom prst="rightArrow">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Arrow: Right 33">
            <a:extLst>
              <a:ext uri="{FF2B5EF4-FFF2-40B4-BE49-F238E27FC236}">
                <a16:creationId xmlns:a16="http://schemas.microsoft.com/office/drawing/2014/main" id="{E4AC20C6-7B05-7B67-74E1-D6494DA27D13}"/>
              </a:ext>
              <a:ext uri="{C183D7F6-B498-43B3-948B-1728B52AA6E4}">
                <adec:decorative xmlns:adec="http://schemas.microsoft.com/office/drawing/2017/decorative" val="1"/>
              </a:ext>
            </a:extLst>
          </p:cNvPr>
          <p:cNvSpPr/>
          <p:nvPr/>
        </p:nvSpPr>
        <p:spPr>
          <a:xfrm rot="17330092">
            <a:off x="1990315" y="1746485"/>
            <a:ext cx="777545" cy="113340"/>
          </a:xfrm>
          <a:prstGeom prst="rightArrow">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DC1ED275-3729-B3D6-89C7-2AC6F7C1B667}"/>
              </a:ext>
            </a:extLst>
          </p:cNvPr>
          <p:cNvSpPr txBox="1"/>
          <p:nvPr/>
        </p:nvSpPr>
        <p:spPr>
          <a:xfrm>
            <a:off x="4731479" y="5936237"/>
            <a:ext cx="6953434" cy="785343"/>
          </a:xfrm>
          <a:prstGeom prst="rect">
            <a:avLst/>
          </a:prstGeom>
          <a:noFill/>
        </p:spPr>
        <p:txBody>
          <a:bodyPr wrap="square">
            <a:spAutoFit/>
          </a:bodyPr>
          <a:lstStyle/>
          <a:p>
            <a:pPr>
              <a:lnSpc>
                <a:spcPct val="150000"/>
              </a:lnSpc>
              <a:spcBef>
                <a:spcPts val="1200"/>
              </a:spcBef>
              <a:spcAft>
                <a:spcPts val="600"/>
              </a:spcAft>
              <a:buNone/>
            </a:pPr>
            <a:r>
              <a:rPr lang="en-AU" sz="1600" dirty="0">
                <a:latin typeface="Arial" panose="020B0604020202020204" pitchFamily="34" charset="0"/>
                <a:ea typeface="Calibri" panose="020F0502020204030204" pitchFamily="34" charset="0"/>
                <a:cs typeface="Arial" panose="020B0604020202020204" pitchFamily="34" charset="0"/>
              </a:rPr>
              <a:t>Blood is pumped into the aorta where oxygen rich blood is carried to the upper part of the body (9a) and lower part of the body (9b).</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7" name="Arrow: Right 36">
            <a:extLst>
              <a:ext uri="{FF2B5EF4-FFF2-40B4-BE49-F238E27FC236}">
                <a16:creationId xmlns:a16="http://schemas.microsoft.com/office/drawing/2014/main" id="{17CE0683-77D8-9E83-B912-2AB13497BCA1}"/>
              </a:ext>
              <a:ext uri="{C183D7F6-B498-43B3-948B-1728B52AA6E4}">
                <adec:decorative xmlns:adec="http://schemas.microsoft.com/office/drawing/2017/decorative" val="1"/>
              </a:ext>
            </a:extLst>
          </p:cNvPr>
          <p:cNvSpPr/>
          <p:nvPr/>
        </p:nvSpPr>
        <p:spPr>
          <a:xfrm rot="16200000">
            <a:off x="1653850" y="3155352"/>
            <a:ext cx="540000" cy="236538"/>
          </a:xfrm>
          <a:prstGeom prst="rightArrow">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Arrow: Right 37">
            <a:extLst>
              <a:ext uri="{FF2B5EF4-FFF2-40B4-BE49-F238E27FC236}">
                <a16:creationId xmlns:a16="http://schemas.microsoft.com/office/drawing/2014/main" id="{A3B421DE-851B-626D-1F1B-CA574DE360A3}"/>
              </a:ext>
              <a:ext uri="{C183D7F6-B498-43B3-948B-1728B52AA6E4}">
                <adec:decorative xmlns:adec="http://schemas.microsoft.com/office/drawing/2017/decorative" val="1"/>
              </a:ext>
            </a:extLst>
          </p:cNvPr>
          <p:cNvSpPr/>
          <p:nvPr/>
        </p:nvSpPr>
        <p:spPr>
          <a:xfrm rot="5400000">
            <a:off x="2545601" y="6100666"/>
            <a:ext cx="540000" cy="236538"/>
          </a:xfrm>
          <a:prstGeom prst="rightArrow">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9D78D48F-8B37-F6B2-86D5-D5492A9E1F04}"/>
              </a:ext>
              <a:ext uri="{C183D7F6-B498-43B3-948B-1728B52AA6E4}">
                <adec:decorative xmlns:adec="http://schemas.microsoft.com/office/drawing/2017/decorative" val="1"/>
              </a:ext>
            </a:extLst>
          </p:cNvPr>
          <p:cNvSpPr txBox="1"/>
          <p:nvPr/>
        </p:nvSpPr>
        <p:spPr>
          <a:xfrm>
            <a:off x="7363326" y="0"/>
            <a:ext cx="4832684" cy="629339"/>
          </a:xfrm>
          <a:prstGeom prst="rect">
            <a:avLst/>
          </a:prstGeom>
          <a:noFill/>
        </p:spPr>
        <p:txBody>
          <a:bodyPr wrap="square">
            <a:spAutoFit/>
          </a:bodyPr>
          <a:lstStyle/>
          <a:p>
            <a:pPr>
              <a:lnSpc>
                <a:spcPct val="120000"/>
              </a:lnSpc>
              <a:spcBef>
                <a:spcPts val="1200"/>
              </a:spcBef>
            </a:pPr>
            <a:r>
              <a:rPr lang="en-AU" sz="1000" dirty="0"/>
              <a:t>This work has been generated using </a:t>
            </a:r>
            <a:r>
              <a:rPr lang="en-AU" sz="1000" dirty="0">
                <a:hlinkClick r:id="rId4" tooltip="https://www.biorender.com/"/>
              </a:rPr>
              <a:t>BioRender.com</a:t>
            </a:r>
            <a:r>
              <a:rPr lang="en-AU" sz="1000" dirty="0"/>
              <a:t>. Any copyright subsisting in this work is owned by © State of New South Wales (Department of Education) 2025.</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8440DFBA-0C6A-3A89-53F6-9B9F78AF55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102912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13" grpId="0" animBg="1"/>
      <p:bldP spid="14" grpId="0" animBg="1"/>
      <p:bldP spid="9" grpId="0"/>
      <p:bldP spid="11" grpId="0"/>
      <p:bldP spid="16" grpId="0"/>
      <p:bldP spid="21" grpId="0" animBg="1"/>
      <p:bldP spid="22" grpId="0"/>
      <p:bldP spid="23" grpId="0" animBg="1"/>
      <p:bldP spid="24" grpId="0" animBg="1"/>
      <p:bldP spid="25" grpId="0" animBg="1"/>
      <p:bldP spid="26" grpId="0" animBg="1"/>
      <p:bldP spid="27" grpId="0"/>
      <p:bldP spid="28" grpId="0" animBg="1"/>
      <p:bldP spid="29" grpId="0"/>
      <p:bldP spid="30" grpId="0" animBg="1"/>
      <p:bldP spid="31" grpId="0"/>
      <p:bldP spid="33" grpId="0" animBg="1"/>
      <p:bldP spid="34" grpId="0" animBg="1"/>
      <p:bldP spid="35" grpId="0"/>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1.1 Introduction to living systems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descr="This table contains the learning intentions and success criteria for this learning sequence.">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280069149"/>
              </p:ext>
            </p:extLst>
          </p:nvPr>
        </p:nvGraphicFramePr>
        <p:xfrm>
          <a:off x="359998" y="1698910"/>
          <a:ext cx="11126369" cy="4525573"/>
        </p:xfrm>
        <a:graphic>
          <a:graphicData uri="http://schemas.openxmlformats.org/drawingml/2006/table">
            <a:tbl>
              <a:tblPr firstRow="1">
                <a:tableStyleId>{B301B821-A1FF-4177-AEE7-76D212191A09}</a:tableStyleId>
              </a:tblPr>
              <a:tblGrid>
                <a:gridCol w="4072302">
                  <a:extLst>
                    <a:ext uri="{9D8B030D-6E8A-4147-A177-3AD203B41FA5}">
                      <a16:colId xmlns:a16="http://schemas.microsoft.com/office/drawing/2014/main" val="3623447875"/>
                    </a:ext>
                  </a:extLst>
                </a:gridCol>
                <a:gridCol w="7054067">
                  <a:extLst>
                    <a:ext uri="{9D8B030D-6E8A-4147-A177-3AD203B41FA5}">
                      <a16:colId xmlns:a16="http://schemas.microsoft.com/office/drawing/2014/main" val="3573327086"/>
                    </a:ext>
                  </a:extLst>
                </a:gridCol>
              </a:tblGrid>
              <a:tr h="370133">
                <a:tc>
                  <a:txBody>
                    <a:bodyPr/>
                    <a:lstStyle/>
                    <a:p>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to describe the structure of living systems and their components.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define living 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examples of living systems such as body systems, plant systems and ecosystems</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components of body systems, plant systems and ecosystems</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outline that components of living systems are interdependent on each other</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what cells, tissues and organs are, including examples</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explain that cells form tissues and that tissues form organs.</a:t>
                      </a:r>
                    </a:p>
                    <a:p>
                      <a:pPr marL="0" indent="0">
                        <a:lnSpc>
                          <a:spcPct val="150000"/>
                        </a:lnSpc>
                        <a:buFont typeface="Arial" panose="020B0604020202020204" pitchFamily="34" charset="0"/>
                        <a:buNone/>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3648967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473BF-E45B-E955-0C13-49C7E4CF6F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8B826E-89E0-1F9C-0BAA-126908D3A937}"/>
              </a:ext>
            </a:extLst>
          </p:cNvPr>
          <p:cNvSpPr>
            <a:spLocks noGrp="1"/>
          </p:cNvSpPr>
          <p:nvPr>
            <p:ph type="title"/>
          </p:nvPr>
        </p:nvSpPr>
        <p:spPr/>
        <p:txBody>
          <a:bodyPr anchor="t">
            <a:normAutofit/>
          </a:bodyPr>
          <a:lstStyle/>
          <a:p>
            <a:r>
              <a:rPr lang="en-AU"/>
              <a:t>1.4 Guiding principles for planning your model</a:t>
            </a:r>
          </a:p>
        </p:txBody>
      </p:sp>
      <p:sp>
        <p:nvSpPr>
          <p:cNvPr id="4" name="Text Placeholder 3">
            <a:extLst>
              <a:ext uri="{FF2B5EF4-FFF2-40B4-BE49-F238E27FC236}">
                <a16:creationId xmlns:a16="http://schemas.microsoft.com/office/drawing/2014/main" id="{D6FAED4A-7DAF-F480-ED83-DABC9A8195F9}"/>
              </a:ext>
            </a:extLst>
          </p:cNvPr>
          <p:cNvSpPr>
            <a:spLocks noGrp="1"/>
          </p:cNvSpPr>
          <p:nvPr>
            <p:ph type="body" sz="quarter" idx="17"/>
          </p:nvPr>
        </p:nvSpPr>
        <p:spPr/>
        <p:txBody>
          <a:bodyPr anchor="t">
            <a:normAutofit/>
          </a:bodyPr>
          <a:lstStyle/>
          <a:p>
            <a:pPr marL="342900" indent="-342900">
              <a:buFont typeface="+mj-lt"/>
              <a:buAutoNum type="arabicPeriod"/>
            </a:pPr>
            <a:r>
              <a:rPr lang="en-AU" sz="1800">
                <a:latin typeface="+mj-lt"/>
              </a:rPr>
              <a:t>start with the heart</a:t>
            </a:r>
          </a:p>
          <a:p>
            <a:pPr marL="342900" indent="-342900">
              <a:buFont typeface="+mj-lt"/>
              <a:buAutoNum type="arabicPeriod"/>
            </a:pPr>
            <a:r>
              <a:rPr lang="en-AU" sz="1800">
                <a:latin typeface="+mj-lt"/>
              </a:rPr>
              <a:t>place the organs around the heart</a:t>
            </a:r>
          </a:p>
          <a:p>
            <a:pPr marL="342900" indent="-342900">
              <a:buFont typeface="+mj-lt"/>
              <a:buAutoNum type="arabicPeriod"/>
            </a:pPr>
            <a:r>
              <a:rPr lang="en-AU" sz="1800">
                <a:latin typeface="+mj-lt"/>
              </a:rPr>
              <a:t>include major vessels</a:t>
            </a:r>
          </a:p>
          <a:p>
            <a:pPr marL="342900" indent="-342900">
              <a:buFont typeface="+mj-lt"/>
              <a:buAutoNum type="arabicPeriod"/>
            </a:pPr>
            <a:r>
              <a:rPr lang="en-AU" sz="1800">
                <a:latin typeface="+mj-lt"/>
              </a:rPr>
              <a:t>show blood flow clearly</a:t>
            </a:r>
          </a:p>
          <a:p>
            <a:pPr marL="342900" indent="-342900">
              <a:buFont typeface="+mj-lt"/>
              <a:buAutoNum type="arabicPeriod"/>
            </a:pPr>
            <a:r>
              <a:rPr lang="en-AU" sz="1800">
                <a:latin typeface="+mj-lt"/>
              </a:rPr>
              <a:t>keep it organised and simplified</a:t>
            </a:r>
          </a:p>
        </p:txBody>
      </p:sp>
      <p:pic>
        <p:nvPicPr>
          <p:cNvPr id="7" name="Picture 6" descr="diagrams of the human heart, liver, stomach and lungs">
            <a:extLst>
              <a:ext uri="{FF2B5EF4-FFF2-40B4-BE49-F238E27FC236}">
                <a16:creationId xmlns:a16="http://schemas.microsoft.com/office/drawing/2014/main" id="{F13CE9A2-C493-1568-015A-FAED9826064F}"/>
              </a:ext>
            </a:extLst>
          </p:cNvPr>
          <p:cNvPicPr>
            <a:picLocks noChangeAspect="1"/>
          </p:cNvPicPr>
          <p:nvPr/>
        </p:nvPicPr>
        <p:blipFill>
          <a:blip r:embed="rId3"/>
          <a:stretch>
            <a:fillRect/>
          </a:stretch>
        </p:blipFill>
        <p:spPr>
          <a:xfrm>
            <a:off x="5599257" y="905601"/>
            <a:ext cx="5524743" cy="5830367"/>
          </a:xfrm>
          <a:prstGeom prst="rect">
            <a:avLst/>
          </a:prstGeom>
        </p:spPr>
      </p:pic>
      <p:sp>
        <p:nvSpPr>
          <p:cNvPr id="9" name="TextBox 8">
            <a:extLst>
              <a:ext uri="{FF2B5EF4-FFF2-40B4-BE49-F238E27FC236}">
                <a16:creationId xmlns:a16="http://schemas.microsoft.com/office/drawing/2014/main" id="{55A2C3B1-7963-6104-90DD-C66B28A0BE39}"/>
              </a:ext>
              <a:ext uri="{C183D7F6-B498-43B3-948B-1728B52AA6E4}">
                <adec:decorative xmlns:adec="http://schemas.microsoft.com/office/drawing/2017/decorative" val="1"/>
              </a:ext>
            </a:extLst>
          </p:cNvPr>
          <p:cNvSpPr txBox="1"/>
          <p:nvPr/>
        </p:nvSpPr>
        <p:spPr>
          <a:xfrm>
            <a:off x="74514" y="6210503"/>
            <a:ext cx="5524743" cy="525465"/>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4"/>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
        <p:nvSpPr>
          <p:cNvPr id="2" name="Slide Number Placeholder 1">
            <a:extLst>
              <a:ext uri="{FF2B5EF4-FFF2-40B4-BE49-F238E27FC236}">
                <a16:creationId xmlns:a16="http://schemas.microsoft.com/office/drawing/2014/main" id="{9C706436-8969-2990-1315-2480F815C8CE}"/>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60</a:t>
            </a:fld>
            <a:endParaRPr lang="en-AU"/>
          </a:p>
        </p:txBody>
      </p:sp>
    </p:spTree>
    <p:extLst>
      <p:ext uri="{BB962C8B-B14F-4D97-AF65-F5344CB8AC3E}">
        <p14:creationId xmlns:p14="http://schemas.microsoft.com/office/powerpoint/2010/main" val="194411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8784-CCCA-BD39-3A9E-BDA9FF9592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D0AB07-529D-7ABE-70C7-CF1340CBCBAD}"/>
              </a:ext>
            </a:extLst>
          </p:cNvPr>
          <p:cNvSpPr>
            <a:spLocks noGrp="1"/>
          </p:cNvSpPr>
          <p:nvPr>
            <p:ph type="title"/>
          </p:nvPr>
        </p:nvSpPr>
        <p:spPr/>
        <p:txBody>
          <a:bodyPr anchor="t">
            <a:normAutofit/>
          </a:bodyPr>
          <a:lstStyle/>
          <a:p>
            <a:r>
              <a:rPr lang="en-AU" dirty="0"/>
              <a:t>1.4 Modelling blood flow around the body (1 of 2)</a:t>
            </a:r>
          </a:p>
        </p:txBody>
      </p:sp>
      <p:sp>
        <p:nvSpPr>
          <p:cNvPr id="5" name="Text Placeholder 4">
            <a:extLst>
              <a:ext uri="{FF2B5EF4-FFF2-40B4-BE49-F238E27FC236}">
                <a16:creationId xmlns:a16="http://schemas.microsoft.com/office/drawing/2014/main" id="{3823E54D-F0A7-1873-234B-753419A82FB2}"/>
              </a:ext>
            </a:extLst>
          </p:cNvPr>
          <p:cNvSpPr>
            <a:spLocks noGrp="1"/>
          </p:cNvSpPr>
          <p:nvPr>
            <p:ph type="body" sz="quarter" idx="18"/>
          </p:nvPr>
        </p:nvSpPr>
        <p:spPr/>
        <p:txBody>
          <a:bodyPr/>
          <a:lstStyle/>
          <a:p>
            <a:r>
              <a:rPr lang="en-AU"/>
              <a:t>Sample response</a:t>
            </a:r>
          </a:p>
        </p:txBody>
      </p:sp>
      <p:sp>
        <p:nvSpPr>
          <p:cNvPr id="23" name="Rectangle 22">
            <a:extLst>
              <a:ext uri="{FF2B5EF4-FFF2-40B4-BE49-F238E27FC236}">
                <a16:creationId xmlns:a16="http://schemas.microsoft.com/office/drawing/2014/main" id="{EDC7002B-D495-122B-2014-12B5C6D115A9}"/>
              </a:ext>
            </a:extLst>
          </p:cNvPr>
          <p:cNvSpPr/>
          <p:nvPr/>
        </p:nvSpPr>
        <p:spPr>
          <a:xfrm>
            <a:off x="397808" y="1327596"/>
            <a:ext cx="3581397" cy="205954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nchorCtr="1"/>
          <a:lstStyle/>
          <a:p>
            <a:r>
              <a:rPr lang="en-AU" sz="1800" dirty="0">
                <a:solidFill>
                  <a:schemeClr val="tx1"/>
                </a:solidFill>
              </a:rPr>
              <a:t>Deoxygenated blood returns to the heart from the upper body via the superior vena cava and from the lower body via the inferior vena cava.</a:t>
            </a:r>
          </a:p>
        </p:txBody>
      </p:sp>
      <p:sp>
        <p:nvSpPr>
          <p:cNvPr id="41" name="Rectangle 40">
            <a:extLst>
              <a:ext uri="{FF2B5EF4-FFF2-40B4-BE49-F238E27FC236}">
                <a16:creationId xmlns:a16="http://schemas.microsoft.com/office/drawing/2014/main" id="{ADF5B79F-A596-9342-5D2F-F3BE1EB669EC}"/>
              </a:ext>
            </a:extLst>
          </p:cNvPr>
          <p:cNvSpPr/>
          <p:nvPr/>
        </p:nvSpPr>
        <p:spPr>
          <a:xfrm>
            <a:off x="400407" y="3479688"/>
            <a:ext cx="3581396" cy="121382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nchorCtr="1"/>
          <a:lstStyle/>
          <a:p>
            <a:r>
              <a:rPr lang="en-AU" sz="1800" dirty="0">
                <a:solidFill>
                  <a:schemeClr val="tx1"/>
                </a:solidFill>
              </a:rPr>
              <a:t>Oxygenated blood returns back to the heart via the pulmonary veins from both lungs.</a:t>
            </a:r>
          </a:p>
        </p:txBody>
      </p:sp>
      <p:sp>
        <p:nvSpPr>
          <p:cNvPr id="42" name="Rectangle 41">
            <a:extLst>
              <a:ext uri="{FF2B5EF4-FFF2-40B4-BE49-F238E27FC236}">
                <a16:creationId xmlns:a16="http://schemas.microsoft.com/office/drawing/2014/main" id="{7F37BFCB-B25D-351E-C046-FF31CBB78FB0}"/>
              </a:ext>
            </a:extLst>
          </p:cNvPr>
          <p:cNvSpPr/>
          <p:nvPr/>
        </p:nvSpPr>
        <p:spPr>
          <a:xfrm>
            <a:off x="389519" y="4760884"/>
            <a:ext cx="3592285" cy="201899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nchorCtr="1"/>
          <a:lstStyle/>
          <a:p>
            <a:r>
              <a:rPr lang="en-AU" sz="1800" b="1" dirty="0">
                <a:solidFill>
                  <a:schemeClr val="tx1"/>
                </a:solidFill>
              </a:rPr>
              <a:t>Model key</a:t>
            </a:r>
          </a:p>
          <a:p>
            <a:r>
              <a:rPr lang="en-AU" sz="1800" dirty="0">
                <a:solidFill>
                  <a:schemeClr val="tx1"/>
                </a:solidFill>
              </a:rPr>
              <a:t>Blue – indicate deoxygenated blood is carried</a:t>
            </a:r>
            <a:br>
              <a:rPr lang="en-AU" sz="1800" dirty="0">
                <a:solidFill>
                  <a:schemeClr val="tx1"/>
                </a:solidFill>
              </a:rPr>
            </a:br>
            <a:endParaRPr lang="en-AU" sz="1800" dirty="0">
              <a:solidFill>
                <a:schemeClr val="tx1"/>
              </a:solidFill>
            </a:endParaRPr>
          </a:p>
          <a:p>
            <a:r>
              <a:rPr lang="en-AU" sz="1800" dirty="0">
                <a:solidFill>
                  <a:schemeClr val="tx1"/>
                </a:solidFill>
              </a:rPr>
              <a:t>Red – indicates oxygenated blood is carried</a:t>
            </a:r>
          </a:p>
        </p:txBody>
      </p:sp>
      <p:pic>
        <p:nvPicPr>
          <p:cNvPr id="9" name="Picture 8" descr="A diagram showing blood flow around the body.">
            <a:extLst>
              <a:ext uri="{FF2B5EF4-FFF2-40B4-BE49-F238E27FC236}">
                <a16:creationId xmlns:a16="http://schemas.microsoft.com/office/drawing/2014/main" id="{925BB011-F8BE-540F-3E3C-3EC5E065FE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299857" y="976259"/>
            <a:ext cx="3592286" cy="5752512"/>
          </a:xfrm>
          <a:prstGeom prst="rect">
            <a:avLst/>
          </a:prstGeom>
        </p:spPr>
      </p:pic>
      <p:sp>
        <p:nvSpPr>
          <p:cNvPr id="55" name="Arrow: Right 54" descr="A diagram showing blood flow around the body.">
            <a:extLst>
              <a:ext uri="{FF2B5EF4-FFF2-40B4-BE49-F238E27FC236}">
                <a16:creationId xmlns:a16="http://schemas.microsoft.com/office/drawing/2014/main" id="{BDCDDE18-91A8-606F-E2CA-52AC7A6FA613}"/>
              </a:ext>
              <a:ext uri="{C183D7F6-B498-43B3-948B-1728B52AA6E4}">
                <adec:decorative xmlns:adec="http://schemas.microsoft.com/office/drawing/2017/decorative" val="1"/>
              </a:ext>
            </a:extLst>
          </p:cNvPr>
          <p:cNvSpPr/>
          <p:nvPr/>
        </p:nvSpPr>
        <p:spPr>
          <a:xfrm rot="5400000">
            <a:off x="5236635" y="2019905"/>
            <a:ext cx="1008000" cy="25200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56" name="Arrow: Right 55" descr="A diagram showing blood flow around the body.">
            <a:extLst>
              <a:ext uri="{FF2B5EF4-FFF2-40B4-BE49-F238E27FC236}">
                <a16:creationId xmlns:a16="http://schemas.microsoft.com/office/drawing/2014/main" id="{8BEAB1A0-9D6F-2524-E09C-0F1C75656A1D}"/>
              </a:ext>
              <a:ext uri="{C183D7F6-B498-43B3-948B-1728B52AA6E4}">
                <adec:decorative xmlns:adec="http://schemas.microsoft.com/office/drawing/2017/decorative" val="1"/>
              </a:ext>
            </a:extLst>
          </p:cNvPr>
          <p:cNvSpPr/>
          <p:nvPr/>
        </p:nvSpPr>
        <p:spPr>
          <a:xfrm rot="16200000">
            <a:off x="5496761" y="4207036"/>
            <a:ext cx="540000" cy="25200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57" name="Arrow: Right 56" descr="A diagram showing blood flow around the body.">
            <a:extLst>
              <a:ext uri="{FF2B5EF4-FFF2-40B4-BE49-F238E27FC236}">
                <a16:creationId xmlns:a16="http://schemas.microsoft.com/office/drawing/2014/main" id="{6A137955-A0CD-4FA9-9731-3E70299B9BDB}"/>
              </a:ext>
              <a:ext uri="{C183D7F6-B498-43B3-948B-1728B52AA6E4}">
                <adec:decorative xmlns:adec="http://schemas.microsoft.com/office/drawing/2017/decorative" val="1"/>
              </a:ext>
            </a:extLst>
          </p:cNvPr>
          <p:cNvSpPr/>
          <p:nvPr/>
        </p:nvSpPr>
        <p:spPr>
          <a:xfrm>
            <a:off x="6468988" y="2989541"/>
            <a:ext cx="684000" cy="25200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58" name="Arrow: Right 57" descr="A diagram showing blood flow around the body.">
            <a:extLst>
              <a:ext uri="{FF2B5EF4-FFF2-40B4-BE49-F238E27FC236}">
                <a16:creationId xmlns:a16="http://schemas.microsoft.com/office/drawing/2014/main" id="{3F373371-1045-8089-41D8-82A056CDC7E1}"/>
              </a:ext>
              <a:ext uri="{C183D7F6-B498-43B3-948B-1728B52AA6E4}">
                <adec:decorative xmlns:adec="http://schemas.microsoft.com/office/drawing/2017/decorative" val="1"/>
              </a:ext>
            </a:extLst>
          </p:cNvPr>
          <p:cNvSpPr/>
          <p:nvPr/>
        </p:nvSpPr>
        <p:spPr>
          <a:xfrm rot="10800000">
            <a:off x="5030346" y="2960419"/>
            <a:ext cx="612000" cy="25200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59" name="Arrow: Right 58" descr="A diagram showing blood flow around the body.">
            <a:extLst>
              <a:ext uri="{FF2B5EF4-FFF2-40B4-BE49-F238E27FC236}">
                <a16:creationId xmlns:a16="http://schemas.microsoft.com/office/drawing/2014/main" id="{1E884F10-5EBC-5255-94D3-9D868D40C3D8}"/>
              </a:ext>
              <a:ext uri="{C183D7F6-B498-43B3-948B-1728B52AA6E4}">
                <adec:decorative xmlns:adec="http://schemas.microsoft.com/office/drawing/2017/decorative" val="1"/>
              </a:ext>
            </a:extLst>
          </p:cNvPr>
          <p:cNvSpPr/>
          <p:nvPr/>
        </p:nvSpPr>
        <p:spPr>
          <a:xfrm rot="10800000">
            <a:off x="6388699" y="3197503"/>
            <a:ext cx="756000" cy="252000"/>
          </a:xfrm>
          <a:prstGeom prst="rightArrow">
            <a:avLst/>
          </a:prstGeom>
          <a:solidFill>
            <a:schemeClr val="tx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60" name="Arrow: Right 59" descr="A diagram showing blood flow around the body.">
            <a:extLst>
              <a:ext uri="{FF2B5EF4-FFF2-40B4-BE49-F238E27FC236}">
                <a16:creationId xmlns:a16="http://schemas.microsoft.com/office/drawing/2014/main" id="{EFB7AB46-0C50-8B4D-674A-6251572AB48E}"/>
              </a:ext>
              <a:ext uri="{C183D7F6-B498-43B3-948B-1728B52AA6E4}">
                <adec:decorative xmlns:adec="http://schemas.microsoft.com/office/drawing/2017/decorative" val="1"/>
              </a:ext>
            </a:extLst>
          </p:cNvPr>
          <p:cNvSpPr/>
          <p:nvPr/>
        </p:nvSpPr>
        <p:spPr>
          <a:xfrm>
            <a:off x="5014788" y="3177914"/>
            <a:ext cx="612000" cy="252000"/>
          </a:xfrm>
          <a:prstGeom prst="rightArrow">
            <a:avLst/>
          </a:prstGeom>
          <a:solidFill>
            <a:schemeClr val="tx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61" name="Arrow: Right 60" descr="A diagram showing blood flow around the body.">
            <a:extLst>
              <a:ext uri="{FF2B5EF4-FFF2-40B4-BE49-F238E27FC236}">
                <a16:creationId xmlns:a16="http://schemas.microsoft.com/office/drawing/2014/main" id="{12CDCB36-0C27-DB22-04F9-A083EB402C40}"/>
              </a:ext>
              <a:ext uri="{C183D7F6-B498-43B3-948B-1728B52AA6E4}">
                <adec:decorative xmlns:adec="http://schemas.microsoft.com/office/drawing/2017/decorative" val="1"/>
              </a:ext>
            </a:extLst>
          </p:cNvPr>
          <p:cNvSpPr/>
          <p:nvPr/>
        </p:nvSpPr>
        <p:spPr>
          <a:xfrm rot="16200000">
            <a:off x="5626713" y="2016409"/>
            <a:ext cx="1008000" cy="252000"/>
          </a:xfrm>
          <a:prstGeom prst="rightArrow">
            <a:avLst/>
          </a:prstGeom>
          <a:solidFill>
            <a:schemeClr val="tx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62" name="Arrow: Right 61" descr="A diagram showing blood flow around the body.">
            <a:extLst>
              <a:ext uri="{FF2B5EF4-FFF2-40B4-BE49-F238E27FC236}">
                <a16:creationId xmlns:a16="http://schemas.microsoft.com/office/drawing/2014/main" id="{1A6AA014-74EA-3811-DBFC-E96623A1D5A3}"/>
              </a:ext>
              <a:ext uri="{C183D7F6-B498-43B3-948B-1728B52AA6E4}">
                <adec:decorative xmlns:adec="http://schemas.microsoft.com/office/drawing/2017/decorative" val="1"/>
              </a:ext>
            </a:extLst>
          </p:cNvPr>
          <p:cNvSpPr/>
          <p:nvPr/>
        </p:nvSpPr>
        <p:spPr>
          <a:xfrm rot="5400000">
            <a:off x="5984827" y="4276884"/>
            <a:ext cx="432000" cy="252000"/>
          </a:xfrm>
          <a:prstGeom prst="rightArrow">
            <a:avLst/>
          </a:prstGeom>
          <a:solidFill>
            <a:schemeClr val="tx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3190301B-33DD-4712-2486-223569087A84}"/>
              </a:ext>
            </a:extLst>
          </p:cNvPr>
          <p:cNvSpPr/>
          <p:nvPr/>
        </p:nvSpPr>
        <p:spPr>
          <a:xfrm>
            <a:off x="7476295" y="976259"/>
            <a:ext cx="1919716" cy="4824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Upper body</a:t>
            </a:r>
          </a:p>
        </p:txBody>
      </p:sp>
      <p:sp>
        <p:nvSpPr>
          <p:cNvPr id="35" name="Rectangle 34">
            <a:extLst>
              <a:ext uri="{FF2B5EF4-FFF2-40B4-BE49-F238E27FC236}">
                <a16:creationId xmlns:a16="http://schemas.microsoft.com/office/drawing/2014/main" id="{59C74D7D-4BE5-908B-B0F9-FFC50D2B8A10}"/>
              </a:ext>
            </a:extLst>
          </p:cNvPr>
          <p:cNvSpPr/>
          <p:nvPr/>
        </p:nvSpPr>
        <p:spPr>
          <a:xfrm>
            <a:off x="8251713" y="1777399"/>
            <a:ext cx="3592285" cy="176667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nchorCtr="1"/>
          <a:lstStyle/>
          <a:p>
            <a:r>
              <a:rPr lang="en-AU" sz="1800" dirty="0">
                <a:solidFill>
                  <a:schemeClr val="tx1"/>
                </a:solidFill>
              </a:rPr>
              <a:t>Deoxygenated blood travels to the lungs via the pulmonary arteries to pick up oxygen (and get rid of carbon dioxide).</a:t>
            </a:r>
          </a:p>
        </p:txBody>
      </p:sp>
      <p:sp>
        <p:nvSpPr>
          <p:cNvPr id="53" name="Rectangle 52">
            <a:extLst>
              <a:ext uri="{FF2B5EF4-FFF2-40B4-BE49-F238E27FC236}">
                <a16:creationId xmlns:a16="http://schemas.microsoft.com/office/drawing/2014/main" id="{1182B623-76DA-0180-E679-6A1A8D7D3487}"/>
              </a:ext>
            </a:extLst>
          </p:cNvPr>
          <p:cNvSpPr/>
          <p:nvPr/>
        </p:nvSpPr>
        <p:spPr>
          <a:xfrm>
            <a:off x="8251713" y="3717721"/>
            <a:ext cx="3592285" cy="14968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nchorCtr="1"/>
          <a:lstStyle/>
          <a:p>
            <a:r>
              <a:rPr lang="en-AU" sz="1800" dirty="0">
                <a:solidFill>
                  <a:schemeClr val="tx1"/>
                </a:solidFill>
              </a:rPr>
              <a:t>Oxygenated blood is transported via the aorta to the upper and lower body.</a:t>
            </a:r>
          </a:p>
        </p:txBody>
      </p:sp>
      <p:sp>
        <p:nvSpPr>
          <p:cNvPr id="10" name="TextBox 9">
            <a:extLst>
              <a:ext uri="{FF2B5EF4-FFF2-40B4-BE49-F238E27FC236}">
                <a16:creationId xmlns:a16="http://schemas.microsoft.com/office/drawing/2014/main" id="{1D49E48F-D609-B033-6D9D-85CBB3F7DDBE}"/>
              </a:ext>
              <a:ext uri="{C183D7F6-B498-43B3-948B-1728B52AA6E4}">
                <adec:decorative xmlns:adec="http://schemas.microsoft.com/office/drawing/2017/decorative" val="0"/>
              </a:ext>
            </a:extLst>
          </p:cNvPr>
          <p:cNvSpPr txBox="1"/>
          <p:nvPr/>
        </p:nvSpPr>
        <p:spPr>
          <a:xfrm>
            <a:off x="8251713" y="5347383"/>
            <a:ext cx="3420024" cy="756297"/>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4"/>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
        <p:nvSpPr>
          <p:cNvPr id="12" name="Rectangle 11">
            <a:extLst>
              <a:ext uri="{FF2B5EF4-FFF2-40B4-BE49-F238E27FC236}">
                <a16:creationId xmlns:a16="http://schemas.microsoft.com/office/drawing/2014/main" id="{377E6E23-99E0-4198-879C-212EEFE3DA5F}"/>
              </a:ext>
            </a:extLst>
          </p:cNvPr>
          <p:cNvSpPr/>
          <p:nvPr/>
        </p:nvSpPr>
        <p:spPr>
          <a:xfrm>
            <a:off x="7476295" y="6277939"/>
            <a:ext cx="2001185" cy="4180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Lower body</a:t>
            </a:r>
          </a:p>
        </p:txBody>
      </p:sp>
      <p:sp>
        <p:nvSpPr>
          <p:cNvPr id="2" name="Slide Number Placeholder 1">
            <a:extLst>
              <a:ext uri="{FF2B5EF4-FFF2-40B4-BE49-F238E27FC236}">
                <a16:creationId xmlns:a16="http://schemas.microsoft.com/office/drawing/2014/main" id="{7CB21EDB-2603-D861-5BB9-9CDE81E932DF}"/>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61</a:t>
            </a:fld>
            <a:endParaRPr lang="en-AU"/>
          </a:p>
        </p:txBody>
      </p:sp>
    </p:spTree>
    <p:extLst>
      <p:ext uri="{BB962C8B-B14F-4D97-AF65-F5344CB8AC3E}">
        <p14:creationId xmlns:p14="http://schemas.microsoft.com/office/powerpoint/2010/main" val="265274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1" grpId="0" animBg="1"/>
      <p:bldP spid="55" grpId="0" animBg="1"/>
      <p:bldP spid="56" grpId="0" animBg="1"/>
      <p:bldP spid="57" grpId="0" animBg="1"/>
      <p:bldP spid="58" grpId="0" animBg="1"/>
      <p:bldP spid="59" grpId="0" animBg="1"/>
      <p:bldP spid="60" grpId="0" animBg="1"/>
      <p:bldP spid="61" grpId="0" animBg="1"/>
      <p:bldP spid="62" grpId="0" animBg="1"/>
      <p:bldP spid="35" grpId="0" animBg="1"/>
      <p:bldP spid="5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A9B65-7785-0CBB-E9E6-D10FEE0B32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F8B486-20DC-2A39-7F63-F74C6C2E5160}"/>
              </a:ext>
            </a:extLst>
          </p:cNvPr>
          <p:cNvSpPr>
            <a:spLocks noGrp="1"/>
          </p:cNvSpPr>
          <p:nvPr>
            <p:ph type="title"/>
          </p:nvPr>
        </p:nvSpPr>
        <p:spPr/>
        <p:txBody>
          <a:bodyPr anchor="t">
            <a:normAutofit/>
          </a:bodyPr>
          <a:lstStyle/>
          <a:p>
            <a:r>
              <a:rPr lang="en-AU"/>
              <a:t>1.4 Modelling blood flow around the body (2 of 2)</a:t>
            </a:r>
          </a:p>
        </p:txBody>
      </p:sp>
      <p:sp>
        <p:nvSpPr>
          <p:cNvPr id="5" name="Text Placeholder 4">
            <a:extLst>
              <a:ext uri="{FF2B5EF4-FFF2-40B4-BE49-F238E27FC236}">
                <a16:creationId xmlns:a16="http://schemas.microsoft.com/office/drawing/2014/main" id="{DA02CC86-1DC9-9921-6C2B-8BD031997896}"/>
              </a:ext>
            </a:extLst>
          </p:cNvPr>
          <p:cNvSpPr>
            <a:spLocks noGrp="1"/>
          </p:cNvSpPr>
          <p:nvPr>
            <p:ph type="body" sz="quarter" idx="18"/>
          </p:nvPr>
        </p:nvSpPr>
        <p:spPr/>
        <p:txBody>
          <a:bodyPr/>
          <a:lstStyle/>
          <a:p>
            <a:r>
              <a:rPr lang="en-AU"/>
              <a:t>Discussion questions</a:t>
            </a:r>
          </a:p>
        </p:txBody>
      </p:sp>
      <p:sp>
        <p:nvSpPr>
          <p:cNvPr id="4" name="Text Placeholder 3">
            <a:extLst>
              <a:ext uri="{FF2B5EF4-FFF2-40B4-BE49-F238E27FC236}">
                <a16:creationId xmlns:a16="http://schemas.microsoft.com/office/drawing/2014/main" id="{18D5D7D7-34C8-4EE3-7076-9CD3A2DA3FB2}"/>
              </a:ext>
            </a:extLst>
          </p:cNvPr>
          <p:cNvSpPr>
            <a:spLocks noGrp="1"/>
          </p:cNvSpPr>
          <p:nvPr>
            <p:ph type="body" sz="quarter" idx="17"/>
          </p:nvPr>
        </p:nvSpPr>
        <p:spPr/>
        <p:txBody>
          <a:bodyPr anchor="t">
            <a:normAutofit/>
          </a:bodyPr>
          <a:lstStyle/>
          <a:p>
            <a:pPr marL="342900" indent="-342900">
              <a:lnSpc>
                <a:spcPct val="200000"/>
              </a:lnSpc>
              <a:buFont typeface="+mj-lt"/>
              <a:buAutoNum type="arabicPeriod"/>
            </a:pPr>
            <a:r>
              <a:rPr lang="en-AU" sz="1800"/>
              <a:t>Which parts of your model represent oxygenated blood and deoxygenated blood? How did you show the difference?</a:t>
            </a:r>
          </a:p>
          <a:p>
            <a:pPr marL="342900" indent="-342900">
              <a:lnSpc>
                <a:spcPct val="200000"/>
              </a:lnSpc>
              <a:buFont typeface="+mj-lt"/>
              <a:buAutoNum type="arabicPeriod"/>
            </a:pPr>
            <a:r>
              <a:rPr lang="en-AU" sz="1800"/>
              <a:t>How does your model show the connection between the circulatory system and other organs, like the liver or stomach?</a:t>
            </a:r>
          </a:p>
          <a:p>
            <a:pPr marL="342900" indent="-342900">
              <a:lnSpc>
                <a:spcPct val="200000"/>
              </a:lnSpc>
              <a:buFont typeface="+mj-lt"/>
              <a:buAutoNum type="arabicPeriod"/>
            </a:pPr>
            <a:r>
              <a:rPr lang="en-AU" sz="1800"/>
              <a:t>How does your model show how blood is circulated around the body?</a:t>
            </a:r>
          </a:p>
          <a:p>
            <a:pPr marL="342900" indent="-342900">
              <a:lnSpc>
                <a:spcPct val="200000"/>
              </a:lnSpc>
              <a:buFont typeface="+mj-lt"/>
              <a:buAutoNum type="arabicPeriod"/>
            </a:pPr>
            <a:r>
              <a:rPr lang="en-AU" sz="1800"/>
              <a:t>What changes could you make to improve your model to make it more accurate?</a:t>
            </a:r>
          </a:p>
        </p:txBody>
      </p:sp>
      <p:sp>
        <p:nvSpPr>
          <p:cNvPr id="2" name="Slide Number Placeholder 1">
            <a:extLst>
              <a:ext uri="{FF2B5EF4-FFF2-40B4-BE49-F238E27FC236}">
                <a16:creationId xmlns:a16="http://schemas.microsoft.com/office/drawing/2014/main" id="{CBD3AD32-B6E8-2215-94EE-C4EFA84E2D1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62</a:t>
            </a:fld>
            <a:endParaRPr lang="en-AU"/>
          </a:p>
        </p:txBody>
      </p:sp>
    </p:spTree>
    <p:extLst>
      <p:ext uri="{BB962C8B-B14F-4D97-AF65-F5344CB8AC3E}">
        <p14:creationId xmlns:p14="http://schemas.microsoft.com/office/powerpoint/2010/main" val="4025465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5223-E8B7-3906-9BB9-EA054D9EE1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DAA7A8-A1AB-E2F7-69A2-24330DB74E14}"/>
              </a:ext>
            </a:extLst>
          </p:cNvPr>
          <p:cNvSpPr>
            <a:spLocks noGrp="1"/>
          </p:cNvSpPr>
          <p:nvPr>
            <p:ph type="title"/>
          </p:nvPr>
        </p:nvSpPr>
        <p:spPr/>
        <p:txBody>
          <a:bodyPr/>
          <a:lstStyle/>
          <a:p>
            <a:r>
              <a:rPr lang="en-AU"/>
              <a:t>1.4 Function of components of the circulatory system</a:t>
            </a:r>
          </a:p>
        </p:txBody>
      </p:sp>
      <p:sp>
        <p:nvSpPr>
          <p:cNvPr id="5" name="Text Placeholder 4">
            <a:extLst>
              <a:ext uri="{FF2B5EF4-FFF2-40B4-BE49-F238E27FC236}">
                <a16:creationId xmlns:a16="http://schemas.microsoft.com/office/drawing/2014/main" id="{812E02A4-6C21-419F-C804-9957236BA776}"/>
              </a:ext>
            </a:extLst>
          </p:cNvPr>
          <p:cNvSpPr>
            <a:spLocks noGrp="1"/>
          </p:cNvSpPr>
          <p:nvPr>
            <p:ph type="body" sz="quarter" idx="18"/>
          </p:nvPr>
        </p:nvSpPr>
        <p:spPr/>
        <p:txBody>
          <a:bodyPr/>
          <a:lstStyle/>
          <a:p>
            <a:r>
              <a:rPr lang="en-AU"/>
              <a:t>Relating structure to function</a:t>
            </a:r>
          </a:p>
        </p:txBody>
      </p:sp>
      <p:sp>
        <p:nvSpPr>
          <p:cNvPr id="4" name="Text Placeholder 3">
            <a:extLst>
              <a:ext uri="{FF2B5EF4-FFF2-40B4-BE49-F238E27FC236}">
                <a16:creationId xmlns:a16="http://schemas.microsoft.com/office/drawing/2014/main" id="{640908EE-2ADA-7435-7C03-E57775621391}"/>
              </a:ext>
            </a:extLst>
          </p:cNvPr>
          <p:cNvSpPr>
            <a:spLocks noGrp="1"/>
          </p:cNvSpPr>
          <p:nvPr>
            <p:ph type="body" sz="quarter" idx="17"/>
          </p:nvPr>
        </p:nvSpPr>
        <p:spPr/>
        <p:txBody>
          <a:bodyPr/>
          <a:lstStyle/>
          <a:p>
            <a:pPr marL="342900" indent="-342900">
              <a:buFont typeface="Arial" panose="020B0604020202020204" pitchFamily="34" charset="0"/>
              <a:buChar char="•"/>
            </a:pPr>
            <a:r>
              <a:rPr lang="en-AU"/>
              <a:t>Carry blood back to the heart at lower pressure.</a:t>
            </a:r>
          </a:p>
          <a:p>
            <a:pPr marL="342900" indent="-342900">
              <a:buFont typeface="Arial" panose="020B0604020202020204" pitchFamily="34" charset="0"/>
              <a:buChar char="•"/>
            </a:pPr>
            <a:r>
              <a:rPr lang="en-AU"/>
              <a:t>Pumps blood all around the body to deliver oxygen and nutrients and remove wastes.</a:t>
            </a:r>
          </a:p>
          <a:p>
            <a:pPr marL="342900" indent="-342900">
              <a:buFont typeface="Arial" panose="020B0604020202020204" pitchFamily="34" charset="0"/>
              <a:buChar char="•"/>
            </a:pPr>
            <a:r>
              <a:rPr lang="en-AU"/>
              <a:t>Where the exchange of gases (oxygen and carbon dioxide), nutrients and waste occurs between the blood and body cells.</a:t>
            </a:r>
          </a:p>
          <a:p>
            <a:pPr marL="342900" indent="-342900">
              <a:buFont typeface="Arial" panose="020B0604020202020204" pitchFamily="34" charset="0"/>
              <a:buChar char="•"/>
            </a:pPr>
            <a:r>
              <a:rPr lang="en-AU"/>
              <a:t>Makes the heart contract and relax repeatedly and rhythmically without stopping.</a:t>
            </a:r>
          </a:p>
          <a:p>
            <a:pPr marL="342900" indent="-342900">
              <a:buFont typeface="Arial" panose="020B0604020202020204" pitchFamily="34" charset="0"/>
              <a:buChar char="•"/>
            </a:pPr>
            <a:r>
              <a:rPr lang="en-AU"/>
              <a:t>Carry blood away from the heart at high pressure to the rest of the body.</a:t>
            </a:r>
          </a:p>
          <a:p>
            <a:pPr marL="342900" indent="-342900">
              <a:buFont typeface="Arial" panose="020B0604020202020204" pitchFamily="34" charset="0"/>
              <a:buChar char="•"/>
            </a:pPr>
            <a:r>
              <a:rPr lang="en-AU"/>
              <a:t>Carries oxygen from the lungs to the body’s cells and carries carbon dioxide from body cells back to the lungs.</a:t>
            </a:r>
          </a:p>
        </p:txBody>
      </p:sp>
      <p:sp>
        <p:nvSpPr>
          <p:cNvPr id="2" name="Slide Number Placeholder 1">
            <a:extLst>
              <a:ext uri="{FF2B5EF4-FFF2-40B4-BE49-F238E27FC236}">
                <a16:creationId xmlns:a16="http://schemas.microsoft.com/office/drawing/2014/main" id="{4238503B-83B9-1B79-EF56-C3210C652D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34077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B0E051-1D8F-E7A3-8E6A-6315D1AB8CB7}"/>
              </a:ext>
            </a:extLst>
          </p:cNvPr>
          <p:cNvSpPr>
            <a:spLocks noGrp="1"/>
          </p:cNvSpPr>
          <p:nvPr>
            <p:ph type="title"/>
          </p:nvPr>
        </p:nvSpPr>
        <p:spPr/>
        <p:txBody>
          <a:bodyPr/>
          <a:lstStyle/>
          <a:p>
            <a:r>
              <a:rPr lang="en-AU" dirty="0"/>
              <a:t>1.4 Checkpoint 3</a:t>
            </a:r>
          </a:p>
        </p:txBody>
      </p:sp>
      <p:sp>
        <p:nvSpPr>
          <p:cNvPr id="6" name="Text Placeholder 5">
            <a:extLst>
              <a:ext uri="{FF2B5EF4-FFF2-40B4-BE49-F238E27FC236}">
                <a16:creationId xmlns:a16="http://schemas.microsoft.com/office/drawing/2014/main" id="{BE8B4302-7D22-AAFE-CA08-C7ADFFB556B5}"/>
              </a:ext>
            </a:extLst>
          </p:cNvPr>
          <p:cNvSpPr>
            <a:spLocks noGrp="1"/>
          </p:cNvSpPr>
          <p:nvPr>
            <p:ph type="body" sz="quarter" idx="18"/>
          </p:nvPr>
        </p:nvSpPr>
        <p:spPr/>
        <p:txBody>
          <a:bodyPr/>
          <a:lstStyle/>
          <a:p>
            <a:r>
              <a:rPr lang="en-AU"/>
              <a:t>How structure relates to function in the circulatory system.</a:t>
            </a:r>
          </a:p>
        </p:txBody>
      </p:sp>
      <p:sp>
        <p:nvSpPr>
          <p:cNvPr id="8" name="TextBox 7">
            <a:extLst>
              <a:ext uri="{FF2B5EF4-FFF2-40B4-BE49-F238E27FC236}">
                <a16:creationId xmlns:a16="http://schemas.microsoft.com/office/drawing/2014/main" id="{DC0B780B-00FE-C5BA-100C-66FEEF22F9BF}"/>
              </a:ext>
            </a:extLst>
          </p:cNvPr>
          <p:cNvSpPr txBox="1"/>
          <p:nvPr/>
        </p:nvSpPr>
        <p:spPr>
          <a:xfrm>
            <a:off x="348000" y="1677934"/>
            <a:ext cx="11385641" cy="487177"/>
          </a:xfrm>
          <a:prstGeom prst="rect">
            <a:avLst/>
          </a:prstGeom>
          <a:solidFill>
            <a:schemeClr val="bg1"/>
          </a:solidFill>
          <a:ln w="12700">
            <a:noFill/>
          </a:ln>
        </p:spPr>
        <p:txBody>
          <a:bodyPr wrap="square" lIns="72000" tIns="144000" rIns="72000" bIns="144000" rtlCol="0" anchor="t" anchorCtr="0">
            <a:noAutofit/>
          </a:bodyPr>
          <a:lstStyle/>
          <a:p>
            <a:pPr algn="l">
              <a:lnSpc>
                <a:spcPct val="110000"/>
              </a:lnSpc>
            </a:pPr>
            <a:r>
              <a:rPr lang="en-AU" sz="1800" b="1" dirty="0">
                <a:latin typeface="Arial" panose="020B0604020202020204" pitchFamily="34" charset="0"/>
                <a:cs typeface="Arial" panose="020B0604020202020204" pitchFamily="34" charset="0"/>
              </a:rPr>
              <a:t>Word bank:  </a:t>
            </a:r>
            <a:r>
              <a:rPr lang="en-AU" sz="1800" dirty="0">
                <a:latin typeface="Arial" panose="020B0604020202020204" pitchFamily="34" charset="0"/>
                <a:cs typeface="Arial" panose="020B0604020202020204" pitchFamily="34" charset="0"/>
              </a:rPr>
              <a:t>mitochondria		muscular			lumen		one		walls	</a:t>
            </a:r>
            <a:r>
              <a:rPr lang="en-AU" sz="1800" b="1" dirty="0">
                <a:latin typeface="Arial" panose="020B0604020202020204" pitchFamily="34" charset="0"/>
                <a:cs typeface="Arial" panose="020B0604020202020204" pitchFamily="34" charset="0"/>
              </a:rPr>
              <a:t>		</a:t>
            </a:r>
            <a:endParaRPr lang="en-AU"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31697C3-8C70-53C8-DEA7-1C393114B8DA}"/>
              </a:ext>
            </a:extLst>
          </p:cNvPr>
          <p:cNvSpPr txBox="1"/>
          <p:nvPr/>
        </p:nvSpPr>
        <p:spPr>
          <a:xfrm>
            <a:off x="219480" y="2256741"/>
            <a:ext cx="11972519" cy="4711914"/>
          </a:xfrm>
          <a:prstGeom prst="rect">
            <a:avLst/>
          </a:prstGeom>
          <a:noFill/>
        </p:spPr>
        <p:txBody>
          <a:bodyPr wrap="square" lIns="0" tIns="0" rIns="0" bIns="0" rtlCol="0">
            <a:noAutofit/>
          </a:bodyPr>
          <a:lstStyle/>
          <a:p>
            <a:pPr marL="342900" indent="-342900" algn="l">
              <a:lnSpc>
                <a:spcPct val="200000"/>
              </a:lnSpc>
              <a:buAutoNum type="arabicPeriod"/>
            </a:pPr>
            <a:r>
              <a:rPr lang="en-AU" sz="1800" dirty="0"/>
              <a:t>The heart can pump blood strongly because it has thick __________ walls, especially in the left ventricle.</a:t>
            </a:r>
          </a:p>
          <a:p>
            <a:pPr marL="342900" indent="-342900" algn="l">
              <a:lnSpc>
                <a:spcPct val="200000"/>
              </a:lnSpc>
              <a:buAutoNum type="arabicPeriod"/>
            </a:pPr>
            <a:r>
              <a:rPr lang="en-AU" sz="1800" dirty="0"/>
              <a:t>Arteries can carry blood under high pressure because they have thick, elastic __________ that stretch and recoil.</a:t>
            </a:r>
          </a:p>
          <a:p>
            <a:pPr marL="342900" indent="-342900" algn="l">
              <a:lnSpc>
                <a:spcPct val="200000"/>
              </a:lnSpc>
              <a:buAutoNum type="arabicPeriod"/>
            </a:pPr>
            <a:r>
              <a:rPr lang="en-AU" sz="1800" dirty="0"/>
              <a:t>Veins can return blood to the heart because they have a wide __________ that allows blood to flow easily at low pressure.</a:t>
            </a:r>
          </a:p>
          <a:p>
            <a:pPr marL="342900" indent="-342900" algn="l">
              <a:lnSpc>
                <a:spcPct val="200000"/>
              </a:lnSpc>
              <a:buAutoNum type="arabicPeriod"/>
            </a:pPr>
            <a:r>
              <a:rPr lang="en-AU" sz="1800" dirty="0"/>
              <a:t>Capillaries can exchange materials easily because their walls are only __________ cell thick.</a:t>
            </a:r>
          </a:p>
          <a:p>
            <a:pPr marL="342900" indent="-342900">
              <a:lnSpc>
                <a:spcPct val="200000"/>
              </a:lnSpc>
              <a:buAutoNum type="arabicPeriod"/>
            </a:pPr>
            <a:r>
              <a:rPr lang="en-AU" sz="1800" dirty="0"/>
              <a:t>Cardiac muscle cells can beat continuously because they contain many ____________ that constantly supply energy.</a:t>
            </a:r>
          </a:p>
        </p:txBody>
      </p:sp>
      <p:sp>
        <p:nvSpPr>
          <p:cNvPr id="9" name="Rectangle: Rounded Corners 8">
            <a:extLst>
              <a:ext uri="{FF2B5EF4-FFF2-40B4-BE49-F238E27FC236}">
                <a16:creationId xmlns:a16="http://schemas.microsoft.com/office/drawing/2014/main" id="{EF4F7378-6A27-75D1-C480-C97A3F14ED23}"/>
              </a:ext>
            </a:extLst>
          </p:cNvPr>
          <p:cNvSpPr/>
          <p:nvPr/>
        </p:nvSpPr>
        <p:spPr>
          <a:xfrm>
            <a:off x="6205739" y="2374845"/>
            <a:ext cx="1296000" cy="362607"/>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muscular</a:t>
            </a:r>
          </a:p>
        </p:txBody>
      </p:sp>
      <p:sp>
        <p:nvSpPr>
          <p:cNvPr id="10" name="Rectangle: Rounded Corners 9">
            <a:extLst>
              <a:ext uri="{FF2B5EF4-FFF2-40B4-BE49-F238E27FC236}">
                <a16:creationId xmlns:a16="http://schemas.microsoft.com/office/drawing/2014/main" id="{00C9E772-276B-3D0A-DC0D-E49BE3D7D10D}"/>
              </a:ext>
            </a:extLst>
          </p:cNvPr>
          <p:cNvSpPr/>
          <p:nvPr/>
        </p:nvSpPr>
        <p:spPr>
          <a:xfrm>
            <a:off x="8379444" y="2926224"/>
            <a:ext cx="1296000" cy="362607"/>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walls</a:t>
            </a:r>
          </a:p>
        </p:txBody>
      </p:sp>
      <p:sp>
        <p:nvSpPr>
          <p:cNvPr id="11" name="Rectangle: Rounded Corners 10">
            <a:extLst>
              <a:ext uri="{FF2B5EF4-FFF2-40B4-BE49-F238E27FC236}">
                <a16:creationId xmlns:a16="http://schemas.microsoft.com/office/drawing/2014/main" id="{3BCF64CC-09C8-32ED-279B-8357D4E87112}"/>
              </a:ext>
            </a:extLst>
          </p:cNvPr>
          <p:cNvSpPr/>
          <p:nvPr/>
        </p:nvSpPr>
        <p:spPr>
          <a:xfrm>
            <a:off x="6805613" y="3480506"/>
            <a:ext cx="1296000" cy="362607"/>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lumen</a:t>
            </a:r>
          </a:p>
        </p:txBody>
      </p:sp>
      <p:sp>
        <p:nvSpPr>
          <p:cNvPr id="12" name="Rectangle: Rounded Corners 11">
            <a:extLst>
              <a:ext uri="{FF2B5EF4-FFF2-40B4-BE49-F238E27FC236}">
                <a16:creationId xmlns:a16="http://schemas.microsoft.com/office/drawing/2014/main" id="{A33A2B6A-BD02-4480-DE32-A5936D0931F6}"/>
              </a:ext>
            </a:extLst>
          </p:cNvPr>
          <p:cNvSpPr/>
          <p:nvPr/>
        </p:nvSpPr>
        <p:spPr>
          <a:xfrm>
            <a:off x="7683318" y="4537120"/>
            <a:ext cx="1296000" cy="362607"/>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one</a:t>
            </a:r>
          </a:p>
        </p:txBody>
      </p:sp>
      <p:sp>
        <p:nvSpPr>
          <p:cNvPr id="14" name="Rectangle: Rounded Corners 13">
            <a:extLst>
              <a:ext uri="{FF2B5EF4-FFF2-40B4-BE49-F238E27FC236}">
                <a16:creationId xmlns:a16="http://schemas.microsoft.com/office/drawing/2014/main" id="{DA43658B-BA1F-D380-F7AF-7E0021A6BF95}"/>
              </a:ext>
            </a:extLst>
          </p:cNvPr>
          <p:cNvSpPr/>
          <p:nvPr/>
        </p:nvSpPr>
        <p:spPr>
          <a:xfrm>
            <a:off x="7814405" y="5124753"/>
            <a:ext cx="1548000" cy="362607"/>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dirty="0">
                <a:solidFill>
                  <a:schemeClr val="tx1"/>
                </a:solidFill>
              </a:rPr>
              <a:t>mitochondria</a:t>
            </a:r>
          </a:p>
        </p:txBody>
      </p:sp>
      <p:sp>
        <p:nvSpPr>
          <p:cNvPr id="2" name="Slide Number Placeholder 1">
            <a:extLst>
              <a:ext uri="{FF2B5EF4-FFF2-40B4-BE49-F238E27FC236}">
                <a16:creationId xmlns:a16="http://schemas.microsoft.com/office/drawing/2014/main" id="{55BA12A9-1CB4-08CA-65E1-63D8F2148E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373756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1.5 The excretory system</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descr="This table contains the learning intentions and success criteria for this learning sequence.">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07652468"/>
              </p:ext>
            </p:extLst>
          </p:nvPr>
        </p:nvGraphicFramePr>
        <p:xfrm>
          <a:off x="208300" y="1784556"/>
          <a:ext cx="11818600" cy="4977693"/>
        </p:xfrm>
        <a:graphic>
          <a:graphicData uri="http://schemas.openxmlformats.org/drawingml/2006/table">
            <a:tbl>
              <a:tblPr firstRow="1">
                <a:tableStyleId>{B301B821-A1FF-4177-AEE7-76D212191A09}</a:tableStyleId>
              </a:tblPr>
              <a:tblGrid>
                <a:gridCol w="4605000">
                  <a:extLst>
                    <a:ext uri="{9D8B030D-6E8A-4147-A177-3AD203B41FA5}">
                      <a16:colId xmlns:a16="http://schemas.microsoft.com/office/drawing/2014/main" val="3623447875"/>
                    </a:ext>
                  </a:extLst>
                </a:gridCol>
                <a:gridCol w="7213600">
                  <a:extLst>
                    <a:ext uri="{9D8B030D-6E8A-4147-A177-3AD203B41FA5}">
                      <a16:colId xmlns:a16="http://schemas.microsoft.com/office/drawing/2014/main" val="3573327086"/>
                    </a:ext>
                  </a:extLst>
                </a:gridCol>
              </a:tblGrid>
              <a:tr h="370133">
                <a:tc>
                  <a:txBody>
                    <a:bodyPr/>
                    <a:lstStyle/>
                    <a:p>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to describe the role, structure and function of body systems and their components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organs and structures of the excretory system by labelling a diagram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role of the excretory 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model the process and function of the excretory 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the structures and specialised cells in the excretory system relate to their function</a:t>
                      </a:r>
                    </a:p>
                    <a:p>
                      <a:pPr marL="0" indent="0">
                        <a:lnSpc>
                          <a:spcPct val="150000"/>
                        </a:lnSpc>
                        <a:buFont typeface="Arial" panose="020B0604020202020204" pitchFamily="34" charset="0"/>
                        <a:buNone/>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extract, process and represent data.</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key points in the excretory system text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summarise the identified key points to complete the table showing how the structures and specialised cells of the excretory system contribute to its function.</a:t>
                      </a: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27834187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C7269-3078-2BDB-CD08-095F9F09BA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DE8B1F-ECDE-F196-62C0-75AE2BAE3126}"/>
              </a:ext>
            </a:extLst>
          </p:cNvPr>
          <p:cNvSpPr>
            <a:spLocks noGrp="1"/>
          </p:cNvSpPr>
          <p:nvPr>
            <p:ph type="title"/>
          </p:nvPr>
        </p:nvSpPr>
        <p:spPr/>
        <p:txBody>
          <a:bodyPr anchor="t">
            <a:normAutofit/>
          </a:bodyPr>
          <a:lstStyle/>
          <a:p>
            <a:r>
              <a:rPr lang="en-AU"/>
              <a:t>1.5  Introduction to the excretory system</a:t>
            </a:r>
          </a:p>
        </p:txBody>
      </p:sp>
      <p:pic>
        <p:nvPicPr>
          <p:cNvPr id="12" name="Picture 11" descr="An unlabelled diagram of the excretory system.">
            <a:extLst>
              <a:ext uri="{FF2B5EF4-FFF2-40B4-BE49-F238E27FC236}">
                <a16:creationId xmlns:a16="http://schemas.microsoft.com/office/drawing/2014/main" id="{AF23205E-DBF9-2214-ABF8-E07B97578C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19517" y="2416057"/>
            <a:ext cx="3585969" cy="3863223"/>
          </a:xfrm>
          <a:prstGeom prst="rect">
            <a:avLst/>
          </a:prstGeom>
        </p:spPr>
      </p:pic>
      <p:sp>
        <p:nvSpPr>
          <p:cNvPr id="10" name="Rectangle 9">
            <a:extLst>
              <a:ext uri="{FF2B5EF4-FFF2-40B4-BE49-F238E27FC236}">
                <a16:creationId xmlns:a16="http://schemas.microsoft.com/office/drawing/2014/main" id="{ABE08B04-4384-79DF-F138-ADD6F24EF629}"/>
              </a:ext>
            </a:extLst>
          </p:cNvPr>
          <p:cNvSpPr/>
          <p:nvPr/>
        </p:nvSpPr>
        <p:spPr>
          <a:xfrm>
            <a:off x="337147" y="1330221"/>
            <a:ext cx="11517706" cy="9544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000"/>
              <a:t>The excretory system is the organ system that acts to remove waste products and maintain the body’s balance of water. </a:t>
            </a:r>
          </a:p>
        </p:txBody>
      </p:sp>
      <p:sp>
        <p:nvSpPr>
          <p:cNvPr id="9" name="TextBox 8">
            <a:extLst>
              <a:ext uri="{FF2B5EF4-FFF2-40B4-BE49-F238E27FC236}">
                <a16:creationId xmlns:a16="http://schemas.microsoft.com/office/drawing/2014/main" id="{D8ABCC8F-E845-6F9C-4B89-3787190851D8}"/>
              </a:ext>
              <a:ext uri="{C183D7F6-B498-43B3-948B-1728B52AA6E4}">
                <adec:decorative xmlns:adec="http://schemas.microsoft.com/office/drawing/2017/decorative" val="1"/>
              </a:ext>
            </a:extLst>
          </p:cNvPr>
          <p:cNvSpPr txBox="1"/>
          <p:nvPr/>
        </p:nvSpPr>
        <p:spPr>
          <a:xfrm>
            <a:off x="6800945" y="6253267"/>
            <a:ext cx="5070762" cy="525465"/>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4"/>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
        <p:nvSpPr>
          <p:cNvPr id="2" name="Slide Number Placeholder 1">
            <a:extLst>
              <a:ext uri="{FF2B5EF4-FFF2-40B4-BE49-F238E27FC236}">
                <a16:creationId xmlns:a16="http://schemas.microsoft.com/office/drawing/2014/main" id="{8B25DC00-430C-0F54-306D-F2FCB550D10D}"/>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66</a:t>
            </a:fld>
            <a:endParaRPr lang="en-AU"/>
          </a:p>
        </p:txBody>
      </p:sp>
    </p:spTree>
    <p:extLst>
      <p:ext uri="{BB962C8B-B14F-4D97-AF65-F5344CB8AC3E}">
        <p14:creationId xmlns:p14="http://schemas.microsoft.com/office/powerpoint/2010/main" val="4290374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13F919-ECD9-4A6B-4244-721DC3722CC3}"/>
              </a:ext>
            </a:extLst>
          </p:cNvPr>
          <p:cNvSpPr>
            <a:spLocks noGrp="1"/>
          </p:cNvSpPr>
          <p:nvPr>
            <p:ph type="title"/>
          </p:nvPr>
        </p:nvSpPr>
        <p:spPr/>
        <p:txBody>
          <a:bodyPr/>
          <a:lstStyle/>
          <a:p>
            <a:r>
              <a:rPr lang="en-AU"/>
              <a:t>1.5 Labelling the excretory system</a:t>
            </a:r>
          </a:p>
        </p:txBody>
      </p:sp>
      <p:pic>
        <p:nvPicPr>
          <p:cNvPr id="7" name="Picture 6" descr="An unlabelled diagram of the excretory system.">
            <a:extLst>
              <a:ext uri="{FF2B5EF4-FFF2-40B4-BE49-F238E27FC236}">
                <a16:creationId xmlns:a16="http://schemas.microsoft.com/office/drawing/2014/main" id="{D6F04457-723F-5EE3-B8C0-E0C691B093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60000" y="1049135"/>
            <a:ext cx="11586502" cy="5808865"/>
          </a:xfrm>
          <a:prstGeom prst="rect">
            <a:avLst/>
          </a:prstGeom>
        </p:spPr>
      </p:pic>
      <p:sp>
        <p:nvSpPr>
          <p:cNvPr id="9" name="TextBox 8">
            <a:extLst>
              <a:ext uri="{FF2B5EF4-FFF2-40B4-BE49-F238E27FC236}">
                <a16:creationId xmlns:a16="http://schemas.microsoft.com/office/drawing/2014/main" id="{D615DB45-9EFC-E89A-5B5F-B4D121649B06}"/>
              </a:ext>
            </a:extLst>
          </p:cNvPr>
          <p:cNvSpPr txBox="1"/>
          <p:nvPr/>
        </p:nvSpPr>
        <p:spPr>
          <a:xfrm>
            <a:off x="9393600" y="1667534"/>
            <a:ext cx="2438400" cy="858982"/>
          </a:xfrm>
          <a:prstGeom prst="rect">
            <a:avLst/>
          </a:prstGeom>
          <a:noFill/>
        </p:spPr>
        <p:txBody>
          <a:bodyPr wrap="square" lIns="0" tIns="0" rIns="0" bIns="0" rtlCol="0">
            <a:noAutofit/>
          </a:bodyPr>
          <a:lstStyle/>
          <a:p>
            <a:pPr algn="l"/>
            <a:r>
              <a:rPr lang="en-AU" sz="3200"/>
              <a:t>kidney</a:t>
            </a:r>
          </a:p>
        </p:txBody>
      </p:sp>
      <p:sp>
        <p:nvSpPr>
          <p:cNvPr id="10" name="TextBox 9">
            <a:extLst>
              <a:ext uri="{FF2B5EF4-FFF2-40B4-BE49-F238E27FC236}">
                <a16:creationId xmlns:a16="http://schemas.microsoft.com/office/drawing/2014/main" id="{9A5F41BF-187F-221E-D66B-3EDD3A9689CB}"/>
              </a:ext>
            </a:extLst>
          </p:cNvPr>
          <p:cNvSpPr txBox="1"/>
          <p:nvPr/>
        </p:nvSpPr>
        <p:spPr>
          <a:xfrm>
            <a:off x="1593491" y="2822483"/>
            <a:ext cx="2438400" cy="858982"/>
          </a:xfrm>
          <a:prstGeom prst="rect">
            <a:avLst/>
          </a:prstGeom>
          <a:noFill/>
        </p:spPr>
        <p:txBody>
          <a:bodyPr wrap="square" lIns="0" tIns="0" rIns="0" bIns="0" rtlCol="0">
            <a:noAutofit/>
          </a:bodyPr>
          <a:lstStyle/>
          <a:p>
            <a:pPr algn="l"/>
            <a:r>
              <a:rPr lang="en-AU" sz="3200"/>
              <a:t>ureter</a:t>
            </a:r>
          </a:p>
        </p:txBody>
      </p:sp>
      <p:sp>
        <p:nvSpPr>
          <p:cNvPr id="12" name="TextBox 11">
            <a:extLst>
              <a:ext uri="{FF2B5EF4-FFF2-40B4-BE49-F238E27FC236}">
                <a16:creationId xmlns:a16="http://schemas.microsoft.com/office/drawing/2014/main" id="{145509EF-5E9E-4343-9B00-887BED5E7C5D}"/>
              </a:ext>
            </a:extLst>
          </p:cNvPr>
          <p:cNvSpPr txBox="1"/>
          <p:nvPr/>
        </p:nvSpPr>
        <p:spPr>
          <a:xfrm>
            <a:off x="9393600" y="4399233"/>
            <a:ext cx="2438400" cy="858982"/>
          </a:xfrm>
          <a:prstGeom prst="rect">
            <a:avLst/>
          </a:prstGeom>
          <a:noFill/>
        </p:spPr>
        <p:txBody>
          <a:bodyPr wrap="square" lIns="0" tIns="0" rIns="0" bIns="0" rtlCol="0">
            <a:noAutofit/>
          </a:bodyPr>
          <a:lstStyle/>
          <a:p>
            <a:pPr algn="l"/>
            <a:r>
              <a:rPr lang="en-AU" sz="3200"/>
              <a:t>bladder</a:t>
            </a:r>
          </a:p>
        </p:txBody>
      </p:sp>
      <p:sp>
        <p:nvSpPr>
          <p:cNvPr id="13" name="TextBox 12">
            <a:extLst>
              <a:ext uri="{FF2B5EF4-FFF2-40B4-BE49-F238E27FC236}">
                <a16:creationId xmlns:a16="http://schemas.microsoft.com/office/drawing/2014/main" id="{C3A72A27-C706-8D5F-E66F-D2F763328D0C}"/>
              </a:ext>
            </a:extLst>
          </p:cNvPr>
          <p:cNvSpPr txBox="1"/>
          <p:nvPr/>
        </p:nvSpPr>
        <p:spPr>
          <a:xfrm>
            <a:off x="1510364" y="4942195"/>
            <a:ext cx="2438400" cy="858982"/>
          </a:xfrm>
          <a:prstGeom prst="rect">
            <a:avLst/>
          </a:prstGeom>
          <a:noFill/>
        </p:spPr>
        <p:txBody>
          <a:bodyPr wrap="square" lIns="0" tIns="0" rIns="0" bIns="0" rtlCol="0">
            <a:noAutofit/>
          </a:bodyPr>
          <a:lstStyle/>
          <a:p>
            <a:pPr algn="l"/>
            <a:r>
              <a:rPr lang="en-AU" sz="3200"/>
              <a:t>urethra</a:t>
            </a:r>
          </a:p>
        </p:txBody>
      </p:sp>
      <p:sp>
        <p:nvSpPr>
          <p:cNvPr id="11" name="TextBox 10">
            <a:extLst>
              <a:ext uri="{FF2B5EF4-FFF2-40B4-BE49-F238E27FC236}">
                <a16:creationId xmlns:a16="http://schemas.microsoft.com/office/drawing/2014/main" id="{CBFED1D2-242B-A9A4-36D6-9ED65664715A}"/>
              </a:ext>
            </a:extLst>
          </p:cNvPr>
          <p:cNvSpPr txBox="1"/>
          <p:nvPr/>
        </p:nvSpPr>
        <p:spPr>
          <a:xfrm>
            <a:off x="9508102" y="3248129"/>
            <a:ext cx="2438400" cy="858982"/>
          </a:xfrm>
          <a:prstGeom prst="rect">
            <a:avLst/>
          </a:prstGeom>
          <a:noFill/>
        </p:spPr>
        <p:txBody>
          <a:bodyPr wrap="square" lIns="0" tIns="0" rIns="0" bIns="0" rtlCol="0">
            <a:noAutofit/>
          </a:bodyPr>
          <a:lstStyle/>
          <a:p>
            <a:pPr algn="l"/>
            <a:r>
              <a:rPr lang="en-AU" sz="3200"/>
              <a:t>skin</a:t>
            </a:r>
          </a:p>
        </p:txBody>
      </p:sp>
      <p:sp>
        <p:nvSpPr>
          <p:cNvPr id="8" name="TextBox 7">
            <a:extLst>
              <a:ext uri="{FF2B5EF4-FFF2-40B4-BE49-F238E27FC236}">
                <a16:creationId xmlns:a16="http://schemas.microsoft.com/office/drawing/2014/main" id="{D47AD51D-1ED8-F2FC-8FEC-59E2D549C9CA}"/>
              </a:ext>
              <a:ext uri="{C183D7F6-B498-43B3-948B-1728B52AA6E4}">
                <adec:decorative xmlns:adec="http://schemas.microsoft.com/office/drawing/2017/decorative" val="1"/>
              </a:ext>
            </a:extLst>
          </p:cNvPr>
          <p:cNvSpPr txBox="1"/>
          <p:nvPr/>
        </p:nvSpPr>
        <p:spPr>
          <a:xfrm>
            <a:off x="7967563" y="42539"/>
            <a:ext cx="4224437" cy="756297"/>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4"/>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
        <p:nvSpPr>
          <p:cNvPr id="2" name="Slide Number Placeholder 1">
            <a:extLst>
              <a:ext uri="{FF2B5EF4-FFF2-40B4-BE49-F238E27FC236}">
                <a16:creationId xmlns:a16="http://schemas.microsoft.com/office/drawing/2014/main" id="{5695F9D4-41C9-8CA1-8E42-FD3800093E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223212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FBB6-AE76-0DE4-3101-D9AA02D872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236839-4C72-0695-069C-444CE1E1D259}"/>
              </a:ext>
            </a:extLst>
          </p:cNvPr>
          <p:cNvSpPr>
            <a:spLocks noGrp="1"/>
          </p:cNvSpPr>
          <p:nvPr>
            <p:ph type="title"/>
          </p:nvPr>
        </p:nvSpPr>
        <p:spPr/>
        <p:txBody>
          <a:bodyPr/>
          <a:lstStyle/>
          <a:p>
            <a:r>
              <a:rPr lang="en-AU">
                <a:latin typeface="+mj-lt"/>
              </a:rPr>
              <a:t>1.5 Checkpoint 1 (1 of 2)</a:t>
            </a:r>
          </a:p>
        </p:txBody>
      </p:sp>
      <p:sp>
        <p:nvSpPr>
          <p:cNvPr id="2" name="Text Placeholder 1">
            <a:extLst>
              <a:ext uri="{FF2B5EF4-FFF2-40B4-BE49-F238E27FC236}">
                <a16:creationId xmlns:a16="http://schemas.microsoft.com/office/drawing/2014/main" id="{2A9B0912-BB85-556E-3580-3221861617F7}"/>
              </a:ext>
            </a:extLst>
          </p:cNvPr>
          <p:cNvSpPr>
            <a:spLocks noGrp="1"/>
          </p:cNvSpPr>
          <p:nvPr>
            <p:ph type="body" sz="quarter" idx="18"/>
          </p:nvPr>
        </p:nvSpPr>
        <p:spPr>
          <a:xfrm>
            <a:off x="360000" y="1016704"/>
            <a:ext cx="11832000" cy="370112"/>
          </a:xfrm>
        </p:spPr>
        <p:txBody>
          <a:bodyPr/>
          <a:lstStyle/>
          <a:p>
            <a:r>
              <a:rPr lang="en-AU" sz="1800"/>
              <a:t>Match the structure of the excretory system to its function.</a:t>
            </a:r>
          </a:p>
        </p:txBody>
      </p:sp>
      <p:pic>
        <p:nvPicPr>
          <p:cNvPr id="8" name="Picture 7" descr="An unlabelled diagram of the excretory system.">
            <a:extLst>
              <a:ext uri="{FF2B5EF4-FFF2-40B4-BE49-F238E27FC236}">
                <a16:creationId xmlns:a16="http://schemas.microsoft.com/office/drawing/2014/main" id="{E8F0D1B6-4B11-DD7B-9BE3-6840940765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89018" y="1652185"/>
            <a:ext cx="2272145" cy="2746302"/>
          </a:xfrm>
          <a:prstGeom prst="rect">
            <a:avLst/>
          </a:prstGeom>
        </p:spPr>
      </p:pic>
      <p:sp>
        <p:nvSpPr>
          <p:cNvPr id="13" name="Rectangle: Rounded Corners 12">
            <a:extLst>
              <a:ext uri="{FF2B5EF4-FFF2-40B4-BE49-F238E27FC236}">
                <a16:creationId xmlns:a16="http://schemas.microsoft.com/office/drawing/2014/main" id="{0B98763B-D3B9-8B3D-3F75-2114084C93AC}"/>
              </a:ext>
              <a:ext uri="{C183D7F6-B498-43B3-948B-1728B52AA6E4}">
                <adec:decorative xmlns:adec="http://schemas.microsoft.com/office/drawing/2017/decorative" val="1"/>
              </a:ext>
            </a:extLst>
          </p:cNvPr>
          <p:cNvSpPr/>
          <p:nvPr/>
        </p:nvSpPr>
        <p:spPr>
          <a:xfrm>
            <a:off x="6276000" y="1714952"/>
            <a:ext cx="5587026" cy="5084618"/>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 Placeholder 1">
            <a:extLst>
              <a:ext uri="{FF2B5EF4-FFF2-40B4-BE49-F238E27FC236}">
                <a16:creationId xmlns:a16="http://schemas.microsoft.com/office/drawing/2014/main" id="{6C1EB1D7-EB9A-90D6-E6AF-EBB4538838D5}"/>
              </a:ext>
            </a:extLst>
          </p:cNvPr>
          <p:cNvSpPr txBox="1">
            <a:spLocks/>
          </p:cNvSpPr>
          <p:nvPr/>
        </p:nvSpPr>
        <p:spPr>
          <a:xfrm>
            <a:off x="381991" y="4489154"/>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p:txBody>
      </p:sp>
      <p:sp>
        <p:nvSpPr>
          <p:cNvPr id="27" name="Electric circuit" descr="kidney">
            <a:extLst>
              <a:ext uri="{FF2B5EF4-FFF2-40B4-BE49-F238E27FC236}">
                <a16:creationId xmlns:a16="http://schemas.microsoft.com/office/drawing/2014/main" id="{2A31CE32-098E-6E2D-513F-0DD7CEF2A0B2}"/>
              </a:ext>
            </a:extLst>
          </p:cNvPr>
          <p:cNvSpPr/>
          <p:nvPr/>
        </p:nvSpPr>
        <p:spPr>
          <a:xfrm>
            <a:off x="359999" y="489987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kidney</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A conducting path (wires)" descr="ureter">
            <a:extLst>
              <a:ext uri="{FF2B5EF4-FFF2-40B4-BE49-F238E27FC236}">
                <a16:creationId xmlns:a16="http://schemas.microsoft.com/office/drawing/2014/main" id="{1846D7D1-DF0A-D32F-B479-561933046635}"/>
              </a:ext>
            </a:extLst>
          </p:cNvPr>
          <p:cNvSpPr/>
          <p:nvPr/>
        </p:nvSpPr>
        <p:spPr>
          <a:xfrm>
            <a:off x="2147675" y="489987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ureter</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3" name="Battery" descr="skin">
            <a:extLst>
              <a:ext uri="{FF2B5EF4-FFF2-40B4-BE49-F238E27FC236}">
                <a16:creationId xmlns:a16="http://schemas.microsoft.com/office/drawing/2014/main" id="{AD60D050-6072-D257-B27E-1D2B048182CB}"/>
              </a:ext>
            </a:extLst>
          </p:cNvPr>
          <p:cNvSpPr/>
          <p:nvPr/>
        </p:nvSpPr>
        <p:spPr>
          <a:xfrm>
            <a:off x="3935351" y="4899461"/>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skin</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0" name="Load" descr="bladder">
            <a:extLst>
              <a:ext uri="{FF2B5EF4-FFF2-40B4-BE49-F238E27FC236}">
                <a16:creationId xmlns:a16="http://schemas.microsoft.com/office/drawing/2014/main" id="{EB2B323F-777B-45D6-2F68-D043FAD270EB}"/>
              </a:ext>
            </a:extLst>
          </p:cNvPr>
          <p:cNvSpPr/>
          <p:nvPr/>
        </p:nvSpPr>
        <p:spPr>
          <a:xfrm>
            <a:off x="381991" y="5810861"/>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bladder</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2" name="Switch" descr="urethra">
            <a:extLst>
              <a:ext uri="{FF2B5EF4-FFF2-40B4-BE49-F238E27FC236}">
                <a16:creationId xmlns:a16="http://schemas.microsoft.com/office/drawing/2014/main" id="{5D9A8DC4-148B-49BB-68A0-91B6E7A28348}"/>
              </a:ext>
            </a:extLst>
          </p:cNvPr>
          <p:cNvSpPr/>
          <p:nvPr/>
        </p:nvSpPr>
        <p:spPr>
          <a:xfrm>
            <a:off x="2147675" y="5810861"/>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64"/>
                </a:solidFill>
                <a:effectLst/>
                <a:uLnTx/>
                <a:uFillTx/>
                <a:latin typeface="Arial" panose="020B0604020202020204"/>
                <a:ea typeface="+mn-ea"/>
                <a:cs typeface="+mn-cs"/>
              </a:rPr>
              <a:t>urethra</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 name="Battery" descr="lungs">
            <a:extLst>
              <a:ext uri="{FF2B5EF4-FFF2-40B4-BE49-F238E27FC236}">
                <a16:creationId xmlns:a16="http://schemas.microsoft.com/office/drawing/2014/main" id="{FFBC8EB2-1C2C-B312-B3A0-7DAB0B6CB31C}"/>
              </a:ext>
            </a:extLst>
          </p:cNvPr>
          <p:cNvSpPr/>
          <p:nvPr/>
        </p:nvSpPr>
        <p:spPr>
          <a:xfrm>
            <a:off x="3925285" y="5809209"/>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lungs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50F2AE51-6CE3-22BF-6D90-50ED7C0BF1A2}"/>
              </a:ext>
            </a:extLst>
          </p:cNvPr>
          <p:cNvSpPr/>
          <p:nvPr/>
        </p:nvSpPr>
        <p:spPr>
          <a:xfrm>
            <a:off x="8124392" y="1758641"/>
            <a:ext cx="3590785"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a:tabLst/>
              <a:defRPr/>
            </a:pPr>
            <a:r>
              <a:rPr kumimoji="0" lang="en-AU" sz="1600" b="0" i="0" u="none" strike="noStrike" kern="1200" cap="none" spc="0" normalizeH="0" baseline="0" noProof="0">
                <a:ln>
                  <a:noFill/>
                </a:ln>
                <a:solidFill>
                  <a:srgbClr val="002664"/>
                </a:solidFill>
                <a:effectLst/>
                <a:uLnTx/>
                <a:uFillTx/>
                <a:latin typeface="Arial" panose="020B0604020202020204"/>
                <a:ea typeface="+mn-ea"/>
                <a:cs typeface="+mn-cs"/>
              </a:rPr>
              <a:t>Stores urine before it is excreted</a:t>
            </a:r>
            <a:r>
              <a:rPr kumimoji="0" lang="en-AU" sz="1600" b="0" i="0" u="none" strike="noStrike" kern="1200" cap="none" spc="0" normalizeH="0" noProof="0">
                <a:ln>
                  <a:noFill/>
                </a:ln>
                <a:solidFill>
                  <a:srgbClr val="002664"/>
                </a:solidFill>
                <a:effectLst/>
                <a:uLnTx/>
                <a:uFillTx/>
                <a:latin typeface="Arial" panose="020B0604020202020204"/>
                <a:ea typeface="+mn-ea"/>
                <a:cs typeface="+mn-cs"/>
              </a:rPr>
              <a:t> from the body.</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D3044762-3C71-2A5E-64CC-2A04B084B622}"/>
              </a:ext>
            </a:extLst>
          </p:cNvPr>
          <p:cNvSpPr/>
          <p:nvPr/>
        </p:nvSpPr>
        <p:spPr>
          <a:xfrm>
            <a:off x="8123074" y="2569160"/>
            <a:ext cx="3592103"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2"/>
              <a:defRPr/>
            </a:pPr>
            <a:r>
              <a:rPr lang="en-AU" sz="1600">
                <a:solidFill>
                  <a:srgbClr val="002664"/>
                </a:solidFill>
              </a:rPr>
              <a:t>Removes sweat</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45B0A342-C7B2-E7CF-EB34-CC0B5C4F5CDC}"/>
              </a:ext>
            </a:extLst>
          </p:cNvPr>
          <p:cNvSpPr/>
          <p:nvPr/>
        </p:nvSpPr>
        <p:spPr>
          <a:xfrm>
            <a:off x="8123073" y="3383164"/>
            <a:ext cx="3592104"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3"/>
              <a:defRPr/>
            </a:pPr>
            <a:r>
              <a:rPr lang="en-AU" sz="1600">
                <a:solidFill>
                  <a:srgbClr val="002664"/>
                </a:solidFill>
              </a:rPr>
              <a:t>Filters waste products and excess fluid from the blood to create urine</a:t>
            </a:r>
          </a:p>
        </p:txBody>
      </p:sp>
      <p:sp>
        <p:nvSpPr>
          <p:cNvPr id="22" name="Rectangle: Rounded Corners 21">
            <a:extLst>
              <a:ext uri="{FF2B5EF4-FFF2-40B4-BE49-F238E27FC236}">
                <a16:creationId xmlns:a16="http://schemas.microsoft.com/office/drawing/2014/main" id="{3330056D-C063-8E30-70EC-D755408CB9FD}"/>
              </a:ext>
            </a:extLst>
          </p:cNvPr>
          <p:cNvSpPr/>
          <p:nvPr/>
        </p:nvSpPr>
        <p:spPr>
          <a:xfrm>
            <a:off x="8123073" y="4257261"/>
            <a:ext cx="3592104"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4"/>
              <a:defRPr/>
            </a:pPr>
            <a:r>
              <a:rPr lang="en-AU" sz="1600">
                <a:solidFill>
                  <a:srgbClr val="002664"/>
                </a:solidFill>
              </a:rPr>
              <a:t>Allows urine to leave the body during urination</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68DDD7AC-0E0F-D99B-0CB7-09AD8BE5D17A}"/>
              </a:ext>
            </a:extLst>
          </p:cNvPr>
          <p:cNvSpPr/>
          <p:nvPr/>
        </p:nvSpPr>
        <p:spPr>
          <a:xfrm>
            <a:off x="8123073" y="5080148"/>
            <a:ext cx="3592104"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5"/>
              <a:defRPr/>
            </a:pPr>
            <a:r>
              <a:rPr lang="en-AU" sz="1600">
                <a:solidFill>
                  <a:srgbClr val="002664"/>
                </a:solidFill>
              </a:rPr>
              <a:t>Transports urine from the kidneys to the bladder </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5AAF36A7-3FEB-E289-2B41-7BAC6ED15D4D}"/>
              </a:ext>
            </a:extLst>
          </p:cNvPr>
          <p:cNvSpPr/>
          <p:nvPr/>
        </p:nvSpPr>
        <p:spPr>
          <a:xfrm>
            <a:off x="8123073" y="5927510"/>
            <a:ext cx="3592104"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6"/>
              <a:defRPr/>
            </a:pPr>
            <a:r>
              <a:rPr lang="en-AU" sz="1600" dirty="0">
                <a:solidFill>
                  <a:srgbClr val="002664"/>
                </a:solidFill>
              </a:rPr>
              <a:t>When we exhale, removes the waste product, carbon dioxide.</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186C873E-ACD3-8221-4A41-81146B959E7C}"/>
              </a:ext>
              <a:ext uri="{C183D7F6-B498-43B3-948B-1728B52AA6E4}">
                <adec:decorative xmlns:adec="http://schemas.microsoft.com/office/drawing/2017/decorative" val="1"/>
              </a:ext>
            </a:extLst>
          </p:cNvPr>
          <p:cNvSpPr txBox="1"/>
          <p:nvPr/>
        </p:nvSpPr>
        <p:spPr>
          <a:xfrm>
            <a:off x="7967563" y="42539"/>
            <a:ext cx="4224437" cy="756297"/>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4"/>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
        <p:nvSpPr>
          <p:cNvPr id="14" name="Slide Number Placeholder 13">
            <a:extLst>
              <a:ext uri="{FF2B5EF4-FFF2-40B4-BE49-F238E27FC236}">
                <a16:creationId xmlns:a16="http://schemas.microsoft.com/office/drawing/2014/main" id="{19606491-CD4D-ADAF-1A0D-5ED98BAE57B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5466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664 -0.01574 L 0.34519 0.0294 " pathEditMode="relative" rAng="0" ptsTypes="AA">
                                      <p:cBhvr>
                                        <p:cTn id="6" dur="2000" fill="hold"/>
                                        <p:tgtEl>
                                          <p:spTgt spid="31"/>
                                        </p:tgtEl>
                                        <p:attrNameLst>
                                          <p:attrName>ppt_x</p:attrName>
                                          <p:attrName>ppt_y</p:attrName>
                                        </p:attrNameLst>
                                      </p:cBhvr>
                                      <p:rCtr x="16927" y="224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0.01967 L 0.34401 -0.22593 " pathEditMode="relative" rAng="0" ptsTypes="AA">
                                      <p:cBhvr>
                                        <p:cTn id="10" dur="2000" fill="hold"/>
                                        <p:tgtEl>
                                          <p:spTgt spid="32"/>
                                        </p:tgtEl>
                                        <p:attrNameLst>
                                          <p:attrName>ppt_x</p:attrName>
                                          <p:attrName>ppt_y</p:attrName>
                                        </p:attrNameLst>
                                      </p:cBhvr>
                                      <p:rCtr x="17201" y="-1229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1.45833E-6 2.22222E-6 L 0.4918 -0.21435 " pathEditMode="relative" rAng="0" ptsTypes="AA">
                                      <p:cBhvr>
                                        <p:cTn id="15" dur="2000" fill="hold"/>
                                        <p:tgtEl>
                                          <p:spTgt spid="27"/>
                                        </p:tgtEl>
                                        <p:attrNameLst>
                                          <p:attrName>ppt_x</p:attrName>
                                          <p:attrName>ppt_y</p:attrName>
                                        </p:attrNameLst>
                                      </p:cBhvr>
                                      <p:rCtr x="24583" y="-10718"/>
                                    </p:animMotion>
                                  </p:childTnLst>
                                </p:cTn>
                              </p:par>
                            </p:childTnLst>
                          </p:cTn>
                        </p:par>
                      </p:childTnLst>
                    </p:cTn>
                  </p:par>
                </p:childTnLst>
              </p:cTn>
              <p:nextCondLst>
                <p:cond evt="onClick" delay="0">
                  <p:tgtEl>
                    <p:spTgt spid="27"/>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2.29167E-6 2.22222E-6 L 0.19739 -0.33727 " pathEditMode="relative" rAng="0" ptsTypes="AA">
                                      <p:cBhvr>
                                        <p:cTn id="20" dur="2000" fill="hold"/>
                                        <p:tgtEl>
                                          <p:spTgt spid="33"/>
                                        </p:tgtEl>
                                        <p:attrNameLst>
                                          <p:attrName>ppt_x</p:attrName>
                                          <p:attrName>ppt_y</p:attrName>
                                        </p:attrNameLst>
                                      </p:cBhvr>
                                      <p:rCtr x="9870" y="-16875"/>
                                    </p:animMotion>
                                  </p:childTnLst>
                                </p:cTn>
                              </p:par>
                            </p:childTnLst>
                          </p:cTn>
                        </p:par>
                      </p:childTnLst>
                    </p:cTn>
                  </p:par>
                </p:childTnLst>
              </p:cTn>
              <p:nextCondLst>
                <p:cond evt="onClick" delay="0">
                  <p:tgtEl>
                    <p:spTgt spid="33"/>
                  </p:tgtEl>
                </p:cond>
              </p:nextCondLst>
            </p:seq>
            <p:seq concurrent="1" nextAc="seek">
              <p:cTn id="21" restart="whenNotActive" fill="hold" evtFilter="cancelBubble" nodeType="interactiveSeq">
                <p:stCondLst>
                  <p:cond evt="onClick" delay="0">
                    <p:tgtEl>
                      <p:spTgt spid="30"/>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1.45833E-6 -0.01968 L 0.48958 -0.58658 " pathEditMode="relative" rAng="0" ptsTypes="AA">
                                      <p:cBhvr>
                                        <p:cTn id="25" dur="2000" fill="hold"/>
                                        <p:tgtEl>
                                          <p:spTgt spid="30"/>
                                        </p:tgtEl>
                                        <p:attrNameLst>
                                          <p:attrName>ppt_x</p:attrName>
                                          <p:attrName>ppt_y</p:attrName>
                                        </p:attrNameLst>
                                      </p:cBhvr>
                                      <p:rCtr x="24479" y="-28356"/>
                                    </p:animMotion>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54167E-6 3.33333E-6 L 0.19817 0.01574 " pathEditMode="relative" rAng="0" ptsTypes="AA">
                                      <p:cBhvr>
                                        <p:cTn id="30" dur="2000" fill="hold"/>
                                        <p:tgtEl>
                                          <p:spTgt spid="3"/>
                                        </p:tgtEl>
                                        <p:attrNameLst>
                                          <p:attrName>ppt_x</p:attrName>
                                          <p:attrName>ppt_y</p:attrName>
                                        </p:attrNameLst>
                                      </p:cBhvr>
                                      <p:rCtr x="9909" y="787"/>
                                    </p:animMotion>
                                  </p:childTnLst>
                                </p:cTn>
                              </p:par>
                            </p:childTnLst>
                          </p:cTn>
                        </p:par>
                      </p:childTnLst>
                    </p:cTn>
                  </p:par>
                </p:childTnLst>
              </p:cTn>
              <p:nextCondLst>
                <p:cond evt="onClick" delay="0">
                  <p:tgtEl>
                    <p:spTgt spid="3"/>
                  </p:tgtEl>
                </p:cond>
              </p:nextCondLst>
            </p:seq>
          </p:childTnLst>
        </p:cTn>
      </p:par>
    </p:tnLst>
    <p:bldLst>
      <p:bldP spid="27" grpId="0" animBg="1"/>
      <p:bldP spid="31" grpId="0" animBg="1"/>
      <p:bldP spid="33" grpId="0" animBg="1"/>
      <p:bldP spid="30" grpId="0" animBg="1"/>
      <p:bldP spid="32"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FD1BE-16E5-C602-3532-81F3B455F0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510323-7459-CC95-87D4-F52341B50FA5}"/>
              </a:ext>
            </a:extLst>
          </p:cNvPr>
          <p:cNvSpPr>
            <a:spLocks noGrp="1"/>
          </p:cNvSpPr>
          <p:nvPr>
            <p:ph type="title"/>
          </p:nvPr>
        </p:nvSpPr>
        <p:spPr/>
        <p:txBody>
          <a:bodyPr/>
          <a:lstStyle/>
          <a:p>
            <a:r>
              <a:rPr lang="en-AU">
                <a:latin typeface="+mj-lt"/>
              </a:rPr>
              <a:t>1.5 Checkpoint 1 (2 of 2)</a:t>
            </a:r>
          </a:p>
        </p:txBody>
      </p:sp>
      <p:sp>
        <p:nvSpPr>
          <p:cNvPr id="2" name="Text Placeholder 1">
            <a:extLst>
              <a:ext uri="{FF2B5EF4-FFF2-40B4-BE49-F238E27FC236}">
                <a16:creationId xmlns:a16="http://schemas.microsoft.com/office/drawing/2014/main" id="{3FF94819-FA8F-6C19-9048-1D8D77701DF6}"/>
              </a:ext>
            </a:extLst>
          </p:cNvPr>
          <p:cNvSpPr>
            <a:spLocks noGrp="1"/>
          </p:cNvSpPr>
          <p:nvPr>
            <p:ph type="body" sz="quarter" idx="18"/>
          </p:nvPr>
        </p:nvSpPr>
        <p:spPr>
          <a:xfrm>
            <a:off x="360000" y="1016704"/>
            <a:ext cx="11832000" cy="370112"/>
          </a:xfrm>
        </p:spPr>
        <p:txBody>
          <a:bodyPr/>
          <a:lstStyle/>
          <a:p>
            <a:r>
              <a:rPr lang="en-AU" sz="1800"/>
              <a:t>Identify the role of the excretory system.</a:t>
            </a:r>
          </a:p>
        </p:txBody>
      </p:sp>
      <p:sp>
        <p:nvSpPr>
          <p:cNvPr id="6" name="TextBox 5">
            <a:extLst>
              <a:ext uri="{FF2B5EF4-FFF2-40B4-BE49-F238E27FC236}">
                <a16:creationId xmlns:a16="http://schemas.microsoft.com/office/drawing/2014/main" id="{50BD9CD5-4E94-47C0-8BE0-10D9CC6158FD}"/>
              </a:ext>
            </a:extLst>
          </p:cNvPr>
          <p:cNvSpPr txBox="1"/>
          <p:nvPr/>
        </p:nvSpPr>
        <p:spPr>
          <a:xfrm>
            <a:off x="359998" y="1817273"/>
            <a:ext cx="10260002" cy="2248861"/>
          </a:xfrm>
          <a:prstGeom prst="rect">
            <a:avLst/>
          </a:prstGeom>
          <a:noFill/>
        </p:spPr>
        <p:txBody>
          <a:bodyPr wrap="square" lIns="0" tIns="0" rIns="0" bIns="0" rtlCol="0">
            <a:noAutofit/>
          </a:bodyPr>
          <a:lstStyle/>
          <a:p>
            <a:pPr marL="457200" indent="-457200" algn="l">
              <a:lnSpc>
                <a:spcPct val="150000"/>
              </a:lnSpc>
              <a:buFont typeface="+mj-lt"/>
              <a:buAutoNum type="alphaUcPeriod"/>
            </a:pPr>
            <a:r>
              <a:rPr lang="en-AU" sz="2000" dirty="0"/>
              <a:t>To absorb nutrients from digested food.</a:t>
            </a:r>
          </a:p>
          <a:p>
            <a:pPr marL="457200" indent="-457200" algn="l">
              <a:lnSpc>
                <a:spcPct val="150000"/>
              </a:lnSpc>
              <a:buFont typeface="+mj-lt"/>
              <a:buAutoNum type="alphaUcPeriod"/>
            </a:pPr>
            <a:r>
              <a:rPr lang="en-AU" sz="2000" dirty="0"/>
              <a:t>To remove extra water, salts and carbon dioxide from the body.</a:t>
            </a:r>
          </a:p>
          <a:p>
            <a:pPr marL="457200" indent="-457200" algn="l">
              <a:lnSpc>
                <a:spcPct val="150000"/>
              </a:lnSpc>
              <a:buFont typeface="+mj-lt"/>
              <a:buAutoNum type="alphaUcPeriod"/>
            </a:pPr>
            <a:r>
              <a:rPr lang="en-AU" sz="2000" dirty="0"/>
              <a:t>To pump blood to deliver oxygen.</a:t>
            </a:r>
          </a:p>
          <a:p>
            <a:pPr marL="457200" indent="-457200" algn="l">
              <a:lnSpc>
                <a:spcPct val="150000"/>
              </a:lnSpc>
              <a:buFont typeface="+mj-lt"/>
              <a:buAutoNum type="alphaUcPeriod"/>
            </a:pPr>
            <a:r>
              <a:rPr lang="en-AU" sz="2000" dirty="0"/>
              <a:t>To control breathing and supply oxygen to the blood.</a:t>
            </a:r>
          </a:p>
        </p:txBody>
      </p:sp>
    </p:spTree>
    <p:extLst>
      <p:ext uri="{BB962C8B-B14F-4D97-AF65-F5344CB8AC3E}">
        <p14:creationId xmlns:p14="http://schemas.microsoft.com/office/powerpoint/2010/main" val="25454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6">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116A-94D5-7756-3526-7B9ACA1B1C9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36E0D9-B010-501B-62C2-DEEF957765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
        <p:nvSpPr>
          <p:cNvPr id="11" name="Title 10">
            <a:extLst>
              <a:ext uri="{FF2B5EF4-FFF2-40B4-BE49-F238E27FC236}">
                <a16:creationId xmlns:a16="http://schemas.microsoft.com/office/drawing/2014/main" id="{E85A71AB-7A38-B49A-A602-EF44023AD99B}"/>
              </a:ext>
            </a:extLst>
          </p:cNvPr>
          <p:cNvSpPr>
            <a:spLocks noGrp="1"/>
          </p:cNvSpPr>
          <p:nvPr>
            <p:ph type="title"/>
          </p:nvPr>
        </p:nvSpPr>
        <p:spPr>
          <a:xfrm>
            <a:off x="359999" y="360000"/>
            <a:ext cx="11483999" cy="545601"/>
          </a:xfrm>
        </p:spPr>
        <p:txBody>
          <a:bodyPr/>
          <a:lstStyle/>
          <a:p>
            <a:r>
              <a:rPr lang="en-AU" dirty="0"/>
              <a:t>1.1 Defining living system</a:t>
            </a:r>
          </a:p>
        </p:txBody>
      </p:sp>
      <p:sp>
        <p:nvSpPr>
          <p:cNvPr id="13" name="Text Placeholder 12">
            <a:extLst>
              <a:ext uri="{FF2B5EF4-FFF2-40B4-BE49-F238E27FC236}">
                <a16:creationId xmlns:a16="http://schemas.microsoft.com/office/drawing/2014/main" id="{553490EA-E72F-F784-D9A3-B09A23F274D5}"/>
              </a:ext>
            </a:extLst>
          </p:cNvPr>
          <p:cNvSpPr>
            <a:spLocks noGrp="1"/>
          </p:cNvSpPr>
          <p:nvPr>
            <p:ph type="body" sz="quarter" idx="18"/>
          </p:nvPr>
        </p:nvSpPr>
        <p:spPr>
          <a:xfrm>
            <a:off x="360000" y="982520"/>
            <a:ext cx="11483998" cy="356423"/>
          </a:xfrm>
        </p:spPr>
        <p:txBody>
          <a:bodyPr/>
          <a:lstStyle/>
          <a:p>
            <a:r>
              <a:rPr lang="en-AU" dirty="0"/>
              <a:t>What is a living system?</a:t>
            </a:r>
          </a:p>
        </p:txBody>
      </p:sp>
      <p:sp>
        <p:nvSpPr>
          <p:cNvPr id="14" name="TextBox 13">
            <a:extLst>
              <a:ext uri="{FF2B5EF4-FFF2-40B4-BE49-F238E27FC236}">
                <a16:creationId xmlns:a16="http://schemas.microsoft.com/office/drawing/2014/main" id="{4CF722C2-536B-CA1F-93CA-0C98072003E3}"/>
              </a:ext>
            </a:extLst>
          </p:cNvPr>
          <p:cNvSpPr txBox="1"/>
          <p:nvPr/>
        </p:nvSpPr>
        <p:spPr>
          <a:xfrm>
            <a:off x="277793" y="1559406"/>
            <a:ext cx="11566206" cy="1420325"/>
          </a:xfrm>
          <a:prstGeom prst="rect">
            <a:avLst/>
          </a:prstGeom>
          <a:noFill/>
        </p:spPr>
        <p:txBody>
          <a:bodyPr wrap="square">
            <a:spAutoFit/>
          </a:bodyPr>
          <a:lstStyle/>
          <a:p>
            <a:pPr>
              <a:lnSpc>
                <a:spcPct val="150000"/>
              </a:lnSpc>
            </a:pPr>
            <a:r>
              <a:rPr lang="en-AU" sz="2000" b="1" dirty="0"/>
              <a:t>Living system</a:t>
            </a:r>
            <a:r>
              <a:rPr lang="en-AU" sz="2000" dirty="0"/>
              <a:t>: A living system is something that takes in energy and materials from its surroundings, uses them to stay alive, grow, and reproduce. Living systems can adapt to internal and external changes. This includes things as small as a single cell or as big as an ecosystem.</a:t>
            </a:r>
          </a:p>
        </p:txBody>
      </p:sp>
      <p:pic>
        <p:nvPicPr>
          <p:cNvPr id="17" name="Picture 16" descr="Young Little-egrets playing in a field of green grass.">
            <a:extLst>
              <a:ext uri="{FF2B5EF4-FFF2-40B4-BE49-F238E27FC236}">
                <a16:creationId xmlns:a16="http://schemas.microsoft.com/office/drawing/2014/main" id="{581C78C3-700D-E8EF-16D1-D3C6F736A839}"/>
              </a:ext>
            </a:extLst>
          </p:cNvPr>
          <p:cNvPicPr>
            <a:picLocks noChangeAspect="1"/>
          </p:cNvPicPr>
          <p:nvPr/>
        </p:nvPicPr>
        <p:blipFill>
          <a:blip r:embed="rId3"/>
          <a:stretch>
            <a:fillRect/>
          </a:stretch>
        </p:blipFill>
        <p:spPr>
          <a:xfrm>
            <a:off x="3414532" y="3216283"/>
            <a:ext cx="4403082" cy="2935388"/>
          </a:xfrm>
          <a:prstGeom prst="rect">
            <a:avLst/>
          </a:prstGeom>
        </p:spPr>
      </p:pic>
      <p:sp>
        <p:nvSpPr>
          <p:cNvPr id="18" name="TextBox 17">
            <a:extLst>
              <a:ext uri="{FF2B5EF4-FFF2-40B4-BE49-F238E27FC236}">
                <a16:creationId xmlns:a16="http://schemas.microsoft.com/office/drawing/2014/main" id="{B300E73D-B6D5-48B2-734E-7203D65EBAA1}"/>
              </a:ext>
              <a:ext uri="{C183D7F6-B498-43B3-948B-1728B52AA6E4}">
                <adec:decorative xmlns:adec="http://schemas.microsoft.com/office/drawing/2017/decorative" val="1"/>
              </a:ext>
            </a:extLst>
          </p:cNvPr>
          <p:cNvSpPr txBox="1"/>
          <p:nvPr/>
        </p:nvSpPr>
        <p:spPr>
          <a:xfrm>
            <a:off x="3660081" y="6392889"/>
            <a:ext cx="6099716" cy="246221"/>
          </a:xfrm>
          <a:prstGeom prst="rect">
            <a:avLst/>
          </a:prstGeom>
          <a:noFill/>
        </p:spPr>
        <p:txBody>
          <a:bodyPr wrap="square">
            <a:spAutoFit/>
          </a:bodyPr>
          <a:lstStyle/>
          <a:p>
            <a:r>
              <a:rPr lang="en-AU" sz="1000" dirty="0">
                <a:hlinkClick r:id="rId4"/>
              </a:rPr>
              <a:t>Young Little-egrets</a:t>
            </a:r>
            <a:r>
              <a:rPr lang="en-AU" sz="1000" dirty="0"/>
              <a:t> by Tina Lim, licensed under </a:t>
            </a:r>
            <a:r>
              <a:rPr lang="en-AU" sz="1000" dirty="0">
                <a:hlinkClick r:id="rId5"/>
              </a:rPr>
              <a:t>CC BY-SA 4.0</a:t>
            </a:r>
            <a:endParaRPr lang="en-AU" sz="1000" dirty="0"/>
          </a:p>
        </p:txBody>
      </p:sp>
    </p:spTree>
    <p:extLst>
      <p:ext uri="{BB962C8B-B14F-4D97-AF65-F5344CB8AC3E}">
        <p14:creationId xmlns:p14="http://schemas.microsoft.com/office/powerpoint/2010/main" val="195319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AE1BF-31DE-4DDB-8EDE-98194E8E6C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E33BF2-2DBE-96D3-6DAF-472EBB1B0F1C}"/>
              </a:ext>
            </a:extLst>
          </p:cNvPr>
          <p:cNvSpPr>
            <a:spLocks noGrp="1"/>
          </p:cNvSpPr>
          <p:nvPr>
            <p:ph type="title"/>
          </p:nvPr>
        </p:nvSpPr>
        <p:spPr/>
        <p:txBody>
          <a:bodyPr/>
          <a:lstStyle/>
          <a:p>
            <a:r>
              <a:rPr lang="en-AU"/>
              <a:t>1.5 Differentiation: Excretion pathways</a:t>
            </a:r>
          </a:p>
        </p:txBody>
      </p:sp>
      <p:pic>
        <p:nvPicPr>
          <p:cNvPr id="6" name="Picture 5" descr="A diagram of showing the outline of a person's body with lungs and the urinary system inside the body.">
            <a:extLst>
              <a:ext uri="{FF2B5EF4-FFF2-40B4-BE49-F238E27FC236}">
                <a16:creationId xmlns:a16="http://schemas.microsoft.com/office/drawing/2014/main" id="{A7F8844E-70B7-6179-75A9-45412D20CA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rot="16200000">
            <a:off x="3286130" y="1565729"/>
            <a:ext cx="5578868" cy="4793435"/>
          </a:xfrm>
          <a:prstGeom prst="rect">
            <a:avLst/>
          </a:prstGeom>
          <a:ln>
            <a:noFill/>
          </a:ln>
          <a:extLst>
            <a:ext uri="{53640926-AAD7-44D8-BBD7-CCE9431645EC}">
              <a14:shadowObscured xmlns:a14="http://schemas.microsoft.com/office/drawing/2010/main"/>
            </a:ext>
          </a:extLst>
        </p:spPr>
      </p:pic>
      <p:cxnSp>
        <p:nvCxnSpPr>
          <p:cNvPr id="34" name="Straight Arrow Connector 33">
            <a:extLst>
              <a:ext uri="{FF2B5EF4-FFF2-40B4-BE49-F238E27FC236}">
                <a16:creationId xmlns:a16="http://schemas.microsoft.com/office/drawing/2014/main" id="{E576A680-2463-1985-57EE-0652EA6351FF}"/>
              </a:ext>
              <a:ext uri="{C183D7F6-B498-43B3-948B-1728B52AA6E4}">
                <adec:decorative xmlns:adec="http://schemas.microsoft.com/office/drawing/2017/decorative" val="1"/>
              </a:ext>
            </a:extLst>
          </p:cNvPr>
          <p:cNvCxnSpPr>
            <a:cxnSpLocks/>
          </p:cNvCxnSpPr>
          <p:nvPr/>
        </p:nvCxnSpPr>
        <p:spPr>
          <a:xfrm flipH="1" flipV="1">
            <a:off x="3508106" y="1706884"/>
            <a:ext cx="2127866" cy="294162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1AD9F91F-ED04-62C1-4330-5B9700025019}"/>
              </a:ext>
            </a:extLst>
          </p:cNvPr>
          <p:cNvSpPr/>
          <p:nvPr/>
        </p:nvSpPr>
        <p:spPr>
          <a:xfrm>
            <a:off x="56100" y="1336269"/>
            <a:ext cx="3594451" cy="5456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3. The kidneys</a:t>
            </a:r>
          </a:p>
        </p:txBody>
      </p:sp>
      <p:sp>
        <p:nvSpPr>
          <p:cNvPr id="13" name="Rectangle 12">
            <a:extLst>
              <a:ext uri="{FF2B5EF4-FFF2-40B4-BE49-F238E27FC236}">
                <a16:creationId xmlns:a16="http://schemas.microsoft.com/office/drawing/2014/main" id="{ADB11B12-3FF0-9F98-C5B2-CF77A4EE3DC9}"/>
              </a:ext>
            </a:extLst>
          </p:cNvPr>
          <p:cNvSpPr/>
          <p:nvPr/>
        </p:nvSpPr>
        <p:spPr>
          <a:xfrm>
            <a:off x="99630" y="1967453"/>
            <a:ext cx="3523609" cy="1271168"/>
          </a:xfrm>
          <a:prstGeom prst="rect">
            <a:avLst/>
          </a:prstGeom>
          <a:solidFill>
            <a:schemeClr val="accent4"/>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Blood travels to_____________ ___________________________________________________.</a:t>
            </a:r>
          </a:p>
        </p:txBody>
      </p:sp>
      <p:sp>
        <p:nvSpPr>
          <p:cNvPr id="14" name="Arrow: Down 13" descr="arrow">
            <a:extLst>
              <a:ext uri="{FF2B5EF4-FFF2-40B4-BE49-F238E27FC236}">
                <a16:creationId xmlns:a16="http://schemas.microsoft.com/office/drawing/2014/main" id="{F48D62DA-C05C-813F-09EF-7166948318BC}"/>
              </a:ext>
            </a:extLst>
          </p:cNvPr>
          <p:cNvSpPr/>
          <p:nvPr/>
        </p:nvSpPr>
        <p:spPr>
          <a:xfrm>
            <a:off x="1596556" y="3244712"/>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F003639B-FF1C-5113-7315-61E3975505A5}"/>
              </a:ext>
            </a:extLst>
          </p:cNvPr>
          <p:cNvSpPr/>
          <p:nvPr/>
        </p:nvSpPr>
        <p:spPr>
          <a:xfrm>
            <a:off x="99629" y="3583391"/>
            <a:ext cx="3523609" cy="914379"/>
          </a:xfrm>
          <a:prstGeom prst="rect">
            <a:avLst/>
          </a:prstGeom>
          <a:solidFill>
            <a:schemeClr val="accent4"/>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Urine travels _______________</a:t>
            </a:r>
          </a:p>
          <a:p>
            <a:pPr algn="ctr">
              <a:lnSpc>
                <a:spcPct val="150000"/>
              </a:lnSpc>
            </a:pPr>
            <a:r>
              <a:rPr lang="en-AU" sz="1800">
                <a:solidFill>
                  <a:schemeClr val="tx1"/>
                </a:solidFill>
              </a:rPr>
              <a:t>_________________________.</a:t>
            </a:r>
          </a:p>
        </p:txBody>
      </p:sp>
      <p:sp>
        <p:nvSpPr>
          <p:cNvPr id="16" name="Arrow: Down 15" descr="arrow">
            <a:extLst>
              <a:ext uri="{FF2B5EF4-FFF2-40B4-BE49-F238E27FC236}">
                <a16:creationId xmlns:a16="http://schemas.microsoft.com/office/drawing/2014/main" id="{1994A1A3-AFB8-5060-398B-D0185E0C7163}"/>
              </a:ext>
            </a:extLst>
          </p:cNvPr>
          <p:cNvSpPr/>
          <p:nvPr/>
        </p:nvSpPr>
        <p:spPr>
          <a:xfrm>
            <a:off x="1623868" y="4503861"/>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840456E2-AA1E-6CB5-9B8D-8089D6244F92}"/>
              </a:ext>
            </a:extLst>
          </p:cNvPr>
          <p:cNvSpPr/>
          <p:nvPr/>
        </p:nvSpPr>
        <p:spPr>
          <a:xfrm>
            <a:off x="126942" y="4822753"/>
            <a:ext cx="3523609" cy="697858"/>
          </a:xfrm>
          <a:prstGeom prst="rect">
            <a:avLst/>
          </a:prstGeom>
          <a:solidFill>
            <a:schemeClr val="accent4"/>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Urine is stored _____________.</a:t>
            </a:r>
          </a:p>
        </p:txBody>
      </p:sp>
      <p:sp>
        <p:nvSpPr>
          <p:cNvPr id="18" name="Arrow: Down 17" descr="arrow">
            <a:extLst>
              <a:ext uri="{FF2B5EF4-FFF2-40B4-BE49-F238E27FC236}">
                <a16:creationId xmlns:a16="http://schemas.microsoft.com/office/drawing/2014/main" id="{9CF5FD0A-EE94-8BB5-5DAB-DDC201737F07}"/>
              </a:ext>
            </a:extLst>
          </p:cNvPr>
          <p:cNvSpPr/>
          <p:nvPr/>
        </p:nvSpPr>
        <p:spPr>
          <a:xfrm>
            <a:off x="1604818" y="5535562"/>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34812919-1CF6-FF5E-3FC5-D4220A30848F}"/>
              </a:ext>
            </a:extLst>
          </p:cNvPr>
          <p:cNvSpPr/>
          <p:nvPr/>
        </p:nvSpPr>
        <p:spPr>
          <a:xfrm>
            <a:off x="107892" y="5837506"/>
            <a:ext cx="3523609" cy="914379"/>
          </a:xfrm>
          <a:prstGeom prst="rect">
            <a:avLst/>
          </a:prstGeom>
          <a:solidFill>
            <a:schemeClr val="accent4"/>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Urine is excreted ____________</a:t>
            </a:r>
          </a:p>
          <a:p>
            <a:pPr algn="ctr">
              <a:lnSpc>
                <a:spcPct val="150000"/>
              </a:lnSpc>
            </a:pPr>
            <a:r>
              <a:rPr lang="en-AU" sz="1800">
                <a:solidFill>
                  <a:schemeClr val="tx1"/>
                </a:solidFill>
              </a:rPr>
              <a:t>_________________________.</a:t>
            </a:r>
          </a:p>
        </p:txBody>
      </p:sp>
      <p:cxnSp>
        <p:nvCxnSpPr>
          <p:cNvPr id="12" name="Straight Arrow Connector 11">
            <a:extLst>
              <a:ext uri="{FF2B5EF4-FFF2-40B4-BE49-F238E27FC236}">
                <a16:creationId xmlns:a16="http://schemas.microsoft.com/office/drawing/2014/main" id="{7D0039D3-AE1D-5BFF-AA87-CD201305E3ED}"/>
              </a:ext>
              <a:ext uri="{C183D7F6-B498-43B3-948B-1728B52AA6E4}">
                <adec:decorative xmlns:adec="http://schemas.microsoft.com/office/drawing/2017/decorative" val="1"/>
              </a:ext>
            </a:extLst>
          </p:cNvPr>
          <p:cNvCxnSpPr>
            <a:cxnSpLocks/>
          </p:cNvCxnSpPr>
          <p:nvPr/>
        </p:nvCxnSpPr>
        <p:spPr>
          <a:xfrm flipV="1">
            <a:off x="6855824" y="1311622"/>
            <a:ext cx="1945641" cy="146445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B8A44B96-A43B-4BF6-B4B6-57A090A23151}"/>
              </a:ext>
            </a:extLst>
          </p:cNvPr>
          <p:cNvSpPr/>
          <p:nvPr/>
        </p:nvSpPr>
        <p:spPr>
          <a:xfrm>
            <a:off x="8510441" y="982519"/>
            <a:ext cx="3523610" cy="5456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1. The skin</a:t>
            </a:r>
          </a:p>
        </p:txBody>
      </p:sp>
      <p:sp>
        <p:nvSpPr>
          <p:cNvPr id="21" name="Rectangle 20">
            <a:extLst>
              <a:ext uri="{FF2B5EF4-FFF2-40B4-BE49-F238E27FC236}">
                <a16:creationId xmlns:a16="http://schemas.microsoft.com/office/drawing/2014/main" id="{C655462D-FE7D-C451-FD8F-976B4B61DE5F}"/>
              </a:ext>
            </a:extLst>
          </p:cNvPr>
          <p:cNvSpPr/>
          <p:nvPr/>
        </p:nvSpPr>
        <p:spPr>
          <a:xfrm>
            <a:off x="8513157" y="1605039"/>
            <a:ext cx="3523609" cy="1094379"/>
          </a:xfrm>
          <a:prstGeom prst="rect">
            <a:avLst/>
          </a:prstGeom>
          <a:solidFill>
            <a:schemeClr val="accent4"/>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The skin contains ___________</a:t>
            </a:r>
          </a:p>
          <a:p>
            <a:pPr algn="ctr">
              <a:lnSpc>
                <a:spcPct val="150000"/>
              </a:lnSpc>
            </a:pPr>
            <a:r>
              <a:rPr lang="en-AU" sz="1800">
                <a:solidFill>
                  <a:schemeClr val="tx1"/>
                </a:solidFill>
              </a:rPr>
              <a:t>_________________________.</a:t>
            </a:r>
          </a:p>
        </p:txBody>
      </p:sp>
      <p:sp>
        <p:nvSpPr>
          <p:cNvPr id="22" name="Arrow: Down 21" descr="arrow">
            <a:extLst>
              <a:ext uri="{FF2B5EF4-FFF2-40B4-BE49-F238E27FC236}">
                <a16:creationId xmlns:a16="http://schemas.microsoft.com/office/drawing/2014/main" id="{8FD5F382-362D-CEE8-B909-13D74736C3B9}"/>
              </a:ext>
            </a:extLst>
          </p:cNvPr>
          <p:cNvSpPr/>
          <p:nvPr/>
        </p:nvSpPr>
        <p:spPr>
          <a:xfrm>
            <a:off x="10092245" y="2715914"/>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CAF90043-B645-EC56-9894-73B633454767}"/>
              </a:ext>
            </a:extLst>
          </p:cNvPr>
          <p:cNvSpPr/>
          <p:nvPr/>
        </p:nvSpPr>
        <p:spPr>
          <a:xfrm>
            <a:off x="8472281" y="3053953"/>
            <a:ext cx="3523609" cy="914379"/>
          </a:xfrm>
          <a:prstGeom prst="rect">
            <a:avLst/>
          </a:prstGeom>
          <a:solidFill>
            <a:schemeClr val="accent4"/>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When sweat is released ______</a:t>
            </a:r>
          </a:p>
          <a:p>
            <a:pPr algn="ctr">
              <a:lnSpc>
                <a:spcPct val="150000"/>
              </a:lnSpc>
            </a:pPr>
            <a:r>
              <a:rPr lang="en-AU" sz="1800">
                <a:solidFill>
                  <a:schemeClr val="tx1"/>
                </a:solidFill>
              </a:rPr>
              <a:t>_________________________.</a:t>
            </a:r>
          </a:p>
        </p:txBody>
      </p:sp>
      <p:cxnSp>
        <p:nvCxnSpPr>
          <p:cNvPr id="25" name="Straight Arrow Connector 24">
            <a:extLst>
              <a:ext uri="{FF2B5EF4-FFF2-40B4-BE49-F238E27FC236}">
                <a16:creationId xmlns:a16="http://schemas.microsoft.com/office/drawing/2014/main" id="{414EB31B-E9E2-5861-C6BF-7DD5006A5496}"/>
              </a:ext>
              <a:ext uri="{C183D7F6-B498-43B3-948B-1728B52AA6E4}">
                <adec:decorative xmlns:adec="http://schemas.microsoft.com/office/drawing/2017/decorative" val="1"/>
              </a:ext>
            </a:extLst>
          </p:cNvPr>
          <p:cNvCxnSpPr>
            <a:cxnSpLocks/>
          </p:cNvCxnSpPr>
          <p:nvPr/>
        </p:nvCxnSpPr>
        <p:spPr>
          <a:xfrm>
            <a:off x="6459547" y="3477214"/>
            <a:ext cx="2394167" cy="69149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C1C95E76-27F1-48AF-E945-3FD04C9AFF01}"/>
              </a:ext>
            </a:extLst>
          </p:cNvPr>
          <p:cNvSpPr/>
          <p:nvPr/>
        </p:nvSpPr>
        <p:spPr>
          <a:xfrm>
            <a:off x="8472281" y="4052872"/>
            <a:ext cx="3523609" cy="5456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a:t>2. The lungs</a:t>
            </a:r>
          </a:p>
        </p:txBody>
      </p:sp>
      <p:sp>
        <p:nvSpPr>
          <p:cNvPr id="31" name="Rectangle 30">
            <a:extLst>
              <a:ext uri="{FF2B5EF4-FFF2-40B4-BE49-F238E27FC236}">
                <a16:creationId xmlns:a16="http://schemas.microsoft.com/office/drawing/2014/main" id="{85E8CE0C-04D7-A38E-E247-912F8F0DD766}"/>
              </a:ext>
            </a:extLst>
          </p:cNvPr>
          <p:cNvSpPr/>
          <p:nvPr/>
        </p:nvSpPr>
        <p:spPr>
          <a:xfrm>
            <a:off x="8472282" y="4648512"/>
            <a:ext cx="3523609" cy="914379"/>
          </a:xfrm>
          <a:prstGeom prst="rect">
            <a:avLst/>
          </a:prstGeom>
          <a:solidFill>
            <a:schemeClr val="accent4"/>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Carbon dioxide is ___________</a:t>
            </a:r>
          </a:p>
          <a:p>
            <a:pPr algn="ctr">
              <a:lnSpc>
                <a:spcPct val="150000"/>
              </a:lnSpc>
            </a:pPr>
            <a:r>
              <a:rPr lang="en-AU" sz="1800">
                <a:solidFill>
                  <a:schemeClr val="tx1"/>
                </a:solidFill>
              </a:rPr>
              <a:t>_________________________.</a:t>
            </a:r>
          </a:p>
        </p:txBody>
      </p:sp>
      <p:sp>
        <p:nvSpPr>
          <p:cNvPr id="32" name="Arrow: Down 31" descr="arrow">
            <a:extLst>
              <a:ext uri="{FF2B5EF4-FFF2-40B4-BE49-F238E27FC236}">
                <a16:creationId xmlns:a16="http://schemas.microsoft.com/office/drawing/2014/main" id="{72C8F6A2-29FC-4B01-C5C0-C39D0CAF6C66}"/>
              </a:ext>
            </a:extLst>
          </p:cNvPr>
          <p:cNvSpPr/>
          <p:nvPr/>
        </p:nvSpPr>
        <p:spPr>
          <a:xfrm>
            <a:off x="9990649" y="5568367"/>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34C59275-6DCA-1ED1-A15D-BAAF0C77DAE8}"/>
              </a:ext>
            </a:extLst>
          </p:cNvPr>
          <p:cNvSpPr/>
          <p:nvPr/>
        </p:nvSpPr>
        <p:spPr>
          <a:xfrm>
            <a:off x="8472281" y="5875454"/>
            <a:ext cx="3523609" cy="914379"/>
          </a:xfrm>
          <a:prstGeom prst="rect">
            <a:avLst/>
          </a:prstGeom>
          <a:solidFill>
            <a:schemeClr val="accent4"/>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The lungs remove ___________</a:t>
            </a:r>
            <a:br>
              <a:rPr lang="en-AU" sz="1800">
                <a:solidFill>
                  <a:schemeClr val="tx1"/>
                </a:solidFill>
              </a:rPr>
            </a:br>
            <a:r>
              <a:rPr lang="en-AU" sz="1800">
                <a:solidFill>
                  <a:schemeClr val="tx1"/>
                </a:solidFill>
              </a:rPr>
              <a:t>_________________________.</a:t>
            </a:r>
          </a:p>
        </p:txBody>
      </p:sp>
      <p:sp>
        <p:nvSpPr>
          <p:cNvPr id="3" name="TextBox 2">
            <a:extLst>
              <a:ext uri="{FF2B5EF4-FFF2-40B4-BE49-F238E27FC236}">
                <a16:creationId xmlns:a16="http://schemas.microsoft.com/office/drawing/2014/main" id="{17080DF7-0283-B396-E7BC-827756B32574}"/>
              </a:ext>
              <a:ext uri="{C183D7F6-B498-43B3-948B-1728B52AA6E4}">
                <adec:decorative xmlns:adec="http://schemas.microsoft.com/office/drawing/2017/decorative" val="1"/>
              </a:ext>
            </a:extLst>
          </p:cNvPr>
          <p:cNvSpPr txBox="1"/>
          <p:nvPr/>
        </p:nvSpPr>
        <p:spPr>
          <a:xfrm>
            <a:off x="9555481" y="42539"/>
            <a:ext cx="2636520" cy="897618"/>
          </a:xfrm>
          <a:prstGeom prst="rect">
            <a:avLst/>
          </a:prstGeom>
          <a:noFill/>
        </p:spPr>
        <p:txBody>
          <a:bodyPr wrap="square">
            <a:spAutoFit/>
          </a:bodyPr>
          <a:lstStyle/>
          <a:p>
            <a:pPr>
              <a:lnSpc>
                <a:spcPct val="150000"/>
              </a:lnSpc>
              <a:spcBef>
                <a:spcPts val="1200"/>
              </a:spcBef>
              <a:buNone/>
            </a:pPr>
            <a:r>
              <a:rPr lang="en-AU" sz="900" dirty="0">
                <a:effectLst/>
                <a:latin typeface="Arial" panose="020B0604020202020204" pitchFamily="34" charset="0"/>
                <a:ea typeface="Calibri" panose="020F0502020204030204" pitchFamily="34" charset="0"/>
              </a:rPr>
              <a:t>This work has been generated using </a:t>
            </a:r>
            <a:r>
              <a:rPr lang="en-AU" sz="900" u="sng" dirty="0">
                <a:solidFill>
                  <a:srgbClr val="001C4A"/>
                </a:solidFill>
                <a:effectLst/>
                <a:latin typeface="Arial" panose="020B0604020202020204" pitchFamily="34" charset="0"/>
                <a:ea typeface="Calibri" panose="020F0502020204030204" pitchFamily="34" charset="0"/>
                <a:hlinkClick r:id="rId4"/>
              </a:rPr>
              <a:t>BioRender.com</a:t>
            </a:r>
            <a:r>
              <a:rPr lang="en-AU" sz="9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
        <p:nvSpPr>
          <p:cNvPr id="2" name="Slide Number Placeholder 1">
            <a:extLst>
              <a:ext uri="{FF2B5EF4-FFF2-40B4-BE49-F238E27FC236}">
                <a16:creationId xmlns:a16="http://schemas.microsoft.com/office/drawing/2014/main" id="{9107D326-C807-F6BE-C61D-43052C1636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19809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3" grpId="0" animBg="1"/>
      <p:bldP spid="14" grpId="0" animBg="1"/>
      <p:bldP spid="15" grpId="0" animBg="1"/>
      <p:bldP spid="16" grpId="0" animBg="1"/>
      <p:bldP spid="17" grpId="0" animBg="1"/>
      <p:bldP spid="18" grpId="0" animBg="1"/>
      <p:bldP spid="19" grpId="0" animBg="1"/>
      <p:bldP spid="10" grpId="0" animBg="1"/>
      <p:bldP spid="21" grpId="0" animBg="1"/>
      <p:bldP spid="22" grpId="0" animBg="1"/>
      <p:bldP spid="23" grpId="0" animBg="1"/>
      <p:bldP spid="24" grpId="0" animBg="1"/>
      <p:bldP spid="31" grpId="0" animBg="1"/>
      <p:bldP spid="32" grpId="0" animBg="1"/>
      <p:bldP spid="3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80283F-7859-509F-F9D3-25DF4940AD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
        <p:nvSpPr>
          <p:cNvPr id="5" name="Title 4">
            <a:extLst>
              <a:ext uri="{FF2B5EF4-FFF2-40B4-BE49-F238E27FC236}">
                <a16:creationId xmlns:a16="http://schemas.microsoft.com/office/drawing/2014/main" id="{1E6C268D-270F-B23A-B08C-7A2AAA59CCA3}"/>
              </a:ext>
            </a:extLst>
          </p:cNvPr>
          <p:cNvSpPr>
            <a:spLocks noGrp="1"/>
          </p:cNvSpPr>
          <p:nvPr>
            <p:ph type="title"/>
          </p:nvPr>
        </p:nvSpPr>
        <p:spPr/>
        <p:txBody>
          <a:bodyPr/>
          <a:lstStyle/>
          <a:p>
            <a:r>
              <a:rPr lang="en-AU" dirty="0"/>
              <a:t>1.5 Excretion pathways in the excretory system</a:t>
            </a:r>
          </a:p>
        </p:txBody>
      </p:sp>
      <p:sp>
        <p:nvSpPr>
          <p:cNvPr id="7" name="Text Placeholder 6">
            <a:extLst>
              <a:ext uri="{FF2B5EF4-FFF2-40B4-BE49-F238E27FC236}">
                <a16:creationId xmlns:a16="http://schemas.microsoft.com/office/drawing/2014/main" id="{337415C5-8200-160C-84FD-F71A90D6DEEF}"/>
              </a:ext>
            </a:extLst>
          </p:cNvPr>
          <p:cNvSpPr>
            <a:spLocks noGrp="1"/>
          </p:cNvSpPr>
          <p:nvPr>
            <p:ph type="body" sz="quarter" idx="18"/>
          </p:nvPr>
        </p:nvSpPr>
        <p:spPr/>
        <p:txBody>
          <a:bodyPr/>
          <a:lstStyle/>
          <a:p>
            <a:r>
              <a:rPr lang="en-AU"/>
              <a:t>Sample response</a:t>
            </a:r>
          </a:p>
        </p:txBody>
      </p:sp>
      <p:pic>
        <p:nvPicPr>
          <p:cNvPr id="9" name="Picture 8" descr="A diagram of showing the outline of a person's body with lungs and the urinary system inside the body.">
            <a:extLst>
              <a:ext uri="{FF2B5EF4-FFF2-40B4-BE49-F238E27FC236}">
                <a16:creationId xmlns:a16="http://schemas.microsoft.com/office/drawing/2014/main" id="{4953DF88-5851-4BBE-0A19-83C8AFB743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rot="16200000">
            <a:off x="3243153" y="1127468"/>
            <a:ext cx="5713480" cy="5535354"/>
          </a:xfrm>
          <a:prstGeom prst="rect">
            <a:avLst/>
          </a:prstGeom>
          <a:ln>
            <a:noFill/>
          </a:ln>
          <a:extLst>
            <a:ext uri="{53640926-AAD7-44D8-BBD7-CCE9431645EC}">
              <a14:shadowObscured xmlns:a14="http://schemas.microsoft.com/office/drawing/2010/main"/>
            </a:ext>
          </a:extLst>
        </p:spPr>
      </p:pic>
      <p:cxnSp>
        <p:nvCxnSpPr>
          <p:cNvPr id="34" name="Straight Arrow Connector 33">
            <a:extLst>
              <a:ext uri="{FF2B5EF4-FFF2-40B4-BE49-F238E27FC236}">
                <a16:creationId xmlns:a16="http://schemas.microsoft.com/office/drawing/2014/main" id="{26E78E21-54D6-0B0F-E2C4-F3B5694A3AE6}"/>
              </a:ext>
              <a:ext uri="{C183D7F6-B498-43B3-948B-1728B52AA6E4}">
                <adec:decorative xmlns:adec="http://schemas.microsoft.com/office/drawing/2017/decorative" val="1"/>
              </a:ext>
            </a:extLst>
          </p:cNvPr>
          <p:cNvCxnSpPr>
            <a:cxnSpLocks/>
          </p:cNvCxnSpPr>
          <p:nvPr/>
        </p:nvCxnSpPr>
        <p:spPr>
          <a:xfrm flipH="1" flipV="1">
            <a:off x="3508106" y="1706884"/>
            <a:ext cx="2127866" cy="294162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52A96D26-9609-C573-6E55-3058815EAD39}"/>
              </a:ext>
            </a:extLst>
          </p:cNvPr>
          <p:cNvSpPr/>
          <p:nvPr/>
        </p:nvSpPr>
        <p:spPr>
          <a:xfrm>
            <a:off x="56100" y="1336269"/>
            <a:ext cx="3594451" cy="5456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3. The kidneys</a:t>
            </a:r>
          </a:p>
        </p:txBody>
      </p:sp>
      <p:sp>
        <p:nvSpPr>
          <p:cNvPr id="13" name="Rectangle 12">
            <a:extLst>
              <a:ext uri="{FF2B5EF4-FFF2-40B4-BE49-F238E27FC236}">
                <a16:creationId xmlns:a16="http://schemas.microsoft.com/office/drawing/2014/main" id="{2E0A272B-BEB1-FF91-BFDA-4C252F4CFAF3}"/>
              </a:ext>
            </a:extLst>
          </p:cNvPr>
          <p:cNvSpPr/>
          <p:nvPr/>
        </p:nvSpPr>
        <p:spPr>
          <a:xfrm>
            <a:off x="99630" y="1967453"/>
            <a:ext cx="3523609" cy="127116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Blood travels to the kidneys, where it is filtered to remove urea, extra water and salts. </a:t>
            </a:r>
          </a:p>
        </p:txBody>
      </p:sp>
      <p:sp>
        <p:nvSpPr>
          <p:cNvPr id="14" name="Arrow: Down 13" descr="arrow">
            <a:extLst>
              <a:ext uri="{FF2B5EF4-FFF2-40B4-BE49-F238E27FC236}">
                <a16:creationId xmlns:a16="http://schemas.microsoft.com/office/drawing/2014/main" id="{9EFC4A1A-8AFD-F0DD-4F73-1FDB4F8E7980}"/>
              </a:ext>
            </a:extLst>
          </p:cNvPr>
          <p:cNvSpPr/>
          <p:nvPr/>
        </p:nvSpPr>
        <p:spPr>
          <a:xfrm>
            <a:off x="1596556" y="3244712"/>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1E32D77E-1E38-A8A4-88CB-36E7149C2F32}"/>
              </a:ext>
            </a:extLst>
          </p:cNvPr>
          <p:cNvSpPr/>
          <p:nvPr/>
        </p:nvSpPr>
        <p:spPr>
          <a:xfrm>
            <a:off x="99629" y="3583391"/>
            <a:ext cx="3523609" cy="91437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Urine travels through the ureters into the bladder.</a:t>
            </a:r>
          </a:p>
        </p:txBody>
      </p:sp>
      <p:sp>
        <p:nvSpPr>
          <p:cNvPr id="16" name="Arrow: Down 15" descr="arrow">
            <a:extLst>
              <a:ext uri="{FF2B5EF4-FFF2-40B4-BE49-F238E27FC236}">
                <a16:creationId xmlns:a16="http://schemas.microsoft.com/office/drawing/2014/main" id="{185C68FC-011A-007C-C1A9-1CA587391EDF}"/>
              </a:ext>
            </a:extLst>
          </p:cNvPr>
          <p:cNvSpPr/>
          <p:nvPr/>
        </p:nvSpPr>
        <p:spPr>
          <a:xfrm>
            <a:off x="1623868" y="4503861"/>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A4C564F8-5E22-89EF-547D-08EF4200C5CA}"/>
              </a:ext>
            </a:extLst>
          </p:cNvPr>
          <p:cNvSpPr/>
          <p:nvPr/>
        </p:nvSpPr>
        <p:spPr>
          <a:xfrm>
            <a:off x="126942" y="4822753"/>
            <a:ext cx="3523609" cy="69785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Urine is stored in the bladder.</a:t>
            </a:r>
          </a:p>
        </p:txBody>
      </p:sp>
      <p:sp>
        <p:nvSpPr>
          <p:cNvPr id="18" name="Arrow: Down 17" descr="arrow">
            <a:extLst>
              <a:ext uri="{FF2B5EF4-FFF2-40B4-BE49-F238E27FC236}">
                <a16:creationId xmlns:a16="http://schemas.microsoft.com/office/drawing/2014/main" id="{BCF8B52C-2DC6-60CA-1D21-F38539FEA56D}"/>
              </a:ext>
            </a:extLst>
          </p:cNvPr>
          <p:cNvSpPr/>
          <p:nvPr/>
        </p:nvSpPr>
        <p:spPr>
          <a:xfrm>
            <a:off x="1604818" y="5535562"/>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404A0130-5271-948A-8560-4A6C31234C0E}"/>
              </a:ext>
            </a:extLst>
          </p:cNvPr>
          <p:cNvSpPr/>
          <p:nvPr/>
        </p:nvSpPr>
        <p:spPr>
          <a:xfrm>
            <a:off x="107892" y="5837506"/>
            <a:ext cx="3523609" cy="91437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Urine is excreted from the body through the urethra.</a:t>
            </a:r>
          </a:p>
        </p:txBody>
      </p:sp>
      <p:cxnSp>
        <p:nvCxnSpPr>
          <p:cNvPr id="12" name="Straight Arrow Connector 11">
            <a:extLst>
              <a:ext uri="{FF2B5EF4-FFF2-40B4-BE49-F238E27FC236}">
                <a16:creationId xmlns:a16="http://schemas.microsoft.com/office/drawing/2014/main" id="{FC47C701-2420-63DD-2756-8B4B5598A103}"/>
              </a:ext>
              <a:ext uri="{C183D7F6-B498-43B3-948B-1728B52AA6E4}">
                <adec:decorative xmlns:adec="http://schemas.microsoft.com/office/drawing/2017/decorative" val="1"/>
              </a:ext>
            </a:extLst>
          </p:cNvPr>
          <p:cNvCxnSpPr>
            <a:cxnSpLocks/>
          </p:cNvCxnSpPr>
          <p:nvPr/>
        </p:nvCxnSpPr>
        <p:spPr>
          <a:xfrm flipV="1">
            <a:off x="6855824" y="1311622"/>
            <a:ext cx="1945641" cy="146445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C460B1FC-9ABB-3901-9766-FB22594FFE6A}"/>
              </a:ext>
            </a:extLst>
          </p:cNvPr>
          <p:cNvSpPr/>
          <p:nvPr/>
        </p:nvSpPr>
        <p:spPr>
          <a:xfrm>
            <a:off x="8510441" y="982519"/>
            <a:ext cx="3523610" cy="5456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1. The skin</a:t>
            </a:r>
          </a:p>
        </p:txBody>
      </p:sp>
      <p:sp>
        <p:nvSpPr>
          <p:cNvPr id="21" name="Rectangle 20">
            <a:extLst>
              <a:ext uri="{FF2B5EF4-FFF2-40B4-BE49-F238E27FC236}">
                <a16:creationId xmlns:a16="http://schemas.microsoft.com/office/drawing/2014/main" id="{0AA3C422-8C4D-8623-794F-C1353218C035}"/>
              </a:ext>
            </a:extLst>
          </p:cNvPr>
          <p:cNvSpPr/>
          <p:nvPr/>
        </p:nvSpPr>
        <p:spPr>
          <a:xfrm>
            <a:off x="8513157" y="1605039"/>
            <a:ext cx="3523609" cy="109437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The skin contains many sweat glands, which release sweat.</a:t>
            </a:r>
          </a:p>
        </p:txBody>
      </p:sp>
      <p:sp>
        <p:nvSpPr>
          <p:cNvPr id="22" name="Arrow: Down 21" descr="arrow">
            <a:extLst>
              <a:ext uri="{FF2B5EF4-FFF2-40B4-BE49-F238E27FC236}">
                <a16:creationId xmlns:a16="http://schemas.microsoft.com/office/drawing/2014/main" id="{9619811D-9AE6-29ED-6F90-751E9EA87B3C}"/>
              </a:ext>
            </a:extLst>
          </p:cNvPr>
          <p:cNvSpPr/>
          <p:nvPr/>
        </p:nvSpPr>
        <p:spPr>
          <a:xfrm>
            <a:off x="10092245" y="2715914"/>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DFB91400-6E54-0333-A5A8-01A2DCDCA50A}"/>
              </a:ext>
            </a:extLst>
          </p:cNvPr>
          <p:cNvSpPr/>
          <p:nvPr/>
        </p:nvSpPr>
        <p:spPr>
          <a:xfrm>
            <a:off x="8472281" y="3053953"/>
            <a:ext cx="3523609" cy="91437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When sweat is released, water, urea and salts are excreted.</a:t>
            </a:r>
          </a:p>
        </p:txBody>
      </p:sp>
      <p:cxnSp>
        <p:nvCxnSpPr>
          <p:cNvPr id="25" name="Straight Arrow Connector 24">
            <a:extLst>
              <a:ext uri="{FF2B5EF4-FFF2-40B4-BE49-F238E27FC236}">
                <a16:creationId xmlns:a16="http://schemas.microsoft.com/office/drawing/2014/main" id="{1FB0CDCF-B599-1A2B-3CB1-127E8B4AF982}"/>
              </a:ext>
              <a:ext uri="{C183D7F6-B498-43B3-948B-1728B52AA6E4}">
                <adec:decorative xmlns:adec="http://schemas.microsoft.com/office/drawing/2017/decorative" val="1"/>
              </a:ext>
            </a:extLst>
          </p:cNvPr>
          <p:cNvCxnSpPr>
            <a:cxnSpLocks/>
          </p:cNvCxnSpPr>
          <p:nvPr/>
        </p:nvCxnSpPr>
        <p:spPr>
          <a:xfrm>
            <a:off x="6459547" y="3477214"/>
            <a:ext cx="2394167" cy="69149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313340DD-15C1-8814-4E15-1E148FDB734D}"/>
              </a:ext>
            </a:extLst>
          </p:cNvPr>
          <p:cNvSpPr/>
          <p:nvPr/>
        </p:nvSpPr>
        <p:spPr>
          <a:xfrm>
            <a:off x="8472281" y="4052872"/>
            <a:ext cx="3523609" cy="5456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a:t>2. The lungs</a:t>
            </a:r>
          </a:p>
        </p:txBody>
      </p:sp>
      <p:sp>
        <p:nvSpPr>
          <p:cNvPr id="31" name="Rectangle 30">
            <a:extLst>
              <a:ext uri="{FF2B5EF4-FFF2-40B4-BE49-F238E27FC236}">
                <a16:creationId xmlns:a16="http://schemas.microsoft.com/office/drawing/2014/main" id="{563CC217-54A8-6C82-7416-A5103EB3C60A}"/>
              </a:ext>
            </a:extLst>
          </p:cNvPr>
          <p:cNvSpPr/>
          <p:nvPr/>
        </p:nvSpPr>
        <p:spPr>
          <a:xfrm>
            <a:off x="8472282" y="4648512"/>
            <a:ext cx="3523609" cy="91437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Carbon dioxide is produced as a waste via cellular respiration.</a:t>
            </a:r>
          </a:p>
        </p:txBody>
      </p:sp>
      <p:sp>
        <p:nvSpPr>
          <p:cNvPr id="32" name="Arrow: Down 31" descr="arrow">
            <a:extLst>
              <a:ext uri="{FF2B5EF4-FFF2-40B4-BE49-F238E27FC236}">
                <a16:creationId xmlns:a16="http://schemas.microsoft.com/office/drawing/2014/main" id="{E0ADF85C-9545-3C1B-CE13-17917AE4DAF7}"/>
              </a:ext>
            </a:extLst>
          </p:cNvPr>
          <p:cNvSpPr/>
          <p:nvPr/>
        </p:nvSpPr>
        <p:spPr>
          <a:xfrm>
            <a:off x="9990649" y="5568367"/>
            <a:ext cx="360000" cy="288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71206953-67A5-7679-B412-2015B8070B2B}"/>
              </a:ext>
            </a:extLst>
          </p:cNvPr>
          <p:cNvSpPr/>
          <p:nvPr/>
        </p:nvSpPr>
        <p:spPr>
          <a:xfrm>
            <a:off x="8472281" y="5875454"/>
            <a:ext cx="3523609" cy="91437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800">
                <a:solidFill>
                  <a:schemeClr val="tx1"/>
                </a:solidFill>
              </a:rPr>
              <a:t>The lungs remove carbon dioxide during exhalation.</a:t>
            </a:r>
          </a:p>
        </p:txBody>
      </p:sp>
      <p:sp>
        <p:nvSpPr>
          <p:cNvPr id="3" name="TextBox 2">
            <a:extLst>
              <a:ext uri="{FF2B5EF4-FFF2-40B4-BE49-F238E27FC236}">
                <a16:creationId xmlns:a16="http://schemas.microsoft.com/office/drawing/2014/main" id="{B1E2F4E5-F440-4619-DF56-5E28CE2B481B}"/>
              </a:ext>
              <a:ext uri="{C183D7F6-B498-43B3-948B-1728B52AA6E4}">
                <adec:decorative xmlns:adec="http://schemas.microsoft.com/office/drawing/2017/decorative" val="1"/>
              </a:ext>
            </a:extLst>
          </p:cNvPr>
          <p:cNvSpPr txBox="1"/>
          <p:nvPr/>
        </p:nvSpPr>
        <p:spPr>
          <a:xfrm>
            <a:off x="9990649" y="-49137"/>
            <a:ext cx="2201351" cy="1049133"/>
          </a:xfrm>
          <a:prstGeom prst="rect">
            <a:avLst/>
          </a:prstGeom>
          <a:noFill/>
        </p:spPr>
        <p:txBody>
          <a:bodyPr wrap="square">
            <a:spAutoFit/>
          </a:bodyPr>
          <a:lstStyle/>
          <a:p>
            <a:pPr>
              <a:lnSpc>
                <a:spcPct val="150000"/>
              </a:lnSpc>
              <a:spcBef>
                <a:spcPts val="1200"/>
              </a:spcBef>
              <a:buNone/>
            </a:pPr>
            <a:r>
              <a:rPr lang="en-AU" sz="850" dirty="0">
                <a:effectLst/>
                <a:latin typeface="Arial" panose="020B0604020202020204" pitchFamily="34" charset="0"/>
                <a:ea typeface="Calibri" panose="020F0502020204030204" pitchFamily="34" charset="0"/>
              </a:rPr>
              <a:t>This work has been generated using </a:t>
            </a:r>
            <a:r>
              <a:rPr lang="en-AU" sz="850" u="sng" dirty="0">
                <a:solidFill>
                  <a:srgbClr val="001C4A"/>
                </a:solidFill>
                <a:effectLst/>
                <a:latin typeface="Arial" panose="020B0604020202020204" pitchFamily="34" charset="0"/>
                <a:ea typeface="Calibri" panose="020F0502020204030204" pitchFamily="34" charset="0"/>
                <a:hlinkClick r:id="rId4"/>
              </a:rPr>
              <a:t>BioRender.com</a:t>
            </a:r>
            <a:r>
              <a:rPr lang="en-AU" sz="85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Tree>
    <p:extLst>
      <p:ext uri="{BB962C8B-B14F-4D97-AF65-F5344CB8AC3E}">
        <p14:creationId xmlns:p14="http://schemas.microsoft.com/office/powerpoint/2010/main" val="4339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3" grpId="0" animBg="1"/>
      <p:bldP spid="14" grpId="0" animBg="1"/>
      <p:bldP spid="15" grpId="0" animBg="1"/>
      <p:bldP spid="16" grpId="0" animBg="1"/>
      <p:bldP spid="17" grpId="0" animBg="1"/>
      <p:bldP spid="18" grpId="0" animBg="1"/>
      <p:bldP spid="19" grpId="0" animBg="1"/>
      <p:bldP spid="10" grpId="0" animBg="1"/>
      <p:bldP spid="21" grpId="0" animBg="1"/>
      <p:bldP spid="22" grpId="0" animBg="1"/>
      <p:bldP spid="23" grpId="0" animBg="1"/>
      <p:bldP spid="24" grpId="0" animBg="1"/>
      <p:bldP spid="31" grpId="0" animBg="1"/>
      <p:bldP spid="32" grpId="0" animBg="1"/>
      <p:bldP spid="3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99CAD9-C67D-3A36-45F7-7783E7D168FB}"/>
              </a:ext>
            </a:extLst>
          </p:cNvPr>
          <p:cNvSpPr>
            <a:spLocks noGrp="1"/>
          </p:cNvSpPr>
          <p:nvPr>
            <p:ph type="title"/>
          </p:nvPr>
        </p:nvSpPr>
        <p:spPr/>
        <p:txBody>
          <a:bodyPr/>
          <a:lstStyle/>
          <a:p>
            <a:r>
              <a:rPr lang="en-AU"/>
              <a:t>1.5 Checkpoint 2</a:t>
            </a:r>
          </a:p>
        </p:txBody>
      </p:sp>
      <p:sp>
        <p:nvSpPr>
          <p:cNvPr id="13" name="Text Placeholder 12">
            <a:extLst>
              <a:ext uri="{FF2B5EF4-FFF2-40B4-BE49-F238E27FC236}">
                <a16:creationId xmlns:a16="http://schemas.microsoft.com/office/drawing/2014/main" id="{6B059FA3-26BA-F3B5-623C-4EC8AD346CCB}"/>
              </a:ext>
            </a:extLst>
          </p:cNvPr>
          <p:cNvSpPr>
            <a:spLocks noGrp="1"/>
          </p:cNvSpPr>
          <p:nvPr>
            <p:ph type="body" sz="quarter" idx="18"/>
          </p:nvPr>
        </p:nvSpPr>
        <p:spPr/>
        <p:txBody>
          <a:bodyPr/>
          <a:lstStyle/>
          <a:p>
            <a:r>
              <a:rPr lang="en-AU"/>
              <a:t>Complete the cloze passage in your book.</a:t>
            </a:r>
          </a:p>
        </p:txBody>
      </p:sp>
      <p:sp>
        <p:nvSpPr>
          <p:cNvPr id="14" name="TextBox 13">
            <a:extLst>
              <a:ext uri="{FF2B5EF4-FFF2-40B4-BE49-F238E27FC236}">
                <a16:creationId xmlns:a16="http://schemas.microsoft.com/office/drawing/2014/main" id="{EF6227F6-DA50-1F93-3DF4-83A9E1A3BF40}"/>
              </a:ext>
            </a:extLst>
          </p:cNvPr>
          <p:cNvSpPr txBox="1"/>
          <p:nvPr/>
        </p:nvSpPr>
        <p:spPr>
          <a:xfrm>
            <a:off x="153407" y="1687681"/>
            <a:ext cx="11846335" cy="950202"/>
          </a:xfrm>
          <a:prstGeom prst="rect">
            <a:avLst/>
          </a:prstGeom>
          <a:solidFill>
            <a:schemeClr val="bg1"/>
          </a:solidFill>
          <a:ln w="12700">
            <a:noFill/>
          </a:ln>
        </p:spPr>
        <p:txBody>
          <a:bodyPr wrap="square" lIns="72000" tIns="144000" rIns="72000" bIns="144000" rtlCol="0" anchor="ctr" anchorCtr="0">
            <a:noAutofit/>
          </a:bodyPr>
          <a:lstStyle/>
          <a:p>
            <a:pPr algn="l">
              <a:lnSpc>
                <a:spcPct val="110000"/>
              </a:lnSpc>
            </a:pPr>
            <a:r>
              <a:rPr lang="en-AU" sz="1800" b="1" dirty="0">
                <a:latin typeface="Arial" panose="020B0604020202020204" pitchFamily="34" charset="0"/>
                <a:cs typeface="Arial" panose="020B0604020202020204" pitchFamily="34" charset="0"/>
              </a:rPr>
              <a:t>Word bank:  </a:t>
            </a:r>
            <a:r>
              <a:rPr lang="en-AU" sz="1800" dirty="0">
                <a:latin typeface="Arial" panose="020B0604020202020204" pitchFamily="34" charset="0"/>
                <a:cs typeface="Arial" panose="020B0604020202020204" pitchFamily="34" charset="0"/>
              </a:rPr>
              <a:t>carbon dioxide 		nutrients		excretory	kidneys	water       lungs		removed	skin	  	  sweat		  	 urea	         		ureters   	       sugar		urine			waste</a:t>
            </a:r>
          </a:p>
        </p:txBody>
      </p:sp>
      <p:sp>
        <p:nvSpPr>
          <p:cNvPr id="16" name="TextBox 15">
            <a:extLst>
              <a:ext uri="{FF2B5EF4-FFF2-40B4-BE49-F238E27FC236}">
                <a16:creationId xmlns:a16="http://schemas.microsoft.com/office/drawing/2014/main" id="{488AC036-723A-B58A-0124-B57C5313DB5F}"/>
              </a:ext>
            </a:extLst>
          </p:cNvPr>
          <p:cNvSpPr txBox="1"/>
          <p:nvPr/>
        </p:nvSpPr>
        <p:spPr>
          <a:xfrm>
            <a:off x="153407" y="2667686"/>
            <a:ext cx="12038593" cy="3728649"/>
          </a:xfrm>
          <a:prstGeom prst="rect">
            <a:avLst/>
          </a:prstGeom>
          <a:noFill/>
        </p:spPr>
        <p:txBody>
          <a:bodyPr wrap="square">
            <a:spAutoFit/>
          </a:bodyPr>
          <a:lstStyle/>
          <a:p>
            <a:pPr>
              <a:lnSpc>
                <a:spcPct val="150000"/>
              </a:lnSpc>
            </a:pPr>
            <a:r>
              <a:rPr lang="en-AU" sz="2000"/>
              <a:t>The __________   system is designed to remove  _______  from our bodies, with the _______     , skin, and lungs all playing crucial roles in this process. The kidneys filter the blood to remove ________, excess salt, and water, which are then converted into ________. This urine travels through tubes known as __________ to the bladder, a muscular organ that stores urine until it is expelled. </a:t>
            </a:r>
          </a:p>
          <a:p>
            <a:pPr>
              <a:lnSpc>
                <a:spcPct val="150000"/>
              </a:lnSpc>
            </a:pPr>
            <a:r>
              <a:rPr lang="en-AU" sz="2000"/>
              <a:t>The ________ helps remove waste through __________, which contains water, salts, and small amounts of urea. </a:t>
            </a:r>
          </a:p>
          <a:p>
            <a:pPr>
              <a:lnSpc>
                <a:spcPct val="150000"/>
              </a:lnSpc>
            </a:pPr>
            <a:r>
              <a:rPr lang="en-AU" sz="2000"/>
              <a:t>Additionally, the ________ expel _______________, a waste product of breathing, when we exhale. Together, these organs work to maintain overall health by removing waste products from the body.</a:t>
            </a:r>
          </a:p>
        </p:txBody>
      </p:sp>
      <p:sp>
        <p:nvSpPr>
          <p:cNvPr id="17" name="Rectangle: Rounded Corners 16">
            <a:extLst>
              <a:ext uri="{FF2B5EF4-FFF2-40B4-BE49-F238E27FC236}">
                <a16:creationId xmlns:a16="http://schemas.microsoft.com/office/drawing/2014/main" id="{970EDCBF-4126-F31B-32A3-C1C6952C4209}"/>
              </a:ext>
            </a:extLst>
          </p:cNvPr>
          <p:cNvSpPr/>
          <p:nvPr/>
        </p:nvSpPr>
        <p:spPr>
          <a:xfrm>
            <a:off x="744104" y="2743829"/>
            <a:ext cx="1575952"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excretory</a:t>
            </a:r>
          </a:p>
        </p:txBody>
      </p:sp>
      <p:sp>
        <p:nvSpPr>
          <p:cNvPr id="18" name="Rectangle: Rounded Corners 17">
            <a:extLst>
              <a:ext uri="{FF2B5EF4-FFF2-40B4-BE49-F238E27FC236}">
                <a16:creationId xmlns:a16="http://schemas.microsoft.com/office/drawing/2014/main" id="{45AC9A35-A4FA-7227-32EE-B759A9790550}"/>
              </a:ext>
            </a:extLst>
          </p:cNvPr>
          <p:cNvSpPr/>
          <p:nvPr/>
        </p:nvSpPr>
        <p:spPr>
          <a:xfrm>
            <a:off x="5816847" y="2743829"/>
            <a:ext cx="1150010"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waste</a:t>
            </a:r>
          </a:p>
        </p:txBody>
      </p:sp>
      <p:sp>
        <p:nvSpPr>
          <p:cNvPr id="19" name="Rectangle: Rounded Corners 18">
            <a:extLst>
              <a:ext uri="{FF2B5EF4-FFF2-40B4-BE49-F238E27FC236}">
                <a16:creationId xmlns:a16="http://schemas.microsoft.com/office/drawing/2014/main" id="{DE4F55AB-5FC5-F37F-909B-074341894778}"/>
              </a:ext>
            </a:extLst>
          </p:cNvPr>
          <p:cNvSpPr/>
          <p:nvPr/>
        </p:nvSpPr>
        <p:spPr>
          <a:xfrm>
            <a:off x="9821452" y="2743829"/>
            <a:ext cx="1273519"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kidneys</a:t>
            </a:r>
          </a:p>
        </p:txBody>
      </p:sp>
      <p:sp>
        <p:nvSpPr>
          <p:cNvPr id="20" name="Rectangle: Rounded Corners 19">
            <a:extLst>
              <a:ext uri="{FF2B5EF4-FFF2-40B4-BE49-F238E27FC236}">
                <a16:creationId xmlns:a16="http://schemas.microsoft.com/office/drawing/2014/main" id="{22F1F8F7-445B-BB70-EF04-F953F6B735C5}"/>
              </a:ext>
            </a:extLst>
          </p:cNvPr>
          <p:cNvSpPr/>
          <p:nvPr/>
        </p:nvSpPr>
        <p:spPr>
          <a:xfrm>
            <a:off x="10089966" y="3219376"/>
            <a:ext cx="1144091"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urea</a:t>
            </a:r>
          </a:p>
        </p:txBody>
      </p:sp>
      <p:sp>
        <p:nvSpPr>
          <p:cNvPr id="21" name="Rectangle: Rounded Corners 20">
            <a:extLst>
              <a:ext uri="{FF2B5EF4-FFF2-40B4-BE49-F238E27FC236}">
                <a16:creationId xmlns:a16="http://schemas.microsoft.com/office/drawing/2014/main" id="{28EFC331-E117-099A-2AEB-664AD822414D}"/>
              </a:ext>
            </a:extLst>
          </p:cNvPr>
          <p:cNvSpPr/>
          <p:nvPr/>
        </p:nvSpPr>
        <p:spPr>
          <a:xfrm>
            <a:off x="6236426" y="3662322"/>
            <a:ext cx="1150010"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urine</a:t>
            </a:r>
          </a:p>
        </p:txBody>
      </p:sp>
      <p:sp>
        <p:nvSpPr>
          <p:cNvPr id="22" name="Rectangle: Rounded Corners 21">
            <a:extLst>
              <a:ext uri="{FF2B5EF4-FFF2-40B4-BE49-F238E27FC236}">
                <a16:creationId xmlns:a16="http://schemas.microsoft.com/office/drawing/2014/main" id="{F3F2E354-3F84-5AC8-E49E-E6173BDB9F8B}"/>
              </a:ext>
            </a:extLst>
          </p:cNvPr>
          <p:cNvSpPr/>
          <p:nvPr/>
        </p:nvSpPr>
        <p:spPr>
          <a:xfrm>
            <a:off x="597627" y="4119004"/>
            <a:ext cx="1405344"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ureters</a:t>
            </a:r>
          </a:p>
        </p:txBody>
      </p:sp>
      <p:sp>
        <p:nvSpPr>
          <p:cNvPr id="23" name="Rectangle: Rounded Corners 22">
            <a:extLst>
              <a:ext uri="{FF2B5EF4-FFF2-40B4-BE49-F238E27FC236}">
                <a16:creationId xmlns:a16="http://schemas.microsoft.com/office/drawing/2014/main" id="{19F34F1B-37B6-CF06-0E59-9C7D1B2646CE}"/>
              </a:ext>
            </a:extLst>
          </p:cNvPr>
          <p:cNvSpPr/>
          <p:nvPr/>
        </p:nvSpPr>
        <p:spPr>
          <a:xfrm>
            <a:off x="744104" y="4577655"/>
            <a:ext cx="1128239"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skin</a:t>
            </a:r>
          </a:p>
        </p:txBody>
      </p:sp>
      <p:sp>
        <p:nvSpPr>
          <p:cNvPr id="24" name="Rectangle: Rounded Corners 23">
            <a:extLst>
              <a:ext uri="{FF2B5EF4-FFF2-40B4-BE49-F238E27FC236}">
                <a16:creationId xmlns:a16="http://schemas.microsoft.com/office/drawing/2014/main" id="{A4653463-4A54-E5B2-AE35-9D34134CA40D}"/>
              </a:ext>
            </a:extLst>
          </p:cNvPr>
          <p:cNvSpPr/>
          <p:nvPr/>
        </p:nvSpPr>
        <p:spPr>
          <a:xfrm>
            <a:off x="5223699" y="4577655"/>
            <a:ext cx="1394815"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sweat</a:t>
            </a:r>
          </a:p>
        </p:txBody>
      </p:sp>
      <p:sp>
        <p:nvSpPr>
          <p:cNvPr id="25" name="Rectangle: Rounded Corners 24">
            <a:extLst>
              <a:ext uri="{FF2B5EF4-FFF2-40B4-BE49-F238E27FC236}">
                <a16:creationId xmlns:a16="http://schemas.microsoft.com/office/drawing/2014/main" id="{8A95F20A-DA86-EB7A-79BA-8D44F1E40960}"/>
              </a:ext>
            </a:extLst>
          </p:cNvPr>
          <p:cNvSpPr/>
          <p:nvPr/>
        </p:nvSpPr>
        <p:spPr>
          <a:xfrm>
            <a:off x="2061027" y="5488502"/>
            <a:ext cx="1175659"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lungs</a:t>
            </a:r>
          </a:p>
        </p:txBody>
      </p:sp>
      <p:sp>
        <p:nvSpPr>
          <p:cNvPr id="26" name="Rectangle: Rounded Corners 25">
            <a:extLst>
              <a:ext uri="{FF2B5EF4-FFF2-40B4-BE49-F238E27FC236}">
                <a16:creationId xmlns:a16="http://schemas.microsoft.com/office/drawing/2014/main" id="{540DEE38-6B69-51FD-1400-5C9CC9E34AA8}"/>
              </a:ext>
            </a:extLst>
          </p:cNvPr>
          <p:cNvSpPr/>
          <p:nvPr/>
        </p:nvSpPr>
        <p:spPr>
          <a:xfrm>
            <a:off x="3961643" y="5499948"/>
            <a:ext cx="2090815" cy="370376"/>
          </a:xfrm>
          <a:prstGeom prst="round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2000" b="1">
                <a:solidFill>
                  <a:schemeClr val="tx1"/>
                </a:solidFill>
              </a:rPr>
              <a:t>carbon dioxide</a:t>
            </a:r>
          </a:p>
        </p:txBody>
      </p:sp>
      <p:sp>
        <p:nvSpPr>
          <p:cNvPr id="2" name="Slide Number Placeholder 1">
            <a:extLst>
              <a:ext uri="{FF2B5EF4-FFF2-40B4-BE49-F238E27FC236}">
                <a16:creationId xmlns:a16="http://schemas.microsoft.com/office/drawing/2014/main" id="{09B1D3B0-CD83-4D58-1331-DD9ADF29E4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414376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1.6 Working together</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descr="This table contains the learning intentions and success criteria for this learning sequence.">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387816871"/>
              </p:ext>
            </p:extLst>
          </p:nvPr>
        </p:nvGraphicFramePr>
        <p:xfrm>
          <a:off x="223068" y="1632166"/>
          <a:ext cx="11745863" cy="5094800"/>
        </p:xfrm>
        <a:graphic>
          <a:graphicData uri="http://schemas.openxmlformats.org/drawingml/2006/table">
            <a:tbl>
              <a:tblPr firstRow="1">
                <a:tableStyleId>{B301B821-A1FF-4177-AEE7-76D212191A09}</a:tableStyleId>
              </a:tblPr>
              <a:tblGrid>
                <a:gridCol w="4189906">
                  <a:extLst>
                    <a:ext uri="{9D8B030D-6E8A-4147-A177-3AD203B41FA5}">
                      <a16:colId xmlns:a16="http://schemas.microsoft.com/office/drawing/2014/main" val="3623447875"/>
                    </a:ext>
                  </a:extLst>
                </a:gridCol>
                <a:gridCol w="7555957">
                  <a:extLst>
                    <a:ext uri="{9D8B030D-6E8A-4147-A177-3AD203B41FA5}">
                      <a16:colId xmlns:a16="http://schemas.microsoft.com/office/drawing/2014/main" val="3573327086"/>
                    </a:ext>
                  </a:extLst>
                </a:gridCol>
              </a:tblGrid>
              <a:tr h="400168">
                <a:tc>
                  <a:txBody>
                    <a:bodyPr/>
                    <a:lstStyle/>
                    <a:p>
                      <a:r>
                        <a:rPr lang="en-AU" sz="15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5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521685">
                <a:tc>
                  <a:txBody>
                    <a:bodyPr/>
                    <a:lstStyle/>
                    <a:p>
                      <a:pPr marL="285750" indent="-285750">
                        <a:lnSpc>
                          <a:spcPct val="150000"/>
                        </a:lnSpc>
                        <a:buFont typeface="Arial" panose="020B0604020202020204" pitchFamily="34" charset="0"/>
                        <a:buChar char="•"/>
                      </a:pPr>
                      <a:r>
                        <a:rPr lang="en-AU" sz="1500" kern="1200" dirty="0">
                          <a:solidFill>
                            <a:schemeClr val="dk1"/>
                          </a:solidFill>
                          <a:effectLst/>
                          <a:latin typeface="+mn-lt"/>
                          <a:ea typeface="+mn-ea"/>
                          <a:cs typeface="+mn-cs"/>
                        </a:rPr>
                        <a:t>to describe how body systems function</a:t>
                      </a:r>
                      <a:endParaRPr lang="en-AU" sz="15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500" dirty="0">
                          <a:latin typeface="Arial" panose="020B0604020202020204" pitchFamily="34" charset="0"/>
                          <a:cs typeface="Arial" panose="020B0604020202020204" pitchFamily="34" charset="0"/>
                        </a:rPr>
                        <a:t>identify the needs of humans as multicellular organisms: including their intake of oxygen and nutrients and excretion of wastes</a:t>
                      </a:r>
                    </a:p>
                    <a:p>
                      <a:pPr marL="285750" indent="-285750">
                        <a:lnSpc>
                          <a:spcPct val="150000"/>
                        </a:lnSpc>
                        <a:buFont typeface="Arial" panose="020B0604020202020204" pitchFamily="34" charset="0"/>
                        <a:buChar char="•"/>
                      </a:pPr>
                      <a:r>
                        <a:rPr lang="en-AU" sz="1500" dirty="0">
                          <a:latin typeface="Arial" panose="020B0604020202020204" pitchFamily="34" charset="0"/>
                          <a:cs typeface="Arial" panose="020B0604020202020204" pitchFamily="34" charset="0"/>
                        </a:rPr>
                        <a:t>recall the role and purpose of the respiratory system, circulatory system, digestive system, excretory system and their components</a:t>
                      </a:r>
                    </a:p>
                    <a:p>
                      <a:pPr marL="285750" indent="-285750">
                        <a:lnSpc>
                          <a:spcPct val="150000"/>
                        </a:lnSpc>
                        <a:buFont typeface="Arial" panose="020B0604020202020204" pitchFamily="34" charset="0"/>
                        <a:buChar char="•"/>
                      </a:pPr>
                      <a:r>
                        <a:rPr lang="en-AU" sz="1500" dirty="0">
                          <a:latin typeface="Arial" panose="020B0604020202020204" pitchFamily="34" charset="0"/>
                          <a:cs typeface="Arial" panose="020B0604020202020204" pitchFamily="34" charset="0"/>
                        </a:rPr>
                        <a:t>outline the requirements provided by each body system, for example digestive system provides nutrients</a:t>
                      </a:r>
                    </a:p>
                    <a:p>
                      <a:pPr marL="285750" indent="-285750">
                        <a:lnSpc>
                          <a:spcPct val="150000"/>
                        </a:lnSpc>
                        <a:buFont typeface="Arial" panose="020B0604020202020204" pitchFamily="34" charset="0"/>
                        <a:buChar char="•"/>
                      </a:pPr>
                      <a:r>
                        <a:rPr lang="en-AU" sz="1500" dirty="0">
                          <a:latin typeface="Arial" panose="020B0604020202020204" pitchFamily="34" charset="0"/>
                          <a:cs typeface="Arial" panose="020B0604020202020204" pitchFamily="34" charset="0"/>
                        </a:rPr>
                        <a:t>describe how components of the systems work together</a:t>
                      </a:r>
                    </a:p>
                    <a:p>
                      <a:pPr marL="285750" indent="-285750">
                        <a:lnSpc>
                          <a:spcPct val="150000"/>
                        </a:lnSpc>
                        <a:buFont typeface="Arial" panose="020B0604020202020204" pitchFamily="34" charset="0"/>
                        <a:buChar char="•"/>
                      </a:pPr>
                      <a:endParaRPr lang="en-AU" sz="15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902346">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500">
                          <a:latin typeface="Arial" panose="020B0604020202020204" pitchFamily="34" charset="0"/>
                          <a:cs typeface="Arial" panose="020B0604020202020204" pitchFamily="34" charset="0"/>
                        </a:rPr>
                        <a:t>to communicate scientific ideas in a written text.</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500" dirty="0">
                          <a:latin typeface="Arial" panose="020B0604020202020204" pitchFamily="34" charset="0"/>
                          <a:cs typeface="Arial" panose="020B0604020202020204" pitchFamily="34" charset="0"/>
                        </a:rPr>
                        <a:t>construct a written text to communicate the interactions between body systems and their components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500" kern="1200" dirty="0">
                          <a:solidFill>
                            <a:schemeClr val="dk1"/>
                          </a:solidFill>
                          <a:effectLst/>
                          <a:latin typeface="+mn-lt"/>
                          <a:ea typeface="+mn-ea"/>
                          <a:cs typeface="+mn-cs"/>
                        </a:rPr>
                        <a:t>use relevant and precise scientific terminology in a written text.</a:t>
                      </a:r>
                      <a:endParaRPr lang="en-AU" sz="15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14243670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64FC47-1C12-F48E-A552-934127D9B7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
        <p:nvSpPr>
          <p:cNvPr id="6" name="Title 5">
            <a:extLst>
              <a:ext uri="{FF2B5EF4-FFF2-40B4-BE49-F238E27FC236}">
                <a16:creationId xmlns:a16="http://schemas.microsoft.com/office/drawing/2014/main" id="{FE7A9C8E-44E6-7690-4AA4-C6AB273B2334}"/>
              </a:ext>
            </a:extLst>
          </p:cNvPr>
          <p:cNvSpPr>
            <a:spLocks noGrp="1"/>
          </p:cNvSpPr>
          <p:nvPr>
            <p:ph type="title"/>
          </p:nvPr>
        </p:nvSpPr>
        <p:spPr/>
        <p:txBody>
          <a:bodyPr/>
          <a:lstStyle/>
          <a:p>
            <a:r>
              <a:rPr lang="en-AU"/>
              <a:t>1.6 What do our bodies need?</a:t>
            </a:r>
          </a:p>
        </p:txBody>
      </p:sp>
      <p:pic>
        <p:nvPicPr>
          <p:cNvPr id="9" name="Picture Placeholder 8" descr="Two human bodies with main organs showing">
            <a:extLst>
              <a:ext uri="{FF2B5EF4-FFF2-40B4-BE49-F238E27FC236}">
                <a16:creationId xmlns:a16="http://schemas.microsoft.com/office/drawing/2014/main" id="{11A98E57-7E16-D7FA-2E90-727C575B212D}"/>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a:stretch>
            <a:fillRect/>
          </a:stretch>
        </p:blipFill>
        <p:spPr>
          <a:xfrm>
            <a:off x="2504661" y="1500124"/>
            <a:ext cx="5918758" cy="4814518"/>
          </a:xfrm>
        </p:spPr>
      </p:pic>
      <p:sp>
        <p:nvSpPr>
          <p:cNvPr id="10" name="TextBox 9">
            <a:extLst>
              <a:ext uri="{FF2B5EF4-FFF2-40B4-BE49-F238E27FC236}">
                <a16:creationId xmlns:a16="http://schemas.microsoft.com/office/drawing/2014/main" id="{3643CF4F-7B36-323A-CCDF-75065905FF2C}"/>
              </a:ext>
              <a:ext uri="{C183D7F6-B498-43B3-948B-1728B52AA6E4}">
                <adec:decorative xmlns:adec="http://schemas.microsoft.com/office/drawing/2017/decorative" val="1"/>
              </a:ext>
            </a:extLst>
          </p:cNvPr>
          <p:cNvSpPr txBox="1"/>
          <p:nvPr/>
        </p:nvSpPr>
        <p:spPr>
          <a:xfrm>
            <a:off x="1039091" y="6458684"/>
            <a:ext cx="10804907" cy="294632"/>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4"/>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
        <p:nvSpPr>
          <p:cNvPr id="12" name="Arrow: Right 11">
            <a:extLst>
              <a:ext uri="{FF2B5EF4-FFF2-40B4-BE49-F238E27FC236}">
                <a16:creationId xmlns:a16="http://schemas.microsoft.com/office/drawing/2014/main" id="{BED8ADDA-8581-3C3B-3FF0-5F5704C3ADCF}"/>
              </a:ext>
            </a:extLst>
          </p:cNvPr>
          <p:cNvSpPr/>
          <p:nvPr/>
        </p:nvSpPr>
        <p:spPr>
          <a:xfrm>
            <a:off x="218661" y="2354923"/>
            <a:ext cx="2504661" cy="10137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nutrients</a:t>
            </a:r>
          </a:p>
        </p:txBody>
      </p:sp>
      <p:sp>
        <p:nvSpPr>
          <p:cNvPr id="13" name="Arrow: Right 12">
            <a:extLst>
              <a:ext uri="{FF2B5EF4-FFF2-40B4-BE49-F238E27FC236}">
                <a16:creationId xmlns:a16="http://schemas.microsoft.com/office/drawing/2014/main" id="{A0433063-D02F-6F82-C496-2B52CCFC50B0}"/>
              </a:ext>
            </a:extLst>
          </p:cNvPr>
          <p:cNvSpPr/>
          <p:nvPr/>
        </p:nvSpPr>
        <p:spPr>
          <a:xfrm>
            <a:off x="228601" y="3899907"/>
            <a:ext cx="2504661" cy="10137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oxygen</a:t>
            </a:r>
          </a:p>
        </p:txBody>
      </p:sp>
      <p:sp>
        <p:nvSpPr>
          <p:cNvPr id="14" name="Arrow: Right 13">
            <a:extLst>
              <a:ext uri="{FF2B5EF4-FFF2-40B4-BE49-F238E27FC236}">
                <a16:creationId xmlns:a16="http://schemas.microsoft.com/office/drawing/2014/main" id="{FFCA4E0C-240F-27A4-8CDE-6EBED2676C96}"/>
              </a:ext>
            </a:extLst>
          </p:cNvPr>
          <p:cNvSpPr/>
          <p:nvPr/>
        </p:nvSpPr>
        <p:spPr>
          <a:xfrm>
            <a:off x="8619339" y="2833160"/>
            <a:ext cx="2504661" cy="1013791"/>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waste</a:t>
            </a:r>
          </a:p>
        </p:txBody>
      </p:sp>
    </p:spTree>
    <p:extLst>
      <p:ext uri="{BB962C8B-B14F-4D97-AF65-F5344CB8AC3E}">
        <p14:creationId xmlns:p14="http://schemas.microsoft.com/office/powerpoint/2010/main" val="115982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DCEA47-97AE-A6DA-D353-E76957C728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
        <p:nvSpPr>
          <p:cNvPr id="7" name="Title 6">
            <a:extLst>
              <a:ext uri="{FF2B5EF4-FFF2-40B4-BE49-F238E27FC236}">
                <a16:creationId xmlns:a16="http://schemas.microsoft.com/office/drawing/2014/main" id="{5B56DA2B-4DEB-74D1-C276-1B937D6E4DAE}"/>
              </a:ext>
            </a:extLst>
          </p:cNvPr>
          <p:cNvSpPr>
            <a:spLocks noGrp="1"/>
          </p:cNvSpPr>
          <p:nvPr>
            <p:ph type="title"/>
          </p:nvPr>
        </p:nvSpPr>
        <p:spPr/>
        <p:txBody>
          <a:bodyPr/>
          <a:lstStyle/>
          <a:p>
            <a:r>
              <a:rPr lang="en-AU"/>
              <a:t>1.6 Checkpoint 1</a:t>
            </a:r>
          </a:p>
        </p:txBody>
      </p:sp>
      <p:sp>
        <p:nvSpPr>
          <p:cNvPr id="8" name="Text Placeholder 7">
            <a:extLst>
              <a:ext uri="{FF2B5EF4-FFF2-40B4-BE49-F238E27FC236}">
                <a16:creationId xmlns:a16="http://schemas.microsoft.com/office/drawing/2014/main" id="{59837D6A-00C9-686B-D26D-546AF50E3CC5}"/>
              </a:ext>
            </a:extLst>
          </p:cNvPr>
          <p:cNvSpPr>
            <a:spLocks noGrp="1"/>
          </p:cNvSpPr>
          <p:nvPr>
            <p:ph type="body" sz="quarter" idx="18"/>
          </p:nvPr>
        </p:nvSpPr>
        <p:spPr/>
        <p:txBody>
          <a:bodyPr/>
          <a:lstStyle/>
          <a:p>
            <a:r>
              <a:rPr lang="en-AU"/>
              <a:t>Identify the needs of organisms.</a:t>
            </a:r>
          </a:p>
        </p:txBody>
      </p:sp>
      <p:sp>
        <p:nvSpPr>
          <p:cNvPr id="9" name="TextBox 8">
            <a:extLst>
              <a:ext uri="{FF2B5EF4-FFF2-40B4-BE49-F238E27FC236}">
                <a16:creationId xmlns:a16="http://schemas.microsoft.com/office/drawing/2014/main" id="{D778D793-05B6-4662-3E5A-C229E56B9AFB}"/>
              </a:ext>
            </a:extLst>
          </p:cNvPr>
          <p:cNvSpPr txBox="1"/>
          <p:nvPr/>
        </p:nvSpPr>
        <p:spPr>
          <a:xfrm>
            <a:off x="359998" y="1817273"/>
            <a:ext cx="10260002" cy="2248861"/>
          </a:xfrm>
          <a:prstGeom prst="rect">
            <a:avLst/>
          </a:prstGeom>
          <a:noFill/>
        </p:spPr>
        <p:txBody>
          <a:bodyPr wrap="square" lIns="0" tIns="0" rIns="0" bIns="0" rtlCol="0">
            <a:noAutofit/>
          </a:bodyPr>
          <a:lstStyle/>
          <a:p>
            <a:pPr marL="457200" indent="-457200" algn="l">
              <a:lnSpc>
                <a:spcPct val="150000"/>
              </a:lnSpc>
              <a:buFont typeface="+mj-lt"/>
              <a:buAutoNum type="alphaUcPeriod"/>
            </a:pPr>
            <a:r>
              <a:rPr lang="en-AU" sz="2000" dirty="0"/>
              <a:t>Take in nutrients, take in oxygen, take in waste</a:t>
            </a:r>
          </a:p>
          <a:p>
            <a:pPr marL="457200" indent="-457200" algn="l">
              <a:lnSpc>
                <a:spcPct val="150000"/>
              </a:lnSpc>
              <a:buFont typeface="+mj-lt"/>
              <a:buAutoNum type="alphaUcPeriod"/>
            </a:pPr>
            <a:r>
              <a:rPr lang="en-AU" sz="2000" dirty="0"/>
              <a:t>Take in nutrients, take in oxygen, excrete waste</a:t>
            </a:r>
          </a:p>
          <a:p>
            <a:pPr marL="457200" indent="-457200" algn="l">
              <a:lnSpc>
                <a:spcPct val="150000"/>
              </a:lnSpc>
              <a:buFont typeface="+mj-lt"/>
              <a:buAutoNum type="alphaUcPeriod"/>
            </a:pPr>
            <a:r>
              <a:rPr lang="en-AU" sz="2000" dirty="0"/>
              <a:t>Excrete nutrients, take in oxygen, take in waste</a:t>
            </a:r>
          </a:p>
          <a:p>
            <a:pPr marL="457200" indent="-457200" algn="l">
              <a:lnSpc>
                <a:spcPct val="150000"/>
              </a:lnSpc>
              <a:buFont typeface="+mj-lt"/>
              <a:buAutoNum type="alphaUcPeriod"/>
            </a:pPr>
            <a:r>
              <a:rPr lang="en-AU" sz="2000" dirty="0"/>
              <a:t>Excrete nutrients, excrete oxygen, take in waste</a:t>
            </a:r>
          </a:p>
        </p:txBody>
      </p:sp>
    </p:spTree>
    <p:extLst>
      <p:ext uri="{BB962C8B-B14F-4D97-AF65-F5344CB8AC3E}">
        <p14:creationId xmlns:p14="http://schemas.microsoft.com/office/powerpoint/2010/main" val="5659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BD3CC6-0D7A-44A6-8DCF-C71B02C848C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
        <p:nvSpPr>
          <p:cNvPr id="5" name="Title 4">
            <a:extLst>
              <a:ext uri="{FF2B5EF4-FFF2-40B4-BE49-F238E27FC236}">
                <a16:creationId xmlns:a16="http://schemas.microsoft.com/office/drawing/2014/main" id="{881860E7-7FEA-2847-5B73-0BADEDCC93C0}"/>
              </a:ext>
            </a:extLst>
          </p:cNvPr>
          <p:cNvSpPr>
            <a:spLocks noGrp="1"/>
          </p:cNvSpPr>
          <p:nvPr>
            <p:ph type="title"/>
          </p:nvPr>
        </p:nvSpPr>
        <p:spPr/>
        <p:txBody>
          <a:bodyPr/>
          <a:lstStyle/>
          <a:p>
            <a:r>
              <a:rPr lang="en-AU"/>
              <a:t>1.6 Vocabulary dominoes (1 of 2)</a:t>
            </a:r>
          </a:p>
        </p:txBody>
      </p:sp>
      <p:sp>
        <p:nvSpPr>
          <p:cNvPr id="7" name="Text Placeholder 6">
            <a:extLst>
              <a:ext uri="{FF2B5EF4-FFF2-40B4-BE49-F238E27FC236}">
                <a16:creationId xmlns:a16="http://schemas.microsoft.com/office/drawing/2014/main" id="{E2CBFFAA-C900-9286-63AE-1EFC52DED45F}"/>
              </a:ext>
            </a:extLst>
          </p:cNvPr>
          <p:cNvSpPr>
            <a:spLocks noGrp="1"/>
          </p:cNvSpPr>
          <p:nvPr>
            <p:ph type="body" sz="quarter" idx="18"/>
          </p:nvPr>
        </p:nvSpPr>
        <p:spPr/>
        <p:txBody>
          <a:bodyPr/>
          <a:lstStyle/>
          <a:p>
            <a:r>
              <a:rPr lang="en-AU"/>
              <a:t>Sample response</a:t>
            </a:r>
          </a:p>
        </p:txBody>
      </p:sp>
      <p:pic>
        <p:nvPicPr>
          <p:cNvPr id="9" name="Picture 8" descr="A vocabulary domino that says start and body system.">
            <a:extLst>
              <a:ext uri="{FF2B5EF4-FFF2-40B4-BE49-F238E27FC236}">
                <a16:creationId xmlns:a16="http://schemas.microsoft.com/office/drawing/2014/main" id="{ADCC6AE3-5CF6-9F18-3CF4-37F3E059D3D1}"/>
              </a:ext>
            </a:extLst>
          </p:cNvPr>
          <p:cNvPicPr>
            <a:picLocks noChangeAspect="1"/>
          </p:cNvPicPr>
          <p:nvPr/>
        </p:nvPicPr>
        <p:blipFill>
          <a:blip r:embed="rId3"/>
          <a:srcRect l="-140" t="1761" r="66866" b="67044"/>
          <a:stretch>
            <a:fillRect/>
          </a:stretch>
        </p:blipFill>
        <p:spPr>
          <a:xfrm>
            <a:off x="1651283" y="1343324"/>
            <a:ext cx="2829465" cy="1817895"/>
          </a:xfrm>
          <a:prstGeom prst="rect">
            <a:avLst/>
          </a:prstGeom>
        </p:spPr>
      </p:pic>
      <p:pic>
        <p:nvPicPr>
          <p:cNvPr id="12" name="Picture 11" descr="A vocabulary domino that contains the definition of body system and says respiratory system.">
            <a:extLst>
              <a:ext uri="{FF2B5EF4-FFF2-40B4-BE49-F238E27FC236}">
                <a16:creationId xmlns:a16="http://schemas.microsoft.com/office/drawing/2014/main" id="{1A00306C-8928-91A9-FAC8-D25E59EF68A9}"/>
              </a:ext>
            </a:extLst>
          </p:cNvPr>
          <p:cNvPicPr>
            <a:picLocks noChangeAspect="1"/>
          </p:cNvPicPr>
          <p:nvPr/>
        </p:nvPicPr>
        <p:blipFill>
          <a:blip r:embed="rId3"/>
          <a:srcRect l="33419" t="35107" r="33307" b="33698"/>
          <a:stretch>
            <a:fillRect/>
          </a:stretch>
        </p:blipFill>
        <p:spPr>
          <a:xfrm>
            <a:off x="4491485" y="1371423"/>
            <a:ext cx="2829464" cy="1817895"/>
          </a:xfrm>
          <a:prstGeom prst="rect">
            <a:avLst/>
          </a:prstGeom>
        </p:spPr>
      </p:pic>
      <p:pic>
        <p:nvPicPr>
          <p:cNvPr id="15" name="Picture 14" descr="A vocabulary domino that contains the role of the respiratory system and says nose.">
            <a:extLst>
              <a:ext uri="{FF2B5EF4-FFF2-40B4-BE49-F238E27FC236}">
                <a16:creationId xmlns:a16="http://schemas.microsoft.com/office/drawing/2014/main" id="{C23FAF68-4F9F-4F78-6434-66928E1534A1}"/>
              </a:ext>
            </a:extLst>
          </p:cNvPr>
          <p:cNvPicPr>
            <a:picLocks noChangeAspect="1"/>
          </p:cNvPicPr>
          <p:nvPr/>
        </p:nvPicPr>
        <p:blipFill>
          <a:blip r:embed="rId3"/>
          <a:srcRect l="66363" t="68805" r="363"/>
          <a:stretch>
            <a:fillRect/>
          </a:stretch>
        </p:blipFill>
        <p:spPr>
          <a:xfrm>
            <a:off x="7294301" y="1313582"/>
            <a:ext cx="2829600" cy="1817982"/>
          </a:xfrm>
          <a:prstGeom prst="rect">
            <a:avLst/>
          </a:prstGeom>
        </p:spPr>
      </p:pic>
      <p:pic>
        <p:nvPicPr>
          <p:cNvPr id="11" name="Picture 10" descr="A vocabulary domino that contains the function of the nose and says lungs.">
            <a:extLst>
              <a:ext uri="{FF2B5EF4-FFF2-40B4-BE49-F238E27FC236}">
                <a16:creationId xmlns:a16="http://schemas.microsoft.com/office/drawing/2014/main" id="{26F8378D-70D6-5F6E-747F-9C0E76B1AB40}"/>
              </a:ext>
            </a:extLst>
          </p:cNvPr>
          <p:cNvPicPr>
            <a:picLocks noChangeAspect="1"/>
          </p:cNvPicPr>
          <p:nvPr/>
        </p:nvPicPr>
        <p:blipFill>
          <a:blip r:embed="rId4"/>
          <a:srcRect l="33058" t="31199" r="33127" b="35085"/>
          <a:stretch>
            <a:fillRect/>
          </a:stretch>
        </p:blipFill>
        <p:spPr>
          <a:xfrm>
            <a:off x="1671398" y="3089778"/>
            <a:ext cx="2829600" cy="2005692"/>
          </a:xfrm>
          <a:prstGeom prst="rect">
            <a:avLst/>
          </a:prstGeom>
        </p:spPr>
      </p:pic>
      <p:pic>
        <p:nvPicPr>
          <p:cNvPr id="16" name="Picture 15" descr="A vocabulary domino that contains the function of the lungs and says alveoli.">
            <a:extLst>
              <a:ext uri="{FF2B5EF4-FFF2-40B4-BE49-F238E27FC236}">
                <a16:creationId xmlns:a16="http://schemas.microsoft.com/office/drawing/2014/main" id="{D9091062-86A1-2F51-603F-85A2C612A3FC}"/>
              </a:ext>
            </a:extLst>
          </p:cNvPr>
          <p:cNvPicPr>
            <a:picLocks noChangeAspect="1"/>
          </p:cNvPicPr>
          <p:nvPr/>
        </p:nvPicPr>
        <p:blipFill>
          <a:blip r:embed="rId4"/>
          <a:srcRect l="66643" t="447" r="1" b="67755"/>
          <a:stretch>
            <a:fillRect/>
          </a:stretch>
        </p:blipFill>
        <p:spPr>
          <a:xfrm>
            <a:off x="4472263" y="3141351"/>
            <a:ext cx="2791219" cy="1891643"/>
          </a:xfrm>
          <a:prstGeom prst="rect">
            <a:avLst/>
          </a:prstGeom>
        </p:spPr>
      </p:pic>
      <p:pic>
        <p:nvPicPr>
          <p:cNvPr id="17" name="Picture 16" descr="A vocabulary domino that contains the function of the alveoli and says circulatory system.">
            <a:extLst>
              <a:ext uri="{FF2B5EF4-FFF2-40B4-BE49-F238E27FC236}">
                <a16:creationId xmlns:a16="http://schemas.microsoft.com/office/drawing/2014/main" id="{36911F38-EBC6-AAE6-901A-4D84ACFBA1DF}"/>
              </a:ext>
            </a:extLst>
          </p:cNvPr>
          <p:cNvPicPr>
            <a:picLocks noChangeAspect="1"/>
          </p:cNvPicPr>
          <p:nvPr/>
        </p:nvPicPr>
        <p:blipFill>
          <a:blip r:embed="rId4"/>
          <a:srcRect l="-293" t="679" r="66478" b="67523"/>
          <a:stretch>
            <a:fillRect/>
          </a:stretch>
        </p:blipFill>
        <p:spPr>
          <a:xfrm>
            <a:off x="7230076" y="3150807"/>
            <a:ext cx="2829600" cy="1891642"/>
          </a:xfrm>
          <a:prstGeom prst="rect">
            <a:avLst/>
          </a:prstGeom>
        </p:spPr>
      </p:pic>
      <p:pic>
        <p:nvPicPr>
          <p:cNvPr id="18" name="Picture 17" descr="A vocabulary domino that contains the role of the circulatory system and says heart.">
            <a:extLst>
              <a:ext uri="{FF2B5EF4-FFF2-40B4-BE49-F238E27FC236}">
                <a16:creationId xmlns:a16="http://schemas.microsoft.com/office/drawing/2014/main" id="{86E4E2B2-1284-378A-F77D-37C142F3E3C3}"/>
              </a:ext>
            </a:extLst>
          </p:cNvPr>
          <p:cNvPicPr>
            <a:picLocks noChangeAspect="1"/>
          </p:cNvPicPr>
          <p:nvPr/>
        </p:nvPicPr>
        <p:blipFill>
          <a:blip r:embed="rId3"/>
          <a:srcRect l="66963" t="1733" r="-237" b="67072"/>
          <a:stretch>
            <a:fillRect/>
          </a:stretch>
        </p:blipFill>
        <p:spPr>
          <a:xfrm>
            <a:off x="1722935" y="5038802"/>
            <a:ext cx="2829600" cy="1817982"/>
          </a:xfrm>
          <a:prstGeom prst="rect">
            <a:avLst/>
          </a:prstGeom>
        </p:spPr>
      </p:pic>
      <p:pic>
        <p:nvPicPr>
          <p:cNvPr id="19" name="Picture 18" descr="A vocabulary domino that contains the role of the heart and says blood vessels.">
            <a:extLst>
              <a:ext uri="{FF2B5EF4-FFF2-40B4-BE49-F238E27FC236}">
                <a16:creationId xmlns:a16="http://schemas.microsoft.com/office/drawing/2014/main" id="{440603FB-6A9C-EC8F-CE7D-01393723EA4D}"/>
              </a:ext>
            </a:extLst>
          </p:cNvPr>
          <p:cNvPicPr>
            <a:picLocks noChangeAspect="1"/>
          </p:cNvPicPr>
          <p:nvPr/>
        </p:nvPicPr>
        <p:blipFill>
          <a:blip r:embed="rId3"/>
          <a:srcRect l="-119" t="69029" r="66845" b="-224"/>
          <a:stretch>
            <a:fillRect/>
          </a:stretch>
        </p:blipFill>
        <p:spPr>
          <a:xfrm>
            <a:off x="4521942" y="5061693"/>
            <a:ext cx="2829600" cy="1817982"/>
          </a:xfrm>
          <a:prstGeom prst="rect">
            <a:avLst/>
          </a:prstGeom>
        </p:spPr>
      </p:pic>
      <p:pic>
        <p:nvPicPr>
          <p:cNvPr id="22" name="Picture 21" descr="A vocabulary domino that contains the function of the blood vessels and says digestive system.">
            <a:extLst>
              <a:ext uri="{FF2B5EF4-FFF2-40B4-BE49-F238E27FC236}">
                <a16:creationId xmlns:a16="http://schemas.microsoft.com/office/drawing/2014/main" id="{0C698410-BE8F-587D-1149-3347659C2915}"/>
              </a:ext>
            </a:extLst>
          </p:cNvPr>
          <p:cNvPicPr>
            <a:picLocks noChangeAspect="1"/>
          </p:cNvPicPr>
          <p:nvPr/>
        </p:nvPicPr>
        <p:blipFill>
          <a:blip r:embed="rId4"/>
          <a:srcRect l="-291" t="32543" r="66476" b="37282"/>
          <a:stretch>
            <a:fillRect/>
          </a:stretch>
        </p:blipFill>
        <p:spPr>
          <a:xfrm>
            <a:off x="7320949" y="5044440"/>
            <a:ext cx="2829600" cy="1795091"/>
          </a:xfrm>
          <a:prstGeom prst="rect">
            <a:avLst/>
          </a:prstGeom>
        </p:spPr>
      </p:pic>
    </p:spTree>
    <p:extLst>
      <p:ext uri="{BB962C8B-B14F-4D97-AF65-F5344CB8AC3E}">
        <p14:creationId xmlns:p14="http://schemas.microsoft.com/office/powerpoint/2010/main" val="390682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4FF08-DC05-0A66-85EC-26367300D1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7713EF-2E0D-069C-7ABF-6A06A0FF485E}"/>
              </a:ext>
            </a:extLst>
          </p:cNvPr>
          <p:cNvSpPr>
            <a:spLocks noGrp="1"/>
          </p:cNvSpPr>
          <p:nvPr>
            <p:ph type="title"/>
          </p:nvPr>
        </p:nvSpPr>
        <p:spPr/>
        <p:txBody>
          <a:bodyPr/>
          <a:lstStyle/>
          <a:p>
            <a:r>
              <a:rPr lang="en-AU"/>
              <a:t>1.6 Vocabulary dominoes (2 of 2)</a:t>
            </a:r>
          </a:p>
        </p:txBody>
      </p:sp>
      <p:sp>
        <p:nvSpPr>
          <p:cNvPr id="7" name="Text Placeholder 6">
            <a:extLst>
              <a:ext uri="{FF2B5EF4-FFF2-40B4-BE49-F238E27FC236}">
                <a16:creationId xmlns:a16="http://schemas.microsoft.com/office/drawing/2014/main" id="{FBD82B4F-1985-B1C0-FAE5-86CB15379161}"/>
              </a:ext>
            </a:extLst>
          </p:cNvPr>
          <p:cNvSpPr>
            <a:spLocks noGrp="1"/>
          </p:cNvSpPr>
          <p:nvPr>
            <p:ph type="body" sz="quarter" idx="18"/>
          </p:nvPr>
        </p:nvSpPr>
        <p:spPr/>
        <p:txBody>
          <a:bodyPr/>
          <a:lstStyle/>
          <a:p>
            <a:r>
              <a:rPr lang="en-AU"/>
              <a:t>Sample response</a:t>
            </a:r>
          </a:p>
        </p:txBody>
      </p:sp>
      <p:pic>
        <p:nvPicPr>
          <p:cNvPr id="21" name="Picture 20" descr="A vocabulary domino that says digestive system.">
            <a:extLst>
              <a:ext uri="{FF2B5EF4-FFF2-40B4-BE49-F238E27FC236}">
                <a16:creationId xmlns:a16="http://schemas.microsoft.com/office/drawing/2014/main" id="{5A1535AA-A635-A0B1-9DED-892CE38C2120}"/>
              </a:ext>
            </a:extLst>
          </p:cNvPr>
          <p:cNvPicPr>
            <a:picLocks noChangeAspect="1"/>
          </p:cNvPicPr>
          <p:nvPr/>
        </p:nvPicPr>
        <p:blipFill>
          <a:blip r:embed="rId3"/>
          <a:srcRect l="16135" t="32543" r="66476" b="37282"/>
          <a:stretch>
            <a:fillRect/>
          </a:stretch>
        </p:blipFill>
        <p:spPr>
          <a:xfrm>
            <a:off x="3236321" y="1351838"/>
            <a:ext cx="1455122" cy="1795091"/>
          </a:xfrm>
          <a:prstGeom prst="rect">
            <a:avLst/>
          </a:prstGeom>
        </p:spPr>
      </p:pic>
      <p:pic>
        <p:nvPicPr>
          <p:cNvPr id="13" name="Picture 12" descr="A vocabulary domino that contains the role of the digestive system and says mouth and stomach.">
            <a:extLst>
              <a:ext uri="{FF2B5EF4-FFF2-40B4-BE49-F238E27FC236}">
                <a16:creationId xmlns:a16="http://schemas.microsoft.com/office/drawing/2014/main" id="{4FDBD2C5-4BAE-24FB-E6E1-12013B8B98EE}"/>
              </a:ext>
            </a:extLst>
          </p:cNvPr>
          <p:cNvPicPr>
            <a:picLocks noChangeAspect="1"/>
          </p:cNvPicPr>
          <p:nvPr/>
        </p:nvPicPr>
        <p:blipFill>
          <a:blip r:embed="rId4"/>
          <a:srcRect l="66990" t="35056" r="-264" b="33749"/>
          <a:stretch>
            <a:fillRect/>
          </a:stretch>
        </p:blipFill>
        <p:spPr>
          <a:xfrm>
            <a:off x="4616824" y="1390115"/>
            <a:ext cx="2829600" cy="1817982"/>
          </a:xfrm>
          <a:prstGeom prst="rect">
            <a:avLst/>
          </a:prstGeom>
        </p:spPr>
      </p:pic>
      <p:pic>
        <p:nvPicPr>
          <p:cNvPr id="14" name="Picture 13" descr="A vocabulary domino that contains the function of the mouth and stomach and says small intestine.">
            <a:extLst>
              <a:ext uri="{FF2B5EF4-FFF2-40B4-BE49-F238E27FC236}">
                <a16:creationId xmlns:a16="http://schemas.microsoft.com/office/drawing/2014/main" id="{825FDFD0-0075-CDD3-2F4D-F5B0C8B3E7B4}"/>
              </a:ext>
            </a:extLst>
          </p:cNvPr>
          <p:cNvPicPr>
            <a:picLocks noChangeAspect="1"/>
          </p:cNvPicPr>
          <p:nvPr/>
        </p:nvPicPr>
        <p:blipFill>
          <a:blip r:embed="rId3"/>
          <a:srcRect l="33187" t="779" r="33457" b="67423"/>
          <a:stretch>
            <a:fillRect/>
          </a:stretch>
        </p:blipFill>
        <p:spPr>
          <a:xfrm>
            <a:off x="7393693" y="1352196"/>
            <a:ext cx="2791219" cy="1891643"/>
          </a:xfrm>
          <a:prstGeom prst="rect">
            <a:avLst/>
          </a:prstGeom>
        </p:spPr>
      </p:pic>
      <p:pic>
        <p:nvPicPr>
          <p:cNvPr id="20" name="Picture 19" descr="A vocabulary domino that contains the function of the small intestine and says large intestine.">
            <a:extLst>
              <a:ext uri="{FF2B5EF4-FFF2-40B4-BE49-F238E27FC236}">
                <a16:creationId xmlns:a16="http://schemas.microsoft.com/office/drawing/2014/main" id="{B5DF54B3-6E35-9E1D-A742-FEC20E6DB14C}"/>
              </a:ext>
            </a:extLst>
          </p:cNvPr>
          <p:cNvPicPr>
            <a:picLocks noChangeAspect="1"/>
          </p:cNvPicPr>
          <p:nvPr/>
        </p:nvPicPr>
        <p:blipFill>
          <a:blip r:embed="rId4"/>
          <a:srcRect l="33255" t="2251" r="33471" b="66554"/>
          <a:stretch>
            <a:fillRect/>
          </a:stretch>
        </p:blipFill>
        <p:spPr>
          <a:xfrm>
            <a:off x="1863861" y="3207911"/>
            <a:ext cx="2829600" cy="1817982"/>
          </a:xfrm>
          <a:prstGeom prst="rect">
            <a:avLst/>
          </a:prstGeom>
        </p:spPr>
      </p:pic>
      <p:pic>
        <p:nvPicPr>
          <p:cNvPr id="3" name="Picture 2" descr="A vocabulary domino that contains the function of the large intestine and says rectum and anus.">
            <a:extLst>
              <a:ext uri="{FF2B5EF4-FFF2-40B4-BE49-F238E27FC236}">
                <a16:creationId xmlns:a16="http://schemas.microsoft.com/office/drawing/2014/main" id="{A9FD9358-8BEC-136A-79A2-FEF72C66365F}"/>
              </a:ext>
            </a:extLst>
          </p:cNvPr>
          <p:cNvPicPr>
            <a:picLocks noChangeAspect="1"/>
          </p:cNvPicPr>
          <p:nvPr/>
        </p:nvPicPr>
        <p:blipFill>
          <a:blip r:embed="rId3"/>
          <a:srcRect l="66325" t="31479" r="544" b="36723"/>
          <a:stretch>
            <a:fillRect/>
          </a:stretch>
        </p:blipFill>
        <p:spPr>
          <a:xfrm>
            <a:off x="4616824" y="3091861"/>
            <a:ext cx="2772412" cy="1891643"/>
          </a:xfrm>
          <a:prstGeom prst="rect">
            <a:avLst/>
          </a:prstGeom>
        </p:spPr>
      </p:pic>
      <p:pic>
        <p:nvPicPr>
          <p:cNvPr id="6" name="Picture 5" descr="A vocabulary domino that has the function of the rectum and anus and says excretory system.">
            <a:extLst>
              <a:ext uri="{FF2B5EF4-FFF2-40B4-BE49-F238E27FC236}">
                <a16:creationId xmlns:a16="http://schemas.microsoft.com/office/drawing/2014/main" id="{1B4C5AB6-232B-28AC-C7D3-BD54D9712287}"/>
              </a:ext>
            </a:extLst>
          </p:cNvPr>
          <p:cNvPicPr>
            <a:picLocks noChangeAspect="1"/>
          </p:cNvPicPr>
          <p:nvPr/>
        </p:nvPicPr>
        <p:blipFill>
          <a:blip r:embed="rId4"/>
          <a:srcRect l="-671" t="34876" r="67397" b="33929"/>
          <a:stretch>
            <a:fillRect/>
          </a:stretch>
        </p:blipFill>
        <p:spPr>
          <a:xfrm>
            <a:off x="7341261" y="3206116"/>
            <a:ext cx="2829465" cy="1817895"/>
          </a:xfrm>
          <a:prstGeom prst="rect">
            <a:avLst/>
          </a:prstGeom>
        </p:spPr>
      </p:pic>
      <p:pic>
        <p:nvPicPr>
          <p:cNvPr id="4" name="Picture 3" descr="A vocabulary domino that contains the function of the excretory system and says kidneys.">
            <a:extLst>
              <a:ext uri="{FF2B5EF4-FFF2-40B4-BE49-F238E27FC236}">
                <a16:creationId xmlns:a16="http://schemas.microsoft.com/office/drawing/2014/main" id="{435273EB-56B1-2D82-F5E6-B3AD11AA74C1}"/>
              </a:ext>
            </a:extLst>
          </p:cNvPr>
          <p:cNvPicPr>
            <a:picLocks noChangeAspect="1"/>
          </p:cNvPicPr>
          <p:nvPr/>
        </p:nvPicPr>
        <p:blipFill>
          <a:blip r:embed="rId3"/>
          <a:srcRect t="65205" r="66869" b="2997"/>
          <a:stretch>
            <a:fillRect/>
          </a:stretch>
        </p:blipFill>
        <p:spPr>
          <a:xfrm>
            <a:off x="1865202" y="4984896"/>
            <a:ext cx="2772412" cy="1891643"/>
          </a:xfrm>
          <a:prstGeom prst="rect">
            <a:avLst/>
          </a:prstGeom>
        </p:spPr>
      </p:pic>
      <p:pic>
        <p:nvPicPr>
          <p:cNvPr id="10" name="Picture 9" descr="A vocabulary domino that contains the function of the kidneys and says lungs and skin.">
            <a:extLst>
              <a:ext uri="{FF2B5EF4-FFF2-40B4-BE49-F238E27FC236}">
                <a16:creationId xmlns:a16="http://schemas.microsoft.com/office/drawing/2014/main" id="{4C2A4425-D637-13CE-855F-4F017C943B9B}"/>
              </a:ext>
            </a:extLst>
          </p:cNvPr>
          <p:cNvPicPr>
            <a:picLocks noChangeAspect="1"/>
          </p:cNvPicPr>
          <p:nvPr/>
        </p:nvPicPr>
        <p:blipFill>
          <a:blip r:embed="rId4"/>
          <a:srcRect l="33291" t="68555" r="33435" b="-1016"/>
          <a:stretch>
            <a:fillRect/>
          </a:stretch>
        </p:blipFill>
        <p:spPr>
          <a:xfrm>
            <a:off x="4588298" y="4986288"/>
            <a:ext cx="2829465" cy="1891643"/>
          </a:xfrm>
          <a:prstGeom prst="rect">
            <a:avLst/>
          </a:prstGeom>
        </p:spPr>
      </p:pic>
      <p:pic>
        <p:nvPicPr>
          <p:cNvPr id="8" name="Picture 7" descr="A vocabulary domino that contains the function of the lungs and skin and says stop.">
            <a:extLst>
              <a:ext uri="{FF2B5EF4-FFF2-40B4-BE49-F238E27FC236}">
                <a16:creationId xmlns:a16="http://schemas.microsoft.com/office/drawing/2014/main" id="{3F8C8271-B181-735E-6F26-527957E1C284}"/>
              </a:ext>
            </a:extLst>
          </p:cNvPr>
          <p:cNvPicPr>
            <a:picLocks noChangeAspect="1"/>
          </p:cNvPicPr>
          <p:nvPr/>
        </p:nvPicPr>
        <p:blipFill>
          <a:blip r:embed="rId3"/>
          <a:srcRect l="33148" t="66387" r="33721" b="1815"/>
          <a:stretch>
            <a:fillRect/>
          </a:stretch>
        </p:blipFill>
        <p:spPr>
          <a:xfrm>
            <a:off x="7395440" y="5017960"/>
            <a:ext cx="2772412" cy="1891643"/>
          </a:xfrm>
          <a:prstGeom prst="rect">
            <a:avLst/>
          </a:prstGeom>
        </p:spPr>
      </p:pic>
      <p:sp>
        <p:nvSpPr>
          <p:cNvPr id="2" name="Slide Number Placeholder 1">
            <a:extLst>
              <a:ext uri="{FF2B5EF4-FFF2-40B4-BE49-F238E27FC236}">
                <a16:creationId xmlns:a16="http://schemas.microsoft.com/office/drawing/2014/main" id="{F9A401DE-7AEC-0E40-8CC1-2A74615F29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327006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A7231-B252-8D54-F1EC-E09076A0C83B}"/>
            </a:ext>
          </a:extLst>
        </p:cNvPr>
        <p:cNvGrpSpPr/>
        <p:nvPr/>
      </p:nvGrpSpPr>
      <p:grpSpPr>
        <a:xfrm>
          <a:off x="0" y="0"/>
          <a:ext cx="0" cy="0"/>
          <a:chOff x="0" y="0"/>
          <a:chExt cx="0" cy="0"/>
        </a:xfrm>
      </p:grpSpPr>
      <p:pic>
        <p:nvPicPr>
          <p:cNvPr id="4" name="Picture 3" descr="&#10;A student resource that has diagrams of each of the body systems with space for students to write down what the system is and how it provides life's requirements.&#10;">
            <a:extLst>
              <a:ext uri="{FF2B5EF4-FFF2-40B4-BE49-F238E27FC236}">
                <a16:creationId xmlns:a16="http://schemas.microsoft.com/office/drawing/2014/main" id="{2E8573A9-443C-A686-8740-7E3EC94B15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01380" y="820115"/>
            <a:ext cx="9051493" cy="4539640"/>
          </a:xfrm>
          <a:prstGeom prst="rect">
            <a:avLst/>
          </a:prstGeom>
        </p:spPr>
      </p:pic>
      <p:sp>
        <p:nvSpPr>
          <p:cNvPr id="6" name="Title 5">
            <a:extLst>
              <a:ext uri="{FF2B5EF4-FFF2-40B4-BE49-F238E27FC236}">
                <a16:creationId xmlns:a16="http://schemas.microsoft.com/office/drawing/2014/main" id="{3E2ABACF-BDD8-A721-2C8D-84F71F47445D}"/>
              </a:ext>
            </a:extLst>
          </p:cNvPr>
          <p:cNvSpPr>
            <a:spLocks noGrp="1"/>
          </p:cNvSpPr>
          <p:nvPr>
            <p:ph type="title"/>
          </p:nvPr>
        </p:nvSpPr>
        <p:spPr/>
        <p:txBody>
          <a:bodyPr/>
          <a:lstStyle/>
          <a:p>
            <a:r>
              <a:rPr lang="en-AU" dirty="0"/>
              <a:t>1.6 Requirements provided by body systems</a:t>
            </a:r>
          </a:p>
        </p:txBody>
      </p:sp>
      <p:sp>
        <p:nvSpPr>
          <p:cNvPr id="11" name="Rectangle 10">
            <a:extLst>
              <a:ext uri="{FF2B5EF4-FFF2-40B4-BE49-F238E27FC236}">
                <a16:creationId xmlns:a16="http://schemas.microsoft.com/office/drawing/2014/main" id="{3DBD2A20-A8DB-7CE5-1FD0-F22957FD7F61}"/>
              </a:ext>
            </a:extLst>
          </p:cNvPr>
          <p:cNvSpPr/>
          <p:nvPr/>
        </p:nvSpPr>
        <p:spPr>
          <a:xfrm>
            <a:off x="2147450" y="926228"/>
            <a:ext cx="1333500" cy="252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ysClr val="windowText" lastClr="000000"/>
                </a:solidFill>
              </a:rPr>
              <a:t>digestive</a:t>
            </a:r>
          </a:p>
        </p:txBody>
      </p:sp>
      <p:sp>
        <p:nvSpPr>
          <p:cNvPr id="12" name="Rectangle 11">
            <a:extLst>
              <a:ext uri="{FF2B5EF4-FFF2-40B4-BE49-F238E27FC236}">
                <a16:creationId xmlns:a16="http://schemas.microsoft.com/office/drawing/2014/main" id="{D891C819-B909-0555-969D-8FFA61ECB2D4}"/>
              </a:ext>
            </a:extLst>
          </p:cNvPr>
          <p:cNvSpPr/>
          <p:nvPr/>
        </p:nvSpPr>
        <p:spPr>
          <a:xfrm>
            <a:off x="1491540" y="5335885"/>
            <a:ext cx="2200816" cy="1404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600" dirty="0">
                <a:solidFill>
                  <a:sysClr val="windowText" lastClr="000000"/>
                </a:solidFill>
              </a:rPr>
              <a:t>Provides the nutrients the body requires by breaking down foods.</a:t>
            </a:r>
          </a:p>
        </p:txBody>
      </p:sp>
      <p:sp>
        <p:nvSpPr>
          <p:cNvPr id="13" name="Rectangle 12">
            <a:extLst>
              <a:ext uri="{FF2B5EF4-FFF2-40B4-BE49-F238E27FC236}">
                <a16:creationId xmlns:a16="http://schemas.microsoft.com/office/drawing/2014/main" id="{8CCB0984-DB34-FA29-94BD-97B2E6FE2A26}"/>
              </a:ext>
            </a:extLst>
          </p:cNvPr>
          <p:cNvSpPr/>
          <p:nvPr/>
        </p:nvSpPr>
        <p:spPr>
          <a:xfrm>
            <a:off x="4339313" y="926228"/>
            <a:ext cx="1333500" cy="252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ysClr val="windowText" lastClr="000000"/>
                </a:solidFill>
              </a:rPr>
              <a:t>respiratory</a:t>
            </a:r>
          </a:p>
        </p:txBody>
      </p:sp>
      <p:sp>
        <p:nvSpPr>
          <p:cNvPr id="16" name="Rectangle 15">
            <a:extLst>
              <a:ext uri="{FF2B5EF4-FFF2-40B4-BE49-F238E27FC236}">
                <a16:creationId xmlns:a16="http://schemas.microsoft.com/office/drawing/2014/main" id="{5E39A067-5BC9-B334-0D95-AF9091EC3041}"/>
              </a:ext>
            </a:extLst>
          </p:cNvPr>
          <p:cNvSpPr/>
          <p:nvPr/>
        </p:nvSpPr>
        <p:spPr>
          <a:xfrm>
            <a:off x="3789275" y="5344783"/>
            <a:ext cx="1999046" cy="138620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600" dirty="0">
                <a:solidFill>
                  <a:sysClr val="windowText" lastClr="000000"/>
                </a:solidFill>
              </a:rPr>
              <a:t>This system brings in oxygen when air is inhaled.</a:t>
            </a:r>
          </a:p>
        </p:txBody>
      </p:sp>
      <p:sp>
        <p:nvSpPr>
          <p:cNvPr id="17" name="Rectangle 16">
            <a:extLst>
              <a:ext uri="{FF2B5EF4-FFF2-40B4-BE49-F238E27FC236}">
                <a16:creationId xmlns:a16="http://schemas.microsoft.com/office/drawing/2014/main" id="{4D432068-1198-CE0C-CF5D-174530E1B928}"/>
              </a:ext>
            </a:extLst>
          </p:cNvPr>
          <p:cNvSpPr/>
          <p:nvPr/>
        </p:nvSpPr>
        <p:spPr>
          <a:xfrm>
            <a:off x="6640371" y="909356"/>
            <a:ext cx="1333500" cy="252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ysClr val="windowText" lastClr="000000"/>
                </a:solidFill>
              </a:rPr>
              <a:t>circulatory</a:t>
            </a:r>
          </a:p>
        </p:txBody>
      </p:sp>
      <p:sp>
        <p:nvSpPr>
          <p:cNvPr id="18" name="Rectangle 17">
            <a:extLst>
              <a:ext uri="{FF2B5EF4-FFF2-40B4-BE49-F238E27FC236}">
                <a16:creationId xmlns:a16="http://schemas.microsoft.com/office/drawing/2014/main" id="{9FB5B92F-D44F-1AB2-5C4F-37EB4176411C}"/>
              </a:ext>
            </a:extLst>
          </p:cNvPr>
          <p:cNvSpPr/>
          <p:nvPr/>
        </p:nvSpPr>
        <p:spPr>
          <a:xfrm>
            <a:off x="5854835" y="5359755"/>
            <a:ext cx="2835123" cy="138620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500" dirty="0">
                <a:solidFill>
                  <a:sysClr val="windowText" lastClr="000000"/>
                </a:solidFill>
              </a:rPr>
              <a:t>Supplies cells in the body with oxygen, nutrients and other substances, and transports waste products for removal.</a:t>
            </a:r>
          </a:p>
        </p:txBody>
      </p:sp>
      <p:sp>
        <p:nvSpPr>
          <p:cNvPr id="19" name="Rectangle 18">
            <a:extLst>
              <a:ext uri="{FF2B5EF4-FFF2-40B4-BE49-F238E27FC236}">
                <a16:creationId xmlns:a16="http://schemas.microsoft.com/office/drawing/2014/main" id="{CA3D6462-A29E-7CB0-6D9E-A794544F6877}"/>
              </a:ext>
            </a:extLst>
          </p:cNvPr>
          <p:cNvSpPr/>
          <p:nvPr/>
        </p:nvSpPr>
        <p:spPr>
          <a:xfrm>
            <a:off x="8865232" y="909610"/>
            <a:ext cx="1333500" cy="252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ysClr val="windowText" lastClr="000000"/>
                </a:solidFill>
              </a:rPr>
              <a:t>excretory</a:t>
            </a:r>
          </a:p>
        </p:txBody>
      </p:sp>
      <p:sp>
        <p:nvSpPr>
          <p:cNvPr id="20" name="Rectangle 19">
            <a:extLst>
              <a:ext uri="{FF2B5EF4-FFF2-40B4-BE49-F238E27FC236}">
                <a16:creationId xmlns:a16="http://schemas.microsoft.com/office/drawing/2014/main" id="{B040B589-366C-C5B4-477D-1242D9DD489C}"/>
              </a:ext>
            </a:extLst>
          </p:cNvPr>
          <p:cNvSpPr/>
          <p:nvPr/>
        </p:nvSpPr>
        <p:spPr>
          <a:xfrm>
            <a:off x="8733322" y="5359754"/>
            <a:ext cx="2791919" cy="138620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1600" dirty="0">
                <a:solidFill>
                  <a:sysClr val="windowText" lastClr="000000"/>
                </a:solidFill>
              </a:rPr>
              <a:t>This system removes waste products such as carbon dioxide, excess salts, and urea from the body.</a:t>
            </a:r>
          </a:p>
        </p:txBody>
      </p:sp>
      <p:sp>
        <p:nvSpPr>
          <p:cNvPr id="9" name="TextBox 8">
            <a:extLst>
              <a:ext uri="{FF2B5EF4-FFF2-40B4-BE49-F238E27FC236}">
                <a16:creationId xmlns:a16="http://schemas.microsoft.com/office/drawing/2014/main" id="{DB83827D-3F8E-0271-3BEA-56950D794808}"/>
              </a:ext>
              <a:ext uri="{C183D7F6-B498-43B3-948B-1728B52AA6E4}">
                <adec:decorative xmlns:adec="http://schemas.microsoft.com/office/drawing/2017/decorative" val="1"/>
              </a:ext>
            </a:extLst>
          </p:cNvPr>
          <p:cNvSpPr txBox="1"/>
          <p:nvPr/>
        </p:nvSpPr>
        <p:spPr>
          <a:xfrm>
            <a:off x="9491523" y="-3181"/>
            <a:ext cx="2791918" cy="897618"/>
          </a:xfrm>
          <a:prstGeom prst="rect">
            <a:avLst/>
          </a:prstGeom>
          <a:noFill/>
        </p:spPr>
        <p:txBody>
          <a:bodyPr wrap="square">
            <a:spAutoFit/>
          </a:bodyPr>
          <a:lstStyle/>
          <a:p>
            <a:pPr>
              <a:lnSpc>
                <a:spcPct val="150000"/>
              </a:lnSpc>
              <a:spcBef>
                <a:spcPts val="1200"/>
              </a:spcBef>
              <a:buNone/>
            </a:pPr>
            <a:r>
              <a:rPr lang="en-AU" sz="900" dirty="0">
                <a:effectLst/>
                <a:latin typeface="Arial" panose="020B0604020202020204" pitchFamily="34" charset="0"/>
                <a:ea typeface="Calibri" panose="020F0502020204030204" pitchFamily="34" charset="0"/>
              </a:rPr>
              <a:t>This work has been generated using </a:t>
            </a:r>
            <a:r>
              <a:rPr lang="en-AU" sz="900" u="sng" dirty="0">
                <a:solidFill>
                  <a:srgbClr val="001C4A"/>
                </a:solidFill>
                <a:effectLst/>
                <a:latin typeface="Arial" panose="020B0604020202020204" pitchFamily="34" charset="0"/>
                <a:ea typeface="Calibri" panose="020F0502020204030204" pitchFamily="34" charset="0"/>
                <a:hlinkClick r:id="rId4"/>
              </a:rPr>
              <a:t>BioRender.com</a:t>
            </a:r>
            <a:r>
              <a:rPr lang="en-AU" sz="9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
        <p:nvSpPr>
          <p:cNvPr id="3" name="Slide Number Placeholder 2">
            <a:extLst>
              <a:ext uri="{FF2B5EF4-FFF2-40B4-BE49-F238E27FC236}">
                <a16:creationId xmlns:a16="http://schemas.microsoft.com/office/drawing/2014/main" id="{3187D3CB-F9C0-561D-463E-1BEA1DC675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165609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17" grpId="0" animBg="1"/>
      <p:bldP spid="18" grpId="0" animBg="1"/>
      <p:bldP spid="19" grpId="0" animBg="1"/>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DCAE81-4EE4-E75F-0125-7C6A508189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
        <p:nvSpPr>
          <p:cNvPr id="3" name="Title 2">
            <a:extLst>
              <a:ext uri="{FF2B5EF4-FFF2-40B4-BE49-F238E27FC236}">
                <a16:creationId xmlns:a16="http://schemas.microsoft.com/office/drawing/2014/main" id="{319A6AB0-6CEE-4AF8-68B2-BFECF9E556D3}"/>
              </a:ext>
            </a:extLst>
          </p:cNvPr>
          <p:cNvSpPr>
            <a:spLocks noGrp="1"/>
          </p:cNvSpPr>
          <p:nvPr>
            <p:ph type="title"/>
          </p:nvPr>
        </p:nvSpPr>
        <p:spPr/>
        <p:txBody>
          <a:bodyPr/>
          <a:lstStyle/>
          <a:p>
            <a:r>
              <a:rPr lang="en-AU"/>
              <a:t>1.6 Body systems working together</a:t>
            </a:r>
          </a:p>
        </p:txBody>
      </p:sp>
      <p:sp>
        <p:nvSpPr>
          <p:cNvPr id="7" name="TextBox 6">
            <a:extLst>
              <a:ext uri="{FF2B5EF4-FFF2-40B4-BE49-F238E27FC236}">
                <a16:creationId xmlns:a16="http://schemas.microsoft.com/office/drawing/2014/main" id="{6DB83BF8-1A0C-27BE-1CC0-0A7931CD75BD}"/>
              </a:ext>
              <a:ext uri="{C183D7F6-B498-43B3-948B-1728B52AA6E4}">
                <adec:decorative xmlns:adec="http://schemas.microsoft.com/office/drawing/2017/decorative" val="1"/>
              </a:ext>
            </a:extLst>
          </p:cNvPr>
          <p:cNvSpPr txBox="1">
            <a:spLocks/>
          </p:cNvSpPr>
          <p:nvPr/>
        </p:nvSpPr>
        <p:spPr>
          <a:xfrm>
            <a:off x="4246199" y="6482889"/>
            <a:ext cx="6096000" cy="246221"/>
          </a:xfrm>
          <a:prstGeom prst="rect">
            <a:avLst/>
          </a:prstGeom>
          <a:noFill/>
        </p:spPr>
        <p:txBody>
          <a:bodyPr wrap="square">
            <a:spAutoFit/>
          </a:bodyPr>
          <a:lstStyle/>
          <a:p>
            <a:r>
              <a:rPr lang="en-AU" sz="1000" i="0" dirty="0">
                <a:solidFill>
                  <a:srgbClr val="000000"/>
                </a:solidFill>
                <a:effectLst/>
                <a:hlinkClick r:id="rId3"/>
              </a:rPr>
              <a:t>Apple eater</a:t>
            </a:r>
            <a:r>
              <a:rPr lang="en-AU" sz="1000" i="0" dirty="0">
                <a:solidFill>
                  <a:srgbClr val="000000"/>
                </a:solidFill>
                <a:effectLst/>
              </a:rPr>
              <a:t> by Onion, licensed under </a:t>
            </a:r>
            <a:r>
              <a:rPr lang="en-AU" sz="1000" i="0" dirty="0">
                <a:solidFill>
                  <a:srgbClr val="000000"/>
                </a:solidFill>
                <a:effectLst/>
                <a:hlinkClick r:id="rId4"/>
              </a:rPr>
              <a:t>CC BY-NC-ND 4.0</a:t>
            </a:r>
            <a:r>
              <a:rPr lang="en-AU" sz="1000" i="0" dirty="0">
                <a:solidFill>
                  <a:srgbClr val="000000"/>
                </a:solidFill>
                <a:effectLst/>
              </a:rPr>
              <a:t>.  </a:t>
            </a:r>
            <a:endParaRPr lang="en-AU" sz="1000" dirty="0"/>
          </a:p>
        </p:txBody>
      </p:sp>
      <p:sp>
        <p:nvSpPr>
          <p:cNvPr id="8" name="Rectangle 7">
            <a:extLst>
              <a:ext uri="{FF2B5EF4-FFF2-40B4-BE49-F238E27FC236}">
                <a16:creationId xmlns:a16="http://schemas.microsoft.com/office/drawing/2014/main" id="{E2B84B0E-D0B9-EAD6-A44E-4ED3D39AFB5C}"/>
              </a:ext>
            </a:extLst>
          </p:cNvPr>
          <p:cNvSpPr/>
          <p:nvPr/>
        </p:nvSpPr>
        <p:spPr>
          <a:xfrm>
            <a:off x="179998" y="1278860"/>
            <a:ext cx="11832001" cy="8223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What happens when you eat food and breathe air?</a:t>
            </a:r>
          </a:p>
        </p:txBody>
      </p:sp>
      <p:pic>
        <p:nvPicPr>
          <p:cNvPr id="1028" name="Picture 4" descr="Image of a child eating an apple - source is Apple Eater | Onion | Flickr">
            <a:extLst>
              <a:ext uri="{FF2B5EF4-FFF2-40B4-BE49-F238E27FC236}">
                <a16:creationId xmlns:a16="http://schemas.microsoft.com/office/drawing/2014/main" id="{E404D35B-E5DF-1A0E-4175-E63DF9584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799" y="2397545"/>
            <a:ext cx="5990091" cy="399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116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3C291E-2818-E717-9CE1-374B315E8634}"/>
              </a:ext>
            </a:extLst>
          </p:cNvPr>
          <p:cNvSpPr>
            <a:spLocks noGrp="1"/>
          </p:cNvSpPr>
          <p:nvPr>
            <p:ph type="title"/>
          </p:nvPr>
        </p:nvSpPr>
        <p:spPr/>
        <p:txBody>
          <a:bodyPr/>
          <a:lstStyle/>
          <a:p>
            <a:r>
              <a:rPr lang="en-AU" dirty="0"/>
              <a:t>1.1 Types of living systems (1 of 3) </a:t>
            </a:r>
          </a:p>
        </p:txBody>
      </p:sp>
      <p:sp>
        <p:nvSpPr>
          <p:cNvPr id="8" name="Content Placeholder 7">
            <a:extLst>
              <a:ext uri="{FF2B5EF4-FFF2-40B4-BE49-F238E27FC236}">
                <a16:creationId xmlns:a16="http://schemas.microsoft.com/office/drawing/2014/main" id="{D5D99E6E-C6FC-3DF1-E33C-5996B9B9D2FD}"/>
              </a:ext>
            </a:extLst>
          </p:cNvPr>
          <p:cNvSpPr>
            <a:spLocks noGrp="1"/>
          </p:cNvSpPr>
          <p:nvPr>
            <p:ph sz="quarter" idx="19"/>
          </p:nvPr>
        </p:nvSpPr>
        <p:spPr>
          <a:xfrm>
            <a:off x="359999" y="1562470"/>
            <a:ext cx="6587066" cy="4814518"/>
          </a:xfrm>
        </p:spPr>
        <p:txBody>
          <a:bodyPr/>
          <a:lstStyle/>
          <a:p>
            <a:r>
              <a:rPr lang="en-AU" sz="1800" b="1" dirty="0"/>
              <a:t>Body system: </a:t>
            </a:r>
            <a:r>
              <a:rPr lang="en-AU" sz="1800" dirty="0"/>
              <a:t>a body system is a group of organs in an animal that work together to perform a specific function. For example, the digestive system or the respiratory system.</a:t>
            </a:r>
          </a:p>
        </p:txBody>
      </p:sp>
      <p:sp>
        <p:nvSpPr>
          <p:cNvPr id="3" name="TextBox 2">
            <a:extLst>
              <a:ext uri="{FF2B5EF4-FFF2-40B4-BE49-F238E27FC236}">
                <a16:creationId xmlns:a16="http://schemas.microsoft.com/office/drawing/2014/main" id="{8405A5A4-FE58-5B8E-DBED-72DB2F8444DB}"/>
              </a:ext>
              <a:ext uri="{C183D7F6-B498-43B3-948B-1728B52AA6E4}">
                <adec:decorative xmlns:adec="http://schemas.microsoft.com/office/drawing/2017/decorative" val="0"/>
              </a:ext>
            </a:extLst>
          </p:cNvPr>
          <p:cNvSpPr txBox="1"/>
          <p:nvPr/>
        </p:nvSpPr>
        <p:spPr>
          <a:xfrm>
            <a:off x="7963139" y="5818207"/>
            <a:ext cx="2998000" cy="403869"/>
          </a:xfrm>
          <a:prstGeom prst="rect">
            <a:avLst/>
          </a:prstGeom>
          <a:noFill/>
        </p:spPr>
        <p:txBody>
          <a:bodyPr wrap="square" lIns="0" tIns="0" rIns="0" bIns="0" rtlCol="0">
            <a:noAutofit/>
          </a:bodyPr>
          <a:lstStyle/>
          <a:p>
            <a:pPr algn="l"/>
            <a:r>
              <a:rPr lang="en-AU" sz="1000" i="0" dirty="0">
                <a:solidFill>
                  <a:srgbClr val="000000"/>
                </a:solidFill>
                <a:effectLst/>
                <a:latin typeface="+mj-lt"/>
                <a:hlinkClick r:id="rId3"/>
              </a:rPr>
              <a:t>Digestive system without explanation</a:t>
            </a:r>
            <a:r>
              <a:rPr lang="en-AU" sz="1000" i="0" dirty="0">
                <a:solidFill>
                  <a:srgbClr val="000000"/>
                </a:solidFill>
                <a:effectLst/>
                <a:latin typeface="+mj-lt"/>
              </a:rPr>
              <a:t> by </a:t>
            </a:r>
            <a:r>
              <a:rPr lang="en-AU" sz="1000" i="0" dirty="0" err="1">
                <a:solidFill>
                  <a:srgbClr val="000000"/>
                </a:solidFill>
                <a:effectLst/>
                <a:latin typeface="+mj-lt"/>
              </a:rPr>
              <a:t>lyo</a:t>
            </a:r>
            <a:r>
              <a:rPr lang="en-AU" sz="1000" i="0" dirty="0">
                <a:solidFill>
                  <a:srgbClr val="000000"/>
                </a:solidFill>
                <a:effectLst/>
                <a:latin typeface="+mj-lt"/>
              </a:rPr>
              <a:t>, licensed under </a:t>
            </a:r>
            <a:r>
              <a:rPr lang="en-AU" sz="1000" i="0" dirty="0">
                <a:solidFill>
                  <a:srgbClr val="000000"/>
                </a:solidFill>
                <a:effectLst/>
                <a:latin typeface="+mj-lt"/>
                <a:hlinkClick r:id="rId4"/>
              </a:rPr>
              <a:t>C</a:t>
            </a:r>
            <a:r>
              <a:rPr lang="en-AU" sz="1000" i="0" dirty="0">
                <a:solidFill>
                  <a:srgbClr val="333333"/>
                </a:solidFill>
                <a:effectLst/>
                <a:latin typeface="+mj-lt"/>
                <a:hlinkClick r:id="rId4"/>
              </a:rPr>
              <a:t>C0 1.0</a:t>
            </a:r>
            <a:endParaRPr lang="en-AU" sz="1000" dirty="0">
              <a:latin typeface="+mj-lt"/>
            </a:endParaRPr>
          </a:p>
        </p:txBody>
      </p:sp>
      <p:pic>
        <p:nvPicPr>
          <p:cNvPr id="4" name="Picture 3" descr="An image showing an outline of the human body and the organs of the digestive system">
            <a:extLst>
              <a:ext uri="{FF2B5EF4-FFF2-40B4-BE49-F238E27FC236}">
                <a16:creationId xmlns:a16="http://schemas.microsoft.com/office/drawing/2014/main" id="{B7CB5231-04B3-C4A8-DFAE-26997146C0F8}"/>
              </a:ext>
            </a:extLst>
          </p:cNvPr>
          <p:cNvPicPr>
            <a:picLocks noChangeAspect="1"/>
          </p:cNvPicPr>
          <p:nvPr/>
        </p:nvPicPr>
        <p:blipFill>
          <a:blip r:embed="rId5"/>
          <a:stretch>
            <a:fillRect/>
          </a:stretch>
        </p:blipFill>
        <p:spPr>
          <a:xfrm>
            <a:off x="8086344" y="1178401"/>
            <a:ext cx="2254467" cy="4367005"/>
          </a:xfrm>
          <a:prstGeom prst="rect">
            <a:avLst/>
          </a:prstGeom>
        </p:spPr>
      </p:pic>
      <p:sp>
        <p:nvSpPr>
          <p:cNvPr id="2" name="Slide Number Placeholder 1">
            <a:extLst>
              <a:ext uri="{FF2B5EF4-FFF2-40B4-BE49-F238E27FC236}">
                <a16:creationId xmlns:a16="http://schemas.microsoft.com/office/drawing/2014/main" id="{76645A01-3DB4-C42E-FC8A-E7A5D0DED9D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0198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874716-E527-7C60-C679-A224B832C6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
        <p:nvSpPr>
          <p:cNvPr id="3" name="Title 2">
            <a:extLst>
              <a:ext uri="{FF2B5EF4-FFF2-40B4-BE49-F238E27FC236}">
                <a16:creationId xmlns:a16="http://schemas.microsoft.com/office/drawing/2014/main" id="{57FDB78A-BB90-24FE-31CC-355D744C0CE0}"/>
              </a:ext>
            </a:extLst>
          </p:cNvPr>
          <p:cNvSpPr>
            <a:spLocks noGrp="1"/>
          </p:cNvSpPr>
          <p:nvPr>
            <p:ph type="title"/>
          </p:nvPr>
        </p:nvSpPr>
        <p:spPr/>
        <p:txBody>
          <a:bodyPr/>
          <a:lstStyle/>
          <a:p>
            <a:r>
              <a:rPr lang="en-AU"/>
              <a:t>1.6 The interrelatedness of body systems </a:t>
            </a:r>
          </a:p>
        </p:txBody>
      </p:sp>
      <p:sp>
        <p:nvSpPr>
          <p:cNvPr id="4" name="Text Placeholder 3">
            <a:extLst>
              <a:ext uri="{FF2B5EF4-FFF2-40B4-BE49-F238E27FC236}">
                <a16:creationId xmlns:a16="http://schemas.microsoft.com/office/drawing/2014/main" id="{8F637C21-6591-BC43-6DBE-1137A5F4EA5A}"/>
              </a:ext>
            </a:extLst>
          </p:cNvPr>
          <p:cNvSpPr>
            <a:spLocks noGrp="1"/>
          </p:cNvSpPr>
          <p:nvPr>
            <p:ph type="body" sz="quarter" idx="18"/>
          </p:nvPr>
        </p:nvSpPr>
        <p:spPr/>
        <p:txBody>
          <a:bodyPr/>
          <a:lstStyle/>
          <a:p>
            <a:r>
              <a:rPr lang="en-AU"/>
              <a:t>Marking criteria</a:t>
            </a:r>
          </a:p>
        </p:txBody>
      </p:sp>
      <p:graphicFrame>
        <p:nvGraphicFramePr>
          <p:cNvPr id="7" name="Table 6">
            <a:extLst>
              <a:ext uri="{FF2B5EF4-FFF2-40B4-BE49-F238E27FC236}">
                <a16:creationId xmlns:a16="http://schemas.microsoft.com/office/drawing/2014/main" id="{C6A873EE-7CF7-8DA0-F469-7118CDA86867}"/>
              </a:ext>
            </a:extLst>
          </p:cNvPr>
          <p:cNvGraphicFramePr>
            <a:graphicFrameLocks noGrp="1"/>
          </p:cNvGraphicFramePr>
          <p:nvPr>
            <p:extLst>
              <p:ext uri="{D42A27DB-BD31-4B8C-83A1-F6EECF244321}">
                <p14:modId xmlns:p14="http://schemas.microsoft.com/office/powerpoint/2010/main" val="2578385163"/>
              </p:ext>
            </p:extLst>
          </p:nvPr>
        </p:nvGraphicFramePr>
        <p:xfrm>
          <a:off x="359999" y="1460500"/>
          <a:ext cx="11414125" cy="5300328"/>
        </p:xfrm>
        <a:graphic>
          <a:graphicData uri="http://schemas.openxmlformats.org/drawingml/2006/table">
            <a:tbl>
              <a:tblPr firstRow="1" firstCol="1"/>
              <a:tblGrid>
                <a:gridCol w="796925">
                  <a:extLst>
                    <a:ext uri="{9D8B030D-6E8A-4147-A177-3AD203B41FA5}">
                      <a16:colId xmlns:a16="http://schemas.microsoft.com/office/drawing/2014/main" val="2735057816"/>
                    </a:ext>
                  </a:extLst>
                </a:gridCol>
                <a:gridCol w="10617200">
                  <a:extLst>
                    <a:ext uri="{9D8B030D-6E8A-4147-A177-3AD203B41FA5}">
                      <a16:colId xmlns:a16="http://schemas.microsoft.com/office/drawing/2014/main" val="4023973905"/>
                    </a:ext>
                  </a:extLst>
                </a:gridCol>
              </a:tblGrid>
              <a:tr h="540606">
                <a:tc>
                  <a:txBody>
                    <a:bodyPr/>
                    <a:lstStyle/>
                    <a:p>
                      <a:pPr algn="ctr" fontAlgn="t">
                        <a:lnSpc>
                          <a:spcPct val="110000"/>
                        </a:lnSpc>
                        <a:spcBef>
                          <a:spcPts val="1200"/>
                        </a:spcBef>
                        <a:spcAft>
                          <a:spcPts val="600"/>
                        </a:spcAf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Marks</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10000"/>
                        </a:lnSpc>
                        <a:spcBef>
                          <a:spcPts val="1200"/>
                        </a:spcBef>
                        <a:spcAft>
                          <a:spcPts val="600"/>
                        </a:spcAf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Criteria</a:t>
                      </a:r>
                      <a:endParaRPr lang="en-AU" sz="1800" b="0" i="0" u="none" strike="noStrike">
                        <a:effectLst/>
                        <a:latin typeface="Arial" panose="020B0604020202020204" pitchFamily="34" charset="0"/>
                      </a:endParaRPr>
                    </a:p>
                  </a:txBody>
                  <a:tcPr marL="63886" marR="63886" marT="8873"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868914014"/>
                  </a:ext>
                </a:extLst>
              </a:tr>
              <a:tr h="1776543">
                <a:tc>
                  <a:txBody>
                    <a:bodyPr/>
                    <a:lstStyle/>
                    <a:p>
                      <a:pPr algn="ctr" fontAlgn="t">
                        <a:lnSpc>
                          <a:spcPct val="110000"/>
                        </a:lnSpc>
                        <a:spcBef>
                          <a:spcPts val="1200"/>
                        </a:spcBef>
                        <a:spcAft>
                          <a:spcPts val="600"/>
                        </a:spcAft>
                      </a:pPr>
                      <a:r>
                        <a:rPr lang="en-AU" sz="1800" b="1" i="0" u="none" strike="noStrike">
                          <a:effectLst/>
                          <a:latin typeface="Arial" panose="020B0604020202020204" pitchFamily="34" charset="0"/>
                          <a:ea typeface="Calibri" panose="020F0502020204030204" pitchFamily="34" charset="0"/>
                          <a:cs typeface="Arial" panose="020B0604020202020204" pitchFamily="34" charset="0"/>
                        </a:rPr>
                        <a:t>4</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0"/>
                        </a:spcBef>
                        <a:spcAft>
                          <a:spcPts val="600"/>
                        </a:spcAft>
                      </a:pPr>
                      <a:r>
                        <a:rPr lang="en-AU" sz="1800" b="0" i="0" u="none" strike="noStrike">
                          <a:effectLst/>
                          <a:latin typeface="Arial" panose="020B0604020202020204" pitchFamily="34" charset="0"/>
                          <a:ea typeface="Calibri" panose="020F0502020204030204" pitchFamily="34" charset="0"/>
                          <a:cs typeface="Arial" panose="020B0604020202020204" pitchFamily="34" charset="0"/>
                        </a:rPr>
                        <a:t>Describes interactions between systems for the provision of nutrients, oxygen and removal of wastes with a clear link to how these interactions meet the organism’s needs.</a:t>
                      </a:r>
                      <a:endParaRPr lang="en-AU" sz="1800" b="0" i="0" u="none" strike="noStrike">
                        <a:effectLst/>
                        <a:latin typeface="Arial" panose="020B0604020202020204" pitchFamily="34" charset="0"/>
                      </a:endParaRPr>
                    </a:p>
                    <a:p>
                      <a:pPr algn="l" fontAlgn="t">
                        <a:lnSpc>
                          <a:spcPct val="150000"/>
                        </a:lnSpc>
                        <a:spcBef>
                          <a:spcPts val="0"/>
                        </a:spcBef>
                        <a:spcAft>
                          <a:spcPts val="600"/>
                        </a:spcAft>
                      </a:pPr>
                      <a:r>
                        <a:rPr lang="en-AU" sz="1800" b="0" i="0" u="none" strike="noStrike">
                          <a:effectLst/>
                          <a:latin typeface="Arial" panose="020B0604020202020204" pitchFamily="34" charset="0"/>
                          <a:ea typeface="Calibri" panose="020F0502020204030204" pitchFamily="34" charset="0"/>
                          <a:cs typeface="Arial" panose="020B0604020202020204" pitchFamily="34" charset="0"/>
                        </a:rPr>
                        <a:t>Effective use of correct and precise scientific terminology to provide detail and show understanding of the contribution of each system.</a:t>
                      </a:r>
                      <a:endParaRPr lang="en-AU" sz="1800" b="0" i="0" u="none" strike="noStrike">
                        <a:effectLst/>
                        <a:latin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4854374"/>
                  </a:ext>
                </a:extLst>
              </a:tr>
              <a:tr h="1317596">
                <a:tc>
                  <a:txBody>
                    <a:bodyPr/>
                    <a:lstStyle/>
                    <a:p>
                      <a:pPr algn="ctr" fontAlgn="t">
                        <a:lnSpc>
                          <a:spcPct val="110000"/>
                        </a:lnSpc>
                        <a:spcBef>
                          <a:spcPts val="1200"/>
                        </a:spcBef>
                        <a:spcAft>
                          <a:spcPts val="600"/>
                        </a:spcAft>
                      </a:pPr>
                      <a:r>
                        <a:rPr lang="en-AU" sz="1800" b="1" i="0" u="none" strike="noStrike">
                          <a:effectLst/>
                          <a:latin typeface="Arial" panose="020B0604020202020204" pitchFamily="34" charset="0"/>
                          <a:ea typeface="Calibri" panose="020F0502020204030204" pitchFamily="34" charset="0"/>
                          <a:cs typeface="Arial" panose="020B0604020202020204" pitchFamily="34" charset="0"/>
                        </a:rPr>
                        <a:t>3</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0"/>
                        </a:spcBef>
                        <a:spcAft>
                          <a:spcPts val="600"/>
                        </a:spcAft>
                      </a:pPr>
                      <a:r>
                        <a:rPr lang="en-AU" sz="1800" b="0" i="0" u="none" strike="noStrike">
                          <a:effectLst/>
                          <a:latin typeface="Arial" panose="020B0604020202020204" pitchFamily="34" charset="0"/>
                          <a:ea typeface="Calibri" panose="020F0502020204030204" pitchFamily="34" charset="0"/>
                          <a:cs typeface="Arial" panose="020B0604020202020204" pitchFamily="34" charset="0"/>
                        </a:rPr>
                        <a:t>Describes two clear interactions between systems either for nutrient intake and/or oxygen intake and/or waste removal.</a:t>
                      </a:r>
                    </a:p>
                    <a:p>
                      <a:pPr algn="l" fontAlgn="t">
                        <a:lnSpc>
                          <a:spcPct val="150000"/>
                        </a:lnSpc>
                        <a:spcBef>
                          <a:spcPts val="0"/>
                        </a:spcBef>
                        <a:spcAft>
                          <a:spcPts val="600"/>
                        </a:spcAft>
                      </a:pPr>
                      <a:r>
                        <a:rPr lang="en-AU" sz="1800" b="0" i="0" u="none" strike="noStrike">
                          <a:effectLst/>
                          <a:latin typeface="Arial" panose="020B0604020202020204" pitchFamily="34" charset="0"/>
                          <a:ea typeface="Calibri" panose="020F0502020204030204" pitchFamily="34" charset="0"/>
                          <a:cs typeface="Arial" panose="020B0604020202020204" pitchFamily="34" charset="0"/>
                        </a:rPr>
                        <a:t>Use of correct scientific terminology to provide detail.</a:t>
                      </a:r>
                      <a:endParaRPr lang="en-AU" sz="1800" b="0" i="0" u="none" strike="noStrike">
                        <a:effectLst/>
                        <a:latin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6069126"/>
                  </a:ext>
                </a:extLst>
              </a:tr>
              <a:tr h="800377">
                <a:tc>
                  <a:txBody>
                    <a:bodyPr/>
                    <a:lstStyle/>
                    <a:p>
                      <a:pPr algn="ctr" fontAlgn="t">
                        <a:lnSpc>
                          <a:spcPct val="110000"/>
                        </a:lnSpc>
                        <a:spcBef>
                          <a:spcPts val="1200"/>
                        </a:spcBef>
                        <a:spcAft>
                          <a:spcPts val="600"/>
                        </a:spcAft>
                      </a:pPr>
                      <a:r>
                        <a:rPr lang="en-AU" sz="1800" b="1" i="0" u="none" strike="noStrike">
                          <a:effectLst/>
                          <a:latin typeface="Arial" panose="020B0604020202020204" pitchFamily="34" charset="0"/>
                          <a:ea typeface="Calibri" panose="020F0502020204030204" pitchFamily="34" charset="0"/>
                          <a:cs typeface="Arial" panose="020B0604020202020204" pitchFamily="34" charset="0"/>
                        </a:rPr>
                        <a:t>2</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0"/>
                        </a:spcBef>
                        <a:spcAft>
                          <a:spcPts val="600"/>
                        </a:spcAft>
                      </a:pPr>
                      <a:r>
                        <a:rPr lang="en-AU" sz="1800" b="0" i="0" u="none" strike="noStrike">
                          <a:effectLst/>
                          <a:latin typeface="Arial" panose="020B0604020202020204" pitchFamily="34" charset="0"/>
                          <a:ea typeface="Calibri" panose="020F0502020204030204" pitchFamily="34" charset="0"/>
                          <a:cs typeface="Arial" panose="020B0604020202020204" pitchFamily="34" charset="0"/>
                        </a:rPr>
                        <a:t>Outlines the function of at least three body systems OR</a:t>
                      </a:r>
                      <a:br>
                        <a:rPr lang="en-AU" sz="1800" b="0" i="0" u="none" strike="noStrike">
                          <a:effectLst/>
                          <a:latin typeface="Arial" panose="020B0604020202020204" pitchFamily="34" charset="0"/>
                          <a:ea typeface="Calibri" panose="020F0502020204030204" pitchFamily="34" charset="0"/>
                          <a:cs typeface="Arial" panose="020B0604020202020204" pitchFamily="34" charset="0"/>
                        </a:rPr>
                      </a:br>
                      <a:r>
                        <a:rPr lang="en-AU" sz="1800" b="0" i="0" u="none" strike="noStrike">
                          <a:effectLst/>
                          <a:latin typeface="Arial" panose="020B0604020202020204" pitchFamily="34" charset="0"/>
                          <a:ea typeface="Calibri" panose="020F0502020204030204" pitchFamily="34" charset="0"/>
                          <a:cs typeface="Arial" panose="020B0604020202020204" pitchFamily="34" charset="0"/>
                        </a:rPr>
                        <a:t>Described an interaction between systems either for nutrient or oxygen intake or waste removal).</a:t>
                      </a:r>
                      <a:endParaRPr lang="en-AU" sz="1800" b="0" i="0" u="none" strike="noStrike">
                        <a:effectLst/>
                        <a:latin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263514"/>
                  </a:ext>
                </a:extLst>
              </a:tr>
              <a:tr h="800377">
                <a:tc>
                  <a:txBody>
                    <a:bodyPr/>
                    <a:lstStyle/>
                    <a:p>
                      <a:pPr algn="ctr" fontAlgn="t">
                        <a:lnSpc>
                          <a:spcPct val="110000"/>
                        </a:lnSpc>
                        <a:spcBef>
                          <a:spcPts val="1200"/>
                        </a:spcBef>
                        <a:spcAft>
                          <a:spcPts val="600"/>
                        </a:spcAft>
                      </a:pPr>
                      <a:r>
                        <a:rPr lang="en-AU" sz="1800" b="1" i="0" u="none" strike="noStrike">
                          <a:effectLst/>
                          <a:latin typeface="Arial" panose="020B0604020202020204" pitchFamily="34" charset="0"/>
                          <a:ea typeface="Calibri" panose="020F0502020204030204" pitchFamily="34" charset="0"/>
                          <a:cs typeface="Arial" panose="020B0604020202020204" pitchFamily="34" charset="0"/>
                        </a:rPr>
                        <a:t>1</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Identifies the four body systems (digestive, circulatory, respiratory and excretory systems) AND outlines the function of at least one system.</a:t>
                      </a:r>
                      <a:endParaRPr lang="en-AU" sz="1800" b="0" i="0" u="none" strike="noStrike" dirty="0">
                        <a:effectLst/>
                        <a:latin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4053014"/>
                  </a:ext>
                </a:extLst>
              </a:tr>
            </a:tbl>
          </a:graphicData>
        </a:graphic>
      </p:graphicFrame>
    </p:spTree>
    <p:extLst>
      <p:ext uri="{BB962C8B-B14F-4D97-AF65-F5344CB8AC3E}">
        <p14:creationId xmlns:p14="http://schemas.microsoft.com/office/powerpoint/2010/main" val="28255445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5270E-C72C-961C-035D-59A97B16CF4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1279D-8A79-EC1A-DB5F-ED45B24406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
        <p:nvSpPr>
          <p:cNvPr id="7" name="Title 6">
            <a:extLst>
              <a:ext uri="{FF2B5EF4-FFF2-40B4-BE49-F238E27FC236}">
                <a16:creationId xmlns:a16="http://schemas.microsoft.com/office/drawing/2014/main" id="{183592C6-071F-6B94-CD3F-8E57D8F2F21A}"/>
              </a:ext>
            </a:extLst>
          </p:cNvPr>
          <p:cNvSpPr>
            <a:spLocks noGrp="1"/>
          </p:cNvSpPr>
          <p:nvPr>
            <p:ph type="title"/>
          </p:nvPr>
        </p:nvSpPr>
        <p:spPr/>
        <p:txBody>
          <a:bodyPr/>
          <a:lstStyle/>
          <a:p>
            <a:r>
              <a:rPr lang="en-AU"/>
              <a:t>1.6 Checkpoint 2</a:t>
            </a:r>
          </a:p>
        </p:txBody>
      </p:sp>
      <p:sp>
        <p:nvSpPr>
          <p:cNvPr id="8" name="Text Placeholder 7">
            <a:extLst>
              <a:ext uri="{FF2B5EF4-FFF2-40B4-BE49-F238E27FC236}">
                <a16:creationId xmlns:a16="http://schemas.microsoft.com/office/drawing/2014/main" id="{3084EBE4-5838-B45C-6D31-BB8804FB4E6C}"/>
              </a:ext>
            </a:extLst>
          </p:cNvPr>
          <p:cNvSpPr>
            <a:spLocks noGrp="1"/>
          </p:cNvSpPr>
          <p:nvPr>
            <p:ph type="body" sz="quarter" idx="18"/>
          </p:nvPr>
        </p:nvSpPr>
        <p:spPr>
          <a:xfrm>
            <a:off x="359998" y="1275122"/>
            <a:ext cx="11676289" cy="310015"/>
          </a:xfrm>
        </p:spPr>
        <p:txBody>
          <a:bodyPr/>
          <a:lstStyle/>
          <a:p>
            <a:endParaRPr lang="en-AU"/>
          </a:p>
          <a:p>
            <a:r>
              <a:rPr lang="en-AU" sz="1800"/>
              <a:t>Which of the following best explains how the respiratory and circulatory systems work together to support the functioning of the body?</a:t>
            </a:r>
          </a:p>
        </p:txBody>
      </p:sp>
      <p:sp>
        <p:nvSpPr>
          <p:cNvPr id="9" name="TextBox 8">
            <a:extLst>
              <a:ext uri="{FF2B5EF4-FFF2-40B4-BE49-F238E27FC236}">
                <a16:creationId xmlns:a16="http://schemas.microsoft.com/office/drawing/2014/main" id="{40C12A0C-58E5-977D-056A-543B02B1F88E}"/>
              </a:ext>
            </a:extLst>
          </p:cNvPr>
          <p:cNvSpPr txBox="1"/>
          <p:nvPr/>
        </p:nvSpPr>
        <p:spPr>
          <a:xfrm>
            <a:off x="449450" y="1827212"/>
            <a:ext cx="10260002" cy="4013149"/>
          </a:xfrm>
          <a:prstGeom prst="rect">
            <a:avLst/>
          </a:prstGeom>
          <a:noFill/>
        </p:spPr>
        <p:txBody>
          <a:bodyPr wrap="square" lIns="0" tIns="0" rIns="0" bIns="0" rtlCol="0">
            <a:noAutofit/>
          </a:bodyPr>
          <a:lstStyle/>
          <a:p>
            <a:pPr marL="457200" indent="-457200">
              <a:lnSpc>
                <a:spcPct val="150000"/>
              </a:lnSpc>
              <a:buFont typeface="+mj-lt"/>
              <a:buAutoNum type="alphaUcPeriod"/>
            </a:pPr>
            <a:r>
              <a:rPr lang="en-AU" sz="2000" dirty="0"/>
              <a:t>The respiratory system pumps blood to the lungs, which then absorb oxygen from the air.</a:t>
            </a:r>
          </a:p>
          <a:p>
            <a:pPr marL="457200" indent="-457200">
              <a:lnSpc>
                <a:spcPct val="150000"/>
              </a:lnSpc>
              <a:buFont typeface="+mj-lt"/>
              <a:buAutoNum type="alphaUcPeriod"/>
            </a:pPr>
            <a:r>
              <a:rPr lang="en-AU" sz="2000" dirty="0"/>
              <a:t>The circulatory system transports oxygen from the lungs to the body’s cells and carries carbon dioxide back to the lungs to be removed by exhalation.</a:t>
            </a:r>
          </a:p>
          <a:p>
            <a:pPr marL="457200" indent="-457200">
              <a:lnSpc>
                <a:spcPct val="150000"/>
              </a:lnSpc>
              <a:buFont typeface="+mj-lt"/>
              <a:buAutoNum type="alphaUcPeriod"/>
            </a:pPr>
            <a:r>
              <a:rPr lang="en-AU" sz="2000" dirty="0"/>
              <a:t> The respiratory system digests food and sends nutrients to the circulatory system for distribution.</a:t>
            </a:r>
          </a:p>
          <a:p>
            <a:pPr marL="457200" indent="-457200">
              <a:lnSpc>
                <a:spcPct val="150000"/>
              </a:lnSpc>
              <a:buFont typeface="+mj-lt"/>
              <a:buAutoNum type="alphaUcPeriod"/>
            </a:pPr>
            <a:r>
              <a:rPr lang="en-AU" sz="2000" dirty="0"/>
              <a:t>The circulatory system filters waste products from the blood and sends oxygen-rich blood directly to the brain.</a:t>
            </a:r>
          </a:p>
        </p:txBody>
      </p:sp>
    </p:spTree>
    <p:extLst>
      <p:ext uri="{BB962C8B-B14F-4D97-AF65-F5344CB8AC3E}">
        <p14:creationId xmlns:p14="http://schemas.microsoft.com/office/powerpoint/2010/main" val="157381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1.7 Body systems malfunction</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descr="This table contains the learning intentions and success criteria for this learning sequence.">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042084753"/>
              </p:ext>
            </p:extLst>
          </p:nvPr>
        </p:nvGraphicFramePr>
        <p:xfrm>
          <a:off x="348000" y="1675384"/>
          <a:ext cx="11651167" cy="4873655"/>
        </p:xfrm>
        <a:graphic>
          <a:graphicData uri="http://schemas.openxmlformats.org/drawingml/2006/table">
            <a:tbl>
              <a:tblPr firstRow="1">
                <a:tableStyleId>{B301B821-A1FF-4177-AEE7-76D212191A09}</a:tableStyleId>
              </a:tblPr>
              <a:tblGrid>
                <a:gridCol w="3893800">
                  <a:extLst>
                    <a:ext uri="{9D8B030D-6E8A-4147-A177-3AD203B41FA5}">
                      <a16:colId xmlns:a16="http://schemas.microsoft.com/office/drawing/2014/main" val="3623447875"/>
                    </a:ext>
                  </a:extLst>
                </a:gridCol>
                <a:gridCol w="7757367">
                  <a:extLst>
                    <a:ext uri="{9D8B030D-6E8A-4147-A177-3AD203B41FA5}">
                      <a16:colId xmlns:a16="http://schemas.microsoft.com/office/drawing/2014/main" val="3573327086"/>
                    </a:ext>
                  </a:extLst>
                </a:gridCol>
              </a:tblGrid>
              <a:tr h="331659">
                <a:tc>
                  <a:txBody>
                    <a:bodyPr/>
                    <a:lstStyle/>
                    <a:p>
                      <a:r>
                        <a:rPr lang="en-AU" sz="16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6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663347">
                <a:tc>
                  <a:txBody>
                    <a:bodyPr/>
                    <a:lstStyle/>
                    <a:p>
                      <a:pPr marL="285750" indent="-285750">
                        <a:lnSpc>
                          <a:spcPct val="150000"/>
                        </a:lnSpc>
                        <a:buFont typeface="Arial" panose="020B0604020202020204" pitchFamily="34" charset="0"/>
                        <a:buChar char="•"/>
                      </a:pPr>
                      <a:r>
                        <a:rPr lang="en-AU" sz="1600" kern="1200" dirty="0">
                          <a:solidFill>
                            <a:schemeClr val="dk1"/>
                          </a:solidFill>
                          <a:effectLst/>
                          <a:latin typeface="+mn-lt"/>
                          <a:ea typeface="+mn-ea"/>
                          <a:cs typeface="+mn-cs"/>
                        </a:rPr>
                        <a:t>to describe how body systems function</a:t>
                      </a:r>
                      <a:endParaRPr lang="en-AU" sz="16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define disorder and disease</a:t>
                      </a:r>
                    </a:p>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describe how kidney disease impacts the excretory system and the human body as a whole</a:t>
                      </a:r>
                    </a:p>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identify disorders, diseases and components of body systems that may be removed</a:t>
                      </a:r>
                    </a:p>
                    <a:p>
                      <a:pPr marL="285750" indent="-285750">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explain how a disorder, disease or organ removal impacts a body system and the human body as a whole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680126">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a:latin typeface="Arial" panose="020B0604020202020204" pitchFamily="34" charset="0"/>
                          <a:cs typeface="Arial" panose="020B0604020202020204" pitchFamily="34" charset="0"/>
                        </a:rPr>
                        <a:t>to create written texts using conventional scientific text structures to communicate scientific understanding.</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identify explanatory texts as a conventional scientific text structure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describe the conventions of an explanatory text in science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use causal connectives to demonstrate cause and effect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600" dirty="0">
                          <a:latin typeface="Arial" panose="020B0604020202020204" pitchFamily="34" charset="0"/>
                          <a:cs typeface="Arial" panose="020B0604020202020204" pitchFamily="34" charset="0"/>
                        </a:rPr>
                        <a:t>construct explanatory texts about the impacts of a disease, disorder or organ removal on a body system and the human body as a whole.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4255318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BFAB3D-2400-526A-0A20-0F69E1195D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
        <p:nvSpPr>
          <p:cNvPr id="6" name="Title 5">
            <a:extLst>
              <a:ext uri="{FF2B5EF4-FFF2-40B4-BE49-F238E27FC236}">
                <a16:creationId xmlns:a16="http://schemas.microsoft.com/office/drawing/2014/main" id="{5F4B83DB-CA83-1130-18A8-DCDB677530BA}"/>
              </a:ext>
            </a:extLst>
          </p:cNvPr>
          <p:cNvSpPr>
            <a:spLocks noGrp="1"/>
          </p:cNvSpPr>
          <p:nvPr>
            <p:ph type="title"/>
          </p:nvPr>
        </p:nvSpPr>
        <p:spPr/>
        <p:txBody>
          <a:bodyPr/>
          <a:lstStyle/>
          <a:p>
            <a:r>
              <a:rPr lang="en-AU"/>
              <a:t>1.7 Defining key terms</a:t>
            </a:r>
          </a:p>
        </p:txBody>
      </p:sp>
      <p:sp>
        <p:nvSpPr>
          <p:cNvPr id="7" name="Text Placeholder 6">
            <a:extLst>
              <a:ext uri="{FF2B5EF4-FFF2-40B4-BE49-F238E27FC236}">
                <a16:creationId xmlns:a16="http://schemas.microsoft.com/office/drawing/2014/main" id="{BECB62CF-2DC8-0CC7-73F6-137C2EB40127}"/>
              </a:ext>
            </a:extLst>
          </p:cNvPr>
          <p:cNvSpPr>
            <a:spLocks noGrp="1"/>
          </p:cNvSpPr>
          <p:nvPr>
            <p:ph type="body" sz="quarter" idx="18"/>
          </p:nvPr>
        </p:nvSpPr>
        <p:spPr/>
        <p:txBody>
          <a:bodyPr/>
          <a:lstStyle/>
          <a:p>
            <a:r>
              <a:rPr lang="en-AU"/>
              <a:t>Disorder and disease</a:t>
            </a:r>
          </a:p>
        </p:txBody>
      </p:sp>
      <p:sp>
        <p:nvSpPr>
          <p:cNvPr id="13" name="Rectangle 12">
            <a:extLst>
              <a:ext uri="{FF2B5EF4-FFF2-40B4-BE49-F238E27FC236}">
                <a16:creationId xmlns:a16="http://schemas.microsoft.com/office/drawing/2014/main" id="{7E08F3A6-4774-6906-D00A-AEB4EBF81808}"/>
              </a:ext>
            </a:extLst>
          </p:cNvPr>
          <p:cNvSpPr/>
          <p:nvPr/>
        </p:nvSpPr>
        <p:spPr>
          <a:xfrm>
            <a:off x="204383" y="1539240"/>
            <a:ext cx="5687403" cy="2755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b="1"/>
              <a:t>Disorder: </a:t>
            </a:r>
            <a:r>
              <a:rPr lang="en-AU"/>
              <a:t>A disturbance of physical, mental or genetic health. For example, anxiety disorder, sleep disorder, autism spectrum disorder.</a:t>
            </a:r>
          </a:p>
        </p:txBody>
      </p:sp>
      <p:sp>
        <p:nvSpPr>
          <p:cNvPr id="14" name="Rectangle 13">
            <a:extLst>
              <a:ext uri="{FF2B5EF4-FFF2-40B4-BE49-F238E27FC236}">
                <a16:creationId xmlns:a16="http://schemas.microsoft.com/office/drawing/2014/main" id="{088DD618-FA1D-76F5-D1EF-A698E49E5729}"/>
              </a:ext>
            </a:extLst>
          </p:cNvPr>
          <p:cNvSpPr/>
          <p:nvPr/>
        </p:nvSpPr>
        <p:spPr>
          <a:xfrm>
            <a:off x="6300748" y="1539240"/>
            <a:ext cx="5687403" cy="27555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b="1"/>
              <a:t>Disease: </a:t>
            </a:r>
            <a:r>
              <a:rPr lang="en-AU"/>
              <a:t>An illness or condition of the body affecting the way an organism, or parts of an organism, or its organs, function. For example, Alzheimer’s disease, the flu, diabetes, cancer.</a:t>
            </a:r>
          </a:p>
        </p:txBody>
      </p:sp>
      <p:sp>
        <p:nvSpPr>
          <p:cNvPr id="15" name="Rectangle 14">
            <a:extLst>
              <a:ext uri="{FF2B5EF4-FFF2-40B4-BE49-F238E27FC236}">
                <a16:creationId xmlns:a16="http://schemas.microsoft.com/office/drawing/2014/main" id="{E199BAF9-191B-ECE2-DC5D-340CBD07E655}"/>
              </a:ext>
            </a:extLst>
          </p:cNvPr>
          <p:cNvSpPr/>
          <p:nvPr/>
        </p:nvSpPr>
        <p:spPr>
          <a:xfrm>
            <a:off x="204382" y="4681741"/>
            <a:ext cx="11783769" cy="9055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a:t>The main distinction is whether there is a known cause.</a:t>
            </a:r>
          </a:p>
        </p:txBody>
      </p:sp>
    </p:spTree>
    <p:extLst>
      <p:ext uri="{BB962C8B-B14F-4D97-AF65-F5344CB8AC3E}">
        <p14:creationId xmlns:p14="http://schemas.microsoft.com/office/powerpoint/2010/main" val="390468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06768-740C-8A09-AF0E-4D655B3718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
        <p:nvSpPr>
          <p:cNvPr id="3" name="Title 2">
            <a:extLst>
              <a:ext uri="{FF2B5EF4-FFF2-40B4-BE49-F238E27FC236}">
                <a16:creationId xmlns:a16="http://schemas.microsoft.com/office/drawing/2014/main" id="{07F4174B-CE13-F88D-56AC-F91F0D0E609D}"/>
              </a:ext>
            </a:extLst>
          </p:cNvPr>
          <p:cNvSpPr>
            <a:spLocks noGrp="1"/>
          </p:cNvSpPr>
          <p:nvPr>
            <p:ph type="title"/>
          </p:nvPr>
        </p:nvSpPr>
        <p:spPr/>
        <p:txBody>
          <a:bodyPr/>
          <a:lstStyle/>
          <a:p>
            <a:r>
              <a:rPr lang="en-AU"/>
              <a:t>1.7 Kidney disease (1 of 2)</a:t>
            </a:r>
          </a:p>
        </p:txBody>
      </p:sp>
      <p:sp>
        <p:nvSpPr>
          <p:cNvPr id="5" name="Content Placeholder 4">
            <a:extLst>
              <a:ext uri="{FF2B5EF4-FFF2-40B4-BE49-F238E27FC236}">
                <a16:creationId xmlns:a16="http://schemas.microsoft.com/office/drawing/2014/main" id="{15A942B6-3ED7-8590-33C2-8C3E4FBFBFF9}"/>
              </a:ext>
            </a:extLst>
          </p:cNvPr>
          <p:cNvSpPr>
            <a:spLocks noGrp="1"/>
          </p:cNvSpPr>
          <p:nvPr>
            <p:ph sz="quarter" idx="19"/>
          </p:nvPr>
        </p:nvSpPr>
        <p:spPr>
          <a:xfrm>
            <a:off x="360000" y="1196252"/>
            <a:ext cx="6427662" cy="5319747"/>
          </a:xfrm>
        </p:spPr>
        <p:txBody>
          <a:bodyPr/>
          <a:lstStyle/>
          <a:p>
            <a:pPr marL="342900" indent="-342900">
              <a:buFont typeface="Arial" panose="020B0604020202020204" pitchFamily="34" charset="0"/>
              <a:buChar char="•"/>
            </a:pPr>
            <a:r>
              <a:rPr lang="en-AU" dirty="0"/>
              <a:t>Refers to a condition where the kidneys become damaged and lose their ability to filter waste and excess fluid from the blood, leading to a build-up of waste in the body.</a:t>
            </a:r>
          </a:p>
          <a:p>
            <a:pPr marL="342900" indent="-342900">
              <a:buFont typeface="Arial" panose="020B0604020202020204" pitchFamily="34" charset="0"/>
              <a:buChar char="•"/>
            </a:pPr>
            <a:r>
              <a:rPr lang="en-AU" dirty="0"/>
              <a:t>Categorised as:</a:t>
            </a:r>
          </a:p>
          <a:p>
            <a:pPr marL="702900" lvl="4" indent="-342900"/>
            <a:r>
              <a:rPr lang="en-AU" b="1" dirty="0"/>
              <a:t>Acute kidney injury (AKI): </a:t>
            </a:r>
            <a:r>
              <a:rPr lang="en-AU" dirty="0"/>
              <a:t>a sudden, short-term loss of kidney function.</a:t>
            </a:r>
          </a:p>
          <a:p>
            <a:pPr marL="702900" lvl="4" indent="-342900"/>
            <a:r>
              <a:rPr lang="en-AU" b="1" dirty="0"/>
              <a:t>Chronic kidney disease (CKD): </a:t>
            </a:r>
            <a:r>
              <a:rPr lang="en-AU" dirty="0"/>
              <a:t>A gradual, irreversible loss of kidney function.</a:t>
            </a:r>
          </a:p>
          <a:p>
            <a:pPr marL="702900" lvl="4" indent="-342900"/>
            <a:r>
              <a:rPr lang="en-AU" b="1" dirty="0"/>
              <a:t>Kidney failure: </a:t>
            </a:r>
            <a:r>
              <a:rPr lang="en-AU" dirty="0"/>
              <a:t>where the kidneys stop working almost completely.</a:t>
            </a:r>
          </a:p>
        </p:txBody>
      </p:sp>
      <p:pic>
        <p:nvPicPr>
          <p:cNvPr id="1026" name="Picture 2" descr="a human kidney showing signs of chronic kidney disease">
            <a:extLst>
              <a:ext uri="{FF2B5EF4-FFF2-40B4-BE49-F238E27FC236}">
                <a16:creationId xmlns:a16="http://schemas.microsoft.com/office/drawing/2014/main" id="{35C678C0-1F28-83EF-1543-C4D5CFD3AF21}"/>
              </a:ext>
            </a:extLst>
          </p:cNvPr>
          <p:cNvPicPr>
            <a:picLocks noGrp="1" noChangeAspect="1" noChangeArrowheads="1"/>
          </p:cNvPicPr>
          <p:nvPr>
            <p:ph type="pic" sz="quarter" idx="20"/>
          </p:nvPr>
        </p:nvPicPr>
        <p:blipFill rotWithShape="1">
          <a:blip r:embed="rId3">
            <a:extLst>
              <a:ext uri="{28A0092B-C50C-407E-A947-70E740481C1C}">
                <a14:useLocalDpi xmlns:a14="http://schemas.microsoft.com/office/drawing/2010/main" val="0"/>
              </a:ext>
            </a:extLst>
          </a:blip>
          <a:srcRect/>
          <a:stretch>
            <a:fillRect/>
          </a:stretch>
        </p:blipFill>
        <p:spPr bwMode="auto">
          <a:xfrm>
            <a:off x="7139828" y="320387"/>
            <a:ext cx="3984172" cy="56903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FBC5242-CBA5-142B-5819-EA501DDD00A3}"/>
              </a:ext>
              <a:ext uri="{C183D7F6-B498-43B3-948B-1728B52AA6E4}">
                <adec:decorative xmlns:adec="http://schemas.microsoft.com/office/drawing/2017/decorative" val="1"/>
              </a:ext>
            </a:extLst>
          </p:cNvPr>
          <p:cNvSpPr txBox="1"/>
          <p:nvPr/>
        </p:nvSpPr>
        <p:spPr>
          <a:xfrm>
            <a:off x="7056068" y="6063330"/>
            <a:ext cx="3693994" cy="400110"/>
          </a:xfrm>
          <a:prstGeom prst="rect">
            <a:avLst/>
          </a:prstGeom>
          <a:noFill/>
        </p:spPr>
        <p:txBody>
          <a:bodyPr wrap="square">
            <a:spAutoFit/>
          </a:bodyPr>
          <a:lstStyle/>
          <a:p>
            <a:r>
              <a:rPr lang="en-AU" sz="1000">
                <a:hlinkClick r:id="rId4"/>
              </a:rPr>
              <a:t>CKD - Chronic kidney disease</a:t>
            </a:r>
            <a:r>
              <a:rPr lang="en-AU" sz="1000"/>
              <a:t> by Doc James, licenced under  </a:t>
            </a:r>
            <a:r>
              <a:rPr lang="en-AU" sz="1000">
                <a:hlinkClick r:id="rId5"/>
              </a:rPr>
              <a:t>CC BY-SA 4.0</a:t>
            </a:r>
            <a:endParaRPr lang="en-AU" sz="1000"/>
          </a:p>
        </p:txBody>
      </p:sp>
    </p:spTree>
    <p:extLst>
      <p:ext uri="{BB962C8B-B14F-4D97-AF65-F5344CB8AC3E}">
        <p14:creationId xmlns:p14="http://schemas.microsoft.com/office/powerpoint/2010/main" val="85254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BBF410-682D-23CE-DB1B-919C9121BFA1}"/>
              </a:ext>
            </a:extLst>
          </p:cNvPr>
          <p:cNvSpPr>
            <a:spLocks noGrp="1"/>
          </p:cNvSpPr>
          <p:nvPr>
            <p:ph type="title"/>
          </p:nvPr>
        </p:nvSpPr>
        <p:spPr/>
        <p:txBody>
          <a:bodyPr/>
          <a:lstStyle/>
          <a:p>
            <a:r>
              <a:rPr lang="en-AU"/>
              <a:t>1.7 Kidney disease (2 of 2)</a:t>
            </a:r>
          </a:p>
        </p:txBody>
      </p:sp>
      <p:sp>
        <p:nvSpPr>
          <p:cNvPr id="4" name="Text Placeholder 3">
            <a:extLst>
              <a:ext uri="{FF2B5EF4-FFF2-40B4-BE49-F238E27FC236}">
                <a16:creationId xmlns:a16="http://schemas.microsoft.com/office/drawing/2014/main" id="{BEE3DE98-2299-B3AD-5F38-C3CEF7C66808}"/>
              </a:ext>
            </a:extLst>
          </p:cNvPr>
          <p:cNvSpPr>
            <a:spLocks noGrp="1"/>
          </p:cNvSpPr>
          <p:nvPr>
            <p:ph type="body" sz="quarter" idx="18"/>
          </p:nvPr>
        </p:nvSpPr>
        <p:spPr/>
        <p:txBody>
          <a:bodyPr/>
          <a:lstStyle/>
          <a:p>
            <a:r>
              <a:rPr lang="en-AU"/>
              <a:t>Using your knowledge of what the kidneys do, identify the effects of kidney disease.</a:t>
            </a:r>
          </a:p>
        </p:txBody>
      </p:sp>
      <p:cxnSp>
        <p:nvCxnSpPr>
          <p:cNvPr id="9" name="Straight Arrow Connector 8">
            <a:extLst>
              <a:ext uri="{FF2B5EF4-FFF2-40B4-BE49-F238E27FC236}">
                <a16:creationId xmlns:a16="http://schemas.microsoft.com/office/drawing/2014/main" id="{4223EA4B-C211-A899-7601-E4208D2CCAD9}"/>
              </a:ext>
              <a:ext uri="{C183D7F6-B498-43B3-948B-1728B52AA6E4}">
                <adec:decorative xmlns:adec="http://schemas.microsoft.com/office/drawing/2017/decorative" val="1"/>
              </a:ext>
            </a:extLst>
          </p:cNvPr>
          <p:cNvCxnSpPr>
            <a:cxnSpLocks/>
          </p:cNvCxnSpPr>
          <p:nvPr/>
        </p:nvCxnSpPr>
        <p:spPr>
          <a:xfrm>
            <a:off x="7022119" y="4011504"/>
            <a:ext cx="17701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D6ADF2C-1C84-91BF-F434-4216F4C63342}"/>
              </a:ext>
              <a:ext uri="{C183D7F6-B498-43B3-948B-1728B52AA6E4}">
                <adec:decorative xmlns:adec="http://schemas.microsoft.com/office/drawing/2017/decorative" val="1"/>
              </a:ext>
            </a:extLst>
          </p:cNvPr>
          <p:cNvCxnSpPr>
            <a:cxnSpLocks/>
          </p:cNvCxnSpPr>
          <p:nvPr/>
        </p:nvCxnSpPr>
        <p:spPr>
          <a:xfrm flipH="1">
            <a:off x="3341072" y="4011504"/>
            <a:ext cx="27549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F5BBB7D-7DC0-EA41-FE33-FD38466C6B5A}"/>
              </a:ext>
            </a:extLst>
          </p:cNvPr>
          <p:cNvSpPr/>
          <p:nvPr/>
        </p:nvSpPr>
        <p:spPr>
          <a:xfrm>
            <a:off x="611364" y="2718815"/>
            <a:ext cx="2790093" cy="258537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pPr>
            <a:r>
              <a:rPr lang="en-AU" dirty="0">
                <a:solidFill>
                  <a:sysClr val="windowText" lastClr="000000"/>
                </a:solidFill>
              </a:rPr>
              <a:t>Build up of excess water</a:t>
            </a:r>
          </a:p>
        </p:txBody>
      </p:sp>
      <p:sp>
        <p:nvSpPr>
          <p:cNvPr id="7" name="Oval 6">
            <a:extLst>
              <a:ext uri="{FF2B5EF4-FFF2-40B4-BE49-F238E27FC236}">
                <a16:creationId xmlns:a16="http://schemas.microsoft.com/office/drawing/2014/main" id="{241A71A7-E4B4-80F1-F577-B47D1DEE8D00}"/>
              </a:ext>
            </a:extLst>
          </p:cNvPr>
          <p:cNvSpPr/>
          <p:nvPr/>
        </p:nvSpPr>
        <p:spPr>
          <a:xfrm>
            <a:off x="4677503" y="2545083"/>
            <a:ext cx="2907323" cy="293284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pPr>
            <a:r>
              <a:rPr lang="en-AU" dirty="0"/>
              <a:t>Effects of chronic kidney disease</a:t>
            </a:r>
          </a:p>
        </p:txBody>
      </p:sp>
      <p:sp>
        <p:nvSpPr>
          <p:cNvPr id="10" name="Rectangle: Rounded Corners 9">
            <a:extLst>
              <a:ext uri="{FF2B5EF4-FFF2-40B4-BE49-F238E27FC236}">
                <a16:creationId xmlns:a16="http://schemas.microsoft.com/office/drawing/2014/main" id="{5A7FD63A-8BA9-755A-0ED6-EF3CDBD68022}"/>
              </a:ext>
            </a:extLst>
          </p:cNvPr>
          <p:cNvSpPr/>
          <p:nvPr/>
        </p:nvSpPr>
        <p:spPr>
          <a:xfrm>
            <a:off x="8827472" y="2607282"/>
            <a:ext cx="2790093" cy="280844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pPr>
            <a:r>
              <a:rPr lang="en-AU" dirty="0">
                <a:solidFill>
                  <a:sysClr val="windowText" lastClr="000000"/>
                </a:solidFill>
              </a:rPr>
              <a:t>Build up of wastes such as urea and salts in the body</a:t>
            </a:r>
          </a:p>
        </p:txBody>
      </p:sp>
      <p:sp>
        <p:nvSpPr>
          <p:cNvPr id="2" name="Slide Number Placeholder 1">
            <a:extLst>
              <a:ext uri="{FF2B5EF4-FFF2-40B4-BE49-F238E27FC236}">
                <a16:creationId xmlns:a16="http://schemas.microsoft.com/office/drawing/2014/main" id="{5AA100A4-3408-20EF-5935-AA7E621CB0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405854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0DA3C-196B-442D-E374-F9FE1A16757F}"/>
              </a:ext>
            </a:extLst>
          </p:cNvPr>
          <p:cNvSpPr>
            <a:spLocks noGrp="1"/>
          </p:cNvSpPr>
          <p:nvPr>
            <p:ph type="title"/>
          </p:nvPr>
        </p:nvSpPr>
        <p:spPr/>
        <p:txBody>
          <a:bodyPr/>
          <a:lstStyle/>
          <a:p>
            <a:r>
              <a:rPr lang="en-AU"/>
              <a:t>1.7 The effects of kidney disease</a:t>
            </a:r>
          </a:p>
        </p:txBody>
      </p:sp>
      <p:sp>
        <p:nvSpPr>
          <p:cNvPr id="9" name="Text Placeholder 3">
            <a:extLst>
              <a:ext uri="{FF2B5EF4-FFF2-40B4-BE49-F238E27FC236}">
                <a16:creationId xmlns:a16="http://schemas.microsoft.com/office/drawing/2014/main" id="{4D837474-887C-A20B-98B3-3689B35FB9A3}"/>
              </a:ext>
            </a:extLst>
          </p:cNvPr>
          <p:cNvSpPr>
            <a:spLocks noGrp="1"/>
          </p:cNvSpPr>
          <p:nvPr>
            <p:ph type="body" sz="quarter" idx="18"/>
          </p:nvPr>
        </p:nvSpPr>
        <p:spPr>
          <a:xfrm>
            <a:off x="359999" y="982520"/>
            <a:ext cx="11483999" cy="310015"/>
          </a:xfrm>
        </p:spPr>
        <p:txBody>
          <a:bodyPr/>
          <a:lstStyle/>
          <a:p>
            <a:r>
              <a:rPr lang="en-AU">
                <a:latin typeface="+mj-lt"/>
              </a:rPr>
              <a:t>How does kidney disease impact body systems and the organism as a whole?</a:t>
            </a:r>
          </a:p>
        </p:txBody>
      </p:sp>
      <p:sp>
        <p:nvSpPr>
          <p:cNvPr id="5" name="Text Placeholder 4">
            <a:extLst>
              <a:ext uri="{FF2B5EF4-FFF2-40B4-BE49-F238E27FC236}">
                <a16:creationId xmlns:a16="http://schemas.microsoft.com/office/drawing/2014/main" id="{DD6D8B1D-9AC3-E0C0-602E-45C40F6F27B2}"/>
              </a:ext>
            </a:extLst>
          </p:cNvPr>
          <p:cNvSpPr>
            <a:spLocks noGrp="1"/>
          </p:cNvSpPr>
          <p:nvPr>
            <p:ph type="body" sz="quarter" idx="17"/>
          </p:nvPr>
        </p:nvSpPr>
        <p:spPr>
          <a:xfrm>
            <a:off x="173058" y="1782416"/>
            <a:ext cx="3628060" cy="4333456"/>
          </a:xfrm>
        </p:spPr>
        <p:txBody>
          <a:bodyPr/>
          <a:lstStyle/>
          <a:p>
            <a:pPr marL="457200" indent="-457200">
              <a:buAutoNum type="alphaLcParenR"/>
            </a:pPr>
            <a:r>
              <a:rPr lang="en-AU" sz="1800"/>
              <a:t>Describe the impact of kidney disease on the excretory system.</a:t>
            </a:r>
          </a:p>
          <a:p>
            <a:pPr marL="457200" indent="-457200">
              <a:buAutoNum type="alphaLcParenR"/>
            </a:pPr>
            <a:r>
              <a:rPr lang="en-AU" sz="1800"/>
              <a:t>Describe the impact of kidney disease on humans as an organism.</a:t>
            </a:r>
          </a:p>
        </p:txBody>
      </p:sp>
      <p:pic>
        <p:nvPicPr>
          <p:cNvPr id="10" name="Picture 9" descr="A screenshot of a YouTube video that says National Kidney Foundation.">
            <a:extLst>
              <a:ext uri="{FF2B5EF4-FFF2-40B4-BE49-F238E27FC236}">
                <a16:creationId xmlns:a16="http://schemas.microsoft.com/office/drawing/2014/main" id="{CEC20118-E3E0-F261-F27D-E6901128E869}"/>
              </a:ext>
            </a:extLst>
          </p:cNvPr>
          <p:cNvPicPr>
            <a:picLocks noChangeAspect="1"/>
          </p:cNvPicPr>
          <p:nvPr/>
        </p:nvPicPr>
        <p:blipFill>
          <a:blip r:embed="rId3"/>
          <a:stretch>
            <a:fillRect/>
          </a:stretch>
        </p:blipFill>
        <p:spPr>
          <a:xfrm>
            <a:off x="4022961" y="1600439"/>
            <a:ext cx="7891956" cy="4119906"/>
          </a:xfrm>
          <a:prstGeom prst="rect">
            <a:avLst/>
          </a:prstGeom>
        </p:spPr>
      </p:pic>
      <p:pic>
        <p:nvPicPr>
          <p:cNvPr id="4" name="Picture 3" descr="A play button linked to an online video.">
            <a:hlinkClick r:id="rId4"/>
            <a:extLst>
              <a:ext uri="{FF2B5EF4-FFF2-40B4-BE49-F238E27FC236}">
                <a16:creationId xmlns:a16="http://schemas.microsoft.com/office/drawing/2014/main" id="{0E1373C3-0CAE-9D60-FEF0-FFCEA4975C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751" y="1782416"/>
            <a:ext cx="1522375" cy="1522374"/>
          </a:xfrm>
          <a:prstGeom prst="rect">
            <a:avLst/>
          </a:prstGeom>
        </p:spPr>
      </p:pic>
      <p:sp>
        <p:nvSpPr>
          <p:cNvPr id="8" name="TextBox 7">
            <a:extLst>
              <a:ext uri="{FF2B5EF4-FFF2-40B4-BE49-F238E27FC236}">
                <a16:creationId xmlns:a16="http://schemas.microsoft.com/office/drawing/2014/main" id="{82032B10-3B94-25A1-69D6-E91CAAC70048}"/>
              </a:ext>
            </a:extLst>
          </p:cNvPr>
          <p:cNvSpPr txBox="1"/>
          <p:nvPr/>
        </p:nvSpPr>
        <p:spPr>
          <a:xfrm>
            <a:off x="4022961" y="5720345"/>
            <a:ext cx="7318462" cy="395526"/>
          </a:xfrm>
          <a:prstGeom prst="rect">
            <a:avLst/>
          </a:prstGeom>
          <a:noFill/>
        </p:spPr>
        <p:txBody>
          <a:bodyPr wrap="square" lIns="0" tIns="0" rIns="0" bIns="0" rtlCol="0">
            <a:noAutofit/>
          </a:bodyPr>
          <a:lstStyle/>
          <a:p>
            <a:pPr>
              <a:lnSpc>
                <a:spcPct val="150000"/>
              </a:lnSpc>
            </a:pPr>
            <a:r>
              <a:rPr lang="en-AU" sz="1800" b="1">
                <a:hlinkClick r:id="rId4"/>
              </a:rPr>
              <a:t>What is Kidney Disease? </a:t>
            </a:r>
            <a:r>
              <a:rPr lang="en-AU" sz="1800">
                <a:hlinkClick r:id="rId4"/>
              </a:rPr>
              <a:t>(duration 2:44)</a:t>
            </a:r>
            <a:endParaRPr lang="en-AU" sz="1800"/>
          </a:p>
        </p:txBody>
      </p:sp>
      <p:sp>
        <p:nvSpPr>
          <p:cNvPr id="2" name="Slide Number Placeholder 1">
            <a:extLst>
              <a:ext uri="{FF2B5EF4-FFF2-40B4-BE49-F238E27FC236}">
                <a16:creationId xmlns:a16="http://schemas.microsoft.com/office/drawing/2014/main" id="{311100BA-CD16-363F-7DCA-E3FCB4D49BF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28394302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CC5EE-6DA9-32BA-2C8F-CD8E4385F2B3}"/>
              </a:ext>
            </a:extLst>
          </p:cNvPr>
          <p:cNvSpPr>
            <a:spLocks noGrp="1"/>
          </p:cNvSpPr>
          <p:nvPr>
            <p:ph type="title"/>
          </p:nvPr>
        </p:nvSpPr>
        <p:spPr/>
        <p:txBody>
          <a:bodyPr/>
          <a:lstStyle/>
          <a:p>
            <a:r>
              <a:rPr lang="en-AU"/>
              <a:t>1.7 What does it mean to ‘explain?’</a:t>
            </a:r>
          </a:p>
        </p:txBody>
      </p:sp>
      <p:cxnSp>
        <p:nvCxnSpPr>
          <p:cNvPr id="8" name="Straight Arrow Connector 7">
            <a:extLst>
              <a:ext uri="{FF2B5EF4-FFF2-40B4-BE49-F238E27FC236}">
                <a16:creationId xmlns:a16="http://schemas.microsoft.com/office/drawing/2014/main" id="{BCB909D7-1421-3E79-E729-C0D14302D788}"/>
              </a:ext>
              <a:ext uri="{C183D7F6-B498-43B3-948B-1728B52AA6E4}">
                <adec:decorative xmlns:adec="http://schemas.microsoft.com/office/drawing/2017/decorative" val="1"/>
              </a:ext>
            </a:extLst>
          </p:cNvPr>
          <p:cNvCxnSpPr>
            <a:cxnSpLocks/>
          </p:cNvCxnSpPr>
          <p:nvPr/>
        </p:nvCxnSpPr>
        <p:spPr>
          <a:xfrm flipH="1">
            <a:off x="6095998" y="2361718"/>
            <a:ext cx="2" cy="22959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8FB8417E-33E7-D517-7272-E06C24809E54}"/>
              </a:ext>
              <a:ext uri="{C183D7F6-B498-43B3-948B-1728B52AA6E4}">
                <adec:decorative xmlns:adec="http://schemas.microsoft.com/office/drawing/2017/decorative" val="1"/>
              </a:ext>
            </a:extLst>
          </p:cNvPr>
          <p:cNvCxnSpPr>
            <a:cxnSpLocks/>
          </p:cNvCxnSpPr>
          <p:nvPr/>
        </p:nvCxnSpPr>
        <p:spPr>
          <a:xfrm rot="10800000" flipV="1">
            <a:off x="3371847" y="3326022"/>
            <a:ext cx="5448302" cy="1"/>
          </a:xfrm>
          <a:prstGeom prst="bentConnector3">
            <a:avLst>
              <a:gd name="adj1" fmla="val 50000"/>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973CB1C-B1ED-B00D-47EF-80112108541D}"/>
              </a:ext>
            </a:extLst>
          </p:cNvPr>
          <p:cNvSpPr/>
          <p:nvPr/>
        </p:nvSpPr>
        <p:spPr>
          <a:xfrm>
            <a:off x="520577" y="2361717"/>
            <a:ext cx="2885097" cy="203835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nchorCtr="1"/>
          <a:lstStyle/>
          <a:p>
            <a:pPr>
              <a:lnSpc>
                <a:spcPct val="150000"/>
              </a:lnSpc>
            </a:pPr>
            <a:r>
              <a:rPr lang="en-AU" sz="2600" dirty="0">
                <a:solidFill>
                  <a:sysClr val="windowText" lastClr="000000"/>
                </a:solidFill>
              </a:rPr>
              <a:t>Relate cause and effect</a:t>
            </a:r>
          </a:p>
        </p:txBody>
      </p:sp>
      <p:sp>
        <p:nvSpPr>
          <p:cNvPr id="6" name="Rectangle: Rounded Corners 5">
            <a:extLst>
              <a:ext uri="{FF2B5EF4-FFF2-40B4-BE49-F238E27FC236}">
                <a16:creationId xmlns:a16="http://schemas.microsoft.com/office/drawing/2014/main" id="{449ED3CF-ADF7-430E-56DC-D0F3813B8559}"/>
              </a:ext>
            </a:extLst>
          </p:cNvPr>
          <p:cNvSpPr/>
          <p:nvPr/>
        </p:nvSpPr>
        <p:spPr>
          <a:xfrm>
            <a:off x="4119074" y="1188725"/>
            <a:ext cx="3953851" cy="117299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nchorCtr="1"/>
          <a:lstStyle/>
          <a:p>
            <a:pPr>
              <a:lnSpc>
                <a:spcPct val="150000"/>
              </a:lnSpc>
            </a:pPr>
            <a:r>
              <a:rPr lang="en-AU" sz="2600" dirty="0">
                <a:solidFill>
                  <a:schemeClr val="bg1"/>
                </a:solidFill>
              </a:rPr>
              <a:t>Key term: Explain</a:t>
            </a:r>
          </a:p>
        </p:txBody>
      </p:sp>
      <p:sp>
        <p:nvSpPr>
          <p:cNvPr id="9" name="Rectangle: Rounded Corners 8">
            <a:extLst>
              <a:ext uri="{FF2B5EF4-FFF2-40B4-BE49-F238E27FC236}">
                <a16:creationId xmlns:a16="http://schemas.microsoft.com/office/drawing/2014/main" id="{39EA8D95-A82F-C19F-8E62-354E0904DF5B}"/>
              </a:ext>
            </a:extLst>
          </p:cNvPr>
          <p:cNvSpPr/>
          <p:nvPr/>
        </p:nvSpPr>
        <p:spPr>
          <a:xfrm>
            <a:off x="4119072" y="4657650"/>
            <a:ext cx="3953851" cy="203835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nchorCtr="1"/>
          <a:lstStyle/>
          <a:p>
            <a:pPr>
              <a:lnSpc>
                <a:spcPct val="150000"/>
              </a:lnSpc>
            </a:pPr>
            <a:r>
              <a:rPr lang="en-AU" sz="2600" dirty="0">
                <a:solidFill>
                  <a:sysClr val="windowText" lastClr="000000"/>
                </a:solidFill>
              </a:rPr>
              <a:t>Make the relationship between things evident</a:t>
            </a:r>
          </a:p>
        </p:txBody>
      </p:sp>
      <p:sp>
        <p:nvSpPr>
          <p:cNvPr id="25" name="Rectangle: Rounded Corners 24">
            <a:extLst>
              <a:ext uri="{FF2B5EF4-FFF2-40B4-BE49-F238E27FC236}">
                <a16:creationId xmlns:a16="http://schemas.microsoft.com/office/drawing/2014/main" id="{338CF42B-79CE-71EB-553E-C7392E6667F5}"/>
              </a:ext>
            </a:extLst>
          </p:cNvPr>
          <p:cNvSpPr/>
          <p:nvPr/>
        </p:nvSpPr>
        <p:spPr>
          <a:xfrm>
            <a:off x="8786324" y="2361717"/>
            <a:ext cx="2885097" cy="203835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nchorCtr="1"/>
          <a:lstStyle/>
          <a:p>
            <a:pPr>
              <a:lnSpc>
                <a:spcPct val="150000"/>
              </a:lnSpc>
            </a:pPr>
            <a:r>
              <a:rPr lang="en-AU" sz="2600" dirty="0">
                <a:solidFill>
                  <a:sysClr val="windowText" lastClr="000000"/>
                </a:solidFill>
              </a:rPr>
              <a:t>Provide why and/or how</a:t>
            </a:r>
          </a:p>
        </p:txBody>
      </p:sp>
      <p:sp>
        <p:nvSpPr>
          <p:cNvPr id="2" name="Slide Number Placeholder 1">
            <a:extLst>
              <a:ext uri="{FF2B5EF4-FFF2-40B4-BE49-F238E27FC236}">
                <a16:creationId xmlns:a16="http://schemas.microsoft.com/office/drawing/2014/main" id="{C0F64E7C-8812-3ECD-0900-C76F836FB9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9409431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0C675B-0413-0DE0-9473-BA44E9A09EC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
        <p:nvSpPr>
          <p:cNvPr id="3" name="Title 2">
            <a:extLst>
              <a:ext uri="{FF2B5EF4-FFF2-40B4-BE49-F238E27FC236}">
                <a16:creationId xmlns:a16="http://schemas.microsoft.com/office/drawing/2014/main" id="{D5CCB3B2-B8EA-585F-8E18-F3AEF552F1D6}"/>
              </a:ext>
            </a:extLst>
          </p:cNvPr>
          <p:cNvSpPr>
            <a:spLocks noGrp="1"/>
          </p:cNvSpPr>
          <p:nvPr>
            <p:ph type="title"/>
          </p:nvPr>
        </p:nvSpPr>
        <p:spPr/>
        <p:txBody>
          <a:bodyPr/>
          <a:lstStyle/>
          <a:p>
            <a:r>
              <a:rPr lang="en-AU"/>
              <a:t>1.7 Conventions of an explanatory text</a:t>
            </a:r>
          </a:p>
        </p:txBody>
      </p:sp>
      <p:sp>
        <p:nvSpPr>
          <p:cNvPr id="6" name="Rectangle 5">
            <a:extLst>
              <a:ext uri="{FF2B5EF4-FFF2-40B4-BE49-F238E27FC236}">
                <a16:creationId xmlns:a16="http://schemas.microsoft.com/office/drawing/2014/main" id="{65D0502D-94FF-F16A-11CB-B7474656AF44}"/>
              </a:ext>
            </a:extLst>
          </p:cNvPr>
          <p:cNvSpPr/>
          <p:nvPr/>
        </p:nvSpPr>
        <p:spPr>
          <a:xfrm>
            <a:off x="780500" y="1005840"/>
            <a:ext cx="10001232" cy="944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000"/>
              <a:t>Explanatory text: A conventional scientific text structure that informs the reader about how or why a scientific process, event, or phenomenon occurs  </a:t>
            </a:r>
          </a:p>
        </p:txBody>
      </p:sp>
      <p:graphicFrame>
        <p:nvGraphicFramePr>
          <p:cNvPr id="7" name="Diagram 6" descr="A flow chart showing the key components of an explanatory text">
            <a:extLst>
              <a:ext uri="{FF2B5EF4-FFF2-40B4-BE49-F238E27FC236}">
                <a16:creationId xmlns:a16="http://schemas.microsoft.com/office/drawing/2014/main" id="{18A62E27-1636-097C-4415-AEB9DE1FDE2F}"/>
              </a:ext>
            </a:extLst>
          </p:cNvPr>
          <p:cNvGraphicFramePr/>
          <p:nvPr>
            <p:extLst>
              <p:ext uri="{D42A27DB-BD31-4B8C-83A1-F6EECF244321}">
                <p14:modId xmlns:p14="http://schemas.microsoft.com/office/powerpoint/2010/main" val="821778648"/>
              </p:ext>
            </p:extLst>
          </p:nvPr>
        </p:nvGraphicFramePr>
        <p:xfrm>
          <a:off x="76200" y="2085120"/>
          <a:ext cx="12115800" cy="4504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16098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D35E3-88F1-497B-E445-52C1BB7FF2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652DB6-E0FD-338D-3F85-F40243C13283}"/>
              </a:ext>
            </a:extLst>
          </p:cNvPr>
          <p:cNvSpPr>
            <a:spLocks noGrp="1"/>
          </p:cNvSpPr>
          <p:nvPr>
            <p:ph type="title"/>
          </p:nvPr>
        </p:nvSpPr>
        <p:spPr/>
        <p:txBody>
          <a:bodyPr/>
          <a:lstStyle/>
          <a:p>
            <a:r>
              <a:rPr lang="en-AU"/>
              <a:t>1.7 Writing an explain response (1 of 5)</a:t>
            </a:r>
          </a:p>
        </p:txBody>
      </p:sp>
      <p:sp>
        <p:nvSpPr>
          <p:cNvPr id="4" name="Text Placeholder 3">
            <a:extLst>
              <a:ext uri="{FF2B5EF4-FFF2-40B4-BE49-F238E27FC236}">
                <a16:creationId xmlns:a16="http://schemas.microsoft.com/office/drawing/2014/main" id="{92FC98A9-F9B8-5C72-DAFD-DFF613E8505D}"/>
              </a:ext>
            </a:extLst>
          </p:cNvPr>
          <p:cNvSpPr>
            <a:spLocks noGrp="1"/>
          </p:cNvSpPr>
          <p:nvPr>
            <p:ph type="body" sz="quarter" idx="18"/>
          </p:nvPr>
        </p:nvSpPr>
        <p:spPr/>
        <p:txBody>
          <a:bodyPr/>
          <a:lstStyle/>
          <a:p>
            <a:r>
              <a:rPr lang="en-AU"/>
              <a:t>Examples of causal connectives</a:t>
            </a:r>
          </a:p>
        </p:txBody>
      </p:sp>
      <p:graphicFrame>
        <p:nvGraphicFramePr>
          <p:cNvPr id="8" name="Table 7" descr="This table shows causal connectives that can be used in explanatory texts and examples of each.&#10;For example, the connective because can be used to explain that the alveoli fill with fluid because the lungs are infected with bacteria">
            <a:extLst>
              <a:ext uri="{FF2B5EF4-FFF2-40B4-BE49-F238E27FC236}">
                <a16:creationId xmlns:a16="http://schemas.microsoft.com/office/drawing/2014/main" id="{641F9751-2606-38DB-FB5B-06ADD375F4B5}"/>
              </a:ext>
            </a:extLst>
          </p:cNvPr>
          <p:cNvGraphicFramePr>
            <a:graphicFrameLocks noGrp="1"/>
          </p:cNvGraphicFramePr>
          <p:nvPr>
            <p:extLst>
              <p:ext uri="{D42A27DB-BD31-4B8C-83A1-F6EECF244321}">
                <p14:modId xmlns:p14="http://schemas.microsoft.com/office/powerpoint/2010/main" val="3018818207"/>
              </p:ext>
            </p:extLst>
          </p:nvPr>
        </p:nvGraphicFramePr>
        <p:xfrm>
          <a:off x="617955" y="1369454"/>
          <a:ext cx="11036770" cy="5148000"/>
        </p:xfrm>
        <a:graphic>
          <a:graphicData uri="http://schemas.openxmlformats.org/drawingml/2006/table">
            <a:tbl>
              <a:tblPr firstRow="1" firstCol="1" bandRow="1">
                <a:tableStyleId>{69012ECD-51FC-41F1-AA8D-1B2483CD663E}</a:tableStyleId>
              </a:tblPr>
              <a:tblGrid>
                <a:gridCol w="1970262">
                  <a:extLst>
                    <a:ext uri="{9D8B030D-6E8A-4147-A177-3AD203B41FA5}">
                      <a16:colId xmlns:a16="http://schemas.microsoft.com/office/drawing/2014/main" val="1573946046"/>
                    </a:ext>
                  </a:extLst>
                </a:gridCol>
                <a:gridCol w="9066508">
                  <a:extLst>
                    <a:ext uri="{9D8B030D-6E8A-4147-A177-3AD203B41FA5}">
                      <a16:colId xmlns:a16="http://schemas.microsoft.com/office/drawing/2014/main" val="2128289456"/>
                    </a:ext>
                  </a:extLst>
                </a:gridCol>
              </a:tblGrid>
              <a:tr h="396000">
                <a:tc>
                  <a:txBody>
                    <a:bodyPr/>
                    <a:lstStyle/>
                    <a:p>
                      <a:pPr>
                        <a:lnSpc>
                          <a:spcPct val="150000"/>
                        </a:lnSpc>
                        <a:spcBef>
                          <a:spcPts val="1200"/>
                        </a:spcBef>
                        <a:spcAft>
                          <a:spcPts val="600"/>
                        </a:spcAft>
                        <a:buNone/>
                      </a:pPr>
                      <a:r>
                        <a:rPr lang="en-AU" sz="1600">
                          <a:effectLst/>
                        </a:rPr>
                        <a:t>Connective</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Example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956023"/>
                  </a:ext>
                </a:extLst>
              </a:tr>
              <a:tr h="396000">
                <a:tc>
                  <a:txBody>
                    <a:bodyPr/>
                    <a:lstStyle/>
                    <a:p>
                      <a:pPr>
                        <a:lnSpc>
                          <a:spcPct val="15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Because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The alveoli fill with fluid </a:t>
                      </a:r>
                      <a:r>
                        <a:rPr lang="en-AU" sz="1600" b="1">
                          <a:effectLst/>
                          <a:latin typeface="Arial" panose="020B0604020202020204" pitchFamily="34" charset="0"/>
                          <a:ea typeface="Calibri" panose="020F0502020204030204" pitchFamily="34" charset="0"/>
                          <a:cs typeface="Arial" panose="020B0604020202020204" pitchFamily="34" charset="0"/>
                        </a:rPr>
                        <a:t>because</a:t>
                      </a:r>
                      <a:r>
                        <a:rPr lang="en-AU" sz="1600">
                          <a:effectLst/>
                          <a:latin typeface="Arial" panose="020B0604020202020204" pitchFamily="34" charset="0"/>
                          <a:ea typeface="Calibri" panose="020F0502020204030204" pitchFamily="34" charset="0"/>
                          <a:cs typeface="Arial" panose="020B0604020202020204" pitchFamily="34" charset="0"/>
                        </a:rPr>
                        <a:t> the lungs are infected with bacteria.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8036520"/>
                  </a:ext>
                </a:extLst>
              </a:tr>
              <a:tr h="396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1983721"/>
                  </a:ext>
                </a:extLst>
              </a:tr>
              <a:tr h="396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130294"/>
                  </a:ext>
                </a:extLst>
              </a:tr>
              <a:tr h="396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67257"/>
                  </a:ext>
                </a:extLst>
              </a:tr>
              <a:tr h="396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0063187"/>
                  </a:ext>
                </a:extLst>
              </a:tr>
              <a:tr h="396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912128"/>
                  </a:ext>
                </a:extLst>
              </a:tr>
              <a:tr h="396000">
                <a:tc>
                  <a:txBody>
                    <a:bodyPr/>
                    <a:lstStyle/>
                    <a:p>
                      <a:pPr>
                        <a:lnSpc>
                          <a:spcPct val="150000"/>
                        </a:lnSpc>
                        <a:spcBef>
                          <a:spcPts val="1200"/>
                        </a:spcBef>
                        <a:spcAft>
                          <a:spcPts val="600"/>
                        </a:spcAft>
                        <a:buNone/>
                      </a:pPr>
                      <a:endParaRPr lang="en-AU" sz="160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3816066"/>
                  </a:ext>
                </a:extLst>
              </a:tr>
              <a:tr h="396000">
                <a:tc>
                  <a:txBody>
                    <a:bodyPr/>
                    <a:lstStyle/>
                    <a:p>
                      <a:pPr>
                        <a:lnSpc>
                          <a:spcPct val="150000"/>
                        </a:lnSpc>
                        <a:spcBef>
                          <a:spcPts val="1200"/>
                        </a:spcBef>
                        <a:spcAft>
                          <a:spcPts val="600"/>
                        </a:spcAft>
                        <a:buNone/>
                      </a:pPr>
                      <a:endParaRPr lang="en-AU" sz="160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265952"/>
                  </a:ext>
                </a:extLst>
              </a:tr>
              <a:tr h="396000">
                <a:tc>
                  <a:txBody>
                    <a:bodyPr/>
                    <a:lstStyle/>
                    <a:p>
                      <a:pPr>
                        <a:lnSpc>
                          <a:spcPct val="150000"/>
                        </a:lnSpc>
                        <a:spcBef>
                          <a:spcPts val="1200"/>
                        </a:spcBef>
                        <a:spcAft>
                          <a:spcPts val="600"/>
                        </a:spcAft>
                        <a:buNone/>
                      </a:pPr>
                      <a:endParaRPr lang="en-AU" sz="160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3755304"/>
                  </a:ext>
                </a:extLst>
              </a:tr>
              <a:tr h="396000">
                <a:tc>
                  <a:txBody>
                    <a:bodyPr/>
                    <a:lstStyle/>
                    <a:p>
                      <a:pPr>
                        <a:lnSpc>
                          <a:spcPct val="150000"/>
                        </a:lnSpc>
                        <a:spcBef>
                          <a:spcPts val="1200"/>
                        </a:spcBef>
                        <a:spcAft>
                          <a:spcPts val="600"/>
                        </a:spcAft>
                        <a:buNone/>
                      </a:pPr>
                      <a:endParaRPr lang="en-AU" sz="160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073807"/>
                  </a:ext>
                </a:extLst>
              </a:tr>
              <a:tr h="396000">
                <a:tc>
                  <a:txBody>
                    <a:bodyPr/>
                    <a:lstStyle/>
                    <a:p>
                      <a:pPr>
                        <a:lnSpc>
                          <a:spcPct val="150000"/>
                        </a:lnSpc>
                        <a:spcBef>
                          <a:spcPts val="1200"/>
                        </a:spcBef>
                        <a:spcAft>
                          <a:spcPts val="600"/>
                        </a:spcAft>
                        <a:buNone/>
                      </a:pPr>
                      <a:endParaRPr lang="en-AU" sz="160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4783331"/>
                  </a:ext>
                </a:extLst>
              </a:tr>
              <a:tr h="396000">
                <a:tc>
                  <a:txBody>
                    <a:bodyPr/>
                    <a:lstStyle/>
                    <a:p>
                      <a:pPr>
                        <a:lnSpc>
                          <a:spcPct val="150000"/>
                        </a:lnSpc>
                        <a:spcBef>
                          <a:spcPts val="1200"/>
                        </a:spcBef>
                        <a:spcAft>
                          <a:spcPts val="600"/>
                        </a:spcAft>
                        <a:buNone/>
                      </a:pPr>
                      <a:endParaRPr lang="en-AU" sz="160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2015067"/>
                  </a:ext>
                </a:extLst>
              </a:tr>
            </a:tbl>
          </a:graphicData>
        </a:graphic>
      </p:graphicFrame>
      <p:sp>
        <p:nvSpPr>
          <p:cNvPr id="6" name="TextBox 5">
            <a:extLst>
              <a:ext uri="{FF2B5EF4-FFF2-40B4-BE49-F238E27FC236}">
                <a16:creationId xmlns:a16="http://schemas.microsoft.com/office/drawing/2014/main" id="{81733969-326D-0573-5D57-F361240CECA2}"/>
              </a:ext>
            </a:extLst>
          </p:cNvPr>
          <p:cNvSpPr txBox="1"/>
          <p:nvPr/>
        </p:nvSpPr>
        <p:spPr>
          <a:xfrm>
            <a:off x="679949" y="2231756"/>
            <a:ext cx="869882" cy="340964"/>
          </a:xfrm>
          <a:prstGeom prst="rect">
            <a:avLst/>
          </a:prstGeom>
          <a:noFill/>
        </p:spPr>
        <p:txBody>
          <a:bodyPr wrap="square" lIns="0" tIns="0" rIns="0" bIns="0" rtlCol="0">
            <a:noAutofit/>
          </a:bodyPr>
          <a:lstStyle/>
          <a:p>
            <a:pPr algn="l"/>
            <a:r>
              <a:rPr lang="en-AU" sz="1600" b="1"/>
              <a:t>Since</a:t>
            </a:r>
          </a:p>
        </p:txBody>
      </p:sp>
      <p:sp>
        <p:nvSpPr>
          <p:cNvPr id="7" name="TextBox 6">
            <a:extLst>
              <a:ext uri="{FF2B5EF4-FFF2-40B4-BE49-F238E27FC236}">
                <a16:creationId xmlns:a16="http://schemas.microsoft.com/office/drawing/2014/main" id="{8F650A92-1C49-34E4-8964-31DF75CB49F9}"/>
              </a:ext>
            </a:extLst>
          </p:cNvPr>
          <p:cNvSpPr txBox="1"/>
          <p:nvPr/>
        </p:nvSpPr>
        <p:spPr>
          <a:xfrm>
            <a:off x="2676646" y="2231756"/>
            <a:ext cx="6591340" cy="340964"/>
          </a:xfrm>
          <a:prstGeom prst="rect">
            <a:avLst/>
          </a:prstGeom>
          <a:noFill/>
        </p:spPr>
        <p:txBody>
          <a:bodyPr wrap="square" lIns="0" tIns="0" rIns="0" bIns="0" rtlCol="0">
            <a:noAutofit/>
          </a:bodyPr>
          <a:lstStyle/>
          <a:p>
            <a:pPr algn="l"/>
            <a:r>
              <a:rPr lang="en-AU" sz="1600"/>
              <a:t>The kidneys cannot filter blood effectively </a:t>
            </a:r>
            <a:r>
              <a:rPr lang="en-AU" sz="1600" b="1"/>
              <a:t>since </a:t>
            </a:r>
            <a:r>
              <a:rPr lang="en-AU" sz="1600"/>
              <a:t>nephrons are damaged.</a:t>
            </a:r>
          </a:p>
        </p:txBody>
      </p:sp>
      <p:sp>
        <p:nvSpPr>
          <p:cNvPr id="12" name="TextBox 11">
            <a:extLst>
              <a:ext uri="{FF2B5EF4-FFF2-40B4-BE49-F238E27FC236}">
                <a16:creationId xmlns:a16="http://schemas.microsoft.com/office/drawing/2014/main" id="{E672DF4C-74E4-B50C-797A-D5F3DBD3045C}"/>
              </a:ext>
            </a:extLst>
          </p:cNvPr>
          <p:cNvSpPr txBox="1"/>
          <p:nvPr/>
        </p:nvSpPr>
        <p:spPr>
          <a:xfrm>
            <a:off x="679949" y="2649639"/>
            <a:ext cx="869882" cy="340964"/>
          </a:xfrm>
          <a:prstGeom prst="rect">
            <a:avLst/>
          </a:prstGeom>
          <a:noFill/>
        </p:spPr>
        <p:txBody>
          <a:bodyPr wrap="square" lIns="0" tIns="0" rIns="0" bIns="0" rtlCol="0">
            <a:noAutofit/>
          </a:bodyPr>
          <a:lstStyle/>
          <a:p>
            <a:pPr algn="l"/>
            <a:r>
              <a:rPr lang="en-AU" sz="1600" b="1"/>
              <a:t>Due to</a:t>
            </a:r>
          </a:p>
        </p:txBody>
      </p:sp>
      <p:sp>
        <p:nvSpPr>
          <p:cNvPr id="13" name="TextBox 12">
            <a:extLst>
              <a:ext uri="{FF2B5EF4-FFF2-40B4-BE49-F238E27FC236}">
                <a16:creationId xmlns:a16="http://schemas.microsoft.com/office/drawing/2014/main" id="{BF73F833-58CA-E7BA-1DE2-A6D166257D81}"/>
              </a:ext>
            </a:extLst>
          </p:cNvPr>
          <p:cNvSpPr txBox="1"/>
          <p:nvPr/>
        </p:nvSpPr>
        <p:spPr>
          <a:xfrm>
            <a:off x="2676646" y="2649639"/>
            <a:ext cx="6591340" cy="340964"/>
          </a:xfrm>
          <a:prstGeom prst="rect">
            <a:avLst/>
          </a:prstGeom>
          <a:noFill/>
        </p:spPr>
        <p:txBody>
          <a:bodyPr wrap="square" lIns="0" tIns="0" rIns="0" bIns="0" rtlCol="0">
            <a:noAutofit/>
          </a:bodyPr>
          <a:lstStyle/>
          <a:p>
            <a:r>
              <a:rPr lang="en-AU" sz="1600"/>
              <a:t>The heart pumps less efficiently </a:t>
            </a:r>
            <a:r>
              <a:rPr lang="en-AU" sz="1600" b="1"/>
              <a:t>due to </a:t>
            </a:r>
            <a:r>
              <a:rPr lang="en-AU" sz="1600"/>
              <a:t>a faulty valve.</a:t>
            </a:r>
          </a:p>
        </p:txBody>
      </p:sp>
      <p:sp>
        <p:nvSpPr>
          <p:cNvPr id="14" name="TextBox 13">
            <a:extLst>
              <a:ext uri="{FF2B5EF4-FFF2-40B4-BE49-F238E27FC236}">
                <a16:creationId xmlns:a16="http://schemas.microsoft.com/office/drawing/2014/main" id="{932A04B0-6E5B-698B-E2DE-95E8FBBB9373}"/>
              </a:ext>
            </a:extLst>
          </p:cNvPr>
          <p:cNvSpPr txBox="1"/>
          <p:nvPr/>
        </p:nvSpPr>
        <p:spPr>
          <a:xfrm>
            <a:off x="679949" y="3036882"/>
            <a:ext cx="1706790" cy="392117"/>
          </a:xfrm>
          <a:prstGeom prst="rect">
            <a:avLst/>
          </a:prstGeom>
          <a:noFill/>
        </p:spPr>
        <p:txBody>
          <a:bodyPr wrap="square" lIns="0" tIns="0" rIns="0" bIns="0" rtlCol="0">
            <a:noAutofit/>
          </a:bodyPr>
          <a:lstStyle/>
          <a:p>
            <a:pPr algn="l"/>
            <a:r>
              <a:rPr lang="en-AU" sz="1600" b="1"/>
              <a:t>As a result</a:t>
            </a:r>
          </a:p>
        </p:txBody>
      </p:sp>
      <p:sp>
        <p:nvSpPr>
          <p:cNvPr id="15" name="TextBox 14">
            <a:extLst>
              <a:ext uri="{FF2B5EF4-FFF2-40B4-BE49-F238E27FC236}">
                <a16:creationId xmlns:a16="http://schemas.microsoft.com/office/drawing/2014/main" id="{E4849BAB-9173-F227-F36D-D0CCE2BF8FBF}"/>
              </a:ext>
            </a:extLst>
          </p:cNvPr>
          <p:cNvSpPr txBox="1"/>
          <p:nvPr/>
        </p:nvSpPr>
        <p:spPr>
          <a:xfrm>
            <a:off x="2676645" y="3036882"/>
            <a:ext cx="12932827" cy="392117"/>
          </a:xfrm>
          <a:prstGeom prst="rect">
            <a:avLst/>
          </a:prstGeom>
          <a:noFill/>
        </p:spPr>
        <p:txBody>
          <a:bodyPr wrap="square" lIns="0" tIns="0" rIns="0" bIns="0" rtlCol="0">
            <a:noAutofit/>
          </a:bodyPr>
          <a:lstStyle/>
          <a:p>
            <a:r>
              <a:rPr lang="en-AU" sz="1600"/>
              <a:t>Oxygen levels in the blood drop </a:t>
            </a:r>
            <a:r>
              <a:rPr lang="en-AU" sz="1600" b="1"/>
              <a:t>as a result </a:t>
            </a:r>
            <a:r>
              <a:rPr lang="en-AU" sz="1600"/>
              <a:t>of impaired lung function.</a:t>
            </a:r>
          </a:p>
        </p:txBody>
      </p:sp>
      <p:sp>
        <p:nvSpPr>
          <p:cNvPr id="16" name="TextBox 15">
            <a:extLst>
              <a:ext uri="{FF2B5EF4-FFF2-40B4-BE49-F238E27FC236}">
                <a16:creationId xmlns:a16="http://schemas.microsoft.com/office/drawing/2014/main" id="{D1817A60-5104-40BA-CCF1-232761F4DA93}"/>
              </a:ext>
            </a:extLst>
          </p:cNvPr>
          <p:cNvSpPr txBox="1"/>
          <p:nvPr/>
        </p:nvSpPr>
        <p:spPr>
          <a:xfrm>
            <a:off x="679949" y="3423816"/>
            <a:ext cx="1706790" cy="392117"/>
          </a:xfrm>
          <a:prstGeom prst="rect">
            <a:avLst/>
          </a:prstGeom>
          <a:noFill/>
        </p:spPr>
        <p:txBody>
          <a:bodyPr wrap="square" lIns="0" tIns="0" rIns="0" bIns="0" rtlCol="0">
            <a:noAutofit/>
          </a:bodyPr>
          <a:lstStyle/>
          <a:p>
            <a:pPr algn="l"/>
            <a:r>
              <a:rPr lang="en-AU" sz="1600" b="1"/>
              <a:t>So</a:t>
            </a:r>
          </a:p>
        </p:txBody>
      </p:sp>
      <p:sp>
        <p:nvSpPr>
          <p:cNvPr id="17" name="TextBox 16">
            <a:extLst>
              <a:ext uri="{FF2B5EF4-FFF2-40B4-BE49-F238E27FC236}">
                <a16:creationId xmlns:a16="http://schemas.microsoft.com/office/drawing/2014/main" id="{4FF42359-DCD3-5F0B-F2BE-86AB311C9B75}"/>
              </a:ext>
            </a:extLst>
          </p:cNvPr>
          <p:cNvSpPr txBox="1"/>
          <p:nvPr/>
        </p:nvSpPr>
        <p:spPr>
          <a:xfrm>
            <a:off x="2676645" y="3423816"/>
            <a:ext cx="12932827" cy="392117"/>
          </a:xfrm>
          <a:prstGeom prst="rect">
            <a:avLst/>
          </a:prstGeom>
          <a:noFill/>
        </p:spPr>
        <p:txBody>
          <a:bodyPr wrap="square" lIns="0" tIns="0" rIns="0" bIns="0" rtlCol="0">
            <a:noAutofit/>
          </a:bodyPr>
          <a:lstStyle/>
          <a:p>
            <a:r>
              <a:rPr lang="en-AU" sz="1600"/>
              <a:t>The diaphragm contracts and relaxes, </a:t>
            </a:r>
            <a:r>
              <a:rPr lang="en-AU" sz="1600" b="1"/>
              <a:t>so</a:t>
            </a:r>
            <a:r>
              <a:rPr lang="en-AU" sz="1600"/>
              <a:t> air is drawn into the lungs.</a:t>
            </a:r>
          </a:p>
        </p:txBody>
      </p:sp>
      <p:sp>
        <p:nvSpPr>
          <p:cNvPr id="18" name="TextBox 17">
            <a:extLst>
              <a:ext uri="{FF2B5EF4-FFF2-40B4-BE49-F238E27FC236}">
                <a16:creationId xmlns:a16="http://schemas.microsoft.com/office/drawing/2014/main" id="{FB1740F7-D335-0C2A-BC6B-F5A936F16C7E}"/>
              </a:ext>
            </a:extLst>
          </p:cNvPr>
          <p:cNvSpPr txBox="1"/>
          <p:nvPr/>
        </p:nvSpPr>
        <p:spPr>
          <a:xfrm>
            <a:off x="679949" y="3826248"/>
            <a:ext cx="1706790" cy="392117"/>
          </a:xfrm>
          <a:prstGeom prst="rect">
            <a:avLst/>
          </a:prstGeom>
          <a:noFill/>
        </p:spPr>
        <p:txBody>
          <a:bodyPr wrap="square" lIns="0" tIns="0" rIns="0" bIns="0" rtlCol="0">
            <a:noAutofit/>
          </a:bodyPr>
          <a:lstStyle/>
          <a:p>
            <a:pPr algn="l"/>
            <a:r>
              <a:rPr lang="en-AU" sz="1600" b="1"/>
              <a:t>Therefore</a:t>
            </a:r>
          </a:p>
        </p:txBody>
      </p:sp>
      <p:sp>
        <p:nvSpPr>
          <p:cNvPr id="19" name="TextBox 18">
            <a:extLst>
              <a:ext uri="{FF2B5EF4-FFF2-40B4-BE49-F238E27FC236}">
                <a16:creationId xmlns:a16="http://schemas.microsoft.com/office/drawing/2014/main" id="{A5D97B7C-A774-ACEF-1186-2E56579B8FF2}"/>
              </a:ext>
            </a:extLst>
          </p:cNvPr>
          <p:cNvSpPr txBox="1"/>
          <p:nvPr/>
        </p:nvSpPr>
        <p:spPr>
          <a:xfrm>
            <a:off x="2725733" y="3841746"/>
            <a:ext cx="12932827" cy="392117"/>
          </a:xfrm>
          <a:prstGeom prst="rect">
            <a:avLst/>
          </a:prstGeom>
          <a:noFill/>
        </p:spPr>
        <p:txBody>
          <a:bodyPr wrap="square" lIns="0" tIns="0" rIns="0" bIns="0" rtlCol="0">
            <a:noAutofit/>
          </a:bodyPr>
          <a:lstStyle/>
          <a:p>
            <a:r>
              <a:rPr lang="en-AU" sz="1600"/>
              <a:t>The heart rate increases, </a:t>
            </a:r>
            <a:r>
              <a:rPr lang="en-AU" sz="1600" b="1"/>
              <a:t>therefore </a:t>
            </a:r>
            <a:r>
              <a:rPr lang="en-AU" sz="1600"/>
              <a:t>circulating blood faster to supply oxygen.</a:t>
            </a:r>
          </a:p>
        </p:txBody>
      </p:sp>
      <p:sp>
        <p:nvSpPr>
          <p:cNvPr id="20" name="TextBox 19">
            <a:extLst>
              <a:ext uri="{FF2B5EF4-FFF2-40B4-BE49-F238E27FC236}">
                <a16:creationId xmlns:a16="http://schemas.microsoft.com/office/drawing/2014/main" id="{A76251A6-D39C-EC8D-B746-9E2C0A360665}"/>
              </a:ext>
            </a:extLst>
          </p:cNvPr>
          <p:cNvSpPr txBox="1"/>
          <p:nvPr/>
        </p:nvSpPr>
        <p:spPr>
          <a:xfrm>
            <a:off x="679949" y="4233863"/>
            <a:ext cx="1706790" cy="392117"/>
          </a:xfrm>
          <a:prstGeom prst="rect">
            <a:avLst/>
          </a:prstGeom>
          <a:noFill/>
        </p:spPr>
        <p:txBody>
          <a:bodyPr wrap="square" lIns="0" tIns="0" rIns="0" bIns="0" rtlCol="0">
            <a:noAutofit/>
          </a:bodyPr>
          <a:lstStyle/>
          <a:p>
            <a:pPr algn="l"/>
            <a:r>
              <a:rPr lang="en-AU" sz="1600" b="1"/>
              <a:t>Consequently</a:t>
            </a:r>
          </a:p>
        </p:txBody>
      </p:sp>
      <p:sp>
        <p:nvSpPr>
          <p:cNvPr id="21" name="TextBox 20">
            <a:extLst>
              <a:ext uri="{FF2B5EF4-FFF2-40B4-BE49-F238E27FC236}">
                <a16:creationId xmlns:a16="http://schemas.microsoft.com/office/drawing/2014/main" id="{FAE66D05-45CC-9A73-B29F-B4820703BF94}"/>
              </a:ext>
            </a:extLst>
          </p:cNvPr>
          <p:cNvSpPr txBox="1"/>
          <p:nvPr/>
        </p:nvSpPr>
        <p:spPr>
          <a:xfrm>
            <a:off x="2676645" y="4233863"/>
            <a:ext cx="12932827" cy="392117"/>
          </a:xfrm>
          <a:prstGeom prst="rect">
            <a:avLst/>
          </a:prstGeom>
          <a:noFill/>
        </p:spPr>
        <p:txBody>
          <a:bodyPr wrap="square" lIns="0" tIns="0" rIns="0" bIns="0" rtlCol="0">
            <a:noAutofit/>
          </a:bodyPr>
          <a:lstStyle/>
          <a:p>
            <a:r>
              <a:rPr lang="en-AU" sz="1600"/>
              <a:t>Fluid in the alveoli blocks oxygen exchange; </a:t>
            </a:r>
            <a:r>
              <a:rPr lang="en-AU" sz="1600" b="1"/>
              <a:t>consequently</a:t>
            </a:r>
            <a:r>
              <a:rPr lang="en-AU" sz="1600"/>
              <a:t>, the person feels short of breath.</a:t>
            </a:r>
          </a:p>
        </p:txBody>
      </p:sp>
      <p:sp>
        <p:nvSpPr>
          <p:cNvPr id="22" name="TextBox 21">
            <a:extLst>
              <a:ext uri="{FF2B5EF4-FFF2-40B4-BE49-F238E27FC236}">
                <a16:creationId xmlns:a16="http://schemas.microsoft.com/office/drawing/2014/main" id="{613978B3-562D-A212-3A97-FCEF65B40055}"/>
              </a:ext>
            </a:extLst>
          </p:cNvPr>
          <p:cNvSpPr txBox="1"/>
          <p:nvPr/>
        </p:nvSpPr>
        <p:spPr>
          <a:xfrm>
            <a:off x="708365" y="4634235"/>
            <a:ext cx="1706790" cy="392117"/>
          </a:xfrm>
          <a:prstGeom prst="rect">
            <a:avLst/>
          </a:prstGeom>
          <a:noFill/>
        </p:spPr>
        <p:txBody>
          <a:bodyPr wrap="square" lIns="0" tIns="0" rIns="0" bIns="0" rtlCol="0">
            <a:noAutofit/>
          </a:bodyPr>
          <a:lstStyle/>
          <a:p>
            <a:pPr algn="l"/>
            <a:r>
              <a:rPr lang="en-AU" sz="1600" b="1"/>
              <a:t>Thus</a:t>
            </a:r>
          </a:p>
        </p:txBody>
      </p:sp>
      <p:sp>
        <p:nvSpPr>
          <p:cNvPr id="23" name="TextBox 22">
            <a:extLst>
              <a:ext uri="{FF2B5EF4-FFF2-40B4-BE49-F238E27FC236}">
                <a16:creationId xmlns:a16="http://schemas.microsoft.com/office/drawing/2014/main" id="{A349E608-9FE6-DBD2-B8E7-B0B26B7E46DB}"/>
              </a:ext>
            </a:extLst>
          </p:cNvPr>
          <p:cNvSpPr txBox="1"/>
          <p:nvPr/>
        </p:nvSpPr>
        <p:spPr>
          <a:xfrm>
            <a:off x="2705061" y="4634235"/>
            <a:ext cx="12932827" cy="392117"/>
          </a:xfrm>
          <a:prstGeom prst="rect">
            <a:avLst/>
          </a:prstGeom>
          <a:noFill/>
        </p:spPr>
        <p:txBody>
          <a:bodyPr wrap="square" lIns="0" tIns="0" rIns="0" bIns="0" rtlCol="0">
            <a:noAutofit/>
          </a:bodyPr>
          <a:lstStyle/>
          <a:p>
            <a:r>
              <a:rPr lang="en-AU" sz="1600"/>
              <a:t>The stomach cannot digest food properly</a:t>
            </a:r>
            <a:r>
              <a:rPr lang="en-AU" sz="1600" b="1"/>
              <a:t>, thus </a:t>
            </a:r>
            <a:r>
              <a:rPr lang="en-AU" sz="1600"/>
              <a:t>nutrients are not absorbed efficiently.</a:t>
            </a:r>
          </a:p>
        </p:txBody>
      </p:sp>
      <p:sp>
        <p:nvSpPr>
          <p:cNvPr id="24" name="TextBox 23">
            <a:extLst>
              <a:ext uri="{FF2B5EF4-FFF2-40B4-BE49-F238E27FC236}">
                <a16:creationId xmlns:a16="http://schemas.microsoft.com/office/drawing/2014/main" id="{F4105AD9-3089-36DF-71ED-81F16D27F115}"/>
              </a:ext>
            </a:extLst>
          </p:cNvPr>
          <p:cNvSpPr txBox="1"/>
          <p:nvPr/>
        </p:nvSpPr>
        <p:spPr>
          <a:xfrm>
            <a:off x="705784" y="5003611"/>
            <a:ext cx="1706790" cy="392117"/>
          </a:xfrm>
          <a:prstGeom prst="rect">
            <a:avLst/>
          </a:prstGeom>
          <a:noFill/>
        </p:spPr>
        <p:txBody>
          <a:bodyPr wrap="square" lIns="0" tIns="0" rIns="0" bIns="0" rtlCol="0">
            <a:noAutofit/>
          </a:bodyPr>
          <a:lstStyle/>
          <a:p>
            <a:pPr algn="l"/>
            <a:r>
              <a:rPr lang="en-AU" sz="1600" b="1"/>
              <a:t>Leading to</a:t>
            </a:r>
          </a:p>
        </p:txBody>
      </p:sp>
      <p:sp>
        <p:nvSpPr>
          <p:cNvPr id="25" name="TextBox 24">
            <a:extLst>
              <a:ext uri="{FF2B5EF4-FFF2-40B4-BE49-F238E27FC236}">
                <a16:creationId xmlns:a16="http://schemas.microsoft.com/office/drawing/2014/main" id="{E041DFB4-AA0D-7081-59DA-40E9E6A6FFEF}"/>
              </a:ext>
            </a:extLst>
          </p:cNvPr>
          <p:cNvSpPr txBox="1"/>
          <p:nvPr/>
        </p:nvSpPr>
        <p:spPr>
          <a:xfrm>
            <a:off x="2702480" y="5003611"/>
            <a:ext cx="12932827" cy="392117"/>
          </a:xfrm>
          <a:prstGeom prst="rect">
            <a:avLst/>
          </a:prstGeom>
          <a:noFill/>
        </p:spPr>
        <p:txBody>
          <a:bodyPr wrap="square" lIns="0" tIns="0" rIns="0" bIns="0" rtlCol="0">
            <a:noAutofit/>
          </a:bodyPr>
          <a:lstStyle/>
          <a:p>
            <a:r>
              <a:rPr lang="en-AU" sz="1600"/>
              <a:t>Arteries narrow, </a:t>
            </a:r>
            <a:r>
              <a:rPr lang="en-AU" sz="1600" b="1"/>
              <a:t>leading to </a:t>
            </a:r>
            <a:r>
              <a:rPr lang="en-AU" sz="1600"/>
              <a:t>increased blood pressure and strain on the heart.</a:t>
            </a:r>
          </a:p>
        </p:txBody>
      </p:sp>
      <p:sp>
        <p:nvSpPr>
          <p:cNvPr id="26" name="TextBox 25">
            <a:extLst>
              <a:ext uri="{FF2B5EF4-FFF2-40B4-BE49-F238E27FC236}">
                <a16:creationId xmlns:a16="http://schemas.microsoft.com/office/drawing/2014/main" id="{1B4FCADA-3964-9EB9-ED22-3DD3307818CD}"/>
              </a:ext>
            </a:extLst>
          </p:cNvPr>
          <p:cNvSpPr txBox="1"/>
          <p:nvPr/>
        </p:nvSpPr>
        <p:spPr>
          <a:xfrm>
            <a:off x="718701" y="5403982"/>
            <a:ext cx="1706790" cy="392117"/>
          </a:xfrm>
          <a:prstGeom prst="rect">
            <a:avLst/>
          </a:prstGeom>
          <a:noFill/>
        </p:spPr>
        <p:txBody>
          <a:bodyPr wrap="square" lIns="0" tIns="0" rIns="0" bIns="0" rtlCol="0">
            <a:noAutofit/>
          </a:bodyPr>
          <a:lstStyle/>
          <a:p>
            <a:pPr algn="l"/>
            <a:r>
              <a:rPr lang="en-AU" sz="1600" b="1"/>
              <a:t>Which causes</a:t>
            </a:r>
          </a:p>
        </p:txBody>
      </p:sp>
      <p:sp>
        <p:nvSpPr>
          <p:cNvPr id="27" name="TextBox 26">
            <a:extLst>
              <a:ext uri="{FF2B5EF4-FFF2-40B4-BE49-F238E27FC236}">
                <a16:creationId xmlns:a16="http://schemas.microsoft.com/office/drawing/2014/main" id="{E96CCE13-CF0A-C834-246E-29E104256BF6}"/>
              </a:ext>
            </a:extLst>
          </p:cNvPr>
          <p:cNvSpPr txBox="1"/>
          <p:nvPr/>
        </p:nvSpPr>
        <p:spPr>
          <a:xfrm>
            <a:off x="2715397" y="5403982"/>
            <a:ext cx="12932827" cy="392117"/>
          </a:xfrm>
          <a:prstGeom prst="rect">
            <a:avLst/>
          </a:prstGeom>
          <a:noFill/>
        </p:spPr>
        <p:txBody>
          <a:bodyPr wrap="square" lIns="0" tIns="0" rIns="0" bIns="0" rtlCol="0">
            <a:noAutofit/>
          </a:bodyPr>
          <a:lstStyle/>
          <a:p>
            <a:r>
              <a:rPr lang="en-AU" sz="1600"/>
              <a:t>Plaque builds up in the arteries, </a:t>
            </a:r>
            <a:r>
              <a:rPr lang="en-AU" sz="1600" b="1"/>
              <a:t>which causes </a:t>
            </a:r>
            <a:r>
              <a:rPr lang="en-AU" sz="1600"/>
              <a:t>reduced blood flow to the heart.</a:t>
            </a:r>
          </a:p>
        </p:txBody>
      </p:sp>
      <p:sp>
        <p:nvSpPr>
          <p:cNvPr id="28" name="TextBox 27">
            <a:extLst>
              <a:ext uri="{FF2B5EF4-FFF2-40B4-BE49-F238E27FC236}">
                <a16:creationId xmlns:a16="http://schemas.microsoft.com/office/drawing/2014/main" id="{6FDEDDAC-25BB-116C-3685-D0BE59EF3F69}"/>
              </a:ext>
            </a:extLst>
          </p:cNvPr>
          <p:cNvSpPr txBox="1"/>
          <p:nvPr/>
        </p:nvSpPr>
        <p:spPr>
          <a:xfrm>
            <a:off x="731618" y="5819851"/>
            <a:ext cx="1706790" cy="392117"/>
          </a:xfrm>
          <a:prstGeom prst="rect">
            <a:avLst/>
          </a:prstGeom>
          <a:noFill/>
        </p:spPr>
        <p:txBody>
          <a:bodyPr wrap="square" lIns="0" tIns="0" rIns="0" bIns="0" rtlCol="0">
            <a:noAutofit/>
          </a:bodyPr>
          <a:lstStyle/>
          <a:p>
            <a:pPr algn="l"/>
            <a:r>
              <a:rPr lang="en-AU" sz="1600" b="1"/>
              <a:t>Resulting in</a:t>
            </a:r>
          </a:p>
        </p:txBody>
      </p:sp>
      <p:sp>
        <p:nvSpPr>
          <p:cNvPr id="29" name="TextBox 28">
            <a:extLst>
              <a:ext uri="{FF2B5EF4-FFF2-40B4-BE49-F238E27FC236}">
                <a16:creationId xmlns:a16="http://schemas.microsoft.com/office/drawing/2014/main" id="{AC28FABF-17D1-2A1A-7E8A-0205C61C0DA0}"/>
              </a:ext>
            </a:extLst>
          </p:cNvPr>
          <p:cNvSpPr txBox="1"/>
          <p:nvPr/>
        </p:nvSpPr>
        <p:spPr>
          <a:xfrm>
            <a:off x="2728314" y="5819851"/>
            <a:ext cx="12932827" cy="392117"/>
          </a:xfrm>
          <a:prstGeom prst="rect">
            <a:avLst/>
          </a:prstGeom>
          <a:noFill/>
        </p:spPr>
        <p:txBody>
          <a:bodyPr wrap="square" lIns="0" tIns="0" rIns="0" bIns="0" rtlCol="0">
            <a:noAutofit/>
          </a:bodyPr>
          <a:lstStyle/>
          <a:p>
            <a:r>
              <a:rPr lang="en-AU" sz="1600"/>
              <a:t>The kidneys fail to filter toxins effectively, </a:t>
            </a:r>
            <a:r>
              <a:rPr lang="en-AU" sz="1600" b="1"/>
              <a:t>resulting in </a:t>
            </a:r>
            <a:r>
              <a:rPr lang="en-AU" sz="1600"/>
              <a:t>a buildup of harmful substances in the blood.</a:t>
            </a:r>
          </a:p>
        </p:txBody>
      </p:sp>
      <p:sp>
        <p:nvSpPr>
          <p:cNvPr id="30" name="TextBox 29">
            <a:extLst>
              <a:ext uri="{FF2B5EF4-FFF2-40B4-BE49-F238E27FC236}">
                <a16:creationId xmlns:a16="http://schemas.microsoft.com/office/drawing/2014/main" id="{1937464E-3658-60AD-0BF1-2F3F5C79B98C}"/>
              </a:ext>
            </a:extLst>
          </p:cNvPr>
          <p:cNvSpPr txBox="1"/>
          <p:nvPr/>
        </p:nvSpPr>
        <p:spPr>
          <a:xfrm>
            <a:off x="729037" y="6204726"/>
            <a:ext cx="1706790" cy="392117"/>
          </a:xfrm>
          <a:prstGeom prst="rect">
            <a:avLst/>
          </a:prstGeom>
          <a:noFill/>
        </p:spPr>
        <p:txBody>
          <a:bodyPr wrap="square" lIns="0" tIns="0" rIns="0" bIns="0" rtlCol="0">
            <a:noAutofit/>
          </a:bodyPr>
          <a:lstStyle/>
          <a:p>
            <a:pPr algn="l"/>
            <a:r>
              <a:rPr lang="en-AU" sz="1600" b="1"/>
              <a:t>Thereby</a:t>
            </a:r>
          </a:p>
        </p:txBody>
      </p:sp>
      <p:sp>
        <p:nvSpPr>
          <p:cNvPr id="31" name="TextBox 30">
            <a:extLst>
              <a:ext uri="{FF2B5EF4-FFF2-40B4-BE49-F238E27FC236}">
                <a16:creationId xmlns:a16="http://schemas.microsoft.com/office/drawing/2014/main" id="{06AE83A7-FD58-4941-90FA-09ABAD30030E}"/>
              </a:ext>
            </a:extLst>
          </p:cNvPr>
          <p:cNvSpPr txBox="1"/>
          <p:nvPr/>
        </p:nvSpPr>
        <p:spPr>
          <a:xfrm>
            <a:off x="2725733" y="6204726"/>
            <a:ext cx="12932827" cy="392117"/>
          </a:xfrm>
          <a:prstGeom prst="rect">
            <a:avLst/>
          </a:prstGeom>
          <a:noFill/>
        </p:spPr>
        <p:txBody>
          <a:bodyPr wrap="square" lIns="0" tIns="0" rIns="0" bIns="0" rtlCol="0">
            <a:noAutofit/>
          </a:bodyPr>
          <a:lstStyle/>
          <a:p>
            <a:r>
              <a:rPr lang="en-AU" sz="1600"/>
              <a:t>Damage to the heart muscle occurs, </a:t>
            </a:r>
            <a:r>
              <a:rPr lang="en-AU" sz="1600" b="1"/>
              <a:t>thereby</a:t>
            </a:r>
            <a:r>
              <a:rPr lang="en-AU" sz="1600"/>
              <a:t> decreasing the efficiency of blood circulation.</a:t>
            </a:r>
          </a:p>
        </p:txBody>
      </p:sp>
      <p:sp>
        <p:nvSpPr>
          <p:cNvPr id="2" name="Slide Number Placeholder 1">
            <a:extLst>
              <a:ext uri="{FF2B5EF4-FFF2-40B4-BE49-F238E27FC236}">
                <a16:creationId xmlns:a16="http://schemas.microsoft.com/office/drawing/2014/main" id="{9EB1CF51-64CD-392A-BAD3-C5933427894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28776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E97A8-1ADF-889C-2D86-EA9576DF2F5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BCB41AE-D5CF-1D61-9E4A-9FDC8AD002E5}"/>
              </a:ext>
            </a:extLst>
          </p:cNvPr>
          <p:cNvSpPr>
            <a:spLocks noGrp="1"/>
          </p:cNvSpPr>
          <p:nvPr>
            <p:ph type="title"/>
          </p:nvPr>
        </p:nvSpPr>
        <p:spPr/>
        <p:txBody>
          <a:bodyPr/>
          <a:lstStyle/>
          <a:p>
            <a:r>
              <a:rPr lang="en-AU" dirty="0"/>
              <a:t>1.1 Types of living systems (2 of 3) </a:t>
            </a:r>
          </a:p>
        </p:txBody>
      </p:sp>
      <p:sp>
        <p:nvSpPr>
          <p:cNvPr id="8" name="Content Placeholder 7">
            <a:extLst>
              <a:ext uri="{FF2B5EF4-FFF2-40B4-BE49-F238E27FC236}">
                <a16:creationId xmlns:a16="http://schemas.microsoft.com/office/drawing/2014/main" id="{4D43FEB3-A8D3-129C-C90D-18D4A3781574}"/>
              </a:ext>
            </a:extLst>
          </p:cNvPr>
          <p:cNvSpPr>
            <a:spLocks noGrp="1"/>
          </p:cNvSpPr>
          <p:nvPr>
            <p:ph sz="quarter" idx="19"/>
          </p:nvPr>
        </p:nvSpPr>
        <p:spPr>
          <a:xfrm>
            <a:off x="359999" y="1562470"/>
            <a:ext cx="6587066" cy="4814518"/>
          </a:xfrm>
        </p:spPr>
        <p:txBody>
          <a:bodyPr/>
          <a:lstStyle/>
          <a:p>
            <a:r>
              <a:rPr lang="en-AU" sz="1800" b="1" dirty="0"/>
              <a:t>Plant systems: </a:t>
            </a:r>
            <a:r>
              <a:rPr lang="en-AU" sz="1800" dirty="0"/>
              <a:t>the organisation of various organs and tissues that work together to support the plant’s survival and growth.</a:t>
            </a:r>
          </a:p>
        </p:txBody>
      </p:sp>
      <p:pic>
        <p:nvPicPr>
          <p:cNvPr id="7" name="Picture 2" descr="An image showing the root systems of two different plants">
            <a:extLst>
              <a:ext uri="{FF2B5EF4-FFF2-40B4-BE49-F238E27FC236}">
                <a16:creationId xmlns:a16="http://schemas.microsoft.com/office/drawing/2014/main" id="{D1B2863E-B716-4444-51BF-17210B80D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923" y="1562470"/>
            <a:ext cx="4876800" cy="3714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16976DB-8C56-EF2C-9977-39FDAC10BF4B}"/>
              </a:ext>
              <a:ext uri="{C183D7F6-B498-43B3-948B-1728B52AA6E4}">
                <adec:decorative xmlns:adec="http://schemas.microsoft.com/office/drawing/2017/decorative" val="0"/>
              </a:ext>
            </a:extLst>
          </p:cNvPr>
          <p:cNvSpPr txBox="1"/>
          <p:nvPr/>
        </p:nvSpPr>
        <p:spPr>
          <a:xfrm>
            <a:off x="6960634" y="5492740"/>
            <a:ext cx="4523366" cy="403869"/>
          </a:xfrm>
          <a:prstGeom prst="rect">
            <a:avLst/>
          </a:prstGeom>
          <a:noFill/>
        </p:spPr>
        <p:txBody>
          <a:bodyPr wrap="square" lIns="0" tIns="0" rIns="0" bIns="0" rtlCol="0">
            <a:noAutofit/>
          </a:bodyPr>
          <a:lstStyle/>
          <a:p>
            <a:r>
              <a:rPr lang="en-AU" sz="1000" i="0" dirty="0">
                <a:solidFill>
                  <a:srgbClr val="000000"/>
                </a:solidFill>
                <a:effectLst/>
                <a:hlinkClick r:id="rId4"/>
              </a:rPr>
              <a:t>Root Systems</a:t>
            </a:r>
            <a:r>
              <a:rPr lang="en-AU" sz="1000" i="0" dirty="0">
                <a:solidFill>
                  <a:srgbClr val="000000"/>
                </a:solidFill>
                <a:effectLst/>
              </a:rPr>
              <a:t> by </a:t>
            </a:r>
            <a:r>
              <a:rPr lang="en-AU" sz="1000" dirty="0" err="1">
                <a:solidFill>
                  <a:srgbClr val="000000"/>
                </a:solidFill>
              </a:rPr>
              <a:t>KaitlinLiu</a:t>
            </a:r>
            <a:r>
              <a:rPr lang="en-AU" sz="1000" i="0" dirty="0">
                <a:solidFill>
                  <a:srgbClr val="000000"/>
                </a:solidFill>
                <a:effectLst/>
              </a:rPr>
              <a:t>, licensed under </a:t>
            </a:r>
            <a:r>
              <a:rPr lang="en-AU" sz="1000" dirty="0">
                <a:solidFill>
                  <a:srgbClr val="000000"/>
                </a:solidFill>
                <a:hlinkClick r:id="rId5"/>
              </a:rPr>
              <a:t>CC BY-SA 4.0</a:t>
            </a:r>
            <a:endParaRPr lang="en-AU" sz="1000" dirty="0"/>
          </a:p>
        </p:txBody>
      </p:sp>
      <p:sp>
        <p:nvSpPr>
          <p:cNvPr id="2" name="Slide Number Placeholder 1">
            <a:extLst>
              <a:ext uri="{FF2B5EF4-FFF2-40B4-BE49-F238E27FC236}">
                <a16:creationId xmlns:a16="http://schemas.microsoft.com/office/drawing/2014/main" id="{D81E7790-2DC9-B80F-2996-EF9E92D81B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70367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0A01D-49FF-45E8-27EB-1A3A73074E5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9614FB-221A-E63A-1D4E-9A25C656D4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
        <p:nvSpPr>
          <p:cNvPr id="3" name="Title 2">
            <a:extLst>
              <a:ext uri="{FF2B5EF4-FFF2-40B4-BE49-F238E27FC236}">
                <a16:creationId xmlns:a16="http://schemas.microsoft.com/office/drawing/2014/main" id="{8E4066D9-EBE8-BBFE-08C2-1D68EC1CACCD}"/>
              </a:ext>
            </a:extLst>
          </p:cNvPr>
          <p:cNvSpPr>
            <a:spLocks noGrp="1"/>
          </p:cNvSpPr>
          <p:nvPr>
            <p:ph type="title"/>
          </p:nvPr>
        </p:nvSpPr>
        <p:spPr/>
        <p:txBody>
          <a:bodyPr/>
          <a:lstStyle/>
          <a:p>
            <a:r>
              <a:rPr lang="en-AU"/>
              <a:t>1.7 Writing an explain response (2 of 5)</a:t>
            </a:r>
          </a:p>
        </p:txBody>
      </p:sp>
      <p:sp>
        <p:nvSpPr>
          <p:cNvPr id="4" name="Text Placeholder 3">
            <a:extLst>
              <a:ext uri="{FF2B5EF4-FFF2-40B4-BE49-F238E27FC236}">
                <a16:creationId xmlns:a16="http://schemas.microsoft.com/office/drawing/2014/main" id="{81F3812D-B394-EED6-0B92-46807CFBFDBC}"/>
              </a:ext>
            </a:extLst>
          </p:cNvPr>
          <p:cNvSpPr>
            <a:spLocks noGrp="1"/>
          </p:cNvSpPr>
          <p:nvPr>
            <p:ph type="body" sz="quarter" idx="18"/>
          </p:nvPr>
        </p:nvSpPr>
        <p:spPr/>
        <p:txBody>
          <a:bodyPr/>
          <a:lstStyle/>
          <a:p>
            <a:r>
              <a:rPr lang="en-AU"/>
              <a:t>Modelling an ‘explain’ response</a:t>
            </a:r>
          </a:p>
        </p:txBody>
      </p:sp>
      <p:sp>
        <p:nvSpPr>
          <p:cNvPr id="12" name="TextBox 11">
            <a:extLst>
              <a:ext uri="{FF2B5EF4-FFF2-40B4-BE49-F238E27FC236}">
                <a16:creationId xmlns:a16="http://schemas.microsoft.com/office/drawing/2014/main" id="{334992B0-A433-828B-3B1D-13062B97BF35}"/>
              </a:ext>
            </a:extLst>
          </p:cNvPr>
          <p:cNvSpPr txBox="1"/>
          <p:nvPr/>
        </p:nvSpPr>
        <p:spPr>
          <a:xfrm>
            <a:off x="666428" y="1567063"/>
            <a:ext cx="10724826" cy="958660"/>
          </a:xfrm>
          <a:prstGeom prst="rect">
            <a:avLst/>
          </a:prstGeom>
          <a:solidFill>
            <a:schemeClr val="accent4"/>
          </a:solidFill>
          <a:ln>
            <a:solidFill>
              <a:schemeClr val="tx1"/>
            </a:solidFill>
          </a:ln>
        </p:spPr>
        <p:txBody>
          <a:bodyPr wrap="square">
            <a:spAutoFit/>
          </a:bodyPr>
          <a:lstStyle/>
          <a:p>
            <a:pPr>
              <a:lnSpc>
                <a:spcPct val="150000"/>
              </a:lnSpc>
            </a:pPr>
            <a:r>
              <a:rPr lang="en-AU" sz="2000"/>
              <a:t>5. Explain what the disorder/disease/organ removal does to the body system and its components.</a:t>
            </a:r>
          </a:p>
        </p:txBody>
      </p:sp>
      <p:sp>
        <p:nvSpPr>
          <p:cNvPr id="6" name="TextBox 5">
            <a:extLst>
              <a:ext uri="{FF2B5EF4-FFF2-40B4-BE49-F238E27FC236}">
                <a16:creationId xmlns:a16="http://schemas.microsoft.com/office/drawing/2014/main" id="{FDC3A04A-B666-8A79-E7B7-DA708EEAD0C5}"/>
              </a:ext>
            </a:extLst>
          </p:cNvPr>
          <p:cNvSpPr txBox="1"/>
          <p:nvPr/>
        </p:nvSpPr>
        <p:spPr>
          <a:xfrm>
            <a:off x="666426" y="2512379"/>
            <a:ext cx="10724827" cy="2343655"/>
          </a:xfrm>
          <a:prstGeom prst="rect">
            <a:avLst/>
          </a:prstGeom>
          <a:noFill/>
        </p:spPr>
        <p:txBody>
          <a:bodyPr wrap="square">
            <a:spAutoFit/>
          </a:bodyPr>
          <a:lstStyle/>
          <a:p>
            <a:pPr>
              <a:lnSpc>
                <a:spcPct val="150000"/>
              </a:lnSpc>
            </a:pPr>
            <a:r>
              <a:rPr lang="en-AU" sz="2000" dirty="0"/>
              <a:t>The disease </a:t>
            </a:r>
            <a:r>
              <a:rPr lang="en-AU" sz="2000" b="1" dirty="0">
                <a:solidFill>
                  <a:schemeClr val="accent1"/>
                </a:solidFill>
              </a:rPr>
              <a:t>pneumonia</a:t>
            </a:r>
            <a:r>
              <a:rPr lang="en-AU" sz="2000" dirty="0"/>
              <a:t> </a:t>
            </a:r>
            <a:r>
              <a:rPr lang="en-AU" sz="2000" dirty="0">
                <a:highlight>
                  <a:srgbClr val="63E2EF"/>
                </a:highlight>
              </a:rPr>
              <a:t>causes</a:t>
            </a:r>
            <a:r>
              <a:rPr lang="en-AU" sz="2000" dirty="0"/>
              <a:t> a buildup of fluid and </a:t>
            </a:r>
            <a:r>
              <a:rPr lang="en-AU" sz="2000" b="1" dirty="0">
                <a:solidFill>
                  <a:schemeClr val="accent1"/>
                </a:solidFill>
              </a:rPr>
              <a:t>inflammation</a:t>
            </a:r>
            <a:r>
              <a:rPr lang="en-AU" sz="2000" dirty="0"/>
              <a:t> in the </a:t>
            </a:r>
            <a:r>
              <a:rPr lang="en-AU" sz="2000" b="1" dirty="0">
                <a:solidFill>
                  <a:schemeClr val="accent1"/>
                </a:solidFill>
              </a:rPr>
              <a:t>alveoli</a:t>
            </a:r>
            <a:r>
              <a:rPr lang="en-AU" sz="2000" dirty="0"/>
              <a:t> (air sacs) in the respiratory system. </a:t>
            </a:r>
            <a:r>
              <a:rPr lang="en-AU" sz="2000" dirty="0">
                <a:highlight>
                  <a:srgbClr val="FFFF00"/>
                </a:highlight>
              </a:rPr>
              <a:t>Because of this</a:t>
            </a:r>
            <a:r>
              <a:rPr lang="en-AU" sz="2000" dirty="0"/>
              <a:t>, the lungs </a:t>
            </a:r>
            <a:r>
              <a:rPr lang="en-AU" sz="2000" dirty="0">
                <a:highlight>
                  <a:srgbClr val="63E2EF"/>
                </a:highlight>
              </a:rPr>
              <a:t>cannot exchange</a:t>
            </a:r>
            <a:r>
              <a:rPr lang="en-AU" sz="2000" dirty="0"/>
              <a:t> </a:t>
            </a:r>
            <a:r>
              <a:rPr lang="en-AU" sz="2000" b="1" dirty="0">
                <a:solidFill>
                  <a:schemeClr val="accent1"/>
                </a:solidFill>
              </a:rPr>
              <a:t>oxygen</a:t>
            </a:r>
            <a:r>
              <a:rPr lang="en-AU" sz="2000" dirty="0"/>
              <a:t> and </a:t>
            </a:r>
            <a:r>
              <a:rPr lang="en-AU" sz="2000" b="1" dirty="0">
                <a:solidFill>
                  <a:schemeClr val="accent1"/>
                </a:solidFill>
              </a:rPr>
              <a:t>carbon dioxide</a:t>
            </a:r>
            <a:r>
              <a:rPr lang="en-AU" sz="2000" dirty="0"/>
              <a:t> as effectively, </a:t>
            </a:r>
            <a:r>
              <a:rPr lang="en-AU" sz="2000" dirty="0">
                <a:highlight>
                  <a:srgbClr val="FFFF00"/>
                </a:highlight>
              </a:rPr>
              <a:t>resulting in</a:t>
            </a:r>
            <a:r>
              <a:rPr lang="en-AU" sz="2000" dirty="0"/>
              <a:t> the </a:t>
            </a:r>
            <a:r>
              <a:rPr lang="en-AU" sz="2000" b="1" dirty="0">
                <a:solidFill>
                  <a:schemeClr val="accent1"/>
                </a:solidFill>
              </a:rPr>
              <a:t>alveoli</a:t>
            </a:r>
            <a:r>
              <a:rPr lang="en-AU" sz="2000" dirty="0"/>
              <a:t> being less able to allow normal airflow. </a:t>
            </a:r>
            <a:r>
              <a:rPr lang="en-AU" sz="2000" dirty="0">
                <a:highlight>
                  <a:srgbClr val="FFFF00"/>
                </a:highlight>
              </a:rPr>
              <a:t>As a result</a:t>
            </a:r>
            <a:r>
              <a:rPr lang="en-AU" sz="2000" dirty="0"/>
              <a:t>, the respiratory system’s normal function of completion of </a:t>
            </a:r>
            <a:r>
              <a:rPr lang="en-AU" sz="2000" b="1" dirty="0">
                <a:solidFill>
                  <a:schemeClr val="accent1"/>
                </a:solidFill>
              </a:rPr>
              <a:t>gas exchange </a:t>
            </a:r>
            <a:r>
              <a:rPr lang="en-AU" sz="2000" dirty="0">
                <a:highlight>
                  <a:srgbClr val="63E2EF"/>
                </a:highlight>
              </a:rPr>
              <a:t>is reduced</a:t>
            </a:r>
            <a:r>
              <a:rPr lang="en-AU" sz="2000" dirty="0"/>
              <a:t>, </a:t>
            </a:r>
            <a:r>
              <a:rPr lang="en-AU" sz="2000" dirty="0">
                <a:highlight>
                  <a:srgbClr val="FFFF00"/>
                </a:highlight>
              </a:rPr>
              <a:t>leading to </a:t>
            </a:r>
            <a:r>
              <a:rPr lang="en-AU" sz="2000" dirty="0"/>
              <a:t>shortness of breath, coughing, and reduced efficiency of the lung is reduced.</a:t>
            </a:r>
          </a:p>
        </p:txBody>
      </p:sp>
      <p:sp>
        <p:nvSpPr>
          <p:cNvPr id="15" name="TextBox 14">
            <a:extLst>
              <a:ext uri="{FF2B5EF4-FFF2-40B4-BE49-F238E27FC236}">
                <a16:creationId xmlns:a16="http://schemas.microsoft.com/office/drawing/2014/main" id="{6E43F4DB-DC4D-2A4F-4BB5-43754672D7C4}"/>
              </a:ext>
            </a:extLst>
          </p:cNvPr>
          <p:cNvSpPr txBox="1"/>
          <p:nvPr/>
        </p:nvSpPr>
        <p:spPr>
          <a:xfrm>
            <a:off x="778453" y="5177126"/>
            <a:ext cx="4845820" cy="1518874"/>
          </a:xfrm>
          <a:prstGeom prst="rect">
            <a:avLst/>
          </a:prstGeom>
          <a:noFill/>
          <a:ln w="12700">
            <a:solidFill>
              <a:schemeClr val="tx1"/>
            </a:solidFill>
          </a:ln>
        </p:spPr>
        <p:txBody>
          <a:bodyPr wrap="square" lIns="72000" tIns="0" rIns="0" bIns="0" rtlCol="0">
            <a:noAutofit/>
          </a:bodyPr>
          <a:lstStyle/>
          <a:p>
            <a:pPr algn="l">
              <a:lnSpc>
                <a:spcPct val="150000"/>
              </a:lnSpc>
            </a:pPr>
            <a:r>
              <a:rPr lang="en-AU" sz="1400" b="1">
                <a:latin typeface="Arial" panose="020B0604020202020204" pitchFamily="34" charset="0"/>
                <a:cs typeface="Arial" panose="020B0604020202020204" pitchFamily="34" charset="0"/>
              </a:rPr>
              <a:t>Key</a:t>
            </a:r>
            <a:endParaRPr lang="en-AU" sz="1400">
              <a:latin typeface="Arial" panose="020B0604020202020204" pitchFamily="34" charset="0"/>
              <a:cs typeface="Arial" panose="020B0604020202020204" pitchFamily="34" charset="0"/>
            </a:endParaRPr>
          </a:p>
          <a:p>
            <a:pPr>
              <a:lnSpc>
                <a:spcPct val="150000"/>
              </a:lnSpc>
            </a:pPr>
            <a:r>
              <a:rPr lang="en-AU" sz="1400" b="1">
                <a:solidFill>
                  <a:schemeClr val="accent1"/>
                </a:solidFill>
                <a:latin typeface="Arial" panose="020B0604020202020204" pitchFamily="34" charset="0"/>
                <a:cs typeface="Arial" panose="020B0604020202020204" pitchFamily="34" charset="0"/>
              </a:rPr>
              <a:t>Blue words</a:t>
            </a:r>
            <a:r>
              <a:rPr lang="en-AU" sz="1400">
                <a:solidFill>
                  <a:schemeClr val="accent1"/>
                </a:solidFill>
                <a:latin typeface="Arial" panose="020B0604020202020204" pitchFamily="34" charset="0"/>
                <a:cs typeface="Arial" panose="020B0604020202020204" pitchFamily="34" charset="0"/>
              </a:rPr>
              <a:t>: relevant </a:t>
            </a:r>
            <a:r>
              <a:rPr lang="en-AU" sz="1400">
                <a:latin typeface="Arial" panose="020B0604020202020204" pitchFamily="34" charset="0"/>
                <a:cs typeface="Arial" panose="020B0604020202020204" pitchFamily="34" charset="0"/>
              </a:rPr>
              <a:t>scientific terminology</a:t>
            </a:r>
            <a:endParaRPr lang="en-AU" sz="1400">
              <a:highlight>
                <a:srgbClr val="FFFF00"/>
              </a:highlight>
              <a:latin typeface="Arial" panose="020B0604020202020204" pitchFamily="34" charset="0"/>
              <a:cs typeface="Arial" panose="020B0604020202020204" pitchFamily="34" charset="0"/>
            </a:endParaRPr>
          </a:p>
          <a:p>
            <a:pPr algn="l">
              <a:lnSpc>
                <a:spcPct val="150000"/>
              </a:lnSpc>
            </a:pPr>
            <a:r>
              <a:rPr lang="en-AU" sz="1400">
                <a:highlight>
                  <a:srgbClr val="FFFF00"/>
                </a:highlight>
                <a:latin typeface="Arial" panose="020B0604020202020204" pitchFamily="34" charset="0"/>
                <a:cs typeface="Arial" panose="020B0604020202020204" pitchFamily="34" charset="0"/>
              </a:rPr>
              <a:t>Yellow highlighting: </a:t>
            </a:r>
            <a:r>
              <a:rPr lang="en-AU" sz="1400">
                <a:latin typeface="Arial" panose="020B0604020202020204" pitchFamily="34" charset="0"/>
                <a:cs typeface="Arial" panose="020B0604020202020204" pitchFamily="34" charset="0"/>
              </a:rPr>
              <a:t>causal connectives</a:t>
            </a:r>
          </a:p>
          <a:p>
            <a:pPr algn="l">
              <a:lnSpc>
                <a:spcPct val="150000"/>
              </a:lnSpc>
            </a:pPr>
            <a:r>
              <a:rPr lang="en-AU" sz="1400">
                <a:highlight>
                  <a:srgbClr val="63E2EF"/>
                </a:highlight>
                <a:latin typeface="Arial" panose="020B0604020202020204" pitchFamily="34" charset="0"/>
                <a:cs typeface="Arial" panose="020B0604020202020204" pitchFamily="34" charset="0"/>
              </a:rPr>
              <a:t>Blue highlighter</a:t>
            </a:r>
            <a:r>
              <a:rPr lang="en-AU" sz="1400">
                <a:latin typeface="Arial" panose="020B0604020202020204" pitchFamily="34" charset="0"/>
                <a:cs typeface="Arial" panose="020B0604020202020204" pitchFamily="34" charset="0"/>
              </a:rPr>
              <a:t>: present tense</a:t>
            </a:r>
          </a:p>
          <a:p>
            <a:pPr algn="l">
              <a:lnSpc>
                <a:spcPct val="150000"/>
              </a:lnSpc>
            </a:pPr>
            <a:endParaRPr lang="en-AU"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82849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D4A1D-67F4-F4B9-9560-8E07DEB16F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77AEA2-24FC-33B5-F3EB-36A384BB77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
        <p:nvSpPr>
          <p:cNvPr id="3" name="Title 2">
            <a:extLst>
              <a:ext uri="{FF2B5EF4-FFF2-40B4-BE49-F238E27FC236}">
                <a16:creationId xmlns:a16="http://schemas.microsoft.com/office/drawing/2014/main" id="{7D9647BE-B608-5BED-4A1D-5ECA5C0D18AF}"/>
              </a:ext>
            </a:extLst>
          </p:cNvPr>
          <p:cNvSpPr>
            <a:spLocks noGrp="1"/>
          </p:cNvSpPr>
          <p:nvPr>
            <p:ph type="title"/>
          </p:nvPr>
        </p:nvSpPr>
        <p:spPr/>
        <p:txBody>
          <a:bodyPr/>
          <a:lstStyle/>
          <a:p>
            <a:r>
              <a:rPr lang="en-AU"/>
              <a:t>1.7 Writing an explain response (3 of 5)</a:t>
            </a:r>
          </a:p>
        </p:txBody>
      </p:sp>
      <p:sp>
        <p:nvSpPr>
          <p:cNvPr id="4" name="Text Placeholder 3">
            <a:extLst>
              <a:ext uri="{FF2B5EF4-FFF2-40B4-BE49-F238E27FC236}">
                <a16:creationId xmlns:a16="http://schemas.microsoft.com/office/drawing/2014/main" id="{A05D4157-9CC6-430D-CB42-DEC73A64EAE9}"/>
              </a:ext>
            </a:extLst>
          </p:cNvPr>
          <p:cNvSpPr>
            <a:spLocks noGrp="1"/>
          </p:cNvSpPr>
          <p:nvPr>
            <p:ph type="body" sz="quarter" idx="18"/>
          </p:nvPr>
        </p:nvSpPr>
        <p:spPr/>
        <p:txBody>
          <a:bodyPr/>
          <a:lstStyle/>
          <a:p>
            <a:r>
              <a:rPr lang="en-AU"/>
              <a:t>A non-example</a:t>
            </a:r>
          </a:p>
        </p:txBody>
      </p:sp>
      <p:sp>
        <p:nvSpPr>
          <p:cNvPr id="5" name="TextBox 4">
            <a:extLst>
              <a:ext uri="{FF2B5EF4-FFF2-40B4-BE49-F238E27FC236}">
                <a16:creationId xmlns:a16="http://schemas.microsoft.com/office/drawing/2014/main" id="{CCF5E3B3-8312-E0B2-93E9-BB218F20EAF2}"/>
              </a:ext>
            </a:extLst>
          </p:cNvPr>
          <p:cNvSpPr txBox="1"/>
          <p:nvPr/>
        </p:nvSpPr>
        <p:spPr>
          <a:xfrm>
            <a:off x="666428" y="1567063"/>
            <a:ext cx="10724826" cy="958660"/>
          </a:xfrm>
          <a:prstGeom prst="rect">
            <a:avLst/>
          </a:prstGeom>
          <a:solidFill>
            <a:schemeClr val="accent4"/>
          </a:solidFill>
          <a:ln>
            <a:solidFill>
              <a:schemeClr val="tx1"/>
            </a:solidFill>
          </a:ln>
        </p:spPr>
        <p:txBody>
          <a:bodyPr wrap="square">
            <a:spAutoFit/>
          </a:bodyPr>
          <a:lstStyle/>
          <a:p>
            <a:pPr>
              <a:lnSpc>
                <a:spcPct val="150000"/>
              </a:lnSpc>
            </a:pPr>
            <a:r>
              <a:rPr lang="en-AU" sz="2000"/>
              <a:t>5. Explain what the disorder/disease/organ removal does to the body system and its components.</a:t>
            </a:r>
          </a:p>
        </p:txBody>
      </p:sp>
      <p:sp>
        <p:nvSpPr>
          <p:cNvPr id="6" name="TextBox 5">
            <a:extLst>
              <a:ext uri="{FF2B5EF4-FFF2-40B4-BE49-F238E27FC236}">
                <a16:creationId xmlns:a16="http://schemas.microsoft.com/office/drawing/2014/main" id="{B6D8A1AE-3628-5DBF-6604-4AA606935B34}"/>
              </a:ext>
            </a:extLst>
          </p:cNvPr>
          <p:cNvSpPr txBox="1"/>
          <p:nvPr/>
        </p:nvSpPr>
        <p:spPr>
          <a:xfrm>
            <a:off x="666428" y="2800251"/>
            <a:ext cx="10209600" cy="3137893"/>
          </a:xfrm>
          <a:prstGeom prst="rect">
            <a:avLst/>
          </a:prstGeom>
          <a:noFill/>
        </p:spPr>
        <p:txBody>
          <a:bodyPr wrap="square" lIns="0" tIns="0" rIns="0" bIns="0" rtlCol="0">
            <a:noAutofit/>
          </a:bodyPr>
          <a:lstStyle/>
          <a:p>
            <a:pPr algn="l">
              <a:lnSpc>
                <a:spcPct val="150000"/>
              </a:lnSpc>
            </a:pPr>
            <a:r>
              <a:rPr lang="en-AU" sz="2000"/>
              <a:t>Pneumonia makes your lungs sick. You might cough a lot and feel very tired. Sometimes it is hard to breathe, and you may even need to stay in the hospital. Some people get really sick and might feel dizzy or weak. The doctor gives medicine, but it takes time to get better. It’s not good for you if you have pneumonia.</a:t>
            </a:r>
          </a:p>
        </p:txBody>
      </p:sp>
    </p:spTree>
    <p:extLst>
      <p:ext uri="{BB962C8B-B14F-4D97-AF65-F5344CB8AC3E}">
        <p14:creationId xmlns:p14="http://schemas.microsoft.com/office/powerpoint/2010/main" val="965158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F8205-6DFB-710C-EBEE-E286C9459B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B4BD57-2EA1-CC5B-6525-2BE0A46C65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
        <p:nvSpPr>
          <p:cNvPr id="3" name="Title 2">
            <a:extLst>
              <a:ext uri="{FF2B5EF4-FFF2-40B4-BE49-F238E27FC236}">
                <a16:creationId xmlns:a16="http://schemas.microsoft.com/office/drawing/2014/main" id="{F3FACCD4-5DFD-C7B6-72E1-8B8D31B1D854}"/>
              </a:ext>
            </a:extLst>
          </p:cNvPr>
          <p:cNvSpPr>
            <a:spLocks noGrp="1"/>
          </p:cNvSpPr>
          <p:nvPr>
            <p:ph type="title"/>
          </p:nvPr>
        </p:nvSpPr>
        <p:spPr/>
        <p:txBody>
          <a:bodyPr/>
          <a:lstStyle/>
          <a:p>
            <a:r>
              <a:rPr lang="en-AU"/>
              <a:t>1.7 Writing an explain response (4 of 5)</a:t>
            </a:r>
          </a:p>
        </p:txBody>
      </p:sp>
      <p:sp>
        <p:nvSpPr>
          <p:cNvPr id="4" name="Text Placeholder 3">
            <a:extLst>
              <a:ext uri="{FF2B5EF4-FFF2-40B4-BE49-F238E27FC236}">
                <a16:creationId xmlns:a16="http://schemas.microsoft.com/office/drawing/2014/main" id="{B926C7D5-E577-EBE9-DE0D-118F9F351A06}"/>
              </a:ext>
            </a:extLst>
          </p:cNvPr>
          <p:cNvSpPr>
            <a:spLocks noGrp="1"/>
          </p:cNvSpPr>
          <p:nvPr>
            <p:ph type="body" sz="quarter" idx="18"/>
          </p:nvPr>
        </p:nvSpPr>
        <p:spPr/>
        <p:txBody>
          <a:bodyPr/>
          <a:lstStyle/>
          <a:p>
            <a:r>
              <a:rPr lang="en-AU"/>
              <a:t>Modelling an ‘explain’ response</a:t>
            </a:r>
          </a:p>
        </p:txBody>
      </p:sp>
      <p:sp>
        <p:nvSpPr>
          <p:cNvPr id="12" name="TextBox 11">
            <a:extLst>
              <a:ext uri="{FF2B5EF4-FFF2-40B4-BE49-F238E27FC236}">
                <a16:creationId xmlns:a16="http://schemas.microsoft.com/office/drawing/2014/main" id="{B6522922-F21F-4C19-B5AA-9602BADA4C31}"/>
              </a:ext>
            </a:extLst>
          </p:cNvPr>
          <p:cNvSpPr txBox="1"/>
          <p:nvPr/>
        </p:nvSpPr>
        <p:spPr>
          <a:xfrm>
            <a:off x="666428" y="1567063"/>
            <a:ext cx="10724826" cy="496996"/>
          </a:xfrm>
          <a:prstGeom prst="rect">
            <a:avLst/>
          </a:prstGeom>
          <a:solidFill>
            <a:schemeClr val="accent4"/>
          </a:solidFill>
          <a:ln>
            <a:solidFill>
              <a:schemeClr val="tx1"/>
            </a:solidFill>
          </a:ln>
        </p:spPr>
        <p:txBody>
          <a:bodyPr wrap="square">
            <a:spAutoFit/>
          </a:bodyPr>
          <a:lstStyle/>
          <a:p>
            <a:pPr>
              <a:lnSpc>
                <a:spcPct val="150000"/>
              </a:lnSpc>
            </a:pPr>
            <a:r>
              <a:rPr lang="en-AU" sz="2000"/>
              <a:t>6. Explain how the disorder/disease/organ removal affects the rest of the body as a whole.</a:t>
            </a:r>
          </a:p>
        </p:txBody>
      </p:sp>
      <p:sp>
        <p:nvSpPr>
          <p:cNvPr id="6" name="TextBox 5">
            <a:extLst>
              <a:ext uri="{FF2B5EF4-FFF2-40B4-BE49-F238E27FC236}">
                <a16:creationId xmlns:a16="http://schemas.microsoft.com/office/drawing/2014/main" id="{EC6EA73A-1D1B-6378-0AC8-0E33815DEB00}"/>
              </a:ext>
            </a:extLst>
          </p:cNvPr>
          <p:cNvSpPr txBox="1"/>
          <p:nvPr/>
        </p:nvSpPr>
        <p:spPr>
          <a:xfrm>
            <a:off x="666427" y="2090557"/>
            <a:ext cx="10724827" cy="3266985"/>
          </a:xfrm>
          <a:prstGeom prst="rect">
            <a:avLst/>
          </a:prstGeom>
          <a:noFill/>
        </p:spPr>
        <p:txBody>
          <a:bodyPr wrap="square">
            <a:spAutoFit/>
          </a:bodyPr>
          <a:lstStyle/>
          <a:p>
            <a:pPr>
              <a:lnSpc>
                <a:spcPct val="150000"/>
              </a:lnSpc>
            </a:pPr>
            <a:r>
              <a:rPr lang="en-AU" sz="2000" dirty="0">
                <a:highlight>
                  <a:srgbClr val="FFFF00"/>
                </a:highlight>
              </a:rPr>
              <a:t>Due to</a:t>
            </a:r>
            <a:r>
              <a:rPr lang="en-AU" sz="2000" dirty="0"/>
              <a:t> problems in the respiratory system, the body </a:t>
            </a:r>
            <a:r>
              <a:rPr lang="en-AU" sz="2000" dirty="0">
                <a:highlight>
                  <a:srgbClr val="63E2EF"/>
                </a:highlight>
              </a:rPr>
              <a:t>experiences</a:t>
            </a:r>
            <a:r>
              <a:rPr lang="en-AU" sz="2000" dirty="0"/>
              <a:t> a drop in </a:t>
            </a:r>
            <a:r>
              <a:rPr lang="en-AU" sz="2000" b="1" dirty="0">
                <a:solidFill>
                  <a:schemeClr val="accent1"/>
                </a:solidFill>
              </a:rPr>
              <a:t>blood oxygen levels</a:t>
            </a:r>
            <a:r>
              <a:rPr lang="en-AU" sz="2000" dirty="0"/>
              <a:t> and a build-up of </a:t>
            </a:r>
            <a:r>
              <a:rPr lang="en-AU" sz="2000" b="1" dirty="0">
                <a:solidFill>
                  <a:schemeClr val="accent1"/>
                </a:solidFill>
              </a:rPr>
              <a:t>carbon dioxide</a:t>
            </a:r>
            <a:r>
              <a:rPr lang="en-AU" sz="2000" dirty="0"/>
              <a:t>. </a:t>
            </a:r>
            <a:r>
              <a:rPr lang="en-AU" sz="2000" dirty="0">
                <a:highlight>
                  <a:srgbClr val="FFFF00"/>
                </a:highlight>
              </a:rPr>
              <a:t>This causes</a:t>
            </a:r>
            <a:r>
              <a:rPr lang="en-AU" sz="2000" dirty="0"/>
              <a:t> extra work for other systems, such as the circulatory system, through an increase in heart rate to maintain oxygen delivery to </a:t>
            </a:r>
            <a:r>
              <a:rPr lang="en-AU" sz="2000" b="1" dirty="0">
                <a:solidFill>
                  <a:schemeClr val="accent1"/>
                </a:solidFill>
              </a:rPr>
              <a:t>tissues</a:t>
            </a:r>
            <a:r>
              <a:rPr lang="en-AU" sz="2000" dirty="0"/>
              <a:t>. </a:t>
            </a:r>
            <a:r>
              <a:rPr lang="en-AU" sz="2000" dirty="0">
                <a:highlight>
                  <a:srgbClr val="FFFF00"/>
                </a:highlight>
              </a:rPr>
              <a:t>As a result</a:t>
            </a:r>
            <a:r>
              <a:rPr lang="en-AU" sz="2000" dirty="0"/>
              <a:t>, the efficiency of </a:t>
            </a:r>
            <a:r>
              <a:rPr lang="en-AU" sz="2000" b="1" dirty="0">
                <a:solidFill>
                  <a:schemeClr val="accent1"/>
                </a:solidFill>
              </a:rPr>
              <a:t>cellular respiration </a:t>
            </a:r>
            <a:r>
              <a:rPr lang="en-AU" sz="2000" dirty="0">
                <a:highlight>
                  <a:srgbClr val="63E2EF"/>
                </a:highlight>
              </a:rPr>
              <a:t>is reduced</a:t>
            </a:r>
            <a:r>
              <a:rPr lang="en-AU" sz="2000" dirty="0"/>
              <a:t>, causing tiredness and shortness of breath. </a:t>
            </a:r>
            <a:r>
              <a:rPr lang="en-AU" sz="2000" dirty="0">
                <a:highlight>
                  <a:srgbClr val="FFFF00"/>
                </a:highlight>
              </a:rPr>
              <a:t>This happens because</a:t>
            </a:r>
            <a:r>
              <a:rPr lang="en-AU" sz="2000" dirty="0"/>
              <a:t> body cells do not get enough oxygen for </a:t>
            </a:r>
            <a:r>
              <a:rPr lang="en-AU" sz="2000" b="1" dirty="0">
                <a:solidFill>
                  <a:schemeClr val="accent1"/>
                </a:solidFill>
              </a:rPr>
              <a:t>energy production</a:t>
            </a:r>
            <a:r>
              <a:rPr lang="en-AU" sz="2000" dirty="0"/>
              <a:t>. Overall, the reduced oxygen supply and decreased energy production affect the whole organism, limiting its ability to carry out normal activities and maintain health.</a:t>
            </a:r>
          </a:p>
        </p:txBody>
      </p:sp>
      <p:sp>
        <p:nvSpPr>
          <p:cNvPr id="15" name="TextBox 14">
            <a:extLst>
              <a:ext uri="{FF2B5EF4-FFF2-40B4-BE49-F238E27FC236}">
                <a16:creationId xmlns:a16="http://schemas.microsoft.com/office/drawing/2014/main" id="{0BB4E696-9727-63C1-1EB0-203AB23B72DB}"/>
              </a:ext>
              <a:ext uri="{C183D7F6-B498-43B3-948B-1728B52AA6E4}">
                <adec:decorative xmlns:adec="http://schemas.microsoft.com/office/drawing/2017/decorative" val="1"/>
              </a:ext>
            </a:extLst>
          </p:cNvPr>
          <p:cNvSpPr txBox="1"/>
          <p:nvPr/>
        </p:nvSpPr>
        <p:spPr>
          <a:xfrm>
            <a:off x="666428" y="5384040"/>
            <a:ext cx="4845820" cy="1311960"/>
          </a:xfrm>
          <a:prstGeom prst="rect">
            <a:avLst/>
          </a:prstGeom>
          <a:noFill/>
          <a:ln w="12700">
            <a:solidFill>
              <a:schemeClr val="tx1"/>
            </a:solidFill>
          </a:ln>
        </p:spPr>
        <p:txBody>
          <a:bodyPr wrap="square" lIns="72000" tIns="0" rIns="0" bIns="0" rtlCol="0">
            <a:noAutofit/>
          </a:bodyPr>
          <a:lstStyle/>
          <a:p>
            <a:pPr algn="l">
              <a:lnSpc>
                <a:spcPct val="150000"/>
              </a:lnSpc>
            </a:pPr>
            <a:r>
              <a:rPr lang="en-AU" sz="1400" b="1">
                <a:latin typeface="Arial" panose="020B0604020202020204" pitchFamily="34" charset="0"/>
                <a:cs typeface="Arial" panose="020B0604020202020204" pitchFamily="34" charset="0"/>
              </a:rPr>
              <a:t>Key</a:t>
            </a:r>
            <a:endParaRPr lang="en-AU" sz="1400">
              <a:latin typeface="Arial" panose="020B0604020202020204" pitchFamily="34" charset="0"/>
              <a:cs typeface="Arial" panose="020B0604020202020204" pitchFamily="34" charset="0"/>
            </a:endParaRPr>
          </a:p>
          <a:p>
            <a:pPr>
              <a:lnSpc>
                <a:spcPct val="150000"/>
              </a:lnSpc>
            </a:pPr>
            <a:r>
              <a:rPr lang="en-AU" sz="1400" b="1">
                <a:solidFill>
                  <a:schemeClr val="accent1"/>
                </a:solidFill>
                <a:latin typeface="Arial" panose="020B0604020202020204" pitchFamily="34" charset="0"/>
                <a:cs typeface="Arial" panose="020B0604020202020204" pitchFamily="34" charset="0"/>
              </a:rPr>
              <a:t>Blue words</a:t>
            </a:r>
            <a:r>
              <a:rPr lang="en-AU" sz="1400">
                <a:solidFill>
                  <a:schemeClr val="accent1"/>
                </a:solidFill>
                <a:latin typeface="Arial" panose="020B0604020202020204" pitchFamily="34" charset="0"/>
                <a:cs typeface="Arial" panose="020B0604020202020204" pitchFamily="34" charset="0"/>
              </a:rPr>
              <a:t>: relevant </a:t>
            </a:r>
            <a:r>
              <a:rPr lang="en-AU" sz="1400">
                <a:latin typeface="Arial" panose="020B0604020202020204" pitchFamily="34" charset="0"/>
                <a:cs typeface="Arial" panose="020B0604020202020204" pitchFamily="34" charset="0"/>
              </a:rPr>
              <a:t>scientific terminology</a:t>
            </a:r>
            <a:endParaRPr lang="en-AU" sz="1400">
              <a:highlight>
                <a:srgbClr val="FFFF00"/>
              </a:highlight>
              <a:latin typeface="Arial" panose="020B0604020202020204" pitchFamily="34" charset="0"/>
              <a:cs typeface="Arial" panose="020B0604020202020204" pitchFamily="34" charset="0"/>
            </a:endParaRPr>
          </a:p>
          <a:p>
            <a:pPr algn="l">
              <a:lnSpc>
                <a:spcPct val="150000"/>
              </a:lnSpc>
            </a:pPr>
            <a:r>
              <a:rPr lang="en-AU" sz="1400">
                <a:highlight>
                  <a:srgbClr val="FFFF00"/>
                </a:highlight>
                <a:latin typeface="Arial" panose="020B0604020202020204" pitchFamily="34" charset="0"/>
                <a:cs typeface="Arial" panose="020B0604020202020204" pitchFamily="34" charset="0"/>
              </a:rPr>
              <a:t>Yellow highlighting: </a:t>
            </a:r>
            <a:r>
              <a:rPr lang="en-AU" sz="1400">
                <a:latin typeface="Arial" panose="020B0604020202020204" pitchFamily="34" charset="0"/>
                <a:cs typeface="Arial" panose="020B0604020202020204" pitchFamily="34" charset="0"/>
              </a:rPr>
              <a:t>causal connectives</a:t>
            </a:r>
          </a:p>
          <a:p>
            <a:pPr algn="l">
              <a:lnSpc>
                <a:spcPct val="150000"/>
              </a:lnSpc>
            </a:pPr>
            <a:r>
              <a:rPr lang="en-AU" sz="1400">
                <a:highlight>
                  <a:srgbClr val="63E2EF"/>
                </a:highlight>
                <a:latin typeface="Arial" panose="020B0604020202020204" pitchFamily="34" charset="0"/>
                <a:cs typeface="Arial" panose="020B0604020202020204" pitchFamily="34" charset="0"/>
              </a:rPr>
              <a:t>Blue highlighter</a:t>
            </a:r>
            <a:r>
              <a:rPr lang="en-AU" sz="1400">
                <a:latin typeface="Arial" panose="020B0604020202020204" pitchFamily="34" charset="0"/>
                <a:cs typeface="Arial" panose="020B0604020202020204" pitchFamily="34" charset="0"/>
              </a:rPr>
              <a:t>: present tense</a:t>
            </a:r>
          </a:p>
          <a:p>
            <a:pPr algn="l">
              <a:lnSpc>
                <a:spcPct val="150000"/>
              </a:lnSpc>
            </a:pPr>
            <a:endParaRPr lang="en-AU"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4364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9433F-4DC8-FA25-72C8-F4C1D76808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E16107-868F-3F8B-59A3-812D8DDF0D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a:p>
        </p:txBody>
      </p:sp>
      <p:sp>
        <p:nvSpPr>
          <p:cNvPr id="3" name="Title 2">
            <a:extLst>
              <a:ext uri="{FF2B5EF4-FFF2-40B4-BE49-F238E27FC236}">
                <a16:creationId xmlns:a16="http://schemas.microsoft.com/office/drawing/2014/main" id="{6EEF9490-B91A-6EB8-CD90-AEC1081D6981}"/>
              </a:ext>
            </a:extLst>
          </p:cNvPr>
          <p:cNvSpPr>
            <a:spLocks noGrp="1"/>
          </p:cNvSpPr>
          <p:nvPr>
            <p:ph type="title"/>
          </p:nvPr>
        </p:nvSpPr>
        <p:spPr/>
        <p:txBody>
          <a:bodyPr/>
          <a:lstStyle/>
          <a:p>
            <a:r>
              <a:rPr lang="en-AU"/>
              <a:t>1.7 Writing an explain response (5 of 5)</a:t>
            </a:r>
          </a:p>
        </p:txBody>
      </p:sp>
      <p:sp>
        <p:nvSpPr>
          <p:cNvPr id="4" name="Text Placeholder 3">
            <a:extLst>
              <a:ext uri="{FF2B5EF4-FFF2-40B4-BE49-F238E27FC236}">
                <a16:creationId xmlns:a16="http://schemas.microsoft.com/office/drawing/2014/main" id="{47D4222E-B258-9A93-B5EC-606D113905A5}"/>
              </a:ext>
            </a:extLst>
          </p:cNvPr>
          <p:cNvSpPr>
            <a:spLocks noGrp="1"/>
          </p:cNvSpPr>
          <p:nvPr>
            <p:ph type="body" sz="quarter" idx="18"/>
          </p:nvPr>
        </p:nvSpPr>
        <p:spPr/>
        <p:txBody>
          <a:bodyPr/>
          <a:lstStyle/>
          <a:p>
            <a:r>
              <a:rPr lang="en-AU"/>
              <a:t>A non-example</a:t>
            </a:r>
          </a:p>
        </p:txBody>
      </p:sp>
      <p:sp>
        <p:nvSpPr>
          <p:cNvPr id="5" name="TextBox 4">
            <a:extLst>
              <a:ext uri="{FF2B5EF4-FFF2-40B4-BE49-F238E27FC236}">
                <a16:creationId xmlns:a16="http://schemas.microsoft.com/office/drawing/2014/main" id="{E69E570A-3A92-4C11-B20A-6F9BF5875D50}"/>
              </a:ext>
            </a:extLst>
          </p:cNvPr>
          <p:cNvSpPr txBox="1"/>
          <p:nvPr/>
        </p:nvSpPr>
        <p:spPr>
          <a:xfrm>
            <a:off x="666428" y="1567063"/>
            <a:ext cx="10724826" cy="958660"/>
          </a:xfrm>
          <a:prstGeom prst="rect">
            <a:avLst/>
          </a:prstGeom>
          <a:solidFill>
            <a:schemeClr val="accent4"/>
          </a:solidFill>
          <a:ln>
            <a:solidFill>
              <a:schemeClr val="tx1"/>
            </a:solidFill>
          </a:ln>
        </p:spPr>
        <p:txBody>
          <a:bodyPr wrap="square">
            <a:spAutoFit/>
          </a:bodyPr>
          <a:lstStyle/>
          <a:p>
            <a:pPr>
              <a:lnSpc>
                <a:spcPct val="150000"/>
              </a:lnSpc>
            </a:pPr>
            <a:r>
              <a:rPr lang="en-AU" sz="2000"/>
              <a:t>6. Explain what the disorder/disease/organ removal does to the body system and its components.</a:t>
            </a:r>
          </a:p>
        </p:txBody>
      </p:sp>
      <p:sp>
        <p:nvSpPr>
          <p:cNvPr id="6" name="TextBox 5">
            <a:extLst>
              <a:ext uri="{FF2B5EF4-FFF2-40B4-BE49-F238E27FC236}">
                <a16:creationId xmlns:a16="http://schemas.microsoft.com/office/drawing/2014/main" id="{F27C7DBC-8380-89FD-1902-DA54DDFDFAEA}"/>
              </a:ext>
            </a:extLst>
          </p:cNvPr>
          <p:cNvSpPr txBox="1"/>
          <p:nvPr/>
        </p:nvSpPr>
        <p:spPr>
          <a:xfrm>
            <a:off x="666428" y="2800251"/>
            <a:ext cx="10209600" cy="3137893"/>
          </a:xfrm>
          <a:prstGeom prst="rect">
            <a:avLst/>
          </a:prstGeom>
          <a:noFill/>
        </p:spPr>
        <p:txBody>
          <a:bodyPr wrap="square" lIns="0" tIns="0" rIns="0" bIns="0" rtlCol="0">
            <a:noAutofit/>
          </a:bodyPr>
          <a:lstStyle/>
          <a:p>
            <a:pPr algn="l">
              <a:lnSpc>
                <a:spcPct val="150000"/>
              </a:lnSpc>
            </a:pPr>
            <a:r>
              <a:rPr lang="en-AU" sz="2000"/>
              <a:t>The body doesn’t get enough air. Your heart has to work harder. You get tired and short of breath. You feel weak.</a:t>
            </a:r>
          </a:p>
        </p:txBody>
      </p:sp>
    </p:spTree>
    <p:extLst>
      <p:ext uri="{BB962C8B-B14F-4D97-AF65-F5344CB8AC3E}">
        <p14:creationId xmlns:p14="http://schemas.microsoft.com/office/powerpoint/2010/main" val="2678208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0F3D37-242E-26B9-7375-6DE3A5F5FD00}"/>
              </a:ext>
            </a:extLst>
          </p:cNvPr>
          <p:cNvSpPr>
            <a:spLocks noGrp="1"/>
          </p:cNvSpPr>
          <p:nvPr>
            <p:ph type="title"/>
          </p:nvPr>
        </p:nvSpPr>
        <p:spPr/>
        <p:txBody>
          <a:bodyPr/>
          <a:lstStyle/>
          <a:p>
            <a:r>
              <a:rPr lang="en-AU"/>
              <a:t>1.7 Differentiation</a:t>
            </a:r>
          </a:p>
        </p:txBody>
      </p:sp>
      <p:sp>
        <p:nvSpPr>
          <p:cNvPr id="8" name="Text Placeholder 7">
            <a:extLst>
              <a:ext uri="{FF2B5EF4-FFF2-40B4-BE49-F238E27FC236}">
                <a16:creationId xmlns:a16="http://schemas.microsoft.com/office/drawing/2014/main" id="{3150684F-42E6-C133-96B1-919DE37B7EAC}"/>
              </a:ext>
            </a:extLst>
          </p:cNvPr>
          <p:cNvSpPr>
            <a:spLocks noGrp="1"/>
          </p:cNvSpPr>
          <p:nvPr>
            <p:ph type="body" sz="quarter" idx="18"/>
          </p:nvPr>
        </p:nvSpPr>
        <p:spPr>
          <a:xfrm>
            <a:off x="360000" y="1016705"/>
            <a:ext cx="11124244" cy="261296"/>
          </a:xfrm>
        </p:spPr>
        <p:txBody>
          <a:bodyPr/>
          <a:lstStyle/>
          <a:p>
            <a:r>
              <a:rPr lang="en-AU"/>
              <a:t>Explaining the impact of a disorder/disease/organ removal on body systems and the organism.</a:t>
            </a:r>
          </a:p>
        </p:txBody>
      </p:sp>
      <p:sp>
        <p:nvSpPr>
          <p:cNvPr id="11" name="TextBox 10">
            <a:extLst>
              <a:ext uri="{FF2B5EF4-FFF2-40B4-BE49-F238E27FC236}">
                <a16:creationId xmlns:a16="http://schemas.microsoft.com/office/drawing/2014/main" id="{A2B51649-7507-7000-E1D4-3022F06E53AE}"/>
              </a:ext>
            </a:extLst>
          </p:cNvPr>
          <p:cNvSpPr txBox="1"/>
          <p:nvPr/>
        </p:nvSpPr>
        <p:spPr>
          <a:xfrm>
            <a:off x="180122" y="1731264"/>
            <a:ext cx="3318982" cy="520017"/>
          </a:xfrm>
          <a:prstGeom prst="rect">
            <a:avLst/>
          </a:prstGeom>
          <a:noFill/>
        </p:spPr>
        <p:txBody>
          <a:bodyPr wrap="square" lIns="0" tIns="0" rIns="0" bIns="0" rtlCol="0">
            <a:noAutofit/>
          </a:bodyPr>
          <a:lstStyle/>
          <a:p>
            <a:pPr algn="l"/>
            <a:r>
              <a:rPr lang="en-AU" sz="1800" b="1" u="sng"/>
              <a:t>Scaffolds for ‘explain’</a:t>
            </a:r>
          </a:p>
        </p:txBody>
      </p:sp>
      <p:sp>
        <p:nvSpPr>
          <p:cNvPr id="7" name="Picture Placeholder 6">
            <a:extLst>
              <a:ext uri="{FF2B5EF4-FFF2-40B4-BE49-F238E27FC236}">
                <a16:creationId xmlns:a16="http://schemas.microsoft.com/office/drawing/2014/main" id="{89FD2E53-2153-0A5C-D5FB-E1D0868C089C}"/>
              </a:ext>
            </a:extLst>
          </p:cNvPr>
          <p:cNvSpPr>
            <a:spLocks noGrp="1"/>
          </p:cNvSpPr>
          <p:nvPr>
            <p:ph type="pic" sz="quarter" idx="13"/>
          </p:nvPr>
        </p:nvSpPr>
        <p:spPr>
          <a:xfrm>
            <a:off x="180122" y="1991272"/>
            <a:ext cx="11483999" cy="4210718"/>
          </a:xfrm>
        </p:spPr>
        <p:txBody>
          <a:bodyPr/>
          <a:lstStyle/>
          <a:p>
            <a:r>
              <a:rPr lang="en-AU" sz="1600" b="1"/>
              <a:t>Question 5</a:t>
            </a:r>
          </a:p>
          <a:p>
            <a:pPr marL="342900" indent="-342900">
              <a:buFont typeface="Arial" panose="020B0604020202020204" pitchFamily="34" charset="0"/>
              <a:buChar char="•"/>
            </a:pPr>
            <a:r>
              <a:rPr lang="en-AU" sz="1600"/>
              <a:t>The disease/disorder/body part removed causes </a:t>
            </a:r>
            <a:r>
              <a:rPr lang="en-AU" sz="1600" b="1"/>
              <a:t>[insert cause</a:t>
            </a:r>
            <a:r>
              <a:rPr lang="en-AU" sz="1600"/>
              <a:t>] in the </a:t>
            </a:r>
            <a:r>
              <a:rPr lang="en-AU" sz="1600" b="1"/>
              <a:t>[insert body system</a:t>
            </a:r>
            <a:r>
              <a:rPr lang="en-AU" sz="1600"/>
              <a:t>]. </a:t>
            </a:r>
          </a:p>
          <a:p>
            <a:pPr marL="342900" indent="-342900">
              <a:buFont typeface="Arial" panose="020B0604020202020204" pitchFamily="34" charset="0"/>
              <a:buChar char="•"/>
            </a:pPr>
            <a:r>
              <a:rPr lang="en-AU" sz="1600"/>
              <a:t>Because of this the </a:t>
            </a:r>
            <a:r>
              <a:rPr lang="en-AU" sz="1600" b="1"/>
              <a:t>[insert body system or its components] </a:t>
            </a:r>
            <a:r>
              <a:rPr lang="en-AU" sz="1600"/>
              <a:t>cannot </a:t>
            </a:r>
            <a:r>
              <a:rPr lang="en-AU" sz="1600" b="1"/>
              <a:t>[insert function impacted] </a:t>
            </a:r>
            <a:r>
              <a:rPr lang="en-AU" sz="1600"/>
              <a:t>as effectively resulting in the </a:t>
            </a:r>
            <a:r>
              <a:rPr lang="en-AU" sz="1600" b="1"/>
              <a:t>[insert component of body system affected] </a:t>
            </a:r>
            <a:r>
              <a:rPr lang="en-AU" sz="1600"/>
              <a:t>being less able to </a:t>
            </a:r>
            <a:r>
              <a:rPr lang="en-AU" sz="1600" b="1"/>
              <a:t>[insert function affected]</a:t>
            </a:r>
            <a:r>
              <a:rPr lang="en-AU" sz="1600"/>
              <a:t>.</a:t>
            </a:r>
          </a:p>
          <a:p>
            <a:r>
              <a:rPr lang="en-AU" sz="1600" b="1"/>
              <a:t>Question 6</a:t>
            </a:r>
          </a:p>
          <a:p>
            <a:pPr marL="342900" indent="-342900">
              <a:buFont typeface="Arial" panose="020B0604020202020204" pitchFamily="34" charset="0"/>
              <a:buChar char="•"/>
            </a:pPr>
            <a:r>
              <a:rPr lang="en-AU" sz="1600"/>
              <a:t>Due to the </a:t>
            </a:r>
            <a:r>
              <a:rPr lang="en-AU" sz="1600" b="1"/>
              <a:t>[insert body system], </a:t>
            </a:r>
            <a:r>
              <a:rPr lang="en-AU" sz="1600"/>
              <a:t>not working properly, the body as a whole experiences </a:t>
            </a:r>
            <a:r>
              <a:rPr lang="en-AU" sz="1600" b="1"/>
              <a:t>[insert effect on the whole body].</a:t>
            </a:r>
          </a:p>
          <a:p>
            <a:pPr marL="342900" indent="-342900">
              <a:buFont typeface="Arial" panose="020B0604020202020204" pitchFamily="34" charset="0"/>
              <a:buChar char="•"/>
            </a:pPr>
            <a:r>
              <a:rPr lang="en-AU" sz="1600"/>
              <a:t>This causes other systems such as </a:t>
            </a:r>
            <a:r>
              <a:rPr lang="en-AU" sz="1600" b="1"/>
              <a:t>[insert system] </a:t>
            </a:r>
            <a:r>
              <a:rPr lang="en-AU" sz="1600"/>
              <a:t>to </a:t>
            </a:r>
            <a:r>
              <a:rPr lang="en-AU" sz="1600" b="1"/>
              <a:t>[insert negative effect on body system or its components</a:t>
            </a:r>
            <a:r>
              <a:rPr lang="en-AU" sz="1600"/>
              <a:t>]. </a:t>
            </a:r>
          </a:p>
          <a:p>
            <a:pPr marL="342900" indent="-342900">
              <a:buFont typeface="Arial" panose="020B0604020202020204" pitchFamily="34" charset="0"/>
              <a:buChar char="•"/>
            </a:pPr>
            <a:r>
              <a:rPr lang="en-AU" sz="1600"/>
              <a:t>As a result, the organism cannot </a:t>
            </a:r>
            <a:r>
              <a:rPr lang="en-AU" sz="1600" b="1"/>
              <a:t>[insert function affected] </a:t>
            </a:r>
            <a:r>
              <a:rPr lang="en-AU" sz="1600"/>
              <a:t>effectively leading to </a:t>
            </a:r>
            <a:r>
              <a:rPr lang="en-AU" sz="1600" b="1"/>
              <a:t>[insert effect of impaired function]. </a:t>
            </a:r>
          </a:p>
          <a:p>
            <a:pPr marL="342900" indent="-342900">
              <a:buFont typeface="Arial" panose="020B0604020202020204" pitchFamily="34" charset="0"/>
              <a:buChar char="•"/>
            </a:pPr>
            <a:r>
              <a:rPr lang="en-AU" sz="1600"/>
              <a:t>This occurs because </a:t>
            </a:r>
            <a:r>
              <a:rPr lang="en-AU" sz="1600" b="1"/>
              <a:t>[insert cause or why the component of the body is impaired]. </a:t>
            </a:r>
          </a:p>
          <a:p>
            <a:endParaRPr lang="en-AU" sz="1600"/>
          </a:p>
        </p:txBody>
      </p:sp>
      <p:sp>
        <p:nvSpPr>
          <p:cNvPr id="2" name="Slide Number Placeholder 1">
            <a:extLst>
              <a:ext uri="{FF2B5EF4-FFF2-40B4-BE49-F238E27FC236}">
                <a16:creationId xmlns:a16="http://schemas.microsoft.com/office/drawing/2014/main" id="{24251A85-C8CA-816A-0D79-71EF635335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2407009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6C1143-0AD6-8C07-020F-4AD33D4706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
        <p:nvSpPr>
          <p:cNvPr id="6" name="Title 5">
            <a:extLst>
              <a:ext uri="{FF2B5EF4-FFF2-40B4-BE49-F238E27FC236}">
                <a16:creationId xmlns:a16="http://schemas.microsoft.com/office/drawing/2014/main" id="{6CC6B7E5-4E27-B135-0D32-57C0BED5A8DB}"/>
              </a:ext>
            </a:extLst>
          </p:cNvPr>
          <p:cNvSpPr>
            <a:spLocks noGrp="1"/>
          </p:cNvSpPr>
          <p:nvPr>
            <p:ph type="title"/>
          </p:nvPr>
        </p:nvSpPr>
        <p:spPr/>
        <p:txBody>
          <a:bodyPr/>
          <a:lstStyle/>
          <a:p>
            <a:r>
              <a:rPr lang="en-AU"/>
              <a:t>1.7 Checkpoint </a:t>
            </a:r>
          </a:p>
        </p:txBody>
      </p:sp>
      <p:sp>
        <p:nvSpPr>
          <p:cNvPr id="7" name="Text Placeholder 6">
            <a:extLst>
              <a:ext uri="{FF2B5EF4-FFF2-40B4-BE49-F238E27FC236}">
                <a16:creationId xmlns:a16="http://schemas.microsoft.com/office/drawing/2014/main" id="{B4FC6237-A828-B558-6C45-7EC4F9D52C1C}"/>
              </a:ext>
            </a:extLst>
          </p:cNvPr>
          <p:cNvSpPr>
            <a:spLocks noGrp="1"/>
          </p:cNvSpPr>
          <p:nvPr>
            <p:ph type="body" sz="quarter" idx="18"/>
          </p:nvPr>
        </p:nvSpPr>
        <p:spPr/>
        <p:txBody>
          <a:bodyPr/>
          <a:lstStyle/>
          <a:p>
            <a:r>
              <a:rPr lang="en-AU"/>
              <a:t>True or False</a:t>
            </a:r>
          </a:p>
        </p:txBody>
      </p:sp>
      <p:sp>
        <p:nvSpPr>
          <p:cNvPr id="10" name="Rectangle 9">
            <a:extLst>
              <a:ext uri="{FF2B5EF4-FFF2-40B4-BE49-F238E27FC236}">
                <a16:creationId xmlns:a16="http://schemas.microsoft.com/office/drawing/2014/main" id="{653602C0-3F71-0766-9B77-3B5F088BE9E7}"/>
              </a:ext>
            </a:extLst>
          </p:cNvPr>
          <p:cNvSpPr/>
          <p:nvPr/>
        </p:nvSpPr>
        <p:spPr>
          <a:xfrm>
            <a:off x="1122768" y="1736698"/>
            <a:ext cx="10001232" cy="11367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dirty="0"/>
              <a:t>True or false: The text below is not an example of an explanatory text about how the common cold impacts an organism.</a:t>
            </a:r>
          </a:p>
        </p:txBody>
      </p:sp>
      <p:sp>
        <p:nvSpPr>
          <p:cNvPr id="9" name="TextBox 8">
            <a:extLst>
              <a:ext uri="{FF2B5EF4-FFF2-40B4-BE49-F238E27FC236}">
                <a16:creationId xmlns:a16="http://schemas.microsoft.com/office/drawing/2014/main" id="{624E881C-B246-4B2B-CB7A-9F96F81C29A0}"/>
              </a:ext>
            </a:extLst>
          </p:cNvPr>
          <p:cNvSpPr txBox="1"/>
          <p:nvPr/>
        </p:nvSpPr>
        <p:spPr>
          <a:xfrm>
            <a:off x="1477977" y="3051427"/>
            <a:ext cx="9646023" cy="2239844"/>
          </a:xfrm>
          <a:prstGeom prst="rect">
            <a:avLst/>
          </a:prstGeom>
          <a:noFill/>
        </p:spPr>
        <p:txBody>
          <a:bodyPr wrap="square">
            <a:spAutoFit/>
          </a:bodyPr>
          <a:lstStyle/>
          <a:p>
            <a:pPr>
              <a:lnSpc>
                <a:spcPct val="150000"/>
              </a:lnSpc>
            </a:pPr>
            <a:r>
              <a:rPr lang="en-AU"/>
              <a:t>The common cold causes swelling and extra mucus in the nose and throat, which blocks normal airflow in the respiratory system. As a result, the body receives less oxygen and the person experiences tiredness and difficulty concentrating.</a:t>
            </a:r>
          </a:p>
        </p:txBody>
      </p:sp>
      <p:sp>
        <p:nvSpPr>
          <p:cNvPr id="11" name="Rectangle 10">
            <a:extLst>
              <a:ext uri="{FF2B5EF4-FFF2-40B4-BE49-F238E27FC236}">
                <a16:creationId xmlns:a16="http://schemas.microsoft.com/office/drawing/2014/main" id="{6690FADA-1642-0E1F-F4C6-C29FBCA272F5}"/>
              </a:ext>
            </a:extLst>
          </p:cNvPr>
          <p:cNvSpPr/>
          <p:nvPr/>
        </p:nvSpPr>
        <p:spPr>
          <a:xfrm>
            <a:off x="4369403" y="5469206"/>
            <a:ext cx="3071303" cy="11367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False</a:t>
            </a:r>
          </a:p>
        </p:txBody>
      </p:sp>
    </p:spTree>
    <p:extLst>
      <p:ext uri="{BB962C8B-B14F-4D97-AF65-F5344CB8AC3E}">
        <p14:creationId xmlns:p14="http://schemas.microsoft.com/office/powerpoint/2010/main" val="244195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1.8 Plant systems (1 of 2)</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descr="This table contains the learning intentions and success criteria for this learning sequence.">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210092845"/>
              </p:ext>
            </p:extLst>
          </p:nvPr>
        </p:nvGraphicFramePr>
        <p:xfrm>
          <a:off x="348000" y="1819782"/>
          <a:ext cx="11496000" cy="4021513"/>
        </p:xfrm>
        <a:graphic>
          <a:graphicData uri="http://schemas.openxmlformats.org/drawingml/2006/table">
            <a:tbl>
              <a:tblPr firstRow="1">
                <a:tableStyleId>{B301B821-A1FF-4177-AEE7-76D212191A09}</a:tableStyleId>
              </a:tblPr>
              <a:tblGrid>
                <a:gridCol w="3852572">
                  <a:extLst>
                    <a:ext uri="{9D8B030D-6E8A-4147-A177-3AD203B41FA5}">
                      <a16:colId xmlns:a16="http://schemas.microsoft.com/office/drawing/2014/main" val="3623447875"/>
                    </a:ext>
                  </a:extLst>
                </a:gridCol>
                <a:gridCol w="7643428">
                  <a:extLst>
                    <a:ext uri="{9D8B030D-6E8A-4147-A177-3AD203B41FA5}">
                      <a16:colId xmlns:a16="http://schemas.microsoft.com/office/drawing/2014/main" val="3573327086"/>
                    </a:ext>
                  </a:extLst>
                </a:gridCol>
              </a:tblGrid>
              <a:tr h="367058">
                <a:tc>
                  <a:txBody>
                    <a:bodyPr/>
                    <a:lstStyle/>
                    <a:p>
                      <a:r>
                        <a:rPr lang="en-AU" sz="17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7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654455">
                <a:tc>
                  <a:txBody>
                    <a:bodyPr/>
                    <a:lstStyle/>
                    <a:p>
                      <a:pPr marL="285750" indent="-285750">
                        <a:lnSpc>
                          <a:spcPct val="150000"/>
                        </a:lnSpc>
                        <a:buFont typeface="Arial" panose="020B0604020202020204" pitchFamily="34" charset="0"/>
                        <a:buChar char="•"/>
                      </a:pPr>
                      <a:r>
                        <a:rPr lang="en-AU" sz="1700">
                          <a:latin typeface="Arial" panose="020B0604020202020204" pitchFamily="34" charset="0"/>
                          <a:cs typeface="Arial" panose="020B0604020202020204" pitchFamily="34" charset="0"/>
                        </a:rPr>
                        <a:t>to describe the role, structure and function of plant systems and their components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700" dirty="0">
                          <a:latin typeface="Arial" panose="020B0604020202020204" pitchFamily="34" charset="0"/>
                          <a:cs typeface="Arial" panose="020B0604020202020204" pitchFamily="34" charset="0"/>
                        </a:rPr>
                        <a:t>label a plant diagram to identify its components</a:t>
                      </a:r>
                    </a:p>
                    <a:p>
                      <a:pPr marL="285750" indent="-285750">
                        <a:lnSpc>
                          <a:spcPct val="150000"/>
                        </a:lnSpc>
                        <a:buFont typeface="Arial" panose="020B0604020202020204" pitchFamily="34" charset="0"/>
                        <a:buChar char="•"/>
                      </a:pPr>
                      <a:r>
                        <a:rPr lang="en-AU" sz="1700" dirty="0">
                          <a:latin typeface="Arial" panose="020B0604020202020204" pitchFamily="34" charset="0"/>
                          <a:cs typeface="Arial" panose="020B0604020202020204" pitchFamily="34" charset="0"/>
                        </a:rPr>
                        <a:t>outline the function of plant parts; roots, stem, xylem, phloem, leaf, flower, fruit and seed</a:t>
                      </a:r>
                    </a:p>
                    <a:p>
                      <a:pPr marL="285750" indent="-285750">
                        <a:lnSpc>
                          <a:spcPct val="150000"/>
                        </a:lnSpc>
                        <a:buFont typeface="Arial" panose="020B0604020202020204" pitchFamily="34" charset="0"/>
                        <a:buChar char="•"/>
                      </a:pPr>
                      <a:r>
                        <a:rPr lang="en-AU" sz="1700" dirty="0">
                          <a:latin typeface="Arial" panose="020B0604020202020204" pitchFamily="34" charset="0"/>
                          <a:cs typeface="Arial" panose="020B0604020202020204" pitchFamily="34" charset="0"/>
                        </a:rPr>
                        <a:t>identify components of a flower</a:t>
                      </a:r>
                    </a:p>
                    <a:p>
                      <a:pPr marL="285750" indent="-285750">
                        <a:lnSpc>
                          <a:spcPct val="150000"/>
                        </a:lnSpc>
                        <a:buFont typeface="Arial" panose="020B0604020202020204" pitchFamily="34" charset="0"/>
                        <a:buChar char="•"/>
                      </a:pPr>
                      <a:r>
                        <a:rPr lang="en-AU" sz="1700" dirty="0">
                          <a:latin typeface="Arial" panose="020B0604020202020204" pitchFamily="34" charset="0"/>
                          <a:cs typeface="Arial" panose="020B0604020202020204" pitchFamily="34" charset="0"/>
                        </a:rPr>
                        <a:t>relate parts of a flower to reproduction in flowering plants</a:t>
                      </a:r>
                    </a:p>
                    <a:p>
                      <a:pPr marL="285750" indent="-285750">
                        <a:lnSpc>
                          <a:spcPct val="150000"/>
                        </a:lnSpc>
                        <a:buFont typeface="Arial" panose="020B0604020202020204" pitchFamily="34" charset="0"/>
                        <a:buChar char="•"/>
                      </a:pPr>
                      <a:r>
                        <a:rPr lang="en-AU" sz="1700" dirty="0">
                          <a:latin typeface="Arial" panose="020B0604020202020204" pitchFamily="34" charset="0"/>
                          <a:cs typeface="Arial" panose="020B0604020202020204" pitchFamily="34" charset="0"/>
                        </a:rPr>
                        <a:t>describe the function of specialised cells: root hair cells and guard cells, and tissues: xylem and phloem</a:t>
                      </a:r>
                    </a:p>
                    <a:p>
                      <a:pPr marL="285750" indent="-285750">
                        <a:lnSpc>
                          <a:spcPct val="150000"/>
                        </a:lnSpc>
                        <a:buFont typeface="Arial" panose="020B0604020202020204" pitchFamily="34" charset="0"/>
                        <a:buChar char="•"/>
                      </a:pPr>
                      <a:r>
                        <a:rPr lang="en-AU" sz="1700" dirty="0">
                          <a:latin typeface="Arial" panose="020B0604020202020204" pitchFamily="34" charset="0"/>
                          <a:cs typeface="Arial" panose="020B0604020202020204" pitchFamily="34" charset="0"/>
                        </a:rPr>
                        <a:t>describe how plant components work together to help plants survive</a:t>
                      </a:r>
                    </a:p>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sz="17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139458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A1BA-AB31-2A3B-2453-1A0485161AA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3ED621-AE33-CD77-14C7-A4640B8FEF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97</a:t>
            </a:fld>
            <a:endParaRPr lang="en-AU"/>
          </a:p>
        </p:txBody>
      </p:sp>
      <p:sp>
        <p:nvSpPr>
          <p:cNvPr id="5" name="Title 4">
            <a:extLst>
              <a:ext uri="{FF2B5EF4-FFF2-40B4-BE49-F238E27FC236}">
                <a16:creationId xmlns:a16="http://schemas.microsoft.com/office/drawing/2014/main" id="{1C10E53F-C7A1-B85D-0BE5-D609AA5F05B6}"/>
              </a:ext>
            </a:extLst>
          </p:cNvPr>
          <p:cNvSpPr>
            <a:spLocks noGrp="1"/>
          </p:cNvSpPr>
          <p:nvPr>
            <p:ph type="title"/>
          </p:nvPr>
        </p:nvSpPr>
        <p:spPr/>
        <p:txBody>
          <a:bodyPr/>
          <a:lstStyle/>
          <a:p>
            <a:r>
              <a:rPr lang="en-AU">
                <a:cs typeface="Arial"/>
              </a:rPr>
              <a:t>1.8 Plant systems (2 of 2)</a:t>
            </a:r>
          </a:p>
        </p:txBody>
      </p:sp>
      <p:sp>
        <p:nvSpPr>
          <p:cNvPr id="6" name="Text Placeholder 5">
            <a:extLst>
              <a:ext uri="{FF2B5EF4-FFF2-40B4-BE49-F238E27FC236}">
                <a16:creationId xmlns:a16="http://schemas.microsoft.com/office/drawing/2014/main" id="{2427DCD4-D69A-94A9-2D55-210B979184E9}"/>
              </a:ext>
            </a:extLst>
          </p:cNvPr>
          <p:cNvSpPr>
            <a:spLocks noGrp="1"/>
          </p:cNvSpPr>
          <p:nvPr>
            <p:ph type="body" sz="quarter" idx="18"/>
          </p:nvPr>
        </p:nvSpPr>
        <p:spPr/>
        <p:txBody>
          <a:bodyPr/>
          <a:lstStyle/>
          <a:p>
            <a:r>
              <a:rPr lang="en-AU"/>
              <a:t>Learning intentions and success criteria</a:t>
            </a:r>
          </a:p>
        </p:txBody>
      </p:sp>
      <p:graphicFrame>
        <p:nvGraphicFramePr>
          <p:cNvPr id="4" name="Table 3" descr="This table contains the learning intentions and success criteria for this learning sequence.">
            <a:extLst>
              <a:ext uri="{FF2B5EF4-FFF2-40B4-BE49-F238E27FC236}">
                <a16:creationId xmlns:a16="http://schemas.microsoft.com/office/drawing/2014/main" id="{0E208801-87FF-F4C1-96F0-CC924E4E51D7}"/>
              </a:ext>
            </a:extLst>
          </p:cNvPr>
          <p:cNvGraphicFramePr>
            <a:graphicFrameLocks noGrp="1"/>
          </p:cNvGraphicFramePr>
          <p:nvPr>
            <p:extLst>
              <p:ext uri="{D42A27DB-BD31-4B8C-83A1-F6EECF244321}">
                <p14:modId xmlns:p14="http://schemas.microsoft.com/office/powerpoint/2010/main" val="2643364447"/>
              </p:ext>
            </p:extLst>
          </p:nvPr>
        </p:nvGraphicFramePr>
        <p:xfrm>
          <a:off x="348000" y="1819783"/>
          <a:ext cx="11496000" cy="3134360"/>
        </p:xfrm>
        <a:graphic>
          <a:graphicData uri="http://schemas.openxmlformats.org/drawingml/2006/table">
            <a:tbl>
              <a:tblPr firstRow="1">
                <a:tableStyleId>{B301B821-A1FF-4177-AEE7-76D212191A09}</a:tableStyleId>
              </a:tblPr>
              <a:tblGrid>
                <a:gridCol w="3852572">
                  <a:extLst>
                    <a:ext uri="{9D8B030D-6E8A-4147-A177-3AD203B41FA5}">
                      <a16:colId xmlns:a16="http://schemas.microsoft.com/office/drawing/2014/main" val="3623447875"/>
                    </a:ext>
                  </a:extLst>
                </a:gridCol>
                <a:gridCol w="7643428">
                  <a:extLst>
                    <a:ext uri="{9D8B030D-6E8A-4147-A177-3AD203B41FA5}">
                      <a16:colId xmlns:a16="http://schemas.microsoft.com/office/drawing/2014/main" val="3573327086"/>
                    </a:ext>
                  </a:extLst>
                </a:gridCol>
              </a:tblGrid>
              <a:tr h="286109">
                <a:tc>
                  <a:txBody>
                    <a:bodyPr/>
                    <a:lstStyle/>
                    <a:p>
                      <a:r>
                        <a:rPr lang="en-AU" sz="17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7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4829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data and information from secondary sources.</a:t>
                      </a:r>
                      <a:endParaRPr lang="en-AU" sz="17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skim and scan a text to extract relevant information to answer questions about cellular respiration and photosynthesis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summarise key information in short response questions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identify appropriate units for length as µm, mm, cm and m</a:t>
                      </a:r>
                    </a:p>
                    <a:p>
                      <a:pPr marL="342900" marR="0" lvl="0" indent="-342900" algn="l" defTabSz="914377"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lang="en-AU" sz="1800" dirty="0">
                          <a:effectLst/>
                          <a:latin typeface="Arial" panose="020B0604020202020204" pitchFamily="34" charset="0"/>
                          <a:ea typeface="Calibri" panose="020F0502020204030204" pitchFamily="34" charset="0"/>
                        </a:rPr>
                        <a:t>convert measurements between different units.</a:t>
                      </a:r>
                      <a:r>
                        <a:rPr lang="en-AU" sz="1800" b="1" dirty="0">
                          <a:effectLst/>
                          <a:latin typeface="Arial" panose="020B0604020202020204" pitchFamily="34" charset="0"/>
                          <a:ea typeface="Calibri" panose="020F0502020204030204" pitchFamily="34" charset="0"/>
                        </a:rPr>
                        <a:t>  </a:t>
                      </a:r>
                      <a:r>
                        <a:rPr lang="en-AU" sz="1600" dirty="0">
                          <a:effectLst/>
                        </a:rPr>
                        <a:t> </a:t>
                      </a:r>
                      <a:endParaRPr lang="en-AU" sz="1800" dirty="0">
                        <a:effectLst/>
                        <a:latin typeface="Arial" panose="020B0604020202020204" pitchFamily="34" charset="0"/>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1621489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A6237-B934-8E01-EC53-1B3C75E3FC43}"/>
            </a:ext>
          </a:extLst>
        </p:cNvPr>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AC116189-8F07-484D-A801-C8641D9A303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EA5DB3A-0B4F-79AC-9973-BD8C47E0CE9E}"/>
              </a:ext>
            </a:extLst>
          </p:cNvPr>
          <p:cNvSpPr>
            <a:spLocks noGrp="1"/>
          </p:cNvSpPr>
          <p:nvPr>
            <p:ph type="title"/>
          </p:nvPr>
        </p:nvSpPr>
        <p:spPr/>
        <p:txBody>
          <a:bodyPr/>
          <a:lstStyle/>
          <a:p>
            <a:r>
              <a:rPr lang="en-AU" dirty="0">
                <a:latin typeface="+mj-lt"/>
              </a:rPr>
              <a:t>1.8 Checkpoint 1</a:t>
            </a:r>
          </a:p>
        </p:txBody>
      </p:sp>
      <p:sp>
        <p:nvSpPr>
          <p:cNvPr id="2" name="Text Placeholder 1">
            <a:extLst>
              <a:ext uri="{FF2B5EF4-FFF2-40B4-BE49-F238E27FC236}">
                <a16:creationId xmlns:a16="http://schemas.microsoft.com/office/drawing/2014/main" id="{EFA87B1A-1506-0059-ED35-E099B20A7312}"/>
              </a:ext>
            </a:extLst>
          </p:cNvPr>
          <p:cNvSpPr>
            <a:spLocks noGrp="1"/>
          </p:cNvSpPr>
          <p:nvPr>
            <p:ph type="body" sz="quarter" idx="18"/>
          </p:nvPr>
        </p:nvSpPr>
        <p:spPr>
          <a:xfrm>
            <a:off x="360000" y="1016704"/>
            <a:ext cx="11832000" cy="370112"/>
          </a:xfrm>
        </p:spPr>
        <p:txBody>
          <a:bodyPr/>
          <a:lstStyle/>
          <a:p>
            <a:r>
              <a:rPr lang="en-AU" sz="1800"/>
              <a:t>Match the structure of the plant to its function.</a:t>
            </a:r>
          </a:p>
        </p:txBody>
      </p:sp>
      <p:pic>
        <p:nvPicPr>
          <p:cNvPr id="8" name="Picture 7" descr="A plant with tomatoes, yellow flowers and plant roots.">
            <a:extLst>
              <a:ext uri="{FF2B5EF4-FFF2-40B4-BE49-F238E27FC236}">
                <a16:creationId xmlns:a16="http://schemas.microsoft.com/office/drawing/2014/main" id="{A3B83209-88C1-44FD-5FFF-6B3CEC833D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44269" y="1687774"/>
            <a:ext cx="1940031" cy="3356254"/>
          </a:xfrm>
          <a:prstGeom prst="rect">
            <a:avLst/>
          </a:prstGeom>
        </p:spPr>
      </p:pic>
      <p:sp>
        <p:nvSpPr>
          <p:cNvPr id="13" name="Rectangle: Rounded Corners 12">
            <a:extLst>
              <a:ext uri="{FF2B5EF4-FFF2-40B4-BE49-F238E27FC236}">
                <a16:creationId xmlns:a16="http://schemas.microsoft.com/office/drawing/2014/main" id="{80DBA0DD-2171-24E0-8E58-2160846EF7FA}"/>
              </a:ext>
              <a:ext uri="{C183D7F6-B498-43B3-948B-1728B52AA6E4}">
                <adec:decorative xmlns:adec="http://schemas.microsoft.com/office/drawing/2017/decorative" val="1"/>
              </a:ext>
            </a:extLst>
          </p:cNvPr>
          <p:cNvSpPr/>
          <p:nvPr/>
        </p:nvSpPr>
        <p:spPr>
          <a:xfrm>
            <a:off x="6222983" y="1687774"/>
            <a:ext cx="5587026" cy="5084618"/>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 Placeholder 1">
            <a:extLst>
              <a:ext uri="{FF2B5EF4-FFF2-40B4-BE49-F238E27FC236}">
                <a16:creationId xmlns:a16="http://schemas.microsoft.com/office/drawing/2014/main" id="{94B011DF-6F4E-3A03-9D90-901AD09B036D}"/>
              </a:ext>
            </a:extLst>
          </p:cNvPr>
          <p:cNvSpPr txBox="1">
            <a:spLocks/>
          </p:cNvSpPr>
          <p:nvPr/>
        </p:nvSpPr>
        <p:spPr>
          <a:xfrm>
            <a:off x="381991" y="4489154"/>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endParaRPr>
          </a:p>
        </p:txBody>
      </p:sp>
      <p:sp>
        <p:nvSpPr>
          <p:cNvPr id="27" name="Electric circuit" descr="flower">
            <a:extLst>
              <a:ext uri="{FF2B5EF4-FFF2-40B4-BE49-F238E27FC236}">
                <a16:creationId xmlns:a16="http://schemas.microsoft.com/office/drawing/2014/main" id="{2B2FE147-DB30-16B3-3027-8BB646A7ABD0}"/>
              </a:ext>
            </a:extLst>
          </p:cNvPr>
          <p:cNvSpPr/>
          <p:nvPr/>
        </p:nvSpPr>
        <p:spPr>
          <a:xfrm>
            <a:off x="359999" y="489987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flower</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A conducting path (wires)" descr="fruit">
            <a:extLst>
              <a:ext uri="{FF2B5EF4-FFF2-40B4-BE49-F238E27FC236}">
                <a16:creationId xmlns:a16="http://schemas.microsoft.com/office/drawing/2014/main" id="{0A66B3A1-F29F-B3E6-EFF7-3D8CAA15DC0D}"/>
              </a:ext>
            </a:extLst>
          </p:cNvPr>
          <p:cNvSpPr/>
          <p:nvPr/>
        </p:nvSpPr>
        <p:spPr>
          <a:xfrm>
            <a:off x="2147675" y="489987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fruit</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3" name="Battery" descr="seed">
            <a:extLst>
              <a:ext uri="{FF2B5EF4-FFF2-40B4-BE49-F238E27FC236}">
                <a16:creationId xmlns:a16="http://schemas.microsoft.com/office/drawing/2014/main" id="{E1C72F74-C65B-6E8A-4BAA-2334C61AEA46}"/>
              </a:ext>
            </a:extLst>
          </p:cNvPr>
          <p:cNvSpPr/>
          <p:nvPr/>
        </p:nvSpPr>
        <p:spPr>
          <a:xfrm>
            <a:off x="3935351" y="489987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seed</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0" name="Load" descr="leaf">
            <a:extLst>
              <a:ext uri="{FF2B5EF4-FFF2-40B4-BE49-F238E27FC236}">
                <a16:creationId xmlns:a16="http://schemas.microsoft.com/office/drawing/2014/main" id="{E73AF053-5C06-F732-E026-36279203BA37}"/>
              </a:ext>
            </a:extLst>
          </p:cNvPr>
          <p:cNvSpPr/>
          <p:nvPr/>
        </p:nvSpPr>
        <p:spPr>
          <a:xfrm>
            <a:off x="381991" y="5810861"/>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leaf</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2" name="Switch" descr="root">
            <a:extLst>
              <a:ext uri="{FF2B5EF4-FFF2-40B4-BE49-F238E27FC236}">
                <a16:creationId xmlns:a16="http://schemas.microsoft.com/office/drawing/2014/main" id="{F202AB84-7F7F-95EE-A1C9-D95A2C4DE904}"/>
              </a:ext>
            </a:extLst>
          </p:cNvPr>
          <p:cNvSpPr/>
          <p:nvPr/>
        </p:nvSpPr>
        <p:spPr>
          <a:xfrm>
            <a:off x="2147675" y="5810861"/>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64"/>
                </a:solidFill>
                <a:effectLst/>
                <a:uLnTx/>
                <a:uFillTx/>
                <a:latin typeface="Arial" panose="020B0604020202020204"/>
                <a:ea typeface="+mn-ea"/>
                <a:cs typeface="+mn-cs"/>
              </a:rPr>
              <a:t>root</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 name="Battery" descr="stem">
            <a:extLst>
              <a:ext uri="{FF2B5EF4-FFF2-40B4-BE49-F238E27FC236}">
                <a16:creationId xmlns:a16="http://schemas.microsoft.com/office/drawing/2014/main" id="{6E3B2239-B1F8-55BB-7473-7294028C22FF}"/>
              </a:ext>
            </a:extLst>
          </p:cNvPr>
          <p:cNvSpPr/>
          <p:nvPr/>
        </p:nvSpPr>
        <p:spPr>
          <a:xfrm>
            <a:off x="3935350" y="5817600"/>
            <a:ext cx="1696221" cy="6984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stem</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62D6B780-23E6-BD9E-6F51-83FCB34557ED}"/>
              </a:ext>
            </a:extLst>
          </p:cNvPr>
          <p:cNvSpPr/>
          <p:nvPr/>
        </p:nvSpPr>
        <p:spPr>
          <a:xfrm>
            <a:off x="8124392" y="1758641"/>
            <a:ext cx="3590785"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a:defRPr/>
            </a:pPr>
            <a:r>
              <a:rPr lang="en-AU" sz="1600">
                <a:solidFill>
                  <a:srgbClr val="002664"/>
                </a:solidFill>
              </a:rPr>
              <a:t>Makes food for the plant using sunlight (photosynthesis).</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7D566507-88FB-A675-741F-BCD960A2E78A}"/>
              </a:ext>
            </a:extLst>
          </p:cNvPr>
          <p:cNvSpPr/>
          <p:nvPr/>
        </p:nvSpPr>
        <p:spPr>
          <a:xfrm>
            <a:off x="8123074" y="2569160"/>
            <a:ext cx="3592103"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2"/>
              <a:defRPr/>
            </a:pPr>
            <a:r>
              <a:rPr lang="en-AU" sz="1600">
                <a:solidFill>
                  <a:srgbClr val="002664"/>
                </a:solidFill>
              </a:rPr>
              <a:t>Contains a new plant and food to help it start growing.</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BBFB4D1F-2F7D-3264-137F-8E0954309DD7}"/>
              </a:ext>
            </a:extLst>
          </p:cNvPr>
          <p:cNvSpPr/>
          <p:nvPr/>
        </p:nvSpPr>
        <p:spPr>
          <a:xfrm>
            <a:off x="8123073" y="3383164"/>
            <a:ext cx="3592104"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3"/>
              <a:defRPr/>
            </a:pPr>
            <a:r>
              <a:rPr lang="en-AU" sz="1600">
                <a:solidFill>
                  <a:srgbClr val="002664"/>
                </a:solidFill>
              </a:rPr>
              <a:t>Helps the plant reproduce; contains male and female parts.</a:t>
            </a:r>
          </a:p>
        </p:txBody>
      </p:sp>
      <p:sp>
        <p:nvSpPr>
          <p:cNvPr id="22" name="Rectangle: Rounded Corners 21">
            <a:extLst>
              <a:ext uri="{FF2B5EF4-FFF2-40B4-BE49-F238E27FC236}">
                <a16:creationId xmlns:a16="http://schemas.microsoft.com/office/drawing/2014/main" id="{39B5A566-F4BC-B553-29DE-C573FA9CE3C8}"/>
              </a:ext>
            </a:extLst>
          </p:cNvPr>
          <p:cNvSpPr/>
          <p:nvPr/>
        </p:nvSpPr>
        <p:spPr>
          <a:xfrm>
            <a:off x="8123073" y="4257261"/>
            <a:ext cx="3592104"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4"/>
              <a:defRPr/>
            </a:pPr>
            <a:r>
              <a:rPr lang="en-AU" sz="1600">
                <a:solidFill>
                  <a:srgbClr val="002664"/>
                </a:solidFill>
              </a:rPr>
              <a:t>Anchors the plant in the soil and absorbs water and minerals.</a:t>
            </a:r>
            <a:endParaRPr kumimoji="0" lang="en-AU" sz="1600" b="0"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2CB72597-EB72-1E8B-9971-6215E3573CA7}"/>
              </a:ext>
            </a:extLst>
          </p:cNvPr>
          <p:cNvSpPr/>
          <p:nvPr/>
        </p:nvSpPr>
        <p:spPr>
          <a:xfrm>
            <a:off x="8123073" y="5080148"/>
            <a:ext cx="3592104" cy="6984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5"/>
              <a:defRPr/>
            </a:pPr>
            <a:r>
              <a:rPr lang="en-AU" sz="1600" dirty="0">
                <a:solidFill>
                  <a:srgbClr val="002664"/>
                </a:solidFill>
              </a:rPr>
              <a:t>Protects the seeds and can help spread them.</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F29E5FBD-DA62-911D-59AB-6DA3BAA3897D}"/>
              </a:ext>
            </a:extLst>
          </p:cNvPr>
          <p:cNvSpPr/>
          <p:nvPr/>
        </p:nvSpPr>
        <p:spPr>
          <a:xfrm>
            <a:off x="8123073" y="5927510"/>
            <a:ext cx="3592104" cy="76849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lvl="0" indent="-342900">
              <a:lnSpc>
                <a:spcPct val="114000"/>
              </a:lnSpc>
              <a:buFont typeface="+mj-lt"/>
              <a:buAutoNum type="alphaLcParenR" startAt="6"/>
              <a:defRPr/>
            </a:pPr>
            <a:r>
              <a:rPr lang="en-AU" sz="1600" dirty="0">
                <a:solidFill>
                  <a:srgbClr val="002664"/>
                </a:solidFill>
              </a:rPr>
              <a:t>Holds the plant upright and carries water, minerals and food between roots and leaves.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BFABBA34-3C8A-8E09-B501-1EBDBA42C014}"/>
              </a:ext>
              <a:ext uri="{C183D7F6-B498-43B3-948B-1728B52AA6E4}">
                <adec:decorative xmlns:adec="http://schemas.microsoft.com/office/drawing/2017/decorative" val="1"/>
              </a:ext>
            </a:extLst>
          </p:cNvPr>
          <p:cNvSpPr txBox="1"/>
          <p:nvPr/>
        </p:nvSpPr>
        <p:spPr>
          <a:xfrm>
            <a:off x="7967563" y="42539"/>
            <a:ext cx="4224437" cy="756297"/>
          </a:xfrm>
          <a:prstGeom prst="rect">
            <a:avLst/>
          </a:prstGeom>
          <a:noFill/>
        </p:spPr>
        <p:txBody>
          <a:bodyPr wrap="square">
            <a:spAutoFit/>
          </a:bodyPr>
          <a:lstStyle/>
          <a:p>
            <a:pPr>
              <a:lnSpc>
                <a:spcPct val="150000"/>
              </a:lnSpc>
              <a:spcBef>
                <a:spcPts val="1200"/>
              </a:spcBef>
              <a:buNone/>
            </a:pPr>
            <a:r>
              <a:rPr lang="en-AU" sz="1000">
                <a:effectLst/>
                <a:latin typeface="Arial" panose="020B0604020202020204" pitchFamily="34" charset="0"/>
                <a:ea typeface="Calibri" panose="020F0502020204030204" pitchFamily="34" charset="0"/>
              </a:rPr>
              <a:t>This work has been generated using </a:t>
            </a:r>
            <a:r>
              <a:rPr lang="en-AU" sz="1000" u="sng">
                <a:solidFill>
                  <a:srgbClr val="001C4A"/>
                </a:solidFill>
                <a:effectLst/>
                <a:latin typeface="Arial" panose="020B0604020202020204" pitchFamily="34" charset="0"/>
                <a:ea typeface="Calibri" panose="020F0502020204030204" pitchFamily="34" charset="0"/>
                <a:hlinkClick r:id="rId4"/>
              </a:rPr>
              <a:t>BioRender.com</a:t>
            </a:r>
            <a:r>
              <a:rPr lang="en-AU" sz="100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Tree>
    <p:extLst>
      <p:ext uri="{BB962C8B-B14F-4D97-AF65-F5344CB8AC3E}">
        <p14:creationId xmlns:p14="http://schemas.microsoft.com/office/powerpoint/2010/main" val="17158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664 -0.01574 L 0.34063 0.03078 " pathEditMode="relative" rAng="0" ptsTypes="AA">
                                      <p:cBhvr>
                                        <p:cTn id="6" dur="2000" fill="hold"/>
                                        <p:tgtEl>
                                          <p:spTgt spid="31"/>
                                        </p:tgtEl>
                                        <p:attrNameLst>
                                          <p:attrName>ppt_x</p:attrName>
                                          <p:attrName>ppt_y</p:attrName>
                                        </p:attrNameLst>
                                      </p:cBhvr>
                                      <p:rCtr x="16693" y="231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0.01967 L 0.34141 -0.2206 " pathEditMode="relative" rAng="0" ptsTypes="AA">
                                      <p:cBhvr>
                                        <p:cTn id="10" dur="2000" fill="hold"/>
                                        <p:tgtEl>
                                          <p:spTgt spid="32"/>
                                        </p:tgtEl>
                                        <p:attrNameLst>
                                          <p:attrName>ppt_x</p:attrName>
                                          <p:attrName>ppt_y</p:attrName>
                                        </p:attrNameLst>
                                      </p:cBhvr>
                                      <p:rCtr x="17070" y="-1201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1.45833E-6 2.22222E-6 L 0.48724 -0.21713 " pathEditMode="relative" rAng="0" ptsTypes="AA">
                                      <p:cBhvr>
                                        <p:cTn id="15" dur="2000" fill="hold"/>
                                        <p:tgtEl>
                                          <p:spTgt spid="27"/>
                                        </p:tgtEl>
                                        <p:attrNameLst>
                                          <p:attrName>ppt_x</p:attrName>
                                          <p:attrName>ppt_y</p:attrName>
                                        </p:attrNameLst>
                                      </p:cBhvr>
                                      <p:rCtr x="24362" y="-10856"/>
                                    </p:animMotion>
                                  </p:childTnLst>
                                </p:cTn>
                              </p:par>
                            </p:childTnLst>
                          </p:cTn>
                        </p:par>
                      </p:childTnLst>
                    </p:cTn>
                  </p:par>
                </p:childTnLst>
              </p:cTn>
              <p:nextCondLst>
                <p:cond evt="onClick" delay="0">
                  <p:tgtEl>
                    <p:spTgt spid="27"/>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00442 0.00393 L 0.19323 -0.34236 " pathEditMode="relative" rAng="0" ptsTypes="AA">
                                      <p:cBhvr>
                                        <p:cTn id="20" dur="2000" fill="hold"/>
                                        <p:tgtEl>
                                          <p:spTgt spid="33"/>
                                        </p:tgtEl>
                                        <p:attrNameLst>
                                          <p:attrName>ppt_x</p:attrName>
                                          <p:attrName>ppt_y</p:attrName>
                                        </p:attrNameLst>
                                      </p:cBhvr>
                                      <p:rCtr x="9440" y="-17315"/>
                                    </p:animMotion>
                                  </p:childTnLst>
                                </p:cTn>
                              </p:par>
                            </p:childTnLst>
                          </p:cTn>
                        </p:par>
                      </p:childTnLst>
                    </p:cTn>
                  </p:par>
                </p:childTnLst>
              </p:cTn>
              <p:nextCondLst>
                <p:cond evt="onClick" delay="0">
                  <p:tgtEl>
                    <p:spTgt spid="33"/>
                  </p:tgtEl>
                </p:cond>
              </p:nextCondLst>
            </p:seq>
            <p:seq concurrent="1" nextAc="seek">
              <p:cTn id="21" restart="whenNotActive" fill="hold" evtFilter="cancelBubble" nodeType="interactiveSeq">
                <p:stCondLst>
                  <p:cond evt="onClick" delay="0">
                    <p:tgtEl>
                      <p:spTgt spid="30"/>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grpId="0" nodeType="clickEffect">
                                  <p:stCondLst>
                                    <p:cond delay="0"/>
                                  </p:stCondLst>
                                  <p:childTnLst>
                                    <p:animMotion origin="layout" path="M -1.45833E-6 -0.01968 L 0.48542 -0.59375 " pathEditMode="relative" rAng="0" ptsTypes="AA">
                                      <p:cBhvr>
                                        <p:cTn id="25" dur="2000" fill="hold"/>
                                        <p:tgtEl>
                                          <p:spTgt spid="30"/>
                                        </p:tgtEl>
                                        <p:attrNameLst>
                                          <p:attrName>ppt_x</p:attrName>
                                          <p:attrName>ppt_y</p:attrName>
                                        </p:attrNameLst>
                                      </p:cBhvr>
                                      <p:rCtr x="24271" y="-28704"/>
                                    </p:animMotion>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29167E-6 4.44444E-6 L 0.19479 0.01527 " pathEditMode="relative" rAng="0" ptsTypes="AA">
                                      <p:cBhvr>
                                        <p:cTn id="30" dur="2000" fill="hold"/>
                                        <p:tgtEl>
                                          <p:spTgt spid="3"/>
                                        </p:tgtEl>
                                        <p:attrNameLst>
                                          <p:attrName>ppt_x</p:attrName>
                                          <p:attrName>ppt_y</p:attrName>
                                        </p:attrNameLst>
                                      </p:cBhvr>
                                      <p:rCtr x="9740" y="764"/>
                                    </p:animMotion>
                                  </p:childTnLst>
                                </p:cTn>
                              </p:par>
                            </p:childTnLst>
                          </p:cTn>
                        </p:par>
                      </p:childTnLst>
                    </p:cTn>
                  </p:par>
                </p:childTnLst>
              </p:cTn>
              <p:nextCondLst>
                <p:cond evt="onClick" delay="0">
                  <p:tgtEl>
                    <p:spTgt spid="3"/>
                  </p:tgtEl>
                </p:cond>
              </p:nextCondLst>
            </p:seq>
          </p:childTnLst>
        </p:cTn>
      </p:par>
    </p:tnLst>
    <p:bldLst>
      <p:bldP spid="27" grpId="0" animBg="1"/>
      <p:bldP spid="31" grpId="0" animBg="1"/>
      <p:bldP spid="33" grpId="0" animBg="1"/>
      <p:bldP spid="30" grpId="0" animBg="1"/>
      <p:bldP spid="32"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632D11-E52E-E5F0-9557-8F808F03CA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sp>
        <p:nvSpPr>
          <p:cNvPr id="5" name="Title 4">
            <a:extLst>
              <a:ext uri="{FF2B5EF4-FFF2-40B4-BE49-F238E27FC236}">
                <a16:creationId xmlns:a16="http://schemas.microsoft.com/office/drawing/2014/main" id="{4ED964B7-A8C7-2492-6AC4-CF5D4DE2B5E0}"/>
              </a:ext>
            </a:extLst>
          </p:cNvPr>
          <p:cNvSpPr>
            <a:spLocks noGrp="1"/>
          </p:cNvSpPr>
          <p:nvPr>
            <p:ph type="title"/>
          </p:nvPr>
        </p:nvSpPr>
        <p:spPr/>
        <p:txBody>
          <a:bodyPr/>
          <a:lstStyle/>
          <a:p>
            <a:r>
              <a:rPr lang="en-AU"/>
              <a:t>1.8 What do plants need?</a:t>
            </a:r>
          </a:p>
        </p:txBody>
      </p:sp>
      <p:sp>
        <p:nvSpPr>
          <p:cNvPr id="7" name="Text Placeholder 6">
            <a:extLst>
              <a:ext uri="{FF2B5EF4-FFF2-40B4-BE49-F238E27FC236}">
                <a16:creationId xmlns:a16="http://schemas.microsoft.com/office/drawing/2014/main" id="{F0E06B0F-3542-79A1-3702-A84DEC3B2C96}"/>
              </a:ext>
            </a:extLst>
          </p:cNvPr>
          <p:cNvSpPr>
            <a:spLocks noGrp="1"/>
          </p:cNvSpPr>
          <p:nvPr>
            <p:ph type="body" sz="quarter" idx="18"/>
          </p:nvPr>
        </p:nvSpPr>
        <p:spPr/>
        <p:txBody>
          <a:bodyPr/>
          <a:lstStyle/>
          <a:p>
            <a:r>
              <a:rPr lang="en-AU"/>
              <a:t>Maintaining plants as multicellular organisms</a:t>
            </a:r>
          </a:p>
        </p:txBody>
      </p:sp>
      <p:sp>
        <p:nvSpPr>
          <p:cNvPr id="4" name="Slide Number Placeholder 2">
            <a:extLst>
              <a:ext uri="{FF2B5EF4-FFF2-40B4-BE49-F238E27FC236}">
                <a16:creationId xmlns:a16="http://schemas.microsoft.com/office/drawing/2014/main" id="{4506B591-D02D-3B6C-0F77-BC00C749A9FC}"/>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99</a:t>
            </a:fld>
            <a:endParaRPr lang="en-AU"/>
          </a:p>
        </p:txBody>
      </p:sp>
      <p:pic>
        <p:nvPicPr>
          <p:cNvPr id="15" name="Picture 14" descr="A plant with tomatoes, yellow flowers and roots.&#10;&#10;">
            <a:extLst>
              <a:ext uri="{FF2B5EF4-FFF2-40B4-BE49-F238E27FC236}">
                <a16:creationId xmlns:a16="http://schemas.microsoft.com/office/drawing/2014/main" id="{A1FAFF6A-7B19-2578-3DA7-05E6C664A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46496" y="1201041"/>
            <a:ext cx="3269918" cy="5656959"/>
          </a:xfrm>
          <a:prstGeom prst="rect">
            <a:avLst/>
          </a:prstGeom>
        </p:spPr>
      </p:pic>
      <p:sp>
        <p:nvSpPr>
          <p:cNvPr id="10" name="Arrow: Right 9">
            <a:extLst>
              <a:ext uri="{FF2B5EF4-FFF2-40B4-BE49-F238E27FC236}">
                <a16:creationId xmlns:a16="http://schemas.microsoft.com/office/drawing/2014/main" id="{18968275-37F5-A5CC-9D2A-BB2F0ADDB6FC}"/>
              </a:ext>
            </a:extLst>
          </p:cNvPr>
          <p:cNvSpPr/>
          <p:nvPr/>
        </p:nvSpPr>
        <p:spPr>
          <a:xfrm>
            <a:off x="360000" y="2326264"/>
            <a:ext cx="3269918" cy="10137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gases</a:t>
            </a:r>
          </a:p>
        </p:txBody>
      </p:sp>
      <p:sp>
        <p:nvSpPr>
          <p:cNvPr id="12" name="Arrow: Right 11">
            <a:extLst>
              <a:ext uri="{FF2B5EF4-FFF2-40B4-BE49-F238E27FC236}">
                <a16:creationId xmlns:a16="http://schemas.microsoft.com/office/drawing/2014/main" id="{F24EB661-2773-B178-4B1A-6B498AB769F3}"/>
              </a:ext>
            </a:extLst>
          </p:cNvPr>
          <p:cNvSpPr/>
          <p:nvPr/>
        </p:nvSpPr>
        <p:spPr>
          <a:xfrm>
            <a:off x="8619339" y="2833160"/>
            <a:ext cx="2504661" cy="1013791"/>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waste</a:t>
            </a:r>
          </a:p>
        </p:txBody>
      </p:sp>
      <p:sp>
        <p:nvSpPr>
          <p:cNvPr id="13" name="Arrow: Right 12">
            <a:extLst>
              <a:ext uri="{FF2B5EF4-FFF2-40B4-BE49-F238E27FC236}">
                <a16:creationId xmlns:a16="http://schemas.microsoft.com/office/drawing/2014/main" id="{938D6ED4-ACE7-7D2E-C3B6-083A1A47801E}"/>
              </a:ext>
            </a:extLst>
          </p:cNvPr>
          <p:cNvSpPr/>
          <p:nvPr/>
        </p:nvSpPr>
        <p:spPr>
          <a:xfrm>
            <a:off x="359999" y="3587913"/>
            <a:ext cx="3269918" cy="10137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water and minerals</a:t>
            </a:r>
          </a:p>
        </p:txBody>
      </p:sp>
      <p:sp>
        <p:nvSpPr>
          <p:cNvPr id="9" name="TextBox 8">
            <a:extLst>
              <a:ext uri="{FF2B5EF4-FFF2-40B4-BE49-F238E27FC236}">
                <a16:creationId xmlns:a16="http://schemas.microsoft.com/office/drawing/2014/main" id="{79AB557E-48FC-FB8A-D95E-4DF62BEC66B7}"/>
              </a:ext>
              <a:ext uri="{C183D7F6-B498-43B3-948B-1728B52AA6E4}">
                <adec:decorative xmlns:adec="http://schemas.microsoft.com/office/drawing/2017/decorative" val="1"/>
              </a:ext>
            </a:extLst>
          </p:cNvPr>
          <p:cNvSpPr txBox="1"/>
          <p:nvPr/>
        </p:nvSpPr>
        <p:spPr>
          <a:xfrm>
            <a:off x="1039091" y="6458684"/>
            <a:ext cx="10804907" cy="294632"/>
          </a:xfrm>
          <a:prstGeom prst="rect">
            <a:avLst/>
          </a:prstGeom>
          <a:noFill/>
        </p:spPr>
        <p:txBody>
          <a:bodyPr wrap="square">
            <a:spAutoFit/>
          </a:bodyPr>
          <a:lstStyle/>
          <a:p>
            <a:pPr>
              <a:lnSpc>
                <a:spcPct val="150000"/>
              </a:lnSpc>
              <a:spcBef>
                <a:spcPts val="1200"/>
              </a:spcBef>
              <a:buNone/>
            </a:pPr>
            <a:r>
              <a:rPr lang="en-AU" sz="1000" dirty="0">
                <a:effectLst/>
                <a:latin typeface="Arial" panose="020B0604020202020204" pitchFamily="34" charset="0"/>
                <a:ea typeface="Calibri" panose="020F0502020204030204" pitchFamily="34" charset="0"/>
              </a:rPr>
              <a:t>This work has been generated using </a:t>
            </a:r>
            <a:r>
              <a:rPr lang="en-AU" sz="1000" u="sng" dirty="0">
                <a:solidFill>
                  <a:srgbClr val="001C4A"/>
                </a:solidFill>
                <a:effectLst/>
                <a:latin typeface="Arial" panose="020B0604020202020204" pitchFamily="34" charset="0"/>
                <a:ea typeface="Calibri" panose="020F0502020204030204" pitchFamily="34" charset="0"/>
                <a:hlinkClick r:id="rId4"/>
              </a:rPr>
              <a:t>BioRender.com</a:t>
            </a:r>
            <a:r>
              <a:rPr lang="en-AU" sz="1000" dirty="0">
                <a:effectLst/>
                <a:latin typeface="Arial" panose="020B0604020202020204" pitchFamily="34" charset="0"/>
                <a:ea typeface="Calibri" panose="020F0502020204030204" pitchFamily="34" charset="0"/>
              </a:rPr>
              <a:t>. Any copyright subsisting in this work is owned by © State of New South Wales (Department of Education) 2025.</a:t>
            </a:r>
          </a:p>
        </p:txBody>
      </p:sp>
    </p:spTree>
    <p:extLst>
      <p:ext uri="{BB962C8B-B14F-4D97-AF65-F5344CB8AC3E}">
        <p14:creationId xmlns:p14="http://schemas.microsoft.com/office/powerpoint/2010/main" val="212378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2B48AB2B-DEEF-43D3-BED4-F1675D4F2575}" vid="{C58259D9-833D-431C-AF68-23901E0A4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 classroom slide deck template (1)</Template>
  <TotalTime>0</TotalTime>
  <Words>35216</Words>
  <Application>Microsoft Office PowerPoint</Application>
  <PresentationFormat>Widescreen</PresentationFormat>
  <Paragraphs>3287</Paragraphs>
  <Slides>174</Slides>
  <Notes>174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174</vt:i4>
      </vt:variant>
    </vt:vector>
  </HeadingPairs>
  <TitlesOfParts>
    <vt:vector size="184" baseType="lpstr">
      <vt:lpstr>Montserrat</vt:lpstr>
      <vt:lpstr>Calibri</vt:lpstr>
      <vt:lpstr>Arial</vt:lpstr>
      <vt:lpstr>Public Sans Light</vt:lpstr>
      <vt:lpstr>Aptos</vt:lpstr>
      <vt:lpstr>Symbol</vt:lpstr>
      <vt:lpstr>Wingdings</vt:lpstr>
      <vt:lpstr>Times New Roman</vt:lpstr>
      <vt:lpstr>Public Sans</vt:lpstr>
      <vt:lpstr>NSWG Corporate</vt:lpstr>
      <vt:lpstr>Instructions for use</vt:lpstr>
      <vt:lpstr>Living systems</vt:lpstr>
      <vt:lpstr>Contents 1</vt:lpstr>
      <vt:lpstr>Contents 2</vt:lpstr>
      <vt:lpstr>Essential question 1</vt:lpstr>
      <vt:lpstr>1.1 Introduction to living systems</vt:lpstr>
      <vt:lpstr>1.1 Defining living system</vt:lpstr>
      <vt:lpstr>1.1 Types of living systems (1 of 3) </vt:lpstr>
      <vt:lpstr>1.1 Types of living systems (2 of 3) </vt:lpstr>
      <vt:lpstr>1.1 Types of living systems (3 of 3) </vt:lpstr>
      <vt:lpstr>1.1 Which system does it belong to? (1 of 4)</vt:lpstr>
      <vt:lpstr>1.1 Which system does it belong to? (2 of 4)</vt:lpstr>
      <vt:lpstr>1.1 Which system does it belong to? (3 of 4)</vt:lpstr>
      <vt:lpstr>1.1 Which system does it belong to? (4 of 4)</vt:lpstr>
      <vt:lpstr>1.1 Parts of living systems</vt:lpstr>
      <vt:lpstr>1.1 Checkpoint 1</vt:lpstr>
      <vt:lpstr>1.1 Humans as organisms</vt:lpstr>
      <vt:lpstr>1.1 Checkpoint 2</vt:lpstr>
      <vt:lpstr>1.1 The organisation of life</vt:lpstr>
      <vt:lpstr>1.1 Checkpoint 3</vt:lpstr>
      <vt:lpstr>1.1 Organisation of the human body</vt:lpstr>
      <vt:lpstr>1.1 The interrelationship between cells, tissues and organs (1 of 6)</vt:lpstr>
      <vt:lpstr>1.1 The interrelationship between cells, tissues and organs (2 of 6)</vt:lpstr>
      <vt:lpstr>1.1 The interrelationship between cells, tissues and organs (3 of 6)</vt:lpstr>
      <vt:lpstr>1.1 The interrelationship between cells, tissues and organs (4 of 6)</vt:lpstr>
      <vt:lpstr>1.1 The interrelationship between cells, tissues and organs (5 of 6)</vt:lpstr>
      <vt:lpstr>1.1 The interrelationship between cells, tissues and organs (6 of 6)</vt:lpstr>
      <vt:lpstr>1.1 From cell to organ </vt:lpstr>
      <vt:lpstr>1.1 Checkpoint 4</vt:lpstr>
      <vt:lpstr>1.2 The digestive system</vt:lpstr>
      <vt:lpstr>1.2 Checkpoint 1</vt:lpstr>
      <vt:lpstr>1.2 Organs in the digestive system</vt:lpstr>
      <vt:lpstr>1.2 Checkpoint 2</vt:lpstr>
      <vt:lpstr>1.2 Models in science</vt:lpstr>
      <vt:lpstr>1.2 Modelling the digestive system (1 of 2)</vt:lpstr>
      <vt:lpstr>1.2 Modelling the digestive system (2 of 2)</vt:lpstr>
      <vt:lpstr>1.2 Checkpoint 3</vt:lpstr>
      <vt:lpstr>1.2 The digestive system recall</vt:lpstr>
      <vt:lpstr>1.2 Organisation of structures in the digestive system</vt:lpstr>
      <vt:lpstr>1.2 Relating structure to function (1 of 5)</vt:lpstr>
      <vt:lpstr>1.2 Relating structure to function (2 of 5)</vt:lpstr>
      <vt:lpstr>1.2 Relating structure to function (3 of 5)</vt:lpstr>
      <vt:lpstr>1.2 Relating structure to function (4 of 5)</vt:lpstr>
      <vt:lpstr>1.2 Relating structure to function (5 of 5)</vt:lpstr>
      <vt:lpstr>1.2 Checkpoint 4</vt:lpstr>
      <vt:lpstr>1.3 The respiratory system</vt:lpstr>
      <vt:lpstr>1.3 Checkpoint 1</vt:lpstr>
      <vt:lpstr>1.3 The respiratory system video</vt:lpstr>
      <vt:lpstr>1.3 Organs in the respiratory system</vt:lpstr>
      <vt:lpstr>1.3 Checkpoint 2 (1 of 2)</vt:lpstr>
      <vt:lpstr>1.3 Checkpoint 2 (2 of 2)</vt:lpstr>
      <vt:lpstr>1.3 Modelling the respiratory system</vt:lpstr>
      <vt:lpstr>1.3 Checkpoint 3</vt:lpstr>
      <vt:lpstr>1.4 The circulatory system</vt:lpstr>
      <vt:lpstr>1.4 Checkpoint 1</vt:lpstr>
      <vt:lpstr>1.4 Components of the circulatory system</vt:lpstr>
      <vt:lpstr>1.4 Checkpoint 2</vt:lpstr>
      <vt:lpstr>1.4 Structure of the heart</vt:lpstr>
      <vt:lpstr>1.4 Blood flow through the heart</vt:lpstr>
      <vt:lpstr>1.4 Guiding principles for planning your model</vt:lpstr>
      <vt:lpstr>1.4 Modelling blood flow around the body (1 of 2)</vt:lpstr>
      <vt:lpstr>1.4 Modelling blood flow around the body (2 of 2)</vt:lpstr>
      <vt:lpstr>1.4 Function of components of the circulatory system</vt:lpstr>
      <vt:lpstr>1.4 Checkpoint 3</vt:lpstr>
      <vt:lpstr>1.5 The excretory system</vt:lpstr>
      <vt:lpstr>1.5  Introduction to the excretory system</vt:lpstr>
      <vt:lpstr>1.5 Labelling the excretory system</vt:lpstr>
      <vt:lpstr>1.5 Checkpoint 1 (1 of 2)</vt:lpstr>
      <vt:lpstr>1.5 Checkpoint 1 (2 of 2)</vt:lpstr>
      <vt:lpstr>1.5 Differentiation: Excretion pathways</vt:lpstr>
      <vt:lpstr>1.5 Excretion pathways in the excretory system</vt:lpstr>
      <vt:lpstr>1.5 Checkpoint 2</vt:lpstr>
      <vt:lpstr>1.6 Working together</vt:lpstr>
      <vt:lpstr>1.6 What do our bodies need?</vt:lpstr>
      <vt:lpstr>1.6 Checkpoint 1</vt:lpstr>
      <vt:lpstr>1.6 Vocabulary dominoes (1 of 2)</vt:lpstr>
      <vt:lpstr>1.6 Vocabulary dominoes (2 of 2)</vt:lpstr>
      <vt:lpstr>1.6 Requirements provided by body systems</vt:lpstr>
      <vt:lpstr>1.6 Body systems working together</vt:lpstr>
      <vt:lpstr>1.6 The interrelatedness of body systems </vt:lpstr>
      <vt:lpstr>1.6 Checkpoint 2</vt:lpstr>
      <vt:lpstr>1.7 Body systems malfunction</vt:lpstr>
      <vt:lpstr>1.7 Defining key terms</vt:lpstr>
      <vt:lpstr>1.7 Kidney disease (1 of 2)</vt:lpstr>
      <vt:lpstr>1.7 Kidney disease (2 of 2)</vt:lpstr>
      <vt:lpstr>1.7 The effects of kidney disease</vt:lpstr>
      <vt:lpstr>1.7 What does it mean to ‘explain?’</vt:lpstr>
      <vt:lpstr>1.7 Conventions of an explanatory text</vt:lpstr>
      <vt:lpstr>1.7 Writing an explain response (1 of 5)</vt:lpstr>
      <vt:lpstr>1.7 Writing an explain response (2 of 5)</vt:lpstr>
      <vt:lpstr>1.7 Writing an explain response (3 of 5)</vt:lpstr>
      <vt:lpstr>1.7 Writing an explain response (4 of 5)</vt:lpstr>
      <vt:lpstr>1.7 Writing an explain response (5 of 5)</vt:lpstr>
      <vt:lpstr>1.7 Differentiation</vt:lpstr>
      <vt:lpstr>1.7 Checkpoint </vt:lpstr>
      <vt:lpstr>1.8 Plant systems (1 of 2)</vt:lpstr>
      <vt:lpstr>1.8 Plant systems (2 of 2)</vt:lpstr>
      <vt:lpstr>1.8 Checkpoint 1</vt:lpstr>
      <vt:lpstr>1.8 What do plants need?</vt:lpstr>
      <vt:lpstr>1.8 Plant parts</vt:lpstr>
      <vt:lpstr>1.8 Parts of a flower</vt:lpstr>
      <vt:lpstr>1.8 Checkpoint 2</vt:lpstr>
      <vt:lpstr>1.8 Checkpoint 3</vt:lpstr>
      <vt:lpstr>1.8 Checkpoint 4</vt:lpstr>
      <vt:lpstr>1.8 Converting between units</vt:lpstr>
      <vt:lpstr>1.8 Palisade cells</vt:lpstr>
      <vt:lpstr>1.8 Converting between units for cell size</vt:lpstr>
      <vt:lpstr>1.8 Scenario</vt:lpstr>
      <vt:lpstr>1.8 Checkpoint 5</vt:lpstr>
      <vt:lpstr>Essential question 2</vt:lpstr>
      <vt:lpstr>2.1 What is an ecosystem?</vt:lpstr>
      <vt:lpstr>2.1 Similarities of ecosystems</vt:lpstr>
      <vt:lpstr>2.1 Ecosystems Frayer diagram</vt:lpstr>
      <vt:lpstr>2.1 Ecosystems Frayer diagram – sample response</vt:lpstr>
      <vt:lpstr>2.1 Components of an ecosystem – Biotic</vt:lpstr>
      <vt:lpstr>2.1 Components of an ecosystem – Abiotic</vt:lpstr>
      <vt:lpstr>2.2 Interactions in an ecosystem</vt:lpstr>
      <vt:lpstr>2.2 Checkpoint – quick quiz on previous content</vt:lpstr>
      <vt:lpstr>2.2 Biotic and abiotic interactions</vt:lpstr>
      <vt:lpstr>2.2 Biotic interactions (1 of 2)</vt:lpstr>
      <vt:lpstr>2.2 Biotic interactions (2 of 2)</vt:lpstr>
      <vt:lpstr>2.2 Slow reveal graph (1 of 4)</vt:lpstr>
      <vt:lpstr>2.2 Slow reveal graph (2 of 4)</vt:lpstr>
      <vt:lpstr>2.2 Slow reveal graph (3 of 4)</vt:lpstr>
      <vt:lpstr>2.2 Slow reveal graph (4 of 4)</vt:lpstr>
      <vt:lpstr>2.2 Identifying biotic and abiotic interactions (1 of 7)</vt:lpstr>
      <vt:lpstr>2.2 Identifying biotic and abiotic interactions (2 of 7)</vt:lpstr>
      <vt:lpstr>2.2 Identifying biotic and abiotic interactions (3 of 7)</vt:lpstr>
      <vt:lpstr>2.2 Identifying biotic and abiotic interactions (4 of 7)</vt:lpstr>
      <vt:lpstr>2.2 Identifying biotic and abiotic interactions (5 of 7)</vt:lpstr>
      <vt:lpstr>2.2 Identifying biotic and abiotic interactions (6 of 7)</vt:lpstr>
      <vt:lpstr>2.2 Identifying biotic and abiotic interactions (7 of 7)</vt:lpstr>
      <vt:lpstr>2.2 Describing interactions in ecosystems (1 of 2)</vt:lpstr>
      <vt:lpstr>2.2 Describing interactions in ecosystems (2 of 2)</vt:lpstr>
      <vt:lpstr>2.2 Practical Investigation – Plants in the playground</vt:lpstr>
      <vt:lpstr>2.2 Annotated example of a table</vt:lpstr>
      <vt:lpstr>2.2 From table to graph</vt:lpstr>
      <vt:lpstr>2.2 Annotated sample graph</vt:lpstr>
      <vt:lpstr>2.3 Energy and matter in ecosystems</vt:lpstr>
      <vt:lpstr>2.3 Checkpoint – quick quiz on previous content</vt:lpstr>
      <vt:lpstr>2.3 Producers, consumers and decomposers</vt:lpstr>
      <vt:lpstr>2.3 Ecological energy pyramid (1 of 2)</vt:lpstr>
      <vt:lpstr>2.3 Ecological energy pyramid (2 of 2)</vt:lpstr>
      <vt:lpstr>2.3 Cycling energy and matter</vt:lpstr>
      <vt:lpstr>2.3 Constructing a food web</vt:lpstr>
      <vt:lpstr>2.4 A local ecosystem</vt:lpstr>
      <vt:lpstr>2.4 Checkpoint – quick quiz on previous content</vt:lpstr>
      <vt:lpstr>2.5 Ecological energy pyramids</vt:lpstr>
      <vt:lpstr>2.5 Checkpoint – quick quiz on previous content</vt:lpstr>
      <vt:lpstr>2.5 Explanatory texts</vt:lpstr>
      <vt:lpstr>2.5 Student resource</vt:lpstr>
      <vt:lpstr>2.5 Planning an explanatory text</vt:lpstr>
      <vt:lpstr>2.5 Sample responses (1 of 3)</vt:lpstr>
      <vt:lpstr>2.5 Sample responses (2 of 3)</vt:lpstr>
      <vt:lpstr>2.5 Sample responses (3 of 3)</vt:lpstr>
      <vt:lpstr>2.6 Changes in populations</vt:lpstr>
      <vt:lpstr>2.6 Checkpoint – quick quiz on previous content</vt:lpstr>
      <vt:lpstr>2.6 Factors that change populations</vt:lpstr>
      <vt:lpstr>2.6 Introduction of the cane toad</vt:lpstr>
      <vt:lpstr>2.6 The Cane toad ecosystem</vt:lpstr>
      <vt:lpstr>2.7 Endangered and extinct species</vt:lpstr>
      <vt:lpstr>2.7 Checkpoint – quick quiz on previous content</vt:lpstr>
      <vt:lpstr>2.7 Endangered species </vt:lpstr>
      <vt:lpstr>2.7 Extinct species </vt:lpstr>
      <vt:lpstr>2.7 Factors for extinction</vt:lpstr>
      <vt:lpstr>2.7 Corroboree frog</vt:lpstr>
      <vt:lpstr>2.7 Globally threatened species (1 of 2)</vt:lpstr>
      <vt:lpstr>2.7 Globally threatened species (2 of 2) </vt:lpstr>
      <vt:lpstr>2.7 NSW threatened species </vt:lpstr>
      <vt:lpstr>2.7 Australia’s unique context</vt:lpstr>
      <vt:lpstr>2.7 Endangered species keeper talk</vt:lpstr>
      <vt:lpstr>References (1 of 2)</vt:lpstr>
      <vt:lpstr>References (2 of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systems – slide deck - Stage 4, Science</dc:title>
  <dc:creator>NSW Department of Education</dc:creator>
  <cp:lastModifiedBy/>
  <cp:revision>1</cp:revision>
  <dcterms:created xsi:type="dcterms:W3CDTF">2026-03-09T05:27:01Z</dcterms:created>
  <dcterms:modified xsi:type="dcterms:W3CDTF">2026-03-09T05:27:18Z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2026-03-09T05:27:16Z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0e3d8099-2091-4c8e-b999-906043ee878c</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