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02"/>
  </p:notesMasterIdLst>
  <p:handoutMasterIdLst>
    <p:handoutMasterId r:id="rId103"/>
  </p:handoutMasterIdLst>
  <p:sldIdLst>
    <p:sldId id="26381" r:id="rId2"/>
    <p:sldId id="266" r:id="rId3"/>
    <p:sldId id="26393" r:id="rId4"/>
    <p:sldId id="271" r:id="rId5"/>
    <p:sldId id="26383" r:id="rId6"/>
    <p:sldId id="2147472401" r:id="rId7"/>
    <p:sldId id="2147472347" r:id="rId8"/>
    <p:sldId id="2141411769" r:id="rId9"/>
    <p:sldId id="2147472317" r:id="rId10"/>
    <p:sldId id="26514" r:id="rId11"/>
    <p:sldId id="2147472388" r:id="rId12"/>
    <p:sldId id="2147472378" r:id="rId13"/>
    <p:sldId id="26394" r:id="rId14"/>
    <p:sldId id="2141411768" r:id="rId15"/>
    <p:sldId id="2147472389" r:id="rId16"/>
    <p:sldId id="2141411781" r:id="rId17"/>
    <p:sldId id="2141411774" r:id="rId18"/>
    <p:sldId id="2141411775" r:id="rId19"/>
    <p:sldId id="2147472381" r:id="rId20"/>
    <p:sldId id="2147472382" r:id="rId21"/>
    <p:sldId id="2147472392" r:id="rId22"/>
    <p:sldId id="2141411743" r:id="rId23"/>
    <p:sldId id="2141411767" r:id="rId24"/>
    <p:sldId id="2147472340" r:id="rId25"/>
    <p:sldId id="2147472341" r:id="rId26"/>
    <p:sldId id="2141411744" r:id="rId27"/>
    <p:sldId id="289" r:id="rId28"/>
    <p:sldId id="2141411766" r:id="rId29"/>
    <p:sldId id="2147472342" r:id="rId30"/>
    <p:sldId id="26395" r:id="rId31"/>
    <p:sldId id="2147472343" r:id="rId32"/>
    <p:sldId id="2141411784" r:id="rId33"/>
    <p:sldId id="2147472379" r:id="rId34"/>
    <p:sldId id="2147472357" r:id="rId35"/>
    <p:sldId id="2147472350" r:id="rId36"/>
    <p:sldId id="2147472316" r:id="rId37"/>
    <p:sldId id="2147472380" r:id="rId38"/>
    <p:sldId id="2147472344" r:id="rId39"/>
    <p:sldId id="2147472358" r:id="rId40"/>
    <p:sldId id="26397" r:id="rId41"/>
    <p:sldId id="2147472325" r:id="rId42"/>
    <p:sldId id="2147472326" r:id="rId43"/>
    <p:sldId id="2147472327" r:id="rId44"/>
    <p:sldId id="2147472402" r:id="rId45"/>
    <p:sldId id="2147472383" r:id="rId46"/>
    <p:sldId id="2147472385" r:id="rId47"/>
    <p:sldId id="26396" r:id="rId48"/>
    <p:sldId id="259" r:id="rId49"/>
    <p:sldId id="26398" r:id="rId50"/>
    <p:sldId id="2147472345" r:id="rId51"/>
    <p:sldId id="2147472403" r:id="rId52"/>
    <p:sldId id="2147472321" r:id="rId53"/>
    <p:sldId id="26399" r:id="rId54"/>
    <p:sldId id="2147472349" r:id="rId55"/>
    <p:sldId id="2147472360" r:id="rId56"/>
    <p:sldId id="2147472362" r:id="rId57"/>
    <p:sldId id="2147472361" r:id="rId58"/>
    <p:sldId id="2147472359" r:id="rId59"/>
    <p:sldId id="2147472371" r:id="rId60"/>
    <p:sldId id="2147472404" r:id="rId61"/>
    <p:sldId id="26400" r:id="rId62"/>
    <p:sldId id="2141411755" r:id="rId63"/>
    <p:sldId id="2147472394" r:id="rId64"/>
    <p:sldId id="2147472395" r:id="rId65"/>
    <p:sldId id="2147472393" r:id="rId66"/>
    <p:sldId id="2147472335" r:id="rId67"/>
    <p:sldId id="2141411748" r:id="rId68"/>
    <p:sldId id="2141411749" r:id="rId69"/>
    <p:sldId id="2147472390" r:id="rId70"/>
    <p:sldId id="2147472391" r:id="rId71"/>
    <p:sldId id="2141411750" r:id="rId72"/>
    <p:sldId id="2141411753" r:id="rId73"/>
    <p:sldId id="2141411754" r:id="rId74"/>
    <p:sldId id="26401" r:id="rId75"/>
    <p:sldId id="2147472355" r:id="rId76"/>
    <p:sldId id="2147472356" r:id="rId77"/>
    <p:sldId id="2147472396" r:id="rId78"/>
    <p:sldId id="26402" r:id="rId79"/>
    <p:sldId id="2141411764" r:id="rId80"/>
    <p:sldId id="2141411782" r:id="rId81"/>
    <p:sldId id="2141411757" r:id="rId82"/>
    <p:sldId id="2147472339" r:id="rId83"/>
    <p:sldId id="2141411761" r:id="rId84"/>
    <p:sldId id="2141411758" r:id="rId85"/>
    <p:sldId id="2141411760" r:id="rId86"/>
    <p:sldId id="2147472331" r:id="rId87"/>
    <p:sldId id="2147472373" r:id="rId88"/>
    <p:sldId id="2141411751" r:id="rId89"/>
    <p:sldId id="2147472338" r:id="rId90"/>
    <p:sldId id="2147472323" r:id="rId91"/>
    <p:sldId id="2147472353" r:id="rId92"/>
    <p:sldId id="2147472372" r:id="rId93"/>
    <p:sldId id="2147472319" r:id="rId94"/>
    <p:sldId id="2147472397" r:id="rId95"/>
    <p:sldId id="2147472398" r:id="rId96"/>
    <p:sldId id="2147472399" r:id="rId97"/>
    <p:sldId id="2147472400" r:id="rId98"/>
    <p:sldId id="2147472386" r:id="rId99"/>
    <p:sldId id="2147472374" r:id="rId100"/>
    <p:sldId id="361" r:id="rId101"/>
  </p:sldIdLst>
  <p:sldSz cx="12192000" cy="6858000"/>
  <p:notesSz cx="6858000" cy="9144000"/>
  <p:embeddedFontLst>
    <p:embeddedFont>
      <p:font typeface="Cambria Math" panose="02040503050406030204" pitchFamily="18" charset="0"/>
      <p:regular r:id="rId104"/>
    </p:embeddedFont>
    <p:embeddedFont>
      <p:font typeface="Montserrat" panose="00000500000000000000" pitchFamily="2" charset="0"/>
      <p:regular r:id="rId105"/>
      <p:bold r:id="rId106"/>
      <p:italic r:id="rId107"/>
      <p:boldItalic r:id="rId108"/>
    </p:embeddedFont>
    <p:embeddedFont>
      <p:font typeface="Public Sans Light" pitchFamily="2" charset="0"/>
      <p:regular r:id="rId109"/>
      <p:italic r:id="rId110"/>
    </p:embeddedFont>
    <p:embeddedFont>
      <p:font typeface="Segoe UI" panose="020B0502040204020203" pitchFamily="34" charset="0"/>
      <p:regular r:id="rId111"/>
      <p:bold r:id="rId112"/>
      <p:italic r:id="rId113"/>
      <p:boldItalic r:id="rId11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024" autoAdjust="0"/>
  </p:normalViewPr>
  <p:slideViewPr>
    <p:cSldViewPr snapToGrid="0">
      <p:cViewPr varScale="1">
        <p:scale>
          <a:sx n="85" d="100"/>
          <a:sy n="85" d="100"/>
        </p:scale>
        <p:origin x="696" y="56"/>
      </p:cViewPr>
      <p:guideLst>
        <p:guide orient="horz" pos="2160"/>
        <p:guide pos="3863"/>
      </p:guideLst>
    </p:cSldViewPr>
  </p:slideViewPr>
  <p:outlineViewPr>
    <p:cViewPr>
      <p:scale>
        <a:sx n="33" d="100"/>
        <a:sy n="33" d="100"/>
      </p:scale>
      <p:origin x="0" y="-1960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082" y="16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oleObject" Target="https://schoolsnsw.sharepoint.com/sites/Science712/Shared%20Documents/Curriculum%20reform/Resources/Stage%204/8%20Data%20science%201/3%20Teacher%20resource/bimodal_heigh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800"/>
              <a:t>Marsupial mouse mass</a:t>
            </a:r>
          </a:p>
        </c:rich>
      </c:tx>
      <c:layout>
        <c:manualLayout>
          <c:xMode val="edge"/>
          <c:yMode val="edge"/>
          <c:x val="0.27908183944303139"/>
          <c:y val="2.04237902005781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bimodal_heights!$F$1</c:f>
              <c:strCache>
                <c:ptCount val="1"/>
                <c:pt idx="0">
                  <c:v>Species A</c:v>
                </c:pt>
              </c:strCache>
            </c:strRef>
          </c:tx>
          <c:spPr>
            <a:solidFill>
              <a:schemeClr val="accent3"/>
            </a:solidFill>
            <a:ln>
              <a:noFill/>
            </a:ln>
            <a:effectLst/>
          </c:spPr>
          <c:invertIfNegative val="0"/>
          <c:val>
            <c:numRef>
              <c:f>bimodal_heights!$F$2:$F$15</c:f>
              <c:numCache>
                <c:formatCode>General</c:formatCode>
                <c:ptCount val="14"/>
                <c:pt idx="0">
                  <c:v>0</c:v>
                </c:pt>
                <c:pt idx="1">
                  <c:v>4</c:v>
                </c:pt>
                <c:pt idx="2">
                  <c:v>25</c:v>
                </c:pt>
                <c:pt idx="3">
                  <c:v>20</c:v>
                </c:pt>
                <c:pt idx="4">
                  <c:v>1</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00-F1AE-4553-AE74-BD9C4B7F7D65}"/>
            </c:ext>
          </c:extLst>
        </c:ser>
        <c:ser>
          <c:idx val="0"/>
          <c:order val="1"/>
          <c:tx>
            <c:strRef>
              <c:f>bimodal_heights!$G$1</c:f>
              <c:strCache>
                <c:ptCount val="1"/>
                <c:pt idx="0">
                  <c:v>Species B</c:v>
                </c:pt>
              </c:strCache>
            </c:strRef>
          </c:tx>
          <c:spPr>
            <a:solidFill>
              <a:schemeClr val="accent1"/>
            </a:solidFill>
            <a:ln>
              <a:noFill/>
            </a:ln>
            <a:effectLst/>
          </c:spPr>
          <c:invertIfNegative val="0"/>
          <c:val>
            <c:numRef>
              <c:f>bimodal_heights!$G$2:$G$15</c:f>
              <c:numCache>
                <c:formatCode>General</c:formatCode>
                <c:ptCount val="14"/>
                <c:pt idx="0">
                  <c:v>0</c:v>
                </c:pt>
                <c:pt idx="1">
                  <c:v>0</c:v>
                </c:pt>
                <c:pt idx="2">
                  <c:v>0</c:v>
                </c:pt>
                <c:pt idx="3">
                  <c:v>0</c:v>
                </c:pt>
                <c:pt idx="4">
                  <c:v>0</c:v>
                </c:pt>
                <c:pt idx="5">
                  <c:v>0</c:v>
                </c:pt>
                <c:pt idx="6">
                  <c:v>0</c:v>
                </c:pt>
                <c:pt idx="7">
                  <c:v>0</c:v>
                </c:pt>
                <c:pt idx="8">
                  <c:v>1</c:v>
                </c:pt>
                <c:pt idx="9">
                  <c:v>2</c:v>
                </c:pt>
                <c:pt idx="10">
                  <c:v>21</c:v>
                </c:pt>
                <c:pt idx="11">
                  <c:v>22</c:v>
                </c:pt>
                <c:pt idx="12">
                  <c:v>4</c:v>
                </c:pt>
                <c:pt idx="13">
                  <c:v>0</c:v>
                </c:pt>
              </c:numCache>
            </c:numRef>
          </c:val>
          <c:extLst>
            <c:ext xmlns:c16="http://schemas.microsoft.com/office/drawing/2014/chart" uri="{C3380CC4-5D6E-409C-BE32-E72D297353CC}">
              <c16:uniqueId val="{00000001-F1AE-4553-AE74-BD9C4B7F7D65}"/>
            </c:ext>
          </c:extLst>
        </c:ser>
        <c:dLbls>
          <c:showLegendKey val="0"/>
          <c:showVal val="0"/>
          <c:showCatName val="0"/>
          <c:showSerName val="0"/>
          <c:showPercent val="0"/>
          <c:showBubbleSize val="0"/>
        </c:dLbls>
        <c:gapWidth val="39"/>
        <c:overlap val="88"/>
        <c:axId val="1002746272"/>
        <c:axId val="1002746752"/>
      </c:barChart>
      <c:catAx>
        <c:axId val="100274627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AU" sz="1800"/>
                  <a:t>Marsupial  mouse</a:t>
                </a:r>
                <a:r>
                  <a:rPr lang="en-AU" sz="1800" baseline="0"/>
                  <a:t> mass (g)</a:t>
                </a:r>
                <a:endParaRPr lang="en-AU"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U"/>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2746752"/>
        <c:crosses val="autoZero"/>
        <c:auto val="1"/>
        <c:lblAlgn val="ctr"/>
        <c:lblOffset val="100"/>
        <c:noMultiLvlLbl val="0"/>
      </c:catAx>
      <c:valAx>
        <c:axId val="1002746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AU" sz="1800"/>
                  <a:t>Number of individuals</a:t>
                </a:r>
              </a:p>
            </c:rich>
          </c:tx>
          <c:layout>
            <c:manualLayout>
              <c:xMode val="edge"/>
              <c:yMode val="edge"/>
              <c:x val="8.9007489124483755E-3"/>
              <c:y val="0.1913268043063182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2746272"/>
        <c:crosses val="autoZero"/>
        <c:crossBetween val="between"/>
      </c:valAx>
      <c:spPr>
        <a:noFill/>
        <a:ln>
          <a:noFill/>
        </a:ln>
        <a:effectLst/>
      </c:spPr>
    </c:plotArea>
    <c:legend>
      <c:legendPos val="b"/>
      <c:layout>
        <c:manualLayout>
          <c:xMode val="edge"/>
          <c:yMode val="edge"/>
          <c:x val="2.6759043997785292E-2"/>
          <c:y val="0.91111860570529046"/>
          <c:w val="0.96602480610690322"/>
          <c:h val="8.275517643627880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8/12/2025</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8/12/2025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youtube.com/watch?v=xyN2ZTz9CnU"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_Student_resource_&#8211;_3"/><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CE2E-1512-6A44-B6DD-6CC7BF2C0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1935D-E54B-F3EB-C6B8-3B3D19916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AD14B-F30F-F029-AC3A-FCA85F48AED7}"/>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lang="en-AU" b="1" i="0" u="none" strike="noStrike" dirty="0">
                <a:solidFill>
                  <a:srgbClr val="333333"/>
                </a:solidFill>
                <a:effectLst/>
                <a:highlight>
                  <a:srgbClr val="FFFFFF"/>
                </a:highlight>
                <a:latin typeface="Montserrat" panose="00000500000000000000" pitchFamily="2" charset="0"/>
              </a:rPr>
              <a:t>Teacher notes:</a:t>
            </a:r>
          </a:p>
          <a:p>
            <a:pPr algn="l" rtl="0" fontAlgn="base"/>
            <a:endParaRPr lang="en-AU" b="0" i="0" u="none" strike="noStrike" dirty="0">
              <a:solidFill>
                <a:srgbClr val="333333"/>
              </a:solidFill>
              <a:effectLst/>
              <a:highlight>
                <a:srgbClr val="FFFFFF"/>
              </a:highlight>
              <a:latin typeface="Montserrat" panose="00000500000000000000" pitchFamily="2" charset="0"/>
            </a:endParaRPr>
          </a:p>
          <a:p>
            <a:pPr algn="l" rtl="0" fontAlgn="base"/>
            <a:r>
              <a:rPr lang="en-AU" b="0" i="0" u="none" strike="noStrike" dirty="0">
                <a:solidFill>
                  <a:srgbClr val="333333"/>
                </a:solidFill>
                <a:effectLst/>
                <a:highlight>
                  <a:srgbClr val="FFFFFF"/>
                </a:highlight>
                <a:latin typeface="Montserrat" panose="00000500000000000000" pitchFamily="2" charset="0"/>
              </a:rPr>
              <a:t>Blank Frayer diagram (sample response on next slide)</a:t>
            </a:r>
          </a:p>
          <a:p>
            <a:pPr algn="l" rtl="0" fontAlgn="base"/>
            <a:endParaRPr lang="en-AU" b="0" i="0" u="none" strike="noStrike" dirty="0">
              <a:solidFill>
                <a:srgbClr val="333333"/>
              </a:solidFill>
              <a:effectLst/>
              <a:highlight>
                <a:srgbClr val="FFFFFF"/>
              </a:highlight>
              <a:latin typeface="Montserrat" panose="00000500000000000000" pitchFamily="2" charset="0"/>
            </a:endParaRPr>
          </a:p>
          <a:p>
            <a:pPr algn="l" rtl="0" fontAlgn="base"/>
            <a:r>
              <a:rPr lang="en-AU" b="0" i="0" u="none" strike="noStrike" dirty="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non-examples. They:</a:t>
            </a:r>
            <a:r>
              <a:rPr lang="en-US" b="0" i="0" dirty="0">
                <a:solidFill>
                  <a:srgbClr val="444444"/>
                </a:solidFill>
                <a:effectLst/>
                <a:highlight>
                  <a:srgbClr val="F5F5F5"/>
                </a:highlight>
                <a:latin typeface="Montserrat" panose="00000500000000000000" pitchFamily="2" charset="0"/>
              </a:rPr>
              <a:t>​</a:t>
            </a:r>
            <a:endParaRPr lang="en-US"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support educators in introducing new words or concepts in the classroom</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activate students' prior knowledge of a topic and clarify potential misconceptions</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model what a deep understanding of a term entails.</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endParaRPr lang="en-AU" dirty="0"/>
          </a:p>
          <a:p>
            <a:endParaRPr lang="en-AU" dirty="0"/>
          </a:p>
        </p:txBody>
      </p:sp>
      <p:sp>
        <p:nvSpPr>
          <p:cNvPr id="4" name="Slide Number Placeholder 3">
            <a:extLst>
              <a:ext uri="{FF2B5EF4-FFF2-40B4-BE49-F238E27FC236}">
                <a16:creationId xmlns:a16="http://schemas.microsoft.com/office/drawing/2014/main" id="{3FCE1229-A1CA-F0D8-30A1-B7BFD526AC06}"/>
              </a:ext>
            </a:extLst>
          </p:cNvPr>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3506362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1E1E-C359-AA49-A750-22F8AC74D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800E0-68A2-35DA-9289-D11423A21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70045-1D02-7A8B-0A4A-FCBA973CBCF6}"/>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Arial" panose="020B0604020202020204" pitchFamily="34" charset="0"/>
              </a:rPr>
              <a:t>Teacher notes:</a:t>
            </a:r>
          </a:p>
          <a:p>
            <a:pPr algn="l" rtl="0" fontAlgn="base"/>
            <a:endParaRPr lang="en-AU" b="0" i="0" u="none" strike="noStrike" dirty="0">
              <a:solidFill>
                <a:srgbClr val="333333"/>
              </a:solidFill>
              <a:effectLst/>
              <a:highlight>
                <a:srgbClr val="FFFFFF"/>
              </a:highlight>
            </a:endParaRPr>
          </a:p>
          <a:p>
            <a:pPr algn="l" rtl="0" fontAlgn="base"/>
            <a:r>
              <a:rPr lang="en-AU" b="0" i="0" u="none" strike="noStrike" dirty="0">
                <a:solidFill>
                  <a:srgbClr val="333333"/>
                </a:solidFill>
                <a:effectLst/>
                <a:highlight>
                  <a:srgbClr val="FFFFFF"/>
                </a:highlight>
              </a:rPr>
              <a:t>Here are some sample responses to complete the Frayer diagram on scientific questions..</a:t>
            </a:r>
          </a:p>
          <a:p>
            <a:pPr algn="l" rtl="0" fontAlgn="base"/>
            <a:endParaRPr lang="en-AU" b="0" i="0" u="none" strike="noStrike" dirty="0">
              <a:solidFill>
                <a:srgbClr val="333333"/>
              </a:solidFill>
              <a:effectLst/>
              <a:highlight>
                <a:srgbClr val="FFFFFF"/>
              </a:highlight>
            </a:endParaRPr>
          </a:p>
          <a:p>
            <a:endParaRPr lang="en-AU" dirty="0"/>
          </a:p>
          <a:p>
            <a:endParaRPr lang="en-AU" dirty="0"/>
          </a:p>
        </p:txBody>
      </p:sp>
      <p:sp>
        <p:nvSpPr>
          <p:cNvPr id="4" name="Slide Number Placeholder 3">
            <a:extLst>
              <a:ext uri="{FF2B5EF4-FFF2-40B4-BE49-F238E27FC236}">
                <a16:creationId xmlns:a16="http://schemas.microsoft.com/office/drawing/2014/main" id="{7A91F726-13B9-335D-0929-9B44AEC33DB7}"/>
              </a:ext>
            </a:extLst>
          </p:cNvPr>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300318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B708D-8328-C6D4-9457-30EBF0582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6A8C9-FC99-4ECB-DA03-798F3A76D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0569F-4752-0CE7-4CFE-7FB2268BE14D}"/>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r>
              <a:rPr lang="en-US" b="0" dirty="0">
                <a:highlight>
                  <a:srgbClr val="FFFFFF"/>
                </a:highlight>
              </a:rPr>
              <a:t>This slide contains animations (on </a:t>
            </a:r>
            <a:r>
              <a:rPr lang="en-US" b="1" dirty="0">
                <a:highlight>
                  <a:srgbClr val="FFFFFF"/>
                </a:highlight>
              </a:rPr>
              <a:t>*CLICK*</a:t>
            </a:r>
            <a:r>
              <a:rPr lang="en-US" b="0" dirty="0">
                <a:highlight>
                  <a:srgbClr val="FFFFFF"/>
                </a:highlight>
              </a:rPr>
              <a:t>)</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tx1"/>
                </a:solidFill>
                <a:effectLst/>
                <a:highlight>
                  <a:srgbClr val="FFFFFF"/>
                </a:highlight>
                <a:uLnTx/>
                <a:uFillTx/>
                <a:ea typeface="+mn-ea"/>
                <a:cs typeface="+mn-cs"/>
              </a:rPr>
              <a:t>After launching the Fair Test Lab simulation,</a:t>
            </a:r>
            <a:r>
              <a:rPr lang="en-AU" sz="1600" b="0" u="none" kern="1200" dirty="0">
                <a:solidFill>
                  <a:schemeClr val="tx1"/>
                </a:solidFill>
                <a:effectLst/>
                <a:highlight>
                  <a:srgbClr val="FFFFFF"/>
                </a:highlight>
                <a:ea typeface="+mn-ea"/>
                <a:cs typeface="+mn-cs"/>
              </a:rPr>
              <a:t> select the first email request with the subject ‘Greenhouse tomatoes’.</a:t>
            </a:r>
          </a:p>
          <a:p>
            <a:pPr marL="0" marR="0" lvl="0" indent="0" algn="l" defTabSz="1219170" rtl="0" eaLnBrk="1" fontAlgn="base" latinLnBrk="0" hangingPunct="1">
              <a:lnSpc>
                <a:spcPct val="100000"/>
              </a:lnSpc>
              <a:spcBef>
                <a:spcPts val="0"/>
              </a:spcBef>
              <a:spcAft>
                <a:spcPts val="0"/>
              </a:spcAft>
              <a:buClrTx/>
              <a:buSzTx/>
              <a:buFontTx/>
              <a:buNone/>
              <a:tabLst/>
              <a:defRPr/>
            </a:pPr>
            <a:endParaRPr lang="en-AU" sz="1600" b="0" u="none" kern="1200" dirty="0">
              <a:solidFill>
                <a:schemeClr val="tx1"/>
              </a:solidFill>
              <a:effectLst/>
              <a:highlight>
                <a:srgbClr val="FFFFFF"/>
              </a:highlight>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600" b="0" u="none" kern="1200" dirty="0">
                <a:solidFill>
                  <a:schemeClr val="tx1"/>
                </a:solidFill>
                <a:effectLst/>
                <a:highlight>
                  <a:srgbClr val="FFFFFF"/>
                </a:highlight>
                <a:ea typeface="+mn-ea"/>
                <a:cs typeface="+mn-cs"/>
              </a:rPr>
              <a:t>Set up the investigation in The Lab, as shown on this slide.</a:t>
            </a:r>
          </a:p>
          <a:p>
            <a:pPr marL="0" marR="0" lvl="0" indent="0" algn="l" defTabSz="1219170" rtl="0" eaLnBrk="1" fontAlgn="base" latinLnBrk="0" hangingPunct="1">
              <a:lnSpc>
                <a:spcPct val="100000"/>
              </a:lnSpc>
              <a:spcBef>
                <a:spcPts val="0"/>
              </a:spcBef>
              <a:spcAft>
                <a:spcPts val="0"/>
              </a:spcAft>
              <a:buClrTx/>
              <a:buSzTx/>
              <a:buFontTx/>
              <a:buNone/>
              <a:tabLst/>
              <a:defRPr/>
            </a:pPr>
            <a:endParaRPr lang="en-AU" sz="1600" b="0" u="none" kern="1200" dirty="0">
              <a:solidFill>
                <a:schemeClr val="tx1"/>
              </a:solidFill>
              <a:effectLst/>
              <a:highlight>
                <a:srgbClr val="FFFFFF"/>
              </a:highlight>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US" b="1" dirty="0">
                <a:highlight>
                  <a:srgbClr val="FFFFFF"/>
                </a:highlight>
              </a:rPr>
              <a:t>*CLICK* </a:t>
            </a:r>
            <a:r>
              <a:rPr lang="en-US" b="0" dirty="0">
                <a:highlight>
                  <a:srgbClr val="FFFFFF"/>
                </a:highlight>
              </a:rPr>
              <a:t>through the instructions 1 – 6 to demonstrate to the students how to operate the simulation.                                                                            </a:t>
            </a:r>
            <a:endParaRPr kumimoji="0" lang="en-AU" sz="1600" b="0" i="0" u="none" strike="noStrike" kern="1200" cap="none" spc="0" normalizeH="0" baseline="0" noProof="0" dirty="0">
              <a:ln>
                <a:noFill/>
              </a:ln>
              <a:solidFill>
                <a:srgbClr val="333333"/>
              </a:solidFill>
              <a:effectLst/>
              <a:highlight>
                <a:srgbClr val="FFFFFF"/>
              </a:highlight>
              <a:uLnTx/>
              <a:uFillTx/>
              <a:ea typeface="+mn-ea"/>
              <a:cs typeface="+mn-cs"/>
            </a:endParaRPr>
          </a:p>
        </p:txBody>
      </p:sp>
      <p:sp>
        <p:nvSpPr>
          <p:cNvPr id="4" name="Slide Number Placeholder 3">
            <a:extLst>
              <a:ext uri="{FF2B5EF4-FFF2-40B4-BE49-F238E27FC236}">
                <a16:creationId xmlns:a16="http://schemas.microsoft.com/office/drawing/2014/main" id="{86FA4E4D-00D6-F40C-0C43-BE3C011286D7}"/>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450689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r>
              <a:rPr lang="en-AU" dirty="0"/>
              <a:t>Define range, mean and mode.</a:t>
            </a:r>
          </a:p>
          <a:p>
            <a:endParaRPr lang="en-AU" dirty="0"/>
          </a:p>
          <a:p>
            <a:r>
              <a:rPr lang="en-AU" dirty="0"/>
              <a:t>Note: </a:t>
            </a:r>
            <a:r>
              <a:rPr lang="en-US" dirty="0"/>
              <a:t>A dataset may contain more than one mode. When there are 2 modes, the dataset is said to be bimodal.</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79079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DCE10-8DCE-D0D9-5353-7DDD0210C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C6BA-5339-BDB4-D3C8-A83C3E7D0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27F5D-170F-4EEB-AAD7-D1FB39D5CA7F}"/>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600" kern="1200" dirty="0">
                <a:solidFill>
                  <a:schemeClr val="tx1"/>
                </a:solidFill>
                <a:effectLst/>
                <a:highlight>
                  <a:srgbClr val="FFFFFF"/>
                </a:highlight>
                <a:ea typeface="+mn-ea"/>
                <a:cs typeface="+mn-cs"/>
              </a:rPr>
              <a:t>Two dice were rolled 5 times, and the total of the 2 dice was recorded for each roll.</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r>
              <a:rPr lang="en-AU" dirty="0"/>
              <a:t>Use this simple example to illustrate the meaning of range, mean and mode. </a:t>
            </a:r>
          </a:p>
          <a:p>
            <a:endParaRPr lang="en-AU" dirty="0"/>
          </a:p>
        </p:txBody>
      </p:sp>
      <p:sp>
        <p:nvSpPr>
          <p:cNvPr id="4" name="Slide Number Placeholder 3">
            <a:extLst>
              <a:ext uri="{FF2B5EF4-FFF2-40B4-BE49-F238E27FC236}">
                <a16:creationId xmlns:a16="http://schemas.microsoft.com/office/drawing/2014/main" id="{78BAED34-7B84-0791-C19F-465B8829196D}"/>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66257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 </a:t>
            </a:r>
          </a:p>
          <a:p>
            <a:pPr marL="0" marR="0" lvl="0" indent="0" algn="l" defTabSz="1219170" rtl="0" eaLnBrk="1" fontAlgn="base" latinLnBrk="0" hangingPunct="1">
              <a:lnSpc>
                <a:spcPct val="100000"/>
              </a:lnSpc>
              <a:spcBef>
                <a:spcPts val="0"/>
              </a:spcBef>
              <a:spcAft>
                <a:spcPts val="0"/>
              </a:spcAft>
              <a:buClrTx/>
              <a:buSzTx/>
              <a:buFontTx/>
              <a:buNone/>
              <a:tabLst/>
              <a:defRPr/>
            </a:pPr>
            <a:r>
              <a:rPr lang="en-US" b="0" dirty="0">
                <a:highlight>
                  <a:srgbClr val="FFFFFF"/>
                </a:highlight>
              </a:rPr>
              <a:t>This slide contains animations (on </a:t>
            </a:r>
            <a:r>
              <a:rPr lang="en-US" b="1" dirty="0">
                <a:highlight>
                  <a:srgbClr val="FFFFFF"/>
                </a:highlight>
              </a:rPr>
              <a:t>*CLICK*</a:t>
            </a:r>
            <a:r>
              <a:rPr lang="en-US" b="0" dirty="0">
                <a:highlight>
                  <a:srgbClr val="FFFFFF"/>
                </a:highlight>
              </a:rPr>
              <a:t>)</a:t>
            </a:r>
          </a:p>
          <a:p>
            <a:endParaRPr lang="en-GB" dirty="0"/>
          </a:p>
          <a:p>
            <a:r>
              <a:rPr lang="en-GB" dirty="0"/>
              <a:t>After entering the data </a:t>
            </a:r>
            <a:r>
              <a:rPr lang="en-GB" b="1" dirty="0"/>
              <a:t>*click* </a:t>
            </a:r>
            <a:r>
              <a:rPr lang="en-GB" dirty="0"/>
              <a:t>in the box below the data to determine the mean </a:t>
            </a:r>
          </a:p>
          <a:p>
            <a:endParaRPr lang="en-GB" dirty="0"/>
          </a:p>
          <a:p>
            <a:r>
              <a:rPr lang="en-GB" dirty="0"/>
              <a:t>(Note that Excel refers to the mean as average)</a:t>
            </a:r>
          </a:p>
          <a:p>
            <a:endParaRPr lang="en-GB"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b="1" dirty="0"/>
              <a:t>*</a:t>
            </a:r>
            <a:r>
              <a:rPr lang="en-US" b="1" dirty="0">
                <a:highlight>
                  <a:srgbClr val="FFFFFF"/>
                </a:highlight>
              </a:rPr>
              <a:t>CLICK</a:t>
            </a:r>
            <a:r>
              <a:rPr lang="en-GB" b="1" dirty="0"/>
              <a:t>* </a:t>
            </a:r>
            <a:r>
              <a:rPr lang="en-GB" b="0" dirty="0"/>
              <a:t>on F</a:t>
            </a:r>
            <a:r>
              <a:rPr lang="en-GB" dirty="0"/>
              <a:t>ormulas</a:t>
            </a:r>
            <a:endParaRPr lang="en-GB"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b="1" dirty="0"/>
              <a:t>*</a:t>
            </a:r>
            <a:r>
              <a:rPr lang="en-US" b="1" dirty="0">
                <a:highlight>
                  <a:srgbClr val="FFFFFF"/>
                </a:highlight>
              </a:rPr>
              <a:t>CLICK</a:t>
            </a:r>
            <a:r>
              <a:rPr lang="en-GB" b="1" dirty="0"/>
              <a:t>* </a:t>
            </a:r>
            <a:r>
              <a:rPr lang="en-AU" dirty="0"/>
              <a:t>on More Functions</a:t>
            </a:r>
            <a:endParaRPr lang="en-GB"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b="1" dirty="0"/>
              <a:t>*</a:t>
            </a:r>
            <a:r>
              <a:rPr lang="en-US" b="1" dirty="0">
                <a:highlight>
                  <a:srgbClr val="FFFFFF"/>
                </a:highlight>
              </a:rPr>
              <a:t>CLICK</a:t>
            </a:r>
            <a:r>
              <a:rPr lang="en-GB" b="1" dirty="0"/>
              <a:t>* </a:t>
            </a:r>
            <a:r>
              <a:rPr lang="en-AU" b="1" dirty="0"/>
              <a:t> </a:t>
            </a:r>
            <a:r>
              <a:rPr lang="en-AU" b="0" dirty="0"/>
              <a:t>on </a:t>
            </a:r>
            <a:r>
              <a:rPr lang="en-AU" dirty="0"/>
              <a:t>Statistical</a:t>
            </a:r>
            <a:endParaRPr lang="en-GB"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b="1" dirty="0"/>
              <a:t>*</a:t>
            </a:r>
            <a:r>
              <a:rPr lang="en-US" b="1" dirty="0">
                <a:highlight>
                  <a:srgbClr val="FFFFFF"/>
                </a:highlight>
              </a:rPr>
              <a:t>CLICK</a:t>
            </a:r>
            <a:r>
              <a:rPr lang="en-GB" b="1" dirty="0"/>
              <a:t>*  </a:t>
            </a:r>
            <a:r>
              <a:rPr lang="en-GB" b="0" dirty="0"/>
              <a:t>find Average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b="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820940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 </a:t>
            </a:r>
          </a:p>
          <a:p>
            <a:pPr marL="0" marR="0" lvl="0" indent="0" algn="l" defTabSz="1219170" rtl="0" eaLnBrk="1" fontAlgn="base"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endParaRPr lang="en-GB" dirty="0"/>
          </a:p>
          <a:p>
            <a:r>
              <a:rPr lang="en-GB" dirty="0"/>
              <a:t>When you select average, this screen will appear</a:t>
            </a:r>
          </a:p>
          <a:p>
            <a:r>
              <a:rPr lang="en-GB" b="1" dirty="0"/>
              <a:t>*CLICK* </a:t>
            </a:r>
            <a:r>
              <a:rPr lang="en-GB" dirty="0"/>
              <a:t>Note that it automatically inserts the instruction for the calculation </a:t>
            </a:r>
            <a:r>
              <a:rPr lang="en-GB" b="1" dirty="0"/>
              <a:t>*CLICK* </a:t>
            </a:r>
          </a:p>
          <a:p>
            <a:r>
              <a:rPr lang="en-GB" b="1" dirty="0"/>
              <a:t>*CLICK* </a:t>
            </a:r>
            <a:r>
              <a:rPr lang="en-GB" dirty="0"/>
              <a:t>OK</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489744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endParaRPr lang="en-GB" dirty="0"/>
          </a:p>
          <a:p>
            <a:r>
              <a:rPr lang="en-GB" dirty="0"/>
              <a:t>When you hit enter the average appears in the cell you entered the instruction into.</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654043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35593-4DE4-9298-A068-1DB8A97F2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FD1CD-75A4-4596-B500-5117A4F34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639FE-2711-C9A5-0E36-97DE025D6C8B}"/>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endParaRPr lang="en-GB" dirty="0"/>
          </a:p>
          <a:p>
            <a:r>
              <a:rPr lang="en-GB" b="1" dirty="0"/>
              <a:t>Mode</a:t>
            </a:r>
            <a:r>
              <a:rPr lang="en-GB" dirty="0"/>
              <a:t> can be calculated by following the same steps as for finding the average. Formulas </a:t>
            </a:r>
            <a:r>
              <a:rPr lang="en-AU" b="0" u="none" dirty="0"/>
              <a:t>&gt;</a:t>
            </a:r>
            <a:r>
              <a:rPr lang="en-GB" dirty="0"/>
              <a:t> More functions </a:t>
            </a:r>
            <a:r>
              <a:rPr lang="en-AU" b="0" u="none" dirty="0"/>
              <a:t>&gt;</a:t>
            </a:r>
            <a:r>
              <a:rPr lang="en-GB" dirty="0"/>
              <a:t> Statistical </a:t>
            </a:r>
            <a:r>
              <a:rPr lang="en-AU" b="0" u="none" dirty="0"/>
              <a:t>&gt;</a:t>
            </a:r>
            <a:r>
              <a:rPr lang="en-GB" dirty="0"/>
              <a:t> MODE.SNGL. </a:t>
            </a:r>
            <a:r>
              <a:rPr lang="en-GB" b="0" u="none" dirty="0"/>
              <a:t>You will need to highlight the data in cells B2-B6 for this. </a:t>
            </a:r>
          </a:p>
          <a:p>
            <a:endParaRPr lang="en-GB" dirty="0"/>
          </a:p>
          <a:p>
            <a:r>
              <a:rPr lang="en-GB" b="1" u="sng" dirty="0"/>
              <a:t>OR </a:t>
            </a:r>
          </a:p>
          <a:p>
            <a:endParaRPr lang="en-GB" b="1" u="sng" dirty="0"/>
          </a:p>
          <a:p>
            <a:r>
              <a:rPr lang="en-GB" b="0" u="none" dirty="0"/>
              <a:t>You can enter the formula on this slide into the cell. =MODE(B2:B6). You will need to highlight the data in cells B2-B6 for this.  </a:t>
            </a:r>
          </a:p>
          <a:p>
            <a:endParaRPr lang="en-GB" b="0" u="none" dirty="0"/>
          </a:p>
          <a:p>
            <a:r>
              <a:rPr lang="en-GB" b="1" u="none" dirty="0"/>
              <a:t>Range</a:t>
            </a:r>
            <a:r>
              <a:rPr lang="en-GB" b="0" u="none" dirty="0"/>
              <a:t> cannot be calculated directly in Excel. The maximum (biggest) value needs to be subtracted from the minimum (smallest) value in the data range. </a:t>
            </a:r>
          </a:p>
          <a:p>
            <a:endParaRPr lang="en-GB" b="0" u="none"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b="0" u="none" dirty="0"/>
              <a:t>Min and Max can be found </a:t>
            </a:r>
            <a:r>
              <a:rPr lang="en-AU" b="0" u="none" dirty="0"/>
              <a:t>under Formulas &gt; More functions &gt; Statistical &gt; </a:t>
            </a:r>
            <a:r>
              <a:rPr lang="en-GB" b="0" u="none" dirty="0"/>
              <a:t>MIN or MAX. Again, you will need to highlight the data in cells B2-B6 for this. </a:t>
            </a:r>
          </a:p>
          <a:p>
            <a:endParaRPr lang="en-GB" b="0" u="none" dirty="0"/>
          </a:p>
          <a:p>
            <a:endParaRPr lang="en-GB" b="0" u="none" dirty="0"/>
          </a:p>
          <a:p>
            <a:r>
              <a:rPr lang="en-GB" b="1" u="sng" dirty="0"/>
              <a:t>OR</a:t>
            </a:r>
          </a:p>
          <a:p>
            <a:endParaRPr lang="en-GB" b="1" u="sng" dirty="0"/>
          </a:p>
          <a:p>
            <a:r>
              <a:rPr lang="en-GB" b="0" u="none" dirty="0"/>
              <a:t>You can enter the formulas into the cells. =MIN(B2:B6) and =MAX(B2:B6). Again, you will need to highlight the data in cells B2-B6 for this. </a:t>
            </a:r>
          </a:p>
          <a:p>
            <a:endParaRPr lang="en-GB" b="0" u="none" dirty="0"/>
          </a:p>
          <a:p>
            <a:r>
              <a:rPr lang="en-GB" b="0" u="none" dirty="0"/>
              <a:t>The final calculation for range is to subtract the MIN from the MAX. In this case, the cells are selected and are =E6-E5.</a:t>
            </a:r>
          </a:p>
          <a:p>
            <a:endParaRPr lang="en-GB" b="0" u="none" dirty="0"/>
          </a:p>
          <a:p>
            <a:endParaRPr lang="en-AU" b="1" u="sng" dirty="0"/>
          </a:p>
        </p:txBody>
      </p:sp>
      <p:sp>
        <p:nvSpPr>
          <p:cNvPr id="4" name="Slide Number Placeholder 3">
            <a:extLst>
              <a:ext uri="{FF2B5EF4-FFF2-40B4-BE49-F238E27FC236}">
                <a16:creationId xmlns:a16="http://schemas.microsoft.com/office/drawing/2014/main" id="{F3D9109B-2951-79DD-4F80-B594B5E2B6B6}"/>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35191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11192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054A6-BCA2-260C-8069-A27222F52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B5970-62B3-DB64-B125-07DD9C38F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E7754-7BD7-6D2C-AD24-B03C5B595AE3}"/>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endParaRPr lang="en-GB" dirty="0"/>
          </a:p>
          <a:p>
            <a:r>
              <a:rPr lang="en-GB" b="0" u="none" dirty="0"/>
              <a:t>Compare your calculations to these. </a:t>
            </a:r>
          </a:p>
          <a:p>
            <a:endParaRPr lang="en-AU" b="1" u="sng" dirty="0"/>
          </a:p>
        </p:txBody>
      </p:sp>
      <p:sp>
        <p:nvSpPr>
          <p:cNvPr id="4" name="Slide Number Placeholder 3">
            <a:extLst>
              <a:ext uri="{FF2B5EF4-FFF2-40B4-BE49-F238E27FC236}">
                <a16:creationId xmlns:a16="http://schemas.microsoft.com/office/drawing/2014/main" id="{82B8117A-C7F6-9C29-FEF5-98ABBEBDFD5E}"/>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4189194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9DDB-9D46-1E54-3CF7-1C63A0D4D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E8819-E514-679C-DAD9-79001288BA2F}"/>
              </a:ext>
            </a:extLst>
          </p:cNvPr>
          <p:cNvSpPr>
            <a:spLocks noGrp="1" noRot="1" noChangeAspect="1"/>
          </p:cNvSpPr>
          <p:nvPr>
            <p:ph type="sldImg"/>
          </p:nvPr>
        </p:nvSpPr>
        <p:spPr>
          <a:xfrm>
            <a:off x="1363663" y="633413"/>
            <a:ext cx="4048125" cy="2278062"/>
          </a:xfrm>
        </p:spPr>
      </p:sp>
      <p:sp>
        <p:nvSpPr>
          <p:cNvPr id="3" name="Notes Placeholder 2">
            <a:extLst>
              <a:ext uri="{FF2B5EF4-FFF2-40B4-BE49-F238E27FC236}">
                <a16:creationId xmlns:a16="http://schemas.microsoft.com/office/drawing/2014/main" id="{A1ADC183-58A5-6B31-202B-30F3C3570B5A}"/>
              </a:ext>
            </a:extLst>
          </p:cNvPr>
          <p:cNvSpPr>
            <a:spLocks noGrp="1"/>
          </p:cNvSpPr>
          <p:nvPr>
            <p:ph type="body" idx="1"/>
          </p:nvPr>
        </p:nvSpPr>
        <p:spPr>
          <a:xfrm>
            <a:off x="632487" y="3161628"/>
            <a:ext cx="5509260" cy="3944868"/>
          </a:xfrm>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 </a:t>
            </a:r>
          </a:p>
          <a:p>
            <a:pPr marL="0" marR="0" lvl="0" indent="0" algn="l" defTabSz="1219170" rtl="0" eaLnBrk="1" fontAlgn="base"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p>
          <a:p>
            <a:pPr marL="0" marR="0" lvl="0" indent="0" algn="l" defTabSz="1219170" rtl="0" eaLnBrk="1" fontAlgn="base" latinLnBrk="0" hangingPunct="1">
              <a:lnSpc>
                <a:spcPct val="100000"/>
              </a:lnSpc>
              <a:spcBef>
                <a:spcPts val="0"/>
              </a:spcBef>
              <a:spcAft>
                <a:spcPts val="0"/>
              </a:spcAft>
              <a:buClrTx/>
              <a:buSzTx/>
              <a:buFontTx/>
              <a:buNone/>
              <a:tabLst/>
              <a:defRPr/>
            </a:pPr>
            <a:endParaRPr lang="en-AU" sz="1400" dirty="0"/>
          </a:p>
          <a:p>
            <a:r>
              <a:rPr lang="en-AU" sz="1400" dirty="0"/>
              <a:t>This slide can be used to unpack the major characteristics of a frequency histogram. </a:t>
            </a:r>
          </a:p>
          <a:p>
            <a:r>
              <a:rPr lang="en-AU" sz="1400" dirty="0"/>
              <a:t>This slide is animated, so the teacher can unpack each component of the graph as it appears, so we'll just go through this now (CLICK through and discuss)</a:t>
            </a:r>
          </a:p>
          <a:p>
            <a:endParaRPr lang="en-AU" sz="1400" dirty="0"/>
          </a:p>
          <a:p>
            <a:r>
              <a:rPr lang="en-AU" sz="1400" b="1" dirty="0"/>
              <a:t>*CLICK*  </a:t>
            </a:r>
            <a:r>
              <a:rPr lang="en-AU" sz="1400" dirty="0"/>
              <a:t>Title</a:t>
            </a:r>
          </a:p>
          <a:p>
            <a:r>
              <a:rPr lang="en-AU" sz="1400" b="1" dirty="0"/>
              <a:t>*CLICK*  </a:t>
            </a:r>
            <a:r>
              <a:rPr lang="en-AU" sz="1400" dirty="0"/>
              <a:t>Source</a:t>
            </a:r>
          </a:p>
          <a:p>
            <a:r>
              <a:rPr lang="en-AU" sz="1400" b="1" dirty="0"/>
              <a:t>*CLICK*  </a:t>
            </a:r>
            <a:r>
              <a:rPr lang="en-AU" sz="1400" dirty="0"/>
              <a:t>X axis</a:t>
            </a:r>
          </a:p>
          <a:p>
            <a:r>
              <a:rPr lang="en-AU" sz="1400" b="1" dirty="0"/>
              <a:t>*CLICK*  </a:t>
            </a:r>
            <a:r>
              <a:rPr lang="en-AU" sz="1400" dirty="0"/>
              <a:t>Y axis</a:t>
            </a:r>
          </a:p>
          <a:p>
            <a:r>
              <a:rPr lang="en-AU" sz="1400" b="1" dirty="0"/>
              <a:t>*CLICK*  </a:t>
            </a:r>
            <a:r>
              <a:rPr lang="en-AU" sz="1400" dirty="0"/>
              <a:t>Example</a:t>
            </a:r>
          </a:p>
          <a:p>
            <a:r>
              <a:rPr lang="en-AU" sz="1400" dirty="0"/>
              <a:t>*</a:t>
            </a:r>
            <a:r>
              <a:rPr lang="en-AU" sz="1400" b="1" dirty="0"/>
              <a:t>CLICK*  </a:t>
            </a:r>
            <a:r>
              <a:rPr lang="en-AU" sz="1400" dirty="0"/>
              <a:t>Range</a:t>
            </a:r>
          </a:p>
          <a:p>
            <a:r>
              <a:rPr lang="en-AU" sz="1400" b="1" dirty="0"/>
              <a:t>*CLICK*  </a:t>
            </a:r>
            <a:r>
              <a:rPr lang="en-AU" sz="1400" dirty="0"/>
              <a:t>Mode</a:t>
            </a:r>
          </a:p>
          <a:p>
            <a:endParaRPr lang="en-AU" sz="1400" dirty="0"/>
          </a:p>
        </p:txBody>
      </p:sp>
      <p:sp>
        <p:nvSpPr>
          <p:cNvPr id="4" name="Slide Number Placeholder 3">
            <a:extLst>
              <a:ext uri="{FF2B5EF4-FFF2-40B4-BE49-F238E27FC236}">
                <a16:creationId xmlns:a16="http://schemas.microsoft.com/office/drawing/2014/main" id="{4FBF6E47-2AFA-F5BF-2D40-68F28BB3D9B0}"/>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071954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endParaRPr lang="en-AU" dirty="0"/>
          </a:p>
          <a:p>
            <a:r>
              <a:rPr lang="en-AU" dirty="0"/>
              <a:t>Display this slide as you work through the student resource – analysing frequency histograms, questions 1-7.</a:t>
            </a:r>
          </a:p>
          <a:p>
            <a:r>
              <a:rPr lang="en-AU" dirty="0"/>
              <a:t>This scenario is typical of one in which the values are distributed evenly around the mode and the mean.</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170665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ea typeface="+mn-ea"/>
                <a:cs typeface="+mn-cs"/>
              </a:rPr>
              <a:t>Display this slide as you work through the student resource – analysing frequency histograms. Q 8-9</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ea typeface="+mn-ea"/>
                <a:cs typeface="+mn-cs"/>
              </a:rPr>
              <a:t>This scenario is typical of one where the mean and mode differ significantly.</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a:t>
            </a:r>
            <a:r>
              <a:rPr lang="en-AU" sz="1600" dirty="0"/>
              <a:t>This data represents Steve Smith’s last 20 innings as of May 2025.</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87267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r>
              <a:rPr lang="en-US" dirty="0"/>
              <a:t>The questions </a:t>
            </a:r>
            <a:r>
              <a:rPr lang="en-AU" dirty="0"/>
              <a:t>for this checkpoint (TRB1) are simple numerical responses; displaying the PPT slides and asking students to respond using mini whiteboards or similar devices </a:t>
            </a:r>
            <a:r>
              <a:rPr lang="en-US" dirty="0"/>
              <a:t>would be an effective strategy. </a:t>
            </a:r>
          </a:p>
          <a:p>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In 2024, 205 games were played, totalling 9607 points. The data represent the total score (sum) of each team across all games. The highest combined total in a game was 86 (Eels 60, Tigers 26), and the lowest was 8 (Storm 8, Panthers 0).</a:t>
            </a:r>
          </a:p>
          <a:p>
            <a:endParaRPr lang="en-AU" dirty="0"/>
          </a:p>
          <a:p>
            <a:pPr lvl="0"/>
            <a:r>
              <a:rPr lang="en-AU" sz="1600" b="1" kern="1200" dirty="0">
                <a:solidFill>
                  <a:schemeClr val="tx1"/>
                </a:solidFill>
                <a:effectLst/>
                <a:ea typeface="+mn-ea"/>
                <a:cs typeface="+mn-cs"/>
              </a:rPr>
              <a:t>Questions and sample responses</a:t>
            </a:r>
          </a:p>
          <a:p>
            <a:pPr lvl="0"/>
            <a:endParaRPr lang="en-AU" sz="1600" b="1" kern="1200" dirty="0">
              <a:solidFill>
                <a:schemeClr val="tx1"/>
              </a:solidFill>
              <a:effectLst/>
              <a:ea typeface="+mn-ea"/>
              <a:cs typeface="+mn-cs"/>
            </a:endParaRPr>
          </a:p>
          <a:p>
            <a:pPr lvl="0"/>
            <a:r>
              <a:rPr lang="en-AU" sz="1600" kern="1200" dirty="0">
                <a:solidFill>
                  <a:schemeClr val="tx1"/>
                </a:solidFill>
                <a:effectLst/>
                <a:ea typeface="+mn-ea"/>
                <a:cs typeface="+mn-cs"/>
              </a:rPr>
              <a:t>In how many games were fewer than 20 points scored?</a:t>
            </a:r>
          </a:p>
          <a:p>
            <a:r>
              <a:rPr lang="en-AU" sz="1600" kern="1200" dirty="0">
                <a:solidFill>
                  <a:schemeClr val="tx1"/>
                </a:solidFill>
                <a:effectLst/>
                <a:ea typeface="+mn-ea"/>
                <a:cs typeface="+mn-cs"/>
              </a:rPr>
              <a:t>2</a:t>
            </a:r>
          </a:p>
          <a:p>
            <a:pPr lvl="0"/>
            <a:r>
              <a:rPr lang="en-AU" sz="1600" kern="1200" dirty="0">
                <a:solidFill>
                  <a:schemeClr val="tx1"/>
                </a:solidFill>
                <a:effectLst/>
                <a:ea typeface="+mn-ea"/>
                <a:cs typeface="+mn-cs"/>
              </a:rPr>
              <a:t>In how many games was the total number of points scored greater than 60?</a:t>
            </a:r>
          </a:p>
          <a:p>
            <a:r>
              <a:rPr lang="en-AU" sz="1600" kern="1200" dirty="0">
                <a:solidFill>
                  <a:schemeClr val="tx1"/>
                </a:solidFill>
                <a:effectLst/>
                <a:ea typeface="+mn-ea"/>
                <a:cs typeface="+mn-cs"/>
              </a:rPr>
              <a:t>40</a:t>
            </a:r>
          </a:p>
          <a:p>
            <a:pPr lvl="0"/>
            <a:r>
              <a:rPr lang="en-AU" sz="1600" kern="1200" dirty="0">
                <a:solidFill>
                  <a:schemeClr val="tx1"/>
                </a:solidFill>
                <a:effectLst/>
                <a:ea typeface="+mn-ea"/>
                <a:cs typeface="+mn-cs"/>
              </a:rPr>
              <a:t>What was the range of total points scored?</a:t>
            </a:r>
          </a:p>
          <a:p>
            <a:r>
              <a:rPr lang="en-AU" sz="1600" kern="1200" dirty="0">
                <a:solidFill>
                  <a:schemeClr val="tx1"/>
                </a:solidFill>
                <a:effectLst/>
                <a:ea typeface="+mn-ea"/>
                <a:cs typeface="+mn-cs"/>
              </a:rPr>
              <a:t>78</a:t>
            </a:r>
          </a:p>
          <a:p>
            <a:pPr lvl="0"/>
            <a:r>
              <a:rPr lang="en-AU" sz="1600" kern="1200" dirty="0">
                <a:solidFill>
                  <a:schemeClr val="tx1"/>
                </a:solidFill>
                <a:effectLst/>
                <a:ea typeface="+mn-ea"/>
                <a:cs typeface="+mn-cs"/>
              </a:rPr>
              <a:t>What was the average number of points scored?</a:t>
            </a:r>
          </a:p>
          <a:p>
            <a:r>
              <a:rPr lang="en-AU" sz="1600" kern="1200" dirty="0">
                <a:solidFill>
                  <a:schemeClr val="tx1"/>
                </a:solidFill>
                <a:effectLst/>
                <a:ea typeface="+mn-ea"/>
                <a:cs typeface="+mn-cs"/>
              </a:rPr>
              <a:t>46.9</a:t>
            </a:r>
          </a:p>
          <a:p>
            <a:endParaRPr lang="en-AU" sz="16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40407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333333"/>
              </a:solidFill>
              <a:effectLst/>
              <a:highlight>
                <a:srgbClr val="FFFFFF"/>
              </a:highligh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The questions </a:t>
            </a:r>
            <a:r>
              <a:rPr kumimoji="0" lang="en-AU" sz="1600" b="0" i="0" u="none" strike="noStrike" kern="1200" cap="none" spc="0" normalizeH="0" baseline="0" noProof="0" dirty="0">
                <a:ln>
                  <a:noFill/>
                </a:ln>
                <a:solidFill>
                  <a:prstClr val="black"/>
                </a:solidFill>
                <a:effectLst/>
                <a:uLnTx/>
                <a:uFillTx/>
                <a:ea typeface="+mn-ea"/>
                <a:cs typeface="+mn-cs"/>
              </a:rPr>
              <a:t>for this checkpoint (TRB1) are simple numerical responses; displaying the PPT slides and asking students to respond using mini whiteboards or similar devices </a:t>
            </a:r>
            <a:r>
              <a:rPr kumimoji="0" lang="en-US" sz="1600" b="0" i="0" u="none" strike="noStrike" kern="1200" cap="none" spc="0" normalizeH="0" baseline="0" noProof="0" dirty="0">
                <a:ln>
                  <a:noFill/>
                </a:ln>
                <a:solidFill>
                  <a:prstClr val="black"/>
                </a:solidFill>
                <a:effectLst/>
                <a:uLnTx/>
                <a:uFillTx/>
                <a:ea typeface="+mn-ea"/>
                <a:cs typeface="+mn-cs"/>
              </a:rPr>
              <a:t>would be an effective strategy.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Questions and sample responses</a:t>
            </a:r>
            <a:endParaRPr kumimoji="0" lang="en-AU" sz="1600" b="0" i="0" u="none" strike="noStrike" kern="1200" cap="none" spc="0" normalizeH="0" baseline="0" noProof="0" dirty="0">
              <a:ln>
                <a:noFill/>
              </a:ln>
              <a:solidFill>
                <a:prstClr val="black"/>
              </a:solidFill>
              <a:effectLst/>
              <a:uLnTx/>
              <a:uFillTx/>
              <a:ea typeface="+mn-ea"/>
              <a:cs typeface="+mn-cs"/>
            </a:endParaRPr>
          </a:p>
          <a:p>
            <a:endParaRPr lang="en-AU" dirty="0"/>
          </a:p>
          <a:p>
            <a:r>
              <a:rPr lang="en-US" dirty="0"/>
              <a:t>How many times did Sam bat in the Sheffield Shield?</a:t>
            </a:r>
          </a:p>
          <a:p>
            <a:r>
              <a:rPr lang="en-US" dirty="0"/>
              <a:t>10</a:t>
            </a:r>
          </a:p>
          <a:p>
            <a:r>
              <a:rPr lang="en-US" dirty="0"/>
              <a:t>How many times did he score over 30?</a:t>
            </a:r>
          </a:p>
          <a:p>
            <a:r>
              <a:rPr lang="en-US" dirty="0"/>
              <a:t>3</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522010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p>
          <a:p>
            <a:pPr lvl="0"/>
            <a:r>
              <a:rPr lang="en-US" b="0" dirty="0"/>
              <a:t>Set the scene. Farmers </a:t>
            </a:r>
            <a:r>
              <a:rPr lang="en-AU" sz="1600" kern="1200" dirty="0">
                <a:solidFill>
                  <a:schemeClr val="tx1"/>
                </a:solidFill>
                <a:effectLst/>
                <a:ea typeface="+mn-ea"/>
                <a:cs typeface="+mn-cs"/>
              </a:rPr>
              <a:t>have bred a new blue tomato and want to compare its growth rate to that of a normal orange tomato. Note the growth rates of both tomato plant types.</a:t>
            </a:r>
            <a:endParaRPr lang="en-US" dirty="0"/>
          </a:p>
          <a:p>
            <a:endParaRPr lang="en-US" dirty="0"/>
          </a:p>
          <a:p>
            <a:r>
              <a:rPr lang="en-US" dirty="0"/>
              <a:t>This slide can be used to unpack the major characteristics of  a line graph</a:t>
            </a:r>
          </a:p>
          <a:p>
            <a:r>
              <a:rPr lang="en-US" dirty="0"/>
              <a:t>This slide is animated, so the teacher can unpack each component of the graph as it appears, so we'll just go through this now (CLICK through and discuss)</a:t>
            </a:r>
          </a:p>
          <a:p>
            <a:r>
              <a:rPr lang="en-US" b="1" dirty="0"/>
              <a:t>*CLICK*  </a:t>
            </a:r>
            <a:r>
              <a:rPr lang="en-US" dirty="0"/>
              <a:t>Y axis</a:t>
            </a:r>
          </a:p>
          <a:p>
            <a:r>
              <a:rPr lang="en-US" b="1" dirty="0"/>
              <a:t>*CLICK* </a:t>
            </a:r>
            <a:r>
              <a:rPr lang="en-US" dirty="0"/>
              <a:t> X axis</a:t>
            </a:r>
          </a:p>
          <a:p>
            <a:r>
              <a:rPr lang="en-US" b="1" dirty="0"/>
              <a:t>*CLICK* </a:t>
            </a:r>
            <a:r>
              <a:rPr lang="en-US" dirty="0"/>
              <a:t> Units</a:t>
            </a:r>
          </a:p>
          <a:p>
            <a:r>
              <a:rPr lang="en-US" b="1" dirty="0"/>
              <a:t>*CLICK* </a:t>
            </a:r>
            <a:r>
              <a:rPr lang="en-US" dirty="0"/>
              <a:t> Scale</a:t>
            </a:r>
          </a:p>
          <a:p>
            <a:r>
              <a:rPr lang="en-US" b="1" dirty="0"/>
              <a:t>*CLICK* </a:t>
            </a:r>
            <a:r>
              <a:rPr lang="en-US" dirty="0"/>
              <a:t> Title</a:t>
            </a:r>
          </a:p>
          <a:p>
            <a:r>
              <a:rPr lang="en-US" b="1" dirty="0"/>
              <a:t>*CLICK* </a:t>
            </a:r>
            <a:r>
              <a:rPr lang="en-US" dirty="0"/>
              <a:t> Slope</a:t>
            </a:r>
          </a:p>
          <a:p>
            <a:r>
              <a:rPr lang="en-US" b="1" dirty="0"/>
              <a:t>*CLICK* </a:t>
            </a:r>
            <a:r>
              <a:rPr lang="en-US" dirty="0"/>
              <a:t> Key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524725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AU" b="1" dirty="0">
              <a:latin typeface="Arial" panose="020B0604020202020204" pitchFamily="34" charset="0"/>
              <a:cs typeface="Arial" panose="020B0604020202020204" pitchFamily="34" charset="0"/>
            </a:endParaRPr>
          </a:p>
          <a:p>
            <a:endParaRPr lang="en-AU" b="1"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Guide discussions to analyse this line graph. Students complete their responses in the student resource TRB1.</a:t>
            </a:r>
          </a:p>
          <a:p>
            <a:endParaRPr lang="en-AU" b="0" dirty="0">
              <a:latin typeface="Arial" panose="020B0604020202020204" pitchFamily="34" charset="0"/>
              <a:cs typeface="Arial" panose="020B0604020202020204" pitchFamily="34" charset="0"/>
            </a:endParaRPr>
          </a:p>
          <a:p>
            <a:r>
              <a:rPr lang="en-AU" sz="1600" b="1" kern="1200" dirty="0">
                <a:solidFill>
                  <a:schemeClr val="tx1"/>
                </a:solidFill>
                <a:effectLst/>
                <a:ea typeface="+mn-ea"/>
                <a:cs typeface="+mn-cs"/>
              </a:rPr>
              <a:t>Sample responses</a:t>
            </a:r>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How long did they measure the growth for?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10 days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How tall did the plant get during that time?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20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How much did it grow in the first 2 days?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4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How much did it grow in the last 2 days?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4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What does the straight line tell you?</a:t>
            </a:r>
          </a:p>
          <a:p>
            <a:r>
              <a:rPr lang="en-AU" sz="1600" kern="1200" dirty="0">
                <a:solidFill>
                  <a:schemeClr val="tx1"/>
                </a:solidFill>
                <a:effectLst/>
                <a:ea typeface="+mn-ea"/>
                <a:cs typeface="+mn-cs"/>
              </a:rPr>
              <a:t>That it grew at a constant rate</a:t>
            </a: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What was the height of the plant after 7 days?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14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357116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75A20-31CA-E8B9-2816-FC98B0669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A7042-B695-D38A-B16D-4BB346FB9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57121-1B01-0F64-2520-0F24CED884E0}"/>
              </a:ext>
            </a:extLst>
          </p:cNvPr>
          <p:cNvSpPr>
            <a:spLocks noGrp="1"/>
          </p:cNvSpPr>
          <p:nvPr>
            <p:ph type="body" idx="1"/>
          </p:nvPr>
        </p:nvSpPr>
        <p:spPr/>
        <p:txBody>
          <a:bodyPr/>
          <a:lstStyle/>
          <a:p>
            <a:pPr lvl="0"/>
            <a:r>
              <a:rPr lang="en-AU" sz="1600" b="1" kern="1200" dirty="0">
                <a:solidFill>
                  <a:schemeClr val="tx1"/>
                </a:solidFill>
                <a:effectLst/>
                <a:ea typeface="+mn-ea"/>
                <a:cs typeface="+mn-cs"/>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dirty="0"/>
          </a:p>
          <a:p>
            <a:pPr lvl="0"/>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Guide discussions to analyse this line graph. Students complete their responses in the student resource TRB1.</a:t>
            </a:r>
          </a:p>
          <a:p>
            <a:pPr lvl="0"/>
            <a:endParaRPr lang="en-AU" sz="1600" kern="1200" dirty="0">
              <a:solidFill>
                <a:schemeClr val="tx1"/>
              </a:solidFill>
              <a:effectLst/>
              <a:ea typeface="+mn-ea"/>
              <a:cs typeface="+mn-cs"/>
            </a:endParaRPr>
          </a:p>
          <a:p>
            <a:pPr lvl="0"/>
            <a:r>
              <a:rPr lang="en-AU" sz="1600" b="1" kern="1200" dirty="0">
                <a:solidFill>
                  <a:schemeClr val="tx1"/>
                </a:solidFill>
                <a:effectLst/>
                <a:ea typeface="+mn-ea"/>
                <a:cs typeface="+mn-cs"/>
              </a:rPr>
              <a:t>Questions and sample responses</a:t>
            </a:r>
          </a:p>
          <a:p>
            <a:pPr lvl="0"/>
            <a:endParaRPr lang="en-AU" sz="1600" b="1" kern="1200" dirty="0">
              <a:solidFill>
                <a:schemeClr val="tx1"/>
              </a:solidFill>
              <a:effectLst/>
              <a:ea typeface="+mn-ea"/>
              <a:cs typeface="+mn-cs"/>
            </a:endParaRPr>
          </a:p>
          <a:p>
            <a:pPr lvl="0"/>
            <a:r>
              <a:rPr lang="en-AU" sz="1600" kern="1200" dirty="0">
                <a:solidFill>
                  <a:schemeClr val="tx1"/>
                </a:solidFill>
                <a:effectLst/>
                <a:ea typeface="+mn-ea"/>
                <a:cs typeface="+mn-cs"/>
              </a:rPr>
              <a:t>How tall did this plant grow in 10 days?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42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How much did it grow in the first 2 days?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2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How much did it grow in the last 2 days?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15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What does the shape of the curve tell you?</a:t>
            </a:r>
          </a:p>
          <a:p>
            <a:r>
              <a:rPr lang="en-AU" sz="1600" kern="1200" dirty="0">
                <a:solidFill>
                  <a:schemeClr val="tx1"/>
                </a:solidFill>
                <a:effectLst/>
                <a:ea typeface="+mn-ea"/>
                <a:cs typeface="+mn-cs"/>
              </a:rPr>
              <a:t>The rate of growth is increasing.</a:t>
            </a: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What was the height of the plant after 7 days? Show your working on the graph.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21 cm (</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AU" sz="1600" kern="1200" dirty="0">
              <a:solidFill>
                <a:schemeClr val="tx1"/>
              </a:solidFill>
              <a:effectLst/>
              <a:ea typeface="+mn-ea"/>
              <a:cs typeface="+mn-cs"/>
            </a:endParaRPr>
          </a:p>
          <a:p>
            <a:r>
              <a:rPr lang="en-GB" sz="1600" kern="1200" dirty="0">
                <a:solidFill>
                  <a:schemeClr val="tx1"/>
                </a:solidFill>
                <a:effectLst/>
                <a:ea typeface="+mn-ea"/>
                <a:cs typeface="+mn-cs"/>
              </a:rPr>
              <a:t> </a:t>
            </a:r>
            <a:endParaRPr lang="en-AU" sz="16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ea typeface="+mn-ea"/>
                <a:cs typeface="+mn-cs"/>
              </a:rPr>
              <a:t>Students sketch a line on top of these axes to show what the graph would look like for a plant that initially grew quickly but then slowed down.</a:t>
            </a:r>
            <a:endParaRPr lang="en-AU" sz="1600" kern="1200" dirty="0">
              <a:solidFill>
                <a:schemeClr val="tx1"/>
              </a:solidFill>
              <a:effectLst/>
              <a:ea typeface="+mn-ea"/>
              <a:cs typeface="+mn-cs"/>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761DE13-3B24-EC5F-5309-38A96A5A4968}"/>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833894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80AE8-78F6-6C99-7A8C-55436CB0E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B791D-3DCD-BE8E-859C-893A5C3B4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2C5AE-8E6E-E063-EA7E-36AFA6C8738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dirty="0"/>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Questions and sample responses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How tall did the plant get?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80 cm </a:t>
            </a:r>
            <a:r>
              <a:rPr lang="en-AU" sz="1600" kern="1200" dirty="0">
                <a:solidFill>
                  <a:schemeClr val="tx1"/>
                </a:solidFill>
                <a:effectLst/>
                <a:ea typeface="+mn-ea"/>
                <a:cs typeface="+mn-cs"/>
              </a:rPr>
              <a:t>(</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Approximately when did it stop growing?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34 </a:t>
            </a:r>
            <a:r>
              <a:rPr lang="en-AU" sz="1600" kern="1200" dirty="0">
                <a:solidFill>
                  <a:schemeClr val="tx1"/>
                </a:solidFill>
                <a:effectLst/>
                <a:ea typeface="+mn-ea"/>
                <a:cs typeface="+mn-cs"/>
              </a:rPr>
              <a:t>(</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How long did it take to reach a height of 40 cm?</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21 days </a:t>
            </a:r>
            <a:r>
              <a:rPr lang="en-AU" sz="1600" kern="1200" dirty="0">
                <a:solidFill>
                  <a:schemeClr val="tx1"/>
                </a:solidFill>
                <a:effectLst/>
                <a:ea typeface="+mn-ea"/>
                <a:cs typeface="+mn-cs"/>
              </a:rPr>
              <a:t>(</a:t>
            </a:r>
            <a:r>
              <a:rPr lang="en-US" b="1" dirty="0"/>
              <a:t>*CLICK*</a:t>
            </a:r>
            <a:r>
              <a:rPr lang="en-US" b="0" dirty="0"/>
              <a:t> </a:t>
            </a:r>
            <a:r>
              <a:rPr lang="en-US" b="1" dirty="0"/>
              <a:t>for answer on the graph)</a:t>
            </a:r>
            <a:endParaRPr lang="en-AU" sz="1600" kern="1200" dirty="0">
              <a:solidFill>
                <a:schemeClr val="tx1"/>
              </a:solidFill>
              <a:effectLst/>
              <a:ea typeface="+mn-ea"/>
              <a:cs typeface="+mn-cs"/>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was it growing the fastest?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Between 18 and 23 days </a:t>
            </a:r>
            <a:r>
              <a:rPr lang="en-AU" sz="1600" kern="1200" dirty="0">
                <a:solidFill>
                  <a:schemeClr val="tx1"/>
                </a:solidFill>
                <a:effectLst/>
                <a:ea typeface="+mn-ea"/>
                <a:cs typeface="+mn-cs"/>
              </a:rPr>
              <a:t>(</a:t>
            </a:r>
            <a:r>
              <a:rPr lang="en-US" b="1" dirty="0"/>
              <a:t>*CLICK*</a:t>
            </a:r>
            <a:r>
              <a:rPr lang="en-US" b="0" dirty="0"/>
              <a:t> </a:t>
            </a:r>
            <a:r>
              <a:rPr lang="en-US" b="1" dirty="0"/>
              <a:t>for answer on the graph)</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did its growth rate begin to slow?</a:t>
            </a:r>
          </a:p>
          <a:p>
            <a:r>
              <a:rPr lang="en-US" dirty="0">
                <a:latin typeface="Arial" panose="020B0604020202020204" pitchFamily="34" charset="0"/>
                <a:cs typeface="Arial" panose="020B0604020202020204" pitchFamily="34" charset="0"/>
              </a:rPr>
              <a:t>23 days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Another plant grew at a constant rate of 20 cm every 10 days for 40 days. Sketch a line on the graph to represent this growth.</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0BFED9-A071-C57C-1F0B-978F3691B274}"/>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88741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p>
          <a:p>
            <a:endParaRPr lang="en-AU"/>
          </a:p>
          <a:p>
            <a:r>
              <a:rPr lang="en-AU"/>
              <a:t>Display this slide to show students what to measure when completing the arm length ratio exercise. Define and discuss what a ratio is.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976982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ea typeface="+mn-ea"/>
                <a:cs typeface="+mn-cs"/>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ea typeface="+mn-ea"/>
                <a:cs typeface="+mn-cs"/>
              </a:rPr>
              <a:t>This slide can be projected so students can place their sticky notes and ratio numbers on it. For example, 1.61 would go above the 1.61-1.65 bin. From this, you can observe the mode and range. An example of this histogram is included on the next slide and in 1.3 in TRB1.</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738057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3F1D-F765-48EC-B9E0-AA693CE85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F5601-4741-1CDC-F8C2-5982B6071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659AE-CBEB-BA31-E2BF-3D21870677C6}"/>
              </a:ext>
            </a:extLst>
          </p:cNvPr>
          <p:cNvSpPr>
            <a:spLocks noGrp="1"/>
          </p:cNvSpPr>
          <p:nvPr>
            <p:ph type="body" idx="1"/>
          </p:nvPr>
        </p:nvSpPr>
        <p:spPr/>
        <p:txBody>
          <a:bodyPr/>
          <a:lstStyle/>
          <a:p>
            <a:r>
              <a:rPr lang="en-AU" b="1" dirty="0"/>
              <a:t>Teacher notes:</a:t>
            </a:r>
          </a:p>
          <a:p>
            <a:endParaRPr lang="en-AU" dirty="0"/>
          </a:p>
          <a:p>
            <a:r>
              <a:rPr lang="en-AU" dirty="0"/>
              <a:t>An optional video to explore how the golden ratio is observed in nature.</a:t>
            </a:r>
          </a:p>
          <a:p>
            <a:endParaRPr lang="en-AU" dirty="0"/>
          </a:p>
          <a:p>
            <a:r>
              <a:rPr lang="en-AU" dirty="0"/>
              <a:t>In summary:</a:t>
            </a:r>
          </a:p>
          <a:p>
            <a:endParaRPr lang="en-AU" dirty="0"/>
          </a:p>
          <a:p>
            <a:r>
              <a:rPr lang="en-AU" b="1" dirty="0"/>
              <a:t>Fibonacci sequence</a:t>
            </a:r>
          </a:p>
          <a:p>
            <a:endParaRPr lang="en-AU" b="1" dirty="0"/>
          </a:p>
          <a:p>
            <a:r>
              <a:rPr lang="en-AU" b="0" dirty="0"/>
              <a:t>The Fibonacci sequence is a pattern of numbers where each number is the sum of the two before it.</a:t>
            </a:r>
            <a:br>
              <a:rPr lang="en-AU" b="0" dirty="0"/>
            </a:br>
            <a:r>
              <a:rPr lang="en-AU" b="0" dirty="0"/>
              <a:t>It starts like this:</a:t>
            </a:r>
          </a:p>
          <a:p>
            <a:r>
              <a:rPr lang="en-AU" b="0" dirty="0"/>
              <a:t>0, 1, 1, 2, 3, 5, 8, 13, 21, 34 …</a:t>
            </a:r>
          </a:p>
          <a:p>
            <a:r>
              <a:rPr lang="en-AU" b="0" dirty="0"/>
              <a:t>This pattern appears in nature, such as the number of petals on flowers, the spiralling of sunflower seeds or pinecones, and even in shells.</a:t>
            </a:r>
          </a:p>
          <a:p>
            <a:endParaRPr lang="en-AU" dirty="0"/>
          </a:p>
          <a:p>
            <a:r>
              <a:rPr lang="en-AU" b="1" dirty="0"/>
              <a:t>Golden ratio</a:t>
            </a:r>
          </a:p>
          <a:p>
            <a:endParaRPr lang="en-AU" b="1" dirty="0"/>
          </a:p>
          <a:p>
            <a:r>
              <a:rPr lang="en-AU" b="0" dirty="0"/>
              <a:t>The golden ratio (symbol φ, pronounced </a:t>
            </a:r>
            <a:r>
              <a:rPr lang="en-AU" b="0" i="1" dirty="0"/>
              <a:t>“fee”</a:t>
            </a:r>
            <a:r>
              <a:rPr lang="en-AU" b="0" dirty="0"/>
              <a:t> or </a:t>
            </a:r>
            <a:r>
              <a:rPr lang="en-AU" b="0" i="1" dirty="0"/>
              <a:t>“</a:t>
            </a:r>
            <a:r>
              <a:rPr lang="en-AU" b="0" i="1" dirty="0" err="1"/>
              <a:t>fye</a:t>
            </a:r>
            <a:r>
              <a:rPr lang="en-AU" b="0" i="1" dirty="0"/>
              <a:t>”</a:t>
            </a:r>
            <a:r>
              <a:rPr lang="en-AU" b="0" dirty="0"/>
              <a:t>) is a special number, approximately 1.618.</a:t>
            </a:r>
          </a:p>
          <a:p>
            <a:r>
              <a:rPr lang="en-AU" b="0" dirty="0"/>
              <a:t>It appears when a line or shape is divided so that:</a:t>
            </a:r>
          </a:p>
          <a:p>
            <a:r>
              <a:rPr lang="en-AU" b="0" dirty="0"/>
              <a:t>The whole divided by the larger part equals the larger part divided by the smaller part.</a:t>
            </a:r>
          </a:p>
          <a:p>
            <a:r>
              <a:rPr lang="en-AU" b="0" dirty="0"/>
              <a:t>This ratio is found in nature (such as shells and plants), art, and architecture because it often appears balanced and pleasing to the eye.</a:t>
            </a:r>
          </a:p>
          <a:p>
            <a:endParaRPr lang="en-AU" b="0" dirty="0"/>
          </a:p>
          <a:p>
            <a:r>
              <a:rPr lang="en-AU" b="1" dirty="0"/>
              <a:t>Golden number</a:t>
            </a:r>
          </a:p>
          <a:p>
            <a:endParaRPr lang="en-AU" b="1" dirty="0"/>
          </a:p>
          <a:p>
            <a:r>
              <a:rPr lang="en-AU" b="0" dirty="0"/>
              <a:t>The golden number is another name for the golden ratio (1.618).</a:t>
            </a:r>
            <a:br>
              <a:rPr lang="en-AU" b="0" dirty="0"/>
            </a:br>
            <a:r>
              <a:rPr lang="en-AU" b="0" dirty="0"/>
              <a:t>It’s called “golden” because it describes a proportion that often appears in beautiful and natural designs.</a:t>
            </a:r>
          </a:p>
          <a:p>
            <a:endParaRPr lang="en-AU" b="0" dirty="0"/>
          </a:p>
          <a:p>
            <a:r>
              <a:rPr lang="en-AU" b="1" dirty="0"/>
              <a:t>The connection between them</a:t>
            </a:r>
          </a:p>
          <a:p>
            <a:endParaRPr lang="en-AU" b="1" dirty="0"/>
          </a:p>
          <a:p>
            <a:r>
              <a:rPr lang="en-AU" b="0" dirty="0"/>
              <a:t>As you go further along the Fibonacci sequence, if you divide one number by the one before it (for example, 21 ÷ 13 = 1.615), the result gets closer and closer to 1.618.  The golden ratio.</a:t>
            </a:r>
          </a:p>
          <a:p>
            <a:r>
              <a:rPr lang="en-AU" b="0" dirty="0"/>
              <a:t>The Fibonacci sequence leads to the golden ratio, and both describe patterns of growth and balance in nature.</a:t>
            </a:r>
          </a:p>
          <a:p>
            <a:endParaRPr lang="en-AU" b="0" dirty="0"/>
          </a:p>
          <a:p>
            <a:endParaRPr lang="en-AU" b="0" dirty="0"/>
          </a:p>
          <a:p>
            <a:endParaRPr lang="en-AU" dirty="0"/>
          </a:p>
        </p:txBody>
      </p:sp>
      <p:sp>
        <p:nvSpPr>
          <p:cNvPr id="4" name="Slide Number Placeholder 3">
            <a:extLst>
              <a:ext uri="{FF2B5EF4-FFF2-40B4-BE49-F238E27FC236}">
                <a16:creationId xmlns:a16="http://schemas.microsoft.com/office/drawing/2014/main" id="{CD122C41-F8C1-ED48-1D0E-A737438351F5}"/>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324707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08127-785B-D02E-335C-915F713FE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9B2E0-3529-279C-88FA-E00B938471D0}"/>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AAA48AE-3022-C35E-1111-F2D2321061C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AU" dirty="0">
                    <a:latin typeface="Arial" panose="020B0604020202020204" pitchFamily="34" charset="0"/>
                    <a:cs typeface="Arial" panose="020B0604020202020204" pitchFamily="34" charset="0"/>
                  </a:rPr>
                  <a:t>A quick checkpoint to confirm students can calculate the mean of a simple dataset.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Sample response:</a:t>
                </a:r>
              </a:p>
              <a:p>
                <a:endParaRPr lang="en-AU" dirty="0">
                  <a:latin typeface="Cambria Math" panose="02040503050406030204" pitchFamily="18" charset="0"/>
                  <a:ea typeface="Cambria Math" panose="02040503050406030204" pitchFamily="18"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1" kern="1200" dirty="0">
                    <a:solidFill>
                      <a:schemeClr val="tx1"/>
                    </a:solidFill>
                    <a:effectLst/>
                    <a:latin typeface="Cambria Math" panose="02040503050406030204" pitchFamily="18" charset="0"/>
                    <a:ea typeface="Cambria Math" panose="02040503050406030204" pitchFamily="18" charset="0"/>
                    <a:cs typeface="+mn-cs"/>
                  </a:rPr>
                  <a:t>Range = 1.80 – 1.55 = 0.25 </a:t>
                </a:r>
                <a:r>
                  <a:rPr lang="en-US" b="1" dirty="0"/>
                  <a:t>*CLICK*</a:t>
                </a:r>
                <a:r>
                  <a:rPr lang="en-US" b="0" dirty="0"/>
                  <a:t> </a:t>
                </a:r>
                <a:r>
                  <a:rPr lang="en-US" b="1" dirty="0"/>
                  <a:t>to reveal answer on slide</a:t>
                </a:r>
                <a:endParaRPr lang="en-AU" sz="1600" b="1" i="1" kern="1200" dirty="0">
                  <a:solidFill>
                    <a:schemeClr val="tx1"/>
                  </a:solidFill>
                  <a:effectLst/>
                  <a:latin typeface="Cambria Math" panose="02040503050406030204" pitchFamily="18" charset="0"/>
                  <a:ea typeface="Cambria Math" panose="020405030504060302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AU" b="0" i="1" smtClean="0">
                        <a:latin typeface="Cambria Math" panose="02040503050406030204" pitchFamily="18" charset="0"/>
                        <a:cs typeface="Arial" panose="020B0604020202020204" pitchFamily="34" charset="0"/>
                      </a:rPr>
                      <m:t>𝑚𝑒𝑎𝑛</m:t>
                    </m:r>
                    <m:r>
                      <a:rPr lang="en-AU" b="0" i="1" smtClean="0">
                        <a:latin typeface="Cambria Math" panose="02040503050406030204" pitchFamily="18" charset="0"/>
                        <a:cs typeface="Arial" panose="020B0604020202020204" pitchFamily="34" charset="0"/>
                      </a:rPr>
                      <m:t>=</m:t>
                    </m:r>
                    <m:f>
                      <m:fPr>
                        <m:ctrlPr>
                          <a:rPr lang="en-AU" b="0" i="1" smtClean="0">
                            <a:latin typeface="Cambria Math" panose="02040503050406030204" pitchFamily="18" charset="0"/>
                            <a:cs typeface="Arial" panose="020B0604020202020204" pitchFamily="34" charset="0"/>
                          </a:rPr>
                        </m:ctrlPr>
                      </m:fPr>
                      <m:num>
                        <m:r>
                          <a:rPr lang="en-AU" b="0" i="1" smtClean="0">
                            <a:latin typeface="Cambria Math" panose="02040503050406030204" pitchFamily="18" charset="0"/>
                            <a:cs typeface="Arial" panose="020B0604020202020204" pitchFamily="34" charset="0"/>
                          </a:rPr>
                          <m:t>1.55+1.75+1.65+1.80+1.70</m:t>
                        </m:r>
                      </m:num>
                      <m:den>
                        <m:r>
                          <a:rPr lang="en-AU" b="0" i="1" smtClean="0">
                            <a:latin typeface="Cambria Math" panose="02040503050406030204" pitchFamily="18" charset="0"/>
                            <a:cs typeface="Arial" panose="020B0604020202020204" pitchFamily="34" charset="0"/>
                          </a:rPr>
                          <m:t>5</m:t>
                        </m:r>
                      </m:den>
                    </m:f>
                    <m:r>
                      <a:rPr lang="en-AU" b="0" i="1" smtClean="0">
                        <a:latin typeface="Cambria Math" panose="02040503050406030204" pitchFamily="18" charset="0"/>
                        <a:cs typeface="Arial" panose="020B0604020202020204" pitchFamily="34" charset="0"/>
                      </a:rPr>
                      <m:t>=1.69</m:t>
                    </m:r>
                  </m:oMath>
                </a14:m>
                <a:r>
                  <a:rPr lang="en-AU" dirty="0">
                    <a:latin typeface="Arial" panose="020B0604020202020204" pitchFamily="34" charset="0"/>
                    <a:cs typeface="Arial" panose="020B0604020202020204" pitchFamily="34" charset="0"/>
                  </a:rPr>
                  <a:t> </a:t>
                </a:r>
                <a:r>
                  <a:rPr lang="en-US" b="1" dirty="0"/>
                  <a:t>*CLICK*</a:t>
                </a:r>
                <a:r>
                  <a:rPr lang="en-US" b="0" dirty="0"/>
                  <a:t> </a:t>
                </a:r>
                <a:r>
                  <a:rPr lang="en-US" b="1" dirty="0"/>
                  <a:t>to reveal answer on slide</a:t>
                </a:r>
                <a:endParaRPr lang="en-AU" sz="1600" b="1" i="1" kern="1200" dirty="0">
                  <a:solidFill>
                    <a:schemeClr val="tx1"/>
                  </a:solidFill>
                  <a:effectLst/>
                  <a:latin typeface="Cambria Math" panose="02040503050406030204" pitchFamily="18" charset="0"/>
                  <a:ea typeface="Cambria Math" panose="020405030504060302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p:txBody>
          </p:sp>
        </mc:Choice>
        <mc:Fallback xmlns="">
          <p:sp>
            <p:nvSpPr>
              <p:cNvPr id="3" name="Notes Placeholder 2">
                <a:extLst>
                  <a:ext uri="{FF2B5EF4-FFF2-40B4-BE49-F238E27FC236}">
                    <a16:creationId xmlns:a16="http://schemas.microsoft.com/office/drawing/2014/main" id="{0AAA48AE-3022-C35E-1111-F2D2321061C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AU" dirty="0">
                    <a:latin typeface="Arial" panose="020B0604020202020204" pitchFamily="34" charset="0"/>
                    <a:cs typeface="Arial" panose="020B0604020202020204" pitchFamily="34" charset="0"/>
                  </a:rPr>
                  <a:t>A quick checkpoint to confirm students can calculate the mean of a simple dataset.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Sample response:</a:t>
                </a:r>
              </a:p>
              <a:p>
                <a:endParaRPr lang="en-AU" dirty="0">
                  <a:latin typeface="Cambria Math" panose="02040503050406030204" pitchFamily="18" charset="0"/>
                  <a:ea typeface="Cambria Math" panose="02040503050406030204" pitchFamily="18"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1" kern="1200" dirty="0">
                    <a:solidFill>
                      <a:schemeClr val="tx1"/>
                    </a:solidFill>
                    <a:effectLst/>
                    <a:latin typeface="Cambria Math" panose="02040503050406030204" pitchFamily="18" charset="0"/>
                    <a:ea typeface="Cambria Math" panose="02040503050406030204" pitchFamily="18" charset="0"/>
                    <a:cs typeface="+mn-cs"/>
                  </a:rPr>
                  <a:t>Range = 1.80 – 1.55 = 0.25 </a:t>
                </a:r>
                <a:r>
                  <a:rPr lang="en-US" b="1" dirty="0"/>
                  <a:t>*CLICK*</a:t>
                </a:r>
                <a:r>
                  <a:rPr lang="en-US" b="0" dirty="0"/>
                  <a:t> </a:t>
                </a:r>
                <a:r>
                  <a:rPr lang="en-US" b="1" dirty="0"/>
                  <a:t>to reveal answer on slide</a:t>
                </a:r>
                <a:endParaRPr lang="en-AU" sz="1600" b="1" i="1" kern="1200" dirty="0">
                  <a:solidFill>
                    <a:schemeClr val="tx1"/>
                  </a:solidFill>
                  <a:effectLst/>
                  <a:latin typeface="Cambria Math" panose="02040503050406030204" pitchFamily="18" charset="0"/>
                  <a:ea typeface="Cambria Math" panose="020405030504060302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latin typeface="Cambria Math" panose="02040503050406030204" pitchFamily="18" charset="0"/>
                    <a:cs typeface="Arial" panose="020B0604020202020204" pitchFamily="34" charset="0"/>
                  </a:rPr>
                  <a:t>𝑚𝑒𝑎𝑛=(1.55+1.75+1.65+1.80+1.70)/5=1.69</a:t>
                </a:r>
                <a:r>
                  <a:rPr lang="en-AU" dirty="0">
                    <a:latin typeface="Arial" panose="020B0604020202020204" pitchFamily="34" charset="0"/>
                    <a:cs typeface="Arial" panose="020B0604020202020204" pitchFamily="34" charset="0"/>
                  </a:rPr>
                  <a:t> </a:t>
                </a:r>
                <a:r>
                  <a:rPr lang="en-US" b="1" dirty="0"/>
                  <a:t>*CLICK*</a:t>
                </a:r>
                <a:r>
                  <a:rPr lang="en-US" b="0" dirty="0"/>
                  <a:t> </a:t>
                </a:r>
                <a:r>
                  <a:rPr lang="en-US" b="1" dirty="0"/>
                  <a:t>to reveal answer on slide</a:t>
                </a:r>
                <a:endParaRPr lang="en-AU" sz="1600" b="1" i="1" kern="1200" dirty="0">
                  <a:solidFill>
                    <a:schemeClr val="tx1"/>
                  </a:solidFill>
                  <a:effectLst/>
                  <a:latin typeface="Cambria Math" panose="02040503050406030204" pitchFamily="18" charset="0"/>
                  <a:ea typeface="Cambria Math" panose="020405030504060302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p:txBody>
          </p:sp>
        </mc:Fallback>
      </mc:AlternateContent>
      <p:sp>
        <p:nvSpPr>
          <p:cNvPr id="4" name="Slide Number Placeholder 3">
            <a:extLst>
              <a:ext uri="{FF2B5EF4-FFF2-40B4-BE49-F238E27FC236}">
                <a16:creationId xmlns:a16="http://schemas.microsoft.com/office/drawing/2014/main" id="{F0CA7720-18B4-4F72-2389-535FD1D9767C}"/>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4247546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337BA-389C-2C42-5625-0524B6E28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ECDD7-CE1D-74DF-8DE8-377CA0A10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18EBD-AF4D-3460-C30B-AA96098A330B}"/>
              </a:ext>
            </a:extLst>
          </p:cNvPr>
          <p:cNvSpPr>
            <a:spLocks noGrp="1"/>
          </p:cNvSpPr>
          <p:nvPr>
            <p:ph type="body" idx="1"/>
          </p:nvPr>
        </p:nvSpPr>
        <p:spPr/>
        <p:txBody>
          <a:bodyPr/>
          <a:lstStyle/>
          <a:p>
            <a:r>
              <a:rPr lang="en-AU" b="1"/>
              <a:t>Teacher notes</a:t>
            </a:r>
          </a:p>
          <a:p>
            <a:endParaRPr lang="en-AU"/>
          </a:p>
          <a:p>
            <a:r>
              <a:rPr lang="en-AU"/>
              <a:t>Define reliability and accuracy. </a:t>
            </a:r>
          </a:p>
        </p:txBody>
      </p:sp>
      <p:sp>
        <p:nvSpPr>
          <p:cNvPr id="4" name="Slide Number Placeholder 3">
            <a:extLst>
              <a:ext uri="{FF2B5EF4-FFF2-40B4-BE49-F238E27FC236}">
                <a16:creationId xmlns:a16="http://schemas.microsoft.com/office/drawing/2014/main" id="{122A9CE1-710E-E019-F8CB-D50E48284970}"/>
              </a:ext>
            </a:extLst>
          </p:cNvPr>
          <p:cNvSpPr>
            <a:spLocks noGrp="1"/>
          </p:cNvSpPr>
          <p:nvPr>
            <p:ph type="sldNum" sz="quarter" idx="5"/>
          </p:nvPr>
        </p:nvSpPr>
        <p:spPr/>
        <p:txBody>
          <a:bodyPr/>
          <a:lstStyle/>
          <a:p>
            <a:pPr marL="0" marR="0" lvl="0" indent="0" algn="r" defTabSz="643973"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a:ln>
                  <a:noFill/>
                </a:ln>
                <a:solidFill>
                  <a:prstClr val="black"/>
                </a:solidFill>
                <a:effectLst/>
                <a:uLnTx/>
                <a:uFillTx/>
                <a:ea typeface="+mn-ea"/>
                <a:cs typeface="+mn-cs"/>
              </a:rPr>
              <a:pPr marL="0" marR="0" lvl="0" indent="0" algn="r" defTabSz="643973" rtl="0" eaLnBrk="1" fontAlgn="auto" latinLnBrk="0" hangingPunct="1">
                <a:lnSpc>
                  <a:spcPct val="100000"/>
                </a:lnSpc>
                <a:spcBef>
                  <a:spcPts val="0"/>
                </a:spcBef>
                <a:spcAft>
                  <a:spcPts val="0"/>
                </a:spcAft>
                <a:buClrTx/>
                <a:buSzTx/>
                <a:buFontTx/>
                <a:buNone/>
                <a:tabLst/>
                <a:defRPr/>
              </a:pPr>
              <a:t>35</a:t>
            </a:fld>
            <a:endParaRPr kumimoji="0" lang="en-AU"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24708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ea typeface="+mn-ea"/>
                <a:cs typeface="+mn-cs"/>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Ask students to analyse the data to compare their accuracy and reliability.</a:t>
            </a:r>
          </a:p>
          <a:p>
            <a:endParaRPr lang="en-AU" dirty="0"/>
          </a:p>
          <a:p>
            <a:r>
              <a:rPr lang="en-AU" b="1" dirty="0"/>
              <a:t>*CLICK* </a:t>
            </a:r>
            <a:r>
              <a:rPr lang="en-AU" dirty="0"/>
              <a:t>to reveal the answer</a:t>
            </a:r>
          </a:p>
        </p:txBody>
      </p:sp>
      <p:sp>
        <p:nvSpPr>
          <p:cNvPr id="4" name="Slide Number Placeholder 3"/>
          <p:cNvSpPr>
            <a:spLocks noGrp="1"/>
          </p:cNvSpPr>
          <p:nvPr>
            <p:ph type="sldNum" sz="quarter" idx="5"/>
          </p:nvPr>
        </p:nvSpPr>
        <p:spPr/>
        <p:txBody>
          <a:bodyPr/>
          <a:lstStyle/>
          <a:p>
            <a:pPr marL="0" marR="0" lvl="0" indent="0" algn="r" defTabSz="643973"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a:ln>
                  <a:noFill/>
                </a:ln>
                <a:solidFill>
                  <a:prstClr val="black"/>
                </a:solidFill>
                <a:effectLst/>
                <a:uLnTx/>
                <a:uFillTx/>
                <a:ea typeface="+mn-ea"/>
                <a:cs typeface="+mn-cs"/>
              </a:rPr>
              <a:pPr marL="0" marR="0" lvl="0" indent="0" algn="r" defTabSz="643973" rtl="0" eaLnBrk="1" fontAlgn="auto" latinLnBrk="0" hangingPunct="1">
                <a:lnSpc>
                  <a:spcPct val="100000"/>
                </a:lnSpc>
                <a:spcBef>
                  <a:spcPts val="0"/>
                </a:spcBef>
                <a:spcAft>
                  <a:spcPts val="0"/>
                </a:spcAft>
                <a:buClrTx/>
                <a:buSzTx/>
                <a:buFontTx/>
                <a:buNone/>
                <a:tabLst/>
                <a:defRPr/>
              </a:pPr>
              <a:t>36</a:t>
            </a:fld>
            <a:endParaRPr kumimoji="0" lang="en-AU"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4025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dirty="0"/>
              <a:t>This slide outlines the steps required to calculate the percentage of heads for the Student resource – coin toss. Students enter their calculations into a Microsoft Excel spreadsheet. Students will do this in small groups for 4, 12 and 30 coin tosses. Students will observe that, with an increasing number of coin tosses, the mean percentage approaches 50%.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808900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8082-716C-2745-8672-B8C8E3A58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DA2B2-142E-9CE9-32DF-E4A20F8EE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149C9-702B-22DF-F92B-D51D37FE7A36}"/>
              </a:ext>
            </a:extLst>
          </p:cNvPr>
          <p:cNvSpPr>
            <a:spLocks noGrp="1"/>
          </p:cNvSpPr>
          <p:nvPr>
            <p:ph type="body" idx="1"/>
          </p:nvPr>
        </p:nvSpPr>
        <p:spPr/>
        <p:txBody>
          <a:bodyPr/>
          <a:lstStyle/>
          <a:p>
            <a:r>
              <a:rPr lang="en-US" b="1"/>
              <a:t>Teacher notes:</a:t>
            </a:r>
          </a:p>
          <a:p>
            <a:endParaRPr lang="en-US" b="1"/>
          </a:p>
          <a:p>
            <a:r>
              <a:rPr lang="en-US"/>
              <a:t>This slide can be projected</a:t>
            </a:r>
            <a:r>
              <a:rPr lang="en-AU"/>
              <a:t>, allowing students to place their sticky notes on it</a:t>
            </a:r>
            <a:r>
              <a:rPr lang="en-US"/>
              <a:t>. Otherwise, display sticky notes on a wall or window. </a:t>
            </a:r>
          </a:p>
          <a:p>
            <a:r>
              <a:rPr lang="en-US"/>
              <a:t>This histogram may need to be extended to accommodate the range of student results.</a:t>
            </a:r>
          </a:p>
        </p:txBody>
      </p:sp>
      <p:sp>
        <p:nvSpPr>
          <p:cNvPr id="4" name="Slide Number Placeholder 3">
            <a:extLst>
              <a:ext uri="{FF2B5EF4-FFF2-40B4-BE49-F238E27FC236}">
                <a16:creationId xmlns:a16="http://schemas.microsoft.com/office/drawing/2014/main" id="{73F34E24-719E-49C1-9467-F8C0F8155D9D}"/>
              </a:ext>
            </a:extLst>
          </p:cNvPr>
          <p:cNvSpPr>
            <a:spLocks noGrp="1"/>
          </p:cNvSpPr>
          <p:nvPr>
            <p:ph type="sldNum" sz="quarter" idx="5"/>
          </p:nvPr>
        </p:nvSpPr>
        <p:spPr/>
        <p:txBody>
          <a:bodyPr/>
          <a:lstStyle/>
          <a:p>
            <a:pPr marL="0" marR="0" lvl="0" indent="0" algn="r" defTabSz="643973"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a:ln>
                  <a:noFill/>
                </a:ln>
                <a:solidFill>
                  <a:prstClr val="black"/>
                </a:solidFill>
                <a:effectLst/>
                <a:uLnTx/>
                <a:uFillTx/>
                <a:ea typeface="+mn-ea"/>
                <a:cs typeface="+mn-cs"/>
              </a:rPr>
              <a:pPr marL="0" marR="0" lvl="0" indent="0" algn="r" defTabSz="643973" rtl="0" eaLnBrk="1" fontAlgn="auto" latinLnBrk="0" hangingPunct="1">
                <a:lnSpc>
                  <a:spcPct val="100000"/>
                </a:lnSpc>
                <a:spcBef>
                  <a:spcPts val="0"/>
                </a:spcBef>
                <a:spcAft>
                  <a:spcPts val="0"/>
                </a:spcAft>
                <a:buClrTx/>
                <a:buSzTx/>
                <a:buFontTx/>
                <a:buNone/>
                <a:tabLst/>
                <a:defRPr/>
              </a:pPr>
              <a:t>38</a:t>
            </a:fld>
            <a:endParaRPr kumimoji="0" lang="en-AU"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9123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F527-9D36-5BB3-5EBD-AFF14A059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0FD2F-BF2A-3667-A33A-E8127A416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4094A-623A-8603-C5DF-71B72757AAA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Sample response.</a:t>
            </a:r>
          </a:p>
          <a:p>
            <a:r>
              <a:rPr lang="en-AU">
                <a:latin typeface="Arial" panose="020B0604020202020204" pitchFamily="34" charset="0"/>
                <a:cs typeface="Arial" panose="020B0604020202020204" pitchFamily="34" charset="0"/>
              </a:rPr>
              <a:t>Method 1 appears to be more reliable, as the range of results across successive trials is smaller (0.02) than in Method 2 (0.2). However, Method 2 produced a more accurate result after averaging and comparing it to the theoretical or true value for water density (1.0 g/mL).</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9F55920-B4D3-10C0-8012-3CB485DC7E71}"/>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087175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655364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Teacher notes</a:t>
            </a:r>
          </a:p>
          <a:p>
            <a:pPr marL="0" indent="0">
              <a:buFont typeface="Arial" panose="020B0604020202020204" pitchFamily="34" charset="0"/>
              <a:buNone/>
            </a:pPr>
            <a:endParaRPr lang="en-US" b="1"/>
          </a:p>
          <a:p>
            <a:r>
              <a:rPr lang="en-AU"/>
              <a:t>Introduce each data source and support it with examples. The next two slides will explore some examples in more depth. </a:t>
            </a:r>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718019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a:p>
            <a:r>
              <a:rPr lang="en-US" dirty="0"/>
              <a:t>For each of the scenarios:</a:t>
            </a:r>
          </a:p>
          <a:p>
            <a:pPr marL="285750" indent="-285750">
              <a:buFont typeface="Arial" panose="020B0604020202020204" pitchFamily="34" charset="0"/>
              <a:buChar char="•"/>
            </a:pPr>
            <a:r>
              <a:rPr lang="en-US" dirty="0"/>
              <a:t>Classify data as either primary or secondary</a:t>
            </a:r>
          </a:p>
          <a:p>
            <a:pPr marL="285750" indent="-285750">
              <a:buFont typeface="Arial" panose="020B0604020202020204" pitchFamily="34" charset="0"/>
              <a:buChar char="•"/>
            </a:pPr>
            <a:r>
              <a:rPr lang="en-US" dirty="0"/>
              <a:t>Ask students to suggest scientific (testable) questions that the data could address.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*CLICK* </a:t>
            </a:r>
            <a:r>
              <a:rPr lang="en-US" dirty="0"/>
              <a:t>for the answer.</a:t>
            </a:r>
          </a:p>
          <a:p>
            <a:pPr marL="285750" indent="-285750">
              <a:buFont typeface="Arial" panose="020B0604020202020204" pitchFamily="34" charset="0"/>
              <a:buChar char="•"/>
            </a:pPr>
            <a:endParaRPr lang="en-US" dirty="0"/>
          </a:p>
          <a:p>
            <a:r>
              <a:rPr lang="en-AU" sz="1600" kern="1200" dirty="0">
                <a:solidFill>
                  <a:schemeClr val="tx1"/>
                </a:solidFill>
                <a:effectLst/>
                <a:ea typeface="+mn-ea"/>
                <a:cs typeface="+mn-cs"/>
              </a:rPr>
              <a:t>Sample responses:</a:t>
            </a:r>
          </a:p>
          <a:p>
            <a:pPr marL="285750" indent="-285750">
              <a:buFont typeface="Arial" panose="020B0604020202020204" pitchFamily="34" charset="0"/>
              <a:buChar char="•"/>
            </a:pPr>
            <a:r>
              <a:rPr lang="en-AU" sz="1600" kern="1200" dirty="0">
                <a:solidFill>
                  <a:schemeClr val="tx1"/>
                </a:solidFill>
                <a:effectLst/>
                <a:ea typeface="+mn-ea"/>
                <a:cs typeface="+mn-cs"/>
              </a:rPr>
              <a:t>Which areas of the playground are the hottest at midday, and why might that be?</a:t>
            </a:r>
          </a:p>
          <a:p>
            <a:pPr marL="285750" indent="-285750">
              <a:buFont typeface="Arial" panose="020B0604020202020204" pitchFamily="34" charset="0"/>
              <a:buChar char="•"/>
            </a:pPr>
            <a:r>
              <a:rPr lang="en-AU" sz="1600" kern="1200" dirty="0">
                <a:solidFill>
                  <a:schemeClr val="tx1"/>
                </a:solidFill>
                <a:effectLst/>
                <a:ea typeface="+mn-ea"/>
                <a:cs typeface="+mn-cs"/>
              </a:rPr>
              <a:t>How much cooler is the synthetic-turf area compared with the concrete basketball court?</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2686799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0CCE-5A73-CA37-3EB4-B6AD10E03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DF073-A95B-5841-E0A7-6B20F2EDC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AF831-BE62-82EA-D078-6A1E028217C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a:p>
            <a:r>
              <a:rPr lang="en-US" dirty="0"/>
              <a:t>For each of the scenarios:</a:t>
            </a:r>
          </a:p>
          <a:p>
            <a:pPr marL="285750" indent="-285750">
              <a:buFont typeface="Arial" panose="020B0604020202020204" pitchFamily="34" charset="0"/>
              <a:buChar char="•"/>
            </a:pPr>
            <a:r>
              <a:rPr lang="en-US" dirty="0"/>
              <a:t>Classify data as either primary or secondary.</a:t>
            </a:r>
          </a:p>
          <a:p>
            <a:pPr marL="285750" indent="-285750">
              <a:buFont typeface="Arial" panose="020B0604020202020204" pitchFamily="34" charset="0"/>
              <a:buChar char="•"/>
            </a:pPr>
            <a:r>
              <a:rPr lang="en-US" dirty="0"/>
              <a:t>Ask students to suggest scientific (testable) questions that the data could address.</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b="1" dirty="0"/>
              <a:t>*CLICK* </a:t>
            </a:r>
            <a:r>
              <a:rPr lang="en-US" dirty="0"/>
              <a:t>for the answer</a:t>
            </a:r>
          </a:p>
          <a:p>
            <a:pPr marL="285750" indent="-285750">
              <a:buFont typeface="Arial" panose="020B0604020202020204" pitchFamily="34" charset="0"/>
              <a:buChar char="•"/>
            </a:pPr>
            <a:endParaRPr lang="en-US" dirty="0"/>
          </a:p>
          <a:p>
            <a:r>
              <a:rPr lang="en-AU" sz="1600" kern="1200" dirty="0">
                <a:solidFill>
                  <a:schemeClr val="tx1"/>
                </a:solidFill>
                <a:effectLst/>
                <a:ea typeface="+mn-ea"/>
                <a:cs typeface="+mn-cs"/>
              </a:rPr>
              <a:t>Sample responses:</a:t>
            </a:r>
          </a:p>
          <a:p>
            <a:pPr marL="285750" indent="-285750">
              <a:buFont typeface="Arial" panose="020B0604020202020204" pitchFamily="34" charset="0"/>
              <a:buChar char="•"/>
            </a:pPr>
            <a:r>
              <a:rPr lang="en-US" sz="1600" kern="1200" dirty="0">
                <a:solidFill>
                  <a:schemeClr val="tx1"/>
                </a:solidFill>
                <a:effectLst/>
                <a:ea typeface="+mn-ea"/>
                <a:cs typeface="+mn-cs"/>
              </a:rPr>
              <a:t>Has the average February maximum temperature at Penrith Lakes increased over the last 30 years?</a:t>
            </a:r>
          </a:p>
          <a:p>
            <a:pPr marL="285750" indent="-285750">
              <a:buFont typeface="Arial" panose="020B0604020202020204" pitchFamily="34" charset="0"/>
              <a:buChar char="•"/>
            </a:pPr>
            <a:r>
              <a:rPr lang="en-US" sz="1600" kern="1200" dirty="0">
                <a:solidFill>
                  <a:schemeClr val="tx1"/>
                </a:solidFill>
                <a:effectLst/>
                <a:ea typeface="+mn-ea"/>
                <a:cs typeface="+mn-cs"/>
              </a:rPr>
              <a:t>Was summer in 2025 warmer than average?</a:t>
            </a:r>
          </a:p>
        </p:txBody>
      </p:sp>
      <p:sp>
        <p:nvSpPr>
          <p:cNvPr id="4" name="Slide Number Placeholder 3">
            <a:extLst>
              <a:ext uri="{FF2B5EF4-FFF2-40B4-BE49-F238E27FC236}">
                <a16:creationId xmlns:a16="http://schemas.microsoft.com/office/drawing/2014/main" id="{287DEFD3-AC9E-ECF6-D137-6172BEE451E6}"/>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237447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8473-A5E6-1DFE-FE51-F9E6A4CF4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E6AA7-09B1-20F3-FAB7-591934EEE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39589-9C71-735B-2AEE-7FB6841C61BB}"/>
              </a:ext>
            </a:extLst>
          </p:cNvPr>
          <p:cNvSpPr>
            <a:spLocks noGrp="1"/>
          </p:cNvSpPr>
          <p:nvPr>
            <p:ph type="body" idx="1"/>
          </p:nvPr>
        </p:nvSpPr>
        <p:spPr/>
        <p:txBody>
          <a:bodyPr/>
          <a:lstStyle/>
          <a:p>
            <a:pPr>
              <a:lnSpc>
                <a:spcPct val="150000"/>
              </a:lnSpc>
              <a:spcBef>
                <a:spcPts val="1200"/>
              </a:spcBef>
              <a:spcAft>
                <a:spcPts val="600"/>
              </a:spcAft>
            </a:pPr>
            <a:r>
              <a:rPr lang="en-US" b="1" dirty="0"/>
              <a:t>Teacher notes:</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US" b="0" dirty="0"/>
              <a:t>This slide contains animations (on </a:t>
            </a:r>
            <a:r>
              <a:rPr lang="en-US" b="1" dirty="0"/>
              <a:t>*CLICK*</a:t>
            </a:r>
            <a:r>
              <a:rPr lang="en-US" b="0" dirty="0"/>
              <a:t>)</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US" b="1" dirty="0"/>
          </a:p>
          <a:p>
            <a:pPr>
              <a:lnSpc>
                <a:spcPct val="150000"/>
              </a:lnSpc>
              <a:spcBef>
                <a:spcPts val="1200"/>
              </a:spcBef>
              <a:spcAft>
                <a:spcPts val="600"/>
              </a:spcAft>
            </a:pPr>
            <a:r>
              <a:rPr lang="en-US" b="1" dirty="0"/>
              <a:t>Checkpoint</a:t>
            </a:r>
            <a:r>
              <a:rPr lang="en-US" dirty="0"/>
              <a:t>: </a:t>
            </a:r>
            <a:r>
              <a:rPr lang="en-US" sz="1600" b="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each of the </a:t>
            </a:r>
            <a:r>
              <a:rPr lang="en-US" sz="1600" b="0" kern="1200" dirty="0">
                <a:solidFill>
                  <a:srgbClr val="000000"/>
                </a:solidFill>
                <a:latin typeface="Arial" panose="020B0604020202020204" pitchFamily="34" charset="0"/>
                <a:ea typeface="Calibri" panose="020F0502020204030204" pitchFamily="34" charset="0"/>
                <a:cs typeface="Arial" panose="020B0604020202020204" pitchFamily="34" charset="0"/>
              </a:rPr>
              <a:t>following scenarios, c</a:t>
            </a:r>
            <a:r>
              <a:rPr lang="en-US" sz="1600" b="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lassify the data source as either primary, secondary or tertiary:</a:t>
            </a:r>
          </a:p>
          <a:p>
            <a:pPr marL="342900" marR="0" lvl="0" indent="-342900" algn="l" defTabSz="1219170" rtl="0" eaLnBrk="1" fontAlgn="auto" latinLnBrk="0" hangingPunct="1">
              <a:lnSpc>
                <a:spcPct val="100000"/>
              </a:lnSpc>
              <a:spcBef>
                <a:spcPts val="1200"/>
              </a:spcBef>
              <a:spcAft>
                <a:spcPts val="600"/>
              </a:spcAft>
              <a:buClrTx/>
              <a:buSzTx/>
              <a:buFont typeface="+mj-lt"/>
              <a:buAutoNum type="arabicPeriod"/>
              <a:tabLst/>
              <a:defRPr/>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You keep a stopwatch log of every minute you personally spend on social media during one school day. (Primary) </a:t>
            </a:r>
            <a:r>
              <a:rPr lang="en-US" sz="16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Answer revealed on *CLICK*</a:t>
            </a: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a:tabLst/>
              <a:defRPr/>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Your class runs a lunch‑time survey asking 50 students how many hours they gamed last weekend. (Primary) </a:t>
            </a:r>
            <a:r>
              <a:rPr lang="en-US" sz="16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Answer revealed on *CLICK*</a:t>
            </a:r>
            <a:endPar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a:tabLst/>
              <a:defRPr/>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news article quotes last year’s </a:t>
            </a:r>
            <a:r>
              <a:rPr lang="en-US" sz="16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eSafety</a:t>
            </a: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Commission report on average Australian teen screen time. (Secondary) </a:t>
            </a:r>
            <a:r>
              <a:rPr lang="en-US" sz="16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Answer revealed on *CLICK*</a:t>
            </a:r>
          </a:p>
          <a:p>
            <a:pPr marL="342900" indent="-342900">
              <a:lnSpc>
                <a:spcPct val="150000"/>
              </a:lnSpc>
              <a:spcBef>
                <a:spcPts val="1200"/>
              </a:spcBef>
              <a:spcAft>
                <a:spcPts val="600"/>
              </a:spcAft>
              <a:buFont typeface="+mj-lt"/>
              <a:buAutoNum type="arabicPeriod"/>
            </a:pPr>
            <a:endPar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600"/>
              </a:spcAft>
            </a:pPr>
            <a:endParaRPr lang="en-US" sz="1600" b="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DC1F76-E3CF-4760-DFE7-D8937AB9DB09}"/>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239334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b="1" dirty="0"/>
          </a:p>
          <a:p>
            <a:r>
              <a:rPr lang="en-AU" sz="1600" kern="1200" dirty="0">
                <a:solidFill>
                  <a:schemeClr val="tx1"/>
                </a:solidFill>
                <a:effectLst/>
                <a:ea typeface="+mn-ea"/>
                <a:cs typeface="+mn-cs"/>
              </a:rPr>
              <a:t>With the class review, review each criterion in the table and reflect on the 'ask yourself' column. Then discuss and have the students fill in the ‘When primary data is the better pick’ and ‘When secondary data is the better pick’ to reinforce examples of each criterion.</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284080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b="1" dirty="0"/>
          </a:p>
          <a:p>
            <a:r>
              <a:rPr lang="en-AU" sz="1600" kern="1200" dirty="0">
                <a:solidFill>
                  <a:schemeClr val="tx1"/>
                </a:solidFill>
                <a:effectLst/>
                <a:ea typeface="+mn-ea"/>
                <a:cs typeface="+mn-cs"/>
              </a:rPr>
              <a:t>The table on the previous slide continued. </a:t>
            </a:r>
          </a:p>
          <a:p>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With the class, review each of the criteria in the table and reflect on the 'ask yourself' column. Then discuss and have the students fill in the ‘When primary data is the better pick’ and ‘When secondary data is the better pick’ to reinforce examples of each criterion.</a:t>
            </a:r>
            <a:endParaRPr lang="en-AU" b="1"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718406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2571244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p>
          <a:p>
            <a:endParaRPr lang="en-AU"/>
          </a:p>
          <a:p>
            <a:r>
              <a:rPr lang="en-AU"/>
              <a:t>This template can be shared with students if presenting digitally or displayed to model the layout of a scientific poster. </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584584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 </a:t>
            </a:r>
          </a:p>
          <a:p>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p>
          <a:p>
            <a:endParaRPr lang="en-US" b="1" dirty="0"/>
          </a:p>
          <a:p>
            <a:r>
              <a:rPr lang="en-AU" dirty="0"/>
              <a:t>Think-pair-share</a:t>
            </a:r>
          </a:p>
          <a:p>
            <a:r>
              <a:rPr lang="en-AU" dirty="0"/>
              <a:t>Write down all the digital systems you use that might contribute data to your digital footprint. </a:t>
            </a:r>
          </a:p>
          <a:p>
            <a:r>
              <a:rPr lang="en-AU" b="1" dirty="0"/>
              <a:t>*CLICK*</a:t>
            </a:r>
          </a:p>
          <a:p>
            <a:r>
              <a:rPr lang="en-AU" dirty="0"/>
              <a:t>Compare student ideas with examples on the slide.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1673848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6249-E544-C695-0A08-518F0F854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40FB5-EAF6-40CE-A065-D38727E8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A329B-62C2-D2A4-3A04-111D26B7F85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Arial" panose="020B0604020202020204" pitchFamily="34" charset="0"/>
                <a:ea typeface="+mn-ea"/>
                <a:cs typeface="Arial" panose="020B0604020202020204" pitchFamily="34" charset="0"/>
              </a:rPr>
              <a:t>Sample response: B </a:t>
            </a:r>
            <a:r>
              <a:rPr lang="en-US" sz="16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Answer revealed on *CLICK*</a:t>
            </a:r>
          </a:p>
          <a:p>
            <a:endParaRPr lang="en-AU" sz="1600" kern="1200" dirty="0">
              <a:solidFill>
                <a:schemeClr val="tx1"/>
              </a:solidFill>
              <a:effectLst/>
              <a:latin typeface="Arial" panose="020B0604020202020204" pitchFamily="34" charset="0"/>
              <a:ea typeface="+mn-ea"/>
              <a:cs typeface="Arial" panose="020B0604020202020204" pitchFamily="34" charset="0"/>
            </a:endParaRPr>
          </a:p>
          <a:p>
            <a:r>
              <a:rPr lang="en-AU" sz="1600" kern="1200" dirty="0">
                <a:solidFill>
                  <a:schemeClr val="tx1"/>
                </a:solidFill>
                <a:effectLst/>
                <a:latin typeface="Arial" panose="020B0604020202020204" pitchFamily="34" charset="0"/>
                <a:ea typeface="+mn-ea"/>
                <a:cs typeface="Arial" panose="020B0604020202020204" pitchFamily="34" charset="0"/>
              </a:rPr>
              <a:t>Reason: Un-tagging and asking to make it private respects your digital footprint and shows you’re taking control of your online presence. It’s also a respectful way to handle a friend’s post that affects you.</a:t>
            </a:r>
            <a:endParaRPr lang="en-AU" dirty="0"/>
          </a:p>
        </p:txBody>
      </p:sp>
      <p:sp>
        <p:nvSpPr>
          <p:cNvPr id="4" name="Slide Number Placeholder 3">
            <a:extLst>
              <a:ext uri="{FF2B5EF4-FFF2-40B4-BE49-F238E27FC236}">
                <a16:creationId xmlns:a16="http://schemas.microsoft.com/office/drawing/2014/main" id="{9B9572EC-F04D-029A-417A-A03AFC5D7EBF}"/>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157389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00438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p>
          <a:p>
            <a:endParaRPr lang="en-US" b="1" dirty="0"/>
          </a:p>
          <a:p>
            <a:r>
              <a:rPr lang="en-US" b="0" dirty="0"/>
              <a:t>Read and discuss the quote. Students record the definitions</a:t>
            </a:r>
            <a:r>
              <a:rPr lang="en-US" b="1" dirty="0"/>
              <a:t>. *CLICK* *CLICK* *CLICK*</a:t>
            </a:r>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192753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a:t>
            </a: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US"/>
              <a:t>Ask students to read the horoscope and then get a show of hands to indicate who thinks it might be describing them.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592343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Sample response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p>
          <a:p>
            <a:r>
              <a:rPr lang="en-AU" sz="1600" kern="1200" dirty="0">
                <a:solidFill>
                  <a:schemeClr val="tx1"/>
                </a:solidFill>
                <a:effectLst/>
                <a:ea typeface="+mn-ea"/>
                <a:cs typeface="+mn-cs"/>
              </a:rPr>
              <a:t>The video says horoscopes aren’t scientific because the personality descriptions are so vague that they could match anyone.</a:t>
            </a:r>
          </a:p>
          <a:p>
            <a:r>
              <a:rPr lang="en-AU" sz="1600" kern="1200" dirty="0">
                <a:solidFill>
                  <a:schemeClr val="tx1"/>
                </a:solidFill>
                <a:effectLst/>
                <a:ea typeface="+mn-ea"/>
                <a:cs typeface="+mn-cs"/>
              </a:rPr>
              <a:t>It claims that if you hand the same horoscope to a whole class, most people still think it fits them, so the horoscope must be too general.</a:t>
            </a:r>
            <a:endParaRPr lang="en-US" b="1" dirty="0"/>
          </a:p>
          <a:p>
            <a:endParaRPr lang="en-US" u="none" dirty="0">
              <a:solidFill>
                <a:schemeClr val="tx1"/>
              </a:solidFill>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63738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a:t>
            </a:r>
            <a:endParaRPr lang="en-AU" b="1"/>
          </a:p>
          <a:p>
            <a:endParaRPr lang="en-AU" b="1"/>
          </a:p>
          <a:p>
            <a:r>
              <a:rPr lang="en-AU" b="1"/>
              <a:t>Sample response</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t>If horoscopes really reflect personality, then most students will pick the personality description written for their own star sign as the one that ‘fits them best’, far more often than they pick descriptions for other signs.</a:t>
            </a:r>
            <a:endParaRPr lang="en-AU"/>
          </a:p>
          <a:p>
            <a:r>
              <a:rPr lang="en-US"/>
              <a:t>Sample method for creating a class dataset</a:t>
            </a:r>
          </a:p>
          <a:p>
            <a:r>
              <a:rPr lang="en-US"/>
              <a:t>Prediction – students should choose their ‘correct’ description more frequently than chance (around 1 in 12).</a:t>
            </a:r>
          </a:p>
          <a:p>
            <a:r>
              <a:rPr lang="en-US"/>
              <a:t>Method – give every student all 12 zodiac personality blurbs (anonymised or shuffled).</a:t>
            </a:r>
          </a:p>
          <a:p>
            <a:r>
              <a:rPr lang="en-US"/>
              <a:t>Measurable outcome – tally how many students’ first‑choice description matches their actual star sign and compare to the expected random rate (~8 %).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18608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a:t>This slide contains animations (on </a:t>
            </a:r>
            <a:r>
              <a:rPr lang="en-US" b="1"/>
              <a:t>*CLICK*</a:t>
            </a:r>
            <a:r>
              <a:rPr lang="en-US" b="0"/>
              <a:t>)</a:t>
            </a:r>
            <a:endParaRPr lang="en-US"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a:t>Encourage students to justify each choice aloud before revealing answers. </a:t>
            </a:r>
          </a:p>
          <a:p>
            <a:endParaRPr lang="en-AU"/>
          </a:p>
          <a:p>
            <a:r>
              <a:rPr lang="en-US" b="1"/>
              <a:t>Answer key – Answers revealed on *CLICK*</a:t>
            </a:r>
          </a:p>
          <a:p>
            <a:endParaRPr lang="en-US" b="1"/>
          </a:p>
          <a:p>
            <a:r>
              <a:rPr lang="en-US"/>
              <a:t>1. Scientific inquiry aims to build </a:t>
            </a:r>
            <a:r>
              <a:rPr lang="en-US" b="1"/>
              <a:t>reliable</a:t>
            </a:r>
            <a:r>
              <a:rPr lang="en-US"/>
              <a:t> knowledge about the </a:t>
            </a:r>
            <a:r>
              <a:rPr lang="en-US" b="1"/>
              <a:t>natural</a:t>
            </a:r>
            <a:r>
              <a:rPr lang="en-US"/>
              <a:t> world.</a:t>
            </a:r>
          </a:p>
          <a:p>
            <a:r>
              <a:rPr lang="en-US"/>
              <a:t>2. Scientists collect </a:t>
            </a:r>
            <a:r>
              <a:rPr lang="en-US" b="1"/>
              <a:t>empirical</a:t>
            </a:r>
            <a:r>
              <a:rPr lang="en-US"/>
              <a:t> evidence by making careful </a:t>
            </a:r>
            <a:r>
              <a:rPr lang="en-US" b="1"/>
              <a:t>observations</a:t>
            </a:r>
            <a:r>
              <a:rPr lang="en-US"/>
              <a:t> and designing controlled </a:t>
            </a:r>
            <a:r>
              <a:rPr lang="en-US" b="1"/>
              <a:t>experiments</a:t>
            </a:r>
            <a:r>
              <a:rPr lang="en-US"/>
              <a:t>.</a:t>
            </a:r>
          </a:p>
          <a:p>
            <a:r>
              <a:rPr lang="en-US"/>
              <a:t>3. They propose testable </a:t>
            </a:r>
            <a:r>
              <a:rPr lang="en-US" b="1"/>
              <a:t>questions</a:t>
            </a:r>
            <a:r>
              <a:rPr lang="en-US"/>
              <a:t>, analyse their results, and share them with the wider scientific </a:t>
            </a:r>
            <a:r>
              <a:rPr lang="en-US" b="1"/>
              <a:t>community</a:t>
            </a:r>
            <a:r>
              <a:rPr lang="en-US"/>
              <a:t> so others can check the work.</a:t>
            </a:r>
          </a:p>
          <a:p>
            <a:r>
              <a:rPr lang="en-US"/>
              <a:t>4. Nonscientific approaches also try to explain the world, but often rely on </a:t>
            </a:r>
            <a:r>
              <a:rPr lang="en-US" b="1"/>
              <a:t>beliefs</a:t>
            </a:r>
            <a:r>
              <a:rPr lang="en-US"/>
              <a:t>, tradition or </a:t>
            </a:r>
            <a:r>
              <a:rPr lang="en-US" b="1"/>
              <a:t>intuition</a:t>
            </a:r>
            <a:r>
              <a:rPr lang="en-US"/>
              <a:t> rather than testing.</a:t>
            </a:r>
          </a:p>
          <a:p>
            <a:r>
              <a:rPr lang="en-US"/>
              <a:t>5. Because their ideas are rarely </a:t>
            </a:r>
            <a:r>
              <a:rPr lang="en-US" b="1"/>
              <a:t>revised</a:t>
            </a:r>
            <a:r>
              <a:rPr lang="en-US"/>
              <a:t> in response to new evidence, their explanations are usually less dependable.</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787256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has animations </a:t>
            </a:r>
            <a:r>
              <a:rPr lang="en-US" b="0" dirty="0"/>
              <a:t>(on </a:t>
            </a:r>
            <a:r>
              <a:rPr lang="en-US" b="1" dirty="0"/>
              <a:t>*CLICK*</a:t>
            </a:r>
            <a:r>
              <a:rPr lang="en-US" b="0" dirty="0"/>
              <a:t>)</a:t>
            </a:r>
            <a:endParaRPr lang="en-AU" dirty="0"/>
          </a:p>
          <a:p>
            <a:endParaRPr lang="en-AU" dirty="0"/>
          </a:p>
          <a:p>
            <a:r>
              <a:rPr lang="en-AU" dirty="0"/>
              <a:t>Present the slide to students and have them classify each claim based on its supporting evidence. </a:t>
            </a:r>
          </a:p>
          <a:p>
            <a:r>
              <a:rPr lang="en-AU" dirty="0"/>
              <a:t>Distinguish between a claim being ‘correct’ and the approach being scientific or non-scientific. </a:t>
            </a:r>
          </a:p>
          <a:p>
            <a:r>
              <a:rPr lang="en-AU" b="1" dirty="0"/>
              <a:t>*CLICK*</a:t>
            </a:r>
            <a:r>
              <a:rPr lang="en-AU" dirty="0"/>
              <a:t> to reveal each answer in order from top to bottom.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66680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DA78A-7F66-FC27-9115-5348A20F8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E7773-AC1B-FECF-5BE9-8797AF8CF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FD13B-E498-EAD3-BAE8-101F6287CE1B}"/>
              </a:ext>
            </a:extLst>
          </p:cNvPr>
          <p:cNvSpPr>
            <a:spLocks noGrp="1"/>
          </p:cNvSpPr>
          <p:nvPr>
            <p:ph type="body" idx="1"/>
          </p:nvPr>
        </p:nvSpPr>
        <p:spPr/>
        <p:txBody>
          <a:bodyPr/>
          <a:lstStyle/>
          <a:p>
            <a:pPr algn="l" rtl="0" fontAlgn="base"/>
            <a:r>
              <a:rPr lang="en-US" b="1" i="0" u="none" strike="noStrike" dirty="0">
                <a:solidFill>
                  <a:srgbClr val="333333"/>
                </a:solidFill>
                <a:effectLst/>
                <a:highlight>
                  <a:srgbClr val="FFFFFF"/>
                </a:highlight>
              </a:rPr>
              <a:t>Teacher notes:</a:t>
            </a:r>
          </a:p>
          <a:p>
            <a:pPr algn="l" rtl="0" fontAlgn="base"/>
            <a:endParaRPr lang="en-US" b="1" i="0" u="none" strike="noStrike" dirty="0">
              <a:solidFill>
                <a:srgbClr val="333333"/>
              </a:solidFill>
              <a:effectLst/>
              <a:highlight>
                <a:srgbClr val="FFFFFF"/>
              </a:highlight>
            </a:endParaRPr>
          </a:p>
          <a:p>
            <a:pPr algn="l" rtl="0" fontAlgn="base"/>
            <a:r>
              <a:rPr lang="en-US" b="0" i="0" u="none" strike="noStrike" dirty="0">
                <a:solidFill>
                  <a:srgbClr val="333333"/>
                </a:solidFill>
                <a:effectLst/>
                <a:highlight>
                  <a:srgbClr val="FFFFFF"/>
                </a:highlight>
              </a:rPr>
              <a:t>Observations: These are the facts or data that you gather through your senses or scientific instruments. Observations are objective and can be measured or quantified. For example, noticing that a plant's leaves are turning yellow is an observation.</a:t>
            </a:r>
          </a:p>
          <a:p>
            <a:pPr algn="l" rtl="0" fontAlgn="base"/>
            <a:endParaRPr lang="en-US" b="0" i="0" u="none" strike="noStrike" dirty="0">
              <a:solidFill>
                <a:srgbClr val="333333"/>
              </a:solidFill>
              <a:effectLst/>
              <a:highlight>
                <a:srgbClr val="FFFFFF"/>
              </a:highlight>
            </a:endParaRPr>
          </a:p>
          <a:p>
            <a:r>
              <a:rPr lang="en-US" b="0" i="0" u="none" strike="noStrike" dirty="0">
                <a:solidFill>
                  <a:srgbClr val="333333"/>
                </a:solidFill>
                <a:effectLst/>
                <a:highlight>
                  <a:srgbClr val="FFFFFF"/>
                </a:highlight>
              </a:rPr>
              <a:t>Inferences: </a:t>
            </a:r>
            <a:r>
              <a:rPr lang="en-AU" sz="1600" kern="1200" dirty="0">
                <a:solidFill>
                  <a:schemeClr val="tx1"/>
                </a:solidFill>
                <a:effectLst/>
                <a:highlight>
                  <a:srgbClr val="FFFFFF"/>
                </a:highlight>
                <a:latin typeface="Arial" panose="020B0604020202020204" pitchFamily="34" charset="0"/>
                <a:ea typeface="+mn-ea"/>
                <a:cs typeface="Arial" panose="020B0604020202020204" pitchFamily="34" charset="0"/>
              </a:rPr>
              <a:t>An inference is an explanation you make based on your observations and prior knowledge. Inferences involve reasoning, and they go beyond what you can directly see. For example, you might infer that a plant isn’t getting enough water because its leaves are yellow.</a:t>
            </a:r>
          </a:p>
          <a:p>
            <a:pPr>
              <a:lnSpc>
                <a:spcPct val="150000"/>
              </a:lnSpc>
              <a:spcBef>
                <a:spcPts val="1200"/>
              </a:spcBef>
              <a:spcAft>
                <a:spcPts val="600"/>
              </a:spcAft>
            </a:pPr>
            <a:endParaRPr lang="en-US" sz="1600" b="0" kern="12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4B67D7-1589-539A-D33B-CCFC0DB6DC56}"/>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885132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500D-6C5A-6B7F-1F0C-C9012670C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A1F31-EE6B-7069-8293-756A1D9DE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A0149-7E25-7BE5-F3F8-C087BDE383D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a:t>
            </a:r>
            <a:endParaRPr lang="en-US" dirty="0"/>
          </a:p>
          <a:p>
            <a:endParaRPr lang="en-US" dirty="0"/>
          </a:p>
          <a:p>
            <a:r>
              <a:rPr lang="en-US" dirty="0"/>
              <a:t>Checkpoint: Why do scientists use objective observation and empirical evidence to discover and test knowledge about the natural world?</a:t>
            </a:r>
          </a:p>
          <a:p>
            <a:endParaRPr lang="en-US" dirty="0"/>
          </a:p>
          <a:p>
            <a:r>
              <a:rPr lang="en-US" dirty="0"/>
              <a:t>Sample response</a:t>
            </a:r>
          </a:p>
          <a:p>
            <a:endParaRPr lang="en-US" dirty="0"/>
          </a:p>
          <a:p>
            <a:r>
              <a:rPr lang="en-US" dirty="0"/>
              <a:t>Scientists rely on objective observation and empirical evidence because these are the most trustworthy ways to build knowledge about the natural world. </a:t>
            </a:r>
          </a:p>
          <a:p>
            <a:pPr marL="285750" indent="-285750">
              <a:buFont typeface="Arial" panose="020B0604020202020204" pitchFamily="34" charset="0"/>
              <a:buChar char="•"/>
            </a:pPr>
            <a:r>
              <a:rPr lang="en-US" dirty="0"/>
              <a:t>An objective observation is something that anyone can see or measure in the same way, under different conditions, so it avoids personal bias. </a:t>
            </a:r>
          </a:p>
          <a:p>
            <a:pPr marL="285750" indent="-285750">
              <a:buFont typeface="Arial" panose="020B0604020202020204" pitchFamily="34" charset="0"/>
              <a:buChar char="•"/>
            </a:pPr>
            <a:r>
              <a:rPr lang="en-US" dirty="0"/>
              <a:t>Empirical evidence is information collected directly through careful observation or experimentation, which means the data can be checked and repeated by other scientists. </a:t>
            </a:r>
          </a:p>
          <a:p>
            <a:r>
              <a:rPr lang="en-US" dirty="0"/>
              <a:t>When evidence is both objective and empirical, results can be tested and replicated, helping scientists decide whether a hypothesis should be accepted, revised or rejected.</a:t>
            </a:r>
          </a:p>
          <a:p>
            <a:endParaRPr lang="en-AU" dirty="0"/>
          </a:p>
        </p:txBody>
      </p:sp>
      <p:sp>
        <p:nvSpPr>
          <p:cNvPr id="4" name="Slide Number Placeholder 3">
            <a:extLst>
              <a:ext uri="{FF2B5EF4-FFF2-40B4-BE49-F238E27FC236}">
                <a16:creationId xmlns:a16="http://schemas.microsoft.com/office/drawing/2014/main" id="{1E324B4D-1301-2693-025C-C326147012BE}"/>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899988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p>
          <a:p>
            <a:endParaRPr lang="en-US" b="1" dirty="0"/>
          </a:p>
          <a:p>
            <a:r>
              <a:rPr lang="en-AU" b="0" dirty="0"/>
              <a:t>Show the NESA definition, highlighting the different types of models</a:t>
            </a:r>
          </a:p>
          <a:p>
            <a:pPr marL="285750" indent="-285750">
              <a:buFont typeface="Arial" panose="020B0604020202020204" pitchFamily="34" charset="0"/>
              <a:buChar char="•"/>
            </a:pPr>
            <a:r>
              <a:rPr lang="en-AU" b="0" dirty="0"/>
              <a:t>The first definition is a more general definition of models as used across mathematics, TAS and science courses.</a:t>
            </a:r>
          </a:p>
          <a:p>
            <a:pPr marL="0" indent="0">
              <a:buFont typeface="Arial" panose="020B0604020202020204" pitchFamily="34" charset="0"/>
              <a:buNone/>
            </a:pPr>
            <a:r>
              <a:rPr lang="en-AU" b="1" dirty="0"/>
              <a:t>*CLICK*</a:t>
            </a:r>
          </a:p>
          <a:p>
            <a:pPr marL="285750" indent="-285750">
              <a:buFont typeface="Arial" panose="020B0604020202020204" pitchFamily="34" charset="0"/>
              <a:buChar char="•"/>
            </a:pPr>
            <a:r>
              <a:rPr lang="en-AU" b="0" dirty="0"/>
              <a:t>The next definition specifically defines scientific models.</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5640792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CA485-2256-D0EC-8DAC-87C9333A0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C745A-3729-8586-5E8B-E50D4CE97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D3EE5-9960-E83A-ADFB-D448371056C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Here are some examples of physical models. They may be static or dynamic. </a:t>
            </a:r>
          </a:p>
        </p:txBody>
      </p:sp>
      <p:sp>
        <p:nvSpPr>
          <p:cNvPr id="4" name="Slide Number Placeholder 3">
            <a:extLst>
              <a:ext uri="{FF2B5EF4-FFF2-40B4-BE49-F238E27FC236}">
                <a16:creationId xmlns:a16="http://schemas.microsoft.com/office/drawing/2014/main" id="{C5A2208C-67E6-A24D-2183-4484E59093E4}"/>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420926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0AAB0-ED0F-8A18-43E3-1F2D3DB3B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42D4A-DB89-8677-F784-A94755B94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E0046-554E-F8B4-96CC-1FC82EDAFD9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Conceptual models show how things work</a:t>
            </a:r>
          </a:p>
        </p:txBody>
      </p:sp>
      <p:sp>
        <p:nvSpPr>
          <p:cNvPr id="4" name="Slide Number Placeholder 3">
            <a:extLst>
              <a:ext uri="{FF2B5EF4-FFF2-40B4-BE49-F238E27FC236}">
                <a16:creationId xmlns:a16="http://schemas.microsoft.com/office/drawing/2014/main" id="{26717A3B-61FD-5664-4411-A7C1CBE9EBF5}"/>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2523733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9C5C0-AF62-CCD6-0426-D9D64296F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B5531-E00E-FE0A-C252-B52003EDC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FD6CB-93A9-0B03-3596-6D22F7378D8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Mathematical models can be predictive or explanatory</a:t>
            </a:r>
          </a:p>
          <a:p>
            <a:r>
              <a:rPr lang="en-AU" dirty="0">
                <a:latin typeface="Arial" panose="020B0604020202020204" pitchFamily="34" charset="0"/>
                <a:cs typeface="Arial" panose="020B0604020202020204" pitchFamily="34" charset="0"/>
              </a:rPr>
              <a:t>For example, F = ma can be used to predict the acceleration of a mass when a force is applied.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Newton’s law of gravitation </a:t>
            </a:r>
            <a:r>
              <a:rPr lang="en-US" dirty="0">
                <a:latin typeface="Arial" panose="020B0604020202020204" pitchFamily="34" charset="0"/>
                <a:cs typeface="Arial" panose="020B0604020202020204" pitchFamily="34" charset="0"/>
              </a:rPr>
              <a:t>explains the orbital motion of the planets in the solar system.</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39B347-E0D7-204A-FFCB-E5E610BBCF9C}"/>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2407837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D4E13-077C-A1AD-E123-44CEFC8AF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EF7F1-3EC1-2420-5723-3FAD62B28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BBEE3-5BCB-415E-E8DF-3FB0CBE7836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Molecular models and food webs can outline the main features. </a:t>
            </a:r>
          </a:p>
          <a:p>
            <a:r>
              <a:rPr lang="en-AU" b="1">
                <a:latin typeface="Arial" panose="020B0604020202020204" pitchFamily="34" charset="0"/>
                <a:cs typeface="Arial" panose="020B0604020202020204" pitchFamily="34" charset="0"/>
              </a:rPr>
              <a:t>Note</a:t>
            </a:r>
            <a:r>
              <a:rPr lang="en-AU">
                <a:latin typeface="Arial" panose="020B0604020202020204" pitchFamily="34" charset="0"/>
                <a:cs typeface="Arial" panose="020B0604020202020204" pitchFamily="34" charset="0"/>
              </a:rPr>
              <a:t> the deliberate inclusion of the molecular models again. This is to emphasise that these categories are not mutually exclusive.</a:t>
            </a:r>
          </a:p>
        </p:txBody>
      </p:sp>
      <p:sp>
        <p:nvSpPr>
          <p:cNvPr id="4" name="Slide Number Placeholder 3">
            <a:extLst>
              <a:ext uri="{FF2B5EF4-FFF2-40B4-BE49-F238E27FC236}">
                <a16:creationId xmlns:a16="http://schemas.microsoft.com/office/drawing/2014/main" id="{1473FFFE-E32B-586B-A5F5-143DC5EC6848}"/>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7147446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5927C-F96D-2C71-EFE8-FB961DDA5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DD409-B34F-E81F-D22E-7BE8BC362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D632C-0435-99CD-502A-82CB0655894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Bohr’s model explains many of the behaviours of electrons.</a:t>
            </a:r>
          </a:p>
          <a:p>
            <a:endParaRPr lang="en-AU" b="0">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Plate tectonics explains much </a:t>
            </a:r>
            <a:r>
              <a:rPr lang="en-AU">
                <a:latin typeface="Arial" panose="020B0604020202020204" pitchFamily="34" charset="0"/>
                <a:cs typeface="Arial" panose="020B0604020202020204" pitchFamily="34" charset="0"/>
              </a:rPr>
              <a:t>of the geological activity, including earthquakes</a:t>
            </a:r>
            <a:r>
              <a:rPr lang="en-AU" b="0">
                <a:latin typeface="Arial" panose="020B0604020202020204" pitchFamily="34" charset="0"/>
                <a:cs typeface="Arial" panose="020B0604020202020204" pitchFamily="34" charset="0"/>
              </a:rPr>
              <a:t>.</a:t>
            </a:r>
          </a:p>
          <a:p>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BB4F387-AA91-97C8-2883-7EA6CA04DD7E}"/>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4820441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31977-8D64-D7D3-65C0-BBCEC8641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2CC2D-8F9E-B817-218F-109AD2078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5F40B-D507-9FF5-23B2-BB70B068D08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Weather forecasting is a clear example of the use of predictive computer models.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Epidemiologists use predictive models to predict the spread of disease.</a:t>
            </a:r>
          </a:p>
        </p:txBody>
      </p:sp>
      <p:sp>
        <p:nvSpPr>
          <p:cNvPr id="4" name="Slide Number Placeholder 3">
            <a:extLst>
              <a:ext uri="{FF2B5EF4-FFF2-40B4-BE49-F238E27FC236}">
                <a16:creationId xmlns:a16="http://schemas.microsoft.com/office/drawing/2014/main" id="{08177248-888F-4E02-40D2-6CDC5B82B41C}"/>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121967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7EDC-FFF2-7B1C-A1AF-210EDEA99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C56D5-B2C2-B066-44AE-6A564EEFA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E3085-6E28-D4C3-1D39-1535A8C919D8}"/>
              </a:ext>
            </a:extLst>
          </p:cNvPr>
          <p:cNvSpPr>
            <a:spLocks noGrp="1"/>
          </p:cNvSpPr>
          <p:nvPr>
            <p:ph type="body" idx="1"/>
          </p:nvPr>
        </p:nvSpPr>
        <p:spPr/>
        <p:txBody>
          <a:bodyPr/>
          <a:lstStyle/>
          <a:p>
            <a:pPr algn="l" rtl="0" fontAlgn="base"/>
            <a:r>
              <a:rPr lang="en-AU" b="1" i="0" u="none" strike="noStrike" dirty="0">
                <a:solidFill>
                  <a:srgbClr val="333333"/>
                </a:solidFill>
                <a:effectLst/>
                <a:highlight>
                  <a:srgbClr val="FFFFFF"/>
                </a:highlight>
              </a:rPr>
              <a:t>Teacher notes:</a:t>
            </a:r>
          </a:p>
          <a:p>
            <a:pPr algn="l" rtl="0" fontAlgn="base"/>
            <a:endParaRPr lang="en-AU" b="0" i="0" u="none" strike="noStrike" dirty="0">
              <a:solidFill>
                <a:srgbClr val="333333"/>
              </a:solidFill>
              <a:effectLst/>
              <a:highlight>
                <a:srgbClr val="FFFFFF"/>
              </a:highlight>
            </a:endParaRPr>
          </a:p>
          <a:p>
            <a:pPr algn="l" rtl="0" fontAlgn="base"/>
            <a:r>
              <a:rPr lang="en-AU" b="0" i="0" u="none" strike="noStrike" dirty="0">
                <a:solidFill>
                  <a:srgbClr val="333333"/>
                </a:solidFill>
                <a:effectLst/>
                <a:highlight>
                  <a:srgbClr val="FFFFFF"/>
                </a:highlight>
              </a:rPr>
              <a:t>Frayer diagrams are graphic organisers that help students develop or deepen awareness of unfamiliar concepts through defining the term and identifying examples and non-examples. They:</a:t>
            </a:r>
            <a:r>
              <a:rPr lang="en-US" b="0" i="0" dirty="0">
                <a:solidFill>
                  <a:srgbClr val="444444"/>
                </a:solidFill>
                <a:effectLst/>
                <a:highlight>
                  <a:srgbClr val="F5F5F5"/>
                </a:highlight>
              </a:rPr>
              <a:t>​</a:t>
            </a:r>
            <a:endParaRPr lang="en-US"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600" b="0" i="0" u="none" strike="noStrike" dirty="0">
                <a:solidFill>
                  <a:srgbClr val="3D3D3D"/>
                </a:solidFill>
                <a:effectLst/>
                <a:highlight>
                  <a:srgbClr val="FFFFFF"/>
                </a:highlight>
              </a:rPr>
              <a:t>support educators in introducing new words or concepts in the classroom</a:t>
            </a:r>
            <a:r>
              <a:rPr lang="en-US" sz="1600" b="0" i="0" dirty="0">
                <a:solidFill>
                  <a:srgbClr val="444444"/>
                </a:solidFill>
                <a:effectLst/>
                <a:highlight>
                  <a:srgbClr val="F5F5F5"/>
                </a:highlight>
              </a:rPr>
              <a:t>​</a:t>
            </a:r>
            <a:endParaRPr lang="en-US" sz="16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600" b="0" i="0" u="none" strike="noStrike" dirty="0">
                <a:solidFill>
                  <a:srgbClr val="3D3D3D"/>
                </a:solidFill>
                <a:effectLst/>
                <a:highlight>
                  <a:srgbClr val="FFFFFF"/>
                </a:highlight>
              </a:rPr>
              <a:t>activate students' prior knowledge of a topic and clarify potential misconceptions</a:t>
            </a:r>
            <a:r>
              <a:rPr lang="en-US" sz="1600" b="0" i="0" dirty="0">
                <a:solidFill>
                  <a:srgbClr val="444444"/>
                </a:solidFill>
                <a:effectLst/>
                <a:highlight>
                  <a:srgbClr val="F5F5F5"/>
                </a:highlight>
              </a:rPr>
              <a:t>​</a:t>
            </a:r>
            <a:endParaRPr lang="en-US" sz="16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600" b="0" i="0" u="none" strike="noStrike" dirty="0">
                <a:solidFill>
                  <a:srgbClr val="3D3D3D"/>
                </a:solidFill>
                <a:effectLst/>
                <a:highlight>
                  <a:srgbClr val="FFFFFF"/>
                </a:highlight>
              </a:rPr>
              <a:t>model what a deep understanding of a term entails.</a:t>
            </a:r>
            <a:r>
              <a:rPr lang="en-US" sz="1600" b="0" i="0" dirty="0">
                <a:solidFill>
                  <a:srgbClr val="444444"/>
                </a:solidFill>
                <a:effectLst/>
                <a:highlight>
                  <a:srgbClr val="F5F5F5"/>
                </a:highlight>
              </a:rPr>
              <a:t>​</a:t>
            </a:r>
            <a:endParaRPr lang="en-US" sz="1600" b="0" i="0" dirty="0">
              <a:solidFill>
                <a:srgbClr val="444444"/>
              </a:solidFill>
              <a:effectLst/>
              <a:highlight>
                <a:srgbClr val="F5F5F5"/>
              </a:highlight>
              <a:latin typeface="Arial" panose="020B0604020202020204" pitchFamily="34" charset="0"/>
            </a:endParaRPr>
          </a:p>
          <a:p>
            <a:endParaRPr lang="en-AU" dirty="0"/>
          </a:p>
          <a:p>
            <a:endParaRPr lang="en-AU" dirty="0"/>
          </a:p>
        </p:txBody>
      </p:sp>
      <p:sp>
        <p:nvSpPr>
          <p:cNvPr id="4" name="Slide Number Placeholder 3">
            <a:extLst>
              <a:ext uri="{FF2B5EF4-FFF2-40B4-BE49-F238E27FC236}">
                <a16:creationId xmlns:a16="http://schemas.microsoft.com/office/drawing/2014/main" id="{943BEEDD-AD1E-4C92-E835-DC993E329FC3}"/>
              </a:ext>
            </a:extLst>
          </p:cNvPr>
          <p:cNvSpPr>
            <a:spLocks noGrp="1"/>
          </p:cNvSpPr>
          <p:nvPr>
            <p:ph type="sldNum" sz="quarter" idx="5"/>
          </p:nvPr>
        </p:nvSpPr>
        <p:spPr/>
        <p:txBody>
          <a:bodyPr/>
          <a:lstStyle/>
          <a:p>
            <a:fld id="{B07158C4-A119-4B78-9DE8-A50001BC31DC}" type="slidenum">
              <a:rPr lang="en-AU" smtClean="0"/>
              <a:pPr/>
              <a:t>69</a:t>
            </a:fld>
            <a:endParaRPr lang="en-AU" dirty="0"/>
          </a:p>
        </p:txBody>
      </p:sp>
    </p:spTree>
    <p:extLst>
      <p:ext uri="{BB962C8B-B14F-4D97-AF65-F5344CB8AC3E}">
        <p14:creationId xmlns:p14="http://schemas.microsoft.com/office/powerpoint/2010/main" val="373051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2DCFE-B796-D566-3F65-36F6C319F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06813-2B6E-74EB-0837-5840C4E1B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95312-05F8-763E-DAA5-B872A53F8078}"/>
              </a:ext>
            </a:extLst>
          </p:cNvPr>
          <p:cNvSpPr>
            <a:spLocks noGrp="1"/>
          </p:cNvSpPr>
          <p:nvPr>
            <p:ph type="body" idx="1"/>
          </p:nvPr>
        </p:nvSpPr>
        <p:spPr/>
        <p:txBody>
          <a:bodyPr/>
          <a:lstStyle/>
          <a:p>
            <a:pPr algn="l" rtl="0" fontAlgn="base"/>
            <a:r>
              <a:rPr lang="en-AU" b="1" i="0" u="none" strike="noStrike" dirty="0">
                <a:solidFill>
                  <a:srgbClr val="333333"/>
                </a:solidFill>
                <a:effectLst/>
                <a:highlight>
                  <a:srgbClr val="FFFFFF"/>
                </a:highlight>
              </a:rPr>
              <a:t>Teacher notes:</a:t>
            </a:r>
          </a:p>
          <a:p>
            <a:pPr algn="l" rtl="0" fontAlgn="base"/>
            <a:endParaRPr lang="en-AU" b="0" i="0" u="none" strike="noStrike" dirty="0">
              <a:solidFill>
                <a:srgbClr val="333333"/>
              </a:solidFill>
              <a:effectLst/>
              <a:highlight>
                <a:srgbClr val="FFFFFF"/>
              </a:highlight>
            </a:endParaRPr>
          </a:p>
          <a:p>
            <a:pPr algn="l" rtl="0" fontAlgn="base"/>
            <a:r>
              <a:rPr lang="en-GB" b="0" i="0" u="none" strike="noStrike" dirty="0">
                <a:solidFill>
                  <a:srgbClr val="333333"/>
                </a:solidFill>
                <a:effectLst/>
                <a:highlight>
                  <a:srgbClr val="FFFFFF"/>
                </a:highlight>
              </a:rPr>
              <a:t>Ask students to make 3 observations, 3 related inferences, and pose a question about something they wonder.</a:t>
            </a:r>
          </a:p>
          <a:p>
            <a:pPr algn="l" rtl="0" fontAlgn="base"/>
            <a:endParaRPr lang="en-GB" b="0" i="0" u="none" strike="noStrike" dirty="0">
              <a:solidFill>
                <a:srgbClr val="333333"/>
              </a:solidFill>
              <a:effectLst/>
              <a:highlight>
                <a:srgbClr val="FFFFFF"/>
              </a:highlight>
            </a:endParaRPr>
          </a:p>
          <a:p>
            <a:pPr algn="l" rtl="0" fontAlgn="base"/>
            <a:r>
              <a:rPr lang="en-GB" b="1" i="0" u="none" strike="noStrike" dirty="0">
                <a:solidFill>
                  <a:srgbClr val="333333"/>
                </a:solidFill>
                <a:effectLst/>
                <a:highlight>
                  <a:srgbClr val="FFFFFF"/>
                </a:highlight>
              </a:rPr>
              <a:t>Sample response</a:t>
            </a:r>
          </a:p>
          <a:p>
            <a:pPr algn="l" rtl="0" fontAlgn="base"/>
            <a:endParaRPr lang="en-GB" sz="1800" b="0" i="0" u="none" strike="noStrike" dirty="0">
              <a:solidFill>
                <a:srgbClr val="333333"/>
              </a:solidFill>
              <a:effectLst/>
              <a:highlight>
                <a:srgbClr val="FFFFFF"/>
              </a:highlight>
            </a:endParaRPr>
          </a:p>
          <a:p>
            <a:pPr algn="l" rtl="0" fontAlgn="base"/>
            <a:r>
              <a:rPr lang="en-GB" sz="1800" b="0" i="0" u="none" strike="noStrike" dirty="0">
                <a:solidFill>
                  <a:srgbClr val="333333"/>
                </a:solidFill>
                <a:effectLst/>
                <a:highlight>
                  <a:srgbClr val="FFFFFF"/>
                </a:highlight>
              </a:rPr>
              <a:t>Observation:  The red flowers in the shade are shorter than the others</a:t>
            </a:r>
          </a:p>
          <a:p>
            <a:pPr algn="l" rtl="0" fontAlgn="base"/>
            <a:r>
              <a:rPr lang="en-GB" sz="1800" b="0" i="0" u="none" strike="noStrike" dirty="0">
                <a:solidFill>
                  <a:srgbClr val="333333"/>
                </a:solidFill>
                <a:effectLst/>
                <a:highlight>
                  <a:srgbClr val="FFFFFF"/>
                </a:highlight>
              </a:rPr>
              <a:t>Inference:      Light affects the growth of red flowers</a:t>
            </a:r>
          </a:p>
          <a:p>
            <a:pPr algn="l" rtl="0" fontAlgn="base"/>
            <a:r>
              <a:rPr lang="en-GB" sz="1800" b="0" i="0" u="none" strike="noStrike" dirty="0">
                <a:solidFill>
                  <a:srgbClr val="333333"/>
                </a:solidFill>
                <a:effectLst/>
                <a:highlight>
                  <a:srgbClr val="FFFFFF"/>
                </a:highlight>
              </a:rPr>
              <a:t>Question.    </a:t>
            </a:r>
            <a:r>
              <a:rPr lang="en-AU" sz="1800" b="0" i="0" u="none" strike="noStrike" dirty="0">
                <a:solidFill>
                  <a:srgbClr val="333333"/>
                </a:solidFill>
                <a:effectLst/>
                <a:highlight>
                  <a:srgbClr val="FFFFFF"/>
                </a:highlight>
              </a:rPr>
              <a:t>Why are the orange flowers leaning to the left?</a:t>
            </a:r>
            <a:endParaRPr lang="en-US" sz="1800" b="0" i="0" dirty="0">
              <a:solidFill>
                <a:srgbClr val="444444"/>
              </a:solidFill>
              <a:effectLst/>
              <a:highlight>
                <a:srgbClr val="F5F5F5"/>
              </a:highlight>
              <a:latin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860AC8A8-ED46-8D96-C05C-E603754AA3CB}"/>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841505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3A5D-D39F-6324-CA09-69AAC5AD4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86880-7421-37D6-D63C-54AF6EE6D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0E01F-758F-8710-1FB6-7C4488A94DC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mn-ea"/>
                <a:cs typeface="Arial" panose="020B0604020202020204" pitchFamily="34" charset="0"/>
              </a:rPr>
              <a:t>Teacher notes:</a:t>
            </a:r>
          </a:p>
          <a:p>
            <a:pPr algn="l" rtl="0" fontAlgn="base"/>
            <a:endParaRPr lang="en-AU" b="0" i="0" u="none" strike="noStrike" dirty="0">
              <a:solidFill>
                <a:srgbClr val="333333"/>
              </a:solidFill>
              <a:effectLst/>
              <a:highlight>
                <a:srgbClr val="FFFFFF"/>
              </a:highlight>
            </a:endParaRPr>
          </a:p>
          <a:p>
            <a:pPr algn="l" rtl="0" fontAlgn="base"/>
            <a:r>
              <a:rPr lang="en-AU" b="0" i="0" u="none" strike="noStrike" dirty="0">
                <a:solidFill>
                  <a:srgbClr val="333333"/>
                </a:solidFill>
                <a:effectLst/>
                <a:highlight>
                  <a:srgbClr val="FFFFFF"/>
                </a:highlight>
              </a:rPr>
              <a:t>Sample responses for Frayer diagram for scientific models.</a:t>
            </a:r>
            <a:endParaRPr lang="en-US" sz="1800" b="0" i="0" dirty="0">
              <a:solidFill>
                <a:srgbClr val="444444"/>
              </a:solidFill>
              <a:effectLst/>
              <a:highlight>
                <a:srgbClr val="FFFFFF"/>
              </a:highlight>
              <a:latin typeface="Arial" panose="020B0604020202020204" pitchFamily="34" charset="0"/>
            </a:endParaRPr>
          </a:p>
          <a:p>
            <a:endParaRPr lang="en-AU" dirty="0">
              <a:highlight>
                <a:srgbClr val="FFFFFF"/>
              </a:highlight>
            </a:endParaRPr>
          </a:p>
        </p:txBody>
      </p:sp>
      <p:sp>
        <p:nvSpPr>
          <p:cNvPr id="4" name="Slide Number Placeholder 3">
            <a:extLst>
              <a:ext uri="{FF2B5EF4-FFF2-40B4-BE49-F238E27FC236}">
                <a16:creationId xmlns:a16="http://schemas.microsoft.com/office/drawing/2014/main" id="{EC75C6D4-DAD9-2108-D44A-8C8B7994B189}"/>
              </a:ext>
            </a:extLst>
          </p:cNvPr>
          <p:cNvSpPr>
            <a:spLocks noGrp="1"/>
          </p:cNvSpPr>
          <p:nvPr>
            <p:ph type="sldNum" sz="quarter" idx="5"/>
          </p:nvPr>
        </p:nvSpPr>
        <p:spPr/>
        <p:txBody>
          <a:bodyPr/>
          <a:lstStyle/>
          <a:p>
            <a:fld id="{B07158C4-A119-4B78-9DE8-A50001BC31DC}" type="slidenum">
              <a:rPr lang="en-AU" smtClean="0"/>
              <a:pPr/>
              <a:t>70</a:t>
            </a:fld>
            <a:endParaRPr lang="en-AU" dirty="0"/>
          </a:p>
        </p:txBody>
      </p:sp>
    </p:spTree>
    <p:extLst>
      <p:ext uri="{BB962C8B-B14F-4D97-AF65-F5344CB8AC3E}">
        <p14:creationId xmlns:p14="http://schemas.microsoft.com/office/powerpoint/2010/main" val="3387571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1C679-0790-B179-6649-C1237504E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A0C93-168A-CCA3-670C-4F22F21D9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07D50-2868-2435-96D5-063F9C761ED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Display this slide and the next while students complete the Student resource —limitations of models in TRB2.</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For each slide, ask students to identify the model property, describe what the model does well (strengths), and identify its limitations.</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Sample response</a:t>
            </a:r>
          </a:p>
          <a:p>
            <a:endParaRPr lang="en-AU" b="1" dirty="0">
              <a:latin typeface="Arial" panose="020B0604020202020204" pitchFamily="34" charset="0"/>
              <a:cs typeface="Arial" panose="020B0604020202020204" pitchFamily="34" charset="0"/>
            </a:endParaRPr>
          </a:p>
          <a:p>
            <a:r>
              <a:rPr lang="en-AU" sz="1600" kern="1200" dirty="0">
                <a:solidFill>
                  <a:schemeClr val="tx1"/>
                </a:solidFill>
                <a:effectLst/>
                <a:ea typeface="+mn-ea"/>
                <a:cs typeface="+mn-cs"/>
              </a:rPr>
              <a:t>Model 1 is purely descriptive and offers limited insight into explaining or predicting significant phenomena.</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Property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Descriptive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r>
              <a:rPr lang="en-AU" sz="1600" b="1" kern="1200" dirty="0">
                <a:solidFill>
                  <a:schemeClr val="tx1"/>
                </a:solidFill>
                <a:effectLst/>
                <a:ea typeface="+mn-ea"/>
                <a:cs typeface="+mn-cs"/>
              </a:rPr>
              <a:t>Strengths</a:t>
            </a:r>
          </a:p>
          <a:p>
            <a:r>
              <a:rPr lang="en-AU" sz="1600" i="1" kern="1200" dirty="0">
                <a:solidFill>
                  <a:schemeClr val="tx1"/>
                </a:solidFill>
                <a:effectLst/>
                <a:ea typeface="+mn-ea"/>
                <a:cs typeface="+mn-cs"/>
              </a:rPr>
              <a:t>What essential features or parts of the phenomenon/system does this model show?</a:t>
            </a:r>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It shows the order and relative size of each planet.</a:t>
            </a:r>
          </a:p>
          <a:p>
            <a:endParaRPr lang="en-AU" sz="1600" kern="1200" dirty="0">
              <a:solidFill>
                <a:schemeClr val="tx1"/>
              </a:solidFill>
              <a:effectLst/>
              <a:ea typeface="+mn-ea"/>
              <a:cs typeface="+mn-cs"/>
            </a:endParaRPr>
          </a:p>
          <a:p>
            <a:r>
              <a:rPr lang="en-AU" sz="1600" b="1" kern="1200" dirty="0">
                <a:solidFill>
                  <a:schemeClr val="tx1"/>
                </a:solidFill>
                <a:effectLst/>
                <a:ea typeface="+mn-ea"/>
                <a:cs typeface="+mn-cs"/>
              </a:rPr>
              <a:t>Limitations</a:t>
            </a:r>
            <a:endParaRPr lang="en-AU" sz="1600" kern="1200" dirty="0">
              <a:solidFill>
                <a:schemeClr val="tx1"/>
              </a:solidFill>
              <a:effectLst/>
              <a:ea typeface="+mn-ea"/>
              <a:cs typeface="+mn-cs"/>
            </a:endParaRPr>
          </a:p>
          <a:p>
            <a:r>
              <a:rPr lang="en-AU" sz="1600" i="1" kern="1200" dirty="0">
                <a:solidFill>
                  <a:schemeClr val="tx1"/>
                </a:solidFill>
                <a:effectLst/>
                <a:ea typeface="+mn-ea"/>
                <a:cs typeface="+mn-cs"/>
              </a:rPr>
              <a:t>What features or details of the real system are missing or oversimplified?</a:t>
            </a:r>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It does not show the relative distances between planets or describe their orbital motion.</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5876D1-5264-22DB-10B0-2C32812CE337}"/>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2230641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F91D8-C110-9094-64CE-8EE5ACBD4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9D686-C3DA-DEEE-D52A-6CF81C0B0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029A3-1A03-BB06-C029-B0505AC958E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Display this slide and the next while students complete the Student resource —limitations of models in TRB2.</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For each slide, ask students to identify the model property, describe what the model does well (strengths), and identify its limitations.</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Sample response</a:t>
            </a:r>
          </a:p>
          <a:p>
            <a:endParaRPr lang="en-AU" b="1" dirty="0">
              <a:latin typeface="Arial" panose="020B0604020202020204" pitchFamily="34" charset="0"/>
              <a:cs typeface="Arial" panose="020B0604020202020204" pitchFamily="34" charset="0"/>
            </a:endParaRPr>
          </a:p>
          <a:p>
            <a:r>
              <a:rPr lang="en-AU" sz="1600" kern="1200" dirty="0">
                <a:solidFill>
                  <a:schemeClr val="tx1"/>
                </a:solidFill>
                <a:effectLst/>
                <a:ea typeface="+mn-ea"/>
                <a:cs typeface="+mn-cs"/>
              </a:rPr>
              <a:t>Model 2 is purely descriptive and offers limited explanatory or predictive power.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Property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Descriptive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r>
              <a:rPr lang="en-AU" sz="1600" b="1" kern="1200" dirty="0">
                <a:solidFill>
                  <a:schemeClr val="tx1"/>
                </a:solidFill>
                <a:effectLst/>
                <a:ea typeface="+mn-ea"/>
                <a:cs typeface="+mn-cs"/>
              </a:rPr>
              <a:t>Strengths</a:t>
            </a:r>
          </a:p>
          <a:p>
            <a:r>
              <a:rPr lang="en-AU" sz="1600" i="1" kern="1200" dirty="0">
                <a:solidFill>
                  <a:schemeClr val="tx1"/>
                </a:solidFill>
                <a:effectLst/>
                <a:ea typeface="+mn-ea"/>
                <a:cs typeface="+mn-cs"/>
              </a:rPr>
              <a:t>What essential features or parts of the phenomenon/system does this model show?</a:t>
            </a:r>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The model describes both the relative sizes and the distances between planets.</a:t>
            </a:r>
          </a:p>
          <a:p>
            <a:endParaRPr lang="en-AU" sz="1600" kern="1200" dirty="0">
              <a:solidFill>
                <a:schemeClr val="tx1"/>
              </a:solidFill>
              <a:effectLst/>
              <a:ea typeface="+mn-ea"/>
              <a:cs typeface="+mn-cs"/>
            </a:endParaRPr>
          </a:p>
          <a:p>
            <a:r>
              <a:rPr lang="en-AU" sz="1600" b="1" kern="1200" dirty="0">
                <a:solidFill>
                  <a:schemeClr val="tx1"/>
                </a:solidFill>
                <a:effectLst/>
                <a:ea typeface="+mn-ea"/>
                <a:cs typeface="+mn-cs"/>
              </a:rPr>
              <a:t>Limitations</a:t>
            </a:r>
            <a:endParaRPr lang="en-AU" sz="1600" kern="1200" dirty="0">
              <a:solidFill>
                <a:schemeClr val="tx1"/>
              </a:solidFill>
              <a:effectLst/>
              <a:ea typeface="+mn-ea"/>
              <a:cs typeface="+mn-cs"/>
            </a:endParaRPr>
          </a:p>
          <a:p>
            <a:r>
              <a:rPr lang="en-AU" sz="1600" i="1" kern="1200" dirty="0">
                <a:solidFill>
                  <a:schemeClr val="tx1"/>
                </a:solidFill>
                <a:effectLst/>
                <a:ea typeface="+mn-ea"/>
                <a:cs typeface="+mn-cs"/>
              </a:rPr>
              <a:t>What features or details of the real system are missing or oversimplified?</a:t>
            </a:r>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It does not describe the orbital motion of the planets.</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AAB48D-6168-137E-1079-75A7D99B9A71}"/>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13714731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9E647-A0D5-AA43-4401-3D94754A0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4D8B2-9138-9AE4-74CC-4F961842E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BB6F9-1DE5-BC55-40A3-10960F5CE103}"/>
              </a:ext>
            </a:extLst>
          </p:cNvPr>
          <p:cNvSpPr>
            <a:spLocks noGrp="1"/>
          </p:cNvSpPr>
          <p:nvPr>
            <p:ph type="body" idx="1"/>
          </p:nvPr>
        </p:nvSpPr>
        <p:spPr/>
        <p:txBody>
          <a:bodyPr/>
          <a:lstStyle/>
          <a:p>
            <a:pPr marL="0" lvl="0" indent="0">
              <a:lnSpc>
                <a:spcPct val="150000"/>
              </a:lnSpc>
              <a:spcBef>
                <a:spcPts val="1200"/>
              </a:spcBef>
              <a:spcAft>
                <a:spcPts val="600"/>
              </a:spcAft>
              <a:buFont typeface="+mj-lt"/>
              <a:buNone/>
            </a:pPr>
            <a:r>
              <a:rPr lang="en-AU" sz="1600" b="1" dirty="0">
                <a:effectLst/>
                <a:latin typeface="Arial" panose="020B0604020202020204" pitchFamily="34" charset="0"/>
                <a:ea typeface="Calibri" panose="020F0502020204030204" pitchFamily="34" charset="0"/>
              </a:rPr>
              <a:t>Teacher notes:</a:t>
            </a:r>
          </a:p>
          <a:p>
            <a:pPr marL="0" lvl="0" indent="0">
              <a:lnSpc>
                <a:spcPct val="150000"/>
              </a:lnSpc>
              <a:spcBef>
                <a:spcPts val="1200"/>
              </a:spcBef>
              <a:spcAft>
                <a:spcPts val="600"/>
              </a:spcAft>
              <a:buFont typeface="+mj-lt"/>
              <a:buNone/>
            </a:pPr>
            <a:endParaRPr lang="en-AU" sz="1600" b="1" dirty="0">
              <a:effectLst/>
              <a:latin typeface="Arial" panose="020B0604020202020204" pitchFamily="34" charset="0"/>
              <a:ea typeface="Calibri" panose="020F0502020204030204" pitchFamily="34" charset="0"/>
            </a:endParaRPr>
          </a:p>
          <a:p>
            <a:r>
              <a:rPr lang="en-AU" sz="1600" b="0" kern="1200" dirty="0">
                <a:solidFill>
                  <a:schemeClr val="tx1"/>
                </a:solidFill>
                <a:effectLst/>
                <a:latin typeface="Arial" panose="020B0604020202020204" pitchFamily="34" charset="0"/>
                <a:ea typeface="Calibri" panose="020F0502020204030204" pitchFamily="34" charset="0"/>
                <a:cs typeface="+mn-cs"/>
              </a:rPr>
              <a:t>Watch </a:t>
            </a:r>
            <a:r>
              <a:rPr lang="en-AU" sz="1600" b="0" kern="1200" dirty="0">
                <a:solidFill>
                  <a:schemeClr val="tx1"/>
                </a:solidFill>
                <a:effectLst/>
                <a:ea typeface="+mn-ea"/>
                <a:cs typeface="+mn-cs"/>
              </a:rPr>
              <a:t>the first </a:t>
            </a:r>
            <a:r>
              <a:rPr lang="en-AU" sz="1600" kern="1200" dirty="0">
                <a:solidFill>
                  <a:schemeClr val="tx1"/>
                </a:solidFill>
                <a:effectLst/>
                <a:ea typeface="+mn-ea"/>
                <a:cs typeface="+mn-cs"/>
              </a:rPr>
              <a:t>2 minutes of the video</a:t>
            </a:r>
            <a:r>
              <a:rPr lang="en-AU" dirty="0"/>
              <a:t>, which demonstrates a model that describes the relative motion of the Earth, Moon,</a:t>
            </a:r>
            <a:r>
              <a:rPr lang="en-AU" sz="1600" kern="1200" dirty="0">
                <a:solidFill>
                  <a:schemeClr val="tx1"/>
                </a:solidFill>
                <a:effectLst/>
                <a:ea typeface="+mn-ea"/>
                <a:cs typeface="+mn-cs"/>
              </a:rPr>
              <a:t> and Sun. It could also be used to describe and explain the phases of the moon and the day-night cycle, which occur every 24 hours.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students to identify the model property, describe what it does well (strengths), and outline its limitations.</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Sample response</a:t>
            </a:r>
          </a:p>
          <a:p>
            <a:endParaRPr lang="en-AU" b="1" dirty="0">
              <a:latin typeface="Arial" panose="020B0604020202020204" pitchFamily="34" charset="0"/>
              <a:cs typeface="Arial" panose="020B0604020202020204" pitchFamily="34" charset="0"/>
            </a:endParaRPr>
          </a:p>
          <a:p>
            <a:r>
              <a:rPr lang="en-AU" sz="1600" kern="1200" dirty="0">
                <a:solidFill>
                  <a:schemeClr val="tx1"/>
                </a:solidFill>
                <a:effectLst/>
                <a:ea typeface="+mn-ea"/>
                <a:cs typeface="+mn-cs"/>
              </a:rPr>
              <a:t>Model 3 could also be used to describe and explain the phases of the moon and the day-night cycle, which occur every 24 hours.</a:t>
            </a:r>
          </a:p>
          <a:p>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Property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Descriptive and explanatory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r>
              <a:rPr lang="en-AU" sz="1600" b="1" kern="1200" dirty="0">
                <a:solidFill>
                  <a:schemeClr val="tx1"/>
                </a:solidFill>
                <a:effectLst/>
                <a:ea typeface="+mn-ea"/>
                <a:cs typeface="+mn-cs"/>
              </a:rPr>
              <a:t>Strengths as a descriptive model</a:t>
            </a:r>
          </a:p>
          <a:p>
            <a:r>
              <a:rPr lang="en-AU" sz="1600" i="1" kern="1200" dirty="0">
                <a:solidFill>
                  <a:schemeClr val="tx1"/>
                </a:solidFill>
                <a:effectLst/>
                <a:ea typeface="+mn-ea"/>
                <a:cs typeface="+mn-cs"/>
              </a:rPr>
              <a:t>What essential features or parts of the phenomenon/system does this model show?</a:t>
            </a:r>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 the relative positions of the Earth, the Sun, and the Moon. </a:t>
            </a:r>
          </a:p>
          <a:p>
            <a:pPr lvl="0"/>
            <a:r>
              <a:rPr lang="en-AU" sz="1600" kern="1200" dirty="0">
                <a:solidFill>
                  <a:schemeClr val="tx1"/>
                </a:solidFill>
                <a:effectLst/>
                <a:ea typeface="+mn-ea"/>
                <a:cs typeface="+mn-cs"/>
              </a:rPr>
              <a:t>- The time taken for the Earth to orbit the Sun and the Moon to orbit the Earth are close to being in the correct proportions</a:t>
            </a:r>
          </a:p>
          <a:p>
            <a:pPr marL="0" indent="0">
              <a:buFontTx/>
              <a:buNone/>
            </a:pPr>
            <a:r>
              <a:rPr lang="en-AU" sz="1600" kern="1200" dirty="0">
                <a:solidFill>
                  <a:schemeClr val="tx1"/>
                </a:solidFill>
                <a:effectLst/>
                <a:ea typeface="+mn-ea"/>
                <a:cs typeface="+mn-cs"/>
              </a:rPr>
              <a:t>- The period of rotation for each object is in correct proportions.</a:t>
            </a:r>
          </a:p>
          <a:p>
            <a:pPr marL="0" indent="0">
              <a:buFontTx/>
              <a:buNone/>
            </a:pPr>
            <a:endParaRPr lang="en-AU" sz="1600" kern="1200" dirty="0">
              <a:solidFill>
                <a:schemeClr val="tx1"/>
              </a:solidFill>
              <a:effectLst/>
              <a:ea typeface="+mn-ea"/>
              <a:cs typeface="+mn-cs"/>
            </a:endParaRPr>
          </a:p>
          <a:p>
            <a:r>
              <a:rPr lang="en-AU" sz="1600" b="1" kern="1200" dirty="0">
                <a:solidFill>
                  <a:schemeClr val="tx1"/>
                </a:solidFill>
                <a:effectLst/>
                <a:ea typeface="+mn-ea"/>
                <a:cs typeface="+mn-cs"/>
              </a:rPr>
              <a:t>Limitations as a descriptive model</a:t>
            </a:r>
            <a:endParaRPr lang="en-AU" sz="1600" kern="1200" dirty="0">
              <a:solidFill>
                <a:schemeClr val="tx1"/>
              </a:solidFill>
              <a:effectLst/>
              <a:ea typeface="+mn-ea"/>
              <a:cs typeface="+mn-cs"/>
            </a:endParaRPr>
          </a:p>
          <a:p>
            <a:r>
              <a:rPr lang="en-AU" sz="1600" i="1" kern="1200" dirty="0">
                <a:solidFill>
                  <a:schemeClr val="tx1"/>
                </a:solidFill>
                <a:effectLst/>
                <a:ea typeface="+mn-ea"/>
                <a:cs typeface="+mn-cs"/>
              </a:rPr>
              <a:t>What features or details of the real system are missing or oversimplified?</a:t>
            </a:r>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 The relative size of each object is not in proportion to reality.</a:t>
            </a:r>
          </a:p>
          <a:p>
            <a:r>
              <a:rPr lang="en-AU" sz="1600" kern="1200" dirty="0">
                <a:solidFill>
                  <a:schemeClr val="tx1"/>
                </a:solidFill>
                <a:effectLst/>
                <a:ea typeface="+mn-ea"/>
                <a:cs typeface="+mn-cs"/>
              </a:rPr>
              <a:t>- The relative distance between objects is not in proportion to reality.  </a:t>
            </a:r>
            <a:r>
              <a:rPr lang="en-AU" dirty="0">
                <a:effectLst/>
              </a:rPr>
              <a:t> </a:t>
            </a:r>
            <a:r>
              <a:rPr lang="en-AU" sz="1600" kern="1200" dirty="0">
                <a:solidFill>
                  <a:schemeClr val="tx1"/>
                </a:solidFill>
                <a:effectLs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Strengths as an explanatory model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1" kern="1200" dirty="0">
                <a:solidFill>
                  <a:schemeClr val="tx1"/>
                </a:solidFill>
                <a:effectLst/>
                <a:ea typeface="+mn-ea"/>
                <a:cs typeface="+mn-cs"/>
              </a:rPr>
              <a:t>How does this model help you understand why things happen the way they do?</a:t>
            </a: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It illustrates how the relative positions of the Earth, the Moon, and the Sun influence the amount of the Moon visible each night.</a:t>
            </a: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Limitations as an explanatory model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1" kern="1200" dirty="0">
                <a:solidFill>
                  <a:schemeClr val="tx1"/>
                </a:solidFill>
                <a:effectLst/>
                <a:ea typeface="+mn-ea"/>
                <a:cs typeface="+mn-cs"/>
              </a:rPr>
              <a:t>Are there any parts of the explanation that are unclear, incomplete or misleading?</a:t>
            </a:r>
            <a:endParaRPr lang="en-AU" sz="1600" b="1" kern="1200" dirty="0">
              <a:solidFill>
                <a:schemeClr val="tx1"/>
              </a:solidFill>
              <a:effectLst/>
              <a:ea typeface="+mn-ea"/>
              <a:cs typeface="+mn-cs"/>
            </a:endParaRPr>
          </a:p>
          <a:p>
            <a:r>
              <a:rPr lang="en-AU" sz="1600" kern="1200" dirty="0">
                <a:solidFill>
                  <a:schemeClr val="tx1"/>
                </a:solidFill>
                <a:effectLst/>
                <a:ea typeface="+mn-ea"/>
                <a:cs typeface="+mn-cs"/>
              </a:rPr>
              <a:t>Since the Sun does not produce light, a torch would need to be added to observe each of the Moon's phases. </a:t>
            </a:r>
          </a:p>
          <a:p>
            <a:r>
              <a:rPr lang="en-AU" sz="1600" kern="1200" dirty="0">
                <a:solidFill>
                  <a:schemeClr val="tx1"/>
                </a:solidFill>
                <a:effectLst/>
                <a:ea typeface="+mn-ea"/>
                <a:cs typeface="+mn-cs"/>
              </a:rPr>
              <a:t>It does not explain why the Moon orbits the Earth.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endParaRPr lang="en-AU" sz="1600" kern="1200" dirty="0">
              <a:solidFill>
                <a:schemeClr val="tx1"/>
              </a:solidFill>
              <a:effectLst/>
              <a:ea typeface="+mn-ea"/>
              <a:cs typeface="+mn-cs"/>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FE97C8-AFEA-9C45-A4F0-BFCD990FA42B}"/>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5163924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74</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a:t>
            </a:r>
          </a:p>
          <a:p>
            <a:endParaRPr lang="en-AU"/>
          </a:p>
          <a:p>
            <a:r>
              <a:rPr lang="en-AU"/>
              <a:t>Introductory notes on what a simulator is and why we model bushfires.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3104132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 (on </a:t>
            </a:r>
            <a:r>
              <a:rPr lang="en-US" b="1" dirty="0"/>
              <a:t>*CLICK*</a:t>
            </a:r>
            <a:r>
              <a:rPr lang="en-US" b="0" dirty="0"/>
              <a:t>).</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Notes for students on the inputs, processes and outputs that a bushfire simulation would require.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*CLICK*</a:t>
            </a:r>
            <a:r>
              <a:rPr lang="en-US" b="0" dirty="0"/>
              <a:t> for key learning point on variables.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3753321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F7CC3-D932-F530-BEAB-2BD2DD773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DD6B1-B12E-7BA0-ADE6-219C57F91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3508D-7630-9B51-5AF0-597133C01808}"/>
              </a:ext>
            </a:extLst>
          </p:cNvPr>
          <p:cNvSpPr>
            <a:spLocks noGrp="1"/>
          </p:cNvSpPr>
          <p:nvPr>
            <p:ph type="body" idx="1"/>
          </p:nvPr>
        </p:nvSpPr>
        <p:spPr/>
        <p:txBody>
          <a:bodyPr/>
          <a:lstStyle/>
          <a:p>
            <a:r>
              <a:rPr lang="en-US" b="1"/>
              <a:t>Teacher notes: </a:t>
            </a:r>
          </a:p>
          <a:p>
            <a:endParaRPr lang="en-US" b="1"/>
          </a:p>
          <a:p>
            <a:r>
              <a:rPr lang="en-US" b="1"/>
              <a:t>Why models still need human checks</a:t>
            </a:r>
          </a:p>
          <a:p>
            <a:r>
              <a:rPr lang="en-US"/>
              <a:t>Even with better data and faster computers, no model is perfect. Experts always:</a:t>
            </a:r>
          </a:p>
          <a:p>
            <a:r>
              <a:rPr lang="en-US"/>
              <a:t>Compare the simulator’s output with real‑time observations (satellite images, ground reports).</a:t>
            </a:r>
          </a:p>
          <a:p>
            <a:r>
              <a:rPr lang="en-US"/>
              <a:t>Adjust settings or correct errors before sending warnings to the public.</a:t>
            </a:r>
          </a:p>
          <a:p>
            <a:endParaRPr lang="en-US"/>
          </a:p>
          <a:p>
            <a:endParaRPr lang="en-AU"/>
          </a:p>
        </p:txBody>
      </p:sp>
      <p:sp>
        <p:nvSpPr>
          <p:cNvPr id="4" name="Slide Number Placeholder 3">
            <a:extLst>
              <a:ext uri="{FF2B5EF4-FFF2-40B4-BE49-F238E27FC236}">
                <a16:creationId xmlns:a16="http://schemas.microsoft.com/office/drawing/2014/main" id="{A32CAB4A-3531-6743-88B9-239B44429DC9}"/>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8221730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78</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D72F-0B91-A061-2069-8FF874B67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71CC3-1369-E68C-B9B8-237D28BAD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73EF8-7802-CD95-4ECA-8590EA2F56F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GB" dirty="0">
                <a:latin typeface="Arial" panose="020B0604020202020204" pitchFamily="34" charset="0"/>
                <a:cs typeface="Arial" panose="020B0604020202020204" pitchFamily="34" charset="0"/>
              </a:rPr>
              <a:t>Read through </a:t>
            </a:r>
            <a:r>
              <a:rPr lang="en-AU" dirty="0">
                <a:latin typeface="Arial" panose="020B0604020202020204" pitchFamily="34" charset="0"/>
                <a:cs typeface="Arial" panose="020B0604020202020204" pitchFamily="34" charset="0"/>
              </a:rPr>
              <a:t>the script in the following slides to illustrate how models are developed and refined as new data (observations) come</a:t>
            </a:r>
            <a:r>
              <a:rPr lang="en-GB" dirty="0">
                <a:latin typeface="Arial" panose="020B0604020202020204" pitchFamily="34" charset="0"/>
                <a:cs typeface="Arial" panose="020B0604020202020204" pitchFamily="34" charset="0"/>
              </a:rPr>
              <a:t> to hand. Encourage class discussion on how the model of the </a:t>
            </a:r>
            <a:r>
              <a:rPr lang="en-GB">
                <a:latin typeface="Arial" panose="020B0604020202020204" pitchFamily="34" charset="0"/>
                <a:cs typeface="Arial" panose="020B0604020202020204" pitchFamily="34" charset="0"/>
              </a:rPr>
              <a:t>universe </a:t>
            </a:r>
            <a:r>
              <a:rPr lang="en-AU">
                <a:latin typeface="Arial" panose="020B0604020202020204" pitchFamily="34" charset="0"/>
                <a:cs typeface="Arial" panose="020B0604020202020204" pitchFamily="34" charset="0"/>
              </a:rPr>
              <a:t>evolved, based on observations and the technologies available at each stage</a:t>
            </a:r>
            <a:r>
              <a:rPr lang="en-GB">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 </a:t>
            </a:r>
            <a:r>
              <a:rPr lang="en-GB" dirty="0">
                <a:latin typeface="Arial" panose="020B0604020202020204" pitchFamily="34" charset="0"/>
                <a:cs typeface="Arial" panose="020B0604020202020204" pitchFamily="34" charset="0"/>
              </a:rPr>
              <a:t>Imagine you have no understanding of the solar system. What observation can you make about the objects in the sky </a:t>
            </a:r>
            <a:r>
              <a:rPr lang="en-GB">
                <a:latin typeface="Arial" panose="020B0604020202020204" pitchFamily="34" charset="0"/>
                <a:cs typeface="Arial" panose="020B0604020202020204" pitchFamily="34" charset="0"/>
              </a:rPr>
              <a:t>over 24 hours? </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Potential student responses: </a:t>
            </a:r>
            <a:r>
              <a:rPr lang="en-GB" dirty="0">
                <a:latin typeface="Arial" panose="020B0604020202020204" pitchFamily="34" charset="0"/>
                <a:cs typeface="Arial" panose="020B0604020202020204" pitchFamily="34" charset="0"/>
              </a:rPr>
              <a:t>The sun and moon rise, move across the sky, and set. The stars also move across the sky, but seem fixed relative to one another.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 sort of model could explain this? Of course, it seems ludicrous that we could be moving. When you travel to the market on your horse, you feel the movement. (Encourage suggestions)</a:t>
            </a:r>
          </a:p>
          <a:p>
            <a:endParaRPr lang="en-GB"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b="0" dirty="0">
                <a:latin typeface="Arial" panose="020B0604020202020204" pitchFamily="34" charset="0"/>
                <a:cs typeface="Arial" panose="020B0604020202020204" pitchFamily="34" charset="0"/>
              </a:rPr>
              <a:t>(</a:t>
            </a:r>
            <a:r>
              <a:rPr lang="en-GB" b="1" dirty="0">
                <a:latin typeface="Arial" panose="020B0604020202020204" pitchFamily="34" charset="0"/>
                <a:cs typeface="Arial" panose="020B0604020202020204" pitchFamily="34" charset="0"/>
              </a:rPr>
              <a:t>Further teacher notes:</a:t>
            </a:r>
            <a:r>
              <a:rPr lang="en-GB" dirty="0">
                <a:latin typeface="Arial" panose="020B0604020202020204" pitchFamily="34" charset="0"/>
                <a:cs typeface="Arial" panose="020B0604020202020204" pitchFamily="34" charset="0"/>
              </a:rPr>
              <a:t> Note that, </a:t>
            </a:r>
            <a:r>
              <a:rPr lang="en-AU" dirty="0">
                <a:latin typeface="Arial" panose="020B0604020202020204" pitchFamily="34" charset="0"/>
                <a:cs typeface="Arial" panose="020B0604020202020204" pitchFamily="34" charset="0"/>
              </a:rPr>
              <a:t>w</a:t>
            </a:r>
            <a:r>
              <a:rPr lang="en-AU" dirty="0"/>
              <a:t>hen we view the universe like this, it feels as if everything revolves around us because, from our perspective on Earth, we are at the centre of what we see. The sky appears to move around us; the Sun rises and sets; stars rotate overhead, creating the illusion that we are the centre of the universe. This geocentric view is a natural human perception that dates back to early observations of the night sky.)</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CE2A179-C1B6-0630-3A08-0112C201CAFF}"/>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48084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A8EE-2BBE-236E-0972-AA6680A72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448E5-FE93-6E0E-8303-0A7ACDD27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B6C3A-E6B8-25BA-EC15-9C84290853AF}"/>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333333"/>
                </a:solidFill>
                <a:effectLst/>
                <a:highlight>
                  <a:srgbClr val="FFFFFF"/>
                </a:highlight>
                <a:uLnTx/>
                <a:uFillTx/>
                <a:ea typeface="+mn-ea"/>
                <a:cs typeface="+mn-cs"/>
              </a:rPr>
              <a:t>Teacher notes: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Ask students if the first question is testable. Discuss why or why not. </a:t>
            </a:r>
          </a:p>
          <a:p>
            <a:r>
              <a:rPr lang="en-GB" dirty="0">
                <a:latin typeface="Arial" panose="020B0604020202020204" pitchFamily="34" charset="0"/>
                <a:cs typeface="Arial" panose="020B0604020202020204" pitchFamily="34" charset="0"/>
              </a:rPr>
              <a:t>It is subjective; what does the word “better” mean in this context? </a:t>
            </a:r>
          </a:p>
          <a:p>
            <a:endParaRPr lang="en-GB" dirty="0">
              <a:latin typeface="Arial"/>
              <a:cs typeface="Arial"/>
            </a:endParaRPr>
          </a:p>
          <a:p>
            <a:r>
              <a:rPr lang="en-GB" dirty="0">
                <a:latin typeface="Arial"/>
                <a:cs typeface="Arial"/>
              </a:rPr>
              <a:t>Ask about the second question. </a:t>
            </a:r>
          </a:p>
          <a:p>
            <a:r>
              <a:rPr lang="en-GB" dirty="0">
                <a:latin typeface="Arial" panose="020B0604020202020204" pitchFamily="34" charset="0"/>
                <a:cs typeface="Arial" panose="020B0604020202020204" pitchFamily="34" charset="0"/>
              </a:rPr>
              <a:t>Clear criteria of measurement (boiling point), measurable, and quantifiable.</a:t>
            </a:r>
          </a:p>
          <a:p>
            <a:endParaRPr lang="en-GB"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 Are dogs better than cats? This </a:t>
            </a:r>
            <a:r>
              <a:rPr lang="en-AU" dirty="0">
                <a:latin typeface="Arial" panose="020B0604020202020204" pitchFamily="34" charset="0"/>
                <a:cs typeface="Arial" panose="020B0604020202020204" pitchFamily="34" charset="0"/>
              </a:rPr>
              <a:t>is not a good question because no clear criteria have been established for what ‘better’ is based on, and it is very subjective, leaning more on</a:t>
            </a:r>
            <a:r>
              <a:rPr lang="en-US" dirty="0">
                <a:latin typeface="Arial" panose="020B0604020202020204" pitchFamily="34" charset="0"/>
                <a:cs typeface="Arial" panose="020B0604020202020204" pitchFamily="34" charset="0"/>
              </a:rPr>
              <a:t> opinion than data. </a:t>
            </a:r>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How does the addition of salt affect the boiling point of water? This is easily </a:t>
            </a:r>
            <a:r>
              <a:rPr lang="en-AU" dirty="0">
                <a:latin typeface="Arial" panose="020B0604020202020204" pitchFamily="34" charset="0"/>
                <a:cs typeface="Arial" panose="020B0604020202020204" pitchFamily="34" charset="0"/>
              </a:rPr>
              <a:t>tested by measuring the boiling point of water and comparing it to that</a:t>
            </a:r>
            <a:r>
              <a:rPr lang="en-US" dirty="0">
                <a:latin typeface="Arial" panose="020B0604020202020204" pitchFamily="34" charset="0"/>
                <a:cs typeface="Arial" panose="020B0604020202020204" pitchFamily="34" charset="0"/>
              </a:rPr>
              <a:t> of saltwater solutions with varying concentrations of salt. </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DBD52FD-A9DB-F761-E901-9A0EDB4A2CD7}"/>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2857388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0BA82-1CE5-1314-3486-88F3E0C45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588F4-6930-233D-3778-AA491C4B3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8A703-B44F-DE32-3953-FD67BD62AFC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Script:  </a:t>
            </a:r>
            <a:r>
              <a:rPr lang="en-GB">
                <a:latin typeface="Arial" panose="020B0604020202020204" pitchFamily="34" charset="0"/>
                <a:cs typeface="Arial" panose="020B0604020202020204" pitchFamily="34" charset="0"/>
              </a:rPr>
              <a:t>Possibly a model, something like this?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You are now very interested in the night sky and carefully recording the positions of the stars over time. You observe that most seem fixed, but one in particular seems to ‘wander’ across the sky. </a:t>
            </a:r>
          </a:p>
          <a:p>
            <a:r>
              <a:rPr lang="en-GB">
                <a:latin typeface="Arial" panose="020B0604020202020204" pitchFamily="34" charset="0"/>
                <a:cs typeface="Arial" panose="020B0604020202020204" pitchFamily="34" charset="0"/>
              </a:rPr>
              <a:t>How do you adapt the model to explain this?</a:t>
            </a:r>
          </a:p>
          <a:p>
            <a:endParaRPr lang="en-GB">
              <a:latin typeface="Arial" panose="020B0604020202020204" pitchFamily="34" charset="0"/>
              <a:cs typeface="Arial" panose="020B0604020202020204" pitchFamily="34" charset="0"/>
            </a:endParaRPr>
          </a:p>
          <a:p>
            <a:r>
              <a:rPr lang="en-GB" b="0">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Further teacher notes:</a:t>
            </a:r>
            <a:r>
              <a:rPr lang="en-GB">
                <a:latin typeface="Arial" panose="020B0604020202020204" pitchFamily="34" charset="0"/>
                <a:cs typeface="Arial" panose="020B0604020202020204" pitchFamily="34" charset="0"/>
              </a:rPr>
              <a:t> </a:t>
            </a:r>
            <a:r>
              <a:rPr lang="en-AU"/>
              <a:t>This geocentric model was developed because, from Earth, it looks like the Sun, Moon, and stars all move around us each day. Early observers naturally believed Earth was at the centre since it felt still while everything else appeared to circle it.)</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1D4220-2869-167D-E02C-F644C66D1136}"/>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618717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4432-2B51-EF98-82B3-A1D48393A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B1E7D-06E1-525C-FE8D-C8B6371C1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1A2ED-F26E-7919-80BA-AD4F3DC8115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Script: </a:t>
            </a:r>
            <a:r>
              <a:rPr lang="en-GB">
                <a:latin typeface="Arial" panose="020B0604020202020204" pitchFamily="34" charset="0"/>
                <a:cs typeface="Arial" panose="020B0604020202020204" pitchFamily="34" charset="0"/>
              </a:rPr>
              <a:t>Perhaps this?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You now notice that a few more stars seem to do the same thing. Are these the planets? How can you adjust the model?</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Further teacher notes: </a:t>
            </a:r>
            <a:r>
              <a:rPr lang="en-GB">
                <a:latin typeface="Arial" panose="020B0604020202020204" pitchFamily="34" charset="0"/>
                <a:cs typeface="Arial" panose="020B0604020202020204" pitchFamily="34" charset="0"/>
              </a:rPr>
              <a:t>The planets had been observed as different to stars and were seen to orbit the Earth just like the sun.)</a:t>
            </a:r>
          </a:p>
          <a:p>
            <a:endParaRPr lang="en-GB">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68AD16-D73A-FC3B-0BDC-0006FA8A2FC8}"/>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401900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06843-90B9-BD90-783A-3B9C591AE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8C79C-75DD-B0B3-094F-BED7AFF7B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487CD-5C86-FBA8-DA5D-54086D82FE3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a:p>
          <a:p>
            <a:r>
              <a:rPr lang="en-GB"/>
              <a:t>Possibly this?</a:t>
            </a:r>
          </a:p>
          <a:p>
            <a:endParaRPr lang="en-GB"/>
          </a:p>
          <a:p>
            <a:r>
              <a:rPr lang="en-GB"/>
              <a:t>Why are there only 6 planets?</a:t>
            </a:r>
          </a:p>
          <a:p>
            <a:endParaRPr lang="en-GB"/>
          </a:p>
          <a:p>
            <a:pPr marL="0" marR="0" lvl="0" indent="0" algn="l" defTabSz="121917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Further teacher notes:</a:t>
            </a:r>
            <a:r>
              <a:rPr lang="en-GB">
                <a:latin typeface="Arial" panose="020B0604020202020204" pitchFamily="34" charset="0"/>
                <a:cs typeface="Arial" panose="020B0604020202020204" pitchFamily="34" charset="0"/>
              </a:rPr>
              <a:t> </a:t>
            </a:r>
            <a:r>
              <a:rPr lang="en-GB" b="0">
                <a:latin typeface="Arial" panose="020B0604020202020204" pitchFamily="34" charset="0"/>
                <a:cs typeface="Arial" panose="020B0604020202020204" pitchFamily="34" charset="0"/>
              </a:rPr>
              <a:t>Because that is what we can see with the naked eye. </a:t>
            </a:r>
            <a:r>
              <a:rPr lang="en-AU" b="0"/>
              <a:t>When </a:t>
            </a:r>
            <a:r>
              <a:rPr lang="en-AU"/>
              <a:t>planets were observed moving differently from the stars, sometimes appearing to move backward (retrograde motion), ancient astronomers added them to the geocentric model. They explained this by saying planets moved in small circles (epicycles) while orbiting Earth, keeping Earth at the centre, but accounting for the planets’ strange movements.)</a:t>
            </a:r>
            <a:endParaRPr lang="en-AU">
              <a:latin typeface="Arial" panose="020B0604020202020204" pitchFamily="34" charset="0"/>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46B91E22-800F-F72B-5421-798916D7A116}"/>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11194273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34004-8A11-8E02-912D-86B8A24D8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5D78F-D56E-B1E7-C7FB-FE320DB7F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F7C35-E754-4866-B5BC-CA68894CE1F5}"/>
              </a:ext>
            </a:extLst>
          </p:cNvPr>
          <p:cNvSpPr>
            <a:spLocks noGrp="1"/>
          </p:cNvSpPr>
          <p:nvPr>
            <p:ph type="body" idx="1"/>
          </p:nvPr>
        </p:nvSpPr>
        <p:spPr/>
        <p:txBody>
          <a:bodyPr/>
          <a:lstStyle/>
          <a:p>
            <a:r>
              <a:rPr lang="en-GB" b="1">
                <a:latin typeface="Arial" panose="020B0604020202020204" pitchFamily="34" charset="0"/>
                <a:cs typeface="Arial" panose="020B0604020202020204" pitchFamily="34" charset="0"/>
              </a:rPr>
              <a:t>Teacher notes:</a:t>
            </a:r>
          </a:p>
          <a:p>
            <a:endParaRPr lang="en-GB" b="1">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Script: </a:t>
            </a:r>
            <a:r>
              <a:rPr lang="en-GB">
                <a:latin typeface="Arial" panose="020B0604020202020204" pitchFamily="34" charset="0"/>
                <a:cs typeface="Arial" panose="020B0604020202020204" pitchFamily="34" charset="0"/>
              </a:rPr>
              <a:t>After you track </a:t>
            </a:r>
            <a:r>
              <a:rPr lang="en-AU">
                <a:latin typeface="Arial" panose="020B0604020202020204" pitchFamily="34" charset="0"/>
                <a:cs typeface="Arial" panose="020B0604020202020204" pitchFamily="34" charset="0"/>
              </a:rPr>
              <a:t>one of these wandering stars (planets) for a couple of years,</a:t>
            </a:r>
            <a:r>
              <a:rPr lang="en-GB">
                <a:latin typeface="Arial" panose="020B0604020202020204" pitchFamily="34" charset="0"/>
                <a:cs typeface="Arial" panose="020B0604020202020204" pitchFamily="34" charset="0"/>
              </a:rPr>
              <a:t> you notice that it seems to loop back on itself. How do you explain that?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Further teacher notes:</a:t>
            </a:r>
            <a:r>
              <a:rPr lang="en-GB">
                <a:latin typeface="Arial" panose="020B0604020202020204" pitchFamily="34" charset="0"/>
                <a:cs typeface="Arial" panose="020B0604020202020204" pitchFamily="34" charset="0"/>
              </a:rPr>
              <a:t> This GIF shows Mars’s retrograde motion. </a:t>
            </a:r>
            <a:r>
              <a:rPr lang="en-AU"/>
              <a:t>When Mars was observed to move backward (retrograde motion) in the night sky, it puzzled early astronomers. This apparent backward motion happens because Earth, which orbits the Sun faster, overtakes Mars in its orbit. As Earth passes Mars, Mars appears to temporarily move backward against the background of stars —an effect easily explained by the heliocentric model.)</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A387798-A315-E8F5-BEF6-764C456BBD8C}"/>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8820166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77B54-1761-FF27-F3E2-77E517D50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16497-BD19-42A2-5BF6-AE9D9C06C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9D116-D70E-50F0-78A6-1FE24D16DAD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Script: </a:t>
            </a:r>
            <a:r>
              <a:rPr lang="en-GB">
                <a:latin typeface="Arial" panose="020B0604020202020204" pitchFamily="34" charset="0"/>
                <a:cs typeface="Arial" panose="020B0604020202020204" pitchFamily="34" charset="0"/>
              </a:rPr>
              <a:t>This is one of the possibilities proposed by Ptolemy in the 2</a:t>
            </a:r>
            <a:r>
              <a:rPr lang="en-GB" baseline="30000">
                <a:latin typeface="Arial" panose="020B0604020202020204" pitchFamily="34" charset="0"/>
                <a:cs typeface="Arial" panose="020B0604020202020204" pitchFamily="34" charset="0"/>
              </a:rPr>
              <a:t>nd</a:t>
            </a:r>
            <a:r>
              <a:rPr lang="en-GB">
                <a:latin typeface="Arial" panose="020B0604020202020204" pitchFamily="34" charset="0"/>
                <a:cs typeface="Arial" panose="020B0604020202020204" pitchFamily="34" charset="0"/>
              </a:rPr>
              <a:t> century.</a:t>
            </a:r>
          </a:p>
          <a:p>
            <a:endParaRPr lang="en-GB">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Further teacher notes:</a:t>
            </a:r>
            <a:r>
              <a:rPr lang="en-GB">
                <a:latin typeface="Arial" panose="020B0604020202020204" pitchFamily="34" charset="0"/>
                <a:cs typeface="Arial" panose="020B0604020202020204" pitchFamily="34" charset="0"/>
              </a:rPr>
              <a:t> </a:t>
            </a:r>
            <a:r>
              <a:rPr lang="en-AU" b="0"/>
              <a:t>The Ptolemy model, or Ptolemaic system, was an ancient geocentric model in which Earth was at the centre of the universe. Ptolemy explained the complex motion of the planets by suggesting they moved in small circles (epicycles) while orbiting Earth along larger paths called deferents. This model helped explain retrograde motion and was accepted for over 1,400 years until the heliocentric model replaced it.</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80AF0C-A587-515A-D4F1-EC94E1D52A32}"/>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30242337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0DF91-F836-E5DD-74BA-FDCB9FED9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838AA-9676-16D6-D25B-23D2ACC75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6382E-E94B-18FB-4122-A2758FCD29A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Script: </a:t>
            </a:r>
            <a:r>
              <a:rPr lang="en-GB">
                <a:latin typeface="Arial" panose="020B0604020202020204" pitchFamily="34" charset="0"/>
                <a:cs typeface="Arial" panose="020B0604020202020204" pitchFamily="34" charset="0"/>
              </a:rPr>
              <a:t>Or more likely something like this by putting the sun at the centre. </a:t>
            </a:r>
          </a:p>
          <a:p>
            <a:r>
              <a:rPr lang="en-GB">
                <a:latin typeface="Arial" panose="020B0604020202020204" pitchFamily="34" charset="0"/>
                <a:cs typeface="Arial" panose="020B0604020202020204" pitchFamily="34" charset="0"/>
              </a:rPr>
              <a:t>The planet only appears to loop backwards as a result of the Earth’s motion.</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Further teacher notes:</a:t>
            </a:r>
            <a:r>
              <a:rPr lang="en-GB">
                <a:latin typeface="Arial" panose="020B0604020202020204" pitchFamily="34" charset="0"/>
                <a:cs typeface="Arial" panose="020B0604020202020204" pitchFamily="34" charset="0"/>
              </a:rPr>
              <a:t> This can be modelled by drawing fixed stars on the board and having students move across the front of the room like Earth and Mars. </a:t>
            </a:r>
            <a:r>
              <a:rPr lang="en-AU" b="0">
                <a:latin typeface="Arial" panose="020B0604020202020204" pitchFamily="34" charset="0"/>
                <a:cs typeface="Arial" panose="020B0604020202020204" pitchFamily="34" charset="0"/>
              </a:rPr>
              <a:t>Now, w</a:t>
            </a:r>
            <a:r>
              <a:rPr lang="en-AU" b="0"/>
              <a:t>hen the Sun was placed at the centre of the solar system (the heliocentric model), it became clear that planets only appear to move backward because of Earth’s motion. As Earth orbits the Sun faster than the outer planets, it overtakes them, making those planets seem to move backward (retrograde) against the background of stars.)</a:t>
            </a:r>
            <a:endParaRPr lang="en-AU" b="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29E42B-3C58-80D3-AE0E-E3C022605795}"/>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1850801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BD05-B368-00DA-5377-C0764FE2B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9DCB9-1AE7-29EC-3A24-A205710B3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B43C0-90D6-CD42-5D97-853EF56D491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Script: </a:t>
            </a:r>
            <a:r>
              <a:rPr lang="en-GB">
                <a:latin typeface="Arial" panose="020B0604020202020204" pitchFamily="34" charset="0"/>
                <a:cs typeface="Arial" panose="020B0604020202020204" pitchFamily="34" charset="0"/>
              </a:rPr>
              <a:t>This model seems much better than the others and accounts for all of these observations.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This is just an example of how we develop models to explain phenomena and adapt them when new information arises. </a:t>
            </a:r>
            <a:r>
              <a:rPr lang="en-AU">
                <a:latin typeface="Arial" panose="020B0604020202020204" pitchFamily="34" charset="0"/>
                <a:cs typeface="Arial" panose="020B0604020202020204" pitchFamily="34" charset="0"/>
              </a:rPr>
              <a:t>Typically, this happens when we start investigating something more closely</a:t>
            </a:r>
            <a:r>
              <a:rPr lang="en-GB">
                <a:latin typeface="Arial" panose="020B0604020202020204" pitchFamily="34" charset="0"/>
                <a:cs typeface="Arial" panose="020B0604020202020204" pitchFamily="34" charset="0"/>
              </a:rPr>
              <a:t> or new technology becomes available.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Additional teacher notes</a:t>
            </a:r>
            <a:r>
              <a:rPr lang="en-GB">
                <a:latin typeface="Arial" panose="020B0604020202020204" pitchFamily="34" charset="0"/>
                <a:cs typeface="Arial" panose="020B0604020202020204" pitchFamily="34" charset="0"/>
              </a:rPr>
              <a:t>: </a:t>
            </a:r>
            <a:r>
              <a:rPr lang="en-AU" b="0"/>
              <a:t>The heliocentric model places the Sun at the centre of the solar system, with Earth and other planets orbiting around it. Proposed by Copernicus and later supported by Galileo and Kepler, this model accurately explained planetary motion, including retrograde motion and changes in brightness. It marked a significant shift in understanding the universe, showing that Earth is not the centre of the universe but one of several planets orbiting the Sun.)</a:t>
            </a:r>
            <a:endParaRPr lang="en-GB" b="0">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Further optional discussion: What other changes have occurred to our model of the solar system since this model? For example, extra planets, elliptical orbits, and Newton’s law of universal gravitation used to explain the motion of bodies.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37E54C-1533-8B9A-8357-C96B25C291EF}"/>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1838015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BB384-137A-BAF8-ADD7-8E00A31C2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7C4F3-84A7-EF0C-B190-C303735E0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9E8F6-18F9-A235-7C9E-882E8D07EE2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GB" dirty="0">
              <a:latin typeface="Arial" panose="020B0604020202020204" pitchFamily="34" charset="0"/>
              <a:cs typeface="Arial" panose="020B0604020202020204" pitchFamily="34" charset="0"/>
            </a:endParaRPr>
          </a:p>
          <a:p>
            <a:r>
              <a:rPr lang="en-AU" sz="1600" b="0" i="0" u="none" strike="noStrike" kern="1200" dirty="0">
                <a:solidFill>
                  <a:schemeClr val="tx1"/>
                </a:solidFill>
                <a:effectLst/>
                <a:ea typeface="+mn-ea"/>
                <a:cs typeface="+mn-cs"/>
              </a:rPr>
              <a:t>A dataset you can graph (v on the y-axis vs distance on the x-axis). The slope of your line of best fit (km/s per Mpc) is Hubble’s constant.</a:t>
            </a:r>
            <a:r>
              <a:rPr lang="en-AU" dirty="0"/>
              <a:t>  </a:t>
            </a:r>
          </a:p>
          <a:p>
            <a:endParaRPr lang="en-AU" dirty="0">
              <a:latin typeface="Arial" panose="020B0604020202020204" pitchFamily="34" charset="0"/>
              <a:cs typeface="Arial" panose="020B0604020202020204" pitchFamily="34" charset="0"/>
            </a:endParaRPr>
          </a:p>
          <a:p>
            <a:r>
              <a:rPr lang="en-AU" sz="1600" b="0" i="0" u="none" strike="noStrike" kern="1200" dirty="0">
                <a:solidFill>
                  <a:schemeClr val="tx1"/>
                </a:solidFill>
                <a:effectLst/>
                <a:ea typeface="+mn-ea"/>
                <a:cs typeface="+mn-cs"/>
              </a:rPr>
              <a:t>Columns: Distance (Mpc), Recessional velocity v (km/s)</a:t>
            </a:r>
            <a:r>
              <a:rPr lang="en-AU" dirty="0"/>
              <a:t>  </a:t>
            </a:r>
          </a:p>
          <a:p>
            <a:endParaRPr lang="en-AU" dirty="0">
              <a:latin typeface="Arial" panose="020B0604020202020204" pitchFamily="34" charset="0"/>
              <a:cs typeface="Arial" panose="020B0604020202020204" pitchFamily="34" charset="0"/>
            </a:endParaRPr>
          </a:p>
          <a:p>
            <a:r>
              <a:rPr lang="en-AU" sz="1600" b="0" i="0" u="none" strike="noStrike" kern="1200" dirty="0">
                <a:solidFill>
                  <a:schemeClr val="tx1"/>
                </a:solidFill>
                <a:effectLst/>
                <a:ea typeface="+mn-ea"/>
                <a:cs typeface="+mn-cs"/>
              </a:rPr>
              <a:t>Mpc = megaparsec = 3.26 million light years</a:t>
            </a:r>
            <a:r>
              <a:rPr lang="en-AU" dirty="0"/>
              <a:t>    </a:t>
            </a:r>
          </a:p>
          <a:p>
            <a:endParaRPr lang="en-AU" dirty="0"/>
          </a:p>
          <a:p>
            <a:r>
              <a:rPr lang="en-AU" sz="1600" b="0" i="0" u="none" strike="noStrike" kern="1200" dirty="0">
                <a:solidFill>
                  <a:schemeClr val="tx1"/>
                </a:solidFill>
                <a:effectLst/>
                <a:ea typeface="+mn-ea"/>
                <a:cs typeface="+mn-cs"/>
              </a:rPr>
              <a:t>Recessional velocity  = the speed at which astronomical objects, like galaxies, move away from an observer due to the expansion of the universe.</a:t>
            </a:r>
          </a:p>
          <a:p>
            <a:endParaRPr lang="en-AU" sz="1600" b="0" i="0" u="none" strike="noStrike" kern="1200" dirty="0">
              <a:solidFill>
                <a:schemeClr val="tx1"/>
              </a:solidFill>
              <a:effectLst/>
              <a:ea typeface="+mn-ea"/>
              <a:cs typeface="+mn-cs"/>
            </a:endParaRPr>
          </a:p>
          <a:p>
            <a:r>
              <a:rPr lang="en-AU" sz="1600" b="0" i="0" u="none" strike="noStrike" kern="1200" dirty="0">
                <a:solidFill>
                  <a:schemeClr val="tx1"/>
                </a:solidFill>
                <a:effectLst/>
                <a:ea typeface="+mn-ea"/>
                <a:cs typeface="+mn-cs"/>
              </a:rPr>
              <a:t>Check of reasonableness: a slope around ~70 km/s/Mpc</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693FA7-3406-664E-0123-0573A6F3A53C}"/>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1523841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AU" dirty="0"/>
              <a:t>Display this slide to illustrate the set-up for </a:t>
            </a:r>
            <a:r>
              <a:rPr lang="en-US" dirty="0"/>
              <a:t>Student resource – modelling an expanding universe.</a:t>
            </a:r>
          </a:p>
          <a:p>
            <a:endParaRPr lang="en-US" dirty="0"/>
          </a:p>
          <a:p>
            <a:r>
              <a:rPr lang="en-AU" sz="1600" kern="1200" dirty="0">
                <a:solidFill>
                  <a:schemeClr val="tx1"/>
                </a:solidFill>
                <a:effectLst/>
                <a:ea typeface="+mn-ea"/>
                <a:cs typeface="+mn-cs"/>
              </a:rPr>
              <a:t>Students conduct a practical investigation to model the expansion of the Universe. Using the </a:t>
            </a:r>
            <a:r>
              <a:rPr lang="en-AU" sz="1600" u="sng" kern="1200" dirty="0">
                <a:solidFill>
                  <a:schemeClr val="tx1"/>
                </a:solidFill>
                <a:effectLst/>
                <a:ea typeface="+mn-ea"/>
                <a:cs typeface="+mn-cs"/>
                <a:hlinkClick r:id="rId3"/>
              </a:rPr>
              <a:t>Student resource – modelling an expanding Universe</a:t>
            </a:r>
            <a:r>
              <a:rPr lang="en-AU" sz="1600" kern="1200" dirty="0">
                <a:solidFill>
                  <a:schemeClr val="tx1"/>
                </a:solidFill>
                <a:effectLst/>
                <a:ea typeface="+mn-ea"/>
                <a:cs typeface="+mn-cs"/>
              </a:rPr>
              <a:t>.</a:t>
            </a: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Take a piece of elastic material and use a marker to indicate the position of Earth at one end. </a:t>
            </a:r>
          </a:p>
          <a:p>
            <a:pPr lvl="0"/>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Mark the positions of galaxies A, B and C at distances of 20, 60 and 100 cm from Earth.</a:t>
            </a:r>
          </a:p>
          <a:p>
            <a:pPr lvl="0"/>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Secure the position of Earth at 0 cm on a measuring tape or ruler. </a:t>
            </a:r>
          </a:p>
          <a:p>
            <a:pPr lvl="0"/>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Stretch the elastic material so that Galaxy C moves 10 cm further away and record the new distance between each galaxy and the Earth.</a:t>
            </a:r>
          </a:p>
          <a:p>
            <a:pPr lvl="0"/>
            <a:endParaRPr lang="en-AU" sz="1600" kern="1200" dirty="0">
              <a:solidFill>
                <a:schemeClr val="tx1"/>
              </a:solidFill>
              <a:effectLst/>
              <a:ea typeface="+mn-ea"/>
              <a:cs typeface="+mn-cs"/>
            </a:endParaRPr>
          </a:p>
          <a:p>
            <a:r>
              <a:rPr lang="en-AU" sz="1600" kern="1200" dirty="0">
                <a:solidFill>
                  <a:schemeClr val="tx1"/>
                </a:solidFill>
                <a:effectLst/>
                <a:ea typeface="+mn-ea"/>
                <a:cs typeface="+mn-cs"/>
              </a:rPr>
              <a:t>The stretching at each step models the passage of time. </a:t>
            </a:r>
            <a:r>
              <a:rPr lang="en-AU" sz="1600" b="0" kern="1200" dirty="0">
                <a:solidFill>
                  <a:schemeClr val="tx1"/>
                </a:solidFill>
                <a:effectLst/>
                <a:ea typeface="+mn-ea"/>
                <a:cs typeface="+mn-cs"/>
              </a:rPr>
              <a:t>Over time, the space in between galaxies expands, but the galaxies remain the same size.</a:t>
            </a:r>
          </a:p>
          <a:p>
            <a:endParaRPr lang="en-AU" sz="1600" kern="1200" dirty="0">
              <a:solidFill>
                <a:schemeClr val="tx1"/>
              </a:solidFill>
              <a:effectLst/>
              <a:ea typeface="+mn-ea"/>
              <a:cs typeface="+mn-cs"/>
            </a:endParaRPr>
          </a:p>
          <a:p>
            <a:pPr lvl="0"/>
            <a:r>
              <a:rPr lang="en-AU" sz="1600" kern="1200" dirty="0">
                <a:solidFill>
                  <a:schemeClr val="tx1"/>
                </a:solidFill>
                <a:effectLst/>
                <a:ea typeface="+mn-ea"/>
                <a:cs typeface="+mn-cs"/>
              </a:rPr>
              <a:t>Repeat 4 more times until the elastic has been stretched by 50 cm</a:t>
            </a:r>
            <a:r>
              <a:rPr lang="en-AU" sz="1600" u="none" kern="1200" dirty="0">
                <a:solidFill>
                  <a:schemeClr val="tx1"/>
                </a:solidFill>
                <a:effectLst/>
                <a:ea typeface="+mn-ea"/>
                <a:cs typeface="+mn-cs"/>
              </a:rPr>
              <a:t>.</a:t>
            </a:r>
            <a:endParaRPr lang="en-AU" sz="160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29988355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notes:</a:t>
            </a:r>
          </a:p>
          <a:p>
            <a:endParaRPr lang="en-AU" dirty="0"/>
          </a:p>
          <a:p>
            <a:r>
              <a:rPr lang="en-AU" dirty="0"/>
              <a:t>Watch the video, then ask students to complete the </a:t>
            </a:r>
            <a:r>
              <a:rPr lang="en-US" dirty="0"/>
              <a:t>Student resource – From miasmas to germ theory. This video demonstrates how modelling and science were used to solve a significant problem at the time.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69126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Teacher notes: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This slide contains animations (on </a:t>
            </a:r>
            <a:r>
              <a:rPr lang="en-US" b="1" dirty="0"/>
              <a:t>*</a:t>
            </a:r>
            <a:r>
              <a:rPr lang="en-US" b="1" dirty="0">
                <a:highlight>
                  <a:srgbClr val="FFFFFF"/>
                </a:highlight>
              </a:rPr>
              <a:t>CLICK</a:t>
            </a:r>
            <a:r>
              <a:rPr lang="en-US" b="1" dirty="0"/>
              <a:t>*</a:t>
            </a:r>
            <a:r>
              <a:rPr lang="en-US" b="0" dirty="0"/>
              <a:t>)</a:t>
            </a:r>
          </a:p>
          <a:p>
            <a:pPr marL="0" indent="0">
              <a:buFont typeface="Arial" panose="020B0604020202020204" pitchFamily="34" charset="0"/>
              <a:buNone/>
            </a:pPr>
            <a:endParaRPr lang="en-US" b="0" dirty="0"/>
          </a:p>
          <a:p>
            <a:pPr marL="285750" indent="-285750">
              <a:buFont typeface="Arial" panose="020B0604020202020204" pitchFamily="34" charset="0"/>
              <a:buChar char="•"/>
            </a:pPr>
            <a:r>
              <a:rPr lang="en-US" b="1" dirty="0"/>
              <a:t>Focuses on the natural world </a:t>
            </a:r>
            <a:r>
              <a:rPr lang="en-US" dirty="0"/>
              <a:t>– the question must concern phenomena that occur in nature and can, in principle, be observed (for example, stars, cells, human </a:t>
            </a:r>
            <a:r>
              <a:rPr lang="en-US" dirty="0" err="1"/>
              <a:t>behaviour</a:t>
            </a:r>
            <a:r>
              <a:rPr lang="en-US" dirty="0"/>
              <a:t>). Supernatural, moral</a:t>
            </a:r>
            <a:r>
              <a:rPr lang="en-AU" dirty="0"/>
              <a:t>, or aesthetic issues lie outside the realm of </a:t>
            </a:r>
            <a:r>
              <a:rPr lang="en-US" dirty="0"/>
              <a:t>science. </a:t>
            </a:r>
          </a:p>
          <a:p>
            <a:pPr marL="285750" indent="-285750">
              <a:buFont typeface="Arial" panose="020B0604020202020204" pitchFamily="34" charset="0"/>
              <a:buChar char="•"/>
            </a:pPr>
            <a:r>
              <a:rPr lang="en-US" b="1" dirty="0"/>
              <a:t>Can be tested with evidence </a:t>
            </a:r>
            <a:r>
              <a:rPr lang="en-US" dirty="0"/>
              <a:t>– a scientific question leads to </a:t>
            </a:r>
            <a:r>
              <a:rPr lang="en-AU" dirty="0"/>
              <a:t>testable ideas: We can gather observations or measurements that </a:t>
            </a:r>
            <a:r>
              <a:rPr lang="en-US" dirty="0"/>
              <a:t>support some answers and challenge others. </a:t>
            </a:r>
          </a:p>
          <a:p>
            <a:pPr marL="285750" indent="-285750">
              <a:buFont typeface="Arial" panose="020B0604020202020204" pitchFamily="34" charset="0"/>
              <a:buChar char="•"/>
            </a:pPr>
            <a:r>
              <a:rPr lang="en-US" b="1" dirty="0"/>
              <a:t>Answers depend on observation and measurement (empirical data), not authority or opinion </a:t>
            </a:r>
            <a:r>
              <a:rPr lang="en-US" dirty="0"/>
              <a:t>– the conclusion must rest on systematically collected evidence that others can examine, rather than on personal opinion or tradition.</a:t>
            </a:r>
          </a:p>
          <a:p>
            <a:pPr marL="285750" indent="-285750">
              <a:buFont typeface="Arial" panose="020B0604020202020204" pitchFamily="34" charset="0"/>
              <a:buChar char="•"/>
            </a:pPr>
            <a:endParaRPr lang="en-AU" dirty="0"/>
          </a:p>
          <a:p>
            <a:pPr>
              <a:lnSpc>
                <a:spcPct val="150000"/>
              </a:lnSpc>
              <a:spcBef>
                <a:spcPts val="1200"/>
              </a:spcBef>
              <a:spcAft>
                <a:spcPts val="600"/>
              </a:spcAft>
              <a:buNone/>
            </a:pPr>
            <a:r>
              <a:rPr lang="en-AU" sz="1800" b="1" dirty="0">
                <a:effectLst/>
                <a:latin typeface="Arial" panose="020B0604020202020204" pitchFamily="34" charset="0"/>
                <a:ea typeface="Calibri" panose="020F0502020204030204" pitchFamily="34" charset="0"/>
              </a:rPr>
              <a:t>Examples</a:t>
            </a: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1. Does adding salt affect the boiling point of water? </a:t>
            </a:r>
            <a:r>
              <a:rPr lang="en-US" sz="1800" b="1" dirty="0"/>
              <a:t>*</a:t>
            </a:r>
            <a:r>
              <a:rPr lang="en-US" sz="1800" b="1" dirty="0">
                <a:highlight>
                  <a:srgbClr val="FFFFFF"/>
                </a:highlight>
              </a:rPr>
              <a:t>CLICK</a:t>
            </a:r>
            <a:r>
              <a:rPr lang="en-US" sz="1800" b="1" dirty="0"/>
              <a:t>*</a:t>
            </a:r>
            <a:r>
              <a:rPr lang="en-US" sz="1800" b="0" dirty="0"/>
              <a:t> </a:t>
            </a:r>
            <a:r>
              <a:rPr lang="en-US" sz="1800" b="1" dirty="0"/>
              <a:t>*</a:t>
            </a:r>
            <a:r>
              <a:rPr lang="en-US" sz="1800" b="1" dirty="0">
                <a:highlight>
                  <a:srgbClr val="FFFFFF"/>
                </a:highlight>
              </a:rPr>
              <a:t>CLICK</a:t>
            </a:r>
            <a:r>
              <a:rPr lang="en-US" sz="1800" b="1" dirty="0"/>
              <a:t>*</a:t>
            </a:r>
            <a:r>
              <a:rPr lang="en-US" sz="1800" b="0" dirty="0"/>
              <a:t> </a:t>
            </a:r>
            <a:r>
              <a:rPr lang="en-US" sz="1800" b="1" dirty="0"/>
              <a:t>*</a:t>
            </a:r>
            <a:r>
              <a:rPr lang="en-US" sz="1800" b="1" dirty="0">
                <a:highlight>
                  <a:srgbClr val="FFFFFF"/>
                </a:highlight>
              </a:rPr>
              <a:t>CLICK</a:t>
            </a:r>
            <a:r>
              <a:rPr lang="en-US" sz="1800" b="1" dirty="0"/>
              <a: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This is easily tested by measuring the boiling point of water and comparing it to that of saltwater solutions with varying concentrations of salt.</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dirty="0">
                <a:effectLst/>
                <a:latin typeface="Arial" panose="020B0604020202020204" pitchFamily="34" charset="0"/>
                <a:ea typeface="Calibri" panose="020F0502020204030204" pitchFamily="34" charset="0"/>
              </a:rPr>
              <a:t>2. Are dogs better than cats? </a:t>
            </a:r>
            <a:r>
              <a:rPr lang="en-US" sz="1800" b="1" dirty="0"/>
              <a:t>*</a:t>
            </a:r>
            <a:r>
              <a:rPr lang="en-US" sz="1800" b="1" dirty="0">
                <a:highlight>
                  <a:srgbClr val="FFFFFF"/>
                </a:highlight>
              </a:rPr>
              <a:t>CLICK</a:t>
            </a:r>
            <a:r>
              <a:rPr lang="en-US" sz="1800" b="1" dirty="0"/>
              <a:t>* *</a:t>
            </a:r>
            <a:r>
              <a:rPr lang="en-US" sz="1800" b="1" dirty="0">
                <a:highlight>
                  <a:srgbClr val="FFFFFF"/>
                </a:highlight>
              </a:rPr>
              <a:t>CLICK</a:t>
            </a:r>
            <a:r>
              <a:rPr lang="en-US" sz="1800" b="1" dirty="0"/>
              <a:t>* *</a:t>
            </a:r>
            <a:r>
              <a:rPr lang="en-US" sz="1800" b="1" dirty="0">
                <a:highlight>
                  <a:srgbClr val="FFFFFF"/>
                </a:highlight>
              </a:rPr>
              <a:t>CLICK</a:t>
            </a:r>
            <a:r>
              <a:rPr lang="en-US" sz="1800" b="1" dirty="0"/>
              <a: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This is not a good question because no clear criteria have been established for what ‘better’ is based on, and it is very subjective, leaning more on opinion than data. </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5722037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9592-9428-D3CC-6E6C-D4022A238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E3D12-0B28-C279-3EDA-5BBA674D4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A7624-7FBC-7C4A-76FD-69DB5812BFE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4576977-6CBA-7AC9-F321-3D2E9B46C8FD}"/>
              </a:ext>
            </a:extLst>
          </p:cNvPr>
          <p:cNvSpPr>
            <a:spLocks noGrp="1"/>
          </p:cNvSpPr>
          <p:nvPr>
            <p:ph type="sldNum" sz="quarter" idx="5"/>
          </p:nvPr>
        </p:nvSpPr>
        <p:spPr/>
        <p:txBody>
          <a:bodyPr/>
          <a:lstStyle/>
          <a:p>
            <a:fld id="{D09C5488-DD16-4714-9519-7BE21BA11D4E}" type="slidenum">
              <a:rPr lang="en-AU" smtClean="0"/>
              <a:t>90</a:t>
            </a:fld>
            <a:endParaRPr lang="en-AU"/>
          </a:p>
        </p:txBody>
      </p:sp>
    </p:spTree>
    <p:extLst>
      <p:ext uri="{BB962C8B-B14F-4D97-AF65-F5344CB8AC3E}">
        <p14:creationId xmlns:p14="http://schemas.microsoft.com/office/powerpoint/2010/main" val="1721463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4170-D994-D1FF-9D72-0CF9F44E5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CBF62-8975-5FDF-BC81-24C026188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5B6F5-9921-2379-DE27-765877F4231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Here are some examples of phenomena that you could investigate to develop your model, but you are encouraged to investigate a phenomenon that you have observed and are curious about.</a:t>
            </a:r>
          </a:p>
        </p:txBody>
      </p:sp>
      <p:sp>
        <p:nvSpPr>
          <p:cNvPr id="4" name="Slide Number Placeholder 3">
            <a:extLst>
              <a:ext uri="{FF2B5EF4-FFF2-40B4-BE49-F238E27FC236}">
                <a16:creationId xmlns:a16="http://schemas.microsoft.com/office/drawing/2014/main" id="{85BAF526-D16F-69A1-10F1-C0BFDCC5CB2E}"/>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5023048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BACB-3EDF-454A-66AC-A52A627B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48B79-A6ED-5416-AC68-ACC317C29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A7D25-0BA2-B1EB-9133-F91C825938E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 recap of what an explanation is.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Explanations relate cause and effect.</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In the example, we are observing ice floating on water,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To explain this effect, we need to identify its cause.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cause is the ice’s lower density compared to the water it is in.</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Therefore, ice floats on water because it is less dense than water, which is a key</a:t>
            </a:r>
            <a:r>
              <a:rPr lang="en-US" dirty="0">
                <a:latin typeface="Arial" panose="020B0604020202020204" pitchFamily="34" charset="0"/>
                <a:cs typeface="Arial" panose="020B0604020202020204" pitchFamily="34" charset="0"/>
              </a:rPr>
              <a:t> explanation.</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9D28C71-501A-50FF-1629-206AEE6FA57B}"/>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2024987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Teachers are encouraged to use the strategy of ‘Data talks’ to launch their lessons during this focus area.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Data talks are brief 5–10 minute classroom discussions designed to spark students’ curiosity and promote questioning. Students are shown a visual representation of data and asked what they notice and what they wonder. Data talks offer opportunities to interpret data presented in different ways.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ea typeface="+mn-ea"/>
                <a:cs typeface="+mn-cs"/>
              </a:rPr>
              <a:t>The next four slides are examples of data talks.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0731568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0D843-9A17-AEA5-2337-DA4AAF6F9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E9FE5-CF69-1D98-4307-BA8C89658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2ADDF-E1DA-BD22-998D-3FB408C89F1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p>
          <a:p>
            <a:pPr marL="0" marR="0" lvl="0" indent="0" algn="l" defTabSz="1219170" rtl="0" eaLnBrk="1" fontAlgn="auto" latinLnBrk="0" hangingPunct="1">
              <a:lnSpc>
                <a:spcPct val="100000"/>
              </a:lnSpc>
              <a:spcBef>
                <a:spcPts val="0"/>
              </a:spcBef>
              <a:spcAft>
                <a:spcPts val="0"/>
              </a:spcAft>
              <a:buClrTx/>
              <a:buSzTx/>
              <a:buFontTx/>
              <a:buNone/>
              <a:tabLst/>
              <a:defRPr/>
            </a:pPr>
            <a:r>
              <a:rPr lang="en-US" b="0"/>
              <a:t>Display and give students time to think about what they notice and what they wonder.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a:t>Ask students what they notice. Encourage them to look at the scale and the keys.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lang="en-US" b="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a:t>Ask them what they wonder (what they want to know more about)</a:t>
            </a: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412924-1F76-57E0-7BF6-3CADF9332534}"/>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5396688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931C8-B964-7D6D-6917-CDBC65032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B789B-C008-E580-0D12-F375BDEE5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66821-E215-FAF6-A9F9-FCF4C8D7849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endParaRPr lang="en-AU"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Display and give students time to think about what they notice and what they wonder.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dirty="0"/>
              <a:t>Ask students what they notice. Encourage them to look at the scale and the keys.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lang="en-US" b="0" dirty="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dirty="0"/>
              <a:t>Ask them what they wonder (what they want to know more about)</a:t>
            </a:r>
          </a:p>
        </p:txBody>
      </p:sp>
      <p:sp>
        <p:nvSpPr>
          <p:cNvPr id="4" name="Slide Number Placeholder 3">
            <a:extLst>
              <a:ext uri="{FF2B5EF4-FFF2-40B4-BE49-F238E27FC236}">
                <a16:creationId xmlns:a16="http://schemas.microsoft.com/office/drawing/2014/main" id="{32B4FD38-78A7-9308-096F-7B3DEE8961FD}"/>
              </a:ext>
            </a:extLst>
          </p:cNvPr>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22455801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9973-8DD4-A7C7-37E3-E67247787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128DE-9E1B-7012-1502-D09CC2A36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D1DD9-AD83-8F89-C4DA-CC1E8A4C5A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endParaRPr lang="en-AU"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Display and give students time to think about what they notice and what they wonder.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dirty="0"/>
              <a:t>Ask students what they notice. Encourage them to look at the scale and the keys.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lang="en-US" b="0" dirty="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dirty="0"/>
              <a:t>Ask them what they wonder (what they want to know more about)</a:t>
            </a:r>
          </a:p>
        </p:txBody>
      </p:sp>
      <p:sp>
        <p:nvSpPr>
          <p:cNvPr id="4" name="Slide Number Placeholder 3">
            <a:extLst>
              <a:ext uri="{FF2B5EF4-FFF2-40B4-BE49-F238E27FC236}">
                <a16:creationId xmlns:a16="http://schemas.microsoft.com/office/drawing/2014/main" id="{D399C752-74D4-2267-70FD-12B23FEBC266}"/>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14375239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7817-8DD5-22E7-C251-1C433DC8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67741-10E1-003E-3DC5-F1D9BFE6F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C085E-3137-9D70-4CE1-ABF16CE29FD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 </a:t>
            </a:r>
          </a:p>
          <a:p>
            <a:endParaRPr lang="en-AU"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Display and give students time to think about what they notice and what they wonder.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dirty="0"/>
              <a:t>Ask students what they notice. Encourage them to look at the scale and the keys.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lang="en-US" b="0" dirty="0"/>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b="0" dirty="0"/>
              <a:t>Ask them what they wonder (what they want to know more about)</a:t>
            </a:r>
          </a:p>
        </p:txBody>
      </p:sp>
      <p:sp>
        <p:nvSpPr>
          <p:cNvPr id="4" name="Slide Number Placeholder 3">
            <a:extLst>
              <a:ext uri="{FF2B5EF4-FFF2-40B4-BE49-F238E27FC236}">
                <a16:creationId xmlns:a16="http://schemas.microsoft.com/office/drawing/2014/main" id="{FC4DD789-B724-DAF5-37C9-702A5FFFAC79}"/>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25334073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3834965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627D-709C-315B-44BD-648CA0856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ECD8E-8CF0-F6D6-DFEF-BE1FB4161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6ADF5-3F20-7A2D-E157-6FBC4680CA36}"/>
              </a:ext>
            </a:extLst>
          </p:cNvPr>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F453F2-9EEA-FAE6-77A5-4DC8103D1253}"/>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881441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8130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nk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54005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7676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24" r:id="rId3"/>
    <p:sldLayoutId id="2147483762" r:id="rId4"/>
    <p:sldLayoutId id="2147483723" r:id="rId5"/>
    <p:sldLayoutId id="2147483746" r:id="rId6"/>
    <p:sldLayoutId id="2147483725" r:id="rId7"/>
    <p:sldLayoutId id="2147483743" r:id="rId8"/>
    <p:sldLayoutId id="2147483744" r:id="rId9"/>
    <p:sldLayoutId id="2147483765" r:id="rId10"/>
    <p:sldLayoutId id="2147483769" r:id="rId11"/>
    <p:sldLayoutId id="214748376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creativecommons.org/licenses/by/4.0/"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espncricinfo.com/cricketers/steven-smith-267192/bowling-batting-sta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www.rugbyleagueproject.org/seasons/nrl-2024/summary.html/data.html?utm_source=chatgp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www.espncricinfo.com/cricketers/sam-konstas-139395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48.xml"/><Relationship Id="rId18" Type="http://schemas.openxmlformats.org/officeDocument/2006/relationships/slide" Target="slide54.xml"/><Relationship Id="rId26" Type="http://schemas.openxmlformats.org/officeDocument/2006/relationships/slide" Target="slide91.xml"/><Relationship Id="rId3" Type="http://schemas.openxmlformats.org/officeDocument/2006/relationships/slide" Target="slide3.xml"/><Relationship Id="rId21" Type="http://schemas.openxmlformats.org/officeDocument/2006/relationships/slide" Target="slide61.xml"/><Relationship Id="rId7" Type="http://schemas.openxmlformats.org/officeDocument/2006/relationships/slide" Target="slide14.xml"/><Relationship Id="rId12" Type="http://schemas.openxmlformats.org/officeDocument/2006/relationships/slide" Target="slide40.xml"/><Relationship Id="rId17" Type="http://schemas.openxmlformats.org/officeDocument/2006/relationships/slide" Target="slide52.xml"/><Relationship Id="rId25" Type="http://schemas.openxmlformats.org/officeDocument/2006/relationships/slide" Target="slide78.xml"/><Relationship Id="rId2" Type="http://schemas.openxmlformats.org/officeDocument/2006/relationships/notesSlide" Target="../notesSlides/notesSlide3.xml"/><Relationship Id="rId16" Type="http://schemas.openxmlformats.org/officeDocument/2006/relationships/slide" Target="slide49.xml"/><Relationship Id="rId20" Type="http://schemas.openxmlformats.org/officeDocument/2006/relationships/slide" Target="slide62.xml"/><Relationship Id="rId1" Type="http://schemas.openxmlformats.org/officeDocument/2006/relationships/slideLayout" Target="../slideLayouts/slideLayout6.xml"/><Relationship Id="rId6" Type="http://schemas.openxmlformats.org/officeDocument/2006/relationships/slide" Target="slide6.xml"/><Relationship Id="rId11" Type="http://schemas.openxmlformats.org/officeDocument/2006/relationships/slide" Target="slide41.xml"/><Relationship Id="rId24" Type="http://schemas.openxmlformats.org/officeDocument/2006/relationships/slide" Target="slide79.xml"/><Relationship Id="rId5" Type="http://schemas.openxmlformats.org/officeDocument/2006/relationships/slide" Target="slide5.xml"/><Relationship Id="rId15" Type="http://schemas.openxmlformats.org/officeDocument/2006/relationships/slide" Target="slide50.xml"/><Relationship Id="rId23" Type="http://schemas.openxmlformats.org/officeDocument/2006/relationships/slide" Target="slide74.xml"/><Relationship Id="rId10" Type="http://schemas.openxmlformats.org/officeDocument/2006/relationships/slide" Target="slide30.xml"/><Relationship Id="rId19" Type="http://schemas.openxmlformats.org/officeDocument/2006/relationships/slide" Target="slide53.xml"/><Relationship Id="rId4" Type="http://schemas.openxmlformats.org/officeDocument/2006/relationships/slide" Target="slide4.xml"/><Relationship Id="rId9" Type="http://schemas.openxmlformats.org/officeDocument/2006/relationships/slide" Target="slide31.xml"/><Relationship Id="rId14" Type="http://schemas.openxmlformats.org/officeDocument/2006/relationships/slide" Target="slide47.xml"/><Relationship Id="rId22" Type="http://schemas.openxmlformats.org/officeDocument/2006/relationships/slide" Target="slide75.xml"/><Relationship Id="rId27" Type="http://schemas.openxmlformats.org/officeDocument/2006/relationships/slide" Target="slide9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https://www.youtube.com/embed/z9d1mxgZ0ag?start=119&amp;feature=oembed" TargetMode="External"/><Relationship Id="rId5" Type="http://schemas.openxmlformats.org/officeDocument/2006/relationships/hyperlink" Target="https://www.youtube.com/watch?v=z9d1mxgZ0ag"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www.abc.net.au/news/2025-04-11/how-western-sydney-school-students-would-solve-urban-heat/10516140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bom.gov.au/climate/data/stations/about-weather-station-data.shtml"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8.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www.esafety.gov.au/young-people/digital-footprint"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creativecommons.org/licenses/by/4.0/legalcode"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video" Target="https://www.youtube.com/embed/xyN2ZTz9CnU?feature=oembed" TargetMode="External"/><Relationship Id="rId5" Type="http://schemas.openxmlformats.org/officeDocument/2006/relationships/hyperlink" Target="https://www.youtube.com/watch?v=xyN2ZTz9CnU&amp;t=2s" TargetMode="Externa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hyperlink" Target="https://www.youtube.com/watch?v=chFF_t79qOM" TargetMode="External"/><Relationship Id="rId3" Type="http://schemas.openxmlformats.org/officeDocument/2006/relationships/image" Target="../media/image40.jpeg"/><Relationship Id="rId7"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hyperlink" Target="https://creativecommons.org/licenses/by-sa/3.0/?ref=openverse" TargetMode="External"/><Relationship Id="rId5" Type="http://schemas.openxmlformats.org/officeDocument/2006/relationships/hyperlink" Target="https://commons.wikimedia.org/wiki/User:Bin_im_Garten" TargetMode="External"/><Relationship Id="rId4" Type="http://schemas.openxmlformats.org/officeDocument/2006/relationships/hyperlink" Target="https://commons.wikimedia.org/w/index.php?curid=15434187"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hyperlink" Target="https://chem.libretexts.org/Bookshelves/General_Chemistry/Map%3A_Chemistry_-_The_Central_Science_(Brown_et_al.)/10%3A_Gases/10.01%3A_Characteristics_of_Gases" TargetMode="Externa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8" Type="http://schemas.openxmlformats.org/officeDocument/2006/relationships/hyperlink" Target="https://commons.wikimedia.org/w/index.php?curid=97329917" TargetMode="External"/><Relationship Id="rId3" Type="http://schemas.openxmlformats.org/officeDocument/2006/relationships/image" Target="../media/image40.jpeg"/><Relationship Id="rId7"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creativecommons.org/licenses/by-sa/3.0/?ref=openverse" TargetMode="External"/><Relationship Id="rId5" Type="http://schemas.openxmlformats.org/officeDocument/2006/relationships/hyperlink" Target="https://commons.wikimedia.org/wiki/User:Bin_im_Garten" TargetMode="External"/><Relationship Id="rId4" Type="http://schemas.openxmlformats.org/officeDocument/2006/relationships/hyperlink" Target="https://commons.wikimedia.org/w/index.php?curid=15434187" TargetMode="External"/><Relationship Id="rId9" Type="http://schemas.openxmlformats.org/officeDocument/2006/relationships/hyperlink" Target="https://creativecommons.org/licenses/by-sa/4.0/?ref=openverse"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commons.wikimedia.org/w/index.php?curid=70881133" TargetMode="External"/><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hyperlink" Target="https://creativecommons.org/publicdomain/zero/1.0/deed.en/?ref=openverse" TargetMode="External"/><Relationship Id="rId5" Type="http://schemas.openxmlformats.org/officeDocument/2006/relationships/hyperlink" Target="https://commons.wikimedia.org/w/index.php?title=User:SrKellyOP&amp;action=edit&amp;redlink=1" TargetMode="External"/><Relationship Id="rId10" Type="http://schemas.openxmlformats.org/officeDocument/2006/relationships/hyperlink" Target="https://creativecommons.org/licenses/by-sa/4.0/?ref=openverse" TargetMode="External"/><Relationship Id="rId4" Type="http://schemas.openxmlformats.org/officeDocument/2006/relationships/hyperlink" Target="https://commons.wikimedia.org/w/index.php?curid=109833458" TargetMode="External"/><Relationship Id="rId9" Type="http://schemas.openxmlformats.org/officeDocument/2006/relationships/hyperlink" Target="https://commons.wikimedia.org/wiki/User:Astroskiandhike"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commons.wikimedia.org/w/index.php?title=User:Belch84&amp;action=edit&amp;redlink=1" TargetMode="External"/><Relationship Id="rId3" Type="http://schemas.openxmlformats.org/officeDocument/2006/relationships/image" Target="../media/image49.png"/><Relationship Id="rId7" Type="http://schemas.openxmlformats.org/officeDocument/2006/relationships/hyperlink" Target="https://commons.wikimedia.org/w/index.php?curid=96646934"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creativecommons.org/licenses/by/4.0/?ref=openverse" TargetMode="External"/><Relationship Id="rId4" Type="http://schemas.openxmlformats.org/officeDocument/2006/relationships/hyperlink" Target="https://www.google.com/url?sa=i&amp;url=http%3A%2F%2Fwww.bom.gov.au%2Fproducts%2FIDR712.loop.shtml&amp;psig=AOvVaw1ObLmE2ZYLz3o9tiJ7ZJIp&amp;ust=1755821844232000&amp;source=images&amp;cd=vfe&amp;opi=89978449&amp;ved=0CBoQjhxqFwoTCNiRgr7Qmo8DFQAAAAAdAAAAABAE"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hyperlink" Target="https://creativecommons.org/licenses/by-sa/3.0/?ref=openverse" TargetMode="External"/><Relationship Id="rId4" Type="http://schemas.openxmlformats.org/officeDocument/2006/relationships/hyperlink" Target="https://commons.wikimedia.org/w/index.php?curid=24756373"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video" Target="https://www.youtube.com/embed/chFF_t79qOM?feature=oembed" TargetMode="External"/><Relationship Id="rId5" Type="http://schemas.openxmlformats.org/officeDocument/2006/relationships/hyperlink" Target="https://www.youtube.com/watch?v=chFF_t79qOM" TargetMode="External"/><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research.csiro.au/spark/"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hyperlink" Target="https://creativecommons.org/licenses/by-sa/4.0/?ref=openverse" TargetMode="External"/><Relationship Id="rId5" Type="http://schemas.openxmlformats.org/officeDocument/2006/relationships/hyperlink" Target="https://commons.wikimedia.org/wiki/User:Seav" TargetMode="External"/><Relationship Id="rId4" Type="http://schemas.openxmlformats.org/officeDocument/2006/relationships/hyperlink" Target="https://commons.wikimedia.org/w/index.php?curid=4662202"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commons.wikimedia.org/wiki/User:Krishnachandranvn" TargetMode="External"/><Relationship Id="rId3" Type="http://schemas.openxmlformats.org/officeDocument/2006/relationships/image" Target="../media/image60.png"/><Relationship Id="rId7" Type="http://schemas.openxmlformats.org/officeDocument/2006/relationships/hyperlink" Target="https://commons.wikimedia.org/w/index.php?curid=157112172"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hyperlink" Target="https://creativecommons.org/licenses/by/2.0/?ref=openverse" TargetMode="External"/><Relationship Id="rId4" Type="http://schemas.openxmlformats.org/officeDocument/2006/relationships/hyperlink" Target="https://commons.wikimedia.org/wiki/File:Epicycle_and_deferent.svg" TargetMode="External"/><Relationship Id="rId9" Type="http://schemas.openxmlformats.org/officeDocument/2006/relationships/hyperlink" Target="https://creativecommons.org/publicdomain/zero/1.0/deed.en/?ref=openvers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hyperlink" Target="https://creativecommons.org/licenses/by-sa/3.0/?ref=openverse" TargetMode="External"/><Relationship Id="rId4" Type="http://schemas.openxmlformats.org/officeDocument/2006/relationships/hyperlink" Target="https://commons.wikimedia.org/w/index.php?curid=1652425"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2.xml"/><Relationship Id="rId1" Type="http://schemas.openxmlformats.org/officeDocument/2006/relationships/video" Target="https://www.youtube.com/embed/N9LC-3ZKiok?feature=oembed" TargetMode="External"/><Relationship Id="rId5" Type="http://schemas.openxmlformats.org/officeDocument/2006/relationships/hyperlink" Target="https://www.youtube.com/watch?v=N9LC-3ZKiok" TargetMode="External"/><Relationship Id="rId4" Type="http://schemas.openxmlformats.org/officeDocument/2006/relationships/image" Target="../media/image65.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hyperlink" Target="https://www.flickr.com/photos/23262226@N08/8357116798"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23262226@N08"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hyperlink" Target="https://informationisbeautiful.net/licensing/" TargetMode="External"/><Relationship Id="rId5" Type="http://schemas.openxmlformats.org/officeDocument/2006/relationships/hyperlink" Target="https://informationisbeautiful.net/about/" TargetMode="External"/><Relationship Id="rId4" Type="http://schemas.openxmlformats.org/officeDocument/2006/relationships/hyperlink" Target="https://informationisbeautiful.net/visualizations/best-in-show-whats-the-top-data-do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hyperlink" Target="https://informationisbeautiful.net/licensing/" TargetMode="External"/><Relationship Id="rId5" Type="http://schemas.openxmlformats.org/officeDocument/2006/relationships/hyperlink" Target="https://informationisbeautiful.net/about/" TargetMode="External"/><Relationship Id="rId4" Type="http://schemas.openxmlformats.org/officeDocument/2006/relationships/hyperlink" Target="https://informationisbeautiful.net/visualizations/the-problem-with-plastics-and-recycling-bioplastics-microplastics-ocean-waste/"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hyperlink" Target="https://informationisbeautiful.net/licensing/" TargetMode="External"/><Relationship Id="rId5" Type="http://schemas.openxmlformats.org/officeDocument/2006/relationships/hyperlink" Target="https://informationisbeautiful.net/about/" TargetMode="External"/><Relationship Id="rId4" Type="http://schemas.openxmlformats.org/officeDocument/2006/relationships/hyperlink" Target="https://informationisbeautiful.net/visualizations/hollywood-2023-hits-flop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hyperlink" Target="https://informationisbeautiful.net/licensing/" TargetMode="External"/><Relationship Id="rId5" Type="http://schemas.openxmlformats.org/officeDocument/2006/relationships/hyperlink" Target="https://informationisbeautiful.net/about/" TargetMode="External"/><Relationship Id="rId4" Type="http://schemas.openxmlformats.org/officeDocument/2006/relationships/hyperlink" Target="https://informationisbeautiful.net/visualizations/most-common-pin-codes/"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afac.com.au/initiative/afdrs/article/afdrs-quick-guides"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bc.net.au/news/2025-04-11/how-western-sydney-school-students-would-solve-urban-heat/105161400" TargetMode="External"/><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hyperlink" Target="https://curriculum.nsw.edu.au/learning-areas/science/science-7-10-2023/overview" TargetMode="External"/><Relationship Id="rId5" Type="http://schemas.openxmlformats.org/officeDocument/2006/relationships/hyperlink" Target="https://curriculum.nsw.edu.au/" TargetMode="External"/><Relationship Id="rId10" Type="http://schemas.openxmlformats.org/officeDocument/2006/relationships/hyperlink" Target="https://www.esafety.gov.au/young-people/digital-footprint"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youtube.com/watch?v=N9LC-3ZKiok&amp;t=9s"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youtu.be/xyN2ZTz9CnU" TargetMode="External"/><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hyperlink" Target="https://www.youtube.com/watch?v=chFF_t79qOM" TargetMode="External"/><Relationship Id="rId5" Type="http://schemas.openxmlformats.org/officeDocument/2006/relationships/hyperlink" Target="https://curriculum.nsw.edu.au/" TargetMode="External"/><Relationship Id="rId10" Type="http://schemas.openxmlformats.org/officeDocument/2006/relationships/hyperlink" Target="https://blog.doublehelix.csiro.au/model-bushfire/"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z9d1mxgZ0ag&amp;t=119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a:ea typeface="+mn-lt"/>
                <a:cs typeface="+mn-lt"/>
              </a:rPr>
              <a:t>This resource is not a teaching and learning program. It should be used in conjunction with (Insert unit name and link).</a:t>
            </a:r>
            <a:endParaRPr lang="en-AU" sz="1800">
              <a:solidFill>
                <a:srgbClr val="22272B"/>
              </a:solidFill>
            </a:endParaRPr>
          </a:p>
          <a:p>
            <a:pPr marL="342900" indent="-342900">
              <a:lnSpc>
                <a:spcPct val="150000"/>
              </a:lnSpc>
              <a:buFont typeface="Arial"/>
              <a:buChar char="•"/>
            </a:pPr>
            <a:r>
              <a:rPr lang="en-AU" sz="1800">
                <a:solidFill>
                  <a:srgbClr val="22272B"/>
                </a:solidFill>
              </a:rPr>
              <a:t>Classroom teachers are encouraged to </a:t>
            </a:r>
            <a:r>
              <a:rPr lang="en-AU" sz="1800" b="1">
                <a:solidFill>
                  <a:srgbClr val="22272B"/>
                </a:solidFill>
              </a:rPr>
              <a:t>add and adapt</a:t>
            </a:r>
            <a:r>
              <a:rPr lang="en-AU" sz="1800">
                <a:solidFill>
                  <a:srgbClr val="22272B"/>
                </a:solidFill>
              </a:rPr>
              <a:t> slides as required to meet the needs of their students.</a:t>
            </a:r>
          </a:p>
          <a:p>
            <a:pPr marL="342900" indent="-342900">
              <a:lnSpc>
                <a:spcPct val="150000"/>
              </a:lnSpc>
              <a:buFont typeface="Arial"/>
              <a:buChar char="•"/>
            </a:pPr>
            <a:r>
              <a:rPr lang="en-AU" sz="180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rPr>
              <a:t>To convert the PowerPoint to Google Slides:</a:t>
            </a:r>
          </a:p>
          <a:p>
            <a:pPr marL="913765" lvl="1" indent="-457200">
              <a:lnSpc>
                <a:spcPct val="150000"/>
              </a:lnSpc>
              <a:buFont typeface="+mj-lt"/>
              <a:buAutoNum type="arabicPeriod"/>
            </a:pPr>
            <a:r>
              <a:rPr lang="en-AU">
                <a:solidFill>
                  <a:srgbClr val="22272B"/>
                </a:solidFill>
              </a:rPr>
              <a:t>Upload the file into Google Drive and open it.</a:t>
            </a:r>
          </a:p>
          <a:p>
            <a:pPr marL="913765" lvl="1" indent="-457200">
              <a:lnSpc>
                <a:spcPct val="150000"/>
              </a:lnSpc>
              <a:buFont typeface="+mj-lt"/>
              <a:buAutoNum type="arabicPeriod"/>
            </a:pPr>
            <a:r>
              <a:rPr lang="en-AU">
                <a:solidFill>
                  <a:srgbClr val="22272B"/>
                </a:solidFill>
              </a:rPr>
              <a:t>Go to File &gt; Save as Google Slides.</a:t>
            </a:r>
          </a:p>
          <a:p>
            <a:pPr marL="456565" lvl="1">
              <a:lnSpc>
                <a:spcPct val="150000"/>
              </a:lnSpc>
            </a:pPr>
            <a:r>
              <a:rPr lang="en-AU" sz="1600">
                <a:solidFill>
                  <a:srgbClr val="22272B"/>
                </a:solidFill>
              </a:rPr>
              <a:t>(Note – conversion may cause formatting changes in the slides.)</a:t>
            </a:r>
          </a:p>
          <a:p>
            <a:endParaRPr lang="en-AU" sz="180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96858-AB17-0905-F077-24F2E5E0C5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D39A53-7100-649D-58D6-DA7560B309A2}"/>
              </a:ext>
            </a:extLst>
          </p:cNvPr>
          <p:cNvSpPr>
            <a:spLocks noGrp="1"/>
          </p:cNvSpPr>
          <p:nvPr>
            <p:ph type="title"/>
          </p:nvPr>
        </p:nvSpPr>
        <p:spPr/>
        <p:txBody>
          <a:bodyPr/>
          <a:lstStyle/>
          <a:p>
            <a:r>
              <a:rPr lang="en-AU" dirty="0"/>
              <a:t>1.1 Frayer diagram – scientific questions (blank)</a:t>
            </a:r>
          </a:p>
        </p:txBody>
      </p:sp>
      <p:grpSp>
        <p:nvGrpSpPr>
          <p:cNvPr id="17" name="Group 16">
            <a:extLst>
              <a:ext uri="{FF2B5EF4-FFF2-40B4-BE49-F238E27FC236}">
                <a16:creationId xmlns:a16="http://schemas.microsoft.com/office/drawing/2014/main" id="{33FF70F1-C339-2A7D-8EA6-E1F9A2B602AC}"/>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grpSp>
          <p:nvGrpSpPr>
            <p:cNvPr id="16" name="Group 15">
              <a:extLst>
                <a:ext uri="{FF2B5EF4-FFF2-40B4-BE49-F238E27FC236}">
                  <a16:creationId xmlns:a16="http://schemas.microsoft.com/office/drawing/2014/main" id="{8E29656B-C191-DAC5-31DD-FDE4394CA497}"/>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sp>
            <p:nvSpPr>
              <p:cNvPr id="5" name="Google Shape;72;p15">
                <a:extLst>
                  <a:ext uri="{FF2B5EF4-FFF2-40B4-BE49-F238E27FC236}">
                    <a16:creationId xmlns:a16="http://schemas.microsoft.com/office/drawing/2014/main" id="{8ABC63EE-763D-CBFD-4084-CA56B9E1CEB5}"/>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endParaRPr>
              </a:p>
            </p:txBody>
          </p:sp>
          <p:sp>
            <p:nvSpPr>
              <p:cNvPr id="7" name="Google Shape;74;p15">
                <a:extLst>
                  <a:ext uri="{FF2B5EF4-FFF2-40B4-BE49-F238E27FC236}">
                    <a16:creationId xmlns:a16="http://schemas.microsoft.com/office/drawing/2014/main" id="{62CBA982-7F54-F1B9-46EF-972768922272}"/>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D5969AA1-139E-892B-A363-407BBA98BE4F}"/>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F470D9AE-91B8-CABF-E219-59F271FB9461}"/>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grpSp>
        <p:sp>
          <p:nvSpPr>
            <p:cNvPr id="13" name="Google Shape;80;p15">
              <a:extLst>
                <a:ext uri="{FF2B5EF4-FFF2-40B4-BE49-F238E27FC236}">
                  <a16:creationId xmlns:a16="http://schemas.microsoft.com/office/drawing/2014/main" id="{243B862A-A079-0C8A-429F-68CDB4C95674}"/>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dirty="0">
                <a:latin typeface="Arial" panose="020B0604020202020204" pitchFamily="34" charset="0"/>
                <a:cs typeface="Arial" panose="020B0604020202020204" pitchFamily="34" charset="0"/>
              </a:endParaRPr>
            </a:p>
          </p:txBody>
        </p:sp>
      </p:grpSp>
      <p:sp>
        <p:nvSpPr>
          <p:cNvPr id="6" name="Google Shape;73;p15">
            <a:extLst>
              <a:ext uri="{FF2B5EF4-FFF2-40B4-BE49-F238E27FC236}">
                <a16:creationId xmlns:a16="http://schemas.microsoft.com/office/drawing/2014/main" id="{77B906CD-4AB1-15FF-1A32-07703A022397}"/>
              </a:ext>
            </a:extLst>
          </p:cNvPr>
          <p:cNvSpPr txBox="1"/>
          <p:nvPr/>
        </p:nvSpPr>
        <p:spPr>
          <a:xfrm>
            <a:off x="2364866" y="1805619"/>
            <a:ext cx="2081874" cy="724640"/>
          </a:xfrm>
          <a:prstGeom prst="rect">
            <a:avLst/>
          </a:prstGeom>
          <a:noFill/>
          <a:ln>
            <a:noFill/>
          </a:ln>
        </p:spPr>
        <p:txBody>
          <a:bodyPr spcFirstLastPara="1" wrap="square" lIns="151700" tIns="36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Definition </a:t>
            </a:r>
            <a:endParaRPr sz="2000" dirty="0">
              <a:cs typeface="Arial" panose="020B0604020202020204" pitchFamily="34" charset="0"/>
            </a:endParaRPr>
          </a:p>
        </p:txBody>
      </p:sp>
      <p:sp>
        <p:nvSpPr>
          <p:cNvPr id="8" name="Google Shape;75;p15">
            <a:extLst>
              <a:ext uri="{FF2B5EF4-FFF2-40B4-BE49-F238E27FC236}">
                <a16:creationId xmlns:a16="http://schemas.microsoft.com/office/drawing/2014/main" id="{CF46B2A6-2E75-CF8F-D6E5-01E82A5F5121}"/>
              </a:ext>
            </a:extLst>
          </p:cNvPr>
          <p:cNvSpPr txBox="1"/>
          <p:nvPr/>
        </p:nvSpPr>
        <p:spPr>
          <a:xfrm>
            <a:off x="6348294" y="1773826"/>
            <a:ext cx="3296748" cy="751240"/>
          </a:xfrm>
          <a:prstGeom prst="rect">
            <a:avLst/>
          </a:prstGeom>
          <a:noFill/>
          <a:ln>
            <a:noFill/>
          </a:ln>
        </p:spPr>
        <p:txBody>
          <a:bodyPr spcFirstLastPara="1" wrap="square" lIns="0" tIns="360000" rIns="170667" bIns="170667" anchor="t" anchorCtr="0">
            <a:noAutofit/>
          </a:bodyPr>
          <a:lstStyle/>
          <a:p>
            <a:pPr marL="479988">
              <a:lnSpc>
                <a:spcPct val="90000"/>
              </a:lnSpc>
              <a:buClr>
                <a:srgbClr val="1E4E79"/>
              </a:buClr>
              <a:buSzPts val="1800"/>
            </a:pPr>
            <a:r>
              <a:rPr lang="en" sz="2000" b="1" dirty="0">
                <a:ea typeface="Calibri"/>
                <a:cs typeface="Arial" panose="020B0604020202020204" pitchFamily="34" charset="0"/>
                <a:sym typeface="Calibri"/>
              </a:rPr>
              <a:t>Facts/Characteristics</a:t>
            </a:r>
            <a:endParaRPr sz="2000" dirty="0">
              <a:ea typeface="Calibri"/>
              <a:cs typeface="Arial" panose="020B0604020202020204" pitchFamily="34" charset="0"/>
              <a:sym typeface="Calibri"/>
            </a:endParaRPr>
          </a:p>
        </p:txBody>
      </p:sp>
      <p:sp>
        <p:nvSpPr>
          <p:cNvPr id="14" name="Google Shape;81;p15">
            <a:extLst>
              <a:ext uri="{FF2B5EF4-FFF2-40B4-BE49-F238E27FC236}">
                <a16:creationId xmlns:a16="http://schemas.microsoft.com/office/drawing/2014/main" id="{5B9C36F0-E534-1822-79B0-D1E46842DDD9}"/>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dirty="0">
                <a:latin typeface="+mj-lt"/>
                <a:ea typeface="Calibri"/>
                <a:cs typeface="Arial" panose="020B0604020202020204" pitchFamily="34" charset="0"/>
                <a:sym typeface="Calibri"/>
              </a:rPr>
              <a:t>Scientific questions</a:t>
            </a:r>
          </a:p>
        </p:txBody>
      </p:sp>
      <p:sp>
        <p:nvSpPr>
          <p:cNvPr id="10" name="Google Shape;77;p15">
            <a:extLst>
              <a:ext uri="{FF2B5EF4-FFF2-40B4-BE49-F238E27FC236}">
                <a16:creationId xmlns:a16="http://schemas.microsoft.com/office/drawing/2014/main" id="{1AB5C340-F86B-CF97-D631-0154AA338367}"/>
              </a:ext>
            </a:extLst>
          </p:cNvPr>
          <p:cNvSpPr txBox="1"/>
          <p:nvPr/>
        </p:nvSpPr>
        <p:spPr>
          <a:xfrm>
            <a:off x="2364866" y="4205395"/>
            <a:ext cx="2157030" cy="1086877"/>
          </a:xfrm>
          <a:prstGeom prst="rect">
            <a:avLst/>
          </a:prstGeom>
          <a:noFill/>
          <a:ln>
            <a:noFill/>
          </a:ln>
        </p:spPr>
        <p:txBody>
          <a:bodyPr spcFirstLastPara="1" wrap="square" lIns="151700" tIns="720000" rIns="151700" bIns="151700" anchor="t" anchorCtr="0">
            <a:noAutofit/>
          </a:bodyPr>
          <a:lstStyle/>
          <a:p>
            <a:pPr marL="479988">
              <a:buClr>
                <a:srgbClr val="1E4E79"/>
              </a:buClr>
              <a:buSzPts val="1600"/>
            </a:pPr>
            <a:r>
              <a:rPr lang="en" sz="2000" b="1" dirty="0">
                <a:ea typeface="Calibri"/>
                <a:cs typeface="Arial" panose="020B0604020202020204" pitchFamily="34" charset="0"/>
                <a:sym typeface="Calibri"/>
              </a:rPr>
              <a:t>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5661CEAD-016F-413A-069C-3FB20E69DAE2}"/>
              </a:ext>
            </a:extLst>
          </p:cNvPr>
          <p:cNvSpPr txBox="1"/>
          <p:nvPr/>
        </p:nvSpPr>
        <p:spPr>
          <a:xfrm>
            <a:off x="6434582" y="4289003"/>
            <a:ext cx="3124171" cy="998167"/>
          </a:xfrm>
          <a:prstGeom prst="rect">
            <a:avLst/>
          </a:prstGeom>
          <a:noFill/>
          <a:ln>
            <a:noFill/>
          </a:ln>
        </p:spPr>
        <p:txBody>
          <a:bodyPr spcFirstLastPara="1" wrap="square" lIns="0" tIns="72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Non-examples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44409FC6-277D-BD00-4BB1-21AC2F0FE0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10</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E493B-926E-1D24-ACF2-BA45638411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2A6019-AB66-8D22-19CE-1852B03DB7C8}"/>
              </a:ext>
            </a:extLst>
          </p:cNvPr>
          <p:cNvSpPr>
            <a:spLocks noGrp="1"/>
          </p:cNvSpPr>
          <p:nvPr>
            <p:ph type="title"/>
          </p:nvPr>
        </p:nvSpPr>
        <p:spPr/>
        <p:txBody>
          <a:bodyPr/>
          <a:lstStyle/>
          <a:p>
            <a:r>
              <a:rPr lang="en-AU" dirty="0"/>
              <a:t>1.1 Frayer diagram – scientific questions</a:t>
            </a:r>
          </a:p>
        </p:txBody>
      </p:sp>
      <p:grpSp>
        <p:nvGrpSpPr>
          <p:cNvPr id="17" name="Group 16">
            <a:extLst>
              <a:ext uri="{FF2B5EF4-FFF2-40B4-BE49-F238E27FC236}">
                <a16:creationId xmlns:a16="http://schemas.microsoft.com/office/drawing/2014/main" id="{12715976-0879-8095-E8D2-56254B8EE4BD}"/>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grpSp>
          <p:nvGrpSpPr>
            <p:cNvPr id="16" name="Group 15">
              <a:extLst>
                <a:ext uri="{FF2B5EF4-FFF2-40B4-BE49-F238E27FC236}">
                  <a16:creationId xmlns:a16="http://schemas.microsoft.com/office/drawing/2014/main" id="{CC94F16A-B706-C882-5E84-D578EDEAFA50}"/>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sp>
            <p:nvSpPr>
              <p:cNvPr id="5" name="Google Shape;72;p15">
                <a:extLst>
                  <a:ext uri="{FF2B5EF4-FFF2-40B4-BE49-F238E27FC236}">
                    <a16:creationId xmlns:a16="http://schemas.microsoft.com/office/drawing/2014/main" id="{93E548B1-834B-D41C-9B2E-9C02D67E352C}"/>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endParaRPr>
              </a:p>
            </p:txBody>
          </p:sp>
          <p:sp>
            <p:nvSpPr>
              <p:cNvPr id="7" name="Google Shape;74;p15">
                <a:extLst>
                  <a:ext uri="{FF2B5EF4-FFF2-40B4-BE49-F238E27FC236}">
                    <a16:creationId xmlns:a16="http://schemas.microsoft.com/office/drawing/2014/main" id="{8EF4A979-3D8E-449D-40E5-7B6F6D521E68}"/>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AFB76D4D-B5CB-0F57-FCD0-C1099477C94D}"/>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E2DE0800-DFE7-1DAC-C6E2-10C44FB0017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grpSp>
        <p:sp>
          <p:nvSpPr>
            <p:cNvPr id="13" name="Google Shape;80;p15">
              <a:extLst>
                <a:ext uri="{FF2B5EF4-FFF2-40B4-BE49-F238E27FC236}">
                  <a16:creationId xmlns:a16="http://schemas.microsoft.com/office/drawing/2014/main" id="{BED285FA-4A60-9FA9-7AA0-0254F0916449}"/>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dirty="0">
                <a:latin typeface="Arial" panose="020B0604020202020204" pitchFamily="34" charset="0"/>
                <a:cs typeface="Arial" panose="020B0604020202020204" pitchFamily="34" charset="0"/>
              </a:endParaRPr>
            </a:p>
          </p:txBody>
        </p:sp>
      </p:grpSp>
      <p:sp>
        <p:nvSpPr>
          <p:cNvPr id="14" name="Google Shape;81;p15">
            <a:extLst>
              <a:ext uri="{FF2B5EF4-FFF2-40B4-BE49-F238E27FC236}">
                <a16:creationId xmlns:a16="http://schemas.microsoft.com/office/drawing/2014/main" id="{C74EFFA5-4CDE-2E1D-010D-5894149837B1}"/>
              </a:ext>
              <a:ext uri="{C183D7F6-B498-43B3-948B-1728B52AA6E4}">
                <adec:decorative xmlns:adec="http://schemas.microsoft.com/office/drawing/2017/decorative" val="1"/>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dirty="0">
                <a:latin typeface="+mj-lt"/>
                <a:ea typeface="Calibri"/>
                <a:cs typeface="Arial" panose="020B0604020202020204" pitchFamily="34" charset="0"/>
                <a:sym typeface="Calibri"/>
              </a:rPr>
              <a:t>Scientific questions</a:t>
            </a:r>
          </a:p>
        </p:txBody>
      </p:sp>
      <p:sp>
        <p:nvSpPr>
          <p:cNvPr id="15" name="Google Shape;77;p15">
            <a:extLst>
              <a:ext uri="{FF2B5EF4-FFF2-40B4-BE49-F238E27FC236}">
                <a16:creationId xmlns:a16="http://schemas.microsoft.com/office/drawing/2014/main" id="{93839C44-14A8-9D35-5967-6C528E5925EB}"/>
              </a:ext>
            </a:extLst>
          </p:cNvPr>
          <p:cNvSpPr txBox="1"/>
          <p:nvPr/>
        </p:nvSpPr>
        <p:spPr>
          <a:xfrm>
            <a:off x="1796857" y="1673898"/>
            <a:ext cx="4196950" cy="1443322"/>
          </a:xfrm>
          <a:prstGeom prst="rect">
            <a:avLst/>
          </a:prstGeom>
          <a:noFill/>
          <a:ln>
            <a:noFill/>
          </a:ln>
        </p:spPr>
        <p:txBody>
          <a:bodyPr spcFirstLastPara="1" wrap="square" lIns="72000" tIns="72000" rIns="72000" bIns="72000" anchor="t" anchorCtr="0">
            <a:noAutofit/>
          </a:bodyPr>
          <a:lstStyle/>
          <a:p>
            <a:pPr>
              <a:spcAft>
                <a:spcPts val="600"/>
              </a:spcAft>
            </a:pPr>
            <a:r>
              <a:rPr lang="en-AU" sz="1600" b="1" dirty="0">
                <a:solidFill>
                  <a:schemeClr val="accent1"/>
                </a:solidFill>
              </a:rPr>
              <a:t>Definition</a:t>
            </a:r>
          </a:p>
          <a:p>
            <a:pPr>
              <a:spcAft>
                <a:spcPts val="600"/>
              </a:spcAft>
            </a:pPr>
            <a:r>
              <a:rPr lang="en-AU" sz="1600" dirty="0"/>
              <a:t>A question that can be answered through observation, evidence, and systematic investigation. </a:t>
            </a:r>
          </a:p>
        </p:txBody>
      </p:sp>
      <p:sp>
        <p:nvSpPr>
          <p:cNvPr id="18" name="Google Shape;77;p15">
            <a:extLst>
              <a:ext uri="{FF2B5EF4-FFF2-40B4-BE49-F238E27FC236}">
                <a16:creationId xmlns:a16="http://schemas.microsoft.com/office/drawing/2014/main" id="{3749DBF6-CE48-09B4-55FD-B1A5024B1156}"/>
              </a:ext>
            </a:extLst>
          </p:cNvPr>
          <p:cNvSpPr txBox="1"/>
          <p:nvPr/>
        </p:nvSpPr>
        <p:spPr>
          <a:xfrm>
            <a:off x="6357716" y="1212863"/>
            <a:ext cx="4338158" cy="2216137"/>
          </a:xfrm>
          <a:prstGeom prst="rect">
            <a:avLst/>
          </a:prstGeom>
          <a:noFill/>
          <a:ln>
            <a:noFill/>
          </a:ln>
        </p:spPr>
        <p:txBody>
          <a:bodyPr spcFirstLastPara="1" wrap="square" lIns="72000" tIns="72000" rIns="72000" bIns="72000" anchor="t" anchorCtr="0">
            <a:noAutofit/>
          </a:bodyPr>
          <a:lstStyle/>
          <a:p>
            <a:r>
              <a:rPr lang="en-US" sz="1600" b="1" dirty="0">
                <a:solidFill>
                  <a:schemeClr val="accent1"/>
                </a:solidFill>
              </a:rPr>
              <a:t>Facts/Characteristics</a:t>
            </a:r>
          </a:p>
          <a:p>
            <a:r>
              <a:rPr lang="en-US" sz="1600" b="1" dirty="0"/>
              <a:t>Ask about the natural world </a:t>
            </a:r>
            <a:r>
              <a:rPr lang="en-US" sz="1600" dirty="0"/>
              <a:t>– that is, things we can observe or measure.</a:t>
            </a:r>
          </a:p>
          <a:p>
            <a:r>
              <a:rPr lang="en-US" sz="1600" b="1" dirty="0"/>
              <a:t>Can be answered by observation/evidence </a:t>
            </a:r>
            <a:r>
              <a:rPr lang="en-US" sz="1600" dirty="0"/>
              <a:t>– not opinions or beliefs.</a:t>
            </a:r>
          </a:p>
          <a:p>
            <a:r>
              <a:rPr lang="en-US" sz="1600" b="1" dirty="0"/>
              <a:t>Clear and focused </a:t>
            </a:r>
            <a:r>
              <a:rPr lang="en-US" sz="1600" dirty="0"/>
              <a:t>– you know exactly what to test</a:t>
            </a:r>
            <a:endParaRPr lang="en-AU" sz="1600" dirty="0"/>
          </a:p>
        </p:txBody>
      </p:sp>
      <p:sp>
        <p:nvSpPr>
          <p:cNvPr id="10" name="Google Shape;77;p15">
            <a:extLst>
              <a:ext uri="{FF2B5EF4-FFF2-40B4-BE49-F238E27FC236}">
                <a16:creationId xmlns:a16="http://schemas.microsoft.com/office/drawing/2014/main" id="{308D98C8-5892-AA7D-9D81-CBFBDFF4A182}"/>
              </a:ext>
            </a:extLst>
          </p:cNvPr>
          <p:cNvSpPr txBox="1"/>
          <p:nvPr/>
        </p:nvSpPr>
        <p:spPr>
          <a:xfrm>
            <a:off x="1796857" y="3898676"/>
            <a:ext cx="4292208" cy="2321234"/>
          </a:xfrm>
          <a:prstGeom prst="rect">
            <a:avLst/>
          </a:prstGeom>
          <a:noFill/>
          <a:ln>
            <a:noFill/>
          </a:ln>
        </p:spPr>
        <p:txBody>
          <a:bodyPr spcFirstLastPara="1" wrap="square" lIns="72000" tIns="72000" rIns="72000" bIns="72000" anchor="t" anchorCtr="0">
            <a:noAutofit/>
          </a:bodyPr>
          <a:lstStyle/>
          <a:p>
            <a:pPr>
              <a:spcAft>
                <a:spcPts val="600"/>
              </a:spcAft>
            </a:pPr>
            <a:r>
              <a:rPr lang="en-US" sz="1600" b="1" dirty="0">
                <a:solidFill>
                  <a:schemeClr val="accent1"/>
                </a:solidFill>
              </a:rPr>
              <a:t>Examples</a:t>
            </a:r>
          </a:p>
          <a:p>
            <a:pPr>
              <a:spcAft>
                <a:spcPts val="600"/>
              </a:spcAft>
            </a:pPr>
            <a:r>
              <a:rPr lang="en-AU" sz="1600" dirty="0"/>
              <a:t>Does adding weight to a paper aeroplane change the distance it flies?</a:t>
            </a:r>
          </a:p>
          <a:p>
            <a:pPr>
              <a:spcAft>
                <a:spcPts val="600"/>
              </a:spcAft>
            </a:pPr>
            <a:r>
              <a:rPr lang="en-AU" sz="1600" dirty="0"/>
              <a:t>How does the number of magpies on the school oval change with the seasons?</a:t>
            </a:r>
          </a:p>
          <a:p>
            <a:pPr>
              <a:spcAft>
                <a:spcPts val="600"/>
              </a:spcAft>
            </a:pPr>
            <a:r>
              <a:rPr lang="en-AU" sz="1600" dirty="0"/>
              <a:t>What proportion of classroom rubbish each day could be recycled?</a:t>
            </a:r>
          </a:p>
        </p:txBody>
      </p:sp>
      <p:sp>
        <p:nvSpPr>
          <p:cNvPr id="19" name="Google Shape;77;p15">
            <a:extLst>
              <a:ext uri="{FF2B5EF4-FFF2-40B4-BE49-F238E27FC236}">
                <a16:creationId xmlns:a16="http://schemas.microsoft.com/office/drawing/2014/main" id="{82FFE1B3-EF93-942C-1E4D-4DFEF53F9E62}"/>
              </a:ext>
            </a:extLst>
          </p:cNvPr>
          <p:cNvSpPr txBox="1"/>
          <p:nvPr/>
        </p:nvSpPr>
        <p:spPr>
          <a:xfrm>
            <a:off x="6357716" y="4284568"/>
            <a:ext cx="4049068" cy="1935342"/>
          </a:xfrm>
          <a:prstGeom prst="rect">
            <a:avLst/>
          </a:prstGeom>
          <a:noFill/>
          <a:ln>
            <a:noFill/>
          </a:ln>
        </p:spPr>
        <p:txBody>
          <a:bodyPr spcFirstLastPara="1" wrap="square" lIns="72000" tIns="72000" rIns="72000" bIns="72000" anchor="t" anchorCtr="0">
            <a:noAutofit/>
          </a:bodyPr>
          <a:lstStyle/>
          <a:p>
            <a:pPr>
              <a:spcAft>
                <a:spcPts val="600"/>
              </a:spcAft>
            </a:pPr>
            <a:r>
              <a:rPr lang="en-US" sz="1600" b="1" dirty="0">
                <a:solidFill>
                  <a:schemeClr val="accent1"/>
                </a:solidFill>
              </a:rPr>
              <a:t>Non-examples</a:t>
            </a:r>
          </a:p>
          <a:p>
            <a:pPr>
              <a:spcAft>
                <a:spcPts val="600"/>
              </a:spcAft>
            </a:pPr>
            <a:r>
              <a:rPr lang="en-AU" sz="1600" dirty="0"/>
              <a:t>Should people always recycle their plastic bottles?</a:t>
            </a:r>
          </a:p>
          <a:p>
            <a:pPr>
              <a:spcAft>
                <a:spcPts val="600"/>
              </a:spcAft>
            </a:pPr>
            <a:r>
              <a:rPr lang="en-AU" sz="1600" dirty="0"/>
              <a:t>Do ghosts cause cold spots in old houses?</a:t>
            </a:r>
          </a:p>
          <a:p>
            <a:pPr>
              <a:spcAft>
                <a:spcPts val="600"/>
              </a:spcAft>
            </a:pPr>
            <a:r>
              <a:rPr lang="en-AU" sz="1600" dirty="0"/>
              <a:t>Are cats better than dogs?</a:t>
            </a:r>
          </a:p>
        </p:txBody>
      </p:sp>
      <p:sp>
        <p:nvSpPr>
          <p:cNvPr id="2" name="Slide Number Placeholder 1">
            <a:extLst>
              <a:ext uri="{FF2B5EF4-FFF2-40B4-BE49-F238E27FC236}">
                <a16:creationId xmlns:a16="http://schemas.microsoft.com/office/drawing/2014/main" id="{48CC79B8-08A2-6B08-3EDB-C275D73B9A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49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2509-A90A-9571-E393-0B36C8166A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AABC54-0E1A-0B90-72EA-B49496712DA3}"/>
              </a:ext>
            </a:extLst>
          </p:cNvPr>
          <p:cNvSpPr>
            <a:spLocks noGrp="1"/>
          </p:cNvSpPr>
          <p:nvPr>
            <p:ph type="title"/>
          </p:nvPr>
        </p:nvSpPr>
        <p:spPr/>
        <p:txBody>
          <a:bodyPr/>
          <a:lstStyle/>
          <a:p>
            <a:r>
              <a:rPr lang="en-AU"/>
              <a:t>1.1 Fair Test Lab simulation</a:t>
            </a:r>
          </a:p>
        </p:txBody>
      </p:sp>
      <p:sp>
        <p:nvSpPr>
          <p:cNvPr id="4" name="Text Placeholder 3">
            <a:extLst>
              <a:ext uri="{FF2B5EF4-FFF2-40B4-BE49-F238E27FC236}">
                <a16:creationId xmlns:a16="http://schemas.microsoft.com/office/drawing/2014/main" id="{4EF9BF41-0386-8798-3C44-6E14B1F6E2F7}"/>
              </a:ext>
            </a:extLst>
          </p:cNvPr>
          <p:cNvSpPr>
            <a:spLocks noGrp="1"/>
          </p:cNvSpPr>
          <p:nvPr>
            <p:ph type="body" sz="quarter" idx="18"/>
          </p:nvPr>
        </p:nvSpPr>
        <p:spPr/>
        <p:txBody>
          <a:bodyPr/>
          <a:lstStyle/>
          <a:p>
            <a:r>
              <a:rPr lang="en-AU" dirty="0"/>
              <a:t>Change one variable at a time</a:t>
            </a:r>
          </a:p>
        </p:txBody>
      </p:sp>
      <p:pic>
        <p:nvPicPr>
          <p:cNvPr id="6" name="Picture 5" descr="A virtual lab simulation interface displaying an experiment to determine the optimal temperature for growing tomatoes. There are five plants displayed, one control plant and four test plants labelled Plant 1 to Plant 4. The interface allows users to adjust variables such as nitrogen, temperature, light intensity, and light duration. The control panel features buttons labelled “Start,” “Reset,” and “Run,” along with a results section below. The greenhouse background shows rows of plants growing under lights.">
            <a:extLst>
              <a:ext uri="{FF2B5EF4-FFF2-40B4-BE49-F238E27FC236}">
                <a16:creationId xmlns:a16="http://schemas.microsoft.com/office/drawing/2014/main" id="{5D6729DC-BCCC-974D-A5DA-6F73A08CC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6" y="1524336"/>
            <a:ext cx="8260675" cy="4991664"/>
          </a:xfrm>
          <a:prstGeom prst="rect">
            <a:avLst/>
          </a:prstGeom>
        </p:spPr>
      </p:pic>
      <p:sp>
        <p:nvSpPr>
          <p:cNvPr id="10" name="TextBox 9">
            <a:extLst>
              <a:ext uri="{FF2B5EF4-FFF2-40B4-BE49-F238E27FC236}">
                <a16:creationId xmlns:a16="http://schemas.microsoft.com/office/drawing/2014/main" id="{73105D1D-F23B-0207-255A-244C2AE1243B}"/>
              </a:ext>
            </a:extLst>
          </p:cNvPr>
          <p:cNvSpPr txBox="1"/>
          <p:nvPr/>
        </p:nvSpPr>
        <p:spPr>
          <a:xfrm>
            <a:off x="8566153" y="1481011"/>
            <a:ext cx="3625847" cy="4247317"/>
          </a:xfrm>
          <a:prstGeom prst="rect">
            <a:avLst/>
          </a:prstGeom>
          <a:noFill/>
        </p:spPr>
        <p:txBody>
          <a:bodyPr wrap="square">
            <a:spAutoFit/>
          </a:bodyPr>
          <a:lstStyle/>
          <a:p>
            <a:r>
              <a:rPr lang="en-AU" sz="1800" dirty="0">
                <a:effectLst/>
                <a:latin typeface="Segoe UI" panose="020B0502040204020203" pitchFamily="34" charset="0"/>
              </a:rPr>
              <a:t>1. Click on plant 1.</a:t>
            </a:r>
          </a:p>
          <a:p>
            <a:br>
              <a:rPr lang="en-AU" sz="1800" dirty="0">
                <a:effectLst/>
                <a:latin typeface="Segoe UI" panose="020B0502040204020203" pitchFamily="34" charset="0"/>
              </a:rPr>
            </a:br>
            <a:r>
              <a:rPr lang="en-AU" sz="1800" dirty="0">
                <a:effectLst/>
                <a:latin typeface="Segoe UI" panose="020B0502040204020203" pitchFamily="34" charset="0"/>
              </a:rPr>
              <a:t>2. Click on Variables.</a:t>
            </a:r>
            <a:endParaRPr lang="en-AU" sz="1800" dirty="0">
              <a:latin typeface="Segoe UI" panose="020B0502040204020203" pitchFamily="34" charset="0"/>
            </a:endParaRPr>
          </a:p>
          <a:p>
            <a:br>
              <a:rPr lang="en-AU" sz="1800" dirty="0">
                <a:effectLst/>
                <a:latin typeface="Segoe UI" panose="020B0502040204020203" pitchFamily="34" charset="0"/>
              </a:rPr>
            </a:br>
            <a:r>
              <a:rPr lang="en-AU" sz="1800" dirty="0">
                <a:effectLst/>
                <a:latin typeface="Segoe UI" panose="020B0502040204020203" pitchFamily="34" charset="0"/>
              </a:rPr>
              <a:t>3. In the pop-up window, change only the temperature. Note that since the control plant is grown at 15 °C, plants 1-4 must be grown at other temperatures. Click Set.</a:t>
            </a:r>
          </a:p>
          <a:p>
            <a:br>
              <a:rPr lang="en-AU" sz="1800" dirty="0">
                <a:effectLst/>
                <a:latin typeface="Segoe UI" panose="020B0502040204020203" pitchFamily="34" charset="0"/>
              </a:rPr>
            </a:br>
            <a:r>
              <a:rPr lang="en-AU" sz="1800" dirty="0">
                <a:effectLst/>
                <a:latin typeface="Segoe UI" panose="020B0502040204020203" pitchFamily="34" charset="0"/>
              </a:rPr>
              <a:t>4. Repeat step 3 for plants 2-4.</a:t>
            </a:r>
          </a:p>
          <a:p>
            <a:br>
              <a:rPr lang="en-AU" sz="1800" dirty="0">
                <a:effectLst/>
                <a:latin typeface="Segoe UI" panose="020B0502040204020203" pitchFamily="34" charset="0"/>
              </a:rPr>
            </a:br>
            <a:r>
              <a:rPr lang="en-AU" sz="1800" dirty="0">
                <a:effectLst/>
                <a:latin typeface="Segoe UI" panose="020B0502040204020203" pitchFamily="34" charset="0"/>
              </a:rPr>
              <a:t>5. Click Run.</a:t>
            </a:r>
          </a:p>
          <a:p>
            <a:br>
              <a:rPr lang="en-AU" sz="1800" dirty="0">
                <a:effectLst/>
                <a:latin typeface="Segoe UI" panose="020B0502040204020203" pitchFamily="34" charset="0"/>
              </a:rPr>
            </a:br>
            <a:r>
              <a:rPr lang="en-AU" sz="1800" dirty="0">
                <a:effectLst/>
                <a:latin typeface="Segoe UI" panose="020B0502040204020203" pitchFamily="34" charset="0"/>
              </a:rPr>
              <a:t>6. Click Results.</a:t>
            </a:r>
            <a:endParaRPr lang="en-AU" sz="1800" dirty="0"/>
          </a:p>
        </p:txBody>
      </p:sp>
      <p:sp>
        <p:nvSpPr>
          <p:cNvPr id="11" name="Rectangle: Rounded Corners 10">
            <a:extLst>
              <a:ext uri="{FF2B5EF4-FFF2-40B4-BE49-F238E27FC236}">
                <a16:creationId xmlns:a16="http://schemas.microsoft.com/office/drawing/2014/main" id="{E81ABB89-CBC2-F84E-2054-D6E9D6780B9C}"/>
              </a:ext>
              <a:ext uri="{C183D7F6-B498-43B3-948B-1728B52AA6E4}">
                <adec:decorative xmlns:adec="http://schemas.microsoft.com/office/drawing/2017/decorative" val="1"/>
              </a:ext>
            </a:extLst>
          </p:cNvPr>
          <p:cNvSpPr/>
          <p:nvPr/>
        </p:nvSpPr>
        <p:spPr>
          <a:xfrm>
            <a:off x="8575822" y="1438976"/>
            <a:ext cx="2010352" cy="406731"/>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F72ADD67-96CB-83D3-E0F9-CDA7AA412DD4}"/>
              </a:ext>
              <a:ext uri="{C183D7F6-B498-43B3-948B-1728B52AA6E4}">
                <adec:decorative xmlns:adec="http://schemas.microsoft.com/office/drawing/2017/decorative" val="1"/>
              </a:ext>
            </a:extLst>
          </p:cNvPr>
          <p:cNvSpPr/>
          <p:nvPr/>
        </p:nvSpPr>
        <p:spPr>
          <a:xfrm>
            <a:off x="1243191" y="3604668"/>
            <a:ext cx="1110782" cy="494789"/>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2D88562B-7BAF-548C-5FBA-DC32EFBE0384}"/>
              </a:ext>
              <a:ext uri="{C183D7F6-B498-43B3-948B-1728B52AA6E4}">
                <adec:decorative xmlns:adec="http://schemas.microsoft.com/office/drawing/2017/decorative" val="1"/>
              </a:ext>
            </a:extLst>
          </p:cNvPr>
          <p:cNvSpPr/>
          <p:nvPr/>
        </p:nvSpPr>
        <p:spPr>
          <a:xfrm>
            <a:off x="8575822" y="1975800"/>
            <a:ext cx="2151501" cy="445317"/>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F5CB3197-78BE-F305-E971-170C85E3354E}"/>
              </a:ext>
              <a:ext uri="{C183D7F6-B498-43B3-948B-1728B52AA6E4}">
                <adec:decorative xmlns:adec="http://schemas.microsoft.com/office/drawing/2017/decorative" val="1"/>
              </a:ext>
            </a:extLst>
          </p:cNvPr>
          <p:cNvSpPr/>
          <p:nvPr/>
        </p:nvSpPr>
        <p:spPr>
          <a:xfrm>
            <a:off x="6852585" y="3640437"/>
            <a:ext cx="1481041" cy="494789"/>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F7943325-084C-0B38-153D-CF3881C463BD}"/>
              </a:ext>
              <a:ext uri="{C183D7F6-B498-43B3-948B-1728B52AA6E4}">
                <adec:decorative xmlns:adec="http://schemas.microsoft.com/office/drawing/2017/decorative" val="1"/>
              </a:ext>
            </a:extLst>
          </p:cNvPr>
          <p:cNvSpPr/>
          <p:nvPr/>
        </p:nvSpPr>
        <p:spPr>
          <a:xfrm>
            <a:off x="2353973" y="3604668"/>
            <a:ext cx="3267928" cy="494789"/>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B347187F-2E07-66F4-07DB-624061536D8D}"/>
              </a:ext>
              <a:ext uri="{C183D7F6-B498-43B3-948B-1728B52AA6E4}">
                <adec:decorative xmlns:adec="http://schemas.microsoft.com/office/drawing/2017/decorative" val="1"/>
              </a:ext>
            </a:extLst>
          </p:cNvPr>
          <p:cNvSpPr/>
          <p:nvPr/>
        </p:nvSpPr>
        <p:spPr>
          <a:xfrm>
            <a:off x="8575822" y="4200377"/>
            <a:ext cx="3328003" cy="396021"/>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Rounded Corners 17">
            <a:extLst>
              <a:ext uri="{FF2B5EF4-FFF2-40B4-BE49-F238E27FC236}">
                <a16:creationId xmlns:a16="http://schemas.microsoft.com/office/drawing/2014/main" id="{D8EC232A-40FE-CD6D-B8FF-F6436BC916C2}"/>
              </a:ext>
              <a:ext uri="{C183D7F6-B498-43B3-948B-1728B52AA6E4}">
                <adec:decorative xmlns:adec="http://schemas.microsoft.com/office/drawing/2017/decorative" val="1"/>
              </a:ext>
            </a:extLst>
          </p:cNvPr>
          <p:cNvSpPr/>
          <p:nvPr/>
        </p:nvSpPr>
        <p:spPr>
          <a:xfrm>
            <a:off x="8575822" y="4726491"/>
            <a:ext cx="1432702" cy="456027"/>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0DBDD9E5-1D2C-343E-D443-0B9A472E72DD}"/>
              </a:ext>
              <a:ext uri="{C183D7F6-B498-43B3-948B-1728B52AA6E4}">
                <adec:decorative xmlns:adec="http://schemas.microsoft.com/office/drawing/2017/decorative" val="1"/>
              </a:ext>
            </a:extLst>
          </p:cNvPr>
          <p:cNvSpPr/>
          <p:nvPr/>
        </p:nvSpPr>
        <p:spPr>
          <a:xfrm>
            <a:off x="4342413" y="3109879"/>
            <a:ext cx="1322481" cy="494789"/>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50F59960-B07E-70B2-FD51-12D5BC9DAF53}"/>
              </a:ext>
              <a:ext uri="{C183D7F6-B498-43B3-948B-1728B52AA6E4}">
                <adec:decorative xmlns:adec="http://schemas.microsoft.com/office/drawing/2017/decorative" val="1"/>
              </a:ext>
            </a:extLst>
          </p:cNvPr>
          <p:cNvSpPr/>
          <p:nvPr/>
        </p:nvSpPr>
        <p:spPr>
          <a:xfrm>
            <a:off x="8566153" y="5312611"/>
            <a:ext cx="1657944" cy="415717"/>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3C4EC93A-788A-743E-BA1E-D55462E4155B}"/>
              </a:ext>
              <a:ext uri="{C183D7F6-B498-43B3-948B-1728B52AA6E4}">
                <adec:decorative xmlns:adec="http://schemas.microsoft.com/office/drawing/2017/decorative" val="1"/>
              </a:ext>
            </a:extLst>
          </p:cNvPr>
          <p:cNvSpPr/>
          <p:nvPr/>
        </p:nvSpPr>
        <p:spPr>
          <a:xfrm>
            <a:off x="5664894" y="6095188"/>
            <a:ext cx="1364395" cy="404789"/>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a:extLst>
              <a:ext uri="{FF2B5EF4-FFF2-40B4-BE49-F238E27FC236}">
                <a16:creationId xmlns:a16="http://schemas.microsoft.com/office/drawing/2014/main" id="{73A0E18C-1173-1613-82D6-27BAE9BD72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424527" y="1292535"/>
            <a:ext cx="8190983" cy="5190595"/>
          </a:xfrm>
          <a:prstGeom prst="rect">
            <a:avLst/>
          </a:prstGeom>
        </p:spPr>
      </p:pic>
      <p:sp>
        <p:nvSpPr>
          <p:cNvPr id="24" name="Rectangle: Rounded Corners 23">
            <a:extLst>
              <a:ext uri="{FF2B5EF4-FFF2-40B4-BE49-F238E27FC236}">
                <a16:creationId xmlns:a16="http://schemas.microsoft.com/office/drawing/2014/main" id="{954FC169-FC4C-8415-FE28-38146E01A0BA}"/>
              </a:ext>
              <a:ext uri="{C183D7F6-B498-43B3-948B-1728B52AA6E4}">
                <adec:decorative xmlns:adec="http://schemas.microsoft.com/office/drawing/2017/decorative" val="1"/>
              </a:ext>
            </a:extLst>
          </p:cNvPr>
          <p:cNvSpPr>
            <a:spLocks/>
          </p:cNvSpPr>
          <p:nvPr/>
        </p:nvSpPr>
        <p:spPr>
          <a:xfrm>
            <a:off x="427539" y="4398475"/>
            <a:ext cx="5873898" cy="494789"/>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                                                                                                                                                                                                                                                                                                                                                                                                                                                                                                                                                                                                                                                                                                                                                                                                                                                                                                                                                                                                                                                                                                                                                                                                                                                                                                                                                                                                                                                                                                                                                                                                                                                                                                                                                                                                                                                                                                                                                                                                                                                                                                                                                                                                                                                                                                                                                                                                                        </a:t>
            </a:r>
          </a:p>
        </p:txBody>
      </p:sp>
      <p:sp>
        <p:nvSpPr>
          <p:cNvPr id="25" name="Rectangle: Rounded Corners 24">
            <a:extLst>
              <a:ext uri="{FF2B5EF4-FFF2-40B4-BE49-F238E27FC236}">
                <a16:creationId xmlns:a16="http://schemas.microsoft.com/office/drawing/2014/main" id="{BE5BCF7D-B001-C754-B386-A203DCFE3081}"/>
              </a:ext>
              <a:ext uri="{C183D7F6-B498-43B3-948B-1728B52AA6E4}">
                <adec:decorative xmlns:adec="http://schemas.microsoft.com/office/drawing/2017/decorative" val="1"/>
              </a:ext>
            </a:extLst>
          </p:cNvPr>
          <p:cNvSpPr/>
          <p:nvPr/>
        </p:nvSpPr>
        <p:spPr>
          <a:xfrm>
            <a:off x="8566153" y="2600506"/>
            <a:ext cx="3526611" cy="1469954"/>
          </a:xfrm>
          <a:prstGeom prst="roundRect">
            <a:avLst>
              <a:gd name="adj" fmla="val 6366"/>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C5069310-0EB2-E32E-4F0A-C13E2B7B165B}"/>
              </a:ext>
            </a:extLst>
          </p:cNvPr>
          <p:cNvSpPr txBox="1"/>
          <p:nvPr/>
        </p:nvSpPr>
        <p:spPr>
          <a:xfrm>
            <a:off x="8940437" y="6170497"/>
            <a:ext cx="2903564" cy="254172"/>
          </a:xfrm>
          <a:prstGeom prst="rect">
            <a:avLst/>
          </a:prstGeom>
          <a:noFill/>
        </p:spPr>
        <p:txBody>
          <a:bodyPr wrap="square">
            <a:spAutoFit/>
          </a:bodyPr>
          <a:lstStyle/>
          <a:p>
            <a:pPr>
              <a:lnSpc>
                <a:spcPct val="150000"/>
              </a:lnSpc>
              <a:spcBef>
                <a:spcPts val="1200"/>
              </a:spcBef>
              <a:buNone/>
            </a:pPr>
            <a:r>
              <a:rPr lang="en-AU" sz="800">
                <a:solidFill>
                  <a:srgbClr val="333333"/>
                </a:solidFill>
                <a:effectLst/>
                <a:latin typeface="Arial" panose="020B0604020202020204" pitchFamily="34" charset="0"/>
                <a:ea typeface="Calibri" panose="020F0502020204030204" pitchFamily="34" charset="0"/>
              </a:rPr>
              <a:t>This material by ESA is used under a </a:t>
            </a:r>
            <a:r>
              <a:rPr lang="en-AU" sz="800" u="sng">
                <a:solidFill>
                  <a:srgbClr val="001C4A"/>
                </a:solidFill>
                <a:effectLst/>
                <a:latin typeface="Arial" panose="020B0604020202020204" pitchFamily="34" charset="0"/>
                <a:ea typeface="Calibri" panose="020F0502020204030204" pitchFamily="34" charset="0"/>
                <a:hlinkClick r:id="rId5"/>
              </a:rPr>
              <a:t>CC BY 4.0</a:t>
            </a:r>
            <a:r>
              <a:rPr lang="en-AU" sz="800">
                <a:solidFill>
                  <a:srgbClr val="333333"/>
                </a:solidFill>
                <a:effectLst/>
                <a:latin typeface="Arial" panose="020B0604020202020204" pitchFamily="34" charset="0"/>
                <a:ea typeface="Calibri" panose="020F0502020204030204" pitchFamily="34" charset="0"/>
              </a:rPr>
              <a:t> licence</a:t>
            </a:r>
            <a:r>
              <a:rPr lang="en-AU" sz="800">
                <a:effectLst/>
                <a:latin typeface="Arial" panose="020B0604020202020204" pitchFamily="34" charset="0"/>
                <a:ea typeface="Calibri" panose="020F0502020204030204" pitchFamily="34" charset="0"/>
              </a:rPr>
              <a:t> </a:t>
            </a:r>
          </a:p>
        </p:txBody>
      </p:sp>
      <p:sp>
        <p:nvSpPr>
          <p:cNvPr id="2" name="Slide Number Placeholder 1">
            <a:extLst>
              <a:ext uri="{FF2B5EF4-FFF2-40B4-BE49-F238E27FC236}">
                <a16:creationId xmlns:a16="http://schemas.microsoft.com/office/drawing/2014/main" id="{2B543690-F48F-B76F-B258-3347C69994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33428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42" presetClass="path" presetSubtype="0" accel="50000" decel="50000" fill="hold" nodeType="withEffect">
                                  <p:stCondLst>
                                    <p:cond delay="0"/>
                                  </p:stCondLst>
                                  <p:childTnLst>
                                    <p:animMotion origin="layout" path="M 2.08333E-6 1.85185E-6 L -1 0.00741 " pathEditMode="relative" rAng="0" ptsTypes="AA">
                                      <p:cBhvr>
                                        <p:cTn id="25" dur="2000" fill="hold"/>
                                        <p:tgtEl>
                                          <p:spTgt spid="23"/>
                                        </p:tgtEl>
                                        <p:attrNameLst>
                                          <p:attrName>ppt_x</p:attrName>
                                          <p:attrName>ppt_y</p:attrName>
                                        </p:attrNameLst>
                                      </p:cBhvr>
                                      <p:rCtr x="-50000" y="3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4" grpId="0" animBg="1"/>
      <p:bldP spid="24" grpId="1"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1.2 Analysing data</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27522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to explain how data is used by scientists</a:t>
                      </a:r>
                      <a:endParaRPr lang="en-AU" sz="20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calculate the mean and range of a dataset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interpret frequency histograms and line graphs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a:highlight>
                          <a:srgbClr val="FFFF00"/>
                        </a:highlight>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Use data to identify relationships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 identify relationships represented in graphs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53913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85175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0F2A-D529-2B5E-F2B8-68955669B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420DA8-763C-BA35-B21D-4AF9BB08B2A8}"/>
              </a:ext>
            </a:extLst>
          </p:cNvPr>
          <p:cNvSpPr>
            <a:spLocks noGrp="1"/>
          </p:cNvSpPr>
          <p:nvPr>
            <p:ph type="title"/>
          </p:nvPr>
        </p:nvSpPr>
        <p:spPr/>
        <p:txBody>
          <a:bodyPr/>
          <a:lstStyle/>
          <a:p>
            <a:r>
              <a:rPr lang="en-GB"/>
              <a:t>1.2 Introducing statistics (1 of 2)</a:t>
            </a:r>
            <a:endParaRPr lang="en-AU"/>
          </a:p>
        </p:txBody>
      </p:sp>
      <p:sp>
        <p:nvSpPr>
          <p:cNvPr id="8" name="TextBox 7">
            <a:extLst>
              <a:ext uri="{FF2B5EF4-FFF2-40B4-BE49-F238E27FC236}">
                <a16:creationId xmlns:a16="http://schemas.microsoft.com/office/drawing/2014/main" id="{7CD059B3-2623-8DBD-ADEF-A62F94EBCD3F}"/>
              </a:ext>
            </a:extLst>
          </p:cNvPr>
          <p:cNvSpPr txBox="1"/>
          <p:nvPr/>
        </p:nvSpPr>
        <p:spPr>
          <a:xfrm>
            <a:off x="359999" y="1183975"/>
            <a:ext cx="5950365" cy="4490049"/>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2000" b="1" dirty="0">
                <a:latin typeface="Arial" panose="020B0604020202020204" pitchFamily="34" charset="0"/>
                <a:ea typeface="Calibri" panose="020F0502020204030204" pitchFamily="34" charset="0"/>
              </a:rPr>
              <a:t>R</a:t>
            </a:r>
            <a:r>
              <a:rPr lang="en-AU" sz="2000" b="1" dirty="0">
                <a:effectLst/>
                <a:latin typeface="Arial" panose="020B0604020202020204" pitchFamily="34" charset="0"/>
                <a:ea typeface="Calibri" panose="020F0502020204030204" pitchFamily="34" charset="0"/>
              </a:rPr>
              <a:t>ange </a:t>
            </a:r>
            <a:r>
              <a:rPr lang="en-AU" sz="2000" dirty="0">
                <a:latin typeface="Arial" panose="020B0604020202020204" pitchFamily="34" charset="0"/>
                <a:ea typeface="Calibri" panose="020F0502020204030204" pitchFamily="34" charset="0"/>
              </a:rPr>
              <a:t>is</a:t>
            </a:r>
            <a:r>
              <a:rPr lang="en-AU" sz="2000" dirty="0">
                <a:effectLst/>
                <a:latin typeface="Arial" panose="020B0604020202020204" pitchFamily="34" charset="0"/>
                <a:ea typeface="Calibri" panose="020F0502020204030204" pitchFamily="34" charset="0"/>
              </a:rPr>
              <a:t> the difference between the highest and lowest values in a dataset. (NESA)</a:t>
            </a:r>
          </a:p>
          <a:p>
            <a:pPr>
              <a:lnSpc>
                <a:spcPct val="150000"/>
              </a:lnSpc>
              <a:spcBef>
                <a:spcPts val="1200"/>
              </a:spcBef>
              <a:spcAft>
                <a:spcPts val="600"/>
              </a:spcAft>
              <a:buNone/>
            </a:pPr>
            <a:r>
              <a:rPr lang="en-AU" sz="2000" b="1" dirty="0">
                <a:latin typeface="Arial" panose="020B0604020202020204" pitchFamily="34" charset="0"/>
                <a:ea typeface="Calibri" panose="020F0502020204030204" pitchFamily="34" charset="0"/>
              </a:rPr>
              <a:t>M</a:t>
            </a:r>
            <a:r>
              <a:rPr lang="en-AU" sz="2000" b="1" dirty="0">
                <a:effectLst/>
                <a:latin typeface="Arial" panose="020B0604020202020204" pitchFamily="34" charset="0"/>
                <a:ea typeface="Calibri" panose="020F0502020204030204" pitchFamily="34" charset="0"/>
              </a:rPr>
              <a:t>ean</a:t>
            </a:r>
            <a:r>
              <a:rPr lang="en-AU" sz="2000" dirty="0">
                <a:effectLst/>
                <a:latin typeface="Arial" panose="020B0604020202020204" pitchFamily="34" charset="0"/>
                <a:ea typeface="Calibri" panose="020F0502020204030204" pitchFamily="34" charset="0"/>
              </a:rPr>
              <a:t> </a:t>
            </a:r>
            <a:r>
              <a:rPr lang="en-AU" sz="2000" dirty="0">
                <a:latin typeface="Arial" panose="020B0604020202020204" pitchFamily="34" charset="0"/>
                <a:ea typeface="Calibri" panose="020F0502020204030204" pitchFamily="34" charset="0"/>
              </a:rPr>
              <a:t>i</a:t>
            </a:r>
            <a:r>
              <a:rPr lang="en-AU" sz="2000" dirty="0">
                <a:effectLst/>
                <a:latin typeface="Arial" panose="020B0604020202020204" pitchFamily="34" charset="0"/>
                <a:ea typeface="Calibri" panose="020F0502020204030204" pitchFamily="34" charset="0"/>
              </a:rPr>
              <a:t>s the sum of values in a data set divided by the total number of values in the data set. Also called the average. (NESA)</a:t>
            </a:r>
          </a:p>
          <a:p>
            <a:pPr>
              <a:lnSpc>
                <a:spcPct val="150000"/>
              </a:lnSpc>
              <a:spcBef>
                <a:spcPts val="1200"/>
              </a:spcBef>
              <a:spcAft>
                <a:spcPts val="600"/>
              </a:spcAft>
            </a:pPr>
            <a:r>
              <a:rPr lang="en-AU" sz="2000" b="1" dirty="0">
                <a:latin typeface="Arial" panose="020B0604020202020204" pitchFamily="34" charset="0"/>
                <a:ea typeface="Calibri" panose="020F0502020204030204" pitchFamily="34" charset="0"/>
              </a:rPr>
              <a:t>M</a:t>
            </a:r>
            <a:r>
              <a:rPr lang="en-AU" sz="2000" b="1" dirty="0">
                <a:effectLst/>
                <a:latin typeface="Arial" panose="020B0604020202020204" pitchFamily="34" charset="0"/>
                <a:ea typeface="Calibri" panose="020F0502020204030204" pitchFamily="34" charset="0"/>
              </a:rPr>
              <a:t>ode </a:t>
            </a:r>
            <a:r>
              <a:rPr lang="en-AU" sz="2000" dirty="0">
                <a:effectLst/>
                <a:latin typeface="Arial" panose="020B0604020202020204" pitchFamily="34" charset="0"/>
                <a:ea typeface="Calibri" panose="020F0502020204030204" pitchFamily="34" charset="0"/>
              </a:rPr>
              <a:t>as the most frequently occurring value in a dataset. (NESA)</a:t>
            </a:r>
          </a:p>
          <a:p>
            <a:pPr>
              <a:lnSpc>
                <a:spcPct val="150000"/>
              </a:lnSpc>
              <a:spcBef>
                <a:spcPts val="1200"/>
              </a:spcBef>
              <a:spcAft>
                <a:spcPts val="600"/>
              </a:spcAft>
            </a:pPr>
            <a:r>
              <a:rPr lang="en-AU" sz="2000" dirty="0">
                <a:latin typeface="Arial" panose="020B0604020202020204" pitchFamily="34" charset="0"/>
                <a:ea typeface="Calibri" panose="020F0502020204030204" pitchFamily="34" charset="0"/>
              </a:rPr>
              <a:t>Note: There can be more than one mode. When there are 2 modes, the dataset is said to be bimodal, as in this example.</a:t>
            </a:r>
            <a:endParaRPr lang="en-AU" sz="2000" dirty="0">
              <a:effectLst/>
              <a:latin typeface="Arial" panose="020B0604020202020204" pitchFamily="34" charset="0"/>
              <a:ea typeface="Calibri" panose="020F0502020204030204" pitchFamily="34" charset="0"/>
            </a:endParaRPr>
          </a:p>
          <a:p>
            <a:pPr algn="l"/>
            <a:endParaRPr lang="en-AU" sz="3200" dirty="0"/>
          </a:p>
        </p:txBody>
      </p:sp>
      <p:graphicFrame>
        <p:nvGraphicFramePr>
          <p:cNvPr id="4" name="Chart 3" descr="A bar graph showing the number of marsupial mice of two species plotted against their body mass in grams. The light blue bars represent Species A, with most individuals having masses around 3–4 g, while the dark blue bars represent Species B, with most individuals having masses around 11–12 g. The graph demonstrates two distinct peaks, indicating separate size ranges for the two species.">
            <a:extLst>
              <a:ext uri="{FF2B5EF4-FFF2-40B4-BE49-F238E27FC236}">
                <a16:creationId xmlns:a16="http://schemas.microsoft.com/office/drawing/2014/main" id="{D2794BBF-8EE7-4D1E-66E6-F4B249F6DF3B}"/>
              </a:ext>
            </a:extLst>
          </p:cNvPr>
          <p:cNvGraphicFramePr>
            <a:graphicFrameLocks/>
          </p:cNvGraphicFramePr>
          <p:nvPr>
            <p:extLst>
              <p:ext uri="{D42A27DB-BD31-4B8C-83A1-F6EECF244321}">
                <p14:modId xmlns:p14="http://schemas.microsoft.com/office/powerpoint/2010/main" val="4075856846"/>
              </p:ext>
            </p:extLst>
          </p:nvPr>
        </p:nvGraphicFramePr>
        <p:xfrm>
          <a:off x="6809040" y="1456591"/>
          <a:ext cx="5034960" cy="4352767"/>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AAF7BD26-EAD2-F7A8-CFAA-E2912A970A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117487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FD5D-6DAB-D9E3-F978-E2A5D7F7C2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1BCD46-3360-0A2C-9292-44C459A5702D}"/>
              </a:ext>
            </a:extLst>
          </p:cNvPr>
          <p:cNvSpPr>
            <a:spLocks noGrp="1"/>
          </p:cNvSpPr>
          <p:nvPr>
            <p:ph type="title"/>
          </p:nvPr>
        </p:nvSpPr>
        <p:spPr/>
        <p:txBody>
          <a:bodyPr/>
          <a:lstStyle/>
          <a:p>
            <a:r>
              <a:rPr lang="en-GB"/>
              <a:t>1.2 Introducing statistics (2 of 2)</a:t>
            </a:r>
            <a:endParaRPr lang="en-AU"/>
          </a:p>
        </p:txBody>
      </p:sp>
      <p:graphicFrame>
        <p:nvGraphicFramePr>
          <p:cNvPr id="6" name="Table 5" descr="A two-column table with the headings “Roll” and “Total.” The rows show:&#10;1 – 4,&#10;2 – 7,&#10;3 – 4,&#10;4 – 9,&#10;5 – 2.">
            <a:extLst>
              <a:ext uri="{FF2B5EF4-FFF2-40B4-BE49-F238E27FC236}">
                <a16:creationId xmlns:a16="http://schemas.microsoft.com/office/drawing/2014/main" id="{FEC89EB3-D00E-E84D-4E3A-CEAF99FA0DB8}"/>
              </a:ext>
              <a:ext uri="{C183D7F6-B498-43B3-948B-1728B52AA6E4}">
                <adec:decorative xmlns:adec="http://schemas.microsoft.com/office/drawing/2017/decorative" val="0"/>
              </a:ext>
            </a:extLst>
          </p:cNvPr>
          <p:cNvGraphicFramePr>
            <a:graphicFrameLocks noGrp="1"/>
          </p:cNvGraphicFramePr>
          <p:nvPr/>
        </p:nvGraphicFramePr>
        <p:xfrm>
          <a:off x="1801933" y="1678677"/>
          <a:ext cx="2010943" cy="3500645"/>
        </p:xfrm>
        <a:graphic>
          <a:graphicData uri="http://schemas.openxmlformats.org/drawingml/2006/table">
            <a:tbl>
              <a:tblPr firstRow="1"/>
              <a:tblGrid>
                <a:gridCol w="944014">
                  <a:extLst>
                    <a:ext uri="{9D8B030D-6E8A-4147-A177-3AD203B41FA5}">
                      <a16:colId xmlns:a16="http://schemas.microsoft.com/office/drawing/2014/main" val="2246337464"/>
                    </a:ext>
                  </a:extLst>
                </a:gridCol>
                <a:gridCol w="1066929">
                  <a:extLst>
                    <a:ext uri="{9D8B030D-6E8A-4147-A177-3AD203B41FA5}">
                      <a16:colId xmlns:a16="http://schemas.microsoft.com/office/drawing/2014/main" val="286612836"/>
                    </a:ext>
                  </a:extLst>
                </a:gridCol>
              </a:tblGrid>
              <a:tr h="659240">
                <a:tc>
                  <a:txBody>
                    <a:bodyPr/>
                    <a:lstStyle/>
                    <a:p>
                      <a:pPr algn="ctr">
                        <a:lnSpc>
                          <a:spcPct val="150000"/>
                        </a:lnSpc>
                        <a:spcBef>
                          <a:spcPts val="1200"/>
                        </a:spcBef>
                        <a:spcAft>
                          <a:spcPts val="600"/>
                        </a:spcAft>
                        <a:buNone/>
                      </a:pPr>
                      <a:r>
                        <a:rPr lang="en-AU" sz="2800" b="1">
                          <a:solidFill>
                            <a:srgbClr val="FFFFFF"/>
                          </a:solidFill>
                          <a:effectLst/>
                          <a:latin typeface="Arial" panose="020B0604020202020204" pitchFamily="34" charset="0"/>
                          <a:ea typeface="Calibri" panose="020F0502020204030204" pitchFamily="34" charset="0"/>
                          <a:cs typeface="Arial" panose="020B0604020202020204" pitchFamily="34" charset="0"/>
                        </a:rPr>
                        <a:t>Roll</a:t>
                      </a:r>
                      <a:endParaRPr lang="en-AU"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Total</a:t>
                      </a:r>
                      <a:endParaRPr lang="en-AU"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934106833"/>
                  </a:ext>
                </a:extLst>
              </a:tr>
              <a:tr h="568281">
                <a:tc>
                  <a:txBody>
                    <a:bodyPr/>
                    <a:lstStyle/>
                    <a:p>
                      <a:pPr algn="ctr">
                        <a:lnSpc>
                          <a:spcPct val="150000"/>
                        </a:lnSpc>
                        <a:spcBef>
                          <a:spcPts val="1200"/>
                        </a:spcBef>
                        <a:spcAft>
                          <a:spcPts val="600"/>
                        </a:spcAft>
                        <a:buNone/>
                      </a:pPr>
                      <a:r>
                        <a:rPr lang="en-AU" sz="28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200"/>
                        </a:spcBef>
                        <a:spcAft>
                          <a:spcPts val="600"/>
                        </a:spcAft>
                        <a:buNone/>
                      </a:pPr>
                      <a:r>
                        <a:rPr lang="en-GB" sz="2800">
                          <a:effectLst/>
                          <a:latin typeface="Arial" panose="020B0604020202020204" pitchFamily="34" charset="0"/>
                          <a:ea typeface="Calibri" panose="020F0502020204030204" pitchFamily="34" charset="0"/>
                          <a:cs typeface="Arial" panose="020B0604020202020204" pitchFamily="34" charset="0"/>
                        </a:rPr>
                        <a:t>4</a:t>
                      </a:r>
                      <a:endParaRPr lang="en-AU"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609416"/>
                  </a:ext>
                </a:extLst>
              </a:tr>
              <a:tr h="568281">
                <a:tc>
                  <a:txBody>
                    <a:bodyPr/>
                    <a:lstStyle/>
                    <a:p>
                      <a:pPr algn="ctr">
                        <a:lnSpc>
                          <a:spcPct val="150000"/>
                        </a:lnSpc>
                        <a:spcBef>
                          <a:spcPts val="1200"/>
                        </a:spcBef>
                        <a:spcAft>
                          <a:spcPts val="600"/>
                        </a:spcAft>
                        <a:buNone/>
                      </a:pPr>
                      <a:r>
                        <a:rPr lang="en-AU" sz="28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200"/>
                        </a:spcBef>
                        <a:spcAft>
                          <a:spcPts val="600"/>
                        </a:spcAft>
                        <a:buNone/>
                      </a:pPr>
                      <a:r>
                        <a:rPr lang="en-AU" sz="2800">
                          <a:effectLst/>
                          <a:latin typeface="Arial" panose="020B0604020202020204" pitchFamily="34" charset="0"/>
                          <a:ea typeface="Calibri" panose="020F0502020204030204" pitchFamily="34" charset="0"/>
                          <a:cs typeface="Arial" panose="020B0604020202020204"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9105497"/>
                  </a:ext>
                </a:extLst>
              </a:tr>
              <a:tr h="568281">
                <a:tc>
                  <a:txBody>
                    <a:bodyPr/>
                    <a:lstStyle/>
                    <a:p>
                      <a:pPr algn="ctr">
                        <a:lnSpc>
                          <a:spcPct val="150000"/>
                        </a:lnSpc>
                        <a:spcBef>
                          <a:spcPts val="1200"/>
                        </a:spcBef>
                        <a:spcAft>
                          <a:spcPts val="600"/>
                        </a:spcAft>
                        <a:buNone/>
                      </a:pPr>
                      <a:r>
                        <a:rPr lang="en-AU" sz="28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200"/>
                        </a:spcBef>
                        <a:spcAft>
                          <a:spcPts val="600"/>
                        </a:spcAft>
                        <a:buNone/>
                      </a:pPr>
                      <a:r>
                        <a:rPr lang="en-AU" sz="28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424360"/>
                  </a:ext>
                </a:extLst>
              </a:tr>
              <a:tr h="568281">
                <a:tc>
                  <a:txBody>
                    <a:bodyPr/>
                    <a:lstStyle/>
                    <a:p>
                      <a:pPr algn="ctr">
                        <a:lnSpc>
                          <a:spcPct val="150000"/>
                        </a:lnSpc>
                        <a:spcBef>
                          <a:spcPts val="1200"/>
                        </a:spcBef>
                        <a:spcAft>
                          <a:spcPts val="600"/>
                        </a:spcAft>
                        <a:buNone/>
                      </a:pPr>
                      <a:r>
                        <a:rPr lang="en-AU" sz="280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200"/>
                        </a:spcBef>
                        <a:spcAft>
                          <a:spcPts val="600"/>
                        </a:spcAft>
                        <a:buNone/>
                      </a:pPr>
                      <a:r>
                        <a:rPr lang="en-AU" sz="2800">
                          <a:effectLst/>
                          <a:latin typeface="Arial" panose="020B0604020202020204" pitchFamily="34" charset="0"/>
                          <a:ea typeface="Calibri" panose="020F0502020204030204" pitchFamily="34" charset="0"/>
                          <a:cs typeface="Arial" panose="020B0604020202020204" pitchFamily="34"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6500760"/>
                  </a:ext>
                </a:extLst>
              </a:tr>
              <a:tr h="568281">
                <a:tc>
                  <a:txBody>
                    <a:bodyPr/>
                    <a:lstStyle/>
                    <a:p>
                      <a:pPr algn="ctr">
                        <a:lnSpc>
                          <a:spcPct val="150000"/>
                        </a:lnSpc>
                        <a:spcBef>
                          <a:spcPts val="1200"/>
                        </a:spcBef>
                        <a:spcAft>
                          <a:spcPts val="600"/>
                        </a:spcAft>
                        <a:buNone/>
                      </a:pPr>
                      <a:r>
                        <a:rPr lang="en-AU" sz="28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200"/>
                        </a:spcBef>
                        <a:spcAft>
                          <a:spcPts val="600"/>
                        </a:spcAft>
                        <a:buNone/>
                      </a:pPr>
                      <a:r>
                        <a:rPr lang="en-GB" sz="2800" dirty="0">
                          <a:effectLst/>
                          <a:latin typeface="Arial" panose="020B0604020202020204" pitchFamily="34" charset="0"/>
                          <a:ea typeface="Calibri" panose="020F0502020204030204" pitchFamily="34" charset="0"/>
                          <a:cs typeface="Arial" panose="020B0604020202020204" pitchFamily="34" charset="0"/>
                        </a:rPr>
                        <a:t>2</a:t>
                      </a:r>
                      <a:endParaRPr lang="en-AU"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3203684"/>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1AAD4C3-6DE4-5070-C82A-0E142B96EF0A}"/>
                  </a:ext>
                </a:extLst>
              </p:cNvPr>
              <p:cNvSpPr txBox="1"/>
              <p:nvPr/>
            </p:nvSpPr>
            <p:spPr>
              <a:xfrm>
                <a:off x="4886902" y="1527349"/>
                <a:ext cx="4934051" cy="4970651"/>
              </a:xfrm>
              <a:prstGeom prst="rect">
                <a:avLst/>
              </a:prstGeom>
              <a:noFill/>
            </p:spPr>
            <p:txBody>
              <a:bodyPr wrap="square" lIns="0" tIns="0" rIns="0" bIns="0" rtlCol="0">
                <a:noAutofit/>
              </a:bodyPr>
              <a:lstStyle/>
              <a:p>
                <a:pPr>
                  <a:lnSpc>
                    <a:spcPct val="150000"/>
                  </a:lnSpc>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𝑅𝑎𝑛𝑔𝑒</m:t>
                      </m:r>
                      <m:r>
                        <m:rPr>
                          <m:aln/>
                        </m:rPr>
                        <a:rPr lang="en-AU" sz="2000" b="0" i="1" smtClean="0">
                          <a:latin typeface="Cambria Math" panose="02040503050406030204" pitchFamily="18" charset="0"/>
                        </a:rPr>
                        <m:t>=</m:t>
                      </m:r>
                      <m:r>
                        <a:rPr lang="en-AU" sz="2000" b="0" i="1" smtClean="0">
                          <a:latin typeface="Cambria Math" panose="02040503050406030204" pitchFamily="18" charset="0"/>
                        </a:rPr>
                        <m:t>h𝑖𝑔h𝑒𝑠𝑡</m:t>
                      </m:r>
                      <m:r>
                        <a:rPr lang="en-AU" sz="2000" b="0" i="1" smtClean="0">
                          <a:latin typeface="Cambria Math" panose="02040503050406030204" pitchFamily="18" charset="0"/>
                        </a:rPr>
                        <m:t> </m:t>
                      </m:r>
                      <m:r>
                        <a:rPr lang="en-AU" sz="2000" b="0" i="1" smtClean="0">
                          <a:latin typeface="Cambria Math" panose="02040503050406030204" pitchFamily="18" charset="0"/>
                        </a:rPr>
                        <m:t>𝑣𝑎𝑙𝑢𝑒</m:t>
                      </m:r>
                      <m:r>
                        <a:rPr lang="en-AU" sz="2000" b="0" i="1" smtClean="0">
                          <a:latin typeface="Cambria Math" panose="02040503050406030204" pitchFamily="18" charset="0"/>
                        </a:rPr>
                        <m:t> −</m:t>
                      </m:r>
                      <m:r>
                        <a:rPr lang="en-AU" sz="2000" b="0" i="1" smtClean="0">
                          <a:latin typeface="Cambria Math" panose="02040503050406030204" pitchFamily="18" charset="0"/>
                        </a:rPr>
                        <m:t>𝑙𝑜𝑤𝑒𝑠𝑡</m:t>
                      </m:r>
                      <m:r>
                        <a:rPr lang="en-AU" sz="2000" b="0" i="1" smtClean="0">
                          <a:latin typeface="Cambria Math" panose="02040503050406030204" pitchFamily="18" charset="0"/>
                        </a:rPr>
                        <m:t> </m:t>
                      </m:r>
                      <m:r>
                        <a:rPr lang="en-AU" sz="2000" b="0" i="1" smtClean="0">
                          <a:latin typeface="Cambria Math" panose="02040503050406030204" pitchFamily="18" charset="0"/>
                        </a:rPr>
                        <m:t>𝑣𝑎𝑙𝑢𝑒</m:t>
                      </m:r>
                    </m:oMath>
                    <m:oMath xmlns:m="http://schemas.openxmlformats.org/officeDocument/2006/math">
                      <m:r>
                        <m:rPr>
                          <m:aln/>
                        </m:rPr>
                        <a:rPr lang="en-AU" sz="2000" i="1">
                          <a:latin typeface="Cambria Math" panose="02040503050406030204" pitchFamily="18" charset="0"/>
                        </a:rPr>
                        <m:t>=</m:t>
                      </m:r>
                      <m:r>
                        <a:rPr lang="en-AU" sz="2000" i="1">
                          <a:latin typeface="Cambria Math" panose="02040503050406030204" pitchFamily="18" charset="0"/>
                        </a:rPr>
                        <m:t>9−2</m:t>
                      </m:r>
                    </m:oMath>
                    <m:oMath xmlns:m="http://schemas.openxmlformats.org/officeDocument/2006/math">
                      <m:r>
                        <m:rPr>
                          <m:aln/>
                        </m:rPr>
                        <a:rPr lang="en-AU" sz="2000" i="1">
                          <a:latin typeface="Cambria Math" panose="02040503050406030204" pitchFamily="18" charset="0"/>
                        </a:rPr>
                        <m:t>=</m:t>
                      </m:r>
                      <m:r>
                        <a:rPr lang="en-AU" sz="2000" i="1">
                          <a:latin typeface="Cambria Math" panose="02040503050406030204" pitchFamily="18" charset="0"/>
                        </a:rPr>
                        <m:t>7</m:t>
                      </m:r>
                    </m:oMath>
                    <m:oMath xmlns:m="http://schemas.openxmlformats.org/officeDocument/2006/math">
                      <m:r>
                        <a:rPr lang="en-AU" sz="2000" i="1">
                          <a:latin typeface="Cambria Math" panose="02040503050406030204" pitchFamily="18" charset="0"/>
                        </a:rPr>
                        <m:t>𝑀𝑒𝑎𝑛</m:t>
                      </m:r>
                      <m:r>
                        <m:rPr>
                          <m:aln/>
                        </m:rPr>
                        <a:rPr lang="en-AU" sz="2000" i="1">
                          <a:latin typeface="Cambria Math" panose="02040503050406030204" pitchFamily="18" charset="0"/>
                        </a:rPr>
                        <m:t>=</m:t>
                      </m:r>
                      <m:r>
                        <a:rPr lang="en-AU" sz="2000" i="1">
                          <a:latin typeface="Cambria Math" panose="02040503050406030204" pitchFamily="18" charset="0"/>
                        </a:rPr>
                        <m:t> </m:t>
                      </m:r>
                      <m:f>
                        <m:fPr>
                          <m:ctrlPr>
                            <a:rPr lang="en-AU" sz="2000" i="1">
                              <a:latin typeface="Cambria Math" panose="02040503050406030204" pitchFamily="18" charset="0"/>
                            </a:rPr>
                          </m:ctrlPr>
                        </m:fPr>
                        <m:num>
                          <m:r>
                            <a:rPr lang="en-AU" sz="2000" i="1">
                              <a:latin typeface="Cambria Math" panose="02040503050406030204" pitchFamily="18" charset="0"/>
                            </a:rPr>
                            <m:t>𝑠𝑢𝑚</m:t>
                          </m:r>
                          <m:r>
                            <a:rPr lang="en-AU" sz="2000" i="1">
                              <a:latin typeface="Cambria Math" panose="02040503050406030204" pitchFamily="18" charset="0"/>
                            </a:rPr>
                            <m:t> </m:t>
                          </m:r>
                          <m:r>
                            <a:rPr lang="en-AU" sz="2000" i="1">
                              <a:latin typeface="Cambria Math" panose="02040503050406030204" pitchFamily="18" charset="0"/>
                            </a:rPr>
                            <m:t>𝑜𝑓</m:t>
                          </m:r>
                          <m:r>
                            <a:rPr lang="en-AU" sz="2000" i="1">
                              <a:latin typeface="Cambria Math" panose="02040503050406030204" pitchFamily="18" charset="0"/>
                            </a:rPr>
                            <m:t> </m:t>
                          </m:r>
                          <m:r>
                            <a:rPr lang="en-AU" sz="2000" i="1">
                              <a:latin typeface="Cambria Math" panose="02040503050406030204" pitchFamily="18" charset="0"/>
                            </a:rPr>
                            <m:t>𝑎𝑙𝑙</m:t>
                          </m:r>
                          <m:r>
                            <a:rPr lang="en-AU" sz="2000" i="1">
                              <a:latin typeface="Cambria Math" panose="02040503050406030204" pitchFamily="18" charset="0"/>
                            </a:rPr>
                            <m:t> </m:t>
                          </m:r>
                          <m:r>
                            <a:rPr lang="en-AU" sz="2000" i="1">
                              <a:latin typeface="Cambria Math" panose="02040503050406030204" pitchFamily="18" charset="0"/>
                            </a:rPr>
                            <m:t>𝑣𝑎𝑙𝑢𝑒𝑠</m:t>
                          </m:r>
                        </m:num>
                        <m:den>
                          <m:r>
                            <a:rPr lang="en-AU" sz="2000" i="1">
                              <a:latin typeface="Cambria Math" panose="02040503050406030204" pitchFamily="18" charset="0"/>
                            </a:rPr>
                            <m:t>𝑛𝑢𝑚𝑏𝑒𝑟</m:t>
                          </m:r>
                          <m:r>
                            <a:rPr lang="en-AU" sz="2000" i="1">
                              <a:latin typeface="Cambria Math" panose="02040503050406030204" pitchFamily="18" charset="0"/>
                            </a:rPr>
                            <m:t> </m:t>
                          </m:r>
                          <m:r>
                            <a:rPr lang="en-AU" sz="2000" i="1">
                              <a:latin typeface="Cambria Math" panose="02040503050406030204" pitchFamily="18" charset="0"/>
                            </a:rPr>
                            <m:t>𝑜𝑓</m:t>
                          </m:r>
                          <m:r>
                            <a:rPr lang="en-AU" sz="2000" i="1">
                              <a:latin typeface="Cambria Math" panose="02040503050406030204" pitchFamily="18" charset="0"/>
                            </a:rPr>
                            <m:t> </m:t>
                          </m:r>
                          <m:r>
                            <a:rPr lang="en-AU" sz="2000" i="1">
                              <a:latin typeface="Cambria Math" panose="02040503050406030204" pitchFamily="18" charset="0"/>
                            </a:rPr>
                            <m:t>𝑣𝑎𝑙𝑢𝑒𝑠</m:t>
                          </m:r>
                        </m:den>
                      </m:f>
                    </m:oMath>
                    <m:oMath xmlns:m="http://schemas.openxmlformats.org/officeDocument/2006/math">
                      <m:r>
                        <m:rPr>
                          <m:aln/>
                        </m:rPr>
                        <a:rPr lang="en-AU" sz="2000" i="1">
                          <a:latin typeface="Cambria Math" panose="02040503050406030204" pitchFamily="18" charset="0"/>
                        </a:rPr>
                        <m:t>=</m:t>
                      </m:r>
                      <m:r>
                        <a:rPr lang="en-AU" sz="2000" i="1">
                          <a:latin typeface="Cambria Math" panose="02040503050406030204" pitchFamily="18" charset="0"/>
                        </a:rPr>
                        <m:t> </m:t>
                      </m:r>
                      <m:f>
                        <m:fPr>
                          <m:ctrlPr>
                            <a:rPr lang="en-AU" sz="2000" i="1">
                              <a:latin typeface="Cambria Math" panose="02040503050406030204" pitchFamily="18" charset="0"/>
                            </a:rPr>
                          </m:ctrlPr>
                        </m:fPr>
                        <m:num>
                          <m:r>
                            <a:rPr lang="en-AU" sz="2000" i="1">
                              <a:latin typeface="Cambria Math" panose="02040503050406030204" pitchFamily="18" charset="0"/>
                            </a:rPr>
                            <m:t>4+7+4+9+2</m:t>
                          </m:r>
                        </m:num>
                        <m:den>
                          <m:r>
                            <a:rPr lang="en-AU" sz="2000" i="1">
                              <a:latin typeface="Cambria Math" panose="02040503050406030204" pitchFamily="18" charset="0"/>
                            </a:rPr>
                            <m:t>5</m:t>
                          </m:r>
                        </m:den>
                      </m:f>
                    </m:oMath>
                    <m:oMath xmlns:m="http://schemas.openxmlformats.org/officeDocument/2006/math">
                      <m:r>
                        <m:rPr>
                          <m:aln/>
                        </m:rPr>
                        <a:rPr lang="en-AU" sz="2000" i="1">
                          <a:latin typeface="Cambria Math" panose="02040503050406030204" pitchFamily="18" charset="0"/>
                        </a:rPr>
                        <m:t>=</m:t>
                      </m:r>
                      <m:r>
                        <a:rPr lang="en-AU" sz="2000" i="1">
                          <a:latin typeface="Cambria Math" panose="02040503050406030204" pitchFamily="18" charset="0"/>
                        </a:rPr>
                        <m:t>5.2</m:t>
                      </m:r>
                    </m:oMath>
                    <m:oMath xmlns:m="http://schemas.openxmlformats.org/officeDocument/2006/math">
                      <m:r>
                        <a:rPr lang="en-AU" sz="2000" i="1">
                          <a:latin typeface="Cambria Math" panose="02040503050406030204" pitchFamily="18" charset="0"/>
                        </a:rPr>
                        <m:t>𝑀𝑜𝑑𝑒</m:t>
                      </m:r>
                      <m:r>
                        <m:rPr>
                          <m:aln/>
                        </m:rPr>
                        <a:rPr lang="en-AU" sz="2000" i="1">
                          <a:latin typeface="Cambria Math" panose="02040503050406030204" pitchFamily="18" charset="0"/>
                        </a:rPr>
                        <m:t>=</m:t>
                      </m:r>
                      <m:r>
                        <a:rPr lang="en-AU" sz="2000" i="1">
                          <a:latin typeface="Cambria Math" panose="02040503050406030204" pitchFamily="18" charset="0"/>
                        </a:rPr>
                        <m:t>4</m:t>
                      </m:r>
                    </m:oMath>
                  </m:oMathPara>
                </a14:m>
                <a:endParaRPr lang="en-AU" sz="2000" dirty="0"/>
              </a:p>
            </p:txBody>
          </p:sp>
        </mc:Choice>
        <mc:Fallback xmlns="">
          <p:sp>
            <p:nvSpPr>
              <p:cNvPr id="8" name="TextBox 7">
                <a:extLst>
                  <a:ext uri="{FF2B5EF4-FFF2-40B4-BE49-F238E27FC236}">
                    <a16:creationId xmlns:a16="http://schemas.microsoft.com/office/drawing/2014/main" id="{71AAD4C3-6DE4-5070-C82A-0E142B96EF0A}"/>
                  </a:ext>
                </a:extLst>
              </p:cNvPr>
              <p:cNvSpPr txBox="1">
                <a:spLocks noRot="1" noChangeAspect="1" noMove="1" noResize="1" noEditPoints="1" noAdjustHandles="1" noChangeArrowheads="1" noChangeShapeType="1" noTextEdit="1"/>
              </p:cNvSpPr>
              <p:nvPr/>
            </p:nvSpPr>
            <p:spPr>
              <a:xfrm>
                <a:off x="4886902" y="1527349"/>
                <a:ext cx="4934051" cy="4970651"/>
              </a:xfrm>
              <a:prstGeom prst="rect">
                <a:avLst/>
              </a:prstGeom>
              <a:blipFill>
                <a:blip r:embed="rId3"/>
                <a:stretch>
                  <a:fillRect/>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3E7ADF33-F5B3-7ACE-B84C-D5D6FEB00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88819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0AD29-7BC1-436A-08EF-45AA29548566}"/>
            </a:ext>
          </a:extLst>
        </p:cNvPr>
        <p:cNvGrpSpPr/>
        <p:nvPr/>
      </p:nvGrpSpPr>
      <p:grpSpPr>
        <a:xfrm>
          <a:off x="0" y="0"/>
          <a:ext cx="0" cy="0"/>
          <a:chOff x="0" y="0"/>
          <a:chExt cx="0" cy="0"/>
        </a:xfrm>
      </p:grpSpPr>
      <p:sp>
        <p:nvSpPr>
          <p:cNvPr id="27" name="Title 2">
            <a:extLst>
              <a:ext uri="{FF2B5EF4-FFF2-40B4-BE49-F238E27FC236}">
                <a16:creationId xmlns:a16="http://schemas.microsoft.com/office/drawing/2014/main" id="{0554DC9C-8231-9FB3-84C3-225D7F667D06}"/>
              </a:ext>
            </a:extLst>
          </p:cNvPr>
          <p:cNvSpPr>
            <a:spLocks noGrp="1"/>
          </p:cNvSpPr>
          <p:nvPr>
            <p:ph type="title"/>
          </p:nvPr>
        </p:nvSpPr>
        <p:spPr>
          <a:xfrm>
            <a:off x="360000" y="271128"/>
            <a:ext cx="11484000" cy="545601"/>
          </a:xfrm>
        </p:spPr>
        <p:txBody>
          <a:bodyPr/>
          <a:lstStyle/>
          <a:p>
            <a:r>
              <a:rPr lang="en-US"/>
              <a:t>1.2 Determining mean mode and range in Excel (1 of 5) </a:t>
            </a:r>
            <a:endParaRPr lang="en-AU"/>
          </a:p>
        </p:txBody>
      </p:sp>
      <p:pic>
        <p:nvPicPr>
          <p:cNvPr id="13" name="Picture 12" descr="A Microsoft Excel worksheet showing the Formulas tab open. The “More Functions” dropdown menu is expanded to show Statistical functions such as AVERAGE, AVERAGEA, and AVERAGEIF. In the worksheet below, column A is labelled “Roll” and column B is labelled “Total,” with sample data entered. Cell B7 is selected and labelled “Average (mean),” indicating the user is preparing to calculate the mean of the values in the “Total” column using the AVERAGE function.">
            <a:extLst>
              <a:ext uri="{FF2B5EF4-FFF2-40B4-BE49-F238E27FC236}">
                <a16:creationId xmlns:a16="http://schemas.microsoft.com/office/drawing/2014/main" id="{9622C004-9A8B-FD93-2542-81FF11AB5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54" y="900335"/>
            <a:ext cx="10880857" cy="5661984"/>
          </a:xfrm>
          <a:prstGeom prst="rect">
            <a:avLst/>
          </a:prstGeom>
        </p:spPr>
      </p:pic>
      <p:grpSp>
        <p:nvGrpSpPr>
          <p:cNvPr id="21" name="Group 20" descr="Screenshot showing steps to calculate mean and mode in Excel">
            <a:extLst>
              <a:ext uri="{FF2B5EF4-FFF2-40B4-BE49-F238E27FC236}">
                <a16:creationId xmlns:a16="http://schemas.microsoft.com/office/drawing/2014/main" id="{D3ACFEBE-6C21-E58F-7F8F-BE17D3B92645}"/>
              </a:ext>
            </a:extLst>
          </p:cNvPr>
          <p:cNvGrpSpPr/>
          <p:nvPr/>
        </p:nvGrpSpPr>
        <p:grpSpPr>
          <a:xfrm>
            <a:off x="1580890" y="5549332"/>
            <a:ext cx="1757221" cy="816665"/>
            <a:chOff x="732028" y="4942898"/>
            <a:chExt cx="2686420" cy="923330"/>
          </a:xfrm>
        </p:grpSpPr>
        <p:sp>
          <p:nvSpPr>
            <p:cNvPr id="6" name="Oval 5">
              <a:extLst>
                <a:ext uri="{FF2B5EF4-FFF2-40B4-BE49-F238E27FC236}">
                  <a16:creationId xmlns:a16="http://schemas.microsoft.com/office/drawing/2014/main" id="{AF309419-69AC-21DE-8620-0E7D7838C6DA}"/>
                </a:ext>
              </a:extLst>
            </p:cNvPr>
            <p:cNvSpPr/>
            <p:nvPr/>
          </p:nvSpPr>
          <p:spPr>
            <a:xfrm>
              <a:off x="858128" y="5120641"/>
              <a:ext cx="2560320" cy="7455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C36E4C7C-0083-EBC6-12A8-F2CC63BF80DF}"/>
                </a:ext>
              </a:extLst>
            </p:cNvPr>
            <p:cNvSpPr/>
            <p:nvPr/>
          </p:nvSpPr>
          <p:spPr>
            <a:xfrm>
              <a:off x="732028" y="4942898"/>
              <a:ext cx="56938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grpSp>
      <p:grpSp>
        <p:nvGrpSpPr>
          <p:cNvPr id="22" name="Group 21" descr="Screenshot showing steps to calculate mean and mode in Excel">
            <a:extLst>
              <a:ext uri="{FF2B5EF4-FFF2-40B4-BE49-F238E27FC236}">
                <a16:creationId xmlns:a16="http://schemas.microsoft.com/office/drawing/2014/main" id="{97DE1144-7A14-77B9-101B-F354E3A6DACB}"/>
              </a:ext>
            </a:extLst>
          </p:cNvPr>
          <p:cNvGrpSpPr/>
          <p:nvPr/>
        </p:nvGrpSpPr>
        <p:grpSpPr>
          <a:xfrm>
            <a:off x="3706595" y="1078739"/>
            <a:ext cx="1819527" cy="984070"/>
            <a:chOff x="4046521" y="559357"/>
            <a:chExt cx="1819527" cy="984070"/>
          </a:xfrm>
        </p:grpSpPr>
        <p:pic>
          <p:nvPicPr>
            <p:cNvPr id="11" name="Picture 10">
              <a:extLst>
                <a:ext uri="{FF2B5EF4-FFF2-40B4-BE49-F238E27FC236}">
                  <a16:creationId xmlns:a16="http://schemas.microsoft.com/office/drawing/2014/main" id="{B9FA8249-26C8-9842-05AF-15677927E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4427" y="842387"/>
              <a:ext cx="1661621" cy="701040"/>
            </a:xfrm>
            <a:prstGeom prst="rect">
              <a:avLst/>
            </a:prstGeom>
          </p:spPr>
        </p:pic>
        <p:sp>
          <p:nvSpPr>
            <p:cNvPr id="17" name="Rectangle 16">
              <a:extLst>
                <a:ext uri="{FF2B5EF4-FFF2-40B4-BE49-F238E27FC236}">
                  <a16:creationId xmlns:a16="http://schemas.microsoft.com/office/drawing/2014/main" id="{4BC0EAE6-8F90-E779-0046-CD1485D66BCD}"/>
                </a:ext>
              </a:extLst>
            </p:cNvPr>
            <p:cNvSpPr/>
            <p:nvPr/>
          </p:nvSpPr>
          <p:spPr>
            <a:xfrm>
              <a:off x="4046521" y="559357"/>
              <a:ext cx="56938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2</a:t>
              </a:r>
            </a:p>
          </p:txBody>
        </p:sp>
      </p:grpSp>
      <p:grpSp>
        <p:nvGrpSpPr>
          <p:cNvPr id="23" name="Group 22" descr="Screenshot showing steps to calculate mean and mode in Excel">
            <a:extLst>
              <a:ext uri="{FF2B5EF4-FFF2-40B4-BE49-F238E27FC236}">
                <a16:creationId xmlns:a16="http://schemas.microsoft.com/office/drawing/2014/main" id="{57C76E7D-5EAB-0757-30A3-4B3B8B0A15D7}"/>
              </a:ext>
            </a:extLst>
          </p:cNvPr>
          <p:cNvGrpSpPr/>
          <p:nvPr/>
        </p:nvGrpSpPr>
        <p:grpSpPr>
          <a:xfrm>
            <a:off x="3789479" y="2241212"/>
            <a:ext cx="2517052" cy="821477"/>
            <a:chOff x="3940019" y="1764547"/>
            <a:chExt cx="2517052" cy="923330"/>
          </a:xfrm>
        </p:grpSpPr>
        <p:pic>
          <p:nvPicPr>
            <p:cNvPr id="7" name="Picture 6">
              <a:extLst>
                <a:ext uri="{FF2B5EF4-FFF2-40B4-BE49-F238E27FC236}">
                  <a16:creationId xmlns:a16="http://schemas.microsoft.com/office/drawing/2014/main" id="{B16B8DFC-DD2F-8762-F0BA-B1A498990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917" y="2005076"/>
              <a:ext cx="2110154" cy="523150"/>
            </a:xfrm>
            <a:prstGeom prst="rect">
              <a:avLst/>
            </a:prstGeom>
          </p:spPr>
        </p:pic>
        <p:sp>
          <p:nvSpPr>
            <p:cNvPr id="18" name="Rectangle 17">
              <a:extLst>
                <a:ext uri="{FF2B5EF4-FFF2-40B4-BE49-F238E27FC236}">
                  <a16:creationId xmlns:a16="http://schemas.microsoft.com/office/drawing/2014/main" id="{A527761F-FDA7-C908-CE3A-1CB14967A0D3}"/>
                </a:ext>
              </a:extLst>
            </p:cNvPr>
            <p:cNvSpPr/>
            <p:nvPr/>
          </p:nvSpPr>
          <p:spPr>
            <a:xfrm>
              <a:off x="3940019" y="1764547"/>
              <a:ext cx="569387"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3</a:t>
              </a:r>
            </a:p>
          </p:txBody>
        </p:sp>
      </p:grpSp>
      <p:grpSp>
        <p:nvGrpSpPr>
          <p:cNvPr id="25" name="Group 24" descr="Screenshot showing steps to calculate mean and mode in Excel">
            <a:extLst>
              <a:ext uri="{FF2B5EF4-FFF2-40B4-BE49-F238E27FC236}">
                <a16:creationId xmlns:a16="http://schemas.microsoft.com/office/drawing/2014/main" id="{DB8D719D-EED8-6C23-A3A3-0D52725A8F9D}"/>
              </a:ext>
            </a:extLst>
          </p:cNvPr>
          <p:cNvGrpSpPr/>
          <p:nvPr/>
        </p:nvGrpSpPr>
        <p:grpSpPr>
          <a:xfrm>
            <a:off x="3925187" y="2800421"/>
            <a:ext cx="2264808" cy="654007"/>
            <a:chOff x="4224712" y="2326572"/>
            <a:chExt cx="2176087" cy="923330"/>
          </a:xfrm>
        </p:grpSpPr>
        <p:pic>
          <p:nvPicPr>
            <p:cNvPr id="8" name="Picture 7">
              <a:extLst>
                <a:ext uri="{FF2B5EF4-FFF2-40B4-BE49-F238E27FC236}">
                  <a16:creationId xmlns:a16="http://schemas.microsoft.com/office/drawing/2014/main" id="{368A485E-787F-7B59-F48B-3374A4EC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406" y="2481451"/>
              <a:ext cx="1891393" cy="523150"/>
            </a:xfrm>
            <a:prstGeom prst="rect">
              <a:avLst/>
            </a:prstGeom>
          </p:spPr>
        </p:pic>
        <p:sp>
          <p:nvSpPr>
            <p:cNvPr id="19" name="Rectangle 18">
              <a:extLst>
                <a:ext uri="{FF2B5EF4-FFF2-40B4-BE49-F238E27FC236}">
                  <a16:creationId xmlns:a16="http://schemas.microsoft.com/office/drawing/2014/main" id="{6C35D108-40EF-7B6B-A103-2A93A5666FCE}"/>
                </a:ext>
              </a:extLst>
            </p:cNvPr>
            <p:cNvSpPr/>
            <p:nvPr/>
          </p:nvSpPr>
          <p:spPr>
            <a:xfrm>
              <a:off x="4224712" y="2326572"/>
              <a:ext cx="56938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4</a:t>
              </a:r>
            </a:p>
          </p:txBody>
        </p:sp>
      </p:grpSp>
      <p:grpSp>
        <p:nvGrpSpPr>
          <p:cNvPr id="26" name="Group 25" descr="Screenshot showing steps to calculate mean and mode in Excel">
            <a:extLst>
              <a:ext uri="{FF2B5EF4-FFF2-40B4-BE49-F238E27FC236}">
                <a16:creationId xmlns:a16="http://schemas.microsoft.com/office/drawing/2014/main" id="{90C56C6B-C973-A608-804D-7FAB5B7426AB}"/>
              </a:ext>
            </a:extLst>
          </p:cNvPr>
          <p:cNvGrpSpPr/>
          <p:nvPr/>
        </p:nvGrpSpPr>
        <p:grpSpPr>
          <a:xfrm>
            <a:off x="5797746" y="2992763"/>
            <a:ext cx="1766135" cy="923330"/>
            <a:chOff x="6379058" y="2712447"/>
            <a:chExt cx="1766135" cy="923330"/>
          </a:xfrm>
        </p:grpSpPr>
        <p:pic>
          <p:nvPicPr>
            <p:cNvPr id="10" name="Picture 9">
              <a:extLst>
                <a:ext uri="{FF2B5EF4-FFF2-40B4-BE49-F238E27FC236}">
                  <a16:creationId xmlns:a16="http://schemas.microsoft.com/office/drawing/2014/main" id="{E13B3ABE-BC7F-3F52-1C22-053E44DA8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752" y="2993202"/>
              <a:ext cx="1481441" cy="396040"/>
            </a:xfrm>
            <a:prstGeom prst="rect">
              <a:avLst/>
            </a:prstGeom>
          </p:spPr>
        </p:pic>
        <p:sp>
          <p:nvSpPr>
            <p:cNvPr id="20" name="Rectangle 19">
              <a:extLst>
                <a:ext uri="{FF2B5EF4-FFF2-40B4-BE49-F238E27FC236}">
                  <a16:creationId xmlns:a16="http://schemas.microsoft.com/office/drawing/2014/main" id="{44102580-F2C5-D0FA-092E-D772B7C2549B}"/>
                </a:ext>
              </a:extLst>
            </p:cNvPr>
            <p:cNvSpPr/>
            <p:nvPr/>
          </p:nvSpPr>
          <p:spPr>
            <a:xfrm>
              <a:off x="6379058" y="2712447"/>
              <a:ext cx="56938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5</a:t>
              </a:r>
            </a:p>
          </p:txBody>
        </p:sp>
      </p:grpSp>
      <p:sp>
        <p:nvSpPr>
          <p:cNvPr id="3" name="TextBox 2">
            <a:extLst>
              <a:ext uri="{FF2B5EF4-FFF2-40B4-BE49-F238E27FC236}">
                <a16:creationId xmlns:a16="http://schemas.microsoft.com/office/drawing/2014/main" id="{9094450B-36E0-77D7-F25B-C94E102900C9}"/>
              </a:ext>
            </a:extLst>
          </p:cNvPr>
          <p:cNvSpPr txBox="1"/>
          <p:nvPr/>
        </p:nvSpPr>
        <p:spPr>
          <a:xfrm>
            <a:off x="9812569" y="6478914"/>
            <a:ext cx="1127996" cy="254172"/>
          </a:xfrm>
          <a:prstGeom prst="rect">
            <a:avLst/>
          </a:prstGeom>
          <a:noFill/>
        </p:spPr>
        <p:txBody>
          <a:bodyPr wrap="square">
            <a:spAutoFit/>
          </a:bodyPr>
          <a:lstStyle/>
          <a:p>
            <a:pPr>
              <a:lnSpc>
                <a:spcPct val="150000"/>
              </a:lnSpc>
              <a:spcBef>
                <a:spcPts val="1200"/>
              </a:spcBef>
              <a:buNone/>
            </a:pPr>
            <a:r>
              <a:rPr lang="en-GB" sz="800">
                <a:effectLst/>
                <a:latin typeface="Arial" panose="020B0604020202020204" pitchFamily="34" charset="0"/>
                <a:ea typeface="Calibri" panose="020F0502020204030204" pitchFamily="34" charset="0"/>
              </a:rPr>
              <a:t>Author’s own image</a:t>
            </a:r>
            <a:endParaRPr lang="en-AU" sz="8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69AB7C8-3443-2415-1BFE-3BBC0CF053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75804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6D62B-D00B-AEBB-1477-88377B62B2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277A42-4C9C-FE70-77E4-B926F2AB0BA4}"/>
              </a:ext>
            </a:extLst>
          </p:cNvPr>
          <p:cNvSpPr>
            <a:spLocks noGrp="1"/>
          </p:cNvSpPr>
          <p:nvPr>
            <p:ph type="title"/>
          </p:nvPr>
        </p:nvSpPr>
        <p:spPr>
          <a:xfrm>
            <a:off x="210912" y="312393"/>
            <a:ext cx="11633087" cy="545601"/>
          </a:xfrm>
        </p:spPr>
        <p:txBody>
          <a:bodyPr/>
          <a:lstStyle/>
          <a:p>
            <a:r>
              <a:rPr lang="en-US"/>
              <a:t>1.2 Determining mean, mode and range in Excel (2 of 5) </a:t>
            </a:r>
            <a:endParaRPr lang="en-AU"/>
          </a:p>
        </p:txBody>
      </p:sp>
      <p:pic>
        <p:nvPicPr>
          <p:cNvPr id="11" name="Picture 10" descr="A Microsoft Excel window showing the Function Arguments dialogue box for the AVERAGE function. The formula =AVERAGE(B2:B6) is entered, calculating the mean of the values in cells B2 to B6 (4, 7, 4, 9, 2). The result is displayed as 5.2. The worksheet includes a column labelled “Roll” and another labelled “Total,” with a row labelled “Average (mean)” in cell A7.">
            <a:extLst>
              <a:ext uri="{FF2B5EF4-FFF2-40B4-BE49-F238E27FC236}">
                <a16:creationId xmlns:a16="http://schemas.microsoft.com/office/drawing/2014/main" id="{BC9825CE-9152-2117-E149-C8848885D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45" y="860050"/>
            <a:ext cx="9188922" cy="5835950"/>
          </a:xfrm>
          <a:prstGeom prst="rect">
            <a:avLst/>
          </a:prstGeom>
        </p:spPr>
      </p:pic>
      <p:sp>
        <p:nvSpPr>
          <p:cNvPr id="4" name="Oval 3" descr="Screenshot showing steps to calculate mean and mode in Excel">
            <a:extLst>
              <a:ext uri="{FF2B5EF4-FFF2-40B4-BE49-F238E27FC236}">
                <a16:creationId xmlns:a16="http://schemas.microsoft.com/office/drawing/2014/main" id="{EA4EE2C5-996A-F2F5-5933-6805DDEBF729}"/>
              </a:ext>
            </a:extLst>
          </p:cNvPr>
          <p:cNvSpPr/>
          <p:nvPr/>
        </p:nvSpPr>
        <p:spPr>
          <a:xfrm>
            <a:off x="8030765" y="6130388"/>
            <a:ext cx="1156194" cy="41521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96DFA01C-B1D9-0A44-BE66-ACB63A2C7C4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688" y="2642602"/>
            <a:ext cx="1737511" cy="512108"/>
          </a:xfrm>
          <a:prstGeom prst="rect">
            <a:avLst/>
          </a:prstGeom>
        </p:spPr>
      </p:pic>
      <p:sp>
        <p:nvSpPr>
          <p:cNvPr id="6" name="Oval 5">
            <a:extLst>
              <a:ext uri="{FF2B5EF4-FFF2-40B4-BE49-F238E27FC236}">
                <a16:creationId xmlns:a16="http://schemas.microsoft.com/office/drawing/2014/main" id="{9186D2BF-D75B-F721-A90A-0E101C6CCB05}"/>
              </a:ext>
              <a:ext uri="{C183D7F6-B498-43B3-948B-1728B52AA6E4}">
                <adec:decorative xmlns:adec="http://schemas.microsoft.com/office/drawing/2017/decorative" val="1"/>
              </a:ext>
            </a:extLst>
          </p:cNvPr>
          <p:cNvSpPr/>
          <p:nvPr/>
        </p:nvSpPr>
        <p:spPr>
          <a:xfrm>
            <a:off x="2338164" y="4639903"/>
            <a:ext cx="785525" cy="3985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6D68C78A-C0F4-EDF6-10A2-9142A03D717D}"/>
              </a:ext>
            </a:extLst>
          </p:cNvPr>
          <p:cNvSpPr txBox="1"/>
          <p:nvPr/>
        </p:nvSpPr>
        <p:spPr>
          <a:xfrm>
            <a:off x="10376567" y="6291435"/>
            <a:ext cx="1127996" cy="254172"/>
          </a:xfrm>
          <a:prstGeom prst="rect">
            <a:avLst/>
          </a:prstGeom>
          <a:noFill/>
        </p:spPr>
        <p:txBody>
          <a:bodyPr wrap="square">
            <a:spAutoFit/>
          </a:bodyPr>
          <a:lstStyle/>
          <a:p>
            <a:pPr>
              <a:lnSpc>
                <a:spcPct val="150000"/>
              </a:lnSpc>
              <a:spcBef>
                <a:spcPts val="1200"/>
              </a:spcBef>
              <a:buNone/>
            </a:pPr>
            <a:r>
              <a:rPr lang="en-GB" sz="800">
                <a:effectLst/>
                <a:latin typeface="Arial" panose="020B0604020202020204" pitchFamily="34" charset="0"/>
                <a:ea typeface="Calibri" panose="020F0502020204030204" pitchFamily="34" charset="0"/>
              </a:rPr>
              <a:t>Author’s own image</a:t>
            </a:r>
            <a:endParaRPr lang="en-AU" sz="8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A50A8549-C321-EFDD-D5BB-6A04240BB8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0280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E0F1-92DF-63D1-1D4F-121B2ADF9C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FBA59B-E88C-569B-E253-64F4F0F5CA51}"/>
              </a:ext>
            </a:extLst>
          </p:cNvPr>
          <p:cNvSpPr>
            <a:spLocks noGrp="1"/>
          </p:cNvSpPr>
          <p:nvPr>
            <p:ph type="title"/>
          </p:nvPr>
        </p:nvSpPr>
        <p:spPr>
          <a:xfrm>
            <a:off x="359999" y="360000"/>
            <a:ext cx="11626591" cy="545601"/>
          </a:xfrm>
        </p:spPr>
        <p:txBody>
          <a:bodyPr/>
          <a:lstStyle/>
          <a:p>
            <a:r>
              <a:rPr lang="en-US"/>
              <a:t>1.2 Determining mean, mode and range in Excel (3 of 5) </a:t>
            </a:r>
            <a:endParaRPr lang="en-AU"/>
          </a:p>
        </p:txBody>
      </p:sp>
      <p:pic>
        <p:nvPicPr>
          <p:cNvPr id="7" name="Picture 6" descr="A Microsoft Excel worksheet showing the calculation of an average using the formula =AVERAGE(B2:B6). The table has two columns labelled “Roll” and “Total.” The “Total” column contains the numbers 4, 7, 4, 9, and 2. In cell B7, the average (mean) is calculated as 5.2, with the label “Average (mean)” in cell A7. The Formulas tab is open in the ribbon above.">
            <a:extLst>
              <a:ext uri="{FF2B5EF4-FFF2-40B4-BE49-F238E27FC236}">
                <a16:creationId xmlns:a16="http://schemas.microsoft.com/office/drawing/2014/main" id="{F0A5AC33-142A-4848-30E2-5FD528CFC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877" y="905600"/>
            <a:ext cx="5783649" cy="5760359"/>
          </a:xfrm>
          <a:prstGeom prst="rect">
            <a:avLst/>
          </a:prstGeom>
        </p:spPr>
      </p:pic>
      <p:sp>
        <p:nvSpPr>
          <p:cNvPr id="4" name="Oval 3" descr="Screenshot showing steps to calculate mean and mode in Excel">
            <a:extLst>
              <a:ext uri="{FF2B5EF4-FFF2-40B4-BE49-F238E27FC236}">
                <a16:creationId xmlns:a16="http://schemas.microsoft.com/office/drawing/2014/main" id="{5B7E5869-3182-93B5-59ED-B83EC02EC871}"/>
              </a:ext>
            </a:extLst>
          </p:cNvPr>
          <p:cNvSpPr/>
          <p:nvPr/>
        </p:nvSpPr>
        <p:spPr>
          <a:xfrm>
            <a:off x="3501494" y="5502234"/>
            <a:ext cx="1125415" cy="4501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1349E5FB-89F6-1237-B6DF-102E082860D7}"/>
              </a:ext>
            </a:extLst>
          </p:cNvPr>
          <p:cNvSpPr txBox="1"/>
          <p:nvPr/>
        </p:nvSpPr>
        <p:spPr>
          <a:xfrm>
            <a:off x="8589315" y="6498000"/>
            <a:ext cx="1127996" cy="254172"/>
          </a:xfrm>
          <a:prstGeom prst="rect">
            <a:avLst/>
          </a:prstGeom>
          <a:noFill/>
        </p:spPr>
        <p:txBody>
          <a:bodyPr wrap="square">
            <a:spAutoFit/>
          </a:bodyPr>
          <a:lstStyle/>
          <a:p>
            <a:pPr>
              <a:lnSpc>
                <a:spcPct val="150000"/>
              </a:lnSpc>
              <a:spcBef>
                <a:spcPts val="1200"/>
              </a:spcBef>
              <a:buNone/>
            </a:pPr>
            <a:r>
              <a:rPr lang="en-GB" sz="800">
                <a:effectLst/>
                <a:latin typeface="Arial" panose="020B0604020202020204" pitchFamily="34" charset="0"/>
                <a:ea typeface="Calibri" panose="020F0502020204030204" pitchFamily="34" charset="0"/>
              </a:rPr>
              <a:t>Author’s own image</a:t>
            </a:r>
            <a:endParaRPr lang="en-AU" sz="8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A9C3F1B9-63EA-E8BD-4E10-70D2BE09CE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7837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3BEE0-846F-ECA0-96D2-0F6EBCD969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DFE8DC-8FB2-CA77-F80A-3E9CA67B63D3}"/>
              </a:ext>
            </a:extLst>
          </p:cNvPr>
          <p:cNvSpPr>
            <a:spLocks noGrp="1"/>
          </p:cNvSpPr>
          <p:nvPr>
            <p:ph type="title"/>
          </p:nvPr>
        </p:nvSpPr>
        <p:spPr>
          <a:xfrm>
            <a:off x="359999" y="360000"/>
            <a:ext cx="11626591" cy="545601"/>
          </a:xfrm>
        </p:spPr>
        <p:txBody>
          <a:bodyPr/>
          <a:lstStyle/>
          <a:p>
            <a:r>
              <a:rPr lang="en-US"/>
              <a:t>1.2 Determining mean, mode and range in Excel (4 of 5) </a:t>
            </a:r>
            <a:endParaRPr lang="en-AU"/>
          </a:p>
        </p:txBody>
      </p:sp>
      <p:pic>
        <p:nvPicPr>
          <p:cNvPr id="8" name="Picture 7" descr="An Excel worksheet showing calculations for a data set labelled “Roll” and “Total.” The “Total” column includes the values 4, 7, 4, 9, and 2. In column E, formulas are written to calculate different statistical measures:&#10;Average (mean): 5.2&#10;Mode: =MODE(B2:B6)&#10;Min: =MIN(B2:B6)&#10;Max: =MAX(B2:B6)&#10;Range: =E6-E5&#10;The sheet demonstrates how to use Excel functions to calculate basic descriptive statistics.">
            <a:extLst>
              <a:ext uri="{FF2B5EF4-FFF2-40B4-BE49-F238E27FC236}">
                <a16:creationId xmlns:a16="http://schemas.microsoft.com/office/drawing/2014/main" id="{9815B3A9-47CA-7230-EF03-48E27F6B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68" y="983978"/>
            <a:ext cx="7213354" cy="5738375"/>
          </a:xfrm>
          <a:prstGeom prst="rect">
            <a:avLst/>
          </a:prstGeom>
        </p:spPr>
      </p:pic>
      <p:sp>
        <p:nvSpPr>
          <p:cNvPr id="5" name="TextBox 4">
            <a:extLst>
              <a:ext uri="{FF2B5EF4-FFF2-40B4-BE49-F238E27FC236}">
                <a16:creationId xmlns:a16="http://schemas.microsoft.com/office/drawing/2014/main" id="{E7CEAB6E-2C0B-BBFC-42B6-981E5DFFF6A7}"/>
              </a:ext>
            </a:extLst>
          </p:cNvPr>
          <p:cNvSpPr txBox="1"/>
          <p:nvPr/>
        </p:nvSpPr>
        <p:spPr>
          <a:xfrm>
            <a:off x="8589315" y="6498000"/>
            <a:ext cx="1127996" cy="254172"/>
          </a:xfrm>
          <a:prstGeom prst="rect">
            <a:avLst/>
          </a:prstGeom>
          <a:noFill/>
        </p:spPr>
        <p:txBody>
          <a:bodyPr wrap="square">
            <a:spAutoFit/>
          </a:bodyPr>
          <a:lstStyle/>
          <a:p>
            <a:pPr>
              <a:lnSpc>
                <a:spcPct val="150000"/>
              </a:lnSpc>
              <a:spcBef>
                <a:spcPts val="1200"/>
              </a:spcBef>
              <a:buNone/>
            </a:pPr>
            <a:r>
              <a:rPr lang="en-GB" sz="800">
                <a:effectLst/>
                <a:latin typeface="Arial" panose="020B0604020202020204" pitchFamily="34" charset="0"/>
                <a:ea typeface="Calibri" panose="020F0502020204030204" pitchFamily="34" charset="0"/>
              </a:rPr>
              <a:t>Author’s own image</a:t>
            </a:r>
            <a:endParaRPr lang="en-AU" sz="800">
              <a:effectLst/>
              <a:latin typeface="Arial" panose="020B0604020202020204" pitchFamily="34" charset="0"/>
              <a:ea typeface="Calibri" panose="020F0502020204030204" pitchFamily="34" charset="0"/>
            </a:endParaRPr>
          </a:p>
        </p:txBody>
      </p:sp>
      <p:sp>
        <p:nvSpPr>
          <p:cNvPr id="9" name="Rectangle: Rounded Corners 8">
            <a:extLst>
              <a:ext uri="{FF2B5EF4-FFF2-40B4-BE49-F238E27FC236}">
                <a16:creationId xmlns:a16="http://schemas.microsoft.com/office/drawing/2014/main" id="{D484ADD3-48A3-A31D-2DFF-63ECDEB661E9}"/>
              </a:ext>
              <a:ext uri="{C183D7F6-B498-43B3-948B-1728B52AA6E4}">
                <adec:decorative xmlns:adec="http://schemas.microsoft.com/office/drawing/2017/decorative" val="1"/>
              </a:ext>
            </a:extLst>
          </p:cNvPr>
          <p:cNvSpPr/>
          <p:nvPr/>
        </p:nvSpPr>
        <p:spPr>
          <a:xfrm>
            <a:off x="5955444" y="4915799"/>
            <a:ext cx="2146853" cy="122658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B08C1591-7659-3DB5-9C84-A7400410C6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55325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Arial"/>
                <a:cs typeface="Arial"/>
              </a:rPr>
              <a:t>Data science 1</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Arial"/>
                <a:cs typeface="Arial"/>
              </a:rPr>
              <a:t>Stage 4</a:t>
            </a:r>
            <a:endParaRPr lang="en-AU"/>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a:latin typeface="Arial"/>
                <a:cs typeface="Arial"/>
              </a:rPr>
              <a:t>Supporting PowerPoint</a:t>
            </a:r>
            <a:endParaRPr lang="en-AU"/>
          </a:p>
        </p:txBody>
      </p:sp>
      <p:pic>
        <p:nvPicPr>
          <p:cNvPr id="6" name="Picture Placeholder 5" descr="A group of science icons">
            <a:extLst>
              <a:ext uri="{FF2B5EF4-FFF2-40B4-BE49-F238E27FC236}">
                <a16:creationId xmlns:a16="http://schemas.microsoft.com/office/drawing/2014/main" id="{3942F79C-263F-2413-9639-62280F0FB0D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2001-D460-2193-5256-E68E065633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FDB4DD-317F-B7FD-70C3-954ED8CF6561}"/>
              </a:ext>
            </a:extLst>
          </p:cNvPr>
          <p:cNvSpPr>
            <a:spLocks noGrp="1"/>
          </p:cNvSpPr>
          <p:nvPr>
            <p:ph type="title"/>
          </p:nvPr>
        </p:nvSpPr>
        <p:spPr>
          <a:xfrm>
            <a:off x="359999" y="360000"/>
            <a:ext cx="11626591" cy="545601"/>
          </a:xfrm>
        </p:spPr>
        <p:txBody>
          <a:bodyPr/>
          <a:lstStyle/>
          <a:p>
            <a:r>
              <a:rPr lang="en-US"/>
              <a:t>1.2 Determining mean, mode and range in Excel (5 of 5) </a:t>
            </a:r>
            <a:endParaRPr lang="en-AU"/>
          </a:p>
        </p:txBody>
      </p:sp>
      <p:pic>
        <p:nvPicPr>
          <p:cNvPr id="6" name="Picture 5" descr="An Excel spreadsheet showing data from five dice rolls and summary statistics. The table has two columns labelled “Roll” and “Total.” The roll numbers 1–5 are listed in column A, and the corresponding totals (4, 7, 4, 9, and 2) are listed in column B. Below the data, the average (mean) total is calculated as 5.2. To the right, another table displays summary statistics: Average (mean) = 5.2, Mode = 4, Minimum = 2, Maximum = 9, and Range = 7.">
            <a:extLst>
              <a:ext uri="{FF2B5EF4-FFF2-40B4-BE49-F238E27FC236}">
                <a16:creationId xmlns:a16="http://schemas.microsoft.com/office/drawing/2014/main" id="{A0AC73BE-B291-01A1-82E4-CAC847274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00" y="918552"/>
            <a:ext cx="7631062" cy="5939448"/>
          </a:xfrm>
          <a:prstGeom prst="rect">
            <a:avLst/>
          </a:prstGeom>
        </p:spPr>
      </p:pic>
      <p:sp>
        <p:nvSpPr>
          <p:cNvPr id="5" name="TextBox 4">
            <a:extLst>
              <a:ext uri="{FF2B5EF4-FFF2-40B4-BE49-F238E27FC236}">
                <a16:creationId xmlns:a16="http://schemas.microsoft.com/office/drawing/2014/main" id="{1D5A2116-E881-D7F4-2DE7-B7A1C829CCE5}"/>
              </a:ext>
            </a:extLst>
          </p:cNvPr>
          <p:cNvSpPr txBox="1"/>
          <p:nvPr/>
        </p:nvSpPr>
        <p:spPr>
          <a:xfrm>
            <a:off x="8589315" y="6498000"/>
            <a:ext cx="1127996" cy="254172"/>
          </a:xfrm>
          <a:prstGeom prst="rect">
            <a:avLst/>
          </a:prstGeom>
          <a:noFill/>
        </p:spPr>
        <p:txBody>
          <a:bodyPr wrap="square">
            <a:spAutoFit/>
          </a:bodyPr>
          <a:lstStyle/>
          <a:p>
            <a:pPr>
              <a:lnSpc>
                <a:spcPct val="150000"/>
              </a:lnSpc>
              <a:spcBef>
                <a:spcPts val="1200"/>
              </a:spcBef>
              <a:buNone/>
            </a:pPr>
            <a:r>
              <a:rPr lang="en-GB" sz="800">
                <a:effectLst/>
                <a:latin typeface="Arial" panose="020B0604020202020204" pitchFamily="34" charset="0"/>
                <a:ea typeface="Calibri" panose="020F0502020204030204" pitchFamily="34" charset="0"/>
              </a:rPr>
              <a:t>Author’s own image</a:t>
            </a:r>
            <a:endParaRPr lang="en-AU" sz="800">
              <a:effectLst/>
              <a:latin typeface="Arial" panose="020B0604020202020204" pitchFamily="34" charset="0"/>
              <a:ea typeface="Calibri" panose="020F0502020204030204" pitchFamily="34" charset="0"/>
            </a:endParaRPr>
          </a:p>
        </p:txBody>
      </p:sp>
      <p:sp>
        <p:nvSpPr>
          <p:cNvPr id="9" name="Rectangle: Rounded Corners 8">
            <a:extLst>
              <a:ext uri="{FF2B5EF4-FFF2-40B4-BE49-F238E27FC236}">
                <a16:creationId xmlns:a16="http://schemas.microsoft.com/office/drawing/2014/main" id="{AA3B11F0-868D-A66B-6F51-78B122C8DFF1}"/>
              </a:ext>
              <a:ext uri="{C183D7F6-B498-43B3-948B-1728B52AA6E4}">
                <adec:decorative xmlns:adec="http://schemas.microsoft.com/office/drawing/2017/decorative" val="1"/>
              </a:ext>
            </a:extLst>
          </p:cNvPr>
          <p:cNvSpPr/>
          <p:nvPr/>
        </p:nvSpPr>
        <p:spPr>
          <a:xfrm>
            <a:off x="3679383" y="4712865"/>
            <a:ext cx="4053260" cy="180313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D5177352-3B73-215C-CABF-583836A368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75700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EAC2-06CF-C1BF-A270-820D90056A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54DD4F-49B7-29FB-1C6D-27ADE273B0AE}"/>
              </a:ext>
            </a:extLst>
          </p:cNvPr>
          <p:cNvSpPr>
            <a:spLocks noGrp="1"/>
          </p:cNvSpPr>
          <p:nvPr>
            <p:ph type="title"/>
          </p:nvPr>
        </p:nvSpPr>
        <p:spPr>
          <a:xfrm>
            <a:off x="360000" y="360000"/>
            <a:ext cx="5992674" cy="545601"/>
          </a:xfrm>
        </p:spPr>
        <p:txBody>
          <a:bodyPr/>
          <a:lstStyle/>
          <a:p>
            <a:r>
              <a:rPr lang="en-AU"/>
              <a:t>1.2 Annotated histogram</a:t>
            </a:r>
          </a:p>
        </p:txBody>
      </p:sp>
      <p:pic>
        <p:nvPicPr>
          <p:cNvPr id="6" name="Picture 5" descr="A histogram titled “Bell Curve-Like Frequency Histogram of Test Scores.” The x-axis is labelled “Score Ranges” from 40 to 100, and the y-axis is labelled “Number of Students” from 0 to 8. The bars are orange-red and show that most students scored between 65 and 80, with a peak in the 70–75 range, where 8 students scored. Fewer students scored below 60 or above 85, forming a roughly bell-shaped distribution.">
            <a:extLst>
              <a:ext uri="{FF2B5EF4-FFF2-40B4-BE49-F238E27FC236}">
                <a16:creationId xmlns:a16="http://schemas.microsoft.com/office/drawing/2014/main" id="{527E77F0-A7E3-E1CD-C8B5-F24CCCDE5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936" y="1525023"/>
            <a:ext cx="5803568" cy="3475821"/>
          </a:xfrm>
          <a:prstGeom prst="rect">
            <a:avLst/>
          </a:prstGeom>
          <a:ln w="38100" cap="sq">
            <a:solidFill>
              <a:srgbClr val="000000"/>
            </a:solidFill>
            <a:prstDash val="solid"/>
            <a:miter lim="800000"/>
          </a:ln>
          <a:effectLst/>
        </p:spPr>
      </p:pic>
      <p:sp>
        <p:nvSpPr>
          <p:cNvPr id="12" name="TextBox 11">
            <a:extLst>
              <a:ext uri="{FF2B5EF4-FFF2-40B4-BE49-F238E27FC236}">
                <a16:creationId xmlns:a16="http://schemas.microsoft.com/office/drawing/2014/main" id="{35A910F0-DA76-0899-0FF6-DA756E51047F}"/>
              </a:ext>
            </a:extLst>
          </p:cNvPr>
          <p:cNvSpPr txBox="1"/>
          <p:nvPr/>
        </p:nvSpPr>
        <p:spPr>
          <a:xfrm>
            <a:off x="2916936" y="5103451"/>
            <a:ext cx="1643202" cy="126611"/>
          </a:xfrm>
          <a:prstGeom prst="rect">
            <a:avLst/>
          </a:prstGeom>
          <a:noFill/>
        </p:spPr>
        <p:txBody>
          <a:bodyPr wrap="square" lIns="0" tIns="0" rIns="0" bIns="0" rtlCol="0">
            <a:noAutofit/>
          </a:bodyPr>
          <a:lstStyle/>
          <a:p>
            <a:pPr algn="l"/>
            <a:r>
              <a:rPr lang="en-AU" sz="1000">
                <a:latin typeface="Arial" panose="020B0604020202020204" pitchFamily="34" charset="0"/>
                <a:cs typeface="Arial" panose="020B0604020202020204" pitchFamily="34" charset="0"/>
              </a:rPr>
              <a:t>Source: Year 9 Science quiz</a:t>
            </a:r>
          </a:p>
        </p:txBody>
      </p:sp>
      <p:sp>
        <p:nvSpPr>
          <p:cNvPr id="23" name="Callout: Right Arrow 22">
            <a:extLst>
              <a:ext uri="{FF2B5EF4-FFF2-40B4-BE49-F238E27FC236}">
                <a16:creationId xmlns:a16="http://schemas.microsoft.com/office/drawing/2014/main" id="{CCD9D9B9-6A2B-355A-A45E-92C1BFF19A24}"/>
              </a:ext>
            </a:extLst>
          </p:cNvPr>
          <p:cNvSpPr/>
          <p:nvPr/>
        </p:nvSpPr>
        <p:spPr>
          <a:xfrm>
            <a:off x="242755" y="1525023"/>
            <a:ext cx="2450203" cy="1886958"/>
          </a:xfrm>
          <a:prstGeom prst="wedgeRoundRectCallout">
            <a:avLst>
              <a:gd name="adj1" fmla="val 68318"/>
              <a:gd name="adj2" fmla="val 42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latin typeface="Arial" panose="020B0604020202020204" pitchFamily="34" charset="0"/>
                <a:cs typeface="Arial" panose="020B0604020202020204" pitchFamily="34" charset="0"/>
              </a:rPr>
              <a:t>Y-axis</a:t>
            </a:r>
            <a:r>
              <a:rPr lang="en-AU" sz="1800" dirty="0">
                <a:latin typeface="Arial" panose="020B0604020202020204" pitchFamily="34" charset="0"/>
                <a:cs typeface="Arial" panose="020B0604020202020204" pitchFamily="34" charset="0"/>
              </a:rPr>
              <a:t> represents the frequency or number of times that event occurred</a:t>
            </a:r>
          </a:p>
        </p:txBody>
      </p:sp>
      <p:sp>
        <p:nvSpPr>
          <p:cNvPr id="10" name="Callout: Right Arrow 9">
            <a:extLst>
              <a:ext uri="{FF2B5EF4-FFF2-40B4-BE49-F238E27FC236}">
                <a16:creationId xmlns:a16="http://schemas.microsoft.com/office/drawing/2014/main" id="{DF82E1EF-2793-E6ED-65A8-66D494CD49AF}"/>
              </a:ext>
            </a:extLst>
          </p:cNvPr>
          <p:cNvSpPr/>
          <p:nvPr/>
        </p:nvSpPr>
        <p:spPr>
          <a:xfrm>
            <a:off x="242754" y="3499864"/>
            <a:ext cx="2450203" cy="1450737"/>
          </a:xfrm>
          <a:prstGeom prst="wedgeRoundRectCallout">
            <a:avLst>
              <a:gd name="adj1" fmla="val 139931"/>
              <a:gd name="adj2" fmla="val 5090"/>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GB" sz="1800" dirty="0">
                <a:latin typeface="Arial" panose="020B0604020202020204" pitchFamily="34" charset="0"/>
                <a:cs typeface="Arial" panose="020B0604020202020204" pitchFamily="34" charset="0"/>
              </a:rPr>
              <a:t>For example, 2 students scored between 55 and 60 </a:t>
            </a:r>
            <a:endParaRPr lang="en-AU" sz="1800" dirty="0">
              <a:latin typeface="Arial" panose="020B0604020202020204" pitchFamily="34" charset="0"/>
              <a:cs typeface="Arial" panose="020B0604020202020204" pitchFamily="34" charset="0"/>
            </a:endParaRPr>
          </a:p>
        </p:txBody>
      </p:sp>
      <p:sp>
        <p:nvSpPr>
          <p:cNvPr id="13" name="Callout: Up Arrow 12">
            <a:extLst>
              <a:ext uri="{FF2B5EF4-FFF2-40B4-BE49-F238E27FC236}">
                <a16:creationId xmlns:a16="http://schemas.microsoft.com/office/drawing/2014/main" id="{81E952E8-71DD-B67D-74D8-D88E760947B4}"/>
              </a:ext>
            </a:extLst>
          </p:cNvPr>
          <p:cNvSpPr/>
          <p:nvPr/>
        </p:nvSpPr>
        <p:spPr>
          <a:xfrm>
            <a:off x="242754" y="5332669"/>
            <a:ext cx="3179064" cy="854886"/>
          </a:xfrm>
          <a:prstGeom prst="wedgeRoundRectCallout">
            <a:avLst>
              <a:gd name="adj1" fmla="val 66353"/>
              <a:gd name="adj2" fmla="val -509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dirty="0">
                <a:latin typeface="Arial" panose="020B0604020202020204" pitchFamily="34" charset="0"/>
                <a:cs typeface="Arial" panose="020B0604020202020204" pitchFamily="34" charset="0"/>
              </a:rPr>
              <a:t>Includes the </a:t>
            </a:r>
            <a:r>
              <a:rPr lang="en-AU" sz="1800" b="1" dirty="0">
                <a:latin typeface="Arial" panose="020B0604020202020204" pitchFamily="34" charset="0"/>
                <a:cs typeface="Arial" panose="020B0604020202020204" pitchFamily="34" charset="0"/>
              </a:rPr>
              <a:t>source</a:t>
            </a:r>
            <a:r>
              <a:rPr lang="en-AU" sz="1800" dirty="0">
                <a:latin typeface="Arial" panose="020B0604020202020204" pitchFamily="34" charset="0"/>
                <a:cs typeface="Arial" panose="020B0604020202020204" pitchFamily="34" charset="0"/>
              </a:rPr>
              <a:t> of data for the graph.</a:t>
            </a:r>
          </a:p>
        </p:txBody>
      </p:sp>
      <p:sp>
        <p:nvSpPr>
          <p:cNvPr id="8" name="Callout: Up Arrow 7">
            <a:extLst>
              <a:ext uri="{FF2B5EF4-FFF2-40B4-BE49-F238E27FC236}">
                <a16:creationId xmlns:a16="http://schemas.microsoft.com/office/drawing/2014/main" id="{5B76EE90-3B89-9799-F7B4-B8D392D4BE9A}"/>
              </a:ext>
            </a:extLst>
          </p:cNvPr>
          <p:cNvSpPr/>
          <p:nvPr/>
        </p:nvSpPr>
        <p:spPr>
          <a:xfrm>
            <a:off x="3905549" y="5354669"/>
            <a:ext cx="5650696" cy="1299066"/>
          </a:xfrm>
          <a:prstGeom prst="wedgeRoundRectCallout">
            <a:avLst>
              <a:gd name="adj1" fmla="val -25092"/>
              <a:gd name="adj2" fmla="val -8776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latin typeface="Arial" panose="020B0604020202020204" pitchFamily="34" charset="0"/>
                <a:cs typeface="Arial" panose="020B0604020202020204" pitchFamily="34" charset="0"/>
              </a:rPr>
              <a:t>X-axis </a:t>
            </a:r>
            <a:r>
              <a:rPr lang="en-AU" sz="1800" dirty="0">
                <a:latin typeface="Arial" panose="020B0604020202020204" pitchFamily="34" charset="0"/>
                <a:cs typeface="Arial" panose="020B0604020202020204" pitchFamily="34" charset="0"/>
              </a:rPr>
              <a:t>contains continuous numeric values grouped into appropriately sized “bins” (a range of values). Here the bins are broken into groups of 5 marks </a:t>
            </a:r>
          </a:p>
        </p:txBody>
      </p:sp>
      <p:sp>
        <p:nvSpPr>
          <p:cNvPr id="7" name="Callout: Down Arrow 6">
            <a:extLst>
              <a:ext uri="{FF2B5EF4-FFF2-40B4-BE49-F238E27FC236}">
                <a16:creationId xmlns:a16="http://schemas.microsoft.com/office/drawing/2014/main" id="{D7F8D44F-A9AB-DD0A-AE9E-91528BC51C79}"/>
              </a:ext>
            </a:extLst>
          </p:cNvPr>
          <p:cNvSpPr/>
          <p:nvPr/>
        </p:nvSpPr>
        <p:spPr>
          <a:xfrm>
            <a:off x="8967847" y="1525023"/>
            <a:ext cx="2899518" cy="1798545"/>
          </a:xfrm>
          <a:prstGeom prst="wedgeRoundRectCallout">
            <a:avLst>
              <a:gd name="adj1" fmla="val -94923"/>
              <a:gd name="adj2" fmla="val -36188"/>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dirty="0">
                <a:latin typeface="Arial" panose="020B0604020202020204" pitchFamily="34" charset="0"/>
                <a:cs typeface="Arial" panose="020B0604020202020204" pitchFamily="34" charset="0"/>
              </a:rPr>
              <a:t>A descriptive </a:t>
            </a:r>
            <a:r>
              <a:rPr lang="en-AU" sz="1800" b="1" dirty="0">
                <a:latin typeface="Arial" panose="020B0604020202020204" pitchFamily="34" charset="0"/>
                <a:cs typeface="Arial" panose="020B0604020202020204" pitchFamily="34" charset="0"/>
              </a:rPr>
              <a:t>title</a:t>
            </a:r>
            <a:r>
              <a:rPr lang="en-AU" sz="1800" dirty="0">
                <a:latin typeface="Arial" panose="020B0604020202020204" pitchFamily="34" charset="0"/>
                <a:cs typeface="Arial" panose="020B0604020202020204" pitchFamily="34" charset="0"/>
              </a:rPr>
              <a:t> that helps the reader understand the data that is presented</a:t>
            </a:r>
          </a:p>
        </p:txBody>
      </p:sp>
      <p:sp>
        <p:nvSpPr>
          <p:cNvPr id="9" name="Callout: Left Arrow 8">
            <a:extLst>
              <a:ext uri="{FF2B5EF4-FFF2-40B4-BE49-F238E27FC236}">
                <a16:creationId xmlns:a16="http://schemas.microsoft.com/office/drawing/2014/main" id="{E4BFEA90-7AA5-4F8E-DEEE-69F698D3572A}"/>
              </a:ext>
            </a:extLst>
          </p:cNvPr>
          <p:cNvSpPr/>
          <p:nvPr/>
        </p:nvSpPr>
        <p:spPr>
          <a:xfrm>
            <a:off x="8967847" y="3768132"/>
            <a:ext cx="2876153" cy="1055799"/>
          </a:xfrm>
          <a:prstGeom prst="wedgeRoundRectCallout">
            <a:avLst>
              <a:gd name="adj1" fmla="val -120127"/>
              <a:gd name="adj2" fmla="val -1250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GB" sz="1800" dirty="0">
                <a:latin typeface="Arial" panose="020B0604020202020204" pitchFamily="34" charset="0"/>
                <a:cs typeface="Arial" panose="020B0604020202020204" pitchFamily="34" charset="0"/>
              </a:rPr>
              <a:t>The most common score is called the </a:t>
            </a:r>
            <a:r>
              <a:rPr lang="en-GB" sz="1800" b="1" dirty="0">
                <a:latin typeface="Arial" panose="020B0604020202020204" pitchFamily="34" charset="0"/>
                <a:cs typeface="Arial" panose="020B0604020202020204" pitchFamily="34" charset="0"/>
              </a:rPr>
              <a:t>mode</a:t>
            </a:r>
            <a:endParaRPr lang="en-AU" sz="1800" b="1" dirty="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F0BD27EC-3714-5612-7441-A502531DCDDC}"/>
              </a:ext>
            </a:extLst>
          </p:cNvPr>
          <p:cNvSpPr/>
          <p:nvPr/>
        </p:nvSpPr>
        <p:spPr>
          <a:xfrm>
            <a:off x="9689879" y="5000844"/>
            <a:ext cx="2177486" cy="1387419"/>
          </a:xfrm>
          <a:prstGeom prst="roundRect">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dirty="0">
                <a:latin typeface="Arial" panose="020B0604020202020204" pitchFamily="34" charset="0"/>
                <a:cs typeface="Arial" panose="020B0604020202020204" pitchFamily="34" charset="0"/>
              </a:rPr>
              <a:t>The </a:t>
            </a:r>
            <a:r>
              <a:rPr lang="en-AU" sz="1800" b="1" dirty="0">
                <a:latin typeface="Arial" panose="020B0604020202020204" pitchFamily="34" charset="0"/>
                <a:cs typeface="Arial" panose="020B0604020202020204" pitchFamily="34" charset="0"/>
              </a:rPr>
              <a:t>range</a:t>
            </a:r>
            <a:r>
              <a:rPr lang="en-AU" sz="1800" dirty="0">
                <a:latin typeface="Arial" panose="020B0604020202020204" pitchFamily="34" charset="0"/>
                <a:cs typeface="Arial" panose="020B0604020202020204" pitchFamily="34" charset="0"/>
              </a:rPr>
              <a:t> of values is between 55 and 95</a:t>
            </a:r>
          </a:p>
        </p:txBody>
      </p:sp>
      <p:sp>
        <p:nvSpPr>
          <p:cNvPr id="2" name="Slide Number Placeholder 1">
            <a:extLst>
              <a:ext uri="{FF2B5EF4-FFF2-40B4-BE49-F238E27FC236}">
                <a16:creationId xmlns:a16="http://schemas.microsoft.com/office/drawing/2014/main" id="{F319B732-1FC8-46ED-3668-94F38CEE22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65663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10" grpId="0" animBg="1"/>
      <p:bldP spid="13" grpId="0" animBg="1"/>
      <p:bldP spid="8" grpId="0" animBg="1"/>
      <p:bldP spid="7"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4-1191-701F-3B45-DE9EBB6CD6FF}"/>
              </a:ext>
            </a:extLst>
          </p:cNvPr>
          <p:cNvSpPr>
            <a:spLocks noGrp="1"/>
          </p:cNvSpPr>
          <p:nvPr>
            <p:ph type="title"/>
          </p:nvPr>
        </p:nvSpPr>
        <p:spPr/>
        <p:txBody>
          <a:bodyPr/>
          <a:lstStyle/>
          <a:p>
            <a:r>
              <a:rPr lang="en-GB"/>
              <a:t>1.2 Interpreting histograms (1 of 2)</a:t>
            </a:r>
            <a:endParaRPr lang="en-AU"/>
          </a:p>
        </p:txBody>
      </p:sp>
      <p:pic>
        <p:nvPicPr>
          <p:cNvPr id="6" name="Picture 5" descr="Histogram of sums from rolling two dice—bell-shaped with a peak at 7 and decreasing frequencies toward 2 and 12; axes labelled “Frequency” and “Sum of two dice.">
            <a:extLst>
              <a:ext uri="{FF2B5EF4-FFF2-40B4-BE49-F238E27FC236}">
                <a16:creationId xmlns:a16="http://schemas.microsoft.com/office/drawing/2014/main" id="{C3664762-CFE9-B53B-CCA8-00339E8F0E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28277" y="1223292"/>
            <a:ext cx="6515240" cy="5116089"/>
          </a:xfrm>
          <a:prstGeom prst="rect">
            <a:avLst/>
          </a:prstGeom>
        </p:spPr>
      </p:pic>
      <p:sp>
        <p:nvSpPr>
          <p:cNvPr id="4" name="TextBox 3">
            <a:extLst>
              <a:ext uri="{FF2B5EF4-FFF2-40B4-BE49-F238E27FC236}">
                <a16:creationId xmlns:a16="http://schemas.microsoft.com/office/drawing/2014/main" id="{6F8C3428-E07A-300C-0843-E38DB3DC7DEE}"/>
              </a:ext>
            </a:extLst>
          </p:cNvPr>
          <p:cNvSpPr txBox="1"/>
          <p:nvPr/>
        </p:nvSpPr>
        <p:spPr>
          <a:xfrm>
            <a:off x="4947716" y="6415815"/>
            <a:ext cx="2005743" cy="274370"/>
          </a:xfrm>
          <a:prstGeom prst="rect">
            <a:avLst/>
          </a:prstGeom>
          <a:noFill/>
        </p:spPr>
        <p:txBody>
          <a:bodyPr wrap="square">
            <a:spAutoFit/>
          </a:bodyPr>
          <a:lstStyle/>
          <a:p>
            <a:pPr>
              <a:lnSpc>
                <a:spcPct val="150000"/>
              </a:lnSpc>
              <a:spcBef>
                <a:spcPts val="1200"/>
              </a:spcBef>
              <a:buNone/>
            </a:pPr>
            <a:r>
              <a:rPr lang="en-GB" sz="900" dirty="0">
                <a:latin typeface="Arial" panose="020B0604020202020204" pitchFamily="34" charset="0"/>
                <a:ea typeface="Calibri" panose="020F0502020204030204" pitchFamily="34" charset="0"/>
              </a:rPr>
              <a:t>Data s</a:t>
            </a:r>
            <a:r>
              <a:rPr lang="en-GB" sz="900" dirty="0">
                <a:effectLst/>
                <a:latin typeface="Arial" panose="020B0604020202020204" pitchFamily="34" charset="0"/>
                <a:ea typeface="Calibri" panose="020F0502020204030204" pitchFamily="34" charset="0"/>
              </a:rPr>
              <a:t>ource: Student investigation</a:t>
            </a:r>
            <a:endParaRPr lang="en-AU" sz="9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79DC0B1-CEBB-127D-3696-0561C721C8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3932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09E56-4D9A-134B-3461-F45F4B37B0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6472EE-7C0E-CD66-3B70-38381179A526}"/>
              </a:ext>
            </a:extLst>
          </p:cNvPr>
          <p:cNvSpPr>
            <a:spLocks noGrp="1"/>
          </p:cNvSpPr>
          <p:nvPr>
            <p:ph type="title"/>
          </p:nvPr>
        </p:nvSpPr>
        <p:spPr/>
        <p:txBody>
          <a:bodyPr/>
          <a:lstStyle/>
          <a:p>
            <a:r>
              <a:rPr lang="en-GB"/>
              <a:t>1.2 Interpreting histograms (2 of 2)</a:t>
            </a:r>
            <a:endParaRPr lang="en-AU"/>
          </a:p>
        </p:txBody>
      </p:sp>
      <p:pic>
        <p:nvPicPr>
          <p:cNvPr id="4" name="Picture 3" descr="Histogram of Steve Smith's last 20 test innings scores. Distribution is skewed to the right with a mode at 0-9 runs and a maximum at 190-199 runs.">
            <a:extLst>
              <a:ext uri="{FF2B5EF4-FFF2-40B4-BE49-F238E27FC236}">
                <a16:creationId xmlns:a16="http://schemas.microsoft.com/office/drawing/2014/main" id="{31F3D0E1-DB68-957E-AC7A-B70D125D46E8}"/>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120709" y="1109465"/>
            <a:ext cx="8064067" cy="5673971"/>
          </a:xfrm>
          <a:prstGeom prst="rect">
            <a:avLst/>
          </a:prstGeom>
          <a:noFill/>
        </p:spPr>
      </p:pic>
      <p:sp>
        <p:nvSpPr>
          <p:cNvPr id="5" name="TextBox 4">
            <a:extLst>
              <a:ext uri="{FF2B5EF4-FFF2-40B4-BE49-F238E27FC236}">
                <a16:creationId xmlns:a16="http://schemas.microsoft.com/office/drawing/2014/main" id="{7514F5DE-2762-20E7-B96E-DA8F3158B587}"/>
              </a:ext>
            </a:extLst>
          </p:cNvPr>
          <p:cNvSpPr txBox="1"/>
          <p:nvPr/>
        </p:nvSpPr>
        <p:spPr>
          <a:xfrm>
            <a:off x="6186435" y="2763716"/>
            <a:ext cx="2665526" cy="876300"/>
          </a:xfrm>
          <a:prstGeom prst="rect">
            <a:avLst/>
          </a:prstGeom>
          <a:noFill/>
        </p:spPr>
        <p:txBody>
          <a:bodyPr wrap="square" lIns="0" tIns="0" rIns="0" bIns="0" rtlCol="0">
            <a:noAutofit/>
          </a:bodyPr>
          <a:lstStyle/>
          <a:p>
            <a:pPr algn="l"/>
            <a:r>
              <a:rPr lang="en-AU" sz="1800" dirty="0"/>
              <a:t>Mean = 58</a:t>
            </a:r>
          </a:p>
        </p:txBody>
      </p:sp>
      <p:sp>
        <p:nvSpPr>
          <p:cNvPr id="7" name="TextBox 6">
            <a:extLst>
              <a:ext uri="{FF2B5EF4-FFF2-40B4-BE49-F238E27FC236}">
                <a16:creationId xmlns:a16="http://schemas.microsoft.com/office/drawing/2014/main" id="{991998F7-EEFC-7195-B96D-BC24EA8997EF}"/>
              </a:ext>
            </a:extLst>
          </p:cNvPr>
          <p:cNvSpPr txBox="1"/>
          <p:nvPr/>
        </p:nvSpPr>
        <p:spPr>
          <a:xfrm>
            <a:off x="9384703" y="6542376"/>
            <a:ext cx="3671455" cy="482120"/>
          </a:xfrm>
          <a:prstGeom prst="rect">
            <a:avLst/>
          </a:prstGeom>
          <a:noFill/>
        </p:spPr>
        <p:txBody>
          <a:bodyPr wrap="square" lIns="0" tIns="0" rIns="0" bIns="0" rtlCol="0">
            <a:noAutofit/>
          </a:bodyPr>
          <a:lstStyle/>
          <a:p>
            <a:pPr algn="l"/>
            <a:r>
              <a:rPr lang="en-AU" sz="900" dirty="0"/>
              <a:t>Source: </a:t>
            </a:r>
            <a:r>
              <a:rPr lang="en-AU" sz="900" dirty="0">
                <a:hlinkClick r:id="rId4"/>
              </a:rPr>
              <a:t>ESPN </a:t>
            </a:r>
            <a:r>
              <a:rPr lang="en-AU" sz="900" dirty="0" err="1">
                <a:hlinkClick r:id="rId4"/>
              </a:rPr>
              <a:t>cricinfo</a:t>
            </a:r>
            <a:r>
              <a:rPr lang="en-AU" sz="900" dirty="0">
                <a:hlinkClick r:id="rId4"/>
              </a:rPr>
              <a:t> Steven Smith stats</a:t>
            </a:r>
            <a:endParaRPr lang="en-AU" sz="900" dirty="0"/>
          </a:p>
        </p:txBody>
      </p:sp>
      <p:sp>
        <p:nvSpPr>
          <p:cNvPr id="2" name="Slide Number Placeholder 1">
            <a:extLst>
              <a:ext uri="{FF2B5EF4-FFF2-40B4-BE49-F238E27FC236}">
                <a16:creationId xmlns:a16="http://schemas.microsoft.com/office/drawing/2014/main" id="{EBF92218-93E0-7656-01D9-0B004FE6A7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67313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3EF07-5CAD-E99B-3DBA-2CCBCAF8E1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E0C42C-4B6E-19E9-7B5B-87EE550C7966}"/>
              </a:ext>
            </a:extLst>
          </p:cNvPr>
          <p:cNvSpPr>
            <a:spLocks noGrp="1"/>
          </p:cNvSpPr>
          <p:nvPr>
            <p:ph type="title"/>
          </p:nvPr>
        </p:nvSpPr>
        <p:spPr/>
        <p:txBody>
          <a:bodyPr/>
          <a:lstStyle/>
          <a:p>
            <a:r>
              <a:rPr lang="en-GB"/>
              <a:t>1.2 Checkpoint – interpreting histograms 1</a:t>
            </a:r>
            <a:endParaRPr lang="en-AU"/>
          </a:p>
        </p:txBody>
      </p:sp>
      <p:pic>
        <p:nvPicPr>
          <p:cNvPr id="6" name="Picture 5" descr="A frequency histogram of total points score in NRL games in 2024. It has  a typical distribution around the mode which was 40-49 points">
            <a:extLst>
              <a:ext uri="{FF2B5EF4-FFF2-40B4-BE49-F238E27FC236}">
                <a16:creationId xmlns:a16="http://schemas.microsoft.com/office/drawing/2014/main" id="{A737B9CF-E9F4-74DA-7EB9-7054DE7C3A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530" y="2169149"/>
            <a:ext cx="5938367" cy="3909824"/>
          </a:xfrm>
          <a:prstGeom prst="rect">
            <a:avLst/>
          </a:prstGeom>
        </p:spPr>
      </p:pic>
      <p:sp>
        <p:nvSpPr>
          <p:cNvPr id="7" name="TextBox 6">
            <a:extLst>
              <a:ext uri="{FF2B5EF4-FFF2-40B4-BE49-F238E27FC236}">
                <a16:creationId xmlns:a16="http://schemas.microsoft.com/office/drawing/2014/main" id="{222EDF09-FDA1-E60E-5F13-3ABD8CC29BE5}"/>
              </a:ext>
            </a:extLst>
          </p:cNvPr>
          <p:cNvSpPr txBox="1"/>
          <p:nvPr/>
        </p:nvSpPr>
        <p:spPr>
          <a:xfrm>
            <a:off x="1787920" y="6267168"/>
            <a:ext cx="3453548" cy="230832"/>
          </a:xfrm>
          <a:prstGeom prst="rect">
            <a:avLst/>
          </a:prstGeom>
          <a:noFill/>
        </p:spPr>
        <p:txBody>
          <a:bodyPr wrap="square">
            <a:spAutoFit/>
          </a:bodyPr>
          <a:lstStyle/>
          <a:p>
            <a:pPr algn="ctr"/>
            <a:r>
              <a:rPr lang="en-US" sz="900" dirty="0"/>
              <a:t>Source: </a:t>
            </a:r>
            <a:r>
              <a:rPr lang="en-US" sz="900" dirty="0">
                <a:solidFill>
                  <a:srgbClr val="146CFD"/>
                </a:solidFill>
                <a:hlinkClick r:id="rId4">
                  <a:extLst>
                    <a:ext uri="{A12FA001-AC4F-418D-AE19-62706E023703}">
                      <ahyp:hlinkClr xmlns:ahyp="http://schemas.microsoft.com/office/drawing/2018/hyperlinkcolor" val="tx"/>
                    </a:ext>
                  </a:extLst>
                </a:hlinkClick>
              </a:rPr>
              <a:t>2024 NRL Telstra Premiership - RLP</a:t>
            </a:r>
            <a:endParaRPr lang="en-AU" sz="900" dirty="0"/>
          </a:p>
        </p:txBody>
      </p:sp>
      <p:sp>
        <p:nvSpPr>
          <p:cNvPr id="5" name="TextBox 4">
            <a:extLst>
              <a:ext uri="{FF2B5EF4-FFF2-40B4-BE49-F238E27FC236}">
                <a16:creationId xmlns:a16="http://schemas.microsoft.com/office/drawing/2014/main" id="{32E35C1B-061A-BEDE-C9E1-D6FBA228A338}"/>
              </a:ext>
            </a:extLst>
          </p:cNvPr>
          <p:cNvSpPr txBox="1"/>
          <p:nvPr/>
        </p:nvSpPr>
        <p:spPr>
          <a:xfrm>
            <a:off x="6682154" y="2169149"/>
            <a:ext cx="5161846" cy="3909824"/>
          </a:xfrm>
          <a:prstGeom prst="rect">
            <a:avLst/>
          </a:prstGeom>
          <a:noFill/>
        </p:spPr>
        <p:txBody>
          <a:bodyPr wrap="square" lIns="0" tIns="0" rIns="0" bIns="0" rtlCol="0">
            <a:noAutofit/>
          </a:bodyPr>
          <a:lstStyle/>
          <a:p>
            <a:pPr algn="l">
              <a:lnSpc>
                <a:spcPct val="150000"/>
              </a:lnSpc>
              <a:spcAft>
                <a:spcPts val="1200"/>
              </a:spcAft>
            </a:pPr>
            <a:r>
              <a:rPr lang="en-AU" sz="1800" dirty="0"/>
              <a:t>Questions:</a:t>
            </a:r>
          </a:p>
          <a:p>
            <a:pPr marL="342900" lvl="0" indent="-342900">
              <a:lnSpc>
                <a:spcPct val="150000"/>
              </a:lnSpc>
              <a:spcAft>
                <a:spcPts val="1200"/>
              </a:spcAft>
              <a:buFont typeface="+mj-lt"/>
              <a:buAutoNum type="arabicPeriod"/>
            </a:pPr>
            <a:r>
              <a:rPr lang="en-AU" sz="1800" dirty="0">
                <a:latin typeface="Arial" panose="020B0604020202020204" pitchFamily="34" charset="0"/>
              </a:rPr>
              <a:t>In how many games were fewer than 20 points scored?</a:t>
            </a:r>
          </a:p>
          <a:p>
            <a:pPr marL="342900" lvl="0" indent="-342900">
              <a:lnSpc>
                <a:spcPct val="150000"/>
              </a:lnSpc>
              <a:spcAft>
                <a:spcPts val="1200"/>
              </a:spcAft>
              <a:buFont typeface="+mj-lt"/>
              <a:buAutoNum type="arabicPeriod"/>
            </a:pPr>
            <a:r>
              <a:rPr lang="en-AU" sz="1800" dirty="0">
                <a:latin typeface="Arial" panose="020B0604020202020204" pitchFamily="34" charset="0"/>
              </a:rPr>
              <a:t>In how many games was the total number of points scored greater than 60?</a:t>
            </a:r>
          </a:p>
          <a:p>
            <a:pPr marL="342900" lvl="0" indent="-342900">
              <a:lnSpc>
                <a:spcPct val="150000"/>
              </a:lnSpc>
              <a:spcAft>
                <a:spcPts val="1200"/>
              </a:spcAft>
              <a:buFont typeface="+mj-lt"/>
              <a:buAutoNum type="arabicPeriod"/>
            </a:pPr>
            <a:r>
              <a:rPr lang="en-AU" sz="1800" dirty="0">
                <a:latin typeface="Arial" panose="020B0604020202020204" pitchFamily="34" charset="0"/>
              </a:rPr>
              <a:t>What was the range of total points scored?</a:t>
            </a:r>
          </a:p>
          <a:p>
            <a:pPr marL="342900" lvl="0" indent="-342900">
              <a:lnSpc>
                <a:spcPct val="150000"/>
              </a:lnSpc>
              <a:spcAft>
                <a:spcPts val="1200"/>
              </a:spcAft>
              <a:buFont typeface="+mj-lt"/>
              <a:buAutoNum type="arabicPeriod"/>
            </a:pPr>
            <a:r>
              <a:rPr lang="en-AU" sz="1800" dirty="0">
                <a:latin typeface="Arial" panose="020B0604020202020204" pitchFamily="34" charset="0"/>
              </a:rPr>
              <a:t>What was the average number of points scored?</a:t>
            </a:r>
          </a:p>
        </p:txBody>
      </p:sp>
      <p:sp>
        <p:nvSpPr>
          <p:cNvPr id="2" name="Slide Number Placeholder 1">
            <a:extLst>
              <a:ext uri="{FF2B5EF4-FFF2-40B4-BE49-F238E27FC236}">
                <a16:creationId xmlns:a16="http://schemas.microsoft.com/office/drawing/2014/main" id="{C1C15BF9-327D-C73C-B0FA-91114A69CE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66075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0846-60EF-B46F-A61C-DF2F334FFE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6AABC2-97B9-D328-5184-0DCBFFD16865}"/>
              </a:ext>
            </a:extLst>
          </p:cNvPr>
          <p:cNvSpPr>
            <a:spLocks noGrp="1"/>
          </p:cNvSpPr>
          <p:nvPr>
            <p:ph type="title"/>
          </p:nvPr>
        </p:nvSpPr>
        <p:spPr/>
        <p:txBody>
          <a:bodyPr/>
          <a:lstStyle/>
          <a:p>
            <a:r>
              <a:rPr lang="en-GB"/>
              <a:t>1.2 Checkpoint – interpreting histograms 2</a:t>
            </a:r>
            <a:endParaRPr lang="en-AU"/>
          </a:p>
        </p:txBody>
      </p:sp>
      <p:pic>
        <p:nvPicPr>
          <p:cNvPr id="4" name="Picture 3" descr="Histogram of Sam Konstas's sheffild shield scores in 2024/25. Showing 9 out of 12 scores below 30&#10;">
            <a:extLst>
              <a:ext uri="{FF2B5EF4-FFF2-40B4-BE49-F238E27FC236}">
                <a16:creationId xmlns:a16="http://schemas.microsoft.com/office/drawing/2014/main" id="{CA7B9447-A844-B1CD-BB2B-411DE37B66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0748" y="1933873"/>
            <a:ext cx="5467579" cy="4383490"/>
          </a:xfrm>
          <a:prstGeom prst="rect">
            <a:avLst/>
          </a:prstGeom>
        </p:spPr>
      </p:pic>
      <p:sp>
        <p:nvSpPr>
          <p:cNvPr id="8" name="TextBox 7">
            <a:extLst>
              <a:ext uri="{FF2B5EF4-FFF2-40B4-BE49-F238E27FC236}">
                <a16:creationId xmlns:a16="http://schemas.microsoft.com/office/drawing/2014/main" id="{539A714C-D552-5A6A-9BB9-87AA86F24E95}"/>
              </a:ext>
            </a:extLst>
          </p:cNvPr>
          <p:cNvSpPr txBox="1"/>
          <p:nvPr/>
        </p:nvSpPr>
        <p:spPr>
          <a:xfrm>
            <a:off x="2341267" y="6498000"/>
            <a:ext cx="4413150" cy="482120"/>
          </a:xfrm>
          <a:prstGeom prst="rect">
            <a:avLst/>
          </a:prstGeom>
          <a:noFill/>
        </p:spPr>
        <p:txBody>
          <a:bodyPr wrap="square" lIns="0" tIns="0" rIns="0" bIns="0" rtlCol="0">
            <a:noAutofit/>
          </a:bodyPr>
          <a:lstStyle/>
          <a:p>
            <a:pPr algn="l"/>
            <a:r>
              <a:rPr lang="en-AU" sz="900" dirty="0"/>
              <a:t>Data source: </a:t>
            </a:r>
            <a:r>
              <a:rPr lang="en-AU" sz="900" dirty="0">
                <a:hlinkClick r:id="rId4"/>
              </a:rPr>
              <a:t>ESPN </a:t>
            </a:r>
            <a:r>
              <a:rPr lang="en-AU" sz="900" dirty="0" err="1">
                <a:hlinkClick r:id="rId4"/>
              </a:rPr>
              <a:t>cricinfo</a:t>
            </a:r>
            <a:r>
              <a:rPr lang="en-AU" sz="900" dirty="0">
                <a:hlinkClick r:id="rId4"/>
              </a:rPr>
              <a:t> Sam </a:t>
            </a:r>
            <a:r>
              <a:rPr lang="en-AU" sz="900" dirty="0" err="1">
                <a:hlinkClick r:id="rId4"/>
              </a:rPr>
              <a:t>Konstas</a:t>
            </a:r>
            <a:r>
              <a:rPr lang="en-AU" sz="900" dirty="0">
                <a:hlinkClick r:id="rId4"/>
              </a:rPr>
              <a:t> stats</a:t>
            </a:r>
            <a:endParaRPr lang="en-AU" sz="900" dirty="0"/>
          </a:p>
        </p:txBody>
      </p:sp>
      <p:sp>
        <p:nvSpPr>
          <p:cNvPr id="13" name="TextBox 12">
            <a:extLst>
              <a:ext uri="{FF2B5EF4-FFF2-40B4-BE49-F238E27FC236}">
                <a16:creationId xmlns:a16="http://schemas.microsoft.com/office/drawing/2014/main" id="{9BEB5436-0A31-E53A-86F8-47303F904C40}"/>
              </a:ext>
            </a:extLst>
          </p:cNvPr>
          <p:cNvSpPr txBox="1"/>
          <p:nvPr/>
        </p:nvSpPr>
        <p:spPr>
          <a:xfrm>
            <a:off x="6754417" y="2123744"/>
            <a:ext cx="4650463" cy="4193619"/>
          </a:xfrm>
          <a:prstGeom prst="rect">
            <a:avLst/>
          </a:prstGeom>
          <a:noFill/>
        </p:spPr>
        <p:txBody>
          <a:bodyPr wrap="square" lIns="0" tIns="0" rIns="0" bIns="0" rtlCol="0">
            <a:noAutofit/>
          </a:bodyPr>
          <a:lstStyle/>
          <a:p>
            <a:pPr>
              <a:lnSpc>
                <a:spcPct val="150000"/>
              </a:lnSpc>
              <a:spcAft>
                <a:spcPts val="1200"/>
              </a:spcAft>
            </a:pPr>
            <a:r>
              <a:rPr lang="en-US" sz="1800" dirty="0"/>
              <a:t>Questions: </a:t>
            </a:r>
          </a:p>
          <a:p>
            <a:pPr marL="342900" indent="-342900">
              <a:lnSpc>
                <a:spcPct val="150000"/>
              </a:lnSpc>
              <a:spcAft>
                <a:spcPts val="1200"/>
              </a:spcAft>
              <a:buFont typeface="+mj-lt"/>
              <a:buAutoNum type="arabicPeriod"/>
            </a:pPr>
            <a:r>
              <a:rPr lang="en-US" sz="1800" dirty="0"/>
              <a:t>How many times did Sam bat in the Sheffield Shield?</a:t>
            </a:r>
          </a:p>
          <a:p>
            <a:pPr marL="342900" indent="-342900">
              <a:lnSpc>
                <a:spcPct val="150000"/>
              </a:lnSpc>
              <a:spcAft>
                <a:spcPts val="1200"/>
              </a:spcAft>
              <a:buFont typeface="+mj-lt"/>
              <a:buAutoNum type="arabicPeriod"/>
            </a:pPr>
            <a:r>
              <a:rPr lang="en-US" sz="1800" dirty="0"/>
              <a:t>How many times did he score over 30?</a:t>
            </a:r>
          </a:p>
        </p:txBody>
      </p:sp>
      <p:sp>
        <p:nvSpPr>
          <p:cNvPr id="2" name="Slide Number Placeholder 1">
            <a:extLst>
              <a:ext uri="{FF2B5EF4-FFF2-40B4-BE49-F238E27FC236}">
                <a16:creationId xmlns:a16="http://schemas.microsoft.com/office/drawing/2014/main" id="{71C8D548-908E-8879-A482-32E322BAAD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3664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A923-56A9-8A87-C957-CD68929716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C765FE-7F88-9A46-BE49-1610024C7428}"/>
              </a:ext>
            </a:extLst>
          </p:cNvPr>
          <p:cNvSpPr>
            <a:spLocks noGrp="1"/>
          </p:cNvSpPr>
          <p:nvPr>
            <p:ph type="title"/>
          </p:nvPr>
        </p:nvSpPr>
        <p:spPr/>
        <p:txBody>
          <a:bodyPr/>
          <a:lstStyle/>
          <a:p>
            <a:r>
              <a:rPr lang="en-GB"/>
              <a:t>1.2 Annotated line graph</a:t>
            </a:r>
            <a:endParaRPr lang="en-AU"/>
          </a:p>
        </p:txBody>
      </p:sp>
      <p:pic>
        <p:nvPicPr>
          <p:cNvPr id="20" name="Picture 19" descr="Line graph representing the growth rate of 2 plants. The blue line represents linear growth and the orange represents exponential growth">
            <a:extLst>
              <a:ext uri="{FF2B5EF4-FFF2-40B4-BE49-F238E27FC236}">
                <a16:creationId xmlns:a16="http://schemas.microsoft.com/office/drawing/2014/main" id="{D1D86D5D-6113-A979-5080-4F08F756E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409" y="1223074"/>
            <a:ext cx="5814854" cy="4030244"/>
          </a:xfrm>
          <a:prstGeom prst="rect">
            <a:avLst/>
          </a:prstGeom>
        </p:spPr>
      </p:pic>
      <p:sp>
        <p:nvSpPr>
          <p:cNvPr id="5" name="Callout: Right Arrow 22">
            <a:extLst>
              <a:ext uri="{FF2B5EF4-FFF2-40B4-BE49-F238E27FC236}">
                <a16:creationId xmlns:a16="http://schemas.microsoft.com/office/drawing/2014/main" id="{64660E7C-F7E3-A4F7-EF7B-7213CFFA7D81}"/>
              </a:ext>
            </a:extLst>
          </p:cNvPr>
          <p:cNvSpPr/>
          <p:nvPr/>
        </p:nvSpPr>
        <p:spPr>
          <a:xfrm>
            <a:off x="242755" y="1220747"/>
            <a:ext cx="2593070" cy="2577529"/>
          </a:xfrm>
          <a:prstGeom prst="wedgeRoundRectCallout">
            <a:avLst>
              <a:gd name="adj1" fmla="val 72968"/>
              <a:gd name="adj2" fmla="val -932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latin typeface="Arial" panose="020B0604020202020204" pitchFamily="34" charset="0"/>
                <a:cs typeface="Arial" panose="020B0604020202020204" pitchFamily="34" charset="0"/>
              </a:rPr>
              <a:t>Y-axis</a:t>
            </a:r>
            <a:r>
              <a:rPr lang="en-AU" sz="1800" dirty="0">
                <a:latin typeface="Arial" panose="020B0604020202020204" pitchFamily="34" charset="0"/>
                <a:cs typeface="Arial" panose="020B0604020202020204" pitchFamily="34" charset="0"/>
              </a:rPr>
              <a:t> typically represents the dependent variable in an experiment. Here it is measuring height in cm</a:t>
            </a:r>
          </a:p>
        </p:txBody>
      </p:sp>
      <p:sp>
        <p:nvSpPr>
          <p:cNvPr id="6" name="Callout: Right Arrow 9">
            <a:extLst>
              <a:ext uri="{FF2B5EF4-FFF2-40B4-BE49-F238E27FC236}">
                <a16:creationId xmlns:a16="http://schemas.microsoft.com/office/drawing/2014/main" id="{D4B20FA6-C5C1-E144-F529-291F3CBC0990}"/>
              </a:ext>
            </a:extLst>
          </p:cNvPr>
          <p:cNvSpPr/>
          <p:nvPr/>
        </p:nvSpPr>
        <p:spPr>
          <a:xfrm>
            <a:off x="242754" y="3979148"/>
            <a:ext cx="2450203" cy="991550"/>
          </a:xfrm>
          <a:prstGeom prst="wedgeRoundRectCallout">
            <a:avLst>
              <a:gd name="adj1" fmla="val 81696"/>
              <a:gd name="adj2" fmla="val -605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GB" sz="1800" dirty="0">
                <a:latin typeface="Arial" panose="020B0604020202020204" pitchFamily="34" charset="0"/>
                <a:cs typeface="Arial" panose="020B0604020202020204" pitchFamily="34" charset="0"/>
              </a:rPr>
              <a:t>Is the </a:t>
            </a:r>
            <a:r>
              <a:rPr lang="en-GB" sz="1800" b="1" dirty="0">
                <a:latin typeface="Arial" panose="020B0604020202020204" pitchFamily="34" charset="0"/>
                <a:cs typeface="Arial" panose="020B0604020202020204" pitchFamily="34" charset="0"/>
              </a:rPr>
              <a:t>scale</a:t>
            </a:r>
            <a:r>
              <a:rPr lang="en-GB" sz="1800" dirty="0">
                <a:latin typeface="Arial" panose="020B0604020202020204" pitchFamily="34" charset="0"/>
                <a:cs typeface="Arial" panose="020B0604020202020204" pitchFamily="34" charset="0"/>
              </a:rPr>
              <a:t> linear? Does it start at zero?</a:t>
            </a:r>
            <a:endParaRPr lang="en-AU" sz="1800" dirty="0">
              <a:latin typeface="Arial" panose="020B0604020202020204" pitchFamily="34" charset="0"/>
              <a:cs typeface="Arial" panose="020B0604020202020204" pitchFamily="34" charset="0"/>
            </a:endParaRPr>
          </a:p>
        </p:txBody>
      </p:sp>
      <p:sp>
        <p:nvSpPr>
          <p:cNvPr id="10" name="Callout: Up Arrow 7">
            <a:extLst>
              <a:ext uri="{FF2B5EF4-FFF2-40B4-BE49-F238E27FC236}">
                <a16:creationId xmlns:a16="http://schemas.microsoft.com/office/drawing/2014/main" id="{88B52CC2-6777-CD16-7901-1E5472EBE4E9}"/>
              </a:ext>
            </a:extLst>
          </p:cNvPr>
          <p:cNvSpPr/>
          <p:nvPr/>
        </p:nvSpPr>
        <p:spPr>
          <a:xfrm>
            <a:off x="242753" y="5374868"/>
            <a:ext cx="4193422" cy="1034777"/>
          </a:xfrm>
          <a:prstGeom prst="wedgeRoundRectCallout">
            <a:avLst>
              <a:gd name="adj1" fmla="val 41044"/>
              <a:gd name="adj2" fmla="val -11490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latin typeface="Arial" panose="020B0604020202020204" pitchFamily="34" charset="0"/>
                <a:cs typeface="Arial" panose="020B0604020202020204" pitchFamily="34" charset="0"/>
              </a:rPr>
              <a:t>X-axis</a:t>
            </a:r>
            <a:r>
              <a:rPr lang="en-AU" sz="1800" dirty="0">
                <a:latin typeface="Arial" panose="020B0604020202020204" pitchFamily="34" charset="0"/>
                <a:cs typeface="Arial" panose="020B0604020202020204" pitchFamily="34" charset="0"/>
              </a:rPr>
              <a:t> typically represents the independent variable in an experiment</a:t>
            </a:r>
          </a:p>
        </p:txBody>
      </p:sp>
      <p:sp>
        <p:nvSpPr>
          <p:cNvPr id="9" name="Callout: Up Arrow 12">
            <a:extLst>
              <a:ext uri="{FF2B5EF4-FFF2-40B4-BE49-F238E27FC236}">
                <a16:creationId xmlns:a16="http://schemas.microsoft.com/office/drawing/2014/main" id="{60AB0D75-3765-F188-78D2-8FC3F3FF75DB}"/>
              </a:ext>
            </a:extLst>
          </p:cNvPr>
          <p:cNvSpPr/>
          <p:nvPr/>
        </p:nvSpPr>
        <p:spPr>
          <a:xfrm>
            <a:off x="4655609" y="5374868"/>
            <a:ext cx="4193422" cy="1034777"/>
          </a:xfrm>
          <a:prstGeom prst="wedgeRoundRectCallout">
            <a:avLst>
              <a:gd name="adj1" fmla="val -23767"/>
              <a:gd name="adj2" fmla="val -7672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dirty="0">
                <a:latin typeface="Arial" panose="020B0604020202020204" pitchFamily="34" charset="0"/>
                <a:cs typeface="Arial" panose="020B0604020202020204" pitchFamily="34" charset="0"/>
              </a:rPr>
              <a:t>Pay attention to </a:t>
            </a:r>
            <a:r>
              <a:rPr lang="en-AU" sz="1800" b="1" dirty="0">
                <a:latin typeface="Arial" panose="020B0604020202020204" pitchFamily="34" charset="0"/>
                <a:cs typeface="Arial" panose="020B0604020202020204" pitchFamily="34" charset="0"/>
              </a:rPr>
              <a:t>units</a:t>
            </a:r>
            <a:r>
              <a:rPr lang="en-AU" sz="1800" dirty="0">
                <a:latin typeface="Arial" panose="020B0604020202020204" pitchFamily="34" charset="0"/>
                <a:cs typeface="Arial" panose="020B0604020202020204" pitchFamily="34" charset="0"/>
              </a:rPr>
              <a:t>. This experiment happened over 10 days</a:t>
            </a:r>
          </a:p>
        </p:txBody>
      </p:sp>
      <p:sp>
        <p:nvSpPr>
          <p:cNvPr id="11" name="Callout: Down Arrow 6">
            <a:extLst>
              <a:ext uri="{FF2B5EF4-FFF2-40B4-BE49-F238E27FC236}">
                <a16:creationId xmlns:a16="http://schemas.microsoft.com/office/drawing/2014/main" id="{B5034BD1-8BC0-F39F-5153-82E501040DC4}"/>
              </a:ext>
            </a:extLst>
          </p:cNvPr>
          <p:cNvSpPr/>
          <p:nvPr/>
        </p:nvSpPr>
        <p:spPr>
          <a:xfrm>
            <a:off x="8944482" y="1220748"/>
            <a:ext cx="2899518" cy="876533"/>
          </a:xfrm>
          <a:prstGeom prst="wedgeRoundRectCallout">
            <a:avLst>
              <a:gd name="adj1" fmla="val -95616"/>
              <a:gd name="adj2" fmla="val -212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latin typeface="Arial" panose="020B0604020202020204" pitchFamily="34" charset="0"/>
                <a:cs typeface="Arial" panose="020B0604020202020204" pitchFamily="34" charset="0"/>
              </a:rPr>
              <a:t>Title</a:t>
            </a:r>
            <a:r>
              <a:rPr lang="en-AU" sz="1800" dirty="0">
                <a:latin typeface="Arial" panose="020B0604020202020204" pitchFamily="34" charset="0"/>
                <a:cs typeface="Arial" panose="020B0604020202020204" pitchFamily="34" charset="0"/>
              </a:rPr>
              <a:t> that describes what data is represented </a:t>
            </a:r>
          </a:p>
        </p:txBody>
      </p:sp>
      <p:sp>
        <p:nvSpPr>
          <p:cNvPr id="12" name="Callout: Left Arrow 8">
            <a:extLst>
              <a:ext uri="{FF2B5EF4-FFF2-40B4-BE49-F238E27FC236}">
                <a16:creationId xmlns:a16="http://schemas.microsoft.com/office/drawing/2014/main" id="{F059BB52-D905-29AC-8499-D2E0BE4D59EE}"/>
              </a:ext>
            </a:extLst>
          </p:cNvPr>
          <p:cNvSpPr/>
          <p:nvPr/>
        </p:nvSpPr>
        <p:spPr>
          <a:xfrm>
            <a:off x="8967847" y="2225018"/>
            <a:ext cx="2876153" cy="2598913"/>
          </a:xfrm>
          <a:prstGeom prst="wedgeRoundRectCallout">
            <a:avLst>
              <a:gd name="adj1" fmla="val -137945"/>
              <a:gd name="adj2" fmla="val -2996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dirty="0">
                <a:latin typeface="Arial" panose="020B0604020202020204" pitchFamily="34" charset="0"/>
                <a:cs typeface="Arial" panose="020B0604020202020204" pitchFamily="34" charset="0"/>
              </a:rPr>
              <a:t>What does the </a:t>
            </a:r>
            <a:r>
              <a:rPr lang="en-AU" sz="1800" b="1" dirty="0">
                <a:latin typeface="Arial" panose="020B0604020202020204" pitchFamily="34" charset="0"/>
                <a:cs typeface="Arial" panose="020B0604020202020204" pitchFamily="34" charset="0"/>
              </a:rPr>
              <a:t>slope</a:t>
            </a:r>
            <a:r>
              <a:rPr lang="en-AU" sz="1800" dirty="0">
                <a:latin typeface="Arial" panose="020B0604020202020204" pitchFamily="34" charset="0"/>
                <a:cs typeface="Arial" panose="020B0604020202020204" pitchFamily="34" charset="0"/>
              </a:rPr>
              <a:t> tell you? The blue plant is growing at a steady rate while the rate of growth of the orange plant is increasing.</a:t>
            </a:r>
          </a:p>
        </p:txBody>
      </p:sp>
      <p:sp>
        <p:nvSpPr>
          <p:cNvPr id="14" name="Callout: Up Arrow 7">
            <a:extLst>
              <a:ext uri="{FF2B5EF4-FFF2-40B4-BE49-F238E27FC236}">
                <a16:creationId xmlns:a16="http://schemas.microsoft.com/office/drawing/2014/main" id="{00894B39-507E-0906-CD74-A42C8A88BD08}"/>
              </a:ext>
            </a:extLst>
          </p:cNvPr>
          <p:cNvSpPr/>
          <p:nvPr/>
        </p:nvSpPr>
        <p:spPr>
          <a:xfrm>
            <a:off x="8944481" y="5110579"/>
            <a:ext cx="2899518" cy="1299066"/>
          </a:xfrm>
          <a:prstGeom prst="wedgeRoundRectCallout">
            <a:avLst>
              <a:gd name="adj1" fmla="val -89082"/>
              <a:gd name="adj2" fmla="val -113289"/>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latin typeface="Arial" panose="020B0604020202020204" pitchFamily="34" charset="0"/>
                <a:cs typeface="Arial" panose="020B0604020202020204" pitchFamily="34" charset="0"/>
              </a:rPr>
              <a:t>Key</a:t>
            </a:r>
            <a:r>
              <a:rPr lang="en-AU" sz="1800" dirty="0">
                <a:latin typeface="Arial" panose="020B0604020202020204" pitchFamily="34" charset="0"/>
                <a:cs typeface="Arial" panose="020B0604020202020204" pitchFamily="34" charset="0"/>
              </a:rPr>
              <a:t>: Necessary when 2 different data sets are on the same graph. </a:t>
            </a:r>
          </a:p>
        </p:txBody>
      </p:sp>
      <p:sp>
        <p:nvSpPr>
          <p:cNvPr id="4" name="TextBox 3">
            <a:extLst>
              <a:ext uri="{FF2B5EF4-FFF2-40B4-BE49-F238E27FC236}">
                <a16:creationId xmlns:a16="http://schemas.microsoft.com/office/drawing/2014/main" id="{3DD7D0B3-50D5-85F7-14D1-13DD11BD3904}"/>
              </a:ext>
            </a:extLst>
          </p:cNvPr>
          <p:cNvSpPr txBox="1"/>
          <p:nvPr/>
        </p:nvSpPr>
        <p:spPr>
          <a:xfrm>
            <a:off x="9556245" y="6478914"/>
            <a:ext cx="1893835" cy="254172"/>
          </a:xfrm>
          <a:prstGeom prst="rect">
            <a:avLst/>
          </a:prstGeom>
          <a:noFill/>
        </p:spPr>
        <p:txBody>
          <a:bodyPr wrap="square">
            <a:spAutoFit/>
          </a:bodyPr>
          <a:lstStyle/>
          <a:p>
            <a:pPr>
              <a:lnSpc>
                <a:spcPct val="150000"/>
              </a:lnSpc>
              <a:spcBef>
                <a:spcPts val="1200"/>
              </a:spcBef>
              <a:buNone/>
            </a:pPr>
            <a:r>
              <a:rPr lang="en-GB" sz="800" dirty="0">
                <a:latin typeface="Arial" panose="020B0604020202020204" pitchFamily="34" charset="0"/>
                <a:ea typeface="Calibri" panose="020F0502020204030204" pitchFamily="34" charset="0"/>
              </a:rPr>
              <a:t>Data s</a:t>
            </a:r>
            <a:r>
              <a:rPr lang="en-GB" sz="800" dirty="0">
                <a:effectLst/>
                <a:latin typeface="Arial" panose="020B0604020202020204" pitchFamily="34" charset="0"/>
                <a:ea typeface="Calibri" panose="020F0502020204030204" pitchFamily="34" charset="0"/>
              </a:rPr>
              <a:t>ource: Student investigation</a:t>
            </a:r>
            <a:endParaRPr lang="en-AU" sz="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E045F3CA-B31B-44A2-CB38-E7A3C9BA82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2243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9" grpId="0" animBg="1"/>
      <p:bldP spid="11" grpId="0" animBg="1"/>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GB"/>
              <a:t>1.2 Interpreting data from graphs (1 of 2)</a:t>
            </a:r>
            <a:endParaRPr lang="en-AU"/>
          </a:p>
        </p:txBody>
      </p:sp>
      <p:pic>
        <p:nvPicPr>
          <p:cNvPr id="6" name="Picture 5" descr="Graph showing linear growth rate of a plant">
            <a:extLst>
              <a:ext uri="{FF2B5EF4-FFF2-40B4-BE49-F238E27FC236}">
                <a16:creationId xmlns:a16="http://schemas.microsoft.com/office/drawing/2014/main" id="{3D7B76D1-7492-F27B-E0C6-7D7BA8203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024" y="1125834"/>
            <a:ext cx="6912244" cy="4910018"/>
          </a:xfrm>
          <a:prstGeom prst="rect">
            <a:avLst/>
          </a:prstGeom>
        </p:spPr>
      </p:pic>
      <p:cxnSp>
        <p:nvCxnSpPr>
          <p:cNvPr id="2" name="Straight Connector 1">
            <a:extLst>
              <a:ext uri="{FF2B5EF4-FFF2-40B4-BE49-F238E27FC236}">
                <a16:creationId xmlns:a16="http://schemas.microsoft.com/office/drawing/2014/main" id="{A6F391C6-5F74-5479-2B6F-EA9036CD52A4}"/>
              </a:ext>
              <a:ext uri="{C183D7F6-B498-43B3-948B-1728B52AA6E4}">
                <adec:decorative xmlns:adec="http://schemas.microsoft.com/office/drawing/2017/decorative" val="1"/>
              </a:ext>
            </a:extLst>
          </p:cNvPr>
          <p:cNvCxnSpPr>
            <a:cxnSpLocks/>
          </p:cNvCxnSpPr>
          <p:nvPr/>
        </p:nvCxnSpPr>
        <p:spPr>
          <a:xfrm>
            <a:off x="3264838" y="2466886"/>
            <a:ext cx="4881112"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F91378A4-D2A7-B1E1-132D-80A68BF1136A}"/>
              </a:ext>
              <a:ext uri="{C183D7F6-B498-43B3-948B-1728B52AA6E4}">
                <adec:decorative xmlns:adec="http://schemas.microsoft.com/office/drawing/2017/decorative" val="1"/>
              </a:ext>
            </a:extLst>
          </p:cNvPr>
          <p:cNvCxnSpPr>
            <a:cxnSpLocks/>
          </p:cNvCxnSpPr>
          <p:nvPr/>
        </p:nvCxnSpPr>
        <p:spPr>
          <a:xfrm flipV="1">
            <a:off x="8145950" y="2466886"/>
            <a:ext cx="0" cy="276790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B871EF5B-DDD3-9802-5C1F-AA82FC41E9B0}"/>
              </a:ext>
              <a:ext uri="{C183D7F6-B498-43B3-948B-1728B52AA6E4}">
                <adec:decorative xmlns:adec="http://schemas.microsoft.com/office/drawing/2017/decorative" val="1"/>
              </a:ext>
            </a:extLst>
          </p:cNvPr>
          <p:cNvCxnSpPr>
            <a:cxnSpLocks/>
          </p:cNvCxnSpPr>
          <p:nvPr/>
        </p:nvCxnSpPr>
        <p:spPr>
          <a:xfrm flipV="1">
            <a:off x="4241851" y="4719286"/>
            <a:ext cx="0" cy="51550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1889493D-AD14-2FEB-1B5A-231656576035}"/>
              </a:ext>
              <a:ext uri="{C183D7F6-B498-43B3-948B-1728B52AA6E4}">
                <adec:decorative xmlns:adec="http://schemas.microsoft.com/office/drawing/2017/decorative" val="1"/>
              </a:ext>
            </a:extLst>
          </p:cNvPr>
          <p:cNvCxnSpPr>
            <a:cxnSpLocks/>
          </p:cNvCxnSpPr>
          <p:nvPr/>
        </p:nvCxnSpPr>
        <p:spPr>
          <a:xfrm>
            <a:off x="3264838" y="4719286"/>
            <a:ext cx="97701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51733BD9-4D8F-9E78-8557-A9040DF0AE08}"/>
              </a:ext>
              <a:ext uri="{C183D7F6-B498-43B3-948B-1728B52AA6E4}">
                <adec:decorative xmlns:adec="http://schemas.microsoft.com/office/drawing/2017/decorative" val="1"/>
              </a:ext>
            </a:extLst>
          </p:cNvPr>
          <p:cNvCxnSpPr>
            <a:cxnSpLocks/>
          </p:cNvCxnSpPr>
          <p:nvPr/>
        </p:nvCxnSpPr>
        <p:spPr>
          <a:xfrm>
            <a:off x="3264838" y="3030459"/>
            <a:ext cx="3890802"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8C5A4474-3AE0-E78E-EE00-C56654A38A5E}"/>
              </a:ext>
              <a:ext uri="{C183D7F6-B498-43B3-948B-1728B52AA6E4}">
                <adec:decorative xmlns:adec="http://schemas.microsoft.com/office/drawing/2017/decorative" val="1"/>
              </a:ext>
            </a:extLst>
          </p:cNvPr>
          <p:cNvCxnSpPr>
            <a:cxnSpLocks/>
          </p:cNvCxnSpPr>
          <p:nvPr/>
        </p:nvCxnSpPr>
        <p:spPr>
          <a:xfrm flipV="1">
            <a:off x="3264838" y="2466886"/>
            <a:ext cx="0" cy="563573"/>
          </a:xfrm>
          <a:prstGeom prst="line">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761649D8-0C0C-678B-EC4A-7E1488806C1E}"/>
              </a:ext>
              <a:ext uri="{C183D7F6-B498-43B3-948B-1728B52AA6E4}">
                <adec:decorative xmlns:adec="http://schemas.microsoft.com/office/drawing/2017/decorative" val="1"/>
              </a:ext>
            </a:extLst>
          </p:cNvPr>
          <p:cNvCxnSpPr>
            <a:cxnSpLocks/>
          </p:cNvCxnSpPr>
          <p:nvPr/>
        </p:nvCxnSpPr>
        <p:spPr>
          <a:xfrm flipV="1">
            <a:off x="6683319" y="3320070"/>
            <a:ext cx="0" cy="191471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AF1205A3-43C7-CBA8-E62B-896E2A980A73}"/>
              </a:ext>
              <a:ext uri="{C183D7F6-B498-43B3-948B-1728B52AA6E4}">
                <adec:decorative xmlns:adec="http://schemas.microsoft.com/office/drawing/2017/decorative" val="1"/>
              </a:ext>
            </a:extLst>
          </p:cNvPr>
          <p:cNvCxnSpPr>
            <a:cxnSpLocks/>
          </p:cNvCxnSpPr>
          <p:nvPr/>
        </p:nvCxnSpPr>
        <p:spPr>
          <a:xfrm>
            <a:off x="3264838" y="3320070"/>
            <a:ext cx="3418481"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833A6B2F-0226-9C54-7EA5-8A4FC4D31ECE}"/>
              </a:ext>
            </a:extLst>
          </p:cNvPr>
          <p:cNvSpPr txBox="1"/>
          <p:nvPr/>
        </p:nvSpPr>
        <p:spPr>
          <a:xfrm>
            <a:off x="3349972" y="2618055"/>
            <a:ext cx="2584174" cy="261233"/>
          </a:xfrm>
          <a:prstGeom prst="rect">
            <a:avLst/>
          </a:prstGeom>
          <a:noFill/>
          <a:ln>
            <a:solidFill>
              <a:schemeClr val="accent2"/>
            </a:solidFill>
          </a:ln>
        </p:spPr>
        <p:txBody>
          <a:bodyPr wrap="square" lIns="0" tIns="0" rIns="0" bIns="0" rtlCol="0">
            <a:noAutofit/>
          </a:bodyPr>
          <a:lstStyle/>
          <a:p>
            <a:pPr algn="l"/>
            <a:r>
              <a:rPr lang="en-AU" sz="1800">
                <a:solidFill>
                  <a:schemeClr val="accent2"/>
                </a:solidFill>
              </a:rPr>
              <a:t>Growth in the last 2 days</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427B8-4B54-2B8F-8378-CB327BE1C7A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BF8A650-7BDB-D9C8-EACE-9AFF2A868BB8}"/>
              </a:ext>
            </a:extLst>
          </p:cNvPr>
          <p:cNvSpPr>
            <a:spLocks noGrp="1"/>
          </p:cNvSpPr>
          <p:nvPr>
            <p:ph type="title"/>
          </p:nvPr>
        </p:nvSpPr>
        <p:spPr>
          <a:xfrm>
            <a:off x="359999" y="360000"/>
            <a:ext cx="11483999" cy="545601"/>
          </a:xfrm>
        </p:spPr>
        <p:txBody>
          <a:bodyPr/>
          <a:lstStyle/>
          <a:p>
            <a:r>
              <a:rPr lang="en-GB"/>
              <a:t>1.2 Interpreting data from graphs (2 of 2)</a:t>
            </a:r>
            <a:endParaRPr lang="en-AU"/>
          </a:p>
        </p:txBody>
      </p:sp>
      <p:pic>
        <p:nvPicPr>
          <p:cNvPr id="12" name="Picture 11" descr="Graph showing exponential growth rate of a plant">
            <a:extLst>
              <a:ext uri="{FF2B5EF4-FFF2-40B4-BE49-F238E27FC236}">
                <a16:creationId xmlns:a16="http://schemas.microsoft.com/office/drawing/2014/main" id="{D1794042-0AE6-BD5D-9AE2-F54A55391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1" y="1083986"/>
            <a:ext cx="8220300" cy="4940926"/>
          </a:xfrm>
          <a:prstGeom prst="rect">
            <a:avLst/>
          </a:prstGeom>
        </p:spPr>
      </p:pic>
      <p:cxnSp>
        <p:nvCxnSpPr>
          <p:cNvPr id="4" name="Straight Connector 3">
            <a:extLst>
              <a:ext uri="{FF2B5EF4-FFF2-40B4-BE49-F238E27FC236}">
                <a16:creationId xmlns:a16="http://schemas.microsoft.com/office/drawing/2014/main" id="{BB5432FA-52C6-6A1C-4D7A-332C9E28D68F}"/>
              </a:ext>
              <a:ext uri="{C183D7F6-B498-43B3-948B-1728B52AA6E4}">
                <adec:decorative xmlns:adec="http://schemas.microsoft.com/office/drawing/2017/decorative" val="1"/>
              </a:ext>
            </a:extLst>
          </p:cNvPr>
          <p:cNvCxnSpPr/>
          <p:nvPr/>
        </p:nvCxnSpPr>
        <p:spPr>
          <a:xfrm>
            <a:off x="3247729" y="2135493"/>
            <a:ext cx="5696541"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Straight Connector 4">
            <a:extLst>
              <a:ext uri="{FF2B5EF4-FFF2-40B4-BE49-F238E27FC236}">
                <a16:creationId xmlns:a16="http://schemas.microsoft.com/office/drawing/2014/main" id="{7D7B54FF-E9DC-00FB-301D-E05E40BEBEC0}"/>
              </a:ext>
              <a:ext uri="{C183D7F6-B498-43B3-948B-1728B52AA6E4}">
                <adec:decorative xmlns:adec="http://schemas.microsoft.com/office/drawing/2017/decorative" val="1"/>
              </a:ext>
            </a:extLst>
          </p:cNvPr>
          <p:cNvCxnSpPr>
            <a:cxnSpLocks/>
          </p:cNvCxnSpPr>
          <p:nvPr/>
        </p:nvCxnSpPr>
        <p:spPr>
          <a:xfrm flipV="1">
            <a:off x="8925338" y="2135493"/>
            <a:ext cx="0" cy="2873829"/>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 name="Straight Connector 1">
            <a:extLst>
              <a:ext uri="{FF2B5EF4-FFF2-40B4-BE49-F238E27FC236}">
                <a16:creationId xmlns:a16="http://schemas.microsoft.com/office/drawing/2014/main" id="{73CDE944-65A8-2BE7-63D3-53CDE379B4B3}"/>
              </a:ext>
              <a:ext uri="{C183D7F6-B498-43B3-948B-1728B52AA6E4}">
                <adec:decorative xmlns:adec="http://schemas.microsoft.com/office/drawing/2017/decorative" val="1"/>
              </a:ext>
            </a:extLst>
          </p:cNvPr>
          <p:cNvCxnSpPr>
            <a:cxnSpLocks/>
          </p:cNvCxnSpPr>
          <p:nvPr/>
        </p:nvCxnSpPr>
        <p:spPr>
          <a:xfrm flipV="1">
            <a:off x="4370726" y="4878846"/>
            <a:ext cx="0" cy="130476"/>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453D5597-0CF0-67EA-F69A-2771D587D27A}"/>
              </a:ext>
              <a:ext uri="{C183D7F6-B498-43B3-948B-1728B52AA6E4}">
                <adec:decorative xmlns:adec="http://schemas.microsoft.com/office/drawing/2017/decorative" val="1"/>
              </a:ext>
            </a:extLst>
          </p:cNvPr>
          <p:cNvCxnSpPr>
            <a:cxnSpLocks/>
          </p:cNvCxnSpPr>
          <p:nvPr/>
        </p:nvCxnSpPr>
        <p:spPr>
          <a:xfrm>
            <a:off x="3247729" y="4871534"/>
            <a:ext cx="112299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4BF3C61E-E8A1-860A-CAF6-D52DBEE8A820}"/>
              </a:ext>
              <a:ext uri="{C183D7F6-B498-43B3-948B-1728B52AA6E4}">
                <adec:decorative xmlns:adec="http://schemas.microsoft.com/office/drawing/2017/decorative" val="1"/>
              </a:ext>
            </a:extLst>
          </p:cNvPr>
          <p:cNvCxnSpPr>
            <a:cxnSpLocks/>
          </p:cNvCxnSpPr>
          <p:nvPr/>
        </p:nvCxnSpPr>
        <p:spPr>
          <a:xfrm>
            <a:off x="3247729" y="3165472"/>
            <a:ext cx="4533876"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3063F6AC-4FBD-E755-23BD-121FC1FC07A9}"/>
              </a:ext>
              <a:ext uri="{C183D7F6-B498-43B3-948B-1728B52AA6E4}">
                <adec:decorative xmlns:adec="http://schemas.microsoft.com/office/drawing/2017/decorative" val="1"/>
              </a:ext>
            </a:extLst>
          </p:cNvPr>
          <p:cNvCxnSpPr>
            <a:cxnSpLocks/>
          </p:cNvCxnSpPr>
          <p:nvPr/>
        </p:nvCxnSpPr>
        <p:spPr>
          <a:xfrm flipV="1">
            <a:off x="3247729" y="2135493"/>
            <a:ext cx="7381" cy="982059"/>
          </a:xfrm>
          <a:prstGeom prst="line">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10AEE0DD-52E4-8F93-5849-6ABE0962728C}"/>
              </a:ext>
              <a:ext uri="{C183D7F6-B498-43B3-948B-1728B52AA6E4}">
                <adec:decorative xmlns:adec="http://schemas.microsoft.com/office/drawing/2017/decorative" val="1"/>
              </a:ext>
            </a:extLst>
          </p:cNvPr>
          <p:cNvCxnSpPr>
            <a:cxnSpLocks/>
          </p:cNvCxnSpPr>
          <p:nvPr/>
        </p:nvCxnSpPr>
        <p:spPr>
          <a:xfrm flipV="1">
            <a:off x="7212116" y="3642171"/>
            <a:ext cx="0" cy="136715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CB33C289-F4E4-3A8A-DCF4-6A10C81732F1}"/>
              </a:ext>
              <a:ext uri="{C183D7F6-B498-43B3-948B-1728B52AA6E4}">
                <adec:decorative xmlns:adec="http://schemas.microsoft.com/office/drawing/2017/decorative" val="1"/>
              </a:ext>
            </a:extLst>
          </p:cNvPr>
          <p:cNvCxnSpPr>
            <a:cxnSpLocks/>
          </p:cNvCxnSpPr>
          <p:nvPr/>
        </p:nvCxnSpPr>
        <p:spPr>
          <a:xfrm>
            <a:off x="3255110" y="3564370"/>
            <a:ext cx="3957006"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0FB2D29C-C1B7-0334-5C41-72EC80D97C9C}"/>
              </a:ext>
            </a:extLst>
          </p:cNvPr>
          <p:cNvSpPr txBox="1"/>
          <p:nvPr/>
        </p:nvSpPr>
        <p:spPr>
          <a:xfrm>
            <a:off x="3321575" y="2495906"/>
            <a:ext cx="2584174" cy="261233"/>
          </a:xfrm>
          <a:prstGeom prst="rect">
            <a:avLst/>
          </a:prstGeom>
          <a:noFill/>
          <a:ln>
            <a:solidFill>
              <a:schemeClr val="accent2"/>
            </a:solidFill>
          </a:ln>
        </p:spPr>
        <p:txBody>
          <a:bodyPr wrap="square" lIns="0" tIns="0" rIns="0" bIns="0" rtlCol="0">
            <a:noAutofit/>
          </a:bodyPr>
          <a:lstStyle/>
          <a:p>
            <a:pPr algn="l"/>
            <a:r>
              <a:rPr lang="en-AU" sz="1800">
                <a:solidFill>
                  <a:schemeClr val="accent2"/>
                </a:solidFill>
              </a:rPr>
              <a:t>Growth in the last 2 days</a:t>
            </a:r>
          </a:p>
        </p:txBody>
      </p:sp>
      <p:sp>
        <p:nvSpPr>
          <p:cNvPr id="3" name="Slide Number Placeholder 2">
            <a:extLst>
              <a:ext uri="{FF2B5EF4-FFF2-40B4-BE49-F238E27FC236}">
                <a16:creationId xmlns:a16="http://schemas.microsoft.com/office/drawing/2014/main" id="{B57FEB38-E53B-7972-6B33-5910ABBADB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196344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9BCB-4678-03B3-AEB3-49DF22FFF0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1C4D8D-61D6-B96A-5E25-72210FFCA5C2}"/>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0">
            <a:extLst>
              <a:ext uri="{FF2B5EF4-FFF2-40B4-BE49-F238E27FC236}">
                <a16:creationId xmlns:a16="http://schemas.microsoft.com/office/drawing/2014/main" id="{BE253519-07A2-BC7E-8364-AAB321CAEC67}"/>
              </a:ext>
            </a:extLst>
          </p:cNvPr>
          <p:cNvSpPr>
            <a:spLocks noGrp="1"/>
          </p:cNvSpPr>
          <p:nvPr>
            <p:ph type="title"/>
          </p:nvPr>
        </p:nvSpPr>
        <p:spPr>
          <a:xfrm>
            <a:off x="359999" y="360000"/>
            <a:ext cx="11483999" cy="545601"/>
          </a:xfrm>
        </p:spPr>
        <p:txBody>
          <a:bodyPr/>
          <a:lstStyle/>
          <a:p>
            <a:r>
              <a:rPr lang="en-GB"/>
              <a:t>1.2 Interpreting data from graphs checkpoint</a:t>
            </a:r>
            <a:endParaRPr lang="en-AU"/>
          </a:p>
        </p:txBody>
      </p:sp>
      <p:pic>
        <p:nvPicPr>
          <p:cNvPr id="6" name="Picture 5" descr="Graph showing changing growth rate of a plant">
            <a:extLst>
              <a:ext uri="{FF2B5EF4-FFF2-40B4-BE49-F238E27FC236}">
                <a16:creationId xmlns:a16="http://schemas.microsoft.com/office/drawing/2014/main" id="{52F52D93-0306-8025-134F-26B9F6DF0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45" y="1480637"/>
            <a:ext cx="5580109" cy="5125363"/>
          </a:xfrm>
          <a:prstGeom prst="rect">
            <a:avLst/>
          </a:prstGeom>
        </p:spPr>
      </p:pic>
      <p:cxnSp>
        <p:nvCxnSpPr>
          <p:cNvPr id="2" name="Straight Connector 1">
            <a:extLst>
              <a:ext uri="{FF2B5EF4-FFF2-40B4-BE49-F238E27FC236}">
                <a16:creationId xmlns:a16="http://schemas.microsoft.com/office/drawing/2014/main" id="{8FCF60F7-3AE2-90C4-C976-F9171CC1EE2A}"/>
              </a:ext>
              <a:ext uri="{C183D7F6-B498-43B3-948B-1728B52AA6E4}">
                <adec:decorative xmlns:adec="http://schemas.microsoft.com/office/drawing/2017/decorative" val="1"/>
              </a:ext>
            </a:extLst>
          </p:cNvPr>
          <p:cNvCxnSpPr>
            <a:cxnSpLocks/>
          </p:cNvCxnSpPr>
          <p:nvPr/>
        </p:nvCxnSpPr>
        <p:spPr>
          <a:xfrm>
            <a:off x="3964446" y="2252094"/>
            <a:ext cx="467019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1FCCA685-1EC7-5EE9-CCFA-0FB44D6D84C1}"/>
              </a:ext>
              <a:ext uri="{C183D7F6-B498-43B3-948B-1728B52AA6E4}">
                <adec:decorative xmlns:adec="http://schemas.microsoft.com/office/drawing/2017/decorative" val="1"/>
              </a:ext>
            </a:extLst>
          </p:cNvPr>
          <p:cNvCxnSpPr>
            <a:cxnSpLocks/>
          </p:cNvCxnSpPr>
          <p:nvPr/>
        </p:nvCxnSpPr>
        <p:spPr>
          <a:xfrm flipV="1">
            <a:off x="7950090" y="2252094"/>
            <a:ext cx="0" cy="371912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8FC273DF-73FF-0EAC-0F59-958DD0369EF3}"/>
              </a:ext>
              <a:ext uri="{C183D7F6-B498-43B3-948B-1728B52AA6E4}">
                <adec:decorative xmlns:adec="http://schemas.microsoft.com/office/drawing/2017/decorative" val="1"/>
              </a:ext>
            </a:extLst>
          </p:cNvPr>
          <p:cNvCxnSpPr>
            <a:cxnSpLocks/>
          </p:cNvCxnSpPr>
          <p:nvPr/>
        </p:nvCxnSpPr>
        <p:spPr>
          <a:xfrm>
            <a:off x="3964446" y="4111655"/>
            <a:ext cx="2448628"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DCF3FCDC-B0A5-68C8-71D8-A56DBAB2A81D}"/>
              </a:ext>
              <a:ext uri="{C183D7F6-B498-43B3-948B-1728B52AA6E4}">
                <adec:decorative xmlns:adec="http://schemas.microsoft.com/office/drawing/2017/decorative" val="1"/>
              </a:ext>
            </a:extLst>
          </p:cNvPr>
          <p:cNvCxnSpPr>
            <a:cxnSpLocks/>
          </p:cNvCxnSpPr>
          <p:nvPr/>
        </p:nvCxnSpPr>
        <p:spPr>
          <a:xfrm flipV="1">
            <a:off x="6427113" y="4111655"/>
            <a:ext cx="0" cy="185956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Right Bracket 16">
            <a:extLst>
              <a:ext uri="{FF2B5EF4-FFF2-40B4-BE49-F238E27FC236}">
                <a16:creationId xmlns:a16="http://schemas.microsoft.com/office/drawing/2014/main" id="{2743763C-21B9-7510-E4B1-56A11F132F63}"/>
              </a:ext>
              <a:ext uri="{C183D7F6-B498-43B3-948B-1728B52AA6E4}">
                <adec:decorative xmlns:adec="http://schemas.microsoft.com/office/drawing/2017/decorative" val="1"/>
              </a:ext>
            </a:extLst>
          </p:cNvPr>
          <p:cNvSpPr/>
          <p:nvPr/>
        </p:nvSpPr>
        <p:spPr>
          <a:xfrm rot="992627">
            <a:off x="6362524" y="3357554"/>
            <a:ext cx="350067" cy="1922898"/>
          </a:xfrm>
          <a:prstGeom prst="rightBracket">
            <a:avLst/>
          </a:prstGeom>
          <a:ln w="19050" cap="flat" cmpd="sng" algn="ctr">
            <a:solidFill>
              <a:schemeClr val="tx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1F8E30F4-3BA6-DDDC-DBF7-D2F9559902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187988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a:t>
            </a:r>
            <a:endParaRPr lang="en-GB" dirty="0"/>
          </a:p>
        </p:txBody>
      </p:sp>
      <p:sp>
        <p:nvSpPr>
          <p:cNvPr id="9" name="Rectangle: Rounded Corners 8">
            <a:hlinkClick r:id="rId3" action="ppaction://hlinksldjump"/>
            <a:extLst>
              <a:ext uri="{FF2B5EF4-FFF2-40B4-BE49-F238E27FC236}">
                <a16:creationId xmlns:a16="http://schemas.microsoft.com/office/drawing/2014/main" id="{A583BC09-3765-5F0E-49C6-5C4AC331909A}"/>
              </a:ext>
            </a:extLst>
          </p:cNvPr>
          <p:cNvSpPr/>
          <p:nvPr/>
        </p:nvSpPr>
        <p:spPr>
          <a:xfrm>
            <a:off x="4855660" y="515627"/>
            <a:ext cx="864000" cy="545601"/>
          </a:xfrm>
          <a:prstGeom prst="round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dirty="0">
              <a:solidFill>
                <a:schemeClr val="bg1"/>
              </a:solidFill>
              <a:latin typeface="Arial" panose="020B0604020202020204" pitchFamily="34" charset="0"/>
              <a:cs typeface="Arial" panose="020B0604020202020204" pitchFamily="34" charset="0"/>
            </a:endParaRPr>
          </a:p>
        </p:txBody>
      </p:sp>
      <p:grpSp>
        <p:nvGrpSpPr>
          <p:cNvPr id="95" name="Group 94">
            <a:extLst>
              <a:ext uri="{FF2B5EF4-FFF2-40B4-BE49-F238E27FC236}">
                <a16:creationId xmlns:a16="http://schemas.microsoft.com/office/drawing/2014/main" id="{A1FB6B3C-4971-555A-3958-EEF29A64DEA7}"/>
              </a:ext>
              <a:ext uri="{C183D7F6-B498-43B3-948B-1728B52AA6E4}">
                <adec:decorative xmlns:adec="http://schemas.microsoft.com/office/drawing/2017/decorative" val="1"/>
              </a:ext>
            </a:extLst>
          </p:cNvPr>
          <p:cNvGrpSpPr/>
          <p:nvPr/>
        </p:nvGrpSpPr>
        <p:grpSpPr>
          <a:xfrm>
            <a:off x="2085332" y="1226766"/>
            <a:ext cx="8200528" cy="5203921"/>
            <a:chOff x="2085332" y="1226766"/>
            <a:chExt cx="8200528" cy="5203921"/>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0"/>
                </a:ext>
              </a:extLst>
            </p:cNvPr>
            <p:cNvSpPr/>
            <p:nvPr/>
          </p:nvSpPr>
          <p:spPr>
            <a:xfrm>
              <a:off x="2085332" y="122676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GB" sz="1800" b="1"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14450E9-F1FB-93AA-DE15-03CEE35B201E}"/>
                </a:ext>
                <a:ext uri="{C183D7F6-B498-43B3-948B-1728B52AA6E4}">
                  <adec:decorative xmlns:adec="http://schemas.microsoft.com/office/drawing/2017/decorative" val="0"/>
                </a:ext>
              </a:extLst>
            </p:cNvPr>
            <p:cNvSpPr/>
            <p:nvPr/>
          </p:nvSpPr>
          <p:spPr>
            <a:xfrm>
              <a:off x="2085332" y="212167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GB" sz="1800" b="1" dirty="0">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B05BC012-CA0E-8B74-C3D1-28B14F7A16FA}"/>
                </a:ext>
                <a:ext uri="{C183D7F6-B498-43B3-948B-1728B52AA6E4}">
                  <adec:decorative xmlns:adec="http://schemas.microsoft.com/office/drawing/2017/decorative" val="0"/>
                </a:ext>
              </a:extLst>
            </p:cNvPr>
            <p:cNvSpPr/>
            <p:nvPr/>
          </p:nvSpPr>
          <p:spPr>
            <a:xfrm>
              <a:off x="2085332" y="301658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GB" sz="1800" b="1" dirty="0">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54CC1A19-C5D8-9E2E-6CDA-BD71A13FBB10}"/>
                </a:ext>
                <a:ext uri="{C183D7F6-B498-43B3-948B-1728B52AA6E4}">
                  <adec:decorative xmlns:adec="http://schemas.microsoft.com/office/drawing/2017/decorative" val="0"/>
                </a:ext>
              </a:extLst>
            </p:cNvPr>
            <p:cNvSpPr/>
            <p:nvPr/>
          </p:nvSpPr>
          <p:spPr>
            <a:xfrm>
              <a:off x="2085332" y="391149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GB" sz="1800" b="1" dirty="0">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A23195AD-1DA5-9944-2F44-2DA633F85DE3}"/>
                </a:ext>
                <a:ext uri="{C183D7F6-B498-43B3-948B-1728B52AA6E4}">
                  <adec:decorative xmlns:adec="http://schemas.microsoft.com/office/drawing/2017/decorative" val="0"/>
                </a:ext>
              </a:extLst>
            </p:cNvPr>
            <p:cNvSpPr/>
            <p:nvPr/>
          </p:nvSpPr>
          <p:spPr>
            <a:xfrm>
              <a:off x="2085332" y="480640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GB" sz="1800" b="1" dirty="0">
                <a:latin typeface="Arial" panose="020B0604020202020204"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E54A29B5-23E3-610A-8982-C3D627E5EE47}"/>
                </a:ext>
                <a:ext uri="{C183D7F6-B498-43B3-948B-1728B52AA6E4}">
                  <adec:decorative xmlns:adec="http://schemas.microsoft.com/office/drawing/2017/decorative" val="0"/>
                </a:ext>
              </a:extLst>
            </p:cNvPr>
            <p:cNvSpPr/>
            <p:nvPr/>
          </p:nvSpPr>
          <p:spPr>
            <a:xfrm>
              <a:off x="2085332" y="5701314"/>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GB" sz="1800" b="1" dirty="0">
                <a:latin typeface="Arial" panose="020B0604020202020204" pitchFamily="34" charset="0"/>
                <a:cs typeface="Arial" panose="020B0604020202020204" pitchFamily="34" charset="0"/>
              </a:endParaRPr>
            </a:p>
          </p:txBody>
        </p:sp>
        <p:sp>
          <p:nvSpPr>
            <p:cNvPr id="78" name="Rectangle: Rounded Corners 77">
              <a:extLst>
                <a:ext uri="{FF2B5EF4-FFF2-40B4-BE49-F238E27FC236}">
                  <a16:creationId xmlns:a16="http://schemas.microsoft.com/office/drawing/2014/main" id="{A5A4FF1F-3DF6-4D1E-38F3-7B93F85C3B02}"/>
                </a:ext>
                <a:ext uri="{C183D7F6-B498-43B3-948B-1728B52AA6E4}">
                  <adec:decorative xmlns:adec="http://schemas.microsoft.com/office/drawing/2017/decorative" val="0"/>
                </a:ext>
              </a:extLst>
            </p:cNvPr>
            <p:cNvSpPr/>
            <p:nvPr/>
          </p:nvSpPr>
          <p:spPr>
            <a:xfrm>
              <a:off x="6651532" y="122676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GB" sz="1800" b="1" dirty="0">
                <a:latin typeface="Arial" panose="020B0604020202020204" pitchFamily="34" charset="0"/>
                <a:cs typeface="Arial" panose="020B0604020202020204" pitchFamily="34" charset="0"/>
              </a:endParaRPr>
            </a:p>
          </p:txBody>
        </p:sp>
        <p:sp>
          <p:nvSpPr>
            <p:cNvPr id="81" name="Rectangle: Rounded Corners 80">
              <a:extLst>
                <a:ext uri="{FF2B5EF4-FFF2-40B4-BE49-F238E27FC236}">
                  <a16:creationId xmlns:a16="http://schemas.microsoft.com/office/drawing/2014/main" id="{BC014AAC-EDC1-058F-16DF-55F4533A7F92}"/>
                </a:ext>
                <a:ext uri="{C183D7F6-B498-43B3-948B-1728B52AA6E4}">
                  <adec:decorative xmlns:adec="http://schemas.microsoft.com/office/drawing/2017/decorative" val="0"/>
                </a:ext>
              </a:extLst>
            </p:cNvPr>
            <p:cNvSpPr/>
            <p:nvPr/>
          </p:nvSpPr>
          <p:spPr>
            <a:xfrm>
              <a:off x="6651532" y="212167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GB" sz="1800" b="1" dirty="0">
                <a:latin typeface="Arial" panose="020B0604020202020204" pitchFamily="34" charset="0"/>
                <a:cs typeface="Arial" panose="020B0604020202020204" pitchFamily="34" charset="0"/>
              </a:endParaRPr>
            </a:p>
          </p:txBody>
        </p:sp>
        <p:sp>
          <p:nvSpPr>
            <p:cNvPr id="84" name="Rectangle: Rounded Corners 83">
              <a:extLst>
                <a:ext uri="{FF2B5EF4-FFF2-40B4-BE49-F238E27FC236}">
                  <a16:creationId xmlns:a16="http://schemas.microsoft.com/office/drawing/2014/main" id="{975BE74E-555A-4D33-E0DC-683545D18619}"/>
                </a:ext>
                <a:ext uri="{C183D7F6-B498-43B3-948B-1728B52AA6E4}">
                  <adec:decorative xmlns:adec="http://schemas.microsoft.com/office/drawing/2017/decorative" val="0"/>
                </a:ext>
              </a:extLst>
            </p:cNvPr>
            <p:cNvSpPr/>
            <p:nvPr/>
          </p:nvSpPr>
          <p:spPr>
            <a:xfrm>
              <a:off x="6651532" y="301658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GB" sz="1800" b="1" dirty="0">
                <a:latin typeface="Arial" panose="020B0604020202020204" pitchFamily="34" charset="0"/>
                <a:cs typeface="Arial" panose="020B0604020202020204" pitchFamily="34" charset="0"/>
              </a:endParaRPr>
            </a:p>
          </p:txBody>
        </p:sp>
        <p:sp>
          <p:nvSpPr>
            <p:cNvPr id="87" name="Rectangle: Rounded Corners 86">
              <a:extLst>
                <a:ext uri="{FF2B5EF4-FFF2-40B4-BE49-F238E27FC236}">
                  <a16:creationId xmlns:a16="http://schemas.microsoft.com/office/drawing/2014/main" id="{F4D8E2EE-D380-61FD-56D0-C4485E865550}"/>
                </a:ext>
                <a:ext uri="{C183D7F6-B498-43B3-948B-1728B52AA6E4}">
                  <adec:decorative xmlns:adec="http://schemas.microsoft.com/office/drawing/2017/decorative" val="0"/>
                </a:ext>
              </a:extLst>
            </p:cNvPr>
            <p:cNvSpPr/>
            <p:nvPr/>
          </p:nvSpPr>
          <p:spPr>
            <a:xfrm>
              <a:off x="6651532" y="391149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GB" sz="1800" b="1" dirty="0">
                <a:latin typeface="Arial" panose="020B0604020202020204" pitchFamily="34" charset="0"/>
                <a:cs typeface="Arial" panose="020B0604020202020204" pitchFamily="34" charset="0"/>
              </a:endParaRPr>
            </a:p>
          </p:txBody>
        </p:sp>
        <p:sp>
          <p:nvSpPr>
            <p:cNvPr id="90" name="Rectangle: Rounded Corners 89">
              <a:extLst>
                <a:ext uri="{FF2B5EF4-FFF2-40B4-BE49-F238E27FC236}">
                  <a16:creationId xmlns:a16="http://schemas.microsoft.com/office/drawing/2014/main" id="{202A3C7E-AE92-64AB-1FC2-D853EA1C78C2}"/>
                </a:ext>
                <a:ext uri="{C183D7F6-B498-43B3-948B-1728B52AA6E4}">
                  <adec:decorative xmlns:adec="http://schemas.microsoft.com/office/drawing/2017/decorative" val="0"/>
                </a:ext>
              </a:extLst>
            </p:cNvPr>
            <p:cNvSpPr/>
            <p:nvPr/>
          </p:nvSpPr>
          <p:spPr>
            <a:xfrm>
              <a:off x="6651532" y="4806406"/>
              <a:ext cx="3634328" cy="7293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GB" sz="1800" b="1" dirty="0">
                <a:latin typeface="Arial" panose="020B0604020202020204" pitchFamily="34" charset="0"/>
                <a:cs typeface="Arial" panose="020B0604020202020204" pitchFamily="34" charset="0"/>
              </a:endParaRPr>
            </a:p>
          </p:txBody>
        </p:sp>
      </p:gr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529800" y="115945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6" action="ppaction://hlinksldjump">
                  <a:extLst>
                    <a:ext uri="{A12FA001-AC4F-418D-AE19-62706E023703}">
                      <ahyp:hlinkClr xmlns:ahyp="http://schemas.microsoft.com/office/drawing/2018/hyperlinkcolor" val="tx"/>
                    </a:ext>
                  </a:extLst>
                </a:hlinkClick>
              </a:rPr>
              <a:t>1.1</a:t>
            </a:r>
            <a:endParaRPr lang="en-AU" sz="1600" b="1" dirty="0">
              <a:solidFill>
                <a:schemeClr val="bg1"/>
              </a:solidFill>
              <a:latin typeface="Arial"/>
              <a:cs typeface="Arial"/>
            </a:endParaRPr>
          </a:p>
        </p:txBody>
      </p:sp>
      <p:sp>
        <p:nvSpPr>
          <p:cNvPr id="99" name="TextBox 25">
            <a:extLst>
              <a:ext uri="{FF2B5EF4-FFF2-40B4-BE49-F238E27FC236}">
                <a16:creationId xmlns:a16="http://schemas.microsoft.com/office/drawing/2014/main" id="{6EF661D9-5532-10B3-B909-D5492EEC8E9E}"/>
              </a:ext>
            </a:extLst>
          </p:cNvPr>
          <p:cNvSpPr txBox="1"/>
          <p:nvPr/>
        </p:nvSpPr>
        <p:spPr>
          <a:xfrm>
            <a:off x="2573402" y="1437777"/>
            <a:ext cx="3323272" cy="246221"/>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600" b="1" dirty="0">
                <a:latin typeface="Arial" panose="020B0604020202020204" pitchFamily="34" charset="0"/>
                <a:cs typeface="Arial" panose="020B0604020202020204" pitchFamily="34" charset="0"/>
                <a:hlinkClick r:id="rId5" action="ppaction://hlinksldjump"/>
              </a:rPr>
              <a:t>Scientific questions</a:t>
            </a:r>
            <a:endParaRPr lang="en-GB" sz="1600" b="1" dirty="0">
              <a:latin typeface="Arial" panose="020B0604020202020204" pitchFamily="34" charset="0"/>
              <a:cs typeface="Arial" panose="020B0604020202020204" pitchFamily="34" charset="0"/>
            </a:endParaRPr>
          </a:p>
        </p:txBody>
      </p:sp>
      <p:sp>
        <p:nvSpPr>
          <p:cNvPr id="18" name="Oval 17">
            <a:hlinkClick r:id="rId5" action="ppaction://hlinksldjump"/>
            <a:extLst>
              <a:ext uri="{FF2B5EF4-FFF2-40B4-BE49-F238E27FC236}">
                <a16:creationId xmlns:a16="http://schemas.microsoft.com/office/drawing/2014/main" id="{3B5FD317-A88D-0CCD-B70E-BBE769208D3E}"/>
              </a:ext>
            </a:extLst>
          </p:cNvPr>
          <p:cNvSpPr/>
          <p:nvPr/>
        </p:nvSpPr>
        <p:spPr>
          <a:xfrm>
            <a:off x="1529800" y="205436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7" action="ppaction://hlinksldjump">
                  <a:extLst>
                    <a:ext uri="{A12FA001-AC4F-418D-AE19-62706E023703}">
                      <ahyp:hlinkClr xmlns:ahyp="http://schemas.microsoft.com/office/drawing/2018/hyperlinkcolor" val="tx"/>
                    </a:ext>
                  </a:extLst>
                </a:hlinkClick>
              </a:rPr>
              <a:t>1.2</a:t>
            </a:r>
            <a:endParaRPr lang="en-AU" sz="1600" b="1" dirty="0">
              <a:solidFill>
                <a:schemeClr val="bg1"/>
              </a:solidFill>
              <a:cs typeface="Arial"/>
            </a:endParaRPr>
          </a:p>
        </p:txBody>
      </p:sp>
      <p:sp>
        <p:nvSpPr>
          <p:cNvPr id="100" name="TextBox 25">
            <a:extLst>
              <a:ext uri="{FF2B5EF4-FFF2-40B4-BE49-F238E27FC236}">
                <a16:creationId xmlns:a16="http://schemas.microsoft.com/office/drawing/2014/main" id="{BA61E4A9-580E-1607-B113-C1439665D763}"/>
              </a:ext>
            </a:extLst>
          </p:cNvPr>
          <p:cNvSpPr txBox="1"/>
          <p:nvPr/>
        </p:nvSpPr>
        <p:spPr>
          <a:xfrm>
            <a:off x="2573402" y="2339910"/>
            <a:ext cx="3323272" cy="246221"/>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600" b="1" dirty="0">
                <a:latin typeface="Arial" panose="020B0604020202020204" pitchFamily="34" charset="0"/>
                <a:cs typeface="Arial" panose="020B0604020202020204" pitchFamily="34" charset="0"/>
                <a:hlinkClick r:id="rId8" action="ppaction://hlinksldjump"/>
              </a:rPr>
              <a:t>Analysing data</a:t>
            </a:r>
            <a:endParaRPr lang="en-GB" sz="1600" b="1" dirty="0">
              <a:latin typeface="Arial" panose="020B0604020202020204" pitchFamily="34" charset="0"/>
              <a:cs typeface="Arial" panose="020B0604020202020204" pitchFamily="34" charset="0"/>
            </a:endParaRPr>
          </a:p>
        </p:txBody>
      </p:sp>
      <p:sp>
        <p:nvSpPr>
          <p:cNvPr id="48" name="Oval 47">
            <a:hlinkClick r:id="rId5" action="ppaction://hlinksldjump"/>
            <a:extLst>
              <a:ext uri="{FF2B5EF4-FFF2-40B4-BE49-F238E27FC236}">
                <a16:creationId xmlns:a16="http://schemas.microsoft.com/office/drawing/2014/main" id="{7BEED642-A57E-A4B6-F7FD-CFFF449D2664}"/>
              </a:ext>
            </a:extLst>
          </p:cNvPr>
          <p:cNvSpPr/>
          <p:nvPr/>
        </p:nvSpPr>
        <p:spPr>
          <a:xfrm>
            <a:off x="1529800" y="294927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9" action="ppaction://hlinksldjump">
                  <a:extLst>
                    <a:ext uri="{A12FA001-AC4F-418D-AE19-62706E023703}">
                      <ahyp:hlinkClr xmlns:ahyp="http://schemas.microsoft.com/office/drawing/2018/hyperlinkcolor" val="tx"/>
                    </a:ext>
                  </a:extLst>
                </a:hlinkClick>
              </a:rPr>
              <a:t>1.3</a:t>
            </a:r>
            <a:endParaRPr lang="en-AU" sz="1600" b="1" dirty="0">
              <a:solidFill>
                <a:schemeClr val="bg1"/>
              </a:solidFill>
              <a:latin typeface="Arial"/>
              <a:cs typeface="Arial"/>
            </a:endParaRPr>
          </a:p>
        </p:txBody>
      </p:sp>
      <p:sp>
        <p:nvSpPr>
          <p:cNvPr id="101" name="TextBox 25">
            <a:extLst>
              <a:ext uri="{FF2B5EF4-FFF2-40B4-BE49-F238E27FC236}">
                <a16:creationId xmlns:a16="http://schemas.microsoft.com/office/drawing/2014/main" id="{5CE9336F-6785-5F5F-DFB4-B4D080864E8F}"/>
              </a:ext>
            </a:extLst>
          </p:cNvPr>
          <p:cNvSpPr txBox="1"/>
          <p:nvPr/>
        </p:nvSpPr>
        <p:spPr>
          <a:xfrm>
            <a:off x="2573402" y="3144507"/>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0" action="ppaction://hlinksldjump"/>
              </a:rPr>
              <a:t>Analysing primary data</a:t>
            </a:r>
            <a:endParaRPr lang="en-GB" sz="1600" b="1" dirty="0">
              <a:latin typeface="Arial" panose="020B0604020202020204" pitchFamily="34" charset="0"/>
              <a:cs typeface="Arial" panose="020B0604020202020204" pitchFamily="34" charset="0"/>
            </a:endParaRPr>
          </a:p>
        </p:txBody>
      </p:sp>
      <p:sp>
        <p:nvSpPr>
          <p:cNvPr id="51" name="Oval 50">
            <a:hlinkClick r:id="rId5" action="ppaction://hlinksldjump"/>
            <a:extLst>
              <a:ext uri="{FF2B5EF4-FFF2-40B4-BE49-F238E27FC236}">
                <a16:creationId xmlns:a16="http://schemas.microsoft.com/office/drawing/2014/main" id="{7142F172-4102-6A45-155F-8E71011A8693}"/>
              </a:ext>
            </a:extLst>
          </p:cNvPr>
          <p:cNvSpPr/>
          <p:nvPr/>
        </p:nvSpPr>
        <p:spPr>
          <a:xfrm>
            <a:off x="1529800" y="384418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11" action="ppaction://hlinksldjump">
                  <a:extLst>
                    <a:ext uri="{A12FA001-AC4F-418D-AE19-62706E023703}">
                      <ahyp:hlinkClr xmlns:ahyp="http://schemas.microsoft.com/office/drawing/2018/hyperlinkcolor" val="tx"/>
                    </a:ext>
                  </a:extLst>
                </a:hlinkClick>
              </a:rPr>
              <a:t>1.4</a:t>
            </a:r>
            <a:endParaRPr lang="en-AU" sz="1600" b="1" dirty="0">
              <a:solidFill>
                <a:schemeClr val="bg1"/>
              </a:solidFill>
              <a:latin typeface="Arial"/>
              <a:cs typeface="Arial"/>
            </a:endParaRPr>
          </a:p>
        </p:txBody>
      </p:sp>
      <p:sp>
        <p:nvSpPr>
          <p:cNvPr id="97" name="TextBox 25">
            <a:extLst>
              <a:ext uri="{FF2B5EF4-FFF2-40B4-BE49-F238E27FC236}">
                <a16:creationId xmlns:a16="http://schemas.microsoft.com/office/drawing/2014/main" id="{40146E01-F36E-6C21-777D-5397B15420A0}"/>
              </a:ext>
            </a:extLst>
          </p:cNvPr>
          <p:cNvSpPr txBox="1"/>
          <p:nvPr/>
        </p:nvSpPr>
        <p:spPr>
          <a:xfrm>
            <a:off x="2573402" y="4075328"/>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2" action="ppaction://hlinksldjump"/>
              </a:rPr>
              <a:t>Generating and using data</a:t>
            </a:r>
            <a:endParaRPr lang="en-GB" sz="1600" b="1" dirty="0">
              <a:latin typeface="Arial" panose="020B0604020202020204" pitchFamily="34" charset="0"/>
              <a:cs typeface="Arial" panose="020B0604020202020204" pitchFamily="34" charset="0"/>
            </a:endParaRPr>
          </a:p>
        </p:txBody>
      </p:sp>
      <p:sp>
        <p:nvSpPr>
          <p:cNvPr id="54" name="Oval 53">
            <a:hlinkClick r:id="rId5" action="ppaction://hlinksldjump"/>
            <a:extLst>
              <a:ext uri="{FF2B5EF4-FFF2-40B4-BE49-F238E27FC236}">
                <a16:creationId xmlns:a16="http://schemas.microsoft.com/office/drawing/2014/main" id="{E9E4B106-5C15-E313-257D-B9ED1A2C88F9}"/>
              </a:ext>
            </a:extLst>
          </p:cNvPr>
          <p:cNvSpPr/>
          <p:nvPr/>
        </p:nvSpPr>
        <p:spPr>
          <a:xfrm>
            <a:off x="1529800" y="473909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13" action="ppaction://hlinksldjump">
                  <a:extLst>
                    <a:ext uri="{A12FA001-AC4F-418D-AE19-62706E023703}">
                      <ahyp:hlinkClr xmlns:ahyp="http://schemas.microsoft.com/office/drawing/2018/hyperlinkcolor" val="tx"/>
                    </a:ext>
                  </a:extLst>
                </a:hlinkClick>
              </a:rPr>
              <a:t>1.5</a:t>
            </a:r>
            <a:endParaRPr lang="en-AU" sz="1600" b="1" dirty="0">
              <a:solidFill>
                <a:schemeClr val="bg1"/>
              </a:solidFill>
              <a:latin typeface="Arial"/>
              <a:cs typeface="Arial"/>
            </a:endParaRPr>
          </a:p>
        </p:txBody>
      </p:sp>
      <p:sp>
        <p:nvSpPr>
          <p:cNvPr id="98" name="TextBox 25">
            <a:extLst>
              <a:ext uri="{FF2B5EF4-FFF2-40B4-BE49-F238E27FC236}">
                <a16:creationId xmlns:a16="http://schemas.microsoft.com/office/drawing/2014/main" id="{1ECB0FF8-E7DE-2F14-0536-2BAEFE68B3F4}"/>
              </a:ext>
            </a:extLst>
          </p:cNvPr>
          <p:cNvSpPr txBox="1"/>
          <p:nvPr/>
        </p:nvSpPr>
        <p:spPr>
          <a:xfrm>
            <a:off x="2573402" y="4924870"/>
            <a:ext cx="3323272" cy="492443"/>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600" b="1" dirty="0">
                <a:latin typeface="Arial" panose="020B0604020202020204" pitchFamily="34" charset="0"/>
                <a:cs typeface="Arial" panose="020B0604020202020204" pitchFamily="34" charset="0"/>
                <a:hlinkClick r:id="rId14" action="ppaction://hlinksldjump"/>
              </a:rPr>
              <a:t>Creating a scientific poster –  depth study</a:t>
            </a:r>
            <a:endParaRPr lang="en-GB" sz="1600" b="1" dirty="0">
              <a:latin typeface="Arial" panose="020B0604020202020204" pitchFamily="34" charset="0"/>
              <a:cs typeface="Arial" panose="020B0604020202020204" pitchFamily="34" charset="0"/>
            </a:endParaRPr>
          </a:p>
        </p:txBody>
      </p:sp>
      <p:sp>
        <p:nvSpPr>
          <p:cNvPr id="57" name="Oval 56">
            <a:hlinkClick r:id="rId5" action="ppaction://hlinksldjump"/>
            <a:extLst>
              <a:ext uri="{FF2B5EF4-FFF2-40B4-BE49-F238E27FC236}">
                <a16:creationId xmlns:a16="http://schemas.microsoft.com/office/drawing/2014/main" id="{54EA3397-DE9F-5D74-9086-2BB899A4011F}"/>
              </a:ext>
            </a:extLst>
          </p:cNvPr>
          <p:cNvSpPr/>
          <p:nvPr/>
        </p:nvSpPr>
        <p:spPr>
          <a:xfrm>
            <a:off x="1529800" y="563400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15" action="ppaction://hlinksldjump">
                  <a:extLst>
                    <a:ext uri="{A12FA001-AC4F-418D-AE19-62706E023703}">
                      <ahyp:hlinkClr xmlns:ahyp="http://schemas.microsoft.com/office/drawing/2018/hyperlinkcolor" val="tx"/>
                    </a:ext>
                  </a:extLst>
                </a:hlinkClick>
              </a:rPr>
              <a:t>1.6</a:t>
            </a:r>
            <a:endParaRPr lang="en-AU" sz="1600" b="1" dirty="0">
              <a:solidFill>
                <a:schemeClr val="bg1"/>
              </a:solidFill>
              <a:latin typeface="Arial"/>
              <a:cs typeface="Arial"/>
            </a:endParaRPr>
          </a:p>
        </p:txBody>
      </p:sp>
      <p:sp>
        <p:nvSpPr>
          <p:cNvPr id="102" name="TextBox 25">
            <a:extLst>
              <a:ext uri="{FF2B5EF4-FFF2-40B4-BE49-F238E27FC236}">
                <a16:creationId xmlns:a16="http://schemas.microsoft.com/office/drawing/2014/main" id="{5A287246-BB57-92B2-4EC7-F01E80420A40}"/>
              </a:ext>
            </a:extLst>
          </p:cNvPr>
          <p:cNvSpPr txBox="1"/>
          <p:nvPr/>
        </p:nvSpPr>
        <p:spPr>
          <a:xfrm>
            <a:off x="2584558" y="5869866"/>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6" action="ppaction://hlinksldjump"/>
              </a:rPr>
              <a:t>Your digital footprint</a:t>
            </a:r>
            <a:endParaRPr lang="en-GB" sz="1600" b="1" dirty="0">
              <a:latin typeface="Arial" panose="020B0604020202020204" pitchFamily="34" charset="0"/>
              <a:cs typeface="Arial" panose="020B0604020202020204" pitchFamily="34" charset="0"/>
            </a:endParaRPr>
          </a:p>
        </p:txBody>
      </p:sp>
      <p:sp>
        <p:nvSpPr>
          <p:cNvPr id="76" name="Rectangle: Rounded Corners 75">
            <a:hlinkClick r:id="rId3" action="ppaction://hlinksldjump"/>
            <a:extLst>
              <a:ext uri="{FF2B5EF4-FFF2-40B4-BE49-F238E27FC236}">
                <a16:creationId xmlns:a16="http://schemas.microsoft.com/office/drawing/2014/main" id="{992BDC94-3ACF-93F9-27A1-37CBC4EB8209}"/>
              </a:ext>
            </a:extLst>
          </p:cNvPr>
          <p:cNvSpPr/>
          <p:nvPr/>
        </p:nvSpPr>
        <p:spPr>
          <a:xfrm>
            <a:off x="9421860" y="515627"/>
            <a:ext cx="864000" cy="545602"/>
          </a:xfrm>
          <a:prstGeom prst="round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17" action="ppaction://hlinksldjump">
                  <a:extLst>
                    <a:ext uri="{A12FA001-AC4F-418D-AE19-62706E023703}">
                      <ahyp:hlinkClr xmlns:ahyp="http://schemas.microsoft.com/office/drawing/2018/hyperlinkcolor" val="tx"/>
                    </a:ext>
                  </a:extLst>
                </a:hlinkClick>
              </a:rPr>
              <a:t>TRB 2</a:t>
            </a:r>
            <a:endParaRPr lang="en-AU" sz="1600" b="1" dirty="0">
              <a:solidFill>
                <a:schemeClr val="bg1"/>
              </a:solidFill>
              <a:latin typeface="Arial" panose="020B0604020202020204" pitchFamily="34" charset="0"/>
              <a:cs typeface="Arial" panose="020B0604020202020204" pitchFamily="34" charset="0"/>
            </a:endParaRPr>
          </a:p>
        </p:txBody>
      </p:sp>
      <p:sp>
        <p:nvSpPr>
          <p:cNvPr id="79" name="Oval 78">
            <a:hlinkClick r:id="rId5" action="ppaction://hlinksldjump"/>
            <a:extLst>
              <a:ext uri="{FF2B5EF4-FFF2-40B4-BE49-F238E27FC236}">
                <a16:creationId xmlns:a16="http://schemas.microsoft.com/office/drawing/2014/main" id="{195D2A1F-E082-E26F-9505-C6E766A19AC3}"/>
              </a:ext>
            </a:extLst>
          </p:cNvPr>
          <p:cNvSpPr/>
          <p:nvPr/>
        </p:nvSpPr>
        <p:spPr>
          <a:xfrm>
            <a:off x="6096000" y="115945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18" action="ppaction://hlinksldjump">
                  <a:extLst>
                    <a:ext uri="{A12FA001-AC4F-418D-AE19-62706E023703}">
                      <ahyp:hlinkClr xmlns:ahyp="http://schemas.microsoft.com/office/drawing/2018/hyperlinkcolor" val="tx"/>
                    </a:ext>
                  </a:extLst>
                </a:hlinkClick>
              </a:rPr>
              <a:t>2.1</a:t>
            </a:r>
            <a:endParaRPr lang="en-AU" sz="1600" b="1" dirty="0">
              <a:solidFill>
                <a:schemeClr val="bg1"/>
              </a:solidFill>
              <a:latin typeface="Arial"/>
              <a:cs typeface="Arial"/>
            </a:endParaRPr>
          </a:p>
        </p:txBody>
      </p:sp>
      <p:sp>
        <p:nvSpPr>
          <p:cNvPr id="103" name="TextBox 25">
            <a:hlinkClick r:id="rId19" action="ppaction://hlinksldjump"/>
            <a:extLst>
              <a:ext uri="{FF2B5EF4-FFF2-40B4-BE49-F238E27FC236}">
                <a16:creationId xmlns:a16="http://schemas.microsoft.com/office/drawing/2014/main" id="{7B86B891-BF81-0E0F-6DED-96BC3EE2F164}"/>
              </a:ext>
            </a:extLst>
          </p:cNvPr>
          <p:cNvSpPr txBox="1"/>
          <p:nvPr/>
        </p:nvSpPr>
        <p:spPr>
          <a:xfrm>
            <a:off x="7159326" y="1411347"/>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9" action="ppaction://hlinksldjump"/>
              </a:rPr>
              <a:t>Scientific inquiries</a:t>
            </a:r>
            <a:endParaRPr lang="en-GB" sz="1600" b="1" dirty="0">
              <a:latin typeface="Arial" panose="020B0604020202020204" pitchFamily="34" charset="0"/>
              <a:cs typeface="Arial" panose="020B0604020202020204" pitchFamily="34" charset="0"/>
            </a:endParaRPr>
          </a:p>
        </p:txBody>
      </p:sp>
      <p:sp>
        <p:nvSpPr>
          <p:cNvPr id="82" name="Oval 81">
            <a:hlinkClick r:id="rId5" action="ppaction://hlinksldjump"/>
            <a:extLst>
              <a:ext uri="{FF2B5EF4-FFF2-40B4-BE49-F238E27FC236}">
                <a16:creationId xmlns:a16="http://schemas.microsoft.com/office/drawing/2014/main" id="{ADB50CD2-0A7B-342F-C7F3-F788579A74F1}"/>
              </a:ext>
            </a:extLst>
          </p:cNvPr>
          <p:cNvSpPr/>
          <p:nvPr/>
        </p:nvSpPr>
        <p:spPr>
          <a:xfrm>
            <a:off x="6096000" y="205436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20" action="ppaction://hlinksldjump">
                  <a:extLst>
                    <a:ext uri="{A12FA001-AC4F-418D-AE19-62706E023703}">
                      <ahyp:hlinkClr xmlns:ahyp="http://schemas.microsoft.com/office/drawing/2018/hyperlinkcolor" val="tx"/>
                    </a:ext>
                  </a:extLst>
                </a:hlinkClick>
              </a:rPr>
              <a:t>2.2</a:t>
            </a:r>
            <a:endParaRPr lang="en-AU" sz="1600" b="1" dirty="0">
              <a:solidFill>
                <a:schemeClr val="bg1"/>
              </a:solidFill>
              <a:latin typeface="Arial"/>
              <a:cs typeface="Arial"/>
            </a:endParaRPr>
          </a:p>
        </p:txBody>
      </p:sp>
      <p:sp>
        <p:nvSpPr>
          <p:cNvPr id="104" name="TextBox 25">
            <a:extLst>
              <a:ext uri="{FF2B5EF4-FFF2-40B4-BE49-F238E27FC236}">
                <a16:creationId xmlns:a16="http://schemas.microsoft.com/office/drawing/2014/main" id="{32255DF0-C72E-0105-6323-09D94D12B18E}"/>
              </a:ext>
            </a:extLst>
          </p:cNvPr>
          <p:cNvSpPr txBox="1"/>
          <p:nvPr/>
        </p:nvSpPr>
        <p:spPr>
          <a:xfrm>
            <a:off x="7159326" y="2304469"/>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21" action="ppaction://hlinksldjump"/>
              </a:rPr>
              <a:t>Scientific models</a:t>
            </a:r>
            <a:endParaRPr lang="en-GB" sz="1600" b="1" dirty="0">
              <a:latin typeface="Arial" panose="020B0604020202020204" pitchFamily="34" charset="0"/>
              <a:cs typeface="Arial" panose="020B0604020202020204" pitchFamily="34" charset="0"/>
            </a:endParaRPr>
          </a:p>
        </p:txBody>
      </p:sp>
      <p:sp>
        <p:nvSpPr>
          <p:cNvPr id="85" name="Oval 84">
            <a:hlinkClick r:id="rId5" action="ppaction://hlinksldjump"/>
            <a:extLst>
              <a:ext uri="{FF2B5EF4-FFF2-40B4-BE49-F238E27FC236}">
                <a16:creationId xmlns:a16="http://schemas.microsoft.com/office/drawing/2014/main" id="{8632420E-2D2F-7358-627D-E1C6A94EDB45}"/>
              </a:ext>
            </a:extLst>
          </p:cNvPr>
          <p:cNvSpPr/>
          <p:nvPr/>
        </p:nvSpPr>
        <p:spPr>
          <a:xfrm>
            <a:off x="6096000" y="294927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22" action="ppaction://hlinksldjump">
                  <a:extLst>
                    <a:ext uri="{A12FA001-AC4F-418D-AE19-62706E023703}">
                      <ahyp:hlinkClr xmlns:ahyp="http://schemas.microsoft.com/office/drawing/2018/hyperlinkcolor" val="tx"/>
                    </a:ext>
                  </a:extLst>
                </a:hlinkClick>
              </a:rPr>
              <a:t>2.3</a:t>
            </a:r>
            <a:endParaRPr lang="en-AU" sz="1600" b="1" dirty="0">
              <a:solidFill>
                <a:schemeClr val="bg1"/>
              </a:solidFill>
              <a:latin typeface="Arial"/>
              <a:cs typeface="Arial"/>
            </a:endParaRPr>
          </a:p>
        </p:txBody>
      </p:sp>
      <p:sp>
        <p:nvSpPr>
          <p:cNvPr id="105" name="TextBox 25">
            <a:extLst>
              <a:ext uri="{FF2B5EF4-FFF2-40B4-BE49-F238E27FC236}">
                <a16:creationId xmlns:a16="http://schemas.microsoft.com/office/drawing/2014/main" id="{7B19F8F7-67A0-5177-AD31-430AFF07ADDB}"/>
              </a:ext>
            </a:extLst>
          </p:cNvPr>
          <p:cNvSpPr txBox="1"/>
          <p:nvPr/>
        </p:nvSpPr>
        <p:spPr>
          <a:xfrm>
            <a:off x="7159326" y="3197591"/>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23" action="ppaction://hlinksldjump"/>
              </a:rPr>
              <a:t>Analysing models</a:t>
            </a:r>
            <a:endParaRPr lang="en-GB" sz="1600" b="1">
              <a:latin typeface="Arial" panose="020B0604020202020204" pitchFamily="34" charset="0"/>
              <a:cs typeface="Arial" panose="020B0604020202020204" pitchFamily="34" charset="0"/>
            </a:endParaRPr>
          </a:p>
        </p:txBody>
      </p:sp>
      <p:sp>
        <p:nvSpPr>
          <p:cNvPr id="88" name="Oval 87">
            <a:hlinkClick r:id="rId5" action="ppaction://hlinksldjump"/>
            <a:extLst>
              <a:ext uri="{FF2B5EF4-FFF2-40B4-BE49-F238E27FC236}">
                <a16:creationId xmlns:a16="http://schemas.microsoft.com/office/drawing/2014/main" id="{B7AD3782-EDBA-B0A0-E608-1F74E0CE5169}"/>
              </a:ext>
            </a:extLst>
          </p:cNvPr>
          <p:cNvSpPr/>
          <p:nvPr/>
        </p:nvSpPr>
        <p:spPr>
          <a:xfrm>
            <a:off x="6096000" y="384418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24" action="ppaction://hlinksldjump">
                  <a:extLst>
                    <a:ext uri="{A12FA001-AC4F-418D-AE19-62706E023703}">
                      <ahyp:hlinkClr xmlns:ahyp="http://schemas.microsoft.com/office/drawing/2018/hyperlinkcolor" val="tx"/>
                    </a:ext>
                  </a:extLst>
                </a:hlinkClick>
              </a:rPr>
              <a:t>2.4</a:t>
            </a:r>
            <a:endParaRPr lang="en-AU" sz="1600" b="1" dirty="0">
              <a:solidFill>
                <a:schemeClr val="bg1"/>
              </a:solidFill>
              <a:latin typeface="Arial"/>
              <a:cs typeface="Arial"/>
            </a:endParaRPr>
          </a:p>
        </p:txBody>
      </p:sp>
      <p:sp>
        <p:nvSpPr>
          <p:cNvPr id="106" name="TextBox 25">
            <a:extLst>
              <a:ext uri="{FF2B5EF4-FFF2-40B4-BE49-F238E27FC236}">
                <a16:creationId xmlns:a16="http://schemas.microsoft.com/office/drawing/2014/main" id="{D24943C9-C799-A0BA-017A-4E19E803112A}"/>
              </a:ext>
            </a:extLst>
          </p:cNvPr>
          <p:cNvSpPr txBox="1"/>
          <p:nvPr/>
        </p:nvSpPr>
        <p:spPr>
          <a:xfrm>
            <a:off x="7159326" y="4090713"/>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25" action="ppaction://hlinksldjump"/>
              </a:rPr>
              <a:t>Applications of models</a:t>
            </a:r>
            <a:endParaRPr lang="en-GB" sz="1600" b="1" dirty="0">
              <a:latin typeface="Arial" panose="020B0604020202020204" pitchFamily="34" charset="0"/>
              <a:cs typeface="Arial" panose="020B0604020202020204" pitchFamily="34" charset="0"/>
            </a:endParaRPr>
          </a:p>
        </p:txBody>
      </p:sp>
      <p:sp>
        <p:nvSpPr>
          <p:cNvPr id="91" name="Oval 90">
            <a:hlinkClick r:id="rId5" action="ppaction://hlinksldjump"/>
            <a:extLst>
              <a:ext uri="{FF2B5EF4-FFF2-40B4-BE49-F238E27FC236}">
                <a16:creationId xmlns:a16="http://schemas.microsoft.com/office/drawing/2014/main" id="{6DB96E3F-0E82-509D-7D4C-1041E3C9B71F}"/>
              </a:ext>
            </a:extLst>
          </p:cNvPr>
          <p:cNvSpPr/>
          <p:nvPr/>
        </p:nvSpPr>
        <p:spPr>
          <a:xfrm>
            <a:off x="6096000" y="473909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26" action="ppaction://hlinksldjump">
                  <a:extLst>
                    <a:ext uri="{A12FA001-AC4F-418D-AE19-62706E023703}">
                      <ahyp:hlinkClr xmlns:ahyp="http://schemas.microsoft.com/office/drawing/2018/hyperlinkcolor" val="tx"/>
                    </a:ext>
                  </a:extLst>
                </a:hlinkClick>
              </a:rPr>
              <a:t>2.5</a:t>
            </a:r>
            <a:endParaRPr lang="en-AU" sz="1600" b="1" dirty="0">
              <a:solidFill>
                <a:schemeClr val="bg1"/>
              </a:solidFill>
              <a:latin typeface="Arial"/>
              <a:cs typeface="Arial"/>
            </a:endParaRPr>
          </a:p>
        </p:txBody>
      </p:sp>
      <p:sp>
        <p:nvSpPr>
          <p:cNvPr id="107" name="TextBox 25">
            <a:hlinkClick r:id="rId5" action="ppaction://hlinksldjump"/>
            <a:extLst>
              <a:ext uri="{FF2B5EF4-FFF2-40B4-BE49-F238E27FC236}">
                <a16:creationId xmlns:a16="http://schemas.microsoft.com/office/drawing/2014/main" id="{FE9D6429-0A8F-392B-7227-C9BC9370E24A}"/>
              </a:ext>
            </a:extLst>
          </p:cNvPr>
          <p:cNvSpPr txBox="1"/>
          <p:nvPr/>
        </p:nvSpPr>
        <p:spPr>
          <a:xfrm>
            <a:off x="7159326" y="4983837"/>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27" action="ppaction://hlinksldjump"/>
              </a:rPr>
              <a:t>Making models</a:t>
            </a:r>
            <a:endParaRPr lang="en-GB" sz="1600"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1.3 Analysing primary data</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114773775"/>
              </p:ext>
            </p:extLst>
          </p:nvPr>
        </p:nvGraphicFramePr>
        <p:xfrm>
          <a:off x="287170" y="1763138"/>
          <a:ext cx="11478649" cy="4581018"/>
        </p:xfrm>
        <a:graphic>
          <a:graphicData uri="http://schemas.openxmlformats.org/drawingml/2006/table">
            <a:tbl>
              <a:tblPr firstRow="1">
                <a:tableStyleId>{B301B821-A1FF-4177-AEE7-76D212191A09}</a:tableStyleId>
              </a:tblPr>
              <a:tblGrid>
                <a:gridCol w="4846256">
                  <a:extLst>
                    <a:ext uri="{9D8B030D-6E8A-4147-A177-3AD203B41FA5}">
                      <a16:colId xmlns:a16="http://schemas.microsoft.com/office/drawing/2014/main" val="3623447875"/>
                    </a:ext>
                  </a:extLst>
                </a:gridCol>
                <a:gridCol w="6632393">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to use data to make predications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compare observed results against my initial predictions</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use evidence from data to support or modify my scientific explanations</a:t>
                      </a:r>
                    </a:p>
                    <a:p>
                      <a:pPr marL="285750" indent="-285750">
                        <a:lnSpc>
                          <a:spcPct val="150000"/>
                        </a:lnSpc>
                        <a:buFont typeface="Arial" panose="020B0604020202020204" pitchFamily="34" charset="0"/>
                        <a:buChar char="•"/>
                      </a:pP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to use data to identify patterns and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identify patterns or relationships within data sets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propose an inference based on the data I have collected</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evaluate the reliability and accuracy of firsthand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427140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C941-ED61-1654-209F-DC1EAE6B1B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0F4FA5-F5B8-6529-DC3C-3C72494BF218}"/>
              </a:ext>
            </a:extLst>
          </p:cNvPr>
          <p:cNvSpPr>
            <a:spLocks noGrp="1"/>
          </p:cNvSpPr>
          <p:nvPr>
            <p:ph type="title"/>
          </p:nvPr>
        </p:nvSpPr>
        <p:spPr/>
        <p:txBody>
          <a:bodyPr/>
          <a:lstStyle/>
          <a:p>
            <a:r>
              <a:rPr lang="en-GB"/>
              <a:t>1.3 Arm length ratio</a:t>
            </a:r>
            <a:endParaRPr lang="en-AU"/>
          </a:p>
        </p:txBody>
      </p:sp>
      <p:pic>
        <p:nvPicPr>
          <p:cNvPr id="6" name="Picture 5" descr="Photo of an arm. Length of forearm labelled A and distance from wrist to finger tip labelled B">
            <a:extLst>
              <a:ext uri="{FF2B5EF4-FFF2-40B4-BE49-F238E27FC236}">
                <a16:creationId xmlns:a16="http://schemas.microsoft.com/office/drawing/2014/main" id="{2824AA31-E6F9-FEA0-C562-F755ACDEE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79" y="1241956"/>
            <a:ext cx="8139953" cy="4937688"/>
          </a:xfrm>
          <a:prstGeom prst="rect">
            <a:avLst/>
          </a:prstGeom>
        </p:spPr>
      </p:pic>
      <p:sp>
        <p:nvSpPr>
          <p:cNvPr id="4" name="TextBox 3">
            <a:extLst>
              <a:ext uri="{FF2B5EF4-FFF2-40B4-BE49-F238E27FC236}">
                <a16:creationId xmlns:a16="http://schemas.microsoft.com/office/drawing/2014/main" id="{7626EADA-DAF4-2224-629F-4518202284CA}"/>
              </a:ext>
            </a:extLst>
          </p:cNvPr>
          <p:cNvSpPr txBox="1"/>
          <p:nvPr/>
        </p:nvSpPr>
        <p:spPr>
          <a:xfrm>
            <a:off x="710873" y="6215702"/>
            <a:ext cx="1976086" cy="282298"/>
          </a:xfrm>
          <a:prstGeom prst="rect">
            <a:avLst/>
          </a:prstGeom>
          <a:noFill/>
        </p:spPr>
        <p:txBody>
          <a:bodyPr wrap="square" lIns="0" tIns="0" rIns="0" bIns="0" rtlCol="0">
            <a:noAutofit/>
          </a:bodyPr>
          <a:lstStyle/>
          <a:p>
            <a:pPr algn="l"/>
            <a:r>
              <a:rPr lang="en-AU" sz="1800"/>
              <a:t>B = Wrist to tip of middle finger(cm)</a:t>
            </a:r>
          </a:p>
        </p:txBody>
      </p:sp>
      <p:sp>
        <p:nvSpPr>
          <p:cNvPr id="7" name="TextBox 6">
            <a:extLst>
              <a:ext uri="{FF2B5EF4-FFF2-40B4-BE49-F238E27FC236}">
                <a16:creationId xmlns:a16="http://schemas.microsoft.com/office/drawing/2014/main" id="{CE316B2B-F7F6-FC5E-4C28-2B0432404F42}"/>
              </a:ext>
            </a:extLst>
          </p:cNvPr>
          <p:cNvSpPr txBox="1"/>
          <p:nvPr/>
        </p:nvSpPr>
        <p:spPr>
          <a:xfrm>
            <a:off x="4046376" y="6215702"/>
            <a:ext cx="2410984" cy="282298"/>
          </a:xfrm>
          <a:prstGeom prst="rect">
            <a:avLst/>
          </a:prstGeom>
          <a:noFill/>
        </p:spPr>
        <p:txBody>
          <a:bodyPr wrap="square" lIns="0" tIns="0" rIns="0" bIns="0" rtlCol="0">
            <a:noAutofit/>
          </a:bodyPr>
          <a:lstStyle/>
          <a:p>
            <a:pPr algn="l"/>
            <a:r>
              <a:rPr lang="en-AU" sz="1800"/>
              <a:t>A = Elbow to wrist (cm)</a:t>
            </a:r>
          </a:p>
        </p:txBody>
      </p:sp>
      <p:sp>
        <p:nvSpPr>
          <p:cNvPr id="5" name="TextBox 4">
            <a:extLst>
              <a:ext uri="{FF2B5EF4-FFF2-40B4-BE49-F238E27FC236}">
                <a16:creationId xmlns:a16="http://schemas.microsoft.com/office/drawing/2014/main" id="{6D6EDD44-0891-7C0E-7912-3B9210FD64EF}"/>
              </a:ext>
            </a:extLst>
          </p:cNvPr>
          <p:cNvSpPr txBox="1"/>
          <p:nvPr/>
        </p:nvSpPr>
        <p:spPr>
          <a:xfrm>
            <a:off x="8917582" y="1241956"/>
            <a:ext cx="2805239" cy="3477875"/>
          </a:xfrm>
          <a:prstGeom prst="rect">
            <a:avLst/>
          </a:prstGeom>
          <a:noFill/>
        </p:spPr>
        <p:txBody>
          <a:bodyPr wrap="square">
            <a:spAutoFit/>
          </a:bodyPr>
          <a:lstStyle/>
          <a:p>
            <a:r>
              <a:rPr lang="en-AU" sz="2000" b="1">
                <a:effectLst/>
                <a:latin typeface="Arial" panose="020B0604020202020204" pitchFamily="34" charset="0"/>
                <a:ea typeface="Calibri" panose="020F0502020204030204" pitchFamily="34" charset="0"/>
              </a:rPr>
              <a:t>Ratio: </a:t>
            </a:r>
            <a:r>
              <a:rPr lang="en-AU" sz="2000">
                <a:effectLst/>
                <a:latin typeface="Arial" panose="020B0604020202020204" pitchFamily="34" charset="0"/>
                <a:ea typeface="Calibri" panose="020F0502020204030204" pitchFamily="34" charset="0"/>
              </a:rPr>
              <a:t>A ratio is a way of comparing two or more quantities to show how much of one quantity there is compared to another.</a:t>
            </a:r>
          </a:p>
          <a:p>
            <a:endParaRPr lang="en-AU" sz="2000">
              <a:latin typeface="Arial" panose="020B0604020202020204" pitchFamily="34" charset="0"/>
              <a:ea typeface="Calibri" panose="020F0502020204030204" pitchFamily="34" charset="0"/>
            </a:endParaRPr>
          </a:p>
          <a:p>
            <a:r>
              <a:rPr lang="en-AU" sz="2000">
                <a:latin typeface="Arial" panose="020B0604020202020204" pitchFamily="34" charset="0"/>
                <a:ea typeface="Calibri" panose="020F0502020204030204" pitchFamily="34" charset="0"/>
              </a:rPr>
              <a:t>In this case, you are looking at the ratio of quantity A compared to quantity B.</a:t>
            </a:r>
            <a:endParaRPr lang="en-AU" sz="2000"/>
          </a:p>
        </p:txBody>
      </p:sp>
      <p:sp>
        <p:nvSpPr>
          <p:cNvPr id="2" name="Slide Number Placeholder 1">
            <a:extLst>
              <a:ext uri="{FF2B5EF4-FFF2-40B4-BE49-F238E27FC236}">
                <a16:creationId xmlns:a16="http://schemas.microsoft.com/office/drawing/2014/main" id="{FB502199-487D-8EEB-6E8F-E3588CA16B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23176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52A706-DAFD-D114-569C-E731D7262FF5}"/>
              </a:ext>
            </a:extLst>
          </p:cNvPr>
          <p:cNvSpPr>
            <a:spLocks noGrp="1"/>
          </p:cNvSpPr>
          <p:nvPr>
            <p:ph type="title"/>
          </p:nvPr>
        </p:nvSpPr>
        <p:spPr/>
        <p:txBody>
          <a:bodyPr/>
          <a:lstStyle/>
          <a:p>
            <a:r>
              <a:rPr lang="en-GB"/>
              <a:t>1.3 Class histogram</a:t>
            </a:r>
            <a:endParaRPr lang="en-AU"/>
          </a:p>
        </p:txBody>
      </p:sp>
      <p:pic>
        <p:nvPicPr>
          <p:cNvPr id="7" name="Picture 6" descr="For teacher use only. A horizontal sequence of light pink boxes outlined in blue, each labelled with a numerical range. The ranges increase from left to right in intervals of 0.05, starting at 1.41–1.45 and ending at 1.96–2.00. The boxes are aligned in a single row beneath a thick dark blue horizontal bar, representing evenly spaced data intervals or class ranges, likely for a histogram or frequency table.">
            <a:extLst>
              <a:ext uri="{FF2B5EF4-FFF2-40B4-BE49-F238E27FC236}">
                <a16:creationId xmlns:a16="http://schemas.microsoft.com/office/drawing/2014/main" id="{E3F3417B-82D9-34F0-0900-162FB51F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51" y="5155903"/>
            <a:ext cx="11127897" cy="1219018"/>
          </a:xfrm>
          <a:prstGeom prst="rect">
            <a:avLst/>
          </a:prstGeom>
        </p:spPr>
      </p:pic>
      <p:sp>
        <p:nvSpPr>
          <p:cNvPr id="5" name="TextBox 4">
            <a:extLst>
              <a:ext uri="{FF2B5EF4-FFF2-40B4-BE49-F238E27FC236}">
                <a16:creationId xmlns:a16="http://schemas.microsoft.com/office/drawing/2014/main" id="{D147DD39-D55D-AF4F-EF02-9524BA513AEF}"/>
              </a:ext>
            </a:extLst>
          </p:cNvPr>
          <p:cNvSpPr txBox="1"/>
          <p:nvPr/>
        </p:nvSpPr>
        <p:spPr>
          <a:xfrm>
            <a:off x="5565190" y="6355460"/>
            <a:ext cx="720000" cy="321079"/>
          </a:xfrm>
          <a:prstGeom prst="rect">
            <a:avLst/>
          </a:prstGeom>
          <a:noFill/>
        </p:spPr>
        <p:txBody>
          <a:bodyPr wrap="square" lIns="0" tIns="0" rIns="0" bIns="0" rtlCol="0">
            <a:noAutofit/>
          </a:bodyPr>
          <a:lstStyle/>
          <a:p>
            <a:pPr algn="l"/>
            <a:r>
              <a:rPr lang="en-AU" sz="2000"/>
              <a:t>Ratio</a:t>
            </a:r>
          </a:p>
        </p:txBody>
      </p:sp>
      <p:sp>
        <p:nvSpPr>
          <p:cNvPr id="2" name="Slide Number Placeholder 1">
            <a:extLst>
              <a:ext uri="{FF2B5EF4-FFF2-40B4-BE49-F238E27FC236}">
                <a16:creationId xmlns:a16="http://schemas.microsoft.com/office/drawing/2014/main" id="{0579CEE0-6979-743F-46FD-3DECAFFE06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149450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4EE5-A7C9-4E22-F35B-1146B346D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DFA4A9-F497-0BAF-6D61-11A1492EA469}"/>
              </a:ext>
            </a:extLst>
          </p:cNvPr>
          <p:cNvSpPr>
            <a:spLocks noGrp="1"/>
          </p:cNvSpPr>
          <p:nvPr>
            <p:ph type="title"/>
          </p:nvPr>
        </p:nvSpPr>
        <p:spPr/>
        <p:txBody>
          <a:bodyPr/>
          <a:lstStyle/>
          <a:p>
            <a:r>
              <a:rPr lang="en-GB"/>
              <a:t>1.3 Golden ratio</a:t>
            </a:r>
            <a:endParaRPr lang="en-AU"/>
          </a:p>
        </p:txBody>
      </p:sp>
      <p:pic>
        <p:nvPicPr>
          <p:cNvPr id="9" name="Online Media 8" title="The Mind-Blowing Mathematics of Sunflowers - Instant Egghead #59">
            <a:hlinkClick r:id="" action="ppaction://media"/>
            <a:extLst>
              <a:ext uri="{FF2B5EF4-FFF2-40B4-BE49-F238E27FC236}">
                <a16:creationId xmlns:a16="http://schemas.microsoft.com/office/drawing/2014/main" id="{9F98FBC2-7310-3B45-DC1E-57870A64BA6D}"/>
              </a:ext>
            </a:extLst>
          </p:cNvPr>
          <p:cNvPicPr>
            <a:picLocks noRot="1" noChangeAspect="1"/>
          </p:cNvPicPr>
          <p:nvPr>
            <a:videoFile r:link="rId1"/>
          </p:nvPr>
        </p:nvPicPr>
        <p:blipFill>
          <a:blip r:embed="rId4"/>
          <a:srcRect t="7583" b="2441"/>
          <a:stretch>
            <a:fillRect/>
          </a:stretch>
        </p:blipFill>
        <p:spPr>
          <a:xfrm>
            <a:off x="2569029" y="1632857"/>
            <a:ext cx="7494721" cy="3810000"/>
          </a:xfrm>
          <a:prstGeom prst="rect">
            <a:avLst/>
          </a:prstGeom>
        </p:spPr>
      </p:pic>
      <p:sp>
        <p:nvSpPr>
          <p:cNvPr id="4" name="TextBox 3">
            <a:extLst>
              <a:ext uri="{FF2B5EF4-FFF2-40B4-BE49-F238E27FC236}">
                <a16:creationId xmlns:a16="http://schemas.microsoft.com/office/drawing/2014/main" id="{C808418E-F738-F3DD-9DFD-EB403FAB67BB}"/>
              </a:ext>
            </a:extLst>
          </p:cNvPr>
          <p:cNvSpPr txBox="1"/>
          <p:nvPr/>
        </p:nvSpPr>
        <p:spPr>
          <a:xfrm>
            <a:off x="3820885" y="5706465"/>
            <a:ext cx="5377544" cy="346000"/>
          </a:xfrm>
          <a:prstGeom prst="rect">
            <a:avLst/>
          </a:prstGeom>
          <a:noFill/>
        </p:spPr>
        <p:txBody>
          <a:bodyPr wrap="square" lIns="0" tIns="0" rIns="0" bIns="0" rtlCol="0">
            <a:noAutofit/>
          </a:bodyPr>
          <a:lstStyle/>
          <a:p>
            <a:r>
              <a:rPr lang="en-AU" sz="1800" dirty="0">
                <a:hlinkClick r:id="rId5"/>
              </a:rPr>
              <a:t>The Mind-Blowing Mathematics of Sunflowers </a:t>
            </a:r>
            <a:r>
              <a:rPr lang="en-AU" sz="1800" dirty="0"/>
              <a:t>(2:38) </a:t>
            </a:r>
          </a:p>
        </p:txBody>
      </p:sp>
      <p:sp>
        <p:nvSpPr>
          <p:cNvPr id="2" name="Slide Number Placeholder 1">
            <a:extLst>
              <a:ext uri="{FF2B5EF4-FFF2-40B4-BE49-F238E27FC236}">
                <a16:creationId xmlns:a16="http://schemas.microsoft.com/office/drawing/2014/main" id="{1FEB20D4-9112-F6CE-7F54-2E7A500535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413673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CCBD-0EAF-FAFC-9DA9-4EF29E8A932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64D5B87-C602-9AF5-C420-95BF4E96F61E}"/>
              </a:ext>
            </a:extLst>
          </p:cNvPr>
          <p:cNvSpPr>
            <a:spLocks noGrp="1"/>
          </p:cNvSpPr>
          <p:nvPr>
            <p:ph type="title"/>
          </p:nvPr>
        </p:nvSpPr>
        <p:spPr/>
        <p:txBody>
          <a:bodyPr/>
          <a:lstStyle/>
          <a:p>
            <a:r>
              <a:rPr lang="en-GB"/>
              <a:t>1.3 Analysing primary data checkpoint 1</a:t>
            </a:r>
            <a:endParaRPr lang="en-AU"/>
          </a:p>
        </p:txBody>
      </p:sp>
      <p:graphicFrame>
        <p:nvGraphicFramePr>
          <p:cNvPr id="7" name="Table 6" descr="A two-column table with the headings “Student” and “Arm length ratio.” The rows show:&#10;Jeff – 1.55,&#10;Betty – 1.75,&#10;Jochem – 1.65,&#10;Hala – 1.80,">
            <a:extLst>
              <a:ext uri="{FF2B5EF4-FFF2-40B4-BE49-F238E27FC236}">
                <a16:creationId xmlns:a16="http://schemas.microsoft.com/office/drawing/2014/main" id="{86510310-6488-98B2-F7A2-048453D4A4D3}"/>
              </a:ext>
            </a:extLst>
          </p:cNvPr>
          <p:cNvGraphicFramePr>
            <a:graphicFrameLocks noGrp="1"/>
          </p:cNvGraphicFramePr>
          <p:nvPr>
            <p:extLst>
              <p:ext uri="{D42A27DB-BD31-4B8C-83A1-F6EECF244321}">
                <p14:modId xmlns:p14="http://schemas.microsoft.com/office/powerpoint/2010/main" val="354186974"/>
              </p:ext>
            </p:extLst>
          </p:nvPr>
        </p:nvGraphicFramePr>
        <p:xfrm>
          <a:off x="798022" y="2038439"/>
          <a:ext cx="4937760" cy="3694845"/>
        </p:xfrm>
        <a:graphic>
          <a:graphicData uri="http://schemas.openxmlformats.org/drawingml/2006/table">
            <a:tbl>
              <a:tblPr firstRow="1"/>
              <a:tblGrid>
                <a:gridCol w="1947925">
                  <a:extLst>
                    <a:ext uri="{9D8B030D-6E8A-4147-A177-3AD203B41FA5}">
                      <a16:colId xmlns:a16="http://schemas.microsoft.com/office/drawing/2014/main" val="2246337464"/>
                    </a:ext>
                  </a:extLst>
                </a:gridCol>
                <a:gridCol w="2989835">
                  <a:extLst>
                    <a:ext uri="{9D8B030D-6E8A-4147-A177-3AD203B41FA5}">
                      <a16:colId xmlns:a16="http://schemas.microsoft.com/office/drawing/2014/main" val="286612836"/>
                    </a:ext>
                  </a:extLst>
                </a:gridCol>
              </a:tblGrid>
              <a:tr h="659240">
                <a:tc>
                  <a:txBody>
                    <a:bodyPr/>
                    <a:lstStyle/>
                    <a:p>
                      <a:pPr algn="ctr">
                        <a:lnSpc>
                          <a:spcPct val="100000"/>
                        </a:lnSpc>
                        <a:spcBef>
                          <a:spcPts val="1200"/>
                        </a:spcBef>
                        <a:spcAft>
                          <a:spcPts val="600"/>
                        </a:spcAft>
                        <a:buNone/>
                      </a:pPr>
                      <a:r>
                        <a:rPr lang="en-US" sz="2800" b="1">
                          <a:solidFill>
                            <a:srgbClr val="FFFFFF"/>
                          </a:solidFill>
                          <a:effectLst/>
                          <a:latin typeface="Arial" panose="020B0604020202020204" pitchFamily="34" charset="0"/>
                          <a:ea typeface="Calibri" panose="020F0502020204030204" pitchFamily="34" charset="0"/>
                          <a:cs typeface="Arial" panose="020B0604020202020204" pitchFamily="34" charset="0"/>
                        </a:rPr>
                        <a:t>S</a:t>
                      </a:r>
                      <a:r>
                        <a:rPr lang="en-AU" sz="2800" b="1">
                          <a:solidFill>
                            <a:srgbClr val="FFFFFF"/>
                          </a:solidFill>
                          <a:effectLst/>
                          <a:latin typeface="Arial" panose="020B0604020202020204" pitchFamily="34" charset="0"/>
                          <a:ea typeface="Calibri" panose="020F0502020204030204" pitchFamily="34" charset="0"/>
                          <a:cs typeface="Arial" panose="020B0604020202020204" pitchFamily="34" charset="0"/>
                        </a:rPr>
                        <a:t>tudent</a:t>
                      </a:r>
                      <a:endParaRPr lang="en-AU"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00000"/>
                        </a:lnSpc>
                        <a:spcBef>
                          <a:spcPts val="1200"/>
                        </a:spcBef>
                        <a:spcAft>
                          <a:spcPts val="600"/>
                        </a:spcAft>
                        <a:buNone/>
                      </a:pPr>
                      <a:r>
                        <a:rPr lang="en-AU"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Arm length Ratio</a:t>
                      </a:r>
                      <a:endParaRPr lang="en-AU"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934106833"/>
                  </a:ext>
                </a:extLst>
              </a:tr>
              <a:tr h="568281">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J</a:t>
                      </a:r>
                      <a:r>
                        <a:rPr lang="en-AU" sz="2800">
                          <a:effectLst/>
                          <a:latin typeface="Arial" panose="020B0604020202020204" pitchFamily="34" charset="0"/>
                          <a:ea typeface="Calibri" panose="020F0502020204030204" pitchFamily="34" charset="0"/>
                          <a:cs typeface="Arial" panose="020B0604020202020204" pitchFamily="34" charset="0"/>
                        </a:rPr>
                        <a:t>eff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600"/>
                        </a:spcAft>
                        <a:buNone/>
                      </a:pPr>
                      <a:r>
                        <a:rPr lang="en-GB" sz="2800" dirty="0">
                          <a:effectLst/>
                          <a:latin typeface="Arial" panose="020B0604020202020204" pitchFamily="34" charset="0"/>
                          <a:ea typeface="Calibri" panose="020F0502020204030204" pitchFamily="34" charset="0"/>
                          <a:cs typeface="Arial" panose="020B0604020202020204" pitchFamily="34" charset="0"/>
                        </a:rPr>
                        <a:t>1.55</a:t>
                      </a:r>
                      <a:endParaRPr lang="en-AU"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7609416"/>
                  </a:ext>
                </a:extLst>
              </a:tr>
              <a:tr h="568281">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B</a:t>
                      </a:r>
                      <a:r>
                        <a:rPr lang="en-AU" sz="2800">
                          <a:effectLst/>
                          <a:latin typeface="Arial" panose="020B0604020202020204" pitchFamily="34" charset="0"/>
                          <a:ea typeface="Calibri" panose="020F0502020204030204" pitchFamily="34" charset="0"/>
                          <a:cs typeface="Arial" panose="020B0604020202020204" pitchFamily="34" charset="0"/>
                        </a:rPr>
                        <a:t>etty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1</a:t>
                      </a:r>
                      <a:r>
                        <a:rPr lang="en-AU" sz="2800">
                          <a:effectLst/>
                          <a:latin typeface="Arial" panose="020B0604020202020204" pitchFamily="34" charset="0"/>
                          <a:ea typeface="Calibri" panose="020F0502020204030204" pitchFamily="34" charset="0"/>
                          <a:cs typeface="Arial" panose="020B0604020202020204" pitchFamily="34" charset="0"/>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9105497"/>
                  </a:ext>
                </a:extLst>
              </a:tr>
              <a:tr h="568281">
                <a:tc>
                  <a:txBody>
                    <a:bodyPr/>
                    <a:lstStyle/>
                    <a:p>
                      <a:pPr algn="ctr">
                        <a:lnSpc>
                          <a:spcPct val="150000"/>
                        </a:lnSpc>
                        <a:spcBef>
                          <a:spcPts val="1200"/>
                        </a:spcBef>
                        <a:spcAft>
                          <a:spcPts val="600"/>
                        </a:spcAft>
                        <a:buNone/>
                      </a:pPr>
                      <a:r>
                        <a:rPr lang="en-US" sz="2800" dirty="0">
                          <a:effectLst/>
                          <a:latin typeface="Arial" panose="020B0604020202020204" pitchFamily="34" charset="0"/>
                          <a:ea typeface="Calibri" panose="020F0502020204030204" pitchFamily="34" charset="0"/>
                          <a:cs typeface="Arial" panose="020B0604020202020204" pitchFamily="34" charset="0"/>
                        </a:rPr>
                        <a:t>J</a:t>
                      </a:r>
                      <a:r>
                        <a:rPr lang="en-AU" sz="2800" dirty="0" err="1">
                          <a:effectLst/>
                          <a:latin typeface="Arial" panose="020B0604020202020204" pitchFamily="34" charset="0"/>
                          <a:ea typeface="Calibri" panose="020F0502020204030204" pitchFamily="34" charset="0"/>
                          <a:cs typeface="Arial" panose="020B0604020202020204" pitchFamily="34" charset="0"/>
                        </a:rPr>
                        <a:t>ochem</a:t>
                      </a:r>
                      <a:endParaRPr lang="en-AU"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1</a:t>
                      </a:r>
                      <a:r>
                        <a:rPr lang="en-AU" sz="2800">
                          <a:effectLst/>
                          <a:latin typeface="Arial" panose="020B0604020202020204" pitchFamily="34" charset="0"/>
                          <a:ea typeface="Calibri" panose="020F0502020204030204" pitchFamily="34" charset="0"/>
                          <a:cs typeface="Arial" panose="020B0604020202020204" pitchFamily="34" charset="0"/>
                        </a:rPr>
                        <a:t>.65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1424360"/>
                  </a:ext>
                </a:extLst>
              </a:tr>
              <a:tr h="568281">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H</a:t>
                      </a:r>
                      <a:r>
                        <a:rPr lang="en-AU" sz="2800">
                          <a:effectLst/>
                          <a:latin typeface="Arial" panose="020B0604020202020204" pitchFamily="34" charset="0"/>
                          <a:ea typeface="Calibri" panose="020F0502020204030204" pitchFamily="34" charset="0"/>
                          <a:cs typeface="Arial" panose="020B0604020202020204" pitchFamily="34" charset="0"/>
                        </a:rPr>
                        <a:t>ala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1</a:t>
                      </a:r>
                      <a:r>
                        <a:rPr lang="en-AU" sz="2800">
                          <a:effectLst/>
                          <a:latin typeface="Arial" panose="020B0604020202020204" pitchFamily="34" charset="0"/>
                          <a:ea typeface="Calibri" panose="020F0502020204030204" pitchFamily="34" charset="0"/>
                          <a:cs typeface="Arial" panose="020B0604020202020204" pitchFamily="34" charset="0"/>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6500760"/>
                  </a:ext>
                </a:extLst>
              </a:tr>
              <a:tr h="568281">
                <a:tc>
                  <a:txBody>
                    <a:bodyPr/>
                    <a:lstStyle/>
                    <a:p>
                      <a:pPr algn="ctr">
                        <a:lnSpc>
                          <a:spcPct val="150000"/>
                        </a:lnSpc>
                        <a:spcBef>
                          <a:spcPts val="1200"/>
                        </a:spcBef>
                        <a:spcAft>
                          <a:spcPts val="600"/>
                        </a:spcAft>
                        <a:buNone/>
                      </a:pPr>
                      <a:r>
                        <a:rPr lang="en-US" sz="2800">
                          <a:effectLst/>
                          <a:latin typeface="Arial" panose="020B0604020202020204" pitchFamily="34" charset="0"/>
                          <a:ea typeface="Calibri" panose="020F0502020204030204" pitchFamily="34" charset="0"/>
                          <a:cs typeface="Arial" panose="020B0604020202020204" pitchFamily="34" charset="0"/>
                        </a:rPr>
                        <a:t>M</a:t>
                      </a:r>
                      <a:r>
                        <a:rPr lang="en-AU" sz="2800">
                          <a:effectLst/>
                          <a:latin typeface="Arial" panose="020B0604020202020204" pitchFamily="34" charset="0"/>
                          <a:ea typeface="Calibri" panose="020F0502020204030204" pitchFamily="34" charset="0"/>
                          <a:cs typeface="Arial" panose="020B0604020202020204" pitchFamily="34" charset="0"/>
                        </a:rPr>
                        <a:t>averick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600"/>
                        </a:spcAft>
                        <a:buNone/>
                      </a:pPr>
                      <a:r>
                        <a:rPr lang="en-GB" sz="2800" dirty="0">
                          <a:effectLst/>
                          <a:latin typeface="Arial" panose="020B0604020202020204" pitchFamily="34" charset="0"/>
                          <a:ea typeface="Calibri" panose="020F0502020204030204" pitchFamily="34" charset="0"/>
                          <a:cs typeface="Arial" panose="020B0604020202020204" pitchFamily="34" charset="0"/>
                        </a:rPr>
                        <a:t>1.70</a:t>
                      </a:r>
                      <a:endParaRPr lang="en-AU"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3203684"/>
                  </a:ext>
                </a:extLst>
              </a:tr>
            </a:tbl>
          </a:graphicData>
        </a:graphic>
      </p:graphicFrame>
      <p:sp>
        <p:nvSpPr>
          <p:cNvPr id="10" name="TextBox 9">
            <a:extLst>
              <a:ext uri="{FF2B5EF4-FFF2-40B4-BE49-F238E27FC236}">
                <a16:creationId xmlns:a16="http://schemas.microsoft.com/office/drawing/2014/main" id="{CF346BE4-90CD-ADC4-B6D5-0AAAFB11AAC2}"/>
              </a:ext>
            </a:extLst>
          </p:cNvPr>
          <p:cNvSpPr txBox="1"/>
          <p:nvPr/>
        </p:nvSpPr>
        <p:spPr>
          <a:xfrm>
            <a:off x="6250075" y="2117106"/>
            <a:ext cx="5870327" cy="947922"/>
          </a:xfrm>
          <a:prstGeom prst="rect">
            <a:avLst/>
          </a:prstGeom>
          <a:noFill/>
        </p:spPr>
        <p:txBody>
          <a:bodyPr wrap="square" lIns="0" tIns="0" rIns="0" bIns="0" rtlCol="0">
            <a:noAutofit/>
          </a:bodyPr>
          <a:lstStyle/>
          <a:p>
            <a:pPr algn="l">
              <a:lnSpc>
                <a:spcPct val="150000"/>
              </a:lnSpc>
            </a:pPr>
            <a:r>
              <a:rPr lang="en-US" sz="2000" dirty="0"/>
              <a:t>Calculate the range and mean of these results.</a:t>
            </a:r>
            <a:endParaRPr lang="en-AU" sz="2000" dirty="0"/>
          </a:p>
        </p:txBody>
      </p:sp>
      <p:sp>
        <p:nvSpPr>
          <p:cNvPr id="5" name="TextBox 4">
            <a:extLst>
              <a:ext uri="{FF2B5EF4-FFF2-40B4-BE49-F238E27FC236}">
                <a16:creationId xmlns:a16="http://schemas.microsoft.com/office/drawing/2014/main" id="{F2F90AB5-F14A-3461-E8B6-28A8902BB976}"/>
              </a:ext>
            </a:extLst>
          </p:cNvPr>
          <p:cNvSpPr txBox="1"/>
          <p:nvPr/>
        </p:nvSpPr>
        <p:spPr>
          <a:xfrm>
            <a:off x="6138959" y="3282554"/>
            <a:ext cx="5791199" cy="716350"/>
          </a:xfrm>
          <a:prstGeom prst="rect">
            <a:avLst/>
          </a:prstGeom>
          <a:noFill/>
        </p:spPr>
        <p:txBody>
          <a:bodyPr wrap="square">
            <a:spAutoFit/>
          </a:bodyPr>
          <a:lstStyle/>
          <a:p>
            <a:pPr lvl="0" defTabSz="1219170">
              <a:lnSpc>
                <a:spcPct val="200000"/>
              </a:lnSpc>
              <a:spcAft>
                <a:spcPts val="1200"/>
              </a:spcAft>
              <a:defRPr/>
            </a:pPr>
            <a:r>
              <a:rPr lang="en-AU" sz="2400" i="1" kern="1200" dirty="0">
                <a:solidFill>
                  <a:schemeClr val="tx1"/>
                </a:solidFill>
                <a:effectLst/>
                <a:latin typeface="Cambria Math" panose="02040503050406030204" pitchFamily="18" charset="0"/>
                <a:ea typeface="Cambria Math" panose="02040503050406030204" pitchFamily="18" charset="0"/>
                <a:cs typeface="+mn-cs"/>
              </a:rPr>
              <a:t>Range </a:t>
            </a:r>
            <a:r>
              <a:rPr lang="en-AU" sz="2400" kern="1200" dirty="0">
                <a:solidFill>
                  <a:schemeClr val="tx1"/>
                </a:solidFill>
                <a:effectLst/>
                <a:latin typeface="Cambria Math" panose="02040503050406030204" pitchFamily="18" charset="0"/>
                <a:ea typeface="Cambria Math" panose="02040503050406030204" pitchFamily="18" charset="0"/>
                <a:cs typeface="+mn-cs"/>
              </a:rPr>
              <a:t>= 1.80 – 1.55 = 0.25</a:t>
            </a:r>
            <a:endParaRPr lang="en-AU"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C508E3B-6F97-1546-0BC3-AB48452D88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F34842B-DFD4-A87F-FD42-33A68F615192}"/>
                  </a:ext>
                </a:extLst>
              </p:cNvPr>
              <p:cNvSpPr txBox="1"/>
              <p:nvPr/>
            </p:nvSpPr>
            <p:spPr>
              <a:xfrm>
                <a:off x="6138959" y="3885861"/>
                <a:ext cx="6095128" cy="2272930"/>
              </a:xfrm>
              <a:prstGeom prst="rect">
                <a:avLst/>
              </a:prstGeom>
              <a:noFill/>
            </p:spPr>
            <p:txBody>
              <a:bodyPr wrap="square">
                <a:spAutoFit/>
              </a:bodyPr>
              <a:lstStyle/>
              <a:p>
                <a:pPr lvl="0" defTabSz="1219170">
                  <a:lnSpc>
                    <a:spcPct val="200000"/>
                  </a:lnSpc>
                  <a:spcAft>
                    <a:spcPts val="1200"/>
                  </a:spcAft>
                  <a:defRPr/>
                </a:pPr>
                <a14:m>
                  <m:oMathPara xmlns:m="http://schemas.openxmlformats.org/officeDocument/2006/math">
                    <m:oMathParaPr>
                      <m:jc m:val="left"/>
                    </m:oMathParaPr>
                    <m:oMath xmlns:m="http://schemas.openxmlformats.org/officeDocument/2006/math">
                      <m:r>
                        <a:rPr lang="en-AU" i="1" smtClean="0">
                          <a:latin typeface="Cambria Math" panose="02040503050406030204" pitchFamily="18" charset="0"/>
                          <a:cs typeface="Arial" panose="020B0604020202020204" pitchFamily="34" charset="0"/>
                        </a:rPr>
                        <m:t>𝑀𝑒𝑎𝑛</m:t>
                      </m:r>
                      <m:r>
                        <a:rPr lang="en-AU" i="1" smtClean="0">
                          <a:latin typeface="Cambria Math" panose="02040503050406030204" pitchFamily="18" charset="0"/>
                          <a:cs typeface="Arial" panose="020B0604020202020204" pitchFamily="34" charset="0"/>
                        </a:rPr>
                        <m:t>=</m:t>
                      </m:r>
                      <m:f>
                        <m:fPr>
                          <m:ctrlPr>
                            <a:rPr lang="en-AU" i="1">
                              <a:latin typeface="Cambria Math" panose="02040503050406030204" pitchFamily="18" charset="0"/>
                              <a:cs typeface="Arial" panose="020B0604020202020204" pitchFamily="34" charset="0"/>
                            </a:rPr>
                          </m:ctrlPr>
                        </m:fPr>
                        <m:num>
                          <m:r>
                            <a:rPr lang="en-AU" i="1">
                              <a:latin typeface="Cambria Math" panose="02040503050406030204" pitchFamily="18" charset="0"/>
                              <a:cs typeface="Arial" panose="020B0604020202020204" pitchFamily="34" charset="0"/>
                            </a:rPr>
                            <m:t>1.55+1.75+1.65+1.80+1.70</m:t>
                          </m:r>
                        </m:num>
                        <m:den>
                          <m:r>
                            <a:rPr lang="en-AU" i="1">
                              <a:latin typeface="Cambria Math" panose="02040503050406030204" pitchFamily="18" charset="0"/>
                              <a:cs typeface="Arial" panose="020B0604020202020204" pitchFamily="34" charset="0"/>
                            </a:rPr>
                            <m:t>5</m:t>
                          </m:r>
                        </m:den>
                      </m:f>
                      <m:r>
                        <a:rPr lang="en-AU" i="1">
                          <a:latin typeface="Cambria Math" panose="02040503050406030204" pitchFamily="18" charset="0"/>
                          <a:cs typeface="Arial" panose="020B0604020202020204" pitchFamily="34" charset="0"/>
                        </a:rPr>
                        <m:t> </m:t>
                      </m:r>
                    </m:oMath>
                  </m:oMathPara>
                </a14:m>
                <a:endParaRPr lang="en-AU" i="1" dirty="0">
                  <a:latin typeface="Cambria Math" panose="02040503050406030204" pitchFamily="18" charset="0"/>
                  <a:cs typeface="Arial" panose="020B0604020202020204" pitchFamily="34" charset="0"/>
                </a:endParaRPr>
              </a:p>
              <a:p>
                <a:pPr lvl="0" defTabSz="1219170">
                  <a:lnSpc>
                    <a:spcPct val="200000"/>
                  </a:lnSpc>
                  <a:spcAft>
                    <a:spcPts val="1200"/>
                  </a:spcAft>
                  <a:defRPr/>
                </a:pPr>
                <a:r>
                  <a:rPr lang="en-AU" i="1" dirty="0">
                    <a:latin typeface="Cambria Math" panose="02040503050406030204" pitchFamily="18" charset="0"/>
                    <a:cs typeface="Arial" panose="020B0604020202020204" pitchFamily="34" charset="0"/>
                  </a:rPr>
                  <a:t>             </a:t>
                </a:r>
                <a14:m>
                  <m:oMath xmlns:m="http://schemas.openxmlformats.org/officeDocument/2006/math">
                    <m:r>
                      <a:rPr lang="en-AU" i="1">
                        <a:latin typeface="Cambria Math" panose="02040503050406030204" pitchFamily="18" charset="0"/>
                        <a:cs typeface="Arial" panose="020B0604020202020204" pitchFamily="34" charset="0"/>
                      </a:rPr>
                      <m:t>=1.69</m:t>
                    </m:r>
                  </m:oMath>
                </a14:m>
                <a:endParaRPr lang="en-AU"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F34842B-DFD4-A87F-FD42-33A68F615192}"/>
                  </a:ext>
                </a:extLst>
              </p:cNvPr>
              <p:cNvSpPr txBox="1">
                <a:spLocks noRot="1" noChangeAspect="1" noMove="1" noResize="1" noEditPoints="1" noAdjustHandles="1" noChangeArrowheads="1" noChangeShapeType="1" noTextEdit="1"/>
              </p:cNvSpPr>
              <p:nvPr/>
            </p:nvSpPr>
            <p:spPr>
              <a:xfrm>
                <a:off x="6138959" y="3885861"/>
                <a:ext cx="6095128" cy="2272930"/>
              </a:xfrm>
              <a:prstGeom prst="rect">
                <a:avLst/>
              </a:prstGeom>
              <a:blipFill>
                <a:blip r:embed="rId3"/>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4779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72680-42F8-9F59-DBBC-5286E9C5398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863085-CC64-1EAA-DC37-D7278362C2AA}"/>
              </a:ext>
            </a:extLst>
          </p:cNvPr>
          <p:cNvSpPr>
            <a:spLocks noGrp="1"/>
          </p:cNvSpPr>
          <p:nvPr>
            <p:ph type="title"/>
          </p:nvPr>
        </p:nvSpPr>
        <p:spPr/>
        <p:txBody>
          <a:bodyPr/>
          <a:lstStyle/>
          <a:p>
            <a:r>
              <a:rPr lang="en-AU">
                <a:solidFill>
                  <a:schemeClr val="accent1"/>
                </a:solidFill>
              </a:rPr>
              <a:t>1.3 Reliability and accuracy (1 of 2)</a:t>
            </a:r>
          </a:p>
        </p:txBody>
      </p:sp>
      <p:sp>
        <p:nvSpPr>
          <p:cNvPr id="7" name="TextBox 6">
            <a:extLst>
              <a:ext uri="{FF2B5EF4-FFF2-40B4-BE49-F238E27FC236}">
                <a16:creationId xmlns:a16="http://schemas.microsoft.com/office/drawing/2014/main" id="{EF73C0BB-048C-4910-C21E-91D007D76AD5}"/>
              </a:ext>
            </a:extLst>
          </p:cNvPr>
          <p:cNvSpPr txBox="1"/>
          <p:nvPr/>
        </p:nvSpPr>
        <p:spPr>
          <a:xfrm>
            <a:off x="537882" y="1708146"/>
            <a:ext cx="11033632" cy="2138471"/>
          </a:xfrm>
          <a:prstGeom prst="rect">
            <a:avLst/>
          </a:prstGeom>
          <a:noFill/>
        </p:spPr>
        <p:txBody>
          <a:bodyPr wrap="square">
            <a:spAutoFit/>
          </a:bodyPr>
          <a:lstStyle/>
          <a:p>
            <a:pPr>
              <a:lnSpc>
                <a:spcPct val="150000"/>
              </a:lnSpc>
              <a:spcAft>
                <a:spcPts val="2000"/>
              </a:spcAft>
            </a:pPr>
            <a:r>
              <a:rPr lang="en-US" sz="2000" b="1" dirty="0"/>
              <a:t>Reliability</a:t>
            </a:r>
            <a:r>
              <a:rPr lang="en-US" sz="2000" dirty="0"/>
              <a:t> is the extent to which repeated observations and/or measurements taken under identical circumstances will yield similar results. (NESA)</a:t>
            </a:r>
          </a:p>
          <a:p>
            <a:pPr>
              <a:lnSpc>
                <a:spcPct val="150000"/>
              </a:lnSpc>
              <a:spcAft>
                <a:spcPts val="2000"/>
              </a:spcAft>
            </a:pPr>
            <a:r>
              <a:rPr lang="en-US" sz="2000" b="1" dirty="0"/>
              <a:t>Accuracy</a:t>
            </a:r>
            <a:r>
              <a:rPr lang="en-US" sz="2000" dirty="0"/>
              <a:t> is the extent to which measurements are considered to be close to the true value. (NESA)</a:t>
            </a:r>
          </a:p>
        </p:txBody>
      </p:sp>
    </p:spTree>
    <p:extLst>
      <p:ext uri="{BB962C8B-B14F-4D97-AF65-F5344CB8AC3E}">
        <p14:creationId xmlns:p14="http://schemas.microsoft.com/office/powerpoint/2010/main" val="796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8C53A2-FC8A-656F-6D72-E2F2A8BC6109}"/>
              </a:ext>
            </a:extLst>
          </p:cNvPr>
          <p:cNvSpPr>
            <a:spLocks noGrp="1"/>
          </p:cNvSpPr>
          <p:nvPr>
            <p:ph type="title"/>
          </p:nvPr>
        </p:nvSpPr>
        <p:spPr/>
        <p:txBody>
          <a:bodyPr/>
          <a:lstStyle/>
          <a:p>
            <a:r>
              <a:rPr lang="en-AU">
                <a:solidFill>
                  <a:schemeClr val="accent1"/>
                </a:solidFill>
              </a:rPr>
              <a:t>1.3 Reliability and accuracy (2 of 2)</a:t>
            </a:r>
          </a:p>
        </p:txBody>
      </p:sp>
      <p:sp>
        <p:nvSpPr>
          <p:cNvPr id="7" name="TextBox 6">
            <a:extLst>
              <a:ext uri="{FF2B5EF4-FFF2-40B4-BE49-F238E27FC236}">
                <a16:creationId xmlns:a16="http://schemas.microsoft.com/office/drawing/2014/main" id="{9AD9C230-FB9D-6DB9-3CB9-7D700D7CF303}"/>
              </a:ext>
            </a:extLst>
          </p:cNvPr>
          <p:cNvSpPr txBox="1"/>
          <p:nvPr/>
        </p:nvSpPr>
        <p:spPr>
          <a:xfrm>
            <a:off x="520387" y="1093261"/>
            <a:ext cx="10434919" cy="959173"/>
          </a:xfrm>
          <a:prstGeom prst="rect">
            <a:avLst/>
          </a:prstGeom>
          <a:noFill/>
        </p:spPr>
        <p:txBody>
          <a:bodyPr wrap="square">
            <a:spAutoFit/>
          </a:bodyPr>
          <a:lstStyle/>
          <a:p>
            <a:pPr>
              <a:lnSpc>
                <a:spcPct val="150000"/>
              </a:lnSpc>
            </a:pPr>
            <a:r>
              <a:rPr lang="en-US" sz="2000" dirty="0"/>
              <a:t>Students carried out an experiment to determine the acceleration due to gravity on Earth in ms</a:t>
            </a:r>
            <a:r>
              <a:rPr lang="en-US" sz="2000" baseline="30000" dirty="0"/>
              <a:t>-2</a:t>
            </a:r>
            <a:r>
              <a:rPr lang="en-US" sz="2000" dirty="0"/>
              <a:t> using 2 different methods.  </a:t>
            </a:r>
          </a:p>
        </p:txBody>
      </p:sp>
      <p:graphicFrame>
        <p:nvGraphicFramePr>
          <p:cNvPr id="2" name="Table 1">
            <a:extLst>
              <a:ext uri="{FF2B5EF4-FFF2-40B4-BE49-F238E27FC236}">
                <a16:creationId xmlns:a16="http://schemas.microsoft.com/office/drawing/2014/main" id="{00E3BB16-FEBE-C93C-2D1D-1A7B566014F3}"/>
              </a:ext>
            </a:extLst>
          </p:cNvPr>
          <p:cNvGraphicFramePr>
            <a:graphicFrameLocks noGrp="1"/>
          </p:cNvGraphicFramePr>
          <p:nvPr>
            <p:extLst>
              <p:ext uri="{D42A27DB-BD31-4B8C-83A1-F6EECF244321}">
                <p14:modId xmlns:p14="http://schemas.microsoft.com/office/powerpoint/2010/main" val="127992931"/>
              </p:ext>
            </p:extLst>
          </p:nvPr>
        </p:nvGraphicFramePr>
        <p:xfrm>
          <a:off x="520387" y="2229949"/>
          <a:ext cx="5575613" cy="4262169"/>
        </p:xfrm>
        <a:graphic>
          <a:graphicData uri="http://schemas.openxmlformats.org/drawingml/2006/table">
            <a:tbl>
              <a:tblPr firstRow="1"/>
              <a:tblGrid>
                <a:gridCol w="1781230">
                  <a:extLst>
                    <a:ext uri="{9D8B030D-6E8A-4147-A177-3AD203B41FA5}">
                      <a16:colId xmlns:a16="http://schemas.microsoft.com/office/drawing/2014/main" val="1284330437"/>
                    </a:ext>
                  </a:extLst>
                </a:gridCol>
                <a:gridCol w="2005972">
                  <a:extLst>
                    <a:ext uri="{9D8B030D-6E8A-4147-A177-3AD203B41FA5}">
                      <a16:colId xmlns:a16="http://schemas.microsoft.com/office/drawing/2014/main" val="2246337464"/>
                    </a:ext>
                  </a:extLst>
                </a:gridCol>
                <a:gridCol w="1788411">
                  <a:extLst>
                    <a:ext uri="{9D8B030D-6E8A-4147-A177-3AD203B41FA5}">
                      <a16:colId xmlns:a16="http://schemas.microsoft.com/office/drawing/2014/main" val="286612836"/>
                    </a:ext>
                  </a:extLst>
                </a:gridCol>
              </a:tblGrid>
              <a:tr h="690549">
                <a:tc>
                  <a:txBody>
                    <a:bodyPr/>
                    <a:lstStyle/>
                    <a:p>
                      <a:pPr algn="ctr">
                        <a:lnSpc>
                          <a:spcPct val="150000"/>
                        </a:lnSpc>
                        <a:spcBef>
                          <a:spcPts val="1200"/>
                        </a:spcBef>
                        <a:spcAft>
                          <a:spcPts val="600"/>
                        </a:spcAft>
                        <a:buNone/>
                      </a:pPr>
                      <a:r>
                        <a:rPr lang="en-AU"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Trial</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664"/>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Method 1</a:t>
                      </a:r>
                      <a:endParaRPr lang="en-AU"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664"/>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b="1">
                          <a:solidFill>
                            <a:srgbClr val="FFFFFF"/>
                          </a:solidFill>
                          <a:effectLst/>
                          <a:latin typeface="Arial" panose="020B0604020202020204" pitchFamily="34" charset="0"/>
                          <a:ea typeface="Calibri" panose="020F0502020204030204" pitchFamily="34" charset="0"/>
                          <a:cs typeface="Arial" panose="020B0604020202020204" pitchFamily="34" charset="0"/>
                        </a:rPr>
                        <a:t>Method 2</a:t>
                      </a:r>
                      <a:endParaRPr lang="en-AU"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664"/>
                    </a:solidFill>
                  </a:tcPr>
                </a:tc>
                <a:extLst>
                  <a:ext uri="{0D108BD9-81ED-4DB2-BD59-A6C34878D82A}">
                    <a16:rowId xmlns:a16="http://schemas.microsoft.com/office/drawing/2014/main" val="3934106833"/>
                  </a:ext>
                </a:extLst>
              </a:tr>
              <a:tr h="595270">
                <a:tc>
                  <a:txBody>
                    <a:body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GB" sz="2400">
                          <a:effectLst/>
                          <a:latin typeface="Arial" panose="020B0604020202020204" pitchFamily="34" charset="0"/>
                          <a:ea typeface="Calibri" panose="020F0502020204030204" pitchFamily="34" charset="0"/>
                          <a:cs typeface="Arial" panose="020B0604020202020204" pitchFamily="34" charset="0"/>
                        </a:rPr>
                        <a:t>8.3</a:t>
                      </a:r>
                      <a:endParaRPr lang="en-AU"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7609416"/>
                  </a:ext>
                </a:extLst>
              </a:tr>
              <a:tr h="595270">
                <a:tc>
                  <a:txBody>
                    <a:body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9105497"/>
                  </a:ext>
                </a:extLst>
              </a:tr>
              <a:tr h="595270">
                <a:tc>
                  <a:txBody>
                    <a:body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12.5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424360"/>
                  </a:ext>
                </a:extLst>
              </a:tr>
              <a:tr h="595270">
                <a:tc>
                  <a:txBody>
                    <a:body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6500760"/>
                  </a:ext>
                </a:extLst>
              </a:tr>
              <a:tr h="595270">
                <a:tc>
                  <a:txBody>
                    <a:body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400" dirty="0">
                          <a:effectLst/>
                          <a:latin typeface="Arial" panose="020B0604020202020204" pitchFamily="34" charset="0"/>
                          <a:ea typeface="Calibri" panose="020F0502020204030204" pitchFamily="34" charset="0"/>
                          <a:cs typeface="Arial" panose="020B0604020202020204" pitchFamily="34" charset="0"/>
                        </a:rPr>
                        <a:t>11.0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3203684"/>
                  </a:ext>
                </a:extLst>
              </a:tr>
              <a:tr h="595270">
                <a:tc>
                  <a:txBody>
                    <a:bodyPr/>
                    <a:lstStyle/>
                    <a:p>
                      <a:pPr algn="ctr">
                        <a:lnSpc>
                          <a:spcPct val="150000"/>
                        </a:lnSpc>
                        <a:spcBef>
                          <a:spcPts val="1200"/>
                        </a:spcBef>
                        <a:spcAft>
                          <a:spcPts val="600"/>
                        </a:spcAft>
                        <a:buNone/>
                      </a:pPr>
                      <a:r>
                        <a:rPr lang="en-AU" sz="2400" b="1">
                          <a:effectLst/>
                          <a:latin typeface="Arial" panose="020B0604020202020204" pitchFamily="34" charset="0"/>
                          <a:ea typeface="Calibri" panose="020F0502020204030204" pitchFamily="34" charset="0"/>
                          <a:cs typeface="Arial" panose="020B0604020202020204" pitchFamily="34" charset="0"/>
                        </a:rPr>
                        <a:t>Average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lnSpc>
                          <a:spcPct val="150000"/>
                        </a:lnSpc>
                        <a:spcBef>
                          <a:spcPts val="1200"/>
                        </a:spcBef>
                        <a:spcAft>
                          <a:spcPts val="600"/>
                        </a:spcAft>
                        <a:buNone/>
                      </a:pPr>
                      <a:r>
                        <a:rPr lang="en-AU" sz="2400">
                          <a:effectLst/>
                          <a:latin typeface="Arial" panose="020B0604020202020204" pitchFamily="34" charset="0"/>
                          <a:ea typeface="Calibri" panose="020F0502020204030204" pitchFamily="34" charset="0"/>
                          <a:cs typeface="Arial" panose="020B0604020202020204" pitchFamily="34"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lnSpc>
                          <a:spcPct val="150000"/>
                        </a:lnSpc>
                        <a:spcBef>
                          <a:spcPts val="1200"/>
                        </a:spcBef>
                        <a:spcAft>
                          <a:spcPts val="6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val="349843195"/>
                  </a:ext>
                </a:extLst>
              </a:tr>
            </a:tbl>
          </a:graphicData>
        </a:graphic>
      </p:graphicFrame>
      <p:sp>
        <p:nvSpPr>
          <p:cNvPr id="9" name="Text Placeholder 8">
            <a:extLst>
              <a:ext uri="{FF2B5EF4-FFF2-40B4-BE49-F238E27FC236}">
                <a16:creationId xmlns:a16="http://schemas.microsoft.com/office/drawing/2014/main" id="{F09C121F-4D91-94DB-6C85-7BE1EBFF0D01}"/>
              </a:ext>
            </a:extLst>
          </p:cNvPr>
          <p:cNvSpPr>
            <a:spLocks noGrp="1"/>
          </p:cNvSpPr>
          <p:nvPr>
            <p:ph type="body" sz="quarter" idx="17"/>
          </p:nvPr>
        </p:nvSpPr>
        <p:spPr>
          <a:xfrm>
            <a:off x="6601767" y="2229949"/>
            <a:ext cx="5242232" cy="4144972"/>
          </a:xfrm>
        </p:spPr>
        <p:txBody>
          <a:bodyPr/>
          <a:lstStyle/>
          <a:p>
            <a:pPr>
              <a:spcAft>
                <a:spcPts val="2500"/>
              </a:spcAft>
            </a:pPr>
            <a:r>
              <a:rPr lang="en-AU" dirty="0"/>
              <a:t>Method 1 is more </a:t>
            </a:r>
            <a:r>
              <a:rPr lang="en-AU" b="1" dirty="0"/>
              <a:t>accurate</a:t>
            </a:r>
            <a:r>
              <a:rPr lang="en-AU" dirty="0"/>
              <a:t> because the value, 10.0, is closer to the published value of 9.8 </a:t>
            </a:r>
            <a:r>
              <a:rPr lang="en-US" dirty="0"/>
              <a:t>ms</a:t>
            </a:r>
            <a:r>
              <a:rPr lang="en-US" baseline="30000" dirty="0"/>
              <a:t>-2</a:t>
            </a:r>
            <a:r>
              <a:rPr lang="en-AU" dirty="0"/>
              <a:t> </a:t>
            </a:r>
          </a:p>
          <a:p>
            <a:pPr>
              <a:spcAft>
                <a:spcPts val="2500"/>
              </a:spcAft>
            </a:pPr>
            <a:r>
              <a:rPr lang="en-AU" dirty="0"/>
              <a:t>Method 2 is more </a:t>
            </a:r>
            <a:r>
              <a:rPr lang="en-AU" b="1" dirty="0"/>
              <a:t>reliable</a:t>
            </a:r>
            <a:r>
              <a:rPr lang="en-AU" dirty="0"/>
              <a:t> because repeated measurements produced more consistent results. Method 1 had a range of 5.0, while method 2 had a range of 0.4. </a:t>
            </a:r>
          </a:p>
        </p:txBody>
      </p:sp>
    </p:spTree>
    <p:extLst>
      <p:ext uri="{BB962C8B-B14F-4D97-AF65-F5344CB8AC3E}">
        <p14:creationId xmlns:p14="http://schemas.microsoft.com/office/powerpoint/2010/main" val="32219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09D8E-4DF6-20C5-D6BF-F5880C5CF6F5}"/>
              </a:ext>
            </a:extLst>
          </p:cNvPr>
          <p:cNvSpPr>
            <a:spLocks noGrp="1"/>
          </p:cNvSpPr>
          <p:nvPr>
            <p:ph type="title"/>
          </p:nvPr>
        </p:nvSpPr>
        <p:spPr/>
        <p:txBody>
          <a:bodyPr/>
          <a:lstStyle/>
          <a:p>
            <a:r>
              <a:rPr lang="en-AU"/>
              <a:t>1.3 Calculating a percentage from coin tosses </a:t>
            </a:r>
          </a:p>
        </p:txBody>
      </p:sp>
      <p:sp>
        <p:nvSpPr>
          <p:cNvPr id="4" name="Text Placeholder 3">
            <a:extLst>
              <a:ext uri="{FF2B5EF4-FFF2-40B4-BE49-F238E27FC236}">
                <a16:creationId xmlns:a16="http://schemas.microsoft.com/office/drawing/2014/main" id="{9F711E46-80BD-BFC3-5CB7-2CCB7B1CF1DA}"/>
              </a:ext>
            </a:extLst>
          </p:cNvPr>
          <p:cNvSpPr>
            <a:spLocks noGrp="1"/>
          </p:cNvSpPr>
          <p:nvPr>
            <p:ph type="body" sz="quarter" idx="18"/>
          </p:nvPr>
        </p:nvSpPr>
        <p:spPr/>
        <p:txBody>
          <a:bodyPr/>
          <a:lstStyle/>
          <a:p>
            <a:r>
              <a:rPr lang="en-AU"/>
              <a:t>% heads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02C2B63-3283-BC35-6E8C-FF64D0390BE6}"/>
                  </a:ext>
                </a:extLst>
              </p:cNvPr>
              <p:cNvSpPr txBox="1"/>
              <p:nvPr/>
            </p:nvSpPr>
            <p:spPr>
              <a:xfrm>
                <a:off x="360000" y="1708220"/>
                <a:ext cx="11484000" cy="4420846"/>
              </a:xfrm>
              <a:prstGeom prst="rect">
                <a:avLst/>
              </a:prstGeom>
              <a:noFill/>
            </p:spPr>
            <p:txBody>
              <a:bodyPr wrap="square" lIns="0" tIns="0" rIns="0" bIns="0" rtlCol="0">
                <a:noAutofit/>
              </a:bodyPr>
              <a:lstStyle/>
              <a:p>
                <a:pPr algn="l">
                  <a:spcAft>
                    <a:spcPts val="1500"/>
                  </a:spcAft>
                </a:pPr>
                <a:r>
                  <a:rPr lang="en-AU" sz="1800" dirty="0"/>
                  <a:t>If you toss the coin 12 times and you get the following results: </a:t>
                </a:r>
                <a:br>
                  <a:rPr lang="en-AU" sz="1800" dirty="0"/>
                </a:br>
                <a:r>
                  <a:rPr lang="en-AU" sz="2000" dirty="0"/>
                  <a:t>H T </a:t>
                </a:r>
                <a:r>
                  <a:rPr lang="en-AU" sz="2000" dirty="0" err="1"/>
                  <a:t>T</a:t>
                </a:r>
                <a:r>
                  <a:rPr lang="en-AU" sz="2000" dirty="0"/>
                  <a:t> H T </a:t>
                </a:r>
                <a:r>
                  <a:rPr lang="en-AU" sz="2000" dirty="0" err="1"/>
                  <a:t>T</a:t>
                </a:r>
                <a:r>
                  <a:rPr lang="en-AU" sz="2000" dirty="0"/>
                  <a:t> H </a:t>
                </a:r>
                <a:r>
                  <a:rPr lang="en-AU" sz="2000" dirty="0" err="1"/>
                  <a:t>H</a:t>
                </a:r>
                <a:r>
                  <a:rPr lang="en-AU" sz="2000" dirty="0"/>
                  <a:t> </a:t>
                </a:r>
                <a:r>
                  <a:rPr lang="en-AU" sz="2000" dirty="0" err="1"/>
                  <a:t>H</a:t>
                </a:r>
                <a:r>
                  <a:rPr lang="en-AU" sz="2000" dirty="0"/>
                  <a:t> T H </a:t>
                </a:r>
                <a:r>
                  <a:rPr lang="en-AU" sz="2000" dirty="0" err="1"/>
                  <a:t>H</a:t>
                </a:r>
                <a:endParaRPr lang="en-AU" sz="1800" dirty="0"/>
              </a:p>
              <a:p>
                <a:pPr algn="l">
                  <a:spcAft>
                    <a:spcPts val="1500"/>
                  </a:spcAft>
                </a:pPr>
                <a:r>
                  <a:rPr lang="en-AU" sz="1800" dirty="0"/>
                  <a:t>The result is:</a:t>
                </a:r>
                <a:br>
                  <a:rPr lang="en-AU" sz="1800" dirty="0"/>
                </a:br>
                <a:r>
                  <a:rPr lang="en-AU" sz="1800" dirty="0"/>
                  <a:t>7 x heads</a:t>
                </a:r>
                <a:br>
                  <a:rPr lang="en-AU" sz="1800" dirty="0"/>
                </a:br>
                <a:r>
                  <a:rPr lang="en-AU" sz="1800" dirty="0"/>
                  <a:t>5 x tails</a:t>
                </a:r>
              </a:p>
              <a:p>
                <a:pPr algn="l">
                  <a:spcAft>
                    <a:spcPts val="1500"/>
                  </a:spcAft>
                </a:pPr>
                <a:r>
                  <a:rPr lang="en-AU" sz="1800" dirty="0"/>
                  <a:t>Therefore, the percentage of heads from the 12 coin-tosses is:</a:t>
                </a:r>
              </a:p>
              <a:p>
                <a:pPr algn="l">
                  <a:spcAft>
                    <a:spcPts val="1500"/>
                  </a:spcAft>
                </a:pPr>
                <a:endParaRPr lang="en-AU" sz="1800" dirty="0"/>
              </a:p>
              <a:p>
                <a:pPr algn="l">
                  <a:spcAft>
                    <a:spcPts val="1500"/>
                  </a:spcAft>
                </a:pPr>
                <a14:m>
                  <m:oMathPara xmlns:m="http://schemas.openxmlformats.org/officeDocument/2006/math">
                    <m:oMathParaPr>
                      <m:jc m:val="left"/>
                    </m:oMathParaPr>
                    <m:oMath xmlns:m="http://schemas.openxmlformats.org/officeDocument/2006/math">
                      <m:r>
                        <m:rPr>
                          <m:sty m:val="p"/>
                        </m:rPr>
                        <a:rPr lang="en-AU" sz="2000">
                          <a:latin typeface="Cambria Math" panose="02040503050406030204" pitchFamily="18" charset="0"/>
                        </a:rPr>
                        <m:t>P</m:t>
                      </m:r>
                      <m:r>
                        <a:rPr lang="en-AU" sz="2000" b="0" i="1" smtClean="0">
                          <a:latin typeface="Cambria Math" panose="02040503050406030204" pitchFamily="18" charset="0"/>
                        </a:rPr>
                        <m:t>𝑒𝑟𝑐𝑒𝑛𝑡𝑎𝑔𝑒</m:t>
                      </m:r>
                      <m:r>
                        <a:rPr lang="en-AU" sz="2000" b="0" i="1" smtClean="0">
                          <a:latin typeface="Cambria Math" panose="02040503050406030204" pitchFamily="18" charset="0"/>
                        </a:rPr>
                        <m:t> </m:t>
                      </m:r>
                      <m:r>
                        <a:rPr lang="en-AU" sz="2000" b="0" i="1" smtClean="0">
                          <a:latin typeface="Cambria Math" panose="02040503050406030204" pitchFamily="18" charset="0"/>
                        </a:rPr>
                        <m:t>h𝑒𝑎𝑑𝑠</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𝑁𝑢𝑚𝑏𝑒𝑟</m:t>
                          </m:r>
                          <m:r>
                            <a:rPr lang="en-AU" sz="2000" b="0" i="1" smtClean="0">
                              <a:latin typeface="Cambria Math" panose="02040503050406030204" pitchFamily="18" charset="0"/>
                            </a:rPr>
                            <m:t> </m:t>
                          </m:r>
                          <m:r>
                            <a:rPr lang="en-AU" sz="2000" b="0" i="1" smtClean="0">
                              <a:latin typeface="Cambria Math" panose="02040503050406030204" pitchFamily="18" charset="0"/>
                            </a:rPr>
                            <m:t>𝑜𝑓</m:t>
                          </m:r>
                          <m:r>
                            <a:rPr lang="en-AU" sz="2000" b="0" i="1" smtClean="0">
                              <a:latin typeface="Cambria Math" panose="02040503050406030204" pitchFamily="18" charset="0"/>
                            </a:rPr>
                            <m:t> </m:t>
                          </m:r>
                          <m:r>
                            <a:rPr lang="en-AU" sz="2000" b="0" i="1" smtClean="0">
                              <a:latin typeface="Cambria Math" panose="02040503050406030204" pitchFamily="18" charset="0"/>
                            </a:rPr>
                            <m:t>h𝑒𝑎𝑑𝑠</m:t>
                          </m:r>
                        </m:num>
                        <m:den>
                          <m:r>
                            <a:rPr lang="en-AU" sz="2000" b="0" i="1" smtClean="0">
                              <a:latin typeface="Cambria Math" panose="02040503050406030204" pitchFamily="18" charset="0"/>
                            </a:rPr>
                            <m:t>𝑇𝑜𝑡𝑎𝑙</m:t>
                          </m:r>
                          <m:r>
                            <a:rPr lang="en-AU" sz="2000" b="0" i="1" smtClean="0">
                              <a:latin typeface="Cambria Math" panose="02040503050406030204" pitchFamily="18" charset="0"/>
                            </a:rPr>
                            <m:t> </m:t>
                          </m:r>
                          <m:r>
                            <a:rPr lang="en-AU" sz="2000" b="0" i="1" smtClean="0">
                              <a:latin typeface="Cambria Math" panose="02040503050406030204" pitchFamily="18" charset="0"/>
                            </a:rPr>
                            <m:t>𝑛𝑢𝑚𝑏𝑒𝑟</m:t>
                          </m:r>
                          <m:r>
                            <a:rPr lang="en-AU" sz="2000" b="0" i="1" smtClean="0">
                              <a:latin typeface="Cambria Math" panose="02040503050406030204" pitchFamily="18" charset="0"/>
                            </a:rPr>
                            <m:t> </m:t>
                          </m:r>
                          <m:r>
                            <a:rPr lang="en-AU" sz="2000" b="0" i="1" smtClean="0">
                              <a:latin typeface="Cambria Math" panose="02040503050406030204" pitchFamily="18" charset="0"/>
                            </a:rPr>
                            <m:t>𝑜𝑓</m:t>
                          </m:r>
                          <m:r>
                            <a:rPr lang="en-AU" sz="2000" b="0" i="1" smtClean="0">
                              <a:latin typeface="Cambria Math" panose="02040503050406030204" pitchFamily="18" charset="0"/>
                            </a:rPr>
                            <m:t> </m:t>
                          </m:r>
                          <m:r>
                            <a:rPr lang="en-AU" sz="2000" b="0" i="1" smtClean="0">
                              <a:latin typeface="Cambria Math" panose="02040503050406030204" pitchFamily="18" charset="0"/>
                            </a:rPr>
                            <m:t>𝑡𝑜𝑠𝑠𝑒𝑠</m:t>
                          </m:r>
                        </m:den>
                      </m:f>
                      <m:r>
                        <a:rPr lang="en-AU" sz="2000" b="0" i="1" smtClean="0">
                          <a:latin typeface="Cambria Math" panose="02040503050406030204" pitchFamily="18" charset="0"/>
                        </a:rPr>
                        <m:t>  </m:t>
                      </m:r>
                      <m:r>
                        <a:rPr lang="en-AU" sz="2000" b="0" i="1" smtClean="0">
                          <a:latin typeface="Cambria Math" panose="02040503050406030204" pitchFamily="18" charset="0"/>
                        </a:rPr>
                        <m:t>𝑥</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100</m:t>
                          </m:r>
                        </m:num>
                        <m:den>
                          <m:r>
                            <a:rPr lang="en-AU" sz="2000" b="0" i="1" smtClean="0">
                              <a:latin typeface="Cambria Math" panose="02040503050406030204" pitchFamily="18" charset="0"/>
                            </a:rPr>
                            <m:t>1</m:t>
                          </m:r>
                        </m:den>
                      </m:f>
                      <m:r>
                        <a:rPr lang="en-AU" sz="2000" b="0" i="1" smtClean="0">
                          <a:latin typeface="Cambria Math" panose="02040503050406030204" pitchFamily="18" charset="0"/>
                        </a:rPr>
                        <m:t>%</m:t>
                      </m:r>
                    </m:oMath>
                  </m:oMathPara>
                </a14:m>
                <a:endParaRPr lang="en-AU" sz="2000" b="0" i="1" dirty="0">
                  <a:latin typeface="Cambria Math" panose="02040503050406030204" pitchFamily="18" charset="0"/>
                </a:endParaRPr>
              </a:p>
              <a:p>
                <a:pPr algn="l">
                  <a:spcAft>
                    <a:spcPts val="1500"/>
                  </a:spcAft>
                </a:pPr>
                <a14:m>
                  <m:oMathPara xmlns:m="http://schemas.openxmlformats.org/officeDocument/2006/math">
                    <m:oMathParaPr>
                      <m:jc m:val="left"/>
                    </m:oMathParaPr>
                    <m:oMath xmlns:m="http://schemas.openxmlformats.org/officeDocument/2006/math">
                      <m:r>
                        <a:rPr lang="en-AU" sz="2000" b="0" i="1" smtClean="0">
                          <a:latin typeface="Cambria Math" panose="02040503050406030204" pitchFamily="18" charset="0"/>
                        </a:rPr>
                        <m:t>                                       =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7</m:t>
                          </m:r>
                        </m:num>
                        <m:den>
                          <m:r>
                            <a:rPr lang="en-AU" sz="2000" b="0" i="1" smtClean="0">
                              <a:latin typeface="Cambria Math" panose="02040503050406030204" pitchFamily="18" charset="0"/>
                            </a:rPr>
                            <m:t>12</m:t>
                          </m:r>
                        </m:den>
                      </m:f>
                      <m:r>
                        <a:rPr lang="en-AU" sz="2000" b="0" i="1" smtClean="0">
                          <a:latin typeface="Cambria Math" panose="02040503050406030204" pitchFamily="18" charset="0"/>
                        </a:rPr>
                        <m:t> </m:t>
                      </m:r>
                      <m:r>
                        <a:rPr lang="en-AU" sz="2000" b="0" i="1" smtClean="0">
                          <a:latin typeface="Cambria Math" panose="02040503050406030204" pitchFamily="18" charset="0"/>
                        </a:rPr>
                        <m:t>𝑥</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100</m:t>
                          </m:r>
                        </m:num>
                        <m:den>
                          <m:r>
                            <a:rPr lang="en-AU" sz="2000" b="0" i="1" smtClean="0">
                              <a:latin typeface="Cambria Math" panose="02040503050406030204" pitchFamily="18" charset="0"/>
                            </a:rPr>
                            <m:t>1</m:t>
                          </m:r>
                        </m:den>
                      </m:f>
                      <m:r>
                        <a:rPr lang="en-AU" sz="2000" b="0" i="1" smtClean="0">
                          <a:latin typeface="Cambria Math" panose="02040503050406030204" pitchFamily="18" charset="0"/>
                        </a:rPr>
                        <m:t>%</m:t>
                      </m:r>
                    </m:oMath>
                  </m:oMathPara>
                </a14:m>
                <a:endParaRPr lang="en-AU" sz="2000" b="0" i="1" dirty="0">
                  <a:latin typeface="Cambria Math" panose="02040503050406030204" pitchFamily="18" charset="0"/>
                </a:endParaRPr>
              </a:p>
              <a:p>
                <a:pPr algn="l">
                  <a:spcAft>
                    <a:spcPts val="1500"/>
                  </a:spcAft>
                </a:pPr>
                <a:r>
                  <a:rPr lang="en-AU" sz="2000" b="0" dirty="0"/>
                  <a:t>                               </a:t>
                </a:r>
                <a14:m>
                  <m:oMath xmlns:m="http://schemas.openxmlformats.org/officeDocument/2006/math">
                    <m:r>
                      <a:rPr lang="en-AU" sz="2000" b="0" i="1" smtClean="0">
                        <a:latin typeface="Cambria Math" panose="02040503050406030204" pitchFamily="18" charset="0"/>
                      </a:rPr>
                      <m:t>=58%</m:t>
                    </m:r>
                  </m:oMath>
                </a14:m>
                <a:endParaRPr lang="en-AU" sz="2000" dirty="0"/>
              </a:p>
            </p:txBody>
          </p:sp>
        </mc:Choice>
        <mc:Fallback xmlns="">
          <p:sp>
            <p:nvSpPr>
              <p:cNvPr id="5" name="TextBox 4">
                <a:extLst>
                  <a:ext uri="{FF2B5EF4-FFF2-40B4-BE49-F238E27FC236}">
                    <a16:creationId xmlns:a16="http://schemas.microsoft.com/office/drawing/2014/main" id="{002C2B63-3283-BC35-6E8C-FF64D0390BE6}"/>
                  </a:ext>
                </a:extLst>
              </p:cNvPr>
              <p:cNvSpPr txBox="1">
                <a:spLocks noRot="1" noChangeAspect="1" noMove="1" noResize="1" noEditPoints="1" noAdjustHandles="1" noChangeArrowheads="1" noChangeShapeType="1" noTextEdit="1"/>
              </p:cNvSpPr>
              <p:nvPr/>
            </p:nvSpPr>
            <p:spPr>
              <a:xfrm>
                <a:off x="360000" y="1708220"/>
                <a:ext cx="11484000" cy="4420846"/>
              </a:xfrm>
              <a:prstGeom prst="rect">
                <a:avLst/>
              </a:prstGeom>
              <a:blipFill>
                <a:blip r:embed="rId3"/>
                <a:stretch>
                  <a:fillRect l="-1327" t="-1793" b="-5241"/>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3EC4AABE-4341-297D-5953-2931D01CF7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38018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FE7F-54CF-2552-28F2-E5CA8B7F3A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014AB7-55E4-63EB-F21B-E7A93A69735D}"/>
              </a:ext>
            </a:extLst>
          </p:cNvPr>
          <p:cNvSpPr>
            <a:spLocks noGrp="1"/>
          </p:cNvSpPr>
          <p:nvPr>
            <p:ph type="title"/>
          </p:nvPr>
        </p:nvSpPr>
        <p:spPr>
          <a:xfrm>
            <a:off x="359999" y="360000"/>
            <a:ext cx="11670783" cy="1008000"/>
          </a:xfrm>
        </p:spPr>
        <p:txBody>
          <a:bodyPr/>
          <a:lstStyle/>
          <a:p>
            <a:r>
              <a:rPr lang="en-AU" dirty="0">
                <a:solidFill>
                  <a:schemeClr val="accent1"/>
                </a:solidFill>
              </a:rPr>
              <a:t>1.3 Determining acceleration due to gravity (g) histogram</a:t>
            </a:r>
          </a:p>
        </p:txBody>
      </p:sp>
      <p:grpSp>
        <p:nvGrpSpPr>
          <p:cNvPr id="3" name="Group 2" descr="A row of eight light pink rectangular boxes labelled with numeric ranges to represent bins for a histogram. The bins are labelled (from left to right): 6.1–7, 7.1–8, 8.1–9, 9.1–10, 10.1–11, 11.1–12, 12.1–13, and 13.1–14. The boxes are evenly spaced along a horizontal axis, with a dark blue line above them indicating the x-axis or data range.">
            <a:extLst>
              <a:ext uri="{FF2B5EF4-FFF2-40B4-BE49-F238E27FC236}">
                <a16:creationId xmlns:a16="http://schemas.microsoft.com/office/drawing/2014/main" id="{6207EBCA-CAA2-6EBC-4995-5B8230A82719}"/>
              </a:ext>
              <a:ext uri="{C183D7F6-B498-43B3-948B-1728B52AA6E4}">
                <adec:decorative xmlns:adec="http://schemas.microsoft.com/office/drawing/2017/decorative" val="0"/>
              </a:ext>
            </a:extLst>
          </p:cNvPr>
          <p:cNvGrpSpPr/>
          <p:nvPr/>
        </p:nvGrpSpPr>
        <p:grpSpPr>
          <a:xfrm>
            <a:off x="779221" y="5191200"/>
            <a:ext cx="10800000" cy="975341"/>
            <a:chOff x="2227021" y="5175960"/>
            <a:chExt cx="6819336" cy="975341"/>
          </a:xfrm>
        </p:grpSpPr>
        <p:sp>
          <p:nvSpPr>
            <p:cNvPr id="2" name="Rectangle 1" descr="blue rectangle">
              <a:extLst>
                <a:ext uri="{FF2B5EF4-FFF2-40B4-BE49-F238E27FC236}">
                  <a16:creationId xmlns:a16="http://schemas.microsoft.com/office/drawing/2014/main" id="{100465E5-3FA0-C12E-2CA6-66AB026AC7EC}"/>
                </a:ext>
              </a:extLst>
            </p:cNvPr>
            <p:cNvSpPr/>
            <p:nvPr/>
          </p:nvSpPr>
          <p:spPr>
            <a:xfrm>
              <a:off x="2227021" y="5175960"/>
              <a:ext cx="6819336" cy="911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endParaRPr kumimoji="0" lang="en-AU" sz="4000" b="0" i="0" u="none" strike="noStrike" kern="1200" cap="none" spc="0" normalizeH="0" baseline="0" noProof="0">
                <a:ln>
                  <a:noFill/>
                </a:ln>
                <a:solidFill>
                  <a:srgbClr val="FFFFFF"/>
                </a:solidFill>
                <a:effectLst/>
                <a:uLnTx/>
                <a:uFillTx/>
                <a:latin typeface="Public Sans Light"/>
                <a:ea typeface="+mn-ea"/>
                <a:cs typeface="+mn-cs"/>
              </a:endParaRPr>
            </a:p>
          </p:txBody>
        </p:sp>
        <p:grpSp>
          <p:nvGrpSpPr>
            <p:cNvPr id="25" name="Group 24" descr="8 pink squres. For teacher use">
              <a:extLst>
                <a:ext uri="{FF2B5EF4-FFF2-40B4-BE49-F238E27FC236}">
                  <a16:creationId xmlns:a16="http://schemas.microsoft.com/office/drawing/2014/main" id="{EE6E7844-3678-7D01-6ED8-3F23CDC1A82B}"/>
                </a:ext>
              </a:extLst>
            </p:cNvPr>
            <p:cNvGrpSpPr/>
            <p:nvPr/>
          </p:nvGrpSpPr>
          <p:grpSpPr>
            <a:xfrm>
              <a:off x="2227021" y="5497097"/>
              <a:ext cx="6819336" cy="654204"/>
              <a:chOff x="1453298" y="5405934"/>
              <a:chExt cx="6819336" cy="654204"/>
            </a:xfrm>
          </p:grpSpPr>
          <p:sp>
            <p:nvSpPr>
              <p:cNvPr id="4" name="Rectangle 3">
                <a:extLst>
                  <a:ext uri="{FF2B5EF4-FFF2-40B4-BE49-F238E27FC236}">
                    <a16:creationId xmlns:a16="http://schemas.microsoft.com/office/drawing/2014/main" id="{4651A505-12D9-A1D1-1F90-F458EACE6E77}"/>
                  </a:ext>
                </a:extLst>
              </p:cNvPr>
              <p:cNvSpPr/>
              <p:nvPr/>
            </p:nvSpPr>
            <p:spPr>
              <a:xfrm>
                <a:off x="1453298"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lang="en-GB" sz="2000" dirty="0">
                    <a:solidFill>
                      <a:srgbClr val="22272B"/>
                    </a:solidFill>
                    <a:latin typeface="Public Sans Light"/>
                  </a:rPr>
                  <a:t>6</a:t>
                </a:r>
                <a:r>
                  <a:rPr lang="en-AU" sz="2000" dirty="0">
                    <a:solidFill>
                      <a:srgbClr val="22272B"/>
                    </a:solidFill>
                    <a:latin typeface="Public Sans Light"/>
                  </a:rPr>
                  <a:t>.1-7</a:t>
                </a:r>
                <a:endParaRPr kumimoji="0" lang="en-AU" sz="2000" b="0" i="0" u="none" strike="noStrike" kern="1200" cap="none" spc="0" normalizeH="0" baseline="0" noProof="0" dirty="0">
                  <a:ln>
                    <a:noFill/>
                  </a:ln>
                  <a:solidFill>
                    <a:srgbClr val="FFFFFF"/>
                  </a:solidFill>
                  <a:effectLst/>
                  <a:uLnTx/>
                  <a:uFillTx/>
                  <a:latin typeface="Public Sans Light"/>
                  <a:ea typeface="+mn-ea"/>
                  <a:cs typeface="+mn-cs"/>
                </a:endParaRPr>
              </a:p>
            </p:txBody>
          </p:sp>
          <p:sp>
            <p:nvSpPr>
              <p:cNvPr id="5" name="Rectangle 4">
                <a:extLst>
                  <a:ext uri="{FF2B5EF4-FFF2-40B4-BE49-F238E27FC236}">
                    <a16:creationId xmlns:a16="http://schemas.microsoft.com/office/drawing/2014/main" id="{04633EF6-29EF-EAF9-D7F0-45883A3EDD9E}"/>
                  </a:ext>
                </a:extLst>
              </p:cNvPr>
              <p:cNvSpPr/>
              <p:nvPr/>
            </p:nvSpPr>
            <p:spPr>
              <a:xfrm>
                <a:off x="2336103"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Public Sans Light"/>
                    <a:ea typeface="+mn-ea"/>
                    <a:cs typeface="+mn-cs"/>
                  </a:rPr>
                  <a:t>7.1-8</a:t>
                </a:r>
                <a:endParaRPr kumimoji="0" lang="en-AU" sz="20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8" name="Rectangle 7">
                <a:extLst>
                  <a:ext uri="{FF2B5EF4-FFF2-40B4-BE49-F238E27FC236}">
                    <a16:creationId xmlns:a16="http://schemas.microsoft.com/office/drawing/2014/main" id="{D8863CFD-CAC0-58A8-4B2F-5DC397EB88E8}"/>
                  </a:ext>
                </a:extLst>
              </p:cNvPr>
              <p:cNvSpPr/>
              <p:nvPr/>
            </p:nvSpPr>
            <p:spPr>
              <a:xfrm>
                <a:off x="3215747"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lang="en-GB">
                    <a:solidFill>
                      <a:srgbClr val="22272B"/>
                    </a:solidFill>
                    <a:latin typeface="Public Sans Light"/>
                  </a:rPr>
                  <a:t>8</a:t>
                </a:r>
                <a:r>
                  <a:rPr lang="en-AU">
                    <a:solidFill>
                      <a:srgbClr val="22272B"/>
                    </a:solidFill>
                    <a:latin typeface="Public Sans Light"/>
                  </a:rPr>
                  <a:t>.1-9</a:t>
                </a:r>
                <a:endParaRPr kumimoji="0" lang="en-AU" sz="40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9" name="Rectangle 8">
                <a:extLst>
                  <a:ext uri="{FF2B5EF4-FFF2-40B4-BE49-F238E27FC236}">
                    <a16:creationId xmlns:a16="http://schemas.microsoft.com/office/drawing/2014/main" id="{77ACAFEE-2107-3C3F-C4EE-9AF266AAD567}"/>
                  </a:ext>
                </a:extLst>
              </p:cNvPr>
              <p:cNvSpPr/>
              <p:nvPr/>
            </p:nvSpPr>
            <p:spPr>
              <a:xfrm>
                <a:off x="4095391"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lang="en-GB" sz="2000">
                    <a:solidFill>
                      <a:srgbClr val="22272B"/>
                    </a:solidFill>
                    <a:latin typeface="Public Sans Light"/>
                  </a:rPr>
                  <a:t>9.1-10</a:t>
                </a:r>
                <a:endParaRPr kumimoji="0" lang="en-AU" sz="20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0" name="Rectangle 9">
                <a:extLst>
                  <a:ext uri="{FF2B5EF4-FFF2-40B4-BE49-F238E27FC236}">
                    <a16:creationId xmlns:a16="http://schemas.microsoft.com/office/drawing/2014/main" id="{755387DF-6D71-20E5-27CB-62E2FA214BA8}"/>
                  </a:ext>
                </a:extLst>
              </p:cNvPr>
              <p:cNvSpPr/>
              <p:nvPr/>
            </p:nvSpPr>
            <p:spPr>
              <a:xfrm>
                <a:off x="4976337"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lang="en-AU" sz="2000">
                    <a:solidFill>
                      <a:srgbClr val="22272B"/>
                    </a:solidFill>
                    <a:latin typeface="Public Sans Light"/>
                  </a:rPr>
                  <a:t>10.1</a:t>
                </a:r>
                <a:r>
                  <a:rPr kumimoji="0" lang="en-AU" sz="2000" b="0" i="0" u="none" strike="noStrike" kern="1200" cap="none" spc="0" normalizeH="0" baseline="0" noProof="0">
                    <a:ln>
                      <a:noFill/>
                    </a:ln>
                    <a:solidFill>
                      <a:srgbClr val="22272B"/>
                    </a:solidFill>
                    <a:effectLst/>
                    <a:uLnTx/>
                    <a:uFillTx/>
                    <a:latin typeface="Public Sans Light"/>
                    <a:ea typeface="+mn-ea"/>
                    <a:cs typeface="+mn-cs"/>
                  </a:rPr>
                  <a:t>-1</a:t>
                </a:r>
                <a:r>
                  <a:rPr lang="en-AU" sz="2000">
                    <a:solidFill>
                      <a:srgbClr val="22272B"/>
                    </a:solidFill>
                    <a:latin typeface="Public Sans Light"/>
                  </a:rPr>
                  <a:t>1</a:t>
                </a:r>
                <a:endParaRPr kumimoji="0" lang="en-AU" sz="20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1" name="Rectangle 10">
                <a:extLst>
                  <a:ext uri="{FF2B5EF4-FFF2-40B4-BE49-F238E27FC236}">
                    <a16:creationId xmlns:a16="http://schemas.microsoft.com/office/drawing/2014/main" id="{50D712E2-F878-EC13-052D-85D3C37534BD}"/>
                  </a:ext>
                </a:extLst>
              </p:cNvPr>
              <p:cNvSpPr/>
              <p:nvPr/>
            </p:nvSpPr>
            <p:spPr>
              <a:xfrm>
                <a:off x="5859142"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lang="en-GB" sz="2000">
                    <a:solidFill>
                      <a:srgbClr val="22272B"/>
                    </a:solidFill>
                    <a:latin typeface="Public Sans Light"/>
                  </a:rPr>
                  <a:t>11.1-12</a:t>
                </a:r>
                <a:endParaRPr kumimoji="0" lang="en-AU" sz="20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2" name="Rectangle 11">
                <a:extLst>
                  <a:ext uri="{FF2B5EF4-FFF2-40B4-BE49-F238E27FC236}">
                    <a16:creationId xmlns:a16="http://schemas.microsoft.com/office/drawing/2014/main" id="{18B7FCA4-AEA9-E244-9F12-ABF17A8779A7}"/>
                  </a:ext>
                </a:extLst>
              </p:cNvPr>
              <p:cNvSpPr/>
              <p:nvPr/>
            </p:nvSpPr>
            <p:spPr>
              <a:xfrm>
                <a:off x="6738786"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Public Sans Light"/>
                    <a:ea typeface="+mn-ea"/>
                    <a:cs typeface="+mn-cs"/>
                  </a:rPr>
                  <a:t>12.1-13</a:t>
                </a:r>
                <a:endParaRPr kumimoji="0" lang="en-AU" sz="20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3" name="Rectangle 12">
                <a:extLst>
                  <a:ext uri="{FF2B5EF4-FFF2-40B4-BE49-F238E27FC236}">
                    <a16:creationId xmlns:a16="http://schemas.microsoft.com/office/drawing/2014/main" id="{2D4E839E-3400-DE57-C5F3-99417832F56A}"/>
                  </a:ext>
                </a:extLst>
              </p:cNvPr>
              <p:cNvSpPr/>
              <p:nvPr/>
            </p:nvSpPr>
            <p:spPr>
              <a:xfrm>
                <a:off x="7618430" y="5405934"/>
                <a:ext cx="654204" cy="65420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608013" rtl="0" eaLnBrk="0" fontAlgn="base" latinLnBrk="0" hangingPunct="0">
                  <a:lnSpc>
                    <a:spcPct val="100000"/>
                  </a:lnSpc>
                  <a:spcBef>
                    <a:spcPct val="0"/>
                  </a:spcBef>
                  <a:spcAft>
                    <a:spcPct val="0"/>
                  </a:spcAft>
                  <a:buClrTx/>
                  <a:buSzTx/>
                  <a:buFontTx/>
                  <a:buNone/>
                  <a:tabLst/>
                  <a:defRPr/>
                </a:pPr>
                <a:r>
                  <a:rPr lang="en-AU" sz="2000">
                    <a:solidFill>
                      <a:srgbClr val="22272B"/>
                    </a:solidFill>
                    <a:latin typeface="Public Sans Light"/>
                  </a:rPr>
                  <a:t>13.1</a:t>
                </a:r>
                <a:r>
                  <a:rPr kumimoji="0" lang="en-AU" sz="2000" b="0" i="0" u="none" strike="noStrike" kern="1200" cap="none" spc="0" normalizeH="0" baseline="0" noProof="0">
                    <a:ln>
                      <a:noFill/>
                    </a:ln>
                    <a:solidFill>
                      <a:srgbClr val="22272B"/>
                    </a:solidFill>
                    <a:effectLst/>
                    <a:uLnTx/>
                    <a:uFillTx/>
                    <a:latin typeface="Public Sans Light"/>
                    <a:ea typeface="+mn-ea"/>
                    <a:cs typeface="+mn-cs"/>
                  </a:rPr>
                  <a:t>-14</a:t>
                </a:r>
                <a:endParaRPr kumimoji="0" lang="en-AU" sz="2000" b="0" i="0" u="none" strike="noStrike" kern="1200" cap="none" spc="0" normalizeH="0" baseline="0" noProof="0">
                  <a:ln>
                    <a:noFill/>
                  </a:ln>
                  <a:solidFill>
                    <a:srgbClr val="FFFFFF"/>
                  </a:solidFill>
                  <a:effectLst/>
                  <a:uLnTx/>
                  <a:uFillTx/>
                  <a:latin typeface="Public Sans Light"/>
                  <a:ea typeface="+mn-ea"/>
                  <a:cs typeface="+mn-cs"/>
                </a:endParaRPr>
              </a:p>
            </p:txBody>
          </p:sp>
        </p:grpSp>
      </p:grpSp>
    </p:spTree>
    <p:extLst>
      <p:ext uri="{BB962C8B-B14F-4D97-AF65-F5344CB8AC3E}">
        <p14:creationId xmlns:p14="http://schemas.microsoft.com/office/powerpoint/2010/main" val="10282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1671-B7FE-3040-6856-FB2161F01DA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23D19F2-9DA8-A988-9F14-34271B991767}"/>
              </a:ext>
            </a:extLst>
          </p:cNvPr>
          <p:cNvSpPr>
            <a:spLocks noGrp="1"/>
          </p:cNvSpPr>
          <p:nvPr>
            <p:ph type="title"/>
          </p:nvPr>
        </p:nvSpPr>
        <p:spPr/>
        <p:txBody>
          <a:bodyPr/>
          <a:lstStyle/>
          <a:p>
            <a:r>
              <a:rPr lang="en-GB"/>
              <a:t>1.3 Analysing primary data checkpoint 2</a:t>
            </a:r>
            <a:endParaRPr lang="en-AU"/>
          </a:p>
        </p:txBody>
      </p:sp>
      <p:sp>
        <p:nvSpPr>
          <p:cNvPr id="5" name="Picture Placeholder 4">
            <a:extLst>
              <a:ext uri="{FF2B5EF4-FFF2-40B4-BE49-F238E27FC236}">
                <a16:creationId xmlns:a16="http://schemas.microsoft.com/office/drawing/2014/main" id="{C8D07455-74C6-77E9-EF50-5C54C68CB298}"/>
              </a:ext>
            </a:extLst>
          </p:cNvPr>
          <p:cNvSpPr>
            <a:spLocks noGrp="1"/>
          </p:cNvSpPr>
          <p:nvPr>
            <p:ph type="pic" sz="quarter" idx="13"/>
          </p:nvPr>
        </p:nvSpPr>
        <p:spPr>
          <a:xfrm>
            <a:off x="471286" y="1884013"/>
            <a:ext cx="6818453" cy="956838"/>
          </a:xfrm>
        </p:spPr>
        <p:txBody>
          <a:bodyPr/>
          <a:lstStyle/>
          <a:p>
            <a:r>
              <a:rPr lang="en-US" dirty="0"/>
              <a:t>Students carried out an experiment to determine the density of water using 2 different methods.  The theoretical value is 1.0 g/</a:t>
            </a:r>
            <a:r>
              <a:rPr lang="en-US" dirty="0" err="1"/>
              <a:t>mL.</a:t>
            </a:r>
            <a:endParaRPr lang="en-US" dirty="0"/>
          </a:p>
        </p:txBody>
      </p:sp>
      <p:graphicFrame>
        <p:nvGraphicFramePr>
          <p:cNvPr id="2" name="Table 1" descr="A three-column table with the headings “Trial,” “Method 1 (g/mL),” and “Method 2 (g/mL).” Each row lists trial numbers and corresponding values for two methods, with a final row showing the averages. The table compares the results of two measurement methods across five trials.">
            <a:extLst>
              <a:ext uri="{FF2B5EF4-FFF2-40B4-BE49-F238E27FC236}">
                <a16:creationId xmlns:a16="http://schemas.microsoft.com/office/drawing/2014/main" id="{264E87DC-61BD-AFF6-5AE3-B92D83784DEF}"/>
              </a:ext>
            </a:extLst>
          </p:cNvPr>
          <p:cNvGraphicFramePr>
            <a:graphicFrameLocks noGrp="1"/>
          </p:cNvGraphicFramePr>
          <p:nvPr>
            <p:extLst>
              <p:ext uri="{D42A27DB-BD31-4B8C-83A1-F6EECF244321}">
                <p14:modId xmlns:p14="http://schemas.microsoft.com/office/powerpoint/2010/main" val="1437265580"/>
              </p:ext>
            </p:extLst>
          </p:nvPr>
        </p:nvGraphicFramePr>
        <p:xfrm>
          <a:off x="471285" y="2880682"/>
          <a:ext cx="6818454" cy="3617318"/>
        </p:xfrm>
        <a:graphic>
          <a:graphicData uri="http://schemas.openxmlformats.org/drawingml/2006/table">
            <a:tbl>
              <a:tblPr firstRow="1"/>
              <a:tblGrid>
                <a:gridCol w="2178277">
                  <a:extLst>
                    <a:ext uri="{9D8B030D-6E8A-4147-A177-3AD203B41FA5}">
                      <a16:colId xmlns:a16="http://schemas.microsoft.com/office/drawing/2014/main" val="1284330437"/>
                    </a:ext>
                  </a:extLst>
                </a:gridCol>
                <a:gridCol w="2453117">
                  <a:extLst>
                    <a:ext uri="{9D8B030D-6E8A-4147-A177-3AD203B41FA5}">
                      <a16:colId xmlns:a16="http://schemas.microsoft.com/office/drawing/2014/main" val="2246337464"/>
                    </a:ext>
                  </a:extLst>
                </a:gridCol>
                <a:gridCol w="2187060">
                  <a:extLst>
                    <a:ext uri="{9D8B030D-6E8A-4147-A177-3AD203B41FA5}">
                      <a16:colId xmlns:a16="http://schemas.microsoft.com/office/drawing/2014/main" val="286612836"/>
                    </a:ext>
                  </a:extLst>
                </a:gridCol>
              </a:tblGrid>
              <a:tr h="563570">
                <a:tc>
                  <a:txBody>
                    <a:bodyPr/>
                    <a:lstStyle/>
                    <a:p>
                      <a:pPr algn="ctr">
                        <a:lnSpc>
                          <a:spcPct val="150000"/>
                        </a:lnSpc>
                        <a:spcBef>
                          <a:spcPts val="1200"/>
                        </a:spcBef>
                        <a:spcAft>
                          <a:spcPts val="600"/>
                        </a:spcAft>
                        <a:buNone/>
                      </a:pPr>
                      <a:r>
                        <a:rPr lang="en-AU" sz="2100" b="1">
                          <a:solidFill>
                            <a:schemeClr val="bg1"/>
                          </a:solidFill>
                          <a:effectLst/>
                          <a:latin typeface="Arial" panose="020B0604020202020204" pitchFamily="34" charset="0"/>
                          <a:ea typeface="Calibri" panose="020F0502020204030204" pitchFamily="34" charset="0"/>
                          <a:cs typeface="Arial" panose="020B0604020202020204" pitchFamily="34" charset="0"/>
                        </a:rPr>
                        <a:t>Trial</a:t>
                      </a:r>
                    </a:p>
                  </a:txBody>
                  <a:tcPr marL="58636" marR="5863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664"/>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100" b="1">
                          <a:solidFill>
                            <a:srgbClr val="FFFFFF"/>
                          </a:solidFill>
                          <a:effectLst/>
                          <a:latin typeface="Arial" panose="020B0604020202020204" pitchFamily="34" charset="0"/>
                          <a:ea typeface="Calibri" panose="020F0502020204030204" pitchFamily="34" charset="0"/>
                          <a:cs typeface="Arial" panose="020B0604020202020204" pitchFamily="34" charset="0"/>
                        </a:rPr>
                        <a:t>Method 1 (g/mL)</a:t>
                      </a:r>
                      <a:endParaRPr lang="en-AU" sz="2100">
                        <a:effectLst/>
                        <a:latin typeface="Arial" panose="020B0604020202020204" pitchFamily="34" charset="0"/>
                        <a:ea typeface="Calibri" panose="020F0502020204030204" pitchFamily="34" charset="0"/>
                        <a:cs typeface="Arial" panose="020B0604020202020204" pitchFamily="34" charset="0"/>
                      </a:endParaRPr>
                    </a:p>
                  </a:txBody>
                  <a:tcPr marL="58636" marR="58636" marT="0" marB="0">
                    <a:lnL w="12700" cap="flat" cmpd="sng" algn="ctr">
                      <a:no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664"/>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AU" sz="2100" b="1">
                          <a:solidFill>
                            <a:srgbClr val="FFFFFF"/>
                          </a:solidFill>
                          <a:effectLst/>
                          <a:latin typeface="Arial" panose="020B0604020202020204" pitchFamily="34" charset="0"/>
                          <a:ea typeface="Calibri" panose="020F0502020204030204" pitchFamily="34" charset="0"/>
                          <a:cs typeface="Arial" panose="020B0604020202020204" pitchFamily="34" charset="0"/>
                        </a:rPr>
                        <a:t>Method 2 (g/mL)</a:t>
                      </a:r>
                      <a:endParaRPr lang="en-AU" sz="2100">
                        <a:effectLst/>
                        <a:latin typeface="Arial" panose="020B0604020202020204" pitchFamily="34" charset="0"/>
                        <a:ea typeface="Calibri" panose="020F0502020204030204" pitchFamily="34" charset="0"/>
                        <a:cs typeface="Arial" panose="020B0604020202020204" pitchFamily="34" charset="0"/>
                      </a:endParaRPr>
                    </a:p>
                  </a:txBody>
                  <a:tcPr marL="58636" marR="5863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664"/>
                    </a:solidFill>
                  </a:tcPr>
                </a:tc>
                <a:extLst>
                  <a:ext uri="{0D108BD9-81ED-4DB2-BD59-A6C34878D82A}">
                    <a16:rowId xmlns:a16="http://schemas.microsoft.com/office/drawing/2014/main" val="3934106833"/>
                  </a:ext>
                </a:extLst>
              </a:tr>
              <a:tr h="508958">
                <a:tc>
                  <a:txBody>
                    <a:bodyPr/>
                    <a:lstStyle/>
                    <a:p>
                      <a:pPr algn="ctr">
                        <a:lnSpc>
                          <a:spcPct val="150000"/>
                        </a:lnSpc>
                        <a:spcBef>
                          <a:spcPts val="1200"/>
                        </a:spcBef>
                        <a:spcAft>
                          <a:spcPts val="600"/>
                        </a:spcAft>
                        <a:buNone/>
                      </a:pPr>
                      <a:r>
                        <a:rPr lang="en-AU" sz="2100">
                          <a:effectLst/>
                          <a:latin typeface="Arial" panose="020B0604020202020204" pitchFamily="34" charset="0"/>
                          <a:ea typeface="Calibri" panose="020F0502020204030204" pitchFamily="34" charset="0"/>
                          <a:cs typeface="Arial" panose="020B0604020202020204" pitchFamily="34" charset="0"/>
                        </a:rPr>
                        <a:t>1</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dirty="0">
                          <a:effectLst/>
                          <a:latin typeface="Arial" panose="020B0604020202020204" pitchFamily="34" charset="0"/>
                          <a:ea typeface="Calibri" panose="020F0502020204030204" pitchFamily="34" charset="0"/>
                          <a:cs typeface="Arial" panose="020B0604020202020204" pitchFamily="34" charset="0"/>
                        </a:rPr>
                        <a:t>0</a:t>
                      </a:r>
                      <a:r>
                        <a:rPr lang="en-AU" sz="2100" dirty="0">
                          <a:effectLst/>
                          <a:latin typeface="Arial" panose="020B0604020202020204" pitchFamily="34" charset="0"/>
                          <a:ea typeface="Calibri" panose="020F0502020204030204" pitchFamily="34" charset="0"/>
                          <a:cs typeface="Arial" panose="020B0604020202020204" pitchFamily="34" charset="0"/>
                        </a:rPr>
                        <a:t>.95</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GB" sz="2100">
                          <a:effectLst/>
                          <a:latin typeface="Arial" panose="020B0604020202020204" pitchFamily="34" charset="0"/>
                          <a:ea typeface="Calibri" panose="020F0502020204030204" pitchFamily="34" charset="0"/>
                          <a:cs typeface="Arial" panose="020B0604020202020204" pitchFamily="34" charset="0"/>
                        </a:rPr>
                        <a:t>0.9</a:t>
                      </a:r>
                      <a:endParaRPr lang="en-AU" sz="2100">
                        <a:effectLst/>
                        <a:latin typeface="Arial" panose="020B0604020202020204" pitchFamily="34" charset="0"/>
                        <a:ea typeface="Calibri" panose="020F0502020204030204" pitchFamily="34" charset="0"/>
                        <a:cs typeface="Arial" panose="020B0604020202020204" pitchFamily="34" charset="0"/>
                      </a:endParaRP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7609416"/>
                  </a:ext>
                </a:extLst>
              </a:tr>
              <a:tr h="508958">
                <a:tc>
                  <a:txBody>
                    <a:bodyPr/>
                    <a:lstStyle/>
                    <a:p>
                      <a:pPr algn="ctr">
                        <a:lnSpc>
                          <a:spcPct val="150000"/>
                        </a:lnSpc>
                        <a:spcBef>
                          <a:spcPts val="1200"/>
                        </a:spcBef>
                        <a:spcAft>
                          <a:spcPts val="600"/>
                        </a:spcAft>
                        <a:buNone/>
                      </a:pPr>
                      <a:r>
                        <a:rPr lang="en-AU" sz="2100">
                          <a:effectLst/>
                          <a:latin typeface="Arial" panose="020B0604020202020204" pitchFamily="34" charset="0"/>
                          <a:ea typeface="Calibri" panose="020F0502020204030204" pitchFamily="34" charset="0"/>
                          <a:cs typeface="Arial" panose="020B0604020202020204" pitchFamily="34" charset="0"/>
                        </a:rPr>
                        <a:t>2</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0</a:t>
                      </a:r>
                      <a:r>
                        <a:rPr lang="en-AU" sz="2100">
                          <a:effectLst/>
                          <a:latin typeface="Arial" panose="020B0604020202020204" pitchFamily="34" charset="0"/>
                          <a:ea typeface="Calibri" panose="020F0502020204030204" pitchFamily="34" charset="0"/>
                          <a:cs typeface="Arial" panose="020B0604020202020204" pitchFamily="34" charset="0"/>
                        </a:rPr>
                        <a:t>.96</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0</a:t>
                      </a:r>
                      <a:r>
                        <a:rPr lang="en-AU" sz="2100">
                          <a:effectLst/>
                          <a:latin typeface="Arial" panose="020B0604020202020204" pitchFamily="34" charset="0"/>
                          <a:ea typeface="Calibri" panose="020F0502020204030204" pitchFamily="34" charset="0"/>
                          <a:cs typeface="Arial" panose="020B0604020202020204" pitchFamily="34" charset="0"/>
                        </a:rPr>
                        <a:t>.9</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9105497"/>
                  </a:ext>
                </a:extLst>
              </a:tr>
              <a:tr h="508958">
                <a:tc>
                  <a:txBody>
                    <a:bodyPr/>
                    <a:lstStyle/>
                    <a:p>
                      <a:pPr algn="ctr">
                        <a:lnSpc>
                          <a:spcPct val="150000"/>
                        </a:lnSpc>
                        <a:spcBef>
                          <a:spcPts val="1200"/>
                        </a:spcBef>
                        <a:spcAft>
                          <a:spcPts val="600"/>
                        </a:spcAft>
                        <a:buNone/>
                      </a:pPr>
                      <a:r>
                        <a:rPr lang="en-AU" sz="2100" dirty="0">
                          <a:effectLst/>
                          <a:latin typeface="Arial" panose="020B0604020202020204" pitchFamily="34" charset="0"/>
                          <a:ea typeface="Calibri" panose="020F0502020204030204" pitchFamily="34" charset="0"/>
                          <a:cs typeface="Arial" panose="020B0604020202020204" pitchFamily="34" charset="0"/>
                        </a:rPr>
                        <a:t>3</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0</a:t>
                      </a:r>
                      <a:r>
                        <a:rPr lang="en-AU" sz="2100">
                          <a:effectLst/>
                          <a:latin typeface="Arial" panose="020B0604020202020204" pitchFamily="34" charset="0"/>
                          <a:ea typeface="Calibri" panose="020F0502020204030204" pitchFamily="34" charset="0"/>
                          <a:cs typeface="Arial" panose="020B0604020202020204" pitchFamily="34" charset="0"/>
                        </a:rPr>
                        <a:t>.94</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1</a:t>
                      </a:r>
                      <a:r>
                        <a:rPr lang="en-AU" sz="2100">
                          <a:effectLst/>
                          <a:latin typeface="Arial" panose="020B0604020202020204" pitchFamily="34" charset="0"/>
                          <a:ea typeface="Calibri" panose="020F0502020204030204" pitchFamily="34" charset="0"/>
                          <a:cs typeface="Arial" panose="020B0604020202020204" pitchFamily="34" charset="0"/>
                        </a:rPr>
                        <a:t>.1</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1424360"/>
                  </a:ext>
                </a:extLst>
              </a:tr>
              <a:tr h="508958">
                <a:tc>
                  <a:txBody>
                    <a:bodyPr/>
                    <a:lstStyle/>
                    <a:p>
                      <a:pPr algn="ctr">
                        <a:lnSpc>
                          <a:spcPct val="150000"/>
                        </a:lnSpc>
                        <a:spcBef>
                          <a:spcPts val="1200"/>
                        </a:spcBef>
                        <a:spcAft>
                          <a:spcPts val="600"/>
                        </a:spcAft>
                        <a:buNone/>
                      </a:pPr>
                      <a:r>
                        <a:rPr lang="en-AU" sz="2100">
                          <a:effectLst/>
                          <a:latin typeface="Arial" panose="020B0604020202020204" pitchFamily="34" charset="0"/>
                          <a:ea typeface="Calibri" panose="020F0502020204030204" pitchFamily="34" charset="0"/>
                          <a:cs typeface="Arial" panose="020B0604020202020204" pitchFamily="34" charset="0"/>
                        </a:rPr>
                        <a:t>4</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0</a:t>
                      </a:r>
                      <a:r>
                        <a:rPr lang="en-AU" sz="2100">
                          <a:effectLst/>
                          <a:latin typeface="Arial" panose="020B0604020202020204" pitchFamily="34" charset="0"/>
                          <a:ea typeface="Calibri" panose="020F0502020204030204" pitchFamily="34" charset="0"/>
                          <a:cs typeface="Arial" panose="020B0604020202020204" pitchFamily="34" charset="0"/>
                        </a:rPr>
                        <a:t>.94</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1</a:t>
                      </a:r>
                      <a:r>
                        <a:rPr lang="en-AU" sz="2100">
                          <a:effectLst/>
                          <a:latin typeface="Arial" panose="020B0604020202020204" pitchFamily="34" charset="0"/>
                          <a:ea typeface="Calibri" panose="020F0502020204030204" pitchFamily="34" charset="0"/>
                          <a:cs typeface="Arial" panose="020B0604020202020204" pitchFamily="34" charset="0"/>
                        </a:rPr>
                        <a:t>.0</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6500760"/>
                  </a:ext>
                </a:extLst>
              </a:tr>
              <a:tr h="508958">
                <a:tc>
                  <a:txBody>
                    <a:bodyPr/>
                    <a:lstStyle/>
                    <a:p>
                      <a:pPr algn="ctr">
                        <a:lnSpc>
                          <a:spcPct val="150000"/>
                        </a:lnSpc>
                        <a:spcBef>
                          <a:spcPts val="1200"/>
                        </a:spcBef>
                        <a:spcAft>
                          <a:spcPts val="600"/>
                        </a:spcAft>
                        <a:buNone/>
                      </a:pPr>
                      <a:r>
                        <a:rPr lang="en-AU" sz="2100">
                          <a:effectLst/>
                          <a:latin typeface="Arial" panose="020B0604020202020204" pitchFamily="34" charset="0"/>
                          <a:ea typeface="Calibri" panose="020F0502020204030204" pitchFamily="34" charset="0"/>
                          <a:cs typeface="Arial" panose="020B0604020202020204" pitchFamily="34" charset="0"/>
                        </a:rPr>
                        <a:t>5</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0</a:t>
                      </a:r>
                      <a:r>
                        <a:rPr lang="en-AU" sz="2100">
                          <a:effectLst/>
                          <a:latin typeface="Arial" panose="020B0604020202020204" pitchFamily="34" charset="0"/>
                          <a:ea typeface="Calibri" panose="020F0502020204030204" pitchFamily="34" charset="0"/>
                          <a:cs typeface="Arial" panose="020B0604020202020204" pitchFamily="34" charset="0"/>
                        </a:rPr>
                        <a:t>.96</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tx1"/>
                          </a:solidFill>
                          <a:latin typeface="Arial" panose="020B0604020202020204"/>
                        </a:defRPr>
                      </a:lvl1pPr>
                      <a:lvl2pPr marL="457189" algn="l" defTabSz="914377" rtl="0" eaLnBrk="1" latinLnBrk="0" hangingPunct="1">
                        <a:defRPr sz="1800" kern="1200">
                          <a:solidFill>
                            <a:schemeClr val="tx1"/>
                          </a:solidFill>
                          <a:latin typeface="Arial" panose="020B0604020202020204"/>
                        </a:defRPr>
                      </a:lvl2pPr>
                      <a:lvl3pPr marL="914377" algn="l" defTabSz="914377" rtl="0" eaLnBrk="1" latinLnBrk="0" hangingPunct="1">
                        <a:defRPr sz="1800" kern="1200">
                          <a:solidFill>
                            <a:schemeClr val="tx1"/>
                          </a:solidFill>
                          <a:latin typeface="Arial" panose="020B0604020202020204"/>
                        </a:defRPr>
                      </a:lvl3pPr>
                      <a:lvl4pPr marL="1371566" algn="l" defTabSz="914377" rtl="0" eaLnBrk="1" latinLnBrk="0" hangingPunct="1">
                        <a:defRPr sz="1800" kern="1200">
                          <a:solidFill>
                            <a:schemeClr val="tx1"/>
                          </a:solidFill>
                          <a:latin typeface="Arial" panose="020B0604020202020204"/>
                        </a:defRPr>
                      </a:lvl4pPr>
                      <a:lvl5pPr marL="1828754" algn="l" defTabSz="914377" rtl="0" eaLnBrk="1" latinLnBrk="0" hangingPunct="1">
                        <a:defRPr sz="1800" kern="1200">
                          <a:solidFill>
                            <a:schemeClr val="tx1"/>
                          </a:solidFill>
                          <a:latin typeface="Arial" panose="020B0604020202020204"/>
                        </a:defRPr>
                      </a:lvl5pPr>
                      <a:lvl6pPr marL="2285943" algn="l" defTabSz="914377" rtl="0" eaLnBrk="1" latinLnBrk="0" hangingPunct="1">
                        <a:defRPr sz="1800" kern="1200">
                          <a:solidFill>
                            <a:schemeClr val="tx1"/>
                          </a:solidFill>
                          <a:latin typeface="Arial" panose="020B0604020202020204"/>
                        </a:defRPr>
                      </a:lvl6pPr>
                      <a:lvl7pPr marL="2743131" algn="l" defTabSz="914377" rtl="0" eaLnBrk="1" latinLnBrk="0" hangingPunct="1">
                        <a:defRPr sz="1800" kern="1200">
                          <a:solidFill>
                            <a:schemeClr val="tx1"/>
                          </a:solidFill>
                          <a:latin typeface="Arial" panose="020B0604020202020204"/>
                        </a:defRPr>
                      </a:lvl7pPr>
                      <a:lvl8pPr marL="3200320" algn="l" defTabSz="914377" rtl="0" eaLnBrk="1" latinLnBrk="0" hangingPunct="1">
                        <a:defRPr sz="1800" kern="1200">
                          <a:solidFill>
                            <a:schemeClr val="tx1"/>
                          </a:solidFill>
                          <a:latin typeface="Arial" panose="020B0604020202020204"/>
                        </a:defRPr>
                      </a:lvl8pPr>
                      <a:lvl9pPr marL="3657509" algn="l" defTabSz="914377" rtl="0" eaLnBrk="1" latinLnBrk="0" hangingPunct="1">
                        <a:defRPr sz="1800" kern="1200">
                          <a:solidFill>
                            <a:schemeClr val="tx1"/>
                          </a:solidFill>
                          <a:latin typeface="Arial" panose="020B0604020202020204"/>
                        </a:defRPr>
                      </a:lvl9pPr>
                    </a:lstStyle>
                    <a:p>
                      <a:pPr algn="ctr">
                        <a:lnSpc>
                          <a:spcPct val="150000"/>
                        </a:lnSpc>
                        <a:spcBef>
                          <a:spcPts val="1200"/>
                        </a:spcBef>
                        <a:spcAft>
                          <a:spcPts val="600"/>
                        </a:spcAft>
                        <a:buNone/>
                      </a:pPr>
                      <a:r>
                        <a:rPr lang="en-GB" sz="2100">
                          <a:effectLst/>
                          <a:latin typeface="Arial" panose="020B0604020202020204" pitchFamily="34" charset="0"/>
                          <a:ea typeface="Calibri" panose="020F0502020204030204" pitchFamily="34" charset="0"/>
                          <a:cs typeface="Arial" panose="020B0604020202020204" pitchFamily="34" charset="0"/>
                        </a:rPr>
                        <a:t>1.1</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3203684"/>
                  </a:ext>
                </a:extLst>
              </a:tr>
              <a:tr h="508958">
                <a:tc>
                  <a:txBody>
                    <a:bodyPr/>
                    <a:lstStyle/>
                    <a:p>
                      <a:pPr algn="ctr">
                        <a:lnSpc>
                          <a:spcPct val="150000"/>
                        </a:lnSpc>
                        <a:spcBef>
                          <a:spcPts val="1200"/>
                        </a:spcBef>
                        <a:spcAft>
                          <a:spcPts val="600"/>
                        </a:spcAft>
                        <a:buNone/>
                      </a:pPr>
                      <a:r>
                        <a:rPr lang="en-AU" sz="2100" b="1">
                          <a:effectLst/>
                          <a:latin typeface="Arial" panose="020B0604020202020204" pitchFamily="34" charset="0"/>
                          <a:ea typeface="Calibri" panose="020F0502020204030204" pitchFamily="34" charset="0"/>
                          <a:cs typeface="Arial" panose="020B0604020202020204" pitchFamily="34" charset="0"/>
                        </a:rPr>
                        <a:t>Average</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lnSpc>
                          <a:spcPct val="150000"/>
                        </a:lnSpc>
                        <a:spcBef>
                          <a:spcPts val="1200"/>
                        </a:spcBef>
                        <a:spcAft>
                          <a:spcPts val="600"/>
                        </a:spcAft>
                        <a:buNone/>
                      </a:pPr>
                      <a:r>
                        <a:rPr lang="en-US" sz="2100">
                          <a:effectLst/>
                          <a:latin typeface="Arial" panose="020B0604020202020204" pitchFamily="34" charset="0"/>
                          <a:ea typeface="Calibri" panose="020F0502020204030204" pitchFamily="34" charset="0"/>
                          <a:cs typeface="Arial" panose="020B0604020202020204" pitchFamily="34" charset="0"/>
                        </a:rPr>
                        <a:t>0</a:t>
                      </a:r>
                      <a:r>
                        <a:rPr lang="en-AU" sz="2100">
                          <a:effectLst/>
                          <a:latin typeface="Arial" panose="020B0604020202020204" pitchFamily="34" charset="0"/>
                          <a:ea typeface="Calibri" panose="020F0502020204030204" pitchFamily="34" charset="0"/>
                          <a:cs typeface="Arial" panose="020B0604020202020204" pitchFamily="34" charset="0"/>
                        </a:rPr>
                        <a:t>.95</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lnSpc>
                          <a:spcPct val="150000"/>
                        </a:lnSpc>
                        <a:spcBef>
                          <a:spcPts val="1200"/>
                        </a:spcBef>
                        <a:spcAft>
                          <a:spcPts val="600"/>
                        </a:spcAft>
                        <a:buNone/>
                      </a:pPr>
                      <a:r>
                        <a:rPr lang="en-GB" sz="2100" dirty="0">
                          <a:effectLst/>
                          <a:latin typeface="Arial" panose="020B0604020202020204" pitchFamily="34" charset="0"/>
                          <a:ea typeface="Calibri" panose="020F0502020204030204" pitchFamily="34" charset="0"/>
                          <a:cs typeface="Arial" panose="020B0604020202020204" pitchFamily="34" charset="0"/>
                        </a:rPr>
                        <a:t>1.0</a:t>
                      </a:r>
                    </a:p>
                  </a:txBody>
                  <a:tcPr marL="58636" marR="58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val="349843195"/>
                  </a:ext>
                </a:extLst>
              </a:tr>
            </a:tbl>
          </a:graphicData>
        </a:graphic>
      </p:graphicFrame>
      <p:sp>
        <p:nvSpPr>
          <p:cNvPr id="10" name="TextBox 9">
            <a:extLst>
              <a:ext uri="{FF2B5EF4-FFF2-40B4-BE49-F238E27FC236}">
                <a16:creationId xmlns:a16="http://schemas.microsoft.com/office/drawing/2014/main" id="{7A116375-5057-C35B-F225-81B9E82E9C31}"/>
              </a:ext>
            </a:extLst>
          </p:cNvPr>
          <p:cNvSpPr txBox="1"/>
          <p:nvPr/>
        </p:nvSpPr>
        <p:spPr>
          <a:xfrm>
            <a:off x="7747280" y="3794486"/>
            <a:ext cx="4217301" cy="3025833"/>
          </a:xfrm>
          <a:prstGeom prst="rect">
            <a:avLst/>
          </a:prstGeom>
          <a:noFill/>
        </p:spPr>
        <p:txBody>
          <a:bodyPr wrap="square" lIns="0" tIns="0" rIns="0" bIns="0" rtlCol="0">
            <a:noAutofit/>
          </a:bodyPr>
          <a:lstStyle/>
          <a:p>
            <a:pPr algn="l">
              <a:lnSpc>
                <a:spcPct val="150000"/>
              </a:lnSpc>
            </a:pPr>
            <a:r>
              <a:rPr lang="en-US" sz="2000" b="1" dirty="0"/>
              <a:t>Which method is more reliable?</a:t>
            </a:r>
          </a:p>
          <a:p>
            <a:pPr algn="l"/>
            <a:endParaRPr lang="en-US" sz="2000" b="1" dirty="0"/>
          </a:p>
          <a:p>
            <a:pPr algn="l"/>
            <a:r>
              <a:rPr lang="en-US" sz="2000" b="1" dirty="0"/>
              <a:t>Which is more accurate?</a:t>
            </a:r>
            <a:endParaRPr lang="en-AU" sz="2000" b="1" dirty="0"/>
          </a:p>
        </p:txBody>
      </p:sp>
      <p:sp>
        <p:nvSpPr>
          <p:cNvPr id="3" name="Slide Number Placeholder 2">
            <a:extLst>
              <a:ext uri="{FF2B5EF4-FFF2-40B4-BE49-F238E27FC236}">
                <a16:creationId xmlns:a16="http://schemas.microsoft.com/office/drawing/2014/main" id="{6C3C542C-8CC5-00E8-B3FE-3F858E1BD1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56101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639" y="2628319"/>
            <a:ext cx="11291998" cy="800681"/>
          </a:xfrm>
        </p:spPr>
        <p:txBody>
          <a:bodyPr/>
          <a:lstStyle/>
          <a:p>
            <a:r>
              <a:rPr lang="en-US" dirty="0">
                <a:latin typeface="Arial"/>
                <a:cs typeface="Arial"/>
              </a:rPr>
              <a:t>How is data generated, collected, and evaluated to ensure its quality and usefulness?</a:t>
            </a:r>
            <a:br>
              <a:rPr lang="en-AU" dirty="0">
                <a:latin typeface="Arial"/>
                <a:cs typeface="Arial"/>
              </a:rPr>
            </a:br>
            <a:br>
              <a:rPr lang="en-AU" dirty="0">
                <a:latin typeface="Arial"/>
                <a:cs typeface="Arial"/>
              </a:rPr>
            </a:br>
            <a:r>
              <a:rPr lang="en-AU" sz="2000" dirty="0">
                <a:latin typeface="Arial"/>
                <a:cs typeface="Arial"/>
              </a:rPr>
              <a:t>Content in this section aligns with essential question 1 in the program of learning and Teacher resource book 1</a:t>
            </a:r>
            <a:endParaRPr lang="en-AU" sz="2800" dirty="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1.4 Generating and using data</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012874164"/>
              </p:ext>
            </p:extLst>
          </p:nvPr>
        </p:nvGraphicFramePr>
        <p:xfrm>
          <a:off x="348000" y="1828800"/>
          <a:ext cx="11626286" cy="4867200"/>
        </p:xfrm>
        <a:graphic>
          <a:graphicData uri="http://schemas.openxmlformats.org/drawingml/2006/table">
            <a:tbl>
              <a:tblPr firstRow="1">
                <a:tableStyleId>{B301B821-A1FF-4177-AEE7-76D212191A09}</a:tableStyleId>
              </a:tblPr>
              <a:tblGrid>
                <a:gridCol w="4261909">
                  <a:extLst>
                    <a:ext uri="{9D8B030D-6E8A-4147-A177-3AD203B41FA5}">
                      <a16:colId xmlns:a16="http://schemas.microsoft.com/office/drawing/2014/main" val="3623447875"/>
                    </a:ext>
                  </a:extLst>
                </a:gridCol>
                <a:gridCol w="7364377">
                  <a:extLst>
                    <a:ext uri="{9D8B030D-6E8A-4147-A177-3AD203B41FA5}">
                      <a16:colId xmlns:a16="http://schemas.microsoft.com/office/drawing/2014/main" val="3573327086"/>
                    </a:ext>
                  </a:extLst>
                </a:gridCol>
              </a:tblGrid>
              <a:tr h="420994">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951746">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to use data to draw conclusions</a:t>
                      </a:r>
                      <a:endParaRPr lang="en-AU" sz="20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identify what data science is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identify and describe different data sources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explain how a data source may be used to investigate or solve scientific questions</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describe what data science is and how it is used in an everyday situation</a:t>
                      </a:r>
                      <a:endParaRPr lang="en-US" sz="2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494460">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to identify problems and propose solutions.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identify a problem that can be addressed with generated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describe how I could use data to solve a problem</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evaluate the suitability of my strategy or solution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783418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8D08-563E-6487-38E1-27D58458482B}"/>
              </a:ext>
            </a:extLst>
          </p:cNvPr>
          <p:cNvSpPr>
            <a:spLocks noGrp="1"/>
          </p:cNvSpPr>
          <p:nvPr>
            <p:ph type="title"/>
          </p:nvPr>
        </p:nvSpPr>
        <p:spPr/>
        <p:txBody>
          <a:bodyPr/>
          <a:lstStyle/>
          <a:p>
            <a:r>
              <a:rPr lang="en-AU"/>
              <a:t>1.4 Classifying data</a:t>
            </a:r>
          </a:p>
        </p:txBody>
      </p:sp>
      <p:sp>
        <p:nvSpPr>
          <p:cNvPr id="4" name="Text Placeholder 3">
            <a:extLst>
              <a:ext uri="{FF2B5EF4-FFF2-40B4-BE49-F238E27FC236}">
                <a16:creationId xmlns:a16="http://schemas.microsoft.com/office/drawing/2014/main" id="{0F9420A2-E1CD-ADB9-EBED-CC8C3B2DD15C}"/>
              </a:ext>
            </a:extLst>
          </p:cNvPr>
          <p:cNvSpPr>
            <a:spLocks noGrp="1"/>
          </p:cNvSpPr>
          <p:nvPr>
            <p:ph type="body" sz="quarter" idx="18"/>
          </p:nvPr>
        </p:nvSpPr>
        <p:spPr/>
        <p:txBody>
          <a:bodyPr/>
          <a:lstStyle/>
          <a:p>
            <a:r>
              <a:rPr lang="en-AU"/>
              <a:t>Data can be classified </a:t>
            </a:r>
            <a:r>
              <a:rPr lang="en-US"/>
              <a:t>depending on its source and how it is collected or processed</a:t>
            </a:r>
            <a:endParaRPr lang="en-AU"/>
          </a:p>
        </p:txBody>
      </p:sp>
      <p:sp>
        <p:nvSpPr>
          <p:cNvPr id="5" name="Content Placeholder 4">
            <a:extLst>
              <a:ext uri="{FF2B5EF4-FFF2-40B4-BE49-F238E27FC236}">
                <a16:creationId xmlns:a16="http://schemas.microsoft.com/office/drawing/2014/main" id="{A18CAC22-5ABE-B044-223B-9C6027BC8572}"/>
              </a:ext>
            </a:extLst>
          </p:cNvPr>
          <p:cNvSpPr>
            <a:spLocks noGrp="1"/>
          </p:cNvSpPr>
          <p:nvPr>
            <p:ph sz="quarter" idx="19"/>
          </p:nvPr>
        </p:nvSpPr>
        <p:spPr>
          <a:xfrm>
            <a:off x="360363" y="2206847"/>
            <a:ext cx="10980427" cy="3310238"/>
          </a:xfrm>
        </p:spPr>
        <p:txBody>
          <a:bodyPr/>
          <a:lstStyle/>
          <a:p>
            <a:pPr>
              <a:spcAft>
                <a:spcPts val="2000"/>
              </a:spcAft>
            </a:pPr>
            <a:r>
              <a:rPr lang="en-US" sz="1800" b="1" dirty="0"/>
              <a:t>Primary data </a:t>
            </a:r>
            <a:r>
              <a:rPr lang="en-US" sz="1800" dirty="0"/>
              <a:t>– data that has been collected directly from its source by the investigator. It includes data from experiments, observations and surveys.</a:t>
            </a:r>
          </a:p>
          <a:p>
            <a:pPr>
              <a:spcAft>
                <a:spcPts val="2000"/>
              </a:spcAft>
            </a:pPr>
            <a:r>
              <a:rPr lang="en-US" sz="1800" b="1" dirty="0"/>
              <a:t>Secondary data </a:t>
            </a:r>
            <a:r>
              <a:rPr lang="en-US" sz="1800" dirty="0"/>
              <a:t>– data collected and processed by someone other than the researcher(s) conducting the investigation, for example, published datasets and reports.</a:t>
            </a:r>
          </a:p>
        </p:txBody>
      </p:sp>
      <p:sp>
        <p:nvSpPr>
          <p:cNvPr id="2" name="Slide Number Placeholder 1">
            <a:extLst>
              <a:ext uri="{FF2B5EF4-FFF2-40B4-BE49-F238E27FC236}">
                <a16:creationId xmlns:a16="http://schemas.microsoft.com/office/drawing/2014/main" id="{101B775A-6409-C152-425E-4141C69023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95564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0487-2645-8DEB-FBEB-AF69C123A4E6}"/>
              </a:ext>
            </a:extLst>
          </p:cNvPr>
          <p:cNvSpPr>
            <a:spLocks noGrp="1"/>
          </p:cNvSpPr>
          <p:nvPr>
            <p:ph type="title"/>
          </p:nvPr>
        </p:nvSpPr>
        <p:spPr/>
        <p:txBody>
          <a:bodyPr/>
          <a:lstStyle/>
          <a:p>
            <a:r>
              <a:rPr lang="en-AU"/>
              <a:t>1.4 Data sources (1 of 2)</a:t>
            </a:r>
          </a:p>
        </p:txBody>
      </p:sp>
      <p:sp>
        <p:nvSpPr>
          <p:cNvPr id="4" name="Text Placeholder 3">
            <a:extLst>
              <a:ext uri="{FF2B5EF4-FFF2-40B4-BE49-F238E27FC236}">
                <a16:creationId xmlns:a16="http://schemas.microsoft.com/office/drawing/2014/main" id="{A084F2C9-4341-E589-FE43-F776D259D1B0}"/>
              </a:ext>
            </a:extLst>
          </p:cNvPr>
          <p:cNvSpPr>
            <a:spLocks noGrp="1"/>
          </p:cNvSpPr>
          <p:nvPr>
            <p:ph type="body" sz="quarter" idx="18"/>
          </p:nvPr>
        </p:nvSpPr>
        <p:spPr/>
        <p:txBody>
          <a:bodyPr/>
          <a:lstStyle/>
          <a:p>
            <a:r>
              <a:rPr lang="en-AU" dirty="0"/>
              <a:t>Primary or secondary?</a:t>
            </a:r>
          </a:p>
        </p:txBody>
      </p:sp>
      <p:sp>
        <p:nvSpPr>
          <p:cNvPr id="5" name="Content Placeholder 4">
            <a:extLst>
              <a:ext uri="{FF2B5EF4-FFF2-40B4-BE49-F238E27FC236}">
                <a16:creationId xmlns:a16="http://schemas.microsoft.com/office/drawing/2014/main" id="{E4B9584F-FACF-5B54-03C9-D3281348A1D2}"/>
              </a:ext>
            </a:extLst>
          </p:cNvPr>
          <p:cNvSpPr>
            <a:spLocks noGrp="1"/>
          </p:cNvSpPr>
          <p:nvPr>
            <p:ph sz="quarter" idx="19"/>
          </p:nvPr>
        </p:nvSpPr>
        <p:spPr>
          <a:xfrm>
            <a:off x="360363" y="1691200"/>
            <a:ext cx="5202657" cy="3072159"/>
          </a:xfrm>
        </p:spPr>
        <p:txBody>
          <a:bodyPr/>
          <a:lstStyle/>
          <a:p>
            <a:r>
              <a:rPr lang="en-US" dirty="0"/>
              <a:t>Students record thermal images of their school playground on a summer day in 2024. </a:t>
            </a:r>
          </a:p>
          <a:p>
            <a:r>
              <a:rPr lang="en-US" dirty="0"/>
              <a:t>Orange in this thermal image of a playground indicates hotter surfaces, and purple indicates cooler surfaces.</a:t>
            </a:r>
            <a:endParaRPr lang="en-AU" dirty="0"/>
          </a:p>
        </p:txBody>
      </p:sp>
      <p:sp>
        <p:nvSpPr>
          <p:cNvPr id="10" name="Rectangle: Rounded Corners 9">
            <a:extLst>
              <a:ext uri="{FF2B5EF4-FFF2-40B4-BE49-F238E27FC236}">
                <a16:creationId xmlns:a16="http://schemas.microsoft.com/office/drawing/2014/main" id="{5B8B5F1F-C8BB-7169-3B54-F79255742B9F}"/>
              </a:ext>
            </a:extLst>
          </p:cNvPr>
          <p:cNvSpPr/>
          <p:nvPr/>
        </p:nvSpPr>
        <p:spPr>
          <a:xfrm>
            <a:off x="359999" y="4489119"/>
            <a:ext cx="5071972" cy="1911681"/>
          </a:xfrm>
          <a:prstGeom prst="roundRect">
            <a:avLst>
              <a:gd name="adj" fmla="val 103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Primary data</a:t>
            </a:r>
            <a:endParaRPr lang="en-AU" sz="1800" b="1" dirty="0"/>
          </a:p>
          <a:p>
            <a:pPr>
              <a:lnSpc>
                <a:spcPct val="150000"/>
              </a:lnSpc>
            </a:pPr>
            <a:r>
              <a:rPr lang="en-AU" sz="1800" dirty="0"/>
              <a:t>The investigator (the student) collected this data themselves as part of an experiment.</a:t>
            </a:r>
          </a:p>
        </p:txBody>
      </p:sp>
      <p:pic>
        <p:nvPicPr>
          <p:cNvPr id="1026" name="Picture 2" descr="A purple and orange thermal image of a school playground showing cooler shaded areas">
            <a:extLst>
              <a:ext uri="{FF2B5EF4-FFF2-40B4-BE49-F238E27FC236}">
                <a16:creationId xmlns:a16="http://schemas.microsoft.com/office/drawing/2014/main" id="{9FF414A3-0F0D-4EF9-FBF9-344C86C03BBE}"/>
              </a:ext>
              <a:ext uri="{C183D7F6-B498-43B3-948B-1728B52AA6E4}">
                <adec:decorative xmlns:adec="http://schemas.microsoft.com/office/drawing/2017/decorative" val="0"/>
              </a:ext>
            </a:extLst>
          </p:cNvPr>
          <p:cNvPicPr>
            <a:picLocks noGrp="1" noChangeAspect="1" noChangeArrowheads="1"/>
          </p:cNvPicPr>
          <p:nvPr>
            <p:ph type="pic" sz="quarter" idx="20"/>
          </p:nvPr>
        </p:nvPicPr>
        <p:blipFill rotWithShape="1">
          <a:blip r:embed="rId3">
            <a:extLst>
              <a:ext uri="{28A0092B-C50C-407E-A947-70E740481C1C}">
                <a14:useLocalDpi xmlns:a14="http://schemas.microsoft.com/office/drawing/2010/main" val="0"/>
              </a:ext>
            </a:extLst>
          </a:blip>
          <a:srcRect l="-37" r="-1" b="-1890"/>
          <a:stretch/>
        </p:blipFill>
        <p:spPr bwMode="auto">
          <a:xfrm>
            <a:off x="5834743" y="1752736"/>
            <a:ext cx="5751444" cy="41227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7E786A6-48A5-1FFC-CD9F-02CBD56E1745}"/>
              </a:ext>
            </a:extLst>
          </p:cNvPr>
          <p:cNvSpPr txBox="1"/>
          <p:nvPr/>
        </p:nvSpPr>
        <p:spPr>
          <a:xfrm>
            <a:off x="5757917" y="5875480"/>
            <a:ext cx="5828270" cy="482120"/>
          </a:xfrm>
          <a:prstGeom prst="rect">
            <a:avLst/>
          </a:prstGeom>
          <a:noFill/>
        </p:spPr>
        <p:txBody>
          <a:bodyPr wrap="square">
            <a:spAutoFit/>
          </a:bodyPr>
          <a:lstStyle/>
          <a:p>
            <a:pPr>
              <a:lnSpc>
                <a:spcPct val="150000"/>
              </a:lnSpc>
            </a:pPr>
            <a:r>
              <a:rPr lang="en-US" sz="900" b="1" dirty="0">
                <a:solidFill>
                  <a:srgbClr val="000000"/>
                </a:solidFill>
              </a:rPr>
              <a:t>Data source</a:t>
            </a:r>
            <a:r>
              <a:rPr lang="en-US" sz="900" dirty="0">
                <a:solidFill>
                  <a:srgbClr val="000000"/>
                </a:solidFill>
              </a:rPr>
              <a:t>: </a:t>
            </a:r>
            <a:r>
              <a:rPr lang="en-US" sz="900" dirty="0" err="1">
                <a:solidFill>
                  <a:srgbClr val="000000"/>
                </a:solidFill>
              </a:rPr>
              <a:t>Doonside</a:t>
            </a:r>
            <a:r>
              <a:rPr lang="en-US" sz="900" dirty="0">
                <a:solidFill>
                  <a:srgbClr val="000000"/>
                </a:solidFill>
              </a:rPr>
              <a:t> Technology High School</a:t>
            </a:r>
          </a:p>
          <a:p>
            <a:pPr>
              <a:lnSpc>
                <a:spcPct val="150000"/>
              </a:lnSpc>
            </a:pPr>
            <a:r>
              <a:rPr lang="en-US" sz="900" dirty="0">
                <a:hlinkClick r:id="rId4"/>
              </a:rPr>
              <a:t>Program asks how Western Sydney school students would solve urban heat - ABC News</a:t>
            </a:r>
            <a:r>
              <a:rPr lang="en-US" sz="900" dirty="0"/>
              <a:t> (ABC 2025)</a:t>
            </a:r>
            <a:endParaRPr lang="en-AU" sz="900" dirty="0"/>
          </a:p>
        </p:txBody>
      </p:sp>
      <p:sp>
        <p:nvSpPr>
          <p:cNvPr id="2" name="Slide Number Placeholder 1">
            <a:extLst>
              <a:ext uri="{FF2B5EF4-FFF2-40B4-BE49-F238E27FC236}">
                <a16:creationId xmlns:a16="http://schemas.microsoft.com/office/drawing/2014/main" id="{B260A4E3-7F61-EB3B-F6FB-158DB9BC8B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303548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B60B-FB6C-5C1D-43AF-EF6FE08950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A2313F-6E91-00C7-B138-97BE983CFA1B}"/>
              </a:ext>
            </a:extLst>
          </p:cNvPr>
          <p:cNvSpPr>
            <a:spLocks noGrp="1"/>
          </p:cNvSpPr>
          <p:nvPr>
            <p:ph type="title"/>
          </p:nvPr>
        </p:nvSpPr>
        <p:spPr/>
        <p:txBody>
          <a:bodyPr/>
          <a:lstStyle/>
          <a:p>
            <a:r>
              <a:rPr lang="en-AU"/>
              <a:t>1.4 Data sources (2 of 2)</a:t>
            </a:r>
          </a:p>
        </p:txBody>
      </p:sp>
      <p:sp>
        <p:nvSpPr>
          <p:cNvPr id="4" name="Text Placeholder 3">
            <a:extLst>
              <a:ext uri="{FF2B5EF4-FFF2-40B4-BE49-F238E27FC236}">
                <a16:creationId xmlns:a16="http://schemas.microsoft.com/office/drawing/2014/main" id="{AA3FD1B7-916B-29BC-6A47-351624B52EE0}"/>
              </a:ext>
            </a:extLst>
          </p:cNvPr>
          <p:cNvSpPr>
            <a:spLocks noGrp="1"/>
          </p:cNvSpPr>
          <p:nvPr>
            <p:ph type="body" sz="quarter" idx="18"/>
          </p:nvPr>
        </p:nvSpPr>
        <p:spPr/>
        <p:txBody>
          <a:bodyPr/>
          <a:lstStyle/>
          <a:p>
            <a:r>
              <a:rPr lang="en-AU"/>
              <a:t>Primary or secondary?</a:t>
            </a:r>
          </a:p>
        </p:txBody>
      </p:sp>
      <p:sp>
        <p:nvSpPr>
          <p:cNvPr id="5" name="Content Placeholder 4">
            <a:extLst>
              <a:ext uri="{FF2B5EF4-FFF2-40B4-BE49-F238E27FC236}">
                <a16:creationId xmlns:a16="http://schemas.microsoft.com/office/drawing/2014/main" id="{2C1EF361-9B89-4DFC-D6DB-FAE5FFAAF940}"/>
              </a:ext>
            </a:extLst>
          </p:cNvPr>
          <p:cNvSpPr>
            <a:spLocks noGrp="1"/>
          </p:cNvSpPr>
          <p:nvPr>
            <p:ph sz="quarter" idx="19"/>
          </p:nvPr>
        </p:nvSpPr>
        <p:spPr>
          <a:xfrm>
            <a:off x="360363" y="1632857"/>
            <a:ext cx="4800360" cy="2726201"/>
          </a:xfrm>
        </p:spPr>
        <p:txBody>
          <a:bodyPr/>
          <a:lstStyle/>
          <a:p>
            <a:r>
              <a:rPr lang="en-US" dirty="0"/>
              <a:t>A student collected this data from the Bureau of Meteorology (BOM) website. </a:t>
            </a:r>
          </a:p>
          <a:p>
            <a:r>
              <a:rPr lang="en-US" dirty="0"/>
              <a:t>The data was originally collected by an </a:t>
            </a:r>
            <a:r>
              <a:rPr lang="en-US" dirty="0">
                <a:hlinkClick r:id="rId3"/>
              </a:rPr>
              <a:t>Automated Weather Station (AWS)</a:t>
            </a:r>
            <a:r>
              <a:rPr lang="en-US" dirty="0"/>
              <a:t> before being processed and reported to BoM.</a:t>
            </a:r>
          </a:p>
        </p:txBody>
      </p:sp>
      <p:sp>
        <p:nvSpPr>
          <p:cNvPr id="6" name="Rectangle: Rounded Corners 5">
            <a:extLst>
              <a:ext uri="{FF2B5EF4-FFF2-40B4-BE49-F238E27FC236}">
                <a16:creationId xmlns:a16="http://schemas.microsoft.com/office/drawing/2014/main" id="{D8DAF299-860C-60C5-1D6E-A5214B5A4710}"/>
              </a:ext>
            </a:extLst>
          </p:cNvPr>
          <p:cNvSpPr/>
          <p:nvPr/>
        </p:nvSpPr>
        <p:spPr>
          <a:xfrm>
            <a:off x="359999" y="4495619"/>
            <a:ext cx="4650412" cy="1881370"/>
          </a:xfrm>
          <a:prstGeom prst="roundRect">
            <a:avLst>
              <a:gd name="adj" fmla="val 10240"/>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a:lnSpc>
                <a:spcPct val="150000"/>
              </a:lnSpc>
            </a:pPr>
            <a:r>
              <a:rPr lang="en-AU" b="1" dirty="0"/>
              <a:t>Secondary data</a:t>
            </a:r>
            <a:endParaRPr lang="en-AU" sz="1800" b="1" dirty="0"/>
          </a:p>
          <a:p>
            <a:r>
              <a:rPr lang="en-AU" sz="1800" dirty="0"/>
              <a:t>The data was processed by the BOM before the student downloaded it to use in their investigation.</a:t>
            </a:r>
          </a:p>
        </p:txBody>
      </p:sp>
      <p:pic>
        <p:nvPicPr>
          <p:cNvPr id="1026" name="Picture 2" descr="Line graph showing the mean maximum February temperatures (in °C) at Penrith Lakes Automated Weather Station (AWS) from 1996 to 2025. The y-axis ranges from 0°C to 35°C, and the x-axis shows each year from 1996 to 2025. Each data point is marked with a cross and connected by a blue line. The temperature fluctuates year-to-year and generally remains between 26°C and 33°C.">
            <a:extLst>
              <a:ext uri="{FF2B5EF4-FFF2-40B4-BE49-F238E27FC236}">
                <a16:creationId xmlns:a16="http://schemas.microsoft.com/office/drawing/2014/main" id="{6BE45050-0B6D-6232-7CF9-0DDF25F5BBC4}"/>
              </a:ext>
            </a:extLst>
          </p:cNvPr>
          <p:cNvPicPr>
            <a:picLocks noGrp="1" noChangeAspect="1" noChangeArrowheads="1"/>
          </p:cNvPicPr>
          <p:nvPr>
            <p:ph type="pic" sz="quarter" idx="20"/>
          </p:nvPr>
        </p:nvPicPr>
        <p:blipFill rotWithShape="1">
          <a:blip r:embed="rId4">
            <a:extLst>
              <a:ext uri="{96DAC541-7B7A-43D3-8B79-37D633B846F1}">
                <asvg:svgBlip xmlns:asvg="http://schemas.microsoft.com/office/drawing/2016/SVG/main" r:embed="rId5"/>
              </a:ext>
            </a:extLst>
          </a:blip>
          <a:srcRect l="-2349" t="-2608" r="-902" b="-4054"/>
          <a:stretch/>
        </p:blipFill>
        <p:spPr bwMode="auto">
          <a:xfrm>
            <a:off x="5655730" y="982520"/>
            <a:ext cx="5991984" cy="3544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26DB46-39C0-1E80-0366-5450CA3EEB87}"/>
              </a:ext>
            </a:extLst>
          </p:cNvPr>
          <p:cNvSpPr txBox="1"/>
          <p:nvPr/>
        </p:nvSpPr>
        <p:spPr>
          <a:xfrm>
            <a:off x="5655730" y="4532470"/>
            <a:ext cx="5828270" cy="230832"/>
          </a:xfrm>
          <a:prstGeom prst="rect">
            <a:avLst/>
          </a:prstGeom>
          <a:noFill/>
        </p:spPr>
        <p:txBody>
          <a:bodyPr wrap="square">
            <a:spAutoFit/>
          </a:bodyPr>
          <a:lstStyle/>
          <a:p>
            <a:r>
              <a:rPr lang="en-US" sz="900" b="1" dirty="0">
                <a:solidFill>
                  <a:srgbClr val="000000"/>
                </a:solidFill>
                <a:latin typeface="Arial" panose="020B0604020202020204" pitchFamily="34" charset="0"/>
              </a:rPr>
              <a:t>Data source</a:t>
            </a:r>
            <a:r>
              <a:rPr lang="en-US" sz="900" dirty="0">
                <a:solidFill>
                  <a:srgbClr val="000000"/>
                </a:solidFill>
                <a:latin typeface="Arial" panose="020B0604020202020204" pitchFamily="34" charset="0"/>
              </a:rPr>
              <a:t>: Climate Data Online, Bureau of Meteorology</a:t>
            </a:r>
            <a:endParaRPr lang="en-AU" sz="900" dirty="0"/>
          </a:p>
        </p:txBody>
      </p:sp>
      <p:sp>
        <p:nvSpPr>
          <p:cNvPr id="9" name="TextBox 8">
            <a:extLst>
              <a:ext uri="{FF2B5EF4-FFF2-40B4-BE49-F238E27FC236}">
                <a16:creationId xmlns:a16="http://schemas.microsoft.com/office/drawing/2014/main" id="{86F00CEF-D046-7E3F-5973-A3046014E3D2}"/>
              </a:ext>
            </a:extLst>
          </p:cNvPr>
          <p:cNvSpPr txBox="1"/>
          <p:nvPr/>
        </p:nvSpPr>
        <p:spPr>
          <a:xfrm>
            <a:off x="5655730" y="4702914"/>
            <a:ext cx="6372984" cy="1703030"/>
          </a:xfrm>
          <a:prstGeom prst="rect">
            <a:avLst/>
          </a:prstGeom>
          <a:noFill/>
        </p:spPr>
        <p:txBody>
          <a:bodyPr wrap="square">
            <a:spAutoFit/>
          </a:bodyPr>
          <a:lstStyle/>
          <a:p>
            <a:pPr>
              <a:lnSpc>
                <a:spcPct val="150000"/>
              </a:lnSpc>
            </a:pPr>
            <a:r>
              <a:rPr lang="en-US" sz="1800" b="1" dirty="0"/>
              <a:t>Understanding the data</a:t>
            </a:r>
            <a:r>
              <a:rPr lang="en-US" sz="1800" dirty="0"/>
              <a:t>: The Monthly mean maximum temperature is the average of all available daily maxima for the month. The Daily maximum air temperature is the highest temperature recorded over 24 hours (from 9 am to 9 am).</a:t>
            </a:r>
          </a:p>
        </p:txBody>
      </p:sp>
      <p:sp>
        <p:nvSpPr>
          <p:cNvPr id="2" name="Slide Number Placeholder 1">
            <a:extLst>
              <a:ext uri="{FF2B5EF4-FFF2-40B4-BE49-F238E27FC236}">
                <a16:creationId xmlns:a16="http://schemas.microsoft.com/office/drawing/2014/main" id="{0F55211B-8D15-1709-B1AB-09B53AF5AD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40478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844D1-C5E8-C09F-BE5A-20E23B31B8F8}"/>
            </a:ext>
          </a:extLst>
        </p:cNvPr>
        <p:cNvGrpSpPr/>
        <p:nvPr/>
      </p:nvGrpSpPr>
      <p:grpSpPr>
        <a:xfrm>
          <a:off x="0" y="0"/>
          <a:ext cx="0" cy="0"/>
          <a:chOff x="0" y="0"/>
          <a:chExt cx="0" cy="0"/>
        </a:xfrm>
      </p:grpSpPr>
      <p:sp>
        <p:nvSpPr>
          <p:cNvPr id="12" name="Title 5">
            <a:extLst>
              <a:ext uri="{FF2B5EF4-FFF2-40B4-BE49-F238E27FC236}">
                <a16:creationId xmlns:a16="http://schemas.microsoft.com/office/drawing/2014/main" id="{A49673D2-F4D5-4DF4-01EF-16B066C1BE63}"/>
              </a:ext>
            </a:extLst>
          </p:cNvPr>
          <p:cNvSpPr>
            <a:spLocks noGrp="1"/>
          </p:cNvSpPr>
          <p:nvPr>
            <p:ph type="title"/>
          </p:nvPr>
        </p:nvSpPr>
        <p:spPr>
          <a:xfrm>
            <a:off x="360363" y="360363"/>
            <a:ext cx="10260012" cy="522287"/>
          </a:xfrm>
        </p:spPr>
        <p:txBody>
          <a:bodyPr/>
          <a:lstStyle/>
          <a:p>
            <a:r>
              <a:rPr lang="en-AU" dirty="0"/>
              <a:t>1.4 Checkpoint – investigating screen time</a:t>
            </a:r>
          </a:p>
        </p:txBody>
      </p:sp>
      <p:sp>
        <p:nvSpPr>
          <p:cNvPr id="13" name="Picture Placeholder 4">
            <a:extLst>
              <a:ext uri="{FF2B5EF4-FFF2-40B4-BE49-F238E27FC236}">
                <a16:creationId xmlns:a16="http://schemas.microsoft.com/office/drawing/2014/main" id="{72BDF19D-0F14-1D14-2CBF-DF37AA8CC582}"/>
              </a:ext>
            </a:extLst>
          </p:cNvPr>
          <p:cNvSpPr>
            <a:spLocks noGrp="1"/>
          </p:cNvSpPr>
          <p:nvPr>
            <p:ph type="pic" sz="quarter" idx="13"/>
          </p:nvPr>
        </p:nvSpPr>
        <p:spPr>
          <a:xfrm>
            <a:off x="359998" y="1661823"/>
            <a:ext cx="11484002" cy="5034177"/>
          </a:xfrm>
        </p:spPr>
        <p:txBody>
          <a:bodyPr/>
          <a:lstStyle/>
          <a:p>
            <a:pPr>
              <a:lnSpc>
                <a:spcPct val="150000"/>
              </a:lnSpc>
              <a:spcBef>
                <a:spcPts val="1200"/>
              </a:spcBef>
              <a:spcAft>
                <a:spcPts val="600"/>
              </a:spcAft>
            </a:pPr>
            <a:r>
              <a:rPr lang="en-US" sz="1800" b="1" dirty="0">
                <a:solidFill>
                  <a:srgbClr val="000000"/>
                </a:solidFill>
                <a:effectLst/>
                <a:latin typeface="+mj-lt"/>
                <a:ea typeface="Calibri" panose="020F0502020204030204" pitchFamily="34" charset="0"/>
              </a:rPr>
              <a:t>Your class is investigating </a:t>
            </a:r>
            <a:r>
              <a:rPr lang="en-US" sz="1800" b="1" dirty="0">
                <a:solidFill>
                  <a:srgbClr val="000000"/>
                </a:solidFill>
                <a:latin typeface="+mj-lt"/>
                <a:ea typeface="Calibri" panose="020F0502020204030204" pitchFamily="34" charset="0"/>
              </a:rPr>
              <a:t>current levels of screen time among high school students. </a:t>
            </a:r>
            <a:r>
              <a:rPr lang="en-US" sz="1800" b="1" dirty="0">
                <a:solidFill>
                  <a:srgbClr val="000000"/>
                </a:solidFill>
                <a:effectLst/>
                <a:latin typeface="+mj-lt"/>
                <a:ea typeface="Calibri" panose="020F0502020204030204" pitchFamily="34" charset="0"/>
              </a:rPr>
              <a:t>For each of the </a:t>
            </a:r>
            <a:r>
              <a:rPr lang="en-US" sz="1800" b="1" dirty="0">
                <a:solidFill>
                  <a:srgbClr val="000000"/>
                </a:solidFill>
                <a:latin typeface="+mj-lt"/>
                <a:ea typeface="Calibri" panose="020F0502020204030204" pitchFamily="34" charset="0"/>
              </a:rPr>
              <a:t>following scenarios, c</a:t>
            </a:r>
            <a:r>
              <a:rPr lang="en-US" sz="1800" b="1" dirty="0">
                <a:solidFill>
                  <a:srgbClr val="000000"/>
                </a:solidFill>
                <a:effectLst/>
                <a:latin typeface="+mj-lt"/>
                <a:ea typeface="Calibri" panose="020F0502020204030204" pitchFamily="34" charset="0"/>
              </a:rPr>
              <a:t>lassify the data source as either primary</a:t>
            </a:r>
            <a:r>
              <a:rPr lang="en-US" sz="1800" b="1" dirty="0">
                <a:solidFill>
                  <a:srgbClr val="000000"/>
                </a:solidFill>
                <a:latin typeface="+mj-lt"/>
                <a:ea typeface="Calibri" panose="020F0502020204030204" pitchFamily="34" charset="0"/>
              </a:rPr>
              <a:t> or secondary.</a:t>
            </a:r>
          </a:p>
          <a:p>
            <a:pPr marL="342900" indent="-342900">
              <a:lnSpc>
                <a:spcPct val="150000"/>
              </a:lnSpc>
              <a:spcBef>
                <a:spcPts val="1200"/>
              </a:spcBef>
              <a:spcAft>
                <a:spcPts val="600"/>
              </a:spcAft>
              <a:buFont typeface="+mj-lt"/>
              <a:buAutoNum type="arabicPeriod"/>
            </a:pPr>
            <a:r>
              <a:rPr lang="en-US" sz="1800" dirty="0">
                <a:solidFill>
                  <a:srgbClr val="000000"/>
                </a:solidFill>
                <a:ea typeface="Calibri" panose="020F0502020204030204" pitchFamily="34" charset="0"/>
              </a:rPr>
              <a:t>You keep a stopwatch log of every minute you personally spend on social media during one school day.</a:t>
            </a:r>
          </a:p>
          <a:p>
            <a:pPr marL="342900" indent="-342900">
              <a:lnSpc>
                <a:spcPct val="150000"/>
              </a:lnSpc>
              <a:spcBef>
                <a:spcPts val="1200"/>
              </a:spcBef>
              <a:spcAft>
                <a:spcPts val="600"/>
              </a:spcAft>
              <a:buFont typeface="+mj-lt"/>
              <a:buAutoNum type="arabicPeriod"/>
            </a:pPr>
            <a:endParaRPr lang="en-US" sz="1800" dirty="0">
              <a:solidFill>
                <a:srgbClr val="000000"/>
              </a:solidFill>
              <a:ea typeface="Calibri" panose="020F0502020204030204" pitchFamily="34" charset="0"/>
            </a:endParaRPr>
          </a:p>
          <a:p>
            <a:pPr marL="342900" indent="-342900">
              <a:lnSpc>
                <a:spcPct val="150000"/>
              </a:lnSpc>
              <a:spcBef>
                <a:spcPts val="1200"/>
              </a:spcBef>
              <a:spcAft>
                <a:spcPts val="600"/>
              </a:spcAft>
              <a:buFont typeface="+mj-lt"/>
              <a:buAutoNum type="arabicPeriod"/>
            </a:pPr>
            <a:r>
              <a:rPr lang="en-US" sz="1800" dirty="0">
                <a:solidFill>
                  <a:srgbClr val="000000"/>
                </a:solidFill>
                <a:effectLst/>
                <a:latin typeface="+mj-lt"/>
                <a:ea typeface="Calibri" panose="020F0502020204030204" pitchFamily="34" charset="0"/>
              </a:rPr>
              <a:t>Your class runs a lunch‑time survey asking 50 students how many hours they gamed last weekend.</a:t>
            </a:r>
          </a:p>
          <a:p>
            <a:pPr marL="342900" indent="-342900">
              <a:lnSpc>
                <a:spcPct val="150000"/>
              </a:lnSpc>
              <a:spcBef>
                <a:spcPts val="1200"/>
              </a:spcBef>
              <a:spcAft>
                <a:spcPts val="600"/>
              </a:spcAft>
              <a:buFont typeface="+mj-lt"/>
              <a:buAutoNum type="arabicPeriod"/>
            </a:pPr>
            <a:endParaRPr lang="en-US" sz="1800" dirty="0">
              <a:solidFill>
                <a:srgbClr val="000000"/>
              </a:solidFill>
              <a:effectLst/>
              <a:latin typeface="+mj-lt"/>
              <a:ea typeface="Calibri" panose="020F0502020204030204" pitchFamily="34" charset="0"/>
            </a:endParaRPr>
          </a:p>
          <a:p>
            <a:pPr marL="342900" indent="-342900">
              <a:lnSpc>
                <a:spcPct val="150000"/>
              </a:lnSpc>
              <a:spcBef>
                <a:spcPts val="1200"/>
              </a:spcBef>
              <a:spcAft>
                <a:spcPts val="600"/>
              </a:spcAft>
              <a:buFont typeface="+mj-lt"/>
              <a:buAutoNum type="arabicPeriod"/>
            </a:pPr>
            <a:r>
              <a:rPr lang="en-US" sz="1800" dirty="0">
                <a:solidFill>
                  <a:srgbClr val="000000"/>
                </a:solidFill>
                <a:effectLst/>
                <a:latin typeface="+mj-lt"/>
                <a:ea typeface="Calibri" panose="020F0502020204030204" pitchFamily="34" charset="0"/>
              </a:rPr>
              <a:t>A news article quotes last year’s </a:t>
            </a:r>
            <a:r>
              <a:rPr lang="en-US" sz="1800" dirty="0" err="1">
                <a:solidFill>
                  <a:srgbClr val="000000"/>
                </a:solidFill>
                <a:effectLst/>
                <a:latin typeface="+mj-lt"/>
                <a:ea typeface="Calibri" panose="020F0502020204030204" pitchFamily="34" charset="0"/>
              </a:rPr>
              <a:t>eSafety</a:t>
            </a:r>
            <a:r>
              <a:rPr lang="en-US" sz="1800" dirty="0">
                <a:solidFill>
                  <a:srgbClr val="000000"/>
                </a:solidFill>
                <a:effectLst/>
                <a:latin typeface="+mj-lt"/>
                <a:ea typeface="Calibri" panose="020F0502020204030204" pitchFamily="34" charset="0"/>
              </a:rPr>
              <a:t> Commission report on average Australian teen screen time.</a:t>
            </a:r>
          </a:p>
          <a:p>
            <a:pPr>
              <a:lnSpc>
                <a:spcPct val="150000"/>
              </a:lnSpc>
              <a:spcBef>
                <a:spcPts val="1200"/>
              </a:spcBef>
              <a:spcAft>
                <a:spcPts val="600"/>
              </a:spcAft>
            </a:pPr>
            <a:endParaRPr lang="en-US" sz="1800" dirty="0">
              <a:solidFill>
                <a:srgbClr val="000000"/>
              </a:solidFill>
              <a:effectLst/>
              <a:latin typeface="+mj-lt"/>
              <a:ea typeface="Calibri" panose="020F0502020204030204" pitchFamily="34" charset="0"/>
            </a:endParaRPr>
          </a:p>
        </p:txBody>
      </p:sp>
      <p:sp>
        <p:nvSpPr>
          <p:cNvPr id="14" name="TextBox 13">
            <a:extLst>
              <a:ext uri="{FF2B5EF4-FFF2-40B4-BE49-F238E27FC236}">
                <a16:creationId xmlns:a16="http://schemas.microsoft.com/office/drawing/2014/main" id="{8799A260-74C2-CAD8-5CB4-2DABC3BFB85E}"/>
              </a:ext>
            </a:extLst>
          </p:cNvPr>
          <p:cNvSpPr txBox="1"/>
          <p:nvPr/>
        </p:nvSpPr>
        <p:spPr>
          <a:xfrm>
            <a:off x="3614642" y="3326207"/>
            <a:ext cx="1049412" cy="380488"/>
          </a:xfrm>
          <a:prstGeom prst="rect">
            <a:avLst/>
          </a:prstGeom>
          <a:noFill/>
        </p:spPr>
        <p:txBody>
          <a:bodyPr wrap="square" lIns="0" tIns="0" rIns="0" bIns="0" rtlCol="0">
            <a:noAutofit/>
          </a:bodyPr>
          <a:lstStyle/>
          <a:p>
            <a:pPr algn="l"/>
            <a:r>
              <a:rPr lang="en-AU" sz="2000" b="1" dirty="0"/>
              <a:t>Primary</a:t>
            </a:r>
          </a:p>
        </p:txBody>
      </p:sp>
      <p:sp>
        <p:nvSpPr>
          <p:cNvPr id="15" name="TextBox 14">
            <a:extLst>
              <a:ext uri="{FF2B5EF4-FFF2-40B4-BE49-F238E27FC236}">
                <a16:creationId xmlns:a16="http://schemas.microsoft.com/office/drawing/2014/main" id="{7C06AAE9-4DF7-8031-FA9A-6D298D45C220}"/>
              </a:ext>
            </a:extLst>
          </p:cNvPr>
          <p:cNvSpPr txBox="1"/>
          <p:nvPr/>
        </p:nvSpPr>
        <p:spPr>
          <a:xfrm>
            <a:off x="3614642" y="4674960"/>
            <a:ext cx="1049412" cy="380488"/>
          </a:xfrm>
          <a:prstGeom prst="rect">
            <a:avLst/>
          </a:prstGeom>
          <a:noFill/>
        </p:spPr>
        <p:txBody>
          <a:bodyPr wrap="square" lIns="0" tIns="0" rIns="0" bIns="0" rtlCol="0">
            <a:noAutofit/>
          </a:bodyPr>
          <a:lstStyle/>
          <a:p>
            <a:pPr algn="l"/>
            <a:r>
              <a:rPr lang="en-AU" sz="2000" b="1" dirty="0"/>
              <a:t>Primary</a:t>
            </a:r>
          </a:p>
        </p:txBody>
      </p:sp>
      <p:sp>
        <p:nvSpPr>
          <p:cNvPr id="16" name="TextBox 15">
            <a:extLst>
              <a:ext uri="{FF2B5EF4-FFF2-40B4-BE49-F238E27FC236}">
                <a16:creationId xmlns:a16="http://schemas.microsoft.com/office/drawing/2014/main" id="{5B0F2BB9-832C-939D-B898-3E9A501E5F59}"/>
              </a:ext>
            </a:extLst>
          </p:cNvPr>
          <p:cNvSpPr txBox="1"/>
          <p:nvPr/>
        </p:nvSpPr>
        <p:spPr>
          <a:xfrm>
            <a:off x="3510315" y="6019288"/>
            <a:ext cx="1411490" cy="380488"/>
          </a:xfrm>
          <a:prstGeom prst="rect">
            <a:avLst/>
          </a:prstGeom>
          <a:noFill/>
        </p:spPr>
        <p:txBody>
          <a:bodyPr wrap="square" lIns="0" tIns="0" rIns="0" bIns="0" rtlCol="0">
            <a:noAutofit/>
          </a:bodyPr>
          <a:lstStyle/>
          <a:p>
            <a:pPr algn="l"/>
            <a:r>
              <a:rPr lang="en-AU" sz="2000" b="1"/>
              <a:t>Secondary</a:t>
            </a:r>
          </a:p>
        </p:txBody>
      </p:sp>
    </p:spTree>
    <p:extLst>
      <p:ext uri="{BB962C8B-B14F-4D97-AF65-F5344CB8AC3E}">
        <p14:creationId xmlns:p14="http://schemas.microsoft.com/office/powerpoint/2010/main" val="342924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31A5A-D63A-215E-D239-D500C839E5FF}"/>
              </a:ext>
            </a:extLst>
          </p:cNvPr>
          <p:cNvSpPr>
            <a:spLocks noGrp="1"/>
          </p:cNvSpPr>
          <p:nvPr>
            <p:ph type="title"/>
          </p:nvPr>
        </p:nvSpPr>
        <p:spPr/>
        <p:txBody>
          <a:bodyPr/>
          <a:lstStyle/>
          <a:p>
            <a:r>
              <a:rPr lang="en-AU"/>
              <a:t>1.4 Selecting the best source of data (1 of 2)</a:t>
            </a:r>
          </a:p>
        </p:txBody>
      </p:sp>
      <p:sp>
        <p:nvSpPr>
          <p:cNvPr id="4" name="Text Placeholder 3">
            <a:extLst>
              <a:ext uri="{FF2B5EF4-FFF2-40B4-BE49-F238E27FC236}">
                <a16:creationId xmlns:a16="http://schemas.microsoft.com/office/drawing/2014/main" id="{87FFA85D-35B8-89FA-0758-22986E929DF4}"/>
              </a:ext>
            </a:extLst>
          </p:cNvPr>
          <p:cNvSpPr>
            <a:spLocks noGrp="1"/>
          </p:cNvSpPr>
          <p:nvPr>
            <p:ph type="body" sz="quarter" idx="18"/>
          </p:nvPr>
        </p:nvSpPr>
        <p:spPr/>
        <p:txBody>
          <a:bodyPr/>
          <a:lstStyle/>
          <a:p>
            <a:r>
              <a:rPr lang="en-AU"/>
              <a:t>Evaluation criteria for selecting data sources</a:t>
            </a:r>
          </a:p>
        </p:txBody>
      </p:sp>
      <p:graphicFrame>
        <p:nvGraphicFramePr>
          <p:cNvPr id="12" name="Table 11" descr="A four-column table compares criteria for choosing between primary and secondary data sources. The first column lists criteria: Direct fit, Currency, and Trust and control. The second column asks guiding questions, such as whether the data answers the exact question, how up-to-date it needs to be, and whether the method of data collection must be verified. The third column gives examples when primary data is better, such as measuring current playground temperature or lunchtime noise levels. The fourth column gives examples when secondary data is better, such as using Bureau of Meteorology (BoM) rainfall records or trusted agency datasets like BoM or NASA.">
            <a:extLst>
              <a:ext uri="{FF2B5EF4-FFF2-40B4-BE49-F238E27FC236}">
                <a16:creationId xmlns:a16="http://schemas.microsoft.com/office/drawing/2014/main" id="{681AAAAD-9D91-ED53-0D97-A997A1AD6E0F}"/>
              </a:ext>
            </a:extLst>
          </p:cNvPr>
          <p:cNvGraphicFramePr>
            <a:graphicFrameLocks noGrp="1"/>
          </p:cNvGraphicFramePr>
          <p:nvPr>
            <p:extLst>
              <p:ext uri="{D42A27DB-BD31-4B8C-83A1-F6EECF244321}">
                <p14:modId xmlns:p14="http://schemas.microsoft.com/office/powerpoint/2010/main" val="3280556856"/>
              </p:ext>
            </p:extLst>
          </p:nvPr>
        </p:nvGraphicFramePr>
        <p:xfrm>
          <a:off x="407458" y="1500188"/>
          <a:ext cx="11129936" cy="5136125"/>
        </p:xfrm>
        <a:graphic>
          <a:graphicData uri="http://schemas.openxmlformats.org/drawingml/2006/table">
            <a:tbl>
              <a:tblPr firstRow="1" firstCol="1" bandRow="1"/>
              <a:tblGrid>
                <a:gridCol w="2524231">
                  <a:extLst>
                    <a:ext uri="{9D8B030D-6E8A-4147-A177-3AD203B41FA5}">
                      <a16:colId xmlns:a16="http://schemas.microsoft.com/office/drawing/2014/main" val="295458709"/>
                    </a:ext>
                  </a:extLst>
                </a:gridCol>
                <a:gridCol w="2819377">
                  <a:extLst>
                    <a:ext uri="{9D8B030D-6E8A-4147-A177-3AD203B41FA5}">
                      <a16:colId xmlns:a16="http://schemas.microsoft.com/office/drawing/2014/main" val="1843180209"/>
                    </a:ext>
                  </a:extLst>
                </a:gridCol>
                <a:gridCol w="2818187">
                  <a:extLst>
                    <a:ext uri="{9D8B030D-6E8A-4147-A177-3AD203B41FA5}">
                      <a16:colId xmlns:a16="http://schemas.microsoft.com/office/drawing/2014/main" val="3419739172"/>
                    </a:ext>
                  </a:extLst>
                </a:gridCol>
                <a:gridCol w="2968141">
                  <a:extLst>
                    <a:ext uri="{9D8B030D-6E8A-4147-A177-3AD203B41FA5}">
                      <a16:colId xmlns:a16="http://schemas.microsoft.com/office/drawing/2014/main" val="1551023410"/>
                    </a:ext>
                  </a:extLst>
                </a:gridCol>
              </a:tblGrid>
              <a:tr h="1179417">
                <a:tc>
                  <a:txBody>
                    <a:bodyPr/>
                    <a:lstStyle/>
                    <a:p>
                      <a:pPr>
                        <a:lnSpc>
                          <a:spcPct val="150000"/>
                        </a:lnSpc>
                        <a:spcBef>
                          <a:spcPts val="1200"/>
                        </a:spcBef>
                        <a:spcAft>
                          <a:spcPts val="600"/>
                        </a:spcAft>
                        <a:buNone/>
                      </a:pPr>
                      <a:r>
                        <a:rPr lang="en-AU" sz="1800" b="1" dirty="0">
                          <a:solidFill>
                            <a:srgbClr val="FFFFFF"/>
                          </a:solidFill>
                          <a:effectLst/>
                          <a:latin typeface="+mn-lt"/>
                          <a:ea typeface="Calibri" panose="020F0502020204030204" pitchFamily="34" charset="0"/>
                          <a:cs typeface="Arial" panose="020B0604020202020204" pitchFamily="34" charset="0"/>
                        </a:rPr>
                        <a:t>Criteria</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dirty="0">
                          <a:solidFill>
                            <a:srgbClr val="FFFFFF"/>
                          </a:solidFill>
                          <a:effectLst/>
                          <a:latin typeface="+mn-lt"/>
                          <a:ea typeface="Calibri" panose="020F0502020204030204" pitchFamily="34" charset="0"/>
                          <a:cs typeface="Arial" panose="020B0604020202020204" pitchFamily="34" charset="0"/>
                        </a:rPr>
                        <a:t>Ask yourself…</a:t>
                      </a:r>
                      <a:endParaRPr lang="en-AU" sz="1800" dirty="0">
                        <a:effectLst/>
                        <a:latin typeface="+mn-lt"/>
                        <a:ea typeface="Calibri" panose="020F0502020204030204" pitchFamily="34" charset="0"/>
                        <a:cs typeface="Arial" panose="020B0604020202020204" pitchFamily="34" charset="0"/>
                      </a:endParaRPr>
                    </a:p>
                  </a:txBody>
                  <a:tcPr marL="53200" marR="5320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dirty="0">
                          <a:solidFill>
                            <a:srgbClr val="FFFFFF"/>
                          </a:solidFill>
                          <a:effectLst/>
                          <a:latin typeface="+mn-lt"/>
                          <a:ea typeface="Calibri" panose="020F0502020204030204" pitchFamily="34" charset="0"/>
                          <a:cs typeface="Arial" panose="020B0604020202020204" pitchFamily="34" charset="0"/>
                        </a:rPr>
                        <a:t>When primary data is the better pick - example</a:t>
                      </a:r>
                      <a:endParaRPr lang="en-AU" sz="1800" dirty="0">
                        <a:effectLst/>
                        <a:latin typeface="+mn-lt"/>
                        <a:ea typeface="Calibri" panose="020F0502020204030204" pitchFamily="34" charset="0"/>
                        <a:cs typeface="Arial" panose="020B0604020202020204" pitchFamily="34" charset="0"/>
                      </a:endParaRPr>
                    </a:p>
                  </a:txBody>
                  <a:tcPr marL="53200" marR="5320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dirty="0">
                          <a:solidFill>
                            <a:srgbClr val="FFFFFF"/>
                          </a:solidFill>
                          <a:effectLst/>
                          <a:latin typeface="+mn-lt"/>
                          <a:ea typeface="Calibri" panose="020F0502020204030204" pitchFamily="34" charset="0"/>
                          <a:cs typeface="Arial" panose="020B0604020202020204" pitchFamily="34" charset="0"/>
                        </a:rPr>
                        <a:t>When secondary data is the better pick - example</a:t>
                      </a:r>
                      <a:endParaRPr lang="en-AU" sz="1800" dirty="0">
                        <a:effectLst/>
                        <a:latin typeface="+mn-lt"/>
                        <a:ea typeface="Calibri" panose="020F0502020204030204" pitchFamily="34" charset="0"/>
                        <a:cs typeface="Arial" panose="020B0604020202020204" pitchFamily="34" charset="0"/>
                      </a:endParaRPr>
                    </a:p>
                  </a:txBody>
                  <a:tcPr marL="53200" marR="532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008813263"/>
                  </a:ext>
                </a:extLst>
              </a:tr>
              <a:tr h="1179417">
                <a:tc>
                  <a:txBody>
                    <a:bodyPr/>
                    <a:lstStyle/>
                    <a:p>
                      <a:pPr>
                        <a:lnSpc>
                          <a:spcPct val="150000"/>
                        </a:lnSpc>
                        <a:spcBef>
                          <a:spcPts val="1200"/>
                        </a:spcBef>
                        <a:spcAft>
                          <a:spcPts val="600"/>
                        </a:spcAft>
                        <a:buNone/>
                      </a:pPr>
                      <a:r>
                        <a:rPr lang="en-AU" sz="1800" b="1" dirty="0">
                          <a:solidFill>
                            <a:srgbClr val="000000"/>
                          </a:solidFill>
                          <a:effectLst/>
                          <a:latin typeface="+mn-lt"/>
                          <a:ea typeface="Calibri" panose="020F0502020204030204" pitchFamily="34" charset="0"/>
                          <a:cs typeface="Arial" panose="020B0604020202020204" pitchFamily="34" charset="0"/>
                        </a:rPr>
                        <a:t>Direct fit</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dirty="0">
                          <a:solidFill>
                            <a:srgbClr val="000000"/>
                          </a:solidFill>
                          <a:effectLst/>
                          <a:latin typeface="+mn-lt"/>
                          <a:ea typeface="Calibri" panose="020F0502020204030204" pitchFamily="34" charset="0"/>
                          <a:cs typeface="Arial" panose="020B0604020202020204" pitchFamily="34" charset="0"/>
                        </a:rPr>
                        <a:t>Does it answer my exact question?</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You need the temperature of the playground today </a:t>
                      </a:r>
                      <a:r>
                        <a:rPr lang="en-AU" sz="1800">
                          <a:solidFill>
                            <a:srgbClr val="000000"/>
                          </a:solidFill>
                          <a:effectLst/>
                          <a:latin typeface="+mn-lt"/>
                          <a:ea typeface="Calibri" panose="020F0502020204030204" pitchFamily="34" charset="0"/>
                          <a:cs typeface="Segoe UI Symbol" panose="020B0502040204020203" pitchFamily="34" charset="0"/>
                        </a:rPr>
                        <a:t>➜</a:t>
                      </a:r>
                      <a:r>
                        <a:rPr lang="en-AU" sz="1800">
                          <a:solidFill>
                            <a:srgbClr val="000000"/>
                          </a:solidFill>
                          <a:effectLst/>
                          <a:latin typeface="+mn-lt"/>
                          <a:ea typeface="Calibri" panose="020F0502020204030204" pitchFamily="34" charset="0"/>
                          <a:cs typeface="Arial" panose="020B0604020202020204" pitchFamily="34" charset="0"/>
                        </a:rPr>
                        <a:t> snap a thermal image.</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You need 30 years of Penrith rainfall </a:t>
                      </a:r>
                      <a:r>
                        <a:rPr lang="en-AU" sz="1800">
                          <a:solidFill>
                            <a:srgbClr val="000000"/>
                          </a:solidFill>
                          <a:effectLst/>
                          <a:latin typeface="+mn-lt"/>
                          <a:ea typeface="Calibri" panose="020F0502020204030204" pitchFamily="34" charset="0"/>
                          <a:cs typeface="Segoe UI Symbol" panose="020B0502040204020203" pitchFamily="34" charset="0"/>
                        </a:rPr>
                        <a:t>➜</a:t>
                      </a:r>
                      <a:r>
                        <a:rPr lang="en-AU" sz="1800">
                          <a:solidFill>
                            <a:srgbClr val="000000"/>
                          </a:solidFill>
                          <a:effectLst/>
                          <a:latin typeface="+mn-lt"/>
                          <a:ea typeface="Calibri" panose="020F0502020204030204" pitchFamily="34" charset="0"/>
                          <a:cs typeface="Arial" panose="020B0604020202020204" pitchFamily="34" charset="0"/>
                        </a:rPr>
                        <a:t> download BoM records.</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90206256"/>
                  </a:ext>
                </a:extLst>
              </a:tr>
              <a:tr h="1179417">
                <a:tc>
                  <a:txBody>
                    <a:bodyPr/>
                    <a:lstStyle/>
                    <a:p>
                      <a:pPr>
                        <a:lnSpc>
                          <a:spcPct val="150000"/>
                        </a:lnSpc>
                        <a:spcBef>
                          <a:spcPts val="1200"/>
                        </a:spcBef>
                        <a:spcAft>
                          <a:spcPts val="600"/>
                        </a:spcAft>
                        <a:buNone/>
                      </a:pPr>
                      <a:r>
                        <a:rPr lang="en-AU" sz="1800" b="1" u="none">
                          <a:solidFill>
                            <a:schemeClr val="tx1"/>
                          </a:solidFill>
                          <a:effectLst/>
                          <a:latin typeface="+mn-lt"/>
                          <a:ea typeface="Calibri" panose="020F0502020204030204" pitchFamily="34" charset="0"/>
                          <a:cs typeface="Arial" panose="020B0604020202020204" pitchFamily="34" charset="0"/>
                        </a:rPr>
                        <a:t>Currency</a:t>
                      </a:r>
                      <a:endParaRPr lang="en-AU" sz="1800" u="none">
                        <a:solidFill>
                          <a:schemeClr val="tx1"/>
                        </a:solidFill>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How up-to-date must the data be?</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You want lunchtime noise levels today? </a:t>
                      </a:r>
                      <a:r>
                        <a:rPr lang="en-AU" sz="1800">
                          <a:solidFill>
                            <a:srgbClr val="000000"/>
                          </a:solidFill>
                          <a:effectLst/>
                          <a:latin typeface="+mn-lt"/>
                          <a:ea typeface="Calibri" panose="020F0502020204030204" pitchFamily="34" charset="0"/>
                          <a:cs typeface="Segoe UI Symbol" panose="020B0502040204020203" pitchFamily="34" charset="0"/>
                        </a:rPr>
                        <a:t>➜</a:t>
                      </a:r>
                      <a:r>
                        <a:rPr lang="en-AU" sz="1800">
                          <a:solidFill>
                            <a:srgbClr val="000000"/>
                          </a:solidFill>
                          <a:effectLst/>
                          <a:latin typeface="+mn-lt"/>
                          <a:ea typeface="Calibri" panose="020F0502020204030204" pitchFamily="34" charset="0"/>
                          <a:cs typeface="Arial" panose="020B0604020202020204" pitchFamily="34" charset="0"/>
                        </a:rPr>
                        <a:t> measure them yourself.</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dirty="0">
                          <a:solidFill>
                            <a:srgbClr val="000000"/>
                          </a:solidFill>
                          <a:effectLst/>
                          <a:latin typeface="+mn-lt"/>
                          <a:ea typeface="Calibri" panose="020F0502020204030204" pitchFamily="34" charset="0"/>
                          <a:cs typeface="Arial" panose="020B0604020202020204" pitchFamily="34" charset="0"/>
                        </a:rPr>
                        <a:t>Historical trend is fine </a:t>
                      </a:r>
                      <a:r>
                        <a:rPr lang="en-AU" sz="1800" dirty="0">
                          <a:solidFill>
                            <a:srgbClr val="000000"/>
                          </a:solidFill>
                          <a:effectLst/>
                          <a:latin typeface="+mn-lt"/>
                          <a:ea typeface="Calibri" panose="020F0502020204030204" pitchFamily="34" charset="0"/>
                          <a:cs typeface="Segoe UI Symbol" panose="020B0502040204020203" pitchFamily="34" charset="0"/>
                        </a:rPr>
                        <a:t>➜</a:t>
                      </a:r>
                      <a:r>
                        <a:rPr lang="en-AU" sz="1800" dirty="0">
                          <a:solidFill>
                            <a:srgbClr val="000000"/>
                          </a:solidFill>
                          <a:effectLst/>
                          <a:latin typeface="+mn-lt"/>
                          <a:ea typeface="Calibri" panose="020F0502020204030204" pitchFamily="34" charset="0"/>
                          <a:cs typeface="Arial" panose="020B0604020202020204" pitchFamily="34" charset="0"/>
                        </a:rPr>
                        <a:t> past reports work.</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925919441"/>
                  </a:ext>
                </a:extLst>
              </a:tr>
              <a:tr h="1589428">
                <a:tc>
                  <a:txBody>
                    <a:bodyPr/>
                    <a:lstStyle/>
                    <a:p>
                      <a:pPr>
                        <a:lnSpc>
                          <a:spcPct val="150000"/>
                        </a:lnSpc>
                        <a:spcBef>
                          <a:spcPts val="1200"/>
                        </a:spcBef>
                        <a:spcAft>
                          <a:spcPts val="600"/>
                        </a:spcAft>
                        <a:buNone/>
                      </a:pPr>
                      <a:r>
                        <a:rPr lang="en-AU" sz="1800" b="1">
                          <a:solidFill>
                            <a:srgbClr val="000000"/>
                          </a:solidFill>
                          <a:effectLst/>
                          <a:latin typeface="+mn-lt"/>
                          <a:ea typeface="Calibri" panose="020F0502020204030204" pitchFamily="34" charset="0"/>
                          <a:cs typeface="Arial" panose="020B0604020202020204" pitchFamily="34" charset="0"/>
                        </a:rPr>
                        <a:t>Trust and control</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Do I need to be sure how it was collected?</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You design the method, so you control the variables and the accuracy.</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dirty="0">
                          <a:solidFill>
                            <a:srgbClr val="000000"/>
                          </a:solidFill>
                          <a:effectLst/>
                          <a:latin typeface="+mn-lt"/>
                          <a:ea typeface="Calibri" panose="020F0502020204030204" pitchFamily="34" charset="0"/>
                          <a:cs typeface="Arial" panose="020B0604020202020204" pitchFamily="34" charset="0"/>
                        </a:rPr>
                        <a:t>A trusted agency (BoM, NASA) has already followed strict methods.</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1794628"/>
                  </a:ext>
                </a:extLst>
              </a:tr>
            </a:tbl>
          </a:graphicData>
        </a:graphic>
      </p:graphicFrame>
      <p:sp>
        <p:nvSpPr>
          <p:cNvPr id="2" name="Slide Number Placeholder 1">
            <a:extLst>
              <a:ext uri="{FF2B5EF4-FFF2-40B4-BE49-F238E27FC236}">
                <a16:creationId xmlns:a16="http://schemas.microsoft.com/office/drawing/2014/main" id="{A27BB4F2-66F4-EEB9-712F-E6B58AA7BF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90174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C80D-38AA-7D7B-F02E-59F2772029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C1F0D3-CA19-7839-46CC-8847BFBB5203}"/>
              </a:ext>
            </a:extLst>
          </p:cNvPr>
          <p:cNvSpPr>
            <a:spLocks noGrp="1"/>
          </p:cNvSpPr>
          <p:nvPr>
            <p:ph type="title"/>
          </p:nvPr>
        </p:nvSpPr>
        <p:spPr/>
        <p:txBody>
          <a:bodyPr/>
          <a:lstStyle/>
          <a:p>
            <a:r>
              <a:rPr lang="en-AU"/>
              <a:t>1.4 Selecting the best source of data (2 of 2)</a:t>
            </a:r>
          </a:p>
        </p:txBody>
      </p:sp>
      <p:sp>
        <p:nvSpPr>
          <p:cNvPr id="4" name="Text Placeholder 3">
            <a:extLst>
              <a:ext uri="{FF2B5EF4-FFF2-40B4-BE49-F238E27FC236}">
                <a16:creationId xmlns:a16="http://schemas.microsoft.com/office/drawing/2014/main" id="{5ADB4B56-0F53-56F2-73F0-CA8DBF22AE63}"/>
              </a:ext>
            </a:extLst>
          </p:cNvPr>
          <p:cNvSpPr>
            <a:spLocks noGrp="1"/>
          </p:cNvSpPr>
          <p:nvPr>
            <p:ph type="body" sz="quarter" idx="18"/>
          </p:nvPr>
        </p:nvSpPr>
        <p:spPr/>
        <p:txBody>
          <a:bodyPr/>
          <a:lstStyle/>
          <a:p>
            <a:r>
              <a:rPr lang="en-AU"/>
              <a:t>Evaluation criteria for selecting data sources</a:t>
            </a:r>
          </a:p>
        </p:txBody>
      </p:sp>
      <p:graphicFrame>
        <p:nvGraphicFramePr>
          <p:cNvPr id="5" name="Table 4" descr="A four-column table compares how effort, time, and scope influence the decision of whether to use primary or secondary data. The first column lists criteria: Effort, time, and Scope (local versus big picture). The second column poses reflective questions, such as how long it will take to gather the data or whether local detail or a broad overview is needed. The third column gives examples of situations where primary data is better, such as collecting quick class samples or local heat measurements. The fourth column provides examples of situations where secondary data is preferable, such as using existing datasets for significant or long-term studies or analysing climate patterns across regions or decades.">
            <a:extLst>
              <a:ext uri="{FF2B5EF4-FFF2-40B4-BE49-F238E27FC236}">
                <a16:creationId xmlns:a16="http://schemas.microsoft.com/office/drawing/2014/main" id="{FBB12DA3-3332-E24F-B0AC-E8B2A6EB3A46}"/>
              </a:ext>
            </a:extLst>
          </p:cNvPr>
          <p:cNvGraphicFramePr>
            <a:graphicFrameLocks noGrp="1"/>
          </p:cNvGraphicFramePr>
          <p:nvPr>
            <p:extLst>
              <p:ext uri="{D42A27DB-BD31-4B8C-83A1-F6EECF244321}">
                <p14:modId xmlns:p14="http://schemas.microsoft.com/office/powerpoint/2010/main" val="3691974821"/>
              </p:ext>
            </p:extLst>
          </p:nvPr>
        </p:nvGraphicFramePr>
        <p:xfrm>
          <a:off x="442126" y="1469875"/>
          <a:ext cx="11401873" cy="4674005"/>
        </p:xfrm>
        <a:graphic>
          <a:graphicData uri="http://schemas.openxmlformats.org/drawingml/2006/table">
            <a:tbl>
              <a:tblPr firstRow="1" firstCol="1" bandRow="1"/>
              <a:tblGrid>
                <a:gridCol w="2585904">
                  <a:extLst>
                    <a:ext uri="{9D8B030D-6E8A-4147-A177-3AD203B41FA5}">
                      <a16:colId xmlns:a16="http://schemas.microsoft.com/office/drawing/2014/main" val="295458709"/>
                    </a:ext>
                  </a:extLst>
                </a:gridCol>
                <a:gridCol w="2888263">
                  <a:extLst>
                    <a:ext uri="{9D8B030D-6E8A-4147-A177-3AD203B41FA5}">
                      <a16:colId xmlns:a16="http://schemas.microsoft.com/office/drawing/2014/main" val="1843180209"/>
                    </a:ext>
                  </a:extLst>
                </a:gridCol>
                <a:gridCol w="2887044">
                  <a:extLst>
                    <a:ext uri="{9D8B030D-6E8A-4147-A177-3AD203B41FA5}">
                      <a16:colId xmlns:a16="http://schemas.microsoft.com/office/drawing/2014/main" val="3419739172"/>
                    </a:ext>
                  </a:extLst>
                </a:gridCol>
                <a:gridCol w="3040662">
                  <a:extLst>
                    <a:ext uri="{9D8B030D-6E8A-4147-A177-3AD203B41FA5}">
                      <a16:colId xmlns:a16="http://schemas.microsoft.com/office/drawing/2014/main" val="1551023410"/>
                    </a:ext>
                  </a:extLst>
                </a:gridCol>
              </a:tblGrid>
              <a:tr h="1099513">
                <a:tc>
                  <a:txBody>
                    <a:bodyPr/>
                    <a:lstStyle/>
                    <a:p>
                      <a:pPr>
                        <a:lnSpc>
                          <a:spcPct val="150000"/>
                        </a:lnSpc>
                        <a:spcBef>
                          <a:spcPts val="1200"/>
                        </a:spcBef>
                        <a:spcAft>
                          <a:spcPts val="600"/>
                        </a:spcAft>
                        <a:buNone/>
                      </a:pPr>
                      <a:r>
                        <a:rPr lang="en-AU" sz="1800" b="1" dirty="0">
                          <a:solidFill>
                            <a:srgbClr val="FFFFFF"/>
                          </a:solidFill>
                          <a:effectLst/>
                          <a:latin typeface="+mn-lt"/>
                          <a:ea typeface="Calibri" panose="020F0502020204030204" pitchFamily="34" charset="0"/>
                          <a:cs typeface="Arial" panose="020B0604020202020204" pitchFamily="34" charset="0"/>
                        </a:rPr>
                        <a:t>Criteria</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a:solidFill>
                            <a:srgbClr val="FFFFFF"/>
                          </a:solidFill>
                          <a:effectLst/>
                          <a:latin typeface="+mn-lt"/>
                          <a:ea typeface="Calibri" panose="020F0502020204030204" pitchFamily="34" charset="0"/>
                          <a:cs typeface="Arial" panose="020B0604020202020204" pitchFamily="34" charset="0"/>
                        </a:rPr>
                        <a:t>Ask yourself…</a:t>
                      </a:r>
                      <a:endParaRPr lang="en-AU" sz="1800">
                        <a:effectLst/>
                        <a:latin typeface="+mn-lt"/>
                        <a:ea typeface="Calibri" panose="020F0502020204030204" pitchFamily="34" charset="0"/>
                        <a:cs typeface="Arial" panose="020B0604020202020204" pitchFamily="34" charset="0"/>
                      </a:endParaRPr>
                    </a:p>
                  </a:txBody>
                  <a:tcPr marL="53200" marR="5320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a:solidFill>
                            <a:srgbClr val="FFFFFF"/>
                          </a:solidFill>
                          <a:effectLst/>
                          <a:latin typeface="+mn-lt"/>
                          <a:ea typeface="Calibri" panose="020F0502020204030204" pitchFamily="34" charset="0"/>
                          <a:cs typeface="Arial" panose="020B0604020202020204" pitchFamily="34" charset="0"/>
                        </a:rPr>
                        <a:t>When primary data is the better pick - example</a:t>
                      </a:r>
                      <a:endParaRPr lang="en-AU" sz="1800">
                        <a:effectLst/>
                        <a:latin typeface="+mn-lt"/>
                        <a:ea typeface="Calibri" panose="020F0502020204030204" pitchFamily="34" charset="0"/>
                        <a:cs typeface="Arial" panose="020B0604020202020204" pitchFamily="34" charset="0"/>
                      </a:endParaRPr>
                    </a:p>
                  </a:txBody>
                  <a:tcPr marL="53200" marR="5320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dirty="0">
                          <a:solidFill>
                            <a:srgbClr val="FFFFFF"/>
                          </a:solidFill>
                          <a:effectLst/>
                          <a:latin typeface="+mn-lt"/>
                          <a:ea typeface="Calibri" panose="020F0502020204030204" pitchFamily="34" charset="0"/>
                          <a:cs typeface="Arial" panose="020B0604020202020204" pitchFamily="34" charset="0"/>
                        </a:rPr>
                        <a:t>When secondary data is the better pick - example</a:t>
                      </a:r>
                      <a:endParaRPr lang="en-AU" sz="1800" dirty="0">
                        <a:effectLst/>
                        <a:latin typeface="+mn-lt"/>
                        <a:ea typeface="Calibri" panose="020F0502020204030204" pitchFamily="34" charset="0"/>
                        <a:cs typeface="Arial" panose="020B0604020202020204" pitchFamily="34" charset="0"/>
                      </a:endParaRPr>
                    </a:p>
                  </a:txBody>
                  <a:tcPr marL="53200" marR="532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008813263"/>
                  </a:ext>
                </a:extLst>
              </a:tr>
              <a:tr h="1787246">
                <a:tc>
                  <a:txBody>
                    <a:bodyPr/>
                    <a:lstStyle/>
                    <a:p>
                      <a:pPr>
                        <a:lnSpc>
                          <a:spcPct val="150000"/>
                        </a:lnSpc>
                        <a:spcBef>
                          <a:spcPts val="1200"/>
                        </a:spcBef>
                        <a:spcAft>
                          <a:spcPts val="600"/>
                        </a:spcAft>
                        <a:buNone/>
                      </a:pPr>
                      <a:r>
                        <a:rPr lang="en-AU" sz="1800" b="1" dirty="0">
                          <a:solidFill>
                            <a:srgbClr val="000000"/>
                          </a:solidFill>
                          <a:effectLst/>
                          <a:latin typeface="+mn-lt"/>
                          <a:ea typeface="Calibri" panose="020F0502020204030204" pitchFamily="34" charset="0"/>
                          <a:cs typeface="Arial" panose="020B0604020202020204" pitchFamily="34" charset="0"/>
                        </a:rPr>
                        <a:t>Effort and time</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How long will it take to gather?</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A small, quick sample (for example, class arm spans) is doable.</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A large or long-term study would take ages </a:t>
                      </a:r>
                      <a:r>
                        <a:rPr lang="en-AU" sz="1800">
                          <a:solidFill>
                            <a:srgbClr val="000000"/>
                          </a:solidFill>
                          <a:effectLst/>
                          <a:latin typeface="+mn-lt"/>
                          <a:ea typeface="Calibri" panose="020F0502020204030204" pitchFamily="34" charset="0"/>
                          <a:cs typeface="Segoe UI Symbol" panose="020B0502040204020203" pitchFamily="34" charset="0"/>
                        </a:rPr>
                        <a:t>➜</a:t>
                      </a:r>
                      <a:r>
                        <a:rPr lang="en-AU" sz="1800">
                          <a:solidFill>
                            <a:srgbClr val="000000"/>
                          </a:solidFill>
                          <a:effectLst/>
                          <a:latin typeface="+mn-lt"/>
                          <a:ea typeface="Calibri" panose="020F0502020204030204" pitchFamily="34" charset="0"/>
                          <a:cs typeface="Arial" panose="020B0604020202020204" pitchFamily="34" charset="0"/>
                        </a:rPr>
                        <a:t> use existing datasets.</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893680777"/>
                  </a:ext>
                </a:extLst>
              </a:tr>
              <a:tr h="1787246">
                <a:tc>
                  <a:txBody>
                    <a:bodyPr/>
                    <a:lstStyle/>
                    <a:p>
                      <a:pPr>
                        <a:lnSpc>
                          <a:spcPct val="150000"/>
                        </a:lnSpc>
                        <a:spcBef>
                          <a:spcPts val="1200"/>
                        </a:spcBef>
                        <a:spcAft>
                          <a:spcPts val="600"/>
                        </a:spcAft>
                        <a:buNone/>
                      </a:pPr>
                      <a:r>
                        <a:rPr lang="en-AU" sz="1800" b="1" dirty="0">
                          <a:solidFill>
                            <a:srgbClr val="000000"/>
                          </a:solidFill>
                          <a:effectLst/>
                          <a:latin typeface="+mn-lt"/>
                          <a:ea typeface="Calibri" panose="020F0502020204030204" pitchFamily="34" charset="0"/>
                          <a:cs typeface="Arial" panose="020B0604020202020204" pitchFamily="34" charset="0"/>
                        </a:rPr>
                        <a:t>Scope (local versus big picture)</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Do I need local detail or a big overview?</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a:solidFill>
                            <a:srgbClr val="000000"/>
                          </a:solidFill>
                          <a:effectLst/>
                          <a:latin typeface="+mn-lt"/>
                          <a:ea typeface="Calibri" panose="020F0502020204030204" pitchFamily="34" charset="0"/>
                          <a:cs typeface="Arial" panose="020B0604020202020204" pitchFamily="34" charset="0"/>
                        </a:rPr>
                        <a:t>Investigating heat spots on one oval </a:t>
                      </a:r>
                      <a:r>
                        <a:rPr lang="en-AU" sz="1800">
                          <a:solidFill>
                            <a:srgbClr val="000000"/>
                          </a:solidFill>
                          <a:effectLst/>
                          <a:latin typeface="+mn-lt"/>
                          <a:ea typeface="Calibri" panose="020F0502020204030204" pitchFamily="34" charset="0"/>
                          <a:cs typeface="Segoe UI Symbol" panose="020B0502040204020203" pitchFamily="34" charset="0"/>
                        </a:rPr>
                        <a:t>➜</a:t>
                      </a:r>
                      <a:r>
                        <a:rPr lang="en-AU" sz="1800">
                          <a:solidFill>
                            <a:srgbClr val="000000"/>
                          </a:solidFill>
                          <a:effectLst/>
                          <a:latin typeface="+mn-lt"/>
                          <a:ea typeface="Calibri" panose="020F0502020204030204" pitchFamily="34" charset="0"/>
                          <a:cs typeface="Arial" panose="020B0604020202020204" pitchFamily="34" charset="0"/>
                        </a:rPr>
                        <a:t> collect locally.</a:t>
                      </a:r>
                      <a:endParaRPr lang="en-AU" sz="180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dirty="0">
                          <a:solidFill>
                            <a:srgbClr val="000000"/>
                          </a:solidFill>
                          <a:effectLst/>
                          <a:latin typeface="+mn-lt"/>
                          <a:ea typeface="Calibri" panose="020F0502020204030204" pitchFamily="34" charset="0"/>
                          <a:cs typeface="Arial" panose="020B0604020202020204" pitchFamily="34" charset="0"/>
                        </a:rPr>
                        <a:t>Comparing climate across decades or regions </a:t>
                      </a:r>
                      <a:r>
                        <a:rPr lang="en-AU" sz="1800" dirty="0">
                          <a:solidFill>
                            <a:srgbClr val="000000"/>
                          </a:solidFill>
                          <a:effectLst/>
                          <a:latin typeface="+mn-lt"/>
                          <a:ea typeface="Calibri" panose="020F0502020204030204" pitchFamily="34" charset="0"/>
                          <a:cs typeface="Segoe UI Symbol" panose="020B0502040204020203" pitchFamily="34" charset="0"/>
                        </a:rPr>
                        <a:t>➜</a:t>
                      </a:r>
                      <a:r>
                        <a:rPr lang="en-AU" sz="1800" dirty="0">
                          <a:solidFill>
                            <a:srgbClr val="000000"/>
                          </a:solidFill>
                          <a:effectLst/>
                          <a:latin typeface="+mn-lt"/>
                          <a:ea typeface="Calibri" panose="020F0502020204030204" pitchFamily="34" charset="0"/>
                          <a:cs typeface="Arial" panose="020B0604020202020204" pitchFamily="34" charset="0"/>
                        </a:rPr>
                        <a:t> use broader data.</a:t>
                      </a:r>
                      <a:endParaRPr lang="en-AU" sz="1800" dirty="0">
                        <a:effectLst/>
                        <a:latin typeface="+mn-lt"/>
                        <a:ea typeface="Calibri" panose="020F0502020204030204" pitchFamily="34" charset="0"/>
                        <a:cs typeface="Arial" panose="020B0604020202020204" pitchFamily="34" charset="0"/>
                      </a:endParaRPr>
                    </a:p>
                  </a:txBody>
                  <a:tcPr marL="53200" marR="53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9765140"/>
                  </a:ext>
                </a:extLst>
              </a:tr>
            </a:tbl>
          </a:graphicData>
        </a:graphic>
      </p:graphicFrame>
      <p:sp>
        <p:nvSpPr>
          <p:cNvPr id="2" name="Slide Number Placeholder 1">
            <a:extLst>
              <a:ext uri="{FF2B5EF4-FFF2-40B4-BE49-F238E27FC236}">
                <a16:creationId xmlns:a16="http://schemas.microsoft.com/office/drawing/2014/main" id="{7F36E565-C987-E4B1-4A28-29CDF760451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5615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1.5 Creating a scientific poster – depth study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3835412"/>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to use data like a scientist</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design or select a method that gathers the data needed to test the claim</a:t>
                      </a: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to use data to draw conclusions</a:t>
                      </a:r>
                      <a:endParaRPr lang="en-AU" sz="20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identify any pattern or relationship shown by the results</a:t>
                      </a: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to identify strategies for solving problems.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spot any limitations a plan or data and propose realistic fixes or alternative approaches.</a:t>
                      </a:r>
                      <a:endParaRPr lang="en-AU" sz="2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00051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3886314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2833-BCEA-00D1-D35C-903AFD8844E2}"/>
              </a:ext>
            </a:extLst>
          </p:cNvPr>
          <p:cNvSpPr>
            <a:spLocks noGrp="1"/>
          </p:cNvSpPr>
          <p:nvPr>
            <p:ph type="title"/>
          </p:nvPr>
        </p:nvSpPr>
        <p:spPr/>
        <p:txBody>
          <a:bodyPr/>
          <a:lstStyle/>
          <a:p>
            <a:r>
              <a:rPr lang="en-AU" dirty="0">
                <a:cs typeface="Arial"/>
              </a:rPr>
              <a:t>1.5</a:t>
            </a:r>
            <a:r>
              <a:rPr lang="en-AU" dirty="0"/>
              <a:t> Scientific poster template</a:t>
            </a:r>
          </a:p>
        </p:txBody>
      </p:sp>
      <p:sp>
        <p:nvSpPr>
          <p:cNvPr id="4" name="Rectangle 3">
            <a:extLst>
              <a:ext uri="{FF2B5EF4-FFF2-40B4-BE49-F238E27FC236}">
                <a16:creationId xmlns:a16="http://schemas.microsoft.com/office/drawing/2014/main" id="{2E0CE519-10C5-79C3-E17E-D61777E8D4FC}"/>
              </a:ext>
            </a:extLst>
          </p:cNvPr>
          <p:cNvSpPr/>
          <p:nvPr/>
        </p:nvSpPr>
        <p:spPr>
          <a:xfrm>
            <a:off x="290162" y="929698"/>
            <a:ext cx="11549602" cy="68605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accent1"/>
                </a:solidFill>
              </a:rPr>
              <a:t>Question</a:t>
            </a:r>
            <a:endParaRPr lang="en-AU" sz="4800" dirty="0">
              <a:solidFill>
                <a:schemeClr val="accent1"/>
              </a:solidFill>
            </a:endParaRPr>
          </a:p>
        </p:txBody>
      </p:sp>
      <p:sp>
        <p:nvSpPr>
          <p:cNvPr id="7" name="Rectangle 6">
            <a:extLst>
              <a:ext uri="{FF2B5EF4-FFF2-40B4-BE49-F238E27FC236}">
                <a16:creationId xmlns:a16="http://schemas.microsoft.com/office/drawing/2014/main" id="{3AEFC33E-BBDF-3506-B09D-FE6E3101F6A2}"/>
              </a:ext>
            </a:extLst>
          </p:cNvPr>
          <p:cNvSpPr/>
          <p:nvPr/>
        </p:nvSpPr>
        <p:spPr>
          <a:xfrm>
            <a:off x="290162" y="1745606"/>
            <a:ext cx="2404680" cy="168339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solidFill>
              </a:rPr>
              <a:t>Prediction and Justification</a:t>
            </a:r>
          </a:p>
        </p:txBody>
      </p:sp>
      <p:sp>
        <p:nvSpPr>
          <p:cNvPr id="5" name="Rectangle 4">
            <a:extLst>
              <a:ext uri="{FF2B5EF4-FFF2-40B4-BE49-F238E27FC236}">
                <a16:creationId xmlns:a16="http://schemas.microsoft.com/office/drawing/2014/main" id="{0CD3FDC6-8CDC-9352-8884-DBA7B3DAA45F}"/>
              </a:ext>
            </a:extLst>
          </p:cNvPr>
          <p:cNvSpPr/>
          <p:nvPr/>
        </p:nvSpPr>
        <p:spPr>
          <a:xfrm>
            <a:off x="290162" y="3552843"/>
            <a:ext cx="2404681" cy="31683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Procedure</a:t>
            </a:r>
          </a:p>
        </p:txBody>
      </p:sp>
      <p:sp>
        <p:nvSpPr>
          <p:cNvPr id="24" name="Rectangle 23">
            <a:extLst>
              <a:ext uri="{FF2B5EF4-FFF2-40B4-BE49-F238E27FC236}">
                <a16:creationId xmlns:a16="http://schemas.microsoft.com/office/drawing/2014/main" id="{DA1FCFF1-C820-3870-0F27-BD8572C2B0F0}"/>
              </a:ext>
              <a:ext uri="{C183D7F6-B498-43B3-948B-1728B52AA6E4}">
                <adec:decorative xmlns:adec="http://schemas.microsoft.com/office/drawing/2017/decorative" val="0"/>
              </a:ext>
            </a:extLst>
          </p:cNvPr>
          <p:cNvSpPr/>
          <p:nvPr/>
        </p:nvSpPr>
        <p:spPr>
          <a:xfrm>
            <a:off x="2902644" y="1745606"/>
            <a:ext cx="6356640" cy="49756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0" rtlCol="0" anchor="t" anchorCtr="1"/>
          <a:lstStyle/>
          <a:p>
            <a:r>
              <a:rPr lang="en-GB" dirty="0">
                <a:solidFill>
                  <a:schemeClr val="accent1"/>
                </a:solidFill>
              </a:rPr>
              <a:t>Data/Results </a:t>
            </a:r>
            <a:endParaRPr lang="en-AU" dirty="0">
              <a:solidFill>
                <a:schemeClr val="accent1"/>
              </a:solidFill>
            </a:endParaRPr>
          </a:p>
        </p:txBody>
      </p:sp>
      <p:graphicFrame>
        <p:nvGraphicFramePr>
          <p:cNvPr id="23" name="Table 22" descr="A three-column table with headers A, B, and C. The cells alternate in light and dark grey shading. Column B contains the letters X and Y in different rows, and the central cell with “Y” is highlighted in a darker grey.">
            <a:extLst>
              <a:ext uri="{FF2B5EF4-FFF2-40B4-BE49-F238E27FC236}">
                <a16:creationId xmlns:a16="http://schemas.microsoft.com/office/drawing/2014/main" id="{87E0ED2B-D115-BC16-F073-0CB197085874}"/>
              </a:ext>
            </a:extLst>
          </p:cNvPr>
          <p:cNvGraphicFramePr>
            <a:graphicFrameLocks noGrp="1"/>
          </p:cNvGraphicFramePr>
          <p:nvPr/>
        </p:nvGraphicFramePr>
        <p:xfrm>
          <a:off x="3193289" y="2726687"/>
          <a:ext cx="3207513" cy="2899416"/>
        </p:xfrm>
        <a:graphic>
          <a:graphicData uri="http://schemas.openxmlformats.org/drawingml/2006/table">
            <a:tbl>
              <a:tblPr firstRow="1" bandRow="1">
                <a:tableStyleId>{5C22544A-7EE6-4342-B048-85BDC9FD1C3A}</a:tableStyleId>
              </a:tblPr>
              <a:tblGrid>
                <a:gridCol w="1069171">
                  <a:extLst>
                    <a:ext uri="{9D8B030D-6E8A-4147-A177-3AD203B41FA5}">
                      <a16:colId xmlns:a16="http://schemas.microsoft.com/office/drawing/2014/main" val="797161893"/>
                    </a:ext>
                  </a:extLst>
                </a:gridCol>
                <a:gridCol w="1069171">
                  <a:extLst>
                    <a:ext uri="{9D8B030D-6E8A-4147-A177-3AD203B41FA5}">
                      <a16:colId xmlns:a16="http://schemas.microsoft.com/office/drawing/2014/main" val="1722972118"/>
                    </a:ext>
                  </a:extLst>
                </a:gridCol>
                <a:gridCol w="1069171">
                  <a:extLst>
                    <a:ext uri="{9D8B030D-6E8A-4147-A177-3AD203B41FA5}">
                      <a16:colId xmlns:a16="http://schemas.microsoft.com/office/drawing/2014/main" val="3287989128"/>
                    </a:ext>
                  </a:extLst>
                </a:gridCol>
              </a:tblGrid>
              <a:tr h="483236">
                <a:tc>
                  <a:txBody>
                    <a:bodyPr/>
                    <a:lstStyle/>
                    <a:p>
                      <a:pPr algn="ctr"/>
                      <a:r>
                        <a:rPr lang="en-GB"/>
                        <a:t>A</a:t>
                      </a:r>
                      <a:endParaRPr lang="en-AU"/>
                    </a:p>
                  </a:txBody>
                  <a:tcPr/>
                </a:tc>
                <a:tc>
                  <a:txBody>
                    <a:bodyPr/>
                    <a:lstStyle/>
                    <a:p>
                      <a:pPr algn="ctr"/>
                      <a:r>
                        <a:rPr lang="en-GB"/>
                        <a:t>B</a:t>
                      </a:r>
                      <a:endParaRPr lang="en-AU"/>
                    </a:p>
                  </a:txBody>
                  <a:tcPr/>
                </a:tc>
                <a:tc>
                  <a:txBody>
                    <a:bodyPr/>
                    <a:lstStyle/>
                    <a:p>
                      <a:pPr algn="ctr"/>
                      <a:r>
                        <a:rPr lang="en-GB"/>
                        <a:t>C</a:t>
                      </a:r>
                      <a:endParaRPr lang="en-AU"/>
                    </a:p>
                  </a:txBody>
                  <a:tcPr/>
                </a:tc>
                <a:extLst>
                  <a:ext uri="{0D108BD9-81ED-4DB2-BD59-A6C34878D82A}">
                    <a16:rowId xmlns:a16="http://schemas.microsoft.com/office/drawing/2014/main" val="3931211982"/>
                  </a:ext>
                </a:extLst>
              </a:tr>
              <a:tr h="483236">
                <a:tc>
                  <a:txBody>
                    <a:bodyPr/>
                    <a:lstStyle/>
                    <a:p>
                      <a:pPr algn="ctr"/>
                      <a:r>
                        <a:rPr lang="en-GB" dirty="0"/>
                        <a:t>1</a:t>
                      </a:r>
                      <a:endParaRPr lang="en-AU" dirty="0"/>
                    </a:p>
                  </a:txBody>
                  <a:tcPr/>
                </a:tc>
                <a:tc>
                  <a:txBody>
                    <a:bodyPr/>
                    <a:lstStyle/>
                    <a:p>
                      <a:pPr algn="ctr"/>
                      <a:r>
                        <a:rPr lang="en-GB"/>
                        <a:t>X</a:t>
                      </a:r>
                      <a:endParaRPr lang="en-AU"/>
                    </a:p>
                  </a:txBody>
                  <a:tcPr/>
                </a:tc>
                <a:tc>
                  <a:txBody>
                    <a:bodyPr/>
                    <a:lstStyle/>
                    <a:p>
                      <a:pPr algn="ctr"/>
                      <a:r>
                        <a:rPr lang="en-GB"/>
                        <a:t>2</a:t>
                      </a:r>
                      <a:endParaRPr lang="en-AU"/>
                    </a:p>
                  </a:txBody>
                  <a:tcPr/>
                </a:tc>
                <a:extLst>
                  <a:ext uri="{0D108BD9-81ED-4DB2-BD59-A6C34878D82A}">
                    <a16:rowId xmlns:a16="http://schemas.microsoft.com/office/drawing/2014/main" val="2009278184"/>
                  </a:ext>
                </a:extLst>
              </a:tr>
              <a:tr h="483236">
                <a:tc>
                  <a:txBody>
                    <a:bodyPr/>
                    <a:lstStyle/>
                    <a:p>
                      <a:pPr algn="ctr"/>
                      <a:r>
                        <a:rPr lang="en-GB"/>
                        <a:t>2</a:t>
                      </a:r>
                      <a:endParaRPr lang="en-AU"/>
                    </a:p>
                  </a:txBody>
                  <a:tcPr/>
                </a:tc>
                <a:tc>
                  <a:txBody>
                    <a:bodyPr/>
                    <a:lstStyle/>
                    <a:p>
                      <a:pPr algn="ctr"/>
                      <a:r>
                        <a:rPr lang="en-GB" dirty="0"/>
                        <a:t>Y</a:t>
                      </a:r>
                      <a:endParaRPr lang="en-AU" dirty="0"/>
                    </a:p>
                  </a:txBody>
                  <a:tcPr/>
                </a:tc>
                <a:tc>
                  <a:txBody>
                    <a:bodyPr/>
                    <a:lstStyle/>
                    <a:p>
                      <a:pPr algn="ctr"/>
                      <a:r>
                        <a:rPr lang="en-GB" dirty="0"/>
                        <a:t>4</a:t>
                      </a:r>
                      <a:endParaRPr lang="en-AU" dirty="0"/>
                    </a:p>
                  </a:txBody>
                  <a:tcPr/>
                </a:tc>
                <a:extLst>
                  <a:ext uri="{0D108BD9-81ED-4DB2-BD59-A6C34878D82A}">
                    <a16:rowId xmlns:a16="http://schemas.microsoft.com/office/drawing/2014/main" val="2431912260"/>
                  </a:ext>
                </a:extLst>
              </a:tr>
              <a:tr h="483236">
                <a:tc>
                  <a:txBody>
                    <a:bodyPr/>
                    <a:lstStyle/>
                    <a:p>
                      <a:pPr algn="ctr"/>
                      <a:r>
                        <a:rPr lang="en-GB"/>
                        <a:t>3</a:t>
                      </a:r>
                      <a:endParaRPr lang="en-AU"/>
                    </a:p>
                  </a:txBody>
                  <a:tcPr/>
                </a:tc>
                <a:tc>
                  <a:txBody>
                    <a:bodyPr/>
                    <a:lstStyle/>
                    <a:p>
                      <a:pPr algn="ctr"/>
                      <a:r>
                        <a:rPr lang="en-GB" dirty="0"/>
                        <a:t>Y</a:t>
                      </a:r>
                      <a:endParaRPr lang="en-AU" dirty="0"/>
                    </a:p>
                  </a:txBody>
                  <a:tcPr/>
                </a:tc>
                <a:tc>
                  <a:txBody>
                    <a:bodyPr/>
                    <a:lstStyle/>
                    <a:p>
                      <a:pPr algn="ctr"/>
                      <a:r>
                        <a:rPr lang="en-GB"/>
                        <a:t>6</a:t>
                      </a:r>
                      <a:endParaRPr lang="en-AU"/>
                    </a:p>
                  </a:txBody>
                  <a:tcPr/>
                </a:tc>
                <a:extLst>
                  <a:ext uri="{0D108BD9-81ED-4DB2-BD59-A6C34878D82A}">
                    <a16:rowId xmlns:a16="http://schemas.microsoft.com/office/drawing/2014/main" val="1579589003"/>
                  </a:ext>
                </a:extLst>
              </a:tr>
              <a:tr h="483236">
                <a:tc>
                  <a:txBody>
                    <a:bodyPr/>
                    <a:lstStyle/>
                    <a:p>
                      <a:pPr algn="ctr"/>
                      <a:r>
                        <a:rPr lang="en-GB"/>
                        <a:t>4</a:t>
                      </a:r>
                      <a:endParaRPr lang="en-AU"/>
                    </a:p>
                  </a:txBody>
                  <a:tcPr/>
                </a:tc>
                <a:tc>
                  <a:txBody>
                    <a:bodyPr/>
                    <a:lstStyle/>
                    <a:p>
                      <a:pPr algn="ctr"/>
                      <a:r>
                        <a:rPr lang="en-GB" dirty="0"/>
                        <a:t>X</a:t>
                      </a:r>
                      <a:endParaRPr lang="en-AU" dirty="0"/>
                    </a:p>
                  </a:txBody>
                  <a:tcPr/>
                </a:tc>
                <a:tc>
                  <a:txBody>
                    <a:bodyPr/>
                    <a:lstStyle/>
                    <a:p>
                      <a:pPr algn="ctr"/>
                      <a:r>
                        <a:rPr lang="en-GB"/>
                        <a:t>8</a:t>
                      </a:r>
                      <a:endParaRPr lang="en-AU"/>
                    </a:p>
                  </a:txBody>
                  <a:tcPr/>
                </a:tc>
                <a:extLst>
                  <a:ext uri="{0D108BD9-81ED-4DB2-BD59-A6C34878D82A}">
                    <a16:rowId xmlns:a16="http://schemas.microsoft.com/office/drawing/2014/main" val="2637880079"/>
                  </a:ext>
                </a:extLst>
              </a:tr>
              <a:tr h="483236">
                <a:tc>
                  <a:txBody>
                    <a:bodyPr/>
                    <a:lstStyle/>
                    <a:p>
                      <a:pPr algn="ctr"/>
                      <a:r>
                        <a:rPr lang="en-GB"/>
                        <a:t>5</a:t>
                      </a:r>
                      <a:endParaRPr lang="en-AU"/>
                    </a:p>
                  </a:txBody>
                  <a:tcPr/>
                </a:tc>
                <a:tc>
                  <a:txBody>
                    <a:bodyPr/>
                    <a:lstStyle/>
                    <a:p>
                      <a:pPr algn="ctr"/>
                      <a:r>
                        <a:rPr lang="en-GB"/>
                        <a:t>Y</a:t>
                      </a:r>
                      <a:endParaRPr lang="en-AU"/>
                    </a:p>
                  </a:txBody>
                  <a:tcPr/>
                </a:tc>
                <a:tc>
                  <a:txBody>
                    <a:bodyPr/>
                    <a:lstStyle/>
                    <a:p>
                      <a:pPr algn="ctr"/>
                      <a:r>
                        <a:rPr lang="en-GB" dirty="0"/>
                        <a:t>9</a:t>
                      </a:r>
                      <a:endParaRPr lang="en-AU" dirty="0"/>
                    </a:p>
                  </a:txBody>
                  <a:tcPr/>
                </a:tc>
                <a:extLst>
                  <a:ext uri="{0D108BD9-81ED-4DB2-BD59-A6C34878D82A}">
                    <a16:rowId xmlns:a16="http://schemas.microsoft.com/office/drawing/2014/main" val="2790646922"/>
                  </a:ext>
                </a:extLst>
              </a:tr>
            </a:tbl>
          </a:graphicData>
        </a:graphic>
      </p:graphicFrame>
      <p:pic>
        <p:nvPicPr>
          <p:cNvPr id="19" name="Graphic 18" descr="Bar chart outline">
            <a:extLst>
              <a:ext uri="{FF2B5EF4-FFF2-40B4-BE49-F238E27FC236}">
                <a16:creationId xmlns:a16="http://schemas.microsoft.com/office/drawing/2014/main" id="{0089E9E0-C19E-65DA-332F-3691921382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540011" y="3146428"/>
            <a:ext cx="2542271" cy="2899416"/>
          </a:xfrm>
          <a:prstGeom prst="rect">
            <a:avLst/>
          </a:prstGeom>
        </p:spPr>
      </p:pic>
      <p:sp>
        <p:nvSpPr>
          <p:cNvPr id="6" name="Rectangle 5">
            <a:extLst>
              <a:ext uri="{FF2B5EF4-FFF2-40B4-BE49-F238E27FC236}">
                <a16:creationId xmlns:a16="http://schemas.microsoft.com/office/drawing/2014/main" id="{C0FDC3F1-B5EF-35C2-45BF-208D082ABAE0}"/>
              </a:ext>
            </a:extLst>
          </p:cNvPr>
          <p:cNvSpPr/>
          <p:nvPr/>
        </p:nvSpPr>
        <p:spPr>
          <a:xfrm>
            <a:off x="9467087" y="1745609"/>
            <a:ext cx="2372677" cy="168339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Conclusion</a:t>
            </a:r>
            <a:endParaRPr lang="en-AU">
              <a:solidFill>
                <a:schemeClr val="accent1"/>
              </a:solidFill>
            </a:endParaRPr>
          </a:p>
        </p:txBody>
      </p:sp>
      <p:sp>
        <p:nvSpPr>
          <p:cNvPr id="9" name="Rectangle 8">
            <a:extLst>
              <a:ext uri="{FF2B5EF4-FFF2-40B4-BE49-F238E27FC236}">
                <a16:creationId xmlns:a16="http://schemas.microsoft.com/office/drawing/2014/main" id="{87A05517-E630-FDB8-1180-8436EE12E1CF}"/>
              </a:ext>
            </a:extLst>
          </p:cNvPr>
          <p:cNvSpPr/>
          <p:nvPr/>
        </p:nvSpPr>
        <p:spPr>
          <a:xfrm>
            <a:off x="9467088" y="3552843"/>
            <a:ext cx="2372676" cy="31683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solidFill>
              </a:rPr>
              <a:t>Evaluation of data</a:t>
            </a:r>
            <a:endParaRPr lang="en-AU" dirty="0">
              <a:solidFill>
                <a:schemeClr val="accent1"/>
              </a:solidFill>
            </a:endParaRPr>
          </a:p>
        </p:txBody>
      </p:sp>
    </p:spTree>
    <p:extLst>
      <p:ext uri="{BB962C8B-B14F-4D97-AF65-F5344CB8AC3E}">
        <p14:creationId xmlns:p14="http://schemas.microsoft.com/office/powerpoint/2010/main" val="125700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1.6</a:t>
            </a:r>
            <a:r>
              <a:rPr lang="en-AU"/>
              <a:t> Your digital footprint</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4123818"/>
        </p:xfrm>
        <a:graphic>
          <a:graphicData uri="http://schemas.openxmlformats.org/drawingml/2006/table">
            <a:tbl>
              <a:tblPr firstRow="1">
                <a:tableStyleId>{B301B821-A1FF-4177-AEE7-76D212191A09}</a:tableStyleId>
              </a:tblPr>
              <a:tblGrid>
                <a:gridCol w="3897677">
                  <a:extLst>
                    <a:ext uri="{9D8B030D-6E8A-4147-A177-3AD203B41FA5}">
                      <a16:colId xmlns:a16="http://schemas.microsoft.com/office/drawing/2014/main" val="3623447875"/>
                    </a:ext>
                  </a:extLst>
                </a:gridCol>
                <a:gridCol w="7228692">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how data is used to make predictions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define digital footprint</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identify ways in which my data is collected and used </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outline strategies to protect personal data and privacy online</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discuss the implications of sharing data publicly and ways to stay safe in digital environments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to identify problems and propose solutions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identify online activities and the digital footprint they create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propose ways of engaging safely with digital systems.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142436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1.1 Scientific questions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121022828"/>
              </p:ext>
            </p:extLst>
          </p:nvPr>
        </p:nvGraphicFramePr>
        <p:xfrm>
          <a:off x="359998" y="1916174"/>
          <a:ext cx="10961937" cy="4123818"/>
        </p:xfrm>
        <a:graphic>
          <a:graphicData uri="http://schemas.openxmlformats.org/drawingml/2006/table">
            <a:tbl>
              <a:tblPr firstRow="1">
                <a:tableStyleId>{B301B821-A1FF-4177-AEE7-76D212191A09}</a:tableStyleId>
              </a:tblPr>
              <a:tblGrid>
                <a:gridCol w="5371505">
                  <a:extLst>
                    <a:ext uri="{9D8B030D-6E8A-4147-A177-3AD203B41FA5}">
                      <a16:colId xmlns:a16="http://schemas.microsoft.com/office/drawing/2014/main" val="3623447875"/>
                    </a:ext>
                  </a:extLst>
                </a:gridCol>
                <a:gridCol w="5590432">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Arial" panose="020B0604020202020204" pitchFamily="34" charset="0"/>
                          <a:cs typeface="Arial" panose="020B0604020202020204" pitchFamily="34" charset="0"/>
                        </a:rPr>
                        <a:t>We are learning:</a:t>
                      </a:r>
                    </a:p>
                  </a:txBody>
                  <a:tcPr marR="36000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marR="36000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how data is used by scientists.</a:t>
                      </a:r>
                      <a:endParaRPr lang="en-AU" sz="2000" dirty="0">
                        <a:latin typeface="Arial" panose="020B0604020202020204" pitchFamily="34" charset="0"/>
                        <a:cs typeface="Arial" panose="020B0604020202020204" pitchFamily="34" charset="0"/>
                      </a:endParaRPr>
                    </a:p>
                  </a:txBody>
                  <a:tcPr marR="360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write a clear, testable scientific question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plan a method for collecting relevant data to address the question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select appropriate tools and techniques to ensure data accuracy.</a:t>
                      </a:r>
                    </a:p>
                    <a:p>
                      <a:pPr marL="285750" indent="-285750">
                        <a:lnSpc>
                          <a:spcPct val="150000"/>
                        </a:lnSpc>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txBody>
                  <a:tcPr marR="36000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to identify trends, patterns and relationships, and draw conclusions.</a:t>
                      </a:r>
                      <a:endParaRPr lang="en-AU" sz="2000" dirty="0">
                        <a:latin typeface="Arial" panose="020B0604020202020204" pitchFamily="34" charset="0"/>
                        <a:cs typeface="Arial" panose="020B0604020202020204" pitchFamily="34" charset="0"/>
                      </a:endParaRPr>
                    </a:p>
                  </a:txBody>
                  <a:tcPr marR="360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identify data which could be used to support or refute a testable question.</a:t>
                      </a:r>
                      <a:endParaRPr lang="en-AU" sz="2000" dirty="0">
                        <a:latin typeface="Arial" panose="020B0604020202020204" pitchFamily="34" charset="0"/>
                        <a:cs typeface="Arial" panose="020B0604020202020204" pitchFamily="34" charset="0"/>
                      </a:endParaRPr>
                    </a:p>
                  </a:txBody>
                  <a:tcPr marR="36000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52D7D-1100-D7C3-FCDC-835AF326E067}"/>
              </a:ext>
            </a:extLst>
          </p:cNvPr>
          <p:cNvSpPr>
            <a:spLocks noGrp="1"/>
          </p:cNvSpPr>
          <p:nvPr>
            <p:ph type="title"/>
          </p:nvPr>
        </p:nvSpPr>
        <p:spPr/>
        <p:txBody>
          <a:bodyPr/>
          <a:lstStyle/>
          <a:p>
            <a:r>
              <a:rPr lang="en-AU">
                <a:cs typeface="Arial"/>
              </a:rPr>
              <a:t>1.6</a:t>
            </a:r>
            <a:r>
              <a:rPr lang="en-AU"/>
              <a:t> What is a digital footprint?</a:t>
            </a:r>
          </a:p>
        </p:txBody>
      </p:sp>
      <p:sp>
        <p:nvSpPr>
          <p:cNvPr id="5" name="Text Placeholder 4">
            <a:extLst>
              <a:ext uri="{FF2B5EF4-FFF2-40B4-BE49-F238E27FC236}">
                <a16:creationId xmlns:a16="http://schemas.microsoft.com/office/drawing/2014/main" id="{FE2D58A7-1A36-6864-EAEE-D6897C557508}"/>
              </a:ext>
            </a:extLst>
          </p:cNvPr>
          <p:cNvSpPr>
            <a:spLocks noGrp="1"/>
          </p:cNvSpPr>
          <p:nvPr>
            <p:ph type="body" sz="quarter" idx="17"/>
          </p:nvPr>
        </p:nvSpPr>
        <p:spPr>
          <a:xfrm>
            <a:off x="746964" y="2841441"/>
            <a:ext cx="10860625" cy="3622769"/>
          </a:xfrm>
        </p:spPr>
        <p:txBody>
          <a:bodyPr/>
          <a:lstStyle/>
          <a:p>
            <a:pPr marL="342900" indent="-342900">
              <a:buFont typeface="Arial" panose="020B0604020202020204" pitchFamily="34" charset="0"/>
              <a:buChar char="•"/>
            </a:pPr>
            <a:r>
              <a:rPr lang="en-US" sz="1800" dirty="0"/>
              <a:t>Your ‘digital footprint’ is the name given to the unique data that is created from your online activities.</a:t>
            </a:r>
          </a:p>
          <a:p>
            <a:pPr marL="702900" lvl="4" indent="-342900"/>
            <a:r>
              <a:rPr lang="en-US" dirty="0"/>
              <a:t>For example, interactions on social networks, online purchases, emails and instant messages. </a:t>
            </a:r>
          </a:p>
          <a:p>
            <a:pPr marL="702900" lvl="4" indent="-342900"/>
            <a:r>
              <a:rPr lang="en-US" dirty="0"/>
              <a:t>It also includes passive information, such as logs of software installed and used on a computer, metadata associated with files, a user’s internet protocol (IP) address, a device being used to access a webpage, and a user’s browsing history stored as cookies or by internet service providers.</a:t>
            </a:r>
          </a:p>
          <a:p>
            <a:pPr marL="342900" indent="-342900">
              <a:buFont typeface="Arial" panose="020B0604020202020204" pitchFamily="34" charset="0"/>
              <a:buChar char="•"/>
            </a:pPr>
            <a:r>
              <a:rPr lang="en-US" sz="1800" dirty="0"/>
              <a:t>It is also the first thing many people will see if they Google you.</a:t>
            </a:r>
          </a:p>
          <a:p>
            <a:pPr marL="342900" indent="-342900">
              <a:buFont typeface="Arial" panose="020B0604020202020204" pitchFamily="34" charset="0"/>
              <a:buChar char="•"/>
            </a:pPr>
            <a:r>
              <a:rPr lang="en-US" sz="1800" dirty="0"/>
              <a:t>It is worth checking that your digital footprint matches the image of yourself you would like to present.</a:t>
            </a:r>
            <a:endParaRPr lang="en-AU" sz="1800" dirty="0"/>
          </a:p>
        </p:txBody>
      </p:sp>
      <p:sp>
        <p:nvSpPr>
          <p:cNvPr id="6" name="Rectangle: Rounded Corners 5">
            <a:extLst>
              <a:ext uri="{FF2B5EF4-FFF2-40B4-BE49-F238E27FC236}">
                <a16:creationId xmlns:a16="http://schemas.microsoft.com/office/drawing/2014/main" id="{601A7812-75B0-B34C-63D2-9F9BCBD94E96}"/>
              </a:ext>
            </a:extLst>
          </p:cNvPr>
          <p:cNvSpPr/>
          <p:nvPr/>
        </p:nvSpPr>
        <p:spPr>
          <a:xfrm>
            <a:off x="2261819" y="1404443"/>
            <a:ext cx="7668362" cy="11070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a:lnSpc>
                <a:spcPct val="150000"/>
              </a:lnSpc>
            </a:pPr>
            <a:r>
              <a:rPr lang="en-US" sz="2000" dirty="0"/>
              <a:t>The internet remembers more about you than you might expect. It leaves a trail of data, known as your digital footprint.</a:t>
            </a:r>
          </a:p>
        </p:txBody>
      </p:sp>
      <p:sp>
        <p:nvSpPr>
          <p:cNvPr id="8" name="TextBox 7">
            <a:extLst>
              <a:ext uri="{FF2B5EF4-FFF2-40B4-BE49-F238E27FC236}">
                <a16:creationId xmlns:a16="http://schemas.microsoft.com/office/drawing/2014/main" id="{F84D679F-291F-42AE-FF95-72A262058ED0}"/>
              </a:ext>
            </a:extLst>
          </p:cNvPr>
          <p:cNvSpPr txBox="1"/>
          <p:nvPr/>
        </p:nvSpPr>
        <p:spPr>
          <a:xfrm>
            <a:off x="6937348" y="6498000"/>
            <a:ext cx="4670241" cy="230832"/>
          </a:xfrm>
          <a:prstGeom prst="rect">
            <a:avLst/>
          </a:prstGeom>
          <a:noFill/>
        </p:spPr>
        <p:txBody>
          <a:bodyPr wrap="square">
            <a:spAutoFit/>
          </a:bodyPr>
          <a:lstStyle/>
          <a:p>
            <a:r>
              <a:rPr lang="en-AU" sz="900" dirty="0"/>
              <a:t>Adapted from </a:t>
            </a:r>
            <a:r>
              <a:rPr lang="en-AU" sz="900" dirty="0">
                <a:hlinkClick r:id="rId3"/>
              </a:rPr>
              <a:t>Digital footprint | </a:t>
            </a:r>
            <a:r>
              <a:rPr lang="en-AU" sz="900" dirty="0" err="1">
                <a:hlinkClick r:id="rId3"/>
              </a:rPr>
              <a:t>eSafety</a:t>
            </a:r>
            <a:r>
              <a:rPr lang="en-AU" sz="900" dirty="0">
                <a:hlinkClick r:id="rId3"/>
              </a:rPr>
              <a:t> Commissioner</a:t>
            </a:r>
            <a:r>
              <a:rPr lang="en-AU" sz="900" dirty="0"/>
              <a:t> is used under </a:t>
            </a:r>
            <a:r>
              <a:rPr lang="en-AU" sz="900" dirty="0">
                <a:hlinkClick r:id="rId4"/>
              </a:rPr>
              <a:t>CC BY 4.0 </a:t>
            </a:r>
            <a:r>
              <a:rPr lang="en-AU" sz="900" dirty="0"/>
              <a:t>licence</a:t>
            </a:r>
          </a:p>
        </p:txBody>
      </p:sp>
      <p:sp>
        <p:nvSpPr>
          <p:cNvPr id="2" name="Slide Number Placeholder 1">
            <a:extLst>
              <a:ext uri="{FF2B5EF4-FFF2-40B4-BE49-F238E27FC236}">
                <a16:creationId xmlns:a16="http://schemas.microsoft.com/office/drawing/2014/main" id="{94E2EC87-662A-BF3F-77C2-FD11C97D01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21723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A3759-10E0-01E9-3968-F13FD49D4DD1}"/>
            </a:ext>
          </a:extLst>
        </p:cNvPr>
        <p:cNvGrpSpPr/>
        <p:nvPr/>
      </p:nvGrpSpPr>
      <p:grpSpPr>
        <a:xfrm>
          <a:off x="0" y="0"/>
          <a:ext cx="0" cy="0"/>
          <a:chOff x="0" y="0"/>
          <a:chExt cx="0" cy="0"/>
        </a:xfrm>
      </p:grpSpPr>
      <p:sp>
        <p:nvSpPr>
          <p:cNvPr id="12" name="Title 5">
            <a:extLst>
              <a:ext uri="{FF2B5EF4-FFF2-40B4-BE49-F238E27FC236}">
                <a16:creationId xmlns:a16="http://schemas.microsoft.com/office/drawing/2014/main" id="{4322BFFD-1B1A-62C5-3D39-EA19FB5D6770}"/>
              </a:ext>
            </a:extLst>
          </p:cNvPr>
          <p:cNvSpPr>
            <a:spLocks noGrp="1"/>
          </p:cNvSpPr>
          <p:nvPr>
            <p:ph type="title"/>
          </p:nvPr>
        </p:nvSpPr>
        <p:spPr>
          <a:xfrm>
            <a:off x="360363" y="360363"/>
            <a:ext cx="10260012" cy="522287"/>
          </a:xfrm>
        </p:spPr>
        <p:txBody>
          <a:bodyPr/>
          <a:lstStyle/>
          <a:p>
            <a:r>
              <a:rPr lang="en-AU" dirty="0">
                <a:cs typeface="Arial"/>
              </a:rPr>
              <a:t>1.6</a:t>
            </a:r>
            <a:r>
              <a:rPr lang="en-AU" dirty="0"/>
              <a:t> Checkpoint – managing your brand</a:t>
            </a:r>
          </a:p>
        </p:txBody>
      </p:sp>
      <p:sp>
        <p:nvSpPr>
          <p:cNvPr id="13" name="Picture Placeholder 4">
            <a:extLst>
              <a:ext uri="{FF2B5EF4-FFF2-40B4-BE49-F238E27FC236}">
                <a16:creationId xmlns:a16="http://schemas.microsoft.com/office/drawing/2014/main" id="{6CA9FDDB-28ED-3F2B-B05A-89D62B901A44}"/>
              </a:ext>
            </a:extLst>
          </p:cNvPr>
          <p:cNvSpPr>
            <a:spLocks noGrp="1"/>
          </p:cNvSpPr>
          <p:nvPr>
            <p:ph type="pic" sz="quarter" idx="13"/>
          </p:nvPr>
        </p:nvSpPr>
        <p:spPr>
          <a:xfrm>
            <a:off x="359998" y="1661823"/>
            <a:ext cx="11484002" cy="5034177"/>
          </a:xfrm>
        </p:spPr>
        <p:txBody>
          <a:bodyPr/>
          <a:lstStyle/>
          <a:p>
            <a:pPr>
              <a:spcBef>
                <a:spcPts val="1200"/>
              </a:spcBef>
              <a:spcAft>
                <a:spcPts val="600"/>
              </a:spcAft>
            </a:pPr>
            <a:r>
              <a:rPr lang="en-US" sz="1800" b="1" dirty="0">
                <a:solidFill>
                  <a:srgbClr val="000000"/>
                </a:solidFill>
                <a:ea typeface="Calibri" panose="020F0502020204030204" pitchFamily="34" charset="0"/>
              </a:rPr>
              <a:t>Scenario:</a:t>
            </a:r>
          </a:p>
          <a:p>
            <a:pPr>
              <a:spcBef>
                <a:spcPts val="1200"/>
              </a:spcBef>
              <a:spcAft>
                <a:spcPts val="600"/>
              </a:spcAft>
            </a:pPr>
            <a:r>
              <a:rPr lang="en-US" sz="1800" dirty="0">
                <a:solidFill>
                  <a:srgbClr val="000000"/>
                </a:solidFill>
                <a:ea typeface="Calibri" panose="020F0502020204030204" pitchFamily="34" charset="0"/>
              </a:rPr>
              <a:t>Your friend just posted a short video of your group being silly at school. You’re tagged in the video, and it’s publicly viewable. Someone you don’t know comments on it.</a:t>
            </a:r>
          </a:p>
          <a:p>
            <a:pPr>
              <a:spcBef>
                <a:spcPts val="1200"/>
              </a:spcBef>
              <a:spcAft>
                <a:spcPts val="600"/>
              </a:spcAft>
            </a:pPr>
            <a:r>
              <a:rPr lang="en-US" sz="1800" b="1" dirty="0">
                <a:solidFill>
                  <a:srgbClr val="000000"/>
                </a:solidFill>
                <a:ea typeface="Calibri" panose="020F0502020204030204" pitchFamily="34" charset="0"/>
              </a:rPr>
              <a:t>What is the best thing you should do next?</a:t>
            </a:r>
          </a:p>
          <a:p>
            <a:pPr>
              <a:spcBef>
                <a:spcPts val="1200"/>
              </a:spcBef>
              <a:spcAft>
                <a:spcPts val="600"/>
              </a:spcAft>
            </a:pPr>
            <a:r>
              <a:rPr lang="en-US" sz="1800" dirty="0">
                <a:solidFill>
                  <a:srgbClr val="000000"/>
                </a:solidFill>
                <a:ea typeface="Calibri" panose="020F0502020204030204" pitchFamily="34" charset="0"/>
              </a:rPr>
              <a:t>A. Do nothing – it’s just a joke, and everyone posts like that.</a:t>
            </a:r>
          </a:p>
          <a:p>
            <a:pPr>
              <a:spcBef>
                <a:spcPts val="1200"/>
              </a:spcBef>
              <a:spcAft>
                <a:spcPts val="600"/>
              </a:spcAft>
            </a:pPr>
            <a:r>
              <a:rPr lang="en-US" sz="1800" dirty="0">
                <a:solidFill>
                  <a:srgbClr val="000000"/>
                </a:solidFill>
                <a:ea typeface="Calibri" panose="020F0502020204030204" pitchFamily="34" charset="0"/>
              </a:rPr>
              <a:t>B. Un-tag yourself and ask your friend to change the post settings to private.</a:t>
            </a:r>
          </a:p>
          <a:p>
            <a:pPr>
              <a:spcBef>
                <a:spcPts val="1200"/>
              </a:spcBef>
              <a:spcAft>
                <a:spcPts val="600"/>
              </a:spcAft>
            </a:pPr>
            <a:r>
              <a:rPr lang="en-US" sz="1800" dirty="0">
                <a:solidFill>
                  <a:srgbClr val="000000"/>
                </a:solidFill>
                <a:ea typeface="Calibri" panose="020F0502020204030204" pitchFamily="34" charset="0"/>
              </a:rPr>
              <a:t>C. Leave a comment joking back to show you are not bothered.</a:t>
            </a:r>
          </a:p>
          <a:p>
            <a:pPr>
              <a:spcBef>
                <a:spcPts val="1200"/>
              </a:spcBef>
              <a:spcAft>
                <a:spcPts val="600"/>
              </a:spcAft>
            </a:pPr>
            <a:r>
              <a:rPr lang="en-US" sz="1800" dirty="0">
                <a:solidFill>
                  <a:srgbClr val="000000"/>
                </a:solidFill>
                <a:ea typeface="Calibri" panose="020F0502020204030204" pitchFamily="34" charset="0"/>
              </a:rPr>
              <a:t>D. Repost it to your own account so it looks like you are in control.</a:t>
            </a:r>
          </a:p>
        </p:txBody>
      </p:sp>
      <p:sp>
        <p:nvSpPr>
          <p:cNvPr id="2" name="Rectangle: Rounded Corners 1">
            <a:extLst>
              <a:ext uri="{FF2B5EF4-FFF2-40B4-BE49-F238E27FC236}">
                <a16:creationId xmlns:a16="http://schemas.microsoft.com/office/drawing/2014/main" id="{C1C5D962-1903-50C3-6F6E-6D3E66E2244A}"/>
              </a:ext>
              <a:ext uri="{C183D7F6-B498-43B3-948B-1728B52AA6E4}">
                <adec:decorative xmlns:adec="http://schemas.microsoft.com/office/drawing/2017/decorative" val="1"/>
              </a:ext>
            </a:extLst>
          </p:cNvPr>
          <p:cNvSpPr/>
          <p:nvPr/>
        </p:nvSpPr>
        <p:spPr>
          <a:xfrm>
            <a:off x="196382" y="4657916"/>
            <a:ext cx="8168230" cy="466405"/>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3693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9C660-3660-8581-B32D-FC0A1B35E93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36B578-2F0F-33BA-E256-75A9D112B1EA}"/>
              </a:ext>
            </a:extLst>
          </p:cNvPr>
          <p:cNvSpPr>
            <a:spLocks noGrp="1"/>
          </p:cNvSpPr>
          <p:nvPr>
            <p:ph type="ctrTitle"/>
          </p:nvPr>
        </p:nvSpPr>
        <p:spPr>
          <a:xfrm>
            <a:off x="539639" y="3165889"/>
            <a:ext cx="11291998" cy="800681"/>
          </a:xfrm>
        </p:spPr>
        <p:txBody>
          <a:bodyPr/>
          <a:lstStyle/>
          <a:p>
            <a:r>
              <a:rPr lang="en-US">
                <a:latin typeface="Arial"/>
                <a:cs typeface="Arial"/>
              </a:rPr>
              <a:t>How do scientific models help us understand and predict real-world events?</a:t>
            </a:r>
            <a:br>
              <a:rPr lang="en-AU">
                <a:latin typeface="Arial"/>
                <a:cs typeface="Arial"/>
              </a:rPr>
            </a:br>
            <a:r>
              <a:rPr lang="en-AU" sz="2000">
                <a:latin typeface="Arial"/>
                <a:cs typeface="Arial"/>
              </a:rPr>
              <a:t>Content in this section aligns with essential question 3 in the program of learning and Teacher resource book 2</a:t>
            </a:r>
            <a:endParaRPr lang="en-AU" sz="2800"/>
          </a:p>
        </p:txBody>
      </p:sp>
      <p:sp>
        <p:nvSpPr>
          <p:cNvPr id="6" name="Slide Number Placeholder 5">
            <a:extLst>
              <a:ext uri="{FF2B5EF4-FFF2-40B4-BE49-F238E27FC236}">
                <a16:creationId xmlns:a16="http://schemas.microsoft.com/office/drawing/2014/main" id="{76CAE926-4270-8053-4EC7-9BD482C4CAEB}"/>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391212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2.1 Scientific inquiries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14794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how data is used by scientists to explain and predict scientific phenomena</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describe a key difference between scientific inquiry and nonscientific approaches.</a:t>
                      </a:r>
                      <a:endParaRPr lang="en-AU" sz="2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4255318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090E-4F98-31A2-52DA-6248BE40D9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125BFB-EC98-E4DF-C14B-425155BF4C30}"/>
              </a:ext>
            </a:extLst>
          </p:cNvPr>
          <p:cNvSpPr>
            <a:spLocks noGrp="1"/>
          </p:cNvSpPr>
          <p:nvPr>
            <p:ph type="title"/>
          </p:nvPr>
        </p:nvSpPr>
        <p:spPr/>
        <p:txBody>
          <a:bodyPr/>
          <a:lstStyle/>
          <a:p>
            <a:r>
              <a:rPr lang="en-GB"/>
              <a:t>2.1 Scientific inquiry</a:t>
            </a:r>
            <a:endParaRPr lang="en-AU"/>
          </a:p>
        </p:txBody>
      </p:sp>
      <p:sp>
        <p:nvSpPr>
          <p:cNvPr id="5" name="Text Placeholder 4">
            <a:extLst>
              <a:ext uri="{FF2B5EF4-FFF2-40B4-BE49-F238E27FC236}">
                <a16:creationId xmlns:a16="http://schemas.microsoft.com/office/drawing/2014/main" id="{579125F2-14E8-35C4-CB02-838336DE82E0}"/>
              </a:ext>
            </a:extLst>
          </p:cNvPr>
          <p:cNvSpPr>
            <a:spLocks noGrp="1"/>
          </p:cNvSpPr>
          <p:nvPr>
            <p:ph type="body" sz="quarter" idx="18"/>
          </p:nvPr>
        </p:nvSpPr>
        <p:spPr/>
        <p:txBody>
          <a:bodyPr/>
          <a:lstStyle/>
          <a:p>
            <a:r>
              <a:rPr lang="en-AU"/>
              <a:t>Quote and definitions</a:t>
            </a:r>
          </a:p>
        </p:txBody>
      </p:sp>
      <p:sp>
        <p:nvSpPr>
          <p:cNvPr id="4" name="Text Placeholder 3">
            <a:extLst>
              <a:ext uri="{FF2B5EF4-FFF2-40B4-BE49-F238E27FC236}">
                <a16:creationId xmlns:a16="http://schemas.microsoft.com/office/drawing/2014/main" id="{1720498B-EA52-D76D-6F28-748ED8179640}"/>
              </a:ext>
            </a:extLst>
          </p:cNvPr>
          <p:cNvSpPr>
            <a:spLocks noGrp="1"/>
          </p:cNvSpPr>
          <p:nvPr>
            <p:ph type="body" sz="quarter" idx="17"/>
          </p:nvPr>
        </p:nvSpPr>
        <p:spPr>
          <a:xfrm>
            <a:off x="960120" y="4141568"/>
            <a:ext cx="10685256" cy="2716432"/>
          </a:xfrm>
        </p:spPr>
        <p:txBody>
          <a:bodyPr/>
          <a:lstStyle/>
          <a:p>
            <a:r>
              <a:rPr lang="en-US" sz="1800" b="1" dirty="0"/>
              <a:t>Scientists use objective observation and empirical evidence to discover and test knowledge </a:t>
            </a:r>
            <a:br>
              <a:rPr lang="en-US" sz="1800" b="1" dirty="0"/>
            </a:br>
            <a:r>
              <a:rPr lang="en-US" sz="1800" b="1" dirty="0"/>
              <a:t>about the natural world.</a:t>
            </a:r>
          </a:p>
          <a:p>
            <a:r>
              <a:rPr lang="en-US" sz="1800" b="1" dirty="0"/>
              <a:t>Empirical evidence </a:t>
            </a:r>
            <a:r>
              <a:rPr lang="en-US" sz="1800" dirty="0"/>
              <a:t>– information gathered directly or indirectly through observation or experimentation.</a:t>
            </a:r>
          </a:p>
          <a:p>
            <a:r>
              <a:rPr lang="en-US" sz="1800" b="1" dirty="0"/>
              <a:t>Objective observation </a:t>
            </a:r>
            <a:r>
              <a:rPr lang="en-US" sz="1800" dirty="0"/>
              <a:t>– an observation that can be replicated, observed by more than one person under a variety of conditions.</a:t>
            </a:r>
            <a:endParaRPr lang="en-AU" sz="1800" b="1" dirty="0"/>
          </a:p>
        </p:txBody>
      </p:sp>
      <p:sp>
        <p:nvSpPr>
          <p:cNvPr id="6" name="Rectangle: Rounded Corners 5">
            <a:extLst>
              <a:ext uri="{FF2B5EF4-FFF2-40B4-BE49-F238E27FC236}">
                <a16:creationId xmlns:a16="http://schemas.microsoft.com/office/drawing/2014/main" id="{2498396D-2846-4104-0681-DFF09AC381F9}"/>
              </a:ext>
            </a:extLst>
          </p:cNvPr>
          <p:cNvSpPr/>
          <p:nvPr/>
        </p:nvSpPr>
        <p:spPr>
          <a:xfrm>
            <a:off x="887427" y="1472750"/>
            <a:ext cx="10417146" cy="2554284"/>
          </a:xfrm>
          <a:prstGeom prst="roundRect">
            <a:avLst>
              <a:gd name="adj" fmla="val 8463"/>
            </a:avLst>
          </a:prstGeom>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a:spcAft>
                <a:spcPts val="1200"/>
              </a:spcAft>
            </a:pPr>
            <a:r>
              <a:rPr lang="en-AU" sz="1800" dirty="0"/>
              <a:t>“Science works. It is not perfect. It can be misused. It is only a tool. But it is by far the best tool we have, self-correcting, ongoing, applicable to everything. It has two rules: </a:t>
            </a:r>
          </a:p>
          <a:p>
            <a:pPr marL="342900" indent="-342900">
              <a:spcAft>
                <a:spcPts val="1200"/>
              </a:spcAft>
              <a:buFont typeface="Arial" panose="020B0604020202020204" pitchFamily="34" charset="0"/>
              <a:buChar char="•"/>
            </a:pPr>
            <a:r>
              <a:rPr lang="en-AU" sz="1800" b="1" dirty="0"/>
              <a:t>First</a:t>
            </a:r>
            <a:r>
              <a:rPr lang="en-AU" sz="1800" dirty="0"/>
              <a:t>: there are no sacred truths; all assumptions must be critically examined; arguments from authority are worthless. </a:t>
            </a:r>
          </a:p>
          <a:p>
            <a:pPr marL="342900" indent="-342900">
              <a:spcAft>
                <a:spcPts val="1200"/>
              </a:spcAft>
              <a:buFont typeface="Arial" panose="020B0604020202020204" pitchFamily="34" charset="0"/>
              <a:buChar char="•"/>
            </a:pPr>
            <a:r>
              <a:rPr lang="en-AU" sz="1800" b="1" dirty="0"/>
              <a:t>Second</a:t>
            </a:r>
            <a:r>
              <a:rPr lang="en-AU" sz="1800" dirty="0"/>
              <a:t>: whatever is inconsistent with the facts must be discarded or revised.”</a:t>
            </a:r>
          </a:p>
          <a:p>
            <a:pPr algn="r">
              <a:spcAft>
                <a:spcPts val="1200"/>
              </a:spcAft>
            </a:pPr>
            <a:r>
              <a:rPr lang="en-AU" sz="1800" dirty="0"/>
              <a:t>Carl Sagan, Cosmos</a:t>
            </a:r>
          </a:p>
        </p:txBody>
      </p:sp>
      <p:sp>
        <p:nvSpPr>
          <p:cNvPr id="2" name="Slide Number Placeholder 1">
            <a:extLst>
              <a:ext uri="{FF2B5EF4-FFF2-40B4-BE49-F238E27FC236}">
                <a16:creationId xmlns:a16="http://schemas.microsoft.com/office/drawing/2014/main" id="{2BEADEFF-2639-4AE5-3BEE-08962163A1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341113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52A0CD-BE5C-AFCB-C3B5-F93DCCC231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
        <p:nvSpPr>
          <p:cNvPr id="3" name="Title 2">
            <a:extLst>
              <a:ext uri="{FF2B5EF4-FFF2-40B4-BE49-F238E27FC236}">
                <a16:creationId xmlns:a16="http://schemas.microsoft.com/office/drawing/2014/main" id="{E012B8CB-2EF9-3B01-3E63-C9227B633E95}"/>
              </a:ext>
            </a:extLst>
          </p:cNvPr>
          <p:cNvSpPr>
            <a:spLocks noGrp="1"/>
          </p:cNvSpPr>
          <p:nvPr>
            <p:ph type="title"/>
          </p:nvPr>
        </p:nvSpPr>
        <p:spPr/>
        <p:txBody>
          <a:bodyPr/>
          <a:lstStyle/>
          <a:p>
            <a:r>
              <a:rPr lang="en-AU"/>
              <a:t>2.1 Your personal horoscope</a:t>
            </a:r>
          </a:p>
        </p:txBody>
      </p:sp>
      <p:sp>
        <p:nvSpPr>
          <p:cNvPr id="4" name="Text Placeholder 3">
            <a:extLst>
              <a:ext uri="{FF2B5EF4-FFF2-40B4-BE49-F238E27FC236}">
                <a16:creationId xmlns:a16="http://schemas.microsoft.com/office/drawing/2014/main" id="{E0061800-57D4-FEBB-2C3B-2B68E67C8B00}"/>
              </a:ext>
            </a:extLst>
          </p:cNvPr>
          <p:cNvSpPr>
            <a:spLocks noGrp="1"/>
          </p:cNvSpPr>
          <p:nvPr>
            <p:ph type="body" sz="quarter" idx="18"/>
          </p:nvPr>
        </p:nvSpPr>
        <p:spPr/>
        <p:txBody>
          <a:bodyPr/>
          <a:lstStyle/>
          <a:p>
            <a:r>
              <a:rPr lang="en-AU"/>
              <a:t>Is this you?</a:t>
            </a:r>
          </a:p>
        </p:txBody>
      </p:sp>
      <p:sp>
        <p:nvSpPr>
          <p:cNvPr id="5" name="Text Placeholder 4">
            <a:extLst>
              <a:ext uri="{FF2B5EF4-FFF2-40B4-BE49-F238E27FC236}">
                <a16:creationId xmlns:a16="http://schemas.microsoft.com/office/drawing/2014/main" id="{3CD3B1AA-7612-4A21-9581-C4F33BD3762E}"/>
              </a:ext>
            </a:extLst>
          </p:cNvPr>
          <p:cNvSpPr>
            <a:spLocks noGrp="1"/>
          </p:cNvSpPr>
          <p:nvPr>
            <p:ph type="body" sz="quarter" idx="17"/>
          </p:nvPr>
        </p:nvSpPr>
        <p:spPr>
          <a:xfrm>
            <a:off x="360000" y="1567086"/>
            <a:ext cx="10922638" cy="4807835"/>
          </a:xfrm>
        </p:spPr>
        <p:txBody>
          <a:bodyPr/>
          <a:lstStyle/>
          <a:p>
            <a:r>
              <a:rPr lang="en-US" dirty="0"/>
              <a:t>You have a great sense of what feels right, and it helps you make good choices. People really like being around you because you’re friendly and kind. Sometimes, you might feel like others don’t understand you, but that just makes you special! You want to have close friends and feel happy when you’re with people who get you. It is normal to feel super confident sometimes and a bit unsure at other times, but remember that you are strong inside. Embrace what you’re good at and don’t be afraid to show who you really are!</a:t>
            </a:r>
          </a:p>
        </p:txBody>
      </p:sp>
      <p:sp>
        <p:nvSpPr>
          <p:cNvPr id="7" name="TextBox 6">
            <a:extLst>
              <a:ext uri="{FF2B5EF4-FFF2-40B4-BE49-F238E27FC236}">
                <a16:creationId xmlns:a16="http://schemas.microsoft.com/office/drawing/2014/main" id="{2C4BBC94-DC88-E9BC-0EA9-56C7BB180639}"/>
              </a:ext>
            </a:extLst>
          </p:cNvPr>
          <p:cNvSpPr txBox="1"/>
          <p:nvPr/>
        </p:nvSpPr>
        <p:spPr>
          <a:xfrm>
            <a:off x="127819" y="6532877"/>
            <a:ext cx="6097022" cy="215444"/>
          </a:xfrm>
          <a:prstGeom prst="rect">
            <a:avLst/>
          </a:prstGeom>
          <a:noFill/>
        </p:spPr>
        <p:txBody>
          <a:bodyPr wrap="square">
            <a:spAutoFit/>
          </a:bodyPr>
          <a:lstStyle/>
          <a:p>
            <a:r>
              <a:rPr lang="en-US" sz="800"/>
              <a:t>This work was generated using NSWEduChat. Any copyright subsisting in this work is owned by NSW Department of Education.</a:t>
            </a:r>
            <a:endParaRPr lang="en-AU" sz="800"/>
          </a:p>
        </p:txBody>
      </p:sp>
    </p:spTree>
    <p:extLst>
      <p:ext uri="{BB962C8B-B14F-4D97-AF65-F5344CB8AC3E}">
        <p14:creationId xmlns:p14="http://schemas.microsoft.com/office/powerpoint/2010/main" val="17708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4D83D59-156F-3B73-51B1-B09483A26730}"/>
              </a:ext>
            </a:extLst>
          </p:cNvPr>
          <p:cNvSpPr>
            <a:spLocks noGrp="1"/>
          </p:cNvSpPr>
          <p:nvPr>
            <p:ph type="title"/>
          </p:nvPr>
        </p:nvSpPr>
        <p:spPr/>
        <p:txBody>
          <a:bodyPr/>
          <a:lstStyle/>
          <a:p>
            <a:r>
              <a:rPr lang="en-AU"/>
              <a:t>2.1 Horoscopes</a:t>
            </a:r>
          </a:p>
        </p:txBody>
      </p:sp>
      <p:sp>
        <p:nvSpPr>
          <p:cNvPr id="12" name="Text Placeholder 11">
            <a:extLst>
              <a:ext uri="{FF2B5EF4-FFF2-40B4-BE49-F238E27FC236}">
                <a16:creationId xmlns:a16="http://schemas.microsoft.com/office/drawing/2014/main" id="{9063A478-ED3E-F42D-00BF-88AA40818B9A}"/>
              </a:ext>
            </a:extLst>
          </p:cNvPr>
          <p:cNvSpPr>
            <a:spLocks noGrp="1"/>
          </p:cNvSpPr>
          <p:nvPr>
            <p:ph type="body" sz="quarter" idx="18"/>
          </p:nvPr>
        </p:nvSpPr>
        <p:spPr/>
        <p:txBody>
          <a:bodyPr/>
          <a:lstStyle/>
          <a:p>
            <a:r>
              <a:rPr lang="en-AU"/>
              <a:t>Think-Pair-Share: What is the main claim this video makes about horoscopes?</a:t>
            </a:r>
          </a:p>
        </p:txBody>
      </p:sp>
      <p:pic>
        <p:nvPicPr>
          <p:cNvPr id="13" name="Online Media 8" title="Why Horoscopes Feel So Accurate - The Barnum Effect">
            <a:hlinkClick r:id="" action="ppaction://media"/>
            <a:extLst>
              <a:ext uri="{FF2B5EF4-FFF2-40B4-BE49-F238E27FC236}">
                <a16:creationId xmlns:a16="http://schemas.microsoft.com/office/drawing/2014/main" id="{48680FAA-C6FE-C422-2E20-138E52BDE715}"/>
              </a:ext>
            </a:extLst>
          </p:cNvPr>
          <p:cNvPicPr>
            <a:picLocks noGrp="1" noRot="1" noChangeAspect="1"/>
          </p:cNvPicPr>
          <p:nvPr>
            <p:ph sz="quarter" idx="4294967295"/>
            <a:videoFile r:link="rId1"/>
          </p:nvPr>
        </p:nvPicPr>
        <p:blipFill>
          <a:blip r:embed="rId4"/>
          <a:stretch>
            <a:fillRect/>
          </a:stretch>
        </p:blipFill>
        <p:spPr>
          <a:xfrm>
            <a:off x="1770764" y="1460922"/>
            <a:ext cx="8650472" cy="4886691"/>
          </a:xfrm>
          <a:prstGeom prst="rect">
            <a:avLst/>
          </a:prstGeom>
        </p:spPr>
      </p:pic>
      <p:sp>
        <p:nvSpPr>
          <p:cNvPr id="3" name="TextBox 2">
            <a:extLst>
              <a:ext uri="{FF2B5EF4-FFF2-40B4-BE49-F238E27FC236}">
                <a16:creationId xmlns:a16="http://schemas.microsoft.com/office/drawing/2014/main" id="{1FA30C49-3917-BE22-9133-BB5AA3FB70BA}"/>
              </a:ext>
            </a:extLst>
          </p:cNvPr>
          <p:cNvSpPr txBox="1"/>
          <p:nvPr/>
        </p:nvSpPr>
        <p:spPr>
          <a:xfrm>
            <a:off x="2591237" y="6435000"/>
            <a:ext cx="8532763" cy="342000"/>
          </a:xfrm>
          <a:prstGeom prst="rect">
            <a:avLst/>
          </a:prstGeom>
          <a:noFill/>
        </p:spPr>
        <p:txBody>
          <a:bodyPr wrap="square" lIns="0" tIns="0" rIns="0" bIns="0" rtlCol="0">
            <a:noAutofit/>
          </a:bodyPr>
          <a:lstStyle/>
          <a:p>
            <a:r>
              <a:rPr lang="en-AU" sz="1800" dirty="0">
                <a:hlinkClick r:id="rId5"/>
              </a:rPr>
              <a:t>Why Horoscopes Feel So Accurate - The Barnum Effect </a:t>
            </a:r>
            <a:r>
              <a:rPr lang="en-AU" sz="1800" dirty="0"/>
              <a:t> (0:42)</a:t>
            </a:r>
          </a:p>
        </p:txBody>
      </p:sp>
      <p:sp>
        <p:nvSpPr>
          <p:cNvPr id="2" name="Slide Number Placeholder 1">
            <a:extLst>
              <a:ext uri="{FF2B5EF4-FFF2-40B4-BE49-F238E27FC236}">
                <a16:creationId xmlns:a16="http://schemas.microsoft.com/office/drawing/2014/main" id="{C626F87C-5140-64D1-5EBB-AD8DC14C86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170781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AF3DE-1ED1-B92D-00A1-86046584E98F}"/>
              </a:ext>
            </a:extLst>
          </p:cNvPr>
          <p:cNvSpPr>
            <a:spLocks noGrp="1"/>
          </p:cNvSpPr>
          <p:nvPr>
            <p:ph type="title"/>
          </p:nvPr>
        </p:nvSpPr>
        <p:spPr/>
        <p:txBody>
          <a:bodyPr/>
          <a:lstStyle/>
          <a:p>
            <a:r>
              <a:rPr lang="en-AU"/>
              <a:t>2.1 Testing a claim</a:t>
            </a:r>
          </a:p>
        </p:txBody>
      </p:sp>
      <p:sp>
        <p:nvSpPr>
          <p:cNvPr id="4" name="Text Placeholder 3">
            <a:extLst>
              <a:ext uri="{FF2B5EF4-FFF2-40B4-BE49-F238E27FC236}">
                <a16:creationId xmlns:a16="http://schemas.microsoft.com/office/drawing/2014/main" id="{3970E74D-6FA3-5635-D868-D4F4E5B64D9F}"/>
              </a:ext>
            </a:extLst>
          </p:cNvPr>
          <p:cNvSpPr>
            <a:spLocks noGrp="1"/>
          </p:cNvSpPr>
          <p:nvPr>
            <p:ph type="body" sz="quarter" idx="18"/>
          </p:nvPr>
        </p:nvSpPr>
        <p:spPr/>
        <p:txBody>
          <a:bodyPr/>
          <a:lstStyle/>
          <a:p>
            <a:r>
              <a:rPr lang="en-AU"/>
              <a:t>Horoscopes</a:t>
            </a:r>
          </a:p>
        </p:txBody>
      </p:sp>
      <p:sp>
        <p:nvSpPr>
          <p:cNvPr id="5" name="Text Placeholder 4">
            <a:extLst>
              <a:ext uri="{FF2B5EF4-FFF2-40B4-BE49-F238E27FC236}">
                <a16:creationId xmlns:a16="http://schemas.microsoft.com/office/drawing/2014/main" id="{5D5C492B-89F6-FE9C-2452-BC7879751270}"/>
              </a:ext>
            </a:extLst>
          </p:cNvPr>
          <p:cNvSpPr>
            <a:spLocks noGrp="1"/>
          </p:cNvSpPr>
          <p:nvPr>
            <p:ph type="body" sz="quarter" idx="17"/>
          </p:nvPr>
        </p:nvSpPr>
        <p:spPr/>
        <p:txBody>
          <a:bodyPr/>
          <a:lstStyle/>
          <a:p>
            <a:r>
              <a:rPr lang="en-AU" b="1" dirty="0"/>
              <a:t>The claim</a:t>
            </a:r>
          </a:p>
          <a:p>
            <a:r>
              <a:rPr lang="en-AU" dirty="0"/>
              <a:t>Your personality is determined by your zodiac sign (Aries, Taurus, Gemini, and so on). That is, the region of the sky visible when you were born.</a:t>
            </a:r>
          </a:p>
          <a:p>
            <a:r>
              <a:rPr lang="en-AU" b="1" dirty="0"/>
              <a:t>What data could we collect to test this claim scientifically?</a:t>
            </a:r>
          </a:p>
        </p:txBody>
      </p:sp>
      <p:sp>
        <p:nvSpPr>
          <p:cNvPr id="2" name="Slide Number Placeholder 1">
            <a:extLst>
              <a:ext uri="{FF2B5EF4-FFF2-40B4-BE49-F238E27FC236}">
                <a16:creationId xmlns:a16="http://schemas.microsoft.com/office/drawing/2014/main" id="{DC225669-28E8-78B5-D63E-70ABF6640E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29908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58F041-2D39-8775-15BA-AFE8DF12CB2E}"/>
              </a:ext>
            </a:extLst>
          </p:cNvPr>
          <p:cNvSpPr>
            <a:spLocks noGrp="1"/>
          </p:cNvSpPr>
          <p:nvPr>
            <p:ph type="title"/>
          </p:nvPr>
        </p:nvSpPr>
        <p:spPr/>
        <p:txBody>
          <a:bodyPr/>
          <a:lstStyle/>
          <a:p>
            <a:r>
              <a:rPr lang="en-AU"/>
              <a:t>2.1 Scientific and non-scientific ways of knowing</a:t>
            </a:r>
          </a:p>
        </p:txBody>
      </p:sp>
      <p:sp>
        <p:nvSpPr>
          <p:cNvPr id="4" name="Text Placeholder 3">
            <a:extLst>
              <a:ext uri="{FF2B5EF4-FFF2-40B4-BE49-F238E27FC236}">
                <a16:creationId xmlns:a16="http://schemas.microsoft.com/office/drawing/2014/main" id="{17366E0B-8D55-B2C1-D68B-328EA7F25BB1}"/>
              </a:ext>
            </a:extLst>
          </p:cNvPr>
          <p:cNvSpPr>
            <a:spLocks noGrp="1"/>
          </p:cNvSpPr>
          <p:nvPr>
            <p:ph type="body" sz="quarter" idx="18"/>
          </p:nvPr>
        </p:nvSpPr>
        <p:spPr/>
        <p:txBody>
          <a:bodyPr/>
          <a:lstStyle/>
          <a:p>
            <a:r>
              <a:rPr lang="en-AU"/>
              <a:t>Fill each gap with the best word from the word bank</a:t>
            </a:r>
          </a:p>
        </p:txBody>
      </p:sp>
      <p:sp>
        <p:nvSpPr>
          <p:cNvPr id="5" name="Text Placeholder 4">
            <a:extLst>
              <a:ext uri="{FF2B5EF4-FFF2-40B4-BE49-F238E27FC236}">
                <a16:creationId xmlns:a16="http://schemas.microsoft.com/office/drawing/2014/main" id="{268D709D-B82F-C0CB-D3D6-473929663850}"/>
              </a:ext>
            </a:extLst>
          </p:cNvPr>
          <p:cNvSpPr>
            <a:spLocks noGrp="1"/>
          </p:cNvSpPr>
          <p:nvPr>
            <p:ph type="body" sz="quarter" idx="17"/>
          </p:nvPr>
        </p:nvSpPr>
        <p:spPr/>
        <p:txBody>
          <a:bodyPr/>
          <a:lstStyle/>
          <a:p>
            <a:pPr marL="457200" indent="-457200">
              <a:buFont typeface="+mj-lt"/>
              <a:buAutoNum type="arabicPeriod"/>
            </a:pPr>
            <a:r>
              <a:rPr lang="en-US" sz="1800" dirty="0"/>
              <a:t>Scientific inquiry aims to build ____________ knowledge about the ____________ world.</a:t>
            </a:r>
          </a:p>
          <a:p>
            <a:pPr marL="457200" indent="-457200">
              <a:buFont typeface="+mj-lt"/>
              <a:buAutoNum type="arabicPeriod"/>
            </a:pPr>
            <a:r>
              <a:rPr lang="en-US" sz="1800" dirty="0"/>
              <a:t>Scientists collect ____________ evidence by making careful ____________ and designing controlled ____________.</a:t>
            </a:r>
          </a:p>
          <a:p>
            <a:pPr marL="457200" indent="-457200">
              <a:buFont typeface="+mj-lt"/>
              <a:buAutoNum type="arabicPeriod"/>
            </a:pPr>
            <a:r>
              <a:rPr lang="en-US" sz="1800" dirty="0"/>
              <a:t>They propose a testable ____________, </a:t>
            </a:r>
            <a:r>
              <a:rPr lang="en-US" sz="1800" dirty="0" err="1"/>
              <a:t>analyse</a:t>
            </a:r>
            <a:r>
              <a:rPr lang="en-US" sz="1800" dirty="0"/>
              <a:t> their results, and share them with the wider scientific ____________ so others can check the work.</a:t>
            </a:r>
          </a:p>
          <a:p>
            <a:pPr marL="457200" indent="-457200">
              <a:buFont typeface="+mj-lt"/>
              <a:buAutoNum type="arabicPeriod"/>
            </a:pPr>
            <a:r>
              <a:rPr lang="en-US" sz="1800" dirty="0"/>
              <a:t>Nonscientific approaches also try to explain the world, but often rely on ____________, tradition or ____________ rather than testing.</a:t>
            </a:r>
          </a:p>
          <a:p>
            <a:pPr marL="457200" indent="-457200">
              <a:buFont typeface="+mj-lt"/>
              <a:buAutoNum type="arabicPeriod"/>
            </a:pPr>
            <a:r>
              <a:rPr lang="en-US" sz="1800" dirty="0"/>
              <a:t>Because their ideas are rarely ____________ in response to new evidence, their explanations are usually less dependable.</a:t>
            </a:r>
            <a:endParaRPr lang="en-AU" sz="1800" dirty="0"/>
          </a:p>
        </p:txBody>
      </p:sp>
      <p:sp>
        <p:nvSpPr>
          <p:cNvPr id="7" name="TextBox 6">
            <a:extLst>
              <a:ext uri="{FF2B5EF4-FFF2-40B4-BE49-F238E27FC236}">
                <a16:creationId xmlns:a16="http://schemas.microsoft.com/office/drawing/2014/main" id="{307ADCFC-6D2C-6A00-C67B-7BA791FD9300}"/>
              </a:ext>
            </a:extLst>
          </p:cNvPr>
          <p:cNvSpPr txBox="1"/>
          <p:nvPr/>
        </p:nvSpPr>
        <p:spPr>
          <a:xfrm>
            <a:off x="184768" y="6146668"/>
            <a:ext cx="11822463" cy="369332"/>
          </a:xfrm>
          <a:prstGeom prst="rect">
            <a:avLst/>
          </a:prstGeom>
          <a:solidFill>
            <a:schemeClr val="accent4"/>
          </a:solidFill>
        </p:spPr>
        <p:txBody>
          <a:bodyPr wrap="square">
            <a:spAutoFit/>
          </a:bodyPr>
          <a:lstStyle/>
          <a:p>
            <a:r>
              <a:rPr lang="en-US" sz="1800" b="1"/>
              <a:t>Word bank</a:t>
            </a:r>
            <a:r>
              <a:rPr lang="en-US" sz="1800"/>
              <a:t>: beliefs, community, empirical, experiments, questions, intuition, natural, observations, reliable, revised</a:t>
            </a:r>
            <a:endParaRPr lang="en-AU" sz="1800"/>
          </a:p>
        </p:txBody>
      </p:sp>
      <p:sp>
        <p:nvSpPr>
          <p:cNvPr id="6" name="TextBox 5">
            <a:extLst>
              <a:ext uri="{FF2B5EF4-FFF2-40B4-BE49-F238E27FC236}">
                <a16:creationId xmlns:a16="http://schemas.microsoft.com/office/drawing/2014/main" id="{068EBE5E-B410-93AB-A0A1-D6D02C13F2CE}"/>
              </a:ext>
            </a:extLst>
          </p:cNvPr>
          <p:cNvSpPr txBox="1"/>
          <p:nvPr/>
        </p:nvSpPr>
        <p:spPr>
          <a:xfrm>
            <a:off x="4197649" y="1608951"/>
            <a:ext cx="810073" cy="310015"/>
          </a:xfrm>
          <a:prstGeom prst="rect">
            <a:avLst/>
          </a:prstGeom>
          <a:noFill/>
        </p:spPr>
        <p:txBody>
          <a:bodyPr wrap="square" lIns="0" tIns="0" rIns="0" bIns="0" rtlCol="0">
            <a:noAutofit/>
          </a:bodyPr>
          <a:lstStyle/>
          <a:p>
            <a:pPr algn="l"/>
            <a:r>
              <a:rPr lang="en-AU" sz="1800" b="1"/>
              <a:t>reliable</a:t>
            </a:r>
          </a:p>
        </p:txBody>
      </p:sp>
      <p:sp>
        <p:nvSpPr>
          <p:cNvPr id="8" name="TextBox 7">
            <a:extLst>
              <a:ext uri="{FF2B5EF4-FFF2-40B4-BE49-F238E27FC236}">
                <a16:creationId xmlns:a16="http://schemas.microsoft.com/office/drawing/2014/main" id="{C4121CE0-4BE2-CB36-0A6C-DE25B66B688F}"/>
              </a:ext>
            </a:extLst>
          </p:cNvPr>
          <p:cNvSpPr txBox="1"/>
          <p:nvPr/>
        </p:nvSpPr>
        <p:spPr>
          <a:xfrm>
            <a:off x="8041435" y="1636292"/>
            <a:ext cx="810073" cy="310015"/>
          </a:xfrm>
          <a:prstGeom prst="rect">
            <a:avLst/>
          </a:prstGeom>
          <a:noFill/>
        </p:spPr>
        <p:txBody>
          <a:bodyPr wrap="square" lIns="0" tIns="0" rIns="0" bIns="0" rtlCol="0">
            <a:noAutofit/>
          </a:bodyPr>
          <a:lstStyle/>
          <a:p>
            <a:pPr algn="l"/>
            <a:r>
              <a:rPr lang="en-AU" sz="1800" b="1"/>
              <a:t>natural</a:t>
            </a:r>
          </a:p>
        </p:txBody>
      </p:sp>
      <p:sp>
        <p:nvSpPr>
          <p:cNvPr id="9" name="TextBox 8">
            <a:extLst>
              <a:ext uri="{FF2B5EF4-FFF2-40B4-BE49-F238E27FC236}">
                <a16:creationId xmlns:a16="http://schemas.microsoft.com/office/drawing/2014/main" id="{0A1F2B4D-1197-95D8-68C9-4961423DCEA5}"/>
              </a:ext>
            </a:extLst>
          </p:cNvPr>
          <p:cNvSpPr txBox="1"/>
          <p:nvPr/>
        </p:nvSpPr>
        <p:spPr>
          <a:xfrm>
            <a:off x="2815821" y="2164295"/>
            <a:ext cx="1111804" cy="310015"/>
          </a:xfrm>
          <a:prstGeom prst="rect">
            <a:avLst/>
          </a:prstGeom>
          <a:noFill/>
        </p:spPr>
        <p:txBody>
          <a:bodyPr wrap="square" lIns="0" tIns="0" rIns="0" bIns="0" rtlCol="0">
            <a:noAutofit/>
          </a:bodyPr>
          <a:lstStyle/>
          <a:p>
            <a:pPr algn="l"/>
            <a:r>
              <a:rPr lang="en-AU" sz="1800" b="1" dirty="0"/>
              <a:t>empirical</a:t>
            </a:r>
          </a:p>
        </p:txBody>
      </p:sp>
      <p:sp>
        <p:nvSpPr>
          <p:cNvPr id="10" name="TextBox 9">
            <a:extLst>
              <a:ext uri="{FF2B5EF4-FFF2-40B4-BE49-F238E27FC236}">
                <a16:creationId xmlns:a16="http://schemas.microsoft.com/office/drawing/2014/main" id="{0E16D4E1-22F6-D83E-7729-C3E35118414F}"/>
              </a:ext>
            </a:extLst>
          </p:cNvPr>
          <p:cNvSpPr txBox="1"/>
          <p:nvPr/>
        </p:nvSpPr>
        <p:spPr>
          <a:xfrm>
            <a:off x="7050291" y="2164295"/>
            <a:ext cx="1449333" cy="310015"/>
          </a:xfrm>
          <a:prstGeom prst="rect">
            <a:avLst/>
          </a:prstGeom>
          <a:noFill/>
        </p:spPr>
        <p:txBody>
          <a:bodyPr wrap="square" lIns="0" tIns="0" rIns="0" bIns="0" rtlCol="0">
            <a:noAutofit/>
          </a:bodyPr>
          <a:lstStyle/>
          <a:p>
            <a:pPr algn="l"/>
            <a:r>
              <a:rPr lang="en-AU" sz="1800" b="1"/>
              <a:t>observations</a:t>
            </a:r>
          </a:p>
        </p:txBody>
      </p:sp>
      <p:sp>
        <p:nvSpPr>
          <p:cNvPr id="11" name="TextBox 10">
            <a:extLst>
              <a:ext uri="{FF2B5EF4-FFF2-40B4-BE49-F238E27FC236}">
                <a16:creationId xmlns:a16="http://schemas.microsoft.com/office/drawing/2014/main" id="{9A359401-2785-576A-8FF9-B8B6CC856DC8}"/>
              </a:ext>
            </a:extLst>
          </p:cNvPr>
          <p:cNvSpPr txBox="1"/>
          <p:nvPr/>
        </p:nvSpPr>
        <p:spPr>
          <a:xfrm>
            <a:off x="872836" y="2606353"/>
            <a:ext cx="1594204" cy="310015"/>
          </a:xfrm>
          <a:prstGeom prst="rect">
            <a:avLst/>
          </a:prstGeom>
          <a:noFill/>
        </p:spPr>
        <p:txBody>
          <a:bodyPr wrap="square" lIns="0" tIns="0" rIns="0" bIns="0" rtlCol="0">
            <a:noAutofit/>
          </a:bodyPr>
          <a:lstStyle/>
          <a:p>
            <a:pPr algn="l"/>
            <a:r>
              <a:rPr lang="en-AU" sz="1800" b="1" dirty="0"/>
              <a:t>experiments</a:t>
            </a:r>
          </a:p>
        </p:txBody>
      </p:sp>
      <p:sp>
        <p:nvSpPr>
          <p:cNvPr id="12" name="TextBox 11">
            <a:extLst>
              <a:ext uri="{FF2B5EF4-FFF2-40B4-BE49-F238E27FC236}">
                <a16:creationId xmlns:a16="http://schemas.microsoft.com/office/drawing/2014/main" id="{33A7FA2E-CA2E-FC10-C246-33A67F4579F4}"/>
              </a:ext>
            </a:extLst>
          </p:cNvPr>
          <p:cNvSpPr txBox="1"/>
          <p:nvPr/>
        </p:nvSpPr>
        <p:spPr>
          <a:xfrm>
            <a:off x="3545090" y="3177660"/>
            <a:ext cx="1173173" cy="310015"/>
          </a:xfrm>
          <a:prstGeom prst="rect">
            <a:avLst/>
          </a:prstGeom>
          <a:noFill/>
        </p:spPr>
        <p:txBody>
          <a:bodyPr wrap="square" lIns="0" tIns="0" rIns="0" bIns="0" rtlCol="0">
            <a:noAutofit/>
          </a:bodyPr>
          <a:lstStyle/>
          <a:p>
            <a:pPr algn="l"/>
            <a:r>
              <a:rPr lang="en-AU" sz="1800" b="1"/>
              <a:t>questions</a:t>
            </a:r>
          </a:p>
        </p:txBody>
      </p:sp>
      <p:sp>
        <p:nvSpPr>
          <p:cNvPr id="13" name="TextBox 12">
            <a:extLst>
              <a:ext uri="{FF2B5EF4-FFF2-40B4-BE49-F238E27FC236}">
                <a16:creationId xmlns:a16="http://schemas.microsoft.com/office/drawing/2014/main" id="{ED6373A1-4E00-D324-CA5B-C3C271000F54}"/>
              </a:ext>
            </a:extLst>
          </p:cNvPr>
          <p:cNvSpPr txBox="1"/>
          <p:nvPr/>
        </p:nvSpPr>
        <p:spPr>
          <a:xfrm>
            <a:off x="937925" y="3588458"/>
            <a:ext cx="1295912" cy="310015"/>
          </a:xfrm>
          <a:prstGeom prst="rect">
            <a:avLst/>
          </a:prstGeom>
          <a:noFill/>
        </p:spPr>
        <p:txBody>
          <a:bodyPr wrap="square" lIns="0" tIns="0" rIns="0" bIns="0" rtlCol="0">
            <a:noAutofit/>
          </a:bodyPr>
          <a:lstStyle/>
          <a:p>
            <a:pPr algn="l"/>
            <a:r>
              <a:rPr lang="en-AU" sz="1800" b="1"/>
              <a:t>community</a:t>
            </a:r>
          </a:p>
        </p:txBody>
      </p:sp>
      <p:sp>
        <p:nvSpPr>
          <p:cNvPr id="14" name="TextBox 13">
            <a:extLst>
              <a:ext uri="{FF2B5EF4-FFF2-40B4-BE49-F238E27FC236}">
                <a16:creationId xmlns:a16="http://schemas.microsoft.com/office/drawing/2014/main" id="{97673DE8-96A3-8089-B96C-D780AC2C736C}"/>
              </a:ext>
            </a:extLst>
          </p:cNvPr>
          <p:cNvSpPr txBox="1"/>
          <p:nvPr/>
        </p:nvSpPr>
        <p:spPr>
          <a:xfrm>
            <a:off x="8499624" y="4125296"/>
            <a:ext cx="878637" cy="310015"/>
          </a:xfrm>
          <a:prstGeom prst="rect">
            <a:avLst/>
          </a:prstGeom>
          <a:noFill/>
        </p:spPr>
        <p:txBody>
          <a:bodyPr wrap="square" lIns="0" tIns="0" rIns="0" bIns="0" rtlCol="0">
            <a:noAutofit/>
          </a:bodyPr>
          <a:lstStyle/>
          <a:p>
            <a:pPr algn="l"/>
            <a:r>
              <a:rPr lang="en-AU" sz="1800" b="1" dirty="0"/>
              <a:t>beliefs</a:t>
            </a:r>
          </a:p>
        </p:txBody>
      </p:sp>
      <p:sp>
        <p:nvSpPr>
          <p:cNvPr id="15" name="TextBox 14">
            <a:extLst>
              <a:ext uri="{FF2B5EF4-FFF2-40B4-BE49-F238E27FC236}">
                <a16:creationId xmlns:a16="http://schemas.microsoft.com/office/drawing/2014/main" id="{39C71D6B-8CED-8719-0EA0-13438A151306}"/>
              </a:ext>
            </a:extLst>
          </p:cNvPr>
          <p:cNvSpPr txBox="1"/>
          <p:nvPr/>
        </p:nvSpPr>
        <p:spPr>
          <a:xfrm>
            <a:off x="1029980" y="4557548"/>
            <a:ext cx="939970" cy="310015"/>
          </a:xfrm>
          <a:prstGeom prst="rect">
            <a:avLst/>
          </a:prstGeom>
          <a:noFill/>
        </p:spPr>
        <p:txBody>
          <a:bodyPr wrap="square" lIns="0" tIns="0" rIns="0" bIns="0" rtlCol="0">
            <a:noAutofit/>
          </a:bodyPr>
          <a:lstStyle/>
          <a:p>
            <a:pPr algn="l"/>
            <a:r>
              <a:rPr lang="en-AU" sz="1800" b="1"/>
              <a:t>intuition</a:t>
            </a:r>
          </a:p>
        </p:txBody>
      </p:sp>
      <p:sp>
        <p:nvSpPr>
          <p:cNvPr id="16" name="TextBox 15">
            <a:extLst>
              <a:ext uri="{FF2B5EF4-FFF2-40B4-BE49-F238E27FC236}">
                <a16:creationId xmlns:a16="http://schemas.microsoft.com/office/drawing/2014/main" id="{FAE9CAA0-0042-5440-77FF-A6DF7AEA69F1}"/>
              </a:ext>
            </a:extLst>
          </p:cNvPr>
          <p:cNvSpPr txBox="1"/>
          <p:nvPr/>
        </p:nvSpPr>
        <p:spPr>
          <a:xfrm>
            <a:off x="4313226" y="5098249"/>
            <a:ext cx="810073" cy="310015"/>
          </a:xfrm>
          <a:prstGeom prst="rect">
            <a:avLst/>
          </a:prstGeom>
          <a:noFill/>
        </p:spPr>
        <p:txBody>
          <a:bodyPr wrap="square" lIns="0" tIns="0" rIns="0" bIns="0" rtlCol="0">
            <a:noAutofit/>
          </a:bodyPr>
          <a:lstStyle/>
          <a:p>
            <a:pPr algn="l"/>
            <a:r>
              <a:rPr lang="en-AU" sz="1800" b="1" dirty="0"/>
              <a:t>revised</a:t>
            </a:r>
          </a:p>
        </p:txBody>
      </p:sp>
      <p:sp>
        <p:nvSpPr>
          <p:cNvPr id="2" name="Slide Number Placeholder 1">
            <a:extLst>
              <a:ext uri="{FF2B5EF4-FFF2-40B4-BE49-F238E27FC236}">
                <a16:creationId xmlns:a16="http://schemas.microsoft.com/office/drawing/2014/main" id="{ED593FC4-0781-621C-B238-A91C1DAF8F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361570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4458-1A4C-29FD-EF50-FA0CE056D2E5}"/>
              </a:ext>
            </a:extLst>
          </p:cNvPr>
          <p:cNvSpPr>
            <a:spLocks noGrp="1"/>
          </p:cNvSpPr>
          <p:nvPr>
            <p:ph type="title"/>
          </p:nvPr>
        </p:nvSpPr>
        <p:spPr/>
        <p:txBody>
          <a:bodyPr/>
          <a:lstStyle/>
          <a:p>
            <a:r>
              <a:rPr lang="en-AU" dirty="0"/>
              <a:t>2.1 Scientific or non-scientific? </a:t>
            </a:r>
          </a:p>
        </p:txBody>
      </p:sp>
      <p:sp>
        <p:nvSpPr>
          <p:cNvPr id="6" name="Text Placeholder 5">
            <a:extLst>
              <a:ext uri="{FF2B5EF4-FFF2-40B4-BE49-F238E27FC236}">
                <a16:creationId xmlns:a16="http://schemas.microsoft.com/office/drawing/2014/main" id="{D9AD1647-99B8-DAE6-4D59-F3566B50EE86}"/>
              </a:ext>
            </a:extLst>
          </p:cNvPr>
          <p:cNvSpPr>
            <a:spLocks noGrp="1"/>
          </p:cNvSpPr>
          <p:nvPr>
            <p:ph type="body" sz="quarter" idx="18"/>
          </p:nvPr>
        </p:nvSpPr>
        <p:spPr/>
        <p:txBody>
          <a:bodyPr/>
          <a:lstStyle/>
          <a:p>
            <a:r>
              <a:rPr lang="en-AU"/>
              <a:t>Categorise the approach used to support each of these claims as either scientific or non-scientific.</a:t>
            </a:r>
          </a:p>
        </p:txBody>
      </p:sp>
      <p:graphicFrame>
        <p:nvGraphicFramePr>
          <p:cNvPr id="5" name="Content Placeholder 4">
            <a:extLst>
              <a:ext uri="{FF2B5EF4-FFF2-40B4-BE49-F238E27FC236}">
                <a16:creationId xmlns:a16="http://schemas.microsoft.com/office/drawing/2014/main" id="{CCA39071-ACC1-E62E-D102-185DA9E3224F}"/>
              </a:ext>
            </a:extLst>
          </p:cNvPr>
          <p:cNvGraphicFramePr>
            <a:graphicFrameLocks noGrp="1"/>
          </p:cNvGraphicFramePr>
          <p:nvPr>
            <p:ph idx="4294967295"/>
          </p:nvPr>
        </p:nvGraphicFramePr>
        <p:xfrm>
          <a:off x="360027" y="1406598"/>
          <a:ext cx="11483973" cy="5004371"/>
        </p:xfrm>
        <a:graphic>
          <a:graphicData uri="http://schemas.openxmlformats.org/drawingml/2006/table">
            <a:tbl>
              <a:tblPr firstRow="1" bandRow="1">
                <a:tableStyleId>{69012ECD-51FC-41F1-AA8D-1B2483CD663E}</a:tableStyleId>
              </a:tblPr>
              <a:tblGrid>
                <a:gridCol w="3827991">
                  <a:extLst>
                    <a:ext uri="{9D8B030D-6E8A-4147-A177-3AD203B41FA5}">
                      <a16:colId xmlns:a16="http://schemas.microsoft.com/office/drawing/2014/main" val="4172603455"/>
                    </a:ext>
                  </a:extLst>
                </a:gridCol>
                <a:gridCol w="5252196">
                  <a:extLst>
                    <a:ext uri="{9D8B030D-6E8A-4147-A177-3AD203B41FA5}">
                      <a16:colId xmlns:a16="http://schemas.microsoft.com/office/drawing/2014/main" val="4149276667"/>
                    </a:ext>
                  </a:extLst>
                </a:gridCol>
                <a:gridCol w="2403786">
                  <a:extLst>
                    <a:ext uri="{9D8B030D-6E8A-4147-A177-3AD203B41FA5}">
                      <a16:colId xmlns:a16="http://schemas.microsoft.com/office/drawing/2014/main" val="2655210490"/>
                    </a:ext>
                  </a:extLst>
                </a:gridCol>
              </a:tblGrid>
              <a:tr h="768741">
                <a:tc>
                  <a:txBody>
                    <a:bodyPr/>
                    <a:lstStyle/>
                    <a:p>
                      <a:pPr>
                        <a:lnSpc>
                          <a:spcPct val="150000"/>
                        </a:lnSpc>
                        <a:spcBef>
                          <a:spcPts val="1200"/>
                        </a:spcBef>
                        <a:spcAft>
                          <a:spcPts val="600"/>
                        </a:spcAft>
                        <a:buNone/>
                      </a:pPr>
                      <a:r>
                        <a:rPr lang="en-AU" sz="2000" b="1" dirty="0">
                          <a:solidFill>
                            <a:srgbClr val="FFFFFF"/>
                          </a:solidFill>
                          <a:effectLst/>
                        </a:rPr>
                        <a:t>Claim</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1">
                          <a:solidFill>
                            <a:srgbClr val="FFFFFF"/>
                          </a:solidFill>
                          <a:effectLst/>
                        </a:rPr>
                        <a:t>Supporting evidence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AU" sz="2000" dirty="0"/>
                        <a:t>Scientific or non-scientific</a:t>
                      </a:r>
                    </a:p>
                  </a:txBody>
                  <a:tcPr/>
                </a:tc>
                <a:extLst>
                  <a:ext uri="{0D108BD9-81ED-4DB2-BD59-A6C34878D82A}">
                    <a16:rowId xmlns:a16="http://schemas.microsoft.com/office/drawing/2014/main" val="1633691927"/>
                  </a:ext>
                </a:extLst>
              </a:tr>
              <a:tr h="896474">
                <a:tc>
                  <a:txBody>
                    <a:bodyPr/>
                    <a:lstStyle/>
                    <a:p>
                      <a:pPr>
                        <a:lnSpc>
                          <a:spcPct val="150000"/>
                        </a:lnSpc>
                        <a:spcBef>
                          <a:spcPts val="1200"/>
                        </a:spcBef>
                        <a:spcAft>
                          <a:spcPts val="600"/>
                        </a:spcAft>
                        <a:buNone/>
                      </a:pPr>
                      <a:r>
                        <a:rPr lang="en-AU" sz="1800" b="1" dirty="0">
                          <a:solidFill>
                            <a:srgbClr val="000000"/>
                          </a:solidFill>
                          <a:effectLst/>
                        </a:rPr>
                        <a:t>Plants grow faster when given more sunlight</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solidFill>
                            <a:srgbClr val="000000"/>
                          </a:solidFill>
                          <a:effectLst/>
                        </a:rPr>
                        <a:t>Personal stories from friends and gardeners.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AU" sz="1800"/>
                    </a:p>
                  </a:txBody>
                  <a:tcPr/>
                </a:tc>
                <a:extLst>
                  <a:ext uri="{0D108BD9-81ED-4DB2-BD59-A6C34878D82A}">
                    <a16:rowId xmlns:a16="http://schemas.microsoft.com/office/drawing/2014/main" val="2670905689"/>
                  </a:ext>
                </a:extLst>
              </a:tr>
              <a:tr h="834789">
                <a:tc>
                  <a:txBody>
                    <a:bodyPr/>
                    <a:lstStyle/>
                    <a:p>
                      <a:pPr>
                        <a:lnSpc>
                          <a:spcPct val="150000"/>
                        </a:lnSpc>
                        <a:spcBef>
                          <a:spcPts val="1200"/>
                        </a:spcBef>
                        <a:spcAft>
                          <a:spcPts val="600"/>
                        </a:spcAft>
                        <a:buNone/>
                      </a:pPr>
                      <a:r>
                        <a:rPr lang="en-AU" sz="1800" b="1">
                          <a:solidFill>
                            <a:srgbClr val="000000"/>
                          </a:solidFill>
                          <a:effectLst/>
                        </a:rPr>
                        <a:t>Plants grow faster when given more sunlight</a:t>
                      </a:r>
                      <a:endParaRPr lang="en-AU"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solidFill>
                            <a:srgbClr val="000000"/>
                          </a:solidFill>
                          <a:effectLst/>
                        </a:rPr>
                        <a:t>Controlled experiments measuring plant growth under different amounts of sunlight.</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AU" sz="1800"/>
                    </a:p>
                  </a:txBody>
                  <a:tcPr/>
                </a:tc>
                <a:extLst>
                  <a:ext uri="{0D108BD9-81ED-4DB2-BD59-A6C34878D82A}">
                    <a16:rowId xmlns:a16="http://schemas.microsoft.com/office/drawing/2014/main" val="2148508317"/>
                  </a:ext>
                </a:extLst>
              </a:tr>
              <a:tr h="834789">
                <a:tc>
                  <a:txBody>
                    <a:bodyPr/>
                    <a:lstStyle/>
                    <a:p>
                      <a:pPr>
                        <a:lnSpc>
                          <a:spcPct val="150000"/>
                        </a:lnSpc>
                        <a:spcBef>
                          <a:spcPts val="1200"/>
                        </a:spcBef>
                        <a:spcAft>
                          <a:spcPts val="600"/>
                        </a:spcAft>
                        <a:buNone/>
                      </a:pPr>
                      <a:r>
                        <a:rPr lang="en-AU" sz="1800" b="1">
                          <a:solidFill>
                            <a:srgbClr val="000000"/>
                          </a:solidFill>
                          <a:effectLst/>
                        </a:rPr>
                        <a:t>Wearing a lucky charm improves your test scores</a:t>
                      </a:r>
                      <a:endParaRPr lang="en-AU"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solidFill>
                            <a:srgbClr val="000000"/>
                          </a:solidFill>
                          <a:effectLst/>
                        </a:rPr>
                        <a:t>Personal stories and beliefs are passed down culturally.</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AU" sz="1800"/>
                    </a:p>
                  </a:txBody>
                  <a:tcPr/>
                </a:tc>
                <a:extLst>
                  <a:ext uri="{0D108BD9-81ED-4DB2-BD59-A6C34878D82A}">
                    <a16:rowId xmlns:a16="http://schemas.microsoft.com/office/drawing/2014/main" val="3380436494"/>
                  </a:ext>
                </a:extLst>
              </a:tr>
              <a:tr h="834789">
                <a:tc>
                  <a:txBody>
                    <a:bodyPr/>
                    <a:lstStyle/>
                    <a:p>
                      <a:pPr>
                        <a:lnSpc>
                          <a:spcPct val="150000"/>
                        </a:lnSpc>
                        <a:spcBef>
                          <a:spcPts val="1200"/>
                        </a:spcBef>
                        <a:spcAft>
                          <a:spcPts val="600"/>
                        </a:spcAft>
                        <a:buNone/>
                      </a:pPr>
                      <a:r>
                        <a:rPr lang="en-AU" sz="1800" b="1" dirty="0">
                          <a:solidFill>
                            <a:srgbClr val="000000"/>
                          </a:solidFill>
                          <a:effectLst/>
                        </a:rPr>
                        <a:t>Crystals reduce anxiety by emitting special energy</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solidFill>
                            <a:srgbClr val="000000"/>
                          </a:solidFill>
                          <a:effectLst/>
                        </a:rPr>
                        <a:t>Testimonials, influencer posts and occasional small studies without controls.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AU" sz="1800"/>
                    </a:p>
                  </a:txBody>
                  <a:tcPr/>
                </a:tc>
                <a:extLst>
                  <a:ext uri="{0D108BD9-81ED-4DB2-BD59-A6C34878D82A}">
                    <a16:rowId xmlns:a16="http://schemas.microsoft.com/office/drawing/2014/main" val="851066118"/>
                  </a:ext>
                </a:extLst>
              </a:tr>
              <a:tr h="834789">
                <a:tc>
                  <a:txBody>
                    <a:bodyPr/>
                    <a:lstStyle/>
                    <a:p>
                      <a:pPr>
                        <a:lnSpc>
                          <a:spcPct val="150000"/>
                        </a:lnSpc>
                        <a:spcBef>
                          <a:spcPts val="1200"/>
                        </a:spcBef>
                        <a:spcAft>
                          <a:spcPts val="600"/>
                        </a:spcAft>
                        <a:buNone/>
                      </a:pPr>
                      <a:r>
                        <a:rPr lang="en-AU" sz="1800" b="1">
                          <a:solidFill>
                            <a:srgbClr val="000000"/>
                          </a:solidFill>
                          <a:effectLst/>
                        </a:rPr>
                        <a:t>Telepathy lets people send thoughts without words</a:t>
                      </a:r>
                      <a:endParaRPr lang="en-AU"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dirty="0">
                          <a:solidFill>
                            <a:srgbClr val="000000"/>
                          </a:solidFill>
                          <a:effectLst/>
                        </a:rPr>
                        <a:t>Stories from well-known celebrities (“I knew you were going to call”), stage demonstrations.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AU" sz="1800" dirty="0"/>
                    </a:p>
                  </a:txBody>
                  <a:tcPr/>
                </a:tc>
                <a:extLst>
                  <a:ext uri="{0D108BD9-81ED-4DB2-BD59-A6C34878D82A}">
                    <a16:rowId xmlns:a16="http://schemas.microsoft.com/office/drawing/2014/main" val="1374740402"/>
                  </a:ext>
                </a:extLst>
              </a:tr>
            </a:tbl>
          </a:graphicData>
        </a:graphic>
      </p:graphicFrame>
      <p:sp>
        <p:nvSpPr>
          <p:cNvPr id="7" name="Rectangle: Rounded Corners 6">
            <a:extLst>
              <a:ext uri="{FF2B5EF4-FFF2-40B4-BE49-F238E27FC236}">
                <a16:creationId xmlns:a16="http://schemas.microsoft.com/office/drawing/2014/main" id="{AC232233-B07A-A9E5-C4A9-A5576A23D73F}"/>
              </a:ext>
            </a:extLst>
          </p:cNvPr>
          <p:cNvSpPr/>
          <p:nvPr/>
        </p:nvSpPr>
        <p:spPr>
          <a:xfrm>
            <a:off x="9513890" y="3189820"/>
            <a:ext cx="2097109" cy="55991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Scientific</a:t>
            </a:r>
          </a:p>
        </p:txBody>
      </p:sp>
      <p:sp>
        <p:nvSpPr>
          <p:cNvPr id="8" name="Rectangle: Rounded Corners 7">
            <a:extLst>
              <a:ext uri="{FF2B5EF4-FFF2-40B4-BE49-F238E27FC236}">
                <a16:creationId xmlns:a16="http://schemas.microsoft.com/office/drawing/2014/main" id="{8BFBB412-94D7-E122-4E25-3AA00343CB66}"/>
              </a:ext>
            </a:extLst>
          </p:cNvPr>
          <p:cNvSpPr/>
          <p:nvPr/>
        </p:nvSpPr>
        <p:spPr>
          <a:xfrm>
            <a:off x="9513889" y="2352731"/>
            <a:ext cx="2097109" cy="55991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Non-scientific</a:t>
            </a:r>
          </a:p>
        </p:txBody>
      </p:sp>
      <p:sp>
        <p:nvSpPr>
          <p:cNvPr id="10" name="Rectangle: Rounded Corners 9">
            <a:extLst>
              <a:ext uri="{FF2B5EF4-FFF2-40B4-BE49-F238E27FC236}">
                <a16:creationId xmlns:a16="http://schemas.microsoft.com/office/drawing/2014/main" id="{4348F025-876A-5F49-89E6-4C29E1E32B60}"/>
              </a:ext>
            </a:extLst>
          </p:cNvPr>
          <p:cNvSpPr/>
          <p:nvPr/>
        </p:nvSpPr>
        <p:spPr>
          <a:xfrm>
            <a:off x="9513889" y="5701087"/>
            <a:ext cx="2097109" cy="55991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Non-scientific</a:t>
            </a:r>
          </a:p>
        </p:txBody>
      </p:sp>
      <p:sp>
        <p:nvSpPr>
          <p:cNvPr id="11" name="Rectangle: Rounded Corners 10">
            <a:extLst>
              <a:ext uri="{FF2B5EF4-FFF2-40B4-BE49-F238E27FC236}">
                <a16:creationId xmlns:a16="http://schemas.microsoft.com/office/drawing/2014/main" id="{6E56811D-940F-FADE-C337-8F9F11CCBF71}"/>
              </a:ext>
            </a:extLst>
          </p:cNvPr>
          <p:cNvSpPr/>
          <p:nvPr/>
        </p:nvSpPr>
        <p:spPr>
          <a:xfrm>
            <a:off x="9513890" y="4863998"/>
            <a:ext cx="2097109" cy="55991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Non-scientific</a:t>
            </a:r>
          </a:p>
        </p:txBody>
      </p:sp>
      <p:sp>
        <p:nvSpPr>
          <p:cNvPr id="12" name="Rectangle: Rounded Corners 11">
            <a:extLst>
              <a:ext uri="{FF2B5EF4-FFF2-40B4-BE49-F238E27FC236}">
                <a16:creationId xmlns:a16="http://schemas.microsoft.com/office/drawing/2014/main" id="{C5DE064B-5265-8B84-1CFA-E4E34BD4A1CD}"/>
              </a:ext>
            </a:extLst>
          </p:cNvPr>
          <p:cNvSpPr/>
          <p:nvPr/>
        </p:nvSpPr>
        <p:spPr>
          <a:xfrm>
            <a:off x="9513890" y="4026909"/>
            <a:ext cx="2097109" cy="55991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Non-scientific</a:t>
            </a:r>
          </a:p>
        </p:txBody>
      </p:sp>
      <p:sp>
        <p:nvSpPr>
          <p:cNvPr id="4" name="Slide Number Placeholder 3">
            <a:extLst>
              <a:ext uri="{FF2B5EF4-FFF2-40B4-BE49-F238E27FC236}">
                <a16:creationId xmlns:a16="http://schemas.microsoft.com/office/drawing/2014/main" id="{628008B8-04D5-A658-7E0C-0EEFDD7E55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40645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3BE0C-D70B-897C-842A-F041813731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0A76D3-EE2F-74ED-3438-DA8065979177}"/>
              </a:ext>
            </a:extLst>
          </p:cNvPr>
          <p:cNvSpPr>
            <a:spLocks noGrp="1"/>
          </p:cNvSpPr>
          <p:nvPr>
            <p:ph type="title"/>
          </p:nvPr>
        </p:nvSpPr>
        <p:spPr/>
        <p:txBody>
          <a:bodyPr/>
          <a:lstStyle/>
          <a:p>
            <a:r>
              <a:rPr lang="en-AU" dirty="0"/>
              <a:t>1.1 Checkpoint – observations and inferences</a:t>
            </a:r>
          </a:p>
        </p:txBody>
      </p:sp>
      <p:sp>
        <p:nvSpPr>
          <p:cNvPr id="13" name="TextBox 12">
            <a:extLst>
              <a:ext uri="{FF2B5EF4-FFF2-40B4-BE49-F238E27FC236}">
                <a16:creationId xmlns:a16="http://schemas.microsoft.com/office/drawing/2014/main" id="{82FD1739-89F1-E64A-594C-DBDA23E3C4E3}"/>
              </a:ext>
            </a:extLst>
          </p:cNvPr>
          <p:cNvSpPr txBox="1"/>
          <p:nvPr/>
        </p:nvSpPr>
        <p:spPr>
          <a:xfrm>
            <a:off x="1283131" y="2116187"/>
            <a:ext cx="4650463" cy="4193619"/>
          </a:xfrm>
          <a:prstGeom prst="rect">
            <a:avLst/>
          </a:prstGeom>
          <a:noFill/>
        </p:spPr>
        <p:txBody>
          <a:bodyPr wrap="square" lIns="0" tIns="0" rIns="0" bIns="0" rtlCol="0">
            <a:noAutofit/>
          </a:bodyPr>
          <a:lstStyle/>
          <a:p>
            <a:pPr>
              <a:lnSpc>
                <a:spcPct val="150000"/>
              </a:lnSpc>
              <a:spcBef>
                <a:spcPts val="1200"/>
              </a:spcBef>
              <a:spcAft>
                <a:spcPts val="600"/>
              </a:spcAft>
            </a:pPr>
            <a:r>
              <a:rPr lang="en-US" sz="2000" dirty="0">
                <a:solidFill>
                  <a:srgbClr val="000000"/>
                </a:solidFill>
                <a:ea typeface="Calibri" panose="020F0502020204030204" pitchFamily="34" charset="0"/>
              </a:rPr>
              <a:t>Look at the image of 2 plants. </a:t>
            </a:r>
          </a:p>
          <a:p>
            <a:pPr marL="342900" indent="-342900">
              <a:lnSpc>
                <a:spcPct val="150000"/>
              </a:lnSpc>
              <a:spcBef>
                <a:spcPts val="1200"/>
              </a:spcBef>
              <a:spcAft>
                <a:spcPts val="600"/>
              </a:spcAft>
              <a:buFont typeface="+mj-lt"/>
              <a:buAutoNum type="arabicPeriod"/>
            </a:pPr>
            <a:r>
              <a:rPr lang="en-US" sz="2000" dirty="0">
                <a:solidFill>
                  <a:srgbClr val="000000"/>
                </a:solidFill>
                <a:ea typeface="Calibri" panose="020F0502020204030204" pitchFamily="34" charset="0"/>
              </a:rPr>
              <a:t>Make one observation.</a:t>
            </a:r>
          </a:p>
          <a:p>
            <a:pPr marL="342900" indent="-342900">
              <a:lnSpc>
                <a:spcPct val="150000"/>
              </a:lnSpc>
              <a:spcBef>
                <a:spcPts val="1200"/>
              </a:spcBef>
              <a:spcAft>
                <a:spcPts val="600"/>
              </a:spcAft>
              <a:buFont typeface="+mj-lt"/>
              <a:buAutoNum type="arabicPeriod"/>
            </a:pPr>
            <a:r>
              <a:rPr lang="en-US" sz="2000" dirty="0">
                <a:solidFill>
                  <a:srgbClr val="000000"/>
                </a:solidFill>
                <a:ea typeface="Calibri" panose="020F0502020204030204" pitchFamily="34" charset="0"/>
              </a:rPr>
              <a:t>Make one inference.</a:t>
            </a:r>
          </a:p>
        </p:txBody>
      </p:sp>
      <p:pic>
        <p:nvPicPr>
          <p:cNvPr id="5" name="Picture 4" descr="Two similar plants. One is green and healthy looking. The other is yellowed and wilting ">
            <a:extLst>
              <a:ext uri="{FF2B5EF4-FFF2-40B4-BE49-F238E27FC236}">
                <a16:creationId xmlns:a16="http://schemas.microsoft.com/office/drawing/2014/main" id="{4F45E67D-E299-7131-6332-38292B99E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924" y="2000448"/>
            <a:ext cx="4288104" cy="3909145"/>
          </a:xfrm>
          <a:prstGeom prst="rect">
            <a:avLst/>
          </a:prstGeom>
        </p:spPr>
      </p:pic>
      <p:sp>
        <p:nvSpPr>
          <p:cNvPr id="8" name="TextBox 7">
            <a:extLst>
              <a:ext uri="{FF2B5EF4-FFF2-40B4-BE49-F238E27FC236}">
                <a16:creationId xmlns:a16="http://schemas.microsoft.com/office/drawing/2014/main" id="{762BA5F0-21E8-A495-25D6-6C5C59D241D9}"/>
              </a:ext>
            </a:extLst>
          </p:cNvPr>
          <p:cNvSpPr txBox="1"/>
          <p:nvPr/>
        </p:nvSpPr>
        <p:spPr>
          <a:xfrm>
            <a:off x="6867924" y="6123880"/>
            <a:ext cx="4413150" cy="482120"/>
          </a:xfrm>
          <a:prstGeom prst="rect">
            <a:avLst/>
          </a:prstGeom>
          <a:noFill/>
        </p:spPr>
        <p:txBody>
          <a:bodyPr wrap="square" lIns="0" tIns="0" rIns="0" bIns="0" rtlCol="0">
            <a:noAutofit/>
          </a:bodyPr>
          <a:lstStyle/>
          <a:p>
            <a:pPr>
              <a:lnSpc>
                <a:spcPct val="150000"/>
              </a:lnSpc>
              <a:spcBef>
                <a:spcPts val="1200"/>
              </a:spcBef>
              <a:buNone/>
            </a:pPr>
            <a:r>
              <a:rPr lang="en-GB" sz="900" dirty="0">
                <a:latin typeface="Arial" panose="020B0604020202020204" pitchFamily="34" charset="0"/>
                <a:ea typeface="Calibri" panose="020F0502020204030204" pitchFamily="34" charset="0"/>
              </a:rPr>
              <a:t>This work has been generated using artificial intelligence. Any copyright subsisting in this work is owned by © State of New South Wales (Department of Education) 2025.</a:t>
            </a:r>
            <a:endParaRPr lang="en-AU" sz="900" dirty="0">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DBF0A960-2F11-75F6-1E0D-05D3BC1FED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22053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CE04-A09E-CDA4-2268-5AEBB7C99FF0}"/>
            </a:ext>
          </a:extLst>
        </p:cNvPr>
        <p:cNvGrpSpPr/>
        <p:nvPr/>
      </p:nvGrpSpPr>
      <p:grpSpPr>
        <a:xfrm>
          <a:off x="0" y="0"/>
          <a:ext cx="0" cy="0"/>
          <a:chOff x="0" y="0"/>
          <a:chExt cx="0" cy="0"/>
        </a:xfrm>
      </p:grpSpPr>
      <p:sp>
        <p:nvSpPr>
          <p:cNvPr id="12" name="Title 5">
            <a:extLst>
              <a:ext uri="{FF2B5EF4-FFF2-40B4-BE49-F238E27FC236}">
                <a16:creationId xmlns:a16="http://schemas.microsoft.com/office/drawing/2014/main" id="{F1C545B7-C58F-0DE2-13F2-3A2A79579643}"/>
              </a:ext>
            </a:extLst>
          </p:cNvPr>
          <p:cNvSpPr>
            <a:spLocks noGrp="1"/>
          </p:cNvSpPr>
          <p:nvPr>
            <p:ph type="title"/>
          </p:nvPr>
        </p:nvSpPr>
        <p:spPr>
          <a:xfrm>
            <a:off x="360363" y="360363"/>
            <a:ext cx="10260012" cy="522287"/>
          </a:xfrm>
        </p:spPr>
        <p:txBody>
          <a:bodyPr/>
          <a:lstStyle/>
          <a:p>
            <a:r>
              <a:rPr lang="en-AU" dirty="0"/>
              <a:t>2.1 Checkpoint – observation and evidence</a:t>
            </a:r>
          </a:p>
        </p:txBody>
      </p:sp>
      <p:sp>
        <p:nvSpPr>
          <p:cNvPr id="13" name="Picture Placeholder 4">
            <a:extLst>
              <a:ext uri="{FF2B5EF4-FFF2-40B4-BE49-F238E27FC236}">
                <a16:creationId xmlns:a16="http://schemas.microsoft.com/office/drawing/2014/main" id="{D5D318D8-9498-F287-88E9-A6999CCD85E7}"/>
              </a:ext>
            </a:extLst>
          </p:cNvPr>
          <p:cNvSpPr>
            <a:spLocks noGrp="1"/>
          </p:cNvSpPr>
          <p:nvPr>
            <p:ph type="pic" sz="quarter" idx="13"/>
          </p:nvPr>
        </p:nvSpPr>
        <p:spPr>
          <a:xfrm>
            <a:off x="359998" y="1661823"/>
            <a:ext cx="11484002" cy="5034177"/>
          </a:xfrm>
        </p:spPr>
        <p:txBody>
          <a:bodyPr/>
          <a:lstStyle/>
          <a:p>
            <a:pPr>
              <a:spcBef>
                <a:spcPts val="1200"/>
              </a:spcBef>
              <a:spcAft>
                <a:spcPts val="600"/>
              </a:spcAft>
            </a:pPr>
            <a:r>
              <a:rPr lang="en-US" sz="1800" dirty="0">
                <a:solidFill>
                  <a:srgbClr val="000000"/>
                </a:solidFill>
                <a:ea typeface="Calibri" panose="020F0502020204030204" pitchFamily="34" charset="0"/>
              </a:rPr>
              <a:t>Why do scientists use objective observations and empirical evidence to discover and test knowledge about the natural world?</a:t>
            </a:r>
          </a:p>
          <a:p>
            <a:pPr>
              <a:spcBef>
                <a:spcPts val="1200"/>
              </a:spcBef>
              <a:spcAft>
                <a:spcPts val="600"/>
              </a:spcAft>
            </a:pPr>
            <a:r>
              <a:rPr lang="en-US" sz="1800" b="1" dirty="0">
                <a:solidFill>
                  <a:srgbClr val="000000"/>
                </a:solidFill>
                <a:ea typeface="Calibri" panose="020F0502020204030204" pitchFamily="34" charset="0"/>
              </a:rPr>
              <a:t>Key terms</a:t>
            </a:r>
          </a:p>
          <a:p>
            <a:pPr>
              <a:spcBef>
                <a:spcPts val="1200"/>
              </a:spcBef>
              <a:spcAft>
                <a:spcPts val="600"/>
              </a:spcAft>
            </a:pPr>
            <a:r>
              <a:rPr lang="en-US" sz="1800" b="1" dirty="0">
                <a:solidFill>
                  <a:srgbClr val="000000"/>
                </a:solidFill>
                <a:ea typeface="Calibri" panose="020F0502020204030204" pitchFamily="34" charset="0"/>
              </a:rPr>
              <a:t>Objective observation </a:t>
            </a:r>
            <a:r>
              <a:rPr lang="en-US" sz="1800" dirty="0">
                <a:solidFill>
                  <a:srgbClr val="000000"/>
                </a:solidFill>
                <a:ea typeface="Calibri" panose="020F0502020204030204" pitchFamily="34" charset="0"/>
              </a:rPr>
              <a:t>– an observation that can be replicated, observed by more than one person under a variety of conditions. </a:t>
            </a:r>
            <a:endParaRPr lang="en-US" sz="1800" b="1" dirty="0">
              <a:solidFill>
                <a:srgbClr val="000000"/>
              </a:solidFill>
              <a:ea typeface="Calibri" panose="020F0502020204030204" pitchFamily="34" charset="0"/>
            </a:endParaRPr>
          </a:p>
          <a:p>
            <a:pPr>
              <a:spcBef>
                <a:spcPts val="1200"/>
              </a:spcBef>
              <a:spcAft>
                <a:spcPts val="600"/>
              </a:spcAft>
            </a:pPr>
            <a:r>
              <a:rPr lang="en-US" sz="1800" b="1" dirty="0">
                <a:solidFill>
                  <a:srgbClr val="000000"/>
                </a:solidFill>
                <a:ea typeface="Calibri" panose="020F0502020204030204" pitchFamily="34" charset="0"/>
              </a:rPr>
              <a:t>Empirical evidence </a:t>
            </a:r>
            <a:r>
              <a:rPr lang="en-US" sz="1800" dirty="0">
                <a:solidFill>
                  <a:srgbClr val="000000"/>
                </a:solidFill>
                <a:ea typeface="Calibri" panose="020F0502020204030204" pitchFamily="34" charset="0"/>
              </a:rPr>
              <a:t>– information gathered directly or indirectly through observation or experimentation</a:t>
            </a:r>
          </a:p>
        </p:txBody>
      </p:sp>
    </p:spTree>
    <p:extLst>
      <p:ext uri="{BB962C8B-B14F-4D97-AF65-F5344CB8AC3E}">
        <p14:creationId xmlns:p14="http://schemas.microsoft.com/office/powerpoint/2010/main" val="16804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2.2 Scientific models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45810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to identify how scientists use models to explain and predict phenomena</a:t>
                      </a:r>
                      <a:endParaRPr lang="en-AU" sz="20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describe what a scientific model is and provide examples (physical, mathematical, computer-based)</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explain how models are built on data and observations</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discuss the importance of models in predicting future events or outcomes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to use models to solve problems.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select a suitable model of the Solar system for a given purpose.</a:t>
                      </a:r>
                      <a:endParaRPr lang="en-AU" sz="2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13945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56739-C1BF-EEA0-4A3B-C13A62CBE96B}"/>
              </a:ext>
            </a:extLst>
          </p:cNvPr>
          <p:cNvSpPr>
            <a:spLocks noGrp="1"/>
          </p:cNvSpPr>
          <p:nvPr>
            <p:ph type="title"/>
          </p:nvPr>
        </p:nvSpPr>
        <p:spPr/>
        <p:txBody>
          <a:bodyPr/>
          <a:lstStyle/>
          <a:p>
            <a:r>
              <a:rPr lang="en-GB" dirty="0"/>
              <a:t>2.2 Scientific models – definition</a:t>
            </a:r>
            <a:endParaRPr lang="en-AU" dirty="0"/>
          </a:p>
        </p:txBody>
      </p:sp>
      <p:sp>
        <p:nvSpPr>
          <p:cNvPr id="4" name="Text Placeholder 3">
            <a:extLst>
              <a:ext uri="{FF2B5EF4-FFF2-40B4-BE49-F238E27FC236}">
                <a16:creationId xmlns:a16="http://schemas.microsoft.com/office/drawing/2014/main" id="{F0BE904E-22FA-B130-2168-3BFE6AC0C34B}"/>
              </a:ext>
            </a:extLst>
          </p:cNvPr>
          <p:cNvSpPr>
            <a:spLocks noGrp="1"/>
          </p:cNvSpPr>
          <p:nvPr>
            <p:ph type="body" sz="quarter" idx="18"/>
          </p:nvPr>
        </p:nvSpPr>
        <p:spPr/>
        <p:txBody>
          <a:bodyPr/>
          <a:lstStyle/>
          <a:p>
            <a:r>
              <a:rPr lang="en-GB"/>
              <a:t>Definitions (NESA)</a:t>
            </a:r>
            <a:endParaRPr lang="en-AU"/>
          </a:p>
        </p:txBody>
      </p:sp>
      <p:sp>
        <p:nvSpPr>
          <p:cNvPr id="5" name="Text Placeholder 4">
            <a:extLst>
              <a:ext uri="{FF2B5EF4-FFF2-40B4-BE49-F238E27FC236}">
                <a16:creationId xmlns:a16="http://schemas.microsoft.com/office/drawing/2014/main" id="{E5C50816-C93F-3C95-F90A-74862B5B07DB}"/>
              </a:ext>
            </a:extLst>
          </p:cNvPr>
          <p:cNvSpPr>
            <a:spLocks noGrp="1"/>
          </p:cNvSpPr>
          <p:nvPr>
            <p:ph type="body" sz="quarter" idx="17"/>
          </p:nvPr>
        </p:nvSpPr>
        <p:spPr>
          <a:xfrm>
            <a:off x="360000" y="1567087"/>
            <a:ext cx="11484000" cy="2048884"/>
          </a:xfrm>
        </p:spPr>
        <p:txBody>
          <a:bodyPr/>
          <a:lstStyle/>
          <a:p>
            <a:r>
              <a:rPr lang="en-GB" dirty="0"/>
              <a:t>A mathematical, conceptual or physical representation that describes, simplifies, clarifies or provides an explanation of the structure, workings or relationships within an object, system or idea. Models can provide a means of testing and predicting behaviour within limited conditions. Models may be physical or exist in digital form.</a:t>
            </a:r>
          </a:p>
        </p:txBody>
      </p:sp>
      <p:sp>
        <p:nvSpPr>
          <p:cNvPr id="7" name="TextBox 6">
            <a:extLst>
              <a:ext uri="{FF2B5EF4-FFF2-40B4-BE49-F238E27FC236}">
                <a16:creationId xmlns:a16="http://schemas.microsoft.com/office/drawing/2014/main" id="{02E1E6B1-A762-42D6-F55B-F70BF3E216C0}"/>
              </a:ext>
            </a:extLst>
          </p:cNvPr>
          <p:cNvSpPr txBox="1"/>
          <p:nvPr/>
        </p:nvSpPr>
        <p:spPr>
          <a:xfrm>
            <a:off x="2568523" y="4234503"/>
            <a:ext cx="7054954" cy="1252258"/>
          </a:xfrm>
          <a:prstGeom prst="roundRect">
            <a:avLst/>
          </a:prstGeom>
          <a:solidFill>
            <a:schemeClr val="accent6"/>
          </a:solidFill>
        </p:spPr>
        <p:txBody>
          <a:bodyPr wrap="square">
            <a:spAutoFit/>
          </a:bodyPr>
          <a:lstStyle/>
          <a:p>
            <a:pPr>
              <a:lnSpc>
                <a:spcPct val="150000"/>
              </a:lnSpc>
            </a:pPr>
            <a:r>
              <a:rPr lang="en-US" dirty="0"/>
              <a:t>A </a:t>
            </a:r>
            <a:r>
              <a:rPr lang="en-US" b="1" dirty="0"/>
              <a:t>scientific model </a:t>
            </a:r>
            <a:r>
              <a:rPr lang="en-US" dirty="0"/>
              <a:t>is a representation based on data and observations of real-world phenomena.</a:t>
            </a:r>
          </a:p>
        </p:txBody>
      </p:sp>
      <p:sp>
        <p:nvSpPr>
          <p:cNvPr id="2" name="Slide Number Placeholder 1">
            <a:extLst>
              <a:ext uri="{FF2B5EF4-FFF2-40B4-BE49-F238E27FC236}">
                <a16:creationId xmlns:a16="http://schemas.microsoft.com/office/drawing/2014/main" id="{B0523A7F-DF32-58D6-3BE2-A2EFC1E4CF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40355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FF9E3-0D1B-5E82-F2B9-180CB7706B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41ADA1-A749-8187-2F50-C924985A83D6}"/>
              </a:ext>
            </a:extLst>
          </p:cNvPr>
          <p:cNvSpPr>
            <a:spLocks noGrp="1"/>
          </p:cNvSpPr>
          <p:nvPr>
            <p:ph type="title"/>
          </p:nvPr>
        </p:nvSpPr>
        <p:spPr>
          <a:xfrm>
            <a:off x="360000" y="360000"/>
            <a:ext cx="11483998" cy="545601"/>
          </a:xfrm>
        </p:spPr>
        <p:txBody>
          <a:bodyPr/>
          <a:lstStyle/>
          <a:p>
            <a:r>
              <a:rPr lang="en-GB"/>
              <a:t>2.2 Scientific models (1 of 3)</a:t>
            </a:r>
            <a:endParaRPr lang="en-AU"/>
          </a:p>
        </p:txBody>
      </p:sp>
      <p:sp>
        <p:nvSpPr>
          <p:cNvPr id="3" name="Text Placeholder 12">
            <a:extLst>
              <a:ext uri="{FF2B5EF4-FFF2-40B4-BE49-F238E27FC236}">
                <a16:creationId xmlns:a16="http://schemas.microsoft.com/office/drawing/2014/main" id="{0C8FC9A8-73FA-66A0-74FB-1520C71DB02E}"/>
              </a:ext>
            </a:extLst>
          </p:cNvPr>
          <p:cNvSpPr>
            <a:spLocks noGrp="1"/>
          </p:cNvSpPr>
          <p:nvPr>
            <p:ph type="body" sz="quarter" idx="18"/>
          </p:nvPr>
        </p:nvSpPr>
        <p:spPr>
          <a:xfrm>
            <a:off x="360000" y="982520"/>
            <a:ext cx="11483998" cy="356423"/>
          </a:xfrm>
        </p:spPr>
        <p:txBody>
          <a:bodyPr/>
          <a:lstStyle/>
          <a:p>
            <a:r>
              <a:rPr lang="en-GB" dirty="0"/>
              <a:t>Types of models – physical</a:t>
            </a:r>
            <a:endParaRPr lang="en-AU" dirty="0"/>
          </a:p>
        </p:txBody>
      </p:sp>
      <p:sp>
        <p:nvSpPr>
          <p:cNvPr id="7" name="Content Placeholder 6">
            <a:extLst>
              <a:ext uri="{FF2B5EF4-FFF2-40B4-BE49-F238E27FC236}">
                <a16:creationId xmlns:a16="http://schemas.microsoft.com/office/drawing/2014/main" id="{0F7D654C-3AB9-41B4-EFF5-57E7077F2FD3}"/>
              </a:ext>
            </a:extLst>
          </p:cNvPr>
          <p:cNvSpPr>
            <a:spLocks noGrp="1"/>
          </p:cNvSpPr>
          <p:nvPr>
            <p:ph sz="quarter" idx="19"/>
          </p:nvPr>
        </p:nvSpPr>
        <p:spPr>
          <a:xfrm>
            <a:off x="360363" y="1562471"/>
            <a:ext cx="11124721" cy="4814518"/>
          </a:xfrm>
        </p:spPr>
        <p:txBody>
          <a:bodyPr vert="horz" lIns="0" tIns="0" rIns="0" bIns="0" rtlCol="0" anchor="t">
            <a:noAutofit/>
          </a:bodyPr>
          <a:lstStyle/>
          <a:p>
            <a:r>
              <a:rPr lang="en-GB" dirty="0"/>
              <a:t>Scaled representations of objects or systems that can be touched, seen and manipulated.</a:t>
            </a:r>
          </a:p>
          <a:p>
            <a:r>
              <a:rPr lang="en-GB" b="1" dirty="0"/>
              <a:t>Examples:</a:t>
            </a:r>
          </a:p>
          <a:p>
            <a:r>
              <a:rPr lang="en-GB" dirty="0">
                <a:cs typeface="Arial"/>
              </a:rPr>
              <a:t>Molecular model               Orrery</a:t>
            </a:r>
            <a:endParaRPr lang="en-GB" dirty="0"/>
          </a:p>
          <a:p>
            <a:endParaRPr lang="en-AU" dirty="0"/>
          </a:p>
        </p:txBody>
      </p:sp>
      <p:pic>
        <p:nvPicPr>
          <p:cNvPr id="5" name="Picture 4" descr="A molecular model of ethanol">
            <a:extLst>
              <a:ext uri="{FF2B5EF4-FFF2-40B4-BE49-F238E27FC236}">
                <a16:creationId xmlns:a16="http://schemas.microsoft.com/office/drawing/2014/main" id="{03603BFC-657C-0943-B787-05AA32303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3591204"/>
            <a:ext cx="3739727" cy="2493151"/>
          </a:xfrm>
          <a:prstGeom prst="rect">
            <a:avLst/>
          </a:prstGeom>
        </p:spPr>
      </p:pic>
      <p:sp>
        <p:nvSpPr>
          <p:cNvPr id="9" name="TextBox 8">
            <a:extLst>
              <a:ext uri="{FF2B5EF4-FFF2-40B4-BE49-F238E27FC236}">
                <a16:creationId xmlns:a16="http://schemas.microsoft.com/office/drawing/2014/main" id="{1B7FC84B-93A6-9C2E-B21C-6A41D979BBD9}"/>
              </a:ext>
            </a:extLst>
          </p:cNvPr>
          <p:cNvSpPr txBox="1"/>
          <p:nvPr/>
        </p:nvSpPr>
        <p:spPr>
          <a:xfrm>
            <a:off x="455447" y="6196119"/>
            <a:ext cx="3548833" cy="230832"/>
          </a:xfrm>
          <a:prstGeom prst="rect">
            <a:avLst/>
          </a:prstGeom>
          <a:noFill/>
        </p:spPr>
        <p:txBody>
          <a:bodyPr wrap="square">
            <a:spAutoFit/>
          </a:bodyPr>
          <a:lstStyle/>
          <a:p>
            <a:r>
              <a:rPr lang="en-US" sz="900" b="0" i="0" dirty="0">
                <a:solidFill>
                  <a:srgbClr val="232323"/>
                </a:solidFill>
                <a:effectLst/>
              </a:rPr>
              <a:t>"</a:t>
            </a:r>
            <a:r>
              <a:rPr lang="en-US" sz="900" b="0" i="0" dirty="0">
                <a:solidFill>
                  <a:srgbClr val="AD1F85"/>
                </a:solidFill>
                <a:effectLst/>
                <a:hlinkClick r:id="rId4"/>
              </a:rPr>
              <a:t>Ethanol 8143</a:t>
            </a:r>
            <a:r>
              <a:rPr lang="en-US" sz="900" b="0" i="0" dirty="0">
                <a:solidFill>
                  <a:srgbClr val="232323"/>
                </a:solidFill>
                <a:effectLst/>
              </a:rPr>
              <a:t>" by </a:t>
            </a:r>
            <a:r>
              <a:rPr lang="en-US" sz="900" b="0" i="0" dirty="0">
                <a:solidFill>
                  <a:srgbClr val="AD1F85"/>
                </a:solidFill>
                <a:effectLst/>
                <a:hlinkClick r:id="rId5"/>
              </a:rPr>
              <a:t>Bin </a:t>
            </a:r>
            <a:r>
              <a:rPr lang="en-US" sz="900" b="0" i="0" dirty="0" err="1">
                <a:solidFill>
                  <a:srgbClr val="AD1F85"/>
                </a:solidFill>
                <a:effectLst/>
                <a:hlinkClick r:id="rId5"/>
              </a:rPr>
              <a:t>im</a:t>
            </a:r>
            <a:r>
              <a:rPr lang="en-US" sz="900" b="0" i="0" dirty="0">
                <a:solidFill>
                  <a:srgbClr val="AD1F85"/>
                </a:solidFill>
                <a:effectLst/>
                <a:hlinkClick r:id="rId5"/>
              </a:rPr>
              <a:t> Garten</a:t>
            </a:r>
            <a:r>
              <a:rPr lang="en-US" sz="900" b="0" i="0" dirty="0">
                <a:solidFill>
                  <a:srgbClr val="232323"/>
                </a:solidFill>
                <a:effectLst/>
              </a:rPr>
              <a:t> is licensed under </a:t>
            </a:r>
            <a:r>
              <a:rPr lang="en-US" sz="900" b="0" i="0" dirty="0">
                <a:solidFill>
                  <a:srgbClr val="AD1F85"/>
                </a:solidFill>
                <a:effectLst/>
                <a:hlinkClick r:id="rId6"/>
              </a:rPr>
              <a:t>CC BY-SA 3.0</a:t>
            </a:r>
            <a:r>
              <a:rPr lang="en-US" sz="900" b="0" i="0" dirty="0">
                <a:solidFill>
                  <a:srgbClr val="232323"/>
                </a:solidFill>
                <a:effectLst/>
              </a:rPr>
              <a:t>.</a:t>
            </a:r>
            <a:endParaRPr lang="en-AU" sz="900" dirty="0"/>
          </a:p>
        </p:txBody>
      </p:sp>
      <p:pic>
        <p:nvPicPr>
          <p:cNvPr id="4" name="Picture 3" descr="Lego model of Earh and Moon orbiting the Sun.">
            <a:extLst>
              <a:ext uri="{FF2B5EF4-FFF2-40B4-BE49-F238E27FC236}">
                <a16:creationId xmlns:a16="http://schemas.microsoft.com/office/drawing/2014/main" id="{49AD1483-8859-D7DC-375A-9058815F6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8914" y="3503480"/>
            <a:ext cx="4517628" cy="2580875"/>
          </a:xfrm>
          <a:prstGeom prst="rect">
            <a:avLst/>
          </a:prstGeom>
        </p:spPr>
      </p:pic>
      <p:sp>
        <p:nvSpPr>
          <p:cNvPr id="10" name="TextBox 9">
            <a:extLst>
              <a:ext uri="{FF2B5EF4-FFF2-40B4-BE49-F238E27FC236}">
                <a16:creationId xmlns:a16="http://schemas.microsoft.com/office/drawing/2014/main" id="{905FF4CE-AA59-29C4-4602-BE82B793185D}"/>
              </a:ext>
            </a:extLst>
          </p:cNvPr>
          <p:cNvSpPr txBox="1"/>
          <p:nvPr/>
        </p:nvSpPr>
        <p:spPr>
          <a:xfrm>
            <a:off x="7060617" y="6196119"/>
            <a:ext cx="2414222" cy="230832"/>
          </a:xfrm>
          <a:prstGeom prst="rect">
            <a:avLst/>
          </a:prstGeom>
          <a:noFill/>
        </p:spPr>
        <p:txBody>
          <a:bodyPr wrap="square">
            <a:spAutoFit/>
          </a:bodyPr>
          <a:lstStyle/>
          <a:p>
            <a:r>
              <a:rPr lang="en-US" sz="900" dirty="0">
                <a:hlinkClick r:id="rId8"/>
              </a:rPr>
              <a:t>Video: LEGO Orrery - Earth, Moon and Sun</a:t>
            </a:r>
            <a:endParaRPr lang="en-AU" sz="900" dirty="0"/>
          </a:p>
        </p:txBody>
      </p:sp>
      <p:sp>
        <p:nvSpPr>
          <p:cNvPr id="2" name="Slide Number Placeholder 1">
            <a:extLst>
              <a:ext uri="{FF2B5EF4-FFF2-40B4-BE49-F238E27FC236}">
                <a16:creationId xmlns:a16="http://schemas.microsoft.com/office/drawing/2014/main" id="{A5182C16-023E-0567-A2E9-6E6D22724F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72032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58493-2DA0-1CD4-E725-F4EAAB340F9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AEFDB24-ED85-5D16-C728-816A2FB8B87C}"/>
              </a:ext>
            </a:extLst>
          </p:cNvPr>
          <p:cNvSpPr>
            <a:spLocks noGrp="1"/>
          </p:cNvSpPr>
          <p:nvPr>
            <p:ph type="title"/>
          </p:nvPr>
        </p:nvSpPr>
        <p:spPr>
          <a:xfrm>
            <a:off x="360000" y="360000"/>
            <a:ext cx="11483998" cy="545601"/>
          </a:xfrm>
        </p:spPr>
        <p:txBody>
          <a:bodyPr/>
          <a:lstStyle/>
          <a:p>
            <a:r>
              <a:rPr lang="en-GB" dirty="0">
                <a:cs typeface="Arial"/>
              </a:rPr>
              <a:t>2.2 Scientific models (2 of 3) </a:t>
            </a:r>
            <a:endParaRPr lang="en-AU" dirty="0"/>
          </a:p>
        </p:txBody>
      </p:sp>
      <p:sp>
        <p:nvSpPr>
          <p:cNvPr id="3" name="Text Placeholder 12">
            <a:extLst>
              <a:ext uri="{FF2B5EF4-FFF2-40B4-BE49-F238E27FC236}">
                <a16:creationId xmlns:a16="http://schemas.microsoft.com/office/drawing/2014/main" id="{E214A970-34E8-3B76-8C4B-16AA795105E4}"/>
              </a:ext>
            </a:extLst>
          </p:cNvPr>
          <p:cNvSpPr>
            <a:spLocks noGrp="1"/>
          </p:cNvSpPr>
          <p:nvPr>
            <p:ph type="body" sz="quarter" idx="18"/>
          </p:nvPr>
        </p:nvSpPr>
        <p:spPr>
          <a:xfrm>
            <a:off x="360000" y="982520"/>
            <a:ext cx="11483998" cy="356423"/>
          </a:xfrm>
        </p:spPr>
        <p:txBody>
          <a:bodyPr/>
          <a:lstStyle/>
          <a:p>
            <a:r>
              <a:rPr lang="en-GB" dirty="0">
                <a:latin typeface="Arial"/>
                <a:cs typeface="Arial"/>
              </a:rPr>
              <a:t>Types of models – conceptual</a:t>
            </a:r>
            <a:endParaRPr lang="en-AU" sz="1000" dirty="0"/>
          </a:p>
        </p:txBody>
      </p:sp>
      <p:sp>
        <p:nvSpPr>
          <p:cNvPr id="12" name="Content Placeholder 6">
            <a:extLst>
              <a:ext uri="{FF2B5EF4-FFF2-40B4-BE49-F238E27FC236}">
                <a16:creationId xmlns:a16="http://schemas.microsoft.com/office/drawing/2014/main" id="{C11C9764-B368-8FDA-2030-4C9F4275856D}"/>
              </a:ext>
            </a:extLst>
          </p:cNvPr>
          <p:cNvSpPr>
            <a:spLocks noGrp="1"/>
          </p:cNvSpPr>
          <p:nvPr>
            <p:ph sz="quarter" idx="19"/>
          </p:nvPr>
        </p:nvSpPr>
        <p:spPr>
          <a:xfrm>
            <a:off x="360363" y="1562471"/>
            <a:ext cx="11124721" cy="4814518"/>
          </a:xfrm>
        </p:spPr>
        <p:txBody>
          <a:bodyPr vert="horz" lIns="0" tIns="0" rIns="0" bIns="0" rtlCol="0" anchor="t">
            <a:noAutofit/>
          </a:bodyPr>
          <a:lstStyle/>
          <a:p>
            <a:r>
              <a:rPr lang="en-GB" dirty="0">
                <a:cs typeface="Arial"/>
              </a:rPr>
              <a:t>Representations of complex systems or natural phenomena. They show how things work.</a:t>
            </a:r>
            <a:endParaRPr lang="en-GB" dirty="0"/>
          </a:p>
          <a:p>
            <a:r>
              <a:rPr lang="en-GB" b="1" dirty="0"/>
              <a:t>Examples:</a:t>
            </a:r>
          </a:p>
          <a:p>
            <a:r>
              <a:rPr lang="en-GB" dirty="0">
                <a:cs typeface="Arial"/>
              </a:rPr>
              <a:t>Water cycle               Particle model of matter </a:t>
            </a:r>
            <a:endParaRPr lang="en-GB" dirty="0"/>
          </a:p>
          <a:p>
            <a:endParaRPr lang="en-AU" dirty="0"/>
          </a:p>
        </p:txBody>
      </p:sp>
      <p:pic>
        <p:nvPicPr>
          <p:cNvPr id="13" name="Picture 12" descr="Illustration of the water cycle representing conceptual models.">
            <a:extLst>
              <a:ext uri="{FF2B5EF4-FFF2-40B4-BE49-F238E27FC236}">
                <a16:creationId xmlns:a16="http://schemas.microsoft.com/office/drawing/2014/main" id="{4EBE14E1-F8E1-1B19-2400-7E55D4D29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00" y="3366727"/>
            <a:ext cx="3226707" cy="2508753"/>
          </a:xfrm>
          <a:prstGeom prst="rect">
            <a:avLst/>
          </a:prstGeom>
        </p:spPr>
      </p:pic>
      <p:sp>
        <p:nvSpPr>
          <p:cNvPr id="15" name="TextBox 14">
            <a:extLst>
              <a:ext uri="{FF2B5EF4-FFF2-40B4-BE49-F238E27FC236}">
                <a16:creationId xmlns:a16="http://schemas.microsoft.com/office/drawing/2014/main" id="{00042FB1-3C34-7442-CF6A-22185D21787C}"/>
              </a:ext>
            </a:extLst>
          </p:cNvPr>
          <p:cNvSpPr txBox="1"/>
          <p:nvPr/>
        </p:nvSpPr>
        <p:spPr>
          <a:xfrm>
            <a:off x="535681" y="5969185"/>
            <a:ext cx="2619501" cy="230648"/>
          </a:xfrm>
          <a:prstGeom prst="rect">
            <a:avLst/>
          </a:prstGeom>
          <a:noFill/>
        </p:spPr>
        <p:txBody>
          <a:bodyPr wrap="square">
            <a:spAutoFit/>
          </a:bodyPr>
          <a:lstStyle/>
          <a:p>
            <a:r>
              <a:rPr lang="en-GB" sz="900" dirty="0">
                <a:cs typeface="Arial"/>
              </a:rPr>
              <a:t>Authors own image - NSW DoE (Microlearning)</a:t>
            </a:r>
            <a:endParaRPr lang="en-AU" sz="900" dirty="0"/>
          </a:p>
        </p:txBody>
      </p:sp>
      <p:pic>
        <p:nvPicPr>
          <p:cNvPr id="14" name="Picture 13" descr="Representation of Oxygen in 3 states of matter. As a solid tightly packed, as a liquid less tightly packed and as a gas with molecules much further apart.">
            <a:extLst>
              <a:ext uri="{FF2B5EF4-FFF2-40B4-BE49-F238E27FC236}">
                <a16:creationId xmlns:a16="http://schemas.microsoft.com/office/drawing/2014/main" id="{7647B32A-78A3-E5F0-00A7-EF88D9964DB8}"/>
              </a:ext>
            </a:extLst>
          </p:cNvPr>
          <p:cNvPicPr>
            <a:picLocks noChangeAspect="1"/>
          </p:cNvPicPr>
          <p:nvPr/>
        </p:nvPicPr>
        <p:blipFill>
          <a:blip r:embed="rId4">
            <a:extLst>
              <a:ext uri="{28A0092B-C50C-407E-A947-70E740481C1C}">
                <a14:useLocalDpi xmlns:a14="http://schemas.microsoft.com/office/drawing/2010/main" val="0"/>
              </a:ext>
            </a:extLst>
          </a:blip>
          <a:srcRect b="16548"/>
          <a:stretch>
            <a:fillRect/>
          </a:stretch>
        </p:blipFill>
        <p:spPr>
          <a:xfrm>
            <a:off x="5196277" y="3787129"/>
            <a:ext cx="6077973" cy="1525186"/>
          </a:xfrm>
          <a:prstGeom prst="rect">
            <a:avLst/>
          </a:prstGeom>
        </p:spPr>
      </p:pic>
      <p:sp>
        <p:nvSpPr>
          <p:cNvPr id="16" name="TextBox 15">
            <a:extLst>
              <a:ext uri="{FF2B5EF4-FFF2-40B4-BE49-F238E27FC236}">
                <a16:creationId xmlns:a16="http://schemas.microsoft.com/office/drawing/2014/main" id="{A98DCAA8-A09D-B6C6-2A91-D84D265A5162}"/>
              </a:ext>
            </a:extLst>
          </p:cNvPr>
          <p:cNvSpPr txBox="1"/>
          <p:nvPr/>
        </p:nvSpPr>
        <p:spPr>
          <a:xfrm>
            <a:off x="5311566" y="5969185"/>
            <a:ext cx="6312560" cy="369332"/>
          </a:xfrm>
          <a:prstGeom prst="rect">
            <a:avLst/>
          </a:prstGeom>
          <a:noFill/>
        </p:spPr>
        <p:txBody>
          <a:bodyPr wrap="square">
            <a:spAutoFit/>
          </a:bodyPr>
          <a:lstStyle/>
          <a:p>
            <a:r>
              <a:rPr lang="en-GB" sz="900" dirty="0">
                <a:cs typeface="Arial"/>
              </a:rPr>
              <a:t>Adapted from </a:t>
            </a:r>
            <a:r>
              <a:rPr lang="en-GB" sz="900" dirty="0">
                <a:cs typeface="Arial"/>
                <a:hlinkClick r:id="rId5"/>
              </a:rPr>
              <a:t>A Diatomic Substance (O2) in Solid, Liquid, and Gaseous States</a:t>
            </a:r>
            <a:r>
              <a:rPr lang="en-GB" sz="900" dirty="0">
                <a:cs typeface="Arial"/>
              </a:rPr>
              <a:t> by </a:t>
            </a:r>
            <a:r>
              <a:rPr lang="en-GB" sz="900" dirty="0" err="1">
                <a:cs typeface="Arial"/>
              </a:rPr>
              <a:t>LibreTexts</a:t>
            </a:r>
            <a:r>
              <a:rPr lang="en-GB" sz="900" dirty="0">
                <a:cs typeface="Arial"/>
              </a:rPr>
              <a:t> is licenced under </a:t>
            </a:r>
            <a:r>
              <a:rPr lang="en-GB" sz="900" dirty="0">
                <a:cs typeface="Arial"/>
                <a:hlinkClick r:id="rId6"/>
              </a:rPr>
              <a:t>CC BY-NC-SA 3.0</a:t>
            </a:r>
            <a:r>
              <a:rPr lang="en-GB" sz="900" dirty="0">
                <a:cs typeface="Arial"/>
              </a:rPr>
              <a:t>. </a:t>
            </a:r>
            <a:endParaRPr lang="en-AU" sz="900" dirty="0"/>
          </a:p>
        </p:txBody>
      </p:sp>
      <p:sp>
        <p:nvSpPr>
          <p:cNvPr id="2" name="Slide Number Placeholder 1">
            <a:extLst>
              <a:ext uri="{FF2B5EF4-FFF2-40B4-BE49-F238E27FC236}">
                <a16:creationId xmlns:a16="http://schemas.microsoft.com/office/drawing/2014/main" id="{9B3FF2F9-70D4-3516-82C3-5C16D6E52A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359454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06641-271B-6AE5-3C9E-D08918C9C1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1EC00B2-4E44-C250-56CB-5DA01DDA8A67}"/>
              </a:ext>
            </a:extLst>
          </p:cNvPr>
          <p:cNvSpPr>
            <a:spLocks noGrp="1"/>
          </p:cNvSpPr>
          <p:nvPr>
            <p:ph type="title"/>
          </p:nvPr>
        </p:nvSpPr>
        <p:spPr/>
        <p:txBody>
          <a:bodyPr/>
          <a:lstStyle/>
          <a:p>
            <a:r>
              <a:rPr lang="en-GB" dirty="0"/>
              <a:t>2.2 Scientific models (3 of 3)</a:t>
            </a:r>
            <a:endParaRPr lang="en-AU" dirty="0"/>
          </a:p>
        </p:txBody>
      </p:sp>
      <p:sp>
        <p:nvSpPr>
          <p:cNvPr id="11" name="Text Placeholder 10">
            <a:extLst>
              <a:ext uri="{FF2B5EF4-FFF2-40B4-BE49-F238E27FC236}">
                <a16:creationId xmlns:a16="http://schemas.microsoft.com/office/drawing/2014/main" id="{4F94C3F5-D72E-9C6D-23D9-CE1E228B0567}"/>
              </a:ext>
            </a:extLst>
          </p:cNvPr>
          <p:cNvSpPr>
            <a:spLocks noGrp="1"/>
          </p:cNvSpPr>
          <p:nvPr>
            <p:ph type="body" sz="quarter" idx="18"/>
          </p:nvPr>
        </p:nvSpPr>
        <p:spPr/>
        <p:txBody>
          <a:bodyPr/>
          <a:lstStyle/>
          <a:p>
            <a:r>
              <a:rPr lang="en-GB" dirty="0">
                <a:latin typeface="Arial"/>
                <a:cs typeface="Arial"/>
              </a:rPr>
              <a:t>Types of models – mathematical</a:t>
            </a:r>
            <a:endParaRPr lang="en-AU" sz="900" dirty="0"/>
          </a:p>
        </p:txBody>
      </p:sp>
      <p:sp>
        <p:nvSpPr>
          <p:cNvPr id="3" name="Text Placeholder 12">
            <a:extLst>
              <a:ext uri="{FF2B5EF4-FFF2-40B4-BE49-F238E27FC236}">
                <a16:creationId xmlns:a16="http://schemas.microsoft.com/office/drawing/2014/main" id="{73E6BD5E-DB81-0DDD-E6E8-A29BCAD43ABB}"/>
              </a:ext>
            </a:extLst>
          </p:cNvPr>
          <p:cNvSpPr>
            <a:spLocks noGrp="1"/>
          </p:cNvSpPr>
          <p:nvPr>
            <p:ph type="body" sz="quarter" idx="17"/>
          </p:nvPr>
        </p:nvSpPr>
        <p:spPr/>
        <p:txBody>
          <a:bodyPr/>
          <a:lstStyle/>
          <a:p>
            <a:r>
              <a:rPr lang="en-GB" dirty="0">
                <a:latin typeface="+mn-lt"/>
                <a:cs typeface="Arial"/>
              </a:rPr>
              <a:t>Demonstrate the relationships between quantities or characteristics of a system through mathematical equations. They can be predictive and explanatory</a:t>
            </a:r>
            <a:endParaRPr lang="en-GB" dirty="0">
              <a:latin typeface="+mn-lt"/>
            </a:endParaRPr>
          </a:p>
          <a:p>
            <a:r>
              <a:rPr lang="en-GB" b="1" dirty="0">
                <a:latin typeface="+mn-lt"/>
              </a:rPr>
              <a:t>Examples:</a:t>
            </a:r>
          </a:p>
          <a:p>
            <a:r>
              <a:rPr lang="en-GB" dirty="0">
                <a:latin typeface="+mn-lt"/>
                <a:cs typeface="Arial"/>
              </a:rPr>
              <a:t>F= ma (predict the acceleration of a mass when a certain force is applied)                    E = mc</a:t>
            </a:r>
            <a:r>
              <a:rPr lang="en-GB" baseline="30000" dirty="0">
                <a:latin typeface="+mn-lt"/>
                <a:cs typeface="Arial"/>
              </a:rPr>
              <a:t>2</a:t>
            </a:r>
            <a:r>
              <a:rPr lang="en-GB" dirty="0">
                <a:latin typeface="+mn-lt"/>
                <a:cs typeface="Arial"/>
              </a:rPr>
              <a:t>    (predict the amount of energy released during a nuclear reaction </a:t>
            </a:r>
          </a:p>
          <a:p>
            <a:r>
              <a:rPr lang="en-GB" dirty="0">
                <a:latin typeface="+mn-lt"/>
                <a:cs typeface="Arial"/>
              </a:rPr>
              <a:t>	</a:t>
            </a:r>
            <a:r>
              <a:rPr lang="en-GB" dirty="0">
                <a:latin typeface="+mn-lt"/>
                <a:ea typeface="Cambria Math" panose="02040503050406030204" pitchFamily="18" charset="0"/>
                <a:cs typeface="Arial"/>
              </a:rPr>
              <a:t>       </a:t>
            </a:r>
            <a:r>
              <a:rPr lang="en-GB" dirty="0">
                <a:latin typeface="+mn-lt"/>
                <a:cs typeface="Arial"/>
              </a:rPr>
              <a:t>(explains the orbital motion of the planets in the solar system)</a:t>
            </a:r>
          </a:p>
        </p:txBody>
      </p:sp>
      <p:pic>
        <p:nvPicPr>
          <p:cNvPr id="5" name="Picture 4" descr="newtons law of universal gravitation equation">
            <a:extLst>
              <a:ext uri="{FF2B5EF4-FFF2-40B4-BE49-F238E27FC236}">
                <a16:creationId xmlns:a16="http://schemas.microsoft.com/office/drawing/2014/main" id="{28714303-F0AF-A44D-48E4-81A329847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39" y="4299083"/>
            <a:ext cx="1368317" cy="670197"/>
          </a:xfrm>
          <a:prstGeom prst="rect">
            <a:avLst/>
          </a:prstGeom>
        </p:spPr>
      </p:pic>
      <p:pic>
        <p:nvPicPr>
          <p:cNvPr id="8" name="Picture 7" descr="The force holding Earth in orbit around the sun">
            <a:extLst>
              <a:ext uri="{FF2B5EF4-FFF2-40B4-BE49-F238E27FC236}">
                <a16:creationId xmlns:a16="http://schemas.microsoft.com/office/drawing/2014/main" id="{868169B9-C6C5-684F-BF0D-6A4D4E2D3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909" y="3217281"/>
            <a:ext cx="3325091" cy="2833803"/>
          </a:xfrm>
          <a:prstGeom prst="rect">
            <a:avLst/>
          </a:prstGeom>
        </p:spPr>
      </p:pic>
      <p:sp>
        <p:nvSpPr>
          <p:cNvPr id="2" name="Slide Number Placeholder 1">
            <a:extLst>
              <a:ext uri="{FF2B5EF4-FFF2-40B4-BE49-F238E27FC236}">
                <a16:creationId xmlns:a16="http://schemas.microsoft.com/office/drawing/2014/main" id="{9CA14F18-A8FF-7712-C0A9-BC532B331E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182270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0448-6A83-98AB-7801-B24B6472802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7AE922F-B3A9-61B8-EBFF-C3A6ABE8A5E6}"/>
              </a:ext>
            </a:extLst>
          </p:cNvPr>
          <p:cNvSpPr>
            <a:spLocks noGrp="1"/>
          </p:cNvSpPr>
          <p:nvPr>
            <p:ph type="title"/>
          </p:nvPr>
        </p:nvSpPr>
        <p:spPr/>
        <p:txBody>
          <a:bodyPr/>
          <a:lstStyle/>
          <a:p>
            <a:r>
              <a:rPr lang="en-GB">
                <a:cs typeface="Arial"/>
              </a:rPr>
              <a:t>2.2 The purpose of scientific models (1 of 3)</a:t>
            </a:r>
            <a:endParaRPr lang="en-AU">
              <a:cs typeface="Arial"/>
            </a:endParaRPr>
          </a:p>
        </p:txBody>
      </p:sp>
      <p:sp>
        <p:nvSpPr>
          <p:cNvPr id="7" name="Content Placeholder 6">
            <a:extLst>
              <a:ext uri="{FF2B5EF4-FFF2-40B4-BE49-F238E27FC236}">
                <a16:creationId xmlns:a16="http://schemas.microsoft.com/office/drawing/2014/main" id="{35579340-C0C9-A964-A037-05C575750741}"/>
              </a:ext>
            </a:extLst>
          </p:cNvPr>
          <p:cNvSpPr>
            <a:spLocks noGrp="1"/>
          </p:cNvSpPr>
          <p:nvPr>
            <p:ph type="body" sz="quarter" idx="18"/>
          </p:nvPr>
        </p:nvSpPr>
        <p:spPr/>
        <p:txBody>
          <a:bodyPr vert="horz" lIns="0" tIns="0" rIns="0" bIns="0" rtlCol="0" anchor="t">
            <a:noAutofit/>
          </a:bodyPr>
          <a:lstStyle/>
          <a:p>
            <a:r>
              <a:rPr lang="en-GB" dirty="0">
                <a:latin typeface="Arial"/>
                <a:cs typeface="Arial"/>
              </a:rPr>
              <a:t>Descriptive models</a:t>
            </a:r>
            <a:endParaRPr lang="en-US" dirty="0"/>
          </a:p>
        </p:txBody>
      </p:sp>
      <p:sp>
        <p:nvSpPr>
          <p:cNvPr id="3" name="Text Placeholder 12">
            <a:extLst>
              <a:ext uri="{FF2B5EF4-FFF2-40B4-BE49-F238E27FC236}">
                <a16:creationId xmlns:a16="http://schemas.microsoft.com/office/drawing/2014/main" id="{EAE03600-02ED-C2BB-C209-244E25B282D6}"/>
              </a:ext>
            </a:extLst>
          </p:cNvPr>
          <p:cNvSpPr>
            <a:spLocks noGrp="1"/>
          </p:cNvSpPr>
          <p:nvPr>
            <p:ph type="body" sz="quarter" idx="17"/>
          </p:nvPr>
        </p:nvSpPr>
        <p:spPr>
          <a:xfrm>
            <a:off x="360000" y="1567086"/>
            <a:ext cx="5206177" cy="4807835"/>
          </a:xfrm>
        </p:spPr>
        <p:txBody>
          <a:bodyPr/>
          <a:lstStyle/>
          <a:p>
            <a:pPr>
              <a:spcAft>
                <a:spcPts val="600"/>
              </a:spcAft>
            </a:pPr>
            <a:r>
              <a:rPr lang="en-GB" dirty="0">
                <a:solidFill>
                  <a:srgbClr val="000000"/>
                </a:solidFill>
                <a:ea typeface="+mn-lt"/>
                <a:cs typeface="+mn-lt"/>
              </a:rPr>
              <a:t>Give</a:t>
            </a:r>
            <a:r>
              <a:rPr lang="en-US" dirty="0"/>
              <a:t> an overview of the characteristics and features of phenomena. </a:t>
            </a:r>
          </a:p>
          <a:p>
            <a:pPr marL="342900" indent="-342900">
              <a:spcAft>
                <a:spcPts val="600"/>
              </a:spcAft>
              <a:buFont typeface="Arial" panose="020B0604020202020204" pitchFamily="34" charset="0"/>
              <a:buChar char="•"/>
            </a:pPr>
            <a:r>
              <a:rPr lang="en-US" dirty="0"/>
              <a:t>Food webs</a:t>
            </a:r>
          </a:p>
          <a:p>
            <a:pPr marL="342900" indent="-342900">
              <a:spcAft>
                <a:spcPts val="600"/>
              </a:spcAft>
              <a:buFont typeface="Arial" panose="020B0604020202020204" pitchFamily="34" charset="0"/>
              <a:buChar char="•"/>
            </a:pPr>
            <a:r>
              <a:rPr lang="en-US" dirty="0"/>
              <a:t>Molecular models </a:t>
            </a:r>
          </a:p>
          <a:p>
            <a:pPr>
              <a:spcAft>
                <a:spcPts val="600"/>
              </a:spcAft>
            </a:pPr>
            <a:endParaRPr lang="en-GB" dirty="0">
              <a:latin typeface="Arial"/>
              <a:cs typeface="Arial"/>
            </a:endParaRPr>
          </a:p>
        </p:txBody>
      </p:sp>
      <p:pic>
        <p:nvPicPr>
          <p:cNvPr id="8" name="Picture 7" descr="A molecular model of ethanol">
            <a:extLst>
              <a:ext uri="{FF2B5EF4-FFF2-40B4-BE49-F238E27FC236}">
                <a16:creationId xmlns:a16="http://schemas.microsoft.com/office/drawing/2014/main" id="{54D28BF2-6E08-6F13-58D9-7E77063A0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3591204"/>
            <a:ext cx="3739727" cy="2493151"/>
          </a:xfrm>
          <a:prstGeom prst="rect">
            <a:avLst/>
          </a:prstGeom>
        </p:spPr>
      </p:pic>
      <p:sp>
        <p:nvSpPr>
          <p:cNvPr id="11" name="TextBox 10">
            <a:extLst>
              <a:ext uri="{FF2B5EF4-FFF2-40B4-BE49-F238E27FC236}">
                <a16:creationId xmlns:a16="http://schemas.microsoft.com/office/drawing/2014/main" id="{60B70F69-F8FC-BCB9-E804-EFA007B22310}"/>
              </a:ext>
            </a:extLst>
          </p:cNvPr>
          <p:cNvSpPr txBox="1"/>
          <p:nvPr/>
        </p:nvSpPr>
        <p:spPr>
          <a:xfrm>
            <a:off x="455447" y="6196119"/>
            <a:ext cx="3548833" cy="230832"/>
          </a:xfrm>
          <a:prstGeom prst="rect">
            <a:avLst/>
          </a:prstGeom>
          <a:noFill/>
        </p:spPr>
        <p:txBody>
          <a:bodyPr wrap="square">
            <a:spAutoFit/>
          </a:bodyPr>
          <a:lstStyle/>
          <a:p>
            <a:r>
              <a:rPr lang="en-US" sz="900" b="0" i="0" dirty="0">
                <a:solidFill>
                  <a:srgbClr val="232323"/>
                </a:solidFill>
                <a:effectLst/>
              </a:rPr>
              <a:t>"</a:t>
            </a:r>
            <a:r>
              <a:rPr lang="en-US" sz="900" b="0" i="0" dirty="0">
                <a:solidFill>
                  <a:srgbClr val="AD1F85"/>
                </a:solidFill>
                <a:effectLst/>
                <a:hlinkClick r:id="rId4"/>
              </a:rPr>
              <a:t>Ethanol 8143</a:t>
            </a:r>
            <a:r>
              <a:rPr lang="en-US" sz="900" b="0" i="0" dirty="0">
                <a:solidFill>
                  <a:srgbClr val="232323"/>
                </a:solidFill>
                <a:effectLst/>
              </a:rPr>
              <a:t>" by </a:t>
            </a:r>
            <a:r>
              <a:rPr lang="en-US" sz="900" b="0" i="0" dirty="0">
                <a:solidFill>
                  <a:srgbClr val="AD1F85"/>
                </a:solidFill>
                <a:effectLst/>
                <a:hlinkClick r:id="rId5"/>
              </a:rPr>
              <a:t>Bin </a:t>
            </a:r>
            <a:r>
              <a:rPr lang="en-US" sz="900" b="0" i="0" dirty="0" err="1">
                <a:solidFill>
                  <a:srgbClr val="AD1F85"/>
                </a:solidFill>
                <a:effectLst/>
                <a:hlinkClick r:id="rId5"/>
              </a:rPr>
              <a:t>im</a:t>
            </a:r>
            <a:r>
              <a:rPr lang="en-US" sz="900" b="0" i="0" dirty="0">
                <a:solidFill>
                  <a:srgbClr val="AD1F85"/>
                </a:solidFill>
                <a:effectLst/>
                <a:hlinkClick r:id="rId5"/>
              </a:rPr>
              <a:t> Garten</a:t>
            </a:r>
            <a:r>
              <a:rPr lang="en-US" sz="900" b="0" i="0" dirty="0">
                <a:solidFill>
                  <a:srgbClr val="232323"/>
                </a:solidFill>
                <a:effectLst/>
              </a:rPr>
              <a:t> is licensed under </a:t>
            </a:r>
            <a:r>
              <a:rPr lang="en-US" sz="900" b="0" i="0" dirty="0">
                <a:solidFill>
                  <a:srgbClr val="AD1F85"/>
                </a:solidFill>
                <a:effectLst/>
                <a:hlinkClick r:id="rId6"/>
              </a:rPr>
              <a:t>CC BY-SA 3.0</a:t>
            </a:r>
            <a:r>
              <a:rPr lang="en-US" sz="900" b="0" i="0" dirty="0">
                <a:solidFill>
                  <a:srgbClr val="232323"/>
                </a:solidFill>
                <a:effectLst/>
              </a:rPr>
              <a:t>.</a:t>
            </a:r>
            <a:endParaRPr lang="en-AU" sz="900" dirty="0"/>
          </a:p>
        </p:txBody>
      </p:sp>
      <p:pic>
        <p:nvPicPr>
          <p:cNvPr id="5" name="Picture 4" descr="An aquatic food web.">
            <a:extLst>
              <a:ext uri="{FF2B5EF4-FFF2-40B4-BE49-F238E27FC236}">
                <a16:creationId xmlns:a16="http://schemas.microsoft.com/office/drawing/2014/main" id="{6BB393A1-E502-1851-B9F1-CE1FD7766A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6708" y="1261916"/>
            <a:ext cx="3511173" cy="4613564"/>
          </a:xfrm>
          <a:prstGeom prst="rect">
            <a:avLst/>
          </a:prstGeom>
        </p:spPr>
      </p:pic>
      <p:sp>
        <p:nvSpPr>
          <p:cNvPr id="9" name="TextBox 8">
            <a:extLst>
              <a:ext uri="{FF2B5EF4-FFF2-40B4-BE49-F238E27FC236}">
                <a16:creationId xmlns:a16="http://schemas.microsoft.com/office/drawing/2014/main" id="{053BC872-3146-E0B4-61BC-76E7DEDF403F}"/>
              </a:ext>
            </a:extLst>
          </p:cNvPr>
          <p:cNvSpPr txBox="1"/>
          <p:nvPr/>
        </p:nvSpPr>
        <p:spPr>
          <a:xfrm>
            <a:off x="6688382" y="5988369"/>
            <a:ext cx="3359499" cy="646331"/>
          </a:xfrm>
          <a:prstGeom prst="rect">
            <a:avLst/>
          </a:prstGeom>
          <a:noFill/>
        </p:spPr>
        <p:txBody>
          <a:bodyPr wrap="square">
            <a:spAutoFit/>
          </a:bodyPr>
          <a:lstStyle/>
          <a:p>
            <a:r>
              <a:rPr lang="en-US" sz="900" b="0" i="0" dirty="0">
                <a:solidFill>
                  <a:srgbClr val="232323"/>
                </a:solidFill>
                <a:effectLst/>
                <a:latin typeface="Arial" panose="020B0604020202020204" pitchFamily="34" charset="0"/>
              </a:rPr>
              <a:t>"</a:t>
            </a:r>
            <a:r>
              <a:rPr lang="en-US" sz="900" b="0" i="0" dirty="0">
                <a:solidFill>
                  <a:srgbClr val="AD1F85"/>
                </a:solidFill>
                <a:effectLst/>
                <a:latin typeface="Arial" panose="020B0604020202020204" pitchFamily="34" charset="0"/>
                <a:hlinkClick r:id="rId8"/>
              </a:rPr>
              <a:t>Aquatic food web</a:t>
            </a:r>
            <a:r>
              <a:rPr lang="en-US" sz="900" b="0" i="0" dirty="0">
                <a:solidFill>
                  <a:srgbClr val="232323"/>
                </a:solidFill>
                <a:effectLst/>
                <a:latin typeface="Arial" panose="020B0604020202020204" pitchFamily="34" charset="0"/>
              </a:rPr>
              <a:t>" by Kestin Schulz, Mariya W. Smit, Lydie Herfort and Holly M. Simon. The image (amended) was provided courtesy of the Missouri Department of Conservation. is licensed under </a:t>
            </a:r>
            <a:r>
              <a:rPr lang="en-US" sz="900" b="0" i="0" dirty="0">
                <a:solidFill>
                  <a:srgbClr val="AD1F85"/>
                </a:solidFill>
                <a:effectLst/>
                <a:latin typeface="Arial" panose="020B0604020202020204" pitchFamily="34" charset="0"/>
                <a:hlinkClick r:id="rId9"/>
              </a:rPr>
              <a:t>CC BY-SA 4.0</a:t>
            </a:r>
            <a:r>
              <a:rPr lang="en-US" sz="900" b="0" i="0" dirty="0">
                <a:solidFill>
                  <a:srgbClr val="232323"/>
                </a:solidFill>
                <a:effectLst/>
                <a:latin typeface="Arial" panose="020B0604020202020204" pitchFamily="34" charset="0"/>
              </a:rPr>
              <a:t>.</a:t>
            </a:r>
            <a:endParaRPr lang="en-AU" sz="900" dirty="0"/>
          </a:p>
        </p:txBody>
      </p:sp>
      <p:sp>
        <p:nvSpPr>
          <p:cNvPr id="2" name="Slide Number Placeholder 1">
            <a:extLst>
              <a:ext uri="{FF2B5EF4-FFF2-40B4-BE49-F238E27FC236}">
                <a16:creationId xmlns:a16="http://schemas.microsoft.com/office/drawing/2014/main" id="{9A3B0929-E368-BB46-2BAD-202501C45E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182485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D52C5-2BA4-5B44-D5DA-5FD4F991DDE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535384-F8DD-D211-22FA-5CEC79C14EFC}"/>
              </a:ext>
            </a:extLst>
          </p:cNvPr>
          <p:cNvSpPr>
            <a:spLocks noGrp="1"/>
          </p:cNvSpPr>
          <p:nvPr>
            <p:ph type="title"/>
          </p:nvPr>
        </p:nvSpPr>
        <p:spPr/>
        <p:txBody>
          <a:bodyPr/>
          <a:lstStyle/>
          <a:p>
            <a:r>
              <a:rPr lang="en-GB" dirty="0">
                <a:cs typeface="Arial"/>
              </a:rPr>
              <a:t>2.2 The purpose of scientific models (2 of 3)</a:t>
            </a:r>
            <a:endParaRPr lang="en-AU" dirty="0">
              <a:cs typeface="Arial"/>
            </a:endParaRPr>
          </a:p>
        </p:txBody>
      </p:sp>
      <p:sp>
        <p:nvSpPr>
          <p:cNvPr id="7" name="Content Placeholder 6">
            <a:extLst>
              <a:ext uri="{FF2B5EF4-FFF2-40B4-BE49-F238E27FC236}">
                <a16:creationId xmlns:a16="http://schemas.microsoft.com/office/drawing/2014/main" id="{232AFC4C-CFB1-5A69-F4A7-08254F56CBEA}"/>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r>
              <a:rPr lang="en-GB" dirty="0">
                <a:latin typeface="Arial"/>
                <a:cs typeface="Arial"/>
              </a:rPr>
              <a:t>Explanatory models</a:t>
            </a:r>
          </a:p>
          <a:p>
            <a:endParaRPr lang="en-US" dirty="0"/>
          </a:p>
        </p:txBody>
      </p:sp>
      <p:sp>
        <p:nvSpPr>
          <p:cNvPr id="3" name="Text Placeholder 12">
            <a:extLst>
              <a:ext uri="{FF2B5EF4-FFF2-40B4-BE49-F238E27FC236}">
                <a16:creationId xmlns:a16="http://schemas.microsoft.com/office/drawing/2014/main" id="{B447EA57-FD04-5128-065E-3C9110DAF844}"/>
              </a:ext>
            </a:extLst>
          </p:cNvPr>
          <p:cNvSpPr>
            <a:spLocks noGrp="1"/>
          </p:cNvSpPr>
          <p:nvPr>
            <p:ph type="body" sz="quarter" idx="17"/>
          </p:nvPr>
        </p:nvSpPr>
        <p:spPr/>
        <p:txBody>
          <a:bodyPr/>
          <a:lstStyle/>
          <a:p>
            <a:r>
              <a:rPr lang="en-GB" sz="1400" dirty="0">
                <a:solidFill>
                  <a:srgbClr val="000000"/>
                </a:solidFill>
                <a:ea typeface="+mn-lt"/>
                <a:cs typeface="+mn-lt"/>
              </a:rPr>
              <a:t> </a:t>
            </a:r>
            <a:r>
              <a:rPr lang="en-US" dirty="0"/>
              <a:t>Provide insights into why certain phenomena occur</a:t>
            </a:r>
          </a:p>
          <a:p>
            <a:pPr marL="342900" indent="-342900">
              <a:buFont typeface="Arial" panose="020B0604020202020204" pitchFamily="34" charset="0"/>
              <a:buChar char="•"/>
            </a:pPr>
            <a:r>
              <a:rPr lang="en-US" dirty="0"/>
              <a:t>The Bohr model of the atom helps explain the </a:t>
            </a:r>
            <a:r>
              <a:rPr lang="en-US" dirty="0" err="1"/>
              <a:t>behaviour</a:t>
            </a:r>
            <a:r>
              <a:rPr lang="en-US" dirty="0"/>
              <a:t> of electron</a:t>
            </a:r>
            <a:r>
              <a:rPr lang="en-AU" dirty="0"/>
              <a:t>s.</a:t>
            </a:r>
          </a:p>
          <a:p>
            <a:pPr marL="342900" indent="-342900">
              <a:buFont typeface="Arial" panose="020B0604020202020204" pitchFamily="34" charset="0"/>
              <a:buChar char="•"/>
            </a:pPr>
            <a:r>
              <a:rPr lang="en-AU" dirty="0"/>
              <a:t>Plate tectonics is a model that explains Earth’s movements.</a:t>
            </a:r>
            <a:endParaRPr lang="en-US" dirty="0"/>
          </a:p>
          <a:p>
            <a:endParaRPr lang="en-GB" dirty="0">
              <a:latin typeface="Arial"/>
              <a:cs typeface="Arial"/>
            </a:endParaRPr>
          </a:p>
        </p:txBody>
      </p:sp>
      <p:pic>
        <p:nvPicPr>
          <p:cNvPr id="4" name="Picture 3" descr="Bohr model of a carbon atom ">
            <a:extLst>
              <a:ext uri="{FF2B5EF4-FFF2-40B4-BE49-F238E27FC236}">
                <a16:creationId xmlns:a16="http://schemas.microsoft.com/office/drawing/2014/main" id="{F7ED4531-379D-F0E3-7FB8-DBBC45669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83" y="3607357"/>
            <a:ext cx="2719830" cy="2690051"/>
          </a:xfrm>
          <a:prstGeom prst="rect">
            <a:avLst/>
          </a:prstGeom>
        </p:spPr>
      </p:pic>
      <p:sp>
        <p:nvSpPr>
          <p:cNvPr id="10" name="TextBox 9">
            <a:extLst>
              <a:ext uri="{FF2B5EF4-FFF2-40B4-BE49-F238E27FC236}">
                <a16:creationId xmlns:a16="http://schemas.microsoft.com/office/drawing/2014/main" id="{12D6FB57-C654-36AE-0F78-F63E86494838}"/>
              </a:ext>
            </a:extLst>
          </p:cNvPr>
          <p:cNvSpPr txBox="1"/>
          <p:nvPr/>
        </p:nvSpPr>
        <p:spPr>
          <a:xfrm>
            <a:off x="859513" y="6418640"/>
            <a:ext cx="3913454" cy="230832"/>
          </a:xfrm>
          <a:prstGeom prst="rect">
            <a:avLst/>
          </a:prstGeom>
          <a:noFill/>
        </p:spPr>
        <p:txBody>
          <a:bodyPr wrap="square">
            <a:spAutoFit/>
          </a:bodyPr>
          <a:lstStyle/>
          <a:p>
            <a:r>
              <a:rPr lang="en-US" sz="900" b="0" i="0" dirty="0">
                <a:solidFill>
                  <a:srgbClr val="232323"/>
                </a:solidFill>
                <a:effectLst/>
                <a:latin typeface="Arial" panose="020B0604020202020204" pitchFamily="34" charset="0"/>
              </a:rPr>
              <a:t>"</a:t>
            </a:r>
            <a:r>
              <a:rPr lang="en-US" sz="900" b="0" i="0" dirty="0">
                <a:solidFill>
                  <a:srgbClr val="AD1F85"/>
                </a:solidFill>
                <a:effectLst/>
                <a:latin typeface="Arial" panose="020B0604020202020204" pitchFamily="34" charset="0"/>
                <a:hlinkClick r:id="rId4"/>
              </a:rPr>
              <a:t>Carbon atom (Bohr model)</a:t>
            </a:r>
            <a:r>
              <a:rPr lang="en-US" sz="900" b="0" i="0" dirty="0">
                <a:solidFill>
                  <a:srgbClr val="232323"/>
                </a:solidFill>
                <a:effectLst/>
                <a:latin typeface="Arial" panose="020B0604020202020204" pitchFamily="34" charset="0"/>
              </a:rPr>
              <a:t>" by </a:t>
            </a:r>
            <a:r>
              <a:rPr lang="en-US" sz="900" b="0" i="0" dirty="0" err="1">
                <a:solidFill>
                  <a:srgbClr val="AD1F85"/>
                </a:solidFill>
                <a:effectLst/>
                <a:latin typeface="Arial" panose="020B0604020202020204" pitchFamily="34" charset="0"/>
                <a:hlinkClick r:id="rId5"/>
              </a:rPr>
              <a:t>SrKellyOP</a:t>
            </a:r>
            <a:r>
              <a:rPr lang="en-US" sz="900" b="0" i="0" dirty="0">
                <a:solidFill>
                  <a:srgbClr val="232323"/>
                </a:solidFill>
                <a:effectLst/>
                <a:latin typeface="Arial" panose="020B0604020202020204" pitchFamily="34" charset="0"/>
              </a:rPr>
              <a:t> is licensed under </a:t>
            </a:r>
            <a:r>
              <a:rPr lang="en-US" sz="900" b="0" i="0" dirty="0">
                <a:solidFill>
                  <a:srgbClr val="AD1F85"/>
                </a:solidFill>
                <a:effectLst/>
                <a:latin typeface="Arial" panose="020B0604020202020204" pitchFamily="34" charset="0"/>
                <a:hlinkClick r:id="rId6"/>
              </a:rPr>
              <a:t>CC0 1.0</a:t>
            </a:r>
            <a:r>
              <a:rPr lang="en-US" sz="900" b="0" i="0" dirty="0">
                <a:solidFill>
                  <a:srgbClr val="232323"/>
                </a:solidFill>
                <a:effectLst/>
                <a:latin typeface="Arial" panose="020B0604020202020204" pitchFamily="34" charset="0"/>
              </a:rPr>
              <a:t>.</a:t>
            </a:r>
            <a:endParaRPr lang="en-AU" sz="900" dirty="0"/>
          </a:p>
        </p:txBody>
      </p:sp>
      <p:pic>
        <p:nvPicPr>
          <p:cNvPr id="11" name="Picture 10" descr="World map showing plate boundaries">
            <a:extLst>
              <a:ext uri="{FF2B5EF4-FFF2-40B4-BE49-F238E27FC236}">
                <a16:creationId xmlns:a16="http://schemas.microsoft.com/office/drawing/2014/main" id="{514C3332-F25D-CFEC-F257-A79A9176FD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363" y="3710349"/>
            <a:ext cx="4837302" cy="2434930"/>
          </a:xfrm>
          <a:prstGeom prst="rect">
            <a:avLst/>
          </a:prstGeom>
        </p:spPr>
      </p:pic>
      <p:sp>
        <p:nvSpPr>
          <p:cNvPr id="13" name="TextBox 12">
            <a:extLst>
              <a:ext uri="{FF2B5EF4-FFF2-40B4-BE49-F238E27FC236}">
                <a16:creationId xmlns:a16="http://schemas.microsoft.com/office/drawing/2014/main" id="{9A8E4FD2-F8A1-342D-31B2-223261B22E59}"/>
              </a:ext>
            </a:extLst>
          </p:cNvPr>
          <p:cNvSpPr txBox="1"/>
          <p:nvPr/>
        </p:nvSpPr>
        <p:spPr>
          <a:xfrm>
            <a:off x="5891444" y="6418640"/>
            <a:ext cx="4558221" cy="230832"/>
          </a:xfrm>
          <a:prstGeom prst="rect">
            <a:avLst/>
          </a:prstGeom>
          <a:noFill/>
        </p:spPr>
        <p:txBody>
          <a:bodyPr wrap="square">
            <a:spAutoFit/>
          </a:bodyPr>
          <a:lstStyle/>
          <a:p>
            <a:r>
              <a:rPr lang="en-US" sz="900" b="0" i="0" dirty="0">
                <a:solidFill>
                  <a:srgbClr val="232323"/>
                </a:solidFill>
                <a:effectLst/>
                <a:latin typeface="Arial" panose="020B0604020202020204" pitchFamily="34" charset="0"/>
              </a:rPr>
              <a:t>"</a:t>
            </a:r>
            <a:r>
              <a:rPr lang="en-US" sz="900" b="0" i="0" dirty="0">
                <a:solidFill>
                  <a:srgbClr val="AD1F85"/>
                </a:solidFill>
                <a:effectLst/>
                <a:latin typeface="Arial" panose="020B0604020202020204" pitchFamily="34" charset="0"/>
                <a:hlinkClick r:id="rId8"/>
              </a:rPr>
              <a:t>Tectonic plate boundaries</a:t>
            </a:r>
            <a:r>
              <a:rPr lang="en-US" sz="900" b="0" i="0" dirty="0">
                <a:solidFill>
                  <a:srgbClr val="232323"/>
                </a:solidFill>
                <a:effectLst/>
                <a:latin typeface="Arial" panose="020B0604020202020204" pitchFamily="34" charset="0"/>
              </a:rPr>
              <a:t>" by </a:t>
            </a:r>
            <a:r>
              <a:rPr lang="en-US" sz="900" b="0" i="0" dirty="0" err="1">
                <a:solidFill>
                  <a:srgbClr val="AD1F85"/>
                </a:solidFill>
                <a:effectLst/>
                <a:latin typeface="Arial" panose="020B0604020202020204" pitchFamily="34" charset="0"/>
                <a:hlinkClick r:id="rId9"/>
              </a:rPr>
              <a:t>Astroskiandhike</a:t>
            </a:r>
            <a:r>
              <a:rPr lang="en-US" sz="900" b="0" i="0" dirty="0">
                <a:solidFill>
                  <a:srgbClr val="232323"/>
                </a:solidFill>
                <a:effectLst/>
                <a:latin typeface="Arial" panose="020B0604020202020204" pitchFamily="34" charset="0"/>
              </a:rPr>
              <a:t> is licensed under </a:t>
            </a:r>
            <a:r>
              <a:rPr lang="en-US" sz="900" b="0" i="0" dirty="0">
                <a:solidFill>
                  <a:srgbClr val="AD1F85"/>
                </a:solidFill>
                <a:effectLst/>
                <a:latin typeface="Arial" panose="020B0604020202020204" pitchFamily="34" charset="0"/>
                <a:hlinkClick r:id="rId10"/>
              </a:rPr>
              <a:t>CC BY-SA 4.0</a:t>
            </a:r>
            <a:r>
              <a:rPr lang="en-US" sz="900" b="0" i="0" dirty="0">
                <a:solidFill>
                  <a:srgbClr val="232323"/>
                </a:solidFill>
                <a:effectLst/>
                <a:latin typeface="Arial" panose="020B0604020202020204" pitchFamily="34" charset="0"/>
              </a:rPr>
              <a:t>.</a:t>
            </a:r>
            <a:endParaRPr lang="en-AU" sz="900" dirty="0"/>
          </a:p>
        </p:txBody>
      </p:sp>
      <p:sp>
        <p:nvSpPr>
          <p:cNvPr id="2" name="Slide Number Placeholder 1">
            <a:extLst>
              <a:ext uri="{FF2B5EF4-FFF2-40B4-BE49-F238E27FC236}">
                <a16:creationId xmlns:a16="http://schemas.microsoft.com/office/drawing/2014/main" id="{024848A9-5865-D978-3725-28C94DBADE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21130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465D-B6EF-57F9-76E0-64328F42A5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F14A8-9F4F-2EEF-BB0F-A7D8C56469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
        <p:nvSpPr>
          <p:cNvPr id="6" name="Title 5">
            <a:extLst>
              <a:ext uri="{FF2B5EF4-FFF2-40B4-BE49-F238E27FC236}">
                <a16:creationId xmlns:a16="http://schemas.microsoft.com/office/drawing/2014/main" id="{1AD3A1FF-D3F3-95F6-6E2B-3D100020EB29}"/>
              </a:ext>
            </a:extLst>
          </p:cNvPr>
          <p:cNvSpPr>
            <a:spLocks noGrp="1"/>
          </p:cNvSpPr>
          <p:nvPr>
            <p:ph type="title"/>
          </p:nvPr>
        </p:nvSpPr>
        <p:spPr/>
        <p:txBody>
          <a:bodyPr/>
          <a:lstStyle/>
          <a:p>
            <a:r>
              <a:rPr lang="en-GB">
                <a:cs typeface="Arial"/>
              </a:rPr>
              <a:t>2.2 The purpose of scientific models (3 of 3)</a:t>
            </a:r>
            <a:endParaRPr lang="en-AU">
              <a:cs typeface="Arial"/>
            </a:endParaRPr>
          </a:p>
        </p:txBody>
      </p:sp>
      <p:sp>
        <p:nvSpPr>
          <p:cNvPr id="7" name="Content Placeholder 6">
            <a:extLst>
              <a:ext uri="{FF2B5EF4-FFF2-40B4-BE49-F238E27FC236}">
                <a16:creationId xmlns:a16="http://schemas.microsoft.com/office/drawing/2014/main" id="{2157283F-03ED-BD28-6322-941744F5DD2A}"/>
              </a:ext>
            </a:extLst>
          </p:cNvPr>
          <p:cNvSpPr>
            <a:spLocks noGrp="1"/>
          </p:cNvSpPr>
          <p:nvPr>
            <p:ph type="body" sz="quarter" idx="18"/>
          </p:nvPr>
        </p:nvSpPr>
        <p:spPr/>
        <p:txBody>
          <a:bodyPr vert="horz" lIns="0" tIns="0" rIns="0" bIns="0" rtlCol="0" anchor="t">
            <a:noAutofit/>
          </a:bodyPr>
          <a:lstStyle/>
          <a:p>
            <a:r>
              <a:rPr lang="en-GB" dirty="0">
                <a:latin typeface="Arial"/>
                <a:cs typeface="Arial"/>
              </a:rPr>
              <a:t>Predictive models</a:t>
            </a:r>
          </a:p>
        </p:txBody>
      </p:sp>
      <p:sp>
        <p:nvSpPr>
          <p:cNvPr id="3" name="Text Placeholder 12">
            <a:extLst>
              <a:ext uri="{FF2B5EF4-FFF2-40B4-BE49-F238E27FC236}">
                <a16:creationId xmlns:a16="http://schemas.microsoft.com/office/drawing/2014/main" id="{76841D58-08B7-20F7-6EFE-E00D5EC7D32C}"/>
              </a:ext>
            </a:extLst>
          </p:cNvPr>
          <p:cNvSpPr>
            <a:spLocks noGrp="1"/>
          </p:cNvSpPr>
          <p:nvPr>
            <p:ph type="body" sz="quarter" idx="17"/>
          </p:nvPr>
        </p:nvSpPr>
        <p:spPr/>
        <p:txBody>
          <a:bodyPr/>
          <a:lstStyle/>
          <a:p>
            <a:r>
              <a:rPr lang="en-GB" dirty="0">
                <a:solidFill>
                  <a:srgbClr val="000000"/>
                </a:solidFill>
                <a:ea typeface="+mn-lt"/>
                <a:cs typeface="+mn-lt"/>
              </a:rPr>
              <a:t>Forecast future events or behaviours of a system under varying conditions.</a:t>
            </a:r>
          </a:p>
          <a:p>
            <a:r>
              <a:rPr lang="en-GB" dirty="0">
                <a:solidFill>
                  <a:srgbClr val="000000"/>
                </a:solidFill>
                <a:ea typeface="+mn-lt"/>
                <a:cs typeface="+mn-lt"/>
              </a:rPr>
              <a:t>	Weather forecasting				Disease epidemic predictions </a:t>
            </a:r>
          </a:p>
        </p:txBody>
      </p:sp>
      <p:pic>
        <p:nvPicPr>
          <p:cNvPr id="13" name="Picture 12" descr="Weather radar showing raining over east coast of NSW.">
            <a:extLst>
              <a:ext uri="{FF2B5EF4-FFF2-40B4-BE49-F238E27FC236}">
                <a16:creationId xmlns:a16="http://schemas.microsoft.com/office/drawing/2014/main" id="{9BBAEB09-74E8-B0A9-9E34-9D4A88E05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26" y="2609187"/>
            <a:ext cx="3286851" cy="3537756"/>
          </a:xfrm>
          <a:prstGeom prst="rect">
            <a:avLst/>
          </a:prstGeom>
        </p:spPr>
      </p:pic>
      <p:sp>
        <p:nvSpPr>
          <p:cNvPr id="8" name="TextBox 7">
            <a:extLst>
              <a:ext uri="{FF2B5EF4-FFF2-40B4-BE49-F238E27FC236}">
                <a16:creationId xmlns:a16="http://schemas.microsoft.com/office/drawing/2014/main" id="{A034A47B-FCC2-4724-758D-8EE5E4C44FFD}"/>
              </a:ext>
            </a:extLst>
          </p:cNvPr>
          <p:cNvSpPr txBox="1"/>
          <p:nvPr/>
        </p:nvSpPr>
        <p:spPr>
          <a:xfrm>
            <a:off x="752970" y="6146668"/>
            <a:ext cx="4483059" cy="369332"/>
          </a:xfrm>
          <a:prstGeom prst="rect">
            <a:avLst/>
          </a:prstGeom>
          <a:noFill/>
        </p:spPr>
        <p:txBody>
          <a:bodyPr wrap="square">
            <a:spAutoFit/>
          </a:bodyPr>
          <a:lstStyle/>
          <a:p>
            <a:pPr algn="l">
              <a:buNone/>
            </a:pPr>
            <a:r>
              <a:rPr lang="en-US" sz="900" b="0" i="0" u="none" strike="noStrike" dirty="0">
                <a:solidFill>
                  <a:srgbClr val="202124"/>
                </a:solidFill>
                <a:effectLst/>
                <a:hlinkClick r:id="rId4"/>
              </a:rPr>
              <a:t>256 km Sydney (Terrey Hills) Radar Loop</a:t>
            </a:r>
            <a:r>
              <a:rPr lang="en-US" sz="900" b="0" i="0" u="none" strike="noStrike" dirty="0">
                <a:solidFill>
                  <a:srgbClr val="202124"/>
                </a:solidFill>
                <a:effectLst/>
              </a:rPr>
              <a:t> </a:t>
            </a:r>
            <a:r>
              <a:rPr lang="en-US" sz="900" b="0" i="0" dirty="0">
                <a:solidFill>
                  <a:srgbClr val="000000"/>
                </a:solidFill>
                <a:effectLst/>
              </a:rPr>
              <a:t>Bureau of Meteorology, © Commonwealth of Australia. Licensed from the Commonwealth of Australia under</a:t>
            </a:r>
            <a:r>
              <a:rPr kumimoji="0" lang="en-AU" sz="900" b="0" i="0" u="none" strike="noStrike" kern="1200" cap="none" spc="0" normalizeH="0" baseline="0" noProof="0" dirty="0">
                <a:ln>
                  <a:noFill/>
                </a:ln>
                <a:solidFill>
                  <a:srgbClr val="AD1F85"/>
                </a:solidFill>
                <a:effectLst/>
                <a:uLnTx/>
                <a:uFillTx/>
                <a:ea typeface="+mn-ea"/>
                <a:cs typeface="+mn-cs"/>
                <a:hlinkClick r:id="rId5"/>
              </a:rPr>
              <a:t> CC BY 4.0</a:t>
            </a:r>
            <a:r>
              <a:rPr lang="en-US" sz="900" b="0" i="0" dirty="0">
                <a:solidFill>
                  <a:srgbClr val="000000"/>
                </a:solidFill>
                <a:effectLst/>
              </a:rPr>
              <a:t> </a:t>
            </a:r>
            <a:r>
              <a:rPr lang="en-US" sz="900" b="0" i="0" dirty="0">
                <a:solidFill>
                  <a:srgbClr val="232323"/>
                </a:solidFill>
                <a:effectLst/>
              </a:rPr>
              <a:t>.</a:t>
            </a:r>
            <a:endParaRPr lang="en-AU" sz="900" dirty="0"/>
          </a:p>
        </p:txBody>
      </p:sp>
      <p:pic>
        <p:nvPicPr>
          <p:cNvPr id="10" name="Picture 9" descr="Graph showing modelling of Covid-19 cases.&#10;">
            <a:extLst>
              <a:ext uri="{FF2B5EF4-FFF2-40B4-BE49-F238E27FC236}">
                <a16:creationId xmlns:a16="http://schemas.microsoft.com/office/drawing/2014/main" id="{C9FFB232-79F8-7F14-78C6-6E1F42B3B7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010416"/>
            <a:ext cx="4366557" cy="2973111"/>
          </a:xfrm>
          <a:prstGeom prst="rect">
            <a:avLst/>
          </a:prstGeom>
        </p:spPr>
      </p:pic>
      <p:sp>
        <p:nvSpPr>
          <p:cNvPr id="11" name="TextBox 10">
            <a:extLst>
              <a:ext uri="{FF2B5EF4-FFF2-40B4-BE49-F238E27FC236}">
                <a16:creationId xmlns:a16="http://schemas.microsoft.com/office/drawing/2014/main" id="{61E958D9-B697-F3BE-D285-5D4D3DFDF8F4}"/>
              </a:ext>
            </a:extLst>
          </p:cNvPr>
          <p:cNvSpPr txBox="1"/>
          <p:nvPr/>
        </p:nvSpPr>
        <p:spPr>
          <a:xfrm>
            <a:off x="5968738" y="6144089"/>
            <a:ext cx="6096000" cy="230832"/>
          </a:xfrm>
          <a:prstGeom prst="rect">
            <a:avLst/>
          </a:prstGeom>
          <a:noFill/>
        </p:spPr>
        <p:txBody>
          <a:bodyPr wrap="square">
            <a:spAutoFit/>
          </a:bodyPr>
          <a:lstStyle/>
          <a:p>
            <a:r>
              <a:rPr lang="en-AU" sz="900" b="0" i="0" dirty="0">
                <a:solidFill>
                  <a:srgbClr val="232323"/>
                </a:solidFill>
                <a:effectLst/>
              </a:rPr>
              <a:t>"</a:t>
            </a:r>
            <a:r>
              <a:rPr lang="en-AU" sz="900" b="0" i="0" dirty="0">
                <a:solidFill>
                  <a:srgbClr val="AD1F85"/>
                </a:solidFill>
                <a:effectLst/>
                <a:hlinkClick r:id="rId7"/>
              </a:rPr>
              <a:t>COVID-19 Ukraine epidemic dynamics model</a:t>
            </a:r>
            <a:r>
              <a:rPr lang="en-AU" sz="900" b="0" i="0" dirty="0">
                <a:solidFill>
                  <a:srgbClr val="232323"/>
                </a:solidFill>
                <a:effectLst/>
              </a:rPr>
              <a:t>" by </a:t>
            </a:r>
            <a:r>
              <a:rPr lang="az-Cyrl-AZ" sz="900" b="0" i="0" dirty="0">
                <a:solidFill>
                  <a:srgbClr val="AD1F85"/>
                </a:solidFill>
                <a:effectLst/>
                <a:hlinkClick r:id="rId8"/>
              </a:rPr>
              <a:t>Юрій Бельчинський</a:t>
            </a:r>
            <a:r>
              <a:rPr lang="az-Cyrl-AZ" sz="900" b="0" i="0" dirty="0">
                <a:solidFill>
                  <a:srgbClr val="232323"/>
                </a:solidFill>
                <a:effectLst/>
              </a:rPr>
              <a:t> </a:t>
            </a:r>
            <a:r>
              <a:rPr lang="en-AU" sz="900" b="0" i="0" dirty="0">
                <a:solidFill>
                  <a:srgbClr val="232323"/>
                </a:solidFill>
                <a:effectLst/>
              </a:rPr>
              <a:t>is licensed under </a:t>
            </a:r>
            <a:r>
              <a:rPr lang="en-AU" sz="900" b="0" i="0" dirty="0">
                <a:solidFill>
                  <a:srgbClr val="AD1F85"/>
                </a:solidFill>
                <a:effectLst/>
                <a:hlinkClick r:id="rId5"/>
              </a:rPr>
              <a:t>CC BY 4.0</a:t>
            </a:r>
            <a:r>
              <a:rPr lang="en-AU" sz="900" b="0" i="0" dirty="0">
                <a:solidFill>
                  <a:srgbClr val="232323"/>
                </a:solidFill>
                <a:effectLst/>
              </a:rPr>
              <a:t>.</a:t>
            </a:r>
            <a:endParaRPr lang="en-AU" sz="900" dirty="0"/>
          </a:p>
        </p:txBody>
      </p:sp>
    </p:spTree>
    <p:extLst>
      <p:ext uri="{BB962C8B-B14F-4D97-AF65-F5344CB8AC3E}">
        <p14:creationId xmlns:p14="http://schemas.microsoft.com/office/powerpoint/2010/main" val="379754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5E7D-1A6E-565F-BE47-26532D390F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2D6179-3A7B-2BD7-6182-C1857A288B68}"/>
              </a:ext>
            </a:extLst>
          </p:cNvPr>
          <p:cNvSpPr>
            <a:spLocks noGrp="1"/>
          </p:cNvSpPr>
          <p:nvPr>
            <p:ph type="title"/>
          </p:nvPr>
        </p:nvSpPr>
        <p:spPr/>
        <p:txBody>
          <a:bodyPr/>
          <a:lstStyle/>
          <a:p>
            <a:r>
              <a:rPr lang="en-AU" dirty="0"/>
              <a:t>2.2 Frayer diagram – scientific models (blank)</a:t>
            </a:r>
          </a:p>
        </p:txBody>
      </p:sp>
      <p:grpSp>
        <p:nvGrpSpPr>
          <p:cNvPr id="17" name="Group 16">
            <a:extLst>
              <a:ext uri="{FF2B5EF4-FFF2-40B4-BE49-F238E27FC236}">
                <a16:creationId xmlns:a16="http://schemas.microsoft.com/office/drawing/2014/main" id="{71376552-72D3-7F97-28C6-4AA1D6D53ED8}"/>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grpSp>
          <p:nvGrpSpPr>
            <p:cNvPr id="16" name="Group 15">
              <a:extLst>
                <a:ext uri="{FF2B5EF4-FFF2-40B4-BE49-F238E27FC236}">
                  <a16:creationId xmlns:a16="http://schemas.microsoft.com/office/drawing/2014/main" id="{0B5D383B-CF10-3125-B56E-F2E07170EE8B}"/>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sp>
            <p:nvSpPr>
              <p:cNvPr id="5" name="Google Shape;72;p15">
                <a:extLst>
                  <a:ext uri="{FF2B5EF4-FFF2-40B4-BE49-F238E27FC236}">
                    <a16:creationId xmlns:a16="http://schemas.microsoft.com/office/drawing/2014/main" id="{E60AE24F-DA43-B83C-1DB7-D2E768413E81}"/>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endParaRPr>
              </a:p>
            </p:txBody>
          </p:sp>
          <p:sp>
            <p:nvSpPr>
              <p:cNvPr id="7" name="Google Shape;74;p15">
                <a:extLst>
                  <a:ext uri="{FF2B5EF4-FFF2-40B4-BE49-F238E27FC236}">
                    <a16:creationId xmlns:a16="http://schemas.microsoft.com/office/drawing/2014/main" id="{24D151D8-F65F-7317-9466-CBFF26F3E098}"/>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217661BD-7FFE-875D-606F-ADBC7A21D8EB}"/>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A322E3E7-6E77-1B4E-DD6C-D3FB3B39EFDB}"/>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grpSp>
        <p:sp>
          <p:nvSpPr>
            <p:cNvPr id="13" name="Google Shape;80;p15">
              <a:extLst>
                <a:ext uri="{FF2B5EF4-FFF2-40B4-BE49-F238E27FC236}">
                  <a16:creationId xmlns:a16="http://schemas.microsoft.com/office/drawing/2014/main" id="{9604E445-E6B1-1BD9-2B54-A9298A7DE4E6}"/>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dirty="0">
                <a:latin typeface="Arial" panose="020B0604020202020204" pitchFamily="34" charset="0"/>
                <a:cs typeface="Arial" panose="020B0604020202020204" pitchFamily="34" charset="0"/>
              </a:endParaRPr>
            </a:p>
          </p:txBody>
        </p:sp>
      </p:grpSp>
      <p:sp>
        <p:nvSpPr>
          <p:cNvPr id="6" name="Google Shape;73;p15">
            <a:extLst>
              <a:ext uri="{FF2B5EF4-FFF2-40B4-BE49-F238E27FC236}">
                <a16:creationId xmlns:a16="http://schemas.microsoft.com/office/drawing/2014/main" id="{3358B208-F45D-57B0-359C-A564B70D488C}"/>
              </a:ext>
            </a:extLst>
          </p:cNvPr>
          <p:cNvSpPr txBox="1"/>
          <p:nvPr/>
        </p:nvSpPr>
        <p:spPr>
          <a:xfrm>
            <a:off x="2364866" y="1805619"/>
            <a:ext cx="2081874" cy="724640"/>
          </a:xfrm>
          <a:prstGeom prst="rect">
            <a:avLst/>
          </a:prstGeom>
          <a:noFill/>
          <a:ln>
            <a:noFill/>
          </a:ln>
        </p:spPr>
        <p:txBody>
          <a:bodyPr spcFirstLastPara="1" wrap="square" lIns="151700" tIns="36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Definition </a:t>
            </a:r>
            <a:endParaRPr sz="2000" dirty="0">
              <a:cs typeface="Arial" panose="020B0604020202020204" pitchFamily="34" charset="0"/>
            </a:endParaRPr>
          </a:p>
        </p:txBody>
      </p:sp>
      <p:sp>
        <p:nvSpPr>
          <p:cNvPr id="8" name="Google Shape;75;p15">
            <a:extLst>
              <a:ext uri="{FF2B5EF4-FFF2-40B4-BE49-F238E27FC236}">
                <a16:creationId xmlns:a16="http://schemas.microsoft.com/office/drawing/2014/main" id="{B6007B79-D284-B4F4-924C-2C420E960D81}"/>
              </a:ext>
            </a:extLst>
          </p:cNvPr>
          <p:cNvSpPr txBox="1"/>
          <p:nvPr/>
        </p:nvSpPr>
        <p:spPr>
          <a:xfrm>
            <a:off x="6348294" y="1773826"/>
            <a:ext cx="3296748" cy="751240"/>
          </a:xfrm>
          <a:prstGeom prst="rect">
            <a:avLst/>
          </a:prstGeom>
          <a:noFill/>
          <a:ln>
            <a:noFill/>
          </a:ln>
        </p:spPr>
        <p:txBody>
          <a:bodyPr spcFirstLastPara="1" wrap="square" lIns="0" tIns="360000" rIns="170667" bIns="170667" anchor="t" anchorCtr="0">
            <a:noAutofit/>
          </a:bodyPr>
          <a:lstStyle/>
          <a:p>
            <a:pPr marL="479988">
              <a:lnSpc>
                <a:spcPct val="90000"/>
              </a:lnSpc>
              <a:buClr>
                <a:srgbClr val="1E4E79"/>
              </a:buClr>
              <a:buSzPts val="1800"/>
            </a:pPr>
            <a:r>
              <a:rPr lang="en" sz="2000" b="1" dirty="0">
                <a:ea typeface="Calibri"/>
                <a:cs typeface="Arial" panose="020B0604020202020204" pitchFamily="34" charset="0"/>
                <a:sym typeface="Calibri"/>
              </a:rPr>
              <a:t>Facts/Characteristics</a:t>
            </a:r>
            <a:endParaRPr sz="2000" dirty="0">
              <a:ea typeface="Calibri"/>
              <a:cs typeface="Arial" panose="020B0604020202020204" pitchFamily="34" charset="0"/>
              <a:sym typeface="Calibri"/>
            </a:endParaRPr>
          </a:p>
        </p:txBody>
      </p:sp>
      <p:sp>
        <p:nvSpPr>
          <p:cNvPr id="14" name="Google Shape;81;p15">
            <a:extLst>
              <a:ext uri="{FF2B5EF4-FFF2-40B4-BE49-F238E27FC236}">
                <a16:creationId xmlns:a16="http://schemas.microsoft.com/office/drawing/2014/main" id="{2CA64654-6463-DDB0-5919-29B6769DFB6B}"/>
              </a:ext>
              <a:ext uri="{C183D7F6-B498-43B3-948B-1728B52AA6E4}">
                <adec:decorative xmlns:adec="http://schemas.microsoft.com/office/drawing/2017/decorative" val="1"/>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dirty="0">
                <a:latin typeface="+mj-lt"/>
                <a:ea typeface="Calibri"/>
                <a:cs typeface="Arial" panose="020B0604020202020204" pitchFamily="34" charset="0"/>
                <a:sym typeface="Calibri"/>
              </a:rPr>
              <a:t>Scientific questions</a:t>
            </a:r>
          </a:p>
        </p:txBody>
      </p:sp>
      <p:sp>
        <p:nvSpPr>
          <p:cNvPr id="10" name="Google Shape;77;p15">
            <a:extLst>
              <a:ext uri="{FF2B5EF4-FFF2-40B4-BE49-F238E27FC236}">
                <a16:creationId xmlns:a16="http://schemas.microsoft.com/office/drawing/2014/main" id="{AF47A7A3-A325-A2A0-24CA-280C4934F227}"/>
              </a:ext>
            </a:extLst>
          </p:cNvPr>
          <p:cNvSpPr txBox="1"/>
          <p:nvPr/>
        </p:nvSpPr>
        <p:spPr>
          <a:xfrm>
            <a:off x="2364866" y="4205395"/>
            <a:ext cx="2157030" cy="1086877"/>
          </a:xfrm>
          <a:prstGeom prst="rect">
            <a:avLst/>
          </a:prstGeom>
          <a:noFill/>
          <a:ln>
            <a:noFill/>
          </a:ln>
        </p:spPr>
        <p:txBody>
          <a:bodyPr spcFirstLastPara="1" wrap="square" lIns="151700" tIns="720000" rIns="151700" bIns="151700" anchor="t" anchorCtr="0">
            <a:noAutofit/>
          </a:bodyPr>
          <a:lstStyle/>
          <a:p>
            <a:pPr marL="479988">
              <a:buClr>
                <a:srgbClr val="1E4E79"/>
              </a:buClr>
              <a:buSzPts val="1600"/>
            </a:pPr>
            <a:r>
              <a:rPr lang="en" sz="2000" b="1" dirty="0">
                <a:ea typeface="Calibri"/>
                <a:cs typeface="Arial" panose="020B0604020202020204" pitchFamily="34" charset="0"/>
                <a:sym typeface="Calibri"/>
              </a:rPr>
              <a:t>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C4E6D1A3-C307-90D7-A45A-A07BB75F26D5}"/>
              </a:ext>
            </a:extLst>
          </p:cNvPr>
          <p:cNvSpPr txBox="1"/>
          <p:nvPr/>
        </p:nvSpPr>
        <p:spPr>
          <a:xfrm>
            <a:off x="6434582" y="4289003"/>
            <a:ext cx="3124171" cy="998167"/>
          </a:xfrm>
          <a:prstGeom prst="rect">
            <a:avLst/>
          </a:prstGeom>
          <a:noFill/>
          <a:ln>
            <a:noFill/>
          </a:ln>
        </p:spPr>
        <p:txBody>
          <a:bodyPr spcFirstLastPara="1" wrap="square" lIns="0" tIns="72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Non-examples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D9BABC6C-FEA7-8680-679F-52E9BBE886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69</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2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5517E-3F9A-C0F5-CAAD-7DCEF2D69A6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8DC7B30D-E568-2AC1-5E7B-C81D191B34F0}"/>
              </a:ext>
            </a:extLst>
          </p:cNvPr>
          <p:cNvSpPr>
            <a:spLocks noGrp="1"/>
          </p:cNvSpPr>
          <p:nvPr>
            <p:ph type="title"/>
          </p:nvPr>
        </p:nvSpPr>
        <p:spPr/>
        <p:txBody>
          <a:bodyPr/>
          <a:lstStyle/>
          <a:p>
            <a:r>
              <a:rPr lang="en-AU"/>
              <a:t>1.1 See, think, wonder</a:t>
            </a:r>
          </a:p>
        </p:txBody>
      </p:sp>
      <p:sp>
        <p:nvSpPr>
          <p:cNvPr id="5" name="TextBox 4">
            <a:extLst>
              <a:ext uri="{FF2B5EF4-FFF2-40B4-BE49-F238E27FC236}">
                <a16:creationId xmlns:a16="http://schemas.microsoft.com/office/drawing/2014/main" id="{C6028F90-4F5A-D361-181E-D14DD6709977}"/>
              </a:ext>
            </a:extLst>
          </p:cNvPr>
          <p:cNvSpPr txBox="1"/>
          <p:nvPr/>
        </p:nvSpPr>
        <p:spPr>
          <a:xfrm>
            <a:off x="1574800" y="2215847"/>
            <a:ext cx="4521200" cy="3522134"/>
          </a:xfrm>
          <a:prstGeom prst="rect">
            <a:avLst/>
          </a:prstGeom>
          <a:noFill/>
        </p:spPr>
        <p:txBody>
          <a:bodyPr wrap="square" lIns="0" tIns="0" rIns="0" bIns="0" rtlCol="0">
            <a:noAutofit/>
          </a:bodyPr>
          <a:lstStyle/>
          <a:p>
            <a:pPr marL="285750" indent="-285750" algn="l">
              <a:lnSpc>
                <a:spcPct val="150000"/>
              </a:lnSpc>
              <a:buFont typeface="Arial" panose="020B0604020202020204" pitchFamily="34" charset="0"/>
              <a:buChar char="•"/>
            </a:pPr>
            <a:r>
              <a:rPr lang="en-GB" sz="2800" dirty="0"/>
              <a:t>3 observations</a:t>
            </a:r>
          </a:p>
          <a:p>
            <a:pPr marL="285750" indent="-285750" algn="l">
              <a:lnSpc>
                <a:spcPct val="150000"/>
              </a:lnSpc>
              <a:buFont typeface="Arial" panose="020B0604020202020204" pitchFamily="34" charset="0"/>
              <a:buChar char="•"/>
            </a:pPr>
            <a:r>
              <a:rPr lang="en-GB" sz="2800" dirty="0"/>
              <a:t>3 inferences</a:t>
            </a:r>
          </a:p>
          <a:p>
            <a:pPr marL="285750" indent="-285750" algn="l">
              <a:lnSpc>
                <a:spcPct val="150000"/>
              </a:lnSpc>
              <a:buFont typeface="Arial" panose="020B0604020202020204" pitchFamily="34" charset="0"/>
              <a:buChar char="•"/>
            </a:pPr>
            <a:r>
              <a:rPr lang="en-GB" sz="2800" dirty="0"/>
              <a:t>1 question</a:t>
            </a:r>
            <a:endParaRPr lang="en-AU" sz="2800" dirty="0"/>
          </a:p>
        </p:txBody>
      </p:sp>
      <p:pic>
        <p:nvPicPr>
          <p:cNvPr id="3" name="Picture 2" descr=" Light shining from the top right corner. Yellow and red flowers in the light grow tall and straight. Orange flowers bend away from the light. Red flowers in the shade are short.">
            <a:extLst>
              <a:ext uri="{FF2B5EF4-FFF2-40B4-BE49-F238E27FC236}">
                <a16:creationId xmlns:a16="http://schemas.microsoft.com/office/drawing/2014/main" id="{E3366F3A-6C75-5528-A8F3-9A159D0AF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7" y="1390535"/>
            <a:ext cx="4521200" cy="4521200"/>
          </a:xfrm>
          <a:prstGeom prst="rect">
            <a:avLst/>
          </a:prstGeom>
        </p:spPr>
      </p:pic>
      <p:sp>
        <p:nvSpPr>
          <p:cNvPr id="7" name="TextBox 6">
            <a:extLst>
              <a:ext uri="{FF2B5EF4-FFF2-40B4-BE49-F238E27FC236}">
                <a16:creationId xmlns:a16="http://schemas.microsoft.com/office/drawing/2014/main" id="{192EB7F5-C937-AAF3-5224-81E96FA40864}"/>
              </a:ext>
              <a:ext uri="{C183D7F6-B498-43B3-948B-1728B52AA6E4}">
                <adec:decorative xmlns:adec="http://schemas.microsoft.com/office/drawing/2017/decorative" val="0"/>
              </a:ext>
            </a:extLst>
          </p:cNvPr>
          <p:cNvSpPr txBox="1"/>
          <p:nvPr/>
        </p:nvSpPr>
        <p:spPr>
          <a:xfrm>
            <a:off x="6942667" y="6033880"/>
            <a:ext cx="4521200" cy="482120"/>
          </a:xfrm>
          <a:prstGeom prst="rect">
            <a:avLst/>
          </a:prstGeom>
          <a:noFill/>
        </p:spPr>
        <p:txBody>
          <a:bodyPr wrap="square">
            <a:spAutoFit/>
          </a:bodyPr>
          <a:lstStyle/>
          <a:p>
            <a:pPr>
              <a:lnSpc>
                <a:spcPct val="150000"/>
              </a:lnSpc>
              <a:spcBef>
                <a:spcPts val="1200"/>
              </a:spcBef>
              <a:buNone/>
            </a:pPr>
            <a:r>
              <a:rPr lang="en-GB" sz="900" dirty="0">
                <a:effectLst/>
                <a:latin typeface="Arial" panose="020B0604020202020204" pitchFamily="34" charset="0"/>
                <a:ea typeface="Calibri" panose="020F0502020204030204" pitchFamily="34" charset="0"/>
              </a:rPr>
              <a:t>This work has been generated using artificial intelligence. Any copyright subsisting in this work is owned by © State of New South Wales (Department of Education) 2025.</a:t>
            </a:r>
            <a:endParaRPr lang="en-AU" sz="9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C051DE90-ABED-5002-6B16-C9C8C69E90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02689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68E9-F22D-5C4A-47AB-D5D966B20F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220CAC-04B8-0646-725F-88A638B713D1}"/>
              </a:ext>
            </a:extLst>
          </p:cNvPr>
          <p:cNvSpPr>
            <a:spLocks noGrp="1"/>
          </p:cNvSpPr>
          <p:nvPr>
            <p:ph type="title"/>
          </p:nvPr>
        </p:nvSpPr>
        <p:spPr/>
        <p:txBody>
          <a:bodyPr/>
          <a:lstStyle/>
          <a:p>
            <a:r>
              <a:rPr lang="en-AU" dirty="0"/>
              <a:t>2.2 Frayer diagram – scientific models </a:t>
            </a:r>
          </a:p>
        </p:txBody>
      </p:sp>
      <p:grpSp>
        <p:nvGrpSpPr>
          <p:cNvPr id="17" name="Group 16">
            <a:extLst>
              <a:ext uri="{FF2B5EF4-FFF2-40B4-BE49-F238E27FC236}">
                <a16:creationId xmlns:a16="http://schemas.microsoft.com/office/drawing/2014/main" id="{A37A932E-017D-20CE-7DF8-DFCA5CB8A6A6}"/>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grpSp>
          <p:nvGrpSpPr>
            <p:cNvPr id="16" name="Group 15">
              <a:extLst>
                <a:ext uri="{FF2B5EF4-FFF2-40B4-BE49-F238E27FC236}">
                  <a16:creationId xmlns:a16="http://schemas.microsoft.com/office/drawing/2014/main" id="{BF16A9EA-61B7-5FE3-16C6-BD39E0326C05}"/>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sp>
            <p:nvSpPr>
              <p:cNvPr id="5" name="Google Shape;72;p15">
                <a:extLst>
                  <a:ext uri="{FF2B5EF4-FFF2-40B4-BE49-F238E27FC236}">
                    <a16:creationId xmlns:a16="http://schemas.microsoft.com/office/drawing/2014/main" id="{EAD5F815-5E15-07BA-596B-F49B123D9E11}"/>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endParaRPr>
              </a:p>
            </p:txBody>
          </p:sp>
          <p:sp>
            <p:nvSpPr>
              <p:cNvPr id="7" name="Google Shape;74;p15">
                <a:extLst>
                  <a:ext uri="{FF2B5EF4-FFF2-40B4-BE49-F238E27FC236}">
                    <a16:creationId xmlns:a16="http://schemas.microsoft.com/office/drawing/2014/main" id="{3BE0D82C-25B1-D7AC-EAA2-D9F80C881F68}"/>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23F66868-C649-B54B-41E4-193724358BB2}"/>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8DE7C4F9-20C5-273B-DF87-BDDB31666533}"/>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grpSp>
        <p:sp>
          <p:nvSpPr>
            <p:cNvPr id="13" name="Google Shape;80;p15">
              <a:extLst>
                <a:ext uri="{FF2B5EF4-FFF2-40B4-BE49-F238E27FC236}">
                  <a16:creationId xmlns:a16="http://schemas.microsoft.com/office/drawing/2014/main" id="{C0B9614B-DDBB-43F6-7CF1-5B9A6A57227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dirty="0">
                <a:latin typeface="Arial" panose="020B0604020202020204" pitchFamily="34" charset="0"/>
                <a:cs typeface="Arial" panose="020B0604020202020204" pitchFamily="34" charset="0"/>
              </a:endParaRPr>
            </a:p>
          </p:txBody>
        </p:sp>
      </p:grpSp>
      <p:sp>
        <p:nvSpPr>
          <p:cNvPr id="14" name="Google Shape;81;p15">
            <a:extLst>
              <a:ext uri="{FF2B5EF4-FFF2-40B4-BE49-F238E27FC236}">
                <a16:creationId xmlns:a16="http://schemas.microsoft.com/office/drawing/2014/main" id="{DE9F187E-DBB5-79D4-8B21-3B48636F1E43}"/>
              </a:ext>
              <a:ext uri="{C183D7F6-B498-43B3-948B-1728B52AA6E4}">
                <adec:decorative xmlns:adec="http://schemas.microsoft.com/office/drawing/2017/decorative" val="1"/>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dirty="0">
                <a:latin typeface="+mj-lt"/>
                <a:ea typeface="Calibri"/>
                <a:cs typeface="Arial" panose="020B0604020202020204" pitchFamily="34" charset="0"/>
                <a:sym typeface="Calibri"/>
              </a:rPr>
              <a:t>Scientific questions</a:t>
            </a:r>
          </a:p>
        </p:txBody>
      </p:sp>
      <p:sp>
        <p:nvSpPr>
          <p:cNvPr id="15" name="Google Shape;77;p15">
            <a:extLst>
              <a:ext uri="{FF2B5EF4-FFF2-40B4-BE49-F238E27FC236}">
                <a16:creationId xmlns:a16="http://schemas.microsoft.com/office/drawing/2014/main" id="{F97B4C43-48B7-3CAB-EB68-DD39D6D9EB53}"/>
              </a:ext>
            </a:extLst>
          </p:cNvPr>
          <p:cNvSpPr txBox="1"/>
          <p:nvPr/>
        </p:nvSpPr>
        <p:spPr>
          <a:xfrm>
            <a:off x="1967678" y="1673898"/>
            <a:ext cx="3709641" cy="1443322"/>
          </a:xfrm>
          <a:prstGeom prst="rect">
            <a:avLst/>
          </a:prstGeom>
          <a:noFill/>
          <a:ln>
            <a:noFill/>
          </a:ln>
        </p:spPr>
        <p:txBody>
          <a:bodyPr spcFirstLastPara="1" wrap="square" lIns="72000" tIns="72000" rIns="72000" bIns="72000" anchor="t" anchorCtr="0">
            <a:noAutofit/>
          </a:bodyPr>
          <a:lstStyle/>
          <a:p>
            <a:pPr>
              <a:spcAft>
                <a:spcPts val="600"/>
              </a:spcAft>
            </a:pPr>
            <a:r>
              <a:rPr lang="en-AU" sz="1500" b="1" dirty="0">
                <a:solidFill>
                  <a:schemeClr val="accent1"/>
                </a:solidFill>
              </a:rPr>
              <a:t>Definition</a:t>
            </a:r>
          </a:p>
          <a:p>
            <a:pPr>
              <a:spcAft>
                <a:spcPts val="600"/>
              </a:spcAft>
            </a:pPr>
            <a:r>
              <a:rPr lang="en-AU" sz="1500" dirty="0"/>
              <a:t>A scientific model is a representation based on data and observations of real-world phenomena.</a:t>
            </a:r>
          </a:p>
        </p:txBody>
      </p:sp>
      <p:sp>
        <p:nvSpPr>
          <p:cNvPr id="18" name="Google Shape;77;p15">
            <a:extLst>
              <a:ext uri="{FF2B5EF4-FFF2-40B4-BE49-F238E27FC236}">
                <a16:creationId xmlns:a16="http://schemas.microsoft.com/office/drawing/2014/main" id="{C98478E3-E7A0-485C-3F5E-E77ABE591713}"/>
              </a:ext>
            </a:extLst>
          </p:cNvPr>
          <p:cNvSpPr txBox="1"/>
          <p:nvPr/>
        </p:nvSpPr>
        <p:spPr>
          <a:xfrm>
            <a:off x="6226645" y="1170715"/>
            <a:ext cx="4497303" cy="2216137"/>
          </a:xfrm>
          <a:prstGeom prst="rect">
            <a:avLst/>
          </a:prstGeom>
          <a:noFill/>
          <a:ln>
            <a:noFill/>
          </a:ln>
        </p:spPr>
        <p:txBody>
          <a:bodyPr spcFirstLastPara="1" wrap="square" lIns="72000" tIns="72000" rIns="72000" bIns="72000" anchor="t" anchorCtr="0">
            <a:noAutofit/>
          </a:bodyPr>
          <a:lstStyle/>
          <a:p>
            <a:r>
              <a:rPr lang="en-US" sz="1500" b="1" dirty="0">
                <a:solidFill>
                  <a:schemeClr val="accent1"/>
                </a:solidFill>
              </a:rPr>
              <a:t>Facts/Characteristics</a:t>
            </a:r>
          </a:p>
          <a:p>
            <a:pPr marL="285750" indent="-285750">
              <a:buFont typeface="Arial" panose="020B0604020202020204" pitchFamily="34" charset="0"/>
              <a:buChar char="•"/>
            </a:pPr>
            <a:r>
              <a:rPr lang="en-AU" sz="1500" dirty="0"/>
              <a:t>There are many types of models, including mathematical, conceptual or physical representations.</a:t>
            </a:r>
          </a:p>
          <a:p>
            <a:pPr marL="285750" indent="-285750">
              <a:buFont typeface="Arial" panose="020B0604020202020204" pitchFamily="34" charset="0"/>
              <a:buChar char="•"/>
            </a:pPr>
            <a:r>
              <a:rPr lang="en-AU" sz="1500" dirty="0"/>
              <a:t>Models may describe, simplify, clarify or provide an explanation of an object, system or idea.</a:t>
            </a:r>
          </a:p>
          <a:p>
            <a:pPr marL="285750" indent="-285750">
              <a:buFont typeface="Arial" panose="020B0604020202020204" pitchFamily="34" charset="0"/>
              <a:buChar char="•"/>
            </a:pPr>
            <a:r>
              <a:rPr lang="en-AU" sz="1500" dirty="0"/>
              <a:t>Models can help us test or predict behaviour within limited conditions</a:t>
            </a:r>
            <a:r>
              <a:rPr lang="en-AU" sz="1500" b="1" dirty="0"/>
              <a:t>. </a:t>
            </a:r>
          </a:p>
        </p:txBody>
      </p:sp>
      <p:sp>
        <p:nvSpPr>
          <p:cNvPr id="10" name="Google Shape;77;p15">
            <a:extLst>
              <a:ext uri="{FF2B5EF4-FFF2-40B4-BE49-F238E27FC236}">
                <a16:creationId xmlns:a16="http://schemas.microsoft.com/office/drawing/2014/main" id="{197E61AD-EE89-1E1C-29E9-9DC6B9F54A00}"/>
              </a:ext>
            </a:extLst>
          </p:cNvPr>
          <p:cNvSpPr txBox="1"/>
          <p:nvPr/>
        </p:nvSpPr>
        <p:spPr>
          <a:xfrm>
            <a:off x="1967679" y="4445341"/>
            <a:ext cx="4465304" cy="1935342"/>
          </a:xfrm>
          <a:prstGeom prst="rect">
            <a:avLst/>
          </a:prstGeom>
          <a:noFill/>
          <a:ln>
            <a:noFill/>
          </a:ln>
        </p:spPr>
        <p:txBody>
          <a:bodyPr spcFirstLastPara="1" wrap="square" lIns="72000" tIns="72000" rIns="72000" bIns="72000" anchor="t" anchorCtr="0">
            <a:noAutofit/>
          </a:bodyPr>
          <a:lstStyle/>
          <a:p>
            <a:pPr>
              <a:spcAft>
                <a:spcPts val="600"/>
              </a:spcAft>
            </a:pPr>
            <a:r>
              <a:rPr lang="en-US" sz="1500" b="1" dirty="0">
                <a:solidFill>
                  <a:schemeClr val="accent1"/>
                </a:solidFill>
              </a:rPr>
              <a:t>Examples</a:t>
            </a:r>
          </a:p>
          <a:p>
            <a:pPr>
              <a:spcAft>
                <a:spcPts val="600"/>
              </a:spcAft>
            </a:pPr>
            <a:r>
              <a:rPr lang="en-AU" sz="1500" dirty="0"/>
              <a:t>F=ma (mathematical)</a:t>
            </a:r>
          </a:p>
          <a:p>
            <a:pPr>
              <a:spcAft>
                <a:spcPts val="600"/>
              </a:spcAft>
            </a:pPr>
            <a:r>
              <a:rPr lang="en-AU" sz="1500" dirty="0"/>
              <a:t>Diagram of the water cycle (conceptual)</a:t>
            </a:r>
          </a:p>
          <a:p>
            <a:pPr>
              <a:spcAft>
                <a:spcPts val="600"/>
              </a:spcAft>
            </a:pPr>
            <a:r>
              <a:rPr lang="en-AU" sz="1500" dirty="0"/>
              <a:t>Life-size human skeleton (physical)</a:t>
            </a:r>
          </a:p>
        </p:txBody>
      </p:sp>
      <p:sp>
        <p:nvSpPr>
          <p:cNvPr id="19" name="Google Shape;77;p15">
            <a:extLst>
              <a:ext uri="{FF2B5EF4-FFF2-40B4-BE49-F238E27FC236}">
                <a16:creationId xmlns:a16="http://schemas.microsoft.com/office/drawing/2014/main" id="{956C9BC9-FEF1-9375-1959-6B05B064642C}"/>
              </a:ext>
            </a:extLst>
          </p:cNvPr>
          <p:cNvSpPr txBox="1"/>
          <p:nvPr/>
        </p:nvSpPr>
        <p:spPr>
          <a:xfrm>
            <a:off x="6357715" y="4445341"/>
            <a:ext cx="4233248" cy="1935342"/>
          </a:xfrm>
          <a:prstGeom prst="rect">
            <a:avLst/>
          </a:prstGeom>
          <a:noFill/>
          <a:ln>
            <a:noFill/>
          </a:ln>
        </p:spPr>
        <p:txBody>
          <a:bodyPr spcFirstLastPara="1" wrap="square" lIns="72000" tIns="72000" rIns="72000" bIns="72000" anchor="t" anchorCtr="0">
            <a:noAutofit/>
          </a:bodyPr>
          <a:lstStyle/>
          <a:p>
            <a:pPr>
              <a:spcAft>
                <a:spcPts val="600"/>
              </a:spcAft>
            </a:pPr>
            <a:r>
              <a:rPr lang="en-US" sz="1500" b="1" dirty="0">
                <a:solidFill>
                  <a:schemeClr val="accent1"/>
                </a:solidFill>
              </a:rPr>
              <a:t>Non-examples</a:t>
            </a:r>
          </a:p>
          <a:p>
            <a:pPr>
              <a:spcAft>
                <a:spcPts val="600"/>
              </a:spcAft>
            </a:pPr>
            <a:r>
              <a:rPr lang="en-AU" sz="1500" dirty="0"/>
              <a:t>Toy versions of an object, for example, a bouncy ball with the Earth’s surface printed on it.</a:t>
            </a:r>
          </a:p>
        </p:txBody>
      </p:sp>
      <p:sp>
        <p:nvSpPr>
          <p:cNvPr id="2" name="Slide Number Placeholder 1">
            <a:extLst>
              <a:ext uri="{FF2B5EF4-FFF2-40B4-BE49-F238E27FC236}">
                <a16:creationId xmlns:a16="http://schemas.microsoft.com/office/drawing/2014/main" id="{7E302229-C3B3-69BD-95AB-EB609D2649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70</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1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94A6-5887-B475-D1DC-6F00DD1507C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191BE-AEFE-4E02-562B-C9A3A07881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
        <p:nvSpPr>
          <p:cNvPr id="6" name="Title 5">
            <a:extLst>
              <a:ext uri="{FF2B5EF4-FFF2-40B4-BE49-F238E27FC236}">
                <a16:creationId xmlns:a16="http://schemas.microsoft.com/office/drawing/2014/main" id="{71C61FD5-1CE9-F94F-3435-F61A61A7B5C2}"/>
              </a:ext>
            </a:extLst>
          </p:cNvPr>
          <p:cNvSpPr>
            <a:spLocks noGrp="1"/>
          </p:cNvSpPr>
          <p:nvPr>
            <p:ph type="title"/>
          </p:nvPr>
        </p:nvSpPr>
        <p:spPr/>
        <p:txBody>
          <a:bodyPr/>
          <a:lstStyle/>
          <a:p>
            <a:r>
              <a:rPr lang="en-GB">
                <a:cs typeface="Arial"/>
              </a:rPr>
              <a:t>2.2 Limitations of scientific models (1 of 3)</a:t>
            </a:r>
            <a:endParaRPr lang="en-AU">
              <a:cs typeface="Arial"/>
            </a:endParaRPr>
          </a:p>
        </p:txBody>
      </p:sp>
      <p:sp>
        <p:nvSpPr>
          <p:cNvPr id="8" name="Text Placeholder 7">
            <a:extLst>
              <a:ext uri="{FF2B5EF4-FFF2-40B4-BE49-F238E27FC236}">
                <a16:creationId xmlns:a16="http://schemas.microsoft.com/office/drawing/2014/main" id="{BEF5860F-7B64-2918-DA86-AAE9C74F0EA3}"/>
              </a:ext>
            </a:extLst>
          </p:cNvPr>
          <p:cNvSpPr>
            <a:spLocks noGrp="1"/>
          </p:cNvSpPr>
          <p:nvPr>
            <p:ph type="body" sz="quarter" idx="18"/>
          </p:nvPr>
        </p:nvSpPr>
        <p:spPr/>
        <p:txBody>
          <a:bodyPr/>
          <a:lstStyle/>
          <a:p>
            <a:r>
              <a:rPr lang="en-AU"/>
              <a:t>Model 1</a:t>
            </a:r>
          </a:p>
        </p:txBody>
      </p:sp>
      <p:pic>
        <p:nvPicPr>
          <p:cNvPr id="3" name="Picture 2" descr="Picture showing planets of the solar system. Size is to scale but distance between each is not.">
            <a:extLst>
              <a:ext uri="{FF2B5EF4-FFF2-40B4-BE49-F238E27FC236}">
                <a16:creationId xmlns:a16="http://schemas.microsoft.com/office/drawing/2014/main" id="{201CA79F-78F2-D6E0-8424-8423A2363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913" y="1474804"/>
            <a:ext cx="8510173" cy="5023196"/>
          </a:xfrm>
          <a:prstGeom prst="rect">
            <a:avLst/>
          </a:prstGeom>
        </p:spPr>
      </p:pic>
      <p:sp>
        <p:nvSpPr>
          <p:cNvPr id="5" name="TextBox 4">
            <a:extLst>
              <a:ext uri="{FF2B5EF4-FFF2-40B4-BE49-F238E27FC236}">
                <a16:creationId xmlns:a16="http://schemas.microsoft.com/office/drawing/2014/main" id="{2722A043-D1D1-275D-6F84-3C2A7E8F1418}"/>
              </a:ext>
            </a:extLst>
          </p:cNvPr>
          <p:cNvSpPr txBox="1"/>
          <p:nvPr/>
        </p:nvSpPr>
        <p:spPr>
          <a:xfrm>
            <a:off x="3872345" y="6563550"/>
            <a:ext cx="6096000" cy="276999"/>
          </a:xfrm>
          <a:prstGeom prst="rect">
            <a:avLst/>
          </a:prstGeom>
          <a:noFill/>
        </p:spPr>
        <p:txBody>
          <a:bodyPr wrap="square">
            <a:spAutoFit/>
          </a:bodyPr>
          <a:lstStyle/>
          <a:p>
            <a:r>
              <a:rPr lang="en-US" sz="1200" b="0" i="0" dirty="0">
                <a:solidFill>
                  <a:srgbClr val="232323"/>
                </a:solidFill>
                <a:effectLst/>
                <a:latin typeface="Arial" panose="020B0604020202020204" pitchFamily="34" charset="0"/>
              </a:rPr>
              <a:t>"</a:t>
            </a:r>
            <a:r>
              <a:rPr lang="en-US" sz="1200" b="0" i="0" dirty="0">
                <a:solidFill>
                  <a:srgbClr val="AD1F85"/>
                </a:solidFill>
                <a:effectLst/>
                <a:latin typeface="Arial" panose="020B0604020202020204" pitchFamily="34" charset="0"/>
                <a:hlinkClick r:id="rId4"/>
              </a:rPr>
              <a:t>File:Planets2013.jpg</a:t>
            </a:r>
            <a:r>
              <a:rPr lang="en-US" sz="1200" b="0" i="0" dirty="0">
                <a:solidFill>
                  <a:srgbClr val="232323"/>
                </a:solidFill>
                <a:effectLst/>
                <a:latin typeface="Arial" panose="020B0604020202020204" pitchFamily="34" charset="0"/>
              </a:rPr>
              <a:t>" by WP is licensed under </a:t>
            </a:r>
            <a:r>
              <a:rPr lang="en-US" sz="1200" b="0" i="0" dirty="0">
                <a:solidFill>
                  <a:srgbClr val="AD1F85"/>
                </a:solidFill>
                <a:effectLst/>
                <a:latin typeface="Arial" panose="020B0604020202020204" pitchFamily="34" charset="0"/>
                <a:hlinkClick r:id="rId5"/>
              </a:rPr>
              <a:t>CC BY-SA 3.0</a:t>
            </a:r>
            <a:r>
              <a:rPr lang="en-US" sz="1200" b="0" i="0" dirty="0">
                <a:solidFill>
                  <a:srgbClr val="232323"/>
                </a:solidFill>
                <a:effectLst/>
                <a:latin typeface="Arial" panose="020B0604020202020204" pitchFamily="34" charset="0"/>
              </a:rPr>
              <a:t>.</a:t>
            </a:r>
            <a:endParaRPr lang="en-AU" sz="1200" dirty="0"/>
          </a:p>
        </p:txBody>
      </p:sp>
    </p:spTree>
    <p:extLst>
      <p:ext uri="{BB962C8B-B14F-4D97-AF65-F5344CB8AC3E}">
        <p14:creationId xmlns:p14="http://schemas.microsoft.com/office/powerpoint/2010/main" val="188213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AFB9-4866-6CE8-D2EC-4899557AFA6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744AA4B-BC69-9DF8-F746-D350FBC61A02}"/>
              </a:ext>
            </a:extLst>
          </p:cNvPr>
          <p:cNvSpPr>
            <a:spLocks noGrp="1"/>
          </p:cNvSpPr>
          <p:nvPr>
            <p:ph type="title"/>
          </p:nvPr>
        </p:nvSpPr>
        <p:spPr/>
        <p:txBody>
          <a:bodyPr/>
          <a:lstStyle/>
          <a:p>
            <a:r>
              <a:rPr lang="en-GB">
                <a:cs typeface="Arial"/>
              </a:rPr>
              <a:t>2.2 Limitations of scientific models (2 of 3)</a:t>
            </a:r>
            <a:endParaRPr lang="en-AU">
              <a:cs typeface="Arial"/>
            </a:endParaRPr>
          </a:p>
        </p:txBody>
      </p:sp>
      <p:sp>
        <p:nvSpPr>
          <p:cNvPr id="3" name="Text Placeholder 2">
            <a:extLst>
              <a:ext uri="{FF2B5EF4-FFF2-40B4-BE49-F238E27FC236}">
                <a16:creationId xmlns:a16="http://schemas.microsoft.com/office/drawing/2014/main" id="{6A4B4E1C-31D8-2366-F308-FE8F8F8F69AE}"/>
              </a:ext>
            </a:extLst>
          </p:cNvPr>
          <p:cNvSpPr>
            <a:spLocks noGrp="1"/>
          </p:cNvSpPr>
          <p:nvPr>
            <p:ph type="body" sz="quarter" idx="18"/>
          </p:nvPr>
        </p:nvSpPr>
        <p:spPr/>
        <p:txBody>
          <a:bodyPr/>
          <a:lstStyle/>
          <a:p>
            <a:r>
              <a:rPr lang="en-AU"/>
              <a:t>Model 2</a:t>
            </a:r>
          </a:p>
        </p:txBody>
      </p:sp>
      <p:sp>
        <p:nvSpPr>
          <p:cNvPr id="2" name="Slide Number Placeholder 1">
            <a:extLst>
              <a:ext uri="{FF2B5EF4-FFF2-40B4-BE49-F238E27FC236}">
                <a16:creationId xmlns:a16="http://schemas.microsoft.com/office/drawing/2014/main" id="{3933E548-D874-FABB-C571-BD907A615D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pic>
        <p:nvPicPr>
          <p:cNvPr id="7" name="Picture 6" descr="An image showing the planets of the solar system. Size and distance are mostly to scale.">
            <a:extLst>
              <a:ext uri="{FF2B5EF4-FFF2-40B4-BE49-F238E27FC236}">
                <a16:creationId xmlns:a16="http://schemas.microsoft.com/office/drawing/2014/main" id="{3AA4831D-7812-F8CA-59B3-B342DE3CF14C}"/>
              </a:ext>
            </a:extLst>
          </p:cNvPr>
          <p:cNvPicPr>
            <a:picLocks noChangeAspect="1"/>
          </p:cNvPicPr>
          <p:nvPr/>
        </p:nvPicPr>
        <p:blipFill>
          <a:blip r:embed="rId3"/>
          <a:stretch>
            <a:fillRect/>
          </a:stretch>
        </p:blipFill>
        <p:spPr>
          <a:xfrm>
            <a:off x="491289" y="1814071"/>
            <a:ext cx="9392709" cy="3567826"/>
          </a:xfrm>
          <a:prstGeom prst="rect">
            <a:avLst/>
          </a:prstGeom>
        </p:spPr>
      </p:pic>
    </p:spTree>
    <p:extLst>
      <p:ext uri="{BB962C8B-B14F-4D97-AF65-F5344CB8AC3E}">
        <p14:creationId xmlns:p14="http://schemas.microsoft.com/office/powerpoint/2010/main" val="416656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D434-3735-3BB4-46A5-7922A1691F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6F0B5C-490E-806C-4205-9EB476ED9A62}"/>
              </a:ext>
            </a:extLst>
          </p:cNvPr>
          <p:cNvSpPr>
            <a:spLocks noGrp="1"/>
          </p:cNvSpPr>
          <p:nvPr>
            <p:ph type="title"/>
          </p:nvPr>
        </p:nvSpPr>
        <p:spPr/>
        <p:txBody>
          <a:bodyPr/>
          <a:lstStyle/>
          <a:p>
            <a:r>
              <a:rPr lang="en-GB">
                <a:cs typeface="Arial"/>
              </a:rPr>
              <a:t>2.2 Limitations of scientific models (3 of 3)</a:t>
            </a:r>
            <a:endParaRPr lang="en-AU">
              <a:cs typeface="Arial"/>
            </a:endParaRPr>
          </a:p>
        </p:txBody>
      </p:sp>
      <p:sp>
        <p:nvSpPr>
          <p:cNvPr id="4" name="Text Placeholder 3">
            <a:extLst>
              <a:ext uri="{FF2B5EF4-FFF2-40B4-BE49-F238E27FC236}">
                <a16:creationId xmlns:a16="http://schemas.microsoft.com/office/drawing/2014/main" id="{FC34D4F2-F4C6-A78B-3A4C-66E406E82A4B}"/>
              </a:ext>
            </a:extLst>
          </p:cNvPr>
          <p:cNvSpPr>
            <a:spLocks noGrp="1"/>
          </p:cNvSpPr>
          <p:nvPr>
            <p:ph type="body" sz="quarter" idx="18"/>
          </p:nvPr>
        </p:nvSpPr>
        <p:spPr/>
        <p:txBody>
          <a:bodyPr/>
          <a:lstStyle/>
          <a:p>
            <a:r>
              <a:rPr lang="en-AU" dirty="0"/>
              <a:t>Model 3</a:t>
            </a:r>
          </a:p>
        </p:txBody>
      </p:sp>
      <p:pic>
        <p:nvPicPr>
          <p:cNvPr id="3" name="Online Media 2" title="LEGO Orrery - Earth, Moon and Sun">
            <a:hlinkClick r:id="" action="ppaction://media"/>
            <a:extLst>
              <a:ext uri="{FF2B5EF4-FFF2-40B4-BE49-F238E27FC236}">
                <a16:creationId xmlns:a16="http://schemas.microsoft.com/office/drawing/2014/main" id="{EBB29D3E-052D-922D-A7BE-E11BA5E521B8}"/>
              </a:ext>
            </a:extLst>
          </p:cNvPr>
          <p:cNvPicPr>
            <a:picLocks noRot="1" noChangeAspect="1"/>
          </p:cNvPicPr>
          <p:nvPr>
            <a:videoFile r:link="rId1"/>
          </p:nvPr>
        </p:nvPicPr>
        <p:blipFill>
          <a:blip r:embed="rId4"/>
          <a:srcRect t="2329" b="1808"/>
          <a:stretch>
            <a:fillRect/>
          </a:stretch>
        </p:blipFill>
        <p:spPr>
          <a:xfrm>
            <a:off x="2502039" y="1712432"/>
            <a:ext cx="6986345" cy="3784017"/>
          </a:xfrm>
          <a:prstGeom prst="rect">
            <a:avLst/>
          </a:prstGeom>
        </p:spPr>
      </p:pic>
      <p:sp>
        <p:nvSpPr>
          <p:cNvPr id="5" name="TextBox 4">
            <a:extLst>
              <a:ext uri="{FF2B5EF4-FFF2-40B4-BE49-F238E27FC236}">
                <a16:creationId xmlns:a16="http://schemas.microsoft.com/office/drawing/2014/main" id="{E9E56357-98CB-102C-93E8-A91D4A5C5F0E}"/>
              </a:ext>
            </a:extLst>
          </p:cNvPr>
          <p:cNvSpPr txBox="1"/>
          <p:nvPr/>
        </p:nvSpPr>
        <p:spPr>
          <a:xfrm>
            <a:off x="3568393" y="5690814"/>
            <a:ext cx="6094476" cy="369332"/>
          </a:xfrm>
          <a:prstGeom prst="rect">
            <a:avLst/>
          </a:prstGeom>
          <a:noFill/>
        </p:spPr>
        <p:txBody>
          <a:bodyPr wrap="square">
            <a:spAutoFit/>
          </a:bodyPr>
          <a:lstStyle/>
          <a:p>
            <a:r>
              <a:rPr lang="en-AU" sz="1800" u="sng" dirty="0">
                <a:solidFill>
                  <a:schemeClr val="accent1"/>
                </a:solidFill>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LEGO Orrery - Earth, Moon and Sun</a:t>
            </a:r>
            <a:r>
              <a:rPr lang="en-AU" sz="1800" u="sng" dirty="0">
                <a:solidFill>
                  <a:schemeClr val="accent1"/>
                </a:solidFill>
                <a:effectLst/>
                <a:latin typeface="Arial" panose="020B0604020202020204" pitchFamily="34" charset="0"/>
                <a:ea typeface="Calibri" panose="020F0502020204030204" pitchFamily="34" charset="0"/>
              </a:rPr>
              <a:t> (4:34)</a:t>
            </a:r>
            <a:endParaRPr lang="en-AU" sz="1800" dirty="0">
              <a:solidFill>
                <a:schemeClr val="accent1"/>
              </a:solidFill>
            </a:endParaRPr>
          </a:p>
        </p:txBody>
      </p:sp>
      <p:sp>
        <p:nvSpPr>
          <p:cNvPr id="2" name="Slide Number Placeholder 1">
            <a:extLst>
              <a:ext uri="{FF2B5EF4-FFF2-40B4-BE49-F238E27FC236}">
                <a16:creationId xmlns:a16="http://schemas.microsoft.com/office/drawing/2014/main" id="{5074EF05-D32C-5EE4-8FAE-3BF406552E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35513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2.3 Analysing models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41238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identify how scientists use models to explain and predict phenomena</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propose possible outcomes or predictions based on the model’s data</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explain how adjusting variables within a model can change its predictions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how to use data to identify trends and patterns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interpret data within a given model to find trends and patterns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outline the advantages of using computer-based models.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6385806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4E937C-4D37-8641-E591-F87690670801}"/>
              </a:ext>
            </a:extLst>
          </p:cNvPr>
          <p:cNvSpPr>
            <a:spLocks noGrp="1"/>
          </p:cNvSpPr>
          <p:nvPr>
            <p:ph type="title"/>
          </p:nvPr>
        </p:nvSpPr>
        <p:spPr/>
        <p:txBody>
          <a:bodyPr/>
          <a:lstStyle/>
          <a:p>
            <a:r>
              <a:rPr lang="en-AU"/>
              <a:t>2.3 Computer simulations for bushfires (1 of 2)</a:t>
            </a:r>
          </a:p>
        </p:txBody>
      </p:sp>
      <p:sp>
        <p:nvSpPr>
          <p:cNvPr id="5" name="Text Placeholder 4">
            <a:extLst>
              <a:ext uri="{FF2B5EF4-FFF2-40B4-BE49-F238E27FC236}">
                <a16:creationId xmlns:a16="http://schemas.microsoft.com/office/drawing/2014/main" id="{7DCF8625-A1A2-3677-4B2E-F5D4ACE1E829}"/>
              </a:ext>
            </a:extLst>
          </p:cNvPr>
          <p:cNvSpPr>
            <a:spLocks noGrp="1"/>
          </p:cNvSpPr>
          <p:nvPr>
            <p:ph type="body" sz="quarter" idx="17"/>
          </p:nvPr>
        </p:nvSpPr>
        <p:spPr/>
        <p:txBody>
          <a:bodyPr/>
          <a:lstStyle/>
          <a:p>
            <a:r>
              <a:rPr lang="en-US" sz="1800" b="1"/>
              <a:t>What is a simulator?</a:t>
            </a:r>
          </a:p>
          <a:p>
            <a:r>
              <a:rPr lang="en-US" sz="1800"/>
              <a:t>A simulator is a computer program that copies (or models) how something happens in the real world. By changing the numbers you put in, you can see how things might turn out differently.</a:t>
            </a:r>
          </a:p>
          <a:p>
            <a:r>
              <a:rPr lang="en-US" sz="1800" b="1"/>
              <a:t>Why do we model bushfires?</a:t>
            </a:r>
          </a:p>
          <a:p>
            <a:pPr marL="342900" indent="-342900">
              <a:buFont typeface="Arial" panose="020B0604020202020204" pitchFamily="34" charset="0"/>
              <a:buChar char="•"/>
            </a:pPr>
            <a:r>
              <a:rPr lang="en-US" sz="1800"/>
              <a:t>Fires move fast and change quickly. Fire‑fighters need to know where a fire might go before it gets there.</a:t>
            </a:r>
          </a:p>
          <a:p>
            <a:pPr marL="342900" indent="-342900">
              <a:buFont typeface="Arial" panose="020B0604020202020204" pitchFamily="34" charset="0"/>
              <a:buChar char="•"/>
            </a:pPr>
            <a:r>
              <a:rPr lang="en-US" sz="1800"/>
              <a:t>Real‑life experiments are not practical. We cannot safely set huge areas alight just to see what will happen.</a:t>
            </a:r>
          </a:p>
          <a:p>
            <a:pPr marL="342900" indent="-342900">
              <a:buFont typeface="Arial" panose="020B0604020202020204" pitchFamily="34" charset="0"/>
              <a:buChar char="•"/>
            </a:pPr>
            <a:r>
              <a:rPr lang="en-US" sz="1800"/>
              <a:t>Models let us test ideas safely. On a computer, we can explore ‘What if the wind shifts?’ or ‘What if the grass is wetter?’ without any risk.</a:t>
            </a:r>
            <a:endParaRPr lang="en-AU" sz="1800"/>
          </a:p>
        </p:txBody>
      </p:sp>
      <p:sp>
        <p:nvSpPr>
          <p:cNvPr id="2" name="Slide Number Placeholder 1">
            <a:extLst>
              <a:ext uri="{FF2B5EF4-FFF2-40B4-BE49-F238E27FC236}">
                <a16:creationId xmlns:a16="http://schemas.microsoft.com/office/drawing/2014/main" id="{EFB01DB5-7AFB-A1CE-EFE3-595F94825A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48610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6C5AC-FB3A-B242-9D3F-3B5F976B28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617CE1-752D-0864-0627-67AAB46C6E2E}"/>
              </a:ext>
            </a:extLst>
          </p:cNvPr>
          <p:cNvSpPr>
            <a:spLocks noGrp="1"/>
          </p:cNvSpPr>
          <p:nvPr>
            <p:ph type="title"/>
          </p:nvPr>
        </p:nvSpPr>
        <p:spPr/>
        <p:txBody>
          <a:bodyPr/>
          <a:lstStyle/>
          <a:p>
            <a:r>
              <a:rPr lang="en-AU" dirty="0"/>
              <a:t>2.3 Computer simulations for bushfires (2 of 2)</a:t>
            </a:r>
          </a:p>
        </p:txBody>
      </p:sp>
      <p:sp>
        <p:nvSpPr>
          <p:cNvPr id="4" name="Text Placeholder 3">
            <a:extLst>
              <a:ext uri="{FF2B5EF4-FFF2-40B4-BE49-F238E27FC236}">
                <a16:creationId xmlns:a16="http://schemas.microsoft.com/office/drawing/2014/main" id="{0A3975C5-B959-3A51-BCF4-DAC078C7A604}"/>
              </a:ext>
            </a:extLst>
          </p:cNvPr>
          <p:cNvSpPr>
            <a:spLocks noGrp="1"/>
          </p:cNvSpPr>
          <p:nvPr>
            <p:ph type="body" sz="quarter" idx="18"/>
          </p:nvPr>
        </p:nvSpPr>
        <p:spPr/>
        <p:txBody>
          <a:bodyPr/>
          <a:lstStyle/>
          <a:p>
            <a:r>
              <a:rPr lang="en-US"/>
              <a:t>How does a bushfire simulator work?</a:t>
            </a:r>
          </a:p>
        </p:txBody>
      </p:sp>
      <p:sp>
        <p:nvSpPr>
          <p:cNvPr id="5" name="Text Placeholder 4">
            <a:extLst>
              <a:ext uri="{FF2B5EF4-FFF2-40B4-BE49-F238E27FC236}">
                <a16:creationId xmlns:a16="http://schemas.microsoft.com/office/drawing/2014/main" id="{55EE55CF-FD90-A164-4AF8-BE0F8B6E8B8C}"/>
              </a:ext>
            </a:extLst>
          </p:cNvPr>
          <p:cNvSpPr>
            <a:spLocks noGrp="1"/>
          </p:cNvSpPr>
          <p:nvPr>
            <p:ph type="body" sz="quarter" idx="17"/>
          </p:nvPr>
        </p:nvSpPr>
        <p:spPr>
          <a:xfrm>
            <a:off x="360000" y="1567086"/>
            <a:ext cx="11484000" cy="3508609"/>
          </a:xfrm>
        </p:spPr>
        <p:txBody>
          <a:bodyPr numCol="2"/>
          <a:lstStyle/>
          <a:p>
            <a:r>
              <a:rPr lang="en-US" sz="1800" b="1" dirty="0"/>
              <a:t>Inputs</a:t>
            </a:r>
            <a:r>
              <a:rPr lang="en-US" sz="1800" dirty="0"/>
              <a:t> (variables)</a:t>
            </a:r>
          </a:p>
          <a:p>
            <a:r>
              <a:rPr lang="en-US" sz="1800" dirty="0"/>
              <a:t>The program starts with key facts, such as:</a:t>
            </a:r>
          </a:p>
          <a:p>
            <a:pPr marL="285750" indent="-285750">
              <a:buFont typeface="Arial" panose="020B0604020202020204" pitchFamily="34" charset="0"/>
              <a:buChar char="•"/>
            </a:pPr>
            <a:r>
              <a:rPr lang="en-US" sz="1800" dirty="0"/>
              <a:t>Wind speed and direction</a:t>
            </a:r>
          </a:p>
          <a:p>
            <a:pPr marL="285750" indent="-285750">
              <a:buFont typeface="Arial" panose="020B0604020202020204" pitchFamily="34" charset="0"/>
              <a:buChar char="•"/>
            </a:pPr>
            <a:r>
              <a:rPr lang="en-US" sz="1800" dirty="0"/>
              <a:t>Temperature and humidity</a:t>
            </a:r>
          </a:p>
          <a:p>
            <a:pPr marL="285750" indent="-285750">
              <a:buFont typeface="Arial" panose="020B0604020202020204" pitchFamily="34" charset="0"/>
              <a:buChar char="•"/>
            </a:pPr>
            <a:r>
              <a:rPr lang="en-US" sz="1800" dirty="0"/>
              <a:t>Type and dryness of the fuel (grass, shrubs, trees)</a:t>
            </a:r>
          </a:p>
          <a:p>
            <a:pPr marL="285750" indent="-285750">
              <a:buFont typeface="Arial" panose="020B0604020202020204" pitchFamily="34" charset="0"/>
              <a:buChar char="•"/>
            </a:pPr>
            <a:r>
              <a:rPr lang="en-US" sz="1800" dirty="0"/>
              <a:t>Slope of the land</a:t>
            </a:r>
          </a:p>
          <a:p>
            <a:r>
              <a:rPr lang="en-US" sz="1800" b="1" dirty="0"/>
              <a:t>Processes</a:t>
            </a:r>
            <a:r>
              <a:rPr lang="en-US" sz="1800" dirty="0"/>
              <a:t> (the model crunches the data)</a:t>
            </a:r>
          </a:p>
          <a:p>
            <a:r>
              <a:rPr lang="en-US" sz="1800" dirty="0"/>
              <a:t>It uses scientific rules about how flames spread, how heat travels, and how weather behaves.</a:t>
            </a:r>
          </a:p>
          <a:p>
            <a:r>
              <a:rPr lang="en-US" sz="1800" b="1" dirty="0"/>
              <a:t>Outputs</a:t>
            </a:r>
            <a:r>
              <a:rPr lang="en-US" sz="1800" dirty="0"/>
              <a:t> (predictions)</a:t>
            </a:r>
          </a:p>
          <a:p>
            <a:r>
              <a:rPr lang="en-US" sz="1800" dirty="0"/>
              <a:t>The simulator </a:t>
            </a:r>
            <a:r>
              <a:rPr lang="en-AU" sz="1800" dirty="0"/>
              <a:t>generates maps and graphs showing where the fire is likely to spread and how quickly</a:t>
            </a:r>
            <a:r>
              <a:rPr lang="en-US" sz="1800" dirty="0"/>
              <a:t>.</a:t>
            </a:r>
          </a:p>
        </p:txBody>
      </p:sp>
      <p:sp>
        <p:nvSpPr>
          <p:cNvPr id="6" name="Rectangle: Rounded Corners 5">
            <a:extLst>
              <a:ext uri="{FF2B5EF4-FFF2-40B4-BE49-F238E27FC236}">
                <a16:creationId xmlns:a16="http://schemas.microsoft.com/office/drawing/2014/main" id="{44FAC7D9-E336-32F9-8A6E-16D3C6E87F3A}"/>
              </a:ext>
            </a:extLst>
          </p:cNvPr>
          <p:cNvSpPr/>
          <p:nvPr/>
        </p:nvSpPr>
        <p:spPr>
          <a:xfrm>
            <a:off x="2805164" y="5095727"/>
            <a:ext cx="6581671" cy="12829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a:t>Because all the inputs are variables, we can easily change one at a time to see its effect.</a:t>
            </a:r>
            <a:endParaRPr lang="en-AU" dirty="0"/>
          </a:p>
        </p:txBody>
      </p:sp>
      <p:sp>
        <p:nvSpPr>
          <p:cNvPr id="2" name="Slide Number Placeholder 1">
            <a:extLst>
              <a:ext uri="{FF2B5EF4-FFF2-40B4-BE49-F238E27FC236}">
                <a16:creationId xmlns:a16="http://schemas.microsoft.com/office/drawing/2014/main" id="{61448CB6-D2F3-2C25-6127-4D164E3603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1599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28100-D584-D79F-1C97-7C23C50BE0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4CC1253-376B-45C8-AC51-B9CC687B44EA}"/>
              </a:ext>
            </a:extLst>
          </p:cNvPr>
          <p:cNvSpPr>
            <a:spLocks noGrp="1"/>
          </p:cNvSpPr>
          <p:nvPr>
            <p:ph type="title"/>
          </p:nvPr>
        </p:nvSpPr>
        <p:spPr/>
        <p:txBody>
          <a:bodyPr/>
          <a:lstStyle/>
          <a:p>
            <a:r>
              <a:rPr lang="en-AU"/>
              <a:t>2.3 Dig deeper - Advanced fire prediction simulators </a:t>
            </a:r>
          </a:p>
        </p:txBody>
      </p:sp>
      <p:sp>
        <p:nvSpPr>
          <p:cNvPr id="7" name="Text Placeholder 6">
            <a:extLst>
              <a:ext uri="{FF2B5EF4-FFF2-40B4-BE49-F238E27FC236}">
                <a16:creationId xmlns:a16="http://schemas.microsoft.com/office/drawing/2014/main" id="{9AF07C8D-3702-7B68-5D80-683F60FCD9A9}"/>
              </a:ext>
            </a:extLst>
          </p:cNvPr>
          <p:cNvSpPr>
            <a:spLocks noGrp="1"/>
          </p:cNvSpPr>
          <p:nvPr>
            <p:ph type="body" sz="quarter" idx="18"/>
          </p:nvPr>
        </p:nvSpPr>
        <p:spPr/>
        <p:txBody>
          <a:bodyPr/>
          <a:lstStyle/>
          <a:p>
            <a:r>
              <a:rPr lang="en-AU" dirty="0">
                <a:hlinkClick r:id="rId3"/>
              </a:rPr>
              <a:t>Spark Operational </a:t>
            </a:r>
            <a:r>
              <a:rPr lang="en-AU" dirty="0"/>
              <a:t>– Australia’s next-generation fire model</a:t>
            </a:r>
          </a:p>
        </p:txBody>
      </p:sp>
      <p:sp>
        <p:nvSpPr>
          <p:cNvPr id="8" name="Content Placeholder 7">
            <a:extLst>
              <a:ext uri="{FF2B5EF4-FFF2-40B4-BE49-F238E27FC236}">
                <a16:creationId xmlns:a16="http://schemas.microsoft.com/office/drawing/2014/main" id="{CEF79CD3-0DCB-E828-FA65-2B312220B2D4}"/>
              </a:ext>
            </a:extLst>
          </p:cNvPr>
          <p:cNvSpPr>
            <a:spLocks noGrp="1"/>
          </p:cNvSpPr>
          <p:nvPr>
            <p:ph sz="quarter" idx="19"/>
          </p:nvPr>
        </p:nvSpPr>
        <p:spPr/>
        <p:txBody>
          <a:bodyPr/>
          <a:lstStyle/>
          <a:p>
            <a:r>
              <a:rPr lang="en-AU" sz="1800" dirty="0"/>
              <a:t>CSIRO and AFAC (Australasian Fire and Emergency Services Authorities Council) have developed an advanced computer simulation for managing bushfires. Benefits:</a:t>
            </a:r>
          </a:p>
          <a:p>
            <a:pPr marL="342900" indent="-342900">
              <a:buFont typeface="Arial" panose="020B0604020202020204" pitchFamily="34" charset="0"/>
              <a:buChar char="•"/>
            </a:pPr>
            <a:r>
              <a:rPr lang="en-AU" sz="1800" dirty="0"/>
              <a:t>It can be easily updated as new evidence or improved models are developed.</a:t>
            </a:r>
          </a:p>
          <a:p>
            <a:pPr marL="342900" indent="-342900">
              <a:buFont typeface="Arial" panose="020B0604020202020204" pitchFamily="34" charset="0"/>
              <a:buChar char="•"/>
            </a:pPr>
            <a:r>
              <a:rPr lang="en-AU" sz="1800" dirty="0"/>
              <a:t>Fire agencies can plug it directly into their systems to generate predictions in real time.</a:t>
            </a:r>
          </a:p>
          <a:p>
            <a:pPr marL="342900" indent="-342900">
              <a:buFont typeface="Arial" panose="020B0604020202020204" pitchFamily="34" charset="0"/>
              <a:buChar char="•"/>
            </a:pPr>
            <a:r>
              <a:rPr lang="en-AU" sz="1800" dirty="0"/>
              <a:t>It is scalable and can model a small park fire or a huge state-wide blaze.</a:t>
            </a:r>
          </a:p>
        </p:txBody>
      </p:sp>
      <p:pic>
        <p:nvPicPr>
          <p:cNvPr id="1028" name="Picture 4">
            <a:extLst>
              <a:ext uri="{FF2B5EF4-FFF2-40B4-BE49-F238E27FC236}">
                <a16:creationId xmlns:a16="http://schemas.microsoft.com/office/drawing/2014/main" id="{137E6129-2207-136A-A068-D903915299AF}"/>
              </a:ext>
              <a:ext uri="{C183D7F6-B498-43B3-948B-1728B52AA6E4}">
                <adec:decorative xmlns:adec="http://schemas.microsoft.com/office/drawing/2017/decorative" val="1"/>
              </a:ext>
            </a:extLst>
          </p:cNvPr>
          <p:cNvPicPr>
            <a:picLocks noGrp="1" noChangeAspect="1" noChangeArrowheads="1"/>
          </p:cNvPicPr>
          <p:nvPr>
            <p:ph type="pic" sz="quarter" idx="20"/>
          </p:nvPr>
        </p:nvPicPr>
        <p:blipFill rotWithShape="1">
          <a:blip r:embed="rId4">
            <a:extLst>
              <a:ext uri="{28A0092B-C50C-407E-A947-70E740481C1C}">
                <a14:useLocalDpi xmlns:a14="http://schemas.microsoft.com/office/drawing/2010/main" val="0"/>
              </a:ext>
            </a:extLst>
          </a:blip>
          <a:srcRect/>
          <a:stretch/>
        </p:blipFill>
        <p:spPr bwMode="auto">
          <a:xfrm>
            <a:off x="6929520" y="1595491"/>
            <a:ext cx="4194480" cy="3667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B46496-9E36-35AB-670F-5A09D540C10B}"/>
              </a:ext>
            </a:extLst>
          </p:cNvPr>
          <p:cNvSpPr txBox="1"/>
          <p:nvPr/>
        </p:nvSpPr>
        <p:spPr>
          <a:xfrm>
            <a:off x="7215126" y="4647368"/>
            <a:ext cx="4194480" cy="338554"/>
          </a:xfrm>
          <a:prstGeom prst="rect">
            <a:avLst/>
          </a:prstGeom>
          <a:noFill/>
        </p:spPr>
        <p:txBody>
          <a:bodyPr wrap="square">
            <a:spAutoFit/>
          </a:bodyPr>
          <a:lstStyle/>
          <a:p>
            <a:r>
              <a:rPr lang="en-AU" sz="1600" dirty="0">
                <a:hlinkClick r:id="rId3"/>
              </a:rPr>
              <a:t>Spark</a:t>
            </a:r>
            <a:r>
              <a:rPr lang="en-AU" sz="1600" dirty="0"/>
              <a:t> by CSIRO</a:t>
            </a:r>
          </a:p>
        </p:txBody>
      </p:sp>
      <p:sp>
        <p:nvSpPr>
          <p:cNvPr id="4" name="TextBox 3">
            <a:extLst>
              <a:ext uri="{FF2B5EF4-FFF2-40B4-BE49-F238E27FC236}">
                <a16:creationId xmlns:a16="http://schemas.microsoft.com/office/drawing/2014/main" id="{889A6D07-A293-C1D2-F411-CB6DB0BC0009}"/>
              </a:ext>
            </a:extLst>
          </p:cNvPr>
          <p:cNvSpPr txBox="1"/>
          <p:nvPr/>
        </p:nvSpPr>
        <p:spPr>
          <a:xfrm>
            <a:off x="6793095" y="5295530"/>
            <a:ext cx="4467331" cy="1088311"/>
          </a:xfrm>
          <a:prstGeom prst="rect">
            <a:avLst/>
          </a:prstGeom>
          <a:noFill/>
        </p:spPr>
        <p:txBody>
          <a:bodyPr wrap="square">
            <a:spAutoFit/>
          </a:bodyPr>
          <a:lstStyle/>
          <a:p>
            <a:pPr>
              <a:lnSpc>
                <a:spcPct val="150000"/>
              </a:lnSpc>
              <a:spcBef>
                <a:spcPts val="1200"/>
              </a:spcBef>
              <a:spcAft>
                <a:spcPts val="600"/>
              </a:spcAft>
            </a:pPr>
            <a:r>
              <a:rPr lang="en-AU" sz="1500" dirty="0">
                <a:solidFill>
                  <a:srgbClr val="000000"/>
                </a:solidFill>
                <a:effectLst/>
                <a:latin typeface="Arial" panose="020B0604020202020204" pitchFamily="34" charset="0"/>
                <a:ea typeface="Calibri" panose="020F0502020204030204" pitchFamily="34" charset="0"/>
              </a:rPr>
              <a:t>Optional: Research and present information on the additional factors affecting bushfire behaviour that can be modelled using this tool. </a:t>
            </a:r>
            <a:endParaRPr lang="en-AU" sz="15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3999C01A-E084-B2C2-FDBC-C19A3A892F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274611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2.4 Applications of models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45810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to explain how data is used by scientists to model scientific phenomena</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identify the data and observations that inform the development of a model</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outline how scientists refine models over time to form theories</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recognise the strengths and limitations of a scientific model when proposing or testing solutions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how use data to identify patterns and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identify a pattern and/or relationship described in a scientific model.</a:t>
                      </a:r>
                      <a:endParaRPr lang="en-AU" sz="2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3414895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00B91-D926-756C-2774-15F8A876F3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CFEFD0-4E55-8215-7A9E-96678D023309}"/>
              </a:ext>
            </a:extLst>
          </p:cNvPr>
          <p:cNvSpPr>
            <a:spLocks noGrp="1"/>
          </p:cNvSpPr>
          <p:nvPr>
            <p:ph type="title"/>
          </p:nvPr>
        </p:nvSpPr>
        <p:spPr>
          <a:xfrm>
            <a:off x="360000" y="360000"/>
            <a:ext cx="11483998" cy="545601"/>
          </a:xfrm>
        </p:spPr>
        <p:txBody>
          <a:bodyPr/>
          <a:lstStyle/>
          <a:p>
            <a:r>
              <a:rPr lang="en-GB">
                <a:cs typeface="Arial"/>
              </a:rPr>
              <a:t>2.4 Observations, models and theories (1 of 8)</a:t>
            </a:r>
            <a:endParaRPr lang="en-AU">
              <a:cs typeface="Arial"/>
            </a:endParaRPr>
          </a:p>
        </p:txBody>
      </p:sp>
      <p:pic>
        <p:nvPicPr>
          <p:cNvPr id="7" name="Picture 6" descr="Boy standing in a field staring at the night sky.">
            <a:extLst>
              <a:ext uri="{FF2B5EF4-FFF2-40B4-BE49-F238E27FC236}">
                <a16:creationId xmlns:a16="http://schemas.microsoft.com/office/drawing/2014/main" id="{764F2AC3-F59B-62DF-032B-FC3F54C52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60" y="1343690"/>
            <a:ext cx="6933111" cy="4734221"/>
          </a:xfrm>
          <a:prstGeom prst="rect">
            <a:avLst/>
          </a:prstGeom>
        </p:spPr>
      </p:pic>
      <p:sp>
        <p:nvSpPr>
          <p:cNvPr id="5" name="TextBox 4">
            <a:extLst>
              <a:ext uri="{FF2B5EF4-FFF2-40B4-BE49-F238E27FC236}">
                <a16:creationId xmlns:a16="http://schemas.microsoft.com/office/drawing/2014/main" id="{38CBE246-8CD7-6946-54F6-EE844E7E664B}"/>
              </a:ext>
            </a:extLst>
          </p:cNvPr>
          <p:cNvSpPr txBox="1"/>
          <p:nvPr/>
        </p:nvSpPr>
        <p:spPr>
          <a:xfrm>
            <a:off x="2070352" y="6275380"/>
            <a:ext cx="9053648" cy="274370"/>
          </a:xfrm>
          <a:prstGeom prst="rect">
            <a:avLst/>
          </a:prstGeom>
          <a:noFill/>
        </p:spPr>
        <p:txBody>
          <a:bodyPr wrap="square">
            <a:spAutoFit/>
          </a:bodyPr>
          <a:lstStyle/>
          <a:p>
            <a:pPr>
              <a:lnSpc>
                <a:spcPct val="150000"/>
              </a:lnSpc>
              <a:spcBef>
                <a:spcPts val="1200"/>
              </a:spcBef>
              <a:buNone/>
            </a:pPr>
            <a:r>
              <a:rPr lang="en-GB" sz="900" dirty="0">
                <a:effectLst/>
                <a:latin typeface="Arial" panose="020B0604020202020204" pitchFamily="34" charset="0"/>
                <a:ea typeface="Calibri" panose="020F0502020204030204" pitchFamily="34" charset="0"/>
              </a:rPr>
              <a:t>This work has been generated using artificial intelligence. Any copyright subsisting in this work is owned by © State of New South Wales (Department of Education) 2025.</a:t>
            </a:r>
            <a:endParaRPr lang="en-AU" sz="9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AAB3DB30-C28C-0299-0F3B-3B372FC5B3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389575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1995-6DAD-BEAE-86D9-A34EB31AC4F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E4D02B7-3FD1-526D-A360-8E6C3ED02540}"/>
              </a:ext>
            </a:extLst>
          </p:cNvPr>
          <p:cNvSpPr>
            <a:spLocks noGrp="1"/>
          </p:cNvSpPr>
          <p:nvPr>
            <p:ph type="title"/>
          </p:nvPr>
        </p:nvSpPr>
        <p:spPr>
          <a:xfrm>
            <a:off x="359999" y="360000"/>
            <a:ext cx="11483999" cy="545601"/>
          </a:xfrm>
        </p:spPr>
        <p:txBody>
          <a:bodyPr/>
          <a:lstStyle/>
          <a:p>
            <a:r>
              <a:rPr lang="en-GB"/>
              <a:t>1.1 Testable questions</a:t>
            </a:r>
            <a:endParaRPr lang="en-AU"/>
          </a:p>
        </p:txBody>
      </p:sp>
      <p:sp>
        <p:nvSpPr>
          <p:cNvPr id="12" name="TextBox 11">
            <a:extLst>
              <a:ext uri="{FF2B5EF4-FFF2-40B4-BE49-F238E27FC236}">
                <a16:creationId xmlns:a16="http://schemas.microsoft.com/office/drawing/2014/main" id="{E857C444-1C77-FDAC-8502-580CE1809584}"/>
              </a:ext>
            </a:extLst>
          </p:cNvPr>
          <p:cNvSpPr txBox="1"/>
          <p:nvPr/>
        </p:nvSpPr>
        <p:spPr>
          <a:xfrm>
            <a:off x="2733153" y="2177459"/>
            <a:ext cx="7244862" cy="3288844"/>
          </a:xfrm>
          <a:prstGeom prst="rect">
            <a:avLst/>
          </a:prstGeom>
          <a:noFill/>
        </p:spPr>
        <p:txBody>
          <a:bodyPr wrap="square" lIns="0" tIns="0" rIns="0" bIns="0" rtlCol="0">
            <a:noAutofit/>
          </a:bodyPr>
          <a:lstStyle/>
          <a:p>
            <a:pPr marL="514350" indent="-514350" algn="l">
              <a:lnSpc>
                <a:spcPct val="150000"/>
              </a:lnSpc>
              <a:spcAft>
                <a:spcPts val="2000"/>
              </a:spcAft>
              <a:buFont typeface="+mj-lt"/>
              <a:buAutoNum type="arabicPeriod"/>
            </a:pPr>
            <a:r>
              <a:rPr lang="en-GB" sz="3200" dirty="0"/>
              <a:t>Are dogs better than cats?</a:t>
            </a:r>
          </a:p>
          <a:p>
            <a:pPr marL="514350" indent="-514350">
              <a:lnSpc>
                <a:spcPct val="150000"/>
              </a:lnSpc>
              <a:spcAft>
                <a:spcPts val="2000"/>
              </a:spcAft>
              <a:buFont typeface="+mj-lt"/>
              <a:buAutoNum type="arabicPeriod"/>
            </a:pPr>
            <a:r>
              <a:rPr lang="en-AU" sz="3200" dirty="0">
                <a:latin typeface="Arial" panose="020B0604020202020204" pitchFamily="34" charset="0"/>
                <a:ea typeface="Calibri" panose="020F0502020204030204" pitchFamily="34" charset="0"/>
              </a:rPr>
              <a:t>How does the addition of salt affect the boiling point of water? </a:t>
            </a:r>
            <a:endParaRPr lang="en-AU" sz="3200" dirty="0"/>
          </a:p>
        </p:txBody>
      </p:sp>
      <p:sp>
        <p:nvSpPr>
          <p:cNvPr id="3" name="Slide Number Placeholder 2">
            <a:extLst>
              <a:ext uri="{FF2B5EF4-FFF2-40B4-BE49-F238E27FC236}">
                <a16:creationId xmlns:a16="http://schemas.microsoft.com/office/drawing/2014/main" id="{FFDD172B-4BBD-2247-C9E6-18F2F4B4B9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1740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CC67-886E-EA1E-29C5-DE909D74AA3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C2DB0C7-14A4-48C0-58E4-5C305A7D0332}"/>
              </a:ext>
            </a:extLst>
          </p:cNvPr>
          <p:cNvSpPr>
            <a:spLocks noGrp="1"/>
          </p:cNvSpPr>
          <p:nvPr>
            <p:ph type="title"/>
          </p:nvPr>
        </p:nvSpPr>
        <p:spPr>
          <a:xfrm>
            <a:off x="360000" y="360000"/>
            <a:ext cx="11483998" cy="545601"/>
          </a:xfrm>
        </p:spPr>
        <p:txBody>
          <a:bodyPr/>
          <a:lstStyle/>
          <a:p>
            <a:r>
              <a:rPr lang="en-US">
                <a:cs typeface="Arial"/>
              </a:rPr>
              <a:t>2.4 Observations, models and theories </a:t>
            </a:r>
            <a:r>
              <a:rPr lang="en-GB">
                <a:cs typeface="Arial"/>
              </a:rPr>
              <a:t>(2 of 8)</a:t>
            </a:r>
            <a:endParaRPr lang="en-AU">
              <a:cs typeface="Arial"/>
            </a:endParaRPr>
          </a:p>
        </p:txBody>
      </p:sp>
      <p:pic>
        <p:nvPicPr>
          <p:cNvPr id="8" name="Picture 7" descr="Sun and moon orbiting the Earth ringed by a sphere of stars.">
            <a:extLst>
              <a:ext uri="{FF2B5EF4-FFF2-40B4-BE49-F238E27FC236}">
                <a16:creationId xmlns:a16="http://schemas.microsoft.com/office/drawing/2014/main" id="{477CD31D-0439-151E-4689-EA340D929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022" y="1287020"/>
            <a:ext cx="5229955" cy="5134692"/>
          </a:xfrm>
          <a:prstGeom prst="rect">
            <a:avLst/>
          </a:prstGeom>
        </p:spPr>
      </p:pic>
      <p:sp>
        <p:nvSpPr>
          <p:cNvPr id="9" name="TextBox 8">
            <a:extLst>
              <a:ext uri="{FF2B5EF4-FFF2-40B4-BE49-F238E27FC236}">
                <a16:creationId xmlns:a16="http://schemas.microsoft.com/office/drawing/2014/main" id="{9134AC0E-4770-CB1B-E9EA-095A5EF88798}"/>
              </a:ext>
              <a:ext uri="{C183D7F6-B498-43B3-948B-1728B52AA6E4}">
                <adec:decorative xmlns:adec="http://schemas.microsoft.com/office/drawing/2017/decorative" val="1"/>
              </a:ext>
            </a:extLst>
          </p:cNvPr>
          <p:cNvSpPr txBox="1"/>
          <p:nvPr/>
        </p:nvSpPr>
        <p:spPr>
          <a:xfrm>
            <a:off x="7285133" y="2730833"/>
            <a:ext cx="1425844" cy="545601"/>
          </a:xfrm>
          <a:prstGeom prst="rect">
            <a:avLst/>
          </a:prstGeom>
          <a:noFill/>
        </p:spPr>
        <p:txBody>
          <a:bodyPr wrap="square" lIns="0" tIns="0" rIns="0" bIns="0" rtlCol="0">
            <a:noAutofit/>
          </a:bodyPr>
          <a:lstStyle/>
          <a:p>
            <a:pPr algn="l"/>
            <a:r>
              <a:rPr lang="en-GB" sz="1800"/>
              <a:t>Sun</a:t>
            </a:r>
            <a:endParaRPr lang="en-AU" sz="1800"/>
          </a:p>
        </p:txBody>
      </p:sp>
      <p:sp>
        <p:nvSpPr>
          <p:cNvPr id="10" name="TextBox 9">
            <a:extLst>
              <a:ext uri="{FF2B5EF4-FFF2-40B4-BE49-F238E27FC236}">
                <a16:creationId xmlns:a16="http://schemas.microsoft.com/office/drawing/2014/main" id="{01CB1B35-9787-8A02-03E0-AF0DF708D6CA}"/>
              </a:ext>
              <a:ext uri="{C183D7F6-B498-43B3-948B-1728B52AA6E4}">
                <adec:decorative xmlns:adec="http://schemas.microsoft.com/office/drawing/2017/decorative" val="1"/>
              </a:ext>
            </a:extLst>
          </p:cNvPr>
          <p:cNvSpPr txBox="1"/>
          <p:nvPr/>
        </p:nvSpPr>
        <p:spPr>
          <a:xfrm>
            <a:off x="8539566" y="2388983"/>
            <a:ext cx="1425844" cy="545601"/>
          </a:xfrm>
          <a:prstGeom prst="rect">
            <a:avLst/>
          </a:prstGeom>
          <a:noFill/>
        </p:spPr>
        <p:txBody>
          <a:bodyPr wrap="square" lIns="0" tIns="0" rIns="0" bIns="0" rtlCol="0">
            <a:noAutofit/>
          </a:bodyPr>
          <a:lstStyle/>
          <a:p>
            <a:pPr algn="l"/>
            <a:r>
              <a:rPr lang="en-GB" sz="1800"/>
              <a:t>Fixed sphere of stars</a:t>
            </a:r>
            <a:endParaRPr lang="en-AU" sz="1800"/>
          </a:p>
        </p:txBody>
      </p:sp>
      <p:sp>
        <p:nvSpPr>
          <p:cNvPr id="12" name="TextBox 11">
            <a:extLst>
              <a:ext uri="{FF2B5EF4-FFF2-40B4-BE49-F238E27FC236}">
                <a16:creationId xmlns:a16="http://schemas.microsoft.com/office/drawing/2014/main" id="{61265CC0-38B5-1CA6-E00C-054FE1F895E3}"/>
              </a:ext>
              <a:ext uri="{C183D7F6-B498-43B3-948B-1728B52AA6E4}">
                <adec:decorative xmlns:adec="http://schemas.microsoft.com/office/drawing/2017/decorative" val="1"/>
              </a:ext>
            </a:extLst>
          </p:cNvPr>
          <p:cNvSpPr txBox="1"/>
          <p:nvPr/>
        </p:nvSpPr>
        <p:spPr>
          <a:xfrm>
            <a:off x="5189349" y="2883399"/>
            <a:ext cx="1425844" cy="545601"/>
          </a:xfrm>
          <a:prstGeom prst="rect">
            <a:avLst/>
          </a:prstGeom>
          <a:noFill/>
        </p:spPr>
        <p:txBody>
          <a:bodyPr wrap="square" lIns="0" tIns="0" rIns="0" bIns="0" rtlCol="0">
            <a:noAutofit/>
          </a:bodyPr>
          <a:lstStyle/>
          <a:p>
            <a:pPr algn="l"/>
            <a:r>
              <a:rPr lang="en-GB" sz="1800"/>
              <a:t>Moon</a:t>
            </a:r>
            <a:endParaRPr lang="en-AU" sz="1800"/>
          </a:p>
        </p:txBody>
      </p:sp>
      <p:sp>
        <p:nvSpPr>
          <p:cNvPr id="2" name="Slide Number Placeholder 1">
            <a:extLst>
              <a:ext uri="{FF2B5EF4-FFF2-40B4-BE49-F238E27FC236}">
                <a16:creationId xmlns:a16="http://schemas.microsoft.com/office/drawing/2014/main" id="{A9FF4FB0-F801-BD81-C59D-DF6384A164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342966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5B242-7C5F-CA3F-2FF3-22D44FD8A62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ABB62CE-64F8-227F-494C-7144C0E83277}"/>
              </a:ext>
            </a:extLst>
          </p:cNvPr>
          <p:cNvSpPr>
            <a:spLocks noGrp="1"/>
          </p:cNvSpPr>
          <p:nvPr>
            <p:ph type="title"/>
          </p:nvPr>
        </p:nvSpPr>
        <p:spPr>
          <a:xfrm>
            <a:off x="360000" y="360000"/>
            <a:ext cx="11483998" cy="545601"/>
          </a:xfrm>
        </p:spPr>
        <p:txBody>
          <a:bodyPr/>
          <a:lstStyle/>
          <a:p>
            <a:r>
              <a:rPr lang="en-US">
                <a:cs typeface="Arial"/>
              </a:rPr>
              <a:t>2.4 Observations, models and theories </a:t>
            </a:r>
            <a:r>
              <a:rPr lang="en-GB">
                <a:cs typeface="Arial"/>
              </a:rPr>
              <a:t>(3 of 8)</a:t>
            </a:r>
            <a:endParaRPr lang="en-AU">
              <a:cs typeface="Arial"/>
            </a:endParaRPr>
          </a:p>
        </p:txBody>
      </p:sp>
      <p:pic>
        <p:nvPicPr>
          <p:cNvPr id="8" name="Picture 7" descr="Sun, planet and moon orbiting the Earth ringed by a sphere of stars.">
            <a:extLst>
              <a:ext uri="{FF2B5EF4-FFF2-40B4-BE49-F238E27FC236}">
                <a16:creationId xmlns:a16="http://schemas.microsoft.com/office/drawing/2014/main" id="{670CCE61-9CA5-934C-C510-B87D329D1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259" y="905601"/>
            <a:ext cx="5562865" cy="5438456"/>
          </a:xfrm>
          <a:prstGeom prst="rect">
            <a:avLst/>
          </a:prstGeom>
        </p:spPr>
      </p:pic>
      <p:sp>
        <p:nvSpPr>
          <p:cNvPr id="13" name="TextBox 12">
            <a:extLst>
              <a:ext uri="{FF2B5EF4-FFF2-40B4-BE49-F238E27FC236}">
                <a16:creationId xmlns:a16="http://schemas.microsoft.com/office/drawing/2014/main" id="{843B7B40-3B0A-351C-7029-284DCB2EFD85}"/>
              </a:ext>
              <a:ext uri="{C183D7F6-B498-43B3-948B-1728B52AA6E4}">
                <adec:decorative xmlns:adec="http://schemas.microsoft.com/office/drawing/2017/decorative" val="1"/>
              </a:ext>
            </a:extLst>
          </p:cNvPr>
          <p:cNvSpPr txBox="1"/>
          <p:nvPr/>
        </p:nvSpPr>
        <p:spPr>
          <a:xfrm>
            <a:off x="4949994" y="2730833"/>
            <a:ext cx="1425844" cy="545601"/>
          </a:xfrm>
          <a:prstGeom prst="rect">
            <a:avLst/>
          </a:prstGeom>
          <a:noFill/>
        </p:spPr>
        <p:txBody>
          <a:bodyPr wrap="square" lIns="0" tIns="0" rIns="0" bIns="0" rtlCol="0">
            <a:noAutofit/>
          </a:bodyPr>
          <a:lstStyle/>
          <a:p>
            <a:pPr algn="l"/>
            <a:r>
              <a:rPr lang="en-GB" sz="1800"/>
              <a:t>Moon</a:t>
            </a:r>
            <a:endParaRPr lang="en-AU" sz="1800"/>
          </a:p>
        </p:txBody>
      </p:sp>
      <p:sp>
        <p:nvSpPr>
          <p:cNvPr id="12" name="TextBox 11">
            <a:extLst>
              <a:ext uri="{FF2B5EF4-FFF2-40B4-BE49-F238E27FC236}">
                <a16:creationId xmlns:a16="http://schemas.microsoft.com/office/drawing/2014/main" id="{78DB1413-1CE9-E699-D2BC-84E7E7808E8C}"/>
              </a:ext>
              <a:ext uri="{C183D7F6-B498-43B3-948B-1728B52AA6E4}">
                <adec:decorative xmlns:adec="http://schemas.microsoft.com/office/drawing/2017/decorative" val="1"/>
              </a:ext>
            </a:extLst>
          </p:cNvPr>
          <p:cNvSpPr txBox="1"/>
          <p:nvPr/>
        </p:nvSpPr>
        <p:spPr>
          <a:xfrm>
            <a:off x="7040045" y="2572476"/>
            <a:ext cx="1425844" cy="545601"/>
          </a:xfrm>
          <a:prstGeom prst="rect">
            <a:avLst/>
          </a:prstGeom>
          <a:noFill/>
        </p:spPr>
        <p:txBody>
          <a:bodyPr wrap="square" lIns="0" tIns="0" rIns="0" bIns="0" rtlCol="0">
            <a:noAutofit/>
          </a:bodyPr>
          <a:lstStyle/>
          <a:p>
            <a:pPr algn="l"/>
            <a:r>
              <a:rPr lang="en-GB" sz="1800"/>
              <a:t>Sun</a:t>
            </a:r>
            <a:endParaRPr lang="en-AU" sz="1800"/>
          </a:p>
        </p:txBody>
      </p:sp>
      <p:sp>
        <p:nvSpPr>
          <p:cNvPr id="9" name="TextBox 8">
            <a:extLst>
              <a:ext uri="{FF2B5EF4-FFF2-40B4-BE49-F238E27FC236}">
                <a16:creationId xmlns:a16="http://schemas.microsoft.com/office/drawing/2014/main" id="{4A3A87E4-3D52-FC8F-E970-D64DDD3DA474}"/>
              </a:ext>
              <a:ext uri="{C183D7F6-B498-43B3-948B-1728B52AA6E4}">
                <adec:decorative xmlns:adec="http://schemas.microsoft.com/office/drawing/2017/decorative" val="1"/>
              </a:ext>
            </a:extLst>
          </p:cNvPr>
          <p:cNvSpPr txBox="1"/>
          <p:nvPr/>
        </p:nvSpPr>
        <p:spPr>
          <a:xfrm>
            <a:off x="7752967" y="4242686"/>
            <a:ext cx="1425844" cy="545601"/>
          </a:xfrm>
          <a:prstGeom prst="rect">
            <a:avLst/>
          </a:prstGeom>
          <a:noFill/>
        </p:spPr>
        <p:txBody>
          <a:bodyPr wrap="square" lIns="0" tIns="0" rIns="0" bIns="0" rtlCol="0">
            <a:noAutofit/>
          </a:bodyPr>
          <a:lstStyle/>
          <a:p>
            <a:pPr algn="l"/>
            <a:r>
              <a:rPr lang="en-GB" sz="1800"/>
              <a:t>Planet</a:t>
            </a:r>
            <a:endParaRPr lang="en-AU" sz="1800"/>
          </a:p>
        </p:txBody>
      </p:sp>
      <p:sp>
        <p:nvSpPr>
          <p:cNvPr id="14" name="TextBox 13">
            <a:extLst>
              <a:ext uri="{FF2B5EF4-FFF2-40B4-BE49-F238E27FC236}">
                <a16:creationId xmlns:a16="http://schemas.microsoft.com/office/drawing/2014/main" id="{A255534D-07C6-30A8-4AEE-3E207ED63A52}"/>
              </a:ext>
              <a:ext uri="{C183D7F6-B498-43B3-948B-1728B52AA6E4}">
                <adec:decorative xmlns:adec="http://schemas.microsoft.com/office/drawing/2017/decorative" val="1"/>
              </a:ext>
            </a:extLst>
          </p:cNvPr>
          <p:cNvSpPr txBox="1"/>
          <p:nvPr/>
        </p:nvSpPr>
        <p:spPr>
          <a:xfrm>
            <a:off x="8121795" y="1737371"/>
            <a:ext cx="1425844" cy="545601"/>
          </a:xfrm>
          <a:prstGeom prst="rect">
            <a:avLst/>
          </a:prstGeom>
          <a:noFill/>
        </p:spPr>
        <p:txBody>
          <a:bodyPr wrap="square" lIns="0" tIns="0" rIns="0" bIns="0" rtlCol="0">
            <a:noAutofit/>
          </a:bodyPr>
          <a:lstStyle/>
          <a:p>
            <a:pPr algn="l"/>
            <a:r>
              <a:rPr lang="en-GB" sz="1800"/>
              <a:t>Fixed sphere of stars </a:t>
            </a:r>
            <a:endParaRPr lang="en-AU" sz="1800"/>
          </a:p>
        </p:txBody>
      </p:sp>
      <p:sp>
        <p:nvSpPr>
          <p:cNvPr id="2" name="Slide Number Placeholder 1">
            <a:extLst>
              <a:ext uri="{FF2B5EF4-FFF2-40B4-BE49-F238E27FC236}">
                <a16:creationId xmlns:a16="http://schemas.microsoft.com/office/drawing/2014/main" id="{3E9EC632-FE3C-E609-AA02-129A4B0EF8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12695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8AFCB-9A93-0AA0-E1C1-65CEF810926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17F45B3E-7215-5144-03D9-9D0D091D7ED1}"/>
              </a:ext>
            </a:extLst>
          </p:cNvPr>
          <p:cNvSpPr txBox="1">
            <a:spLocks noGrp="1"/>
          </p:cNvSpPr>
          <p:nvPr>
            <p:ph type="title" idx="4294967295"/>
          </p:nvPr>
        </p:nvSpPr>
        <p:spPr>
          <a:xfrm>
            <a:off x="275094" y="82643"/>
            <a:ext cx="992245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2664"/>
                </a:solidFill>
                <a:effectLst/>
                <a:uLnTx/>
                <a:uFillTx/>
                <a:latin typeface="Arial" panose="020B0604020202020204"/>
                <a:ea typeface="+mj-ea"/>
                <a:cs typeface="Arial"/>
              </a:rPr>
              <a:t> </a:t>
            </a:r>
            <a:r>
              <a:rPr kumimoji="0" lang="en-US" sz="3600" b="0" i="0" u="none" strike="noStrike" kern="1200" cap="none" spc="0" normalizeH="0" baseline="0" noProof="0">
                <a:ln>
                  <a:noFill/>
                </a:ln>
                <a:solidFill>
                  <a:srgbClr val="002664"/>
                </a:solidFill>
                <a:effectLst/>
                <a:uLnTx/>
                <a:uFillTx/>
                <a:latin typeface="Arial" panose="020B0604020202020204"/>
                <a:ea typeface="+mj-ea"/>
                <a:cs typeface="Arial"/>
              </a:rPr>
              <a:t>2.4 Observations, models and theories  </a:t>
            </a:r>
            <a:r>
              <a:rPr kumimoji="0" lang="en-GB" sz="3600" b="0" i="0" u="none" strike="noStrike" kern="1200" cap="none" spc="0" normalizeH="0" baseline="0" noProof="0">
                <a:ln>
                  <a:noFill/>
                </a:ln>
                <a:solidFill>
                  <a:srgbClr val="002664"/>
                </a:solidFill>
                <a:effectLst/>
                <a:uLnTx/>
                <a:uFillTx/>
                <a:latin typeface="Arial" panose="020B0604020202020204"/>
                <a:ea typeface="+mj-ea"/>
                <a:cs typeface="Arial"/>
              </a:rPr>
              <a:t>(4 of 8)</a:t>
            </a:r>
            <a:endParaRPr kumimoji="0" lang="en-AU" sz="2400" b="0" i="0" u="none" strike="noStrike" kern="1200" cap="none" spc="0" normalizeH="0" baseline="0" noProof="0">
              <a:ln>
                <a:noFill/>
              </a:ln>
              <a:solidFill>
                <a:schemeClr val="tx1"/>
              </a:solidFill>
              <a:effectLst/>
              <a:uLnTx/>
              <a:uFillTx/>
              <a:latin typeface="+mn-lt"/>
              <a:ea typeface="+mn-ea"/>
              <a:cs typeface="+mn-cs"/>
            </a:endParaRPr>
          </a:p>
        </p:txBody>
      </p:sp>
      <p:pic>
        <p:nvPicPr>
          <p:cNvPr id="10" name="Picture 9" descr="Sun, moon and 6  planets orbiting the Earth, ringed by a sphere of stars.">
            <a:extLst>
              <a:ext uri="{FF2B5EF4-FFF2-40B4-BE49-F238E27FC236}">
                <a16:creationId xmlns:a16="http://schemas.microsoft.com/office/drawing/2014/main" id="{20FE0DFE-2440-4C0F-552C-052413C64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09" y="811616"/>
            <a:ext cx="5953956" cy="5763429"/>
          </a:xfrm>
          <a:prstGeom prst="rect">
            <a:avLst/>
          </a:prstGeom>
        </p:spPr>
      </p:pic>
      <p:sp>
        <p:nvSpPr>
          <p:cNvPr id="2" name="Slide Number Placeholder 1">
            <a:extLst>
              <a:ext uri="{FF2B5EF4-FFF2-40B4-BE49-F238E27FC236}">
                <a16:creationId xmlns:a16="http://schemas.microsoft.com/office/drawing/2014/main" id="{678055C8-01C8-2832-61B4-ECCBE955D2EB}"/>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82</a:t>
            </a:fld>
            <a:endParaRPr lang="en-AU"/>
          </a:p>
        </p:txBody>
      </p:sp>
    </p:spTree>
    <p:extLst>
      <p:ext uri="{BB962C8B-B14F-4D97-AF65-F5344CB8AC3E}">
        <p14:creationId xmlns:p14="http://schemas.microsoft.com/office/powerpoint/2010/main" val="169591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88F4A-85B5-8F2F-37A3-2A12C31397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7D3013-0603-3C5C-87B0-F5D7B8A84E99}"/>
              </a:ext>
            </a:extLst>
          </p:cNvPr>
          <p:cNvSpPr>
            <a:spLocks noGrp="1"/>
          </p:cNvSpPr>
          <p:nvPr>
            <p:ph type="title"/>
          </p:nvPr>
        </p:nvSpPr>
        <p:spPr>
          <a:xfrm>
            <a:off x="360000" y="360000"/>
            <a:ext cx="11483998" cy="545601"/>
          </a:xfrm>
        </p:spPr>
        <p:txBody>
          <a:bodyPr/>
          <a:lstStyle/>
          <a:p>
            <a:r>
              <a:rPr lang="en-US">
                <a:cs typeface="Arial"/>
              </a:rPr>
              <a:t>2.4 Observations, models and theories (5 of 8) </a:t>
            </a:r>
            <a:endParaRPr lang="en-AU">
              <a:cs typeface="Arial"/>
            </a:endParaRPr>
          </a:p>
        </p:txBody>
      </p:sp>
      <p:pic>
        <p:nvPicPr>
          <p:cNvPr id="7" name="Picture 6" descr="Gif showing the retrograde motion of mars.">
            <a:extLst>
              <a:ext uri="{FF2B5EF4-FFF2-40B4-BE49-F238E27FC236}">
                <a16:creationId xmlns:a16="http://schemas.microsoft.com/office/drawing/2014/main" id="{AFD3CC2E-87E5-5DF7-0AF5-D59B22441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57" y="905601"/>
            <a:ext cx="5077805" cy="5077805"/>
          </a:xfrm>
          <a:prstGeom prst="rect">
            <a:avLst/>
          </a:prstGeom>
        </p:spPr>
      </p:pic>
      <p:sp>
        <p:nvSpPr>
          <p:cNvPr id="9" name="TextBox 8">
            <a:extLst>
              <a:ext uri="{FF2B5EF4-FFF2-40B4-BE49-F238E27FC236}">
                <a16:creationId xmlns:a16="http://schemas.microsoft.com/office/drawing/2014/main" id="{944F0A69-D99B-74A8-F75C-149A136B3427}"/>
              </a:ext>
            </a:extLst>
          </p:cNvPr>
          <p:cNvSpPr txBox="1"/>
          <p:nvPr/>
        </p:nvSpPr>
        <p:spPr>
          <a:xfrm>
            <a:off x="613666" y="6192340"/>
            <a:ext cx="6096000" cy="215444"/>
          </a:xfrm>
          <a:prstGeom prst="rect">
            <a:avLst/>
          </a:prstGeom>
          <a:noFill/>
        </p:spPr>
        <p:txBody>
          <a:bodyPr wrap="square">
            <a:spAutoFit/>
          </a:bodyPr>
          <a:lstStyle/>
          <a:p>
            <a:r>
              <a:rPr lang="en-US" sz="800" b="0" i="0" dirty="0">
                <a:solidFill>
                  <a:srgbClr val="232323"/>
                </a:solidFill>
                <a:effectLst/>
              </a:rPr>
              <a:t>"</a:t>
            </a:r>
            <a:r>
              <a:rPr lang="en-US" sz="800" b="0" i="0" dirty="0">
                <a:solidFill>
                  <a:srgbClr val="AD1F85"/>
                </a:solidFill>
                <a:effectLst/>
                <a:hlinkClick r:id="rId4"/>
              </a:rPr>
              <a:t>Apparent retrograde motion of Mars in 2003</a:t>
            </a:r>
            <a:r>
              <a:rPr lang="en-US" sz="800" b="0" i="0" dirty="0">
                <a:solidFill>
                  <a:srgbClr val="232323"/>
                </a:solidFill>
                <a:effectLst/>
              </a:rPr>
              <a:t>" by </a:t>
            </a:r>
            <a:r>
              <a:rPr lang="en-US" sz="800" b="0" i="0" dirty="0">
                <a:solidFill>
                  <a:srgbClr val="AD1F85"/>
                </a:solidFill>
                <a:effectLst/>
                <a:hlinkClick r:id="rId5"/>
              </a:rPr>
              <a:t>Eugene Alvin Villar (</a:t>
            </a:r>
            <a:r>
              <a:rPr lang="en-US" sz="800" b="0" i="0" dirty="0" err="1">
                <a:solidFill>
                  <a:srgbClr val="AD1F85"/>
                </a:solidFill>
                <a:effectLst/>
                <a:hlinkClick r:id="rId5"/>
              </a:rPr>
              <a:t>seav</a:t>
            </a:r>
            <a:r>
              <a:rPr lang="en-US" sz="800" b="0" i="0" dirty="0">
                <a:solidFill>
                  <a:srgbClr val="AD1F85"/>
                </a:solidFill>
                <a:effectLst/>
                <a:hlinkClick r:id="rId5"/>
              </a:rPr>
              <a:t>)</a:t>
            </a:r>
            <a:r>
              <a:rPr lang="en-US" sz="800" b="0" i="0" dirty="0">
                <a:solidFill>
                  <a:srgbClr val="232323"/>
                </a:solidFill>
                <a:effectLst/>
              </a:rPr>
              <a:t> is licensed under </a:t>
            </a:r>
            <a:r>
              <a:rPr lang="en-US" sz="800" b="0" i="0" dirty="0">
                <a:solidFill>
                  <a:srgbClr val="AD1F85"/>
                </a:solidFill>
                <a:effectLst/>
                <a:hlinkClick r:id="rId6"/>
              </a:rPr>
              <a:t>CC BY-SA 4.0</a:t>
            </a:r>
            <a:r>
              <a:rPr lang="en-US" sz="800" b="0" i="0" dirty="0">
                <a:solidFill>
                  <a:srgbClr val="232323"/>
                </a:solidFill>
                <a:effectLst/>
                <a:latin typeface="Arial" panose="020B0604020202020204" pitchFamily="34" charset="0"/>
              </a:rPr>
              <a:t>.</a:t>
            </a:r>
            <a:endParaRPr lang="en-AU" sz="800" dirty="0"/>
          </a:p>
        </p:txBody>
      </p:sp>
      <p:sp>
        <p:nvSpPr>
          <p:cNvPr id="3" name="TextBox 2">
            <a:extLst>
              <a:ext uri="{FF2B5EF4-FFF2-40B4-BE49-F238E27FC236}">
                <a16:creationId xmlns:a16="http://schemas.microsoft.com/office/drawing/2014/main" id="{D5146648-59B1-2D0F-C85B-C4F45A008F2C}"/>
              </a:ext>
            </a:extLst>
          </p:cNvPr>
          <p:cNvSpPr txBox="1"/>
          <p:nvPr/>
        </p:nvSpPr>
        <p:spPr>
          <a:xfrm>
            <a:off x="6940659" y="3167132"/>
            <a:ext cx="2510912" cy="1321741"/>
          </a:xfrm>
          <a:prstGeom prst="rect">
            <a:avLst/>
          </a:prstGeom>
          <a:noFill/>
          <a:ln w="38100">
            <a:solidFill>
              <a:srgbClr val="00B050"/>
            </a:solidFill>
          </a:ln>
        </p:spPr>
        <p:txBody>
          <a:bodyPr wrap="square" lIns="0" tIns="0" rIns="0" bIns="0" rtlCol="0" anchor="ctr" anchorCtr="1">
            <a:noAutofit/>
          </a:bodyPr>
          <a:lstStyle/>
          <a:p>
            <a:r>
              <a:rPr lang="en-AU" sz="1800" dirty="0"/>
              <a:t>Mars appears to loop back on itself when moving across the nights sky</a:t>
            </a:r>
          </a:p>
        </p:txBody>
      </p:sp>
      <p:cxnSp>
        <p:nvCxnSpPr>
          <p:cNvPr id="4" name="Straight Arrow Connector 3">
            <a:extLst>
              <a:ext uri="{FF2B5EF4-FFF2-40B4-BE49-F238E27FC236}">
                <a16:creationId xmlns:a16="http://schemas.microsoft.com/office/drawing/2014/main" id="{FAFE183B-D3F6-E358-36EB-C8CEE7A28250}"/>
              </a:ext>
              <a:ext uri="{C183D7F6-B498-43B3-948B-1728B52AA6E4}">
                <adec:decorative xmlns:adec="http://schemas.microsoft.com/office/drawing/2017/decorative" val="1"/>
              </a:ext>
            </a:extLst>
          </p:cNvPr>
          <p:cNvCxnSpPr>
            <a:cxnSpLocks/>
          </p:cNvCxnSpPr>
          <p:nvPr/>
        </p:nvCxnSpPr>
        <p:spPr>
          <a:xfrm flipH="1">
            <a:off x="4527933" y="4095489"/>
            <a:ext cx="241272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4958573-8883-2A6D-41B6-7915471ED4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419432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3842-547C-3E49-F7B1-31F3943F088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1ED95D-5BEB-6C90-D361-77FB421A0B74}"/>
              </a:ext>
            </a:extLst>
          </p:cNvPr>
          <p:cNvSpPr>
            <a:spLocks noGrp="1"/>
          </p:cNvSpPr>
          <p:nvPr>
            <p:ph type="title"/>
          </p:nvPr>
        </p:nvSpPr>
        <p:spPr>
          <a:xfrm>
            <a:off x="360000" y="360000"/>
            <a:ext cx="11483998" cy="545601"/>
          </a:xfrm>
        </p:spPr>
        <p:txBody>
          <a:bodyPr/>
          <a:lstStyle/>
          <a:p>
            <a:r>
              <a:rPr lang="en-US">
                <a:cs typeface="Arial"/>
              </a:rPr>
              <a:t>2.4 Observations, models and theories (6 of 8) </a:t>
            </a:r>
            <a:endParaRPr lang="en-AU">
              <a:cs typeface="Arial"/>
            </a:endParaRPr>
          </a:p>
        </p:txBody>
      </p:sp>
      <p:pic>
        <p:nvPicPr>
          <p:cNvPr id="3" name="Picture 2" descr="Diagram showing how the epicycles would produce the apparent retrograde motion.&#10;">
            <a:extLst>
              <a:ext uri="{FF2B5EF4-FFF2-40B4-BE49-F238E27FC236}">
                <a16:creationId xmlns:a16="http://schemas.microsoft.com/office/drawing/2014/main" id="{7BA471E7-5FEB-6160-4B55-0923276AD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625405"/>
            <a:ext cx="4691850" cy="4193341"/>
          </a:xfrm>
          <a:prstGeom prst="rect">
            <a:avLst/>
          </a:prstGeom>
        </p:spPr>
      </p:pic>
      <p:sp>
        <p:nvSpPr>
          <p:cNvPr id="5" name="TextBox 4">
            <a:extLst>
              <a:ext uri="{FF2B5EF4-FFF2-40B4-BE49-F238E27FC236}">
                <a16:creationId xmlns:a16="http://schemas.microsoft.com/office/drawing/2014/main" id="{2B12606E-21D5-DED9-D8D2-80566426C54E}"/>
              </a:ext>
            </a:extLst>
          </p:cNvPr>
          <p:cNvSpPr txBox="1"/>
          <p:nvPr/>
        </p:nvSpPr>
        <p:spPr>
          <a:xfrm>
            <a:off x="991797" y="6307718"/>
            <a:ext cx="5104203" cy="230832"/>
          </a:xfrm>
          <a:prstGeom prst="rect">
            <a:avLst/>
          </a:prstGeom>
          <a:noFill/>
        </p:spPr>
        <p:txBody>
          <a:bodyPr wrap="square">
            <a:spAutoFit/>
          </a:bodyPr>
          <a:lstStyle/>
          <a:p>
            <a:r>
              <a:rPr lang="en-AU" sz="900" dirty="0"/>
              <a:t>‘</a:t>
            </a:r>
            <a:r>
              <a:rPr lang="en-AU" sz="900" dirty="0">
                <a:hlinkClick r:id="rId4"/>
              </a:rPr>
              <a:t>Epicycle and efferent</a:t>
            </a:r>
            <a:r>
              <a:rPr lang="en-AU" sz="900" dirty="0"/>
              <a:t>’ by </a:t>
            </a:r>
            <a:r>
              <a:rPr lang="en-AU" sz="900" dirty="0" err="1"/>
              <a:t>MLWatts</a:t>
            </a:r>
            <a:r>
              <a:rPr lang="en-AU" sz="900" dirty="0"/>
              <a:t> is licensed under </a:t>
            </a:r>
            <a:r>
              <a:rPr lang="en-AU" sz="900" dirty="0">
                <a:solidFill>
                  <a:srgbClr val="AD1F85"/>
                </a:solidFill>
                <a:hlinkClick r:id="rId5"/>
              </a:rPr>
              <a:t>CC BY 2.0</a:t>
            </a:r>
            <a:r>
              <a:rPr lang="en-AU" sz="900" dirty="0"/>
              <a:t>  </a:t>
            </a:r>
          </a:p>
        </p:txBody>
      </p:sp>
      <p:pic>
        <p:nvPicPr>
          <p:cNvPr id="14" name="Picture 13" descr="Sun, moon and five planets orbiting the Earth. The planets and the moon are moving in epicycles.&#10;">
            <a:extLst>
              <a:ext uri="{FF2B5EF4-FFF2-40B4-BE49-F238E27FC236}">
                <a16:creationId xmlns:a16="http://schemas.microsoft.com/office/drawing/2014/main" id="{52E1162A-8AD7-5F50-A2F6-309B1373B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274" y="1399728"/>
            <a:ext cx="4386447" cy="4413862"/>
          </a:xfrm>
          <a:prstGeom prst="rect">
            <a:avLst/>
          </a:prstGeom>
        </p:spPr>
      </p:pic>
      <p:sp>
        <p:nvSpPr>
          <p:cNvPr id="7" name="TextBox 6">
            <a:extLst>
              <a:ext uri="{FF2B5EF4-FFF2-40B4-BE49-F238E27FC236}">
                <a16:creationId xmlns:a16="http://schemas.microsoft.com/office/drawing/2014/main" id="{EC76AB0A-3D1C-55DD-D03F-E558619D3D5F}"/>
              </a:ext>
            </a:extLst>
          </p:cNvPr>
          <p:cNvSpPr txBox="1"/>
          <p:nvPr/>
        </p:nvSpPr>
        <p:spPr>
          <a:xfrm>
            <a:off x="6773129" y="6302337"/>
            <a:ext cx="3757543" cy="230832"/>
          </a:xfrm>
          <a:prstGeom prst="rect">
            <a:avLst/>
          </a:prstGeom>
          <a:noFill/>
        </p:spPr>
        <p:txBody>
          <a:bodyPr wrap="square">
            <a:spAutoFit/>
          </a:bodyPr>
          <a:lstStyle/>
          <a:p>
            <a:r>
              <a:rPr lang="en-US" sz="900" b="0" i="0" dirty="0">
                <a:solidFill>
                  <a:srgbClr val="232323"/>
                </a:solidFill>
                <a:effectLst/>
              </a:rPr>
              <a:t>"</a:t>
            </a:r>
            <a:r>
              <a:rPr lang="en-US" sz="900" b="0" i="0" dirty="0">
                <a:solidFill>
                  <a:srgbClr val="AD1F85"/>
                </a:solidFill>
                <a:effectLst/>
                <a:hlinkClick r:id="rId7"/>
              </a:rPr>
              <a:t>Ptolemaic Model</a:t>
            </a:r>
            <a:r>
              <a:rPr lang="en-US" sz="900" b="0" i="0" dirty="0">
                <a:solidFill>
                  <a:srgbClr val="232323"/>
                </a:solidFill>
                <a:effectLst/>
              </a:rPr>
              <a:t>" by </a:t>
            </a:r>
            <a:r>
              <a:rPr lang="en-US" sz="900" b="0" i="0" dirty="0" err="1">
                <a:solidFill>
                  <a:srgbClr val="AD1F85"/>
                </a:solidFill>
                <a:effectLst/>
                <a:hlinkClick r:id="rId8"/>
              </a:rPr>
              <a:t>Krishnachandranvn</a:t>
            </a:r>
            <a:r>
              <a:rPr lang="en-US" sz="900" b="0" i="0" dirty="0">
                <a:solidFill>
                  <a:srgbClr val="232323"/>
                </a:solidFill>
                <a:effectLst/>
              </a:rPr>
              <a:t> is licensed under </a:t>
            </a:r>
            <a:r>
              <a:rPr lang="en-US" sz="900" b="0" i="0" dirty="0">
                <a:solidFill>
                  <a:srgbClr val="AD1F85"/>
                </a:solidFill>
                <a:effectLst/>
                <a:hlinkClick r:id="rId9"/>
              </a:rPr>
              <a:t>CC0 1.0</a:t>
            </a:r>
            <a:r>
              <a:rPr lang="en-US" sz="900" b="0" i="0" dirty="0">
                <a:solidFill>
                  <a:srgbClr val="232323"/>
                </a:solidFill>
                <a:effectLst/>
              </a:rPr>
              <a:t>.</a:t>
            </a:r>
            <a:endParaRPr lang="en-AU" sz="900" dirty="0"/>
          </a:p>
        </p:txBody>
      </p:sp>
      <p:sp>
        <p:nvSpPr>
          <p:cNvPr id="2" name="Slide Number Placeholder 1">
            <a:extLst>
              <a:ext uri="{FF2B5EF4-FFF2-40B4-BE49-F238E27FC236}">
                <a16:creationId xmlns:a16="http://schemas.microsoft.com/office/drawing/2014/main" id="{0EC59B1E-D2E4-E84C-0FA1-9E1FA6EB34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26503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71FC0-73F3-1AFC-0035-75EDFF2553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B29890-8B40-FE32-B751-94450FC73220}"/>
              </a:ext>
            </a:extLst>
          </p:cNvPr>
          <p:cNvSpPr>
            <a:spLocks noGrp="1"/>
          </p:cNvSpPr>
          <p:nvPr>
            <p:ph type="title"/>
          </p:nvPr>
        </p:nvSpPr>
        <p:spPr>
          <a:xfrm>
            <a:off x="360000" y="360000"/>
            <a:ext cx="11483998" cy="545601"/>
          </a:xfrm>
        </p:spPr>
        <p:txBody>
          <a:bodyPr/>
          <a:lstStyle/>
          <a:p>
            <a:r>
              <a:rPr lang="en-US">
                <a:cs typeface="Arial"/>
              </a:rPr>
              <a:t>2.4 Observations, models and theories (7 of 8) </a:t>
            </a:r>
            <a:endParaRPr lang="en-AU">
              <a:cs typeface="Arial"/>
            </a:endParaRPr>
          </a:p>
        </p:txBody>
      </p:sp>
      <p:pic>
        <p:nvPicPr>
          <p:cNvPr id="5" name="Picture 4" descr="Diagram explaining retrograde motion with a heliocentric model.">
            <a:extLst>
              <a:ext uri="{FF2B5EF4-FFF2-40B4-BE49-F238E27FC236}">
                <a16:creationId xmlns:a16="http://schemas.microsoft.com/office/drawing/2014/main" id="{F0A08D8F-5D96-FA0F-F32E-966874956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440" y="1066414"/>
            <a:ext cx="6774595" cy="4869241"/>
          </a:xfrm>
          <a:prstGeom prst="rect">
            <a:avLst/>
          </a:prstGeom>
        </p:spPr>
      </p:pic>
      <p:sp>
        <p:nvSpPr>
          <p:cNvPr id="9" name="TextBox 8">
            <a:extLst>
              <a:ext uri="{FF2B5EF4-FFF2-40B4-BE49-F238E27FC236}">
                <a16:creationId xmlns:a16="http://schemas.microsoft.com/office/drawing/2014/main" id="{4B5A0726-E680-7C98-9E03-5ED52F2A4C29}"/>
              </a:ext>
            </a:extLst>
          </p:cNvPr>
          <p:cNvSpPr txBox="1"/>
          <p:nvPr/>
        </p:nvSpPr>
        <p:spPr>
          <a:xfrm>
            <a:off x="5201342" y="6046349"/>
            <a:ext cx="6096000" cy="230832"/>
          </a:xfrm>
          <a:prstGeom prst="rect">
            <a:avLst/>
          </a:prstGeom>
          <a:noFill/>
        </p:spPr>
        <p:txBody>
          <a:bodyPr wrap="square">
            <a:spAutoFit/>
          </a:bodyPr>
          <a:lstStyle/>
          <a:p>
            <a:r>
              <a:rPr lang="en-US" sz="900" b="0" i="0" dirty="0">
                <a:solidFill>
                  <a:srgbClr val="232323"/>
                </a:solidFill>
                <a:effectLst/>
              </a:rPr>
              <a:t>"</a:t>
            </a:r>
            <a:r>
              <a:rPr lang="en-US" sz="900" b="0" i="0" dirty="0">
                <a:solidFill>
                  <a:srgbClr val="AD1F85"/>
                </a:solidFill>
                <a:effectLst/>
                <a:hlinkClick r:id="rId4"/>
              </a:rPr>
              <a:t>Retrograde </a:t>
            </a:r>
            <a:r>
              <a:rPr lang="en-US" sz="900" b="0" i="0" dirty="0" err="1">
                <a:solidFill>
                  <a:srgbClr val="AD1F85"/>
                </a:solidFill>
                <a:effectLst/>
                <a:hlinkClick r:id="rId4"/>
              </a:rPr>
              <a:t>Motion.bjb</a:t>
            </a:r>
            <a:r>
              <a:rPr lang="en-US" sz="900" b="0" i="0" dirty="0">
                <a:solidFill>
                  <a:srgbClr val="232323"/>
                </a:solidFill>
                <a:effectLst/>
              </a:rPr>
              <a:t>" by Brian Brondel is licensed under </a:t>
            </a:r>
            <a:r>
              <a:rPr lang="en-US" sz="900" b="0" i="0" dirty="0">
                <a:solidFill>
                  <a:srgbClr val="AD1F85"/>
                </a:solidFill>
                <a:effectLst/>
                <a:hlinkClick r:id="rId5"/>
              </a:rPr>
              <a:t>CC BY-SA 3.0</a:t>
            </a:r>
            <a:r>
              <a:rPr lang="en-US" sz="900" b="0" i="0" dirty="0">
                <a:solidFill>
                  <a:srgbClr val="232323"/>
                </a:solidFill>
                <a:effectLst/>
              </a:rPr>
              <a:t>.</a:t>
            </a:r>
            <a:endParaRPr lang="en-AU" sz="900" dirty="0"/>
          </a:p>
        </p:txBody>
      </p:sp>
      <p:sp>
        <p:nvSpPr>
          <p:cNvPr id="4" name="TextBox 3">
            <a:extLst>
              <a:ext uri="{FF2B5EF4-FFF2-40B4-BE49-F238E27FC236}">
                <a16:creationId xmlns:a16="http://schemas.microsoft.com/office/drawing/2014/main" id="{6E25C706-BBAA-F198-BD19-C80D80661881}"/>
              </a:ext>
              <a:ext uri="{C183D7F6-B498-43B3-948B-1728B52AA6E4}">
                <adec:decorative xmlns:adec="http://schemas.microsoft.com/office/drawing/2017/decorative" val="1"/>
              </a:ext>
            </a:extLst>
          </p:cNvPr>
          <p:cNvSpPr txBox="1"/>
          <p:nvPr/>
        </p:nvSpPr>
        <p:spPr>
          <a:xfrm>
            <a:off x="2540135" y="6096468"/>
            <a:ext cx="928092" cy="361426"/>
          </a:xfrm>
          <a:prstGeom prst="rect">
            <a:avLst/>
          </a:prstGeom>
          <a:noFill/>
          <a:ln w="38100">
            <a:solidFill>
              <a:srgbClr val="00B050"/>
            </a:solidFill>
          </a:ln>
        </p:spPr>
        <p:txBody>
          <a:bodyPr wrap="square" lIns="0" tIns="0" rIns="0" bIns="0" rtlCol="0" anchor="ctr" anchorCtr="1">
            <a:noAutofit/>
          </a:bodyPr>
          <a:lstStyle/>
          <a:p>
            <a:pPr algn="ctr"/>
            <a:r>
              <a:rPr lang="en-AU" sz="1800" dirty="0"/>
              <a:t>Earth</a:t>
            </a:r>
          </a:p>
        </p:txBody>
      </p:sp>
      <p:sp>
        <p:nvSpPr>
          <p:cNvPr id="7" name="TextBox 6">
            <a:extLst>
              <a:ext uri="{FF2B5EF4-FFF2-40B4-BE49-F238E27FC236}">
                <a16:creationId xmlns:a16="http://schemas.microsoft.com/office/drawing/2014/main" id="{72A95F7D-932E-EA93-A652-9C86D662DE79}"/>
              </a:ext>
              <a:ext uri="{C183D7F6-B498-43B3-948B-1728B52AA6E4}">
                <adec:decorative xmlns:adec="http://schemas.microsoft.com/office/drawing/2017/decorative" val="1"/>
              </a:ext>
            </a:extLst>
          </p:cNvPr>
          <p:cNvSpPr txBox="1"/>
          <p:nvPr/>
        </p:nvSpPr>
        <p:spPr>
          <a:xfrm>
            <a:off x="4111268" y="6083161"/>
            <a:ext cx="928092" cy="361426"/>
          </a:xfrm>
          <a:prstGeom prst="rect">
            <a:avLst/>
          </a:prstGeom>
          <a:noFill/>
          <a:ln w="38100">
            <a:solidFill>
              <a:srgbClr val="00B050"/>
            </a:solidFill>
          </a:ln>
        </p:spPr>
        <p:txBody>
          <a:bodyPr wrap="square" lIns="0" tIns="0" rIns="0" bIns="0" rtlCol="0" anchor="ctr" anchorCtr="1">
            <a:noAutofit/>
          </a:bodyPr>
          <a:lstStyle/>
          <a:p>
            <a:pPr algn="ctr"/>
            <a:r>
              <a:rPr lang="en-AU" sz="1800" dirty="0"/>
              <a:t>Mars</a:t>
            </a:r>
          </a:p>
        </p:txBody>
      </p:sp>
      <p:cxnSp>
        <p:nvCxnSpPr>
          <p:cNvPr id="10" name="Straight Arrow Connector 9">
            <a:extLst>
              <a:ext uri="{FF2B5EF4-FFF2-40B4-BE49-F238E27FC236}">
                <a16:creationId xmlns:a16="http://schemas.microsoft.com/office/drawing/2014/main" id="{DF81B720-C2B5-EF28-9465-FA2720E8AF1D}"/>
              </a:ext>
              <a:ext uri="{C183D7F6-B498-43B3-948B-1728B52AA6E4}">
                <adec:decorative xmlns:adec="http://schemas.microsoft.com/office/drawing/2017/decorative" val="1"/>
              </a:ext>
            </a:extLst>
          </p:cNvPr>
          <p:cNvCxnSpPr>
            <a:cxnSpLocks/>
            <a:stCxn id="4" idx="0"/>
          </p:cNvCxnSpPr>
          <p:nvPr/>
        </p:nvCxnSpPr>
        <p:spPr>
          <a:xfrm flipH="1" flipV="1">
            <a:off x="2858627" y="4493867"/>
            <a:ext cx="145554" cy="16026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3D7B6A-F15D-3F80-ACAE-284991A0E330}"/>
              </a:ext>
              <a:ext uri="{C183D7F6-B498-43B3-948B-1728B52AA6E4}">
                <adec:decorative xmlns:adec="http://schemas.microsoft.com/office/drawing/2017/decorative" val="1"/>
              </a:ext>
            </a:extLst>
          </p:cNvPr>
          <p:cNvCxnSpPr>
            <a:cxnSpLocks/>
          </p:cNvCxnSpPr>
          <p:nvPr/>
        </p:nvCxnSpPr>
        <p:spPr>
          <a:xfrm flipH="1" flipV="1">
            <a:off x="3734859" y="4382107"/>
            <a:ext cx="573822" cy="17143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B4751B9-3415-CD1D-2A2E-F1667BA7BBF2}"/>
              </a:ext>
              <a:ext uri="{C183D7F6-B498-43B3-948B-1728B52AA6E4}">
                <adec:decorative xmlns:adec="http://schemas.microsoft.com/office/drawing/2017/decorative" val="1"/>
              </a:ext>
            </a:extLst>
          </p:cNvPr>
          <p:cNvSpPr txBox="1"/>
          <p:nvPr/>
        </p:nvSpPr>
        <p:spPr>
          <a:xfrm>
            <a:off x="9062120" y="1340329"/>
            <a:ext cx="2127483" cy="361426"/>
          </a:xfrm>
          <a:prstGeom prst="rect">
            <a:avLst/>
          </a:prstGeom>
          <a:noFill/>
          <a:ln w="38100">
            <a:solidFill>
              <a:srgbClr val="00B050"/>
            </a:solidFill>
          </a:ln>
        </p:spPr>
        <p:txBody>
          <a:bodyPr wrap="square" lIns="72000" tIns="0" rIns="0" bIns="0" rtlCol="0" anchor="ctr" anchorCtr="1">
            <a:noAutofit/>
          </a:bodyPr>
          <a:lstStyle/>
          <a:p>
            <a:r>
              <a:rPr lang="en-AU" sz="1800" dirty="0"/>
              <a:t>Background stars</a:t>
            </a:r>
          </a:p>
        </p:txBody>
      </p:sp>
      <p:sp>
        <p:nvSpPr>
          <p:cNvPr id="15" name="TextBox 14">
            <a:extLst>
              <a:ext uri="{FF2B5EF4-FFF2-40B4-BE49-F238E27FC236}">
                <a16:creationId xmlns:a16="http://schemas.microsoft.com/office/drawing/2014/main" id="{31C7A18F-635B-A955-4F9A-5D2CE50AF7AD}"/>
              </a:ext>
              <a:ext uri="{C183D7F6-B498-43B3-948B-1728B52AA6E4}">
                <adec:decorative xmlns:adec="http://schemas.microsoft.com/office/drawing/2017/decorative" val="1"/>
              </a:ext>
            </a:extLst>
          </p:cNvPr>
          <p:cNvSpPr txBox="1"/>
          <p:nvPr/>
        </p:nvSpPr>
        <p:spPr>
          <a:xfrm>
            <a:off x="9567949" y="2495104"/>
            <a:ext cx="2202977" cy="2117535"/>
          </a:xfrm>
          <a:prstGeom prst="rect">
            <a:avLst/>
          </a:prstGeom>
          <a:noFill/>
          <a:ln w="38100">
            <a:solidFill>
              <a:srgbClr val="00B050"/>
            </a:solidFill>
          </a:ln>
        </p:spPr>
        <p:txBody>
          <a:bodyPr wrap="square" lIns="72000" tIns="72000" rIns="72000" bIns="0" rtlCol="0" anchor="ctr" anchorCtr="1">
            <a:noAutofit/>
          </a:bodyPr>
          <a:lstStyle/>
          <a:p>
            <a:r>
              <a:rPr lang="en-AU" sz="1800" dirty="0"/>
              <a:t>Motion of Jupiter, relative to background stars, when observed from Earth</a:t>
            </a:r>
          </a:p>
        </p:txBody>
      </p:sp>
      <p:cxnSp>
        <p:nvCxnSpPr>
          <p:cNvPr id="16" name="Straight Arrow Connector 15">
            <a:extLst>
              <a:ext uri="{FF2B5EF4-FFF2-40B4-BE49-F238E27FC236}">
                <a16:creationId xmlns:a16="http://schemas.microsoft.com/office/drawing/2014/main" id="{4B266586-E310-F8D9-0B9D-9DE4F1788CE8}"/>
              </a:ext>
              <a:ext uri="{C183D7F6-B498-43B3-948B-1728B52AA6E4}">
                <adec:decorative xmlns:adec="http://schemas.microsoft.com/office/drawing/2017/decorative" val="1"/>
              </a:ext>
            </a:extLst>
          </p:cNvPr>
          <p:cNvCxnSpPr>
            <a:cxnSpLocks/>
          </p:cNvCxnSpPr>
          <p:nvPr/>
        </p:nvCxnSpPr>
        <p:spPr>
          <a:xfrm flipH="1">
            <a:off x="7884160" y="3291258"/>
            <a:ext cx="168378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735B8D8-B453-D187-AE27-B3F00538C0BD}"/>
              </a:ext>
              <a:ext uri="{C183D7F6-B498-43B3-948B-1728B52AA6E4}">
                <adec:decorative xmlns:adec="http://schemas.microsoft.com/office/drawing/2017/decorative" val="1"/>
              </a:ext>
            </a:extLst>
          </p:cNvPr>
          <p:cNvSpPr txBox="1"/>
          <p:nvPr/>
        </p:nvSpPr>
        <p:spPr>
          <a:xfrm>
            <a:off x="383987" y="3220274"/>
            <a:ext cx="928092" cy="361426"/>
          </a:xfrm>
          <a:prstGeom prst="rect">
            <a:avLst/>
          </a:prstGeom>
          <a:noFill/>
          <a:ln w="38100">
            <a:solidFill>
              <a:srgbClr val="00B050"/>
            </a:solidFill>
          </a:ln>
        </p:spPr>
        <p:txBody>
          <a:bodyPr wrap="square" lIns="0" tIns="0" rIns="0" bIns="0" rtlCol="0" anchor="ctr" anchorCtr="1">
            <a:noAutofit/>
          </a:bodyPr>
          <a:lstStyle/>
          <a:p>
            <a:pPr algn="ctr"/>
            <a:r>
              <a:rPr lang="en-AU" sz="1800" dirty="0"/>
              <a:t>Sun</a:t>
            </a:r>
          </a:p>
        </p:txBody>
      </p:sp>
      <p:cxnSp>
        <p:nvCxnSpPr>
          <p:cNvPr id="29" name="Straight Arrow Connector 28">
            <a:extLst>
              <a:ext uri="{FF2B5EF4-FFF2-40B4-BE49-F238E27FC236}">
                <a16:creationId xmlns:a16="http://schemas.microsoft.com/office/drawing/2014/main" id="{4F31563E-7E3B-658A-C337-2BA384867802}"/>
              </a:ext>
              <a:ext uri="{C183D7F6-B498-43B3-948B-1728B52AA6E4}">
                <adec:decorative xmlns:adec="http://schemas.microsoft.com/office/drawing/2017/decorative" val="1"/>
              </a:ext>
            </a:extLst>
          </p:cNvPr>
          <p:cNvCxnSpPr>
            <a:cxnSpLocks/>
          </p:cNvCxnSpPr>
          <p:nvPr/>
        </p:nvCxnSpPr>
        <p:spPr>
          <a:xfrm>
            <a:off x="1312079" y="3429000"/>
            <a:ext cx="901973"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08012CA-1EA2-5552-647F-ECD16B82FC2F}"/>
              </a:ext>
              <a:ext uri="{C183D7F6-B498-43B3-948B-1728B52AA6E4}">
                <adec:decorative xmlns:adec="http://schemas.microsoft.com/office/drawing/2017/decorative" val="1"/>
              </a:ext>
            </a:extLst>
          </p:cNvPr>
          <p:cNvCxnSpPr>
            <a:cxnSpLocks/>
          </p:cNvCxnSpPr>
          <p:nvPr/>
        </p:nvCxnSpPr>
        <p:spPr>
          <a:xfrm flipH="1">
            <a:off x="7792720" y="1524000"/>
            <a:ext cx="1269400" cy="436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D55EECA-FEA7-D240-6230-E7550EDE6E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37564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D228-E190-5FB8-AED2-C8DD92814B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DA9A2CE-29D0-815C-8CCD-C6AEEC86306F}"/>
              </a:ext>
            </a:extLst>
          </p:cNvPr>
          <p:cNvSpPr>
            <a:spLocks noGrp="1"/>
          </p:cNvSpPr>
          <p:nvPr>
            <p:ph type="title"/>
          </p:nvPr>
        </p:nvSpPr>
        <p:spPr>
          <a:xfrm>
            <a:off x="360000" y="360000"/>
            <a:ext cx="11483998" cy="545601"/>
          </a:xfrm>
        </p:spPr>
        <p:txBody>
          <a:bodyPr/>
          <a:lstStyle/>
          <a:p>
            <a:r>
              <a:rPr lang="en-US">
                <a:cs typeface="Arial"/>
              </a:rPr>
              <a:t>2.4 Observations, models and theories </a:t>
            </a:r>
            <a:r>
              <a:rPr lang="en-GB">
                <a:cs typeface="Arial"/>
              </a:rPr>
              <a:t>( 8 of 8)</a:t>
            </a:r>
            <a:endParaRPr lang="en-AU">
              <a:cs typeface="Arial"/>
            </a:endParaRPr>
          </a:p>
        </p:txBody>
      </p:sp>
      <p:pic>
        <p:nvPicPr>
          <p:cNvPr id="10" name="Picture 9" descr="Model of solar system with the sun at the centre orbited by 6 planets, surrounded by a ring of fixed stars. The moon is orbiting the Earth">
            <a:extLst>
              <a:ext uri="{FF2B5EF4-FFF2-40B4-BE49-F238E27FC236}">
                <a16:creationId xmlns:a16="http://schemas.microsoft.com/office/drawing/2014/main" id="{8F5A7337-2DAC-6E77-7942-63A32D79B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074" y="939198"/>
            <a:ext cx="5839671" cy="5830266"/>
          </a:xfrm>
          <a:prstGeom prst="rect">
            <a:avLst/>
          </a:prstGeom>
        </p:spPr>
      </p:pic>
      <p:sp>
        <p:nvSpPr>
          <p:cNvPr id="2" name="Slide Number Placeholder 1">
            <a:extLst>
              <a:ext uri="{FF2B5EF4-FFF2-40B4-BE49-F238E27FC236}">
                <a16:creationId xmlns:a16="http://schemas.microsoft.com/office/drawing/2014/main" id="{85977FC7-7C58-96B7-E902-1E17A2C88F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132524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0061-5F54-C8D3-2809-186D7B0A21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45A7154-D784-BCAB-528E-52D46CAEBBEB}"/>
              </a:ext>
            </a:extLst>
          </p:cNvPr>
          <p:cNvSpPr>
            <a:spLocks noGrp="1"/>
          </p:cNvSpPr>
          <p:nvPr>
            <p:ph type="title"/>
          </p:nvPr>
        </p:nvSpPr>
        <p:spPr>
          <a:xfrm>
            <a:off x="360000" y="360000"/>
            <a:ext cx="11483998" cy="545601"/>
          </a:xfrm>
        </p:spPr>
        <p:txBody>
          <a:bodyPr/>
          <a:lstStyle/>
          <a:p>
            <a:r>
              <a:rPr lang="en-US">
                <a:cs typeface="Arial"/>
              </a:rPr>
              <a:t>2.4 </a:t>
            </a:r>
            <a:r>
              <a:rPr lang="en-AU">
                <a:cs typeface="Arial"/>
              </a:rPr>
              <a:t>Hubble’s Law extension activity</a:t>
            </a:r>
          </a:p>
        </p:txBody>
      </p:sp>
      <p:graphicFrame>
        <p:nvGraphicFramePr>
          <p:cNvPr id="5" name="Table 4">
            <a:extLst>
              <a:ext uri="{FF2B5EF4-FFF2-40B4-BE49-F238E27FC236}">
                <a16:creationId xmlns:a16="http://schemas.microsoft.com/office/drawing/2014/main" id="{8F603EA0-3E8F-7B5C-CE28-1A19D772E14A}"/>
              </a:ext>
            </a:extLst>
          </p:cNvPr>
          <p:cNvGraphicFramePr>
            <a:graphicFrameLocks noGrp="1"/>
          </p:cNvGraphicFramePr>
          <p:nvPr/>
        </p:nvGraphicFramePr>
        <p:xfrm>
          <a:off x="1586831" y="1491915"/>
          <a:ext cx="8291096" cy="3874170"/>
        </p:xfrm>
        <a:graphic>
          <a:graphicData uri="http://schemas.openxmlformats.org/drawingml/2006/table">
            <a:tbl>
              <a:tblPr firstRow="1" bandRow="1">
                <a:tableStyleId>{6E25E649-3F16-4E02-A733-19D2CDBF48F0}</a:tableStyleId>
              </a:tblPr>
              <a:tblGrid>
                <a:gridCol w="4145548">
                  <a:extLst>
                    <a:ext uri="{9D8B030D-6E8A-4147-A177-3AD203B41FA5}">
                      <a16:colId xmlns:a16="http://schemas.microsoft.com/office/drawing/2014/main" val="665255631"/>
                    </a:ext>
                  </a:extLst>
                </a:gridCol>
                <a:gridCol w="4145548">
                  <a:extLst>
                    <a:ext uri="{9D8B030D-6E8A-4147-A177-3AD203B41FA5}">
                      <a16:colId xmlns:a16="http://schemas.microsoft.com/office/drawing/2014/main" val="267181800"/>
                    </a:ext>
                  </a:extLst>
                </a:gridCol>
              </a:tblGrid>
              <a:tr h="645695">
                <a:tc>
                  <a:txBody>
                    <a:bodyPr/>
                    <a:lstStyle/>
                    <a:p>
                      <a:pPr algn="ctr"/>
                      <a:r>
                        <a:rPr lang="en-AU"/>
                        <a:t>Distance (Mpc)</a:t>
                      </a:r>
                    </a:p>
                  </a:txBody>
                  <a:tcPr/>
                </a:tc>
                <a:tc>
                  <a:txBody>
                    <a:bodyPr/>
                    <a:lstStyle/>
                    <a:p>
                      <a:pPr algn="ctr"/>
                      <a:r>
                        <a:rPr lang="en-AU"/>
                        <a:t>Recessional velocity (kms</a:t>
                      </a:r>
                      <a:r>
                        <a:rPr lang="en-AU" baseline="30000"/>
                        <a:t>-1</a:t>
                      </a:r>
                      <a:r>
                        <a:rPr lang="en-AU"/>
                        <a:t>)</a:t>
                      </a:r>
                    </a:p>
                  </a:txBody>
                  <a:tcPr/>
                </a:tc>
                <a:extLst>
                  <a:ext uri="{0D108BD9-81ED-4DB2-BD59-A6C34878D82A}">
                    <a16:rowId xmlns:a16="http://schemas.microsoft.com/office/drawing/2014/main" val="3607063212"/>
                  </a:ext>
                </a:extLst>
              </a:tr>
              <a:tr h="645695">
                <a:tc>
                  <a:txBody>
                    <a:bodyPr/>
                    <a:lstStyle/>
                    <a:p>
                      <a:pPr algn="ctr"/>
                      <a:r>
                        <a:rPr lang="en-AU"/>
                        <a:t>10</a:t>
                      </a:r>
                    </a:p>
                  </a:txBody>
                  <a:tcPr/>
                </a:tc>
                <a:tc>
                  <a:txBody>
                    <a:bodyPr/>
                    <a:lstStyle/>
                    <a:p>
                      <a:pPr algn="ctr"/>
                      <a:r>
                        <a:rPr lang="en-AU" dirty="0"/>
                        <a:t>730</a:t>
                      </a:r>
                    </a:p>
                  </a:txBody>
                  <a:tcPr/>
                </a:tc>
                <a:extLst>
                  <a:ext uri="{0D108BD9-81ED-4DB2-BD59-A6C34878D82A}">
                    <a16:rowId xmlns:a16="http://schemas.microsoft.com/office/drawing/2014/main" val="1129693017"/>
                  </a:ext>
                </a:extLst>
              </a:tr>
              <a:tr h="645695">
                <a:tc>
                  <a:txBody>
                    <a:bodyPr/>
                    <a:lstStyle/>
                    <a:p>
                      <a:pPr algn="ctr"/>
                      <a:r>
                        <a:rPr lang="en-AU"/>
                        <a:t>31</a:t>
                      </a:r>
                    </a:p>
                  </a:txBody>
                  <a:tcPr/>
                </a:tc>
                <a:tc>
                  <a:txBody>
                    <a:bodyPr/>
                    <a:lstStyle/>
                    <a:p>
                      <a:pPr algn="ctr"/>
                      <a:r>
                        <a:rPr lang="en-AU"/>
                        <a:t>2200</a:t>
                      </a:r>
                    </a:p>
                  </a:txBody>
                  <a:tcPr/>
                </a:tc>
                <a:extLst>
                  <a:ext uri="{0D108BD9-81ED-4DB2-BD59-A6C34878D82A}">
                    <a16:rowId xmlns:a16="http://schemas.microsoft.com/office/drawing/2014/main" val="885510720"/>
                  </a:ext>
                </a:extLst>
              </a:tr>
              <a:tr h="645695">
                <a:tc>
                  <a:txBody>
                    <a:bodyPr/>
                    <a:lstStyle/>
                    <a:p>
                      <a:pPr algn="ctr"/>
                      <a:r>
                        <a:rPr lang="en-AU"/>
                        <a:t>80</a:t>
                      </a:r>
                    </a:p>
                  </a:txBody>
                  <a:tcPr/>
                </a:tc>
                <a:tc>
                  <a:txBody>
                    <a:bodyPr/>
                    <a:lstStyle/>
                    <a:p>
                      <a:pPr algn="ctr"/>
                      <a:r>
                        <a:rPr lang="en-AU"/>
                        <a:t>5600</a:t>
                      </a:r>
                    </a:p>
                  </a:txBody>
                  <a:tcPr/>
                </a:tc>
                <a:extLst>
                  <a:ext uri="{0D108BD9-81ED-4DB2-BD59-A6C34878D82A}">
                    <a16:rowId xmlns:a16="http://schemas.microsoft.com/office/drawing/2014/main" val="1114746654"/>
                  </a:ext>
                </a:extLst>
              </a:tr>
              <a:tr h="645695">
                <a:tc>
                  <a:txBody>
                    <a:bodyPr/>
                    <a:lstStyle/>
                    <a:p>
                      <a:pPr algn="ctr"/>
                      <a:r>
                        <a:rPr lang="en-AU" dirty="0"/>
                        <a:t>84</a:t>
                      </a:r>
                    </a:p>
                  </a:txBody>
                  <a:tcPr/>
                </a:tc>
                <a:tc>
                  <a:txBody>
                    <a:bodyPr/>
                    <a:lstStyle/>
                    <a:p>
                      <a:pPr algn="ctr"/>
                      <a:r>
                        <a:rPr lang="en-AU"/>
                        <a:t>6000</a:t>
                      </a:r>
                    </a:p>
                  </a:txBody>
                  <a:tcPr/>
                </a:tc>
                <a:extLst>
                  <a:ext uri="{0D108BD9-81ED-4DB2-BD59-A6C34878D82A}">
                    <a16:rowId xmlns:a16="http://schemas.microsoft.com/office/drawing/2014/main" val="3107278047"/>
                  </a:ext>
                </a:extLst>
              </a:tr>
              <a:tr h="645695">
                <a:tc>
                  <a:txBody>
                    <a:bodyPr/>
                    <a:lstStyle/>
                    <a:p>
                      <a:pPr algn="ctr"/>
                      <a:r>
                        <a:rPr lang="en-AU"/>
                        <a:t>207</a:t>
                      </a:r>
                    </a:p>
                  </a:txBody>
                  <a:tcPr/>
                </a:tc>
                <a:tc>
                  <a:txBody>
                    <a:bodyPr/>
                    <a:lstStyle/>
                    <a:p>
                      <a:pPr algn="ctr"/>
                      <a:r>
                        <a:rPr lang="en-AU" dirty="0"/>
                        <a:t>15000</a:t>
                      </a:r>
                    </a:p>
                  </a:txBody>
                  <a:tcPr/>
                </a:tc>
                <a:extLst>
                  <a:ext uri="{0D108BD9-81ED-4DB2-BD59-A6C34878D82A}">
                    <a16:rowId xmlns:a16="http://schemas.microsoft.com/office/drawing/2014/main" val="4063087062"/>
                  </a:ext>
                </a:extLst>
              </a:tr>
            </a:tbl>
          </a:graphicData>
        </a:graphic>
      </p:graphicFrame>
      <p:sp>
        <p:nvSpPr>
          <p:cNvPr id="2" name="Slide Number Placeholder 1">
            <a:extLst>
              <a:ext uri="{FF2B5EF4-FFF2-40B4-BE49-F238E27FC236}">
                <a16:creationId xmlns:a16="http://schemas.microsoft.com/office/drawing/2014/main" id="{F23A8387-FD70-4ABB-8F52-4AF576685D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194676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B47903-181E-90A0-1A5F-E968014FAA09}"/>
              </a:ext>
            </a:extLst>
          </p:cNvPr>
          <p:cNvSpPr>
            <a:spLocks noGrp="1"/>
          </p:cNvSpPr>
          <p:nvPr>
            <p:ph type="title"/>
          </p:nvPr>
        </p:nvSpPr>
        <p:spPr/>
        <p:txBody>
          <a:bodyPr/>
          <a:lstStyle/>
          <a:p>
            <a:r>
              <a:rPr lang="en-US" dirty="0"/>
              <a:t>2.4 Modelling an expanding Universe</a:t>
            </a:r>
          </a:p>
        </p:txBody>
      </p:sp>
      <p:pic>
        <p:nvPicPr>
          <p:cNvPr id="18" name="Picture 17" descr="Experiment set up showing elastic tape labelled with Earth at 0cm, galaxy 1 at 20 cm, galaxy 2 at 60 cm and galaxy 3 at 100 cm">
            <a:extLst>
              <a:ext uri="{FF2B5EF4-FFF2-40B4-BE49-F238E27FC236}">
                <a16:creationId xmlns:a16="http://schemas.microsoft.com/office/drawing/2014/main" id="{3746EC2F-E316-9708-36AC-147C15168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60363" y="2948930"/>
            <a:ext cx="11029781" cy="1705793"/>
          </a:xfrm>
          <a:prstGeom prst="rect">
            <a:avLst/>
          </a:prstGeom>
        </p:spPr>
      </p:pic>
      <p:sp>
        <p:nvSpPr>
          <p:cNvPr id="10" name="TextBox 9">
            <a:extLst>
              <a:ext uri="{FF2B5EF4-FFF2-40B4-BE49-F238E27FC236}">
                <a16:creationId xmlns:a16="http://schemas.microsoft.com/office/drawing/2014/main" id="{6E19148F-244B-602F-37BC-62699C38BDDC}"/>
              </a:ext>
            </a:extLst>
          </p:cNvPr>
          <p:cNvSpPr txBox="1"/>
          <p:nvPr/>
        </p:nvSpPr>
        <p:spPr>
          <a:xfrm>
            <a:off x="360363" y="4807052"/>
            <a:ext cx="11259551" cy="819293"/>
          </a:xfrm>
          <a:prstGeom prst="rect">
            <a:avLst/>
          </a:prstGeom>
          <a:noFill/>
        </p:spPr>
        <p:txBody>
          <a:bodyPr wrap="square" lIns="0" tIns="0" rIns="0" bIns="0" rtlCol="0">
            <a:noAutofit/>
          </a:bodyPr>
          <a:lstStyle/>
          <a:p>
            <a:pPr algn="l"/>
            <a:r>
              <a:rPr lang="en-GB" sz="1800" b="1" dirty="0">
                <a:solidFill>
                  <a:srgbClr val="00B050"/>
                </a:solidFill>
              </a:rPr>
              <a:t>Earth </a:t>
            </a:r>
            <a:r>
              <a:rPr lang="en-GB" sz="1800" b="1" dirty="0"/>
              <a:t>                 Galaxy A                                                  </a:t>
            </a:r>
            <a:r>
              <a:rPr lang="en-GB" sz="1800" b="1" dirty="0">
                <a:solidFill>
                  <a:schemeClr val="accent1"/>
                </a:solidFill>
              </a:rPr>
              <a:t>Galaxy B                                                    </a:t>
            </a:r>
            <a:r>
              <a:rPr lang="en-GB" sz="1800" b="1" dirty="0">
                <a:solidFill>
                  <a:srgbClr val="FF0000"/>
                </a:solidFill>
              </a:rPr>
              <a:t>Gal</a:t>
            </a:r>
            <a:r>
              <a:rPr lang="en-GB" sz="1800" b="1" dirty="0">
                <a:solidFill>
                  <a:schemeClr val="tx2"/>
                </a:solidFill>
              </a:rPr>
              <a:t>axy C</a:t>
            </a:r>
            <a:endParaRPr lang="en-AU" sz="1800" b="1" dirty="0">
              <a:solidFill>
                <a:schemeClr val="tx2"/>
              </a:solidFill>
            </a:endParaRPr>
          </a:p>
        </p:txBody>
      </p:sp>
      <p:sp>
        <p:nvSpPr>
          <p:cNvPr id="11" name="Arrow: Up 10">
            <a:extLst>
              <a:ext uri="{FF2B5EF4-FFF2-40B4-BE49-F238E27FC236}">
                <a16:creationId xmlns:a16="http://schemas.microsoft.com/office/drawing/2014/main" id="{23AAFC8B-B197-A25E-376C-47252D23B82B}"/>
              </a:ext>
              <a:ext uri="{C183D7F6-B498-43B3-948B-1728B52AA6E4}">
                <adec:decorative xmlns:adec="http://schemas.microsoft.com/office/drawing/2017/decorative" val="1"/>
              </a:ext>
            </a:extLst>
          </p:cNvPr>
          <p:cNvSpPr/>
          <p:nvPr/>
        </p:nvSpPr>
        <p:spPr>
          <a:xfrm>
            <a:off x="481001" y="3615396"/>
            <a:ext cx="332225" cy="1191655"/>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Up 13">
            <a:extLst>
              <a:ext uri="{FF2B5EF4-FFF2-40B4-BE49-F238E27FC236}">
                <a16:creationId xmlns:a16="http://schemas.microsoft.com/office/drawing/2014/main" id="{9E56C23A-02CF-147C-5000-E812A16A7BEF}"/>
              </a:ext>
              <a:ext uri="{C183D7F6-B498-43B3-948B-1728B52AA6E4}">
                <adec:decorative xmlns:adec="http://schemas.microsoft.com/office/drawing/2017/decorative" val="1"/>
              </a:ext>
            </a:extLst>
          </p:cNvPr>
          <p:cNvSpPr/>
          <p:nvPr/>
        </p:nvSpPr>
        <p:spPr>
          <a:xfrm>
            <a:off x="2382872" y="3615396"/>
            <a:ext cx="332225" cy="1222979"/>
          </a:xfrm>
          <a:prstGeom prst="up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Up 14">
            <a:extLst>
              <a:ext uri="{FF2B5EF4-FFF2-40B4-BE49-F238E27FC236}">
                <a16:creationId xmlns:a16="http://schemas.microsoft.com/office/drawing/2014/main" id="{8E3D070D-97F2-58B6-E6F4-3075F331081E}"/>
              </a:ext>
              <a:ext uri="{C183D7F6-B498-43B3-948B-1728B52AA6E4}">
                <adec:decorative xmlns:adec="http://schemas.microsoft.com/office/drawing/2017/decorative" val="1"/>
              </a:ext>
            </a:extLst>
          </p:cNvPr>
          <p:cNvSpPr/>
          <p:nvPr/>
        </p:nvSpPr>
        <p:spPr>
          <a:xfrm>
            <a:off x="6513342" y="3615396"/>
            <a:ext cx="332225" cy="1191655"/>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Up 15">
            <a:extLst>
              <a:ext uri="{FF2B5EF4-FFF2-40B4-BE49-F238E27FC236}">
                <a16:creationId xmlns:a16="http://schemas.microsoft.com/office/drawing/2014/main" id="{50C65B3F-26B9-F672-C794-368AE8F42B46}"/>
              </a:ext>
              <a:ext uri="{C183D7F6-B498-43B3-948B-1728B52AA6E4}">
                <adec:decorative xmlns:adec="http://schemas.microsoft.com/office/drawing/2017/decorative" val="1"/>
              </a:ext>
            </a:extLst>
          </p:cNvPr>
          <p:cNvSpPr/>
          <p:nvPr/>
        </p:nvSpPr>
        <p:spPr>
          <a:xfrm>
            <a:off x="10880436" y="3615396"/>
            <a:ext cx="332225" cy="1191655"/>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93F88DB6-A3F4-104A-2023-8890AE60E291}"/>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88</a:t>
            </a:fld>
            <a:endParaRPr lang="en-AU"/>
          </a:p>
        </p:txBody>
      </p:sp>
    </p:spTree>
    <p:extLst>
      <p:ext uri="{BB962C8B-B14F-4D97-AF65-F5344CB8AC3E}">
        <p14:creationId xmlns:p14="http://schemas.microsoft.com/office/powerpoint/2010/main" val="1237620738"/>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503D-A382-D9BA-D450-178BDF72F24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C3E4E50-C60C-EE83-7703-51DEE01E77E7}"/>
              </a:ext>
            </a:extLst>
          </p:cNvPr>
          <p:cNvSpPr>
            <a:spLocks noGrp="1"/>
          </p:cNvSpPr>
          <p:nvPr>
            <p:ph type="title"/>
          </p:nvPr>
        </p:nvSpPr>
        <p:spPr/>
        <p:txBody>
          <a:bodyPr/>
          <a:lstStyle/>
          <a:p>
            <a:r>
              <a:rPr lang="en-US" dirty="0"/>
              <a:t>2.4 From miasmas to germ theory</a:t>
            </a:r>
          </a:p>
        </p:txBody>
      </p:sp>
      <p:pic>
        <p:nvPicPr>
          <p:cNvPr id="5" name="Online Media 4" title="How a few scientists transformed the way we think about disease - Tien Nguyen">
            <a:hlinkClick r:id="" action="ppaction://media"/>
            <a:extLst>
              <a:ext uri="{FF2B5EF4-FFF2-40B4-BE49-F238E27FC236}">
                <a16:creationId xmlns:a16="http://schemas.microsoft.com/office/drawing/2014/main" id="{87C36C2E-8974-0B77-708F-3B0C58ED4B0B}"/>
              </a:ext>
            </a:extLst>
          </p:cNvPr>
          <p:cNvPicPr>
            <a:picLocks noRot="1" noChangeAspect="1"/>
          </p:cNvPicPr>
          <p:nvPr>
            <a:videoFile r:link="rId1"/>
          </p:nvPr>
        </p:nvPicPr>
        <p:blipFill>
          <a:blip r:embed="rId4"/>
          <a:stretch>
            <a:fillRect/>
          </a:stretch>
        </p:blipFill>
        <p:spPr>
          <a:xfrm>
            <a:off x="1634837" y="1112982"/>
            <a:ext cx="8469745" cy="4785406"/>
          </a:xfrm>
          <a:prstGeom prst="rect">
            <a:avLst/>
          </a:prstGeom>
        </p:spPr>
      </p:pic>
      <p:sp>
        <p:nvSpPr>
          <p:cNvPr id="3" name="TextBox 2">
            <a:extLst>
              <a:ext uri="{FF2B5EF4-FFF2-40B4-BE49-F238E27FC236}">
                <a16:creationId xmlns:a16="http://schemas.microsoft.com/office/drawing/2014/main" id="{B777DEF5-89D9-B078-06E1-E0615CFDD3B4}"/>
              </a:ext>
            </a:extLst>
          </p:cNvPr>
          <p:cNvSpPr txBox="1"/>
          <p:nvPr/>
        </p:nvSpPr>
        <p:spPr>
          <a:xfrm>
            <a:off x="997672" y="6189342"/>
            <a:ext cx="11390243" cy="461665"/>
          </a:xfrm>
          <a:prstGeom prst="rect">
            <a:avLst/>
          </a:prstGeom>
          <a:noFill/>
        </p:spPr>
        <p:txBody>
          <a:bodyPr wrap="square">
            <a:spAutoFit/>
          </a:bodyPr>
          <a:lstStyle/>
          <a:p>
            <a:r>
              <a:rPr lang="en-AU" sz="2400" u="sng" dirty="0">
                <a:solidFill>
                  <a:srgbClr val="0000FF"/>
                </a:solidFill>
                <a:effectLst/>
                <a:latin typeface="Arial" panose="020B0604020202020204" pitchFamily="34" charset="0"/>
                <a:ea typeface="Calibri" panose="020F0502020204030204" pitchFamily="34" charset="0"/>
                <a:hlinkClick r:id="rId5"/>
              </a:rPr>
              <a:t>How a few scientists transformed the way we think about disease </a:t>
            </a:r>
            <a:r>
              <a:rPr lang="en-AU" u="sng" dirty="0">
                <a:solidFill>
                  <a:srgbClr val="0000FF"/>
                </a:solidFill>
                <a:latin typeface="Arial" panose="020B0604020202020204" pitchFamily="34" charset="0"/>
                <a:ea typeface="Calibri" panose="020F0502020204030204" pitchFamily="34" charset="0"/>
                <a:hlinkClick r:id="rId5"/>
              </a:rPr>
              <a:t>(4:39)</a:t>
            </a:r>
            <a:endParaRPr lang="en-AU" dirty="0"/>
          </a:p>
        </p:txBody>
      </p:sp>
      <p:sp>
        <p:nvSpPr>
          <p:cNvPr id="4" name="Slide Number Placeholder 3">
            <a:extLst>
              <a:ext uri="{FF2B5EF4-FFF2-40B4-BE49-F238E27FC236}">
                <a16:creationId xmlns:a16="http://schemas.microsoft.com/office/drawing/2014/main" id="{2D79F0FE-7C4E-1A4C-5FBC-80DF06D40240}"/>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89</a:t>
            </a:fld>
            <a:endParaRPr lang="en-AU"/>
          </a:p>
        </p:txBody>
      </p:sp>
    </p:spTree>
    <p:extLst>
      <p:ext uri="{BB962C8B-B14F-4D97-AF65-F5344CB8AC3E}">
        <p14:creationId xmlns:p14="http://schemas.microsoft.com/office/powerpoint/2010/main" val="853975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0DEBD-8C86-8D54-77DB-AF8746BF72A2}"/>
              </a:ext>
            </a:extLst>
          </p:cNvPr>
          <p:cNvSpPr>
            <a:spLocks noGrp="1"/>
          </p:cNvSpPr>
          <p:nvPr>
            <p:ph type="title"/>
          </p:nvPr>
        </p:nvSpPr>
        <p:spPr/>
        <p:txBody>
          <a:bodyPr/>
          <a:lstStyle/>
          <a:p>
            <a:r>
              <a:rPr lang="en-AU"/>
              <a:t>1.1 Classifying questions</a:t>
            </a:r>
          </a:p>
        </p:txBody>
      </p:sp>
      <p:sp>
        <p:nvSpPr>
          <p:cNvPr id="4" name="Text Placeholder 3">
            <a:extLst>
              <a:ext uri="{FF2B5EF4-FFF2-40B4-BE49-F238E27FC236}">
                <a16:creationId xmlns:a16="http://schemas.microsoft.com/office/drawing/2014/main" id="{60629202-3A89-2A9E-5277-377C9D227882}"/>
              </a:ext>
            </a:extLst>
          </p:cNvPr>
          <p:cNvSpPr>
            <a:spLocks noGrp="1"/>
          </p:cNvSpPr>
          <p:nvPr>
            <p:ph type="body" sz="quarter" idx="18"/>
          </p:nvPr>
        </p:nvSpPr>
        <p:spPr/>
        <p:txBody>
          <a:bodyPr/>
          <a:lstStyle/>
          <a:p>
            <a:r>
              <a:rPr lang="en-AU"/>
              <a:t>What makes a question scientific?</a:t>
            </a:r>
          </a:p>
        </p:txBody>
      </p:sp>
      <p:graphicFrame>
        <p:nvGraphicFramePr>
          <p:cNvPr id="14" name="Table 13">
            <a:extLst>
              <a:ext uri="{FF2B5EF4-FFF2-40B4-BE49-F238E27FC236}">
                <a16:creationId xmlns:a16="http://schemas.microsoft.com/office/drawing/2014/main" id="{5262F73D-8C74-1139-25C3-CE836F53BB68}"/>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233698136"/>
              </p:ext>
            </p:extLst>
          </p:nvPr>
        </p:nvGraphicFramePr>
        <p:xfrm>
          <a:off x="348001" y="1460240"/>
          <a:ext cx="11495997" cy="4920524"/>
        </p:xfrm>
        <a:graphic>
          <a:graphicData uri="http://schemas.openxmlformats.org/drawingml/2006/table">
            <a:tbl>
              <a:tblPr firstRow="1" bandRow="1">
                <a:tableStyleId>{69012ECD-51FC-41F1-AA8D-1B2483CD663E}</a:tableStyleId>
              </a:tblPr>
              <a:tblGrid>
                <a:gridCol w="4050203">
                  <a:extLst>
                    <a:ext uri="{9D8B030D-6E8A-4147-A177-3AD203B41FA5}">
                      <a16:colId xmlns:a16="http://schemas.microsoft.com/office/drawing/2014/main" val="3208490444"/>
                    </a:ext>
                  </a:extLst>
                </a:gridCol>
                <a:gridCol w="3722897">
                  <a:extLst>
                    <a:ext uri="{9D8B030D-6E8A-4147-A177-3AD203B41FA5}">
                      <a16:colId xmlns:a16="http://schemas.microsoft.com/office/drawing/2014/main" val="3637012777"/>
                    </a:ext>
                  </a:extLst>
                </a:gridCol>
                <a:gridCol w="3722897">
                  <a:extLst>
                    <a:ext uri="{9D8B030D-6E8A-4147-A177-3AD203B41FA5}">
                      <a16:colId xmlns:a16="http://schemas.microsoft.com/office/drawing/2014/main" val="545145342"/>
                    </a:ext>
                  </a:extLst>
                </a:gridCol>
              </a:tblGrid>
              <a:tr h="1095284">
                <a:tc>
                  <a:txBody>
                    <a:bodyPr/>
                    <a:lstStyle/>
                    <a:p>
                      <a:r>
                        <a:rPr lang="en-AU" b="1" dirty="0">
                          <a:latin typeface="+mj-lt"/>
                        </a:rPr>
                        <a:t>Key criteria</a:t>
                      </a:r>
                    </a:p>
                  </a:txBody>
                  <a:tcPr marL="0" anchor="ctr" anchorCtr="1">
                    <a:lnR w="12700" cap="flat" cmpd="sng" algn="ctr">
                      <a:solidFill>
                        <a:schemeClr val="tx1"/>
                      </a:solidFill>
                      <a:prstDash val="solid"/>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latin typeface="+mj-lt"/>
                        </a:rPr>
                        <a:t>Example 1: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latin typeface="+mj-lt"/>
                        </a:rPr>
                        <a:t>Does adding salt affect the boiling point of water? </a:t>
                      </a:r>
                      <a:endParaRPr lang="en-AU" sz="1800" b="1" dirty="0">
                        <a:latin typeface="+mj-lt"/>
                      </a:endParaRPr>
                    </a:p>
                  </a:txBody>
                  <a:tcPr marL="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AU" b="1" dirty="0">
                          <a:latin typeface="+mj-lt"/>
                        </a:rPr>
                        <a:t>Example 2: </a:t>
                      </a:r>
                    </a:p>
                    <a:p>
                      <a:r>
                        <a:rPr lang="en-AU" b="1" dirty="0">
                          <a:latin typeface="+mj-lt"/>
                        </a:rPr>
                        <a:t>Are dogs better than cats?</a:t>
                      </a:r>
                    </a:p>
                  </a:txBody>
                  <a:tcPr marL="0" anchor="ctr" anchorCtr="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9688806"/>
                  </a:ext>
                </a:extLst>
              </a:tr>
              <a:tr h="1275080">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rgbClr val="22272B"/>
                          </a:solidFill>
                          <a:effectLst/>
                          <a:uLnTx/>
                          <a:uFillTx/>
                        </a:rPr>
                        <a:t>Does it focus on the natural world?</a:t>
                      </a:r>
                      <a:endParaRPr kumimoji="0" lang="en-US"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l"/>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endParaRPr lang="en-AU"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2387895"/>
                  </a:ext>
                </a:extLst>
              </a:tr>
              <a:tr h="1275080">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rgbClr val="22272B"/>
                          </a:solidFill>
                          <a:effectLst/>
                          <a:uLnTx/>
                          <a:uFillTx/>
                        </a:rPr>
                        <a:t>Can be tested with evidence?</a:t>
                      </a:r>
                      <a:endParaRPr kumimoji="0" lang="en-US"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l"/>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endParaRPr lang="en-AU"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10123465"/>
                  </a:ext>
                </a:extLst>
              </a:tr>
              <a:tr h="1275080">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rgbClr val="22272B"/>
                          </a:solidFill>
                          <a:effectLst/>
                          <a:uLnTx/>
                          <a:uFillTx/>
                        </a:rPr>
                        <a:t>Do the answers depend on observation and measurement, not authority or opinion.</a:t>
                      </a:r>
                      <a:endParaRPr kumimoji="0" lang="en-US"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l"/>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endParaRPr lang="en-AU"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81769756"/>
                  </a:ext>
                </a:extLst>
              </a:tr>
            </a:tbl>
          </a:graphicData>
        </a:graphic>
      </p:graphicFrame>
      <p:pic>
        <p:nvPicPr>
          <p:cNvPr id="11" name="Graphic 10" descr="Checkbox Crossed outline">
            <a:extLst>
              <a:ext uri="{FF2B5EF4-FFF2-40B4-BE49-F238E27FC236}">
                <a16:creationId xmlns:a16="http://schemas.microsoft.com/office/drawing/2014/main" id="{8AB751D7-4F21-159A-CF93-2C93A1F8A8BA}"/>
              </a:ext>
            </a:extLst>
          </p:cNvPr>
          <p:cNvPicPr>
            <a:picLocks noChangeAspect="1"/>
          </p:cNvPicPr>
          <p:nvPr/>
        </p:nvPicPr>
        <p:blipFill>
          <a:blip r:embed="rId3">
            <a:extLst>
              <a:ext uri="{96DAC541-7B7A-43D3-8B79-37D633B846F1}">
                <asvg:svgBlip xmlns:asvg="http://schemas.microsoft.com/office/drawing/2016/SVG/main" r:embed="rId4"/>
              </a:ext>
            </a:extLst>
          </a:blip>
          <a:srcRect l="17962" t="18131" r="18081" b="17912"/>
          <a:stretch/>
        </p:blipFill>
        <p:spPr>
          <a:xfrm>
            <a:off x="9760543" y="5401717"/>
            <a:ext cx="584201" cy="584200"/>
          </a:xfrm>
          <a:prstGeom prst="rect">
            <a:avLst/>
          </a:prstGeom>
        </p:spPr>
      </p:pic>
      <p:pic>
        <p:nvPicPr>
          <p:cNvPr id="12" name="Graphic 11" descr="Checkbox Checked with solid fill">
            <a:extLst>
              <a:ext uri="{FF2B5EF4-FFF2-40B4-BE49-F238E27FC236}">
                <a16:creationId xmlns:a16="http://schemas.microsoft.com/office/drawing/2014/main" id="{F6A433FD-90C0-DCCD-26D0-9B50CA90EED6}"/>
              </a:ext>
            </a:extLst>
          </p:cNvPr>
          <p:cNvPicPr>
            <a:picLocks noChangeAspect="1"/>
          </p:cNvPicPr>
          <p:nvPr/>
        </p:nvPicPr>
        <p:blipFill>
          <a:blip r:embed="rId5">
            <a:extLst>
              <a:ext uri="{96DAC541-7B7A-43D3-8B79-37D633B846F1}">
                <asvg:svgBlip xmlns:asvg="http://schemas.microsoft.com/office/drawing/2016/SVG/main" r:embed="rId6"/>
              </a:ext>
            </a:extLst>
          </a:blip>
          <a:srcRect l="19673" t="19645" r="19863" b="20109"/>
          <a:stretch/>
        </p:blipFill>
        <p:spPr>
          <a:xfrm>
            <a:off x="5796840" y="4194606"/>
            <a:ext cx="586316" cy="584200"/>
          </a:xfrm>
          <a:prstGeom prst="rect">
            <a:avLst/>
          </a:prstGeom>
        </p:spPr>
      </p:pic>
      <p:pic>
        <p:nvPicPr>
          <p:cNvPr id="13" name="Graphic 12" descr="Checkbox Checked with solid fill">
            <a:extLst>
              <a:ext uri="{FF2B5EF4-FFF2-40B4-BE49-F238E27FC236}">
                <a16:creationId xmlns:a16="http://schemas.microsoft.com/office/drawing/2014/main" id="{172EFE80-873B-D4F9-00F3-D055AEFF69FD}"/>
              </a:ext>
            </a:extLst>
          </p:cNvPr>
          <p:cNvPicPr>
            <a:picLocks noChangeAspect="1"/>
          </p:cNvPicPr>
          <p:nvPr/>
        </p:nvPicPr>
        <p:blipFill>
          <a:blip r:embed="rId5">
            <a:extLst>
              <a:ext uri="{96DAC541-7B7A-43D3-8B79-37D633B846F1}">
                <asvg:svgBlip xmlns:asvg="http://schemas.microsoft.com/office/drawing/2016/SVG/main" r:embed="rId6"/>
              </a:ext>
            </a:extLst>
          </a:blip>
          <a:srcRect l="19673" t="19645" r="19863" b="20109"/>
          <a:stretch/>
        </p:blipFill>
        <p:spPr>
          <a:xfrm>
            <a:off x="5796840" y="5401717"/>
            <a:ext cx="586316" cy="584200"/>
          </a:xfrm>
          <a:prstGeom prst="rect">
            <a:avLst/>
          </a:prstGeom>
        </p:spPr>
      </p:pic>
      <p:pic>
        <p:nvPicPr>
          <p:cNvPr id="17" name="Graphic 16" descr="Checkbox Checked with solid fill">
            <a:extLst>
              <a:ext uri="{FF2B5EF4-FFF2-40B4-BE49-F238E27FC236}">
                <a16:creationId xmlns:a16="http://schemas.microsoft.com/office/drawing/2014/main" id="{1DFA4084-0AF1-1B6C-BDAD-068E82A9BB0F}"/>
              </a:ext>
            </a:extLst>
          </p:cNvPr>
          <p:cNvPicPr>
            <a:picLocks noChangeAspect="1"/>
          </p:cNvPicPr>
          <p:nvPr/>
        </p:nvPicPr>
        <p:blipFill>
          <a:blip r:embed="rId5">
            <a:extLst>
              <a:ext uri="{96DAC541-7B7A-43D3-8B79-37D633B846F1}">
                <asvg:svgBlip xmlns:asvg="http://schemas.microsoft.com/office/drawing/2016/SVG/main" r:embed="rId6"/>
              </a:ext>
            </a:extLst>
          </a:blip>
          <a:srcRect l="19673" t="19645" r="19863" b="20109"/>
          <a:stretch/>
        </p:blipFill>
        <p:spPr>
          <a:xfrm>
            <a:off x="9758428" y="2933133"/>
            <a:ext cx="586316" cy="584200"/>
          </a:xfrm>
          <a:prstGeom prst="rect">
            <a:avLst/>
          </a:prstGeom>
        </p:spPr>
      </p:pic>
      <p:pic>
        <p:nvPicPr>
          <p:cNvPr id="18" name="Graphic 17" descr="Checkbox Checked with solid fill">
            <a:extLst>
              <a:ext uri="{FF2B5EF4-FFF2-40B4-BE49-F238E27FC236}">
                <a16:creationId xmlns:a16="http://schemas.microsoft.com/office/drawing/2014/main" id="{0CB68364-24A7-6CA9-3ADF-48DD9D819DFF}"/>
              </a:ext>
            </a:extLst>
          </p:cNvPr>
          <p:cNvPicPr>
            <a:picLocks noChangeAspect="1"/>
          </p:cNvPicPr>
          <p:nvPr/>
        </p:nvPicPr>
        <p:blipFill>
          <a:blip r:embed="rId5">
            <a:extLst>
              <a:ext uri="{96DAC541-7B7A-43D3-8B79-37D633B846F1}">
                <asvg:svgBlip xmlns:asvg="http://schemas.microsoft.com/office/drawing/2016/SVG/main" r:embed="rId6"/>
              </a:ext>
            </a:extLst>
          </a:blip>
          <a:srcRect l="19673" t="19645" r="19863" b="20109"/>
          <a:stretch/>
        </p:blipFill>
        <p:spPr>
          <a:xfrm>
            <a:off x="9758428" y="4194606"/>
            <a:ext cx="586316" cy="584200"/>
          </a:xfrm>
          <a:prstGeom prst="rect">
            <a:avLst/>
          </a:prstGeom>
        </p:spPr>
      </p:pic>
      <p:pic>
        <p:nvPicPr>
          <p:cNvPr id="5" name="Graphic 4" descr="Checkbox Checked with solid fill">
            <a:extLst>
              <a:ext uri="{FF2B5EF4-FFF2-40B4-BE49-F238E27FC236}">
                <a16:creationId xmlns:a16="http://schemas.microsoft.com/office/drawing/2014/main" id="{55C0E21D-ECA7-6AA9-FC1C-4D7380AA34D8}"/>
              </a:ext>
            </a:extLst>
          </p:cNvPr>
          <p:cNvPicPr>
            <a:picLocks noChangeAspect="1"/>
          </p:cNvPicPr>
          <p:nvPr/>
        </p:nvPicPr>
        <p:blipFill>
          <a:blip r:embed="rId5">
            <a:extLst>
              <a:ext uri="{96DAC541-7B7A-43D3-8B79-37D633B846F1}">
                <asvg:svgBlip xmlns:asvg="http://schemas.microsoft.com/office/drawing/2016/SVG/main" r:embed="rId6"/>
              </a:ext>
            </a:extLst>
          </a:blip>
          <a:srcRect l="19673" t="19645" r="19863" b="20109"/>
          <a:stretch/>
        </p:blipFill>
        <p:spPr>
          <a:xfrm>
            <a:off x="5796840" y="2933133"/>
            <a:ext cx="586316" cy="584200"/>
          </a:xfrm>
          <a:prstGeom prst="rect">
            <a:avLst/>
          </a:prstGeom>
        </p:spPr>
      </p:pic>
      <p:sp>
        <p:nvSpPr>
          <p:cNvPr id="2" name="Slide Number Placeholder 1">
            <a:extLst>
              <a:ext uri="{FF2B5EF4-FFF2-40B4-BE49-F238E27FC236}">
                <a16:creationId xmlns:a16="http://schemas.microsoft.com/office/drawing/2014/main" id="{E32C4A2C-3E9D-F6C7-D447-BF9B8FE0D5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05756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3C969-7B2E-D51B-DB96-341F0D0F07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46F327-9FA5-1587-F4A3-262888A41A19}"/>
              </a:ext>
            </a:extLst>
          </p:cNvPr>
          <p:cNvSpPr>
            <a:spLocks noGrp="1"/>
          </p:cNvSpPr>
          <p:nvPr>
            <p:ph type="title"/>
          </p:nvPr>
        </p:nvSpPr>
        <p:spPr/>
        <p:txBody>
          <a:bodyPr/>
          <a:lstStyle/>
          <a:p>
            <a:r>
              <a:rPr lang="en-AU">
                <a:cs typeface="Arial"/>
              </a:rPr>
              <a:t>2.5 Making models</a:t>
            </a:r>
          </a:p>
        </p:txBody>
      </p:sp>
      <p:sp>
        <p:nvSpPr>
          <p:cNvPr id="6" name="Text Placeholder 5">
            <a:extLst>
              <a:ext uri="{FF2B5EF4-FFF2-40B4-BE49-F238E27FC236}">
                <a16:creationId xmlns:a16="http://schemas.microsoft.com/office/drawing/2014/main" id="{F1BD844D-F52D-05BB-133F-528235FD3DD2}"/>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A1240567-24B1-878C-AC5D-DFE0BCBAA3ED}"/>
              </a:ext>
            </a:extLst>
          </p:cNvPr>
          <p:cNvGraphicFramePr>
            <a:graphicFrameLocks noGrp="1"/>
          </p:cNvGraphicFramePr>
          <p:nvPr>
            <p:extLst>
              <p:ext uri="{D42A27DB-BD31-4B8C-83A1-F6EECF244321}">
                <p14:modId xmlns:p14="http://schemas.microsoft.com/office/powerpoint/2010/main" val="2767789751"/>
              </p:ext>
            </p:extLst>
          </p:nvPr>
        </p:nvGraphicFramePr>
        <p:xfrm>
          <a:off x="249830" y="1897103"/>
          <a:ext cx="11594170" cy="4618897"/>
        </p:xfrm>
        <a:graphic>
          <a:graphicData uri="http://schemas.openxmlformats.org/drawingml/2006/table">
            <a:tbl>
              <a:tblPr firstRow="1">
                <a:tableStyleId>{B301B821-A1FF-4177-AEE7-76D212191A09}</a:tableStyleId>
              </a:tblPr>
              <a:tblGrid>
                <a:gridCol w="5681308">
                  <a:extLst>
                    <a:ext uri="{9D8B030D-6E8A-4147-A177-3AD203B41FA5}">
                      <a16:colId xmlns:a16="http://schemas.microsoft.com/office/drawing/2014/main" val="3623447875"/>
                    </a:ext>
                  </a:extLst>
                </a:gridCol>
                <a:gridCol w="5912862">
                  <a:extLst>
                    <a:ext uri="{9D8B030D-6E8A-4147-A177-3AD203B41FA5}">
                      <a16:colId xmlns:a16="http://schemas.microsoft.com/office/drawing/2014/main" val="3573327086"/>
                    </a:ext>
                  </a:extLst>
                </a:gridCol>
              </a:tblGrid>
              <a:tr h="424144">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995043">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to explain how data is used by scientists to model scientific phenomena</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select and </a:t>
                      </a:r>
                      <a:r>
                        <a:rPr lang="en-US" sz="2000" dirty="0" err="1">
                          <a:latin typeface="Arial" panose="020B0604020202020204" pitchFamily="34" charset="0"/>
                          <a:cs typeface="Arial" panose="020B0604020202020204" pitchFamily="34" charset="0"/>
                        </a:rPr>
                        <a:t>organise</a:t>
                      </a:r>
                      <a:r>
                        <a:rPr lang="en-US" sz="2000" dirty="0">
                          <a:latin typeface="Arial" panose="020B0604020202020204" pitchFamily="34" charset="0"/>
                          <a:cs typeface="Arial" panose="020B0604020202020204" pitchFamily="34" charset="0"/>
                        </a:rPr>
                        <a:t> relevant data to develop a simple model</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use the model to explain how or why an observable phenomenon occurs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83462">
                <a:tc>
                  <a:txBody>
                    <a:bodyPr/>
                    <a:lstStyle/>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How to use data to identify patterns and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identify a pattern or relationship described in a scientific model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315267"/>
                  </a:ext>
                </a:extLst>
              </a:tr>
              <a:tr h="1016248">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to propose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create a scientific model to explain an observable phenomena.</a:t>
                      </a:r>
                      <a:endParaRPr lang="en-AU" sz="2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57BB7226-29F8-B686-6469-1345FF7120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16473408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8C73E-E4C7-B65C-7E76-2136ECF0C6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BFF382-A290-DB7E-0249-24E1A0F18B67}"/>
              </a:ext>
            </a:extLst>
          </p:cNvPr>
          <p:cNvSpPr>
            <a:spLocks noGrp="1"/>
          </p:cNvSpPr>
          <p:nvPr>
            <p:ph type="title"/>
          </p:nvPr>
        </p:nvSpPr>
        <p:spPr/>
        <p:txBody>
          <a:bodyPr vert="horz" wrap="square" lIns="0" tIns="0" rIns="0" bIns="0" numCol="1" anchor="t" anchorCtr="0" compatLnSpc="1">
            <a:prstTxWarp prst="textNoShape">
              <a:avLst/>
            </a:prstTxWarp>
            <a:normAutofit/>
          </a:bodyPr>
          <a:lstStyle/>
          <a:p>
            <a:r>
              <a:rPr lang="en-US"/>
              <a:t>2.5 Observed phenomena</a:t>
            </a:r>
            <a:endParaRPr lang="en-AU"/>
          </a:p>
        </p:txBody>
      </p:sp>
      <p:sp>
        <p:nvSpPr>
          <p:cNvPr id="5" name="Text Placeholder 4">
            <a:extLst>
              <a:ext uri="{FF2B5EF4-FFF2-40B4-BE49-F238E27FC236}">
                <a16:creationId xmlns:a16="http://schemas.microsoft.com/office/drawing/2014/main" id="{9D6BCEF3-E985-9B24-3536-B290CBBD7D66}"/>
              </a:ext>
            </a:extLst>
          </p:cNvPr>
          <p:cNvSpPr>
            <a:spLocks noGrp="1"/>
          </p:cNvSpPr>
          <p:nvPr>
            <p:ph type="body" sz="quarter" idx="18"/>
          </p:nvPr>
        </p:nvSpPr>
        <p:spPr/>
        <p:txBody>
          <a:bodyPr/>
          <a:lstStyle/>
          <a:p>
            <a:r>
              <a:rPr lang="en-AU"/>
              <a:t>Ideas for a model</a:t>
            </a:r>
          </a:p>
        </p:txBody>
      </p:sp>
      <p:grpSp>
        <p:nvGrpSpPr>
          <p:cNvPr id="22" name="Group 21">
            <a:extLst>
              <a:ext uri="{FF2B5EF4-FFF2-40B4-BE49-F238E27FC236}">
                <a16:creationId xmlns:a16="http://schemas.microsoft.com/office/drawing/2014/main" id="{C3CEBDA1-F0BB-B601-C115-5A28736E306A}"/>
              </a:ext>
              <a:ext uri="{C183D7F6-B498-43B3-948B-1728B52AA6E4}">
                <adec:decorative xmlns:adec="http://schemas.microsoft.com/office/drawing/2017/decorative" val="1"/>
              </a:ext>
            </a:extLst>
          </p:cNvPr>
          <p:cNvGrpSpPr/>
          <p:nvPr/>
        </p:nvGrpSpPr>
        <p:grpSpPr>
          <a:xfrm>
            <a:off x="360363" y="1622794"/>
            <a:ext cx="11483975" cy="754997"/>
            <a:chOff x="360363" y="1622794"/>
            <a:chExt cx="11483975" cy="754997"/>
          </a:xfrm>
        </p:grpSpPr>
        <p:sp>
          <p:nvSpPr>
            <p:cNvPr id="4" name="Rectangle: Rounded Corners 3">
              <a:extLst>
                <a:ext uri="{FF2B5EF4-FFF2-40B4-BE49-F238E27FC236}">
                  <a16:creationId xmlns:a16="http://schemas.microsoft.com/office/drawing/2014/main" id="{16DF03DF-C491-808E-706C-A420FD6AE170}"/>
                </a:ext>
              </a:extLst>
            </p:cNvPr>
            <p:cNvSpPr/>
            <p:nvPr/>
          </p:nvSpPr>
          <p:spPr>
            <a:xfrm>
              <a:off x="360363" y="1622794"/>
              <a:ext cx="11483975" cy="754997"/>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7" name="Rectangle 6" descr="Solar system">
              <a:extLst>
                <a:ext uri="{FF2B5EF4-FFF2-40B4-BE49-F238E27FC236}">
                  <a16:creationId xmlns:a16="http://schemas.microsoft.com/office/drawing/2014/main" id="{93E8715D-1F95-C14C-EC1F-E701FFCCD3D7}"/>
                </a:ext>
              </a:extLst>
            </p:cNvPr>
            <p:cNvSpPr/>
            <p:nvPr/>
          </p:nvSpPr>
          <p:spPr>
            <a:xfrm>
              <a:off x="588749" y="1792669"/>
              <a:ext cx="415248" cy="41524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9" name="Freeform: Shape 8" descr="Smart art to organise slide text">
            <a:extLst>
              <a:ext uri="{FF2B5EF4-FFF2-40B4-BE49-F238E27FC236}">
                <a16:creationId xmlns:a16="http://schemas.microsoft.com/office/drawing/2014/main" id="{5330F036-799A-C91A-44C0-F46F471AE0A0}"/>
              </a:ext>
            </a:extLst>
          </p:cNvPr>
          <p:cNvSpPr/>
          <p:nvPr/>
        </p:nvSpPr>
        <p:spPr>
          <a:xfrm>
            <a:off x="1232385" y="1622794"/>
            <a:ext cx="10611952" cy="754997"/>
          </a:xfrm>
          <a:custGeom>
            <a:avLst/>
            <a:gdLst>
              <a:gd name="connsiteX0" fmla="*/ 0 w 10611952"/>
              <a:gd name="connsiteY0" fmla="*/ 0 h 754997"/>
              <a:gd name="connsiteX1" fmla="*/ 10611952 w 10611952"/>
              <a:gd name="connsiteY1" fmla="*/ 0 h 754997"/>
              <a:gd name="connsiteX2" fmla="*/ 10611952 w 10611952"/>
              <a:gd name="connsiteY2" fmla="*/ 754997 h 754997"/>
              <a:gd name="connsiteX3" fmla="*/ 0 w 10611952"/>
              <a:gd name="connsiteY3" fmla="*/ 754997 h 754997"/>
              <a:gd name="connsiteX4" fmla="*/ 0 w 10611952"/>
              <a:gd name="connsiteY4" fmla="*/ 0 h 75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952" h="754997">
                <a:moveTo>
                  <a:pt x="0" y="0"/>
                </a:moveTo>
                <a:lnTo>
                  <a:pt x="10611952" y="0"/>
                </a:lnTo>
                <a:lnTo>
                  <a:pt x="10611952" y="754997"/>
                </a:lnTo>
                <a:lnTo>
                  <a:pt x="0" y="754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904" tIns="79904" rIns="79904" bIns="79904" numCol="1" spcCol="1270" anchor="ctr" anchorCtr="0">
            <a:noAutofit/>
          </a:bodyPr>
          <a:lstStyle/>
          <a:p>
            <a:pPr marL="0" lvl="0" indent="0" algn="l" defTabSz="844550">
              <a:lnSpc>
                <a:spcPct val="100000"/>
              </a:lnSpc>
              <a:spcBef>
                <a:spcPct val="0"/>
              </a:spcBef>
              <a:spcAft>
                <a:spcPct val="35000"/>
              </a:spcAft>
              <a:buNone/>
            </a:pPr>
            <a:r>
              <a:rPr lang="en-GB" sz="1900" kern="1200" dirty="0"/>
              <a:t>What causes a Solar or lunar eclipse?</a:t>
            </a:r>
            <a:endParaRPr lang="en-US" sz="1900" kern="1200" dirty="0"/>
          </a:p>
        </p:txBody>
      </p:sp>
      <p:grpSp>
        <p:nvGrpSpPr>
          <p:cNvPr id="23" name="Group 22">
            <a:extLst>
              <a:ext uri="{FF2B5EF4-FFF2-40B4-BE49-F238E27FC236}">
                <a16:creationId xmlns:a16="http://schemas.microsoft.com/office/drawing/2014/main" id="{2FC57075-5865-A249-534C-A9A094EC96E2}"/>
              </a:ext>
              <a:ext uri="{C183D7F6-B498-43B3-948B-1728B52AA6E4}">
                <adec:decorative xmlns:adec="http://schemas.microsoft.com/office/drawing/2017/decorative" val="1"/>
              </a:ext>
            </a:extLst>
          </p:cNvPr>
          <p:cNvGrpSpPr/>
          <p:nvPr/>
        </p:nvGrpSpPr>
        <p:grpSpPr>
          <a:xfrm>
            <a:off x="360363" y="2566541"/>
            <a:ext cx="11483975" cy="754997"/>
            <a:chOff x="360363" y="2566541"/>
            <a:chExt cx="11483975" cy="754997"/>
          </a:xfrm>
        </p:grpSpPr>
        <p:sp>
          <p:nvSpPr>
            <p:cNvPr id="10" name="Rectangle: Rounded Corners 9">
              <a:extLst>
                <a:ext uri="{FF2B5EF4-FFF2-40B4-BE49-F238E27FC236}">
                  <a16:creationId xmlns:a16="http://schemas.microsoft.com/office/drawing/2014/main" id="{B605F42F-B644-3C5E-B338-EF5E8DB950D6}"/>
                </a:ext>
              </a:extLst>
            </p:cNvPr>
            <p:cNvSpPr/>
            <p:nvPr/>
          </p:nvSpPr>
          <p:spPr>
            <a:xfrm>
              <a:off x="360363" y="2566541"/>
              <a:ext cx="11483975" cy="754997"/>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Rectangle 10" descr="Moon">
              <a:extLst>
                <a:ext uri="{FF2B5EF4-FFF2-40B4-BE49-F238E27FC236}">
                  <a16:creationId xmlns:a16="http://schemas.microsoft.com/office/drawing/2014/main" id="{549938A3-86E8-9C87-0988-9B75FCB85982}"/>
                </a:ext>
              </a:extLst>
            </p:cNvPr>
            <p:cNvSpPr/>
            <p:nvPr/>
          </p:nvSpPr>
          <p:spPr>
            <a:xfrm>
              <a:off x="588749" y="2736416"/>
              <a:ext cx="415248" cy="41524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12" name="Freeform: Shape 11" descr="Smart art to organise slide text">
            <a:extLst>
              <a:ext uri="{FF2B5EF4-FFF2-40B4-BE49-F238E27FC236}">
                <a16:creationId xmlns:a16="http://schemas.microsoft.com/office/drawing/2014/main" id="{EDFA9433-DEE9-2E68-B489-1E099A0F9FE0}"/>
              </a:ext>
            </a:extLst>
          </p:cNvPr>
          <p:cNvSpPr/>
          <p:nvPr/>
        </p:nvSpPr>
        <p:spPr>
          <a:xfrm>
            <a:off x="1232385" y="2566541"/>
            <a:ext cx="10611952" cy="754997"/>
          </a:xfrm>
          <a:custGeom>
            <a:avLst/>
            <a:gdLst>
              <a:gd name="connsiteX0" fmla="*/ 0 w 10611952"/>
              <a:gd name="connsiteY0" fmla="*/ 0 h 754997"/>
              <a:gd name="connsiteX1" fmla="*/ 10611952 w 10611952"/>
              <a:gd name="connsiteY1" fmla="*/ 0 h 754997"/>
              <a:gd name="connsiteX2" fmla="*/ 10611952 w 10611952"/>
              <a:gd name="connsiteY2" fmla="*/ 754997 h 754997"/>
              <a:gd name="connsiteX3" fmla="*/ 0 w 10611952"/>
              <a:gd name="connsiteY3" fmla="*/ 754997 h 754997"/>
              <a:gd name="connsiteX4" fmla="*/ 0 w 10611952"/>
              <a:gd name="connsiteY4" fmla="*/ 0 h 75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952" h="754997">
                <a:moveTo>
                  <a:pt x="0" y="0"/>
                </a:moveTo>
                <a:lnTo>
                  <a:pt x="10611952" y="0"/>
                </a:lnTo>
                <a:lnTo>
                  <a:pt x="10611952" y="754997"/>
                </a:lnTo>
                <a:lnTo>
                  <a:pt x="0" y="754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904" tIns="79904" rIns="79904" bIns="79904" numCol="1" spcCol="1270" anchor="ctr" anchorCtr="0">
            <a:noAutofit/>
          </a:bodyPr>
          <a:lstStyle/>
          <a:p>
            <a:pPr marL="0" lvl="0" indent="0" algn="l" defTabSz="844550">
              <a:lnSpc>
                <a:spcPct val="100000"/>
              </a:lnSpc>
              <a:spcBef>
                <a:spcPct val="0"/>
              </a:spcBef>
              <a:spcAft>
                <a:spcPct val="35000"/>
              </a:spcAft>
              <a:buNone/>
            </a:pPr>
            <a:r>
              <a:rPr lang="en-GB" sz="1900" kern="1200" dirty="0"/>
              <a:t>Why does the appearance of the moon change?</a:t>
            </a:r>
            <a:endParaRPr lang="en-US" sz="1900" kern="1200" dirty="0"/>
          </a:p>
        </p:txBody>
      </p:sp>
      <p:grpSp>
        <p:nvGrpSpPr>
          <p:cNvPr id="24" name="Group 23">
            <a:extLst>
              <a:ext uri="{FF2B5EF4-FFF2-40B4-BE49-F238E27FC236}">
                <a16:creationId xmlns:a16="http://schemas.microsoft.com/office/drawing/2014/main" id="{9490619F-323B-9BDF-1BE2-E7BB858C6EED}"/>
              </a:ext>
              <a:ext uri="{C183D7F6-B498-43B3-948B-1728B52AA6E4}">
                <adec:decorative xmlns:adec="http://schemas.microsoft.com/office/drawing/2017/decorative" val="1"/>
              </a:ext>
            </a:extLst>
          </p:cNvPr>
          <p:cNvGrpSpPr/>
          <p:nvPr/>
        </p:nvGrpSpPr>
        <p:grpSpPr>
          <a:xfrm>
            <a:off x="360363" y="3510288"/>
            <a:ext cx="11483975" cy="754997"/>
            <a:chOff x="360363" y="3510288"/>
            <a:chExt cx="11483975" cy="754997"/>
          </a:xfrm>
        </p:grpSpPr>
        <p:sp>
          <p:nvSpPr>
            <p:cNvPr id="13" name="Rectangle: Rounded Corners 12">
              <a:extLst>
                <a:ext uri="{FF2B5EF4-FFF2-40B4-BE49-F238E27FC236}">
                  <a16:creationId xmlns:a16="http://schemas.microsoft.com/office/drawing/2014/main" id="{A73A3281-0CDC-5A5B-27AA-209CB25DED43}"/>
                </a:ext>
              </a:extLst>
            </p:cNvPr>
            <p:cNvSpPr/>
            <p:nvPr/>
          </p:nvSpPr>
          <p:spPr>
            <a:xfrm>
              <a:off x="360363" y="3510288"/>
              <a:ext cx="11483975" cy="754997"/>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4" name="Rectangle 13" descr="Anchor">
              <a:extLst>
                <a:ext uri="{FF2B5EF4-FFF2-40B4-BE49-F238E27FC236}">
                  <a16:creationId xmlns:a16="http://schemas.microsoft.com/office/drawing/2014/main" id="{9C171305-3B95-8C2B-577D-B7AB52A29D1C}"/>
                </a:ext>
              </a:extLst>
            </p:cNvPr>
            <p:cNvSpPr/>
            <p:nvPr/>
          </p:nvSpPr>
          <p:spPr>
            <a:xfrm>
              <a:off x="588749" y="3680163"/>
              <a:ext cx="415248" cy="41524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15" name="Freeform: Shape 14" descr="Smart art to organise slide text">
            <a:extLst>
              <a:ext uri="{FF2B5EF4-FFF2-40B4-BE49-F238E27FC236}">
                <a16:creationId xmlns:a16="http://schemas.microsoft.com/office/drawing/2014/main" id="{AE71F568-E511-0790-74EC-DE0AA6811166}"/>
              </a:ext>
            </a:extLst>
          </p:cNvPr>
          <p:cNvSpPr/>
          <p:nvPr/>
        </p:nvSpPr>
        <p:spPr>
          <a:xfrm>
            <a:off x="1232385" y="3510288"/>
            <a:ext cx="10611952" cy="754997"/>
          </a:xfrm>
          <a:custGeom>
            <a:avLst/>
            <a:gdLst>
              <a:gd name="connsiteX0" fmla="*/ 0 w 10611952"/>
              <a:gd name="connsiteY0" fmla="*/ 0 h 754997"/>
              <a:gd name="connsiteX1" fmla="*/ 10611952 w 10611952"/>
              <a:gd name="connsiteY1" fmla="*/ 0 h 754997"/>
              <a:gd name="connsiteX2" fmla="*/ 10611952 w 10611952"/>
              <a:gd name="connsiteY2" fmla="*/ 754997 h 754997"/>
              <a:gd name="connsiteX3" fmla="*/ 0 w 10611952"/>
              <a:gd name="connsiteY3" fmla="*/ 754997 h 754997"/>
              <a:gd name="connsiteX4" fmla="*/ 0 w 10611952"/>
              <a:gd name="connsiteY4" fmla="*/ 0 h 75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952" h="754997">
                <a:moveTo>
                  <a:pt x="0" y="0"/>
                </a:moveTo>
                <a:lnTo>
                  <a:pt x="10611952" y="0"/>
                </a:lnTo>
                <a:lnTo>
                  <a:pt x="10611952" y="754997"/>
                </a:lnTo>
                <a:lnTo>
                  <a:pt x="0" y="754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904" tIns="79904" rIns="79904" bIns="79904" numCol="1" spcCol="1270" anchor="ctr" anchorCtr="0">
            <a:noAutofit/>
          </a:bodyPr>
          <a:lstStyle/>
          <a:p>
            <a:pPr marL="0" lvl="0" indent="0" algn="l" defTabSz="844550">
              <a:lnSpc>
                <a:spcPct val="100000"/>
              </a:lnSpc>
              <a:spcBef>
                <a:spcPct val="0"/>
              </a:spcBef>
              <a:spcAft>
                <a:spcPct val="35000"/>
              </a:spcAft>
              <a:buNone/>
            </a:pPr>
            <a:r>
              <a:rPr lang="en-GB" sz="1900" kern="1200"/>
              <a:t>How does a submarine rise and sink?</a:t>
            </a:r>
            <a:endParaRPr lang="en-US" sz="1900" kern="1200"/>
          </a:p>
        </p:txBody>
      </p:sp>
      <p:grpSp>
        <p:nvGrpSpPr>
          <p:cNvPr id="25" name="Group 24">
            <a:extLst>
              <a:ext uri="{FF2B5EF4-FFF2-40B4-BE49-F238E27FC236}">
                <a16:creationId xmlns:a16="http://schemas.microsoft.com/office/drawing/2014/main" id="{D0DE2592-F4BD-BF09-0CD4-AF1B1D449DA5}"/>
              </a:ext>
              <a:ext uri="{C183D7F6-B498-43B3-948B-1728B52AA6E4}">
                <adec:decorative xmlns:adec="http://schemas.microsoft.com/office/drawing/2017/decorative" val="1"/>
              </a:ext>
            </a:extLst>
          </p:cNvPr>
          <p:cNvGrpSpPr/>
          <p:nvPr/>
        </p:nvGrpSpPr>
        <p:grpSpPr>
          <a:xfrm>
            <a:off x="360363" y="4454035"/>
            <a:ext cx="11483975" cy="754997"/>
            <a:chOff x="360363" y="4454035"/>
            <a:chExt cx="11483975" cy="754997"/>
          </a:xfrm>
        </p:grpSpPr>
        <p:sp>
          <p:nvSpPr>
            <p:cNvPr id="16" name="Rectangle: Rounded Corners 15">
              <a:extLst>
                <a:ext uri="{FF2B5EF4-FFF2-40B4-BE49-F238E27FC236}">
                  <a16:creationId xmlns:a16="http://schemas.microsoft.com/office/drawing/2014/main" id="{E2EE5F46-1C9B-29E7-E92E-F05C8EA61EF0}"/>
                </a:ext>
              </a:extLst>
            </p:cNvPr>
            <p:cNvSpPr/>
            <p:nvPr/>
          </p:nvSpPr>
          <p:spPr>
            <a:xfrm>
              <a:off x="360363" y="4454035"/>
              <a:ext cx="11483975" cy="754997"/>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7" name="Rectangle 16" descr="Airplane">
              <a:extLst>
                <a:ext uri="{FF2B5EF4-FFF2-40B4-BE49-F238E27FC236}">
                  <a16:creationId xmlns:a16="http://schemas.microsoft.com/office/drawing/2014/main" id="{F934FF89-B7B8-42EB-6A0F-3D686150FDC4}"/>
                </a:ext>
              </a:extLst>
            </p:cNvPr>
            <p:cNvSpPr/>
            <p:nvPr/>
          </p:nvSpPr>
          <p:spPr>
            <a:xfrm>
              <a:off x="588749" y="4623910"/>
              <a:ext cx="415248" cy="41524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18" name="Freeform: Shape 17" descr="Smart art to organise slide text">
            <a:extLst>
              <a:ext uri="{FF2B5EF4-FFF2-40B4-BE49-F238E27FC236}">
                <a16:creationId xmlns:a16="http://schemas.microsoft.com/office/drawing/2014/main" id="{C6432104-EB86-3F93-CF30-33B1A453DE34}"/>
              </a:ext>
            </a:extLst>
          </p:cNvPr>
          <p:cNvSpPr/>
          <p:nvPr/>
        </p:nvSpPr>
        <p:spPr>
          <a:xfrm>
            <a:off x="1232385" y="4454035"/>
            <a:ext cx="10611952" cy="754997"/>
          </a:xfrm>
          <a:custGeom>
            <a:avLst/>
            <a:gdLst>
              <a:gd name="connsiteX0" fmla="*/ 0 w 10611952"/>
              <a:gd name="connsiteY0" fmla="*/ 0 h 754997"/>
              <a:gd name="connsiteX1" fmla="*/ 10611952 w 10611952"/>
              <a:gd name="connsiteY1" fmla="*/ 0 h 754997"/>
              <a:gd name="connsiteX2" fmla="*/ 10611952 w 10611952"/>
              <a:gd name="connsiteY2" fmla="*/ 754997 h 754997"/>
              <a:gd name="connsiteX3" fmla="*/ 0 w 10611952"/>
              <a:gd name="connsiteY3" fmla="*/ 754997 h 754997"/>
              <a:gd name="connsiteX4" fmla="*/ 0 w 10611952"/>
              <a:gd name="connsiteY4" fmla="*/ 0 h 75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952" h="754997">
                <a:moveTo>
                  <a:pt x="0" y="0"/>
                </a:moveTo>
                <a:lnTo>
                  <a:pt x="10611952" y="0"/>
                </a:lnTo>
                <a:lnTo>
                  <a:pt x="10611952" y="754997"/>
                </a:lnTo>
                <a:lnTo>
                  <a:pt x="0" y="754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904" tIns="79904" rIns="79904" bIns="79904" numCol="1" spcCol="1270" anchor="ctr" anchorCtr="0">
            <a:noAutofit/>
          </a:bodyPr>
          <a:lstStyle/>
          <a:p>
            <a:pPr marL="0" lvl="0" indent="0" algn="l" defTabSz="844550">
              <a:lnSpc>
                <a:spcPct val="100000"/>
              </a:lnSpc>
              <a:spcBef>
                <a:spcPct val="0"/>
              </a:spcBef>
              <a:spcAft>
                <a:spcPct val="35000"/>
              </a:spcAft>
              <a:buNone/>
            </a:pPr>
            <a:r>
              <a:rPr lang="en-GB" sz="1900" kern="1200"/>
              <a:t>How does a plane fly?</a:t>
            </a:r>
            <a:endParaRPr lang="en-US" sz="1900" kern="1200"/>
          </a:p>
        </p:txBody>
      </p:sp>
      <p:grpSp>
        <p:nvGrpSpPr>
          <p:cNvPr id="26" name="Group 25">
            <a:extLst>
              <a:ext uri="{FF2B5EF4-FFF2-40B4-BE49-F238E27FC236}">
                <a16:creationId xmlns:a16="http://schemas.microsoft.com/office/drawing/2014/main" id="{B6EA8209-A317-02FB-693D-8C395A180A6F}"/>
              </a:ext>
              <a:ext uri="{C183D7F6-B498-43B3-948B-1728B52AA6E4}">
                <adec:decorative xmlns:adec="http://schemas.microsoft.com/office/drawing/2017/decorative" val="1"/>
              </a:ext>
            </a:extLst>
          </p:cNvPr>
          <p:cNvGrpSpPr/>
          <p:nvPr/>
        </p:nvGrpSpPr>
        <p:grpSpPr>
          <a:xfrm>
            <a:off x="360363" y="5397782"/>
            <a:ext cx="11483975" cy="754997"/>
            <a:chOff x="360363" y="5397782"/>
            <a:chExt cx="11483975" cy="754997"/>
          </a:xfrm>
        </p:grpSpPr>
        <p:sp>
          <p:nvSpPr>
            <p:cNvPr id="19" name="Rectangle: Rounded Corners 18">
              <a:extLst>
                <a:ext uri="{FF2B5EF4-FFF2-40B4-BE49-F238E27FC236}">
                  <a16:creationId xmlns:a16="http://schemas.microsoft.com/office/drawing/2014/main" id="{1FCAF8CD-AD3B-482A-33BE-2821ACD076F7}"/>
                </a:ext>
              </a:extLst>
            </p:cNvPr>
            <p:cNvSpPr/>
            <p:nvPr/>
          </p:nvSpPr>
          <p:spPr>
            <a:xfrm>
              <a:off x="360363" y="5397782"/>
              <a:ext cx="11483975" cy="754997"/>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20" name="Rectangle 19" descr="City">
              <a:extLst>
                <a:ext uri="{FF2B5EF4-FFF2-40B4-BE49-F238E27FC236}">
                  <a16:creationId xmlns:a16="http://schemas.microsoft.com/office/drawing/2014/main" id="{B6B600F6-4133-C3F6-B559-D8F91D0EAC6A}"/>
                </a:ext>
              </a:extLst>
            </p:cNvPr>
            <p:cNvSpPr/>
            <p:nvPr/>
          </p:nvSpPr>
          <p:spPr>
            <a:xfrm>
              <a:off x="588749" y="5567657"/>
              <a:ext cx="415248" cy="415248"/>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21" name="Freeform: Shape 20" descr="Smart art to organise slide text">
            <a:extLst>
              <a:ext uri="{FF2B5EF4-FFF2-40B4-BE49-F238E27FC236}">
                <a16:creationId xmlns:a16="http://schemas.microsoft.com/office/drawing/2014/main" id="{E6F06974-9D2A-3424-D2C8-F945F2570A5D}"/>
              </a:ext>
            </a:extLst>
          </p:cNvPr>
          <p:cNvSpPr/>
          <p:nvPr/>
        </p:nvSpPr>
        <p:spPr>
          <a:xfrm>
            <a:off x="1232385" y="5397782"/>
            <a:ext cx="10611952" cy="754997"/>
          </a:xfrm>
          <a:custGeom>
            <a:avLst/>
            <a:gdLst>
              <a:gd name="connsiteX0" fmla="*/ 0 w 10611952"/>
              <a:gd name="connsiteY0" fmla="*/ 0 h 754997"/>
              <a:gd name="connsiteX1" fmla="*/ 10611952 w 10611952"/>
              <a:gd name="connsiteY1" fmla="*/ 0 h 754997"/>
              <a:gd name="connsiteX2" fmla="*/ 10611952 w 10611952"/>
              <a:gd name="connsiteY2" fmla="*/ 754997 h 754997"/>
              <a:gd name="connsiteX3" fmla="*/ 0 w 10611952"/>
              <a:gd name="connsiteY3" fmla="*/ 754997 h 754997"/>
              <a:gd name="connsiteX4" fmla="*/ 0 w 10611952"/>
              <a:gd name="connsiteY4" fmla="*/ 0 h 75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952" h="754997">
                <a:moveTo>
                  <a:pt x="0" y="0"/>
                </a:moveTo>
                <a:lnTo>
                  <a:pt x="10611952" y="0"/>
                </a:lnTo>
                <a:lnTo>
                  <a:pt x="10611952" y="754997"/>
                </a:lnTo>
                <a:lnTo>
                  <a:pt x="0" y="754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904" tIns="79904" rIns="79904" bIns="79904" numCol="1" spcCol="1270" anchor="ctr" anchorCtr="0">
            <a:noAutofit/>
          </a:bodyPr>
          <a:lstStyle/>
          <a:p>
            <a:pPr marL="0" lvl="0" indent="0" algn="l" defTabSz="844550">
              <a:lnSpc>
                <a:spcPct val="100000"/>
              </a:lnSpc>
              <a:spcBef>
                <a:spcPct val="0"/>
              </a:spcBef>
              <a:spcAft>
                <a:spcPct val="35000"/>
              </a:spcAft>
              <a:buNone/>
            </a:pPr>
            <a:r>
              <a:rPr lang="en-US" sz="1900" kern="1200"/>
              <a:t>Why was more damage done to buildings ranging from 6 to 15 stories high, while shorter and taller buildings were less affected in the 1985 Mexico earthquake</a:t>
            </a:r>
          </a:p>
        </p:txBody>
      </p:sp>
      <p:sp>
        <p:nvSpPr>
          <p:cNvPr id="2" name="Slide Number Placeholder 1">
            <a:extLst>
              <a:ext uri="{FF2B5EF4-FFF2-40B4-BE49-F238E27FC236}">
                <a16:creationId xmlns:a16="http://schemas.microsoft.com/office/drawing/2014/main" id="{AA84BF8C-16DC-85A8-0B48-D3BC77DF8290}"/>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91</a:t>
            </a:fld>
            <a:endParaRPr lang="en-AU"/>
          </a:p>
        </p:txBody>
      </p:sp>
    </p:spTree>
    <p:extLst>
      <p:ext uri="{BB962C8B-B14F-4D97-AF65-F5344CB8AC3E}">
        <p14:creationId xmlns:p14="http://schemas.microsoft.com/office/powerpoint/2010/main" val="233391323"/>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D387-0C25-FA1B-6817-12ACCB16EF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14BF2D7-07BB-9A60-8EAB-66BBA149F001}"/>
              </a:ext>
            </a:extLst>
          </p:cNvPr>
          <p:cNvSpPr>
            <a:spLocks noGrp="1"/>
          </p:cNvSpPr>
          <p:nvPr>
            <p:ph type="title"/>
          </p:nvPr>
        </p:nvSpPr>
        <p:spPr/>
        <p:txBody>
          <a:bodyPr vert="horz" wrap="square" lIns="0" tIns="0" rIns="0" bIns="0" numCol="1" anchor="t" anchorCtr="0" compatLnSpc="1">
            <a:prstTxWarp prst="textNoShape">
              <a:avLst/>
            </a:prstTxWarp>
            <a:normAutofit/>
          </a:bodyPr>
          <a:lstStyle/>
          <a:p>
            <a:r>
              <a:rPr lang="en-US" kern="1200">
                <a:latin typeface="+mj-lt"/>
                <a:ea typeface="+mj-ea"/>
                <a:cs typeface="+mj-cs"/>
              </a:rPr>
              <a:t>2.5 Explanations</a:t>
            </a:r>
          </a:p>
        </p:txBody>
      </p:sp>
      <p:sp>
        <p:nvSpPr>
          <p:cNvPr id="5" name="Text Placeholder 4">
            <a:extLst>
              <a:ext uri="{FF2B5EF4-FFF2-40B4-BE49-F238E27FC236}">
                <a16:creationId xmlns:a16="http://schemas.microsoft.com/office/drawing/2014/main" id="{92455952-EAAC-0397-771B-98BDA9B0B262}"/>
              </a:ext>
            </a:extLst>
          </p:cNvPr>
          <p:cNvSpPr>
            <a:spLocks noGrp="1"/>
          </p:cNvSpPr>
          <p:nvPr>
            <p:ph type="body" sz="quarter" idx="17"/>
          </p:nvPr>
        </p:nvSpPr>
        <p:spPr>
          <a:xfrm>
            <a:off x="5436850" y="1814412"/>
            <a:ext cx="6407150" cy="4536000"/>
          </a:xfrm>
        </p:spPr>
        <p:txBody>
          <a:bodyPr/>
          <a:lstStyle/>
          <a:p>
            <a:pPr defTabSz="912813" fontAlgn="base">
              <a:spcBef>
                <a:spcPct val="0"/>
              </a:spcBef>
            </a:pPr>
            <a:r>
              <a:rPr lang="en-US" b="1" dirty="0"/>
              <a:t>Explanations</a:t>
            </a:r>
            <a:r>
              <a:rPr lang="en-US" dirty="0"/>
              <a:t> illustrate how or why something happens by relating </a:t>
            </a:r>
            <a:r>
              <a:rPr lang="en-US" b="1" dirty="0"/>
              <a:t>cause</a:t>
            </a:r>
            <a:r>
              <a:rPr lang="en-US" dirty="0"/>
              <a:t> and </a:t>
            </a:r>
            <a:r>
              <a:rPr lang="en-US" b="1" dirty="0"/>
              <a:t>effect.</a:t>
            </a:r>
          </a:p>
          <a:p>
            <a:pPr defTabSz="912813" fontAlgn="base">
              <a:spcBef>
                <a:spcPct val="0"/>
              </a:spcBef>
            </a:pPr>
            <a:r>
              <a:rPr lang="en-US" dirty="0"/>
              <a:t>The </a:t>
            </a:r>
            <a:r>
              <a:rPr lang="en-US" b="1" dirty="0"/>
              <a:t>effect</a:t>
            </a:r>
            <a:r>
              <a:rPr lang="en-US" dirty="0"/>
              <a:t> happens because of the </a:t>
            </a:r>
            <a:r>
              <a:rPr lang="en-US" b="1" dirty="0"/>
              <a:t>cause.</a:t>
            </a:r>
          </a:p>
          <a:p>
            <a:pPr defTabSz="912813" fontAlgn="base">
              <a:spcBef>
                <a:spcPct val="0"/>
              </a:spcBef>
            </a:pPr>
            <a:r>
              <a:rPr lang="en-US" b="1" dirty="0"/>
              <a:t>Effect: </a:t>
            </a:r>
            <a:r>
              <a:rPr lang="en-US" i="1" dirty="0"/>
              <a:t>Ice floats on water. </a:t>
            </a:r>
          </a:p>
          <a:p>
            <a:pPr defTabSz="912813" fontAlgn="base">
              <a:spcBef>
                <a:spcPct val="0"/>
              </a:spcBef>
            </a:pPr>
            <a:r>
              <a:rPr lang="en-US" b="1" dirty="0"/>
              <a:t>Cause (why): </a:t>
            </a:r>
            <a:r>
              <a:rPr lang="en-US" i="1" dirty="0"/>
              <a:t>Because it is less dense than water. </a:t>
            </a:r>
          </a:p>
          <a:p>
            <a:pPr defTabSz="912813" fontAlgn="base">
              <a:spcBef>
                <a:spcPct val="0"/>
              </a:spcBef>
            </a:pPr>
            <a:r>
              <a:rPr lang="en-US" b="1" dirty="0"/>
              <a:t>Explanation: </a:t>
            </a:r>
            <a:r>
              <a:rPr lang="en-AU" i="1" dirty="0"/>
              <a:t>Objects lighter than water float on it, while denser objects sink. Ice floats on water because ice is less dense than water.</a:t>
            </a:r>
            <a:endParaRPr lang="en-AU" dirty="0"/>
          </a:p>
        </p:txBody>
      </p:sp>
      <p:sp>
        <p:nvSpPr>
          <p:cNvPr id="9" name="TextBox 8">
            <a:extLst>
              <a:ext uri="{FF2B5EF4-FFF2-40B4-BE49-F238E27FC236}">
                <a16:creationId xmlns:a16="http://schemas.microsoft.com/office/drawing/2014/main" id="{5C7CA67A-1199-E4F3-488C-B513BCF4F8C3}"/>
              </a:ext>
              <a:ext uri="{C183D7F6-B498-43B3-948B-1728B52AA6E4}">
                <adec:decorative xmlns:adec="http://schemas.microsoft.com/office/drawing/2017/decorative" val="0"/>
              </a:ext>
            </a:extLst>
          </p:cNvPr>
          <p:cNvSpPr txBox="1"/>
          <p:nvPr/>
        </p:nvSpPr>
        <p:spPr>
          <a:xfrm>
            <a:off x="5526156" y="6470164"/>
            <a:ext cx="4505740" cy="271671"/>
          </a:xfrm>
          <a:prstGeom prst="rect">
            <a:avLst/>
          </a:prstGeom>
          <a:noFill/>
        </p:spPr>
        <p:txBody>
          <a:bodyPr wrap="square" lIns="0" tIns="0" rIns="0" bIns="0" rtlCol="0">
            <a:noAutofit/>
          </a:bodyPr>
          <a:lstStyle/>
          <a:p>
            <a:pPr algn="l"/>
            <a:r>
              <a:rPr lang="en-AU" sz="900" b="0" i="0" dirty="0">
                <a:solidFill>
                  <a:srgbClr val="232323"/>
                </a:solidFill>
                <a:effectLst/>
                <a:latin typeface="Arial" panose="020B0604020202020204" pitchFamily="34" charset="0"/>
                <a:cs typeface="Arial" panose="020B0604020202020204" pitchFamily="34" charset="0"/>
              </a:rPr>
              <a:t>"</a:t>
            </a:r>
            <a:r>
              <a:rPr lang="en-AU" sz="900" b="0" i="0" dirty="0">
                <a:solidFill>
                  <a:srgbClr val="AD1F85"/>
                </a:solidFill>
                <a:effectLst/>
                <a:latin typeface="Arial" panose="020B0604020202020204" pitchFamily="34" charset="0"/>
                <a:cs typeface="Arial" panose="020B0604020202020204" pitchFamily="34" charset="0"/>
                <a:hlinkClick r:id="rId3"/>
              </a:rPr>
              <a:t>floating ice</a:t>
            </a:r>
            <a:r>
              <a:rPr lang="en-AU" sz="900" b="0" i="0" dirty="0">
                <a:solidFill>
                  <a:srgbClr val="232323"/>
                </a:solidFill>
                <a:effectLst/>
                <a:latin typeface="Arial" panose="020B0604020202020204" pitchFamily="34" charset="0"/>
                <a:cs typeface="Arial" panose="020B0604020202020204" pitchFamily="34" charset="0"/>
              </a:rPr>
              <a:t>" by </a:t>
            </a:r>
            <a:r>
              <a:rPr lang="en-AU" sz="900" b="0" i="0" dirty="0" err="1">
                <a:solidFill>
                  <a:srgbClr val="AD1F85"/>
                </a:solidFill>
                <a:effectLst/>
                <a:latin typeface="Arial" panose="020B0604020202020204" pitchFamily="34" charset="0"/>
                <a:cs typeface="Arial" panose="020B0604020202020204" pitchFamily="34" charset="0"/>
                <a:hlinkClick r:id="rId4"/>
              </a:rPr>
              <a:t>oliver.dodd</a:t>
            </a:r>
            <a:r>
              <a:rPr lang="en-AU" sz="900" b="0" i="0" dirty="0">
                <a:solidFill>
                  <a:srgbClr val="232323"/>
                </a:solidFill>
                <a:effectLst/>
                <a:latin typeface="Arial" panose="020B0604020202020204" pitchFamily="34" charset="0"/>
                <a:cs typeface="Arial" panose="020B0604020202020204" pitchFamily="34" charset="0"/>
              </a:rPr>
              <a:t> is licensed under </a:t>
            </a:r>
            <a:r>
              <a:rPr lang="en-AU" sz="900" b="0" i="0" dirty="0">
                <a:solidFill>
                  <a:srgbClr val="AD1F85"/>
                </a:solidFill>
                <a:effectLst/>
                <a:latin typeface="Arial" panose="020B0604020202020204" pitchFamily="34" charset="0"/>
                <a:cs typeface="Arial" panose="020B0604020202020204" pitchFamily="34" charset="0"/>
                <a:hlinkClick r:id="rId5"/>
              </a:rPr>
              <a:t>CC BY 2.0</a:t>
            </a:r>
            <a:r>
              <a:rPr lang="en-AU" sz="900" b="0" i="0" dirty="0">
                <a:solidFill>
                  <a:srgbClr val="232323"/>
                </a:solidFill>
                <a:effectLst/>
                <a:latin typeface="Arial" panose="020B0604020202020204" pitchFamily="34" charset="0"/>
                <a:cs typeface="Arial" panose="020B0604020202020204" pitchFamily="34" charset="0"/>
              </a:rPr>
              <a:t>.</a:t>
            </a:r>
            <a:endParaRPr lang="en-AU" sz="9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75754D3-9C49-1BAC-F5A6-FE23C30ADB8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r="-2" b="-2"/>
          <a:stretch>
            <a:fillRect/>
          </a:stretch>
        </p:blipFill>
        <p:spPr>
          <a:xfrm>
            <a:off x="-5400" y="10"/>
            <a:ext cx="5040000" cy="6857990"/>
          </a:xfrm>
          <a:prstGeom prst="rect">
            <a:avLst/>
          </a:prstGeom>
          <a:noFill/>
        </p:spPr>
      </p:pic>
      <p:sp>
        <p:nvSpPr>
          <p:cNvPr id="2" name="Slide Number Placeholder 1">
            <a:extLst>
              <a:ext uri="{FF2B5EF4-FFF2-40B4-BE49-F238E27FC236}">
                <a16:creationId xmlns:a16="http://schemas.microsoft.com/office/drawing/2014/main" id="{CBCC7DFD-66E7-FA5D-7000-DEA5952FFC2F}"/>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92</a:t>
            </a:fld>
            <a:endParaRPr lang="en-AU"/>
          </a:p>
        </p:txBody>
      </p:sp>
    </p:spTree>
    <p:extLst>
      <p:ext uri="{BB962C8B-B14F-4D97-AF65-F5344CB8AC3E}">
        <p14:creationId xmlns:p14="http://schemas.microsoft.com/office/powerpoint/2010/main" val="41021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FE53-852F-0209-D471-1EA5C836F05C}"/>
              </a:ext>
            </a:extLst>
          </p:cNvPr>
          <p:cNvSpPr>
            <a:spLocks noGrp="1"/>
          </p:cNvSpPr>
          <p:nvPr>
            <p:ph type="ctrTitle"/>
          </p:nvPr>
        </p:nvSpPr>
        <p:spPr/>
        <p:txBody>
          <a:bodyPr/>
          <a:lstStyle/>
          <a:p>
            <a:r>
              <a:rPr lang="en-AU"/>
              <a:t>Appendix – data talks</a:t>
            </a:r>
          </a:p>
        </p:txBody>
      </p:sp>
    </p:spTree>
    <p:extLst>
      <p:ext uri="{BB962C8B-B14F-4D97-AF65-F5344CB8AC3E}">
        <p14:creationId xmlns:p14="http://schemas.microsoft.com/office/powerpoint/2010/main" val="27181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B060F-F4E2-A8DC-FADC-CAD5643726A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B313396-7B7A-2721-920D-C5C89DBB93DC}"/>
              </a:ext>
            </a:extLst>
          </p:cNvPr>
          <p:cNvSpPr>
            <a:spLocks noGrp="1"/>
          </p:cNvSpPr>
          <p:nvPr>
            <p:ph type="title"/>
          </p:nvPr>
        </p:nvSpPr>
        <p:spPr/>
        <p:txBody>
          <a:bodyPr/>
          <a:lstStyle/>
          <a:p>
            <a:r>
              <a:rPr lang="en-GB" dirty="0"/>
              <a:t>Data talk 1</a:t>
            </a:r>
            <a:endParaRPr lang="en-AU" dirty="0"/>
          </a:p>
        </p:txBody>
      </p:sp>
      <p:sp>
        <p:nvSpPr>
          <p:cNvPr id="13" name="Text Placeholder 12">
            <a:extLst>
              <a:ext uri="{FF2B5EF4-FFF2-40B4-BE49-F238E27FC236}">
                <a16:creationId xmlns:a16="http://schemas.microsoft.com/office/drawing/2014/main" id="{BC409D48-831D-E226-E402-404FA091B93C}"/>
              </a:ext>
            </a:extLst>
          </p:cNvPr>
          <p:cNvSpPr>
            <a:spLocks noGrp="1"/>
          </p:cNvSpPr>
          <p:nvPr>
            <p:ph type="body" sz="quarter" idx="18"/>
          </p:nvPr>
        </p:nvSpPr>
        <p:spPr>
          <a:xfrm>
            <a:off x="3667874" y="496834"/>
            <a:ext cx="6555119" cy="310015"/>
          </a:xfrm>
        </p:spPr>
        <p:txBody>
          <a:bodyPr/>
          <a:lstStyle/>
          <a:p>
            <a:r>
              <a:rPr lang="en-GB" dirty="0"/>
              <a:t>What do you notice? What do you wonder </a:t>
            </a:r>
            <a:endParaRPr lang="en-AU" dirty="0"/>
          </a:p>
        </p:txBody>
      </p:sp>
      <p:pic>
        <p:nvPicPr>
          <p:cNvPr id="6" name="Picture 5" descr="A scatterplot infographic titled “Best in Show: The Ultimate Data Dog,” showing various dog breeds plotted by popularity (vertical axis) and a combined data score (horizontal axis), which accounts for factors such as intelligence, longevity, grooming needs, costs, ailments, and appetite. Each dog breed is represented by a coloured silhouette, coded by dog group (e.g., Herding, Hound, Terrier, etc.). The graph is divided into four quadrants:&#10;&#10;Top left: “Inexplicably Overrated” (e.g., Bulldog, Boxer, Great Dane)&#10;&#10;Top right: “Hot Dogs!” (e.g., Labrador Retriever, Golden Retriever, Poodle, Beagle – high popularity and high score)&#10;&#10;Bottom left: “The Rightly Ignored” (e.g., Afghan Hound, Borzoi, Irish Wolfhound – low popularity and low score)&#10;&#10;Bottom right: “Overlooked Treasures” (e.g., Border Terrier, Pharaoh Hound, Australian Terrier – low popularity but high score)">
            <a:extLst>
              <a:ext uri="{FF2B5EF4-FFF2-40B4-BE49-F238E27FC236}">
                <a16:creationId xmlns:a16="http://schemas.microsoft.com/office/drawing/2014/main" id="{80258992-9A30-612E-F991-91AF704A1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007" y="1003953"/>
            <a:ext cx="8253986" cy="5433657"/>
          </a:xfrm>
          <a:prstGeom prst="rect">
            <a:avLst/>
          </a:prstGeom>
        </p:spPr>
      </p:pic>
      <p:sp>
        <p:nvSpPr>
          <p:cNvPr id="2" name="TextBox 1">
            <a:extLst>
              <a:ext uri="{FF2B5EF4-FFF2-40B4-BE49-F238E27FC236}">
                <a16:creationId xmlns:a16="http://schemas.microsoft.com/office/drawing/2014/main" id="{E032C88E-9399-A5B0-2689-F724CA7E906D}"/>
              </a:ext>
            </a:extLst>
          </p:cNvPr>
          <p:cNvSpPr txBox="1"/>
          <p:nvPr/>
        </p:nvSpPr>
        <p:spPr>
          <a:xfrm>
            <a:off x="3845543" y="6521804"/>
            <a:ext cx="4500915" cy="230832"/>
          </a:xfrm>
          <a:prstGeom prst="rect">
            <a:avLst/>
          </a:prstGeom>
          <a:noFill/>
        </p:spPr>
        <p:txBody>
          <a:bodyPr wrap="square">
            <a:spAutoFit/>
          </a:bodyPr>
          <a:lstStyle/>
          <a:p>
            <a:r>
              <a:rPr lang="en-US" sz="900" dirty="0"/>
              <a:t>“</a:t>
            </a:r>
            <a:r>
              <a:rPr lang="en-US" sz="900" dirty="0">
                <a:hlinkClick r:id="rId4"/>
              </a:rPr>
              <a:t>Best in show: The ultimate data dog</a:t>
            </a:r>
            <a:r>
              <a:rPr lang="en-US" sz="900" dirty="0"/>
              <a:t>” by </a:t>
            </a:r>
            <a:r>
              <a:rPr lang="en-US" sz="900" dirty="0">
                <a:hlinkClick r:id="rId5"/>
              </a:rPr>
              <a:t>David McCandless </a:t>
            </a:r>
            <a:r>
              <a:rPr lang="en-US" sz="900" dirty="0"/>
              <a:t>is licensed under </a:t>
            </a:r>
            <a:r>
              <a:rPr lang="en-US" sz="900" dirty="0">
                <a:hlinkClick r:id="rId6"/>
              </a:rPr>
              <a:t>CC BY</a:t>
            </a:r>
            <a:endParaRPr lang="en-AU" sz="900" dirty="0"/>
          </a:p>
        </p:txBody>
      </p:sp>
      <p:sp>
        <p:nvSpPr>
          <p:cNvPr id="3" name="Slide Number Placeholder 2">
            <a:extLst>
              <a:ext uri="{FF2B5EF4-FFF2-40B4-BE49-F238E27FC236}">
                <a16:creationId xmlns:a16="http://schemas.microsoft.com/office/drawing/2014/main" id="{5B25A043-B358-2433-7CB1-0B915641A2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12924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ADC5-CE34-6F89-B045-9ECE7B8D40F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1397370-279B-9D2F-34C5-3E09EB3CD0EF}"/>
              </a:ext>
            </a:extLst>
          </p:cNvPr>
          <p:cNvSpPr>
            <a:spLocks noGrp="1"/>
          </p:cNvSpPr>
          <p:nvPr>
            <p:ph type="title"/>
          </p:nvPr>
        </p:nvSpPr>
        <p:spPr/>
        <p:txBody>
          <a:bodyPr/>
          <a:lstStyle/>
          <a:p>
            <a:r>
              <a:rPr lang="en-GB" dirty="0"/>
              <a:t>Data talk 2</a:t>
            </a:r>
            <a:endParaRPr lang="en-AU" dirty="0"/>
          </a:p>
        </p:txBody>
      </p:sp>
      <p:sp>
        <p:nvSpPr>
          <p:cNvPr id="13" name="Text Placeholder 12">
            <a:extLst>
              <a:ext uri="{FF2B5EF4-FFF2-40B4-BE49-F238E27FC236}">
                <a16:creationId xmlns:a16="http://schemas.microsoft.com/office/drawing/2014/main" id="{D552273F-8D06-BB70-BD6F-85AE3786D28E}"/>
              </a:ext>
            </a:extLst>
          </p:cNvPr>
          <p:cNvSpPr>
            <a:spLocks noGrp="1"/>
          </p:cNvSpPr>
          <p:nvPr>
            <p:ph type="body" sz="quarter" idx="18"/>
          </p:nvPr>
        </p:nvSpPr>
        <p:spPr>
          <a:xfrm>
            <a:off x="3667874" y="496834"/>
            <a:ext cx="6555119" cy="310015"/>
          </a:xfrm>
        </p:spPr>
        <p:txBody>
          <a:bodyPr/>
          <a:lstStyle/>
          <a:p>
            <a:r>
              <a:rPr lang="en-GB" dirty="0"/>
              <a:t>What do you notice? What do you wonder </a:t>
            </a:r>
            <a:endParaRPr lang="en-AU" dirty="0"/>
          </a:p>
        </p:txBody>
      </p:sp>
      <p:pic>
        <p:nvPicPr>
          <p:cNvPr id="7" name="Picture 2" descr="Sankey diagram - The Problem with Plastics&#10;From 8.3 billion tonnes of plastic ever produced:&#10;70% used once&#10;30% still in use&#10;End points for each category:&#10;Total discarded = 59%&#10;Incinerated = 10%&#10;Still in use = 31%">
            <a:extLst>
              <a:ext uri="{FF2B5EF4-FFF2-40B4-BE49-F238E27FC236}">
                <a16:creationId xmlns:a16="http://schemas.microsoft.com/office/drawing/2014/main" id="{1D67E4AD-47C0-3EA1-A451-091D9B0A2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639" y="1208948"/>
            <a:ext cx="8516722" cy="5003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256DF2-E967-1CD5-A2B6-709795E6A076}"/>
              </a:ext>
            </a:extLst>
          </p:cNvPr>
          <p:cNvSpPr txBox="1"/>
          <p:nvPr/>
        </p:nvSpPr>
        <p:spPr>
          <a:xfrm>
            <a:off x="3930886" y="6400584"/>
            <a:ext cx="4500915" cy="230832"/>
          </a:xfrm>
          <a:prstGeom prst="rect">
            <a:avLst/>
          </a:prstGeom>
          <a:noFill/>
        </p:spPr>
        <p:txBody>
          <a:bodyPr wrap="square">
            <a:spAutoFit/>
          </a:bodyPr>
          <a:lstStyle/>
          <a:p>
            <a:r>
              <a:rPr lang="en-US" sz="900" dirty="0"/>
              <a:t>“</a:t>
            </a:r>
            <a:r>
              <a:rPr lang="en-US" sz="900" dirty="0">
                <a:hlinkClick r:id="rId4"/>
              </a:rPr>
              <a:t>The problem with plastics</a:t>
            </a:r>
            <a:r>
              <a:rPr lang="en-US" sz="900" dirty="0"/>
              <a:t>” by </a:t>
            </a:r>
            <a:r>
              <a:rPr lang="en-US" sz="900" dirty="0">
                <a:hlinkClick r:id="rId5"/>
              </a:rPr>
              <a:t>David McCandless </a:t>
            </a:r>
            <a:r>
              <a:rPr lang="en-US" sz="900" dirty="0"/>
              <a:t>is licensed under </a:t>
            </a:r>
            <a:r>
              <a:rPr lang="en-US" sz="900" dirty="0">
                <a:hlinkClick r:id="rId6"/>
              </a:rPr>
              <a:t>CC BY</a:t>
            </a:r>
            <a:endParaRPr lang="en-AU" sz="900" dirty="0"/>
          </a:p>
        </p:txBody>
      </p:sp>
      <p:sp>
        <p:nvSpPr>
          <p:cNvPr id="3" name="Slide Number Placeholder 2">
            <a:extLst>
              <a:ext uri="{FF2B5EF4-FFF2-40B4-BE49-F238E27FC236}">
                <a16:creationId xmlns:a16="http://schemas.microsoft.com/office/drawing/2014/main" id="{F832948A-795D-EABE-ECEF-4A5BF26DE3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80937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6D0C-05EA-9778-0ED7-D5AB94D2F27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646B79B-4E31-71EC-F23C-844E7A82F572}"/>
              </a:ext>
            </a:extLst>
          </p:cNvPr>
          <p:cNvSpPr>
            <a:spLocks noGrp="1"/>
          </p:cNvSpPr>
          <p:nvPr>
            <p:ph type="title"/>
          </p:nvPr>
        </p:nvSpPr>
        <p:spPr/>
        <p:txBody>
          <a:bodyPr/>
          <a:lstStyle/>
          <a:p>
            <a:r>
              <a:rPr lang="en-GB" dirty="0"/>
              <a:t>Data talk 3</a:t>
            </a:r>
            <a:endParaRPr lang="en-AU" dirty="0"/>
          </a:p>
        </p:txBody>
      </p:sp>
      <p:sp>
        <p:nvSpPr>
          <p:cNvPr id="13" name="Text Placeholder 12">
            <a:extLst>
              <a:ext uri="{FF2B5EF4-FFF2-40B4-BE49-F238E27FC236}">
                <a16:creationId xmlns:a16="http://schemas.microsoft.com/office/drawing/2014/main" id="{427065DD-67D0-0042-D1E1-35AF3E09B541}"/>
              </a:ext>
            </a:extLst>
          </p:cNvPr>
          <p:cNvSpPr>
            <a:spLocks noGrp="1"/>
          </p:cNvSpPr>
          <p:nvPr>
            <p:ph type="body" sz="quarter" idx="18"/>
          </p:nvPr>
        </p:nvSpPr>
        <p:spPr>
          <a:xfrm>
            <a:off x="3667874" y="496834"/>
            <a:ext cx="6555119" cy="310015"/>
          </a:xfrm>
        </p:spPr>
        <p:txBody>
          <a:bodyPr/>
          <a:lstStyle/>
          <a:p>
            <a:r>
              <a:rPr lang="en-GB" dirty="0"/>
              <a:t>What do you notice? What do you wonder </a:t>
            </a:r>
            <a:endParaRPr lang="en-AU" dirty="0"/>
          </a:p>
        </p:txBody>
      </p:sp>
      <p:pic>
        <p:nvPicPr>
          <p:cNvPr id="6" name="Picture 5" descr="A hart titled “Hollywood Hits &amp; Flops 2023 so far.” The x-axis shows IMDb rating (from 5 to 9), and the y-axis shows budget recovered (from 0% to 2,000%). Each triangle represents a 2023 film, with size indicating budget and colour representing worldwide gross (darker to brighter colours indicate higher gross).&#10;&#10;Movies like Super Mario Bros., Barbie, Avatar 2, Oppenheimer, and Across the Spider-Verse appear in the upper right quadrant and are highly rated and financially successful (“Worth Watching”). Lower-rated and less profitable films such as Magic Mike’s Last Dance, It Lives Inside, and My Big Fat Greek Wedding 3 appear in the lower left (“Flop”). Sound of Freedom is an outlier with a high budget recovery but moderate IMDb rating.">
            <a:extLst>
              <a:ext uri="{FF2B5EF4-FFF2-40B4-BE49-F238E27FC236}">
                <a16:creationId xmlns:a16="http://schemas.microsoft.com/office/drawing/2014/main" id="{6A6B0B73-94FB-5272-3AAF-10CC3BC5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24" y="1014835"/>
            <a:ext cx="8820851" cy="5286997"/>
          </a:xfrm>
          <a:prstGeom prst="rect">
            <a:avLst/>
          </a:prstGeom>
        </p:spPr>
      </p:pic>
      <p:sp>
        <p:nvSpPr>
          <p:cNvPr id="2" name="TextBox 1">
            <a:extLst>
              <a:ext uri="{FF2B5EF4-FFF2-40B4-BE49-F238E27FC236}">
                <a16:creationId xmlns:a16="http://schemas.microsoft.com/office/drawing/2014/main" id="{F6A3E8E6-843C-C3A7-4BEA-001CC2CBA946}"/>
              </a:ext>
            </a:extLst>
          </p:cNvPr>
          <p:cNvSpPr txBox="1"/>
          <p:nvPr/>
        </p:nvSpPr>
        <p:spPr>
          <a:xfrm>
            <a:off x="3930886" y="6400584"/>
            <a:ext cx="4500915" cy="230832"/>
          </a:xfrm>
          <a:prstGeom prst="rect">
            <a:avLst/>
          </a:prstGeom>
          <a:noFill/>
        </p:spPr>
        <p:txBody>
          <a:bodyPr wrap="square">
            <a:spAutoFit/>
          </a:bodyPr>
          <a:lstStyle/>
          <a:p>
            <a:r>
              <a:rPr lang="en-US" sz="900" dirty="0">
                <a:latin typeface="Arial" panose="020B0604020202020204" pitchFamily="34" charset="0"/>
                <a:hlinkClick r:id="rId4"/>
              </a:rPr>
              <a:t>Hollywood 2023 – Hits &amp; Flops</a:t>
            </a:r>
            <a:r>
              <a:rPr lang="en-US" sz="900" dirty="0">
                <a:solidFill>
                  <a:srgbClr val="22272B"/>
                </a:solidFill>
                <a:latin typeface="Arial" panose="020B0604020202020204" pitchFamily="34" charset="0"/>
              </a:rPr>
              <a:t> by </a:t>
            </a:r>
            <a:r>
              <a:rPr lang="en-US" sz="900" dirty="0">
                <a:solidFill>
                  <a:srgbClr val="22272B"/>
                </a:solidFill>
                <a:latin typeface="Arial" panose="020B0604020202020204" pitchFamily="34" charset="0"/>
                <a:hlinkClick r:id="rId5"/>
              </a:rPr>
              <a:t>David McCandless </a:t>
            </a:r>
            <a:r>
              <a:rPr lang="en-US" sz="900" dirty="0">
                <a:solidFill>
                  <a:srgbClr val="22272B"/>
                </a:solidFill>
                <a:latin typeface="Arial" panose="020B0604020202020204" pitchFamily="34" charset="0"/>
              </a:rPr>
              <a:t>is licensed under </a:t>
            </a:r>
            <a:r>
              <a:rPr lang="en-US" sz="900" dirty="0">
                <a:solidFill>
                  <a:srgbClr val="22272B"/>
                </a:solidFill>
                <a:latin typeface="Arial" panose="020B0604020202020204" pitchFamily="34" charset="0"/>
                <a:hlinkClick r:id="rId6"/>
              </a:rPr>
              <a:t>CC BY</a:t>
            </a:r>
            <a:endParaRPr lang="en-AU" sz="900" dirty="0">
              <a:latin typeface="Arial" panose="020B0604020202020204" pitchFamily="34" charset="0"/>
            </a:endParaRPr>
          </a:p>
        </p:txBody>
      </p:sp>
      <p:sp>
        <p:nvSpPr>
          <p:cNvPr id="3" name="Slide Number Placeholder 2">
            <a:extLst>
              <a:ext uri="{FF2B5EF4-FFF2-40B4-BE49-F238E27FC236}">
                <a16:creationId xmlns:a16="http://schemas.microsoft.com/office/drawing/2014/main" id="{163E1E2B-24D8-B126-A9B7-5B1BE28BE5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Tree>
    <p:extLst>
      <p:ext uri="{BB962C8B-B14F-4D97-AF65-F5344CB8AC3E}">
        <p14:creationId xmlns:p14="http://schemas.microsoft.com/office/powerpoint/2010/main" val="413671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61B9-D6F5-3C0A-6B8E-2C56DE7FFDC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455CC78-A08C-DAC4-8B06-ED47D32A8CDE}"/>
              </a:ext>
            </a:extLst>
          </p:cNvPr>
          <p:cNvSpPr>
            <a:spLocks noGrp="1"/>
          </p:cNvSpPr>
          <p:nvPr>
            <p:ph type="title"/>
          </p:nvPr>
        </p:nvSpPr>
        <p:spPr/>
        <p:txBody>
          <a:bodyPr/>
          <a:lstStyle/>
          <a:p>
            <a:r>
              <a:rPr lang="en-GB" dirty="0"/>
              <a:t>Data talk 4</a:t>
            </a:r>
            <a:endParaRPr lang="en-AU" dirty="0"/>
          </a:p>
        </p:txBody>
      </p:sp>
      <p:sp>
        <p:nvSpPr>
          <p:cNvPr id="13" name="Text Placeholder 12">
            <a:extLst>
              <a:ext uri="{FF2B5EF4-FFF2-40B4-BE49-F238E27FC236}">
                <a16:creationId xmlns:a16="http://schemas.microsoft.com/office/drawing/2014/main" id="{D5E1D11F-EB36-5962-63D7-BFE06414CAC2}"/>
              </a:ext>
            </a:extLst>
          </p:cNvPr>
          <p:cNvSpPr>
            <a:spLocks noGrp="1"/>
          </p:cNvSpPr>
          <p:nvPr>
            <p:ph type="body" sz="quarter" idx="18"/>
          </p:nvPr>
        </p:nvSpPr>
        <p:spPr>
          <a:xfrm>
            <a:off x="3667874" y="496834"/>
            <a:ext cx="6555119" cy="310015"/>
          </a:xfrm>
        </p:spPr>
        <p:txBody>
          <a:bodyPr/>
          <a:lstStyle/>
          <a:p>
            <a:r>
              <a:rPr lang="en-GB" dirty="0"/>
              <a:t>What do you notice? What do you wonder </a:t>
            </a:r>
            <a:endParaRPr lang="en-AU" dirty="0"/>
          </a:p>
        </p:txBody>
      </p:sp>
      <p:pic>
        <p:nvPicPr>
          <p:cNvPr id="7" name="Picture 6" descr="A heatmap titled “Pin Point: The most common 4-digit PIN numbers.” The chart plots the first two digits of a PIN (vertical axis, 00–99) against the second two digits (horizontal axis, 00–99). Colours range from light yellow (most common) to dark orange (least common).&#10;&#10;Clusters of bright areas appear along the diagonal line from top-left to bottom-right, showing repeated pairs of numbers (e.g., 1212, 3434). A bright horizontal band across the bottom-left represents people using birth dates (DD/MM or MM/DD) and another band across the bottom highlights people using their birth year (19xx).">
            <a:extLst>
              <a:ext uri="{FF2B5EF4-FFF2-40B4-BE49-F238E27FC236}">
                <a16:creationId xmlns:a16="http://schemas.microsoft.com/office/drawing/2014/main" id="{27C56261-34B3-4970-CB02-B6941C385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14" y="972222"/>
            <a:ext cx="7455751" cy="5428362"/>
          </a:xfrm>
          <a:prstGeom prst="rect">
            <a:avLst/>
          </a:prstGeom>
        </p:spPr>
      </p:pic>
      <p:sp>
        <p:nvSpPr>
          <p:cNvPr id="10" name="Rectangle 9">
            <a:extLst>
              <a:ext uri="{FF2B5EF4-FFF2-40B4-BE49-F238E27FC236}">
                <a16:creationId xmlns:a16="http://schemas.microsoft.com/office/drawing/2014/main" id="{D79760BE-7917-B187-BB1C-7E6DEE22003C}"/>
              </a:ext>
            </a:extLst>
          </p:cNvPr>
          <p:cNvSpPr/>
          <p:nvPr/>
        </p:nvSpPr>
        <p:spPr>
          <a:xfrm>
            <a:off x="2761488" y="2619180"/>
            <a:ext cx="2068509" cy="12213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t>Those using their birth date in DD/MM or MM/DD formats</a:t>
            </a:r>
          </a:p>
        </p:txBody>
      </p:sp>
      <p:sp>
        <p:nvSpPr>
          <p:cNvPr id="2" name="TextBox 1">
            <a:extLst>
              <a:ext uri="{FF2B5EF4-FFF2-40B4-BE49-F238E27FC236}">
                <a16:creationId xmlns:a16="http://schemas.microsoft.com/office/drawing/2014/main" id="{5CFE77C7-4B09-818E-2F24-1AA78C8855DE}"/>
              </a:ext>
            </a:extLst>
          </p:cNvPr>
          <p:cNvSpPr txBox="1"/>
          <p:nvPr/>
        </p:nvSpPr>
        <p:spPr>
          <a:xfrm>
            <a:off x="3930886" y="6486723"/>
            <a:ext cx="4500915" cy="230832"/>
          </a:xfrm>
          <a:prstGeom prst="rect">
            <a:avLst/>
          </a:prstGeom>
          <a:noFill/>
        </p:spPr>
        <p:txBody>
          <a:bodyPr wrap="square">
            <a:spAutoFit/>
          </a:bodyPr>
          <a:lstStyle/>
          <a:p>
            <a:r>
              <a:rPr lang="en-US" sz="900" dirty="0">
                <a:hlinkClick r:id="rId4"/>
              </a:rPr>
              <a:t>Most Common PIN Codes</a:t>
            </a:r>
            <a:r>
              <a:rPr lang="en-US" sz="900" dirty="0">
                <a:solidFill>
                  <a:srgbClr val="22272B"/>
                </a:solidFill>
              </a:rPr>
              <a:t> by </a:t>
            </a:r>
            <a:r>
              <a:rPr lang="en-US" sz="900" dirty="0">
                <a:solidFill>
                  <a:srgbClr val="22272B"/>
                </a:solidFill>
                <a:hlinkClick r:id="rId5"/>
              </a:rPr>
              <a:t>David McCandless </a:t>
            </a:r>
            <a:r>
              <a:rPr lang="en-US" sz="900" dirty="0">
                <a:solidFill>
                  <a:srgbClr val="22272B"/>
                </a:solidFill>
              </a:rPr>
              <a:t>is licensed under </a:t>
            </a:r>
            <a:r>
              <a:rPr lang="en-US" sz="900" dirty="0">
                <a:solidFill>
                  <a:srgbClr val="22272B"/>
                </a:solidFill>
                <a:hlinkClick r:id="rId6"/>
              </a:rPr>
              <a:t>CC BY</a:t>
            </a:r>
            <a:endParaRPr lang="en-AU" sz="900" dirty="0"/>
          </a:p>
        </p:txBody>
      </p:sp>
      <p:sp>
        <p:nvSpPr>
          <p:cNvPr id="3" name="Slide Number Placeholder 2">
            <a:extLst>
              <a:ext uri="{FF2B5EF4-FFF2-40B4-BE49-F238E27FC236}">
                <a16:creationId xmlns:a16="http://schemas.microsoft.com/office/drawing/2014/main" id="{6894743E-349B-565A-E663-4737582AEA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97</a:t>
            </a:fld>
            <a:endParaRPr lang="en-AU"/>
          </a:p>
        </p:txBody>
      </p:sp>
    </p:spTree>
    <p:extLst>
      <p:ext uri="{BB962C8B-B14F-4D97-AF65-F5344CB8AC3E}">
        <p14:creationId xmlns:p14="http://schemas.microsoft.com/office/powerpoint/2010/main" val="21977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220663" y="3291604"/>
            <a:ext cx="11484000" cy="2927351"/>
          </a:xfrm>
        </p:spPr>
        <p:txBody>
          <a:bodyPr/>
          <a:lstStyle/>
          <a:p>
            <a:r>
              <a:rPr lang="en-AU">
                <a:hlinkClick r:id="rId6"/>
              </a:rPr>
              <a:t>Science 7–10 (2023) </a:t>
            </a:r>
            <a:r>
              <a:rPr lang="en-AU">
                <a:latin typeface="Public Sans Light" pitchFamily="2" charset="0"/>
              </a:rPr>
              <a:t>© </a:t>
            </a:r>
            <a:r>
              <a:rPr lang="en-AU"/>
              <a:t>Syllabus NSW Education Standards Authority (NESA) for and on behalf of the Crown in right of the State of New South Wales, 2023.</a:t>
            </a:r>
          </a:p>
          <a:p>
            <a:r>
              <a:rPr lang="en-AU"/>
              <a:t>ABC (Australian Broadcasting Corporation) (11 April 2025) </a:t>
            </a:r>
            <a:r>
              <a:rPr lang="en-AU">
                <a:hlinkClick r:id="rId7"/>
              </a:rPr>
              <a:t>‘</a:t>
            </a:r>
            <a:r>
              <a:rPr lang="en-US">
                <a:hlinkClick r:id="rId7"/>
              </a:rPr>
              <a:t>Program asks how Western Sydney school students would solve urban heat - ABC News</a:t>
            </a:r>
            <a:r>
              <a:rPr lang="en-US"/>
              <a:t>’, ABC News (Australia), accessed 27 July 2025.</a:t>
            </a:r>
          </a:p>
          <a:p>
            <a:r>
              <a:rPr lang="en-US"/>
              <a:t>AFAC (</a:t>
            </a:r>
            <a:r>
              <a:rPr lang="en-AU"/>
              <a:t>Australian and New Zealand Council for fire and emergency services)</a:t>
            </a:r>
            <a:r>
              <a:rPr lang="en-US"/>
              <a:t> (2022) ‘</a:t>
            </a:r>
            <a:r>
              <a:rPr lang="en-US">
                <a:hlinkClick r:id="rId8"/>
              </a:rPr>
              <a:t>AFDRS quick guides</a:t>
            </a:r>
            <a:r>
              <a:rPr lang="en-US"/>
              <a:t>’, AFAC, accessed 11 May 2025.</a:t>
            </a:r>
            <a:endParaRPr lang="en-AU"/>
          </a:p>
          <a:p>
            <a:r>
              <a:rPr lang="en-AU"/>
              <a:t>AITSL (Australian Institute for Teaching and School Leadership Limited) (n.d.) </a:t>
            </a:r>
            <a:r>
              <a:rPr lang="en-AU" i="1">
                <a:hlinkClick r:id="rId9"/>
              </a:rPr>
              <a:t>Learning intentions and success criteria [PDF 251 KB]</a:t>
            </a:r>
            <a:r>
              <a:rPr lang="en-AU"/>
              <a:t>, AITSL, accessed 31 July 2024.</a:t>
            </a:r>
          </a:p>
          <a:p>
            <a:r>
              <a:rPr lang="en-AU"/>
              <a:t>Commonwealth of Australia (2024) </a:t>
            </a:r>
            <a:r>
              <a:rPr lang="en-AU" u="sng">
                <a:hlinkClick r:id="rId10"/>
              </a:rPr>
              <a:t>Digital footprint</a:t>
            </a:r>
            <a:r>
              <a:rPr lang="en-AU"/>
              <a:t>, eSafety website, accessed 22 July 2025.</a:t>
            </a:r>
          </a:p>
          <a:p>
            <a:pPr>
              <a:spcBef>
                <a:spcPts val="1200"/>
              </a:spcBef>
              <a:spcAft>
                <a:spcPts val="600"/>
              </a:spcAft>
            </a:pPr>
            <a:endParaRPr lang="en-AU"/>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349385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11232-D3B4-F0A3-39C0-75A55234EA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54A73F-02A1-65D5-C6F1-0E10FFF68D8E}"/>
              </a:ext>
            </a:extLst>
          </p:cNvPr>
          <p:cNvSpPr>
            <a:spLocks noGrp="1"/>
          </p:cNvSpPr>
          <p:nvPr>
            <p:ph type="title"/>
          </p:nvPr>
        </p:nvSpPr>
        <p:spPr/>
        <p:txBody>
          <a:bodyPr/>
          <a:lstStyle/>
          <a:p>
            <a:r>
              <a:rPr lang="en-AU"/>
              <a:t>References (2)</a:t>
            </a:r>
          </a:p>
        </p:txBody>
      </p:sp>
      <p:sp>
        <p:nvSpPr>
          <p:cNvPr id="6" name="TextBox 5">
            <a:extLst>
              <a:ext uri="{FF2B5EF4-FFF2-40B4-BE49-F238E27FC236}">
                <a16:creationId xmlns:a16="http://schemas.microsoft.com/office/drawing/2014/main" id="{5A561EB4-72C9-98A7-5593-304A1F15EB49}"/>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2E32EAF5-35BC-A371-2D7F-9933F194B12D}"/>
              </a:ext>
            </a:extLst>
          </p:cNvPr>
          <p:cNvSpPr>
            <a:spLocks noGrp="1"/>
          </p:cNvSpPr>
          <p:nvPr>
            <p:ph idx="1"/>
          </p:nvPr>
        </p:nvSpPr>
        <p:spPr>
          <a:xfrm>
            <a:off x="220663" y="3291604"/>
            <a:ext cx="11484000" cy="3566396"/>
          </a:xfrm>
        </p:spPr>
        <p:txBody>
          <a:bodyPr/>
          <a:lstStyle/>
          <a:p>
            <a:r>
              <a:rPr lang="en-AU"/>
              <a:t>Jkbrickworks (2016) </a:t>
            </a:r>
            <a:r>
              <a:rPr lang="en-AU" u="sng">
                <a:solidFill>
                  <a:srgbClr val="0000FF"/>
                </a:solidFill>
                <a:ea typeface="Calibri" panose="020F0502020204030204" pitchFamily="34" charset="0"/>
                <a:hlinkClick r:id="rId6"/>
              </a:rPr>
              <a:t>LEGO Orrery - Earth, Moon and Sun</a:t>
            </a:r>
            <a:r>
              <a:rPr lang="en-AU">
                <a:solidFill>
                  <a:srgbClr val="0000FF"/>
                </a:solidFill>
                <a:ea typeface="Calibri" panose="020F0502020204030204" pitchFamily="34" charset="0"/>
              </a:rPr>
              <a:t>, </a:t>
            </a:r>
            <a:r>
              <a:rPr lang="en-AU">
                <a:solidFill>
                  <a:srgbClr val="22272B"/>
                </a:solidFill>
              </a:rPr>
              <a:t>Jkbrickworks, </a:t>
            </a:r>
            <a:r>
              <a:rPr lang="en-US">
                <a:solidFill>
                  <a:srgbClr val="22272B"/>
                </a:solidFill>
              </a:rPr>
              <a:t>YouTube, accessed 27 July 2025.</a:t>
            </a:r>
            <a:endParaRPr lang="en-AU"/>
          </a:p>
          <a:p>
            <a:r>
              <a:rPr lang="en-AU"/>
              <a:t>One Minute Logic (18 June 2025) ‘</a:t>
            </a:r>
            <a:r>
              <a:rPr lang="en-AU" u="sng">
                <a:hlinkClick r:id="rId7"/>
              </a:rPr>
              <a:t>Why Horoscopes Feel So Accurate – The Barnum Effect’ [video]</a:t>
            </a:r>
            <a:r>
              <a:rPr lang="en-AU"/>
              <a:t>, One Minute Logic, YouTube, accessed 27 July 2025.</a:t>
            </a:r>
          </a:p>
          <a:p>
            <a:r>
              <a:rPr lang="en-AU">
                <a:ea typeface="Calibri" panose="020F0502020204030204" pitchFamily="34" charset="0"/>
              </a:rPr>
              <a:t>Nguyen T (21 Oct 2015) </a:t>
            </a:r>
            <a:r>
              <a:rPr lang="en-AU" u="sng">
                <a:solidFill>
                  <a:srgbClr val="2F5496"/>
                </a:solidFill>
                <a:ea typeface="Calibri" panose="020F0502020204030204" pitchFamily="34" charset="0"/>
                <a:hlinkClick r:id="rId8"/>
              </a:rPr>
              <a:t>How a few scientists transformed the way we think about disease - Tien Nguyen</a:t>
            </a:r>
            <a:r>
              <a:rPr lang="en-AU" sz="900">
                <a:ea typeface="Calibri" panose="020F0502020204030204" pitchFamily="34" charset="0"/>
              </a:rPr>
              <a:t> </a:t>
            </a:r>
            <a:r>
              <a:rPr lang="en-AU">
                <a:ea typeface="Calibri" panose="020F0502020204030204" pitchFamily="34" charset="0"/>
              </a:rPr>
              <a:t>, TedEd, YouTube, accessed 27 July 2025.</a:t>
            </a:r>
          </a:p>
          <a:p>
            <a:r>
              <a:rPr lang="en-AU"/>
              <a:t>Scientific American (2014) </a:t>
            </a:r>
            <a:r>
              <a:rPr lang="en-AU" i="1" u="sng">
                <a:hlinkClick r:id="rId9"/>
              </a:rPr>
              <a:t>The Mind-Blowing Mathematics of Sunflowers</a:t>
            </a:r>
            <a:r>
              <a:rPr lang="en-AU"/>
              <a:t>, Scientific American, accessed 14 October 2025.</a:t>
            </a:r>
            <a:endParaRPr lang="en-US"/>
          </a:p>
          <a:p>
            <a:r>
              <a:rPr lang="en-US"/>
              <a:t>Shaw D (13 September 2017) ‘</a:t>
            </a:r>
            <a:r>
              <a:rPr lang="en-US">
                <a:hlinkClick r:id="rId10"/>
              </a:rPr>
              <a:t>How to model a bushfire</a:t>
            </a:r>
            <a:r>
              <a:rPr lang="en-US"/>
              <a:t>’, Double Helix, accessed 11 May 2023.</a:t>
            </a:r>
            <a:endParaRPr lang="en-AU"/>
          </a:p>
          <a:p>
            <a:endParaRPr lang="en-AU" sz="1200">
              <a:effectLst/>
              <a:latin typeface="Arial" panose="020B0604020202020204" pitchFamily="34" charset="0"/>
              <a:ea typeface="Calibri" panose="020F0502020204030204" pitchFamily="34" charset="0"/>
            </a:endParaRPr>
          </a:p>
          <a:p>
            <a:pPr>
              <a:spcBef>
                <a:spcPts val="1200"/>
              </a:spcBef>
              <a:spcAft>
                <a:spcPts val="600"/>
              </a:spcAft>
            </a:pPr>
            <a:endParaRPr lang="en-AU"/>
          </a:p>
        </p:txBody>
      </p:sp>
      <p:sp>
        <p:nvSpPr>
          <p:cNvPr id="2" name="Slide Number Placeholder 1">
            <a:extLst>
              <a:ext uri="{FF2B5EF4-FFF2-40B4-BE49-F238E27FC236}">
                <a16:creationId xmlns:a16="http://schemas.microsoft.com/office/drawing/2014/main" id="{D56C1AA9-556B-642F-D2A2-B725F1791F3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14475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student-facing-secondary-template-2025-v1</Template>
  <TotalTime>0</TotalTime>
  <Words>13819</Words>
  <Application>Microsoft Office PowerPoint</Application>
  <PresentationFormat>Widescreen</PresentationFormat>
  <Paragraphs>1666</Paragraphs>
  <Slides>100</Slides>
  <Notes>100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Times New Roman</vt:lpstr>
      <vt:lpstr>Segoe UI</vt:lpstr>
      <vt:lpstr>Montserrat</vt:lpstr>
      <vt:lpstr>Calibri</vt:lpstr>
      <vt:lpstr>Cambria Math</vt:lpstr>
      <vt:lpstr>Public Sans Light</vt:lpstr>
      <vt:lpstr>NSWG Corporate</vt:lpstr>
      <vt:lpstr>Instructions for use</vt:lpstr>
      <vt:lpstr>Data science 1</vt:lpstr>
      <vt:lpstr>Contents</vt:lpstr>
      <vt:lpstr>How is data generated, collected, and evaluated to ensure its quality and usefulness?  Content in this section aligns with essential question 1 in the program of learning and Teacher resource book 1</vt:lpstr>
      <vt:lpstr>1.1 Scientific questions</vt:lpstr>
      <vt:lpstr>1.1 Checkpoint – observations and inferences</vt:lpstr>
      <vt:lpstr>1.1 See, think, wonder</vt:lpstr>
      <vt:lpstr>1.1 Testable questions</vt:lpstr>
      <vt:lpstr>1.1 Classifying questions</vt:lpstr>
      <vt:lpstr>1.1 Frayer diagram – scientific questions (blank)</vt:lpstr>
      <vt:lpstr>1.1 Frayer diagram – scientific questions</vt:lpstr>
      <vt:lpstr>1.1 Fair Test Lab simulation</vt:lpstr>
      <vt:lpstr>1.2 Analysing data</vt:lpstr>
      <vt:lpstr>1.2 Introducing statistics (1 of 2)</vt:lpstr>
      <vt:lpstr>1.2 Introducing statistics (2 of 2)</vt:lpstr>
      <vt:lpstr>1.2 Determining mean mode and range in Excel (1 of 5) </vt:lpstr>
      <vt:lpstr>1.2 Determining mean, mode and range in Excel (2 of 5) </vt:lpstr>
      <vt:lpstr>1.2 Determining mean, mode and range in Excel (3 of 5) </vt:lpstr>
      <vt:lpstr>1.2 Determining mean, mode and range in Excel (4 of 5) </vt:lpstr>
      <vt:lpstr>1.2 Determining mean, mode and range in Excel (5 of 5) </vt:lpstr>
      <vt:lpstr>1.2 Annotated histogram</vt:lpstr>
      <vt:lpstr>1.2 Interpreting histograms (1 of 2)</vt:lpstr>
      <vt:lpstr>1.2 Interpreting histograms (2 of 2)</vt:lpstr>
      <vt:lpstr>1.2 Checkpoint – interpreting histograms 1</vt:lpstr>
      <vt:lpstr>1.2 Checkpoint – interpreting histograms 2</vt:lpstr>
      <vt:lpstr>1.2 Annotated line graph</vt:lpstr>
      <vt:lpstr>1.2 Interpreting data from graphs (1 of 2)</vt:lpstr>
      <vt:lpstr>1.2 Interpreting data from graphs (2 of 2)</vt:lpstr>
      <vt:lpstr>1.2 Interpreting data from graphs checkpoint</vt:lpstr>
      <vt:lpstr>1.3 Analysing primary data</vt:lpstr>
      <vt:lpstr>1.3 Arm length ratio</vt:lpstr>
      <vt:lpstr>1.3 Class histogram</vt:lpstr>
      <vt:lpstr>1.3 Golden ratio</vt:lpstr>
      <vt:lpstr>1.3 Analysing primary data checkpoint 1</vt:lpstr>
      <vt:lpstr>1.3 Reliability and accuracy (1 of 2)</vt:lpstr>
      <vt:lpstr>1.3 Reliability and accuracy (2 of 2)</vt:lpstr>
      <vt:lpstr>1.3 Calculating a percentage from coin tosses </vt:lpstr>
      <vt:lpstr>1.3 Determining acceleration due to gravity (g) histogram</vt:lpstr>
      <vt:lpstr>1.3 Analysing primary data checkpoint 2</vt:lpstr>
      <vt:lpstr>1.4 Generating and using data</vt:lpstr>
      <vt:lpstr>1.4 Classifying data</vt:lpstr>
      <vt:lpstr>1.4 Data sources (1 of 2)</vt:lpstr>
      <vt:lpstr>1.4 Data sources (2 of 2)</vt:lpstr>
      <vt:lpstr>1.4 Checkpoint – investigating screen time</vt:lpstr>
      <vt:lpstr>1.4 Selecting the best source of data (1 of 2)</vt:lpstr>
      <vt:lpstr>1.4 Selecting the best source of data (2 of 2)</vt:lpstr>
      <vt:lpstr>1.5 Creating a scientific poster – depth study</vt:lpstr>
      <vt:lpstr>1.5 Scientific poster template</vt:lpstr>
      <vt:lpstr>1.6 Your digital footprint</vt:lpstr>
      <vt:lpstr>1.6 What is a digital footprint?</vt:lpstr>
      <vt:lpstr>1.6 Checkpoint – managing your brand</vt:lpstr>
      <vt:lpstr>How do scientific models help us understand and predict real-world events? Content in this section aligns with essential question 3 in the program of learning and Teacher resource book 2</vt:lpstr>
      <vt:lpstr>2.1 Scientific inquiries</vt:lpstr>
      <vt:lpstr>2.1 Scientific inquiry</vt:lpstr>
      <vt:lpstr>2.1 Your personal horoscope</vt:lpstr>
      <vt:lpstr>2.1 Horoscopes</vt:lpstr>
      <vt:lpstr>2.1 Testing a claim</vt:lpstr>
      <vt:lpstr>2.1 Scientific and non-scientific ways of knowing</vt:lpstr>
      <vt:lpstr>2.1 Scientific or non-scientific? </vt:lpstr>
      <vt:lpstr>2.1 Checkpoint – observation and evidence</vt:lpstr>
      <vt:lpstr>2.2 Scientific models</vt:lpstr>
      <vt:lpstr>2.2 Scientific models – definition</vt:lpstr>
      <vt:lpstr>2.2 Scientific models (1 of 3)</vt:lpstr>
      <vt:lpstr>2.2 Scientific models (2 of 3) </vt:lpstr>
      <vt:lpstr>2.2 Scientific models (3 of 3)</vt:lpstr>
      <vt:lpstr>2.2 The purpose of scientific models (1 of 3)</vt:lpstr>
      <vt:lpstr>2.2 The purpose of scientific models (2 of 3)</vt:lpstr>
      <vt:lpstr>2.2 The purpose of scientific models (3 of 3)</vt:lpstr>
      <vt:lpstr>2.2 Frayer diagram – scientific models (blank)</vt:lpstr>
      <vt:lpstr>2.2 Frayer diagram – scientific models </vt:lpstr>
      <vt:lpstr>2.2 Limitations of scientific models (1 of 3)</vt:lpstr>
      <vt:lpstr>2.2 Limitations of scientific models (2 of 3)</vt:lpstr>
      <vt:lpstr>2.2 Limitations of scientific models (3 of 3)</vt:lpstr>
      <vt:lpstr>2.3 Analysing models</vt:lpstr>
      <vt:lpstr>2.3 Computer simulations for bushfires (1 of 2)</vt:lpstr>
      <vt:lpstr>2.3 Computer simulations for bushfires (2 of 2)</vt:lpstr>
      <vt:lpstr>2.3 Dig deeper - Advanced fire prediction simulators </vt:lpstr>
      <vt:lpstr>2.4 Applications of models</vt:lpstr>
      <vt:lpstr>2.4 Observations, models and theories (1 of 8)</vt:lpstr>
      <vt:lpstr>2.4 Observations, models and theories (2 of 8)</vt:lpstr>
      <vt:lpstr>2.4 Observations, models and theories (3 of 8)</vt:lpstr>
      <vt:lpstr> 2.4 Observations, models and theories  (4 of 8)</vt:lpstr>
      <vt:lpstr>2.4 Observations, models and theories (5 of 8) </vt:lpstr>
      <vt:lpstr>2.4 Observations, models and theories (6 of 8) </vt:lpstr>
      <vt:lpstr>2.4 Observations, models and theories (7 of 8) </vt:lpstr>
      <vt:lpstr>2.4 Observations, models and theories ( 8 of 8)</vt:lpstr>
      <vt:lpstr>2.4 Hubble’s Law extension activity</vt:lpstr>
      <vt:lpstr>2.4 Modelling an expanding Universe</vt:lpstr>
      <vt:lpstr>2.4 From miasmas to germ theory</vt:lpstr>
      <vt:lpstr>2.5 Making models</vt:lpstr>
      <vt:lpstr>2.5 Observed phenomena</vt:lpstr>
      <vt:lpstr>2.5 Explanations</vt:lpstr>
      <vt:lpstr>Appendix – data talks</vt:lpstr>
      <vt:lpstr>Data talk 1</vt:lpstr>
      <vt:lpstr>Data talk 2</vt:lpstr>
      <vt:lpstr>Data talk 3</vt:lpstr>
      <vt:lpstr>Data talk 4</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1 – slide deck – Stage 4, science</dc:title>
  <dc:creator>NSW Department of Education</dc:creator>
  <cp:keywords/>
  <cp:lastModifiedBy/>
  <cp:revision>1</cp:revision>
  <dcterms:created xsi:type="dcterms:W3CDTF">2025-12-08T05:22:13Z</dcterms:created>
  <dcterms:modified xsi:type="dcterms:W3CDTF">2025-12-08T05:22:43Z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2025-12-08T05:22:42Z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08e64366-f815-474d-bcf4-a9145938a4fe</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