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75"/>
  </p:notesMasterIdLst>
  <p:handoutMasterIdLst>
    <p:handoutMasterId r:id="rId176"/>
  </p:handoutMasterIdLst>
  <p:sldIdLst>
    <p:sldId id="26381" r:id="rId5"/>
    <p:sldId id="266" r:id="rId6"/>
    <p:sldId id="26393" r:id="rId7"/>
    <p:sldId id="26404" r:id="rId8"/>
    <p:sldId id="271" r:id="rId9"/>
    <p:sldId id="26383" r:id="rId10"/>
    <p:sldId id="26409" r:id="rId11"/>
    <p:sldId id="26410" r:id="rId12"/>
    <p:sldId id="26411" r:id="rId13"/>
    <p:sldId id="26412" r:id="rId14"/>
    <p:sldId id="26631" r:id="rId15"/>
    <p:sldId id="26632" r:id="rId16"/>
    <p:sldId id="26414" r:id="rId17"/>
    <p:sldId id="26415" r:id="rId18"/>
    <p:sldId id="26416" r:id="rId19"/>
    <p:sldId id="26394" r:id="rId20"/>
    <p:sldId id="26420" r:id="rId21"/>
    <p:sldId id="26423" r:id="rId22"/>
    <p:sldId id="26424" r:id="rId23"/>
    <p:sldId id="26425" r:id="rId24"/>
    <p:sldId id="26633" r:id="rId25"/>
    <p:sldId id="26634" r:id="rId26"/>
    <p:sldId id="2147470346" r:id="rId27"/>
    <p:sldId id="26827" r:id="rId28"/>
    <p:sldId id="26796" r:id="rId29"/>
    <p:sldId id="26798" r:id="rId30"/>
    <p:sldId id="26799" r:id="rId31"/>
    <p:sldId id="26800" r:id="rId32"/>
    <p:sldId id="26803" r:id="rId33"/>
    <p:sldId id="26804" r:id="rId34"/>
    <p:sldId id="26805" r:id="rId35"/>
    <p:sldId id="26806" r:id="rId36"/>
    <p:sldId id="26807" r:id="rId37"/>
    <p:sldId id="26810" r:id="rId38"/>
    <p:sldId id="26808" r:id="rId39"/>
    <p:sldId id="26829" r:id="rId40"/>
    <p:sldId id="26830" r:id="rId41"/>
    <p:sldId id="26813" r:id="rId42"/>
    <p:sldId id="26814" r:id="rId43"/>
    <p:sldId id="26815" r:id="rId44"/>
    <p:sldId id="26816" r:id="rId45"/>
    <p:sldId id="26831" r:id="rId46"/>
    <p:sldId id="26835" r:id="rId47"/>
    <p:sldId id="2147470343" r:id="rId48"/>
    <p:sldId id="26817" r:id="rId49"/>
    <p:sldId id="2147470347" r:id="rId50"/>
    <p:sldId id="2147470348" r:id="rId51"/>
    <p:sldId id="2147470349" r:id="rId52"/>
    <p:sldId id="2147470350" r:id="rId53"/>
    <p:sldId id="2147470352" r:id="rId54"/>
    <p:sldId id="26833" r:id="rId55"/>
    <p:sldId id="26819" r:id="rId56"/>
    <p:sldId id="26396" r:id="rId57"/>
    <p:sldId id="26755" r:id="rId58"/>
    <p:sldId id="26760" r:id="rId59"/>
    <p:sldId id="26778" r:id="rId60"/>
    <p:sldId id="26757" r:id="rId61"/>
    <p:sldId id="26790" r:id="rId62"/>
    <p:sldId id="26395" r:id="rId63"/>
    <p:sldId id="26826" r:id="rId64"/>
    <p:sldId id="26637" r:id="rId65"/>
    <p:sldId id="26770" r:id="rId66"/>
    <p:sldId id="26837" r:id="rId67"/>
    <p:sldId id="26771" r:id="rId68"/>
    <p:sldId id="26838" r:id="rId69"/>
    <p:sldId id="26772" r:id="rId70"/>
    <p:sldId id="26773" r:id="rId71"/>
    <p:sldId id="26847" r:id="rId72"/>
    <p:sldId id="26848" r:id="rId73"/>
    <p:sldId id="26763" r:id="rId74"/>
    <p:sldId id="26839" r:id="rId75"/>
    <p:sldId id="26840" r:id="rId76"/>
    <p:sldId id="26841" r:id="rId77"/>
    <p:sldId id="26842" r:id="rId78"/>
    <p:sldId id="26844" r:id="rId79"/>
    <p:sldId id="26398" r:id="rId80"/>
    <p:sldId id="2147470344" r:id="rId81"/>
    <p:sldId id="26750" r:id="rId82"/>
    <p:sldId id="26751" r:id="rId83"/>
    <p:sldId id="26754" r:id="rId84"/>
    <p:sldId id="26635" r:id="rId85"/>
    <p:sldId id="26758" r:id="rId86"/>
    <p:sldId id="26761" r:id="rId87"/>
    <p:sldId id="26403" r:id="rId88"/>
    <p:sldId id="26405" r:id="rId89"/>
    <p:sldId id="26422" r:id="rId90"/>
    <p:sldId id="26616" r:id="rId91"/>
    <p:sldId id="26440" r:id="rId92"/>
    <p:sldId id="26427" r:id="rId93"/>
    <p:sldId id="26617" r:id="rId94"/>
    <p:sldId id="289" r:id="rId95"/>
    <p:sldId id="26618" r:id="rId96"/>
    <p:sldId id="26624" r:id="rId97"/>
    <p:sldId id="26779" r:id="rId98"/>
    <p:sldId id="26623" r:id="rId99"/>
    <p:sldId id="26407" r:id="rId100"/>
    <p:sldId id="26854" r:id="rId101"/>
    <p:sldId id="26850" r:id="rId102"/>
    <p:sldId id="26849" r:id="rId103"/>
    <p:sldId id="26851" r:id="rId104"/>
    <p:sldId id="26852" r:id="rId105"/>
    <p:sldId id="26853" r:id="rId106"/>
    <p:sldId id="26855" r:id="rId107"/>
    <p:sldId id="26856" r:id="rId108"/>
    <p:sldId id="26654" r:id="rId109"/>
    <p:sldId id="26655" r:id="rId110"/>
    <p:sldId id="2147470332" r:id="rId111"/>
    <p:sldId id="26621" r:id="rId112"/>
    <p:sldId id="26780" r:id="rId113"/>
    <p:sldId id="26656" r:id="rId114"/>
    <p:sldId id="26781" r:id="rId115"/>
    <p:sldId id="26613" r:id="rId116"/>
    <p:sldId id="26858" r:id="rId117"/>
    <p:sldId id="26657" r:id="rId118"/>
    <p:sldId id="26622" r:id="rId119"/>
    <p:sldId id="26658" r:id="rId120"/>
    <p:sldId id="26659" r:id="rId121"/>
    <p:sldId id="26625" r:id="rId122"/>
    <p:sldId id="26660" r:id="rId123"/>
    <p:sldId id="26661" r:id="rId124"/>
    <p:sldId id="26662" r:id="rId125"/>
    <p:sldId id="26408" r:id="rId126"/>
    <p:sldId id="26419" r:id="rId127"/>
    <p:sldId id="2147470354" r:id="rId128"/>
    <p:sldId id="26846" r:id="rId129"/>
    <p:sldId id="2147470340" r:id="rId130"/>
    <p:sldId id="2147470356" r:id="rId131"/>
    <p:sldId id="26626" r:id="rId132"/>
    <p:sldId id="26627" r:id="rId133"/>
    <p:sldId id="26628" r:id="rId134"/>
    <p:sldId id="26797" r:id="rId135"/>
    <p:sldId id="26428" r:id="rId136"/>
    <p:sldId id="26775" r:id="rId137"/>
    <p:sldId id="26430" r:id="rId138"/>
    <p:sldId id="26432" r:id="rId139"/>
    <p:sldId id="26433" r:id="rId140"/>
    <p:sldId id="26434" r:id="rId141"/>
    <p:sldId id="26435" r:id="rId142"/>
    <p:sldId id="26436" r:id="rId143"/>
    <p:sldId id="26437" r:id="rId144"/>
    <p:sldId id="26438" r:id="rId145"/>
    <p:sldId id="26439" r:id="rId146"/>
    <p:sldId id="26670" r:id="rId147"/>
    <p:sldId id="2147470334" r:id="rId148"/>
    <p:sldId id="2147470341" r:id="rId149"/>
    <p:sldId id="2147470342" r:id="rId150"/>
    <p:sldId id="26640" r:id="rId151"/>
    <p:sldId id="2147470338" r:id="rId152"/>
    <p:sldId id="26641" r:id="rId153"/>
    <p:sldId id="26642" r:id="rId154"/>
    <p:sldId id="26643" r:id="rId155"/>
    <p:sldId id="26644" r:id="rId156"/>
    <p:sldId id="26741" r:id="rId157"/>
    <p:sldId id="26743" r:id="rId158"/>
    <p:sldId id="26630" r:id="rId159"/>
    <p:sldId id="26645" r:id="rId160"/>
    <p:sldId id="26646" r:id="rId161"/>
    <p:sldId id="26647" r:id="rId162"/>
    <p:sldId id="26744" r:id="rId163"/>
    <p:sldId id="26747" r:id="rId164"/>
    <p:sldId id="26652" r:id="rId165"/>
    <p:sldId id="26801" r:id="rId166"/>
    <p:sldId id="26802" r:id="rId167"/>
    <p:sldId id="26399" r:id="rId168"/>
    <p:sldId id="26733" r:id="rId169"/>
    <p:sldId id="26735" r:id="rId170"/>
    <p:sldId id="26753" r:id="rId171"/>
    <p:sldId id="360" r:id="rId172"/>
    <p:sldId id="26812" r:id="rId173"/>
    <p:sldId id="361" r:id="rId174"/>
  </p:sldIdLst>
  <p:sldSz cx="12192000" cy="6858000"/>
  <p:notesSz cx="6858000" cy="9945688"/>
  <p:embeddedFontLst>
    <p:embeddedFont>
      <p:font typeface="Georgia" panose="02040502050405020303" pitchFamily="18" charset="0"/>
      <p:regular r:id="rId177"/>
      <p:bold r:id="rId178"/>
      <p:italic r:id="rId179"/>
      <p:boldItalic r:id="rId180"/>
    </p:embeddedFont>
    <p:embeddedFont>
      <p:font typeface="Public Sans" pitchFamily="2" charset="0"/>
      <p:regular r:id="rId181"/>
      <p:bold r:id="rId182"/>
      <p:italic r:id="rId183"/>
      <p:boldItalic r:id="rId184"/>
    </p:embeddedFont>
    <p:embeddedFont>
      <p:font typeface="Segoe UI" panose="020B0502040204020203" pitchFamily="34" charset="0"/>
      <p:regular r:id="rId185"/>
      <p:bold r:id="rId186"/>
      <p:italic r:id="rId187"/>
      <p:boldItalic r:id="rId188"/>
    </p:embeddedFont>
    <p:embeddedFont>
      <p:font typeface="Verdana" panose="020B0604030504040204" pitchFamily="34" charset="0"/>
      <p:regular r:id="rId189"/>
      <p:bold r:id="rId190"/>
      <p:italic r:id="rId191"/>
      <p:boldItalic r:id="rId192"/>
    </p:embeddedFont>
    <p:embeddedFont>
      <p:font typeface="Wingdings 2" panose="05020102010507070707" pitchFamily="18" charset="2"/>
      <p:regular r:id="rId19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6"/>
            <p14:sldId id="26393"/>
            <p14:sldId id="26404"/>
            <p14:sldId id="271"/>
            <p14:sldId id="26383"/>
            <p14:sldId id="26409"/>
            <p14:sldId id="26410"/>
            <p14:sldId id="26411"/>
            <p14:sldId id="26412"/>
            <p14:sldId id="26631"/>
            <p14:sldId id="26632"/>
            <p14:sldId id="26414"/>
            <p14:sldId id="26415"/>
            <p14:sldId id="26416"/>
            <p14:sldId id="26394"/>
            <p14:sldId id="26420"/>
            <p14:sldId id="26423"/>
            <p14:sldId id="26424"/>
            <p14:sldId id="26425"/>
            <p14:sldId id="26633"/>
            <p14:sldId id="26634"/>
            <p14:sldId id="2147470346"/>
            <p14:sldId id="26827"/>
            <p14:sldId id="26796"/>
            <p14:sldId id="26798"/>
            <p14:sldId id="26799"/>
            <p14:sldId id="26800"/>
            <p14:sldId id="26803"/>
            <p14:sldId id="26804"/>
            <p14:sldId id="26805"/>
            <p14:sldId id="26806"/>
            <p14:sldId id="26807"/>
            <p14:sldId id="26810"/>
            <p14:sldId id="26808"/>
            <p14:sldId id="26829"/>
            <p14:sldId id="26830"/>
            <p14:sldId id="26813"/>
            <p14:sldId id="26814"/>
            <p14:sldId id="26815"/>
            <p14:sldId id="26816"/>
            <p14:sldId id="26831"/>
            <p14:sldId id="26835"/>
            <p14:sldId id="2147470343"/>
            <p14:sldId id="26817"/>
            <p14:sldId id="2147470347"/>
            <p14:sldId id="2147470348"/>
            <p14:sldId id="2147470349"/>
            <p14:sldId id="2147470350"/>
            <p14:sldId id="2147470352"/>
            <p14:sldId id="26833"/>
            <p14:sldId id="26819"/>
            <p14:sldId id="26396"/>
            <p14:sldId id="26755"/>
            <p14:sldId id="26760"/>
            <p14:sldId id="26778"/>
            <p14:sldId id="26757"/>
            <p14:sldId id="26790"/>
            <p14:sldId id="26395"/>
            <p14:sldId id="26826"/>
            <p14:sldId id="26637"/>
            <p14:sldId id="26770"/>
            <p14:sldId id="26837"/>
            <p14:sldId id="26771"/>
            <p14:sldId id="26838"/>
            <p14:sldId id="26772"/>
            <p14:sldId id="26773"/>
            <p14:sldId id="26847"/>
            <p14:sldId id="26848"/>
            <p14:sldId id="26763"/>
            <p14:sldId id="26839"/>
            <p14:sldId id="26840"/>
            <p14:sldId id="26841"/>
            <p14:sldId id="26842"/>
            <p14:sldId id="26844"/>
            <p14:sldId id="26398"/>
            <p14:sldId id="2147470344"/>
            <p14:sldId id="26750"/>
            <p14:sldId id="26751"/>
            <p14:sldId id="26754"/>
            <p14:sldId id="26635"/>
            <p14:sldId id="26758"/>
            <p14:sldId id="26761"/>
            <p14:sldId id="26403"/>
            <p14:sldId id="26405"/>
            <p14:sldId id="26422"/>
            <p14:sldId id="26616"/>
            <p14:sldId id="26440"/>
            <p14:sldId id="26427"/>
            <p14:sldId id="26617"/>
            <p14:sldId id="289"/>
            <p14:sldId id="26618"/>
            <p14:sldId id="26624"/>
            <p14:sldId id="26779"/>
            <p14:sldId id="26623"/>
            <p14:sldId id="26407"/>
            <p14:sldId id="26854"/>
            <p14:sldId id="26850"/>
            <p14:sldId id="26849"/>
            <p14:sldId id="26851"/>
            <p14:sldId id="26852"/>
            <p14:sldId id="26853"/>
            <p14:sldId id="26855"/>
            <p14:sldId id="26856"/>
            <p14:sldId id="26654"/>
            <p14:sldId id="26655"/>
            <p14:sldId id="2147470332"/>
            <p14:sldId id="26621"/>
            <p14:sldId id="26780"/>
            <p14:sldId id="26656"/>
            <p14:sldId id="26781"/>
            <p14:sldId id="26613"/>
            <p14:sldId id="26858"/>
            <p14:sldId id="26657"/>
            <p14:sldId id="26622"/>
            <p14:sldId id="26658"/>
            <p14:sldId id="26659"/>
            <p14:sldId id="26625"/>
            <p14:sldId id="26660"/>
            <p14:sldId id="26661"/>
            <p14:sldId id="26662"/>
            <p14:sldId id="26408"/>
            <p14:sldId id="26419"/>
            <p14:sldId id="2147470354"/>
            <p14:sldId id="26846"/>
            <p14:sldId id="2147470340"/>
            <p14:sldId id="2147470356"/>
            <p14:sldId id="26626"/>
            <p14:sldId id="26627"/>
            <p14:sldId id="26628"/>
            <p14:sldId id="26797"/>
            <p14:sldId id="26428"/>
            <p14:sldId id="26775"/>
            <p14:sldId id="26430"/>
            <p14:sldId id="26432"/>
            <p14:sldId id="26433"/>
            <p14:sldId id="26434"/>
            <p14:sldId id="26435"/>
            <p14:sldId id="26436"/>
            <p14:sldId id="26437"/>
            <p14:sldId id="26438"/>
            <p14:sldId id="26439"/>
            <p14:sldId id="26670"/>
            <p14:sldId id="2147470334"/>
            <p14:sldId id="2147470341"/>
            <p14:sldId id="2147470342"/>
            <p14:sldId id="26640"/>
            <p14:sldId id="2147470338"/>
            <p14:sldId id="26641"/>
            <p14:sldId id="26642"/>
            <p14:sldId id="26643"/>
            <p14:sldId id="26644"/>
            <p14:sldId id="26741"/>
            <p14:sldId id="26743"/>
            <p14:sldId id="26630"/>
            <p14:sldId id="26645"/>
            <p14:sldId id="26646"/>
            <p14:sldId id="26647"/>
            <p14:sldId id="26744"/>
            <p14:sldId id="26747"/>
            <p14:sldId id="26652"/>
            <p14:sldId id="26801"/>
            <p14:sldId id="26802"/>
            <p14:sldId id="26399"/>
            <p14:sldId id="26733"/>
            <p14:sldId id="26735"/>
            <p14:sldId id="26753"/>
          </p14:sldIdLst>
        </p14:section>
        <p14:section name="References &amp; copyright" id="{DBC31484-F5F8-4CB1-8DB4-A562A9780899}">
          <p14:sldIdLst>
            <p14:sldId id="360"/>
            <p14:sldId id="26812"/>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E75FA56-F62D-F1E1-B186-4B5957521924}" name="Joshua Westerway" initials="" userId="S::Joshua.Westerway@det.nsw.edu.au::66450e49-bf11-4790-8604-ec67bae05f64" providerId="AD"/>
  <p188:author id="{7B7B835A-FB8B-9639-6DD0-7B081F581045}" name="Grace McIntosh" initials="GM" userId="S::grace.mcintosh3@det.nsw.edu.au::787e35bb-7647-4b1a-a52a-d4d7ebc0fe73" providerId="AD"/>
  <p188:author id="{1D07FC7C-786C-AF32-986B-B904DACE1A82}" name="Lewanna Kenton" initials="LK" userId="S::Lewanna.Kenton2@det.nsw.edu.au::c46aa24c-2ae8-4fbc-971f-03ec70a397d0" providerId="AD"/>
  <p188:author id="{9F6E0887-BD70-42C0-FC19-086C9D5D117F}" name="Maninder Kaur (Maninder Kaur)" initials="MK" userId="S::MANINDER.KAUR4@det.nsw.edu.au::3c210f67-4992-4f09-b654-fa659634c1c2" providerId="AD"/>
  <p188:author id="{F23BEB8C-0308-2F46-DEDC-EFCFE9B3A12B}" name="Tina Linaris" initials="TL" userId="S::Tina.Linaris@det.nsw.edu.au::a4c2571e-958f-415a-a5a4-11cf5f50f5c3" providerId="AD"/>
  <p188:author id="{48549594-D792-9352-D7B4-F03D7C3C1A72}" name="Grace McIntosh" initials="GM" userId="S::Grace.McIntosh3@det.nsw.edu.au::787e35bb-7647-4b1a-a52a-d4d7ebc0fe73" providerId="AD"/>
  <p188:author id="{6CEA15A2-9A5E-184D-5285-018854E14BC5}" name="Ben Surwald" initials="BS" userId="S::BENJAMIN.SURWALD@det.nsw.edu.au::a90ce51f-3333-4d81-b955-619397438313" providerId="AD"/>
  <p188:author id="{12B9B2AA-2845-D50E-A3FC-789A25EA0B72}" name="Hannah Frater (Hannah Frater)" initials="HF" userId="S::Hannah.Frater2@det.nsw.edu.au::1d93393d-3cc9-49e1-b0ed-3a1fe30e40c8" providerId="AD"/>
  <p188:author id="{20A69EB9-37FE-C617-BCB4-31B442AC0505}" name="Sham Nair (Sham Nair)" initials="SN" userId="S::Sham.Nair@det.nsw.edu.au::4817747e-2766-4bab-b119-23e4e659ab0e"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1FD"/>
    <a:srgbClr val="F3F6FB"/>
    <a:srgbClr val="C3B4E2"/>
    <a:srgbClr val="F4F1FA"/>
    <a:srgbClr val="EFB5C0"/>
    <a:srgbClr val="CBEDFD"/>
    <a:srgbClr val="AAD8F2"/>
    <a:srgbClr val="FF9933"/>
    <a:srgbClr val="BBEDF9"/>
    <a:srgbClr val="D4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23D07-7781-4998-B3EE-137A2FE02E39}" v="1" dt="2025-08-26T22:26:38.48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83" autoAdjust="0"/>
  </p:normalViewPr>
  <p:slideViewPr>
    <p:cSldViewPr snapToGrid="0">
      <p:cViewPr varScale="1">
        <p:scale>
          <a:sx n="106" d="100"/>
          <a:sy n="106" d="100"/>
        </p:scale>
        <p:origin x="432" y="108"/>
      </p:cViewPr>
      <p:guideLst>
        <p:guide orient="horz" pos="2160"/>
        <p:guide pos="3863"/>
      </p:guideLst>
    </p:cSldViewPr>
  </p:slid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font" Target="fonts/font15.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font" Target="fonts/font5.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font" Target="fonts/font16.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font" Target="fonts/font6.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font" Target="fonts/font17.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2.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9"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font" Target="fonts/font8.fntdata"/><Relationship Id="rId189"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font" Target="fonts/font3.fntdata"/><Relationship Id="rId195" Type="http://schemas.openxmlformats.org/officeDocument/2006/relationships/viewProps" Target="viewProps.xml"/><Relationship Id="rId190"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font" Target="fonts/font4.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notesMaster" Target="notesMasters/notesMaster1.xml"/><Relationship Id="rId196"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font" Target="fonts/font10.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handoutMaster" Target="handoutMasters/handoutMaster1.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font" Target="fonts/font11.fntdata"/><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font" Target="fonts/font1.fntdata"/><Relationship Id="rId198"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A8DF9-93A7-4653-BA8D-A0A44454215F}" type="doc">
      <dgm:prSet loTypeId="urn:microsoft.com/office/officeart/2005/8/layout/pyramid3" loCatId="pyramid" qsTypeId="urn:microsoft.com/office/officeart/2005/8/quickstyle/simple1" qsCatId="simple" csTypeId="urn:microsoft.com/office/officeart/2005/8/colors/accent1_2" csCatId="accent1" phldr="1"/>
      <dgm:spPr/>
    </dgm:pt>
    <dgm:pt modelId="{FADFF4B5-E3EB-4876-86D2-245B7238EB04}">
      <dgm:prSet phldrT="[Text]" custT="1"/>
      <dgm:spPr/>
      <dgm:t>
        <a:bodyPr/>
        <a:lstStyle/>
        <a:p>
          <a:r>
            <a:rPr lang="en-AU" sz="1800" b="1">
              <a:solidFill>
                <a:schemeClr val="bg1"/>
              </a:solidFill>
            </a:rPr>
            <a:t>Kingdom</a:t>
          </a:r>
        </a:p>
      </dgm:t>
    </dgm:pt>
    <dgm:pt modelId="{A37F24F5-92B3-4C03-9D17-77EAF1EE89F6}" type="parTrans" cxnId="{6BCE31EA-D52D-47D4-ADBB-BD89C8796614}">
      <dgm:prSet/>
      <dgm:spPr/>
      <dgm:t>
        <a:bodyPr/>
        <a:lstStyle/>
        <a:p>
          <a:endParaRPr lang="en-AU">
            <a:solidFill>
              <a:schemeClr val="bg1"/>
            </a:solidFill>
          </a:endParaRPr>
        </a:p>
      </dgm:t>
    </dgm:pt>
    <dgm:pt modelId="{773D1C50-F999-4BFB-91DA-3F603150FCC6}" type="sibTrans" cxnId="{6BCE31EA-D52D-47D4-ADBB-BD89C8796614}">
      <dgm:prSet/>
      <dgm:spPr/>
      <dgm:t>
        <a:bodyPr/>
        <a:lstStyle/>
        <a:p>
          <a:endParaRPr lang="en-AU">
            <a:solidFill>
              <a:schemeClr val="bg1"/>
            </a:solidFill>
          </a:endParaRPr>
        </a:p>
      </dgm:t>
    </dgm:pt>
    <dgm:pt modelId="{D26E9C58-69D2-499D-A997-9CB12113DD05}">
      <dgm:prSet phldrT="[Text]" custT="1"/>
      <dgm:spPr/>
      <dgm:t>
        <a:bodyPr/>
        <a:lstStyle/>
        <a:p>
          <a:r>
            <a:rPr lang="en-AU" sz="1800" b="1">
              <a:solidFill>
                <a:schemeClr val="bg1"/>
              </a:solidFill>
            </a:rPr>
            <a:t>Phylum</a:t>
          </a:r>
        </a:p>
      </dgm:t>
    </dgm:pt>
    <dgm:pt modelId="{314E0519-AD18-4C75-AD5E-C5E1B425F51E}" type="parTrans" cxnId="{E83F470B-A2A5-4798-AD11-457BEBF0F2CF}">
      <dgm:prSet/>
      <dgm:spPr/>
      <dgm:t>
        <a:bodyPr/>
        <a:lstStyle/>
        <a:p>
          <a:endParaRPr lang="en-AU">
            <a:solidFill>
              <a:schemeClr val="bg1"/>
            </a:solidFill>
          </a:endParaRPr>
        </a:p>
      </dgm:t>
    </dgm:pt>
    <dgm:pt modelId="{04A18E19-18F6-45B1-B5F8-50B9FFD09AD1}" type="sibTrans" cxnId="{E83F470B-A2A5-4798-AD11-457BEBF0F2CF}">
      <dgm:prSet/>
      <dgm:spPr/>
      <dgm:t>
        <a:bodyPr/>
        <a:lstStyle/>
        <a:p>
          <a:endParaRPr lang="en-AU">
            <a:solidFill>
              <a:schemeClr val="bg1"/>
            </a:solidFill>
          </a:endParaRPr>
        </a:p>
      </dgm:t>
    </dgm:pt>
    <dgm:pt modelId="{CE928CD1-B575-40C2-A5B7-11E7FDD78BC2}">
      <dgm:prSet phldrT="[Text]" custT="1"/>
      <dgm:spPr/>
      <dgm:t>
        <a:bodyPr/>
        <a:lstStyle/>
        <a:p>
          <a:r>
            <a:rPr lang="en-AU" sz="1800" b="1">
              <a:solidFill>
                <a:schemeClr val="bg1"/>
              </a:solidFill>
            </a:rPr>
            <a:t>Class</a:t>
          </a:r>
        </a:p>
      </dgm:t>
    </dgm:pt>
    <dgm:pt modelId="{16B0C33C-5CB1-42EC-8135-A73C4097A9FD}" type="parTrans" cxnId="{FE9BE1BC-B491-4DC7-9B87-5EB8E1D14A64}">
      <dgm:prSet/>
      <dgm:spPr/>
      <dgm:t>
        <a:bodyPr/>
        <a:lstStyle/>
        <a:p>
          <a:endParaRPr lang="en-AU">
            <a:solidFill>
              <a:schemeClr val="bg1"/>
            </a:solidFill>
          </a:endParaRPr>
        </a:p>
      </dgm:t>
    </dgm:pt>
    <dgm:pt modelId="{734564C6-D610-4D3D-BA96-70A80E24CBF5}" type="sibTrans" cxnId="{FE9BE1BC-B491-4DC7-9B87-5EB8E1D14A64}">
      <dgm:prSet/>
      <dgm:spPr/>
      <dgm:t>
        <a:bodyPr/>
        <a:lstStyle/>
        <a:p>
          <a:endParaRPr lang="en-AU">
            <a:solidFill>
              <a:schemeClr val="bg1"/>
            </a:solidFill>
          </a:endParaRPr>
        </a:p>
      </dgm:t>
    </dgm:pt>
    <dgm:pt modelId="{87538C17-9CD3-4F69-B799-0501B1FBCFEE}">
      <dgm:prSet phldrT="[Text]" custT="1"/>
      <dgm:spPr/>
      <dgm:t>
        <a:bodyPr/>
        <a:lstStyle/>
        <a:p>
          <a:r>
            <a:rPr lang="en-AU" sz="1800" b="1">
              <a:solidFill>
                <a:schemeClr val="bg1"/>
              </a:solidFill>
            </a:rPr>
            <a:t>Order</a:t>
          </a:r>
        </a:p>
      </dgm:t>
    </dgm:pt>
    <dgm:pt modelId="{4C6C15D5-08C7-4A6A-B780-E0DA80AE7229}" type="parTrans" cxnId="{2350DF3C-E44F-4FE2-B9F5-F9C50AEB238B}">
      <dgm:prSet/>
      <dgm:spPr/>
      <dgm:t>
        <a:bodyPr/>
        <a:lstStyle/>
        <a:p>
          <a:endParaRPr lang="en-AU">
            <a:solidFill>
              <a:schemeClr val="bg1"/>
            </a:solidFill>
          </a:endParaRPr>
        </a:p>
      </dgm:t>
    </dgm:pt>
    <dgm:pt modelId="{3B1B6B1E-DABC-4816-9E46-FE31861D2786}" type="sibTrans" cxnId="{2350DF3C-E44F-4FE2-B9F5-F9C50AEB238B}">
      <dgm:prSet/>
      <dgm:spPr/>
      <dgm:t>
        <a:bodyPr/>
        <a:lstStyle/>
        <a:p>
          <a:endParaRPr lang="en-AU">
            <a:solidFill>
              <a:schemeClr val="bg1"/>
            </a:solidFill>
          </a:endParaRPr>
        </a:p>
      </dgm:t>
    </dgm:pt>
    <dgm:pt modelId="{64FEB8D5-669B-49E6-A9CB-9C26B5AC1EB1}">
      <dgm:prSet phldrT="[Text]" custT="1"/>
      <dgm:spPr/>
      <dgm:t>
        <a:bodyPr/>
        <a:lstStyle/>
        <a:p>
          <a:r>
            <a:rPr lang="en-AU" sz="1800" b="1">
              <a:solidFill>
                <a:schemeClr val="bg1"/>
              </a:solidFill>
            </a:rPr>
            <a:t>Family</a:t>
          </a:r>
        </a:p>
      </dgm:t>
    </dgm:pt>
    <dgm:pt modelId="{65291027-650F-4947-A71B-AA19C5A84226}" type="parTrans" cxnId="{E704E53D-B461-4F40-8C0A-608C82365747}">
      <dgm:prSet/>
      <dgm:spPr/>
      <dgm:t>
        <a:bodyPr/>
        <a:lstStyle/>
        <a:p>
          <a:endParaRPr lang="en-AU">
            <a:solidFill>
              <a:schemeClr val="bg1"/>
            </a:solidFill>
          </a:endParaRPr>
        </a:p>
      </dgm:t>
    </dgm:pt>
    <dgm:pt modelId="{0E4C01AF-296A-4025-BC89-D2F07387540B}" type="sibTrans" cxnId="{E704E53D-B461-4F40-8C0A-608C82365747}">
      <dgm:prSet/>
      <dgm:spPr/>
      <dgm:t>
        <a:bodyPr/>
        <a:lstStyle/>
        <a:p>
          <a:endParaRPr lang="en-AU">
            <a:solidFill>
              <a:schemeClr val="bg1"/>
            </a:solidFill>
          </a:endParaRPr>
        </a:p>
      </dgm:t>
    </dgm:pt>
    <dgm:pt modelId="{C999F24D-80D7-45D2-9A74-2EEC75A421B6}">
      <dgm:prSet phldrT="[Text]" custT="1"/>
      <dgm:spPr/>
      <dgm:t>
        <a:bodyPr/>
        <a:lstStyle/>
        <a:p>
          <a:r>
            <a:rPr lang="en-AU" sz="1800" b="1">
              <a:solidFill>
                <a:schemeClr val="bg1"/>
              </a:solidFill>
            </a:rPr>
            <a:t>Genus</a:t>
          </a:r>
        </a:p>
      </dgm:t>
    </dgm:pt>
    <dgm:pt modelId="{1CB99320-0C9C-4736-83A2-C327213E7D00}" type="parTrans" cxnId="{B2824679-1DDB-4CB5-9493-30538D15E8C4}">
      <dgm:prSet/>
      <dgm:spPr/>
      <dgm:t>
        <a:bodyPr/>
        <a:lstStyle/>
        <a:p>
          <a:endParaRPr lang="en-AU">
            <a:solidFill>
              <a:schemeClr val="bg1"/>
            </a:solidFill>
          </a:endParaRPr>
        </a:p>
      </dgm:t>
    </dgm:pt>
    <dgm:pt modelId="{B8AA6FBD-363A-4286-AA21-CEC03C677684}" type="sibTrans" cxnId="{B2824679-1DDB-4CB5-9493-30538D15E8C4}">
      <dgm:prSet/>
      <dgm:spPr/>
      <dgm:t>
        <a:bodyPr/>
        <a:lstStyle/>
        <a:p>
          <a:endParaRPr lang="en-AU">
            <a:solidFill>
              <a:schemeClr val="bg1"/>
            </a:solidFill>
          </a:endParaRPr>
        </a:p>
      </dgm:t>
    </dgm:pt>
    <dgm:pt modelId="{7DBAE87C-5166-4A78-9BFF-A975F5C88FA7}">
      <dgm:prSet phldrT="[Text]" custT="1"/>
      <dgm:spPr/>
      <dgm:t>
        <a:bodyPr anchor="t"/>
        <a:lstStyle/>
        <a:p>
          <a:r>
            <a:rPr lang="en-AU" sz="1800" b="1">
              <a:solidFill>
                <a:schemeClr val="bg1"/>
              </a:solidFill>
            </a:rPr>
            <a:t>Species</a:t>
          </a:r>
        </a:p>
      </dgm:t>
    </dgm:pt>
    <dgm:pt modelId="{21B2942E-E5D2-4B3D-8F8F-FBCD1CE1E033}" type="parTrans" cxnId="{73611674-DB13-47B7-8192-491C2C328801}">
      <dgm:prSet/>
      <dgm:spPr/>
      <dgm:t>
        <a:bodyPr/>
        <a:lstStyle/>
        <a:p>
          <a:endParaRPr lang="en-AU">
            <a:solidFill>
              <a:schemeClr val="bg1"/>
            </a:solidFill>
          </a:endParaRPr>
        </a:p>
      </dgm:t>
    </dgm:pt>
    <dgm:pt modelId="{887B9F31-3F08-4E73-83B1-20DFF494408D}" type="sibTrans" cxnId="{73611674-DB13-47B7-8192-491C2C328801}">
      <dgm:prSet/>
      <dgm:spPr/>
      <dgm:t>
        <a:bodyPr/>
        <a:lstStyle/>
        <a:p>
          <a:endParaRPr lang="en-AU">
            <a:solidFill>
              <a:schemeClr val="bg1"/>
            </a:solidFill>
          </a:endParaRPr>
        </a:p>
      </dgm:t>
    </dgm:pt>
    <dgm:pt modelId="{AF8B46AC-1F82-4B0D-B722-70F9351268DD}" type="pres">
      <dgm:prSet presAssocID="{5F9A8DF9-93A7-4653-BA8D-A0A44454215F}" presName="Name0" presStyleCnt="0">
        <dgm:presLayoutVars>
          <dgm:dir/>
          <dgm:animLvl val="lvl"/>
          <dgm:resizeHandles val="exact"/>
        </dgm:presLayoutVars>
      </dgm:prSet>
      <dgm:spPr/>
    </dgm:pt>
    <dgm:pt modelId="{D98B9D9A-CE5F-47C2-9429-B0416643F932}" type="pres">
      <dgm:prSet presAssocID="{FADFF4B5-E3EB-4876-86D2-245B7238EB04}" presName="Name8" presStyleCnt="0"/>
      <dgm:spPr/>
    </dgm:pt>
    <dgm:pt modelId="{6F2428D7-1912-47ED-B3E7-2FF00FBD3BF4}" type="pres">
      <dgm:prSet presAssocID="{FADFF4B5-E3EB-4876-86D2-245B7238EB04}" presName="level" presStyleLbl="node1" presStyleIdx="0" presStyleCnt="7">
        <dgm:presLayoutVars>
          <dgm:chMax val="1"/>
          <dgm:bulletEnabled val="1"/>
        </dgm:presLayoutVars>
      </dgm:prSet>
      <dgm:spPr/>
    </dgm:pt>
    <dgm:pt modelId="{0450E189-D59A-432E-9CAF-DDB0D7CF7944}" type="pres">
      <dgm:prSet presAssocID="{FADFF4B5-E3EB-4876-86D2-245B7238EB04}" presName="levelTx" presStyleLbl="revTx" presStyleIdx="0" presStyleCnt="0">
        <dgm:presLayoutVars>
          <dgm:chMax val="1"/>
          <dgm:bulletEnabled val="1"/>
        </dgm:presLayoutVars>
      </dgm:prSet>
      <dgm:spPr/>
    </dgm:pt>
    <dgm:pt modelId="{5F4F82D9-8629-454A-B514-209EDFB32652}" type="pres">
      <dgm:prSet presAssocID="{D26E9C58-69D2-499D-A997-9CB12113DD05}" presName="Name8" presStyleCnt="0"/>
      <dgm:spPr/>
    </dgm:pt>
    <dgm:pt modelId="{F7DEE88A-DD55-4A1C-861F-7476C639B8F5}" type="pres">
      <dgm:prSet presAssocID="{D26E9C58-69D2-499D-A997-9CB12113DD05}" presName="level" presStyleLbl="node1" presStyleIdx="1" presStyleCnt="7">
        <dgm:presLayoutVars>
          <dgm:chMax val="1"/>
          <dgm:bulletEnabled val="1"/>
        </dgm:presLayoutVars>
      </dgm:prSet>
      <dgm:spPr/>
    </dgm:pt>
    <dgm:pt modelId="{DEC04D90-E89D-47F7-B149-7786716B313F}" type="pres">
      <dgm:prSet presAssocID="{D26E9C58-69D2-499D-A997-9CB12113DD05}" presName="levelTx" presStyleLbl="revTx" presStyleIdx="0" presStyleCnt="0">
        <dgm:presLayoutVars>
          <dgm:chMax val="1"/>
          <dgm:bulletEnabled val="1"/>
        </dgm:presLayoutVars>
      </dgm:prSet>
      <dgm:spPr/>
    </dgm:pt>
    <dgm:pt modelId="{AC1B9871-7A94-44AF-BBB8-1DDDD1D87E9A}" type="pres">
      <dgm:prSet presAssocID="{CE928CD1-B575-40C2-A5B7-11E7FDD78BC2}" presName="Name8" presStyleCnt="0"/>
      <dgm:spPr/>
    </dgm:pt>
    <dgm:pt modelId="{8B1FD47A-1A63-4469-97F1-12A13D68611A}" type="pres">
      <dgm:prSet presAssocID="{CE928CD1-B575-40C2-A5B7-11E7FDD78BC2}" presName="level" presStyleLbl="node1" presStyleIdx="2" presStyleCnt="7">
        <dgm:presLayoutVars>
          <dgm:chMax val="1"/>
          <dgm:bulletEnabled val="1"/>
        </dgm:presLayoutVars>
      </dgm:prSet>
      <dgm:spPr/>
    </dgm:pt>
    <dgm:pt modelId="{794E2B88-47E7-4693-B9FF-03537C33D7C8}" type="pres">
      <dgm:prSet presAssocID="{CE928CD1-B575-40C2-A5B7-11E7FDD78BC2}" presName="levelTx" presStyleLbl="revTx" presStyleIdx="0" presStyleCnt="0">
        <dgm:presLayoutVars>
          <dgm:chMax val="1"/>
          <dgm:bulletEnabled val="1"/>
        </dgm:presLayoutVars>
      </dgm:prSet>
      <dgm:spPr/>
    </dgm:pt>
    <dgm:pt modelId="{8BD0A492-C266-445B-9EB5-D355A0918EEA}" type="pres">
      <dgm:prSet presAssocID="{87538C17-9CD3-4F69-B799-0501B1FBCFEE}" presName="Name8" presStyleCnt="0"/>
      <dgm:spPr/>
    </dgm:pt>
    <dgm:pt modelId="{B3595249-A2E7-4888-943C-1FB43F52033D}" type="pres">
      <dgm:prSet presAssocID="{87538C17-9CD3-4F69-B799-0501B1FBCFEE}" presName="level" presStyleLbl="node1" presStyleIdx="3" presStyleCnt="7">
        <dgm:presLayoutVars>
          <dgm:chMax val="1"/>
          <dgm:bulletEnabled val="1"/>
        </dgm:presLayoutVars>
      </dgm:prSet>
      <dgm:spPr/>
    </dgm:pt>
    <dgm:pt modelId="{5A895AFD-F46F-4AB1-B03C-4B638338C075}" type="pres">
      <dgm:prSet presAssocID="{87538C17-9CD3-4F69-B799-0501B1FBCFEE}" presName="levelTx" presStyleLbl="revTx" presStyleIdx="0" presStyleCnt="0">
        <dgm:presLayoutVars>
          <dgm:chMax val="1"/>
          <dgm:bulletEnabled val="1"/>
        </dgm:presLayoutVars>
      </dgm:prSet>
      <dgm:spPr/>
    </dgm:pt>
    <dgm:pt modelId="{81E60EA2-009D-48A7-939B-4FAF23ECAAD6}" type="pres">
      <dgm:prSet presAssocID="{64FEB8D5-669B-49E6-A9CB-9C26B5AC1EB1}" presName="Name8" presStyleCnt="0"/>
      <dgm:spPr/>
    </dgm:pt>
    <dgm:pt modelId="{71CBA169-7A52-42E5-A1B2-E86EE53A0FBC}" type="pres">
      <dgm:prSet presAssocID="{64FEB8D5-669B-49E6-A9CB-9C26B5AC1EB1}" presName="level" presStyleLbl="node1" presStyleIdx="4" presStyleCnt="7">
        <dgm:presLayoutVars>
          <dgm:chMax val="1"/>
          <dgm:bulletEnabled val="1"/>
        </dgm:presLayoutVars>
      </dgm:prSet>
      <dgm:spPr/>
    </dgm:pt>
    <dgm:pt modelId="{13EB230B-9FE2-4DF3-A3C6-C8C7FCD75342}" type="pres">
      <dgm:prSet presAssocID="{64FEB8D5-669B-49E6-A9CB-9C26B5AC1EB1}" presName="levelTx" presStyleLbl="revTx" presStyleIdx="0" presStyleCnt="0">
        <dgm:presLayoutVars>
          <dgm:chMax val="1"/>
          <dgm:bulletEnabled val="1"/>
        </dgm:presLayoutVars>
      </dgm:prSet>
      <dgm:spPr/>
    </dgm:pt>
    <dgm:pt modelId="{AC15417E-CC7F-43EC-B5AB-1B43F91ABD5C}" type="pres">
      <dgm:prSet presAssocID="{C999F24D-80D7-45D2-9A74-2EEC75A421B6}" presName="Name8" presStyleCnt="0"/>
      <dgm:spPr/>
    </dgm:pt>
    <dgm:pt modelId="{E44D458C-311B-454A-BE5F-2F8D25B35410}" type="pres">
      <dgm:prSet presAssocID="{C999F24D-80D7-45D2-9A74-2EEC75A421B6}" presName="level" presStyleLbl="node1" presStyleIdx="5" presStyleCnt="7">
        <dgm:presLayoutVars>
          <dgm:chMax val="1"/>
          <dgm:bulletEnabled val="1"/>
        </dgm:presLayoutVars>
      </dgm:prSet>
      <dgm:spPr/>
    </dgm:pt>
    <dgm:pt modelId="{5D0D68D5-0FC8-4D37-9F15-900A1F72C5CB}" type="pres">
      <dgm:prSet presAssocID="{C999F24D-80D7-45D2-9A74-2EEC75A421B6}" presName="levelTx" presStyleLbl="revTx" presStyleIdx="0" presStyleCnt="0">
        <dgm:presLayoutVars>
          <dgm:chMax val="1"/>
          <dgm:bulletEnabled val="1"/>
        </dgm:presLayoutVars>
      </dgm:prSet>
      <dgm:spPr/>
    </dgm:pt>
    <dgm:pt modelId="{D91EBA6A-E5D2-4775-AF21-C8787FE1BC26}" type="pres">
      <dgm:prSet presAssocID="{7DBAE87C-5166-4A78-9BFF-A975F5C88FA7}" presName="Name8" presStyleCnt="0"/>
      <dgm:spPr/>
    </dgm:pt>
    <dgm:pt modelId="{6F29EC97-354B-4A33-9583-A6D5828A4C93}" type="pres">
      <dgm:prSet presAssocID="{7DBAE87C-5166-4A78-9BFF-A975F5C88FA7}" presName="level" presStyleLbl="node1" presStyleIdx="6" presStyleCnt="7">
        <dgm:presLayoutVars>
          <dgm:chMax val="1"/>
          <dgm:bulletEnabled val="1"/>
        </dgm:presLayoutVars>
      </dgm:prSet>
      <dgm:spPr/>
    </dgm:pt>
    <dgm:pt modelId="{5A621948-57FC-47BF-98A3-659CC8C237F8}" type="pres">
      <dgm:prSet presAssocID="{7DBAE87C-5166-4A78-9BFF-A975F5C88FA7}" presName="levelTx" presStyleLbl="revTx" presStyleIdx="0" presStyleCnt="0">
        <dgm:presLayoutVars>
          <dgm:chMax val="1"/>
          <dgm:bulletEnabled val="1"/>
        </dgm:presLayoutVars>
      </dgm:prSet>
      <dgm:spPr/>
    </dgm:pt>
  </dgm:ptLst>
  <dgm:cxnLst>
    <dgm:cxn modelId="{E83F470B-A2A5-4798-AD11-457BEBF0F2CF}" srcId="{5F9A8DF9-93A7-4653-BA8D-A0A44454215F}" destId="{D26E9C58-69D2-499D-A997-9CB12113DD05}" srcOrd="1" destOrd="0" parTransId="{314E0519-AD18-4C75-AD5E-C5E1B425F51E}" sibTransId="{04A18E19-18F6-45B1-B5F8-50B9FFD09AD1}"/>
    <dgm:cxn modelId="{93A9E01D-1085-488A-B93F-C5E8B8A09991}" type="presOf" srcId="{FADFF4B5-E3EB-4876-86D2-245B7238EB04}" destId="{6F2428D7-1912-47ED-B3E7-2FF00FBD3BF4}" srcOrd="0" destOrd="0" presId="urn:microsoft.com/office/officeart/2005/8/layout/pyramid3"/>
    <dgm:cxn modelId="{87C5C827-70C2-4D97-816A-AAB32DE72B70}" type="presOf" srcId="{D26E9C58-69D2-499D-A997-9CB12113DD05}" destId="{DEC04D90-E89D-47F7-B149-7786716B313F}" srcOrd="1" destOrd="0" presId="urn:microsoft.com/office/officeart/2005/8/layout/pyramid3"/>
    <dgm:cxn modelId="{55E92229-EFFC-4A10-B747-BFDB7B4FA894}" type="presOf" srcId="{64FEB8D5-669B-49E6-A9CB-9C26B5AC1EB1}" destId="{13EB230B-9FE2-4DF3-A3C6-C8C7FCD75342}" srcOrd="1" destOrd="0" presId="urn:microsoft.com/office/officeart/2005/8/layout/pyramid3"/>
    <dgm:cxn modelId="{60C4172A-9AF8-4DD1-9D20-83F989998438}" type="presOf" srcId="{5F9A8DF9-93A7-4653-BA8D-A0A44454215F}" destId="{AF8B46AC-1F82-4B0D-B722-70F9351268DD}" srcOrd="0" destOrd="0" presId="urn:microsoft.com/office/officeart/2005/8/layout/pyramid3"/>
    <dgm:cxn modelId="{B7BA1232-1FC2-4E40-A025-736C7AF913E0}" type="presOf" srcId="{FADFF4B5-E3EB-4876-86D2-245B7238EB04}" destId="{0450E189-D59A-432E-9CAF-DDB0D7CF7944}" srcOrd="1" destOrd="0" presId="urn:microsoft.com/office/officeart/2005/8/layout/pyramid3"/>
    <dgm:cxn modelId="{2350DF3C-E44F-4FE2-B9F5-F9C50AEB238B}" srcId="{5F9A8DF9-93A7-4653-BA8D-A0A44454215F}" destId="{87538C17-9CD3-4F69-B799-0501B1FBCFEE}" srcOrd="3" destOrd="0" parTransId="{4C6C15D5-08C7-4A6A-B780-E0DA80AE7229}" sibTransId="{3B1B6B1E-DABC-4816-9E46-FE31861D2786}"/>
    <dgm:cxn modelId="{E704E53D-B461-4F40-8C0A-608C82365747}" srcId="{5F9A8DF9-93A7-4653-BA8D-A0A44454215F}" destId="{64FEB8D5-669B-49E6-A9CB-9C26B5AC1EB1}" srcOrd="4" destOrd="0" parTransId="{65291027-650F-4947-A71B-AA19C5A84226}" sibTransId="{0E4C01AF-296A-4025-BC89-D2F07387540B}"/>
    <dgm:cxn modelId="{E577A96B-9BA2-4A59-84C8-23EB6F3B641D}" type="presOf" srcId="{D26E9C58-69D2-499D-A997-9CB12113DD05}" destId="{F7DEE88A-DD55-4A1C-861F-7476C639B8F5}" srcOrd="0" destOrd="0" presId="urn:microsoft.com/office/officeart/2005/8/layout/pyramid3"/>
    <dgm:cxn modelId="{3074F571-7453-40C4-8534-DD4C4A5D3F98}" type="presOf" srcId="{87538C17-9CD3-4F69-B799-0501B1FBCFEE}" destId="{B3595249-A2E7-4888-943C-1FB43F52033D}" srcOrd="0" destOrd="0" presId="urn:microsoft.com/office/officeart/2005/8/layout/pyramid3"/>
    <dgm:cxn modelId="{73611674-DB13-47B7-8192-491C2C328801}" srcId="{5F9A8DF9-93A7-4653-BA8D-A0A44454215F}" destId="{7DBAE87C-5166-4A78-9BFF-A975F5C88FA7}" srcOrd="6" destOrd="0" parTransId="{21B2942E-E5D2-4B3D-8F8F-FBCD1CE1E033}" sibTransId="{887B9F31-3F08-4E73-83B1-20DFF494408D}"/>
    <dgm:cxn modelId="{F56ECD74-3273-4BF8-A0A7-94C414AFB5BC}" type="presOf" srcId="{87538C17-9CD3-4F69-B799-0501B1FBCFEE}" destId="{5A895AFD-F46F-4AB1-B03C-4B638338C075}" srcOrd="1" destOrd="0" presId="urn:microsoft.com/office/officeart/2005/8/layout/pyramid3"/>
    <dgm:cxn modelId="{75F4A755-4BA5-45EB-825C-3EB524CBC962}" type="presOf" srcId="{7DBAE87C-5166-4A78-9BFF-A975F5C88FA7}" destId="{6F29EC97-354B-4A33-9583-A6D5828A4C93}" srcOrd="0" destOrd="0" presId="urn:microsoft.com/office/officeart/2005/8/layout/pyramid3"/>
    <dgm:cxn modelId="{B2824679-1DDB-4CB5-9493-30538D15E8C4}" srcId="{5F9A8DF9-93A7-4653-BA8D-A0A44454215F}" destId="{C999F24D-80D7-45D2-9A74-2EEC75A421B6}" srcOrd="5" destOrd="0" parTransId="{1CB99320-0C9C-4736-83A2-C327213E7D00}" sibTransId="{B8AA6FBD-363A-4286-AA21-CEC03C677684}"/>
    <dgm:cxn modelId="{DA410F7C-ABAE-4D98-96F5-DFA3628B2B84}" type="presOf" srcId="{64FEB8D5-669B-49E6-A9CB-9C26B5AC1EB1}" destId="{71CBA169-7A52-42E5-A1B2-E86EE53A0FBC}" srcOrd="0" destOrd="0" presId="urn:microsoft.com/office/officeart/2005/8/layout/pyramid3"/>
    <dgm:cxn modelId="{3399DE90-F200-4E82-9A00-B12FFC648060}" type="presOf" srcId="{C999F24D-80D7-45D2-9A74-2EEC75A421B6}" destId="{5D0D68D5-0FC8-4D37-9F15-900A1F72C5CB}" srcOrd="1" destOrd="0" presId="urn:microsoft.com/office/officeart/2005/8/layout/pyramid3"/>
    <dgm:cxn modelId="{1D50C1A1-ED9C-4024-B7D2-EF7394F6E196}" type="presOf" srcId="{7DBAE87C-5166-4A78-9BFF-A975F5C88FA7}" destId="{5A621948-57FC-47BF-98A3-659CC8C237F8}" srcOrd="1" destOrd="0" presId="urn:microsoft.com/office/officeart/2005/8/layout/pyramid3"/>
    <dgm:cxn modelId="{86EB33AC-53FC-4D8F-8708-5AC358496C3C}" type="presOf" srcId="{CE928CD1-B575-40C2-A5B7-11E7FDD78BC2}" destId="{794E2B88-47E7-4693-B9FF-03537C33D7C8}" srcOrd="1" destOrd="0" presId="urn:microsoft.com/office/officeart/2005/8/layout/pyramid3"/>
    <dgm:cxn modelId="{FE9BE1BC-B491-4DC7-9B87-5EB8E1D14A64}" srcId="{5F9A8DF9-93A7-4653-BA8D-A0A44454215F}" destId="{CE928CD1-B575-40C2-A5B7-11E7FDD78BC2}" srcOrd="2" destOrd="0" parTransId="{16B0C33C-5CB1-42EC-8135-A73C4097A9FD}" sibTransId="{734564C6-D610-4D3D-BA96-70A80E24CBF5}"/>
    <dgm:cxn modelId="{E74CF2C2-0527-4E56-8739-0DFE98841D1C}" type="presOf" srcId="{C999F24D-80D7-45D2-9A74-2EEC75A421B6}" destId="{E44D458C-311B-454A-BE5F-2F8D25B35410}" srcOrd="0" destOrd="0" presId="urn:microsoft.com/office/officeart/2005/8/layout/pyramid3"/>
    <dgm:cxn modelId="{6BCE31EA-D52D-47D4-ADBB-BD89C8796614}" srcId="{5F9A8DF9-93A7-4653-BA8D-A0A44454215F}" destId="{FADFF4B5-E3EB-4876-86D2-245B7238EB04}" srcOrd="0" destOrd="0" parTransId="{A37F24F5-92B3-4C03-9D17-77EAF1EE89F6}" sibTransId="{773D1C50-F999-4BFB-91DA-3F603150FCC6}"/>
    <dgm:cxn modelId="{7287FEDB-96E9-44F9-B44A-D7772CDEB542}" type="presOf" srcId="{CE928CD1-B575-40C2-A5B7-11E7FDD78BC2}" destId="{8B1FD47A-1A63-4469-97F1-12A13D68611A}" srcOrd="0" destOrd="0" presId="urn:microsoft.com/office/officeart/2005/8/layout/pyramid3"/>
    <dgm:cxn modelId="{6E20E98C-004C-40B2-9949-B2033B9B2B67}" type="presParOf" srcId="{AF8B46AC-1F82-4B0D-B722-70F9351268DD}" destId="{D98B9D9A-CE5F-47C2-9429-B0416643F932}" srcOrd="0" destOrd="0" presId="urn:microsoft.com/office/officeart/2005/8/layout/pyramid3"/>
    <dgm:cxn modelId="{9BEB370B-6A5A-447C-A00C-B94A1CC83D35}" type="presParOf" srcId="{D98B9D9A-CE5F-47C2-9429-B0416643F932}" destId="{6F2428D7-1912-47ED-B3E7-2FF00FBD3BF4}" srcOrd="0" destOrd="0" presId="urn:microsoft.com/office/officeart/2005/8/layout/pyramid3"/>
    <dgm:cxn modelId="{C2EF7D0D-32E5-438F-AC9C-99F6AD4F07DA}" type="presParOf" srcId="{D98B9D9A-CE5F-47C2-9429-B0416643F932}" destId="{0450E189-D59A-432E-9CAF-DDB0D7CF7944}" srcOrd="1" destOrd="0" presId="urn:microsoft.com/office/officeart/2005/8/layout/pyramid3"/>
    <dgm:cxn modelId="{BB04209F-C61C-4F0F-BD10-6AFAB4AECD42}" type="presParOf" srcId="{AF8B46AC-1F82-4B0D-B722-70F9351268DD}" destId="{5F4F82D9-8629-454A-B514-209EDFB32652}" srcOrd="1" destOrd="0" presId="urn:microsoft.com/office/officeart/2005/8/layout/pyramid3"/>
    <dgm:cxn modelId="{B8CDA982-9E9D-4692-BE39-B95E808F9B0F}" type="presParOf" srcId="{5F4F82D9-8629-454A-B514-209EDFB32652}" destId="{F7DEE88A-DD55-4A1C-861F-7476C639B8F5}" srcOrd="0" destOrd="0" presId="urn:microsoft.com/office/officeart/2005/8/layout/pyramid3"/>
    <dgm:cxn modelId="{FD45FFE8-57F7-4D9E-A007-9D088708E527}" type="presParOf" srcId="{5F4F82D9-8629-454A-B514-209EDFB32652}" destId="{DEC04D90-E89D-47F7-B149-7786716B313F}" srcOrd="1" destOrd="0" presId="urn:microsoft.com/office/officeart/2005/8/layout/pyramid3"/>
    <dgm:cxn modelId="{C399285E-02A9-4B45-90C2-E97EE93254B2}" type="presParOf" srcId="{AF8B46AC-1F82-4B0D-B722-70F9351268DD}" destId="{AC1B9871-7A94-44AF-BBB8-1DDDD1D87E9A}" srcOrd="2" destOrd="0" presId="urn:microsoft.com/office/officeart/2005/8/layout/pyramid3"/>
    <dgm:cxn modelId="{9468AAC8-31CB-45F7-A241-6876C213C24B}" type="presParOf" srcId="{AC1B9871-7A94-44AF-BBB8-1DDDD1D87E9A}" destId="{8B1FD47A-1A63-4469-97F1-12A13D68611A}" srcOrd="0" destOrd="0" presId="urn:microsoft.com/office/officeart/2005/8/layout/pyramid3"/>
    <dgm:cxn modelId="{7AFCBD49-9525-43F7-8ADD-E83228D3B76F}" type="presParOf" srcId="{AC1B9871-7A94-44AF-BBB8-1DDDD1D87E9A}" destId="{794E2B88-47E7-4693-B9FF-03537C33D7C8}" srcOrd="1" destOrd="0" presId="urn:microsoft.com/office/officeart/2005/8/layout/pyramid3"/>
    <dgm:cxn modelId="{8E438918-E9F4-4532-BE10-11B374499563}" type="presParOf" srcId="{AF8B46AC-1F82-4B0D-B722-70F9351268DD}" destId="{8BD0A492-C266-445B-9EB5-D355A0918EEA}" srcOrd="3" destOrd="0" presId="urn:microsoft.com/office/officeart/2005/8/layout/pyramid3"/>
    <dgm:cxn modelId="{BA7E9576-E925-4D00-A0EE-25D869065F53}" type="presParOf" srcId="{8BD0A492-C266-445B-9EB5-D355A0918EEA}" destId="{B3595249-A2E7-4888-943C-1FB43F52033D}" srcOrd="0" destOrd="0" presId="urn:microsoft.com/office/officeart/2005/8/layout/pyramid3"/>
    <dgm:cxn modelId="{CD28850B-6D22-4AD7-8B79-A5BB0768AFED}" type="presParOf" srcId="{8BD0A492-C266-445B-9EB5-D355A0918EEA}" destId="{5A895AFD-F46F-4AB1-B03C-4B638338C075}" srcOrd="1" destOrd="0" presId="urn:microsoft.com/office/officeart/2005/8/layout/pyramid3"/>
    <dgm:cxn modelId="{FDA7AAD4-BEE7-4C8E-9F89-26E60E7DDE92}" type="presParOf" srcId="{AF8B46AC-1F82-4B0D-B722-70F9351268DD}" destId="{81E60EA2-009D-48A7-939B-4FAF23ECAAD6}" srcOrd="4" destOrd="0" presId="urn:microsoft.com/office/officeart/2005/8/layout/pyramid3"/>
    <dgm:cxn modelId="{5695C88C-6ED1-48B2-8A4E-DE9AA4FA2D14}" type="presParOf" srcId="{81E60EA2-009D-48A7-939B-4FAF23ECAAD6}" destId="{71CBA169-7A52-42E5-A1B2-E86EE53A0FBC}" srcOrd="0" destOrd="0" presId="urn:microsoft.com/office/officeart/2005/8/layout/pyramid3"/>
    <dgm:cxn modelId="{866BED87-23C4-4D09-896C-33378CC7A235}" type="presParOf" srcId="{81E60EA2-009D-48A7-939B-4FAF23ECAAD6}" destId="{13EB230B-9FE2-4DF3-A3C6-C8C7FCD75342}" srcOrd="1" destOrd="0" presId="urn:microsoft.com/office/officeart/2005/8/layout/pyramid3"/>
    <dgm:cxn modelId="{70DFA881-939E-4EC8-8FC3-5AB130D66052}" type="presParOf" srcId="{AF8B46AC-1F82-4B0D-B722-70F9351268DD}" destId="{AC15417E-CC7F-43EC-B5AB-1B43F91ABD5C}" srcOrd="5" destOrd="0" presId="urn:microsoft.com/office/officeart/2005/8/layout/pyramid3"/>
    <dgm:cxn modelId="{6F0CD251-550C-424C-B322-C2D2C6F31EAD}" type="presParOf" srcId="{AC15417E-CC7F-43EC-B5AB-1B43F91ABD5C}" destId="{E44D458C-311B-454A-BE5F-2F8D25B35410}" srcOrd="0" destOrd="0" presId="urn:microsoft.com/office/officeart/2005/8/layout/pyramid3"/>
    <dgm:cxn modelId="{559ABD6E-5424-4D9C-A024-808FC0812BC5}" type="presParOf" srcId="{AC15417E-CC7F-43EC-B5AB-1B43F91ABD5C}" destId="{5D0D68D5-0FC8-4D37-9F15-900A1F72C5CB}" srcOrd="1" destOrd="0" presId="urn:microsoft.com/office/officeart/2005/8/layout/pyramid3"/>
    <dgm:cxn modelId="{FC7BF22B-01BC-4FB0-8CD6-9770CBD311B1}" type="presParOf" srcId="{AF8B46AC-1F82-4B0D-B722-70F9351268DD}" destId="{D91EBA6A-E5D2-4775-AF21-C8787FE1BC26}" srcOrd="6" destOrd="0" presId="urn:microsoft.com/office/officeart/2005/8/layout/pyramid3"/>
    <dgm:cxn modelId="{E385B9F2-A19A-4063-8370-F8649465B826}" type="presParOf" srcId="{D91EBA6A-E5D2-4775-AF21-C8787FE1BC26}" destId="{6F29EC97-354B-4A33-9583-A6D5828A4C93}" srcOrd="0" destOrd="0" presId="urn:microsoft.com/office/officeart/2005/8/layout/pyramid3"/>
    <dgm:cxn modelId="{AEF06DDE-47A2-4FED-A74F-6BD2C4399DD2}" type="presParOf" srcId="{D91EBA6A-E5D2-4775-AF21-C8787FE1BC26}" destId="{5A621948-57FC-47BF-98A3-659CC8C237F8}"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428D7-1912-47ED-B3E7-2FF00FBD3BF4}">
      <dsp:nvSpPr>
        <dsp:cNvPr id="0" name=""/>
        <dsp:cNvSpPr/>
      </dsp:nvSpPr>
      <dsp:spPr>
        <a:xfrm rot="10800000">
          <a:off x="0" y="0"/>
          <a:ext cx="7777019"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Kingdom</a:t>
          </a:r>
        </a:p>
      </dsp:txBody>
      <dsp:txXfrm rot="-10800000">
        <a:off x="1360978" y="0"/>
        <a:ext cx="5055062" cy="774095"/>
      </dsp:txXfrm>
    </dsp:sp>
    <dsp:sp modelId="{F7DEE88A-DD55-4A1C-861F-7476C639B8F5}">
      <dsp:nvSpPr>
        <dsp:cNvPr id="0" name=""/>
        <dsp:cNvSpPr/>
      </dsp:nvSpPr>
      <dsp:spPr>
        <a:xfrm rot="10800000">
          <a:off x="555501" y="774095"/>
          <a:ext cx="6666016"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Phylum</a:t>
          </a:r>
        </a:p>
      </dsp:txBody>
      <dsp:txXfrm rot="-10800000">
        <a:off x="1722054" y="774095"/>
        <a:ext cx="4332910" cy="774095"/>
      </dsp:txXfrm>
    </dsp:sp>
    <dsp:sp modelId="{8B1FD47A-1A63-4469-97F1-12A13D68611A}">
      <dsp:nvSpPr>
        <dsp:cNvPr id="0" name=""/>
        <dsp:cNvSpPr/>
      </dsp:nvSpPr>
      <dsp:spPr>
        <a:xfrm rot="10800000">
          <a:off x="1111002" y="1548190"/>
          <a:ext cx="5555013"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Class</a:t>
          </a:r>
        </a:p>
      </dsp:txBody>
      <dsp:txXfrm rot="-10800000">
        <a:off x="2083130" y="1548190"/>
        <a:ext cx="3610758" cy="774095"/>
      </dsp:txXfrm>
    </dsp:sp>
    <dsp:sp modelId="{B3595249-A2E7-4888-943C-1FB43F52033D}">
      <dsp:nvSpPr>
        <dsp:cNvPr id="0" name=""/>
        <dsp:cNvSpPr/>
      </dsp:nvSpPr>
      <dsp:spPr>
        <a:xfrm rot="10800000">
          <a:off x="1666504" y="2322285"/>
          <a:ext cx="4444010"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Order</a:t>
          </a:r>
        </a:p>
      </dsp:txBody>
      <dsp:txXfrm rot="-10800000">
        <a:off x="2444205" y="2322285"/>
        <a:ext cx="2888607" cy="774095"/>
      </dsp:txXfrm>
    </dsp:sp>
    <dsp:sp modelId="{71CBA169-7A52-42E5-A1B2-E86EE53A0FBC}">
      <dsp:nvSpPr>
        <dsp:cNvPr id="0" name=""/>
        <dsp:cNvSpPr/>
      </dsp:nvSpPr>
      <dsp:spPr>
        <a:xfrm rot="10800000">
          <a:off x="2222005" y="3096381"/>
          <a:ext cx="3333008"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Family</a:t>
          </a:r>
        </a:p>
      </dsp:txBody>
      <dsp:txXfrm rot="-10800000">
        <a:off x="2805281" y="3096381"/>
        <a:ext cx="2166455" cy="774095"/>
      </dsp:txXfrm>
    </dsp:sp>
    <dsp:sp modelId="{E44D458C-311B-454A-BE5F-2F8D25B35410}">
      <dsp:nvSpPr>
        <dsp:cNvPr id="0" name=""/>
        <dsp:cNvSpPr/>
      </dsp:nvSpPr>
      <dsp:spPr>
        <a:xfrm rot="10800000">
          <a:off x="2777506" y="3870476"/>
          <a:ext cx="2222005"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Genus</a:t>
          </a:r>
        </a:p>
      </dsp:txBody>
      <dsp:txXfrm rot="-10800000">
        <a:off x="3166357" y="3870476"/>
        <a:ext cx="1444303" cy="774095"/>
      </dsp:txXfrm>
    </dsp:sp>
    <dsp:sp modelId="{6F29EC97-354B-4A33-9583-A6D5828A4C93}">
      <dsp:nvSpPr>
        <dsp:cNvPr id="0" name=""/>
        <dsp:cNvSpPr/>
      </dsp:nvSpPr>
      <dsp:spPr>
        <a:xfrm rot="10800000">
          <a:off x="3333008" y="4644571"/>
          <a:ext cx="1111002" cy="774095"/>
        </a:xfrm>
        <a:prstGeom prst="trapezoid">
          <a:avLst>
            <a:gd name="adj" fmla="val 717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AU" sz="1800" b="1" kern="1200">
              <a:solidFill>
                <a:schemeClr val="bg1"/>
              </a:solidFill>
            </a:rPr>
            <a:t>Species</a:t>
          </a:r>
        </a:p>
      </dsp:txBody>
      <dsp:txXfrm rot="-10800000">
        <a:off x="3333008" y="4644571"/>
        <a:ext cx="1111002" cy="77409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27/08/2025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27/08/2025</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nsw.gov.au/education-and-training/nesa/hsc/student-guide/glossary#C"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this slide slides to show students an example of objects in the natural world. Ask students to identify the object on the slide as alive, dead, or never been alive.</a:t>
            </a:r>
          </a:p>
          <a:p>
            <a:endParaRPr lang="en-AU" dirty="0"/>
          </a:p>
          <a:p>
            <a:r>
              <a:rPr lang="en-AU" dirty="0"/>
              <a:t>This slide shows a preserved specimen of a Tasmanian tiger (Thylacine). This taxidermy of an extinct species held at the Otago museum in New Zealand is an example of something which was alive at one point, but is now dead.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629347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F1F90-86D4-2828-9767-15D9C6F99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4CE9D-9F37-AE3E-139D-EAB993BBA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4D88B-FF95-CA01-E763-BED4249B8555}"/>
              </a:ext>
            </a:extLst>
          </p:cNvPr>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the cytoplasm. </a:t>
            </a:r>
          </a:p>
          <a:p>
            <a:endParaRPr lang="en-AU" dirty="0"/>
          </a:p>
          <a:p>
            <a:r>
              <a:rPr lang="en-AU" dirty="0"/>
              <a:t>Ask students, “Is the cytoplasm present in both Cell A and Cell B?”</a:t>
            </a:r>
          </a:p>
          <a:p>
            <a:endParaRPr lang="en-AU" dirty="0"/>
          </a:p>
          <a:p>
            <a:r>
              <a:rPr lang="en-AU" dirty="0"/>
              <a:t>Answer: Yes </a:t>
            </a:r>
          </a:p>
          <a:p>
            <a:endParaRPr lang="en-AU" dirty="0"/>
          </a:p>
        </p:txBody>
      </p:sp>
      <p:sp>
        <p:nvSpPr>
          <p:cNvPr id="4" name="Slide Number Placeholder 3">
            <a:extLst>
              <a:ext uri="{FF2B5EF4-FFF2-40B4-BE49-F238E27FC236}">
                <a16:creationId xmlns:a16="http://schemas.microsoft.com/office/drawing/2014/main" id="{E80CD67C-359D-584D-5474-23D3ACC5E573}"/>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17515368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38CF-121D-E89B-7810-D9FF78D2A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95AD7-D7B0-351F-2D62-1282A3518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11233-08B9-0144-B7D6-322EDA821C76}"/>
              </a:ext>
            </a:extLst>
          </p:cNvPr>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the nucleus.</a:t>
            </a:r>
          </a:p>
          <a:p>
            <a:endParaRPr lang="en-AU" dirty="0"/>
          </a:p>
          <a:p>
            <a:r>
              <a:rPr lang="en-AU" dirty="0"/>
              <a:t>Ask students, “Is the nucleus present in both Cell A and Cell B?”</a:t>
            </a:r>
          </a:p>
          <a:p>
            <a:endParaRPr lang="en-AU" dirty="0"/>
          </a:p>
          <a:p>
            <a:r>
              <a:rPr lang="en-AU" dirty="0"/>
              <a:t>Answer: Yes </a:t>
            </a:r>
          </a:p>
          <a:p>
            <a:endParaRPr lang="en-AU" dirty="0"/>
          </a:p>
        </p:txBody>
      </p:sp>
      <p:sp>
        <p:nvSpPr>
          <p:cNvPr id="4" name="Slide Number Placeholder 3">
            <a:extLst>
              <a:ext uri="{FF2B5EF4-FFF2-40B4-BE49-F238E27FC236}">
                <a16:creationId xmlns:a16="http://schemas.microsoft.com/office/drawing/2014/main" id="{A199A7B0-448D-3955-5DCA-1EB691C449C7}"/>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1797515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98346-3BD8-2863-13A3-9C616D7B0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A4E0F-19DF-B719-D16E-A0F06B84C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E99F6-BC0D-F331-C788-8CE05CE864E6}"/>
              </a:ext>
            </a:extLst>
          </p:cNvPr>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the mitochondria.</a:t>
            </a:r>
          </a:p>
          <a:p>
            <a:endParaRPr lang="en-AU" dirty="0"/>
          </a:p>
          <a:p>
            <a:r>
              <a:rPr lang="en-AU" dirty="0"/>
              <a:t>Ask students, “Are mitochondria present in both Cell A and Cell B?”</a:t>
            </a:r>
          </a:p>
          <a:p>
            <a:endParaRPr lang="en-AU" dirty="0"/>
          </a:p>
          <a:p>
            <a:r>
              <a:rPr lang="en-AU" dirty="0"/>
              <a:t>Answer: Yes </a:t>
            </a:r>
          </a:p>
          <a:p>
            <a:endParaRPr lang="en-AU" dirty="0"/>
          </a:p>
          <a:p>
            <a:r>
              <a:rPr lang="en-AU" dirty="0"/>
              <a:t>Ask students, “Why would plant and animal cells need energy?”</a:t>
            </a:r>
          </a:p>
          <a:p>
            <a:endParaRPr lang="en-AU" dirty="0"/>
          </a:p>
          <a:p>
            <a:r>
              <a:rPr lang="en-AU" dirty="0"/>
              <a:t>Answer: To carry out cell processes so that they can divide (growth, repair and reproduction).</a:t>
            </a:r>
          </a:p>
          <a:p>
            <a:endParaRPr lang="en-AU" dirty="0"/>
          </a:p>
        </p:txBody>
      </p:sp>
      <p:sp>
        <p:nvSpPr>
          <p:cNvPr id="4" name="Slide Number Placeholder 3">
            <a:extLst>
              <a:ext uri="{FF2B5EF4-FFF2-40B4-BE49-F238E27FC236}">
                <a16:creationId xmlns:a16="http://schemas.microsoft.com/office/drawing/2014/main" id="{D7CB9601-8623-3008-960A-1C074F4DF2B9}"/>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1556691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EA1EE-6A2A-9DD5-3149-A302C8500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338C6-A95D-CC8E-5556-4705306B2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6A5B9-771F-E1AB-FBA3-CB294DD4FF43}"/>
              </a:ext>
            </a:extLst>
          </p:cNvPr>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chloroplasts, which are found in plant cells. </a:t>
            </a:r>
          </a:p>
          <a:p>
            <a:endParaRPr lang="en-AU" dirty="0"/>
          </a:p>
          <a:p>
            <a:r>
              <a:rPr lang="en-AU" dirty="0"/>
              <a:t>Ask students, “Are chloroplasts present in both Cell A and Cell B?”</a:t>
            </a:r>
          </a:p>
          <a:p>
            <a:endParaRPr lang="en-AU" dirty="0"/>
          </a:p>
          <a:p>
            <a:r>
              <a:rPr lang="en-AU" dirty="0"/>
              <a:t>Answer: No, they are only present in plant cells as they need to carry out photosynthesis to make their own food. </a:t>
            </a:r>
          </a:p>
          <a:p>
            <a:endParaRPr lang="en-AU" dirty="0"/>
          </a:p>
        </p:txBody>
      </p:sp>
      <p:sp>
        <p:nvSpPr>
          <p:cNvPr id="4" name="Slide Number Placeholder 3">
            <a:extLst>
              <a:ext uri="{FF2B5EF4-FFF2-40B4-BE49-F238E27FC236}">
                <a16:creationId xmlns:a16="http://schemas.microsoft.com/office/drawing/2014/main" id="{4E84ACC9-9C83-4993-718F-799E37CDFE81}"/>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19278517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03F89-DBFF-A0CB-BED5-C457707C4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9A9D9-8600-17FA-CE36-32ABB038E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817E7-C17B-A170-F4CA-7D8105A537AB}"/>
              </a:ext>
            </a:extLst>
          </p:cNvPr>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the vacuole.</a:t>
            </a:r>
          </a:p>
          <a:p>
            <a:endParaRPr lang="en-AU" dirty="0"/>
          </a:p>
          <a:p>
            <a:r>
              <a:rPr lang="en-AU" dirty="0"/>
              <a:t>Ask students, “Is there a vacuole present in both Cell A and Cell B?’</a:t>
            </a:r>
          </a:p>
          <a:p>
            <a:endParaRPr lang="en-AU" dirty="0"/>
          </a:p>
          <a:p>
            <a:r>
              <a:rPr lang="en-AU" dirty="0"/>
              <a:t>Answer: Yes.</a:t>
            </a:r>
          </a:p>
          <a:p>
            <a:endParaRPr lang="en-AU" dirty="0"/>
          </a:p>
          <a:p>
            <a:r>
              <a:rPr lang="en-AU" dirty="0"/>
              <a:t>Ask students, “Is there a difference in the vacuole?”</a:t>
            </a:r>
          </a:p>
          <a:p>
            <a:endParaRPr lang="en-AU" dirty="0"/>
          </a:p>
          <a:p>
            <a:r>
              <a:rPr lang="en-AU" dirty="0"/>
              <a:t>Answer: Yes, the vacuole in a plant cell is significantly larger. </a:t>
            </a:r>
          </a:p>
          <a:p>
            <a:endParaRPr lang="en-AU" dirty="0"/>
          </a:p>
        </p:txBody>
      </p:sp>
      <p:sp>
        <p:nvSpPr>
          <p:cNvPr id="4" name="Slide Number Placeholder 3">
            <a:extLst>
              <a:ext uri="{FF2B5EF4-FFF2-40B4-BE49-F238E27FC236}">
                <a16:creationId xmlns:a16="http://schemas.microsoft.com/office/drawing/2014/main" id="{CEB53F5A-BD34-32A2-37E0-042774CEED7D}"/>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42428889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D794-2006-2849-66F8-9313B5D55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18125-B20E-956C-68D8-891DCA4B6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797BF-C376-D46E-DB5F-3E8EE58014AD}"/>
              </a:ext>
            </a:extLst>
          </p:cNvPr>
          <p:cNvSpPr>
            <a:spLocks noGrp="1"/>
          </p:cNvSpPr>
          <p:nvPr>
            <p:ph type="body" idx="1"/>
          </p:nvPr>
        </p:nvSpPr>
        <p:spPr/>
        <p:txBody>
          <a:bodyPr/>
          <a:lstStyle/>
          <a:p>
            <a:r>
              <a:rPr lang="en-AU" b="1" dirty="0"/>
              <a:t>Teacher notes:</a:t>
            </a:r>
            <a:r>
              <a:rPr lang="en-AU" sz="1600" b="1" dirty="0">
                <a:latin typeface="Arial"/>
                <a:cs typeface="Arial"/>
              </a:rPr>
              <a:t> </a:t>
            </a:r>
          </a:p>
          <a:p>
            <a:r>
              <a:rPr lang="en-AU" dirty="0"/>
              <a:t>This slide is animated to support discussion of student responses.</a:t>
            </a:r>
          </a:p>
          <a:p>
            <a:endParaRPr lang="en-AU" dirty="0"/>
          </a:p>
          <a:p>
            <a:r>
              <a:rPr lang="en-AU" dirty="0"/>
              <a:t>Points for discussion</a:t>
            </a:r>
          </a:p>
          <a:p>
            <a:pPr marL="285750" indent="-285750">
              <a:buFontTx/>
              <a:buChar char="-"/>
            </a:pPr>
            <a:r>
              <a:rPr lang="en-AU" dirty="0"/>
              <a:t>Rigid, rectangular-like structure due to the presence of a cell wall</a:t>
            </a:r>
          </a:p>
          <a:p>
            <a:pPr marL="285750" indent="-285750">
              <a:buFontTx/>
              <a:buChar char="-"/>
            </a:pPr>
            <a:r>
              <a:rPr lang="en-AU" dirty="0"/>
              <a:t>Contains chloroplasts for photosynthesis</a:t>
            </a:r>
          </a:p>
        </p:txBody>
      </p:sp>
      <p:sp>
        <p:nvSpPr>
          <p:cNvPr id="4" name="Slide Number Placeholder 3">
            <a:extLst>
              <a:ext uri="{FF2B5EF4-FFF2-40B4-BE49-F238E27FC236}">
                <a16:creationId xmlns:a16="http://schemas.microsoft.com/office/drawing/2014/main" id="{FD45970E-0554-C9FC-91C4-47D53F3F3E6F}"/>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18757821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3F592-A38A-0AEF-6654-5DA7E4AAB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758F0-8B89-725A-6BFA-5FE759984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912E2-1F2C-B319-77FE-B0ED923BCEFA}"/>
              </a:ext>
            </a:extLst>
          </p:cNvPr>
          <p:cNvSpPr>
            <a:spLocks noGrp="1"/>
          </p:cNvSpPr>
          <p:nvPr>
            <p:ph type="body" idx="1"/>
          </p:nvPr>
        </p:nvSpPr>
        <p:spPr/>
        <p:txBody>
          <a:bodyPr/>
          <a:lstStyle/>
          <a:p>
            <a:r>
              <a:rPr lang="en-AU" b="1" dirty="0"/>
              <a:t>Teacher notes:</a:t>
            </a:r>
            <a:r>
              <a:rPr lang="en-AU" sz="1600" b="1" dirty="0">
                <a:latin typeface="Arial"/>
                <a:cs typeface="Arial"/>
              </a:rPr>
              <a:t> </a:t>
            </a:r>
          </a:p>
          <a:p>
            <a:r>
              <a:rPr lang="en-AU" dirty="0"/>
              <a:t>This slide is animated to support discussion of student responses.</a:t>
            </a:r>
          </a:p>
          <a:p>
            <a:endParaRPr lang="en-AU" dirty="0"/>
          </a:p>
          <a:p>
            <a:endParaRPr lang="en-AU" dirty="0"/>
          </a:p>
          <a:p>
            <a:r>
              <a:rPr lang="en-AU" dirty="0"/>
              <a:t>Points for discussion</a:t>
            </a:r>
          </a:p>
          <a:p>
            <a:pPr marL="285750" indent="-285750">
              <a:buFontTx/>
              <a:buChar char="-"/>
            </a:pPr>
            <a:r>
              <a:rPr lang="en-AU" dirty="0"/>
              <a:t>Flexible and irregular shape due to the absence of a cell wall</a:t>
            </a:r>
          </a:p>
          <a:p>
            <a:pPr marL="285750" indent="-285750">
              <a:buFontTx/>
              <a:buChar char="-"/>
            </a:pPr>
            <a:r>
              <a:rPr lang="en-AU" dirty="0"/>
              <a:t>Animal cells can have many smaller vacuoles.</a:t>
            </a:r>
          </a:p>
          <a:p>
            <a:pPr marL="285750" indent="-285750">
              <a:buFontTx/>
              <a:buChar char="-"/>
            </a:pPr>
            <a:r>
              <a:rPr lang="en-AU" dirty="0"/>
              <a:t>Does not contain chloroplasts because animals do not perform photosynthesis</a:t>
            </a:r>
          </a:p>
          <a:p>
            <a:endParaRPr lang="en-AU" dirty="0"/>
          </a:p>
        </p:txBody>
      </p:sp>
      <p:sp>
        <p:nvSpPr>
          <p:cNvPr id="4" name="Slide Number Placeholder 3">
            <a:extLst>
              <a:ext uri="{FF2B5EF4-FFF2-40B4-BE49-F238E27FC236}">
                <a16:creationId xmlns:a16="http://schemas.microsoft.com/office/drawing/2014/main" id="{EDE2C45D-780E-DE3C-8564-57E2486A8C91}"/>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7526828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Teacher note: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includes animations. Click on the tiles under the Word Bank (in any order) to match them to their meanings.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Students may write out the organelles with their matching function, or they could be tested using mini whiteboards.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Go through each organelle and unpack its function with the class.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271754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Project this on the board when students are doing their checkpoint.</a:t>
            </a:r>
          </a:p>
          <a:p>
            <a:endParaRPr lang="en-AU" dirty="0"/>
          </a:p>
          <a:p>
            <a:r>
              <a:rPr lang="en-AU" dirty="0"/>
              <a:t>Allow students time to complete the checkpoint, then discuss using answers which are on the next slide</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1866047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D811F-BFA4-952B-3B86-DABD3C03A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E5C28-AD7D-2B04-7E3D-7D7ACB83F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E7358-DE04-9DD3-5675-FF1726BB539B}"/>
              </a:ext>
            </a:extLst>
          </p:cNvPr>
          <p:cNvSpPr>
            <a:spLocks noGrp="1"/>
          </p:cNvSpPr>
          <p:nvPr>
            <p:ph type="body" idx="1"/>
          </p:nvPr>
        </p:nvSpPr>
        <p:spPr/>
        <p:txBody>
          <a:bodyPr/>
          <a:lstStyle/>
          <a:p>
            <a:r>
              <a:rPr lang="en-AU" b="1" dirty="0"/>
              <a:t>Teacher notes:</a:t>
            </a:r>
            <a:r>
              <a:rPr lang="en-AU" sz="1600" b="1" dirty="0">
                <a:latin typeface="Arial"/>
                <a:cs typeface="Arial"/>
              </a:rPr>
              <a:t> </a:t>
            </a:r>
          </a:p>
          <a:p>
            <a:r>
              <a:rPr lang="en-AU" dirty="0"/>
              <a:t>This slide is animated to facilitate class discussion of the Checkpoint 4, a single cell can…. Students correct their work as the teacher discusses the responses for each statement.</a:t>
            </a:r>
          </a:p>
        </p:txBody>
      </p:sp>
      <p:sp>
        <p:nvSpPr>
          <p:cNvPr id="4" name="Slide Number Placeholder 3">
            <a:extLst>
              <a:ext uri="{FF2B5EF4-FFF2-40B4-BE49-F238E27FC236}">
                <a16:creationId xmlns:a16="http://schemas.microsoft.com/office/drawing/2014/main" id="{2C6C4EAE-4AEE-08A8-F611-CE61D7BE0170}"/>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151022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endParaRPr lang="en-AU" dirty="0"/>
          </a:p>
          <a:p>
            <a:r>
              <a:rPr lang="en-AU" dirty="0"/>
              <a:t>A human is a living thing because they carry out all the life processes that define living organisms. These include:</a:t>
            </a:r>
          </a:p>
          <a:p>
            <a:pPr marL="285750" indent="-285750">
              <a:buFont typeface="Arial" panose="020B0604020202020204" pitchFamily="34" charset="0"/>
              <a:buChar char="•"/>
            </a:pPr>
            <a:r>
              <a:rPr lang="en-AU" dirty="0"/>
              <a:t>Movement – Humans can move their entire bodies using muscles and joints.</a:t>
            </a:r>
          </a:p>
          <a:p>
            <a:pPr marL="285750" indent="-285750">
              <a:buFont typeface="Arial" panose="020B0604020202020204" pitchFamily="34" charset="0"/>
              <a:buChar char="•"/>
            </a:pPr>
            <a:r>
              <a:rPr lang="en-AU" dirty="0"/>
              <a:t>Respiration – Humans carry out cellular respiration to release energy from food, using oxygen.</a:t>
            </a:r>
          </a:p>
          <a:p>
            <a:pPr marL="285750" indent="-285750">
              <a:buFont typeface="Arial" panose="020B0604020202020204" pitchFamily="34" charset="0"/>
              <a:buChar char="•"/>
            </a:pPr>
            <a:r>
              <a:rPr lang="en-AU" dirty="0"/>
              <a:t>Sensitivity (Response to stimuli) – Humans can detect and respond to changes in their environment using their senses (sight, sound, touch, etc.).</a:t>
            </a:r>
          </a:p>
          <a:p>
            <a:pPr marL="285750" indent="-285750">
              <a:buFont typeface="Arial" panose="020B0604020202020204" pitchFamily="34" charset="0"/>
              <a:buChar char="•"/>
            </a:pPr>
            <a:r>
              <a:rPr lang="en-AU" dirty="0"/>
              <a:t>Growth – Humans grow from a single cell into a fully developed adult, increasing in size from a baby to an adult.</a:t>
            </a:r>
          </a:p>
          <a:p>
            <a:pPr marL="285750" indent="-285750">
              <a:buFont typeface="Arial" panose="020B0604020202020204" pitchFamily="34" charset="0"/>
              <a:buChar char="•"/>
            </a:pPr>
            <a:r>
              <a:rPr lang="en-AU" dirty="0"/>
              <a:t>Reproduction – Humans can reproduce to create offspring.</a:t>
            </a:r>
          </a:p>
          <a:p>
            <a:pPr marL="285750" indent="-285750">
              <a:buFont typeface="Arial" panose="020B0604020202020204" pitchFamily="34" charset="0"/>
              <a:buChar char="•"/>
            </a:pPr>
            <a:r>
              <a:rPr lang="en-AU" dirty="0"/>
              <a:t>Excretion – Humans remove waste products from the body, such as carbon dioxide (through breathing), sweat, and urine.</a:t>
            </a:r>
          </a:p>
          <a:p>
            <a:pPr marL="285750" indent="-285750">
              <a:buFont typeface="Arial" panose="020B0604020202020204" pitchFamily="34" charset="0"/>
              <a:buChar char="•"/>
            </a:pPr>
            <a:r>
              <a:rPr lang="en-AU" dirty="0"/>
              <a:t>Nutrition – Humans eat food to obtain energy and nutrients needed for survival.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8066173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CBD-E2C6-AD26-771A-0F47E40EA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E665D-97BA-8C63-6A49-194AF9E0B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996B0-728D-D7F6-D6FD-5A325D673394}"/>
              </a:ext>
            </a:extLst>
          </p:cNvPr>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Project this on the board when students are doing their checkpoint. The completed double Venn diagram is on the next slide.</a:t>
            </a:r>
          </a:p>
          <a:p>
            <a:endParaRPr lang="en-AU" dirty="0"/>
          </a:p>
          <a:p>
            <a:r>
              <a:rPr lang="en-AU" dirty="0"/>
              <a:t>Allow students time to complete the checkpoint in the student resource, then discuss using the sample answers on the next slide.</a:t>
            </a:r>
          </a:p>
          <a:p>
            <a:endParaRPr lang="en-AU" dirty="0"/>
          </a:p>
          <a:p>
            <a:endParaRPr lang="en-AU" dirty="0"/>
          </a:p>
        </p:txBody>
      </p:sp>
      <p:sp>
        <p:nvSpPr>
          <p:cNvPr id="4" name="Slide Number Placeholder 3">
            <a:extLst>
              <a:ext uri="{FF2B5EF4-FFF2-40B4-BE49-F238E27FC236}">
                <a16:creationId xmlns:a16="http://schemas.microsoft.com/office/drawing/2014/main" id="{093C1544-A5B2-ED93-2914-2F0B722DEDF1}"/>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9206162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6ABC-C412-CA11-45AE-2D88409B3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14FBD-1608-8C83-A84C-092CB8DDB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3C605-711E-78ED-112C-C20E93F2E01B}"/>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This is a sample response of the double Venn diagram from the ‘Modelling cell structure and function’ checkpoint. Project the double Venn diagram on the board when identifying the common and different organelles in plants and animals.</a:t>
            </a:r>
          </a:p>
          <a:p>
            <a:endParaRPr lang="en-AU" dirty="0"/>
          </a:p>
          <a:p>
            <a:r>
              <a:rPr lang="en-AU" dirty="0"/>
              <a:t>Check student understanding of vacuoles (the number in each cell and size) and the structure of each of the cells.</a:t>
            </a:r>
          </a:p>
          <a:p>
            <a:endParaRPr lang="en-AU" dirty="0"/>
          </a:p>
        </p:txBody>
      </p:sp>
      <p:sp>
        <p:nvSpPr>
          <p:cNvPr id="4" name="Slide Number Placeholder 3">
            <a:extLst>
              <a:ext uri="{FF2B5EF4-FFF2-40B4-BE49-F238E27FC236}">
                <a16:creationId xmlns:a16="http://schemas.microsoft.com/office/drawing/2014/main" id="{1FB4760F-9D12-9E38-5CAF-3CDDCD01D85C}"/>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273003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Display this on the board when unpacking the VCFS strategy from the student resource, </a:t>
            </a:r>
            <a:r>
              <a:rPr lang="en-AU" sz="1800" dirty="0">
                <a:solidFill>
                  <a:srgbClr val="002664"/>
                </a:solidFill>
                <a:effectLst/>
                <a:latin typeface="Arial" panose="020B0604020202020204" pitchFamily="34" charset="0"/>
                <a:ea typeface="Calibri" panose="020F0502020204030204" pitchFamily="34" charset="0"/>
              </a:rPr>
              <a:t>Table 1: Requirements for Deconstructing a Question Using VCFS.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2664"/>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2664"/>
                </a:solidFill>
                <a:effectLst/>
                <a:latin typeface="Arial" panose="020B0604020202020204" pitchFamily="34" charset="0"/>
                <a:ea typeface="Calibri" panose="020F0502020204030204" pitchFamily="34" charset="0"/>
              </a:rPr>
              <a:t>Use this slide further to explain some of the points from the student resource. Students should annotate their resource to add this information.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39786790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13411-A423-B253-E2E2-47C927340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55A3F-A961-5C19-50EB-DEFEC0268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40D23-B64F-070F-D6CC-4DE57EDA0014}"/>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Use the VCFS strategy table and the sample annotations above to model for students if and how the provided example has been appropriately deconstructed.</a:t>
            </a:r>
          </a:p>
          <a:p>
            <a:endParaRPr lang="en-AU" dirty="0"/>
          </a:p>
          <a:p>
            <a:r>
              <a:rPr lang="en-AU" sz="1800" dirty="0">
                <a:effectLst/>
                <a:latin typeface="Arial" panose="020B0604020202020204" pitchFamily="34" charset="0"/>
                <a:ea typeface="Calibri" panose="020F0502020204030204" pitchFamily="34" charset="0"/>
              </a:rPr>
              <a:t>When writing a response to compare and contrast, remind students to compare features that are ‘like for like’. For example, a prokaryotic cell is typically smaller, measuring 1–5 µm, whereas eukaryotic cells are typically larger, ranging from 10 to 100 µm. Another example is that a prokaryotic cell has no membrane-bound organelles. In contrast, eukaryotic cells contain membrane-bound organelles such as the mitochondria.</a:t>
            </a:r>
          </a:p>
        </p:txBody>
      </p:sp>
      <p:sp>
        <p:nvSpPr>
          <p:cNvPr id="4" name="Slide Number Placeholder 3">
            <a:extLst>
              <a:ext uri="{FF2B5EF4-FFF2-40B4-BE49-F238E27FC236}">
                <a16:creationId xmlns:a16="http://schemas.microsoft.com/office/drawing/2014/main" id="{7D1CFC05-5563-6226-2194-B9E64AADDB8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753055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Students have a go at unpacking the question above using VCFS.</a:t>
            </a:r>
          </a:p>
          <a:p>
            <a:endParaRPr lang="en-AU" dirty="0"/>
          </a:p>
          <a:p>
            <a:r>
              <a:rPr lang="en-AU" dirty="0"/>
              <a:t>If students require further practice, deconstruct it as a class.</a:t>
            </a:r>
          </a:p>
          <a:p>
            <a:endParaRPr lang="en-AU" dirty="0"/>
          </a:p>
          <a:p>
            <a:pPr marL="0" lvl="0" indent="0">
              <a:lnSpc>
                <a:spcPct val="150000"/>
              </a:lnSpc>
              <a:spcBef>
                <a:spcPts val="1200"/>
              </a:spcBef>
              <a:spcAft>
                <a:spcPts val="600"/>
              </a:spcAft>
              <a:buFont typeface="Arial" panose="020B0604020202020204" pitchFamily="34" charset="0"/>
              <a:buNone/>
              <a:tabLst>
                <a:tab pos="228600" algn="l"/>
                <a:tab pos="457200" algn="l"/>
              </a:tabLst>
            </a:pPr>
            <a:r>
              <a:rPr lang="en-AU" sz="1800" b="1" dirty="0">
                <a:effectLst/>
                <a:latin typeface="Arial" panose="020B0604020202020204" pitchFamily="34" charset="0"/>
                <a:ea typeface="Calibri" panose="020F0502020204030204" pitchFamily="34" charset="0"/>
              </a:rPr>
              <a:t>Discuss the deconstruction of the question using VCFS. Link the points below to planning a response.</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First, look at the verb/s. </a:t>
            </a:r>
            <a:r>
              <a:rPr lang="en-AU" sz="1800" u="sng" dirty="0">
                <a:solidFill>
                  <a:srgbClr val="001C4A"/>
                </a:solidFill>
                <a:effectLst/>
                <a:latin typeface="Arial" panose="020B0604020202020204" pitchFamily="34" charset="0"/>
                <a:ea typeface="Calibri" panose="020F0502020204030204" pitchFamily="34" charset="0"/>
                <a:hlinkClick r:id="rId3"/>
              </a:rPr>
              <a:t>Compare</a:t>
            </a:r>
            <a:r>
              <a:rPr lang="en-AU" sz="1800" dirty="0">
                <a:effectLst/>
                <a:latin typeface="Arial" panose="020B0604020202020204" pitchFamily="34" charset="0"/>
                <a:ea typeface="Calibri" panose="020F0502020204030204" pitchFamily="34" charset="0"/>
              </a:rPr>
              <a:t> means to show how things are similar or different. Contrast means to show how things are different or opposite; therefore, our response needs to focus on both similarities and differences.</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The content identified is plant cells and animal cells. This means we will need to make statements comparing the similarities and differences between plant cells and animal cells.</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The focus has been identified as structure and organelles. This means we are examining the structure and organelles in both plant cells and animal cells.</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The words given have been plural. For example, the use of ‘and’ between plant cells and animal cells and the use of an ‘s’ after cells indicate you must talk about both types of cells in your response. The question also specifies that you should provide two similarities and two differences.</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tabLst>
                <a:tab pos="228600" algn="l"/>
                <a:tab pos="457200" algn="l"/>
              </a:tabLst>
            </a:pPr>
            <a:r>
              <a:rPr lang="en-AU" sz="1800" b="1" dirty="0">
                <a:effectLst/>
                <a:latin typeface="Arial" panose="020B0604020202020204" pitchFamily="34" charset="0"/>
                <a:ea typeface="Calibri" panose="020F0502020204030204" pitchFamily="34" charset="0"/>
              </a:rPr>
              <a:t>Model how to plan your response, taking into consideration the points above.</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Identify the structures and organelles that can be compared between plant cells and animal cells.</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Determine if they are similar or different (You will need 2 similarities and 2 differences as specified in the question).</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sz="1800" dirty="0">
                <a:effectLst/>
                <a:latin typeface="Arial" panose="020B0604020202020204" pitchFamily="34" charset="0"/>
                <a:ea typeface="Calibri" panose="020F0502020204030204" pitchFamily="34" charset="0"/>
              </a:rPr>
              <a:t>Write a statement for each that outlines the similarity/difference in the. Remember, you are comparing and contrasting ‘like for like’.</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Courier New" panose="02070309020205020404" pitchFamily="49" charset="0"/>
              <a:buNone/>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40393137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Deconstruct the marking criteria with students (they have a copy in the student resource in TRB 2), asking them to annotate any points discussed.</a:t>
            </a:r>
          </a:p>
          <a:p>
            <a:endParaRPr lang="en-AU" dirty="0"/>
          </a:p>
          <a:p>
            <a:r>
              <a:rPr lang="en-AU" dirty="0"/>
              <a:t>These marking criteria are going to be used to deconstruct the provided sample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42506154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Deconstruct ‘Sample response 1’ as a class against the marking criteria on the previous slide and in the student resource in TRB 2.</a:t>
            </a:r>
          </a:p>
          <a:p>
            <a:r>
              <a:rPr lang="en-AU" dirty="0"/>
              <a:t>Annotate how the response does and does not meet the marking criteria. </a:t>
            </a:r>
          </a:p>
          <a:p>
            <a:r>
              <a:rPr lang="en-AU" dirty="0"/>
              <a:t>Highlight where cohesive words have been used to indicate a similarity or difference and highlight where scientific terminology has been used.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722776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This is an annotated sample of where connectives (cohesive words) have been used, indicated by the yellow highlighter, and blue text indicates where scientific terminology has been used. </a:t>
            </a:r>
          </a:p>
          <a:p>
            <a:endParaRPr lang="en-AU" dirty="0"/>
          </a:p>
          <a:p>
            <a:r>
              <a:rPr lang="en-AU" dirty="0"/>
              <a:t>This response would have achieved full marks.</a:t>
            </a:r>
          </a:p>
          <a:p>
            <a:pPr marL="285750" indent="-285750">
              <a:buFontTx/>
              <a:buChar char="-"/>
            </a:pPr>
            <a:r>
              <a:rPr lang="en-AU" dirty="0"/>
              <a:t>The student has provided two relevant similarities and two relevant differences between plant cells and animal cells.</a:t>
            </a:r>
          </a:p>
          <a:p>
            <a:pPr marL="285750" indent="-285750">
              <a:buFontTx/>
              <a:buChar char="-"/>
            </a:pPr>
            <a:r>
              <a:rPr lang="en-AU" dirty="0"/>
              <a:t>The response is cohesive and effectively utilises connectives, as demonstrated by the words highlighted in yellow.</a:t>
            </a:r>
          </a:p>
          <a:p>
            <a:pPr marL="285750" indent="-285750">
              <a:buFontTx/>
              <a:buChar char="-"/>
            </a:pPr>
            <a:r>
              <a:rPr lang="en-AU" dirty="0"/>
              <a:t>The student has effectively and extensively used relevant scientific terminology to add detail to their response and demonstrate their understanding of structures in organelles in both plant and animal cells. This is indicated by the words written in blue in the response.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27815851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Deconstruct ‘Sample response 2’ as a class against the marking criteria on the previous slide and in the student resource in TRB 2.</a:t>
            </a:r>
          </a:p>
          <a:p>
            <a:r>
              <a:rPr lang="en-AU" dirty="0"/>
              <a:t>Annotate how the response does and does not meet the marking criteria. </a:t>
            </a:r>
          </a:p>
          <a:p>
            <a:r>
              <a:rPr lang="en-AU" dirty="0"/>
              <a:t>Highlight where cohesive words have been used to indicate a similarity or difference.</a:t>
            </a:r>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5380135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This is an annotated sample of where connectives (cohesive words) have been used, indicated by the yellow highlighter, and blue text indicates where scientific terminology has been used. </a:t>
            </a:r>
          </a:p>
          <a:p>
            <a:endParaRPr lang="en-AU" dirty="0"/>
          </a:p>
          <a:p>
            <a:r>
              <a:rPr lang="en-AU" dirty="0"/>
              <a:t>This response would have achieved two marks.</a:t>
            </a:r>
          </a:p>
          <a:p>
            <a:pPr marL="285750" indent="-285750">
              <a:buFontTx/>
              <a:buChar char="-"/>
            </a:pPr>
            <a:r>
              <a:rPr lang="en-AU" dirty="0"/>
              <a:t>The student has not compared the structure and organelles in plant cells and animal cells; they have not written the similarities or differences.</a:t>
            </a:r>
          </a:p>
          <a:p>
            <a:pPr marL="285750" indent="-285750">
              <a:buFontTx/>
              <a:buChar char="-"/>
            </a:pPr>
            <a:r>
              <a:rPr lang="en-AU" dirty="0"/>
              <a:t>The student has outlined more than one feature of both plant cells and animal cells, earning them 2 marks.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10845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highlight>
                  <a:srgbClr val="002664"/>
                </a:highlight>
                <a:cs typeface="Calibri"/>
              </a:rPr>
              <a:t>Teacher notes:</a:t>
            </a:r>
          </a:p>
          <a:p>
            <a:pPr>
              <a:lnSpc>
                <a:spcPct val="150000"/>
              </a:lnSpc>
              <a:spcBef>
                <a:spcPts val="1200"/>
              </a:spcBef>
              <a:spcAft>
                <a:spcPts val="600"/>
              </a:spcAft>
            </a:pPr>
            <a:endParaRPr lang="en-AU" sz="1800" b="0" dirty="0">
              <a:solidFill>
                <a:srgbClr val="FFFFFF"/>
              </a:solidFill>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dirty="0">
                <a:solidFill>
                  <a:srgbClr val="FFFFFF"/>
                </a:solidFill>
                <a:effectLst/>
                <a:highlight>
                  <a:srgbClr val="002664"/>
                </a:highlight>
                <a:latin typeface="Arial" panose="020B0604020202020204" pitchFamily="34" charset="0"/>
                <a:ea typeface="Calibri" panose="020F0502020204030204" pitchFamily="34" charset="0"/>
              </a:rPr>
              <a:t>This slide is for the teacher to unpack a problematic example, fire, and how it can meet the requires of MRS GREN. </a:t>
            </a:r>
            <a:br>
              <a:rPr lang="en-AU" sz="1800" b="0" dirty="0">
                <a:solidFill>
                  <a:srgbClr val="FFFFFF"/>
                </a:solidFill>
                <a:effectLst/>
                <a:highlight>
                  <a:srgbClr val="002664"/>
                </a:highlight>
                <a:latin typeface="Arial" panose="020B0604020202020204" pitchFamily="34" charset="0"/>
                <a:ea typeface="Calibri" panose="020F0502020204030204" pitchFamily="34" charset="0"/>
              </a:rPr>
            </a:br>
            <a:br>
              <a:rPr lang="en-AU" sz="1800" b="0" dirty="0">
                <a:solidFill>
                  <a:srgbClr val="FFFFFF"/>
                </a:solidFill>
                <a:effectLst/>
                <a:highlight>
                  <a:srgbClr val="002664"/>
                </a:highlight>
                <a:latin typeface="Arial" panose="020B0604020202020204" pitchFamily="34" charset="0"/>
                <a:ea typeface="Calibri" panose="020F0502020204030204" pitchFamily="34" charset="0"/>
              </a:rPr>
            </a:br>
            <a:r>
              <a:rPr lang="en-AU" sz="1800" b="1" dirty="0">
                <a:solidFill>
                  <a:srgbClr val="FFFFFF"/>
                </a:solidFill>
                <a:effectLst/>
                <a:highlight>
                  <a:srgbClr val="002664"/>
                </a:highlight>
                <a:latin typeface="Arial" panose="020B0604020202020204" pitchFamily="34" charset="0"/>
                <a:ea typeface="Calibri" panose="020F0502020204030204" pitchFamily="34" charset="0"/>
              </a:rPr>
              <a:t>How does a fire…….?</a:t>
            </a:r>
            <a:br>
              <a:rPr lang="en-AU" sz="1800" b="0" dirty="0">
                <a:solidFill>
                  <a:srgbClr val="FFFFFF"/>
                </a:solidFill>
                <a:effectLst/>
                <a:highlight>
                  <a:srgbClr val="002664"/>
                </a:highlight>
                <a:latin typeface="Arial" panose="020B0604020202020204" pitchFamily="34" charset="0"/>
                <a:ea typeface="Calibri" panose="020F0502020204030204" pitchFamily="34" charset="0"/>
              </a:rPr>
            </a:br>
            <a:br>
              <a:rPr lang="en-AU" sz="1800" b="0" dirty="0">
                <a:solidFill>
                  <a:srgbClr val="FFFFFF"/>
                </a:solidFill>
                <a:effectLst/>
                <a:highlight>
                  <a:srgbClr val="002664"/>
                </a:highlight>
                <a:latin typeface="Arial" panose="020B0604020202020204" pitchFamily="34" charset="0"/>
                <a:ea typeface="Calibri" panose="020F0502020204030204" pitchFamily="34" charset="0"/>
              </a:rPr>
            </a:br>
            <a:r>
              <a:rPr lang="en-AU" sz="1800" b="1" dirty="0">
                <a:solidFill>
                  <a:srgbClr val="FFFFFF"/>
                </a:solidFill>
                <a:effectLst/>
                <a:highlight>
                  <a:srgbClr val="002664"/>
                </a:highlight>
                <a:latin typeface="Arial" panose="020B0604020202020204" pitchFamily="34" charset="0"/>
                <a:ea typeface="Calibri" panose="020F0502020204030204" pitchFamily="34" charset="0"/>
              </a:rPr>
              <a:t>Move: </a:t>
            </a:r>
            <a:r>
              <a:rPr lang="en-AU" sz="1800" b="0" dirty="0">
                <a:solidFill>
                  <a:srgbClr val="FFFFFF"/>
                </a:solidFill>
                <a:effectLst/>
                <a:highlight>
                  <a:srgbClr val="002664"/>
                </a:highlight>
                <a:latin typeface="Arial" panose="020B0604020202020204" pitchFamily="34" charset="0"/>
                <a:ea typeface="Calibri" panose="020F0502020204030204" pitchFamily="34" charset="0"/>
              </a:rPr>
              <a:t>Fire spreads to other areas.</a:t>
            </a:r>
            <a:endParaRPr lang="en-AU" sz="1800" b="0" dirty="0">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FFFFFF"/>
                </a:highlight>
                <a:latin typeface="Arial" panose="020B0604020202020204" pitchFamily="34" charset="0"/>
                <a:ea typeface="Calibri" panose="020F0502020204030204" pitchFamily="34" charset="0"/>
              </a:rPr>
              <a:t>Respire: </a:t>
            </a:r>
            <a:r>
              <a:rPr lang="en-AU" sz="1800" b="0" dirty="0">
                <a:solidFill>
                  <a:srgbClr val="000000"/>
                </a:solidFill>
                <a:effectLst/>
                <a:highlight>
                  <a:srgbClr val="FFFFFF"/>
                </a:highlight>
                <a:latin typeface="Arial" panose="020B0604020202020204" pitchFamily="34" charset="0"/>
                <a:ea typeface="Calibri" panose="020F0502020204030204" pitchFamily="34" charset="0"/>
              </a:rPr>
              <a:t>Fire consumes oxygen from the air as it burns, releasing energy from the fuel it burns</a:t>
            </a:r>
            <a:endParaRPr lang="en-AU" sz="1800" b="0" dirty="0">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Sense: </a:t>
            </a:r>
            <a:r>
              <a:rPr lang="en-AU" sz="1800" b="0" dirty="0">
                <a:solidFill>
                  <a:srgbClr val="000000"/>
                </a:solidFill>
                <a:effectLst/>
                <a:highlight>
                  <a:srgbClr val="EBEBEB"/>
                </a:highlight>
                <a:latin typeface="Arial" panose="020B0604020202020204" pitchFamily="34" charset="0"/>
                <a:ea typeface="Calibri" panose="020F0502020204030204" pitchFamily="34" charset="0"/>
              </a:rPr>
              <a:t>When the wind blows on fire, it changes direction</a:t>
            </a:r>
            <a:endParaRPr lang="en-AU" sz="1800" b="0" dirty="0">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FFFFFF"/>
                </a:highlight>
                <a:latin typeface="Arial" panose="020B0604020202020204" pitchFamily="34" charset="0"/>
                <a:ea typeface="Calibri" panose="020F0502020204030204" pitchFamily="34" charset="0"/>
              </a:rPr>
              <a:t>Grow: </a:t>
            </a:r>
            <a:r>
              <a:rPr lang="en-AU" sz="1800" b="0" dirty="0">
                <a:solidFill>
                  <a:srgbClr val="000000"/>
                </a:solidFill>
                <a:effectLst/>
                <a:highlight>
                  <a:srgbClr val="FFFFFF"/>
                </a:highlight>
                <a:latin typeface="Arial" panose="020B0604020202020204" pitchFamily="34" charset="0"/>
                <a:ea typeface="Calibri" panose="020F0502020204030204" pitchFamily="34" charset="0"/>
              </a:rPr>
              <a:t>Fires get bigger over time</a:t>
            </a:r>
            <a:endParaRPr lang="en-AU" sz="1800" b="0" dirty="0">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Reproduce: </a:t>
            </a:r>
            <a:r>
              <a:rPr lang="en-AU" sz="1800" b="0" dirty="0">
                <a:solidFill>
                  <a:srgbClr val="000000"/>
                </a:solidFill>
                <a:effectLst/>
                <a:highlight>
                  <a:srgbClr val="EBEBEB"/>
                </a:highlight>
                <a:latin typeface="Arial" panose="020B0604020202020204" pitchFamily="34" charset="0"/>
                <a:ea typeface="Calibri" panose="020F0502020204030204" pitchFamily="34" charset="0"/>
              </a:rPr>
              <a:t>One fire can start another fire</a:t>
            </a:r>
            <a:endParaRPr lang="en-AU" sz="1800" b="0" dirty="0">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FFFFFF"/>
                </a:highlight>
                <a:latin typeface="Arial" panose="020B0604020202020204" pitchFamily="34" charset="0"/>
                <a:ea typeface="Calibri" panose="020F0502020204030204" pitchFamily="34" charset="0"/>
              </a:rPr>
              <a:t>Excrete: </a:t>
            </a:r>
            <a:r>
              <a:rPr lang="en-AU" sz="1800" b="0" dirty="0">
                <a:solidFill>
                  <a:srgbClr val="000000"/>
                </a:solidFill>
                <a:effectLst/>
                <a:highlight>
                  <a:srgbClr val="FFFFFF"/>
                </a:highlight>
                <a:latin typeface="Arial" panose="020B0604020202020204" pitchFamily="34" charset="0"/>
                <a:ea typeface="Calibri" panose="020F0502020204030204" pitchFamily="34" charset="0"/>
              </a:rPr>
              <a:t>Fire produces smoke</a:t>
            </a:r>
            <a:endParaRPr lang="en-AU" sz="1800" b="0" dirty="0">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dirty="0">
                <a:solidFill>
                  <a:srgbClr val="000000"/>
                </a:solidFill>
                <a:effectLst/>
                <a:highlight>
                  <a:srgbClr val="EBEBEB"/>
                </a:highlight>
                <a:latin typeface="Arial" panose="020B0604020202020204" pitchFamily="34" charset="0"/>
                <a:ea typeface="Calibri" panose="020F0502020204030204" pitchFamily="34" charset="0"/>
              </a:rPr>
              <a:t>Obtain </a:t>
            </a:r>
            <a:r>
              <a:rPr lang="en-AU" sz="1800" b="1" dirty="0">
                <a:solidFill>
                  <a:srgbClr val="000000"/>
                </a:solidFill>
                <a:effectLst/>
                <a:highlight>
                  <a:srgbClr val="EBEBEB"/>
                </a:highlight>
                <a:latin typeface="Arial" panose="020B0604020202020204" pitchFamily="34" charset="0"/>
                <a:ea typeface="Calibri" panose="020F0502020204030204" pitchFamily="34" charset="0"/>
              </a:rPr>
              <a:t>Nutrients:</a:t>
            </a:r>
            <a:r>
              <a:rPr lang="en-AU" sz="1800" b="0" dirty="0">
                <a:solidFill>
                  <a:srgbClr val="000000"/>
                </a:solidFill>
                <a:effectLst/>
                <a:highlight>
                  <a:srgbClr val="EBEBEB"/>
                </a:highlight>
                <a:latin typeface="Arial" panose="020B0604020202020204" pitchFamily="34" charset="0"/>
                <a:ea typeface="Calibri" panose="020F0502020204030204" pitchFamily="34" charset="0"/>
              </a:rPr>
              <a:t> Fire needs fuel, combustible material to burn</a:t>
            </a:r>
          </a:p>
          <a:p>
            <a:pPr>
              <a:lnSpc>
                <a:spcPct val="150000"/>
              </a:lnSpc>
              <a:spcBef>
                <a:spcPts val="1200"/>
              </a:spcBef>
              <a:spcAft>
                <a:spcPts val="600"/>
              </a:spcAft>
            </a:pPr>
            <a:endParaRPr lang="en-AU" sz="1800" b="0" dirty="0">
              <a:solidFill>
                <a:srgbClr val="000000"/>
              </a:solidFill>
              <a:effectLst/>
              <a:highlight>
                <a:srgbClr val="EBEBEB"/>
              </a:highligh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3649021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Show students this list of connectives (cohesive words) that can be used to indicate similarity or difference. </a:t>
            </a:r>
          </a:p>
          <a:p>
            <a:endParaRPr lang="en-AU" dirty="0"/>
          </a:p>
          <a:p>
            <a:r>
              <a:rPr lang="en-AU" dirty="0"/>
              <a:t>This will be used when Sample response 2 is jointly constructed as a class (next slide).</a:t>
            </a:r>
          </a:p>
          <a:p>
            <a:endParaRPr lang="en-AU" dirty="0"/>
          </a:p>
          <a:p>
            <a:r>
              <a:rPr lang="en-AU" dirty="0"/>
              <a:t>Show students this list of scientific terminology that can be incorporated to demonstrate depth of understanding. Inform students that it must also be used correctly, in the appropriate context, to demonstrate understanding. Inform students that there is also a distinction between reciting scientific terminology and applying it to demonstrate understanding.</a:t>
            </a:r>
          </a:p>
          <a:p>
            <a:endParaRPr lang="en-AU" dirty="0"/>
          </a:p>
          <a:p>
            <a:r>
              <a:rPr lang="en-AU" dirty="0"/>
              <a:t>This will be used when Sample response 2 is jointly constructed as a class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34051456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Use the plan constructed with students to jointly develop an improved response based on the feedback annotated on Sample Response 2. This should be similar to sample response 1.</a:t>
            </a:r>
          </a:p>
          <a:p>
            <a:r>
              <a:rPr lang="en-AU" dirty="0"/>
              <a:t>Highlight where connectives (cohesive words) and correct and precise scientific terminology have been used.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7525139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122</a:t>
            </a:fld>
            <a:endParaRPr lang="en-AU"/>
          </a:p>
        </p:txBody>
      </p:sp>
    </p:spTree>
    <p:extLst>
      <p:ext uri="{BB962C8B-B14F-4D97-AF65-F5344CB8AC3E}">
        <p14:creationId xmlns:p14="http://schemas.microsoft.com/office/powerpoint/2010/main" val="26812836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Define cellular respiration and photosynthesis for students using the information on the slide.</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Cellular respiration</a:t>
            </a:r>
          </a:p>
          <a:p>
            <a:r>
              <a:rPr lang="en-AU" dirty="0">
                <a:latin typeface="Arial" panose="020B0604020202020204" pitchFamily="34" charset="0"/>
                <a:cs typeface="Arial" panose="020B0604020202020204" pitchFamily="34" charset="0"/>
              </a:rPr>
              <a:t>- The mitochondria are specialised to release energy through cellular respiration</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Photosynthesis:</a:t>
            </a:r>
          </a:p>
          <a:p>
            <a:r>
              <a:rPr lang="en-AU" dirty="0">
                <a:latin typeface="Arial" panose="020B0604020202020204" pitchFamily="34" charset="0"/>
                <a:cs typeface="Arial" panose="020B0604020202020204" pitchFamily="34" charset="0"/>
              </a:rPr>
              <a:t>- The chloroplasts are specialised to capture sunlight and produce food for the plant (glucose) through photosynthesis.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1928679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2FDD3-EED7-7D43-8F87-908BB2D92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BA45D-38DC-0B78-FC08-E39CAB9CC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F3548-B123-4757-10A5-C98E4630133A}"/>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Define cellular respiration and photosynthesis for students using the information on the slide.</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Cellular respiration</a:t>
            </a:r>
          </a:p>
          <a:p>
            <a:r>
              <a:rPr lang="en-AU" dirty="0">
                <a:latin typeface="Arial" panose="020B0604020202020204" pitchFamily="34" charset="0"/>
                <a:cs typeface="Arial" panose="020B0604020202020204" pitchFamily="34" charset="0"/>
              </a:rPr>
              <a:t>- The mitochondria are specialised to release energy through cellular respiration</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Photosynthesis:</a:t>
            </a:r>
          </a:p>
          <a:p>
            <a:r>
              <a:rPr lang="en-AU" dirty="0">
                <a:latin typeface="Arial" panose="020B0604020202020204" pitchFamily="34" charset="0"/>
                <a:cs typeface="Arial" panose="020B0604020202020204" pitchFamily="34" charset="0"/>
              </a:rPr>
              <a:t>- The chloroplasts are specialised to capture sunlight and produce food for the plant (glucose) through photosynthesis.</a:t>
            </a:r>
          </a:p>
        </p:txBody>
      </p:sp>
      <p:sp>
        <p:nvSpPr>
          <p:cNvPr id="4" name="Slide Number Placeholder 3">
            <a:extLst>
              <a:ext uri="{FF2B5EF4-FFF2-40B4-BE49-F238E27FC236}">
                <a16:creationId xmlns:a16="http://schemas.microsoft.com/office/drawing/2014/main" id="{A50211F1-19DC-11D7-9C10-91E0100C5877}"/>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24783880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9184-8F8A-7EF4-52B7-8A67C4336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2A21E-D9C3-84AA-C6AC-80F6EBB1F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EC79D-68DA-05DD-2494-FA930C39384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A7F84A5-A5AB-7E5E-8BC6-87035152C153}"/>
              </a:ext>
            </a:extLst>
          </p:cNvPr>
          <p:cNvSpPr>
            <a:spLocks noGrp="1"/>
          </p:cNvSpPr>
          <p:nvPr>
            <p:ph type="sldNum" sz="quarter" idx="5"/>
          </p:nvPr>
        </p:nvSpPr>
        <p:spPr/>
        <p:txBody>
          <a:bodyPr/>
          <a:lstStyle/>
          <a:p>
            <a:fld id="{D09C5488-DD16-4714-9519-7BE21BA11D4E}" type="slidenum">
              <a:rPr lang="en-AU" smtClean="0"/>
              <a:t>125</a:t>
            </a:fld>
            <a:endParaRPr lang="en-AU"/>
          </a:p>
        </p:txBody>
      </p:sp>
    </p:spTree>
    <p:extLst>
      <p:ext uri="{BB962C8B-B14F-4D97-AF65-F5344CB8AC3E}">
        <p14:creationId xmlns:p14="http://schemas.microsoft.com/office/powerpoint/2010/main" val="32686238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71680-CF1C-40BB-2B7F-DD46DFF12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0DBB-29FF-2CFB-1972-C5CEFF007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31C26-99D5-426A-C64C-B0A674ACC65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5524B0A-63D6-939C-3B26-F44EB5354ADE}"/>
              </a:ext>
            </a:extLst>
          </p:cNvPr>
          <p:cNvSpPr>
            <a:spLocks noGrp="1"/>
          </p:cNvSpPr>
          <p:nvPr>
            <p:ph type="sldNum" sz="quarter" idx="5"/>
          </p:nvPr>
        </p:nvSpPr>
        <p:spPr/>
        <p:txBody>
          <a:bodyPr/>
          <a:lstStyle/>
          <a:p>
            <a:fld id="{D09C5488-DD16-4714-9519-7BE21BA11D4E}" type="slidenum">
              <a:rPr lang="en-AU" smtClean="0"/>
              <a:t>126</a:t>
            </a:fld>
            <a:endParaRPr lang="en-AU"/>
          </a:p>
        </p:txBody>
      </p:sp>
    </p:spTree>
    <p:extLst>
      <p:ext uri="{BB962C8B-B14F-4D97-AF65-F5344CB8AC3E}">
        <p14:creationId xmlns:p14="http://schemas.microsoft.com/office/powerpoint/2010/main" val="42533706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3CAEE-9561-F082-8BA1-8CE916B71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70ED7-7CC1-1B35-D28A-B10572A79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09EDB-B53D-E2EF-985C-BE44F73F7607}"/>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Use this slide to define single-celled organisms and multicellular organisms for students.</a:t>
            </a:r>
          </a:p>
          <a:p>
            <a:endParaRPr lang="en-AU" dirty="0"/>
          </a:p>
          <a:p>
            <a:r>
              <a:rPr lang="en-AU" b="1" dirty="0"/>
              <a:t>Examples of single-celled organisms</a:t>
            </a:r>
          </a:p>
          <a:p>
            <a:pPr marL="285750" indent="-285750">
              <a:buFont typeface="Arial" panose="020B0604020202020204" pitchFamily="34" charset="0"/>
              <a:buChar char="•"/>
            </a:pPr>
            <a:r>
              <a:rPr lang="en-AU" b="0" dirty="0"/>
              <a:t>bacteria</a:t>
            </a:r>
          </a:p>
          <a:p>
            <a:pPr marL="285750" indent="-285750">
              <a:buFont typeface="Arial" panose="020B0604020202020204" pitchFamily="34" charset="0"/>
              <a:buChar char="•"/>
            </a:pPr>
            <a:r>
              <a:rPr lang="en-AU" b="0" dirty="0"/>
              <a:t>yeast</a:t>
            </a:r>
          </a:p>
          <a:p>
            <a:endParaRPr lang="en-AU" dirty="0"/>
          </a:p>
          <a:p>
            <a:r>
              <a:rPr lang="en-AU" b="1" dirty="0"/>
              <a:t>Examples of multicellular organisms</a:t>
            </a:r>
          </a:p>
          <a:p>
            <a:pPr marL="285750" indent="-285750">
              <a:buFont typeface="Arial" panose="020B0604020202020204" pitchFamily="34" charset="0"/>
              <a:buChar char="•"/>
            </a:pPr>
            <a:r>
              <a:rPr lang="en-AU" b="0" dirty="0"/>
              <a:t>plants</a:t>
            </a:r>
          </a:p>
          <a:p>
            <a:pPr marL="285750" indent="-285750">
              <a:buFont typeface="Arial" panose="020B0604020202020204" pitchFamily="34" charset="0"/>
              <a:buChar char="•"/>
            </a:pPr>
            <a:r>
              <a:rPr lang="en-AU" b="0" dirty="0"/>
              <a:t>animals</a:t>
            </a:r>
            <a:br>
              <a:rPr lang="en-AU" b="1" dirty="0"/>
            </a:br>
            <a:endParaRPr lang="en-AU" b="1" dirty="0"/>
          </a:p>
        </p:txBody>
      </p:sp>
      <p:sp>
        <p:nvSpPr>
          <p:cNvPr id="4" name="Slide Number Placeholder 3">
            <a:extLst>
              <a:ext uri="{FF2B5EF4-FFF2-40B4-BE49-F238E27FC236}">
                <a16:creationId xmlns:a16="http://schemas.microsoft.com/office/drawing/2014/main" id="{F84CC51F-BABF-28B3-A030-DCD850C8E906}"/>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14896842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Use this slide to define single-celled organisms and multicellular organisms for students.</a:t>
            </a:r>
          </a:p>
          <a:p>
            <a:endParaRPr lang="en-AU" dirty="0"/>
          </a:p>
          <a:p>
            <a:r>
              <a:rPr lang="en-AU" b="1" dirty="0"/>
              <a:t>Examples of single-celled organisms</a:t>
            </a:r>
          </a:p>
          <a:p>
            <a:pPr marL="285750" indent="-285750">
              <a:buFont typeface="Arial" panose="020B0604020202020204" pitchFamily="34" charset="0"/>
              <a:buChar char="•"/>
            </a:pPr>
            <a:r>
              <a:rPr lang="en-AU" b="0" dirty="0"/>
              <a:t>bacteria</a:t>
            </a:r>
          </a:p>
          <a:p>
            <a:pPr marL="285750" indent="-285750">
              <a:buFont typeface="Arial" panose="020B0604020202020204" pitchFamily="34" charset="0"/>
              <a:buChar char="•"/>
            </a:pPr>
            <a:r>
              <a:rPr lang="en-AU" b="0" dirty="0"/>
              <a:t>yeast</a:t>
            </a:r>
          </a:p>
          <a:p>
            <a:endParaRPr lang="en-AU" dirty="0"/>
          </a:p>
          <a:p>
            <a:r>
              <a:rPr lang="en-AU" b="1" dirty="0"/>
              <a:t>Examples of multicellular organisms</a:t>
            </a:r>
          </a:p>
          <a:p>
            <a:pPr marL="285750" indent="-285750">
              <a:buFont typeface="Arial" panose="020B0604020202020204" pitchFamily="34" charset="0"/>
              <a:buChar char="•"/>
            </a:pPr>
            <a:r>
              <a:rPr lang="en-AU" b="0" dirty="0"/>
              <a:t>plants</a:t>
            </a:r>
          </a:p>
          <a:p>
            <a:pPr marL="285750" indent="-285750">
              <a:buFont typeface="Arial" panose="020B0604020202020204" pitchFamily="34" charset="0"/>
              <a:buChar char="•"/>
            </a:pPr>
            <a:r>
              <a:rPr lang="en-AU" b="0" dirty="0"/>
              <a:t>animals</a:t>
            </a:r>
            <a:br>
              <a:rPr lang="en-AU" b="1" dirty="0"/>
            </a:b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2573735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Show this to students when you introduce them to the Paramecium activity.</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948930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r>
              <a:rPr lang="en-AU" dirty="0"/>
              <a:t>A brick is non-living, none of the features of living things can be attributed to it.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6149251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dirty="0"/>
              <a:t>Teacher notes:</a:t>
            </a:r>
            <a:r>
              <a:rPr lang="en-AU" sz="1600" b="1" dirty="0">
                <a:latin typeface="Arial"/>
                <a:cs typeface="Arial"/>
              </a:rPr>
              <a:t> </a:t>
            </a:r>
            <a:r>
              <a:rPr lang="en-AU" b="0" i="0" dirty="0">
                <a:solidFill>
                  <a:srgbClr val="111111"/>
                </a:solidFill>
                <a:effectLst/>
                <a:highlight>
                  <a:srgbClr val="FFFFFF"/>
                </a:highlight>
                <a:latin typeface="Arial" panose="020B0604020202020204" pitchFamily="34" charset="0"/>
              </a:rPr>
              <a:t>This table has been animated to facilitate discussion </a:t>
            </a:r>
            <a:r>
              <a:rPr lang="en-AU" b="0" i="0" dirty="0">
                <a:solidFill>
                  <a:srgbClr val="111111"/>
                </a:solidFill>
                <a:effectLst/>
                <a:latin typeface="Arial" panose="020B0604020202020204" pitchFamily="34" charset="0"/>
              </a:rPr>
              <a:t>during the activity, where students determine if a single-celled paramecium is alive</a:t>
            </a:r>
            <a:r>
              <a:rPr lang="en-AU" b="0" i="0" dirty="0">
                <a:solidFill>
                  <a:srgbClr val="111111"/>
                </a:solidFill>
                <a:effectLst/>
                <a:highlight>
                  <a:srgbClr val="FFFFFF"/>
                </a:highlight>
                <a:latin typeface="Arial" panose="020B0604020202020204" pitchFamily="34" charset="0"/>
              </a:rPr>
              <a:t>. </a:t>
            </a:r>
          </a:p>
          <a:p>
            <a:pPr algn="l"/>
            <a:endParaRPr lang="en-AU" b="0" i="0" dirty="0">
              <a:solidFill>
                <a:srgbClr val="111111"/>
              </a:solidFill>
              <a:effectLst/>
              <a:highlight>
                <a:srgbClr val="FFFFFF"/>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highlight>
                  <a:srgbClr val="FFFFFF"/>
                </a:highlight>
                <a:latin typeface="Arial" panose="020B0604020202020204" pitchFamily="34" charset="0"/>
              </a:rPr>
              <a:t>After they have filled out this table, ask them </a:t>
            </a:r>
            <a:r>
              <a:rPr lang="en-AU" sz="1800" dirty="0">
                <a:effectLst/>
                <a:latin typeface="Arial" panose="020B0604020202020204" pitchFamily="34" charset="0"/>
                <a:ea typeface="Calibri" panose="020F0502020204030204" pitchFamily="34" charset="0"/>
              </a:rPr>
              <a:t>to ‘Justify if the single-celled paramecium  is a living thing.’  For their response, first ask students to draw a conclusion about whether the paramecium is living or not, and then ask them to provide a reason or reasons to support their conclusion.</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b="0" i="0" dirty="0">
                <a:solidFill>
                  <a:srgbClr val="111111"/>
                </a:solidFill>
                <a:effectLst/>
                <a:highlight>
                  <a:srgbClr val="FFFFFF"/>
                </a:highlight>
                <a:latin typeface="Arial" panose="020B0604020202020204" pitchFamily="34" charset="0"/>
              </a:rPr>
            </a:br>
            <a:endParaRPr lang="en-AU" b="0" i="0" dirty="0">
              <a:solidFill>
                <a:srgbClr val="111111"/>
              </a:solidFill>
              <a:effectLst/>
              <a:highlight>
                <a:srgbClr val="FFFFFF"/>
              </a:highlight>
              <a:latin typeface="Arial" panose="020B0604020202020204" pitchFamily="34" charset="0"/>
            </a:endParaRPr>
          </a:p>
          <a:p>
            <a:pPr algn="l"/>
            <a:r>
              <a:rPr lang="en-AU" b="1" i="0" dirty="0">
                <a:solidFill>
                  <a:srgbClr val="111111"/>
                </a:solidFill>
                <a:effectLst/>
                <a:highlight>
                  <a:srgbClr val="FFFFFF"/>
                </a:highlight>
                <a:latin typeface="Arial" panose="020B0604020202020204" pitchFamily="34" charset="0"/>
              </a:rPr>
              <a:t>Read this out to students.</a:t>
            </a:r>
          </a:p>
          <a:p>
            <a:pPr algn="l"/>
            <a:r>
              <a:rPr lang="en-AU" b="0" i="0" dirty="0">
                <a:solidFill>
                  <a:srgbClr val="111111"/>
                </a:solidFill>
                <a:effectLst/>
                <a:highlight>
                  <a:srgbClr val="FFFFFF"/>
                </a:highlight>
                <a:latin typeface="Arial" panose="020B0604020202020204" pitchFamily="34" charset="0"/>
              </a:rPr>
              <a:t>Single-celled organisms are the smallest organisms capable of independent life. As single-celled organisms are composed of a single cell, this cell must be able to carry out </a:t>
            </a:r>
            <a:r>
              <a:rPr lang="en-AU" b="0" i="1" dirty="0">
                <a:solidFill>
                  <a:srgbClr val="111111"/>
                </a:solidFill>
                <a:effectLst/>
                <a:highlight>
                  <a:srgbClr val="FFFFFF"/>
                </a:highlight>
                <a:latin typeface="Arial" panose="020B0604020202020204" pitchFamily="34" charset="0"/>
              </a:rPr>
              <a:t>all</a:t>
            </a:r>
            <a:r>
              <a:rPr lang="en-AU" b="0" i="0" dirty="0">
                <a:solidFill>
                  <a:srgbClr val="111111"/>
                </a:solidFill>
                <a:effectLst/>
                <a:highlight>
                  <a:srgbClr val="FFFFFF"/>
                </a:highlight>
                <a:latin typeface="Arial" panose="020B0604020202020204" pitchFamily="34" charset="0"/>
              </a:rPr>
              <a:t> the life functions. We have just </a:t>
            </a:r>
            <a:r>
              <a:rPr lang="en-AU" b="0" i="0" dirty="0">
                <a:solidFill>
                  <a:srgbClr val="111111"/>
                </a:solidFill>
                <a:effectLst/>
                <a:latin typeface="Arial" panose="020B0604020202020204" pitchFamily="34" charset="0"/>
              </a:rPr>
              <a:t>examined how the paramecium performs this function; however, the way single-celled organisms accomplish these basic functions may differ</a:t>
            </a:r>
            <a:r>
              <a:rPr lang="en-AU" b="0" i="0" dirty="0">
                <a:solidFill>
                  <a:srgbClr val="111111"/>
                </a:solidFill>
                <a:effectLst/>
                <a:highlight>
                  <a:srgbClr val="FFFFFF"/>
                </a:highlight>
                <a:latin typeface="Arial" panose="020B0604020202020204" pitchFamily="34" charset="0"/>
              </a:rPr>
              <a:t> according to their structure and habitat.</a:t>
            </a:r>
            <a:endParaRPr lang="en-AU" b="0" i="0" dirty="0">
              <a:solidFill>
                <a:srgbClr val="111111"/>
              </a:solidFill>
              <a:effectLst/>
              <a:highlight>
                <a:srgbClr val="FFFFFF"/>
              </a:highlight>
              <a:latin typeface="Georgia" panose="02040502050405020303" pitchFamily="18"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27424631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0" dirty="0">
                <a:latin typeface="Arial"/>
                <a:cs typeface="Arial"/>
              </a:rPr>
              <a:t> This slide is animated, allowing it to be used as a sample response for students</a:t>
            </a:r>
            <a:r>
              <a:rPr lang="en-AU" b="0" dirty="0"/>
              <a:t>.</a:t>
            </a:r>
            <a:endParaRPr lang="en-AU" sz="1600" b="0" dirty="0">
              <a:latin typeface="Arial"/>
              <a:cs typeface="Arial"/>
            </a:endParaRPr>
          </a:p>
          <a:p>
            <a:endParaRPr lang="en-AU" dirty="0"/>
          </a:p>
          <a:p>
            <a:r>
              <a:rPr lang="en-AU" dirty="0"/>
              <a:t>A cloze passage to support students in justifying whether the single-celled paramecium is a living thing.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109293688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r>
              <a:rPr lang="en-AU" dirty="0"/>
              <a:t>This slide is animated for class discussion about the labelled components of the microscope. Use this alongside the physical microscope to show students the parts and teach them about their functions.</a:t>
            </a:r>
          </a:p>
          <a:p>
            <a:endParaRPr lang="en-AU" dirty="0"/>
          </a:p>
          <a:p>
            <a:r>
              <a:rPr lang="en-AU" b="1" u="sng" dirty="0"/>
              <a:t>Function of the parts of a microscope</a:t>
            </a:r>
          </a:p>
          <a:p>
            <a:r>
              <a:rPr lang="en-AU" b="1" dirty="0"/>
              <a:t>Eyepiece: </a:t>
            </a:r>
            <a:r>
              <a:rPr lang="en-AU" b="0" dirty="0"/>
              <a:t>the lens at the top that you look through. This also has magnifying power, usually 10X</a:t>
            </a:r>
          </a:p>
          <a:p>
            <a:r>
              <a:rPr lang="en-AU" b="1" dirty="0"/>
              <a:t>Nosepiece: </a:t>
            </a:r>
            <a:r>
              <a:rPr lang="en-AU" b="0" dirty="0"/>
              <a:t>holds the objective lenses; this part rotates to change which objective lens is in use.</a:t>
            </a:r>
          </a:p>
          <a:p>
            <a:r>
              <a:rPr lang="en-AU" b="1" dirty="0"/>
              <a:t>Objective lenses: </a:t>
            </a:r>
            <a:r>
              <a:rPr lang="en-AU" b="0" dirty="0"/>
              <a:t>provide different magnification powers. Tell students the ones that they have in the school microscope.</a:t>
            </a:r>
          </a:p>
          <a:p>
            <a:r>
              <a:rPr lang="en-AU" b="1" dirty="0"/>
              <a:t>Stage clip: </a:t>
            </a:r>
            <a:r>
              <a:rPr lang="en-AU" b="0" dirty="0"/>
              <a:t>located on the stage, it holds the slide in place.</a:t>
            </a:r>
          </a:p>
          <a:p>
            <a:r>
              <a:rPr lang="en-AU" b="1" dirty="0"/>
              <a:t>Diaphragm: </a:t>
            </a:r>
            <a:r>
              <a:rPr lang="en-AU" b="0" dirty="0"/>
              <a:t>this controls the amount of light passing through the specimen. It allows you to adjust the brightness and contrast of samples for best viewing.</a:t>
            </a:r>
          </a:p>
          <a:p>
            <a:r>
              <a:rPr lang="en-AU" b="1" dirty="0"/>
              <a:t>Light source: </a:t>
            </a:r>
            <a:r>
              <a:rPr lang="en-AU" b="0" dirty="0"/>
              <a:t>located at the base of the microscope, it directs light upwards to illuminate the object on the slide.</a:t>
            </a:r>
          </a:p>
          <a:p>
            <a:r>
              <a:rPr lang="en-AU" b="1" dirty="0"/>
              <a:t>Base: </a:t>
            </a:r>
            <a:r>
              <a:rPr lang="en-AU" b="0" dirty="0"/>
              <a:t>the bottom of the microscope, which is used for support.</a:t>
            </a:r>
          </a:p>
          <a:p>
            <a:r>
              <a:rPr lang="en-AU" b="1" dirty="0"/>
              <a:t>Arm: </a:t>
            </a:r>
            <a:r>
              <a:rPr lang="en-AU" b="0" dirty="0"/>
              <a:t>joins the base to the top (head) of the microscope and the eyepiece tube to the base. It is also used for carrying the microscope.</a:t>
            </a:r>
          </a:p>
          <a:p>
            <a:r>
              <a:rPr lang="en-AU" b="1" dirty="0"/>
              <a:t>Stage: </a:t>
            </a:r>
            <a:r>
              <a:rPr lang="en-AU" b="0" dirty="0"/>
              <a:t>Where the specimen is placed for observation. This can be moved upwards and downwards using knobs for focusing. </a:t>
            </a:r>
          </a:p>
          <a:p>
            <a:r>
              <a:rPr lang="en-AU" b="1" dirty="0"/>
              <a:t>Fine focus knob: </a:t>
            </a:r>
            <a:r>
              <a:rPr lang="en-AU" b="0" dirty="0"/>
              <a:t>This knob, located inside the coarse adjustment knob, is used to bring the specimen into sharp focus under low power and for all focusing when using high-power lenses.</a:t>
            </a:r>
          </a:p>
          <a:p>
            <a:r>
              <a:rPr lang="en-AU" b="1" dirty="0"/>
              <a:t>Coarse focus knob: </a:t>
            </a:r>
            <a:r>
              <a:rPr lang="en-AU" b="0" dirty="0"/>
              <a:t>used for focusing when using the low-power objective lens, it allows for large adjustments to the specimen's focus. When you turn the coarse focus knob, it moves the stage up or down. This allows you to quickly bring the specimen into rough focus by adjusting its distance from the objective lens.</a:t>
            </a:r>
          </a:p>
          <a:p>
            <a:r>
              <a:rPr lang="en-AU" b="1" dirty="0"/>
              <a:t>Light brightness control</a:t>
            </a:r>
            <a:r>
              <a:rPr lang="en-AU" b="0" dirty="0"/>
              <a:t>: regulates the power supplied to the light bulb and adjusts its brightness.</a:t>
            </a:r>
          </a:p>
          <a:p>
            <a:r>
              <a:rPr lang="en-AU" b="1" dirty="0"/>
              <a:t>Light switch</a:t>
            </a:r>
            <a:r>
              <a:rPr lang="en-AU" b="0" dirty="0"/>
              <a:t>: used to turn the light source off and on.</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14661297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9C5B-FF90-3A0E-90A6-4613AB6C1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2048F-77A3-7167-102E-563D8100E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61DF5-F0EF-9EFF-25D1-9C4B27F62D5B}"/>
              </a:ext>
            </a:extLst>
          </p:cNvPr>
          <p:cNvSpPr>
            <a:spLocks noGrp="1"/>
          </p:cNvSpPr>
          <p:nvPr>
            <p:ph type="body" idx="1"/>
          </p:nvPr>
        </p:nvSpPr>
        <p:spPr/>
        <p:txBody>
          <a:bodyPr/>
          <a:lstStyle/>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t>Teacher notes:</a:t>
            </a:r>
            <a:r>
              <a:rPr lang="en-AU" sz="1800" b="1" dirty="0">
                <a:latin typeface="Arial"/>
                <a:cs typeface="Arial"/>
              </a:rPr>
              <a:t> </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b="1"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effectLst/>
                <a:latin typeface="Arial" panose="020B0604020202020204" pitchFamily="34" charset="0"/>
                <a:ea typeface="Calibri" panose="020F0502020204030204" pitchFamily="34" charset="0"/>
              </a:rPr>
              <a:t>Discuss safe work practices, risks and hazards in the microscope investigation by reading the points below.</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Some students may have allergies to plants or other biological specimens, especially if working with leaves or pond water. (Before the lesson, check for known allergies) Adapt the experiment for students with allergies as needed (for example, by using gloves or limiting exposure).</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Ensure microscopes are plugged into power outlets safely, without cords trailing across the floor where they could pose tripping hazards. This is evident in the image on the slide, where the cord is positioned behind the microscope on the bench.</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Students keep their workspace tidy and free from hazards, such as tangled cords or spills. This is visible in the image on the slide where the cords are arranged neatly behind the microscope, and there are no other hazards on the bench.</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Avoid touching the lenses and the light source with your fingers.</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Discuss the risk of eye strain and how to mitigate it by maintaining a comfortable light intensity and taking regular breaks as needed.</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Handle slides with care to avoid breaking glass and cuts. If there is a slide that is cracked or broken, inform the teacher.</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It is essential to wash your hands after handling biological specimens, such as leaves and pond water, before eating or touching your face.</a:t>
            </a:r>
          </a:p>
          <a:p>
            <a:endParaRPr lang="en-AU" dirty="0"/>
          </a:p>
        </p:txBody>
      </p:sp>
      <p:sp>
        <p:nvSpPr>
          <p:cNvPr id="4" name="Slide Number Placeholder 3">
            <a:extLst>
              <a:ext uri="{FF2B5EF4-FFF2-40B4-BE49-F238E27FC236}">
                <a16:creationId xmlns:a16="http://schemas.microsoft.com/office/drawing/2014/main" id="{F032B3CD-A9C4-9250-CDAC-0070491B1334}"/>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14501826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Model how to use a microscope using the steps on the next few slides. Ensure you read out one step and model the step on the school microscope to show how it is done.</a:t>
            </a:r>
          </a:p>
          <a:p>
            <a:endParaRPr lang="en-AU" dirty="0"/>
          </a:p>
          <a:p>
            <a:r>
              <a:rPr lang="en-AU" dirty="0"/>
              <a:t>When students have each collected their microscope, ensuring they are holding it by the base and arm, and taken it to their bench, go through these slides again to teach students how to use the microscope with a slide. Walk around as each step is done to ensure students are using it correctly.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7797782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are using their own microscopes, read the steps, allow them to follow, walk around, and ensure they are on the right track.</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17742483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use their own microscopes, read the steps aloud, allow them to follow, walk around, and ensure they are on the right track.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6460244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use their own microscopes, read the steps aloud, allow them to follow, walk around, and ensure they are on the right track.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6131598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use their own microscopes, read the steps aloud, allow them to follow, walk around, and ensure they are on the right track.</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38895276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model it for students on the school microscope. </a:t>
            </a:r>
          </a:p>
          <a:p>
            <a:endParaRPr lang="en-AU" dirty="0"/>
          </a:p>
          <a:p>
            <a:r>
              <a:rPr lang="en-AU" dirty="0"/>
              <a:t>When students are using their own microscope, read the step, allow students to follow, walk around and ensure students are on the right track.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376147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r>
              <a:rPr lang="en-AU" dirty="0"/>
              <a:t>A roast chicken was once living. It is dead and this food material no longer shares the features of living things.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977905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use their own microscopes, read the steps aloud, allow them to follow, walk around, and ensure they are on the right track.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24152398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use their own microscopes, read the steps aloud, allow them to follow, walk around, and ensure they are on the right track.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29777210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endParaRPr lang="en-AU" dirty="0"/>
          </a:p>
          <a:p>
            <a:r>
              <a:rPr lang="en-AU" dirty="0"/>
              <a:t>Read out the step and model it for students using the school microscope. </a:t>
            </a:r>
          </a:p>
          <a:p>
            <a:endParaRPr lang="en-AU" dirty="0"/>
          </a:p>
          <a:p>
            <a:r>
              <a:rPr lang="en-AU" dirty="0"/>
              <a:t>When students use their own microscopes, read the steps aloud, allow them to follow, walk around, and ensure they are on the right track.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33233212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09D2D-782C-283B-25A0-967264370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ADA2C-857E-A8D9-D923-C55A5C268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1F388-74E8-25F0-2BAE-6F75295FDDA8}"/>
              </a:ext>
            </a:extLst>
          </p:cNvPr>
          <p:cNvSpPr>
            <a:spLocks noGrp="1"/>
          </p:cNvSpPr>
          <p:nvPr>
            <p:ph type="body" idx="1"/>
          </p:nvPr>
        </p:nvSpPr>
        <p:spPr/>
        <p:txBody>
          <a:bodyPr/>
          <a:lstStyle/>
          <a:p>
            <a:r>
              <a:rPr lang="en-AU" b="1" dirty="0"/>
              <a:t>Teacher notes:</a:t>
            </a:r>
            <a:r>
              <a:rPr lang="en-AU" sz="1600" b="1" dirty="0">
                <a:latin typeface="Arial"/>
                <a:cs typeface="Arial"/>
              </a:rPr>
              <a:t> </a:t>
            </a:r>
            <a:r>
              <a:rPr lang="en-AU" sz="1600" b="0" dirty="0">
                <a:latin typeface="Arial"/>
                <a:cs typeface="Arial"/>
              </a:rPr>
              <a:t>This slide contains animations.</a:t>
            </a:r>
            <a:endParaRPr lang="en-AU" sz="1600" b="1" dirty="0">
              <a:latin typeface="Arial"/>
              <a:cs typeface="Arial"/>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 checkpoint question to assess students’ ability to determine the magnification of microscopes. Ask students to draw the table in their book and calculate the missing values.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slide is animated to bring up the answers. Facilitate class discussion, addressing any errors that students made.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Most school microscopes will have 4x, 10x, and 40x objective lenses, along with an eyepiece that has a power of 10x.</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457437-21DC-A309-F9A2-1840B1372DD7}"/>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27074309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52A11-84F3-BA4E-548E-22C6E7782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43CD1-31D7-0F89-CFB1-C08DF8ED4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07269-07F2-EE3C-3077-87C354149C5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9346EB4-9A10-01DE-172B-5124AB4FEC55}"/>
              </a:ext>
            </a:extLst>
          </p:cNvPr>
          <p:cNvSpPr>
            <a:spLocks noGrp="1"/>
          </p:cNvSpPr>
          <p:nvPr>
            <p:ph type="sldNum" sz="quarter" idx="5"/>
          </p:nvPr>
        </p:nvSpPr>
        <p:spPr/>
        <p:txBody>
          <a:bodyPr/>
          <a:lstStyle/>
          <a:p>
            <a:fld id="{D09C5488-DD16-4714-9519-7BE21BA11D4E}" type="slidenum">
              <a:rPr lang="en-AU" smtClean="0"/>
              <a:t>144</a:t>
            </a:fld>
            <a:endParaRPr lang="en-AU"/>
          </a:p>
        </p:txBody>
      </p:sp>
    </p:spTree>
    <p:extLst>
      <p:ext uri="{BB962C8B-B14F-4D97-AF65-F5344CB8AC3E}">
        <p14:creationId xmlns:p14="http://schemas.microsoft.com/office/powerpoint/2010/main" val="29381402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59D5A-8567-618A-EF29-D01D98C91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F9897-DD46-DF78-7D93-CC95F9A70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1AC53-04F7-130E-F0DB-8196BFCBA7D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D78F50-C5FE-BBC9-D3AA-33E2ED501A5D}"/>
              </a:ext>
            </a:extLst>
          </p:cNvPr>
          <p:cNvSpPr>
            <a:spLocks noGrp="1"/>
          </p:cNvSpPr>
          <p:nvPr>
            <p:ph type="sldNum" sz="quarter" idx="5"/>
          </p:nvPr>
        </p:nvSpPr>
        <p:spPr/>
        <p:txBody>
          <a:bodyPr/>
          <a:lstStyle/>
          <a:p>
            <a:fld id="{D09C5488-DD16-4714-9519-7BE21BA11D4E}" type="slidenum">
              <a:rPr lang="en-AU" smtClean="0"/>
              <a:t>145</a:t>
            </a:fld>
            <a:endParaRPr lang="en-AU"/>
          </a:p>
        </p:txBody>
      </p:sp>
    </p:spTree>
    <p:extLst>
      <p:ext uri="{BB962C8B-B14F-4D97-AF65-F5344CB8AC3E}">
        <p14:creationId xmlns:p14="http://schemas.microsoft.com/office/powerpoint/2010/main" val="21828666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D590-194D-BE13-420C-A7A053303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371B2-E148-CB15-7B84-9AD418262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66240-EA92-B2E9-64EA-56F9B17764D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6C43E9C-A0D0-A43A-D683-5B470691BE60}"/>
              </a:ext>
            </a:extLst>
          </p:cNvPr>
          <p:cNvSpPr>
            <a:spLocks noGrp="1"/>
          </p:cNvSpPr>
          <p:nvPr>
            <p:ph type="sldNum" sz="quarter" idx="5"/>
          </p:nvPr>
        </p:nvSpPr>
        <p:spPr/>
        <p:txBody>
          <a:bodyPr/>
          <a:lstStyle/>
          <a:p>
            <a:fld id="{D09C5488-DD16-4714-9519-7BE21BA11D4E}" type="slidenum">
              <a:rPr lang="en-AU" smtClean="0"/>
              <a:t>146</a:t>
            </a:fld>
            <a:endParaRPr lang="en-AU"/>
          </a:p>
        </p:txBody>
      </p:sp>
    </p:spTree>
    <p:extLst>
      <p:ext uri="{BB962C8B-B14F-4D97-AF65-F5344CB8AC3E}">
        <p14:creationId xmlns:p14="http://schemas.microsoft.com/office/powerpoint/2010/main" val="3229495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Use this slide to define multicellular organisms for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15429142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2E27-DEB7-4DE0-18B4-24757C0C7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DA7AD-2B82-DBDA-C32A-38E565CEF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DC7F0-AF01-CC61-4901-3C735DAA4996}"/>
              </a:ext>
            </a:extLst>
          </p:cNvPr>
          <p:cNvSpPr>
            <a:spLocks noGrp="1"/>
          </p:cNvSpPr>
          <p:nvPr>
            <p:ph type="body" idx="1"/>
          </p:nvPr>
        </p:nvSpPr>
        <p:spPr/>
        <p:txBody>
          <a:bodyPr/>
          <a:lstStyle/>
          <a:p>
            <a:r>
              <a:rPr lang="en-AU" b="1" dirty="0"/>
              <a:t>Teacher notes:</a:t>
            </a:r>
            <a:r>
              <a:rPr lang="en-AU" sz="1600" b="1" dirty="0">
                <a:latin typeface="Arial"/>
                <a:cs typeface="Arial"/>
              </a:rPr>
              <a:t> </a:t>
            </a:r>
          </a:p>
          <a:p>
            <a:r>
              <a:rPr lang="en-AU" b="0" i="1" dirty="0"/>
              <a:t>This slide provides an overview of the characteristics of multicellular organisms. The following slides provide more detailed explanations of each.</a:t>
            </a:r>
          </a:p>
          <a:p>
            <a:endParaRPr lang="en-AU" b="0" dirty="0"/>
          </a:p>
          <a:p>
            <a:r>
              <a:rPr lang="en-AU" b="0" dirty="0"/>
              <a:t>The key characteristics of multicellular organisms include:</a:t>
            </a:r>
          </a:p>
          <a:p>
            <a:pPr marL="285750" indent="-285750">
              <a:buFont typeface="Arial" panose="020B0604020202020204" pitchFamily="34" charset="0"/>
              <a:buChar char="•"/>
            </a:pPr>
            <a:r>
              <a:rPr lang="en-AU" b="0" dirty="0"/>
              <a:t>Made of many cells</a:t>
            </a:r>
          </a:p>
          <a:p>
            <a:pPr marL="285750" indent="-285750">
              <a:buFont typeface="Arial" panose="020B0604020202020204" pitchFamily="34" charset="0"/>
              <a:buChar char="•"/>
            </a:pPr>
            <a:r>
              <a:rPr lang="en-AU" b="0" dirty="0"/>
              <a:t>Cell Specialisation</a:t>
            </a:r>
          </a:p>
          <a:p>
            <a:pPr marL="895335" lvl="1" indent="-285750">
              <a:buFont typeface="Arial" panose="020B0604020202020204" pitchFamily="34" charset="0"/>
              <a:buChar char="•"/>
            </a:pPr>
            <a:r>
              <a:rPr lang="en-AU" b="0" dirty="0"/>
              <a:t>Different cells have different structures and functions (e.g. muscle cells for movement, nerve cells for communication).</a:t>
            </a:r>
          </a:p>
          <a:p>
            <a:pPr marL="895335" lvl="1" indent="-285750">
              <a:buFont typeface="Arial" panose="020B0604020202020204" pitchFamily="34" charset="0"/>
              <a:buChar char="•"/>
            </a:pPr>
            <a:r>
              <a:rPr lang="en-AU" b="0" dirty="0"/>
              <a:t>Specialised cells form tissues, which then form organs and organ systems.</a:t>
            </a:r>
          </a:p>
          <a:p>
            <a:pPr marL="285750" lvl="0" indent="-285750">
              <a:buFont typeface="Arial" panose="020B0604020202020204" pitchFamily="34" charset="0"/>
              <a:buChar char="•"/>
            </a:pPr>
            <a:r>
              <a:rPr lang="en-AU" b="0" dirty="0"/>
              <a:t>Organisation of Cells</a:t>
            </a:r>
          </a:p>
          <a:p>
            <a:pPr marL="895335" lvl="1" indent="-285750">
              <a:buFont typeface="Arial" panose="020B0604020202020204" pitchFamily="34" charset="0"/>
              <a:buChar char="•"/>
            </a:pPr>
            <a:r>
              <a:rPr lang="en-AU" b="0" dirty="0"/>
              <a:t>Cells → Tissues → Organs → Organ Systems → Organism</a:t>
            </a:r>
          </a:p>
          <a:p>
            <a:pPr marL="895335" lvl="1" indent="-285750">
              <a:buFont typeface="Arial" panose="020B0604020202020204" pitchFamily="34" charset="0"/>
              <a:buChar char="•"/>
            </a:pPr>
            <a:r>
              <a:rPr lang="en-AU" b="0" dirty="0"/>
              <a:t>This hierarchical structure allows for complex functions.</a:t>
            </a:r>
          </a:p>
          <a:p>
            <a:pPr marL="895335" lvl="1" indent="-285750">
              <a:buFont typeface="Arial" panose="020B0604020202020204" pitchFamily="34" charset="0"/>
              <a:buChar char="•"/>
            </a:pPr>
            <a:r>
              <a:rPr lang="en-AU" b="0" dirty="0"/>
              <a:t>Multicellular organisms can perform more complex tasks than unicellular organisms.</a:t>
            </a:r>
          </a:p>
          <a:p>
            <a:pPr marL="285750" lvl="0" indent="-285750">
              <a:buFont typeface="Arial" panose="020B0604020202020204" pitchFamily="34" charset="0"/>
              <a:buChar char="•"/>
            </a:pPr>
            <a:r>
              <a:rPr lang="en-AU" b="0" dirty="0"/>
              <a:t>Larger Size</a:t>
            </a:r>
          </a:p>
          <a:p>
            <a:pPr marL="895335" lvl="1" indent="-285750">
              <a:buFont typeface="Arial" panose="020B0604020202020204" pitchFamily="34" charset="0"/>
              <a:buChar char="•"/>
            </a:pPr>
            <a:r>
              <a:rPr lang="en-AU" b="0" dirty="0"/>
              <a:t>Multicellular organisms can grow much larger than unicellular ones because they are made of many cells.</a:t>
            </a:r>
          </a:p>
          <a:p>
            <a:pPr marL="285750" lvl="0" indent="-285750">
              <a:buFont typeface="Arial" panose="020B0604020202020204" pitchFamily="34" charset="0"/>
              <a:buChar char="•"/>
            </a:pPr>
            <a:r>
              <a:rPr lang="en-AU" b="0" dirty="0"/>
              <a:t>Division of Labour</a:t>
            </a:r>
          </a:p>
          <a:p>
            <a:pPr marL="895335" lvl="1" indent="-285750">
              <a:buFont typeface="Arial" panose="020B0604020202020204" pitchFamily="34" charset="0"/>
              <a:buChar char="•"/>
            </a:pPr>
            <a:r>
              <a:rPr lang="en-AU" b="0" dirty="0"/>
              <a:t>Different cells perform specific tasks, increasing efficiency and survival</a:t>
            </a:r>
          </a:p>
          <a:p>
            <a:pPr marL="285750" lvl="0" indent="-285750">
              <a:buFont typeface="Arial" panose="020B0604020202020204" pitchFamily="34" charset="0"/>
              <a:buChar char="•"/>
            </a:pPr>
            <a:r>
              <a:rPr lang="en-AU" b="0" dirty="0"/>
              <a:t>Interdependence of Cells</a:t>
            </a:r>
          </a:p>
          <a:p>
            <a:pPr marL="895335" lvl="1" indent="-285750">
              <a:buFont typeface="Arial" panose="020B0604020202020204" pitchFamily="34" charset="0"/>
              <a:buChar char="•"/>
            </a:pPr>
            <a:r>
              <a:rPr lang="en-AU" b="0" dirty="0"/>
              <a:t>Cells rely on each other to function. </a:t>
            </a:r>
          </a:p>
          <a:p>
            <a:pPr marL="895335" lvl="1" indent="-285750">
              <a:buFont typeface="Arial" panose="020B0604020202020204" pitchFamily="34" charset="0"/>
              <a:buChar char="•"/>
            </a:pPr>
            <a:r>
              <a:rPr lang="en-AU" b="0" dirty="0"/>
              <a:t>No single cell can survive on its own in a multicellular organism.</a:t>
            </a:r>
          </a:p>
          <a:p>
            <a:pPr marL="285750" lvl="0" indent="-285750">
              <a:buFont typeface="Arial" panose="020B0604020202020204" pitchFamily="34" charset="0"/>
              <a:buChar char="•"/>
            </a:pPr>
            <a:r>
              <a:rPr lang="en-AU" b="0" dirty="0"/>
              <a:t>Longer Lifespan (Generally)</a:t>
            </a:r>
          </a:p>
          <a:p>
            <a:pPr marL="895335" lvl="1" indent="-285750">
              <a:buFont typeface="Arial" panose="020B0604020202020204" pitchFamily="34" charset="0"/>
              <a:buChar char="•"/>
            </a:pPr>
            <a:r>
              <a:rPr lang="en-AU" b="0" dirty="0"/>
              <a:t>Damage to individual cells does not usually result in the death of the organism, allowing for repair and regeneration.</a:t>
            </a:r>
          </a:p>
          <a:p>
            <a:pPr marL="0" lvl="0" indent="0">
              <a:buFont typeface="Arial" panose="020B0604020202020204" pitchFamily="34" charset="0"/>
              <a:buNone/>
            </a:pPr>
            <a:endParaRPr lang="en-AU" b="0" dirty="0"/>
          </a:p>
        </p:txBody>
      </p:sp>
      <p:sp>
        <p:nvSpPr>
          <p:cNvPr id="4" name="Slide Number Placeholder 3">
            <a:extLst>
              <a:ext uri="{FF2B5EF4-FFF2-40B4-BE49-F238E27FC236}">
                <a16:creationId xmlns:a16="http://schemas.microsoft.com/office/drawing/2014/main" id="{649A38C0-FE15-771A-7B76-87A5A7FCE315}"/>
              </a:ext>
            </a:extLst>
          </p:cNvPr>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22845355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b="1" i="1" dirty="0"/>
              <a:t>Use this set of slides to teach students about the characteristics of multicellular organisms. Students do not need to know each of the tissues in the plant, but they do need to recognise that there are different cells and tissues. </a:t>
            </a:r>
          </a:p>
          <a:p>
            <a:endParaRPr lang="en-AU" dirty="0"/>
          </a:p>
          <a:p>
            <a:pPr marL="0" indent="0">
              <a:buNone/>
            </a:pPr>
            <a:r>
              <a:rPr lang="en-AU" b="0" dirty="0"/>
              <a:t>Multicellular organisms are made up of more than one cell. These cells work together to carry out the processes of life.</a:t>
            </a:r>
          </a:p>
          <a:p>
            <a:pPr marL="342900" indent="-342900">
              <a:buAutoNum type="arabicPeriod"/>
            </a:pPr>
            <a:endParaRPr lang="en-AU" dirty="0"/>
          </a:p>
          <a:p>
            <a:pPr marL="0" indent="0">
              <a:buNone/>
            </a:pPr>
            <a:r>
              <a:rPr lang="en-AU" dirty="0"/>
              <a:t>The images on the slide show a magnified cross-section of the leaf. We can see that this small section of the leaf is composed of many cells. </a:t>
            </a:r>
          </a:p>
          <a:p>
            <a:pPr marL="0" indent="0">
              <a:buNone/>
            </a:pPr>
            <a:endParaRPr lang="en-AU" dirty="0"/>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138858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r>
              <a:rPr lang="en-AU" dirty="0"/>
              <a:t>A car can exhibit some of the features of living things artificially (nutrients as fuel and excrete as exhaust). A car is non-living as it does not exhibit all of the characteristics of living things, for example, it cannot reproduce or grow.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9733482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pPr marL="0" indent="0">
              <a:buNone/>
            </a:pPr>
            <a:r>
              <a:rPr lang="en-AU" b="1" dirty="0"/>
              <a:t>Cells are specialised for specific functions (For example, muscle cells for movement), improving their efficiency.</a:t>
            </a:r>
          </a:p>
          <a:p>
            <a:pPr marL="342900" indent="-342900">
              <a:buAutoNum type="arabicPeriod"/>
            </a:pPr>
            <a:endParaRPr lang="en-AU" dirty="0"/>
          </a:p>
          <a:p>
            <a:pPr marL="0" indent="0">
              <a:buNone/>
            </a:pPr>
            <a:r>
              <a:rPr lang="en-AU" dirty="0"/>
              <a:t>The images on the slide show the specialised cells in humans (left-hand image) and in some plants (right-hand image).</a:t>
            </a:r>
          </a:p>
          <a:p>
            <a:pPr marL="0" indent="0">
              <a:buNone/>
            </a:pPr>
            <a:endParaRPr lang="en-AU" dirty="0"/>
          </a:p>
          <a:p>
            <a:pPr marL="0" indent="0">
              <a:buNone/>
            </a:pPr>
            <a:r>
              <a:rPr lang="en-AU" dirty="0"/>
              <a:t>These images illustrate the various types of cells in multicellular organisms that are specialised for specific functions. It also illustrates how different types of cells have distinct structures and functions.</a:t>
            </a:r>
          </a:p>
          <a:p>
            <a:pPr marL="0" indent="0">
              <a:buNone/>
            </a:pPr>
            <a:endParaRPr lang="en-AU" dirty="0"/>
          </a:p>
          <a:p>
            <a:pPr marL="0" indent="0">
              <a:buNone/>
            </a:pPr>
            <a:r>
              <a:rPr lang="en-AU" dirty="0"/>
              <a:t>These specialised cells allow multicellular organisms to perform specific tasks, increasing the organism's overall efficiency. Specialisation enables cells to focus on one function, becoming highly efficient at it, rather than trying to perform multiple functions. This division of labour means that each cell type can optimise its processes, leading to better overall performance for the organism. For example, muscle cells work together to facilitate movement, while red blood cells transport oxygen, ensuring that every part of the body receives what it needs to function properly.</a:t>
            </a:r>
          </a:p>
          <a:p>
            <a:pPr marL="0" indent="0">
              <a:buFont typeface="Arial" panose="020B0604020202020204" pitchFamily="34" charset="0"/>
              <a:buNone/>
            </a:pPr>
            <a:endParaRPr lang="en-AU" b="1" dirty="0"/>
          </a:p>
          <a:p>
            <a:pPr marL="0" indent="0">
              <a:buNone/>
            </a:pPr>
            <a:r>
              <a:rPr lang="en-AU" dirty="0"/>
              <a:t>There are also different cells in the leaf. These specialised cells perform specific roles to help the plant survive.</a:t>
            </a:r>
          </a:p>
          <a:p>
            <a:pPr marL="285750" indent="-285750">
              <a:buFont typeface="Arial" panose="020B0604020202020204" pitchFamily="34" charset="0"/>
              <a:buChar char="•"/>
            </a:pPr>
            <a:r>
              <a:rPr lang="en-AU" dirty="0"/>
              <a:t>In a previous lesson, we learnt about photosynthesis. In this diagram, we can see the specialised cells called ‘guard cells’ which open and close a pore in the leaf to let gases in and out of the leaf. </a:t>
            </a:r>
          </a:p>
          <a:p>
            <a:pPr marL="285750" indent="-285750">
              <a:buFont typeface="Arial" panose="020B0604020202020204" pitchFamily="34" charset="0"/>
              <a:buChar char="•"/>
            </a:pPr>
            <a:r>
              <a:rPr lang="en-AU" dirty="0"/>
              <a:t>This is how carbon dioxide enters the leaf. It then enters the spongy mesophyll or palisade mesophyll cells. These cells contain numerous chloroplasts — the organelle where the photosynthesis reaction occurs. </a:t>
            </a:r>
          </a:p>
          <a:p>
            <a:pPr marL="285750" indent="-285750">
              <a:buFont typeface="Arial" panose="020B0604020202020204" pitchFamily="34" charset="0"/>
              <a:buChar char="•"/>
            </a:pPr>
            <a:r>
              <a:rPr lang="en-AU" dirty="0"/>
              <a:t>The lower and upper epidermis tissue is made up of another type of cell, which protects the internal cells of the leaf from the external environment. These cells produce the waxy cuticle, which protects the plant.</a:t>
            </a:r>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150</a:t>
            </a:fld>
            <a:endParaRPr lang="en-AU"/>
          </a:p>
        </p:txBody>
      </p:sp>
    </p:spTree>
    <p:extLst>
      <p:ext uri="{BB962C8B-B14F-4D97-AF65-F5344CB8AC3E}">
        <p14:creationId xmlns:p14="http://schemas.microsoft.com/office/powerpoint/2010/main" val="6602269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Different types of cells depend on each other to perform their functions; they cannot survive independently.</a:t>
            </a:r>
          </a:p>
          <a:p>
            <a:pPr marL="0" indent="0">
              <a:buNone/>
            </a:pPr>
            <a:r>
              <a:rPr lang="en-AU" b="0" i="0" dirty="0">
                <a:solidFill>
                  <a:srgbClr val="1F1F1F"/>
                </a:solidFill>
                <a:effectLst/>
                <a:latin typeface="Arial" panose="020B0604020202020204" pitchFamily="34" charset="0"/>
              </a:rPr>
              <a:t> </a:t>
            </a:r>
          </a:p>
          <a:p>
            <a:pPr marL="0" indent="0">
              <a:buNone/>
            </a:pPr>
            <a:r>
              <a:rPr lang="en-AU" b="0" i="0" dirty="0">
                <a:solidFill>
                  <a:srgbClr val="1F1F1F"/>
                </a:solidFill>
                <a:effectLst/>
                <a:latin typeface="Arial" panose="020B0604020202020204" pitchFamily="34" charset="0"/>
              </a:rPr>
              <a:t>In multicellular organisms, no cell type can function independently of the others. They are part of a larger system, working together to ensure survival. For instance, muscle cells in animals cannot survive without oxygen from red blood cells, and red blood cells cannot function without receiving oxygen from cells in the lungs. Similarly, in plants, root cells supply water to cells in the leaves, and cells in the leaves provide sugars to the roots and stem.</a:t>
            </a:r>
          </a:p>
          <a:p>
            <a:pPr marL="0" indent="0">
              <a:buNone/>
            </a:pPr>
            <a:endParaRPr lang="en-AU" b="0" i="0" dirty="0">
              <a:solidFill>
                <a:srgbClr val="1F1F1F"/>
              </a:solidFill>
              <a:effectLst/>
              <a:latin typeface="Arial" panose="020B0604020202020204" pitchFamily="34" charset="0"/>
            </a:endParaRPr>
          </a:p>
          <a:p>
            <a:pPr marL="0" indent="0">
              <a:buNone/>
            </a:pPr>
            <a:r>
              <a:rPr lang="en-AU" b="0" dirty="0"/>
              <a:t>If specialised cells in a multicellular organism are isolated from the rest of the body, they cannot perform their functions properly because they rely on other cells for survival and efficient functioning. For example, muscle cells. Muscle cells depend on red blood cells to deliver oxygen for processes that generate energy. If isolated from blood circulation, muscle cells cannot create the energy needed to function, leading to fatigue and, eventually, cell death. Muscle cells need nerve impulses to function. Without input from neurons (nerve cells), muscles cannot move, because the electrical signal required for movement would not be triggered. This is shown in the image above.</a:t>
            </a:r>
          </a:p>
          <a:p>
            <a:pPr marL="0" indent="0">
              <a:buNone/>
            </a:pPr>
            <a:endParaRPr lang="en-AU" b="0" dirty="0"/>
          </a:p>
          <a:p>
            <a:pPr marL="0" indent="0">
              <a:buNone/>
            </a:pPr>
            <a:r>
              <a:rPr lang="en-AU" b="0" dirty="0"/>
              <a:t>Because specialised cells in multicellular organisms are not equipped to function independently, they will likely not survive if isolated from the multicellular organism. They rely on other cells for specific functions, such as nutrient supply, oxygen transport, and waste removal.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180056786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b="1" dirty="0"/>
          </a:p>
          <a:p>
            <a:r>
              <a:rPr lang="en-AU" b="1" dirty="0"/>
              <a:t>Specialised cells are organised into tissues, which form organs, which then make up organ systems, which make up organisms.</a:t>
            </a:r>
          </a:p>
          <a:p>
            <a:endParaRPr lang="en-AU" b="1" dirty="0"/>
          </a:p>
          <a:p>
            <a:r>
              <a:rPr lang="en-AU" b="0" dirty="0"/>
              <a:t>This level of organisation reflects the level of complexity and specialisation needed for multicellular organisms. The organisation into tissues, organs, and systems allows different cells and structures to work together, each contributing to the organism's survival.</a:t>
            </a:r>
          </a:p>
          <a:p>
            <a:endParaRPr lang="en-AU" dirty="0"/>
          </a:p>
          <a:p>
            <a:r>
              <a:rPr lang="en-AU" dirty="0"/>
              <a:t>The image illustrates the organisation of life, beginning with the smallest level of cells and progressing to tissues, organs, systems, and ultimately, the organism.</a:t>
            </a:r>
          </a:p>
          <a:p>
            <a:endParaRPr lang="en-AU" dirty="0"/>
          </a:p>
          <a:p>
            <a:r>
              <a:rPr lang="en-AU" b="1" dirty="0"/>
              <a:t>Cell:</a:t>
            </a:r>
          </a:p>
          <a:p>
            <a:pPr marL="285750" indent="-285750">
              <a:buFont typeface="Arial" panose="020B0604020202020204" pitchFamily="34" charset="0"/>
              <a:buChar char="•"/>
            </a:pPr>
            <a:r>
              <a:rPr lang="en-AU" dirty="0"/>
              <a:t>The smallest functional unit of life.</a:t>
            </a:r>
          </a:p>
          <a:p>
            <a:pPr marL="285750" indent="-285750">
              <a:buFont typeface="Arial" panose="020B0604020202020204" pitchFamily="34" charset="0"/>
              <a:buChar char="•"/>
            </a:pPr>
            <a:r>
              <a:rPr lang="en-AU" dirty="0"/>
              <a:t>The image shows a single cell, which is specialised to perform a particular function. For example, muscle cells, nerve cells or red blood cells.</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b="1" dirty="0"/>
              <a:t>Tissue:</a:t>
            </a:r>
          </a:p>
          <a:p>
            <a:pPr marL="285750" indent="-285750">
              <a:buFont typeface="Arial" panose="020B0604020202020204" pitchFamily="34" charset="0"/>
              <a:buChar char="•"/>
            </a:pPr>
            <a:r>
              <a:rPr lang="en-AU" dirty="0"/>
              <a:t>Groups of specialised cells working together to perform a specific function make a tissue.</a:t>
            </a:r>
          </a:p>
          <a:p>
            <a:pPr marL="285750" indent="-285750">
              <a:buFont typeface="Arial" panose="020B0604020202020204" pitchFamily="34" charset="0"/>
              <a:buChar char="•"/>
            </a:pPr>
            <a:r>
              <a:rPr lang="en-AU" dirty="0"/>
              <a:t>The image shows a tissue layer in the stomach where similar cells are organised to work collectively.</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Organ:</a:t>
            </a:r>
          </a:p>
          <a:p>
            <a:pPr marL="285750" indent="-285750">
              <a:buFont typeface="Arial" panose="020B0604020202020204" pitchFamily="34" charset="0"/>
              <a:buChar char="•"/>
            </a:pPr>
            <a:r>
              <a:rPr lang="en-AU" dirty="0"/>
              <a:t>Tissues work together to form organs.</a:t>
            </a:r>
          </a:p>
          <a:p>
            <a:pPr marL="285750" indent="-285750">
              <a:buFont typeface="Arial" panose="020B0604020202020204" pitchFamily="34" charset="0"/>
              <a:buChar char="•"/>
            </a:pPr>
            <a:r>
              <a:rPr lang="en-AU" dirty="0"/>
              <a:t>The stomach is shown as an example of an organ, composed of different tissues that work together to perform digestion.</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System:</a:t>
            </a:r>
          </a:p>
          <a:p>
            <a:pPr marL="285750" indent="-285750">
              <a:buFont typeface="Arial" panose="020B0604020202020204" pitchFamily="34" charset="0"/>
              <a:buChar char="•"/>
            </a:pPr>
            <a:r>
              <a:rPr lang="en-AU" dirty="0"/>
              <a:t>Many organs work together to form systems that carry out broader functions in the body.</a:t>
            </a:r>
          </a:p>
          <a:p>
            <a:pPr marL="285750" indent="-285750">
              <a:buFont typeface="Arial" panose="020B0604020202020204" pitchFamily="34" charset="0"/>
              <a:buChar char="•"/>
            </a:pPr>
            <a:r>
              <a:rPr lang="en-AU" dirty="0"/>
              <a:t>The digestive system is illustrated, which includes the stomach and other organs that process food.</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Organism:</a:t>
            </a:r>
          </a:p>
          <a:p>
            <a:pPr marL="285750" indent="-285750">
              <a:buFont typeface="Arial" panose="020B0604020202020204" pitchFamily="34" charset="0"/>
              <a:buChar char="•"/>
            </a:pPr>
            <a:r>
              <a:rPr lang="en-AU" dirty="0"/>
              <a:t>The final level of organisation is where systems combine to form a fully functional living organism.</a:t>
            </a:r>
          </a:p>
          <a:p>
            <a:pPr marL="285750" indent="-285750">
              <a:buFont typeface="Arial" panose="020B0604020202020204" pitchFamily="34" charset="0"/>
              <a:buChar char="•"/>
            </a:pPr>
            <a:r>
              <a:rPr lang="en-AU" dirty="0"/>
              <a:t>The image represents a mouse, which is an organism that relies on cells, tissues, organs, and systems to survive.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This organisation illustrates the interdependence of each level, where cells form tissues, tissues comprise organs, organs make up systems, and systems collectively maintain the life of the organism.</a:t>
            </a:r>
          </a:p>
          <a:p>
            <a:r>
              <a:rPr lang="en-AU" b="0" dirty="0"/>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152</a:t>
            </a:fld>
            <a:endParaRPr lang="en-AU"/>
          </a:p>
        </p:txBody>
      </p:sp>
    </p:spTree>
    <p:extLst>
      <p:ext uri="{BB962C8B-B14F-4D97-AF65-F5344CB8AC3E}">
        <p14:creationId xmlns:p14="http://schemas.microsoft.com/office/powerpoint/2010/main" val="5881792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22CE-CFA9-DFB5-F77D-58557E891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BB28C-5647-6197-634B-2B96091AD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1DBDC-DD79-BF8E-73A2-43E13697BDEE}"/>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b="1" dirty="0"/>
          </a:p>
          <a:p>
            <a:r>
              <a:rPr lang="en-AU" b="1" dirty="0"/>
              <a:t>Multicellular organisms grow by increasing the number of cells through cell division. </a:t>
            </a:r>
          </a:p>
          <a:p>
            <a:endParaRPr lang="en-AU" b="1" dirty="0"/>
          </a:p>
          <a:p>
            <a:r>
              <a:rPr lang="en-AU" b="0" dirty="0"/>
              <a:t>Multicellular organisms are typically larger than unicellular organisms because they can grow through the specialisation and organisation of many cells into tissues, organs, and systems. The larger size provides several advantages, such as:</a:t>
            </a:r>
          </a:p>
          <a:p>
            <a:endParaRPr lang="en-AU" b="0" dirty="0"/>
          </a:p>
          <a:p>
            <a:pPr marL="285750" indent="-285750">
              <a:buFont typeface="Arial" panose="020B0604020202020204" pitchFamily="34" charset="0"/>
              <a:buChar char="•"/>
            </a:pPr>
            <a:r>
              <a:rPr lang="en-AU" b="1" dirty="0"/>
              <a:t>Increased capacity for survival</a:t>
            </a:r>
            <a:r>
              <a:rPr lang="en-AU" dirty="0"/>
              <a:t>: Larger organisms often have more complex structures and can occupy diverse habitats, making them more resilient.</a:t>
            </a:r>
            <a:endParaRPr lang="en-AU" b="0" dirty="0"/>
          </a:p>
          <a:p>
            <a:pPr marL="285750" indent="-285750">
              <a:buFont typeface="Arial" panose="020B0604020202020204" pitchFamily="34" charset="0"/>
              <a:buChar char="•"/>
            </a:pPr>
            <a:r>
              <a:rPr lang="en-AU" b="1" dirty="0"/>
              <a:t>More complex life processes</a:t>
            </a:r>
            <a:r>
              <a:rPr lang="en-AU" dirty="0"/>
              <a:t>: Being multicellular allows organisms to have specialised structures and systems that enable them to perform a wide range of tasks simultaneously. This enables more sophisticated functions, such as movement, digestion, and reproduction, which would be difficult or impossible in a single-celled organism.</a:t>
            </a:r>
          </a:p>
          <a:p>
            <a:endParaRPr lang="en-AU" b="0" dirty="0"/>
          </a:p>
          <a:p>
            <a:r>
              <a:rPr lang="en-AU" b="0" dirty="0"/>
              <a:t>However, the larger size also presents challenges. As organisms grow larger, the demand for resources such as oxygen, nutrients, and waste removal increases. To overcome this, multicellular organisms develop specialised systems (like circulatory systems or respiratory systems) that allow for efficient transport of materials to and from cells, supporting the organism's size and complexity.</a:t>
            </a:r>
          </a:p>
        </p:txBody>
      </p:sp>
      <p:sp>
        <p:nvSpPr>
          <p:cNvPr id="4" name="Slide Number Placeholder 3">
            <a:extLst>
              <a:ext uri="{FF2B5EF4-FFF2-40B4-BE49-F238E27FC236}">
                <a16:creationId xmlns:a16="http://schemas.microsoft.com/office/drawing/2014/main" id="{F0BAE806-4D37-FA9A-DFBF-927EC4DFE5DC}"/>
              </a:ext>
            </a:extLst>
          </p:cNvPr>
          <p:cNvSpPr>
            <a:spLocks noGrp="1"/>
          </p:cNvSpPr>
          <p:nvPr>
            <p:ph type="sldNum" sz="quarter" idx="5"/>
          </p:nvPr>
        </p:nvSpPr>
        <p:spPr/>
        <p:txBody>
          <a:bodyPr/>
          <a:lstStyle/>
          <a:p>
            <a:fld id="{B07158C4-A119-4B78-9DE8-A50001BC31DC}" type="slidenum">
              <a:rPr lang="en-AU" smtClean="0"/>
              <a:pPr/>
              <a:t>153</a:t>
            </a:fld>
            <a:endParaRPr lang="en-AU"/>
          </a:p>
        </p:txBody>
      </p:sp>
    </p:spTree>
    <p:extLst>
      <p:ext uri="{BB962C8B-B14F-4D97-AF65-F5344CB8AC3E}">
        <p14:creationId xmlns:p14="http://schemas.microsoft.com/office/powerpoint/2010/main" val="35579053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50150-058C-DB31-7470-F86CA7843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4BA79-1349-6461-6378-E06B9C9B2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6D07F-F757-41FE-2B46-06BF6F59475A}"/>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b="1" dirty="0"/>
          </a:p>
          <a:p>
            <a:r>
              <a:rPr lang="en-AU" b="1" dirty="0"/>
              <a:t>Multicellular organisms are typically larger than single-celled organisms.</a:t>
            </a:r>
          </a:p>
          <a:p>
            <a:endParaRPr lang="en-AU" b="1" dirty="0"/>
          </a:p>
          <a:p>
            <a:r>
              <a:rPr lang="en-AU" b="0" dirty="0"/>
              <a:t>Multicellular organisms are composed of many cells, which can grow to be larger than those of single-celled organisms. However, this is not always the case; some multicellular organisms are smaller than some single-celled organisms. Generally, multicellular organisms are larger than their single-celled counterparts, as can be seen in the image of the baby meerkats, which are born the size of a jelly bean and mature at between 24 and 29 centimetres. The image on the right is of a single-celled organism, called E. coli, which ranges in length from approximately 1 to 2 µm. That is 0.0001 to 0.0002 cm!</a:t>
            </a:r>
          </a:p>
        </p:txBody>
      </p:sp>
      <p:sp>
        <p:nvSpPr>
          <p:cNvPr id="4" name="Slide Number Placeholder 3">
            <a:extLst>
              <a:ext uri="{FF2B5EF4-FFF2-40B4-BE49-F238E27FC236}">
                <a16:creationId xmlns:a16="http://schemas.microsoft.com/office/drawing/2014/main" id="{63DCFE9D-BA73-3944-D2FE-EBDDBABEE2F5}"/>
              </a:ext>
            </a:extLst>
          </p:cNvPr>
          <p:cNvSpPr>
            <a:spLocks noGrp="1"/>
          </p:cNvSpPr>
          <p:nvPr>
            <p:ph type="sldNum" sz="quarter" idx="5"/>
          </p:nvPr>
        </p:nvSpPr>
        <p:spPr/>
        <p:txBody>
          <a:bodyPr/>
          <a:lstStyle/>
          <a:p>
            <a:fld id="{B07158C4-A119-4B78-9DE8-A50001BC31DC}" type="slidenum">
              <a:rPr lang="en-AU" smtClean="0"/>
              <a:pPr/>
              <a:t>154</a:t>
            </a:fld>
            <a:endParaRPr lang="en-AU"/>
          </a:p>
        </p:txBody>
      </p:sp>
    </p:spTree>
    <p:extLst>
      <p:ext uri="{BB962C8B-B14F-4D97-AF65-F5344CB8AC3E}">
        <p14:creationId xmlns:p14="http://schemas.microsoft.com/office/powerpoint/2010/main" val="385813931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Ask students to move to the side of the classroom that they think is correct. Ask them to give a reason for why they believe a human is made up of one cell or multiple cells.</a:t>
            </a:r>
          </a:p>
          <a:p>
            <a:endParaRPr lang="en-AU" dirty="0"/>
          </a:p>
          <a:p>
            <a:r>
              <a:rPr lang="en-AU" dirty="0"/>
              <a:t>Tell students that they are composed of many cells of different shapes and sizes with specific roles, such as skin cells, muscle cells, and blood cells. This is different to single-celled organisms, where one cell has to do all life processes.  While single-celled organisms are highly versatile, they are limited by their small size and relative simplicity. A single cell can only grow to a certain size and perform a limited number of functions before it becomes inefficient. If a single cell tries to do too many things, it may not do any of them well and, therefore, not be able to survive.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155</a:t>
            </a:fld>
            <a:endParaRPr lang="en-AU"/>
          </a:p>
        </p:txBody>
      </p:sp>
    </p:spTree>
    <p:extLst>
      <p:ext uri="{BB962C8B-B14F-4D97-AF65-F5344CB8AC3E}">
        <p14:creationId xmlns:p14="http://schemas.microsoft.com/office/powerpoint/2010/main" val="31349988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r>
              <a:rPr lang="en-AU" dirty="0">
                <a:latin typeface="Arial" panose="020B0604020202020204" pitchFamily="34" charset="0"/>
                <a:cs typeface="Arial" panose="020B0604020202020204" pitchFamily="34" charset="0"/>
              </a:rPr>
              <a:t>This slide is animated to show the correct response.</a:t>
            </a:r>
            <a:endParaRPr lang="en-AU" sz="1600" b="1" dirty="0">
              <a:latin typeface="Arial"/>
              <a:cs typeface="Arial"/>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Give students mini whiteboards and ask them to indicate whether the organisms on the next slides are single-celled or multicellular. Show students the image, give them time to discuss in groups, and ask them to write their response.</a:t>
            </a:r>
          </a:p>
          <a:p>
            <a:r>
              <a:rPr lang="en-AU" dirty="0">
                <a:latin typeface="Arial" panose="020B0604020202020204" pitchFamily="34" charset="0"/>
                <a:cs typeface="Arial" panose="020B0604020202020204" pitchFamily="34" charset="0"/>
              </a:rPr>
              <a:t>Discuss each response.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156</a:t>
            </a:fld>
            <a:endParaRPr lang="en-AU"/>
          </a:p>
        </p:txBody>
      </p:sp>
    </p:spTree>
    <p:extLst>
      <p:ext uri="{BB962C8B-B14F-4D97-AF65-F5344CB8AC3E}">
        <p14:creationId xmlns:p14="http://schemas.microsoft.com/office/powerpoint/2010/main" val="3802732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r>
              <a:rPr lang="en-AU" dirty="0">
                <a:latin typeface="Arial" panose="020B0604020202020204" pitchFamily="34" charset="0"/>
                <a:cs typeface="Arial" panose="020B0604020202020204" pitchFamily="34" charset="0"/>
              </a:rPr>
              <a:t>This slide is animated to show the correct response.</a:t>
            </a:r>
            <a:endParaRPr lang="en-AU" sz="1600" b="1" dirty="0">
              <a:latin typeface="Arial"/>
              <a:cs typeface="Arial"/>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Give students mini whiteboards and ask them to indicate whether the organism on the slide is single-celled or multicellular. Show students the image, give them time to discuss in groups, and ask them to write their response.</a:t>
            </a:r>
          </a:p>
          <a:p>
            <a:r>
              <a:rPr lang="en-AU" dirty="0">
                <a:latin typeface="Arial" panose="020B0604020202020204" pitchFamily="34" charset="0"/>
                <a:cs typeface="Arial" panose="020B0604020202020204" pitchFamily="34" charset="0"/>
              </a:rPr>
              <a:t>Discuss each response. This slide is animated to show the correct response.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157</a:t>
            </a:fld>
            <a:endParaRPr lang="en-AU"/>
          </a:p>
        </p:txBody>
      </p:sp>
    </p:spTree>
    <p:extLst>
      <p:ext uri="{BB962C8B-B14F-4D97-AF65-F5344CB8AC3E}">
        <p14:creationId xmlns:p14="http://schemas.microsoft.com/office/powerpoint/2010/main" val="38713674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r>
              <a:rPr lang="en-AU" dirty="0">
                <a:latin typeface="Arial" panose="020B0604020202020204" pitchFamily="34" charset="0"/>
                <a:cs typeface="Arial" panose="020B0604020202020204" pitchFamily="34" charset="0"/>
              </a:rPr>
              <a:t>This slide is animated to show the correct response.</a:t>
            </a:r>
            <a:endParaRPr lang="en-AU" sz="1600" b="1" dirty="0">
              <a:latin typeface="Arial"/>
              <a:cs typeface="Arial"/>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Give students mini whiteboards and ask them to indicate whether the organism on the slide is single-celled or multicellular. Show students the image, give them time to discuss in groups, and ask them to write their response.</a:t>
            </a:r>
          </a:p>
          <a:p>
            <a:r>
              <a:rPr lang="en-AU" dirty="0">
                <a:latin typeface="Arial" panose="020B0604020202020204" pitchFamily="34" charset="0"/>
                <a:cs typeface="Arial" panose="020B0604020202020204" pitchFamily="34" charset="0"/>
              </a:rPr>
              <a:t>Discuss each response. This slide is animated to show the correct response.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158</a:t>
            </a:fld>
            <a:endParaRPr lang="en-AU"/>
          </a:p>
        </p:txBody>
      </p:sp>
    </p:spTree>
    <p:extLst>
      <p:ext uri="{BB962C8B-B14F-4D97-AF65-F5344CB8AC3E}">
        <p14:creationId xmlns:p14="http://schemas.microsoft.com/office/powerpoint/2010/main" val="42551225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Ask students to sketch the images below in their books. Support students in identifying the roots of the plant, informing them that the zoomed-in image on the right is the roots. </a:t>
            </a:r>
          </a:p>
          <a:p>
            <a:endParaRPr lang="en-AU" dirty="0"/>
          </a:p>
          <a:p>
            <a:r>
              <a:rPr lang="en-AU" dirty="0"/>
              <a:t>Recall the organisation of life with the organism being the largest, which is made up of systems, in this image, a root system. The next level is the roots, an organ; multiple roots are shown on the right-hand side in the zoomed-in image.</a:t>
            </a:r>
          </a:p>
          <a:p>
            <a:endParaRPr lang="en-AU" dirty="0"/>
          </a:p>
          <a:p>
            <a:r>
              <a:rPr lang="en-AU" dirty="0"/>
              <a:t>Facilitate class discussion for the following (sample responses have been provided to guide discussion):</a:t>
            </a:r>
          </a:p>
          <a:p>
            <a:endParaRPr lang="en-AU" dirty="0"/>
          </a:p>
          <a:p>
            <a:pPr marL="342900" indent="-342900">
              <a:buAutoNum type="alphaLcParenR"/>
            </a:pPr>
            <a:r>
              <a:rPr lang="en-AU" b="1" dirty="0"/>
              <a:t>What do you notice about the plant's roots? How do they compare in size to the rest of the plant?</a:t>
            </a:r>
          </a:p>
          <a:p>
            <a:pPr marL="0" indent="0">
              <a:buNone/>
            </a:pPr>
            <a:r>
              <a:rPr lang="en-AU" b="0" dirty="0"/>
              <a:t>The roots are long and spread out, and they appear almost as large or larger than the part of the plant above the soil. They seem to reach far to cover a great deal of ground.</a:t>
            </a:r>
          </a:p>
          <a:p>
            <a:pPr marL="0" indent="0">
              <a:buNone/>
            </a:pPr>
            <a:endParaRPr lang="en-AU" b="1" dirty="0"/>
          </a:p>
          <a:p>
            <a:pPr marL="342900" indent="-342900">
              <a:buAutoNum type="alphaLcParenR"/>
            </a:pPr>
            <a:r>
              <a:rPr lang="en-AU" b="1" dirty="0"/>
              <a:t>Why do you think plants have such extensive root systems?</a:t>
            </a:r>
          </a:p>
          <a:p>
            <a:pPr marL="0" indent="0">
              <a:buNone/>
            </a:pPr>
            <a:r>
              <a:rPr lang="en-AU" b="0" dirty="0"/>
              <a:t>Plants need roots to absorb water and nutrients from the soil. A large root system helps them collect more water.</a:t>
            </a:r>
          </a:p>
          <a:p>
            <a:pPr marL="0" indent="0">
              <a:buNone/>
            </a:pPr>
            <a:endParaRPr lang="en-AU" b="1" dirty="0"/>
          </a:p>
          <a:p>
            <a:pPr marL="342900" indent="-342900">
              <a:buAutoNum type="alphaLcParenR"/>
            </a:pPr>
            <a:r>
              <a:rPr lang="en-AU" b="1" dirty="0"/>
              <a:t>The root system of a plant is made up of many roots. Do you think the roots are made of just one type of tissue, or are there different types? Why?</a:t>
            </a:r>
          </a:p>
          <a:p>
            <a:pPr marL="0" indent="0">
              <a:buNone/>
            </a:pPr>
            <a:r>
              <a:rPr lang="en-AU" b="0" dirty="0"/>
              <a:t>The root system is composed of various types of tissues, each with a distinct function, to enable the root to function effectively. The root has to perform different functions, such as absorbing water and distributing it to the rest of the plant, so there are likely other types of tissue that serve these specific purposes.</a:t>
            </a:r>
          </a:p>
          <a:p>
            <a:pPr marL="0" indent="0">
              <a:buNone/>
            </a:pPr>
            <a:endParaRPr lang="en-AU" b="0" dirty="0"/>
          </a:p>
          <a:p>
            <a:pPr marL="0" indent="0">
              <a:buNone/>
            </a:pP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159</a:t>
            </a:fld>
            <a:endParaRPr lang="en-AU"/>
          </a:p>
        </p:txBody>
      </p:sp>
    </p:spTree>
    <p:extLst>
      <p:ext uri="{BB962C8B-B14F-4D97-AF65-F5344CB8AC3E}">
        <p14:creationId xmlns:p14="http://schemas.microsoft.com/office/powerpoint/2010/main" val="1335788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99FC8-53D4-303A-7FF7-762050C01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9F4B3-43AE-A7A8-D119-4AFF9FD22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5C5FD-AD62-8974-7F3D-2FF03184FC04}"/>
              </a:ext>
            </a:extLst>
          </p:cNvPr>
          <p:cNvSpPr>
            <a:spLocks noGrp="1"/>
          </p:cNvSpPr>
          <p:nvPr>
            <p:ph type="body" idx="1"/>
          </p:nvPr>
        </p:nvSpPr>
        <p:spPr/>
        <p:txBody>
          <a:bodyPr/>
          <a:lstStyle/>
          <a:p>
            <a:r>
              <a:rPr lang="en-AU" b="1" dirty="0"/>
              <a:t>Teacher notes:</a:t>
            </a:r>
            <a:r>
              <a:rPr lang="en-AU" sz="1600" b="1" dirty="0">
                <a:latin typeface="Arial"/>
                <a:cs typeface="Arial"/>
              </a:rPr>
              <a:t> </a:t>
            </a:r>
          </a:p>
          <a:p>
            <a:r>
              <a:rPr lang="en-AU" sz="1600" b="0" dirty="0">
                <a:latin typeface="Arial"/>
                <a:cs typeface="Arial"/>
              </a:rPr>
              <a:t>This slide contains animations to bring up the labels for an organ, tissue and cell.</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Students will have a printed copy of the root shown above. This is in the student resource – arrangement of specialised cells in the root (TRB2). </a:t>
            </a:r>
          </a:p>
        </p:txBody>
      </p:sp>
      <p:sp>
        <p:nvSpPr>
          <p:cNvPr id="4" name="Slide Number Placeholder 3">
            <a:extLst>
              <a:ext uri="{FF2B5EF4-FFF2-40B4-BE49-F238E27FC236}">
                <a16:creationId xmlns:a16="http://schemas.microsoft.com/office/drawing/2014/main" id="{941672C6-75C1-0E0A-97B5-92154455E422}"/>
              </a:ext>
            </a:extLst>
          </p:cNvPr>
          <p:cNvSpPr>
            <a:spLocks noGrp="1"/>
          </p:cNvSpPr>
          <p:nvPr>
            <p:ph type="sldNum" sz="quarter" idx="5"/>
          </p:nvPr>
        </p:nvSpPr>
        <p:spPr/>
        <p:txBody>
          <a:bodyPr/>
          <a:lstStyle/>
          <a:p>
            <a:fld id="{B07158C4-A119-4B78-9DE8-A50001BC31DC}" type="slidenum">
              <a:rPr lang="en-AU" smtClean="0"/>
              <a:pPr/>
              <a:t>160</a:t>
            </a:fld>
            <a:endParaRPr lang="en-AU"/>
          </a:p>
        </p:txBody>
      </p:sp>
    </p:spTree>
    <p:extLst>
      <p:ext uri="{BB962C8B-B14F-4D97-AF65-F5344CB8AC3E}">
        <p14:creationId xmlns:p14="http://schemas.microsoft.com/office/powerpoint/2010/main" val="33479440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69FA-5C3E-7889-B356-A1CD7E732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83ADF-A9C2-C2B7-257E-66E2B4A58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B1164-F893-DB6C-EEA4-463D747FD29B}"/>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This slide is animated to bring up the correct answer.</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Use this checkpoint to assess student understanding of specialised cells. </a:t>
            </a:r>
          </a:p>
        </p:txBody>
      </p:sp>
      <p:sp>
        <p:nvSpPr>
          <p:cNvPr id="4" name="Slide Number Placeholder 3">
            <a:extLst>
              <a:ext uri="{FF2B5EF4-FFF2-40B4-BE49-F238E27FC236}">
                <a16:creationId xmlns:a16="http://schemas.microsoft.com/office/drawing/2014/main" id="{78FAA02F-80F1-FA7D-42FC-4F56F0002989}"/>
              </a:ext>
            </a:extLst>
          </p:cNvPr>
          <p:cNvSpPr>
            <a:spLocks noGrp="1"/>
          </p:cNvSpPr>
          <p:nvPr>
            <p:ph type="sldNum" sz="quarter" idx="5"/>
          </p:nvPr>
        </p:nvSpPr>
        <p:spPr/>
        <p:txBody>
          <a:bodyPr/>
          <a:lstStyle/>
          <a:p>
            <a:fld id="{B07158C4-A119-4B78-9DE8-A50001BC31DC}" type="slidenum">
              <a:rPr lang="en-AU" smtClean="0"/>
              <a:pPr/>
              <a:t>161</a:t>
            </a:fld>
            <a:endParaRPr lang="en-AU"/>
          </a:p>
        </p:txBody>
      </p:sp>
    </p:spTree>
    <p:extLst>
      <p:ext uri="{BB962C8B-B14F-4D97-AF65-F5344CB8AC3E}">
        <p14:creationId xmlns:p14="http://schemas.microsoft.com/office/powerpoint/2010/main" val="41864985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r>
              <a:rPr lang="en-AU" sz="1600" b="0" dirty="0">
                <a:latin typeface="Arial"/>
                <a:cs typeface="Arial"/>
              </a:rPr>
              <a:t>This slide can be displayed after completing the extension activity ‘Multicellular organisms as a city’.</a:t>
            </a:r>
          </a:p>
          <a:p>
            <a:endParaRPr lang="en-AU" sz="1600" b="0" dirty="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Ask students to ‘Think of a big city. What makes a city function smoothly? What are some important parts of the city, and what do they do?’. Ask students to ‘List key parts of a city. How do these parts work together to keep the city running?’ </a:t>
            </a:r>
          </a:p>
          <a:p>
            <a:endParaRPr lang="en-AU" sz="18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AU" sz="1600" b="0" dirty="0">
                <a:effectLst/>
                <a:latin typeface="Arial"/>
                <a:ea typeface="Calibri" panose="020F0502020204030204" pitchFamily="34" charset="0"/>
                <a:cs typeface="Arial"/>
              </a:rPr>
              <a:t>Roads and public transport – allow efficient movement across the city</a:t>
            </a:r>
          </a:p>
          <a:p>
            <a:pPr marL="285750" indent="-285750">
              <a:buFont typeface="Arial" panose="020B0604020202020204" pitchFamily="34" charset="0"/>
              <a:buChar char="•"/>
            </a:pPr>
            <a:r>
              <a:rPr lang="en-AU" sz="1600" b="0" dirty="0">
                <a:effectLst/>
                <a:latin typeface="Arial"/>
                <a:ea typeface="Calibri" panose="020F0502020204030204" pitchFamily="34" charset="0"/>
                <a:cs typeface="Arial"/>
              </a:rPr>
              <a:t>Hospitals treat people who are sick</a:t>
            </a:r>
          </a:p>
          <a:p>
            <a:pPr marL="285750" indent="-285750">
              <a:buFont typeface="Arial" panose="020B0604020202020204" pitchFamily="34" charset="0"/>
              <a:buChar char="•"/>
            </a:pPr>
            <a:r>
              <a:rPr lang="en-AU" sz="1600" b="0" dirty="0">
                <a:effectLst/>
                <a:latin typeface="Arial"/>
                <a:ea typeface="Calibri" panose="020F0502020204030204" pitchFamily="34" charset="0"/>
                <a:cs typeface="Arial"/>
              </a:rPr>
              <a:t>Waste disposal (rubbish trucks) – remove waste to a location out of the city. Recycle things that can be reused.</a:t>
            </a:r>
          </a:p>
          <a:p>
            <a:pPr marL="285750" indent="-285750">
              <a:buFont typeface="Arial" panose="020B0604020202020204" pitchFamily="34" charset="0"/>
              <a:buChar char="•"/>
            </a:pPr>
            <a:r>
              <a:rPr lang="en-AU" sz="1600" b="0" dirty="0">
                <a:effectLst/>
                <a:latin typeface="Arial"/>
                <a:ea typeface="Calibri" panose="020F0502020204030204" pitchFamily="34" charset="0"/>
                <a:cs typeface="Arial"/>
              </a:rPr>
              <a:t>Supermarkets contain storage facilities for food.</a:t>
            </a:r>
          </a:p>
          <a:p>
            <a:endParaRPr lang="en-AU" sz="1600" b="0" dirty="0">
              <a:effectLst/>
              <a:latin typeface="Arial"/>
              <a:ea typeface="Calibri" panose="020F0502020204030204" pitchFamily="34" charset="0"/>
              <a:cs typeface="Arial"/>
            </a:endParaRPr>
          </a:p>
          <a:p>
            <a:endParaRPr lang="en-AU" sz="1800"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Ask students ‘What would happen if one of these parts stopped working? For example, if the people disappeared, the roads were blocked, or the schools were shut down.’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Segoe UI" panose="020B0502040204020203" pitchFamily="34" charset="0"/>
              </a:rPr>
              <a:t>If the people in the city were to disappear, nothing in the city would function. There would be no workers to run hospitals, clean the streets, teach in schools, or operate power stations. </a:t>
            </a:r>
            <a:br>
              <a:rPr lang="en-AU" sz="1800" dirty="0">
                <a:effectLst/>
                <a:latin typeface="Segoe UI" panose="020B0502040204020203" pitchFamily="34" charset="0"/>
              </a:rPr>
            </a:br>
            <a:r>
              <a:rPr lang="en-AU" sz="1800" dirty="0">
                <a:effectLst/>
                <a:latin typeface="Segoe UI" panose="020B0502040204020203" pitchFamily="34" charset="0"/>
              </a:rPr>
              <a:t>If the roads were blocked or there were no roads, transport would be disrupted. Emergency vehicles could not reach people in need, shops wouldn’t get deliveries, and workers might not be able to get to their jobs. </a:t>
            </a:r>
            <a:br>
              <a:rPr lang="en-AU" sz="1800" dirty="0">
                <a:effectLst/>
                <a:latin typeface="Segoe UI" panose="020B0502040204020203" pitchFamily="34" charset="0"/>
              </a:rPr>
            </a:br>
            <a:r>
              <a:rPr lang="en-AU" sz="1800" dirty="0">
                <a:effectLst/>
                <a:latin typeface="Segoe UI" panose="020B0502040204020203" pitchFamily="34" charset="0"/>
              </a:rPr>
              <a:t>If schools were to disappear, young people would not receive an education, and as a result, there would be no trained workers to sustain the city in the future. </a:t>
            </a:r>
            <a:endParaRPr lang="en-AU" sz="1800" dirty="0">
              <a:effectLst/>
              <a:latin typeface="Arial" panose="020B0604020202020204" pitchFamily="34" charset="0"/>
            </a:endParaRP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Segoe UI" panose="020B0502040204020203" pitchFamily="34" charset="0"/>
              </a:rPr>
              <a:t>Analogy discussion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Segoe UI" panose="020B0502040204020203" pitchFamily="34" charset="0"/>
              </a:rPr>
              <a:t>A multicellular organism is like a big city where each part has a different job, just like specialised cells do in the body. In a city, the power station supplies energy, much like mitochondria generate energy for the cell. The roads and transport systems are like the cell membrane, controlling what comes in and out. The city’s control centre, like the town hall or government office, is similar to the nucleus, which controls the cell’s activities and holds important instructions. Each worker or building in the city has a special role, just as each cell in a multicellular organism is specialised to do a certain function. If one part of the city stops functioning, it affects everything, just as if one type of cell isn’t working properly, it can impact the entire organism. All the different parts must work together to keep the city and the organism functioning properly. </a:t>
            </a:r>
            <a:endParaRPr lang="en-AU" sz="1800" dirty="0">
              <a:effectLs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162</a:t>
            </a:fld>
            <a:endParaRPr lang="en-AU"/>
          </a:p>
        </p:txBody>
      </p:sp>
    </p:spTree>
    <p:extLst>
      <p:ext uri="{BB962C8B-B14F-4D97-AF65-F5344CB8AC3E}">
        <p14:creationId xmlns:p14="http://schemas.microsoft.com/office/powerpoint/2010/main" val="94570009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r>
              <a:rPr lang="en-AU" sz="1600" b="0" dirty="0">
                <a:latin typeface="Arial"/>
                <a:cs typeface="Arial"/>
              </a:rPr>
              <a:t>This slide can be displayed if completing the extension activity ‘Multicellular organisms as a city’. The specialised cells above are allocated to students.</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163</a:t>
            </a:fld>
            <a:endParaRPr lang="en-AU"/>
          </a:p>
        </p:txBody>
      </p:sp>
    </p:spTree>
    <p:extLst>
      <p:ext uri="{BB962C8B-B14F-4D97-AF65-F5344CB8AC3E}">
        <p14:creationId xmlns:p14="http://schemas.microsoft.com/office/powerpoint/2010/main" val="33112207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164</a:t>
            </a:fld>
            <a:endParaRPr lang="en-AU"/>
          </a:p>
        </p:txBody>
      </p:sp>
    </p:spTree>
    <p:extLst>
      <p:ext uri="{BB962C8B-B14F-4D97-AF65-F5344CB8AC3E}">
        <p14:creationId xmlns:p14="http://schemas.microsoft.com/office/powerpoint/2010/main" val="408224895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548B7-7E2D-56C3-3022-16935F0BE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C20B0-94BC-6815-7B0C-442EFF62C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9FE15-F396-6D00-45BD-92C95C193824}"/>
              </a:ext>
            </a:extLst>
          </p:cNvPr>
          <p:cNvSpPr>
            <a:spLocks noGrp="1"/>
          </p:cNvSpPr>
          <p:nvPr>
            <p:ph type="body" idx="1"/>
          </p:nvPr>
        </p:nvSpPr>
        <p:spPr/>
        <p:txBody>
          <a:bodyPr/>
          <a:lstStyle/>
          <a:p>
            <a:r>
              <a:rPr lang="en-AU" b="1" dirty="0"/>
              <a:t>Teacher notes:</a:t>
            </a: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Show this slide to students. Ask students to think-pair-share to answer the given question. Facilitate class discussion for the share component.</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Read the information below to introduce students to the idea that all cells have the same basic structure.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All cells, despite their diversity in size, shape, and function, share the same basic structural components that reflect their common origin and fundamental roles in sustaining life. For example:</a:t>
            </a:r>
          </a:p>
          <a:p>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All cells are surrounded by a cell membrane, a protective barrier that regulates the movement of substances in and out of the cell. This membrane is crucial for maintaining a stable internal environment and facilitating communication between the cell and its surroundings.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Inside all cells is a jelly-like substance called the cytoplasm, which houses the cell's internal components and provides a site for many biochemical reactions. It acts as the medium that supports the cell's functions.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Every cell contains genetic material that carries the instructions for building and maintaining life. </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Cells need energy to function. While the mechanisms differ, all cells have structures that facilitate energy production and conversion.</a:t>
            </a:r>
          </a:p>
          <a:p>
            <a:pPr marL="0" indent="0">
              <a:buFont typeface="Arial" panose="020B0604020202020204" pitchFamily="34" charset="0"/>
              <a:buNone/>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t>At their core, all cells are built upon a shared foundation of structures and processes, making them the basic unit of life. Whether in plants, animals, fungi, or bacteria, these similarities underscore how all living things are interconnected and share a common ancestor.</a:t>
            </a:r>
          </a:p>
          <a:p>
            <a:pPr marL="0" indent="0">
              <a:buFont typeface="Arial" panose="020B0604020202020204" pitchFamily="34" charset="0"/>
              <a:buNone/>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581E06-5A9D-B047-7524-5122B3BEB45A}"/>
              </a:ext>
            </a:extLst>
          </p:cNvPr>
          <p:cNvSpPr>
            <a:spLocks noGrp="1"/>
          </p:cNvSpPr>
          <p:nvPr>
            <p:ph type="sldNum" sz="quarter" idx="5"/>
          </p:nvPr>
        </p:nvSpPr>
        <p:spPr/>
        <p:txBody>
          <a:bodyPr/>
          <a:lstStyle/>
          <a:p>
            <a:fld id="{B07158C4-A119-4B78-9DE8-A50001BC31DC}" type="slidenum">
              <a:rPr lang="en-AU" smtClean="0"/>
              <a:pPr/>
              <a:t>165</a:t>
            </a:fld>
            <a:endParaRPr lang="en-AU"/>
          </a:p>
        </p:txBody>
      </p:sp>
    </p:spTree>
    <p:extLst>
      <p:ext uri="{BB962C8B-B14F-4D97-AF65-F5344CB8AC3E}">
        <p14:creationId xmlns:p14="http://schemas.microsoft.com/office/powerpoint/2010/main" val="2072389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dirty="0">
              <a:latin typeface="Arial" panose="020B0604020202020204" pitchFamily="34" charset="0"/>
              <a:cs typeface="Arial" panose="020B0604020202020204" pitchFamily="34" charset="0"/>
            </a:endParaRPr>
          </a:p>
          <a:p>
            <a:endParaRPr lang="en-AU" dirty="0"/>
          </a:p>
          <a:p>
            <a:r>
              <a:rPr lang="en-AU" dirty="0"/>
              <a:t>This slide is animated to facilitate class discussion, comparing the similarities and differences between cells in the Kingdoms of life.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166</a:t>
            </a:fld>
            <a:endParaRPr lang="en-AU"/>
          </a:p>
        </p:txBody>
      </p:sp>
    </p:spTree>
    <p:extLst>
      <p:ext uri="{BB962C8B-B14F-4D97-AF65-F5344CB8AC3E}">
        <p14:creationId xmlns:p14="http://schemas.microsoft.com/office/powerpoint/2010/main" val="19042000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r>
              <a:rPr lang="en-AU" b="0" dirty="0"/>
              <a:t>This slide contains animations.</a:t>
            </a:r>
            <a:endParaRPr lang="en-AU" dirty="0">
              <a:latin typeface="Arial" panose="020B0604020202020204" pitchFamily="34" charset="0"/>
              <a:cs typeface="Arial" panose="020B0604020202020204" pitchFamily="34" charset="0"/>
            </a:endParaRPr>
          </a:p>
          <a:p>
            <a:endParaRPr lang="en-AU" dirty="0"/>
          </a:p>
          <a:p>
            <a:r>
              <a:rPr lang="en-AU" dirty="0"/>
              <a:t>Instruct students to use the word bank provided to fill in the blanks for each of the statements by writing it in their books. Note that there is an additional word in the bank.</a:t>
            </a:r>
          </a:p>
          <a:p>
            <a:endParaRPr lang="en-AU" dirty="0"/>
          </a:p>
          <a:p>
            <a:r>
              <a:rPr lang="en-AU" dirty="0"/>
              <a:t>This slide is animated to facilitate class discussion for each of the statements. Students mark their responses during class discussion.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2107436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168</a:t>
            </a:fld>
            <a:endParaRPr lang="en-AU"/>
          </a:p>
        </p:txBody>
      </p:sp>
    </p:spTree>
    <p:extLst>
      <p:ext uri="{BB962C8B-B14F-4D97-AF65-F5344CB8AC3E}">
        <p14:creationId xmlns:p14="http://schemas.microsoft.com/office/powerpoint/2010/main" val="33834965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170</a:t>
            </a:fld>
            <a:endParaRPr lang="en-AU"/>
          </a:p>
        </p:txBody>
      </p:sp>
    </p:spTree>
    <p:extLst>
      <p:ext uri="{BB962C8B-B14F-4D97-AF65-F5344CB8AC3E}">
        <p14:creationId xmlns:p14="http://schemas.microsoft.com/office/powerpoint/2010/main" val="2014277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p>
          <a:p>
            <a:r>
              <a:rPr lang="en-AU" b="0" dirty="0"/>
              <a:t>This slide contains animations</a:t>
            </a:r>
          </a:p>
          <a:p>
            <a:endParaRPr lang="en-AU" b="0" dirty="0"/>
          </a:p>
          <a:p>
            <a:r>
              <a:rPr lang="en-AU" dirty="0"/>
              <a:t>Show this slide to students and ask them:</a:t>
            </a:r>
          </a:p>
          <a:p>
            <a:endParaRPr lang="en-AU" dirty="0"/>
          </a:p>
          <a:p>
            <a:pPr marL="285750" indent="-285750">
              <a:buFont typeface="Arial" panose="020B0604020202020204" pitchFamily="34" charset="0"/>
              <a:buChar char="•"/>
            </a:pPr>
            <a:r>
              <a:rPr lang="en-AU" dirty="0"/>
              <a:t>How do you find anything in this messy space?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Explain that the mess makes it very hard to use this space efficiently. Finding your favourite pair of jeans may be difficult when your room is disorganised and messy.</a:t>
            </a:r>
          </a:p>
          <a:p>
            <a:pPr marL="0" indent="0">
              <a:buFont typeface="Arial" panose="020B0604020202020204" pitchFamily="34" charset="0"/>
              <a:buNone/>
            </a:pPr>
            <a:endParaRPr lang="en-AU" dirty="0"/>
          </a:p>
          <a:p>
            <a:pPr marL="0" indent="0">
              <a:buFont typeface="Arial" panose="020B0604020202020204" pitchFamily="34" charset="0"/>
              <a:buNone/>
            </a:pPr>
            <a:r>
              <a:rPr lang="en-AU" b="1" i="1" dirty="0"/>
              <a:t>CLICK to bring up an image of an organised bedroom.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Discuss how the organisation makes it easier to locate things because everything has its place.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194734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endParaRPr lang="en-AU" dirty="0"/>
          </a:p>
          <a:p>
            <a:r>
              <a:rPr lang="en-AU" dirty="0"/>
              <a:t>Outline that personal preference plays a significant role in choosing storage locations for clothing in a bedroom wardrobe. When we organise our wardrobe, it makes it easier to find and access the clothes we need.</a:t>
            </a:r>
          </a:p>
          <a:p>
            <a:endParaRPr lang="en-AU" dirty="0"/>
          </a:p>
          <a:p>
            <a:r>
              <a:rPr lang="en-AU" dirty="0"/>
              <a:t>Ask students to look at the picture of the wardrobe, then the articles of clothing on the right side of the Students think and answer:</a:t>
            </a:r>
          </a:p>
          <a:p>
            <a:pPr marL="285750" indent="-285750">
              <a:buFont typeface="Arial" panose="020B0604020202020204" pitchFamily="34" charset="0"/>
              <a:buChar char="•"/>
            </a:pPr>
            <a:r>
              <a:rPr lang="en-AU" dirty="0"/>
              <a:t>Where does each item go? How do you decide?</a:t>
            </a:r>
          </a:p>
          <a:p>
            <a:pPr marL="285750" indent="-285750">
              <a:buFont typeface="Arial" panose="020B0604020202020204" pitchFamily="34" charset="0"/>
              <a:buChar char="•"/>
            </a:pPr>
            <a:r>
              <a:rPr lang="en-AU" dirty="0"/>
              <a:t>Is it important we all use the same classification/organisation system?</a:t>
            </a:r>
          </a:p>
          <a:p>
            <a:pPr marL="285750" indent="-285750">
              <a:buFont typeface="Arial" panose="020B0604020202020204" pitchFamily="34" charset="0"/>
              <a:buChar char="•"/>
            </a:pPr>
            <a:r>
              <a:rPr lang="en-AU" dirty="0"/>
              <a:t>What are the main features of an effective organisation system in your wardrobe?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980679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endParaRPr lang="en-AU" dirty="0"/>
          </a:p>
          <a:p>
            <a:endParaRPr lang="en-AU" dirty="0"/>
          </a:p>
          <a:p>
            <a:r>
              <a:rPr lang="en-AU" dirty="0"/>
              <a:t>The teacher outlines that supermarkets use a rigorous process to organise products into categories of similar use. This makes it easier to locate the product we are searching for. Similar products are also grouped together to facilitate easier comparison of brands within the same product category. Show students the image and ask them:</a:t>
            </a:r>
          </a:p>
          <a:p>
            <a:endParaRPr lang="en-AU" dirty="0"/>
          </a:p>
          <a:p>
            <a:pPr marL="285750" indent="-285750">
              <a:buFont typeface="Arial" panose="020B0604020202020204" pitchFamily="34" charset="0"/>
              <a:buChar char="•"/>
            </a:pPr>
            <a:r>
              <a:rPr lang="en-AU" dirty="0"/>
              <a:t>What do these products have in common that leads them to be placed in the same location?</a:t>
            </a:r>
          </a:p>
          <a:p>
            <a:pPr marL="285750" indent="-285750">
              <a:buFont typeface="Arial" panose="020B0604020202020204" pitchFamily="34" charset="0"/>
              <a:buChar char="•"/>
            </a:pPr>
            <a:r>
              <a:rPr lang="en-AU" dirty="0"/>
              <a:t>How does this make it easier for customers?</a:t>
            </a:r>
          </a:p>
          <a:p>
            <a:endParaRPr lang="en-AU" dirty="0"/>
          </a:p>
          <a:p>
            <a:r>
              <a:rPr lang="en-AU" dirty="0"/>
              <a:t>The image shows nuts and seeds in the shopping aisle. </a:t>
            </a:r>
          </a:p>
          <a:p>
            <a:endParaRPr lang="en-AU" dirty="0"/>
          </a:p>
          <a:p>
            <a:r>
              <a:rPr lang="en-AU" dirty="0"/>
              <a:t>Ask students, if you are seeking a specific product, how would you organise these similar products to make the customer’s experience easier?</a:t>
            </a:r>
          </a:p>
          <a:p>
            <a:r>
              <a:rPr lang="en-AU" dirty="0"/>
              <a:t>Alphabetically? Common colours? Use of the nuts and seeds?</a:t>
            </a:r>
          </a:p>
          <a:p>
            <a:r>
              <a:rPr lang="en-AU" dirty="0"/>
              <a:t>What would the benefits and limitations be for each method of organising this group of products?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87575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r>
              <a:rPr lang="en-AU" dirty="0"/>
              <a:t>This slide deck supports the delivery of the Cells and classification focus area for the Science 7–10 Syllabus. It should be used in conjunction with the Cells and classification program of learning and Teacher Resource Books 1 and 2.</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63824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endParaRPr lang="en-AU" dirty="0"/>
          </a:p>
          <a:p>
            <a:endParaRPr lang="en-AU" dirty="0"/>
          </a:p>
          <a:p>
            <a:r>
              <a:rPr lang="en-AU" dirty="0"/>
              <a:t>Show students the image and ask them:</a:t>
            </a:r>
          </a:p>
          <a:p>
            <a:endParaRPr lang="en-AU" dirty="0"/>
          </a:p>
          <a:p>
            <a:pPr marL="285750" indent="-285750">
              <a:buFont typeface="Arial" panose="020B0604020202020204" pitchFamily="34" charset="0"/>
              <a:buChar char="•"/>
            </a:pPr>
            <a:r>
              <a:rPr lang="en-AU" dirty="0"/>
              <a:t>What do these products have in common that leads them to be placed in the same location?</a:t>
            </a:r>
          </a:p>
          <a:p>
            <a:pPr marL="285750" indent="-285750">
              <a:buFont typeface="Arial" panose="020B0604020202020204" pitchFamily="34" charset="0"/>
              <a:buChar char="•"/>
            </a:pPr>
            <a:r>
              <a:rPr lang="en-AU" dirty="0"/>
              <a:t>How does this make it easier for customers?</a:t>
            </a:r>
          </a:p>
          <a:p>
            <a:endParaRPr lang="en-AU" dirty="0"/>
          </a:p>
          <a:p>
            <a:r>
              <a:rPr lang="en-AU" dirty="0"/>
              <a:t>This image shows fruits in the shopping aisle. </a:t>
            </a:r>
          </a:p>
          <a:p>
            <a:endParaRPr lang="en-AU" dirty="0"/>
          </a:p>
          <a:p>
            <a:r>
              <a:rPr lang="en-AU" dirty="0"/>
              <a:t>If you are seeking a specific product, how would you organise these similar products to make the customers experience easier?</a:t>
            </a:r>
          </a:p>
          <a:p>
            <a:r>
              <a:rPr lang="en-AU" dirty="0"/>
              <a:t>Alphabetically? Common colours? Use of the fruit?</a:t>
            </a:r>
          </a:p>
          <a:p>
            <a:r>
              <a:rPr lang="en-AU" dirty="0"/>
              <a:t>What would the benefits and limitations be for each method of organising this group of products?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274740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endParaRPr lang="en-AU" dirty="0"/>
          </a:p>
          <a:p>
            <a:r>
              <a:rPr lang="en-AU" dirty="0"/>
              <a:t>Show students this slide to compare how felines are organised as one ‘category’ and canines are organised in a different ‘category’ due to their similarities.</a:t>
            </a:r>
          </a:p>
          <a:p>
            <a:endParaRPr lang="en-AU" dirty="0"/>
          </a:p>
          <a:p>
            <a:r>
              <a:rPr lang="en-AU" dirty="0"/>
              <a:t>The slide shows some of the big cats. These animals all live in a variety of places around the world, yet share some very similar features:</a:t>
            </a:r>
          </a:p>
          <a:p>
            <a:pPr marL="285750" indent="-285750">
              <a:buFont typeface="Arial" panose="020B0604020202020204" pitchFamily="34" charset="0"/>
              <a:buChar char="•"/>
            </a:pPr>
            <a:r>
              <a:rPr lang="en-AU" dirty="0"/>
              <a:t>Top left – Cougar, found across North America and South America</a:t>
            </a:r>
          </a:p>
          <a:p>
            <a:pPr marL="285750" indent="-285750">
              <a:buFont typeface="Arial" panose="020B0604020202020204" pitchFamily="34" charset="0"/>
              <a:buChar char="•"/>
            </a:pPr>
            <a:r>
              <a:rPr lang="en-AU" dirty="0"/>
              <a:t>Top middle – Lynx, several subspecies found across North America and Europe</a:t>
            </a:r>
          </a:p>
          <a:p>
            <a:pPr marL="285750" indent="-285750">
              <a:buFont typeface="Arial" panose="020B0604020202020204" pitchFamily="34" charset="0"/>
              <a:buChar char="•"/>
            </a:pPr>
            <a:r>
              <a:rPr lang="en-AU" dirty="0"/>
              <a:t>Top right – Leopard, several subspecies found across Africa, Asia and the Middle East</a:t>
            </a:r>
          </a:p>
          <a:p>
            <a:pPr marL="285750" indent="-285750">
              <a:buFont typeface="Arial" panose="020B0604020202020204" pitchFamily="34" charset="0"/>
              <a:buChar char="•"/>
            </a:pPr>
            <a:r>
              <a:rPr lang="en-AU" dirty="0"/>
              <a:t>Middle left – Panther, (technically a black leopard/jaguar variant) found across South America, with a variety of other sightings across the world (typically as cryptozoological descriptions)</a:t>
            </a:r>
          </a:p>
          <a:p>
            <a:pPr marL="285750" indent="-285750">
              <a:buFont typeface="Arial" panose="020B0604020202020204" pitchFamily="34" charset="0"/>
              <a:buChar char="•"/>
            </a:pPr>
            <a:r>
              <a:rPr lang="en-AU" dirty="0"/>
              <a:t>Middle – Tiger, several subspecies found across Asia</a:t>
            </a:r>
          </a:p>
          <a:p>
            <a:pPr marL="285750" indent="-285750">
              <a:buFont typeface="Arial" panose="020B0604020202020204" pitchFamily="34" charset="0"/>
              <a:buChar char="•"/>
            </a:pPr>
            <a:r>
              <a:rPr lang="en-AU" dirty="0"/>
              <a:t>Middle right – Jaguar, found across Central America and South America</a:t>
            </a:r>
          </a:p>
          <a:p>
            <a:pPr marL="285750" indent="-285750">
              <a:buFont typeface="Arial" panose="020B0604020202020204" pitchFamily="34" charset="0"/>
              <a:buChar char="•"/>
            </a:pPr>
            <a:r>
              <a:rPr lang="en-AU" dirty="0"/>
              <a:t>Bottom left – Snow leopard, found in selected high-altitude locations of Asia</a:t>
            </a:r>
          </a:p>
          <a:p>
            <a:pPr marL="285750" indent="-285750">
              <a:buFont typeface="Arial" panose="020B0604020202020204" pitchFamily="34" charset="0"/>
              <a:buChar char="•"/>
            </a:pPr>
            <a:r>
              <a:rPr lang="en-AU" dirty="0"/>
              <a:t>Bottom middle – another example of a Leopard</a:t>
            </a:r>
          </a:p>
          <a:p>
            <a:pPr marL="285750" indent="-285750">
              <a:buFont typeface="Arial" panose="020B0604020202020204" pitchFamily="34" charset="0"/>
              <a:buChar char="•"/>
            </a:pPr>
            <a:r>
              <a:rPr lang="en-AU" dirty="0"/>
              <a:t>Bottom right – Cheetah (cub), found in Africa</a:t>
            </a:r>
          </a:p>
          <a:p>
            <a:endParaRPr lang="en-AU" dirty="0"/>
          </a:p>
          <a:p>
            <a:r>
              <a:rPr lang="en-AU" dirty="0"/>
              <a:t>The images on the right-hand side of the slide show some of the wild canine species. These animals all live in a variety of places around the world, yet share some very similar features:</a:t>
            </a:r>
          </a:p>
          <a:p>
            <a:r>
              <a:rPr lang="en-AU" dirty="0"/>
              <a:t>(down the left side, then down the right side)</a:t>
            </a:r>
          </a:p>
          <a:p>
            <a:pPr marL="285750" indent="-285750">
              <a:buFont typeface="Arial" panose="020B0604020202020204" pitchFamily="34" charset="0"/>
              <a:buChar char="•"/>
            </a:pPr>
            <a:r>
              <a:rPr lang="en-AU" dirty="0"/>
              <a:t>(top) Left 1 – Red fox, found across North America, Europe and Asia (also an introduced pest species in Australia)</a:t>
            </a:r>
          </a:p>
          <a:p>
            <a:pPr marL="285750" indent="-285750">
              <a:buFont typeface="Arial" panose="020B0604020202020204" pitchFamily="34" charset="0"/>
              <a:buChar char="•"/>
            </a:pPr>
            <a:r>
              <a:rPr lang="en-AU" dirty="0"/>
              <a:t>Left 2 – Coyote, found across North America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Left 3 – </a:t>
            </a:r>
            <a:r>
              <a:rPr lang="en-AU" b="0" i="0" dirty="0">
                <a:effectLst/>
                <a:highlight>
                  <a:srgbClr val="FFFFFF"/>
                </a:highlight>
                <a:latin typeface="Arial" panose="020B0604020202020204" pitchFamily="34" charset="0"/>
              </a:rPr>
              <a:t>Crab-eating fox, found in selected locations of South America</a:t>
            </a:r>
          </a:p>
          <a:p>
            <a:pPr marL="285750" indent="-285750">
              <a:buFont typeface="Arial" panose="020B0604020202020204" pitchFamily="34" charset="0"/>
              <a:buChar char="•"/>
            </a:pPr>
            <a:r>
              <a:rPr lang="en-AU" dirty="0"/>
              <a:t>Left 4 – Eurasian wolf, found across the cooler climates of Europe and Asia</a:t>
            </a:r>
          </a:p>
          <a:p>
            <a:pPr marL="285750" indent="-285750">
              <a:buFont typeface="Arial" panose="020B0604020202020204" pitchFamily="34" charset="0"/>
              <a:buChar char="•"/>
            </a:pPr>
            <a:r>
              <a:rPr lang="en-AU" dirty="0"/>
              <a:t>(bottom) Left 5 – Jackal, various subspecies found across Africa, the Middle East, western Europe and Asia</a:t>
            </a:r>
          </a:p>
          <a:p>
            <a:pPr marL="285750" indent="-285750">
              <a:buFont typeface="Arial" panose="020B0604020202020204" pitchFamily="34" charset="0"/>
              <a:buChar char="•"/>
            </a:pPr>
            <a:r>
              <a:rPr lang="en-AU" dirty="0"/>
              <a:t>(top) Right 1 – Dingo, found in Australia</a:t>
            </a:r>
          </a:p>
          <a:p>
            <a:pPr marL="285750" indent="-285750">
              <a:buFont typeface="Arial" panose="020B0604020202020204" pitchFamily="34" charset="0"/>
              <a:buChar char="•"/>
            </a:pPr>
            <a:r>
              <a:rPr lang="en-AU" dirty="0"/>
              <a:t>Right 2 – another example of a Coyote</a:t>
            </a:r>
          </a:p>
          <a:p>
            <a:pPr marL="285750" indent="-285750">
              <a:buFont typeface="Arial" panose="020B0604020202020204" pitchFamily="34" charset="0"/>
              <a:buChar char="•"/>
            </a:pPr>
            <a:r>
              <a:rPr lang="en-AU" dirty="0"/>
              <a:t>Right 3 – Arctic fox, found across the Arctic regions of Canada and Europe</a:t>
            </a:r>
          </a:p>
          <a:p>
            <a:pPr marL="285750" indent="-285750">
              <a:buFont typeface="Arial" panose="020B0604020202020204" pitchFamily="34" charset="0"/>
              <a:buChar char="•"/>
            </a:pPr>
            <a:r>
              <a:rPr lang="en-AU" dirty="0"/>
              <a:t>(bottom) Right 4 – Fennec fox, found in Africa</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654113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i="0" dirty="0">
              <a:solidFill>
                <a:srgbClr val="282829"/>
              </a:solidFill>
              <a:effectLst/>
              <a:highlight>
                <a:srgbClr val="FFFFFF"/>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dirty="0">
                <a:solidFill>
                  <a:srgbClr val="282829"/>
                </a:solidFill>
                <a:effectLst/>
                <a:highlight>
                  <a:srgbClr val="FFFFFF"/>
                </a:highlight>
                <a:latin typeface="Arial" panose="020B0604020202020204" pitchFamily="34" charset="0"/>
              </a:rPr>
              <a:t>Display this slide to discuss the similarities between felines and canines. </a:t>
            </a: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27120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FD773-BB79-1B74-B5F0-321FFC1BF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66EF5-9CC4-C5F5-F776-974A0CFB0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6A7AE-E721-0F07-9425-80F0BDBA8F9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i="0" dirty="0">
              <a:solidFill>
                <a:srgbClr val="282829"/>
              </a:solidFill>
              <a:effectLst/>
              <a:highlight>
                <a:srgbClr val="FFFFFF"/>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dirty="0">
                <a:solidFill>
                  <a:srgbClr val="282829"/>
                </a:solidFill>
                <a:effectLst/>
                <a:highlight>
                  <a:srgbClr val="FFFFFF"/>
                </a:highlight>
                <a:latin typeface="Arial" panose="020B0604020202020204" pitchFamily="34" charset="0"/>
              </a:rPr>
              <a:t>Display this slide to discuss the differences between felines and canines.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dirty="0">
              <a:solidFill>
                <a:srgbClr val="282829"/>
              </a:solidFill>
              <a:effectLst/>
              <a:highlight>
                <a:srgbClr val="FFFFFF"/>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dirty="0">
                <a:solidFill>
                  <a:srgbClr val="282829"/>
                </a:solidFill>
                <a:effectLst/>
                <a:latin typeface="Arial" panose="020B0604020202020204" pitchFamily="34" charset="0"/>
              </a:rPr>
              <a:t>Felines typically possess retractable claws, with the notable exception of the cheetah, which has non-retractable claws. They also have more flexible spines and a specialised skull structure that allows for a powerful bite. Additionally, felines tend to lead more solitary lifestyles and are generally more agile when it comes to climbing and jumping. Apart from their smaller size, pet cats owned by students exhibit many of these same characteristics. In total, forty-one species of felines share these common features, all of which are organised in a similar structure.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dirty="0">
              <a:solidFill>
                <a:srgbClr val="282829"/>
              </a:solidFill>
              <a:effectLs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dirty="0">
                <a:solidFill>
                  <a:srgbClr val="282829"/>
                </a:solidFill>
                <a:effectLst/>
                <a:highlight>
                  <a:srgbClr val="FFFFFF"/>
                </a:highlight>
                <a:latin typeface="Arial" panose="020B0604020202020204" pitchFamily="34" charset="0"/>
              </a:rPr>
              <a:t>Canines have non-retractable claws, a less flexible spine, and a different skull structure, which is suited for endurance and social behaviours. They often have longer legs and a more pronounced sense of smell. </a:t>
            </a:r>
            <a:r>
              <a:rPr lang="en-AU" dirty="0"/>
              <a:t>In many ways, students’ pet dogs also share many of these characteristics. Thirty-seven species share these common features, and all share a similar organisational structure.</a:t>
            </a:r>
          </a:p>
          <a:p>
            <a:pPr algn="l" rtl="0">
              <a:buFont typeface="Arial" panose="020B0604020202020204" pitchFamily="34" charset="0"/>
              <a:buNone/>
            </a:pPr>
            <a:endParaRPr lang="en-AU" b="0" i="0" dirty="0">
              <a:solidFill>
                <a:srgbClr val="282829"/>
              </a:solidFill>
              <a:effectLst/>
              <a:highlight>
                <a:srgbClr val="FFFFFF"/>
              </a:highlight>
              <a:latin typeface="Arial" panose="020B0604020202020204" pitchFamily="34" charset="0"/>
            </a:endParaRPr>
          </a:p>
          <a:p>
            <a:pPr algn="l" rtl="0">
              <a:buFont typeface="Arial" panose="020B0604020202020204" pitchFamily="34" charset="0"/>
              <a:buNone/>
            </a:pPr>
            <a:r>
              <a:rPr lang="en-AU" b="0" i="0" dirty="0">
                <a:solidFill>
                  <a:srgbClr val="282829"/>
                </a:solidFill>
                <a:effectLst/>
                <a:highlight>
                  <a:srgbClr val="FFFFFF"/>
                </a:highlight>
                <a:latin typeface="Arial" panose="020B0604020202020204" pitchFamily="34" charset="0"/>
              </a:rPr>
              <a:t>Similarities between felines and canines – both are carnivorous animals that primarily feed on other living things, are covered in fur and give birth to live young.</a:t>
            </a:r>
          </a:p>
          <a:p>
            <a:pPr algn="l" rtl="0">
              <a:buFont typeface="Arial" panose="020B0604020202020204" pitchFamily="34" charset="0"/>
              <a:buNone/>
            </a:pPr>
            <a:r>
              <a:rPr lang="en-AU" b="0" i="0" dirty="0">
                <a:solidFill>
                  <a:srgbClr val="282829"/>
                </a:solidFill>
                <a:effectLst/>
                <a:highlight>
                  <a:srgbClr val="FFFFFF"/>
                </a:highlight>
                <a:latin typeface="Arial" panose="020B0604020202020204" pitchFamily="34" charset="0"/>
              </a:rPr>
              <a:t>Key differences of canines to felines – canines have non-retractable claws (except for the cheetah, which is similar in this way), and canines have an elongated snout compared to felines.</a:t>
            </a: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C94699A3-0B94-9811-589C-68CB3AB01BB4}"/>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621868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155B-2A56-28D3-6B52-65D63C13A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959C1-50A5-5153-6506-DE9F14D7D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E6FC6-E679-7E54-7A69-F63F01C5E7B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2328CB9F-73DB-0321-E6EB-68625B0BB1EC}"/>
              </a:ext>
            </a:extLst>
          </p:cNvPr>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3923296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46A35-01D3-0780-521A-E2788AAFF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041DE-5FEA-B6CD-9EFD-40C547270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67213-74B8-71AC-1661-D5D13C836D7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This slide contains animations.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hierarchy of taxa within the Linnean system of classification has 7 levels. </a:t>
            </a:r>
          </a:p>
          <a:p>
            <a:r>
              <a:rPr lang="en-AU" dirty="0">
                <a:latin typeface="Arial" panose="020B0604020202020204" pitchFamily="34" charset="0"/>
                <a:cs typeface="Arial" panose="020B0604020202020204" pitchFamily="34" charset="0"/>
              </a:rPr>
              <a:t>Kingdoms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All living things fit into one of the 6 Kingdoms – animalia, plantae, fungi, </a:t>
            </a:r>
            <a:r>
              <a:rPr lang="en-AU" dirty="0" err="1">
                <a:latin typeface="Arial" panose="020B0604020202020204" pitchFamily="34" charset="0"/>
                <a:cs typeface="Arial" panose="020B0604020202020204" pitchFamily="34" charset="0"/>
              </a:rPr>
              <a:t>protista</a:t>
            </a:r>
            <a:r>
              <a:rPr lang="en-AU" dirty="0">
                <a:latin typeface="Arial" panose="020B0604020202020204" pitchFamily="34" charset="0"/>
                <a:cs typeface="Arial" panose="020B0604020202020204" pitchFamily="34" charset="0"/>
              </a:rPr>
              <a:t>, archaea, and bacteria</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Phyla</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Each kingdom can be broken into phyla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The animal kingdom, for example, can be broken into many phyla such as: </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Chordates (animals that have a spinal cord)</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Arthropods (invertebrate animals that have an exoskeleton)</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Class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Each Phylum can be broken down into Classes. </a:t>
            </a:r>
          </a:p>
          <a:p>
            <a:pPr marL="0" indent="0">
              <a:buFont typeface="Arial" panose="020B0604020202020204" pitchFamily="34" charset="0"/>
              <a:buNone/>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Order</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Each class can be broken into smaller groups called Orders.</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Family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Each order can be broken down further into groups called Families.</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Genus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Each family can be broken down into groups called Genera (singular: Genus).</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Species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The genus level can be broken down into species, but there is only one organism in each group at the species level. </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Organisms receive their scientific names from the genus and species groups to which they belong. The first part of the name is the genus, for example, Canis for a domestic dog, and then familiaris is the species name. Other types of dogs belong to the Canis genus, but they will have a different scientific species name. </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For example, within the kingdom Animalia, there exist all animals, irrespective of how they are classified in the subsequent taxa below it. A single species, representing one specific type of living thing, will sit within its own genus, family, order, class, phylum and kingdom. As we move up from species to kingdom, each taxon includes a greater number and variety of living things.</a:t>
            </a:r>
          </a:p>
        </p:txBody>
      </p:sp>
      <p:sp>
        <p:nvSpPr>
          <p:cNvPr id="4" name="Slide Number Placeholder 3">
            <a:extLst>
              <a:ext uri="{FF2B5EF4-FFF2-40B4-BE49-F238E27FC236}">
                <a16:creationId xmlns:a16="http://schemas.microsoft.com/office/drawing/2014/main" id="{02F82F9A-B42E-9432-2117-7A23F472C2CD}"/>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771842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CDA2-24C6-5552-A3FA-16F531458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C00FD-E040-52A6-70D1-78772624B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74D36-2C39-E14D-9655-92A631E37CE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Animals are organised within the ‘Animalia’ biological kingdom, including the Dingo pictured on this slide. Animals obtain energy from other organisms, rather than producing their own food like plants do.</a:t>
            </a:r>
          </a:p>
          <a:p>
            <a:pPr algn="l"/>
            <a:endParaRPr lang="en-AU" sz="1600" dirty="0"/>
          </a:p>
          <a:p>
            <a:pPr algn="l"/>
            <a:r>
              <a:rPr lang="en-AU" sz="1600" dirty="0"/>
              <a:t>Plants are not animals and are organised within their own biological kingdom ‘Plantae’.</a:t>
            </a:r>
          </a:p>
          <a:p>
            <a:pPr algn="l"/>
            <a:endParaRPr lang="en-AU" sz="1600" dirty="0"/>
          </a:p>
          <a:p>
            <a:pPr algn="l"/>
            <a:r>
              <a:rPr lang="en-AU" sz="1600" dirty="0"/>
              <a:t>There are also three other kingdoms, which we won’t focus on for now. </a:t>
            </a:r>
          </a:p>
        </p:txBody>
      </p:sp>
      <p:sp>
        <p:nvSpPr>
          <p:cNvPr id="4" name="Slide Number Placeholder 3">
            <a:extLst>
              <a:ext uri="{FF2B5EF4-FFF2-40B4-BE49-F238E27FC236}">
                <a16:creationId xmlns:a16="http://schemas.microsoft.com/office/drawing/2014/main" id="{C4BD6A1C-BCAE-87C5-C724-80000ACD04CB}"/>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528227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FDFC-E7EC-E7E8-20B7-805659EB6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2893E-D2BC-4B53-F34B-85BADE59E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CA1D0-6380-151B-9368-FE57E56CAF4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The animalia kingdom is broken into many phyla. </a:t>
            </a:r>
          </a:p>
          <a:p>
            <a:pPr algn="l"/>
            <a:endParaRPr lang="en-AU" sz="1600" dirty="0"/>
          </a:p>
          <a:p>
            <a:pPr algn="l"/>
            <a:r>
              <a:rPr lang="en-AU" sz="1600" dirty="0"/>
              <a:t>The Dingo is from the phylum Chordata. All organisms in the Chordata phylum have a backbone and a spinal cord. </a:t>
            </a:r>
          </a:p>
          <a:p>
            <a:pPr algn="l"/>
            <a:endParaRPr lang="en-AU" sz="1600" dirty="0"/>
          </a:p>
          <a:p>
            <a:pPr algn="l"/>
            <a:r>
              <a:rPr lang="en-AU" sz="1600" dirty="0"/>
              <a:t>We call organisms with a spinal cord and spine vertebrates; any organism without a spinal cord and spine is an invertebrate.</a:t>
            </a:r>
          </a:p>
          <a:p>
            <a:pPr algn="l"/>
            <a:endParaRPr lang="en-AU" sz="1600" dirty="0"/>
          </a:p>
          <a:p>
            <a:pPr algn="l"/>
            <a:r>
              <a:rPr lang="en-AU" sz="1600" dirty="0"/>
              <a:t>Spiders are not chordates and are organised within their own phylum ‘Arthropoda’ (‘</a:t>
            </a:r>
            <a:r>
              <a:rPr lang="en-AU" sz="1600" dirty="0" err="1"/>
              <a:t>arthro</a:t>
            </a:r>
            <a:r>
              <a:rPr lang="en-AU" sz="1600" dirty="0"/>
              <a:t>’ for jointed, ‘-</a:t>
            </a:r>
            <a:r>
              <a:rPr lang="en-AU" sz="1600" dirty="0" err="1"/>
              <a:t>poda</a:t>
            </a:r>
            <a:r>
              <a:rPr lang="en-AU" sz="1600" dirty="0"/>
              <a:t>’ for leg/foot). Arthropods have segmented bodies, an exoskeleton and jointed limbs.</a:t>
            </a:r>
            <a:endParaRPr lang="en-AU" sz="1600" strike="sngStrike" dirty="0"/>
          </a:p>
          <a:p>
            <a:pPr algn="l"/>
            <a:endParaRPr lang="en-AU" sz="1600" dirty="0"/>
          </a:p>
        </p:txBody>
      </p:sp>
      <p:sp>
        <p:nvSpPr>
          <p:cNvPr id="4" name="Slide Number Placeholder 3">
            <a:extLst>
              <a:ext uri="{FF2B5EF4-FFF2-40B4-BE49-F238E27FC236}">
                <a16:creationId xmlns:a16="http://schemas.microsoft.com/office/drawing/2014/main" id="{2555046F-C0AA-BAE5-6F81-B532ED5D4E87}"/>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735648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39355-F26E-8EFB-D8D3-0B4BA400A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B4DA7-C622-55BC-0AD4-76E67E8D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11389-CB85-F7FB-7FA9-192EAEE8459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Chordates are organised into several classes, some of which are outlined here.</a:t>
            </a:r>
          </a:p>
          <a:p>
            <a:pPr algn="l"/>
            <a:r>
              <a:rPr lang="en-AU" sz="1600" dirty="0"/>
              <a:t>The Dingo is a mammal in the class Mammalia. All mammals have hair or fur, give birth to live young, produce milk for their young, and are warm-blooded. The dingo has fur on its body and has all the other characteristics of a mammal.</a:t>
            </a:r>
          </a:p>
          <a:p>
            <a:pPr algn="l"/>
            <a:endParaRPr lang="en-AU" sz="1600" dirty="0"/>
          </a:p>
          <a:p>
            <a:pPr algn="l"/>
            <a:r>
              <a:rPr lang="en-AU" sz="1600" dirty="0"/>
              <a:t>Tuna are not mammals and are organised within the class ‘Osteichthyes’ (‘Osteo-’ for bony and ‘–</a:t>
            </a:r>
            <a:r>
              <a:rPr lang="en-AU" sz="1600" dirty="0" err="1"/>
              <a:t>ichthyes</a:t>
            </a:r>
            <a:r>
              <a:rPr lang="en-AU" sz="1600" dirty="0"/>
              <a:t>’ for fish), which organises the species commonly referred to as fish. </a:t>
            </a:r>
          </a:p>
          <a:p>
            <a:pPr algn="l"/>
            <a:r>
              <a:rPr lang="en-AU" sz="1600" dirty="0"/>
              <a:t>Organisms in this class have bony skeletons, a swim bladder, which is an internal gas-filled organ that helps them control their buoyancy in the water, scales, and a bony plate that protects their gills.</a:t>
            </a:r>
          </a:p>
          <a:p>
            <a:pPr algn="l"/>
            <a:endParaRPr lang="en-AU" sz="1600" dirty="0"/>
          </a:p>
          <a:p>
            <a:pPr algn="l"/>
            <a:r>
              <a:rPr lang="en-AU" sz="1600" dirty="0"/>
              <a:t>Other classes within the phylum Chordata include Amphibia, which consists of the amphibians.</a:t>
            </a:r>
          </a:p>
        </p:txBody>
      </p:sp>
      <p:sp>
        <p:nvSpPr>
          <p:cNvPr id="4" name="Slide Number Placeholder 3">
            <a:extLst>
              <a:ext uri="{FF2B5EF4-FFF2-40B4-BE49-F238E27FC236}">
                <a16:creationId xmlns:a16="http://schemas.microsoft.com/office/drawing/2014/main" id="{842E1ADA-5579-E886-979A-3D7C6D4A49C9}"/>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869973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2675C-691C-119B-B1B6-99B72FDB6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F59A1-F4E6-29C7-F461-649A1F6BD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60B6A-930D-84AF-0F79-6EBD0E5DBDF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Mammals are organised into several orders; the Dingo is in the order Carnivora. Carnivora are generally adapted for eating other animals, though there are some exceptions to this rule. Carnivora have well-developed, sharp canine teeth for hunting and tearing meat, and they typically have strong, sharp claws. </a:t>
            </a:r>
          </a:p>
          <a:p>
            <a:pPr algn="l"/>
            <a:endParaRPr lang="en-AU" sz="1600" dirty="0"/>
          </a:p>
          <a:p>
            <a:pPr algn="l"/>
            <a:endParaRPr lang="en-AU" sz="1600" dirty="0"/>
          </a:p>
          <a:p>
            <a:pPr algn="l"/>
            <a:r>
              <a:rPr lang="en-AU" sz="1600" dirty="0"/>
              <a:t>Orangutans are organised within the order Primates. Primates are a distinct order of mammals characterised by features such as opposable thumbs, which enable them to grasp objects like branches. They have nails instead of claws, forward-facing eyes, and large brains relative to their body size. </a:t>
            </a:r>
          </a:p>
          <a:p>
            <a:pPr algn="l"/>
            <a:endParaRPr lang="en-AU" sz="1600" dirty="0"/>
          </a:p>
          <a:p>
            <a:pPr algn="l"/>
            <a:r>
              <a:rPr lang="en-AU" sz="1600" dirty="0"/>
              <a:t>Other orders within the class Mammalia include Rodentia, which comprises rodents (many species of rats, mice, and others).</a:t>
            </a:r>
          </a:p>
          <a:p>
            <a:pPr algn="l"/>
            <a:endParaRPr lang="en-AU" sz="1600" dirty="0"/>
          </a:p>
        </p:txBody>
      </p:sp>
      <p:sp>
        <p:nvSpPr>
          <p:cNvPr id="4" name="Slide Number Placeholder 3">
            <a:extLst>
              <a:ext uri="{FF2B5EF4-FFF2-40B4-BE49-F238E27FC236}">
                <a16:creationId xmlns:a16="http://schemas.microsoft.com/office/drawing/2014/main" id="{452D49E2-8D90-DD6E-2658-7911BC882D5A}"/>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78337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776EB-D2BF-1C95-624C-1F045E446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0FDA1-603D-DC7D-03EE-6EEFF4D05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230FB-45BA-DE37-F570-B797AFE01A4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Carnivora are organised into several families. </a:t>
            </a:r>
          </a:p>
          <a:p>
            <a:pPr algn="l"/>
            <a:endParaRPr lang="en-AU" sz="1600" dirty="0"/>
          </a:p>
          <a:p>
            <a:pPr algn="l"/>
            <a:r>
              <a:rPr lang="en-AU" sz="1600" dirty="0"/>
              <a:t>The Dingo is a canine in the order Canidae. It includes wolves, foxes, jackals, coyotes, and other similar mammals. Members in this order </a:t>
            </a:r>
            <a:r>
              <a:rPr lang="en-AU" dirty="0"/>
              <a:t>typically have long snouts, sharp teeth, strong legs for running, and are adept at both smelling and hearing.</a:t>
            </a:r>
            <a:endParaRPr lang="en-AU" sz="1600" dirty="0"/>
          </a:p>
          <a:p>
            <a:pPr algn="l"/>
            <a:endParaRPr lang="en-AU" sz="1600" dirty="0"/>
          </a:p>
          <a:p>
            <a:pPr algn="l"/>
            <a:r>
              <a:rPr lang="en-AU" sz="1600" dirty="0"/>
              <a:t>Bengal tigers are not canines and are organised within the family Felidae, which organises the species commonly referred to as ‘cats’, including all domestic cat breeds. Organisms in the Felidae order have retractable claws, large canine teeth for killing prey, and excellent vision and smell to aid them in solitary hunting (except for lions, which hunt in prides).</a:t>
            </a:r>
          </a:p>
          <a:p>
            <a:pPr algn="l"/>
            <a:endParaRPr lang="en-AU" sz="1600" dirty="0"/>
          </a:p>
          <a:p>
            <a:pPr algn="l"/>
            <a:r>
              <a:rPr lang="en-AU" sz="1600" dirty="0"/>
              <a:t>Other families within the order Carnivora include Ursidae, which consists of the bears.</a:t>
            </a:r>
          </a:p>
          <a:p>
            <a:pPr algn="l"/>
            <a:endParaRPr lang="en-AU" sz="1600" dirty="0"/>
          </a:p>
          <a:p>
            <a:pPr algn="l"/>
            <a:r>
              <a:rPr lang="en-AU" sz="1600" dirty="0"/>
              <a:t>We are seeing many more similarities between the Dingo and Tiger; both have a very similar body structure and move similarly. The key differences here are behavioural, where Tigers are typically solitary animals, and the Dingo is a pack animal like other canines. The tiger has retractable claws whereas the Dingo has permanently extended claws.</a:t>
            </a:r>
          </a:p>
          <a:p>
            <a:pPr algn="l"/>
            <a:endParaRPr lang="en-AU" sz="1600" dirty="0"/>
          </a:p>
        </p:txBody>
      </p:sp>
      <p:sp>
        <p:nvSpPr>
          <p:cNvPr id="4" name="Slide Number Placeholder 3">
            <a:extLst>
              <a:ext uri="{FF2B5EF4-FFF2-40B4-BE49-F238E27FC236}">
                <a16:creationId xmlns:a16="http://schemas.microsoft.com/office/drawing/2014/main" id="{3E153490-50E1-9C8F-838F-0EE2AA826336}"/>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945091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ED59-23D5-5CFD-5ADF-F27E97D08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12E99-282A-DF6F-65E2-1AF21F089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E4268-887D-6DC4-9898-F029209B9DD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Canines are organised into several genera.</a:t>
            </a:r>
          </a:p>
          <a:p>
            <a:pPr algn="l"/>
            <a:endParaRPr lang="en-AU" sz="1600" dirty="0"/>
          </a:p>
          <a:p>
            <a:pPr algn="l"/>
            <a:r>
              <a:rPr lang="en-AU" sz="1600" dirty="0"/>
              <a:t>The Dingo is in the genus Canis. Organisms in the Canis genus are medium to large-sized mammals with robust bodies and long legs, built for endurance running. They have strong jaws for capturing and consuming prey. Canid organisms (like the dingo) are social animals that hunt in packs and mark their territories.</a:t>
            </a:r>
          </a:p>
          <a:p>
            <a:pPr algn="l"/>
            <a:endParaRPr lang="en-AU" sz="1600" dirty="0"/>
          </a:p>
          <a:p>
            <a:pPr algn="l"/>
            <a:endParaRPr lang="en-AU" sz="1600" dirty="0"/>
          </a:p>
          <a:p>
            <a:pPr algn="l"/>
            <a:r>
              <a:rPr lang="en-AU" sz="1600" dirty="0"/>
              <a:t>The Red fox is organised within the genus Vulpes, which includes several species commonly referred to as a ‘fox’. Vulpes are small to medium-sized and are known for their pointed features (long nose) and bushy tails. They are primarily solitary hunters.</a:t>
            </a:r>
          </a:p>
          <a:p>
            <a:pPr algn="l"/>
            <a:endParaRPr lang="en-AU" sz="1600" dirty="0"/>
          </a:p>
          <a:p>
            <a:pPr algn="l"/>
            <a:endParaRPr lang="en-AU" sz="1600" dirty="0"/>
          </a:p>
          <a:p>
            <a:pPr algn="l"/>
            <a:r>
              <a:rPr lang="en-AU" sz="1600" dirty="0"/>
              <a:t>We are seeing many more similarities between the Dingo and Red fox; both have a very similar body structure and move similarly. There are very few differences between these genera, as they are closely related and share a common ancestor in their family trees.</a:t>
            </a:r>
          </a:p>
        </p:txBody>
      </p:sp>
      <p:sp>
        <p:nvSpPr>
          <p:cNvPr id="4" name="Slide Number Placeholder 3">
            <a:extLst>
              <a:ext uri="{FF2B5EF4-FFF2-40B4-BE49-F238E27FC236}">
                <a16:creationId xmlns:a16="http://schemas.microsoft.com/office/drawing/2014/main" id="{6F295D91-04B0-486A-E967-DD4DE2C5DDA5}"/>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041054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E7938-2815-0F37-64F3-1DF14CA53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C5B86-2CFB-C3B2-AC7C-9B0F48E6B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5F6DE-AB07-4B6C-1643-D269D5D6EE6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pPr algn="l"/>
            <a:endParaRPr lang="en-AU" sz="1600" dirty="0"/>
          </a:p>
          <a:p>
            <a:pPr algn="l"/>
            <a:r>
              <a:rPr lang="en-AU" sz="1600" dirty="0"/>
              <a:t>Canis are organised into a few species; the Dingo is one example within this genus, grouped as a subspecies of the Grey Wolf. The domestic dog breeds are organised within their own species, Familiaris. All breeds of domestic dogs are the same species.</a:t>
            </a:r>
          </a:p>
          <a:p>
            <a:pPr algn="l"/>
            <a:endParaRPr lang="en-AU" sz="1600" dirty="0"/>
          </a:p>
          <a:p>
            <a:pPr algn="l"/>
            <a:r>
              <a:rPr lang="en-AU" sz="1600" dirty="0"/>
              <a:t>We now see many similar features between the Dingo and domestic dog that it is difficult to tell them apart; this is one of the many complications of taxonomy, where we are seeking a scientific model that is fine-tuned enough to isolate every type of living thing on Earth. </a:t>
            </a:r>
            <a:br>
              <a:rPr lang="en-AU" sz="1600" dirty="0"/>
            </a:br>
            <a:endParaRPr lang="en-AU" sz="1600" dirty="0"/>
          </a:p>
        </p:txBody>
      </p:sp>
      <p:sp>
        <p:nvSpPr>
          <p:cNvPr id="4" name="Slide Number Placeholder 3">
            <a:extLst>
              <a:ext uri="{FF2B5EF4-FFF2-40B4-BE49-F238E27FC236}">
                <a16:creationId xmlns:a16="http://schemas.microsoft.com/office/drawing/2014/main" id="{578A789E-E5A0-07C2-2E84-882DCE52D00E}"/>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716024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EDAB4-D934-DE54-C023-62136B055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9B442-2127-4AC1-0DC6-B008D6556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C0B44-4202-F59F-6E10-00D2CE6DC6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 </a:t>
            </a:r>
            <a:endParaRPr lang="en-AU" sz="18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Use this set of slides to teach students about mnemonics as a memory technique.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My Very Easy Method Just Speeds Up Naming Planets – this mnemonic allows us to recall the order of the planets in our solar system (Mercury, Venus, Earth, Mars, Jupiter, Saturn, Uranus, Neptune).</a:t>
            </a: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We no longer include Pluto in these diagrams or mnemonics as it was demoted from being a planet in 2006 after the definition of a planet was updated.</a:t>
            </a:r>
            <a:endParaRPr lang="en-AU" sz="18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D2C589B-AA75-A3C1-B938-A2328FE47B77}"/>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252614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4DBCC-0315-7960-8631-F9AE4C69B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54B66-BE15-A51D-94EB-C893987BD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A1538-DC97-22FD-DECF-B33D6150D25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 </a:t>
            </a:r>
            <a:endParaRPr lang="en-AU" sz="18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The knuckles of each hand can be used as a physical mnemonic to remember the number of days in each month of the year, with the knuckle representing 31-day months and the gap between knuckles representing the 30-day months (notable exception of February which has 28 or 29 days depending on if it is a leap year).</a:t>
            </a:r>
          </a:p>
        </p:txBody>
      </p:sp>
      <p:sp>
        <p:nvSpPr>
          <p:cNvPr id="4" name="Slide Number Placeholder 3">
            <a:extLst>
              <a:ext uri="{FF2B5EF4-FFF2-40B4-BE49-F238E27FC236}">
                <a16:creationId xmlns:a16="http://schemas.microsoft.com/office/drawing/2014/main" id="{EC0C519C-5391-0CBE-AFCB-6E1F1A7BC23F}"/>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630307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756C-3BC2-50BC-786B-862D22571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CB3F0-BB1E-1196-2564-82CDF393B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5D38D-71E9-AFC5-5F3A-62AEE49555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sz="1600" dirty="0"/>
          </a:p>
          <a:p>
            <a:pPr algn="l"/>
            <a:endParaRPr lang="en-AU" sz="1600" dirty="0"/>
          </a:p>
          <a:p>
            <a:pPr algn="l"/>
            <a:r>
              <a:rPr lang="en-AU" sz="1600" dirty="0"/>
              <a:t>This simple example mnemonic for the Linnean Classification system utilises a straightforward sentence (mnemonic) to remember the first letters and the correct sequence for each taxon. Many more can be created, and you may find that an example you produce or one produced by a peer is easier to memorise.</a:t>
            </a:r>
          </a:p>
          <a:p>
            <a:pPr algn="l"/>
            <a:endParaRPr lang="en-AU" sz="1600" dirty="0"/>
          </a:p>
          <a:p>
            <a:pPr algn="l"/>
            <a:r>
              <a:rPr lang="en-AU" sz="1600" dirty="0"/>
              <a:t>Students could have a go at creating their own to remember the taxonomic levels in order. </a:t>
            </a:r>
          </a:p>
        </p:txBody>
      </p:sp>
      <p:sp>
        <p:nvSpPr>
          <p:cNvPr id="4" name="Slide Number Placeholder 3">
            <a:extLst>
              <a:ext uri="{FF2B5EF4-FFF2-40B4-BE49-F238E27FC236}">
                <a16:creationId xmlns:a16="http://schemas.microsoft.com/office/drawing/2014/main" id="{ED36C221-8288-021F-ED54-86A2D6089EF8}"/>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265280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sz="1800" dirty="0">
                <a:effectLst/>
                <a:latin typeface="Arial" panose="020B0604020202020204" pitchFamily="34" charset="0"/>
                <a:ea typeface="Calibri" panose="020F0502020204030204" pitchFamily="34" charset="0"/>
              </a:rPr>
              <a:t>Binomial names are scientific terms and have a defined structure. Encourage students to use proper capitalisation for the genus and lowercase for the species name, with the whole binomial name in italics – </a:t>
            </a:r>
            <a:r>
              <a:rPr lang="en-AU" sz="1800" i="1" dirty="0">
                <a:effectLst/>
                <a:latin typeface="Arial" panose="020B0604020202020204" pitchFamily="34" charset="0"/>
                <a:ea typeface="Calibri" panose="020F0502020204030204" pitchFamily="34" charset="0"/>
              </a:rPr>
              <a:t>Genus species</a:t>
            </a:r>
            <a:r>
              <a:rPr lang="en-AU" sz="1800" dirty="0">
                <a:effectLst/>
                <a:latin typeface="Arial" panose="020B0604020202020204" pitchFamily="34" charset="0"/>
                <a:ea typeface="Calibri" panose="020F0502020204030204" pitchFamily="34" charset="0"/>
              </a:rPr>
              <a:t>. When a shorter form is desired, the genus can be reduced to an initial, followed by the species name – </a:t>
            </a:r>
            <a:r>
              <a:rPr lang="en-AU" sz="1800" i="1" dirty="0">
                <a:effectLst/>
                <a:latin typeface="Arial" panose="020B0604020202020204" pitchFamily="34" charset="0"/>
                <a:ea typeface="Calibri" panose="020F0502020204030204" pitchFamily="34" charset="0"/>
              </a:rPr>
              <a:t>G. species</a:t>
            </a:r>
            <a:r>
              <a:rPr lang="en-AU" sz="1800" dirty="0">
                <a:effectLst/>
                <a:latin typeface="Arial" panose="020B0604020202020204" pitchFamily="34" charset="0"/>
                <a:ea typeface="Calibri" panose="020F0502020204030204" pitchFamily="34" charset="0"/>
              </a:rPr>
              <a:t>.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809525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activity highlights the need for scientific naming conventions to be useful in communicating features about an organism. </a:t>
            </a:r>
          </a:p>
          <a:p>
            <a:pPr marL="342900" indent="-342900">
              <a:buFont typeface="+mj-lt"/>
              <a:buAutoNum type="arabicPeriod"/>
            </a:pPr>
            <a:r>
              <a:rPr lang="en-AU" dirty="0"/>
              <a:t>Ask students to draw what they think a mountain chicken looks like. </a:t>
            </a:r>
          </a:p>
          <a:p>
            <a:pPr marL="342900" indent="-342900">
              <a:buFont typeface="+mj-lt"/>
              <a:buAutoNum type="arabicPeriod"/>
            </a:pPr>
            <a:r>
              <a:rPr lang="en-AU" dirty="0"/>
              <a:t>Google image search Leptodactylus genus and show the student all the different species that fit into this genus. (It is a type of frog!).</a:t>
            </a:r>
          </a:p>
          <a:p>
            <a:pPr marL="342900" indent="-342900">
              <a:buFont typeface="+mj-lt"/>
              <a:buAutoNum type="arabicPeriod"/>
            </a:pPr>
            <a:r>
              <a:rPr lang="en-AU" dirty="0"/>
              <a:t>Ask students if their pictures have any similar features to the organisms in the genus Leptodactylus. </a:t>
            </a:r>
          </a:p>
          <a:p>
            <a:pPr marL="0" indent="0">
              <a:buFont typeface="+mj-lt"/>
              <a:buNone/>
            </a:pPr>
            <a:r>
              <a:rPr lang="en-AU" dirty="0"/>
              <a:t>There will be a specific image of this species to compare to on the coming slides.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304375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60306-0C5F-43BE-B9C1-20BFA5CE9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63993-9CB8-B2CC-9721-D7CF9C76F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1D9C3-AADF-F7B4-65AD-A2DE4D09434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 </a:t>
            </a:r>
            <a:endParaRPr lang="en-AU" sz="1800" dirty="0"/>
          </a:p>
          <a:p>
            <a:pPr algn="l"/>
            <a:endParaRPr lang="en-AU" sz="1800" dirty="0">
              <a:effectLst/>
              <a:latin typeface="Arial" panose="020B0604020202020204" pitchFamily="34" charset="0"/>
              <a:ea typeface="Calibri" panose="020F0502020204030204" pitchFamily="34" charset="0"/>
            </a:endParaRPr>
          </a:p>
          <a:p>
            <a:pPr algn="l"/>
            <a:r>
              <a:rPr lang="en-AU" sz="1800" dirty="0">
                <a:effectLst/>
                <a:latin typeface="Arial" panose="020B0604020202020204" pitchFamily="34" charset="0"/>
                <a:ea typeface="Calibri" panose="020F0502020204030204" pitchFamily="34" charset="0"/>
              </a:rPr>
              <a:t>The Bengal Tiger, </a:t>
            </a:r>
            <a:r>
              <a:rPr lang="en-AU" sz="1800" i="1" dirty="0">
                <a:effectLst/>
                <a:latin typeface="Arial" panose="020B0604020202020204" pitchFamily="34" charset="0"/>
                <a:ea typeface="Calibri" panose="020F0502020204030204" pitchFamily="34" charset="0"/>
              </a:rPr>
              <a:t>Panthera Tigris</a:t>
            </a:r>
            <a:r>
              <a:rPr lang="en-AU" sz="1800" i="0" dirty="0">
                <a:effectLst/>
                <a:latin typeface="Arial" panose="020B0604020202020204" pitchFamily="34" charset="0"/>
                <a:ea typeface="Calibri" panose="020F0502020204030204" pitchFamily="34" charset="0"/>
              </a:rPr>
              <a:t>. This binomial name is derived from the genus Panthera, which they share with other ‘big cats’ and the species Tigris.</a:t>
            </a:r>
          </a:p>
          <a:p>
            <a:pPr algn="l"/>
            <a:endParaRPr lang="en-AU" sz="1800" i="0" dirty="0">
              <a:effectLst/>
              <a:latin typeface="Arial" panose="020B0604020202020204" pitchFamily="34" charset="0"/>
              <a:ea typeface="Calibri" panose="020F0502020204030204" pitchFamily="34" charset="0"/>
            </a:endParaRPr>
          </a:p>
          <a:p>
            <a:pPr algn="l"/>
            <a:r>
              <a:rPr lang="en-AU" sz="1800" i="0" dirty="0">
                <a:effectLst/>
                <a:latin typeface="Arial" panose="020B0604020202020204" pitchFamily="34" charset="0"/>
                <a:ea typeface="Calibri" panose="020F0502020204030204" pitchFamily="34" charset="0"/>
              </a:rPr>
              <a:t>This species of Tiger can be found in ‘Bengal’, which is a historical geographical term referring to a region in the eastern part of the Indian subcontinent at the apex of the Bay of Bengal.</a:t>
            </a:r>
          </a:p>
        </p:txBody>
      </p:sp>
      <p:sp>
        <p:nvSpPr>
          <p:cNvPr id="4" name="Slide Number Placeholder 3">
            <a:extLst>
              <a:ext uri="{FF2B5EF4-FFF2-40B4-BE49-F238E27FC236}">
                <a16:creationId xmlns:a16="http://schemas.microsoft.com/office/drawing/2014/main" id="{01617AF5-4E5A-9C83-8AC0-1A45C60DE1B4}"/>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668751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DA43-B8C5-F6CD-A553-9B0430296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0C420-5B07-9EBB-1DC4-83C85C2E5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DEDC5-E554-65B2-EA9D-0E1F83D053F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t>This slide contains animations.</a:t>
            </a:r>
            <a:endParaRPr lang="en-AU" sz="1800" dirty="0"/>
          </a:p>
          <a:p>
            <a:pPr algn="l"/>
            <a:endParaRPr lang="en-AU" sz="1800" i="0" dirty="0">
              <a:effectLst/>
              <a:latin typeface="Arial" panose="020B0604020202020204" pitchFamily="34" charset="0"/>
              <a:ea typeface="Calibri" panose="020F0502020204030204" pitchFamily="34" charset="0"/>
            </a:endParaRPr>
          </a:p>
          <a:p>
            <a:pPr algn="l"/>
            <a:r>
              <a:rPr lang="en-AU" sz="1800" i="0" dirty="0">
                <a:effectLst/>
                <a:latin typeface="Arial" panose="020B0604020202020204" pitchFamily="34" charset="0"/>
                <a:ea typeface="Calibri" panose="020F0502020204030204" pitchFamily="34" charset="0"/>
              </a:rPr>
              <a:t>What image comes to mind when you think about the animal being described as a Brown Bear?</a:t>
            </a:r>
            <a:br>
              <a:rPr lang="en-AU" sz="1800" i="0" dirty="0">
                <a:effectLst/>
                <a:latin typeface="Arial" panose="020B0604020202020204" pitchFamily="34" charset="0"/>
                <a:ea typeface="Calibri" panose="020F0502020204030204" pitchFamily="34" charset="0"/>
              </a:rPr>
            </a:br>
            <a:r>
              <a:rPr lang="en-AU" sz="1800" b="1" i="0" dirty="0">
                <a:effectLst/>
                <a:latin typeface="Arial" panose="020B0604020202020204" pitchFamily="34" charset="0"/>
                <a:ea typeface="Calibri" panose="020F0502020204030204" pitchFamily="34" charset="0"/>
              </a:rPr>
              <a:t>CLICK</a:t>
            </a:r>
          </a:p>
          <a:p>
            <a:pPr algn="l"/>
            <a:r>
              <a:rPr lang="en-AU" sz="1800" b="0" i="0" dirty="0">
                <a:effectLst/>
                <a:latin typeface="Arial" panose="020B0604020202020204" pitchFamily="34" charset="0"/>
                <a:ea typeface="Calibri" panose="020F0502020204030204" pitchFamily="34" charset="0"/>
              </a:rPr>
              <a:t>What about a black bear?</a:t>
            </a:r>
          </a:p>
          <a:p>
            <a:pPr algn="l"/>
            <a:r>
              <a:rPr lang="en-AU" sz="1800" b="1" i="0" dirty="0">
                <a:effectLst/>
                <a:latin typeface="Arial" panose="020B0604020202020204" pitchFamily="34" charset="0"/>
                <a:ea typeface="Calibri" panose="020F0502020204030204" pitchFamily="34" charset="0"/>
              </a:rPr>
              <a:t>CLICK</a:t>
            </a:r>
          </a:p>
          <a:p>
            <a:pPr algn="l"/>
            <a:r>
              <a:rPr lang="en-AU" sz="1800" b="0" i="0" dirty="0">
                <a:effectLst/>
                <a:latin typeface="Arial" panose="020B0604020202020204" pitchFamily="34" charset="0"/>
                <a:ea typeface="Calibri" panose="020F0502020204030204" pitchFamily="34" charset="0"/>
              </a:rPr>
              <a:t>These common names are reasonable shortcuts for their respective binomial names, as both species belong to the genus Ursus, which they share with all bears (note that a Panda is not actually a bear). </a:t>
            </a:r>
          </a:p>
        </p:txBody>
      </p:sp>
      <p:sp>
        <p:nvSpPr>
          <p:cNvPr id="4" name="Slide Number Placeholder 3">
            <a:extLst>
              <a:ext uri="{FF2B5EF4-FFF2-40B4-BE49-F238E27FC236}">
                <a16:creationId xmlns:a16="http://schemas.microsoft.com/office/drawing/2014/main" id="{29ACE89B-E530-0ABA-B9D7-D6A691BC0E90}"/>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78178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17754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765F3-1730-D994-834F-D84FD33CA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14949-CDB0-F688-4C9C-1BA5FD3DE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0D2AB-0D18-559C-8314-BC0E6ECC2BA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t>This slide contains animations.</a:t>
            </a:r>
            <a:endParaRPr lang="en-AU" sz="1800" dirty="0"/>
          </a:p>
          <a:p>
            <a:pPr algn="l"/>
            <a:r>
              <a:rPr lang="en-AU" sz="1800" b="0" i="0" dirty="0">
                <a:solidFill>
                  <a:srgbClr val="202122"/>
                </a:solidFill>
                <a:effectLst/>
                <a:latin typeface="Arial" panose="020B0604020202020204" pitchFamily="34" charset="0"/>
              </a:rPr>
              <a:t>This slide highlights some common names that can be confusing for organisms.</a:t>
            </a:r>
          </a:p>
          <a:p>
            <a:pPr algn="l"/>
            <a:endParaRPr lang="en-AU" sz="1800" b="0" i="0" dirty="0">
              <a:effectLst/>
              <a:latin typeface="Arial" panose="020B0604020202020204" pitchFamily="34" charset="0"/>
              <a:ea typeface="Calibri" panose="020F0502020204030204" pitchFamily="34" charset="0"/>
            </a:endParaRPr>
          </a:p>
          <a:p>
            <a:pPr marL="0" indent="0" algn="l">
              <a:buNone/>
            </a:pPr>
            <a:r>
              <a:rPr lang="en-AU" sz="1800" b="0" i="0" dirty="0">
                <a:effectLst/>
                <a:latin typeface="Arial" panose="020B0604020202020204" pitchFamily="34" charset="0"/>
                <a:ea typeface="Calibri" panose="020F0502020204030204" pitchFamily="34" charset="0"/>
              </a:rPr>
              <a:t>The Bearcat is also known as the B</a:t>
            </a:r>
            <a:r>
              <a:rPr lang="en-AU" sz="2000" b="0" i="0" dirty="0">
                <a:solidFill>
                  <a:srgbClr val="202122"/>
                </a:solidFill>
                <a:effectLst/>
                <a:latin typeface="Arial" panose="020B0604020202020204" pitchFamily="34" charset="0"/>
              </a:rPr>
              <a:t>inturong. </a:t>
            </a:r>
          </a:p>
          <a:p>
            <a:pPr marL="0" indent="0" algn="l">
              <a:buNone/>
            </a:pPr>
            <a:r>
              <a:rPr lang="en-AU" sz="2000" b="1" i="0" dirty="0">
                <a:solidFill>
                  <a:srgbClr val="202122"/>
                </a:solidFill>
                <a:effectLst/>
                <a:latin typeface="Arial" panose="020B0604020202020204" pitchFamily="34" charset="0"/>
                <a:ea typeface="Calibri" panose="020F0502020204030204" pitchFamily="34" charset="0"/>
              </a:rPr>
              <a:t>CLICK</a:t>
            </a:r>
          </a:p>
          <a:p>
            <a:pPr marL="0" indent="0" algn="l">
              <a:buNone/>
            </a:pPr>
            <a:r>
              <a:rPr lang="en-AU" sz="2000" b="0" i="0" dirty="0">
                <a:solidFill>
                  <a:srgbClr val="202122"/>
                </a:solidFill>
                <a:effectLst/>
                <a:latin typeface="Arial" panose="020B0604020202020204" pitchFamily="34" charset="0"/>
                <a:ea typeface="Calibri" panose="020F0502020204030204" pitchFamily="34" charset="0"/>
              </a:rPr>
              <a:t>In this instance, it does somewhat resemble a </a:t>
            </a:r>
            <a:r>
              <a:rPr lang="en-AU" sz="2000" b="0" i="0" dirty="0" err="1">
                <a:solidFill>
                  <a:srgbClr val="202122"/>
                </a:solidFill>
                <a:effectLst/>
                <a:latin typeface="Arial" panose="020B0604020202020204" pitchFamily="34" charset="0"/>
                <a:ea typeface="Calibri" panose="020F0502020204030204" pitchFamily="34" charset="0"/>
              </a:rPr>
              <a:t>bear’ish</a:t>
            </a:r>
            <a:r>
              <a:rPr lang="en-AU" sz="2000" b="0" i="0" dirty="0">
                <a:solidFill>
                  <a:srgbClr val="202122"/>
                </a:solidFill>
                <a:effectLst/>
                <a:latin typeface="Arial" panose="020B0604020202020204" pitchFamily="34" charset="0"/>
                <a:ea typeface="Calibri" panose="020F0502020204030204" pitchFamily="34" charset="0"/>
              </a:rPr>
              <a:t> cat (or </a:t>
            </a:r>
            <a:r>
              <a:rPr lang="en-AU" sz="2000" b="0" i="0" dirty="0" err="1">
                <a:solidFill>
                  <a:srgbClr val="202122"/>
                </a:solidFill>
                <a:effectLst/>
                <a:latin typeface="Arial" panose="020B0604020202020204" pitchFamily="34" charset="0"/>
                <a:ea typeface="Calibri" panose="020F0502020204030204" pitchFamily="34" charset="0"/>
              </a:rPr>
              <a:t>cat’ish</a:t>
            </a:r>
            <a:r>
              <a:rPr lang="en-AU" sz="2000" b="0" i="0" dirty="0">
                <a:solidFill>
                  <a:srgbClr val="202122"/>
                </a:solidFill>
                <a:effectLst/>
                <a:latin typeface="Arial" panose="020B0604020202020204" pitchFamily="34" charset="0"/>
                <a:ea typeface="Calibri" panose="020F0502020204030204" pitchFamily="34" charset="0"/>
              </a:rPr>
              <a:t> bear) with its thick furry body, claws, and long hairy tail. The use of 'bearcat' in the common name does not mean that it fits into a similar classification group to bears and cats. </a:t>
            </a:r>
          </a:p>
          <a:p>
            <a:pPr marL="0" indent="0" algn="l">
              <a:buNone/>
            </a:pPr>
            <a:endParaRPr lang="en-AU" sz="2000" b="1" i="0" dirty="0">
              <a:solidFill>
                <a:srgbClr val="202122"/>
              </a:solidFill>
              <a:effectLst/>
              <a:latin typeface="Arial" panose="020B0604020202020204" pitchFamily="34" charset="0"/>
              <a:ea typeface="Calibri" panose="020F0502020204030204" pitchFamily="34" charset="0"/>
            </a:endParaRPr>
          </a:p>
          <a:p>
            <a:pPr marL="0" indent="0" algn="l">
              <a:buNone/>
            </a:pPr>
            <a:r>
              <a:rPr lang="en-AU" sz="2000" b="1" i="0" dirty="0">
                <a:solidFill>
                  <a:srgbClr val="202122"/>
                </a:solidFill>
                <a:effectLst/>
                <a:latin typeface="Arial" panose="020B0604020202020204" pitchFamily="34" charset="0"/>
                <a:ea typeface="Calibri" panose="020F0502020204030204" pitchFamily="34" charset="0"/>
              </a:rPr>
              <a:t>CLICK</a:t>
            </a:r>
          </a:p>
          <a:p>
            <a:pPr marL="0" indent="0" algn="l">
              <a:buNone/>
            </a:pPr>
            <a:r>
              <a:rPr lang="en-AU" sz="2000" b="0" i="0" dirty="0">
                <a:solidFill>
                  <a:srgbClr val="202122"/>
                </a:solidFill>
                <a:effectLst/>
                <a:latin typeface="Arial" panose="020B0604020202020204" pitchFamily="34" charset="0"/>
                <a:ea typeface="Calibri" panose="020F0502020204030204" pitchFamily="34" charset="0"/>
              </a:rPr>
              <a:t>Sticking with the ‘bear’ theme, what does a Honey bear look like? You would be forgiven for thinking of Winnie the Pooh.</a:t>
            </a:r>
          </a:p>
          <a:p>
            <a:pPr marL="0" indent="0" algn="l">
              <a:buNone/>
            </a:pPr>
            <a:endParaRPr lang="en-AU" sz="2000" b="1" i="0" dirty="0">
              <a:solidFill>
                <a:srgbClr val="202122"/>
              </a:solidFill>
              <a:effectLst/>
              <a:latin typeface="Arial" panose="020B0604020202020204" pitchFamily="34" charset="0"/>
              <a:ea typeface="Calibri" panose="020F0502020204030204" pitchFamily="34" charset="0"/>
            </a:endParaRPr>
          </a:p>
          <a:p>
            <a:pPr marL="0" indent="0" algn="l">
              <a:buNone/>
            </a:pPr>
            <a:r>
              <a:rPr lang="en-AU" sz="2000" b="1" i="0" dirty="0">
                <a:solidFill>
                  <a:srgbClr val="202122"/>
                </a:solidFill>
                <a:effectLst/>
                <a:latin typeface="Arial" panose="020B0604020202020204" pitchFamily="34" charset="0"/>
                <a:ea typeface="Calibri" panose="020F0502020204030204" pitchFamily="34" charset="0"/>
              </a:rPr>
              <a:t>CLICK</a:t>
            </a:r>
          </a:p>
          <a:p>
            <a:pPr marL="0" indent="0" algn="l">
              <a:buNone/>
            </a:pPr>
            <a:r>
              <a:rPr lang="en-AU" sz="2000" b="0" i="0" dirty="0">
                <a:solidFill>
                  <a:srgbClr val="202122"/>
                </a:solidFill>
                <a:effectLst/>
                <a:latin typeface="Arial" panose="020B0604020202020204" pitchFamily="34" charset="0"/>
                <a:ea typeface="Calibri" panose="020F0502020204030204" pitchFamily="34" charset="0"/>
              </a:rPr>
              <a:t>This species is related to raccoons and lives in the trees of Central and South America. It is not closely related to bears, despite its name, nor to primates, despite its tree-dwelling nature.</a:t>
            </a:r>
          </a:p>
        </p:txBody>
      </p:sp>
      <p:sp>
        <p:nvSpPr>
          <p:cNvPr id="4" name="Slide Number Placeholder 3">
            <a:extLst>
              <a:ext uri="{FF2B5EF4-FFF2-40B4-BE49-F238E27FC236}">
                <a16:creationId xmlns:a16="http://schemas.microsoft.com/office/drawing/2014/main" id="{D2C42220-7C28-399B-BA38-C8F30FE88B99}"/>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471593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C7A1-446F-593C-3E76-9662190EC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205EC-4465-3B05-C178-929D02ACD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DD552-B753-FE36-0963-AC6F107D98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 </a:t>
            </a:r>
            <a:r>
              <a:rPr lang="en-AU" sz="1800" b="0" i="0" dirty="0">
                <a:solidFill>
                  <a:schemeClr val="tx1"/>
                </a:solidFill>
                <a:effectLst/>
                <a:latin typeface="Public Sans" pitchFamily="2" charset="0"/>
              </a:rPr>
              <a:t>This slide contains animations.</a:t>
            </a:r>
            <a:endParaRPr lang="en-AU" sz="1800" b="0" i="0" dirty="0">
              <a:solidFill>
                <a:srgbClr val="202122"/>
              </a:solidFill>
              <a:effectLst/>
              <a:latin typeface="Arial" panose="020B0604020202020204" pitchFamily="34" charset="0"/>
            </a:endParaRPr>
          </a:p>
          <a:p>
            <a:pPr algn="l"/>
            <a:endParaRPr lang="en-AU" sz="1800" b="0" i="0" dirty="0">
              <a:solidFill>
                <a:srgbClr val="202122"/>
              </a:solidFill>
              <a:effectLst/>
              <a:latin typeface="Arial" panose="020B0604020202020204" pitchFamily="34" charset="0"/>
            </a:endParaRPr>
          </a:p>
          <a:p>
            <a:pPr marL="0" indent="0" algn="l">
              <a:buNone/>
            </a:pPr>
            <a:r>
              <a:rPr lang="en-AU" sz="1800" b="0" i="0" dirty="0">
                <a:effectLst/>
                <a:latin typeface="Arial" panose="020B0604020202020204" pitchFamily="34" charset="0"/>
                <a:ea typeface="Calibri" panose="020F0502020204030204" pitchFamily="34" charset="0"/>
              </a:rPr>
              <a:t>Students can compare their drawing of the ‘mountain chicken’ to this image of one. </a:t>
            </a:r>
          </a:p>
          <a:p>
            <a:pPr marL="0" indent="0" algn="l">
              <a:buNone/>
            </a:pPr>
            <a:endParaRPr lang="en-AU" sz="2000" b="0" i="0" dirty="0">
              <a:solidFill>
                <a:srgbClr val="202122"/>
              </a:solidFill>
              <a:effectLst/>
              <a:latin typeface="Arial" panose="020B0604020202020204" pitchFamily="34" charset="0"/>
            </a:endParaRPr>
          </a:p>
          <a:p>
            <a:pPr marL="0" indent="0" algn="l">
              <a:buNone/>
            </a:pPr>
            <a:r>
              <a:rPr lang="en-AU" sz="2000" b="1" i="0" dirty="0">
                <a:solidFill>
                  <a:srgbClr val="202122"/>
                </a:solidFill>
                <a:effectLst/>
                <a:latin typeface="Arial" panose="020B0604020202020204" pitchFamily="34" charset="0"/>
                <a:ea typeface="Calibri" panose="020F0502020204030204" pitchFamily="34" charset="0"/>
              </a:rPr>
              <a:t>CLICK</a:t>
            </a:r>
          </a:p>
          <a:p>
            <a:pPr marL="0" indent="0" algn="l">
              <a:buNone/>
            </a:pPr>
            <a:r>
              <a:rPr lang="en-AU" sz="2000" b="0" i="0" dirty="0">
                <a:solidFill>
                  <a:srgbClr val="202122"/>
                </a:solidFill>
                <a:effectLst/>
                <a:latin typeface="Arial" panose="020B0604020202020204" pitchFamily="34" charset="0"/>
                <a:ea typeface="Calibri" panose="020F0502020204030204" pitchFamily="34" charset="0"/>
              </a:rPr>
              <a:t>A frog is certainly not what anyone would have been expecting. This is a good example of where someone has a nickname that is not derived from their actual name. This species of frog has this common name as it is found in the mountains of the Caribbean islands, and apparently, it tastes like chicken!</a:t>
            </a:r>
          </a:p>
          <a:p>
            <a:pPr marL="0" indent="0" algn="l">
              <a:buNone/>
            </a:pPr>
            <a:r>
              <a:rPr lang="en-AU" sz="2000" b="0" i="0" dirty="0">
                <a:solidFill>
                  <a:srgbClr val="202122"/>
                </a:solidFill>
                <a:effectLst/>
                <a:latin typeface="Arial" panose="020B0604020202020204" pitchFamily="34" charset="0"/>
                <a:ea typeface="Calibri" panose="020F0502020204030204" pitchFamily="34" charset="0"/>
              </a:rPr>
              <a:t>Although this common name is not invalid, it does make communication about the exact species a little more difficult.</a:t>
            </a:r>
          </a:p>
        </p:txBody>
      </p:sp>
      <p:sp>
        <p:nvSpPr>
          <p:cNvPr id="4" name="Slide Number Placeholder 3">
            <a:extLst>
              <a:ext uri="{FF2B5EF4-FFF2-40B4-BE49-F238E27FC236}">
                <a16:creationId xmlns:a16="http://schemas.microsoft.com/office/drawing/2014/main" id="{FE949099-C4E9-8470-0091-969A0B7044B5}"/>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975664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dirty="0"/>
              <a:t>This slide contains animations that display the binomial names of the listed organisms.</a:t>
            </a:r>
          </a:p>
          <a:p>
            <a:endParaRPr lang="en-AU" dirty="0"/>
          </a:p>
          <a:p>
            <a:r>
              <a:rPr lang="en-AU" dirty="0"/>
              <a:t>Students research the binomial names of the organisms listed on the slide. </a:t>
            </a:r>
          </a:p>
          <a:p>
            <a:endParaRPr lang="en-AU" dirty="0"/>
          </a:p>
          <a:p>
            <a:r>
              <a:rPr lang="en-AU" b="1" i="1" dirty="0"/>
              <a:t>CLICK to bring up the binomial names</a:t>
            </a:r>
          </a:p>
          <a:p>
            <a:endParaRPr lang="en-AU" b="1" i="1" dirty="0"/>
          </a:p>
          <a:p>
            <a:r>
              <a:rPr lang="en-AU" b="1" i="1" dirty="0"/>
              <a:t>CLICK to bring up a question. </a:t>
            </a:r>
          </a:p>
          <a:p>
            <a:endParaRPr lang="en-AU" dirty="0"/>
          </a:p>
          <a:p>
            <a:r>
              <a:rPr lang="en-AU" dirty="0"/>
              <a:t>Ask students to identify the organism in this list that is most closely related based on its classification.</a:t>
            </a:r>
          </a:p>
          <a:p>
            <a:r>
              <a:rPr lang="en-AU" dirty="0"/>
              <a:t>Students should recognise that the river red gum and the blue gum are from the same genus, Eucalyptus. This means that they are closely related and will have more similar features than those of another species of plant from a different genus.</a:t>
            </a: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1151688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04148-6B66-4204-8EEA-4DD519382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743A6-58E9-231F-D6DD-12EE71F0B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18C4C-8377-F49E-DFA4-06229983350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1AB9E5F0-CA9E-EC7F-831F-7966532A32F2}"/>
              </a:ext>
            </a:extLst>
          </p:cNvPr>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614804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C94F-5172-232A-BB0F-4371D21AC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41AAA-948B-2F07-12CC-1221C6C65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9A2C4-A5B1-41A3-00CE-CE0014F2B10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FC0494E7-588D-2D02-5228-C5FB62CA2775}"/>
              </a:ext>
            </a:extLst>
          </p:cNvPr>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2337740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EB56-286B-1871-5F0E-D57D5D5DF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30268-E743-862D-9F92-568BDA45B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C8988-789F-7236-29C2-1D10A481F203}"/>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These slides (CLS PPT 1.4 Species Investigation) are a worked example of the student resource in TRB1. Use these slides to guide students through the activity, using the examples outlined in the slides. Students will conduct research on different organisms to complete the student resource.</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endParaRPr lang="en-AU" sz="2000" b="0" i="0" dirty="0">
              <a:solidFill>
                <a:srgbClr val="202122"/>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92144E5-23A6-1ACF-5902-BD41970F072A}"/>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042509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CD34-9A1B-0251-45B1-CA8473C44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75451-5984-66DA-ED53-FFB71620C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8E8D9-FCB6-3D6D-45E8-9C62CDB78D93}"/>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These slides (CLS PPT 1.4 Species Investigation) are a worked example of the student resource in TRB1. Use these slides to guide students through the activity, using the examples outlined in the slides. Students will conduct research on different organisms to complete the student resource.</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endParaRPr lang="en-AU" sz="2000" b="0" i="0" dirty="0">
              <a:solidFill>
                <a:srgbClr val="202122"/>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C1B6932-C617-46FB-6F7D-C23A73F4502B}"/>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4277656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94D69-7DB2-F9AD-FF87-821E4F36C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3200C-592F-C4AE-7E49-C9D342B3E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84E05-7AD4-0EDC-5933-798520D81AFA}"/>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b="0" i="0" dirty="0">
                <a:solidFill>
                  <a:srgbClr val="202122"/>
                </a:solidFill>
                <a:effectLst/>
                <a:latin typeface="Arial" panose="020B0604020202020204" pitchFamily="34" charset="0"/>
                <a:ea typeface="Calibri" panose="020F0502020204030204" pitchFamily="34" charset="0"/>
              </a:rPr>
              <a:t>Structural features of an organism encompass the characteristics of its body, including its shape, size, body parts, and physical arrangement. These features often contribute to the organism's survival, reproduction or role in the ecosystem.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A key defining feature of an American bison is the long hair on the front section of the animal, with shorter hair on the rest of the animal.</a:t>
            </a:r>
          </a:p>
        </p:txBody>
      </p:sp>
      <p:sp>
        <p:nvSpPr>
          <p:cNvPr id="4" name="Slide Number Placeholder 3">
            <a:extLst>
              <a:ext uri="{FF2B5EF4-FFF2-40B4-BE49-F238E27FC236}">
                <a16:creationId xmlns:a16="http://schemas.microsoft.com/office/drawing/2014/main" id="{9ADB66B4-1CA5-0058-44A6-0CEAF178AA61}"/>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686782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7909B-679B-7885-CE32-F40BFDAB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176F1-7C72-7E31-89FE-0F97DA18C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7AE92-2924-D941-4BB5-9A338F4C859A}"/>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A key defining features of an American bison are the short horns on the skull.</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b="0" i="0" dirty="0">
                <a:solidFill>
                  <a:srgbClr val="202122"/>
                </a:solidFill>
                <a:effectLst/>
                <a:latin typeface="Arial" panose="020B0604020202020204" pitchFamily="34" charset="0"/>
                <a:ea typeface="Calibri" panose="020F0502020204030204" pitchFamily="34" charset="0"/>
              </a:rPr>
              <a:t>Key defining features of an American bison are the large hump on its back, which is the attachment point for a set of very large muscles in the shoulder and neck.</a:t>
            </a:r>
          </a:p>
          <a:p>
            <a:pPr algn="l"/>
            <a:endParaRPr lang="en-AU" sz="2000" b="0" i="0" dirty="0">
              <a:solidFill>
                <a:srgbClr val="202122"/>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4A859A81-40C9-6512-9AC8-99EDAA3EB25B}"/>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738702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5E834-F6A6-1B61-8498-7AD412F02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F78A0-D58D-B321-0414-D99259A00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68F0F-8DB2-F982-A551-7773D639593E}"/>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A key defining feature of an American bison is the winter coat, which sheds in the warmer months in clumps or globs, leaving the animal patchy during the transition phase.</a:t>
            </a:r>
          </a:p>
        </p:txBody>
      </p:sp>
      <p:sp>
        <p:nvSpPr>
          <p:cNvPr id="4" name="Slide Number Placeholder 3">
            <a:extLst>
              <a:ext uri="{FF2B5EF4-FFF2-40B4-BE49-F238E27FC236}">
                <a16:creationId xmlns:a16="http://schemas.microsoft.com/office/drawing/2014/main" id="{341314E0-9A5B-7624-86C8-8F6C9EC427B6}"/>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9210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r>
              <a:rPr lang="en-AU" sz="1600" dirty="0">
                <a:latin typeface="Arial"/>
                <a:cs typeface="Arial"/>
              </a:rPr>
              <a:t>Content in this section aligns with essential question 1 in the program of learning and Teacher resource book 1.</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843640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A22C5-920B-AB87-DFC4-380AB282E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A958E-C614-3E0E-F3D7-734C8B2E4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B3B09-21A0-4F5E-8A9B-1B5555A7BA1A}"/>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This Venn diagram shows the comparison of the American bison to its closely related species (within the same genus, Bison), the European bison.</a:t>
            </a:r>
          </a:p>
        </p:txBody>
      </p:sp>
      <p:sp>
        <p:nvSpPr>
          <p:cNvPr id="4" name="Slide Number Placeholder 3">
            <a:extLst>
              <a:ext uri="{FF2B5EF4-FFF2-40B4-BE49-F238E27FC236}">
                <a16:creationId xmlns:a16="http://schemas.microsoft.com/office/drawing/2014/main" id="{4750CE9E-D563-E906-564E-735C28DBBDA0}"/>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759504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20EEB-61E8-C812-9D5E-BF4FF097F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70F39-45C3-F279-836A-5E277FF90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6F71F-DB62-268A-788D-20F19C437219}"/>
              </a:ext>
            </a:extLst>
          </p:cNvPr>
          <p:cNvSpPr>
            <a:spLocks noGrp="1"/>
          </p:cNvSpPr>
          <p:nvPr>
            <p:ph type="body" idx="1"/>
          </p:nvPr>
        </p:nvSpPr>
        <p:spPr/>
        <p:txBody>
          <a:bodyPr/>
          <a:lstStyle/>
          <a:p>
            <a:pPr algn="l"/>
            <a:r>
              <a:rPr lang="en-AU" sz="2000" b="1" dirty="0"/>
              <a:t>Teacher notes:</a:t>
            </a:r>
            <a:br>
              <a:rPr lang="en-AU" sz="2000" b="1" dirty="0"/>
            </a:br>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This Venn diagram illustrates the comparison of the American bison and the European Bison (from the same genus), with another organism from a different genus but still within the same family – the bongo antelope.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Tell students that the middle section shows that all of these organisms have horns, have hair, and they all have the same type of hooves. This is because these features are characteristic of the </a:t>
            </a:r>
            <a:r>
              <a:rPr lang="en-AU" sz="2000" b="0" i="1" dirty="0">
                <a:solidFill>
                  <a:srgbClr val="202122"/>
                </a:solidFill>
                <a:effectLst/>
                <a:latin typeface="Arial" panose="020B0604020202020204" pitchFamily="34" charset="0"/>
                <a:ea typeface="Calibri" panose="020F0502020204030204" pitchFamily="34" charset="0"/>
              </a:rPr>
              <a:t>Bovidae </a:t>
            </a:r>
            <a:r>
              <a:rPr lang="en-AU" sz="2000" b="0" i="0" dirty="0">
                <a:solidFill>
                  <a:srgbClr val="202122"/>
                </a:solidFill>
                <a:effectLst/>
                <a:latin typeface="Arial" panose="020B0604020202020204" pitchFamily="34" charset="0"/>
                <a:ea typeface="Calibri" panose="020F0502020204030204" pitchFamily="34" charset="0"/>
              </a:rPr>
              <a:t>family to which they all belong.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Draw students' attention to the number of similarities between the two types of Bison. These organisms are from the same genus, so we expect to see greater similarities as shown. There are a lot more differences between the Bongo antelope and the two bison species.</a:t>
            </a:r>
          </a:p>
        </p:txBody>
      </p:sp>
      <p:sp>
        <p:nvSpPr>
          <p:cNvPr id="4" name="Slide Number Placeholder 3">
            <a:extLst>
              <a:ext uri="{FF2B5EF4-FFF2-40B4-BE49-F238E27FC236}">
                <a16:creationId xmlns:a16="http://schemas.microsoft.com/office/drawing/2014/main" id="{9E99524B-2152-87E3-5A40-1C5084EAC009}"/>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392042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B497-B8E7-5F56-7677-C947C78CA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09E6B-5160-F480-614A-95CE87D62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7B19C-3788-6E2F-0DC1-D62696A884C8}"/>
              </a:ext>
            </a:extLst>
          </p:cNvPr>
          <p:cNvSpPr>
            <a:spLocks noGrp="1"/>
          </p:cNvSpPr>
          <p:nvPr>
            <p:ph type="body" idx="1"/>
          </p:nvPr>
        </p:nvSpPr>
        <p:spPr/>
        <p:txBody>
          <a:bodyPr/>
          <a:lstStyle/>
          <a:p>
            <a:pPr algn="l"/>
            <a:r>
              <a:rPr lang="en-AU" sz="2000" b="1" dirty="0"/>
              <a:t>Teacher notes: </a:t>
            </a:r>
          </a:p>
          <a:p>
            <a:pPr algn="l"/>
            <a:endParaRPr lang="en-AU" sz="2000" b="0" i="0" dirty="0">
              <a:solidFill>
                <a:srgbClr val="202122"/>
              </a:solidFill>
              <a:effectLst/>
              <a:latin typeface="Arial" panose="020B0604020202020204" pitchFamily="34" charset="0"/>
              <a:ea typeface="Calibri" panose="020F0502020204030204" pitchFamily="34" charset="0"/>
            </a:endParaRPr>
          </a:p>
          <a:p>
            <a:pPr algn="l"/>
            <a:r>
              <a:rPr lang="en-AU" sz="2000" b="0" i="0" dirty="0">
                <a:solidFill>
                  <a:srgbClr val="202122"/>
                </a:solidFill>
                <a:effectLst/>
                <a:latin typeface="Arial" panose="020B0604020202020204" pitchFamily="34" charset="0"/>
                <a:ea typeface="Calibri" panose="020F0502020204030204" pitchFamily="34" charset="0"/>
              </a:rPr>
              <a:t>The worked example provided contained information sourced and adapted from the listed websites, all accessed on the date shown at the link shown. This bibliography demonstrates our use of as many reliable sources as possible, including government agencies, international non-governmental organisations, and educational institutions or websites maintained by these institutions.</a:t>
            </a:r>
          </a:p>
        </p:txBody>
      </p:sp>
      <p:sp>
        <p:nvSpPr>
          <p:cNvPr id="4" name="Slide Number Placeholder 3">
            <a:extLst>
              <a:ext uri="{FF2B5EF4-FFF2-40B4-BE49-F238E27FC236}">
                <a16:creationId xmlns:a16="http://schemas.microsoft.com/office/drawing/2014/main" id="{78BFE0BA-81BD-6100-EBE1-775FBBBC6D58}"/>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010511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BD516-1EAB-94C7-260F-E249FC040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64247-04C2-F882-FBD7-D5241DAE8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FF93E-0D09-939A-CE14-0F65B76FA82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r>
              <a:rPr lang="en-AU" dirty="0"/>
              <a:t>Recall that the purpose of classification is to identify and organise living things. </a:t>
            </a:r>
            <a:br>
              <a:rPr lang="en-AU" dirty="0"/>
            </a:br>
            <a:r>
              <a:rPr lang="en-AU" dirty="0"/>
              <a:t>Discuss how the way things are organised may differ depending on preference or the characteristics used to group them. </a:t>
            </a:r>
            <a:br>
              <a:rPr lang="en-AU" dirty="0"/>
            </a:br>
            <a:br>
              <a:rPr lang="en-AU" dirty="0"/>
            </a:br>
            <a:r>
              <a:rPr lang="en-AU" dirty="0"/>
              <a:t>Explain to students that these six items can be grouped in different ways using various systems. First, they can be classified by categories such as vegetables, fruits, and herbs, or grouped by colour.</a:t>
            </a:r>
            <a:br>
              <a:rPr lang="en-AU" dirty="0"/>
            </a:br>
            <a:r>
              <a:rPr lang="en-AU" dirty="0"/>
              <a:t>Grouping by colour can help indicate the types of nutrients each has, as the colour can suggest which food chemicals are present. </a:t>
            </a:r>
            <a:br>
              <a:rPr lang="en-AU" dirty="0"/>
            </a:br>
            <a:r>
              <a:rPr lang="en-AU" dirty="0"/>
              <a:t>One way is not more correct than the other; they are simply different.</a:t>
            </a:r>
            <a:br>
              <a:rPr lang="en-AU" dirty="0"/>
            </a:br>
            <a:endParaRPr lang="en-AU" dirty="0"/>
          </a:p>
          <a:p>
            <a:r>
              <a:rPr lang="en-AU" dirty="0"/>
              <a:t>Aboriginal and Torres Strait Islander Peoples use different systems to classify Country, including the plants and animals that surround them.</a:t>
            </a:r>
            <a:br>
              <a:rPr lang="en-AU" dirty="0"/>
            </a:br>
            <a:br>
              <a:rPr lang="en-AU" dirty="0"/>
            </a:br>
            <a:endParaRPr lang="en-AU" dirty="0"/>
          </a:p>
          <a:p>
            <a:pPr marL="285750" lvl="0" indent="-2857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171E42A2-95FE-65E8-DAF6-7D0651176AC4}"/>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934933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B7CE1-51E7-A415-B3FA-A8D4FD61A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8CD1F-F541-C65A-6EC2-AE6E2038D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A3038-F1BE-CBB2-5F9B-D10EA2E40A8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endParaRPr lang="en-AU" dirty="0"/>
          </a:p>
          <a:p>
            <a:r>
              <a:rPr lang="en-AU" dirty="0"/>
              <a:t>When identifying organisms, Aboriginal people often use the characteristics of the organisms to name them. These characteristics include the way that they look, sound or even taste.</a:t>
            </a:r>
          </a:p>
          <a:p>
            <a:r>
              <a:rPr lang="en-AU" dirty="0"/>
              <a:t>Here are some examples of Australian animals whose names originate in the Aboriginal language due to their distinctive features.</a:t>
            </a:r>
            <a:br>
              <a:rPr lang="en-AU" dirty="0"/>
            </a:br>
            <a:endParaRPr lang="en-AU" dirty="0"/>
          </a:p>
          <a:p>
            <a:r>
              <a:rPr lang="en-AU" dirty="0"/>
              <a:t>Bilby</a:t>
            </a:r>
          </a:p>
          <a:p>
            <a:r>
              <a:rPr lang="en-AU" dirty="0"/>
              <a:t>The form </a:t>
            </a:r>
            <a:r>
              <a:rPr lang="en-AU" i="1" dirty="0" err="1"/>
              <a:t>bil</a:t>
            </a:r>
            <a:r>
              <a:rPr lang="en-AU" i="1" dirty="0"/>
              <a:t>-bi</a:t>
            </a:r>
            <a:r>
              <a:rPr lang="en-AU" dirty="0"/>
              <a:t> has been recorded in </a:t>
            </a:r>
            <a:r>
              <a:rPr lang="en-AU" dirty="0" err="1"/>
              <a:t>Yuwaalaraay</a:t>
            </a:r>
            <a:r>
              <a:rPr lang="en-AU" dirty="0"/>
              <a:t>, the language of central and northern New South Wales. </a:t>
            </a:r>
          </a:p>
          <a:p>
            <a:r>
              <a:rPr lang="en-AU" dirty="0"/>
              <a:t>It means ‘long-nosed rat’. </a:t>
            </a:r>
          </a:p>
          <a:p>
            <a:br>
              <a:rPr lang="en-AU" dirty="0"/>
            </a:br>
            <a:r>
              <a:rPr lang="en-AU" dirty="0"/>
              <a:t>Kookaburra</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dirty="0">
                <a:solidFill>
                  <a:srgbClr val="000000"/>
                </a:solidFill>
                <a:effectLst/>
                <a:latin typeface="Aptos" panose="020B0004020202020204" pitchFamily="34" charset="0"/>
              </a:rPr>
              <a:t>The word "kookaburra" comes from the Wiradjuri (Weir-rad-jury) people of central-western New South Wales. Their word for kookaburra was </a:t>
            </a:r>
            <a:r>
              <a:rPr lang="en-AU" sz="1800" b="0" i="0" dirty="0" err="1">
                <a:solidFill>
                  <a:srgbClr val="000000"/>
                </a:solidFill>
                <a:effectLst/>
                <a:latin typeface="Aptos" panose="020B0004020202020204" pitchFamily="34" charset="0"/>
              </a:rPr>
              <a:t>guuguubarra</a:t>
            </a:r>
            <a:r>
              <a:rPr lang="en-AU" sz="1800" b="0" i="0" dirty="0">
                <a:solidFill>
                  <a:srgbClr val="000000"/>
                </a:solidFill>
                <a:effectLst/>
                <a:latin typeface="Aptos" panose="020B0004020202020204" pitchFamily="34" charset="0"/>
              </a:rPr>
              <a:t> (doesn’t that sound like the call of the kookaburra?). </a:t>
            </a:r>
            <a:endParaRPr lang="en-AU" dirty="0"/>
          </a:p>
          <a:p>
            <a:pPr marL="0" lvl="0" indent="0">
              <a:buFont typeface="Arial" panose="020B0604020202020204" pitchFamily="34" charset="0"/>
              <a:buNone/>
            </a:pPr>
            <a:endParaRPr lang="en-AU" dirty="0"/>
          </a:p>
          <a:p>
            <a:pPr marL="0" lvl="0" indent="0">
              <a:buFont typeface="Arial" panose="020B0604020202020204" pitchFamily="34" charset="0"/>
              <a:buNone/>
            </a:pPr>
            <a:r>
              <a:rPr lang="en-AU" dirty="0"/>
              <a:t>Budgerigar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0" i="0" dirty="0">
                <a:solidFill>
                  <a:srgbClr val="000000"/>
                </a:solidFill>
                <a:effectLst/>
                <a:latin typeface="Aptos" panose="020B0004020202020204" pitchFamily="34" charset="0"/>
              </a:rPr>
              <a:t>This name was reported as coming from the </a:t>
            </a:r>
            <a:r>
              <a:rPr lang="en-AU" sz="1800" b="0" i="0" dirty="0" err="1">
                <a:solidFill>
                  <a:srgbClr val="000000"/>
                </a:solidFill>
                <a:effectLst/>
                <a:latin typeface="Aptos" panose="020B0004020202020204" pitchFamily="34" charset="0"/>
              </a:rPr>
              <a:t>Gamilarray</a:t>
            </a:r>
            <a:r>
              <a:rPr lang="en-AU" sz="1800" b="0" i="0" dirty="0">
                <a:solidFill>
                  <a:srgbClr val="000000"/>
                </a:solidFill>
                <a:effectLst/>
                <a:latin typeface="Aptos" panose="020B0004020202020204" pitchFamily="34" charset="0"/>
              </a:rPr>
              <a:t> (Ga-mill-a-ray) language of central and northern New South Wales. It was actually a mispronunciation of the word </a:t>
            </a:r>
            <a:r>
              <a:rPr lang="en-AU" sz="1800" b="0" i="0" dirty="0" err="1">
                <a:solidFill>
                  <a:srgbClr val="000000"/>
                </a:solidFill>
                <a:effectLst/>
                <a:latin typeface="Aptos" panose="020B0004020202020204" pitchFamily="34" charset="0"/>
              </a:rPr>
              <a:t>gidjirrigaa</a:t>
            </a:r>
            <a:r>
              <a:rPr lang="en-AU" sz="1800" b="0" i="0" dirty="0">
                <a:solidFill>
                  <a:srgbClr val="000000"/>
                </a:solidFill>
                <a:effectLst/>
                <a:latin typeface="Aptos" panose="020B0004020202020204" pitchFamily="34" charset="0"/>
              </a:rPr>
              <a:t>. It means ‘good eating’. </a:t>
            </a:r>
            <a:endParaRPr lang="en-AU" dirty="0"/>
          </a:p>
        </p:txBody>
      </p:sp>
      <p:sp>
        <p:nvSpPr>
          <p:cNvPr id="4" name="Slide Number Placeholder 3">
            <a:extLst>
              <a:ext uri="{FF2B5EF4-FFF2-40B4-BE49-F238E27FC236}">
                <a16:creationId xmlns:a16="http://schemas.microsoft.com/office/drawing/2014/main" id="{206EE349-9649-B90E-A9BB-B37A91EFCA8E}"/>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508861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C25B-40A2-8B25-830D-D0E941284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CFFF0-047A-549E-5010-2776CAC02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E0724-05A1-6B54-2E41-4713E69DD79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t>This slide contains animations.</a:t>
            </a:r>
            <a:endParaRPr lang="en-AU" sz="18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0" i="0" dirty="0">
              <a:solidFill>
                <a:srgbClr val="000000"/>
              </a:solidFill>
              <a:effectLst/>
              <a:latin typeface="Aptos" panose="020B00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dirty="0">
                <a:solidFill>
                  <a:srgbClr val="000000"/>
                </a:solidFill>
                <a:effectLst/>
                <a:latin typeface="Aptos" panose="020B0004020202020204" pitchFamily="34" charset="0"/>
              </a:rPr>
              <a:t>The Willie Wagtail is a common bird found across most of Australia.  </a:t>
            </a:r>
            <a:br>
              <a:rPr lang="en-AU" sz="1800" b="0" i="0" dirty="0">
                <a:solidFill>
                  <a:srgbClr val="000000"/>
                </a:solidFill>
                <a:effectLst/>
                <a:latin typeface="Aptos" panose="020B0004020202020204" pitchFamily="34" charset="0"/>
              </a:rPr>
            </a:br>
            <a:r>
              <a:rPr lang="en-AU" sz="1800" b="0" i="0" dirty="0">
                <a:solidFill>
                  <a:srgbClr val="000000"/>
                </a:solidFill>
                <a:effectLst/>
                <a:latin typeface="Aptos" panose="020B0004020202020204" pitchFamily="34" charset="0"/>
              </a:rPr>
              <a:t>The Wiradjuri (Weir-rad-jury) word for the willie wagtail is </a:t>
            </a:r>
            <a:r>
              <a:rPr lang="en-AU" sz="1800" b="0" i="0" dirty="0" err="1">
                <a:solidFill>
                  <a:srgbClr val="000000"/>
                </a:solidFill>
                <a:effectLst/>
                <a:latin typeface="Aptos" panose="020B0004020202020204" pitchFamily="34" charset="0"/>
              </a:rPr>
              <a:t>dyirridyirri</a:t>
            </a:r>
            <a:r>
              <a:rPr lang="en-AU" sz="1800" b="0" i="0" dirty="0">
                <a:solidFill>
                  <a:srgbClr val="000000"/>
                </a:solidFill>
                <a:effectLst/>
                <a:latin typeface="Aptos" panose="020B0004020202020204" pitchFamily="34" charset="0"/>
              </a:rPr>
              <a:t> (pronounced </a:t>
            </a:r>
            <a:r>
              <a:rPr lang="en-AU" sz="1800" b="0" i="0" dirty="0" err="1">
                <a:solidFill>
                  <a:srgbClr val="000000"/>
                </a:solidFill>
                <a:effectLst/>
                <a:latin typeface="Aptos" panose="020B0004020202020204" pitchFamily="34" charset="0"/>
              </a:rPr>
              <a:t>jee-ree</a:t>
            </a:r>
            <a:r>
              <a:rPr lang="en-AU" sz="1800" b="0" i="0" dirty="0">
                <a:solidFill>
                  <a:srgbClr val="000000"/>
                </a:solidFill>
                <a:effectLst/>
                <a:latin typeface="Aptos" panose="020B0004020202020204" pitchFamily="34" charset="0"/>
              </a:rPr>
              <a:t> </a:t>
            </a:r>
            <a:r>
              <a:rPr lang="en-AU" sz="1800" b="0" i="0" dirty="0" err="1">
                <a:solidFill>
                  <a:srgbClr val="000000"/>
                </a:solidFill>
                <a:effectLst/>
                <a:latin typeface="Aptos" panose="020B0004020202020204" pitchFamily="34" charset="0"/>
              </a:rPr>
              <a:t>jee-ree</a:t>
            </a:r>
            <a:r>
              <a:rPr lang="en-AU" sz="1800" b="0" i="0" dirty="0">
                <a:solidFill>
                  <a:srgbClr val="000000"/>
                </a:solidFill>
                <a:effectLst/>
                <a:latin typeface="Aptos" panose="020B0004020202020204" pitchFamily="34" charset="0"/>
              </a:rPr>
              <a:t>)</a:t>
            </a:r>
            <a:br>
              <a:rPr lang="en-AU" sz="1800" b="0" i="0" dirty="0">
                <a:solidFill>
                  <a:srgbClr val="000000"/>
                </a:solidFill>
                <a:effectLst/>
                <a:latin typeface="Aptos" panose="020B0004020202020204" pitchFamily="34" charset="0"/>
              </a:rPr>
            </a:br>
            <a:r>
              <a:rPr lang="en-AU" sz="1800" b="0" i="0" dirty="0">
                <a:solidFill>
                  <a:srgbClr val="000000"/>
                </a:solidFill>
                <a:effectLst/>
                <a:latin typeface="Aptos" panose="020B0004020202020204" pitchFamily="34" charset="0"/>
              </a:rPr>
              <a:t>In the Noongar language dialects of the South-West of Western Australia</a:t>
            </a:r>
            <a:r>
              <a:rPr lang="en-AU" b="0" i="0" dirty="0">
                <a:solidFill>
                  <a:srgbClr val="1F1F1F"/>
                </a:solidFill>
                <a:effectLst/>
                <a:latin typeface="Arial" panose="020B0604020202020204" pitchFamily="34" charset="0"/>
              </a:rPr>
              <a:t>, the Willie Wagtail is known as the </a:t>
            </a:r>
            <a:r>
              <a:rPr lang="en-AU" b="0" i="0" dirty="0" err="1">
                <a:solidFill>
                  <a:srgbClr val="040C28"/>
                </a:solidFill>
                <a:effectLst/>
                <a:latin typeface="Arial" panose="020B0604020202020204" pitchFamily="34" charset="0"/>
              </a:rPr>
              <a:t>Djiti-Djiti</a:t>
            </a:r>
            <a:r>
              <a:rPr lang="en-AU" b="0" i="0" dirty="0">
                <a:solidFill>
                  <a:srgbClr val="1F1F1F"/>
                </a:solidFill>
                <a:effectLst/>
                <a:latin typeface="Arial" panose="020B0604020202020204" pitchFamily="34" charset="0"/>
              </a:rPr>
              <a:t> (pronounced Chitti-</a:t>
            </a:r>
            <a:r>
              <a:rPr lang="en-AU" b="0" i="0" dirty="0" err="1">
                <a:solidFill>
                  <a:srgbClr val="1F1F1F"/>
                </a:solidFill>
                <a:effectLst/>
                <a:latin typeface="Arial" panose="020B0604020202020204" pitchFamily="34" charset="0"/>
              </a:rPr>
              <a:t>chitti</a:t>
            </a:r>
            <a:r>
              <a:rPr lang="en-AU" b="0" i="0" dirty="0">
                <a:solidFill>
                  <a:srgbClr val="1F1F1F"/>
                </a:solidFill>
                <a:effectLst/>
                <a:latin typeface="Arial" panose="020B0604020202020204" pitchFamily="34" charset="0"/>
              </a:rPr>
              <a:t>).</a:t>
            </a:r>
            <a:br>
              <a:rPr lang="en-AU" b="0" i="0" dirty="0">
                <a:solidFill>
                  <a:srgbClr val="1F1F1F"/>
                </a:solidFill>
                <a:effectLst/>
                <a:latin typeface="Arial" panose="020B0604020202020204" pitchFamily="34" charset="0"/>
              </a:rPr>
            </a:br>
            <a:br>
              <a:rPr lang="en-AU" b="0" i="0" dirty="0">
                <a:solidFill>
                  <a:srgbClr val="1F1F1F"/>
                </a:solidFill>
                <a:effectLst/>
                <a:latin typeface="Arial" panose="020B0604020202020204" pitchFamily="34" charset="0"/>
              </a:rPr>
            </a:br>
            <a:r>
              <a:rPr lang="en-AU" b="0" i="0" dirty="0">
                <a:solidFill>
                  <a:srgbClr val="1F1F1F"/>
                </a:solidFill>
                <a:effectLst/>
                <a:latin typeface="Arial" panose="020B0604020202020204" pitchFamily="34" charset="0"/>
              </a:rPr>
              <a:t>Students are to make observations about the Willie Wagtail, including its appearance, sounds it makes, and behaviour.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solidFill>
                <a:srgbClr val="1F1F1F"/>
              </a:solidFill>
              <a:effectLs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br>
              <a:rPr lang="en-AU" b="0" i="0" dirty="0">
                <a:solidFill>
                  <a:srgbClr val="1F1F1F"/>
                </a:solidFill>
                <a:effectLst/>
                <a:latin typeface="Arial" panose="020B0604020202020204" pitchFamily="34" charset="0"/>
              </a:rPr>
            </a:br>
            <a:br>
              <a:rPr lang="en-AU" b="0" i="0" dirty="0">
                <a:solidFill>
                  <a:srgbClr val="1F1F1F"/>
                </a:solidFill>
                <a:effectLst/>
                <a:latin typeface="Arial" panose="020B0604020202020204" pitchFamily="34" charset="0"/>
              </a:rPr>
            </a:br>
            <a:endParaRPr lang="en-AU" dirty="0"/>
          </a:p>
        </p:txBody>
      </p:sp>
      <p:sp>
        <p:nvSpPr>
          <p:cNvPr id="4" name="Slide Number Placeholder 3">
            <a:extLst>
              <a:ext uri="{FF2B5EF4-FFF2-40B4-BE49-F238E27FC236}">
                <a16:creationId xmlns:a16="http://schemas.microsoft.com/office/drawing/2014/main" id="{8A9C1504-48BD-2E10-B1EF-3B45EF5D3A16}"/>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291922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0AEC9-9B4D-5289-3FC1-ED522E310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045F7-B3C7-0735-E24E-A97D94C37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1B2CC-C671-A174-39F0-24B6AA8F657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contains animations.</a:t>
            </a:r>
            <a:endParaRPr lang="en-AU" dirty="0"/>
          </a:p>
          <a:p>
            <a:endParaRPr lang="en-AU" dirty="0"/>
          </a:p>
          <a:p>
            <a:r>
              <a:rPr lang="en-AU" dirty="0"/>
              <a:t>Aboriginal and Torres Strait Islander Peoples have a deep and longstanding connection to native plants, valuing them not only as part of the natural environment but also as essential resources for daily life. They classify plants based on their use, ensuring that each plant is understood and respected for its various purposes. Embedded within their culture are strong values of sustainability, which means they strive to use as much of each plant as possible to avoid waste. Many native plants serve multiple functions, fitting into more than one category. For example, a single plant might provide food, have medicinal properties, and be useful for making tools or weapons.</a:t>
            </a:r>
          </a:p>
          <a:p>
            <a:endParaRPr lang="en-AU" dirty="0"/>
          </a:p>
          <a:p>
            <a:r>
              <a:rPr lang="en-AU" dirty="0"/>
              <a:t>The </a:t>
            </a:r>
            <a:r>
              <a:rPr lang="en-AU" dirty="0" err="1"/>
              <a:t>Dharug</a:t>
            </a:r>
            <a:r>
              <a:rPr lang="en-AU" dirty="0"/>
              <a:t> people, the Traditional Custodians of the Sydney region, possess extensive knowledge of the plants found in their area. The </a:t>
            </a:r>
            <a:r>
              <a:rPr lang="en-AU" i="1" dirty="0" err="1"/>
              <a:t>Galangara</a:t>
            </a:r>
            <a:r>
              <a:rPr lang="en-AU" dirty="0"/>
              <a:t>, also known as Lily </a:t>
            </a:r>
            <a:r>
              <a:rPr lang="en-AU" dirty="0" err="1"/>
              <a:t>Pilly</a:t>
            </a:r>
            <a:r>
              <a:rPr lang="en-AU" dirty="0"/>
              <a:t>, was used for both food and medicinal purposes. When ripe, the berries of the Lily </a:t>
            </a:r>
            <a:r>
              <a:rPr lang="en-AU" dirty="0" err="1"/>
              <a:t>Pilly</a:t>
            </a:r>
            <a:r>
              <a:rPr lang="en-AU" dirty="0"/>
              <a:t> can be eaten as a snack, but they can also be mashed and applied to the skin to help promote wound healing due to their natural antibacterial properties. </a:t>
            </a:r>
            <a:br>
              <a:rPr lang="en-AU" dirty="0"/>
            </a:br>
            <a:endParaRPr lang="en-AU" dirty="0"/>
          </a:p>
          <a:p>
            <a:pPr marL="285750" lvl="0" indent="-2857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E1BD00D1-F030-813C-771E-F3E85A8C48CB}"/>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6733818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7F4B-7784-165B-2D5E-323CF0E32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55A66-CB3C-2714-58A7-4B028691C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E467A-7B19-8799-5252-A75A8AF8D54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dirty="0"/>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Use the information provided on the Traditional Plant Use cards to classify each plant on the Venn diagram. You may like to include the </a:t>
            </a:r>
            <a:r>
              <a:rPr lang="en-AU" dirty="0" err="1">
                <a:latin typeface="Arial" panose="020B0604020202020204" pitchFamily="34" charset="0"/>
                <a:cs typeface="Arial" panose="020B0604020202020204" pitchFamily="34" charset="0"/>
              </a:rPr>
              <a:t>Dharug</a:t>
            </a:r>
            <a:r>
              <a:rPr lang="en-AU" dirty="0">
                <a:latin typeface="Arial" panose="020B0604020202020204" pitchFamily="34" charset="0"/>
                <a:cs typeface="Arial" panose="020B0604020202020204" pitchFamily="34" charset="0"/>
              </a:rPr>
              <a:t> name, as well as the common name for each plant.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 you work through the task, you might observe that many plants fit into multiple categories. This highlights how classification systems are not always rigid but can be flexible depending on the characteristics of the objects being classified.</a:t>
            </a:r>
          </a:p>
        </p:txBody>
      </p:sp>
      <p:sp>
        <p:nvSpPr>
          <p:cNvPr id="4" name="Slide Number Placeholder 3">
            <a:extLst>
              <a:ext uri="{FF2B5EF4-FFF2-40B4-BE49-F238E27FC236}">
                <a16:creationId xmlns:a16="http://schemas.microsoft.com/office/drawing/2014/main" id="{798CFDC7-13FD-AC04-708B-F630446DE14B}"/>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844785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59</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r>
              <a:rPr lang="en-AU" dirty="0"/>
              <a:t>This slide contains animations.</a:t>
            </a:r>
          </a:p>
          <a:p>
            <a:endParaRPr lang="en-AU" dirty="0"/>
          </a:p>
          <a:p>
            <a:r>
              <a:rPr lang="en-AU" dirty="0"/>
              <a:t>Use this slide to define a dichotomous key and demonstrate the two different types using an example.</a:t>
            </a:r>
          </a:p>
          <a:p>
            <a:endParaRPr lang="en-AU" dirty="0"/>
          </a:p>
          <a:p>
            <a:r>
              <a:rPr lang="en-AU" b="1" i="1" dirty="0"/>
              <a:t>CLICK to bring up the branching flow chart for classifying vertebrates into groups</a:t>
            </a:r>
          </a:p>
          <a:p>
            <a:endParaRPr lang="en-AU" b="1" i="1" dirty="0"/>
          </a:p>
          <a:p>
            <a:r>
              <a:rPr lang="en-AU" b="0" i="0" dirty="0"/>
              <a:t>This version illustrates the division of vertebrates into two groups at each step, using a distinguishing feature to separate the organisms. </a:t>
            </a:r>
          </a:p>
          <a:p>
            <a:endParaRPr lang="en-AU" b="0" i="0" dirty="0"/>
          </a:p>
          <a:p>
            <a:r>
              <a:rPr lang="en-AU" b="0" i="0" dirty="0"/>
              <a:t>CLICK to bring up the series of paired statements, a dichotomous key</a:t>
            </a:r>
          </a:p>
          <a:p>
            <a:endParaRPr lang="en-AU" b="0" i="0" dirty="0"/>
          </a:p>
          <a:p>
            <a:endParaRPr lang="en-AU" b="0"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951504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r>
              <a:rPr lang="en-AU" b="0" i="0" dirty="0">
                <a:solidFill>
                  <a:srgbClr val="282829"/>
                </a:solidFill>
                <a:effectLst/>
                <a:highlight>
                  <a:srgbClr val="FFFFFF"/>
                </a:highlight>
                <a:latin typeface="Arial" panose="020B0604020202020204" pitchFamily="34" charset="0"/>
              </a:rPr>
              <a:t> This slide contains animations. </a:t>
            </a:r>
            <a:br>
              <a:rPr lang="en-AU" b="0" i="0" dirty="0">
                <a:solidFill>
                  <a:srgbClr val="282829"/>
                </a:solidFill>
                <a:effectLst/>
                <a:highlight>
                  <a:srgbClr val="FFFFFF"/>
                </a:highlight>
                <a:latin typeface="Arial" panose="020B0604020202020204" pitchFamily="34" charset="0"/>
              </a:rPr>
            </a:br>
            <a:br>
              <a:rPr lang="en-AU" b="0" i="0" dirty="0">
                <a:solidFill>
                  <a:srgbClr val="282829"/>
                </a:solidFill>
                <a:effectLst/>
                <a:highlight>
                  <a:srgbClr val="FFFFFF"/>
                </a:highlight>
                <a:latin typeface="Arial" panose="020B0604020202020204" pitchFamily="34" charset="0"/>
              </a:rPr>
            </a:br>
            <a:r>
              <a:rPr lang="en-AU" b="0" i="0" dirty="0">
                <a:solidFill>
                  <a:srgbClr val="282829"/>
                </a:solidFill>
                <a:effectLst/>
                <a:highlight>
                  <a:srgbClr val="FFFFFF"/>
                </a:highlight>
                <a:latin typeface="Arial" panose="020B0604020202020204" pitchFamily="34" charset="0"/>
              </a:rPr>
              <a:t>Display this slide to show students a standard deck of playing cards.</a:t>
            </a: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A standard deck of playing cards, showing all 52 cards, including the numeral and face cards of all 4 suits.</a:t>
            </a:r>
          </a:p>
          <a:p>
            <a:pPr marL="342900" marR="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4 suits – clubs (♣), diamonds (♦), hearts (♥) and spades (♠)</a:t>
            </a:r>
          </a:p>
          <a:p>
            <a:pPr marL="342900" marR="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12 face cards – jack, queen and king</a:t>
            </a:r>
          </a:p>
          <a:p>
            <a:pPr marL="342900" marR="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40 numeral cards – ace (one) and 2 through 10.</a:t>
            </a:r>
          </a:p>
          <a:p>
            <a:br>
              <a:rPr lang="en-AU" b="0" i="0" dirty="0">
                <a:solidFill>
                  <a:srgbClr val="282829"/>
                </a:solidFill>
                <a:effectLst/>
                <a:highlight>
                  <a:srgbClr val="FFFFFF"/>
                </a:highlight>
                <a:latin typeface="Arial" panose="020B0604020202020204" pitchFamily="34" charset="0"/>
              </a:rPr>
            </a:br>
            <a:r>
              <a:rPr lang="en-AU" b="0" i="0" dirty="0">
                <a:solidFill>
                  <a:srgbClr val="282829"/>
                </a:solidFill>
                <a:effectLst/>
                <a:highlight>
                  <a:srgbClr val="FFFFFF"/>
                </a:highlight>
                <a:latin typeface="Arial" panose="020B0604020202020204" pitchFamily="34" charset="0"/>
              </a:rPr>
              <a:t>For this example, we will select the Jack of Diamonds as our card.</a:t>
            </a:r>
            <a:br>
              <a:rPr lang="en-AU" b="0" i="0" dirty="0">
                <a:solidFill>
                  <a:srgbClr val="282829"/>
                </a:solidFill>
                <a:effectLst/>
                <a:highlight>
                  <a:srgbClr val="FFFFFF"/>
                </a:highlight>
                <a:latin typeface="Arial" panose="020B0604020202020204" pitchFamily="34" charset="0"/>
              </a:rPr>
            </a:br>
            <a:endParaRPr lang="en-AU" b="0" i="0" dirty="0">
              <a:solidFill>
                <a:srgbClr val="282829"/>
              </a:solidFill>
              <a:effectLst/>
              <a:highlight>
                <a:srgbClr val="FFFFFF"/>
              </a:highlight>
              <a:latin typeface="Arial" panose="020B0604020202020204" pitchFamily="34" charset="0"/>
            </a:endParaRPr>
          </a:p>
          <a:p>
            <a:r>
              <a:rPr lang="en-AU" b="1" i="0" dirty="0">
                <a:solidFill>
                  <a:srgbClr val="282829"/>
                </a:solidFill>
                <a:effectLst/>
                <a:highlight>
                  <a:srgbClr val="FFFFFF"/>
                </a:highlight>
                <a:latin typeface="Arial" panose="020B0604020202020204" pitchFamily="34" charset="0"/>
              </a:rPr>
              <a:t>CLICK</a:t>
            </a:r>
            <a:br>
              <a:rPr lang="en-AU" b="0" i="0" dirty="0">
                <a:solidFill>
                  <a:srgbClr val="282829"/>
                </a:solidFill>
                <a:effectLst/>
                <a:highlight>
                  <a:srgbClr val="FFFFFF"/>
                </a:highlight>
                <a:latin typeface="Arial" panose="020B0604020202020204" pitchFamily="34" charset="0"/>
              </a:rPr>
            </a:br>
            <a:r>
              <a:rPr lang="en-AU" b="0" i="0" dirty="0">
                <a:solidFill>
                  <a:srgbClr val="282829"/>
                </a:solidFill>
                <a:effectLst/>
                <a:highlight>
                  <a:srgbClr val="FFFFFF"/>
                </a:highlight>
                <a:latin typeface="Arial" panose="020B0604020202020204" pitchFamily="34" charset="0"/>
              </a:rPr>
              <a:t>Is your card a face card? This would include the Jack, Queen, and King of all suits and exclude all numeral cards.</a:t>
            </a:r>
          </a:p>
          <a:p>
            <a:endParaRPr lang="en-AU" b="1" i="0" dirty="0">
              <a:solidFill>
                <a:srgbClr val="282829"/>
              </a:solidFill>
              <a:effectLst/>
              <a:highlight>
                <a:srgbClr val="FFFFFF"/>
              </a:highlight>
              <a:latin typeface="Arial" panose="020B0604020202020204" pitchFamily="34" charset="0"/>
            </a:endParaRPr>
          </a:p>
          <a:p>
            <a:r>
              <a:rPr lang="en-AU" b="1" i="0" dirty="0">
                <a:solidFill>
                  <a:srgbClr val="282829"/>
                </a:solidFill>
                <a:effectLst/>
                <a:highlight>
                  <a:srgbClr val="FFFFFF"/>
                </a:highlight>
                <a:latin typeface="Arial" panose="020B0604020202020204" pitchFamily="34" charset="0"/>
              </a:rPr>
              <a:t>CLICK</a:t>
            </a:r>
          </a:p>
          <a:p>
            <a:r>
              <a:rPr lang="en-AU" b="0" i="0" dirty="0">
                <a:solidFill>
                  <a:srgbClr val="282829"/>
                </a:solidFill>
                <a:effectLst/>
                <a:highlight>
                  <a:srgbClr val="FFFFFF"/>
                </a:highlight>
                <a:latin typeface="Arial" panose="020B0604020202020204" pitchFamily="34" charset="0"/>
              </a:rPr>
              <a:t>In this one move, we have eliminated 77% of the population in our search for the selected card.</a:t>
            </a: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If we had picked a number card, however, we would have only eliminated 33% of the deck. When you </a:t>
            </a:r>
            <a:r>
              <a:rPr lang="en-AU" b="0" i="0" dirty="0">
                <a:solidFill>
                  <a:srgbClr val="282829"/>
                </a:solidFill>
                <a:effectLst/>
                <a:latin typeface="Arial" panose="020B0604020202020204" pitchFamily="34" charset="0"/>
              </a:rPr>
              <a:t>formulate your questions, consider how much of the population you can eliminate with each one</a:t>
            </a:r>
            <a:r>
              <a:rPr lang="en-AU" b="0" i="0" dirty="0">
                <a:solidFill>
                  <a:srgbClr val="282829"/>
                </a:solidFill>
                <a:effectLst/>
                <a:highlight>
                  <a:srgbClr val="FFFFFF"/>
                </a:highligh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1805788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E659E-DA0B-0CE4-915F-9D217FB87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6A05D-A54D-3708-C57C-A7FC9174C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51E40-F507-030C-B578-9CA1894CA4E6}"/>
              </a:ext>
            </a:extLst>
          </p:cNvPr>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Students </a:t>
            </a:r>
            <a:r>
              <a:rPr lang="en-AU" b="0" i="0" dirty="0">
                <a:solidFill>
                  <a:srgbClr val="282829"/>
                </a:solidFill>
                <a:effectLst/>
                <a:latin typeface="Arial" panose="020B0604020202020204" pitchFamily="34" charset="0"/>
              </a:rPr>
              <a:t>observe the insect and use the provided classification key to determine its type of invertebrate</a:t>
            </a:r>
            <a:r>
              <a:rPr lang="en-AU" b="0" i="0" dirty="0">
                <a:solidFill>
                  <a:srgbClr val="282829"/>
                </a:solidFill>
                <a:effectLst/>
                <a:highlight>
                  <a:srgbClr val="FFFFFF"/>
                </a:highlight>
                <a:latin typeface="Arial" panose="020B0604020202020204" pitchFamily="34" charset="0"/>
              </a:rPr>
              <a:t>. </a:t>
            </a: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Tx/>
              <a:buChar char="-"/>
            </a:pPr>
            <a:r>
              <a:rPr lang="en-AU" b="0" i="0" dirty="0">
                <a:solidFill>
                  <a:srgbClr val="282829"/>
                </a:solidFill>
                <a:effectLst/>
                <a:highlight>
                  <a:srgbClr val="FFFFFF"/>
                </a:highlight>
                <a:latin typeface="Arial" panose="020B0604020202020204" pitchFamily="34" charset="0"/>
              </a:rPr>
              <a:t>More than 8 legs</a:t>
            </a:r>
          </a:p>
          <a:p>
            <a:pPr marL="285750" indent="-285750">
              <a:buFontTx/>
              <a:buChar char="-"/>
            </a:pPr>
            <a:r>
              <a:rPr lang="en-AU" b="0" i="0" dirty="0">
                <a:solidFill>
                  <a:srgbClr val="282829"/>
                </a:solidFill>
                <a:effectLst/>
                <a:highlight>
                  <a:srgbClr val="FFFFFF"/>
                </a:highlight>
                <a:latin typeface="Arial" panose="020B0604020202020204" pitchFamily="34" charset="0"/>
              </a:rPr>
              <a:t>Long, thin body</a:t>
            </a:r>
          </a:p>
          <a:p>
            <a:pPr marL="285750" indent="-285750">
              <a:buFontTx/>
              <a:buChar char="-"/>
            </a:pPr>
            <a:r>
              <a:rPr lang="en-AU" b="0" i="0" dirty="0">
                <a:solidFill>
                  <a:srgbClr val="282829"/>
                </a:solidFill>
                <a:effectLst/>
                <a:highlight>
                  <a:srgbClr val="FFFFFF"/>
                </a:highlight>
                <a:latin typeface="Arial" panose="020B0604020202020204" pitchFamily="34" charset="0"/>
              </a:rPr>
              <a:t>1 pair of legs per segment</a:t>
            </a: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Answer: This would be identified as a centipede.</a:t>
            </a:r>
          </a:p>
        </p:txBody>
      </p:sp>
      <p:sp>
        <p:nvSpPr>
          <p:cNvPr id="4" name="Slide Number Placeholder 3">
            <a:extLst>
              <a:ext uri="{FF2B5EF4-FFF2-40B4-BE49-F238E27FC236}">
                <a16:creationId xmlns:a16="http://schemas.microsoft.com/office/drawing/2014/main" id="{AB590C3A-F01E-7C53-B47B-97DF4BFB0502}"/>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8819192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Students </a:t>
            </a:r>
            <a:r>
              <a:rPr lang="en-AU" b="0" i="0" dirty="0">
                <a:solidFill>
                  <a:srgbClr val="282829"/>
                </a:solidFill>
                <a:effectLst/>
                <a:latin typeface="Arial" panose="020B0604020202020204" pitchFamily="34" charset="0"/>
              </a:rPr>
              <a:t>observe the insect and use the provided classification key to determine its type of invertebrate</a:t>
            </a:r>
            <a:r>
              <a:rPr lang="en-AU" b="0" i="0" dirty="0">
                <a:solidFill>
                  <a:srgbClr val="282829"/>
                </a:solidFill>
                <a:effectLst/>
                <a:highlight>
                  <a:srgbClr val="FFFFFF"/>
                </a:highlight>
                <a:latin typeface="Arial" panose="020B0604020202020204" pitchFamily="34" charset="0"/>
              </a:rPr>
              <a:t>. </a:t>
            </a: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pPr marL="285750" indent="-285750">
              <a:buFont typeface="Arial" panose="020B0604020202020204" pitchFamily="34" charset="0"/>
              <a:buChar char="•"/>
            </a:pPr>
            <a:r>
              <a:rPr lang="en-AU" dirty="0"/>
              <a:t>It has 6 legs (one half visible in the image)</a:t>
            </a:r>
          </a:p>
          <a:p>
            <a:pPr marL="285750" indent="-285750">
              <a:buFont typeface="Arial" panose="020B0604020202020204" pitchFamily="34" charset="0"/>
              <a:buChar char="•"/>
            </a:pPr>
            <a:r>
              <a:rPr lang="en-AU" dirty="0"/>
              <a:t>It has antennae</a:t>
            </a:r>
          </a:p>
          <a:p>
            <a:pPr marL="285750" indent="-285750">
              <a:buFont typeface="Arial" panose="020B0604020202020204" pitchFamily="34" charset="0"/>
              <a:buChar char="•"/>
            </a:pPr>
            <a:r>
              <a:rPr lang="en-AU" dirty="0"/>
              <a:t>It has a small appendage at its rear</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Answer: This organism is a springtail.</a:t>
            </a: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0174443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A1CC-2557-1E30-8689-76968D10B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E2B48-6A2B-9B1E-ECC0-3DE489B63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5D650-3DFC-EDDA-4A67-4E60A842C94B}"/>
              </a:ext>
            </a:extLst>
          </p:cNvPr>
          <p:cNvSpPr>
            <a:spLocks noGrp="1"/>
          </p:cNvSpPr>
          <p:nvPr>
            <p:ph type="body" idx="1"/>
          </p:nvPr>
        </p:nvSpPr>
        <p:spPr/>
        <p:txBody>
          <a:bodyPr/>
          <a:lstStyle/>
          <a:p>
            <a:r>
              <a:rPr lang="en-AU" b="1" dirty="0"/>
              <a:t>Teacher notes: </a:t>
            </a:r>
          </a:p>
          <a:p>
            <a:r>
              <a:rPr lang="en-AU" b="0" i="0" dirty="0">
                <a:solidFill>
                  <a:srgbClr val="282829"/>
                </a:solidFill>
                <a:effectLst/>
                <a:highlight>
                  <a:srgbClr val="FFFFFF"/>
                </a:highlight>
                <a:latin typeface="Arial" panose="020B0604020202020204" pitchFamily="34" charset="0"/>
              </a:rPr>
              <a:t>Students </a:t>
            </a:r>
            <a:r>
              <a:rPr lang="en-AU" b="0" i="0" dirty="0">
                <a:solidFill>
                  <a:srgbClr val="282829"/>
                </a:solidFill>
                <a:effectLst/>
                <a:latin typeface="Arial" panose="020B0604020202020204" pitchFamily="34" charset="0"/>
              </a:rPr>
              <a:t>observe the insect and use the provided classification key to determine its type of invertebrate</a:t>
            </a:r>
            <a:r>
              <a:rPr lang="en-AU" b="0" i="0" dirty="0">
                <a:solidFill>
                  <a:srgbClr val="282829"/>
                </a:solidFill>
                <a:effectLst/>
                <a:highlight>
                  <a:srgbClr val="FFFFFF"/>
                </a:highlight>
                <a:latin typeface="Arial" panose="020B0604020202020204" pitchFamily="34" charset="0"/>
              </a:rPr>
              <a:t>. </a:t>
            </a: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Tx/>
              <a:buChar char="-"/>
            </a:pPr>
            <a:r>
              <a:rPr lang="en-AU" b="0" i="0" dirty="0">
                <a:solidFill>
                  <a:srgbClr val="282829"/>
                </a:solidFill>
                <a:effectLst/>
                <a:highlight>
                  <a:srgbClr val="FFFFFF"/>
                </a:highlight>
                <a:latin typeface="Arial" panose="020B0604020202020204" pitchFamily="34" charset="0"/>
              </a:rPr>
              <a:t>It has 8 legs  </a:t>
            </a:r>
          </a:p>
          <a:p>
            <a:pPr marL="285750" indent="-285750">
              <a:buFontTx/>
              <a:buChar char="-"/>
            </a:pPr>
            <a:r>
              <a:rPr lang="en-AU" b="0" i="0" dirty="0">
                <a:solidFill>
                  <a:srgbClr val="282829"/>
                </a:solidFill>
                <a:effectLst/>
                <a:highlight>
                  <a:srgbClr val="FFFFFF"/>
                </a:highlight>
                <a:latin typeface="Arial" panose="020B0604020202020204" pitchFamily="34" charset="0"/>
              </a:rPr>
              <a:t>It has pincers</a:t>
            </a:r>
          </a:p>
          <a:p>
            <a:pPr marL="285750" indent="-285750">
              <a:buFontTx/>
              <a:buChar char="-"/>
            </a:pPr>
            <a:r>
              <a:rPr lang="en-AU" b="0" i="0" dirty="0">
                <a:solidFill>
                  <a:srgbClr val="282829"/>
                </a:solidFill>
                <a:effectLst/>
                <a:highlight>
                  <a:srgbClr val="FFFFFF"/>
                </a:highlight>
                <a:latin typeface="Arial" panose="020B0604020202020204" pitchFamily="34" charset="0"/>
              </a:rPr>
              <a:t>It has a tail</a:t>
            </a: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Answer: This would be identified as a scorpion.</a:t>
            </a: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BA5D20AC-6B13-348B-353E-8982BED07A33}"/>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527169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p>
          <a:p>
            <a:r>
              <a:rPr lang="en-AU" b="0" i="0" dirty="0">
                <a:solidFill>
                  <a:srgbClr val="282829"/>
                </a:solidFill>
                <a:effectLst/>
                <a:highlight>
                  <a:srgbClr val="FFFFFF"/>
                </a:highlight>
                <a:latin typeface="Arial" panose="020B0604020202020204" pitchFamily="34" charset="0"/>
              </a:rPr>
              <a:t>Students </a:t>
            </a:r>
            <a:r>
              <a:rPr lang="en-AU" b="0" i="0" dirty="0">
                <a:solidFill>
                  <a:srgbClr val="282829"/>
                </a:solidFill>
                <a:effectLst/>
                <a:latin typeface="Arial" panose="020B0604020202020204" pitchFamily="34" charset="0"/>
              </a:rPr>
              <a:t>observe the insect and use the provided classification key to determine its type of invertebrate</a:t>
            </a:r>
            <a:r>
              <a:rPr lang="en-AU" b="0" i="0" dirty="0">
                <a:solidFill>
                  <a:srgbClr val="282829"/>
                </a:solidFill>
                <a:effectLst/>
                <a:highlight>
                  <a:srgbClr val="FFFFFF"/>
                </a:highlight>
                <a:latin typeface="Arial" panose="020B0604020202020204" pitchFamily="34" charset="0"/>
              </a:rPr>
              <a:t>. </a:t>
            </a:r>
          </a:p>
          <a:p>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 typeface="Arial" panose="020B0604020202020204" pitchFamily="34" charset="0"/>
              <a:buChar char="•"/>
            </a:pPr>
            <a:r>
              <a:rPr lang="en-AU" b="0" i="0" dirty="0">
                <a:solidFill>
                  <a:srgbClr val="282829"/>
                </a:solidFill>
                <a:effectLst/>
                <a:highlight>
                  <a:srgbClr val="FFFFFF"/>
                </a:highlight>
                <a:latin typeface="Arial" panose="020B0604020202020204" pitchFamily="34" charset="0"/>
              </a:rPr>
              <a:t>It has 6 legs</a:t>
            </a:r>
          </a:p>
          <a:p>
            <a:pPr marL="285750" indent="-285750">
              <a:buFont typeface="Arial" panose="020B0604020202020204" pitchFamily="34" charset="0"/>
              <a:buChar char="•"/>
            </a:pPr>
            <a:r>
              <a:rPr lang="en-AU" b="0" i="0" dirty="0">
                <a:solidFill>
                  <a:srgbClr val="282829"/>
                </a:solidFill>
                <a:effectLst/>
                <a:highlight>
                  <a:srgbClr val="FFFFFF"/>
                </a:highlight>
                <a:latin typeface="Arial" panose="020B0604020202020204" pitchFamily="34" charset="0"/>
              </a:rPr>
              <a:t>It has antennae (look closely near the head)</a:t>
            </a:r>
          </a:p>
          <a:p>
            <a:pPr marL="285750" indent="-285750">
              <a:buFont typeface="Arial" panose="020B0604020202020204" pitchFamily="34" charset="0"/>
              <a:buChar char="•"/>
            </a:pPr>
            <a:r>
              <a:rPr lang="en-AU" b="0" i="0" dirty="0">
                <a:solidFill>
                  <a:srgbClr val="282829"/>
                </a:solidFill>
                <a:effectLst/>
                <a:highlight>
                  <a:srgbClr val="FFFFFF"/>
                </a:highlight>
                <a:latin typeface="Arial" panose="020B0604020202020204" pitchFamily="34" charset="0"/>
              </a:rPr>
              <a:t>It has a hard shell (and wings underneath, but we cannot see this in the image)</a:t>
            </a:r>
          </a:p>
          <a:p>
            <a:pPr marL="285750" indent="-285750">
              <a:buFont typeface="Arial" panose="020B0604020202020204" pitchFamily="34" charset="0"/>
              <a:buChar char="•"/>
            </a:pPr>
            <a:r>
              <a:rPr lang="en-AU" b="0" i="0" dirty="0">
                <a:solidFill>
                  <a:srgbClr val="282829"/>
                </a:solidFill>
                <a:effectLst/>
                <a:highlight>
                  <a:srgbClr val="FFFFFF"/>
                </a:highlight>
                <a:latin typeface="Arial" panose="020B0604020202020204" pitchFamily="34" charset="0"/>
              </a:rPr>
              <a:t>The hard shell has a division down the middle.</a:t>
            </a:r>
          </a:p>
          <a:p>
            <a:pPr marL="285750" indent="-285750">
              <a:buFontTx/>
              <a:buChar char="-"/>
            </a:pPr>
            <a:endParaRPr lang="en-AU" b="0" i="0" dirty="0">
              <a:solidFill>
                <a:srgbClr val="282829"/>
              </a:solidFill>
              <a:effectLst/>
              <a:highlight>
                <a:srgbClr val="FFFFFF"/>
              </a:highlight>
              <a:latin typeface="Arial" panose="020B0604020202020204" pitchFamily="34" charset="0"/>
            </a:endParaRP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Answer: This organism is a type of beetle.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056934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E6008-FFDC-AC69-547D-8B5D34E2E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DF26F-2D25-BFBD-5369-D7CC40C3B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62496-B17D-F13C-885F-65F06547420F}"/>
              </a:ext>
            </a:extLst>
          </p:cNvPr>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Tx/>
              <a:buChar char="-"/>
            </a:pPr>
            <a:r>
              <a:rPr lang="en-AU" b="0" i="0" dirty="0">
                <a:solidFill>
                  <a:srgbClr val="282829"/>
                </a:solidFill>
                <a:effectLst/>
                <a:highlight>
                  <a:srgbClr val="FFFFFF"/>
                </a:highlight>
                <a:latin typeface="Arial" panose="020B0604020202020204" pitchFamily="34" charset="0"/>
              </a:rPr>
              <a:t>8 legs or less (only 7 are visible in the image)</a:t>
            </a:r>
          </a:p>
          <a:p>
            <a:pPr marL="285750" indent="-285750">
              <a:buFontTx/>
              <a:buChar char="-"/>
            </a:pPr>
            <a:r>
              <a:rPr lang="en-AU" b="0" i="0" dirty="0">
                <a:solidFill>
                  <a:srgbClr val="282829"/>
                </a:solidFill>
                <a:effectLst/>
                <a:highlight>
                  <a:srgbClr val="FFFFFF"/>
                </a:highlight>
                <a:latin typeface="Arial" panose="020B0604020202020204" pitchFamily="34" charset="0"/>
              </a:rPr>
              <a:t>No pincers</a:t>
            </a:r>
          </a:p>
          <a:p>
            <a:pPr marL="285750" indent="-285750">
              <a:buFontTx/>
              <a:buChar char="-"/>
            </a:pPr>
            <a:r>
              <a:rPr lang="en-AU" b="0" i="0" dirty="0">
                <a:solidFill>
                  <a:srgbClr val="282829"/>
                </a:solidFill>
                <a:effectLst/>
                <a:highlight>
                  <a:srgbClr val="FFFFFF"/>
                </a:highlight>
                <a:latin typeface="Arial" panose="020B0604020202020204" pitchFamily="34" charset="0"/>
              </a:rPr>
              <a:t>One main body part</a:t>
            </a: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Answer: This organism is a mite.</a:t>
            </a: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A26A0D2E-A20E-B721-4FF1-647C31E4D1FA}"/>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2054646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AE66C-1500-C9DC-45ED-06D8B0B83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0D633-78E5-5C61-5E7E-8D91DD2F9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D23BF-A5CF-DC59-49DD-ABFDC150354F}"/>
              </a:ext>
            </a:extLst>
          </p:cNvPr>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Tx/>
              <a:buChar char="-"/>
            </a:pPr>
            <a:r>
              <a:rPr lang="en-AU" b="0" i="0" dirty="0">
                <a:solidFill>
                  <a:srgbClr val="282829"/>
                </a:solidFill>
                <a:effectLst/>
                <a:highlight>
                  <a:srgbClr val="FFFFFF"/>
                </a:highlight>
                <a:latin typeface="Arial" panose="020B0604020202020204" pitchFamily="34" charset="0"/>
              </a:rPr>
              <a:t>8 legs or less</a:t>
            </a:r>
          </a:p>
          <a:p>
            <a:pPr marL="285750" indent="-285750">
              <a:buFontTx/>
              <a:buChar char="-"/>
            </a:pPr>
            <a:r>
              <a:rPr lang="en-AU" b="0" i="0" dirty="0">
                <a:solidFill>
                  <a:srgbClr val="282829"/>
                </a:solidFill>
                <a:effectLst/>
                <a:highlight>
                  <a:srgbClr val="FFFFFF"/>
                </a:highlight>
                <a:latin typeface="Arial" panose="020B0604020202020204" pitchFamily="34" charset="0"/>
              </a:rPr>
              <a:t>6 legs and antennae</a:t>
            </a:r>
          </a:p>
          <a:p>
            <a:pPr marL="285750" indent="-285750">
              <a:buFontTx/>
              <a:buChar char="-"/>
            </a:pPr>
            <a:r>
              <a:rPr lang="en-AU" b="0" i="0" dirty="0">
                <a:solidFill>
                  <a:srgbClr val="282829"/>
                </a:solidFill>
                <a:effectLst/>
                <a:highlight>
                  <a:srgbClr val="FFFFFF"/>
                </a:highlight>
                <a:latin typeface="Arial" panose="020B0604020202020204" pitchFamily="34" charset="0"/>
              </a:rPr>
              <a:t>Appendage at the rear</a:t>
            </a:r>
          </a:p>
          <a:p>
            <a:pPr marL="285750" indent="-285750">
              <a:buFontTx/>
              <a:buChar char="-"/>
            </a:pPr>
            <a:r>
              <a:rPr lang="en-AU" b="0" i="0" dirty="0">
                <a:solidFill>
                  <a:srgbClr val="282829"/>
                </a:solidFill>
                <a:effectLst/>
                <a:highlight>
                  <a:srgbClr val="FFFFFF"/>
                </a:highlight>
                <a:latin typeface="Arial" panose="020B0604020202020204" pitchFamily="34" charset="0"/>
              </a:rPr>
              <a:t>2 appendages</a:t>
            </a: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This would be identified as an earwig.</a:t>
            </a:r>
          </a:p>
          <a:p>
            <a:endParaRPr lang="en-AU" b="0" i="0" dirty="0">
              <a:solidFill>
                <a:srgbClr val="282829"/>
              </a:solidFill>
              <a:effectLst/>
              <a:highlight>
                <a:srgbClr val="FFFFFF"/>
              </a:highlight>
              <a:latin typeface="Arial" panose="020B0604020202020204" pitchFamily="34" charset="0"/>
            </a:endParaRP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2BB8D046-F340-D91E-7700-4D2E51C46F36}"/>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9006230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564A9-0524-EF90-22B7-D0B9EC3FD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9AE56-B628-BF29-DC01-EB71224F3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0FBB0-3DC9-8810-8BFD-99B4CCCBB4CD}"/>
              </a:ext>
            </a:extLst>
          </p:cNvPr>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Tx/>
              <a:buChar char="-"/>
            </a:pPr>
            <a:r>
              <a:rPr lang="en-AU" b="0" i="0" dirty="0">
                <a:solidFill>
                  <a:srgbClr val="282829"/>
                </a:solidFill>
                <a:effectLst/>
                <a:highlight>
                  <a:srgbClr val="FFFFFF"/>
                </a:highlight>
                <a:latin typeface="Arial" panose="020B0604020202020204" pitchFamily="34" charset="0"/>
              </a:rPr>
              <a:t>8 legs or less</a:t>
            </a:r>
          </a:p>
          <a:p>
            <a:pPr marL="285750" indent="-285750">
              <a:buFontTx/>
              <a:buChar char="-"/>
            </a:pPr>
            <a:r>
              <a:rPr lang="en-AU" b="0" i="0" dirty="0">
                <a:solidFill>
                  <a:srgbClr val="282829"/>
                </a:solidFill>
                <a:effectLst/>
                <a:highlight>
                  <a:srgbClr val="FFFFFF"/>
                </a:highlight>
                <a:latin typeface="Arial" panose="020B0604020202020204" pitchFamily="34" charset="0"/>
              </a:rPr>
              <a:t>6 legs and antennae</a:t>
            </a:r>
          </a:p>
          <a:p>
            <a:pPr marL="285750" indent="-285750">
              <a:buFontTx/>
              <a:buChar char="-"/>
            </a:pPr>
            <a:r>
              <a:rPr lang="en-AU" b="0" i="0" dirty="0">
                <a:solidFill>
                  <a:srgbClr val="282829"/>
                </a:solidFill>
                <a:effectLst/>
                <a:highlight>
                  <a:srgbClr val="FFFFFF"/>
                </a:highlight>
                <a:latin typeface="Arial" panose="020B0604020202020204" pitchFamily="34" charset="0"/>
              </a:rPr>
              <a:t>No appendage at rear</a:t>
            </a:r>
          </a:p>
          <a:p>
            <a:pPr marL="285750" indent="-285750">
              <a:buFontTx/>
              <a:buChar char="-"/>
            </a:pPr>
            <a:r>
              <a:rPr lang="en-AU" b="0" i="0" dirty="0">
                <a:solidFill>
                  <a:srgbClr val="282829"/>
                </a:solidFill>
                <a:effectLst/>
                <a:highlight>
                  <a:srgbClr val="FFFFFF"/>
                </a:highlight>
                <a:latin typeface="Arial" panose="020B0604020202020204" pitchFamily="34" charset="0"/>
              </a:rPr>
              <a:t>1</a:t>
            </a:r>
            <a:r>
              <a:rPr lang="en-AU" b="0" i="0" baseline="30000" dirty="0">
                <a:solidFill>
                  <a:srgbClr val="282829"/>
                </a:solidFill>
                <a:effectLst/>
                <a:highlight>
                  <a:srgbClr val="FFFFFF"/>
                </a:highlight>
                <a:latin typeface="Arial" panose="020B0604020202020204" pitchFamily="34" charset="0"/>
              </a:rPr>
              <a:t>st</a:t>
            </a:r>
            <a:r>
              <a:rPr lang="en-AU" b="0" i="0" dirty="0">
                <a:solidFill>
                  <a:srgbClr val="282829"/>
                </a:solidFill>
                <a:effectLst/>
                <a:highlight>
                  <a:srgbClr val="FFFFFF"/>
                </a:highlight>
                <a:latin typeface="Arial" panose="020B0604020202020204" pitchFamily="34" charset="0"/>
              </a:rPr>
              <a:t> pair of wings overlapping</a:t>
            </a: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This would be identified as a bug</a:t>
            </a: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BB2E6AF2-CAE9-077A-5C0E-04FEAA447312}"/>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287751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EAD07-D9F3-694B-6ABD-E0FDB772A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63880-9374-E9FE-0148-60B127B7E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2E894-FC52-E0C4-801B-EC411B08989D}"/>
              </a:ext>
            </a:extLst>
          </p:cNvPr>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Looking at this invertebrate, what features does it show?</a:t>
            </a:r>
          </a:p>
          <a:p>
            <a:endParaRPr lang="en-AU" b="0" i="0" dirty="0">
              <a:solidFill>
                <a:srgbClr val="282829"/>
              </a:solidFill>
              <a:effectLst/>
              <a:highlight>
                <a:srgbClr val="FFFFFF"/>
              </a:highlight>
              <a:latin typeface="Arial" panose="020B0604020202020204" pitchFamily="34" charset="0"/>
            </a:endParaRPr>
          </a:p>
          <a:p>
            <a:pPr marL="285750" indent="-285750">
              <a:buFontTx/>
              <a:buChar char="-"/>
            </a:pPr>
            <a:r>
              <a:rPr lang="en-AU" b="0" i="0" dirty="0">
                <a:solidFill>
                  <a:srgbClr val="282829"/>
                </a:solidFill>
                <a:effectLst/>
                <a:highlight>
                  <a:srgbClr val="FFFFFF"/>
                </a:highlight>
                <a:latin typeface="Arial" panose="020B0604020202020204" pitchFamily="34" charset="0"/>
              </a:rPr>
              <a:t>8 legs or less</a:t>
            </a:r>
          </a:p>
          <a:p>
            <a:pPr marL="285750" indent="-285750">
              <a:buFontTx/>
              <a:buChar char="-"/>
            </a:pPr>
            <a:r>
              <a:rPr lang="en-AU" b="0" i="0" dirty="0">
                <a:solidFill>
                  <a:srgbClr val="282829"/>
                </a:solidFill>
                <a:effectLst/>
                <a:highlight>
                  <a:srgbClr val="FFFFFF"/>
                </a:highlight>
                <a:latin typeface="Arial" panose="020B0604020202020204" pitchFamily="34" charset="0"/>
              </a:rPr>
              <a:t>6 legs and antennae</a:t>
            </a:r>
          </a:p>
          <a:p>
            <a:pPr marL="285750" indent="-285750">
              <a:buFontTx/>
              <a:buChar char="-"/>
            </a:pPr>
            <a:r>
              <a:rPr lang="en-AU" b="0" i="0" dirty="0">
                <a:solidFill>
                  <a:srgbClr val="282829"/>
                </a:solidFill>
                <a:effectLst/>
                <a:highlight>
                  <a:srgbClr val="FFFFFF"/>
                </a:highlight>
                <a:latin typeface="Arial" panose="020B0604020202020204" pitchFamily="34" charset="0"/>
              </a:rPr>
              <a:t>No appendage at the rear</a:t>
            </a:r>
          </a:p>
          <a:p>
            <a:pPr marL="285750" indent="-285750">
              <a:buFontTx/>
              <a:buChar char="-"/>
            </a:pPr>
            <a:r>
              <a:rPr lang="en-AU" b="0" i="0" dirty="0">
                <a:solidFill>
                  <a:srgbClr val="282829"/>
                </a:solidFill>
                <a:effectLst/>
                <a:highlight>
                  <a:srgbClr val="FFFFFF"/>
                </a:highlight>
                <a:latin typeface="Arial" panose="020B0604020202020204" pitchFamily="34" charset="0"/>
              </a:rPr>
              <a:t>A hard shell protects wings</a:t>
            </a:r>
            <a:r>
              <a:rPr lang="en-AU" b="0" i="0" dirty="0">
                <a:solidFill>
                  <a:srgbClr val="282829"/>
                </a:solidFill>
                <a:effectLst/>
                <a:latin typeface="Arial" panose="020B0604020202020204" pitchFamily="34" charset="0"/>
              </a:rPr>
              <a:t> (they cannot be seen in the image)</a:t>
            </a:r>
            <a:r>
              <a:rPr lang="en-AU" b="0" i="0" dirty="0">
                <a:solidFill>
                  <a:srgbClr val="282829"/>
                </a:solidFill>
                <a:effectLst/>
                <a:highlight>
                  <a:srgbClr val="FFFFFF"/>
                </a:highlight>
                <a:latin typeface="Arial" panose="020B0604020202020204" pitchFamily="34" charset="0"/>
              </a:rPr>
              <a:t>.</a:t>
            </a:r>
          </a:p>
          <a:p>
            <a:pPr marL="0" indent="0">
              <a:buFontTx/>
              <a:buNone/>
            </a:pPr>
            <a:endParaRPr lang="en-AU" b="0" i="0" dirty="0">
              <a:solidFill>
                <a:srgbClr val="282829"/>
              </a:solidFill>
              <a:effectLst/>
              <a:highlight>
                <a:srgbClr val="FFFFFF"/>
              </a:highlight>
              <a:latin typeface="Arial" panose="020B0604020202020204" pitchFamily="34" charset="0"/>
            </a:endParaRPr>
          </a:p>
          <a:p>
            <a:pPr marL="0" indent="0">
              <a:buFontTx/>
              <a:buNone/>
            </a:pPr>
            <a:r>
              <a:rPr lang="en-AU" b="0" i="0" dirty="0">
                <a:solidFill>
                  <a:srgbClr val="282829"/>
                </a:solidFill>
                <a:effectLst/>
                <a:highlight>
                  <a:srgbClr val="FFFFFF"/>
                </a:highlight>
                <a:latin typeface="Arial" panose="020B0604020202020204" pitchFamily="34" charset="0"/>
              </a:rPr>
              <a:t>This would be identified as a beetle.</a:t>
            </a:r>
          </a:p>
          <a:p>
            <a:endParaRPr lang="en-AU" b="0" i="0" dirty="0">
              <a:solidFill>
                <a:srgbClr val="282829"/>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7996436E-6253-E68C-68B9-F73C5F194E37}"/>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84958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endParaRPr lang="en-AU" dirty="0"/>
          </a:p>
          <a:p>
            <a:r>
              <a:rPr lang="en-AU" dirty="0"/>
              <a:t>Ask students to identify the object on the slide as alive, dead, or never been alive.</a:t>
            </a:r>
          </a:p>
          <a:p>
            <a:endParaRPr lang="en-AU" dirty="0"/>
          </a:p>
          <a:p>
            <a:r>
              <a:rPr lang="en-AU" dirty="0"/>
              <a:t>This slide shows an evergreen tree. This plant is alive because it exhibits the characteristics of living things. Students should be able to recognise that the tree grows and reproduces at this stage of the learning.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6953257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FF85-9AF6-48DB-ED2F-BE80CFE6C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60A1D-7AD4-148E-4D6B-3D85D63AD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176B7-627B-3E3B-1AD9-48F3CBADC942}"/>
              </a:ext>
            </a:extLst>
          </p:cNvPr>
          <p:cNvSpPr>
            <a:spLocks noGrp="1"/>
          </p:cNvSpPr>
          <p:nvPr>
            <p:ph type="body" idx="1"/>
          </p:nvPr>
        </p:nvSpPr>
        <p:spPr/>
        <p:txBody>
          <a:bodyPr/>
          <a:lstStyle/>
          <a:p>
            <a:r>
              <a:rPr lang="en-AU" b="1" dirty="0"/>
              <a:t>Teacher notes: </a:t>
            </a:r>
            <a:endParaRPr lang="en-AU" b="0" i="0" dirty="0">
              <a:solidFill>
                <a:srgbClr val="282829"/>
              </a:solidFill>
              <a:effectLst/>
              <a:highlight>
                <a:srgbClr val="FFFFFF"/>
              </a:highlight>
              <a:latin typeface="Arial" panose="020B0604020202020204" pitchFamily="34" charset="0"/>
            </a:endParaRPr>
          </a:p>
          <a:p>
            <a:r>
              <a:rPr lang="en-AU" b="0" i="0" dirty="0">
                <a:solidFill>
                  <a:srgbClr val="282829"/>
                </a:solidFill>
                <a:effectLst/>
                <a:highlight>
                  <a:srgbClr val="FFFFFF"/>
                </a:highlight>
                <a:latin typeface="Arial" panose="020B0604020202020204" pitchFamily="34" charset="0"/>
              </a:rPr>
              <a:t>Use this slide to introduce the </a:t>
            </a:r>
            <a:r>
              <a:rPr lang="en-AU" b="0" i="0" dirty="0" err="1">
                <a:solidFill>
                  <a:srgbClr val="282829"/>
                </a:solidFill>
                <a:effectLst/>
                <a:highlight>
                  <a:srgbClr val="FFFFFF"/>
                </a:highlight>
                <a:latin typeface="Arial" panose="020B0604020202020204" pitchFamily="34" charset="0"/>
              </a:rPr>
              <a:t>Pamishan</a:t>
            </a:r>
            <a:r>
              <a:rPr lang="en-AU" b="0" i="0" dirty="0">
                <a:solidFill>
                  <a:srgbClr val="282829"/>
                </a:solidFill>
                <a:effectLst/>
                <a:highlight>
                  <a:srgbClr val="FFFFFF"/>
                </a:highlight>
                <a:latin typeface="Arial" panose="020B0604020202020204" pitchFamily="34" charset="0"/>
              </a:rPr>
              <a:t> aliens activity. Students will use a dichotomous key to identify the binomial name of each organism and then answer some questions. </a:t>
            </a:r>
          </a:p>
        </p:txBody>
      </p:sp>
      <p:sp>
        <p:nvSpPr>
          <p:cNvPr id="4" name="Slide Number Placeholder 3">
            <a:extLst>
              <a:ext uri="{FF2B5EF4-FFF2-40B4-BE49-F238E27FC236}">
                <a16:creationId xmlns:a16="http://schemas.microsoft.com/office/drawing/2014/main" id="{3757640C-BE24-B4AD-B78E-9280F92F2036}"/>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2589889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dirty="0"/>
              <a:t>These slides are used in conjunction with the Classifying Terrestrial Mammals activity in TRB1. Students make observations of the photographed organism and use these observations along with the text to work their way through a dichotomous key and identify the common name of each organism. </a:t>
            </a:r>
          </a:p>
          <a:p>
            <a:endParaRPr lang="en-AU" dirty="0"/>
          </a:p>
          <a:p>
            <a:r>
              <a:rPr lang="en-AU" b="1" dirty="0"/>
              <a:t>Answer: </a:t>
            </a:r>
            <a:r>
              <a:rPr lang="en-AU" dirty="0"/>
              <a:t>This organism is a Feathertail glider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4266774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A7D1-8C31-5C57-204A-CD7CFE427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B3130-F7A8-921B-48C2-10135E51E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D9ECD-0574-FDD6-BC4C-0BE58B000689}"/>
              </a:ext>
            </a:extLst>
          </p:cNvPr>
          <p:cNvSpPr>
            <a:spLocks noGrp="1"/>
          </p:cNvSpPr>
          <p:nvPr>
            <p:ph type="body" idx="1"/>
          </p:nvPr>
        </p:nvSpPr>
        <p:spPr/>
        <p:txBody>
          <a:bodyPr/>
          <a:lstStyle/>
          <a:p>
            <a:r>
              <a:rPr lang="en-AU" b="1" dirty="0"/>
              <a:t>Teacher notes:</a:t>
            </a:r>
          </a:p>
          <a:p>
            <a:endParaRPr lang="en-AU" dirty="0"/>
          </a:p>
          <a:p>
            <a:r>
              <a:rPr lang="en-AU" dirty="0"/>
              <a:t>These slides are used in conjunction with the Classifying Terrestrial Mammals activity in TRB1. Students make observations of the photographed organism and use these observations along with the text to work their way through a dichotomous key and identify the common name of each organism. </a:t>
            </a:r>
          </a:p>
          <a:p>
            <a:endParaRPr lang="en-AU" dirty="0"/>
          </a:p>
          <a:p>
            <a:r>
              <a:rPr lang="en-AU" b="1" dirty="0"/>
              <a:t>Answer: </a:t>
            </a:r>
            <a:r>
              <a:rPr lang="en-AU" dirty="0"/>
              <a:t>This organism is a sugar glider</a:t>
            </a:r>
          </a:p>
        </p:txBody>
      </p:sp>
      <p:sp>
        <p:nvSpPr>
          <p:cNvPr id="4" name="Slide Number Placeholder 3">
            <a:extLst>
              <a:ext uri="{FF2B5EF4-FFF2-40B4-BE49-F238E27FC236}">
                <a16:creationId xmlns:a16="http://schemas.microsoft.com/office/drawing/2014/main" id="{6B9C9B49-D35F-6BE9-ED12-CCF0B3C56C08}"/>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2690411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55C2C-BDCD-2FC3-D9FB-0BADE4538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098F2-B64B-1429-B877-E6DFB21D3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91CCB-F3A3-601F-62B5-4946DA50F8AA}"/>
              </a:ext>
            </a:extLst>
          </p:cNvPr>
          <p:cNvSpPr>
            <a:spLocks noGrp="1"/>
          </p:cNvSpPr>
          <p:nvPr>
            <p:ph type="body" idx="1"/>
          </p:nvPr>
        </p:nvSpPr>
        <p:spPr/>
        <p:txBody>
          <a:bodyPr/>
          <a:lstStyle/>
          <a:p>
            <a:r>
              <a:rPr lang="en-AU" b="1" dirty="0"/>
              <a:t>Teacher notes:</a:t>
            </a:r>
          </a:p>
          <a:p>
            <a:endParaRPr lang="en-AU" dirty="0"/>
          </a:p>
          <a:p>
            <a:r>
              <a:rPr lang="en-AU" dirty="0"/>
              <a:t>These slides are used in conjunction with the Classifying Terrestrial Mammals activity in TRB1. Students make observations of the photographed organism and use these observations along with the text to work their way through a dichotomous key and identify the common name of each organism. </a:t>
            </a:r>
          </a:p>
          <a:p>
            <a:endParaRPr lang="en-AU" dirty="0"/>
          </a:p>
          <a:p>
            <a:r>
              <a:rPr lang="en-AU" b="1" dirty="0"/>
              <a:t>Answer: </a:t>
            </a:r>
            <a:r>
              <a:rPr lang="en-AU" dirty="0"/>
              <a:t>This organism is a Common brushtail possum</a:t>
            </a:r>
          </a:p>
        </p:txBody>
      </p:sp>
      <p:sp>
        <p:nvSpPr>
          <p:cNvPr id="4" name="Slide Number Placeholder 3">
            <a:extLst>
              <a:ext uri="{FF2B5EF4-FFF2-40B4-BE49-F238E27FC236}">
                <a16:creationId xmlns:a16="http://schemas.microsoft.com/office/drawing/2014/main" id="{3298E88C-CA46-DDB6-377F-AEEBD9CEB35C}"/>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9613519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E908E-B8F1-CE76-A37B-3D1035A6B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F5EF9-AA0E-F791-EC63-50A765B7E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67085-C909-43AF-FD57-C17265837F41}"/>
              </a:ext>
            </a:extLst>
          </p:cNvPr>
          <p:cNvSpPr>
            <a:spLocks noGrp="1"/>
          </p:cNvSpPr>
          <p:nvPr>
            <p:ph type="body" idx="1"/>
          </p:nvPr>
        </p:nvSpPr>
        <p:spPr/>
        <p:txBody>
          <a:bodyPr/>
          <a:lstStyle/>
          <a:p>
            <a:r>
              <a:rPr lang="en-AU" b="1" dirty="0"/>
              <a:t>Teacher notes:</a:t>
            </a:r>
          </a:p>
          <a:p>
            <a:endParaRPr lang="en-AU" dirty="0"/>
          </a:p>
          <a:p>
            <a:r>
              <a:rPr lang="en-AU" dirty="0"/>
              <a:t>These slides are used in conjunction with the Classifying Terrestrial Mammals activity in TRB1. Students make observations of the photographed organism and use these observations along with the text to work their way through a dichotomous key and identify the common name of each organism. </a:t>
            </a:r>
          </a:p>
          <a:p>
            <a:endParaRPr lang="en-AU" dirty="0"/>
          </a:p>
          <a:p>
            <a:r>
              <a:rPr lang="en-AU" b="1" dirty="0"/>
              <a:t>Answer: </a:t>
            </a:r>
            <a:r>
              <a:rPr lang="en-AU" dirty="0"/>
              <a:t>This organism is a Common ringtail possum.</a:t>
            </a:r>
          </a:p>
        </p:txBody>
      </p:sp>
      <p:sp>
        <p:nvSpPr>
          <p:cNvPr id="4" name="Slide Number Placeholder 3">
            <a:extLst>
              <a:ext uri="{FF2B5EF4-FFF2-40B4-BE49-F238E27FC236}">
                <a16:creationId xmlns:a16="http://schemas.microsoft.com/office/drawing/2014/main" id="{B695FEB8-6CF5-2532-49F3-8CA2AF072F5B}"/>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9049839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dirty="0"/>
              <a:t>These slides are used in conjunction with the Classifying Terrestrial Mammals activity in TRB1. Students make observations of the photographed organism and use these observations along with the text to work their way through a dichotomous key and identify the common name of each organism. </a:t>
            </a:r>
          </a:p>
          <a:p>
            <a:endParaRPr lang="en-AU" dirty="0"/>
          </a:p>
          <a:p>
            <a:r>
              <a:rPr lang="en-AU" dirty="0"/>
              <a:t>Answer: This organism is a Brush-tailed phascogale.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2231989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76</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AB19-8683-E76C-92B4-D991F37B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BB1E2-1FC5-6233-D8F9-59787F0D3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AB847-1D30-9543-9604-59F662F8B6A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 </a:t>
            </a: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193B5D8-C2F0-E7DD-46E0-AFFE402DC56C}"/>
              </a:ext>
            </a:extLst>
          </p:cNvPr>
          <p:cNvSpPr>
            <a:spLocks noGrp="1"/>
          </p:cNvSpPr>
          <p:nvPr>
            <p:ph type="sldNum" sz="quarter" idx="5"/>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11213302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r>
              <a:rPr lang="en-AU" b="0" dirty="0"/>
              <a:t>This slide contains animations.</a:t>
            </a:r>
            <a:endParaRPr lang="en-AU" b="1" dirty="0"/>
          </a:p>
          <a:p>
            <a:endParaRPr lang="en-AU" dirty="0"/>
          </a:p>
          <a:p>
            <a:r>
              <a:rPr lang="en-AU" dirty="0"/>
              <a:t>Define the terms adaptation, structural adaptation and behavioural adaptation by reading the information from the slide.</a:t>
            </a:r>
          </a:p>
          <a:p>
            <a:endParaRPr lang="en-AU" dirty="0"/>
          </a:p>
          <a:p>
            <a:r>
              <a:rPr lang="en-AU" b="1" dirty="0"/>
              <a:t>Read the following information to students to familiarise them with the habitat of the wombat:</a:t>
            </a:r>
          </a:p>
          <a:p>
            <a:endParaRPr lang="en-AU" b="0" dirty="0"/>
          </a:p>
          <a:p>
            <a:pPr marL="285750" indent="-285750">
              <a:buFont typeface="Arial" panose="020B0604020202020204" pitchFamily="34" charset="0"/>
              <a:buChar char="•"/>
            </a:pPr>
            <a:r>
              <a:rPr lang="en-AU" dirty="0"/>
              <a:t>There are three species of wombat. The image on the slide shows one of the species, the bare-nosed wombat, also known as the common wombat.</a:t>
            </a:r>
          </a:p>
          <a:p>
            <a:pPr marL="285750" indent="-285750">
              <a:buFont typeface="Arial" panose="020B0604020202020204" pitchFamily="34" charset="0"/>
              <a:buChar char="•"/>
            </a:pPr>
            <a:r>
              <a:rPr lang="en-AU" dirty="0"/>
              <a:t>Bare-nosed wombats live in a variety of places, including </a:t>
            </a:r>
          </a:p>
          <a:p>
            <a:pPr marL="895335" lvl="1" indent="-285750">
              <a:buFont typeface="Arial" panose="020B0604020202020204" pitchFamily="34" charset="0"/>
              <a:buChar char="•"/>
            </a:pPr>
            <a:r>
              <a:rPr lang="en-AU" dirty="0"/>
              <a:t>Forests and woodlands: The soil here is loose and moist. There is dense vegetation that provides food (in the form of grasses, roots, and bark) and protection from predators.</a:t>
            </a:r>
          </a:p>
          <a:p>
            <a:pPr marL="895335" lvl="1" indent="-285750">
              <a:buFont typeface="Arial" panose="020B0604020202020204" pitchFamily="34" charset="0"/>
              <a:buChar char="•"/>
            </a:pPr>
            <a:r>
              <a:rPr lang="en-AU" dirty="0"/>
              <a:t>Grasslands and open plains provide plenty of food; however, they offer less natural shelter to protect them from predators.</a:t>
            </a:r>
          </a:p>
          <a:p>
            <a:pPr marL="895335" lvl="1" indent="-285750">
              <a:buFont typeface="Arial" panose="020B0604020202020204" pitchFamily="34" charset="0"/>
              <a:buChar char="•"/>
            </a:pPr>
            <a:r>
              <a:rPr lang="en-AU" dirty="0"/>
              <a:t>Mountain regions: Winters are harsh, cold and snowy. The area is quite rocky.</a:t>
            </a:r>
          </a:p>
          <a:p>
            <a:pPr marL="895335" lvl="1" indent="-285750">
              <a:buFont typeface="Arial" panose="020B0604020202020204" pitchFamily="34" charset="0"/>
              <a:buChar char="•"/>
            </a:pPr>
            <a:r>
              <a:rPr lang="en-AU" dirty="0"/>
              <a:t>Coastal areas: These areas have soft, sandy soil and a mild climate.</a:t>
            </a:r>
          </a:p>
          <a:p>
            <a:pPr marL="895335" lvl="1" indent="-285750">
              <a:buFont typeface="Arial" panose="020B0604020202020204" pitchFamily="34" charset="0"/>
              <a:buChar char="•"/>
            </a:pPr>
            <a:endParaRPr lang="en-AU" dirty="0"/>
          </a:p>
          <a:p>
            <a:pPr marL="0" lvl="0" indent="0">
              <a:buFont typeface="Arial" panose="020B0604020202020204" pitchFamily="34" charset="0"/>
              <a:buNone/>
            </a:pPr>
            <a:r>
              <a:rPr lang="en-AU" b="1" i="1" dirty="0"/>
              <a:t>The slide is animated to bring up some of the structural adaptations of the bare-nosed wombat. Support students in linking these adaptations to how they enable bare-nosed wombats to survive in their environment.</a:t>
            </a:r>
          </a:p>
          <a:p>
            <a:pPr marL="285750" lvl="0" indent="-285750">
              <a:buFont typeface="Arial" panose="020B0604020202020204" pitchFamily="34" charset="0"/>
              <a:buChar char="•"/>
            </a:pPr>
            <a:r>
              <a:rPr lang="en-AU" dirty="0"/>
              <a:t>Their short, powerful legs and sharp claws help them dig extensive burrow networks.</a:t>
            </a:r>
          </a:p>
          <a:p>
            <a:pPr marL="285750" lvl="0" indent="-285750">
              <a:buFont typeface="Arial" panose="020B0604020202020204" pitchFamily="34" charset="0"/>
              <a:buChar char="•"/>
            </a:pPr>
            <a:r>
              <a:rPr lang="en-AU" dirty="0"/>
              <a:t>Their pouches face backwards to protect wombat joeys from being sprayed with dirt while their mother digs in the ground.</a:t>
            </a:r>
          </a:p>
          <a:p>
            <a:pPr marL="285750" lvl="0" indent="-285750">
              <a:buFont typeface="Arial" panose="020B0604020202020204" pitchFamily="34" charset="0"/>
              <a:buChar char="•"/>
            </a:pPr>
            <a:r>
              <a:rPr lang="en-AU" dirty="0"/>
              <a:t>The colour of their fur helps them blend in with their environment, making them less visible to predators.</a:t>
            </a:r>
          </a:p>
          <a:p>
            <a:pPr marL="0" lvl="0" indent="0">
              <a:buFont typeface="Arial" panose="020B0604020202020204" pitchFamily="34" charset="0"/>
              <a:buNone/>
            </a:pPr>
            <a:endParaRPr lang="en-AU" dirty="0"/>
          </a:p>
          <a:p>
            <a:pPr marL="0" lvl="0" indent="0">
              <a:buFont typeface="Arial" panose="020B0604020202020204" pitchFamily="34" charset="0"/>
              <a:buNone/>
            </a:pPr>
            <a:r>
              <a:rPr lang="en-AU" b="0" i="0" dirty="0"/>
              <a:t>Some of the behavioural adaptations that bare-nosed wombats have to support them in surviving in their environment include:</a:t>
            </a:r>
          </a:p>
          <a:p>
            <a:pPr marL="285750" lvl="0" indent="-285750">
              <a:buFont typeface="Arial" panose="020B0604020202020204" pitchFamily="34" charset="0"/>
              <a:buChar char="•"/>
            </a:pPr>
            <a:r>
              <a:rPr lang="en-AU" dirty="0"/>
              <a:t>Nocturnal behaviour to avoid the heat of the day and support the bare-nosed wombat in conserving energy and water.</a:t>
            </a:r>
          </a:p>
          <a:p>
            <a:pPr marL="285750" lvl="0" indent="-285750">
              <a:buFont typeface="Arial" panose="020B0604020202020204" pitchFamily="34" charset="0"/>
              <a:buChar char="•"/>
            </a:pPr>
            <a:r>
              <a:rPr lang="en-AU" dirty="0"/>
              <a:t>Burrowing behaviour protects from predators such as dogs and eagles and keeps them cool in summer and warm in winter.</a:t>
            </a:r>
          </a:p>
          <a:p>
            <a:pPr marL="285750" lvl="0" indent="-285750">
              <a:buFont typeface="Arial" panose="020B0604020202020204" pitchFamily="34" charset="0"/>
              <a:buChar char="•"/>
            </a:pPr>
            <a:r>
              <a:rPr lang="en-AU" dirty="0"/>
              <a:t>When sitting in their burrows, they position their backs to the exit, ready to use their rump to block access to the burrow from unwanted guests.</a:t>
            </a:r>
          </a:p>
          <a:p>
            <a:pPr marL="285750" lvl="0" indent="-285750">
              <a:buFont typeface="Arial" panose="020B0604020202020204" pitchFamily="34" charset="0"/>
              <a:buChar char="•"/>
            </a:pPr>
            <a:endParaRPr lang="en-AU" dirty="0"/>
          </a:p>
          <a:p>
            <a:pPr marL="0" lvl="0" indent="0">
              <a:buFont typeface="Arial" panose="020B0604020202020204" pitchFamily="34" charset="0"/>
              <a:buNone/>
            </a:pPr>
            <a:r>
              <a:rPr lang="en-AU" dirty="0"/>
              <a:t>Inform students that the bare-nosed wombat has many more adaptations to help it survive in its environment.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0217880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dirty="0"/>
          </a:p>
          <a:p>
            <a:endParaRPr lang="en-AU" dirty="0"/>
          </a:p>
          <a:p>
            <a:r>
              <a:rPr lang="en-AU" dirty="0"/>
              <a:t>Instruct students to Think-Pair-Share to respond to the question. A printed copy of the animals can be obtained from the student resource in TRB1 for students. Facilitate class discussion for the share component of the Think-Pair-Share.</a:t>
            </a:r>
          </a:p>
          <a:p>
            <a:endParaRPr lang="en-AU" dirty="0"/>
          </a:p>
          <a:p>
            <a:r>
              <a:rPr lang="en-AU" b="1" dirty="0"/>
              <a:t>Sample responses:</a:t>
            </a:r>
          </a:p>
          <a:p>
            <a:pPr marL="285750" indent="-285750">
              <a:buFont typeface="Arial" panose="020B0604020202020204" pitchFamily="34" charset="0"/>
              <a:buChar char="•"/>
            </a:pPr>
            <a:r>
              <a:rPr lang="en-AU" b="0" dirty="0"/>
              <a:t>A kangaroo has a long tail to help it balance when jumping. It has strong back legs that enable it to jump, allowing it to travel long distances. They are mostly active at dawn and dusk to avoid extreme heat.</a:t>
            </a:r>
          </a:p>
          <a:p>
            <a:pPr marL="285750" indent="-285750">
              <a:buFont typeface="Arial" panose="020B0604020202020204" pitchFamily="34" charset="0"/>
              <a:buChar char="•"/>
            </a:pPr>
            <a:r>
              <a:rPr lang="en-AU" b="0" dirty="0"/>
              <a:t>An echidna has sharp spines for protection from its predators. It has strong claws for digging burrows and finding food. They burrow into the ground to escape heat or cold.</a:t>
            </a:r>
          </a:p>
          <a:p>
            <a:pPr marL="285750" indent="-285750">
              <a:buFont typeface="Arial" panose="020B0604020202020204" pitchFamily="34" charset="0"/>
              <a:buChar char="•"/>
            </a:pPr>
            <a:r>
              <a:rPr lang="en-AU" b="0" dirty="0"/>
              <a:t>A platypus has webbed feet to help it swim better. They dig burrows in riverbanks to protect themselves from predators.</a:t>
            </a:r>
          </a:p>
          <a:p>
            <a:pPr marL="285750" indent="-285750">
              <a:buFont typeface="Arial" panose="020B0604020202020204" pitchFamily="34" charset="0"/>
              <a:buChar char="•"/>
            </a:pPr>
            <a:r>
              <a:rPr lang="en-AU" b="0" dirty="0"/>
              <a:t>Koalas have thick fur to provide insulation from the heat and cold. They have sharp claws and strong limbs to help them climb and grip trees. They sleep up to 20 hours per day to conserve energy.</a:t>
            </a:r>
          </a:p>
          <a:p>
            <a:pPr marL="285750" indent="-285750">
              <a:buFont typeface="Arial" panose="020B0604020202020204" pitchFamily="34" charset="0"/>
              <a:buChar char="•"/>
            </a:pPr>
            <a:r>
              <a:rPr lang="en-AU" b="0" dirty="0"/>
              <a:t>A crocodile has hard, scaly skin to protect itself against predators and injury. Their eyes, ears, and nostrils are positioned on top of their head, allowing them to stay almost fully submerged in water while watching their prey. They can remain underwater for extended periods to avoid detection.</a:t>
            </a:r>
          </a:p>
          <a:p>
            <a:pPr marL="285750" indent="-285750">
              <a:buFont typeface="Arial" panose="020B0604020202020204" pitchFamily="34" charset="0"/>
              <a:buChar char="•"/>
            </a:pPr>
            <a:r>
              <a:rPr lang="en-AU" b="0" dirty="0"/>
              <a:t>Kookaburra has a strong, sharp beak for catching and killing its prey. They have brown and white feathers to help them blend into trees. They have a laughing call to mark their territory and communicate.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88659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this slide to show students an example of objects in the natural world. Ask students to identify the object on the slide as alive, dead, or never been alive.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Students may think that this tree is dead because it has lost its leaves. This slide shows a deciduous tree. Although deciduous trees become dormant over winter and lose their foliage (leaves), they are still very much alive. In the spring the tree will grow new leaves and flowers.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5292497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dirty="0"/>
          </a:p>
          <a:p>
            <a:endParaRPr lang="en-AU" dirty="0"/>
          </a:p>
          <a:p>
            <a:r>
              <a:rPr lang="en-AU" dirty="0"/>
              <a:t>Show this slide to students to familiarise them with the waratah.</a:t>
            </a:r>
          </a:p>
          <a:p>
            <a:endParaRPr lang="en-AU" dirty="0"/>
          </a:p>
          <a:p>
            <a:r>
              <a:rPr lang="en-AU" dirty="0"/>
              <a:t>The waratah is an Australian plant that produces very distinct red flowers. It is a shrub that grows 3-4 meters high and about 2 meters wide. The flowers attract possums, birds and insects. </a:t>
            </a:r>
          </a:p>
          <a:p>
            <a:endParaRPr lang="en-AU" dirty="0"/>
          </a:p>
          <a:p>
            <a:r>
              <a:rPr lang="en-AU" dirty="0"/>
              <a:t>It is used as the emblem for New South Wales. The name waratah comes from the Eora Aboriginal people of the Sydney region.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8702549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Inform students that not all sources that appear in the search results will be reliable.  Define reliability using the definition on the slide. Teach students what it means for a secondary source to be reliable. There is a scaffold in the Student Resource – Conducting Secondary-Source Research.</a:t>
            </a:r>
          </a:p>
          <a:p>
            <a:endParaRPr lang="en-AU" dirty="0"/>
          </a:p>
          <a:p>
            <a:r>
              <a:rPr lang="en-AU" dirty="0"/>
              <a:t>The checklist on the slide is for students who can assess the reliability of sources (without the scaffold in the student resource).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Please note that for the following point, “</a:t>
            </a:r>
            <a:r>
              <a:rPr lang="en-AU" sz="1600" b="0" kern="1200" dirty="0">
                <a:solidFill>
                  <a:schemeClr val="tx1"/>
                </a:solidFill>
                <a:effectLst/>
                <a:latin typeface="Arial" panose="020B0604020202020204" pitchFamily="34" charset="0"/>
                <a:ea typeface="+mn-ea"/>
                <a:cs typeface="Arial" panose="020B0604020202020204" pitchFamily="34" charset="0"/>
              </a:rPr>
              <a:t>Is the information current? (consider the topic being investigated and research being conducted in the field)”, We do not suggest generic guidelines such as ‘within 5 years’. The field of research needs to be taken into consideration. For example, is it a field where information is rapidly outdated due to the volume of research, or is it a field where we have a well-understood concept and there have been no changes in our understanding for 20 years?</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6446039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dirty="0"/>
          </a:p>
          <a:p>
            <a:endParaRPr lang="en-AU" dirty="0"/>
          </a:p>
          <a:p>
            <a:r>
              <a:rPr lang="en-AU" dirty="0"/>
              <a:t>Read through the information about what the audience and purpose of a text are and how to identify them.</a:t>
            </a:r>
          </a:p>
          <a:p>
            <a:endParaRPr lang="en-AU" dirty="0"/>
          </a:p>
          <a:p>
            <a:r>
              <a:rPr lang="en-AU" dirty="0"/>
              <a:t>Facilitate a class discussion to identify the audience and purpose of scientific reports about the waratah and the bare-nosed wombat. Ask students how they identified the audience and purpose.</a:t>
            </a:r>
          </a:p>
          <a:p>
            <a:endParaRPr lang="en-AU" dirty="0"/>
          </a:p>
          <a:p>
            <a:r>
              <a:rPr lang="en-AU" b="1" dirty="0"/>
              <a:t>Sample responses</a:t>
            </a:r>
          </a:p>
          <a:p>
            <a:endParaRPr lang="en-AU" dirty="0"/>
          </a:p>
          <a:p>
            <a:r>
              <a:rPr lang="en-AU" dirty="0"/>
              <a:t>Audience: Year 7 science students and their teacher.</a:t>
            </a:r>
          </a:p>
          <a:p>
            <a:r>
              <a:rPr lang="en-AU" dirty="0"/>
              <a:t>Purpose: To inform the audience.</a:t>
            </a:r>
          </a:p>
          <a:p>
            <a:endParaRPr lang="en-AU" dirty="0"/>
          </a:p>
          <a:p>
            <a:r>
              <a:rPr lang="en-AU" dirty="0"/>
              <a:t>Audience: Year 7 science students and their teacher would be the target audience. </a:t>
            </a:r>
          </a:p>
          <a:p>
            <a:r>
              <a:rPr lang="en-AU" dirty="0"/>
              <a:t>Text: Scientific language is used throughout both reports to convey scientific understanding.</a:t>
            </a:r>
          </a:p>
          <a:p>
            <a:r>
              <a:rPr lang="en-AU" dirty="0"/>
              <a:t>Purpose: The text is informative because it provides objective facts about the classification and adaptations of the waratah and bare-nosed wombat.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4627156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dirty="0">
                <a:latin typeface="Arial" panose="020B0604020202020204" pitchFamily="34" charset="0"/>
                <a:cs typeface="Arial" panose="020B0604020202020204" pitchFamily="34" charset="0"/>
              </a:rPr>
              <a:t>This slide contains animations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Display this slide to check students understanding of formal scientific writing that is appropriate for a scientific report. </a:t>
            </a:r>
          </a:p>
          <a:p>
            <a:endParaRPr lang="en-AU" dirty="0">
              <a:latin typeface="Arial" panose="020B0604020202020204" pitchFamily="34" charset="0"/>
              <a:cs typeface="Arial" panose="020B0604020202020204" pitchFamily="34" charset="0"/>
            </a:endParaRPr>
          </a:p>
          <a:p>
            <a:r>
              <a:rPr lang="en-AU" b="1" i="1" dirty="0">
                <a:latin typeface="Arial" panose="020B0604020202020204" pitchFamily="34" charset="0"/>
                <a:cs typeface="Arial" panose="020B0604020202020204" pitchFamily="34" charset="0"/>
              </a:rPr>
              <a:t>CLICK to highlight the correct answer.</a:t>
            </a:r>
            <a:endParaRPr lang="en-AU" b="1"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2005098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sz="1600" dirty="0">
              <a:latin typeface="Arial"/>
              <a:cs typeface="Arial"/>
            </a:endParaRPr>
          </a:p>
          <a:p>
            <a:r>
              <a:rPr lang="en-AU" sz="1600" dirty="0">
                <a:latin typeface="Arial"/>
                <a:cs typeface="Arial"/>
              </a:rPr>
              <a:t>Content in this section aligns with essential question 2 in the program of learning and Teacher resource book 2.</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2739807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sz="1600" dirty="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18944952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sz="1600" dirty="0">
              <a:latin typeface="Arial"/>
              <a:cs typeface="Arial"/>
            </a:endParaRPr>
          </a:p>
          <a:p>
            <a:endParaRPr lang="en-AU" dirty="0"/>
          </a:p>
          <a:p>
            <a:r>
              <a:rPr lang="en-AU" dirty="0"/>
              <a:t>Lead a discussion about moving from the macroscopic to the microscopic world.</a:t>
            </a:r>
          </a:p>
          <a:p>
            <a:pPr marL="285750" indent="-285750">
              <a:buFont typeface="Arial" panose="020B0604020202020204" pitchFamily="34" charset="0"/>
              <a:buChar char="•"/>
            </a:pPr>
            <a:r>
              <a:rPr lang="en-AU" dirty="0"/>
              <a:t>Macro means large scale or overall view</a:t>
            </a:r>
          </a:p>
          <a:p>
            <a:pPr marL="285750" indent="-285750">
              <a:buFont typeface="Arial" panose="020B0604020202020204" pitchFamily="34" charset="0"/>
              <a:buChar char="•"/>
            </a:pPr>
            <a:r>
              <a:rPr lang="en-AU" dirty="0"/>
              <a:t>Micro means small scale or detailed view.</a:t>
            </a:r>
          </a:p>
          <a:p>
            <a:endParaRPr lang="en-AU" dirty="0"/>
          </a:p>
          <a:p>
            <a:r>
              <a:rPr lang="en-AU" sz="1800" b="0" dirty="0">
                <a:effectLst/>
                <a:latin typeface="Arial" panose="020B0604020202020204" pitchFamily="34" charset="0"/>
                <a:ea typeface="Calibri" panose="020F0502020204030204" pitchFamily="34" charset="0"/>
              </a:rPr>
              <a:t>Outline what students have learnt so far about classification and how it provides a broad perspective, offering an understanding of the diversity of life. Describe that this is the macro world. </a:t>
            </a:r>
          </a:p>
          <a:p>
            <a:endParaRPr lang="en-AU" sz="1800" b="0" dirty="0">
              <a:effectLst/>
              <a:latin typeface="Arial" panose="020B0604020202020204" pitchFamily="34" charset="0"/>
              <a:ea typeface="Calibri" panose="020F0502020204030204" pitchFamily="34" charset="0"/>
            </a:endParaRPr>
          </a:p>
          <a:p>
            <a:r>
              <a:rPr lang="en-AU" sz="1800" b="0" dirty="0">
                <a:effectLst/>
                <a:latin typeface="Arial" panose="020B0604020202020204" pitchFamily="34" charset="0"/>
                <a:ea typeface="Calibri" panose="020F0502020204030204" pitchFamily="34" charset="0"/>
              </a:rPr>
              <a:t>To understand organisms fully and how they are classified, we need to zoom in on the microscopic world. We will examine cells in the next part of this unit.</a:t>
            </a: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399715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endParaRPr lang="en-AU" sz="1600" dirty="0">
              <a:latin typeface="Arial"/>
              <a:cs typeface="Arial"/>
            </a:endParaRPr>
          </a:p>
          <a:p>
            <a:endParaRPr lang="en-AU" dirty="0"/>
          </a:p>
          <a:p>
            <a:r>
              <a:rPr lang="en-AU" dirty="0"/>
              <a:t>This video has no sound, so it does not require closed captions or a transcript.</a:t>
            </a:r>
          </a:p>
          <a:p>
            <a:endParaRPr lang="en-AU" dirty="0"/>
          </a:p>
          <a:p>
            <a:r>
              <a:rPr lang="en-AU" dirty="0"/>
              <a:t>Show the video to students, then ask them the questions, and facilitate a class discussion about this topic.</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9591621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Use this slide to explain to students how tools with special lenses can be used to magnify objects, allowing us to see details at the ‘micro level’.</a:t>
            </a:r>
          </a:p>
          <a:p>
            <a:endParaRPr lang="en-AU" dirty="0"/>
          </a:p>
          <a:p>
            <a:pPr>
              <a:buNone/>
            </a:pPr>
            <a:r>
              <a:rPr lang="en-AU" dirty="0"/>
              <a:t>Let us start with the </a:t>
            </a:r>
            <a:r>
              <a:rPr lang="en-AU" b="1" dirty="0"/>
              <a:t>magnifying glass</a:t>
            </a:r>
            <a:r>
              <a:rPr lang="en-AU" dirty="0"/>
              <a:t>. This is a simple tool that uses a convex lens to make objects appear larger. It is great for examining things that are just slightly too small to see clearly with the naked eye, such as the details on a leaf, an insect’s body, or the texture of a rock.</a:t>
            </a:r>
          </a:p>
          <a:p>
            <a:pPr>
              <a:buNone/>
            </a:pPr>
            <a:r>
              <a:rPr lang="en-AU" dirty="0"/>
              <a:t>Next is the </a:t>
            </a:r>
            <a:r>
              <a:rPr lang="en-AU" b="1" dirty="0"/>
              <a:t>microscope</a:t>
            </a:r>
            <a:r>
              <a:rPr lang="en-AU" dirty="0"/>
              <a:t>. Microscopes are much more powerful. They allow us to see things that are completely invisible to the naked eye, like </a:t>
            </a:r>
            <a:r>
              <a:rPr lang="en-AU" b="1" dirty="0"/>
              <a:t>cells</a:t>
            </a:r>
            <a:r>
              <a:rPr lang="en-AU" dirty="0"/>
              <a:t>, </a:t>
            </a:r>
            <a:r>
              <a:rPr lang="en-AU" b="1" dirty="0"/>
              <a:t>bacteria</a:t>
            </a:r>
            <a:r>
              <a:rPr lang="en-AU" dirty="0"/>
              <a:t>, or even the tiny structures inside those cells. There are different types of microscopes, but in school we usually use a </a:t>
            </a:r>
            <a:r>
              <a:rPr lang="en-AU" b="1" dirty="0"/>
              <a:t>light microscope</a:t>
            </a:r>
            <a:r>
              <a:rPr lang="en-AU" dirty="0"/>
              <a:t>.</a:t>
            </a:r>
          </a:p>
          <a:p>
            <a:endParaRPr lang="en-AU" dirty="0"/>
          </a:p>
          <a:p>
            <a:r>
              <a:rPr lang="en-AU" dirty="0"/>
              <a:t>Both tools help scientists observe the world more closely: the magnifying glass for a closer look at surface details, and the microscope for exploring the hidden microscopic world.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144274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t>Teacher notes:</a:t>
            </a:r>
            <a:r>
              <a:rPr lang="en-AU" sz="18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Show students the pictures above. Ask them to outline what they notice about the details observed as the scientific equipment to magnify objects improved.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Sample student response: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As the scientific equipment used to magnify objects improves, the level of detail observed increases significantly. With the naked eye, we can see the general shape and structure of the leaf, including the arrangement of its leaves and their edges. Using a magnifying glass, we can start to see finer details, such as the texture of the leaf surface and small veins. When we observe the leaf under a light microscope, even more detail becomes visible, such as the individual cells and patterns on the leaf's surface. Finally, with an electron microscope, we can see extremely fine details, such as the surface structures of individual cells and tiny features like stomata, as well as even smaller components at the cellular level. The increase in magnification allows us to observe things that are invisible to the naked eye or less powerful tools.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Explain to students how the development of scientific technology has led to our increased understanding of the smallest, basic unit of life. Cells are responsible for all the processes that sustain life. Ensure you point out what a cell can look like in the light microscope image.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40361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cs typeface="Calibri"/>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this slide slides to show students an example of objects in the natural world. Ask students to identify the object on the slide as alive, dead, or never been alive.</a:t>
            </a:r>
          </a:p>
          <a:p>
            <a:endParaRPr lang="en-AU" dirty="0"/>
          </a:p>
          <a:p>
            <a:r>
              <a:rPr lang="en-AU" dirty="0"/>
              <a:t>This slide shows a mountain range. Although the mountains may exhibit some features which make it appear as alive, the rocks and snow which make up this range have never been alive.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7894288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This video has closed captions and a transcript.</a:t>
            </a:r>
          </a:p>
          <a:p>
            <a:endParaRPr lang="en-AU" dirty="0"/>
          </a:p>
          <a:p>
            <a:r>
              <a:rPr lang="en-AU" dirty="0"/>
              <a:t>Show the video to students, then ask them the questions, and facilitate a class discussion about their responses. </a:t>
            </a:r>
          </a:p>
          <a:p>
            <a:endParaRPr lang="en-AU" dirty="0"/>
          </a:p>
          <a:p>
            <a:r>
              <a:rPr lang="en-AU" dirty="0"/>
              <a:t>Sample responses:</a:t>
            </a:r>
          </a:p>
          <a:p>
            <a:pPr marL="342900" indent="-342900">
              <a:buAutoNum type="alphaLcParenR"/>
            </a:pPr>
            <a:r>
              <a:rPr lang="en-AU" sz="1600" kern="1200" dirty="0">
                <a:solidFill>
                  <a:schemeClr val="tx1"/>
                </a:solidFill>
                <a:effectLst/>
                <a:latin typeface="Public Sans" pitchFamily="2" charset="0"/>
                <a:ea typeface="+mn-ea"/>
                <a:cs typeface="+mn-cs"/>
              </a:rPr>
              <a:t>Robert Hooke developed the first microscope in 1665. He was able to observe that plant tissue (cork) was made up of many tiny individual building blocks. He named these building blocks cells.</a:t>
            </a:r>
          </a:p>
          <a:p>
            <a:pPr marL="342900" indent="-342900">
              <a:buAutoNum type="alphaLcParenR"/>
            </a:pPr>
            <a:r>
              <a:rPr lang="en-AU" sz="1600" kern="1200" dirty="0">
                <a:solidFill>
                  <a:schemeClr val="tx1"/>
                </a:solidFill>
                <a:effectLst/>
                <a:latin typeface="Public Sans" pitchFamily="2" charset="0"/>
                <a:ea typeface="+mn-ea"/>
                <a:cs typeface="+mn-cs"/>
              </a:rPr>
              <a:t>The first person to observe a live cell under a microscope was Anton Van Leeuwenhoek. He was able to develop glass lenses that could magnify objects by several 100 times. A screw was used to adjust the focus of the view.</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9923111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This slide is animated to bring up the correct response b) a microscope.</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35711663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When starting the ‘foundations of life’ activity, use this slide to define a cell and an organism.</a:t>
            </a:r>
          </a:p>
          <a:p>
            <a:endParaRPr lang="en-AU" dirty="0"/>
          </a:p>
          <a:p>
            <a:r>
              <a:rPr lang="en-AU" dirty="0"/>
              <a:t>The images under the cell definition are of a general plant cell and a general animal cell. The show the variety of internal structures that they contain, some of which students will learn about in the upcoming lessons. </a:t>
            </a:r>
          </a:p>
          <a:p>
            <a:endParaRPr lang="en-AU" dirty="0"/>
          </a:p>
          <a:p>
            <a:r>
              <a:rPr lang="en-AU" dirty="0"/>
              <a:t>Relate the definition of an organism to the variety of life that students learnt about in the classification component of this unit (i.e. the relationship between an organism and its species, genus, etc). </a:t>
            </a:r>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8510255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r>
              <a:rPr lang="en-AU" dirty="0"/>
              <a:t>Show the video to students, then ask them the questions to facilitate a class discussion.</a:t>
            </a:r>
          </a:p>
          <a:p>
            <a:r>
              <a:rPr lang="en-AU" b="1" dirty="0"/>
              <a:t>Sample answers:</a:t>
            </a:r>
          </a:p>
          <a:p>
            <a:endParaRPr lang="en-AU" dirty="0"/>
          </a:p>
          <a:p>
            <a:pPr marL="342900" indent="-342900">
              <a:buAutoNum type="alphaLcParenR"/>
            </a:pPr>
            <a:r>
              <a:rPr lang="en-AU" dirty="0"/>
              <a:t>All organisms are composed of one or more cells. The cell is the basic unit of life. All cells come from pre-existing cells.</a:t>
            </a:r>
          </a:p>
          <a:p>
            <a:pPr marL="342900" indent="-342900">
              <a:buAutoNum type="alphaLcParenR"/>
            </a:pPr>
            <a:r>
              <a:rPr lang="en-AU" dirty="0"/>
              <a:t>In the 1600s, a scientist developed the first microscope. Many scientists experimented with lenses to create various microscopes. This led to the discovery of bacteria (called animalcules at the time) and the realisation that plants and animals are composed of cells. Robert Hooke coined the term "cell," as he believed the cork cells he observed resembled the cells in which monks lived. Matthias Schleiden recognised that all plants were made of cells, and Theodore Schwann recognised that all animals were made of cells. This consolidated that the cell is the basic unit of life, and later that all cells come from pre-existing cells was confirmed by Rudolf Virchow (taken from the work of Robert </a:t>
            </a:r>
            <a:r>
              <a:rPr lang="en-AU" dirty="0" err="1"/>
              <a:t>Remack</a:t>
            </a:r>
            <a:r>
              <a:rPr lang="en-AU" dirty="0"/>
              <a:t>).</a:t>
            </a:r>
          </a:p>
          <a:p>
            <a:pPr marL="342900" indent="-342900">
              <a:buAutoNum type="alphaLcParenR"/>
            </a:pPr>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2518042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DE304-BA59-3E4C-FEB9-07DEDC09E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331F9-1DE5-8AF5-27CF-250C7C444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8FA8B-74E1-47F4-C8D8-1603BF765C7B}"/>
              </a:ext>
            </a:extLst>
          </p:cNvPr>
          <p:cNvSpPr>
            <a:spLocks noGrp="1"/>
          </p:cNvSpPr>
          <p:nvPr>
            <p:ph type="body" idx="1"/>
          </p:nvPr>
        </p:nvSpPr>
        <p:spPr/>
        <p:txBody>
          <a:bodyPr/>
          <a:lstStyle/>
          <a:p>
            <a:r>
              <a:rPr lang="en-AU" b="1" dirty="0"/>
              <a:t>Teacher notes:</a:t>
            </a:r>
            <a:r>
              <a:rPr lang="en-AU" sz="1600" b="1" dirty="0">
                <a:latin typeface="Arial"/>
                <a:cs typeface="Arial"/>
              </a:rPr>
              <a:t>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Use this slide to check students understanding of what things are living or once living (made of cells). </a:t>
            </a:r>
          </a:p>
          <a:p>
            <a:endParaRPr lang="en-AU" dirty="0"/>
          </a:p>
        </p:txBody>
      </p:sp>
      <p:sp>
        <p:nvSpPr>
          <p:cNvPr id="4" name="Slide Number Placeholder 3">
            <a:extLst>
              <a:ext uri="{FF2B5EF4-FFF2-40B4-BE49-F238E27FC236}">
                <a16:creationId xmlns:a16="http://schemas.microsoft.com/office/drawing/2014/main" id="{ECED813F-78CF-9F28-188A-58440BA8C8B4}"/>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14992567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sz="1600" b="1" dirty="0">
                <a:latin typeface="Arial"/>
                <a:cs typeface="Arial"/>
              </a:rPr>
              <a:t>  </a:t>
            </a:r>
          </a:p>
          <a:p>
            <a:r>
              <a:rPr lang="en-AU" dirty="0"/>
              <a:t>This slide is animated to facilitate class discussion of Checkpoint 2, ‘Alien Invasion’.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Use this slide to check students’ understanding of what things are living or once living (made of cells).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CLICK once to bring up a statement, have students write Yes or No (to ‘is the statement correct) on a mini whiteboard to check individual understanding, then CLICK again to bring up the answer.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CLICK again to bring up the reasoning.</a:t>
            </a:r>
          </a:p>
          <a:p>
            <a:endParaRPr lang="en-AU" dirty="0"/>
          </a:p>
          <a:p>
            <a:endParaRPr lang="en-AU" dirty="0"/>
          </a:p>
          <a:p>
            <a:r>
              <a:rPr lang="en-AU" b="1" dirty="0"/>
              <a:t>Reasons for incorrect responses</a:t>
            </a:r>
          </a:p>
          <a:p>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who choose incorrectly for statements 2 and 6 may have the misunderstanding that some organisms are too small to be made of cells.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who choose incorrectly for statements 4 and 6 may have the misunderstanding that only animals are made of cells.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who choose incorrectly for statements 3 and 5 may have the misunderstanding that material that was once living but is now dead ceases to be made of cells.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If students have misunderstandings about which types or sizes of organisms are made up of cells, they may benefit from looking at different types of cells from other organisms using a light microscope.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13538440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r>
              <a:rPr lang="en-AU" sz="1600" b="1"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96</a:t>
            </a:fld>
            <a:endParaRPr lang="en-AU"/>
          </a:p>
        </p:txBody>
      </p:sp>
    </p:spTree>
    <p:extLst>
      <p:ext uri="{BB962C8B-B14F-4D97-AF65-F5344CB8AC3E}">
        <p14:creationId xmlns:p14="http://schemas.microsoft.com/office/powerpoint/2010/main" val="1602759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2AA61-C557-145A-D2DC-64863441C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38469-DA35-A016-895B-46D5D1CF9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C5A1A-3D08-60B8-6400-AC5425793421}"/>
              </a:ext>
            </a:extLst>
          </p:cNvPr>
          <p:cNvSpPr>
            <a:spLocks noGrp="1"/>
          </p:cNvSpPr>
          <p:nvPr>
            <p:ph type="body" idx="1"/>
          </p:nvPr>
        </p:nvSpPr>
        <p:spPr/>
        <p:txBody>
          <a:bodyPr/>
          <a:lstStyle/>
          <a:p>
            <a:r>
              <a:rPr lang="en-AU" b="1" dirty="0"/>
              <a:t>Teacher notes:</a:t>
            </a:r>
          </a:p>
          <a:p>
            <a:endParaRPr lang="en-AU" dirty="0"/>
          </a:p>
          <a:p>
            <a:r>
              <a:rPr lang="en-AU" dirty="0"/>
              <a:t>Students will learn about the structure and function of organelles found in plant and animal cells over the next few slides. By the end of this activity, they will be able to identify which cell represents a plant cell and an animal cell and describe the features that distinguish them.</a:t>
            </a:r>
          </a:p>
        </p:txBody>
      </p:sp>
      <p:sp>
        <p:nvSpPr>
          <p:cNvPr id="4" name="Slide Number Placeholder 3">
            <a:extLst>
              <a:ext uri="{FF2B5EF4-FFF2-40B4-BE49-F238E27FC236}">
                <a16:creationId xmlns:a16="http://schemas.microsoft.com/office/drawing/2014/main" id="{E95D701C-6787-1565-7AD4-959987F0C237}"/>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5828270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3226-C110-EDC6-FF7F-AE9DF2AD1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2DECA-AE47-0AF3-0F89-C2B5EF228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D3B27-D835-0883-F7EB-4E5C23182818}"/>
              </a:ext>
            </a:extLst>
          </p:cNvPr>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the cell membrane. </a:t>
            </a:r>
          </a:p>
          <a:p>
            <a:endParaRPr lang="en-AU" dirty="0"/>
          </a:p>
          <a:p>
            <a:r>
              <a:rPr lang="en-AU" dirty="0"/>
              <a:t>Ask students, “Is the cell membrane present in both Cell A and Cell B?”</a:t>
            </a:r>
          </a:p>
          <a:p>
            <a:endParaRPr lang="en-AU" dirty="0"/>
          </a:p>
          <a:p>
            <a:r>
              <a:rPr lang="en-AU" dirty="0"/>
              <a:t>Answer: Yes </a:t>
            </a:r>
          </a:p>
        </p:txBody>
      </p:sp>
      <p:sp>
        <p:nvSpPr>
          <p:cNvPr id="4" name="Slide Number Placeholder 3">
            <a:extLst>
              <a:ext uri="{FF2B5EF4-FFF2-40B4-BE49-F238E27FC236}">
                <a16:creationId xmlns:a16="http://schemas.microsoft.com/office/drawing/2014/main" id="{5BFC1FF4-6025-DBAD-41B2-3BC7487C0CF2}"/>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5246967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Use the information on the slide to outline the structure and function of the cell wall in plant cells. Note that animal cells do not have a cell wall.</a:t>
            </a:r>
          </a:p>
          <a:p>
            <a:endParaRPr lang="en-AU" dirty="0"/>
          </a:p>
          <a:p>
            <a:r>
              <a:rPr lang="en-AU" dirty="0"/>
              <a:t>Ask students, “Is the cell wall present in both Cell A and Cell B?”</a:t>
            </a:r>
          </a:p>
          <a:p>
            <a:endParaRPr lang="en-AU" dirty="0"/>
          </a:p>
          <a:p>
            <a:r>
              <a:rPr lang="en-AU" dirty="0"/>
              <a:t>Answer: No, it is only present in the rectangle-shaped cell, which is a plant cell according to the information on this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3767028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hasCustomPrompt="1"/>
          </p:nvPr>
        </p:nvSpPr>
        <p:spPr>
          <a:xfrm>
            <a:off x="359998" y="360000"/>
            <a:ext cx="10260002" cy="522000"/>
          </a:xfrm>
        </p:spPr>
        <p:txBody>
          <a:bodyPr/>
          <a:lstStyle>
            <a:lvl1pPr>
              <a:defRPr>
                <a:solidFill>
                  <a:schemeClr val="accent1"/>
                </a:solidFill>
              </a:defRPr>
            </a:lvl1pPr>
          </a:lstStyle>
          <a:p>
            <a:r>
              <a:rPr lang="en-US"/>
              <a:t>Use this slide for checkpoints</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4082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64" r:id="rId4"/>
    <p:sldLayoutId id="2147483724" r:id="rId5"/>
    <p:sldLayoutId id="2147483762" r:id="rId6"/>
    <p:sldLayoutId id="2147483723"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science/science-curriculum-resources-k-12/science-7-10-curriculum-resources/science-s4-cells-and-classificatio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Otago_Museum_Thylacine_-_OMNZVT2607_02.jpg"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0.xml"/><Relationship Id="rId1" Type="http://schemas.openxmlformats.org/officeDocument/2006/relationships/slideLayout" Target="../slideLayouts/slideLayout5.xml"/><Relationship Id="rId5" Type="http://schemas.openxmlformats.org/officeDocument/2006/relationships/hyperlink" Target="https://www.biorender.com/" TargetMode="External"/><Relationship Id="rId4" Type="http://schemas.openxmlformats.org/officeDocument/2006/relationships/image" Target="../media/image119.png"/></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www.biorender.com/"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www.biorender.com/" TargetMode="External"/><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22.png"/><Relationship Id="rId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www.biorender.com/"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123.png"/><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4.xml"/><Relationship Id="rId1" Type="http://schemas.openxmlformats.org/officeDocument/2006/relationships/slideLayout" Target="../slideLayouts/slideLayout5.xml"/><Relationship Id="rId5" Type="http://schemas.openxmlformats.org/officeDocument/2006/relationships/hyperlink" Target="https://www.biorender.com/" TargetMode="External"/><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106.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hyperlink" Target="https://creativecommons.org/licenses/by-nc/4.0/" TargetMode="External"/><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hyperlink" Target="https://www.stem.org.uk/secondary/resources/collections/science/best-evidence-science-teaching/cellular-basis-of-life" TargetMode="External"/><Relationship Id="rId5" Type="http://schemas.openxmlformats.org/officeDocument/2006/relationships/image" Target="../media/image128.png"/><Relationship Id="rId4" Type="http://schemas.openxmlformats.org/officeDocument/2006/relationships/image" Target="../media/image127.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cellular-basis-of-life"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sepup.lawrencehallofscience.org/cells-unit-modeling-cell-structure-and-function/" TargetMode="External"/><Relationship Id="rId2" Type="http://schemas.openxmlformats.org/officeDocument/2006/relationships/notesSlide" Target="../notesSlides/notesSlide110.xml"/><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11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creativecommons.org/licenses/by-sa/2.5/deed.en" TargetMode="External"/><Relationship Id="rId4" Type="http://schemas.openxmlformats.org/officeDocument/2006/relationships/hyperlink" Target="https://commons.wikimedia.org/wiki/File:Bushfire_Australia.jpg"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3.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Cellular_Respiration_Simple.pn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4.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Photosynthesis.gif"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7.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Mikrofoto.de-Gruenes_Pantoffeltier_2.jp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hyperlink" Target="https://commons.wikimedia.org/wiki/File:Diversity_of_plants_%28Streptophyta%29_version_1.png" TargetMode="External"/><Relationship Id="rId2" Type="http://schemas.openxmlformats.org/officeDocument/2006/relationships/notesSlide" Target="../notesSlides/notesSlide128.xml"/><Relationship Id="rId1" Type="http://schemas.openxmlformats.org/officeDocument/2006/relationships/slideLayout" Target="../slideLayouts/slideLayout5.xml"/><Relationship Id="rId6" Type="http://schemas.openxmlformats.org/officeDocument/2006/relationships/image" Target="../media/image137.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Six_organisms.jpg" TargetMode="External"/></Relationships>
</file>

<file path=ppt/slides/_rels/slide129.xml.rels><?xml version="1.0" encoding="UTF-8" standalone="yes"?>
<Relationships xmlns="http://schemas.openxmlformats.org/package/2006/relationships"><Relationship Id="rId8" Type="http://schemas.openxmlformats.org/officeDocument/2006/relationships/hyperlink" Target="https://creativecommons.org/licenses/by/4.0/deed.en" TargetMode="External"/><Relationship Id="rId3" Type="http://schemas.openxmlformats.org/officeDocument/2006/relationships/hyperlink" Target="https://www.youtube.com/watch?v=KkaFDWrBM1Y" TargetMode="External"/><Relationship Id="rId7" Type="http://schemas.openxmlformats.org/officeDocument/2006/relationships/hyperlink" Target="https://www.flickr.com/photos/fickleandfreckled/6793272228" TargetMode="External"/><Relationship Id="rId2" Type="http://schemas.openxmlformats.org/officeDocument/2006/relationships/notesSlide" Target="../notesSlides/notesSlide129.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04.png"/><Relationship Id="rId4" Type="http://schemas.openxmlformats.org/officeDocument/2006/relationships/image" Target="../media/image13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13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3.xml"/><Relationship Id="rId1" Type="http://schemas.openxmlformats.org/officeDocument/2006/relationships/slideLayout" Target="../slideLayouts/slideLayout6.xml"/><Relationship Id="rId5" Type="http://schemas.openxmlformats.org/officeDocument/2006/relationships/hyperlink" Target="https://creativecommons.org/public-domain/" TargetMode="External"/><Relationship Id="rId4" Type="http://schemas.openxmlformats.org/officeDocument/2006/relationships/hyperlink" Target="https://pxhere.com/en/photo/979048"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6.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hyperlink" Target="https://www.biorender.com/" TargetMode="External"/><Relationship Id="rId5" Type="http://schemas.openxmlformats.org/officeDocument/2006/relationships/image" Target="../media/image145.svg"/><Relationship Id="rId4" Type="http://schemas.openxmlformats.org/officeDocument/2006/relationships/image" Target="../media/image144.png"/></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8.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s://en.wikipedia.org/wiki/Public_domain" TargetMode="External"/><Relationship Id="rId3" Type="http://schemas.openxmlformats.org/officeDocument/2006/relationships/image" Target="../media/image142.png"/><Relationship Id="rId7" Type="http://schemas.openxmlformats.org/officeDocument/2006/relationships/hyperlink" Target="https://commons.wikimedia.org/wiki/File:Taxonomic_phylogram_of_eukaryotic_diversity_at_Coral_Bay_in_West_Australia.png" TargetMode="External"/><Relationship Id="rId2" Type="http://schemas.openxmlformats.org/officeDocument/2006/relationships/notesSlide" Target="../notesSlides/notesSlide139.xml"/><Relationship Id="rId1" Type="http://schemas.openxmlformats.org/officeDocument/2006/relationships/slideLayout" Target="../slideLayouts/slideLayout6.xml"/><Relationship Id="rId6" Type="http://schemas.openxmlformats.org/officeDocument/2006/relationships/hyperlink" Target="https://commons.wikimedia.org/wiki/File:Amoeba.microscope.JPG" TargetMode="External"/><Relationship Id="rId5" Type="http://schemas.openxmlformats.org/officeDocument/2006/relationships/image" Target="../media/image146.jpeg"/><Relationship Id="rId4" Type="http://schemas.openxmlformats.org/officeDocument/2006/relationships/hyperlink" Target="https://www.biorender.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2.wdp"/></Relationships>
</file>

<file path=ppt/slides/_rels/slide1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0.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hyperlink" Target="https://commons.wikimedia.org/wiki/File:Diversity_of_plants_%28Streptophyta%29_version_1.png" TargetMode="External"/><Relationship Id="rId2" Type="http://schemas.openxmlformats.org/officeDocument/2006/relationships/notesSlide" Target="../notesSlides/notesSlide147.xml"/><Relationship Id="rId1" Type="http://schemas.openxmlformats.org/officeDocument/2006/relationships/slideLayout" Target="../slideLayouts/slideLayout5.xml"/><Relationship Id="rId6" Type="http://schemas.openxmlformats.org/officeDocument/2006/relationships/image" Target="../media/image150.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Six_organisms.jp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8.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9.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3.wdp"/></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hyperlink" Target="https://www.biorender.com/" TargetMode="External"/><Relationship Id="rId2" Type="http://schemas.openxmlformats.org/officeDocument/2006/relationships/notesSlide" Target="../notesSlides/notesSlide150.xml"/><Relationship Id="rId1" Type="http://schemas.openxmlformats.org/officeDocument/2006/relationships/slideLayout" Target="../slideLayouts/slideLayout5.xml"/><Relationship Id="rId6" Type="http://schemas.openxmlformats.org/officeDocument/2006/relationships/image" Target="../media/image154.pn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Stem_cell_differentiation.sv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1.xml"/><Relationship Id="rId1" Type="http://schemas.openxmlformats.org/officeDocument/2006/relationships/slideLayout" Target="../slideLayouts/slideLayout5.xml"/><Relationship Id="rId5" Type="http://schemas.openxmlformats.org/officeDocument/2006/relationships/hyperlink" Target="https://creativecommons.org/licenses/by/4.0/deed.en" TargetMode="External"/><Relationship Id="rId4" Type="http://schemas.openxmlformats.org/officeDocument/2006/relationships/hyperlink" Target="https://pressbooks.ccconline.org/bio106/chapter/muscular-levels-of-organization/" TargetMode="External"/></Relationships>
</file>

<file path=ppt/slides/_rels/slide15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hyperlink" Target="https://commons.wikimedia.org/wiki/File:Organization_levels_mouse.svg" TargetMode="External"/><Relationship Id="rId3" Type="http://schemas.openxmlformats.org/officeDocument/2006/relationships/image" Target="../media/image156.png"/><Relationship Id="rId7" Type="http://schemas.openxmlformats.org/officeDocument/2006/relationships/image" Target="../media/image158.png"/><Relationship Id="rId12" Type="http://schemas.microsoft.com/office/2007/relationships/hdphoto" Target="../media/hdphoto10.wdp"/><Relationship Id="rId2" Type="http://schemas.openxmlformats.org/officeDocument/2006/relationships/notesSlide" Target="../notesSlides/notesSlide152.xml"/><Relationship Id="rId1" Type="http://schemas.openxmlformats.org/officeDocument/2006/relationships/slideLayout" Target="../slideLayouts/slideLayout5.xml"/><Relationship Id="rId6" Type="http://schemas.microsoft.com/office/2007/relationships/hdphoto" Target="../media/hdphoto7.wdp"/><Relationship Id="rId11" Type="http://schemas.openxmlformats.org/officeDocument/2006/relationships/image" Target="../media/image160.png"/><Relationship Id="rId5" Type="http://schemas.openxmlformats.org/officeDocument/2006/relationships/image" Target="../media/image15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59.png"/><Relationship Id="rId14" Type="http://schemas.openxmlformats.org/officeDocument/2006/relationships/hyperlink" Target="https://creativecommons.org/publicdomain/zero/1.0/deed.en"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hyperlink" Target="https://commons.wikimedia.org/wiki/File:Escherichia_coli_electron_microscopy.jpg" TargetMode="External"/><Relationship Id="rId2" Type="http://schemas.openxmlformats.org/officeDocument/2006/relationships/notesSlide" Target="../notesSlides/notesSlide154.xml"/><Relationship Id="rId1" Type="http://schemas.openxmlformats.org/officeDocument/2006/relationships/slideLayout" Target="../slideLayouts/slideLayout5.xml"/><Relationship Id="rId6" Type="http://schemas.openxmlformats.org/officeDocument/2006/relationships/image" Target="../media/image163.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Baby_Meerkats.jp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5.xml"/><Relationship Id="rId1" Type="http://schemas.openxmlformats.org/officeDocument/2006/relationships/slideLayout" Target="../slideLayouts/slideLayout6.xml"/><Relationship Id="rId5" Type="http://schemas.openxmlformats.org/officeDocument/2006/relationships/hyperlink" Target="https://creativecommons.org/licenses/by-nc/4.0/deed.en" TargetMode="External"/><Relationship Id="rId4" Type="http://schemas.openxmlformats.org/officeDocument/2006/relationships/hyperlink" Target="https://www.flickr.com/photos/unitedwaylowermainland/8771398278"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6.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www.flickr.com/photos/srinig/200177709"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7.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Angry_Ant_%28Explored%29_%2831456859231%29.jp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8.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www.flickr.com/photos/occbio/5691285671/in/photostream/lightbox/"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9.xml"/><Relationship Id="rId1" Type="http://schemas.openxmlformats.org/officeDocument/2006/relationships/slideLayout" Target="../slideLayouts/slideLayout6.xml"/><Relationship Id="rId5" Type="http://schemas.openxmlformats.org/officeDocument/2006/relationships/hyperlink" Target="https://www.biorender.com/" TargetMode="External"/><Relationship Id="rId4" Type="http://schemas.openxmlformats.org/officeDocument/2006/relationships/image" Target="../media/image16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0.xml"/><Relationship Id="rId1" Type="http://schemas.openxmlformats.org/officeDocument/2006/relationships/slideLayout" Target="../slideLayouts/slideLayout6.xml"/><Relationship Id="rId5" Type="http://schemas.openxmlformats.org/officeDocument/2006/relationships/hyperlink" Target="https://www.biorender.com/" TargetMode="External"/><Relationship Id="rId4" Type="http://schemas.microsoft.com/office/2007/relationships/hdphoto" Target="../media/hdphoto11.wdp"/></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2.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Sydney_skyline_at_dusk_-_Dec_2008.jpg"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2.pn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165.xml"/><Relationship Id="rId1" Type="http://schemas.openxmlformats.org/officeDocument/2006/relationships/slideLayout" Target="../slideLayouts/slideLayout6.xml"/><Relationship Id="rId6" Type="http://schemas.openxmlformats.org/officeDocument/2006/relationships/hyperlink" Target="https://commons.wikimedia.org/wiki/File:Differences_between_simple_animal_and_plant_cells_(blank).svg" TargetMode="External"/><Relationship Id="rId11" Type="http://schemas.openxmlformats.org/officeDocument/2006/relationships/hyperlink" Target="https://commons.wikimedia.org/wiki/File:Simple_diagram_of_yeast_cell_(blank).svg" TargetMode="External"/><Relationship Id="rId5" Type="http://schemas.openxmlformats.org/officeDocument/2006/relationships/hyperlink" Target="https://creativecommons.org/licenses/by/4.0/deed.en" TargetMode="External"/><Relationship Id="rId10" Type="http://schemas.openxmlformats.org/officeDocument/2006/relationships/image" Target="../media/image175.png"/><Relationship Id="rId4" Type="http://schemas.openxmlformats.org/officeDocument/2006/relationships/image" Target="../media/image173.png"/><Relationship Id="rId9" Type="http://schemas.openxmlformats.org/officeDocument/2006/relationships/hyperlink" Target="https://upload.wikimedia.org/wikipedia/commons/thumb/0/0c/Simple_diagram_of_bacterium_%28blank%29.svg/640px-Simple_diagram_of_bacterium_%28blank%29.svg.png" TargetMode="Externa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8" Type="http://schemas.openxmlformats.org/officeDocument/2006/relationships/hyperlink" Target="https://aiatsis.gov.au/education/guide-evaluating-and-selecting-education-resources"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vimeo.com/203383608" TargetMode="External"/><Relationship Id="rId12" Type="http://schemas.openxmlformats.org/officeDocument/2006/relationships/hyperlink" Target="https://old-ib.bioninja.com.au/standard-level/topic-1-cell-biology/11-introduction-to-cells/functions-of-life.html" TargetMode="External"/><Relationship Id="rId2" Type="http://schemas.openxmlformats.org/officeDocument/2006/relationships/notesSlide" Target="../notesSlides/notesSlide168.xml"/><Relationship Id="rId1" Type="http://schemas.openxmlformats.org/officeDocument/2006/relationships/slideLayout" Target="../slideLayouts/slideLayout10.xml"/><Relationship Id="rId6" Type="http://schemas.openxmlformats.org/officeDocument/2006/relationships/hyperlink" Target="https://curriculum.nsw.edu.au/learning-areas/science/science-7-10-2023/overview" TargetMode="External"/><Relationship Id="rId11" Type="http://schemas.openxmlformats.org/officeDocument/2006/relationships/hyperlink" Target="https://www.stem.org.uk/secondary/resources/collections/science/best-evidence-science-teaching/cellular-basis-of-life" TargetMode="External"/><Relationship Id="rId5" Type="http://schemas.openxmlformats.org/officeDocument/2006/relationships/hyperlink" Target="https://curriculum.nsw.edu.au/" TargetMode="External"/><Relationship Id="rId10" Type="http://schemas.openxmlformats.org/officeDocument/2006/relationships/hyperlink" Target="https://australian.museum/learn/animals/mammals/dingo/"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s://www.youtube.com/watch?v=TJyOQmdwHhE" TargetMode="External"/><Relationship Id="rId13" Type="http://schemas.openxmlformats.org/officeDocument/2006/relationships/hyperlink" Target="https://www.livescience.com/55178-paramecium.html#:~:text=Paramecium%20or%20paramecia%20are%20single,short%20hairy%20structures%20called%20cilia." TargetMode="External"/><Relationship Id="rId3" Type="http://schemas.openxmlformats.org/officeDocument/2006/relationships/hyperlink" Target="https://byjus.com/biology/difference-between-unicellular-and-multicellular-organisms/" TargetMode="External"/><Relationship Id="rId7" Type="http://schemas.openxmlformats.org/officeDocument/2006/relationships/hyperlink" Target="https://www.khanacademy.org/science/biology/structure-of-a-cell/prokaryotic-and-eukaryotic-cells/a/prokaryotic-cells" TargetMode="External"/><Relationship Id="rId12" Type="http://schemas.openxmlformats.org/officeDocument/2006/relationships/hyperlink" Target="https://animals.sandiegozoo.org/animals/meerkat" TargetMode="External"/><Relationship Id="rId2" Type="http://schemas.openxmlformats.org/officeDocument/2006/relationships/hyperlink" Target="https://kids.britannica.com/kids/article/dingo/437587" TargetMode="External"/><Relationship Id="rId1" Type="http://schemas.openxmlformats.org/officeDocument/2006/relationships/slideLayout" Target="../slideLayouts/slideLayout3.xml"/><Relationship Id="rId6" Type="http://schemas.openxmlformats.org/officeDocument/2006/relationships/hyperlink" Target="https://www.khanacademy.org/science/biology/structure-of-a-cell/prokaryotic-and-eukaryotic-cells/a/intro-to-eukaryotic-cells" TargetMode="External"/><Relationship Id="rId11" Type="http://schemas.openxmlformats.org/officeDocument/2006/relationships/hyperlink" Target="https://www.bonorong.com.au/blog/everything-about-wombats#:~:text=Wombats%20are%20marsupials%2C%20closely%20related,Australia%20it%20can%20be%20found." TargetMode="External"/><Relationship Id="rId5" Type="http://schemas.openxmlformats.org/officeDocument/2006/relationships/hyperlink" Target="https://www.youtube.com/watch?v=SylrZNyofjk" TargetMode="External"/><Relationship Id="rId10" Type="http://schemas.openxmlformats.org/officeDocument/2006/relationships/hyperlink" Target="https://app.education.nsw.gov.au/digital-learning-selector/LearningActivity/Browser?cache_id=c6a35" TargetMode="External"/><Relationship Id="rId4" Type="http://schemas.openxmlformats.org/officeDocument/2006/relationships/hyperlink" Target="https://animaldiversity.org/accounts/Canis_lupus/" TargetMode="External"/><Relationship Id="rId9" Type="http://schemas.openxmlformats.org/officeDocument/2006/relationships/hyperlink" Target="https://www.natgeokids.com/au/discover/animals/general-animals/facts-about-womba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creativecommons.org/licenses/by-sa/2.0/deed.en" TargetMode="External"/><Relationship Id="rId5" Type="http://schemas.openxmlformats.org/officeDocument/2006/relationships/hyperlink" Target="https://www.flickr.com/photos/tobin/2662652741" TargetMode="External"/><Relationship Id="rId4" Type="http://schemas.openxmlformats.org/officeDocument/2006/relationships/image" Target="../media/image15.jpeg"/></Relationships>
</file>

<file path=ppt/slides/_rels/slide17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6.jpe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18.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hyperlink" Target="https://www.pexels.com/license/" TargetMode="External"/><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hyperlink" Target="https://www.pexels.com/photo/brown-wooden-shelves-7061419/" TargetMode="External"/><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creativecommons.org/publicdomain/mark/1.0/" TargetMode="External"/><Relationship Id="rId4" Type="http://schemas.openxmlformats.org/officeDocument/2006/relationships/hyperlink" Target="https://www.flickr.com/photos/usdagov/1306550389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Citrus_fruits_for_sale_in_a_New_Zealand_supermarket.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commons.wikimedia.org/wiki/File:Nine_Subfamily_Caninae_Species_and_Subspecies.jpg" TargetMode="External"/><Relationship Id="rId5" Type="http://schemas.openxmlformats.org/officeDocument/2006/relationships/image" Target="../media/image38.jpeg"/><Relationship Id="rId4" Type="http://schemas.openxmlformats.org/officeDocument/2006/relationships/hyperlink" Target="https://www.pickpik.com/big-cats-collage-predators-animals-wilderness-nature-92114"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image" Target="../media/image39.jpeg"/><Relationship Id="rId7" Type="http://schemas.openxmlformats.org/officeDocument/2006/relationships/hyperlink" Target="https://commons.wikimedia.org/wiki/File:A_gum_tree_on_the_Finke_River_along_the_Larapinta_trail,_West_MacDonnell_Ranges,_Northern_Territory,_Australia.jpg"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3.0/au/deed.en" TargetMode="External"/><Relationship Id="rId3" Type="http://schemas.openxmlformats.org/officeDocument/2006/relationships/image" Target="../media/image39.jpeg"/><Relationship Id="rId7" Type="http://schemas.openxmlformats.org/officeDocument/2006/relationships/hyperlink" Target="https://commons.wikimedia.org/wiki/File:AustralianMuseum_spider_specimen_11.JPG"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commons.wikimedia.org/wiki/File:Casarte_oj%C3%B3n_(Gymnosarda_unicolor),_mar_Rojo,_Egipto,_2023-04-17,_DD_85.jpg"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commons.wikimedia.org/wiki/File:Orangutan_Pongo_pygmeus_pygmeus.jpg"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xml"/><Relationship Id="rId7"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16.xml"/><Relationship Id="rId11" Type="http://schemas.openxmlformats.org/officeDocument/2006/relationships/slide" Target="slide76.xml"/><Relationship Id="rId5" Type="http://schemas.openxmlformats.org/officeDocument/2006/relationships/slide" Target="slide6.xml"/><Relationship Id="rId10" Type="http://schemas.openxmlformats.org/officeDocument/2006/relationships/slide" Target="slide59.xml"/><Relationship Id="rId4" Type="http://schemas.openxmlformats.org/officeDocument/2006/relationships/slide" Target="slide5.xml"/><Relationship Id="rId9" Type="http://schemas.openxmlformats.org/officeDocument/2006/relationships/slide" Target="slide5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commons.wikimedia.org/wiki/File:Adult_male_Royal_Bengal_tiger.jpg"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image" Target="../media/image39.jpeg"/><Relationship Id="rId7" Type="http://schemas.openxmlformats.org/officeDocument/2006/relationships/hyperlink" Target="https://commons.wikimedia.org/wiki/File:Vulpes_vulpes_ssp_fulvus.jpg"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commons.wikimedia.org/wiki/File:20110425_German_Shepherd_Dog_8505.jpg"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Dingo_of_Fraser_Island-20170215-092336.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Solar_system_scale_edit.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Month_-_Knuckles_(en).sv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0.sv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Adult_male_Royal_Bengal_tiger.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https://commons.wikimedia.org/wiki/File:American_black_bear_%28Ursus_americanus%29_-_Jasper_National_Park_08.jpg"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Eurasian_brown_bear_%28Ursus_arctos_arctos%29_female_1.jpg"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64.xml"/><Relationship Id="rId3" Type="http://schemas.openxmlformats.org/officeDocument/2006/relationships/slide" Target="slide3.xml"/><Relationship Id="rId7" Type="http://schemas.openxmlformats.org/officeDocument/2006/relationships/slide" Target="slide96.xml"/><Relationship Id="rId12" Type="http://schemas.openxmlformats.org/officeDocument/2006/relationships/slide" Target="slide156.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6.xml"/><Relationship Id="rId11" Type="http://schemas.openxmlformats.org/officeDocument/2006/relationships/slide" Target="slide144.xml"/><Relationship Id="rId5" Type="http://schemas.openxmlformats.org/officeDocument/2006/relationships/slide" Target="slide85.xml"/><Relationship Id="rId10" Type="http://schemas.openxmlformats.org/officeDocument/2006/relationships/slide" Target="slide125.xml"/><Relationship Id="rId4" Type="http://schemas.openxmlformats.org/officeDocument/2006/relationships/slide" Target="slide84.xml"/><Relationship Id="rId9" Type="http://schemas.openxmlformats.org/officeDocument/2006/relationships/slide" Target="slide12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https://commons.wikimedia.org/wiki/File:Potos_flavus_(22985770100).jpg"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American_black_bear_%28Ursus_americanus%29_-_Jasper_National_Park_08.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hyperlink" Target="https://en.wikipedia.org/wiki/Public_domain" TargetMode="External"/><Relationship Id="rId4" Type="http://schemas.openxmlformats.org/officeDocument/2006/relationships/hyperlink" Target="https://commons.wikimedia.org/wiki/File:Leptodactylus_fallax_(1).jp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hyperlink" Target="https://en.wikipedia.org/wiki/Public_domain" TargetMode="External"/><Relationship Id="rId4" Type="http://schemas.openxmlformats.org/officeDocument/2006/relationships/hyperlink" Target="https://en.wikipedia.org/wiki/File:American_bison_k5680-1.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hyperlink" Target="https://en.wikipedia.org/wiki/Public_domain" TargetMode="External"/><Relationship Id="rId4" Type="http://schemas.openxmlformats.org/officeDocument/2006/relationships/hyperlink" Target="https://en.wikipedia.org/wiki/File:American_bison_k5680-1.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hyperlink" Target="https://en.wikipedia.org/wiki/Public_domain" TargetMode="External"/><Relationship Id="rId5" Type="http://schemas.openxmlformats.org/officeDocument/2006/relationships/hyperlink" Target="https://en.wikipedia.org/wiki/File:American_bison_k5680-1.jpg" TargetMode="Externa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urbanwoodswalker/4595712698/in/photostrea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en.wikipedia.org/wiki/File:American_bison_k5680-1.jpg" TargetMode="External"/><Relationship Id="rId7"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creativecommons.org/licenses/by-sa/4.0/deed.en" TargetMode="External"/><Relationship Id="rId5" Type="http://schemas.openxmlformats.org/officeDocument/2006/relationships/hyperlink" Target="https://en.wikipedia.org/wiki/File:European_bison_(Bison_bonasus)_male_Bia%C5%82owieza.jpg" TargetMode="External"/><Relationship Id="rId4" Type="http://schemas.openxmlformats.org/officeDocument/2006/relationships/hyperlink" Target="https://en.wikipedia.org/wiki/Public_domain"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en.wikipedia.org/wiki/File:European_bison_(Bison_bonasus)_male_Bia%C5%82owieza.jpg" TargetMode="External"/><Relationship Id="rId3" Type="http://schemas.openxmlformats.org/officeDocument/2006/relationships/image" Target="../media/image64.png"/><Relationship Id="rId7" Type="http://schemas.openxmlformats.org/officeDocument/2006/relationships/hyperlink" Target="https://en.wikipedia.org/wiki/Public_domain"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hyperlink" Target="https://en.wikipedia.org/wiki/File:American_bison_k5680-1.jpg" TargetMode="External"/><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hyperlink" Target="https://creativecommons.org/licenses/by-sa/4.0/deed.en"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animaldiversity.org/accounts/Tragelaphus_eurycerus/" TargetMode="External"/><Relationship Id="rId3" Type="http://schemas.openxmlformats.org/officeDocument/2006/relationships/hyperlink" Target="https://www.nps.gov/yell/learn/nature/bison.htm" TargetMode="External"/><Relationship Id="rId7" Type="http://schemas.openxmlformats.org/officeDocument/2006/relationships/hyperlink" Target="https://www.awf.org/wildlife-conservation/bongo"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animaldiversity.org/accounts/Bison_bonasus/" TargetMode="External"/><Relationship Id="rId5" Type="http://schemas.openxmlformats.org/officeDocument/2006/relationships/hyperlink" Target="https://www.inaturalist.org/taxa/42407-Bison-bonasus" TargetMode="External"/><Relationship Id="rId4" Type="http://schemas.openxmlformats.org/officeDocument/2006/relationships/hyperlink" Target="https://www.nationalgeographic.com/animals/mammals/facts/american-bison"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image" Target="../media/image68.jpeg"/><Relationship Id="rId7" Type="http://schemas.openxmlformats.org/officeDocument/2006/relationships/hyperlink" Target="https://commons.wikimedia.org/wiki/File:Laughing_Kookaburra_Juvenile.jpg"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hyperlink" Target="https://creativecommons.org/licenses/by/4.0/deed.en" TargetMode="External"/><Relationship Id="rId10" Type="http://schemas.openxmlformats.org/officeDocument/2006/relationships/hyperlink" Target="https://commons.wikimedia.org/wiki/File:Budgerigar_RWD.jpg" TargetMode="External"/><Relationship Id="rId4" Type="http://schemas.openxmlformats.org/officeDocument/2006/relationships/hyperlink" Target="https://commons.wikimedia.org/wiki/File:Macrotis_lagotis1.jpg" TargetMode="External"/><Relationship Id="rId9"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hyperlink" Target="https://creativecommons.org/licenses/by/2.0/deed.en" TargetMode="External"/><Relationship Id="rId2" Type="http://schemas.openxmlformats.org/officeDocument/2006/relationships/slideLayout" Target="../slideLayouts/slideLayout6.xml"/><Relationship Id="rId1" Type="http://schemas.openxmlformats.org/officeDocument/2006/relationships/video" Target="https://www.youtube.com/embed/EQO_CJDeqHA?feature=oembed" TargetMode="External"/><Relationship Id="rId6" Type="http://schemas.openxmlformats.org/officeDocument/2006/relationships/hyperlink" Target="https://commons.wikimedia.org/wiki/File:Willie_Wagtail_%2849839485548%29.jpg" TargetMode="External"/><Relationship Id="rId5" Type="http://schemas.openxmlformats.org/officeDocument/2006/relationships/image" Target="../media/image72.jpe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Atlasnye_playing_cards_deck.sv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Ethmostigmus_rubripes.jp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hyperlink" Target="https://tasmanianinsectfieldguide.com/wp-content/uploads/2021/03/IMG_8944-2.jpg"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hyperlink" Target="https://creativecommons.org/licenses/by-sa/2.0/deed.en" TargetMode="External"/><Relationship Id="rId4" Type="http://schemas.openxmlformats.org/officeDocument/2006/relationships/hyperlink" Target="https://commons.wikimedia.org/wiki/File:Katianna_sp._(14275302483).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Cercophonius_squama.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hyperlink" Target="https://tasmanianinsectfieldguide.com/hexapoda/insectsoftasmaniacoleoptera/insectsoftasmaniacoleoptera-suborder-polyphaga/superfamily-scarabaeoidea/scarabaeidae-scarab-beetles/subfamily-melolonthinae/genus-phyllotocus/phyllotocus-macleayi/"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hyperlink" Target="https://creativecommons.org/licenses/by/3.0/deed.en" TargetMode="External"/><Relationship Id="rId4" Type="http://schemas.openxmlformats.org/officeDocument/2006/relationships/hyperlink" Target="https://commons.wikimedia.org/wiki/File:CSIRO_ScienceImage_18_The_Balaustium_mite_Balaustium_medicagoense.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Apachyus_peterseni.jp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hyperlink" Target="https://tasmanianinsectfieldguide.com/hexapoda/insectsoftasmaniahemiptera/suborder-heteroptera/infraorder-pentatomomorpha/superfamily-lygaeoidea/lygaeidae-seed-bugs/genus-nysiu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hyperlink" Target="https://tasmanianinsectfieldguide.com/hexapoda/insectsoftasmaniacoleoptera/insectsoftasmaniacoleoptera-suborder-polyphaga/superfamily-chrysomeloidea/cerambycidae-longicorn-beetles/subfamily-cerambycinae/genus-omophaena/omophaena-taeniat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creativecommons.org/licenses/by/3.0/deed.en" TargetMode="External"/><Relationship Id="rId4" Type="http://schemas.openxmlformats.org/officeDocument/2006/relationships/hyperlink" Target="https://commons.wikimedia.org/wiki/File:Newport_Beach_tree.JP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hyperlink" Target="http://creativecommons.org/licenses/by-nc-sa/4.0/" TargetMode="External"/><Relationship Id="rId4" Type="http://schemas.openxmlformats.org/officeDocument/2006/relationships/hyperlink" Target="https://www.biologycorner.com/worksheets/pamishan.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Vombatus_ursinus_-Maria_Island_National_Park.jpg"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creativecommons.org/licenses/by-nc/4.0/deed.en" TargetMode="External"/><Relationship Id="rId13"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hyperlink" Target="https://commons.wikimedia.org/wiki/File:Wild_shortbeak_echidna.jpg" TargetMode="External"/><Relationship Id="rId12" Type="http://schemas.openxmlformats.org/officeDocument/2006/relationships/hyperlink" Target="https://commons.wikimedia.org/wiki/File:Sa-sleeping-koala.JPG" TargetMode="External"/><Relationship Id="rId2" Type="http://schemas.openxmlformats.org/officeDocument/2006/relationships/notesSlide" Target="../notesSlides/notesSlide79.xml"/><Relationship Id="rId16" Type="http://schemas.openxmlformats.org/officeDocument/2006/relationships/hyperlink" Target="https://commons.wikimedia.org/wiki/File:Laughing_kookaburra_(Dacelo_novaeguineae_novaeguineae)_Hobart_2.jpg" TargetMode="External"/><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hyperlink" Target="https://creativecommons.org/licenses/by-sa/4.0/deed.en" TargetMode="External"/><Relationship Id="rId15" Type="http://schemas.openxmlformats.org/officeDocument/2006/relationships/image" Target="../media/image97.png"/><Relationship Id="rId10" Type="http://schemas.openxmlformats.org/officeDocument/2006/relationships/hyperlink" Target="https://commons.wikimedia.org/wiki/File:Duck-billed_platypus_(Ornithorhynchus_anatinus)_diving_Scottsdale.jpg" TargetMode="External"/><Relationship Id="rId4" Type="http://schemas.openxmlformats.org/officeDocument/2006/relationships/hyperlink" Target="https://commons.wikimedia.org/wiki/File:Macropus_giganteus_-_Brunkerville.jpg" TargetMode="External"/><Relationship Id="rId9" Type="http://schemas.openxmlformats.org/officeDocument/2006/relationships/image" Target="../media/image94.png"/><Relationship Id="rId14" Type="http://schemas.openxmlformats.org/officeDocument/2006/relationships/hyperlink" Target="https://commons.wikimedia.org/wiki/File:Saltwater_crocodile.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creativecommons.org/licenses/by-sa/2.0/deed.en" TargetMode="External"/><Relationship Id="rId4" Type="http://schemas.openxmlformats.org/officeDocument/2006/relationships/hyperlink" Target="https://commons.wikimedia.org/wiki/File:Deciduous_trees_-_geograph.org.uk_-_649795.jp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Telopea_speciosissima_Ingar_Falls_crop.j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100.sv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hyperlink" Target="https://www.biorender.com/" TargetMode="External"/><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hyperlink" Target="https://vimeo.com/203383608"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hyperlink" Target="https://www.biorender.com/"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hyperlink" Target="https://creativecommons.org/licenses/by/4.0/deed.en" TargetMode="External"/><Relationship Id="rId4" Type="http://schemas.openxmlformats.org/officeDocument/2006/relationships/hyperlink" Target="https://www.flickr.com/photos/somegeekintn/3709203268"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creativecommons.org/public-domain/cc0/" TargetMode="External"/><Relationship Id="rId13" Type="http://schemas.openxmlformats.org/officeDocument/2006/relationships/hyperlink" Target="https://commons.wikimedia.org/wiki/File:Leaf_123.jpg" TargetMode="External"/><Relationship Id="rId3" Type="http://schemas.openxmlformats.org/officeDocument/2006/relationships/image" Target="../media/image107.jpeg"/><Relationship Id="rId7" Type="http://schemas.openxmlformats.org/officeDocument/2006/relationships/hyperlink" Target="https://pxhere.com/en/photo/877949" TargetMode="External"/><Relationship Id="rId12" Type="http://schemas.openxmlformats.org/officeDocument/2006/relationships/image" Target="../media/image110.jpeg"/><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108.jpeg"/><Relationship Id="rId11" Type="http://schemas.openxmlformats.org/officeDocument/2006/relationships/hyperlink" Target="https://creativecommons.org/licenses/by-nc/4.0/deed.en" TargetMode="External"/><Relationship Id="rId5" Type="http://schemas.openxmlformats.org/officeDocument/2006/relationships/hyperlink" Target="https://creativecommons.org/licenses/by-sa/4.0/deed.en" TargetMode="External"/><Relationship Id="rId10" Type="http://schemas.openxmlformats.org/officeDocument/2006/relationships/hyperlink" Target="https://www.flickr.com/photos/davidjthomas/11344978736" TargetMode="External"/><Relationship Id="rId4" Type="http://schemas.openxmlformats.org/officeDocument/2006/relationships/hyperlink" Target="https://commons.wikimedia.org/wiki/File:2020_year._Herbarium._Ranunculus_acris._img-005.jpg" TargetMode="External"/><Relationship Id="rId9" Type="http://schemas.openxmlformats.org/officeDocument/2006/relationships/image" Target="../media/image109.jpeg"/><Relationship Id="rId14" Type="http://schemas.openxmlformats.org/officeDocument/2006/relationships/hyperlink" Target="https://creativecommons.org/licenses/by/4.0/deed.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High_mountain_range.jpg"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TJyOQmdwHhE"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hyperlink" Target="https://creativecommons.org/licenses/by-nc/4.0/" TargetMode="External"/><Relationship Id="rId4" Type="http://schemas.openxmlformats.org/officeDocument/2006/relationships/hyperlink" Target="https://www.stem.org.uk/secondary/resources/collections/science/best-evidence-science-teaching/cellular-basis-of-life"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image" Target="../media/image113.png"/><Relationship Id="rId7" Type="http://schemas.openxmlformats.org/officeDocument/2006/relationships/hyperlink" Target="https://commons.wikimedia.org/wiki/File:Eukaryota_diversity_2.jpg"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hyperlink" Target="https://www.biorender.com/" TargetMode="Externa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4OpBylwH9DU&amp;t=42s"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16.png"/></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hyperlink" Target="https://creativecommons.org/licenses/by-nc/4.0/" TargetMode="External"/><Relationship Id="rId4" Type="http://schemas.openxmlformats.org/officeDocument/2006/relationships/hyperlink" Target="https://www.stem.org.uk/secondary/resources/collections/science/best-evidence-science-teaching/cellular-basis-of-life"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hyperlink" Target="https://www.biorender.com/" TargetMode="External"/><Relationship Id="rId4" Type="http://schemas.openxmlformats.org/officeDocument/2006/relationships/image" Target="../media/image119.png"/></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8.xml"/><Relationship Id="rId1" Type="http://schemas.openxmlformats.org/officeDocument/2006/relationships/slideLayout" Target="../slideLayouts/slideLayout5.xml"/><Relationship Id="rId5" Type="http://schemas.openxmlformats.org/officeDocument/2006/relationships/hyperlink" Target="https://www.biorender.com/" TargetMode="External"/><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9.xml"/><Relationship Id="rId1" Type="http://schemas.openxmlformats.org/officeDocument/2006/relationships/slideLayout" Target="../slideLayouts/slideLayout5.xml"/><Relationship Id="rId5" Type="http://schemas.openxmlformats.org/officeDocument/2006/relationships/hyperlink" Target="https://www.biorender.com/" TargetMode="Externa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a:xfrm>
            <a:off x="354000" y="638295"/>
            <a:ext cx="10260002" cy="522000"/>
          </a:xfrm>
        </p:spPr>
        <p:txBody>
          <a:bodyPr/>
          <a:lstStyle/>
          <a:p>
            <a:r>
              <a:rPr lang="en-AU" dirty="0"/>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584375"/>
          </a:xfrm>
        </p:spPr>
        <p:txBody>
          <a:bodyPr/>
          <a:lstStyle/>
          <a:p>
            <a:pPr marL="342900" indent="-342900">
              <a:lnSpc>
                <a:spcPct val="150000"/>
              </a:lnSpc>
              <a:buFont typeface="Arial"/>
              <a:buChar char="•"/>
            </a:pPr>
            <a:r>
              <a:rPr lang="en-AU" sz="1800" dirty="0">
                <a:ea typeface="+mn-lt"/>
                <a:cs typeface="+mn-lt"/>
              </a:rPr>
              <a:t>This resource is not a teaching and learning program. It should be used in conjunction with </a:t>
            </a:r>
            <a:r>
              <a:rPr lang="en-AU" sz="1800" dirty="0">
                <a:ea typeface="+mn-lt"/>
                <a:cs typeface="+mn-lt"/>
                <a:hlinkClick r:id="rId3"/>
              </a:rPr>
              <a:t>Cells and classification</a:t>
            </a:r>
            <a:r>
              <a:rPr lang="en-AU" sz="1800" dirty="0">
                <a:ea typeface="+mn-lt"/>
                <a:cs typeface="+mn-lt"/>
              </a:rPr>
              <a:t> program of learning.</a:t>
            </a:r>
            <a:endParaRPr lang="en-AU" sz="1800" dirty="0">
              <a:solidFill>
                <a:srgbClr val="22272B"/>
              </a:solidFill>
            </a:endParaRP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rPr>
              <a:t>Go to File &gt; Save as Google Slides.</a:t>
            </a:r>
          </a:p>
          <a:p>
            <a:pPr marL="456565" lvl="1">
              <a:lnSpc>
                <a:spcPct val="150000"/>
              </a:lnSpc>
              <a:spcAft>
                <a:spcPts val="1200"/>
              </a:spcAft>
            </a:pPr>
            <a:r>
              <a:rPr lang="en-AU" dirty="0">
                <a:solidFill>
                  <a:srgbClr val="22272B"/>
                </a:solidFill>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Alive, dead or never been alive (4 of 4)</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a:latin typeface="+mj-lt"/>
              </a:rPr>
              <a:t>Prior knowledge</a:t>
            </a:r>
          </a:p>
        </p:txBody>
      </p:sp>
      <p:pic>
        <p:nvPicPr>
          <p:cNvPr id="4098" name="Picture 2" descr="A taxidermy Thylacine">
            <a:extLst>
              <a:ext uri="{FF2B5EF4-FFF2-40B4-BE49-F238E27FC236}">
                <a16:creationId xmlns:a16="http://schemas.microsoft.com/office/drawing/2014/main" id="{48D381C2-8634-B2A9-41F2-FB2D8CF832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0876" y="1382535"/>
            <a:ext cx="7410247" cy="4946340"/>
          </a:xfrm>
          <a:prstGeom prst="roundRect">
            <a:avLst>
              <a:gd name="adj" fmla="val 9433"/>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2D5148-D273-F93D-B326-04CAE58385C1}"/>
              </a:ext>
            </a:extLst>
          </p:cNvPr>
          <p:cNvSpPr txBox="1"/>
          <p:nvPr/>
        </p:nvSpPr>
        <p:spPr>
          <a:xfrm>
            <a:off x="359999" y="6516000"/>
            <a:ext cx="6015950" cy="180000"/>
          </a:xfrm>
          <a:prstGeom prst="rect">
            <a:avLst/>
          </a:prstGeom>
          <a:noFill/>
        </p:spPr>
        <p:txBody>
          <a:bodyPr wrap="square" lIns="0" tIns="0" rIns="0" bIns="0" rtlCol="0">
            <a:noAutofit/>
          </a:bodyPr>
          <a:lstStyle/>
          <a:p>
            <a:pPr algn="l"/>
            <a:r>
              <a:rPr lang="en-AU" sz="900" dirty="0">
                <a:hlinkClick r:id="rId4"/>
              </a:rPr>
              <a:t>Otago Museum Thylacine - OMNZVT2607 02</a:t>
            </a:r>
            <a:r>
              <a:rPr lang="en-AU" sz="900" dirty="0"/>
              <a:t> by Kane Fleury licensed under </a:t>
            </a:r>
            <a:r>
              <a:rPr lang="en-AU" sz="900" dirty="0">
                <a:hlinkClick r:id="rId5"/>
              </a:rPr>
              <a:t>CC BY 4.0</a:t>
            </a:r>
            <a:endParaRPr lang="en-AU" sz="9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7335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0415-988B-C4DF-0A2D-990F3E61D4D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F554AAB-761C-264F-AC27-AC069FFD4F0A}"/>
              </a:ext>
            </a:extLst>
          </p:cNvPr>
          <p:cNvSpPr>
            <a:spLocks noGrp="1"/>
          </p:cNvSpPr>
          <p:nvPr>
            <p:ph type="title"/>
          </p:nvPr>
        </p:nvSpPr>
        <p:spPr/>
        <p:txBody>
          <a:bodyPr/>
          <a:lstStyle/>
          <a:p>
            <a:r>
              <a:rPr lang="en-AU" dirty="0"/>
              <a:t>2.2 Plant and animal cell structure and function (4 of 8)</a:t>
            </a:r>
          </a:p>
        </p:txBody>
      </p:sp>
      <p:sp>
        <p:nvSpPr>
          <p:cNvPr id="8" name="Text Placeholder 7">
            <a:extLst>
              <a:ext uri="{FF2B5EF4-FFF2-40B4-BE49-F238E27FC236}">
                <a16:creationId xmlns:a16="http://schemas.microsoft.com/office/drawing/2014/main" id="{5FF41FA0-5A01-FC9E-6282-7AAF9FFFF908}"/>
              </a:ext>
            </a:extLst>
          </p:cNvPr>
          <p:cNvSpPr>
            <a:spLocks noGrp="1"/>
          </p:cNvSpPr>
          <p:nvPr>
            <p:ph type="body" sz="quarter" idx="18"/>
          </p:nvPr>
        </p:nvSpPr>
        <p:spPr/>
        <p:txBody>
          <a:bodyPr/>
          <a:lstStyle/>
          <a:p>
            <a:r>
              <a:rPr lang="en-AU">
                <a:latin typeface="+mj-lt"/>
              </a:rPr>
              <a:t>Cytoplasm</a:t>
            </a:r>
          </a:p>
        </p:txBody>
      </p:sp>
      <p:sp>
        <p:nvSpPr>
          <p:cNvPr id="7" name="Text Placeholder 6">
            <a:extLst>
              <a:ext uri="{FF2B5EF4-FFF2-40B4-BE49-F238E27FC236}">
                <a16:creationId xmlns:a16="http://schemas.microsoft.com/office/drawing/2014/main" id="{5CFDC9A5-F28F-148E-7D9B-86AF476369D0}"/>
              </a:ext>
            </a:extLst>
          </p:cNvPr>
          <p:cNvSpPr>
            <a:spLocks noGrp="1"/>
          </p:cNvSpPr>
          <p:nvPr>
            <p:ph type="body" sz="quarter" idx="17"/>
          </p:nvPr>
        </p:nvSpPr>
        <p:spPr>
          <a:xfrm>
            <a:off x="360000" y="1567086"/>
            <a:ext cx="3945300" cy="4807835"/>
          </a:xfrm>
        </p:spPr>
        <p:txBody>
          <a:bodyPr/>
          <a:lstStyle/>
          <a:p>
            <a:r>
              <a:rPr lang="en-AU" dirty="0"/>
              <a:t>A thick jelly-like substance that fills the space inside cells. </a:t>
            </a:r>
          </a:p>
          <a:p>
            <a:r>
              <a:rPr lang="en-AU" dirty="0"/>
              <a:t>It holds the organelles in place. It is the site of many chemical reactions that keep the cell alive. It helps materials move around the cell.</a:t>
            </a:r>
          </a:p>
          <a:p>
            <a:r>
              <a:rPr lang="en-AU" dirty="0"/>
              <a:t>It is not an organelle, but it is a very important part of the cell.</a:t>
            </a:r>
          </a:p>
        </p:txBody>
      </p:sp>
      <p:grpSp>
        <p:nvGrpSpPr>
          <p:cNvPr id="4" name="Group 3" descr="A diagram of a plant and an animal cell.">
            <a:extLst>
              <a:ext uri="{FF2B5EF4-FFF2-40B4-BE49-F238E27FC236}">
                <a16:creationId xmlns:a16="http://schemas.microsoft.com/office/drawing/2014/main" id="{D81EFC9A-EE06-94B1-1903-37F290752AC2}"/>
              </a:ext>
            </a:extLst>
          </p:cNvPr>
          <p:cNvGrpSpPr/>
          <p:nvPr/>
        </p:nvGrpSpPr>
        <p:grpSpPr>
          <a:xfrm>
            <a:off x="4932341" y="2047925"/>
            <a:ext cx="6911657" cy="3148062"/>
            <a:chOff x="4920343" y="1980023"/>
            <a:chExt cx="6911657" cy="3148062"/>
          </a:xfrm>
        </p:grpSpPr>
        <p:pic>
          <p:nvPicPr>
            <p:cNvPr id="5" name="Picture 4" descr="A diagram of a plant and an animal cell.">
              <a:extLst>
                <a:ext uri="{FF2B5EF4-FFF2-40B4-BE49-F238E27FC236}">
                  <a16:creationId xmlns:a16="http://schemas.microsoft.com/office/drawing/2014/main" id="{3D02570A-A35D-4518-B70A-DD1CFC237BB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9" name="Picture 8" descr="A diagram of a plant and an animal cell.">
              <a:extLst>
                <a:ext uri="{FF2B5EF4-FFF2-40B4-BE49-F238E27FC236}">
                  <a16:creationId xmlns:a16="http://schemas.microsoft.com/office/drawing/2014/main" id="{23107C27-2CDB-D368-29EE-C051D65A544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14" name="Group 13">
            <a:extLst>
              <a:ext uri="{FF2B5EF4-FFF2-40B4-BE49-F238E27FC236}">
                <a16:creationId xmlns:a16="http://schemas.microsoft.com/office/drawing/2014/main" id="{1788267F-2280-25B5-83D4-7E056F459876}"/>
              </a:ext>
              <a:ext uri="{C183D7F6-B498-43B3-948B-1728B52AA6E4}">
                <adec:decorative xmlns:adec="http://schemas.microsoft.com/office/drawing/2017/decorative" val="1"/>
              </a:ext>
            </a:extLst>
          </p:cNvPr>
          <p:cNvGrpSpPr/>
          <p:nvPr/>
        </p:nvGrpSpPr>
        <p:grpSpPr>
          <a:xfrm rot="19048640">
            <a:off x="6730550" y="5030784"/>
            <a:ext cx="1146629" cy="1129309"/>
            <a:chOff x="4949370" y="4746170"/>
            <a:chExt cx="1146629" cy="1129309"/>
          </a:xfrm>
        </p:grpSpPr>
        <p:sp>
          <p:nvSpPr>
            <p:cNvPr id="12" name="Teardrop 11">
              <a:extLst>
                <a:ext uri="{FF2B5EF4-FFF2-40B4-BE49-F238E27FC236}">
                  <a16:creationId xmlns:a16="http://schemas.microsoft.com/office/drawing/2014/main" id="{F4CE9FD2-FA66-4F78-4214-DD821E00FC40}"/>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144BA4E1-A4A7-A1D2-0864-47B5556053C1}"/>
                </a:ext>
              </a:extLst>
            </p:cNvPr>
            <p:cNvSpPr/>
            <p:nvPr/>
          </p:nvSpPr>
          <p:spPr>
            <a:xfrm>
              <a:off x="4995863" y="4784003"/>
              <a:ext cx="1042138" cy="1048756"/>
            </a:xfrm>
            <a:prstGeom prst="ellipse">
              <a:avLst/>
            </a:prstGeom>
            <a:solidFill>
              <a:srgbClr val="FAFF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id="{0F3DFB05-A6F9-D1FD-63AE-FF0E277C40C5}"/>
              </a:ext>
              <a:ext uri="{C183D7F6-B498-43B3-948B-1728B52AA6E4}">
                <adec:decorative xmlns:adec="http://schemas.microsoft.com/office/drawing/2017/decorative" val="1"/>
              </a:ext>
            </a:extLst>
          </p:cNvPr>
          <p:cNvGrpSpPr/>
          <p:nvPr/>
        </p:nvGrpSpPr>
        <p:grpSpPr>
          <a:xfrm rot="18870646">
            <a:off x="8788811" y="5012895"/>
            <a:ext cx="1146629" cy="1129309"/>
            <a:chOff x="4949370" y="4746170"/>
            <a:chExt cx="1146629" cy="1129309"/>
          </a:xfrm>
        </p:grpSpPr>
        <p:sp>
          <p:nvSpPr>
            <p:cNvPr id="18" name="Teardrop 17">
              <a:extLst>
                <a:ext uri="{FF2B5EF4-FFF2-40B4-BE49-F238E27FC236}">
                  <a16:creationId xmlns:a16="http://schemas.microsoft.com/office/drawing/2014/main" id="{FF073617-B88A-AA84-EACF-51FC9E53A6A0}"/>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7DF3FB51-BFB1-9645-46C5-DE3E1AF4C051}"/>
                </a:ext>
              </a:extLst>
            </p:cNvPr>
            <p:cNvSpPr/>
            <p:nvPr/>
          </p:nvSpPr>
          <p:spPr>
            <a:xfrm>
              <a:off x="4995863" y="4784003"/>
              <a:ext cx="1042138" cy="1048756"/>
            </a:xfrm>
            <a:prstGeom prst="ellipse">
              <a:avLst/>
            </a:prstGeom>
            <a:solidFill>
              <a:srgbClr val="F4F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0" name="TextBox 19">
            <a:extLst>
              <a:ext uri="{FF2B5EF4-FFF2-40B4-BE49-F238E27FC236}">
                <a16:creationId xmlns:a16="http://schemas.microsoft.com/office/drawing/2014/main" id="{F63CE624-CDA0-6E86-CB44-E99620BFF714}"/>
              </a:ext>
              <a:ext uri="{C183D7F6-B498-43B3-948B-1728B52AA6E4}">
                <adec:decorative xmlns:adec="http://schemas.microsoft.com/office/drawing/2017/decorative" val="0"/>
              </a:ext>
            </a:extLst>
          </p:cNvPr>
          <p:cNvSpPr txBox="1"/>
          <p:nvPr/>
        </p:nvSpPr>
        <p:spPr>
          <a:xfrm>
            <a:off x="297358" y="6170535"/>
            <a:ext cx="6070784"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C9B3E22E-E4AD-F4AD-DD5F-9610174857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639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8DAA9-C6E3-87D9-5EA1-AC3593D5220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BABF7B-E8C1-A302-229C-51CC3347B943}"/>
              </a:ext>
            </a:extLst>
          </p:cNvPr>
          <p:cNvSpPr>
            <a:spLocks noGrp="1"/>
          </p:cNvSpPr>
          <p:nvPr>
            <p:ph type="title"/>
          </p:nvPr>
        </p:nvSpPr>
        <p:spPr/>
        <p:txBody>
          <a:bodyPr/>
          <a:lstStyle/>
          <a:p>
            <a:r>
              <a:rPr lang="en-AU" dirty="0"/>
              <a:t>2.2 Plant and animal cell structure and function (5 of 8)</a:t>
            </a:r>
          </a:p>
        </p:txBody>
      </p:sp>
      <p:sp>
        <p:nvSpPr>
          <p:cNvPr id="8" name="Text Placeholder 7">
            <a:extLst>
              <a:ext uri="{FF2B5EF4-FFF2-40B4-BE49-F238E27FC236}">
                <a16:creationId xmlns:a16="http://schemas.microsoft.com/office/drawing/2014/main" id="{F79D9788-3413-3277-A687-25EFF014282C}"/>
              </a:ext>
            </a:extLst>
          </p:cNvPr>
          <p:cNvSpPr>
            <a:spLocks noGrp="1"/>
          </p:cNvSpPr>
          <p:nvPr>
            <p:ph type="body" sz="quarter" idx="18"/>
          </p:nvPr>
        </p:nvSpPr>
        <p:spPr/>
        <p:txBody>
          <a:bodyPr/>
          <a:lstStyle/>
          <a:p>
            <a:r>
              <a:rPr lang="en-AU">
                <a:latin typeface="+mj-lt"/>
              </a:rPr>
              <a:t>Nucleus</a:t>
            </a:r>
          </a:p>
        </p:txBody>
      </p:sp>
      <p:sp>
        <p:nvSpPr>
          <p:cNvPr id="7" name="Text Placeholder 6">
            <a:extLst>
              <a:ext uri="{FF2B5EF4-FFF2-40B4-BE49-F238E27FC236}">
                <a16:creationId xmlns:a16="http://schemas.microsoft.com/office/drawing/2014/main" id="{4B455499-9FD4-D565-511F-950EE28B090D}"/>
              </a:ext>
            </a:extLst>
          </p:cNvPr>
          <p:cNvSpPr>
            <a:spLocks noGrp="1"/>
          </p:cNvSpPr>
          <p:nvPr>
            <p:ph type="body" sz="quarter" idx="17"/>
          </p:nvPr>
        </p:nvSpPr>
        <p:spPr>
          <a:xfrm>
            <a:off x="360000" y="1929666"/>
            <a:ext cx="3945300" cy="3469371"/>
          </a:xfrm>
        </p:spPr>
        <p:txBody>
          <a:bodyPr/>
          <a:lstStyle/>
          <a:p>
            <a:r>
              <a:rPr lang="en-AU" dirty="0"/>
              <a:t>The nucleus is often called the control centre of the cell, because it controls all the cell’s activities.</a:t>
            </a:r>
          </a:p>
          <a:p>
            <a:r>
              <a:rPr lang="en-AU" dirty="0"/>
              <a:t>It contains genetic material called DNA, which holds the instructions for how the cell grows, functions and reproduces.</a:t>
            </a:r>
          </a:p>
        </p:txBody>
      </p:sp>
      <p:grpSp>
        <p:nvGrpSpPr>
          <p:cNvPr id="21" name="Group 20" descr="A diagram of a plant and an animal cell.">
            <a:extLst>
              <a:ext uri="{FF2B5EF4-FFF2-40B4-BE49-F238E27FC236}">
                <a16:creationId xmlns:a16="http://schemas.microsoft.com/office/drawing/2014/main" id="{B19622AC-AEBB-F652-8CEA-7D7117BCB861}"/>
              </a:ext>
            </a:extLst>
          </p:cNvPr>
          <p:cNvGrpSpPr/>
          <p:nvPr/>
        </p:nvGrpSpPr>
        <p:grpSpPr>
          <a:xfrm>
            <a:off x="4932341" y="2250975"/>
            <a:ext cx="6911657" cy="3148062"/>
            <a:chOff x="4920343" y="1980023"/>
            <a:chExt cx="6911657" cy="3148062"/>
          </a:xfrm>
        </p:grpSpPr>
        <p:pic>
          <p:nvPicPr>
            <p:cNvPr id="22" name="Picture 21" descr="A diagram of a plant and an animal cell.">
              <a:extLst>
                <a:ext uri="{FF2B5EF4-FFF2-40B4-BE49-F238E27FC236}">
                  <a16:creationId xmlns:a16="http://schemas.microsoft.com/office/drawing/2014/main" id="{18A3E647-C523-D29A-9898-68C5F4D1F5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23" name="Picture 22" descr="A diagram of a plant and an animal cell.">
              <a:extLst>
                <a:ext uri="{FF2B5EF4-FFF2-40B4-BE49-F238E27FC236}">
                  <a16:creationId xmlns:a16="http://schemas.microsoft.com/office/drawing/2014/main" id="{D9225C83-4F97-A5AC-1250-853730161E0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20" name="Group 19">
            <a:extLst>
              <a:ext uri="{FF2B5EF4-FFF2-40B4-BE49-F238E27FC236}">
                <a16:creationId xmlns:a16="http://schemas.microsoft.com/office/drawing/2014/main" id="{CEA8BD36-6268-803B-3B3B-BFCCC3A3579C}"/>
              </a:ext>
              <a:ext uri="{C183D7F6-B498-43B3-948B-1728B52AA6E4}">
                <adec:decorative xmlns:adec="http://schemas.microsoft.com/office/drawing/2017/decorative" val="1"/>
              </a:ext>
            </a:extLst>
          </p:cNvPr>
          <p:cNvGrpSpPr/>
          <p:nvPr/>
        </p:nvGrpSpPr>
        <p:grpSpPr>
          <a:xfrm>
            <a:off x="9959762" y="1369454"/>
            <a:ext cx="1146629" cy="1129309"/>
            <a:chOff x="10123344" y="2452554"/>
            <a:chExt cx="1146629" cy="1129309"/>
          </a:xfrm>
        </p:grpSpPr>
        <p:grpSp>
          <p:nvGrpSpPr>
            <p:cNvPr id="15" name="Group 14">
              <a:extLst>
                <a:ext uri="{FF2B5EF4-FFF2-40B4-BE49-F238E27FC236}">
                  <a16:creationId xmlns:a16="http://schemas.microsoft.com/office/drawing/2014/main" id="{ADE698BA-4C2D-13B4-9933-F1F5B8DF4932}"/>
                </a:ext>
                <a:ext uri="{C183D7F6-B498-43B3-948B-1728B52AA6E4}">
                  <adec:decorative xmlns:adec="http://schemas.microsoft.com/office/drawing/2017/decorative" val="1"/>
                </a:ext>
              </a:extLst>
            </p:cNvPr>
            <p:cNvGrpSpPr/>
            <p:nvPr/>
          </p:nvGrpSpPr>
          <p:grpSpPr>
            <a:xfrm rot="8253652">
              <a:off x="10123344" y="2452554"/>
              <a:ext cx="1146629" cy="1129309"/>
              <a:chOff x="4949370" y="4746170"/>
              <a:chExt cx="1146629" cy="1129309"/>
            </a:xfrm>
          </p:grpSpPr>
          <p:sp>
            <p:nvSpPr>
              <p:cNvPr id="16" name="Teardrop 15">
                <a:extLst>
                  <a:ext uri="{FF2B5EF4-FFF2-40B4-BE49-F238E27FC236}">
                    <a16:creationId xmlns:a16="http://schemas.microsoft.com/office/drawing/2014/main" id="{0D3A05FD-C31B-7488-AB9A-D82D98FA81D3}"/>
                  </a:ext>
                </a:extLst>
              </p:cNvPr>
              <p:cNvSpPr/>
              <p:nvPr/>
            </p:nvSpPr>
            <p:spPr>
              <a:xfrm>
                <a:off x="4949370" y="4746170"/>
                <a:ext cx="1146629" cy="1129309"/>
              </a:xfrm>
              <a:prstGeom prst="teardrop">
                <a:avLst>
                  <a:gd name="adj" fmla="val 14711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E8BCC355-154C-E10A-5A54-DEDCD8A9D80A}"/>
                  </a:ext>
                </a:extLst>
              </p:cNvPr>
              <p:cNvSpPr/>
              <p:nvPr/>
            </p:nvSpPr>
            <p:spPr>
              <a:xfrm>
                <a:off x="4995863" y="4784003"/>
                <a:ext cx="1042138" cy="10487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9" name="Picture 8" descr="A nucleus">
              <a:extLst>
                <a:ext uri="{FF2B5EF4-FFF2-40B4-BE49-F238E27FC236}">
                  <a16:creationId xmlns:a16="http://schemas.microsoft.com/office/drawing/2014/main" id="{485B4A2B-B873-3217-BAD7-705084F39B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234014" y="2555007"/>
              <a:ext cx="925287" cy="920245"/>
            </a:xfrm>
            <a:prstGeom prst="ellipse">
              <a:avLst/>
            </a:prstGeom>
          </p:spPr>
        </p:pic>
      </p:grpSp>
      <p:grpSp>
        <p:nvGrpSpPr>
          <p:cNvPr id="19" name="Group 18">
            <a:extLst>
              <a:ext uri="{FF2B5EF4-FFF2-40B4-BE49-F238E27FC236}">
                <a16:creationId xmlns:a16="http://schemas.microsoft.com/office/drawing/2014/main" id="{4567AB01-97DC-2A07-2092-5909D8519662}"/>
              </a:ext>
              <a:ext uri="{C183D7F6-B498-43B3-948B-1728B52AA6E4}">
                <adec:decorative xmlns:adec="http://schemas.microsoft.com/office/drawing/2017/decorative" val="1"/>
              </a:ext>
            </a:extLst>
          </p:cNvPr>
          <p:cNvGrpSpPr/>
          <p:nvPr/>
        </p:nvGrpSpPr>
        <p:grpSpPr>
          <a:xfrm rot="19158877">
            <a:off x="8116235" y="1876250"/>
            <a:ext cx="1146629" cy="1129309"/>
            <a:chOff x="8425234" y="1346931"/>
            <a:chExt cx="1146629" cy="1129309"/>
          </a:xfrm>
        </p:grpSpPr>
        <p:grpSp>
          <p:nvGrpSpPr>
            <p:cNvPr id="14" name="Group 13" descr="A nucleus">
              <a:extLst>
                <a:ext uri="{FF2B5EF4-FFF2-40B4-BE49-F238E27FC236}">
                  <a16:creationId xmlns:a16="http://schemas.microsoft.com/office/drawing/2014/main" id="{46DD0151-C97B-7135-3BBA-5C22EEDFBD43}"/>
                </a:ext>
              </a:extLst>
            </p:cNvPr>
            <p:cNvGrpSpPr/>
            <p:nvPr/>
          </p:nvGrpSpPr>
          <p:grpSpPr>
            <a:xfrm rot="12574597">
              <a:off x="8425234" y="1346931"/>
              <a:ext cx="1146629" cy="1129309"/>
              <a:chOff x="4949370" y="4746170"/>
              <a:chExt cx="1146629" cy="1129309"/>
            </a:xfrm>
          </p:grpSpPr>
          <p:sp>
            <p:nvSpPr>
              <p:cNvPr id="12" name="Teardrop 11">
                <a:extLst>
                  <a:ext uri="{FF2B5EF4-FFF2-40B4-BE49-F238E27FC236}">
                    <a16:creationId xmlns:a16="http://schemas.microsoft.com/office/drawing/2014/main" id="{368CC3AC-EF88-4406-C2EB-E30E9B58546A}"/>
                  </a:ext>
                </a:extLst>
              </p:cNvPr>
              <p:cNvSpPr/>
              <p:nvPr/>
            </p:nvSpPr>
            <p:spPr>
              <a:xfrm>
                <a:off x="4949370" y="4746170"/>
                <a:ext cx="1146629" cy="1129309"/>
              </a:xfrm>
              <a:prstGeom prst="teardrop">
                <a:avLst>
                  <a:gd name="adj" fmla="val 20000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C034E5E8-161F-CABE-697E-24ADD53879AC}"/>
                  </a:ext>
                </a:extLst>
              </p:cNvPr>
              <p:cNvSpPr/>
              <p:nvPr/>
            </p:nvSpPr>
            <p:spPr>
              <a:xfrm>
                <a:off x="5001615" y="4786446"/>
                <a:ext cx="1042138" cy="10487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 name="Picture 3" descr="A nucleus">
              <a:extLst>
                <a:ext uri="{FF2B5EF4-FFF2-40B4-BE49-F238E27FC236}">
                  <a16:creationId xmlns:a16="http://schemas.microsoft.com/office/drawing/2014/main" id="{DDDD5BCB-0F3D-4397-A893-55BBDFB1D44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17941" y="1434801"/>
              <a:ext cx="961214" cy="940893"/>
            </a:xfrm>
            <a:prstGeom prst="ellipse">
              <a:avLst/>
            </a:prstGeom>
          </p:spPr>
        </p:pic>
      </p:grpSp>
      <p:sp>
        <p:nvSpPr>
          <p:cNvPr id="24" name="TextBox 23">
            <a:extLst>
              <a:ext uri="{FF2B5EF4-FFF2-40B4-BE49-F238E27FC236}">
                <a16:creationId xmlns:a16="http://schemas.microsoft.com/office/drawing/2014/main" id="{BFB1E01E-6BD1-BEC0-C2F8-D0FC61A521FF}"/>
              </a:ext>
              <a:ext uri="{C183D7F6-B498-43B3-948B-1728B52AA6E4}">
                <adec:decorative xmlns:adec="http://schemas.microsoft.com/office/drawing/2017/decorative" val="0"/>
              </a:ext>
            </a:extLst>
          </p:cNvPr>
          <p:cNvSpPr txBox="1"/>
          <p:nvPr/>
        </p:nvSpPr>
        <p:spPr>
          <a:xfrm>
            <a:off x="297358" y="6170535"/>
            <a:ext cx="6070784"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7"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7CC69A77-BD7E-DAB5-C58D-7ADD2E2A33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95315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0460D-FA6B-773A-0C55-AFA422CAFAB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54DA5BE-F8EC-8098-18B9-826602589E90}"/>
              </a:ext>
            </a:extLst>
          </p:cNvPr>
          <p:cNvSpPr>
            <a:spLocks noGrp="1"/>
          </p:cNvSpPr>
          <p:nvPr>
            <p:ph type="title"/>
          </p:nvPr>
        </p:nvSpPr>
        <p:spPr/>
        <p:txBody>
          <a:bodyPr/>
          <a:lstStyle/>
          <a:p>
            <a:r>
              <a:rPr lang="en-AU" dirty="0"/>
              <a:t>2.2 Plant and animal cell structure and function (6 of 8)</a:t>
            </a:r>
          </a:p>
        </p:txBody>
      </p:sp>
      <p:sp>
        <p:nvSpPr>
          <p:cNvPr id="8" name="Text Placeholder 7">
            <a:extLst>
              <a:ext uri="{FF2B5EF4-FFF2-40B4-BE49-F238E27FC236}">
                <a16:creationId xmlns:a16="http://schemas.microsoft.com/office/drawing/2014/main" id="{9B0F917F-4879-B9FA-7335-46AF270CC6B3}"/>
              </a:ext>
            </a:extLst>
          </p:cNvPr>
          <p:cNvSpPr>
            <a:spLocks noGrp="1"/>
          </p:cNvSpPr>
          <p:nvPr>
            <p:ph type="body" sz="quarter" idx="18"/>
          </p:nvPr>
        </p:nvSpPr>
        <p:spPr/>
        <p:txBody>
          <a:bodyPr/>
          <a:lstStyle/>
          <a:p>
            <a:r>
              <a:rPr lang="en-AU">
                <a:latin typeface="+mj-lt"/>
              </a:rPr>
              <a:t>Mitochondria </a:t>
            </a:r>
          </a:p>
        </p:txBody>
      </p:sp>
      <p:sp>
        <p:nvSpPr>
          <p:cNvPr id="7" name="Text Placeholder 6">
            <a:extLst>
              <a:ext uri="{FF2B5EF4-FFF2-40B4-BE49-F238E27FC236}">
                <a16:creationId xmlns:a16="http://schemas.microsoft.com/office/drawing/2014/main" id="{832B4DB4-9DEA-14AC-0941-B8930D98B8FB}"/>
              </a:ext>
            </a:extLst>
          </p:cNvPr>
          <p:cNvSpPr>
            <a:spLocks noGrp="1"/>
          </p:cNvSpPr>
          <p:nvPr>
            <p:ph type="body" sz="quarter" idx="17"/>
          </p:nvPr>
        </p:nvSpPr>
        <p:spPr>
          <a:xfrm>
            <a:off x="425063" y="2032785"/>
            <a:ext cx="3945300" cy="3353257"/>
          </a:xfrm>
        </p:spPr>
        <p:txBody>
          <a:bodyPr/>
          <a:lstStyle/>
          <a:p>
            <a:r>
              <a:rPr lang="en-AU" dirty="0"/>
              <a:t>These kidney-shaped organelles produce energy for the cell. </a:t>
            </a:r>
          </a:p>
          <a:p>
            <a:r>
              <a:rPr lang="en-AU" dirty="0"/>
              <a:t>They take nutrients that the cell receives and break them down to release energy in a form that the cell can use. This process is called </a:t>
            </a:r>
            <a:r>
              <a:rPr lang="en-AU" b="1" dirty="0"/>
              <a:t>cellular respiration</a:t>
            </a:r>
            <a:r>
              <a:rPr lang="en-AU" dirty="0"/>
              <a:t>.</a:t>
            </a:r>
          </a:p>
        </p:txBody>
      </p:sp>
      <p:grpSp>
        <p:nvGrpSpPr>
          <p:cNvPr id="2" name="Group 1" descr="A diagram of a plant and an animal cell.">
            <a:extLst>
              <a:ext uri="{FF2B5EF4-FFF2-40B4-BE49-F238E27FC236}">
                <a16:creationId xmlns:a16="http://schemas.microsoft.com/office/drawing/2014/main" id="{D2E7A1AB-E35A-731D-DFD8-CA6E62F8C78F}"/>
              </a:ext>
            </a:extLst>
          </p:cNvPr>
          <p:cNvGrpSpPr/>
          <p:nvPr/>
        </p:nvGrpSpPr>
        <p:grpSpPr>
          <a:xfrm>
            <a:off x="4997404" y="2135382"/>
            <a:ext cx="6911657" cy="3148062"/>
            <a:chOff x="4920343" y="1980023"/>
            <a:chExt cx="6911657" cy="3148062"/>
          </a:xfrm>
        </p:grpSpPr>
        <p:pic>
          <p:nvPicPr>
            <p:cNvPr id="9" name="Picture 8" descr="A diagram of a plant and an animal cell.">
              <a:extLst>
                <a:ext uri="{FF2B5EF4-FFF2-40B4-BE49-F238E27FC236}">
                  <a16:creationId xmlns:a16="http://schemas.microsoft.com/office/drawing/2014/main" id="{2888095C-DA26-72B4-4953-8F7EE1DE57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10" name="Picture 9" descr="A diagram of a plant and an animal cell.">
              <a:extLst>
                <a:ext uri="{FF2B5EF4-FFF2-40B4-BE49-F238E27FC236}">
                  <a16:creationId xmlns:a16="http://schemas.microsoft.com/office/drawing/2014/main" id="{7B1038A7-7B85-5921-B905-04495C3EF44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18" name="Group 17">
            <a:extLst>
              <a:ext uri="{FF2B5EF4-FFF2-40B4-BE49-F238E27FC236}">
                <a16:creationId xmlns:a16="http://schemas.microsoft.com/office/drawing/2014/main" id="{379FCABE-8873-BF9B-8C85-4AE4A3A3445B}"/>
              </a:ext>
              <a:ext uri="{C183D7F6-B498-43B3-948B-1728B52AA6E4}">
                <adec:decorative xmlns:adec="http://schemas.microsoft.com/office/drawing/2017/decorative" val="1"/>
              </a:ext>
            </a:extLst>
          </p:cNvPr>
          <p:cNvGrpSpPr/>
          <p:nvPr/>
        </p:nvGrpSpPr>
        <p:grpSpPr>
          <a:xfrm>
            <a:off x="5522685" y="4935827"/>
            <a:ext cx="1146629" cy="1129309"/>
            <a:chOff x="5281860" y="4219349"/>
            <a:chExt cx="1146629" cy="1129309"/>
          </a:xfrm>
        </p:grpSpPr>
        <p:grpSp>
          <p:nvGrpSpPr>
            <p:cNvPr id="14" name="Group 13" descr="A mitochondrion">
              <a:extLst>
                <a:ext uri="{FF2B5EF4-FFF2-40B4-BE49-F238E27FC236}">
                  <a16:creationId xmlns:a16="http://schemas.microsoft.com/office/drawing/2014/main" id="{347F1100-62C5-0E1C-FB35-313155A6E4D9}"/>
                </a:ext>
              </a:extLst>
            </p:cNvPr>
            <p:cNvGrpSpPr/>
            <p:nvPr/>
          </p:nvGrpSpPr>
          <p:grpSpPr>
            <a:xfrm>
              <a:off x="5281860" y="4219349"/>
              <a:ext cx="1146629" cy="1129309"/>
              <a:chOff x="4949370" y="4746170"/>
              <a:chExt cx="1146629" cy="1129309"/>
            </a:xfrm>
          </p:grpSpPr>
          <p:sp>
            <p:nvSpPr>
              <p:cNvPr id="12" name="Teardrop 11">
                <a:extLst>
                  <a:ext uri="{FF2B5EF4-FFF2-40B4-BE49-F238E27FC236}">
                    <a16:creationId xmlns:a16="http://schemas.microsoft.com/office/drawing/2014/main" id="{A517CD0F-3CB5-6B8F-E014-B18D55ECE188}"/>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8A95A749-0F3C-0940-1748-E01A6040BD8C}"/>
                  </a:ext>
                </a:extLst>
              </p:cNvPr>
              <p:cNvSpPr/>
              <p:nvPr/>
            </p:nvSpPr>
            <p:spPr>
              <a:xfrm>
                <a:off x="4995863" y="4784003"/>
                <a:ext cx="1042138" cy="10487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 name="Picture 3" descr="A mitochondrion">
              <a:extLst>
                <a:ext uri="{FF2B5EF4-FFF2-40B4-BE49-F238E27FC236}">
                  <a16:creationId xmlns:a16="http://schemas.microsoft.com/office/drawing/2014/main" id="{0F13128D-BD2C-9AB3-137F-DDBED1F60DAE}"/>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989" b="96067" l="9845" r="88601">
                          <a14:foregroundMark x1="10881" y1="62921" x2="8808" y2="83146"/>
                          <a14:foregroundMark x1="8808" y1="83146" x2="19171" y2="94382"/>
                          <a14:foregroundMark x1="19171" y1="94382" x2="33679" y2="93820"/>
                          <a14:foregroundMark x1="33679" y1="93820" x2="39378" y2="87079"/>
                          <a14:foregroundMark x1="39378" y1="87079" x2="39378" y2="84831"/>
                          <a14:foregroundMark x1="89637" y1="22472" x2="89119" y2="32022"/>
                          <a14:foregroundMark x1="89119" y1="32022" x2="88083" y2="37079"/>
                          <a14:foregroundMark x1="77720" y1="10112" x2="66321" y2="8989"/>
                          <a14:foregroundMark x1="66321" y1="8989" x2="60104" y2="11798"/>
                          <a14:foregroundMark x1="27979" y1="96067" x2="28497" y2="96067"/>
                        </a14:backgroundRemoval>
                      </a14:imgEffect>
                    </a14:imgLayer>
                  </a14:imgProps>
                </a:ext>
                <a:ext uri="{28A0092B-C50C-407E-A947-70E740481C1C}">
                  <a14:useLocalDpi xmlns:a14="http://schemas.microsoft.com/office/drawing/2010/main"/>
                </a:ext>
              </a:extLst>
            </a:blip>
            <a:stretch>
              <a:fillRect/>
            </a:stretch>
          </p:blipFill>
          <p:spPr>
            <a:xfrm>
              <a:off x="5389030" y="4356950"/>
              <a:ext cx="920783" cy="849219"/>
            </a:xfrm>
            <a:prstGeom prst="rect">
              <a:avLst/>
            </a:prstGeom>
          </p:spPr>
        </p:pic>
      </p:grpSp>
      <p:grpSp>
        <p:nvGrpSpPr>
          <p:cNvPr id="19" name="Group 18">
            <a:extLst>
              <a:ext uri="{FF2B5EF4-FFF2-40B4-BE49-F238E27FC236}">
                <a16:creationId xmlns:a16="http://schemas.microsoft.com/office/drawing/2014/main" id="{B3B81B6C-4423-3066-DF6A-CF42FE542868}"/>
              </a:ext>
              <a:ext uri="{C183D7F6-B498-43B3-948B-1728B52AA6E4}">
                <adec:decorative xmlns:adec="http://schemas.microsoft.com/office/drawing/2017/decorative" val="1"/>
              </a:ext>
            </a:extLst>
          </p:cNvPr>
          <p:cNvGrpSpPr/>
          <p:nvPr/>
        </p:nvGrpSpPr>
        <p:grpSpPr>
          <a:xfrm rot="19345612">
            <a:off x="8448168" y="4898410"/>
            <a:ext cx="1146629" cy="1129309"/>
            <a:chOff x="8092620" y="5494883"/>
            <a:chExt cx="1146629" cy="1129309"/>
          </a:xfrm>
        </p:grpSpPr>
        <p:grpSp>
          <p:nvGrpSpPr>
            <p:cNvPr id="15" name="Group 14" descr="A mitochondrion">
              <a:extLst>
                <a:ext uri="{FF2B5EF4-FFF2-40B4-BE49-F238E27FC236}">
                  <a16:creationId xmlns:a16="http://schemas.microsoft.com/office/drawing/2014/main" id="{362E9E99-1D65-434A-51E6-A6A1B490EDA7}"/>
                </a:ext>
              </a:extLst>
            </p:cNvPr>
            <p:cNvGrpSpPr/>
            <p:nvPr/>
          </p:nvGrpSpPr>
          <p:grpSpPr>
            <a:xfrm rot="2298232">
              <a:off x="8092620" y="5494883"/>
              <a:ext cx="1146629" cy="1129309"/>
              <a:chOff x="4949370" y="4746170"/>
              <a:chExt cx="1146629" cy="1129309"/>
            </a:xfrm>
          </p:grpSpPr>
          <p:sp>
            <p:nvSpPr>
              <p:cNvPr id="16" name="Teardrop 15">
                <a:extLst>
                  <a:ext uri="{FF2B5EF4-FFF2-40B4-BE49-F238E27FC236}">
                    <a16:creationId xmlns:a16="http://schemas.microsoft.com/office/drawing/2014/main" id="{46A5016C-680A-0679-2349-03647CEBCAC5}"/>
                  </a:ext>
                </a:extLst>
              </p:cNvPr>
              <p:cNvSpPr/>
              <p:nvPr/>
            </p:nvSpPr>
            <p:spPr>
              <a:xfrm>
                <a:off x="4949370" y="4746170"/>
                <a:ext cx="1146629" cy="1129309"/>
              </a:xfrm>
              <a:prstGeom prst="teardrop">
                <a:avLst>
                  <a:gd name="adj" fmla="val 14711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D7668F26-8863-BEFC-300D-A5CA21099AF6}"/>
                  </a:ext>
                </a:extLst>
              </p:cNvPr>
              <p:cNvSpPr/>
              <p:nvPr/>
            </p:nvSpPr>
            <p:spPr>
              <a:xfrm>
                <a:off x="4995863" y="4784003"/>
                <a:ext cx="1042138" cy="10487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4" descr="A mitochondrion">
              <a:extLst>
                <a:ext uri="{FF2B5EF4-FFF2-40B4-BE49-F238E27FC236}">
                  <a16:creationId xmlns:a16="http://schemas.microsoft.com/office/drawing/2014/main" id="{960F1016-F3FB-E899-3BF7-FC60C23855F4}"/>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989" b="96067" l="9845" r="88601">
                          <a14:foregroundMark x1="10881" y1="62921" x2="8808" y2="83146"/>
                          <a14:foregroundMark x1="8808" y1="83146" x2="19171" y2="94382"/>
                          <a14:foregroundMark x1="19171" y1="94382" x2="33679" y2="93820"/>
                          <a14:foregroundMark x1="33679" y1="93820" x2="39378" y2="87079"/>
                          <a14:foregroundMark x1="39378" y1="87079" x2="39378" y2="84831"/>
                          <a14:foregroundMark x1="89637" y1="22472" x2="89119" y2="32022"/>
                          <a14:foregroundMark x1="89119" y1="32022" x2="88083" y2="37079"/>
                          <a14:foregroundMark x1="77720" y1="10112" x2="66321" y2="8989"/>
                          <a14:foregroundMark x1="66321" y1="8989" x2="60104" y2="11798"/>
                          <a14:foregroundMark x1="27979" y1="96067" x2="28497" y2="96067"/>
                        </a14:backgroundRemoval>
                      </a14:imgEffect>
                    </a14:imgLayer>
                  </a14:imgProps>
                </a:ext>
                <a:ext uri="{28A0092B-C50C-407E-A947-70E740481C1C}">
                  <a14:useLocalDpi xmlns:a14="http://schemas.microsoft.com/office/drawing/2010/main"/>
                </a:ext>
              </a:extLst>
            </a:blip>
            <a:stretch>
              <a:fillRect/>
            </a:stretch>
          </p:blipFill>
          <p:spPr>
            <a:xfrm rot="15954897">
              <a:off x="8202543" y="5648781"/>
              <a:ext cx="920783" cy="849219"/>
            </a:xfrm>
            <a:prstGeom prst="rect">
              <a:avLst/>
            </a:prstGeom>
          </p:spPr>
        </p:pic>
      </p:grpSp>
      <p:sp>
        <p:nvSpPr>
          <p:cNvPr id="20" name="TextBox 19">
            <a:extLst>
              <a:ext uri="{FF2B5EF4-FFF2-40B4-BE49-F238E27FC236}">
                <a16:creationId xmlns:a16="http://schemas.microsoft.com/office/drawing/2014/main" id="{067B98C0-9FE9-F005-F313-0CF947945E38}"/>
              </a:ext>
              <a:ext uri="{C183D7F6-B498-43B3-948B-1728B52AA6E4}">
                <adec:decorative xmlns:adec="http://schemas.microsoft.com/office/drawing/2017/decorative" val="0"/>
              </a:ext>
            </a:extLst>
          </p:cNvPr>
          <p:cNvSpPr txBox="1"/>
          <p:nvPr/>
        </p:nvSpPr>
        <p:spPr>
          <a:xfrm>
            <a:off x="297358" y="6170535"/>
            <a:ext cx="6070784"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7"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A6F94DA3-4585-A93A-C04E-440BC092F5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3040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B694-73BB-1F88-510F-EE8895E1C26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F5F4A31-C409-2563-9D55-70669F3C84E2}"/>
              </a:ext>
            </a:extLst>
          </p:cNvPr>
          <p:cNvSpPr>
            <a:spLocks noGrp="1"/>
          </p:cNvSpPr>
          <p:nvPr>
            <p:ph type="title"/>
          </p:nvPr>
        </p:nvSpPr>
        <p:spPr/>
        <p:txBody>
          <a:bodyPr/>
          <a:lstStyle/>
          <a:p>
            <a:r>
              <a:rPr lang="en-AU" dirty="0"/>
              <a:t>2.2 Plant and animal cell structure and function (7 of 8)</a:t>
            </a:r>
          </a:p>
        </p:txBody>
      </p:sp>
      <p:sp>
        <p:nvSpPr>
          <p:cNvPr id="8" name="Text Placeholder 7">
            <a:extLst>
              <a:ext uri="{FF2B5EF4-FFF2-40B4-BE49-F238E27FC236}">
                <a16:creationId xmlns:a16="http://schemas.microsoft.com/office/drawing/2014/main" id="{7646C5ED-8D58-EB38-9F68-71FAF6FB7E05}"/>
              </a:ext>
            </a:extLst>
          </p:cNvPr>
          <p:cNvSpPr>
            <a:spLocks noGrp="1"/>
          </p:cNvSpPr>
          <p:nvPr>
            <p:ph type="body" sz="quarter" idx="18"/>
          </p:nvPr>
        </p:nvSpPr>
        <p:spPr/>
        <p:txBody>
          <a:bodyPr/>
          <a:lstStyle/>
          <a:p>
            <a:r>
              <a:rPr lang="en-AU">
                <a:latin typeface="+mj-lt"/>
              </a:rPr>
              <a:t>Chloroplast</a:t>
            </a:r>
          </a:p>
        </p:txBody>
      </p:sp>
      <p:sp>
        <p:nvSpPr>
          <p:cNvPr id="7" name="Text Placeholder 6">
            <a:extLst>
              <a:ext uri="{FF2B5EF4-FFF2-40B4-BE49-F238E27FC236}">
                <a16:creationId xmlns:a16="http://schemas.microsoft.com/office/drawing/2014/main" id="{C1B4CCA1-E3DA-03E0-30A3-9326911603E4}"/>
              </a:ext>
            </a:extLst>
          </p:cNvPr>
          <p:cNvSpPr>
            <a:spLocks noGrp="1"/>
          </p:cNvSpPr>
          <p:nvPr>
            <p:ph type="body" sz="quarter" idx="17"/>
          </p:nvPr>
        </p:nvSpPr>
        <p:spPr>
          <a:xfrm>
            <a:off x="359999" y="2030452"/>
            <a:ext cx="3945300" cy="3222628"/>
          </a:xfrm>
        </p:spPr>
        <p:txBody>
          <a:bodyPr/>
          <a:lstStyle/>
          <a:p>
            <a:r>
              <a:rPr lang="en-AU" dirty="0"/>
              <a:t>Chloroplasts contain a green pigment called chlorophyll, which allows the plant to carry out </a:t>
            </a:r>
            <a:r>
              <a:rPr lang="en-AU" b="1" dirty="0"/>
              <a:t>photosynthesis</a:t>
            </a:r>
            <a:r>
              <a:rPr lang="en-AU" dirty="0"/>
              <a:t>. This is the process by which plants use sunlight, water and carbon dioxide to make their own food. </a:t>
            </a:r>
          </a:p>
        </p:txBody>
      </p:sp>
      <p:grpSp>
        <p:nvGrpSpPr>
          <p:cNvPr id="2" name="Group 1" descr="A diagram of a plant and an animal cell.">
            <a:extLst>
              <a:ext uri="{FF2B5EF4-FFF2-40B4-BE49-F238E27FC236}">
                <a16:creationId xmlns:a16="http://schemas.microsoft.com/office/drawing/2014/main" id="{EE192817-126B-9A4E-1A80-9BD63B6A800F}"/>
              </a:ext>
            </a:extLst>
          </p:cNvPr>
          <p:cNvGrpSpPr/>
          <p:nvPr/>
        </p:nvGrpSpPr>
        <p:grpSpPr>
          <a:xfrm>
            <a:off x="4997403" y="2067735"/>
            <a:ext cx="6911657" cy="3148062"/>
            <a:chOff x="4920343" y="1980023"/>
            <a:chExt cx="6911657" cy="3148062"/>
          </a:xfrm>
        </p:grpSpPr>
        <p:pic>
          <p:nvPicPr>
            <p:cNvPr id="9" name="Picture 8" descr="A diagram of a plant and an animal cell.">
              <a:extLst>
                <a:ext uri="{FF2B5EF4-FFF2-40B4-BE49-F238E27FC236}">
                  <a16:creationId xmlns:a16="http://schemas.microsoft.com/office/drawing/2014/main" id="{F40BF501-287D-EA7D-4DDB-0616AFC5AAD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10" name="Picture 9" descr="A diagram of a plant and an animal cell.">
              <a:extLst>
                <a:ext uri="{FF2B5EF4-FFF2-40B4-BE49-F238E27FC236}">
                  <a16:creationId xmlns:a16="http://schemas.microsoft.com/office/drawing/2014/main" id="{D6AC4FD1-6DC1-E0E8-2B5E-0A80770E6D8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15" name="Group 14">
            <a:extLst>
              <a:ext uri="{FF2B5EF4-FFF2-40B4-BE49-F238E27FC236}">
                <a16:creationId xmlns:a16="http://schemas.microsoft.com/office/drawing/2014/main" id="{28B4EC55-CB99-4CBE-5BBE-82A50A1D4DDA}"/>
              </a:ext>
              <a:ext uri="{C183D7F6-B498-43B3-948B-1728B52AA6E4}">
                <adec:decorative xmlns:adec="http://schemas.microsoft.com/office/drawing/2017/decorative" val="1"/>
              </a:ext>
            </a:extLst>
          </p:cNvPr>
          <p:cNvGrpSpPr/>
          <p:nvPr/>
        </p:nvGrpSpPr>
        <p:grpSpPr>
          <a:xfrm>
            <a:off x="6706109" y="4789715"/>
            <a:ext cx="1146629" cy="1129309"/>
            <a:chOff x="6641645" y="4158795"/>
            <a:chExt cx="1146629" cy="1129309"/>
          </a:xfrm>
        </p:grpSpPr>
        <p:grpSp>
          <p:nvGrpSpPr>
            <p:cNvPr id="14" name="Group 13">
              <a:extLst>
                <a:ext uri="{FF2B5EF4-FFF2-40B4-BE49-F238E27FC236}">
                  <a16:creationId xmlns:a16="http://schemas.microsoft.com/office/drawing/2014/main" id="{73A1A8FF-ED59-ABE7-4D16-8B7D66CD2ED8}"/>
                </a:ext>
                <a:ext uri="{C183D7F6-B498-43B3-948B-1728B52AA6E4}">
                  <adec:decorative xmlns:adec="http://schemas.microsoft.com/office/drawing/2017/decorative" val="1"/>
                </a:ext>
              </a:extLst>
            </p:cNvPr>
            <p:cNvGrpSpPr/>
            <p:nvPr/>
          </p:nvGrpSpPr>
          <p:grpSpPr>
            <a:xfrm>
              <a:off x="6641645" y="4158795"/>
              <a:ext cx="1146629" cy="1129309"/>
              <a:chOff x="4949370" y="4746170"/>
              <a:chExt cx="1146629" cy="1129309"/>
            </a:xfrm>
          </p:grpSpPr>
          <p:sp>
            <p:nvSpPr>
              <p:cNvPr id="12" name="Teardrop 11">
                <a:extLst>
                  <a:ext uri="{FF2B5EF4-FFF2-40B4-BE49-F238E27FC236}">
                    <a16:creationId xmlns:a16="http://schemas.microsoft.com/office/drawing/2014/main" id="{D254A2D2-A5A5-D8DF-7CB8-D8565DE1AA3F}"/>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90DD0188-1A73-5624-AD6A-CBF9034DA6C6}"/>
                  </a:ext>
                </a:extLst>
              </p:cNvPr>
              <p:cNvSpPr/>
              <p:nvPr/>
            </p:nvSpPr>
            <p:spPr>
              <a:xfrm>
                <a:off x="4995863" y="4784003"/>
                <a:ext cx="1042138" cy="10487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solidFill>
                    <a:schemeClr val="bg1"/>
                  </a:solidFill>
                </a:endParaRPr>
              </a:p>
            </p:txBody>
          </p:sp>
        </p:grpSp>
        <p:pic>
          <p:nvPicPr>
            <p:cNvPr id="4" name="Picture 3" descr="A chloroplast">
              <a:extLst>
                <a:ext uri="{FF2B5EF4-FFF2-40B4-BE49-F238E27FC236}">
                  <a16:creationId xmlns:a16="http://schemas.microsoft.com/office/drawing/2014/main" id="{2BE199FC-8591-442C-F149-9236BE7ADBD8}"/>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3239" b="91903" l="8589" r="90798">
                          <a14:foregroundMark x1="55215" y1="10526" x2="41104" y2="4858"/>
                          <a14:foregroundMark x1="41104" y1="4858" x2="26380" y2="4049"/>
                          <a14:foregroundMark x1="26380" y1="4049" x2="8589" y2="10931"/>
                          <a14:foregroundMark x1="8589" y1="10931" x2="6748" y2="21862"/>
                          <a14:foregroundMark x1="6748" y1="21862" x2="9202" y2="31984"/>
                          <a14:foregroundMark x1="9202" y1="31984" x2="10429" y2="33603"/>
                          <a14:foregroundMark x1="11656" y1="8097" x2="29448" y2="4858"/>
                          <a14:foregroundMark x1="29448" y1="4858" x2="46012" y2="7287"/>
                          <a14:foregroundMark x1="46012" y1="7287" x2="47853" y2="7692"/>
                          <a14:foregroundMark x1="29448" y1="3239" x2="28834" y2="3644"/>
                          <a14:foregroundMark x1="87117" y1="51012" x2="90798" y2="64777"/>
                          <a14:foregroundMark x1="90798" y1="64777" x2="86503" y2="74494"/>
                          <a14:foregroundMark x1="73620" y1="89474" x2="51534" y2="91903"/>
                          <a14:foregroundMark x1="51534" y1="91903" x2="45399" y2="87449"/>
                          <a14:foregroundMark x1="10429" y1="36032" x2="15951" y2="45344"/>
                          <a14:foregroundMark x1="15951" y1="45344" x2="20859" y2="49798"/>
                        </a14:backgroundRemoval>
                      </a14:imgEffect>
                    </a14:imgLayer>
                  </a14:imgProps>
                </a:ext>
                <a:ext uri="{28A0092B-C50C-407E-A947-70E740481C1C}">
                  <a14:useLocalDpi xmlns:a14="http://schemas.microsoft.com/office/drawing/2010/main"/>
                </a:ext>
              </a:extLst>
            </a:blip>
            <a:stretch>
              <a:fillRect/>
            </a:stretch>
          </p:blipFill>
          <p:spPr>
            <a:xfrm rot="16200000">
              <a:off x="6912460" y="4210851"/>
              <a:ext cx="673321" cy="1020309"/>
            </a:xfrm>
            <a:prstGeom prst="rect">
              <a:avLst/>
            </a:prstGeom>
          </p:spPr>
        </p:pic>
      </p:grpSp>
      <p:sp>
        <p:nvSpPr>
          <p:cNvPr id="16" name="TextBox 15">
            <a:extLst>
              <a:ext uri="{FF2B5EF4-FFF2-40B4-BE49-F238E27FC236}">
                <a16:creationId xmlns:a16="http://schemas.microsoft.com/office/drawing/2014/main" id="{44AA6B1E-9655-99E9-8413-6AE113AEB1A2}"/>
              </a:ext>
              <a:ext uri="{C183D7F6-B498-43B3-948B-1728B52AA6E4}">
                <adec:decorative xmlns:adec="http://schemas.microsoft.com/office/drawing/2017/decorative" val="0"/>
              </a:ext>
            </a:extLst>
          </p:cNvPr>
          <p:cNvSpPr txBox="1"/>
          <p:nvPr/>
        </p:nvSpPr>
        <p:spPr>
          <a:xfrm>
            <a:off x="297358" y="6170535"/>
            <a:ext cx="6070784"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7"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1308E314-C19C-54D0-B8D5-69A4A493DB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103</a:t>
            </a:fld>
            <a:endParaRPr lang="en-AU"/>
          </a:p>
        </p:txBody>
      </p:sp>
    </p:spTree>
    <p:extLst>
      <p:ext uri="{BB962C8B-B14F-4D97-AF65-F5344CB8AC3E}">
        <p14:creationId xmlns:p14="http://schemas.microsoft.com/office/powerpoint/2010/main" val="231983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67B3-6EA7-069D-1C90-68B7482484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86524AC-1A78-3999-678E-5FEBDA759390}"/>
              </a:ext>
            </a:extLst>
          </p:cNvPr>
          <p:cNvSpPr>
            <a:spLocks noGrp="1"/>
          </p:cNvSpPr>
          <p:nvPr>
            <p:ph type="title"/>
          </p:nvPr>
        </p:nvSpPr>
        <p:spPr/>
        <p:txBody>
          <a:bodyPr/>
          <a:lstStyle/>
          <a:p>
            <a:r>
              <a:rPr lang="en-AU" dirty="0"/>
              <a:t>2.2 Plant and animal cell structure and function (8 of 8)</a:t>
            </a:r>
          </a:p>
        </p:txBody>
      </p:sp>
      <p:sp>
        <p:nvSpPr>
          <p:cNvPr id="8" name="Text Placeholder 7">
            <a:extLst>
              <a:ext uri="{FF2B5EF4-FFF2-40B4-BE49-F238E27FC236}">
                <a16:creationId xmlns:a16="http://schemas.microsoft.com/office/drawing/2014/main" id="{EE2A48D1-BA5F-D3FB-5AED-A54DDA263318}"/>
              </a:ext>
            </a:extLst>
          </p:cNvPr>
          <p:cNvSpPr>
            <a:spLocks noGrp="1"/>
          </p:cNvSpPr>
          <p:nvPr>
            <p:ph type="body" sz="quarter" idx="18"/>
          </p:nvPr>
        </p:nvSpPr>
        <p:spPr/>
        <p:txBody>
          <a:bodyPr/>
          <a:lstStyle/>
          <a:p>
            <a:r>
              <a:rPr lang="en-AU">
                <a:latin typeface="+mj-lt"/>
              </a:rPr>
              <a:t>Vacuole</a:t>
            </a:r>
          </a:p>
        </p:txBody>
      </p:sp>
      <p:sp>
        <p:nvSpPr>
          <p:cNvPr id="7" name="Text Placeholder 6">
            <a:extLst>
              <a:ext uri="{FF2B5EF4-FFF2-40B4-BE49-F238E27FC236}">
                <a16:creationId xmlns:a16="http://schemas.microsoft.com/office/drawing/2014/main" id="{AD4543EE-F9A4-CCBD-075C-83009654CA40}"/>
              </a:ext>
            </a:extLst>
          </p:cNvPr>
          <p:cNvSpPr>
            <a:spLocks noGrp="1"/>
          </p:cNvSpPr>
          <p:nvPr>
            <p:ph type="body" sz="quarter" idx="17"/>
          </p:nvPr>
        </p:nvSpPr>
        <p:spPr>
          <a:xfrm>
            <a:off x="344567" y="2219867"/>
            <a:ext cx="3945300" cy="2831424"/>
          </a:xfrm>
        </p:spPr>
        <p:txBody>
          <a:bodyPr/>
          <a:lstStyle/>
          <a:p>
            <a:r>
              <a:rPr lang="en-AU" dirty="0"/>
              <a:t>In plant and animal cells vacuoles store water, nutrients and waste products. </a:t>
            </a:r>
          </a:p>
          <a:p>
            <a:r>
              <a:rPr lang="en-AU" dirty="0"/>
              <a:t>In plant cells, vacuoles are usually large and help maintain the cell’s shape.</a:t>
            </a:r>
          </a:p>
        </p:txBody>
      </p:sp>
      <p:grpSp>
        <p:nvGrpSpPr>
          <p:cNvPr id="9" name="Group 8" descr="A diagram of a plant and an animal cell.">
            <a:extLst>
              <a:ext uri="{FF2B5EF4-FFF2-40B4-BE49-F238E27FC236}">
                <a16:creationId xmlns:a16="http://schemas.microsoft.com/office/drawing/2014/main" id="{CBAEFF94-24A6-9B62-506E-AABAA2194112}"/>
              </a:ext>
            </a:extLst>
          </p:cNvPr>
          <p:cNvGrpSpPr/>
          <p:nvPr/>
        </p:nvGrpSpPr>
        <p:grpSpPr>
          <a:xfrm>
            <a:off x="4981970" y="2061548"/>
            <a:ext cx="6911657" cy="3148062"/>
            <a:chOff x="4920343" y="1980023"/>
            <a:chExt cx="6911657" cy="3148062"/>
          </a:xfrm>
        </p:grpSpPr>
        <p:pic>
          <p:nvPicPr>
            <p:cNvPr id="10" name="Picture 9" descr="A diagram of a plant and an animal cell.">
              <a:extLst>
                <a:ext uri="{FF2B5EF4-FFF2-40B4-BE49-F238E27FC236}">
                  <a16:creationId xmlns:a16="http://schemas.microsoft.com/office/drawing/2014/main" id="{B5F0E48D-E8C4-D485-6EDA-2E7814CF9F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18" name="Picture 17" descr="A diagram of a plant and an animal cell.">
              <a:extLst>
                <a:ext uri="{FF2B5EF4-FFF2-40B4-BE49-F238E27FC236}">
                  <a16:creationId xmlns:a16="http://schemas.microsoft.com/office/drawing/2014/main" id="{877B2E7C-4A3F-4490-8931-72473D769D2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19" name="Group 18">
            <a:extLst>
              <a:ext uri="{FF2B5EF4-FFF2-40B4-BE49-F238E27FC236}">
                <a16:creationId xmlns:a16="http://schemas.microsoft.com/office/drawing/2014/main" id="{5E763B74-FEBE-5444-FFEE-C0587F9C8605}"/>
              </a:ext>
              <a:ext uri="{C183D7F6-B498-43B3-948B-1728B52AA6E4}">
                <adec:decorative xmlns:adec="http://schemas.microsoft.com/office/drawing/2017/decorative" val="1"/>
              </a:ext>
            </a:extLst>
          </p:cNvPr>
          <p:cNvGrpSpPr/>
          <p:nvPr/>
        </p:nvGrpSpPr>
        <p:grpSpPr>
          <a:xfrm rot="582973">
            <a:off x="5531346" y="4828237"/>
            <a:ext cx="1129309" cy="1146629"/>
            <a:chOff x="4851553" y="4249248"/>
            <a:chExt cx="1129309" cy="1146629"/>
          </a:xfrm>
        </p:grpSpPr>
        <p:grpSp>
          <p:nvGrpSpPr>
            <p:cNvPr id="14" name="Group 13">
              <a:extLst>
                <a:ext uri="{FF2B5EF4-FFF2-40B4-BE49-F238E27FC236}">
                  <a16:creationId xmlns:a16="http://schemas.microsoft.com/office/drawing/2014/main" id="{0F9D84B8-C508-299E-EDB2-EA86A6DAABDD}"/>
                </a:ext>
                <a:ext uri="{C183D7F6-B498-43B3-948B-1728B52AA6E4}">
                  <adec:decorative xmlns:adec="http://schemas.microsoft.com/office/drawing/2017/decorative" val="1"/>
                </a:ext>
              </a:extLst>
            </p:cNvPr>
            <p:cNvGrpSpPr/>
            <p:nvPr/>
          </p:nvGrpSpPr>
          <p:grpSpPr>
            <a:xfrm rot="18360492">
              <a:off x="4842893" y="4257908"/>
              <a:ext cx="1146629" cy="1129309"/>
              <a:chOff x="4949370" y="4746170"/>
              <a:chExt cx="1146629" cy="1129309"/>
            </a:xfrm>
          </p:grpSpPr>
          <p:sp>
            <p:nvSpPr>
              <p:cNvPr id="12" name="Teardrop 11">
                <a:extLst>
                  <a:ext uri="{FF2B5EF4-FFF2-40B4-BE49-F238E27FC236}">
                    <a16:creationId xmlns:a16="http://schemas.microsoft.com/office/drawing/2014/main" id="{1CA62681-DDDA-B26C-8BA5-5A9A7FB3EC97}"/>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C3F1634A-9316-C052-2467-5324E555A906}"/>
                  </a:ext>
                </a:extLst>
              </p:cNvPr>
              <p:cNvSpPr/>
              <p:nvPr/>
            </p:nvSpPr>
            <p:spPr>
              <a:xfrm>
                <a:off x="4995863" y="4784003"/>
                <a:ext cx="1042138" cy="1048756"/>
              </a:xfrm>
              <a:prstGeom prst="ellipse">
                <a:avLst/>
              </a:prstGeom>
              <a:solidFill>
                <a:srgbClr val="D4F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Moon 1">
              <a:extLst>
                <a:ext uri="{FF2B5EF4-FFF2-40B4-BE49-F238E27FC236}">
                  <a16:creationId xmlns:a16="http://schemas.microsoft.com/office/drawing/2014/main" id="{7E23D98B-2B5E-9D7F-922C-CA9C46480B01}"/>
                </a:ext>
                <a:ext uri="{C183D7F6-B498-43B3-948B-1728B52AA6E4}">
                  <adec:decorative xmlns:adec="http://schemas.microsoft.com/office/drawing/2017/decorative" val="1"/>
                </a:ext>
              </a:extLst>
            </p:cNvPr>
            <p:cNvSpPr/>
            <p:nvPr/>
          </p:nvSpPr>
          <p:spPr>
            <a:xfrm rot="12470735">
              <a:off x="5311760" y="4470422"/>
              <a:ext cx="521853" cy="863022"/>
            </a:xfrm>
            <a:prstGeom prst="moon">
              <a:avLst/>
            </a:prstGeom>
            <a:solidFill>
              <a:srgbClr val="BBE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 name="Group 19">
            <a:extLst>
              <a:ext uri="{FF2B5EF4-FFF2-40B4-BE49-F238E27FC236}">
                <a16:creationId xmlns:a16="http://schemas.microsoft.com/office/drawing/2014/main" id="{6B1B5812-C516-6999-0D23-8E8DBDE55A6D}"/>
              </a:ext>
              <a:ext uri="{C183D7F6-B498-43B3-948B-1728B52AA6E4}">
                <adec:decorative xmlns:adec="http://schemas.microsoft.com/office/drawing/2017/decorative" val="1"/>
              </a:ext>
            </a:extLst>
          </p:cNvPr>
          <p:cNvGrpSpPr/>
          <p:nvPr/>
        </p:nvGrpSpPr>
        <p:grpSpPr>
          <a:xfrm rot="18848913">
            <a:off x="8837369" y="4517246"/>
            <a:ext cx="1146629" cy="1129309"/>
            <a:chOff x="7751715" y="5310825"/>
            <a:chExt cx="1146629" cy="1129309"/>
          </a:xfrm>
        </p:grpSpPr>
        <p:grpSp>
          <p:nvGrpSpPr>
            <p:cNvPr id="15" name="Group 14">
              <a:extLst>
                <a:ext uri="{FF2B5EF4-FFF2-40B4-BE49-F238E27FC236}">
                  <a16:creationId xmlns:a16="http://schemas.microsoft.com/office/drawing/2014/main" id="{B9E7BFDB-D786-8791-B491-A2724748490A}"/>
                </a:ext>
                <a:ext uri="{C183D7F6-B498-43B3-948B-1728B52AA6E4}">
                  <adec:decorative xmlns:adec="http://schemas.microsoft.com/office/drawing/2017/decorative" val="1"/>
                </a:ext>
              </a:extLst>
            </p:cNvPr>
            <p:cNvGrpSpPr/>
            <p:nvPr/>
          </p:nvGrpSpPr>
          <p:grpSpPr>
            <a:xfrm>
              <a:off x="7751715" y="5310825"/>
              <a:ext cx="1146629" cy="1129309"/>
              <a:chOff x="4949370" y="4746170"/>
              <a:chExt cx="1146629" cy="1129309"/>
            </a:xfrm>
          </p:grpSpPr>
          <p:sp>
            <p:nvSpPr>
              <p:cNvPr id="16" name="Teardrop 15">
                <a:extLst>
                  <a:ext uri="{FF2B5EF4-FFF2-40B4-BE49-F238E27FC236}">
                    <a16:creationId xmlns:a16="http://schemas.microsoft.com/office/drawing/2014/main" id="{68A745FC-8DB9-0255-8AD2-FAFFAA1ECF48}"/>
                  </a:ext>
                </a:extLst>
              </p:cNvPr>
              <p:cNvSpPr/>
              <p:nvPr/>
            </p:nvSpPr>
            <p:spPr>
              <a:xfrm>
                <a:off x="4949370" y="4746170"/>
                <a:ext cx="1146629" cy="1129309"/>
              </a:xfrm>
              <a:prstGeom prst="teardrop">
                <a:avLst>
                  <a:gd name="adj" fmla="val 14711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ABD01712-8BDA-7097-446F-3310B279FF59}"/>
                  </a:ext>
                </a:extLst>
              </p:cNvPr>
              <p:cNvSpPr/>
              <p:nvPr/>
            </p:nvSpPr>
            <p:spPr>
              <a:xfrm>
                <a:off x="4995863" y="4784003"/>
                <a:ext cx="1042138" cy="1048756"/>
              </a:xfrm>
              <a:prstGeom prst="ellipse">
                <a:avLst/>
              </a:prstGeom>
              <a:solidFill>
                <a:srgbClr val="CA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Moon 3">
              <a:extLst>
                <a:ext uri="{FF2B5EF4-FFF2-40B4-BE49-F238E27FC236}">
                  <a16:creationId xmlns:a16="http://schemas.microsoft.com/office/drawing/2014/main" id="{A3FFA33D-850C-F7D0-14F4-4F292EA1742D}"/>
                </a:ext>
                <a:ext uri="{C183D7F6-B498-43B3-948B-1728B52AA6E4}">
                  <adec:decorative xmlns:adec="http://schemas.microsoft.com/office/drawing/2017/decorative" val="1"/>
                </a:ext>
              </a:extLst>
            </p:cNvPr>
            <p:cNvSpPr/>
            <p:nvPr/>
          </p:nvSpPr>
          <p:spPr>
            <a:xfrm rot="12470735">
              <a:off x="8221580" y="5543958"/>
              <a:ext cx="521853" cy="863022"/>
            </a:xfrm>
            <a:prstGeom prst="moon">
              <a:avLst/>
            </a:prstGeom>
            <a:solidFill>
              <a:srgbClr val="AAD8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1" name="TextBox 20">
            <a:extLst>
              <a:ext uri="{FF2B5EF4-FFF2-40B4-BE49-F238E27FC236}">
                <a16:creationId xmlns:a16="http://schemas.microsoft.com/office/drawing/2014/main" id="{E37A7BCD-C225-3ED2-A67D-82AEBB8F9D43}"/>
              </a:ext>
              <a:ext uri="{C183D7F6-B498-43B3-948B-1728B52AA6E4}">
                <adec:decorative xmlns:adec="http://schemas.microsoft.com/office/drawing/2017/decorative" val="0"/>
              </a:ext>
            </a:extLst>
          </p:cNvPr>
          <p:cNvSpPr txBox="1"/>
          <p:nvPr/>
        </p:nvSpPr>
        <p:spPr>
          <a:xfrm>
            <a:off x="297358" y="6170535"/>
            <a:ext cx="6070784"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66C08DE8-926E-5776-7D9E-4C2230BFB9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Tree>
    <p:extLst>
      <p:ext uri="{BB962C8B-B14F-4D97-AF65-F5344CB8AC3E}">
        <p14:creationId xmlns:p14="http://schemas.microsoft.com/office/powerpoint/2010/main" val="61231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D8C85-4E47-D5BB-A8A9-DB09B8E247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CDAFC5-5956-B9EB-76C5-8DAD0382ED3A}"/>
              </a:ext>
            </a:extLst>
          </p:cNvPr>
          <p:cNvSpPr>
            <a:spLocks noGrp="1"/>
          </p:cNvSpPr>
          <p:nvPr>
            <p:ph type="title"/>
          </p:nvPr>
        </p:nvSpPr>
        <p:spPr/>
        <p:txBody>
          <a:bodyPr/>
          <a:lstStyle/>
          <a:p>
            <a:r>
              <a:rPr lang="en-AU" dirty="0"/>
              <a:t>2.2 Identifying an unknown cell 1</a:t>
            </a:r>
          </a:p>
        </p:txBody>
      </p:sp>
      <p:sp>
        <p:nvSpPr>
          <p:cNvPr id="2" name="TextBox 1">
            <a:extLst>
              <a:ext uri="{FF2B5EF4-FFF2-40B4-BE49-F238E27FC236}">
                <a16:creationId xmlns:a16="http://schemas.microsoft.com/office/drawing/2014/main" id="{F6E4BAC5-7982-CDAF-B0C7-DF259BF245AB}"/>
              </a:ext>
              <a:ext uri="{C183D7F6-B498-43B3-948B-1728B52AA6E4}">
                <adec:decorative xmlns:adec="http://schemas.microsoft.com/office/drawing/2017/decorative" val="1"/>
              </a:ext>
            </a:extLst>
          </p:cNvPr>
          <p:cNvSpPr txBox="1"/>
          <p:nvPr/>
        </p:nvSpPr>
        <p:spPr>
          <a:xfrm>
            <a:off x="8322365" y="360000"/>
            <a:ext cx="3382636" cy="756297"/>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3"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8" name="Text Placeholder 7">
            <a:extLst>
              <a:ext uri="{FF2B5EF4-FFF2-40B4-BE49-F238E27FC236}">
                <a16:creationId xmlns:a16="http://schemas.microsoft.com/office/drawing/2014/main" id="{474F05B9-6876-95D4-B416-BA2C06980B30}"/>
              </a:ext>
            </a:extLst>
          </p:cNvPr>
          <p:cNvSpPr>
            <a:spLocks noGrp="1"/>
          </p:cNvSpPr>
          <p:nvPr>
            <p:ph type="body" sz="quarter" idx="18"/>
          </p:nvPr>
        </p:nvSpPr>
        <p:spPr/>
        <p:txBody>
          <a:bodyPr/>
          <a:lstStyle/>
          <a:p>
            <a:r>
              <a:rPr lang="en-AU">
                <a:latin typeface="+mj-lt"/>
              </a:rPr>
              <a:t>Cell A</a:t>
            </a:r>
          </a:p>
        </p:txBody>
      </p:sp>
      <p:pic>
        <p:nvPicPr>
          <p:cNvPr id="10" name="Picture 9" descr="A diagram of an unlabeled plant cell.">
            <a:extLst>
              <a:ext uri="{FF2B5EF4-FFF2-40B4-BE49-F238E27FC236}">
                <a16:creationId xmlns:a16="http://schemas.microsoft.com/office/drawing/2014/main" id="{22D202EA-62EA-BA89-A5A7-2AE115DC0D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1675" y="1497718"/>
            <a:ext cx="10861426" cy="4518979"/>
          </a:xfrm>
          <a:prstGeom prst="rect">
            <a:avLst/>
          </a:prstGeom>
        </p:spPr>
      </p:pic>
      <p:sp>
        <p:nvSpPr>
          <p:cNvPr id="5" name="TextBox 4">
            <a:extLst>
              <a:ext uri="{FF2B5EF4-FFF2-40B4-BE49-F238E27FC236}">
                <a16:creationId xmlns:a16="http://schemas.microsoft.com/office/drawing/2014/main" id="{B5F1AF91-4DFE-AED6-E503-4921D59DEBFE}"/>
              </a:ext>
            </a:extLst>
          </p:cNvPr>
          <p:cNvSpPr txBox="1"/>
          <p:nvPr/>
        </p:nvSpPr>
        <p:spPr>
          <a:xfrm>
            <a:off x="1158217" y="2269064"/>
            <a:ext cx="1107904" cy="214011"/>
          </a:xfrm>
          <a:prstGeom prst="rect">
            <a:avLst/>
          </a:prstGeom>
          <a:noFill/>
        </p:spPr>
        <p:txBody>
          <a:bodyPr wrap="square" lIns="0" tIns="0" rIns="0" bIns="0" rtlCol="0">
            <a:noAutofit/>
          </a:bodyPr>
          <a:lstStyle/>
          <a:p>
            <a:pPr algn="l"/>
            <a:r>
              <a:rPr lang="en-AU" sz="1800" dirty="0"/>
              <a:t>chloroplast</a:t>
            </a:r>
          </a:p>
        </p:txBody>
      </p:sp>
      <p:sp>
        <p:nvSpPr>
          <p:cNvPr id="7" name="TextBox 6">
            <a:extLst>
              <a:ext uri="{FF2B5EF4-FFF2-40B4-BE49-F238E27FC236}">
                <a16:creationId xmlns:a16="http://schemas.microsoft.com/office/drawing/2014/main" id="{931C8799-7374-927C-0D85-C8668F7D2195}"/>
              </a:ext>
            </a:extLst>
          </p:cNvPr>
          <p:cNvSpPr txBox="1"/>
          <p:nvPr/>
        </p:nvSpPr>
        <p:spPr>
          <a:xfrm>
            <a:off x="958672" y="3007943"/>
            <a:ext cx="1506232" cy="252232"/>
          </a:xfrm>
          <a:prstGeom prst="rect">
            <a:avLst/>
          </a:prstGeom>
          <a:noFill/>
        </p:spPr>
        <p:txBody>
          <a:bodyPr wrap="square" lIns="0" tIns="0" rIns="0" bIns="0" rtlCol="0">
            <a:noAutofit/>
          </a:bodyPr>
          <a:lstStyle/>
          <a:p>
            <a:pPr algn="l"/>
            <a:r>
              <a:rPr lang="en-AU" sz="1800" dirty="0"/>
              <a:t>cell membrane</a:t>
            </a:r>
          </a:p>
        </p:txBody>
      </p:sp>
      <p:sp>
        <p:nvSpPr>
          <p:cNvPr id="9" name="TextBox 8">
            <a:extLst>
              <a:ext uri="{FF2B5EF4-FFF2-40B4-BE49-F238E27FC236}">
                <a16:creationId xmlns:a16="http://schemas.microsoft.com/office/drawing/2014/main" id="{72687C8C-8CF9-DF6B-546A-8D5CBBCD2E1A}"/>
              </a:ext>
            </a:extLst>
          </p:cNvPr>
          <p:cNvSpPr txBox="1"/>
          <p:nvPr/>
        </p:nvSpPr>
        <p:spPr>
          <a:xfrm>
            <a:off x="1319538" y="3765605"/>
            <a:ext cx="814061" cy="252232"/>
          </a:xfrm>
          <a:prstGeom prst="rect">
            <a:avLst/>
          </a:prstGeom>
          <a:noFill/>
        </p:spPr>
        <p:txBody>
          <a:bodyPr wrap="square" lIns="0" tIns="0" rIns="0" bIns="0" rtlCol="0">
            <a:noAutofit/>
          </a:bodyPr>
          <a:lstStyle/>
          <a:p>
            <a:pPr algn="l"/>
            <a:r>
              <a:rPr lang="en-AU" sz="1800"/>
              <a:t>cell wall</a:t>
            </a:r>
          </a:p>
        </p:txBody>
      </p:sp>
      <p:sp>
        <p:nvSpPr>
          <p:cNvPr id="11" name="TextBox 10">
            <a:extLst>
              <a:ext uri="{FF2B5EF4-FFF2-40B4-BE49-F238E27FC236}">
                <a16:creationId xmlns:a16="http://schemas.microsoft.com/office/drawing/2014/main" id="{E0FCEBF3-873F-888C-F6A3-0B5763727D8E}"/>
              </a:ext>
            </a:extLst>
          </p:cNvPr>
          <p:cNvSpPr txBox="1"/>
          <p:nvPr/>
        </p:nvSpPr>
        <p:spPr>
          <a:xfrm>
            <a:off x="1279529" y="4715237"/>
            <a:ext cx="814061" cy="252232"/>
          </a:xfrm>
          <a:prstGeom prst="rect">
            <a:avLst/>
          </a:prstGeom>
          <a:noFill/>
        </p:spPr>
        <p:txBody>
          <a:bodyPr wrap="square" lIns="0" tIns="0" rIns="0" bIns="0" rtlCol="0">
            <a:noAutofit/>
          </a:bodyPr>
          <a:lstStyle/>
          <a:p>
            <a:pPr algn="l"/>
            <a:r>
              <a:rPr lang="en-AU" sz="1800" dirty="0"/>
              <a:t>vacuole</a:t>
            </a:r>
          </a:p>
        </p:txBody>
      </p:sp>
      <p:sp>
        <p:nvSpPr>
          <p:cNvPr id="12" name="TextBox 11">
            <a:extLst>
              <a:ext uri="{FF2B5EF4-FFF2-40B4-BE49-F238E27FC236}">
                <a16:creationId xmlns:a16="http://schemas.microsoft.com/office/drawing/2014/main" id="{E99DC5D9-41A6-1000-D333-11DA835668E7}"/>
              </a:ext>
            </a:extLst>
          </p:cNvPr>
          <p:cNvSpPr txBox="1"/>
          <p:nvPr/>
        </p:nvSpPr>
        <p:spPr>
          <a:xfrm>
            <a:off x="9960043" y="1994023"/>
            <a:ext cx="1330809" cy="210082"/>
          </a:xfrm>
          <a:prstGeom prst="rect">
            <a:avLst/>
          </a:prstGeom>
          <a:noFill/>
        </p:spPr>
        <p:txBody>
          <a:bodyPr wrap="square" lIns="0" tIns="0" rIns="0" bIns="0" rtlCol="0">
            <a:noAutofit/>
          </a:bodyPr>
          <a:lstStyle/>
          <a:p>
            <a:pPr algn="l"/>
            <a:r>
              <a:rPr lang="en-AU" sz="1800" dirty="0"/>
              <a:t>mitochondria</a:t>
            </a:r>
          </a:p>
        </p:txBody>
      </p:sp>
      <p:sp>
        <p:nvSpPr>
          <p:cNvPr id="13" name="TextBox 12">
            <a:extLst>
              <a:ext uri="{FF2B5EF4-FFF2-40B4-BE49-F238E27FC236}">
                <a16:creationId xmlns:a16="http://schemas.microsoft.com/office/drawing/2014/main" id="{AE23FBDA-0CF1-C183-C563-BD4EBDE106F4}"/>
              </a:ext>
            </a:extLst>
          </p:cNvPr>
          <p:cNvSpPr txBox="1"/>
          <p:nvPr/>
        </p:nvSpPr>
        <p:spPr>
          <a:xfrm>
            <a:off x="10213619" y="3416849"/>
            <a:ext cx="798937" cy="260408"/>
          </a:xfrm>
          <a:prstGeom prst="rect">
            <a:avLst/>
          </a:prstGeom>
          <a:noFill/>
        </p:spPr>
        <p:txBody>
          <a:bodyPr wrap="square" lIns="0" tIns="0" rIns="0" bIns="0" rtlCol="0">
            <a:noAutofit/>
          </a:bodyPr>
          <a:lstStyle/>
          <a:p>
            <a:pPr algn="l"/>
            <a:r>
              <a:rPr lang="en-AU" sz="1800" dirty="0"/>
              <a:t>nucleus</a:t>
            </a:r>
          </a:p>
        </p:txBody>
      </p:sp>
      <p:sp>
        <p:nvSpPr>
          <p:cNvPr id="14" name="TextBox 13">
            <a:extLst>
              <a:ext uri="{FF2B5EF4-FFF2-40B4-BE49-F238E27FC236}">
                <a16:creationId xmlns:a16="http://schemas.microsoft.com/office/drawing/2014/main" id="{55A278EA-8C4D-15B8-01A8-77F0DA971B9F}"/>
              </a:ext>
            </a:extLst>
          </p:cNvPr>
          <p:cNvSpPr txBox="1"/>
          <p:nvPr/>
        </p:nvSpPr>
        <p:spPr>
          <a:xfrm>
            <a:off x="10080205" y="4426011"/>
            <a:ext cx="1070299" cy="267641"/>
          </a:xfrm>
          <a:prstGeom prst="rect">
            <a:avLst/>
          </a:prstGeom>
          <a:noFill/>
        </p:spPr>
        <p:txBody>
          <a:bodyPr wrap="square" lIns="0" tIns="0" rIns="0" bIns="0" rtlCol="0">
            <a:noAutofit/>
          </a:bodyPr>
          <a:lstStyle/>
          <a:p>
            <a:pPr algn="l"/>
            <a:r>
              <a:rPr lang="en-AU" sz="1800" dirty="0"/>
              <a:t>cytoplasm</a:t>
            </a:r>
          </a:p>
        </p:txBody>
      </p:sp>
      <p:sp>
        <p:nvSpPr>
          <p:cNvPr id="4" name="TextBox 3">
            <a:extLst>
              <a:ext uri="{FF2B5EF4-FFF2-40B4-BE49-F238E27FC236}">
                <a16:creationId xmlns:a16="http://schemas.microsoft.com/office/drawing/2014/main" id="{83C88C15-D337-C56B-75CD-668228637477}"/>
              </a:ext>
            </a:extLst>
          </p:cNvPr>
          <p:cNvSpPr txBox="1"/>
          <p:nvPr/>
        </p:nvSpPr>
        <p:spPr>
          <a:xfrm>
            <a:off x="1082964" y="6182591"/>
            <a:ext cx="10098847" cy="315409"/>
          </a:xfrm>
          <a:prstGeom prst="rect">
            <a:avLst/>
          </a:prstGeom>
          <a:noFill/>
        </p:spPr>
        <p:txBody>
          <a:bodyPr wrap="square" lIns="0" tIns="0" rIns="0" bIns="0" rtlCol="0">
            <a:noAutofit/>
          </a:bodyPr>
          <a:lstStyle/>
          <a:p>
            <a:pPr algn="l">
              <a:lnSpc>
                <a:spcPct val="150000"/>
              </a:lnSpc>
            </a:pPr>
            <a:r>
              <a:rPr lang="en-AU" sz="1800" dirty="0"/>
              <a:t>Cell A is a </a:t>
            </a:r>
            <a:r>
              <a:rPr lang="en-AU" sz="1800" b="1" dirty="0"/>
              <a:t>plant cell </a:t>
            </a:r>
            <a:r>
              <a:rPr lang="en-AU" sz="1800" dirty="0"/>
              <a:t>because it contains a cell wall and chloroplasts which are unique to plant cells.</a:t>
            </a:r>
          </a:p>
        </p:txBody>
      </p:sp>
      <p:sp>
        <p:nvSpPr>
          <p:cNvPr id="3" name="Slide Number Placeholder 2">
            <a:extLst>
              <a:ext uri="{FF2B5EF4-FFF2-40B4-BE49-F238E27FC236}">
                <a16:creationId xmlns:a16="http://schemas.microsoft.com/office/drawing/2014/main" id="{DD2EEE98-99DC-C3B2-F67D-9F7005EE5F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1217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P spid="13" grpId="0"/>
      <p:bldP spid="14" grpId="0"/>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DA12-4BBD-8F81-BD78-E56D846735D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9289043-DD09-324F-8BD8-AE38C9CB8957}"/>
              </a:ext>
            </a:extLst>
          </p:cNvPr>
          <p:cNvSpPr>
            <a:spLocks noGrp="1"/>
          </p:cNvSpPr>
          <p:nvPr>
            <p:ph type="title"/>
          </p:nvPr>
        </p:nvSpPr>
        <p:spPr/>
        <p:txBody>
          <a:bodyPr/>
          <a:lstStyle/>
          <a:p>
            <a:r>
              <a:rPr lang="en-AU"/>
              <a:t>2.2 Identifying an unknown cell 2</a:t>
            </a:r>
          </a:p>
        </p:txBody>
      </p:sp>
      <p:sp>
        <p:nvSpPr>
          <p:cNvPr id="8" name="Text Placeholder 7">
            <a:extLst>
              <a:ext uri="{FF2B5EF4-FFF2-40B4-BE49-F238E27FC236}">
                <a16:creationId xmlns:a16="http://schemas.microsoft.com/office/drawing/2014/main" id="{68E69F2A-EFD0-A62E-03E9-9DE65323C75A}"/>
              </a:ext>
            </a:extLst>
          </p:cNvPr>
          <p:cNvSpPr>
            <a:spLocks noGrp="1"/>
          </p:cNvSpPr>
          <p:nvPr>
            <p:ph type="body" sz="quarter" idx="18"/>
          </p:nvPr>
        </p:nvSpPr>
        <p:spPr/>
        <p:txBody>
          <a:bodyPr/>
          <a:lstStyle/>
          <a:p>
            <a:r>
              <a:rPr lang="en-AU">
                <a:latin typeface="+mj-lt"/>
              </a:rPr>
              <a:t>Cell B</a:t>
            </a:r>
          </a:p>
        </p:txBody>
      </p:sp>
      <p:sp>
        <p:nvSpPr>
          <p:cNvPr id="10" name="TextBox 9">
            <a:extLst>
              <a:ext uri="{FF2B5EF4-FFF2-40B4-BE49-F238E27FC236}">
                <a16:creationId xmlns:a16="http://schemas.microsoft.com/office/drawing/2014/main" id="{68DA9C50-27DA-5420-EC7E-FA3436DF0456}"/>
              </a:ext>
              <a:ext uri="{C183D7F6-B498-43B3-948B-1728B52AA6E4}">
                <adec:decorative xmlns:adec="http://schemas.microsoft.com/office/drawing/2017/decorative" val="1"/>
              </a:ext>
            </a:extLst>
          </p:cNvPr>
          <p:cNvSpPr txBox="1"/>
          <p:nvPr/>
        </p:nvSpPr>
        <p:spPr>
          <a:xfrm>
            <a:off x="8295861" y="360000"/>
            <a:ext cx="3409140" cy="756297"/>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3"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pic>
        <p:nvPicPr>
          <p:cNvPr id="4" name="Picture 3" descr="A diagram of an unlabeled animal cell.">
            <a:extLst>
              <a:ext uri="{FF2B5EF4-FFF2-40B4-BE49-F238E27FC236}">
                <a16:creationId xmlns:a16="http://schemas.microsoft.com/office/drawing/2014/main" id="{082EB086-8B1E-AC28-B9FC-EF7216E4AC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8188" y="1172698"/>
            <a:ext cx="10435623" cy="4689271"/>
          </a:xfrm>
          <a:prstGeom prst="rect">
            <a:avLst/>
          </a:prstGeom>
        </p:spPr>
      </p:pic>
      <p:sp>
        <p:nvSpPr>
          <p:cNvPr id="7" name="TextBox 6">
            <a:extLst>
              <a:ext uri="{FF2B5EF4-FFF2-40B4-BE49-F238E27FC236}">
                <a16:creationId xmlns:a16="http://schemas.microsoft.com/office/drawing/2014/main" id="{C3B91281-F723-FE7F-D527-A2F7CDC3B2A2}"/>
              </a:ext>
            </a:extLst>
          </p:cNvPr>
          <p:cNvSpPr txBox="1"/>
          <p:nvPr/>
        </p:nvSpPr>
        <p:spPr>
          <a:xfrm>
            <a:off x="1044917" y="2359172"/>
            <a:ext cx="1512233" cy="291689"/>
          </a:xfrm>
          <a:prstGeom prst="rect">
            <a:avLst/>
          </a:prstGeom>
          <a:noFill/>
        </p:spPr>
        <p:txBody>
          <a:bodyPr wrap="square" lIns="0" tIns="0" rIns="0" bIns="0" rtlCol="0">
            <a:noAutofit/>
          </a:bodyPr>
          <a:lstStyle/>
          <a:p>
            <a:pPr algn="l"/>
            <a:r>
              <a:rPr lang="en-AU" sz="1800" dirty="0"/>
              <a:t>cell membrane</a:t>
            </a:r>
          </a:p>
        </p:txBody>
      </p:sp>
      <p:sp>
        <p:nvSpPr>
          <p:cNvPr id="9" name="TextBox 8">
            <a:extLst>
              <a:ext uri="{FF2B5EF4-FFF2-40B4-BE49-F238E27FC236}">
                <a16:creationId xmlns:a16="http://schemas.microsoft.com/office/drawing/2014/main" id="{7A5DFD52-CC8B-8778-FAB8-A7DA43D544E7}"/>
              </a:ext>
            </a:extLst>
          </p:cNvPr>
          <p:cNvSpPr txBox="1"/>
          <p:nvPr/>
        </p:nvSpPr>
        <p:spPr>
          <a:xfrm>
            <a:off x="1368823" y="3343398"/>
            <a:ext cx="870273" cy="291689"/>
          </a:xfrm>
          <a:prstGeom prst="rect">
            <a:avLst/>
          </a:prstGeom>
          <a:noFill/>
        </p:spPr>
        <p:txBody>
          <a:bodyPr wrap="square" lIns="0" tIns="0" rIns="0" bIns="0" rtlCol="0">
            <a:noAutofit/>
          </a:bodyPr>
          <a:lstStyle/>
          <a:p>
            <a:pPr algn="l"/>
            <a:r>
              <a:rPr lang="en-AU" sz="1800" dirty="0"/>
              <a:t>vacuole</a:t>
            </a:r>
          </a:p>
        </p:txBody>
      </p:sp>
      <p:sp>
        <p:nvSpPr>
          <p:cNvPr id="11" name="TextBox 10">
            <a:extLst>
              <a:ext uri="{FF2B5EF4-FFF2-40B4-BE49-F238E27FC236}">
                <a16:creationId xmlns:a16="http://schemas.microsoft.com/office/drawing/2014/main" id="{D2B7DB88-491D-323A-C5A4-80F0523A3D64}"/>
              </a:ext>
            </a:extLst>
          </p:cNvPr>
          <p:cNvSpPr txBox="1"/>
          <p:nvPr/>
        </p:nvSpPr>
        <p:spPr>
          <a:xfrm>
            <a:off x="1249555" y="4193370"/>
            <a:ext cx="1108812" cy="290298"/>
          </a:xfrm>
          <a:prstGeom prst="rect">
            <a:avLst/>
          </a:prstGeom>
          <a:noFill/>
        </p:spPr>
        <p:txBody>
          <a:bodyPr wrap="square" lIns="0" tIns="0" rIns="0" bIns="0" rtlCol="0">
            <a:noAutofit/>
          </a:bodyPr>
          <a:lstStyle/>
          <a:p>
            <a:pPr algn="l"/>
            <a:r>
              <a:rPr lang="en-AU" sz="1800" dirty="0"/>
              <a:t>cytoplasm</a:t>
            </a:r>
          </a:p>
        </p:txBody>
      </p:sp>
      <p:sp>
        <p:nvSpPr>
          <p:cNvPr id="12" name="TextBox 11">
            <a:extLst>
              <a:ext uri="{FF2B5EF4-FFF2-40B4-BE49-F238E27FC236}">
                <a16:creationId xmlns:a16="http://schemas.microsoft.com/office/drawing/2014/main" id="{1197C76C-9D7D-F829-6CDD-539BED5A0B96}"/>
              </a:ext>
            </a:extLst>
          </p:cNvPr>
          <p:cNvSpPr txBox="1"/>
          <p:nvPr/>
        </p:nvSpPr>
        <p:spPr>
          <a:xfrm>
            <a:off x="9986322" y="2092027"/>
            <a:ext cx="798843" cy="267145"/>
          </a:xfrm>
          <a:prstGeom prst="rect">
            <a:avLst/>
          </a:prstGeom>
          <a:noFill/>
        </p:spPr>
        <p:txBody>
          <a:bodyPr wrap="square" lIns="0" tIns="0" rIns="0" bIns="0" rtlCol="0">
            <a:noAutofit/>
          </a:bodyPr>
          <a:lstStyle/>
          <a:p>
            <a:pPr algn="l"/>
            <a:r>
              <a:rPr lang="en-AU" sz="1800" dirty="0"/>
              <a:t>nucleus</a:t>
            </a:r>
          </a:p>
        </p:txBody>
      </p:sp>
      <p:sp>
        <p:nvSpPr>
          <p:cNvPr id="13" name="TextBox 12">
            <a:extLst>
              <a:ext uri="{FF2B5EF4-FFF2-40B4-BE49-F238E27FC236}">
                <a16:creationId xmlns:a16="http://schemas.microsoft.com/office/drawing/2014/main" id="{73E2C220-C9DF-D6E9-DE7E-FAF4AA5F12E0}"/>
              </a:ext>
            </a:extLst>
          </p:cNvPr>
          <p:cNvSpPr txBox="1"/>
          <p:nvPr/>
        </p:nvSpPr>
        <p:spPr>
          <a:xfrm>
            <a:off x="9672910" y="3748070"/>
            <a:ext cx="1339126" cy="310015"/>
          </a:xfrm>
          <a:prstGeom prst="rect">
            <a:avLst/>
          </a:prstGeom>
          <a:noFill/>
        </p:spPr>
        <p:txBody>
          <a:bodyPr wrap="square" lIns="0" tIns="0" rIns="0" bIns="0" rtlCol="0">
            <a:noAutofit/>
          </a:bodyPr>
          <a:lstStyle/>
          <a:p>
            <a:pPr algn="l"/>
            <a:r>
              <a:rPr lang="en-AU" sz="1800" dirty="0"/>
              <a:t>mitochondria</a:t>
            </a:r>
          </a:p>
        </p:txBody>
      </p:sp>
      <p:sp>
        <p:nvSpPr>
          <p:cNvPr id="2" name="TextBox 1">
            <a:extLst>
              <a:ext uri="{FF2B5EF4-FFF2-40B4-BE49-F238E27FC236}">
                <a16:creationId xmlns:a16="http://schemas.microsoft.com/office/drawing/2014/main" id="{F395016B-3B2F-380E-B9DE-C83AB48E2CA7}"/>
              </a:ext>
            </a:extLst>
          </p:cNvPr>
          <p:cNvSpPr txBox="1"/>
          <p:nvPr/>
        </p:nvSpPr>
        <p:spPr>
          <a:xfrm>
            <a:off x="1874628" y="5908699"/>
            <a:ext cx="8442742" cy="724524"/>
          </a:xfrm>
          <a:prstGeom prst="rect">
            <a:avLst/>
          </a:prstGeom>
          <a:noFill/>
        </p:spPr>
        <p:txBody>
          <a:bodyPr wrap="square" lIns="0" tIns="0" rIns="0" bIns="0" rtlCol="0">
            <a:noAutofit/>
          </a:bodyPr>
          <a:lstStyle/>
          <a:p>
            <a:pPr algn="l">
              <a:lnSpc>
                <a:spcPct val="150000"/>
              </a:lnSpc>
            </a:pPr>
            <a:r>
              <a:rPr lang="en-AU" sz="1800" dirty="0"/>
              <a:t>Cell B is an </a:t>
            </a:r>
            <a:r>
              <a:rPr lang="en-AU" sz="1800" b="1" dirty="0"/>
              <a:t>animal cell </a:t>
            </a:r>
            <a:r>
              <a:rPr lang="en-AU" sz="1800" dirty="0"/>
              <a:t>because it does not have a cell wall or chloroplasts. Animal cells are flexible and more irregular in shape because of the lack of a cell wall </a:t>
            </a:r>
          </a:p>
        </p:txBody>
      </p:sp>
      <p:sp>
        <p:nvSpPr>
          <p:cNvPr id="3" name="Slide Number Placeholder 2">
            <a:extLst>
              <a:ext uri="{FF2B5EF4-FFF2-40B4-BE49-F238E27FC236}">
                <a16:creationId xmlns:a16="http://schemas.microsoft.com/office/drawing/2014/main" id="{642A5D82-92F6-47B0-D92F-B3987FF20C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98092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2E62D20C-5C2C-D763-E733-70DA810DFE07}"/>
              </a:ext>
              <a:ext uri="{C183D7F6-B498-43B3-948B-1728B52AA6E4}">
                <adec:decorative xmlns:adec="http://schemas.microsoft.com/office/drawing/2017/decorative" val="1"/>
              </a:ext>
            </a:extLst>
          </p:cNvPr>
          <p:cNvSpPr/>
          <p:nvPr/>
        </p:nvSpPr>
        <p:spPr>
          <a:xfrm>
            <a:off x="4464996" y="905601"/>
            <a:ext cx="7345013" cy="5592399"/>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59999" y="360000"/>
            <a:ext cx="11484000" cy="545601"/>
          </a:xfrm>
        </p:spPr>
        <p:txBody>
          <a:bodyPr/>
          <a:lstStyle/>
          <a:p>
            <a:r>
              <a:rPr lang="en-AU"/>
              <a:t>2.2 Organelle functions</a:t>
            </a:r>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8"/>
          </p:nvPr>
        </p:nvSpPr>
        <p:spPr>
          <a:xfrm>
            <a:off x="360000" y="982520"/>
            <a:ext cx="5587026" cy="310015"/>
          </a:xfrm>
        </p:spPr>
        <p:txBody>
          <a:bodyPr/>
          <a:lstStyle/>
          <a:p>
            <a:r>
              <a:rPr lang="en-AU">
                <a:latin typeface="+mj-lt"/>
              </a:rPr>
              <a:t>Match the organelle with its function</a:t>
            </a:r>
          </a:p>
        </p:txBody>
      </p:sp>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30018" y="1476602"/>
            <a:ext cx="1726202"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33" name="Rectangle: Rounded Corners" descr="Chloroplast">
            <a:extLst>
              <a:ext uri="{FF2B5EF4-FFF2-40B4-BE49-F238E27FC236}">
                <a16:creationId xmlns:a16="http://schemas.microsoft.com/office/drawing/2014/main" id="{97F2B256-33FE-1007-6DA4-23AAD6FC6B49}"/>
              </a:ext>
            </a:extLst>
          </p:cNvPr>
          <p:cNvSpPr/>
          <p:nvPr/>
        </p:nvSpPr>
        <p:spPr>
          <a:xfrm>
            <a:off x="330018" y="188351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noProof="0">
                <a:solidFill>
                  <a:srgbClr val="002664"/>
                </a:solidFill>
                <a:latin typeface="Arial" panose="020B0604020202020204"/>
              </a:rPr>
              <a:t>chloroplast</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9" name="Rectangle: Rounded Corners 21">
            <a:extLst>
              <a:ext uri="{FF2B5EF4-FFF2-40B4-BE49-F238E27FC236}">
                <a16:creationId xmlns:a16="http://schemas.microsoft.com/office/drawing/2014/main" id="{7F144FDA-0823-9B01-D63F-4E3E60DC8A8C}"/>
              </a:ext>
            </a:extLst>
          </p:cNvPr>
          <p:cNvSpPr/>
          <p:nvPr/>
        </p:nvSpPr>
        <p:spPr>
          <a:xfrm>
            <a:off x="6361914" y="4343521"/>
            <a:ext cx="53695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kumimoji="0" lang="en-US" sz="1800" b="0" i="0" u="none" strike="noStrike" kern="1200" cap="none" spc="0" normalizeH="0" baseline="0" noProof="0">
                <a:ln>
                  <a:noFill/>
                </a:ln>
                <a:solidFill>
                  <a:srgbClr val="002664"/>
                </a:solidFill>
                <a:effectLst/>
                <a:uLnTx/>
                <a:uFillTx/>
                <a:latin typeface="Arial" panose="020B0604020202020204"/>
                <a:ea typeface="+mn-ea"/>
                <a:cs typeface="+mn-cs"/>
              </a:rPr>
              <a:t>Contains chlorophyll, which is the site of photosynthesis, the process by which plants make their own food.</a:t>
            </a:r>
            <a:endParaRPr kumimoji="0" lang="en-AU" sz="18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7" name="Rectangle: Rounded Corners" descr="Cell membrane">
            <a:extLst>
              <a:ext uri="{FF2B5EF4-FFF2-40B4-BE49-F238E27FC236}">
                <a16:creationId xmlns:a16="http://schemas.microsoft.com/office/drawing/2014/main" id="{E178001C-095C-E876-AFCA-5251ED7C2E9C}"/>
              </a:ext>
            </a:extLst>
          </p:cNvPr>
          <p:cNvSpPr/>
          <p:nvPr/>
        </p:nvSpPr>
        <p:spPr>
          <a:xfrm>
            <a:off x="330018" y="2881565"/>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noProof="0" dirty="0">
                <a:solidFill>
                  <a:srgbClr val="002664"/>
                </a:solidFill>
                <a:latin typeface="Arial" panose="020B0604020202020204"/>
              </a:rPr>
              <a:t>Cell membrane</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8" name="Rectangle: Rounded Corners 20">
            <a:extLst>
              <a:ext uri="{FF2B5EF4-FFF2-40B4-BE49-F238E27FC236}">
                <a16:creationId xmlns:a16="http://schemas.microsoft.com/office/drawing/2014/main" id="{D5E2D67D-EC1E-26A8-1721-F3D5388924CB}"/>
              </a:ext>
            </a:extLst>
          </p:cNvPr>
          <p:cNvSpPr/>
          <p:nvPr/>
        </p:nvSpPr>
        <p:spPr>
          <a:xfrm>
            <a:off x="6363231" y="3227804"/>
            <a:ext cx="5369570"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kumimoji="0" lang="en-US" sz="1800" b="0" i="0" u="none" strike="noStrike" kern="1200" cap="none" spc="0" normalizeH="0" baseline="0" noProof="0">
                <a:ln>
                  <a:noFill/>
                </a:ln>
                <a:solidFill>
                  <a:srgbClr val="002664"/>
                </a:solidFill>
                <a:effectLst/>
                <a:uLnTx/>
                <a:uFillTx/>
                <a:latin typeface="Arial" panose="020B0604020202020204"/>
                <a:ea typeface="+mn-ea"/>
                <a:cs typeface="+mn-cs"/>
              </a:rPr>
              <a:t>Controls what enters and leaves the cell. Provides a barrier between the interior of the cell and its exterior.</a:t>
            </a:r>
            <a:endParaRPr kumimoji="0" lang="en-AU" sz="18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Rectangle: Rounded Corners" descr="Nucleus">
            <a:extLst>
              <a:ext uri="{FF2B5EF4-FFF2-40B4-BE49-F238E27FC236}">
                <a16:creationId xmlns:a16="http://schemas.microsoft.com/office/drawing/2014/main" id="{B2BD8062-E15D-65CF-D7FB-4BCE70138075}"/>
              </a:ext>
            </a:extLst>
          </p:cNvPr>
          <p:cNvSpPr/>
          <p:nvPr/>
        </p:nvSpPr>
        <p:spPr>
          <a:xfrm>
            <a:off x="330018" y="3879619"/>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srgbClr val="002664"/>
                </a:solidFill>
              </a:rPr>
              <a:t>Nucleus</a:t>
            </a:r>
            <a:endParaRPr lang="en-AU" sz="1600" b="1" dirty="0">
              <a:solidFill>
                <a:srgbClr val="002664"/>
              </a:solidFill>
            </a:endParaRPr>
          </a:p>
        </p:txBody>
      </p:sp>
      <p:sp>
        <p:nvSpPr>
          <p:cNvPr id="6" name="Rectangle: Rounded Corners 14">
            <a:extLst>
              <a:ext uri="{FF2B5EF4-FFF2-40B4-BE49-F238E27FC236}">
                <a16:creationId xmlns:a16="http://schemas.microsoft.com/office/drawing/2014/main" id="{86D11CD2-C130-DA00-B965-D073198DE540}"/>
              </a:ext>
            </a:extLst>
          </p:cNvPr>
          <p:cNvSpPr/>
          <p:nvPr/>
        </p:nvSpPr>
        <p:spPr>
          <a:xfrm>
            <a:off x="6363230" y="996370"/>
            <a:ext cx="5368255"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kumimoji="0" lang="en-US" sz="1800" b="0" i="0" u="none" strike="noStrike" kern="1200" cap="none" spc="0" normalizeH="0" baseline="0" noProof="0">
                <a:ln>
                  <a:noFill/>
                </a:ln>
                <a:solidFill>
                  <a:srgbClr val="002664"/>
                </a:solidFill>
                <a:effectLst/>
                <a:uLnTx/>
                <a:uFillTx/>
                <a:latin typeface="Arial" panose="020B0604020202020204"/>
                <a:ea typeface="+mn-ea"/>
                <a:cs typeface="+mn-cs"/>
              </a:rPr>
              <a:t>Controls all cell processes. It contains DNA, which holds the instructions for how a cell grows, functions and reproduces.</a:t>
            </a:r>
            <a:endParaRPr kumimoji="0" lang="en-AU" sz="18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Rectangle: Rounded Corners" descr="Mitichondria">
            <a:extLst>
              <a:ext uri="{FF2B5EF4-FFF2-40B4-BE49-F238E27FC236}">
                <a16:creationId xmlns:a16="http://schemas.microsoft.com/office/drawing/2014/main" id="{5A6A3EDE-B1FB-659C-7263-F963B1A6F648}"/>
              </a:ext>
            </a:extLst>
          </p:cNvPr>
          <p:cNvSpPr/>
          <p:nvPr/>
        </p:nvSpPr>
        <p:spPr>
          <a:xfrm>
            <a:off x="330018" y="5875727"/>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rPr>
              <a:t>Mitochondria</a:t>
            </a:r>
          </a:p>
        </p:txBody>
      </p:sp>
      <p:sp>
        <p:nvSpPr>
          <p:cNvPr id="10" name="Rectangle: Rounded Corners 22">
            <a:extLst>
              <a:ext uri="{FF2B5EF4-FFF2-40B4-BE49-F238E27FC236}">
                <a16:creationId xmlns:a16="http://schemas.microsoft.com/office/drawing/2014/main" id="{34F296A5-BBFE-4D36-894A-518C727F926C}"/>
              </a:ext>
            </a:extLst>
          </p:cNvPr>
          <p:cNvSpPr/>
          <p:nvPr/>
        </p:nvSpPr>
        <p:spPr>
          <a:xfrm>
            <a:off x="6361914" y="5459238"/>
            <a:ext cx="53695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US" sz="1800" b="0" i="0" u="none" strike="noStrike" kern="1200" cap="none" spc="0" normalizeH="0" baseline="0" noProof="0">
                <a:ln>
                  <a:noFill/>
                </a:ln>
                <a:solidFill>
                  <a:srgbClr val="002664"/>
                </a:solidFill>
                <a:effectLst/>
                <a:uLnTx/>
                <a:uFillTx/>
                <a:latin typeface="Arial" panose="020B0604020202020204"/>
                <a:ea typeface="+mn-ea"/>
                <a:cs typeface="+mn-cs"/>
              </a:rPr>
              <a:t>Holds the organelles in place, provides a medium for transporting chemicals and is the site of many chemical reactions.</a:t>
            </a:r>
            <a:endParaRPr kumimoji="0" lang="en-AU" sz="18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Rectangle: Rounded Corners" descr="Cytoplasm">
            <a:extLst>
              <a:ext uri="{FF2B5EF4-FFF2-40B4-BE49-F238E27FC236}">
                <a16:creationId xmlns:a16="http://schemas.microsoft.com/office/drawing/2014/main" id="{5CC3ED3A-E84B-56DC-C0BD-8F9814366555}"/>
              </a:ext>
            </a:extLst>
          </p:cNvPr>
          <p:cNvSpPr/>
          <p:nvPr/>
        </p:nvSpPr>
        <p:spPr>
          <a:xfrm>
            <a:off x="330018" y="4877673"/>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noProof="0">
                <a:solidFill>
                  <a:srgbClr val="002664"/>
                </a:solidFill>
                <a:latin typeface="Arial" panose="020B0604020202020204"/>
              </a:rPr>
              <a:t>Cytoplasm</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7" name="Rectangle: Rounded Corners 19">
            <a:extLst>
              <a:ext uri="{FF2B5EF4-FFF2-40B4-BE49-F238E27FC236}">
                <a16:creationId xmlns:a16="http://schemas.microsoft.com/office/drawing/2014/main" id="{FCFEE5A3-7D0F-2A54-127C-357498C4B057}"/>
              </a:ext>
            </a:extLst>
          </p:cNvPr>
          <p:cNvSpPr/>
          <p:nvPr/>
        </p:nvSpPr>
        <p:spPr>
          <a:xfrm>
            <a:off x="6363231" y="2112087"/>
            <a:ext cx="5369570"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kumimoji="0" lang="en-US" sz="1800" b="0" i="0" u="none" strike="noStrike" kern="1200" cap="none" spc="0" normalizeH="0" baseline="0" noProof="0">
                <a:ln>
                  <a:noFill/>
                </a:ln>
                <a:solidFill>
                  <a:srgbClr val="002664"/>
                </a:solidFill>
                <a:effectLst/>
                <a:uLnTx/>
                <a:uFillTx/>
                <a:latin typeface="Arial" panose="020B0604020202020204"/>
                <a:ea typeface="+mn-ea"/>
                <a:cs typeface="+mn-cs"/>
              </a:rPr>
              <a:t>Takes nutrients the cell receives and breaks them down to release energy in a form the cell can use (cellular respiration).</a:t>
            </a:r>
            <a:endParaRPr kumimoji="0" lang="en-AU" sz="18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039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11111E-6 L 0.34467 0.06111 " pathEditMode="relative" rAng="0" ptsTypes="AA">
                                      <p:cBhvr>
                                        <p:cTn id="6" dur="2000" fill="hold"/>
                                        <p:tgtEl>
                                          <p:spTgt spid="27"/>
                                        </p:tgtEl>
                                        <p:attrNameLst>
                                          <p:attrName>ppt_x</p:attrName>
                                          <p:attrName>ppt_y</p:attrName>
                                        </p:attrNameLst>
                                      </p:cBhvr>
                                      <p:rCtr x="17227" y="3056"/>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0143 0.01991 L 0.34584 0.097 " pathEditMode="relative" rAng="0" ptsTypes="AA">
                                      <p:cBhvr>
                                        <p:cTn id="11" dur="2000" fill="hold"/>
                                        <p:tgtEl>
                                          <p:spTgt spid="31"/>
                                        </p:tgtEl>
                                        <p:attrNameLst>
                                          <p:attrName>ppt_x</p:attrName>
                                          <p:attrName>ppt_y</p:attrName>
                                        </p:attrNameLst>
                                      </p:cBhvr>
                                      <p:rCtr x="17357" y="3843"/>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58333E-6 7.40741E-7 L 0.34584 0.36921 " pathEditMode="relative" rAng="0" ptsTypes="AA">
                                      <p:cBhvr>
                                        <p:cTn id="16" dur="2000" fill="hold"/>
                                        <p:tgtEl>
                                          <p:spTgt spid="33"/>
                                        </p:tgtEl>
                                        <p:attrNameLst>
                                          <p:attrName>ppt_x</p:attrName>
                                          <p:attrName>ppt_y</p:attrName>
                                        </p:attrNameLst>
                                      </p:cBhvr>
                                      <p:rCtr x="17292" y="18449"/>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58333E-6 0.00232 L 0.34688 -0.41018 " pathEditMode="relative" rAng="0" ptsTypes="AA">
                                      <p:cBhvr>
                                        <p:cTn id="21" dur="2000" fill="hold"/>
                                        <p:tgtEl>
                                          <p:spTgt spid="30"/>
                                        </p:tgtEl>
                                        <p:attrNameLst>
                                          <p:attrName>ppt_x</p:attrName>
                                          <p:attrName>ppt_y</p:attrName>
                                        </p:attrNameLst>
                                      </p:cBhvr>
                                      <p:rCtr x="17344" y="-20625"/>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58333E-6 4.81481E-6 L 0.34362 -0.53774 " pathEditMode="relative" rAng="0" ptsTypes="AA">
                                      <p:cBhvr>
                                        <p:cTn id="26" dur="2000" fill="hold"/>
                                        <p:tgtEl>
                                          <p:spTgt spid="32"/>
                                        </p:tgtEl>
                                        <p:attrNameLst>
                                          <p:attrName>ppt_x</p:attrName>
                                          <p:attrName>ppt_y</p:attrName>
                                        </p:attrNameLst>
                                      </p:cBhvr>
                                      <p:rCtr x="17174" y="-26898"/>
                                    </p:animMotion>
                                  </p:childTnLst>
                                </p:cTn>
                              </p:par>
                            </p:childTnLst>
                          </p:cTn>
                        </p:par>
                      </p:childTnLst>
                    </p:cTn>
                  </p:par>
                </p:childTnLst>
              </p:cTn>
              <p:nextCondLst>
                <p:cond evt="onClick" delay="0">
                  <p:tgtEl>
                    <p:spTgt spid="32"/>
                  </p:tgtEl>
                </p:cond>
              </p:nextCondLst>
            </p:seq>
          </p:childTnLst>
        </p:cTn>
      </p:par>
    </p:tnLst>
    <p:bldLst>
      <p:bldP spid="33" grpId="0" animBg="1"/>
      <p:bldP spid="27" grpId="0" animBg="1"/>
      <p:bldP spid="30" grpId="0" animBg="1"/>
      <p:bldP spid="32" grpId="0" animBg="1"/>
      <p:bldP spid="3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ABCBAA-0BB0-0757-5BF8-F1EE3F285395}"/>
              </a:ext>
            </a:extLst>
          </p:cNvPr>
          <p:cNvSpPr>
            <a:spLocks noGrp="1"/>
          </p:cNvSpPr>
          <p:nvPr>
            <p:ph type="title"/>
          </p:nvPr>
        </p:nvSpPr>
        <p:spPr/>
        <p:txBody>
          <a:bodyPr/>
          <a:lstStyle/>
          <a:p>
            <a:r>
              <a:rPr lang="en-AU" dirty="0"/>
              <a:t>2.2 Checkpoint 1</a:t>
            </a:r>
          </a:p>
        </p:txBody>
      </p:sp>
      <p:sp>
        <p:nvSpPr>
          <p:cNvPr id="4" name="Text Placeholder 3">
            <a:extLst>
              <a:ext uri="{FF2B5EF4-FFF2-40B4-BE49-F238E27FC236}">
                <a16:creationId xmlns:a16="http://schemas.microsoft.com/office/drawing/2014/main" id="{70B60094-44D3-75FB-20DA-84D1E87ECFDD}"/>
              </a:ext>
            </a:extLst>
          </p:cNvPr>
          <p:cNvSpPr>
            <a:spLocks noGrp="1"/>
          </p:cNvSpPr>
          <p:nvPr>
            <p:ph type="body" sz="quarter" idx="18"/>
          </p:nvPr>
        </p:nvSpPr>
        <p:spPr/>
        <p:txBody>
          <a:bodyPr/>
          <a:lstStyle/>
          <a:p>
            <a:r>
              <a:rPr lang="en-AU" dirty="0">
                <a:latin typeface="+mj-lt"/>
              </a:rPr>
              <a:t>A single cell can……</a:t>
            </a:r>
          </a:p>
        </p:txBody>
      </p:sp>
      <p:sp>
        <p:nvSpPr>
          <p:cNvPr id="15" name="TextBox 14">
            <a:extLst>
              <a:ext uri="{FF2B5EF4-FFF2-40B4-BE49-F238E27FC236}">
                <a16:creationId xmlns:a16="http://schemas.microsoft.com/office/drawing/2014/main" id="{1F30BAEA-DFF0-09D1-3CA2-03EB59536DA4}"/>
              </a:ext>
            </a:extLst>
          </p:cNvPr>
          <p:cNvSpPr txBox="1"/>
          <p:nvPr/>
        </p:nvSpPr>
        <p:spPr>
          <a:xfrm>
            <a:off x="359999" y="1460958"/>
            <a:ext cx="4537630" cy="1154675"/>
          </a:xfrm>
          <a:prstGeom prst="rect">
            <a:avLst/>
          </a:prstGeom>
          <a:noFill/>
        </p:spPr>
        <p:txBody>
          <a:bodyPr wrap="square">
            <a:spAutoFit/>
          </a:bodyPr>
          <a:lstStyle/>
          <a:p>
            <a:pPr>
              <a:lnSpc>
                <a:spcPct val="150000"/>
              </a:lnSpc>
            </a:pPr>
            <a:r>
              <a:rPr lang="en-AU" sz="1600" dirty="0"/>
              <a:t>The drawing shows a single cell.</a:t>
            </a:r>
          </a:p>
          <a:p>
            <a:pPr>
              <a:lnSpc>
                <a:spcPct val="150000"/>
              </a:lnSpc>
            </a:pPr>
            <a:r>
              <a:rPr lang="en-AU" sz="1600" dirty="0"/>
              <a:t>Parts of the cell have been cut away so that you can see inside the cell and its structures.</a:t>
            </a:r>
          </a:p>
        </p:txBody>
      </p:sp>
      <p:grpSp>
        <p:nvGrpSpPr>
          <p:cNvPr id="5" name="Group 4" descr="A drawing of a single cell. Parts of the cell have been cat away so you can see inside the cell and its structures.">
            <a:extLst>
              <a:ext uri="{FF2B5EF4-FFF2-40B4-BE49-F238E27FC236}">
                <a16:creationId xmlns:a16="http://schemas.microsoft.com/office/drawing/2014/main" id="{A5C0FD42-6ADA-5D16-4ED9-0B79417EA369}"/>
              </a:ext>
            </a:extLst>
          </p:cNvPr>
          <p:cNvGrpSpPr/>
          <p:nvPr/>
        </p:nvGrpSpPr>
        <p:grpSpPr>
          <a:xfrm>
            <a:off x="544057" y="2743930"/>
            <a:ext cx="2364551" cy="2268459"/>
            <a:chOff x="760779" y="2860037"/>
            <a:chExt cx="2364551" cy="2268459"/>
          </a:xfrm>
        </p:grpSpPr>
        <p:pic>
          <p:nvPicPr>
            <p:cNvPr id="7" name="Picture 6" descr="A diagram of an unlabeled plant cell.">
              <a:extLst>
                <a:ext uri="{FF2B5EF4-FFF2-40B4-BE49-F238E27FC236}">
                  <a16:creationId xmlns:a16="http://schemas.microsoft.com/office/drawing/2014/main" id="{7DCCCF68-8445-4652-3454-5C3FD7D86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779" y="2860037"/>
              <a:ext cx="2364551" cy="2268459"/>
            </a:xfrm>
            <a:prstGeom prst="rect">
              <a:avLst/>
            </a:prstGeom>
          </p:spPr>
        </p:pic>
        <p:pic>
          <p:nvPicPr>
            <p:cNvPr id="8" name="Picture 7" descr="A mitochondrion in a cell.">
              <a:extLst>
                <a:ext uri="{FF2B5EF4-FFF2-40B4-BE49-F238E27FC236}">
                  <a16:creationId xmlns:a16="http://schemas.microsoft.com/office/drawing/2014/main" id="{94868553-412C-B122-6E27-58B1EABD97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451" y="3636242"/>
              <a:ext cx="660230" cy="660230"/>
            </a:xfrm>
            <a:prstGeom prst="rect">
              <a:avLst/>
            </a:prstGeom>
          </p:spPr>
        </p:pic>
        <p:pic>
          <p:nvPicPr>
            <p:cNvPr id="9" name="Picture 8" descr="A nucleus in a cell.">
              <a:extLst>
                <a:ext uri="{FF2B5EF4-FFF2-40B4-BE49-F238E27FC236}">
                  <a16:creationId xmlns:a16="http://schemas.microsoft.com/office/drawing/2014/main" id="{2F461F2E-998F-4C4A-3CE8-C989C163CB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2119" y="2991594"/>
              <a:ext cx="871447" cy="843206"/>
            </a:xfrm>
            <a:prstGeom prst="rect">
              <a:avLst/>
            </a:prstGeom>
          </p:spPr>
        </p:pic>
        <p:pic>
          <p:nvPicPr>
            <p:cNvPr id="10" name="Picture 9" descr="A mitochondrion in a cell.">
              <a:extLst>
                <a:ext uri="{FF2B5EF4-FFF2-40B4-BE49-F238E27FC236}">
                  <a16:creationId xmlns:a16="http://schemas.microsoft.com/office/drawing/2014/main" id="{A8096CB4-5E84-914E-05C0-33B84E3358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197065">
              <a:off x="1733451" y="4194822"/>
              <a:ext cx="660230" cy="660230"/>
            </a:xfrm>
            <a:prstGeom prst="rect">
              <a:avLst/>
            </a:prstGeom>
          </p:spPr>
        </p:pic>
        <p:pic>
          <p:nvPicPr>
            <p:cNvPr id="11" name="Picture 10" descr="A mitochondrion in a cell.">
              <a:extLst>
                <a:ext uri="{FF2B5EF4-FFF2-40B4-BE49-F238E27FC236}">
                  <a16:creationId xmlns:a16="http://schemas.microsoft.com/office/drawing/2014/main" id="{60CC3803-5174-12AA-A997-23FFE6A8A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936426">
              <a:off x="810823" y="3793166"/>
              <a:ext cx="660230" cy="660230"/>
            </a:xfrm>
            <a:prstGeom prst="rect">
              <a:avLst/>
            </a:prstGeom>
          </p:spPr>
        </p:pic>
      </p:grpSp>
      <p:sp>
        <p:nvSpPr>
          <p:cNvPr id="16" name="Text Placeholder 16">
            <a:extLst>
              <a:ext uri="{FF2B5EF4-FFF2-40B4-BE49-F238E27FC236}">
                <a16:creationId xmlns:a16="http://schemas.microsoft.com/office/drawing/2014/main" id="{58B2D7CF-E31F-8006-41B7-72C4FC11BFF3}"/>
              </a:ext>
            </a:extLst>
          </p:cNvPr>
          <p:cNvSpPr txBox="1">
            <a:spLocks/>
          </p:cNvSpPr>
          <p:nvPr/>
        </p:nvSpPr>
        <p:spPr>
          <a:xfrm>
            <a:off x="359999" y="5140687"/>
            <a:ext cx="4777010" cy="980644"/>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GB" sz="1600" dirty="0"/>
              <a:t>Look at the statements in the table. How confident are you that each statement is right or wrong?</a:t>
            </a:r>
            <a:endParaRPr kumimoji="0" lang="en-US" sz="16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9C54FBBB-E560-1CC1-D221-02FE45555398}"/>
              </a:ext>
              <a:ext uri="{C183D7F6-B498-43B3-948B-1728B52AA6E4}">
                <adec:decorative xmlns:adec="http://schemas.microsoft.com/office/drawing/2017/decorative" val="0"/>
              </a:ext>
            </a:extLst>
          </p:cNvPr>
          <p:cNvSpPr txBox="1"/>
          <p:nvPr/>
        </p:nvSpPr>
        <p:spPr>
          <a:xfrm>
            <a:off x="360000" y="6170535"/>
            <a:ext cx="4158992" cy="525465"/>
          </a:xfrm>
          <a:prstGeom prst="rect">
            <a:avLst/>
          </a:prstGeom>
          <a:noFill/>
        </p:spPr>
        <p:txBody>
          <a:bodyPr wrap="square">
            <a:spAutoFit/>
          </a:bodyPr>
          <a:lstStyle/>
          <a:p>
            <a:pPr>
              <a:lnSpc>
                <a:spcPct val="150000"/>
              </a:lnSpc>
            </a:pPr>
            <a:r>
              <a:rPr lang="en-AU" sz="1000" dirty="0">
                <a:hlinkClick r:id="rId6"/>
              </a:rPr>
              <a:t>Topic 1: cells, key concept 3, cell shape and size, seeing cells</a:t>
            </a:r>
            <a:r>
              <a:rPr lang="en-AU" sz="1000" dirty="0"/>
              <a:t> </a:t>
            </a:r>
            <a:r>
              <a:rPr lang="en-AU" sz="1000" dirty="0">
                <a:effectLst/>
              </a:rPr>
              <a:t>by BEST, licensed under </a:t>
            </a:r>
            <a:r>
              <a:rPr lang="en-AU" sz="1000" dirty="0">
                <a:effectLst/>
                <a:hlinkClick r:id="rId7"/>
              </a:rPr>
              <a:t>CC BY-NC 4.0</a:t>
            </a:r>
            <a:endParaRPr lang="en-AU" sz="1000" dirty="0"/>
          </a:p>
        </p:txBody>
      </p:sp>
      <p:graphicFrame>
        <p:nvGraphicFramePr>
          <p:cNvPr id="17" name="Table 16" descr="A table that contains statements pertaining to single cells. Students determine if the statements are correct or incorrect.">
            <a:extLst>
              <a:ext uri="{FF2B5EF4-FFF2-40B4-BE49-F238E27FC236}">
                <a16:creationId xmlns:a16="http://schemas.microsoft.com/office/drawing/2014/main" id="{3B9583B9-4F78-B954-D7FB-2C8E0A1A6526}"/>
              </a:ext>
            </a:extLst>
          </p:cNvPr>
          <p:cNvGraphicFramePr>
            <a:graphicFrameLocks noGrp="1"/>
          </p:cNvGraphicFramePr>
          <p:nvPr>
            <p:extLst>
              <p:ext uri="{D42A27DB-BD31-4B8C-83A1-F6EECF244321}">
                <p14:modId xmlns:p14="http://schemas.microsoft.com/office/powerpoint/2010/main" val="3386802578"/>
              </p:ext>
            </p:extLst>
          </p:nvPr>
        </p:nvGraphicFramePr>
        <p:xfrm>
          <a:off x="5460827" y="177313"/>
          <a:ext cx="6383172" cy="6239554"/>
        </p:xfrm>
        <a:graphic>
          <a:graphicData uri="http://schemas.openxmlformats.org/drawingml/2006/table">
            <a:tbl>
              <a:tblPr firstRow="1" firstCol="1" bandRow="1">
                <a:tableStyleId>{B301B821-A1FF-4177-AEE7-76D212191A09}</a:tableStyleId>
              </a:tblPr>
              <a:tblGrid>
                <a:gridCol w="472753">
                  <a:extLst>
                    <a:ext uri="{9D8B030D-6E8A-4147-A177-3AD203B41FA5}">
                      <a16:colId xmlns:a16="http://schemas.microsoft.com/office/drawing/2014/main" val="3181177093"/>
                    </a:ext>
                  </a:extLst>
                </a:gridCol>
                <a:gridCol w="2669351">
                  <a:extLst>
                    <a:ext uri="{9D8B030D-6E8A-4147-A177-3AD203B41FA5}">
                      <a16:colId xmlns:a16="http://schemas.microsoft.com/office/drawing/2014/main" val="2907129116"/>
                    </a:ext>
                  </a:extLst>
                </a:gridCol>
                <a:gridCol w="810267">
                  <a:extLst>
                    <a:ext uri="{9D8B030D-6E8A-4147-A177-3AD203B41FA5}">
                      <a16:colId xmlns:a16="http://schemas.microsoft.com/office/drawing/2014/main" val="1104759344"/>
                    </a:ext>
                  </a:extLst>
                </a:gridCol>
                <a:gridCol w="810267">
                  <a:extLst>
                    <a:ext uri="{9D8B030D-6E8A-4147-A177-3AD203B41FA5}">
                      <a16:colId xmlns:a16="http://schemas.microsoft.com/office/drawing/2014/main" val="3757878197"/>
                    </a:ext>
                  </a:extLst>
                </a:gridCol>
                <a:gridCol w="810267">
                  <a:extLst>
                    <a:ext uri="{9D8B030D-6E8A-4147-A177-3AD203B41FA5}">
                      <a16:colId xmlns:a16="http://schemas.microsoft.com/office/drawing/2014/main" val="1922523585"/>
                    </a:ext>
                  </a:extLst>
                </a:gridCol>
                <a:gridCol w="810267">
                  <a:extLst>
                    <a:ext uri="{9D8B030D-6E8A-4147-A177-3AD203B41FA5}">
                      <a16:colId xmlns:a16="http://schemas.microsoft.com/office/drawing/2014/main" val="2038946804"/>
                    </a:ext>
                  </a:extLst>
                </a:gridCol>
              </a:tblGrid>
              <a:tr h="1759420">
                <a:tc>
                  <a:txBody>
                    <a:bodyPr/>
                    <a:lstStyle/>
                    <a:p>
                      <a:pPr>
                        <a:lnSpc>
                          <a:spcPct val="114000"/>
                        </a:lnSpc>
                        <a:spcBef>
                          <a:spcPts val="0"/>
                        </a:spcBef>
                        <a:spcAft>
                          <a:spcPts val="600"/>
                        </a:spcAft>
                      </a:pPr>
                      <a:endParaRPr lang="en-AU" sz="1600" dirty="0">
                        <a:effectLst/>
                        <a:latin typeface="+mn-lt"/>
                        <a:ea typeface="Calibri" panose="020F0502020204030204" pitchFamily="34" charset="0"/>
                        <a:cs typeface="Arial" panose="020B0604020202020204" pitchFamily="34" charset="0"/>
                      </a:endParaRPr>
                    </a:p>
                  </a:txBody>
                  <a:tcPr marL="67536" marR="67536" marT="17726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Bef>
                          <a:spcPts val="0"/>
                        </a:spcBef>
                        <a:spcAft>
                          <a:spcPts val="600"/>
                        </a:spcAft>
                      </a:pPr>
                      <a:r>
                        <a:rPr lang="en-AU" sz="1600" dirty="0"/>
                        <a:t>Statement</a:t>
                      </a:r>
                      <a:endParaRPr lang="en-AU" sz="1600" dirty="0">
                        <a:latin typeface="+mn-lt"/>
                      </a:endParaRPr>
                    </a:p>
                  </a:txBody>
                  <a:tcPr marL="90048" marR="90048" marT="177260" marB="45024">
                    <a:lnL>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Bef>
                          <a:spcPts val="0"/>
                        </a:spcBef>
                        <a:spcAft>
                          <a:spcPts val="600"/>
                        </a:spcAft>
                      </a:pPr>
                      <a:r>
                        <a:rPr lang="en-GB" sz="1600" dirty="0">
                          <a:effectLst/>
                        </a:rPr>
                        <a:t>I am sure this is right</a:t>
                      </a:r>
                      <a:endParaRPr lang="en-AU" sz="1600" dirty="0">
                        <a:effectLst/>
                        <a:latin typeface="+mn-lt"/>
                        <a:ea typeface="Calibri" panose="020F0502020204030204" pitchFamily="34" charset="0"/>
                        <a:cs typeface="Arial" panose="020B0604020202020204" pitchFamily="34" charset="0"/>
                      </a:endParaRPr>
                    </a:p>
                  </a:txBody>
                  <a:tcPr marL="67536" marR="67536" marT="17726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Bef>
                          <a:spcPts val="0"/>
                        </a:spcBef>
                        <a:spcAft>
                          <a:spcPts val="600"/>
                        </a:spcAft>
                      </a:pPr>
                      <a:r>
                        <a:rPr lang="en-GB" sz="1600" dirty="0">
                          <a:effectLst/>
                        </a:rPr>
                        <a:t>I think this is right</a:t>
                      </a:r>
                      <a:endParaRPr lang="en-AU" sz="1600" dirty="0">
                        <a:effectLst/>
                        <a:latin typeface="+mn-lt"/>
                        <a:ea typeface="Calibri" panose="020F0502020204030204" pitchFamily="34" charset="0"/>
                        <a:cs typeface="Arial" panose="020B0604020202020204" pitchFamily="34" charset="0"/>
                      </a:endParaRPr>
                    </a:p>
                  </a:txBody>
                  <a:tcPr marL="67536" marR="67536" marT="17726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Bef>
                          <a:spcPts val="0"/>
                        </a:spcBef>
                        <a:spcAft>
                          <a:spcPts val="600"/>
                        </a:spcAft>
                      </a:pPr>
                      <a:r>
                        <a:rPr lang="en-GB" sz="1600" dirty="0">
                          <a:effectLst/>
                        </a:rPr>
                        <a:t>I think this is wrong</a:t>
                      </a:r>
                      <a:endParaRPr lang="en-AU" sz="1600" dirty="0">
                        <a:effectLst/>
                        <a:latin typeface="+mn-lt"/>
                        <a:ea typeface="Calibri" panose="020F0502020204030204" pitchFamily="34" charset="0"/>
                        <a:cs typeface="Arial" panose="020B0604020202020204" pitchFamily="34" charset="0"/>
                      </a:endParaRPr>
                    </a:p>
                  </a:txBody>
                  <a:tcPr marL="67536" marR="67536" marT="17726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Bef>
                          <a:spcPts val="0"/>
                        </a:spcBef>
                        <a:spcAft>
                          <a:spcPts val="600"/>
                        </a:spcAft>
                      </a:pPr>
                      <a:r>
                        <a:rPr lang="en-GB" sz="1600" dirty="0">
                          <a:effectLst/>
                        </a:rPr>
                        <a:t>I am sure this is wrong</a:t>
                      </a:r>
                      <a:endParaRPr lang="en-AU" sz="1600" dirty="0">
                        <a:effectLst/>
                        <a:latin typeface="+mn-lt"/>
                        <a:ea typeface="Calibri" panose="020F0502020204030204" pitchFamily="34" charset="0"/>
                        <a:cs typeface="Arial" panose="020B0604020202020204" pitchFamily="34" charset="0"/>
                      </a:endParaRPr>
                    </a:p>
                  </a:txBody>
                  <a:tcPr marL="67536" marR="67536" marT="17726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8954197"/>
                  </a:ext>
                </a:extLst>
              </a:tr>
              <a:tr h="746689">
                <a:tc>
                  <a:txBody>
                    <a:bodyPr/>
                    <a:lstStyle/>
                    <a:p>
                      <a:pPr algn="ctr">
                        <a:lnSpc>
                          <a:spcPct val="114000"/>
                        </a:lnSpc>
                        <a:spcBef>
                          <a:spcPts val="0"/>
                        </a:spcBef>
                        <a:spcAft>
                          <a:spcPts val="600"/>
                        </a:spcAft>
                      </a:pPr>
                      <a:r>
                        <a:rPr lang="en-AU" sz="1600" dirty="0">
                          <a:effectLst/>
                        </a:rPr>
                        <a:t>1</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Bef>
                          <a:spcPts val="0"/>
                        </a:spcBef>
                        <a:spcAft>
                          <a:spcPts val="600"/>
                        </a:spcAft>
                      </a:pPr>
                      <a:r>
                        <a:rPr lang="en-GB" sz="1600">
                          <a:effectLst/>
                        </a:rPr>
                        <a:t>A single cell can take in food and other nutrients.</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946173"/>
                  </a:ext>
                </a:extLst>
              </a:tr>
              <a:tr h="746689">
                <a:tc>
                  <a:txBody>
                    <a:bodyPr/>
                    <a:lstStyle/>
                    <a:p>
                      <a:pPr algn="ctr">
                        <a:lnSpc>
                          <a:spcPct val="114000"/>
                        </a:lnSpc>
                        <a:spcBef>
                          <a:spcPts val="0"/>
                        </a:spcBef>
                        <a:spcAft>
                          <a:spcPts val="600"/>
                        </a:spcAft>
                      </a:pPr>
                      <a:r>
                        <a:rPr lang="en-AU" sz="1600" dirty="0">
                          <a:effectLst/>
                        </a:rPr>
                        <a:t>2</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Bef>
                          <a:spcPts val="0"/>
                        </a:spcBef>
                        <a:spcAft>
                          <a:spcPts val="600"/>
                        </a:spcAft>
                      </a:pPr>
                      <a:r>
                        <a:rPr lang="en-GB" sz="1600" dirty="0">
                          <a:effectLst/>
                        </a:rPr>
                        <a:t>A single cell can get energy from food.</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0084039"/>
                  </a:ext>
                </a:extLst>
              </a:tr>
              <a:tr h="746689">
                <a:tc>
                  <a:txBody>
                    <a:bodyPr/>
                    <a:lstStyle/>
                    <a:p>
                      <a:pPr algn="ctr">
                        <a:lnSpc>
                          <a:spcPct val="114000"/>
                        </a:lnSpc>
                        <a:spcBef>
                          <a:spcPts val="0"/>
                        </a:spcBef>
                        <a:spcAft>
                          <a:spcPts val="600"/>
                        </a:spcAft>
                      </a:pPr>
                      <a:r>
                        <a:rPr lang="en-AU" sz="1600">
                          <a:effectLst/>
                        </a:rPr>
                        <a:t>3</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Bef>
                          <a:spcPts val="0"/>
                        </a:spcBef>
                        <a:spcAft>
                          <a:spcPts val="600"/>
                        </a:spcAft>
                      </a:pPr>
                      <a:r>
                        <a:rPr lang="en-GB" sz="1600">
                          <a:effectLst/>
                        </a:rPr>
                        <a:t>A single cell can get rid of waste.</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4249350"/>
                  </a:ext>
                </a:extLst>
              </a:tr>
              <a:tr h="746689">
                <a:tc>
                  <a:txBody>
                    <a:bodyPr/>
                    <a:lstStyle/>
                    <a:p>
                      <a:pPr algn="ctr">
                        <a:lnSpc>
                          <a:spcPct val="114000"/>
                        </a:lnSpc>
                        <a:spcBef>
                          <a:spcPts val="0"/>
                        </a:spcBef>
                        <a:spcAft>
                          <a:spcPts val="600"/>
                        </a:spcAft>
                      </a:pPr>
                      <a:r>
                        <a:rPr lang="en-AU" sz="1600" dirty="0">
                          <a:effectLst/>
                        </a:rPr>
                        <a:t>4</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Bef>
                          <a:spcPts val="0"/>
                        </a:spcBef>
                        <a:spcAft>
                          <a:spcPts val="600"/>
                        </a:spcAft>
                      </a:pPr>
                      <a:r>
                        <a:rPr lang="en-AU" sz="1600" dirty="0">
                          <a:effectLst/>
                        </a:rPr>
                        <a:t>A single cell can make new cells.</a:t>
                      </a:r>
                      <a:endParaRPr lang="en-AU" sz="1600" dirty="0">
                        <a:effectLst/>
                        <a:latin typeface="+mn-lt"/>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3059185"/>
                  </a:ext>
                </a:extLst>
              </a:tr>
              <a:tr h="746689">
                <a:tc>
                  <a:txBody>
                    <a:bodyPr/>
                    <a:lstStyle/>
                    <a:p>
                      <a:pPr algn="ctr">
                        <a:lnSpc>
                          <a:spcPct val="114000"/>
                        </a:lnSpc>
                        <a:spcBef>
                          <a:spcPts val="0"/>
                        </a:spcBef>
                        <a:spcAft>
                          <a:spcPts val="600"/>
                        </a:spcAft>
                      </a:pPr>
                      <a:r>
                        <a:rPr lang="en-AU" sz="1600">
                          <a:effectLst/>
                        </a:rPr>
                        <a:t>5</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Bef>
                          <a:spcPts val="0"/>
                        </a:spcBef>
                        <a:spcAft>
                          <a:spcPts val="600"/>
                        </a:spcAft>
                      </a:pPr>
                      <a:r>
                        <a:rPr lang="en-GB" sz="1600">
                          <a:effectLst/>
                        </a:rPr>
                        <a:t>A single cell can respond to its surroundings.</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a:effectLst/>
                        </a:rPr>
                        <a:t> </a:t>
                      </a:r>
                      <a:endParaRPr lang="en-AU" sz="160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5998978"/>
                  </a:ext>
                </a:extLst>
              </a:tr>
              <a:tr h="746689">
                <a:tc>
                  <a:txBody>
                    <a:bodyPr/>
                    <a:lstStyle/>
                    <a:p>
                      <a:pPr algn="ctr">
                        <a:lnSpc>
                          <a:spcPct val="114000"/>
                        </a:lnSpc>
                        <a:spcBef>
                          <a:spcPts val="0"/>
                        </a:spcBef>
                        <a:spcAft>
                          <a:spcPts val="600"/>
                        </a:spcAft>
                      </a:pPr>
                      <a:r>
                        <a:rPr lang="en-AU" sz="1600" dirty="0">
                          <a:effectLst/>
                        </a:rPr>
                        <a:t>6</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Bef>
                          <a:spcPts val="0"/>
                        </a:spcBef>
                        <a:spcAft>
                          <a:spcPts val="600"/>
                        </a:spcAft>
                      </a:pPr>
                      <a:r>
                        <a:rPr lang="en-GB" sz="1600" dirty="0">
                          <a:effectLst/>
                        </a:rPr>
                        <a:t>A single cell is a living thing.</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Bef>
                          <a:spcPts val="0"/>
                        </a:spcBef>
                        <a:spcAft>
                          <a:spcPts val="600"/>
                        </a:spcAft>
                      </a:pPr>
                      <a:r>
                        <a:rPr lang="en-GB" sz="1600" dirty="0">
                          <a:effectLst/>
                        </a:rPr>
                        <a:t> </a:t>
                      </a:r>
                      <a:endParaRPr lang="en-AU" sz="1600" dirty="0">
                        <a:effectLst/>
                        <a:latin typeface="+mn-lt"/>
                        <a:ea typeface="Calibri" panose="020F0502020204030204" pitchFamily="34" charset="0"/>
                        <a:cs typeface="Arial" panose="020B0604020202020204" pitchFamily="34" charset="0"/>
                      </a:endParaRPr>
                    </a:p>
                  </a:txBody>
                  <a:tcPr marL="67536" marR="67536"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431805"/>
                  </a:ext>
                </a:extLst>
              </a:tr>
            </a:tbl>
          </a:graphicData>
        </a:graphic>
      </p:graphicFrame>
      <p:sp>
        <p:nvSpPr>
          <p:cNvPr id="2" name="Slide Number Placeholder 1">
            <a:extLst>
              <a:ext uri="{FF2B5EF4-FFF2-40B4-BE49-F238E27FC236}">
                <a16:creationId xmlns:a16="http://schemas.microsoft.com/office/drawing/2014/main" id="{92D8019D-E03C-5BAD-7DC2-81FD170FB52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264759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307A421-B32D-D9C3-8361-0A7CC96253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5E97DC-4A79-5A55-97A8-3F36065FDD09}"/>
              </a:ext>
            </a:extLst>
          </p:cNvPr>
          <p:cNvSpPr>
            <a:spLocks noGrp="1"/>
          </p:cNvSpPr>
          <p:nvPr>
            <p:ph type="title"/>
          </p:nvPr>
        </p:nvSpPr>
        <p:spPr/>
        <p:txBody>
          <a:bodyPr/>
          <a:lstStyle/>
          <a:p>
            <a:r>
              <a:rPr lang="en-AU" dirty="0"/>
              <a:t>2.2 Checkpoint 1 sample answer</a:t>
            </a:r>
          </a:p>
        </p:txBody>
      </p:sp>
      <p:sp>
        <p:nvSpPr>
          <p:cNvPr id="4" name="Text Placeholder 3">
            <a:extLst>
              <a:ext uri="{FF2B5EF4-FFF2-40B4-BE49-F238E27FC236}">
                <a16:creationId xmlns:a16="http://schemas.microsoft.com/office/drawing/2014/main" id="{F6B8D16C-4086-2E86-D3D6-344CB492E247}"/>
              </a:ext>
            </a:extLst>
          </p:cNvPr>
          <p:cNvSpPr>
            <a:spLocks noGrp="1"/>
          </p:cNvSpPr>
          <p:nvPr>
            <p:ph type="body" sz="quarter" idx="18"/>
          </p:nvPr>
        </p:nvSpPr>
        <p:spPr/>
        <p:txBody>
          <a:bodyPr/>
          <a:lstStyle/>
          <a:p>
            <a:r>
              <a:rPr lang="en-AU">
                <a:latin typeface="+mj-lt"/>
              </a:rPr>
              <a:t>A single cell can……</a:t>
            </a:r>
          </a:p>
        </p:txBody>
      </p:sp>
      <p:graphicFrame>
        <p:nvGraphicFramePr>
          <p:cNvPr id="17" name="Table 16" descr="A table that contains statements pertaining to single cells. Students determine if the statements are correct or incorrect.">
            <a:extLst>
              <a:ext uri="{FF2B5EF4-FFF2-40B4-BE49-F238E27FC236}">
                <a16:creationId xmlns:a16="http://schemas.microsoft.com/office/drawing/2014/main" id="{3E814941-B19B-8B91-1903-43D8B3D97CD6}"/>
              </a:ext>
            </a:extLst>
          </p:cNvPr>
          <p:cNvGraphicFramePr>
            <a:graphicFrameLocks noGrp="1"/>
          </p:cNvGraphicFramePr>
          <p:nvPr>
            <p:extLst>
              <p:ext uri="{D42A27DB-BD31-4B8C-83A1-F6EECF244321}">
                <p14:modId xmlns:p14="http://schemas.microsoft.com/office/powerpoint/2010/main" val="1593593086"/>
              </p:ext>
            </p:extLst>
          </p:nvPr>
        </p:nvGraphicFramePr>
        <p:xfrm>
          <a:off x="359998" y="1537252"/>
          <a:ext cx="11483998" cy="4778487"/>
        </p:xfrm>
        <a:graphic>
          <a:graphicData uri="http://schemas.openxmlformats.org/drawingml/2006/table">
            <a:tbl>
              <a:tblPr firstRow="1" firstCol="1" bandRow="1">
                <a:tableStyleId>{B301B821-A1FF-4177-AEE7-76D212191A09}</a:tableStyleId>
              </a:tblPr>
              <a:tblGrid>
                <a:gridCol w="1037700">
                  <a:extLst>
                    <a:ext uri="{9D8B030D-6E8A-4147-A177-3AD203B41FA5}">
                      <a16:colId xmlns:a16="http://schemas.microsoft.com/office/drawing/2014/main" val="577581404"/>
                    </a:ext>
                  </a:extLst>
                </a:gridCol>
                <a:gridCol w="8016602">
                  <a:extLst>
                    <a:ext uri="{9D8B030D-6E8A-4147-A177-3AD203B41FA5}">
                      <a16:colId xmlns:a16="http://schemas.microsoft.com/office/drawing/2014/main" val="2907129116"/>
                    </a:ext>
                  </a:extLst>
                </a:gridCol>
                <a:gridCol w="2429696">
                  <a:extLst>
                    <a:ext uri="{9D8B030D-6E8A-4147-A177-3AD203B41FA5}">
                      <a16:colId xmlns:a16="http://schemas.microsoft.com/office/drawing/2014/main" val="1104759344"/>
                    </a:ext>
                  </a:extLst>
                </a:gridCol>
              </a:tblGrid>
              <a:tr h="857373">
                <a:tc>
                  <a:txBody>
                    <a:bodyPr/>
                    <a:lstStyle/>
                    <a:p>
                      <a:pPr>
                        <a:lnSpc>
                          <a:spcPct val="150000"/>
                        </a:lnSpc>
                        <a:spcBef>
                          <a:spcPts val="0"/>
                        </a:spcBef>
                        <a:spcAft>
                          <a:spcPts val="1200"/>
                        </a:spcAft>
                      </a:pPr>
                      <a:r>
                        <a:rPr lang="en-AU" sz="1800" dirty="0">
                          <a:effectLst/>
                        </a:rPr>
                        <a:t>No.</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GB" sz="1800" dirty="0">
                          <a:effectLst/>
                        </a:rPr>
                        <a:t>Statements</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0"/>
                        </a:spcBef>
                        <a:spcAft>
                          <a:spcPts val="1200"/>
                        </a:spcAft>
                      </a:pPr>
                      <a:r>
                        <a:rPr lang="en-GB" sz="1800">
                          <a:effectLst/>
                        </a:rPr>
                        <a:t>Correct or incorrect</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8954197"/>
                  </a:ext>
                </a:extLst>
              </a:tr>
              <a:tr h="653519">
                <a:tc>
                  <a:txBody>
                    <a:bodyPr/>
                    <a:lstStyle/>
                    <a:p>
                      <a:pPr>
                        <a:lnSpc>
                          <a:spcPct val="150000"/>
                        </a:lnSpc>
                        <a:spcBef>
                          <a:spcPts val="0"/>
                        </a:spcBef>
                        <a:spcAft>
                          <a:spcPts val="1200"/>
                        </a:spcAft>
                      </a:pPr>
                      <a:r>
                        <a:rPr lang="en-AU" sz="1800">
                          <a:effectLst/>
                        </a:rPr>
                        <a:t>1</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GB" sz="1800" dirty="0">
                          <a:effectLst/>
                        </a:rPr>
                        <a:t>A single cell can take in food and other nutrients.</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0"/>
                        </a:spcBef>
                        <a:spcAft>
                          <a:spcPts val="1200"/>
                        </a:spcAft>
                      </a:pPr>
                      <a:r>
                        <a:rPr lang="en-GB" sz="1800">
                          <a:effectLst/>
                        </a:rPr>
                        <a:t> </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946173"/>
                  </a:ext>
                </a:extLst>
              </a:tr>
              <a:tr h="653519">
                <a:tc>
                  <a:txBody>
                    <a:bodyPr/>
                    <a:lstStyle/>
                    <a:p>
                      <a:pPr>
                        <a:lnSpc>
                          <a:spcPct val="150000"/>
                        </a:lnSpc>
                        <a:spcBef>
                          <a:spcPts val="0"/>
                        </a:spcBef>
                        <a:spcAft>
                          <a:spcPts val="1200"/>
                        </a:spcAft>
                      </a:pPr>
                      <a:r>
                        <a:rPr lang="en-AU" sz="1800" dirty="0">
                          <a:effectLst/>
                        </a:rPr>
                        <a:t>2</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GB" sz="1800" dirty="0">
                          <a:effectLst/>
                        </a:rPr>
                        <a:t>A single cell can get energy from food.</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0"/>
                        </a:spcBef>
                        <a:spcAft>
                          <a:spcPts val="1200"/>
                        </a:spcAft>
                      </a:pPr>
                      <a:r>
                        <a:rPr lang="en-GB" sz="1800">
                          <a:effectLst/>
                        </a:rPr>
                        <a:t> </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0084039"/>
                  </a:ext>
                </a:extLst>
              </a:tr>
              <a:tr h="653519">
                <a:tc>
                  <a:txBody>
                    <a:bodyPr/>
                    <a:lstStyle/>
                    <a:p>
                      <a:pPr>
                        <a:lnSpc>
                          <a:spcPct val="150000"/>
                        </a:lnSpc>
                        <a:spcBef>
                          <a:spcPts val="0"/>
                        </a:spcBef>
                        <a:spcAft>
                          <a:spcPts val="1200"/>
                        </a:spcAft>
                      </a:pPr>
                      <a:r>
                        <a:rPr lang="en-AU" sz="1800">
                          <a:effectLst/>
                        </a:rPr>
                        <a:t>3</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GB" sz="1800" dirty="0">
                          <a:effectLst/>
                        </a:rPr>
                        <a:t>A single cell can get rid of waste.</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0"/>
                        </a:spcBef>
                        <a:spcAft>
                          <a:spcPts val="1200"/>
                        </a:spcAft>
                      </a:pPr>
                      <a:r>
                        <a:rPr lang="en-GB" sz="1800">
                          <a:effectLst/>
                        </a:rPr>
                        <a:t> </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4249350"/>
                  </a:ext>
                </a:extLst>
              </a:tr>
              <a:tr h="653519">
                <a:tc>
                  <a:txBody>
                    <a:bodyPr/>
                    <a:lstStyle/>
                    <a:p>
                      <a:pPr>
                        <a:lnSpc>
                          <a:spcPct val="150000"/>
                        </a:lnSpc>
                        <a:spcBef>
                          <a:spcPts val="0"/>
                        </a:spcBef>
                        <a:spcAft>
                          <a:spcPts val="1200"/>
                        </a:spcAft>
                      </a:pPr>
                      <a:r>
                        <a:rPr lang="en-AU" sz="1800" dirty="0">
                          <a:effectLst/>
                        </a:rPr>
                        <a:t>4</a:t>
                      </a:r>
                      <a:endParaRPr lang="en-AU" sz="1800" dirty="0">
                        <a:effectLst/>
                        <a:latin typeface="+mn-lt"/>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A single cell can make new cells.</a:t>
                      </a:r>
                      <a:endParaRPr lang="en-AU" sz="1800" dirty="0">
                        <a:effectLst/>
                        <a:latin typeface="+mn-lt"/>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0"/>
                        </a:spcBef>
                        <a:spcAft>
                          <a:spcPts val="1200"/>
                        </a:spcAft>
                      </a:pPr>
                      <a:r>
                        <a:rPr lang="en-GB" sz="1800" dirty="0">
                          <a:effectLst/>
                        </a:rPr>
                        <a:t> </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3059185"/>
                  </a:ext>
                </a:extLst>
              </a:tr>
              <a:tr h="653519">
                <a:tc>
                  <a:txBody>
                    <a:bodyPr/>
                    <a:lstStyle/>
                    <a:p>
                      <a:pPr>
                        <a:lnSpc>
                          <a:spcPct val="150000"/>
                        </a:lnSpc>
                        <a:spcBef>
                          <a:spcPts val="0"/>
                        </a:spcBef>
                        <a:spcAft>
                          <a:spcPts val="1200"/>
                        </a:spcAft>
                      </a:pPr>
                      <a:r>
                        <a:rPr lang="en-AU" sz="1800">
                          <a:effectLst/>
                        </a:rPr>
                        <a:t>5</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GB" sz="1800" dirty="0">
                          <a:effectLst/>
                        </a:rPr>
                        <a:t>A single cell can respond to its surroundings.</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0"/>
                        </a:spcBef>
                        <a:spcAft>
                          <a:spcPts val="1200"/>
                        </a:spcAft>
                      </a:pPr>
                      <a:r>
                        <a:rPr lang="en-GB" sz="1800">
                          <a:effectLst/>
                        </a:rPr>
                        <a:t> </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5998978"/>
                  </a:ext>
                </a:extLst>
              </a:tr>
              <a:tr h="653519">
                <a:tc>
                  <a:txBody>
                    <a:bodyPr/>
                    <a:lstStyle/>
                    <a:p>
                      <a:pPr>
                        <a:lnSpc>
                          <a:spcPct val="150000"/>
                        </a:lnSpc>
                        <a:spcBef>
                          <a:spcPts val="0"/>
                        </a:spcBef>
                        <a:spcAft>
                          <a:spcPts val="1200"/>
                        </a:spcAft>
                      </a:pPr>
                      <a:r>
                        <a:rPr lang="en-AU" sz="1800" dirty="0">
                          <a:effectLst/>
                        </a:rPr>
                        <a:t>6</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GB" sz="1800" dirty="0">
                          <a:effectLst/>
                        </a:rPr>
                        <a:t>A single cell is a living thing.</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1200"/>
                        </a:spcAft>
                      </a:pPr>
                      <a:r>
                        <a:rPr lang="en-GB" sz="1800" dirty="0">
                          <a:effectLst/>
                        </a:rPr>
                        <a:t> </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431805"/>
                  </a:ext>
                </a:extLst>
              </a:tr>
            </a:tbl>
          </a:graphicData>
        </a:graphic>
      </p:graphicFrame>
      <p:sp>
        <p:nvSpPr>
          <p:cNvPr id="5" name="TextBox 4" descr="Correct. A single cell can take in food and other nutrients.&#10;">
            <a:extLst>
              <a:ext uri="{FF2B5EF4-FFF2-40B4-BE49-F238E27FC236}">
                <a16:creationId xmlns:a16="http://schemas.microsoft.com/office/drawing/2014/main" id="{C0B82757-D656-B748-DE6A-D502779BC7C7}"/>
              </a:ext>
            </a:extLst>
          </p:cNvPr>
          <p:cNvSpPr txBox="1"/>
          <p:nvPr/>
        </p:nvSpPr>
        <p:spPr>
          <a:xfrm>
            <a:off x="9514911" y="2512638"/>
            <a:ext cx="720000" cy="297133"/>
          </a:xfrm>
          <a:prstGeom prst="rect">
            <a:avLst/>
          </a:prstGeom>
          <a:noFill/>
        </p:spPr>
        <p:txBody>
          <a:bodyPr wrap="square" lIns="0" tIns="0" rIns="0" bIns="0" rtlCol="0">
            <a:noAutofit/>
          </a:bodyPr>
          <a:lstStyle/>
          <a:p>
            <a:pPr algn="l"/>
            <a:r>
              <a:rPr lang="en-AU" sz="1800" dirty="0"/>
              <a:t>correct</a:t>
            </a:r>
          </a:p>
        </p:txBody>
      </p:sp>
      <p:sp>
        <p:nvSpPr>
          <p:cNvPr id="6" name="TextBox 5" descr="Correct. A single cell can get energy from food.&#10;">
            <a:extLst>
              <a:ext uri="{FF2B5EF4-FFF2-40B4-BE49-F238E27FC236}">
                <a16:creationId xmlns:a16="http://schemas.microsoft.com/office/drawing/2014/main" id="{DD95D2C2-49CC-8E77-7567-C072D5B48BF0}"/>
              </a:ext>
            </a:extLst>
          </p:cNvPr>
          <p:cNvSpPr txBox="1"/>
          <p:nvPr/>
        </p:nvSpPr>
        <p:spPr>
          <a:xfrm>
            <a:off x="9514911" y="3253616"/>
            <a:ext cx="720000" cy="193467"/>
          </a:xfrm>
          <a:prstGeom prst="rect">
            <a:avLst/>
          </a:prstGeom>
          <a:noFill/>
        </p:spPr>
        <p:txBody>
          <a:bodyPr wrap="square" lIns="0" tIns="0" rIns="0" bIns="0" rtlCol="0">
            <a:noAutofit/>
          </a:bodyPr>
          <a:lstStyle/>
          <a:p>
            <a:pPr algn="l"/>
            <a:r>
              <a:rPr lang="en-AU" sz="1800" dirty="0"/>
              <a:t>correct</a:t>
            </a:r>
          </a:p>
        </p:txBody>
      </p:sp>
      <p:sp>
        <p:nvSpPr>
          <p:cNvPr id="12" name="TextBox 11" descr="Correct. A single cell can get rid of waste.&#10;">
            <a:extLst>
              <a:ext uri="{FF2B5EF4-FFF2-40B4-BE49-F238E27FC236}">
                <a16:creationId xmlns:a16="http://schemas.microsoft.com/office/drawing/2014/main" id="{31462FB4-6500-4C12-CAB4-5DADC569B51F}"/>
              </a:ext>
            </a:extLst>
          </p:cNvPr>
          <p:cNvSpPr txBox="1"/>
          <p:nvPr/>
        </p:nvSpPr>
        <p:spPr>
          <a:xfrm>
            <a:off x="9514911" y="3890928"/>
            <a:ext cx="720000" cy="193467"/>
          </a:xfrm>
          <a:prstGeom prst="rect">
            <a:avLst/>
          </a:prstGeom>
          <a:noFill/>
        </p:spPr>
        <p:txBody>
          <a:bodyPr wrap="square" lIns="0" tIns="0" rIns="0" bIns="0" rtlCol="0">
            <a:noAutofit/>
          </a:bodyPr>
          <a:lstStyle/>
          <a:p>
            <a:pPr algn="l"/>
            <a:r>
              <a:rPr lang="en-AU" sz="1800" dirty="0"/>
              <a:t>correct</a:t>
            </a:r>
          </a:p>
        </p:txBody>
      </p:sp>
      <p:sp>
        <p:nvSpPr>
          <p:cNvPr id="14" name="TextBox 13" descr="Correct. A single cell can make new cells.&#10;">
            <a:extLst>
              <a:ext uri="{FF2B5EF4-FFF2-40B4-BE49-F238E27FC236}">
                <a16:creationId xmlns:a16="http://schemas.microsoft.com/office/drawing/2014/main" id="{C805FACE-FD8D-BED7-6CF3-95EE7E7F9290}"/>
              </a:ext>
            </a:extLst>
          </p:cNvPr>
          <p:cNvSpPr txBox="1"/>
          <p:nvPr/>
        </p:nvSpPr>
        <p:spPr>
          <a:xfrm>
            <a:off x="9514911" y="4528240"/>
            <a:ext cx="720000" cy="193467"/>
          </a:xfrm>
          <a:prstGeom prst="rect">
            <a:avLst/>
          </a:prstGeom>
          <a:noFill/>
        </p:spPr>
        <p:txBody>
          <a:bodyPr wrap="square" lIns="0" tIns="0" rIns="0" bIns="0" rtlCol="0">
            <a:noAutofit/>
          </a:bodyPr>
          <a:lstStyle/>
          <a:p>
            <a:pPr algn="l"/>
            <a:r>
              <a:rPr lang="en-AU" sz="1800"/>
              <a:t>correct</a:t>
            </a:r>
          </a:p>
        </p:txBody>
      </p:sp>
      <p:sp>
        <p:nvSpPr>
          <p:cNvPr id="18" name="TextBox 17" descr="Correct. A single cell can respond to its surroundings.&#10;">
            <a:extLst>
              <a:ext uri="{FF2B5EF4-FFF2-40B4-BE49-F238E27FC236}">
                <a16:creationId xmlns:a16="http://schemas.microsoft.com/office/drawing/2014/main" id="{82C33B9B-6FD4-1592-994D-D7290C956B7F}"/>
              </a:ext>
            </a:extLst>
          </p:cNvPr>
          <p:cNvSpPr txBox="1"/>
          <p:nvPr/>
        </p:nvSpPr>
        <p:spPr>
          <a:xfrm>
            <a:off x="9514911" y="5165552"/>
            <a:ext cx="720000" cy="193467"/>
          </a:xfrm>
          <a:prstGeom prst="rect">
            <a:avLst/>
          </a:prstGeom>
          <a:noFill/>
        </p:spPr>
        <p:txBody>
          <a:bodyPr wrap="square" lIns="0" tIns="0" rIns="0" bIns="0" rtlCol="0">
            <a:noAutofit/>
          </a:bodyPr>
          <a:lstStyle/>
          <a:p>
            <a:pPr algn="l"/>
            <a:r>
              <a:rPr lang="en-AU" sz="1800" dirty="0"/>
              <a:t>correct</a:t>
            </a:r>
          </a:p>
        </p:txBody>
      </p:sp>
      <p:sp>
        <p:nvSpPr>
          <p:cNvPr id="19" name="TextBox 18" descr="Correct. A single cell is a living thing.&#10;">
            <a:extLst>
              <a:ext uri="{FF2B5EF4-FFF2-40B4-BE49-F238E27FC236}">
                <a16:creationId xmlns:a16="http://schemas.microsoft.com/office/drawing/2014/main" id="{ACB07709-E785-DE1B-0376-C3D2D883A446}"/>
              </a:ext>
            </a:extLst>
          </p:cNvPr>
          <p:cNvSpPr txBox="1"/>
          <p:nvPr/>
        </p:nvSpPr>
        <p:spPr>
          <a:xfrm>
            <a:off x="9514911" y="5802864"/>
            <a:ext cx="720000" cy="193467"/>
          </a:xfrm>
          <a:prstGeom prst="rect">
            <a:avLst/>
          </a:prstGeom>
          <a:noFill/>
        </p:spPr>
        <p:txBody>
          <a:bodyPr wrap="square" lIns="0" tIns="0" rIns="0" bIns="0" rtlCol="0">
            <a:noAutofit/>
          </a:bodyPr>
          <a:lstStyle/>
          <a:p>
            <a:pPr algn="l"/>
            <a:r>
              <a:rPr lang="en-AU" sz="1800" dirty="0"/>
              <a:t>correct</a:t>
            </a:r>
          </a:p>
        </p:txBody>
      </p:sp>
      <p:sp>
        <p:nvSpPr>
          <p:cNvPr id="2" name="Slide Number Placeholder 1">
            <a:extLst>
              <a:ext uri="{FF2B5EF4-FFF2-40B4-BE49-F238E27FC236}">
                <a16:creationId xmlns:a16="http://schemas.microsoft.com/office/drawing/2014/main" id="{D465E039-6EE1-6583-80B3-935FD0B096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324095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4"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a:xfrm>
            <a:off x="360000" y="360000"/>
            <a:ext cx="11484000" cy="545601"/>
          </a:xfrm>
        </p:spPr>
        <p:txBody>
          <a:bodyPr/>
          <a:lstStyle/>
          <a:p>
            <a:r>
              <a:rPr lang="en-AU" dirty="0"/>
              <a:t>1.1 What is life? (1 of 2)</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p:txBody>
          <a:bodyPr/>
          <a:lstStyle/>
          <a:p>
            <a:r>
              <a:rPr lang="en-AU" dirty="0">
                <a:latin typeface="+mj-lt"/>
              </a:rPr>
              <a:t>Problematic thinking</a:t>
            </a:r>
          </a:p>
        </p:txBody>
      </p:sp>
      <p:sp>
        <p:nvSpPr>
          <p:cNvPr id="8" name="TextBox 7">
            <a:extLst>
              <a:ext uri="{FF2B5EF4-FFF2-40B4-BE49-F238E27FC236}">
                <a16:creationId xmlns:a16="http://schemas.microsoft.com/office/drawing/2014/main" id="{68A889AC-C6D1-9DBC-B5B1-9934FBD85E36}"/>
              </a:ext>
            </a:extLst>
          </p:cNvPr>
          <p:cNvSpPr txBox="1"/>
          <p:nvPr/>
        </p:nvSpPr>
        <p:spPr>
          <a:xfrm>
            <a:off x="359999" y="1546917"/>
            <a:ext cx="5978924" cy="3946358"/>
          </a:xfrm>
          <a:prstGeom prst="rect">
            <a:avLst/>
          </a:prstGeom>
          <a:noFill/>
        </p:spPr>
        <p:txBody>
          <a:bodyPr wrap="square" lIns="0" tIns="0" rIns="0" bIns="0" rtlCol="0">
            <a:noAutofit/>
          </a:bodyPr>
          <a:lstStyle/>
          <a:p>
            <a:pPr algn="l">
              <a:lnSpc>
                <a:spcPct val="150000"/>
              </a:lnSpc>
              <a:spcAft>
                <a:spcPts val="1200"/>
              </a:spcAft>
            </a:pPr>
            <a:r>
              <a:rPr lang="en-AU" sz="2000" dirty="0"/>
              <a:t>A </a:t>
            </a:r>
            <a:r>
              <a:rPr lang="en-AU" sz="2000" b="1" dirty="0"/>
              <a:t>human being</a:t>
            </a:r>
            <a:r>
              <a:rPr lang="en-AU" sz="2000" dirty="0"/>
              <a:t> is…</a:t>
            </a:r>
          </a:p>
          <a:p>
            <a:pPr marL="342900" indent="-342900" algn="l">
              <a:lnSpc>
                <a:spcPct val="150000"/>
              </a:lnSpc>
              <a:spcAft>
                <a:spcPts val="1200"/>
              </a:spcAft>
              <a:buFont typeface="+mj-lt"/>
              <a:buAutoNum type="alphaUcPeriod"/>
            </a:pPr>
            <a:r>
              <a:rPr lang="en-AU" sz="2000" dirty="0"/>
              <a:t>Living</a:t>
            </a:r>
          </a:p>
          <a:p>
            <a:pPr marL="342900" indent="-342900" algn="l">
              <a:lnSpc>
                <a:spcPct val="150000"/>
              </a:lnSpc>
              <a:spcAft>
                <a:spcPts val="1200"/>
              </a:spcAft>
              <a:buFont typeface="+mj-lt"/>
              <a:buAutoNum type="alphaUcPeriod"/>
            </a:pPr>
            <a:r>
              <a:rPr lang="en-AU" sz="2000" dirty="0"/>
              <a:t>Non-living</a:t>
            </a:r>
          </a:p>
          <a:p>
            <a:pPr marL="342900" indent="-342900" algn="l">
              <a:lnSpc>
                <a:spcPct val="150000"/>
              </a:lnSpc>
              <a:spcAft>
                <a:spcPts val="1200"/>
              </a:spcAft>
              <a:buFont typeface="+mj-lt"/>
              <a:buAutoNum type="alphaUcPeriod"/>
            </a:pPr>
            <a:r>
              <a:rPr lang="en-AU" sz="2000" dirty="0"/>
              <a:t>Dead</a:t>
            </a:r>
          </a:p>
          <a:p>
            <a:pPr algn="l">
              <a:lnSpc>
                <a:spcPct val="150000"/>
              </a:lnSpc>
              <a:spcAft>
                <a:spcPts val="1200"/>
              </a:spcAft>
            </a:pPr>
            <a:r>
              <a:rPr lang="en-AU" sz="2000" dirty="0"/>
              <a:t>Explain your choice.</a:t>
            </a:r>
          </a:p>
        </p:txBody>
      </p:sp>
      <p:pic>
        <p:nvPicPr>
          <p:cNvPr id="6" name="Picture 5" descr="A person">
            <a:extLst>
              <a:ext uri="{FF2B5EF4-FFF2-40B4-BE49-F238E27FC236}">
                <a16:creationId xmlns:a16="http://schemas.microsoft.com/office/drawing/2014/main" id="{504D0822-A42E-1A6B-68B0-CFEE7EB0A5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27646" y="469817"/>
            <a:ext cx="3124573" cy="5515480"/>
          </a:xfrm>
          <a:prstGeom prst="rect">
            <a:avLst/>
          </a:prstGeom>
        </p:spPr>
      </p:pic>
      <p:sp>
        <p:nvSpPr>
          <p:cNvPr id="7" name="TextBox 6">
            <a:extLst>
              <a:ext uri="{FF2B5EF4-FFF2-40B4-BE49-F238E27FC236}">
                <a16:creationId xmlns:a16="http://schemas.microsoft.com/office/drawing/2014/main" id="{71FBACC2-C030-267C-AAD1-C5146D452A8D}"/>
              </a:ext>
              <a:ext uri="{C183D7F6-B498-43B3-948B-1728B52AA6E4}">
                <adec:decorative xmlns:adec="http://schemas.microsoft.com/office/drawing/2017/decorative" val="0"/>
              </a:ext>
            </a:extLst>
          </p:cNvPr>
          <p:cNvSpPr txBox="1"/>
          <p:nvPr/>
        </p:nvSpPr>
        <p:spPr>
          <a:xfrm>
            <a:off x="360000" y="6477319"/>
            <a:ext cx="8362122" cy="218681"/>
          </a:xfrm>
          <a:prstGeom prst="rect">
            <a:avLst/>
          </a:prstGeom>
          <a:noFill/>
        </p:spPr>
        <p:txBody>
          <a:bodyPr wrap="none" lIns="0" tIns="0" rIns="0" bIns="0" rtlCol="0">
            <a:noAutofit/>
          </a:bodyPr>
          <a:lstStyle/>
          <a:p>
            <a:pPr algn="l">
              <a:lnSpc>
                <a:spcPct val="150000"/>
              </a:lnSpc>
            </a:pPr>
            <a:r>
              <a:rPr lang="en-AU" sz="1000" dirty="0"/>
              <a:t>This image and activity is from ‘</a:t>
            </a:r>
            <a:r>
              <a:rPr lang="en-AU" sz="1000" dirty="0">
                <a:hlinkClick r:id="rId4"/>
              </a:rPr>
              <a:t>Big Idea: The cellular basis of life</a:t>
            </a:r>
            <a:r>
              <a:rPr lang="en-AU" sz="1000" dirty="0"/>
              <a:t>’ by  University of York Science Education Group and is licensed under </a:t>
            </a:r>
            <a:r>
              <a:rPr lang="en-AU" sz="1000" dirty="0">
                <a:hlinkClick r:id="rId5"/>
              </a:rPr>
              <a:t>CC BY-NC</a:t>
            </a:r>
            <a:r>
              <a:rPr lang="en-AU" sz="1000" dirty="0"/>
              <a:t>. </a:t>
            </a:r>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6880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2BE8E58-59B8-0F75-9338-099E32BD7A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8271EF-7335-B573-4564-1B0C96CB8BC0}"/>
              </a:ext>
            </a:extLst>
          </p:cNvPr>
          <p:cNvSpPr>
            <a:spLocks noGrp="1"/>
          </p:cNvSpPr>
          <p:nvPr>
            <p:ph type="title"/>
          </p:nvPr>
        </p:nvSpPr>
        <p:spPr/>
        <p:txBody>
          <a:bodyPr/>
          <a:lstStyle/>
          <a:p>
            <a:r>
              <a:rPr lang="en-AU"/>
              <a:t>2.2 Checkpoint 2</a:t>
            </a:r>
          </a:p>
        </p:txBody>
      </p:sp>
      <p:sp>
        <p:nvSpPr>
          <p:cNvPr id="4" name="Text Placeholder 3">
            <a:extLst>
              <a:ext uri="{FF2B5EF4-FFF2-40B4-BE49-F238E27FC236}">
                <a16:creationId xmlns:a16="http://schemas.microsoft.com/office/drawing/2014/main" id="{C4F6B534-D707-ABC5-4466-CCD05BF1A8A3}"/>
              </a:ext>
            </a:extLst>
          </p:cNvPr>
          <p:cNvSpPr>
            <a:spLocks noGrp="1"/>
          </p:cNvSpPr>
          <p:nvPr>
            <p:ph type="body" sz="quarter" idx="18"/>
          </p:nvPr>
        </p:nvSpPr>
        <p:spPr/>
        <p:txBody>
          <a:bodyPr/>
          <a:lstStyle/>
          <a:p>
            <a:r>
              <a:rPr lang="en-AU">
                <a:latin typeface="+mj-lt"/>
              </a:rPr>
              <a:t>Plant and animal cell structures</a:t>
            </a:r>
          </a:p>
        </p:txBody>
      </p:sp>
      <p:sp>
        <p:nvSpPr>
          <p:cNvPr id="5" name="Text Placeholder 4">
            <a:extLst>
              <a:ext uri="{FF2B5EF4-FFF2-40B4-BE49-F238E27FC236}">
                <a16:creationId xmlns:a16="http://schemas.microsoft.com/office/drawing/2014/main" id="{967D58D5-FAC9-7ADA-E7E0-AFD213DB6415}"/>
              </a:ext>
            </a:extLst>
          </p:cNvPr>
          <p:cNvSpPr>
            <a:spLocks noGrp="1"/>
          </p:cNvSpPr>
          <p:nvPr>
            <p:ph type="body" sz="quarter" idx="17"/>
          </p:nvPr>
        </p:nvSpPr>
        <p:spPr>
          <a:xfrm>
            <a:off x="289069" y="1931659"/>
            <a:ext cx="4913707" cy="3449600"/>
          </a:xfrm>
        </p:spPr>
        <p:txBody>
          <a:bodyPr/>
          <a:lstStyle/>
          <a:p>
            <a:pPr marL="342900" indent="-342900">
              <a:buFont typeface="Arial" panose="020B0604020202020204" pitchFamily="34" charset="0"/>
              <a:buChar char="•"/>
            </a:pPr>
            <a:r>
              <a:rPr lang="en-AU" sz="1800" dirty="0"/>
              <a:t>Access the </a:t>
            </a:r>
            <a:r>
              <a:rPr lang="en-AU" sz="1800" u="sng" dirty="0">
                <a:solidFill>
                  <a:srgbClr val="001C4A"/>
                </a:solidFill>
                <a:effectLst/>
                <a:ea typeface="Calibri" panose="020F0502020204030204" pitchFamily="34" charset="0"/>
                <a:hlinkClick r:id="rId3"/>
              </a:rPr>
              <a:t>Cells Unit: </a:t>
            </a:r>
            <a:r>
              <a:rPr lang="en-AU" sz="1800" u="sng" dirty="0" err="1">
                <a:solidFill>
                  <a:srgbClr val="001C4A"/>
                </a:solidFill>
                <a:effectLst/>
                <a:ea typeface="Calibri" panose="020F0502020204030204" pitchFamily="34" charset="0"/>
                <a:hlinkClick r:id="rId3"/>
              </a:rPr>
              <a:t>Modeling</a:t>
            </a:r>
            <a:r>
              <a:rPr lang="en-AU" sz="1800" u="sng" dirty="0">
                <a:solidFill>
                  <a:srgbClr val="001C4A"/>
                </a:solidFill>
                <a:effectLst/>
                <a:ea typeface="Calibri" panose="020F0502020204030204" pitchFamily="34" charset="0"/>
                <a:hlinkClick r:id="rId3"/>
              </a:rPr>
              <a:t> Cell Structure and Function simulation</a:t>
            </a:r>
            <a:endParaRPr lang="en-AU" sz="1800" dirty="0"/>
          </a:p>
          <a:p>
            <a:pPr marL="342900" indent="-342900">
              <a:buFont typeface="Arial" panose="020B0604020202020204" pitchFamily="34" charset="0"/>
              <a:buChar char="•"/>
            </a:pPr>
            <a:r>
              <a:rPr lang="en-AU" sz="1800" dirty="0"/>
              <a:t>Follow the instructions in the online model and those provided by your teacher to complete the checkpoint independently.</a:t>
            </a:r>
          </a:p>
          <a:p>
            <a:pPr marL="342900" indent="-342900">
              <a:buFont typeface="Arial" panose="020B0604020202020204" pitchFamily="34" charset="0"/>
              <a:buChar char="•"/>
            </a:pPr>
            <a:r>
              <a:rPr lang="en-AU" sz="1800" dirty="0"/>
              <a:t>Discuss the double Venn diagram as a class.</a:t>
            </a:r>
          </a:p>
        </p:txBody>
      </p:sp>
      <p:grpSp>
        <p:nvGrpSpPr>
          <p:cNvPr id="6" name="Group 5">
            <a:extLst>
              <a:ext uri="{FF2B5EF4-FFF2-40B4-BE49-F238E27FC236}">
                <a16:creationId xmlns:a16="http://schemas.microsoft.com/office/drawing/2014/main" id="{7FAB3A85-BC8D-7FDC-AEF6-DAD184A1B89D}"/>
              </a:ext>
              <a:ext uri="{C183D7F6-B498-43B3-948B-1728B52AA6E4}">
                <adec:decorative xmlns:adec="http://schemas.microsoft.com/office/drawing/2017/decorative" val="1"/>
              </a:ext>
            </a:extLst>
          </p:cNvPr>
          <p:cNvGrpSpPr/>
          <p:nvPr/>
        </p:nvGrpSpPr>
        <p:grpSpPr>
          <a:xfrm>
            <a:off x="5202776" y="1931659"/>
            <a:ext cx="6641222" cy="3945217"/>
            <a:chOff x="4256199" y="1501426"/>
            <a:chExt cx="7363109" cy="4374054"/>
          </a:xfrm>
        </p:grpSpPr>
        <p:pic>
          <p:nvPicPr>
            <p:cNvPr id="8" name="Picture 7" descr="A laptop.">
              <a:extLst>
                <a:ext uri="{FF2B5EF4-FFF2-40B4-BE49-F238E27FC236}">
                  <a16:creationId xmlns:a16="http://schemas.microsoft.com/office/drawing/2014/main" id="{D7061D2B-352F-76F3-6C77-2E9CC34819F6}"/>
                </a:ext>
              </a:extLst>
            </p:cNvPr>
            <p:cNvPicPr>
              <a:picLocks noChangeAspect="1"/>
            </p:cNvPicPr>
            <p:nvPr/>
          </p:nvPicPr>
          <p:blipFill>
            <a:blip r:embed="rId4"/>
            <a:stretch>
              <a:fillRect/>
            </a:stretch>
          </p:blipFill>
          <p:spPr>
            <a:xfrm>
              <a:off x="4256199" y="1501426"/>
              <a:ext cx="7363109" cy="4374054"/>
            </a:xfrm>
            <a:prstGeom prst="rect">
              <a:avLst/>
            </a:prstGeom>
          </p:spPr>
        </p:pic>
        <p:pic>
          <p:nvPicPr>
            <p:cNvPr id="18" name="Picture 17" descr="A screenshot of the starting screen for the online simulation.">
              <a:extLst>
                <a:ext uri="{FF2B5EF4-FFF2-40B4-BE49-F238E27FC236}">
                  <a16:creationId xmlns:a16="http://schemas.microsoft.com/office/drawing/2014/main" id="{E7AFD625-07CA-4AF8-7E09-F2E9E49D7E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0899" y="1847664"/>
              <a:ext cx="4913707" cy="3039434"/>
            </a:xfrm>
            <a:prstGeom prst="rect">
              <a:avLst/>
            </a:prstGeom>
          </p:spPr>
        </p:pic>
      </p:grpSp>
      <p:sp>
        <p:nvSpPr>
          <p:cNvPr id="2" name="Slide Number Placeholder 1">
            <a:extLst>
              <a:ext uri="{FF2B5EF4-FFF2-40B4-BE49-F238E27FC236}">
                <a16:creationId xmlns:a16="http://schemas.microsoft.com/office/drawing/2014/main" id="{1B8D2B9B-F806-CCBE-E935-325EFA448C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335145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A604F2F-9451-025E-64F5-61363D9CF0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37F5F2-0BA4-2B79-6577-3823B73CEB03}"/>
              </a:ext>
            </a:extLst>
          </p:cNvPr>
          <p:cNvSpPr>
            <a:spLocks noGrp="1"/>
          </p:cNvSpPr>
          <p:nvPr>
            <p:ph type="title"/>
          </p:nvPr>
        </p:nvSpPr>
        <p:spPr>
          <a:xfrm>
            <a:off x="360000" y="360000"/>
            <a:ext cx="11832000" cy="545601"/>
          </a:xfrm>
        </p:spPr>
        <p:txBody>
          <a:bodyPr/>
          <a:lstStyle/>
          <a:p>
            <a:r>
              <a:rPr lang="en-AU"/>
              <a:t>2.2 Checkpoint 2 sample answer</a:t>
            </a:r>
          </a:p>
        </p:txBody>
      </p:sp>
      <p:sp>
        <p:nvSpPr>
          <p:cNvPr id="4" name="Text Placeholder 3">
            <a:extLst>
              <a:ext uri="{FF2B5EF4-FFF2-40B4-BE49-F238E27FC236}">
                <a16:creationId xmlns:a16="http://schemas.microsoft.com/office/drawing/2014/main" id="{F4ABF813-569B-2DC0-D89C-9D65E7357795}"/>
              </a:ext>
            </a:extLst>
          </p:cNvPr>
          <p:cNvSpPr>
            <a:spLocks noGrp="1"/>
          </p:cNvSpPr>
          <p:nvPr>
            <p:ph type="body" sz="quarter" idx="18"/>
          </p:nvPr>
        </p:nvSpPr>
        <p:spPr/>
        <p:txBody>
          <a:bodyPr/>
          <a:lstStyle/>
          <a:p>
            <a:r>
              <a:rPr lang="en-AU">
                <a:latin typeface="+mj-lt"/>
              </a:rPr>
              <a:t>Plant and animal cell structures double Venn diagram</a:t>
            </a:r>
          </a:p>
        </p:txBody>
      </p:sp>
      <p:pic>
        <p:nvPicPr>
          <p:cNvPr id="10" name="Picture 9" descr="A screenshot of a simulation.">
            <a:extLst>
              <a:ext uri="{FF2B5EF4-FFF2-40B4-BE49-F238E27FC236}">
                <a16:creationId xmlns:a16="http://schemas.microsoft.com/office/drawing/2014/main" id="{48D3F7BF-B6AA-E77D-E846-A7F972E48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2253" y="1457432"/>
            <a:ext cx="7667494" cy="5238568"/>
          </a:xfrm>
          <a:prstGeom prst="roundRect">
            <a:avLst>
              <a:gd name="adj" fmla="val 4777"/>
            </a:avLst>
          </a:prstGeom>
        </p:spPr>
      </p:pic>
      <p:sp>
        <p:nvSpPr>
          <p:cNvPr id="2" name="Slide Number Placeholder 1">
            <a:extLst>
              <a:ext uri="{FF2B5EF4-FFF2-40B4-BE49-F238E27FC236}">
                <a16:creationId xmlns:a16="http://schemas.microsoft.com/office/drawing/2014/main" id="{5C5164B9-7AAA-B5EF-EA98-DC8B840D37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32548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3100A-B060-8B8F-45FA-E15325818700}"/>
              </a:ext>
            </a:extLst>
          </p:cNvPr>
          <p:cNvSpPr>
            <a:spLocks noGrp="1"/>
          </p:cNvSpPr>
          <p:nvPr>
            <p:ph type="title"/>
          </p:nvPr>
        </p:nvSpPr>
        <p:spPr/>
        <p:txBody>
          <a:bodyPr/>
          <a:lstStyle/>
          <a:p>
            <a:r>
              <a:rPr lang="en-AU"/>
              <a:t>2.2 Unpacking the VCFS strategy</a:t>
            </a:r>
          </a:p>
        </p:txBody>
      </p:sp>
      <p:graphicFrame>
        <p:nvGraphicFramePr>
          <p:cNvPr id="5" name="Table 4" descr="A table unpacking the verb, content, focus, singular (VCFS) strategy.">
            <a:extLst>
              <a:ext uri="{FF2B5EF4-FFF2-40B4-BE49-F238E27FC236}">
                <a16:creationId xmlns:a16="http://schemas.microsoft.com/office/drawing/2014/main" id="{D8364B32-3D23-85C7-6E99-CFE41A904E41}"/>
              </a:ext>
            </a:extLst>
          </p:cNvPr>
          <p:cNvGraphicFramePr>
            <a:graphicFrameLocks noGrp="1"/>
          </p:cNvGraphicFramePr>
          <p:nvPr>
            <p:extLst>
              <p:ext uri="{D42A27DB-BD31-4B8C-83A1-F6EECF244321}">
                <p14:modId xmlns:p14="http://schemas.microsoft.com/office/powerpoint/2010/main" val="406023866"/>
              </p:ext>
            </p:extLst>
          </p:nvPr>
        </p:nvGraphicFramePr>
        <p:xfrm>
          <a:off x="360000" y="940687"/>
          <a:ext cx="11076626" cy="5657640"/>
        </p:xfrm>
        <a:graphic>
          <a:graphicData uri="http://schemas.openxmlformats.org/drawingml/2006/table">
            <a:tbl>
              <a:tblPr firstRow="1" firstCol="1" bandRow="1">
                <a:tableStyleId>{B301B821-A1FF-4177-AEE7-76D212191A09}</a:tableStyleId>
              </a:tblPr>
              <a:tblGrid>
                <a:gridCol w="1559260">
                  <a:extLst>
                    <a:ext uri="{9D8B030D-6E8A-4147-A177-3AD203B41FA5}">
                      <a16:colId xmlns:a16="http://schemas.microsoft.com/office/drawing/2014/main" val="2860345089"/>
                    </a:ext>
                  </a:extLst>
                </a:gridCol>
                <a:gridCol w="1983583">
                  <a:extLst>
                    <a:ext uri="{9D8B030D-6E8A-4147-A177-3AD203B41FA5}">
                      <a16:colId xmlns:a16="http://schemas.microsoft.com/office/drawing/2014/main" val="1051106247"/>
                    </a:ext>
                  </a:extLst>
                </a:gridCol>
                <a:gridCol w="7533783">
                  <a:extLst>
                    <a:ext uri="{9D8B030D-6E8A-4147-A177-3AD203B41FA5}">
                      <a16:colId xmlns:a16="http://schemas.microsoft.com/office/drawing/2014/main" val="3100353939"/>
                    </a:ext>
                  </a:extLst>
                </a:gridCol>
              </a:tblGrid>
              <a:tr h="410172">
                <a:tc>
                  <a:txBody>
                    <a:bodyPr/>
                    <a:lstStyle/>
                    <a:p>
                      <a:pPr algn="l" fontAlgn="t">
                        <a:lnSpc>
                          <a:spcPct val="150000"/>
                        </a:lnSpc>
                        <a:spcBef>
                          <a:spcPts val="0"/>
                        </a:spcBef>
                        <a:spcAft>
                          <a:spcPts val="1200"/>
                        </a:spcAft>
                      </a:pPr>
                      <a:r>
                        <a:rPr lang="en-AU" sz="1800" b="1" u="none" strike="noStrike" dirty="0">
                          <a:solidFill>
                            <a:srgbClr val="FFFFFF"/>
                          </a:solidFill>
                          <a:effectLst/>
                          <a:latin typeface="+mj-lt"/>
                        </a:rPr>
                        <a:t>Abbreviation</a:t>
                      </a:r>
                      <a:endParaRPr lang="en-AU" sz="1800" b="0" i="0" u="none" strike="noStrike" dirty="0">
                        <a:effectLst/>
                        <a:latin typeface="+mj-lt"/>
                      </a:endParaRPr>
                    </a:p>
                  </a:txBody>
                  <a:tcPr marL="62495" marR="62495" marT="868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0"/>
                        </a:spcBef>
                        <a:spcAft>
                          <a:spcPts val="1200"/>
                        </a:spcAft>
                      </a:pPr>
                      <a:r>
                        <a:rPr lang="en-AU" sz="1800" b="1" u="none" strike="noStrike" dirty="0">
                          <a:solidFill>
                            <a:schemeClr val="bg1"/>
                          </a:solidFill>
                          <a:effectLst/>
                          <a:latin typeface="+mj-lt"/>
                        </a:rPr>
                        <a:t>Term</a:t>
                      </a:r>
                      <a:endParaRPr lang="en-AU" sz="1800" b="1" i="0" u="none" strike="noStrike" dirty="0">
                        <a:solidFill>
                          <a:schemeClr val="bg1"/>
                        </a:solidFill>
                        <a:effectLst/>
                        <a:latin typeface="+mj-lt"/>
                      </a:endParaRPr>
                    </a:p>
                  </a:txBody>
                  <a:tcPr marL="62495" marR="62495" marT="868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0"/>
                        </a:spcBef>
                        <a:spcAft>
                          <a:spcPts val="1200"/>
                        </a:spcAft>
                      </a:pPr>
                      <a:r>
                        <a:rPr lang="en-AU" sz="1800" b="1" u="none" strike="noStrike" dirty="0">
                          <a:solidFill>
                            <a:srgbClr val="FFFFFF"/>
                          </a:solidFill>
                          <a:effectLst/>
                          <a:latin typeface="+mj-lt"/>
                        </a:rPr>
                        <a:t>Explanation</a:t>
                      </a:r>
                      <a:endParaRPr lang="en-AU" sz="1800" b="0" i="0" u="none" strike="noStrike" dirty="0">
                        <a:effectLst/>
                        <a:latin typeface="+mj-lt"/>
                      </a:endParaRPr>
                    </a:p>
                  </a:txBody>
                  <a:tcPr marL="62495" marR="62495" marT="868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2673960"/>
                  </a:ext>
                </a:extLst>
              </a:tr>
              <a:tr h="1304280">
                <a:tc>
                  <a:txBody>
                    <a:bodyPr/>
                    <a:lstStyle/>
                    <a:p>
                      <a:pPr>
                        <a:lnSpc>
                          <a:spcPct val="150000"/>
                        </a:lnSpc>
                        <a:spcBef>
                          <a:spcPts val="0"/>
                        </a:spcBef>
                        <a:spcAft>
                          <a:spcPts val="1200"/>
                        </a:spcAft>
                      </a:pPr>
                      <a:r>
                        <a:rPr lang="en-AU" sz="1800">
                          <a:effectLst/>
                        </a:rPr>
                        <a:t>V</a:t>
                      </a:r>
                      <a:endParaRPr lang="en-AU" sz="1800">
                        <a:effectLst/>
                        <a:latin typeface="+mn-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effectLst/>
                        </a:rPr>
                        <a:t>Verb</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lvl="0" indent="-342900">
                        <a:lnSpc>
                          <a:spcPct val="150000"/>
                        </a:lnSpc>
                        <a:spcBef>
                          <a:spcPts val="0"/>
                        </a:spcBef>
                        <a:spcAft>
                          <a:spcPts val="1200"/>
                        </a:spcAft>
                        <a:buFont typeface="Wingdings 2" panose="05020102010507070707" pitchFamily="18" charset="2"/>
                        <a:buChar char=""/>
                      </a:pPr>
                      <a:r>
                        <a:rPr lang="en-AU" sz="1800" dirty="0">
                          <a:effectLst/>
                        </a:rPr>
                        <a:t>Identify the key verb(s) in the question (circle them)</a:t>
                      </a:r>
                    </a:p>
                    <a:p>
                      <a:pPr>
                        <a:lnSpc>
                          <a:spcPct val="150000"/>
                        </a:lnSpc>
                        <a:spcBef>
                          <a:spcPts val="0"/>
                        </a:spcBef>
                        <a:spcAft>
                          <a:spcPts val="1200"/>
                        </a:spcAft>
                      </a:pPr>
                      <a:r>
                        <a:rPr lang="en-AU" sz="1800" dirty="0">
                          <a:effectLst/>
                        </a:rPr>
                        <a:t>This helps to determine the requirements of the response. For example, is a judgement needed? Strengths? Weaknesses?</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2879534"/>
                  </a:ext>
                </a:extLst>
              </a:tr>
              <a:tr h="919664">
                <a:tc>
                  <a:txBody>
                    <a:bodyPr/>
                    <a:lstStyle/>
                    <a:p>
                      <a:pPr>
                        <a:lnSpc>
                          <a:spcPct val="150000"/>
                        </a:lnSpc>
                        <a:spcBef>
                          <a:spcPts val="0"/>
                        </a:spcBef>
                        <a:spcAft>
                          <a:spcPts val="1200"/>
                        </a:spcAft>
                      </a:pPr>
                      <a:r>
                        <a:rPr lang="en-AU" sz="1800" dirty="0">
                          <a:effectLst/>
                        </a:rPr>
                        <a:t>C</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Content</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342900" lvl="0" indent="-342900">
                        <a:lnSpc>
                          <a:spcPct val="150000"/>
                        </a:lnSpc>
                        <a:spcBef>
                          <a:spcPts val="0"/>
                        </a:spcBef>
                        <a:spcAft>
                          <a:spcPts val="1200"/>
                        </a:spcAft>
                        <a:buFont typeface="Wingdings 2" panose="05020102010507070707" pitchFamily="18" charset="2"/>
                        <a:buChar char=""/>
                      </a:pPr>
                      <a:r>
                        <a:rPr lang="en-AU" sz="1800" dirty="0">
                          <a:effectLst/>
                        </a:rPr>
                        <a:t>Underline the key words that relate to the content you have learnt</a:t>
                      </a:r>
                    </a:p>
                    <a:p>
                      <a:pPr marL="342900" lvl="0" indent="-342900">
                        <a:lnSpc>
                          <a:spcPct val="150000"/>
                        </a:lnSpc>
                        <a:spcBef>
                          <a:spcPts val="0"/>
                        </a:spcBef>
                        <a:spcAft>
                          <a:spcPts val="1200"/>
                        </a:spcAft>
                        <a:buFont typeface="Wingdings 2" panose="05020102010507070707" pitchFamily="18" charset="2"/>
                        <a:buChar char=""/>
                      </a:pPr>
                      <a:r>
                        <a:rPr lang="en-AU" sz="1800" dirty="0">
                          <a:effectLst/>
                        </a:rPr>
                        <a:t>Annotate with your understanding of the content</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59357"/>
                  </a:ext>
                </a:extLst>
              </a:tr>
              <a:tr h="2003533">
                <a:tc>
                  <a:txBody>
                    <a:bodyPr/>
                    <a:lstStyle/>
                    <a:p>
                      <a:pPr>
                        <a:lnSpc>
                          <a:spcPct val="150000"/>
                        </a:lnSpc>
                        <a:spcBef>
                          <a:spcPts val="0"/>
                        </a:spcBef>
                        <a:spcAft>
                          <a:spcPts val="1200"/>
                        </a:spcAft>
                      </a:pPr>
                      <a:r>
                        <a:rPr lang="en-AU" sz="1800">
                          <a:effectLst/>
                        </a:rPr>
                        <a:t>F</a:t>
                      </a:r>
                      <a:endParaRPr lang="en-AU" sz="1800">
                        <a:effectLst/>
                        <a:latin typeface="+mn-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effectLst/>
                        </a:rPr>
                        <a:t>Focus</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Highlight the focus of the question, does it:</a:t>
                      </a:r>
                    </a:p>
                    <a:p>
                      <a:pPr marL="342900" lvl="0" indent="-342900">
                        <a:lnSpc>
                          <a:spcPct val="150000"/>
                        </a:lnSpc>
                        <a:spcBef>
                          <a:spcPts val="0"/>
                        </a:spcBef>
                        <a:spcAft>
                          <a:spcPts val="1200"/>
                        </a:spcAft>
                        <a:buFont typeface="Wingdings 2" panose="05020102010507070707" pitchFamily="18" charset="2"/>
                        <a:buChar char=""/>
                      </a:pPr>
                      <a:r>
                        <a:rPr lang="en-AU" sz="1800" dirty="0">
                          <a:effectLst/>
                        </a:rPr>
                        <a:t>Relate to a particular context?</a:t>
                      </a:r>
                    </a:p>
                    <a:p>
                      <a:pPr marL="342900" lvl="0" indent="-342900">
                        <a:lnSpc>
                          <a:spcPct val="150000"/>
                        </a:lnSpc>
                        <a:spcBef>
                          <a:spcPts val="0"/>
                        </a:spcBef>
                        <a:spcAft>
                          <a:spcPts val="1200"/>
                        </a:spcAft>
                        <a:buFont typeface="Wingdings 2" panose="05020102010507070707" pitchFamily="18" charset="2"/>
                        <a:buChar char=""/>
                      </a:pPr>
                      <a:r>
                        <a:rPr lang="en-AU" sz="1800" dirty="0">
                          <a:effectLst/>
                        </a:rPr>
                        <a:t>Refer to a stimulus?</a:t>
                      </a:r>
                    </a:p>
                    <a:p>
                      <a:pPr marL="342900" lvl="0" indent="-342900">
                        <a:lnSpc>
                          <a:spcPct val="150000"/>
                        </a:lnSpc>
                        <a:spcBef>
                          <a:spcPts val="0"/>
                        </a:spcBef>
                        <a:spcAft>
                          <a:spcPts val="1200"/>
                        </a:spcAft>
                        <a:buFont typeface="Wingdings 2" panose="05020102010507070707" pitchFamily="18" charset="2"/>
                        <a:buChar char=""/>
                      </a:pPr>
                      <a:r>
                        <a:rPr lang="en-AU" sz="1800" dirty="0">
                          <a:effectLst/>
                        </a:rPr>
                        <a:t>Refer to a relationship such as ‘how’ or ‘why’?</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9443140"/>
                  </a:ext>
                </a:extLst>
              </a:tr>
              <a:tr h="919664">
                <a:tc>
                  <a:txBody>
                    <a:bodyPr/>
                    <a:lstStyle/>
                    <a:p>
                      <a:pPr>
                        <a:lnSpc>
                          <a:spcPct val="150000"/>
                        </a:lnSpc>
                        <a:spcBef>
                          <a:spcPts val="0"/>
                        </a:spcBef>
                        <a:spcAft>
                          <a:spcPts val="1200"/>
                        </a:spcAft>
                      </a:pPr>
                      <a:r>
                        <a:rPr lang="en-AU" sz="1800" dirty="0">
                          <a:effectLst/>
                        </a:rPr>
                        <a:t>S</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Singular or Plural</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Identify if words are singular or plural:</a:t>
                      </a:r>
                    </a:p>
                    <a:p>
                      <a:pPr marL="342900" lvl="0" indent="-342900">
                        <a:lnSpc>
                          <a:spcPct val="150000"/>
                        </a:lnSpc>
                        <a:spcBef>
                          <a:spcPts val="0"/>
                        </a:spcBef>
                        <a:spcAft>
                          <a:spcPts val="1200"/>
                        </a:spcAft>
                        <a:buFont typeface="Wingdings 2" panose="05020102010507070707" pitchFamily="18" charset="2"/>
                        <a:buChar char=""/>
                      </a:pPr>
                      <a:r>
                        <a:rPr lang="en-AU" sz="1800" dirty="0">
                          <a:effectLst/>
                        </a:rPr>
                        <a:t>determine how many examples need to be provided.</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9695351"/>
                  </a:ext>
                </a:extLst>
              </a:tr>
            </a:tbl>
          </a:graphicData>
        </a:graphic>
      </p:graphicFrame>
      <p:sp>
        <p:nvSpPr>
          <p:cNvPr id="2" name="Slide Number Placeholder 1">
            <a:extLst>
              <a:ext uri="{FF2B5EF4-FFF2-40B4-BE49-F238E27FC236}">
                <a16:creationId xmlns:a16="http://schemas.microsoft.com/office/drawing/2014/main" id="{010DD833-A427-78F4-CCB9-AB24D77D4A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202704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A3E63-397E-FAA0-0B4A-4B50380798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CD45F0-C45D-83DA-57C0-DC6C529B72AC}"/>
              </a:ext>
            </a:extLst>
          </p:cNvPr>
          <p:cNvSpPr>
            <a:spLocks noGrp="1"/>
          </p:cNvSpPr>
          <p:nvPr>
            <p:ph type="title"/>
          </p:nvPr>
        </p:nvSpPr>
        <p:spPr/>
        <p:txBody>
          <a:bodyPr/>
          <a:lstStyle/>
          <a:p>
            <a:r>
              <a:rPr lang="en-AU"/>
              <a:t>2.2 Annotated example of VCFS</a:t>
            </a:r>
          </a:p>
        </p:txBody>
      </p:sp>
      <p:sp>
        <p:nvSpPr>
          <p:cNvPr id="17" name="TextBox 16">
            <a:extLst>
              <a:ext uri="{FF2B5EF4-FFF2-40B4-BE49-F238E27FC236}">
                <a16:creationId xmlns:a16="http://schemas.microsoft.com/office/drawing/2014/main" id="{2632DC13-204B-01D1-830C-53E21DCF2DC2}"/>
              </a:ext>
            </a:extLst>
          </p:cNvPr>
          <p:cNvSpPr txBox="1"/>
          <p:nvPr/>
        </p:nvSpPr>
        <p:spPr>
          <a:xfrm>
            <a:off x="1121668" y="2080853"/>
            <a:ext cx="10256004" cy="1131848"/>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highlight>
                  <a:srgbClr val="FFE6EA"/>
                </a:highlight>
                <a:uLnTx/>
                <a:uFillTx/>
                <a:ea typeface="+mn-ea"/>
                <a:cs typeface="+mn-cs"/>
              </a:rPr>
              <a:t>Compare</a:t>
            </a:r>
            <a:r>
              <a:rPr kumimoji="0" lang="en-AU" sz="2400" b="0" i="0" u="none" strike="noStrike" kern="1200" cap="none" spc="0" normalizeH="0" baseline="0" noProof="0" dirty="0">
                <a:ln>
                  <a:noFill/>
                </a:ln>
                <a:solidFill>
                  <a:srgbClr val="000000"/>
                </a:solidFill>
                <a:effectLst/>
                <a:uLnTx/>
                <a:uFillTx/>
                <a:ea typeface="+mn-ea"/>
                <a:cs typeface="+mn-cs"/>
              </a:rPr>
              <a:t> and </a:t>
            </a:r>
            <a:r>
              <a:rPr kumimoji="0" lang="en-AU" sz="2400" b="0" i="0" u="none" strike="noStrike" kern="1200" cap="none" spc="0" normalizeH="0" baseline="0" noProof="0" dirty="0">
                <a:ln>
                  <a:noFill/>
                </a:ln>
                <a:solidFill>
                  <a:srgbClr val="000000"/>
                </a:solidFill>
                <a:effectLst/>
                <a:highlight>
                  <a:srgbClr val="FFE6EA"/>
                </a:highlight>
                <a:uLnTx/>
                <a:uFillTx/>
                <a:ea typeface="+mn-ea"/>
                <a:cs typeface="+mn-cs"/>
              </a:rPr>
              <a:t>contrast</a:t>
            </a:r>
            <a:r>
              <a:rPr kumimoji="0" lang="en-AU" sz="2400" b="0" i="0" u="none" strike="noStrike" kern="1200" cap="none" spc="0" normalizeH="0" baseline="0" noProof="0" dirty="0">
                <a:ln>
                  <a:noFill/>
                </a:ln>
                <a:solidFill>
                  <a:srgbClr val="666666"/>
                </a:solidFill>
                <a:effectLst/>
                <a:uLnTx/>
                <a:uFillTx/>
                <a:ea typeface="+mn-ea"/>
                <a:cs typeface="+mn-cs"/>
              </a:rPr>
              <a:t> </a:t>
            </a:r>
            <a:r>
              <a:rPr kumimoji="0" lang="en-AU" sz="2400" b="0" i="0" u="none" strike="noStrike" kern="1200" cap="none" spc="0" normalizeH="0" baseline="0" noProof="0" dirty="0">
                <a:ln>
                  <a:noFill/>
                </a:ln>
                <a:solidFill>
                  <a:srgbClr val="000000"/>
                </a:solidFill>
                <a:effectLst/>
                <a:highlight>
                  <a:srgbClr val="CBEDFD"/>
                </a:highlight>
                <a:uLnTx/>
                <a:uFillTx/>
                <a:ea typeface="+mn-ea"/>
                <a:cs typeface="+mn-cs"/>
              </a:rPr>
              <a:t>the structure of</a:t>
            </a:r>
            <a:r>
              <a:rPr kumimoji="0" lang="en-AU" sz="2400" b="0" i="0" u="none" strike="noStrike" kern="1200" cap="none" spc="0" normalizeH="0" baseline="0" noProof="0" dirty="0">
                <a:ln>
                  <a:noFill/>
                </a:ln>
                <a:solidFill>
                  <a:srgbClr val="FFFFFF"/>
                </a:solidFill>
                <a:effectLst/>
                <a:highlight>
                  <a:srgbClr val="CBEDFD"/>
                </a:highlight>
                <a:uLnTx/>
                <a:uFillTx/>
                <a:ea typeface="+mn-ea"/>
                <a:cs typeface="+mn-cs"/>
              </a:rPr>
              <a:t> </a:t>
            </a:r>
            <a:r>
              <a:rPr kumimoji="0" lang="en-AU" sz="2400" b="0" i="0" u="none" strike="noStrike" kern="1200" cap="none" spc="0" normalizeH="0" baseline="0" noProof="0" dirty="0">
                <a:ln>
                  <a:noFill/>
                </a:ln>
                <a:solidFill>
                  <a:srgbClr val="000000"/>
                </a:solidFill>
                <a:effectLst/>
                <a:highlight>
                  <a:srgbClr val="BFBFBF"/>
                </a:highlight>
                <a:uLnTx/>
                <a:uFillTx/>
                <a:ea typeface="+mn-ea"/>
                <a:cs typeface="+mn-cs"/>
              </a:rPr>
              <a:t>prokaryotic and eukaryotic cell</a:t>
            </a:r>
            <a:r>
              <a:rPr kumimoji="0" lang="en-AU" sz="2400" b="0" i="0" u="none" strike="noStrike" kern="1200" cap="none" spc="0" normalizeH="0" baseline="0" noProof="0" dirty="0">
                <a:ln>
                  <a:noFill/>
                </a:ln>
                <a:solidFill>
                  <a:srgbClr val="000000"/>
                </a:solidFill>
                <a:effectLst/>
                <a:highlight>
                  <a:srgbClr val="00FF00"/>
                </a:highlight>
                <a:uLnTx/>
                <a:uFillTx/>
                <a:ea typeface="+mn-ea"/>
                <a:cs typeface="+mn-cs"/>
              </a:rPr>
              <a:t>s</a:t>
            </a:r>
            <a:r>
              <a:rPr kumimoji="0" lang="en-AU" sz="2400" b="0" i="0" u="none" strike="noStrike" kern="1200" cap="none" spc="0" normalizeH="0" baseline="0" noProof="0" dirty="0">
                <a:ln>
                  <a:noFill/>
                </a:ln>
                <a:solidFill>
                  <a:srgbClr val="000000"/>
                </a:solidFill>
                <a:effectLst/>
                <a:uLnTx/>
                <a:uFillTx/>
                <a:ea typeface="+mn-ea"/>
                <a:cs typeface="+mn-cs"/>
              </a:rPr>
              <a:t>, </a:t>
            </a:r>
            <a:r>
              <a:rPr kumimoji="0" lang="en-AU" sz="2400" b="0" i="0" u="none" strike="noStrike" kern="1200" cap="none" spc="0" normalizeH="0" baseline="0" noProof="0" dirty="0">
                <a:ln>
                  <a:noFill/>
                </a:ln>
                <a:solidFill>
                  <a:srgbClr val="000000"/>
                </a:solidFill>
                <a:effectLst/>
                <a:highlight>
                  <a:srgbClr val="CBEDFD"/>
                </a:highlight>
                <a:uLnTx/>
                <a:uFillTx/>
                <a:ea typeface="+mn-ea"/>
                <a:cs typeface="+mn-cs"/>
              </a:rPr>
              <a:t>using example</a:t>
            </a:r>
            <a:r>
              <a:rPr kumimoji="0" lang="en-AU" sz="2400" b="0" i="0" u="none" strike="noStrike" kern="1200" cap="none" spc="0" normalizeH="0" baseline="0" noProof="0" dirty="0">
                <a:ln>
                  <a:noFill/>
                </a:ln>
                <a:solidFill>
                  <a:srgbClr val="000000"/>
                </a:solidFill>
                <a:effectLst/>
                <a:highlight>
                  <a:srgbClr val="00FF00"/>
                </a:highlight>
                <a:uLnTx/>
                <a:uFillTx/>
                <a:ea typeface="+mn-ea"/>
                <a:cs typeface="+mn-cs"/>
              </a:rPr>
              <a:t>s</a:t>
            </a:r>
            <a:r>
              <a:rPr kumimoji="0" lang="en-AU" sz="2400" b="0" i="0" u="none" strike="noStrike" kern="1200" cap="none" spc="0" normalizeH="0" baseline="0" noProof="0" dirty="0">
                <a:ln>
                  <a:noFill/>
                </a:ln>
                <a:solidFill>
                  <a:srgbClr val="000000"/>
                </a:solidFill>
                <a:effectLst/>
                <a:uLnTx/>
                <a:uFillTx/>
                <a:ea typeface="+mn-ea"/>
                <a:cs typeface="+mn-cs"/>
              </a:rPr>
              <a:t>.</a:t>
            </a:r>
            <a:endParaRPr kumimoji="0" lang="en-AU" sz="2400" b="0" i="0" u="none" strike="noStrike" kern="1200" cap="none" spc="0" normalizeH="0" baseline="0" noProof="0" dirty="0">
              <a:ln>
                <a:noFill/>
              </a:ln>
              <a:solidFill>
                <a:srgbClr val="22272B"/>
              </a:solidFill>
              <a:effectLst/>
              <a:uLnTx/>
              <a:uFillTx/>
              <a:ea typeface="+mn-ea"/>
              <a:cs typeface="+mn-cs"/>
            </a:endParaRPr>
          </a:p>
        </p:txBody>
      </p:sp>
      <p:grpSp>
        <p:nvGrpSpPr>
          <p:cNvPr id="4" name="Group 3" descr="'Compare' and 'contrast' have been identified as verbs.">
            <a:extLst>
              <a:ext uri="{FF2B5EF4-FFF2-40B4-BE49-F238E27FC236}">
                <a16:creationId xmlns:a16="http://schemas.microsoft.com/office/drawing/2014/main" id="{27D9FB1B-6E40-2065-3809-BED24A55E249}"/>
              </a:ext>
            </a:extLst>
          </p:cNvPr>
          <p:cNvGrpSpPr/>
          <p:nvPr/>
        </p:nvGrpSpPr>
        <p:grpSpPr>
          <a:xfrm>
            <a:off x="1944837" y="1293111"/>
            <a:ext cx="1642821" cy="738664"/>
            <a:chOff x="1627323" y="1368285"/>
            <a:chExt cx="1642821" cy="738664"/>
          </a:xfrm>
        </p:grpSpPr>
        <p:sp>
          <p:nvSpPr>
            <p:cNvPr id="8" name="TextBox 7">
              <a:extLst>
                <a:ext uri="{FF2B5EF4-FFF2-40B4-BE49-F238E27FC236}">
                  <a16:creationId xmlns:a16="http://schemas.microsoft.com/office/drawing/2014/main" id="{A725DB72-F131-50B1-D272-AA8BB2785E6D}"/>
                </a:ext>
              </a:extLst>
            </p:cNvPr>
            <p:cNvSpPr txBox="1"/>
            <p:nvPr/>
          </p:nvSpPr>
          <p:spPr>
            <a:xfrm>
              <a:off x="1627323" y="1368285"/>
              <a:ext cx="1642821"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Verbs</a:t>
              </a:r>
              <a:endParaRPr kumimoji="0" lang="en-AU" sz="1800" b="0" i="0" u="none" strike="noStrike" kern="1200" cap="none" spc="0" normalizeH="0" baseline="0" noProof="0" dirty="0">
                <a:ln>
                  <a:noFill/>
                </a:ln>
                <a:solidFill>
                  <a:srgbClr val="22272B"/>
                </a:solidFill>
                <a:effectLst/>
                <a:uLnTx/>
                <a:uFillTx/>
                <a:ea typeface="+mn-ea"/>
                <a:cs typeface="+mn-cs"/>
              </a:endParaRPr>
            </a:p>
          </p:txBody>
        </p:sp>
        <p:cxnSp>
          <p:nvCxnSpPr>
            <p:cNvPr id="12" name="Straight Arrow Connector 11">
              <a:extLst>
                <a:ext uri="{FF2B5EF4-FFF2-40B4-BE49-F238E27FC236}">
                  <a16:creationId xmlns:a16="http://schemas.microsoft.com/office/drawing/2014/main" id="{860B76C0-6F54-0F9D-F61B-B4CF036E16CA}"/>
                </a:ext>
                <a:ext uri="{C183D7F6-B498-43B3-948B-1728B52AA6E4}">
                  <adec:decorative xmlns:adec="http://schemas.microsoft.com/office/drawing/2017/decorative" val="1"/>
                </a:ext>
              </a:extLst>
            </p:cNvPr>
            <p:cNvCxnSpPr>
              <a:cxnSpLocks/>
            </p:cNvCxnSpPr>
            <p:nvPr/>
          </p:nvCxnSpPr>
          <p:spPr>
            <a:xfrm flipH="1">
              <a:off x="1797804" y="1737766"/>
              <a:ext cx="402958" cy="369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24C1EC0-1194-9E8A-4B24-490AAC4F708E}"/>
                </a:ext>
                <a:ext uri="{C183D7F6-B498-43B3-948B-1728B52AA6E4}">
                  <adec:decorative xmlns:adec="http://schemas.microsoft.com/office/drawing/2017/decorative" val="1"/>
                </a:ext>
              </a:extLst>
            </p:cNvPr>
            <p:cNvCxnSpPr>
              <a:cxnSpLocks/>
            </p:cNvCxnSpPr>
            <p:nvPr/>
          </p:nvCxnSpPr>
          <p:spPr>
            <a:xfrm>
              <a:off x="2591447" y="1739379"/>
              <a:ext cx="337733" cy="367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descr="'The stucture of' has been identified  as a focus.">
            <a:extLst>
              <a:ext uri="{FF2B5EF4-FFF2-40B4-BE49-F238E27FC236}">
                <a16:creationId xmlns:a16="http://schemas.microsoft.com/office/drawing/2014/main" id="{BAC232D7-B756-E21C-1B3E-1744EE81EB06}"/>
              </a:ext>
            </a:extLst>
          </p:cNvPr>
          <p:cNvGrpSpPr/>
          <p:nvPr/>
        </p:nvGrpSpPr>
        <p:grpSpPr>
          <a:xfrm>
            <a:off x="4195319" y="1293111"/>
            <a:ext cx="1642821" cy="842125"/>
            <a:chOff x="3877805" y="1334662"/>
            <a:chExt cx="1642821" cy="842125"/>
          </a:xfrm>
        </p:grpSpPr>
        <p:sp>
          <p:nvSpPr>
            <p:cNvPr id="21" name="TextBox 20">
              <a:extLst>
                <a:ext uri="{FF2B5EF4-FFF2-40B4-BE49-F238E27FC236}">
                  <a16:creationId xmlns:a16="http://schemas.microsoft.com/office/drawing/2014/main" id="{B3B81A17-20DB-6F89-3E6F-81F8B7178EC6}"/>
                </a:ext>
              </a:extLst>
            </p:cNvPr>
            <p:cNvSpPr txBox="1"/>
            <p:nvPr/>
          </p:nvSpPr>
          <p:spPr>
            <a:xfrm>
              <a:off x="3877805" y="1334662"/>
              <a:ext cx="1642821"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Focus</a:t>
              </a:r>
              <a:endParaRPr kumimoji="0" lang="en-AU" sz="1800" b="0" i="0" u="none" strike="noStrike" kern="1200" cap="none" spc="0" normalizeH="0" baseline="0" noProof="0" dirty="0">
                <a:ln>
                  <a:noFill/>
                </a:ln>
                <a:solidFill>
                  <a:srgbClr val="22272B"/>
                </a:solidFill>
                <a:effectLst/>
                <a:uLnTx/>
                <a:uFillTx/>
                <a:ea typeface="+mn-ea"/>
                <a:cs typeface="+mn-cs"/>
              </a:endParaRPr>
            </a:p>
          </p:txBody>
        </p:sp>
        <p:cxnSp>
          <p:nvCxnSpPr>
            <p:cNvPr id="22" name="Straight Arrow Connector 21">
              <a:extLst>
                <a:ext uri="{FF2B5EF4-FFF2-40B4-BE49-F238E27FC236}">
                  <a16:creationId xmlns:a16="http://schemas.microsoft.com/office/drawing/2014/main" id="{D3E67C51-D6EB-69FC-FF53-EF5C2F276508}"/>
                </a:ext>
                <a:ext uri="{C183D7F6-B498-43B3-948B-1728B52AA6E4}">
                  <adec:decorative xmlns:adec="http://schemas.microsoft.com/office/drawing/2017/decorative" val="1"/>
                </a:ext>
              </a:extLst>
            </p:cNvPr>
            <p:cNvCxnSpPr>
              <a:cxnSpLocks/>
            </p:cNvCxnSpPr>
            <p:nvPr/>
          </p:nvCxnSpPr>
          <p:spPr>
            <a:xfrm>
              <a:off x="4665636" y="1667926"/>
              <a:ext cx="0" cy="508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descr="'prokaryotic and eukaryotic cells' has been highlighted as content or keywords.">
            <a:extLst>
              <a:ext uri="{FF2B5EF4-FFF2-40B4-BE49-F238E27FC236}">
                <a16:creationId xmlns:a16="http://schemas.microsoft.com/office/drawing/2014/main" id="{8090634F-EAE4-3545-F241-F4048AFBA8A8}"/>
              </a:ext>
            </a:extLst>
          </p:cNvPr>
          <p:cNvGrpSpPr/>
          <p:nvPr/>
        </p:nvGrpSpPr>
        <p:grpSpPr>
          <a:xfrm>
            <a:off x="6719607" y="1293111"/>
            <a:ext cx="2364136" cy="922242"/>
            <a:chOff x="6402093" y="1306111"/>
            <a:chExt cx="2364136" cy="922242"/>
          </a:xfrm>
        </p:grpSpPr>
        <p:sp>
          <p:nvSpPr>
            <p:cNvPr id="24" name="TextBox 23">
              <a:extLst>
                <a:ext uri="{FF2B5EF4-FFF2-40B4-BE49-F238E27FC236}">
                  <a16:creationId xmlns:a16="http://schemas.microsoft.com/office/drawing/2014/main" id="{3C39D553-0A95-1920-F7BE-0A6378F83DC9}"/>
                </a:ext>
              </a:extLst>
            </p:cNvPr>
            <p:cNvSpPr txBox="1"/>
            <p:nvPr/>
          </p:nvSpPr>
          <p:spPr>
            <a:xfrm>
              <a:off x="6402093" y="1306111"/>
              <a:ext cx="2364136"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Content/Keyword</a:t>
              </a:r>
              <a:endParaRPr kumimoji="0" lang="en-AU" sz="1800" b="0" i="0" u="none" strike="noStrike" kern="1200" cap="none" spc="0" normalizeH="0" baseline="0" noProof="0" dirty="0">
                <a:ln>
                  <a:noFill/>
                </a:ln>
                <a:solidFill>
                  <a:srgbClr val="22272B"/>
                </a:solidFill>
                <a:effectLst/>
                <a:uLnTx/>
                <a:uFillTx/>
                <a:ea typeface="+mn-ea"/>
                <a:cs typeface="+mn-cs"/>
              </a:endParaRPr>
            </a:p>
          </p:txBody>
        </p:sp>
        <p:cxnSp>
          <p:nvCxnSpPr>
            <p:cNvPr id="25" name="Straight Arrow Connector 24">
              <a:extLst>
                <a:ext uri="{FF2B5EF4-FFF2-40B4-BE49-F238E27FC236}">
                  <a16:creationId xmlns:a16="http://schemas.microsoft.com/office/drawing/2014/main" id="{D89D705E-562A-FC53-834C-B134B1801471}"/>
                </a:ext>
                <a:ext uri="{C183D7F6-B498-43B3-948B-1728B52AA6E4}">
                  <adec:decorative xmlns:adec="http://schemas.microsoft.com/office/drawing/2017/decorative" val="1"/>
                </a:ext>
              </a:extLst>
            </p:cNvPr>
            <p:cNvCxnSpPr>
              <a:cxnSpLocks/>
            </p:cNvCxnSpPr>
            <p:nvPr/>
          </p:nvCxnSpPr>
          <p:spPr>
            <a:xfrm>
              <a:off x="7492786" y="1719492"/>
              <a:ext cx="0" cy="508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descr="'Cells' has been identified as a plural">
            <a:extLst>
              <a:ext uri="{FF2B5EF4-FFF2-40B4-BE49-F238E27FC236}">
                <a16:creationId xmlns:a16="http://schemas.microsoft.com/office/drawing/2014/main" id="{C89F7DE5-FC04-B4BE-E43B-637093808097}"/>
              </a:ext>
            </a:extLst>
          </p:cNvPr>
          <p:cNvGrpSpPr/>
          <p:nvPr/>
        </p:nvGrpSpPr>
        <p:grpSpPr>
          <a:xfrm>
            <a:off x="9483051" y="1293111"/>
            <a:ext cx="2364136" cy="935235"/>
            <a:chOff x="9165537" y="1311243"/>
            <a:chExt cx="2364136" cy="935235"/>
          </a:xfrm>
        </p:grpSpPr>
        <p:sp>
          <p:nvSpPr>
            <p:cNvPr id="26" name="TextBox 25">
              <a:extLst>
                <a:ext uri="{FF2B5EF4-FFF2-40B4-BE49-F238E27FC236}">
                  <a16:creationId xmlns:a16="http://schemas.microsoft.com/office/drawing/2014/main" id="{E9647E60-27E1-A62B-9F9C-80CF44FCF10E}"/>
                </a:ext>
              </a:extLst>
            </p:cNvPr>
            <p:cNvSpPr txBox="1"/>
            <p:nvPr/>
          </p:nvSpPr>
          <p:spPr>
            <a:xfrm>
              <a:off x="9165537" y="1311243"/>
              <a:ext cx="2364136"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Plural</a:t>
              </a:r>
              <a:endParaRPr kumimoji="0" lang="en-AU" sz="1800" b="0" i="0" u="none" strike="noStrike" kern="1200" cap="none" spc="0" normalizeH="0" baseline="0" noProof="0" dirty="0">
                <a:ln>
                  <a:noFill/>
                </a:ln>
                <a:solidFill>
                  <a:srgbClr val="22272B"/>
                </a:solidFill>
                <a:effectLst/>
                <a:uLnTx/>
                <a:uFillTx/>
                <a:ea typeface="+mn-ea"/>
                <a:cs typeface="+mn-cs"/>
              </a:endParaRPr>
            </a:p>
          </p:txBody>
        </p:sp>
        <p:cxnSp>
          <p:nvCxnSpPr>
            <p:cNvPr id="27" name="Straight Arrow Connector 26">
              <a:extLst>
                <a:ext uri="{FF2B5EF4-FFF2-40B4-BE49-F238E27FC236}">
                  <a16:creationId xmlns:a16="http://schemas.microsoft.com/office/drawing/2014/main" id="{DD67CEDA-97B4-B58F-7AF7-D3C636C68444}"/>
                </a:ext>
                <a:ext uri="{C183D7F6-B498-43B3-948B-1728B52AA6E4}">
                  <adec:decorative xmlns:adec="http://schemas.microsoft.com/office/drawing/2017/decorative" val="1"/>
                </a:ext>
              </a:extLst>
            </p:cNvPr>
            <p:cNvCxnSpPr>
              <a:cxnSpLocks/>
            </p:cNvCxnSpPr>
            <p:nvPr/>
          </p:nvCxnSpPr>
          <p:spPr>
            <a:xfrm>
              <a:off x="10347605" y="1737617"/>
              <a:ext cx="0" cy="508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descr="'Using examples' has been identified as a focus.">
            <a:extLst>
              <a:ext uri="{FF2B5EF4-FFF2-40B4-BE49-F238E27FC236}">
                <a16:creationId xmlns:a16="http://schemas.microsoft.com/office/drawing/2014/main" id="{E7B87C70-5FBC-E2B8-FBAB-59189CE63D4B}"/>
              </a:ext>
            </a:extLst>
          </p:cNvPr>
          <p:cNvGrpSpPr/>
          <p:nvPr/>
        </p:nvGrpSpPr>
        <p:grpSpPr>
          <a:xfrm>
            <a:off x="402516" y="3250292"/>
            <a:ext cx="1642821" cy="820166"/>
            <a:chOff x="154983" y="3106296"/>
            <a:chExt cx="1642821" cy="820166"/>
          </a:xfrm>
        </p:grpSpPr>
        <p:sp>
          <p:nvSpPr>
            <p:cNvPr id="32" name="TextBox 31">
              <a:extLst>
                <a:ext uri="{FF2B5EF4-FFF2-40B4-BE49-F238E27FC236}">
                  <a16:creationId xmlns:a16="http://schemas.microsoft.com/office/drawing/2014/main" id="{F6EEA9F7-2FBF-84E6-C212-C77C51A9E146}"/>
                </a:ext>
              </a:extLst>
            </p:cNvPr>
            <p:cNvSpPr txBox="1"/>
            <p:nvPr/>
          </p:nvSpPr>
          <p:spPr>
            <a:xfrm>
              <a:off x="154983" y="3557130"/>
              <a:ext cx="1642821"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Focus</a:t>
              </a:r>
              <a:endParaRPr kumimoji="0" lang="en-AU" sz="1800" b="0" i="0" u="none" strike="noStrike" kern="1200" cap="none" spc="0" normalizeH="0" baseline="0" noProof="0" dirty="0">
                <a:ln>
                  <a:noFill/>
                </a:ln>
                <a:solidFill>
                  <a:srgbClr val="22272B"/>
                </a:solidFill>
                <a:effectLst/>
                <a:uLnTx/>
                <a:uFillTx/>
                <a:ea typeface="+mn-ea"/>
                <a:cs typeface="+mn-cs"/>
              </a:endParaRPr>
            </a:p>
          </p:txBody>
        </p:sp>
        <p:cxnSp>
          <p:nvCxnSpPr>
            <p:cNvPr id="33" name="Straight Arrow Connector 32">
              <a:extLst>
                <a:ext uri="{FF2B5EF4-FFF2-40B4-BE49-F238E27FC236}">
                  <a16:creationId xmlns:a16="http://schemas.microsoft.com/office/drawing/2014/main" id="{7B6E01D9-3384-F376-45DF-59ABC4614D5B}"/>
                </a:ext>
                <a:ext uri="{C183D7F6-B498-43B3-948B-1728B52AA6E4}">
                  <adec:decorative xmlns:adec="http://schemas.microsoft.com/office/drawing/2017/decorative" val="1"/>
                </a:ext>
              </a:extLst>
            </p:cNvPr>
            <p:cNvCxnSpPr>
              <a:cxnSpLocks/>
            </p:cNvCxnSpPr>
            <p:nvPr/>
          </p:nvCxnSpPr>
          <p:spPr>
            <a:xfrm flipV="1">
              <a:off x="976393" y="3106296"/>
              <a:ext cx="232475" cy="481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descr="'Examples' has been identified as a plural.">
            <a:extLst>
              <a:ext uri="{FF2B5EF4-FFF2-40B4-BE49-F238E27FC236}">
                <a16:creationId xmlns:a16="http://schemas.microsoft.com/office/drawing/2014/main" id="{12B5D54B-7463-BF28-6186-4567FED9E0C7}"/>
              </a:ext>
            </a:extLst>
          </p:cNvPr>
          <p:cNvGrpSpPr/>
          <p:nvPr/>
        </p:nvGrpSpPr>
        <p:grpSpPr>
          <a:xfrm>
            <a:off x="2121878" y="3212701"/>
            <a:ext cx="2364136" cy="857757"/>
            <a:chOff x="906008" y="3057041"/>
            <a:chExt cx="2364136" cy="857757"/>
          </a:xfrm>
        </p:grpSpPr>
        <p:cxnSp>
          <p:nvCxnSpPr>
            <p:cNvPr id="28" name="Straight Arrow Connector 27">
              <a:extLst>
                <a:ext uri="{FF2B5EF4-FFF2-40B4-BE49-F238E27FC236}">
                  <a16:creationId xmlns:a16="http://schemas.microsoft.com/office/drawing/2014/main" id="{3D5034A1-7540-A177-3B75-265934EB6630}"/>
                </a:ext>
                <a:ext uri="{C183D7F6-B498-43B3-948B-1728B52AA6E4}">
                  <adec:decorative xmlns:adec="http://schemas.microsoft.com/office/drawing/2017/decorative" val="1"/>
                </a:ext>
              </a:extLst>
            </p:cNvPr>
            <p:cNvCxnSpPr>
              <a:cxnSpLocks/>
            </p:cNvCxnSpPr>
            <p:nvPr/>
          </p:nvCxnSpPr>
          <p:spPr>
            <a:xfrm flipV="1">
              <a:off x="2050298" y="3057041"/>
              <a:ext cx="0" cy="53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3B03DC0-7840-C9A4-6DD0-9BF61D39484A}"/>
                </a:ext>
              </a:extLst>
            </p:cNvPr>
            <p:cNvSpPr txBox="1"/>
            <p:nvPr/>
          </p:nvSpPr>
          <p:spPr>
            <a:xfrm>
              <a:off x="906008" y="3545466"/>
              <a:ext cx="2364136"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Plural</a:t>
              </a:r>
              <a:endParaRPr kumimoji="0" lang="en-AU" sz="1800" b="0" i="0" u="none" strike="noStrike" kern="1200" cap="none" spc="0" normalizeH="0" baseline="0" noProof="0" dirty="0">
                <a:ln>
                  <a:noFill/>
                </a:ln>
                <a:solidFill>
                  <a:srgbClr val="22272B"/>
                </a:solidFill>
                <a:effectLst/>
                <a:uLnTx/>
                <a:uFillTx/>
                <a:ea typeface="+mn-ea"/>
                <a:cs typeface="+mn-cs"/>
              </a:endParaRPr>
            </a:p>
          </p:txBody>
        </p:sp>
      </p:grpSp>
      <p:sp>
        <p:nvSpPr>
          <p:cNvPr id="37" name="TextBox 36">
            <a:extLst>
              <a:ext uri="{FF2B5EF4-FFF2-40B4-BE49-F238E27FC236}">
                <a16:creationId xmlns:a16="http://schemas.microsoft.com/office/drawing/2014/main" id="{2E240378-B60C-F954-44C9-040BD8D409AF}"/>
              </a:ext>
            </a:extLst>
          </p:cNvPr>
          <p:cNvSpPr txBox="1"/>
          <p:nvPr/>
        </p:nvSpPr>
        <p:spPr>
          <a:xfrm>
            <a:off x="4416598" y="3217774"/>
            <a:ext cx="6766264" cy="2979790"/>
          </a:xfrm>
          <a:prstGeom prst="rect">
            <a:avLst/>
          </a:prstGeom>
          <a:noFill/>
          <a:ln>
            <a:solidFill>
              <a:schemeClr val="bg2">
                <a:lumMod val="10000"/>
              </a:schemeClr>
            </a:solidFill>
          </a:ln>
        </p:spPr>
        <p:txBody>
          <a:bodyPr wrap="square">
            <a:spAutoFit/>
          </a:bodyPr>
          <a:lstStyle/>
          <a:p>
            <a:pPr marL="0" marR="0" lvl="0" indent="0" defTabSz="609585" rtl="0" eaLnBrk="1" fontAlgn="auto" latinLnBrk="0" hangingPunct="1">
              <a:lnSpc>
                <a:spcPct val="130000"/>
              </a:lnSpc>
              <a:spcBef>
                <a:spcPts val="0"/>
              </a:spcBef>
              <a:buClrTx/>
              <a:buSzTx/>
              <a:buFontTx/>
              <a:buNone/>
              <a:tabLst/>
              <a:defRPr/>
            </a:pPr>
            <a:r>
              <a:rPr kumimoji="0" lang="en-AU" sz="1800" b="1" i="0" u="none" strike="noStrike" kern="1200" cap="none" spc="0" normalizeH="0" baseline="0" noProof="0" dirty="0">
                <a:ln>
                  <a:noFill/>
                </a:ln>
                <a:solidFill>
                  <a:srgbClr val="000000"/>
                </a:solidFill>
                <a:effectLst/>
                <a:uLnTx/>
                <a:uFillTx/>
                <a:ea typeface="+mn-ea"/>
                <a:cs typeface="+mn-cs"/>
              </a:rPr>
              <a:t>Criteria</a:t>
            </a:r>
            <a:endParaRPr kumimoji="0" lang="en-AU" sz="1600" b="1" i="0" u="none" strike="noStrike" kern="1200" cap="none" spc="0" normalizeH="0" baseline="0" noProof="0" dirty="0">
              <a:ln>
                <a:noFill/>
              </a:ln>
              <a:solidFill>
                <a:srgbClr val="000000"/>
              </a:solidFill>
              <a:effectLst/>
              <a:uLnTx/>
              <a:uFillTx/>
              <a:ea typeface="+mn-ea"/>
              <a:cs typeface="+mn-cs"/>
            </a:endParaRPr>
          </a:p>
          <a:p>
            <a:pPr marL="285750" marR="0" lvl="0"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Identify the </a:t>
            </a:r>
            <a:r>
              <a:rPr kumimoji="0" lang="en-AU" sz="1600" b="1" i="0" u="none" strike="noStrike" kern="1200" cap="none" spc="0" normalizeH="0" baseline="0" noProof="0" dirty="0">
                <a:ln>
                  <a:noFill/>
                </a:ln>
                <a:solidFill>
                  <a:srgbClr val="000000"/>
                </a:solidFill>
                <a:effectLst/>
                <a:uLnTx/>
                <a:uFillTx/>
                <a:ea typeface="+mn-ea"/>
                <a:cs typeface="+mn-cs"/>
              </a:rPr>
              <a:t>verb/s</a:t>
            </a:r>
            <a:r>
              <a:rPr kumimoji="0" lang="en-AU" sz="1600" b="0" i="0" u="none" strike="noStrike" kern="1200" cap="none" spc="0" normalizeH="0" baseline="0" noProof="0" dirty="0">
                <a:ln>
                  <a:noFill/>
                </a:ln>
                <a:solidFill>
                  <a:srgbClr val="000000"/>
                </a:solidFill>
                <a:effectLst/>
                <a:uLnTx/>
                <a:uFillTx/>
                <a:ea typeface="+mn-ea"/>
                <a:cs typeface="+mn-cs"/>
              </a:rPr>
              <a:t> and the requirements of the verb</a:t>
            </a:r>
          </a:p>
          <a:p>
            <a:pPr marL="285750" marR="0" lvl="0"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Identify the </a:t>
            </a:r>
            <a:r>
              <a:rPr kumimoji="0" lang="en-AU" sz="1600" b="1" i="0" u="none" strike="noStrike" kern="1200" cap="none" spc="0" normalizeH="0" baseline="0" noProof="0" dirty="0">
                <a:ln>
                  <a:noFill/>
                </a:ln>
                <a:solidFill>
                  <a:srgbClr val="000000"/>
                </a:solidFill>
                <a:effectLst/>
                <a:uLnTx/>
                <a:uFillTx/>
                <a:ea typeface="+mn-ea"/>
                <a:cs typeface="+mn-cs"/>
              </a:rPr>
              <a:t>content</a:t>
            </a:r>
          </a:p>
          <a:p>
            <a:pPr marL="895335" marR="0" lvl="1"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Circle and annotate keywords that relate to what you have learnt. Identify which topic/focus area that it has come from</a:t>
            </a:r>
          </a:p>
          <a:p>
            <a:pPr marL="285750" marR="0" lvl="0"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Outline the </a:t>
            </a:r>
            <a:r>
              <a:rPr kumimoji="0" lang="en-AU" sz="1600" b="1" i="0" u="none" strike="noStrike" kern="1200" cap="none" spc="0" normalizeH="0" baseline="0" noProof="0" dirty="0">
                <a:ln>
                  <a:noFill/>
                </a:ln>
                <a:solidFill>
                  <a:srgbClr val="000000"/>
                </a:solidFill>
                <a:effectLst/>
                <a:uLnTx/>
                <a:uFillTx/>
                <a:ea typeface="+mn-ea"/>
                <a:cs typeface="+mn-cs"/>
              </a:rPr>
              <a:t>focus</a:t>
            </a:r>
            <a:r>
              <a:rPr kumimoji="0" lang="en-AU" sz="1600" b="0" i="0" u="none" strike="noStrike" kern="1200" cap="none" spc="0" normalizeH="0" baseline="0" noProof="0" dirty="0">
                <a:ln>
                  <a:noFill/>
                </a:ln>
                <a:solidFill>
                  <a:srgbClr val="000000"/>
                </a:solidFill>
                <a:effectLst/>
                <a:uLnTx/>
                <a:uFillTx/>
                <a:ea typeface="+mn-ea"/>
                <a:cs typeface="+mn-cs"/>
              </a:rPr>
              <a:t> of the question</a:t>
            </a:r>
          </a:p>
          <a:p>
            <a:pPr marL="895335" marR="0" lvl="1"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Are there relationships (how and why)?</a:t>
            </a:r>
          </a:p>
          <a:p>
            <a:pPr marL="895335" marR="0" lvl="1"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Is it related to a particular context or stimulus?</a:t>
            </a:r>
          </a:p>
          <a:p>
            <a:pPr marL="285750" marR="0" lvl="0" indent="-285750" defTabSz="609585" rtl="0" eaLnBrk="1" fontAlgn="auto" latinLnBrk="0" hangingPunct="1">
              <a:lnSpc>
                <a:spcPct val="130000"/>
              </a:lnSpc>
              <a:spcBef>
                <a:spcPts val="0"/>
              </a:spcBef>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000000"/>
                </a:solidFill>
                <a:effectLst/>
                <a:uLnTx/>
                <a:uFillTx/>
                <a:ea typeface="+mn-ea"/>
                <a:cs typeface="+mn-cs"/>
              </a:rPr>
              <a:t>Identify if words </a:t>
            </a:r>
            <a:r>
              <a:rPr kumimoji="0" lang="en-AU" sz="1600" b="1" i="0" u="none" strike="noStrike" kern="1200" cap="none" spc="0" normalizeH="0" baseline="0" noProof="0" dirty="0">
                <a:ln>
                  <a:noFill/>
                </a:ln>
                <a:solidFill>
                  <a:srgbClr val="000000"/>
                </a:solidFill>
                <a:effectLst/>
                <a:uLnTx/>
                <a:uFillTx/>
                <a:ea typeface="+mn-ea"/>
                <a:cs typeface="+mn-cs"/>
              </a:rPr>
              <a:t>are singular or plural</a:t>
            </a:r>
          </a:p>
        </p:txBody>
      </p:sp>
      <p:pic>
        <p:nvPicPr>
          <p:cNvPr id="1026" name="Picture 2">
            <a:extLst>
              <a:ext uri="{FF2B5EF4-FFF2-40B4-BE49-F238E27FC236}">
                <a16:creationId xmlns:a16="http://schemas.microsoft.com/office/drawing/2014/main" id="{CA1F9CFD-DAC7-43F3-3E75-7F56A1FB7C6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61773" y="2814185"/>
            <a:ext cx="830997" cy="8309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AD9A4D3-AFDF-ECC9-7607-C6E60512504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502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897B7-9525-9EA8-E45A-0FDB9CCB5DFC}"/>
              </a:ext>
            </a:extLst>
          </p:cNvPr>
          <p:cNvSpPr>
            <a:spLocks noGrp="1"/>
          </p:cNvSpPr>
          <p:nvPr>
            <p:ph type="title"/>
          </p:nvPr>
        </p:nvSpPr>
        <p:spPr/>
        <p:txBody>
          <a:bodyPr/>
          <a:lstStyle/>
          <a:p>
            <a:r>
              <a:rPr lang="en-AU"/>
              <a:t>2.2 Compare and contrast question</a:t>
            </a:r>
          </a:p>
        </p:txBody>
      </p:sp>
      <p:sp>
        <p:nvSpPr>
          <p:cNvPr id="4" name="Text Placeholder 3">
            <a:extLst>
              <a:ext uri="{FF2B5EF4-FFF2-40B4-BE49-F238E27FC236}">
                <a16:creationId xmlns:a16="http://schemas.microsoft.com/office/drawing/2014/main" id="{7169A268-13B5-D7EE-85FD-DBE4B9F15AC9}"/>
              </a:ext>
            </a:extLst>
          </p:cNvPr>
          <p:cNvSpPr>
            <a:spLocks noGrp="1"/>
          </p:cNvSpPr>
          <p:nvPr>
            <p:ph type="body" sz="quarter" idx="18"/>
          </p:nvPr>
        </p:nvSpPr>
        <p:spPr/>
        <p:txBody>
          <a:bodyPr/>
          <a:lstStyle/>
          <a:p>
            <a:r>
              <a:rPr lang="en-AU">
                <a:latin typeface="+mj-lt"/>
              </a:rPr>
              <a:t>Use a strategy such as VCFS to deconstruct this question.</a:t>
            </a:r>
          </a:p>
        </p:txBody>
      </p:sp>
      <p:sp>
        <p:nvSpPr>
          <p:cNvPr id="5" name="TextBox 4">
            <a:extLst>
              <a:ext uri="{FF2B5EF4-FFF2-40B4-BE49-F238E27FC236}">
                <a16:creationId xmlns:a16="http://schemas.microsoft.com/office/drawing/2014/main" id="{C94DC363-1CB3-D3C9-92EA-ED38B6B33E35}"/>
              </a:ext>
            </a:extLst>
          </p:cNvPr>
          <p:cNvSpPr txBox="1"/>
          <p:nvPr/>
        </p:nvSpPr>
        <p:spPr>
          <a:xfrm>
            <a:off x="354000" y="2260622"/>
            <a:ext cx="11484000" cy="2393732"/>
          </a:xfrm>
          <a:prstGeom prst="rect">
            <a:avLst/>
          </a:prstGeom>
          <a:noFill/>
          <a:ln w="28575">
            <a:solidFill>
              <a:schemeClr val="tx1"/>
            </a:solidFill>
          </a:ln>
        </p:spPr>
        <p:txBody>
          <a:bodyPr wrap="square">
            <a:spAutoFit/>
          </a:bodyPr>
          <a:lstStyle/>
          <a:p>
            <a:pPr>
              <a:lnSpc>
                <a:spcPct val="150000"/>
              </a:lnSpc>
              <a:spcAft>
                <a:spcPts val="1200"/>
              </a:spcAft>
            </a:pPr>
            <a:r>
              <a:rPr lang="en-AU" dirty="0"/>
              <a:t>Compare and contrast the structures in plant cells and animal cells. In your response, provide 2 similarities and 2 differences that highlight key features of the cells.					 </a:t>
            </a:r>
          </a:p>
          <a:p>
            <a:pPr algn="r">
              <a:lnSpc>
                <a:spcPct val="150000"/>
              </a:lnSpc>
              <a:spcAft>
                <a:spcPts val="1200"/>
              </a:spcAft>
            </a:pPr>
            <a:r>
              <a:rPr lang="en-AU" dirty="0"/>
              <a:t>(4 marks)</a:t>
            </a:r>
          </a:p>
        </p:txBody>
      </p:sp>
      <p:sp>
        <p:nvSpPr>
          <p:cNvPr id="2" name="Slide Number Placeholder 1">
            <a:extLst>
              <a:ext uri="{FF2B5EF4-FFF2-40B4-BE49-F238E27FC236}">
                <a16:creationId xmlns:a16="http://schemas.microsoft.com/office/drawing/2014/main" id="{D2E8D1F4-1079-1B5D-CB26-A641FB61DB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207586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84E5C-B7F8-8017-5028-109A482ED69E}"/>
              </a:ext>
            </a:extLst>
          </p:cNvPr>
          <p:cNvSpPr>
            <a:spLocks noGrp="1"/>
          </p:cNvSpPr>
          <p:nvPr>
            <p:ph type="title"/>
          </p:nvPr>
        </p:nvSpPr>
        <p:spPr/>
        <p:txBody>
          <a:bodyPr/>
          <a:lstStyle/>
          <a:p>
            <a:r>
              <a:rPr lang="en-AU"/>
              <a:t>2.2 Compare and contrast question marking criteria</a:t>
            </a:r>
          </a:p>
        </p:txBody>
      </p:sp>
      <p:graphicFrame>
        <p:nvGraphicFramePr>
          <p:cNvPr id="5" name="Table 4" descr="A table containing the marking criteria for the question requiring students to compare plant and animal cells.">
            <a:extLst>
              <a:ext uri="{FF2B5EF4-FFF2-40B4-BE49-F238E27FC236}">
                <a16:creationId xmlns:a16="http://schemas.microsoft.com/office/drawing/2014/main" id="{C6A873EE-7CF7-8DA0-F469-7118CDA86867}"/>
              </a:ext>
            </a:extLst>
          </p:cNvPr>
          <p:cNvGraphicFramePr>
            <a:graphicFrameLocks noGrp="1"/>
          </p:cNvGraphicFramePr>
          <p:nvPr>
            <p:extLst>
              <p:ext uri="{D42A27DB-BD31-4B8C-83A1-F6EECF244321}">
                <p14:modId xmlns:p14="http://schemas.microsoft.com/office/powerpoint/2010/main" val="3001511198"/>
              </p:ext>
            </p:extLst>
          </p:nvPr>
        </p:nvGraphicFramePr>
        <p:xfrm>
          <a:off x="360000" y="907018"/>
          <a:ext cx="11162425" cy="5788982"/>
        </p:xfrm>
        <a:graphic>
          <a:graphicData uri="http://schemas.openxmlformats.org/drawingml/2006/table">
            <a:tbl>
              <a:tblPr firstRow="1" firstCol="1">
                <a:tableStyleId>{B301B821-A1FF-4177-AEE7-76D212191A09}</a:tableStyleId>
              </a:tblPr>
              <a:tblGrid>
                <a:gridCol w="863510">
                  <a:extLst>
                    <a:ext uri="{9D8B030D-6E8A-4147-A177-3AD203B41FA5}">
                      <a16:colId xmlns:a16="http://schemas.microsoft.com/office/drawing/2014/main" val="2735057816"/>
                    </a:ext>
                  </a:extLst>
                </a:gridCol>
                <a:gridCol w="10298915">
                  <a:extLst>
                    <a:ext uri="{9D8B030D-6E8A-4147-A177-3AD203B41FA5}">
                      <a16:colId xmlns:a16="http://schemas.microsoft.com/office/drawing/2014/main" val="4023973905"/>
                    </a:ext>
                  </a:extLst>
                </a:gridCol>
              </a:tblGrid>
              <a:tr h="503122">
                <a:tc>
                  <a:txBody>
                    <a:bodyPr/>
                    <a:lstStyle/>
                    <a:p>
                      <a:pPr algn="l" fontAlgn="t">
                        <a:lnSpc>
                          <a:spcPct val="150000"/>
                        </a:lnSpc>
                        <a:spcBef>
                          <a:spcPts val="0"/>
                        </a:spcBef>
                        <a:spcAft>
                          <a:spcPts val="1200"/>
                        </a:spcAft>
                      </a:pPr>
                      <a:r>
                        <a:rPr lang="en-AU" sz="1800" b="1" u="none" strike="noStrike" dirty="0">
                          <a:solidFill>
                            <a:srgbClr val="FFFFFF"/>
                          </a:solidFill>
                          <a:effectLst/>
                          <a:highlight>
                            <a:srgbClr val="002664"/>
                          </a:highlight>
                        </a:rPr>
                        <a:t>Marks</a:t>
                      </a:r>
                      <a:endParaRPr lang="en-AU" sz="1800" b="0" i="0" u="none" strike="noStrike" dirty="0">
                        <a:effectLst/>
                        <a:latin typeface="+mj-lt"/>
                      </a:endParaRPr>
                    </a:p>
                  </a:txBody>
                  <a:tcPr marL="63886" marR="63886" marT="8873"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0"/>
                        </a:spcBef>
                        <a:spcAft>
                          <a:spcPts val="1200"/>
                        </a:spcAft>
                      </a:pPr>
                      <a:r>
                        <a:rPr lang="en-AU" sz="1800" b="1" u="none" strike="noStrike" dirty="0">
                          <a:solidFill>
                            <a:srgbClr val="FFFFFF"/>
                          </a:solidFill>
                          <a:effectLst/>
                          <a:highlight>
                            <a:srgbClr val="002664"/>
                          </a:highlight>
                        </a:rPr>
                        <a:t>Criteria</a:t>
                      </a:r>
                      <a:endParaRPr lang="en-AU" sz="1800" b="0" i="0" u="none" strike="noStrike" dirty="0">
                        <a:effectLst/>
                        <a:latin typeface="+mj-lt"/>
                      </a:endParaRPr>
                    </a:p>
                  </a:txBody>
                  <a:tcPr marL="63886" marR="63886" marT="8873"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8914014"/>
                  </a:ext>
                </a:extLst>
              </a:tr>
              <a:tr h="2080334">
                <a:tc>
                  <a:txBody>
                    <a:bodyPr/>
                    <a:lstStyle/>
                    <a:p>
                      <a:pPr algn="l" fontAlgn="t">
                        <a:lnSpc>
                          <a:spcPct val="150000"/>
                        </a:lnSpc>
                        <a:spcBef>
                          <a:spcPts val="0"/>
                        </a:spcBef>
                        <a:spcAft>
                          <a:spcPts val="1200"/>
                        </a:spcAft>
                      </a:pPr>
                      <a:r>
                        <a:rPr lang="en-AU" sz="1600" b="1" u="none" strike="noStrike">
                          <a:effectLst/>
                        </a:rPr>
                        <a:t>4</a:t>
                      </a:r>
                      <a:endParaRPr lang="en-AU" sz="1600" b="0" i="0" u="none" strike="noStrike">
                        <a:effectLst/>
                        <a:latin typeface="+mn-lt"/>
                      </a:endParaRPr>
                    </a:p>
                  </a:txBody>
                  <a:tcPr marL="63886" marR="63886" marT="8873"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t">
                        <a:lnSpc>
                          <a:spcPct val="150000"/>
                        </a:lnSpc>
                        <a:spcBef>
                          <a:spcPts val="0"/>
                        </a:spcBef>
                        <a:spcAft>
                          <a:spcPts val="1200"/>
                        </a:spcAft>
                      </a:pPr>
                      <a:r>
                        <a:rPr lang="en-AU" sz="1600" b="0" u="none" strike="noStrike" dirty="0">
                          <a:effectLst/>
                        </a:rPr>
                        <a:t>Compares and contrasts the structures of plant cells and animal cells, highlighting their similarities and differences.</a:t>
                      </a:r>
                    </a:p>
                    <a:p>
                      <a:pPr algn="l" fontAlgn="t">
                        <a:lnSpc>
                          <a:spcPct val="150000"/>
                        </a:lnSpc>
                        <a:spcBef>
                          <a:spcPts val="0"/>
                        </a:spcBef>
                        <a:spcAft>
                          <a:spcPts val="1200"/>
                        </a:spcAft>
                      </a:pPr>
                      <a:r>
                        <a:rPr lang="en-AU" sz="1600" b="0" u="none" strike="noStrike" dirty="0">
                          <a:effectLst/>
                        </a:rPr>
                        <a:t>Constructs a cohesive written response that effectively utilises connectives to illustrate comparison and contrast.</a:t>
                      </a:r>
                    </a:p>
                    <a:p>
                      <a:pPr algn="l" fontAlgn="t">
                        <a:lnSpc>
                          <a:spcPct val="150000"/>
                        </a:lnSpc>
                        <a:spcBef>
                          <a:spcPts val="0"/>
                        </a:spcBef>
                        <a:spcAft>
                          <a:spcPts val="1200"/>
                        </a:spcAft>
                      </a:pPr>
                      <a:r>
                        <a:rPr lang="en-AU" sz="1600" b="0" u="none" strike="noStrike" dirty="0">
                          <a:effectLst/>
                        </a:rPr>
                        <a:t>Effective use of correct and precise scientific terminology to provide detail and show understanding of structures and organelles in plant cells and animal cells.</a:t>
                      </a:r>
                      <a:endParaRPr lang="en-AU" sz="1600" b="0" i="0" u="none" strike="noStrike" dirty="0">
                        <a:effectLst/>
                        <a:latin typeface="+mn-lt"/>
                      </a:endParaRPr>
                    </a:p>
                  </a:txBody>
                  <a:tcPr marL="63886" marR="63886" marT="8873"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4854374"/>
                  </a:ext>
                </a:extLst>
              </a:tr>
              <a:tr h="1810127">
                <a:tc>
                  <a:txBody>
                    <a:bodyPr/>
                    <a:lstStyle/>
                    <a:p>
                      <a:pPr algn="l" fontAlgn="t">
                        <a:lnSpc>
                          <a:spcPct val="150000"/>
                        </a:lnSpc>
                        <a:spcBef>
                          <a:spcPts val="0"/>
                        </a:spcBef>
                        <a:spcAft>
                          <a:spcPts val="1200"/>
                        </a:spcAft>
                      </a:pPr>
                      <a:r>
                        <a:rPr lang="en-AU" sz="1600" b="1" u="none" strike="noStrike" dirty="0">
                          <a:effectLst/>
                        </a:rPr>
                        <a:t>3</a:t>
                      </a:r>
                      <a:endParaRPr lang="en-AU" sz="1600" b="0" i="0" u="none" strike="noStrike" dirty="0">
                        <a:effectLst/>
                        <a:latin typeface="+mn-lt"/>
                      </a:endParaRPr>
                    </a:p>
                  </a:txBody>
                  <a:tcPr marL="63886" marR="63886" marT="8873"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0"/>
                        </a:spcBef>
                        <a:spcAft>
                          <a:spcPts val="1200"/>
                        </a:spcAft>
                      </a:pPr>
                      <a:r>
                        <a:rPr lang="en-AU" sz="1600" b="0" u="none" strike="noStrike" dirty="0">
                          <a:effectLst/>
                        </a:rPr>
                        <a:t>Compares and contrasts the structures in plant cells and animal cells by providing a similarity and difference(s).</a:t>
                      </a:r>
                    </a:p>
                    <a:p>
                      <a:pPr algn="l" fontAlgn="t">
                        <a:lnSpc>
                          <a:spcPct val="150000"/>
                        </a:lnSpc>
                        <a:spcBef>
                          <a:spcPts val="0"/>
                        </a:spcBef>
                        <a:spcAft>
                          <a:spcPts val="1200"/>
                        </a:spcAft>
                      </a:pPr>
                      <a:r>
                        <a:rPr lang="en-AU" sz="1600" b="0" u="none" strike="noStrike" dirty="0">
                          <a:effectLst/>
                        </a:rPr>
                        <a:t>Constructs a written response that includes the effective use of connectives to illustrate comparison and contrast.</a:t>
                      </a:r>
                    </a:p>
                    <a:p>
                      <a:pPr algn="l" fontAlgn="t">
                        <a:lnSpc>
                          <a:spcPct val="150000"/>
                        </a:lnSpc>
                        <a:spcBef>
                          <a:spcPts val="0"/>
                        </a:spcBef>
                        <a:spcAft>
                          <a:spcPts val="1200"/>
                        </a:spcAft>
                      </a:pPr>
                      <a:r>
                        <a:rPr lang="en-AU" sz="1600" b="0" u="none" strike="noStrike" dirty="0">
                          <a:effectLst/>
                        </a:rPr>
                        <a:t>Use of correct scientific terminology to provide detail.</a:t>
                      </a:r>
                      <a:endParaRPr lang="en-AU" sz="1600" b="0" i="0" u="none" strike="noStrike" dirty="0">
                        <a:effectLst/>
                        <a:latin typeface="+mn-lt"/>
                      </a:endParaRPr>
                    </a:p>
                  </a:txBody>
                  <a:tcPr marL="63886" marR="63886" marT="8873"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6069126"/>
                  </a:ext>
                </a:extLst>
              </a:tr>
              <a:tr h="884860">
                <a:tc>
                  <a:txBody>
                    <a:bodyPr/>
                    <a:lstStyle/>
                    <a:p>
                      <a:pPr algn="l" fontAlgn="t">
                        <a:lnSpc>
                          <a:spcPct val="150000"/>
                        </a:lnSpc>
                        <a:spcBef>
                          <a:spcPts val="0"/>
                        </a:spcBef>
                        <a:spcAft>
                          <a:spcPts val="1200"/>
                        </a:spcAft>
                      </a:pPr>
                      <a:r>
                        <a:rPr lang="en-AU" sz="1600" b="1" u="none" strike="noStrike">
                          <a:effectLst/>
                        </a:rPr>
                        <a:t>2</a:t>
                      </a:r>
                      <a:endParaRPr lang="en-AU" sz="1600" b="0" i="0" u="none" strike="noStrike">
                        <a:effectLst/>
                        <a:latin typeface="+mn-lt"/>
                      </a:endParaRPr>
                    </a:p>
                  </a:txBody>
                  <a:tcPr marL="63886" marR="63886" marT="8873"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fontAlgn="t">
                        <a:lnSpc>
                          <a:spcPct val="150000"/>
                        </a:lnSpc>
                        <a:spcBef>
                          <a:spcPts val="0"/>
                        </a:spcBef>
                        <a:spcAft>
                          <a:spcPts val="1200"/>
                        </a:spcAft>
                      </a:pPr>
                      <a:r>
                        <a:rPr lang="en-AU" sz="1600" b="0" u="none" strike="noStrike" dirty="0">
                          <a:effectLst/>
                        </a:rPr>
                        <a:t>Compares the structures in plant cells and animal cells by providing a similarity or difference OR Outlines features of plant cells and/or animal cells.</a:t>
                      </a:r>
                      <a:endParaRPr lang="en-AU" sz="1600" b="0" i="0" u="none" strike="noStrike" dirty="0">
                        <a:effectLst/>
                        <a:latin typeface="+mn-lt"/>
                      </a:endParaRPr>
                    </a:p>
                  </a:txBody>
                  <a:tcPr marL="63886" marR="63886" marT="8873"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263514"/>
                  </a:ext>
                </a:extLst>
              </a:tr>
              <a:tr h="448400">
                <a:tc>
                  <a:txBody>
                    <a:bodyPr/>
                    <a:lstStyle/>
                    <a:p>
                      <a:pPr algn="l" fontAlgn="t">
                        <a:lnSpc>
                          <a:spcPct val="150000"/>
                        </a:lnSpc>
                        <a:spcBef>
                          <a:spcPts val="0"/>
                        </a:spcBef>
                        <a:spcAft>
                          <a:spcPts val="1200"/>
                        </a:spcAft>
                      </a:pPr>
                      <a:r>
                        <a:rPr lang="en-AU" sz="1600" b="1" u="none" strike="noStrike" dirty="0">
                          <a:effectLst/>
                        </a:rPr>
                        <a:t>1</a:t>
                      </a:r>
                      <a:endParaRPr lang="en-AU" sz="1600" b="0" i="0" u="none" strike="noStrike" dirty="0">
                        <a:effectLst/>
                        <a:latin typeface="+mn-lt"/>
                      </a:endParaRPr>
                    </a:p>
                  </a:txBody>
                  <a:tcPr marL="63886" marR="63886" marT="8873" marB="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lnSpc>
                          <a:spcPct val="150000"/>
                        </a:lnSpc>
                        <a:spcBef>
                          <a:spcPts val="0"/>
                        </a:spcBef>
                        <a:spcAft>
                          <a:spcPts val="1200"/>
                        </a:spcAft>
                      </a:pPr>
                      <a:r>
                        <a:rPr lang="en-AU" sz="1600" b="0" u="none" strike="noStrike" dirty="0">
                          <a:effectLst/>
                        </a:rPr>
                        <a:t>Outlines a feature of plant cells and/or animal cells.</a:t>
                      </a:r>
                      <a:endParaRPr lang="en-AU" sz="1600" b="0" i="0" u="none" strike="noStrike" dirty="0">
                        <a:effectLst/>
                        <a:latin typeface="+mn-lt"/>
                      </a:endParaRPr>
                    </a:p>
                  </a:txBody>
                  <a:tcPr marL="63886" marR="63886" marT="8873" marB="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053014"/>
                  </a:ext>
                </a:extLst>
              </a:tr>
            </a:tbl>
          </a:graphicData>
        </a:graphic>
      </p:graphicFrame>
      <p:sp>
        <p:nvSpPr>
          <p:cNvPr id="2" name="Slide Number Placeholder 1">
            <a:extLst>
              <a:ext uri="{FF2B5EF4-FFF2-40B4-BE49-F238E27FC236}">
                <a16:creationId xmlns:a16="http://schemas.microsoft.com/office/drawing/2014/main" id="{97B14BC6-BE82-01A7-F6AF-5411DD5DC2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32366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C7449-5260-0172-AD6C-DE2962DB09EB}"/>
              </a:ext>
            </a:extLst>
          </p:cNvPr>
          <p:cNvSpPr>
            <a:spLocks noGrp="1"/>
          </p:cNvSpPr>
          <p:nvPr>
            <p:ph type="title"/>
          </p:nvPr>
        </p:nvSpPr>
        <p:spPr/>
        <p:txBody>
          <a:bodyPr/>
          <a:lstStyle/>
          <a:p>
            <a:r>
              <a:rPr lang="en-AU"/>
              <a:t>2.2 Sample response 1</a:t>
            </a:r>
          </a:p>
        </p:txBody>
      </p:sp>
      <p:sp>
        <p:nvSpPr>
          <p:cNvPr id="5" name="TextBox 4">
            <a:extLst>
              <a:ext uri="{FF2B5EF4-FFF2-40B4-BE49-F238E27FC236}">
                <a16:creationId xmlns:a16="http://schemas.microsoft.com/office/drawing/2014/main" id="{FCB63D64-265B-5DBF-8C2E-1A6F4F5BBF72}"/>
              </a:ext>
            </a:extLst>
          </p:cNvPr>
          <p:cNvSpPr txBox="1"/>
          <p:nvPr/>
        </p:nvSpPr>
        <p:spPr>
          <a:xfrm>
            <a:off x="354000" y="1274883"/>
            <a:ext cx="11484000" cy="3901837"/>
          </a:xfrm>
          <a:prstGeom prst="rect">
            <a:avLst/>
          </a:prstGeom>
          <a:noFill/>
        </p:spPr>
        <p:txBody>
          <a:bodyPr wrap="square">
            <a:spAutoFit/>
          </a:bodyPr>
          <a:lstStyle/>
          <a:p>
            <a:pPr>
              <a:lnSpc>
                <a:spcPct val="150000"/>
              </a:lnSpc>
              <a:spcAft>
                <a:spcPts val="1200"/>
              </a:spcAft>
            </a:pPr>
            <a:r>
              <a:rPr lang="en-AU" dirty="0">
                <a:cs typeface="Arial" panose="020B0604020202020204" pitchFamily="34" charset="0"/>
              </a:rPr>
              <a:t>Plant and animal cells are similar because they both have a nucleus, which controls the cell’s activities, and a cell membrane, which regulates what enters and leaves the cell. Similarly, both types of cells have cytoplasm, where chemical reactions occur. However, plant cells have a cell wall that provides structure and support, unlike animal cells, which lack cell walls, resulting in their irregular shape.  Plant cells contain chloroplasts, which are organelles used for photosynthesis, while animal cells lack these structures.</a:t>
            </a:r>
          </a:p>
        </p:txBody>
      </p:sp>
      <p:sp>
        <p:nvSpPr>
          <p:cNvPr id="2" name="Slide Number Placeholder 1">
            <a:extLst>
              <a:ext uri="{FF2B5EF4-FFF2-40B4-BE49-F238E27FC236}">
                <a16:creationId xmlns:a16="http://schemas.microsoft.com/office/drawing/2014/main" id="{DD350EEB-3ADC-B2C8-5448-AA3A2F80F2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17996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3E3CDB-8E4A-26B7-32A2-9157B57CB221}"/>
              </a:ext>
            </a:extLst>
          </p:cNvPr>
          <p:cNvSpPr>
            <a:spLocks noGrp="1"/>
          </p:cNvSpPr>
          <p:nvPr>
            <p:ph type="title"/>
          </p:nvPr>
        </p:nvSpPr>
        <p:spPr/>
        <p:txBody>
          <a:bodyPr/>
          <a:lstStyle/>
          <a:p>
            <a:r>
              <a:rPr lang="en-AU"/>
              <a:t>2.2 Sample response 1 annotated</a:t>
            </a:r>
          </a:p>
        </p:txBody>
      </p:sp>
      <p:sp>
        <p:nvSpPr>
          <p:cNvPr id="5" name="TextBox 4">
            <a:extLst>
              <a:ext uri="{FF2B5EF4-FFF2-40B4-BE49-F238E27FC236}">
                <a16:creationId xmlns:a16="http://schemas.microsoft.com/office/drawing/2014/main" id="{606768C0-A941-6864-E8C5-084B04604EC3}"/>
              </a:ext>
            </a:extLst>
          </p:cNvPr>
          <p:cNvSpPr txBox="1"/>
          <p:nvPr/>
        </p:nvSpPr>
        <p:spPr>
          <a:xfrm>
            <a:off x="360000" y="1274884"/>
            <a:ext cx="11484000" cy="3901837"/>
          </a:xfrm>
          <a:prstGeom prst="rect">
            <a:avLst/>
          </a:prstGeom>
          <a:noFill/>
        </p:spPr>
        <p:txBody>
          <a:bodyPr wrap="square">
            <a:spAutoFit/>
          </a:bodyPr>
          <a:lstStyle/>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cs typeface="Arial" panose="020B0604020202020204" pitchFamily="34" charset="0"/>
              </a:rPr>
              <a:t>Plant and animal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cells</a:t>
            </a:r>
            <a:r>
              <a:rPr lang="en-AU" dirty="0">
                <a:effectLst/>
                <a:latin typeface="Arial" panose="020B0604020202020204" pitchFamily="34" charset="0"/>
                <a:ea typeface="Calibri" panose="020F0502020204030204" pitchFamily="34" charset="0"/>
                <a:cs typeface="Arial" panose="020B0604020202020204" pitchFamily="34" charset="0"/>
              </a:rPr>
              <a:t> are </a:t>
            </a:r>
            <a:r>
              <a:rPr lang="en-AU" dirty="0">
                <a:effectLst/>
                <a:highlight>
                  <a:srgbClr val="FFFF00"/>
                </a:highlight>
                <a:latin typeface="Arial" panose="020B0604020202020204" pitchFamily="34" charset="0"/>
                <a:ea typeface="Calibri" panose="020F0502020204030204" pitchFamily="34" charset="0"/>
                <a:cs typeface="Arial" panose="020B0604020202020204" pitchFamily="34" charset="0"/>
              </a:rPr>
              <a:t>similar</a:t>
            </a:r>
            <a:r>
              <a:rPr lang="en-AU" dirty="0">
                <a:effectLst/>
                <a:latin typeface="Arial" panose="020B0604020202020204" pitchFamily="34" charset="0"/>
                <a:ea typeface="Calibri" panose="020F0502020204030204" pitchFamily="34" charset="0"/>
                <a:cs typeface="Arial" panose="020B0604020202020204" pitchFamily="34" charset="0"/>
              </a:rPr>
              <a:t> because they </a:t>
            </a:r>
            <a:r>
              <a:rPr lang="en-AU" dirty="0">
                <a:effectLst/>
                <a:highlight>
                  <a:srgbClr val="FFFF00"/>
                </a:highlight>
                <a:latin typeface="Arial" panose="020B0604020202020204" pitchFamily="34" charset="0"/>
                <a:ea typeface="Calibri" panose="020F0502020204030204" pitchFamily="34" charset="0"/>
                <a:cs typeface="Arial" panose="020B0604020202020204" pitchFamily="34" charset="0"/>
              </a:rPr>
              <a:t>both</a:t>
            </a:r>
            <a:r>
              <a:rPr lang="en-AU" dirty="0">
                <a:effectLst/>
                <a:latin typeface="Arial" panose="020B0604020202020204" pitchFamily="34" charset="0"/>
                <a:ea typeface="Calibri" panose="020F0502020204030204" pitchFamily="34" charset="0"/>
                <a:cs typeface="Arial" panose="020B0604020202020204" pitchFamily="34" charset="0"/>
              </a:rPr>
              <a:t> have a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nucleus</a:t>
            </a:r>
            <a:r>
              <a:rPr lang="en-AU" dirty="0">
                <a:effectLst/>
                <a:latin typeface="Arial" panose="020B0604020202020204" pitchFamily="34" charset="0"/>
                <a:ea typeface="Calibri" panose="020F0502020204030204" pitchFamily="34" charset="0"/>
                <a:cs typeface="Arial" panose="020B0604020202020204" pitchFamily="34" charset="0"/>
              </a:rPr>
              <a:t>, which controls the cell’s activities, and a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 membrane</a:t>
            </a:r>
            <a:r>
              <a:rPr lang="en-AU" dirty="0">
                <a:effectLst/>
                <a:latin typeface="Arial" panose="020B0604020202020204" pitchFamily="34" charset="0"/>
                <a:ea typeface="Calibri" panose="020F0502020204030204" pitchFamily="34" charset="0"/>
                <a:cs typeface="Arial" panose="020B0604020202020204" pitchFamily="34" charset="0"/>
              </a:rPr>
              <a:t>, which regulates what enters and leaves the cell. </a:t>
            </a:r>
            <a:r>
              <a:rPr lang="en-AU" dirty="0">
                <a:effectLst/>
                <a:highlight>
                  <a:srgbClr val="FFFF00"/>
                </a:highlight>
                <a:latin typeface="Arial" panose="020B0604020202020204" pitchFamily="34" charset="0"/>
                <a:ea typeface="Calibri" panose="020F0502020204030204" pitchFamily="34" charset="0"/>
                <a:cs typeface="Arial" panose="020B0604020202020204" pitchFamily="34" charset="0"/>
              </a:rPr>
              <a:t>Similarly, both </a:t>
            </a:r>
            <a:r>
              <a:rPr lang="en-AU" dirty="0">
                <a:effectLst/>
                <a:latin typeface="Arial" panose="020B0604020202020204" pitchFamily="34" charset="0"/>
                <a:ea typeface="Calibri" panose="020F0502020204030204" pitchFamily="34" charset="0"/>
                <a:cs typeface="Arial" panose="020B0604020202020204" pitchFamily="34" charset="0"/>
              </a:rPr>
              <a:t>types of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cells</a:t>
            </a:r>
            <a:r>
              <a:rPr lang="en-AU" dirty="0">
                <a:effectLst/>
                <a:latin typeface="Arial" panose="020B0604020202020204" pitchFamily="34" charset="0"/>
                <a:ea typeface="Calibri" panose="020F0502020204030204" pitchFamily="34" charset="0"/>
                <a:cs typeface="Arial" panose="020B0604020202020204" pitchFamily="34" charset="0"/>
              </a:rPr>
              <a:t> have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cytoplasm</a:t>
            </a:r>
            <a:r>
              <a:rPr lang="en-AU" dirty="0">
                <a:effectLst/>
                <a:latin typeface="Arial" panose="020B0604020202020204" pitchFamily="34" charset="0"/>
                <a:ea typeface="Calibri" panose="020F0502020204030204" pitchFamily="34" charset="0"/>
                <a:cs typeface="Arial" panose="020B0604020202020204" pitchFamily="34" charset="0"/>
              </a:rPr>
              <a:t>, where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chemical reactions </a:t>
            </a:r>
            <a:r>
              <a:rPr lang="en-AU" dirty="0">
                <a:effectLst/>
                <a:latin typeface="Arial" panose="020B0604020202020204" pitchFamily="34" charset="0"/>
                <a:ea typeface="Calibri" panose="020F0502020204030204" pitchFamily="34" charset="0"/>
                <a:cs typeface="Arial" panose="020B0604020202020204" pitchFamily="34" charset="0"/>
              </a:rPr>
              <a:t>occur. </a:t>
            </a:r>
            <a:r>
              <a:rPr lang="en-AU" dirty="0">
                <a:effectLst/>
                <a:highlight>
                  <a:srgbClr val="FFFF00"/>
                </a:highlight>
                <a:latin typeface="Arial" panose="020B0604020202020204" pitchFamily="34" charset="0"/>
                <a:ea typeface="Calibri" panose="020F0502020204030204" pitchFamily="34" charset="0"/>
                <a:cs typeface="Arial" panose="020B0604020202020204" pitchFamily="34" charset="0"/>
              </a:rPr>
              <a:t>However</a:t>
            </a:r>
            <a:r>
              <a:rPr lang="en-AU" dirty="0">
                <a:effectLst/>
                <a:latin typeface="Arial" panose="020B0604020202020204" pitchFamily="34" charset="0"/>
                <a:ea typeface="Calibri" panose="020F0502020204030204" pitchFamily="34" charset="0"/>
                <a:cs typeface="Arial" panose="020B0604020202020204" pitchFamily="34" charset="0"/>
              </a:rPr>
              <a:t>, plant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cells</a:t>
            </a:r>
            <a:r>
              <a:rPr lang="en-AU" dirty="0">
                <a:effectLst/>
                <a:latin typeface="Arial" panose="020B0604020202020204" pitchFamily="34" charset="0"/>
                <a:ea typeface="Calibri" panose="020F0502020204030204" pitchFamily="34" charset="0"/>
                <a:cs typeface="Arial" panose="020B0604020202020204" pitchFamily="34" charset="0"/>
              </a:rPr>
              <a:t> have a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 wall </a:t>
            </a:r>
            <a:r>
              <a:rPr lang="en-AU" dirty="0">
                <a:effectLst/>
                <a:latin typeface="Arial" panose="020B0604020202020204" pitchFamily="34" charset="0"/>
                <a:ea typeface="Calibri" panose="020F0502020204030204" pitchFamily="34" charset="0"/>
                <a:cs typeface="Arial" panose="020B0604020202020204" pitchFamily="34" charset="0"/>
              </a:rPr>
              <a:t>that provides structure and support, </a:t>
            </a:r>
            <a:r>
              <a:rPr lang="en-AU" dirty="0">
                <a:effectLst/>
                <a:highlight>
                  <a:srgbClr val="FFFF00"/>
                </a:highlight>
                <a:latin typeface="Arial" panose="020B0604020202020204" pitchFamily="34" charset="0"/>
                <a:ea typeface="Calibri" panose="020F0502020204030204" pitchFamily="34" charset="0"/>
                <a:cs typeface="Arial" panose="020B0604020202020204" pitchFamily="34" charset="0"/>
              </a:rPr>
              <a:t>unlike</a:t>
            </a:r>
            <a:r>
              <a:rPr lang="en-AU" dirty="0">
                <a:effectLst/>
                <a:latin typeface="Arial" panose="020B0604020202020204" pitchFamily="34" charset="0"/>
                <a:ea typeface="Calibri" panose="020F0502020204030204" pitchFamily="34" charset="0"/>
                <a:cs typeface="Arial" panose="020B0604020202020204" pitchFamily="34" charset="0"/>
              </a:rPr>
              <a:t> animal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cells,</a:t>
            </a:r>
            <a:r>
              <a:rPr lang="en-AU" dirty="0">
                <a:effectLst/>
                <a:latin typeface="Arial" panose="020B0604020202020204" pitchFamily="34" charset="0"/>
                <a:ea typeface="Calibri" panose="020F0502020204030204" pitchFamily="34" charset="0"/>
                <a:cs typeface="Arial" panose="020B0604020202020204" pitchFamily="34" charset="0"/>
              </a:rPr>
              <a:t> which lack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 walls, </a:t>
            </a:r>
            <a:r>
              <a:rPr lang="en-AU" dirty="0">
                <a:effectLst/>
                <a:latin typeface="Arial" panose="020B0604020202020204" pitchFamily="34" charset="0"/>
                <a:ea typeface="Calibri" panose="020F0502020204030204" pitchFamily="34" charset="0"/>
                <a:cs typeface="Arial" panose="020B0604020202020204" pitchFamily="34" charset="0"/>
              </a:rPr>
              <a:t>resulting in their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irregular shape</a:t>
            </a:r>
            <a:r>
              <a:rPr lang="en-AU" dirty="0">
                <a:effectLst/>
                <a:latin typeface="Arial" panose="020B0604020202020204" pitchFamily="34" charset="0"/>
                <a:ea typeface="Calibri" panose="020F0502020204030204" pitchFamily="34" charset="0"/>
                <a:cs typeface="Arial" panose="020B0604020202020204" pitchFamily="34" charset="0"/>
              </a:rPr>
              <a:t>.  Plant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cells</a:t>
            </a:r>
            <a:r>
              <a:rPr lang="en-AU" dirty="0">
                <a:effectLst/>
                <a:latin typeface="Arial" panose="020B0604020202020204" pitchFamily="34" charset="0"/>
                <a:ea typeface="Calibri" panose="020F0502020204030204" pitchFamily="34" charset="0"/>
                <a:cs typeface="Arial" panose="020B0604020202020204" pitchFamily="34" charset="0"/>
              </a:rPr>
              <a:t> contain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chloroplasts</a:t>
            </a:r>
            <a:r>
              <a:rPr lang="en-AU" dirty="0">
                <a:effectLst/>
                <a:latin typeface="Arial" panose="020B0604020202020204" pitchFamily="34" charset="0"/>
                <a:ea typeface="Calibri" panose="020F0502020204030204" pitchFamily="34" charset="0"/>
                <a:cs typeface="Arial" panose="020B0604020202020204" pitchFamily="34" charset="0"/>
              </a:rPr>
              <a:t>, which are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organelles</a:t>
            </a:r>
            <a:r>
              <a:rPr lang="en-AU" dirty="0">
                <a:effectLst/>
                <a:latin typeface="Arial" panose="020B0604020202020204" pitchFamily="34" charset="0"/>
                <a:ea typeface="Calibri" panose="020F0502020204030204" pitchFamily="34" charset="0"/>
                <a:cs typeface="Arial" panose="020B0604020202020204" pitchFamily="34" charset="0"/>
              </a:rPr>
              <a:t> used for </a:t>
            </a:r>
            <a:r>
              <a:rPr lang="en-AU" b="1" dirty="0">
                <a:effectLst/>
                <a:latin typeface="Arial" panose="020B0604020202020204" pitchFamily="34" charset="0"/>
                <a:ea typeface="Calibri" panose="020F0502020204030204" pitchFamily="34" charset="0"/>
                <a:cs typeface="Arial" panose="020B0604020202020204" pitchFamily="34" charset="0"/>
              </a:rPr>
              <a:t>photosynthesis,</a:t>
            </a:r>
            <a:r>
              <a:rPr lang="en-AU" dirty="0">
                <a:effectLst/>
                <a:latin typeface="Arial" panose="020B0604020202020204" pitchFamily="34" charset="0"/>
                <a:ea typeface="Calibri" panose="020F0502020204030204" pitchFamily="34" charset="0"/>
                <a:cs typeface="Arial" panose="020B0604020202020204" pitchFamily="34" charset="0"/>
              </a:rPr>
              <a:t> </a:t>
            </a:r>
            <a:r>
              <a:rPr lang="en-AU" dirty="0">
                <a:effectLst/>
                <a:highlight>
                  <a:srgbClr val="FFFF00"/>
                </a:highlight>
                <a:latin typeface="Arial" panose="020B0604020202020204" pitchFamily="34" charset="0"/>
                <a:ea typeface="Calibri" panose="020F0502020204030204" pitchFamily="34" charset="0"/>
                <a:cs typeface="Arial" panose="020B0604020202020204" pitchFamily="34" charset="0"/>
              </a:rPr>
              <a:t>while</a:t>
            </a:r>
            <a:r>
              <a:rPr lang="en-AU" dirty="0">
                <a:effectLst/>
                <a:latin typeface="Arial" panose="020B0604020202020204" pitchFamily="34" charset="0"/>
                <a:ea typeface="Calibri" panose="020F0502020204030204" pitchFamily="34" charset="0"/>
                <a:cs typeface="Arial" panose="020B0604020202020204" pitchFamily="34" charset="0"/>
              </a:rPr>
              <a:t> animal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cells</a:t>
            </a:r>
            <a:r>
              <a:rPr lang="en-AU" dirty="0">
                <a:effectLst/>
                <a:latin typeface="Arial" panose="020B0604020202020204" pitchFamily="34" charset="0"/>
                <a:ea typeface="Calibri" panose="020F0502020204030204" pitchFamily="34" charset="0"/>
                <a:cs typeface="Arial" panose="020B0604020202020204" pitchFamily="34" charset="0"/>
              </a:rPr>
              <a:t> lack these </a:t>
            </a:r>
            <a:r>
              <a:rPr lang="en-AU"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structures</a:t>
            </a:r>
            <a:r>
              <a:rPr lang="en-AU" dirty="0">
                <a:effectLst/>
                <a:latin typeface="Arial" panose="020B0604020202020204" pitchFamily="34" charset="0"/>
                <a:ea typeface="Calibri" panose="020F0502020204030204" pitchFamily="34" charset="0"/>
                <a:cs typeface="Arial" panose="020B0604020202020204" pitchFamily="34" charset="0"/>
              </a:rPr>
              <a:t>.</a:t>
            </a:r>
          </a:p>
        </p:txBody>
      </p:sp>
      <p:sp>
        <p:nvSpPr>
          <p:cNvPr id="6" name="TextBox 5">
            <a:extLst>
              <a:ext uri="{FF2B5EF4-FFF2-40B4-BE49-F238E27FC236}">
                <a16:creationId xmlns:a16="http://schemas.microsoft.com/office/drawing/2014/main" id="{4A213ABD-9846-B0B4-9C60-A028AA19CD23}"/>
              </a:ext>
            </a:extLst>
          </p:cNvPr>
          <p:cNvSpPr txBox="1"/>
          <p:nvPr/>
        </p:nvSpPr>
        <p:spPr>
          <a:xfrm>
            <a:off x="360000" y="5327035"/>
            <a:ext cx="6372520" cy="1368965"/>
          </a:xfrm>
          <a:prstGeom prst="rect">
            <a:avLst/>
          </a:prstGeom>
          <a:noFill/>
          <a:ln w="28575">
            <a:solidFill>
              <a:schemeClr val="tx1"/>
            </a:solidFill>
          </a:ln>
        </p:spPr>
        <p:txBody>
          <a:bodyPr wrap="square" lIns="0" tIns="0" rIns="0" bIns="0" rtlCol="0">
            <a:noAutofit/>
          </a:bodyPr>
          <a:lstStyle/>
          <a:p>
            <a:pPr algn="l">
              <a:lnSpc>
                <a:spcPct val="150000"/>
              </a:lnSpc>
              <a:spcAft>
                <a:spcPts val="600"/>
              </a:spcAft>
            </a:pPr>
            <a:r>
              <a:rPr lang="en-AU" sz="1800" b="1" dirty="0">
                <a:cs typeface="Arial" panose="020B0604020202020204" pitchFamily="34" charset="0"/>
              </a:rPr>
              <a:t>  Key</a:t>
            </a:r>
            <a:endParaRPr lang="en-AU" sz="1800" dirty="0">
              <a:cs typeface="Arial" panose="020B0604020202020204" pitchFamily="34" charset="0"/>
            </a:endParaRPr>
          </a:p>
          <a:p>
            <a:pPr algn="l">
              <a:lnSpc>
                <a:spcPct val="150000"/>
              </a:lnSpc>
              <a:spcAft>
                <a:spcPts val="600"/>
              </a:spcAft>
            </a:pPr>
            <a:r>
              <a:rPr lang="en-AU" sz="1800" dirty="0">
                <a:cs typeface="Arial" panose="020B0604020202020204" pitchFamily="34" charset="0"/>
              </a:rPr>
              <a:t>  </a:t>
            </a:r>
            <a:r>
              <a:rPr lang="en-AU" sz="1800" dirty="0">
                <a:highlight>
                  <a:srgbClr val="FFFF00"/>
                </a:highlight>
                <a:cs typeface="Arial" panose="020B0604020202020204" pitchFamily="34" charset="0"/>
              </a:rPr>
              <a:t>Yellow highlighting</a:t>
            </a:r>
            <a:r>
              <a:rPr lang="en-AU" sz="1800" dirty="0">
                <a:cs typeface="Arial" panose="020B0604020202020204" pitchFamily="34" charset="0"/>
              </a:rPr>
              <a:t> – words to indicate similarity or difference</a:t>
            </a:r>
          </a:p>
          <a:p>
            <a:pPr algn="l">
              <a:lnSpc>
                <a:spcPct val="150000"/>
              </a:lnSpc>
              <a:spcAft>
                <a:spcPts val="600"/>
              </a:spcAft>
            </a:pPr>
            <a:r>
              <a:rPr lang="en-AU" sz="1800" b="1" dirty="0">
                <a:solidFill>
                  <a:schemeClr val="accent1"/>
                </a:solidFill>
                <a:cs typeface="Arial" panose="020B0604020202020204" pitchFamily="34" charset="0"/>
              </a:rPr>
              <a:t>  Blue words</a:t>
            </a:r>
            <a:r>
              <a:rPr lang="en-AU" sz="1800" dirty="0">
                <a:cs typeface="Arial" panose="020B0604020202020204" pitchFamily="34" charset="0"/>
              </a:rPr>
              <a:t> – scientific terminology</a:t>
            </a:r>
          </a:p>
        </p:txBody>
      </p:sp>
      <p:sp>
        <p:nvSpPr>
          <p:cNvPr id="2" name="Slide Number Placeholder 1">
            <a:extLst>
              <a:ext uri="{FF2B5EF4-FFF2-40B4-BE49-F238E27FC236}">
                <a16:creationId xmlns:a16="http://schemas.microsoft.com/office/drawing/2014/main" id="{B4FE1E4E-4296-48FC-D0EF-16F714BA01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34970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5C1E4-8354-AA01-5083-6BED77F74F61}"/>
              </a:ext>
            </a:extLst>
          </p:cNvPr>
          <p:cNvSpPr>
            <a:spLocks noGrp="1"/>
          </p:cNvSpPr>
          <p:nvPr>
            <p:ph type="title"/>
          </p:nvPr>
        </p:nvSpPr>
        <p:spPr/>
        <p:txBody>
          <a:bodyPr/>
          <a:lstStyle/>
          <a:p>
            <a:r>
              <a:rPr lang="en-AU" dirty="0"/>
              <a:t>2.2 Sample response 2</a:t>
            </a:r>
          </a:p>
        </p:txBody>
      </p:sp>
      <p:sp>
        <p:nvSpPr>
          <p:cNvPr id="5" name="TextBox 4">
            <a:extLst>
              <a:ext uri="{FF2B5EF4-FFF2-40B4-BE49-F238E27FC236}">
                <a16:creationId xmlns:a16="http://schemas.microsoft.com/office/drawing/2014/main" id="{1E06B35C-463B-6384-1046-CC4215A4EE30}"/>
              </a:ext>
            </a:extLst>
          </p:cNvPr>
          <p:cNvSpPr txBox="1"/>
          <p:nvPr/>
        </p:nvSpPr>
        <p:spPr>
          <a:xfrm>
            <a:off x="354000" y="1281018"/>
            <a:ext cx="11483999" cy="1131848"/>
          </a:xfrm>
          <a:prstGeom prst="rect">
            <a:avLst/>
          </a:prstGeom>
          <a:noFill/>
        </p:spPr>
        <p:txBody>
          <a:bodyPr wrap="square">
            <a:spAutoFit/>
          </a:bodyPr>
          <a:lstStyle/>
          <a:p>
            <a:pPr>
              <a:lnSpc>
                <a:spcPct val="150000"/>
              </a:lnSpc>
            </a:pPr>
            <a:r>
              <a:rPr lang="en-AU" dirty="0">
                <a:effectLst/>
                <a:ea typeface="Calibri" panose="020F0502020204030204" pitchFamily="34" charset="0"/>
              </a:rPr>
              <a:t>Plant cells have a nucleus, a cell membrane, a cell wall, and chloroplasts. Animal cells have a nucleus and a cell membrane.</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CD2E7663-D155-8DEC-80C0-3AE0B494B0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62598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838ECF-3F06-E16F-675D-D75C5254223C}"/>
              </a:ext>
            </a:extLst>
          </p:cNvPr>
          <p:cNvSpPr>
            <a:spLocks noGrp="1"/>
          </p:cNvSpPr>
          <p:nvPr>
            <p:ph type="title"/>
          </p:nvPr>
        </p:nvSpPr>
        <p:spPr/>
        <p:txBody>
          <a:bodyPr/>
          <a:lstStyle/>
          <a:p>
            <a:r>
              <a:rPr lang="en-AU"/>
              <a:t>2.2 Sample response 2 annotated</a:t>
            </a:r>
          </a:p>
        </p:txBody>
      </p:sp>
      <p:sp>
        <p:nvSpPr>
          <p:cNvPr id="7" name="TextBox 6">
            <a:extLst>
              <a:ext uri="{FF2B5EF4-FFF2-40B4-BE49-F238E27FC236}">
                <a16:creationId xmlns:a16="http://schemas.microsoft.com/office/drawing/2014/main" id="{118BA259-5417-0F71-CDDA-29C689C353BE}"/>
              </a:ext>
            </a:extLst>
          </p:cNvPr>
          <p:cNvSpPr txBox="1"/>
          <p:nvPr/>
        </p:nvSpPr>
        <p:spPr>
          <a:xfrm>
            <a:off x="360000" y="1279350"/>
            <a:ext cx="11484000" cy="1131848"/>
          </a:xfrm>
          <a:prstGeom prst="rect">
            <a:avLst/>
          </a:prstGeom>
          <a:noFill/>
        </p:spPr>
        <p:txBody>
          <a:bodyPr wrap="square">
            <a:spAutoFit/>
          </a:bodyPr>
          <a:lstStyle/>
          <a:p>
            <a:pPr>
              <a:lnSpc>
                <a:spcPct val="150000"/>
              </a:lnSpc>
            </a:pPr>
            <a:r>
              <a:rPr lang="en-AU" dirty="0">
                <a:effectLst/>
                <a:ea typeface="Calibri" panose="020F0502020204030204" pitchFamily="34" charset="0"/>
              </a:rPr>
              <a:t>Plants have a </a:t>
            </a:r>
            <a:r>
              <a:rPr lang="en-AU" b="1" dirty="0">
                <a:solidFill>
                  <a:schemeClr val="accent1"/>
                </a:solidFill>
                <a:effectLst/>
                <a:ea typeface="Calibri" panose="020F0502020204030204" pitchFamily="34" charset="0"/>
              </a:rPr>
              <a:t>nucleus</a:t>
            </a:r>
            <a:r>
              <a:rPr lang="en-AU" dirty="0">
                <a:effectLst/>
                <a:ea typeface="Calibri" panose="020F0502020204030204" pitchFamily="34" charset="0"/>
              </a:rPr>
              <a:t>, a </a:t>
            </a:r>
            <a:r>
              <a:rPr lang="en-AU" b="1" dirty="0">
                <a:solidFill>
                  <a:schemeClr val="accent1"/>
                </a:solidFill>
                <a:effectLst/>
                <a:ea typeface="Calibri" panose="020F0502020204030204" pitchFamily="34" charset="0"/>
              </a:rPr>
              <a:t>cell membrane</a:t>
            </a:r>
            <a:r>
              <a:rPr lang="en-AU" dirty="0">
                <a:effectLst/>
                <a:ea typeface="Calibri" panose="020F0502020204030204" pitchFamily="34" charset="0"/>
              </a:rPr>
              <a:t>, a </a:t>
            </a:r>
            <a:r>
              <a:rPr lang="en-AU" b="1" dirty="0">
                <a:solidFill>
                  <a:schemeClr val="accent1"/>
                </a:solidFill>
                <a:effectLst/>
                <a:ea typeface="Calibri" panose="020F0502020204030204" pitchFamily="34" charset="0"/>
              </a:rPr>
              <a:t>cell wall</a:t>
            </a:r>
            <a:r>
              <a:rPr lang="en-AU" dirty="0">
                <a:effectLst/>
                <a:ea typeface="Calibri" panose="020F0502020204030204" pitchFamily="34" charset="0"/>
              </a:rPr>
              <a:t>, and </a:t>
            </a:r>
            <a:r>
              <a:rPr lang="en-AU" b="1" dirty="0">
                <a:solidFill>
                  <a:schemeClr val="accent1"/>
                </a:solidFill>
                <a:effectLst/>
                <a:ea typeface="Calibri" panose="020F0502020204030204" pitchFamily="34" charset="0"/>
              </a:rPr>
              <a:t>chloroplasts</a:t>
            </a:r>
            <a:r>
              <a:rPr lang="en-AU" dirty="0">
                <a:effectLst/>
                <a:ea typeface="Calibri" panose="020F0502020204030204" pitchFamily="34" charset="0"/>
              </a:rPr>
              <a:t>. Animals have a </a:t>
            </a:r>
            <a:r>
              <a:rPr lang="en-AU" b="1" dirty="0">
                <a:effectLst/>
                <a:ea typeface="Calibri" panose="020F0502020204030204" pitchFamily="34" charset="0"/>
              </a:rPr>
              <a:t>nucleus</a:t>
            </a:r>
            <a:r>
              <a:rPr lang="en-AU" dirty="0">
                <a:effectLst/>
                <a:ea typeface="Calibri" panose="020F0502020204030204" pitchFamily="34" charset="0"/>
              </a:rPr>
              <a:t> and a </a:t>
            </a:r>
            <a:r>
              <a:rPr lang="en-AU" b="1" dirty="0">
                <a:solidFill>
                  <a:schemeClr val="accent1"/>
                </a:solidFill>
                <a:effectLst/>
                <a:ea typeface="Calibri" panose="020F0502020204030204" pitchFamily="34" charset="0"/>
              </a:rPr>
              <a:t>cell membrane.</a:t>
            </a:r>
            <a:endParaRPr lang="en-AU" dirty="0">
              <a:cs typeface="Arial" panose="020B0604020202020204" pitchFamily="34" charset="0"/>
            </a:endParaRPr>
          </a:p>
        </p:txBody>
      </p:sp>
      <p:sp>
        <p:nvSpPr>
          <p:cNvPr id="4" name="Rectangle: Rounded Corners 3">
            <a:extLst>
              <a:ext uri="{FF2B5EF4-FFF2-40B4-BE49-F238E27FC236}">
                <a16:creationId xmlns:a16="http://schemas.microsoft.com/office/drawing/2014/main" id="{EE214452-55F9-0226-2F1F-C14974611205}"/>
              </a:ext>
            </a:extLst>
          </p:cNvPr>
          <p:cNvSpPr/>
          <p:nvPr/>
        </p:nvSpPr>
        <p:spPr>
          <a:xfrm>
            <a:off x="360000" y="2716004"/>
            <a:ext cx="11484000" cy="15511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b="1" dirty="0"/>
              <a:t>Note – </a:t>
            </a:r>
            <a:r>
              <a:rPr lang="en-AU" sz="2000" dirty="0"/>
              <a:t>Although this response uses scientific terminology, the terms have merely been </a:t>
            </a:r>
            <a:r>
              <a:rPr lang="en-AU" sz="2000" dirty="0" err="1"/>
              <a:t>been</a:t>
            </a:r>
            <a:r>
              <a:rPr lang="en-AU" sz="2000" dirty="0"/>
              <a:t> listed. The student does not demonstrate the same level of understanding as the student who wrote sample response 1.</a:t>
            </a:r>
          </a:p>
        </p:txBody>
      </p:sp>
      <p:sp>
        <p:nvSpPr>
          <p:cNvPr id="6" name="TextBox 5">
            <a:extLst>
              <a:ext uri="{FF2B5EF4-FFF2-40B4-BE49-F238E27FC236}">
                <a16:creationId xmlns:a16="http://schemas.microsoft.com/office/drawing/2014/main" id="{AFED13EC-E013-934E-191F-FEC787A32ACA}"/>
              </a:ext>
            </a:extLst>
          </p:cNvPr>
          <p:cNvSpPr txBox="1"/>
          <p:nvPr/>
        </p:nvSpPr>
        <p:spPr>
          <a:xfrm>
            <a:off x="360000" y="5237035"/>
            <a:ext cx="6372520" cy="1368965"/>
          </a:xfrm>
          <a:prstGeom prst="rect">
            <a:avLst/>
          </a:prstGeom>
          <a:noFill/>
          <a:ln w="28575">
            <a:solidFill>
              <a:schemeClr val="tx1"/>
            </a:solidFill>
          </a:ln>
        </p:spPr>
        <p:txBody>
          <a:bodyPr wrap="square" lIns="0" tIns="0" rIns="0" bIns="0" rtlCol="0">
            <a:noAutofit/>
          </a:bodyPr>
          <a:lstStyle/>
          <a:p>
            <a:pPr algn="l">
              <a:lnSpc>
                <a:spcPct val="150000"/>
              </a:lnSpc>
              <a:spcAft>
                <a:spcPts val="600"/>
              </a:spcAft>
            </a:pPr>
            <a:r>
              <a:rPr lang="en-AU" sz="1800" b="1" dirty="0">
                <a:cs typeface="Arial" panose="020B0604020202020204" pitchFamily="34" charset="0"/>
              </a:rPr>
              <a:t>  Key</a:t>
            </a:r>
            <a:endParaRPr lang="en-AU" sz="1800" dirty="0">
              <a:cs typeface="Arial" panose="020B0604020202020204" pitchFamily="34" charset="0"/>
            </a:endParaRPr>
          </a:p>
          <a:p>
            <a:pPr algn="l">
              <a:lnSpc>
                <a:spcPct val="150000"/>
              </a:lnSpc>
              <a:spcAft>
                <a:spcPts val="600"/>
              </a:spcAft>
            </a:pPr>
            <a:r>
              <a:rPr lang="en-AU" sz="1800" dirty="0">
                <a:cs typeface="Arial" panose="020B0604020202020204" pitchFamily="34" charset="0"/>
              </a:rPr>
              <a:t>  </a:t>
            </a:r>
            <a:r>
              <a:rPr lang="en-AU" sz="1800" dirty="0">
                <a:highlight>
                  <a:srgbClr val="FFFF00"/>
                </a:highlight>
                <a:cs typeface="Arial" panose="020B0604020202020204" pitchFamily="34" charset="0"/>
              </a:rPr>
              <a:t>Yellow highlighting</a:t>
            </a:r>
            <a:r>
              <a:rPr lang="en-AU" sz="1800" dirty="0">
                <a:cs typeface="Arial" panose="020B0604020202020204" pitchFamily="34" charset="0"/>
              </a:rPr>
              <a:t> – words to indicate similarity or difference</a:t>
            </a:r>
          </a:p>
          <a:p>
            <a:pPr algn="l">
              <a:lnSpc>
                <a:spcPct val="150000"/>
              </a:lnSpc>
              <a:spcAft>
                <a:spcPts val="600"/>
              </a:spcAft>
            </a:pPr>
            <a:r>
              <a:rPr lang="en-AU" sz="1800" b="1" dirty="0">
                <a:solidFill>
                  <a:schemeClr val="accent1"/>
                </a:solidFill>
                <a:cs typeface="Arial" panose="020B0604020202020204" pitchFamily="34" charset="0"/>
              </a:rPr>
              <a:t>  Blue words</a:t>
            </a:r>
            <a:r>
              <a:rPr lang="en-AU" sz="1800" dirty="0">
                <a:cs typeface="Arial" panose="020B0604020202020204" pitchFamily="34" charset="0"/>
              </a:rPr>
              <a:t> – scientific terminology</a:t>
            </a:r>
          </a:p>
        </p:txBody>
      </p:sp>
      <p:sp>
        <p:nvSpPr>
          <p:cNvPr id="2" name="Slide Number Placeholder 1">
            <a:extLst>
              <a:ext uri="{FF2B5EF4-FFF2-40B4-BE49-F238E27FC236}">
                <a16:creationId xmlns:a16="http://schemas.microsoft.com/office/drawing/2014/main" id="{30473463-ED2B-EF3A-C0A6-EFDE00BDC82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85593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What is life? (2 of 2)</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a:latin typeface="+mj-lt"/>
              </a:rPr>
              <a:t>Problematic thinking</a:t>
            </a:r>
          </a:p>
        </p:txBody>
      </p:sp>
      <p:sp>
        <p:nvSpPr>
          <p:cNvPr id="8" name="TextBox 7">
            <a:extLst>
              <a:ext uri="{FF2B5EF4-FFF2-40B4-BE49-F238E27FC236}">
                <a16:creationId xmlns:a16="http://schemas.microsoft.com/office/drawing/2014/main" id="{68A889AC-C6D1-9DBC-B5B1-9934FBD85E36}"/>
              </a:ext>
            </a:extLst>
          </p:cNvPr>
          <p:cNvSpPr txBox="1"/>
          <p:nvPr/>
        </p:nvSpPr>
        <p:spPr>
          <a:xfrm>
            <a:off x="359999" y="1384916"/>
            <a:ext cx="3559994" cy="4992680"/>
          </a:xfrm>
          <a:prstGeom prst="rect">
            <a:avLst/>
          </a:prstGeom>
          <a:noFill/>
        </p:spPr>
        <p:txBody>
          <a:bodyPr wrap="square" lIns="0" tIns="0" rIns="0" bIns="0" rtlCol="0">
            <a:noAutofit/>
          </a:bodyPr>
          <a:lstStyle/>
          <a:p>
            <a:pPr algn="l">
              <a:lnSpc>
                <a:spcPct val="150000"/>
              </a:lnSpc>
              <a:spcAft>
                <a:spcPts val="600"/>
              </a:spcAft>
            </a:pPr>
            <a:r>
              <a:rPr lang="en-AU" sz="1800" dirty="0"/>
              <a:t>Fire is very common in the Australian environment.</a:t>
            </a:r>
          </a:p>
          <a:p>
            <a:pPr algn="l">
              <a:lnSpc>
                <a:spcPct val="150000"/>
              </a:lnSpc>
              <a:spcAft>
                <a:spcPts val="600"/>
              </a:spcAft>
            </a:pPr>
            <a:r>
              <a:rPr lang="en-AU" sz="1800" dirty="0"/>
              <a:t>Does fire:</a:t>
            </a:r>
          </a:p>
          <a:p>
            <a:pPr marL="285750" indent="-285750" algn="l">
              <a:lnSpc>
                <a:spcPct val="150000"/>
              </a:lnSpc>
              <a:spcAft>
                <a:spcPts val="600"/>
              </a:spcAft>
              <a:buFont typeface="Arial" panose="020B0604020202020204" pitchFamily="34" charset="0"/>
              <a:buChar char="•"/>
            </a:pPr>
            <a:r>
              <a:rPr lang="en-AU" sz="1800" dirty="0"/>
              <a:t>Move?</a:t>
            </a:r>
          </a:p>
          <a:p>
            <a:pPr marL="285750" indent="-285750" algn="l">
              <a:lnSpc>
                <a:spcPct val="150000"/>
              </a:lnSpc>
              <a:spcAft>
                <a:spcPts val="600"/>
              </a:spcAft>
              <a:buFont typeface="Arial" panose="020B0604020202020204" pitchFamily="34" charset="0"/>
              <a:buChar char="•"/>
            </a:pPr>
            <a:r>
              <a:rPr lang="en-AU" sz="1800" dirty="0"/>
              <a:t>Respire?</a:t>
            </a:r>
          </a:p>
          <a:p>
            <a:pPr marL="285750" indent="-285750" algn="l">
              <a:lnSpc>
                <a:spcPct val="150000"/>
              </a:lnSpc>
              <a:spcAft>
                <a:spcPts val="600"/>
              </a:spcAft>
              <a:buFont typeface="Arial" panose="020B0604020202020204" pitchFamily="34" charset="0"/>
              <a:buChar char="•"/>
            </a:pPr>
            <a:r>
              <a:rPr lang="en-AU" sz="1800" dirty="0"/>
              <a:t>Sense?</a:t>
            </a:r>
          </a:p>
          <a:p>
            <a:pPr marL="285750" indent="-285750" algn="l">
              <a:lnSpc>
                <a:spcPct val="150000"/>
              </a:lnSpc>
              <a:spcAft>
                <a:spcPts val="600"/>
              </a:spcAft>
              <a:buFont typeface="Arial" panose="020B0604020202020204" pitchFamily="34" charset="0"/>
              <a:buChar char="•"/>
            </a:pPr>
            <a:r>
              <a:rPr lang="en-AU" sz="1800" dirty="0"/>
              <a:t>Grow?</a:t>
            </a:r>
          </a:p>
          <a:p>
            <a:pPr marL="285750" indent="-285750" algn="l">
              <a:lnSpc>
                <a:spcPct val="150000"/>
              </a:lnSpc>
              <a:spcAft>
                <a:spcPts val="600"/>
              </a:spcAft>
              <a:buFont typeface="Arial" panose="020B0604020202020204" pitchFamily="34" charset="0"/>
              <a:buChar char="•"/>
            </a:pPr>
            <a:r>
              <a:rPr lang="en-AU" sz="1800" dirty="0"/>
              <a:t>Reproduce?</a:t>
            </a:r>
          </a:p>
          <a:p>
            <a:pPr marL="285750" indent="-285750" algn="l">
              <a:lnSpc>
                <a:spcPct val="150000"/>
              </a:lnSpc>
              <a:spcAft>
                <a:spcPts val="600"/>
              </a:spcAft>
              <a:buFont typeface="Arial" panose="020B0604020202020204" pitchFamily="34" charset="0"/>
              <a:buChar char="•"/>
            </a:pPr>
            <a:r>
              <a:rPr lang="en-AU" sz="1800" dirty="0"/>
              <a:t>Excrete wastes?</a:t>
            </a:r>
          </a:p>
          <a:p>
            <a:pPr marL="285750" indent="-285750" algn="l">
              <a:lnSpc>
                <a:spcPct val="150000"/>
              </a:lnSpc>
              <a:spcAft>
                <a:spcPts val="600"/>
              </a:spcAft>
              <a:buFont typeface="Arial" panose="020B0604020202020204" pitchFamily="34" charset="0"/>
              <a:buChar char="•"/>
            </a:pPr>
            <a:r>
              <a:rPr lang="en-AU" sz="1800" dirty="0"/>
              <a:t>Consume nutrients?</a:t>
            </a:r>
          </a:p>
        </p:txBody>
      </p:sp>
      <p:pic>
        <p:nvPicPr>
          <p:cNvPr id="1028" name="Picture 4" descr="A bushfire">
            <a:extLst>
              <a:ext uri="{FF2B5EF4-FFF2-40B4-BE49-F238E27FC236}">
                <a16:creationId xmlns:a16="http://schemas.microsoft.com/office/drawing/2014/main" id="{B21AB9A5-1C0B-31A0-33EC-C3BF057CC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0126" y="905601"/>
            <a:ext cx="7114951" cy="5336213"/>
          </a:xfrm>
          <a:prstGeom prst="roundRect">
            <a:avLst>
              <a:gd name="adj" fmla="val 11277"/>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2D5148-D273-F93D-B326-04CAE58385C1}"/>
              </a:ext>
            </a:extLst>
          </p:cNvPr>
          <p:cNvSpPr txBox="1"/>
          <p:nvPr/>
        </p:nvSpPr>
        <p:spPr>
          <a:xfrm>
            <a:off x="359999" y="6516001"/>
            <a:ext cx="4598504" cy="179999"/>
          </a:xfrm>
          <a:prstGeom prst="rect">
            <a:avLst/>
          </a:prstGeom>
          <a:noFill/>
        </p:spPr>
        <p:txBody>
          <a:bodyPr wrap="square" lIns="0" tIns="0" rIns="0" bIns="0" rtlCol="0">
            <a:noAutofit/>
          </a:bodyPr>
          <a:lstStyle/>
          <a:p>
            <a:pPr algn="l"/>
            <a:r>
              <a:rPr lang="en-AU" sz="1000" dirty="0">
                <a:hlinkClick r:id="rId4"/>
              </a:rPr>
              <a:t>Bushfire Australia</a:t>
            </a:r>
            <a:r>
              <a:rPr lang="en-AU" sz="1000" dirty="0"/>
              <a:t> by Thomas Schoch licensed under </a:t>
            </a:r>
            <a:r>
              <a:rPr lang="en-AU" sz="1000" dirty="0">
                <a:hlinkClick r:id="rId5"/>
              </a:rPr>
              <a:t>CC BY-SA 2.5</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66118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899B1-0B23-3AE6-0E0C-3C7106E7C14E}"/>
              </a:ext>
            </a:extLst>
          </p:cNvPr>
          <p:cNvSpPr>
            <a:spLocks noGrp="1"/>
          </p:cNvSpPr>
          <p:nvPr>
            <p:ph type="title"/>
          </p:nvPr>
        </p:nvSpPr>
        <p:spPr/>
        <p:txBody>
          <a:bodyPr/>
          <a:lstStyle/>
          <a:p>
            <a:r>
              <a:rPr lang="en-AU"/>
              <a:t>2.2 Improving written responses</a:t>
            </a:r>
          </a:p>
        </p:txBody>
      </p:sp>
      <p:sp>
        <p:nvSpPr>
          <p:cNvPr id="4" name="TextBox 3">
            <a:extLst>
              <a:ext uri="{FF2B5EF4-FFF2-40B4-BE49-F238E27FC236}">
                <a16:creationId xmlns:a16="http://schemas.microsoft.com/office/drawing/2014/main" id="{D4C5044A-A665-0EDE-D292-D9F0C9620027}"/>
              </a:ext>
            </a:extLst>
          </p:cNvPr>
          <p:cNvSpPr txBox="1"/>
          <p:nvPr/>
        </p:nvSpPr>
        <p:spPr>
          <a:xfrm>
            <a:off x="447085" y="1225513"/>
            <a:ext cx="5726971" cy="545601"/>
          </a:xfrm>
          <a:prstGeom prst="rect">
            <a:avLst/>
          </a:prstGeom>
          <a:noFill/>
        </p:spPr>
        <p:txBody>
          <a:bodyPr wrap="square" lIns="0" tIns="0" rIns="0" bIns="0" rtlCol="0">
            <a:noAutofit/>
          </a:bodyPr>
          <a:lstStyle/>
          <a:p>
            <a:pPr algn="l"/>
            <a:r>
              <a:rPr lang="en-AU" sz="2000" b="1" dirty="0">
                <a:latin typeface="+mj-lt"/>
              </a:rPr>
              <a:t>Cohesive words for comparing and </a:t>
            </a:r>
            <a:br>
              <a:rPr lang="en-AU" sz="2000" b="1" dirty="0">
                <a:latin typeface="+mj-lt"/>
              </a:rPr>
            </a:br>
            <a:r>
              <a:rPr lang="en-AU" sz="2000" b="1" dirty="0">
                <a:latin typeface="+mj-lt"/>
              </a:rPr>
              <a:t>contrasting</a:t>
            </a:r>
          </a:p>
        </p:txBody>
      </p:sp>
      <p:graphicFrame>
        <p:nvGraphicFramePr>
          <p:cNvPr id="5" name="Table 4" descr="A table that contains a list of connectives/cohesive words that indicate a similarity or difference.">
            <a:extLst>
              <a:ext uri="{FF2B5EF4-FFF2-40B4-BE49-F238E27FC236}">
                <a16:creationId xmlns:a16="http://schemas.microsoft.com/office/drawing/2014/main" id="{01DF0D24-E508-31F0-1586-480306327924}"/>
              </a:ext>
            </a:extLst>
          </p:cNvPr>
          <p:cNvGraphicFramePr>
            <a:graphicFrameLocks noGrp="1"/>
          </p:cNvGraphicFramePr>
          <p:nvPr>
            <p:extLst>
              <p:ext uri="{D42A27DB-BD31-4B8C-83A1-F6EECF244321}">
                <p14:modId xmlns:p14="http://schemas.microsoft.com/office/powerpoint/2010/main" val="1548280194"/>
              </p:ext>
            </p:extLst>
          </p:nvPr>
        </p:nvGraphicFramePr>
        <p:xfrm>
          <a:off x="447085" y="2012174"/>
          <a:ext cx="4848368" cy="4683826"/>
        </p:xfrm>
        <a:graphic>
          <a:graphicData uri="http://schemas.openxmlformats.org/drawingml/2006/table">
            <a:tbl>
              <a:tblPr firstRow="1" firstCol="1">
                <a:tableStyleId>{B301B821-A1FF-4177-AEE7-76D212191A09}</a:tableStyleId>
              </a:tblPr>
              <a:tblGrid>
                <a:gridCol w="2288048">
                  <a:extLst>
                    <a:ext uri="{9D8B030D-6E8A-4147-A177-3AD203B41FA5}">
                      <a16:colId xmlns:a16="http://schemas.microsoft.com/office/drawing/2014/main" val="2735057816"/>
                    </a:ext>
                  </a:extLst>
                </a:gridCol>
                <a:gridCol w="2560320">
                  <a:extLst>
                    <a:ext uri="{9D8B030D-6E8A-4147-A177-3AD203B41FA5}">
                      <a16:colId xmlns:a16="http://schemas.microsoft.com/office/drawing/2014/main" val="4023973905"/>
                    </a:ext>
                  </a:extLst>
                </a:gridCol>
              </a:tblGrid>
              <a:tr h="612290">
                <a:tc>
                  <a:txBody>
                    <a:bodyPr/>
                    <a:lstStyle/>
                    <a:p>
                      <a:pPr algn="l" fontAlgn="t">
                        <a:lnSpc>
                          <a:spcPct val="150000"/>
                        </a:lnSpc>
                        <a:spcBef>
                          <a:spcPts val="0"/>
                        </a:spcBef>
                        <a:spcAft>
                          <a:spcPts val="600"/>
                        </a:spcAft>
                      </a:pPr>
                      <a:r>
                        <a:rPr lang="en-AU" sz="1800" b="1" u="none" strike="noStrike" dirty="0">
                          <a:solidFill>
                            <a:srgbClr val="FFFFFF"/>
                          </a:solidFill>
                          <a:effectLst/>
                        </a:rPr>
                        <a:t>Similar</a:t>
                      </a:r>
                      <a:endParaRPr lang="en-AU" sz="1800" b="0" i="0" u="none" strike="noStrike" dirty="0">
                        <a:effectLst/>
                        <a:latin typeface="+mj-lt"/>
                        <a:cs typeface="Arial" panose="020B0604020202020204" pitchFamily="34" charset="0"/>
                      </a:endParaRPr>
                    </a:p>
                  </a:txBody>
                  <a:tcPr marL="63886" marR="63886" marT="8873"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0"/>
                        </a:spcBef>
                        <a:spcAft>
                          <a:spcPts val="600"/>
                        </a:spcAft>
                      </a:pPr>
                      <a:r>
                        <a:rPr lang="en-AU" sz="1800" b="1" u="none" strike="noStrike" dirty="0">
                          <a:solidFill>
                            <a:srgbClr val="FFFFFF"/>
                          </a:solidFill>
                          <a:effectLst/>
                        </a:rPr>
                        <a:t>Different</a:t>
                      </a:r>
                      <a:endParaRPr lang="en-AU" sz="1800" b="0" i="0" u="none" strike="noStrike" dirty="0">
                        <a:effectLst/>
                        <a:latin typeface="+mj-lt"/>
                        <a:cs typeface="Arial" panose="020B0604020202020204" pitchFamily="34" charset="0"/>
                      </a:endParaRPr>
                    </a:p>
                  </a:txBody>
                  <a:tcPr marL="63886" marR="63886" marT="8873"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8914014"/>
                  </a:ext>
                </a:extLst>
              </a:tr>
              <a:tr h="446911">
                <a:tc>
                  <a:txBody>
                    <a:bodyPr/>
                    <a:lstStyle/>
                    <a:p>
                      <a:pPr algn="l">
                        <a:lnSpc>
                          <a:spcPct val="150000"/>
                        </a:lnSpc>
                        <a:spcBef>
                          <a:spcPts val="0"/>
                        </a:spcBef>
                        <a:spcAft>
                          <a:spcPts val="600"/>
                        </a:spcAft>
                        <a:tabLst>
                          <a:tab pos="228600" algn="l"/>
                          <a:tab pos="457200" algn="l"/>
                        </a:tabLst>
                      </a:pPr>
                      <a:r>
                        <a:rPr lang="en-AU" sz="1600" b="0" cap="none" spc="0">
                          <a:solidFill>
                            <a:schemeClr val="tx1"/>
                          </a:solidFill>
                          <a:effectLst/>
                        </a:rPr>
                        <a:t>Like</a:t>
                      </a:r>
                      <a:endParaRPr lang="en-AU" sz="1600" b="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a:lnSpc>
                          <a:spcPct val="150000"/>
                        </a:lnSpc>
                        <a:spcBef>
                          <a:spcPts val="0"/>
                        </a:spcBef>
                        <a:spcAft>
                          <a:spcPts val="600"/>
                        </a:spcAft>
                        <a:tabLst>
                          <a:tab pos="228600" algn="l"/>
                          <a:tab pos="457200" algn="l"/>
                        </a:tabLst>
                      </a:pPr>
                      <a:r>
                        <a:rPr lang="en-AU" sz="1600" cap="none" spc="0" dirty="0">
                          <a:solidFill>
                            <a:schemeClr val="tx1"/>
                          </a:solidFill>
                          <a:effectLst/>
                        </a:rPr>
                        <a:t>Unlike</a:t>
                      </a:r>
                      <a:endParaRPr lang="en-AU" sz="16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4854374"/>
                  </a:ext>
                </a:extLst>
              </a:tr>
              <a:tr h="446911">
                <a:tc>
                  <a:txBody>
                    <a:bodyPr/>
                    <a:lstStyle/>
                    <a:p>
                      <a:pPr algn="l">
                        <a:lnSpc>
                          <a:spcPct val="150000"/>
                        </a:lnSpc>
                        <a:spcBef>
                          <a:spcPts val="0"/>
                        </a:spcBef>
                        <a:spcAft>
                          <a:spcPts val="600"/>
                        </a:spcAft>
                        <a:tabLst>
                          <a:tab pos="228600" algn="l"/>
                          <a:tab pos="457200" algn="l"/>
                        </a:tabLst>
                      </a:pPr>
                      <a:r>
                        <a:rPr lang="en-AU" sz="1600" b="0" cap="none" spc="0" dirty="0">
                          <a:solidFill>
                            <a:schemeClr val="tx1"/>
                          </a:solidFill>
                          <a:effectLst/>
                        </a:rPr>
                        <a:t>Similar to</a:t>
                      </a:r>
                      <a:endParaRPr lang="en-AU" sz="16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0"/>
                        </a:spcBef>
                        <a:spcAft>
                          <a:spcPts val="600"/>
                        </a:spcAft>
                        <a:tabLst>
                          <a:tab pos="228600" algn="l"/>
                          <a:tab pos="457200" algn="l"/>
                        </a:tabLst>
                      </a:pPr>
                      <a:r>
                        <a:rPr lang="en-AU" sz="1600" cap="none" spc="0" dirty="0">
                          <a:solidFill>
                            <a:schemeClr val="tx1"/>
                          </a:solidFill>
                          <a:effectLst/>
                        </a:rPr>
                        <a:t>Compared to</a:t>
                      </a:r>
                      <a:endParaRPr lang="en-AU" sz="16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5570696"/>
                  </a:ext>
                </a:extLst>
              </a:tr>
              <a:tr h="446911">
                <a:tc>
                  <a:txBody>
                    <a:bodyPr/>
                    <a:lstStyle/>
                    <a:p>
                      <a:pPr algn="l">
                        <a:lnSpc>
                          <a:spcPct val="150000"/>
                        </a:lnSpc>
                        <a:spcBef>
                          <a:spcPts val="0"/>
                        </a:spcBef>
                        <a:spcAft>
                          <a:spcPts val="600"/>
                        </a:spcAft>
                        <a:tabLst>
                          <a:tab pos="228600" algn="l"/>
                          <a:tab pos="457200" algn="l"/>
                        </a:tabLst>
                      </a:pPr>
                      <a:r>
                        <a:rPr lang="en-AU" sz="1600" b="0" cap="none" spc="0">
                          <a:solidFill>
                            <a:schemeClr val="tx1"/>
                          </a:solidFill>
                          <a:effectLst/>
                        </a:rPr>
                        <a:t>Also</a:t>
                      </a:r>
                      <a:endParaRPr lang="en-AU" sz="1600" b="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a:lnSpc>
                          <a:spcPct val="150000"/>
                        </a:lnSpc>
                        <a:spcBef>
                          <a:spcPts val="0"/>
                        </a:spcBef>
                        <a:spcAft>
                          <a:spcPts val="600"/>
                        </a:spcAft>
                        <a:tabLst>
                          <a:tab pos="228600" algn="l"/>
                          <a:tab pos="457200" algn="l"/>
                        </a:tabLst>
                      </a:pPr>
                      <a:r>
                        <a:rPr lang="en-AU" sz="1600" cap="none" spc="0" dirty="0">
                          <a:solidFill>
                            <a:schemeClr val="tx1"/>
                          </a:solidFill>
                          <a:effectLst/>
                        </a:rPr>
                        <a:t>In contrast</a:t>
                      </a:r>
                      <a:endParaRPr lang="en-AU" sz="16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81608387"/>
                  </a:ext>
                </a:extLst>
              </a:tr>
              <a:tr h="446911">
                <a:tc>
                  <a:txBody>
                    <a:bodyPr/>
                    <a:lstStyle/>
                    <a:p>
                      <a:pPr algn="l">
                        <a:lnSpc>
                          <a:spcPct val="150000"/>
                        </a:lnSpc>
                        <a:spcBef>
                          <a:spcPts val="0"/>
                        </a:spcBef>
                        <a:spcAft>
                          <a:spcPts val="600"/>
                        </a:spcAft>
                        <a:tabLst>
                          <a:tab pos="228600" algn="l"/>
                          <a:tab pos="457200" algn="l"/>
                        </a:tabLst>
                      </a:pPr>
                      <a:r>
                        <a:rPr lang="en-AU" sz="1600" b="0" cap="none" spc="0" dirty="0">
                          <a:solidFill>
                            <a:schemeClr val="tx1"/>
                          </a:solidFill>
                          <a:effectLst/>
                        </a:rPr>
                        <a:t>Similarly</a:t>
                      </a:r>
                      <a:endParaRPr lang="en-AU" sz="16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0"/>
                        </a:spcBef>
                        <a:spcAft>
                          <a:spcPts val="600"/>
                        </a:spcAft>
                        <a:tabLst>
                          <a:tab pos="228600" algn="l"/>
                          <a:tab pos="457200" algn="l"/>
                        </a:tabLst>
                      </a:pPr>
                      <a:r>
                        <a:rPr lang="en-AU" sz="1600" cap="none" spc="0">
                          <a:solidFill>
                            <a:schemeClr val="tx1"/>
                          </a:solidFill>
                          <a:effectLst/>
                        </a:rPr>
                        <a:t>Contrasted with</a:t>
                      </a:r>
                      <a:endParaRPr lang="en-AU" sz="160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783097"/>
                  </a:ext>
                </a:extLst>
              </a:tr>
              <a:tr h="446911">
                <a:tc>
                  <a:txBody>
                    <a:bodyPr/>
                    <a:lstStyle/>
                    <a:p>
                      <a:pPr algn="l">
                        <a:lnSpc>
                          <a:spcPct val="150000"/>
                        </a:lnSpc>
                        <a:spcBef>
                          <a:spcPts val="0"/>
                        </a:spcBef>
                        <a:spcAft>
                          <a:spcPts val="600"/>
                        </a:spcAft>
                        <a:tabLst>
                          <a:tab pos="228600" algn="l"/>
                          <a:tab pos="457200" algn="l"/>
                        </a:tabLst>
                      </a:pPr>
                      <a:r>
                        <a:rPr lang="en-AU" sz="1600" b="0" cap="none" spc="0">
                          <a:solidFill>
                            <a:schemeClr val="tx1"/>
                          </a:solidFill>
                          <a:effectLst/>
                        </a:rPr>
                        <a:t>In the same way</a:t>
                      </a:r>
                      <a:endParaRPr lang="en-AU" sz="1600" b="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a:lnSpc>
                          <a:spcPct val="150000"/>
                        </a:lnSpc>
                        <a:spcBef>
                          <a:spcPts val="0"/>
                        </a:spcBef>
                        <a:spcAft>
                          <a:spcPts val="600"/>
                        </a:spcAft>
                        <a:tabLst>
                          <a:tab pos="228600" algn="l"/>
                          <a:tab pos="457200" algn="l"/>
                        </a:tabLst>
                      </a:pPr>
                      <a:r>
                        <a:rPr lang="en-AU" sz="1600" cap="none" spc="0" dirty="0">
                          <a:solidFill>
                            <a:schemeClr val="tx1"/>
                          </a:solidFill>
                          <a:effectLst/>
                        </a:rPr>
                        <a:t>On the contrary</a:t>
                      </a:r>
                      <a:endParaRPr lang="en-AU" sz="16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47518443"/>
                  </a:ext>
                </a:extLst>
              </a:tr>
              <a:tr h="452487">
                <a:tc>
                  <a:txBody>
                    <a:bodyPr/>
                    <a:lstStyle/>
                    <a:p>
                      <a:pPr algn="l">
                        <a:lnSpc>
                          <a:spcPct val="150000"/>
                        </a:lnSpc>
                        <a:spcBef>
                          <a:spcPts val="0"/>
                        </a:spcBef>
                        <a:spcAft>
                          <a:spcPts val="600"/>
                        </a:spcAft>
                        <a:tabLst>
                          <a:tab pos="228600" algn="l"/>
                          <a:tab pos="457200" algn="l"/>
                        </a:tabLst>
                      </a:pPr>
                      <a:r>
                        <a:rPr lang="en-AU" sz="1600" b="0" cap="none" spc="0" dirty="0">
                          <a:solidFill>
                            <a:schemeClr val="tx1"/>
                          </a:solidFill>
                          <a:effectLst/>
                        </a:rPr>
                        <a:t>Likewise</a:t>
                      </a:r>
                      <a:endParaRPr lang="en-AU" sz="16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0"/>
                        </a:spcBef>
                        <a:spcAft>
                          <a:spcPts val="600"/>
                        </a:spcAft>
                        <a:tabLst>
                          <a:tab pos="228600" algn="l"/>
                          <a:tab pos="457200" algn="l"/>
                        </a:tabLst>
                      </a:pPr>
                      <a:r>
                        <a:rPr lang="en-AU" sz="1600" cap="none" spc="0">
                          <a:solidFill>
                            <a:schemeClr val="tx1"/>
                          </a:solidFill>
                          <a:effectLst/>
                        </a:rPr>
                        <a:t>However</a:t>
                      </a:r>
                      <a:endParaRPr lang="en-AU" sz="160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6069126"/>
                  </a:ext>
                </a:extLst>
              </a:tr>
              <a:tr h="471025">
                <a:tc>
                  <a:txBody>
                    <a:bodyPr/>
                    <a:lstStyle/>
                    <a:p>
                      <a:pPr algn="l">
                        <a:lnSpc>
                          <a:spcPct val="150000"/>
                        </a:lnSpc>
                        <a:spcBef>
                          <a:spcPts val="0"/>
                        </a:spcBef>
                        <a:spcAft>
                          <a:spcPts val="600"/>
                        </a:spcAft>
                        <a:tabLst>
                          <a:tab pos="228600" algn="l"/>
                          <a:tab pos="457200" algn="l"/>
                        </a:tabLst>
                      </a:pPr>
                      <a:r>
                        <a:rPr lang="en-AU" sz="1600" b="0" cap="none" spc="0">
                          <a:solidFill>
                            <a:schemeClr val="tx1"/>
                          </a:solidFill>
                          <a:effectLst/>
                        </a:rPr>
                        <a:t>Like</a:t>
                      </a:r>
                      <a:endParaRPr lang="en-AU" sz="1600" b="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l">
                        <a:lnSpc>
                          <a:spcPct val="150000"/>
                        </a:lnSpc>
                        <a:spcBef>
                          <a:spcPts val="0"/>
                        </a:spcBef>
                        <a:spcAft>
                          <a:spcPts val="600"/>
                        </a:spcAft>
                        <a:tabLst>
                          <a:tab pos="228600" algn="l"/>
                          <a:tab pos="457200" algn="l"/>
                        </a:tabLst>
                      </a:pPr>
                      <a:r>
                        <a:rPr lang="en-AU" sz="1600" cap="none" spc="0" dirty="0">
                          <a:solidFill>
                            <a:schemeClr val="tx1"/>
                          </a:solidFill>
                          <a:effectLst/>
                        </a:rPr>
                        <a:t>Conversely</a:t>
                      </a:r>
                      <a:endParaRPr lang="en-AU" sz="16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263514"/>
                  </a:ext>
                </a:extLst>
              </a:tr>
              <a:tr h="381566">
                <a:tc>
                  <a:txBody>
                    <a:bodyPr/>
                    <a:lstStyle/>
                    <a:p>
                      <a:pPr algn="l">
                        <a:lnSpc>
                          <a:spcPct val="150000"/>
                        </a:lnSpc>
                        <a:spcBef>
                          <a:spcPts val="0"/>
                        </a:spcBef>
                        <a:spcAft>
                          <a:spcPts val="600"/>
                        </a:spcAft>
                        <a:tabLst>
                          <a:tab pos="228600" algn="l"/>
                          <a:tab pos="457200" algn="l"/>
                        </a:tabLst>
                      </a:pPr>
                      <a:r>
                        <a:rPr lang="en-AU" sz="1600" b="0" cap="none" spc="0" dirty="0">
                          <a:solidFill>
                            <a:schemeClr val="tx1"/>
                          </a:solidFill>
                          <a:effectLst/>
                        </a:rPr>
                        <a:t>Are both</a:t>
                      </a:r>
                      <a:endParaRPr lang="en-AU" sz="16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0"/>
                        </a:spcBef>
                        <a:spcAft>
                          <a:spcPts val="600"/>
                        </a:spcAft>
                        <a:tabLst>
                          <a:tab pos="228600" algn="l"/>
                          <a:tab pos="457200" algn="l"/>
                        </a:tabLst>
                      </a:pPr>
                      <a:r>
                        <a:rPr lang="en-AU" sz="1600" cap="none" spc="0" dirty="0">
                          <a:solidFill>
                            <a:schemeClr val="tx1"/>
                          </a:solidFill>
                          <a:effectLst/>
                        </a:rPr>
                        <a:t>While</a:t>
                      </a:r>
                      <a:endParaRPr lang="en-AU" sz="16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053014"/>
                  </a:ext>
                </a:extLst>
              </a:tr>
            </a:tbl>
          </a:graphicData>
        </a:graphic>
      </p:graphicFrame>
      <p:sp>
        <p:nvSpPr>
          <p:cNvPr id="6" name="TextBox 5">
            <a:extLst>
              <a:ext uri="{FF2B5EF4-FFF2-40B4-BE49-F238E27FC236}">
                <a16:creationId xmlns:a16="http://schemas.microsoft.com/office/drawing/2014/main" id="{C1F48392-0A38-E33C-56E5-70F55FB861B6}"/>
              </a:ext>
            </a:extLst>
          </p:cNvPr>
          <p:cNvSpPr txBox="1"/>
          <p:nvPr/>
        </p:nvSpPr>
        <p:spPr>
          <a:xfrm>
            <a:off x="6505305" y="1225513"/>
            <a:ext cx="4618696" cy="545601"/>
          </a:xfrm>
          <a:prstGeom prst="rect">
            <a:avLst/>
          </a:prstGeom>
          <a:noFill/>
        </p:spPr>
        <p:txBody>
          <a:bodyPr wrap="square" lIns="0" tIns="0" rIns="0" bIns="0" rtlCol="0">
            <a:noAutofit/>
          </a:bodyPr>
          <a:lstStyle/>
          <a:p>
            <a:pPr algn="l"/>
            <a:r>
              <a:rPr lang="en-AU" sz="2000" b="1" dirty="0">
                <a:latin typeface="+mj-lt"/>
              </a:rPr>
              <a:t>Scientific terminology</a:t>
            </a:r>
          </a:p>
        </p:txBody>
      </p:sp>
      <p:sp>
        <p:nvSpPr>
          <p:cNvPr id="8" name="Text Placeholder 7">
            <a:extLst>
              <a:ext uri="{FF2B5EF4-FFF2-40B4-BE49-F238E27FC236}">
                <a16:creationId xmlns:a16="http://schemas.microsoft.com/office/drawing/2014/main" id="{B49E4D49-1938-AD21-D7C1-D43260EBE2B4}"/>
              </a:ext>
            </a:extLst>
          </p:cNvPr>
          <p:cNvSpPr>
            <a:spLocks noGrp="1"/>
          </p:cNvSpPr>
          <p:nvPr>
            <p:ph type="body" sz="quarter" idx="17"/>
          </p:nvPr>
        </p:nvSpPr>
        <p:spPr>
          <a:xfrm>
            <a:off x="6505304" y="2012174"/>
            <a:ext cx="5338696" cy="4021174"/>
          </a:xfrm>
        </p:spPr>
        <p:txBody>
          <a:bodyPr numCol="2"/>
          <a:lstStyle/>
          <a:p>
            <a:pPr marL="342900" indent="-342900">
              <a:buFont typeface="Arial" panose="020B0604020202020204" pitchFamily="34" charset="0"/>
              <a:buChar char="•"/>
            </a:pPr>
            <a:r>
              <a:rPr lang="en-AU" sz="1800" dirty="0"/>
              <a:t>Cell</a:t>
            </a:r>
          </a:p>
          <a:p>
            <a:pPr marL="342900" indent="-342900">
              <a:buFont typeface="Arial" panose="020B0604020202020204" pitchFamily="34" charset="0"/>
              <a:buChar char="•"/>
            </a:pPr>
            <a:r>
              <a:rPr lang="en-AU" sz="1800" dirty="0"/>
              <a:t>Nucleus</a:t>
            </a:r>
          </a:p>
          <a:p>
            <a:pPr marL="342900" indent="-342900">
              <a:buFont typeface="Arial" panose="020B0604020202020204" pitchFamily="34" charset="0"/>
              <a:buChar char="•"/>
            </a:pPr>
            <a:r>
              <a:rPr lang="en-AU" sz="1800" dirty="0"/>
              <a:t>Cell membrane</a:t>
            </a:r>
          </a:p>
          <a:p>
            <a:pPr marL="342900" indent="-342900">
              <a:buFont typeface="Arial" panose="020B0604020202020204" pitchFamily="34" charset="0"/>
              <a:buChar char="•"/>
            </a:pPr>
            <a:r>
              <a:rPr lang="en-AU" sz="1800" dirty="0"/>
              <a:t>Cytoplasm</a:t>
            </a:r>
          </a:p>
          <a:p>
            <a:pPr marL="342900" indent="-342900">
              <a:buFont typeface="Arial" panose="020B0604020202020204" pitchFamily="34" charset="0"/>
              <a:buChar char="•"/>
            </a:pPr>
            <a:r>
              <a:rPr lang="en-AU" sz="1800" dirty="0"/>
              <a:t>Chemical reaction</a:t>
            </a:r>
          </a:p>
          <a:p>
            <a:pPr marL="342900" indent="-342900">
              <a:buFont typeface="Arial" panose="020B0604020202020204" pitchFamily="34" charset="0"/>
              <a:buChar char="•"/>
            </a:pPr>
            <a:r>
              <a:rPr lang="en-AU" sz="1800" dirty="0"/>
              <a:t>Cell wall</a:t>
            </a:r>
          </a:p>
          <a:p>
            <a:pPr marL="342900" indent="-342900">
              <a:buFont typeface="Arial" panose="020B0604020202020204" pitchFamily="34" charset="0"/>
              <a:buChar char="•"/>
            </a:pPr>
            <a:r>
              <a:rPr lang="en-AU" sz="1800" dirty="0"/>
              <a:t>Chloroplast </a:t>
            </a:r>
          </a:p>
          <a:p>
            <a:pPr marL="342900" indent="-342900">
              <a:buFont typeface="Arial" panose="020B0604020202020204" pitchFamily="34" charset="0"/>
              <a:buChar char="•"/>
            </a:pPr>
            <a:r>
              <a:rPr lang="en-AU" sz="1800" dirty="0"/>
              <a:t>Organelle</a:t>
            </a:r>
          </a:p>
          <a:p>
            <a:pPr marL="342900" indent="-342900">
              <a:buFont typeface="Arial" panose="020B0604020202020204" pitchFamily="34" charset="0"/>
              <a:buChar char="•"/>
            </a:pPr>
            <a:r>
              <a:rPr lang="en-AU" sz="1800" dirty="0"/>
              <a:t>Photosynthesis</a:t>
            </a:r>
          </a:p>
          <a:p>
            <a:pPr marL="342900" indent="-342900">
              <a:buFont typeface="Arial" panose="020B0604020202020204" pitchFamily="34" charset="0"/>
              <a:buChar char="•"/>
            </a:pPr>
            <a:r>
              <a:rPr lang="en-AU" sz="1800" dirty="0"/>
              <a:t>Structure</a:t>
            </a:r>
          </a:p>
          <a:p>
            <a:pPr marL="342900" indent="-342900">
              <a:buFont typeface="Arial" panose="020B0604020202020204" pitchFamily="34" charset="0"/>
              <a:buChar char="•"/>
            </a:pPr>
            <a:r>
              <a:rPr lang="en-AU" sz="1800" dirty="0"/>
              <a:t>Function</a:t>
            </a:r>
          </a:p>
        </p:txBody>
      </p:sp>
      <p:sp>
        <p:nvSpPr>
          <p:cNvPr id="2" name="Slide Number Placeholder 1">
            <a:extLst>
              <a:ext uri="{FF2B5EF4-FFF2-40B4-BE49-F238E27FC236}">
                <a16:creationId xmlns:a16="http://schemas.microsoft.com/office/drawing/2014/main" id="{5925BE8E-2DDB-D056-8822-1E8A74D2C4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27409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6C19D2-1CA6-BBDE-C105-5A2EF9200B5A}"/>
              </a:ext>
            </a:extLst>
          </p:cNvPr>
          <p:cNvSpPr>
            <a:spLocks noGrp="1"/>
          </p:cNvSpPr>
          <p:nvPr>
            <p:ph type="title"/>
          </p:nvPr>
        </p:nvSpPr>
        <p:spPr/>
        <p:txBody>
          <a:bodyPr/>
          <a:lstStyle/>
          <a:p>
            <a:r>
              <a:rPr lang="en-AU" dirty="0"/>
              <a:t>2.2 Rewriting sample response 2</a:t>
            </a:r>
          </a:p>
        </p:txBody>
      </p:sp>
      <p:sp>
        <p:nvSpPr>
          <p:cNvPr id="5" name="TextBox 4">
            <a:extLst>
              <a:ext uri="{FF2B5EF4-FFF2-40B4-BE49-F238E27FC236}">
                <a16:creationId xmlns:a16="http://schemas.microsoft.com/office/drawing/2014/main" id="{6AED7705-1F5D-EA5A-10F2-D204C507E176}"/>
              </a:ext>
            </a:extLst>
          </p:cNvPr>
          <p:cNvSpPr txBox="1"/>
          <p:nvPr/>
        </p:nvSpPr>
        <p:spPr>
          <a:xfrm>
            <a:off x="359999" y="2232134"/>
            <a:ext cx="11483999" cy="2393732"/>
          </a:xfrm>
          <a:prstGeom prst="rect">
            <a:avLst/>
          </a:prstGeom>
          <a:noFill/>
          <a:ln w="28575">
            <a:solidFill>
              <a:schemeClr val="tx1"/>
            </a:solidFill>
          </a:ln>
        </p:spPr>
        <p:txBody>
          <a:bodyPr wrap="square">
            <a:spAutoFit/>
          </a:bodyPr>
          <a:lstStyle/>
          <a:p>
            <a:pPr>
              <a:lnSpc>
                <a:spcPct val="150000"/>
              </a:lnSpc>
              <a:spcAft>
                <a:spcPts val="1200"/>
              </a:spcAft>
            </a:pPr>
            <a:r>
              <a:rPr lang="en-AU" dirty="0">
                <a:cs typeface="Arial" panose="020B0604020202020204" pitchFamily="34" charset="0"/>
              </a:rPr>
              <a:t>Compare and contrast the structure and organelles in plant cells and animal cells. In your response, provide 2 similarities and 2 differences that highlight key features of the cells.</a:t>
            </a:r>
          </a:p>
          <a:p>
            <a:pPr algn="r">
              <a:lnSpc>
                <a:spcPct val="150000"/>
              </a:lnSpc>
              <a:spcAft>
                <a:spcPts val="1200"/>
              </a:spcAft>
            </a:pPr>
            <a:r>
              <a:rPr lang="en-AU" dirty="0">
                <a:cs typeface="Arial" panose="020B0604020202020204" pitchFamily="34" charset="0"/>
              </a:rPr>
              <a:t>(4 marks)</a:t>
            </a:r>
          </a:p>
        </p:txBody>
      </p:sp>
      <p:sp>
        <p:nvSpPr>
          <p:cNvPr id="2" name="Slide Number Placeholder 1">
            <a:extLst>
              <a:ext uri="{FF2B5EF4-FFF2-40B4-BE49-F238E27FC236}">
                <a16:creationId xmlns:a16="http://schemas.microsoft.com/office/drawing/2014/main" id="{48334C5E-152F-81B6-39CA-52DFDF4457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161315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2.3 Cellular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238041082"/>
              </p:ext>
            </p:extLst>
          </p:nvPr>
        </p:nvGraphicFramePr>
        <p:xfrm>
          <a:off x="359998" y="1724789"/>
          <a:ext cx="11126369" cy="4985729"/>
        </p:xfrm>
        <a:graphic>
          <a:graphicData uri="http://schemas.openxmlformats.org/drawingml/2006/table">
            <a:tbl>
              <a:tblPr firstRow="1">
                <a:tableStyleId>{B301B821-A1FF-4177-AEE7-76D212191A09}</a:tableStyleId>
              </a:tblPr>
              <a:tblGrid>
                <a:gridCol w="4551636">
                  <a:extLst>
                    <a:ext uri="{9D8B030D-6E8A-4147-A177-3AD203B41FA5}">
                      <a16:colId xmlns:a16="http://schemas.microsoft.com/office/drawing/2014/main" val="3623447875"/>
                    </a:ext>
                  </a:extLst>
                </a:gridCol>
                <a:gridCol w="6574733">
                  <a:extLst>
                    <a:ext uri="{9D8B030D-6E8A-4147-A177-3AD203B41FA5}">
                      <a16:colId xmlns:a16="http://schemas.microsoft.com/office/drawing/2014/main" val="3573327086"/>
                    </a:ext>
                  </a:extLst>
                </a:gridCol>
              </a:tblGrid>
              <a:tr h="437603">
                <a:tc>
                  <a:txBody>
                    <a:bodyPr/>
                    <a:lstStyle/>
                    <a:p>
                      <a:pPr>
                        <a:lnSpc>
                          <a:spcPct val="150000"/>
                        </a:lnSpc>
                        <a:spcBef>
                          <a:spcPts val="0"/>
                        </a:spcBef>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702827">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describe the unique features of cells in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define cellular respiration and photosynthesis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the specialised organelles where respiration and photosynthesis take place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outline the processes of respiration and photosynthesis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outline the importance of these processes for organisms.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830782">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extract and summarise information from secondary sources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Skim and scan a text to extract relevant information to answer questions about cellular respiration and photosynthesis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Summarise key information in short response questions.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spTree>
    <p:extLst>
      <p:ext uri="{BB962C8B-B14F-4D97-AF65-F5344CB8AC3E}">
        <p14:creationId xmlns:p14="http://schemas.microsoft.com/office/powerpoint/2010/main" val="9875558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2.3 Defining cellular processes (1 of 2)</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Defining cellular respiration</a:t>
            </a:r>
          </a:p>
        </p:txBody>
      </p:sp>
      <p:sp>
        <p:nvSpPr>
          <p:cNvPr id="9" name="TextBox 8">
            <a:extLst>
              <a:ext uri="{FF2B5EF4-FFF2-40B4-BE49-F238E27FC236}">
                <a16:creationId xmlns:a16="http://schemas.microsoft.com/office/drawing/2014/main" id="{5BD0F35B-F65B-B6C1-03A8-A1AAB0A1083E}"/>
              </a:ext>
            </a:extLst>
          </p:cNvPr>
          <p:cNvSpPr txBox="1"/>
          <p:nvPr/>
        </p:nvSpPr>
        <p:spPr>
          <a:xfrm>
            <a:off x="359999" y="1695085"/>
            <a:ext cx="11483998" cy="958660"/>
          </a:xfrm>
          <a:prstGeom prst="rect">
            <a:avLst/>
          </a:prstGeom>
          <a:noFill/>
        </p:spPr>
        <p:txBody>
          <a:bodyPr wrap="square">
            <a:spAutoFit/>
          </a:bodyPr>
          <a:lstStyle/>
          <a:p>
            <a:pPr>
              <a:lnSpc>
                <a:spcPct val="150000"/>
              </a:lnSpc>
              <a:spcAft>
                <a:spcPts val="1200"/>
              </a:spcAft>
            </a:pPr>
            <a:r>
              <a:rPr lang="en-AU" sz="2000" b="1" dirty="0"/>
              <a:t>Cellular respiration – </a:t>
            </a:r>
            <a:r>
              <a:rPr lang="en-AU" sz="2000" dirty="0"/>
              <a:t>The process by which a cells break down organic molecules (glucose) to release energy.</a:t>
            </a:r>
          </a:p>
        </p:txBody>
      </p:sp>
      <p:pic>
        <p:nvPicPr>
          <p:cNvPr id="10" name="Picture 9" descr="An image showing the chemical formula for cellular respiration.">
            <a:extLst>
              <a:ext uri="{FF2B5EF4-FFF2-40B4-BE49-F238E27FC236}">
                <a16:creationId xmlns:a16="http://schemas.microsoft.com/office/drawing/2014/main" id="{09292B05-3C14-D114-6B55-A0B03DED221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59999" y="2876641"/>
            <a:ext cx="10764001" cy="2605852"/>
          </a:xfrm>
          <a:prstGeom prst="rect">
            <a:avLst/>
          </a:prstGeom>
        </p:spPr>
      </p:pic>
      <p:sp>
        <p:nvSpPr>
          <p:cNvPr id="12" name="Text Placeholder 11">
            <a:extLst>
              <a:ext uri="{FF2B5EF4-FFF2-40B4-BE49-F238E27FC236}">
                <a16:creationId xmlns:a16="http://schemas.microsoft.com/office/drawing/2014/main" id="{02C3478F-FB08-D7AF-5F27-8D143FA97D4C}"/>
              </a:ext>
              <a:ext uri="{C183D7F6-B498-43B3-948B-1728B52AA6E4}">
                <adec:decorative xmlns:adec="http://schemas.microsoft.com/office/drawing/2017/decorative" val="0"/>
              </a:ext>
            </a:extLst>
          </p:cNvPr>
          <p:cNvSpPr>
            <a:spLocks noGrp="1"/>
          </p:cNvSpPr>
          <p:nvPr>
            <p:ph type="body" sz="quarter" idx="17"/>
          </p:nvPr>
        </p:nvSpPr>
        <p:spPr>
          <a:xfrm>
            <a:off x="359999" y="6374296"/>
            <a:ext cx="5521172" cy="321704"/>
          </a:xfrm>
        </p:spPr>
        <p:txBody>
          <a:bodyPr/>
          <a:lstStyle/>
          <a:p>
            <a:r>
              <a:rPr lang="en-AU" sz="1000" dirty="0">
                <a:hlinkClick r:id="rId4"/>
              </a:rPr>
              <a:t>Cellular Respiration Simple</a:t>
            </a:r>
            <a:r>
              <a:rPr lang="en-AU" sz="1000" dirty="0"/>
              <a:t> by Christine L Miller, licensed under </a:t>
            </a:r>
            <a:r>
              <a:rPr lang="en-AU" sz="1000" dirty="0">
                <a:hlinkClick r:id="rId5"/>
              </a:rPr>
              <a:t>CC BY-SA 4.0</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123</a:t>
            </a:fld>
            <a:endParaRPr lang="en-AU"/>
          </a:p>
        </p:txBody>
      </p:sp>
    </p:spTree>
    <p:extLst>
      <p:ext uri="{BB962C8B-B14F-4D97-AF65-F5344CB8AC3E}">
        <p14:creationId xmlns:p14="http://schemas.microsoft.com/office/powerpoint/2010/main" val="268532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29A4-2FB0-ADE6-1BA6-534A2830462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3535F9A-4BF2-F007-458E-B0E2140857EB}"/>
              </a:ext>
            </a:extLst>
          </p:cNvPr>
          <p:cNvSpPr>
            <a:spLocks noGrp="1"/>
          </p:cNvSpPr>
          <p:nvPr>
            <p:ph type="title"/>
          </p:nvPr>
        </p:nvSpPr>
        <p:spPr>
          <a:xfrm>
            <a:off x="359999" y="360000"/>
            <a:ext cx="11483999" cy="545601"/>
          </a:xfrm>
        </p:spPr>
        <p:txBody>
          <a:bodyPr/>
          <a:lstStyle/>
          <a:p>
            <a:r>
              <a:rPr lang="en-AU" dirty="0"/>
              <a:t>2.3 Defining cellular processes (2 of 2)</a:t>
            </a:r>
          </a:p>
        </p:txBody>
      </p:sp>
      <p:sp>
        <p:nvSpPr>
          <p:cNvPr id="13" name="Text Placeholder 12">
            <a:extLst>
              <a:ext uri="{FF2B5EF4-FFF2-40B4-BE49-F238E27FC236}">
                <a16:creationId xmlns:a16="http://schemas.microsoft.com/office/drawing/2014/main" id="{876EA5AF-BBDE-1E17-06D7-90833B9EF54D}"/>
              </a:ext>
            </a:extLst>
          </p:cNvPr>
          <p:cNvSpPr>
            <a:spLocks noGrp="1"/>
          </p:cNvSpPr>
          <p:nvPr>
            <p:ph type="body" sz="quarter" idx="18"/>
          </p:nvPr>
        </p:nvSpPr>
        <p:spPr>
          <a:xfrm>
            <a:off x="360000" y="982520"/>
            <a:ext cx="11483998" cy="356423"/>
          </a:xfrm>
        </p:spPr>
        <p:txBody>
          <a:bodyPr/>
          <a:lstStyle/>
          <a:p>
            <a:r>
              <a:rPr lang="en-AU" dirty="0">
                <a:latin typeface="+mj-lt"/>
              </a:rPr>
              <a:t>Defining photosynthesis</a:t>
            </a:r>
          </a:p>
        </p:txBody>
      </p:sp>
      <p:pic>
        <p:nvPicPr>
          <p:cNvPr id="7" name="Picture 6" descr="An image showing water going into the roots of a plant, carbon dioxide going into the leaves, sunlight shining onto the plant and oxygen being released as a result of photosynthesis.">
            <a:extLst>
              <a:ext uri="{FF2B5EF4-FFF2-40B4-BE49-F238E27FC236}">
                <a16:creationId xmlns:a16="http://schemas.microsoft.com/office/drawing/2014/main" id="{1E5FE9C5-F4B7-D730-7CEB-432D0566DC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9999" y="1446235"/>
            <a:ext cx="3808047" cy="524976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471DCA3-BA08-9768-5DF1-CC8C29707D18}"/>
              </a:ext>
            </a:extLst>
          </p:cNvPr>
          <p:cNvSpPr txBox="1"/>
          <p:nvPr/>
        </p:nvSpPr>
        <p:spPr>
          <a:xfrm>
            <a:off x="4431741" y="1338943"/>
            <a:ext cx="6692259" cy="1420325"/>
          </a:xfrm>
          <a:prstGeom prst="rect">
            <a:avLst/>
          </a:prstGeom>
          <a:noFill/>
        </p:spPr>
        <p:txBody>
          <a:bodyPr wrap="square">
            <a:spAutoFit/>
          </a:bodyPr>
          <a:lstStyle/>
          <a:p>
            <a:pPr>
              <a:lnSpc>
                <a:spcPct val="150000"/>
              </a:lnSpc>
              <a:spcAft>
                <a:spcPts val="1200"/>
              </a:spcAft>
            </a:pPr>
            <a:r>
              <a:rPr lang="en-AU" sz="2000" b="1" dirty="0"/>
              <a:t>Photosynthesis – </a:t>
            </a:r>
            <a:r>
              <a:rPr lang="en-AU" sz="2000" dirty="0"/>
              <a:t>A chemical process that uses sunlight to convert carbon dioxide and water into sugars, oxygen and water.</a:t>
            </a:r>
          </a:p>
        </p:txBody>
      </p:sp>
      <p:sp>
        <p:nvSpPr>
          <p:cNvPr id="14" name="Text Placeholder 11">
            <a:extLst>
              <a:ext uri="{FF2B5EF4-FFF2-40B4-BE49-F238E27FC236}">
                <a16:creationId xmlns:a16="http://schemas.microsoft.com/office/drawing/2014/main" id="{46CF56E2-2B7A-4F4D-1BC0-9F3BA333F2B4}"/>
              </a:ext>
              <a:ext uri="{C183D7F6-B498-43B3-948B-1728B52AA6E4}">
                <adec:decorative xmlns:adec="http://schemas.microsoft.com/office/drawing/2017/decorative" val="0"/>
              </a:ext>
            </a:extLst>
          </p:cNvPr>
          <p:cNvSpPr txBox="1">
            <a:spLocks/>
          </p:cNvSpPr>
          <p:nvPr/>
        </p:nvSpPr>
        <p:spPr>
          <a:xfrm>
            <a:off x="4591397" y="6371530"/>
            <a:ext cx="5122445" cy="32447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dirty="0">
                <a:hlinkClick r:id="rId4"/>
              </a:rPr>
              <a:t>Photosynthesis</a:t>
            </a:r>
            <a:r>
              <a:rPr lang="en-AU" sz="1000" dirty="0"/>
              <a:t> by At09kg, licensed under </a:t>
            </a:r>
            <a:r>
              <a:rPr lang="en-AU" sz="1000" dirty="0">
                <a:hlinkClick r:id="rId5"/>
              </a:rPr>
              <a:t>CC BY-SA 4.0</a:t>
            </a:r>
            <a:endParaRPr lang="en-AU" sz="1000" dirty="0"/>
          </a:p>
        </p:txBody>
      </p:sp>
      <p:sp>
        <p:nvSpPr>
          <p:cNvPr id="3" name="Slide Number Placeholder 2">
            <a:extLst>
              <a:ext uri="{FF2B5EF4-FFF2-40B4-BE49-F238E27FC236}">
                <a16:creationId xmlns:a16="http://schemas.microsoft.com/office/drawing/2014/main" id="{69A6F8E8-916E-4A46-4B6A-B9F445211F9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38317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9C4E-FC80-430E-5C0C-0FB0C46958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8066AB-A81C-D585-344D-C85A16C042F3}"/>
              </a:ext>
            </a:extLst>
          </p:cNvPr>
          <p:cNvSpPr>
            <a:spLocks noGrp="1"/>
          </p:cNvSpPr>
          <p:nvPr>
            <p:ph type="title"/>
          </p:nvPr>
        </p:nvSpPr>
        <p:spPr/>
        <p:txBody>
          <a:bodyPr/>
          <a:lstStyle/>
          <a:p>
            <a:r>
              <a:rPr lang="en-AU" dirty="0"/>
              <a:t>2.4 Single-celled organisms (1 of 2)</a:t>
            </a:r>
          </a:p>
        </p:txBody>
      </p:sp>
      <p:sp>
        <p:nvSpPr>
          <p:cNvPr id="6" name="Text Placeholder 5">
            <a:extLst>
              <a:ext uri="{FF2B5EF4-FFF2-40B4-BE49-F238E27FC236}">
                <a16:creationId xmlns:a16="http://schemas.microsoft.com/office/drawing/2014/main" id="{C6EF42BD-4EB1-2D64-54E5-A2E1DB221E55}"/>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107A700-7063-3991-0214-581A6FEA27B3}"/>
              </a:ext>
            </a:extLst>
          </p:cNvPr>
          <p:cNvGraphicFramePr>
            <a:graphicFrameLocks noGrp="1"/>
          </p:cNvGraphicFramePr>
          <p:nvPr>
            <p:extLst>
              <p:ext uri="{D42A27DB-BD31-4B8C-83A1-F6EECF244321}">
                <p14:modId xmlns:p14="http://schemas.microsoft.com/office/powerpoint/2010/main" val="1085624112"/>
              </p:ext>
            </p:extLst>
          </p:nvPr>
        </p:nvGraphicFramePr>
        <p:xfrm>
          <a:off x="348000" y="1793082"/>
          <a:ext cx="11496000" cy="4623149"/>
        </p:xfrm>
        <a:graphic>
          <a:graphicData uri="http://schemas.openxmlformats.org/drawingml/2006/table">
            <a:tbl>
              <a:tblPr firstRow="1">
                <a:tableStyleId>{B301B821-A1FF-4177-AEE7-76D212191A09}</a:tableStyleId>
              </a:tblPr>
              <a:tblGrid>
                <a:gridCol w="5633203">
                  <a:extLst>
                    <a:ext uri="{9D8B030D-6E8A-4147-A177-3AD203B41FA5}">
                      <a16:colId xmlns:a16="http://schemas.microsoft.com/office/drawing/2014/main" val="3623447875"/>
                    </a:ext>
                  </a:extLst>
                </a:gridCol>
                <a:gridCol w="5862797">
                  <a:extLst>
                    <a:ext uri="{9D8B030D-6E8A-4147-A177-3AD203B41FA5}">
                      <a16:colId xmlns:a16="http://schemas.microsoft.com/office/drawing/2014/main" val="3573327086"/>
                    </a:ext>
                  </a:extLst>
                </a:gridCol>
              </a:tblGrid>
              <a:tr h="433215">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943663">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describe the unique features of cells in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define single-celled organisms and multicellular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how single-celled organisms embody the characteristics of living things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187297">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use scientific equipment to make accurate observations.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make accurate observations of single-celled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draw scientific diagrams of cells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calculate the magnification used to view cells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D27AFAA1-067B-93A7-7AAB-76EB3B646B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spTree>
    <p:extLst>
      <p:ext uri="{BB962C8B-B14F-4D97-AF65-F5344CB8AC3E}">
        <p14:creationId xmlns:p14="http://schemas.microsoft.com/office/powerpoint/2010/main" val="28847037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6DA0-7EE6-DA14-1778-C27C326F62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31EFF6-A9BC-40A2-109E-5DE4ECDB420C}"/>
              </a:ext>
            </a:extLst>
          </p:cNvPr>
          <p:cNvSpPr>
            <a:spLocks noGrp="1"/>
          </p:cNvSpPr>
          <p:nvPr>
            <p:ph type="title"/>
          </p:nvPr>
        </p:nvSpPr>
        <p:spPr/>
        <p:txBody>
          <a:bodyPr/>
          <a:lstStyle/>
          <a:p>
            <a:r>
              <a:rPr lang="en-AU" dirty="0"/>
              <a:t>2.4 Single-celled organisms (2 of 2)</a:t>
            </a:r>
          </a:p>
        </p:txBody>
      </p:sp>
      <p:sp>
        <p:nvSpPr>
          <p:cNvPr id="6" name="Text Placeholder 5">
            <a:extLst>
              <a:ext uri="{FF2B5EF4-FFF2-40B4-BE49-F238E27FC236}">
                <a16:creationId xmlns:a16="http://schemas.microsoft.com/office/drawing/2014/main" id="{A64503E2-C58F-B59D-2659-127E42B0888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53234C10-2663-4831-5611-6C763E1903A3}"/>
              </a:ext>
            </a:extLst>
          </p:cNvPr>
          <p:cNvGraphicFramePr>
            <a:graphicFrameLocks noGrp="1"/>
          </p:cNvGraphicFramePr>
          <p:nvPr>
            <p:extLst>
              <p:ext uri="{D42A27DB-BD31-4B8C-83A1-F6EECF244321}">
                <p14:modId xmlns:p14="http://schemas.microsoft.com/office/powerpoint/2010/main" val="1739260460"/>
              </p:ext>
            </p:extLst>
          </p:nvPr>
        </p:nvGraphicFramePr>
        <p:xfrm>
          <a:off x="347999" y="1793082"/>
          <a:ext cx="11496001" cy="4633982"/>
        </p:xfrm>
        <a:graphic>
          <a:graphicData uri="http://schemas.openxmlformats.org/drawingml/2006/table">
            <a:tbl>
              <a:tblPr firstRow="1">
                <a:tableStyleId>{B301B821-A1FF-4177-AEE7-76D212191A09}</a:tableStyleId>
              </a:tblPr>
              <a:tblGrid>
                <a:gridCol w="3995414">
                  <a:extLst>
                    <a:ext uri="{9D8B030D-6E8A-4147-A177-3AD203B41FA5}">
                      <a16:colId xmlns:a16="http://schemas.microsoft.com/office/drawing/2014/main" val="3623447875"/>
                    </a:ext>
                  </a:extLst>
                </a:gridCol>
                <a:gridCol w="7500587">
                  <a:extLst>
                    <a:ext uri="{9D8B030D-6E8A-4147-A177-3AD203B41FA5}">
                      <a16:colId xmlns:a16="http://schemas.microsoft.com/office/drawing/2014/main" val="3573327086"/>
                    </a:ext>
                  </a:extLst>
                </a:gridCol>
              </a:tblGrid>
              <a:tr h="382313">
                <a:tc>
                  <a:txBody>
                    <a:bodyPr/>
                    <a:lstStyle/>
                    <a:p>
                      <a:pPr>
                        <a:lnSpc>
                          <a:spcPct val="150000"/>
                        </a:lnSpc>
                        <a:spcBef>
                          <a:spcPts val="0"/>
                        </a:spcBef>
                        <a:spcAft>
                          <a:spcPts val="6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6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681704">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to follow a procedure to undertake a safe investigation using microscopes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identify the parts of a microscope</a:t>
                      </a:r>
                    </a:p>
                    <a:p>
                      <a:pPr marL="285750" lvl="0" indent="-285750">
                        <a:lnSpc>
                          <a:spcPct val="150000"/>
                        </a:lnSpc>
                        <a:spcBef>
                          <a:spcPts val="0"/>
                        </a:spcBef>
                        <a:spcAft>
                          <a:spcPts val="6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identify the correct sequence of steps to use a microscope</a:t>
                      </a:r>
                    </a:p>
                    <a:p>
                      <a:pPr marL="285750" lvl="0" indent="-285750">
                        <a:lnSpc>
                          <a:spcPct val="150000"/>
                        </a:lnSpc>
                        <a:spcBef>
                          <a:spcPts val="0"/>
                        </a:spcBef>
                        <a:spcAft>
                          <a:spcPts val="6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use a microscope safely</a:t>
                      </a:r>
                    </a:p>
                    <a:p>
                      <a:pPr marL="285750" lvl="0" indent="-285750">
                        <a:lnSpc>
                          <a:spcPct val="150000"/>
                        </a:lnSpc>
                        <a:spcBef>
                          <a:spcPts val="0"/>
                        </a:spcBef>
                        <a:spcAft>
                          <a:spcPts val="6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focus the microscope to view clear images of cells</a:t>
                      </a:r>
                    </a:p>
                    <a:p>
                      <a:pPr marL="285750" lvl="0" indent="-285750">
                        <a:lnSpc>
                          <a:spcPct val="150000"/>
                        </a:lnSpc>
                        <a:spcBef>
                          <a:spcPts val="0"/>
                        </a:spcBef>
                        <a:spcAft>
                          <a:spcPts val="6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manage any risks as they occur</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500158">
                <a:tc>
                  <a:txBody>
                    <a:bodyPr/>
                    <a:lstStyle/>
                    <a:p>
                      <a:pPr marL="285750" lvl="0" indent="-285750">
                        <a:lnSpc>
                          <a:spcPct val="150000"/>
                        </a:lnSpc>
                        <a:spcBef>
                          <a:spcPts val="0"/>
                        </a:spcBef>
                        <a:spcAft>
                          <a:spcPts val="6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to communicate scientific ideas in diagrams and descriptions of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components of a quality scientific cell diagram</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draw scientific cell diagrams using observations of cells under the microscope</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scientific terms to describe observations of cells under the microscope.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A8C79264-B932-A072-01A5-A33BA16665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Tree>
    <p:extLst>
      <p:ext uri="{BB962C8B-B14F-4D97-AF65-F5344CB8AC3E}">
        <p14:creationId xmlns:p14="http://schemas.microsoft.com/office/powerpoint/2010/main" val="3922995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C6F60-8986-897A-96D3-9C6C3BF857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0CA9D4-E85D-3DE6-0C8D-837E3EE1F30A}"/>
              </a:ext>
            </a:extLst>
          </p:cNvPr>
          <p:cNvSpPr>
            <a:spLocks noGrp="1"/>
          </p:cNvSpPr>
          <p:nvPr>
            <p:ph type="title"/>
          </p:nvPr>
        </p:nvSpPr>
        <p:spPr/>
        <p:txBody>
          <a:bodyPr/>
          <a:lstStyle/>
          <a:p>
            <a:r>
              <a:rPr lang="en-AU" dirty="0"/>
              <a:t>2.4 Defining key terms (1 of 2)</a:t>
            </a:r>
          </a:p>
        </p:txBody>
      </p:sp>
      <p:sp>
        <p:nvSpPr>
          <p:cNvPr id="5" name="Text Placeholder 4">
            <a:extLst>
              <a:ext uri="{FF2B5EF4-FFF2-40B4-BE49-F238E27FC236}">
                <a16:creationId xmlns:a16="http://schemas.microsoft.com/office/drawing/2014/main" id="{77BC9EF2-AA59-10DC-E356-DB2019B6F7D9}"/>
              </a:ext>
            </a:extLst>
          </p:cNvPr>
          <p:cNvSpPr>
            <a:spLocks noGrp="1"/>
          </p:cNvSpPr>
          <p:nvPr>
            <p:ph type="body" sz="quarter" idx="17"/>
          </p:nvPr>
        </p:nvSpPr>
        <p:spPr>
          <a:xfrm>
            <a:off x="359999" y="1414970"/>
            <a:ext cx="4174362" cy="1003586"/>
          </a:xfrm>
        </p:spPr>
        <p:txBody>
          <a:bodyPr/>
          <a:lstStyle/>
          <a:p>
            <a:r>
              <a:rPr lang="en-AU" sz="1800" b="1" dirty="0">
                <a:effectLst/>
                <a:ea typeface="Calibri" panose="020F0502020204030204" pitchFamily="34" charset="0"/>
              </a:rPr>
              <a:t>Single-celled organism</a:t>
            </a:r>
          </a:p>
          <a:p>
            <a:r>
              <a:rPr lang="en-AU" sz="1800" dirty="0">
                <a:effectLst/>
                <a:ea typeface="Calibri" panose="020F0502020204030204" pitchFamily="34" charset="0"/>
              </a:rPr>
              <a:t>An organism that is made up of one cell.</a:t>
            </a:r>
            <a:endParaRPr lang="en-AU" dirty="0"/>
          </a:p>
        </p:txBody>
      </p:sp>
      <p:pic>
        <p:nvPicPr>
          <p:cNvPr id="1026" name="Picture 2" descr="An image of a green paramecium.">
            <a:extLst>
              <a:ext uri="{FF2B5EF4-FFF2-40B4-BE49-F238E27FC236}">
                <a16:creationId xmlns:a16="http://schemas.microsoft.com/office/drawing/2014/main" id="{3DE53C47-8E88-1D72-CC7B-57D426F30C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76457" y="2641750"/>
            <a:ext cx="6839087" cy="3495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31FF7E-0C12-5C5E-7BAB-DB6CAE5DC2E3}"/>
              </a:ext>
              <a:ext uri="{C183D7F6-B498-43B3-948B-1728B52AA6E4}">
                <adec:decorative xmlns:adec="http://schemas.microsoft.com/office/drawing/2017/decorative" val="0"/>
              </a:ext>
            </a:extLst>
          </p:cNvPr>
          <p:cNvSpPr txBox="1"/>
          <p:nvPr/>
        </p:nvSpPr>
        <p:spPr>
          <a:xfrm>
            <a:off x="359999" y="6401368"/>
            <a:ext cx="4966744" cy="294632"/>
          </a:xfrm>
          <a:prstGeom prst="rect">
            <a:avLst/>
          </a:prstGeom>
          <a:noFill/>
        </p:spPr>
        <p:txBody>
          <a:bodyPr wrap="square">
            <a:spAutoFit/>
          </a:bodyPr>
          <a:lstStyle/>
          <a:p>
            <a:pPr>
              <a:lnSpc>
                <a:spcPct val="150000"/>
              </a:lnSpc>
            </a:pPr>
            <a:r>
              <a:rPr lang="en-AU" sz="1000" dirty="0">
                <a:hlinkClick r:id="rId4"/>
              </a:rPr>
              <a:t>A green paramecium</a:t>
            </a:r>
            <a:r>
              <a:rPr lang="en-AU" sz="1000" dirty="0"/>
              <a:t> by Frank Fox,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AD37B5FC-BA43-2AD3-54D7-017CE960D75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83824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dirty="0"/>
              <a:t>2.4 Defining key terms (2 of 3)</a:t>
            </a:r>
          </a:p>
        </p:txBody>
      </p:sp>
      <p:sp>
        <p:nvSpPr>
          <p:cNvPr id="7" name="TextBox 6">
            <a:extLst>
              <a:ext uri="{FF2B5EF4-FFF2-40B4-BE49-F238E27FC236}">
                <a16:creationId xmlns:a16="http://schemas.microsoft.com/office/drawing/2014/main" id="{C51EF066-776B-41EE-CC8C-A7F52644CEB4}"/>
              </a:ext>
            </a:extLst>
          </p:cNvPr>
          <p:cNvSpPr txBox="1"/>
          <p:nvPr/>
        </p:nvSpPr>
        <p:spPr>
          <a:xfrm>
            <a:off x="359999" y="1383019"/>
            <a:ext cx="11570660" cy="948978"/>
          </a:xfrm>
          <a:prstGeom prst="rect">
            <a:avLst/>
          </a:prstGeom>
          <a:noFill/>
        </p:spPr>
        <p:txBody>
          <a:bodyPr wrap="square">
            <a:spAutoFit/>
          </a:bodyPr>
          <a:lstStyle/>
          <a:p>
            <a:pPr>
              <a:lnSpc>
                <a:spcPct val="150000"/>
              </a:lnSpc>
              <a:spcAft>
                <a:spcPts val="600"/>
              </a:spcAft>
            </a:pPr>
            <a:r>
              <a:rPr lang="en-AU" sz="1800" b="1" dirty="0">
                <a:effectLst/>
                <a:ea typeface="Calibri" panose="020F0502020204030204" pitchFamily="34" charset="0"/>
              </a:rPr>
              <a:t>Multicellular organism</a:t>
            </a:r>
            <a:endParaRPr lang="en-AU" sz="1800" b="1" dirty="0">
              <a:ea typeface="Calibri" panose="020F0502020204030204" pitchFamily="34" charset="0"/>
            </a:endParaRPr>
          </a:p>
          <a:p>
            <a:pPr>
              <a:lnSpc>
                <a:spcPct val="150000"/>
              </a:lnSpc>
              <a:spcAft>
                <a:spcPts val="600"/>
              </a:spcAft>
            </a:pPr>
            <a:r>
              <a:rPr lang="en-AU" sz="1800" dirty="0">
                <a:effectLst/>
                <a:ea typeface="Calibri" panose="020F0502020204030204" pitchFamily="34" charset="0"/>
              </a:rPr>
              <a:t>An organism that is made up of more than one cell, with groups of cells specialising to take on specific functions.</a:t>
            </a:r>
          </a:p>
        </p:txBody>
      </p:sp>
      <p:pic>
        <p:nvPicPr>
          <p:cNvPr id="12" name="Picture 11" descr="A collage of multicellular organisms including a bear, rooster and boar.">
            <a:extLst>
              <a:ext uri="{FF2B5EF4-FFF2-40B4-BE49-F238E27FC236}">
                <a16:creationId xmlns:a16="http://schemas.microsoft.com/office/drawing/2014/main" id="{3D164DC7-91C5-F996-3FD4-75D073E7FB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2431680"/>
            <a:ext cx="3878172" cy="3914137"/>
          </a:xfrm>
          <a:prstGeom prst="rect">
            <a:avLst/>
          </a:prstGeom>
        </p:spPr>
      </p:pic>
      <p:sp>
        <p:nvSpPr>
          <p:cNvPr id="14" name="TextBox 13">
            <a:extLst>
              <a:ext uri="{FF2B5EF4-FFF2-40B4-BE49-F238E27FC236}">
                <a16:creationId xmlns:a16="http://schemas.microsoft.com/office/drawing/2014/main" id="{F2C268B9-3A65-2E4E-31D6-06F01219E89B}"/>
              </a:ext>
              <a:ext uri="{C183D7F6-B498-43B3-948B-1728B52AA6E4}">
                <adec:decorative xmlns:adec="http://schemas.microsoft.com/office/drawing/2017/decorative" val="0"/>
              </a:ext>
            </a:extLst>
          </p:cNvPr>
          <p:cNvSpPr txBox="1"/>
          <p:nvPr/>
        </p:nvSpPr>
        <p:spPr>
          <a:xfrm>
            <a:off x="359999" y="6360844"/>
            <a:ext cx="4705487" cy="294632"/>
          </a:xfrm>
          <a:prstGeom prst="rect">
            <a:avLst/>
          </a:prstGeom>
          <a:noFill/>
        </p:spPr>
        <p:txBody>
          <a:bodyPr wrap="square">
            <a:spAutoFit/>
          </a:bodyPr>
          <a:lstStyle/>
          <a:p>
            <a:pPr>
              <a:lnSpc>
                <a:spcPct val="150000"/>
              </a:lnSpc>
            </a:pPr>
            <a:r>
              <a:rPr lang="en-AU" sz="1000" dirty="0">
                <a:hlinkClick r:id="rId4"/>
              </a:rPr>
              <a:t>Multicellular organisms </a:t>
            </a:r>
            <a:r>
              <a:rPr lang="en-AU" sz="1000" dirty="0"/>
              <a:t>by </a:t>
            </a:r>
            <a:r>
              <a:rPr lang="en-AU" sz="1000" dirty="0" err="1"/>
              <a:t>Cowfire</a:t>
            </a:r>
            <a:r>
              <a:rPr lang="en-AU" sz="1000" dirty="0"/>
              <a:t>, licensed under </a:t>
            </a:r>
            <a:r>
              <a:rPr lang="en-AU" sz="1000" dirty="0">
                <a:hlinkClick r:id="rId5"/>
              </a:rPr>
              <a:t>CC BY-SA 4.0</a:t>
            </a:r>
            <a:endParaRPr lang="en-AU" sz="1000" dirty="0"/>
          </a:p>
        </p:txBody>
      </p:sp>
      <p:pic>
        <p:nvPicPr>
          <p:cNvPr id="13" name="Picture 12" descr="A collage of different plants including a sunflower.">
            <a:extLst>
              <a:ext uri="{FF2B5EF4-FFF2-40B4-BE49-F238E27FC236}">
                <a16:creationId xmlns:a16="http://schemas.microsoft.com/office/drawing/2014/main" id="{EF7C967E-C0FA-203F-86A0-4952D96FA3B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07741" y="2416653"/>
            <a:ext cx="3299117" cy="3929164"/>
          </a:xfrm>
          <a:prstGeom prst="rect">
            <a:avLst/>
          </a:prstGeom>
        </p:spPr>
      </p:pic>
      <p:sp>
        <p:nvSpPr>
          <p:cNvPr id="15" name="TextBox 14">
            <a:extLst>
              <a:ext uri="{FF2B5EF4-FFF2-40B4-BE49-F238E27FC236}">
                <a16:creationId xmlns:a16="http://schemas.microsoft.com/office/drawing/2014/main" id="{528CB03F-13B6-2303-B2B7-486CCB16ACC3}"/>
              </a:ext>
              <a:ext uri="{C183D7F6-B498-43B3-948B-1728B52AA6E4}">
                <adec:decorative xmlns:adec="http://schemas.microsoft.com/office/drawing/2017/decorative" val="0"/>
              </a:ext>
            </a:extLst>
          </p:cNvPr>
          <p:cNvSpPr txBox="1"/>
          <p:nvPr/>
        </p:nvSpPr>
        <p:spPr>
          <a:xfrm>
            <a:off x="6207741" y="6345816"/>
            <a:ext cx="4916259" cy="294632"/>
          </a:xfrm>
          <a:prstGeom prst="rect">
            <a:avLst/>
          </a:prstGeom>
          <a:noFill/>
        </p:spPr>
        <p:txBody>
          <a:bodyPr wrap="square">
            <a:spAutoFit/>
          </a:bodyPr>
          <a:lstStyle/>
          <a:p>
            <a:pPr>
              <a:lnSpc>
                <a:spcPct val="150000"/>
              </a:lnSpc>
            </a:pPr>
            <a:r>
              <a:rPr lang="en-AU" sz="1000" dirty="0">
                <a:hlinkClick r:id="rId7"/>
              </a:rPr>
              <a:t>Multicellular organisms </a:t>
            </a:r>
            <a:r>
              <a:rPr lang="en-AU" sz="1000" dirty="0"/>
              <a:t>by Ryan Kitko,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a:p>
        </p:txBody>
      </p:sp>
    </p:spTree>
    <p:extLst>
      <p:ext uri="{BB962C8B-B14F-4D97-AF65-F5344CB8AC3E}">
        <p14:creationId xmlns:p14="http://schemas.microsoft.com/office/powerpoint/2010/main" val="382597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a:xfrm>
            <a:off x="359999" y="360000"/>
            <a:ext cx="11484000" cy="545601"/>
          </a:xfrm>
        </p:spPr>
        <p:txBody>
          <a:bodyPr/>
          <a:lstStyle/>
          <a:p>
            <a:r>
              <a:rPr lang="en-AU"/>
              <a:t>2.4 Paramecium</a:t>
            </a:r>
          </a:p>
        </p:txBody>
      </p:sp>
      <p:sp>
        <p:nvSpPr>
          <p:cNvPr id="4" name="Text Placeholder 3">
            <a:extLst>
              <a:ext uri="{FF2B5EF4-FFF2-40B4-BE49-F238E27FC236}">
                <a16:creationId xmlns:a16="http://schemas.microsoft.com/office/drawing/2014/main" id="{54B49B40-E039-42BE-B8F4-63AAE4DC4403}"/>
              </a:ext>
            </a:extLst>
          </p:cNvPr>
          <p:cNvSpPr>
            <a:spLocks noGrp="1"/>
          </p:cNvSpPr>
          <p:nvPr>
            <p:ph type="body" sz="quarter" idx="18"/>
          </p:nvPr>
        </p:nvSpPr>
        <p:spPr>
          <a:xfrm>
            <a:off x="359999" y="982520"/>
            <a:ext cx="11483999" cy="310015"/>
          </a:xfrm>
        </p:spPr>
        <p:txBody>
          <a:bodyPr/>
          <a:lstStyle/>
          <a:p>
            <a:r>
              <a:rPr lang="en-AU" dirty="0">
                <a:latin typeface="+mj-lt"/>
              </a:rPr>
              <a:t>A single-celled organism</a:t>
            </a:r>
          </a:p>
        </p:txBody>
      </p:sp>
      <p:sp>
        <p:nvSpPr>
          <p:cNvPr id="5" name="Text Placeholder 4">
            <a:extLst>
              <a:ext uri="{FF2B5EF4-FFF2-40B4-BE49-F238E27FC236}">
                <a16:creationId xmlns:a16="http://schemas.microsoft.com/office/drawing/2014/main" id="{2E6A22C6-F14E-AA86-CE89-EB497E66DC01}"/>
              </a:ext>
            </a:extLst>
          </p:cNvPr>
          <p:cNvSpPr>
            <a:spLocks noGrp="1"/>
          </p:cNvSpPr>
          <p:nvPr>
            <p:ph type="body" sz="quarter" idx="17"/>
          </p:nvPr>
        </p:nvSpPr>
        <p:spPr>
          <a:xfrm>
            <a:off x="359999" y="1540015"/>
            <a:ext cx="5034417" cy="1829451"/>
          </a:xfrm>
        </p:spPr>
        <p:txBody>
          <a:bodyPr/>
          <a:lstStyle/>
          <a:p>
            <a:pPr marL="342900" indent="-342900">
              <a:buFont typeface="Arial" panose="020B0604020202020204" pitchFamily="34" charset="0"/>
              <a:buChar char="•"/>
            </a:pPr>
            <a:r>
              <a:rPr lang="en-AU" sz="1800" dirty="0"/>
              <a:t>A Paramecium is a single-celled protist that is typically found in fresh water.</a:t>
            </a:r>
          </a:p>
          <a:p>
            <a:pPr marL="342900" indent="-342900">
              <a:buFont typeface="Arial" panose="020B0604020202020204" pitchFamily="34" charset="0"/>
              <a:buChar char="•"/>
            </a:pPr>
            <a:r>
              <a:rPr lang="en-AU" sz="1800" dirty="0"/>
              <a:t>They are typically oblong in shape and are covered by short, hairy structures called cilia.</a:t>
            </a:r>
          </a:p>
        </p:txBody>
      </p:sp>
      <p:grpSp>
        <p:nvGrpSpPr>
          <p:cNvPr id="14" name="Group 13" descr="A link to the video, 'Paramecium under the microscope'.">
            <a:extLst>
              <a:ext uri="{FF2B5EF4-FFF2-40B4-BE49-F238E27FC236}">
                <a16:creationId xmlns:a16="http://schemas.microsoft.com/office/drawing/2014/main" id="{935DF998-7589-D7A3-FBD6-78CACD5FE82B}"/>
              </a:ext>
            </a:extLst>
          </p:cNvPr>
          <p:cNvGrpSpPr/>
          <p:nvPr/>
        </p:nvGrpSpPr>
        <p:grpSpPr>
          <a:xfrm>
            <a:off x="359999" y="3466916"/>
            <a:ext cx="3860800" cy="2888364"/>
            <a:chOff x="234268" y="3627636"/>
            <a:chExt cx="3860800" cy="2888364"/>
          </a:xfrm>
        </p:grpSpPr>
        <p:pic>
          <p:nvPicPr>
            <p:cNvPr id="11" name="Picture 10">
              <a:hlinkClick r:id="rId3"/>
              <a:extLst>
                <a:ext uri="{FF2B5EF4-FFF2-40B4-BE49-F238E27FC236}">
                  <a16:creationId xmlns:a16="http://schemas.microsoft.com/office/drawing/2014/main" id="{9DB93B39-5F06-B806-9BB3-592AF25A1C9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268" y="3627636"/>
              <a:ext cx="3860800" cy="2888364"/>
            </a:xfrm>
            <a:prstGeom prst="rect">
              <a:avLst/>
            </a:prstGeom>
          </p:spPr>
        </p:pic>
        <p:pic>
          <p:nvPicPr>
            <p:cNvPr id="7" name="Picture 6">
              <a:hlinkClick r:id="rId3"/>
              <a:extLst>
                <a:ext uri="{FF2B5EF4-FFF2-40B4-BE49-F238E27FC236}">
                  <a16:creationId xmlns:a16="http://schemas.microsoft.com/office/drawing/2014/main" id="{44274665-4C9B-2034-F159-0790EC3CA1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99" y="4411350"/>
              <a:ext cx="1320938" cy="1320936"/>
            </a:xfrm>
            <a:prstGeom prst="rect">
              <a:avLst/>
            </a:prstGeom>
          </p:spPr>
        </p:pic>
      </p:grpSp>
      <p:sp>
        <p:nvSpPr>
          <p:cNvPr id="13" name="TextBox 12">
            <a:extLst>
              <a:ext uri="{FF2B5EF4-FFF2-40B4-BE49-F238E27FC236}">
                <a16:creationId xmlns:a16="http://schemas.microsoft.com/office/drawing/2014/main" id="{21BC26D3-1DBE-1EDE-67E0-C8EA47A1A694}"/>
              </a:ext>
            </a:extLst>
          </p:cNvPr>
          <p:cNvSpPr txBox="1"/>
          <p:nvPr/>
        </p:nvSpPr>
        <p:spPr>
          <a:xfrm>
            <a:off x="359999" y="6396465"/>
            <a:ext cx="5341554" cy="299535"/>
          </a:xfrm>
          <a:prstGeom prst="rect">
            <a:avLst/>
          </a:prstGeom>
          <a:noFill/>
        </p:spPr>
        <p:txBody>
          <a:bodyPr wrap="square" lIns="0" tIns="0" rIns="0" bIns="0" rtlCol="0">
            <a:noAutofit/>
          </a:bodyPr>
          <a:lstStyle/>
          <a:p>
            <a:pPr algn="l"/>
            <a:r>
              <a:rPr lang="en-AU" sz="1800" dirty="0">
                <a:solidFill>
                  <a:srgbClr val="146CFD"/>
                </a:solidFill>
                <a:hlinkClick r:id="rId3">
                  <a:extLst>
                    <a:ext uri="{A12FA001-AC4F-418D-AE19-62706E023703}">
                      <ahyp:hlinkClr xmlns:ahyp="http://schemas.microsoft.com/office/drawing/2018/hyperlinkcolor" val="tx"/>
                    </a:ext>
                  </a:extLst>
                </a:hlinkClick>
              </a:rPr>
              <a:t>Paramecium under the microscope</a:t>
            </a:r>
            <a:r>
              <a:rPr lang="en-AU" sz="1800" dirty="0">
                <a:solidFill>
                  <a:srgbClr val="146CFD"/>
                </a:solidFill>
              </a:rPr>
              <a:t> </a:t>
            </a:r>
            <a:r>
              <a:rPr lang="en-AU" sz="1800" dirty="0"/>
              <a:t>(duration 0:27)</a:t>
            </a:r>
          </a:p>
        </p:txBody>
      </p:sp>
      <p:grpSp>
        <p:nvGrpSpPr>
          <p:cNvPr id="15" name="Group 14" descr="A labelled diagram and an image of a single-celled paramecium.">
            <a:extLst>
              <a:ext uri="{FF2B5EF4-FFF2-40B4-BE49-F238E27FC236}">
                <a16:creationId xmlns:a16="http://schemas.microsoft.com/office/drawing/2014/main" id="{231FDD2E-83E5-9CA9-149C-E573DD7EB24B}"/>
              </a:ext>
            </a:extLst>
          </p:cNvPr>
          <p:cNvGrpSpPr/>
          <p:nvPr/>
        </p:nvGrpSpPr>
        <p:grpSpPr>
          <a:xfrm>
            <a:off x="5768110" y="1562624"/>
            <a:ext cx="6063891" cy="3990717"/>
            <a:chOff x="5097352" y="524312"/>
            <a:chExt cx="6656930" cy="5578543"/>
          </a:xfrm>
        </p:grpSpPr>
        <p:pic>
          <p:nvPicPr>
            <p:cNvPr id="16" name="Picture 15">
              <a:extLst>
                <a:ext uri="{FF2B5EF4-FFF2-40B4-BE49-F238E27FC236}">
                  <a16:creationId xmlns:a16="http://schemas.microsoft.com/office/drawing/2014/main" id="{B25E1CF1-E5B1-66F7-56F2-42E25620F8A1}"/>
                </a:ext>
              </a:extLst>
            </p:cNvPr>
            <p:cNvPicPr>
              <a:picLocks noChangeAspect="1"/>
            </p:cNvPicPr>
            <p:nvPr/>
          </p:nvPicPr>
          <p:blipFill>
            <a:blip r:embed="rId6"/>
            <a:stretch>
              <a:fillRect/>
            </a:stretch>
          </p:blipFill>
          <p:spPr>
            <a:xfrm>
              <a:off x="5097352" y="524312"/>
              <a:ext cx="6656930" cy="5516931"/>
            </a:xfrm>
            <a:prstGeom prst="rect">
              <a:avLst/>
            </a:prstGeom>
          </p:spPr>
        </p:pic>
        <p:sp>
          <p:nvSpPr>
            <p:cNvPr id="17" name="Rectangle 16">
              <a:extLst>
                <a:ext uri="{FF2B5EF4-FFF2-40B4-BE49-F238E27FC236}">
                  <a16:creationId xmlns:a16="http://schemas.microsoft.com/office/drawing/2014/main" id="{4DE93C09-768D-4CAC-CF85-212BBA1EBF7F}"/>
                </a:ext>
              </a:extLst>
            </p:cNvPr>
            <p:cNvSpPr/>
            <p:nvPr/>
          </p:nvSpPr>
          <p:spPr>
            <a:xfrm>
              <a:off x="5364480" y="5593080"/>
              <a:ext cx="2026920" cy="509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TextBox 5">
            <a:extLst>
              <a:ext uri="{FF2B5EF4-FFF2-40B4-BE49-F238E27FC236}">
                <a16:creationId xmlns:a16="http://schemas.microsoft.com/office/drawing/2014/main" id="{9AD59A59-12C9-336F-7904-AEED128FD555}"/>
              </a:ext>
              <a:ext uri="{C183D7F6-B498-43B3-948B-1728B52AA6E4}">
                <adec:decorative xmlns:adec="http://schemas.microsoft.com/office/drawing/2017/decorative" val="0"/>
              </a:ext>
            </a:extLst>
          </p:cNvPr>
          <p:cNvSpPr txBox="1"/>
          <p:nvPr/>
        </p:nvSpPr>
        <p:spPr>
          <a:xfrm>
            <a:off x="6604891" y="5509266"/>
            <a:ext cx="4390328" cy="294632"/>
          </a:xfrm>
          <a:prstGeom prst="rect">
            <a:avLst/>
          </a:prstGeom>
          <a:noFill/>
        </p:spPr>
        <p:txBody>
          <a:bodyPr wrap="square">
            <a:spAutoFit/>
          </a:bodyPr>
          <a:lstStyle/>
          <a:p>
            <a:pPr>
              <a:lnSpc>
                <a:spcPct val="150000"/>
              </a:lnSpc>
            </a:pPr>
            <a:r>
              <a:rPr lang="en-AU" sz="1000" dirty="0">
                <a:hlinkClick r:id="rId7"/>
              </a:rPr>
              <a:t>A paramecium</a:t>
            </a:r>
            <a:r>
              <a:rPr lang="en-AU" sz="1000" dirty="0"/>
              <a:t> by </a:t>
            </a:r>
            <a:r>
              <a:rPr lang="en-AU" sz="1000" dirty="0" err="1"/>
              <a:t>fickleandfreckled</a:t>
            </a:r>
            <a:r>
              <a:rPr lang="en-AU" sz="1000" dirty="0"/>
              <a:t>, licensed under </a:t>
            </a:r>
            <a:r>
              <a:rPr lang="en-AU" sz="1000" dirty="0">
                <a:hlinkClick r:id="rId8"/>
              </a:rPr>
              <a:t>CC BY 4.0</a:t>
            </a:r>
            <a:endParaRPr lang="en-AU" sz="1000" dirty="0"/>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129</a:t>
            </a:fld>
            <a:endParaRPr lang="en-AU"/>
          </a:p>
        </p:txBody>
      </p:sp>
    </p:spTree>
    <p:extLst>
      <p:ext uri="{BB962C8B-B14F-4D97-AF65-F5344CB8AC3E}">
        <p14:creationId xmlns:p14="http://schemas.microsoft.com/office/powerpoint/2010/main" val="88351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a:xfrm>
            <a:off x="359998" y="360000"/>
            <a:ext cx="10260002" cy="522000"/>
          </a:xfrm>
        </p:spPr>
        <p:txBody>
          <a:bodyPr/>
          <a:lstStyle/>
          <a:p>
            <a:r>
              <a:rPr lang="en-AU" dirty="0"/>
              <a:t>1.1 Checkpoint (1 of 3)</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p:txBody>
          <a:bodyPr/>
          <a:lstStyle/>
          <a:p>
            <a:r>
              <a:rPr lang="en-AU" dirty="0">
                <a:latin typeface="+mj-lt"/>
              </a:rPr>
              <a:t>Problematic thinking</a:t>
            </a:r>
          </a:p>
        </p:txBody>
      </p:sp>
      <p:sp>
        <p:nvSpPr>
          <p:cNvPr id="8" name="TextBox 7">
            <a:extLst>
              <a:ext uri="{FF2B5EF4-FFF2-40B4-BE49-F238E27FC236}">
                <a16:creationId xmlns:a16="http://schemas.microsoft.com/office/drawing/2014/main" id="{68A889AC-C6D1-9DBC-B5B1-9934FBD85E36}"/>
              </a:ext>
            </a:extLst>
          </p:cNvPr>
          <p:cNvSpPr txBox="1"/>
          <p:nvPr/>
        </p:nvSpPr>
        <p:spPr>
          <a:xfrm>
            <a:off x="434009" y="1996249"/>
            <a:ext cx="5978924" cy="3946358"/>
          </a:xfrm>
          <a:prstGeom prst="rect">
            <a:avLst/>
          </a:prstGeom>
          <a:noFill/>
        </p:spPr>
        <p:txBody>
          <a:bodyPr wrap="square" lIns="0" tIns="0" rIns="0" bIns="0" rtlCol="0">
            <a:noAutofit/>
          </a:bodyPr>
          <a:lstStyle/>
          <a:p>
            <a:pPr algn="l">
              <a:lnSpc>
                <a:spcPct val="150000"/>
              </a:lnSpc>
              <a:spcAft>
                <a:spcPts val="1200"/>
              </a:spcAft>
            </a:pPr>
            <a:r>
              <a:rPr lang="en-AU" sz="1800" dirty="0"/>
              <a:t>A </a:t>
            </a:r>
            <a:r>
              <a:rPr lang="en-AU" sz="1800" b="1" dirty="0"/>
              <a:t>brick</a:t>
            </a:r>
            <a:r>
              <a:rPr lang="en-AU" sz="1800" dirty="0"/>
              <a:t> is…</a:t>
            </a:r>
          </a:p>
          <a:p>
            <a:pPr marL="285750" indent="-285750" algn="l">
              <a:lnSpc>
                <a:spcPct val="150000"/>
              </a:lnSpc>
              <a:spcAft>
                <a:spcPts val="1200"/>
              </a:spcAft>
              <a:buFont typeface="Arial" panose="020B0604020202020204" pitchFamily="34" charset="0"/>
              <a:buChar char="•"/>
            </a:pPr>
            <a:r>
              <a:rPr lang="en-AU" sz="1800" dirty="0"/>
              <a:t>Living</a:t>
            </a:r>
          </a:p>
          <a:p>
            <a:pPr marL="285750" indent="-285750" algn="l">
              <a:lnSpc>
                <a:spcPct val="150000"/>
              </a:lnSpc>
              <a:spcAft>
                <a:spcPts val="1200"/>
              </a:spcAft>
              <a:buFont typeface="Arial" panose="020B0604020202020204" pitchFamily="34" charset="0"/>
              <a:buChar char="•"/>
            </a:pPr>
            <a:r>
              <a:rPr lang="en-AU" sz="1800" dirty="0"/>
              <a:t>Non-living</a:t>
            </a:r>
          </a:p>
          <a:p>
            <a:pPr marL="285750" indent="-285750" algn="l">
              <a:lnSpc>
                <a:spcPct val="150000"/>
              </a:lnSpc>
              <a:spcAft>
                <a:spcPts val="1200"/>
              </a:spcAft>
              <a:buFont typeface="Arial" panose="020B0604020202020204" pitchFamily="34" charset="0"/>
              <a:buChar char="•"/>
            </a:pPr>
            <a:r>
              <a:rPr lang="en-AU" sz="1800" dirty="0"/>
              <a:t>Once living</a:t>
            </a:r>
          </a:p>
          <a:p>
            <a:pPr algn="l">
              <a:lnSpc>
                <a:spcPct val="150000"/>
              </a:lnSpc>
              <a:spcAft>
                <a:spcPts val="1200"/>
              </a:spcAft>
            </a:pPr>
            <a:r>
              <a:rPr lang="en-AU" sz="1800" dirty="0"/>
              <a:t>Explain your choice.</a:t>
            </a:r>
          </a:p>
        </p:txBody>
      </p:sp>
      <p:pic>
        <p:nvPicPr>
          <p:cNvPr id="7" name="Picture 6" descr="A brick">
            <a:extLst>
              <a:ext uri="{FF2B5EF4-FFF2-40B4-BE49-F238E27FC236}">
                <a16:creationId xmlns:a16="http://schemas.microsoft.com/office/drawing/2014/main" id="{1902CC07-9BB4-2A55-6DA9-770A800AC3E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26" b="96923" l="1026" r="99487">
                        <a14:foregroundMark x1="7179" y1="18205" x2="14701" y2="75128"/>
                        <a14:foregroundMark x1="12821" y1="16410" x2="86496" y2="2564"/>
                        <a14:foregroundMark x1="86496" y1="2564" x2="95556" y2="14872"/>
                        <a14:foregroundMark x1="95556" y1="14872" x2="96068" y2="67436"/>
                        <a14:foregroundMark x1="96068" y1="67436" x2="78803" y2="80256"/>
                        <a14:foregroundMark x1="78803" y1="80256" x2="72137" y2="81538"/>
                        <a14:foregroundMark x1="56410" y1="5641" x2="88547" y2="1282"/>
                        <a14:foregroundMark x1="88547" y1="1282" x2="99829" y2="4872"/>
                        <a14:foregroundMark x1="3932" y1="15897" x2="3761" y2="64103"/>
                        <a14:foregroundMark x1="3761" y1="64103" x2="1026" y2="73846"/>
                        <a14:foregroundMark x1="1880" y1="73333" x2="2222" y2="90769"/>
                        <a14:foregroundMark x1="2222" y1="90769" x2="13675" y2="96923"/>
                        <a14:foregroundMark x1="13675" y1="96923" x2="45983" y2="89487"/>
                        <a14:foregroundMark x1="45983" y1="89487" x2="50940" y2="86923"/>
                        <a14:foregroundMark x1="29744" y1="9744" x2="34359" y2="9231"/>
                      </a14:backgroundRemoval>
                    </a14:imgEffect>
                  </a14:imgLayer>
                </a14:imgProps>
              </a:ext>
              <a:ext uri="{28A0092B-C50C-407E-A947-70E740481C1C}">
                <a14:useLocalDpi xmlns:a14="http://schemas.microsoft.com/office/drawing/2010/main"/>
              </a:ext>
            </a:extLst>
          </a:blip>
          <a:stretch>
            <a:fillRect/>
          </a:stretch>
        </p:blipFill>
        <p:spPr>
          <a:xfrm>
            <a:off x="5273842" y="1996249"/>
            <a:ext cx="5746426" cy="3831795"/>
          </a:xfrm>
          <a:prstGeom prst="rect">
            <a:avLst/>
          </a:prstGeom>
        </p:spPr>
      </p:pic>
      <p:sp>
        <p:nvSpPr>
          <p:cNvPr id="6" name="TextBox 5">
            <a:extLst>
              <a:ext uri="{FF2B5EF4-FFF2-40B4-BE49-F238E27FC236}">
                <a16:creationId xmlns:a16="http://schemas.microsoft.com/office/drawing/2014/main" id="{2319DF9A-3D8D-4229-26E7-E547466AED77}"/>
              </a:ext>
              <a:ext uri="{C183D7F6-B498-43B3-948B-1728B52AA6E4}">
                <adec:decorative xmlns:adec="http://schemas.microsoft.com/office/drawing/2017/decorative" val="0"/>
              </a:ext>
            </a:extLst>
          </p:cNvPr>
          <p:cNvSpPr txBox="1"/>
          <p:nvPr/>
        </p:nvSpPr>
        <p:spPr>
          <a:xfrm>
            <a:off x="359998" y="6516000"/>
            <a:ext cx="8129009" cy="180000"/>
          </a:xfrm>
          <a:prstGeom prst="rect">
            <a:avLst/>
          </a:prstGeom>
          <a:noFill/>
        </p:spPr>
        <p:txBody>
          <a:bodyPr wrap="none" lIns="0" tIns="0" rIns="0" bIns="0" rtlCol="0">
            <a:noAutofit/>
          </a:bodyPr>
          <a:lstStyle/>
          <a:p>
            <a:pPr algn="l"/>
            <a:r>
              <a:rPr lang="en-AU" sz="1000" dirty="0"/>
              <a:t>This image and activity is from ‘</a:t>
            </a:r>
            <a:r>
              <a:rPr lang="en-AU" sz="1000" dirty="0">
                <a:hlinkClick r:id="rId5"/>
              </a:rPr>
              <a:t>Big Idea: The cellular basis of life</a:t>
            </a:r>
            <a:r>
              <a:rPr lang="en-AU" sz="1000" dirty="0"/>
              <a:t>’ by University of York Science Education Group and is licensed under </a:t>
            </a:r>
            <a:r>
              <a:rPr lang="en-AU" sz="1000" dirty="0">
                <a:hlinkClick r:id="rId6"/>
              </a:rPr>
              <a:t>CC BY-NC</a:t>
            </a:r>
            <a:r>
              <a:rPr lang="en-AU" sz="1000" dirty="0"/>
              <a:t>. </a:t>
            </a:r>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54055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dirty="0"/>
              <a:t>2.4 Is a single-celled Paramecium living?</a:t>
            </a:r>
          </a:p>
        </p:txBody>
      </p:sp>
      <p:graphicFrame>
        <p:nvGraphicFramePr>
          <p:cNvPr id="13" name="Table 12" descr="A table containing a sample student response justifying if the single celled paramecium is a living thing.">
            <a:extLst>
              <a:ext uri="{FF2B5EF4-FFF2-40B4-BE49-F238E27FC236}">
                <a16:creationId xmlns:a16="http://schemas.microsoft.com/office/drawing/2014/main" id="{E4BF8667-4A0B-F370-FDB0-FF7A10AF4FF3}"/>
              </a:ext>
            </a:extLst>
          </p:cNvPr>
          <p:cNvGraphicFramePr>
            <a:graphicFrameLocks noGrp="1"/>
          </p:cNvGraphicFramePr>
          <p:nvPr>
            <p:extLst>
              <p:ext uri="{D42A27DB-BD31-4B8C-83A1-F6EECF244321}">
                <p14:modId xmlns:p14="http://schemas.microsoft.com/office/powerpoint/2010/main" val="2531656920"/>
              </p:ext>
            </p:extLst>
          </p:nvPr>
        </p:nvGraphicFramePr>
        <p:xfrm>
          <a:off x="414000" y="941942"/>
          <a:ext cx="11070000" cy="5760000"/>
        </p:xfrm>
        <a:graphic>
          <a:graphicData uri="http://schemas.openxmlformats.org/drawingml/2006/table">
            <a:tbl>
              <a:tblPr firstRow="1" firstCol="1" bandRow="1">
                <a:tableStyleId>{B301B821-A1FF-4177-AEE7-76D212191A09}</a:tableStyleId>
              </a:tblPr>
              <a:tblGrid>
                <a:gridCol w="2078401">
                  <a:extLst>
                    <a:ext uri="{9D8B030D-6E8A-4147-A177-3AD203B41FA5}">
                      <a16:colId xmlns:a16="http://schemas.microsoft.com/office/drawing/2014/main" val="3757878197"/>
                    </a:ext>
                  </a:extLst>
                </a:gridCol>
                <a:gridCol w="2453640">
                  <a:extLst>
                    <a:ext uri="{9D8B030D-6E8A-4147-A177-3AD203B41FA5}">
                      <a16:colId xmlns:a16="http://schemas.microsoft.com/office/drawing/2014/main" val="1922523585"/>
                    </a:ext>
                  </a:extLst>
                </a:gridCol>
                <a:gridCol w="6537959">
                  <a:extLst>
                    <a:ext uri="{9D8B030D-6E8A-4147-A177-3AD203B41FA5}">
                      <a16:colId xmlns:a16="http://schemas.microsoft.com/office/drawing/2014/main" val="2038946804"/>
                    </a:ext>
                  </a:extLst>
                </a:gridCol>
              </a:tblGrid>
              <a:tr h="720000">
                <a:tc>
                  <a:txBody>
                    <a:bodyPr/>
                    <a:lstStyle/>
                    <a:p>
                      <a:pPr marL="180000">
                        <a:lnSpc>
                          <a:spcPct val="150000"/>
                        </a:lnSpc>
                        <a:spcBef>
                          <a:spcPts val="0"/>
                        </a:spcBef>
                        <a:spcAft>
                          <a:spcPts val="1200"/>
                        </a:spcAft>
                      </a:pPr>
                      <a:r>
                        <a:rPr lang="en-AU" sz="1600" b="1" dirty="0">
                          <a:solidFill>
                            <a:srgbClr val="FFFFFF"/>
                          </a:solidFill>
                          <a:effectLst/>
                          <a:latin typeface="+mj-lt"/>
                        </a:rPr>
                        <a:t>Characteristic of living thing</a:t>
                      </a:r>
                      <a:endParaRPr lang="en-AU" sz="1600" dirty="0">
                        <a:effectLst/>
                        <a:latin typeface="+mj-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b="1" dirty="0">
                          <a:solidFill>
                            <a:srgbClr val="FFFFFF"/>
                          </a:solidFill>
                          <a:effectLst/>
                          <a:latin typeface="+mj-lt"/>
                        </a:rPr>
                        <a:t>Does a Paramecium do this?</a:t>
                      </a:r>
                      <a:endParaRPr lang="en-AU" sz="16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b="1" dirty="0">
                          <a:solidFill>
                            <a:srgbClr val="FFFFFF"/>
                          </a:solidFill>
                          <a:effectLst/>
                          <a:latin typeface="+mj-lt"/>
                        </a:rPr>
                        <a:t>An example of how the Paramecium does this.</a:t>
                      </a:r>
                      <a:endParaRPr lang="en-AU" sz="16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8954197"/>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Move</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endParaRPr lang="en-AU" sz="16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endParaRPr lang="en-AU" sz="16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198639"/>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Respire</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a:effectLst/>
                        </a:rPr>
                        <a:t> </a:t>
                      </a:r>
                      <a:endParaRPr lang="en-AU" sz="16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946173"/>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Sense</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a:effectLst/>
                        </a:rPr>
                        <a:t> </a:t>
                      </a:r>
                      <a:endParaRPr lang="en-AU" sz="16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0084039"/>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Grow</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a:effectLst/>
                        </a:rPr>
                        <a:t> </a:t>
                      </a:r>
                      <a:endParaRPr lang="en-AU" sz="16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4249350"/>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Reproduce</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a:effectLst/>
                        </a:rPr>
                        <a:t> </a:t>
                      </a:r>
                      <a:endParaRPr lang="en-AU" sz="16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3059185"/>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Excrete</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5998978"/>
                  </a:ext>
                </a:extLst>
              </a:tr>
              <a:tr h="720000">
                <a:tc>
                  <a:txBody>
                    <a:bodyPr/>
                    <a:lstStyle/>
                    <a:p>
                      <a:pPr marL="180000">
                        <a:lnSpc>
                          <a:spcPct val="150000"/>
                        </a:lnSpc>
                        <a:spcBef>
                          <a:spcPts val="0"/>
                        </a:spcBef>
                        <a:spcAft>
                          <a:spcPts val="1200"/>
                        </a:spcAft>
                      </a:pPr>
                      <a:r>
                        <a:rPr lang="en-AU" sz="1600" b="1" dirty="0">
                          <a:solidFill>
                            <a:schemeClr val="tx1"/>
                          </a:solidFill>
                          <a:effectLst/>
                          <a:latin typeface="+mj-lt"/>
                        </a:rPr>
                        <a:t>Nutrients</a:t>
                      </a:r>
                      <a:endParaRPr lang="en-AU" sz="16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nSpc>
                          <a:spcPct val="150000"/>
                        </a:lnSpc>
                        <a:spcBef>
                          <a:spcPts val="0"/>
                        </a:spcBef>
                        <a:spcAft>
                          <a:spcPts val="1200"/>
                        </a:spcAft>
                      </a:pPr>
                      <a:r>
                        <a:rPr lang="en-AU" sz="1600" dirty="0">
                          <a:effectLst/>
                        </a:rPr>
                        <a:t> </a:t>
                      </a:r>
                      <a:endParaRPr lang="en-AU" sz="16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431805"/>
                  </a:ext>
                </a:extLst>
              </a:tr>
            </a:tbl>
          </a:graphicData>
        </a:graphic>
      </p:graphicFrame>
      <p:grpSp>
        <p:nvGrpSpPr>
          <p:cNvPr id="4" name="Group 3" descr="Yes, paramecium can move. Their cilia rhythmically beat to move the Paramecium&#10;">
            <a:extLst>
              <a:ext uri="{FF2B5EF4-FFF2-40B4-BE49-F238E27FC236}">
                <a16:creationId xmlns:a16="http://schemas.microsoft.com/office/drawing/2014/main" id="{B7ADE292-495E-F269-C91F-C47551824E12}"/>
              </a:ext>
            </a:extLst>
          </p:cNvPr>
          <p:cNvGrpSpPr/>
          <p:nvPr/>
        </p:nvGrpSpPr>
        <p:grpSpPr>
          <a:xfrm>
            <a:off x="3448578" y="1811596"/>
            <a:ext cx="7859321" cy="396240"/>
            <a:chOff x="3448578" y="1811596"/>
            <a:chExt cx="7859321" cy="396240"/>
          </a:xfrm>
        </p:grpSpPr>
        <p:sp>
          <p:nvSpPr>
            <p:cNvPr id="14" name="TextBox 13">
              <a:extLst>
                <a:ext uri="{FF2B5EF4-FFF2-40B4-BE49-F238E27FC236}">
                  <a16:creationId xmlns:a16="http://schemas.microsoft.com/office/drawing/2014/main" id="{64378801-A19A-5F51-E957-21002CED246D}"/>
                </a:ext>
              </a:extLst>
            </p:cNvPr>
            <p:cNvSpPr txBox="1"/>
            <p:nvPr/>
          </p:nvSpPr>
          <p:spPr>
            <a:xfrm>
              <a:off x="3448578" y="1811596"/>
              <a:ext cx="609600" cy="39624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15" name="TextBox 14">
              <a:extLst>
                <a:ext uri="{FF2B5EF4-FFF2-40B4-BE49-F238E27FC236}">
                  <a16:creationId xmlns:a16="http://schemas.microsoft.com/office/drawing/2014/main" id="{502DEEED-D76F-3A47-D0FA-7D27FC6C1283}"/>
                </a:ext>
              </a:extLst>
            </p:cNvPr>
            <p:cNvSpPr txBox="1"/>
            <p:nvPr/>
          </p:nvSpPr>
          <p:spPr>
            <a:xfrm>
              <a:off x="5172231" y="1811596"/>
              <a:ext cx="6135668" cy="396240"/>
            </a:xfrm>
            <a:prstGeom prst="rect">
              <a:avLst/>
            </a:prstGeom>
            <a:noFill/>
          </p:spPr>
          <p:txBody>
            <a:bodyPr wrap="square" lIns="0" tIns="0" rIns="0" bIns="0" rtlCol="0">
              <a:noAutofit/>
            </a:bodyPr>
            <a:lstStyle/>
            <a:p>
              <a:pPr algn="l">
                <a:lnSpc>
                  <a:spcPct val="150000"/>
                </a:lnSpc>
                <a:spcAft>
                  <a:spcPts val="1200"/>
                </a:spcAft>
              </a:pPr>
              <a:r>
                <a:rPr lang="en-AU" sz="1600" dirty="0"/>
                <a:t>Their cilia rhythmically beat to move the Paramecium.</a:t>
              </a:r>
            </a:p>
          </p:txBody>
        </p:sp>
      </p:grpSp>
      <p:grpSp>
        <p:nvGrpSpPr>
          <p:cNvPr id="5" name="Group 4" descr="Yes, paramecium can respire. Using products of digested food and oxygen from their surroundings, they generate energy for the cell.&#10;">
            <a:extLst>
              <a:ext uri="{FF2B5EF4-FFF2-40B4-BE49-F238E27FC236}">
                <a16:creationId xmlns:a16="http://schemas.microsoft.com/office/drawing/2014/main" id="{476EBE0D-3AAE-D3B5-8250-F5301422B12C}"/>
              </a:ext>
            </a:extLst>
          </p:cNvPr>
          <p:cNvGrpSpPr/>
          <p:nvPr/>
        </p:nvGrpSpPr>
        <p:grpSpPr>
          <a:xfrm>
            <a:off x="3453730" y="2390121"/>
            <a:ext cx="7854169" cy="691176"/>
            <a:chOff x="3453730" y="2390121"/>
            <a:chExt cx="7854169" cy="691176"/>
          </a:xfrm>
        </p:grpSpPr>
        <p:sp>
          <p:nvSpPr>
            <p:cNvPr id="17" name="TextBox 16">
              <a:extLst>
                <a:ext uri="{FF2B5EF4-FFF2-40B4-BE49-F238E27FC236}">
                  <a16:creationId xmlns:a16="http://schemas.microsoft.com/office/drawing/2014/main" id="{997A4155-17F3-91D5-EAEB-955B67352D74}"/>
                </a:ext>
              </a:extLst>
            </p:cNvPr>
            <p:cNvSpPr txBox="1"/>
            <p:nvPr/>
          </p:nvSpPr>
          <p:spPr>
            <a:xfrm>
              <a:off x="3453730" y="2598549"/>
              <a:ext cx="609600" cy="27432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18" name="TextBox 17">
              <a:extLst>
                <a:ext uri="{FF2B5EF4-FFF2-40B4-BE49-F238E27FC236}">
                  <a16:creationId xmlns:a16="http://schemas.microsoft.com/office/drawing/2014/main" id="{998223B7-30E0-39DD-7C48-F797B0DE3F75}"/>
                </a:ext>
              </a:extLst>
            </p:cNvPr>
            <p:cNvSpPr txBox="1"/>
            <p:nvPr/>
          </p:nvSpPr>
          <p:spPr>
            <a:xfrm>
              <a:off x="5177382" y="2390121"/>
              <a:ext cx="6130517" cy="691176"/>
            </a:xfrm>
            <a:prstGeom prst="rect">
              <a:avLst/>
            </a:prstGeom>
            <a:noFill/>
          </p:spPr>
          <p:txBody>
            <a:bodyPr wrap="square" lIns="0" tIns="0" rIns="0" bIns="0" rtlCol="0">
              <a:noAutofit/>
            </a:bodyPr>
            <a:lstStyle/>
            <a:p>
              <a:pPr algn="l">
                <a:lnSpc>
                  <a:spcPct val="150000"/>
                </a:lnSpc>
                <a:spcAft>
                  <a:spcPts val="1200"/>
                </a:spcAft>
              </a:pPr>
              <a:r>
                <a:rPr lang="en-AU" sz="1600" dirty="0"/>
                <a:t>Using products of digested food and oxygen from their surroundings, they generate energy for the cell.</a:t>
              </a:r>
            </a:p>
          </p:txBody>
        </p:sp>
      </p:grpSp>
      <p:grpSp>
        <p:nvGrpSpPr>
          <p:cNvPr id="6" name="Group 5" descr="Yes, paramecium can sense. It can sense when it has hit something which triggers it to move in a different direction.&#10;&#10;">
            <a:extLst>
              <a:ext uri="{FF2B5EF4-FFF2-40B4-BE49-F238E27FC236}">
                <a16:creationId xmlns:a16="http://schemas.microsoft.com/office/drawing/2014/main" id="{964EB7F0-AC5B-78BE-60A3-FAFC240A3428}"/>
              </a:ext>
            </a:extLst>
          </p:cNvPr>
          <p:cNvGrpSpPr/>
          <p:nvPr/>
        </p:nvGrpSpPr>
        <p:grpSpPr>
          <a:xfrm>
            <a:off x="3453730" y="3104495"/>
            <a:ext cx="7859321" cy="691176"/>
            <a:chOff x="3453730" y="3104495"/>
            <a:chExt cx="7859321" cy="691176"/>
          </a:xfrm>
        </p:grpSpPr>
        <p:sp>
          <p:nvSpPr>
            <p:cNvPr id="19" name="TextBox 18">
              <a:extLst>
                <a:ext uri="{FF2B5EF4-FFF2-40B4-BE49-F238E27FC236}">
                  <a16:creationId xmlns:a16="http://schemas.microsoft.com/office/drawing/2014/main" id="{51285247-C98D-D33A-47F0-D929D1276912}"/>
                </a:ext>
              </a:extLst>
            </p:cNvPr>
            <p:cNvSpPr txBox="1"/>
            <p:nvPr/>
          </p:nvSpPr>
          <p:spPr>
            <a:xfrm>
              <a:off x="3453730" y="3312923"/>
              <a:ext cx="609600" cy="27432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20" name="TextBox 19">
              <a:extLst>
                <a:ext uri="{FF2B5EF4-FFF2-40B4-BE49-F238E27FC236}">
                  <a16:creationId xmlns:a16="http://schemas.microsoft.com/office/drawing/2014/main" id="{E45870D6-CA51-5264-D8F1-F7BE1D71AD88}"/>
                </a:ext>
              </a:extLst>
            </p:cNvPr>
            <p:cNvSpPr txBox="1"/>
            <p:nvPr/>
          </p:nvSpPr>
          <p:spPr>
            <a:xfrm>
              <a:off x="5177382" y="3104495"/>
              <a:ext cx="6135669" cy="691176"/>
            </a:xfrm>
            <a:prstGeom prst="rect">
              <a:avLst/>
            </a:prstGeom>
            <a:noFill/>
          </p:spPr>
          <p:txBody>
            <a:bodyPr wrap="square" lIns="0" tIns="0" rIns="0" bIns="0" rtlCol="0">
              <a:noAutofit/>
            </a:bodyPr>
            <a:lstStyle/>
            <a:p>
              <a:pPr algn="l">
                <a:lnSpc>
                  <a:spcPct val="150000"/>
                </a:lnSpc>
                <a:spcAft>
                  <a:spcPts val="1200"/>
                </a:spcAft>
              </a:pPr>
              <a:r>
                <a:rPr lang="en-AU" sz="1600" dirty="0"/>
                <a:t>It can sense when it has hit something which triggers it to move in a different direction.</a:t>
              </a:r>
            </a:p>
          </p:txBody>
        </p:sp>
      </p:grpSp>
      <p:grpSp>
        <p:nvGrpSpPr>
          <p:cNvPr id="7" name="Group 6" descr="Yes, paramecium can grow. Paramecia take in nutrients to help them grow rapidly from a small cell to a fully grown organism.&#10;&#10;&#10;">
            <a:extLst>
              <a:ext uri="{FF2B5EF4-FFF2-40B4-BE49-F238E27FC236}">
                <a16:creationId xmlns:a16="http://schemas.microsoft.com/office/drawing/2014/main" id="{4B2A14DF-1548-380E-56DC-26E5F927C862}"/>
              </a:ext>
            </a:extLst>
          </p:cNvPr>
          <p:cNvGrpSpPr/>
          <p:nvPr/>
        </p:nvGrpSpPr>
        <p:grpSpPr>
          <a:xfrm>
            <a:off x="3453730" y="3869733"/>
            <a:ext cx="7859321" cy="633637"/>
            <a:chOff x="3453730" y="3869733"/>
            <a:chExt cx="7859321" cy="633637"/>
          </a:xfrm>
        </p:grpSpPr>
        <p:sp>
          <p:nvSpPr>
            <p:cNvPr id="21" name="TextBox 20">
              <a:extLst>
                <a:ext uri="{FF2B5EF4-FFF2-40B4-BE49-F238E27FC236}">
                  <a16:creationId xmlns:a16="http://schemas.microsoft.com/office/drawing/2014/main" id="{5EFC2C13-4DA2-EB63-EA4E-322E694BABFB}"/>
                </a:ext>
              </a:extLst>
            </p:cNvPr>
            <p:cNvSpPr txBox="1"/>
            <p:nvPr/>
          </p:nvSpPr>
          <p:spPr>
            <a:xfrm>
              <a:off x="3453730" y="4049391"/>
              <a:ext cx="609600" cy="27432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23" name="TextBox 22">
              <a:extLst>
                <a:ext uri="{FF2B5EF4-FFF2-40B4-BE49-F238E27FC236}">
                  <a16:creationId xmlns:a16="http://schemas.microsoft.com/office/drawing/2014/main" id="{249E212D-72B5-9519-7B78-303FF0945796}"/>
                </a:ext>
              </a:extLst>
            </p:cNvPr>
            <p:cNvSpPr txBox="1"/>
            <p:nvPr/>
          </p:nvSpPr>
          <p:spPr>
            <a:xfrm>
              <a:off x="5177382" y="3869733"/>
              <a:ext cx="6135669" cy="633637"/>
            </a:xfrm>
            <a:prstGeom prst="rect">
              <a:avLst/>
            </a:prstGeom>
            <a:noFill/>
          </p:spPr>
          <p:txBody>
            <a:bodyPr wrap="square" lIns="0" tIns="0" rIns="0" bIns="0" rtlCol="0">
              <a:noAutofit/>
            </a:bodyPr>
            <a:lstStyle/>
            <a:p>
              <a:pPr algn="l">
                <a:lnSpc>
                  <a:spcPct val="150000"/>
                </a:lnSpc>
                <a:spcAft>
                  <a:spcPts val="1200"/>
                </a:spcAft>
              </a:pPr>
              <a:r>
                <a:rPr lang="en-AU" sz="1600" dirty="0"/>
                <a:t>Paramecia take in nutrients to help them grow rapidly from a small cell to a fully grown organism.</a:t>
              </a:r>
            </a:p>
          </p:txBody>
        </p:sp>
      </p:grpSp>
      <p:grpSp>
        <p:nvGrpSpPr>
          <p:cNvPr id="8" name="Group 7" descr="Yes, paramecium can reproduce. A fully grown cell will split into 2 identical smaller cells.">
            <a:extLst>
              <a:ext uri="{FF2B5EF4-FFF2-40B4-BE49-F238E27FC236}">
                <a16:creationId xmlns:a16="http://schemas.microsoft.com/office/drawing/2014/main" id="{E6190432-62AC-BAE1-20CD-53BC6459DED3}"/>
              </a:ext>
            </a:extLst>
          </p:cNvPr>
          <p:cNvGrpSpPr/>
          <p:nvPr/>
        </p:nvGrpSpPr>
        <p:grpSpPr>
          <a:xfrm>
            <a:off x="3453730" y="4745506"/>
            <a:ext cx="7859321" cy="322704"/>
            <a:chOff x="3453730" y="4745506"/>
            <a:chExt cx="7859321" cy="322704"/>
          </a:xfrm>
        </p:grpSpPr>
        <p:sp>
          <p:nvSpPr>
            <p:cNvPr id="24" name="TextBox 23">
              <a:extLst>
                <a:ext uri="{FF2B5EF4-FFF2-40B4-BE49-F238E27FC236}">
                  <a16:creationId xmlns:a16="http://schemas.microsoft.com/office/drawing/2014/main" id="{562C1CD0-CFE7-07E3-F87E-951E839308F6}"/>
                </a:ext>
              </a:extLst>
            </p:cNvPr>
            <p:cNvSpPr txBox="1"/>
            <p:nvPr/>
          </p:nvSpPr>
          <p:spPr>
            <a:xfrm>
              <a:off x="3453730" y="4769698"/>
              <a:ext cx="609600" cy="27432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26" name="TextBox 25">
              <a:extLst>
                <a:ext uri="{FF2B5EF4-FFF2-40B4-BE49-F238E27FC236}">
                  <a16:creationId xmlns:a16="http://schemas.microsoft.com/office/drawing/2014/main" id="{DA6C495B-8EFB-C880-619F-1C565C78DFF3}"/>
                </a:ext>
              </a:extLst>
            </p:cNvPr>
            <p:cNvSpPr txBox="1"/>
            <p:nvPr/>
          </p:nvSpPr>
          <p:spPr>
            <a:xfrm>
              <a:off x="5177382" y="4745506"/>
              <a:ext cx="6135669" cy="322704"/>
            </a:xfrm>
            <a:prstGeom prst="rect">
              <a:avLst/>
            </a:prstGeom>
            <a:noFill/>
          </p:spPr>
          <p:txBody>
            <a:bodyPr wrap="square" lIns="0" tIns="0" rIns="0" bIns="0" rtlCol="0">
              <a:noAutofit/>
            </a:bodyPr>
            <a:lstStyle/>
            <a:p>
              <a:pPr algn="l">
                <a:lnSpc>
                  <a:spcPct val="150000"/>
                </a:lnSpc>
                <a:spcAft>
                  <a:spcPts val="1200"/>
                </a:spcAft>
              </a:pPr>
              <a:r>
                <a:rPr lang="en-AU" sz="1600" dirty="0"/>
                <a:t>A fully grown cell will split into 2 identical smaller cells.</a:t>
              </a:r>
            </a:p>
          </p:txBody>
        </p:sp>
      </p:grpSp>
      <p:grpSp>
        <p:nvGrpSpPr>
          <p:cNvPr id="9" name="Group 8" descr="Yes, paramecium can excrete. Food wastes are removed through the anal pore.&#10;">
            <a:extLst>
              <a:ext uri="{FF2B5EF4-FFF2-40B4-BE49-F238E27FC236}">
                <a16:creationId xmlns:a16="http://schemas.microsoft.com/office/drawing/2014/main" id="{B7A9C5A2-F585-BFA1-56C4-97EE140ECDE4}"/>
              </a:ext>
            </a:extLst>
          </p:cNvPr>
          <p:cNvGrpSpPr/>
          <p:nvPr/>
        </p:nvGrpSpPr>
        <p:grpSpPr>
          <a:xfrm>
            <a:off x="3453730" y="5457230"/>
            <a:ext cx="7859321" cy="322704"/>
            <a:chOff x="3453730" y="5457230"/>
            <a:chExt cx="7859321" cy="322704"/>
          </a:xfrm>
        </p:grpSpPr>
        <p:sp>
          <p:nvSpPr>
            <p:cNvPr id="27" name="TextBox 26">
              <a:extLst>
                <a:ext uri="{FF2B5EF4-FFF2-40B4-BE49-F238E27FC236}">
                  <a16:creationId xmlns:a16="http://schemas.microsoft.com/office/drawing/2014/main" id="{218A1695-A75B-DB29-B6AA-E604562CD879}"/>
                </a:ext>
              </a:extLst>
            </p:cNvPr>
            <p:cNvSpPr txBox="1"/>
            <p:nvPr/>
          </p:nvSpPr>
          <p:spPr>
            <a:xfrm>
              <a:off x="3453730" y="5481422"/>
              <a:ext cx="609600" cy="27432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28" name="TextBox 27">
              <a:extLst>
                <a:ext uri="{FF2B5EF4-FFF2-40B4-BE49-F238E27FC236}">
                  <a16:creationId xmlns:a16="http://schemas.microsoft.com/office/drawing/2014/main" id="{4A5CD5F0-163C-FB44-8481-26C716CAC38C}"/>
                </a:ext>
              </a:extLst>
            </p:cNvPr>
            <p:cNvSpPr txBox="1"/>
            <p:nvPr/>
          </p:nvSpPr>
          <p:spPr>
            <a:xfrm>
              <a:off x="5177382" y="5457230"/>
              <a:ext cx="6135669" cy="322704"/>
            </a:xfrm>
            <a:prstGeom prst="rect">
              <a:avLst/>
            </a:prstGeom>
            <a:noFill/>
          </p:spPr>
          <p:txBody>
            <a:bodyPr wrap="square" lIns="0" tIns="0" rIns="0" bIns="0" rtlCol="0">
              <a:noAutofit/>
            </a:bodyPr>
            <a:lstStyle/>
            <a:p>
              <a:pPr algn="l">
                <a:lnSpc>
                  <a:spcPct val="150000"/>
                </a:lnSpc>
                <a:spcAft>
                  <a:spcPts val="1200"/>
                </a:spcAft>
              </a:pPr>
              <a:r>
                <a:rPr lang="en-AU" sz="1600" dirty="0"/>
                <a:t>Food wastes are removed through the anal pore.</a:t>
              </a:r>
            </a:p>
          </p:txBody>
        </p:sp>
      </p:grpSp>
      <p:grpSp>
        <p:nvGrpSpPr>
          <p:cNvPr id="10" name="Group 9" descr="Yes, paramecium can take in nutrients. It takes in nutrients by eating foods such as bacteria and algae.&#10;&#10;">
            <a:extLst>
              <a:ext uri="{FF2B5EF4-FFF2-40B4-BE49-F238E27FC236}">
                <a16:creationId xmlns:a16="http://schemas.microsoft.com/office/drawing/2014/main" id="{E243B960-89B7-28E5-59A9-5A8C0C703C41}"/>
              </a:ext>
            </a:extLst>
          </p:cNvPr>
          <p:cNvGrpSpPr/>
          <p:nvPr/>
        </p:nvGrpSpPr>
        <p:grpSpPr>
          <a:xfrm>
            <a:off x="3453730" y="6173865"/>
            <a:ext cx="7881903" cy="274320"/>
            <a:chOff x="3453730" y="6173865"/>
            <a:chExt cx="7881903" cy="274320"/>
          </a:xfrm>
        </p:grpSpPr>
        <p:sp>
          <p:nvSpPr>
            <p:cNvPr id="30" name="TextBox 29">
              <a:extLst>
                <a:ext uri="{FF2B5EF4-FFF2-40B4-BE49-F238E27FC236}">
                  <a16:creationId xmlns:a16="http://schemas.microsoft.com/office/drawing/2014/main" id="{3198BABB-4103-471C-E026-115E43F2BD7B}"/>
                </a:ext>
              </a:extLst>
            </p:cNvPr>
            <p:cNvSpPr txBox="1"/>
            <p:nvPr/>
          </p:nvSpPr>
          <p:spPr>
            <a:xfrm>
              <a:off x="3453730" y="6173865"/>
              <a:ext cx="609600" cy="274320"/>
            </a:xfrm>
            <a:prstGeom prst="rect">
              <a:avLst/>
            </a:prstGeom>
            <a:noFill/>
          </p:spPr>
          <p:txBody>
            <a:bodyPr wrap="square" lIns="0" tIns="0" rIns="0" bIns="0" rtlCol="0">
              <a:noAutofit/>
            </a:bodyPr>
            <a:lstStyle/>
            <a:p>
              <a:pPr algn="ctr">
                <a:lnSpc>
                  <a:spcPct val="150000"/>
                </a:lnSpc>
                <a:spcAft>
                  <a:spcPts val="1200"/>
                </a:spcAft>
              </a:pPr>
              <a:r>
                <a:rPr lang="en-AU" sz="1600" dirty="0"/>
                <a:t>Yes</a:t>
              </a:r>
            </a:p>
          </p:txBody>
        </p:sp>
        <p:sp>
          <p:nvSpPr>
            <p:cNvPr id="31" name="TextBox 30">
              <a:extLst>
                <a:ext uri="{FF2B5EF4-FFF2-40B4-BE49-F238E27FC236}">
                  <a16:creationId xmlns:a16="http://schemas.microsoft.com/office/drawing/2014/main" id="{ED3F52B9-976F-BCFE-9C66-91945BB25CF2}"/>
                </a:ext>
              </a:extLst>
            </p:cNvPr>
            <p:cNvSpPr txBox="1"/>
            <p:nvPr/>
          </p:nvSpPr>
          <p:spPr>
            <a:xfrm>
              <a:off x="5177382" y="6173865"/>
              <a:ext cx="6158251" cy="274320"/>
            </a:xfrm>
            <a:prstGeom prst="rect">
              <a:avLst/>
            </a:prstGeom>
            <a:noFill/>
          </p:spPr>
          <p:txBody>
            <a:bodyPr wrap="square" lIns="0" tIns="0" rIns="0" bIns="0" rtlCol="0">
              <a:noAutofit/>
            </a:bodyPr>
            <a:lstStyle/>
            <a:p>
              <a:pPr algn="l">
                <a:lnSpc>
                  <a:spcPct val="150000"/>
                </a:lnSpc>
                <a:spcAft>
                  <a:spcPts val="1200"/>
                </a:spcAft>
              </a:pPr>
              <a:r>
                <a:rPr lang="en-AU" sz="1600" dirty="0"/>
                <a:t>It takes in nutrients by eating foods such as bacteria and algae.</a:t>
              </a:r>
            </a:p>
          </p:txBody>
        </p:sp>
      </p:gr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Tree>
    <p:extLst>
      <p:ext uri="{BB962C8B-B14F-4D97-AF65-F5344CB8AC3E}">
        <p14:creationId xmlns:p14="http://schemas.microsoft.com/office/powerpoint/2010/main" val="357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C188-857C-BC57-173D-CA4481026267}"/>
              </a:ext>
            </a:extLst>
          </p:cNvPr>
          <p:cNvSpPr>
            <a:spLocks noGrp="1"/>
          </p:cNvSpPr>
          <p:nvPr>
            <p:ph type="title"/>
          </p:nvPr>
        </p:nvSpPr>
        <p:spPr/>
        <p:txBody>
          <a:bodyPr/>
          <a:lstStyle/>
          <a:p>
            <a:r>
              <a:rPr lang="en-AU" dirty="0"/>
              <a:t>2.4 Justify whether the Paramecium is a living thing</a:t>
            </a:r>
          </a:p>
        </p:txBody>
      </p:sp>
      <p:sp>
        <p:nvSpPr>
          <p:cNvPr id="4" name="Text Placeholder 3">
            <a:extLst>
              <a:ext uri="{FF2B5EF4-FFF2-40B4-BE49-F238E27FC236}">
                <a16:creationId xmlns:a16="http://schemas.microsoft.com/office/drawing/2014/main" id="{9D7CB577-3516-3126-3258-2202067852C4}"/>
              </a:ext>
            </a:extLst>
          </p:cNvPr>
          <p:cNvSpPr>
            <a:spLocks noGrp="1"/>
          </p:cNvSpPr>
          <p:nvPr>
            <p:ph type="body" sz="quarter" idx="18"/>
          </p:nvPr>
        </p:nvSpPr>
        <p:spPr/>
        <p:txBody>
          <a:bodyPr/>
          <a:lstStyle/>
          <a:p>
            <a:r>
              <a:rPr lang="en-AU">
                <a:latin typeface="+mj-lt"/>
              </a:rPr>
              <a:t>Cloze passage sample response</a:t>
            </a:r>
          </a:p>
        </p:txBody>
      </p:sp>
      <p:sp>
        <p:nvSpPr>
          <p:cNvPr id="7" name="Rectangle 6">
            <a:extLst>
              <a:ext uri="{FF2B5EF4-FFF2-40B4-BE49-F238E27FC236}">
                <a16:creationId xmlns:a16="http://schemas.microsoft.com/office/drawing/2014/main" id="{16F8575B-AA98-9D42-496A-CA5CE6DFC089}"/>
              </a:ext>
            </a:extLst>
          </p:cNvPr>
          <p:cNvSpPr/>
          <p:nvPr/>
        </p:nvSpPr>
        <p:spPr>
          <a:xfrm>
            <a:off x="354000" y="1422685"/>
            <a:ext cx="11189953" cy="2327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80000" tIns="180000" rtlCol="0" anchor="t"/>
          <a:lstStyle/>
          <a:p>
            <a:r>
              <a:rPr lang="en-US" sz="2000" b="1" dirty="0">
                <a:latin typeface="+mj-lt"/>
              </a:rPr>
              <a:t>Word bank</a:t>
            </a:r>
            <a:endParaRPr lang="en-AU" sz="2000" b="1" dirty="0">
              <a:latin typeface="+mj-lt"/>
            </a:endParaRPr>
          </a:p>
        </p:txBody>
      </p:sp>
      <p:sp>
        <p:nvSpPr>
          <p:cNvPr id="6" name="TextBox 5">
            <a:extLst>
              <a:ext uri="{FF2B5EF4-FFF2-40B4-BE49-F238E27FC236}">
                <a16:creationId xmlns:a16="http://schemas.microsoft.com/office/drawing/2014/main" id="{889EA48C-E3F2-7946-30B4-E0BB943E0CF7}"/>
              </a:ext>
            </a:extLst>
          </p:cNvPr>
          <p:cNvSpPr txBox="1"/>
          <p:nvPr/>
        </p:nvSpPr>
        <p:spPr>
          <a:xfrm>
            <a:off x="549663" y="2029750"/>
            <a:ext cx="10682514" cy="1513114"/>
          </a:xfrm>
          <a:prstGeom prst="rect">
            <a:avLst/>
          </a:prstGeom>
          <a:noFill/>
        </p:spPr>
        <p:txBody>
          <a:bodyPr wrap="square" lIns="0" tIns="0" rIns="0" bIns="0" numCol="3" rtlCol="0">
            <a:noAutofit/>
          </a:bodyPr>
          <a:lstStyle/>
          <a:p>
            <a:pPr algn="l">
              <a:lnSpc>
                <a:spcPct val="150000"/>
              </a:lnSpc>
              <a:spcAft>
                <a:spcPts val="1200"/>
              </a:spcAft>
            </a:pPr>
            <a:r>
              <a:rPr lang="en-US" sz="1800" dirty="0">
                <a:solidFill>
                  <a:schemeClr val="bg1"/>
                </a:solidFill>
              </a:rPr>
              <a:t>Energy</a:t>
            </a:r>
          </a:p>
          <a:p>
            <a:pPr algn="l">
              <a:lnSpc>
                <a:spcPct val="150000"/>
              </a:lnSpc>
              <a:spcAft>
                <a:spcPts val="1200"/>
              </a:spcAft>
            </a:pPr>
            <a:r>
              <a:rPr lang="en-US" sz="1800" dirty="0">
                <a:solidFill>
                  <a:schemeClr val="bg1"/>
                </a:solidFill>
              </a:rPr>
              <a:t>Nutrition</a:t>
            </a:r>
          </a:p>
          <a:p>
            <a:pPr algn="l">
              <a:lnSpc>
                <a:spcPct val="150000"/>
              </a:lnSpc>
              <a:spcAft>
                <a:spcPts val="1200"/>
              </a:spcAft>
            </a:pPr>
            <a:r>
              <a:rPr lang="en-US" sz="1800" dirty="0">
                <a:solidFill>
                  <a:schemeClr val="bg1"/>
                </a:solidFill>
              </a:rPr>
              <a:t>Bacteria</a:t>
            </a:r>
          </a:p>
          <a:p>
            <a:pPr algn="l">
              <a:lnSpc>
                <a:spcPct val="150000"/>
              </a:lnSpc>
              <a:spcAft>
                <a:spcPts val="1200"/>
              </a:spcAft>
            </a:pPr>
            <a:r>
              <a:rPr lang="en-AU" sz="1800" dirty="0">
                <a:solidFill>
                  <a:schemeClr val="bg1"/>
                </a:solidFill>
              </a:rPr>
              <a:t>Waste</a:t>
            </a:r>
          </a:p>
          <a:p>
            <a:pPr algn="l">
              <a:lnSpc>
                <a:spcPct val="150000"/>
              </a:lnSpc>
              <a:spcAft>
                <a:spcPts val="1200"/>
              </a:spcAft>
            </a:pPr>
            <a:r>
              <a:rPr lang="en-AU" sz="1800" dirty="0">
                <a:solidFill>
                  <a:schemeClr val="bg1"/>
                </a:solidFill>
              </a:rPr>
              <a:t>Movement</a:t>
            </a:r>
          </a:p>
          <a:p>
            <a:pPr algn="l">
              <a:lnSpc>
                <a:spcPct val="150000"/>
              </a:lnSpc>
              <a:spcAft>
                <a:spcPts val="1200"/>
              </a:spcAft>
            </a:pPr>
            <a:r>
              <a:rPr lang="en-AU" sz="1800" dirty="0">
                <a:solidFill>
                  <a:schemeClr val="bg1"/>
                </a:solidFill>
              </a:rPr>
              <a:t>Living</a:t>
            </a:r>
          </a:p>
          <a:p>
            <a:pPr algn="l">
              <a:lnSpc>
                <a:spcPct val="150000"/>
              </a:lnSpc>
              <a:spcAft>
                <a:spcPts val="1200"/>
              </a:spcAft>
            </a:pPr>
            <a:r>
              <a:rPr lang="en-AU" sz="1800" dirty="0">
                <a:solidFill>
                  <a:schemeClr val="bg1"/>
                </a:solidFill>
              </a:rPr>
              <a:t>Growth</a:t>
            </a:r>
          </a:p>
          <a:p>
            <a:pPr algn="l">
              <a:lnSpc>
                <a:spcPct val="150000"/>
              </a:lnSpc>
              <a:spcAft>
                <a:spcPts val="1200"/>
              </a:spcAft>
            </a:pPr>
            <a:r>
              <a:rPr lang="en-AU" sz="1800" dirty="0">
                <a:solidFill>
                  <a:schemeClr val="bg1"/>
                </a:solidFill>
              </a:rPr>
              <a:t>Dividing</a:t>
            </a:r>
          </a:p>
        </p:txBody>
      </p:sp>
      <p:sp>
        <p:nvSpPr>
          <p:cNvPr id="5" name="Text Placeholder 4">
            <a:extLst>
              <a:ext uri="{FF2B5EF4-FFF2-40B4-BE49-F238E27FC236}">
                <a16:creationId xmlns:a16="http://schemas.microsoft.com/office/drawing/2014/main" id="{B6CE1C52-15CD-C6FC-AFBB-09079AD72BAA}"/>
              </a:ext>
            </a:extLst>
          </p:cNvPr>
          <p:cNvSpPr>
            <a:spLocks noGrp="1"/>
          </p:cNvSpPr>
          <p:nvPr>
            <p:ph type="body" sz="quarter" idx="17"/>
          </p:nvPr>
        </p:nvSpPr>
        <p:spPr>
          <a:xfrm>
            <a:off x="354000" y="4031345"/>
            <a:ext cx="11642928" cy="2145378"/>
          </a:xfrm>
        </p:spPr>
        <p:txBody>
          <a:bodyPr/>
          <a:lstStyle/>
          <a:p>
            <a:r>
              <a:rPr lang="en-AU" dirty="0">
                <a:effectLst/>
                <a:ea typeface="Calibri" panose="020F0502020204030204" pitchFamily="34" charset="0"/>
              </a:rPr>
              <a:t>A Paramecium is a _________  thing because it carries out all of the basic life functions: ___________, respiration, sensing, ___________, reproduction, excretion, and __________. It moves using cilia, undergoes cellular respiration to generate _________, reproduces by __________ into 2 identical cells, excretes __________ through an anal pore, and eats food like __________ and algae for nutrition.</a:t>
            </a:r>
            <a:endParaRPr lang="en-AU" dirty="0"/>
          </a:p>
        </p:txBody>
      </p:sp>
      <p:sp>
        <p:nvSpPr>
          <p:cNvPr id="8" name="Rectangle: Rounded Corners 7">
            <a:extLst>
              <a:ext uri="{FF2B5EF4-FFF2-40B4-BE49-F238E27FC236}">
                <a16:creationId xmlns:a16="http://schemas.microsoft.com/office/drawing/2014/main" id="{9F480685-24E9-32C9-E3E6-A43D22AC4A5A}"/>
              </a:ext>
            </a:extLst>
          </p:cNvPr>
          <p:cNvSpPr/>
          <p:nvPr/>
        </p:nvSpPr>
        <p:spPr>
          <a:xfrm>
            <a:off x="2509307" y="4031344"/>
            <a:ext cx="1349462" cy="42630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dirty="0">
                <a:solidFill>
                  <a:schemeClr val="tx1"/>
                </a:solidFill>
              </a:rPr>
              <a:t>living</a:t>
            </a:r>
          </a:p>
        </p:txBody>
      </p:sp>
      <p:sp>
        <p:nvSpPr>
          <p:cNvPr id="9" name="Rectangle: Rounded Corners 8">
            <a:extLst>
              <a:ext uri="{FF2B5EF4-FFF2-40B4-BE49-F238E27FC236}">
                <a16:creationId xmlns:a16="http://schemas.microsoft.com/office/drawing/2014/main" id="{A0E6F0DE-4C6F-49A8-2786-7B253D875606}"/>
              </a:ext>
            </a:extLst>
          </p:cNvPr>
          <p:cNvSpPr/>
          <p:nvPr/>
        </p:nvSpPr>
        <p:spPr>
          <a:xfrm>
            <a:off x="10237793" y="3991972"/>
            <a:ext cx="1608814" cy="46567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a:solidFill>
                  <a:schemeClr val="tx1"/>
                </a:solidFill>
              </a:rPr>
              <a:t>movement</a:t>
            </a:r>
          </a:p>
        </p:txBody>
      </p:sp>
      <p:sp>
        <p:nvSpPr>
          <p:cNvPr id="10" name="Rectangle: Rounded Corners 9">
            <a:extLst>
              <a:ext uri="{FF2B5EF4-FFF2-40B4-BE49-F238E27FC236}">
                <a16:creationId xmlns:a16="http://schemas.microsoft.com/office/drawing/2014/main" id="{314C2E23-938D-1B68-E067-DD8F89D44C3F}"/>
              </a:ext>
            </a:extLst>
          </p:cNvPr>
          <p:cNvSpPr/>
          <p:nvPr/>
        </p:nvSpPr>
        <p:spPr>
          <a:xfrm>
            <a:off x="2609185" y="4497828"/>
            <a:ext cx="1649049" cy="46567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a:solidFill>
                  <a:schemeClr val="tx1"/>
                </a:solidFill>
              </a:rPr>
              <a:t>growth</a:t>
            </a:r>
          </a:p>
        </p:txBody>
      </p:sp>
      <p:sp>
        <p:nvSpPr>
          <p:cNvPr id="11" name="Rectangle: Rounded Corners 10">
            <a:extLst>
              <a:ext uri="{FF2B5EF4-FFF2-40B4-BE49-F238E27FC236}">
                <a16:creationId xmlns:a16="http://schemas.microsoft.com/office/drawing/2014/main" id="{31464C5B-184D-753B-71DC-9E452512F0F5}"/>
              </a:ext>
            </a:extLst>
          </p:cNvPr>
          <p:cNvSpPr/>
          <p:nvPr/>
        </p:nvSpPr>
        <p:spPr>
          <a:xfrm>
            <a:off x="7547114" y="4517513"/>
            <a:ext cx="1450582" cy="44599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a:solidFill>
                  <a:schemeClr val="tx1"/>
                </a:solidFill>
              </a:rPr>
              <a:t>nutrition</a:t>
            </a:r>
          </a:p>
        </p:txBody>
      </p:sp>
      <p:sp>
        <p:nvSpPr>
          <p:cNvPr id="12" name="Rectangle: Rounded Corners 11">
            <a:extLst>
              <a:ext uri="{FF2B5EF4-FFF2-40B4-BE49-F238E27FC236}">
                <a16:creationId xmlns:a16="http://schemas.microsoft.com/office/drawing/2014/main" id="{F0B68B2E-DE54-9ABA-7DD7-3F0729E333FC}"/>
              </a:ext>
            </a:extLst>
          </p:cNvPr>
          <p:cNvSpPr/>
          <p:nvPr/>
        </p:nvSpPr>
        <p:spPr>
          <a:xfrm>
            <a:off x="5075208" y="4906466"/>
            <a:ext cx="1298339" cy="50580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a:solidFill>
                  <a:schemeClr val="tx1"/>
                </a:solidFill>
              </a:rPr>
              <a:t>energy</a:t>
            </a:r>
          </a:p>
        </p:txBody>
      </p:sp>
      <p:sp>
        <p:nvSpPr>
          <p:cNvPr id="13" name="Rectangle: Rounded Corners 12">
            <a:extLst>
              <a:ext uri="{FF2B5EF4-FFF2-40B4-BE49-F238E27FC236}">
                <a16:creationId xmlns:a16="http://schemas.microsoft.com/office/drawing/2014/main" id="{D78C3116-D1FA-37BC-C420-ED4D633B9A25}"/>
              </a:ext>
            </a:extLst>
          </p:cNvPr>
          <p:cNvSpPr/>
          <p:nvPr/>
        </p:nvSpPr>
        <p:spPr>
          <a:xfrm>
            <a:off x="8164879" y="4963554"/>
            <a:ext cx="1450582" cy="44599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a:solidFill>
                  <a:schemeClr val="tx1"/>
                </a:solidFill>
              </a:rPr>
              <a:t>dividing</a:t>
            </a:r>
          </a:p>
        </p:txBody>
      </p:sp>
      <p:sp>
        <p:nvSpPr>
          <p:cNvPr id="14" name="Rectangle: Rounded Corners 13">
            <a:extLst>
              <a:ext uri="{FF2B5EF4-FFF2-40B4-BE49-F238E27FC236}">
                <a16:creationId xmlns:a16="http://schemas.microsoft.com/office/drawing/2014/main" id="{ADEAF109-E1BB-D8BB-D253-2DEF34F9CA18}"/>
              </a:ext>
            </a:extLst>
          </p:cNvPr>
          <p:cNvSpPr/>
          <p:nvPr/>
        </p:nvSpPr>
        <p:spPr>
          <a:xfrm>
            <a:off x="1369440" y="5369071"/>
            <a:ext cx="1450582" cy="50580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dirty="0">
                <a:solidFill>
                  <a:schemeClr val="tx1"/>
                </a:solidFill>
              </a:rPr>
              <a:t>waste</a:t>
            </a:r>
          </a:p>
        </p:txBody>
      </p:sp>
      <p:sp>
        <p:nvSpPr>
          <p:cNvPr id="15" name="Rectangle: Rounded Corners 14">
            <a:extLst>
              <a:ext uri="{FF2B5EF4-FFF2-40B4-BE49-F238E27FC236}">
                <a16:creationId xmlns:a16="http://schemas.microsoft.com/office/drawing/2014/main" id="{19C1A85D-62D4-0A7F-10B6-537D391B5FDB}"/>
              </a:ext>
            </a:extLst>
          </p:cNvPr>
          <p:cNvSpPr/>
          <p:nvPr/>
        </p:nvSpPr>
        <p:spPr>
          <a:xfrm>
            <a:off x="7374551" y="5423502"/>
            <a:ext cx="1450582" cy="47221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a:solidFill>
                  <a:schemeClr val="tx1"/>
                </a:solidFill>
              </a:rPr>
              <a:t>bacteria</a:t>
            </a:r>
          </a:p>
        </p:txBody>
      </p:sp>
      <p:sp>
        <p:nvSpPr>
          <p:cNvPr id="2" name="Slide Number Placeholder 1">
            <a:extLst>
              <a:ext uri="{FF2B5EF4-FFF2-40B4-BE49-F238E27FC236}">
                <a16:creationId xmlns:a16="http://schemas.microsoft.com/office/drawing/2014/main" id="{34FB6C4D-89C4-816E-38AC-03F1920F95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Tree>
    <p:extLst>
      <p:ext uri="{BB962C8B-B14F-4D97-AF65-F5344CB8AC3E}">
        <p14:creationId xmlns:p14="http://schemas.microsoft.com/office/powerpoint/2010/main" val="206112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p:txBody>
          <a:bodyPr/>
          <a:lstStyle/>
          <a:p>
            <a:r>
              <a:rPr lang="en-AU" dirty="0"/>
              <a:t>2.4 Parts of a microscope</a:t>
            </a:r>
          </a:p>
        </p:txBody>
      </p:sp>
      <p:sp>
        <p:nvSpPr>
          <p:cNvPr id="9" name="TextBox 8">
            <a:extLst>
              <a:ext uri="{FF2B5EF4-FFF2-40B4-BE49-F238E27FC236}">
                <a16:creationId xmlns:a16="http://schemas.microsoft.com/office/drawing/2014/main" id="{A7AB1FEB-5FD8-A140-23DB-09793BDE3570}"/>
              </a:ext>
              <a:ext uri="{C183D7F6-B498-43B3-948B-1728B52AA6E4}">
                <adec:decorative xmlns:adec="http://schemas.microsoft.com/office/drawing/2017/decorative" val="0"/>
              </a:ext>
            </a:extLst>
          </p:cNvPr>
          <p:cNvSpPr txBox="1"/>
          <p:nvPr/>
        </p:nvSpPr>
        <p:spPr>
          <a:xfrm>
            <a:off x="6696352" y="360000"/>
            <a:ext cx="5223108"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3"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pic>
        <p:nvPicPr>
          <p:cNvPr id="7" name="Picture 6" descr="A microscope with text boxes to be labeled by students.&#10;&#10;">
            <a:extLst>
              <a:ext uri="{FF2B5EF4-FFF2-40B4-BE49-F238E27FC236}">
                <a16:creationId xmlns:a16="http://schemas.microsoft.com/office/drawing/2014/main" id="{3129F114-922E-9CBF-974F-04166509E8D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667733"/>
            <a:ext cx="12090553" cy="6028267"/>
          </a:xfrm>
          <a:prstGeom prst="rect">
            <a:avLst/>
          </a:prstGeom>
        </p:spPr>
      </p:pic>
      <p:sp>
        <p:nvSpPr>
          <p:cNvPr id="5" name="TextBox 4">
            <a:extLst>
              <a:ext uri="{FF2B5EF4-FFF2-40B4-BE49-F238E27FC236}">
                <a16:creationId xmlns:a16="http://schemas.microsoft.com/office/drawing/2014/main" id="{45D53163-DE87-EF49-D9C0-A5F696FE5C69}"/>
              </a:ext>
            </a:extLst>
          </p:cNvPr>
          <p:cNvSpPr txBox="1"/>
          <p:nvPr/>
        </p:nvSpPr>
        <p:spPr>
          <a:xfrm>
            <a:off x="875364" y="1075109"/>
            <a:ext cx="1541417" cy="251928"/>
          </a:xfrm>
          <a:prstGeom prst="rect">
            <a:avLst/>
          </a:prstGeom>
          <a:noFill/>
        </p:spPr>
        <p:txBody>
          <a:bodyPr wrap="square" lIns="0" tIns="0" rIns="0" bIns="0" rtlCol="0">
            <a:noAutofit/>
          </a:bodyPr>
          <a:lstStyle/>
          <a:p>
            <a:pPr algn="ctr"/>
            <a:r>
              <a:rPr lang="en-AU" sz="2000" dirty="0"/>
              <a:t>eyepiece</a:t>
            </a:r>
          </a:p>
        </p:txBody>
      </p:sp>
      <p:sp>
        <p:nvSpPr>
          <p:cNvPr id="10" name="TextBox 9">
            <a:extLst>
              <a:ext uri="{FF2B5EF4-FFF2-40B4-BE49-F238E27FC236}">
                <a16:creationId xmlns:a16="http://schemas.microsoft.com/office/drawing/2014/main" id="{EEC4AABF-0E87-7493-46A3-E5A90D978993}"/>
              </a:ext>
            </a:extLst>
          </p:cNvPr>
          <p:cNvSpPr txBox="1"/>
          <p:nvPr/>
        </p:nvSpPr>
        <p:spPr>
          <a:xfrm>
            <a:off x="875364" y="1971928"/>
            <a:ext cx="1541417" cy="251928"/>
          </a:xfrm>
          <a:prstGeom prst="rect">
            <a:avLst/>
          </a:prstGeom>
          <a:noFill/>
        </p:spPr>
        <p:txBody>
          <a:bodyPr wrap="square" lIns="0" tIns="0" rIns="0" bIns="0" rtlCol="0">
            <a:noAutofit/>
          </a:bodyPr>
          <a:lstStyle/>
          <a:p>
            <a:pPr algn="ctr"/>
            <a:r>
              <a:rPr lang="en-AU" sz="2000" dirty="0"/>
              <a:t>nosepiece</a:t>
            </a:r>
          </a:p>
        </p:txBody>
      </p:sp>
      <p:sp>
        <p:nvSpPr>
          <p:cNvPr id="11" name="TextBox 10">
            <a:extLst>
              <a:ext uri="{FF2B5EF4-FFF2-40B4-BE49-F238E27FC236}">
                <a16:creationId xmlns:a16="http://schemas.microsoft.com/office/drawing/2014/main" id="{0E49C8DB-AF9E-EA98-1163-625146D10C9E}"/>
              </a:ext>
            </a:extLst>
          </p:cNvPr>
          <p:cNvSpPr txBox="1"/>
          <p:nvPr/>
        </p:nvSpPr>
        <p:spPr>
          <a:xfrm>
            <a:off x="716381" y="2582226"/>
            <a:ext cx="1830354" cy="251928"/>
          </a:xfrm>
          <a:prstGeom prst="rect">
            <a:avLst/>
          </a:prstGeom>
          <a:noFill/>
        </p:spPr>
        <p:txBody>
          <a:bodyPr wrap="square" lIns="0" tIns="0" rIns="0" bIns="0" rtlCol="0">
            <a:noAutofit/>
          </a:bodyPr>
          <a:lstStyle/>
          <a:p>
            <a:pPr algn="ctr"/>
            <a:r>
              <a:rPr lang="en-AU" sz="2000" dirty="0"/>
              <a:t>objective lenses</a:t>
            </a:r>
          </a:p>
        </p:txBody>
      </p:sp>
      <p:sp>
        <p:nvSpPr>
          <p:cNvPr id="13" name="TextBox 12">
            <a:extLst>
              <a:ext uri="{FF2B5EF4-FFF2-40B4-BE49-F238E27FC236}">
                <a16:creationId xmlns:a16="http://schemas.microsoft.com/office/drawing/2014/main" id="{71E17B93-0910-055B-141E-755EE577A783}"/>
              </a:ext>
            </a:extLst>
          </p:cNvPr>
          <p:cNvSpPr txBox="1"/>
          <p:nvPr/>
        </p:nvSpPr>
        <p:spPr>
          <a:xfrm>
            <a:off x="875364" y="3192525"/>
            <a:ext cx="1541417" cy="251928"/>
          </a:xfrm>
          <a:prstGeom prst="rect">
            <a:avLst/>
          </a:prstGeom>
          <a:noFill/>
        </p:spPr>
        <p:txBody>
          <a:bodyPr wrap="square" lIns="0" tIns="0" rIns="0" bIns="0" rtlCol="0">
            <a:noAutofit/>
          </a:bodyPr>
          <a:lstStyle/>
          <a:p>
            <a:pPr algn="ctr"/>
            <a:r>
              <a:rPr lang="en-AU" sz="2000" dirty="0"/>
              <a:t>stage clip</a:t>
            </a:r>
          </a:p>
        </p:txBody>
      </p:sp>
      <p:sp>
        <p:nvSpPr>
          <p:cNvPr id="14" name="TextBox 13">
            <a:extLst>
              <a:ext uri="{FF2B5EF4-FFF2-40B4-BE49-F238E27FC236}">
                <a16:creationId xmlns:a16="http://schemas.microsoft.com/office/drawing/2014/main" id="{9FA48015-E1FB-EBB7-8A4F-11C386B2B14E}"/>
              </a:ext>
            </a:extLst>
          </p:cNvPr>
          <p:cNvSpPr txBox="1"/>
          <p:nvPr/>
        </p:nvSpPr>
        <p:spPr>
          <a:xfrm>
            <a:off x="875364" y="3905822"/>
            <a:ext cx="1541417" cy="251928"/>
          </a:xfrm>
          <a:prstGeom prst="rect">
            <a:avLst/>
          </a:prstGeom>
          <a:noFill/>
        </p:spPr>
        <p:txBody>
          <a:bodyPr wrap="square" lIns="0" tIns="0" rIns="0" bIns="0" rtlCol="0">
            <a:noAutofit/>
          </a:bodyPr>
          <a:lstStyle/>
          <a:p>
            <a:pPr algn="ctr"/>
            <a:r>
              <a:rPr lang="en-AU" sz="2000" dirty="0"/>
              <a:t>diaphragm</a:t>
            </a:r>
          </a:p>
        </p:txBody>
      </p:sp>
      <p:sp>
        <p:nvSpPr>
          <p:cNvPr id="15" name="TextBox 14">
            <a:extLst>
              <a:ext uri="{FF2B5EF4-FFF2-40B4-BE49-F238E27FC236}">
                <a16:creationId xmlns:a16="http://schemas.microsoft.com/office/drawing/2014/main" id="{47EB7D3F-2015-ACA5-3203-8063C4438047}"/>
              </a:ext>
            </a:extLst>
          </p:cNvPr>
          <p:cNvSpPr txBox="1"/>
          <p:nvPr/>
        </p:nvSpPr>
        <p:spPr>
          <a:xfrm>
            <a:off x="875364" y="4560534"/>
            <a:ext cx="1541417" cy="251928"/>
          </a:xfrm>
          <a:prstGeom prst="rect">
            <a:avLst/>
          </a:prstGeom>
          <a:noFill/>
        </p:spPr>
        <p:txBody>
          <a:bodyPr wrap="square" lIns="0" tIns="0" rIns="0" bIns="0" rtlCol="0">
            <a:noAutofit/>
          </a:bodyPr>
          <a:lstStyle/>
          <a:p>
            <a:pPr algn="ctr"/>
            <a:r>
              <a:rPr lang="en-AU" sz="2000" dirty="0"/>
              <a:t>light source</a:t>
            </a:r>
          </a:p>
        </p:txBody>
      </p:sp>
      <p:sp>
        <p:nvSpPr>
          <p:cNvPr id="16" name="TextBox 15">
            <a:extLst>
              <a:ext uri="{FF2B5EF4-FFF2-40B4-BE49-F238E27FC236}">
                <a16:creationId xmlns:a16="http://schemas.microsoft.com/office/drawing/2014/main" id="{0760E151-730C-60AA-462B-282D3039A467}"/>
              </a:ext>
            </a:extLst>
          </p:cNvPr>
          <p:cNvSpPr txBox="1"/>
          <p:nvPr/>
        </p:nvSpPr>
        <p:spPr>
          <a:xfrm>
            <a:off x="1301199" y="5472046"/>
            <a:ext cx="689746" cy="126973"/>
          </a:xfrm>
          <a:prstGeom prst="rect">
            <a:avLst/>
          </a:prstGeom>
          <a:noFill/>
        </p:spPr>
        <p:txBody>
          <a:bodyPr wrap="square" lIns="0" tIns="0" rIns="0" bIns="0" rtlCol="0">
            <a:noAutofit/>
          </a:bodyPr>
          <a:lstStyle/>
          <a:p>
            <a:pPr algn="ctr"/>
            <a:r>
              <a:rPr lang="en-AU" sz="2000" dirty="0"/>
              <a:t>base</a:t>
            </a:r>
          </a:p>
        </p:txBody>
      </p:sp>
      <p:sp>
        <p:nvSpPr>
          <p:cNvPr id="17" name="TextBox 16">
            <a:extLst>
              <a:ext uri="{FF2B5EF4-FFF2-40B4-BE49-F238E27FC236}">
                <a16:creationId xmlns:a16="http://schemas.microsoft.com/office/drawing/2014/main" id="{C3DE0CBE-3299-4189-9E71-B71C67B2CEDA}"/>
              </a:ext>
            </a:extLst>
          </p:cNvPr>
          <p:cNvSpPr txBox="1"/>
          <p:nvPr/>
        </p:nvSpPr>
        <p:spPr>
          <a:xfrm>
            <a:off x="9424092" y="2300770"/>
            <a:ext cx="1541417" cy="251928"/>
          </a:xfrm>
          <a:prstGeom prst="rect">
            <a:avLst/>
          </a:prstGeom>
          <a:noFill/>
        </p:spPr>
        <p:txBody>
          <a:bodyPr wrap="square" lIns="0" tIns="0" rIns="0" bIns="0" rtlCol="0">
            <a:noAutofit/>
          </a:bodyPr>
          <a:lstStyle/>
          <a:p>
            <a:pPr algn="ctr"/>
            <a:r>
              <a:rPr lang="en-AU" sz="2000" dirty="0"/>
              <a:t>arm</a:t>
            </a:r>
          </a:p>
        </p:txBody>
      </p:sp>
      <p:sp>
        <p:nvSpPr>
          <p:cNvPr id="18" name="TextBox 17">
            <a:extLst>
              <a:ext uri="{FF2B5EF4-FFF2-40B4-BE49-F238E27FC236}">
                <a16:creationId xmlns:a16="http://schemas.microsoft.com/office/drawing/2014/main" id="{AF211247-F471-5514-5453-8E92895061A4}"/>
              </a:ext>
            </a:extLst>
          </p:cNvPr>
          <p:cNvSpPr txBox="1"/>
          <p:nvPr/>
        </p:nvSpPr>
        <p:spPr>
          <a:xfrm>
            <a:off x="9424092" y="3407773"/>
            <a:ext cx="1541417" cy="251928"/>
          </a:xfrm>
          <a:prstGeom prst="rect">
            <a:avLst/>
          </a:prstGeom>
          <a:noFill/>
        </p:spPr>
        <p:txBody>
          <a:bodyPr wrap="square" lIns="0" tIns="0" rIns="0" bIns="0" rtlCol="0">
            <a:noAutofit/>
          </a:bodyPr>
          <a:lstStyle/>
          <a:p>
            <a:pPr algn="ctr"/>
            <a:r>
              <a:rPr lang="en-AU" sz="2000" dirty="0"/>
              <a:t>stage</a:t>
            </a:r>
          </a:p>
        </p:txBody>
      </p:sp>
      <p:sp>
        <p:nvSpPr>
          <p:cNvPr id="4" name="TextBox 3">
            <a:extLst>
              <a:ext uri="{FF2B5EF4-FFF2-40B4-BE49-F238E27FC236}">
                <a16:creationId xmlns:a16="http://schemas.microsoft.com/office/drawing/2014/main" id="{B61305E4-A075-10A8-AAE1-9519FC3CAF76}"/>
              </a:ext>
            </a:extLst>
          </p:cNvPr>
          <p:cNvSpPr txBox="1"/>
          <p:nvPr/>
        </p:nvSpPr>
        <p:spPr>
          <a:xfrm>
            <a:off x="8807982" y="4425775"/>
            <a:ext cx="2773636" cy="441949"/>
          </a:xfrm>
          <a:prstGeom prst="rect">
            <a:avLst/>
          </a:prstGeom>
          <a:solidFill>
            <a:srgbClr val="F3F6FB"/>
          </a:solidFill>
          <a:ln w="28575">
            <a:solidFill>
              <a:schemeClr val="tx1"/>
            </a:solidFill>
          </a:ln>
        </p:spPr>
        <p:txBody>
          <a:bodyPr wrap="square" lIns="0" tIns="0" rIns="0" bIns="0" rtlCol="0" anchor="ctr">
            <a:noAutofit/>
          </a:bodyPr>
          <a:lstStyle/>
          <a:p>
            <a:pPr algn="ctr"/>
            <a:r>
              <a:rPr lang="en-AU" sz="2000" dirty="0"/>
              <a:t>coarse focus knob</a:t>
            </a:r>
          </a:p>
        </p:txBody>
      </p:sp>
      <p:sp>
        <p:nvSpPr>
          <p:cNvPr id="24" name="TextBox 23">
            <a:extLst>
              <a:ext uri="{FF2B5EF4-FFF2-40B4-BE49-F238E27FC236}">
                <a16:creationId xmlns:a16="http://schemas.microsoft.com/office/drawing/2014/main" id="{AFF037CD-E5F9-4213-C7A6-7B286A647329}"/>
              </a:ext>
            </a:extLst>
          </p:cNvPr>
          <p:cNvSpPr txBox="1"/>
          <p:nvPr/>
        </p:nvSpPr>
        <p:spPr>
          <a:xfrm>
            <a:off x="8807982" y="3908858"/>
            <a:ext cx="2773636" cy="441949"/>
          </a:xfrm>
          <a:prstGeom prst="rect">
            <a:avLst/>
          </a:prstGeom>
          <a:solidFill>
            <a:srgbClr val="F3F6FB"/>
          </a:solidFill>
          <a:ln w="28575">
            <a:solidFill>
              <a:schemeClr val="tx1"/>
            </a:solidFill>
          </a:ln>
        </p:spPr>
        <p:txBody>
          <a:bodyPr wrap="square" lIns="0" tIns="0" rIns="0" bIns="0" rtlCol="0" anchor="ctr">
            <a:noAutofit/>
          </a:bodyPr>
          <a:lstStyle/>
          <a:p>
            <a:pPr algn="ctr"/>
            <a:r>
              <a:rPr lang="en-AU" sz="2000" dirty="0"/>
              <a:t>fine focus knob</a:t>
            </a:r>
          </a:p>
        </p:txBody>
      </p:sp>
      <p:sp>
        <p:nvSpPr>
          <p:cNvPr id="21" name="TextBox 20">
            <a:extLst>
              <a:ext uri="{FF2B5EF4-FFF2-40B4-BE49-F238E27FC236}">
                <a16:creationId xmlns:a16="http://schemas.microsoft.com/office/drawing/2014/main" id="{8A61B675-B78A-6F93-C21A-43A069DE0E10}"/>
              </a:ext>
            </a:extLst>
          </p:cNvPr>
          <p:cNvSpPr txBox="1"/>
          <p:nvPr/>
        </p:nvSpPr>
        <p:spPr>
          <a:xfrm>
            <a:off x="8807982" y="5659429"/>
            <a:ext cx="2773636" cy="441949"/>
          </a:xfrm>
          <a:prstGeom prst="rect">
            <a:avLst/>
          </a:prstGeom>
          <a:solidFill>
            <a:srgbClr val="F3F6FB"/>
          </a:solidFill>
          <a:ln w="28575">
            <a:solidFill>
              <a:schemeClr val="tx1"/>
            </a:solidFill>
          </a:ln>
        </p:spPr>
        <p:txBody>
          <a:bodyPr wrap="square" lIns="0" tIns="0" rIns="0" bIns="0" rtlCol="0" anchor="ctr">
            <a:noAutofit/>
          </a:bodyPr>
          <a:lstStyle/>
          <a:p>
            <a:pPr algn="ctr"/>
            <a:r>
              <a:rPr lang="en-AU" sz="2000" dirty="0"/>
              <a:t> light brightness control</a:t>
            </a:r>
          </a:p>
        </p:txBody>
      </p:sp>
      <p:sp>
        <p:nvSpPr>
          <p:cNvPr id="22" name="TextBox 21">
            <a:extLst>
              <a:ext uri="{FF2B5EF4-FFF2-40B4-BE49-F238E27FC236}">
                <a16:creationId xmlns:a16="http://schemas.microsoft.com/office/drawing/2014/main" id="{90CF1035-CDE2-4E16-EB14-CC25A2F3FAB6}"/>
              </a:ext>
            </a:extLst>
          </p:cNvPr>
          <p:cNvSpPr txBox="1"/>
          <p:nvPr/>
        </p:nvSpPr>
        <p:spPr>
          <a:xfrm>
            <a:off x="9424092" y="6306058"/>
            <a:ext cx="1541417" cy="251928"/>
          </a:xfrm>
          <a:prstGeom prst="rect">
            <a:avLst/>
          </a:prstGeom>
          <a:noFill/>
        </p:spPr>
        <p:txBody>
          <a:bodyPr wrap="square" lIns="0" tIns="0" rIns="0" bIns="0" rtlCol="0">
            <a:noAutofit/>
          </a:bodyPr>
          <a:lstStyle/>
          <a:p>
            <a:pPr algn="ctr"/>
            <a:r>
              <a:rPr lang="en-AU" sz="2000" dirty="0"/>
              <a:t>light switch</a:t>
            </a: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a:p>
        </p:txBody>
      </p:sp>
    </p:spTree>
    <p:extLst>
      <p:ext uri="{BB962C8B-B14F-4D97-AF65-F5344CB8AC3E}">
        <p14:creationId xmlns:p14="http://schemas.microsoft.com/office/powerpoint/2010/main" val="325945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3" grpId="0"/>
      <p:bldP spid="14" grpId="0"/>
      <p:bldP spid="15" grpId="0"/>
      <p:bldP spid="16" grpId="0"/>
      <p:bldP spid="17" grpId="0"/>
      <p:bldP spid="18" grpId="0"/>
      <p:bldP spid="4" grpId="0" animBg="1"/>
      <p:bldP spid="24" grpId="0" animBg="1"/>
      <p:bldP spid="21" grpId="0" animBg="1"/>
      <p:bldP spid="2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E14CE-05EA-34B0-B4B1-13A73C43E1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90B4D1-F3F3-2D5D-C468-E70AB6E29771}"/>
              </a:ext>
            </a:extLst>
          </p:cNvPr>
          <p:cNvSpPr>
            <a:spLocks noGrp="1"/>
          </p:cNvSpPr>
          <p:nvPr>
            <p:ph type="title"/>
          </p:nvPr>
        </p:nvSpPr>
        <p:spPr>
          <a:xfrm>
            <a:off x="359999" y="360000"/>
            <a:ext cx="11484000" cy="545601"/>
          </a:xfrm>
        </p:spPr>
        <p:txBody>
          <a:bodyPr/>
          <a:lstStyle/>
          <a:p>
            <a:r>
              <a:rPr lang="en-AU" dirty="0"/>
              <a:t>2.4 Conducting the investigation safely</a:t>
            </a:r>
          </a:p>
        </p:txBody>
      </p:sp>
      <p:sp>
        <p:nvSpPr>
          <p:cNvPr id="4" name="Text Placeholder 3">
            <a:extLst>
              <a:ext uri="{FF2B5EF4-FFF2-40B4-BE49-F238E27FC236}">
                <a16:creationId xmlns:a16="http://schemas.microsoft.com/office/drawing/2014/main" id="{DC94D92F-F22D-937C-74EE-8FD60E3704A4}"/>
              </a:ext>
            </a:extLst>
          </p:cNvPr>
          <p:cNvSpPr>
            <a:spLocks noGrp="1"/>
          </p:cNvSpPr>
          <p:nvPr>
            <p:ph type="body" sz="quarter" idx="18"/>
          </p:nvPr>
        </p:nvSpPr>
        <p:spPr>
          <a:xfrm>
            <a:off x="359999" y="982520"/>
            <a:ext cx="11483999" cy="310015"/>
          </a:xfrm>
        </p:spPr>
        <p:txBody>
          <a:bodyPr/>
          <a:lstStyle/>
          <a:p>
            <a:r>
              <a:rPr lang="en-AU">
                <a:latin typeface="+mj-lt"/>
              </a:rPr>
              <a:t>Using a microscope safely</a:t>
            </a:r>
          </a:p>
        </p:txBody>
      </p:sp>
      <p:sp>
        <p:nvSpPr>
          <p:cNvPr id="5" name="Content Placeholder 4">
            <a:extLst>
              <a:ext uri="{FF2B5EF4-FFF2-40B4-BE49-F238E27FC236}">
                <a16:creationId xmlns:a16="http://schemas.microsoft.com/office/drawing/2014/main" id="{2FEE3CF3-C897-AFCD-2E9C-BD2EE8AD8C19}"/>
              </a:ext>
            </a:extLst>
          </p:cNvPr>
          <p:cNvSpPr>
            <a:spLocks noGrp="1"/>
          </p:cNvSpPr>
          <p:nvPr>
            <p:ph sz="quarter" idx="19"/>
          </p:nvPr>
        </p:nvSpPr>
        <p:spPr>
          <a:xfrm>
            <a:off x="360000" y="1555984"/>
            <a:ext cx="5271544" cy="4814518"/>
          </a:xfrm>
        </p:spPr>
        <p:txBody>
          <a:bodyPr/>
          <a:lstStyle/>
          <a:p>
            <a:r>
              <a:rPr lang="en-AU" sz="1800" b="1" dirty="0"/>
              <a:t>Safe work practice – </a:t>
            </a:r>
            <a:r>
              <a:rPr lang="en-AU" sz="1800" dirty="0"/>
              <a:t>directions on how work is to be carried out safely</a:t>
            </a:r>
          </a:p>
          <a:p>
            <a:r>
              <a:rPr lang="en-AU" sz="1800" b="1" dirty="0"/>
              <a:t>Hazard – </a:t>
            </a:r>
            <a:r>
              <a:rPr lang="en-AU" sz="1800" dirty="0"/>
              <a:t>a situation or thing that could cause harm to people, property, or the environment</a:t>
            </a:r>
          </a:p>
          <a:p>
            <a:r>
              <a:rPr lang="en-AU" sz="1800" b="1" dirty="0"/>
              <a:t>Risk – </a:t>
            </a:r>
            <a:r>
              <a:rPr lang="en-AU" sz="1800" dirty="0"/>
              <a:t>the potential to cause harm to someone.</a:t>
            </a:r>
          </a:p>
          <a:p>
            <a:r>
              <a:rPr lang="en-AU" sz="1800" b="1" dirty="0"/>
              <a:t>Risk assessment – </a:t>
            </a:r>
            <a:r>
              <a:rPr lang="en-AU" sz="1800" dirty="0"/>
              <a:t>a process to identify potential hazards, the risks they pose and control/prevention measures to mitigate the risks.</a:t>
            </a:r>
          </a:p>
        </p:txBody>
      </p:sp>
      <p:pic>
        <p:nvPicPr>
          <p:cNvPr id="10" name="Picture Placeholder 9" descr="An image of a light microscope on a labroratory bench.">
            <a:extLst>
              <a:ext uri="{FF2B5EF4-FFF2-40B4-BE49-F238E27FC236}">
                <a16:creationId xmlns:a16="http://schemas.microsoft.com/office/drawing/2014/main" id="{2EB2846F-2386-AE90-F130-05A327FB9424}"/>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t="-590"/>
          <a:stretch/>
        </p:blipFill>
        <p:spPr>
          <a:xfrm>
            <a:off x="6096000" y="1555984"/>
            <a:ext cx="5507038" cy="4814518"/>
          </a:xfrm>
          <a:prstGeom prst="rect">
            <a:avLst/>
          </a:prstGeom>
        </p:spPr>
      </p:pic>
      <p:sp>
        <p:nvSpPr>
          <p:cNvPr id="9" name="TextBox 8">
            <a:extLst>
              <a:ext uri="{FF2B5EF4-FFF2-40B4-BE49-F238E27FC236}">
                <a16:creationId xmlns:a16="http://schemas.microsoft.com/office/drawing/2014/main" id="{0F870CDA-4F06-D693-FFD1-D2F074C440B3}"/>
              </a:ext>
              <a:ext uri="{C183D7F6-B498-43B3-948B-1728B52AA6E4}">
                <adec:decorative xmlns:adec="http://schemas.microsoft.com/office/drawing/2017/decorative" val="0"/>
              </a:ext>
            </a:extLst>
          </p:cNvPr>
          <p:cNvSpPr txBox="1"/>
          <p:nvPr/>
        </p:nvSpPr>
        <p:spPr>
          <a:xfrm>
            <a:off x="359999" y="6449779"/>
            <a:ext cx="5507038" cy="246221"/>
          </a:xfrm>
          <a:prstGeom prst="rect">
            <a:avLst/>
          </a:prstGeom>
          <a:noFill/>
        </p:spPr>
        <p:txBody>
          <a:bodyPr wrap="square">
            <a:spAutoFit/>
          </a:bodyPr>
          <a:lstStyle/>
          <a:p>
            <a:r>
              <a:rPr lang="en-AU" sz="1000" dirty="0">
                <a:hlinkClick r:id="rId4"/>
              </a:rPr>
              <a:t>Microscope</a:t>
            </a:r>
            <a:r>
              <a:rPr lang="en-AU" sz="1000" dirty="0"/>
              <a:t> by Unknown, licensed under </a:t>
            </a:r>
            <a:r>
              <a:rPr lang="en-AU" sz="1000" dirty="0">
                <a:hlinkClick r:id="rId5"/>
              </a:rPr>
              <a:t>CC0</a:t>
            </a:r>
            <a:endParaRPr lang="en-AU" sz="1000" dirty="0"/>
          </a:p>
        </p:txBody>
      </p:sp>
      <p:sp>
        <p:nvSpPr>
          <p:cNvPr id="2" name="Slide Number Placeholder 1">
            <a:extLst>
              <a:ext uri="{FF2B5EF4-FFF2-40B4-BE49-F238E27FC236}">
                <a16:creationId xmlns:a16="http://schemas.microsoft.com/office/drawing/2014/main" id="{1D7F8FF2-8FB4-B4C9-DE3D-47B7AE8EE1B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133</a:t>
            </a:fld>
            <a:endParaRPr lang="en-AU"/>
          </a:p>
        </p:txBody>
      </p:sp>
    </p:spTree>
    <p:extLst>
      <p:ext uri="{BB962C8B-B14F-4D97-AF65-F5344CB8AC3E}">
        <p14:creationId xmlns:p14="http://schemas.microsoft.com/office/powerpoint/2010/main" val="234849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p:txBody>
          <a:bodyPr/>
          <a:lstStyle/>
          <a:p>
            <a:r>
              <a:rPr lang="en-AU" dirty="0"/>
              <a:t>2.4 How to use a microscope (1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p:txBody>
          <a:bodyPr/>
          <a:lstStyle/>
          <a:p>
            <a:r>
              <a:rPr lang="en-AU">
                <a:latin typeface="+mj-lt"/>
              </a:rPr>
              <a:t>Step 1</a:t>
            </a:r>
          </a:p>
        </p:txBody>
      </p:sp>
      <p:sp>
        <p:nvSpPr>
          <p:cNvPr id="7" name="TextBox 6">
            <a:extLst>
              <a:ext uri="{FF2B5EF4-FFF2-40B4-BE49-F238E27FC236}">
                <a16:creationId xmlns:a16="http://schemas.microsoft.com/office/drawing/2014/main" id="{DBB82FFA-6DC5-0099-97B0-44B2051D7F77}"/>
              </a:ext>
            </a:extLst>
          </p:cNvPr>
          <p:cNvSpPr txBox="1"/>
          <p:nvPr/>
        </p:nvSpPr>
        <p:spPr>
          <a:xfrm>
            <a:off x="277091" y="1313064"/>
            <a:ext cx="11740908" cy="456535"/>
          </a:xfrm>
          <a:prstGeom prst="rect">
            <a:avLst/>
          </a:prstGeom>
          <a:noFill/>
        </p:spPr>
        <p:txBody>
          <a:bodyPr wrap="square">
            <a:spAutoFit/>
          </a:bodyPr>
          <a:lstStyle/>
          <a:p>
            <a:pPr>
              <a:lnSpc>
                <a:spcPct val="150000"/>
              </a:lnSpc>
            </a:pPr>
            <a:r>
              <a:rPr lang="en-AU" sz="1800" b="0" i="0" u="none" strike="noStrike" dirty="0">
                <a:solidFill>
                  <a:srgbClr val="000000"/>
                </a:solidFill>
                <a:effectLst/>
              </a:rPr>
              <a:t>Turn the </a:t>
            </a:r>
            <a:r>
              <a:rPr lang="en-AU" sz="1800" b="1" i="0" u="none" strike="noStrike" dirty="0">
                <a:solidFill>
                  <a:schemeClr val="accent2"/>
                </a:solidFill>
                <a:effectLst/>
              </a:rPr>
              <a:t>nosepiece</a:t>
            </a:r>
            <a:r>
              <a:rPr lang="en-AU" sz="1800" b="0" i="0" u="none" strike="noStrike" dirty="0">
                <a:solidFill>
                  <a:srgbClr val="000000"/>
                </a:solidFill>
                <a:effectLst/>
              </a:rPr>
              <a:t> so that the lowest power objective lens (it will be the shortest lens) is clicked into position.</a:t>
            </a:r>
            <a:endParaRPr lang="en-AU" sz="1800" dirty="0">
              <a:effectLst/>
            </a:endParaRPr>
          </a:p>
        </p:txBody>
      </p:sp>
      <p:pic>
        <p:nvPicPr>
          <p:cNvPr id="14" name="Picture 13" descr="Image of a microscope.">
            <a:extLst>
              <a:ext uri="{FF2B5EF4-FFF2-40B4-BE49-F238E27FC236}">
                <a16:creationId xmlns:a16="http://schemas.microsoft.com/office/drawing/2014/main" id="{64E57932-8034-D7B6-98EC-AB45FCCD4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3679" y="1958100"/>
            <a:ext cx="3264641" cy="4222863"/>
          </a:xfrm>
          <a:prstGeom prst="rect">
            <a:avLst/>
          </a:prstGeom>
        </p:spPr>
      </p:pic>
      <p:sp>
        <p:nvSpPr>
          <p:cNvPr id="15" name="Rectangle: Rounded Corners 14" descr="A rectangular blue box showing where the nosepiece of the microscope is.">
            <a:extLst>
              <a:ext uri="{FF2B5EF4-FFF2-40B4-BE49-F238E27FC236}">
                <a16:creationId xmlns:a16="http://schemas.microsoft.com/office/drawing/2014/main" id="{2A7FFE34-593E-F67D-BDA2-6F2A3A1A698A}"/>
              </a:ext>
            </a:extLst>
          </p:cNvPr>
          <p:cNvSpPr/>
          <p:nvPr/>
        </p:nvSpPr>
        <p:spPr>
          <a:xfrm>
            <a:off x="5171457" y="2977019"/>
            <a:ext cx="1154741" cy="469952"/>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 name="TextBox 4">
            <a:extLst>
              <a:ext uri="{FF2B5EF4-FFF2-40B4-BE49-F238E27FC236}">
                <a16:creationId xmlns:a16="http://schemas.microsoft.com/office/drawing/2014/main" id="{59479D8F-9C05-84A8-C94C-A486783649D4}"/>
              </a:ext>
              <a:ext uri="{C183D7F6-B498-43B3-948B-1728B52AA6E4}">
                <adec:decorative xmlns:adec="http://schemas.microsoft.com/office/drawing/2017/decorative" val="0"/>
              </a:ext>
            </a:extLst>
          </p:cNvPr>
          <p:cNvSpPr txBox="1"/>
          <p:nvPr/>
        </p:nvSpPr>
        <p:spPr>
          <a:xfrm>
            <a:off x="359999" y="6391237"/>
            <a:ext cx="11832001" cy="294632"/>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42125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a:xfrm>
            <a:off x="348002" y="360000"/>
            <a:ext cx="11484000" cy="545601"/>
          </a:xfrm>
        </p:spPr>
        <p:txBody>
          <a:bodyPr/>
          <a:lstStyle/>
          <a:p>
            <a:r>
              <a:rPr lang="en-AU" dirty="0"/>
              <a:t>2.4 How to use a microscope (2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a:xfrm>
            <a:off x="348002" y="982520"/>
            <a:ext cx="11483999" cy="310015"/>
          </a:xfrm>
        </p:spPr>
        <p:txBody>
          <a:bodyPr/>
          <a:lstStyle/>
          <a:p>
            <a:r>
              <a:rPr lang="en-AU" dirty="0">
                <a:latin typeface="+mj-lt"/>
              </a:rPr>
              <a:t>Step 2</a:t>
            </a:r>
          </a:p>
        </p:txBody>
      </p:sp>
      <p:sp>
        <p:nvSpPr>
          <p:cNvPr id="7" name="TextBox 6">
            <a:extLst>
              <a:ext uri="{FF2B5EF4-FFF2-40B4-BE49-F238E27FC236}">
                <a16:creationId xmlns:a16="http://schemas.microsoft.com/office/drawing/2014/main" id="{DBB82FFA-6DC5-0099-97B0-44B2051D7F77}"/>
              </a:ext>
            </a:extLst>
          </p:cNvPr>
          <p:cNvSpPr txBox="1"/>
          <p:nvPr/>
        </p:nvSpPr>
        <p:spPr>
          <a:xfrm>
            <a:off x="348002" y="1391886"/>
            <a:ext cx="11843998" cy="496996"/>
          </a:xfrm>
          <a:prstGeom prst="rect">
            <a:avLst/>
          </a:prstGeom>
          <a:noFill/>
        </p:spPr>
        <p:txBody>
          <a:bodyPr wrap="square">
            <a:spAutoFit/>
          </a:bodyPr>
          <a:lstStyle/>
          <a:p>
            <a:pPr>
              <a:lnSpc>
                <a:spcPct val="150000"/>
              </a:lnSpc>
            </a:pPr>
            <a:r>
              <a:rPr lang="en-AU" sz="2000" b="0" i="0" u="none" strike="noStrike" dirty="0">
                <a:solidFill>
                  <a:srgbClr val="000000"/>
                </a:solidFill>
                <a:effectLst/>
              </a:rPr>
              <a:t>Place the microscope slide onto the </a:t>
            </a:r>
            <a:r>
              <a:rPr lang="en-AU" sz="2000" b="1" i="0" u="none" strike="noStrike" dirty="0">
                <a:solidFill>
                  <a:schemeClr val="accent2"/>
                </a:solidFill>
                <a:effectLst/>
              </a:rPr>
              <a:t>stage</a:t>
            </a:r>
            <a:r>
              <a:rPr lang="en-AU" sz="2000" b="0" i="0" u="none" strike="noStrike" dirty="0">
                <a:solidFill>
                  <a:srgbClr val="000000"/>
                </a:solidFill>
                <a:effectLst/>
              </a:rPr>
              <a:t> and secure it with </a:t>
            </a:r>
            <a:r>
              <a:rPr lang="en-AU" sz="2000" b="1" i="0" u="none" strike="noStrike" dirty="0">
                <a:solidFill>
                  <a:schemeClr val="accent2"/>
                </a:solidFill>
                <a:effectLst/>
              </a:rPr>
              <a:t>stage clips</a:t>
            </a:r>
            <a:r>
              <a:rPr lang="en-AU" sz="2000" b="0" i="0" u="none" strike="noStrike" dirty="0">
                <a:solidFill>
                  <a:srgbClr val="000000"/>
                </a:solidFill>
                <a:effectLst/>
              </a:rPr>
              <a:t>.</a:t>
            </a:r>
          </a:p>
        </p:txBody>
      </p:sp>
      <p:pic>
        <p:nvPicPr>
          <p:cNvPr id="14" name="Picture 13" descr="Image of a microscope.">
            <a:extLst>
              <a:ext uri="{FF2B5EF4-FFF2-40B4-BE49-F238E27FC236}">
                <a16:creationId xmlns:a16="http://schemas.microsoft.com/office/drawing/2014/main" id="{64E57932-8034-D7B6-98EC-AB45FCCD4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475" y="1975622"/>
            <a:ext cx="3443050" cy="4453638"/>
          </a:xfrm>
          <a:prstGeom prst="rect">
            <a:avLst/>
          </a:prstGeom>
        </p:spPr>
      </p:pic>
      <p:sp>
        <p:nvSpPr>
          <p:cNvPr id="15" name="Rectangle: Rounded Corners 14" descr="A rectangular blue box showing where the stage and stage clips are on a microscope.">
            <a:extLst>
              <a:ext uri="{FF2B5EF4-FFF2-40B4-BE49-F238E27FC236}">
                <a16:creationId xmlns:a16="http://schemas.microsoft.com/office/drawing/2014/main" id="{2A7FFE34-593E-F67D-BDA2-6F2A3A1A698A}"/>
              </a:ext>
            </a:extLst>
          </p:cNvPr>
          <p:cNvSpPr/>
          <p:nvPr/>
        </p:nvSpPr>
        <p:spPr>
          <a:xfrm flipV="1">
            <a:off x="4878153" y="3813012"/>
            <a:ext cx="2324447" cy="778857"/>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 name="TextBox 4">
            <a:extLst>
              <a:ext uri="{FF2B5EF4-FFF2-40B4-BE49-F238E27FC236}">
                <a16:creationId xmlns:a16="http://schemas.microsoft.com/office/drawing/2014/main" id="{36BDE778-8F15-2FAA-66A0-DBEA44E36FB0}"/>
              </a:ext>
              <a:ext uri="{C183D7F6-B498-43B3-948B-1728B52AA6E4}">
                <adec:decorative xmlns:adec="http://schemas.microsoft.com/office/drawing/2017/decorative" val="0"/>
              </a:ext>
            </a:extLst>
          </p:cNvPr>
          <p:cNvSpPr txBox="1"/>
          <p:nvPr/>
        </p:nvSpPr>
        <p:spPr>
          <a:xfrm>
            <a:off x="348002" y="6397373"/>
            <a:ext cx="10172479"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18899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a:xfrm>
            <a:off x="348002" y="360000"/>
            <a:ext cx="11484000" cy="545601"/>
          </a:xfrm>
        </p:spPr>
        <p:txBody>
          <a:bodyPr/>
          <a:lstStyle/>
          <a:p>
            <a:r>
              <a:rPr lang="en-AU" dirty="0"/>
              <a:t>2.4 How to use a microscope (3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a:xfrm>
            <a:off x="348002" y="982520"/>
            <a:ext cx="11483999" cy="310015"/>
          </a:xfrm>
        </p:spPr>
        <p:txBody>
          <a:bodyPr/>
          <a:lstStyle/>
          <a:p>
            <a:r>
              <a:rPr lang="en-AU" dirty="0">
                <a:latin typeface="+mj-lt"/>
              </a:rPr>
              <a:t>Step 3</a:t>
            </a:r>
          </a:p>
        </p:txBody>
      </p:sp>
      <p:sp>
        <p:nvSpPr>
          <p:cNvPr id="7" name="TextBox 6">
            <a:extLst>
              <a:ext uri="{FF2B5EF4-FFF2-40B4-BE49-F238E27FC236}">
                <a16:creationId xmlns:a16="http://schemas.microsoft.com/office/drawing/2014/main" id="{DBB82FFA-6DC5-0099-97B0-44B2051D7F77}"/>
              </a:ext>
            </a:extLst>
          </p:cNvPr>
          <p:cNvSpPr txBox="1"/>
          <p:nvPr/>
        </p:nvSpPr>
        <p:spPr>
          <a:xfrm>
            <a:off x="348002" y="1324787"/>
            <a:ext cx="11843998" cy="496996"/>
          </a:xfrm>
          <a:prstGeom prst="rect">
            <a:avLst/>
          </a:prstGeom>
          <a:noFill/>
        </p:spPr>
        <p:txBody>
          <a:bodyPr wrap="square">
            <a:spAutoFit/>
          </a:bodyPr>
          <a:lstStyle/>
          <a:p>
            <a:pPr>
              <a:lnSpc>
                <a:spcPct val="150000"/>
              </a:lnSpc>
            </a:pPr>
            <a:r>
              <a:rPr lang="en-AU" sz="2000" b="0" i="0" u="none" strike="noStrike" dirty="0">
                <a:solidFill>
                  <a:srgbClr val="000000"/>
                </a:solidFill>
                <a:effectLst/>
              </a:rPr>
              <a:t>Turn on the </a:t>
            </a:r>
            <a:r>
              <a:rPr lang="en-AU" sz="2000" b="1" i="0" u="none" strike="noStrike" dirty="0">
                <a:solidFill>
                  <a:schemeClr val="accent2"/>
                </a:solidFill>
                <a:effectLst/>
              </a:rPr>
              <a:t>light switch</a:t>
            </a:r>
            <a:r>
              <a:rPr lang="en-AU" sz="2000" b="0" i="0" u="none" strike="noStrike" dirty="0">
                <a:solidFill>
                  <a:srgbClr val="000000"/>
                </a:solidFill>
                <a:effectLst/>
              </a:rPr>
              <a:t> and adjust the brightness using the </a:t>
            </a:r>
            <a:r>
              <a:rPr lang="en-AU" sz="2000" b="1" i="0" u="none" strike="noStrike" dirty="0">
                <a:solidFill>
                  <a:schemeClr val="tx2"/>
                </a:solidFill>
                <a:effectLst/>
              </a:rPr>
              <a:t>light brightness control</a:t>
            </a:r>
            <a:r>
              <a:rPr lang="en-AU" sz="2000" b="0" i="0" u="none" strike="noStrike" dirty="0">
                <a:solidFill>
                  <a:srgbClr val="000000"/>
                </a:solidFill>
                <a:effectLst/>
              </a:rPr>
              <a:t>.</a:t>
            </a:r>
          </a:p>
        </p:txBody>
      </p:sp>
      <p:pic>
        <p:nvPicPr>
          <p:cNvPr id="14" name="Picture 13" descr="Image of a microscope.">
            <a:extLst>
              <a:ext uri="{FF2B5EF4-FFF2-40B4-BE49-F238E27FC236}">
                <a16:creationId xmlns:a16="http://schemas.microsoft.com/office/drawing/2014/main" id="{64E57932-8034-D7B6-98EC-AB45FCCD4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3675" y="2002833"/>
            <a:ext cx="3252651" cy="4207354"/>
          </a:xfrm>
          <a:prstGeom prst="rect">
            <a:avLst/>
          </a:prstGeom>
        </p:spPr>
      </p:pic>
      <p:sp>
        <p:nvSpPr>
          <p:cNvPr id="15" name="Rectangle: Rounded Corners 14" descr="A blue rectangular box showing where the light switch is.">
            <a:extLst>
              <a:ext uri="{FF2B5EF4-FFF2-40B4-BE49-F238E27FC236}">
                <a16:creationId xmlns:a16="http://schemas.microsoft.com/office/drawing/2014/main" id="{2A7FFE34-593E-F67D-BDA2-6F2A3A1A698A}"/>
              </a:ext>
            </a:extLst>
          </p:cNvPr>
          <p:cNvSpPr/>
          <p:nvPr/>
        </p:nvSpPr>
        <p:spPr>
          <a:xfrm flipV="1">
            <a:off x="6279221" y="5826603"/>
            <a:ext cx="508361" cy="375983"/>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 name="Rectangle: Rounded Corners 4" descr="A red rectangular box showing where the light brightness control is.">
            <a:extLst>
              <a:ext uri="{FF2B5EF4-FFF2-40B4-BE49-F238E27FC236}">
                <a16:creationId xmlns:a16="http://schemas.microsoft.com/office/drawing/2014/main" id="{8BC67152-8D6B-CC20-FE74-E779281346A5}"/>
              </a:ext>
            </a:extLst>
          </p:cNvPr>
          <p:cNvSpPr/>
          <p:nvPr/>
        </p:nvSpPr>
        <p:spPr>
          <a:xfrm flipV="1">
            <a:off x="6854471" y="5521080"/>
            <a:ext cx="602006" cy="446506"/>
          </a:xfrm>
          <a:prstGeom prst="roundRect">
            <a:avLst/>
          </a:prstGeom>
          <a:noFill/>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TextBox 5">
            <a:extLst>
              <a:ext uri="{FF2B5EF4-FFF2-40B4-BE49-F238E27FC236}">
                <a16:creationId xmlns:a16="http://schemas.microsoft.com/office/drawing/2014/main" id="{A327E490-F0C3-0DF8-B91F-0E32F3624B05}"/>
              </a:ext>
              <a:ext uri="{C183D7F6-B498-43B3-948B-1728B52AA6E4}">
                <adec:decorative xmlns:adec="http://schemas.microsoft.com/office/drawing/2017/decorative" val="0"/>
              </a:ext>
            </a:extLst>
          </p:cNvPr>
          <p:cNvSpPr txBox="1"/>
          <p:nvPr/>
        </p:nvSpPr>
        <p:spPr>
          <a:xfrm>
            <a:off x="348000" y="6391237"/>
            <a:ext cx="9998308"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136</a:t>
            </a:fld>
            <a:endParaRPr lang="en-AU"/>
          </a:p>
        </p:txBody>
      </p:sp>
    </p:spTree>
    <p:extLst>
      <p:ext uri="{BB962C8B-B14F-4D97-AF65-F5344CB8AC3E}">
        <p14:creationId xmlns:p14="http://schemas.microsoft.com/office/powerpoint/2010/main" val="36866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a:xfrm>
            <a:off x="348000" y="360000"/>
            <a:ext cx="11484000" cy="545601"/>
          </a:xfrm>
        </p:spPr>
        <p:txBody>
          <a:bodyPr/>
          <a:lstStyle/>
          <a:p>
            <a:r>
              <a:rPr lang="en-AU" dirty="0"/>
              <a:t>2.4 How to use a microscope (4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a:xfrm>
            <a:off x="348000" y="982520"/>
            <a:ext cx="11483999" cy="310015"/>
          </a:xfrm>
        </p:spPr>
        <p:txBody>
          <a:bodyPr/>
          <a:lstStyle/>
          <a:p>
            <a:r>
              <a:rPr lang="en-AU">
                <a:latin typeface="+mj-lt"/>
              </a:rPr>
              <a:t>Step 4</a:t>
            </a:r>
          </a:p>
        </p:txBody>
      </p:sp>
      <p:sp>
        <p:nvSpPr>
          <p:cNvPr id="7" name="TextBox 6">
            <a:extLst>
              <a:ext uri="{FF2B5EF4-FFF2-40B4-BE49-F238E27FC236}">
                <a16:creationId xmlns:a16="http://schemas.microsoft.com/office/drawing/2014/main" id="{DBB82FFA-6DC5-0099-97B0-44B2051D7F77}"/>
              </a:ext>
            </a:extLst>
          </p:cNvPr>
          <p:cNvSpPr txBox="1"/>
          <p:nvPr/>
        </p:nvSpPr>
        <p:spPr>
          <a:xfrm>
            <a:off x="348000" y="1331005"/>
            <a:ext cx="11843998" cy="958660"/>
          </a:xfrm>
          <a:prstGeom prst="rect">
            <a:avLst/>
          </a:prstGeom>
          <a:noFill/>
        </p:spPr>
        <p:txBody>
          <a:bodyPr wrap="square">
            <a:spAutoFit/>
          </a:bodyPr>
          <a:lstStyle/>
          <a:p>
            <a:pPr>
              <a:lnSpc>
                <a:spcPct val="150000"/>
              </a:lnSpc>
            </a:pPr>
            <a:r>
              <a:rPr lang="en-AU" sz="2000" b="0" i="0" u="none" strike="noStrike" dirty="0">
                <a:solidFill>
                  <a:srgbClr val="000000"/>
                </a:solidFill>
                <a:effectLst/>
              </a:rPr>
              <a:t>Look at the objective lens and the stage from the side</a:t>
            </a:r>
            <a:r>
              <a:rPr lang="en-AU" sz="2000" dirty="0">
                <a:solidFill>
                  <a:srgbClr val="000000"/>
                </a:solidFill>
              </a:rPr>
              <a:t> , and turn the </a:t>
            </a:r>
            <a:r>
              <a:rPr lang="en-AU" sz="2000" b="1" dirty="0">
                <a:solidFill>
                  <a:srgbClr val="00B0F0"/>
                </a:solidFill>
              </a:rPr>
              <a:t>coarse focus knob</a:t>
            </a:r>
            <a:r>
              <a:rPr lang="en-AU" sz="2000" dirty="0">
                <a:solidFill>
                  <a:srgbClr val="000000"/>
                </a:solidFill>
              </a:rPr>
              <a:t> so that the stage moves upward as far as it can go without the </a:t>
            </a:r>
            <a:r>
              <a:rPr lang="en-AU" sz="2000" b="1" dirty="0">
                <a:solidFill>
                  <a:srgbClr val="FF0000"/>
                </a:solidFill>
              </a:rPr>
              <a:t>objective</a:t>
            </a:r>
            <a:r>
              <a:rPr lang="en-AU" sz="2000" dirty="0">
                <a:solidFill>
                  <a:srgbClr val="000000"/>
                </a:solidFill>
              </a:rPr>
              <a:t> lens </a:t>
            </a:r>
            <a:r>
              <a:rPr lang="en-AU" sz="2000" b="0" i="0" u="none" strike="noStrike" dirty="0">
                <a:solidFill>
                  <a:srgbClr val="000000"/>
                </a:solidFill>
                <a:effectLst/>
              </a:rPr>
              <a:t>touching the slide.</a:t>
            </a:r>
          </a:p>
        </p:txBody>
      </p:sp>
      <p:pic>
        <p:nvPicPr>
          <p:cNvPr id="14" name="Picture 13" descr="Image of a microscope.">
            <a:extLst>
              <a:ext uri="{FF2B5EF4-FFF2-40B4-BE49-F238E27FC236}">
                <a16:creationId xmlns:a16="http://schemas.microsoft.com/office/drawing/2014/main" id="{64E57932-8034-D7B6-98EC-AB45FCCD4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41" y="2421973"/>
            <a:ext cx="3068587" cy="3969264"/>
          </a:xfrm>
          <a:prstGeom prst="rect">
            <a:avLst/>
          </a:prstGeom>
        </p:spPr>
      </p:pic>
      <p:pic>
        <p:nvPicPr>
          <p:cNvPr id="9" name="Graphic 8" descr="Eyes with solid fill">
            <a:extLst>
              <a:ext uri="{FF2B5EF4-FFF2-40B4-BE49-F238E27FC236}">
                <a16:creationId xmlns:a16="http://schemas.microsoft.com/office/drawing/2014/main" id="{85598354-4C9C-1208-03F3-544CB6E9E8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9571" y="3073923"/>
            <a:ext cx="890357" cy="855897"/>
          </a:xfrm>
          <a:prstGeom prst="rect">
            <a:avLst/>
          </a:prstGeom>
          <a:scene3d>
            <a:camera prst="isometricRightUp"/>
            <a:lightRig rig="threePt" dir="t"/>
          </a:scene3d>
        </p:spPr>
      </p:pic>
      <p:cxnSp>
        <p:nvCxnSpPr>
          <p:cNvPr id="13" name="Straight Arrow Connector 12">
            <a:extLst>
              <a:ext uri="{FF2B5EF4-FFF2-40B4-BE49-F238E27FC236}">
                <a16:creationId xmlns:a16="http://schemas.microsoft.com/office/drawing/2014/main" id="{AB7804C6-7987-39C5-03B0-6A68B2C67B7E}"/>
              </a:ext>
              <a:ext uri="{C183D7F6-B498-43B3-948B-1728B52AA6E4}">
                <adec:decorative xmlns:adec="http://schemas.microsoft.com/office/drawing/2017/decorative" val="1"/>
              </a:ext>
            </a:extLst>
          </p:cNvPr>
          <p:cNvCxnSpPr/>
          <p:nvPr/>
        </p:nvCxnSpPr>
        <p:spPr>
          <a:xfrm>
            <a:off x="4614568" y="3642797"/>
            <a:ext cx="998546" cy="364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descr="A red rectangular box showing where the objective on the microscope is.">
            <a:extLst>
              <a:ext uri="{FF2B5EF4-FFF2-40B4-BE49-F238E27FC236}">
                <a16:creationId xmlns:a16="http://schemas.microsoft.com/office/drawing/2014/main" id="{F46DF7DD-D516-534C-438C-5DF5655BEB0A}"/>
              </a:ext>
            </a:extLst>
          </p:cNvPr>
          <p:cNvSpPr/>
          <p:nvPr/>
        </p:nvSpPr>
        <p:spPr>
          <a:xfrm flipV="1">
            <a:off x="5747960" y="3501872"/>
            <a:ext cx="913924" cy="646400"/>
          </a:xfrm>
          <a:prstGeom prst="roundRect">
            <a:avLst/>
          </a:prstGeom>
          <a:noFill/>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5" name="Rectangle: Rounded Corners 14" descr="A blue rectangular box showing where the coarse focus knob is on the micoscope.">
            <a:extLst>
              <a:ext uri="{FF2B5EF4-FFF2-40B4-BE49-F238E27FC236}">
                <a16:creationId xmlns:a16="http://schemas.microsoft.com/office/drawing/2014/main" id="{2A7FFE34-593E-F67D-BDA2-6F2A3A1A698A}"/>
              </a:ext>
            </a:extLst>
          </p:cNvPr>
          <p:cNvSpPr/>
          <p:nvPr/>
        </p:nvSpPr>
        <p:spPr>
          <a:xfrm flipV="1">
            <a:off x="7401729" y="4406605"/>
            <a:ext cx="551256" cy="742633"/>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 name="TextBox 7">
            <a:extLst>
              <a:ext uri="{FF2B5EF4-FFF2-40B4-BE49-F238E27FC236}">
                <a16:creationId xmlns:a16="http://schemas.microsoft.com/office/drawing/2014/main" id="{529F32D6-2824-7702-4C79-AEEC053D00AB}"/>
              </a:ext>
              <a:ext uri="{C183D7F6-B498-43B3-948B-1728B52AA6E4}">
                <adec:decorative xmlns:adec="http://schemas.microsoft.com/office/drawing/2017/decorative" val="0"/>
              </a:ext>
            </a:extLst>
          </p:cNvPr>
          <p:cNvSpPr txBox="1"/>
          <p:nvPr/>
        </p:nvSpPr>
        <p:spPr>
          <a:xfrm>
            <a:off x="348000" y="6391237"/>
            <a:ext cx="9998308"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6"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137</a:t>
            </a:fld>
            <a:endParaRPr lang="en-AU"/>
          </a:p>
        </p:txBody>
      </p:sp>
    </p:spTree>
    <p:extLst>
      <p:ext uri="{BB962C8B-B14F-4D97-AF65-F5344CB8AC3E}">
        <p14:creationId xmlns:p14="http://schemas.microsoft.com/office/powerpoint/2010/main" val="367344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p:txBody>
          <a:bodyPr/>
          <a:lstStyle/>
          <a:p>
            <a:r>
              <a:rPr lang="en-AU" dirty="0"/>
              <a:t>2.4 How to use a microscope (5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p:txBody>
          <a:bodyPr/>
          <a:lstStyle/>
          <a:p>
            <a:r>
              <a:rPr lang="en-AU">
                <a:latin typeface="+mj-lt"/>
              </a:rPr>
              <a:t>Step 5</a:t>
            </a:r>
          </a:p>
        </p:txBody>
      </p:sp>
      <p:sp>
        <p:nvSpPr>
          <p:cNvPr id="7" name="TextBox 6">
            <a:extLst>
              <a:ext uri="{FF2B5EF4-FFF2-40B4-BE49-F238E27FC236}">
                <a16:creationId xmlns:a16="http://schemas.microsoft.com/office/drawing/2014/main" id="{DBB82FFA-6DC5-0099-97B0-44B2051D7F77}"/>
              </a:ext>
            </a:extLst>
          </p:cNvPr>
          <p:cNvSpPr txBox="1"/>
          <p:nvPr/>
        </p:nvSpPr>
        <p:spPr>
          <a:xfrm>
            <a:off x="174001" y="1313064"/>
            <a:ext cx="11843998" cy="496996"/>
          </a:xfrm>
          <a:prstGeom prst="rect">
            <a:avLst/>
          </a:prstGeom>
          <a:noFill/>
        </p:spPr>
        <p:txBody>
          <a:bodyPr wrap="square">
            <a:spAutoFit/>
          </a:bodyPr>
          <a:lstStyle/>
          <a:p>
            <a:pPr>
              <a:lnSpc>
                <a:spcPct val="150000"/>
              </a:lnSpc>
            </a:pPr>
            <a:r>
              <a:rPr lang="en-AU" sz="2000" b="0" i="0" u="none" strike="noStrike" dirty="0">
                <a:solidFill>
                  <a:srgbClr val="000000"/>
                </a:solidFill>
                <a:effectLst/>
              </a:rPr>
              <a:t>Look through the </a:t>
            </a:r>
            <a:r>
              <a:rPr lang="en-AU" sz="2000" b="1" i="0" u="none" strike="noStrike" dirty="0">
                <a:solidFill>
                  <a:schemeClr val="tx2"/>
                </a:solidFill>
                <a:effectLst/>
              </a:rPr>
              <a:t>eyepiece</a:t>
            </a:r>
            <a:r>
              <a:rPr lang="en-AU" sz="2000" b="0" i="0" u="none" strike="noStrike" dirty="0">
                <a:solidFill>
                  <a:srgbClr val="000000"/>
                </a:solidFill>
                <a:effectLst/>
              </a:rPr>
              <a:t> and adjust the </a:t>
            </a:r>
            <a:r>
              <a:rPr lang="en-AU" sz="2000" b="1" i="0" u="none" strike="noStrike" dirty="0">
                <a:solidFill>
                  <a:schemeClr val="accent2"/>
                </a:solidFill>
                <a:effectLst/>
              </a:rPr>
              <a:t>coarse focus knob</a:t>
            </a:r>
            <a:r>
              <a:rPr lang="en-AU" sz="2000" b="0" i="0" u="none" strike="noStrike" dirty="0">
                <a:solidFill>
                  <a:srgbClr val="000000"/>
                </a:solidFill>
                <a:effectLst/>
              </a:rPr>
              <a:t> until the image comes into focus.</a:t>
            </a:r>
          </a:p>
        </p:txBody>
      </p:sp>
      <p:pic>
        <p:nvPicPr>
          <p:cNvPr id="14" name="Picture 13" descr="Image of a microscope.">
            <a:extLst>
              <a:ext uri="{FF2B5EF4-FFF2-40B4-BE49-F238E27FC236}">
                <a16:creationId xmlns:a16="http://schemas.microsoft.com/office/drawing/2014/main" id="{64E57932-8034-D7B6-98EC-AB45FCCD4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3876" y="1830589"/>
            <a:ext cx="3325448" cy="4301518"/>
          </a:xfrm>
          <a:prstGeom prst="rect">
            <a:avLst/>
          </a:prstGeom>
        </p:spPr>
      </p:pic>
      <p:sp>
        <p:nvSpPr>
          <p:cNvPr id="6" name="Rectangle: Rounded Corners 5" descr="A red rectangular box showing where the eyepiece of the microscope is.">
            <a:extLst>
              <a:ext uri="{FF2B5EF4-FFF2-40B4-BE49-F238E27FC236}">
                <a16:creationId xmlns:a16="http://schemas.microsoft.com/office/drawing/2014/main" id="{F46DF7DD-D516-534C-438C-5DF5655BEB0A}"/>
              </a:ext>
            </a:extLst>
          </p:cNvPr>
          <p:cNvSpPr/>
          <p:nvPr/>
        </p:nvSpPr>
        <p:spPr>
          <a:xfrm flipV="1">
            <a:off x="4382676" y="1972316"/>
            <a:ext cx="1244782" cy="623211"/>
          </a:xfrm>
          <a:prstGeom prst="roundRect">
            <a:avLst/>
          </a:prstGeom>
          <a:noFill/>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5" name="Rectangle: Rounded Corners 14" descr="A blue rectangular box showing where the coarse focus knob is on the microscope.">
            <a:extLst>
              <a:ext uri="{FF2B5EF4-FFF2-40B4-BE49-F238E27FC236}">
                <a16:creationId xmlns:a16="http://schemas.microsoft.com/office/drawing/2014/main" id="{2A7FFE34-593E-F67D-BDA2-6F2A3A1A698A}"/>
              </a:ext>
            </a:extLst>
          </p:cNvPr>
          <p:cNvSpPr/>
          <p:nvPr/>
        </p:nvSpPr>
        <p:spPr>
          <a:xfrm flipV="1">
            <a:off x="6942174" y="3981348"/>
            <a:ext cx="531481" cy="715992"/>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9" name="TextBox 8">
            <a:extLst>
              <a:ext uri="{FF2B5EF4-FFF2-40B4-BE49-F238E27FC236}">
                <a16:creationId xmlns:a16="http://schemas.microsoft.com/office/drawing/2014/main" id="{8B06A297-842A-C3CB-6F0E-2C72706BC9EB}"/>
              </a:ext>
              <a:ext uri="{C183D7F6-B498-43B3-948B-1728B52AA6E4}">
                <adec:decorative xmlns:adec="http://schemas.microsoft.com/office/drawing/2017/decorative" val="0"/>
              </a:ext>
            </a:extLst>
          </p:cNvPr>
          <p:cNvSpPr txBox="1"/>
          <p:nvPr/>
        </p:nvSpPr>
        <p:spPr>
          <a:xfrm>
            <a:off x="348000" y="6391237"/>
            <a:ext cx="9998308"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3821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a:xfrm>
            <a:off x="348002" y="360000"/>
            <a:ext cx="11484000" cy="545601"/>
          </a:xfrm>
        </p:spPr>
        <p:txBody>
          <a:bodyPr/>
          <a:lstStyle/>
          <a:p>
            <a:r>
              <a:rPr lang="en-AU" dirty="0"/>
              <a:t>2.4 How to use a microscope (6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a:xfrm>
            <a:off x="348002" y="982520"/>
            <a:ext cx="11483999" cy="310015"/>
          </a:xfrm>
        </p:spPr>
        <p:txBody>
          <a:bodyPr/>
          <a:lstStyle/>
          <a:p>
            <a:r>
              <a:rPr lang="en-AU">
                <a:latin typeface="+mj-lt"/>
              </a:rPr>
              <a:t>Step 6</a:t>
            </a:r>
          </a:p>
        </p:txBody>
      </p:sp>
      <p:sp>
        <p:nvSpPr>
          <p:cNvPr id="7" name="TextBox 6">
            <a:extLst>
              <a:ext uri="{FF2B5EF4-FFF2-40B4-BE49-F238E27FC236}">
                <a16:creationId xmlns:a16="http://schemas.microsoft.com/office/drawing/2014/main" id="{DBB82FFA-6DC5-0099-97B0-44B2051D7F77}"/>
              </a:ext>
            </a:extLst>
          </p:cNvPr>
          <p:cNvSpPr txBox="1"/>
          <p:nvPr/>
        </p:nvSpPr>
        <p:spPr>
          <a:xfrm>
            <a:off x="348002" y="1326949"/>
            <a:ext cx="11843998" cy="872034"/>
          </a:xfrm>
          <a:prstGeom prst="rect">
            <a:avLst/>
          </a:prstGeom>
          <a:noFill/>
        </p:spPr>
        <p:txBody>
          <a:bodyPr wrap="square">
            <a:spAutoFit/>
          </a:bodyPr>
          <a:lstStyle/>
          <a:p>
            <a:pPr>
              <a:lnSpc>
                <a:spcPct val="150000"/>
              </a:lnSpc>
            </a:pPr>
            <a:r>
              <a:rPr lang="en-AU" sz="1800" b="0" i="0" u="none" strike="noStrike" dirty="0">
                <a:solidFill>
                  <a:srgbClr val="000000"/>
                </a:solidFill>
                <a:effectLst/>
              </a:rPr>
              <a:t>If required, move the slide around until the sample is </a:t>
            </a:r>
            <a:r>
              <a:rPr lang="en-AU" sz="1800" dirty="0">
                <a:solidFill>
                  <a:srgbClr val="000000"/>
                </a:solidFill>
              </a:rPr>
              <a:t>centred in the </a:t>
            </a:r>
            <a:r>
              <a:rPr lang="en-AU" sz="1800" b="1" dirty="0">
                <a:solidFill>
                  <a:srgbClr val="FF0000"/>
                </a:solidFill>
              </a:rPr>
              <a:t>field of view</a:t>
            </a:r>
            <a:r>
              <a:rPr lang="en-AU" sz="1800" dirty="0">
                <a:solidFill>
                  <a:srgbClr val="000000"/>
                </a:solidFill>
              </a:rPr>
              <a:t> (the area visible</a:t>
            </a:r>
            <a:r>
              <a:rPr lang="en-AU" sz="1800" b="0" i="0" u="none" strike="noStrike" dirty="0">
                <a:solidFill>
                  <a:srgbClr val="000000"/>
                </a:solidFill>
                <a:effectLst/>
              </a:rPr>
              <a:t> through the eyepiece).</a:t>
            </a:r>
          </a:p>
        </p:txBody>
      </p:sp>
      <p:pic>
        <p:nvPicPr>
          <p:cNvPr id="14" name="Picture 13" descr="Image of a microscope.">
            <a:extLst>
              <a:ext uri="{FF2B5EF4-FFF2-40B4-BE49-F238E27FC236}">
                <a16:creationId xmlns:a16="http://schemas.microsoft.com/office/drawing/2014/main" id="{64E57932-8034-D7B6-98EC-AB45FCCD4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0189" y="2149871"/>
            <a:ext cx="3141634" cy="4063752"/>
          </a:xfrm>
          <a:prstGeom prst="rect">
            <a:avLst/>
          </a:prstGeom>
        </p:spPr>
      </p:pic>
      <p:sp>
        <p:nvSpPr>
          <p:cNvPr id="6" name="Rectangle: Rounded Corners 5" descr="A red rectangular box showing what you see when looking down the eyepiece, the field of view.">
            <a:extLst>
              <a:ext uri="{FF2B5EF4-FFF2-40B4-BE49-F238E27FC236}">
                <a16:creationId xmlns:a16="http://schemas.microsoft.com/office/drawing/2014/main" id="{F46DF7DD-D516-534C-438C-5DF5655BEB0A}"/>
              </a:ext>
            </a:extLst>
          </p:cNvPr>
          <p:cNvSpPr/>
          <p:nvPr/>
        </p:nvSpPr>
        <p:spPr>
          <a:xfrm flipV="1">
            <a:off x="1761326" y="2276552"/>
            <a:ext cx="1216043" cy="608823"/>
          </a:xfrm>
          <a:prstGeom prst="roundRect">
            <a:avLst/>
          </a:prstGeom>
          <a:noFill/>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cxnSp>
        <p:nvCxnSpPr>
          <p:cNvPr id="11" name="Straight Arrow Connector 10" descr="A red arrow pointing to the field of view of the microscope.">
            <a:extLst>
              <a:ext uri="{FF2B5EF4-FFF2-40B4-BE49-F238E27FC236}">
                <a16:creationId xmlns:a16="http://schemas.microsoft.com/office/drawing/2014/main" id="{D322DBF1-8408-3D41-FCE3-003308AAB725}"/>
              </a:ext>
            </a:extLst>
          </p:cNvPr>
          <p:cNvCxnSpPr>
            <a:cxnSpLocks/>
          </p:cNvCxnSpPr>
          <p:nvPr/>
        </p:nvCxnSpPr>
        <p:spPr>
          <a:xfrm>
            <a:off x="2977369" y="2556879"/>
            <a:ext cx="4628118" cy="169456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7ABE425-B3EC-C6B6-F8C2-D9C2BBB0BC99}"/>
              </a:ext>
              <a:ext uri="{C183D7F6-B498-43B3-948B-1728B52AA6E4}">
                <adec:decorative xmlns:adec="http://schemas.microsoft.com/office/drawing/2017/decorative" val="0"/>
              </a:ext>
            </a:extLst>
          </p:cNvPr>
          <p:cNvSpPr txBox="1"/>
          <p:nvPr/>
        </p:nvSpPr>
        <p:spPr>
          <a:xfrm>
            <a:off x="1210290" y="6231217"/>
            <a:ext cx="4978743"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3B66D10C-82DD-DE1B-0994-903F0A9B8775}"/>
              </a:ext>
            </a:extLst>
          </p:cNvPr>
          <p:cNvSpPr txBox="1"/>
          <p:nvPr/>
        </p:nvSpPr>
        <p:spPr>
          <a:xfrm>
            <a:off x="6834082" y="1961983"/>
            <a:ext cx="4147628" cy="658347"/>
          </a:xfrm>
          <a:prstGeom prst="rect">
            <a:avLst/>
          </a:prstGeom>
          <a:noFill/>
        </p:spPr>
        <p:txBody>
          <a:bodyPr wrap="square" lIns="0" tIns="0" rIns="0" bIns="0" rtlCol="0">
            <a:noAutofit/>
          </a:bodyPr>
          <a:lstStyle/>
          <a:p>
            <a:pPr>
              <a:lnSpc>
                <a:spcPct val="150000"/>
              </a:lnSpc>
            </a:pPr>
            <a:r>
              <a:rPr lang="en-AU" sz="1600" b="1" dirty="0"/>
              <a:t>An example of the field of view observed through the eyepiece of a microscope.</a:t>
            </a:r>
          </a:p>
        </p:txBody>
      </p:sp>
      <p:pic>
        <p:nvPicPr>
          <p:cNvPr id="1026" name="Picture 2" descr="The field of view of a microscope showing amoeba.">
            <a:extLst>
              <a:ext uri="{FF2B5EF4-FFF2-40B4-BE49-F238E27FC236}">
                <a16:creationId xmlns:a16="http://schemas.microsoft.com/office/drawing/2014/main" id="{49B6C1CA-232B-73E6-8F25-F88B581E71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34082" y="2754984"/>
            <a:ext cx="4458032" cy="34136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B241737-A81A-B4A4-6FF8-8E3FC3AFD872}"/>
              </a:ext>
              <a:ext uri="{C183D7F6-B498-43B3-948B-1728B52AA6E4}">
                <adec:decorative xmlns:adec="http://schemas.microsoft.com/office/drawing/2017/decorative" val="0"/>
              </a:ext>
            </a:extLst>
          </p:cNvPr>
          <p:cNvSpPr txBox="1"/>
          <p:nvPr/>
        </p:nvSpPr>
        <p:spPr>
          <a:xfrm>
            <a:off x="6738175" y="6231217"/>
            <a:ext cx="4002396" cy="525465"/>
          </a:xfrm>
          <a:prstGeom prst="rect">
            <a:avLst/>
          </a:prstGeom>
          <a:noFill/>
        </p:spPr>
        <p:txBody>
          <a:bodyPr wrap="square">
            <a:spAutoFit/>
          </a:bodyPr>
          <a:lstStyle/>
          <a:p>
            <a:pPr>
              <a:lnSpc>
                <a:spcPct val="150000"/>
              </a:lnSpc>
            </a:pPr>
            <a:r>
              <a:rPr lang="en-AU" sz="1000" dirty="0" err="1">
                <a:hlinkClick r:id="rId6"/>
              </a:rPr>
              <a:t>Amoeba.microscope</a:t>
            </a:r>
            <a:r>
              <a:rPr lang="en-AU" sz="1000" dirty="0">
                <a:hlinkClick r:id="rId7"/>
              </a:rPr>
              <a:t> of life</a:t>
            </a:r>
            <a:r>
              <a:rPr lang="en-AU" sz="1000" dirty="0"/>
              <a:t> by </a:t>
            </a:r>
            <a:r>
              <a:rPr lang="en-AU" sz="1000" dirty="0" err="1"/>
              <a:t>GreenBlueRed</a:t>
            </a:r>
            <a:r>
              <a:rPr lang="en-AU" sz="1000" dirty="0"/>
              <a:t>., licensed under </a:t>
            </a:r>
            <a:r>
              <a:rPr lang="en-AU" sz="1000" dirty="0">
                <a:hlinkClick r:id="rId8"/>
              </a:rPr>
              <a:t>Public Domain (PD)</a:t>
            </a:r>
            <a:r>
              <a:rPr lang="en-AU" sz="1000" dirty="0"/>
              <a:t>.</a:t>
            </a: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a:p>
        </p:txBody>
      </p:sp>
    </p:spTree>
    <p:extLst>
      <p:ext uri="{BB962C8B-B14F-4D97-AF65-F5344CB8AC3E}">
        <p14:creationId xmlns:p14="http://schemas.microsoft.com/office/powerpoint/2010/main" val="112310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Checkpoint (2 of 3)</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60000" y="1016704"/>
            <a:ext cx="10080000" cy="310015"/>
          </a:xfrm>
        </p:spPr>
        <p:txBody>
          <a:bodyPr/>
          <a:lstStyle/>
          <a:p>
            <a:r>
              <a:rPr lang="en-AU">
                <a:latin typeface="+mj-lt"/>
              </a:rPr>
              <a:t>Problematic thinking</a:t>
            </a:r>
          </a:p>
        </p:txBody>
      </p:sp>
      <p:sp>
        <p:nvSpPr>
          <p:cNvPr id="9" name="TextBox 8">
            <a:extLst>
              <a:ext uri="{FF2B5EF4-FFF2-40B4-BE49-F238E27FC236}">
                <a16:creationId xmlns:a16="http://schemas.microsoft.com/office/drawing/2014/main" id="{3B3B2465-515C-2D5D-130C-38E8B8FE6967}"/>
              </a:ext>
            </a:extLst>
          </p:cNvPr>
          <p:cNvSpPr txBox="1"/>
          <p:nvPr/>
        </p:nvSpPr>
        <p:spPr>
          <a:xfrm>
            <a:off x="359998" y="2003949"/>
            <a:ext cx="5978924" cy="3946358"/>
          </a:xfrm>
          <a:prstGeom prst="rect">
            <a:avLst/>
          </a:prstGeom>
          <a:noFill/>
        </p:spPr>
        <p:txBody>
          <a:bodyPr wrap="square" lIns="0" tIns="0" rIns="0" bIns="0" rtlCol="0">
            <a:noAutofit/>
          </a:bodyPr>
          <a:lstStyle/>
          <a:p>
            <a:pPr algn="l">
              <a:lnSpc>
                <a:spcPct val="150000"/>
              </a:lnSpc>
              <a:spcAft>
                <a:spcPts val="1200"/>
              </a:spcAft>
            </a:pPr>
            <a:r>
              <a:rPr lang="en-AU" sz="1800" dirty="0"/>
              <a:t>A </a:t>
            </a:r>
            <a:r>
              <a:rPr lang="en-AU" sz="1800" b="1" dirty="0"/>
              <a:t>roast chicken</a:t>
            </a:r>
            <a:r>
              <a:rPr lang="en-AU" sz="1800" dirty="0"/>
              <a:t> is…</a:t>
            </a:r>
          </a:p>
          <a:p>
            <a:pPr marL="285750" indent="-285750" algn="l">
              <a:lnSpc>
                <a:spcPct val="150000"/>
              </a:lnSpc>
              <a:spcAft>
                <a:spcPts val="1200"/>
              </a:spcAft>
              <a:buFont typeface="Arial" panose="020B0604020202020204" pitchFamily="34" charset="0"/>
              <a:buChar char="•"/>
            </a:pPr>
            <a:r>
              <a:rPr lang="en-AU" sz="1800" dirty="0"/>
              <a:t>Living</a:t>
            </a:r>
          </a:p>
          <a:p>
            <a:pPr marL="285750" indent="-285750" algn="l">
              <a:lnSpc>
                <a:spcPct val="150000"/>
              </a:lnSpc>
              <a:spcAft>
                <a:spcPts val="1200"/>
              </a:spcAft>
              <a:buFont typeface="Arial" panose="020B0604020202020204" pitchFamily="34" charset="0"/>
              <a:buChar char="•"/>
            </a:pPr>
            <a:r>
              <a:rPr lang="en-AU" sz="1800" dirty="0"/>
              <a:t>Non-living</a:t>
            </a:r>
          </a:p>
          <a:p>
            <a:pPr marL="285750" indent="-285750">
              <a:lnSpc>
                <a:spcPct val="150000"/>
              </a:lnSpc>
              <a:spcAft>
                <a:spcPts val="1200"/>
              </a:spcAft>
              <a:buFont typeface="Arial" panose="020B0604020202020204" pitchFamily="34" charset="0"/>
              <a:buChar char="•"/>
            </a:pPr>
            <a:r>
              <a:rPr lang="en-AU" sz="1800" dirty="0"/>
              <a:t>Once living</a:t>
            </a:r>
          </a:p>
          <a:p>
            <a:pPr algn="l">
              <a:lnSpc>
                <a:spcPct val="150000"/>
              </a:lnSpc>
              <a:spcAft>
                <a:spcPts val="1200"/>
              </a:spcAft>
            </a:pPr>
            <a:r>
              <a:rPr lang="en-AU" sz="1800" dirty="0"/>
              <a:t>Explain your choice.</a:t>
            </a:r>
          </a:p>
        </p:txBody>
      </p:sp>
      <p:pic>
        <p:nvPicPr>
          <p:cNvPr id="6" name="Picture 5" descr="A roast chicken">
            <a:extLst>
              <a:ext uri="{FF2B5EF4-FFF2-40B4-BE49-F238E27FC236}">
                <a16:creationId xmlns:a16="http://schemas.microsoft.com/office/drawing/2014/main" id="{63504134-D1D3-D8B4-A35C-1BEDEBE64CB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4162" l="3216" r="97397">
                        <a14:foregroundMark x1="2603" y1="19036" x2="43645" y2="3553"/>
                        <a14:foregroundMark x1="43645" y1="3553" x2="66462" y2="5838"/>
                        <a14:foregroundMark x1="66462" y1="5838" x2="73813" y2="10914"/>
                        <a14:foregroundMark x1="8882" y1="18020" x2="9035" y2="23096"/>
                        <a14:foregroundMark x1="6585" y1="55838" x2="11639" y2="65736"/>
                        <a14:foregroundMark x1="3369" y1="59391" x2="4288" y2="65990"/>
                        <a14:foregroundMark x1="58193" y1="88579" x2="47626" y2="95939"/>
                        <a14:foregroundMark x1="47626" y1="95939" x2="37060" y2="94670"/>
                        <a14:foregroundMark x1="37060" y1="94670" x2="30781" y2="84772"/>
                        <a14:foregroundMark x1="30781" y1="84772" x2="29709" y2="79188"/>
                        <a14:foregroundMark x1="91424" y1="77157" x2="97550" y2="59391"/>
                        <a14:foregroundMark x1="97550" y1="59391" x2="96325" y2="44670"/>
                        <a14:foregroundMark x1="96325" y1="44670" x2="92343" y2="72081"/>
                        <a14:foregroundMark x1="92343" y1="72081" x2="83767" y2="74619"/>
                        <a14:foregroundMark x1="93568" y1="75635" x2="97397" y2="63452"/>
                        <a14:foregroundMark x1="97397" y1="63452" x2="96325" y2="54061"/>
                      </a14:backgroundRemoval>
                    </a14:imgEffect>
                  </a14:imgLayer>
                </a14:imgProps>
              </a:ext>
              <a:ext uri="{28A0092B-C50C-407E-A947-70E740481C1C}">
                <a14:useLocalDpi xmlns:a14="http://schemas.microsoft.com/office/drawing/2010/main"/>
              </a:ext>
            </a:extLst>
          </a:blip>
          <a:stretch>
            <a:fillRect/>
          </a:stretch>
        </p:blipFill>
        <p:spPr>
          <a:xfrm>
            <a:off x="4974425" y="2003949"/>
            <a:ext cx="6149575" cy="3712602"/>
          </a:xfrm>
          <a:prstGeom prst="rect">
            <a:avLst/>
          </a:prstGeom>
        </p:spPr>
      </p:pic>
      <p:sp>
        <p:nvSpPr>
          <p:cNvPr id="7" name="TextBox 6">
            <a:extLst>
              <a:ext uri="{FF2B5EF4-FFF2-40B4-BE49-F238E27FC236}">
                <a16:creationId xmlns:a16="http://schemas.microsoft.com/office/drawing/2014/main" id="{6D3883A1-2330-AE2E-3E80-660B141AEF47}"/>
              </a:ext>
              <a:ext uri="{C183D7F6-B498-43B3-948B-1728B52AA6E4}">
                <adec:decorative xmlns:adec="http://schemas.microsoft.com/office/drawing/2017/decorative" val="0"/>
              </a:ext>
            </a:extLst>
          </p:cNvPr>
          <p:cNvSpPr txBox="1"/>
          <p:nvPr/>
        </p:nvSpPr>
        <p:spPr>
          <a:xfrm>
            <a:off x="360000" y="6515999"/>
            <a:ext cx="8216348" cy="180001"/>
          </a:xfrm>
          <a:prstGeom prst="rect">
            <a:avLst/>
          </a:prstGeom>
          <a:noFill/>
        </p:spPr>
        <p:txBody>
          <a:bodyPr wrap="none" lIns="0" tIns="0" rIns="0" bIns="0" rtlCol="0">
            <a:noAutofit/>
          </a:bodyPr>
          <a:lstStyle/>
          <a:p>
            <a:pPr algn="l"/>
            <a:r>
              <a:rPr lang="en-AU" sz="1000" dirty="0"/>
              <a:t>This image and activity is from ‘</a:t>
            </a:r>
            <a:r>
              <a:rPr lang="en-AU" sz="1000" dirty="0">
                <a:hlinkClick r:id="rId5"/>
              </a:rPr>
              <a:t>Big Idea: The cellular basis of life</a:t>
            </a:r>
            <a:r>
              <a:rPr lang="en-AU" sz="1000" dirty="0"/>
              <a:t>’ by University of York Science Education Group and is licensed under </a:t>
            </a:r>
            <a:r>
              <a:rPr lang="en-AU" sz="1000" dirty="0">
                <a:hlinkClick r:id="rId6"/>
              </a:rPr>
              <a:t>CC BY-NC</a:t>
            </a:r>
            <a:r>
              <a:rPr lang="en-AU" sz="1000" dirty="0"/>
              <a:t>. </a:t>
            </a:r>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2275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p:txBody>
          <a:bodyPr/>
          <a:lstStyle/>
          <a:p>
            <a:r>
              <a:rPr lang="en-AU" dirty="0"/>
              <a:t>2.4 How to use a microscope (7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p:txBody>
          <a:bodyPr/>
          <a:lstStyle/>
          <a:p>
            <a:r>
              <a:rPr lang="en-AU">
                <a:latin typeface="+mj-lt"/>
              </a:rPr>
              <a:t>Step 7</a:t>
            </a:r>
          </a:p>
        </p:txBody>
      </p:sp>
      <p:sp>
        <p:nvSpPr>
          <p:cNvPr id="7" name="TextBox 6">
            <a:extLst>
              <a:ext uri="{FF2B5EF4-FFF2-40B4-BE49-F238E27FC236}">
                <a16:creationId xmlns:a16="http://schemas.microsoft.com/office/drawing/2014/main" id="{DBB82FFA-6DC5-0099-97B0-44B2051D7F77}"/>
              </a:ext>
            </a:extLst>
          </p:cNvPr>
          <p:cNvSpPr txBox="1"/>
          <p:nvPr/>
        </p:nvSpPr>
        <p:spPr>
          <a:xfrm>
            <a:off x="348000" y="1313064"/>
            <a:ext cx="11843998" cy="496996"/>
          </a:xfrm>
          <a:prstGeom prst="rect">
            <a:avLst/>
          </a:prstGeom>
          <a:noFill/>
        </p:spPr>
        <p:txBody>
          <a:bodyPr wrap="square">
            <a:spAutoFit/>
          </a:bodyPr>
          <a:lstStyle/>
          <a:p>
            <a:pPr>
              <a:lnSpc>
                <a:spcPct val="150000"/>
              </a:lnSpc>
            </a:pPr>
            <a:r>
              <a:rPr lang="en-AU" sz="2000" b="0" i="0" u="none" strike="noStrike" dirty="0">
                <a:solidFill>
                  <a:srgbClr val="000000"/>
                </a:solidFill>
                <a:effectLst/>
              </a:rPr>
              <a:t>Use the </a:t>
            </a:r>
            <a:r>
              <a:rPr lang="en-AU" sz="2000" b="1" i="0" u="none" strike="noStrike" dirty="0">
                <a:solidFill>
                  <a:schemeClr val="accent2"/>
                </a:solidFill>
                <a:effectLst/>
              </a:rPr>
              <a:t>fine focus knob</a:t>
            </a:r>
            <a:r>
              <a:rPr lang="en-AU" sz="2000" b="0" i="0" u="none" strike="noStrike" dirty="0">
                <a:solidFill>
                  <a:srgbClr val="000000"/>
                </a:solidFill>
                <a:effectLst/>
              </a:rPr>
              <a:t> to bring the sample into focus.</a:t>
            </a:r>
          </a:p>
        </p:txBody>
      </p:sp>
      <p:pic>
        <p:nvPicPr>
          <p:cNvPr id="9" name="Picture 8" descr="Image of a microscope.">
            <a:extLst>
              <a:ext uri="{FF2B5EF4-FFF2-40B4-BE49-F238E27FC236}">
                <a16:creationId xmlns:a16="http://schemas.microsoft.com/office/drawing/2014/main" id="{8D67002B-81FA-5640-BE47-D7FDE947B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3111" y="1830590"/>
            <a:ext cx="3525778" cy="4560648"/>
          </a:xfrm>
          <a:prstGeom prst="rect">
            <a:avLst/>
          </a:prstGeom>
        </p:spPr>
      </p:pic>
      <p:sp>
        <p:nvSpPr>
          <p:cNvPr id="10" name="Rectangle: Rounded Corners 9" descr="A blue rectangular box showing the fine focus knob on the microscope.">
            <a:extLst>
              <a:ext uri="{FF2B5EF4-FFF2-40B4-BE49-F238E27FC236}">
                <a16:creationId xmlns:a16="http://schemas.microsoft.com/office/drawing/2014/main" id="{CEEABF80-0ED6-36FD-D200-4496B58225F5}"/>
              </a:ext>
            </a:extLst>
          </p:cNvPr>
          <p:cNvSpPr/>
          <p:nvPr/>
        </p:nvSpPr>
        <p:spPr>
          <a:xfrm flipV="1">
            <a:off x="7203932" y="4265043"/>
            <a:ext cx="534579" cy="599367"/>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TextBox 5">
            <a:extLst>
              <a:ext uri="{FF2B5EF4-FFF2-40B4-BE49-F238E27FC236}">
                <a16:creationId xmlns:a16="http://schemas.microsoft.com/office/drawing/2014/main" id="{4956AED8-3A8F-5200-FC39-55FA6BBFF66F}"/>
              </a:ext>
              <a:ext uri="{C183D7F6-B498-43B3-948B-1728B52AA6E4}">
                <adec:decorative xmlns:adec="http://schemas.microsoft.com/office/drawing/2017/decorative" val="0"/>
              </a:ext>
            </a:extLst>
          </p:cNvPr>
          <p:cNvSpPr txBox="1"/>
          <p:nvPr/>
        </p:nvSpPr>
        <p:spPr>
          <a:xfrm>
            <a:off x="348000" y="6391237"/>
            <a:ext cx="9998308"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Tree>
    <p:extLst>
      <p:ext uri="{BB962C8B-B14F-4D97-AF65-F5344CB8AC3E}">
        <p14:creationId xmlns:p14="http://schemas.microsoft.com/office/powerpoint/2010/main" val="18429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a:xfrm>
            <a:off x="359999" y="360000"/>
            <a:ext cx="11484000" cy="545601"/>
          </a:xfrm>
        </p:spPr>
        <p:txBody>
          <a:bodyPr/>
          <a:lstStyle/>
          <a:p>
            <a:r>
              <a:rPr lang="en-AU" dirty="0"/>
              <a:t>2.4 How to use a microscope (8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a:xfrm>
            <a:off x="359999" y="982520"/>
            <a:ext cx="11483999" cy="310015"/>
          </a:xfrm>
        </p:spPr>
        <p:txBody>
          <a:bodyPr/>
          <a:lstStyle/>
          <a:p>
            <a:r>
              <a:rPr lang="en-AU">
                <a:latin typeface="+mj-lt"/>
              </a:rPr>
              <a:t>Step 8</a:t>
            </a:r>
          </a:p>
        </p:txBody>
      </p:sp>
      <p:sp>
        <p:nvSpPr>
          <p:cNvPr id="7" name="TextBox 6">
            <a:extLst>
              <a:ext uri="{FF2B5EF4-FFF2-40B4-BE49-F238E27FC236}">
                <a16:creationId xmlns:a16="http://schemas.microsoft.com/office/drawing/2014/main" id="{DBB82FFA-6DC5-0099-97B0-44B2051D7F77}"/>
              </a:ext>
            </a:extLst>
          </p:cNvPr>
          <p:cNvSpPr txBox="1"/>
          <p:nvPr/>
        </p:nvSpPr>
        <p:spPr>
          <a:xfrm>
            <a:off x="359999" y="1415847"/>
            <a:ext cx="11843998" cy="958660"/>
          </a:xfrm>
          <a:prstGeom prst="rect">
            <a:avLst/>
          </a:prstGeom>
          <a:noFill/>
        </p:spPr>
        <p:txBody>
          <a:bodyPr wrap="square">
            <a:spAutoFit/>
          </a:bodyPr>
          <a:lstStyle/>
          <a:p>
            <a:pPr>
              <a:lnSpc>
                <a:spcPct val="150000"/>
              </a:lnSpc>
            </a:pPr>
            <a:r>
              <a:rPr lang="en-AU" sz="2000" b="0" i="0" u="none" strike="noStrike" dirty="0">
                <a:solidFill>
                  <a:srgbClr val="000000"/>
                </a:solidFill>
                <a:effectLst/>
              </a:rPr>
              <a:t>Adjust the </a:t>
            </a:r>
            <a:r>
              <a:rPr lang="en-AU" sz="2000" b="1" i="0" u="none" strike="noStrike" dirty="0">
                <a:solidFill>
                  <a:schemeClr val="accent2"/>
                </a:solidFill>
                <a:effectLst/>
              </a:rPr>
              <a:t>diaphragm</a:t>
            </a:r>
            <a:r>
              <a:rPr lang="en-AU" sz="2000" b="0" i="0" u="none" strike="noStrike" dirty="0">
                <a:solidFill>
                  <a:srgbClr val="000000"/>
                </a:solidFill>
                <a:effectLst/>
              </a:rPr>
              <a:t> under the stage to control the amount of light passing through the specimen. This can help enhance the contrast and clarity of the image.</a:t>
            </a:r>
          </a:p>
        </p:txBody>
      </p:sp>
      <p:pic>
        <p:nvPicPr>
          <p:cNvPr id="9" name="Picture 8" descr="Image of a microscope.">
            <a:extLst>
              <a:ext uri="{FF2B5EF4-FFF2-40B4-BE49-F238E27FC236}">
                <a16:creationId xmlns:a16="http://schemas.microsoft.com/office/drawing/2014/main" id="{8D67002B-81FA-5640-BE47-D7FDE947B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067" y="2374507"/>
            <a:ext cx="3081865" cy="3986439"/>
          </a:xfrm>
          <a:prstGeom prst="rect">
            <a:avLst/>
          </a:prstGeom>
        </p:spPr>
      </p:pic>
      <p:sp>
        <p:nvSpPr>
          <p:cNvPr id="10" name="Rectangle: Rounded Corners 9" descr="A blue rectangular box showing where the diaphragm is on the microscope.">
            <a:extLst>
              <a:ext uri="{FF2B5EF4-FFF2-40B4-BE49-F238E27FC236}">
                <a16:creationId xmlns:a16="http://schemas.microsoft.com/office/drawing/2014/main" id="{CEEABF80-0ED6-36FD-D200-4496B58225F5}"/>
              </a:ext>
            </a:extLst>
          </p:cNvPr>
          <p:cNvSpPr/>
          <p:nvPr/>
        </p:nvSpPr>
        <p:spPr>
          <a:xfrm flipV="1">
            <a:off x="5594775" y="4573752"/>
            <a:ext cx="750590" cy="311784"/>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TextBox 5">
            <a:extLst>
              <a:ext uri="{FF2B5EF4-FFF2-40B4-BE49-F238E27FC236}">
                <a16:creationId xmlns:a16="http://schemas.microsoft.com/office/drawing/2014/main" id="{6016FDAE-D441-E125-6A8C-744DD6E8BCED}"/>
              </a:ext>
              <a:ext uri="{C183D7F6-B498-43B3-948B-1728B52AA6E4}">
                <adec:decorative xmlns:adec="http://schemas.microsoft.com/office/drawing/2017/decorative" val="0"/>
              </a:ext>
            </a:extLst>
          </p:cNvPr>
          <p:cNvSpPr txBox="1"/>
          <p:nvPr/>
        </p:nvSpPr>
        <p:spPr>
          <a:xfrm>
            <a:off x="348000" y="6391237"/>
            <a:ext cx="9998308"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141</a:t>
            </a:fld>
            <a:endParaRPr lang="en-AU"/>
          </a:p>
        </p:txBody>
      </p:sp>
    </p:spTree>
    <p:extLst>
      <p:ext uri="{BB962C8B-B14F-4D97-AF65-F5344CB8AC3E}">
        <p14:creationId xmlns:p14="http://schemas.microsoft.com/office/powerpoint/2010/main" val="27775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4B2CE-EEEC-014A-2F4C-C0EA99E4FC34}"/>
              </a:ext>
            </a:extLst>
          </p:cNvPr>
          <p:cNvSpPr>
            <a:spLocks noGrp="1"/>
          </p:cNvSpPr>
          <p:nvPr>
            <p:ph type="title"/>
          </p:nvPr>
        </p:nvSpPr>
        <p:spPr/>
        <p:txBody>
          <a:bodyPr/>
          <a:lstStyle/>
          <a:p>
            <a:r>
              <a:rPr lang="en-AU" dirty="0"/>
              <a:t>2.4 How to use a microscope (9 of 9)</a:t>
            </a:r>
          </a:p>
        </p:txBody>
      </p:sp>
      <p:sp>
        <p:nvSpPr>
          <p:cNvPr id="4" name="Text Placeholder 3">
            <a:extLst>
              <a:ext uri="{FF2B5EF4-FFF2-40B4-BE49-F238E27FC236}">
                <a16:creationId xmlns:a16="http://schemas.microsoft.com/office/drawing/2014/main" id="{F44E6A13-C4F8-58E3-9483-6FD44A4A112F}"/>
              </a:ext>
            </a:extLst>
          </p:cNvPr>
          <p:cNvSpPr>
            <a:spLocks noGrp="1"/>
          </p:cNvSpPr>
          <p:nvPr>
            <p:ph type="body" sz="quarter" idx="18"/>
          </p:nvPr>
        </p:nvSpPr>
        <p:spPr/>
        <p:txBody>
          <a:bodyPr/>
          <a:lstStyle/>
          <a:p>
            <a:r>
              <a:rPr lang="en-AU">
                <a:latin typeface="+mj-lt"/>
              </a:rPr>
              <a:t>Step 9</a:t>
            </a:r>
          </a:p>
        </p:txBody>
      </p:sp>
      <p:sp>
        <p:nvSpPr>
          <p:cNvPr id="7" name="TextBox 6">
            <a:extLst>
              <a:ext uri="{FF2B5EF4-FFF2-40B4-BE49-F238E27FC236}">
                <a16:creationId xmlns:a16="http://schemas.microsoft.com/office/drawing/2014/main" id="{DBB82FFA-6DC5-0099-97B0-44B2051D7F77}"/>
              </a:ext>
            </a:extLst>
          </p:cNvPr>
          <p:cNvSpPr txBox="1"/>
          <p:nvPr/>
        </p:nvSpPr>
        <p:spPr>
          <a:xfrm>
            <a:off x="348000" y="1307104"/>
            <a:ext cx="11843998" cy="1287532"/>
          </a:xfrm>
          <a:prstGeom prst="rect">
            <a:avLst/>
          </a:prstGeom>
          <a:noFill/>
        </p:spPr>
        <p:txBody>
          <a:bodyPr wrap="square">
            <a:spAutoFit/>
          </a:bodyPr>
          <a:lstStyle/>
          <a:p>
            <a:pPr>
              <a:lnSpc>
                <a:spcPct val="150000"/>
              </a:lnSpc>
              <a:spcAft>
                <a:spcPts val="1200"/>
              </a:spcAft>
            </a:pPr>
            <a:r>
              <a:rPr lang="en-AU" sz="1800" b="0" i="0" u="none" strike="noStrike" dirty="0">
                <a:solidFill>
                  <a:srgbClr val="000000"/>
                </a:solidFill>
                <a:effectLst/>
              </a:rPr>
              <a:t>When you have a clear image of your sample with the lowest power objective, you can change it to the next </a:t>
            </a:r>
            <a:r>
              <a:rPr lang="en-AU" sz="1800" b="1" i="0" u="none" strike="noStrike" dirty="0">
                <a:solidFill>
                  <a:schemeClr val="accent2"/>
                </a:solidFill>
                <a:effectLst/>
              </a:rPr>
              <a:t>objective lenses</a:t>
            </a:r>
            <a:r>
              <a:rPr lang="en-AU" sz="1800" b="0" i="0" u="none" strike="noStrike" dirty="0">
                <a:solidFill>
                  <a:srgbClr val="000000"/>
                </a:solidFill>
                <a:effectLst/>
              </a:rPr>
              <a:t> using the </a:t>
            </a:r>
            <a:r>
              <a:rPr lang="en-AU" sz="1800" b="1" i="0" u="none" strike="noStrike" dirty="0">
                <a:solidFill>
                  <a:schemeClr val="accent2"/>
                </a:solidFill>
                <a:effectLst/>
              </a:rPr>
              <a:t>nosepiece</a:t>
            </a:r>
            <a:r>
              <a:rPr lang="en-AU" sz="1800" b="0" i="0" u="none" strike="noStrike" dirty="0">
                <a:solidFill>
                  <a:srgbClr val="000000"/>
                </a:solidFill>
                <a:effectLst/>
              </a:rPr>
              <a:t>. You may need to </a:t>
            </a:r>
            <a:r>
              <a:rPr lang="en-AU" sz="1800" dirty="0">
                <a:solidFill>
                  <a:srgbClr val="000000"/>
                </a:solidFill>
              </a:rPr>
              <a:t>adjust the </a:t>
            </a:r>
            <a:r>
              <a:rPr lang="en-AU" sz="1800" b="1" dirty="0">
                <a:solidFill>
                  <a:srgbClr val="FF0000"/>
                </a:solidFill>
              </a:rPr>
              <a:t>fine focus knob</a:t>
            </a:r>
            <a:r>
              <a:rPr lang="en-AU" sz="1800" dirty="0">
                <a:solidFill>
                  <a:srgbClr val="000000"/>
                </a:solidFill>
              </a:rPr>
              <a:t> and </a:t>
            </a:r>
            <a:r>
              <a:rPr lang="en-AU" sz="1800" b="1" dirty="0">
                <a:solidFill>
                  <a:srgbClr val="7030A0"/>
                </a:solidFill>
              </a:rPr>
              <a:t>diaphragm</a:t>
            </a:r>
            <a:r>
              <a:rPr lang="en-AU" sz="1800" dirty="0">
                <a:solidFill>
                  <a:srgbClr val="000000"/>
                </a:solidFill>
              </a:rPr>
              <a:t> to achieve a sharp image focus</a:t>
            </a:r>
            <a:r>
              <a:rPr lang="en-AU" sz="1800" b="0" i="0" u="none" strike="noStrike" dirty="0">
                <a:solidFill>
                  <a:srgbClr val="000000"/>
                </a:solidFill>
                <a:effectLst/>
              </a:rPr>
              <a:t>.</a:t>
            </a:r>
          </a:p>
        </p:txBody>
      </p:sp>
      <p:pic>
        <p:nvPicPr>
          <p:cNvPr id="9" name="Picture 8" descr="Image of a microscope.">
            <a:extLst>
              <a:ext uri="{FF2B5EF4-FFF2-40B4-BE49-F238E27FC236}">
                <a16:creationId xmlns:a16="http://schemas.microsoft.com/office/drawing/2014/main" id="{8D67002B-81FA-5640-BE47-D7FDE947B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3388" y="2193493"/>
            <a:ext cx="3245224" cy="4197744"/>
          </a:xfrm>
          <a:prstGeom prst="rect">
            <a:avLst/>
          </a:prstGeom>
        </p:spPr>
      </p:pic>
      <p:sp>
        <p:nvSpPr>
          <p:cNvPr id="10" name="Rectangle: Rounded Corners 9" descr="A blue rectangular box showing where the objectives lenses are on the microscope.">
            <a:extLst>
              <a:ext uri="{FF2B5EF4-FFF2-40B4-BE49-F238E27FC236}">
                <a16:creationId xmlns:a16="http://schemas.microsoft.com/office/drawing/2014/main" id="{CEEABF80-0ED6-36FD-D200-4496B58225F5}"/>
              </a:ext>
            </a:extLst>
          </p:cNvPr>
          <p:cNvSpPr/>
          <p:nvPr/>
        </p:nvSpPr>
        <p:spPr>
          <a:xfrm flipV="1">
            <a:off x="5155795" y="3212073"/>
            <a:ext cx="1149894" cy="802253"/>
          </a:xfrm>
          <a:prstGeom prst="round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1" name="Rectangle: Rounded Corners 10" descr="A purple rectangular box showing where the diaphragm is on the microscope.">
            <a:extLst>
              <a:ext uri="{FF2B5EF4-FFF2-40B4-BE49-F238E27FC236}">
                <a16:creationId xmlns:a16="http://schemas.microsoft.com/office/drawing/2014/main" id="{EA4AFAB2-C54D-3EFF-9C68-39089713F024}"/>
              </a:ext>
            </a:extLst>
          </p:cNvPr>
          <p:cNvSpPr/>
          <p:nvPr/>
        </p:nvSpPr>
        <p:spPr>
          <a:xfrm flipV="1">
            <a:off x="5530181" y="4488991"/>
            <a:ext cx="869104" cy="361013"/>
          </a:xfrm>
          <a:prstGeom prst="roundRect">
            <a:avLst/>
          </a:prstGeom>
          <a:noFill/>
          <a:ln w="5715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solidFill>
                <a:srgbClr val="7030A0"/>
              </a:solidFill>
            </a:endParaRPr>
          </a:p>
        </p:txBody>
      </p:sp>
      <p:sp>
        <p:nvSpPr>
          <p:cNvPr id="5" name="Rectangle: Rounded Corners 4" descr="A red rectangular box showing where the fine focus knob is on the microscope.">
            <a:extLst>
              <a:ext uri="{FF2B5EF4-FFF2-40B4-BE49-F238E27FC236}">
                <a16:creationId xmlns:a16="http://schemas.microsoft.com/office/drawing/2014/main" id="{5FD13D07-7289-BCD4-9AE5-9FF1F3893B09}"/>
              </a:ext>
            </a:extLst>
          </p:cNvPr>
          <p:cNvSpPr/>
          <p:nvPr/>
        </p:nvSpPr>
        <p:spPr>
          <a:xfrm flipV="1">
            <a:off x="7159757" y="4402081"/>
            <a:ext cx="456276" cy="534834"/>
          </a:xfrm>
          <a:prstGeom prst="roundRect">
            <a:avLst/>
          </a:prstGeom>
          <a:noFill/>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 name="TextBox 7">
            <a:extLst>
              <a:ext uri="{FF2B5EF4-FFF2-40B4-BE49-F238E27FC236}">
                <a16:creationId xmlns:a16="http://schemas.microsoft.com/office/drawing/2014/main" id="{608651FE-791A-F2C4-C2EC-1CC253D30185}"/>
              </a:ext>
              <a:ext uri="{C183D7F6-B498-43B3-948B-1728B52AA6E4}">
                <adec:decorative xmlns:adec="http://schemas.microsoft.com/office/drawing/2017/decorative" val="0"/>
              </a:ext>
            </a:extLst>
          </p:cNvPr>
          <p:cNvSpPr txBox="1"/>
          <p:nvPr/>
        </p:nvSpPr>
        <p:spPr>
          <a:xfrm>
            <a:off x="348000" y="6391237"/>
            <a:ext cx="9998308"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2024.</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B36819-A0CD-3B24-AC33-53BEF2C5B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142</a:t>
            </a:fld>
            <a:endParaRPr lang="en-AU"/>
          </a:p>
        </p:txBody>
      </p:sp>
    </p:spTree>
    <p:extLst>
      <p:ext uri="{BB962C8B-B14F-4D97-AF65-F5344CB8AC3E}">
        <p14:creationId xmlns:p14="http://schemas.microsoft.com/office/powerpoint/2010/main" val="13443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D47947D-509C-27E7-5483-56330EDB5BF9}"/>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CCBAF24B-2318-9C07-6812-111F0C8DE84A}"/>
              </a:ext>
            </a:extLst>
          </p:cNvPr>
          <p:cNvSpPr>
            <a:spLocks noGrp="1"/>
          </p:cNvSpPr>
          <p:nvPr>
            <p:ph type="title"/>
          </p:nvPr>
        </p:nvSpPr>
        <p:spPr>
          <a:xfrm>
            <a:off x="360000" y="360000"/>
            <a:ext cx="11484000" cy="545601"/>
          </a:xfrm>
        </p:spPr>
        <p:txBody>
          <a:bodyPr/>
          <a:lstStyle/>
          <a:p>
            <a:r>
              <a:rPr lang="en-US" dirty="0"/>
              <a:t>2.4 Checkpoint</a:t>
            </a:r>
          </a:p>
        </p:txBody>
      </p:sp>
      <p:sp>
        <p:nvSpPr>
          <p:cNvPr id="20" name="Text Placeholder 3">
            <a:extLst>
              <a:ext uri="{FF2B5EF4-FFF2-40B4-BE49-F238E27FC236}">
                <a16:creationId xmlns:a16="http://schemas.microsoft.com/office/drawing/2014/main" id="{0DCA33F6-4236-0877-AEB8-633B471468DC}"/>
              </a:ext>
            </a:extLst>
          </p:cNvPr>
          <p:cNvSpPr>
            <a:spLocks noGrp="1"/>
          </p:cNvSpPr>
          <p:nvPr>
            <p:ph type="body" sz="quarter" idx="18"/>
          </p:nvPr>
        </p:nvSpPr>
        <p:spPr>
          <a:xfrm>
            <a:off x="359999" y="982520"/>
            <a:ext cx="11483999" cy="310015"/>
          </a:xfrm>
        </p:spPr>
        <p:txBody>
          <a:bodyPr/>
          <a:lstStyle/>
          <a:p>
            <a:r>
              <a:rPr lang="en-US">
                <a:latin typeface="+mj-lt"/>
              </a:rPr>
              <a:t>Determining magnification of microscopes</a:t>
            </a:r>
          </a:p>
        </p:txBody>
      </p:sp>
      <p:sp>
        <p:nvSpPr>
          <p:cNvPr id="12" name="Text Placeholder 11">
            <a:extLst>
              <a:ext uri="{FF2B5EF4-FFF2-40B4-BE49-F238E27FC236}">
                <a16:creationId xmlns:a16="http://schemas.microsoft.com/office/drawing/2014/main" id="{ED973BF2-AF0D-1A64-D572-5CEE75940DE3}"/>
              </a:ext>
            </a:extLst>
          </p:cNvPr>
          <p:cNvSpPr>
            <a:spLocks noGrp="1"/>
          </p:cNvSpPr>
          <p:nvPr>
            <p:ph sz="quarter" idx="19"/>
          </p:nvPr>
        </p:nvSpPr>
        <p:spPr>
          <a:xfrm>
            <a:off x="307529" y="1573208"/>
            <a:ext cx="11576941" cy="626078"/>
          </a:xfrm>
        </p:spPr>
        <p:txBody>
          <a:bodyPr>
            <a:noAutofit/>
          </a:bodyPr>
          <a:lstStyle/>
          <a:p>
            <a:r>
              <a:rPr lang="en-AU" dirty="0"/>
              <a:t>Complete the table by calculating the missing values.</a:t>
            </a:r>
          </a:p>
        </p:txBody>
      </p:sp>
      <p:graphicFrame>
        <p:nvGraphicFramePr>
          <p:cNvPr id="2" name="Table 1" descr="A table that contains a list of connectives/cohesive words that indicate a similarity or difference.">
            <a:extLst>
              <a:ext uri="{FF2B5EF4-FFF2-40B4-BE49-F238E27FC236}">
                <a16:creationId xmlns:a16="http://schemas.microsoft.com/office/drawing/2014/main" id="{4B67927D-06C5-07BB-31D1-4E1E88080BE5}"/>
              </a:ext>
            </a:extLst>
          </p:cNvPr>
          <p:cNvGraphicFramePr>
            <a:graphicFrameLocks noGrp="1"/>
          </p:cNvGraphicFramePr>
          <p:nvPr>
            <p:extLst>
              <p:ext uri="{D42A27DB-BD31-4B8C-83A1-F6EECF244321}">
                <p14:modId xmlns:p14="http://schemas.microsoft.com/office/powerpoint/2010/main" val="3577560642"/>
              </p:ext>
            </p:extLst>
          </p:nvPr>
        </p:nvGraphicFramePr>
        <p:xfrm>
          <a:off x="359999" y="2090056"/>
          <a:ext cx="11484000" cy="4311031"/>
        </p:xfrm>
        <a:graphic>
          <a:graphicData uri="http://schemas.openxmlformats.org/drawingml/2006/table">
            <a:tbl>
              <a:tblPr firstRow="1" firstCol="1">
                <a:tableStyleId>{B301B821-A1FF-4177-AEE7-76D212191A09}</a:tableStyleId>
              </a:tblPr>
              <a:tblGrid>
                <a:gridCol w="3828000">
                  <a:extLst>
                    <a:ext uri="{9D8B030D-6E8A-4147-A177-3AD203B41FA5}">
                      <a16:colId xmlns:a16="http://schemas.microsoft.com/office/drawing/2014/main" val="2735057816"/>
                    </a:ext>
                  </a:extLst>
                </a:gridCol>
                <a:gridCol w="3828000">
                  <a:extLst>
                    <a:ext uri="{9D8B030D-6E8A-4147-A177-3AD203B41FA5}">
                      <a16:colId xmlns:a16="http://schemas.microsoft.com/office/drawing/2014/main" val="4023973905"/>
                    </a:ext>
                  </a:extLst>
                </a:gridCol>
                <a:gridCol w="3828000">
                  <a:extLst>
                    <a:ext uri="{9D8B030D-6E8A-4147-A177-3AD203B41FA5}">
                      <a16:colId xmlns:a16="http://schemas.microsoft.com/office/drawing/2014/main" val="3140312463"/>
                    </a:ext>
                  </a:extLst>
                </a:gridCol>
              </a:tblGrid>
              <a:tr h="911831">
                <a:tc>
                  <a:txBody>
                    <a:bodyPr/>
                    <a:lstStyle/>
                    <a:p>
                      <a:pPr algn="l" fontAlgn="t">
                        <a:lnSpc>
                          <a:spcPct val="150000"/>
                        </a:lnSpc>
                        <a:spcBef>
                          <a:spcPts val="1200"/>
                        </a:spcBef>
                        <a:spcAft>
                          <a:spcPts val="600"/>
                        </a:spcAft>
                      </a:pPr>
                      <a:r>
                        <a:rPr lang="en-AU" sz="1800" b="1" u="none" strike="noStrike" dirty="0">
                          <a:solidFill>
                            <a:schemeClr val="bg1"/>
                          </a:solidFill>
                          <a:effectLst/>
                          <a:latin typeface="+mj-lt"/>
                        </a:rPr>
                        <a:t>Eyepiece</a:t>
                      </a:r>
                      <a:endParaRPr lang="en-AU" sz="1800" b="1" i="0" u="none" strike="noStrike" dirty="0">
                        <a:solidFill>
                          <a:schemeClr val="bg1"/>
                        </a:solidFill>
                        <a:effectLst/>
                        <a:latin typeface="+mj-lt"/>
                        <a:cs typeface="Arial" panose="020B0604020202020204" pitchFamily="34" charset="0"/>
                      </a:endParaRPr>
                    </a:p>
                  </a:txBody>
                  <a:tcPr marL="63886" marR="63886" marT="8873"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1200"/>
                        </a:spcBef>
                        <a:spcAft>
                          <a:spcPts val="600"/>
                        </a:spcAft>
                      </a:pPr>
                      <a:r>
                        <a:rPr lang="en-AU" sz="1800" b="1" u="none" strike="noStrike" dirty="0">
                          <a:solidFill>
                            <a:schemeClr val="bg1"/>
                          </a:solidFill>
                          <a:effectLst/>
                          <a:latin typeface="+mj-lt"/>
                        </a:rPr>
                        <a:t>Objective lens magnification</a:t>
                      </a:r>
                      <a:endParaRPr lang="en-AU" sz="1800" b="1" i="0" u="none" strike="noStrike" dirty="0">
                        <a:solidFill>
                          <a:schemeClr val="bg1"/>
                        </a:solidFill>
                        <a:effectLst/>
                        <a:latin typeface="+mj-lt"/>
                        <a:cs typeface="Arial" panose="020B0604020202020204" pitchFamily="34" charset="0"/>
                      </a:endParaRPr>
                    </a:p>
                  </a:txBody>
                  <a:tcPr marL="63886" marR="63886" marT="887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t">
                        <a:lnSpc>
                          <a:spcPct val="150000"/>
                        </a:lnSpc>
                        <a:spcBef>
                          <a:spcPts val="1200"/>
                        </a:spcBef>
                        <a:spcAft>
                          <a:spcPts val="600"/>
                        </a:spcAft>
                      </a:pPr>
                      <a:r>
                        <a:rPr lang="en-AU" sz="1800" b="1" u="none" strike="noStrike" dirty="0">
                          <a:solidFill>
                            <a:schemeClr val="bg1"/>
                          </a:solidFill>
                          <a:effectLst/>
                          <a:latin typeface="+mj-lt"/>
                        </a:rPr>
                        <a:t>Total magnification</a:t>
                      </a:r>
                      <a:endParaRPr lang="en-AU" sz="1800" b="1" i="0" u="none" strike="noStrike" dirty="0">
                        <a:solidFill>
                          <a:schemeClr val="bg1"/>
                        </a:solidFill>
                        <a:effectLst/>
                        <a:latin typeface="+mj-lt"/>
                        <a:cs typeface="Arial" panose="020B0604020202020204" pitchFamily="34" charset="0"/>
                      </a:endParaRPr>
                    </a:p>
                  </a:txBody>
                  <a:tcPr marL="63886" marR="63886" marT="8873"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8914014"/>
                  </a:ext>
                </a:extLst>
              </a:tr>
              <a:tr h="849800">
                <a:tc>
                  <a:txBody>
                    <a:bodyPr/>
                    <a:lstStyle/>
                    <a:p>
                      <a:pPr algn="l">
                        <a:lnSpc>
                          <a:spcPct val="150000"/>
                        </a:lnSpc>
                        <a:spcBef>
                          <a:spcPts val="1200"/>
                        </a:spcBef>
                        <a:spcAft>
                          <a:spcPts val="600"/>
                        </a:spcAft>
                        <a:tabLst>
                          <a:tab pos="228600" algn="l"/>
                          <a:tab pos="457200" algn="l"/>
                        </a:tabLst>
                      </a:pPr>
                      <a:r>
                        <a:rPr lang="en-AU" sz="1800" b="0" cap="none" spc="0" dirty="0">
                          <a:solidFill>
                            <a:schemeClr val="tx1"/>
                          </a:solidFill>
                          <a:effectLst/>
                          <a:latin typeface="+mn-lt"/>
                        </a:rPr>
                        <a:t>10x</a:t>
                      </a:r>
                      <a:endParaRPr lang="en-AU" sz="18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6FB"/>
                    </a:solidFill>
                  </a:tcPr>
                </a:tc>
                <a:tc>
                  <a:txBody>
                    <a:bodyPr/>
                    <a:lstStyle/>
                    <a:p>
                      <a:pPr algn="l">
                        <a:lnSpc>
                          <a:spcPct val="150000"/>
                        </a:lnSpc>
                        <a:spcBef>
                          <a:spcPts val="1200"/>
                        </a:spcBef>
                        <a:spcAft>
                          <a:spcPts val="600"/>
                        </a:spcAft>
                        <a:tabLst>
                          <a:tab pos="228600" algn="l"/>
                          <a:tab pos="457200" algn="l"/>
                        </a:tabLst>
                      </a:pPr>
                      <a:r>
                        <a:rPr lang="en-AU" sz="1800" cap="none" spc="0">
                          <a:solidFill>
                            <a:schemeClr val="tx1"/>
                          </a:solidFill>
                          <a:effectLst/>
                          <a:latin typeface="+mn-lt"/>
                        </a:rPr>
                        <a:t>100x</a:t>
                      </a:r>
                      <a:endParaRPr lang="en-AU" sz="180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6FB"/>
                    </a:solidFill>
                  </a:tcPr>
                </a:tc>
                <a:tc>
                  <a:txBody>
                    <a:bodyPr/>
                    <a:lstStyle/>
                    <a:p>
                      <a:pPr algn="l">
                        <a:lnSpc>
                          <a:spcPct val="150000"/>
                        </a:lnSpc>
                        <a:spcBef>
                          <a:spcPts val="1200"/>
                        </a:spcBef>
                        <a:spcAft>
                          <a:spcPts val="600"/>
                        </a:spcAft>
                        <a:tabLst>
                          <a:tab pos="228600" algn="l"/>
                          <a:tab pos="457200" algn="l"/>
                        </a:tabLst>
                      </a:pP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3F6FB"/>
                    </a:solidFill>
                  </a:tcPr>
                </a:tc>
                <a:extLst>
                  <a:ext uri="{0D108BD9-81ED-4DB2-BD59-A6C34878D82A}">
                    <a16:rowId xmlns:a16="http://schemas.microsoft.com/office/drawing/2014/main" val="1084854374"/>
                  </a:ext>
                </a:extLst>
              </a:tr>
              <a:tr h="849800">
                <a:tc>
                  <a:txBody>
                    <a:bodyPr/>
                    <a:lstStyle/>
                    <a:p>
                      <a:pPr algn="l">
                        <a:lnSpc>
                          <a:spcPct val="150000"/>
                        </a:lnSpc>
                        <a:spcBef>
                          <a:spcPts val="1200"/>
                        </a:spcBef>
                        <a:spcAft>
                          <a:spcPts val="600"/>
                        </a:spcAft>
                        <a:tabLst>
                          <a:tab pos="228600" algn="l"/>
                          <a:tab pos="457200" algn="l"/>
                        </a:tabLst>
                      </a:pPr>
                      <a:endParaRPr lang="en-AU" sz="18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tabLst>
                          <a:tab pos="228600" algn="l"/>
                          <a:tab pos="457200" algn="l"/>
                        </a:tabLst>
                      </a:pPr>
                      <a:r>
                        <a:rPr lang="en-AU" sz="1800" cap="none" spc="0" dirty="0">
                          <a:solidFill>
                            <a:schemeClr val="tx1"/>
                          </a:solidFill>
                          <a:effectLst/>
                          <a:latin typeface="+mn-lt"/>
                        </a:rPr>
                        <a:t>10x</a:t>
                      </a: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tabLst>
                          <a:tab pos="228600" algn="l"/>
                          <a:tab pos="457200" algn="l"/>
                        </a:tabLst>
                      </a:pPr>
                      <a:r>
                        <a:rPr lang="en-AU" sz="1800" cap="none" spc="0" dirty="0">
                          <a:solidFill>
                            <a:schemeClr val="tx1"/>
                          </a:solidFill>
                          <a:effectLst/>
                          <a:latin typeface="+mn-lt"/>
                        </a:rPr>
                        <a:t>100x</a:t>
                      </a: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5570696"/>
                  </a:ext>
                </a:extLst>
              </a:tr>
              <a:tr h="849800">
                <a:tc>
                  <a:txBody>
                    <a:bodyPr/>
                    <a:lstStyle/>
                    <a:p>
                      <a:pPr algn="l">
                        <a:lnSpc>
                          <a:spcPct val="150000"/>
                        </a:lnSpc>
                        <a:spcBef>
                          <a:spcPts val="1200"/>
                        </a:spcBef>
                        <a:spcAft>
                          <a:spcPts val="600"/>
                        </a:spcAft>
                        <a:tabLst>
                          <a:tab pos="228600" algn="l"/>
                          <a:tab pos="457200" algn="l"/>
                        </a:tabLst>
                      </a:pPr>
                      <a:r>
                        <a:rPr lang="en-AU" sz="1800" b="0" cap="none" spc="0">
                          <a:solidFill>
                            <a:schemeClr val="tx1"/>
                          </a:solidFill>
                          <a:effectLst/>
                          <a:latin typeface="+mn-lt"/>
                        </a:rPr>
                        <a:t>10x</a:t>
                      </a:r>
                      <a:endParaRPr lang="en-AU" sz="1800" b="0" cap="none" spc="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6FB"/>
                    </a:solidFill>
                  </a:tcPr>
                </a:tc>
                <a:tc>
                  <a:txBody>
                    <a:bodyPr/>
                    <a:lstStyle/>
                    <a:p>
                      <a:pPr algn="l">
                        <a:lnSpc>
                          <a:spcPct val="150000"/>
                        </a:lnSpc>
                        <a:spcBef>
                          <a:spcPts val="1200"/>
                        </a:spcBef>
                        <a:spcAft>
                          <a:spcPts val="600"/>
                        </a:spcAft>
                        <a:tabLst>
                          <a:tab pos="228600" algn="l"/>
                          <a:tab pos="457200" algn="l"/>
                        </a:tabLst>
                      </a:pPr>
                      <a:r>
                        <a:rPr lang="en-AU" sz="1800" cap="none" spc="0" dirty="0">
                          <a:solidFill>
                            <a:schemeClr val="tx1"/>
                          </a:solidFill>
                          <a:effectLst/>
                          <a:latin typeface="+mn-lt"/>
                        </a:rPr>
                        <a:t>4x</a:t>
                      </a: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6FB"/>
                    </a:solidFill>
                  </a:tcPr>
                </a:tc>
                <a:tc>
                  <a:txBody>
                    <a:bodyPr/>
                    <a:lstStyle/>
                    <a:p>
                      <a:pPr algn="l">
                        <a:lnSpc>
                          <a:spcPct val="150000"/>
                        </a:lnSpc>
                        <a:spcBef>
                          <a:spcPts val="1200"/>
                        </a:spcBef>
                        <a:spcAft>
                          <a:spcPts val="600"/>
                        </a:spcAft>
                        <a:tabLst>
                          <a:tab pos="228600" algn="l"/>
                          <a:tab pos="457200" algn="l"/>
                        </a:tabLst>
                      </a:pP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3F6FB"/>
                    </a:solidFill>
                  </a:tcPr>
                </a:tc>
                <a:extLst>
                  <a:ext uri="{0D108BD9-81ED-4DB2-BD59-A6C34878D82A}">
                    <a16:rowId xmlns:a16="http://schemas.microsoft.com/office/drawing/2014/main" val="3181608387"/>
                  </a:ext>
                </a:extLst>
              </a:tr>
              <a:tr h="849800">
                <a:tc>
                  <a:txBody>
                    <a:bodyPr/>
                    <a:lstStyle/>
                    <a:p>
                      <a:pPr algn="l">
                        <a:lnSpc>
                          <a:spcPct val="150000"/>
                        </a:lnSpc>
                        <a:spcBef>
                          <a:spcPts val="1200"/>
                        </a:spcBef>
                        <a:spcAft>
                          <a:spcPts val="600"/>
                        </a:spcAft>
                        <a:tabLst>
                          <a:tab pos="228600" algn="l"/>
                          <a:tab pos="457200" algn="l"/>
                        </a:tabLst>
                      </a:pPr>
                      <a:r>
                        <a:rPr lang="en-AU" sz="1800" b="0" cap="none" spc="0" dirty="0">
                          <a:solidFill>
                            <a:schemeClr val="tx1"/>
                          </a:solidFill>
                          <a:effectLst/>
                          <a:latin typeface="+mn-lt"/>
                        </a:rPr>
                        <a:t>10x</a:t>
                      </a:r>
                      <a:endParaRPr lang="en-AU" sz="18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tabLst>
                          <a:tab pos="228600" algn="l"/>
                          <a:tab pos="457200" algn="l"/>
                        </a:tabLst>
                      </a:pP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tabLst>
                          <a:tab pos="228600" algn="l"/>
                          <a:tab pos="457200" algn="l"/>
                        </a:tabLst>
                      </a:pPr>
                      <a:r>
                        <a:rPr lang="en-AU" sz="1800" cap="none" spc="0" dirty="0">
                          <a:solidFill>
                            <a:schemeClr val="tx1"/>
                          </a:solidFill>
                          <a:effectLst/>
                          <a:latin typeface="+mn-lt"/>
                        </a:rPr>
                        <a:t>400x</a:t>
                      </a:r>
                      <a:endParaRPr lang="en-AU" sz="180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783097"/>
                  </a:ext>
                </a:extLst>
              </a:tr>
            </a:tbl>
          </a:graphicData>
        </a:graphic>
      </p:graphicFrame>
      <p:sp>
        <p:nvSpPr>
          <p:cNvPr id="4" name="TextBox 3">
            <a:extLst>
              <a:ext uri="{FF2B5EF4-FFF2-40B4-BE49-F238E27FC236}">
                <a16:creationId xmlns:a16="http://schemas.microsoft.com/office/drawing/2014/main" id="{25912D85-BFE6-EF0B-C460-83EFDD7128C9}"/>
              </a:ext>
            </a:extLst>
          </p:cNvPr>
          <p:cNvSpPr txBox="1"/>
          <p:nvPr/>
        </p:nvSpPr>
        <p:spPr>
          <a:xfrm>
            <a:off x="8077792" y="3064541"/>
            <a:ext cx="863008" cy="446567"/>
          </a:xfrm>
          <a:prstGeom prst="rect">
            <a:avLst/>
          </a:prstGeom>
          <a:noFill/>
        </p:spPr>
        <p:txBody>
          <a:bodyPr wrap="square" lIns="0" tIns="0" rIns="0" bIns="0" rtlCol="0">
            <a:noAutofit/>
          </a:bodyPr>
          <a:lstStyle/>
          <a:p>
            <a:pPr algn="l"/>
            <a:r>
              <a:rPr lang="en-AU" sz="1800" dirty="0"/>
              <a:t>1000x</a:t>
            </a:r>
          </a:p>
        </p:txBody>
      </p:sp>
      <p:sp>
        <p:nvSpPr>
          <p:cNvPr id="5" name="TextBox 4">
            <a:extLst>
              <a:ext uri="{FF2B5EF4-FFF2-40B4-BE49-F238E27FC236}">
                <a16:creationId xmlns:a16="http://schemas.microsoft.com/office/drawing/2014/main" id="{311DF269-17B6-FB2F-1E3E-6565CE56BB69}"/>
              </a:ext>
            </a:extLst>
          </p:cNvPr>
          <p:cNvSpPr txBox="1"/>
          <p:nvPr/>
        </p:nvSpPr>
        <p:spPr>
          <a:xfrm>
            <a:off x="450900" y="3911075"/>
            <a:ext cx="574158" cy="446567"/>
          </a:xfrm>
          <a:prstGeom prst="rect">
            <a:avLst/>
          </a:prstGeom>
          <a:noFill/>
        </p:spPr>
        <p:txBody>
          <a:bodyPr wrap="square" lIns="0" tIns="0" rIns="0" bIns="0" rtlCol="0">
            <a:noAutofit/>
          </a:bodyPr>
          <a:lstStyle/>
          <a:p>
            <a:pPr algn="l"/>
            <a:r>
              <a:rPr lang="en-AU" sz="1800" dirty="0"/>
              <a:t>10x</a:t>
            </a:r>
          </a:p>
        </p:txBody>
      </p:sp>
      <p:sp>
        <p:nvSpPr>
          <p:cNvPr id="6" name="TextBox 5">
            <a:extLst>
              <a:ext uri="{FF2B5EF4-FFF2-40B4-BE49-F238E27FC236}">
                <a16:creationId xmlns:a16="http://schemas.microsoft.com/office/drawing/2014/main" id="{A98699B5-1D48-ECCD-6510-877969EF90CE}"/>
              </a:ext>
            </a:extLst>
          </p:cNvPr>
          <p:cNvSpPr txBox="1"/>
          <p:nvPr/>
        </p:nvSpPr>
        <p:spPr>
          <a:xfrm>
            <a:off x="8119628" y="4785715"/>
            <a:ext cx="574158" cy="446567"/>
          </a:xfrm>
          <a:prstGeom prst="rect">
            <a:avLst/>
          </a:prstGeom>
          <a:noFill/>
        </p:spPr>
        <p:txBody>
          <a:bodyPr wrap="square" lIns="0" tIns="0" rIns="0" bIns="0" rtlCol="0">
            <a:noAutofit/>
          </a:bodyPr>
          <a:lstStyle/>
          <a:p>
            <a:pPr algn="l"/>
            <a:r>
              <a:rPr lang="en-AU" sz="1800"/>
              <a:t>40x</a:t>
            </a:r>
          </a:p>
        </p:txBody>
      </p:sp>
      <p:sp>
        <p:nvSpPr>
          <p:cNvPr id="7" name="TextBox 6">
            <a:extLst>
              <a:ext uri="{FF2B5EF4-FFF2-40B4-BE49-F238E27FC236}">
                <a16:creationId xmlns:a16="http://schemas.microsoft.com/office/drawing/2014/main" id="{C5DE8316-3DAC-603C-9E7D-D6C1B7484AA7}"/>
              </a:ext>
            </a:extLst>
          </p:cNvPr>
          <p:cNvSpPr txBox="1"/>
          <p:nvPr/>
        </p:nvSpPr>
        <p:spPr>
          <a:xfrm>
            <a:off x="4271599" y="5652196"/>
            <a:ext cx="574158" cy="446567"/>
          </a:xfrm>
          <a:prstGeom prst="rect">
            <a:avLst/>
          </a:prstGeom>
          <a:noFill/>
        </p:spPr>
        <p:txBody>
          <a:bodyPr wrap="square" lIns="0" tIns="0" rIns="0" bIns="0" rtlCol="0">
            <a:noAutofit/>
          </a:bodyPr>
          <a:lstStyle/>
          <a:p>
            <a:pPr algn="l"/>
            <a:r>
              <a:rPr lang="en-AU" sz="1800" dirty="0"/>
              <a:t>40x</a:t>
            </a:r>
          </a:p>
        </p:txBody>
      </p:sp>
      <p:sp>
        <p:nvSpPr>
          <p:cNvPr id="3" name="Slide Number Placeholder 2">
            <a:extLst>
              <a:ext uri="{FF2B5EF4-FFF2-40B4-BE49-F238E27FC236}">
                <a16:creationId xmlns:a16="http://schemas.microsoft.com/office/drawing/2014/main" id="{4EE0D545-5F38-D1DC-5FA7-0A0B2836C4F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143</a:t>
            </a:fld>
            <a:endParaRPr lang="en-AU"/>
          </a:p>
        </p:txBody>
      </p:sp>
    </p:spTree>
    <p:extLst>
      <p:ext uri="{BB962C8B-B14F-4D97-AF65-F5344CB8AC3E}">
        <p14:creationId xmlns:p14="http://schemas.microsoft.com/office/powerpoint/2010/main" val="218487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8B959-7669-036C-65EC-403D2D2E34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FC9623-B880-5674-0182-CD85E2C8C1EB}"/>
              </a:ext>
            </a:extLst>
          </p:cNvPr>
          <p:cNvSpPr>
            <a:spLocks noGrp="1"/>
          </p:cNvSpPr>
          <p:nvPr>
            <p:ph type="title"/>
          </p:nvPr>
        </p:nvSpPr>
        <p:spPr/>
        <p:txBody>
          <a:bodyPr/>
          <a:lstStyle/>
          <a:p>
            <a:r>
              <a:rPr lang="en-AU" dirty="0"/>
              <a:t>2.5 Multicellular organisms (1 of 3)</a:t>
            </a:r>
          </a:p>
        </p:txBody>
      </p:sp>
      <p:sp>
        <p:nvSpPr>
          <p:cNvPr id="6" name="Text Placeholder 5">
            <a:extLst>
              <a:ext uri="{FF2B5EF4-FFF2-40B4-BE49-F238E27FC236}">
                <a16:creationId xmlns:a16="http://schemas.microsoft.com/office/drawing/2014/main" id="{9EE5C2B7-50F2-0181-F0AB-2285A7D7EBF5}"/>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901BB70B-B079-F4B0-E6F1-393B34E9F5E4}"/>
              </a:ext>
            </a:extLst>
          </p:cNvPr>
          <p:cNvGraphicFramePr>
            <a:graphicFrameLocks noGrp="1"/>
          </p:cNvGraphicFramePr>
          <p:nvPr>
            <p:extLst>
              <p:ext uri="{D42A27DB-BD31-4B8C-83A1-F6EECF244321}">
                <p14:modId xmlns:p14="http://schemas.microsoft.com/office/powerpoint/2010/main" val="2251935309"/>
              </p:ext>
            </p:extLst>
          </p:nvPr>
        </p:nvGraphicFramePr>
        <p:xfrm>
          <a:off x="359998" y="1859343"/>
          <a:ext cx="11628050" cy="4455160"/>
        </p:xfrm>
        <a:graphic>
          <a:graphicData uri="http://schemas.openxmlformats.org/drawingml/2006/table">
            <a:tbl>
              <a:tblPr firstRow="1">
                <a:tableStyleId>{B301B821-A1FF-4177-AEE7-76D212191A09}</a:tableStyleId>
              </a:tblPr>
              <a:tblGrid>
                <a:gridCol w="4041120">
                  <a:extLst>
                    <a:ext uri="{9D8B030D-6E8A-4147-A177-3AD203B41FA5}">
                      <a16:colId xmlns:a16="http://schemas.microsoft.com/office/drawing/2014/main" val="3623447875"/>
                    </a:ext>
                  </a:extLst>
                </a:gridCol>
                <a:gridCol w="7586930">
                  <a:extLst>
                    <a:ext uri="{9D8B030D-6E8A-4147-A177-3AD203B41FA5}">
                      <a16:colId xmlns:a16="http://schemas.microsoft.com/office/drawing/2014/main" val="3573327086"/>
                    </a:ext>
                  </a:extLst>
                </a:gridCol>
              </a:tblGrid>
              <a:tr h="370133">
                <a:tc>
                  <a:txBody>
                    <a:bodyPr/>
                    <a:lstStyle/>
                    <a:p>
                      <a:pPr>
                        <a:lnSpc>
                          <a:spcPct val="150000"/>
                        </a:lnSpc>
                        <a:spcBef>
                          <a:spcPts val="0"/>
                        </a:spcBef>
                        <a:spcAft>
                          <a:spcPts val="1200"/>
                        </a:spcAft>
                      </a:pPr>
                      <a:r>
                        <a:rPr lang="en-AU" sz="1800" dirty="0">
                          <a:solidFill>
                            <a:schemeClr val="tx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tx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describe the unique features of cells in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the characteristics of multicellular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outline the organisation of life from cell to organism</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the role of specialised cells in a multicellular organism</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examples of specialised cells and their related tissues and organs in a plant and animal example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how the structure of specialised cells is related to their function</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explain the need for specialised cells in a multicellular organism</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355AA90D-2001-D630-8741-81F39D63D1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144</a:t>
            </a:fld>
            <a:endParaRPr lang="en-AU"/>
          </a:p>
        </p:txBody>
      </p:sp>
    </p:spTree>
    <p:extLst>
      <p:ext uri="{BB962C8B-B14F-4D97-AF65-F5344CB8AC3E}">
        <p14:creationId xmlns:p14="http://schemas.microsoft.com/office/powerpoint/2010/main" val="1045497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559EE-B10A-2AE8-F980-5873110E44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1FEC10-93AB-961A-36A7-66E0633C397F}"/>
              </a:ext>
            </a:extLst>
          </p:cNvPr>
          <p:cNvSpPr>
            <a:spLocks noGrp="1"/>
          </p:cNvSpPr>
          <p:nvPr>
            <p:ph type="title"/>
          </p:nvPr>
        </p:nvSpPr>
        <p:spPr/>
        <p:txBody>
          <a:bodyPr/>
          <a:lstStyle/>
          <a:p>
            <a:r>
              <a:rPr lang="en-AU" dirty="0"/>
              <a:t>2.5 Multicellular organisms (2 of 3)</a:t>
            </a:r>
          </a:p>
        </p:txBody>
      </p:sp>
      <p:sp>
        <p:nvSpPr>
          <p:cNvPr id="6" name="Text Placeholder 5">
            <a:extLst>
              <a:ext uri="{FF2B5EF4-FFF2-40B4-BE49-F238E27FC236}">
                <a16:creationId xmlns:a16="http://schemas.microsoft.com/office/drawing/2014/main" id="{639662AA-FE0E-7EF4-7AFB-8C0E9325FF66}"/>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B4339CC3-D133-EA7B-E54F-3AC87AC456C4}"/>
              </a:ext>
            </a:extLst>
          </p:cNvPr>
          <p:cNvGraphicFramePr>
            <a:graphicFrameLocks noGrp="1"/>
          </p:cNvGraphicFramePr>
          <p:nvPr>
            <p:extLst>
              <p:ext uri="{D42A27DB-BD31-4B8C-83A1-F6EECF244321}">
                <p14:modId xmlns:p14="http://schemas.microsoft.com/office/powerpoint/2010/main" val="1033995488"/>
              </p:ext>
            </p:extLst>
          </p:nvPr>
        </p:nvGraphicFramePr>
        <p:xfrm>
          <a:off x="359998" y="1793082"/>
          <a:ext cx="11484002" cy="4810917"/>
        </p:xfrm>
        <a:graphic>
          <a:graphicData uri="http://schemas.openxmlformats.org/drawingml/2006/table">
            <a:tbl>
              <a:tblPr firstRow="1">
                <a:tableStyleId>{B301B821-A1FF-4177-AEE7-76D212191A09}</a:tableStyleId>
              </a:tblPr>
              <a:tblGrid>
                <a:gridCol w="3991058">
                  <a:extLst>
                    <a:ext uri="{9D8B030D-6E8A-4147-A177-3AD203B41FA5}">
                      <a16:colId xmlns:a16="http://schemas.microsoft.com/office/drawing/2014/main" val="3623447875"/>
                    </a:ext>
                  </a:extLst>
                </a:gridCol>
                <a:gridCol w="7492944">
                  <a:extLst>
                    <a:ext uri="{9D8B030D-6E8A-4147-A177-3AD203B41FA5}">
                      <a16:colId xmlns:a16="http://schemas.microsoft.com/office/drawing/2014/main" val="3573327086"/>
                    </a:ext>
                  </a:extLst>
                </a:gridCol>
              </a:tblGrid>
              <a:tr h="477337">
                <a:tc>
                  <a:txBody>
                    <a:bodyPr/>
                    <a:lstStyle/>
                    <a:p>
                      <a:pPr>
                        <a:lnSpc>
                          <a:spcPct val="150000"/>
                        </a:lnSpc>
                        <a:spcBef>
                          <a:spcPts val="0"/>
                        </a:spcBef>
                        <a:spcAft>
                          <a:spcPts val="1200"/>
                        </a:spcAft>
                      </a:pPr>
                      <a:r>
                        <a:rPr lang="en-AU" sz="1800" dirty="0">
                          <a:solidFill>
                            <a:schemeClr val="tx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tx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66790">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use scientific equipment to make accurate observations.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make accurate observations of multicellular organism tissues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draw scientific diagrams of cells and tissues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calculate the magnification used to view multicellular tissues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measure the surface area of root hair cells.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166790">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follow a procedure to undertake a safe investigation using microscopes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the correct sequence of steps to use a microscope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use a microscope safely</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focus the microscope to view clear images of cells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manage any risks as they occur</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DA6B8BB0-D5AA-76E4-FD24-1ECFA9C28B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145</a:t>
            </a:fld>
            <a:endParaRPr lang="en-AU"/>
          </a:p>
        </p:txBody>
      </p:sp>
    </p:spTree>
    <p:extLst>
      <p:ext uri="{BB962C8B-B14F-4D97-AF65-F5344CB8AC3E}">
        <p14:creationId xmlns:p14="http://schemas.microsoft.com/office/powerpoint/2010/main" val="14374628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700C4-E14F-79FE-118A-2360404D51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20967E5-54A4-ECCD-D43A-86D49CA34B51}"/>
              </a:ext>
            </a:extLst>
          </p:cNvPr>
          <p:cNvSpPr>
            <a:spLocks noGrp="1"/>
          </p:cNvSpPr>
          <p:nvPr>
            <p:ph type="title"/>
          </p:nvPr>
        </p:nvSpPr>
        <p:spPr/>
        <p:txBody>
          <a:bodyPr/>
          <a:lstStyle/>
          <a:p>
            <a:r>
              <a:rPr lang="en-AU" dirty="0"/>
              <a:t>2.5 Multicellular organisms (3 of 3)</a:t>
            </a:r>
          </a:p>
        </p:txBody>
      </p:sp>
      <p:sp>
        <p:nvSpPr>
          <p:cNvPr id="6" name="Text Placeholder 5">
            <a:extLst>
              <a:ext uri="{FF2B5EF4-FFF2-40B4-BE49-F238E27FC236}">
                <a16:creationId xmlns:a16="http://schemas.microsoft.com/office/drawing/2014/main" id="{3CA528E2-3E46-43D4-BFF5-1CFD8C88E8E0}"/>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6E6A48A2-433A-B53A-1CE0-2CAC9601139C}"/>
              </a:ext>
            </a:extLst>
          </p:cNvPr>
          <p:cNvGraphicFramePr>
            <a:graphicFrameLocks noGrp="1"/>
          </p:cNvGraphicFramePr>
          <p:nvPr>
            <p:extLst>
              <p:ext uri="{D42A27DB-BD31-4B8C-83A1-F6EECF244321}">
                <p14:modId xmlns:p14="http://schemas.microsoft.com/office/powerpoint/2010/main" val="3882178690"/>
              </p:ext>
            </p:extLst>
          </p:nvPr>
        </p:nvGraphicFramePr>
        <p:xfrm>
          <a:off x="348000" y="2047240"/>
          <a:ext cx="11628050" cy="2763520"/>
        </p:xfrm>
        <a:graphic>
          <a:graphicData uri="http://schemas.openxmlformats.org/drawingml/2006/table">
            <a:tbl>
              <a:tblPr firstRow="1">
                <a:tableStyleId>{B301B821-A1FF-4177-AEE7-76D212191A09}</a:tableStyleId>
              </a:tblPr>
              <a:tblGrid>
                <a:gridCol w="4041120">
                  <a:extLst>
                    <a:ext uri="{9D8B030D-6E8A-4147-A177-3AD203B41FA5}">
                      <a16:colId xmlns:a16="http://schemas.microsoft.com/office/drawing/2014/main" val="3623447875"/>
                    </a:ext>
                  </a:extLst>
                </a:gridCol>
                <a:gridCol w="758693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tx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tx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communicate scientific ideas as diagrams using relevant scientific terms.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components of a quality scientific cell diagram</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draw scientific cell diagrams using observations of cells under the microscope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use scientific terms to describe observations of cells under the microscope.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C1343107-8C7D-B340-25CD-34A68E2B88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146</a:t>
            </a:fld>
            <a:endParaRPr lang="en-AU"/>
          </a:p>
        </p:txBody>
      </p:sp>
    </p:spTree>
    <p:extLst>
      <p:ext uri="{BB962C8B-B14F-4D97-AF65-F5344CB8AC3E}">
        <p14:creationId xmlns:p14="http://schemas.microsoft.com/office/powerpoint/2010/main" val="12832738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a:t>2.5 Multicellular organisms</a:t>
            </a:r>
          </a:p>
        </p:txBody>
      </p:sp>
      <p:sp>
        <p:nvSpPr>
          <p:cNvPr id="7" name="TextBox 6">
            <a:extLst>
              <a:ext uri="{FF2B5EF4-FFF2-40B4-BE49-F238E27FC236}">
                <a16:creationId xmlns:a16="http://schemas.microsoft.com/office/drawing/2014/main" id="{C51EF066-776B-41EE-CC8C-A7F52644CEB4}"/>
              </a:ext>
            </a:extLst>
          </p:cNvPr>
          <p:cNvSpPr txBox="1"/>
          <p:nvPr/>
        </p:nvSpPr>
        <p:spPr>
          <a:xfrm>
            <a:off x="359999" y="1061139"/>
            <a:ext cx="11657829" cy="2118529"/>
          </a:xfrm>
          <a:prstGeom prst="rect">
            <a:avLst/>
          </a:prstGeom>
          <a:noFill/>
        </p:spPr>
        <p:txBody>
          <a:bodyPr wrap="square">
            <a:spAutoFit/>
          </a:bodyPr>
          <a:lstStyle/>
          <a:p>
            <a:pPr>
              <a:lnSpc>
                <a:spcPct val="150000"/>
              </a:lnSpc>
            </a:pPr>
            <a:r>
              <a:rPr lang="en-AU" sz="1800" b="1" dirty="0">
                <a:effectLst/>
                <a:latin typeface="Arial" panose="020B0604020202020204" pitchFamily="34" charset="0"/>
                <a:ea typeface="Calibri" panose="020F0502020204030204" pitchFamily="34" charset="0"/>
              </a:rPr>
              <a:t>Multicellular organism –</a:t>
            </a:r>
            <a:r>
              <a:rPr lang="en-AU" sz="1800" dirty="0">
                <a:effectLst/>
                <a:latin typeface="Arial" panose="020B0604020202020204" pitchFamily="34" charset="0"/>
                <a:ea typeface="Calibri" panose="020F0502020204030204" pitchFamily="34" charset="0"/>
              </a:rPr>
              <a:t> An organism that is made up of more than one cell, with groups of cells specialising to take on specific functions.</a:t>
            </a:r>
          </a:p>
          <a:p>
            <a:pPr>
              <a:lnSpc>
                <a:spcPct val="150000"/>
              </a:lnSpc>
            </a:pPr>
            <a:endParaRPr lang="en-AU" sz="1800" dirty="0">
              <a:effectLst/>
              <a:latin typeface="Arial" panose="020B0604020202020204" pitchFamily="34" charset="0"/>
              <a:ea typeface="Calibri" panose="020F0502020204030204" pitchFamily="34" charset="0"/>
            </a:endParaRPr>
          </a:p>
          <a:p>
            <a:pPr marL="285750" indent="-285750">
              <a:lnSpc>
                <a:spcPct val="150000"/>
              </a:lnSpc>
              <a:buFont typeface="Arial" panose="020B0604020202020204" pitchFamily="34" charset="0"/>
              <a:buChar char="•"/>
            </a:pPr>
            <a:endParaRPr lang="en-AU" sz="1800" dirty="0">
              <a:latin typeface="Arial" panose="020B0604020202020204" pitchFamily="34" charset="0"/>
              <a:ea typeface="Calibri" panose="020F0502020204030204" pitchFamily="34" charset="0"/>
            </a:endParaRPr>
          </a:p>
          <a:p>
            <a:pPr>
              <a:lnSpc>
                <a:spcPct val="150000"/>
              </a:lnSpc>
            </a:pPr>
            <a:endParaRPr lang="en-AU" sz="1800" dirty="0">
              <a:effectLst/>
              <a:latin typeface="Arial" panose="020B0604020202020204" pitchFamily="34" charset="0"/>
              <a:ea typeface="Calibri" panose="020F0502020204030204" pitchFamily="34" charset="0"/>
            </a:endParaRPr>
          </a:p>
        </p:txBody>
      </p:sp>
      <p:pic>
        <p:nvPicPr>
          <p:cNvPr id="12" name="Picture 11" descr="A collage of multicellular organisms including a bear, rooster and boar.">
            <a:extLst>
              <a:ext uri="{FF2B5EF4-FFF2-40B4-BE49-F238E27FC236}">
                <a16:creationId xmlns:a16="http://schemas.microsoft.com/office/drawing/2014/main" id="{3D164DC7-91C5-F996-3FD4-75D073E7FBB1}"/>
              </a:ext>
            </a:extLst>
          </p:cNvPr>
          <p:cNvPicPr>
            <a:picLocks noChangeAspect="1"/>
          </p:cNvPicPr>
          <p:nvPr/>
        </p:nvPicPr>
        <p:blipFill>
          <a:blip r:embed="rId3"/>
          <a:stretch>
            <a:fillRect/>
          </a:stretch>
        </p:blipFill>
        <p:spPr>
          <a:xfrm>
            <a:off x="1897251" y="2106407"/>
            <a:ext cx="4024720" cy="4062044"/>
          </a:xfrm>
          <a:prstGeom prst="rect">
            <a:avLst/>
          </a:prstGeom>
        </p:spPr>
      </p:pic>
      <p:sp>
        <p:nvSpPr>
          <p:cNvPr id="14" name="TextBox 13">
            <a:extLst>
              <a:ext uri="{FF2B5EF4-FFF2-40B4-BE49-F238E27FC236}">
                <a16:creationId xmlns:a16="http://schemas.microsoft.com/office/drawing/2014/main" id="{F2C268B9-3A65-2E4E-31D6-06F01219E89B}"/>
              </a:ext>
              <a:ext uri="{C183D7F6-B498-43B3-948B-1728B52AA6E4}">
                <adec:decorative xmlns:adec="http://schemas.microsoft.com/office/drawing/2017/decorative" val="0"/>
              </a:ext>
            </a:extLst>
          </p:cNvPr>
          <p:cNvSpPr txBox="1"/>
          <p:nvPr/>
        </p:nvSpPr>
        <p:spPr>
          <a:xfrm>
            <a:off x="1897251" y="6220338"/>
            <a:ext cx="4024720" cy="294632"/>
          </a:xfrm>
          <a:prstGeom prst="rect">
            <a:avLst/>
          </a:prstGeom>
          <a:noFill/>
        </p:spPr>
        <p:txBody>
          <a:bodyPr wrap="square">
            <a:spAutoFit/>
          </a:bodyPr>
          <a:lstStyle/>
          <a:p>
            <a:pPr>
              <a:lnSpc>
                <a:spcPct val="150000"/>
              </a:lnSpc>
            </a:pPr>
            <a:r>
              <a:rPr lang="en-AU" sz="1000" dirty="0">
                <a:hlinkClick r:id="rId4"/>
              </a:rPr>
              <a:t>Six organisms</a:t>
            </a:r>
            <a:r>
              <a:rPr lang="en-AU" sz="1000" dirty="0"/>
              <a:t> by </a:t>
            </a:r>
            <a:r>
              <a:rPr lang="en-AU" sz="1000" dirty="0" err="1"/>
              <a:t>Cowfire</a:t>
            </a:r>
            <a:r>
              <a:rPr lang="en-AU" sz="1000" dirty="0"/>
              <a:t>, licensed under </a:t>
            </a:r>
            <a:r>
              <a:rPr lang="en-AU" sz="1000" dirty="0">
                <a:hlinkClick r:id="rId5"/>
              </a:rPr>
              <a:t>CC BY-SA 4.0</a:t>
            </a:r>
            <a:endParaRPr lang="en-AU" sz="1000" dirty="0"/>
          </a:p>
        </p:txBody>
      </p:sp>
      <p:pic>
        <p:nvPicPr>
          <p:cNvPr id="13" name="Picture 12" descr="A collage of different plants including a sunflower.">
            <a:extLst>
              <a:ext uri="{FF2B5EF4-FFF2-40B4-BE49-F238E27FC236}">
                <a16:creationId xmlns:a16="http://schemas.microsoft.com/office/drawing/2014/main" id="{EF7C967E-C0FA-203F-86A0-4952D96FA3B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12978" y="2092410"/>
            <a:ext cx="3368499" cy="4062044"/>
          </a:xfrm>
          <a:prstGeom prst="rect">
            <a:avLst/>
          </a:prstGeom>
        </p:spPr>
      </p:pic>
      <p:sp>
        <p:nvSpPr>
          <p:cNvPr id="15" name="TextBox 14">
            <a:extLst>
              <a:ext uri="{FF2B5EF4-FFF2-40B4-BE49-F238E27FC236}">
                <a16:creationId xmlns:a16="http://schemas.microsoft.com/office/drawing/2014/main" id="{528CB03F-13B6-2303-B2B7-486CCB16ACC3}"/>
              </a:ext>
              <a:ext uri="{C183D7F6-B498-43B3-948B-1728B52AA6E4}">
                <adec:decorative xmlns:adec="http://schemas.microsoft.com/office/drawing/2017/decorative" val="0"/>
              </a:ext>
            </a:extLst>
          </p:cNvPr>
          <p:cNvSpPr txBox="1"/>
          <p:nvPr/>
        </p:nvSpPr>
        <p:spPr>
          <a:xfrm>
            <a:off x="6477492" y="6220338"/>
            <a:ext cx="3817257" cy="525465"/>
          </a:xfrm>
          <a:prstGeom prst="rect">
            <a:avLst/>
          </a:prstGeom>
          <a:noFill/>
        </p:spPr>
        <p:txBody>
          <a:bodyPr wrap="square">
            <a:spAutoFit/>
          </a:bodyPr>
          <a:lstStyle/>
          <a:p>
            <a:pPr>
              <a:lnSpc>
                <a:spcPct val="150000"/>
              </a:lnSpc>
            </a:pPr>
            <a:r>
              <a:rPr lang="en-AU" sz="1000" dirty="0">
                <a:hlinkClick r:id="rId7"/>
              </a:rPr>
              <a:t>Diversity of plants (</a:t>
            </a:r>
            <a:r>
              <a:rPr lang="en-AU" sz="1000" dirty="0" err="1">
                <a:hlinkClick r:id="rId7"/>
              </a:rPr>
              <a:t>Streptophyta</a:t>
            </a:r>
            <a:r>
              <a:rPr lang="en-AU" sz="1000" dirty="0">
                <a:hlinkClick r:id="rId7"/>
              </a:rPr>
              <a:t>) version 1</a:t>
            </a:r>
            <a:r>
              <a:rPr lang="en-AU" sz="1000" dirty="0"/>
              <a:t> by Ryan Kitko,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147</a:t>
            </a:fld>
            <a:endParaRPr lang="en-AU"/>
          </a:p>
        </p:txBody>
      </p:sp>
    </p:spTree>
    <p:extLst>
      <p:ext uri="{BB962C8B-B14F-4D97-AF65-F5344CB8AC3E}">
        <p14:creationId xmlns:p14="http://schemas.microsoft.com/office/powerpoint/2010/main" val="34201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5FFA6-6087-09BE-A40D-F6E617A9AB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8671C8-9C20-444B-1A67-97A440BED258}"/>
              </a:ext>
            </a:extLst>
          </p:cNvPr>
          <p:cNvSpPr>
            <a:spLocks noGrp="1"/>
          </p:cNvSpPr>
          <p:nvPr>
            <p:ph type="title"/>
          </p:nvPr>
        </p:nvSpPr>
        <p:spPr/>
        <p:txBody>
          <a:bodyPr/>
          <a:lstStyle/>
          <a:p>
            <a:r>
              <a:rPr lang="en-AU" dirty="0"/>
              <a:t>2.5 Characteristics of multicellular organisms (1 of 7)</a:t>
            </a:r>
          </a:p>
        </p:txBody>
      </p:sp>
      <p:sp>
        <p:nvSpPr>
          <p:cNvPr id="4" name="Text Placeholder 3">
            <a:extLst>
              <a:ext uri="{FF2B5EF4-FFF2-40B4-BE49-F238E27FC236}">
                <a16:creationId xmlns:a16="http://schemas.microsoft.com/office/drawing/2014/main" id="{0B3ED64A-14F6-A200-C959-2089817E1447}"/>
              </a:ext>
            </a:extLst>
          </p:cNvPr>
          <p:cNvSpPr>
            <a:spLocks noGrp="1"/>
          </p:cNvSpPr>
          <p:nvPr>
            <p:ph type="body" sz="quarter" idx="18"/>
          </p:nvPr>
        </p:nvSpPr>
        <p:spPr/>
        <p:txBody>
          <a:bodyPr/>
          <a:lstStyle/>
          <a:p>
            <a:r>
              <a:rPr lang="en-AU" dirty="0">
                <a:latin typeface="+mj-lt"/>
              </a:rPr>
              <a:t>The key characteristics of multicellular organisms include</a:t>
            </a:r>
          </a:p>
        </p:txBody>
      </p:sp>
      <p:sp>
        <p:nvSpPr>
          <p:cNvPr id="5" name="Text Placeholder 4">
            <a:extLst>
              <a:ext uri="{FF2B5EF4-FFF2-40B4-BE49-F238E27FC236}">
                <a16:creationId xmlns:a16="http://schemas.microsoft.com/office/drawing/2014/main" id="{9733AEAF-1966-3EE3-0E4E-B876AC17DDD1}"/>
              </a:ext>
            </a:extLst>
          </p:cNvPr>
          <p:cNvSpPr>
            <a:spLocks noGrp="1"/>
          </p:cNvSpPr>
          <p:nvPr>
            <p:ph type="body" sz="quarter" idx="17"/>
          </p:nvPr>
        </p:nvSpPr>
        <p:spPr>
          <a:xfrm>
            <a:off x="359999" y="1567086"/>
            <a:ext cx="5346233" cy="4807835"/>
          </a:xfrm>
        </p:spPr>
        <p:txBody>
          <a:bodyPr/>
          <a:lstStyle/>
          <a:p>
            <a:pPr marL="342900" indent="-342900">
              <a:buFont typeface="Arial" panose="020B0604020202020204" pitchFamily="34" charset="0"/>
              <a:buChar char="•"/>
            </a:pPr>
            <a:r>
              <a:rPr lang="en-AU" dirty="0"/>
              <a:t>Made of more than one cell</a:t>
            </a:r>
          </a:p>
          <a:p>
            <a:pPr marL="342900" indent="-342900">
              <a:buFont typeface="Arial" panose="020B0604020202020204" pitchFamily="34" charset="0"/>
              <a:buChar char="•"/>
            </a:pPr>
            <a:r>
              <a:rPr lang="en-AU" dirty="0"/>
              <a:t>Cell specialisation</a:t>
            </a:r>
          </a:p>
          <a:p>
            <a:pPr marL="342900" indent="-342900">
              <a:buFont typeface="Arial" panose="020B0604020202020204" pitchFamily="34" charset="0"/>
              <a:buChar char="•"/>
            </a:pPr>
            <a:r>
              <a:rPr lang="en-AU" dirty="0"/>
              <a:t>Organisation of cells</a:t>
            </a:r>
          </a:p>
          <a:p>
            <a:pPr marL="342900" indent="-342900">
              <a:buFont typeface="Arial" panose="020B0604020202020204" pitchFamily="34" charset="0"/>
              <a:buChar char="•"/>
            </a:pPr>
            <a:r>
              <a:rPr lang="en-AU" dirty="0"/>
              <a:t>Larger size</a:t>
            </a:r>
          </a:p>
          <a:p>
            <a:pPr marL="342900" indent="-342900">
              <a:buFont typeface="Arial" panose="020B0604020202020204" pitchFamily="34" charset="0"/>
              <a:buChar char="•"/>
            </a:pPr>
            <a:r>
              <a:rPr lang="en-AU" dirty="0"/>
              <a:t>Division of labour</a:t>
            </a:r>
          </a:p>
          <a:p>
            <a:pPr marL="342900" indent="-342900">
              <a:buFont typeface="Arial" panose="020B0604020202020204" pitchFamily="34" charset="0"/>
              <a:buChar char="•"/>
            </a:pPr>
            <a:r>
              <a:rPr lang="en-AU" dirty="0"/>
              <a:t>Cells rely on each other – they cannot survive on their own</a:t>
            </a:r>
          </a:p>
          <a:p>
            <a:pPr marL="342900" indent="-342900">
              <a:buFont typeface="Arial" panose="020B0604020202020204" pitchFamily="34" charset="0"/>
              <a:buChar char="•"/>
            </a:pPr>
            <a:r>
              <a:rPr lang="en-AU" dirty="0"/>
              <a:t>Multicellular organisms grow through cell division</a:t>
            </a:r>
          </a:p>
        </p:txBody>
      </p:sp>
      <p:pic>
        <p:nvPicPr>
          <p:cNvPr id="11" name="Picture 10" descr="An image of a plant, a bee and a kangaroo. They are all examples of multicellular organisms. ">
            <a:extLst>
              <a:ext uri="{FF2B5EF4-FFF2-40B4-BE49-F238E27FC236}">
                <a16:creationId xmlns:a16="http://schemas.microsoft.com/office/drawing/2014/main" id="{3ED29CA6-0CB0-FB71-A6D9-B1E40940D67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948728"/>
            <a:ext cx="5346233" cy="3334908"/>
          </a:xfrm>
          <a:prstGeom prst="rect">
            <a:avLst/>
          </a:prstGeom>
        </p:spPr>
      </p:pic>
      <p:sp>
        <p:nvSpPr>
          <p:cNvPr id="9" name="TextBox 8">
            <a:extLst>
              <a:ext uri="{FF2B5EF4-FFF2-40B4-BE49-F238E27FC236}">
                <a16:creationId xmlns:a16="http://schemas.microsoft.com/office/drawing/2014/main" id="{66620607-F440-0F7A-508B-A1D19EDFE0AD}"/>
              </a:ext>
              <a:ext uri="{C183D7F6-B498-43B3-948B-1728B52AA6E4}">
                <adec:decorative xmlns:adec="http://schemas.microsoft.com/office/drawing/2017/decorative" val="0"/>
              </a:ext>
            </a:extLst>
          </p:cNvPr>
          <p:cNvSpPr txBox="1"/>
          <p:nvPr/>
        </p:nvSpPr>
        <p:spPr>
          <a:xfrm>
            <a:off x="6096000" y="5334341"/>
            <a:ext cx="5040146"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6AEBE5B-9529-9DA7-B20B-A5340630B1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148</a:t>
            </a:fld>
            <a:endParaRPr lang="en-AU"/>
          </a:p>
        </p:txBody>
      </p:sp>
    </p:spTree>
    <p:extLst>
      <p:ext uri="{BB962C8B-B14F-4D97-AF65-F5344CB8AC3E}">
        <p14:creationId xmlns:p14="http://schemas.microsoft.com/office/powerpoint/2010/main" val="279180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dirty="0"/>
              <a:t>2.5 Characteristics of multicellular organisms (2 of 7)</a:t>
            </a:r>
          </a:p>
        </p:txBody>
      </p:sp>
      <p:sp>
        <p:nvSpPr>
          <p:cNvPr id="4" name="Text Placeholder 3">
            <a:extLst>
              <a:ext uri="{FF2B5EF4-FFF2-40B4-BE49-F238E27FC236}">
                <a16:creationId xmlns:a16="http://schemas.microsoft.com/office/drawing/2014/main" id="{CAE5C470-B5EA-CD1B-20E9-1CEADE9A20FE}"/>
              </a:ext>
            </a:extLst>
          </p:cNvPr>
          <p:cNvSpPr>
            <a:spLocks noGrp="1"/>
          </p:cNvSpPr>
          <p:nvPr>
            <p:ph type="body" sz="quarter" idx="18"/>
          </p:nvPr>
        </p:nvSpPr>
        <p:spPr>
          <a:xfrm>
            <a:off x="359999" y="982520"/>
            <a:ext cx="11483999" cy="310015"/>
          </a:xfrm>
        </p:spPr>
        <p:txBody>
          <a:bodyPr/>
          <a:lstStyle/>
          <a:p>
            <a:r>
              <a:rPr lang="en-AU" dirty="0">
                <a:latin typeface="+mj-lt"/>
              </a:rPr>
              <a:t>They are made up of more than one cell that work together to form the organism</a:t>
            </a:r>
          </a:p>
        </p:txBody>
      </p:sp>
      <p:pic>
        <p:nvPicPr>
          <p:cNvPr id="7" name="Picture 6" descr="A diagram of the cross section of a leaf.">
            <a:extLst>
              <a:ext uri="{FF2B5EF4-FFF2-40B4-BE49-F238E27FC236}">
                <a16:creationId xmlns:a16="http://schemas.microsoft.com/office/drawing/2014/main" id="{63E522B4-8500-090C-7AA0-A28E6EF132DD}"/>
              </a:ext>
            </a:extLst>
          </p:cNvPr>
          <p:cNvPicPr>
            <a:picLocks noChangeAspect="1"/>
          </p:cNvPicPr>
          <p:nvPr/>
        </p:nvPicPr>
        <p:blipFill>
          <a:blip r:embed="rId3" cstate="screen">
            <a:extLst>
              <a:ext uri="{28A0092B-C50C-407E-A947-70E740481C1C}">
                <a14:useLocalDpi xmlns:a14="http://schemas.microsoft.com/office/drawing/2010/main"/>
              </a:ext>
            </a:extLst>
          </a:blip>
          <a:srcRect r="-419"/>
          <a:stretch/>
        </p:blipFill>
        <p:spPr>
          <a:xfrm>
            <a:off x="905962" y="1440277"/>
            <a:ext cx="10218038" cy="4927980"/>
          </a:xfrm>
          <a:prstGeom prst="rect">
            <a:avLst/>
          </a:prstGeom>
        </p:spPr>
      </p:pic>
      <p:sp>
        <p:nvSpPr>
          <p:cNvPr id="9" name="TextBox 8">
            <a:extLst>
              <a:ext uri="{FF2B5EF4-FFF2-40B4-BE49-F238E27FC236}">
                <a16:creationId xmlns:a16="http://schemas.microsoft.com/office/drawing/2014/main" id="{0D4994C8-B92E-5B46-2A8F-0D6B43DB2D14}"/>
              </a:ext>
              <a:ext uri="{C183D7F6-B498-43B3-948B-1728B52AA6E4}">
                <adec:decorative xmlns:adec="http://schemas.microsoft.com/office/drawing/2017/decorative" val="0"/>
              </a:ext>
            </a:extLst>
          </p:cNvPr>
          <p:cNvSpPr txBox="1"/>
          <p:nvPr/>
        </p:nvSpPr>
        <p:spPr>
          <a:xfrm>
            <a:off x="905962" y="6391237"/>
            <a:ext cx="10201162"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149</a:t>
            </a:fld>
            <a:endParaRPr lang="en-AU"/>
          </a:p>
        </p:txBody>
      </p:sp>
    </p:spTree>
    <p:extLst>
      <p:ext uri="{BB962C8B-B14F-4D97-AF65-F5344CB8AC3E}">
        <p14:creationId xmlns:p14="http://schemas.microsoft.com/office/powerpoint/2010/main" val="394569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Checkpoint (3 of 3)</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60000" y="1016704"/>
            <a:ext cx="10080000" cy="310015"/>
          </a:xfrm>
        </p:spPr>
        <p:txBody>
          <a:bodyPr/>
          <a:lstStyle/>
          <a:p>
            <a:r>
              <a:rPr lang="en-AU">
                <a:latin typeface="+mj-lt"/>
              </a:rPr>
              <a:t>Problematic thinking</a:t>
            </a:r>
          </a:p>
        </p:txBody>
      </p:sp>
      <p:sp>
        <p:nvSpPr>
          <p:cNvPr id="8" name="TextBox 7">
            <a:extLst>
              <a:ext uri="{FF2B5EF4-FFF2-40B4-BE49-F238E27FC236}">
                <a16:creationId xmlns:a16="http://schemas.microsoft.com/office/drawing/2014/main" id="{68A889AC-C6D1-9DBC-B5B1-9934FBD85E36}"/>
              </a:ext>
            </a:extLst>
          </p:cNvPr>
          <p:cNvSpPr txBox="1"/>
          <p:nvPr/>
        </p:nvSpPr>
        <p:spPr>
          <a:xfrm>
            <a:off x="405172" y="1994469"/>
            <a:ext cx="5978924" cy="3946358"/>
          </a:xfrm>
          <a:prstGeom prst="rect">
            <a:avLst/>
          </a:prstGeom>
          <a:noFill/>
        </p:spPr>
        <p:txBody>
          <a:bodyPr wrap="square" lIns="0" tIns="0" rIns="0" bIns="0" rtlCol="0">
            <a:noAutofit/>
          </a:bodyPr>
          <a:lstStyle/>
          <a:p>
            <a:pPr algn="l">
              <a:lnSpc>
                <a:spcPct val="150000"/>
              </a:lnSpc>
              <a:spcAft>
                <a:spcPts val="1200"/>
              </a:spcAft>
            </a:pPr>
            <a:r>
              <a:rPr lang="en-AU" sz="1800" dirty="0"/>
              <a:t>A </a:t>
            </a:r>
            <a:r>
              <a:rPr lang="en-AU" sz="1800" b="1" dirty="0"/>
              <a:t>car</a:t>
            </a:r>
            <a:r>
              <a:rPr lang="en-AU" sz="1800" dirty="0"/>
              <a:t> is…</a:t>
            </a:r>
          </a:p>
          <a:p>
            <a:pPr marL="285750" indent="-285750" algn="l">
              <a:lnSpc>
                <a:spcPct val="150000"/>
              </a:lnSpc>
              <a:spcAft>
                <a:spcPts val="1200"/>
              </a:spcAft>
              <a:buFont typeface="Arial" panose="020B0604020202020204" pitchFamily="34" charset="0"/>
              <a:buChar char="•"/>
            </a:pPr>
            <a:r>
              <a:rPr lang="en-AU" sz="1800" dirty="0"/>
              <a:t>Living</a:t>
            </a:r>
          </a:p>
          <a:p>
            <a:pPr marL="285750" indent="-285750" algn="l">
              <a:lnSpc>
                <a:spcPct val="150000"/>
              </a:lnSpc>
              <a:spcAft>
                <a:spcPts val="1200"/>
              </a:spcAft>
              <a:buFont typeface="Arial" panose="020B0604020202020204" pitchFamily="34" charset="0"/>
              <a:buChar char="•"/>
            </a:pPr>
            <a:r>
              <a:rPr lang="en-AU" sz="1800" dirty="0"/>
              <a:t>Non-living</a:t>
            </a:r>
          </a:p>
          <a:p>
            <a:pPr marL="285750" indent="-285750">
              <a:lnSpc>
                <a:spcPct val="150000"/>
              </a:lnSpc>
              <a:spcAft>
                <a:spcPts val="1200"/>
              </a:spcAft>
              <a:buFont typeface="Arial" panose="020B0604020202020204" pitchFamily="34" charset="0"/>
              <a:buChar char="•"/>
            </a:pPr>
            <a:r>
              <a:rPr lang="en-AU" sz="1800" dirty="0"/>
              <a:t>Dead (once living)</a:t>
            </a:r>
          </a:p>
          <a:p>
            <a:pPr algn="l">
              <a:lnSpc>
                <a:spcPct val="150000"/>
              </a:lnSpc>
              <a:spcAft>
                <a:spcPts val="1200"/>
              </a:spcAft>
            </a:pPr>
            <a:r>
              <a:rPr lang="en-AU" sz="1800" dirty="0"/>
              <a:t>Explain your choice.</a:t>
            </a:r>
          </a:p>
        </p:txBody>
      </p:sp>
      <p:pic>
        <p:nvPicPr>
          <p:cNvPr id="11" name="Picture 10" descr="A black sports car with red rims">
            <a:extLst>
              <a:ext uri="{FF2B5EF4-FFF2-40B4-BE49-F238E27FC236}">
                <a16:creationId xmlns:a16="http://schemas.microsoft.com/office/drawing/2014/main" id="{F15E2984-9D00-5CA4-2DE9-FBB7909E79A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2378" r="100000">
                        <a14:foregroundMark x1="4756" y1="17343" x2="12078" y2="20849"/>
                        <a14:foregroundMark x1="12078" y1="20849" x2="12453" y2="20480"/>
                        <a14:foregroundMark x1="6571" y1="42435" x2="2441" y2="65867"/>
                        <a14:foregroundMark x1="2441" y1="65867" x2="3317" y2="69742"/>
                      </a14:backgroundRemoval>
                    </a14:imgEffect>
                  </a14:imgLayer>
                </a14:imgProps>
              </a:ext>
              <a:ext uri="{28A0092B-C50C-407E-A947-70E740481C1C}">
                <a14:useLocalDpi xmlns:a14="http://schemas.microsoft.com/office/drawing/2010/main"/>
              </a:ext>
            </a:extLst>
          </a:blip>
          <a:srcRect/>
          <a:stretch>
            <a:fillRect/>
          </a:stretch>
        </p:blipFill>
        <p:spPr>
          <a:xfrm>
            <a:off x="4408794" y="2705395"/>
            <a:ext cx="7435206" cy="2524506"/>
          </a:xfrm>
          <a:prstGeom prst="rect">
            <a:avLst/>
          </a:prstGeom>
        </p:spPr>
      </p:pic>
      <p:sp>
        <p:nvSpPr>
          <p:cNvPr id="12" name="TextBox 11">
            <a:extLst>
              <a:ext uri="{FF2B5EF4-FFF2-40B4-BE49-F238E27FC236}">
                <a16:creationId xmlns:a16="http://schemas.microsoft.com/office/drawing/2014/main" id="{538B0FA4-693B-510F-9DD3-E4026B16AE63}"/>
              </a:ext>
              <a:ext uri="{C183D7F6-B498-43B3-948B-1728B52AA6E4}">
                <adec:decorative xmlns:adec="http://schemas.microsoft.com/office/drawing/2017/decorative" val="0"/>
              </a:ext>
            </a:extLst>
          </p:cNvPr>
          <p:cNvSpPr txBox="1"/>
          <p:nvPr/>
        </p:nvSpPr>
        <p:spPr>
          <a:xfrm>
            <a:off x="360000" y="6501926"/>
            <a:ext cx="7696800" cy="194074"/>
          </a:xfrm>
          <a:prstGeom prst="rect">
            <a:avLst/>
          </a:prstGeom>
          <a:noFill/>
        </p:spPr>
        <p:txBody>
          <a:bodyPr wrap="none" lIns="0" tIns="0" rIns="0" bIns="0" rtlCol="0">
            <a:noAutofit/>
          </a:bodyPr>
          <a:lstStyle/>
          <a:p>
            <a:pPr algn="l"/>
            <a:r>
              <a:rPr lang="en-AU" sz="1000" dirty="0"/>
              <a:t>This activity is from ‘</a:t>
            </a:r>
            <a:r>
              <a:rPr lang="en-AU" sz="1000" dirty="0">
                <a:hlinkClick r:id="rId5"/>
              </a:rPr>
              <a:t>Big Idea: The cellular basis of life</a:t>
            </a:r>
            <a:r>
              <a:rPr lang="en-AU" sz="1000" dirty="0"/>
              <a:t>’ by University of York Science Education Group and is licensed under </a:t>
            </a:r>
            <a:r>
              <a:rPr lang="en-AU" sz="1000" dirty="0">
                <a:hlinkClick r:id="rId6"/>
              </a:rPr>
              <a:t>CC BY-NC</a:t>
            </a:r>
            <a:r>
              <a:rPr lang="en-AU" sz="1000" dirty="0"/>
              <a:t>. </a:t>
            </a:r>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54557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dirty="0"/>
              <a:t>2.5 Characteristics of multicellular organisms (3 of 7)</a:t>
            </a:r>
          </a:p>
        </p:txBody>
      </p:sp>
      <p:sp>
        <p:nvSpPr>
          <p:cNvPr id="4" name="Text Placeholder 3">
            <a:extLst>
              <a:ext uri="{FF2B5EF4-FFF2-40B4-BE49-F238E27FC236}">
                <a16:creationId xmlns:a16="http://schemas.microsoft.com/office/drawing/2014/main" id="{CAE5C470-B5EA-CD1B-20E9-1CEADE9A20FE}"/>
              </a:ext>
            </a:extLst>
          </p:cNvPr>
          <p:cNvSpPr>
            <a:spLocks noGrp="1"/>
          </p:cNvSpPr>
          <p:nvPr>
            <p:ph type="body" sz="quarter" idx="18"/>
          </p:nvPr>
        </p:nvSpPr>
        <p:spPr>
          <a:xfrm>
            <a:off x="354000" y="1049564"/>
            <a:ext cx="11483999" cy="310015"/>
          </a:xfrm>
        </p:spPr>
        <p:txBody>
          <a:bodyPr/>
          <a:lstStyle/>
          <a:p>
            <a:r>
              <a:rPr lang="en-AU">
                <a:latin typeface="+mj-lt"/>
              </a:rPr>
              <a:t>Cells are specialised for specific functions</a:t>
            </a:r>
          </a:p>
        </p:txBody>
      </p:sp>
      <p:pic>
        <p:nvPicPr>
          <p:cNvPr id="6" name="Picture 5" descr="An image that has the stem cell in the middle with arrows pointing outwards to the different types of specialised human cells including muscle cell, fat cell, bone cell, blood cell, nervous cell, epithelial cell, immune cell and sex cell.">
            <a:extLst>
              <a:ext uri="{FF2B5EF4-FFF2-40B4-BE49-F238E27FC236}">
                <a16:creationId xmlns:a16="http://schemas.microsoft.com/office/drawing/2014/main" id="{8FE2B172-26B4-8D84-7CF0-AB30F109C85E}"/>
              </a:ext>
            </a:extLst>
          </p:cNvPr>
          <p:cNvPicPr>
            <a:picLocks noChangeAspect="1"/>
          </p:cNvPicPr>
          <p:nvPr/>
        </p:nvPicPr>
        <p:blipFill>
          <a:blip r:embed="rId3"/>
          <a:stretch>
            <a:fillRect/>
          </a:stretch>
        </p:blipFill>
        <p:spPr>
          <a:xfrm>
            <a:off x="354000" y="1959770"/>
            <a:ext cx="5802080" cy="4102252"/>
          </a:xfrm>
          <a:prstGeom prst="rect">
            <a:avLst/>
          </a:prstGeom>
        </p:spPr>
      </p:pic>
      <p:sp>
        <p:nvSpPr>
          <p:cNvPr id="8" name="TextBox 7">
            <a:extLst>
              <a:ext uri="{FF2B5EF4-FFF2-40B4-BE49-F238E27FC236}">
                <a16:creationId xmlns:a16="http://schemas.microsoft.com/office/drawing/2014/main" id="{BB0CE932-4399-419C-6A49-2213C7A90B30}"/>
              </a:ext>
              <a:ext uri="{C183D7F6-B498-43B3-948B-1728B52AA6E4}">
                <adec:decorative xmlns:adec="http://schemas.microsoft.com/office/drawing/2017/decorative" val="0"/>
              </a:ext>
            </a:extLst>
          </p:cNvPr>
          <p:cNvSpPr txBox="1"/>
          <p:nvPr/>
        </p:nvSpPr>
        <p:spPr>
          <a:xfrm>
            <a:off x="354000" y="6062022"/>
            <a:ext cx="5471549" cy="294632"/>
          </a:xfrm>
          <a:prstGeom prst="rect">
            <a:avLst/>
          </a:prstGeom>
          <a:noFill/>
        </p:spPr>
        <p:txBody>
          <a:bodyPr wrap="square">
            <a:spAutoFit/>
          </a:bodyPr>
          <a:lstStyle/>
          <a:p>
            <a:pPr>
              <a:lnSpc>
                <a:spcPct val="150000"/>
              </a:lnSpc>
            </a:pPr>
            <a:r>
              <a:rPr lang="en-AU" sz="1000" dirty="0">
                <a:hlinkClick r:id="rId4"/>
              </a:rPr>
              <a:t>Stem cell differentiation</a:t>
            </a:r>
            <a:r>
              <a:rPr lang="en-AU" sz="1000" dirty="0"/>
              <a:t> by </a:t>
            </a:r>
            <a:r>
              <a:rPr lang="en-AU" sz="1000" dirty="0" err="1"/>
              <a:t>Haileyfournier</a:t>
            </a:r>
            <a:r>
              <a:rPr lang="en-AU" sz="1000" dirty="0"/>
              <a:t>, licensed under </a:t>
            </a:r>
            <a:r>
              <a:rPr lang="en-AU" sz="1000" dirty="0">
                <a:hlinkClick r:id="rId5"/>
              </a:rPr>
              <a:t>CC BY-SA 4.0</a:t>
            </a:r>
            <a:endParaRPr lang="en-AU" sz="1000" dirty="0"/>
          </a:p>
        </p:txBody>
      </p:sp>
      <p:pic>
        <p:nvPicPr>
          <p:cNvPr id="10" name="Picture 9" descr="A diagram of the cross section of a leaf.">
            <a:extLst>
              <a:ext uri="{FF2B5EF4-FFF2-40B4-BE49-F238E27FC236}">
                <a16:creationId xmlns:a16="http://schemas.microsoft.com/office/drawing/2014/main" id="{B8DAB0A9-52BE-C8D8-EF0F-1049360DBEE5}"/>
              </a:ext>
            </a:extLst>
          </p:cNvPr>
          <p:cNvPicPr>
            <a:picLocks noChangeAspect="1"/>
          </p:cNvPicPr>
          <p:nvPr/>
        </p:nvPicPr>
        <p:blipFill>
          <a:blip r:embed="rId6"/>
          <a:stretch>
            <a:fillRect/>
          </a:stretch>
        </p:blipFill>
        <p:spPr>
          <a:xfrm>
            <a:off x="6538728" y="1959770"/>
            <a:ext cx="5299271" cy="3270182"/>
          </a:xfrm>
          <a:prstGeom prst="rect">
            <a:avLst/>
          </a:prstGeom>
        </p:spPr>
      </p:pic>
      <p:sp>
        <p:nvSpPr>
          <p:cNvPr id="11" name="TextBox 10">
            <a:extLst>
              <a:ext uri="{FF2B5EF4-FFF2-40B4-BE49-F238E27FC236}">
                <a16:creationId xmlns:a16="http://schemas.microsoft.com/office/drawing/2014/main" id="{F26CF949-FC0C-A90B-EB3A-D97B32599EAB}"/>
              </a:ext>
              <a:ext uri="{C183D7F6-B498-43B3-948B-1728B52AA6E4}">
                <adec:decorative xmlns:adec="http://schemas.microsoft.com/office/drawing/2017/decorative" val="0"/>
              </a:ext>
            </a:extLst>
          </p:cNvPr>
          <p:cNvSpPr txBox="1"/>
          <p:nvPr/>
        </p:nvSpPr>
        <p:spPr>
          <a:xfrm>
            <a:off x="6538728" y="5229952"/>
            <a:ext cx="5190548"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7"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150</a:t>
            </a:fld>
            <a:endParaRPr lang="en-AU"/>
          </a:p>
        </p:txBody>
      </p:sp>
    </p:spTree>
    <p:extLst>
      <p:ext uri="{BB962C8B-B14F-4D97-AF65-F5344CB8AC3E}">
        <p14:creationId xmlns:p14="http://schemas.microsoft.com/office/powerpoint/2010/main" val="35702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dirty="0"/>
              <a:t>2.5 Characteristics of multicellular organisms (4 of 7)</a:t>
            </a:r>
          </a:p>
        </p:txBody>
      </p:sp>
      <p:sp>
        <p:nvSpPr>
          <p:cNvPr id="4" name="Text Placeholder 3">
            <a:extLst>
              <a:ext uri="{FF2B5EF4-FFF2-40B4-BE49-F238E27FC236}">
                <a16:creationId xmlns:a16="http://schemas.microsoft.com/office/drawing/2014/main" id="{CAE5C470-B5EA-CD1B-20E9-1CEADE9A20FE}"/>
              </a:ext>
            </a:extLst>
          </p:cNvPr>
          <p:cNvSpPr>
            <a:spLocks noGrp="1"/>
          </p:cNvSpPr>
          <p:nvPr>
            <p:ph type="body" sz="quarter" idx="18"/>
          </p:nvPr>
        </p:nvSpPr>
        <p:spPr>
          <a:xfrm>
            <a:off x="359999" y="982521"/>
            <a:ext cx="11710081" cy="277000"/>
          </a:xfrm>
        </p:spPr>
        <p:txBody>
          <a:bodyPr/>
          <a:lstStyle/>
          <a:p>
            <a:r>
              <a:rPr lang="en-AU" dirty="0">
                <a:latin typeface="+mj-lt"/>
              </a:rPr>
              <a:t>Different types of cells depend on each other to perform functions, they cannot survive on their own</a:t>
            </a:r>
          </a:p>
        </p:txBody>
      </p:sp>
      <p:pic>
        <p:nvPicPr>
          <p:cNvPr id="1026" name="Picture 2" descr="An image showing how an electrical signal is sent from neurons to muscle cells to excite the muscle.">
            <a:extLst>
              <a:ext uri="{FF2B5EF4-FFF2-40B4-BE49-F238E27FC236}">
                <a16:creationId xmlns:a16="http://schemas.microsoft.com/office/drawing/2014/main" id="{CF1F6484-CAA0-9559-83E1-F2BF63F915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1084" y="1726001"/>
            <a:ext cx="6109832" cy="4572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148A51-78D1-A578-7BDE-360BD0A08680}"/>
              </a:ext>
              <a:ext uri="{C183D7F6-B498-43B3-948B-1728B52AA6E4}">
                <adec:decorative xmlns:adec="http://schemas.microsoft.com/office/drawing/2017/decorative" val="0"/>
              </a:ext>
            </a:extLst>
          </p:cNvPr>
          <p:cNvSpPr txBox="1"/>
          <p:nvPr/>
        </p:nvSpPr>
        <p:spPr>
          <a:xfrm>
            <a:off x="3041084" y="6449779"/>
            <a:ext cx="6109832" cy="246221"/>
          </a:xfrm>
          <a:prstGeom prst="rect">
            <a:avLst/>
          </a:prstGeom>
          <a:noFill/>
        </p:spPr>
        <p:txBody>
          <a:bodyPr wrap="square">
            <a:spAutoFit/>
          </a:bodyPr>
          <a:lstStyle/>
          <a:p>
            <a:pPr algn="ctr"/>
            <a:r>
              <a:rPr lang="en-AU" sz="1000" dirty="0">
                <a:hlinkClick r:id="rId4"/>
              </a:rPr>
              <a:t>Electrical Signals </a:t>
            </a:r>
            <a:r>
              <a:rPr lang="en-AU" sz="1000" dirty="0" err="1">
                <a:hlinkClick r:id="rId4"/>
              </a:rPr>
              <a:t>Propogate</a:t>
            </a:r>
            <a:r>
              <a:rPr lang="en-AU" sz="1000" dirty="0">
                <a:hlinkClick r:id="rId4"/>
              </a:rPr>
              <a:t> Down the Neuron</a:t>
            </a:r>
            <a:r>
              <a:rPr lang="en-AU" sz="1000" dirty="0"/>
              <a:t> by Unknown, licensed under </a:t>
            </a:r>
            <a:r>
              <a:rPr lang="en-AU" sz="1000" dirty="0">
                <a:hlinkClick r:id="rId5"/>
              </a:rPr>
              <a:t>CC BY-4.0</a:t>
            </a:r>
            <a:endParaRPr lang="en-AU" sz="1000" dirty="0"/>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151</a:t>
            </a:fld>
            <a:endParaRPr lang="en-AU"/>
          </a:p>
        </p:txBody>
      </p:sp>
    </p:spTree>
    <p:extLst>
      <p:ext uri="{BB962C8B-B14F-4D97-AF65-F5344CB8AC3E}">
        <p14:creationId xmlns:p14="http://schemas.microsoft.com/office/powerpoint/2010/main" val="42878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dirty="0"/>
              <a:t>2.5 Characteristics of multicellular organisms (5 of 7)</a:t>
            </a:r>
          </a:p>
        </p:txBody>
      </p:sp>
      <p:sp>
        <p:nvSpPr>
          <p:cNvPr id="4" name="Text Placeholder 3">
            <a:extLst>
              <a:ext uri="{FF2B5EF4-FFF2-40B4-BE49-F238E27FC236}">
                <a16:creationId xmlns:a16="http://schemas.microsoft.com/office/drawing/2014/main" id="{CAE5C470-B5EA-CD1B-20E9-1CEADE9A20FE}"/>
              </a:ext>
            </a:extLst>
          </p:cNvPr>
          <p:cNvSpPr>
            <a:spLocks noGrp="1"/>
          </p:cNvSpPr>
          <p:nvPr>
            <p:ph type="body" sz="quarter" idx="18"/>
          </p:nvPr>
        </p:nvSpPr>
        <p:spPr>
          <a:xfrm>
            <a:off x="360000" y="1499918"/>
            <a:ext cx="11484000" cy="795185"/>
          </a:xfrm>
        </p:spPr>
        <p:txBody>
          <a:bodyPr/>
          <a:lstStyle/>
          <a:p>
            <a:r>
              <a:rPr lang="en-AU" dirty="0">
                <a:solidFill>
                  <a:schemeClr val="tx1"/>
                </a:solidFill>
                <a:latin typeface="+mj-lt"/>
              </a:rPr>
              <a:t>Specialised cells are organised into tissues, which form organs, which then make up organ systems which make up organisms.</a:t>
            </a:r>
          </a:p>
        </p:txBody>
      </p:sp>
      <p:pic>
        <p:nvPicPr>
          <p:cNvPr id="5" name="Picture 4" descr="Image of a cell.">
            <a:extLst>
              <a:ext uri="{FF2B5EF4-FFF2-40B4-BE49-F238E27FC236}">
                <a16:creationId xmlns:a16="http://schemas.microsoft.com/office/drawing/2014/main" id="{247CDE53-DC5E-F85C-8734-636BC7B91EE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6467" l="10811" r="100000">
                        <a14:foregroundMark x1="30631" y1="35054" x2="30631" y2="35054"/>
                        <a14:foregroundMark x1="28228" y1="55978" x2="28228" y2="55978"/>
                        <a14:foregroundMark x1="51952" y1="65489" x2="51952" y2="65489"/>
                        <a14:foregroundMark x1="11111" y1="35054" x2="11111" y2="35054"/>
                        <a14:foregroundMark x1="48649" y1="83424" x2="48649" y2="83424"/>
                        <a14:foregroundMark x1="42342" y1="96739" x2="42342" y2="96739"/>
                        <a14:backgroundMark x1="77477" y1="16576" x2="77477" y2="16576"/>
                        <a14:backgroundMark x1="74174" y1="22554" x2="74174" y2="22554"/>
                      </a14:backgroundRemoval>
                    </a14:imgEffect>
                  </a14:imgLayer>
                </a14:imgProps>
              </a:ext>
              <a:ext uri="{28A0092B-C50C-407E-A947-70E740481C1C}">
                <a14:useLocalDpi xmlns:a14="http://schemas.microsoft.com/office/drawing/2010/main"/>
              </a:ext>
            </a:extLst>
          </a:blip>
          <a:srcRect/>
          <a:stretch/>
        </p:blipFill>
        <p:spPr>
          <a:xfrm>
            <a:off x="523291" y="3206974"/>
            <a:ext cx="808699" cy="934587"/>
          </a:xfrm>
          <a:prstGeom prst="rect">
            <a:avLst/>
          </a:prstGeom>
        </p:spPr>
      </p:pic>
      <p:sp>
        <p:nvSpPr>
          <p:cNvPr id="10" name="Arrow: Right 9" descr="An arrow pointing to the right">
            <a:extLst>
              <a:ext uri="{FF2B5EF4-FFF2-40B4-BE49-F238E27FC236}">
                <a16:creationId xmlns:a16="http://schemas.microsoft.com/office/drawing/2014/main" id="{124783AE-3DEF-BB5D-AF83-F376A71592A4}"/>
              </a:ext>
            </a:extLst>
          </p:cNvPr>
          <p:cNvSpPr/>
          <p:nvPr/>
        </p:nvSpPr>
        <p:spPr>
          <a:xfrm>
            <a:off x="1386253" y="3465196"/>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Image of a tissue.">
            <a:extLst>
              <a:ext uri="{FF2B5EF4-FFF2-40B4-BE49-F238E27FC236}">
                <a16:creationId xmlns:a16="http://schemas.microsoft.com/office/drawing/2014/main" id="{E22D889B-0CB0-898C-5340-17D992C5762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13996" r="100000">
                        <a14:foregroundMark x1="13996" y1="37379" x2="50101" y2="75485"/>
                        <a14:foregroundMark x1="50101" y1="75485" x2="60446" y2="77184"/>
                        <a14:backgroundMark x1="82150" y1="78155" x2="99797" y2="78155"/>
                        <a14:backgroundMark x1="30629" y1="85680" x2="30629" y2="85680"/>
                        <a14:backgroundMark x1="50507" y1="83010" x2="50507" y2="83010"/>
                        <a14:backgroundMark x1="88032" y1="51214" x2="63692" y2="99757"/>
                      </a14:backgroundRemoval>
                    </a14:imgEffect>
                  </a14:imgLayer>
                </a14:imgProps>
              </a:ext>
              <a:ext uri="{28A0092B-C50C-407E-A947-70E740481C1C}">
                <a14:useLocalDpi xmlns:a14="http://schemas.microsoft.com/office/drawing/2010/main"/>
              </a:ext>
            </a:extLst>
          </a:blip>
          <a:srcRect/>
          <a:stretch/>
        </p:blipFill>
        <p:spPr>
          <a:xfrm>
            <a:off x="2227107" y="3206974"/>
            <a:ext cx="1542552" cy="1289500"/>
          </a:xfrm>
          <a:prstGeom prst="rect">
            <a:avLst/>
          </a:prstGeom>
        </p:spPr>
      </p:pic>
      <p:sp>
        <p:nvSpPr>
          <p:cNvPr id="13" name="Arrow: Right 12" descr="An arrow pointing to the right">
            <a:extLst>
              <a:ext uri="{FF2B5EF4-FFF2-40B4-BE49-F238E27FC236}">
                <a16:creationId xmlns:a16="http://schemas.microsoft.com/office/drawing/2014/main" id="{9799E8B8-132B-30FD-12C7-93F801C05B03}"/>
              </a:ext>
            </a:extLst>
          </p:cNvPr>
          <p:cNvSpPr/>
          <p:nvPr/>
        </p:nvSpPr>
        <p:spPr>
          <a:xfrm>
            <a:off x="3861436" y="3460194"/>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Image of an organ.">
            <a:extLst>
              <a:ext uri="{FF2B5EF4-FFF2-40B4-BE49-F238E27FC236}">
                <a16:creationId xmlns:a16="http://schemas.microsoft.com/office/drawing/2014/main" id="{7329EDA4-108A-5101-1540-72D7061E12A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5882" b="100000" l="0" r="100000">
                        <a14:foregroundMark x1="12681" y1="74434" x2="30797" y2="53846"/>
                        <a14:foregroundMark x1="30797" y1="53846" x2="52355" y2="80769"/>
                        <a14:foregroundMark x1="52355" y1="80769" x2="72283" y2="61086"/>
                        <a14:foregroundMark x1="72283" y1="61086" x2="62138" y2="22624"/>
                        <a14:backgroundMark x1="23913" y1="89367" x2="21739" y2="99774"/>
                        <a14:backgroundMark x1="31159" y1="99774" x2="31159" y2="99774"/>
                        <a14:backgroundMark x1="31159" y1="99774" x2="31159" y2="99774"/>
                      </a14:backgroundRemoval>
                    </a14:imgEffect>
                  </a14:imgLayer>
                </a14:imgProps>
              </a:ext>
              <a:ext uri="{28A0092B-C50C-407E-A947-70E740481C1C}">
                <a14:useLocalDpi xmlns:a14="http://schemas.microsoft.com/office/drawing/2010/main"/>
              </a:ext>
            </a:extLst>
          </a:blip>
          <a:srcRect/>
          <a:stretch/>
        </p:blipFill>
        <p:spPr>
          <a:xfrm>
            <a:off x="4773022" y="3131051"/>
            <a:ext cx="1609426" cy="1291300"/>
          </a:xfrm>
          <a:prstGeom prst="rect">
            <a:avLst/>
          </a:prstGeom>
        </p:spPr>
      </p:pic>
      <p:sp>
        <p:nvSpPr>
          <p:cNvPr id="11" name="Arrow: Right 10" descr="An arrow pointing to the right">
            <a:extLst>
              <a:ext uri="{FF2B5EF4-FFF2-40B4-BE49-F238E27FC236}">
                <a16:creationId xmlns:a16="http://schemas.microsoft.com/office/drawing/2014/main" id="{AB101347-319E-658B-403D-5C3C0B4B0D0B}"/>
              </a:ext>
            </a:extLst>
          </p:cNvPr>
          <p:cNvSpPr/>
          <p:nvPr/>
        </p:nvSpPr>
        <p:spPr>
          <a:xfrm>
            <a:off x="6574957" y="3460193"/>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Image of a system in an organism.">
            <a:extLst>
              <a:ext uri="{FF2B5EF4-FFF2-40B4-BE49-F238E27FC236}">
                <a16:creationId xmlns:a16="http://schemas.microsoft.com/office/drawing/2014/main" id="{670FCBB9-AA8D-5BD2-FE95-E51DA6349083}"/>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000" b="100000" l="0" r="97365">
                        <a14:foregroundMark x1="45631" y1="35333" x2="12205" y2="37333"/>
                        <a14:foregroundMark x1="12205" y1="37333" x2="36755" y2="81667"/>
                        <a14:foregroundMark x1="36755" y1="81667" x2="54785" y2="60667"/>
                        <a14:foregroundMark x1="54785" y1="60667" x2="73786" y2="52000"/>
                        <a14:foregroundMark x1="73786" y1="52000" x2="84189" y2="54667"/>
                        <a14:foregroundMark x1="84189" y1="54667" x2="84605" y2="55333"/>
                        <a14:foregroundMark x1="14147" y1="40667" x2="24272" y2="18667"/>
                        <a14:foregroundMark x1="24272" y1="18667" x2="48266" y2="20000"/>
                        <a14:foregroundMark x1="48266" y1="20000" x2="65187" y2="36333"/>
                        <a14:foregroundMark x1="65187" y1="36333" x2="72122" y2="56667"/>
                        <a14:foregroundMark x1="72122" y1="56667" x2="39667" y2="78333"/>
                        <a14:foregroundMark x1="39667" y1="78333" x2="62413" y2="67667"/>
                        <a14:foregroundMark x1="62413" y1="67667" x2="61442" y2="92667"/>
                        <a14:foregroundMark x1="18031" y1="27000" x2="5548" y2="40000"/>
                        <a14:foregroundMark x1="5548" y1="40000" x2="20943" y2="18333"/>
                        <a14:foregroundMark x1="20943" y1="18333" x2="23717" y2="7000"/>
                        <a14:foregroundMark x1="3606" y1="44333" x2="12067" y2="28000"/>
                        <a14:foregroundMark x1="12067" y1="28000" x2="13037" y2="27000"/>
                        <a14:foregroundMark x1="4300" y1="35333" x2="4300" y2="35333"/>
                        <a14:foregroundMark x1="1248" y1="34333" x2="1248" y2="34333"/>
                        <a14:foregroundMark x1="1248" y1="39667" x2="1248" y2="39667"/>
                        <a14:foregroundMark x1="4022" y1="34333" x2="4022" y2="34333"/>
                        <a14:foregroundMark x1="3190" y1="32333" x2="14979" y2="24333"/>
                        <a14:foregroundMark x1="1664" y1="32333" x2="1664" y2="32333"/>
                        <a14:foregroundMark x1="47434" y1="79667" x2="47434" y2="79667"/>
                        <a14:foregroundMark x1="52011" y1="18000" x2="70735" y2="38000"/>
                        <a14:foregroundMark x1="70735" y1="38000" x2="61165" y2="94333"/>
                        <a14:foregroundMark x1="73648" y1="36000" x2="66019" y2="83333"/>
                        <a14:foregroundMark x1="66019" y1="83333" x2="64494" y2="87000"/>
                        <a14:foregroundMark x1="63384" y1="85333" x2="76699" y2="46333"/>
                        <a14:foregroundMark x1="76699" y1="46333" x2="76976" y2="42333"/>
                        <a14:foregroundMark x1="68655" y1="66000" x2="72816" y2="62667"/>
                        <a14:foregroundMark x1="12344" y1="50667" x2="20943" y2="60667"/>
                        <a14:foregroundMark x1="12344" y1="49667" x2="12344" y2="49667"/>
                        <a14:foregroundMark x1="8877" y1="49667" x2="8877" y2="49667"/>
                        <a14:foregroundMark x1="25520" y1="63333" x2="37309" y2="85667"/>
                        <a14:foregroundMark x1="37309" y1="85667" x2="62691" y2="86000"/>
                        <a14:foregroundMark x1="62691" y1="86000" x2="77393" y2="73000"/>
                        <a14:foregroundMark x1="77393" y1="73000" x2="93620" y2="99333"/>
                        <a14:foregroundMark x1="93481" y1="99333" x2="93481" y2="99667"/>
                        <a14:foregroundMark x1="27462" y1="61667" x2="26630" y2="85333"/>
                        <a14:foregroundMark x1="81553" y1="55333" x2="94175" y2="84667"/>
                        <a14:foregroundMark x1="94175" y1="84667" x2="95007" y2="99667"/>
                        <a14:foregroundMark x1="59085" y1="95667" x2="59085" y2="95667"/>
                        <a14:foregroundMark x1="64078" y1="93333" x2="64078" y2="93333"/>
                        <a14:foregroundMark x1="64216" y1="92667" x2="64216" y2="92667"/>
                        <a14:foregroundMark x1="62968" y1="94333" x2="62968" y2="94333"/>
                        <a14:foregroundMark x1="60749" y1="97000" x2="60749" y2="97000"/>
                        <a14:foregroundMark x1="60194" y1="98000" x2="60194" y2="98000"/>
                        <a14:foregroundMark x1="58530" y1="95333" x2="58530" y2="95333"/>
                        <a14:foregroundMark x1="59778" y1="97667" x2="59778" y2="97667"/>
                        <a14:foregroundMark x1="60333" y1="98667" x2="60333" y2="98667"/>
                        <a14:foregroundMark x1="63523" y1="94333" x2="63523" y2="94333"/>
                        <a14:foregroundMark x1="63800" y1="94000" x2="63800" y2="94000"/>
                        <a14:foregroundMark x1="63800" y1="93000" x2="63800" y2="93000"/>
                        <a14:foregroundMark x1="64771" y1="92333" x2="64771" y2="92333"/>
                        <a14:foregroundMark x1="86269" y1="60000" x2="86269" y2="60000"/>
                        <a14:foregroundMark x1="86963" y1="58667" x2="86963" y2="58667"/>
                        <a14:foregroundMark x1="89182" y1="63333" x2="89182" y2="63333"/>
                        <a14:foregroundMark x1="85160" y1="57667" x2="89320" y2="63000"/>
                        <a14:foregroundMark x1="89320" y1="63000" x2="97365" y2="85333"/>
                        <a14:foregroundMark x1="97365" y1="85333" x2="95978" y2="89333"/>
                        <a14:foregroundMark x1="69071" y1="27333" x2="87656" y2="61000"/>
                        <a14:foregroundMark x1="72954" y1="33333" x2="78225" y2="40333"/>
                        <a14:foregroundMark x1="78225" y1="40333" x2="78502" y2="42000"/>
                        <a14:foregroundMark x1="73232" y1="34000" x2="73786" y2="29667"/>
                        <a14:foregroundMark x1="54092" y1="16333" x2="67129" y2="26333"/>
                        <a14:foregroundMark x1="67129" y1="26333" x2="69071" y2="29333"/>
                        <a14:foregroundMark x1="61581" y1="20333" x2="69348" y2="25333"/>
                        <a14:foregroundMark x1="69348" y1="25333" x2="69903" y2="29000"/>
                        <a14:foregroundMark x1="8322" y1="27333" x2="8322" y2="27333"/>
                        <a14:foregroundMark x1="6380" y1="28667" x2="12067" y2="21333"/>
                        <a14:foregroundMark x1="12067" y1="21333" x2="15118" y2="21000"/>
                        <a14:foregroundMark x1="15257" y1="20000" x2="18447" y2="12667"/>
                        <a14:foregroundMark x1="18447" y1="12667" x2="19972" y2="12333"/>
                        <a14:foregroundMark x1="2913" y1="33667" x2="3051" y2="47667"/>
                        <a14:foregroundMark x1="3051" y1="47667" x2="14979" y2="56000"/>
                        <a14:foregroundMark x1="13870" y1="54333" x2="21498" y2="61667"/>
                        <a14:foregroundMark x1="21498" y1="61667" x2="27184" y2="86000"/>
                        <a14:foregroundMark x1="27184" y1="86000" x2="29126" y2="72333"/>
                        <a14:foregroundMark x1="29126" y1="72333" x2="30791" y2="72333"/>
                        <a14:foregroundMark x1="23440" y1="71333" x2="26630" y2="83667"/>
                        <a14:foregroundMark x1="26630" y1="83667" x2="28155" y2="87333"/>
                        <a14:foregroundMark x1="23024" y1="70000" x2="24411" y2="86333"/>
                        <a14:foregroundMark x1="24411" y1="86333" x2="26907" y2="89333"/>
                        <a14:foregroundMark x1="36338" y1="86667" x2="41331" y2="89000"/>
                        <a14:backgroundMark x1="0" y1="77000" x2="2219" y2="99667"/>
                        <a14:backgroundMark x1="0" y1="95000" x2="416" y2="99667"/>
                        <a14:backgroundMark x1="9570" y1="58000" x2="4438" y2="99667"/>
                        <a14:backgroundMark x1="86269" y1="96667" x2="86269" y2="96667"/>
                      </a14:backgroundRemoval>
                    </a14:imgEffect>
                  </a14:imgLayer>
                </a14:imgProps>
              </a:ext>
              <a:ext uri="{28A0092B-C50C-407E-A947-70E740481C1C}">
                <a14:useLocalDpi xmlns:a14="http://schemas.microsoft.com/office/drawing/2010/main"/>
              </a:ext>
            </a:extLst>
          </a:blip>
          <a:srcRect t="-4637" r="-979"/>
          <a:stretch/>
        </p:blipFill>
        <p:spPr>
          <a:xfrm rot="2314991">
            <a:off x="7096558" y="3092482"/>
            <a:ext cx="2623215" cy="1615171"/>
          </a:xfrm>
          <a:prstGeom prst="rect">
            <a:avLst/>
          </a:prstGeom>
        </p:spPr>
      </p:pic>
      <p:sp>
        <p:nvSpPr>
          <p:cNvPr id="12" name="Arrow: Right 11" descr="An arrow pointing to the right">
            <a:extLst>
              <a:ext uri="{FF2B5EF4-FFF2-40B4-BE49-F238E27FC236}">
                <a16:creationId xmlns:a16="http://schemas.microsoft.com/office/drawing/2014/main" id="{827812D9-5904-0901-5FA2-F742E602D673}"/>
              </a:ext>
            </a:extLst>
          </p:cNvPr>
          <p:cNvSpPr/>
          <p:nvPr/>
        </p:nvSpPr>
        <p:spPr>
          <a:xfrm>
            <a:off x="9234946" y="3416485"/>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Image of a whole organism, rat.">
            <a:extLst>
              <a:ext uri="{FF2B5EF4-FFF2-40B4-BE49-F238E27FC236}">
                <a16:creationId xmlns:a16="http://schemas.microsoft.com/office/drawing/2014/main" id="{494E0E1C-E113-C3FC-41BD-EB42BA98AC22}"/>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0" b="97723" l="0" r="100000">
                        <a14:backgroundMark x1="45841" y1="52751" x2="45841" y2="52751"/>
                        <a14:backgroundMark x1="2128" y1="39848" x2="2128" y2="39848"/>
                        <a14:backgroundMark x1="36364" y1="37192" x2="36364" y2="37192"/>
                        <a14:backgroundMark x1="36364" y1="37192" x2="36364" y2="37192"/>
                        <a14:backgroundMark x1="66538" y1="58065" x2="66538" y2="58065"/>
                        <a14:backgroundMark x1="66538" y1="58065" x2="66538" y2="58065"/>
                        <a14:backgroundMark x1="79691" y1="47628" x2="79691" y2="47628"/>
                      </a14:backgroundRemoval>
                    </a14:imgEffect>
                  </a14:imgLayer>
                </a14:imgProps>
              </a:ext>
              <a:ext uri="{28A0092B-C50C-407E-A947-70E740481C1C}">
                <a14:useLocalDpi xmlns:a14="http://schemas.microsoft.com/office/drawing/2010/main"/>
              </a:ext>
            </a:extLst>
          </a:blip>
          <a:srcRect/>
          <a:stretch/>
        </p:blipFill>
        <p:spPr>
          <a:xfrm>
            <a:off x="9972023" y="2783847"/>
            <a:ext cx="1576008" cy="1684683"/>
          </a:xfrm>
          <a:prstGeom prst="rect">
            <a:avLst/>
          </a:prstGeom>
        </p:spPr>
      </p:pic>
      <p:grpSp>
        <p:nvGrpSpPr>
          <p:cNvPr id="20" name="Group 19">
            <a:extLst>
              <a:ext uri="{FF2B5EF4-FFF2-40B4-BE49-F238E27FC236}">
                <a16:creationId xmlns:a16="http://schemas.microsoft.com/office/drawing/2014/main" id="{3C68CC00-EB3E-2C24-3F4A-C9AF13A3FD8E}"/>
              </a:ext>
              <a:ext uri="{C183D7F6-B498-43B3-948B-1728B52AA6E4}">
                <adec:decorative xmlns:adec="http://schemas.microsoft.com/office/drawing/2017/decorative" val="1"/>
              </a:ext>
            </a:extLst>
          </p:cNvPr>
          <p:cNvGrpSpPr/>
          <p:nvPr/>
        </p:nvGrpSpPr>
        <p:grpSpPr>
          <a:xfrm>
            <a:off x="360000" y="4858411"/>
            <a:ext cx="11295709" cy="1806811"/>
            <a:chOff x="360000" y="4858411"/>
            <a:chExt cx="11295709" cy="1806811"/>
          </a:xfrm>
        </p:grpSpPr>
        <p:sp>
          <p:nvSpPr>
            <p:cNvPr id="14" name="TextBox 13">
              <a:extLst>
                <a:ext uri="{FF2B5EF4-FFF2-40B4-BE49-F238E27FC236}">
                  <a16:creationId xmlns:a16="http://schemas.microsoft.com/office/drawing/2014/main" id="{3C40C613-2013-D941-54A4-A9F1A9DD4A4B}"/>
                </a:ext>
                <a:ext uri="{C183D7F6-B498-43B3-948B-1728B52AA6E4}">
                  <adec:decorative xmlns:adec="http://schemas.microsoft.com/office/drawing/2017/decorative" val="1"/>
                </a:ext>
              </a:extLst>
            </p:cNvPr>
            <p:cNvSpPr txBox="1"/>
            <p:nvPr/>
          </p:nvSpPr>
          <p:spPr>
            <a:xfrm>
              <a:off x="360000" y="4858411"/>
              <a:ext cx="1143315" cy="499671"/>
            </a:xfrm>
            <a:prstGeom prst="rect">
              <a:avLst/>
            </a:prstGeom>
            <a:noFill/>
          </p:spPr>
          <p:txBody>
            <a:bodyPr wrap="square" lIns="0" tIns="0" rIns="0" bIns="0" rtlCol="0">
              <a:noAutofit/>
            </a:bodyPr>
            <a:lstStyle/>
            <a:p>
              <a:pPr algn="ctr"/>
              <a:r>
                <a:rPr lang="en-AU" b="1" dirty="0"/>
                <a:t>Cell</a:t>
              </a:r>
            </a:p>
          </p:txBody>
        </p:sp>
        <p:sp>
          <p:nvSpPr>
            <p:cNvPr id="15" name="TextBox 14">
              <a:extLst>
                <a:ext uri="{FF2B5EF4-FFF2-40B4-BE49-F238E27FC236}">
                  <a16:creationId xmlns:a16="http://schemas.microsoft.com/office/drawing/2014/main" id="{928A5256-11C3-0721-0E6A-38B199E6431D}"/>
                </a:ext>
                <a:ext uri="{C183D7F6-B498-43B3-948B-1728B52AA6E4}">
                  <adec:decorative xmlns:adec="http://schemas.microsoft.com/office/drawing/2017/decorative" val="1"/>
                </a:ext>
              </a:extLst>
            </p:cNvPr>
            <p:cNvSpPr txBox="1"/>
            <p:nvPr/>
          </p:nvSpPr>
          <p:spPr>
            <a:xfrm>
              <a:off x="5026664" y="4858411"/>
              <a:ext cx="1102142" cy="499671"/>
            </a:xfrm>
            <a:prstGeom prst="rect">
              <a:avLst/>
            </a:prstGeom>
            <a:noFill/>
          </p:spPr>
          <p:txBody>
            <a:bodyPr wrap="square" lIns="0" tIns="0" rIns="0" bIns="0" rtlCol="0">
              <a:noAutofit/>
            </a:bodyPr>
            <a:lstStyle/>
            <a:p>
              <a:pPr algn="ctr"/>
              <a:r>
                <a:rPr lang="en-AU" b="1" dirty="0"/>
                <a:t>Organ</a:t>
              </a:r>
            </a:p>
          </p:txBody>
        </p:sp>
        <p:sp>
          <p:nvSpPr>
            <p:cNvPr id="16" name="TextBox 15">
              <a:extLst>
                <a:ext uri="{FF2B5EF4-FFF2-40B4-BE49-F238E27FC236}">
                  <a16:creationId xmlns:a16="http://schemas.microsoft.com/office/drawing/2014/main" id="{9FD4E761-ECAA-A243-0D86-F248EE13FAFC}"/>
                </a:ext>
                <a:ext uri="{C183D7F6-B498-43B3-948B-1728B52AA6E4}">
                  <adec:decorative xmlns:adec="http://schemas.microsoft.com/office/drawing/2017/decorative" val="1"/>
                </a:ext>
              </a:extLst>
            </p:cNvPr>
            <p:cNvSpPr txBox="1"/>
            <p:nvPr/>
          </p:nvSpPr>
          <p:spPr>
            <a:xfrm>
              <a:off x="7603451" y="4858411"/>
              <a:ext cx="1609427" cy="499671"/>
            </a:xfrm>
            <a:prstGeom prst="rect">
              <a:avLst/>
            </a:prstGeom>
            <a:noFill/>
          </p:spPr>
          <p:txBody>
            <a:bodyPr wrap="square" lIns="0" tIns="0" rIns="0" bIns="0" rtlCol="0">
              <a:noAutofit/>
            </a:bodyPr>
            <a:lstStyle/>
            <a:p>
              <a:pPr algn="ctr"/>
              <a:r>
                <a:rPr lang="en-AU" b="1" dirty="0"/>
                <a:t>System</a:t>
              </a:r>
            </a:p>
          </p:txBody>
        </p:sp>
        <p:sp>
          <p:nvSpPr>
            <p:cNvPr id="17" name="TextBox 16">
              <a:extLst>
                <a:ext uri="{FF2B5EF4-FFF2-40B4-BE49-F238E27FC236}">
                  <a16:creationId xmlns:a16="http://schemas.microsoft.com/office/drawing/2014/main" id="{35210AC3-CBA4-4071-585B-3E4D529C7712}"/>
                </a:ext>
                <a:ext uri="{C183D7F6-B498-43B3-948B-1728B52AA6E4}">
                  <adec:decorative xmlns:adec="http://schemas.microsoft.com/office/drawing/2017/decorative" val="1"/>
                </a:ext>
              </a:extLst>
            </p:cNvPr>
            <p:cNvSpPr txBox="1"/>
            <p:nvPr/>
          </p:nvSpPr>
          <p:spPr>
            <a:xfrm>
              <a:off x="9864345" y="4858411"/>
              <a:ext cx="1791364" cy="499671"/>
            </a:xfrm>
            <a:prstGeom prst="rect">
              <a:avLst/>
            </a:prstGeom>
            <a:noFill/>
          </p:spPr>
          <p:txBody>
            <a:bodyPr wrap="square" lIns="0" tIns="0" rIns="0" bIns="0" rtlCol="0">
              <a:noAutofit/>
            </a:bodyPr>
            <a:lstStyle/>
            <a:p>
              <a:pPr algn="ctr"/>
              <a:r>
                <a:rPr lang="en-AU" b="1" dirty="0"/>
                <a:t>Organism</a:t>
              </a:r>
            </a:p>
          </p:txBody>
        </p:sp>
        <p:sp>
          <p:nvSpPr>
            <p:cNvPr id="18" name="TextBox 17">
              <a:extLst>
                <a:ext uri="{FF2B5EF4-FFF2-40B4-BE49-F238E27FC236}">
                  <a16:creationId xmlns:a16="http://schemas.microsoft.com/office/drawing/2014/main" id="{6DC3389F-9888-2FD9-A61C-2E8B0ED0AA0B}"/>
                </a:ext>
                <a:ext uri="{C183D7F6-B498-43B3-948B-1728B52AA6E4}">
                  <adec:decorative xmlns:adec="http://schemas.microsoft.com/office/drawing/2017/decorative" val="1"/>
                </a:ext>
              </a:extLst>
            </p:cNvPr>
            <p:cNvSpPr txBox="1"/>
            <p:nvPr/>
          </p:nvSpPr>
          <p:spPr>
            <a:xfrm>
              <a:off x="2426726" y="4858411"/>
              <a:ext cx="1143314" cy="499671"/>
            </a:xfrm>
            <a:prstGeom prst="rect">
              <a:avLst/>
            </a:prstGeom>
            <a:noFill/>
          </p:spPr>
          <p:txBody>
            <a:bodyPr wrap="square" lIns="0" tIns="0" rIns="0" bIns="0" rtlCol="0">
              <a:noAutofit/>
            </a:bodyPr>
            <a:lstStyle/>
            <a:p>
              <a:pPr algn="ctr"/>
              <a:r>
                <a:rPr lang="en-AU" b="1" dirty="0"/>
                <a:t>Tissue</a:t>
              </a:r>
            </a:p>
          </p:txBody>
        </p:sp>
        <p:sp>
          <p:nvSpPr>
            <p:cNvPr id="19" name="TextBox 18">
              <a:extLst>
                <a:ext uri="{FF2B5EF4-FFF2-40B4-BE49-F238E27FC236}">
                  <a16:creationId xmlns:a16="http://schemas.microsoft.com/office/drawing/2014/main" id="{367E7268-E295-CC81-2EE4-234899E86BF7}"/>
                </a:ext>
                <a:ext uri="{C183D7F6-B498-43B3-948B-1728B52AA6E4}">
                  <adec:decorative xmlns:adec="http://schemas.microsoft.com/office/drawing/2017/decorative" val="1"/>
                </a:ext>
              </a:extLst>
            </p:cNvPr>
            <p:cNvSpPr txBox="1">
              <a:spLocks/>
            </p:cNvSpPr>
            <p:nvPr/>
          </p:nvSpPr>
          <p:spPr>
            <a:xfrm>
              <a:off x="360000" y="6419001"/>
              <a:ext cx="7372350" cy="246221"/>
            </a:xfrm>
            <a:prstGeom prst="rect">
              <a:avLst/>
            </a:prstGeom>
            <a:noFill/>
          </p:spPr>
          <p:txBody>
            <a:bodyPr wrap="square">
              <a:spAutoFit/>
            </a:bodyPr>
            <a:lstStyle/>
            <a:p>
              <a:r>
                <a:rPr lang="en-AU" sz="1000" dirty="0">
                  <a:hlinkClick r:id="rId13"/>
                </a:rPr>
                <a:t>Organization levels mouse</a:t>
              </a:r>
              <a:r>
                <a:rPr lang="en-AU" sz="1000" dirty="0"/>
                <a:t> by </a:t>
              </a:r>
              <a:r>
                <a:rPr lang="en-AU" sz="1000" dirty="0" err="1"/>
                <a:t>LadyofHats</a:t>
              </a:r>
              <a:r>
                <a:rPr lang="en-AU" sz="1000" dirty="0"/>
                <a:t>, licensed under </a:t>
              </a:r>
              <a:r>
                <a:rPr lang="en-AU" sz="1000" dirty="0">
                  <a:hlinkClick r:id="rId14"/>
                </a:rPr>
                <a:t>CC0 1.0</a:t>
              </a:r>
              <a:endParaRPr lang="en-AU" sz="1000" dirty="0"/>
            </a:p>
          </p:txBody>
        </p:sp>
      </p:gr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152</a:t>
            </a:fld>
            <a:endParaRPr lang="en-AU"/>
          </a:p>
        </p:txBody>
      </p:sp>
    </p:spTree>
    <p:extLst>
      <p:ext uri="{BB962C8B-B14F-4D97-AF65-F5344CB8AC3E}">
        <p14:creationId xmlns:p14="http://schemas.microsoft.com/office/powerpoint/2010/main" val="215378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C6C1-D2C1-D0E5-448F-3A802FC704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AB804-A4B0-BD9D-F853-B64A5560523E}"/>
              </a:ext>
            </a:extLst>
          </p:cNvPr>
          <p:cNvSpPr>
            <a:spLocks noGrp="1"/>
          </p:cNvSpPr>
          <p:nvPr>
            <p:ph type="title"/>
          </p:nvPr>
        </p:nvSpPr>
        <p:spPr/>
        <p:txBody>
          <a:bodyPr/>
          <a:lstStyle/>
          <a:p>
            <a:r>
              <a:rPr lang="en-AU" dirty="0"/>
              <a:t>2.5 Characteristics of multicellular organisms (6 of 7)</a:t>
            </a:r>
          </a:p>
        </p:txBody>
      </p:sp>
      <p:sp>
        <p:nvSpPr>
          <p:cNvPr id="4" name="Text Placeholder 3">
            <a:extLst>
              <a:ext uri="{FF2B5EF4-FFF2-40B4-BE49-F238E27FC236}">
                <a16:creationId xmlns:a16="http://schemas.microsoft.com/office/drawing/2014/main" id="{FDF322A5-9F97-C1F9-F2ED-8BF67915648F}"/>
              </a:ext>
            </a:extLst>
          </p:cNvPr>
          <p:cNvSpPr>
            <a:spLocks noGrp="1"/>
          </p:cNvSpPr>
          <p:nvPr>
            <p:ph type="body" sz="quarter" idx="18"/>
          </p:nvPr>
        </p:nvSpPr>
        <p:spPr>
          <a:xfrm>
            <a:off x="360000" y="1038773"/>
            <a:ext cx="11710081" cy="277000"/>
          </a:xfrm>
        </p:spPr>
        <p:txBody>
          <a:bodyPr/>
          <a:lstStyle/>
          <a:p>
            <a:r>
              <a:rPr lang="en-AU" dirty="0">
                <a:latin typeface="+mj-lt"/>
              </a:rPr>
              <a:t>Multicellular organisms grow by increasing the number of cells through cell division </a:t>
            </a:r>
          </a:p>
        </p:txBody>
      </p:sp>
      <p:pic>
        <p:nvPicPr>
          <p:cNvPr id="10" name="Picture 9" descr="A diagram of a cell dividing, and a group of cells making up a tissue. ">
            <a:extLst>
              <a:ext uri="{FF2B5EF4-FFF2-40B4-BE49-F238E27FC236}">
                <a16:creationId xmlns:a16="http://schemas.microsoft.com/office/drawing/2014/main" id="{CE52CFFC-D767-9016-C7C6-CC9B1BB30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9856" y="1151398"/>
            <a:ext cx="7792288" cy="5454602"/>
          </a:xfrm>
          <a:prstGeom prst="rect">
            <a:avLst/>
          </a:prstGeom>
        </p:spPr>
      </p:pic>
      <p:sp>
        <p:nvSpPr>
          <p:cNvPr id="11" name="TextBox 10">
            <a:extLst>
              <a:ext uri="{FF2B5EF4-FFF2-40B4-BE49-F238E27FC236}">
                <a16:creationId xmlns:a16="http://schemas.microsoft.com/office/drawing/2014/main" id="{A9F90B30-C1F2-DAEB-3186-658A7A3351FF}"/>
              </a:ext>
              <a:ext uri="{C183D7F6-B498-43B3-948B-1728B52AA6E4}">
                <adec:decorative xmlns:adec="http://schemas.microsoft.com/office/drawing/2017/decorative" val="0"/>
              </a:ext>
            </a:extLst>
          </p:cNvPr>
          <p:cNvSpPr txBox="1"/>
          <p:nvPr/>
        </p:nvSpPr>
        <p:spPr>
          <a:xfrm>
            <a:off x="360000" y="6391237"/>
            <a:ext cx="10201162" cy="304763"/>
          </a:xfrm>
          <a:prstGeom prst="rect">
            <a:avLst/>
          </a:prstGeom>
          <a:noFill/>
        </p:spPr>
        <p:txBody>
          <a:bodyPr wrap="square">
            <a:spAutoFit/>
          </a:bodyPr>
          <a:lstStyle/>
          <a:p>
            <a:pPr>
              <a:lnSpc>
                <a:spcPct val="150000"/>
              </a:lnSpc>
              <a:spcBef>
                <a:spcPts val="1200"/>
              </a:spcBef>
            </a:pPr>
            <a:r>
              <a:rPr lang="en-AU" sz="1000"/>
              <a:t>This work has been generated using </a:t>
            </a:r>
            <a:r>
              <a:rPr lang="en-AU" sz="1000">
                <a:hlinkClick r:id="rId4" tooltip="https://www.biorender.com/"/>
              </a:rPr>
              <a:t>BioRender.com</a:t>
            </a:r>
            <a:r>
              <a:rPr lang="en-AU" sz="1000"/>
              <a:t>. Any copyright subsisting in this work is owned by © State of New South Wales (Department of Education) 2025.</a:t>
            </a:r>
            <a:endParaRPr lang="en-AU" sz="11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EE009D23-746F-E594-32F3-6E4683A28A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153</a:t>
            </a:fld>
            <a:endParaRPr lang="en-AU"/>
          </a:p>
        </p:txBody>
      </p:sp>
    </p:spTree>
    <p:extLst>
      <p:ext uri="{BB962C8B-B14F-4D97-AF65-F5344CB8AC3E}">
        <p14:creationId xmlns:p14="http://schemas.microsoft.com/office/powerpoint/2010/main" val="120670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F885-0F64-F7BB-1CD0-3232E4C8CC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285CAB-DE06-90E0-C6D4-1F9A8D622FC3}"/>
              </a:ext>
            </a:extLst>
          </p:cNvPr>
          <p:cNvSpPr>
            <a:spLocks noGrp="1"/>
          </p:cNvSpPr>
          <p:nvPr>
            <p:ph type="title"/>
          </p:nvPr>
        </p:nvSpPr>
        <p:spPr/>
        <p:txBody>
          <a:bodyPr/>
          <a:lstStyle/>
          <a:p>
            <a:r>
              <a:rPr lang="en-AU" dirty="0"/>
              <a:t>2.5 Characteristics of multicellular organisms (7 of 7)</a:t>
            </a:r>
          </a:p>
        </p:txBody>
      </p:sp>
      <p:sp>
        <p:nvSpPr>
          <p:cNvPr id="4" name="Text Placeholder 3">
            <a:extLst>
              <a:ext uri="{FF2B5EF4-FFF2-40B4-BE49-F238E27FC236}">
                <a16:creationId xmlns:a16="http://schemas.microsoft.com/office/drawing/2014/main" id="{0ABF54F5-DD96-3EC2-23D8-11A104954805}"/>
              </a:ext>
            </a:extLst>
          </p:cNvPr>
          <p:cNvSpPr>
            <a:spLocks noGrp="1"/>
          </p:cNvSpPr>
          <p:nvPr>
            <p:ph type="body" sz="quarter" idx="18"/>
          </p:nvPr>
        </p:nvSpPr>
        <p:spPr>
          <a:xfrm>
            <a:off x="360000" y="1038773"/>
            <a:ext cx="11710081" cy="277000"/>
          </a:xfrm>
        </p:spPr>
        <p:txBody>
          <a:bodyPr/>
          <a:lstStyle/>
          <a:p>
            <a:r>
              <a:rPr lang="en-AU" dirty="0">
                <a:latin typeface="+mj-lt"/>
              </a:rPr>
              <a:t>Multicellular organisms are typically larger than single-celled organism</a:t>
            </a:r>
          </a:p>
        </p:txBody>
      </p:sp>
      <p:pic>
        <p:nvPicPr>
          <p:cNvPr id="6" name="Picture 5" descr="An image of two baby meerkats.">
            <a:extLst>
              <a:ext uri="{FF2B5EF4-FFF2-40B4-BE49-F238E27FC236}">
                <a16:creationId xmlns:a16="http://schemas.microsoft.com/office/drawing/2014/main" id="{0C362686-FC3B-5E3E-DEEA-8C5AEFFDBD98}"/>
              </a:ext>
            </a:extLst>
          </p:cNvPr>
          <p:cNvPicPr>
            <a:picLocks noChangeAspect="1"/>
          </p:cNvPicPr>
          <p:nvPr/>
        </p:nvPicPr>
        <p:blipFill>
          <a:blip r:embed="rId3"/>
          <a:stretch>
            <a:fillRect/>
          </a:stretch>
        </p:blipFill>
        <p:spPr>
          <a:xfrm>
            <a:off x="863213" y="2068036"/>
            <a:ext cx="4927600" cy="3695700"/>
          </a:xfrm>
          <a:prstGeom prst="roundRect">
            <a:avLst/>
          </a:prstGeom>
        </p:spPr>
      </p:pic>
      <p:sp>
        <p:nvSpPr>
          <p:cNvPr id="7" name="TextBox 6">
            <a:extLst>
              <a:ext uri="{FF2B5EF4-FFF2-40B4-BE49-F238E27FC236}">
                <a16:creationId xmlns:a16="http://schemas.microsoft.com/office/drawing/2014/main" id="{FBDE2977-C817-B90F-FEAC-4FE4802332A7}"/>
              </a:ext>
              <a:ext uri="{C183D7F6-B498-43B3-948B-1728B52AA6E4}">
                <adec:decorative xmlns:adec="http://schemas.microsoft.com/office/drawing/2017/decorative" val="0"/>
              </a:ext>
            </a:extLst>
          </p:cNvPr>
          <p:cNvSpPr txBox="1"/>
          <p:nvPr/>
        </p:nvSpPr>
        <p:spPr>
          <a:xfrm>
            <a:off x="863213" y="5967328"/>
            <a:ext cx="5087882" cy="246221"/>
          </a:xfrm>
          <a:prstGeom prst="rect">
            <a:avLst/>
          </a:prstGeom>
          <a:noFill/>
        </p:spPr>
        <p:txBody>
          <a:bodyPr wrap="square">
            <a:spAutoFit/>
          </a:bodyPr>
          <a:lstStyle/>
          <a:p>
            <a:r>
              <a:rPr lang="en-AU" sz="1000" dirty="0">
                <a:hlinkClick r:id="rId4"/>
              </a:rPr>
              <a:t>Baby meerkats </a:t>
            </a:r>
            <a:r>
              <a:rPr lang="en-AU" sz="1000" dirty="0"/>
              <a:t>by Francis C. Franklin, licensed under </a:t>
            </a:r>
            <a:r>
              <a:rPr lang="en-AU" sz="1000" dirty="0">
                <a:hlinkClick r:id="rId5"/>
              </a:rPr>
              <a:t>CC BY-SA 4.0</a:t>
            </a:r>
            <a:endParaRPr lang="en-AU" sz="1000" dirty="0"/>
          </a:p>
        </p:txBody>
      </p:sp>
      <p:pic>
        <p:nvPicPr>
          <p:cNvPr id="2050" name="Picture 2" descr="An electron micrograph of E.coli bacteria. A type of single celled organism. ">
            <a:extLst>
              <a:ext uri="{FF2B5EF4-FFF2-40B4-BE49-F238E27FC236}">
                <a16:creationId xmlns:a16="http://schemas.microsoft.com/office/drawing/2014/main" id="{490292C3-5307-77AD-D2A1-1E6A1574BA8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40613" y="2001134"/>
            <a:ext cx="4817144" cy="3853715"/>
          </a:xfrm>
          <a:prstGeom prst="round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F34D488-3978-D7CC-D8B5-4565A41B1F8D}"/>
              </a:ext>
              <a:ext uri="{C183D7F6-B498-43B3-948B-1728B52AA6E4}">
                <adec:decorative xmlns:adec="http://schemas.microsoft.com/office/drawing/2017/decorative" val="0"/>
              </a:ext>
            </a:extLst>
          </p:cNvPr>
          <p:cNvSpPr txBox="1"/>
          <p:nvPr/>
        </p:nvSpPr>
        <p:spPr>
          <a:xfrm>
            <a:off x="6340613" y="5967328"/>
            <a:ext cx="3980640" cy="246221"/>
          </a:xfrm>
          <a:prstGeom prst="rect">
            <a:avLst/>
          </a:prstGeom>
          <a:noFill/>
        </p:spPr>
        <p:txBody>
          <a:bodyPr wrap="square">
            <a:spAutoFit/>
          </a:bodyPr>
          <a:lstStyle/>
          <a:p>
            <a:r>
              <a:rPr lang="en-AU" sz="1000">
                <a:hlinkClick r:id="rId7"/>
              </a:rPr>
              <a:t>Escherichia coli electron microscopy </a:t>
            </a:r>
            <a:r>
              <a:rPr lang="en-AU" sz="1000"/>
              <a:t>is in Public domain</a:t>
            </a:r>
          </a:p>
        </p:txBody>
      </p:sp>
      <p:sp>
        <p:nvSpPr>
          <p:cNvPr id="2" name="Slide Number Placeholder 1">
            <a:extLst>
              <a:ext uri="{FF2B5EF4-FFF2-40B4-BE49-F238E27FC236}">
                <a16:creationId xmlns:a16="http://schemas.microsoft.com/office/drawing/2014/main" id="{B9F8A8DA-ED0F-4B4E-4C6F-0457930FF5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154</a:t>
            </a:fld>
            <a:endParaRPr lang="en-AU"/>
          </a:p>
        </p:txBody>
      </p:sp>
    </p:spTree>
    <p:extLst>
      <p:ext uri="{BB962C8B-B14F-4D97-AF65-F5344CB8AC3E}">
        <p14:creationId xmlns:p14="http://schemas.microsoft.com/office/powerpoint/2010/main" val="2174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52C952-3923-C2DE-C46A-83DDF9E96BF7}"/>
              </a:ext>
            </a:extLst>
          </p:cNvPr>
          <p:cNvSpPr>
            <a:spLocks noGrp="1"/>
          </p:cNvSpPr>
          <p:nvPr>
            <p:ph type="title"/>
          </p:nvPr>
        </p:nvSpPr>
        <p:spPr>
          <a:xfrm>
            <a:off x="360000" y="360000"/>
            <a:ext cx="11484000" cy="545601"/>
          </a:xfrm>
        </p:spPr>
        <p:txBody>
          <a:bodyPr anchor="t">
            <a:normAutofit/>
          </a:bodyPr>
          <a:lstStyle/>
          <a:p>
            <a:r>
              <a:rPr lang="en-AU" dirty="0"/>
              <a:t>2.5 Am I made up of one or more cells?</a:t>
            </a:r>
          </a:p>
        </p:txBody>
      </p:sp>
      <p:sp>
        <p:nvSpPr>
          <p:cNvPr id="14" name="Content Placeholder 4">
            <a:extLst>
              <a:ext uri="{FF2B5EF4-FFF2-40B4-BE49-F238E27FC236}">
                <a16:creationId xmlns:a16="http://schemas.microsoft.com/office/drawing/2014/main" id="{8D3F5868-B735-E443-9B2B-EFC26B915B73}"/>
              </a:ext>
            </a:extLst>
          </p:cNvPr>
          <p:cNvSpPr>
            <a:spLocks noGrp="1"/>
          </p:cNvSpPr>
          <p:nvPr>
            <p:ph sz="quarter" idx="19"/>
          </p:nvPr>
        </p:nvSpPr>
        <p:spPr>
          <a:xfrm>
            <a:off x="2597666" y="1200562"/>
            <a:ext cx="7021462" cy="428599"/>
          </a:xfrm>
        </p:spPr>
        <p:txBody>
          <a:bodyPr/>
          <a:lstStyle/>
          <a:p>
            <a:r>
              <a:rPr lang="en-US" dirty="0"/>
              <a:t>I am made up of one cell, so I am a single-celled organism.</a:t>
            </a:r>
          </a:p>
        </p:txBody>
      </p:sp>
      <p:pic>
        <p:nvPicPr>
          <p:cNvPr id="12" name="Picture Placeholder 11" descr="An image of children laying down on grass.">
            <a:extLst>
              <a:ext uri="{FF2B5EF4-FFF2-40B4-BE49-F238E27FC236}">
                <a16:creationId xmlns:a16="http://schemas.microsoft.com/office/drawing/2014/main" id="{BE8302FB-FB15-A924-4947-A40D7E89064B}"/>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94"/>
          <a:stretch/>
        </p:blipFill>
        <p:spPr>
          <a:xfrm>
            <a:off x="3331720" y="1838202"/>
            <a:ext cx="5528560" cy="3678976"/>
          </a:xfrm>
        </p:spPr>
      </p:pic>
      <p:sp>
        <p:nvSpPr>
          <p:cNvPr id="4" name="Content Placeholder 4">
            <a:extLst>
              <a:ext uri="{FF2B5EF4-FFF2-40B4-BE49-F238E27FC236}">
                <a16:creationId xmlns:a16="http://schemas.microsoft.com/office/drawing/2014/main" id="{B6BE2179-F06D-5C70-60CD-11DD1120C2ED}"/>
              </a:ext>
            </a:extLst>
          </p:cNvPr>
          <p:cNvSpPr txBox="1">
            <a:spLocks/>
          </p:cNvSpPr>
          <p:nvPr/>
        </p:nvSpPr>
        <p:spPr>
          <a:xfrm>
            <a:off x="2597666" y="5726219"/>
            <a:ext cx="7021462" cy="4285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I am made up of many cells, so I am a multicellular organism.</a:t>
            </a:r>
          </a:p>
        </p:txBody>
      </p:sp>
      <p:sp>
        <p:nvSpPr>
          <p:cNvPr id="9" name="TextBox 8">
            <a:extLst>
              <a:ext uri="{FF2B5EF4-FFF2-40B4-BE49-F238E27FC236}">
                <a16:creationId xmlns:a16="http://schemas.microsoft.com/office/drawing/2014/main" id="{A7408169-2EA8-00E6-167D-7B9B83646BE8}"/>
              </a:ext>
              <a:ext uri="{C183D7F6-B498-43B3-948B-1728B52AA6E4}">
                <adec:decorative xmlns:adec="http://schemas.microsoft.com/office/drawing/2017/decorative" val="0"/>
              </a:ext>
            </a:extLst>
          </p:cNvPr>
          <p:cNvSpPr txBox="1"/>
          <p:nvPr/>
        </p:nvSpPr>
        <p:spPr>
          <a:xfrm>
            <a:off x="360000" y="6449779"/>
            <a:ext cx="5998143" cy="246221"/>
          </a:xfrm>
          <a:prstGeom prst="rect">
            <a:avLst/>
          </a:prstGeom>
          <a:noFill/>
        </p:spPr>
        <p:txBody>
          <a:bodyPr wrap="square">
            <a:spAutoFit/>
          </a:bodyPr>
          <a:lstStyle/>
          <a:p>
            <a:r>
              <a:rPr lang="en-AU" sz="1000" dirty="0">
                <a:hlinkClick r:id="rId4"/>
              </a:rPr>
              <a:t>Happy – kids</a:t>
            </a:r>
            <a:r>
              <a:rPr lang="en-AU" sz="1000" dirty="0"/>
              <a:t> by United Way of the Lower Mainland, licensed under </a:t>
            </a:r>
            <a:r>
              <a:rPr lang="en-AU" sz="1000" i="0" dirty="0">
                <a:solidFill>
                  <a:srgbClr val="000000"/>
                </a:solidFill>
                <a:effectLst/>
                <a:hlinkClick r:id="rId5"/>
              </a:rPr>
              <a:t>CC BY-NC 4.0</a:t>
            </a:r>
            <a:endParaRPr lang="en-AU" sz="1000" dirty="0"/>
          </a:p>
        </p:txBody>
      </p:sp>
      <p:sp>
        <p:nvSpPr>
          <p:cNvPr id="2" name="Slide Number Placeholder 1">
            <a:extLst>
              <a:ext uri="{FF2B5EF4-FFF2-40B4-BE49-F238E27FC236}">
                <a16:creationId xmlns:a16="http://schemas.microsoft.com/office/drawing/2014/main" id="{8E852309-97BF-028C-E62B-9ACDB2F961C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155</a:t>
            </a:fld>
            <a:endParaRPr lang="en-AU"/>
          </a:p>
        </p:txBody>
      </p:sp>
    </p:spTree>
    <p:extLst>
      <p:ext uri="{BB962C8B-B14F-4D97-AF65-F5344CB8AC3E}">
        <p14:creationId xmlns:p14="http://schemas.microsoft.com/office/powerpoint/2010/main" val="218317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8B9300C7-9DA2-6C25-3ED1-65EA1B154497}"/>
              </a:ext>
            </a:extLst>
          </p:cNvPr>
          <p:cNvSpPr>
            <a:spLocks noGrp="1"/>
          </p:cNvSpPr>
          <p:nvPr>
            <p:ph type="title"/>
          </p:nvPr>
        </p:nvSpPr>
        <p:spPr>
          <a:xfrm>
            <a:off x="360000" y="360000"/>
            <a:ext cx="11484000" cy="545601"/>
          </a:xfrm>
        </p:spPr>
        <p:txBody>
          <a:bodyPr/>
          <a:lstStyle/>
          <a:p>
            <a:r>
              <a:rPr lang="en-US" dirty="0"/>
              <a:t>2.5 Checkpoint (1)</a:t>
            </a:r>
          </a:p>
        </p:txBody>
      </p:sp>
      <p:sp>
        <p:nvSpPr>
          <p:cNvPr id="20" name="Text Placeholder 3">
            <a:extLst>
              <a:ext uri="{FF2B5EF4-FFF2-40B4-BE49-F238E27FC236}">
                <a16:creationId xmlns:a16="http://schemas.microsoft.com/office/drawing/2014/main" id="{E4018860-F73C-5150-03AF-795B89090D45}"/>
              </a:ext>
            </a:extLst>
          </p:cNvPr>
          <p:cNvSpPr>
            <a:spLocks noGrp="1"/>
          </p:cNvSpPr>
          <p:nvPr>
            <p:ph type="body" sz="quarter" idx="18"/>
          </p:nvPr>
        </p:nvSpPr>
        <p:spPr>
          <a:xfrm>
            <a:off x="359999" y="982520"/>
            <a:ext cx="11483999" cy="310015"/>
          </a:xfrm>
        </p:spPr>
        <p:txBody>
          <a:bodyPr/>
          <a:lstStyle/>
          <a:p>
            <a:r>
              <a:rPr lang="en-US" dirty="0">
                <a:latin typeface="+mj-lt"/>
              </a:rPr>
              <a:t>Is it a single-celled or multicellular organism?</a:t>
            </a:r>
          </a:p>
        </p:txBody>
      </p:sp>
      <p:sp>
        <p:nvSpPr>
          <p:cNvPr id="10" name="TextBox 9">
            <a:extLst>
              <a:ext uri="{FF2B5EF4-FFF2-40B4-BE49-F238E27FC236}">
                <a16:creationId xmlns:a16="http://schemas.microsoft.com/office/drawing/2014/main" id="{5225DC3F-F5FC-A991-01CC-ABF2074BB9BA}"/>
              </a:ext>
            </a:extLst>
          </p:cNvPr>
          <p:cNvSpPr txBox="1"/>
          <p:nvPr/>
        </p:nvSpPr>
        <p:spPr>
          <a:xfrm>
            <a:off x="4431506" y="1632808"/>
            <a:ext cx="3328988" cy="383591"/>
          </a:xfrm>
          <a:prstGeom prst="rect">
            <a:avLst/>
          </a:prstGeom>
          <a:noFill/>
        </p:spPr>
        <p:txBody>
          <a:bodyPr wrap="square" lIns="0" tIns="0" rIns="0" bIns="0" rtlCol="0">
            <a:noAutofit/>
          </a:bodyPr>
          <a:lstStyle/>
          <a:p>
            <a:pPr algn="ctr"/>
            <a:r>
              <a:rPr lang="en-AU" sz="2000" b="1" dirty="0"/>
              <a:t>Multicellular organism</a:t>
            </a:r>
          </a:p>
        </p:txBody>
      </p:sp>
      <p:pic>
        <p:nvPicPr>
          <p:cNvPr id="8" name="Content Placeholder 7" descr="A photograph of three mushrooms in a forest.">
            <a:extLst>
              <a:ext uri="{FF2B5EF4-FFF2-40B4-BE49-F238E27FC236}">
                <a16:creationId xmlns:a16="http://schemas.microsoft.com/office/drawing/2014/main" id="{C8C354BF-0200-148D-DFDA-940991DB90AE}"/>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3402323" y="2068990"/>
            <a:ext cx="5387354" cy="4040515"/>
          </a:xfrm>
          <a:prstGeom prst="rect">
            <a:avLst/>
          </a:prstGeom>
        </p:spPr>
      </p:pic>
      <p:sp>
        <p:nvSpPr>
          <p:cNvPr id="9" name="TextBox 8">
            <a:extLst>
              <a:ext uri="{FF2B5EF4-FFF2-40B4-BE49-F238E27FC236}">
                <a16:creationId xmlns:a16="http://schemas.microsoft.com/office/drawing/2014/main" id="{ED00D4F1-F0E3-B7F7-804D-00C7B58D2035}"/>
              </a:ext>
              <a:ext uri="{C183D7F6-B498-43B3-948B-1728B52AA6E4}">
                <adec:decorative xmlns:adec="http://schemas.microsoft.com/office/drawing/2017/decorative" val="0"/>
              </a:ext>
            </a:extLst>
          </p:cNvPr>
          <p:cNvSpPr txBox="1"/>
          <p:nvPr/>
        </p:nvSpPr>
        <p:spPr>
          <a:xfrm>
            <a:off x="359999" y="6449779"/>
            <a:ext cx="5897217" cy="246221"/>
          </a:xfrm>
          <a:prstGeom prst="rect">
            <a:avLst/>
          </a:prstGeom>
          <a:noFill/>
        </p:spPr>
        <p:txBody>
          <a:bodyPr wrap="square">
            <a:spAutoFit/>
          </a:bodyPr>
          <a:lstStyle/>
          <a:p>
            <a:r>
              <a:rPr lang="en-AU" sz="1000" dirty="0">
                <a:hlinkClick r:id="rId4"/>
              </a:rPr>
              <a:t>Mushrooms - bottom up</a:t>
            </a:r>
            <a:r>
              <a:rPr lang="en-AU" sz="1000" dirty="0"/>
              <a:t>, by Srinivasan G, licensed under </a:t>
            </a:r>
            <a:r>
              <a:rPr lang="en-AU" sz="1000" dirty="0">
                <a:hlinkClick r:id="rId5"/>
              </a:rPr>
              <a:t>CC BY-SA 4.0</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156</a:t>
            </a:fld>
            <a:endParaRPr lang="en-AU"/>
          </a:p>
        </p:txBody>
      </p:sp>
    </p:spTree>
    <p:extLst>
      <p:ext uri="{BB962C8B-B14F-4D97-AF65-F5344CB8AC3E}">
        <p14:creationId xmlns:p14="http://schemas.microsoft.com/office/powerpoint/2010/main" val="24806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8B9300C7-9DA2-6C25-3ED1-65EA1B154497}"/>
              </a:ext>
            </a:extLst>
          </p:cNvPr>
          <p:cNvSpPr>
            <a:spLocks noGrp="1"/>
          </p:cNvSpPr>
          <p:nvPr>
            <p:ph type="title"/>
          </p:nvPr>
        </p:nvSpPr>
        <p:spPr>
          <a:xfrm>
            <a:off x="360000" y="360000"/>
            <a:ext cx="11484000" cy="545601"/>
          </a:xfrm>
        </p:spPr>
        <p:txBody>
          <a:bodyPr/>
          <a:lstStyle/>
          <a:p>
            <a:r>
              <a:rPr lang="en-US" dirty="0"/>
              <a:t>2.5 Checkpoint (2)</a:t>
            </a:r>
          </a:p>
        </p:txBody>
      </p:sp>
      <p:sp>
        <p:nvSpPr>
          <p:cNvPr id="20" name="Text Placeholder 3">
            <a:extLst>
              <a:ext uri="{FF2B5EF4-FFF2-40B4-BE49-F238E27FC236}">
                <a16:creationId xmlns:a16="http://schemas.microsoft.com/office/drawing/2014/main" id="{E4018860-F73C-5150-03AF-795B89090D45}"/>
              </a:ext>
            </a:extLst>
          </p:cNvPr>
          <p:cNvSpPr>
            <a:spLocks noGrp="1"/>
          </p:cNvSpPr>
          <p:nvPr>
            <p:ph type="body" sz="quarter" idx="18"/>
          </p:nvPr>
        </p:nvSpPr>
        <p:spPr>
          <a:xfrm>
            <a:off x="359999" y="982520"/>
            <a:ext cx="11483999" cy="310015"/>
          </a:xfrm>
        </p:spPr>
        <p:txBody>
          <a:bodyPr/>
          <a:lstStyle/>
          <a:p>
            <a:r>
              <a:rPr lang="en-US" dirty="0">
                <a:latin typeface="+mj-lt"/>
              </a:rPr>
              <a:t>Is it a single-celled or multicellular organism?</a:t>
            </a:r>
          </a:p>
        </p:txBody>
      </p:sp>
      <p:sp>
        <p:nvSpPr>
          <p:cNvPr id="2" name="TextBox 1">
            <a:extLst>
              <a:ext uri="{FF2B5EF4-FFF2-40B4-BE49-F238E27FC236}">
                <a16:creationId xmlns:a16="http://schemas.microsoft.com/office/drawing/2014/main" id="{AC035D67-4E1C-2F87-2B27-C8205C05CAAE}"/>
              </a:ext>
            </a:extLst>
          </p:cNvPr>
          <p:cNvSpPr txBox="1"/>
          <p:nvPr/>
        </p:nvSpPr>
        <p:spPr>
          <a:xfrm>
            <a:off x="4431506" y="1632808"/>
            <a:ext cx="3328988" cy="383591"/>
          </a:xfrm>
          <a:prstGeom prst="rect">
            <a:avLst/>
          </a:prstGeom>
          <a:noFill/>
        </p:spPr>
        <p:txBody>
          <a:bodyPr wrap="square" lIns="0" tIns="0" rIns="0" bIns="0" rtlCol="0">
            <a:noAutofit/>
          </a:bodyPr>
          <a:lstStyle/>
          <a:p>
            <a:pPr algn="ctr"/>
            <a:r>
              <a:rPr lang="en-AU" sz="2000" b="1" dirty="0"/>
              <a:t>Multicellular organism</a:t>
            </a:r>
          </a:p>
        </p:txBody>
      </p:sp>
      <p:pic>
        <p:nvPicPr>
          <p:cNvPr id="2050" name="Picture 2" descr="A photograph of a yellow meadow ant on a leaf.">
            <a:extLst>
              <a:ext uri="{FF2B5EF4-FFF2-40B4-BE49-F238E27FC236}">
                <a16:creationId xmlns:a16="http://schemas.microsoft.com/office/drawing/2014/main" id="{C4AD48B4-AFBE-78E5-AF17-EEDC9CC47DFB}"/>
              </a:ext>
            </a:extLst>
          </p:cNvPr>
          <p:cNvPicPr>
            <a:picLocks noGrp="1" noChangeAspect="1" noChangeArrowheads="1"/>
          </p:cNvPicPr>
          <p:nvPr>
            <p:ph sz="quarter" idx="19"/>
          </p:nvPr>
        </p:nvPicPr>
        <p:blipFill>
          <a:blip r:embed="rId3" cstate="screen">
            <a:extLst>
              <a:ext uri="{28A0092B-C50C-407E-A947-70E740481C1C}">
                <a14:useLocalDpi xmlns:a14="http://schemas.microsoft.com/office/drawing/2010/main"/>
              </a:ext>
            </a:extLst>
          </a:blip>
          <a:srcRect/>
          <a:stretch>
            <a:fillRect/>
          </a:stretch>
        </p:blipFill>
        <p:spPr bwMode="auto">
          <a:xfrm>
            <a:off x="3607685" y="1956210"/>
            <a:ext cx="4976630" cy="4347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00D4F1-F0E3-B7F7-804D-00C7B58D2035}"/>
              </a:ext>
              <a:ext uri="{C183D7F6-B498-43B3-948B-1728B52AA6E4}">
                <adec:decorative xmlns:adec="http://schemas.microsoft.com/office/drawing/2017/decorative" val="0"/>
              </a:ext>
            </a:extLst>
          </p:cNvPr>
          <p:cNvSpPr txBox="1"/>
          <p:nvPr/>
        </p:nvSpPr>
        <p:spPr>
          <a:xfrm>
            <a:off x="359999" y="6449779"/>
            <a:ext cx="6006154" cy="246221"/>
          </a:xfrm>
          <a:prstGeom prst="rect">
            <a:avLst/>
          </a:prstGeom>
          <a:noFill/>
        </p:spPr>
        <p:txBody>
          <a:bodyPr wrap="square">
            <a:spAutoFit/>
          </a:bodyPr>
          <a:lstStyle/>
          <a:p>
            <a:r>
              <a:rPr lang="en-AU" sz="1000" dirty="0">
                <a:hlinkClick r:id="rId4"/>
              </a:rPr>
              <a:t>Angry Ant (Explored) </a:t>
            </a:r>
            <a:r>
              <a:rPr lang="en-AU" sz="1000" dirty="0"/>
              <a:t> from Wikimedia Commons, licensed under </a:t>
            </a:r>
            <a:r>
              <a:rPr lang="en-AU" sz="1000" dirty="0">
                <a:hlinkClick r:id="rId5"/>
              </a:rPr>
              <a:t>CC BY-SA 4.0</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157</a:t>
            </a:fld>
            <a:endParaRPr lang="en-AU"/>
          </a:p>
        </p:txBody>
      </p:sp>
    </p:spTree>
    <p:extLst>
      <p:ext uri="{BB962C8B-B14F-4D97-AF65-F5344CB8AC3E}">
        <p14:creationId xmlns:p14="http://schemas.microsoft.com/office/powerpoint/2010/main" val="13885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8B9300C7-9DA2-6C25-3ED1-65EA1B154497}"/>
              </a:ext>
            </a:extLst>
          </p:cNvPr>
          <p:cNvSpPr>
            <a:spLocks noGrp="1"/>
          </p:cNvSpPr>
          <p:nvPr>
            <p:ph type="title"/>
          </p:nvPr>
        </p:nvSpPr>
        <p:spPr>
          <a:xfrm>
            <a:off x="360000" y="360000"/>
            <a:ext cx="11484000" cy="545601"/>
          </a:xfrm>
        </p:spPr>
        <p:txBody>
          <a:bodyPr/>
          <a:lstStyle/>
          <a:p>
            <a:r>
              <a:rPr lang="en-US" dirty="0"/>
              <a:t>2.5 Checkpoint (3)</a:t>
            </a:r>
          </a:p>
        </p:txBody>
      </p:sp>
      <p:sp>
        <p:nvSpPr>
          <p:cNvPr id="20" name="Text Placeholder 3">
            <a:extLst>
              <a:ext uri="{FF2B5EF4-FFF2-40B4-BE49-F238E27FC236}">
                <a16:creationId xmlns:a16="http://schemas.microsoft.com/office/drawing/2014/main" id="{E4018860-F73C-5150-03AF-795B89090D45}"/>
              </a:ext>
            </a:extLst>
          </p:cNvPr>
          <p:cNvSpPr>
            <a:spLocks noGrp="1"/>
          </p:cNvSpPr>
          <p:nvPr>
            <p:ph type="body" sz="quarter" idx="18"/>
          </p:nvPr>
        </p:nvSpPr>
        <p:spPr>
          <a:xfrm>
            <a:off x="359999" y="982520"/>
            <a:ext cx="11483999" cy="310015"/>
          </a:xfrm>
        </p:spPr>
        <p:txBody>
          <a:bodyPr/>
          <a:lstStyle/>
          <a:p>
            <a:r>
              <a:rPr lang="en-US" dirty="0">
                <a:latin typeface="+mj-lt"/>
              </a:rPr>
              <a:t>Is it a single-celled or multicellular organism?</a:t>
            </a:r>
          </a:p>
        </p:txBody>
      </p:sp>
      <p:sp>
        <p:nvSpPr>
          <p:cNvPr id="10" name="TextBox 9">
            <a:extLst>
              <a:ext uri="{FF2B5EF4-FFF2-40B4-BE49-F238E27FC236}">
                <a16:creationId xmlns:a16="http://schemas.microsoft.com/office/drawing/2014/main" id="{5225DC3F-F5FC-A991-01CC-ABF2074BB9BA}"/>
              </a:ext>
            </a:extLst>
          </p:cNvPr>
          <p:cNvSpPr txBox="1"/>
          <p:nvPr/>
        </p:nvSpPr>
        <p:spPr>
          <a:xfrm>
            <a:off x="4431506" y="1538657"/>
            <a:ext cx="3328988" cy="383591"/>
          </a:xfrm>
          <a:prstGeom prst="rect">
            <a:avLst/>
          </a:prstGeom>
          <a:noFill/>
        </p:spPr>
        <p:txBody>
          <a:bodyPr wrap="square" lIns="0" tIns="0" rIns="0" bIns="0" rtlCol="0">
            <a:noAutofit/>
          </a:bodyPr>
          <a:lstStyle/>
          <a:p>
            <a:pPr algn="ctr"/>
            <a:r>
              <a:rPr lang="en-AU" sz="2000" b="1" dirty="0"/>
              <a:t>Single-celled organism</a:t>
            </a:r>
          </a:p>
        </p:txBody>
      </p:sp>
      <p:pic>
        <p:nvPicPr>
          <p:cNvPr id="4098" name="Picture 2" descr="A preserved slide of Euglena showing a number of Euglena individuals at 400 times magnification.">
            <a:extLst>
              <a:ext uri="{FF2B5EF4-FFF2-40B4-BE49-F238E27FC236}">
                <a16:creationId xmlns:a16="http://schemas.microsoft.com/office/drawing/2014/main" id="{4F79F87C-A492-0DCD-F6A9-B5B9AB6DF689}"/>
              </a:ext>
            </a:extLst>
          </p:cNvPr>
          <p:cNvPicPr>
            <a:picLocks noGrp="1" noChangeAspect="1" noChangeArrowheads="1"/>
          </p:cNvPicPr>
          <p:nvPr>
            <p:ph sz="quarter" idx="19"/>
          </p:nvPr>
        </p:nvPicPr>
        <p:blipFill>
          <a:blip r:embed="rId3" cstate="screen">
            <a:extLst>
              <a:ext uri="{28A0092B-C50C-407E-A947-70E740481C1C}">
                <a14:useLocalDpi xmlns:a14="http://schemas.microsoft.com/office/drawing/2010/main"/>
              </a:ext>
            </a:extLst>
          </a:blip>
          <a:srcRect/>
          <a:stretch>
            <a:fillRect/>
          </a:stretch>
        </p:blipFill>
        <p:spPr bwMode="auto">
          <a:xfrm>
            <a:off x="2995172" y="2020287"/>
            <a:ext cx="6201656" cy="4215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00D4F1-F0E3-B7F7-804D-00C7B58D2035}"/>
              </a:ext>
              <a:ext uri="{C183D7F6-B498-43B3-948B-1728B52AA6E4}">
                <adec:decorative xmlns:adec="http://schemas.microsoft.com/office/drawing/2017/decorative" val="0"/>
              </a:ext>
            </a:extLst>
          </p:cNvPr>
          <p:cNvSpPr txBox="1"/>
          <p:nvPr/>
        </p:nvSpPr>
        <p:spPr>
          <a:xfrm>
            <a:off x="359999" y="6449779"/>
            <a:ext cx="4542158" cy="246221"/>
          </a:xfrm>
          <a:prstGeom prst="rect">
            <a:avLst/>
          </a:prstGeom>
          <a:noFill/>
        </p:spPr>
        <p:txBody>
          <a:bodyPr wrap="square">
            <a:spAutoFit/>
          </a:bodyPr>
          <a:lstStyle/>
          <a:p>
            <a:r>
              <a:rPr lang="en-AU" sz="1000" dirty="0">
                <a:hlinkClick r:id="rId4"/>
              </a:rPr>
              <a:t>Euglena at 400x</a:t>
            </a:r>
            <a:r>
              <a:rPr lang="en-AU" sz="1000" dirty="0"/>
              <a:t> by Marc Perkins, licensed under </a:t>
            </a:r>
            <a:r>
              <a:rPr lang="en-AU" sz="1000" dirty="0">
                <a:hlinkClick r:id="rId5"/>
              </a:rPr>
              <a:t>CC BY-SA 4.0</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158</a:t>
            </a:fld>
            <a:endParaRPr lang="en-AU"/>
          </a:p>
        </p:txBody>
      </p:sp>
    </p:spTree>
    <p:extLst>
      <p:ext uri="{BB962C8B-B14F-4D97-AF65-F5344CB8AC3E}">
        <p14:creationId xmlns:p14="http://schemas.microsoft.com/office/powerpoint/2010/main" val="24903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C1E22E-4E0C-952B-1912-69A20EACD02E}"/>
              </a:ext>
            </a:extLst>
          </p:cNvPr>
          <p:cNvSpPr>
            <a:spLocks noGrp="1"/>
          </p:cNvSpPr>
          <p:nvPr>
            <p:ph type="title"/>
          </p:nvPr>
        </p:nvSpPr>
        <p:spPr>
          <a:xfrm>
            <a:off x="360000" y="360000"/>
            <a:ext cx="11484000" cy="545601"/>
          </a:xfrm>
        </p:spPr>
        <p:txBody>
          <a:bodyPr/>
          <a:lstStyle/>
          <a:p>
            <a:r>
              <a:rPr lang="en-AU"/>
              <a:t>2.5 Root systems in plants</a:t>
            </a:r>
          </a:p>
        </p:txBody>
      </p:sp>
      <p:sp>
        <p:nvSpPr>
          <p:cNvPr id="10" name="TextBox 9">
            <a:extLst>
              <a:ext uri="{FF2B5EF4-FFF2-40B4-BE49-F238E27FC236}">
                <a16:creationId xmlns:a16="http://schemas.microsoft.com/office/drawing/2014/main" id="{8B09EFA6-EF86-522F-89B1-947FE2A0CDDF}"/>
              </a:ext>
            </a:extLst>
          </p:cNvPr>
          <p:cNvSpPr txBox="1"/>
          <p:nvPr/>
        </p:nvSpPr>
        <p:spPr>
          <a:xfrm>
            <a:off x="258399" y="905601"/>
            <a:ext cx="11483999" cy="1677895"/>
          </a:xfrm>
          <a:prstGeom prst="rect">
            <a:avLst/>
          </a:prstGeom>
          <a:noFill/>
        </p:spPr>
        <p:txBody>
          <a:bodyPr wrap="square">
            <a:spAutoFit/>
          </a:bodyPr>
          <a:lstStyle/>
          <a:p>
            <a:pPr marL="342900" indent="-342900">
              <a:lnSpc>
                <a:spcPct val="150000"/>
              </a:lnSpc>
              <a:spcAft>
                <a:spcPts val="600"/>
              </a:spcAft>
              <a:buAutoNum type="alphaLcParenR"/>
            </a:pPr>
            <a:r>
              <a:rPr lang="en-AU" sz="1600" dirty="0"/>
              <a:t>What do you notice about the plant's roots? How do they compare in size to the rest of the plant?</a:t>
            </a:r>
          </a:p>
          <a:p>
            <a:pPr marL="342900" indent="-342900">
              <a:lnSpc>
                <a:spcPct val="150000"/>
              </a:lnSpc>
              <a:spcAft>
                <a:spcPts val="600"/>
              </a:spcAft>
              <a:buFontTx/>
              <a:buAutoNum type="alphaLcParenR"/>
            </a:pPr>
            <a:r>
              <a:rPr lang="en-AU" sz="1600" dirty="0"/>
              <a:t>Why do you think plants have such extensive root systems?</a:t>
            </a:r>
          </a:p>
          <a:p>
            <a:pPr marL="342900" indent="-342900">
              <a:lnSpc>
                <a:spcPct val="150000"/>
              </a:lnSpc>
              <a:spcAft>
                <a:spcPts val="600"/>
              </a:spcAft>
              <a:buFontTx/>
              <a:buAutoNum type="alphaLcParenR"/>
            </a:pPr>
            <a:r>
              <a:rPr lang="en-AU" sz="1600" dirty="0"/>
              <a:t>The root system of a plant is made up of many roots. Do you think the roots are made of just one type of tissue, or are there different types? Why?</a:t>
            </a:r>
          </a:p>
        </p:txBody>
      </p:sp>
      <p:pic>
        <p:nvPicPr>
          <p:cNvPr id="8" name="Picture Placeholder 7" descr="An image of a plant with its roots exposed.">
            <a:extLst>
              <a:ext uri="{FF2B5EF4-FFF2-40B4-BE49-F238E27FC236}">
                <a16:creationId xmlns:a16="http://schemas.microsoft.com/office/drawing/2014/main" id="{07EA51C9-4B18-676C-66E7-8AFDE2E93626}"/>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2616936" y="2816903"/>
            <a:ext cx="2552831" cy="3440587"/>
          </a:xfrm>
        </p:spPr>
      </p:pic>
      <p:cxnSp>
        <p:nvCxnSpPr>
          <p:cNvPr id="22" name="Straight Arrow Connector 21" descr="An arrow pointing upwards to the right.">
            <a:extLst>
              <a:ext uri="{FF2B5EF4-FFF2-40B4-BE49-F238E27FC236}">
                <a16:creationId xmlns:a16="http://schemas.microsoft.com/office/drawing/2014/main" id="{6FACBA4C-7EFE-DA0E-81A7-C62AA19663BA}"/>
              </a:ext>
            </a:extLst>
          </p:cNvPr>
          <p:cNvCxnSpPr>
            <a:cxnSpLocks/>
          </p:cNvCxnSpPr>
          <p:nvPr/>
        </p:nvCxnSpPr>
        <p:spPr>
          <a:xfrm flipV="1">
            <a:off x="4089400" y="4633943"/>
            <a:ext cx="3365500" cy="86624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zoomed in image of the root.">
            <a:extLst>
              <a:ext uri="{FF2B5EF4-FFF2-40B4-BE49-F238E27FC236}">
                <a16:creationId xmlns:a16="http://schemas.microsoft.com/office/drawing/2014/main" id="{13EA4AC0-FF4A-D888-3B35-E28F84BF4D4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94292" y="2816903"/>
            <a:ext cx="4528453" cy="3440587"/>
          </a:xfrm>
          <a:prstGeom prst="rect">
            <a:avLst/>
          </a:prstGeom>
        </p:spPr>
      </p:pic>
      <p:sp>
        <p:nvSpPr>
          <p:cNvPr id="24" name="TextBox 23">
            <a:extLst>
              <a:ext uri="{FF2B5EF4-FFF2-40B4-BE49-F238E27FC236}">
                <a16:creationId xmlns:a16="http://schemas.microsoft.com/office/drawing/2014/main" id="{DC2B9E26-6F65-2A0A-2DF1-09F0ED26D742}"/>
              </a:ext>
              <a:ext uri="{C183D7F6-B498-43B3-948B-1728B52AA6E4}">
                <adec:decorative xmlns:adec="http://schemas.microsoft.com/office/drawing/2017/decorative" val="0"/>
              </a:ext>
            </a:extLst>
          </p:cNvPr>
          <p:cNvSpPr txBox="1"/>
          <p:nvPr/>
        </p:nvSpPr>
        <p:spPr>
          <a:xfrm>
            <a:off x="360000" y="6401368"/>
            <a:ext cx="10135722" cy="294632"/>
          </a:xfrm>
          <a:prstGeom prst="rect">
            <a:avLst/>
          </a:prstGeom>
          <a:noFill/>
        </p:spPr>
        <p:txBody>
          <a:bodyPr wrap="square">
            <a:spAutoFit/>
          </a:bodyPr>
          <a:lstStyle/>
          <a:p>
            <a:pPr>
              <a:lnSpc>
                <a:spcPct val="150000"/>
              </a:lnSpc>
              <a:spcBef>
                <a:spcPts val="1200"/>
              </a:spcBef>
            </a:pPr>
            <a:r>
              <a:rPr lang="en-AU" sz="1000"/>
              <a:t>This work has been generated using </a:t>
            </a:r>
            <a:r>
              <a:rPr lang="en-AU" sz="1000">
                <a:hlinkClick r:id="rId5" tooltip="https://www.biorender.com/"/>
              </a:rPr>
              <a:t>BioRender.com</a:t>
            </a:r>
            <a:r>
              <a:rPr lang="en-AU" sz="1000"/>
              <a:t>. Any copyright subsisting in this work is owned by © State of New South Wales (Department of Education) 2024.</a:t>
            </a:r>
            <a:endParaRPr lang="en-AU" sz="11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147C2718-D378-B9F9-DACD-4C6B9E3747E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159</a:t>
            </a:fld>
            <a:endParaRPr lang="en-AU"/>
          </a:p>
        </p:txBody>
      </p:sp>
    </p:spTree>
    <p:extLst>
      <p:ext uri="{BB962C8B-B14F-4D97-AF65-F5344CB8AC3E}">
        <p14:creationId xmlns:p14="http://schemas.microsoft.com/office/powerpoint/2010/main" val="40617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1.2 Why do we classify living things?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092629811"/>
              </p:ext>
            </p:extLst>
          </p:nvPr>
        </p:nvGraphicFramePr>
        <p:xfrm>
          <a:off x="359998" y="1995688"/>
          <a:ext cx="11484002" cy="4246880"/>
        </p:xfrm>
        <a:graphic>
          <a:graphicData uri="http://schemas.openxmlformats.org/drawingml/2006/table">
            <a:tbl>
              <a:tblPr firstRow="1">
                <a:tableStyleId>{B301B821-A1FF-4177-AEE7-76D212191A09}</a:tableStyleId>
              </a:tblPr>
              <a:tblGrid>
                <a:gridCol w="5627324">
                  <a:extLst>
                    <a:ext uri="{9D8B030D-6E8A-4147-A177-3AD203B41FA5}">
                      <a16:colId xmlns:a16="http://schemas.microsoft.com/office/drawing/2014/main" val="3623447875"/>
                    </a:ext>
                  </a:extLst>
                </a:gridCol>
                <a:gridCol w="5856678">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describe how structural features can be used to classify organisms.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how to use and improve classification systems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the use of classification in everyday life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the role of classification in science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identify the need for classification systems to describe the similarities between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the need for classification systems to describe the variety of life on Earth.</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8517575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7CF0-CB53-739F-DD3C-AB5738B0210A}"/>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69CEB817-7AD8-5DE6-F94A-D7A6353C1E5E}"/>
              </a:ext>
            </a:extLst>
          </p:cNvPr>
          <p:cNvSpPr>
            <a:spLocks noGrp="1"/>
          </p:cNvSpPr>
          <p:nvPr>
            <p:ph type="title"/>
          </p:nvPr>
        </p:nvSpPr>
        <p:spPr>
          <a:xfrm>
            <a:off x="360000" y="360000"/>
            <a:ext cx="11484000" cy="545601"/>
          </a:xfrm>
        </p:spPr>
        <p:txBody>
          <a:bodyPr/>
          <a:lstStyle/>
          <a:p>
            <a:r>
              <a:rPr lang="en-US" dirty="0"/>
              <a:t>2.5 Arrangement of </a:t>
            </a:r>
            <a:r>
              <a:rPr lang="en-US" dirty="0" err="1"/>
              <a:t>specialised</a:t>
            </a:r>
            <a:r>
              <a:rPr lang="en-US" dirty="0"/>
              <a:t> cells in roots</a:t>
            </a:r>
          </a:p>
        </p:txBody>
      </p:sp>
      <p:pic>
        <p:nvPicPr>
          <p:cNvPr id="2" name="Picture Placeholder 6" descr="An image of the arrangement of specialised cells in the root">
            <a:extLst>
              <a:ext uri="{FF2B5EF4-FFF2-40B4-BE49-F238E27FC236}">
                <a16:creationId xmlns:a16="http://schemas.microsoft.com/office/drawing/2014/main" id="{1C3A26F1-525B-2E79-20B0-327F333DC068}"/>
              </a:ext>
            </a:extLst>
          </p:cNvPr>
          <p:cNvPicPr>
            <a:picLocks noGrp="1" noChangeAspect="1"/>
          </p:cNvPicPr>
          <p:nvPr>
            <p:ph type="pic" sz="quarter" idx="20"/>
          </p:nvPr>
        </p:nvPicPr>
        <p:blipFill>
          <a:blip r:embed="rId3" cstate="screen">
            <a:extLst>
              <a:ext uri="{BEBA8EAE-BF5A-486C-A8C5-ECC9F3942E4B}">
                <a14:imgProps xmlns:a14="http://schemas.microsoft.com/office/drawing/2010/main">
                  <a14:imgLayer r:embed="rId4">
                    <a14:imgEffect>
                      <a14:backgroundRemoval t="3619" b="95308" l="6098" r="91870">
                        <a14:foregroundMark x1="6098" y1="10054" x2="6098" y2="10054"/>
                        <a14:foregroundMark x1="92073" y1="9651" x2="92073" y2="9651"/>
                        <a14:foregroundMark x1="54065" y1="6971" x2="54065" y2="6971"/>
                        <a14:foregroundMark x1="33333" y1="3887" x2="33333" y2="3887"/>
                        <a14:foregroundMark x1="52236" y1="79491" x2="52236" y2="79491"/>
                        <a14:foregroundMark x1="49390" y1="92091" x2="49390" y2="92091"/>
                        <a14:foregroundMark x1="49797" y1="74799" x2="49797" y2="74799"/>
                        <a14:foregroundMark x1="49390" y1="74799" x2="49390" y2="74799"/>
                        <a14:foregroundMark x1="51220" y1="74531" x2="51220" y2="74531"/>
                        <a14:foregroundMark x1="48984" y1="95308" x2="48984" y2="95308"/>
                        <a14:foregroundMark x1="50407" y1="74129" x2="50407" y2="74129"/>
                      </a14:backgroundRemoval>
                    </a14:imgEffect>
                  </a14:imgLayer>
                </a14:imgProps>
              </a:ext>
              <a:ext uri="{28A0092B-C50C-407E-A947-70E740481C1C}">
                <a14:useLocalDpi xmlns:a14="http://schemas.microsoft.com/office/drawing/2010/main"/>
              </a:ext>
            </a:extLst>
          </a:blip>
          <a:srcRect t="-134" r="2750" b="-3291"/>
          <a:stretch/>
        </p:blipFill>
        <p:spPr>
          <a:xfrm>
            <a:off x="3885360" y="937683"/>
            <a:ext cx="3570907" cy="5758318"/>
          </a:xfrm>
          <a:prstGeom prst="rect">
            <a:avLst/>
          </a:prstGeom>
        </p:spPr>
      </p:pic>
      <p:sp>
        <p:nvSpPr>
          <p:cNvPr id="14" name="Rectangle 13">
            <a:extLst>
              <a:ext uri="{FF2B5EF4-FFF2-40B4-BE49-F238E27FC236}">
                <a16:creationId xmlns:a16="http://schemas.microsoft.com/office/drawing/2014/main" id="{64BDFDAF-B11C-966B-33FC-80676AF978CB}"/>
              </a:ext>
            </a:extLst>
          </p:cNvPr>
          <p:cNvSpPr/>
          <p:nvPr/>
        </p:nvSpPr>
        <p:spPr>
          <a:xfrm>
            <a:off x="744889" y="3056559"/>
            <a:ext cx="2501660" cy="760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2000" dirty="0"/>
              <a:t>Organ – root</a:t>
            </a:r>
          </a:p>
        </p:txBody>
      </p:sp>
      <p:sp>
        <p:nvSpPr>
          <p:cNvPr id="10" name="Left Bracket 9">
            <a:extLst>
              <a:ext uri="{FF2B5EF4-FFF2-40B4-BE49-F238E27FC236}">
                <a16:creationId xmlns:a16="http://schemas.microsoft.com/office/drawing/2014/main" id="{982DFB9F-E972-D41F-9597-63A2E7A42B2C}"/>
              </a:ext>
              <a:ext uri="{C183D7F6-B498-43B3-948B-1728B52AA6E4}">
                <adec:decorative xmlns:adec="http://schemas.microsoft.com/office/drawing/2017/decorative" val="1"/>
              </a:ext>
            </a:extLst>
          </p:cNvPr>
          <p:cNvSpPr/>
          <p:nvPr/>
        </p:nvSpPr>
        <p:spPr>
          <a:xfrm>
            <a:off x="3968080" y="972190"/>
            <a:ext cx="258792" cy="537846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1" name="Straight Arrow Connector 10">
            <a:extLst>
              <a:ext uri="{FF2B5EF4-FFF2-40B4-BE49-F238E27FC236}">
                <a16:creationId xmlns:a16="http://schemas.microsoft.com/office/drawing/2014/main" id="{04F0D4F3-88B1-B9F3-4E3D-7E7C4C0B357E}"/>
              </a:ext>
              <a:ext uri="{C183D7F6-B498-43B3-948B-1728B52AA6E4}">
                <adec:decorative xmlns:adec="http://schemas.microsoft.com/office/drawing/2017/decorative" val="1"/>
              </a:ext>
            </a:extLst>
          </p:cNvPr>
          <p:cNvCxnSpPr>
            <a:cxnSpLocks/>
          </p:cNvCxnSpPr>
          <p:nvPr/>
        </p:nvCxnSpPr>
        <p:spPr>
          <a:xfrm flipH="1">
            <a:off x="3277967" y="3449153"/>
            <a:ext cx="69011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452B67-4E3D-CCB1-AFB7-358810EBC62C}"/>
              </a:ext>
            </a:extLst>
          </p:cNvPr>
          <p:cNvSpPr/>
          <p:nvPr/>
        </p:nvSpPr>
        <p:spPr>
          <a:xfrm>
            <a:off x="8436563" y="972190"/>
            <a:ext cx="2501660" cy="760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2000" dirty="0"/>
              <a:t>Cell – root hair cell</a:t>
            </a:r>
          </a:p>
        </p:txBody>
      </p:sp>
      <p:cxnSp>
        <p:nvCxnSpPr>
          <p:cNvPr id="7" name="Straight Arrow Connector 6">
            <a:extLst>
              <a:ext uri="{FF2B5EF4-FFF2-40B4-BE49-F238E27FC236}">
                <a16:creationId xmlns:a16="http://schemas.microsoft.com/office/drawing/2014/main" id="{57A6B101-6E47-42CA-31BF-B70C2E2ED4A0}"/>
              </a:ext>
              <a:ext uri="{C183D7F6-B498-43B3-948B-1728B52AA6E4}">
                <adec:decorative xmlns:adec="http://schemas.microsoft.com/office/drawing/2017/decorative" val="1"/>
              </a:ext>
            </a:extLst>
          </p:cNvPr>
          <p:cNvCxnSpPr/>
          <p:nvPr/>
        </p:nvCxnSpPr>
        <p:spPr>
          <a:xfrm>
            <a:off x="6348971" y="1189340"/>
            <a:ext cx="20875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24F5158-19E4-D0EC-4D7C-97C790CDA088}"/>
              </a:ext>
            </a:extLst>
          </p:cNvPr>
          <p:cNvSpPr/>
          <p:nvPr/>
        </p:nvSpPr>
        <p:spPr>
          <a:xfrm>
            <a:off x="8473878" y="2472309"/>
            <a:ext cx="2973234" cy="13445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2000" dirty="0"/>
              <a:t>Tissue (made up of green cells) – epidermis</a:t>
            </a:r>
          </a:p>
        </p:txBody>
      </p:sp>
      <p:sp>
        <p:nvSpPr>
          <p:cNvPr id="16" name="Left Bracket 15">
            <a:extLst>
              <a:ext uri="{FF2B5EF4-FFF2-40B4-BE49-F238E27FC236}">
                <a16:creationId xmlns:a16="http://schemas.microsoft.com/office/drawing/2014/main" id="{F800CE89-31ED-27F4-3249-BECB5C412106}"/>
              </a:ext>
              <a:ext uri="{C183D7F6-B498-43B3-948B-1728B52AA6E4}">
                <adec:decorative xmlns:adec="http://schemas.microsoft.com/office/drawing/2017/decorative" val="1"/>
              </a:ext>
            </a:extLst>
          </p:cNvPr>
          <p:cNvSpPr/>
          <p:nvPr/>
        </p:nvSpPr>
        <p:spPr>
          <a:xfrm rot="10800000">
            <a:off x="6515531" y="1402974"/>
            <a:ext cx="296106" cy="2882917"/>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7" name="Straight Arrow Connector 16">
            <a:extLst>
              <a:ext uri="{FF2B5EF4-FFF2-40B4-BE49-F238E27FC236}">
                <a16:creationId xmlns:a16="http://schemas.microsoft.com/office/drawing/2014/main" id="{79504F04-4782-08F4-68A2-8A80EDAD93C5}"/>
              </a:ext>
              <a:ext uri="{C183D7F6-B498-43B3-948B-1728B52AA6E4}">
                <adec:decorative xmlns:adec="http://schemas.microsoft.com/office/drawing/2017/decorative" val="1"/>
              </a:ext>
            </a:extLst>
          </p:cNvPr>
          <p:cNvCxnSpPr>
            <a:cxnSpLocks/>
          </p:cNvCxnSpPr>
          <p:nvPr/>
        </p:nvCxnSpPr>
        <p:spPr>
          <a:xfrm>
            <a:off x="6811638" y="2782593"/>
            <a:ext cx="16249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08CD68-5F9D-24A7-CA95-658F28201921}"/>
              </a:ext>
              <a:ext uri="{C183D7F6-B498-43B3-948B-1728B52AA6E4}">
                <adec:decorative xmlns:adec="http://schemas.microsoft.com/office/drawing/2017/decorative" val="0"/>
              </a:ext>
            </a:extLst>
          </p:cNvPr>
          <p:cNvSpPr txBox="1"/>
          <p:nvPr/>
        </p:nvSpPr>
        <p:spPr>
          <a:xfrm>
            <a:off x="360000" y="6391238"/>
            <a:ext cx="9969499" cy="304763"/>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9C899C54-B937-994F-C80B-478ABF60528B}"/>
              </a:ext>
              <a:ext uri="{C183D7F6-B498-43B3-948B-1728B52AA6E4}">
                <adec:decorative xmlns:adec="http://schemas.microsoft.com/office/drawing/2017/decorative" val="1"/>
              </a:ext>
            </a:extLst>
          </p:cNvPr>
          <p:cNvSpPr>
            <a:spLocks noGrp="1"/>
          </p:cNvSpPr>
          <p:nvPr>
            <p:ph type="sldNum" sz="quarter" idx="12"/>
          </p:nvPr>
        </p:nvSpPr>
        <p:spPr>
          <a:xfrm>
            <a:off x="11124000" y="6516001"/>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160</a:t>
            </a:fld>
            <a:endParaRPr lang="en-AU"/>
          </a:p>
        </p:txBody>
      </p:sp>
    </p:spTree>
    <p:extLst>
      <p:ext uri="{BB962C8B-B14F-4D97-AF65-F5344CB8AC3E}">
        <p14:creationId xmlns:p14="http://schemas.microsoft.com/office/powerpoint/2010/main" val="279049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9" grpId="0" animBg="1"/>
      <p:bldP spid="19" grpId="0" animBg="1"/>
      <p:bldP spid="1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CDF620F-34B0-EE43-9808-AC1528ADA924}"/>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7104547E-7F72-E935-8AD2-9568A4816882}"/>
              </a:ext>
            </a:extLst>
          </p:cNvPr>
          <p:cNvSpPr>
            <a:spLocks noGrp="1"/>
          </p:cNvSpPr>
          <p:nvPr>
            <p:ph type="title"/>
          </p:nvPr>
        </p:nvSpPr>
        <p:spPr>
          <a:xfrm>
            <a:off x="360000" y="360000"/>
            <a:ext cx="11484000" cy="545601"/>
          </a:xfrm>
        </p:spPr>
        <p:txBody>
          <a:bodyPr/>
          <a:lstStyle/>
          <a:p>
            <a:r>
              <a:rPr lang="en-US"/>
              <a:t>2.5 Checkpoint 2</a:t>
            </a:r>
          </a:p>
        </p:txBody>
      </p:sp>
      <p:sp>
        <p:nvSpPr>
          <p:cNvPr id="20" name="Text Placeholder 3">
            <a:extLst>
              <a:ext uri="{FF2B5EF4-FFF2-40B4-BE49-F238E27FC236}">
                <a16:creationId xmlns:a16="http://schemas.microsoft.com/office/drawing/2014/main" id="{B8E5C932-765E-6F54-988B-5ED4549D9F58}"/>
              </a:ext>
            </a:extLst>
          </p:cNvPr>
          <p:cNvSpPr>
            <a:spLocks noGrp="1"/>
          </p:cNvSpPr>
          <p:nvPr>
            <p:ph type="body" sz="quarter" idx="18"/>
          </p:nvPr>
        </p:nvSpPr>
        <p:spPr>
          <a:xfrm>
            <a:off x="359999" y="982520"/>
            <a:ext cx="11483999" cy="310015"/>
          </a:xfrm>
        </p:spPr>
        <p:txBody>
          <a:bodyPr/>
          <a:lstStyle/>
          <a:p>
            <a:r>
              <a:rPr lang="en-US" dirty="0" err="1">
                <a:latin typeface="+mj-lt"/>
              </a:rPr>
              <a:t>Specialised</a:t>
            </a:r>
            <a:r>
              <a:rPr lang="en-US" dirty="0">
                <a:latin typeface="+mj-lt"/>
              </a:rPr>
              <a:t> cells</a:t>
            </a:r>
          </a:p>
        </p:txBody>
      </p:sp>
      <p:sp>
        <p:nvSpPr>
          <p:cNvPr id="12" name="Text Placeholder 11">
            <a:extLst>
              <a:ext uri="{FF2B5EF4-FFF2-40B4-BE49-F238E27FC236}">
                <a16:creationId xmlns:a16="http://schemas.microsoft.com/office/drawing/2014/main" id="{99AD996C-0825-F458-18DF-EC8BBDB9D6B0}"/>
              </a:ext>
            </a:extLst>
          </p:cNvPr>
          <p:cNvSpPr>
            <a:spLocks noGrp="1"/>
          </p:cNvSpPr>
          <p:nvPr>
            <p:ph sz="quarter" idx="19"/>
          </p:nvPr>
        </p:nvSpPr>
        <p:spPr>
          <a:xfrm>
            <a:off x="359999" y="1683482"/>
            <a:ext cx="11483999" cy="4814518"/>
          </a:xfrm>
        </p:spPr>
        <p:txBody>
          <a:bodyPr>
            <a:noAutofit/>
          </a:bodyPr>
          <a:lstStyle/>
          <a:p>
            <a:pPr>
              <a:lnSpc>
                <a:spcPct val="150000"/>
              </a:lnSpc>
            </a:pPr>
            <a:r>
              <a:rPr lang="en-AU" sz="1800" b="1" dirty="0">
                <a:solidFill>
                  <a:srgbClr val="000000"/>
                </a:solidFill>
                <a:effectLst/>
                <a:ea typeface="Calibri" panose="020F0502020204030204" pitchFamily="34" charset="0"/>
              </a:rPr>
              <a:t>Which of the following statements about specialised cells is correct? </a:t>
            </a:r>
          </a:p>
          <a:p>
            <a:pPr>
              <a:lnSpc>
                <a:spcPct val="150000"/>
              </a:lnSpc>
            </a:pPr>
            <a:r>
              <a:rPr lang="en-AU" sz="1800" dirty="0">
                <a:solidFill>
                  <a:srgbClr val="000000"/>
                </a:solidFill>
                <a:effectLst/>
                <a:ea typeface="Calibri" panose="020F0502020204030204" pitchFamily="34" charset="0"/>
              </a:rPr>
              <a:t>A) Specialised cells can perform multiple functions at once to maintain their functions.</a:t>
            </a:r>
          </a:p>
          <a:p>
            <a:pPr>
              <a:lnSpc>
                <a:spcPct val="150000"/>
              </a:lnSpc>
            </a:pPr>
            <a:r>
              <a:rPr lang="en-AU" sz="1800" dirty="0">
                <a:solidFill>
                  <a:srgbClr val="000000"/>
                </a:solidFill>
                <a:effectLst/>
                <a:ea typeface="Calibri" panose="020F0502020204030204" pitchFamily="34" charset="0"/>
              </a:rPr>
              <a:t>B) Specialised cells are found only in single-celled organisms.</a:t>
            </a:r>
          </a:p>
          <a:p>
            <a:pPr>
              <a:lnSpc>
                <a:spcPct val="150000"/>
              </a:lnSpc>
            </a:pPr>
            <a:r>
              <a:rPr lang="en-AU" sz="1800" dirty="0">
                <a:solidFill>
                  <a:srgbClr val="000000"/>
                </a:solidFill>
                <a:effectLst/>
                <a:ea typeface="Calibri" panose="020F0502020204030204" pitchFamily="34" charset="0"/>
              </a:rPr>
              <a:t>C) Specialised cells have a specific structure that helps them perform a particular function.</a:t>
            </a:r>
          </a:p>
          <a:p>
            <a:pPr>
              <a:lnSpc>
                <a:spcPct val="150000"/>
              </a:lnSpc>
            </a:pPr>
            <a:r>
              <a:rPr lang="en-AU" sz="1800" dirty="0">
                <a:solidFill>
                  <a:srgbClr val="000000"/>
                </a:solidFill>
                <a:effectLst/>
                <a:ea typeface="Calibri" panose="020F0502020204030204" pitchFamily="34" charset="0"/>
              </a:rPr>
              <a:t>D) Specialised cells are always identical to each other, regardless of their function</a:t>
            </a:r>
          </a:p>
          <a:p>
            <a:endParaRPr lang="en-AU" sz="2200" dirty="0"/>
          </a:p>
        </p:txBody>
      </p:sp>
      <p:sp>
        <p:nvSpPr>
          <p:cNvPr id="3" name="Slide Number Placeholder 2">
            <a:extLst>
              <a:ext uri="{FF2B5EF4-FFF2-40B4-BE49-F238E27FC236}">
                <a16:creationId xmlns:a16="http://schemas.microsoft.com/office/drawing/2014/main" id="{5908B8A5-C92F-2ECD-D54A-28926F3AE5E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161</a:t>
            </a:fld>
            <a:endParaRPr lang="en-AU"/>
          </a:p>
        </p:txBody>
      </p:sp>
    </p:spTree>
    <p:extLst>
      <p:ext uri="{BB962C8B-B14F-4D97-AF65-F5344CB8AC3E}">
        <p14:creationId xmlns:p14="http://schemas.microsoft.com/office/powerpoint/2010/main" val="422918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2">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CA01DA-BAE8-EE7D-9D3F-FF610B5F2306}"/>
              </a:ext>
            </a:extLst>
          </p:cNvPr>
          <p:cNvSpPr>
            <a:spLocks noGrp="1"/>
          </p:cNvSpPr>
          <p:nvPr>
            <p:ph type="title"/>
          </p:nvPr>
        </p:nvSpPr>
        <p:spPr>
          <a:xfrm>
            <a:off x="359999" y="360000"/>
            <a:ext cx="11484000" cy="545601"/>
          </a:xfrm>
        </p:spPr>
        <p:txBody>
          <a:bodyPr/>
          <a:lstStyle/>
          <a:p>
            <a:r>
              <a:rPr lang="en-AU" dirty="0"/>
              <a:t>2.5 Multicellular organisms as a city (1 of 2)</a:t>
            </a:r>
          </a:p>
        </p:txBody>
      </p:sp>
      <p:pic>
        <p:nvPicPr>
          <p:cNvPr id="7" name="Picture 6" descr="An image of the Sydney skyline at dusk.">
            <a:extLst>
              <a:ext uri="{FF2B5EF4-FFF2-40B4-BE49-F238E27FC236}">
                <a16:creationId xmlns:a16="http://schemas.microsoft.com/office/drawing/2014/main" id="{5423F3AA-219F-2EB9-3833-C28D9DAA661B}"/>
              </a:ext>
            </a:extLst>
          </p:cNvPr>
          <p:cNvPicPr>
            <a:picLocks noChangeAspect="1"/>
          </p:cNvPicPr>
          <p:nvPr/>
        </p:nvPicPr>
        <p:blipFill>
          <a:blip r:embed="rId3"/>
          <a:stretch>
            <a:fillRect/>
          </a:stretch>
        </p:blipFill>
        <p:spPr>
          <a:xfrm>
            <a:off x="359998" y="1351614"/>
            <a:ext cx="11484000" cy="4524375"/>
          </a:xfrm>
          <a:prstGeom prst="rect">
            <a:avLst/>
          </a:prstGeom>
        </p:spPr>
      </p:pic>
      <p:sp>
        <p:nvSpPr>
          <p:cNvPr id="8" name="TextBox 7">
            <a:extLst>
              <a:ext uri="{FF2B5EF4-FFF2-40B4-BE49-F238E27FC236}">
                <a16:creationId xmlns:a16="http://schemas.microsoft.com/office/drawing/2014/main" id="{79E3327A-6A00-9922-B243-593585C3E889}"/>
              </a:ext>
              <a:ext uri="{C183D7F6-B498-43B3-948B-1728B52AA6E4}">
                <adec:decorative xmlns:adec="http://schemas.microsoft.com/office/drawing/2017/decorative" val="0"/>
              </a:ext>
            </a:extLst>
          </p:cNvPr>
          <p:cNvSpPr txBox="1"/>
          <p:nvPr/>
        </p:nvSpPr>
        <p:spPr>
          <a:xfrm>
            <a:off x="359999" y="6419001"/>
            <a:ext cx="5852725" cy="246221"/>
          </a:xfrm>
          <a:prstGeom prst="rect">
            <a:avLst/>
          </a:prstGeom>
          <a:noFill/>
        </p:spPr>
        <p:txBody>
          <a:bodyPr wrap="square">
            <a:spAutoFit/>
          </a:bodyPr>
          <a:lstStyle/>
          <a:p>
            <a:r>
              <a:rPr lang="da-DK" sz="1000" dirty="0">
                <a:hlinkClick r:id="rId4"/>
              </a:rPr>
              <a:t>Sydney skyline at dusk - Dec 2008</a:t>
            </a:r>
            <a:r>
              <a:rPr lang="en-AU" sz="1000" dirty="0"/>
              <a:t> by </a:t>
            </a:r>
            <a:r>
              <a:rPr lang="en-AU" sz="1000" dirty="0" err="1"/>
              <a:t>Diliff</a:t>
            </a:r>
            <a:r>
              <a:rPr lang="en-AU" sz="1000" dirty="0"/>
              <a:t>,,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47006A89-AA52-331F-6460-E271A53847F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162</a:t>
            </a:fld>
            <a:endParaRPr lang="en-AU"/>
          </a:p>
        </p:txBody>
      </p:sp>
    </p:spTree>
    <p:extLst>
      <p:ext uri="{BB962C8B-B14F-4D97-AF65-F5344CB8AC3E}">
        <p14:creationId xmlns:p14="http://schemas.microsoft.com/office/powerpoint/2010/main" val="9309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FF4DBEF-584D-74C3-A7BC-A6C691F366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D35B38-D910-3E6F-F3B4-A1A4D72BBCB8}"/>
              </a:ext>
            </a:extLst>
          </p:cNvPr>
          <p:cNvSpPr>
            <a:spLocks noGrp="1"/>
          </p:cNvSpPr>
          <p:nvPr>
            <p:ph type="title"/>
          </p:nvPr>
        </p:nvSpPr>
        <p:spPr/>
        <p:txBody>
          <a:bodyPr/>
          <a:lstStyle/>
          <a:p>
            <a:r>
              <a:rPr lang="en-AU" dirty="0"/>
              <a:t>2.5 Multicellular organisms as a city (2 of 2)</a:t>
            </a:r>
          </a:p>
        </p:txBody>
      </p:sp>
      <p:sp>
        <p:nvSpPr>
          <p:cNvPr id="5" name="Rectangle: Rounded Corners 4" descr="A blue box with muscle cell written in it.">
            <a:extLst>
              <a:ext uri="{FF2B5EF4-FFF2-40B4-BE49-F238E27FC236}">
                <a16:creationId xmlns:a16="http://schemas.microsoft.com/office/drawing/2014/main" id="{0013F4FF-5D73-71E5-D510-C182BDEDCA83}"/>
              </a:ext>
            </a:extLst>
          </p:cNvPr>
          <p:cNvSpPr/>
          <p:nvPr/>
        </p:nvSpPr>
        <p:spPr>
          <a:xfrm>
            <a:off x="360000" y="1688533"/>
            <a:ext cx="2562462"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muscle cell</a:t>
            </a:r>
          </a:p>
        </p:txBody>
      </p:sp>
      <p:sp>
        <p:nvSpPr>
          <p:cNvPr id="10" name="Rectangle: Rounded Corners 9" descr="A blue box with fat cell written in it.">
            <a:extLst>
              <a:ext uri="{FF2B5EF4-FFF2-40B4-BE49-F238E27FC236}">
                <a16:creationId xmlns:a16="http://schemas.microsoft.com/office/drawing/2014/main" id="{C5CEFEB9-7DCA-6007-672E-228ACDC5F804}"/>
              </a:ext>
            </a:extLst>
          </p:cNvPr>
          <p:cNvSpPr/>
          <p:nvPr/>
        </p:nvSpPr>
        <p:spPr>
          <a:xfrm>
            <a:off x="3333844" y="1688533"/>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a:t>fat cell</a:t>
            </a:r>
          </a:p>
        </p:txBody>
      </p:sp>
      <p:sp>
        <p:nvSpPr>
          <p:cNvPr id="16" name="Rectangle: Rounded Corners 15" descr="A blue box with sperm cell written in it.">
            <a:extLst>
              <a:ext uri="{FF2B5EF4-FFF2-40B4-BE49-F238E27FC236}">
                <a16:creationId xmlns:a16="http://schemas.microsoft.com/office/drawing/2014/main" id="{90838423-103C-C342-74AD-DBA7EC98235A}"/>
              </a:ext>
            </a:extLst>
          </p:cNvPr>
          <p:cNvSpPr/>
          <p:nvPr/>
        </p:nvSpPr>
        <p:spPr>
          <a:xfrm>
            <a:off x="6307690" y="1688533"/>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a:t>sperm cell</a:t>
            </a:r>
          </a:p>
        </p:txBody>
      </p:sp>
      <p:sp>
        <p:nvSpPr>
          <p:cNvPr id="19" name="Rectangle: Rounded Corners 18" descr="A blue box with root hair cell written in it.">
            <a:extLst>
              <a:ext uri="{FF2B5EF4-FFF2-40B4-BE49-F238E27FC236}">
                <a16:creationId xmlns:a16="http://schemas.microsoft.com/office/drawing/2014/main" id="{E835B291-2F6F-A037-C1F5-94A987BFBBAE}"/>
              </a:ext>
            </a:extLst>
          </p:cNvPr>
          <p:cNvSpPr/>
          <p:nvPr/>
        </p:nvSpPr>
        <p:spPr>
          <a:xfrm>
            <a:off x="9281536" y="1688533"/>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root hair cell</a:t>
            </a:r>
          </a:p>
        </p:txBody>
      </p:sp>
      <p:sp>
        <p:nvSpPr>
          <p:cNvPr id="6" name="Rectangle: Rounded Corners 5" descr="A blue box with bone cell written in it.">
            <a:extLst>
              <a:ext uri="{FF2B5EF4-FFF2-40B4-BE49-F238E27FC236}">
                <a16:creationId xmlns:a16="http://schemas.microsoft.com/office/drawing/2014/main" id="{FE2F5A7A-EF06-70E5-1025-25EA4C0E81E3}"/>
              </a:ext>
            </a:extLst>
          </p:cNvPr>
          <p:cNvSpPr/>
          <p:nvPr/>
        </p:nvSpPr>
        <p:spPr>
          <a:xfrm>
            <a:off x="360000" y="3349052"/>
            <a:ext cx="2562462"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bone cell</a:t>
            </a:r>
          </a:p>
        </p:txBody>
      </p:sp>
      <p:sp>
        <p:nvSpPr>
          <p:cNvPr id="11" name="Rectangle: Rounded Corners 10" descr="A blue box with nerve cell written in it.">
            <a:extLst>
              <a:ext uri="{FF2B5EF4-FFF2-40B4-BE49-F238E27FC236}">
                <a16:creationId xmlns:a16="http://schemas.microsoft.com/office/drawing/2014/main" id="{DAB304A8-6617-602E-8177-44A71260DE7C}"/>
              </a:ext>
            </a:extLst>
          </p:cNvPr>
          <p:cNvSpPr/>
          <p:nvPr/>
        </p:nvSpPr>
        <p:spPr>
          <a:xfrm>
            <a:off x="3333844" y="3349052"/>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nerve cell</a:t>
            </a:r>
          </a:p>
        </p:txBody>
      </p:sp>
      <p:sp>
        <p:nvSpPr>
          <p:cNvPr id="17" name="Rectangle: Rounded Corners 16" descr="A blue box with white blood cell written in it.">
            <a:extLst>
              <a:ext uri="{FF2B5EF4-FFF2-40B4-BE49-F238E27FC236}">
                <a16:creationId xmlns:a16="http://schemas.microsoft.com/office/drawing/2014/main" id="{5D8F586E-19A7-D60D-BE8E-961D27984E2A}"/>
              </a:ext>
            </a:extLst>
          </p:cNvPr>
          <p:cNvSpPr/>
          <p:nvPr/>
        </p:nvSpPr>
        <p:spPr>
          <a:xfrm>
            <a:off x="6307690" y="3349052"/>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a:t>white blood cell</a:t>
            </a:r>
          </a:p>
        </p:txBody>
      </p:sp>
      <p:sp>
        <p:nvSpPr>
          <p:cNvPr id="20" name="Rectangle: Rounded Corners 19" descr="A blue box with photosynthetic cell written in it.">
            <a:extLst>
              <a:ext uri="{FF2B5EF4-FFF2-40B4-BE49-F238E27FC236}">
                <a16:creationId xmlns:a16="http://schemas.microsoft.com/office/drawing/2014/main" id="{410CE25A-283F-5751-49F0-22E037618A58}"/>
              </a:ext>
            </a:extLst>
          </p:cNvPr>
          <p:cNvSpPr/>
          <p:nvPr/>
        </p:nvSpPr>
        <p:spPr>
          <a:xfrm>
            <a:off x="9281536" y="3349052"/>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photosynthetic cell</a:t>
            </a:r>
          </a:p>
        </p:txBody>
      </p:sp>
      <p:sp>
        <p:nvSpPr>
          <p:cNvPr id="9" name="Rectangle: Rounded Corners 8" descr="A blue box with red blood cell written in it.">
            <a:extLst>
              <a:ext uri="{FF2B5EF4-FFF2-40B4-BE49-F238E27FC236}">
                <a16:creationId xmlns:a16="http://schemas.microsoft.com/office/drawing/2014/main" id="{AA6B717B-81E1-4512-A14D-CEFC194F50F1}"/>
              </a:ext>
            </a:extLst>
          </p:cNvPr>
          <p:cNvSpPr/>
          <p:nvPr/>
        </p:nvSpPr>
        <p:spPr>
          <a:xfrm>
            <a:off x="360000" y="5019992"/>
            <a:ext cx="2562462"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t>red blood cell</a:t>
            </a:r>
          </a:p>
        </p:txBody>
      </p:sp>
      <p:sp>
        <p:nvSpPr>
          <p:cNvPr id="12" name="Rectangle: Rounded Corners 11" descr="A blue box with egg cell written in it.">
            <a:extLst>
              <a:ext uri="{FF2B5EF4-FFF2-40B4-BE49-F238E27FC236}">
                <a16:creationId xmlns:a16="http://schemas.microsoft.com/office/drawing/2014/main" id="{A1990A75-2A9C-513B-E323-EFDB476723F3}"/>
              </a:ext>
            </a:extLst>
          </p:cNvPr>
          <p:cNvSpPr/>
          <p:nvPr/>
        </p:nvSpPr>
        <p:spPr>
          <a:xfrm>
            <a:off x="3333844" y="5019992"/>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a:t>egg cell</a:t>
            </a:r>
          </a:p>
        </p:txBody>
      </p:sp>
      <p:sp>
        <p:nvSpPr>
          <p:cNvPr id="18" name="Rectangle: Rounded Corners 17" descr="A blue box with ciliated cell written in it.">
            <a:extLst>
              <a:ext uri="{FF2B5EF4-FFF2-40B4-BE49-F238E27FC236}">
                <a16:creationId xmlns:a16="http://schemas.microsoft.com/office/drawing/2014/main" id="{C205F9B9-32E2-4012-5FDC-FAACEABE5F0F}"/>
              </a:ext>
            </a:extLst>
          </p:cNvPr>
          <p:cNvSpPr/>
          <p:nvPr/>
        </p:nvSpPr>
        <p:spPr>
          <a:xfrm>
            <a:off x="6307690" y="5019992"/>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a:t>ciliated cell</a:t>
            </a:r>
          </a:p>
        </p:txBody>
      </p:sp>
      <p:sp>
        <p:nvSpPr>
          <p:cNvPr id="21" name="Rectangle: Rounded Corners 20" descr="A blue box with conducting cell written in it.">
            <a:extLst>
              <a:ext uri="{FF2B5EF4-FFF2-40B4-BE49-F238E27FC236}">
                <a16:creationId xmlns:a16="http://schemas.microsoft.com/office/drawing/2014/main" id="{E09E8C0A-199E-67EF-89DE-94F919B24342}"/>
              </a:ext>
            </a:extLst>
          </p:cNvPr>
          <p:cNvSpPr/>
          <p:nvPr/>
        </p:nvSpPr>
        <p:spPr>
          <a:xfrm>
            <a:off x="9281536" y="5019992"/>
            <a:ext cx="2562464" cy="1219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a:t>conducting cell</a:t>
            </a:r>
          </a:p>
        </p:txBody>
      </p:sp>
      <p:sp>
        <p:nvSpPr>
          <p:cNvPr id="2" name="Slide Number Placeholder 1">
            <a:extLst>
              <a:ext uri="{FF2B5EF4-FFF2-40B4-BE49-F238E27FC236}">
                <a16:creationId xmlns:a16="http://schemas.microsoft.com/office/drawing/2014/main" id="{760CCD38-7DCA-598F-ED88-C5B78D2606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Tree>
    <p:extLst>
      <p:ext uri="{BB962C8B-B14F-4D97-AF65-F5344CB8AC3E}">
        <p14:creationId xmlns:p14="http://schemas.microsoft.com/office/powerpoint/2010/main" val="154253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2.6 Cells in the Kingdoms of life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477287711"/>
              </p:ext>
            </p:extLst>
          </p:nvPr>
        </p:nvGraphicFramePr>
        <p:xfrm>
          <a:off x="359998" y="1783823"/>
          <a:ext cx="11126369" cy="4973938"/>
        </p:xfrm>
        <a:graphic>
          <a:graphicData uri="http://schemas.openxmlformats.org/drawingml/2006/table">
            <a:tbl>
              <a:tblPr firstRow="1">
                <a:tableStyleId>{B301B821-A1FF-4177-AEE7-76D212191A09}</a:tableStyleId>
              </a:tblPr>
              <a:tblGrid>
                <a:gridCol w="4055248">
                  <a:extLst>
                    <a:ext uri="{9D8B030D-6E8A-4147-A177-3AD203B41FA5}">
                      <a16:colId xmlns:a16="http://schemas.microsoft.com/office/drawing/2014/main" val="3623447875"/>
                    </a:ext>
                  </a:extLst>
                </a:gridCol>
                <a:gridCol w="7071121">
                  <a:extLst>
                    <a:ext uri="{9D8B030D-6E8A-4147-A177-3AD203B41FA5}">
                      <a16:colId xmlns:a16="http://schemas.microsoft.com/office/drawing/2014/main" val="3573327086"/>
                    </a:ext>
                  </a:extLst>
                </a:gridCol>
              </a:tblGrid>
              <a:tr h="390359">
                <a:tc>
                  <a:txBody>
                    <a:bodyPr/>
                    <a:lstStyle/>
                    <a:p>
                      <a:pPr>
                        <a:lnSpc>
                          <a:spcPct val="150000"/>
                        </a:lnSpc>
                        <a:spcBef>
                          <a:spcPts val="0"/>
                        </a:spcBef>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598438">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describe the unique features of cells in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the organelles present in different types of cells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outline the similarities and differences between plant, animal, bacteria and fungi cells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relate the differences in structure to the different functions of organisms and their classification.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923380">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how to make observations to compare cells that make up different types of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make observations of structures in cells using images of cells under a light and electron microscope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similar and unique structures in plant, animal, bacteria, and fungi cells using observations.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164</a:t>
            </a:fld>
            <a:endParaRPr lang="en-AU"/>
          </a:p>
        </p:txBody>
      </p:sp>
    </p:spTree>
    <p:extLst>
      <p:ext uri="{BB962C8B-B14F-4D97-AF65-F5344CB8AC3E}">
        <p14:creationId xmlns:p14="http://schemas.microsoft.com/office/powerpoint/2010/main" val="9495790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C5066-8EA8-3D85-0330-1BED5DC36E2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8FD9C21-7C88-1F42-89B9-B441DBDA5F92}"/>
              </a:ext>
            </a:extLst>
          </p:cNvPr>
          <p:cNvSpPr>
            <a:spLocks noGrp="1"/>
          </p:cNvSpPr>
          <p:nvPr>
            <p:ph type="title"/>
          </p:nvPr>
        </p:nvSpPr>
        <p:spPr>
          <a:xfrm>
            <a:off x="360000" y="360000"/>
            <a:ext cx="11483998" cy="545601"/>
          </a:xfrm>
        </p:spPr>
        <p:txBody>
          <a:bodyPr/>
          <a:lstStyle/>
          <a:p>
            <a:r>
              <a:rPr lang="en-AU" dirty="0"/>
              <a:t>2.6 Think-pair-share – What do all cells share?</a:t>
            </a:r>
          </a:p>
        </p:txBody>
      </p:sp>
      <p:sp>
        <p:nvSpPr>
          <p:cNvPr id="3" name="Text Placeholder 12">
            <a:extLst>
              <a:ext uri="{FF2B5EF4-FFF2-40B4-BE49-F238E27FC236}">
                <a16:creationId xmlns:a16="http://schemas.microsoft.com/office/drawing/2014/main" id="{6DC1AA78-6447-BC2C-FCFB-8454717BE266}"/>
              </a:ext>
            </a:extLst>
          </p:cNvPr>
          <p:cNvSpPr>
            <a:spLocks noGrp="1"/>
          </p:cNvSpPr>
          <p:nvPr>
            <p:ph type="body" sz="quarter" idx="18"/>
          </p:nvPr>
        </p:nvSpPr>
        <p:spPr>
          <a:xfrm>
            <a:off x="372000" y="853269"/>
            <a:ext cx="11483998" cy="356423"/>
          </a:xfrm>
        </p:spPr>
        <p:txBody>
          <a:bodyPr/>
          <a:lstStyle/>
          <a:p>
            <a:r>
              <a:rPr lang="en-AU" dirty="0">
                <a:latin typeface="+mj-lt"/>
              </a:rPr>
              <a:t>Plant cells, animal cells, bacteria and fungi cells</a:t>
            </a:r>
          </a:p>
        </p:txBody>
      </p:sp>
      <p:sp>
        <p:nvSpPr>
          <p:cNvPr id="20" name="Rectangle: Rounded Corners 19">
            <a:extLst>
              <a:ext uri="{FF2B5EF4-FFF2-40B4-BE49-F238E27FC236}">
                <a16:creationId xmlns:a16="http://schemas.microsoft.com/office/drawing/2014/main" id="{24381C9D-9316-D715-0FB9-6B367EBB696D}"/>
              </a:ext>
            </a:extLst>
          </p:cNvPr>
          <p:cNvSpPr/>
          <p:nvPr/>
        </p:nvSpPr>
        <p:spPr>
          <a:xfrm>
            <a:off x="372000" y="1305659"/>
            <a:ext cx="11483997" cy="679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dirty="0"/>
              <a:t>Do you think these different cells have anything in common? Why/Why not?</a:t>
            </a:r>
          </a:p>
        </p:txBody>
      </p:sp>
      <p:grpSp>
        <p:nvGrpSpPr>
          <p:cNvPr id="5" name="Group 4" descr="An unlabelled diagram of a plant and animal cell side by side.">
            <a:extLst>
              <a:ext uri="{FF2B5EF4-FFF2-40B4-BE49-F238E27FC236}">
                <a16:creationId xmlns:a16="http://schemas.microsoft.com/office/drawing/2014/main" id="{4B9C2658-2F84-7A69-D94F-1C8BC62C0FD6}"/>
              </a:ext>
            </a:extLst>
          </p:cNvPr>
          <p:cNvGrpSpPr/>
          <p:nvPr/>
        </p:nvGrpSpPr>
        <p:grpSpPr>
          <a:xfrm>
            <a:off x="360000" y="2016962"/>
            <a:ext cx="5651450" cy="3352800"/>
            <a:chOff x="360000" y="2016962"/>
            <a:chExt cx="5651450" cy="3352800"/>
          </a:xfrm>
        </p:grpSpPr>
        <p:pic>
          <p:nvPicPr>
            <p:cNvPr id="18" name="Picture 17" descr="An unlabelled diagram of a plant and animal cell side by side.">
              <a:extLst>
                <a:ext uri="{FF2B5EF4-FFF2-40B4-BE49-F238E27FC236}">
                  <a16:creationId xmlns:a16="http://schemas.microsoft.com/office/drawing/2014/main" id="{6D6EE7A3-CC6A-A4BB-EBDD-FF15ED9FC6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a:off x="360000" y="2016962"/>
              <a:ext cx="2530416" cy="3352800"/>
            </a:xfrm>
            <a:prstGeom prst="rect">
              <a:avLst/>
            </a:prstGeom>
          </p:spPr>
        </p:pic>
        <p:pic>
          <p:nvPicPr>
            <p:cNvPr id="4" name="Picture 3" descr="An unlabelled diagram of a plant and animal cell side by side.">
              <a:extLst>
                <a:ext uri="{FF2B5EF4-FFF2-40B4-BE49-F238E27FC236}">
                  <a16:creationId xmlns:a16="http://schemas.microsoft.com/office/drawing/2014/main" id="{57A14675-76EC-1859-9951-C326ADEE117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0800000">
              <a:off x="3102377" y="2016962"/>
              <a:ext cx="2909073" cy="3352800"/>
            </a:xfrm>
            <a:prstGeom prst="rect">
              <a:avLst/>
            </a:prstGeom>
          </p:spPr>
        </p:pic>
      </p:grpSp>
      <p:sp>
        <p:nvSpPr>
          <p:cNvPr id="21" name="TextBox 20">
            <a:extLst>
              <a:ext uri="{FF2B5EF4-FFF2-40B4-BE49-F238E27FC236}">
                <a16:creationId xmlns:a16="http://schemas.microsoft.com/office/drawing/2014/main" id="{D092F394-C728-EFFC-4E92-BE5C280E2D11}"/>
              </a:ext>
              <a:ext uri="{C183D7F6-B498-43B3-948B-1728B52AA6E4}">
                <adec:decorative xmlns:adec="http://schemas.microsoft.com/office/drawing/2017/decorative" val="1"/>
              </a:ext>
            </a:extLst>
          </p:cNvPr>
          <p:cNvSpPr txBox="1"/>
          <p:nvPr/>
        </p:nvSpPr>
        <p:spPr>
          <a:xfrm>
            <a:off x="657894" y="5546342"/>
            <a:ext cx="1934626" cy="536556"/>
          </a:xfrm>
          <a:prstGeom prst="rect">
            <a:avLst/>
          </a:prstGeom>
          <a:noFill/>
        </p:spPr>
        <p:txBody>
          <a:bodyPr wrap="square" lIns="0" tIns="0" rIns="0" bIns="0" rtlCol="0">
            <a:noAutofit/>
          </a:bodyPr>
          <a:lstStyle/>
          <a:p>
            <a:pPr algn="ctr"/>
            <a:r>
              <a:rPr lang="en-AU" sz="3200" b="1" dirty="0"/>
              <a:t>Plant</a:t>
            </a:r>
          </a:p>
        </p:txBody>
      </p:sp>
      <p:sp>
        <p:nvSpPr>
          <p:cNvPr id="22" name="TextBox 21">
            <a:extLst>
              <a:ext uri="{FF2B5EF4-FFF2-40B4-BE49-F238E27FC236}">
                <a16:creationId xmlns:a16="http://schemas.microsoft.com/office/drawing/2014/main" id="{21DE8407-6D3E-3265-D147-AB8C73E87647}"/>
              </a:ext>
              <a:ext uri="{C183D7F6-B498-43B3-948B-1728B52AA6E4}">
                <adec:decorative xmlns:adec="http://schemas.microsoft.com/office/drawing/2017/decorative" val="1"/>
              </a:ext>
            </a:extLst>
          </p:cNvPr>
          <p:cNvSpPr txBox="1"/>
          <p:nvPr/>
        </p:nvSpPr>
        <p:spPr>
          <a:xfrm>
            <a:off x="3589600" y="5546342"/>
            <a:ext cx="1934626" cy="536556"/>
          </a:xfrm>
          <a:prstGeom prst="rect">
            <a:avLst/>
          </a:prstGeom>
          <a:noFill/>
        </p:spPr>
        <p:txBody>
          <a:bodyPr wrap="square" lIns="0" tIns="0" rIns="0" bIns="0" rtlCol="0">
            <a:noAutofit/>
          </a:bodyPr>
          <a:lstStyle/>
          <a:p>
            <a:pPr algn="ctr"/>
            <a:r>
              <a:rPr lang="en-AU" sz="3200" b="1" dirty="0"/>
              <a:t>Animal</a:t>
            </a:r>
          </a:p>
        </p:txBody>
      </p:sp>
      <p:sp>
        <p:nvSpPr>
          <p:cNvPr id="12" name="Text Placeholder 11">
            <a:hlinkClick r:id="rId5"/>
            <a:extLst>
              <a:ext uri="{FF2B5EF4-FFF2-40B4-BE49-F238E27FC236}">
                <a16:creationId xmlns:a16="http://schemas.microsoft.com/office/drawing/2014/main" id="{5C19E692-2802-492B-720F-CEE43B5B928F}"/>
              </a:ext>
              <a:ext uri="{C183D7F6-B498-43B3-948B-1728B52AA6E4}">
                <adec:decorative xmlns:adec="http://schemas.microsoft.com/office/drawing/2017/decorative" val="0"/>
              </a:ext>
            </a:extLst>
          </p:cNvPr>
          <p:cNvSpPr txBox="1">
            <a:spLocks/>
          </p:cNvSpPr>
          <p:nvPr/>
        </p:nvSpPr>
        <p:spPr>
          <a:xfrm>
            <a:off x="363914" y="6085863"/>
            <a:ext cx="4982786" cy="4301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dirty="0">
                <a:hlinkClick r:id="rId6"/>
              </a:rPr>
              <a:t>Differences between simple animal and plant cells (blank)</a:t>
            </a:r>
            <a:r>
              <a:rPr lang="en-AU" sz="1000" dirty="0"/>
              <a:t>,  by </a:t>
            </a:r>
            <a:r>
              <a:rPr lang="en-AU" sz="1000" dirty="0" err="1"/>
              <a:t>domdomegg</a:t>
            </a:r>
            <a:r>
              <a:rPr lang="en-AU" sz="1000" dirty="0"/>
              <a:t>, licensed under </a:t>
            </a:r>
            <a:r>
              <a:rPr lang="en-AU" sz="1000" dirty="0">
                <a:hlinkClick r:id="rId7"/>
              </a:rPr>
              <a:t>CC BY 4.0</a:t>
            </a:r>
            <a:endParaRPr lang="en-AU" sz="1000" dirty="0"/>
          </a:p>
        </p:txBody>
      </p:sp>
      <p:pic>
        <p:nvPicPr>
          <p:cNvPr id="17" name="Picture 16" descr="An unlabelled diagrame of a bacterium cell.">
            <a:extLst>
              <a:ext uri="{FF2B5EF4-FFF2-40B4-BE49-F238E27FC236}">
                <a16:creationId xmlns:a16="http://schemas.microsoft.com/office/drawing/2014/main" id="{DF89B52B-F305-E98B-3A40-55917BF90EF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223411" y="1938105"/>
            <a:ext cx="2530416" cy="3677063"/>
          </a:xfrm>
          <a:prstGeom prst="rect">
            <a:avLst/>
          </a:prstGeom>
        </p:spPr>
      </p:pic>
      <p:sp>
        <p:nvSpPr>
          <p:cNvPr id="23" name="TextBox 22">
            <a:extLst>
              <a:ext uri="{FF2B5EF4-FFF2-40B4-BE49-F238E27FC236}">
                <a16:creationId xmlns:a16="http://schemas.microsoft.com/office/drawing/2014/main" id="{58156385-3712-2F17-C5EB-ACDC5E7FA87C}"/>
              </a:ext>
              <a:ext uri="{C183D7F6-B498-43B3-948B-1728B52AA6E4}">
                <adec:decorative xmlns:adec="http://schemas.microsoft.com/office/drawing/2017/decorative" val="1"/>
              </a:ext>
            </a:extLst>
          </p:cNvPr>
          <p:cNvSpPr txBox="1"/>
          <p:nvPr/>
        </p:nvSpPr>
        <p:spPr>
          <a:xfrm>
            <a:off x="6245341" y="5546342"/>
            <a:ext cx="2486555" cy="536556"/>
          </a:xfrm>
          <a:prstGeom prst="rect">
            <a:avLst/>
          </a:prstGeom>
          <a:noFill/>
        </p:spPr>
        <p:txBody>
          <a:bodyPr wrap="square" lIns="0" tIns="0" rIns="0" bIns="0" rtlCol="0">
            <a:noAutofit/>
          </a:bodyPr>
          <a:lstStyle/>
          <a:p>
            <a:pPr algn="ctr"/>
            <a:r>
              <a:rPr lang="en-AU" sz="3200" b="1" dirty="0"/>
              <a:t>Bacteria</a:t>
            </a:r>
          </a:p>
        </p:txBody>
      </p:sp>
      <p:sp>
        <p:nvSpPr>
          <p:cNvPr id="8" name="Text Placeholder 11">
            <a:hlinkClick r:id="rId5"/>
            <a:extLst>
              <a:ext uri="{FF2B5EF4-FFF2-40B4-BE49-F238E27FC236}">
                <a16:creationId xmlns:a16="http://schemas.microsoft.com/office/drawing/2014/main" id="{5989A60B-5EE3-76B0-6A11-DD2F1AC418AE}"/>
              </a:ext>
              <a:ext uri="{C183D7F6-B498-43B3-948B-1728B52AA6E4}">
                <adec:decorative xmlns:adec="http://schemas.microsoft.com/office/drawing/2017/decorative" val="0"/>
              </a:ext>
            </a:extLst>
          </p:cNvPr>
          <p:cNvSpPr txBox="1">
            <a:spLocks/>
          </p:cNvSpPr>
          <p:nvPr/>
        </p:nvSpPr>
        <p:spPr>
          <a:xfrm>
            <a:off x="6223411" y="5980607"/>
            <a:ext cx="2530415" cy="4301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dirty="0">
                <a:hlinkClick r:id="rId9"/>
              </a:rPr>
              <a:t>Simple diagram of bacterium (blank) </a:t>
            </a:r>
            <a:r>
              <a:rPr lang="en-AU" sz="1000" dirty="0"/>
              <a:t> by </a:t>
            </a:r>
            <a:r>
              <a:rPr lang="en-AU" sz="1000" dirty="0" err="1"/>
              <a:t>domdomegg</a:t>
            </a:r>
            <a:r>
              <a:rPr lang="en-AU" sz="1000" dirty="0"/>
              <a:t>, licensed under </a:t>
            </a:r>
            <a:r>
              <a:rPr lang="en-AU" sz="1000" dirty="0">
                <a:hlinkClick r:id="rId7"/>
              </a:rPr>
              <a:t>CC BY 4.0</a:t>
            </a:r>
            <a:endParaRPr lang="en-AU" sz="1000" dirty="0"/>
          </a:p>
        </p:txBody>
      </p:sp>
      <p:pic>
        <p:nvPicPr>
          <p:cNvPr id="16" name="Picture 15" descr="An unlabelled diagram of a fungi cell.">
            <a:extLst>
              <a:ext uri="{FF2B5EF4-FFF2-40B4-BE49-F238E27FC236}">
                <a16:creationId xmlns:a16="http://schemas.microsoft.com/office/drawing/2014/main" id="{8B466EC4-9600-B999-87D1-97E12F2CDF5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65787" y="1892266"/>
            <a:ext cx="2878211" cy="3534803"/>
          </a:xfrm>
          <a:prstGeom prst="rect">
            <a:avLst/>
          </a:prstGeom>
        </p:spPr>
      </p:pic>
      <p:sp>
        <p:nvSpPr>
          <p:cNvPr id="24" name="TextBox 23">
            <a:extLst>
              <a:ext uri="{FF2B5EF4-FFF2-40B4-BE49-F238E27FC236}">
                <a16:creationId xmlns:a16="http://schemas.microsoft.com/office/drawing/2014/main" id="{4EE2F6CE-B257-3D9C-50C8-1E0267CF6B0F}"/>
              </a:ext>
              <a:ext uri="{C183D7F6-B498-43B3-948B-1728B52AA6E4}">
                <adec:decorative xmlns:adec="http://schemas.microsoft.com/office/drawing/2017/decorative" val="1"/>
              </a:ext>
            </a:extLst>
          </p:cNvPr>
          <p:cNvSpPr txBox="1"/>
          <p:nvPr/>
        </p:nvSpPr>
        <p:spPr>
          <a:xfrm>
            <a:off x="9161614" y="5546342"/>
            <a:ext cx="2486555" cy="536556"/>
          </a:xfrm>
          <a:prstGeom prst="rect">
            <a:avLst/>
          </a:prstGeom>
          <a:noFill/>
        </p:spPr>
        <p:txBody>
          <a:bodyPr wrap="square" lIns="0" tIns="0" rIns="0" bIns="0" rtlCol="0">
            <a:noAutofit/>
          </a:bodyPr>
          <a:lstStyle/>
          <a:p>
            <a:pPr algn="ctr"/>
            <a:r>
              <a:rPr lang="en-AU" sz="3200" b="1" dirty="0"/>
              <a:t>Fungi</a:t>
            </a:r>
          </a:p>
        </p:txBody>
      </p:sp>
      <p:sp>
        <p:nvSpPr>
          <p:cNvPr id="19" name="Text Placeholder 11">
            <a:hlinkClick r:id="rId5"/>
            <a:extLst>
              <a:ext uri="{FF2B5EF4-FFF2-40B4-BE49-F238E27FC236}">
                <a16:creationId xmlns:a16="http://schemas.microsoft.com/office/drawing/2014/main" id="{78D800A5-BC75-5BA3-3858-8238DC7868DB}"/>
              </a:ext>
              <a:ext uri="{C183D7F6-B498-43B3-948B-1728B52AA6E4}">
                <adec:decorative xmlns:adec="http://schemas.microsoft.com/office/drawing/2017/decorative" val="0"/>
              </a:ext>
            </a:extLst>
          </p:cNvPr>
          <p:cNvSpPr txBox="1">
            <a:spLocks/>
          </p:cNvSpPr>
          <p:nvPr/>
        </p:nvSpPr>
        <p:spPr>
          <a:xfrm>
            <a:off x="9479618" y="5957829"/>
            <a:ext cx="2530415" cy="4301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dirty="0">
                <a:hlinkClick r:id="rId11"/>
              </a:rPr>
              <a:t>Simple diagram of yeast cell (blank)</a:t>
            </a:r>
            <a:r>
              <a:rPr lang="en-AU" sz="1000" dirty="0"/>
              <a:t> by </a:t>
            </a:r>
            <a:r>
              <a:rPr lang="en-AU" sz="1000" dirty="0" err="1"/>
              <a:t>domdomegg</a:t>
            </a:r>
            <a:r>
              <a:rPr lang="en-AU" sz="1000" dirty="0"/>
              <a:t>, licensed under </a:t>
            </a:r>
            <a:r>
              <a:rPr lang="en-AU" sz="1000" dirty="0">
                <a:hlinkClick r:id="rId7"/>
              </a:rPr>
              <a:t>CC BY 4.0</a:t>
            </a:r>
            <a:endParaRPr lang="en-AU" sz="1000" dirty="0"/>
          </a:p>
        </p:txBody>
      </p:sp>
      <p:sp>
        <p:nvSpPr>
          <p:cNvPr id="2" name="Slide Number Placeholder 1">
            <a:extLst>
              <a:ext uri="{FF2B5EF4-FFF2-40B4-BE49-F238E27FC236}">
                <a16:creationId xmlns:a16="http://schemas.microsoft.com/office/drawing/2014/main" id="{FF850FED-4A67-33AA-366A-52D84B924A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165</a:t>
            </a:fld>
            <a:endParaRPr lang="en-AU"/>
          </a:p>
        </p:txBody>
      </p:sp>
    </p:spTree>
    <p:extLst>
      <p:ext uri="{BB962C8B-B14F-4D97-AF65-F5344CB8AC3E}">
        <p14:creationId xmlns:p14="http://schemas.microsoft.com/office/powerpoint/2010/main" val="315605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6CBF3-FD73-3271-845A-3C56832E6784}"/>
              </a:ext>
            </a:extLst>
          </p:cNvPr>
          <p:cNvSpPr>
            <a:spLocks noGrp="1"/>
          </p:cNvSpPr>
          <p:nvPr>
            <p:ph type="title"/>
          </p:nvPr>
        </p:nvSpPr>
        <p:spPr/>
        <p:txBody>
          <a:bodyPr/>
          <a:lstStyle/>
          <a:p>
            <a:r>
              <a:rPr lang="en-AU" dirty="0"/>
              <a:t>2.6 Comparing cells in the Kingdoms of life</a:t>
            </a:r>
          </a:p>
        </p:txBody>
      </p:sp>
      <p:sp>
        <p:nvSpPr>
          <p:cNvPr id="4" name="Text Placeholder 3">
            <a:extLst>
              <a:ext uri="{FF2B5EF4-FFF2-40B4-BE49-F238E27FC236}">
                <a16:creationId xmlns:a16="http://schemas.microsoft.com/office/drawing/2014/main" id="{277CFED5-4C22-874D-A3D6-BED57FE346DA}"/>
              </a:ext>
            </a:extLst>
          </p:cNvPr>
          <p:cNvSpPr>
            <a:spLocks noGrp="1"/>
          </p:cNvSpPr>
          <p:nvPr>
            <p:ph type="body" sz="quarter" idx="18"/>
          </p:nvPr>
        </p:nvSpPr>
        <p:spPr/>
        <p:txBody>
          <a:bodyPr/>
          <a:lstStyle/>
          <a:p>
            <a:r>
              <a:rPr lang="en-AU">
                <a:latin typeface="+mj-lt"/>
              </a:rPr>
              <a:t>Observing similarities and differences</a:t>
            </a:r>
          </a:p>
        </p:txBody>
      </p:sp>
      <p:sp>
        <p:nvSpPr>
          <p:cNvPr id="8" name="Rectangle: Rounded Corners 7" descr="A blue box with muscle cell written in it.">
            <a:extLst>
              <a:ext uri="{FF2B5EF4-FFF2-40B4-BE49-F238E27FC236}">
                <a16:creationId xmlns:a16="http://schemas.microsoft.com/office/drawing/2014/main" id="{D8F08D68-C6E0-83EA-5B4A-984EC9FF86AA}"/>
              </a:ext>
            </a:extLst>
          </p:cNvPr>
          <p:cNvSpPr/>
          <p:nvPr/>
        </p:nvSpPr>
        <p:spPr>
          <a:xfrm>
            <a:off x="359999" y="1470436"/>
            <a:ext cx="2110832" cy="13335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b="1" dirty="0"/>
              <a:t>Key</a:t>
            </a:r>
            <a:br>
              <a:rPr lang="en-AU" sz="1800" dirty="0"/>
            </a:br>
            <a:r>
              <a:rPr lang="en-AU" sz="1800" dirty="0"/>
              <a:t>Y = Yes</a:t>
            </a:r>
          </a:p>
          <a:p>
            <a:pPr algn="ctr">
              <a:lnSpc>
                <a:spcPct val="150000"/>
              </a:lnSpc>
            </a:pPr>
            <a:r>
              <a:rPr lang="en-AU" sz="1800" dirty="0"/>
              <a:t>N = No</a:t>
            </a:r>
          </a:p>
        </p:txBody>
      </p:sp>
      <p:graphicFrame>
        <p:nvGraphicFramePr>
          <p:cNvPr id="7" name="Table 6" descr="A table containing a sample student response justifying if the single celled paramecium is a living thing.">
            <a:extLst>
              <a:ext uri="{FF2B5EF4-FFF2-40B4-BE49-F238E27FC236}">
                <a16:creationId xmlns:a16="http://schemas.microsoft.com/office/drawing/2014/main" id="{DF7241CF-6E75-C195-08E5-BC8C428E2911}"/>
              </a:ext>
            </a:extLst>
          </p:cNvPr>
          <p:cNvGraphicFramePr>
            <a:graphicFrameLocks noGrp="1"/>
          </p:cNvGraphicFramePr>
          <p:nvPr>
            <p:extLst>
              <p:ext uri="{D42A27DB-BD31-4B8C-83A1-F6EECF244321}">
                <p14:modId xmlns:p14="http://schemas.microsoft.com/office/powerpoint/2010/main" val="492260671"/>
              </p:ext>
            </p:extLst>
          </p:nvPr>
        </p:nvGraphicFramePr>
        <p:xfrm>
          <a:off x="2643778" y="1470436"/>
          <a:ext cx="9200220" cy="4867662"/>
        </p:xfrm>
        <a:graphic>
          <a:graphicData uri="http://schemas.openxmlformats.org/drawingml/2006/table">
            <a:tbl>
              <a:tblPr firstRow="1" firstCol="1" bandRow="1">
                <a:tableStyleId>{B301B821-A1FF-4177-AEE7-76D212191A09}</a:tableStyleId>
              </a:tblPr>
              <a:tblGrid>
                <a:gridCol w="1840044">
                  <a:extLst>
                    <a:ext uri="{9D8B030D-6E8A-4147-A177-3AD203B41FA5}">
                      <a16:colId xmlns:a16="http://schemas.microsoft.com/office/drawing/2014/main" val="3757878197"/>
                    </a:ext>
                  </a:extLst>
                </a:gridCol>
                <a:gridCol w="1840044">
                  <a:extLst>
                    <a:ext uri="{9D8B030D-6E8A-4147-A177-3AD203B41FA5}">
                      <a16:colId xmlns:a16="http://schemas.microsoft.com/office/drawing/2014/main" val="3580356487"/>
                    </a:ext>
                  </a:extLst>
                </a:gridCol>
                <a:gridCol w="1840044">
                  <a:extLst>
                    <a:ext uri="{9D8B030D-6E8A-4147-A177-3AD203B41FA5}">
                      <a16:colId xmlns:a16="http://schemas.microsoft.com/office/drawing/2014/main" val="132888598"/>
                    </a:ext>
                  </a:extLst>
                </a:gridCol>
                <a:gridCol w="1840044">
                  <a:extLst>
                    <a:ext uri="{9D8B030D-6E8A-4147-A177-3AD203B41FA5}">
                      <a16:colId xmlns:a16="http://schemas.microsoft.com/office/drawing/2014/main" val="1922523585"/>
                    </a:ext>
                  </a:extLst>
                </a:gridCol>
                <a:gridCol w="1840044">
                  <a:extLst>
                    <a:ext uri="{9D8B030D-6E8A-4147-A177-3AD203B41FA5}">
                      <a16:colId xmlns:a16="http://schemas.microsoft.com/office/drawing/2014/main" val="2038946804"/>
                    </a:ext>
                  </a:extLst>
                </a:gridCol>
              </a:tblGrid>
              <a:tr h="578916">
                <a:tc>
                  <a:txBody>
                    <a:bodyPr/>
                    <a:lstStyle/>
                    <a:p>
                      <a:pPr algn="l">
                        <a:lnSpc>
                          <a:spcPct val="150000"/>
                        </a:lnSpc>
                        <a:spcBef>
                          <a:spcPts val="1200"/>
                        </a:spcBef>
                        <a:spcAft>
                          <a:spcPts val="600"/>
                        </a:spcAft>
                        <a:buNone/>
                      </a:pPr>
                      <a:r>
                        <a:rPr lang="en-AU" sz="1800" b="1" dirty="0">
                          <a:solidFill>
                            <a:schemeClr val="bg1"/>
                          </a:solidFill>
                          <a:effectLst/>
                        </a:rPr>
                        <a:t>Feature</a:t>
                      </a:r>
                      <a:endParaRPr lang="en-AU" sz="18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1200"/>
                        </a:spcBef>
                        <a:spcAft>
                          <a:spcPts val="600"/>
                        </a:spcAft>
                        <a:buNone/>
                      </a:pPr>
                      <a:r>
                        <a:rPr lang="en-AU" sz="1800" b="1" dirty="0">
                          <a:solidFill>
                            <a:schemeClr val="bg1"/>
                          </a:solidFill>
                          <a:effectLst/>
                        </a:rPr>
                        <a:t>Bacteria</a:t>
                      </a:r>
                      <a:endParaRPr lang="en-AU" sz="18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1200"/>
                        </a:spcBef>
                        <a:spcAft>
                          <a:spcPts val="600"/>
                        </a:spcAft>
                        <a:buNone/>
                      </a:pPr>
                      <a:r>
                        <a:rPr lang="en-AU" sz="1800" b="1" dirty="0">
                          <a:solidFill>
                            <a:schemeClr val="bg1"/>
                          </a:solidFill>
                          <a:effectLst/>
                        </a:rPr>
                        <a:t>Fungi</a:t>
                      </a:r>
                      <a:endParaRPr lang="en-AU" sz="18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1200"/>
                        </a:spcBef>
                        <a:spcAft>
                          <a:spcPts val="600"/>
                        </a:spcAft>
                        <a:buNone/>
                      </a:pPr>
                      <a:r>
                        <a:rPr lang="en-AU" sz="1800" b="1" dirty="0">
                          <a:solidFill>
                            <a:schemeClr val="bg1"/>
                          </a:solidFill>
                          <a:effectLst/>
                        </a:rPr>
                        <a:t>Plant</a:t>
                      </a:r>
                      <a:endParaRPr lang="en-AU" sz="18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1200"/>
                        </a:spcBef>
                        <a:spcAft>
                          <a:spcPts val="600"/>
                        </a:spcAft>
                        <a:buNone/>
                      </a:pPr>
                      <a:r>
                        <a:rPr lang="en-AU" sz="1800" b="1" dirty="0">
                          <a:solidFill>
                            <a:schemeClr val="bg1"/>
                          </a:solidFill>
                          <a:effectLst/>
                        </a:rPr>
                        <a:t>Animal</a:t>
                      </a:r>
                      <a:endParaRPr lang="en-AU" sz="18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8954197"/>
                  </a:ext>
                </a:extLst>
              </a:tr>
              <a:tr h="714791">
                <a:tc>
                  <a:txBody>
                    <a:bodyPr/>
                    <a:lstStyle/>
                    <a:p>
                      <a:pPr algn="l">
                        <a:lnSpc>
                          <a:spcPct val="150000"/>
                        </a:lnSpc>
                        <a:spcBef>
                          <a:spcPts val="1200"/>
                        </a:spcBef>
                        <a:spcAft>
                          <a:spcPts val="600"/>
                        </a:spcAft>
                        <a:buNone/>
                      </a:pPr>
                      <a:r>
                        <a:rPr lang="en-AU" sz="1800" b="1" dirty="0">
                          <a:solidFill>
                            <a:schemeClr val="tx1"/>
                          </a:solidFill>
                          <a:effectLst/>
                        </a:rPr>
                        <a:t>Cell membrane</a:t>
                      </a:r>
                      <a:endParaRPr lang="en-AU" sz="18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198639"/>
                  </a:ext>
                </a:extLst>
              </a:tr>
              <a:tr h="714791">
                <a:tc>
                  <a:txBody>
                    <a:bodyPr/>
                    <a:lstStyle/>
                    <a:p>
                      <a:pPr algn="l">
                        <a:lnSpc>
                          <a:spcPct val="150000"/>
                        </a:lnSpc>
                        <a:spcBef>
                          <a:spcPts val="1200"/>
                        </a:spcBef>
                        <a:spcAft>
                          <a:spcPts val="600"/>
                        </a:spcAft>
                        <a:buNone/>
                      </a:pPr>
                      <a:r>
                        <a:rPr lang="en-AU" sz="1800" b="1" dirty="0">
                          <a:solidFill>
                            <a:schemeClr val="tx1"/>
                          </a:solidFill>
                          <a:effectLst/>
                        </a:rPr>
                        <a:t>Cell wall</a:t>
                      </a:r>
                      <a:endParaRPr lang="en-AU" sz="18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946173"/>
                  </a:ext>
                </a:extLst>
              </a:tr>
              <a:tr h="714791">
                <a:tc>
                  <a:txBody>
                    <a:bodyPr/>
                    <a:lstStyle/>
                    <a:p>
                      <a:pPr algn="l">
                        <a:lnSpc>
                          <a:spcPct val="150000"/>
                        </a:lnSpc>
                        <a:spcBef>
                          <a:spcPts val="1200"/>
                        </a:spcBef>
                        <a:spcAft>
                          <a:spcPts val="600"/>
                        </a:spcAft>
                        <a:buNone/>
                      </a:pPr>
                      <a:r>
                        <a:rPr lang="en-AU" sz="1800" b="1">
                          <a:solidFill>
                            <a:schemeClr val="tx1"/>
                          </a:solidFill>
                          <a:effectLst/>
                        </a:rPr>
                        <a:t>Cytoplasm</a:t>
                      </a:r>
                      <a:endParaRPr lang="en-AU" sz="180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0084039"/>
                  </a:ext>
                </a:extLst>
              </a:tr>
              <a:tr h="714791">
                <a:tc>
                  <a:txBody>
                    <a:bodyPr/>
                    <a:lstStyle/>
                    <a:p>
                      <a:pPr algn="l">
                        <a:lnSpc>
                          <a:spcPct val="150000"/>
                        </a:lnSpc>
                        <a:spcBef>
                          <a:spcPts val="1200"/>
                        </a:spcBef>
                        <a:spcAft>
                          <a:spcPts val="600"/>
                        </a:spcAft>
                        <a:buNone/>
                      </a:pPr>
                      <a:r>
                        <a:rPr lang="en-AU" sz="1800" b="1" dirty="0">
                          <a:solidFill>
                            <a:schemeClr val="tx1"/>
                          </a:solidFill>
                          <a:effectLst/>
                        </a:rPr>
                        <a:t>Nucleus</a:t>
                      </a:r>
                      <a:endParaRPr lang="en-AU" sz="18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4249350"/>
                  </a:ext>
                </a:extLst>
              </a:tr>
              <a:tr h="714791">
                <a:tc>
                  <a:txBody>
                    <a:bodyPr/>
                    <a:lstStyle/>
                    <a:p>
                      <a:pPr algn="l">
                        <a:lnSpc>
                          <a:spcPct val="150000"/>
                        </a:lnSpc>
                        <a:spcBef>
                          <a:spcPts val="1200"/>
                        </a:spcBef>
                        <a:spcAft>
                          <a:spcPts val="600"/>
                        </a:spcAft>
                        <a:buNone/>
                      </a:pPr>
                      <a:r>
                        <a:rPr lang="en-AU" sz="1800" b="1">
                          <a:solidFill>
                            <a:schemeClr val="tx1"/>
                          </a:solidFill>
                          <a:effectLst/>
                        </a:rPr>
                        <a:t>Mitochondria</a:t>
                      </a:r>
                      <a:endParaRPr lang="en-AU" sz="180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a:solidFill>
                            <a:schemeClr val="bg1"/>
                          </a:solidFill>
                          <a:effectLst/>
                        </a:rPr>
                        <a:t> </a:t>
                      </a:r>
                      <a:endParaRPr lang="en-AU"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3059185"/>
                  </a:ext>
                </a:extLst>
              </a:tr>
              <a:tr h="714791">
                <a:tc>
                  <a:txBody>
                    <a:bodyPr/>
                    <a:lstStyle/>
                    <a:p>
                      <a:pPr algn="l">
                        <a:lnSpc>
                          <a:spcPct val="150000"/>
                        </a:lnSpc>
                        <a:spcBef>
                          <a:spcPts val="1200"/>
                        </a:spcBef>
                        <a:spcAft>
                          <a:spcPts val="600"/>
                        </a:spcAft>
                        <a:buNone/>
                      </a:pPr>
                      <a:r>
                        <a:rPr lang="en-AU" sz="1800" b="1" dirty="0">
                          <a:solidFill>
                            <a:schemeClr val="tx1"/>
                          </a:solidFill>
                          <a:effectLst/>
                        </a:rPr>
                        <a:t>Chloroplasts</a:t>
                      </a:r>
                      <a:endParaRPr lang="en-AU" sz="1800" dirty="0">
                        <a:solidFill>
                          <a:schemeClr val="tx1"/>
                        </a:solidFill>
                        <a:effectLst/>
                        <a:latin typeface="+mj-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Bef>
                          <a:spcPts val="1200"/>
                        </a:spcBef>
                        <a:spcAft>
                          <a:spcPts val="600"/>
                        </a:spcAft>
                        <a:buNone/>
                      </a:pPr>
                      <a:r>
                        <a:rPr lang="en-AU" sz="1800" dirty="0">
                          <a:solidFill>
                            <a:schemeClr val="bg1"/>
                          </a:solidFill>
                          <a:effectLst/>
                        </a:rPr>
                        <a:t> </a:t>
                      </a:r>
                      <a:endParaRPr lang="en-AU"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5998978"/>
                  </a:ext>
                </a:extLst>
              </a:tr>
            </a:tbl>
          </a:graphicData>
        </a:graphic>
      </p:graphicFrame>
      <p:sp>
        <p:nvSpPr>
          <p:cNvPr id="9" name="TextBox 8" descr="Cell membrane – Bacteria – Yes">
            <a:extLst>
              <a:ext uri="{FF2B5EF4-FFF2-40B4-BE49-F238E27FC236}">
                <a16:creationId xmlns:a16="http://schemas.microsoft.com/office/drawing/2014/main" id="{ACA81421-025B-5A0A-2385-E0215F3E93D2}"/>
              </a:ext>
            </a:extLst>
          </p:cNvPr>
          <p:cNvSpPr txBox="1"/>
          <p:nvPr/>
        </p:nvSpPr>
        <p:spPr>
          <a:xfrm>
            <a:off x="5185072" y="2242371"/>
            <a:ext cx="468630" cy="480060"/>
          </a:xfrm>
          <a:prstGeom prst="rect">
            <a:avLst/>
          </a:prstGeom>
          <a:noFill/>
        </p:spPr>
        <p:txBody>
          <a:bodyPr wrap="square" lIns="0" tIns="0" rIns="0" bIns="0" rtlCol="0">
            <a:noAutofit/>
          </a:bodyPr>
          <a:lstStyle/>
          <a:p>
            <a:pPr algn="ctr"/>
            <a:r>
              <a:rPr lang="en-AU" sz="1800" dirty="0"/>
              <a:t>Y</a:t>
            </a:r>
          </a:p>
        </p:txBody>
      </p:sp>
      <p:sp>
        <p:nvSpPr>
          <p:cNvPr id="10" name="TextBox 9" descr="Cell wall – Bacteria – Yes">
            <a:extLst>
              <a:ext uri="{FF2B5EF4-FFF2-40B4-BE49-F238E27FC236}">
                <a16:creationId xmlns:a16="http://schemas.microsoft.com/office/drawing/2014/main" id="{AAF0F0BE-65EA-2AD2-9A44-3C81A2E32A2E}"/>
              </a:ext>
            </a:extLst>
          </p:cNvPr>
          <p:cNvSpPr txBox="1"/>
          <p:nvPr/>
        </p:nvSpPr>
        <p:spPr>
          <a:xfrm>
            <a:off x="5185072" y="2962652"/>
            <a:ext cx="468630" cy="480060"/>
          </a:xfrm>
          <a:prstGeom prst="rect">
            <a:avLst/>
          </a:prstGeom>
          <a:noFill/>
        </p:spPr>
        <p:txBody>
          <a:bodyPr wrap="square" lIns="0" tIns="0" rIns="0" bIns="0" rtlCol="0">
            <a:noAutofit/>
          </a:bodyPr>
          <a:lstStyle/>
          <a:p>
            <a:pPr algn="ctr"/>
            <a:r>
              <a:rPr lang="en-AU" sz="1800"/>
              <a:t>Y</a:t>
            </a:r>
          </a:p>
        </p:txBody>
      </p:sp>
      <p:sp>
        <p:nvSpPr>
          <p:cNvPr id="11" name="TextBox 10" descr="Cytoplasm – Bacteria – Yes">
            <a:extLst>
              <a:ext uri="{FF2B5EF4-FFF2-40B4-BE49-F238E27FC236}">
                <a16:creationId xmlns:a16="http://schemas.microsoft.com/office/drawing/2014/main" id="{761A4838-035A-E368-45EA-8548F4058EF8}"/>
              </a:ext>
            </a:extLst>
          </p:cNvPr>
          <p:cNvSpPr txBox="1"/>
          <p:nvPr/>
        </p:nvSpPr>
        <p:spPr>
          <a:xfrm>
            <a:off x="5185072" y="3682933"/>
            <a:ext cx="468630" cy="480060"/>
          </a:xfrm>
          <a:prstGeom prst="rect">
            <a:avLst/>
          </a:prstGeom>
          <a:noFill/>
        </p:spPr>
        <p:txBody>
          <a:bodyPr wrap="square" lIns="0" tIns="0" rIns="0" bIns="0" rtlCol="0">
            <a:noAutofit/>
          </a:bodyPr>
          <a:lstStyle/>
          <a:p>
            <a:pPr algn="ctr"/>
            <a:r>
              <a:rPr lang="en-AU" sz="1800" dirty="0"/>
              <a:t>Y</a:t>
            </a:r>
          </a:p>
        </p:txBody>
      </p:sp>
      <p:sp>
        <p:nvSpPr>
          <p:cNvPr id="13" name="TextBox 12" descr="Nucleus – Bacteria – No">
            <a:extLst>
              <a:ext uri="{FF2B5EF4-FFF2-40B4-BE49-F238E27FC236}">
                <a16:creationId xmlns:a16="http://schemas.microsoft.com/office/drawing/2014/main" id="{DC174194-8FBC-8428-241A-15281A88158D}"/>
              </a:ext>
            </a:extLst>
          </p:cNvPr>
          <p:cNvSpPr txBox="1"/>
          <p:nvPr/>
        </p:nvSpPr>
        <p:spPr>
          <a:xfrm>
            <a:off x="5185072" y="4403214"/>
            <a:ext cx="468630" cy="480060"/>
          </a:xfrm>
          <a:prstGeom prst="rect">
            <a:avLst/>
          </a:prstGeom>
          <a:noFill/>
        </p:spPr>
        <p:txBody>
          <a:bodyPr wrap="square" lIns="0" tIns="0" rIns="0" bIns="0" rtlCol="0">
            <a:noAutofit/>
          </a:bodyPr>
          <a:lstStyle/>
          <a:p>
            <a:pPr algn="ctr"/>
            <a:r>
              <a:rPr lang="en-AU" sz="1800"/>
              <a:t>N</a:t>
            </a:r>
          </a:p>
        </p:txBody>
      </p:sp>
      <p:sp>
        <p:nvSpPr>
          <p:cNvPr id="14" name="TextBox 13" descr="Mitochondria – Bacteria – No">
            <a:extLst>
              <a:ext uri="{FF2B5EF4-FFF2-40B4-BE49-F238E27FC236}">
                <a16:creationId xmlns:a16="http://schemas.microsoft.com/office/drawing/2014/main" id="{C6CDE3EC-6184-8630-3D01-291FFEFBC25B}"/>
              </a:ext>
            </a:extLst>
          </p:cNvPr>
          <p:cNvSpPr txBox="1"/>
          <p:nvPr/>
        </p:nvSpPr>
        <p:spPr>
          <a:xfrm>
            <a:off x="5185072" y="5123495"/>
            <a:ext cx="468630" cy="480060"/>
          </a:xfrm>
          <a:prstGeom prst="rect">
            <a:avLst/>
          </a:prstGeom>
          <a:noFill/>
        </p:spPr>
        <p:txBody>
          <a:bodyPr wrap="square" lIns="0" tIns="0" rIns="0" bIns="0" rtlCol="0">
            <a:noAutofit/>
          </a:bodyPr>
          <a:lstStyle/>
          <a:p>
            <a:pPr algn="ctr"/>
            <a:r>
              <a:rPr lang="en-AU" sz="1800"/>
              <a:t>N</a:t>
            </a:r>
          </a:p>
        </p:txBody>
      </p:sp>
      <p:sp>
        <p:nvSpPr>
          <p:cNvPr id="15" name="TextBox 14" descr="Chloroplasts  – Bacteria – No">
            <a:extLst>
              <a:ext uri="{FF2B5EF4-FFF2-40B4-BE49-F238E27FC236}">
                <a16:creationId xmlns:a16="http://schemas.microsoft.com/office/drawing/2014/main" id="{2320CA42-78A8-585E-1898-F0834E9BB6F6}"/>
              </a:ext>
            </a:extLst>
          </p:cNvPr>
          <p:cNvSpPr txBox="1"/>
          <p:nvPr/>
        </p:nvSpPr>
        <p:spPr>
          <a:xfrm>
            <a:off x="5185072" y="5843776"/>
            <a:ext cx="468630" cy="480060"/>
          </a:xfrm>
          <a:prstGeom prst="rect">
            <a:avLst/>
          </a:prstGeom>
          <a:noFill/>
        </p:spPr>
        <p:txBody>
          <a:bodyPr wrap="square" lIns="0" tIns="0" rIns="0" bIns="0" rtlCol="0">
            <a:noAutofit/>
          </a:bodyPr>
          <a:lstStyle/>
          <a:p>
            <a:pPr algn="ctr"/>
            <a:r>
              <a:rPr lang="en-AU" sz="1800" dirty="0"/>
              <a:t>N</a:t>
            </a:r>
          </a:p>
        </p:txBody>
      </p:sp>
      <p:sp>
        <p:nvSpPr>
          <p:cNvPr id="16" name="TextBox 15" descr="Cell membrane – Fungi – Yes">
            <a:extLst>
              <a:ext uri="{FF2B5EF4-FFF2-40B4-BE49-F238E27FC236}">
                <a16:creationId xmlns:a16="http://schemas.microsoft.com/office/drawing/2014/main" id="{7DEFE968-FAD1-F8ED-E3F1-A1EA789916C4}"/>
              </a:ext>
            </a:extLst>
          </p:cNvPr>
          <p:cNvSpPr txBox="1"/>
          <p:nvPr/>
        </p:nvSpPr>
        <p:spPr>
          <a:xfrm>
            <a:off x="7043421" y="2242371"/>
            <a:ext cx="468630" cy="480060"/>
          </a:xfrm>
          <a:prstGeom prst="rect">
            <a:avLst/>
          </a:prstGeom>
          <a:noFill/>
        </p:spPr>
        <p:txBody>
          <a:bodyPr wrap="square" lIns="0" tIns="0" rIns="0" bIns="0" rtlCol="0">
            <a:noAutofit/>
          </a:bodyPr>
          <a:lstStyle/>
          <a:p>
            <a:pPr algn="ctr"/>
            <a:r>
              <a:rPr lang="en-AU" sz="1800"/>
              <a:t>Y</a:t>
            </a:r>
          </a:p>
        </p:txBody>
      </p:sp>
      <p:sp>
        <p:nvSpPr>
          <p:cNvPr id="17" name="TextBox 16" descr="Cell wall – Fungi – Yes">
            <a:extLst>
              <a:ext uri="{FF2B5EF4-FFF2-40B4-BE49-F238E27FC236}">
                <a16:creationId xmlns:a16="http://schemas.microsoft.com/office/drawing/2014/main" id="{B6037443-5ADA-6914-5AC0-B41DDA4CD3FD}"/>
              </a:ext>
            </a:extLst>
          </p:cNvPr>
          <p:cNvSpPr txBox="1"/>
          <p:nvPr/>
        </p:nvSpPr>
        <p:spPr>
          <a:xfrm>
            <a:off x="7043421" y="2962652"/>
            <a:ext cx="468630" cy="480060"/>
          </a:xfrm>
          <a:prstGeom prst="rect">
            <a:avLst/>
          </a:prstGeom>
          <a:noFill/>
        </p:spPr>
        <p:txBody>
          <a:bodyPr wrap="square" lIns="0" tIns="0" rIns="0" bIns="0" rtlCol="0">
            <a:noAutofit/>
          </a:bodyPr>
          <a:lstStyle/>
          <a:p>
            <a:pPr algn="ctr"/>
            <a:r>
              <a:rPr lang="en-AU" sz="1800"/>
              <a:t>Y</a:t>
            </a:r>
          </a:p>
        </p:txBody>
      </p:sp>
      <p:sp>
        <p:nvSpPr>
          <p:cNvPr id="18" name="TextBox 17" descr="Cytoplasm – Fungi – Yes">
            <a:extLst>
              <a:ext uri="{FF2B5EF4-FFF2-40B4-BE49-F238E27FC236}">
                <a16:creationId xmlns:a16="http://schemas.microsoft.com/office/drawing/2014/main" id="{E840C4FC-515D-C183-8673-EF01588BFDBB}"/>
              </a:ext>
            </a:extLst>
          </p:cNvPr>
          <p:cNvSpPr txBox="1"/>
          <p:nvPr/>
        </p:nvSpPr>
        <p:spPr>
          <a:xfrm>
            <a:off x="7043421" y="3682933"/>
            <a:ext cx="468630" cy="480060"/>
          </a:xfrm>
          <a:prstGeom prst="rect">
            <a:avLst/>
          </a:prstGeom>
          <a:noFill/>
        </p:spPr>
        <p:txBody>
          <a:bodyPr wrap="square" lIns="0" tIns="0" rIns="0" bIns="0" rtlCol="0">
            <a:noAutofit/>
          </a:bodyPr>
          <a:lstStyle/>
          <a:p>
            <a:pPr algn="ctr"/>
            <a:r>
              <a:rPr lang="en-AU" sz="1800"/>
              <a:t>Y</a:t>
            </a:r>
          </a:p>
        </p:txBody>
      </p:sp>
      <p:sp>
        <p:nvSpPr>
          <p:cNvPr id="19" name="TextBox 18" descr="Nucleus – Fungi – Yes">
            <a:extLst>
              <a:ext uri="{FF2B5EF4-FFF2-40B4-BE49-F238E27FC236}">
                <a16:creationId xmlns:a16="http://schemas.microsoft.com/office/drawing/2014/main" id="{C5937600-1554-C35F-5080-00CA2724984A}"/>
              </a:ext>
            </a:extLst>
          </p:cNvPr>
          <p:cNvSpPr txBox="1"/>
          <p:nvPr/>
        </p:nvSpPr>
        <p:spPr>
          <a:xfrm>
            <a:off x="7043421" y="4403214"/>
            <a:ext cx="468630" cy="480060"/>
          </a:xfrm>
          <a:prstGeom prst="rect">
            <a:avLst/>
          </a:prstGeom>
          <a:noFill/>
        </p:spPr>
        <p:txBody>
          <a:bodyPr wrap="square" lIns="0" tIns="0" rIns="0" bIns="0" rtlCol="0">
            <a:noAutofit/>
          </a:bodyPr>
          <a:lstStyle/>
          <a:p>
            <a:pPr algn="ctr"/>
            <a:r>
              <a:rPr lang="en-AU" sz="1800" dirty="0"/>
              <a:t>Y</a:t>
            </a:r>
          </a:p>
        </p:txBody>
      </p:sp>
      <p:sp>
        <p:nvSpPr>
          <p:cNvPr id="20" name="TextBox 19" descr="Mitochondria – Fungi  – Yes">
            <a:extLst>
              <a:ext uri="{FF2B5EF4-FFF2-40B4-BE49-F238E27FC236}">
                <a16:creationId xmlns:a16="http://schemas.microsoft.com/office/drawing/2014/main" id="{2CD0F694-B216-DEFC-5B2D-44D2F3B69E08}"/>
              </a:ext>
            </a:extLst>
          </p:cNvPr>
          <p:cNvSpPr txBox="1"/>
          <p:nvPr/>
        </p:nvSpPr>
        <p:spPr>
          <a:xfrm>
            <a:off x="7043421" y="5123495"/>
            <a:ext cx="468630" cy="480060"/>
          </a:xfrm>
          <a:prstGeom prst="rect">
            <a:avLst/>
          </a:prstGeom>
          <a:noFill/>
        </p:spPr>
        <p:txBody>
          <a:bodyPr wrap="square" lIns="0" tIns="0" rIns="0" bIns="0" rtlCol="0">
            <a:noAutofit/>
          </a:bodyPr>
          <a:lstStyle/>
          <a:p>
            <a:pPr algn="ctr"/>
            <a:r>
              <a:rPr lang="en-AU" sz="1800" dirty="0"/>
              <a:t>Y</a:t>
            </a:r>
          </a:p>
        </p:txBody>
      </p:sp>
      <p:sp>
        <p:nvSpPr>
          <p:cNvPr id="21" name="TextBox 20" descr="Chloroplasts  – Fungi – No">
            <a:extLst>
              <a:ext uri="{FF2B5EF4-FFF2-40B4-BE49-F238E27FC236}">
                <a16:creationId xmlns:a16="http://schemas.microsoft.com/office/drawing/2014/main" id="{B9BA2E90-7522-A47B-5FAD-D54A0B4EB480}"/>
              </a:ext>
            </a:extLst>
          </p:cNvPr>
          <p:cNvSpPr txBox="1"/>
          <p:nvPr/>
        </p:nvSpPr>
        <p:spPr>
          <a:xfrm>
            <a:off x="7043421" y="5843776"/>
            <a:ext cx="468630" cy="480060"/>
          </a:xfrm>
          <a:prstGeom prst="rect">
            <a:avLst/>
          </a:prstGeom>
          <a:noFill/>
        </p:spPr>
        <p:txBody>
          <a:bodyPr wrap="square" lIns="0" tIns="0" rIns="0" bIns="0" rtlCol="0">
            <a:noAutofit/>
          </a:bodyPr>
          <a:lstStyle/>
          <a:p>
            <a:pPr algn="ctr"/>
            <a:r>
              <a:rPr lang="en-AU" sz="1800" dirty="0"/>
              <a:t>N</a:t>
            </a:r>
          </a:p>
        </p:txBody>
      </p:sp>
      <p:sp>
        <p:nvSpPr>
          <p:cNvPr id="22" name="TextBox 21" descr="Cell membrane – Plant – Yes">
            <a:extLst>
              <a:ext uri="{FF2B5EF4-FFF2-40B4-BE49-F238E27FC236}">
                <a16:creationId xmlns:a16="http://schemas.microsoft.com/office/drawing/2014/main" id="{2DA21124-A502-932C-E881-8D7450D95171}"/>
              </a:ext>
            </a:extLst>
          </p:cNvPr>
          <p:cNvSpPr txBox="1"/>
          <p:nvPr/>
        </p:nvSpPr>
        <p:spPr>
          <a:xfrm>
            <a:off x="8889368" y="2242371"/>
            <a:ext cx="468630" cy="480060"/>
          </a:xfrm>
          <a:prstGeom prst="rect">
            <a:avLst/>
          </a:prstGeom>
          <a:noFill/>
        </p:spPr>
        <p:txBody>
          <a:bodyPr wrap="square" lIns="0" tIns="0" rIns="0" bIns="0" rtlCol="0">
            <a:noAutofit/>
          </a:bodyPr>
          <a:lstStyle/>
          <a:p>
            <a:pPr algn="ctr"/>
            <a:r>
              <a:rPr lang="en-AU" sz="1800" dirty="0"/>
              <a:t>Y</a:t>
            </a:r>
          </a:p>
        </p:txBody>
      </p:sp>
      <p:sp>
        <p:nvSpPr>
          <p:cNvPr id="23" name="TextBox 22" descr="Cell wall – Plant – Yes">
            <a:extLst>
              <a:ext uri="{FF2B5EF4-FFF2-40B4-BE49-F238E27FC236}">
                <a16:creationId xmlns:a16="http://schemas.microsoft.com/office/drawing/2014/main" id="{9614735D-A1B3-7519-1A9C-60ABD1ADC10F}"/>
              </a:ext>
            </a:extLst>
          </p:cNvPr>
          <p:cNvSpPr txBox="1"/>
          <p:nvPr/>
        </p:nvSpPr>
        <p:spPr>
          <a:xfrm>
            <a:off x="8889368" y="2962652"/>
            <a:ext cx="468630" cy="480060"/>
          </a:xfrm>
          <a:prstGeom prst="rect">
            <a:avLst/>
          </a:prstGeom>
          <a:noFill/>
        </p:spPr>
        <p:txBody>
          <a:bodyPr wrap="square" lIns="0" tIns="0" rIns="0" bIns="0" rtlCol="0">
            <a:noAutofit/>
          </a:bodyPr>
          <a:lstStyle/>
          <a:p>
            <a:pPr algn="ctr"/>
            <a:r>
              <a:rPr lang="en-AU" sz="1800" dirty="0"/>
              <a:t>Y</a:t>
            </a:r>
          </a:p>
        </p:txBody>
      </p:sp>
      <p:sp>
        <p:nvSpPr>
          <p:cNvPr id="24" name="TextBox 23" descr="Cytoplasm – Plant – Yes">
            <a:extLst>
              <a:ext uri="{FF2B5EF4-FFF2-40B4-BE49-F238E27FC236}">
                <a16:creationId xmlns:a16="http://schemas.microsoft.com/office/drawing/2014/main" id="{0A10A710-40CB-508F-FFFF-0C3AB4580C2A}"/>
              </a:ext>
            </a:extLst>
          </p:cNvPr>
          <p:cNvSpPr txBox="1"/>
          <p:nvPr/>
        </p:nvSpPr>
        <p:spPr>
          <a:xfrm>
            <a:off x="8889368" y="3682933"/>
            <a:ext cx="468630" cy="480060"/>
          </a:xfrm>
          <a:prstGeom prst="rect">
            <a:avLst/>
          </a:prstGeom>
          <a:noFill/>
        </p:spPr>
        <p:txBody>
          <a:bodyPr wrap="square" lIns="0" tIns="0" rIns="0" bIns="0" rtlCol="0">
            <a:noAutofit/>
          </a:bodyPr>
          <a:lstStyle/>
          <a:p>
            <a:pPr algn="ctr"/>
            <a:r>
              <a:rPr lang="en-AU" sz="1800" dirty="0"/>
              <a:t>Y</a:t>
            </a:r>
          </a:p>
        </p:txBody>
      </p:sp>
      <p:sp>
        <p:nvSpPr>
          <p:cNvPr id="25" name="TextBox 24" descr="Nucleus – Plant – Yes">
            <a:extLst>
              <a:ext uri="{FF2B5EF4-FFF2-40B4-BE49-F238E27FC236}">
                <a16:creationId xmlns:a16="http://schemas.microsoft.com/office/drawing/2014/main" id="{43FFAB13-CB7F-8310-5DC2-A075F4BD3ECA}"/>
              </a:ext>
            </a:extLst>
          </p:cNvPr>
          <p:cNvSpPr txBox="1"/>
          <p:nvPr/>
        </p:nvSpPr>
        <p:spPr>
          <a:xfrm>
            <a:off x="8889368" y="4403214"/>
            <a:ext cx="468630" cy="480060"/>
          </a:xfrm>
          <a:prstGeom prst="rect">
            <a:avLst/>
          </a:prstGeom>
          <a:noFill/>
        </p:spPr>
        <p:txBody>
          <a:bodyPr wrap="square" lIns="0" tIns="0" rIns="0" bIns="0" rtlCol="0">
            <a:noAutofit/>
          </a:bodyPr>
          <a:lstStyle/>
          <a:p>
            <a:pPr algn="ctr"/>
            <a:r>
              <a:rPr lang="en-AU" sz="1800" dirty="0"/>
              <a:t>Y</a:t>
            </a:r>
          </a:p>
        </p:txBody>
      </p:sp>
      <p:sp>
        <p:nvSpPr>
          <p:cNvPr id="26" name="TextBox 25" descr="Mitochondria – Plant  – Yes">
            <a:extLst>
              <a:ext uri="{FF2B5EF4-FFF2-40B4-BE49-F238E27FC236}">
                <a16:creationId xmlns:a16="http://schemas.microsoft.com/office/drawing/2014/main" id="{88C0499F-6841-59EB-4E5D-561170F08AF8}"/>
              </a:ext>
            </a:extLst>
          </p:cNvPr>
          <p:cNvSpPr txBox="1"/>
          <p:nvPr/>
        </p:nvSpPr>
        <p:spPr>
          <a:xfrm>
            <a:off x="8889368" y="5123495"/>
            <a:ext cx="468630" cy="480060"/>
          </a:xfrm>
          <a:prstGeom prst="rect">
            <a:avLst/>
          </a:prstGeom>
          <a:noFill/>
        </p:spPr>
        <p:txBody>
          <a:bodyPr wrap="square" lIns="0" tIns="0" rIns="0" bIns="0" rtlCol="0">
            <a:noAutofit/>
          </a:bodyPr>
          <a:lstStyle/>
          <a:p>
            <a:pPr algn="ctr"/>
            <a:r>
              <a:rPr lang="en-AU" sz="1800"/>
              <a:t>Y</a:t>
            </a:r>
          </a:p>
        </p:txBody>
      </p:sp>
      <p:sp>
        <p:nvSpPr>
          <p:cNvPr id="27" name="TextBox 26" descr="Chloroplasts  – Plant  – Yes">
            <a:extLst>
              <a:ext uri="{FF2B5EF4-FFF2-40B4-BE49-F238E27FC236}">
                <a16:creationId xmlns:a16="http://schemas.microsoft.com/office/drawing/2014/main" id="{9920C77A-22AF-E755-9A07-238BFF98E540}"/>
              </a:ext>
            </a:extLst>
          </p:cNvPr>
          <p:cNvSpPr txBox="1"/>
          <p:nvPr/>
        </p:nvSpPr>
        <p:spPr>
          <a:xfrm>
            <a:off x="8889368" y="5843776"/>
            <a:ext cx="468630" cy="480060"/>
          </a:xfrm>
          <a:prstGeom prst="rect">
            <a:avLst/>
          </a:prstGeom>
          <a:noFill/>
        </p:spPr>
        <p:txBody>
          <a:bodyPr wrap="square" lIns="0" tIns="0" rIns="0" bIns="0" rtlCol="0">
            <a:noAutofit/>
          </a:bodyPr>
          <a:lstStyle/>
          <a:p>
            <a:pPr algn="ctr"/>
            <a:r>
              <a:rPr lang="en-AU" sz="1800" dirty="0"/>
              <a:t>Y</a:t>
            </a:r>
          </a:p>
        </p:txBody>
      </p:sp>
      <p:sp>
        <p:nvSpPr>
          <p:cNvPr id="28" name="TextBox 27" descr="Cell membrane – Animal – Yes">
            <a:extLst>
              <a:ext uri="{FF2B5EF4-FFF2-40B4-BE49-F238E27FC236}">
                <a16:creationId xmlns:a16="http://schemas.microsoft.com/office/drawing/2014/main" id="{A018ECD7-2FB5-D8C2-82AA-29F99F87609A}"/>
              </a:ext>
            </a:extLst>
          </p:cNvPr>
          <p:cNvSpPr txBox="1"/>
          <p:nvPr/>
        </p:nvSpPr>
        <p:spPr>
          <a:xfrm>
            <a:off x="10735315" y="2242371"/>
            <a:ext cx="468630" cy="480060"/>
          </a:xfrm>
          <a:prstGeom prst="rect">
            <a:avLst/>
          </a:prstGeom>
          <a:noFill/>
        </p:spPr>
        <p:txBody>
          <a:bodyPr wrap="square" lIns="0" tIns="0" rIns="0" bIns="0" rtlCol="0">
            <a:noAutofit/>
          </a:bodyPr>
          <a:lstStyle/>
          <a:p>
            <a:pPr algn="ctr"/>
            <a:r>
              <a:rPr lang="en-AU" sz="1800" dirty="0"/>
              <a:t>Y</a:t>
            </a:r>
          </a:p>
        </p:txBody>
      </p:sp>
      <p:sp>
        <p:nvSpPr>
          <p:cNvPr id="29" name="TextBox 28" descr="Cell wall – Animal – No">
            <a:extLst>
              <a:ext uri="{FF2B5EF4-FFF2-40B4-BE49-F238E27FC236}">
                <a16:creationId xmlns:a16="http://schemas.microsoft.com/office/drawing/2014/main" id="{A7DE4148-7AAE-AA50-7287-35A5262F2ED6}"/>
              </a:ext>
            </a:extLst>
          </p:cNvPr>
          <p:cNvSpPr txBox="1"/>
          <p:nvPr/>
        </p:nvSpPr>
        <p:spPr>
          <a:xfrm>
            <a:off x="10735315" y="2962652"/>
            <a:ext cx="468630" cy="480060"/>
          </a:xfrm>
          <a:prstGeom prst="rect">
            <a:avLst/>
          </a:prstGeom>
          <a:noFill/>
        </p:spPr>
        <p:txBody>
          <a:bodyPr wrap="square" lIns="0" tIns="0" rIns="0" bIns="0" rtlCol="0">
            <a:noAutofit/>
          </a:bodyPr>
          <a:lstStyle/>
          <a:p>
            <a:pPr algn="ctr"/>
            <a:r>
              <a:rPr lang="en-AU" sz="1800" dirty="0"/>
              <a:t>N</a:t>
            </a:r>
          </a:p>
        </p:txBody>
      </p:sp>
      <p:sp>
        <p:nvSpPr>
          <p:cNvPr id="30" name="TextBox 29" descr="Cytoplasm – Animal – Yes">
            <a:extLst>
              <a:ext uri="{FF2B5EF4-FFF2-40B4-BE49-F238E27FC236}">
                <a16:creationId xmlns:a16="http://schemas.microsoft.com/office/drawing/2014/main" id="{75C892DE-5B8F-7BCA-2A8C-83433FE5B671}"/>
              </a:ext>
            </a:extLst>
          </p:cNvPr>
          <p:cNvSpPr txBox="1"/>
          <p:nvPr/>
        </p:nvSpPr>
        <p:spPr>
          <a:xfrm>
            <a:off x="10735315" y="3682933"/>
            <a:ext cx="468630" cy="480060"/>
          </a:xfrm>
          <a:prstGeom prst="rect">
            <a:avLst/>
          </a:prstGeom>
          <a:noFill/>
        </p:spPr>
        <p:txBody>
          <a:bodyPr wrap="square" lIns="0" tIns="0" rIns="0" bIns="0" rtlCol="0">
            <a:noAutofit/>
          </a:bodyPr>
          <a:lstStyle/>
          <a:p>
            <a:pPr algn="ctr"/>
            <a:r>
              <a:rPr lang="en-AU" sz="1800" dirty="0"/>
              <a:t>Y</a:t>
            </a:r>
          </a:p>
        </p:txBody>
      </p:sp>
      <p:sp>
        <p:nvSpPr>
          <p:cNvPr id="31" name="TextBox 30" descr="Nucleus – Animal – Yes">
            <a:extLst>
              <a:ext uri="{FF2B5EF4-FFF2-40B4-BE49-F238E27FC236}">
                <a16:creationId xmlns:a16="http://schemas.microsoft.com/office/drawing/2014/main" id="{0C47E779-9A5E-7826-4E8A-4EA1BA2710E3}"/>
              </a:ext>
            </a:extLst>
          </p:cNvPr>
          <p:cNvSpPr txBox="1"/>
          <p:nvPr/>
        </p:nvSpPr>
        <p:spPr>
          <a:xfrm>
            <a:off x="10735315" y="4403214"/>
            <a:ext cx="468630" cy="480060"/>
          </a:xfrm>
          <a:prstGeom prst="rect">
            <a:avLst/>
          </a:prstGeom>
          <a:noFill/>
        </p:spPr>
        <p:txBody>
          <a:bodyPr wrap="square" lIns="0" tIns="0" rIns="0" bIns="0" rtlCol="0">
            <a:noAutofit/>
          </a:bodyPr>
          <a:lstStyle/>
          <a:p>
            <a:pPr algn="ctr"/>
            <a:r>
              <a:rPr lang="en-AU" sz="1800" dirty="0"/>
              <a:t>Y</a:t>
            </a:r>
          </a:p>
        </p:txBody>
      </p:sp>
      <p:sp>
        <p:nvSpPr>
          <p:cNvPr id="32" name="TextBox 31" descr="Mitochondria – Animal  – Yes">
            <a:extLst>
              <a:ext uri="{FF2B5EF4-FFF2-40B4-BE49-F238E27FC236}">
                <a16:creationId xmlns:a16="http://schemas.microsoft.com/office/drawing/2014/main" id="{860269DC-21FE-1440-8C46-922D6C57EBD8}"/>
              </a:ext>
            </a:extLst>
          </p:cNvPr>
          <p:cNvSpPr txBox="1"/>
          <p:nvPr/>
        </p:nvSpPr>
        <p:spPr>
          <a:xfrm>
            <a:off x="10735315" y="5123495"/>
            <a:ext cx="468630" cy="480060"/>
          </a:xfrm>
          <a:prstGeom prst="rect">
            <a:avLst/>
          </a:prstGeom>
          <a:noFill/>
        </p:spPr>
        <p:txBody>
          <a:bodyPr wrap="square" lIns="0" tIns="0" rIns="0" bIns="0" rtlCol="0">
            <a:noAutofit/>
          </a:bodyPr>
          <a:lstStyle/>
          <a:p>
            <a:pPr algn="ctr"/>
            <a:r>
              <a:rPr lang="en-AU" sz="1800" dirty="0"/>
              <a:t>Y</a:t>
            </a:r>
          </a:p>
        </p:txBody>
      </p:sp>
      <p:sp>
        <p:nvSpPr>
          <p:cNvPr id="33" name="TextBox 32" descr="Chloroplasts  – Animal – No">
            <a:extLst>
              <a:ext uri="{FF2B5EF4-FFF2-40B4-BE49-F238E27FC236}">
                <a16:creationId xmlns:a16="http://schemas.microsoft.com/office/drawing/2014/main" id="{5CA09F4A-5873-8B23-8EBF-0E9941532159}"/>
              </a:ext>
            </a:extLst>
          </p:cNvPr>
          <p:cNvSpPr txBox="1"/>
          <p:nvPr/>
        </p:nvSpPr>
        <p:spPr>
          <a:xfrm>
            <a:off x="10735315" y="5843776"/>
            <a:ext cx="468630" cy="480060"/>
          </a:xfrm>
          <a:prstGeom prst="rect">
            <a:avLst/>
          </a:prstGeom>
          <a:noFill/>
        </p:spPr>
        <p:txBody>
          <a:bodyPr wrap="square" lIns="0" tIns="0" rIns="0" bIns="0" rtlCol="0">
            <a:noAutofit/>
          </a:bodyPr>
          <a:lstStyle/>
          <a:p>
            <a:pPr algn="ctr"/>
            <a:r>
              <a:rPr lang="en-AU" sz="1800" dirty="0"/>
              <a:t>N</a:t>
            </a:r>
          </a:p>
        </p:txBody>
      </p:sp>
      <p:sp>
        <p:nvSpPr>
          <p:cNvPr id="2" name="Slide Number Placeholder 1">
            <a:extLst>
              <a:ext uri="{FF2B5EF4-FFF2-40B4-BE49-F238E27FC236}">
                <a16:creationId xmlns:a16="http://schemas.microsoft.com/office/drawing/2014/main" id="{6B01169A-E6CC-8467-AF6B-66379B1EBD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166</a:t>
            </a:fld>
            <a:endParaRPr lang="en-AU"/>
          </a:p>
        </p:txBody>
      </p:sp>
    </p:spTree>
    <p:extLst>
      <p:ext uri="{BB962C8B-B14F-4D97-AF65-F5344CB8AC3E}">
        <p14:creationId xmlns:p14="http://schemas.microsoft.com/office/powerpoint/2010/main" val="188565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D70D93-6E42-DF13-8AA0-7674357EAA25}"/>
              </a:ext>
            </a:extLst>
          </p:cNvPr>
          <p:cNvSpPr>
            <a:spLocks noGrp="1"/>
          </p:cNvSpPr>
          <p:nvPr>
            <p:ph type="title"/>
          </p:nvPr>
        </p:nvSpPr>
        <p:spPr/>
        <p:txBody>
          <a:bodyPr/>
          <a:lstStyle/>
          <a:p>
            <a:r>
              <a:rPr lang="en-AU" dirty="0"/>
              <a:t>2.6 Checkpoint</a:t>
            </a:r>
          </a:p>
        </p:txBody>
      </p:sp>
      <p:sp>
        <p:nvSpPr>
          <p:cNvPr id="4" name="Text Placeholder 3">
            <a:extLst>
              <a:ext uri="{FF2B5EF4-FFF2-40B4-BE49-F238E27FC236}">
                <a16:creationId xmlns:a16="http://schemas.microsoft.com/office/drawing/2014/main" id="{1351B095-D84C-B48B-2A15-A5AD813E3B6B}"/>
              </a:ext>
            </a:extLst>
          </p:cNvPr>
          <p:cNvSpPr>
            <a:spLocks noGrp="1"/>
          </p:cNvSpPr>
          <p:nvPr>
            <p:ph type="body" sz="quarter" idx="18"/>
          </p:nvPr>
        </p:nvSpPr>
        <p:spPr/>
        <p:txBody>
          <a:bodyPr/>
          <a:lstStyle/>
          <a:p>
            <a:r>
              <a:rPr lang="en-AU">
                <a:latin typeface="+mj-lt"/>
              </a:rPr>
              <a:t>Cells in the Kingdoms of life</a:t>
            </a:r>
          </a:p>
        </p:txBody>
      </p:sp>
      <p:sp>
        <p:nvSpPr>
          <p:cNvPr id="6" name="TextBox 5">
            <a:extLst>
              <a:ext uri="{FF2B5EF4-FFF2-40B4-BE49-F238E27FC236}">
                <a16:creationId xmlns:a16="http://schemas.microsoft.com/office/drawing/2014/main" id="{2D99BAA7-D553-9AAF-D5AD-757EF13694E1}"/>
              </a:ext>
            </a:extLst>
          </p:cNvPr>
          <p:cNvSpPr txBox="1"/>
          <p:nvPr/>
        </p:nvSpPr>
        <p:spPr>
          <a:xfrm>
            <a:off x="359999" y="1469619"/>
            <a:ext cx="11281273" cy="611928"/>
          </a:xfrm>
          <a:prstGeom prst="rect">
            <a:avLst/>
          </a:prstGeom>
          <a:noFill/>
        </p:spPr>
        <p:txBody>
          <a:bodyPr wrap="square" lIns="0" tIns="0" rIns="0" bIns="0" rtlCol="0">
            <a:noAutofit/>
          </a:bodyPr>
          <a:lstStyle/>
          <a:p>
            <a:pPr algn="l">
              <a:lnSpc>
                <a:spcPct val="150000"/>
              </a:lnSpc>
              <a:spcAft>
                <a:spcPts val="1200"/>
              </a:spcAft>
            </a:pPr>
            <a:r>
              <a:rPr lang="en-AU" sz="1800" b="1" dirty="0"/>
              <a:t>Instructions – </a:t>
            </a:r>
            <a:r>
              <a:rPr lang="en-AU" sz="1800" dirty="0"/>
              <a:t>Fill in the blanks using the appropriate terms from the word bank.</a:t>
            </a:r>
          </a:p>
        </p:txBody>
      </p:sp>
      <p:sp>
        <p:nvSpPr>
          <p:cNvPr id="12" name="TextBox 11">
            <a:extLst>
              <a:ext uri="{FF2B5EF4-FFF2-40B4-BE49-F238E27FC236}">
                <a16:creationId xmlns:a16="http://schemas.microsoft.com/office/drawing/2014/main" id="{9C7BDF3C-C940-8AC2-E22D-C1AE3DC7D554}"/>
              </a:ext>
            </a:extLst>
          </p:cNvPr>
          <p:cNvSpPr txBox="1"/>
          <p:nvPr/>
        </p:nvSpPr>
        <p:spPr>
          <a:xfrm>
            <a:off x="359999" y="2137105"/>
            <a:ext cx="11281273" cy="995869"/>
          </a:xfrm>
          <a:prstGeom prst="rect">
            <a:avLst/>
          </a:prstGeom>
          <a:noFill/>
          <a:ln w="28575">
            <a:solidFill>
              <a:schemeClr val="tx1"/>
            </a:solidFill>
          </a:ln>
        </p:spPr>
        <p:txBody>
          <a:bodyPr wrap="square" lIns="180000" tIns="180000" rIns="180000" bIns="180000" rtlCol="0" anchor="t" anchorCtr="0">
            <a:noAutofit/>
          </a:bodyPr>
          <a:lstStyle/>
          <a:p>
            <a:r>
              <a:rPr lang="en-US" sz="1800" b="1" dirty="0">
                <a:latin typeface="+mj-lt"/>
                <a:cs typeface="Arial" panose="020B0604020202020204" pitchFamily="34" charset="0"/>
              </a:rPr>
              <a:t>Word Bank</a:t>
            </a:r>
            <a:endParaRPr lang="en-AU" sz="1800" b="1" dirty="0">
              <a:latin typeface="+mj-lt"/>
              <a:cs typeface="Arial" panose="020B0604020202020204" pitchFamily="34" charset="0"/>
            </a:endParaRPr>
          </a:p>
        </p:txBody>
      </p:sp>
      <p:sp>
        <p:nvSpPr>
          <p:cNvPr id="16" name="TextBox 15">
            <a:extLst>
              <a:ext uri="{FF2B5EF4-FFF2-40B4-BE49-F238E27FC236}">
                <a16:creationId xmlns:a16="http://schemas.microsoft.com/office/drawing/2014/main" id="{F27FE90E-4227-E498-18D8-2C23EC35C099}"/>
              </a:ext>
            </a:extLst>
          </p:cNvPr>
          <p:cNvSpPr txBox="1"/>
          <p:nvPr/>
        </p:nvSpPr>
        <p:spPr>
          <a:xfrm>
            <a:off x="550728" y="2668812"/>
            <a:ext cx="10972800" cy="356050"/>
          </a:xfrm>
          <a:prstGeom prst="rect">
            <a:avLst/>
          </a:prstGeom>
          <a:noFill/>
        </p:spPr>
        <p:txBody>
          <a:bodyPr wrap="square" lIns="0" tIns="0" rIns="0" bIns="0" numCol="6" rtlCol="0">
            <a:noAutofit/>
          </a:bodyPr>
          <a:lstStyle/>
          <a:p>
            <a:pPr algn="l">
              <a:lnSpc>
                <a:spcPct val="150000"/>
              </a:lnSpc>
            </a:pPr>
            <a:r>
              <a:rPr lang="en-US" sz="1800" dirty="0"/>
              <a:t>nucleus</a:t>
            </a:r>
          </a:p>
          <a:p>
            <a:pPr algn="l">
              <a:lnSpc>
                <a:spcPct val="150000"/>
              </a:lnSpc>
            </a:pPr>
            <a:r>
              <a:rPr lang="en-US" sz="1800" dirty="0"/>
              <a:t>cell wall</a:t>
            </a:r>
          </a:p>
          <a:p>
            <a:pPr algn="l">
              <a:lnSpc>
                <a:spcPct val="150000"/>
              </a:lnSpc>
            </a:pPr>
            <a:r>
              <a:rPr lang="en-US" sz="1800" dirty="0"/>
              <a:t>mitochondria</a:t>
            </a:r>
          </a:p>
          <a:p>
            <a:pPr algn="l">
              <a:lnSpc>
                <a:spcPct val="150000"/>
              </a:lnSpc>
            </a:pPr>
            <a:r>
              <a:rPr lang="en-US" sz="1800" dirty="0"/>
              <a:t>cell membrane</a:t>
            </a:r>
          </a:p>
          <a:p>
            <a:pPr algn="l">
              <a:lnSpc>
                <a:spcPct val="150000"/>
              </a:lnSpc>
            </a:pPr>
            <a:r>
              <a:rPr lang="en-US" sz="1800" dirty="0"/>
              <a:t>chloroplasts</a:t>
            </a:r>
          </a:p>
          <a:p>
            <a:pPr algn="l">
              <a:lnSpc>
                <a:spcPct val="150000"/>
              </a:lnSpc>
            </a:pPr>
            <a:r>
              <a:rPr lang="en-US" sz="1800" dirty="0"/>
              <a:t>vacuole</a:t>
            </a:r>
            <a:endParaRPr lang="en-AU" sz="1800" dirty="0"/>
          </a:p>
        </p:txBody>
      </p:sp>
      <p:sp>
        <p:nvSpPr>
          <p:cNvPr id="5" name="Content Placeholder 4">
            <a:extLst>
              <a:ext uri="{FF2B5EF4-FFF2-40B4-BE49-F238E27FC236}">
                <a16:creationId xmlns:a16="http://schemas.microsoft.com/office/drawing/2014/main" id="{DA8CEF9C-4693-1DA1-DDF1-89FC4B1187DE}"/>
              </a:ext>
            </a:extLst>
          </p:cNvPr>
          <p:cNvSpPr>
            <a:spLocks noGrp="1"/>
          </p:cNvSpPr>
          <p:nvPr>
            <p:ph sz="quarter" idx="19"/>
          </p:nvPr>
        </p:nvSpPr>
        <p:spPr>
          <a:xfrm>
            <a:off x="359999" y="3395602"/>
            <a:ext cx="11698857" cy="3300398"/>
          </a:xfrm>
        </p:spPr>
        <p:txBody>
          <a:bodyPr/>
          <a:lstStyle/>
          <a:p>
            <a:pPr marL="342900" indent="-342900">
              <a:buAutoNum type="arabicPeriod"/>
            </a:pPr>
            <a:r>
              <a:rPr lang="en-AU" sz="1800" dirty="0"/>
              <a:t>All cells have a ________________   because it controls what enters and exits the cell.</a:t>
            </a:r>
          </a:p>
          <a:p>
            <a:pPr marL="342900" indent="-342900">
              <a:buAutoNum type="arabicPeriod"/>
            </a:pPr>
            <a:r>
              <a:rPr lang="en-AU" sz="1800" dirty="0"/>
              <a:t>Fungi, plant  and most bacterial cells have a _____________ to provide structural support, but animal cells do not.</a:t>
            </a:r>
          </a:p>
          <a:p>
            <a:pPr marL="342900" indent="-342900">
              <a:buAutoNum type="arabicPeriod"/>
            </a:pPr>
            <a:r>
              <a:rPr lang="en-AU" sz="1800" dirty="0"/>
              <a:t>Plant cells have _____________ because they perform photosynthesis.</a:t>
            </a:r>
          </a:p>
          <a:p>
            <a:pPr marL="342900" indent="-342900">
              <a:buAutoNum type="arabicPeriod"/>
            </a:pPr>
            <a:r>
              <a:rPr lang="en-AU" sz="1800" dirty="0"/>
              <a:t>All cells except bacteria have _______________ because they need to efficiently generate energy.</a:t>
            </a:r>
          </a:p>
          <a:p>
            <a:pPr marL="342900" indent="-342900">
              <a:buAutoNum type="arabicPeriod"/>
            </a:pPr>
            <a:r>
              <a:rPr lang="en-AU" sz="1800" dirty="0"/>
              <a:t>Bacteria do not have a _____________ because their DNA is free-floating in the cytoplasm.</a:t>
            </a:r>
          </a:p>
        </p:txBody>
      </p:sp>
      <p:sp>
        <p:nvSpPr>
          <p:cNvPr id="7" name="Rectangle: Rounded Corners 6">
            <a:extLst>
              <a:ext uri="{FF2B5EF4-FFF2-40B4-BE49-F238E27FC236}">
                <a16:creationId xmlns:a16="http://schemas.microsoft.com/office/drawing/2014/main" id="{9D35E734-ED6B-54CF-0A43-5A8591DB7A9F}"/>
              </a:ext>
            </a:extLst>
          </p:cNvPr>
          <p:cNvSpPr/>
          <p:nvPr/>
        </p:nvSpPr>
        <p:spPr>
          <a:xfrm>
            <a:off x="2284433" y="3395603"/>
            <a:ext cx="2168935" cy="370376"/>
          </a:xfrm>
          <a:prstGeom prst="roundRect">
            <a:avLst/>
          </a:prstGeom>
          <a:solidFill>
            <a:schemeClr val="accent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a:solidFill>
                  <a:schemeClr val="accent1"/>
                </a:solidFill>
              </a:rPr>
              <a:t>cell membrane</a:t>
            </a:r>
          </a:p>
        </p:txBody>
      </p:sp>
      <p:sp>
        <p:nvSpPr>
          <p:cNvPr id="8" name="Rectangle: Rounded Corners 7">
            <a:extLst>
              <a:ext uri="{FF2B5EF4-FFF2-40B4-BE49-F238E27FC236}">
                <a16:creationId xmlns:a16="http://schemas.microsoft.com/office/drawing/2014/main" id="{310E963D-FD06-6C12-BBC7-CC9C9893E535}"/>
              </a:ext>
            </a:extLst>
          </p:cNvPr>
          <p:cNvSpPr/>
          <p:nvPr/>
        </p:nvSpPr>
        <p:spPr>
          <a:xfrm>
            <a:off x="5234816" y="3999426"/>
            <a:ext cx="1654631" cy="370376"/>
          </a:xfrm>
          <a:prstGeom prst="roundRect">
            <a:avLst/>
          </a:prstGeom>
          <a:solidFill>
            <a:schemeClr val="accent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a:solidFill>
                  <a:schemeClr val="accent1"/>
                </a:solidFill>
              </a:rPr>
              <a:t>cell wall</a:t>
            </a:r>
          </a:p>
        </p:txBody>
      </p:sp>
      <p:sp>
        <p:nvSpPr>
          <p:cNvPr id="9" name="Rectangle: Rounded Corners 8">
            <a:extLst>
              <a:ext uri="{FF2B5EF4-FFF2-40B4-BE49-F238E27FC236}">
                <a16:creationId xmlns:a16="http://schemas.microsoft.com/office/drawing/2014/main" id="{20ACAC33-B484-0BAA-B1BF-097C4E13D414}"/>
              </a:ext>
            </a:extLst>
          </p:cNvPr>
          <p:cNvSpPr/>
          <p:nvPr/>
        </p:nvSpPr>
        <p:spPr>
          <a:xfrm>
            <a:off x="2356054" y="4950689"/>
            <a:ext cx="1654631" cy="370376"/>
          </a:xfrm>
          <a:prstGeom prst="roundRect">
            <a:avLst/>
          </a:prstGeom>
          <a:solidFill>
            <a:schemeClr val="accent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a:solidFill>
                  <a:schemeClr val="accent1"/>
                </a:solidFill>
              </a:rPr>
              <a:t>chloroplasts</a:t>
            </a:r>
          </a:p>
        </p:txBody>
      </p:sp>
      <p:sp>
        <p:nvSpPr>
          <p:cNvPr id="10" name="Rectangle: Rounded Corners 9">
            <a:extLst>
              <a:ext uri="{FF2B5EF4-FFF2-40B4-BE49-F238E27FC236}">
                <a16:creationId xmlns:a16="http://schemas.microsoft.com/office/drawing/2014/main" id="{DBE274A8-A4C4-5111-7B57-D0D3E92F3EF6}"/>
              </a:ext>
            </a:extLst>
          </p:cNvPr>
          <p:cNvSpPr/>
          <p:nvPr/>
        </p:nvSpPr>
        <p:spPr>
          <a:xfrm>
            <a:off x="3704675" y="5554512"/>
            <a:ext cx="1930399" cy="370376"/>
          </a:xfrm>
          <a:prstGeom prst="roundRect">
            <a:avLst/>
          </a:prstGeom>
          <a:solidFill>
            <a:schemeClr val="accent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a:solidFill>
                  <a:schemeClr val="accent1"/>
                </a:solidFill>
              </a:rPr>
              <a:t>mitochondria</a:t>
            </a:r>
          </a:p>
        </p:txBody>
      </p:sp>
      <p:sp>
        <p:nvSpPr>
          <p:cNvPr id="11" name="Rectangle: Rounded Corners 10">
            <a:extLst>
              <a:ext uri="{FF2B5EF4-FFF2-40B4-BE49-F238E27FC236}">
                <a16:creationId xmlns:a16="http://schemas.microsoft.com/office/drawing/2014/main" id="{0A8F0DFF-56D9-9E45-E597-C7FB66E0B270}"/>
              </a:ext>
            </a:extLst>
          </p:cNvPr>
          <p:cNvSpPr/>
          <p:nvPr/>
        </p:nvSpPr>
        <p:spPr>
          <a:xfrm>
            <a:off x="3033129" y="6127624"/>
            <a:ext cx="1653680" cy="370376"/>
          </a:xfrm>
          <a:prstGeom prst="roundRect">
            <a:avLst/>
          </a:prstGeom>
          <a:solidFill>
            <a:schemeClr val="accent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a:solidFill>
                  <a:schemeClr val="accent1"/>
                </a:solidFill>
              </a:rPr>
              <a:t>nucleus</a:t>
            </a:r>
          </a:p>
        </p:txBody>
      </p:sp>
      <p:sp>
        <p:nvSpPr>
          <p:cNvPr id="13" name="Rectangle: Rounded Corners 12">
            <a:extLst>
              <a:ext uri="{FF2B5EF4-FFF2-40B4-BE49-F238E27FC236}">
                <a16:creationId xmlns:a16="http://schemas.microsoft.com/office/drawing/2014/main" id="{E1C3CFBC-4F6F-71D7-D91C-B94FE271D97D}"/>
              </a:ext>
            </a:extLst>
          </p:cNvPr>
          <p:cNvSpPr/>
          <p:nvPr/>
        </p:nvSpPr>
        <p:spPr>
          <a:xfrm>
            <a:off x="8329131" y="4369802"/>
            <a:ext cx="3604241" cy="11847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600" dirty="0"/>
              <a:t>Algae also have chloroplasts, but they are not from the plant kingdom! They are in the kingdom Protista</a:t>
            </a:r>
          </a:p>
        </p:txBody>
      </p:sp>
      <p:sp>
        <p:nvSpPr>
          <p:cNvPr id="2" name="Slide Number Placeholder 1">
            <a:extLst>
              <a:ext uri="{FF2B5EF4-FFF2-40B4-BE49-F238E27FC236}">
                <a16:creationId xmlns:a16="http://schemas.microsoft.com/office/drawing/2014/main" id="{A1CF7302-B280-BE09-42B2-DA58837935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167</a:t>
            </a:fld>
            <a:endParaRPr lang="en-AU"/>
          </a:p>
        </p:txBody>
      </p:sp>
    </p:spTree>
    <p:extLst>
      <p:ext uri="{BB962C8B-B14F-4D97-AF65-F5344CB8AC3E}">
        <p14:creationId xmlns:p14="http://schemas.microsoft.com/office/powerpoint/2010/main" val="423710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23825" y="3510410"/>
            <a:ext cx="11484000" cy="2927351"/>
          </a:xfrm>
        </p:spPr>
        <p:txBody>
          <a:bodyPr vert="horz" lIns="0" tIns="0" rIns="0" bIns="0" rtlCol="0" anchor="t">
            <a:noAutofit/>
          </a:bodyPr>
          <a:lstStyle/>
          <a:p>
            <a:r>
              <a:rPr lang="en-AU" dirty="0">
                <a:latin typeface="+mn-lt"/>
                <a:cs typeface="Arial"/>
                <a:hlinkClick r:id="rId6"/>
              </a:rPr>
              <a:t>Science 7–10 (2023) </a:t>
            </a:r>
            <a:r>
              <a:rPr lang="en-AU" dirty="0">
                <a:latin typeface="+mn-lt"/>
                <a:cs typeface="Arial"/>
              </a:rPr>
              <a:t>© Syllabus NSW Education Standards Authority (NESA) for and on behalf of the Crown in right of the State of New South Wales, 2023.</a:t>
            </a:r>
          </a:p>
          <a:p>
            <a:r>
              <a:rPr lang="en-AU" dirty="0" err="1">
                <a:effectLst/>
                <a:latin typeface="+mn-lt"/>
                <a:ea typeface="Calibri"/>
                <a:cs typeface="Arial"/>
              </a:rPr>
              <a:t>Acretalaf</a:t>
            </a:r>
            <a:r>
              <a:rPr lang="en-AU" dirty="0">
                <a:effectLst/>
                <a:latin typeface="+mn-lt"/>
                <a:ea typeface="Calibri"/>
                <a:cs typeface="Arial"/>
              </a:rPr>
              <a:t> (10 February 2017) </a:t>
            </a:r>
            <a:r>
              <a:rPr lang="en-AU" u="sng" dirty="0">
                <a:solidFill>
                  <a:srgbClr val="2F5496"/>
                </a:solidFill>
                <a:effectLst/>
                <a:latin typeface="+mn-lt"/>
                <a:ea typeface="Calibri"/>
                <a:cs typeface="Arial"/>
                <a:hlinkClick r:id="rId7"/>
              </a:rPr>
              <a:t>Interactive 5.1 Zoom on an Animal Cell [video]</a:t>
            </a:r>
            <a:r>
              <a:rPr lang="en-AU" dirty="0">
                <a:effectLst/>
                <a:latin typeface="+mn-lt"/>
                <a:ea typeface="Calibri"/>
                <a:cs typeface="Arial"/>
              </a:rPr>
              <a:t>, </a:t>
            </a:r>
            <a:r>
              <a:rPr lang="en-AU" i="1" dirty="0" err="1">
                <a:effectLst/>
                <a:latin typeface="+mn-lt"/>
                <a:ea typeface="Calibri"/>
                <a:cs typeface="Arial"/>
              </a:rPr>
              <a:t>Acretalaf</a:t>
            </a:r>
            <a:r>
              <a:rPr lang="en-AU" dirty="0">
                <a:effectLst/>
                <a:latin typeface="+mn-lt"/>
                <a:ea typeface="Calibri"/>
                <a:cs typeface="Arial"/>
              </a:rPr>
              <a:t>, Vimeo, accessed 22 July 2024.</a:t>
            </a:r>
            <a:endParaRPr lang="en-AU" dirty="0">
              <a:latin typeface="+mn-lt"/>
              <a:ea typeface="Calibri"/>
              <a:cs typeface="Arial"/>
            </a:endParaRPr>
          </a:p>
          <a:p>
            <a:r>
              <a:rPr lang="en-AU" dirty="0">
                <a:latin typeface="+mn-lt"/>
                <a:cs typeface="Arial"/>
              </a:rPr>
              <a:t>AIATSIS (2022) AIATSIS </a:t>
            </a:r>
            <a:r>
              <a:rPr lang="en-AU" dirty="0">
                <a:latin typeface="+mn-lt"/>
                <a:cs typeface="Arial"/>
                <a:hlinkClick r:id="rId8"/>
              </a:rPr>
              <a:t>Guide to evaluating and selecting education resources</a:t>
            </a:r>
            <a:r>
              <a:rPr lang="en-AU" dirty="0">
                <a:latin typeface="+mn-lt"/>
                <a:cs typeface="Arial"/>
              </a:rPr>
              <a:t>, AIATSIS website, accessed 2 August 2024.</a:t>
            </a:r>
            <a:endParaRPr lang="en-AU" dirty="0">
              <a:latin typeface="+mn-lt"/>
            </a:endParaRPr>
          </a:p>
          <a:p>
            <a:r>
              <a:rPr lang="en-AU" dirty="0">
                <a:latin typeface="+mn-lt"/>
                <a:cs typeface="Arial"/>
              </a:rPr>
              <a:t>AITSL (Australian Institute for Teaching and School Leadership Limited) (n.d.) </a:t>
            </a:r>
            <a:r>
              <a:rPr lang="en-AU" i="1" dirty="0">
                <a:latin typeface="+mn-lt"/>
                <a:cs typeface="Arial"/>
                <a:hlinkClick r:id="rId9"/>
              </a:rPr>
              <a:t>Learning intentions and success criteria [PDF 251 KB]</a:t>
            </a:r>
            <a:r>
              <a:rPr lang="en-AU" dirty="0">
                <a:latin typeface="+mn-lt"/>
                <a:cs typeface="Arial"/>
              </a:rPr>
              <a:t>, AITSL, accessed 31 July 2024.</a:t>
            </a:r>
          </a:p>
          <a:p>
            <a:r>
              <a:rPr lang="nn-NO" dirty="0">
                <a:latin typeface="+mn-lt"/>
                <a:cs typeface="Arial"/>
              </a:rPr>
              <a:t>Australian Museum (2024), </a:t>
            </a:r>
            <a:r>
              <a:rPr lang="nn-NO" dirty="0">
                <a:latin typeface="+mn-lt"/>
                <a:cs typeface="Arial"/>
                <a:hlinkClick r:id="rId10"/>
              </a:rPr>
              <a:t>Dingo</a:t>
            </a:r>
            <a:r>
              <a:rPr lang="nn-NO" dirty="0">
                <a:latin typeface="+mn-lt"/>
                <a:cs typeface="Arial"/>
              </a:rPr>
              <a:t>, Australian museum, accessed 25 February 2025. </a:t>
            </a:r>
            <a:endParaRPr lang="en-AU" dirty="0">
              <a:latin typeface="+mn-lt"/>
              <a:cs typeface="Arial"/>
            </a:endParaRPr>
          </a:p>
          <a:p>
            <a:r>
              <a:rPr lang="en-AU" dirty="0">
                <a:effectLst/>
                <a:latin typeface="+mn-lt"/>
                <a:ea typeface="Calibri"/>
                <a:cs typeface="Arial"/>
              </a:rPr>
              <a:t>BEST (Best Evidence Science Teaching) (2024) </a:t>
            </a:r>
            <a:r>
              <a:rPr lang="en-AU" i="1" u="sng" dirty="0">
                <a:solidFill>
                  <a:srgbClr val="001C4A"/>
                </a:solidFill>
                <a:effectLst/>
                <a:latin typeface="+mn-lt"/>
                <a:ea typeface="Calibri"/>
                <a:cs typeface="Arial"/>
                <a:hlinkClick r:id="rId11"/>
              </a:rPr>
              <a:t>Big idea: The cellular basis of life</a:t>
            </a:r>
            <a:r>
              <a:rPr lang="en-AU" dirty="0">
                <a:effectLst/>
                <a:latin typeface="+mn-lt"/>
                <a:ea typeface="Calibri"/>
                <a:cs typeface="Arial"/>
              </a:rPr>
              <a:t>, University of York Science Education, accessed 25 September 2024.</a:t>
            </a:r>
            <a:endParaRPr lang="en-AU" dirty="0">
              <a:latin typeface="+mn-lt"/>
              <a:ea typeface="Calibri"/>
              <a:cs typeface="Arial"/>
            </a:endParaRPr>
          </a:p>
          <a:p>
            <a:r>
              <a:rPr lang="en-AU" dirty="0" err="1">
                <a:latin typeface="+mn-lt"/>
                <a:cs typeface="Arial"/>
              </a:rPr>
              <a:t>BioNinja</a:t>
            </a:r>
            <a:r>
              <a:rPr lang="en-AU" dirty="0">
                <a:latin typeface="+mn-lt"/>
                <a:cs typeface="Arial"/>
              </a:rPr>
              <a:t> (n.d.) </a:t>
            </a:r>
            <a:r>
              <a:rPr lang="en-AU" i="1" dirty="0">
                <a:latin typeface="+mn-lt"/>
                <a:cs typeface="Arial"/>
                <a:hlinkClick r:id="rId12"/>
              </a:rPr>
              <a:t>Functions of life</a:t>
            </a:r>
            <a:r>
              <a:rPr lang="en-AU" dirty="0">
                <a:latin typeface="+mn-lt"/>
                <a:cs typeface="Arial"/>
              </a:rPr>
              <a:t>, </a:t>
            </a:r>
            <a:r>
              <a:rPr lang="en-AU" dirty="0" err="1">
                <a:latin typeface="+mn-lt"/>
                <a:cs typeface="Arial"/>
              </a:rPr>
              <a:t>BioNinja</a:t>
            </a:r>
            <a:r>
              <a:rPr lang="en-AU" dirty="0">
                <a:latin typeface="+mn-lt"/>
                <a:cs typeface="Arial"/>
              </a:rPr>
              <a:t>, accessed 15 October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168</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2E6EF7-0F86-76AD-8C7D-04704A92259F}"/>
              </a:ext>
            </a:extLst>
          </p:cNvPr>
          <p:cNvSpPr>
            <a:spLocks noGrp="1"/>
          </p:cNvSpPr>
          <p:nvPr>
            <p:ph type="title"/>
          </p:nvPr>
        </p:nvSpPr>
        <p:spPr/>
        <p:txBody>
          <a:bodyPr/>
          <a:lstStyle/>
          <a:p>
            <a:r>
              <a:rPr lang="en-US" dirty="0"/>
              <a:t>References (2)</a:t>
            </a:r>
          </a:p>
        </p:txBody>
      </p:sp>
      <p:sp>
        <p:nvSpPr>
          <p:cNvPr id="10" name="TextBox 9">
            <a:extLst>
              <a:ext uri="{FF2B5EF4-FFF2-40B4-BE49-F238E27FC236}">
                <a16:creationId xmlns:a16="http://schemas.microsoft.com/office/drawing/2014/main" id="{525DEB22-215C-7F6B-46BD-A58EE0D193C8}"/>
              </a:ext>
            </a:extLst>
          </p:cNvPr>
          <p:cNvSpPr txBox="1"/>
          <p:nvPr/>
        </p:nvSpPr>
        <p:spPr>
          <a:xfrm>
            <a:off x="359998" y="1010197"/>
            <a:ext cx="12192000" cy="5074915"/>
          </a:xfrm>
          <a:prstGeom prst="rect">
            <a:avLst/>
          </a:prstGeom>
          <a:noFill/>
        </p:spPr>
        <p:txBody>
          <a:bodyPr wrap="square" lIns="91440" tIns="45720" rIns="91440" bIns="45720" anchor="t">
            <a:spAutoFit/>
          </a:bodyPr>
          <a:lstStyle/>
          <a:p>
            <a:pPr>
              <a:lnSpc>
                <a:spcPct val="150000"/>
              </a:lnSpc>
              <a:spcAft>
                <a:spcPts val="1200"/>
              </a:spcAft>
            </a:pPr>
            <a:r>
              <a:rPr lang="en-AU" sz="1200" dirty="0">
                <a:ea typeface="Calibri" panose="020F0502020204030204" pitchFamily="34" charset="0"/>
              </a:rPr>
              <a:t>Britannica Kids (2025b) </a:t>
            </a:r>
            <a:r>
              <a:rPr lang="en-AU" sz="1200" u="sng" dirty="0">
                <a:solidFill>
                  <a:srgbClr val="001C4A"/>
                </a:solidFill>
                <a:ea typeface="Calibri" panose="020F0502020204030204" pitchFamily="34" charset="0"/>
                <a:hlinkClick r:id="rId2"/>
              </a:rPr>
              <a:t>dingo</a:t>
            </a:r>
            <a:r>
              <a:rPr lang="en-AU" sz="1200" dirty="0">
                <a:ea typeface="Calibri" panose="020F0502020204030204" pitchFamily="34" charset="0"/>
              </a:rPr>
              <a:t>, Encyclopaedia Britannica, accessed 25 February 2025. </a:t>
            </a:r>
            <a:endParaRPr lang="en-AU" sz="1200" dirty="0">
              <a:cs typeface="Arial"/>
            </a:endParaRPr>
          </a:p>
          <a:p>
            <a:pPr>
              <a:lnSpc>
                <a:spcPct val="150000"/>
              </a:lnSpc>
              <a:spcAft>
                <a:spcPts val="1200"/>
              </a:spcAft>
            </a:pPr>
            <a:r>
              <a:rPr lang="en-AU" sz="1200" dirty="0">
                <a:ea typeface="Calibri"/>
                <a:cs typeface="Arial"/>
              </a:rPr>
              <a:t>BYJU’S (2019) </a:t>
            </a:r>
            <a:r>
              <a:rPr lang="en-AU" sz="1200" i="1" u="sng" dirty="0">
                <a:solidFill>
                  <a:srgbClr val="001C4A"/>
                </a:solidFill>
                <a:ea typeface="Calibri"/>
                <a:cs typeface="Arial"/>
                <a:hlinkClick r:id="rId3"/>
              </a:rPr>
              <a:t>Difference between Unicellular and Multicellular Organisms</a:t>
            </a:r>
            <a:r>
              <a:rPr lang="en-AU" sz="1200" dirty="0">
                <a:ea typeface="Calibri"/>
                <a:cs typeface="Arial"/>
              </a:rPr>
              <a:t>, BYJU’s, accessed 14 January 2025.</a:t>
            </a:r>
            <a:endParaRPr lang="en-AU" sz="1200" dirty="0">
              <a:effectLst/>
              <a:ea typeface="Calibri" panose="020F0502020204030204" pitchFamily="34" charset="0"/>
            </a:endParaRPr>
          </a:p>
          <a:p>
            <a:pPr>
              <a:lnSpc>
                <a:spcPct val="150000"/>
              </a:lnSpc>
              <a:spcAft>
                <a:spcPts val="1200"/>
              </a:spcAft>
            </a:pPr>
            <a:r>
              <a:rPr lang="en-AU" sz="1200" dirty="0">
                <a:effectLst/>
                <a:ea typeface="Calibri" panose="020F0502020204030204" pitchFamily="34" charset="0"/>
              </a:rPr>
              <a:t>Dewey T &amp; Smith J (2020) </a:t>
            </a:r>
            <a:r>
              <a:rPr lang="en-AU" sz="1200" i="1" u="sng" dirty="0">
                <a:solidFill>
                  <a:srgbClr val="001C4A"/>
                </a:solidFill>
                <a:effectLst/>
                <a:ea typeface="Calibri" panose="020F0502020204030204" pitchFamily="34" charset="0"/>
                <a:hlinkClick r:id="rId4"/>
              </a:rPr>
              <a:t>Canis lupus</a:t>
            </a:r>
            <a:r>
              <a:rPr lang="en-AU" sz="1200" dirty="0">
                <a:effectLst/>
                <a:ea typeface="Calibri" panose="020F0502020204030204" pitchFamily="34" charset="0"/>
              </a:rPr>
              <a:t>, University of Michigan, accessed 25 February 2025.</a:t>
            </a:r>
            <a:endParaRPr lang="en-AU" sz="1200" dirty="0">
              <a:effectLst/>
              <a:ea typeface="Calibri"/>
              <a:cs typeface="Arial"/>
            </a:endParaRPr>
          </a:p>
          <a:p>
            <a:pPr>
              <a:lnSpc>
                <a:spcPct val="150000"/>
              </a:lnSpc>
              <a:spcAft>
                <a:spcPts val="1200"/>
              </a:spcAft>
            </a:pPr>
            <a:r>
              <a:rPr lang="en-AU" sz="1200" dirty="0">
                <a:effectLst/>
                <a:ea typeface="Calibri"/>
                <a:cs typeface="Arial"/>
              </a:rPr>
              <a:t>Joao’s Lab (29 February 2024) </a:t>
            </a:r>
            <a:r>
              <a:rPr lang="en-AU" sz="1200" u="sng" dirty="0">
                <a:solidFill>
                  <a:srgbClr val="2F5496"/>
                </a:solidFill>
                <a:effectLst/>
                <a:ea typeface="Calibri"/>
                <a:cs typeface="Arial"/>
                <a:hlinkClick r:id="rId5"/>
              </a:rPr>
              <a:t>Cell theory: definition and principles [video]</a:t>
            </a:r>
            <a:r>
              <a:rPr lang="en-AU" sz="1200" dirty="0">
                <a:effectLst/>
                <a:ea typeface="Calibri"/>
                <a:cs typeface="Arial"/>
              </a:rPr>
              <a:t>, Joao’s Lab, YouTube, accessed 24 July 2024.</a:t>
            </a:r>
            <a:endParaRPr lang="en-AU" sz="1200" dirty="0">
              <a:ea typeface="Calibri"/>
              <a:cs typeface="Arial"/>
            </a:endParaRPr>
          </a:p>
          <a:p>
            <a:pPr>
              <a:lnSpc>
                <a:spcPct val="150000"/>
              </a:lnSpc>
              <a:spcAft>
                <a:spcPts val="1200"/>
              </a:spcAft>
            </a:pPr>
            <a:r>
              <a:rPr lang="en-AU" sz="1200" dirty="0">
                <a:ea typeface="Calibri"/>
                <a:cs typeface="Arial"/>
              </a:rPr>
              <a:t>Khan Academy (</a:t>
            </a:r>
            <a:r>
              <a:rPr lang="en-AU" sz="1200" dirty="0" err="1">
                <a:ea typeface="Calibri"/>
                <a:cs typeface="Arial"/>
              </a:rPr>
              <a:t>n.d</a:t>
            </a:r>
            <a:r>
              <a:rPr lang="en-AU" sz="1200" dirty="0">
                <a:ea typeface="Calibri"/>
                <a:cs typeface="Arial"/>
              </a:rPr>
              <a:t>) </a:t>
            </a:r>
            <a:r>
              <a:rPr lang="en-AU" sz="1200" i="1" dirty="0">
                <a:ea typeface="Calibri"/>
                <a:cs typeface="Arial"/>
                <a:hlinkClick r:id="rId6"/>
              </a:rPr>
              <a:t>Intro to eukaryotic cells</a:t>
            </a:r>
            <a:r>
              <a:rPr lang="en-AU" sz="1200" dirty="0">
                <a:ea typeface="Calibri"/>
                <a:cs typeface="Arial"/>
              </a:rPr>
              <a:t>, Khan Academy, Accessed 13 January 2025</a:t>
            </a:r>
            <a:endParaRPr lang="en-US" sz="1200" dirty="0"/>
          </a:p>
          <a:p>
            <a:pPr>
              <a:lnSpc>
                <a:spcPct val="150000"/>
              </a:lnSpc>
              <a:spcAft>
                <a:spcPts val="1200"/>
              </a:spcAft>
            </a:pPr>
            <a:r>
              <a:rPr lang="en-AU" sz="1200" dirty="0">
                <a:effectLst/>
                <a:ea typeface="Calibri"/>
                <a:cs typeface="Arial"/>
              </a:rPr>
              <a:t>Khan Academy (n.d.) </a:t>
            </a:r>
            <a:r>
              <a:rPr lang="en-AU" sz="1200" i="1" u="sng" dirty="0">
                <a:solidFill>
                  <a:srgbClr val="001C4A"/>
                </a:solidFill>
                <a:effectLst/>
                <a:ea typeface="Calibri"/>
                <a:cs typeface="Arial"/>
                <a:hlinkClick r:id="rId7"/>
              </a:rPr>
              <a:t>Prokaryotic cells</a:t>
            </a:r>
            <a:r>
              <a:rPr lang="en-AU" sz="1200" dirty="0">
                <a:effectLst/>
                <a:ea typeface="Calibri"/>
                <a:cs typeface="Arial"/>
              </a:rPr>
              <a:t>, Khan Academy, accessed 13 January 2025.</a:t>
            </a:r>
            <a:endParaRPr lang="en-AU" sz="1200" dirty="0">
              <a:ea typeface="Calibri"/>
              <a:cs typeface="Arial"/>
            </a:endParaRPr>
          </a:p>
          <a:p>
            <a:pPr>
              <a:lnSpc>
                <a:spcPct val="150000"/>
              </a:lnSpc>
              <a:spcAft>
                <a:spcPts val="1200"/>
              </a:spcAft>
            </a:pPr>
            <a:r>
              <a:rPr lang="en-AU" sz="1200" dirty="0">
                <a:effectLst/>
                <a:ea typeface="Calibri"/>
                <a:cs typeface="Arial"/>
              </a:rPr>
              <a:t>LSG Science (3 October 2016) </a:t>
            </a:r>
            <a:r>
              <a:rPr lang="en-AU" sz="1200" u="sng" dirty="0">
                <a:solidFill>
                  <a:srgbClr val="2F5496"/>
                </a:solidFill>
                <a:effectLst/>
                <a:ea typeface="Calibri"/>
                <a:cs typeface="Arial"/>
                <a:hlinkClick r:id="rId8"/>
              </a:rPr>
              <a:t>The History of the Microscope [video]</a:t>
            </a:r>
            <a:r>
              <a:rPr lang="en-AU" sz="1200" dirty="0">
                <a:effectLst/>
                <a:ea typeface="Calibri"/>
                <a:cs typeface="Arial"/>
              </a:rPr>
              <a:t>, </a:t>
            </a:r>
            <a:r>
              <a:rPr lang="en-AU" sz="1200" i="1" dirty="0">
                <a:effectLst/>
                <a:ea typeface="Calibri"/>
                <a:cs typeface="Arial"/>
              </a:rPr>
              <a:t>LSG Science</a:t>
            </a:r>
            <a:r>
              <a:rPr lang="en-AU" sz="1200" dirty="0">
                <a:effectLst/>
                <a:ea typeface="Calibri"/>
                <a:cs typeface="Arial"/>
              </a:rPr>
              <a:t>, YouTube, accessed 22 July 2024.</a:t>
            </a:r>
          </a:p>
          <a:p>
            <a:pPr>
              <a:lnSpc>
                <a:spcPct val="150000"/>
              </a:lnSpc>
              <a:spcAft>
                <a:spcPts val="1200"/>
              </a:spcAft>
            </a:pPr>
            <a:r>
              <a:rPr lang="en-AU" sz="1200" dirty="0">
                <a:ea typeface="Calibri"/>
                <a:cs typeface="Arial"/>
              </a:rPr>
              <a:t>National Geographic kids (n.d.) </a:t>
            </a:r>
            <a:r>
              <a:rPr lang="en-AU" sz="1200" i="1" dirty="0">
                <a:ea typeface="Calibri"/>
                <a:cs typeface="Arial"/>
                <a:hlinkClick r:id="rId9"/>
              </a:rPr>
              <a:t>10 facts about wombats</a:t>
            </a:r>
            <a:r>
              <a:rPr lang="en-AU" sz="1200" dirty="0">
                <a:ea typeface="Calibri"/>
                <a:cs typeface="Arial"/>
              </a:rPr>
              <a:t>, National Geographic, accessed 29 January 2025.</a:t>
            </a:r>
          </a:p>
          <a:p>
            <a:pPr>
              <a:lnSpc>
                <a:spcPct val="150000"/>
              </a:lnSpc>
              <a:spcAft>
                <a:spcPts val="1200"/>
              </a:spcAft>
            </a:pPr>
            <a:r>
              <a:rPr lang="en-AU" sz="1200" dirty="0">
                <a:ea typeface="Calibri"/>
                <a:cs typeface="Arial"/>
              </a:rPr>
              <a:t>NSW Department of Education (2024) </a:t>
            </a:r>
            <a:r>
              <a:rPr lang="en-AU" sz="1200" dirty="0">
                <a:ea typeface="Calibri"/>
                <a:cs typeface="Arial"/>
                <a:hlinkClick r:id="rId10"/>
              </a:rPr>
              <a:t>Digital Learning Selector</a:t>
            </a:r>
            <a:r>
              <a:rPr lang="en-AU" sz="1200" dirty="0">
                <a:ea typeface="Calibri"/>
                <a:cs typeface="Arial"/>
              </a:rPr>
              <a:t>, NSW Government, accessed 22 July 2024.</a:t>
            </a:r>
          </a:p>
          <a:p>
            <a:pPr>
              <a:lnSpc>
                <a:spcPct val="150000"/>
              </a:lnSpc>
              <a:spcAft>
                <a:spcPts val="1200"/>
              </a:spcAft>
            </a:pPr>
            <a:r>
              <a:rPr lang="en-AU" sz="1200" dirty="0">
                <a:effectLst/>
                <a:ea typeface="Calibri"/>
                <a:cs typeface="Arial"/>
              </a:rPr>
              <a:t>Pink Lemonade Soci</a:t>
            </a:r>
            <a:r>
              <a:rPr lang="en-AU" sz="1200" dirty="0">
                <a:ea typeface="Calibri"/>
                <a:cs typeface="Arial"/>
              </a:rPr>
              <a:t>al (2022) </a:t>
            </a:r>
            <a:r>
              <a:rPr lang="en-AU" sz="1200" i="1" dirty="0">
                <a:ea typeface="Calibri"/>
                <a:cs typeface="Arial"/>
                <a:hlinkClick r:id="rId11">
                  <a:extLst>
                    <a:ext uri="{A12FA001-AC4F-418D-AE19-62706E023703}">
                      <ahyp:hlinkClr xmlns:ahyp="http://schemas.microsoft.com/office/drawing/2018/hyperlinkcolor" val="tx"/>
                    </a:ext>
                  </a:extLst>
                </a:hlinkClick>
              </a:rPr>
              <a:t>Everything You Need to Know About Wombats</a:t>
            </a:r>
            <a:r>
              <a:rPr lang="en-AU" sz="1200" dirty="0">
                <a:ea typeface="Calibri"/>
                <a:cs typeface="Arial"/>
              </a:rPr>
              <a:t>, </a:t>
            </a:r>
            <a:r>
              <a:rPr lang="en-AU" sz="1200" dirty="0" err="1">
                <a:ea typeface="Calibri"/>
                <a:cs typeface="Arial"/>
              </a:rPr>
              <a:t>Bonorong</a:t>
            </a:r>
            <a:r>
              <a:rPr lang="en-AU" sz="1200" dirty="0">
                <a:ea typeface="Calibri"/>
                <a:cs typeface="Arial"/>
              </a:rPr>
              <a:t> Wildlife Sanctuary, accessed 29 January 2025.</a:t>
            </a:r>
            <a:endParaRPr lang="en-AU" sz="1200" dirty="0">
              <a:effectLst/>
              <a:ea typeface="Calibri"/>
              <a:cs typeface="Arial"/>
            </a:endParaRPr>
          </a:p>
          <a:p>
            <a:pPr>
              <a:lnSpc>
                <a:spcPct val="150000"/>
              </a:lnSpc>
              <a:spcAft>
                <a:spcPts val="1200"/>
              </a:spcAft>
            </a:pPr>
            <a:r>
              <a:rPr lang="en-AU" sz="1200" dirty="0">
                <a:effectLst/>
                <a:ea typeface="Calibri"/>
                <a:cs typeface="Arial"/>
              </a:rPr>
              <a:t>San Diego Zoo Wildlife Alliance (n.d.) </a:t>
            </a:r>
            <a:r>
              <a:rPr lang="en-AU" sz="1200" i="1" u="sng" dirty="0">
                <a:solidFill>
                  <a:srgbClr val="001C4A"/>
                </a:solidFill>
                <a:effectLst/>
                <a:ea typeface="Calibri"/>
                <a:cs typeface="Arial"/>
                <a:hlinkClick r:id="rId12"/>
              </a:rPr>
              <a:t>Meerkat</a:t>
            </a:r>
            <a:r>
              <a:rPr lang="en-AU" sz="1200" dirty="0">
                <a:effectLst/>
                <a:ea typeface="Calibri"/>
                <a:cs typeface="Arial"/>
              </a:rPr>
              <a:t>, San Diego Zoo, accessed 14 January 2025.</a:t>
            </a:r>
          </a:p>
          <a:p>
            <a:pPr>
              <a:lnSpc>
                <a:spcPct val="150000"/>
              </a:lnSpc>
              <a:spcAft>
                <a:spcPts val="1200"/>
              </a:spcAft>
            </a:pPr>
            <a:r>
              <a:rPr lang="en-AU" sz="1200" dirty="0">
                <a:cs typeface="Arial"/>
              </a:rPr>
              <a:t>Vidyasagar A (2022) </a:t>
            </a:r>
            <a:r>
              <a:rPr lang="en-AU" sz="1200" i="1" dirty="0">
                <a:cs typeface="Arial"/>
                <a:hlinkClick r:id="rId13"/>
              </a:rPr>
              <a:t>Paramecium: Characteristics, biology and reproduction</a:t>
            </a:r>
            <a:r>
              <a:rPr lang="en-AU" sz="1200" dirty="0">
                <a:cs typeface="Arial"/>
              </a:rPr>
              <a:t>, Live Science, accessed 15 October 2024.</a:t>
            </a:r>
          </a:p>
        </p:txBody>
      </p:sp>
      <p:sp>
        <p:nvSpPr>
          <p:cNvPr id="2" name="Slide Number Placeholder 1">
            <a:extLst>
              <a:ext uri="{FF2B5EF4-FFF2-40B4-BE49-F238E27FC236}">
                <a16:creationId xmlns:a16="http://schemas.microsoft.com/office/drawing/2014/main" id="{0EF22BFB-C986-D27A-4830-495BEB548F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169</a:t>
            </a:fld>
            <a:endParaRPr lang="en-AU"/>
          </a:p>
        </p:txBody>
      </p:sp>
    </p:spTree>
    <p:extLst>
      <p:ext uri="{BB962C8B-B14F-4D97-AF65-F5344CB8AC3E}">
        <p14:creationId xmlns:p14="http://schemas.microsoft.com/office/powerpoint/2010/main" val="198836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a:t>1.2 Organisation</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p:txBody>
          <a:bodyPr/>
          <a:lstStyle/>
          <a:p>
            <a:r>
              <a:rPr lang="en-AU">
                <a:latin typeface="+mj-lt"/>
              </a:rPr>
              <a:t>Prior knowledge</a:t>
            </a:r>
          </a:p>
        </p:txBody>
      </p:sp>
      <p:pic>
        <p:nvPicPr>
          <p:cNvPr id="9" name="Picture 8" descr="A messy bedroom">
            <a:extLst>
              <a:ext uri="{FF2B5EF4-FFF2-40B4-BE49-F238E27FC236}">
                <a16:creationId xmlns:a16="http://schemas.microsoft.com/office/drawing/2014/main" id="{56F979AB-DCED-D88B-5AA4-A8629B939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1689102"/>
            <a:ext cx="5391193" cy="4043395"/>
          </a:xfrm>
          <a:prstGeom prst="roundRect">
            <a:avLst/>
          </a:prstGeom>
        </p:spPr>
      </p:pic>
      <p:pic>
        <p:nvPicPr>
          <p:cNvPr id="6" name="Picture 5" descr="A photo of an organised bedroom">
            <a:extLst>
              <a:ext uri="{FF2B5EF4-FFF2-40B4-BE49-F238E27FC236}">
                <a16:creationId xmlns:a16="http://schemas.microsoft.com/office/drawing/2014/main" id="{806D22F3-55F9-D476-5AB5-E506CC3000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52804" y="1687058"/>
            <a:ext cx="5391194" cy="4047484"/>
          </a:xfrm>
          <a:prstGeom prst="roundRect">
            <a:avLst/>
          </a:prstGeom>
        </p:spPr>
      </p:pic>
      <p:sp>
        <p:nvSpPr>
          <p:cNvPr id="5" name="TextBox 4">
            <a:extLst>
              <a:ext uri="{FF2B5EF4-FFF2-40B4-BE49-F238E27FC236}">
                <a16:creationId xmlns:a16="http://schemas.microsoft.com/office/drawing/2014/main" id="{F92D5148-D273-F93D-B326-04CAE58385C1}"/>
              </a:ext>
            </a:extLst>
          </p:cNvPr>
          <p:cNvSpPr txBox="1"/>
          <p:nvPr/>
        </p:nvSpPr>
        <p:spPr>
          <a:xfrm>
            <a:off x="359999" y="6517029"/>
            <a:ext cx="9325580" cy="178971"/>
          </a:xfrm>
          <a:prstGeom prst="rect">
            <a:avLst/>
          </a:prstGeom>
          <a:noFill/>
        </p:spPr>
        <p:txBody>
          <a:bodyPr wrap="square" lIns="0" tIns="0" rIns="0" bIns="0" rtlCol="0">
            <a:noAutofit/>
          </a:bodyPr>
          <a:lstStyle/>
          <a:p>
            <a:pPr algn="l"/>
            <a:r>
              <a:rPr lang="en-AU" sz="1000" dirty="0">
                <a:hlinkClick r:id="rId5"/>
              </a:rPr>
              <a:t>our very messy room</a:t>
            </a:r>
            <a:r>
              <a:rPr lang="en-AU" sz="1000" dirty="0"/>
              <a:t> by Tobin licensed under </a:t>
            </a:r>
            <a:r>
              <a:rPr lang="en-AU" sz="1000" dirty="0">
                <a:hlinkClick r:id="rId6"/>
              </a:rPr>
              <a:t>CC BY-SA 2.0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5049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a:t>1.2 The role of classification – wardrobe</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4000" y="958946"/>
            <a:ext cx="11483999" cy="310015"/>
          </a:xfrm>
        </p:spPr>
        <p:txBody>
          <a:bodyPr/>
          <a:lstStyle/>
          <a:p>
            <a:r>
              <a:rPr lang="en-AU" dirty="0">
                <a:latin typeface="+mj-lt"/>
              </a:rPr>
              <a:t>Allocating bedroom wardrobe storage</a:t>
            </a:r>
          </a:p>
        </p:txBody>
      </p:sp>
      <p:pic>
        <p:nvPicPr>
          <p:cNvPr id="8" name="Picture 7" descr="An empty wardrobe">
            <a:extLst>
              <a:ext uri="{FF2B5EF4-FFF2-40B4-BE49-F238E27FC236}">
                <a16:creationId xmlns:a16="http://schemas.microsoft.com/office/drawing/2014/main" id="{4F7B4CB4-C5C0-5CB8-9819-BFAB9557FFB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999" y="1429725"/>
            <a:ext cx="7232646" cy="4823015"/>
          </a:xfrm>
          <a:prstGeom prst="roundRect">
            <a:avLst>
              <a:gd name="adj" fmla="val 8149"/>
            </a:avLst>
          </a:prstGeom>
          <a:noFill/>
          <a:ln>
            <a:noFill/>
          </a:ln>
        </p:spPr>
      </p:pic>
      <p:sp>
        <p:nvSpPr>
          <p:cNvPr id="5" name="TextBox 4">
            <a:extLst>
              <a:ext uri="{FF2B5EF4-FFF2-40B4-BE49-F238E27FC236}">
                <a16:creationId xmlns:a16="http://schemas.microsoft.com/office/drawing/2014/main" id="{F92D5148-D273-F93D-B326-04CAE58385C1}"/>
              </a:ext>
              <a:ext uri="{C183D7F6-B498-43B3-948B-1728B52AA6E4}">
                <adec:decorative xmlns:adec="http://schemas.microsoft.com/office/drawing/2017/decorative" val="0"/>
              </a:ext>
            </a:extLst>
          </p:cNvPr>
          <p:cNvSpPr txBox="1"/>
          <p:nvPr/>
        </p:nvSpPr>
        <p:spPr>
          <a:xfrm>
            <a:off x="359999" y="6498000"/>
            <a:ext cx="5417949" cy="198000"/>
          </a:xfrm>
          <a:prstGeom prst="rect">
            <a:avLst/>
          </a:prstGeom>
          <a:noFill/>
        </p:spPr>
        <p:txBody>
          <a:bodyPr wrap="square" lIns="0" tIns="0" rIns="0" bIns="0" rtlCol="0">
            <a:noAutofit/>
          </a:bodyPr>
          <a:lstStyle/>
          <a:p>
            <a:pPr>
              <a:lnSpc>
                <a:spcPct val="150000"/>
              </a:lnSpc>
              <a:spcBef>
                <a:spcPts val="1200"/>
              </a:spcBef>
              <a:spcAft>
                <a:spcPts val="600"/>
              </a:spcAft>
            </a:pPr>
            <a:r>
              <a:rPr lang="en-AU" sz="1000" u="sng" dirty="0">
                <a:solidFill>
                  <a:srgbClr val="001C4A"/>
                </a:solidFill>
                <a:effectLst/>
                <a:ea typeface="Calibri" panose="020F0502020204030204" pitchFamily="34" charset="0"/>
                <a:hlinkClick r:id="rId4"/>
              </a:rPr>
              <a:t>Brown Wooden Shelves</a:t>
            </a:r>
            <a:r>
              <a:rPr lang="en-AU" sz="1000" dirty="0">
                <a:solidFill>
                  <a:srgbClr val="001C4A"/>
                </a:solidFill>
                <a:effectLst/>
                <a:ea typeface="Calibri" panose="020F0502020204030204" pitchFamily="34" charset="0"/>
              </a:rPr>
              <a:t> by</a:t>
            </a:r>
            <a:r>
              <a:rPr lang="en-AU" sz="1000" dirty="0">
                <a:effectLst/>
                <a:ea typeface="Calibri" panose="020F0502020204030204" pitchFamily="34" charset="0"/>
              </a:rPr>
              <a:t> Max </a:t>
            </a:r>
            <a:r>
              <a:rPr lang="en-AU" sz="1000" dirty="0" err="1">
                <a:effectLst/>
                <a:ea typeface="Calibri" panose="020F0502020204030204" pitchFamily="34" charset="0"/>
              </a:rPr>
              <a:t>Vakhtbovycn</a:t>
            </a:r>
            <a:r>
              <a:rPr lang="en-AU" sz="1000" dirty="0">
                <a:effectLst/>
                <a:ea typeface="Calibri" panose="020F0502020204030204" pitchFamily="34" charset="0"/>
              </a:rPr>
              <a:t> this image is in the </a:t>
            </a:r>
            <a:r>
              <a:rPr lang="en-AU" sz="1000" dirty="0">
                <a:effectLst/>
                <a:ea typeface="Calibri" panose="020F0502020204030204" pitchFamily="34" charset="0"/>
                <a:hlinkClick r:id="rId5"/>
              </a:rPr>
              <a:t>public domain</a:t>
            </a:r>
            <a:r>
              <a:rPr lang="en-AU" sz="1000" dirty="0">
                <a:effectLst/>
                <a:ea typeface="Calibri" panose="020F0502020204030204" pitchFamily="34" charset="0"/>
              </a:rPr>
              <a:t>.</a:t>
            </a:r>
          </a:p>
        </p:txBody>
      </p:sp>
      <p:pic>
        <p:nvPicPr>
          <p:cNvPr id="18" name="Graphic 17" descr="Shoe ">
            <a:extLst>
              <a:ext uri="{FF2B5EF4-FFF2-40B4-BE49-F238E27FC236}">
                <a16:creationId xmlns:a16="http://schemas.microsoft.com/office/drawing/2014/main" id="{D8025B52-4D33-53BA-9969-B189D02C64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3439" y="1691481"/>
            <a:ext cx="914400" cy="914400"/>
          </a:xfrm>
          <a:prstGeom prst="rect">
            <a:avLst/>
          </a:prstGeom>
        </p:spPr>
      </p:pic>
      <p:pic>
        <p:nvPicPr>
          <p:cNvPr id="12" name="Graphic 11" descr="Button up shirt">
            <a:extLst>
              <a:ext uri="{FF2B5EF4-FFF2-40B4-BE49-F238E27FC236}">
                <a16:creationId xmlns:a16="http://schemas.microsoft.com/office/drawing/2014/main" id="{38950FA4-27AC-6E4E-BF9A-4DF2D56234BF}"/>
              </a:ext>
              <a:ext uri="{C183D7F6-B498-43B3-948B-1728B52AA6E4}">
                <adec:decorative xmlns:adec="http://schemas.microsoft.com/office/drawing/2017/decorative" val="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6885" y="1691481"/>
            <a:ext cx="914400" cy="914400"/>
          </a:xfrm>
          <a:prstGeom prst="rect">
            <a:avLst/>
          </a:prstGeom>
        </p:spPr>
      </p:pic>
      <p:pic>
        <p:nvPicPr>
          <p:cNvPr id="16" name="Graphic 15" descr="Baseball hat ">
            <a:extLst>
              <a:ext uri="{FF2B5EF4-FFF2-40B4-BE49-F238E27FC236}">
                <a16:creationId xmlns:a16="http://schemas.microsoft.com/office/drawing/2014/main" id="{366ACA80-714B-AF1F-6223-DEBD9A2F1A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10331" y="1691481"/>
            <a:ext cx="914400" cy="914400"/>
          </a:xfrm>
          <a:prstGeom prst="rect">
            <a:avLst/>
          </a:prstGeom>
        </p:spPr>
      </p:pic>
      <p:pic>
        <p:nvPicPr>
          <p:cNvPr id="14" name="Graphic 13" descr="Pants ">
            <a:extLst>
              <a:ext uri="{FF2B5EF4-FFF2-40B4-BE49-F238E27FC236}">
                <a16:creationId xmlns:a16="http://schemas.microsoft.com/office/drawing/2014/main" id="{39069E42-05D1-FAAD-0C2A-B7FBE9B2120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43439" y="3384032"/>
            <a:ext cx="914400" cy="914400"/>
          </a:xfrm>
          <a:prstGeom prst="rect">
            <a:avLst/>
          </a:prstGeom>
        </p:spPr>
      </p:pic>
      <p:pic>
        <p:nvPicPr>
          <p:cNvPr id="20" name="Graphic 19" descr="Dress">
            <a:extLst>
              <a:ext uri="{FF2B5EF4-FFF2-40B4-BE49-F238E27FC236}">
                <a16:creationId xmlns:a16="http://schemas.microsoft.com/office/drawing/2014/main" id="{0A22145F-046F-295E-AD2C-F271D58722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76885" y="3384032"/>
            <a:ext cx="914400" cy="914400"/>
          </a:xfrm>
          <a:prstGeom prst="rect">
            <a:avLst/>
          </a:prstGeom>
        </p:spPr>
      </p:pic>
      <p:pic>
        <p:nvPicPr>
          <p:cNvPr id="22" name="Graphic 21" descr="skirt">
            <a:extLst>
              <a:ext uri="{FF2B5EF4-FFF2-40B4-BE49-F238E27FC236}">
                <a16:creationId xmlns:a16="http://schemas.microsoft.com/office/drawing/2014/main" id="{F0426B1B-37CB-D9C4-2B52-8D6FB0CBDBE4}"/>
              </a:ext>
              <a:ext uri="{C183D7F6-B498-43B3-948B-1728B52AA6E4}">
                <adec:decorative xmlns:adec="http://schemas.microsoft.com/office/drawing/2017/decorative" val="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10331" y="3384032"/>
            <a:ext cx="914400" cy="914400"/>
          </a:xfrm>
          <a:prstGeom prst="rect">
            <a:avLst/>
          </a:prstGeom>
        </p:spPr>
      </p:pic>
      <p:pic>
        <p:nvPicPr>
          <p:cNvPr id="10" name="Graphic 9" descr="Sock">
            <a:extLst>
              <a:ext uri="{FF2B5EF4-FFF2-40B4-BE49-F238E27FC236}">
                <a16:creationId xmlns:a16="http://schemas.microsoft.com/office/drawing/2014/main" id="{7BBBAB5E-2F7A-C43C-7F0A-6303B18EB6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43439" y="5076582"/>
            <a:ext cx="914400" cy="914400"/>
          </a:xfrm>
          <a:prstGeom prst="rect">
            <a:avLst/>
          </a:prstGeom>
        </p:spPr>
      </p:pic>
      <p:pic>
        <p:nvPicPr>
          <p:cNvPr id="24" name="Graphic 23" descr="Tie">
            <a:extLst>
              <a:ext uri="{FF2B5EF4-FFF2-40B4-BE49-F238E27FC236}">
                <a16:creationId xmlns:a16="http://schemas.microsoft.com/office/drawing/2014/main" id="{A17BD9EA-B1E5-D947-16EA-9183EA93F48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576885" y="5076582"/>
            <a:ext cx="914400" cy="914400"/>
          </a:xfrm>
          <a:prstGeom prst="rect">
            <a:avLst/>
          </a:prstGeom>
        </p:spPr>
      </p:pic>
      <p:pic>
        <p:nvPicPr>
          <p:cNvPr id="26" name="Graphic 25" descr="Beanie">
            <a:extLst>
              <a:ext uri="{FF2B5EF4-FFF2-40B4-BE49-F238E27FC236}">
                <a16:creationId xmlns:a16="http://schemas.microsoft.com/office/drawing/2014/main" id="{8335A1E9-41AA-B464-0214-B19B6D6B676D}"/>
              </a:ext>
              <a:ext uri="{C183D7F6-B498-43B3-948B-1728B52AA6E4}">
                <adec:decorative xmlns:adec="http://schemas.microsoft.com/office/drawing/2017/decorative" val="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810331" y="5076582"/>
            <a:ext cx="914400" cy="914400"/>
          </a:xfrm>
          <a:prstGeom prst="rect">
            <a:avLst/>
          </a:prstGeom>
        </p:spPr>
      </p:pic>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05971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1.2 The role of classification – supermarket (1 of 2)</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a:latin typeface="+mj-lt"/>
              </a:rPr>
              <a:t>Shopping aisles</a:t>
            </a:r>
          </a:p>
        </p:txBody>
      </p:sp>
      <p:pic>
        <p:nvPicPr>
          <p:cNvPr id="7" name="Picture 6" descr="Nuts and seeds in a supermarket aisle">
            <a:extLst>
              <a:ext uri="{FF2B5EF4-FFF2-40B4-BE49-F238E27FC236}">
                <a16:creationId xmlns:a16="http://schemas.microsoft.com/office/drawing/2014/main" id="{A32D7A0D-9C72-956D-2E46-3D967D7992CC}"/>
              </a:ext>
            </a:extLst>
          </p:cNvPr>
          <p:cNvPicPr>
            <a:picLocks noChangeAspect="1"/>
          </p:cNvPicPr>
          <p:nvPr/>
        </p:nvPicPr>
        <p:blipFill>
          <a:blip r:embed="rId3"/>
          <a:stretch>
            <a:fillRect/>
          </a:stretch>
        </p:blipFill>
        <p:spPr>
          <a:xfrm>
            <a:off x="2404087" y="1369454"/>
            <a:ext cx="7383826" cy="4781276"/>
          </a:xfrm>
          <a:prstGeom prst="roundRect">
            <a:avLst>
              <a:gd name="adj" fmla="val 8352"/>
            </a:avLst>
          </a:prstGeom>
        </p:spPr>
      </p:pic>
      <p:sp>
        <p:nvSpPr>
          <p:cNvPr id="5" name="TextBox 4">
            <a:extLst>
              <a:ext uri="{FF2B5EF4-FFF2-40B4-BE49-F238E27FC236}">
                <a16:creationId xmlns:a16="http://schemas.microsoft.com/office/drawing/2014/main" id="{F92D5148-D273-F93D-B326-04CAE58385C1}"/>
              </a:ext>
            </a:extLst>
          </p:cNvPr>
          <p:cNvSpPr txBox="1"/>
          <p:nvPr/>
        </p:nvSpPr>
        <p:spPr>
          <a:xfrm>
            <a:off x="359999" y="6516000"/>
            <a:ext cx="4831600" cy="180000"/>
          </a:xfrm>
          <a:prstGeom prst="rect">
            <a:avLst/>
          </a:prstGeom>
          <a:noFill/>
        </p:spPr>
        <p:txBody>
          <a:bodyPr wrap="square" lIns="0" tIns="0" rIns="0" bIns="0" rtlCol="0">
            <a:noAutofit/>
          </a:bodyPr>
          <a:lstStyle/>
          <a:p>
            <a:pPr>
              <a:lnSpc>
                <a:spcPct val="150000"/>
              </a:lnSpc>
              <a:spcBef>
                <a:spcPts val="1200"/>
              </a:spcBef>
              <a:spcAft>
                <a:spcPts val="600"/>
              </a:spcAft>
            </a:pPr>
            <a:r>
              <a:rPr lang="en-AU" sz="1000" u="sng" dirty="0">
                <a:solidFill>
                  <a:srgbClr val="001C4A"/>
                </a:solidFill>
                <a:effectLst/>
                <a:latin typeface="Arial" panose="020B0604020202020204" pitchFamily="34" charset="0"/>
                <a:ea typeface="Calibri" panose="020F0502020204030204" pitchFamily="34" charset="0"/>
                <a:hlinkClick r:id="rId4"/>
              </a:rPr>
              <a:t>110303_CNPP_LSC_0316</a:t>
            </a:r>
            <a:r>
              <a:rPr lang="en-AU" sz="1000" dirty="0">
                <a:solidFill>
                  <a:srgbClr val="001C4A"/>
                </a:solidFill>
                <a:effectLst/>
                <a:latin typeface="Arial" panose="020B0604020202020204" pitchFamily="34" charset="0"/>
                <a:ea typeface="Calibri" panose="020F0502020204030204" pitchFamily="34" charset="0"/>
              </a:rPr>
              <a:t> by USDA this image is in the </a:t>
            </a:r>
            <a:r>
              <a:rPr lang="en-AU" sz="1000" dirty="0">
                <a:effectLst/>
                <a:latin typeface="Arial" panose="020B0604020202020204" pitchFamily="34" charset="0"/>
                <a:ea typeface="Calibri" panose="020F0502020204030204" pitchFamily="34" charset="0"/>
                <a:hlinkClick r:id="rId5"/>
              </a:rPr>
              <a:t>public domain</a:t>
            </a:r>
            <a:r>
              <a:rPr lang="en-AU" sz="1000" dirty="0">
                <a:effectLst/>
                <a:latin typeface="Arial" panose="020B0604020202020204" pitchFamily="34" charset="0"/>
                <a:ea typeface="Calibri" panose="020F0502020204030204" pitchFamily="34" charset="0"/>
              </a:rPr>
              <a:t>.</a:t>
            </a:r>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268409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Cells and classification</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Stage 4</a:t>
            </a:r>
            <a:endParaRPr lang="en-AU">
              <a:latin typeface="+mj-lt"/>
            </a:endParaRP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a:latin typeface="+mj-lt"/>
                <a:cs typeface="Arial"/>
              </a:rPr>
              <a:t>Supporting PowerPoint</a:t>
            </a:r>
            <a:endParaRPr lang="en-AU">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836" b="-836"/>
          <a:stretch>
            <a:fillRect/>
          </a:stretch>
        </p:blipFill>
        <p:spPr>
          <a:xfrm>
            <a:off x="7098047" y="1126435"/>
            <a:ext cx="5093953" cy="4605130"/>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1.2 The role of classification – supermarket (2 of 2)</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a:latin typeface="+mj-lt"/>
              </a:rPr>
              <a:t>Shopping aisles</a:t>
            </a:r>
          </a:p>
        </p:txBody>
      </p:sp>
      <p:pic>
        <p:nvPicPr>
          <p:cNvPr id="1026" name="Picture 2" descr="Fruits in a supermarket aisle">
            <a:extLst>
              <a:ext uri="{FF2B5EF4-FFF2-40B4-BE49-F238E27FC236}">
                <a16:creationId xmlns:a16="http://schemas.microsoft.com/office/drawing/2014/main" id="{EFFB5459-203C-6347-135A-34C3067706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4749" y="1369454"/>
            <a:ext cx="9682502" cy="4708117"/>
          </a:xfrm>
          <a:prstGeom prst="roundRect">
            <a:avLst>
              <a:gd name="adj" fmla="val 7660"/>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C71DF5-3298-3036-8A63-9F3A934B05DF}"/>
              </a:ext>
              <a:ext uri="{C183D7F6-B498-43B3-948B-1728B52AA6E4}">
                <adec:decorative xmlns:adec="http://schemas.microsoft.com/office/drawing/2017/decorative" val="0"/>
              </a:ext>
            </a:extLst>
          </p:cNvPr>
          <p:cNvSpPr txBox="1"/>
          <p:nvPr/>
        </p:nvSpPr>
        <p:spPr>
          <a:xfrm>
            <a:off x="359999" y="6419001"/>
            <a:ext cx="6564034" cy="246221"/>
          </a:xfrm>
          <a:prstGeom prst="rect">
            <a:avLst/>
          </a:prstGeom>
          <a:noFill/>
        </p:spPr>
        <p:txBody>
          <a:bodyPr wrap="square">
            <a:spAutoFit/>
          </a:bodyPr>
          <a:lstStyle/>
          <a:p>
            <a:r>
              <a:rPr lang="en-AU" sz="1000" dirty="0">
                <a:hlinkClick r:id="rId4"/>
              </a:rPr>
              <a:t>Citrus fruits for sale in a New Zealand supermarket</a:t>
            </a:r>
            <a:r>
              <a:rPr lang="en-AU" sz="1000" dirty="0"/>
              <a:t> by </a:t>
            </a:r>
            <a:r>
              <a:rPr lang="en-AU" sz="1000" dirty="0" err="1"/>
              <a:t>Grouffles</a:t>
            </a:r>
            <a:r>
              <a:rPr lang="en-AU" sz="1000" dirty="0"/>
              <a:t>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42384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1.2 Diversity of life on Earth</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p:txBody>
          <a:bodyPr/>
          <a:lstStyle/>
          <a:p>
            <a:r>
              <a:rPr lang="en-AU" sz="1800" dirty="0">
                <a:effectLst/>
                <a:latin typeface="+mj-lt"/>
                <a:ea typeface="Calibri" panose="020F0502020204030204" pitchFamily="34" charset="0"/>
              </a:rPr>
              <a:t>Comparing the features of felines and canines</a:t>
            </a:r>
            <a:endParaRPr lang="en-AU" dirty="0">
              <a:latin typeface="+mj-lt"/>
            </a:endParaRPr>
          </a:p>
        </p:txBody>
      </p:sp>
      <p:pic>
        <p:nvPicPr>
          <p:cNvPr id="2050" name="Picture 2" descr="Photo collage of types of big cats">
            <a:extLst>
              <a:ext uri="{FF2B5EF4-FFF2-40B4-BE49-F238E27FC236}">
                <a16:creationId xmlns:a16="http://schemas.microsoft.com/office/drawing/2014/main" id="{4EB5129D-9D26-3E0F-7509-9E983E7FC1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999" y="1369453"/>
            <a:ext cx="5032710" cy="5018769"/>
          </a:xfrm>
          <a:prstGeom prst="roundRect">
            <a:avLst>
              <a:gd name="adj" fmla="val 10594"/>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20B27C-D545-2D01-8F15-F63542C5E30A}"/>
              </a:ext>
              <a:ext uri="{C183D7F6-B498-43B3-948B-1728B52AA6E4}">
                <adec:decorative xmlns:adec="http://schemas.microsoft.com/office/drawing/2017/decorative" val="0"/>
              </a:ext>
            </a:extLst>
          </p:cNvPr>
          <p:cNvSpPr txBox="1"/>
          <p:nvPr/>
        </p:nvSpPr>
        <p:spPr>
          <a:xfrm>
            <a:off x="359999" y="6388223"/>
            <a:ext cx="5032710" cy="294632"/>
          </a:xfrm>
          <a:prstGeom prst="rect">
            <a:avLst/>
          </a:prstGeom>
          <a:noFill/>
        </p:spPr>
        <p:txBody>
          <a:bodyPr wrap="square">
            <a:spAutoFit/>
          </a:bodyPr>
          <a:lstStyle/>
          <a:p>
            <a:pPr>
              <a:lnSpc>
                <a:spcPct val="150000"/>
              </a:lnSpc>
            </a:pPr>
            <a:r>
              <a:rPr lang="en-AU" sz="1000" dirty="0">
                <a:hlinkClick r:id="rId4"/>
              </a:rPr>
              <a:t>Photo of types of wild cats collage</a:t>
            </a:r>
            <a:r>
              <a:rPr lang="en-AU" sz="1000" dirty="0"/>
              <a:t>, public domain.</a:t>
            </a:r>
          </a:p>
        </p:txBody>
      </p:sp>
      <p:pic>
        <p:nvPicPr>
          <p:cNvPr id="4098" name="Picture 2" descr="Photo collage of types of wild canines.">
            <a:extLst>
              <a:ext uri="{FF2B5EF4-FFF2-40B4-BE49-F238E27FC236}">
                <a16:creationId xmlns:a16="http://schemas.microsoft.com/office/drawing/2014/main" id="{C48A3BEB-3175-7B09-2C76-2489093CC0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88974" y="193794"/>
            <a:ext cx="3220698" cy="6066661"/>
          </a:xfrm>
          <a:prstGeom prst="roundRect">
            <a:avLst>
              <a:gd name="adj" fmla="val 11318"/>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9BDAE3-F307-B382-62C5-2BA39EF59499}"/>
              </a:ext>
              <a:ext uri="{C183D7F6-B498-43B3-948B-1728B52AA6E4}">
                <adec:decorative xmlns:adec="http://schemas.microsoft.com/office/drawing/2017/decorative" val="0"/>
              </a:ext>
            </a:extLst>
          </p:cNvPr>
          <p:cNvSpPr txBox="1"/>
          <p:nvPr/>
        </p:nvSpPr>
        <p:spPr>
          <a:xfrm>
            <a:off x="7188974" y="6287634"/>
            <a:ext cx="3545287" cy="525465"/>
          </a:xfrm>
          <a:prstGeom prst="rect">
            <a:avLst/>
          </a:prstGeom>
          <a:noFill/>
        </p:spPr>
        <p:txBody>
          <a:bodyPr wrap="square">
            <a:spAutoFit/>
          </a:bodyPr>
          <a:lstStyle/>
          <a:p>
            <a:pPr>
              <a:lnSpc>
                <a:spcPct val="150000"/>
              </a:lnSpc>
            </a:pPr>
            <a:r>
              <a:rPr lang="en-AU" sz="1000" dirty="0">
                <a:hlinkClick r:id="rId6"/>
              </a:rPr>
              <a:t>Nine Subfamily </a:t>
            </a:r>
            <a:r>
              <a:rPr lang="en-AU" sz="1000" dirty="0" err="1">
                <a:hlinkClick r:id="rId6"/>
              </a:rPr>
              <a:t>Caninae</a:t>
            </a:r>
            <a:r>
              <a:rPr lang="en-AU" sz="1000" dirty="0">
                <a:hlinkClick r:id="rId6"/>
              </a:rPr>
              <a:t> Species and Subspecies</a:t>
            </a:r>
            <a:r>
              <a:rPr lang="en-AU" sz="1000" dirty="0"/>
              <a:t> </a:t>
            </a:r>
            <a:br>
              <a:rPr lang="en-AU" sz="1000" dirty="0"/>
            </a:br>
            <a:r>
              <a:rPr lang="en-AU" sz="1000" dirty="0"/>
              <a:t>by LACM 20609, licensed under </a:t>
            </a:r>
            <a:r>
              <a:rPr lang="en-AU" sz="1000" dirty="0">
                <a:hlinkClick r:id="rId7"/>
              </a:rPr>
              <a:t>CC BY-SA 4.0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92860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1.2 Characteristics of felines and canines (1 of 2)</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p:txBody>
          <a:bodyPr/>
          <a:lstStyle/>
          <a:p>
            <a:r>
              <a:rPr lang="en-AU" dirty="0">
                <a:latin typeface="+mj-lt"/>
              </a:rPr>
              <a:t>Felines and canines are groups of organisms with similar features.</a:t>
            </a:r>
          </a:p>
        </p:txBody>
      </p:sp>
      <p:sp>
        <p:nvSpPr>
          <p:cNvPr id="5" name="Text Placeholder 4">
            <a:extLst>
              <a:ext uri="{FF2B5EF4-FFF2-40B4-BE49-F238E27FC236}">
                <a16:creationId xmlns:a16="http://schemas.microsoft.com/office/drawing/2014/main" id="{6669D8A4-823C-3456-353D-5A329C7A332F}"/>
              </a:ext>
            </a:extLst>
          </p:cNvPr>
          <p:cNvSpPr>
            <a:spLocks noGrp="1"/>
          </p:cNvSpPr>
          <p:nvPr>
            <p:ph type="body" sz="quarter" idx="17"/>
          </p:nvPr>
        </p:nvSpPr>
        <p:spPr/>
        <p:txBody>
          <a:bodyPr/>
          <a:lstStyle/>
          <a:p>
            <a:pPr marL="342900" indent="-342900">
              <a:buFont typeface="Arial" panose="020B0604020202020204" pitchFamily="34" charset="0"/>
              <a:buChar char="•"/>
            </a:pPr>
            <a:r>
              <a:rPr lang="en-AU" dirty="0"/>
              <a:t>They are both vertebrates (they have a backbone and a spinal cord)</a:t>
            </a:r>
          </a:p>
          <a:p>
            <a:pPr marL="342900" indent="-342900">
              <a:buFont typeface="Arial" panose="020B0604020202020204" pitchFamily="34" charset="0"/>
              <a:buChar char="•"/>
            </a:pPr>
            <a:r>
              <a:rPr lang="en-AU" dirty="0"/>
              <a:t>They are both types of mammals (they have fur/hair, are warm blooded, and produce milk to feed their offspring).</a:t>
            </a:r>
          </a:p>
          <a:p>
            <a:pPr marL="342900" indent="-342900">
              <a:buFont typeface="Arial" panose="020B0604020202020204" pitchFamily="34" charset="0"/>
              <a:buChar char="•"/>
            </a:pPr>
            <a:r>
              <a:rPr lang="en-AU" dirty="0"/>
              <a:t>Both belong to the Carnivora order</a:t>
            </a:r>
          </a:p>
          <a:p>
            <a:pPr marL="342900" indent="-342900">
              <a:buFont typeface="Arial" panose="020B0604020202020204" pitchFamily="34" charset="0"/>
              <a:buChar char="•"/>
            </a:pPr>
            <a:r>
              <a:rPr lang="en-AU" dirty="0"/>
              <a:t>They have well-developed canine teeth for grasping and tearing the flesh of their prey</a:t>
            </a:r>
          </a:p>
          <a:p>
            <a:pPr marL="342900" indent="-342900">
              <a:buFont typeface="Arial" panose="020B0604020202020204" pitchFamily="34" charset="0"/>
              <a:buChar char="•"/>
            </a:pPr>
            <a:r>
              <a:rPr lang="en-AU" dirty="0"/>
              <a:t>They both hunt prey</a:t>
            </a:r>
          </a:p>
          <a:p>
            <a:pPr marL="342900" indent="-342900">
              <a:buFont typeface="Arial" panose="020B0604020202020204" pitchFamily="34" charset="0"/>
              <a:buChar char="•"/>
            </a:pPr>
            <a:r>
              <a:rPr lang="en-AU" dirty="0"/>
              <a:t>They both walk on the toes of their 4 limbs which enhances their speed and agility.</a:t>
            </a:r>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327414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68B42-0CDE-CC0C-3D46-5B4653F8AA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90F360-6999-8FB6-CBBA-1CDE8F6E5851}"/>
              </a:ext>
            </a:extLst>
          </p:cNvPr>
          <p:cNvSpPr>
            <a:spLocks noGrp="1"/>
          </p:cNvSpPr>
          <p:nvPr>
            <p:ph type="title"/>
          </p:nvPr>
        </p:nvSpPr>
        <p:spPr/>
        <p:txBody>
          <a:bodyPr/>
          <a:lstStyle/>
          <a:p>
            <a:r>
              <a:rPr lang="en-AU" dirty="0"/>
              <a:t>1.2 Characteristics of felines and canines (2 of 2)</a:t>
            </a:r>
          </a:p>
        </p:txBody>
      </p:sp>
      <p:sp>
        <p:nvSpPr>
          <p:cNvPr id="4" name="Text Placeholder 3">
            <a:extLst>
              <a:ext uri="{FF2B5EF4-FFF2-40B4-BE49-F238E27FC236}">
                <a16:creationId xmlns:a16="http://schemas.microsoft.com/office/drawing/2014/main" id="{8ADD9867-07C9-4AE1-EE3D-CC372D36BC14}"/>
              </a:ext>
            </a:extLst>
          </p:cNvPr>
          <p:cNvSpPr>
            <a:spLocks noGrp="1"/>
          </p:cNvSpPr>
          <p:nvPr>
            <p:ph type="body" sz="quarter" idx="18"/>
          </p:nvPr>
        </p:nvSpPr>
        <p:spPr/>
        <p:txBody>
          <a:bodyPr/>
          <a:lstStyle/>
          <a:p>
            <a:r>
              <a:rPr lang="en-AU" dirty="0">
                <a:latin typeface="+mj-lt"/>
              </a:rPr>
              <a:t>Felines and canines have some key differences</a:t>
            </a:r>
          </a:p>
        </p:txBody>
      </p:sp>
      <p:graphicFrame>
        <p:nvGraphicFramePr>
          <p:cNvPr id="6" name="Table 5" descr="Comparison of features between felines and canines">
            <a:extLst>
              <a:ext uri="{FF2B5EF4-FFF2-40B4-BE49-F238E27FC236}">
                <a16:creationId xmlns:a16="http://schemas.microsoft.com/office/drawing/2014/main" id="{3C65928B-B4FD-B3A7-AE49-3EA1751E018D}"/>
              </a:ext>
            </a:extLst>
          </p:cNvPr>
          <p:cNvGraphicFramePr>
            <a:graphicFrameLocks noGrp="1"/>
          </p:cNvGraphicFramePr>
          <p:nvPr>
            <p:extLst>
              <p:ext uri="{D42A27DB-BD31-4B8C-83A1-F6EECF244321}">
                <p14:modId xmlns:p14="http://schemas.microsoft.com/office/powerpoint/2010/main" val="2315817830"/>
              </p:ext>
            </p:extLst>
          </p:nvPr>
        </p:nvGraphicFramePr>
        <p:xfrm>
          <a:off x="348000" y="1499053"/>
          <a:ext cx="11472003" cy="4943899"/>
        </p:xfrm>
        <a:graphic>
          <a:graphicData uri="http://schemas.openxmlformats.org/drawingml/2006/table">
            <a:tbl>
              <a:tblPr firstRow="1" bandRow="1">
                <a:tableStyleId>{B301B821-A1FF-4177-AEE7-76D212191A09}</a:tableStyleId>
              </a:tblPr>
              <a:tblGrid>
                <a:gridCol w="1757025">
                  <a:extLst>
                    <a:ext uri="{9D8B030D-6E8A-4147-A177-3AD203B41FA5}">
                      <a16:colId xmlns:a16="http://schemas.microsoft.com/office/drawing/2014/main" val="69452519"/>
                    </a:ext>
                  </a:extLst>
                </a:gridCol>
                <a:gridCol w="4912426">
                  <a:extLst>
                    <a:ext uri="{9D8B030D-6E8A-4147-A177-3AD203B41FA5}">
                      <a16:colId xmlns:a16="http://schemas.microsoft.com/office/drawing/2014/main" val="3354221616"/>
                    </a:ext>
                  </a:extLst>
                </a:gridCol>
                <a:gridCol w="4802552">
                  <a:extLst>
                    <a:ext uri="{9D8B030D-6E8A-4147-A177-3AD203B41FA5}">
                      <a16:colId xmlns:a16="http://schemas.microsoft.com/office/drawing/2014/main" val="3549681762"/>
                    </a:ext>
                  </a:extLst>
                </a:gridCol>
              </a:tblGrid>
              <a:tr h="442317">
                <a:tc>
                  <a:txBody>
                    <a:bodyPr/>
                    <a:lstStyle/>
                    <a:p>
                      <a:pPr marL="180000" marR="0">
                        <a:lnSpc>
                          <a:spcPct val="150000"/>
                        </a:lnSpc>
                        <a:spcBef>
                          <a:spcPts val="0"/>
                        </a:spcBef>
                        <a:spcAft>
                          <a:spcPts val="1200"/>
                        </a:spcAft>
                      </a:pPr>
                      <a:r>
                        <a:rPr lang="en-AU" sz="1600" dirty="0">
                          <a:solidFill>
                            <a:schemeClr val="bg1"/>
                          </a:solidFill>
                          <a:effectLst/>
                        </a:rPr>
                        <a:t>Feature</a:t>
                      </a:r>
                      <a:endParaRPr lang="en-AU" sz="16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chemeClr val="bg1"/>
                          </a:solidFill>
                          <a:effectLst/>
                        </a:rPr>
                        <a:t>Felines</a:t>
                      </a:r>
                      <a:endParaRPr lang="en-AU" sz="16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chemeClr val="bg1"/>
                          </a:solidFill>
                          <a:effectLst/>
                        </a:rPr>
                        <a:t>Canines</a:t>
                      </a:r>
                      <a:endParaRPr lang="en-AU" sz="16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0097360"/>
                  </a:ext>
                </a:extLst>
              </a:tr>
              <a:tr h="946948">
                <a:tc>
                  <a:txBody>
                    <a:bodyPr/>
                    <a:lstStyle/>
                    <a:p>
                      <a:pPr marL="180000" marR="0">
                        <a:lnSpc>
                          <a:spcPct val="150000"/>
                        </a:lnSpc>
                        <a:spcBef>
                          <a:spcPts val="0"/>
                        </a:spcBef>
                        <a:spcAft>
                          <a:spcPts val="1200"/>
                        </a:spcAft>
                      </a:pPr>
                      <a:r>
                        <a:rPr lang="en-AU" sz="1600" dirty="0">
                          <a:solidFill>
                            <a:sysClr val="windowText" lastClr="000000"/>
                          </a:solidFill>
                          <a:effectLst/>
                        </a:rPr>
                        <a:t>Claws</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Retractable claws (except the Cheetah which has semi-retractable claws)</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Non-retractable claws</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65691048"/>
                  </a:ext>
                </a:extLst>
              </a:tr>
              <a:tr h="797138">
                <a:tc>
                  <a:txBody>
                    <a:bodyPr/>
                    <a:lstStyle/>
                    <a:p>
                      <a:pPr marL="180000" marR="0">
                        <a:lnSpc>
                          <a:spcPct val="150000"/>
                        </a:lnSpc>
                        <a:spcBef>
                          <a:spcPts val="0"/>
                        </a:spcBef>
                        <a:spcAft>
                          <a:spcPts val="1200"/>
                        </a:spcAft>
                      </a:pPr>
                      <a:r>
                        <a:rPr lang="en-AU" sz="1600" dirty="0">
                          <a:solidFill>
                            <a:sysClr val="windowText" lastClr="000000"/>
                          </a:solidFill>
                          <a:effectLst/>
                        </a:rPr>
                        <a:t>Spine</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Highly flexible spine, allowing excellent agility</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Less flexible spine</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9016807"/>
                  </a:ext>
                </a:extLst>
              </a:tr>
              <a:tr h="863600">
                <a:tc>
                  <a:txBody>
                    <a:bodyPr/>
                    <a:lstStyle/>
                    <a:p>
                      <a:pPr marL="180000" marR="0">
                        <a:lnSpc>
                          <a:spcPct val="150000"/>
                        </a:lnSpc>
                        <a:spcBef>
                          <a:spcPts val="0"/>
                        </a:spcBef>
                        <a:spcAft>
                          <a:spcPts val="1200"/>
                        </a:spcAft>
                      </a:pPr>
                      <a:r>
                        <a:rPr lang="en-AU" sz="1600" dirty="0">
                          <a:solidFill>
                            <a:sysClr val="windowText" lastClr="000000"/>
                          </a:solidFill>
                          <a:effectLst/>
                        </a:rPr>
                        <a:t>Skull</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Specialised skull that allows for strong jaw muscles for delivering a killing bite</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Skull structure with a long snout accommodating more teeth adapted for holding and tearing prey</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039639"/>
                  </a:ext>
                </a:extLst>
              </a:tr>
              <a:tr h="946948">
                <a:tc>
                  <a:txBody>
                    <a:bodyPr/>
                    <a:lstStyle/>
                    <a:p>
                      <a:pPr marL="180000" marR="0">
                        <a:lnSpc>
                          <a:spcPct val="150000"/>
                        </a:lnSpc>
                        <a:spcBef>
                          <a:spcPts val="0"/>
                        </a:spcBef>
                        <a:spcAft>
                          <a:spcPts val="1200"/>
                        </a:spcAft>
                      </a:pPr>
                      <a:r>
                        <a:rPr lang="en-AU" sz="1600" dirty="0">
                          <a:solidFill>
                            <a:sysClr val="windowText" lastClr="000000"/>
                          </a:solidFill>
                          <a:effectLst/>
                        </a:rPr>
                        <a:t>Social behaviour</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Often have a more solitary lifestyle</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Often social animals that hunt and kill in packs</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79488388"/>
                  </a:ext>
                </a:extLst>
              </a:tr>
              <a:tr h="946948">
                <a:tc>
                  <a:txBody>
                    <a:bodyPr/>
                    <a:lstStyle/>
                    <a:p>
                      <a:pPr marL="180000" marR="0">
                        <a:lnSpc>
                          <a:spcPct val="150000"/>
                        </a:lnSpc>
                        <a:spcBef>
                          <a:spcPts val="0"/>
                        </a:spcBef>
                        <a:spcAft>
                          <a:spcPts val="1200"/>
                        </a:spcAft>
                      </a:pPr>
                      <a:r>
                        <a:rPr lang="en-AU" sz="1600" dirty="0">
                          <a:solidFill>
                            <a:sysClr val="windowText" lastClr="000000"/>
                          </a:solidFill>
                          <a:effectLst/>
                        </a:rPr>
                        <a:t>Movement</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Generally, more agile in climbing and jumping</a:t>
                      </a:r>
                      <a:endParaRPr lang="en-AU"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600" dirty="0">
                          <a:solidFill>
                            <a:sysClr val="windowText" lastClr="000000"/>
                          </a:solidFill>
                          <a:effectLst/>
                        </a:rPr>
                        <a:t>Often have longer legs adapted for endurance running.</a:t>
                      </a:r>
                      <a:endParaRPr lang="en-AU" sz="1600" dirty="0">
                        <a:solidFill>
                          <a:sysClr val="windowText" lastClr="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2969684"/>
                  </a:ext>
                </a:extLst>
              </a:tr>
            </a:tbl>
          </a:graphicData>
        </a:graphic>
      </p:graphicFrame>
      <p:sp>
        <p:nvSpPr>
          <p:cNvPr id="2" name="Slide Number Placeholder 1">
            <a:extLst>
              <a:ext uri="{FF2B5EF4-FFF2-40B4-BE49-F238E27FC236}">
                <a16:creationId xmlns:a16="http://schemas.microsoft.com/office/drawing/2014/main" id="{337F7033-A38F-9B46-BA69-592A8B3AC9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58340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F73EB-047B-A4A3-FF55-31F69C0F22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245582-2C9E-B660-FEF5-6E4ED2108EA5}"/>
              </a:ext>
            </a:extLst>
          </p:cNvPr>
          <p:cNvSpPr>
            <a:spLocks noGrp="1"/>
          </p:cNvSpPr>
          <p:nvPr>
            <p:ph type="title"/>
          </p:nvPr>
        </p:nvSpPr>
        <p:spPr/>
        <p:txBody>
          <a:bodyPr/>
          <a:lstStyle/>
          <a:p>
            <a:r>
              <a:rPr lang="en-AU" dirty="0"/>
              <a:t>1.3 Classification systems</a:t>
            </a:r>
          </a:p>
        </p:txBody>
      </p:sp>
      <p:sp>
        <p:nvSpPr>
          <p:cNvPr id="6" name="Text Placeholder 5">
            <a:extLst>
              <a:ext uri="{FF2B5EF4-FFF2-40B4-BE49-F238E27FC236}">
                <a16:creationId xmlns:a16="http://schemas.microsoft.com/office/drawing/2014/main" id="{841F51D3-0219-E616-52B5-1D0AAD97049B}"/>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94E8E727-C115-9E63-85DB-95E96144C104}"/>
              </a:ext>
            </a:extLst>
          </p:cNvPr>
          <p:cNvGraphicFramePr>
            <a:graphicFrameLocks noGrp="1"/>
          </p:cNvGraphicFramePr>
          <p:nvPr>
            <p:extLst>
              <p:ext uri="{D42A27DB-BD31-4B8C-83A1-F6EECF244321}">
                <p14:modId xmlns:p14="http://schemas.microsoft.com/office/powerpoint/2010/main" val="1306531929"/>
              </p:ext>
            </p:extLst>
          </p:nvPr>
        </p:nvGraphicFramePr>
        <p:xfrm>
          <a:off x="359998" y="1745673"/>
          <a:ext cx="11484002" cy="4860327"/>
        </p:xfrm>
        <a:graphic>
          <a:graphicData uri="http://schemas.openxmlformats.org/drawingml/2006/table">
            <a:tbl>
              <a:tblPr firstRow="1">
                <a:tableStyleId>{B301B821-A1FF-4177-AEE7-76D212191A09}</a:tableStyleId>
              </a:tblPr>
              <a:tblGrid>
                <a:gridCol w="3897963">
                  <a:extLst>
                    <a:ext uri="{9D8B030D-6E8A-4147-A177-3AD203B41FA5}">
                      <a16:colId xmlns:a16="http://schemas.microsoft.com/office/drawing/2014/main" val="3623447875"/>
                    </a:ext>
                  </a:extLst>
                </a:gridCol>
                <a:gridCol w="7586039">
                  <a:extLst>
                    <a:ext uri="{9D8B030D-6E8A-4147-A177-3AD203B41FA5}">
                      <a16:colId xmlns:a16="http://schemas.microsoft.com/office/drawing/2014/main" val="3573327086"/>
                    </a:ext>
                  </a:extLst>
                </a:gridCol>
              </a:tblGrid>
              <a:tr h="432915">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347321">
                <a:tc>
                  <a:txBody>
                    <a:bodyPr/>
                    <a:lstStyle/>
                    <a:p>
                      <a:pPr marL="285750" lvl="0" indent="-285750">
                        <a:lnSpc>
                          <a:spcPct val="150000"/>
                        </a:lnSpc>
                        <a:spcBef>
                          <a:spcPts val="1200"/>
                        </a:spcBef>
                        <a:spcAft>
                          <a:spcPts val="12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to classify living things based on their structural features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the hierarchy of taxa in the Linnean classification system as Kingdom, Phylum, Class, Order, Family, Genus and Species</a:t>
                      </a:r>
                    </a:p>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justify the classification of organisms based on their structural features</a:t>
                      </a:r>
                    </a:p>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outline the use of the binomial naming system in classification</a:t>
                      </a:r>
                    </a:p>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distinguish between vertebrates and invertebrates using structural features</a:t>
                      </a:r>
                    </a:p>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outline the features of various groups of organisms, such as reptiles.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99590">
                <a:tc>
                  <a:txBody>
                    <a:bodyPr/>
                    <a:lstStyle/>
                    <a:p>
                      <a:pPr marL="285750" lvl="0" indent="-285750">
                        <a:lnSpc>
                          <a:spcPct val="150000"/>
                        </a:lnSpc>
                        <a:spcBef>
                          <a:spcPts val="1200"/>
                        </a:spcBef>
                        <a:spcAft>
                          <a:spcPts val="12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to extract and process information from secondary sources.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extract relevant information from a video to respond to questions</a:t>
                      </a:r>
                    </a:p>
                    <a:p>
                      <a:pPr marL="285750" lvl="0" indent="-285750">
                        <a:lnSpc>
                          <a:spcPct val="150000"/>
                        </a:lnSpc>
                        <a:spcBef>
                          <a:spcPts val="120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a mnemonic to recall information.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AFD2B42F-8D3F-5C4E-37A5-F4E54C15A3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315668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8448-1270-03B0-ADBA-72F45CB1C132}"/>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2A318D2E-E190-CB21-FA29-D4F9C45626F5}"/>
              </a:ext>
            </a:extLst>
          </p:cNvPr>
          <p:cNvSpPr txBox="1">
            <a:spLocks noGrp="1"/>
          </p:cNvSpPr>
          <p:nvPr>
            <p:ph type="title" idx="4294967295"/>
          </p:nvPr>
        </p:nvSpPr>
        <p:spPr>
          <a:xfrm>
            <a:off x="348000" y="342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The Linnean system (1 of 8)</a:t>
            </a:r>
          </a:p>
        </p:txBody>
      </p:sp>
      <p:sp>
        <p:nvSpPr>
          <p:cNvPr id="3" name="Text Placeholder 3">
            <a:extLst>
              <a:ext uri="{FF2B5EF4-FFF2-40B4-BE49-F238E27FC236}">
                <a16:creationId xmlns:a16="http://schemas.microsoft.com/office/drawing/2014/main" id="{265DFD5B-AB47-E514-D662-AD79E03BFA51}"/>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Hierarchy of taxa</a:t>
            </a:r>
          </a:p>
        </p:txBody>
      </p:sp>
      <p:graphicFrame>
        <p:nvGraphicFramePr>
          <p:cNvPr id="4" name="Diagram 3" descr="An upside down pyramid showing the levels in the Linnean classifcation system.">
            <a:extLst>
              <a:ext uri="{FF2B5EF4-FFF2-40B4-BE49-F238E27FC236}">
                <a16:creationId xmlns:a16="http://schemas.microsoft.com/office/drawing/2014/main" id="{74AE9EAF-AF9B-4613-F6A3-3F1C02D9B2BE}"/>
              </a:ext>
            </a:extLst>
          </p:cNvPr>
          <p:cNvGraphicFramePr/>
          <p:nvPr>
            <p:extLst>
              <p:ext uri="{D42A27DB-BD31-4B8C-83A1-F6EECF244321}">
                <p14:modId xmlns:p14="http://schemas.microsoft.com/office/powerpoint/2010/main" val="966710783"/>
              </p:ext>
            </p:extLst>
          </p:nvPr>
        </p:nvGraphicFramePr>
        <p:xfrm>
          <a:off x="359999" y="1387454"/>
          <a:ext cx="77770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Up 4" descr="Arrow showing how the similarity in organisms increases as you move down the taxonomic hierarchy.">
            <a:extLst>
              <a:ext uri="{FF2B5EF4-FFF2-40B4-BE49-F238E27FC236}">
                <a16:creationId xmlns:a16="http://schemas.microsoft.com/office/drawing/2014/main" id="{EC5112CB-21FB-8DF1-D8B2-E6E3239616DA}"/>
              </a:ext>
            </a:extLst>
          </p:cNvPr>
          <p:cNvSpPr/>
          <p:nvPr/>
        </p:nvSpPr>
        <p:spPr>
          <a:xfrm rot="10800000">
            <a:off x="1819275" y="1387454"/>
            <a:ext cx="767650" cy="4595916"/>
          </a:xfrm>
          <a:prstGeom prst="upArrow">
            <a:avLst>
              <a:gd name="adj1" fmla="val 50000"/>
              <a:gd name="adj2" fmla="val 13695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Rounded Corners 5" descr="Text box. ">
            <a:extLst>
              <a:ext uri="{FF2B5EF4-FFF2-40B4-BE49-F238E27FC236}">
                <a16:creationId xmlns:a16="http://schemas.microsoft.com/office/drawing/2014/main" id="{D8B5199B-E16F-B77B-5009-91B227600F56}"/>
              </a:ext>
            </a:extLst>
          </p:cNvPr>
          <p:cNvSpPr/>
          <p:nvPr/>
        </p:nvSpPr>
        <p:spPr>
          <a:xfrm>
            <a:off x="8153400" y="1619249"/>
            <a:ext cx="3823083" cy="3467101"/>
          </a:xfrm>
          <a:prstGeom prst="roundRect">
            <a:avLst>
              <a:gd name="adj" fmla="val 1089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dirty="0"/>
              <a:t>Increasing similarity in organisms as you move down the hierarchy.</a:t>
            </a:r>
          </a:p>
          <a:p>
            <a:pPr>
              <a:lnSpc>
                <a:spcPct val="150000"/>
              </a:lnSpc>
              <a:spcAft>
                <a:spcPts val="1200"/>
              </a:spcAft>
            </a:pPr>
            <a:r>
              <a:rPr lang="en-AU" sz="2000" dirty="0"/>
              <a:t>The number of organisms at each level decreases until you get one organism at species level</a:t>
            </a:r>
          </a:p>
        </p:txBody>
      </p:sp>
      <p:sp>
        <p:nvSpPr>
          <p:cNvPr id="8" name="Right Brace 7">
            <a:extLst>
              <a:ext uri="{FF2B5EF4-FFF2-40B4-BE49-F238E27FC236}">
                <a16:creationId xmlns:a16="http://schemas.microsoft.com/office/drawing/2014/main" id="{AAEF3ABB-2FF1-D16B-2ABA-0CA68C5E2BD6}"/>
              </a:ext>
              <a:ext uri="{C183D7F6-B498-43B3-948B-1728B52AA6E4}">
                <adec:decorative xmlns:adec="http://schemas.microsoft.com/office/drawing/2017/decorative" val="1"/>
              </a:ext>
            </a:extLst>
          </p:cNvPr>
          <p:cNvSpPr/>
          <p:nvPr/>
        </p:nvSpPr>
        <p:spPr>
          <a:xfrm>
            <a:off x="5864075" y="5270740"/>
            <a:ext cx="957532" cy="1425260"/>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TextBox 6">
            <a:extLst>
              <a:ext uri="{FF2B5EF4-FFF2-40B4-BE49-F238E27FC236}">
                <a16:creationId xmlns:a16="http://schemas.microsoft.com/office/drawing/2014/main" id="{B571CEA6-1F5A-9E9A-5ECB-28673231D3F7}"/>
              </a:ext>
            </a:extLst>
          </p:cNvPr>
          <p:cNvSpPr txBox="1"/>
          <p:nvPr/>
        </p:nvSpPr>
        <p:spPr>
          <a:xfrm>
            <a:off x="6943847" y="5380861"/>
            <a:ext cx="5032637" cy="1425260"/>
          </a:xfrm>
          <a:prstGeom prst="rect">
            <a:avLst/>
          </a:prstGeom>
          <a:noFill/>
        </p:spPr>
        <p:txBody>
          <a:bodyPr wrap="square" lIns="0" tIns="0" rIns="0" bIns="0" rtlCol="0">
            <a:noAutofit/>
          </a:bodyPr>
          <a:lstStyle/>
          <a:p>
            <a:pPr algn="l">
              <a:lnSpc>
                <a:spcPct val="150000"/>
              </a:lnSpc>
              <a:spcAft>
                <a:spcPts val="1200"/>
              </a:spcAft>
            </a:pPr>
            <a:r>
              <a:rPr lang="en-AU" sz="1800" dirty="0"/>
              <a:t>The genus and species is used to name a scientific organism. For example, </a:t>
            </a:r>
            <a:r>
              <a:rPr lang="en-AU" sz="1800" i="1" dirty="0"/>
              <a:t>Canis familiaris </a:t>
            </a:r>
            <a:r>
              <a:rPr lang="en-AU" sz="1800" dirty="0"/>
              <a:t>is the scientific name for all domestic dogs</a:t>
            </a:r>
          </a:p>
        </p:txBody>
      </p:sp>
      <p:sp>
        <p:nvSpPr>
          <p:cNvPr id="2" name="Slide Number Placeholder 1">
            <a:extLst>
              <a:ext uri="{FF2B5EF4-FFF2-40B4-BE49-F238E27FC236}">
                <a16:creationId xmlns:a16="http://schemas.microsoft.com/office/drawing/2014/main" id="{F0C94704-51CA-B4D9-7EE6-DD04E7CA11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25</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4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76F7-13DA-E8D8-1DEC-95E0F39AD280}"/>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E842FD15-D567-D1C9-282F-1772D11B51D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The Linnean system (2</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5" name="Text Placeholder 4">
            <a:extLst>
              <a:ext uri="{FF2B5EF4-FFF2-40B4-BE49-F238E27FC236}">
                <a16:creationId xmlns:a16="http://schemas.microsoft.com/office/drawing/2014/main" id="{D1DC794C-CFF3-7564-84F4-F9868F11630A}"/>
              </a:ext>
            </a:extLst>
          </p:cNvPr>
          <p:cNvSpPr>
            <a:spLocks noGrp="1"/>
          </p:cNvSpPr>
          <p:nvPr>
            <p:ph type="body" sz="quarter" idx="18"/>
          </p:nvPr>
        </p:nvSpPr>
        <p:spPr/>
        <p:txBody>
          <a:bodyPr/>
          <a:lstStyle/>
          <a:p>
            <a:r>
              <a:rPr lang="en-AU">
                <a:latin typeface="+mj-lt"/>
              </a:rPr>
              <a:t>Kingdoms</a:t>
            </a:r>
          </a:p>
        </p:txBody>
      </p:sp>
      <p:grpSp>
        <p:nvGrpSpPr>
          <p:cNvPr id="3" name="Group 2" descr="Diagram showing the kingdom breakdown.">
            <a:extLst>
              <a:ext uri="{FF2B5EF4-FFF2-40B4-BE49-F238E27FC236}">
                <a16:creationId xmlns:a16="http://schemas.microsoft.com/office/drawing/2014/main" id="{24B5D76B-C465-965A-AB13-08D110611C42}"/>
              </a:ext>
            </a:extLst>
          </p:cNvPr>
          <p:cNvGrpSpPr/>
          <p:nvPr/>
        </p:nvGrpSpPr>
        <p:grpSpPr>
          <a:xfrm>
            <a:off x="325973" y="1478880"/>
            <a:ext cx="3626979" cy="2493548"/>
            <a:chOff x="325430" y="2736473"/>
            <a:chExt cx="3626979" cy="2493548"/>
          </a:xfrm>
        </p:grpSpPr>
        <p:sp>
          <p:nvSpPr>
            <p:cNvPr id="6" name="Freeform: Shape 5">
              <a:extLst>
                <a:ext uri="{FF2B5EF4-FFF2-40B4-BE49-F238E27FC236}">
                  <a16:creationId xmlns:a16="http://schemas.microsoft.com/office/drawing/2014/main" id="{7546BC73-1040-A489-BB96-0EF59292C7F2}"/>
                </a:ext>
              </a:extLst>
            </p:cNvPr>
            <p:cNvSpPr/>
            <p:nvPr/>
          </p:nvSpPr>
          <p:spPr>
            <a:xfrm>
              <a:off x="325430" y="3605437"/>
              <a:ext cx="1511241" cy="755620"/>
            </a:xfrm>
            <a:custGeom>
              <a:avLst/>
              <a:gdLst>
                <a:gd name="connsiteX0" fmla="*/ 0 w 1511241"/>
                <a:gd name="connsiteY0" fmla="*/ 75562 h 755620"/>
                <a:gd name="connsiteX1" fmla="*/ 75562 w 1511241"/>
                <a:gd name="connsiteY1" fmla="*/ 0 h 755620"/>
                <a:gd name="connsiteX2" fmla="*/ 1435679 w 1511241"/>
                <a:gd name="connsiteY2" fmla="*/ 0 h 755620"/>
                <a:gd name="connsiteX3" fmla="*/ 1511241 w 1511241"/>
                <a:gd name="connsiteY3" fmla="*/ 75562 h 755620"/>
                <a:gd name="connsiteX4" fmla="*/ 1511241 w 1511241"/>
                <a:gd name="connsiteY4" fmla="*/ 680058 h 755620"/>
                <a:gd name="connsiteX5" fmla="*/ 1435679 w 1511241"/>
                <a:gd name="connsiteY5" fmla="*/ 755620 h 755620"/>
                <a:gd name="connsiteX6" fmla="*/ 75562 w 1511241"/>
                <a:gd name="connsiteY6" fmla="*/ 755620 h 755620"/>
                <a:gd name="connsiteX7" fmla="*/ 0 w 1511241"/>
                <a:gd name="connsiteY7" fmla="*/ 680058 h 755620"/>
                <a:gd name="connsiteX8" fmla="*/ 0 w 1511241"/>
                <a:gd name="connsiteY8" fmla="*/ 75562 h 7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41" h="755620">
                  <a:moveTo>
                    <a:pt x="0" y="75562"/>
                  </a:moveTo>
                  <a:cubicBezTo>
                    <a:pt x="0" y="33830"/>
                    <a:pt x="33830" y="0"/>
                    <a:pt x="75562" y="0"/>
                  </a:cubicBezTo>
                  <a:lnTo>
                    <a:pt x="1435679" y="0"/>
                  </a:lnTo>
                  <a:cubicBezTo>
                    <a:pt x="1477411" y="0"/>
                    <a:pt x="1511241" y="33830"/>
                    <a:pt x="1511241" y="75562"/>
                  </a:cubicBezTo>
                  <a:lnTo>
                    <a:pt x="1511241" y="680058"/>
                  </a:lnTo>
                  <a:cubicBezTo>
                    <a:pt x="1511241" y="721790"/>
                    <a:pt x="1477411" y="755620"/>
                    <a:pt x="1435679" y="755620"/>
                  </a:cubicBezTo>
                  <a:lnTo>
                    <a:pt x="75562" y="755620"/>
                  </a:lnTo>
                  <a:cubicBezTo>
                    <a:pt x="33830" y="755620"/>
                    <a:pt x="0" y="721790"/>
                    <a:pt x="0" y="680058"/>
                  </a:cubicBezTo>
                  <a:lnTo>
                    <a:pt x="0" y="75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1" tIns="34831" rIns="34831" bIns="34831" numCol="1" spcCol="1270" anchor="ctr" anchorCtr="0">
              <a:noAutofit/>
            </a:bodyPr>
            <a:lstStyle/>
            <a:p>
              <a:pPr marL="0" lvl="0" indent="0" algn="ctr" defTabSz="889000">
                <a:lnSpc>
                  <a:spcPct val="90000"/>
                </a:lnSpc>
                <a:spcBef>
                  <a:spcPct val="0"/>
                </a:spcBef>
                <a:spcAft>
                  <a:spcPct val="35000"/>
                </a:spcAft>
                <a:buNone/>
              </a:pPr>
              <a:r>
                <a:rPr lang="en-AU" sz="2000" kern="1200" dirty="0"/>
                <a:t>Life</a:t>
              </a:r>
            </a:p>
          </p:txBody>
        </p:sp>
        <p:sp>
          <p:nvSpPr>
            <p:cNvPr id="9" name="Freeform: Shape 8">
              <a:extLst>
                <a:ext uri="{FF2B5EF4-FFF2-40B4-BE49-F238E27FC236}">
                  <a16:creationId xmlns:a16="http://schemas.microsoft.com/office/drawing/2014/main" id="{03043311-3441-5405-5DB4-C5F9AB1DD894}"/>
                </a:ext>
              </a:extLst>
            </p:cNvPr>
            <p:cNvSpPr/>
            <p:nvPr/>
          </p:nvSpPr>
          <p:spPr>
            <a:xfrm rot="18289469">
              <a:off x="1609648" y="3535340"/>
              <a:ext cx="1058543" cy="26850"/>
            </a:xfrm>
            <a:custGeom>
              <a:avLst/>
              <a:gdLst>
                <a:gd name="connsiteX0" fmla="*/ 0 w 1058543"/>
                <a:gd name="connsiteY0" fmla="*/ 13425 h 26850"/>
                <a:gd name="connsiteX1" fmla="*/ 1058543 w 1058543"/>
                <a:gd name="connsiteY1" fmla="*/ 13425 h 26850"/>
              </a:gdLst>
              <a:ahLst/>
              <a:cxnLst>
                <a:cxn ang="0">
                  <a:pos x="connsiteX0" y="connsiteY0"/>
                </a:cxn>
                <a:cxn ang="0">
                  <a:pos x="connsiteX1" y="connsiteY1"/>
                </a:cxn>
              </a:cxnLst>
              <a:rect l="l" t="t" r="r" b="b"/>
              <a:pathLst>
                <a:path w="1058543" h="26850">
                  <a:moveTo>
                    <a:pt x="0" y="13425"/>
                  </a:moveTo>
                  <a:lnTo>
                    <a:pt x="1058543"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5507" tIns="-13038" rIns="515508" bIns="-13040"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0" name="Freeform: Shape 9">
              <a:extLst>
                <a:ext uri="{FF2B5EF4-FFF2-40B4-BE49-F238E27FC236}">
                  <a16:creationId xmlns:a16="http://schemas.microsoft.com/office/drawing/2014/main" id="{FB25B320-0596-E44F-5C64-7BD1047A85FE}"/>
                </a:ext>
              </a:extLst>
            </p:cNvPr>
            <p:cNvSpPr/>
            <p:nvPr/>
          </p:nvSpPr>
          <p:spPr>
            <a:xfrm>
              <a:off x="2441168" y="2736473"/>
              <a:ext cx="1511241" cy="755620"/>
            </a:xfrm>
            <a:custGeom>
              <a:avLst/>
              <a:gdLst>
                <a:gd name="connsiteX0" fmla="*/ 0 w 1511241"/>
                <a:gd name="connsiteY0" fmla="*/ 75562 h 755620"/>
                <a:gd name="connsiteX1" fmla="*/ 75562 w 1511241"/>
                <a:gd name="connsiteY1" fmla="*/ 0 h 755620"/>
                <a:gd name="connsiteX2" fmla="*/ 1435679 w 1511241"/>
                <a:gd name="connsiteY2" fmla="*/ 0 h 755620"/>
                <a:gd name="connsiteX3" fmla="*/ 1511241 w 1511241"/>
                <a:gd name="connsiteY3" fmla="*/ 75562 h 755620"/>
                <a:gd name="connsiteX4" fmla="*/ 1511241 w 1511241"/>
                <a:gd name="connsiteY4" fmla="*/ 680058 h 755620"/>
                <a:gd name="connsiteX5" fmla="*/ 1435679 w 1511241"/>
                <a:gd name="connsiteY5" fmla="*/ 755620 h 755620"/>
                <a:gd name="connsiteX6" fmla="*/ 75562 w 1511241"/>
                <a:gd name="connsiteY6" fmla="*/ 755620 h 755620"/>
                <a:gd name="connsiteX7" fmla="*/ 0 w 1511241"/>
                <a:gd name="connsiteY7" fmla="*/ 680058 h 755620"/>
                <a:gd name="connsiteX8" fmla="*/ 0 w 1511241"/>
                <a:gd name="connsiteY8" fmla="*/ 75562 h 7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41" h="755620">
                  <a:moveTo>
                    <a:pt x="0" y="75562"/>
                  </a:moveTo>
                  <a:cubicBezTo>
                    <a:pt x="0" y="33830"/>
                    <a:pt x="33830" y="0"/>
                    <a:pt x="75562" y="0"/>
                  </a:cubicBezTo>
                  <a:lnTo>
                    <a:pt x="1435679" y="0"/>
                  </a:lnTo>
                  <a:cubicBezTo>
                    <a:pt x="1477411" y="0"/>
                    <a:pt x="1511241" y="33830"/>
                    <a:pt x="1511241" y="75562"/>
                  </a:cubicBezTo>
                  <a:lnTo>
                    <a:pt x="1511241" y="680058"/>
                  </a:lnTo>
                  <a:cubicBezTo>
                    <a:pt x="1511241" y="721790"/>
                    <a:pt x="1477411" y="755620"/>
                    <a:pt x="1435679" y="755620"/>
                  </a:cubicBezTo>
                  <a:lnTo>
                    <a:pt x="75562" y="755620"/>
                  </a:lnTo>
                  <a:cubicBezTo>
                    <a:pt x="33830" y="755620"/>
                    <a:pt x="0" y="721790"/>
                    <a:pt x="0" y="680058"/>
                  </a:cubicBezTo>
                  <a:lnTo>
                    <a:pt x="0" y="7556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1" tIns="34831" rIns="34831" bIns="34831" numCol="1" spcCol="1270" anchor="ctr" anchorCtr="0">
              <a:noAutofit/>
            </a:bodyPr>
            <a:lstStyle/>
            <a:p>
              <a:pPr marL="0" lvl="0" indent="0" algn="ctr" defTabSz="889000">
                <a:lnSpc>
                  <a:spcPct val="90000"/>
                </a:lnSpc>
                <a:spcBef>
                  <a:spcPct val="0"/>
                </a:spcBef>
                <a:spcAft>
                  <a:spcPct val="35000"/>
                </a:spcAft>
                <a:buNone/>
              </a:pPr>
              <a:r>
                <a:rPr lang="en-AU" sz="2000" kern="1200"/>
                <a:t>Animalia</a:t>
              </a:r>
            </a:p>
          </p:txBody>
        </p:sp>
        <p:sp>
          <p:nvSpPr>
            <p:cNvPr id="11" name="Freeform: Shape 10">
              <a:extLst>
                <a:ext uri="{FF2B5EF4-FFF2-40B4-BE49-F238E27FC236}">
                  <a16:creationId xmlns:a16="http://schemas.microsoft.com/office/drawing/2014/main" id="{C63CB01F-1309-F754-903E-DA41F19F73B8}"/>
                </a:ext>
              </a:extLst>
            </p:cNvPr>
            <p:cNvSpPr/>
            <p:nvPr/>
          </p:nvSpPr>
          <p:spPr>
            <a:xfrm>
              <a:off x="1836672" y="3969822"/>
              <a:ext cx="604496" cy="26850"/>
            </a:xfrm>
            <a:custGeom>
              <a:avLst/>
              <a:gdLst>
                <a:gd name="connsiteX0" fmla="*/ 0 w 604496"/>
                <a:gd name="connsiteY0" fmla="*/ 13425 h 26850"/>
                <a:gd name="connsiteX1" fmla="*/ 604496 w 604496"/>
                <a:gd name="connsiteY1" fmla="*/ 13425 h 26850"/>
              </a:gdLst>
              <a:ahLst/>
              <a:cxnLst>
                <a:cxn ang="0">
                  <a:pos x="connsiteX0" y="connsiteY0"/>
                </a:cxn>
                <a:cxn ang="0">
                  <a:pos x="connsiteX1" y="connsiteY1"/>
                </a:cxn>
              </a:cxnLst>
              <a:rect l="l" t="t" r="r" b="b"/>
              <a:pathLst>
                <a:path w="604496" h="26850">
                  <a:moveTo>
                    <a:pt x="0" y="13425"/>
                  </a:moveTo>
                  <a:lnTo>
                    <a:pt x="604496"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9836" tIns="-1687" rIns="299836" bIns="-1687"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2" name="Freeform: Shape 11">
              <a:extLst>
                <a:ext uri="{FF2B5EF4-FFF2-40B4-BE49-F238E27FC236}">
                  <a16:creationId xmlns:a16="http://schemas.microsoft.com/office/drawing/2014/main" id="{CDD5F3CE-5B2A-F716-6E31-4BF99B1A35D4}"/>
                </a:ext>
              </a:extLst>
            </p:cNvPr>
            <p:cNvSpPr/>
            <p:nvPr/>
          </p:nvSpPr>
          <p:spPr>
            <a:xfrm>
              <a:off x="2441168" y="3605437"/>
              <a:ext cx="1511241" cy="755620"/>
            </a:xfrm>
            <a:custGeom>
              <a:avLst/>
              <a:gdLst>
                <a:gd name="connsiteX0" fmla="*/ 0 w 1511241"/>
                <a:gd name="connsiteY0" fmla="*/ 75562 h 755620"/>
                <a:gd name="connsiteX1" fmla="*/ 75562 w 1511241"/>
                <a:gd name="connsiteY1" fmla="*/ 0 h 755620"/>
                <a:gd name="connsiteX2" fmla="*/ 1435679 w 1511241"/>
                <a:gd name="connsiteY2" fmla="*/ 0 h 755620"/>
                <a:gd name="connsiteX3" fmla="*/ 1511241 w 1511241"/>
                <a:gd name="connsiteY3" fmla="*/ 75562 h 755620"/>
                <a:gd name="connsiteX4" fmla="*/ 1511241 w 1511241"/>
                <a:gd name="connsiteY4" fmla="*/ 680058 h 755620"/>
                <a:gd name="connsiteX5" fmla="*/ 1435679 w 1511241"/>
                <a:gd name="connsiteY5" fmla="*/ 755620 h 755620"/>
                <a:gd name="connsiteX6" fmla="*/ 75562 w 1511241"/>
                <a:gd name="connsiteY6" fmla="*/ 755620 h 755620"/>
                <a:gd name="connsiteX7" fmla="*/ 0 w 1511241"/>
                <a:gd name="connsiteY7" fmla="*/ 680058 h 755620"/>
                <a:gd name="connsiteX8" fmla="*/ 0 w 1511241"/>
                <a:gd name="connsiteY8" fmla="*/ 75562 h 7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41" h="755620">
                  <a:moveTo>
                    <a:pt x="0" y="75562"/>
                  </a:moveTo>
                  <a:cubicBezTo>
                    <a:pt x="0" y="33830"/>
                    <a:pt x="33830" y="0"/>
                    <a:pt x="75562" y="0"/>
                  </a:cubicBezTo>
                  <a:lnTo>
                    <a:pt x="1435679" y="0"/>
                  </a:lnTo>
                  <a:cubicBezTo>
                    <a:pt x="1477411" y="0"/>
                    <a:pt x="1511241" y="33830"/>
                    <a:pt x="1511241" y="75562"/>
                  </a:cubicBezTo>
                  <a:lnTo>
                    <a:pt x="1511241" y="680058"/>
                  </a:lnTo>
                  <a:cubicBezTo>
                    <a:pt x="1511241" y="721790"/>
                    <a:pt x="1477411" y="755620"/>
                    <a:pt x="1435679" y="755620"/>
                  </a:cubicBezTo>
                  <a:lnTo>
                    <a:pt x="75562" y="755620"/>
                  </a:lnTo>
                  <a:cubicBezTo>
                    <a:pt x="33830" y="755620"/>
                    <a:pt x="0" y="721790"/>
                    <a:pt x="0" y="680058"/>
                  </a:cubicBezTo>
                  <a:lnTo>
                    <a:pt x="0" y="75562"/>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1" tIns="34831" rIns="34831" bIns="34831" numCol="1" spcCol="1270" anchor="ctr" anchorCtr="0">
              <a:noAutofit/>
            </a:bodyPr>
            <a:lstStyle/>
            <a:p>
              <a:pPr marL="0" lvl="0" indent="0" algn="ctr" defTabSz="889000">
                <a:lnSpc>
                  <a:spcPct val="90000"/>
                </a:lnSpc>
                <a:spcBef>
                  <a:spcPct val="0"/>
                </a:spcBef>
                <a:spcAft>
                  <a:spcPct val="35000"/>
                </a:spcAft>
                <a:buNone/>
              </a:pPr>
              <a:r>
                <a:rPr lang="en-AU" sz="2000" kern="1200"/>
                <a:t>Plantae</a:t>
              </a:r>
            </a:p>
          </p:txBody>
        </p:sp>
        <p:sp>
          <p:nvSpPr>
            <p:cNvPr id="13" name="Freeform: Shape 12">
              <a:extLst>
                <a:ext uri="{FF2B5EF4-FFF2-40B4-BE49-F238E27FC236}">
                  <a16:creationId xmlns:a16="http://schemas.microsoft.com/office/drawing/2014/main" id="{D7BE831D-03FB-F2F9-61BB-FE5E0704EDEE}"/>
                </a:ext>
              </a:extLst>
            </p:cNvPr>
            <p:cNvSpPr/>
            <p:nvPr/>
          </p:nvSpPr>
          <p:spPr>
            <a:xfrm rot="3310531">
              <a:off x="1609648" y="4404304"/>
              <a:ext cx="1058543" cy="26850"/>
            </a:xfrm>
            <a:custGeom>
              <a:avLst/>
              <a:gdLst>
                <a:gd name="connsiteX0" fmla="*/ 0 w 1058543"/>
                <a:gd name="connsiteY0" fmla="*/ 13425 h 26850"/>
                <a:gd name="connsiteX1" fmla="*/ 1058543 w 1058543"/>
                <a:gd name="connsiteY1" fmla="*/ 13425 h 26850"/>
              </a:gdLst>
              <a:ahLst/>
              <a:cxnLst>
                <a:cxn ang="0">
                  <a:pos x="connsiteX0" y="connsiteY0"/>
                </a:cxn>
                <a:cxn ang="0">
                  <a:pos x="connsiteX1" y="connsiteY1"/>
                </a:cxn>
              </a:cxnLst>
              <a:rect l="l" t="t" r="r" b="b"/>
              <a:pathLst>
                <a:path w="1058543" h="26850">
                  <a:moveTo>
                    <a:pt x="0" y="13425"/>
                  </a:moveTo>
                  <a:lnTo>
                    <a:pt x="1058543"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5508" tIns="-13039" rIns="515507" bIns="-13039"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4" name="Freeform: Shape 13">
              <a:extLst>
                <a:ext uri="{FF2B5EF4-FFF2-40B4-BE49-F238E27FC236}">
                  <a16:creationId xmlns:a16="http://schemas.microsoft.com/office/drawing/2014/main" id="{10539EA0-0128-4FC0-50C7-35D3FAEE37B4}"/>
                </a:ext>
              </a:extLst>
            </p:cNvPr>
            <p:cNvSpPr/>
            <p:nvPr/>
          </p:nvSpPr>
          <p:spPr>
            <a:xfrm>
              <a:off x="2441168" y="4474401"/>
              <a:ext cx="1511241" cy="755620"/>
            </a:xfrm>
            <a:custGeom>
              <a:avLst/>
              <a:gdLst>
                <a:gd name="connsiteX0" fmla="*/ 0 w 1511241"/>
                <a:gd name="connsiteY0" fmla="*/ 75562 h 755620"/>
                <a:gd name="connsiteX1" fmla="*/ 75562 w 1511241"/>
                <a:gd name="connsiteY1" fmla="*/ 0 h 755620"/>
                <a:gd name="connsiteX2" fmla="*/ 1435679 w 1511241"/>
                <a:gd name="connsiteY2" fmla="*/ 0 h 755620"/>
                <a:gd name="connsiteX3" fmla="*/ 1511241 w 1511241"/>
                <a:gd name="connsiteY3" fmla="*/ 75562 h 755620"/>
                <a:gd name="connsiteX4" fmla="*/ 1511241 w 1511241"/>
                <a:gd name="connsiteY4" fmla="*/ 680058 h 755620"/>
                <a:gd name="connsiteX5" fmla="*/ 1435679 w 1511241"/>
                <a:gd name="connsiteY5" fmla="*/ 755620 h 755620"/>
                <a:gd name="connsiteX6" fmla="*/ 75562 w 1511241"/>
                <a:gd name="connsiteY6" fmla="*/ 755620 h 755620"/>
                <a:gd name="connsiteX7" fmla="*/ 0 w 1511241"/>
                <a:gd name="connsiteY7" fmla="*/ 680058 h 755620"/>
                <a:gd name="connsiteX8" fmla="*/ 0 w 1511241"/>
                <a:gd name="connsiteY8" fmla="*/ 75562 h 7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41" h="755620">
                  <a:moveTo>
                    <a:pt x="0" y="75562"/>
                  </a:moveTo>
                  <a:cubicBezTo>
                    <a:pt x="0" y="33830"/>
                    <a:pt x="33830" y="0"/>
                    <a:pt x="75562" y="0"/>
                  </a:cubicBezTo>
                  <a:lnTo>
                    <a:pt x="1435679" y="0"/>
                  </a:lnTo>
                  <a:cubicBezTo>
                    <a:pt x="1477411" y="0"/>
                    <a:pt x="1511241" y="33830"/>
                    <a:pt x="1511241" y="75562"/>
                  </a:cubicBezTo>
                  <a:lnTo>
                    <a:pt x="1511241" y="680058"/>
                  </a:lnTo>
                  <a:cubicBezTo>
                    <a:pt x="1511241" y="721790"/>
                    <a:pt x="1477411" y="755620"/>
                    <a:pt x="1435679" y="755620"/>
                  </a:cubicBezTo>
                  <a:lnTo>
                    <a:pt x="75562" y="755620"/>
                  </a:lnTo>
                  <a:cubicBezTo>
                    <a:pt x="33830" y="755620"/>
                    <a:pt x="0" y="721790"/>
                    <a:pt x="0" y="680058"/>
                  </a:cubicBezTo>
                  <a:lnTo>
                    <a:pt x="0" y="75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1" tIns="34831" rIns="34831" bIns="34831" numCol="1" spcCol="1270" anchor="ctr" anchorCtr="0">
              <a:noAutofit/>
            </a:bodyPr>
            <a:lstStyle/>
            <a:p>
              <a:pPr marL="0" lvl="0" indent="0" algn="ctr" defTabSz="889000">
                <a:lnSpc>
                  <a:spcPct val="90000"/>
                </a:lnSpc>
                <a:spcBef>
                  <a:spcPct val="0"/>
                </a:spcBef>
                <a:spcAft>
                  <a:spcPct val="35000"/>
                </a:spcAft>
                <a:buNone/>
              </a:pPr>
              <a:r>
                <a:rPr lang="en-AU" sz="2000" kern="1200"/>
                <a:t>(others)</a:t>
              </a:r>
            </a:p>
          </p:txBody>
        </p:sp>
      </p:grpSp>
      <p:pic>
        <p:nvPicPr>
          <p:cNvPr id="15" name="Picture 2" descr="A dingo">
            <a:extLst>
              <a:ext uri="{FF2B5EF4-FFF2-40B4-BE49-F238E27FC236}">
                <a16:creationId xmlns:a16="http://schemas.microsoft.com/office/drawing/2014/main" id="{868A37DA-B6B5-8917-EDDA-A07C7AD1A7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3653" y="1478880"/>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54B16CB-D236-5C71-78A9-3165328977D1}"/>
              </a:ext>
              <a:ext uri="{C183D7F6-B498-43B3-948B-1728B52AA6E4}">
                <adec:decorative xmlns:adec="http://schemas.microsoft.com/office/drawing/2017/decorative" val="0"/>
              </a:ext>
            </a:extLst>
          </p:cNvPr>
          <p:cNvSpPr txBox="1"/>
          <p:nvPr/>
        </p:nvSpPr>
        <p:spPr>
          <a:xfrm>
            <a:off x="4463653" y="4231045"/>
            <a:ext cx="2985544" cy="340088"/>
          </a:xfrm>
          <a:prstGeom prst="rect">
            <a:avLst/>
          </a:prstGeom>
          <a:noFill/>
        </p:spPr>
        <p:txBody>
          <a:bodyPr wrap="square" lIns="0" tIns="0" rIns="0" bIns="0" rtlCol="0">
            <a:noAutofit/>
          </a:bodyPr>
          <a:lstStyle/>
          <a:p>
            <a:pPr>
              <a:lnSpc>
                <a:spcPct val="150000"/>
              </a:lnSpc>
            </a:pPr>
            <a:r>
              <a:rPr lang="en-AU" sz="1000" b="0" i="0" dirty="0">
                <a:effectLst/>
                <a:latin typeface="+mj-lt"/>
                <a:hlinkClick r:id="rId4"/>
              </a:rPr>
              <a:t>Dingo of Fraser Island-20170215-092336</a:t>
            </a:r>
            <a:r>
              <a:rPr lang="en-AU" sz="1000" dirty="0">
                <a:latin typeface="+mj-lt"/>
              </a:rPr>
              <a:t> by </a:t>
            </a:r>
            <a:r>
              <a:rPr lang="en-AU" sz="1000" dirty="0" err="1">
                <a:latin typeface="+mj-lt"/>
              </a:rPr>
              <a:t>Newretreads</a:t>
            </a:r>
            <a:r>
              <a:rPr lang="en-AU" sz="1000" dirty="0">
                <a:latin typeface="+mj-lt"/>
              </a:rPr>
              <a:t> licenced under </a:t>
            </a:r>
            <a:r>
              <a:rPr lang="en-AU" sz="1000" dirty="0">
                <a:latin typeface="+mj-lt"/>
                <a:hlinkClick r:id="rId5"/>
              </a:rPr>
              <a:t>CC BY-SA 4.0</a:t>
            </a:r>
            <a:endParaRPr lang="en-AU" sz="1000" b="0" i="0" dirty="0">
              <a:effectLst/>
              <a:latin typeface="+mj-lt"/>
            </a:endParaRPr>
          </a:p>
        </p:txBody>
      </p:sp>
      <p:pic>
        <p:nvPicPr>
          <p:cNvPr id="1028" name="Picture 4" descr="A gum tree">
            <a:extLst>
              <a:ext uri="{FF2B5EF4-FFF2-40B4-BE49-F238E27FC236}">
                <a16:creationId xmlns:a16="http://schemas.microsoft.com/office/drawing/2014/main" id="{CE75DE4A-50AC-C4A9-ABE9-B7DCC14840C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79431" y="1478880"/>
            <a:ext cx="3264693" cy="4352924"/>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551A953-3146-8463-BE45-4C5199498E43}"/>
              </a:ext>
              <a:ext uri="{C183D7F6-B498-43B3-948B-1728B52AA6E4}">
                <adec:decorative xmlns:adec="http://schemas.microsoft.com/office/drawing/2017/decorative" val="0"/>
              </a:ext>
            </a:extLst>
          </p:cNvPr>
          <p:cNvSpPr txBox="1"/>
          <p:nvPr/>
        </p:nvSpPr>
        <p:spPr>
          <a:xfrm>
            <a:off x="8379553" y="5901717"/>
            <a:ext cx="3464447" cy="614283"/>
          </a:xfrm>
          <a:prstGeom prst="rect">
            <a:avLst/>
          </a:prstGeom>
          <a:noFill/>
        </p:spPr>
        <p:txBody>
          <a:bodyPr wrap="square" lIns="0" tIns="0" rIns="0" bIns="0" rtlCol="0">
            <a:noAutofit/>
          </a:bodyPr>
          <a:lstStyle/>
          <a:p>
            <a:pPr>
              <a:lnSpc>
                <a:spcPct val="150000"/>
              </a:lnSpc>
            </a:pPr>
            <a:r>
              <a:rPr lang="en-AU" sz="1000" b="0" i="0" dirty="0">
                <a:effectLst/>
                <a:latin typeface="+mj-lt"/>
                <a:hlinkClick r:id="rId7"/>
              </a:rPr>
              <a:t>A gum tree on the Finke River along the Larapinta trail, West MacDonnell Ranges, Northern Territory, Australia</a:t>
            </a:r>
            <a:r>
              <a:rPr lang="en-AU" sz="1000" dirty="0">
                <a:latin typeface="+mj-lt"/>
              </a:rPr>
              <a:t> by Felix Dance licenced under </a:t>
            </a:r>
            <a:r>
              <a:rPr lang="en-AU" sz="1000" dirty="0">
                <a:latin typeface="+mj-lt"/>
                <a:hlinkClick r:id="rId8"/>
              </a:rPr>
              <a:t>CC BY-SA 4.0</a:t>
            </a:r>
            <a:endParaRPr lang="en-AU" sz="1000" dirty="0">
              <a:latin typeface="+mj-lt"/>
            </a:endParaRPr>
          </a:p>
        </p:txBody>
      </p:sp>
      <p:sp>
        <p:nvSpPr>
          <p:cNvPr id="2" name="Slide Number Placeholder 1">
            <a:extLst>
              <a:ext uri="{FF2B5EF4-FFF2-40B4-BE49-F238E27FC236}">
                <a16:creationId xmlns:a16="http://schemas.microsoft.com/office/drawing/2014/main" id="{0A4EB8F6-A988-77C7-9EE3-CD720770E47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26</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77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7815B-3587-CA86-BC67-A199F22936BF}"/>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A0C1D372-7C3D-59AE-3BCB-928651A5A191}"/>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The Linnean system (3</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3" name="Text Placeholder 3">
            <a:extLst>
              <a:ext uri="{FF2B5EF4-FFF2-40B4-BE49-F238E27FC236}">
                <a16:creationId xmlns:a16="http://schemas.microsoft.com/office/drawing/2014/main" id="{5D1A301B-D990-6B70-A2EE-188DF1497E4F}"/>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Phylum</a:t>
            </a:r>
          </a:p>
        </p:txBody>
      </p:sp>
      <p:grpSp>
        <p:nvGrpSpPr>
          <p:cNvPr id="8" name="Group 7" descr="Diagram showing the phyla breakdown.">
            <a:extLst>
              <a:ext uri="{FF2B5EF4-FFF2-40B4-BE49-F238E27FC236}">
                <a16:creationId xmlns:a16="http://schemas.microsoft.com/office/drawing/2014/main" id="{8760CDFA-9A53-389E-C285-2EE6944EC503}"/>
              </a:ext>
            </a:extLst>
          </p:cNvPr>
          <p:cNvGrpSpPr/>
          <p:nvPr/>
        </p:nvGrpSpPr>
        <p:grpSpPr>
          <a:xfrm>
            <a:off x="355018" y="1546924"/>
            <a:ext cx="3626762" cy="3362310"/>
            <a:chOff x="355018" y="2301938"/>
            <a:chExt cx="3626762" cy="3362310"/>
          </a:xfrm>
        </p:grpSpPr>
        <p:sp>
          <p:nvSpPr>
            <p:cNvPr id="10" name="Freeform: Shape 9">
              <a:extLst>
                <a:ext uri="{FF2B5EF4-FFF2-40B4-BE49-F238E27FC236}">
                  <a16:creationId xmlns:a16="http://schemas.microsoft.com/office/drawing/2014/main" id="{3B1BB48D-BB0B-8078-93DB-6995D88C6469}"/>
                </a:ext>
              </a:extLst>
            </p:cNvPr>
            <p:cNvSpPr/>
            <p:nvPr/>
          </p:nvSpPr>
          <p:spPr>
            <a:xfrm>
              <a:off x="355018"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00" tIns="36100" rIns="36100" bIns="36100" numCol="1" spcCol="1270" anchor="ctr" anchorCtr="0">
              <a:noAutofit/>
            </a:bodyPr>
            <a:lstStyle/>
            <a:p>
              <a:pPr marL="0" lvl="0" indent="0" algn="ctr" defTabSz="977900">
                <a:lnSpc>
                  <a:spcPct val="90000"/>
                </a:lnSpc>
                <a:spcBef>
                  <a:spcPct val="0"/>
                </a:spcBef>
                <a:spcAft>
                  <a:spcPct val="35000"/>
                </a:spcAft>
                <a:buNone/>
              </a:pPr>
              <a:r>
                <a:rPr lang="en-AU" sz="2000" kern="1200"/>
                <a:t>Animalia</a:t>
              </a:r>
            </a:p>
          </p:txBody>
        </p:sp>
        <p:sp>
          <p:nvSpPr>
            <p:cNvPr id="12" name="Freeform: Shape 11">
              <a:extLst>
                <a:ext uri="{FF2B5EF4-FFF2-40B4-BE49-F238E27FC236}">
                  <a16:creationId xmlns:a16="http://schemas.microsoft.com/office/drawing/2014/main" id="{16A2A5A0-223F-2D5B-B2B8-3BF9063D4B7C}"/>
                </a:ext>
              </a:extLst>
            </p:cNvPr>
            <p:cNvSpPr/>
            <p:nvPr/>
          </p:nvSpPr>
          <p:spPr>
            <a:xfrm rot="17692822">
              <a:off x="1450044" y="3317984"/>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7" tIns="-22492" rIns="695138" bIns="-22494"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3" name="Freeform: Shape 12">
              <a:extLst>
                <a:ext uri="{FF2B5EF4-FFF2-40B4-BE49-F238E27FC236}">
                  <a16:creationId xmlns:a16="http://schemas.microsoft.com/office/drawing/2014/main" id="{1394E4C7-05B4-5279-6A48-3C4CC035924F}"/>
                </a:ext>
              </a:extLst>
            </p:cNvPr>
            <p:cNvSpPr/>
            <p:nvPr/>
          </p:nvSpPr>
          <p:spPr>
            <a:xfrm>
              <a:off x="2470630" y="2301938"/>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100" tIns="36100" rIns="36100" bIns="36100" numCol="1" spcCol="1270" anchor="ctr" anchorCtr="0">
              <a:noAutofit/>
            </a:bodyPr>
            <a:lstStyle/>
            <a:p>
              <a:pPr marL="0" lvl="0" indent="0" algn="ctr" defTabSz="977900">
                <a:lnSpc>
                  <a:spcPct val="90000"/>
                </a:lnSpc>
                <a:spcBef>
                  <a:spcPct val="0"/>
                </a:spcBef>
                <a:spcAft>
                  <a:spcPct val="35000"/>
                </a:spcAft>
                <a:buNone/>
              </a:pPr>
              <a:r>
                <a:rPr lang="en-AU" sz="2000" kern="1200"/>
                <a:t>Chordata</a:t>
              </a:r>
            </a:p>
          </p:txBody>
        </p:sp>
        <p:sp>
          <p:nvSpPr>
            <p:cNvPr id="14" name="Freeform: Shape 13">
              <a:extLst>
                <a:ext uri="{FF2B5EF4-FFF2-40B4-BE49-F238E27FC236}">
                  <a16:creationId xmlns:a16="http://schemas.microsoft.com/office/drawing/2014/main" id="{756332E0-31BB-7E77-D655-B7C8FA15A1FB}"/>
                </a:ext>
              </a:extLst>
            </p:cNvPr>
            <p:cNvSpPr/>
            <p:nvPr/>
          </p:nvSpPr>
          <p:spPr>
            <a:xfrm rot="19457599">
              <a:off x="1796202" y="3752440"/>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7" tIns="-5184" rIns="366288" bIns="-5186"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5" name="Freeform: Shape 14">
              <a:extLst>
                <a:ext uri="{FF2B5EF4-FFF2-40B4-BE49-F238E27FC236}">
                  <a16:creationId xmlns:a16="http://schemas.microsoft.com/office/drawing/2014/main" id="{FC4A7B77-A1FE-C486-8B20-7AF96C5D4E6D}"/>
                </a:ext>
              </a:extLst>
            </p:cNvPr>
            <p:cNvSpPr/>
            <p:nvPr/>
          </p:nvSpPr>
          <p:spPr>
            <a:xfrm>
              <a:off x="2470630" y="3170850"/>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100" tIns="36100" rIns="36100" bIns="36100" numCol="1" spcCol="1270" anchor="ctr" anchorCtr="0">
              <a:noAutofit/>
            </a:bodyPr>
            <a:lstStyle/>
            <a:p>
              <a:pPr marL="0" lvl="0" indent="0" algn="ctr" defTabSz="977900">
                <a:lnSpc>
                  <a:spcPct val="90000"/>
                </a:lnSpc>
                <a:spcBef>
                  <a:spcPct val="0"/>
                </a:spcBef>
                <a:spcAft>
                  <a:spcPct val="35000"/>
                </a:spcAft>
                <a:buNone/>
              </a:pPr>
              <a:r>
                <a:rPr lang="en-AU" sz="2000" kern="1200"/>
                <a:t>Arthropoda</a:t>
              </a:r>
            </a:p>
          </p:txBody>
        </p:sp>
        <p:sp>
          <p:nvSpPr>
            <p:cNvPr id="17" name="Freeform: Shape 16">
              <a:extLst>
                <a:ext uri="{FF2B5EF4-FFF2-40B4-BE49-F238E27FC236}">
                  <a16:creationId xmlns:a16="http://schemas.microsoft.com/office/drawing/2014/main" id="{A82F7116-BB6C-741F-A56D-4837064634CE}"/>
                </a:ext>
              </a:extLst>
            </p:cNvPr>
            <p:cNvSpPr/>
            <p:nvPr/>
          </p:nvSpPr>
          <p:spPr>
            <a:xfrm rot="2142401">
              <a:off x="1796202" y="4186896"/>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8" tIns="-5185" rIns="366287" bIns="-5185"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8" name="Freeform: Shape 17">
              <a:extLst>
                <a:ext uri="{FF2B5EF4-FFF2-40B4-BE49-F238E27FC236}">
                  <a16:creationId xmlns:a16="http://schemas.microsoft.com/office/drawing/2014/main" id="{88075134-3AED-DD41-4B37-6CDC03201DD6}"/>
                </a:ext>
              </a:extLst>
            </p:cNvPr>
            <p:cNvSpPr/>
            <p:nvPr/>
          </p:nvSpPr>
          <p:spPr>
            <a:xfrm>
              <a:off x="2470630" y="4039762"/>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00" tIns="36100" rIns="36100" bIns="36100" numCol="1" spcCol="1270" anchor="ctr" anchorCtr="0">
              <a:noAutofit/>
            </a:bodyPr>
            <a:lstStyle/>
            <a:p>
              <a:pPr marL="0" lvl="0" indent="0" algn="ctr" defTabSz="977900">
                <a:lnSpc>
                  <a:spcPct val="90000"/>
                </a:lnSpc>
                <a:spcBef>
                  <a:spcPct val="0"/>
                </a:spcBef>
                <a:spcAft>
                  <a:spcPct val="35000"/>
                </a:spcAft>
                <a:buNone/>
              </a:pPr>
              <a:r>
                <a:rPr lang="en-AU" sz="2000" kern="1200"/>
                <a:t>Annelida</a:t>
              </a:r>
            </a:p>
          </p:txBody>
        </p:sp>
        <p:sp>
          <p:nvSpPr>
            <p:cNvPr id="19" name="Freeform: Shape 18">
              <a:extLst>
                <a:ext uri="{FF2B5EF4-FFF2-40B4-BE49-F238E27FC236}">
                  <a16:creationId xmlns:a16="http://schemas.microsoft.com/office/drawing/2014/main" id="{EC006B19-539F-26DF-96DF-D171D2AF884A}"/>
                </a:ext>
              </a:extLst>
            </p:cNvPr>
            <p:cNvSpPr/>
            <p:nvPr/>
          </p:nvSpPr>
          <p:spPr>
            <a:xfrm rot="3907178">
              <a:off x="1450044" y="4621352"/>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8" tIns="-22493" rIns="695137" bIns="-22493"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20" name="Freeform: Shape 19">
              <a:extLst>
                <a:ext uri="{FF2B5EF4-FFF2-40B4-BE49-F238E27FC236}">
                  <a16:creationId xmlns:a16="http://schemas.microsoft.com/office/drawing/2014/main" id="{FFA8B81C-CA44-FAD3-FFEA-CCB41156E462}"/>
                </a:ext>
              </a:extLst>
            </p:cNvPr>
            <p:cNvSpPr/>
            <p:nvPr/>
          </p:nvSpPr>
          <p:spPr>
            <a:xfrm>
              <a:off x="2470630" y="4908673"/>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00" tIns="36100" rIns="36100" bIns="36100" numCol="1" spcCol="1270" anchor="ctr" anchorCtr="0">
              <a:noAutofit/>
            </a:bodyPr>
            <a:lstStyle/>
            <a:p>
              <a:pPr marL="0" lvl="0" indent="0" algn="ctr" defTabSz="977900">
                <a:lnSpc>
                  <a:spcPct val="90000"/>
                </a:lnSpc>
                <a:spcBef>
                  <a:spcPct val="0"/>
                </a:spcBef>
                <a:spcAft>
                  <a:spcPct val="35000"/>
                </a:spcAft>
                <a:buNone/>
              </a:pPr>
              <a:r>
                <a:rPr lang="en-AU" sz="2000" kern="1200"/>
                <a:t>(others)</a:t>
              </a:r>
            </a:p>
          </p:txBody>
        </p:sp>
      </p:grpSp>
      <p:pic>
        <p:nvPicPr>
          <p:cNvPr id="5" name="Picture 2" descr="A dingo">
            <a:extLst>
              <a:ext uri="{FF2B5EF4-FFF2-40B4-BE49-F238E27FC236}">
                <a16:creationId xmlns:a16="http://schemas.microsoft.com/office/drawing/2014/main" id="{1FC03D61-A423-EB74-21F1-4C05CF12BC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564" y="1546924"/>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36CF9D-65B5-0284-3473-827818B8A56A}"/>
              </a:ext>
              <a:ext uri="{C183D7F6-B498-43B3-948B-1728B52AA6E4}">
                <adec:decorative xmlns:adec="http://schemas.microsoft.com/office/drawing/2017/decorative" val="0"/>
              </a:ext>
            </a:extLst>
          </p:cNvPr>
          <p:cNvSpPr txBox="1"/>
          <p:nvPr/>
        </p:nvSpPr>
        <p:spPr>
          <a:xfrm>
            <a:off x="4343564" y="4358876"/>
            <a:ext cx="3598951" cy="614283"/>
          </a:xfrm>
          <a:prstGeom prst="rect">
            <a:avLst/>
          </a:prstGeom>
          <a:noFill/>
        </p:spPr>
        <p:txBody>
          <a:bodyPr wrap="square" lIns="0" tIns="0" rIns="0" bIns="0" rtlCol="0">
            <a:noAutofit/>
          </a:bodyPr>
          <a:lstStyle/>
          <a:p>
            <a:pPr>
              <a:lnSpc>
                <a:spcPct val="150000"/>
              </a:lnSpc>
              <a:spcAft>
                <a:spcPts val="1200"/>
              </a:spcAft>
            </a:pPr>
            <a:r>
              <a:rPr lang="en-AU" sz="1000" b="0" i="0" dirty="0">
                <a:effectLst/>
                <a:hlinkClick r:id="rId4"/>
              </a:rPr>
              <a:t>Dingo of Fraser Island-20170215-092336</a:t>
            </a:r>
            <a:r>
              <a:rPr lang="en-AU" sz="1000" dirty="0"/>
              <a:t> by </a:t>
            </a:r>
            <a:r>
              <a:rPr lang="en-AU" sz="1000" dirty="0" err="1"/>
              <a:t>Newretreads</a:t>
            </a:r>
            <a:r>
              <a:rPr lang="en-AU" sz="1000" dirty="0"/>
              <a:t> licenced under </a:t>
            </a:r>
            <a:r>
              <a:rPr lang="en-AU" sz="1000" dirty="0">
                <a:hlinkClick r:id="rId5"/>
              </a:rPr>
              <a:t>CC BY-SA 4.0</a:t>
            </a:r>
            <a:endParaRPr lang="en-AU" sz="1000" b="0" i="0" dirty="0">
              <a:effectLst/>
            </a:endParaRPr>
          </a:p>
        </p:txBody>
      </p:sp>
      <p:pic>
        <p:nvPicPr>
          <p:cNvPr id="11" name="Picture 2" descr="A spider">
            <a:extLst>
              <a:ext uri="{FF2B5EF4-FFF2-40B4-BE49-F238E27FC236}">
                <a16:creationId xmlns:a16="http://schemas.microsoft.com/office/drawing/2014/main" id="{2BBE1100-9781-4626-5996-1AB8A863743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82341" y="1546924"/>
            <a:ext cx="3555659" cy="3972803"/>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30C61A-34EF-E964-6B82-8B609A7DB7CB}"/>
              </a:ext>
              <a:ext uri="{C183D7F6-B498-43B3-948B-1728B52AA6E4}">
                <adec:decorative xmlns:adec="http://schemas.microsoft.com/office/drawing/2017/decorative" val="0"/>
              </a:ext>
            </a:extLst>
          </p:cNvPr>
          <p:cNvSpPr txBox="1"/>
          <p:nvPr/>
        </p:nvSpPr>
        <p:spPr>
          <a:xfrm>
            <a:off x="8282341" y="5666526"/>
            <a:ext cx="3555659" cy="595085"/>
          </a:xfrm>
          <a:prstGeom prst="rect">
            <a:avLst/>
          </a:prstGeom>
          <a:noFill/>
        </p:spPr>
        <p:txBody>
          <a:bodyPr wrap="square" lIns="0" tIns="0" rIns="0" bIns="0" rtlCol="0">
            <a:noAutofit/>
          </a:bodyPr>
          <a:lstStyle/>
          <a:p>
            <a:pPr>
              <a:lnSpc>
                <a:spcPct val="150000"/>
              </a:lnSpc>
              <a:spcAft>
                <a:spcPts val="1200"/>
              </a:spcAft>
            </a:pPr>
            <a:r>
              <a:rPr lang="en-AU" sz="1000" dirty="0" err="1">
                <a:hlinkClick r:id="rId7"/>
              </a:rPr>
              <a:t>AustralianMuseum</a:t>
            </a:r>
            <a:r>
              <a:rPr lang="en-AU" sz="1000" dirty="0">
                <a:hlinkClick r:id="rId7"/>
              </a:rPr>
              <a:t> spider specimen 11</a:t>
            </a:r>
            <a:r>
              <a:rPr lang="en-AU" sz="1000" dirty="0"/>
              <a:t> by Toby Hudson, licenced under </a:t>
            </a:r>
            <a:r>
              <a:rPr lang="en-AU" sz="1000" dirty="0">
                <a:hlinkClick r:id="rId8"/>
              </a:rPr>
              <a:t>CC BY-SA 3.0 AU</a:t>
            </a:r>
            <a:endParaRPr lang="en-AU" sz="1000" dirty="0"/>
          </a:p>
        </p:txBody>
      </p:sp>
      <p:sp>
        <p:nvSpPr>
          <p:cNvPr id="2" name="Slide Number Placeholder 1">
            <a:extLst>
              <a:ext uri="{FF2B5EF4-FFF2-40B4-BE49-F238E27FC236}">
                <a16:creationId xmlns:a16="http://schemas.microsoft.com/office/drawing/2014/main" id="{C70D4EA4-6E70-4336-C101-7A4FDF76C3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27</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3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71ED6-E04C-9100-02CE-31D13FB736D1}"/>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EFE6DEF0-C95F-C891-90E4-8AAF3CF7638F}"/>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1.3 The Linnean system (4</a:t>
            </a:r>
            <a:r>
              <a:rPr lang="en-AU" dirty="0"/>
              <a:t> of 8</a:t>
            </a: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a:t>
            </a:r>
          </a:p>
        </p:txBody>
      </p:sp>
      <p:sp>
        <p:nvSpPr>
          <p:cNvPr id="3" name="Text Placeholder 3">
            <a:extLst>
              <a:ext uri="{FF2B5EF4-FFF2-40B4-BE49-F238E27FC236}">
                <a16:creationId xmlns:a16="http://schemas.microsoft.com/office/drawing/2014/main" id="{CC2D0FB6-DAA0-43B9-FC7C-CB34BFEED7BB}"/>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Class</a:t>
            </a:r>
          </a:p>
        </p:txBody>
      </p:sp>
      <p:grpSp>
        <p:nvGrpSpPr>
          <p:cNvPr id="8" name="Group 7" descr="Diagram showing the class breakdown">
            <a:extLst>
              <a:ext uri="{FF2B5EF4-FFF2-40B4-BE49-F238E27FC236}">
                <a16:creationId xmlns:a16="http://schemas.microsoft.com/office/drawing/2014/main" id="{C17652A7-EBFD-8B63-60F2-98B906D51D19}"/>
              </a:ext>
            </a:extLst>
          </p:cNvPr>
          <p:cNvGrpSpPr/>
          <p:nvPr/>
        </p:nvGrpSpPr>
        <p:grpSpPr>
          <a:xfrm>
            <a:off x="355018" y="1507890"/>
            <a:ext cx="3725253" cy="3362310"/>
            <a:chOff x="355018" y="2301938"/>
            <a:chExt cx="3725253" cy="3362310"/>
          </a:xfrm>
        </p:grpSpPr>
        <p:sp>
          <p:nvSpPr>
            <p:cNvPr id="10" name="Freeform: Shape 9">
              <a:extLst>
                <a:ext uri="{FF2B5EF4-FFF2-40B4-BE49-F238E27FC236}">
                  <a16:creationId xmlns:a16="http://schemas.microsoft.com/office/drawing/2014/main" id="{FF1DBD94-CDD4-CAAE-D27C-5DBF070DDF25}"/>
                </a:ext>
              </a:extLst>
            </p:cNvPr>
            <p:cNvSpPr/>
            <p:nvPr/>
          </p:nvSpPr>
          <p:spPr>
            <a:xfrm>
              <a:off x="355018"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95" tIns="34195" rIns="34195" bIns="34195" numCol="1" spcCol="1270" anchor="ctr" anchorCtr="0">
              <a:noAutofit/>
            </a:bodyPr>
            <a:lstStyle/>
            <a:p>
              <a:pPr marL="0" lvl="0" indent="0" algn="ctr" defTabSz="844550">
                <a:lnSpc>
                  <a:spcPct val="90000"/>
                </a:lnSpc>
                <a:spcBef>
                  <a:spcPct val="0"/>
                </a:spcBef>
                <a:spcAft>
                  <a:spcPct val="35000"/>
                </a:spcAft>
                <a:buNone/>
              </a:pPr>
              <a:r>
                <a:rPr lang="en-AU" sz="2000" kern="1200"/>
                <a:t>Chordata</a:t>
              </a:r>
            </a:p>
          </p:txBody>
        </p:sp>
        <p:sp>
          <p:nvSpPr>
            <p:cNvPr id="11" name="Freeform: Shape 10">
              <a:extLst>
                <a:ext uri="{FF2B5EF4-FFF2-40B4-BE49-F238E27FC236}">
                  <a16:creationId xmlns:a16="http://schemas.microsoft.com/office/drawing/2014/main" id="{F870B0B0-A661-055E-D667-D15F9BE0C8BA}"/>
                </a:ext>
              </a:extLst>
            </p:cNvPr>
            <p:cNvSpPr/>
            <p:nvPr/>
          </p:nvSpPr>
          <p:spPr>
            <a:xfrm rot="17692822">
              <a:off x="1450044" y="3317984"/>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7" tIns="-22492" rIns="695138" bIns="-22494"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2" name="Freeform: Shape 11">
              <a:extLst>
                <a:ext uri="{FF2B5EF4-FFF2-40B4-BE49-F238E27FC236}">
                  <a16:creationId xmlns:a16="http://schemas.microsoft.com/office/drawing/2014/main" id="{AA18AE1D-ACA8-0BCD-CF4D-8CEA4ACBEAAF}"/>
                </a:ext>
              </a:extLst>
            </p:cNvPr>
            <p:cNvSpPr/>
            <p:nvPr/>
          </p:nvSpPr>
          <p:spPr>
            <a:xfrm>
              <a:off x="2372139" y="2301938"/>
              <a:ext cx="1708132"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95" tIns="34195" rIns="34195" bIns="34195" numCol="1" spcCol="1270" anchor="ctr" anchorCtr="0">
              <a:noAutofit/>
            </a:bodyPr>
            <a:lstStyle/>
            <a:p>
              <a:pPr marL="0" lvl="0" indent="0" algn="ctr" defTabSz="844550">
                <a:lnSpc>
                  <a:spcPct val="90000"/>
                </a:lnSpc>
                <a:spcBef>
                  <a:spcPct val="0"/>
                </a:spcBef>
                <a:spcAft>
                  <a:spcPct val="35000"/>
                </a:spcAft>
                <a:buNone/>
              </a:pPr>
              <a:r>
                <a:rPr lang="en-AU" sz="2000" kern="1200"/>
                <a:t>Mammalia</a:t>
              </a:r>
            </a:p>
          </p:txBody>
        </p:sp>
        <p:sp>
          <p:nvSpPr>
            <p:cNvPr id="13" name="Freeform: Shape 12">
              <a:extLst>
                <a:ext uri="{FF2B5EF4-FFF2-40B4-BE49-F238E27FC236}">
                  <a16:creationId xmlns:a16="http://schemas.microsoft.com/office/drawing/2014/main" id="{A80DEA38-03DB-9356-8F6F-0BCC42F9961A}"/>
                </a:ext>
              </a:extLst>
            </p:cNvPr>
            <p:cNvSpPr/>
            <p:nvPr/>
          </p:nvSpPr>
          <p:spPr>
            <a:xfrm rot="19457599">
              <a:off x="1796202" y="3752440"/>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7" tIns="-5184" rIns="366288" bIns="-5186"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4" name="Freeform: Shape 13">
              <a:extLst>
                <a:ext uri="{FF2B5EF4-FFF2-40B4-BE49-F238E27FC236}">
                  <a16:creationId xmlns:a16="http://schemas.microsoft.com/office/drawing/2014/main" id="{B6C4AAF5-ACD2-682B-4DEE-1E740FF5CA81}"/>
                </a:ext>
              </a:extLst>
            </p:cNvPr>
            <p:cNvSpPr/>
            <p:nvPr/>
          </p:nvSpPr>
          <p:spPr>
            <a:xfrm>
              <a:off x="2372139" y="3170850"/>
              <a:ext cx="1708132"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95" tIns="34195" rIns="34195" bIns="34195" numCol="1" spcCol="1270" anchor="ctr" anchorCtr="0">
              <a:noAutofit/>
            </a:bodyPr>
            <a:lstStyle/>
            <a:p>
              <a:pPr marL="0" lvl="0" indent="0" algn="ctr" defTabSz="844550">
                <a:lnSpc>
                  <a:spcPct val="90000"/>
                </a:lnSpc>
                <a:spcBef>
                  <a:spcPct val="0"/>
                </a:spcBef>
                <a:spcAft>
                  <a:spcPct val="35000"/>
                </a:spcAft>
                <a:buNone/>
              </a:pPr>
              <a:r>
                <a:rPr lang="en-AU" sz="2000" kern="1200" dirty="0"/>
                <a:t>Osteichthyes</a:t>
              </a:r>
            </a:p>
          </p:txBody>
        </p:sp>
        <p:sp>
          <p:nvSpPr>
            <p:cNvPr id="15" name="Freeform: Shape 14">
              <a:extLst>
                <a:ext uri="{FF2B5EF4-FFF2-40B4-BE49-F238E27FC236}">
                  <a16:creationId xmlns:a16="http://schemas.microsoft.com/office/drawing/2014/main" id="{9D1D4F98-0D6B-C3ED-FBAD-8B29171C0E76}"/>
                </a:ext>
              </a:extLst>
            </p:cNvPr>
            <p:cNvSpPr/>
            <p:nvPr/>
          </p:nvSpPr>
          <p:spPr>
            <a:xfrm rot="2142401">
              <a:off x="1796202" y="4186896"/>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8" tIns="-5185" rIns="366287" bIns="-5185"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7" name="Freeform: Shape 16">
              <a:extLst>
                <a:ext uri="{FF2B5EF4-FFF2-40B4-BE49-F238E27FC236}">
                  <a16:creationId xmlns:a16="http://schemas.microsoft.com/office/drawing/2014/main" id="{015A25FC-1E0C-31DB-C640-915E97A8BEF0}"/>
                </a:ext>
              </a:extLst>
            </p:cNvPr>
            <p:cNvSpPr/>
            <p:nvPr/>
          </p:nvSpPr>
          <p:spPr>
            <a:xfrm>
              <a:off x="2372139" y="4039762"/>
              <a:ext cx="1708132"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95" tIns="34195" rIns="34195" bIns="34195" numCol="1" spcCol="1270" anchor="ctr" anchorCtr="0">
              <a:noAutofit/>
            </a:bodyPr>
            <a:lstStyle/>
            <a:p>
              <a:pPr marL="0" lvl="0" indent="0" algn="ctr" defTabSz="844550">
                <a:lnSpc>
                  <a:spcPct val="90000"/>
                </a:lnSpc>
                <a:spcBef>
                  <a:spcPct val="0"/>
                </a:spcBef>
                <a:spcAft>
                  <a:spcPct val="35000"/>
                </a:spcAft>
                <a:buNone/>
              </a:pPr>
              <a:r>
                <a:rPr lang="en-AU" sz="2000" kern="1200"/>
                <a:t>Amphibia</a:t>
              </a:r>
            </a:p>
          </p:txBody>
        </p:sp>
        <p:sp>
          <p:nvSpPr>
            <p:cNvPr id="18" name="Freeform: Shape 17">
              <a:extLst>
                <a:ext uri="{FF2B5EF4-FFF2-40B4-BE49-F238E27FC236}">
                  <a16:creationId xmlns:a16="http://schemas.microsoft.com/office/drawing/2014/main" id="{AE1E2F57-67DF-0BB3-D7E7-1A2717677FFE}"/>
                </a:ext>
              </a:extLst>
            </p:cNvPr>
            <p:cNvSpPr/>
            <p:nvPr/>
          </p:nvSpPr>
          <p:spPr>
            <a:xfrm rot="3907178">
              <a:off x="1450044" y="4621352"/>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8" tIns="-22493" rIns="695137" bIns="-22493" numCol="1" spcCol="1270" anchor="ctr" anchorCtr="0">
              <a:noAutofit/>
            </a:bodyPr>
            <a:lstStyle/>
            <a:p>
              <a:pPr marL="0" lvl="0" indent="0" algn="ctr" defTabSz="222250">
                <a:lnSpc>
                  <a:spcPct val="90000"/>
                </a:lnSpc>
                <a:spcBef>
                  <a:spcPct val="0"/>
                </a:spcBef>
                <a:spcAft>
                  <a:spcPct val="35000"/>
                </a:spcAft>
                <a:buNone/>
              </a:pPr>
              <a:endParaRPr lang="en-AU" sz="2000" kern="1200"/>
            </a:p>
          </p:txBody>
        </p:sp>
        <p:sp>
          <p:nvSpPr>
            <p:cNvPr id="19" name="Freeform: Shape 18">
              <a:extLst>
                <a:ext uri="{FF2B5EF4-FFF2-40B4-BE49-F238E27FC236}">
                  <a16:creationId xmlns:a16="http://schemas.microsoft.com/office/drawing/2014/main" id="{436E30CB-6C58-5929-B37D-2F6719A3837B}"/>
                </a:ext>
              </a:extLst>
            </p:cNvPr>
            <p:cNvSpPr/>
            <p:nvPr/>
          </p:nvSpPr>
          <p:spPr>
            <a:xfrm>
              <a:off x="2372139" y="4908673"/>
              <a:ext cx="1708132"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95" tIns="34195" rIns="34195" bIns="34195" numCol="1" spcCol="1270" anchor="ctr" anchorCtr="0">
              <a:noAutofit/>
            </a:bodyPr>
            <a:lstStyle/>
            <a:p>
              <a:pPr marL="0" lvl="0" indent="0" algn="ctr" defTabSz="844550">
                <a:lnSpc>
                  <a:spcPct val="90000"/>
                </a:lnSpc>
                <a:spcBef>
                  <a:spcPct val="0"/>
                </a:spcBef>
                <a:spcAft>
                  <a:spcPct val="35000"/>
                </a:spcAft>
                <a:buNone/>
              </a:pPr>
              <a:r>
                <a:rPr lang="en-AU" sz="2000" kern="1200"/>
                <a:t>(others)</a:t>
              </a:r>
            </a:p>
          </p:txBody>
        </p:sp>
      </p:grpSp>
      <p:pic>
        <p:nvPicPr>
          <p:cNvPr id="5" name="Picture 2" descr="A dingo">
            <a:extLst>
              <a:ext uri="{FF2B5EF4-FFF2-40B4-BE49-F238E27FC236}">
                <a16:creationId xmlns:a16="http://schemas.microsoft.com/office/drawing/2014/main" id="{790A6E91-8642-1714-6A01-E85A75762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6524" y="1507890"/>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C24A42-600F-5A96-A4B5-FB67D004EFED}"/>
              </a:ext>
            </a:extLst>
          </p:cNvPr>
          <p:cNvSpPr txBox="1"/>
          <p:nvPr/>
        </p:nvSpPr>
        <p:spPr>
          <a:xfrm>
            <a:off x="8106527" y="1347700"/>
            <a:ext cx="3598951" cy="614283"/>
          </a:xfrm>
          <a:prstGeom prst="rect">
            <a:avLst/>
          </a:prstGeom>
          <a:noFill/>
        </p:spPr>
        <p:txBody>
          <a:bodyPr wrap="square" lIns="0" tIns="0" rIns="0" bIns="0" rtlCol="0">
            <a:noAutofit/>
          </a:bodyPr>
          <a:lstStyle/>
          <a:p>
            <a:pPr>
              <a:lnSpc>
                <a:spcPct val="150000"/>
              </a:lnSpc>
              <a:spcAft>
                <a:spcPts val="1200"/>
              </a:spcAft>
            </a:pPr>
            <a:r>
              <a:rPr lang="en-AU" sz="1000" b="0" i="0" dirty="0">
                <a:effectLst/>
                <a:hlinkClick r:id="rId4"/>
              </a:rPr>
              <a:t>Dingo of Fraser Island-20170215-092336</a:t>
            </a:r>
            <a:r>
              <a:rPr lang="en-AU" sz="1000" dirty="0"/>
              <a:t> by </a:t>
            </a:r>
            <a:r>
              <a:rPr lang="en-AU" sz="1000" dirty="0" err="1"/>
              <a:t>Newretreads</a:t>
            </a:r>
            <a:r>
              <a:rPr lang="en-AU" sz="1000" dirty="0"/>
              <a:t> licenced under </a:t>
            </a:r>
            <a:r>
              <a:rPr lang="en-AU" sz="1000" dirty="0">
                <a:hlinkClick r:id="rId5"/>
              </a:rPr>
              <a:t>CC BY-SA 4.0</a:t>
            </a:r>
            <a:endParaRPr lang="en-AU" sz="1000" b="0" i="0" dirty="0">
              <a:effectLst/>
            </a:endParaRPr>
          </a:p>
        </p:txBody>
      </p:sp>
      <p:sp>
        <p:nvSpPr>
          <p:cNvPr id="9" name="TextBox 8">
            <a:extLst>
              <a:ext uri="{FF2B5EF4-FFF2-40B4-BE49-F238E27FC236}">
                <a16:creationId xmlns:a16="http://schemas.microsoft.com/office/drawing/2014/main" id="{BECFAA1C-ECF5-26BE-6B87-15F0B72BBC5E}"/>
              </a:ext>
            </a:extLst>
          </p:cNvPr>
          <p:cNvSpPr txBox="1"/>
          <p:nvPr/>
        </p:nvSpPr>
        <p:spPr>
          <a:xfrm>
            <a:off x="8106527" y="3634403"/>
            <a:ext cx="3555659" cy="595085"/>
          </a:xfrm>
          <a:prstGeom prst="rect">
            <a:avLst/>
          </a:prstGeom>
          <a:noFill/>
        </p:spPr>
        <p:txBody>
          <a:bodyPr wrap="square" lIns="0" tIns="0" rIns="0" bIns="0" rtlCol="0">
            <a:noAutofit/>
          </a:bodyPr>
          <a:lstStyle/>
          <a:p>
            <a:pPr>
              <a:lnSpc>
                <a:spcPct val="150000"/>
              </a:lnSpc>
              <a:spcAft>
                <a:spcPts val="1200"/>
              </a:spcAft>
            </a:pPr>
            <a:r>
              <a:rPr lang="es-ES" sz="1000" dirty="0">
                <a:hlinkClick r:id="rId6"/>
              </a:rPr>
              <a:t>Casarte ojón (</a:t>
            </a:r>
            <a:r>
              <a:rPr lang="es-ES" sz="1000" dirty="0" err="1">
                <a:hlinkClick r:id="rId6"/>
              </a:rPr>
              <a:t>Gymnosarda</a:t>
            </a:r>
            <a:r>
              <a:rPr lang="es-ES" sz="1000" dirty="0">
                <a:hlinkClick r:id="rId6"/>
              </a:rPr>
              <a:t> unicolor), mar Rojo, Egipto, 2023-04-17, DD 85</a:t>
            </a:r>
            <a:r>
              <a:rPr lang="es-ES" sz="1000" dirty="0"/>
              <a:t> </a:t>
            </a:r>
            <a:r>
              <a:rPr lang="en-AU" sz="1000" dirty="0"/>
              <a:t>by Diego Delso, licenced under </a:t>
            </a:r>
            <a:r>
              <a:rPr lang="en-AU" sz="1000" dirty="0">
                <a:hlinkClick r:id="rId5"/>
              </a:rPr>
              <a:t>CC BY-SA 4.0</a:t>
            </a:r>
            <a:endParaRPr lang="en-AU" sz="1000" dirty="0"/>
          </a:p>
        </p:txBody>
      </p:sp>
      <p:pic>
        <p:nvPicPr>
          <p:cNvPr id="2050" name="Picture 2" descr="A tuna">
            <a:extLst>
              <a:ext uri="{FF2B5EF4-FFF2-40B4-BE49-F238E27FC236}">
                <a16:creationId xmlns:a16="http://schemas.microsoft.com/office/drawing/2014/main" id="{65FDE892-431E-197D-9BAF-D8F41AD2FD6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296524" y="4371761"/>
            <a:ext cx="6468469" cy="2190648"/>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0CCFFF9-71C1-F152-D140-80FE3374E6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28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04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3A41-1971-90A1-C9EF-FAB63E5E4E18}"/>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AD9FB539-BAF5-8184-6AB5-FDC97A5A734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The Linnean system (5</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3" name="Text Placeholder 3">
            <a:extLst>
              <a:ext uri="{FF2B5EF4-FFF2-40B4-BE49-F238E27FC236}">
                <a16:creationId xmlns:a16="http://schemas.microsoft.com/office/drawing/2014/main" id="{B6C9C5A2-7275-01EB-4924-DA6B1786A701}"/>
              </a:ext>
            </a:extLst>
          </p:cNvPr>
          <p:cNvSpPr>
            <a:spLocks noGrp="1"/>
          </p:cNvSpPr>
          <p:nvPr>
            <p:ph type="body" sz="quarter" idx="18"/>
          </p:nvPr>
        </p:nvSpPr>
        <p:spPr/>
        <p:txBody>
          <a:bodyPr anchor="b">
            <a:noAutofit/>
          </a:bodyPr>
          <a:lstStyle/>
          <a:p>
            <a:pPr>
              <a:lnSpc>
                <a:spcPct val="140000"/>
              </a:lnSpc>
            </a:pPr>
            <a:r>
              <a:rPr lang="en-AU" dirty="0">
                <a:latin typeface="+mj-lt"/>
              </a:rPr>
              <a:t>Order</a:t>
            </a:r>
          </a:p>
        </p:txBody>
      </p:sp>
      <p:grpSp>
        <p:nvGrpSpPr>
          <p:cNvPr id="8" name="Group 7" descr="Diagram showing the order breakdown">
            <a:extLst>
              <a:ext uri="{FF2B5EF4-FFF2-40B4-BE49-F238E27FC236}">
                <a16:creationId xmlns:a16="http://schemas.microsoft.com/office/drawing/2014/main" id="{0F896F7B-C5CD-CF2B-D6D1-92E8F8E518EF}"/>
              </a:ext>
            </a:extLst>
          </p:cNvPr>
          <p:cNvGrpSpPr/>
          <p:nvPr/>
        </p:nvGrpSpPr>
        <p:grpSpPr>
          <a:xfrm>
            <a:off x="359999" y="1687598"/>
            <a:ext cx="3626762" cy="3362310"/>
            <a:chOff x="355018" y="2301938"/>
            <a:chExt cx="3626762" cy="3362310"/>
          </a:xfrm>
        </p:grpSpPr>
        <p:sp>
          <p:nvSpPr>
            <p:cNvPr id="10" name="Freeform: Shape 9">
              <a:extLst>
                <a:ext uri="{FF2B5EF4-FFF2-40B4-BE49-F238E27FC236}">
                  <a16:creationId xmlns:a16="http://schemas.microsoft.com/office/drawing/2014/main" id="{2EE00058-43BB-AFAB-A4B1-087ACDED7713}"/>
                </a:ext>
              </a:extLst>
            </p:cNvPr>
            <p:cNvSpPr/>
            <p:nvPr/>
          </p:nvSpPr>
          <p:spPr>
            <a:xfrm>
              <a:off x="355018"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Mammalia</a:t>
              </a:r>
            </a:p>
          </p:txBody>
        </p:sp>
        <p:sp>
          <p:nvSpPr>
            <p:cNvPr id="11" name="Freeform: Shape 10">
              <a:extLst>
                <a:ext uri="{FF2B5EF4-FFF2-40B4-BE49-F238E27FC236}">
                  <a16:creationId xmlns:a16="http://schemas.microsoft.com/office/drawing/2014/main" id="{9F189145-2820-ACFA-BCC8-6B06F225ECB0}"/>
                </a:ext>
              </a:extLst>
            </p:cNvPr>
            <p:cNvSpPr/>
            <p:nvPr/>
          </p:nvSpPr>
          <p:spPr>
            <a:xfrm rot="17692822">
              <a:off x="1450044" y="3317984"/>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7" tIns="-22492" rIns="695138" bIns="-22494"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2" name="Freeform: Shape 11">
              <a:extLst>
                <a:ext uri="{FF2B5EF4-FFF2-40B4-BE49-F238E27FC236}">
                  <a16:creationId xmlns:a16="http://schemas.microsoft.com/office/drawing/2014/main" id="{DEF3C206-679E-9BED-BE9A-45258DB6A219}"/>
                </a:ext>
              </a:extLst>
            </p:cNvPr>
            <p:cNvSpPr/>
            <p:nvPr/>
          </p:nvSpPr>
          <p:spPr>
            <a:xfrm>
              <a:off x="2470630" y="2301938"/>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Carnivora</a:t>
              </a:r>
            </a:p>
          </p:txBody>
        </p:sp>
        <p:sp>
          <p:nvSpPr>
            <p:cNvPr id="13" name="Freeform: Shape 12">
              <a:extLst>
                <a:ext uri="{FF2B5EF4-FFF2-40B4-BE49-F238E27FC236}">
                  <a16:creationId xmlns:a16="http://schemas.microsoft.com/office/drawing/2014/main" id="{D2B2CD75-3750-78D7-477C-A097902588CC}"/>
                </a:ext>
              </a:extLst>
            </p:cNvPr>
            <p:cNvSpPr/>
            <p:nvPr/>
          </p:nvSpPr>
          <p:spPr>
            <a:xfrm rot="19457599">
              <a:off x="1796202" y="3752440"/>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7" tIns="-5184" rIns="366288" bIns="-5186"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4" name="Freeform: Shape 13">
              <a:extLst>
                <a:ext uri="{FF2B5EF4-FFF2-40B4-BE49-F238E27FC236}">
                  <a16:creationId xmlns:a16="http://schemas.microsoft.com/office/drawing/2014/main" id="{8698ABFC-8029-5451-852A-E3A022A60E38}"/>
                </a:ext>
              </a:extLst>
            </p:cNvPr>
            <p:cNvSpPr/>
            <p:nvPr/>
          </p:nvSpPr>
          <p:spPr>
            <a:xfrm>
              <a:off x="2470630" y="3170850"/>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b="0" i="0" kern="1200" dirty="0"/>
                <a:t>Primates</a:t>
              </a:r>
              <a:endParaRPr lang="en-AU" sz="2000" kern="1200" dirty="0"/>
            </a:p>
          </p:txBody>
        </p:sp>
        <p:sp>
          <p:nvSpPr>
            <p:cNvPr id="15" name="Freeform: Shape 14">
              <a:extLst>
                <a:ext uri="{FF2B5EF4-FFF2-40B4-BE49-F238E27FC236}">
                  <a16:creationId xmlns:a16="http://schemas.microsoft.com/office/drawing/2014/main" id="{47C03268-5C76-257E-FDD6-BD65ED487F0E}"/>
                </a:ext>
              </a:extLst>
            </p:cNvPr>
            <p:cNvSpPr/>
            <p:nvPr/>
          </p:nvSpPr>
          <p:spPr>
            <a:xfrm rot="2142401">
              <a:off x="1796202" y="4186896"/>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8" tIns="-5185" rIns="366287" bIns="-5185"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7" name="Freeform: Shape 16">
              <a:extLst>
                <a:ext uri="{FF2B5EF4-FFF2-40B4-BE49-F238E27FC236}">
                  <a16:creationId xmlns:a16="http://schemas.microsoft.com/office/drawing/2014/main" id="{C9040EBA-9D41-D3CA-277A-39509EE8EF0F}"/>
                </a:ext>
              </a:extLst>
            </p:cNvPr>
            <p:cNvSpPr/>
            <p:nvPr/>
          </p:nvSpPr>
          <p:spPr>
            <a:xfrm>
              <a:off x="2470630" y="4039762"/>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Rodentia</a:t>
              </a:r>
            </a:p>
          </p:txBody>
        </p:sp>
        <p:sp>
          <p:nvSpPr>
            <p:cNvPr id="18" name="Freeform: Shape 17">
              <a:extLst>
                <a:ext uri="{FF2B5EF4-FFF2-40B4-BE49-F238E27FC236}">
                  <a16:creationId xmlns:a16="http://schemas.microsoft.com/office/drawing/2014/main" id="{9F530916-FD5C-AE8A-375F-1DACC9ED2102}"/>
                </a:ext>
              </a:extLst>
            </p:cNvPr>
            <p:cNvSpPr/>
            <p:nvPr/>
          </p:nvSpPr>
          <p:spPr>
            <a:xfrm rot="3907178">
              <a:off x="1450044" y="4621352"/>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8" tIns="-22493" rIns="695137" bIns="-22493"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9" name="Freeform: Shape 18">
              <a:extLst>
                <a:ext uri="{FF2B5EF4-FFF2-40B4-BE49-F238E27FC236}">
                  <a16:creationId xmlns:a16="http://schemas.microsoft.com/office/drawing/2014/main" id="{F71D84AB-53AB-C396-5714-96DA8ECF85DB}"/>
                </a:ext>
              </a:extLst>
            </p:cNvPr>
            <p:cNvSpPr/>
            <p:nvPr/>
          </p:nvSpPr>
          <p:spPr>
            <a:xfrm>
              <a:off x="2470630" y="4908673"/>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(others)</a:t>
              </a:r>
            </a:p>
          </p:txBody>
        </p:sp>
      </p:grpSp>
      <p:pic>
        <p:nvPicPr>
          <p:cNvPr id="5" name="Picture 2" descr="A dingo">
            <a:extLst>
              <a:ext uri="{FF2B5EF4-FFF2-40B4-BE49-F238E27FC236}">
                <a16:creationId xmlns:a16="http://schemas.microsoft.com/office/drawing/2014/main" id="{06B61D86-D99F-E03C-06E8-A2B3B04CDD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7068" y="1687598"/>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B11BF5-E33F-7C99-5E50-39DBB0FFE685}"/>
              </a:ext>
            </a:extLst>
          </p:cNvPr>
          <p:cNvSpPr txBox="1"/>
          <p:nvPr/>
        </p:nvSpPr>
        <p:spPr>
          <a:xfrm>
            <a:off x="4517068" y="4494019"/>
            <a:ext cx="3598951" cy="614283"/>
          </a:xfrm>
          <a:prstGeom prst="rect">
            <a:avLst/>
          </a:prstGeom>
          <a:noFill/>
        </p:spPr>
        <p:txBody>
          <a:bodyPr wrap="square" lIns="0" tIns="0" rIns="0" bIns="0" rtlCol="0">
            <a:noAutofit/>
          </a:bodyPr>
          <a:lstStyle/>
          <a:p>
            <a:pPr>
              <a:lnSpc>
                <a:spcPct val="150000"/>
              </a:lnSpc>
              <a:spcAft>
                <a:spcPts val="1200"/>
              </a:spcAft>
            </a:pPr>
            <a:r>
              <a:rPr lang="en-AU" sz="1000" b="0" i="0" dirty="0">
                <a:effectLst/>
                <a:hlinkClick r:id="rId4"/>
              </a:rPr>
              <a:t>Dingo of Fraser Island-20170215-092336</a:t>
            </a:r>
            <a:r>
              <a:rPr lang="en-AU" sz="1000" dirty="0"/>
              <a:t> by </a:t>
            </a:r>
            <a:r>
              <a:rPr lang="en-AU" sz="1000" dirty="0" err="1"/>
              <a:t>Newretreads</a:t>
            </a:r>
            <a:r>
              <a:rPr lang="en-AU" sz="1000" dirty="0"/>
              <a:t> licenced under </a:t>
            </a:r>
            <a:r>
              <a:rPr lang="en-AU" sz="1000" dirty="0">
                <a:hlinkClick r:id="rId5"/>
              </a:rPr>
              <a:t>CC BY-SA 4.0</a:t>
            </a:r>
            <a:endParaRPr lang="en-AU" sz="1000" b="0" i="0" dirty="0">
              <a:effectLst/>
            </a:endParaRPr>
          </a:p>
        </p:txBody>
      </p:sp>
      <p:pic>
        <p:nvPicPr>
          <p:cNvPr id="21" name="Picture 2" descr="An orangutan">
            <a:extLst>
              <a:ext uri="{FF2B5EF4-FFF2-40B4-BE49-F238E27FC236}">
                <a16:creationId xmlns:a16="http://schemas.microsoft.com/office/drawing/2014/main" id="{FD103B9D-6E6A-386D-77C9-18E9D1572A6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88341" y="1687598"/>
            <a:ext cx="3202653" cy="4059150"/>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8455425-3C66-BE11-4621-252CDFE743D3}"/>
              </a:ext>
            </a:extLst>
          </p:cNvPr>
          <p:cNvSpPr txBox="1"/>
          <p:nvPr/>
        </p:nvSpPr>
        <p:spPr>
          <a:xfrm>
            <a:off x="8288341" y="5920915"/>
            <a:ext cx="3555659" cy="595085"/>
          </a:xfrm>
          <a:prstGeom prst="rect">
            <a:avLst/>
          </a:prstGeom>
          <a:noFill/>
        </p:spPr>
        <p:txBody>
          <a:bodyPr wrap="square" lIns="0" tIns="0" rIns="0" bIns="0" rtlCol="0">
            <a:noAutofit/>
          </a:bodyPr>
          <a:lstStyle/>
          <a:p>
            <a:pPr>
              <a:lnSpc>
                <a:spcPct val="150000"/>
              </a:lnSpc>
              <a:spcAft>
                <a:spcPts val="1200"/>
              </a:spcAft>
            </a:pPr>
            <a:r>
              <a:rPr lang="es-ES" sz="1000" dirty="0" err="1">
                <a:hlinkClick r:id="rId7"/>
              </a:rPr>
              <a:t>Orangutan</a:t>
            </a:r>
            <a:r>
              <a:rPr lang="es-ES" sz="1000" dirty="0">
                <a:hlinkClick r:id="rId7"/>
              </a:rPr>
              <a:t> Pongo </a:t>
            </a:r>
            <a:r>
              <a:rPr lang="es-ES" sz="1000" dirty="0" err="1">
                <a:hlinkClick r:id="rId7"/>
              </a:rPr>
              <a:t>pygmeus</a:t>
            </a:r>
            <a:r>
              <a:rPr lang="es-ES" sz="1000" dirty="0">
                <a:hlinkClick r:id="rId7"/>
              </a:rPr>
              <a:t> </a:t>
            </a:r>
            <a:r>
              <a:rPr lang="es-ES" sz="1000" dirty="0" err="1">
                <a:hlinkClick r:id="rId7"/>
              </a:rPr>
              <a:t>pygmeus</a:t>
            </a:r>
            <a:r>
              <a:rPr lang="es-ES" sz="1000" dirty="0"/>
              <a:t> </a:t>
            </a:r>
            <a:r>
              <a:rPr lang="en-AU" sz="1000" dirty="0"/>
              <a:t>by Sabar </a:t>
            </a:r>
            <a:r>
              <a:rPr lang="en-AU" sz="1000" dirty="0" err="1"/>
              <a:t>Minsyah</a:t>
            </a:r>
            <a:r>
              <a:rPr lang="en-AU" sz="1000" dirty="0"/>
              <a:t>,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B1B5FF97-CB54-07B9-0DEA-EF512A53DBF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29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77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cs typeface="Arial"/>
              </a:rPr>
              <a:t>Contents 1</a:t>
            </a:r>
            <a:endParaRPr lang="en-GB"/>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360000" y="1219979"/>
            <a:ext cx="950400" cy="9504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4" action="ppaction://hlinksldjump">
                  <a:extLst>
                    <a:ext uri="{A12FA001-AC4F-418D-AE19-62706E023703}">
                      <ahyp:hlinkClr xmlns:ahyp="http://schemas.microsoft.com/office/drawing/2018/hyperlinkcolor" val="tx"/>
                    </a:ext>
                  </a:extLst>
                </a:hlinkClick>
              </a:rPr>
              <a:t>TRB 1</a:t>
            </a:r>
            <a:endParaRPr lang="en-AU" sz="1800" b="1" dirty="0">
              <a:solidFill>
                <a:schemeClr val="bg1"/>
              </a:solidFill>
              <a:latin typeface="+mj-lt"/>
              <a:cs typeface="Arial" panose="020B0604020202020204" pitchFamily="34" charset="0"/>
            </a:endParaRPr>
          </a:p>
        </p:txBody>
      </p:sp>
      <p:grpSp>
        <p:nvGrpSpPr>
          <p:cNvPr id="37" name="Group 36" descr="1.1 Characteristics of living things&#10;">
            <a:extLst>
              <a:ext uri="{FF2B5EF4-FFF2-40B4-BE49-F238E27FC236}">
                <a16:creationId xmlns:a16="http://schemas.microsoft.com/office/drawing/2014/main" id="{AA246D49-F7B6-AE3C-ABF0-CC4C41FB9396}"/>
              </a:ext>
            </a:extLst>
          </p:cNvPr>
          <p:cNvGrpSpPr/>
          <p:nvPr/>
        </p:nvGrpSpPr>
        <p:grpSpPr>
          <a:xfrm>
            <a:off x="1554141" y="1021248"/>
            <a:ext cx="4800124" cy="1351959"/>
            <a:chOff x="1076295" y="1021248"/>
            <a:chExt cx="5277971" cy="1351959"/>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674266" y="1021248"/>
              <a:ext cx="4680000" cy="135195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5" action="ppaction://hlinksldjump"/>
                </a:rPr>
                <a:t>Characteristics of living things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076295" y="1043827"/>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1.1</a:t>
              </a:r>
              <a:endParaRPr lang="en-AU" sz="2000" b="1" dirty="0">
                <a:solidFill>
                  <a:schemeClr val="bg1"/>
                </a:solidFill>
                <a:latin typeface="+mj-lt"/>
                <a:cs typeface="Arial"/>
              </a:endParaRPr>
            </a:p>
          </p:txBody>
        </p:sp>
      </p:grpSp>
      <p:grpSp>
        <p:nvGrpSpPr>
          <p:cNvPr id="36" name="Group 35" descr="1.2 Why do we classify living things&#10;">
            <a:extLst>
              <a:ext uri="{FF2B5EF4-FFF2-40B4-BE49-F238E27FC236}">
                <a16:creationId xmlns:a16="http://schemas.microsoft.com/office/drawing/2014/main" id="{108025E8-6731-0B07-6EE0-F358FD27294D}"/>
              </a:ext>
            </a:extLst>
          </p:cNvPr>
          <p:cNvGrpSpPr/>
          <p:nvPr/>
        </p:nvGrpSpPr>
        <p:grpSpPr>
          <a:xfrm>
            <a:off x="1550503" y="2462179"/>
            <a:ext cx="4763571" cy="1351959"/>
            <a:chOff x="1076295" y="2461734"/>
            <a:chExt cx="5237779" cy="1351959"/>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634074" y="2461734"/>
              <a:ext cx="4680000" cy="135195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lang="en-AU" sz="1600" b="1" dirty="0">
                  <a:solidFill>
                    <a:schemeClr val="accent2"/>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Why do we classify living things ?</a:t>
              </a:r>
              <a:endParaRPr kumimoji="0" lang="en-GB" sz="16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endParaRPr>
            </a:p>
          </p:txBody>
        </p:sp>
        <p:sp>
          <p:nvSpPr>
            <p:cNvPr id="21" name="Oval 20">
              <a:hlinkClick r:id="rId6" action="ppaction://hlinksldjump"/>
              <a:extLst>
                <a:ext uri="{FF2B5EF4-FFF2-40B4-BE49-F238E27FC236}">
                  <a16:creationId xmlns:a16="http://schemas.microsoft.com/office/drawing/2014/main" id="{D0A190BE-2B0B-2729-4549-D63712793CC2}"/>
                </a:ext>
              </a:extLst>
            </p:cNvPr>
            <p:cNvSpPr/>
            <p:nvPr/>
          </p:nvSpPr>
          <p:spPr>
            <a:xfrm>
              <a:off x="1076295" y="2484313"/>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6" action="ppaction://hlinksldjump">
                    <a:extLst>
                      <a:ext uri="{A12FA001-AC4F-418D-AE19-62706E023703}">
                        <ahyp:hlinkClr xmlns:ahyp="http://schemas.microsoft.com/office/drawing/2018/hyperlinkcolor" val="tx"/>
                      </a:ext>
                    </a:extLst>
                  </a:hlinkClick>
                </a:rPr>
                <a:t>1.2</a:t>
              </a:r>
              <a:endParaRPr lang="en-AU" sz="2000" b="1" dirty="0">
                <a:solidFill>
                  <a:schemeClr val="bg1"/>
                </a:solidFill>
                <a:latin typeface="+mj-lt"/>
                <a:cs typeface="Arial"/>
              </a:endParaRPr>
            </a:p>
          </p:txBody>
        </p:sp>
      </p:grpSp>
      <p:grpSp>
        <p:nvGrpSpPr>
          <p:cNvPr id="35" name="Group 34" descr="1.3 Classification systems&#10;">
            <a:extLst>
              <a:ext uri="{FF2B5EF4-FFF2-40B4-BE49-F238E27FC236}">
                <a16:creationId xmlns:a16="http://schemas.microsoft.com/office/drawing/2014/main" id="{CC3670FF-F05F-748D-6325-C60CE4005661}"/>
              </a:ext>
            </a:extLst>
          </p:cNvPr>
          <p:cNvGrpSpPr/>
          <p:nvPr/>
        </p:nvGrpSpPr>
        <p:grpSpPr>
          <a:xfrm>
            <a:off x="1551806" y="3903110"/>
            <a:ext cx="4776655" cy="1351959"/>
            <a:chOff x="1076295" y="3903110"/>
            <a:chExt cx="5252166" cy="1351959"/>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648461" y="3903110"/>
              <a:ext cx="4680000" cy="135195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7" action="ppaction://hlinksldjump"/>
                </a:rPr>
                <a:t>Classification systems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076295" y="3925689"/>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1.3</a:t>
              </a:r>
              <a:endParaRPr lang="en-AU" sz="2000" b="1" dirty="0">
                <a:solidFill>
                  <a:schemeClr val="bg1"/>
                </a:solidFill>
                <a:latin typeface="+mj-lt"/>
                <a:cs typeface="Arial"/>
              </a:endParaRPr>
            </a:p>
          </p:txBody>
        </p:sp>
      </p:grpSp>
      <p:grpSp>
        <p:nvGrpSpPr>
          <p:cNvPr id="34" name="Group 33" descr="1.4 Classification of organisms&#10;">
            <a:extLst>
              <a:ext uri="{FF2B5EF4-FFF2-40B4-BE49-F238E27FC236}">
                <a16:creationId xmlns:a16="http://schemas.microsoft.com/office/drawing/2014/main" id="{BFE927F7-F726-531C-3510-19899EABB177}"/>
              </a:ext>
            </a:extLst>
          </p:cNvPr>
          <p:cNvGrpSpPr/>
          <p:nvPr/>
        </p:nvGrpSpPr>
        <p:grpSpPr>
          <a:xfrm>
            <a:off x="1554141" y="5344041"/>
            <a:ext cx="4800124" cy="1351959"/>
            <a:chOff x="1076295" y="5344041"/>
            <a:chExt cx="5277971" cy="1351959"/>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674266" y="5344041"/>
              <a:ext cx="4680000" cy="135195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8" action="ppaction://hlinksldjump"/>
                </a:rPr>
                <a:t>Classification of organisms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076295" y="5366620"/>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8" action="ppaction://hlinksldjump">
                    <a:extLst>
                      <a:ext uri="{A12FA001-AC4F-418D-AE19-62706E023703}">
                        <ahyp:hlinkClr xmlns:ahyp="http://schemas.microsoft.com/office/drawing/2018/hyperlinkcolor" val="tx"/>
                      </a:ext>
                    </a:extLst>
                  </a:hlinkClick>
                </a:rPr>
                <a:t>1.4</a:t>
              </a:r>
              <a:endParaRPr lang="en-AU" sz="2000" b="1" dirty="0">
                <a:solidFill>
                  <a:schemeClr val="bg1"/>
                </a:solidFill>
                <a:latin typeface="+mj-lt"/>
                <a:cs typeface="Arial"/>
              </a:endParaRPr>
            </a:p>
          </p:txBody>
        </p:sp>
      </p:grpSp>
      <p:grpSp>
        <p:nvGrpSpPr>
          <p:cNvPr id="38" name="Group 37" descr="1.5 Aboriginal and Torres Strait Islander Peoples classification of plants and animals&#10;">
            <a:extLst>
              <a:ext uri="{FF2B5EF4-FFF2-40B4-BE49-F238E27FC236}">
                <a16:creationId xmlns:a16="http://schemas.microsoft.com/office/drawing/2014/main" id="{EBE6833C-1FE8-6E6D-105A-A90474C9B5B2}"/>
              </a:ext>
            </a:extLst>
          </p:cNvPr>
          <p:cNvGrpSpPr/>
          <p:nvPr/>
        </p:nvGrpSpPr>
        <p:grpSpPr>
          <a:xfrm>
            <a:off x="6935694" y="1021248"/>
            <a:ext cx="4805657" cy="1351959"/>
            <a:chOff x="6457296" y="1021248"/>
            <a:chExt cx="5284055" cy="1351959"/>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7061351" y="1021248"/>
              <a:ext cx="4680000" cy="135195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9" action="ppaction://hlinksldjump"/>
                </a:rPr>
                <a:t>Aboriginal and Torres Strait Islander Peoples classification of plants and animals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6457296" y="1043827"/>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1.5</a:t>
              </a:r>
              <a:endParaRPr lang="en-AU" sz="2000" b="1" dirty="0">
                <a:solidFill>
                  <a:schemeClr val="bg1"/>
                </a:solidFill>
                <a:latin typeface="+mj-lt"/>
                <a:cs typeface="Arial"/>
              </a:endParaRPr>
            </a:p>
          </p:txBody>
        </p:sp>
      </p:grpSp>
      <p:grpSp>
        <p:nvGrpSpPr>
          <p:cNvPr id="39" name="Group 38" descr="1.6 Dichotomous keys&#10;">
            <a:extLst>
              <a:ext uri="{FF2B5EF4-FFF2-40B4-BE49-F238E27FC236}">
                <a16:creationId xmlns:a16="http://schemas.microsoft.com/office/drawing/2014/main" id="{B5D5F2E3-C423-39C2-629F-466ABC350F63}"/>
              </a:ext>
            </a:extLst>
          </p:cNvPr>
          <p:cNvGrpSpPr/>
          <p:nvPr/>
        </p:nvGrpSpPr>
        <p:grpSpPr>
          <a:xfrm>
            <a:off x="6944987" y="2461289"/>
            <a:ext cx="4899013" cy="1352849"/>
            <a:chOff x="6457296" y="2461289"/>
            <a:chExt cx="5386704" cy="1352849"/>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164000" y="2461289"/>
              <a:ext cx="4680000" cy="135284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0" action="ppaction://hlinksldjump"/>
                </a:rPr>
                <a:t>Dichotomous keys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6457296" y="2484313"/>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1.6</a:t>
              </a:r>
              <a:endParaRPr lang="en-AU" sz="2000" b="1" dirty="0">
                <a:solidFill>
                  <a:schemeClr val="bg1"/>
                </a:solidFill>
                <a:latin typeface="+mj-lt"/>
                <a:cs typeface="Arial" panose="020B0604020202020204" pitchFamily="34" charset="0"/>
              </a:endParaRPr>
            </a:p>
          </p:txBody>
        </p:sp>
      </p:grpSp>
      <p:grpSp>
        <p:nvGrpSpPr>
          <p:cNvPr id="40" name="Group 39" descr="1.7 Adaptations in Australian organisms&#10;">
            <a:extLst>
              <a:ext uri="{FF2B5EF4-FFF2-40B4-BE49-F238E27FC236}">
                <a16:creationId xmlns:a16="http://schemas.microsoft.com/office/drawing/2014/main" id="{94C9D9A1-B5FC-C7EA-110A-5E3E870A5EEF}"/>
              </a:ext>
            </a:extLst>
          </p:cNvPr>
          <p:cNvGrpSpPr/>
          <p:nvPr/>
        </p:nvGrpSpPr>
        <p:grpSpPr>
          <a:xfrm>
            <a:off x="6944987" y="3903110"/>
            <a:ext cx="4899013" cy="1351959"/>
            <a:chOff x="6457296" y="3903110"/>
            <a:chExt cx="5386704" cy="1351959"/>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164000" y="3903110"/>
              <a:ext cx="4680000" cy="135195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1" action="ppaction://hlinksldjump"/>
                </a:rPr>
                <a:t>Adaptations in Australian organisms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6457296" y="3925689"/>
              <a:ext cx="1425015" cy="1296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a:hlinkClick r:id="rId11" action="ppaction://hlinksldjump">
                    <a:extLst>
                      <a:ext uri="{A12FA001-AC4F-418D-AE19-62706E023703}">
                        <ahyp:hlinkClr xmlns:ahyp="http://schemas.microsoft.com/office/drawing/2018/hyperlinkcolor" val="tx"/>
                      </a:ext>
                    </a:extLst>
                  </a:hlinkClick>
                </a:rPr>
                <a:t>1.7</a:t>
              </a:r>
              <a:endParaRPr lang="en-AU" sz="2000" b="1" dirty="0">
                <a:solidFill>
                  <a:schemeClr val="bg1"/>
                </a:solidFill>
                <a:latin typeface="+mj-lt"/>
                <a:cs typeface="Arial"/>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14E51-6181-6D72-6E4E-9C6523433485}"/>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43D4778B-8967-0F5D-D785-4CDFC9B37BB7}"/>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The Linnean system (6</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3" name="Text Placeholder 3">
            <a:extLst>
              <a:ext uri="{FF2B5EF4-FFF2-40B4-BE49-F238E27FC236}">
                <a16:creationId xmlns:a16="http://schemas.microsoft.com/office/drawing/2014/main" id="{916C8494-8532-63E7-2BC6-35A3F565B5B3}"/>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Family</a:t>
            </a:r>
          </a:p>
        </p:txBody>
      </p:sp>
      <p:grpSp>
        <p:nvGrpSpPr>
          <p:cNvPr id="8" name="Group 7" descr="Diagram showing the family breakdown">
            <a:extLst>
              <a:ext uri="{FF2B5EF4-FFF2-40B4-BE49-F238E27FC236}">
                <a16:creationId xmlns:a16="http://schemas.microsoft.com/office/drawing/2014/main" id="{67BCAAA5-405F-0E31-936D-DA807D81CB48}"/>
              </a:ext>
            </a:extLst>
          </p:cNvPr>
          <p:cNvGrpSpPr/>
          <p:nvPr/>
        </p:nvGrpSpPr>
        <p:grpSpPr>
          <a:xfrm>
            <a:off x="354000" y="1946936"/>
            <a:ext cx="3626762" cy="3362310"/>
            <a:chOff x="355018" y="2301938"/>
            <a:chExt cx="3626762" cy="3362310"/>
          </a:xfrm>
        </p:grpSpPr>
        <p:sp>
          <p:nvSpPr>
            <p:cNvPr id="10" name="Freeform: Shape 9">
              <a:extLst>
                <a:ext uri="{FF2B5EF4-FFF2-40B4-BE49-F238E27FC236}">
                  <a16:creationId xmlns:a16="http://schemas.microsoft.com/office/drawing/2014/main" id="{3FAF4DFA-A5FF-6141-509D-009BF7D1BF9A}"/>
                </a:ext>
              </a:extLst>
            </p:cNvPr>
            <p:cNvSpPr/>
            <p:nvPr/>
          </p:nvSpPr>
          <p:spPr>
            <a:xfrm>
              <a:off x="355018"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Carnivora</a:t>
              </a:r>
            </a:p>
          </p:txBody>
        </p:sp>
        <p:sp>
          <p:nvSpPr>
            <p:cNvPr id="11" name="Freeform: Shape 10">
              <a:extLst>
                <a:ext uri="{FF2B5EF4-FFF2-40B4-BE49-F238E27FC236}">
                  <a16:creationId xmlns:a16="http://schemas.microsoft.com/office/drawing/2014/main" id="{6F5EF080-6E93-ED8D-0A25-CF3B65D14B14}"/>
                </a:ext>
              </a:extLst>
            </p:cNvPr>
            <p:cNvSpPr/>
            <p:nvPr/>
          </p:nvSpPr>
          <p:spPr>
            <a:xfrm rot="17692822">
              <a:off x="1450044" y="3317984"/>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7" tIns="-22492" rIns="695138" bIns="-22494"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2" name="Freeform: Shape 11">
              <a:extLst>
                <a:ext uri="{FF2B5EF4-FFF2-40B4-BE49-F238E27FC236}">
                  <a16:creationId xmlns:a16="http://schemas.microsoft.com/office/drawing/2014/main" id="{228A909F-BA9E-2354-36CC-73F23AE4C578}"/>
                </a:ext>
              </a:extLst>
            </p:cNvPr>
            <p:cNvSpPr/>
            <p:nvPr/>
          </p:nvSpPr>
          <p:spPr>
            <a:xfrm>
              <a:off x="2470630" y="2301938"/>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Canidae</a:t>
              </a:r>
            </a:p>
          </p:txBody>
        </p:sp>
        <p:sp>
          <p:nvSpPr>
            <p:cNvPr id="13" name="Freeform: Shape 12">
              <a:extLst>
                <a:ext uri="{FF2B5EF4-FFF2-40B4-BE49-F238E27FC236}">
                  <a16:creationId xmlns:a16="http://schemas.microsoft.com/office/drawing/2014/main" id="{5F2DAC57-ABAE-445F-510A-6CCA42F22354}"/>
                </a:ext>
              </a:extLst>
            </p:cNvPr>
            <p:cNvSpPr/>
            <p:nvPr/>
          </p:nvSpPr>
          <p:spPr>
            <a:xfrm rot="19457599">
              <a:off x="1796202" y="3752440"/>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7" tIns="-5184" rIns="366288" bIns="-5186"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4" name="Freeform: Shape 13">
              <a:extLst>
                <a:ext uri="{FF2B5EF4-FFF2-40B4-BE49-F238E27FC236}">
                  <a16:creationId xmlns:a16="http://schemas.microsoft.com/office/drawing/2014/main" id="{A6C92E89-0EC1-B212-C526-573E58829C12}"/>
                </a:ext>
              </a:extLst>
            </p:cNvPr>
            <p:cNvSpPr/>
            <p:nvPr/>
          </p:nvSpPr>
          <p:spPr>
            <a:xfrm>
              <a:off x="2470630" y="3170850"/>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Felidae</a:t>
              </a:r>
            </a:p>
          </p:txBody>
        </p:sp>
        <p:sp>
          <p:nvSpPr>
            <p:cNvPr id="15" name="Freeform: Shape 14">
              <a:extLst>
                <a:ext uri="{FF2B5EF4-FFF2-40B4-BE49-F238E27FC236}">
                  <a16:creationId xmlns:a16="http://schemas.microsoft.com/office/drawing/2014/main" id="{F1608C69-EDAF-31CF-A52C-2AC1F13281BD}"/>
                </a:ext>
              </a:extLst>
            </p:cNvPr>
            <p:cNvSpPr/>
            <p:nvPr/>
          </p:nvSpPr>
          <p:spPr>
            <a:xfrm rot="2142401">
              <a:off x="1796202" y="4186896"/>
              <a:ext cx="744395" cy="26850"/>
            </a:xfrm>
            <a:custGeom>
              <a:avLst/>
              <a:gdLst>
                <a:gd name="connsiteX0" fmla="*/ 0 w 744395"/>
                <a:gd name="connsiteY0" fmla="*/ 13425 h 26850"/>
                <a:gd name="connsiteX1" fmla="*/ 744395 w 744395"/>
                <a:gd name="connsiteY1" fmla="*/ 13425 h 26850"/>
              </a:gdLst>
              <a:ahLst/>
              <a:cxnLst>
                <a:cxn ang="0">
                  <a:pos x="connsiteX0" y="connsiteY0"/>
                </a:cxn>
                <a:cxn ang="0">
                  <a:pos x="connsiteX1" y="connsiteY1"/>
                </a:cxn>
              </a:cxnLst>
              <a:rect l="l" t="t" r="r" b="b"/>
              <a:pathLst>
                <a:path w="744395" h="26850">
                  <a:moveTo>
                    <a:pt x="0" y="13425"/>
                  </a:moveTo>
                  <a:lnTo>
                    <a:pt x="744395"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288" tIns="-5185" rIns="366287" bIns="-5185"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7" name="Freeform: Shape 16">
              <a:extLst>
                <a:ext uri="{FF2B5EF4-FFF2-40B4-BE49-F238E27FC236}">
                  <a16:creationId xmlns:a16="http://schemas.microsoft.com/office/drawing/2014/main" id="{13ACCE05-20A8-AEF5-A10A-D79680C4FFD9}"/>
                </a:ext>
              </a:extLst>
            </p:cNvPr>
            <p:cNvSpPr/>
            <p:nvPr/>
          </p:nvSpPr>
          <p:spPr>
            <a:xfrm>
              <a:off x="2470630" y="4039762"/>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Ursidae</a:t>
              </a:r>
            </a:p>
          </p:txBody>
        </p:sp>
        <p:sp>
          <p:nvSpPr>
            <p:cNvPr id="18" name="Freeform: Shape 17">
              <a:extLst>
                <a:ext uri="{FF2B5EF4-FFF2-40B4-BE49-F238E27FC236}">
                  <a16:creationId xmlns:a16="http://schemas.microsoft.com/office/drawing/2014/main" id="{899CF55E-C9A5-2AA9-7681-7EAE450B09A1}"/>
                </a:ext>
              </a:extLst>
            </p:cNvPr>
            <p:cNvSpPr/>
            <p:nvPr/>
          </p:nvSpPr>
          <p:spPr>
            <a:xfrm rot="3907178">
              <a:off x="1450044" y="4621352"/>
              <a:ext cx="1436711" cy="26850"/>
            </a:xfrm>
            <a:custGeom>
              <a:avLst/>
              <a:gdLst>
                <a:gd name="connsiteX0" fmla="*/ 0 w 1436711"/>
                <a:gd name="connsiteY0" fmla="*/ 13425 h 26850"/>
                <a:gd name="connsiteX1" fmla="*/ 1436711 w 1436711"/>
                <a:gd name="connsiteY1" fmla="*/ 13425 h 26850"/>
              </a:gdLst>
              <a:ahLst/>
              <a:cxnLst>
                <a:cxn ang="0">
                  <a:pos x="connsiteX0" y="connsiteY0"/>
                </a:cxn>
                <a:cxn ang="0">
                  <a:pos x="connsiteX1" y="connsiteY1"/>
                </a:cxn>
              </a:cxnLst>
              <a:rect l="l" t="t" r="r" b="b"/>
              <a:pathLst>
                <a:path w="1436711" h="26850">
                  <a:moveTo>
                    <a:pt x="0" y="13425"/>
                  </a:moveTo>
                  <a:lnTo>
                    <a:pt x="1436711"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95138" tIns="-22493" rIns="695137" bIns="-22493"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9" name="Freeform: Shape 18">
              <a:extLst>
                <a:ext uri="{FF2B5EF4-FFF2-40B4-BE49-F238E27FC236}">
                  <a16:creationId xmlns:a16="http://schemas.microsoft.com/office/drawing/2014/main" id="{68184EE8-D4AD-214B-809F-884E85036AD7}"/>
                </a:ext>
              </a:extLst>
            </p:cNvPr>
            <p:cNvSpPr/>
            <p:nvPr/>
          </p:nvSpPr>
          <p:spPr>
            <a:xfrm>
              <a:off x="2470630" y="4908673"/>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(others)</a:t>
              </a:r>
            </a:p>
          </p:txBody>
        </p:sp>
      </p:grpSp>
      <p:pic>
        <p:nvPicPr>
          <p:cNvPr id="21" name="Picture 2" descr="A dingo">
            <a:extLst>
              <a:ext uri="{FF2B5EF4-FFF2-40B4-BE49-F238E27FC236}">
                <a16:creationId xmlns:a16="http://schemas.microsoft.com/office/drawing/2014/main" id="{7F8E4574-0945-EFCC-87F8-0B983E3DE1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4939" y="1946936"/>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0EBF4F-13A7-F352-A7EB-E5C6D13EBFFE}"/>
              </a:ext>
            </a:extLst>
          </p:cNvPr>
          <p:cNvSpPr txBox="1"/>
          <p:nvPr/>
        </p:nvSpPr>
        <p:spPr>
          <a:xfrm>
            <a:off x="4204938" y="4779343"/>
            <a:ext cx="3598951" cy="614283"/>
          </a:xfrm>
          <a:prstGeom prst="rect">
            <a:avLst/>
          </a:prstGeom>
          <a:noFill/>
        </p:spPr>
        <p:txBody>
          <a:bodyPr wrap="square" lIns="0" tIns="0" rIns="0" bIns="0" rtlCol="0">
            <a:noAutofit/>
          </a:bodyPr>
          <a:lstStyle/>
          <a:p>
            <a:pPr>
              <a:lnSpc>
                <a:spcPct val="150000"/>
              </a:lnSpc>
              <a:spcAft>
                <a:spcPts val="1200"/>
              </a:spcAft>
            </a:pPr>
            <a:r>
              <a:rPr lang="en-AU" sz="1000" b="0" i="0" dirty="0">
                <a:effectLst/>
                <a:hlinkClick r:id="rId4"/>
              </a:rPr>
              <a:t>Dingo of Fraser Island-20170215-092336</a:t>
            </a:r>
            <a:r>
              <a:rPr lang="en-AU" sz="1000" dirty="0"/>
              <a:t> by </a:t>
            </a:r>
            <a:r>
              <a:rPr lang="en-AU" sz="1000" dirty="0" err="1"/>
              <a:t>Newretreads</a:t>
            </a:r>
            <a:r>
              <a:rPr lang="en-AU" sz="1000" dirty="0"/>
              <a:t> licenced under </a:t>
            </a:r>
            <a:r>
              <a:rPr lang="en-AU" sz="1000" dirty="0">
                <a:hlinkClick r:id="rId5"/>
              </a:rPr>
              <a:t>CC BY-SA 4.0</a:t>
            </a:r>
            <a:endParaRPr lang="en-AU" sz="1000" b="0" i="0" dirty="0">
              <a:effectLst/>
            </a:endParaRPr>
          </a:p>
        </p:txBody>
      </p:sp>
      <p:pic>
        <p:nvPicPr>
          <p:cNvPr id="20" name="Picture 2" descr="A tiger">
            <a:extLst>
              <a:ext uri="{FF2B5EF4-FFF2-40B4-BE49-F238E27FC236}">
                <a16:creationId xmlns:a16="http://schemas.microsoft.com/office/drawing/2014/main" id="{41EF6411-E27D-5586-A9CF-DF7A0C5A7CE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28066" y="1946936"/>
            <a:ext cx="3814916" cy="2179307"/>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8CE185-9AF9-B886-71B4-C886C6604301}"/>
              </a:ext>
            </a:extLst>
          </p:cNvPr>
          <p:cNvSpPr txBox="1"/>
          <p:nvPr/>
        </p:nvSpPr>
        <p:spPr>
          <a:xfrm>
            <a:off x="8028065" y="4317920"/>
            <a:ext cx="3555659" cy="595085"/>
          </a:xfrm>
          <a:prstGeom prst="rect">
            <a:avLst/>
          </a:prstGeom>
          <a:noFill/>
        </p:spPr>
        <p:txBody>
          <a:bodyPr wrap="square" lIns="0" tIns="0" rIns="0" bIns="0" rtlCol="0">
            <a:noAutofit/>
          </a:bodyPr>
          <a:lstStyle/>
          <a:p>
            <a:pPr>
              <a:lnSpc>
                <a:spcPct val="150000"/>
              </a:lnSpc>
              <a:spcAft>
                <a:spcPts val="1200"/>
              </a:spcAft>
            </a:pPr>
            <a:r>
              <a:rPr lang="en-AU" sz="1000" dirty="0">
                <a:hlinkClick r:id="rId7"/>
              </a:rPr>
              <a:t>Adult male Royal Bengal tiger</a:t>
            </a:r>
            <a:r>
              <a:rPr lang="es-ES" sz="1000" dirty="0"/>
              <a:t> </a:t>
            </a:r>
            <a:r>
              <a:rPr lang="en-AU" sz="1000" dirty="0"/>
              <a:t>by </a:t>
            </a:r>
            <a:r>
              <a:rPr lang="en-AU" sz="1000" dirty="0" err="1"/>
              <a:t>Seemaleena</a:t>
            </a:r>
            <a:r>
              <a:rPr lang="en-AU" sz="1000" dirty="0"/>
              <a:t>,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60100604-1E2B-F6D7-B2DA-BE4ADF8B1D8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30</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42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B78C-0273-1FA9-B1B3-B501D6C87DCE}"/>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7AA0150C-609D-F703-2366-BD7012A93AAE}"/>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The Linnean system (7</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3" name="Text Placeholder 3">
            <a:extLst>
              <a:ext uri="{FF2B5EF4-FFF2-40B4-BE49-F238E27FC236}">
                <a16:creationId xmlns:a16="http://schemas.microsoft.com/office/drawing/2014/main" id="{55D70C23-09A5-50A8-8556-657D2724278E}"/>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Genus</a:t>
            </a:r>
          </a:p>
        </p:txBody>
      </p:sp>
      <p:grpSp>
        <p:nvGrpSpPr>
          <p:cNvPr id="8" name="Group 7" descr="Diagram showing the genus breakdown">
            <a:extLst>
              <a:ext uri="{FF2B5EF4-FFF2-40B4-BE49-F238E27FC236}">
                <a16:creationId xmlns:a16="http://schemas.microsoft.com/office/drawing/2014/main" id="{A86EBC50-0DCF-778A-6CA5-F005DFAAD896}"/>
              </a:ext>
            </a:extLst>
          </p:cNvPr>
          <p:cNvGrpSpPr/>
          <p:nvPr/>
        </p:nvGrpSpPr>
        <p:grpSpPr>
          <a:xfrm>
            <a:off x="355019" y="1867908"/>
            <a:ext cx="3626762" cy="2493399"/>
            <a:chOff x="355018" y="2736394"/>
            <a:chExt cx="3626762" cy="2493399"/>
          </a:xfrm>
        </p:grpSpPr>
        <p:sp>
          <p:nvSpPr>
            <p:cNvPr id="10" name="Freeform: Shape 9">
              <a:extLst>
                <a:ext uri="{FF2B5EF4-FFF2-40B4-BE49-F238E27FC236}">
                  <a16:creationId xmlns:a16="http://schemas.microsoft.com/office/drawing/2014/main" id="{24F9E903-F0B0-29AF-EF66-BCCADE415C59}"/>
                </a:ext>
              </a:extLst>
            </p:cNvPr>
            <p:cNvSpPr/>
            <p:nvPr/>
          </p:nvSpPr>
          <p:spPr>
            <a:xfrm>
              <a:off x="355018"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Canidae</a:t>
              </a:r>
            </a:p>
          </p:txBody>
        </p:sp>
        <p:sp>
          <p:nvSpPr>
            <p:cNvPr id="11" name="Freeform: Shape 10">
              <a:extLst>
                <a:ext uri="{FF2B5EF4-FFF2-40B4-BE49-F238E27FC236}">
                  <a16:creationId xmlns:a16="http://schemas.microsoft.com/office/drawing/2014/main" id="{19E85AFF-C218-F83C-DF93-487793A425A2}"/>
                </a:ext>
              </a:extLst>
            </p:cNvPr>
            <p:cNvSpPr/>
            <p:nvPr/>
          </p:nvSpPr>
          <p:spPr>
            <a:xfrm rot="18289469">
              <a:off x="1639159" y="3535212"/>
              <a:ext cx="1058480" cy="26850"/>
            </a:xfrm>
            <a:custGeom>
              <a:avLst/>
              <a:gdLst>
                <a:gd name="connsiteX0" fmla="*/ 0 w 1058480"/>
                <a:gd name="connsiteY0" fmla="*/ 13425 h 26850"/>
                <a:gd name="connsiteX1" fmla="*/ 1058480 w 1058480"/>
                <a:gd name="connsiteY1" fmla="*/ 13425 h 26850"/>
              </a:gdLst>
              <a:ahLst/>
              <a:cxnLst>
                <a:cxn ang="0">
                  <a:pos x="connsiteX0" y="connsiteY0"/>
                </a:cxn>
                <a:cxn ang="0">
                  <a:pos x="connsiteX1" y="connsiteY1"/>
                </a:cxn>
              </a:cxnLst>
              <a:rect l="l" t="t" r="r" b="b"/>
              <a:pathLst>
                <a:path w="1058480" h="26850">
                  <a:moveTo>
                    <a:pt x="0" y="13425"/>
                  </a:moveTo>
                  <a:lnTo>
                    <a:pt x="1058480"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5477" tIns="-13037" rIns="515478" bIns="-13038"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2" name="Freeform: Shape 11">
              <a:extLst>
                <a:ext uri="{FF2B5EF4-FFF2-40B4-BE49-F238E27FC236}">
                  <a16:creationId xmlns:a16="http://schemas.microsoft.com/office/drawing/2014/main" id="{460D2600-D43A-3DBF-11F6-9B0D12A066C8}"/>
                </a:ext>
              </a:extLst>
            </p:cNvPr>
            <p:cNvSpPr/>
            <p:nvPr/>
          </p:nvSpPr>
          <p:spPr>
            <a:xfrm>
              <a:off x="2470630" y="2736394"/>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Canis</a:t>
              </a:r>
            </a:p>
          </p:txBody>
        </p:sp>
        <p:sp>
          <p:nvSpPr>
            <p:cNvPr id="13" name="Freeform: Shape 12">
              <a:extLst>
                <a:ext uri="{FF2B5EF4-FFF2-40B4-BE49-F238E27FC236}">
                  <a16:creationId xmlns:a16="http://schemas.microsoft.com/office/drawing/2014/main" id="{27603A54-AEAE-E6D7-F27B-ECCB19284AD9}"/>
                </a:ext>
              </a:extLst>
            </p:cNvPr>
            <p:cNvSpPr/>
            <p:nvPr/>
          </p:nvSpPr>
          <p:spPr>
            <a:xfrm>
              <a:off x="1866169" y="3969668"/>
              <a:ext cx="604460" cy="26850"/>
            </a:xfrm>
            <a:custGeom>
              <a:avLst/>
              <a:gdLst>
                <a:gd name="connsiteX0" fmla="*/ 0 w 604460"/>
                <a:gd name="connsiteY0" fmla="*/ 13425 h 26850"/>
                <a:gd name="connsiteX1" fmla="*/ 604460 w 604460"/>
                <a:gd name="connsiteY1" fmla="*/ 13425 h 26850"/>
              </a:gdLst>
              <a:ahLst/>
              <a:cxnLst>
                <a:cxn ang="0">
                  <a:pos x="connsiteX0" y="connsiteY0"/>
                </a:cxn>
                <a:cxn ang="0">
                  <a:pos x="connsiteX1" y="connsiteY1"/>
                </a:cxn>
              </a:cxnLst>
              <a:rect l="l" t="t" r="r" b="b"/>
              <a:pathLst>
                <a:path w="604460" h="26850">
                  <a:moveTo>
                    <a:pt x="0" y="13425"/>
                  </a:moveTo>
                  <a:lnTo>
                    <a:pt x="604460"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9819" tIns="-1686" rIns="299818" bIns="-1687"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4" name="Freeform: Shape 13">
              <a:extLst>
                <a:ext uri="{FF2B5EF4-FFF2-40B4-BE49-F238E27FC236}">
                  <a16:creationId xmlns:a16="http://schemas.microsoft.com/office/drawing/2014/main" id="{9A413913-9EF2-8C02-F4B3-E60C85047930}"/>
                </a:ext>
              </a:extLst>
            </p:cNvPr>
            <p:cNvSpPr/>
            <p:nvPr/>
          </p:nvSpPr>
          <p:spPr>
            <a:xfrm>
              <a:off x="2470630"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Vulpes</a:t>
              </a:r>
            </a:p>
          </p:txBody>
        </p:sp>
        <p:sp>
          <p:nvSpPr>
            <p:cNvPr id="15" name="Freeform: Shape 14">
              <a:extLst>
                <a:ext uri="{FF2B5EF4-FFF2-40B4-BE49-F238E27FC236}">
                  <a16:creationId xmlns:a16="http://schemas.microsoft.com/office/drawing/2014/main" id="{16E27BC2-A345-F50F-EB31-E09B58DB6BF6}"/>
                </a:ext>
              </a:extLst>
            </p:cNvPr>
            <p:cNvSpPr/>
            <p:nvPr/>
          </p:nvSpPr>
          <p:spPr>
            <a:xfrm rot="3310531">
              <a:off x="1639159" y="4404124"/>
              <a:ext cx="1058480" cy="26850"/>
            </a:xfrm>
            <a:custGeom>
              <a:avLst/>
              <a:gdLst>
                <a:gd name="connsiteX0" fmla="*/ 0 w 1058480"/>
                <a:gd name="connsiteY0" fmla="*/ 13425 h 26850"/>
                <a:gd name="connsiteX1" fmla="*/ 1058480 w 1058480"/>
                <a:gd name="connsiteY1" fmla="*/ 13425 h 26850"/>
              </a:gdLst>
              <a:ahLst/>
              <a:cxnLst>
                <a:cxn ang="0">
                  <a:pos x="connsiteX0" y="connsiteY0"/>
                </a:cxn>
                <a:cxn ang="0">
                  <a:pos x="connsiteX1" y="connsiteY1"/>
                </a:cxn>
              </a:cxnLst>
              <a:rect l="l" t="t" r="r" b="b"/>
              <a:pathLst>
                <a:path w="1058480" h="26850">
                  <a:moveTo>
                    <a:pt x="0" y="13425"/>
                  </a:moveTo>
                  <a:lnTo>
                    <a:pt x="1058480"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5477" tIns="-13037" rIns="515478" bIns="-13037" numCol="1" spcCol="1270" anchor="ctr" anchorCtr="0">
              <a:noAutofit/>
            </a:bodyPr>
            <a:lstStyle/>
            <a:p>
              <a:pPr marL="0" lvl="0" indent="0" algn="ctr" defTabSz="889000">
                <a:lnSpc>
                  <a:spcPct val="90000"/>
                </a:lnSpc>
                <a:spcBef>
                  <a:spcPct val="0"/>
                </a:spcBef>
                <a:spcAft>
                  <a:spcPct val="35000"/>
                </a:spcAft>
                <a:buNone/>
              </a:pPr>
              <a:endParaRPr lang="en-AU" sz="2000" kern="1200"/>
            </a:p>
          </p:txBody>
        </p:sp>
        <p:sp>
          <p:nvSpPr>
            <p:cNvPr id="17" name="Freeform: Shape 16">
              <a:extLst>
                <a:ext uri="{FF2B5EF4-FFF2-40B4-BE49-F238E27FC236}">
                  <a16:creationId xmlns:a16="http://schemas.microsoft.com/office/drawing/2014/main" id="{7D8EB108-7C6E-04E5-C9AF-0EE21C6C6793}"/>
                </a:ext>
              </a:extLst>
            </p:cNvPr>
            <p:cNvSpPr/>
            <p:nvPr/>
          </p:nvSpPr>
          <p:spPr>
            <a:xfrm>
              <a:off x="2470630" y="4474218"/>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(others)</a:t>
              </a:r>
            </a:p>
          </p:txBody>
        </p:sp>
      </p:grpSp>
      <p:pic>
        <p:nvPicPr>
          <p:cNvPr id="5" name="Picture 2" descr="A dingo">
            <a:extLst>
              <a:ext uri="{FF2B5EF4-FFF2-40B4-BE49-F238E27FC236}">
                <a16:creationId xmlns:a16="http://schemas.microsoft.com/office/drawing/2014/main" id="{3E6A62AF-9CE2-68DA-E2D2-204869B793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5362" y="1867908"/>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9FDD3B-D7F5-6984-8926-A624109DCE1D}"/>
              </a:ext>
            </a:extLst>
          </p:cNvPr>
          <p:cNvSpPr txBox="1"/>
          <p:nvPr/>
        </p:nvSpPr>
        <p:spPr>
          <a:xfrm>
            <a:off x="4245362" y="4721889"/>
            <a:ext cx="3598951" cy="614283"/>
          </a:xfrm>
          <a:prstGeom prst="rect">
            <a:avLst/>
          </a:prstGeom>
          <a:noFill/>
        </p:spPr>
        <p:txBody>
          <a:bodyPr wrap="square" lIns="0" tIns="0" rIns="0" bIns="0" rtlCol="0">
            <a:noAutofit/>
          </a:bodyPr>
          <a:lstStyle/>
          <a:p>
            <a:pPr>
              <a:lnSpc>
                <a:spcPct val="150000"/>
              </a:lnSpc>
              <a:spcAft>
                <a:spcPts val="1200"/>
              </a:spcAft>
            </a:pPr>
            <a:r>
              <a:rPr lang="en-AU" sz="1000" b="0" i="0" dirty="0">
                <a:effectLst/>
                <a:hlinkClick r:id="rId4"/>
              </a:rPr>
              <a:t>Dingo of Fraser Island-20170215-092336</a:t>
            </a:r>
            <a:r>
              <a:rPr lang="en-AU" sz="1000" dirty="0"/>
              <a:t> by </a:t>
            </a:r>
            <a:r>
              <a:rPr lang="en-AU" sz="1000" dirty="0" err="1"/>
              <a:t>Newretreads</a:t>
            </a:r>
            <a:r>
              <a:rPr lang="en-AU" sz="1000" dirty="0"/>
              <a:t> licenced under </a:t>
            </a:r>
            <a:r>
              <a:rPr lang="en-AU" sz="1000" dirty="0">
                <a:hlinkClick r:id="rId5"/>
              </a:rPr>
              <a:t>CC BY-SA 4.0</a:t>
            </a:r>
            <a:endParaRPr lang="en-AU" sz="1000" b="0" i="0" dirty="0">
              <a:effectLst/>
            </a:endParaRPr>
          </a:p>
        </p:txBody>
      </p:sp>
      <p:pic>
        <p:nvPicPr>
          <p:cNvPr id="18" name="Picture 2" descr="A fox">
            <a:extLst>
              <a:ext uri="{FF2B5EF4-FFF2-40B4-BE49-F238E27FC236}">
                <a16:creationId xmlns:a16="http://schemas.microsoft.com/office/drawing/2014/main" id="{B2CCE3D2-CB16-5E89-F7DA-27ADE91CB87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7897" y="1867908"/>
            <a:ext cx="3730103" cy="2796410"/>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206472-0C79-CE28-8AA0-9712C220DD54}"/>
              </a:ext>
            </a:extLst>
          </p:cNvPr>
          <p:cNvSpPr txBox="1"/>
          <p:nvPr/>
        </p:nvSpPr>
        <p:spPr>
          <a:xfrm>
            <a:off x="8107897" y="4877569"/>
            <a:ext cx="3555659" cy="595085"/>
          </a:xfrm>
          <a:prstGeom prst="rect">
            <a:avLst/>
          </a:prstGeom>
          <a:noFill/>
        </p:spPr>
        <p:txBody>
          <a:bodyPr wrap="square" lIns="0" tIns="0" rIns="0" bIns="0" rtlCol="0">
            <a:noAutofit/>
          </a:bodyPr>
          <a:lstStyle/>
          <a:p>
            <a:pPr>
              <a:lnSpc>
                <a:spcPct val="150000"/>
              </a:lnSpc>
              <a:spcAft>
                <a:spcPts val="1200"/>
              </a:spcAft>
            </a:pPr>
            <a:r>
              <a:rPr lang="en-AU" sz="1000" dirty="0">
                <a:hlinkClick r:id="rId7"/>
              </a:rPr>
              <a:t>Vulpes </a:t>
            </a:r>
            <a:r>
              <a:rPr lang="en-AU" sz="1000" dirty="0" err="1">
                <a:hlinkClick r:id="rId7"/>
              </a:rPr>
              <a:t>vulpes</a:t>
            </a:r>
            <a:r>
              <a:rPr lang="en-AU" sz="1000" dirty="0">
                <a:hlinkClick r:id="rId7"/>
              </a:rPr>
              <a:t> </a:t>
            </a:r>
            <a:r>
              <a:rPr lang="en-AU" sz="1000" dirty="0" err="1">
                <a:hlinkClick r:id="rId7"/>
              </a:rPr>
              <a:t>ssp</a:t>
            </a:r>
            <a:r>
              <a:rPr lang="en-AU" sz="1000" dirty="0">
                <a:hlinkClick r:id="rId7"/>
              </a:rPr>
              <a:t> fulvus</a:t>
            </a:r>
            <a:r>
              <a:rPr lang="es-ES" sz="1000" dirty="0"/>
              <a:t> </a:t>
            </a:r>
            <a:r>
              <a:rPr lang="en-AU" sz="1000" dirty="0"/>
              <a:t>by Joanne Redwood, licenced under </a:t>
            </a:r>
            <a:r>
              <a:rPr lang="en-AU" sz="1000" dirty="0">
                <a:hlinkClick r:id="rId8"/>
              </a:rPr>
              <a:t>CC0 1.0</a:t>
            </a:r>
            <a:endParaRPr lang="en-AU" sz="1000" dirty="0"/>
          </a:p>
        </p:txBody>
      </p:sp>
      <p:sp>
        <p:nvSpPr>
          <p:cNvPr id="2" name="Slide Number Placeholder 1">
            <a:extLst>
              <a:ext uri="{FF2B5EF4-FFF2-40B4-BE49-F238E27FC236}">
                <a16:creationId xmlns:a16="http://schemas.microsoft.com/office/drawing/2014/main" id="{2C964241-72B2-6BCA-B2EE-98BE5F9AB2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31</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58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BE014-9352-3C42-B57F-C50BB3DBB082}"/>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2BC2685B-8398-107C-DDDF-F89A4466E4D0}"/>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a:t>
            </a:r>
            <a:r>
              <a:rPr lang="en-AU" dirty="0"/>
              <a:t>3</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 The Linnean system (8</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3" name="Text Placeholder 3">
            <a:extLst>
              <a:ext uri="{FF2B5EF4-FFF2-40B4-BE49-F238E27FC236}">
                <a16:creationId xmlns:a16="http://schemas.microsoft.com/office/drawing/2014/main" id="{8915BE78-A7CD-CA41-ECBA-6C9FB31DC94E}"/>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Species</a:t>
            </a:r>
          </a:p>
        </p:txBody>
      </p:sp>
      <p:grpSp>
        <p:nvGrpSpPr>
          <p:cNvPr id="8" name="Group 7" descr="Diagram showing the species breakdown">
            <a:extLst>
              <a:ext uri="{FF2B5EF4-FFF2-40B4-BE49-F238E27FC236}">
                <a16:creationId xmlns:a16="http://schemas.microsoft.com/office/drawing/2014/main" id="{47043734-3C5C-DB24-439C-41424F5A2774}"/>
              </a:ext>
            </a:extLst>
          </p:cNvPr>
          <p:cNvGrpSpPr/>
          <p:nvPr/>
        </p:nvGrpSpPr>
        <p:grpSpPr>
          <a:xfrm>
            <a:off x="355019" y="1925850"/>
            <a:ext cx="3626762" cy="2493399"/>
            <a:chOff x="355018" y="2736394"/>
            <a:chExt cx="3626762" cy="2493399"/>
          </a:xfrm>
        </p:grpSpPr>
        <p:sp>
          <p:nvSpPr>
            <p:cNvPr id="10" name="Freeform: Shape 9">
              <a:extLst>
                <a:ext uri="{FF2B5EF4-FFF2-40B4-BE49-F238E27FC236}">
                  <a16:creationId xmlns:a16="http://schemas.microsoft.com/office/drawing/2014/main" id="{44BE52B5-D43A-4B1A-C65B-F7AEF5261129}"/>
                </a:ext>
              </a:extLst>
            </p:cNvPr>
            <p:cNvSpPr/>
            <p:nvPr/>
          </p:nvSpPr>
          <p:spPr>
            <a:xfrm>
              <a:off x="355018"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30" tIns="34830" rIns="34830" bIns="34830" numCol="1" spcCol="1270" anchor="ctr" anchorCtr="0">
              <a:noAutofit/>
            </a:bodyPr>
            <a:lstStyle/>
            <a:p>
              <a:pPr marL="0" lvl="0" indent="0" algn="ctr" defTabSz="889000">
                <a:lnSpc>
                  <a:spcPct val="90000"/>
                </a:lnSpc>
                <a:spcBef>
                  <a:spcPct val="0"/>
                </a:spcBef>
                <a:spcAft>
                  <a:spcPct val="35000"/>
                </a:spcAft>
                <a:buNone/>
              </a:pPr>
              <a:r>
                <a:rPr lang="en-AU" sz="2000" kern="1200"/>
                <a:t>Canis</a:t>
              </a:r>
            </a:p>
          </p:txBody>
        </p:sp>
        <p:sp>
          <p:nvSpPr>
            <p:cNvPr id="11" name="Freeform: Shape 10">
              <a:extLst>
                <a:ext uri="{FF2B5EF4-FFF2-40B4-BE49-F238E27FC236}">
                  <a16:creationId xmlns:a16="http://schemas.microsoft.com/office/drawing/2014/main" id="{519C860F-D816-9687-E974-56C380D6D444}"/>
                </a:ext>
              </a:extLst>
            </p:cNvPr>
            <p:cNvSpPr/>
            <p:nvPr/>
          </p:nvSpPr>
          <p:spPr>
            <a:xfrm rot="18289469">
              <a:off x="1639159" y="3535212"/>
              <a:ext cx="1058480" cy="26850"/>
            </a:xfrm>
            <a:custGeom>
              <a:avLst/>
              <a:gdLst>
                <a:gd name="connsiteX0" fmla="*/ 0 w 1058480"/>
                <a:gd name="connsiteY0" fmla="*/ 13425 h 26850"/>
                <a:gd name="connsiteX1" fmla="*/ 1058480 w 1058480"/>
                <a:gd name="connsiteY1" fmla="*/ 13425 h 26850"/>
              </a:gdLst>
              <a:ahLst/>
              <a:cxnLst>
                <a:cxn ang="0">
                  <a:pos x="connsiteX0" y="connsiteY0"/>
                </a:cxn>
                <a:cxn ang="0">
                  <a:pos x="connsiteX1" y="connsiteY1"/>
                </a:cxn>
              </a:cxnLst>
              <a:rect l="l" t="t" r="r" b="b"/>
              <a:pathLst>
                <a:path w="1058480" h="26850">
                  <a:moveTo>
                    <a:pt x="0" y="13425"/>
                  </a:moveTo>
                  <a:lnTo>
                    <a:pt x="1058480"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5477" tIns="-13037" rIns="515478" bIns="-13038"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2" name="Freeform: Shape 11">
              <a:extLst>
                <a:ext uri="{FF2B5EF4-FFF2-40B4-BE49-F238E27FC236}">
                  <a16:creationId xmlns:a16="http://schemas.microsoft.com/office/drawing/2014/main" id="{9D4E4EC3-B9B7-C402-90B2-18C8DD960638}"/>
                </a:ext>
              </a:extLst>
            </p:cNvPr>
            <p:cNvSpPr/>
            <p:nvPr/>
          </p:nvSpPr>
          <p:spPr>
            <a:xfrm>
              <a:off x="2470630" y="2736394"/>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8640" tIns="38640" rIns="38640" bIns="38640" numCol="1" spcCol="1270" anchor="ctr" anchorCtr="0">
              <a:noAutofit/>
            </a:bodyPr>
            <a:lstStyle/>
            <a:p>
              <a:pPr marL="0" lvl="0" indent="0" algn="ctr" defTabSz="1155700">
                <a:lnSpc>
                  <a:spcPct val="90000"/>
                </a:lnSpc>
                <a:spcBef>
                  <a:spcPct val="0"/>
                </a:spcBef>
                <a:spcAft>
                  <a:spcPct val="35000"/>
                </a:spcAft>
                <a:buNone/>
              </a:pPr>
              <a:r>
                <a:rPr lang="en-AU" sz="2600" kern="1200"/>
                <a:t>Lupus</a:t>
              </a:r>
            </a:p>
          </p:txBody>
        </p:sp>
        <p:sp>
          <p:nvSpPr>
            <p:cNvPr id="13" name="Freeform: Shape 12">
              <a:extLst>
                <a:ext uri="{FF2B5EF4-FFF2-40B4-BE49-F238E27FC236}">
                  <a16:creationId xmlns:a16="http://schemas.microsoft.com/office/drawing/2014/main" id="{3B5C416D-1E9F-FD5B-C5EB-37737914C558}"/>
                </a:ext>
              </a:extLst>
            </p:cNvPr>
            <p:cNvSpPr/>
            <p:nvPr/>
          </p:nvSpPr>
          <p:spPr>
            <a:xfrm>
              <a:off x="1866169" y="3969668"/>
              <a:ext cx="604460" cy="26850"/>
            </a:xfrm>
            <a:custGeom>
              <a:avLst/>
              <a:gdLst>
                <a:gd name="connsiteX0" fmla="*/ 0 w 604460"/>
                <a:gd name="connsiteY0" fmla="*/ 13425 h 26850"/>
                <a:gd name="connsiteX1" fmla="*/ 604460 w 604460"/>
                <a:gd name="connsiteY1" fmla="*/ 13425 h 26850"/>
              </a:gdLst>
              <a:ahLst/>
              <a:cxnLst>
                <a:cxn ang="0">
                  <a:pos x="connsiteX0" y="connsiteY0"/>
                </a:cxn>
                <a:cxn ang="0">
                  <a:pos x="connsiteX1" y="connsiteY1"/>
                </a:cxn>
              </a:cxnLst>
              <a:rect l="l" t="t" r="r" b="b"/>
              <a:pathLst>
                <a:path w="604460" h="26850">
                  <a:moveTo>
                    <a:pt x="0" y="13425"/>
                  </a:moveTo>
                  <a:lnTo>
                    <a:pt x="604460"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9819" tIns="-1686" rIns="299818" bIns="-1687"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4" name="Freeform: Shape 13">
              <a:extLst>
                <a:ext uri="{FF2B5EF4-FFF2-40B4-BE49-F238E27FC236}">
                  <a16:creationId xmlns:a16="http://schemas.microsoft.com/office/drawing/2014/main" id="{C34B2436-A392-B92C-E678-450347B16801}"/>
                </a:ext>
              </a:extLst>
            </p:cNvPr>
            <p:cNvSpPr/>
            <p:nvPr/>
          </p:nvSpPr>
          <p:spPr>
            <a:xfrm>
              <a:off x="2470630" y="3605306"/>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a:solidFill>
              <a:schemeClr val="tx2"/>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640" tIns="38640" rIns="38640" bIns="38640" numCol="1" spcCol="1270" anchor="ctr" anchorCtr="0">
              <a:noAutofit/>
            </a:bodyPr>
            <a:lstStyle/>
            <a:p>
              <a:pPr marL="0" lvl="0" indent="0" algn="ctr" defTabSz="1155700">
                <a:lnSpc>
                  <a:spcPct val="90000"/>
                </a:lnSpc>
                <a:spcBef>
                  <a:spcPct val="0"/>
                </a:spcBef>
                <a:spcAft>
                  <a:spcPct val="35000"/>
                </a:spcAft>
                <a:buNone/>
              </a:pPr>
              <a:r>
                <a:rPr lang="en-AU" sz="2600" kern="1200" dirty="0"/>
                <a:t>Familiaris</a:t>
              </a:r>
            </a:p>
          </p:txBody>
        </p:sp>
        <p:sp>
          <p:nvSpPr>
            <p:cNvPr id="15" name="Freeform: Shape 14">
              <a:extLst>
                <a:ext uri="{FF2B5EF4-FFF2-40B4-BE49-F238E27FC236}">
                  <a16:creationId xmlns:a16="http://schemas.microsoft.com/office/drawing/2014/main" id="{ABA4DBF5-CE6E-F06D-07B0-D92588B18D5A}"/>
                </a:ext>
              </a:extLst>
            </p:cNvPr>
            <p:cNvSpPr/>
            <p:nvPr/>
          </p:nvSpPr>
          <p:spPr>
            <a:xfrm rot="3310531">
              <a:off x="1639159" y="4404124"/>
              <a:ext cx="1058480" cy="26850"/>
            </a:xfrm>
            <a:custGeom>
              <a:avLst/>
              <a:gdLst>
                <a:gd name="connsiteX0" fmla="*/ 0 w 1058480"/>
                <a:gd name="connsiteY0" fmla="*/ 13425 h 26850"/>
                <a:gd name="connsiteX1" fmla="*/ 1058480 w 1058480"/>
                <a:gd name="connsiteY1" fmla="*/ 13425 h 26850"/>
              </a:gdLst>
              <a:ahLst/>
              <a:cxnLst>
                <a:cxn ang="0">
                  <a:pos x="connsiteX0" y="connsiteY0"/>
                </a:cxn>
                <a:cxn ang="0">
                  <a:pos x="connsiteX1" y="connsiteY1"/>
                </a:cxn>
              </a:cxnLst>
              <a:rect l="l" t="t" r="r" b="b"/>
              <a:pathLst>
                <a:path w="1058480" h="26850">
                  <a:moveTo>
                    <a:pt x="0" y="13425"/>
                  </a:moveTo>
                  <a:lnTo>
                    <a:pt x="1058480" y="134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5477" tIns="-13037" rIns="515478" bIns="-13037"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7" name="Freeform: Shape 16">
              <a:extLst>
                <a:ext uri="{FF2B5EF4-FFF2-40B4-BE49-F238E27FC236}">
                  <a16:creationId xmlns:a16="http://schemas.microsoft.com/office/drawing/2014/main" id="{C1CE4721-2999-CA40-5418-28B8DE8C58AE}"/>
                </a:ext>
              </a:extLst>
            </p:cNvPr>
            <p:cNvSpPr/>
            <p:nvPr/>
          </p:nvSpPr>
          <p:spPr>
            <a:xfrm>
              <a:off x="2470630" y="4474218"/>
              <a:ext cx="1511150" cy="755575"/>
            </a:xfrm>
            <a:custGeom>
              <a:avLst/>
              <a:gdLst>
                <a:gd name="connsiteX0" fmla="*/ 0 w 1511150"/>
                <a:gd name="connsiteY0" fmla="*/ 75558 h 755575"/>
                <a:gd name="connsiteX1" fmla="*/ 75558 w 1511150"/>
                <a:gd name="connsiteY1" fmla="*/ 0 h 755575"/>
                <a:gd name="connsiteX2" fmla="*/ 1435593 w 1511150"/>
                <a:gd name="connsiteY2" fmla="*/ 0 h 755575"/>
                <a:gd name="connsiteX3" fmla="*/ 1511151 w 1511150"/>
                <a:gd name="connsiteY3" fmla="*/ 75558 h 755575"/>
                <a:gd name="connsiteX4" fmla="*/ 1511150 w 1511150"/>
                <a:gd name="connsiteY4" fmla="*/ 680018 h 755575"/>
                <a:gd name="connsiteX5" fmla="*/ 1435592 w 1511150"/>
                <a:gd name="connsiteY5" fmla="*/ 755576 h 755575"/>
                <a:gd name="connsiteX6" fmla="*/ 75558 w 1511150"/>
                <a:gd name="connsiteY6" fmla="*/ 755575 h 755575"/>
                <a:gd name="connsiteX7" fmla="*/ 0 w 1511150"/>
                <a:gd name="connsiteY7" fmla="*/ 680017 h 755575"/>
                <a:gd name="connsiteX8" fmla="*/ 0 w 1511150"/>
                <a:gd name="connsiteY8" fmla="*/ 75558 h 7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50" h="755575">
                  <a:moveTo>
                    <a:pt x="0" y="75558"/>
                  </a:moveTo>
                  <a:cubicBezTo>
                    <a:pt x="0" y="33828"/>
                    <a:pt x="33828" y="0"/>
                    <a:pt x="75558" y="0"/>
                  </a:cubicBezTo>
                  <a:lnTo>
                    <a:pt x="1435593" y="0"/>
                  </a:lnTo>
                  <a:cubicBezTo>
                    <a:pt x="1477323" y="0"/>
                    <a:pt x="1511151" y="33828"/>
                    <a:pt x="1511151" y="75558"/>
                  </a:cubicBezTo>
                  <a:cubicBezTo>
                    <a:pt x="1511151" y="277045"/>
                    <a:pt x="1511150" y="478531"/>
                    <a:pt x="1511150" y="680018"/>
                  </a:cubicBezTo>
                  <a:cubicBezTo>
                    <a:pt x="1511150" y="721748"/>
                    <a:pt x="1477322" y="755576"/>
                    <a:pt x="1435592" y="755576"/>
                  </a:cubicBezTo>
                  <a:lnTo>
                    <a:pt x="75558" y="755575"/>
                  </a:lnTo>
                  <a:cubicBezTo>
                    <a:pt x="33828" y="755575"/>
                    <a:pt x="0" y="721747"/>
                    <a:pt x="0" y="680017"/>
                  </a:cubicBezTo>
                  <a:lnTo>
                    <a:pt x="0" y="755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640" tIns="38640" rIns="38640" bIns="38640" numCol="1" spcCol="1270" anchor="ctr" anchorCtr="0">
              <a:noAutofit/>
            </a:bodyPr>
            <a:lstStyle/>
            <a:p>
              <a:pPr marL="0" lvl="0" indent="0" algn="ctr" defTabSz="1155700">
                <a:lnSpc>
                  <a:spcPct val="90000"/>
                </a:lnSpc>
                <a:spcBef>
                  <a:spcPct val="0"/>
                </a:spcBef>
                <a:spcAft>
                  <a:spcPct val="35000"/>
                </a:spcAft>
                <a:buNone/>
              </a:pPr>
              <a:r>
                <a:rPr lang="en-AU" sz="2600" kern="1200"/>
                <a:t>(others)</a:t>
              </a:r>
            </a:p>
          </p:txBody>
        </p:sp>
      </p:grpSp>
      <p:pic>
        <p:nvPicPr>
          <p:cNvPr id="5" name="Picture 2" descr="A dingo">
            <a:extLst>
              <a:ext uri="{FF2B5EF4-FFF2-40B4-BE49-F238E27FC236}">
                <a16:creationId xmlns:a16="http://schemas.microsoft.com/office/drawing/2014/main" id="{22357E3E-6FBA-20C1-B715-D6D0830FE8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7214" y="1925850"/>
            <a:ext cx="3598951" cy="2640730"/>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5A8CF8-3953-D4D1-9A3F-CA8DC1670807}"/>
              </a:ext>
            </a:extLst>
          </p:cNvPr>
          <p:cNvSpPr txBox="1"/>
          <p:nvPr/>
        </p:nvSpPr>
        <p:spPr>
          <a:xfrm>
            <a:off x="4207214" y="4800429"/>
            <a:ext cx="3598951" cy="614283"/>
          </a:xfrm>
          <a:prstGeom prst="rect">
            <a:avLst/>
          </a:prstGeom>
          <a:noFill/>
        </p:spPr>
        <p:txBody>
          <a:bodyPr wrap="square" lIns="0" tIns="0" rIns="0" bIns="0" rtlCol="0">
            <a:noAutofit/>
          </a:bodyPr>
          <a:lstStyle/>
          <a:p>
            <a:pPr>
              <a:lnSpc>
                <a:spcPct val="150000"/>
              </a:lnSpc>
              <a:spcAft>
                <a:spcPts val="1200"/>
              </a:spcAft>
            </a:pPr>
            <a:r>
              <a:rPr lang="en-AU" sz="1000" b="0" i="0" dirty="0">
                <a:effectLst/>
                <a:hlinkClick r:id="rId4"/>
              </a:rPr>
              <a:t>Dingo of Fraser Island-20170215-092336</a:t>
            </a:r>
            <a:r>
              <a:rPr lang="en-AU" sz="1000" dirty="0"/>
              <a:t> by </a:t>
            </a:r>
            <a:r>
              <a:rPr lang="en-AU" sz="1000" dirty="0" err="1"/>
              <a:t>Newretreads</a:t>
            </a:r>
            <a:r>
              <a:rPr lang="en-AU" sz="1000" dirty="0"/>
              <a:t> licenced under </a:t>
            </a:r>
            <a:r>
              <a:rPr lang="en-AU" sz="1000" dirty="0">
                <a:hlinkClick r:id="rId5"/>
              </a:rPr>
              <a:t>CC BY-SA 4.0</a:t>
            </a:r>
            <a:endParaRPr lang="en-AU" sz="1000" b="0" i="0" dirty="0">
              <a:effectLst/>
            </a:endParaRPr>
          </a:p>
        </p:txBody>
      </p:sp>
      <p:pic>
        <p:nvPicPr>
          <p:cNvPr id="7170" name="Picture 2" descr="A domestic dog">
            <a:extLst>
              <a:ext uri="{FF2B5EF4-FFF2-40B4-BE49-F238E27FC236}">
                <a16:creationId xmlns:a16="http://schemas.microsoft.com/office/drawing/2014/main" id="{C961D129-DA28-F7CE-0F42-79ED24F93F3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31599" y="1925850"/>
            <a:ext cx="3806401" cy="2526499"/>
          </a:xfrm>
          <a:prstGeom prst="rect">
            <a:avLst/>
          </a:prstGeom>
          <a:noFill/>
          <a:ln w="76200">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E5596E-4927-8397-CDE9-161CA125948A}"/>
              </a:ext>
            </a:extLst>
          </p:cNvPr>
          <p:cNvSpPr txBox="1"/>
          <p:nvPr/>
        </p:nvSpPr>
        <p:spPr>
          <a:xfrm>
            <a:off x="8031599" y="4819627"/>
            <a:ext cx="3555659" cy="595085"/>
          </a:xfrm>
          <a:prstGeom prst="rect">
            <a:avLst/>
          </a:prstGeom>
          <a:noFill/>
        </p:spPr>
        <p:txBody>
          <a:bodyPr wrap="square" lIns="0" tIns="0" rIns="0" bIns="0" rtlCol="0">
            <a:noAutofit/>
          </a:bodyPr>
          <a:lstStyle/>
          <a:p>
            <a:pPr>
              <a:lnSpc>
                <a:spcPct val="150000"/>
              </a:lnSpc>
              <a:spcAft>
                <a:spcPts val="1200"/>
              </a:spcAft>
            </a:pPr>
            <a:r>
              <a:rPr lang="en-AU" sz="1000" dirty="0">
                <a:hlinkClick r:id="rId7"/>
              </a:rPr>
              <a:t>20110425 German Shepherd Dog 8505</a:t>
            </a:r>
            <a:r>
              <a:rPr lang="es-ES" sz="1000" dirty="0"/>
              <a:t> </a:t>
            </a:r>
            <a:r>
              <a:rPr lang="en-AU" sz="1000" dirty="0"/>
              <a:t>by Jakub </a:t>
            </a:r>
            <a:r>
              <a:rPr lang="en-AU" sz="1000" dirty="0" err="1"/>
              <a:t>Hałun</a:t>
            </a:r>
            <a:r>
              <a:rPr lang="en-AU" sz="1000" dirty="0"/>
              <a:t>,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DA06A3C8-2350-C8DD-7172-9B987BF9AA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32</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99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845E-AEA7-6ABE-6B94-9FAC1B883074}"/>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96E06BB0-C211-0DED-BEDA-4C4703DB0C7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1.3 Mnemonics (1 of 3)</a:t>
            </a:r>
          </a:p>
        </p:txBody>
      </p:sp>
      <p:sp>
        <p:nvSpPr>
          <p:cNvPr id="3" name="Text Placeholder 3">
            <a:extLst>
              <a:ext uri="{FF2B5EF4-FFF2-40B4-BE49-F238E27FC236}">
                <a16:creationId xmlns:a16="http://schemas.microsoft.com/office/drawing/2014/main" id="{FF07A58F-70BE-1D7B-1B58-9675F82CB942}"/>
              </a:ext>
            </a:extLst>
          </p:cNvPr>
          <p:cNvSpPr>
            <a:spLocks noGrp="1"/>
          </p:cNvSpPr>
          <p:nvPr>
            <p:ph type="body" sz="quarter" idx="18"/>
          </p:nvPr>
        </p:nvSpPr>
        <p:spPr>
          <a:xfrm>
            <a:off x="360000" y="982520"/>
            <a:ext cx="11484000" cy="310015"/>
          </a:xfrm>
        </p:spPr>
        <p:txBody>
          <a:bodyPr anchor="b">
            <a:noAutofit/>
          </a:bodyPr>
          <a:lstStyle/>
          <a:p>
            <a:pPr>
              <a:lnSpc>
                <a:spcPct val="140000"/>
              </a:lnSpc>
            </a:pPr>
            <a:r>
              <a:rPr lang="en-AU" dirty="0">
                <a:latin typeface="+mj-lt"/>
              </a:rPr>
              <a:t>Planets</a:t>
            </a:r>
          </a:p>
        </p:txBody>
      </p:sp>
      <p:pic>
        <p:nvPicPr>
          <p:cNvPr id="11" name="Picture 10" descr="Order of the planets in our solar system">
            <a:extLst>
              <a:ext uri="{FF2B5EF4-FFF2-40B4-BE49-F238E27FC236}">
                <a16:creationId xmlns:a16="http://schemas.microsoft.com/office/drawing/2014/main" id="{3B5DC463-3AAB-5FBA-7C6D-B2617DF6E4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2497" y="1575625"/>
            <a:ext cx="9847006" cy="4124289"/>
          </a:xfrm>
          <a:prstGeom prst="roundRect">
            <a:avLst>
              <a:gd name="adj" fmla="val 9980"/>
            </a:avLst>
          </a:prstGeom>
        </p:spPr>
      </p:pic>
      <p:sp>
        <p:nvSpPr>
          <p:cNvPr id="12" name="TextBox 11">
            <a:extLst>
              <a:ext uri="{FF2B5EF4-FFF2-40B4-BE49-F238E27FC236}">
                <a16:creationId xmlns:a16="http://schemas.microsoft.com/office/drawing/2014/main" id="{1C705166-61DD-648F-F3B9-C63A46B9A874}"/>
              </a:ext>
            </a:extLst>
          </p:cNvPr>
          <p:cNvSpPr txBox="1"/>
          <p:nvPr/>
        </p:nvSpPr>
        <p:spPr>
          <a:xfrm>
            <a:off x="360000" y="6436744"/>
            <a:ext cx="4831150" cy="259256"/>
          </a:xfrm>
          <a:prstGeom prst="rect">
            <a:avLst/>
          </a:prstGeom>
          <a:noFill/>
        </p:spPr>
        <p:txBody>
          <a:bodyPr wrap="square" lIns="0" tIns="0" rIns="0" bIns="0" rtlCol="0">
            <a:noAutofit/>
          </a:bodyPr>
          <a:lstStyle/>
          <a:p>
            <a:r>
              <a:rPr lang="en-AU" sz="1000" dirty="0">
                <a:hlinkClick r:id="rId4"/>
              </a:rPr>
              <a:t>Solar system scale edit</a:t>
            </a:r>
            <a:r>
              <a:rPr lang="es-ES" sz="1000" dirty="0"/>
              <a:t> </a:t>
            </a:r>
            <a:r>
              <a:rPr lang="en-AU" sz="1000" dirty="0"/>
              <a:t>by JCPagc2015,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EB5DC549-F1DA-3DD8-6A05-48A5A6B0AAA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33</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84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396B2-C78D-A0E2-0CE9-A651E5DF3ABF}"/>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C6C8E995-29AC-9F55-1CA8-90A9B3B7E1CA}"/>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Mnemonics (2 of 3)</a:t>
            </a:r>
          </a:p>
        </p:txBody>
      </p:sp>
      <p:sp>
        <p:nvSpPr>
          <p:cNvPr id="3" name="Text Placeholder 3">
            <a:extLst>
              <a:ext uri="{FF2B5EF4-FFF2-40B4-BE49-F238E27FC236}">
                <a16:creationId xmlns:a16="http://schemas.microsoft.com/office/drawing/2014/main" id="{7D9FAA57-3279-039A-E016-1955A69F46E4}"/>
              </a:ext>
            </a:extLst>
          </p:cNvPr>
          <p:cNvSpPr>
            <a:spLocks noGrp="1"/>
          </p:cNvSpPr>
          <p:nvPr>
            <p:ph type="body" sz="quarter" idx="18"/>
          </p:nvPr>
        </p:nvSpPr>
        <p:spPr>
          <a:xfrm>
            <a:off x="360000" y="982520"/>
            <a:ext cx="11484000" cy="310015"/>
          </a:xfrm>
        </p:spPr>
        <p:txBody>
          <a:bodyPr anchor="b">
            <a:noAutofit/>
          </a:bodyPr>
          <a:lstStyle/>
          <a:p>
            <a:pPr>
              <a:lnSpc>
                <a:spcPct val="140000"/>
              </a:lnSpc>
            </a:pPr>
            <a:r>
              <a:rPr lang="en-AU" dirty="0">
                <a:latin typeface="+mj-lt"/>
              </a:rPr>
              <a:t>Months</a:t>
            </a:r>
          </a:p>
        </p:txBody>
      </p:sp>
      <p:pic>
        <p:nvPicPr>
          <p:cNvPr id="9218" name="Picture 2" descr="Knuckles of both hands representing the months of the year.">
            <a:extLst>
              <a:ext uri="{FF2B5EF4-FFF2-40B4-BE49-F238E27FC236}">
                <a16:creationId xmlns:a16="http://schemas.microsoft.com/office/drawing/2014/main" id="{54CA8229-DF3B-367F-8868-878A007A20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5415" y="1824083"/>
            <a:ext cx="9201171" cy="4498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EB018F-65F3-4B51-43A1-236486C0A0EA}"/>
              </a:ext>
            </a:extLst>
          </p:cNvPr>
          <p:cNvSpPr txBox="1"/>
          <p:nvPr/>
        </p:nvSpPr>
        <p:spPr>
          <a:xfrm>
            <a:off x="360000" y="6564898"/>
            <a:ext cx="4660256" cy="131102"/>
          </a:xfrm>
          <a:prstGeom prst="rect">
            <a:avLst/>
          </a:prstGeom>
          <a:noFill/>
        </p:spPr>
        <p:txBody>
          <a:bodyPr wrap="square" lIns="0" tIns="0" rIns="0" bIns="0" rtlCol="0">
            <a:noAutofit/>
          </a:bodyPr>
          <a:lstStyle/>
          <a:p>
            <a:r>
              <a:rPr lang="en-AU" sz="1000" dirty="0">
                <a:hlinkClick r:id="rId4"/>
              </a:rPr>
              <a:t>Month - Knuckles (</a:t>
            </a:r>
            <a:r>
              <a:rPr lang="en-AU" sz="1000" dirty="0" err="1">
                <a:hlinkClick r:id="rId4"/>
              </a:rPr>
              <a:t>en</a:t>
            </a:r>
            <a:r>
              <a:rPr lang="en-AU" sz="1000" dirty="0">
                <a:hlinkClick r:id="rId4"/>
              </a:rPr>
              <a:t>)</a:t>
            </a:r>
            <a:r>
              <a:rPr lang="es-ES" sz="1000" dirty="0"/>
              <a:t> </a:t>
            </a:r>
            <a:r>
              <a:rPr lang="en-AU" sz="1000" dirty="0"/>
              <a:t>by Tijmen Stam, licenced under </a:t>
            </a:r>
            <a:r>
              <a:rPr lang="en-AU" sz="1000" dirty="0">
                <a:hlinkClick r:id="rId5"/>
              </a:rPr>
              <a:t>CC BY-SA 3.0</a:t>
            </a:r>
            <a:endParaRPr lang="en-AU" sz="1000" dirty="0"/>
          </a:p>
        </p:txBody>
      </p:sp>
      <p:sp>
        <p:nvSpPr>
          <p:cNvPr id="2" name="Slide Number Placeholder 1">
            <a:extLst>
              <a:ext uri="{FF2B5EF4-FFF2-40B4-BE49-F238E27FC236}">
                <a16:creationId xmlns:a16="http://schemas.microsoft.com/office/drawing/2014/main" id="{23D5629B-82D9-B7EC-EF8D-B2D8E00318C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34</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75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6CCC-D025-3828-C35D-B9AEA4146FB6}"/>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2B7D4C4C-7D43-E022-9DDC-2ACB5155DA34}"/>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Mnemonics (3 of 3)</a:t>
            </a:r>
          </a:p>
        </p:txBody>
      </p:sp>
      <p:sp>
        <p:nvSpPr>
          <p:cNvPr id="3" name="Text Placeholder 3">
            <a:extLst>
              <a:ext uri="{FF2B5EF4-FFF2-40B4-BE49-F238E27FC236}">
                <a16:creationId xmlns:a16="http://schemas.microsoft.com/office/drawing/2014/main" id="{961C1470-CE7C-C8F0-8158-ECF26F86597B}"/>
              </a:ext>
            </a:extLst>
          </p:cNvPr>
          <p:cNvSpPr>
            <a:spLocks noGrp="1"/>
          </p:cNvSpPr>
          <p:nvPr>
            <p:ph type="body" sz="quarter" idx="18"/>
          </p:nvPr>
        </p:nvSpPr>
        <p:spPr>
          <a:xfrm>
            <a:off x="354000" y="983998"/>
            <a:ext cx="11483999" cy="310015"/>
          </a:xfrm>
        </p:spPr>
        <p:txBody>
          <a:bodyPr anchor="b">
            <a:noAutofit/>
          </a:bodyPr>
          <a:lstStyle/>
          <a:p>
            <a:pPr>
              <a:lnSpc>
                <a:spcPct val="140000"/>
              </a:lnSpc>
            </a:pPr>
            <a:r>
              <a:rPr lang="en-AU">
                <a:latin typeface="+mj-lt"/>
              </a:rPr>
              <a:t>Example for the Linnean Classification system</a:t>
            </a:r>
          </a:p>
        </p:txBody>
      </p:sp>
      <p:graphicFrame>
        <p:nvGraphicFramePr>
          <p:cNvPr id="8" name="Table 7" descr="Example mnemonic for remembering the order of taxa in the Linnean system.">
            <a:extLst>
              <a:ext uri="{FF2B5EF4-FFF2-40B4-BE49-F238E27FC236}">
                <a16:creationId xmlns:a16="http://schemas.microsoft.com/office/drawing/2014/main" id="{51B62F79-4BF8-CE07-F391-0946BEAC6A06}"/>
              </a:ext>
            </a:extLst>
          </p:cNvPr>
          <p:cNvGraphicFramePr>
            <a:graphicFrameLocks noGrp="1"/>
          </p:cNvGraphicFramePr>
          <p:nvPr>
            <p:extLst>
              <p:ext uri="{D42A27DB-BD31-4B8C-83A1-F6EECF244321}">
                <p14:modId xmlns:p14="http://schemas.microsoft.com/office/powerpoint/2010/main" val="3060054913"/>
              </p:ext>
            </p:extLst>
          </p:nvPr>
        </p:nvGraphicFramePr>
        <p:xfrm>
          <a:off x="360363" y="1622323"/>
          <a:ext cx="11483975" cy="4734240"/>
        </p:xfrm>
        <a:graphic>
          <a:graphicData uri="http://schemas.openxmlformats.org/drawingml/2006/table">
            <a:tbl>
              <a:tblPr firstRow="1" firstCol="1" bandRow="1">
                <a:tableStyleId>{B301B821-A1FF-4177-AEE7-76D212191A09}</a:tableStyleId>
              </a:tblPr>
              <a:tblGrid>
                <a:gridCol w="2191108">
                  <a:extLst>
                    <a:ext uri="{9D8B030D-6E8A-4147-A177-3AD203B41FA5}">
                      <a16:colId xmlns:a16="http://schemas.microsoft.com/office/drawing/2014/main" val="614670828"/>
                    </a:ext>
                  </a:extLst>
                </a:gridCol>
                <a:gridCol w="1460090">
                  <a:extLst>
                    <a:ext uri="{9D8B030D-6E8A-4147-A177-3AD203B41FA5}">
                      <a16:colId xmlns:a16="http://schemas.microsoft.com/office/drawing/2014/main" val="727807252"/>
                    </a:ext>
                  </a:extLst>
                </a:gridCol>
                <a:gridCol w="7832777">
                  <a:extLst>
                    <a:ext uri="{9D8B030D-6E8A-4147-A177-3AD203B41FA5}">
                      <a16:colId xmlns:a16="http://schemas.microsoft.com/office/drawing/2014/main" val="2402580068"/>
                    </a:ext>
                  </a:extLst>
                </a:gridCol>
              </a:tblGrid>
              <a:tr h="591780">
                <a:tc>
                  <a:txBody>
                    <a:bodyPr/>
                    <a:lstStyle/>
                    <a:p>
                      <a:pPr marL="180000" marR="0">
                        <a:lnSpc>
                          <a:spcPct val="150000"/>
                        </a:lnSpc>
                        <a:spcBef>
                          <a:spcPts val="0"/>
                        </a:spcBef>
                        <a:spcAft>
                          <a:spcPts val="1200"/>
                        </a:spcAft>
                      </a:pPr>
                      <a:r>
                        <a:rPr lang="en-AU" sz="2000" dirty="0">
                          <a:effectLst/>
                        </a:rPr>
                        <a:t>Taxon</a:t>
                      </a:r>
                      <a:endParaRPr lang="en-AU" sz="2000" dirty="0">
                        <a:effectLst/>
                        <a:latin typeface="+mj-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Letter</a:t>
                      </a:r>
                      <a:endParaRPr lang="en-AU" sz="20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Mnemonic segment</a:t>
                      </a:r>
                      <a:endParaRPr lang="en-AU" sz="20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2912167"/>
                  </a:ext>
                </a:extLst>
              </a:tr>
              <a:tr h="591780">
                <a:tc>
                  <a:txBody>
                    <a:bodyPr/>
                    <a:lstStyle/>
                    <a:p>
                      <a:pPr marL="180000" marR="0">
                        <a:lnSpc>
                          <a:spcPct val="150000"/>
                        </a:lnSpc>
                        <a:spcBef>
                          <a:spcPts val="0"/>
                        </a:spcBef>
                        <a:spcAft>
                          <a:spcPts val="1200"/>
                        </a:spcAft>
                      </a:pPr>
                      <a:r>
                        <a:rPr lang="en-AU" sz="2000">
                          <a:effectLst/>
                        </a:rPr>
                        <a:t>Kingdom</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K</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Keith</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2637255"/>
                  </a:ext>
                </a:extLst>
              </a:tr>
              <a:tr h="591780">
                <a:tc>
                  <a:txBody>
                    <a:bodyPr/>
                    <a:lstStyle/>
                    <a:p>
                      <a:pPr marL="180000" marR="0">
                        <a:lnSpc>
                          <a:spcPct val="150000"/>
                        </a:lnSpc>
                        <a:spcBef>
                          <a:spcPts val="0"/>
                        </a:spcBef>
                        <a:spcAft>
                          <a:spcPts val="1200"/>
                        </a:spcAft>
                      </a:pPr>
                      <a:r>
                        <a:rPr lang="en-AU" sz="2000" dirty="0">
                          <a:effectLst/>
                        </a:rPr>
                        <a:t>Phylum</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a:effectLst/>
                        </a:rPr>
                        <a:t>P</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a:effectLst/>
                        </a:rPr>
                        <a:t>Plays</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2085636"/>
                  </a:ext>
                </a:extLst>
              </a:tr>
              <a:tr h="591780">
                <a:tc>
                  <a:txBody>
                    <a:bodyPr/>
                    <a:lstStyle/>
                    <a:p>
                      <a:pPr marL="180000" marR="0">
                        <a:lnSpc>
                          <a:spcPct val="150000"/>
                        </a:lnSpc>
                        <a:spcBef>
                          <a:spcPts val="0"/>
                        </a:spcBef>
                        <a:spcAft>
                          <a:spcPts val="1200"/>
                        </a:spcAft>
                      </a:pPr>
                      <a:r>
                        <a:rPr lang="en-AU" sz="2000">
                          <a:effectLst/>
                        </a:rPr>
                        <a:t>Class</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a:effectLst/>
                        </a:rPr>
                        <a:t>C</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Cricket</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2348850"/>
                  </a:ext>
                </a:extLst>
              </a:tr>
              <a:tr h="591780">
                <a:tc>
                  <a:txBody>
                    <a:bodyPr/>
                    <a:lstStyle/>
                    <a:p>
                      <a:pPr marL="180000" marR="0">
                        <a:lnSpc>
                          <a:spcPct val="150000"/>
                        </a:lnSpc>
                        <a:spcBef>
                          <a:spcPts val="0"/>
                        </a:spcBef>
                        <a:spcAft>
                          <a:spcPts val="1200"/>
                        </a:spcAft>
                      </a:pPr>
                      <a:r>
                        <a:rPr lang="en-AU" sz="2000" dirty="0">
                          <a:effectLst/>
                        </a:rPr>
                        <a:t>Order</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O</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On</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816185"/>
                  </a:ext>
                </a:extLst>
              </a:tr>
              <a:tr h="591780">
                <a:tc>
                  <a:txBody>
                    <a:bodyPr/>
                    <a:lstStyle/>
                    <a:p>
                      <a:pPr marL="180000" marR="0">
                        <a:lnSpc>
                          <a:spcPct val="150000"/>
                        </a:lnSpc>
                        <a:spcBef>
                          <a:spcPts val="0"/>
                        </a:spcBef>
                        <a:spcAft>
                          <a:spcPts val="1200"/>
                        </a:spcAft>
                      </a:pPr>
                      <a:r>
                        <a:rPr lang="en-AU" sz="2000">
                          <a:effectLst/>
                        </a:rPr>
                        <a:t>Family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F</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Friday and</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7563736"/>
                  </a:ext>
                </a:extLst>
              </a:tr>
              <a:tr h="591780">
                <a:tc>
                  <a:txBody>
                    <a:bodyPr/>
                    <a:lstStyle/>
                    <a:p>
                      <a:pPr marL="180000" marR="0">
                        <a:lnSpc>
                          <a:spcPct val="150000"/>
                        </a:lnSpc>
                        <a:spcBef>
                          <a:spcPts val="0"/>
                        </a:spcBef>
                        <a:spcAft>
                          <a:spcPts val="1200"/>
                        </a:spcAft>
                      </a:pPr>
                      <a:r>
                        <a:rPr lang="en-AU" sz="2000" dirty="0">
                          <a:effectLst/>
                        </a:rPr>
                        <a:t>Genus</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a:effectLst/>
                        </a:rPr>
                        <a:t>G</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Gets</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4467563"/>
                  </a:ext>
                </a:extLst>
              </a:tr>
              <a:tr h="591780">
                <a:tc>
                  <a:txBody>
                    <a:bodyPr/>
                    <a:lstStyle/>
                    <a:p>
                      <a:pPr marL="180000" marR="0">
                        <a:lnSpc>
                          <a:spcPct val="150000"/>
                        </a:lnSpc>
                        <a:spcBef>
                          <a:spcPts val="0"/>
                        </a:spcBef>
                        <a:spcAft>
                          <a:spcPts val="1200"/>
                        </a:spcAft>
                      </a:pPr>
                      <a:r>
                        <a:rPr lang="en-AU" sz="2000">
                          <a:effectLst/>
                        </a:rPr>
                        <a:t>Species</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a:effectLst/>
                        </a:rPr>
                        <a:t>S</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Sixes</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667157"/>
                  </a:ext>
                </a:extLst>
              </a:tr>
            </a:tbl>
          </a:graphicData>
        </a:graphic>
      </p:graphicFrame>
      <p:sp>
        <p:nvSpPr>
          <p:cNvPr id="2" name="Slide Number Placeholder 1">
            <a:extLst>
              <a:ext uri="{FF2B5EF4-FFF2-40B4-BE49-F238E27FC236}">
                <a16:creationId xmlns:a16="http://schemas.microsoft.com/office/drawing/2014/main" id="{1869BD9A-E95F-1B2F-1E45-22BDE6BDAB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35</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7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8F2457-F32F-7123-40B9-EB08A8527B77}"/>
              </a:ext>
            </a:extLst>
          </p:cNvPr>
          <p:cNvSpPr>
            <a:spLocks noGrp="1"/>
          </p:cNvSpPr>
          <p:nvPr>
            <p:ph type="title"/>
          </p:nvPr>
        </p:nvSpPr>
        <p:spPr/>
        <p:txBody>
          <a:bodyPr/>
          <a:lstStyle/>
          <a:p>
            <a:r>
              <a:rPr lang="en-AU"/>
              <a:t>1.3 Binomial naming system</a:t>
            </a:r>
          </a:p>
        </p:txBody>
      </p:sp>
      <p:sp>
        <p:nvSpPr>
          <p:cNvPr id="4" name="Text Placeholder 3">
            <a:extLst>
              <a:ext uri="{FF2B5EF4-FFF2-40B4-BE49-F238E27FC236}">
                <a16:creationId xmlns:a16="http://schemas.microsoft.com/office/drawing/2014/main" id="{2B5FB7C2-747B-8D9D-F3DB-BCC5BF3044CA}"/>
              </a:ext>
            </a:extLst>
          </p:cNvPr>
          <p:cNvSpPr>
            <a:spLocks noGrp="1"/>
          </p:cNvSpPr>
          <p:nvPr>
            <p:ph type="body" sz="quarter" idx="18"/>
          </p:nvPr>
        </p:nvSpPr>
        <p:spPr/>
        <p:txBody>
          <a:bodyPr/>
          <a:lstStyle/>
          <a:p>
            <a:r>
              <a:rPr lang="en-AU">
                <a:latin typeface="+mj-lt"/>
              </a:rPr>
              <a:t>Unique names for each species</a:t>
            </a:r>
          </a:p>
        </p:txBody>
      </p:sp>
      <p:sp>
        <p:nvSpPr>
          <p:cNvPr id="5" name="Text Placeholder 4">
            <a:extLst>
              <a:ext uri="{FF2B5EF4-FFF2-40B4-BE49-F238E27FC236}">
                <a16:creationId xmlns:a16="http://schemas.microsoft.com/office/drawing/2014/main" id="{F0F400FB-1E1F-7621-FCAB-05CABCE22B88}"/>
              </a:ext>
            </a:extLst>
          </p:cNvPr>
          <p:cNvSpPr>
            <a:spLocks noGrp="1"/>
          </p:cNvSpPr>
          <p:nvPr>
            <p:ph type="body" sz="quarter" idx="17"/>
          </p:nvPr>
        </p:nvSpPr>
        <p:spPr>
          <a:xfrm>
            <a:off x="360000" y="1623429"/>
            <a:ext cx="5221650" cy="4807835"/>
          </a:xfrm>
        </p:spPr>
        <p:txBody>
          <a:bodyPr/>
          <a:lstStyle/>
          <a:p>
            <a:r>
              <a:rPr lang="en-AU" dirty="0"/>
              <a:t>Each organism has 2 names:</a:t>
            </a:r>
          </a:p>
          <a:p>
            <a:pPr marL="342900" indent="-342900">
              <a:buFont typeface="Arial" panose="020B0604020202020204" pitchFamily="34" charset="0"/>
              <a:buChar char="•"/>
            </a:pPr>
            <a:r>
              <a:rPr lang="en-AU" i="1" dirty="0"/>
              <a:t>Genus</a:t>
            </a:r>
            <a:r>
              <a:rPr lang="en-AU" dirty="0"/>
              <a:t> (first letter is always capitalised)</a:t>
            </a:r>
          </a:p>
          <a:p>
            <a:pPr marL="342900" indent="-342900">
              <a:buFont typeface="Arial" panose="020B0604020202020204" pitchFamily="34" charset="0"/>
              <a:buChar char="•"/>
            </a:pPr>
            <a:r>
              <a:rPr lang="en-AU" i="1" dirty="0"/>
              <a:t>Species</a:t>
            </a:r>
            <a:r>
              <a:rPr lang="en-AU" dirty="0"/>
              <a:t> (always lowercase)</a:t>
            </a:r>
          </a:p>
          <a:p>
            <a:r>
              <a:rPr lang="en-AU" dirty="0"/>
              <a:t>The genus name can be abbreviated to just the capital letter, followed by a period and the species name. For example, </a:t>
            </a:r>
            <a:r>
              <a:rPr lang="en-AU" i="1" dirty="0"/>
              <a:t>H. sapiens</a:t>
            </a:r>
          </a:p>
        </p:txBody>
      </p:sp>
      <p:sp>
        <p:nvSpPr>
          <p:cNvPr id="6" name="Rectangle: Rounded Corners 5">
            <a:extLst>
              <a:ext uri="{FF2B5EF4-FFF2-40B4-BE49-F238E27FC236}">
                <a16:creationId xmlns:a16="http://schemas.microsoft.com/office/drawing/2014/main" id="{37D39D24-6524-5065-7C2E-7098D9DB37B0}"/>
              </a:ext>
            </a:extLst>
          </p:cNvPr>
          <p:cNvSpPr/>
          <p:nvPr/>
        </p:nvSpPr>
        <p:spPr>
          <a:xfrm>
            <a:off x="5730766" y="1623429"/>
            <a:ext cx="6113232" cy="2681064"/>
          </a:xfrm>
          <a:prstGeom prst="roundRect">
            <a:avLst>
              <a:gd name="adj" fmla="val 1458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b="1" dirty="0">
                <a:solidFill>
                  <a:schemeClr val="accent1"/>
                </a:solidFill>
              </a:rPr>
              <a:t>Why is it useful?</a:t>
            </a:r>
          </a:p>
          <a:p>
            <a:pPr marL="342900" indent="-342900">
              <a:lnSpc>
                <a:spcPct val="150000"/>
              </a:lnSpc>
              <a:spcAft>
                <a:spcPts val="1200"/>
              </a:spcAft>
              <a:buFont typeface="Arial" panose="020B0604020202020204" pitchFamily="34" charset="0"/>
              <a:buChar char="•"/>
            </a:pPr>
            <a:r>
              <a:rPr lang="en-AU" sz="2000" dirty="0">
                <a:solidFill>
                  <a:schemeClr val="accent1"/>
                </a:solidFill>
              </a:rPr>
              <a:t>Used all over the world – no confusion</a:t>
            </a:r>
          </a:p>
          <a:p>
            <a:pPr marL="342900" indent="-342900">
              <a:lnSpc>
                <a:spcPct val="150000"/>
              </a:lnSpc>
              <a:spcAft>
                <a:spcPts val="1200"/>
              </a:spcAft>
              <a:buFont typeface="Arial" panose="020B0604020202020204" pitchFamily="34" charset="0"/>
              <a:buChar char="•"/>
            </a:pPr>
            <a:r>
              <a:rPr lang="en-AU" sz="2000" dirty="0">
                <a:solidFill>
                  <a:schemeClr val="accent1"/>
                </a:solidFill>
              </a:rPr>
              <a:t>Helps scientists communicate clearly</a:t>
            </a:r>
          </a:p>
          <a:p>
            <a:pPr marL="342900" indent="-342900">
              <a:lnSpc>
                <a:spcPct val="150000"/>
              </a:lnSpc>
              <a:spcAft>
                <a:spcPts val="1200"/>
              </a:spcAft>
              <a:buFont typeface="Arial" panose="020B0604020202020204" pitchFamily="34" charset="0"/>
              <a:buChar char="•"/>
            </a:pPr>
            <a:r>
              <a:rPr lang="en-AU" sz="2000" dirty="0">
                <a:solidFill>
                  <a:schemeClr val="accent1"/>
                </a:solidFill>
              </a:rPr>
              <a:t>Shows how organisms are related</a:t>
            </a:r>
          </a:p>
        </p:txBody>
      </p:sp>
      <p:sp>
        <p:nvSpPr>
          <p:cNvPr id="7" name="Rectangle: Rounded Corners 6">
            <a:extLst>
              <a:ext uri="{FF2B5EF4-FFF2-40B4-BE49-F238E27FC236}">
                <a16:creationId xmlns:a16="http://schemas.microsoft.com/office/drawing/2014/main" id="{8CE97822-F350-D3A2-2D48-33417942AFB1}"/>
              </a:ext>
            </a:extLst>
          </p:cNvPr>
          <p:cNvSpPr/>
          <p:nvPr/>
        </p:nvSpPr>
        <p:spPr>
          <a:xfrm>
            <a:off x="5730766" y="4371229"/>
            <a:ext cx="6101234" cy="21267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b="1" dirty="0">
                <a:solidFill>
                  <a:schemeClr val="accent1"/>
                </a:solidFill>
              </a:rPr>
              <a:t>Examples</a:t>
            </a:r>
          </a:p>
          <a:p>
            <a:pPr marL="342900" indent="-342900">
              <a:lnSpc>
                <a:spcPct val="150000"/>
              </a:lnSpc>
              <a:spcAft>
                <a:spcPts val="1200"/>
              </a:spcAft>
              <a:buFont typeface="Arial" panose="020B0604020202020204" pitchFamily="34" charset="0"/>
              <a:buChar char="•"/>
            </a:pPr>
            <a:r>
              <a:rPr lang="en-AU" sz="2000" i="1" dirty="0">
                <a:solidFill>
                  <a:schemeClr val="accent1"/>
                </a:solidFill>
              </a:rPr>
              <a:t>Macropus rufus </a:t>
            </a:r>
            <a:r>
              <a:rPr lang="en-AU" sz="2000" dirty="0">
                <a:solidFill>
                  <a:schemeClr val="accent1"/>
                </a:solidFill>
              </a:rPr>
              <a:t>(Red kangaroo)</a:t>
            </a:r>
          </a:p>
          <a:p>
            <a:pPr marL="342900" indent="-342900">
              <a:lnSpc>
                <a:spcPct val="150000"/>
              </a:lnSpc>
              <a:spcAft>
                <a:spcPts val="1200"/>
              </a:spcAft>
              <a:buFont typeface="Arial" panose="020B0604020202020204" pitchFamily="34" charset="0"/>
              <a:buChar char="•"/>
            </a:pPr>
            <a:r>
              <a:rPr lang="en-AU" sz="2000" i="1" dirty="0">
                <a:solidFill>
                  <a:schemeClr val="accent1"/>
                </a:solidFill>
              </a:rPr>
              <a:t>Macropus giganteus </a:t>
            </a:r>
            <a:r>
              <a:rPr lang="en-AU" sz="2000" dirty="0">
                <a:solidFill>
                  <a:schemeClr val="accent1"/>
                </a:solidFill>
              </a:rPr>
              <a:t>(Eastern grey kangaroo)</a:t>
            </a:r>
          </a:p>
        </p:txBody>
      </p:sp>
      <p:sp>
        <p:nvSpPr>
          <p:cNvPr id="2" name="Slide Number Placeholder 1">
            <a:extLst>
              <a:ext uri="{FF2B5EF4-FFF2-40B4-BE49-F238E27FC236}">
                <a16:creationId xmlns:a16="http://schemas.microsoft.com/office/drawing/2014/main" id="{14DED63B-20F1-2AC2-E333-0E7A6701D5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878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C784E-B161-0D64-977A-9798FF6B9375}"/>
              </a:ext>
            </a:extLst>
          </p:cNvPr>
          <p:cNvSpPr>
            <a:spLocks noGrp="1"/>
          </p:cNvSpPr>
          <p:nvPr>
            <p:ph type="title"/>
          </p:nvPr>
        </p:nvSpPr>
        <p:spPr/>
        <p:txBody>
          <a:bodyPr/>
          <a:lstStyle/>
          <a:p>
            <a:r>
              <a:rPr lang="en-AU"/>
              <a:t>1.3 </a:t>
            </a:r>
            <a:r>
              <a:rPr lang="en-AU" sz="3600"/>
              <a:t>Mountain chicken (</a:t>
            </a:r>
            <a:r>
              <a:rPr lang="en-AU" sz="3600" i="1"/>
              <a:t>Leptodactylus fallax</a:t>
            </a:r>
            <a:r>
              <a:rPr lang="en-AU" sz="3600"/>
              <a:t>) </a:t>
            </a:r>
            <a:br>
              <a:rPr lang="en-AU" sz="3600" b="1"/>
            </a:br>
            <a:r>
              <a:rPr lang="en-AU"/>
              <a:t> </a:t>
            </a:r>
          </a:p>
        </p:txBody>
      </p:sp>
      <p:sp>
        <p:nvSpPr>
          <p:cNvPr id="4" name="Text Placeholder 3">
            <a:extLst>
              <a:ext uri="{FF2B5EF4-FFF2-40B4-BE49-F238E27FC236}">
                <a16:creationId xmlns:a16="http://schemas.microsoft.com/office/drawing/2014/main" id="{E6EFF0FE-5280-1D57-5A00-B1576A607AEB}"/>
              </a:ext>
            </a:extLst>
          </p:cNvPr>
          <p:cNvSpPr>
            <a:spLocks noGrp="1"/>
          </p:cNvSpPr>
          <p:nvPr>
            <p:ph type="body" sz="quarter" idx="18"/>
          </p:nvPr>
        </p:nvSpPr>
        <p:spPr/>
        <p:txBody>
          <a:bodyPr/>
          <a:lstStyle/>
          <a:p>
            <a:r>
              <a:rPr lang="en-AU">
                <a:latin typeface="+mj-lt"/>
              </a:rPr>
              <a:t>Draw a diagram of what you think a mountain chicken might look like</a:t>
            </a:r>
          </a:p>
        </p:txBody>
      </p:sp>
      <p:pic>
        <p:nvPicPr>
          <p:cNvPr id="10" name="Graphic 9" descr="Graph and note paper with pencils">
            <a:extLst>
              <a:ext uri="{FF2B5EF4-FFF2-40B4-BE49-F238E27FC236}">
                <a16:creationId xmlns:a16="http://schemas.microsoft.com/office/drawing/2014/main" id="{97BBC82B-83E4-595B-3BBE-00ACD08894E5}"/>
              </a:ext>
            </a:extLst>
          </p:cNvPr>
          <p:cNvPicPr>
            <a:picLocks noChangeAspect="1"/>
          </p:cNvPicPr>
          <p:nvPr/>
        </p:nvPicPr>
        <p:blipFill>
          <a:blip r:embed="rId3">
            <a:extLst>
              <a:ext uri="{96DAC541-7B7A-43D3-8B79-37D633B846F1}">
                <asvg:svgBlip xmlns:asvg="http://schemas.microsoft.com/office/drawing/2016/SVG/main" r:embed="rId4"/>
              </a:ext>
            </a:extLst>
          </a:blip>
          <a:srcRect l="18830" t="16435" r="18830" b="16435"/>
          <a:stretch>
            <a:fillRect/>
          </a:stretch>
        </p:blipFill>
        <p:spPr>
          <a:xfrm>
            <a:off x="3715658" y="1567544"/>
            <a:ext cx="4760686" cy="5126590"/>
          </a:xfrm>
          <a:prstGeom prst="rect">
            <a:avLst/>
          </a:prstGeom>
        </p:spPr>
      </p:pic>
      <p:sp>
        <p:nvSpPr>
          <p:cNvPr id="2" name="Slide Number Placeholder 1">
            <a:extLst>
              <a:ext uri="{FF2B5EF4-FFF2-40B4-BE49-F238E27FC236}">
                <a16:creationId xmlns:a16="http://schemas.microsoft.com/office/drawing/2014/main" id="{79958230-2DE9-B598-6946-6F420BC6C4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30610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CFD16-EFD5-6BA9-EA94-E020BBEC11CF}"/>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6C93CCFC-D2E6-79D9-8591-92C5CCBF506B}"/>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Naming species (1 of 4)</a:t>
            </a:r>
          </a:p>
        </p:txBody>
      </p:sp>
      <p:sp>
        <p:nvSpPr>
          <p:cNvPr id="4" name="Text Placeholder 3">
            <a:extLst>
              <a:ext uri="{FF2B5EF4-FFF2-40B4-BE49-F238E27FC236}">
                <a16:creationId xmlns:a16="http://schemas.microsoft.com/office/drawing/2014/main" id="{C95B4178-11A0-9C4A-E157-1C8E7337713F}"/>
              </a:ext>
            </a:extLst>
          </p:cNvPr>
          <p:cNvSpPr>
            <a:spLocks noGrp="1"/>
          </p:cNvSpPr>
          <p:nvPr>
            <p:ph type="body" sz="quarter" idx="18"/>
          </p:nvPr>
        </p:nvSpPr>
        <p:spPr>
          <a:xfrm>
            <a:off x="359999" y="982520"/>
            <a:ext cx="11483999" cy="310015"/>
          </a:xfrm>
        </p:spPr>
        <p:txBody>
          <a:bodyPr/>
          <a:lstStyle/>
          <a:p>
            <a:r>
              <a:rPr lang="en-AU">
                <a:latin typeface="+mj-lt"/>
              </a:rPr>
              <a:t>Common v’s scientific names</a:t>
            </a:r>
          </a:p>
        </p:txBody>
      </p:sp>
      <p:pic>
        <p:nvPicPr>
          <p:cNvPr id="11" name="Picture 2" descr="A tiger">
            <a:extLst>
              <a:ext uri="{FF2B5EF4-FFF2-40B4-BE49-F238E27FC236}">
                <a16:creationId xmlns:a16="http://schemas.microsoft.com/office/drawing/2014/main" id="{41960EE9-76C0-D303-8F70-4A62911C39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7985" y="2139319"/>
            <a:ext cx="5770525" cy="3296467"/>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9E3691-2C9F-1C80-09BE-1580BD2592AE}"/>
              </a:ext>
            </a:extLst>
          </p:cNvPr>
          <p:cNvSpPr txBox="1"/>
          <p:nvPr/>
        </p:nvSpPr>
        <p:spPr>
          <a:xfrm>
            <a:off x="359999" y="6482328"/>
            <a:ext cx="5211615" cy="213672"/>
          </a:xfrm>
          <a:prstGeom prst="rect">
            <a:avLst/>
          </a:prstGeom>
          <a:noFill/>
        </p:spPr>
        <p:txBody>
          <a:bodyPr wrap="square" lIns="0" tIns="0" rIns="0" bIns="0" rtlCol="0">
            <a:noAutofit/>
          </a:bodyPr>
          <a:lstStyle/>
          <a:p>
            <a:r>
              <a:rPr lang="en-AU" sz="1000" dirty="0">
                <a:hlinkClick r:id="rId4"/>
              </a:rPr>
              <a:t>Adult male Royal Bengal tiger</a:t>
            </a:r>
            <a:r>
              <a:rPr lang="es-ES" sz="1000" dirty="0"/>
              <a:t> </a:t>
            </a:r>
            <a:r>
              <a:rPr lang="en-AU" sz="1000" dirty="0"/>
              <a:t>by </a:t>
            </a:r>
            <a:r>
              <a:rPr lang="en-AU" sz="1000" dirty="0" err="1"/>
              <a:t>Seemaleena</a:t>
            </a:r>
            <a:r>
              <a:rPr lang="en-AU" sz="1000" dirty="0"/>
              <a:t>, licenced under </a:t>
            </a:r>
            <a:r>
              <a:rPr lang="en-AU" sz="1000" dirty="0">
                <a:hlinkClick r:id="rId5"/>
              </a:rPr>
              <a:t>CC BY-SA 4.0</a:t>
            </a:r>
            <a:endParaRPr lang="en-AU" sz="1000" dirty="0"/>
          </a:p>
        </p:txBody>
      </p:sp>
      <p:grpSp>
        <p:nvGrpSpPr>
          <p:cNvPr id="6" name="Group 5" descr="Flowchart showing the construction of the binomial name">
            <a:extLst>
              <a:ext uri="{FF2B5EF4-FFF2-40B4-BE49-F238E27FC236}">
                <a16:creationId xmlns:a16="http://schemas.microsoft.com/office/drawing/2014/main" id="{D9260469-D2DD-C454-F2F1-C84705DDC757}"/>
              </a:ext>
            </a:extLst>
          </p:cNvPr>
          <p:cNvGrpSpPr/>
          <p:nvPr/>
        </p:nvGrpSpPr>
        <p:grpSpPr>
          <a:xfrm>
            <a:off x="6648307" y="1962466"/>
            <a:ext cx="4795157" cy="2625403"/>
            <a:chOff x="6648307" y="1962466"/>
            <a:chExt cx="4795157" cy="2625403"/>
          </a:xfrm>
        </p:grpSpPr>
        <p:sp>
          <p:nvSpPr>
            <p:cNvPr id="7" name="Freeform: Shape 6">
              <a:extLst>
                <a:ext uri="{FF2B5EF4-FFF2-40B4-BE49-F238E27FC236}">
                  <a16:creationId xmlns:a16="http://schemas.microsoft.com/office/drawing/2014/main" id="{27A4467E-A384-D15F-EE53-166D03B869A7}"/>
                </a:ext>
              </a:extLst>
            </p:cNvPr>
            <p:cNvSpPr/>
            <p:nvPr/>
          </p:nvSpPr>
          <p:spPr>
            <a:xfrm>
              <a:off x="10312867" y="3047343"/>
              <a:ext cx="91440" cy="455648"/>
            </a:xfrm>
            <a:custGeom>
              <a:avLst/>
              <a:gdLst/>
              <a:ahLst/>
              <a:cxnLst/>
              <a:rect l="0" t="0" r="0" b="0"/>
              <a:pathLst>
                <a:path>
                  <a:moveTo>
                    <a:pt x="45720" y="0"/>
                  </a:moveTo>
                  <a:lnTo>
                    <a:pt x="45720" y="45564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8" name="Freeform: Shape 7">
              <a:extLst>
                <a:ext uri="{FF2B5EF4-FFF2-40B4-BE49-F238E27FC236}">
                  <a16:creationId xmlns:a16="http://schemas.microsoft.com/office/drawing/2014/main" id="{E0BB1F30-22D9-7901-722D-161D703992FA}"/>
                </a:ext>
              </a:extLst>
            </p:cNvPr>
            <p:cNvSpPr/>
            <p:nvPr/>
          </p:nvSpPr>
          <p:spPr>
            <a:xfrm>
              <a:off x="7687464" y="3047343"/>
              <a:ext cx="91440" cy="455648"/>
            </a:xfrm>
            <a:custGeom>
              <a:avLst/>
              <a:gdLst/>
              <a:ahLst/>
              <a:cxnLst/>
              <a:rect l="0" t="0" r="0" b="0"/>
              <a:pathLst>
                <a:path>
                  <a:moveTo>
                    <a:pt x="45720" y="0"/>
                  </a:moveTo>
                  <a:lnTo>
                    <a:pt x="45720" y="45564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2" name="Freeform: Shape 11">
              <a:extLst>
                <a:ext uri="{FF2B5EF4-FFF2-40B4-BE49-F238E27FC236}">
                  <a16:creationId xmlns:a16="http://schemas.microsoft.com/office/drawing/2014/main" id="{8E998469-0096-D9FA-3D27-F11A9687D263}"/>
                </a:ext>
              </a:extLst>
            </p:cNvPr>
            <p:cNvSpPr/>
            <p:nvPr/>
          </p:nvSpPr>
          <p:spPr>
            <a:xfrm>
              <a:off x="6648307" y="1962466"/>
              <a:ext cx="2169754" cy="1084877"/>
            </a:xfrm>
            <a:custGeom>
              <a:avLst/>
              <a:gdLst>
                <a:gd name="connsiteX0" fmla="*/ 0 w 2169754"/>
                <a:gd name="connsiteY0" fmla="*/ 0 h 1084877"/>
                <a:gd name="connsiteX1" fmla="*/ 2169754 w 2169754"/>
                <a:gd name="connsiteY1" fmla="*/ 0 h 1084877"/>
                <a:gd name="connsiteX2" fmla="*/ 2169754 w 2169754"/>
                <a:gd name="connsiteY2" fmla="*/ 1084877 h 1084877"/>
                <a:gd name="connsiteX3" fmla="*/ 0 w 2169754"/>
                <a:gd name="connsiteY3" fmla="*/ 1084877 h 1084877"/>
                <a:gd name="connsiteX4" fmla="*/ 0 w 2169754"/>
                <a:gd name="connsiteY4" fmla="*/ 0 h 108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754" h="1084877">
                  <a:moveTo>
                    <a:pt x="0" y="0"/>
                  </a:moveTo>
                  <a:lnTo>
                    <a:pt x="2169754" y="0"/>
                  </a:lnTo>
                  <a:lnTo>
                    <a:pt x="2169754" y="1084877"/>
                  </a:lnTo>
                  <a:lnTo>
                    <a:pt x="0" y="108487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i="1" kern="1200"/>
                <a:t>Panthera</a:t>
              </a:r>
            </a:p>
          </p:txBody>
        </p:sp>
        <p:sp>
          <p:nvSpPr>
            <p:cNvPr id="13" name="Freeform: Shape 12">
              <a:extLst>
                <a:ext uri="{FF2B5EF4-FFF2-40B4-BE49-F238E27FC236}">
                  <a16:creationId xmlns:a16="http://schemas.microsoft.com/office/drawing/2014/main" id="{B6411EB1-0A22-92B3-7F14-4977F82BF4BE}"/>
                </a:ext>
              </a:extLst>
            </p:cNvPr>
            <p:cNvSpPr/>
            <p:nvPr/>
          </p:nvSpPr>
          <p:spPr>
            <a:xfrm>
              <a:off x="6648307" y="3502992"/>
              <a:ext cx="2169754" cy="1084877"/>
            </a:xfrm>
            <a:custGeom>
              <a:avLst/>
              <a:gdLst>
                <a:gd name="connsiteX0" fmla="*/ 0 w 2169754"/>
                <a:gd name="connsiteY0" fmla="*/ 0 h 1084877"/>
                <a:gd name="connsiteX1" fmla="*/ 2169754 w 2169754"/>
                <a:gd name="connsiteY1" fmla="*/ 0 h 1084877"/>
                <a:gd name="connsiteX2" fmla="*/ 2169754 w 2169754"/>
                <a:gd name="connsiteY2" fmla="*/ 1084877 h 1084877"/>
                <a:gd name="connsiteX3" fmla="*/ 0 w 2169754"/>
                <a:gd name="connsiteY3" fmla="*/ 1084877 h 1084877"/>
                <a:gd name="connsiteX4" fmla="*/ 0 w 2169754"/>
                <a:gd name="connsiteY4" fmla="*/ 0 h 108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754" h="1084877">
                  <a:moveTo>
                    <a:pt x="0" y="0"/>
                  </a:moveTo>
                  <a:lnTo>
                    <a:pt x="2169754" y="0"/>
                  </a:lnTo>
                  <a:lnTo>
                    <a:pt x="2169754" y="1084877"/>
                  </a:lnTo>
                  <a:lnTo>
                    <a:pt x="0" y="108487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a:t>Genus</a:t>
              </a:r>
            </a:p>
          </p:txBody>
        </p:sp>
        <p:sp>
          <p:nvSpPr>
            <p:cNvPr id="14" name="Freeform: Shape 13">
              <a:extLst>
                <a:ext uri="{FF2B5EF4-FFF2-40B4-BE49-F238E27FC236}">
                  <a16:creationId xmlns:a16="http://schemas.microsoft.com/office/drawing/2014/main" id="{28843D0F-77A9-53EB-E86B-FC57B12800C8}"/>
                </a:ext>
              </a:extLst>
            </p:cNvPr>
            <p:cNvSpPr/>
            <p:nvPr/>
          </p:nvSpPr>
          <p:spPr>
            <a:xfrm>
              <a:off x="9273710" y="1962466"/>
              <a:ext cx="2169754" cy="1084877"/>
            </a:xfrm>
            <a:custGeom>
              <a:avLst/>
              <a:gdLst>
                <a:gd name="connsiteX0" fmla="*/ 0 w 2169754"/>
                <a:gd name="connsiteY0" fmla="*/ 0 h 1084877"/>
                <a:gd name="connsiteX1" fmla="*/ 2169754 w 2169754"/>
                <a:gd name="connsiteY1" fmla="*/ 0 h 1084877"/>
                <a:gd name="connsiteX2" fmla="*/ 2169754 w 2169754"/>
                <a:gd name="connsiteY2" fmla="*/ 1084877 h 1084877"/>
                <a:gd name="connsiteX3" fmla="*/ 0 w 2169754"/>
                <a:gd name="connsiteY3" fmla="*/ 1084877 h 1084877"/>
                <a:gd name="connsiteX4" fmla="*/ 0 w 2169754"/>
                <a:gd name="connsiteY4" fmla="*/ 0 h 108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754" h="1084877">
                  <a:moveTo>
                    <a:pt x="0" y="0"/>
                  </a:moveTo>
                  <a:lnTo>
                    <a:pt x="2169754" y="0"/>
                  </a:lnTo>
                  <a:lnTo>
                    <a:pt x="2169754" y="1084877"/>
                  </a:lnTo>
                  <a:lnTo>
                    <a:pt x="0" y="108487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i="1" kern="1200" err="1"/>
                <a:t>tigris</a:t>
              </a:r>
              <a:endParaRPr lang="en-AU" sz="2400" i="1" kern="1200"/>
            </a:p>
          </p:txBody>
        </p:sp>
        <p:sp>
          <p:nvSpPr>
            <p:cNvPr id="15" name="Freeform: Shape 14">
              <a:extLst>
                <a:ext uri="{FF2B5EF4-FFF2-40B4-BE49-F238E27FC236}">
                  <a16:creationId xmlns:a16="http://schemas.microsoft.com/office/drawing/2014/main" id="{6614BAB2-6C4E-0DA4-EAFE-C7561567C924}"/>
                </a:ext>
              </a:extLst>
            </p:cNvPr>
            <p:cNvSpPr/>
            <p:nvPr/>
          </p:nvSpPr>
          <p:spPr>
            <a:xfrm>
              <a:off x="9273710" y="3502992"/>
              <a:ext cx="2169754" cy="1084877"/>
            </a:xfrm>
            <a:custGeom>
              <a:avLst/>
              <a:gdLst>
                <a:gd name="connsiteX0" fmla="*/ 0 w 2169754"/>
                <a:gd name="connsiteY0" fmla="*/ 0 h 1084877"/>
                <a:gd name="connsiteX1" fmla="*/ 2169754 w 2169754"/>
                <a:gd name="connsiteY1" fmla="*/ 0 h 1084877"/>
                <a:gd name="connsiteX2" fmla="*/ 2169754 w 2169754"/>
                <a:gd name="connsiteY2" fmla="*/ 1084877 h 1084877"/>
                <a:gd name="connsiteX3" fmla="*/ 0 w 2169754"/>
                <a:gd name="connsiteY3" fmla="*/ 1084877 h 1084877"/>
                <a:gd name="connsiteX4" fmla="*/ 0 w 2169754"/>
                <a:gd name="connsiteY4" fmla="*/ 0 h 108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754" h="1084877">
                  <a:moveTo>
                    <a:pt x="0" y="0"/>
                  </a:moveTo>
                  <a:lnTo>
                    <a:pt x="2169754" y="0"/>
                  </a:lnTo>
                  <a:lnTo>
                    <a:pt x="2169754" y="1084877"/>
                  </a:lnTo>
                  <a:lnTo>
                    <a:pt x="0" y="108487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b="0" kern="1200"/>
                <a:t>Species</a:t>
              </a:r>
            </a:p>
          </p:txBody>
        </p:sp>
      </p:grpSp>
      <p:sp>
        <p:nvSpPr>
          <p:cNvPr id="9" name="TextBox 8">
            <a:extLst>
              <a:ext uri="{FF2B5EF4-FFF2-40B4-BE49-F238E27FC236}">
                <a16:creationId xmlns:a16="http://schemas.microsoft.com/office/drawing/2014/main" id="{BB46CB99-C564-9C7C-ACBB-E7D3B432EBA7}"/>
              </a:ext>
            </a:extLst>
          </p:cNvPr>
          <p:cNvSpPr txBox="1"/>
          <p:nvPr/>
        </p:nvSpPr>
        <p:spPr>
          <a:xfrm>
            <a:off x="6647152" y="4919591"/>
            <a:ext cx="4797469" cy="742217"/>
          </a:xfrm>
          <a:prstGeom prst="rect">
            <a:avLst/>
          </a:prstGeom>
          <a:noFill/>
        </p:spPr>
        <p:txBody>
          <a:bodyPr wrap="square" lIns="0" tIns="0" rIns="0" bIns="0" rtlCol="0">
            <a:noAutofit/>
          </a:bodyPr>
          <a:lstStyle/>
          <a:p>
            <a:pPr algn="ctr"/>
            <a:r>
              <a:rPr lang="en-AU" b="1" dirty="0"/>
              <a:t>Common name – Bengal Tiger</a:t>
            </a:r>
          </a:p>
        </p:txBody>
      </p:sp>
      <p:sp>
        <p:nvSpPr>
          <p:cNvPr id="2" name="Slide Number Placeholder 1">
            <a:extLst>
              <a:ext uri="{FF2B5EF4-FFF2-40B4-BE49-F238E27FC236}">
                <a16:creationId xmlns:a16="http://schemas.microsoft.com/office/drawing/2014/main" id="{03A5C26C-84B6-B9C5-5EB8-F15B06DEA4E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38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88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F629-C81A-AA8A-E58A-0495B5EEFDCF}"/>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33A35F28-B9E4-7B7D-B09C-329B29ACF41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Naming species (2 of 4)</a:t>
            </a:r>
          </a:p>
        </p:txBody>
      </p:sp>
      <p:sp>
        <p:nvSpPr>
          <p:cNvPr id="5" name="Text Placeholder 4">
            <a:extLst>
              <a:ext uri="{FF2B5EF4-FFF2-40B4-BE49-F238E27FC236}">
                <a16:creationId xmlns:a16="http://schemas.microsoft.com/office/drawing/2014/main" id="{3776735E-774A-6CDF-2805-1524F41BF998}"/>
              </a:ext>
            </a:extLst>
          </p:cNvPr>
          <p:cNvSpPr>
            <a:spLocks noGrp="1"/>
          </p:cNvSpPr>
          <p:nvPr>
            <p:ph type="body" sz="quarter" idx="18"/>
          </p:nvPr>
        </p:nvSpPr>
        <p:spPr>
          <a:xfrm>
            <a:off x="359999" y="982520"/>
            <a:ext cx="11483999" cy="310015"/>
          </a:xfrm>
        </p:spPr>
        <p:txBody>
          <a:bodyPr/>
          <a:lstStyle/>
          <a:p>
            <a:r>
              <a:rPr lang="en-AU">
                <a:latin typeface="+mj-lt"/>
              </a:rPr>
              <a:t>Common v’s scientific names</a:t>
            </a:r>
          </a:p>
        </p:txBody>
      </p:sp>
      <p:sp>
        <p:nvSpPr>
          <p:cNvPr id="7" name="TextBox 6">
            <a:extLst>
              <a:ext uri="{FF2B5EF4-FFF2-40B4-BE49-F238E27FC236}">
                <a16:creationId xmlns:a16="http://schemas.microsoft.com/office/drawing/2014/main" id="{4308269C-85CA-4412-4523-C0EC0802B96B}"/>
              </a:ext>
            </a:extLst>
          </p:cNvPr>
          <p:cNvSpPr txBox="1"/>
          <p:nvPr/>
        </p:nvSpPr>
        <p:spPr>
          <a:xfrm>
            <a:off x="359999" y="1668730"/>
            <a:ext cx="5283021" cy="310016"/>
          </a:xfrm>
          <a:prstGeom prst="rect">
            <a:avLst/>
          </a:prstGeom>
          <a:noFill/>
        </p:spPr>
        <p:txBody>
          <a:bodyPr wrap="square" lIns="0" tIns="0" rIns="0" bIns="0" rtlCol="0">
            <a:noAutofit/>
          </a:bodyPr>
          <a:lstStyle/>
          <a:p>
            <a:pPr algn="ctr"/>
            <a:r>
              <a:rPr lang="en-AU" sz="2000" b="1" dirty="0">
                <a:latin typeface="+mj-lt"/>
              </a:rPr>
              <a:t>Brown bear (</a:t>
            </a:r>
            <a:r>
              <a:rPr lang="en-AU" sz="2000" b="1" i="1" dirty="0">
                <a:latin typeface="+mj-lt"/>
              </a:rPr>
              <a:t>Ursus arctos</a:t>
            </a:r>
            <a:r>
              <a:rPr lang="en-AU" sz="2000" b="1" dirty="0">
                <a:latin typeface="+mj-lt"/>
              </a:rPr>
              <a:t>)</a:t>
            </a:r>
          </a:p>
        </p:txBody>
      </p:sp>
      <p:pic>
        <p:nvPicPr>
          <p:cNvPr id="1026" name="Picture 2" descr="A brown bear">
            <a:extLst>
              <a:ext uri="{FF2B5EF4-FFF2-40B4-BE49-F238E27FC236}">
                <a16:creationId xmlns:a16="http://schemas.microsoft.com/office/drawing/2014/main" id="{F7E1F370-FEDB-3BC4-82BD-BA2A3ADF00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999" y="2249209"/>
            <a:ext cx="5283021" cy="3519813"/>
          </a:xfrm>
          <a:prstGeom prst="roundRect">
            <a:avLst>
              <a:gd name="adj" fmla="val 12543"/>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91C9DD-B9D4-AC8B-427D-B3D01BD89BD1}"/>
              </a:ext>
              <a:ext uri="{C183D7F6-B498-43B3-948B-1728B52AA6E4}">
                <adec:decorative xmlns:adec="http://schemas.microsoft.com/office/drawing/2017/decorative" val="0"/>
              </a:ext>
            </a:extLst>
          </p:cNvPr>
          <p:cNvSpPr txBox="1"/>
          <p:nvPr/>
        </p:nvSpPr>
        <p:spPr>
          <a:xfrm>
            <a:off x="360000" y="5902916"/>
            <a:ext cx="3747544" cy="367256"/>
          </a:xfrm>
          <a:prstGeom prst="rect">
            <a:avLst/>
          </a:prstGeom>
          <a:noFill/>
        </p:spPr>
        <p:txBody>
          <a:bodyPr wrap="square" lIns="0" tIns="0" rIns="0" bIns="0" rtlCol="0">
            <a:noAutofit/>
          </a:bodyPr>
          <a:lstStyle/>
          <a:p>
            <a:pPr>
              <a:lnSpc>
                <a:spcPct val="150000"/>
              </a:lnSpc>
            </a:pPr>
            <a:r>
              <a:rPr lang="es-ES" sz="1000" dirty="0" err="1">
                <a:hlinkClick r:id="rId4"/>
              </a:rPr>
              <a:t>Eurasian</a:t>
            </a:r>
            <a:r>
              <a:rPr lang="es-ES" sz="1000" dirty="0">
                <a:hlinkClick r:id="rId4"/>
              </a:rPr>
              <a:t> </a:t>
            </a:r>
            <a:r>
              <a:rPr lang="es-ES" sz="1000" dirty="0" err="1">
                <a:hlinkClick r:id="rId4"/>
              </a:rPr>
              <a:t>brown</a:t>
            </a:r>
            <a:r>
              <a:rPr lang="es-ES" sz="1000" dirty="0">
                <a:hlinkClick r:id="rId4"/>
              </a:rPr>
              <a:t> </a:t>
            </a:r>
            <a:r>
              <a:rPr lang="es-ES" sz="1000" dirty="0" err="1">
                <a:hlinkClick r:id="rId4"/>
              </a:rPr>
              <a:t>bear</a:t>
            </a:r>
            <a:r>
              <a:rPr lang="es-ES" sz="1000" dirty="0">
                <a:hlinkClick r:id="rId4"/>
              </a:rPr>
              <a:t> (</a:t>
            </a:r>
            <a:r>
              <a:rPr lang="es-ES" sz="1000" dirty="0" err="1">
                <a:hlinkClick r:id="rId4"/>
              </a:rPr>
              <a:t>Ursus</a:t>
            </a:r>
            <a:r>
              <a:rPr lang="es-ES" sz="1000" dirty="0">
                <a:hlinkClick r:id="rId4"/>
              </a:rPr>
              <a:t> </a:t>
            </a:r>
            <a:r>
              <a:rPr lang="es-ES" sz="1000" dirty="0" err="1">
                <a:hlinkClick r:id="rId4"/>
              </a:rPr>
              <a:t>arctos</a:t>
            </a:r>
            <a:r>
              <a:rPr lang="es-ES" sz="1000" dirty="0">
                <a:hlinkClick r:id="rId4"/>
              </a:rPr>
              <a:t> </a:t>
            </a:r>
            <a:r>
              <a:rPr lang="es-ES" sz="1000" dirty="0" err="1">
                <a:hlinkClick r:id="rId4"/>
              </a:rPr>
              <a:t>arctos</a:t>
            </a:r>
            <a:r>
              <a:rPr lang="es-ES" sz="1000" dirty="0">
                <a:hlinkClick r:id="rId4"/>
              </a:rPr>
              <a:t>) </a:t>
            </a:r>
            <a:r>
              <a:rPr lang="es-ES" sz="1000" dirty="0" err="1">
                <a:hlinkClick r:id="rId4"/>
              </a:rPr>
              <a:t>female</a:t>
            </a:r>
            <a:r>
              <a:rPr lang="es-ES" sz="1000" dirty="0">
                <a:hlinkClick r:id="rId4"/>
              </a:rPr>
              <a:t> 1</a:t>
            </a:r>
            <a:r>
              <a:rPr lang="es-ES" sz="1000" dirty="0"/>
              <a:t> </a:t>
            </a:r>
            <a:r>
              <a:rPr lang="en-AU" sz="1000" dirty="0"/>
              <a:t>by </a:t>
            </a:r>
          </a:p>
          <a:p>
            <a:pPr>
              <a:lnSpc>
                <a:spcPct val="150000"/>
              </a:lnSpc>
            </a:pPr>
            <a:r>
              <a:rPr lang="en-AU" sz="1000" dirty="0"/>
              <a:t>Charles J. Sharp, licenced under </a:t>
            </a:r>
            <a:r>
              <a:rPr lang="en-AU" sz="1000" dirty="0">
                <a:hlinkClick r:id="rId5"/>
              </a:rPr>
              <a:t>CC BY-SA 4.0</a:t>
            </a:r>
            <a:endParaRPr lang="en-AU" sz="1000" dirty="0"/>
          </a:p>
        </p:txBody>
      </p:sp>
      <p:sp>
        <p:nvSpPr>
          <p:cNvPr id="8" name="TextBox 7">
            <a:extLst>
              <a:ext uri="{FF2B5EF4-FFF2-40B4-BE49-F238E27FC236}">
                <a16:creationId xmlns:a16="http://schemas.microsoft.com/office/drawing/2014/main" id="{EB46E750-EF6B-3EEC-2D5A-DD254565B039}"/>
              </a:ext>
            </a:extLst>
          </p:cNvPr>
          <p:cNvSpPr txBox="1"/>
          <p:nvPr/>
        </p:nvSpPr>
        <p:spPr>
          <a:xfrm>
            <a:off x="6198765" y="1668730"/>
            <a:ext cx="5283021" cy="310016"/>
          </a:xfrm>
          <a:prstGeom prst="rect">
            <a:avLst/>
          </a:prstGeom>
          <a:noFill/>
        </p:spPr>
        <p:txBody>
          <a:bodyPr wrap="square" lIns="0" tIns="0" rIns="0" bIns="0" rtlCol="0">
            <a:noAutofit/>
          </a:bodyPr>
          <a:lstStyle/>
          <a:p>
            <a:pPr algn="ctr"/>
            <a:r>
              <a:rPr lang="en-AU" sz="2000" b="1">
                <a:latin typeface="+mj-lt"/>
              </a:rPr>
              <a:t>Black bear (</a:t>
            </a:r>
            <a:r>
              <a:rPr lang="en-AU" sz="2000" b="1" i="1">
                <a:latin typeface="+mj-lt"/>
              </a:rPr>
              <a:t>Ursus americanus)</a:t>
            </a:r>
            <a:endParaRPr lang="en-AU" sz="2000" b="1">
              <a:latin typeface="+mj-lt"/>
            </a:endParaRPr>
          </a:p>
        </p:txBody>
      </p:sp>
      <p:pic>
        <p:nvPicPr>
          <p:cNvPr id="1028" name="Picture 4" descr="A black bear">
            <a:extLst>
              <a:ext uri="{FF2B5EF4-FFF2-40B4-BE49-F238E27FC236}">
                <a16:creationId xmlns:a16="http://schemas.microsoft.com/office/drawing/2014/main" id="{8C9CFC97-A5C3-D1A9-2FEF-7A6B8C153D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98765" y="2239047"/>
            <a:ext cx="5283021" cy="3519813"/>
          </a:xfrm>
          <a:prstGeom prst="roundRect">
            <a:avLst>
              <a:gd name="adj" fmla="val 1336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641BBD-3D03-23E3-9022-BCC0B92DDD4D}"/>
              </a:ext>
              <a:ext uri="{C183D7F6-B498-43B3-948B-1728B52AA6E4}">
                <adec:decorative xmlns:adec="http://schemas.microsoft.com/office/drawing/2017/decorative" val="0"/>
              </a:ext>
            </a:extLst>
          </p:cNvPr>
          <p:cNvSpPr txBox="1"/>
          <p:nvPr/>
        </p:nvSpPr>
        <p:spPr>
          <a:xfrm>
            <a:off x="6198766" y="5884536"/>
            <a:ext cx="4730492" cy="367257"/>
          </a:xfrm>
          <a:prstGeom prst="rect">
            <a:avLst/>
          </a:prstGeom>
          <a:noFill/>
        </p:spPr>
        <p:txBody>
          <a:bodyPr wrap="square" lIns="0" tIns="0" rIns="0" bIns="0" rtlCol="0">
            <a:noAutofit/>
          </a:bodyPr>
          <a:lstStyle/>
          <a:p>
            <a:pPr>
              <a:lnSpc>
                <a:spcPct val="150000"/>
              </a:lnSpc>
            </a:pPr>
            <a:r>
              <a:rPr lang="en-AU" sz="1000" dirty="0">
                <a:hlinkClick r:id="rId7"/>
              </a:rPr>
              <a:t>American black bear (Ursus americanus) - Jasper National Park 08</a:t>
            </a:r>
            <a:r>
              <a:rPr lang="es-ES" sz="1000" dirty="0"/>
              <a:t> </a:t>
            </a:r>
            <a:r>
              <a:rPr lang="en-AU" sz="1000" dirty="0"/>
              <a:t>by Thomas Fuhrmann,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CAB1C601-6E24-F7CE-2983-FDF177EA9B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39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69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a:xfrm>
            <a:off x="261562" y="370346"/>
            <a:ext cx="11484000" cy="545601"/>
          </a:xfrm>
        </p:spPr>
        <p:txBody>
          <a:bodyPr/>
          <a:lstStyle/>
          <a:p>
            <a:r>
              <a:rPr lang="en-GB" dirty="0">
                <a:cs typeface="Arial"/>
              </a:rPr>
              <a:t>Contents 2</a:t>
            </a:r>
            <a:endParaRPr lang="en-GB" dirty="0"/>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261562" y="1768555"/>
            <a:ext cx="1045440" cy="104544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a:t>
            </a:r>
            <a:r>
              <a:rPr lang="en-AU" sz="1800" b="1" dirty="0">
                <a:solidFill>
                  <a:srgbClr val="146CFD"/>
                </a:solidFill>
                <a:latin typeface="Arial"/>
                <a:cs typeface="Arial"/>
                <a:hlinkClick r:id="rId4" action="ppaction://hlinksldjump">
                  <a:extLst>
                    <a:ext uri="{A12FA001-AC4F-418D-AE19-62706E023703}">
                      <ahyp:hlinkClr xmlns:ahyp="http://schemas.microsoft.com/office/drawing/2018/hyperlinkcolor" val="tx"/>
                    </a:ext>
                  </a:extLst>
                </a:hlinkClick>
              </a:rPr>
              <a:t> </a:t>
            </a:r>
            <a:r>
              <a:rPr lang="en-AU" sz="18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2</a:t>
            </a:r>
            <a:endParaRPr lang="en-AU" sz="1800" b="1" dirty="0">
              <a:solidFill>
                <a:schemeClr val="bg1"/>
              </a:solidFill>
              <a:latin typeface="Arial" panose="020B0604020202020204" pitchFamily="34" charset="0"/>
              <a:cs typeface="Arial" panose="020B0604020202020204" pitchFamily="34" charset="0"/>
            </a:endParaRPr>
          </a:p>
        </p:txBody>
      </p:sp>
      <p:grpSp>
        <p:nvGrpSpPr>
          <p:cNvPr id="12" name="Group 11" descr="2.1 What are cells?&#10;">
            <a:extLst>
              <a:ext uri="{FF2B5EF4-FFF2-40B4-BE49-F238E27FC236}">
                <a16:creationId xmlns:a16="http://schemas.microsoft.com/office/drawing/2014/main" id="{26B1327E-3D63-17FB-10A0-DCE2BDB346D7}"/>
              </a:ext>
            </a:extLst>
          </p:cNvPr>
          <p:cNvGrpSpPr/>
          <p:nvPr/>
        </p:nvGrpSpPr>
        <p:grpSpPr>
          <a:xfrm>
            <a:off x="1504057" y="1643284"/>
            <a:ext cx="4839492" cy="1295982"/>
            <a:chOff x="1504057" y="1643284"/>
            <a:chExt cx="4839492" cy="1295982"/>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2245693" y="1643284"/>
              <a:ext cx="4097856" cy="12959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What are cells?</a:t>
              </a:r>
              <a:endParaRPr kumimoji="0" lang="en-GB" sz="1800" b="1"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504057" y="1658784"/>
              <a:ext cx="1264982" cy="12649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2.1</a:t>
              </a:r>
              <a:endParaRPr lang="en-AU" sz="1800" b="1" dirty="0">
                <a:solidFill>
                  <a:schemeClr val="bg1"/>
                </a:solidFill>
                <a:latin typeface="Arial"/>
                <a:cs typeface="Arial"/>
              </a:endParaRPr>
            </a:p>
          </p:txBody>
        </p:sp>
      </p:grpSp>
      <p:grpSp>
        <p:nvGrpSpPr>
          <p:cNvPr id="13" name="Group 12" descr="2.2 Cells have different structures&#10;">
            <a:extLst>
              <a:ext uri="{FF2B5EF4-FFF2-40B4-BE49-F238E27FC236}">
                <a16:creationId xmlns:a16="http://schemas.microsoft.com/office/drawing/2014/main" id="{EC07674F-0EE4-B765-2BFE-4A83547C1429}"/>
              </a:ext>
            </a:extLst>
          </p:cNvPr>
          <p:cNvGrpSpPr/>
          <p:nvPr/>
        </p:nvGrpSpPr>
        <p:grpSpPr>
          <a:xfrm>
            <a:off x="1504057" y="3067982"/>
            <a:ext cx="4839492" cy="1295982"/>
            <a:chOff x="1504057" y="3067982"/>
            <a:chExt cx="4839492" cy="1295982"/>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2245693" y="3067982"/>
              <a:ext cx="4097856" cy="12959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Cells have different structures</a:t>
              </a:r>
              <a:endParaRPr kumimoji="0" lang="en-GB" sz="1800" b="1"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D0A190BE-2B0B-2729-4549-D63712793CC2}"/>
                </a:ext>
              </a:extLst>
            </p:cNvPr>
            <p:cNvSpPr/>
            <p:nvPr/>
          </p:nvSpPr>
          <p:spPr>
            <a:xfrm>
              <a:off x="1504057" y="3083482"/>
              <a:ext cx="1264982" cy="12649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7" action="ppaction://hlinksldjump">
                    <a:extLst>
                      <a:ext uri="{A12FA001-AC4F-418D-AE19-62706E023703}">
                        <ahyp:hlinkClr xmlns:ahyp="http://schemas.microsoft.com/office/drawing/2018/hyperlinkcolor" val="tx"/>
                      </a:ext>
                    </a:extLst>
                  </a:hlinkClick>
                </a:rPr>
                <a:t>2.2</a:t>
              </a:r>
              <a:endParaRPr lang="en-AU" sz="1600" b="1" dirty="0">
                <a:solidFill>
                  <a:schemeClr val="bg1"/>
                </a:solidFill>
                <a:latin typeface="Arial"/>
                <a:cs typeface="Arial"/>
              </a:endParaRPr>
            </a:p>
          </p:txBody>
        </p:sp>
      </p:grpSp>
      <p:grpSp>
        <p:nvGrpSpPr>
          <p:cNvPr id="14" name="Group 13" descr="2.3 Cellular processes&#10;">
            <a:extLst>
              <a:ext uri="{FF2B5EF4-FFF2-40B4-BE49-F238E27FC236}">
                <a16:creationId xmlns:a16="http://schemas.microsoft.com/office/drawing/2014/main" id="{0B90845C-4EAF-52F9-5D93-7F7DCE2A734E}"/>
              </a:ext>
            </a:extLst>
          </p:cNvPr>
          <p:cNvGrpSpPr/>
          <p:nvPr/>
        </p:nvGrpSpPr>
        <p:grpSpPr>
          <a:xfrm>
            <a:off x="1504057" y="4492680"/>
            <a:ext cx="4839492" cy="1295982"/>
            <a:chOff x="1504057" y="4492680"/>
            <a:chExt cx="4839492" cy="1295982"/>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2245693" y="4492680"/>
              <a:ext cx="4097856" cy="12959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Cellular processes</a:t>
              </a:r>
              <a:endParaRPr kumimoji="0" lang="en-GB" sz="1800" b="1"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504057" y="4508180"/>
              <a:ext cx="1264982" cy="12649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2.3</a:t>
              </a:r>
              <a:endParaRPr lang="en-AU" sz="1800" b="1" dirty="0">
                <a:solidFill>
                  <a:schemeClr val="bg1"/>
                </a:solidFill>
                <a:latin typeface="Arial"/>
                <a:cs typeface="Arial"/>
              </a:endParaRPr>
            </a:p>
          </p:txBody>
        </p:sp>
      </p:grpSp>
      <p:grpSp>
        <p:nvGrpSpPr>
          <p:cNvPr id="16" name="Group 15" descr="2.4 Single-celled organisms&#10;">
            <a:extLst>
              <a:ext uri="{FF2B5EF4-FFF2-40B4-BE49-F238E27FC236}">
                <a16:creationId xmlns:a16="http://schemas.microsoft.com/office/drawing/2014/main" id="{9C871461-78FD-5515-BABE-DB11DADB5C32}"/>
              </a:ext>
            </a:extLst>
          </p:cNvPr>
          <p:cNvGrpSpPr/>
          <p:nvPr/>
        </p:nvGrpSpPr>
        <p:grpSpPr>
          <a:xfrm>
            <a:off x="6701577" y="1627784"/>
            <a:ext cx="4853879" cy="1295982"/>
            <a:chOff x="6722045" y="3067982"/>
            <a:chExt cx="4853879" cy="1295982"/>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7478068" y="3067982"/>
              <a:ext cx="4097856" cy="12959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0" action="ppaction://hlinksldjump"/>
                </a:rPr>
                <a:t>Single-celled organisms</a:t>
              </a:r>
              <a:endParaRPr kumimoji="0" lang="en-GB" sz="18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6722045" y="3083482"/>
              <a:ext cx="1264982" cy="12649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10" action="ppaction://hlinksldjump">
                    <a:extLst>
                      <a:ext uri="{A12FA001-AC4F-418D-AE19-62706E023703}">
                        <ahyp:hlinkClr xmlns:ahyp="http://schemas.microsoft.com/office/drawing/2018/hyperlinkcolor" val="tx"/>
                      </a:ext>
                    </a:extLst>
                  </a:hlinkClick>
                </a:rPr>
                <a:t>2.4</a:t>
              </a:r>
              <a:endParaRPr lang="en-AU" sz="1800" b="1" dirty="0">
                <a:solidFill>
                  <a:schemeClr val="bg1"/>
                </a:solidFill>
                <a:latin typeface="Arial"/>
                <a:cs typeface="Arial"/>
              </a:endParaRPr>
            </a:p>
          </p:txBody>
        </p:sp>
      </p:grpSp>
      <p:grpSp>
        <p:nvGrpSpPr>
          <p:cNvPr id="17" name="Group 16" descr="2.5 Multicellular organisms&#10;">
            <a:extLst>
              <a:ext uri="{FF2B5EF4-FFF2-40B4-BE49-F238E27FC236}">
                <a16:creationId xmlns:a16="http://schemas.microsoft.com/office/drawing/2014/main" id="{5BF80472-5A87-CD6C-58B7-EFA92E5EC3A1}"/>
              </a:ext>
            </a:extLst>
          </p:cNvPr>
          <p:cNvGrpSpPr/>
          <p:nvPr/>
        </p:nvGrpSpPr>
        <p:grpSpPr>
          <a:xfrm>
            <a:off x="6701577" y="3052482"/>
            <a:ext cx="4874347" cy="1295982"/>
            <a:chOff x="6722045" y="4492680"/>
            <a:chExt cx="4874347" cy="1295982"/>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7498536" y="4492680"/>
              <a:ext cx="4097856" cy="12959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1" action="ppaction://hlinksldjump"/>
                </a:rPr>
                <a:t>Multicellular organisms</a:t>
              </a:r>
              <a:endParaRPr kumimoji="0" lang="en-GB" sz="18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6722045" y="4508180"/>
              <a:ext cx="1264982" cy="12649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2.5</a:t>
              </a:r>
              <a:endParaRPr lang="en-AU" sz="1800" b="1" dirty="0">
                <a:solidFill>
                  <a:schemeClr val="bg1"/>
                </a:solidFill>
                <a:latin typeface="Arial"/>
                <a:cs typeface="Arial"/>
              </a:endParaRPr>
            </a:p>
          </p:txBody>
        </p:sp>
      </p:grpSp>
      <p:grpSp>
        <p:nvGrpSpPr>
          <p:cNvPr id="15" name="Group 14" descr="2.6 Cells in the Kingdom of life&#10;">
            <a:extLst>
              <a:ext uri="{FF2B5EF4-FFF2-40B4-BE49-F238E27FC236}">
                <a16:creationId xmlns:a16="http://schemas.microsoft.com/office/drawing/2014/main" id="{48403470-2140-5D02-AC47-4198BD81D8B9}"/>
              </a:ext>
            </a:extLst>
          </p:cNvPr>
          <p:cNvGrpSpPr/>
          <p:nvPr/>
        </p:nvGrpSpPr>
        <p:grpSpPr>
          <a:xfrm>
            <a:off x="6722045" y="4443311"/>
            <a:ext cx="4853879" cy="1295982"/>
            <a:chOff x="6722045" y="1643284"/>
            <a:chExt cx="4853879" cy="1295982"/>
          </a:xfrm>
        </p:grpSpPr>
        <p:sp>
          <p:nvSpPr>
            <p:cNvPr id="8" name="Rectangle: Rounded Corners 7">
              <a:extLst>
                <a:ext uri="{FF2B5EF4-FFF2-40B4-BE49-F238E27FC236}">
                  <a16:creationId xmlns:a16="http://schemas.microsoft.com/office/drawing/2014/main" id="{C667E2D8-3B1F-A444-2E9A-A214968BB77A}"/>
                </a:ext>
                <a:ext uri="{C183D7F6-B498-43B3-948B-1728B52AA6E4}">
                  <adec:decorative xmlns:adec="http://schemas.microsoft.com/office/drawing/2017/decorative" val="1"/>
                </a:ext>
              </a:extLst>
            </p:cNvPr>
            <p:cNvSpPr/>
            <p:nvPr/>
          </p:nvSpPr>
          <p:spPr>
            <a:xfrm>
              <a:off x="7542236" y="1643284"/>
              <a:ext cx="4033688" cy="12959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3" action="ppaction://hlinksldjump"/>
                </a:rPr>
                <a:t>Cells in the Kingdom of life</a:t>
              </a:r>
              <a:endParaRPr kumimoji="0" lang="en-GB" sz="18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6C7F924F-F98C-B553-F3CE-820713A270EF}"/>
                </a:ext>
              </a:extLst>
            </p:cNvPr>
            <p:cNvSpPr/>
            <p:nvPr/>
          </p:nvSpPr>
          <p:spPr>
            <a:xfrm>
              <a:off x="6722045" y="1658784"/>
              <a:ext cx="1264982" cy="12649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Arial"/>
                  <a:cs typeface="Arial"/>
                  <a:hlinkClick r:id="rId13" action="ppaction://hlinksldjump">
                    <a:extLst>
                      <a:ext uri="{A12FA001-AC4F-418D-AE19-62706E023703}">
                        <ahyp:hlinkClr xmlns:ahyp="http://schemas.microsoft.com/office/drawing/2018/hyperlinkcolor" val="tx"/>
                      </a:ext>
                    </a:extLst>
                  </a:hlinkClick>
                </a:rPr>
                <a:t>2.6</a:t>
              </a:r>
              <a:endParaRPr lang="en-AU" sz="1800" b="1" dirty="0">
                <a:solidFill>
                  <a:schemeClr val="bg1"/>
                </a:solidFill>
                <a:latin typeface="Arial"/>
                <a:cs typeface="Arial"/>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54958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D98E-A084-56F8-A9A8-0BE684D220A1}"/>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FC7B7271-3E4B-8B10-48AB-5E159F4F020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1.3 Naming species (3 of 4)</a:t>
            </a:r>
          </a:p>
        </p:txBody>
      </p:sp>
      <p:sp>
        <p:nvSpPr>
          <p:cNvPr id="4" name="Text Placeholder 3">
            <a:extLst>
              <a:ext uri="{FF2B5EF4-FFF2-40B4-BE49-F238E27FC236}">
                <a16:creationId xmlns:a16="http://schemas.microsoft.com/office/drawing/2014/main" id="{CBB31D54-320C-D9A1-26B7-CE71C9B0BED6}"/>
              </a:ext>
            </a:extLst>
          </p:cNvPr>
          <p:cNvSpPr>
            <a:spLocks noGrp="1"/>
          </p:cNvSpPr>
          <p:nvPr>
            <p:ph type="body" sz="quarter" idx="18"/>
          </p:nvPr>
        </p:nvSpPr>
        <p:spPr/>
        <p:txBody>
          <a:bodyPr/>
          <a:lstStyle/>
          <a:p>
            <a:r>
              <a:rPr lang="en-AU">
                <a:latin typeface="+mj-lt"/>
              </a:rPr>
              <a:t>Common v’s scientific names</a:t>
            </a:r>
          </a:p>
        </p:txBody>
      </p:sp>
      <p:sp>
        <p:nvSpPr>
          <p:cNvPr id="7" name="TextBox 6">
            <a:extLst>
              <a:ext uri="{FF2B5EF4-FFF2-40B4-BE49-F238E27FC236}">
                <a16:creationId xmlns:a16="http://schemas.microsoft.com/office/drawing/2014/main" id="{6688348B-7404-F3F3-2A60-FA4E2707D479}"/>
              </a:ext>
            </a:extLst>
          </p:cNvPr>
          <p:cNvSpPr txBox="1"/>
          <p:nvPr/>
        </p:nvSpPr>
        <p:spPr>
          <a:xfrm>
            <a:off x="354001" y="1653436"/>
            <a:ext cx="5595862" cy="310016"/>
          </a:xfrm>
          <a:prstGeom prst="rect">
            <a:avLst/>
          </a:prstGeom>
          <a:noFill/>
        </p:spPr>
        <p:txBody>
          <a:bodyPr wrap="square" lIns="0" tIns="0" rIns="0" bIns="0" rtlCol="0">
            <a:noAutofit/>
          </a:bodyPr>
          <a:lstStyle/>
          <a:p>
            <a:pPr algn="ctr"/>
            <a:r>
              <a:rPr lang="en-AU" sz="2000" b="1" dirty="0"/>
              <a:t>Bearcat (</a:t>
            </a:r>
            <a:r>
              <a:rPr lang="en-AU" sz="2000" b="1" i="1" dirty="0"/>
              <a:t>Arctictis binturong</a:t>
            </a:r>
            <a:r>
              <a:rPr lang="en-AU" sz="2000" b="1" dirty="0"/>
              <a:t>)</a:t>
            </a:r>
          </a:p>
        </p:txBody>
      </p:sp>
      <p:pic>
        <p:nvPicPr>
          <p:cNvPr id="2050" name="Picture 2" descr="A Bearcat or Binturong">
            <a:extLst>
              <a:ext uri="{FF2B5EF4-FFF2-40B4-BE49-F238E27FC236}">
                <a16:creationId xmlns:a16="http://schemas.microsoft.com/office/drawing/2014/main" id="{9BE8D9D1-A4CC-54E8-053C-A0AE5A85DF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000" y="2038548"/>
            <a:ext cx="5595862" cy="3812181"/>
          </a:xfrm>
          <a:prstGeom prst="roundRect">
            <a:avLst>
              <a:gd name="adj" fmla="val 8672"/>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5DC923-D196-E957-F3B9-BEFD1B002853}"/>
              </a:ext>
              <a:ext uri="{C183D7F6-B498-43B3-948B-1728B52AA6E4}">
                <adec:decorative xmlns:adec="http://schemas.microsoft.com/office/drawing/2017/decorative" val="0"/>
              </a:ext>
            </a:extLst>
          </p:cNvPr>
          <p:cNvSpPr txBox="1"/>
          <p:nvPr/>
        </p:nvSpPr>
        <p:spPr>
          <a:xfrm>
            <a:off x="342001" y="5936264"/>
            <a:ext cx="5254514" cy="246063"/>
          </a:xfrm>
          <a:prstGeom prst="rect">
            <a:avLst/>
          </a:prstGeom>
          <a:noFill/>
        </p:spPr>
        <p:txBody>
          <a:bodyPr wrap="square" lIns="0" tIns="0" rIns="0" bIns="0" rtlCol="0">
            <a:noAutofit/>
          </a:bodyPr>
          <a:lstStyle/>
          <a:p>
            <a:pPr>
              <a:lnSpc>
                <a:spcPct val="150000"/>
              </a:lnSpc>
              <a:spcAft>
                <a:spcPts val="1200"/>
              </a:spcAft>
            </a:pPr>
            <a:r>
              <a:rPr lang="en-AU" sz="1000" dirty="0">
                <a:hlinkClick r:id="rId4"/>
              </a:rPr>
              <a:t>Binturong in </a:t>
            </a:r>
            <a:r>
              <a:rPr lang="en-AU" sz="1000" dirty="0" err="1">
                <a:hlinkClick r:id="rId4"/>
              </a:rPr>
              <a:t>Overloon</a:t>
            </a:r>
            <a:r>
              <a:rPr lang="es-ES" sz="1000" dirty="0"/>
              <a:t> </a:t>
            </a:r>
            <a:r>
              <a:rPr lang="en-AU" sz="1000" dirty="0"/>
              <a:t>by Thomas Fuhrmann, licenced under </a:t>
            </a:r>
            <a:r>
              <a:rPr lang="en-AU" sz="1000" dirty="0">
                <a:hlinkClick r:id="rId5"/>
              </a:rPr>
              <a:t>CC BY-SA 4.0</a:t>
            </a:r>
            <a:endParaRPr lang="en-AU" sz="1000" dirty="0"/>
          </a:p>
        </p:txBody>
      </p:sp>
      <p:sp>
        <p:nvSpPr>
          <p:cNvPr id="5" name="TextBox 4">
            <a:extLst>
              <a:ext uri="{FF2B5EF4-FFF2-40B4-BE49-F238E27FC236}">
                <a16:creationId xmlns:a16="http://schemas.microsoft.com/office/drawing/2014/main" id="{34C0F4C6-EBC5-0E92-5541-2498C9CD9B19}"/>
              </a:ext>
            </a:extLst>
          </p:cNvPr>
          <p:cNvSpPr txBox="1"/>
          <p:nvPr/>
        </p:nvSpPr>
        <p:spPr>
          <a:xfrm>
            <a:off x="6242139" y="1642997"/>
            <a:ext cx="5595862" cy="310016"/>
          </a:xfrm>
          <a:prstGeom prst="rect">
            <a:avLst/>
          </a:prstGeom>
          <a:noFill/>
        </p:spPr>
        <p:txBody>
          <a:bodyPr wrap="square" lIns="0" tIns="0" rIns="0" bIns="0" rtlCol="0">
            <a:noAutofit/>
          </a:bodyPr>
          <a:lstStyle/>
          <a:p>
            <a:pPr algn="ctr"/>
            <a:r>
              <a:rPr lang="en-AU" sz="2000" b="1" dirty="0"/>
              <a:t>Honey bear (</a:t>
            </a:r>
            <a:r>
              <a:rPr lang="en-AU" sz="2000" b="1" i="1" dirty="0"/>
              <a:t>Potos flavus</a:t>
            </a:r>
            <a:r>
              <a:rPr lang="en-AU" sz="2000" b="1" dirty="0"/>
              <a:t>)</a:t>
            </a:r>
          </a:p>
        </p:txBody>
      </p:sp>
      <p:pic>
        <p:nvPicPr>
          <p:cNvPr id="2052" name="Picture 4" descr="A Honey bear">
            <a:extLst>
              <a:ext uri="{FF2B5EF4-FFF2-40B4-BE49-F238E27FC236}">
                <a16:creationId xmlns:a16="http://schemas.microsoft.com/office/drawing/2014/main" id="{2CA9B9D1-8A6D-ABD9-5103-21FA64E55B8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35090" y="2038548"/>
            <a:ext cx="4771217" cy="3816974"/>
          </a:xfrm>
          <a:prstGeom prst="roundRect">
            <a:avLst>
              <a:gd name="adj" fmla="val 9062"/>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A3CF29-455C-9224-137C-0D890CFE1600}"/>
              </a:ext>
              <a:ext uri="{C183D7F6-B498-43B3-948B-1728B52AA6E4}">
                <adec:decorative xmlns:adec="http://schemas.microsoft.com/office/drawing/2017/decorative" val="0"/>
              </a:ext>
            </a:extLst>
          </p:cNvPr>
          <p:cNvSpPr txBox="1"/>
          <p:nvPr/>
        </p:nvSpPr>
        <p:spPr>
          <a:xfrm>
            <a:off x="6735090" y="5936264"/>
            <a:ext cx="4900405" cy="595085"/>
          </a:xfrm>
          <a:prstGeom prst="rect">
            <a:avLst/>
          </a:prstGeom>
          <a:noFill/>
        </p:spPr>
        <p:txBody>
          <a:bodyPr wrap="square" lIns="0" tIns="0" rIns="0" bIns="0" rtlCol="0">
            <a:noAutofit/>
          </a:bodyPr>
          <a:lstStyle/>
          <a:p>
            <a:pPr>
              <a:lnSpc>
                <a:spcPct val="150000"/>
              </a:lnSpc>
              <a:spcAft>
                <a:spcPts val="1200"/>
              </a:spcAft>
            </a:pPr>
            <a:r>
              <a:rPr lang="en-AU" sz="1000" dirty="0">
                <a:hlinkClick r:id="rId7"/>
              </a:rPr>
              <a:t>Potos flavus (22985770100)</a:t>
            </a:r>
            <a:r>
              <a:rPr lang="es-ES" sz="1000" dirty="0"/>
              <a:t> </a:t>
            </a:r>
            <a:r>
              <a:rPr lang="en-AU" sz="1000" dirty="0"/>
              <a:t>by Kalamazoo Public Library,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F7CB915C-60D0-14D7-ADE5-69F90371EE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40</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97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5"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2CA9-F135-F157-1A23-6BE1703C6226}"/>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A785245E-FA7D-574F-ECC4-07204678218B}"/>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a:t>
            </a:r>
            <a:r>
              <a:rPr lang="en-AU" dirty="0"/>
              <a:t>3</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 Naming species (4 of 4)</a:t>
            </a:r>
          </a:p>
        </p:txBody>
      </p:sp>
      <p:sp>
        <p:nvSpPr>
          <p:cNvPr id="3" name="Text Placeholder 3">
            <a:extLst>
              <a:ext uri="{FF2B5EF4-FFF2-40B4-BE49-F238E27FC236}">
                <a16:creationId xmlns:a16="http://schemas.microsoft.com/office/drawing/2014/main" id="{3CEE5667-E40E-A2EA-BF2F-999285B0A6AF}"/>
              </a:ext>
            </a:extLst>
          </p:cNvPr>
          <p:cNvSpPr>
            <a:spLocks noGrp="1"/>
          </p:cNvSpPr>
          <p:nvPr>
            <p:ph type="body" sz="quarter" idx="18"/>
          </p:nvPr>
        </p:nvSpPr>
        <p:spPr>
          <a:xfrm>
            <a:off x="360000" y="982520"/>
            <a:ext cx="11484000" cy="310015"/>
          </a:xfrm>
        </p:spPr>
        <p:txBody>
          <a:bodyPr anchor="b">
            <a:noAutofit/>
          </a:bodyPr>
          <a:lstStyle/>
          <a:p>
            <a:pPr>
              <a:lnSpc>
                <a:spcPct val="140000"/>
              </a:lnSpc>
            </a:pPr>
            <a:r>
              <a:rPr lang="en-AU" dirty="0">
                <a:latin typeface="+mj-lt"/>
              </a:rPr>
              <a:t>Confusing common names</a:t>
            </a:r>
          </a:p>
        </p:txBody>
      </p:sp>
      <p:sp>
        <p:nvSpPr>
          <p:cNvPr id="7" name="TextBox 6">
            <a:extLst>
              <a:ext uri="{FF2B5EF4-FFF2-40B4-BE49-F238E27FC236}">
                <a16:creationId xmlns:a16="http://schemas.microsoft.com/office/drawing/2014/main" id="{FFCB8512-25AC-75CE-26E8-6935EAA13EC7}"/>
              </a:ext>
            </a:extLst>
          </p:cNvPr>
          <p:cNvSpPr txBox="1"/>
          <p:nvPr/>
        </p:nvSpPr>
        <p:spPr>
          <a:xfrm>
            <a:off x="3222000" y="1684063"/>
            <a:ext cx="5595862" cy="545601"/>
          </a:xfrm>
          <a:prstGeom prst="rect">
            <a:avLst/>
          </a:prstGeom>
          <a:noFill/>
        </p:spPr>
        <p:txBody>
          <a:bodyPr wrap="square" lIns="0" tIns="0" rIns="0" bIns="0" rtlCol="0">
            <a:noAutofit/>
          </a:bodyPr>
          <a:lstStyle/>
          <a:p>
            <a:pPr algn="ctr"/>
            <a:r>
              <a:rPr lang="en-AU" sz="2000" b="1" dirty="0"/>
              <a:t>Mountain chicken (</a:t>
            </a:r>
            <a:r>
              <a:rPr lang="en-AU" sz="2000" b="1" i="1" dirty="0"/>
              <a:t>Leptodactylus fallax</a:t>
            </a:r>
            <a:r>
              <a:rPr lang="en-AU" sz="2000" b="1" dirty="0"/>
              <a:t>) </a:t>
            </a:r>
          </a:p>
        </p:txBody>
      </p:sp>
      <p:pic>
        <p:nvPicPr>
          <p:cNvPr id="3076" name="Picture 4" descr="A mountain chicken frog">
            <a:extLst>
              <a:ext uri="{FF2B5EF4-FFF2-40B4-BE49-F238E27FC236}">
                <a16:creationId xmlns:a16="http://schemas.microsoft.com/office/drawing/2014/main" id="{5CE51513-7B0E-7DBF-E6E7-74B6064B4A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2000" y="2229664"/>
            <a:ext cx="5748000" cy="3902461"/>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8DEA03-91E4-D065-ED45-9AA3FC116A91}"/>
              </a:ext>
              <a:ext uri="{C183D7F6-B498-43B3-948B-1728B52AA6E4}">
                <adec:decorative xmlns:adec="http://schemas.microsoft.com/office/drawing/2017/decorative" val="0"/>
              </a:ext>
            </a:extLst>
          </p:cNvPr>
          <p:cNvSpPr txBox="1"/>
          <p:nvPr/>
        </p:nvSpPr>
        <p:spPr>
          <a:xfrm>
            <a:off x="360000" y="6520435"/>
            <a:ext cx="4993256" cy="175565"/>
          </a:xfrm>
          <a:prstGeom prst="rect">
            <a:avLst/>
          </a:prstGeom>
          <a:noFill/>
        </p:spPr>
        <p:txBody>
          <a:bodyPr wrap="square" lIns="0" tIns="0" rIns="0" bIns="0" rtlCol="0">
            <a:noAutofit/>
          </a:bodyPr>
          <a:lstStyle/>
          <a:p>
            <a:r>
              <a:rPr lang="en-AU" sz="1000" dirty="0">
                <a:hlinkClick r:id="rId4"/>
              </a:rPr>
              <a:t>Leptodactylus fallax (1)</a:t>
            </a:r>
            <a:r>
              <a:rPr lang="es-ES" sz="1000" dirty="0"/>
              <a:t> </a:t>
            </a:r>
            <a:r>
              <a:rPr lang="en-AU" sz="1000" dirty="0"/>
              <a:t>by </a:t>
            </a:r>
            <a:r>
              <a:rPr lang="en-AU" sz="1000" dirty="0" err="1"/>
              <a:t>TimVickers</a:t>
            </a:r>
            <a:r>
              <a:rPr lang="en-AU" sz="1000" dirty="0"/>
              <a:t>, this image is in the </a:t>
            </a:r>
            <a:r>
              <a:rPr lang="en-AU" sz="1000" dirty="0">
                <a:hlinkClick r:id="rId5"/>
              </a:rPr>
              <a:t>public domain</a:t>
            </a:r>
            <a:r>
              <a:rPr lang="en-AU" sz="1000" dirty="0"/>
              <a:t>.</a:t>
            </a:r>
          </a:p>
        </p:txBody>
      </p:sp>
      <p:sp>
        <p:nvSpPr>
          <p:cNvPr id="2" name="Slide Number Placeholder 1">
            <a:extLst>
              <a:ext uri="{FF2B5EF4-FFF2-40B4-BE49-F238E27FC236}">
                <a16:creationId xmlns:a16="http://schemas.microsoft.com/office/drawing/2014/main" id="{43D61389-6665-C89E-FF4E-C21824B4427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41</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43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DC7B36-A1B2-3A6D-BC8C-F592EF2BB4B9}"/>
              </a:ext>
            </a:extLst>
          </p:cNvPr>
          <p:cNvSpPr>
            <a:spLocks noGrp="1"/>
          </p:cNvSpPr>
          <p:nvPr>
            <p:ph type="title"/>
          </p:nvPr>
        </p:nvSpPr>
        <p:spPr/>
        <p:txBody>
          <a:bodyPr/>
          <a:lstStyle/>
          <a:p>
            <a:r>
              <a:rPr lang="en-AU" dirty="0"/>
              <a:t>1.3 Scientific names of Australian species</a:t>
            </a:r>
          </a:p>
        </p:txBody>
      </p:sp>
      <p:sp>
        <p:nvSpPr>
          <p:cNvPr id="7" name="Text Placeholder 6">
            <a:extLst>
              <a:ext uri="{FF2B5EF4-FFF2-40B4-BE49-F238E27FC236}">
                <a16:creationId xmlns:a16="http://schemas.microsoft.com/office/drawing/2014/main" id="{85995C4A-ADB0-1579-144B-C95BB66EF8A0}"/>
              </a:ext>
            </a:extLst>
          </p:cNvPr>
          <p:cNvSpPr>
            <a:spLocks noGrp="1"/>
          </p:cNvSpPr>
          <p:nvPr>
            <p:ph type="body" sz="quarter" idx="18"/>
          </p:nvPr>
        </p:nvSpPr>
        <p:spPr/>
        <p:txBody>
          <a:bodyPr/>
          <a:lstStyle/>
          <a:p>
            <a:r>
              <a:rPr lang="en-AU">
                <a:latin typeface="+mj-lt"/>
              </a:rPr>
              <a:t>Research the binomial names of these organisms</a:t>
            </a:r>
          </a:p>
        </p:txBody>
      </p:sp>
      <p:graphicFrame>
        <p:nvGraphicFramePr>
          <p:cNvPr id="3" name="Table 2">
            <a:extLst>
              <a:ext uri="{FF2B5EF4-FFF2-40B4-BE49-F238E27FC236}">
                <a16:creationId xmlns:a16="http://schemas.microsoft.com/office/drawing/2014/main" id="{79C5AF50-E4EE-22A1-7B73-56582E8508A4}"/>
              </a:ext>
            </a:extLst>
          </p:cNvPr>
          <p:cNvGraphicFramePr>
            <a:graphicFrameLocks noGrp="1"/>
          </p:cNvGraphicFramePr>
          <p:nvPr>
            <p:extLst>
              <p:ext uri="{D42A27DB-BD31-4B8C-83A1-F6EECF244321}">
                <p14:modId xmlns:p14="http://schemas.microsoft.com/office/powerpoint/2010/main" val="1728994883"/>
              </p:ext>
            </p:extLst>
          </p:nvPr>
        </p:nvGraphicFramePr>
        <p:xfrm>
          <a:off x="359999" y="1567086"/>
          <a:ext cx="8233586" cy="4973320"/>
        </p:xfrm>
        <a:graphic>
          <a:graphicData uri="http://schemas.openxmlformats.org/drawingml/2006/table">
            <a:tbl>
              <a:tblPr firstRow="1" bandRow="1">
                <a:tableStyleId>{B301B821-A1FF-4177-AEE7-76D212191A09}</a:tableStyleId>
              </a:tblPr>
              <a:tblGrid>
                <a:gridCol w="3466277">
                  <a:extLst>
                    <a:ext uri="{9D8B030D-6E8A-4147-A177-3AD203B41FA5}">
                      <a16:colId xmlns:a16="http://schemas.microsoft.com/office/drawing/2014/main" val="3148451163"/>
                    </a:ext>
                  </a:extLst>
                </a:gridCol>
                <a:gridCol w="4767309">
                  <a:extLst>
                    <a:ext uri="{9D8B030D-6E8A-4147-A177-3AD203B41FA5}">
                      <a16:colId xmlns:a16="http://schemas.microsoft.com/office/drawing/2014/main" val="3696922040"/>
                    </a:ext>
                  </a:extLst>
                </a:gridCol>
              </a:tblGrid>
              <a:tr h="370840">
                <a:tc>
                  <a:txBody>
                    <a:bodyPr/>
                    <a:lstStyle/>
                    <a:p>
                      <a:pPr>
                        <a:lnSpc>
                          <a:spcPct val="150000"/>
                        </a:lnSpc>
                        <a:spcAft>
                          <a:spcPts val="1200"/>
                        </a:spcAft>
                      </a:pPr>
                      <a:r>
                        <a:rPr lang="en-AU" sz="1800" dirty="0"/>
                        <a:t>Common name</a:t>
                      </a:r>
                      <a:endParaRPr lang="en-AU" sz="1800" dirty="0">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dirty="0"/>
                        <a:t>Binomial name</a:t>
                      </a:r>
                      <a:endParaRPr lang="en-AU" sz="1800" dirty="0">
                        <a:latin typeface="+mj-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7045493"/>
                  </a:ext>
                </a:extLst>
              </a:tr>
              <a:tr h="370840">
                <a:tc>
                  <a:txBody>
                    <a:bodyPr/>
                    <a:lstStyle/>
                    <a:p>
                      <a:pPr>
                        <a:lnSpc>
                          <a:spcPct val="150000"/>
                        </a:lnSpc>
                        <a:spcAft>
                          <a:spcPts val="1200"/>
                        </a:spcAft>
                      </a:pPr>
                      <a:r>
                        <a:rPr lang="en-AU" sz="1800"/>
                        <a:t>Red kangaroo</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758026"/>
                  </a:ext>
                </a:extLst>
              </a:tr>
              <a:tr h="370840">
                <a:tc>
                  <a:txBody>
                    <a:bodyPr/>
                    <a:lstStyle/>
                    <a:p>
                      <a:pPr>
                        <a:lnSpc>
                          <a:spcPct val="150000"/>
                        </a:lnSpc>
                        <a:spcAft>
                          <a:spcPts val="1200"/>
                        </a:spcAft>
                      </a:pPr>
                      <a:r>
                        <a:rPr lang="en-AU" sz="1800" dirty="0"/>
                        <a:t>Koala</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5805799"/>
                  </a:ext>
                </a:extLst>
              </a:tr>
              <a:tr h="370840">
                <a:tc>
                  <a:txBody>
                    <a:bodyPr/>
                    <a:lstStyle/>
                    <a:p>
                      <a:pPr>
                        <a:lnSpc>
                          <a:spcPct val="150000"/>
                        </a:lnSpc>
                        <a:spcAft>
                          <a:spcPts val="1200"/>
                        </a:spcAft>
                      </a:pPr>
                      <a:r>
                        <a:rPr lang="en-AU" sz="1800" dirty="0"/>
                        <a:t>Emu</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7704176"/>
                  </a:ext>
                </a:extLst>
              </a:tr>
              <a:tr h="370840">
                <a:tc>
                  <a:txBody>
                    <a:bodyPr/>
                    <a:lstStyle/>
                    <a:p>
                      <a:pPr>
                        <a:lnSpc>
                          <a:spcPct val="150000"/>
                        </a:lnSpc>
                        <a:spcAft>
                          <a:spcPts val="1200"/>
                        </a:spcAft>
                      </a:pPr>
                      <a:r>
                        <a:rPr lang="en-AU" sz="1800" dirty="0"/>
                        <a:t>Platypus</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1403872"/>
                  </a:ext>
                </a:extLst>
              </a:tr>
              <a:tr h="370840">
                <a:tc>
                  <a:txBody>
                    <a:bodyPr/>
                    <a:lstStyle/>
                    <a:p>
                      <a:pPr>
                        <a:lnSpc>
                          <a:spcPct val="150000"/>
                        </a:lnSpc>
                        <a:spcAft>
                          <a:spcPts val="1200"/>
                        </a:spcAft>
                      </a:pPr>
                      <a:r>
                        <a:rPr lang="en-AU" sz="1800" dirty="0"/>
                        <a:t>Tasmanian devil</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16178053"/>
                  </a:ext>
                </a:extLst>
              </a:tr>
              <a:tr h="370840">
                <a:tc>
                  <a:txBody>
                    <a:bodyPr/>
                    <a:lstStyle/>
                    <a:p>
                      <a:pPr>
                        <a:lnSpc>
                          <a:spcPct val="150000"/>
                        </a:lnSpc>
                        <a:spcAft>
                          <a:spcPts val="1200"/>
                        </a:spcAft>
                      </a:pPr>
                      <a:r>
                        <a:rPr lang="en-AU" sz="1800" dirty="0"/>
                        <a:t>Common brushtail possum</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1555039"/>
                  </a:ext>
                </a:extLst>
              </a:tr>
              <a:tr h="370840">
                <a:tc>
                  <a:txBody>
                    <a:bodyPr/>
                    <a:lstStyle/>
                    <a:p>
                      <a:pPr>
                        <a:lnSpc>
                          <a:spcPct val="150000"/>
                        </a:lnSpc>
                        <a:spcAft>
                          <a:spcPts val="1200"/>
                        </a:spcAft>
                      </a:pPr>
                      <a:r>
                        <a:rPr lang="en-AU" sz="1800"/>
                        <a:t>Kookaburra</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4145764"/>
                  </a:ext>
                </a:extLst>
              </a:tr>
              <a:tr h="370840">
                <a:tc>
                  <a:txBody>
                    <a:bodyPr/>
                    <a:lstStyle/>
                    <a:p>
                      <a:pPr>
                        <a:lnSpc>
                          <a:spcPct val="150000"/>
                        </a:lnSpc>
                        <a:spcAft>
                          <a:spcPts val="1200"/>
                        </a:spcAft>
                      </a:pPr>
                      <a:r>
                        <a:rPr lang="en-AU" sz="1800" dirty="0"/>
                        <a:t>River red gum</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0739631"/>
                  </a:ext>
                </a:extLst>
              </a:tr>
              <a:tr h="370840">
                <a:tc>
                  <a:txBody>
                    <a:bodyPr/>
                    <a:lstStyle/>
                    <a:p>
                      <a:pPr>
                        <a:lnSpc>
                          <a:spcPct val="150000"/>
                        </a:lnSpc>
                        <a:spcAft>
                          <a:spcPts val="1200"/>
                        </a:spcAft>
                      </a:pPr>
                      <a:r>
                        <a:rPr lang="en-AU" sz="1800"/>
                        <a:t>Waratah</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0592369"/>
                  </a:ext>
                </a:extLst>
              </a:tr>
              <a:tr h="0">
                <a:tc>
                  <a:txBody>
                    <a:bodyPr/>
                    <a:lstStyle/>
                    <a:p>
                      <a:pPr>
                        <a:lnSpc>
                          <a:spcPct val="150000"/>
                        </a:lnSpc>
                        <a:spcAft>
                          <a:spcPts val="1200"/>
                        </a:spcAft>
                      </a:pPr>
                      <a:r>
                        <a:rPr lang="en-AU" sz="1800" dirty="0"/>
                        <a:t>Blue gum</a:t>
                      </a: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1200"/>
                        </a:spcAft>
                      </a:pPr>
                      <a:endParaRPr lang="en-AU" sz="18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064757"/>
                  </a:ext>
                </a:extLst>
              </a:tr>
            </a:tbl>
          </a:graphicData>
        </a:graphic>
      </p:graphicFrame>
      <p:graphicFrame>
        <p:nvGraphicFramePr>
          <p:cNvPr id="8" name="Table 7">
            <a:extLst>
              <a:ext uri="{FF2B5EF4-FFF2-40B4-BE49-F238E27FC236}">
                <a16:creationId xmlns:a16="http://schemas.microsoft.com/office/drawing/2014/main" id="{062690D2-AB57-02AC-1A47-E13EF34BF456}"/>
              </a:ext>
            </a:extLst>
          </p:cNvPr>
          <p:cNvGraphicFramePr>
            <a:graphicFrameLocks noGrp="1"/>
          </p:cNvGraphicFramePr>
          <p:nvPr>
            <p:extLst>
              <p:ext uri="{D42A27DB-BD31-4B8C-83A1-F6EECF244321}">
                <p14:modId xmlns:p14="http://schemas.microsoft.com/office/powerpoint/2010/main" val="2335141302"/>
              </p:ext>
            </p:extLst>
          </p:nvPr>
        </p:nvGraphicFramePr>
        <p:xfrm>
          <a:off x="359999" y="1567086"/>
          <a:ext cx="8233586" cy="4973320"/>
        </p:xfrm>
        <a:graphic>
          <a:graphicData uri="http://schemas.openxmlformats.org/drawingml/2006/table">
            <a:tbl>
              <a:tblPr firstRow="1" bandRow="1">
                <a:tableStyleId>{B301B821-A1FF-4177-AEE7-76D212191A09}</a:tableStyleId>
              </a:tblPr>
              <a:tblGrid>
                <a:gridCol w="3466277">
                  <a:extLst>
                    <a:ext uri="{9D8B030D-6E8A-4147-A177-3AD203B41FA5}">
                      <a16:colId xmlns:a16="http://schemas.microsoft.com/office/drawing/2014/main" val="3148451163"/>
                    </a:ext>
                  </a:extLst>
                </a:gridCol>
                <a:gridCol w="4767309">
                  <a:extLst>
                    <a:ext uri="{9D8B030D-6E8A-4147-A177-3AD203B41FA5}">
                      <a16:colId xmlns:a16="http://schemas.microsoft.com/office/drawing/2014/main" val="3696922040"/>
                    </a:ext>
                  </a:extLst>
                </a:gridCol>
              </a:tblGrid>
              <a:tr h="370840">
                <a:tc>
                  <a:txBody>
                    <a:bodyPr/>
                    <a:lstStyle/>
                    <a:p>
                      <a:pPr>
                        <a:lnSpc>
                          <a:spcPct val="150000"/>
                        </a:lnSpc>
                        <a:spcAft>
                          <a:spcPts val="1200"/>
                        </a:spcAft>
                      </a:pPr>
                      <a:r>
                        <a:rPr lang="en-AU" sz="1800" dirty="0"/>
                        <a:t>Common name</a:t>
                      </a:r>
                      <a:endParaRPr lang="en-AU" sz="1800" dirty="0">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dirty="0"/>
                        <a:t>Binomial name</a:t>
                      </a:r>
                      <a:endParaRPr lang="en-AU" sz="1800" dirty="0">
                        <a:latin typeface="+mj-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7045493"/>
                  </a:ext>
                </a:extLst>
              </a:tr>
              <a:tr h="370840">
                <a:tc>
                  <a:txBody>
                    <a:bodyPr/>
                    <a:lstStyle/>
                    <a:p>
                      <a:pPr>
                        <a:lnSpc>
                          <a:spcPct val="150000"/>
                        </a:lnSpc>
                        <a:spcAft>
                          <a:spcPts val="1200"/>
                        </a:spcAft>
                      </a:pPr>
                      <a:r>
                        <a:rPr lang="en-AU" sz="1800"/>
                        <a:t>Red kangaroo</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Macropus rufus</a:t>
                      </a:r>
                      <a:endParaRPr lang="en-AU" sz="1800" i="1"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758026"/>
                  </a:ext>
                </a:extLst>
              </a:tr>
              <a:tr h="370840">
                <a:tc>
                  <a:txBody>
                    <a:bodyPr/>
                    <a:lstStyle/>
                    <a:p>
                      <a:pPr>
                        <a:lnSpc>
                          <a:spcPct val="150000"/>
                        </a:lnSpc>
                        <a:spcAft>
                          <a:spcPts val="1200"/>
                        </a:spcAft>
                      </a:pPr>
                      <a:r>
                        <a:rPr lang="en-AU" sz="1800" dirty="0"/>
                        <a:t>Koala</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Phascolarctos cinereus</a:t>
                      </a:r>
                      <a:endParaRPr lang="en-AU" sz="1800" i="1"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5805799"/>
                  </a:ext>
                </a:extLst>
              </a:tr>
              <a:tr h="370840">
                <a:tc>
                  <a:txBody>
                    <a:bodyPr/>
                    <a:lstStyle/>
                    <a:p>
                      <a:pPr>
                        <a:lnSpc>
                          <a:spcPct val="150000"/>
                        </a:lnSpc>
                        <a:spcAft>
                          <a:spcPts val="1200"/>
                        </a:spcAft>
                      </a:pPr>
                      <a:r>
                        <a:rPr lang="en-AU" sz="1800" dirty="0"/>
                        <a:t>Emu</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err="1">
                          <a:solidFill>
                            <a:schemeClr val="tx1"/>
                          </a:solidFill>
                          <a:effectLst/>
                        </a:rPr>
                        <a:t>Dromaius</a:t>
                      </a:r>
                      <a:r>
                        <a:rPr lang="en-AU" sz="1800" i="1" kern="1200" dirty="0">
                          <a:solidFill>
                            <a:schemeClr val="tx1"/>
                          </a:solidFill>
                          <a:effectLst/>
                        </a:rPr>
                        <a:t> novaehollandiae</a:t>
                      </a:r>
                      <a:endParaRPr lang="en-AU" sz="1800" i="1"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7704176"/>
                  </a:ext>
                </a:extLst>
              </a:tr>
              <a:tr h="370840">
                <a:tc>
                  <a:txBody>
                    <a:bodyPr/>
                    <a:lstStyle/>
                    <a:p>
                      <a:pPr>
                        <a:lnSpc>
                          <a:spcPct val="150000"/>
                        </a:lnSpc>
                        <a:spcAft>
                          <a:spcPts val="1200"/>
                        </a:spcAft>
                      </a:pPr>
                      <a:r>
                        <a:rPr lang="en-AU" sz="1800" dirty="0"/>
                        <a:t>Platypus</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Ornithorhynchus anatinus</a:t>
                      </a:r>
                      <a:endParaRPr lang="en-AU" sz="1800" i="1"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1403872"/>
                  </a:ext>
                </a:extLst>
              </a:tr>
              <a:tr h="370840">
                <a:tc>
                  <a:txBody>
                    <a:bodyPr/>
                    <a:lstStyle/>
                    <a:p>
                      <a:pPr>
                        <a:lnSpc>
                          <a:spcPct val="150000"/>
                        </a:lnSpc>
                        <a:spcAft>
                          <a:spcPts val="1200"/>
                        </a:spcAft>
                      </a:pPr>
                      <a:r>
                        <a:rPr lang="en-AU" sz="1800" dirty="0"/>
                        <a:t>Tasmanian devil</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a:solidFill>
                            <a:schemeClr val="tx1"/>
                          </a:solidFill>
                          <a:effectLst/>
                        </a:rPr>
                        <a:t>Sarcophilus harrisii</a:t>
                      </a:r>
                      <a:endParaRPr lang="en-AU" sz="1800" i="1">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16178053"/>
                  </a:ext>
                </a:extLst>
              </a:tr>
              <a:tr h="370840">
                <a:tc>
                  <a:txBody>
                    <a:bodyPr/>
                    <a:lstStyle/>
                    <a:p>
                      <a:pPr>
                        <a:lnSpc>
                          <a:spcPct val="150000"/>
                        </a:lnSpc>
                        <a:spcAft>
                          <a:spcPts val="1200"/>
                        </a:spcAft>
                      </a:pPr>
                      <a:r>
                        <a:rPr lang="en-AU" sz="1800" dirty="0"/>
                        <a:t>Common brushtail possum</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err="1">
                          <a:solidFill>
                            <a:schemeClr val="tx1"/>
                          </a:solidFill>
                          <a:effectLst/>
                        </a:rPr>
                        <a:t>Trichosurus</a:t>
                      </a:r>
                      <a:r>
                        <a:rPr lang="en-AU" sz="1800" i="1" kern="1200" dirty="0">
                          <a:solidFill>
                            <a:schemeClr val="tx1"/>
                          </a:solidFill>
                          <a:effectLst/>
                        </a:rPr>
                        <a:t> </a:t>
                      </a:r>
                      <a:r>
                        <a:rPr lang="en-AU" sz="1800" i="1" kern="1200" dirty="0" err="1">
                          <a:solidFill>
                            <a:schemeClr val="tx1"/>
                          </a:solidFill>
                          <a:effectLst/>
                        </a:rPr>
                        <a:t>vulpecula</a:t>
                      </a:r>
                      <a:endParaRPr lang="en-AU" sz="1800" i="1"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1555039"/>
                  </a:ext>
                </a:extLst>
              </a:tr>
              <a:tr h="370840">
                <a:tc>
                  <a:txBody>
                    <a:bodyPr/>
                    <a:lstStyle/>
                    <a:p>
                      <a:pPr>
                        <a:lnSpc>
                          <a:spcPct val="150000"/>
                        </a:lnSpc>
                        <a:spcAft>
                          <a:spcPts val="1200"/>
                        </a:spcAft>
                      </a:pPr>
                      <a:r>
                        <a:rPr lang="en-AU" sz="1800"/>
                        <a:t>Kookaburra</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Dacelo novaeguineae</a:t>
                      </a:r>
                      <a:endParaRPr lang="en-AU" sz="1800" i="1"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4145764"/>
                  </a:ext>
                </a:extLst>
              </a:tr>
              <a:tr h="370840">
                <a:tc>
                  <a:txBody>
                    <a:bodyPr/>
                    <a:lstStyle/>
                    <a:p>
                      <a:pPr>
                        <a:lnSpc>
                          <a:spcPct val="150000"/>
                        </a:lnSpc>
                        <a:spcAft>
                          <a:spcPts val="1200"/>
                        </a:spcAft>
                      </a:pPr>
                      <a:r>
                        <a:rPr lang="en-AU" sz="1800" dirty="0"/>
                        <a:t>River red gum</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Eucalyptus camaldulensis</a:t>
                      </a:r>
                      <a:endParaRPr lang="en-AU" sz="1800" i="1"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0739631"/>
                  </a:ext>
                </a:extLst>
              </a:tr>
              <a:tr h="370840">
                <a:tc>
                  <a:txBody>
                    <a:bodyPr/>
                    <a:lstStyle/>
                    <a:p>
                      <a:pPr>
                        <a:lnSpc>
                          <a:spcPct val="150000"/>
                        </a:lnSpc>
                        <a:spcAft>
                          <a:spcPts val="1200"/>
                        </a:spcAft>
                      </a:pPr>
                      <a:r>
                        <a:rPr lang="en-AU" sz="1800"/>
                        <a:t>Waratah</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Telopea speciosissima</a:t>
                      </a:r>
                      <a:endParaRPr lang="en-AU" sz="1800" i="1" dirty="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0592369"/>
                  </a:ext>
                </a:extLst>
              </a:tr>
              <a:tr h="0">
                <a:tc>
                  <a:txBody>
                    <a:bodyPr/>
                    <a:lstStyle/>
                    <a:p>
                      <a:pPr>
                        <a:lnSpc>
                          <a:spcPct val="150000"/>
                        </a:lnSpc>
                        <a:spcAft>
                          <a:spcPts val="1200"/>
                        </a:spcAft>
                      </a:pPr>
                      <a:r>
                        <a:rPr lang="en-AU" sz="1800" dirty="0"/>
                        <a:t>Blue gum</a:t>
                      </a: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1200"/>
                        </a:spcAft>
                      </a:pPr>
                      <a:r>
                        <a:rPr lang="en-AU" sz="1800" i="1" kern="1200" dirty="0">
                          <a:solidFill>
                            <a:schemeClr val="tx1"/>
                          </a:solidFill>
                          <a:effectLst/>
                        </a:rPr>
                        <a:t>Eucalyptus globulus</a:t>
                      </a:r>
                      <a:endParaRPr lang="en-AU" sz="1800" i="1"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064757"/>
                  </a:ext>
                </a:extLst>
              </a:tr>
            </a:tbl>
          </a:graphicData>
        </a:graphic>
      </p:graphicFrame>
      <p:sp>
        <p:nvSpPr>
          <p:cNvPr id="6" name="Text Placeholder 5">
            <a:extLst>
              <a:ext uri="{FF2B5EF4-FFF2-40B4-BE49-F238E27FC236}">
                <a16:creationId xmlns:a16="http://schemas.microsoft.com/office/drawing/2014/main" id="{F76E52F1-57F6-E4E3-CAB9-BD4837C04A82}"/>
              </a:ext>
            </a:extLst>
          </p:cNvPr>
          <p:cNvSpPr>
            <a:spLocks noGrp="1"/>
          </p:cNvSpPr>
          <p:nvPr>
            <p:ph type="body" sz="quarter" idx="17"/>
          </p:nvPr>
        </p:nvSpPr>
        <p:spPr>
          <a:xfrm>
            <a:off x="8812406" y="1567086"/>
            <a:ext cx="3019595" cy="4807835"/>
          </a:xfrm>
        </p:spPr>
        <p:txBody>
          <a:bodyPr/>
          <a:lstStyle/>
          <a:p>
            <a:r>
              <a:rPr lang="en-AU" dirty="0"/>
              <a:t>Which organisms in this list are the most closely related based on their classification?</a:t>
            </a:r>
          </a:p>
        </p:txBody>
      </p:sp>
      <p:sp>
        <p:nvSpPr>
          <p:cNvPr id="2" name="Slide Number Placeholder 1">
            <a:extLst>
              <a:ext uri="{FF2B5EF4-FFF2-40B4-BE49-F238E27FC236}">
                <a16:creationId xmlns:a16="http://schemas.microsoft.com/office/drawing/2014/main" id="{29C9D4DC-9D5F-DEF8-F266-B10A22F056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21022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7E6F-C8B3-BC38-8346-90FA9C2CB6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1CD0AC-5F03-AC30-BC56-5AA7DDAF4084}"/>
              </a:ext>
            </a:extLst>
          </p:cNvPr>
          <p:cNvSpPr>
            <a:spLocks noGrp="1"/>
          </p:cNvSpPr>
          <p:nvPr>
            <p:ph type="title"/>
          </p:nvPr>
        </p:nvSpPr>
        <p:spPr/>
        <p:txBody>
          <a:bodyPr/>
          <a:lstStyle/>
          <a:p>
            <a:r>
              <a:rPr lang="en-AU" dirty="0"/>
              <a:t>1.4 Classification of organisms (1 of 2)</a:t>
            </a:r>
          </a:p>
        </p:txBody>
      </p:sp>
      <p:sp>
        <p:nvSpPr>
          <p:cNvPr id="6" name="Text Placeholder 5">
            <a:extLst>
              <a:ext uri="{FF2B5EF4-FFF2-40B4-BE49-F238E27FC236}">
                <a16:creationId xmlns:a16="http://schemas.microsoft.com/office/drawing/2014/main" id="{D11089AA-7065-ACC0-76C0-120E76D9CF0B}"/>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6178016A-CFFB-069E-2775-8B7C89843DB8}"/>
              </a:ext>
            </a:extLst>
          </p:cNvPr>
          <p:cNvGraphicFramePr>
            <a:graphicFrameLocks noGrp="1"/>
          </p:cNvGraphicFramePr>
          <p:nvPr>
            <p:extLst>
              <p:ext uri="{D42A27DB-BD31-4B8C-83A1-F6EECF244321}">
                <p14:modId xmlns:p14="http://schemas.microsoft.com/office/powerpoint/2010/main" val="3972159644"/>
              </p:ext>
            </p:extLst>
          </p:nvPr>
        </p:nvGraphicFramePr>
        <p:xfrm>
          <a:off x="359998" y="1888714"/>
          <a:ext cx="11642612" cy="4450314"/>
        </p:xfrm>
        <a:graphic>
          <a:graphicData uri="http://schemas.openxmlformats.org/drawingml/2006/table">
            <a:tbl>
              <a:tblPr firstRow="1">
                <a:tableStyleId>{B301B821-A1FF-4177-AEE7-76D212191A09}</a:tableStyleId>
              </a:tblPr>
              <a:tblGrid>
                <a:gridCol w="3794752">
                  <a:extLst>
                    <a:ext uri="{9D8B030D-6E8A-4147-A177-3AD203B41FA5}">
                      <a16:colId xmlns:a16="http://schemas.microsoft.com/office/drawing/2014/main" val="3623447875"/>
                    </a:ext>
                  </a:extLst>
                </a:gridCol>
                <a:gridCol w="7847860">
                  <a:extLst>
                    <a:ext uri="{9D8B030D-6E8A-4147-A177-3AD203B41FA5}">
                      <a16:colId xmlns:a16="http://schemas.microsoft.com/office/drawing/2014/main" val="3573327086"/>
                    </a:ext>
                  </a:extLst>
                </a:gridCol>
              </a:tblGrid>
              <a:tr h="377425">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958125">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classify living things based on their structural features.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structural features of organisms that allow them to be grouped</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make observations of living things to classify them into groups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the distinguishing features of organisms classified as </a:t>
                      </a:r>
                      <a:r>
                        <a:rPr lang="en-AU" sz="1800" b="0" dirty="0" err="1">
                          <a:solidFill>
                            <a:schemeClr val="tx1"/>
                          </a:solidFill>
                          <a:effectLst/>
                          <a:latin typeface="+mn-lt"/>
                          <a:ea typeface="Calibri" panose="020F0502020204030204" pitchFamily="34" charset="0"/>
                          <a:cs typeface="Arial" panose="020B0604020202020204" pitchFamily="34" charset="0"/>
                        </a:rPr>
                        <a:t>Insecta</a:t>
                      </a:r>
                      <a:r>
                        <a:rPr lang="en-AU" sz="1800" b="0" dirty="0">
                          <a:solidFill>
                            <a:schemeClr val="tx1"/>
                          </a:solidFill>
                          <a:effectLst/>
                          <a:latin typeface="+mn-lt"/>
                          <a:ea typeface="Calibri" panose="020F0502020204030204" pitchFamily="34" charset="0"/>
                          <a:cs typeface="Arial" panose="020B0604020202020204" pitchFamily="34" charset="0"/>
                        </a:rPr>
                        <a:t>, Arachnida, Crustacea and Myriapoda</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compare the features of organisms from the same genus in a Venn diagram</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compare the features of organisms from the same family in a triple Venn diagram.</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8190A308-37C6-B40A-B164-0FFC4E410E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214886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BFED-90DA-08D2-9BEE-A570F3A6DD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53CB3F-AABA-7B1D-A69A-C7B1E9F23805}"/>
              </a:ext>
            </a:extLst>
          </p:cNvPr>
          <p:cNvSpPr>
            <a:spLocks noGrp="1"/>
          </p:cNvSpPr>
          <p:nvPr>
            <p:ph type="title"/>
          </p:nvPr>
        </p:nvSpPr>
        <p:spPr/>
        <p:txBody>
          <a:bodyPr/>
          <a:lstStyle/>
          <a:p>
            <a:r>
              <a:rPr lang="en-AU" dirty="0"/>
              <a:t>1.4 Classification of organisms (2 of 2)</a:t>
            </a:r>
          </a:p>
        </p:txBody>
      </p:sp>
      <p:sp>
        <p:nvSpPr>
          <p:cNvPr id="6" name="Text Placeholder 5">
            <a:extLst>
              <a:ext uri="{FF2B5EF4-FFF2-40B4-BE49-F238E27FC236}">
                <a16:creationId xmlns:a16="http://schemas.microsoft.com/office/drawing/2014/main" id="{927C4E3D-D5EA-0865-7947-CE956CB83802}"/>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6D900F58-A3C9-02EB-CA32-89D788484754}"/>
              </a:ext>
            </a:extLst>
          </p:cNvPr>
          <p:cNvGraphicFramePr>
            <a:graphicFrameLocks noGrp="1"/>
          </p:cNvGraphicFramePr>
          <p:nvPr>
            <p:extLst>
              <p:ext uri="{D42A27DB-BD31-4B8C-83A1-F6EECF244321}">
                <p14:modId xmlns:p14="http://schemas.microsoft.com/office/powerpoint/2010/main" val="171118998"/>
              </p:ext>
            </p:extLst>
          </p:nvPr>
        </p:nvGraphicFramePr>
        <p:xfrm>
          <a:off x="359998" y="2220974"/>
          <a:ext cx="11642612" cy="3504739"/>
        </p:xfrm>
        <a:graphic>
          <a:graphicData uri="http://schemas.openxmlformats.org/drawingml/2006/table">
            <a:tbl>
              <a:tblPr firstRow="1">
                <a:tableStyleId>{B301B821-A1FF-4177-AEE7-76D212191A09}</a:tableStyleId>
              </a:tblPr>
              <a:tblGrid>
                <a:gridCol w="3794752">
                  <a:extLst>
                    <a:ext uri="{9D8B030D-6E8A-4147-A177-3AD203B41FA5}">
                      <a16:colId xmlns:a16="http://schemas.microsoft.com/office/drawing/2014/main" val="3623447875"/>
                    </a:ext>
                  </a:extLst>
                </a:gridCol>
                <a:gridCol w="7847860">
                  <a:extLst>
                    <a:ext uri="{9D8B030D-6E8A-4147-A177-3AD203B41FA5}">
                      <a16:colId xmlns:a16="http://schemas.microsoft.com/office/drawing/2014/main" val="3573327086"/>
                    </a:ext>
                  </a:extLst>
                </a:gridCol>
              </a:tblGrid>
              <a:tr h="451883">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41293">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make observations of living things using the senses.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distinguishing features of invertebrate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structural features of a range of organisms.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871257">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undertake a secondary source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locate and select relevant websites to find information on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identify the title, author and URL of a webpage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extract and summarise relevant information from websites.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6419053"/>
                  </a:ext>
                </a:extLst>
              </a:tr>
            </a:tbl>
          </a:graphicData>
        </a:graphic>
      </p:graphicFrame>
      <p:sp>
        <p:nvSpPr>
          <p:cNvPr id="2" name="Slide Number Placeholder 1">
            <a:extLst>
              <a:ext uri="{FF2B5EF4-FFF2-40B4-BE49-F238E27FC236}">
                <a16:creationId xmlns:a16="http://schemas.microsoft.com/office/drawing/2014/main" id="{B9A9E44D-BE83-E58C-3303-4EF2D44107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1629244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42CC-AB6C-4A46-ACFE-971DB941A40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EEA7B94F-699E-FBA2-A56C-0F4342429B9E}"/>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1.4 Species investigation (1 of 8)</a:t>
            </a:r>
          </a:p>
        </p:txBody>
      </p:sp>
      <p:sp>
        <p:nvSpPr>
          <p:cNvPr id="6" name="Text Placeholder 5">
            <a:extLst>
              <a:ext uri="{FF2B5EF4-FFF2-40B4-BE49-F238E27FC236}">
                <a16:creationId xmlns:a16="http://schemas.microsoft.com/office/drawing/2014/main" id="{7E8D9DE4-D27F-5FDF-42B7-75E5B9039878}"/>
              </a:ext>
            </a:extLst>
          </p:cNvPr>
          <p:cNvSpPr>
            <a:spLocks noGrp="1"/>
          </p:cNvSpPr>
          <p:nvPr>
            <p:ph type="body" sz="quarter" idx="18"/>
          </p:nvPr>
        </p:nvSpPr>
        <p:spPr/>
        <p:txBody>
          <a:bodyPr/>
          <a:lstStyle/>
          <a:p>
            <a:r>
              <a:rPr lang="en-AU" dirty="0">
                <a:latin typeface="+mj-lt"/>
              </a:rPr>
              <a:t>Step 1 – identify an organism</a:t>
            </a:r>
          </a:p>
        </p:txBody>
      </p:sp>
      <p:graphicFrame>
        <p:nvGraphicFramePr>
          <p:cNvPr id="10" name="Table 9">
            <a:extLst>
              <a:ext uri="{FF2B5EF4-FFF2-40B4-BE49-F238E27FC236}">
                <a16:creationId xmlns:a16="http://schemas.microsoft.com/office/drawing/2014/main" id="{0DF1818A-9C73-BD32-61A6-2013B5DAAC99}"/>
              </a:ext>
            </a:extLst>
          </p:cNvPr>
          <p:cNvGraphicFramePr>
            <a:graphicFrameLocks noGrp="1"/>
          </p:cNvGraphicFramePr>
          <p:nvPr>
            <p:extLst>
              <p:ext uri="{D42A27DB-BD31-4B8C-83A1-F6EECF244321}">
                <p14:modId xmlns:p14="http://schemas.microsoft.com/office/powerpoint/2010/main" val="3184321357"/>
              </p:ext>
            </p:extLst>
          </p:nvPr>
        </p:nvGraphicFramePr>
        <p:xfrm>
          <a:off x="354000" y="1825842"/>
          <a:ext cx="11360014" cy="3573472"/>
        </p:xfrm>
        <a:graphic>
          <a:graphicData uri="http://schemas.openxmlformats.org/drawingml/2006/table">
            <a:tbl>
              <a:tblPr firstRow="1" firstCol="1" bandRow="1">
                <a:tableStyleId>{B301B821-A1FF-4177-AEE7-76D212191A09}</a:tableStyleId>
              </a:tblPr>
              <a:tblGrid>
                <a:gridCol w="2957131">
                  <a:extLst>
                    <a:ext uri="{9D8B030D-6E8A-4147-A177-3AD203B41FA5}">
                      <a16:colId xmlns:a16="http://schemas.microsoft.com/office/drawing/2014/main" val="2682355544"/>
                    </a:ext>
                  </a:extLst>
                </a:gridCol>
                <a:gridCol w="2351066">
                  <a:extLst>
                    <a:ext uri="{9D8B030D-6E8A-4147-A177-3AD203B41FA5}">
                      <a16:colId xmlns:a16="http://schemas.microsoft.com/office/drawing/2014/main" val="413803397"/>
                    </a:ext>
                  </a:extLst>
                </a:gridCol>
                <a:gridCol w="6051817">
                  <a:extLst>
                    <a:ext uri="{9D8B030D-6E8A-4147-A177-3AD203B41FA5}">
                      <a16:colId xmlns:a16="http://schemas.microsoft.com/office/drawing/2014/main" val="3899803767"/>
                    </a:ext>
                  </a:extLst>
                </a:gridCol>
              </a:tblGrid>
              <a:tr h="603941">
                <a:tc>
                  <a:txBody>
                    <a:bodyPr/>
                    <a:lstStyle/>
                    <a:p>
                      <a:pPr marL="180000" marR="0">
                        <a:lnSpc>
                          <a:spcPct val="150000"/>
                        </a:lnSpc>
                        <a:spcBef>
                          <a:spcPts val="0"/>
                        </a:spcBef>
                        <a:spcAft>
                          <a:spcPts val="1200"/>
                        </a:spcAft>
                      </a:pPr>
                      <a:r>
                        <a:rPr lang="en-AU" sz="2000" dirty="0">
                          <a:effectLst/>
                        </a:rPr>
                        <a:t>Common name</a:t>
                      </a:r>
                      <a:endParaRPr lang="en-AU" sz="2000" dirty="0">
                        <a:effectLst/>
                        <a:latin typeface="+mj-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Binomial name</a:t>
                      </a:r>
                      <a:endParaRPr lang="en-AU" sz="20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Why I chose this organism</a:t>
                      </a:r>
                      <a:endParaRPr lang="en-AU" sz="20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8216631"/>
                  </a:ext>
                </a:extLst>
              </a:tr>
              <a:tr h="2969531">
                <a:tc>
                  <a:txBody>
                    <a:bodyPr/>
                    <a:lstStyle/>
                    <a:p>
                      <a:pPr marL="180000" marR="0">
                        <a:lnSpc>
                          <a:spcPct val="150000"/>
                        </a:lnSpc>
                        <a:spcBef>
                          <a:spcPts val="0"/>
                        </a:spcBef>
                        <a:spcAft>
                          <a:spcPts val="1200"/>
                        </a:spcAft>
                      </a:pPr>
                      <a:r>
                        <a:rPr lang="en-AU" sz="2000" dirty="0">
                          <a:effectLst/>
                        </a:rPr>
                        <a:t>American bison</a:t>
                      </a:r>
                      <a:endParaRPr lang="en-AU" sz="2000" dirty="0">
                        <a:effectLst/>
                        <a:latin typeface="+mn-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i="1" dirty="0">
                          <a:effectLst/>
                        </a:rPr>
                        <a:t>Bison </a:t>
                      </a:r>
                      <a:r>
                        <a:rPr lang="en-AU" sz="2000" i="1" dirty="0" err="1">
                          <a:effectLst/>
                        </a:rPr>
                        <a:t>bison</a:t>
                      </a:r>
                      <a:endParaRPr lang="en-AU" sz="2000" i="1"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2000" dirty="0">
                          <a:effectLst/>
                        </a:rPr>
                        <a:t>This species used to roam over large parts of the mainland USA and was nearly hunted to extinction. They still exist in small pockets of protected national parks. This species is often called a buffalo in the USW even though it is not a buffalo.</a:t>
                      </a:r>
                      <a:endParaRPr lang="en-AU" sz="20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751652"/>
                  </a:ext>
                </a:extLst>
              </a:tr>
            </a:tbl>
          </a:graphicData>
        </a:graphic>
      </p:graphicFrame>
      <p:sp>
        <p:nvSpPr>
          <p:cNvPr id="2" name="Slide Number Placeholder 1">
            <a:extLst>
              <a:ext uri="{FF2B5EF4-FFF2-40B4-BE49-F238E27FC236}">
                <a16:creationId xmlns:a16="http://schemas.microsoft.com/office/drawing/2014/main" id="{1ECF7414-E4D9-BFB9-0E53-C97831D22C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45</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B7E1-B2A9-A255-ABFF-F52E78F563D2}"/>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6ACA117-4CB9-560F-7834-29844AFAA46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1.4 Species investigation (2</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6" name="Text Placeholder 5">
            <a:extLst>
              <a:ext uri="{FF2B5EF4-FFF2-40B4-BE49-F238E27FC236}">
                <a16:creationId xmlns:a16="http://schemas.microsoft.com/office/drawing/2014/main" id="{DF42CF47-0167-F790-27C5-6D029A1F96D3}"/>
              </a:ext>
            </a:extLst>
          </p:cNvPr>
          <p:cNvSpPr>
            <a:spLocks noGrp="1"/>
          </p:cNvSpPr>
          <p:nvPr>
            <p:ph type="body" sz="quarter" idx="18"/>
          </p:nvPr>
        </p:nvSpPr>
        <p:spPr/>
        <p:txBody>
          <a:bodyPr/>
          <a:lstStyle/>
          <a:p>
            <a:r>
              <a:rPr lang="en-AU" dirty="0">
                <a:latin typeface="+mj-lt"/>
              </a:rPr>
              <a:t>Step 1 – identify an organism</a:t>
            </a:r>
          </a:p>
        </p:txBody>
      </p:sp>
      <p:graphicFrame>
        <p:nvGraphicFramePr>
          <p:cNvPr id="10" name="Table 9">
            <a:extLst>
              <a:ext uri="{FF2B5EF4-FFF2-40B4-BE49-F238E27FC236}">
                <a16:creationId xmlns:a16="http://schemas.microsoft.com/office/drawing/2014/main" id="{FC4728A9-0D65-21BC-5658-07EC27D8D5AD}"/>
              </a:ext>
            </a:extLst>
          </p:cNvPr>
          <p:cNvGraphicFramePr>
            <a:graphicFrameLocks noGrp="1"/>
          </p:cNvGraphicFramePr>
          <p:nvPr>
            <p:extLst>
              <p:ext uri="{D42A27DB-BD31-4B8C-83A1-F6EECF244321}">
                <p14:modId xmlns:p14="http://schemas.microsoft.com/office/powerpoint/2010/main" val="2497787904"/>
              </p:ext>
            </p:extLst>
          </p:nvPr>
        </p:nvGraphicFramePr>
        <p:xfrm>
          <a:off x="354001" y="1585209"/>
          <a:ext cx="11465222" cy="4854091"/>
        </p:xfrm>
        <a:graphic>
          <a:graphicData uri="http://schemas.openxmlformats.org/drawingml/2006/table">
            <a:tbl>
              <a:tblPr firstRow="1" firstCol="1" bandRow="1">
                <a:tableStyleId>{B301B821-A1FF-4177-AEE7-76D212191A09}</a:tableStyleId>
              </a:tblPr>
              <a:tblGrid>
                <a:gridCol w="5219026">
                  <a:extLst>
                    <a:ext uri="{9D8B030D-6E8A-4147-A177-3AD203B41FA5}">
                      <a16:colId xmlns:a16="http://schemas.microsoft.com/office/drawing/2014/main" val="413803397"/>
                    </a:ext>
                  </a:extLst>
                </a:gridCol>
                <a:gridCol w="6246196">
                  <a:extLst>
                    <a:ext uri="{9D8B030D-6E8A-4147-A177-3AD203B41FA5}">
                      <a16:colId xmlns:a16="http://schemas.microsoft.com/office/drawing/2014/main" val="3899803767"/>
                    </a:ext>
                  </a:extLst>
                </a:gridCol>
              </a:tblGrid>
              <a:tr h="519467">
                <a:tc>
                  <a:txBody>
                    <a:bodyPr/>
                    <a:lstStyle/>
                    <a:p>
                      <a:pPr marL="180000" marR="0">
                        <a:lnSpc>
                          <a:spcPct val="150000"/>
                        </a:lnSpc>
                        <a:spcBef>
                          <a:spcPts val="0"/>
                        </a:spcBef>
                        <a:spcAft>
                          <a:spcPts val="1200"/>
                        </a:spcAft>
                      </a:pPr>
                      <a:r>
                        <a:rPr lang="en-AU" sz="1800" dirty="0">
                          <a:effectLst/>
                        </a:rPr>
                        <a:t>Image of chosen organism</a:t>
                      </a:r>
                      <a:endParaRPr lang="en-AU" sz="1800" dirty="0">
                        <a:effectLst/>
                        <a:latin typeface="+mj-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dirty="0">
                          <a:effectLst/>
                        </a:rPr>
                        <a:t>Taxonomy </a:t>
                      </a:r>
                      <a:endParaRPr lang="en-AU" sz="18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8216631"/>
                  </a:ext>
                </a:extLst>
              </a:tr>
              <a:tr h="4334624">
                <a:tc>
                  <a:txBody>
                    <a:bodyPr/>
                    <a:lstStyle/>
                    <a:p>
                      <a:pPr marL="180000" marR="0">
                        <a:lnSpc>
                          <a:spcPct val="150000"/>
                        </a:lnSpc>
                        <a:spcBef>
                          <a:spcPts val="0"/>
                        </a:spcBef>
                        <a:spcAft>
                          <a:spcPts val="1200"/>
                        </a:spcAft>
                      </a:pPr>
                      <a:endParaRPr lang="en-AU" sz="2000" i="1">
                        <a:effectLst/>
                        <a:latin typeface="+mn-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b="1" dirty="0">
                          <a:effectLst/>
                        </a:rPr>
                        <a:t>Kingdom – </a:t>
                      </a:r>
                      <a:r>
                        <a:rPr lang="en-AU" sz="1800" dirty="0">
                          <a:effectLst/>
                        </a:rPr>
                        <a:t>Animalia</a:t>
                      </a:r>
                    </a:p>
                    <a:p>
                      <a:pPr marL="180000" marR="0">
                        <a:lnSpc>
                          <a:spcPct val="150000"/>
                        </a:lnSpc>
                        <a:spcBef>
                          <a:spcPts val="0"/>
                        </a:spcBef>
                        <a:spcAft>
                          <a:spcPts val="1200"/>
                        </a:spcAft>
                      </a:pPr>
                      <a:r>
                        <a:rPr lang="en-AU" sz="1800" b="1" dirty="0">
                          <a:effectLst/>
                        </a:rPr>
                        <a:t>Phylum – </a:t>
                      </a:r>
                      <a:r>
                        <a:rPr lang="en-AU" sz="1800" dirty="0">
                          <a:effectLst/>
                        </a:rPr>
                        <a:t>Chordata</a:t>
                      </a:r>
                    </a:p>
                    <a:p>
                      <a:pPr marL="180000" marR="0">
                        <a:lnSpc>
                          <a:spcPct val="150000"/>
                        </a:lnSpc>
                        <a:spcBef>
                          <a:spcPts val="0"/>
                        </a:spcBef>
                        <a:spcAft>
                          <a:spcPts val="1200"/>
                        </a:spcAft>
                      </a:pPr>
                      <a:r>
                        <a:rPr lang="en-AU" sz="1800" b="1" dirty="0">
                          <a:effectLst/>
                        </a:rPr>
                        <a:t>Class – </a:t>
                      </a:r>
                      <a:r>
                        <a:rPr lang="en-AU" sz="1800" dirty="0">
                          <a:effectLst/>
                        </a:rPr>
                        <a:t>Mammalia</a:t>
                      </a:r>
                    </a:p>
                    <a:p>
                      <a:pPr marL="180000" marR="0">
                        <a:lnSpc>
                          <a:spcPct val="150000"/>
                        </a:lnSpc>
                        <a:spcBef>
                          <a:spcPts val="0"/>
                        </a:spcBef>
                        <a:spcAft>
                          <a:spcPts val="1200"/>
                        </a:spcAft>
                      </a:pPr>
                      <a:r>
                        <a:rPr lang="en-AU" sz="1800" b="1" dirty="0">
                          <a:effectLst/>
                        </a:rPr>
                        <a:t>Order – </a:t>
                      </a:r>
                      <a:r>
                        <a:rPr lang="en-AU" sz="1800" dirty="0">
                          <a:effectLst/>
                        </a:rPr>
                        <a:t>Artiodactyla</a:t>
                      </a:r>
                    </a:p>
                    <a:p>
                      <a:pPr marL="180000" marR="0">
                        <a:lnSpc>
                          <a:spcPct val="150000"/>
                        </a:lnSpc>
                        <a:spcBef>
                          <a:spcPts val="0"/>
                        </a:spcBef>
                        <a:spcAft>
                          <a:spcPts val="1200"/>
                        </a:spcAft>
                      </a:pPr>
                      <a:r>
                        <a:rPr lang="en-AU" sz="1800" b="1" dirty="0">
                          <a:effectLst/>
                        </a:rPr>
                        <a:t>Family – </a:t>
                      </a:r>
                      <a:r>
                        <a:rPr lang="en-AU" sz="1800" dirty="0">
                          <a:effectLst/>
                        </a:rPr>
                        <a:t>Bovidae</a:t>
                      </a:r>
                    </a:p>
                    <a:p>
                      <a:pPr marL="180000" marR="0">
                        <a:lnSpc>
                          <a:spcPct val="150000"/>
                        </a:lnSpc>
                        <a:spcBef>
                          <a:spcPts val="0"/>
                        </a:spcBef>
                        <a:spcAft>
                          <a:spcPts val="1200"/>
                        </a:spcAft>
                      </a:pPr>
                      <a:r>
                        <a:rPr lang="en-AU" sz="1800" b="1" dirty="0">
                          <a:effectLst/>
                        </a:rPr>
                        <a:t>Genus – </a:t>
                      </a:r>
                      <a:r>
                        <a:rPr lang="en-AU" sz="1800" dirty="0">
                          <a:effectLst/>
                        </a:rPr>
                        <a:t>Bison</a:t>
                      </a:r>
                    </a:p>
                    <a:p>
                      <a:pPr marL="180000" marR="0">
                        <a:lnSpc>
                          <a:spcPct val="150000"/>
                        </a:lnSpc>
                        <a:spcBef>
                          <a:spcPts val="0"/>
                        </a:spcBef>
                        <a:spcAft>
                          <a:spcPts val="1200"/>
                        </a:spcAft>
                      </a:pPr>
                      <a:r>
                        <a:rPr lang="en-AU" sz="1800" b="1" dirty="0">
                          <a:effectLst/>
                        </a:rPr>
                        <a:t>Species – </a:t>
                      </a:r>
                      <a:r>
                        <a:rPr lang="en-AU" sz="1800" dirty="0">
                          <a:effectLst/>
                        </a:rPr>
                        <a:t>bison</a:t>
                      </a:r>
                      <a:endParaRPr lang="en-AU" sz="1800" i="1"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751652"/>
                  </a:ext>
                </a:extLst>
              </a:tr>
            </a:tbl>
          </a:graphicData>
        </a:graphic>
      </p:graphicFrame>
      <p:pic>
        <p:nvPicPr>
          <p:cNvPr id="8" name="Picture 5" descr="American bison">
            <a:extLst>
              <a:ext uri="{FF2B5EF4-FFF2-40B4-BE49-F238E27FC236}">
                <a16:creationId xmlns:a16="http://schemas.microsoft.com/office/drawing/2014/main" id="{881D4530-7B91-6CEB-987B-95B85E8267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842" y="2621467"/>
            <a:ext cx="4867500" cy="3175415"/>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56685FD-778E-E9D0-D90D-D7B8662C846E}"/>
              </a:ext>
              <a:ext uri="{C183D7F6-B498-43B3-948B-1728B52AA6E4}">
                <adec:decorative xmlns:adec="http://schemas.microsoft.com/office/drawing/2017/decorative" val="0"/>
              </a:ext>
            </a:extLst>
          </p:cNvPr>
          <p:cNvSpPr>
            <a:spLocks noChangeArrowheads="1"/>
          </p:cNvSpPr>
          <p:nvPr/>
        </p:nvSpPr>
        <p:spPr bwMode="auto">
          <a:xfrm>
            <a:off x="360000" y="6449779"/>
            <a:ext cx="51791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American bison k5680-1</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by Uwe Schmidt, this image is in the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5"/>
              </a:rPr>
              <a:t>public domain</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AU" altLang="en-US" sz="1400" b="0" i="0" u="none" strike="noStrike" cap="none" normalizeH="0" baseline="0" dirty="0">
              <a:ln>
                <a:noFill/>
              </a:ln>
              <a:solidFill>
                <a:schemeClr val="tx1"/>
              </a:solidFill>
              <a:effectLst/>
            </a:endParaRPr>
          </a:p>
        </p:txBody>
      </p:sp>
      <p:sp>
        <p:nvSpPr>
          <p:cNvPr id="2" name="Slide Number Placeholder 1">
            <a:extLst>
              <a:ext uri="{FF2B5EF4-FFF2-40B4-BE49-F238E27FC236}">
                <a16:creationId xmlns:a16="http://schemas.microsoft.com/office/drawing/2014/main" id="{6338B546-6C21-9B30-DC40-3CE9976486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46</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29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65096-FBAE-1234-F50C-DDD139D2D252}"/>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804DD10A-3D52-F353-F0E0-2D2574C6FE9B}"/>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1.4 Species investigation (3</a:t>
            </a:r>
            <a:r>
              <a:rPr lang="en-AU" dirty="0"/>
              <a:t> of 8</a:t>
            </a: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a:t>
            </a:r>
          </a:p>
        </p:txBody>
      </p:sp>
      <p:graphicFrame>
        <p:nvGraphicFramePr>
          <p:cNvPr id="4" name="Table 3">
            <a:extLst>
              <a:ext uri="{FF2B5EF4-FFF2-40B4-BE49-F238E27FC236}">
                <a16:creationId xmlns:a16="http://schemas.microsoft.com/office/drawing/2014/main" id="{77687EBB-6492-68CC-4EEA-B70AB6054EEF}"/>
              </a:ext>
            </a:extLst>
          </p:cNvPr>
          <p:cNvGraphicFramePr>
            <a:graphicFrameLocks noGrp="1"/>
          </p:cNvGraphicFramePr>
          <p:nvPr>
            <p:extLst>
              <p:ext uri="{D42A27DB-BD31-4B8C-83A1-F6EECF244321}">
                <p14:modId xmlns:p14="http://schemas.microsoft.com/office/powerpoint/2010/main" val="2463748336"/>
              </p:ext>
            </p:extLst>
          </p:nvPr>
        </p:nvGraphicFramePr>
        <p:xfrm>
          <a:off x="477984" y="1525446"/>
          <a:ext cx="11360015" cy="4810554"/>
        </p:xfrm>
        <a:graphic>
          <a:graphicData uri="http://schemas.openxmlformats.org/drawingml/2006/table">
            <a:tbl>
              <a:tblPr firstRow="1" firstCol="1" bandRow="1">
                <a:tableStyleId>{B301B821-A1FF-4177-AEE7-76D212191A09}</a:tableStyleId>
              </a:tblPr>
              <a:tblGrid>
                <a:gridCol w="3856021">
                  <a:extLst>
                    <a:ext uri="{9D8B030D-6E8A-4147-A177-3AD203B41FA5}">
                      <a16:colId xmlns:a16="http://schemas.microsoft.com/office/drawing/2014/main" val="2719628110"/>
                    </a:ext>
                  </a:extLst>
                </a:gridCol>
                <a:gridCol w="7503994">
                  <a:extLst>
                    <a:ext uri="{9D8B030D-6E8A-4147-A177-3AD203B41FA5}">
                      <a16:colId xmlns:a16="http://schemas.microsoft.com/office/drawing/2014/main" val="3738250846"/>
                    </a:ext>
                  </a:extLst>
                </a:gridCol>
              </a:tblGrid>
              <a:tr h="647940">
                <a:tc>
                  <a:txBody>
                    <a:bodyPr/>
                    <a:lstStyle/>
                    <a:p>
                      <a:pPr marL="180000" marR="0">
                        <a:lnSpc>
                          <a:spcPct val="150000"/>
                        </a:lnSpc>
                        <a:spcBef>
                          <a:spcPts val="0"/>
                        </a:spcBef>
                        <a:spcAft>
                          <a:spcPts val="1200"/>
                        </a:spcAft>
                      </a:pPr>
                      <a:r>
                        <a:rPr lang="en-AU" sz="1800" dirty="0">
                          <a:effectLst/>
                        </a:rPr>
                        <a:t>Structural feature</a:t>
                      </a:r>
                      <a:endParaRPr lang="en-AU" sz="1800" dirty="0">
                        <a:effectLst/>
                        <a:latin typeface="+mj-lt"/>
                        <a:ea typeface="Calibri" panose="020F0502020204030204" pitchFamily="34" charset="0"/>
                        <a:cs typeface="Arial" panose="020B0604020202020204" pitchFamily="34" charset="0"/>
                      </a:endParaRPr>
                    </a:p>
                  </a:txBody>
                  <a:tcPr marL="41291" marR="41291"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dirty="0">
                          <a:effectLst/>
                        </a:rPr>
                        <a:t>Image</a:t>
                      </a:r>
                      <a:endParaRPr lang="en-AU" sz="1800" dirty="0">
                        <a:effectLst/>
                        <a:latin typeface="+mj-lt"/>
                        <a:ea typeface="Calibri" panose="020F0502020204030204" pitchFamily="34" charset="0"/>
                        <a:cs typeface="Arial" panose="020B0604020202020204" pitchFamily="34" charset="0"/>
                      </a:endParaRPr>
                    </a:p>
                  </a:txBody>
                  <a:tcPr marL="41291" marR="41291"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9305630"/>
                  </a:ext>
                </a:extLst>
              </a:tr>
              <a:tr h="4162614">
                <a:tc>
                  <a:txBody>
                    <a:bodyPr/>
                    <a:lstStyle/>
                    <a:p>
                      <a:pPr marL="180000" marR="0">
                        <a:lnSpc>
                          <a:spcPct val="150000"/>
                        </a:lnSpc>
                        <a:spcBef>
                          <a:spcPts val="0"/>
                        </a:spcBef>
                        <a:spcAft>
                          <a:spcPts val="1200"/>
                        </a:spcAft>
                      </a:pPr>
                      <a:r>
                        <a:rPr lang="en-AU" sz="1800" b="0" dirty="0">
                          <a:effectLst/>
                        </a:rPr>
                        <a:t>Long brown hair on forelegs, head and shoulders but shorter dense hair over the rest of their bodies. They develop a thicker coat during cold winter months.</a:t>
                      </a:r>
                    </a:p>
                  </a:txBody>
                  <a:tcPr marL="41291" marR="41291"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7707747"/>
                  </a:ext>
                </a:extLst>
              </a:tr>
            </a:tbl>
          </a:graphicData>
        </a:graphic>
      </p:graphicFrame>
      <p:pic>
        <p:nvPicPr>
          <p:cNvPr id="14" name="Picture 5" descr="American bison focusing on its coat.">
            <a:extLst>
              <a:ext uri="{FF2B5EF4-FFF2-40B4-BE49-F238E27FC236}">
                <a16:creationId xmlns:a16="http://schemas.microsoft.com/office/drawing/2014/main" id="{1AB3D125-BDB0-75E0-4FBE-AB0CE50E13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67955" y="2356499"/>
            <a:ext cx="5644007" cy="3793628"/>
          </a:xfrm>
          <a:prstGeom prst="round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EC547B5A-5720-B3D9-E1EB-E24A2EA4F6E8}"/>
              </a:ext>
              <a:ext uri="{C183D7F6-B498-43B3-948B-1728B52AA6E4}">
                <adec:decorative xmlns:adec="http://schemas.microsoft.com/office/drawing/2017/decorative" val="0"/>
              </a:ext>
            </a:extLst>
          </p:cNvPr>
          <p:cNvSpPr>
            <a:spLocks noChangeArrowheads="1"/>
          </p:cNvSpPr>
          <p:nvPr/>
        </p:nvSpPr>
        <p:spPr bwMode="auto">
          <a:xfrm>
            <a:off x="348000" y="6463624"/>
            <a:ext cx="63408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American bison k5680-1</a:t>
            </a: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by Uwe Schmidt, this image is in the </a:t>
            </a: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5"/>
              </a:rPr>
              <a:t>public domain</a:t>
            </a: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AU" altLang="en-US" sz="12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5BDFF76A-6260-A935-39BF-55DB2A1E65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47</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9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BA46F-EE30-93B8-3055-785B0CBD04B8}"/>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C1D5633D-B469-DFF8-8878-CFD03F72BCB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1.4 Species investigation (4</a:t>
            </a:r>
            <a:r>
              <a:rPr lang="en-AU" dirty="0"/>
              <a:t>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3" name="Text Placeholder 3">
            <a:extLst>
              <a:ext uri="{FF2B5EF4-FFF2-40B4-BE49-F238E27FC236}">
                <a16:creationId xmlns:a16="http://schemas.microsoft.com/office/drawing/2014/main" id="{5204D5FA-81BD-F7C3-404E-D85AF9B0B733}"/>
              </a:ext>
            </a:extLst>
          </p:cNvPr>
          <p:cNvSpPr>
            <a:spLocks noGrp="1"/>
          </p:cNvSpPr>
          <p:nvPr>
            <p:ph type="body" sz="quarter" idx="18"/>
          </p:nvPr>
        </p:nvSpPr>
        <p:spPr>
          <a:xfrm>
            <a:off x="360000" y="982520"/>
            <a:ext cx="11484000" cy="310015"/>
          </a:xfrm>
        </p:spPr>
        <p:txBody>
          <a:bodyPr anchor="b">
            <a:noAutofit/>
          </a:bodyPr>
          <a:lstStyle/>
          <a:p>
            <a:pPr>
              <a:lnSpc>
                <a:spcPct val="140000"/>
              </a:lnSpc>
            </a:pPr>
            <a:r>
              <a:rPr lang="en-AU" dirty="0">
                <a:latin typeface="+mj-lt"/>
              </a:rPr>
              <a:t>Structural features</a:t>
            </a:r>
          </a:p>
        </p:txBody>
      </p:sp>
      <p:graphicFrame>
        <p:nvGraphicFramePr>
          <p:cNvPr id="4" name="Table 3">
            <a:extLst>
              <a:ext uri="{FF2B5EF4-FFF2-40B4-BE49-F238E27FC236}">
                <a16:creationId xmlns:a16="http://schemas.microsoft.com/office/drawing/2014/main" id="{E055A1D1-8302-4207-785C-9C363C0E9398}"/>
              </a:ext>
            </a:extLst>
          </p:cNvPr>
          <p:cNvGraphicFramePr>
            <a:graphicFrameLocks noGrp="1"/>
          </p:cNvGraphicFramePr>
          <p:nvPr>
            <p:extLst>
              <p:ext uri="{D42A27DB-BD31-4B8C-83A1-F6EECF244321}">
                <p14:modId xmlns:p14="http://schemas.microsoft.com/office/powerpoint/2010/main" val="1140211923"/>
              </p:ext>
            </p:extLst>
          </p:nvPr>
        </p:nvGraphicFramePr>
        <p:xfrm>
          <a:off x="360000" y="1408990"/>
          <a:ext cx="11360015" cy="4921973"/>
        </p:xfrm>
        <a:graphic>
          <a:graphicData uri="http://schemas.openxmlformats.org/drawingml/2006/table">
            <a:tbl>
              <a:tblPr firstRow="1" firstCol="1" bandRow="1">
                <a:tableStyleId>{B301B821-A1FF-4177-AEE7-76D212191A09}</a:tableStyleId>
              </a:tblPr>
              <a:tblGrid>
                <a:gridCol w="4815911">
                  <a:extLst>
                    <a:ext uri="{9D8B030D-6E8A-4147-A177-3AD203B41FA5}">
                      <a16:colId xmlns:a16="http://schemas.microsoft.com/office/drawing/2014/main" val="2719628110"/>
                    </a:ext>
                  </a:extLst>
                </a:gridCol>
                <a:gridCol w="6544104">
                  <a:extLst>
                    <a:ext uri="{9D8B030D-6E8A-4147-A177-3AD203B41FA5}">
                      <a16:colId xmlns:a16="http://schemas.microsoft.com/office/drawing/2014/main" val="3738250846"/>
                    </a:ext>
                  </a:extLst>
                </a:gridCol>
              </a:tblGrid>
              <a:tr h="385973">
                <a:tc>
                  <a:txBody>
                    <a:bodyPr/>
                    <a:lstStyle/>
                    <a:p>
                      <a:pPr marL="180000" marR="0" lvl="0" indent="0" algn="l" defTabSz="914377" rtl="0" eaLnBrk="1" fontAlgn="auto" latinLnBrk="0" hangingPunct="1">
                        <a:lnSpc>
                          <a:spcPct val="150000"/>
                        </a:lnSpc>
                        <a:spcBef>
                          <a:spcPts val="0"/>
                        </a:spcBef>
                        <a:spcAft>
                          <a:spcPts val="1200"/>
                        </a:spcAft>
                        <a:buClrTx/>
                        <a:buSzTx/>
                        <a:buFontTx/>
                        <a:buNone/>
                        <a:tabLst/>
                        <a:defRPr/>
                      </a:pPr>
                      <a:r>
                        <a:rPr lang="en-AU" sz="1800" dirty="0">
                          <a:effectLst/>
                        </a:rPr>
                        <a:t>Structural feature</a:t>
                      </a:r>
                      <a:endParaRPr lang="en-AU" sz="1800" dirty="0">
                        <a:effectLst/>
                        <a:latin typeface="+mj-lt"/>
                        <a:ea typeface="Calibri" panose="020F0502020204030204" pitchFamily="34" charset="0"/>
                        <a:cs typeface="Arial" panose="020B0604020202020204" pitchFamily="34" charset="0"/>
                      </a:endParaRPr>
                    </a:p>
                  </a:txBody>
                  <a:tcPr marL="41291" marR="41291"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dirty="0">
                          <a:effectLst/>
                        </a:rPr>
                        <a:t>Image</a:t>
                      </a:r>
                      <a:endParaRPr lang="en-AU" sz="1800" dirty="0">
                        <a:effectLst/>
                        <a:latin typeface="+mj-lt"/>
                        <a:ea typeface="Calibri" panose="020F0502020204030204" pitchFamily="34" charset="0"/>
                        <a:cs typeface="Arial" panose="020B0604020202020204" pitchFamily="34" charset="0"/>
                      </a:endParaRPr>
                    </a:p>
                  </a:txBody>
                  <a:tcPr marL="41291" marR="41291"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9305630"/>
                  </a:ext>
                </a:extLst>
              </a:tr>
              <a:tr h="2268000">
                <a:tc>
                  <a:txBody>
                    <a:bodyPr/>
                    <a:lstStyle/>
                    <a:p>
                      <a:pPr marL="180000" marR="0">
                        <a:lnSpc>
                          <a:spcPct val="150000"/>
                        </a:lnSpc>
                        <a:spcBef>
                          <a:spcPts val="0"/>
                        </a:spcBef>
                        <a:spcAft>
                          <a:spcPts val="1200"/>
                        </a:spcAft>
                      </a:pPr>
                      <a:r>
                        <a:rPr lang="en-AU" sz="1800" b="0" dirty="0">
                          <a:effectLst/>
                        </a:rPr>
                        <a:t>Short horns that curve upward.</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b="0" dirty="0">
                          <a:effectLst/>
                        </a:rPr>
                        <a:t> </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4346079"/>
                  </a:ext>
                </a:extLst>
              </a:tr>
              <a:tr h="2268000">
                <a:tc>
                  <a:txBody>
                    <a:bodyPr/>
                    <a:lstStyle/>
                    <a:p>
                      <a:pPr marL="180000" marR="0" lvl="0" indent="0" algn="l" defTabSz="914377" rtl="0" eaLnBrk="1" fontAlgn="auto" latinLnBrk="0" hangingPunct="1">
                        <a:lnSpc>
                          <a:spcPct val="150000"/>
                        </a:lnSpc>
                        <a:spcBef>
                          <a:spcPts val="0"/>
                        </a:spcBef>
                        <a:spcAft>
                          <a:spcPts val="1200"/>
                        </a:spcAft>
                        <a:buClrTx/>
                        <a:buSzTx/>
                        <a:buFontTx/>
                        <a:buNone/>
                        <a:tabLst/>
                        <a:defRPr/>
                      </a:pPr>
                      <a:r>
                        <a:rPr lang="en-AU" sz="1800" b="0" dirty="0">
                          <a:effectLst/>
                        </a:rPr>
                        <a:t>A large protruding shoulder hump which holds large shoulder and neck muscles.</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0763701"/>
                  </a:ext>
                </a:extLst>
              </a:tr>
            </a:tbl>
          </a:graphicData>
        </a:graphic>
      </p:graphicFrame>
      <p:pic>
        <p:nvPicPr>
          <p:cNvPr id="12" name="Picture 5" descr="A close up of an American bison's horns.">
            <a:extLst>
              <a:ext uri="{FF2B5EF4-FFF2-40B4-BE49-F238E27FC236}">
                <a16:creationId xmlns:a16="http://schemas.microsoft.com/office/drawing/2014/main" id="{66A79447-49A9-5D60-3E03-12889E3489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00649" y="1945447"/>
            <a:ext cx="4475129" cy="196778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n American bison's shoulder hump.">
            <a:extLst>
              <a:ext uri="{FF2B5EF4-FFF2-40B4-BE49-F238E27FC236}">
                <a16:creationId xmlns:a16="http://schemas.microsoft.com/office/drawing/2014/main" id="{B86C5DFA-8C65-7B84-9B08-608D220A625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37917" y="4126632"/>
            <a:ext cx="4537861" cy="2127877"/>
          </a:xfrm>
          <a:prstGeom prst="round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0C7AFBFB-A6AD-5977-A947-C9697C297116}"/>
              </a:ext>
            </a:extLst>
          </p:cNvPr>
          <p:cNvSpPr>
            <a:spLocks noChangeArrowheads="1"/>
          </p:cNvSpPr>
          <p:nvPr/>
        </p:nvSpPr>
        <p:spPr bwMode="auto">
          <a:xfrm>
            <a:off x="360000" y="6465168"/>
            <a:ext cx="63408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5"/>
              </a:rPr>
              <a:t>American bison k5680-1</a:t>
            </a: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by Uwe Schmidt, this image is in the </a:t>
            </a: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6"/>
              </a:rPr>
              <a:t>public domain</a:t>
            </a:r>
            <a:r>
              <a:rPr kumimoji="0" lang="en-AU"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AU" altLang="en-US" sz="12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3D6750AD-7DF5-3787-F260-2550092AEA3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48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26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0D605-24BA-7D17-76DF-28E0C722E1DE}"/>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E40BCE65-0CDC-D306-C633-CA6851F18A28}"/>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1.4 Species investigation (</a:t>
            </a:r>
            <a:r>
              <a:rPr lang="en-AU" dirty="0"/>
              <a:t>5 of 8</a:t>
            </a:r>
            <a:r>
              <a:rPr kumimoji="0" lang="en-AU" sz="36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a:t>
            </a:r>
          </a:p>
        </p:txBody>
      </p:sp>
      <p:graphicFrame>
        <p:nvGraphicFramePr>
          <p:cNvPr id="8" name="Table 7">
            <a:extLst>
              <a:ext uri="{FF2B5EF4-FFF2-40B4-BE49-F238E27FC236}">
                <a16:creationId xmlns:a16="http://schemas.microsoft.com/office/drawing/2014/main" id="{C675CFAC-1934-1492-959A-DE0FBB8FB381}"/>
              </a:ext>
            </a:extLst>
          </p:cNvPr>
          <p:cNvGraphicFramePr>
            <a:graphicFrameLocks noGrp="1"/>
          </p:cNvGraphicFramePr>
          <p:nvPr>
            <p:extLst>
              <p:ext uri="{D42A27DB-BD31-4B8C-83A1-F6EECF244321}">
                <p14:modId xmlns:p14="http://schemas.microsoft.com/office/powerpoint/2010/main" val="570436392"/>
              </p:ext>
            </p:extLst>
          </p:nvPr>
        </p:nvGraphicFramePr>
        <p:xfrm>
          <a:off x="477986" y="1642237"/>
          <a:ext cx="11360014" cy="4325426"/>
        </p:xfrm>
        <a:graphic>
          <a:graphicData uri="http://schemas.openxmlformats.org/drawingml/2006/table">
            <a:tbl>
              <a:tblPr firstRow="1" firstCol="1" bandRow="1">
                <a:tableStyleId>{B301B821-A1FF-4177-AEE7-76D212191A09}</a:tableStyleId>
              </a:tblPr>
              <a:tblGrid>
                <a:gridCol w="4782946">
                  <a:extLst>
                    <a:ext uri="{9D8B030D-6E8A-4147-A177-3AD203B41FA5}">
                      <a16:colId xmlns:a16="http://schemas.microsoft.com/office/drawing/2014/main" val="2719628110"/>
                    </a:ext>
                  </a:extLst>
                </a:gridCol>
                <a:gridCol w="6577068">
                  <a:extLst>
                    <a:ext uri="{9D8B030D-6E8A-4147-A177-3AD203B41FA5}">
                      <a16:colId xmlns:a16="http://schemas.microsoft.com/office/drawing/2014/main" val="3738250846"/>
                    </a:ext>
                  </a:extLst>
                </a:gridCol>
              </a:tblGrid>
              <a:tr h="582598">
                <a:tc>
                  <a:txBody>
                    <a:bodyPr/>
                    <a:lstStyle/>
                    <a:p>
                      <a:pPr marL="180000" marR="0">
                        <a:lnSpc>
                          <a:spcPct val="150000"/>
                        </a:lnSpc>
                        <a:spcBef>
                          <a:spcPts val="0"/>
                        </a:spcBef>
                        <a:spcAft>
                          <a:spcPts val="1200"/>
                        </a:spcAft>
                      </a:pPr>
                      <a:r>
                        <a:rPr lang="en-AU" sz="1800" dirty="0">
                          <a:effectLst/>
                        </a:rPr>
                        <a:t>Structural feature</a:t>
                      </a:r>
                      <a:endParaRPr lang="en-AU" sz="1800" dirty="0">
                        <a:effectLst/>
                        <a:latin typeface="+mj-lt"/>
                        <a:ea typeface="Calibri" panose="020F0502020204030204" pitchFamily="34" charset="0"/>
                        <a:cs typeface="Arial" panose="020B0604020202020204" pitchFamily="34" charset="0"/>
                      </a:endParaRPr>
                    </a:p>
                  </a:txBody>
                  <a:tcPr marL="41291" marR="41291"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dirty="0">
                          <a:effectLst/>
                        </a:rPr>
                        <a:t>Image</a:t>
                      </a:r>
                      <a:endParaRPr lang="en-AU" sz="1800" dirty="0">
                        <a:effectLst/>
                        <a:latin typeface="+mj-lt"/>
                        <a:ea typeface="Calibri" panose="020F0502020204030204" pitchFamily="34" charset="0"/>
                        <a:cs typeface="Arial" panose="020B0604020202020204" pitchFamily="34" charset="0"/>
                      </a:endParaRPr>
                    </a:p>
                  </a:txBody>
                  <a:tcPr marL="41291" marR="41291"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9305630"/>
                  </a:ext>
                </a:extLst>
              </a:tr>
              <a:tr h="3742828">
                <a:tc>
                  <a:txBody>
                    <a:bodyPr/>
                    <a:lstStyle/>
                    <a:p>
                      <a:pPr marL="180000" marR="0">
                        <a:lnSpc>
                          <a:spcPct val="150000"/>
                        </a:lnSpc>
                        <a:spcBef>
                          <a:spcPts val="0"/>
                        </a:spcBef>
                        <a:spcAft>
                          <a:spcPts val="1200"/>
                        </a:spcAft>
                      </a:pPr>
                      <a:r>
                        <a:rPr lang="en-AU" sz="1800" b="0" dirty="0">
                          <a:effectLst/>
                        </a:rPr>
                        <a:t>Heavy winter coats are shed in the spring which falls off in globs.</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marR="0">
                        <a:lnSpc>
                          <a:spcPct val="150000"/>
                        </a:lnSpc>
                        <a:spcBef>
                          <a:spcPts val="0"/>
                        </a:spcBef>
                        <a:spcAft>
                          <a:spcPts val="1200"/>
                        </a:spcAft>
                      </a:pPr>
                      <a:r>
                        <a:rPr lang="en-AU" sz="1800" b="0" dirty="0">
                          <a:effectLst/>
                        </a:rPr>
                        <a:t> </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41291" marR="41291"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4346079"/>
                  </a:ext>
                </a:extLst>
              </a:tr>
            </a:tbl>
          </a:graphicData>
        </a:graphic>
      </p:graphicFrame>
      <p:pic>
        <p:nvPicPr>
          <p:cNvPr id="13" name="Picture 12" descr="American bison shedding its coat.">
            <a:extLst>
              <a:ext uri="{FF2B5EF4-FFF2-40B4-BE49-F238E27FC236}">
                <a16:creationId xmlns:a16="http://schemas.microsoft.com/office/drawing/2014/main" id="{8D9386A0-0948-592D-54D9-D5123BDF8F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6173" y="2388815"/>
            <a:ext cx="4526661" cy="3394996"/>
          </a:xfrm>
          <a:prstGeom prst="roundRect">
            <a:avLst/>
          </a:prstGeom>
        </p:spPr>
      </p:pic>
      <p:sp>
        <p:nvSpPr>
          <p:cNvPr id="9" name="TextBox 8">
            <a:extLst>
              <a:ext uri="{FF2B5EF4-FFF2-40B4-BE49-F238E27FC236}">
                <a16:creationId xmlns:a16="http://schemas.microsoft.com/office/drawing/2014/main" id="{0A89D368-EB59-77F2-6D52-95512A0DE330}"/>
              </a:ext>
              <a:ext uri="{C183D7F6-B498-43B3-948B-1728B52AA6E4}">
                <adec:decorative xmlns:adec="http://schemas.microsoft.com/office/drawing/2017/decorative" val="0"/>
              </a:ext>
            </a:extLst>
          </p:cNvPr>
          <p:cNvSpPr txBox="1"/>
          <p:nvPr/>
        </p:nvSpPr>
        <p:spPr>
          <a:xfrm>
            <a:off x="348000" y="6520457"/>
            <a:ext cx="5029200" cy="180001"/>
          </a:xfrm>
          <a:prstGeom prst="rect">
            <a:avLst/>
          </a:prstGeom>
          <a:noFill/>
        </p:spPr>
        <p:txBody>
          <a:bodyPr wrap="square" lIns="0" tIns="0" rIns="0" bIns="0" rtlCol="0">
            <a:noAutofit/>
          </a:bodyPr>
          <a:lstStyle/>
          <a:p>
            <a:pPr algn="l"/>
            <a:r>
              <a:rPr lang="en-AU" sz="1000" dirty="0">
                <a:hlinkClick r:id="rId4"/>
              </a:rPr>
              <a:t>Buffalo/ Bison ~ 3 of 4 photos</a:t>
            </a:r>
            <a:r>
              <a:rPr lang="en-AU" sz="1000" dirty="0"/>
              <a:t> by Mary Anne Enriquez, licenced under </a:t>
            </a:r>
            <a:r>
              <a:rPr lang="en-AU" sz="1000" dirty="0">
                <a:hlinkClick r:id="rId5"/>
              </a:rPr>
              <a:t>CC BY-NC-ND 2.0</a:t>
            </a:r>
            <a:endParaRPr lang="en-AU" sz="1000" dirty="0"/>
          </a:p>
        </p:txBody>
      </p:sp>
      <p:sp>
        <p:nvSpPr>
          <p:cNvPr id="2" name="Slide Number Placeholder 1">
            <a:extLst>
              <a:ext uri="{FF2B5EF4-FFF2-40B4-BE49-F238E27FC236}">
                <a16:creationId xmlns:a16="http://schemas.microsoft.com/office/drawing/2014/main" id="{6FADC537-DDA0-308E-7A1D-3FD48D1AEF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49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56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b="1" dirty="0">
                <a:latin typeface="+mj-lt"/>
                <a:cs typeface="Arial"/>
              </a:rPr>
              <a:t>Essential question 1</a:t>
            </a:r>
            <a:endParaRPr lang="en-AU" sz="2800" dirty="0">
              <a:latin typeface="+mj-lt"/>
            </a:endParaRPr>
          </a:p>
        </p:txBody>
      </p:sp>
      <p:sp>
        <p:nvSpPr>
          <p:cNvPr id="3" name="TextBox 2">
            <a:extLst>
              <a:ext uri="{FF2B5EF4-FFF2-40B4-BE49-F238E27FC236}">
                <a16:creationId xmlns:a16="http://schemas.microsoft.com/office/drawing/2014/main" id="{8FAFDF43-C5C1-2866-69EB-AB3A0DA06B94}"/>
              </a:ext>
            </a:extLst>
          </p:cNvPr>
          <p:cNvSpPr txBox="1"/>
          <p:nvPr/>
        </p:nvSpPr>
        <p:spPr>
          <a:xfrm>
            <a:off x="540000" y="4868562"/>
            <a:ext cx="9727095" cy="1200329"/>
          </a:xfrm>
          <a:prstGeom prst="rect">
            <a:avLst/>
          </a:prstGeom>
          <a:noFill/>
        </p:spPr>
        <p:txBody>
          <a:bodyPr wrap="square">
            <a:spAutoFit/>
          </a:bodyPr>
          <a:lstStyle/>
          <a:p>
            <a:r>
              <a:rPr lang="en-AU" sz="3600" dirty="0">
                <a:solidFill>
                  <a:schemeClr val="accent4"/>
                </a:solidFill>
                <a:latin typeface="+mj-lt"/>
                <a:cs typeface="Arial"/>
              </a:rPr>
              <a:t>How does biological classification help in understanding the diversity of life on Earth?</a:t>
            </a:r>
            <a:endParaRPr lang="en-AU" sz="3600" dirty="0">
              <a:solidFill>
                <a:schemeClr val="accent4"/>
              </a:solidFill>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B882-F52C-2767-38A9-89F84815DE7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7DFBF8-91BA-5F39-DF03-4636A661EDD1}"/>
              </a:ext>
            </a:extLst>
          </p:cNvPr>
          <p:cNvSpPr>
            <a:spLocks noGrp="1"/>
          </p:cNvSpPr>
          <p:nvPr>
            <p:ph type="title"/>
          </p:nvPr>
        </p:nvSpPr>
        <p:spPr>
          <a:xfrm>
            <a:off x="360000" y="360000"/>
            <a:ext cx="11484000" cy="545601"/>
          </a:xfrm>
        </p:spPr>
        <p:txBody>
          <a:bodyPr/>
          <a:lstStyle/>
          <a:p>
            <a:r>
              <a:rPr lang="en-AU" dirty="0"/>
              <a:t>1.4 Species investigation (6 of 8)</a:t>
            </a:r>
          </a:p>
        </p:txBody>
      </p:sp>
      <p:sp>
        <p:nvSpPr>
          <p:cNvPr id="42" name="Rectangle 3">
            <a:extLst>
              <a:ext uri="{FF2B5EF4-FFF2-40B4-BE49-F238E27FC236}">
                <a16:creationId xmlns:a16="http://schemas.microsoft.com/office/drawing/2014/main" id="{685FB2A1-6F79-3FF6-3306-DDFE904D5BFA}"/>
              </a:ext>
              <a:ext uri="{C183D7F6-B498-43B3-948B-1728B52AA6E4}">
                <adec:decorative xmlns:adec="http://schemas.microsoft.com/office/drawing/2017/decorative" val="1"/>
              </a:ext>
            </a:extLst>
          </p:cNvPr>
          <p:cNvSpPr>
            <a:spLocks noChangeArrowheads="1"/>
          </p:cNvSpPr>
          <p:nvPr/>
        </p:nvSpPr>
        <p:spPr bwMode="auto">
          <a:xfrm>
            <a:off x="7230742" y="-66551"/>
            <a:ext cx="4916433" cy="75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ct val="0"/>
              </a:spcAft>
            </a:pP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3"/>
              </a:rPr>
              <a:t>American bison k5680-1</a:t>
            </a: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by Uwe Schmidt, this image is in the </a:t>
            </a: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public domain</a:t>
            </a: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b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AU" altLang="en-US" sz="1000" dirty="0">
                <a:latin typeface="Arial" panose="020B0604020202020204" pitchFamily="34" charset="0"/>
                <a:ea typeface="Calibri" panose="020F0502020204030204" pitchFamily="34" charset="0"/>
                <a:cs typeface="Arial" panose="020B0604020202020204" pitchFamily="34" charset="0"/>
                <a:hlinkClick r:id="rId5"/>
              </a:rPr>
              <a:t>European bison (Bison bonasus) male </a:t>
            </a:r>
            <a:r>
              <a:rPr lang="en-AU" altLang="en-US" sz="1000" dirty="0" err="1">
                <a:latin typeface="Arial" panose="020B0604020202020204" pitchFamily="34" charset="0"/>
                <a:ea typeface="Calibri" panose="020F0502020204030204" pitchFamily="34" charset="0"/>
                <a:cs typeface="Arial" panose="020B0604020202020204" pitchFamily="34" charset="0"/>
                <a:hlinkClick r:id="rId5"/>
              </a:rPr>
              <a:t>Białowieza</a:t>
            </a:r>
            <a:r>
              <a:rPr lang="en-AU" altLang="en-US" sz="1000" dirty="0">
                <a:latin typeface="Arial" panose="020B0604020202020204" pitchFamily="34" charset="0"/>
                <a:ea typeface="Calibri" panose="020F0502020204030204" pitchFamily="34" charset="0"/>
                <a:cs typeface="Arial" panose="020B0604020202020204" pitchFamily="34" charset="0"/>
              </a:rPr>
              <a:t> by Charles J. Sharp, licenced under </a:t>
            </a:r>
            <a:r>
              <a:rPr lang="en-AU" altLang="en-US" sz="1000" dirty="0">
                <a:latin typeface="Arial" panose="020B0604020202020204" pitchFamily="34" charset="0"/>
                <a:ea typeface="Calibri" panose="020F0502020204030204" pitchFamily="34" charset="0"/>
                <a:cs typeface="Arial" panose="020B0604020202020204" pitchFamily="34" charset="0"/>
                <a:hlinkClick r:id="rId6"/>
              </a:rPr>
              <a:t>CC BY-SA 4.0</a:t>
            </a:r>
            <a:endParaRPr lang="en-AU" altLang="en-US" sz="1000" dirty="0">
              <a:latin typeface="Arial" panose="020B0604020202020204" pitchFamily="34" charset="0"/>
              <a:ea typeface="Calibri" panose="020F0502020204030204" pitchFamily="34" charset="0"/>
              <a:cs typeface="Arial" panose="020B0604020202020204" pitchFamily="34" charset="0"/>
            </a:endParaRPr>
          </a:p>
        </p:txBody>
      </p:sp>
      <p:sp>
        <p:nvSpPr>
          <p:cNvPr id="2" name="Oval 1">
            <a:extLst>
              <a:ext uri="{FF2B5EF4-FFF2-40B4-BE49-F238E27FC236}">
                <a16:creationId xmlns:a16="http://schemas.microsoft.com/office/drawing/2014/main" id="{FCFCC338-4B8A-FB3E-03D1-708845B3B1D8}"/>
              </a:ext>
              <a:ext uri="{C183D7F6-B498-43B3-948B-1728B52AA6E4}">
                <adec:decorative xmlns:adec="http://schemas.microsoft.com/office/drawing/2017/decorative" val="1"/>
              </a:ext>
            </a:extLst>
          </p:cNvPr>
          <p:cNvSpPr/>
          <p:nvPr/>
        </p:nvSpPr>
        <p:spPr>
          <a:xfrm>
            <a:off x="1300720" y="923590"/>
            <a:ext cx="5880603" cy="5772410"/>
          </a:xfrm>
          <a:prstGeom prst="ellipse">
            <a:avLst/>
          </a:prstGeom>
          <a:solidFill>
            <a:srgbClr val="8CE0FF">
              <a:alpha val="63922"/>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FAB25C16-7205-B65D-2F6E-5CF3E470F7C6}"/>
              </a:ext>
              <a:ext uri="{C183D7F6-B498-43B3-948B-1728B52AA6E4}">
                <adec:decorative xmlns:adec="http://schemas.microsoft.com/office/drawing/2017/decorative" val="1"/>
              </a:ext>
            </a:extLst>
          </p:cNvPr>
          <p:cNvSpPr/>
          <p:nvPr/>
        </p:nvSpPr>
        <p:spPr>
          <a:xfrm>
            <a:off x="4755188" y="778010"/>
            <a:ext cx="5880603" cy="5880603"/>
          </a:xfrm>
          <a:prstGeom prst="ellipse">
            <a:avLst/>
          </a:prstGeom>
          <a:solidFill>
            <a:srgbClr val="BFBFBF">
              <a:alpha val="63922"/>
            </a:srgbClr>
          </a:solid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AU"/>
          </a:p>
        </p:txBody>
      </p:sp>
      <p:pic>
        <p:nvPicPr>
          <p:cNvPr id="25" name="Picture 5" descr="Image of an American bison">
            <a:extLst>
              <a:ext uri="{FF2B5EF4-FFF2-40B4-BE49-F238E27FC236}">
                <a16:creationId xmlns:a16="http://schemas.microsoft.com/office/drawing/2014/main" id="{3CFD443C-FCF5-8606-6B3D-87309ACBB12A}"/>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500066" y="1199683"/>
            <a:ext cx="2016000" cy="201600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74AB0E-DEFB-0BF2-37FE-449B580D586E}"/>
              </a:ext>
            </a:extLst>
          </p:cNvPr>
          <p:cNvSpPr txBox="1"/>
          <p:nvPr/>
        </p:nvSpPr>
        <p:spPr>
          <a:xfrm>
            <a:off x="2990965" y="1319663"/>
            <a:ext cx="1901959" cy="701457"/>
          </a:xfrm>
          <a:prstGeom prst="rect">
            <a:avLst/>
          </a:prstGeom>
          <a:noFill/>
        </p:spPr>
        <p:txBody>
          <a:bodyPr wrap="square" lIns="0" tIns="0" rIns="0" bIns="0" rtlCol="0">
            <a:noAutofit/>
          </a:bodyPr>
          <a:lstStyle/>
          <a:p>
            <a:pPr>
              <a:lnSpc>
                <a:spcPct val="150000"/>
              </a:lnSpc>
            </a:pPr>
            <a:r>
              <a:rPr lang="en-AU" sz="1800" b="1" dirty="0">
                <a:latin typeface="+mj-lt"/>
              </a:rPr>
              <a:t>American bison (</a:t>
            </a:r>
            <a:r>
              <a:rPr lang="en-AU" sz="1800" b="1" i="1" dirty="0">
                <a:latin typeface="+mj-lt"/>
              </a:rPr>
              <a:t>Bison bison</a:t>
            </a:r>
            <a:r>
              <a:rPr lang="en-AU" sz="1800" b="1" dirty="0">
                <a:latin typeface="+mj-lt"/>
              </a:rPr>
              <a:t>)</a:t>
            </a:r>
          </a:p>
        </p:txBody>
      </p:sp>
      <p:sp>
        <p:nvSpPr>
          <p:cNvPr id="13" name="TextBox 12">
            <a:extLst>
              <a:ext uri="{FF2B5EF4-FFF2-40B4-BE49-F238E27FC236}">
                <a16:creationId xmlns:a16="http://schemas.microsoft.com/office/drawing/2014/main" id="{587EE647-270E-146C-0A04-1DDBE4B78170}"/>
              </a:ext>
            </a:extLst>
          </p:cNvPr>
          <p:cNvSpPr txBox="1"/>
          <p:nvPr/>
        </p:nvSpPr>
        <p:spPr>
          <a:xfrm>
            <a:off x="2963966" y="2238152"/>
            <a:ext cx="1879948" cy="789709"/>
          </a:xfrm>
          <a:prstGeom prst="rect">
            <a:avLst/>
          </a:prstGeom>
          <a:noFill/>
        </p:spPr>
        <p:txBody>
          <a:bodyPr wrap="square" lIns="0" tIns="0" rIns="0" bIns="0" rtlCol="0">
            <a:noAutofit/>
          </a:bodyPr>
          <a:lstStyle/>
          <a:p>
            <a:pPr>
              <a:lnSpc>
                <a:spcPct val="150000"/>
              </a:lnSpc>
              <a:spcAft>
                <a:spcPts val="1200"/>
              </a:spcAft>
            </a:pPr>
            <a:r>
              <a:rPr lang="en-AU" sz="1800" dirty="0"/>
              <a:t>Longer hair on the top of the head</a:t>
            </a:r>
          </a:p>
        </p:txBody>
      </p:sp>
      <p:sp>
        <p:nvSpPr>
          <p:cNvPr id="14" name="TextBox 13">
            <a:extLst>
              <a:ext uri="{FF2B5EF4-FFF2-40B4-BE49-F238E27FC236}">
                <a16:creationId xmlns:a16="http://schemas.microsoft.com/office/drawing/2014/main" id="{15986E5D-B956-5DD5-5EA1-1024716B9AF2}"/>
              </a:ext>
            </a:extLst>
          </p:cNvPr>
          <p:cNvSpPr txBox="1"/>
          <p:nvPr/>
        </p:nvSpPr>
        <p:spPr>
          <a:xfrm>
            <a:off x="2963966" y="3173140"/>
            <a:ext cx="1252847" cy="789709"/>
          </a:xfrm>
          <a:prstGeom prst="rect">
            <a:avLst/>
          </a:prstGeom>
          <a:noFill/>
        </p:spPr>
        <p:txBody>
          <a:bodyPr wrap="square" lIns="0" tIns="0" rIns="0" bIns="0" rtlCol="0">
            <a:noAutofit/>
          </a:bodyPr>
          <a:lstStyle/>
          <a:p>
            <a:pPr algn="l">
              <a:lnSpc>
                <a:spcPct val="150000"/>
              </a:lnSpc>
              <a:spcAft>
                <a:spcPts val="1200"/>
              </a:spcAft>
            </a:pPr>
            <a:r>
              <a:rPr lang="en-AU" sz="1800" dirty="0"/>
              <a:t>Horns point up</a:t>
            </a:r>
          </a:p>
        </p:txBody>
      </p:sp>
      <p:sp>
        <p:nvSpPr>
          <p:cNvPr id="15" name="TextBox 14">
            <a:extLst>
              <a:ext uri="{FF2B5EF4-FFF2-40B4-BE49-F238E27FC236}">
                <a16:creationId xmlns:a16="http://schemas.microsoft.com/office/drawing/2014/main" id="{02C6CAD9-E162-D9AC-531E-166FB8A67F74}"/>
              </a:ext>
            </a:extLst>
          </p:cNvPr>
          <p:cNvSpPr txBox="1"/>
          <p:nvPr/>
        </p:nvSpPr>
        <p:spPr>
          <a:xfrm>
            <a:off x="2963966" y="4108128"/>
            <a:ext cx="1252847" cy="1206098"/>
          </a:xfrm>
          <a:prstGeom prst="rect">
            <a:avLst/>
          </a:prstGeom>
          <a:noFill/>
        </p:spPr>
        <p:txBody>
          <a:bodyPr wrap="square" lIns="0" tIns="0" rIns="0" bIns="0" rtlCol="0">
            <a:noAutofit/>
          </a:bodyPr>
          <a:lstStyle/>
          <a:p>
            <a:pPr algn="l">
              <a:lnSpc>
                <a:spcPct val="150000"/>
              </a:lnSpc>
              <a:spcAft>
                <a:spcPts val="1200"/>
              </a:spcAft>
            </a:pPr>
            <a:r>
              <a:rPr lang="en-AU" sz="1800" dirty="0"/>
              <a:t>Face darker than the body</a:t>
            </a:r>
          </a:p>
        </p:txBody>
      </p:sp>
      <p:sp>
        <p:nvSpPr>
          <p:cNvPr id="12" name="TextBox 11">
            <a:extLst>
              <a:ext uri="{FF2B5EF4-FFF2-40B4-BE49-F238E27FC236}">
                <a16:creationId xmlns:a16="http://schemas.microsoft.com/office/drawing/2014/main" id="{96D53B00-9E26-42D7-41CA-42D1478B6494}"/>
              </a:ext>
            </a:extLst>
          </p:cNvPr>
          <p:cNvSpPr txBox="1"/>
          <p:nvPr/>
        </p:nvSpPr>
        <p:spPr>
          <a:xfrm>
            <a:off x="2963966" y="5459506"/>
            <a:ext cx="2307281" cy="789709"/>
          </a:xfrm>
          <a:prstGeom prst="rect">
            <a:avLst/>
          </a:prstGeom>
          <a:noFill/>
        </p:spPr>
        <p:txBody>
          <a:bodyPr wrap="square" lIns="0" tIns="0" rIns="0" bIns="0" rtlCol="0">
            <a:noAutofit/>
          </a:bodyPr>
          <a:lstStyle/>
          <a:p>
            <a:pPr algn="l">
              <a:lnSpc>
                <a:spcPct val="150000"/>
              </a:lnSpc>
              <a:spcAft>
                <a:spcPts val="1200"/>
              </a:spcAft>
            </a:pPr>
            <a:r>
              <a:rPr lang="en-AU" sz="1800" dirty="0"/>
              <a:t>Sleeker hair on hindquarters</a:t>
            </a:r>
          </a:p>
        </p:txBody>
      </p:sp>
      <p:pic>
        <p:nvPicPr>
          <p:cNvPr id="27" name="Picture 2" descr="Image of an European bison">
            <a:extLst>
              <a:ext uri="{FF2B5EF4-FFF2-40B4-BE49-F238E27FC236}">
                <a16:creationId xmlns:a16="http://schemas.microsoft.com/office/drawing/2014/main" id="{6A258B7A-67C6-E894-BFAF-7B2AB9BA3290}"/>
              </a:ext>
            </a:extLst>
          </p:cNvPr>
          <p:cNvPicPr>
            <a:picLocks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9675935" y="1186816"/>
            <a:ext cx="2016000" cy="20160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85283D-0EE0-80CC-64E5-49C7270476E9}"/>
              </a:ext>
            </a:extLst>
          </p:cNvPr>
          <p:cNvSpPr txBox="1"/>
          <p:nvPr/>
        </p:nvSpPr>
        <p:spPr>
          <a:xfrm>
            <a:off x="6912497" y="1319663"/>
            <a:ext cx="1901958" cy="548679"/>
          </a:xfrm>
          <a:prstGeom prst="rect">
            <a:avLst/>
          </a:prstGeom>
          <a:noFill/>
        </p:spPr>
        <p:txBody>
          <a:bodyPr wrap="square" lIns="0" tIns="0" rIns="0" bIns="0" rtlCol="0">
            <a:noAutofit/>
          </a:bodyPr>
          <a:lstStyle/>
          <a:p>
            <a:pPr>
              <a:lnSpc>
                <a:spcPct val="150000"/>
              </a:lnSpc>
            </a:pPr>
            <a:r>
              <a:rPr lang="en-AU" sz="1800" b="1" i="0" dirty="0">
                <a:solidFill>
                  <a:srgbClr val="202122"/>
                </a:solidFill>
                <a:effectLst/>
                <a:latin typeface="+mj-lt"/>
                <a:ea typeface="Calibri" panose="020F0502020204030204" pitchFamily="34" charset="0"/>
              </a:rPr>
              <a:t>European bison (</a:t>
            </a:r>
            <a:r>
              <a:rPr lang="en-AU" sz="1800" b="1" i="1" dirty="0">
                <a:solidFill>
                  <a:srgbClr val="202122"/>
                </a:solidFill>
                <a:effectLst/>
                <a:latin typeface="+mj-lt"/>
                <a:ea typeface="Calibri" panose="020F0502020204030204" pitchFamily="34" charset="0"/>
              </a:rPr>
              <a:t>Bison bonasus</a:t>
            </a:r>
            <a:r>
              <a:rPr lang="en-AU" sz="1800" b="1" i="0" dirty="0">
                <a:solidFill>
                  <a:srgbClr val="202122"/>
                </a:solidFill>
                <a:effectLst/>
                <a:latin typeface="+mj-lt"/>
                <a:ea typeface="Calibri" panose="020F0502020204030204" pitchFamily="34" charset="0"/>
              </a:rPr>
              <a:t>)</a:t>
            </a:r>
          </a:p>
        </p:txBody>
      </p:sp>
      <p:sp>
        <p:nvSpPr>
          <p:cNvPr id="9" name="TextBox 8">
            <a:extLst>
              <a:ext uri="{FF2B5EF4-FFF2-40B4-BE49-F238E27FC236}">
                <a16:creationId xmlns:a16="http://schemas.microsoft.com/office/drawing/2014/main" id="{4AFAFF27-0143-CF49-510D-8D7FA7505B0A}"/>
              </a:ext>
            </a:extLst>
          </p:cNvPr>
          <p:cNvSpPr txBox="1"/>
          <p:nvPr/>
        </p:nvSpPr>
        <p:spPr>
          <a:xfrm>
            <a:off x="7230743" y="2238152"/>
            <a:ext cx="2609759" cy="453987"/>
          </a:xfrm>
          <a:prstGeom prst="rect">
            <a:avLst/>
          </a:prstGeom>
          <a:noFill/>
        </p:spPr>
        <p:txBody>
          <a:bodyPr wrap="square" lIns="0" tIns="0" rIns="0" bIns="0" rtlCol="0">
            <a:noAutofit/>
          </a:bodyPr>
          <a:lstStyle/>
          <a:p>
            <a:pPr>
              <a:lnSpc>
                <a:spcPct val="150000"/>
              </a:lnSpc>
              <a:spcAft>
                <a:spcPts val="1200"/>
              </a:spcAft>
            </a:pPr>
            <a:r>
              <a:rPr lang="en-AU" sz="1800" dirty="0"/>
              <a:t>The horns point forward</a:t>
            </a:r>
          </a:p>
        </p:txBody>
      </p:sp>
      <p:sp>
        <p:nvSpPr>
          <p:cNvPr id="10" name="TextBox 9">
            <a:extLst>
              <a:ext uri="{FF2B5EF4-FFF2-40B4-BE49-F238E27FC236}">
                <a16:creationId xmlns:a16="http://schemas.microsoft.com/office/drawing/2014/main" id="{228C5A75-A4EA-30B8-F4DF-3AEE8FA8814A}"/>
              </a:ext>
            </a:extLst>
          </p:cNvPr>
          <p:cNvSpPr txBox="1"/>
          <p:nvPr/>
        </p:nvSpPr>
        <p:spPr>
          <a:xfrm>
            <a:off x="7230742" y="2760900"/>
            <a:ext cx="2609759" cy="791892"/>
          </a:xfrm>
          <a:prstGeom prst="rect">
            <a:avLst/>
          </a:prstGeom>
          <a:noFill/>
        </p:spPr>
        <p:txBody>
          <a:bodyPr wrap="square" lIns="0" tIns="0" rIns="0" bIns="0" rtlCol="0">
            <a:noAutofit/>
          </a:bodyPr>
          <a:lstStyle/>
          <a:p>
            <a:pPr>
              <a:lnSpc>
                <a:spcPct val="150000"/>
              </a:lnSpc>
              <a:spcAft>
                <a:spcPts val="1200"/>
              </a:spcAft>
            </a:pPr>
            <a:r>
              <a:rPr lang="en-AU" sz="1800" dirty="0"/>
              <a:t>Coat is more consistent (shaggy all over)</a:t>
            </a:r>
          </a:p>
        </p:txBody>
      </p:sp>
      <p:sp>
        <p:nvSpPr>
          <p:cNvPr id="6" name="TextBox 5" descr="Both the American and European bison have a large muscular neck hum, thick brown hair that is particularly shaggy on the front half of the body, cloven hooves, a similarly shaped head and horns.">
            <a:extLst>
              <a:ext uri="{FF2B5EF4-FFF2-40B4-BE49-F238E27FC236}">
                <a16:creationId xmlns:a16="http://schemas.microsoft.com/office/drawing/2014/main" id="{CBC87305-923B-40D1-A6C7-F935C91436CC}"/>
              </a:ext>
            </a:extLst>
          </p:cNvPr>
          <p:cNvSpPr txBox="1"/>
          <p:nvPr/>
        </p:nvSpPr>
        <p:spPr>
          <a:xfrm>
            <a:off x="5341359" y="1965431"/>
            <a:ext cx="1578513" cy="3494075"/>
          </a:xfrm>
          <a:prstGeom prst="rect">
            <a:avLst/>
          </a:prstGeom>
          <a:noFill/>
        </p:spPr>
        <p:txBody>
          <a:bodyPr wrap="square" lIns="0" tIns="0" rIns="0" bIns="0" rtlCol="0">
            <a:noAutofit/>
          </a:bodyPr>
          <a:lstStyle/>
          <a:p>
            <a:pPr>
              <a:lnSpc>
                <a:spcPct val="150000"/>
              </a:lnSpc>
              <a:spcAft>
                <a:spcPts val="600"/>
              </a:spcAft>
            </a:pPr>
            <a:r>
              <a:rPr lang="en-AU" sz="1400" dirty="0"/>
              <a:t>Large muscular neck hump</a:t>
            </a:r>
          </a:p>
          <a:p>
            <a:pPr>
              <a:lnSpc>
                <a:spcPct val="150000"/>
              </a:lnSpc>
              <a:spcAft>
                <a:spcPts val="600"/>
              </a:spcAft>
            </a:pPr>
            <a:r>
              <a:rPr lang="en-AU" sz="1400" dirty="0"/>
              <a:t>Thick brown hair particularly shaggy on the front half of the body</a:t>
            </a:r>
          </a:p>
          <a:p>
            <a:pPr>
              <a:lnSpc>
                <a:spcPct val="150000"/>
              </a:lnSpc>
              <a:spcAft>
                <a:spcPts val="600"/>
              </a:spcAft>
            </a:pPr>
            <a:r>
              <a:rPr lang="en-AU" sz="1400" dirty="0"/>
              <a:t>Cloven hooves</a:t>
            </a:r>
          </a:p>
          <a:p>
            <a:pPr>
              <a:lnSpc>
                <a:spcPct val="150000"/>
              </a:lnSpc>
              <a:spcAft>
                <a:spcPts val="600"/>
              </a:spcAft>
            </a:pPr>
            <a:r>
              <a:rPr lang="en-AU" sz="1400" dirty="0"/>
              <a:t>Similar shaped head</a:t>
            </a:r>
          </a:p>
          <a:p>
            <a:pPr>
              <a:lnSpc>
                <a:spcPct val="150000"/>
              </a:lnSpc>
              <a:spcAft>
                <a:spcPts val="600"/>
              </a:spcAft>
            </a:pPr>
            <a:r>
              <a:rPr lang="en-AU" sz="1400" dirty="0"/>
              <a:t>Horns</a:t>
            </a:r>
          </a:p>
        </p:txBody>
      </p:sp>
      <p:sp>
        <p:nvSpPr>
          <p:cNvPr id="44" name="Slide Number Placeholder 1">
            <a:extLst>
              <a:ext uri="{FF2B5EF4-FFF2-40B4-BE49-F238E27FC236}">
                <a16:creationId xmlns:a16="http://schemas.microsoft.com/office/drawing/2014/main" id="{123AC474-154A-FCBD-1618-1E27F61144D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t>50</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78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F30E-A2B2-3909-7D21-ED75F53AEE0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BBCA0BA9-EBEB-459C-1E06-34566057F645}"/>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200" b="0" i="0" u="none" strike="noStrike" kern="1200" cap="none" spc="0" normalizeH="0" baseline="0" noProof="0" dirty="0">
                <a:ln>
                  <a:noFill/>
                </a:ln>
                <a:solidFill>
                  <a:schemeClr val="accent1"/>
                </a:solidFill>
                <a:effectLst/>
                <a:uLnTx/>
                <a:uFillTx/>
                <a:ea typeface="+mj-ea"/>
                <a:cs typeface="Arial" panose="020B0604020202020204" pitchFamily="34" charset="0"/>
              </a:rPr>
              <a:t>1.4 Species investigation (</a:t>
            </a:r>
            <a:r>
              <a:rPr lang="en-AU" sz="3200" dirty="0"/>
              <a:t>7 of 8</a:t>
            </a:r>
            <a:r>
              <a:rPr kumimoji="0" lang="en-AU" sz="32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7" name="Text Placeholder 6">
            <a:extLst>
              <a:ext uri="{FF2B5EF4-FFF2-40B4-BE49-F238E27FC236}">
                <a16:creationId xmlns:a16="http://schemas.microsoft.com/office/drawing/2014/main" id="{EEE8AA78-B979-AA09-482E-57FCC7AD4C57}"/>
              </a:ext>
            </a:extLst>
          </p:cNvPr>
          <p:cNvSpPr>
            <a:spLocks noGrp="1"/>
          </p:cNvSpPr>
          <p:nvPr>
            <p:ph type="body" sz="quarter" idx="18"/>
          </p:nvPr>
        </p:nvSpPr>
        <p:spPr/>
        <p:txBody>
          <a:bodyPr/>
          <a:lstStyle/>
          <a:p>
            <a:r>
              <a:rPr lang="en-AU">
                <a:latin typeface="+mj-lt"/>
              </a:rPr>
              <a:t>Comparing genus and family</a:t>
            </a:r>
          </a:p>
        </p:txBody>
      </p:sp>
      <p:sp>
        <p:nvSpPr>
          <p:cNvPr id="3" name="Oval 2">
            <a:extLst>
              <a:ext uri="{FF2B5EF4-FFF2-40B4-BE49-F238E27FC236}">
                <a16:creationId xmlns:a16="http://schemas.microsoft.com/office/drawing/2014/main" id="{D4DCAEA0-4618-7A36-FC96-6476101063C6}"/>
              </a:ext>
              <a:ext uri="{C183D7F6-B498-43B3-948B-1728B52AA6E4}">
                <adec:decorative xmlns:adec="http://schemas.microsoft.com/office/drawing/2017/decorative" val="1"/>
              </a:ext>
            </a:extLst>
          </p:cNvPr>
          <p:cNvSpPr/>
          <p:nvPr/>
        </p:nvSpPr>
        <p:spPr>
          <a:xfrm>
            <a:off x="2616831" y="1724924"/>
            <a:ext cx="4395727" cy="4395727"/>
          </a:xfrm>
          <a:prstGeom prst="ellipse">
            <a:avLst/>
          </a:prstGeom>
          <a:solidFill>
            <a:srgbClr val="FFE6EA">
              <a:alpha val="80000"/>
            </a:srgbClr>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AU" sz="2000"/>
          </a:p>
        </p:txBody>
      </p:sp>
      <p:sp>
        <p:nvSpPr>
          <p:cNvPr id="9" name="Oval 8">
            <a:extLst>
              <a:ext uri="{FF2B5EF4-FFF2-40B4-BE49-F238E27FC236}">
                <a16:creationId xmlns:a16="http://schemas.microsoft.com/office/drawing/2014/main" id="{5FCB1FAC-FBF8-DCDF-8F7E-BE3F60A2F6AC}"/>
              </a:ext>
              <a:ext uri="{C183D7F6-B498-43B3-948B-1728B52AA6E4}">
                <adec:decorative xmlns:adec="http://schemas.microsoft.com/office/drawing/2017/decorative" val="1"/>
              </a:ext>
            </a:extLst>
          </p:cNvPr>
          <p:cNvSpPr/>
          <p:nvPr/>
        </p:nvSpPr>
        <p:spPr>
          <a:xfrm>
            <a:off x="4830364" y="551760"/>
            <a:ext cx="4395727" cy="4395727"/>
          </a:xfrm>
          <a:prstGeom prst="ellipse">
            <a:avLst/>
          </a:prstGeom>
          <a:solidFill>
            <a:srgbClr val="8CE0FF">
              <a:alpha val="63922"/>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2000"/>
          </a:p>
        </p:txBody>
      </p:sp>
      <p:sp>
        <p:nvSpPr>
          <p:cNvPr id="4" name="Oval 3">
            <a:extLst>
              <a:ext uri="{FF2B5EF4-FFF2-40B4-BE49-F238E27FC236}">
                <a16:creationId xmlns:a16="http://schemas.microsoft.com/office/drawing/2014/main" id="{87D62E35-4DC2-8D45-A639-AFBBC5B379FF}"/>
              </a:ext>
              <a:ext uri="{C183D7F6-B498-43B3-948B-1728B52AA6E4}">
                <adec:decorative xmlns:adec="http://schemas.microsoft.com/office/drawing/2017/decorative" val="1"/>
              </a:ext>
            </a:extLst>
          </p:cNvPr>
          <p:cNvSpPr/>
          <p:nvPr/>
        </p:nvSpPr>
        <p:spPr>
          <a:xfrm>
            <a:off x="5429882" y="2386388"/>
            <a:ext cx="4395727" cy="4395727"/>
          </a:xfrm>
          <a:prstGeom prst="ellipse">
            <a:avLst/>
          </a:prstGeom>
          <a:solidFill>
            <a:srgbClr val="BFBFBF">
              <a:alpha val="63922"/>
            </a:srgbClr>
          </a:solid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AU" sz="2000"/>
          </a:p>
        </p:txBody>
      </p:sp>
      <p:grpSp>
        <p:nvGrpSpPr>
          <p:cNvPr id="27" name="Group 26" descr="Image of a Bongo antelope">
            <a:extLst>
              <a:ext uri="{FF2B5EF4-FFF2-40B4-BE49-F238E27FC236}">
                <a16:creationId xmlns:a16="http://schemas.microsoft.com/office/drawing/2014/main" id="{333636AA-E72D-BE52-8B61-D1C61A01C7AA}"/>
              </a:ext>
            </a:extLst>
          </p:cNvPr>
          <p:cNvGrpSpPr/>
          <p:nvPr/>
        </p:nvGrpSpPr>
        <p:grpSpPr>
          <a:xfrm>
            <a:off x="1038499" y="1803303"/>
            <a:ext cx="2216604" cy="2216604"/>
            <a:chOff x="259003" y="1839025"/>
            <a:chExt cx="1536213" cy="1536213"/>
          </a:xfrm>
        </p:grpSpPr>
        <p:sp>
          <p:nvSpPr>
            <p:cNvPr id="24" name="Oval 23">
              <a:extLst>
                <a:ext uri="{FF2B5EF4-FFF2-40B4-BE49-F238E27FC236}">
                  <a16:creationId xmlns:a16="http://schemas.microsoft.com/office/drawing/2014/main" id="{C40C0C3B-18BE-4E34-3639-CF491F713AD6}"/>
                </a:ext>
              </a:extLst>
            </p:cNvPr>
            <p:cNvSpPr/>
            <p:nvPr/>
          </p:nvSpPr>
          <p:spPr>
            <a:xfrm>
              <a:off x="259003" y="1839025"/>
              <a:ext cx="1536213" cy="153621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pic>
          <p:nvPicPr>
            <p:cNvPr id="5" name="Picture 4" descr="An image of a Bongo antelope (Tragelaphus eurycerus)">
              <a:extLst>
                <a:ext uri="{FF2B5EF4-FFF2-40B4-BE49-F238E27FC236}">
                  <a16:creationId xmlns:a16="http://schemas.microsoft.com/office/drawing/2014/main" id="{0FADADED-8376-E5A8-10B7-DC2B1A7EA4E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9003" y="1840214"/>
              <a:ext cx="1536213" cy="1533835"/>
            </a:xfrm>
            <a:prstGeom prst="ellipse">
              <a:avLst/>
            </a:prstGeom>
          </p:spPr>
        </p:pic>
      </p:grpSp>
      <p:sp>
        <p:nvSpPr>
          <p:cNvPr id="10" name="TextBox 9">
            <a:extLst>
              <a:ext uri="{FF2B5EF4-FFF2-40B4-BE49-F238E27FC236}">
                <a16:creationId xmlns:a16="http://schemas.microsoft.com/office/drawing/2014/main" id="{E7649E1E-F5E7-57CA-E841-46E375A99051}"/>
              </a:ext>
            </a:extLst>
          </p:cNvPr>
          <p:cNvSpPr txBox="1"/>
          <p:nvPr/>
        </p:nvSpPr>
        <p:spPr>
          <a:xfrm>
            <a:off x="3481405" y="2291473"/>
            <a:ext cx="1348959" cy="620132"/>
          </a:xfrm>
          <a:prstGeom prst="rect">
            <a:avLst/>
          </a:prstGeom>
          <a:noFill/>
        </p:spPr>
        <p:txBody>
          <a:bodyPr wrap="square" lIns="0" tIns="0" rIns="0" bIns="0" rtlCol="0">
            <a:noAutofit/>
          </a:bodyPr>
          <a:lstStyle/>
          <a:p>
            <a:pPr>
              <a:lnSpc>
                <a:spcPct val="114000"/>
              </a:lnSpc>
              <a:spcAft>
                <a:spcPts val="400"/>
              </a:spcAft>
            </a:pPr>
            <a:r>
              <a:rPr lang="en-AU" sz="1400" b="1" dirty="0">
                <a:latin typeface="+mj-lt"/>
              </a:rPr>
              <a:t>Bongo antelope (</a:t>
            </a:r>
            <a:r>
              <a:rPr lang="en-AU" sz="1400" b="1" i="1" dirty="0">
                <a:solidFill>
                  <a:srgbClr val="202122"/>
                </a:solidFill>
                <a:latin typeface="+mj-lt"/>
              </a:rPr>
              <a:t>Tragelaphus eurycerus</a:t>
            </a:r>
            <a:r>
              <a:rPr lang="en-AU" sz="1400" b="1" dirty="0">
                <a:latin typeface="+mj-lt"/>
              </a:rPr>
              <a:t>) </a:t>
            </a:r>
          </a:p>
        </p:txBody>
      </p:sp>
      <p:sp>
        <p:nvSpPr>
          <p:cNvPr id="23" name="TextBox 22">
            <a:extLst>
              <a:ext uri="{FF2B5EF4-FFF2-40B4-BE49-F238E27FC236}">
                <a16:creationId xmlns:a16="http://schemas.microsoft.com/office/drawing/2014/main" id="{A201552B-460D-E104-B3C1-31D5776FF5FA}"/>
              </a:ext>
            </a:extLst>
          </p:cNvPr>
          <p:cNvSpPr txBox="1"/>
          <p:nvPr/>
        </p:nvSpPr>
        <p:spPr>
          <a:xfrm>
            <a:off x="3481405" y="3080988"/>
            <a:ext cx="1511842" cy="2277025"/>
          </a:xfrm>
          <a:prstGeom prst="rect">
            <a:avLst/>
          </a:prstGeom>
          <a:noFill/>
        </p:spPr>
        <p:txBody>
          <a:bodyPr wrap="square" lIns="0" tIns="0" rIns="0" bIns="0" numCol="1" spcCol="0" rtlCol="0">
            <a:noAutofit/>
          </a:bodyPr>
          <a:lstStyle/>
          <a:p>
            <a:pPr algn="l">
              <a:lnSpc>
                <a:spcPct val="114000"/>
              </a:lnSpc>
              <a:spcAft>
                <a:spcPts val="400"/>
              </a:spcAft>
            </a:pPr>
            <a:r>
              <a:rPr lang="en-US" sz="1400" dirty="0"/>
              <a:t>Striped coat</a:t>
            </a:r>
          </a:p>
          <a:p>
            <a:pPr algn="l">
              <a:lnSpc>
                <a:spcPct val="114000"/>
              </a:lnSpc>
              <a:spcAft>
                <a:spcPts val="400"/>
              </a:spcAft>
            </a:pPr>
            <a:r>
              <a:rPr lang="en-US" sz="1400" dirty="0"/>
              <a:t>Twisted horns</a:t>
            </a:r>
          </a:p>
          <a:p>
            <a:pPr algn="l">
              <a:lnSpc>
                <a:spcPct val="114000"/>
              </a:lnSpc>
              <a:spcAft>
                <a:spcPts val="400"/>
              </a:spcAft>
            </a:pPr>
            <a:r>
              <a:rPr lang="en-US" sz="1400" dirty="0" err="1"/>
              <a:t>Colour</a:t>
            </a:r>
            <a:r>
              <a:rPr lang="en-US" sz="1400" dirty="0"/>
              <a:t> variation </a:t>
            </a:r>
            <a:br>
              <a:rPr lang="en-US" sz="1400" dirty="0"/>
            </a:br>
            <a:r>
              <a:rPr lang="en-US" sz="1400" dirty="0"/>
              <a:t>in coat</a:t>
            </a:r>
          </a:p>
          <a:p>
            <a:pPr algn="l">
              <a:lnSpc>
                <a:spcPct val="114000"/>
              </a:lnSpc>
              <a:spcAft>
                <a:spcPts val="400"/>
              </a:spcAft>
            </a:pPr>
            <a:r>
              <a:rPr lang="en-US" sz="1400" dirty="0"/>
              <a:t>Small head with large ears</a:t>
            </a:r>
          </a:p>
          <a:p>
            <a:pPr algn="l">
              <a:lnSpc>
                <a:spcPct val="114000"/>
              </a:lnSpc>
              <a:spcAft>
                <a:spcPts val="400"/>
              </a:spcAft>
            </a:pPr>
            <a:r>
              <a:rPr lang="en-US" sz="1400" dirty="0"/>
              <a:t>Weigh &lt;400kg</a:t>
            </a:r>
          </a:p>
          <a:p>
            <a:pPr algn="l">
              <a:lnSpc>
                <a:spcPct val="114000"/>
              </a:lnSpc>
              <a:spcAft>
                <a:spcPts val="400"/>
              </a:spcAft>
            </a:pPr>
            <a:r>
              <a:rPr lang="en-US" sz="1400" dirty="0"/>
              <a:t>Height &lt;1.3 m</a:t>
            </a:r>
          </a:p>
          <a:p>
            <a:pPr algn="l">
              <a:lnSpc>
                <a:spcPct val="114000"/>
              </a:lnSpc>
              <a:spcAft>
                <a:spcPts val="400"/>
              </a:spcAft>
            </a:pPr>
            <a:r>
              <a:rPr lang="en-US" sz="1400" dirty="0"/>
              <a:t>Longer neck</a:t>
            </a:r>
            <a:endParaRPr lang="en-AU" sz="1400" dirty="0"/>
          </a:p>
        </p:txBody>
      </p:sp>
      <p:pic>
        <p:nvPicPr>
          <p:cNvPr id="8" name="Picture 5" descr="Image of a American bison">
            <a:extLst>
              <a:ext uri="{FF2B5EF4-FFF2-40B4-BE49-F238E27FC236}">
                <a16:creationId xmlns:a16="http://schemas.microsoft.com/office/drawing/2014/main" id="{FE2A596F-4587-6F08-97B8-452FF0D33FD5}"/>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107804" y="299161"/>
            <a:ext cx="2236574" cy="223657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7D6E3A-6926-FE41-0EB9-2D42924BDA07}"/>
              </a:ext>
            </a:extLst>
          </p:cNvPr>
          <p:cNvSpPr txBox="1"/>
          <p:nvPr/>
        </p:nvSpPr>
        <p:spPr>
          <a:xfrm>
            <a:off x="6361547" y="1223985"/>
            <a:ext cx="1681453" cy="401481"/>
          </a:xfrm>
          <a:prstGeom prst="rect">
            <a:avLst/>
          </a:prstGeom>
          <a:noFill/>
        </p:spPr>
        <p:txBody>
          <a:bodyPr wrap="square" lIns="0" tIns="0" rIns="0" bIns="0" rtlCol="0">
            <a:noAutofit/>
          </a:bodyPr>
          <a:lstStyle/>
          <a:p>
            <a:pPr>
              <a:lnSpc>
                <a:spcPct val="114000"/>
              </a:lnSpc>
              <a:spcAft>
                <a:spcPts val="400"/>
              </a:spcAft>
            </a:pPr>
            <a:r>
              <a:rPr lang="en-AU" sz="1400" b="1" dirty="0">
                <a:latin typeface="+mj-lt"/>
              </a:rPr>
              <a:t>American bison (Bison bison)</a:t>
            </a:r>
          </a:p>
        </p:txBody>
      </p:sp>
      <p:sp>
        <p:nvSpPr>
          <p:cNvPr id="40" name="TextBox 39">
            <a:extLst>
              <a:ext uri="{FF2B5EF4-FFF2-40B4-BE49-F238E27FC236}">
                <a16:creationId xmlns:a16="http://schemas.microsoft.com/office/drawing/2014/main" id="{2FBB3CFF-14C5-F56D-D71A-926F3F4A689B}"/>
              </a:ext>
            </a:extLst>
          </p:cNvPr>
          <p:cNvSpPr txBox="1"/>
          <p:nvPr/>
        </p:nvSpPr>
        <p:spPr>
          <a:xfrm>
            <a:off x="6361547" y="1746496"/>
            <a:ext cx="1814563" cy="401481"/>
          </a:xfrm>
          <a:prstGeom prst="rect">
            <a:avLst/>
          </a:prstGeom>
          <a:noFill/>
        </p:spPr>
        <p:txBody>
          <a:bodyPr wrap="square" lIns="0" tIns="0" rIns="0" bIns="0" rtlCol="0">
            <a:noAutofit/>
          </a:bodyPr>
          <a:lstStyle/>
          <a:p>
            <a:pPr>
              <a:lnSpc>
                <a:spcPct val="114000"/>
              </a:lnSpc>
              <a:spcAft>
                <a:spcPts val="400"/>
              </a:spcAft>
            </a:pPr>
            <a:r>
              <a:rPr lang="en-AU" sz="1400" dirty="0"/>
              <a:t>Lots of hair on the head</a:t>
            </a:r>
          </a:p>
        </p:txBody>
      </p:sp>
      <p:sp>
        <p:nvSpPr>
          <p:cNvPr id="34" name="TextBox 33" descr="The Bongo antelope and the American bison both have horns that point up.">
            <a:extLst>
              <a:ext uri="{FF2B5EF4-FFF2-40B4-BE49-F238E27FC236}">
                <a16:creationId xmlns:a16="http://schemas.microsoft.com/office/drawing/2014/main" id="{55574364-6233-0961-BFFC-A16B09F1DF66}"/>
              </a:ext>
            </a:extLst>
          </p:cNvPr>
          <p:cNvSpPr txBox="1"/>
          <p:nvPr/>
        </p:nvSpPr>
        <p:spPr>
          <a:xfrm>
            <a:off x="5135181" y="2386388"/>
            <a:ext cx="1097467" cy="480529"/>
          </a:xfrm>
          <a:prstGeom prst="rect">
            <a:avLst/>
          </a:prstGeom>
          <a:noFill/>
        </p:spPr>
        <p:txBody>
          <a:bodyPr wrap="square" lIns="0" tIns="0" rIns="0" bIns="0" rtlCol="0">
            <a:noAutofit/>
          </a:bodyPr>
          <a:lstStyle/>
          <a:p>
            <a:pPr>
              <a:lnSpc>
                <a:spcPct val="114000"/>
              </a:lnSpc>
              <a:spcAft>
                <a:spcPts val="400"/>
              </a:spcAft>
            </a:pPr>
            <a:r>
              <a:rPr lang="en-AU" sz="1400" dirty="0"/>
              <a:t>Horns point up</a:t>
            </a:r>
          </a:p>
        </p:txBody>
      </p:sp>
      <p:pic>
        <p:nvPicPr>
          <p:cNvPr id="22" name="Picture 2" descr="Image of a European bison">
            <a:extLst>
              <a:ext uri="{FF2B5EF4-FFF2-40B4-BE49-F238E27FC236}">
                <a16:creationId xmlns:a16="http://schemas.microsoft.com/office/drawing/2014/main" id="{0D3F5784-1591-6E60-E228-4749F40E796D}"/>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flipH="1">
            <a:off x="8819119" y="4451203"/>
            <a:ext cx="2236574" cy="223657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E3DFF81-943E-A7ED-8B3F-9E71BEF59EE1}"/>
              </a:ext>
            </a:extLst>
          </p:cNvPr>
          <p:cNvSpPr txBox="1"/>
          <p:nvPr/>
        </p:nvSpPr>
        <p:spPr>
          <a:xfrm>
            <a:off x="6941291" y="5424308"/>
            <a:ext cx="1778369" cy="485068"/>
          </a:xfrm>
          <a:prstGeom prst="rect">
            <a:avLst/>
          </a:prstGeom>
          <a:noFill/>
        </p:spPr>
        <p:txBody>
          <a:bodyPr wrap="square" lIns="0" tIns="0" rIns="0" bIns="0" rtlCol="0">
            <a:noAutofit/>
          </a:bodyPr>
          <a:lstStyle/>
          <a:p>
            <a:pPr>
              <a:lnSpc>
                <a:spcPct val="114000"/>
              </a:lnSpc>
              <a:spcAft>
                <a:spcPts val="400"/>
              </a:spcAft>
            </a:pPr>
            <a:r>
              <a:rPr lang="en-AU" sz="1400" b="1" dirty="0">
                <a:latin typeface="+mj-lt"/>
              </a:rPr>
              <a:t>European bison (Bison bonasus)</a:t>
            </a:r>
          </a:p>
        </p:txBody>
      </p:sp>
      <p:sp>
        <p:nvSpPr>
          <p:cNvPr id="31" name="TextBox 30">
            <a:extLst>
              <a:ext uri="{FF2B5EF4-FFF2-40B4-BE49-F238E27FC236}">
                <a16:creationId xmlns:a16="http://schemas.microsoft.com/office/drawing/2014/main" id="{D3516A28-8CA1-63D0-A0D2-84C6A985E6D2}"/>
              </a:ext>
            </a:extLst>
          </p:cNvPr>
          <p:cNvSpPr txBox="1"/>
          <p:nvPr/>
        </p:nvSpPr>
        <p:spPr>
          <a:xfrm>
            <a:off x="6941291" y="5959320"/>
            <a:ext cx="2203417" cy="599519"/>
          </a:xfrm>
          <a:prstGeom prst="rect">
            <a:avLst/>
          </a:prstGeom>
          <a:noFill/>
        </p:spPr>
        <p:txBody>
          <a:bodyPr wrap="square" lIns="0" tIns="0" rIns="0" bIns="0" rtlCol="0">
            <a:noAutofit/>
          </a:bodyPr>
          <a:lstStyle/>
          <a:p>
            <a:pPr>
              <a:lnSpc>
                <a:spcPct val="114000"/>
              </a:lnSpc>
              <a:spcAft>
                <a:spcPts val="400"/>
              </a:spcAft>
            </a:pPr>
            <a:r>
              <a:rPr lang="en-AU" sz="1400" dirty="0"/>
              <a:t>The horns point forward</a:t>
            </a:r>
          </a:p>
        </p:txBody>
      </p:sp>
      <p:sp>
        <p:nvSpPr>
          <p:cNvPr id="28" name="TextBox 27" descr="The American and European bison are both taller than 1.5 metres, have a similar head shape, weigh more than 700kg, have thick coats with a scruffy forequarter, are uniform in colour and have shoulder humps.">
            <a:extLst>
              <a:ext uri="{FF2B5EF4-FFF2-40B4-BE49-F238E27FC236}">
                <a16:creationId xmlns:a16="http://schemas.microsoft.com/office/drawing/2014/main" id="{B1CDA280-923E-0ADF-C7C0-23BD9EA17AB4}"/>
              </a:ext>
            </a:extLst>
          </p:cNvPr>
          <p:cNvSpPr txBox="1"/>
          <p:nvPr/>
        </p:nvSpPr>
        <p:spPr>
          <a:xfrm>
            <a:off x="6998610" y="2501460"/>
            <a:ext cx="1789718" cy="2047355"/>
          </a:xfrm>
          <a:prstGeom prst="rect">
            <a:avLst/>
          </a:prstGeom>
          <a:noFill/>
        </p:spPr>
        <p:txBody>
          <a:bodyPr wrap="square">
            <a:spAutoFit/>
          </a:bodyPr>
          <a:lstStyle/>
          <a:p>
            <a:pPr marR="0" lvl="0" indent="0" fontAlgn="auto">
              <a:lnSpc>
                <a:spcPct val="114000"/>
              </a:lnSpc>
              <a:spcBef>
                <a:spcPts val="0"/>
              </a:spcBef>
              <a:spcAft>
                <a:spcPts val="400"/>
              </a:spcAft>
              <a:buClrTx/>
              <a:buSzTx/>
              <a:buFontTx/>
              <a:buNone/>
              <a:tabLst/>
              <a:defRPr/>
            </a:pPr>
            <a:r>
              <a:rPr lang="en-AU" sz="1400" dirty="0"/>
              <a:t>Height &gt;1.5 m</a:t>
            </a:r>
          </a:p>
          <a:p>
            <a:pPr marR="0" lvl="0" indent="0" fontAlgn="auto">
              <a:lnSpc>
                <a:spcPct val="114000"/>
              </a:lnSpc>
              <a:spcBef>
                <a:spcPts val="0"/>
              </a:spcBef>
              <a:spcAft>
                <a:spcPts val="400"/>
              </a:spcAft>
              <a:buClrTx/>
              <a:buSzTx/>
              <a:buFontTx/>
              <a:buNone/>
              <a:tabLst/>
              <a:defRPr/>
            </a:pPr>
            <a:r>
              <a:rPr lang="en-AU" sz="1400" dirty="0"/>
              <a:t>Head shape</a:t>
            </a:r>
          </a:p>
          <a:p>
            <a:pPr marR="0" lvl="0" indent="0" fontAlgn="auto">
              <a:lnSpc>
                <a:spcPct val="114000"/>
              </a:lnSpc>
              <a:spcBef>
                <a:spcPts val="0"/>
              </a:spcBef>
              <a:spcAft>
                <a:spcPts val="400"/>
              </a:spcAft>
              <a:buClrTx/>
              <a:buSzTx/>
              <a:buFontTx/>
              <a:buNone/>
              <a:tabLst/>
              <a:defRPr/>
            </a:pPr>
            <a:r>
              <a:rPr lang="en-AU" sz="1400" dirty="0"/>
              <a:t>Weigh &gt;700kg</a:t>
            </a:r>
          </a:p>
          <a:p>
            <a:pPr marR="0" lvl="0" indent="0" fontAlgn="auto">
              <a:lnSpc>
                <a:spcPct val="114000"/>
              </a:lnSpc>
              <a:spcBef>
                <a:spcPts val="0"/>
              </a:spcBef>
              <a:spcAft>
                <a:spcPts val="400"/>
              </a:spcAft>
              <a:buClrTx/>
              <a:buSzTx/>
              <a:buFontTx/>
              <a:buNone/>
              <a:tabLst/>
              <a:defRPr/>
            </a:pPr>
            <a:r>
              <a:rPr lang="en-AU" sz="1400" dirty="0"/>
              <a:t>Thick coats with scruffy forequarter</a:t>
            </a:r>
          </a:p>
          <a:p>
            <a:pPr marR="0" lvl="0" indent="0" fontAlgn="auto">
              <a:lnSpc>
                <a:spcPct val="114000"/>
              </a:lnSpc>
              <a:spcBef>
                <a:spcPts val="0"/>
              </a:spcBef>
              <a:spcAft>
                <a:spcPts val="400"/>
              </a:spcAft>
              <a:buClrTx/>
              <a:buSzTx/>
              <a:buFontTx/>
              <a:buNone/>
              <a:tabLst/>
              <a:defRPr/>
            </a:pPr>
            <a:r>
              <a:rPr lang="en-AU" sz="1400" dirty="0"/>
              <a:t>Uniform colour</a:t>
            </a:r>
          </a:p>
          <a:p>
            <a:pPr marR="0" lvl="0" indent="0" fontAlgn="auto">
              <a:lnSpc>
                <a:spcPct val="114000"/>
              </a:lnSpc>
              <a:spcBef>
                <a:spcPts val="0"/>
              </a:spcBef>
              <a:spcAft>
                <a:spcPts val="400"/>
              </a:spcAft>
              <a:buClrTx/>
              <a:buSzTx/>
              <a:buFontTx/>
              <a:buNone/>
              <a:tabLst/>
              <a:defRPr/>
            </a:pPr>
            <a:r>
              <a:rPr lang="en-AU" sz="1400" dirty="0"/>
              <a:t>Shoulder humps</a:t>
            </a:r>
          </a:p>
        </p:txBody>
      </p:sp>
      <p:sp>
        <p:nvSpPr>
          <p:cNvPr id="13" name="TextBox 12" descr="The Bongo antelope, American Bison and European bison all have, horns, hair and cloven hooves&#10;">
            <a:extLst>
              <a:ext uri="{FF2B5EF4-FFF2-40B4-BE49-F238E27FC236}">
                <a16:creationId xmlns:a16="http://schemas.microsoft.com/office/drawing/2014/main" id="{8CF5B4F9-B276-95C1-2A1E-B79E096B8A50}"/>
              </a:ext>
            </a:extLst>
          </p:cNvPr>
          <p:cNvSpPr txBox="1"/>
          <p:nvPr/>
        </p:nvSpPr>
        <p:spPr>
          <a:xfrm>
            <a:off x="6042600" y="3385676"/>
            <a:ext cx="793127" cy="1050342"/>
          </a:xfrm>
          <a:prstGeom prst="rect">
            <a:avLst/>
          </a:prstGeom>
          <a:noFill/>
        </p:spPr>
        <p:txBody>
          <a:bodyPr wrap="square" lIns="0" tIns="0" rIns="0" bIns="0" rtlCol="0">
            <a:noAutofit/>
          </a:bodyPr>
          <a:lstStyle/>
          <a:p>
            <a:pPr>
              <a:lnSpc>
                <a:spcPct val="114000"/>
              </a:lnSpc>
              <a:spcAft>
                <a:spcPts val="400"/>
              </a:spcAft>
              <a:defRPr/>
            </a:pPr>
            <a:r>
              <a:rPr lang="en-AU" sz="1400" dirty="0"/>
              <a:t>Horns</a:t>
            </a:r>
          </a:p>
          <a:p>
            <a:pPr>
              <a:lnSpc>
                <a:spcPct val="114000"/>
              </a:lnSpc>
              <a:spcAft>
                <a:spcPts val="400"/>
              </a:spcAft>
              <a:defRPr/>
            </a:pPr>
            <a:r>
              <a:rPr lang="en-AU" sz="1400" dirty="0"/>
              <a:t>Have hair</a:t>
            </a:r>
          </a:p>
          <a:p>
            <a:pPr>
              <a:lnSpc>
                <a:spcPct val="114000"/>
              </a:lnSpc>
              <a:spcAft>
                <a:spcPts val="400"/>
              </a:spcAft>
              <a:defRPr/>
            </a:pPr>
            <a:r>
              <a:rPr lang="en-AU" sz="1400" dirty="0"/>
              <a:t>Cloven hooves</a:t>
            </a:r>
          </a:p>
        </p:txBody>
      </p:sp>
      <p:sp>
        <p:nvSpPr>
          <p:cNvPr id="41" name="Rectangle 3">
            <a:extLst>
              <a:ext uri="{FF2B5EF4-FFF2-40B4-BE49-F238E27FC236}">
                <a16:creationId xmlns:a16="http://schemas.microsoft.com/office/drawing/2014/main" id="{287F57B0-7C5E-F6F4-B77A-F5AB7DEE394A}"/>
              </a:ext>
            </a:extLst>
          </p:cNvPr>
          <p:cNvSpPr>
            <a:spLocks noChangeArrowheads="1"/>
          </p:cNvSpPr>
          <p:nvPr/>
        </p:nvSpPr>
        <p:spPr bwMode="auto">
          <a:xfrm>
            <a:off x="62755" y="6231246"/>
            <a:ext cx="5951200" cy="2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6"/>
              </a:rPr>
              <a:t>American bison k5680-1</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by Uwe Schmidt, this image is in the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7"/>
              </a:rPr>
              <a:t>public domain</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AU" altLang="en-US" sz="1400" b="0" i="0" u="none" strike="noStrike" cap="none" normalizeH="0" baseline="0" dirty="0">
              <a:ln>
                <a:noFill/>
              </a:ln>
              <a:solidFill>
                <a:schemeClr val="tx1"/>
              </a:solidFill>
              <a:effectLst/>
            </a:endParaRPr>
          </a:p>
        </p:txBody>
      </p:sp>
      <p:sp>
        <p:nvSpPr>
          <p:cNvPr id="42" name="Rectangle 3">
            <a:extLst>
              <a:ext uri="{FF2B5EF4-FFF2-40B4-BE49-F238E27FC236}">
                <a16:creationId xmlns:a16="http://schemas.microsoft.com/office/drawing/2014/main" id="{26CE0F34-5D99-2B27-35E4-8E3561007D2A}"/>
              </a:ext>
            </a:extLst>
          </p:cNvPr>
          <p:cNvSpPr>
            <a:spLocks noChangeArrowheads="1"/>
          </p:cNvSpPr>
          <p:nvPr/>
        </p:nvSpPr>
        <p:spPr bwMode="auto">
          <a:xfrm>
            <a:off x="62755" y="6500613"/>
            <a:ext cx="5951200" cy="2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8"/>
              </a:rPr>
              <a:t>European bison (Bison bonasus) male </a:t>
            </a:r>
            <a:r>
              <a:rPr kumimoji="0" lang="en-AU" altLang="en-US" sz="1000" b="0"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8"/>
              </a:rPr>
              <a:t>Białowieza</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by Charles J. Sharp, licenced under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9"/>
              </a:rPr>
              <a:t>CC BY-SA 4.0</a:t>
            </a:r>
            <a:endParaRPr kumimoji="0" lang="en-AU" altLang="en-US" sz="1400" b="0" i="0" u="none" strike="noStrike" cap="none" normalizeH="0" baseline="0" dirty="0">
              <a:ln>
                <a:noFill/>
              </a:ln>
              <a:solidFill>
                <a:schemeClr val="tx1"/>
              </a:solidFill>
              <a:effectLst/>
            </a:endParaRPr>
          </a:p>
        </p:txBody>
      </p:sp>
      <p:sp>
        <p:nvSpPr>
          <p:cNvPr id="2" name="Slide Number Placeholder 1">
            <a:extLst>
              <a:ext uri="{FF2B5EF4-FFF2-40B4-BE49-F238E27FC236}">
                <a16:creationId xmlns:a16="http://schemas.microsoft.com/office/drawing/2014/main" id="{BBBE57EA-2AAB-C916-05A8-AF827DF841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51</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09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0A8C-2C94-7AB0-295C-DC1AEFA1AF62}"/>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AE43571F-A170-6F44-FD24-3B7F3061694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1.4 Species investigation (</a:t>
            </a:r>
            <a:r>
              <a:rPr lang="en-AU" dirty="0"/>
              <a:t>8 of 8</a:t>
            </a:r>
            <a:r>
              <a:rPr kumimoji="0" lang="en-AU" sz="3600" b="0" i="0" u="none" strike="noStrike" kern="1200" cap="none" spc="0" normalizeH="0" baseline="0" noProof="0" dirty="0">
                <a:ln>
                  <a:noFill/>
                </a:ln>
                <a:solidFill>
                  <a:schemeClr val="accent1"/>
                </a:solidFill>
                <a:effectLst/>
                <a:uLnTx/>
                <a:uFillTx/>
                <a:ea typeface="+mj-ea"/>
                <a:cs typeface="Arial" panose="020B0604020202020204" pitchFamily="34" charset="0"/>
              </a:rPr>
              <a:t>)</a:t>
            </a:r>
          </a:p>
        </p:txBody>
      </p:sp>
      <p:sp>
        <p:nvSpPr>
          <p:cNvPr id="8" name="Text Placeholder 7">
            <a:extLst>
              <a:ext uri="{FF2B5EF4-FFF2-40B4-BE49-F238E27FC236}">
                <a16:creationId xmlns:a16="http://schemas.microsoft.com/office/drawing/2014/main" id="{7EC355FE-3D93-C408-46D3-9D3D00D67876}"/>
              </a:ext>
            </a:extLst>
          </p:cNvPr>
          <p:cNvSpPr>
            <a:spLocks noGrp="1"/>
          </p:cNvSpPr>
          <p:nvPr>
            <p:ph type="body" sz="quarter" idx="18"/>
          </p:nvPr>
        </p:nvSpPr>
        <p:spPr>
          <a:xfrm>
            <a:off x="360000" y="900121"/>
            <a:ext cx="11484000" cy="310015"/>
          </a:xfrm>
        </p:spPr>
        <p:txBody>
          <a:bodyPr/>
          <a:lstStyle/>
          <a:p>
            <a:r>
              <a:rPr lang="en-AU" dirty="0">
                <a:latin typeface="+mj-lt"/>
              </a:rPr>
              <a:t>Bibliography</a:t>
            </a:r>
          </a:p>
        </p:txBody>
      </p:sp>
      <p:graphicFrame>
        <p:nvGraphicFramePr>
          <p:cNvPr id="4" name="Table 3">
            <a:extLst>
              <a:ext uri="{FF2B5EF4-FFF2-40B4-BE49-F238E27FC236}">
                <a16:creationId xmlns:a16="http://schemas.microsoft.com/office/drawing/2014/main" id="{AB423C18-3466-7604-400F-2CFAD2E84109}"/>
              </a:ext>
            </a:extLst>
          </p:cNvPr>
          <p:cNvGraphicFramePr>
            <a:graphicFrameLocks noGrp="1"/>
          </p:cNvGraphicFramePr>
          <p:nvPr>
            <p:extLst>
              <p:ext uri="{D42A27DB-BD31-4B8C-83A1-F6EECF244321}">
                <p14:modId xmlns:p14="http://schemas.microsoft.com/office/powerpoint/2010/main" val="2737328221"/>
              </p:ext>
            </p:extLst>
          </p:nvPr>
        </p:nvGraphicFramePr>
        <p:xfrm>
          <a:off x="360000" y="1288840"/>
          <a:ext cx="11484000" cy="5148455"/>
        </p:xfrm>
        <a:graphic>
          <a:graphicData uri="http://schemas.openxmlformats.org/drawingml/2006/table">
            <a:tbl>
              <a:tblPr firstRow="1" bandRow="1">
                <a:tableStyleId>{B301B821-A1FF-4177-AEE7-76D212191A09}</a:tableStyleId>
              </a:tblPr>
              <a:tblGrid>
                <a:gridCol w="2128500">
                  <a:extLst>
                    <a:ext uri="{9D8B030D-6E8A-4147-A177-3AD203B41FA5}">
                      <a16:colId xmlns:a16="http://schemas.microsoft.com/office/drawing/2014/main" val="2458417445"/>
                    </a:ext>
                  </a:extLst>
                </a:gridCol>
                <a:gridCol w="3251080">
                  <a:extLst>
                    <a:ext uri="{9D8B030D-6E8A-4147-A177-3AD203B41FA5}">
                      <a16:colId xmlns:a16="http://schemas.microsoft.com/office/drawing/2014/main" val="1905156524"/>
                    </a:ext>
                  </a:extLst>
                </a:gridCol>
                <a:gridCol w="2095620">
                  <a:extLst>
                    <a:ext uri="{9D8B030D-6E8A-4147-A177-3AD203B41FA5}">
                      <a16:colId xmlns:a16="http://schemas.microsoft.com/office/drawing/2014/main" val="3507490160"/>
                    </a:ext>
                  </a:extLst>
                </a:gridCol>
                <a:gridCol w="4008800">
                  <a:extLst>
                    <a:ext uri="{9D8B030D-6E8A-4147-A177-3AD203B41FA5}">
                      <a16:colId xmlns:a16="http://schemas.microsoft.com/office/drawing/2014/main" val="2517503479"/>
                    </a:ext>
                  </a:extLst>
                </a:gridCol>
              </a:tblGrid>
              <a:tr h="370840">
                <a:tc>
                  <a:txBody>
                    <a:bodyPr/>
                    <a:lstStyle/>
                    <a:p>
                      <a:pPr marL="0">
                        <a:lnSpc>
                          <a:spcPct val="114000"/>
                        </a:lnSpc>
                        <a:spcAft>
                          <a:spcPts val="0"/>
                        </a:spcAft>
                      </a:pPr>
                      <a:r>
                        <a:rPr lang="en-AU" sz="1800" dirty="0"/>
                        <a:t>Title</a:t>
                      </a:r>
                      <a:endParaRPr lang="en-AU" sz="1800" dirty="0">
                        <a:latin typeface="+mj-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nSpc>
                          <a:spcPct val="114000"/>
                        </a:lnSpc>
                        <a:spcAft>
                          <a:spcPts val="0"/>
                        </a:spcAft>
                      </a:pPr>
                      <a:r>
                        <a:rPr lang="en-AU" sz="1800" dirty="0"/>
                        <a:t>Author</a:t>
                      </a:r>
                      <a:endParaRPr lang="en-AU" sz="1800" dirty="0">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nSpc>
                          <a:spcPct val="114000"/>
                        </a:lnSpc>
                        <a:spcAft>
                          <a:spcPts val="0"/>
                        </a:spcAft>
                      </a:pPr>
                      <a:r>
                        <a:rPr lang="en-AU" sz="1800" dirty="0"/>
                        <a:t>Date accessed</a:t>
                      </a:r>
                      <a:endParaRPr lang="en-AU" sz="1800" dirty="0">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nSpc>
                          <a:spcPct val="114000"/>
                        </a:lnSpc>
                        <a:spcAft>
                          <a:spcPts val="0"/>
                        </a:spcAft>
                      </a:pPr>
                      <a:r>
                        <a:rPr lang="en-AU" sz="1800" dirty="0"/>
                        <a:t>URL</a:t>
                      </a:r>
                      <a:endParaRPr lang="en-AU" sz="1800" dirty="0">
                        <a:latin typeface="+mj-lt"/>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4245037"/>
                  </a:ext>
                </a:extLst>
              </a:tr>
              <a:tr h="370840">
                <a:tc>
                  <a:txBody>
                    <a:bodyPr/>
                    <a:lstStyle/>
                    <a:p>
                      <a:pPr marL="0">
                        <a:lnSpc>
                          <a:spcPct val="114000"/>
                        </a:lnSpc>
                        <a:spcAft>
                          <a:spcPts val="0"/>
                        </a:spcAft>
                      </a:pPr>
                      <a:r>
                        <a:rPr lang="en-AU" sz="1800" dirty="0"/>
                        <a:t>Bison Ecology</a:t>
                      </a:r>
                      <a:endParaRPr lang="en-AU" sz="1800"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nSpc>
                          <a:spcPct val="114000"/>
                        </a:lnSpc>
                        <a:spcAft>
                          <a:spcPts val="0"/>
                        </a:spcAft>
                      </a:pPr>
                      <a:r>
                        <a:rPr lang="en-AU" sz="1800" b="0" kern="1200" dirty="0">
                          <a:solidFill>
                            <a:schemeClr val="tx1"/>
                          </a:solidFill>
                          <a:effectLst/>
                        </a:rPr>
                        <a:t>US National Parks Service</a:t>
                      </a: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kern="1200" dirty="0">
                          <a:solidFill>
                            <a:schemeClr val="tx1"/>
                          </a:solidFill>
                          <a:effectLst/>
                        </a:rPr>
                        <a:t>25</a:t>
                      </a:r>
                      <a:r>
                        <a:rPr lang="en-AU" sz="1800" b="0" kern="1200" baseline="30000" dirty="0">
                          <a:solidFill>
                            <a:schemeClr val="tx1"/>
                          </a:solidFill>
                          <a:effectLst/>
                        </a:rPr>
                        <a:t> </a:t>
                      </a:r>
                      <a:r>
                        <a:rPr lang="en-AU" sz="1800" b="0" kern="1200" dirty="0">
                          <a:solidFill>
                            <a:schemeClr val="tx1"/>
                          </a:solidFill>
                          <a:effectLst/>
                        </a:rPr>
                        <a:t>February 2025</a:t>
                      </a:r>
                      <a:endParaRPr lang="en-AU" sz="1800" b="0" kern="1200" dirty="0">
                        <a:solidFill>
                          <a:schemeClr val="tx1"/>
                        </a:solidFill>
                        <a:effectLst/>
                        <a:latin typeface="+mn-lt"/>
                        <a:ea typeface="Calibri" panose="020F0502020204030204" pitchFamily="34" charset="0"/>
                        <a:cs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dirty="0">
                          <a:solidFill>
                            <a:schemeClr val="accent2"/>
                          </a:solidFill>
                          <a:effectLst/>
                          <a:hlinkClick r:id="rId3">
                            <a:extLst>
                              <a:ext uri="{A12FA001-AC4F-418D-AE19-62706E023703}">
                                <ahyp:hlinkClr xmlns:ahyp="http://schemas.microsoft.com/office/drawing/2018/hyperlinkcolor" val="tx"/>
                              </a:ext>
                            </a:extLst>
                          </a:hlinkClick>
                        </a:rPr>
                        <a:t>https://www.nps.gov/yell/learn/nature/bison.htm</a:t>
                      </a:r>
                      <a:endParaRPr lang="en-AU" sz="1800" b="0" dirty="0">
                        <a:solidFill>
                          <a:schemeClr val="accent2"/>
                        </a:solidFill>
                        <a:effectLst/>
                        <a:latin typeface="+mn-lt"/>
                        <a:ea typeface="Calibri" panose="020F0502020204030204" pitchFamily="34" charset="0"/>
                        <a:cs typeface="Arial" panose="020B0604020202020204" pitchFamily="34" charset="0"/>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33468788"/>
                  </a:ext>
                </a:extLst>
              </a:tr>
              <a:tr h="370840">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dirty="0">
                          <a:effectLst/>
                        </a:rPr>
                        <a:t>American Bison</a:t>
                      </a:r>
                    </a:p>
                    <a:p>
                      <a:pPr marL="0">
                        <a:lnSpc>
                          <a:spcPct val="114000"/>
                        </a:lnSpc>
                        <a:spcAft>
                          <a:spcPts val="0"/>
                        </a:spcAft>
                      </a:pPr>
                      <a:endParaRPr lang="en-AU" sz="1800"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nSpc>
                          <a:spcPct val="114000"/>
                        </a:lnSpc>
                        <a:spcAft>
                          <a:spcPts val="0"/>
                        </a:spcAft>
                      </a:pPr>
                      <a:r>
                        <a:rPr lang="en-AU" sz="1800" b="0">
                          <a:effectLst/>
                        </a:rPr>
                        <a:t>National Geographic</a:t>
                      </a:r>
                      <a:endParaRPr lang="en-AU" sz="180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kern="1200" dirty="0">
                          <a:solidFill>
                            <a:schemeClr val="tx1"/>
                          </a:solidFill>
                          <a:effectLst/>
                        </a:rPr>
                        <a:t>25</a:t>
                      </a:r>
                      <a:r>
                        <a:rPr lang="en-AU" sz="1800" b="0" kern="1200" baseline="30000" dirty="0">
                          <a:solidFill>
                            <a:schemeClr val="tx1"/>
                          </a:solidFill>
                          <a:effectLst/>
                        </a:rPr>
                        <a:t> </a:t>
                      </a:r>
                      <a:r>
                        <a:rPr lang="en-AU" sz="1800" b="0" kern="1200" dirty="0">
                          <a:solidFill>
                            <a:schemeClr val="tx1"/>
                          </a:solidFill>
                          <a:effectLst/>
                        </a:rPr>
                        <a:t>February 2025</a:t>
                      </a:r>
                    </a:p>
                    <a:p>
                      <a:pPr marL="0">
                        <a:lnSpc>
                          <a:spcPct val="114000"/>
                        </a:lnSpc>
                        <a:spcAft>
                          <a:spcPts val="0"/>
                        </a:spcAft>
                      </a:pP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dirty="0">
                          <a:solidFill>
                            <a:schemeClr val="accent2"/>
                          </a:solidFill>
                          <a:effectLst/>
                          <a:hlinkClick r:id="rId4">
                            <a:extLst>
                              <a:ext uri="{A12FA001-AC4F-418D-AE19-62706E023703}">
                                <ahyp:hlinkClr xmlns:ahyp="http://schemas.microsoft.com/office/drawing/2018/hyperlinkcolor" val="tx"/>
                              </a:ext>
                            </a:extLst>
                          </a:hlinkClick>
                        </a:rPr>
                        <a:t>https://www.nationalgeographic.com/animals/mammals/facts/american-bison</a:t>
                      </a:r>
                      <a:endParaRPr lang="en-AU" sz="1800" b="0" dirty="0">
                        <a:solidFill>
                          <a:schemeClr val="accent2"/>
                        </a:solidFill>
                        <a:effectLst/>
                        <a:latin typeface="+mn-lt"/>
                        <a:ea typeface="Calibri" panose="020F0502020204030204" pitchFamily="34" charset="0"/>
                        <a:cs typeface="Arial" panose="020B0604020202020204" pitchFamily="34" charset="0"/>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0402591"/>
                  </a:ext>
                </a:extLst>
              </a:tr>
              <a:tr h="370840">
                <a:tc>
                  <a:txBody>
                    <a:bodyPr/>
                    <a:lstStyle/>
                    <a:p>
                      <a:pPr marL="0">
                        <a:lnSpc>
                          <a:spcPct val="114000"/>
                        </a:lnSpc>
                        <a:spcAft>
                          <a:spcPts val="0"/>
                        </a:spcAft>
                      </a:pPr>
                      <a:r>
                        <a:rPr lang="en-AU" sz="1800" b="0" kern="1200" dirty="0">
                          <a:solidFill>
                            <a:schemeClr val="tx1"/>
                          </a:solidFill>
                          <a:effectLst/>
                        </a:rPr>
                        <a:t>European Bison </a:t>
                      </a:r>
                      <a:endParaRPr lang="en-AU" sz="1800"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nSpc>
                          <a:spcPct val="114000"/>
                        </a:lnSpc>
                        <a:spcAft>
                          <a:spcPts val="0"/>
                        </a:spcAft>
                      </a:pPr>
                      <a:r>
                        <a:rPr lang="en-AU" sz="1800" dirty="0" err="1"/>
                        <a:t>iNaturalist</a:t>
                      </a: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kern="1200" dirty="0">
                          <a:solidFill>
                            <a:schemeClr val="tx1"/>
                          </a:solidFill>
                          <a:effectLst/>
                        </a:rPr>
                        <a:t>25</a:t>
                      </a:r>
                      <a:r>
                        <a:rPr lang="en-AU" sz="1800" b="0" kern="1200" baseline="30000" dirty="0">
                          <a:solidFill>
                            <a:schemeClr val="tx1"/>
                          </a:solidFill>
                          <a:effectLst/>
                        </a:rPr>
                        <a:t> </a:t>
                      </a:r>
                      <a:r>
                        <a:rPr lang="en-AU" sz="1800" b="0" kern="1200" dirty="0">
                          <a:solidFill>
                            <a:schemeClr val="tx1"/>
                          </a:solidFill>
                          <a:effectLst/>
                        </a:rPr>
                        <a:t>February 2025</a:t>
                      </a:r>
                      <a:endParaRPr lang="en-AU" sz="1800" b="0" kern="1200" dirty="0">
                        <a:solidFill>
                          <a:schemeClr val="tx1"/>
                        </a:solidFill>
                        <a:effectLst/>
                        <a:latin typeface="+mn-lt"/>
                        <a:ea typeface="Calibri" panose="020F0502020204030204" pitchFamily="34" charset="0"/>
                        <a:cs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kern="1200" dirty="0">
                          <a:solidFill>
                            <a:schemeClr val="accent2"/>
                          </a:solidFill>
                          <a:effectLst/>
                          <a:hlinkClick r:id="rId5">
                            <a:extLst>
                              <a:ext uri="{A12FA001-AC4F-418D-AE19-62706E023703}">
                                <ahyp:hlinkClr xmlns:ahyp="http://schemas.microsoft.com/office/drawing/2018/hyperlinkcolor" val="tx"/>
                              </a:ext>
                            </a:extLst>
                          </a:hlinkClick>
                        </a:rPr>
                        <a:t>https://www.inaturalist.org/taxa/42407-Bison-bonasus</a:t>
                      </a:r>
                      <a:endParaRPr lang="en-AU" sz="1800" b="0" kern="1200" dirty="0">
                        <a:solidFill>
                          <a:schemeClr val="accent2"/>
                        </a:solidFill>
                        <a:effectLst/>
                        <a:latin typeface="+mn-lt"/>
                        <a:ea typeface="Calibri" panose="020F0502020204030204" pitchFamily="34" charset="0"/>
                        <a:cs typeface="Arial" panose="020B0604020202020204" pitchFamily="34" charset="0"/>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90966879"/>
                  </a:ext>
                </a:extLst>
              </a:tr>
              <a:tr h="370840">
                <a:tc>
                  <a:txBody>
                    <a:bodyPr/>
                    <a:lstStyle/>
                    <a:p>
                      <a:pPr marL="0">
                        <a:lnSpc>
                          <a:spcPct val="114000"/>
                        </a:lnSpc>
                        <a:spcAft>
                          <a:spcPts val="0"/>
                        </a:spcAft>
                      </a:pPr>
                      <a:r>
                        <a:rPr lang="en-AU" sz="1800" dirty="0"/>
                        <a:t>Bison bonasus European bison</a:t>
                      </a:r>
                      <a:endParaRPr lang="en-AU" sz="1800"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nSpc>
                          <a:spcPct val="114000"/>
                        </a:lnSpc>
                        <a:spcAft>
                          <a:spcPts val="0"/>
                        </a:spcAft>
                      </a:pPr>
                      <a:r>
                        <a:rPr lang="en-AU" sz="1800" err="1"/>
                        <a:t>Kassaondra</a:t>
                      </a:r>
                      <a:r>
                        <a:rPr lang="en-AU" sz="1800"/>
                        <a:t> Hendricks (University of Michigan Museum of Zoology)</a:t>
                      </a:r>
                      <a:endParaRPr lang="en-AU" sz="180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kern="1200" dirty="0">
                          <a:solidFill>
                            <a:schemeClr val="tx1"/>
                          </a:solidFill>
                          <a:effectLst/>
                        </a:rPr>
                        <a:t>25</a:t>
                      </a:r>
                      <a:r>
                        <a:rPr lang="en-AU" sz="1800" b="0" kern="1200" baseline="30000" dirty="0">
                          <a:solidFill>
                            <a:schemeClr val="tx1"/>
                          </a:solidFill>
                          <a:effectLst/>
                        </a:rPr>
                        <a:t> </a:t>
                      </a:r>
                      <a:r>
                        <a:rPr lang="en-AU" sz="1800" b="0" kern="1200" dirty="0">
                          <a:solidFill>
                            <a:schemeClr val="tx1"/>
                          </a:solidFill>
                          <a:effectLst/>
                        </a:rPr>
                        <a:t>February 2025</a:t>
                      </a:r>
                    </a:p>
                    <a:p>
                      <a:pPr marL="0">
                        <a:lnSpc>
                          <a:spcPct val="114000"/>
                        </a:lnSpc>
                        <a:spcAft>
                          <a:spcPts val="0"/>
                        </a:spcAft>
                      </a:pP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dirty="0">
                          <a:solidFill>
                            <a:schemeClr val="accent2"/>
                          </a:solidFill>
                          <a:effectLst/>
                          <a:hlinkClick r:id="rId6">
                            <a:extLst>
                              <a:ext uri="{A12FA001-AC4F-418D-AE19-62706E023703}">
                                <ahyp:hlinkClr xmlns:ahyp="http://schemas.microsoft.com/office/drawing/2018/hyperlinkcolor" val="tx"/>
                              </a:ext>
                            </a:extLst>
                          </a:hlinkClick>
                        </a:rPr>
                        <a:t>https://animaldiversity.org/accounts/Bison_bonasus/</a:t>
                      </a:r>
                      <a:r>
                        <a:rPr lang="en-AU" sz="1800" b="0" dirty="0">
                          <a:solidFill>
                            <a:schemeClr val="accent2"/>
                          </a:solidFill>
                          <a:effectLst/>
                        </a:rPr>
                        <a:t> </a:t>
                      </a:r>
                      <a:endParaRPr lang="en-AU" sz="1800" b="0" dirty="0">
                        <a:solidFill>
                          <a:schemeClr val="accent2"/>
                        </a:solidFill>
                        <a:effectLst/>
                        <a:latin typeface="+mn-lt"/>
                        <a:ea typeface="Calibri" panose="020F0502020204030204" pitchFamily="34" charset="0"/>
                        <a:cs typeface="Arial" panose="020B0604020202020204" pitchFamily="34" charset="0"/>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9701655"/>
                  </a:ext>
                </a:extLst>
              </a:tr>
              <a:tr h="370840">
                <a:tc>
                  <a:txBody>
                    <a:bodyPr/>
                    <a:lstStyle/>
                    <a:p>
                      <a:pPr marL="0">
                        <a:lnSpc>
                          <a:spcPct val="114000"/>
                        </a:lnSpc>
                        <a:spcAft>
                          <a:spcPts val="0"/>
                        </a:spcAft>
                      </a:pPr>
                      <a:r>
                        <a:rPr lang="en-AU" sz="1800" dirty="0"/>
                        <a:t>Bongo</a:t>
                      </a:r>
                      <a:endParaRPr lang="en-AU" sz="1800"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b="0" dirty="0">
                          <a:effectLst/>
                        </a:rPr>
                        <a:t>African Wildlife Foundation </a:t>
                      </a:r>
                    </a:p>
                    <a:p>
                      <a:pPr marL="0">
                        <a:lnSpc>
                          <a:spcPct val="114000"/>
                        </a:lnSpc>
                        <a:spcAft>
                          <a:spcPts val="0"/>
                        </a:spcAft>
                      </a:pP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nSpc>
                          <a:spcPct val="114000"/>
                        </a:lnSpc>
                        <a:spcAft>
                          <a:spcPts val="0"/>
                        </a:spcAft>
                      </a:pPr>
                      <a:r>
                        <a:rPr lang="en-AU" sz="1800" dirty="0"/>
                        <a:t>20 May 2026</a:t>
                      </a: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dirty="0">
                          <a:solidFill>
                            <a:schemeClr val="accent2"/>
                          </a:solidFill>
                          <a:hlinkClick r:id="rId7">
                            <a:extLst>
                              <a:ext uri="{A12FA001-AC4F-418D-AE19-62706E023703}">
                                <ahyp:hlinkClr xmlns:ahyp="http://schemas.microsoft.com/office/drawing/2018/hyperlinkcolor" val="tx"/>
                              </a:ext>
                            </a:extLst>
                          </a:hlinkClick>
                        </a:rPr>
                        <a:t>https://www.awf.org/wildlife-conservation/bongo</a:t>
                      </a:r>
                      <a:r>
                        <a:rPr lang="en-AU" sz="1800" dirty="0">
                          <a:solidFill>
                            <a:schemeClr val="accent2"/>
                          </a:solidFill>
                        </a:rPr>
                        <a:t> </a:t>
                      </a: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58685887"/>
                  </a:ext>
                </a:extLst>
              </a:tr>
              <a:tr h="0">
                <a:tc>
                  <a:txBody>
                    <a:bodyPr/>
                    <a:lstStyle/>
                    <a:p>
                      <a:pPr marL="0">
                        <a:lnSpc>
                          <a:spcPct val="114000"/>
                        </a:lnSpc>
                        <a:spcAft>
                          <a:spcPts val="0"/>
                        </a:spcAft>
                      </a:pPr>
                      <a:r>
                        <a:rPr lang="en-AU" sz="1800" dirty="0"/>
                        <a:t>Tragelaphus eurycerus bongo</a:t>
                      </a:r>
                      <a:endParaRPr lang="en-AU" sz="1800"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nSpc>
                          <a:spcPct val="114000"/>
                        </a:lnSpc>
                        <a:spcAft>
                          <a:spcPts val="0"/>
                        </a:spcAft>
                      </a:pPr>
                      <a:r>
                        <a:rPr lang="en-AU" sz="1800"/>
                        <a:t>Julie </a:t>
                      </a:r>
                      <a:r>
                        <a:rPr lang="en-AU" sz="1800" err="1"/>
                        <a:t>Brensike</a:t>
                      </a:r>
                      <a:r>
                        <a:rPr lang="en-AU" sz="1800"/>
                        <a:t> (University of Michigan Museum of Zoology)</a:t>
                      </a:r>
                      <a:endParaRPr lang="en-AU" sz="180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nSpc>
                          <a:spcPct val="114000"/>
                        </a:lnSpc>
                        <a:spcAft>
                          <a:spcPts val="0"/>
                        </a:spcAft>
                      </a:pPr>
                      <a:r>
                        <a:rPr lang="en-AU" sz="1800" dirty="0"/>
                        <a:t>20 May 2026</a:t>
                      </a:r>
                      <a:endParaRPr lang="en-AU" sz="1800" dirty="0">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AU" sz="1800" dirty="0">
                          <a:solidFill>
                            <a:schemeClr val="accent2"/>
                          </a:solidFill>
                          <a:hlinkClick r:id="rId8">
                            <a:extLst>
                              <a:ext uri="{A12FA001-AC4F-418D-AE19-62706E023703}">
                                <ahyp:hlinkClr xmlns:ahyp="http://schemas.microsoft.com/office/drawing/2018/hyperlinkcolor" val="tx"/>
                              </a:ext>
                            </a:extLst>
                          </a:hlinkClick>
                        </a:rPr>
                        <a:t>https://animaldiversity.org/accounts/Tragelaphus_eurycerus/</a:t>
                      </a:r>
                      <a:r>
                        <a:rPr lang="en-AU" sz="1800" dirty="0">
                          <a:solidFill>
                            <a:schemeClr val="accent2"/>
                          </a:solidFill>
                        </a:rPr>
                        <a:t> </a:t>
                      </a:r>
                      <a:endParaRPr lang="en-AU" sz="1800" dirty="0">
                        <a:solidFill>
                          <a:schemeClr val="accent2"/>
                        </a:solidFill>
                        <a:latin typeface="+mn-lt"/>
                      </a:endParaRP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9194304"/>
                  </a:ext>
                </a:extLst>
              </a:tr>
            </a:tbl>
          </a:graphicData>
        </a:graphic>
      </p:graphicFrame>
      <p:sp>
        <p:nvSpPr>
          <p:cNvPr id="2" name="Slide Number Placeholder 1">
            <a:extLst>
              <a:ext uri="{FF2B5EF4-FFF2-40B4-BE49-F238E27FC236}">
                <a16:creationId xmlns:a16="http://schemas.microsoft.com/office/drawing/2014/main" id="{CDCDB3D4-A16B-1D20-10A8-B3E44421B9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52</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7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161999"/>
            <a:ext cx="11669092" cy="960305"/>
          </a:xfrm>
        </p:spPr>
        <p:txBody>
          <a:bodyPr/>
          <a:lstStyle/>
          <a:p>
            <a:r>
              <a:rPr lang="en-AU" dirty="0"/>
              <a:t>1.5 Aboriginal and Torres Strait Islander peoples’ classification of plants and animals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59998" y="1237421"/>
            <a:ext cx="10080000" cy="310015"/>
          </a:xfrm>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762529835"/>
              </p:ext>
            </p:extLst>
          </p:nvPr>
        </p:nvGraphicFramePr>
        <p:xfrm>
          <a:off x="359998" y="1842186"/>
          <a:ext cx="11126369" cy="4853814"/>
        </p:xfrm>
        <a:graphic>
          <a:graphicData uri="http://schemas.openxmlformats.org/drawingml/2006/table">
            <a:tbl>
              <a:tblPr firstRow="1">
                <a:tableStyleId>{B301B821-A1FF-4177-AEE7-76D212191A09}</a:tableStyleId>
              </a:tblPr>
              <a:tblGrid>
                <a:gridCol w="4824561">
                  <a:extLst>
                    <a:ext uri="{9D8B030D-6E8A-4147-A177-3AD203B41FA5}">
                      <a16:colId xmlns:a16="http://schemas.microsoft.com/office/drawing/2014/main" val="3623447875"/>
                    </a:ext>
                  </a:extLst>
                </a:gridCol>
                <a:gridCol w="6301808">
                  <a:extLst>
                    <a:ext uri="{9D8B030D-6E8A-4147-A177-3AD203B41FA5}">
                      <a16:colId xmlns:a16="http://schemas.microsoft.com/office/drawing/2014/main" val="3573327086"/>
                    </a:ext>
                  </a:extLst>
                </a:gridCol>
              </a:tblGrid>
              <a:tr h="418202">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546668">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how the features and uses of living things can be used to classify organisms.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describe how Aboriginal Peoples use observations to name organisms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explain how Aboriginal knowledge was used to name animals based on their characteristics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construct a Venn diagram that classifies plants into classification groups used by Aboriginal People, showing how some plants fit into multiple groups.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814957">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make observations using our senses.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make observations about an organism’s physical appearance, the sounds they make and their behaviours.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2046230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9A2C-C42C-2224-BDC7-8DD5696EA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8708A0-A441-5084-5779-1B2C16F0BE7D}"/>
              </a:ext>
            </a:extLst>
          </p:cNvPr>
          <p:cNvSpPr>
            <a:spLocks noGrp="1"/>
          </p:cNvSpPr>
          <p:nvPr>
            <p:ph type="title"/>
          </p:nvPr>
        </p:nvSpPr>
        <p:spPr/>
        <p:txBody>
          <a:bodyPr anchor="t">
            <a:normAutofit/>
          </a:bodyPr>
          <a:lstStyle/>
          <a:p>
            <a:r>
              <a:rPr lang="en-AU"/>
              <a:t>1.5 Different classification systems</a:t>
            </a:r>
          </a:p>
        </p:txBody>
      </p:sp>
      <p:sp>
        <p:nvSpPr>
          <p:cNvPr id="4" name="Text Placeholder 3">
            <a:extLst>
              <a:ext uri="{FF2B5EF4-FFF2-40B4-BE49-F238E27FC236}">
                <a16:creationId xmlns:a16="http://schemas.microsoft.com/office/drawing/2014/main" id="{30CBFAC4-3DE1-4D02-31A2-8EF701434173}"/>
              </a:ext>
            </a:extLst>
          </p:cNvPr>
          <p:cNvSpPr>
            <a:spLocks noGrp="1"/>
          </p:cNvSpPr>
          <p:nvPr>
            <p:ph type="body" sz="quarter" idx="18"/>
          </p:nvPr>
        </p:nvSpPr>
        <p:spPr>
          <a:xfrm>
            <a:off x="360000" y="982520"/>
            <a:ext cx="11484000" cy="310015"/>
          </a:xfrm>
        </p:spPr>
        <p:txBody>
          <a:bodyPr anchor="b">
            <a:noAutofit/>
          </a:bodyPr>
          <a:lstStyle/>
          <a:p>
            <a:pPr>
              <a:lnSpc>
                <a:spcPct val="140000"/>
              </a:lnSpc>
            </a:pPr>
            <a:r>
              <a:rPr lang="en-AU" dirty="0">
                <a:latin typeface="+mj-lt"/>
              </a:rPr>
              <a:t>Prior knowledge</a:t>
            </a:r>
          </a:p>
        </p:txBody>
      </p:sp>
      <p:pic>
        <p:nvPicPr>
          <p:cNvPr id="6" name="Picture 5" descr="A collage of fruits and vegetables classifed into groups">
            <a:extLst>
              <a:ext uri="{FF2B5EF4-FFF2-40B4-BE49-F238E27FC236}">
                <a16:creationId xmlns:a16="http://schemas.microsoft.com/office/drawing/2014/main" id="{31EAFFEB-E471-9864-DDF6-6764A297538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7027" y="1530983"/>
            <a:ext cx="5777948" cy="4882330"/>
          </a:xfrm>
          <a:prstGeom prst="rect">
            <a:avLst/>
          </a:prstGeom>
        </p:spPr>
      </p:pic>
      <p:sp>
        <p:nvSpPr>
          <p:cNvPr id="2" name="Slide Number Placeholder 1">
            <a:extLst>
              <a:ext uri="{FF2B5EF4-FFF2-40B4-BE49-F238E27FC236}">
                <a16:creationId xmlns:a16="http://schemas.microsoft.com/office/drawing/2014/main" id="{E50EED03-AE84-4916-0F90-14F78B41408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54</a:t>
            </a:fld>
            <a:endParaRPr lang="en-AU"/>
          </a:p>
        </p:txBody>
      </p:sp>
    </p:spTree>
    <p:extLst>
      <p:ext uri="{BB962C8B-B14F-4D97-AF65-F5344CB8AC3E}">
        <p14:creationId xmlns:p14="http://schemas.microsoft.com/office/powerpoint/2010/main" val="146250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9E464-710E-459C-139E-4299AA06E1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FD97C6-C1DD-5BA4-913D-2EA9C4879EE0}"/>
              </a:ext>
            </a:extLst>
          </p:cNvPr>
          <p:cNvSpPr>
            <a:spLocks noGrp="1"/>
          </p:cNvSpPr>
          <p:nvPr>
            <p:ph type="title"/>
          </p:nvPr>
        </p:nvSpPr>
        <p:spPr/>
        <p:txBody>
          <a:bodyPr anchor="t">
            <a:normAutofit/>
          </a:bodyPr>
          <a:lstStyle/>
          <a:p>
            <a:r>
              <a:rPr lang="en-AU"/>
              <a:t>1.5 Traditional naming of animals</a:t>
            </a:r>
          </a:p>
        </p:txBody>
      </p:sp>
      <p:sp>
        <p:nvSpPr>
          <p:cNvPr id="4" name="Text Placeholder 3">
            <a:extLst>
              <a:ext uri="{FF2B5EF4-FFF2-40B4-BE49-F238E27FC236}">
                <a16:creationId xmlns:a16="http://schemas.microsoft.com/office/drawing/2014/main" id="{B684AAF1-F54D-7AFB-798B-821F04D85839}"/>
              </a:ext>
            </a:extLst>
          </p:cNvPr>
          <p:cNvSpPr>
            <a:spLocks noGrp="1"/>
          </p:cNvSpPr>
          <p:nvPr>
            <p:ph type="body" sz="quarter" idx="18"/>
          </p:nvPr>
        </p:nvSpPr>
        <p:spPr/>
        <p:txBody>
          <a:bodyPr anchor="b">
            <a:noAutofit/>
          </a:bodyPr>
          <a:lstStyle/>
          <a:p>
            <a:pPr>
              <a:lnSpc>
                <a:spcPct val="140000"/>
              </a:lnSpc>
            </a:pPr>
            <a:r>
              <a:rPr lang="en-AU" dirty="0">
                <a:latin typeface="+mj-lt"/>
              </a:rPr>
              <a:t>Traditional names for animals</a:t>
            </a:r>
          </a:p>
        </p:txBody>
      </p:sp>
      <p:pic>
        <p:nvPicPr>
          <p:cNvPr id="10" name="Picture 2" descr="Bilby">
            <a:extLst>
              <a:ext uri="{FF2B5EF4-FFF2-40B4-BE49-F238E27FC236}">
                <a16:creationId xmlns:a16="http://schemas.microsoft.com/office/drawing/2014/main" id="{745AF194-7211-EC9F-E40E-0CBC37870C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933" y="2071706"/>
            <a:ext cx="3842744" cy="3269288"/>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E26345-4336-D0FE-E60F-30B60791B7CB}"/>
              </a:ext>
            </a:extLst>
          </p:cNvPr>
          <p:cNvSpPr txBox="1"/>
          <p:nvPr/>
        </p:nvSpPr>
        <p:spPr>
          <a:xfrm>
            <a:off x="355933" y="5522865"/>
            <a:ext cx="3842744" cy="604097"/>
          </a:xfrm>
          <a:prstGeom prst="rect">
            <a:avLst/>
          </a:prstGeom>
          <a:noFill/>
        </p:spPr>
        <p:txBody>
          <a:bodyPr wrap="square" lIns="0" tIns="0" rIns="0" bIns="0" rtlCol="0">
            <a:noAutofit/>
          </a:bodyPr>
          <a:lstStyle/>
          <a:p>
            <a:pPr algn="l">
              <a:lnSpc>
                <a:spcPct val="150000"/>
              </a:lnSpc>
              <a:spcAft>
                <a:spcPts val="1200"/>
              </a:spcAft>
            </a:pPr>
            <a:r>
              <a:rPr lang="en-AU" sz="1000" dirty="0">
                <a:hlinkClick r:id="rId4"/>
              </a:rPr>
              <a:t>Macrotis lagotis 1</a:t>
            </a:r>
            <a:r>
              <a:rPr lang="en-AU" sz="1000" dirty="0"/>
              <a:t> by Queensland Government is licenced under </a:t>
            </a:r>
            <a:br>
              <a:rPr lang="en-AU" sz="1000" dirty="0"/>
            </a:br>
            <a:r>
              <a:rPr lang="en-AU" sz="1000" dirty="0">
                <a:hlinkClick r:id="rId5"/>
              </a:rPr>
              <a:t>CC BY 4.0</a:t>
            </a:r>
            <a:endParaRPr lang="en-AU" sz="1000" dirty="0"/>
          </a:p>
        </p:txBody>
      </p:sp>
      <p:pic>
        <p:nvPicPr>
          <p:cNvPr id="1026" name="Picture 2" descr="Kookaburra">
            <a:extLst>
              <a:ext uri="{FF2B5EF4-FFF2-40B4-BE49-F238E27FC236}">
                <a16:creationId xmlns:a16="http://schemas.microsoft.com/office/drawing/2014/main" id="{8B661BE9-21C1-BF34-102F-240C9160585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0085" y="2078503"/>
            <a:ext cx="3278187" cy="3278187"/>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0C491D-6F3E-4813-073B-E19195E931A4}"/>
              </a:ext>
            </a:extLst>
          </p:cNvPr>
          <p:cNvSpPr txBox="1"/>
          <p:nvPr/>
        </p:nvSpPr>
        <p:spPr>
          <a:xfrm>
            <a:off x="4360085" y="5522865"/>
            <a:ext cx="2980647" cy="604097"/>
          </a:xfrm>
          <a:prstGeom prst="rect">
            <a:avLst/>
          </a:prstGeom>
          <a:noFill/>
        </p:spPr>
        <p:txBody>
          <a:bodyPr wrap="square" lIns="0" tIns="0" rIns="0" bIns="0" rtlCol="0">
            <a:noAutofit/>
          </a:bodyPr>
          <a:lstStyle/>
          <a:p>
            <a:pPr algn="l">
              <a:lnSpc>
                <a:spcPct val="150000"/>
              </a:lnSpc>
              <a:spcAft>
                <a:spcPts val="1200"/>
              </a:spcAft>
            </a:pPr>
            <a:r>
              <a:rPr lang="en-AU" sz="1000" dirty="0">
                <a:hlinkClick r:id="rId7"/>
              </a:rPr>
              <a:t>Laughing Kookaburra Juvenile</a:t>
            </a:r>
            <a:r>
              <a:rPr lang="en-AU" sz="1000" dirty="0"/>
              <a:t> by Toby Hudson is licenced under </a:t>
            </a:r>
            <a:r>
              <a:rPr lang="en-AU" sz="1000" dirty="0">
                <a:hlinkClick r:id="rId8"/>
              </a:rPr>
              <a:t>CC BY-SA 3.0</a:t>
            </a:r>
            <a:endParaRPr lang="en-AU" sz="1000" dirty="0"/>
          </a:p>
        </p:txBody>
      </p:sp>
      <p:pic>
        <p:nvPicPr>
          <p:cNvPr id="1028" name="Picture 4" descr="Budgies">
            <a:extLst>
              <a:ext uri="{FF2B5EF4-FFF2-40B4-BE49-F238E27FC236}">
                <a16:creationId xmlns:a16="http://schemas.microsoft.com/office/drawing/2014/main" id="{7C212326-7122-ED53-70B5-F9F707BC0B9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837246" y="2060458"/>
            <a:ext cx="3754006" cy="3291783"/>
          </a:xfrm>
          <a:prstGeom prst="round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B78727-67AB-B09F-7137-527AB9E165D4}"/>
              </a:ext>
            </a:extLst>
          </p:cNvPr>
          <p:cNvSpPr txBox="1"/>
          <p:nvPr/>
        </p:nvSpPr>
        <p:spPr>
          <a:xfrm>
            <a:off x="7837246" y="5522865"/>
            <a:ext cx="3286754" cy="604097"/>
          </a:xfrm>
          <a:prstGeom prst="rect">
            <a:avLst/>
          </a:prstGeom>
          <a:noFill/>
        </p:spPr>
        <p:txBody>
          <a:bodyPr wrap="square" lIns="0" tIns="0" rIns="0" bIns="0" rtlCol="0">
            <a:noAutofit/>
          </a:bodyPr>
          <a:lstStyle/>
          <a:p>
            <a:pPr algn="l">
              <a:lnSpc>
                <a:spcPct val="150000"/>
              </a:lnSpc>
              <a:spcAft>
                <a:spcPts val="1200"/>
              </a:spcAft>
            </a:pPr>
            <a:r>
              <a:rPr lang="en-AU" sz="1000" dirty="0">
                <a:hlinkClick r:id="rId10"/>
              </a:rPr>
              <a:t>Budgerigar RWD </a:t>
            </a:r>
            <a:r>
              <a:rPr lang="en-AU" sz="1000" dirty="0"/>
              <a:t>by Dick Daniels is licenced under </a:t>
            </a:r>
            <a:r>
              <a:rPr lang="en-AU" sz="1000" dirty="0">
                <a:hlinkClick r:id="rId8"/>
              </a:rPr>
              <a:t>CC BY-SA 3.0</a:t>
            </a:r>
            <a:endParaRPr lang="en-AU" sz="1000" dirty="0"/>
          </a:p>
        </p:txBody>
      </p:sp>
      <p:sp>
        <p:nvSpPr>
          <p:cNvPr id="2" name="Slide Number Placeholder 1">
            <a:extLst>
              <a:ext uri="{FF2B5EF4-FFF2-40B4-BE49-F238E27FC236}">
                <a16:creationId xmlns:a16="http://schemas.microsoft.com/office/drawing/2014/main" id="{EA76BED7-9989-761A-5A13-6D022C9FFC33}"/>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55</a:t>
            </a:fld>
            <a:endParaRPr lang="en-AU"/>
          </a:p>
        </p:txBody>
      </p:sp>
    </p:spTree>
    <p:extLst>
      <p:ext uri="{BB962C8B-B14F-4D97-AF65-F5344CB8AC3E}">
        <p14:creationId xmlns:p14="http://schemas.microsoft.com/office/powerpoint/2010/main" val="421987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26751-8F95-C989-1B1A-BED68FE174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3CEC53-149D-2A59-C403-08C6DD6387D2}"/>
              </a:ext>
            </a:extLst>
          </p:cNvPr>
          <p:cNvSpPr>
            <a:spLocks noGrp="1"/>
          </p:cNvSpPr>
          <p:nvPr>
            <p:ph type="title"/>
          </p:nvPr>
        </p:nvSpPr>
        <p:spPr>
          <a:xfrm>
            <a:off x="360000" y="360000"/>
            <a:ext cx="11484000" cy="545601"/>
          </a:xfrm>
        </p:spPr>
        <p:txBody>
          <a:bodyPr anchor="t">
            <a:normAutofit/>
          </a:bodyPr>
          <a:lstStyle/>
          <a:p>
            <a:r>
              <a:rPr lang="en-AU"/>
              <a:t>1.5 The Willie Wagtail</a:t>
            </a:r>
          </a:p>
        </p:txBody>
      </p:sp>
      <p:sp>
        <p:nvSpPr>
          <p:cNvPr id="4" name="Text Placeholder 3">
            <a:extLst>
              <a:ext uri="{FF2B5EF4-FFF2-40B4-BE49-F238E27FC236}">
                <a16:creationId xmlns:a16="http://schemas.microsoft.com/office/drawing/2014/main" id="{0800039C-6714-7A8D-FCD0-8E106F316AEE}"/>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Where did its name come from?</a:t>
            </a:r>
          </a:p>
        </p:txBody>
      </p:sp>
      <p:pic>
        <p:nvPicPr>
          <p:cNvPr id="12" name="Picture 2" descr="Willie Wagtail">
            <a:extLst>
              <a:ext uri="{FF2B5EF4-FFF2-40B4-BE49-F238E27FC236}">
                <a16:creationId xmlns:a16="http://schemas.microsoft.com/office/drawing/2014/main" id="{DBACB650-9718-C151-CAAD-D77342EFC3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9999" y="1799175"/>
            <a:ext cx="4364401" cy="3882259"/>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Australian Willie Wagtail Alarm Call">
            <a:hlinkClick r:id="" action="ppaction://media"/>
            <a:extLst>
              <a:ext uri="{FF2B5EF4-FFF2-40B4-BE49-F238E27FC236}">
                <a16:creationId xmlns:a16="http://schemas.microsoft.com/office/drawing/2014/main" id="{BA0AF42E-FE56-1BEE-8355-215E0A272D1F}"/>
              </a:ext>
            </a:extLst>
          </p:cNvPr>
          <p:cNvPicPr>
            <a:picLocks noRot="1" noChangeAspect="1"/>
          </p:cNvPicPr>
          <p:nvPr>
            <a:videoFile r:link="rId1"/>
          </p:nvPr>
        </p:nvPicPr>
        <p:blipFill>
          <a:blip r:embed="rId5"/>
          <a:stretch>
            <a:fillRect/>
          </a:stretch>
        </p:blipFill>
        <p:spPr>
          <a:xfrm>
            <a:off x="4993870" y="1799175"/>
            <a:ext cx="6861504" cy="3876750"/>
          </a:xfrm>
          <a:prstGeom prst="rect">
            <a:avLst/>
          </a:prstGeom>
        </p:spPr>
      </p:pic>
      <p:sp>
        <p:nvSpPr>
          <p:cNvPr id="11" name="TextBox 10">
            <a:extLst>
              <a:ext uri="{FF2B5EF4-FFF2-40B4-BE49-F238E27FC236}">
                <a16:creationId xmlns:a16="http://schemas.microsoft.com/office/drawing/2014/main" id="{99220D77-6198-63F9-7D9D-ACB8735752DA}"/>
              </a:ext>
            </a:extLst>
          </p:cNvPr>
          <p:cNvSpPr txBox="1"/>
          <p:nvPr/>
        </p:nvSpPr>
        <p:spPr>
          <a:xfrm>
            <a:off x="359999" y="5753431"/>
            <a:ext cx="3842744" cy="254643"/>
          </a:xfrm>
          <a:prstGeom prst="rect">
            <a:avLst/>
          </a:prstGeom>
          <a:noFill/>
        </p:spPr>
        <p:txBody>
          <a:bodyPr wrap="square" lIns="0" tIns="0" rIns="0" bIns="0" rtlCol="0">
            <a:noAutofit/>
          </a:bodyPr>
          <a:lstStyle/>
          <a:p>
            <a:pPr algn="l"/>
            <a:r>
              <a:rPr lang="en-AU" sz="1000">
                <a:hlinkClick r:id="rId6"/>
              </a:rPr>
              <a:t>Willie wagtail </a:t>
            </a:r>
            <a:r>
              <a:rPr lang="en-AU" sz="1000"/>
              <a:t>by Josve05a is licenced under </a:t>
            </a:r>
            <a:r>
              <a:rPr lang="en-AU" sz="1000">
                <a:hlinkClick r:id="rId7"/>
              </a:rPr>
              <a:t>CC BY 2.0</a:t>
            </a:r>
            <a:endParaRPr lang="en-AU" sz="1000"/>
          </a:p>
        </p:txBody>
      </p:sp>
      <p:sp>
        <p:nvSpPr>
          <p:cNvPr id="2" name="Slide Number Placeholder 1">
            <a:extLst>
              <a:ext uri="{FF2B5EF4-FFF2-40B4-BE49-F238E27FC236}">
                <a16:creationId xmlns:a16="http://schemas.microsoft.com/office/drawing/2014/main" id="{9CB6DF18-31C2-FEC7-6154-184C93FDD45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56</a:t>
            </a:fld>
            <a:endParaRPr lang="en-AU"/>
          </a:p>
        </p:txBody>
      </p:sp>
    </p:spTree>
    <p:extLst>
      <p:ext uri="{BB962C8B-B14F-4D97-AF65-F5344CB8AC3E}">
        <p14:creationId xmlns:p14="http://schemas.microsoft.com/office/powerpoint/2010/main" val="300751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824C-0EDC-67DD-3955-32B68B5493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B86438-0CBB-6A5E-6D6A-5688B79DE41F}"/>
              </a:ext>
            </a:extLst>
          </p:cNvPr>
          <p:cNvSpPr>
            <a:spLocks noGrp="1"/>
          </p:cNvSpPr>
          <p:nvPr>
            <p:ph type="title"/>
          </p:nvPr>
        </p:nvSpPr>
        <p:spPr>
          <a:xfrm>
            <a:off x="360000" y="360000"/>
            <a:ext cx="11484000" cy="545601"/>
          </a:xfrm>
        </p:spPr>
        <p:txBody>
          <a:bodyPr anchor="t">
            <a:normAutofit/>
          </a:bodyPr>
          <a:lstStyle/>
          <a:p>
            <a:r>
              <a:rPr lang="en-AU" dirty="0"/>
              <a:t>1.5 </a:t>
            </a:r>
            <a:r>
              <a:rPr lang="en-AU" dirty="0" err="1"/>
              <a:t>Dhurug</a:t>
            </a:r>
            <a:r>
              <a:rPr lang="en-AU" dirty="0"/>
              <a:t> people’s classification of plants</a:t>
            </a:r>
          </a:p>
        </p:txBody>
      </p:sp>
      <p:sp>
        <p:nvSpPr>
          <p:cNvPr id="4" name="Text Placeholder 3">
            <a:extLst>
              <a:ext uri="{FF2B5EF4-FFF2-40B4-BE49-F238E27FC236}">
                <a16:creationId xmlns:a16="http://schemas.microsoft.com/office/drawing/2014/main" id="{2016C825-51F6-AAD6-F2AA-6D9BD9CF533A}"/>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Traditional uses for plants</a:t>
            </a:r>
          </a:p>
        </p:txBody>
      </p:sp>
      <p:pic>
        <p:nvPicPr>
          <p:cNvPr id="5" name="Picture 4" descr="An infographic for Lilly Pilly">
            <a:extLst>
              <a:ext uri="{FF2B5EF4-FFF2-40B4-BE49-F238E27FC236}">
                <a16:creationId xmlns:a16="http://schemas.microsoft.com/office/drawing/2014/main" id="{BD00FFCE-0A2E-BD1F-1B9B-B0AA18E02D3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60804" y="1369454"/>
            <a:ext cx="5259371" cy="5259371"/>
          </a:xfrm>
          <a:prstGeom prst="rect">
            <a:avLst/>
          </a:prstGeom>
          <a:noFill/>
          <a:ln>
            <a:noFill/>
          </a:ln>
        </p:spPr>
      </p:pic>
      <p:sp>
        <p:nvSpPr>
          <p:cNvPr id="20" name="Rectangle: Rounded Corners 19">
            <a:extLst>
              <a:ext uri="{FF2B5EF4-FFF2-40B4-BE49-F238E27FC236}">
                <a16:creationId xmlns:a16="http://schemas.microsoft.com/office/drawing/2014/main" id="{0649C5E3-24E6-D115-5EC3-787934671523}"/>
              </a:ext>
            </a:extLst>
          </p:cNvPr>
          <p:cNvSpPr/>
          <p:nvPr/>
        </p:nvSpPr>
        <p:spPr>
          <a:xfrm>
            <a:off x="201619" y="2217517"/>
            <a:ext cx="2649601" cy="5660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spcAft>
                <a:spcPts val="1200"/>
              </a:spcAft>
            </a:pPr>
            <a:r>
              <a:rPr lang="en-AU" sz="1800" dirty="0"/>
              <a:t>Image of plant.</a:t>
            </a:r>
            <a:endParaRPr lang="en-AU" sz="1800" dirty="0">
              <a:cs typeface="Arial"/>
            </a:endParaRPr>
          </a:p>
        </p:txBody>
      </p:sp>
      <p:cxnSp>
        <p:nvCxnSpPr>
          <p:cNvPr id="22" name="Straight Arrow Connector 21">
            <a:extLst>
              <a:ext uri="{FF2B5EF4-FFF2-40B4-BE49-F238E27FC236}">
                <a16:creationId xmlns:a16="http://schemas.microsoft.com/office/drawing/2014/main" id="{93C77746-78E6-230F-7BD6-31276034B461}"/>
              </a:ext>
              <a:ext uri="{C183D7F6-B498-43B3-948B-1728B52AA6E4}">
                <adec:decorative xmlns:adec="http://schemas.microsoft.com/office/drawing/2017/decorative" val="1"/>
              </a:ext>
            </a:extLst>
          </p:cNvPr>
          <p:cNvCxnSpPr>
            <a:cxnSpLocks/>
          </p:cNvCxnSpPr>
          <p:nvPr/>
        </p:nvCxnSpPr>
        <p:spPr>
          <a:xfrm flipV="1">
            <a:off x="2737800" y="2497025"/>
            <a:ext cx="848136" cy="1209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 name="Rectangle: Rounded Corners 7">
            <a:extLst>
              <a:ext uri="{FF2B5EF4-FFF2-40B4-BE49-F238E27FC236}">
                <a16:creationId xmlns:a16="http://schemas.microsoft.com/office/drawing/2014/main" id="{280F7077-C435-F8F1-0DD8-A81801DC6211}"/>
              </a:ext>
            </a:extLst>
          </p:cNvPr>
          <p:cNvSpPr/>
          <p:nvPr/>
        </p:nvSpPr>
        <p:spPr>
          <a:xfrm>
            <a:off x="9253695" y="1714355"/>
            <a:ext cx="2649601" cy="5660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spcAft>
                <a:spcPts val="1200"/>
              </a:spcAft>
            </a:pPr>
            <a:r>
              <a:rPr lang="en-AU" sz="1800" err="1"/>
              <a:t>Dharug</a:t>
            </a:r>
            <a:r>
              <a:rPr lang="en-AU" sz="1800"/>
              <a:t> name for plant.</a:t>
            </a:r>
            <a:endParaRPr lang="en-AU" sz="1800">
              <a:cs typeface="Arial"/>
            </a:endParaRPr>
          </a:p>
        </p:txBody>
      </p:sp>
      <p:cxnSp>
        <p:nvCxnSpPr>
          <p:cNvPr id="10" name="Straight Arrow Connector 9">
            <a:extLst>
              <a:ext uri="{FF2B5EF4-FFF2-40B4-BE49-F238E27FC236}">
                <a16:creationId xmlns:a16="http://schemas.microsoft.com/office/drawing/2014/main" id="{9605C201-4C80-7BF9-5CF5-002D35F827D3}"/>
              </a:ext>
              <a:ext uri="{C183D7F6-B498-43B3-948B-1728B52AA6E4}">
                <adec:decorative xmlns:adec="http://schemas.microsoft.com/office/drawing/2017/decorative" val="1"/>
              </a:ext>
            </a:extLst>
          </p:cNvPr>
          <p:cNvCxnSpPr>
            <a:cxnSpLocks/>
            <a:stCxn id="8" idx="1"/>
          </p:cNvCxnSpPr>
          <p:nvPr/>
        </p:nvCxnSpPr>
        <p:spPr>
          <a:xfrm flipH="1">
            <a:off x="8256104" y="1997400"/>
            <a:ext cx="997591"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D439416-E872-B8A9-80BC-0E70E3D5658F}"/>
              </a:ext>
              <a:ext uri="{C183D7F6-B498-43B3-948B-1728B52AA6E4}">
                <adec:decorative xmlns:adec="http://schemas.microsoft.com/office/drawing/2017/decorative" val="1"/>
              </a:ext>
            </a:extLst>
          </p:cNvPr>
          <p:cNvCxnSpPr>
            <a:cxnSpLocks/>
          </p:cNvCxnSpPr>
          <p:nvPr/>
        </p:nvCxnSpPr>
        <p:spPr>
          <a:xfrm flipH="1">
            <a:off x="8024889" y="2726834"/>
            <a:ext cx="100243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id="{80ACBF56-CE87-185B-337B-8911D0FE99C4}"/>
              </a:ext>
            </a:extLst>
          </p:cNvPr>
          <p:cNvSpPr/>
          <p:nvPr/>
        </p:nvSpPr>
        <p:spPr>
          <a:xfrm>
            <a:off x="9026304" y="2502966"/>
            <a:ext cx="2964077" cy="4572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spcAft>
                <a:spcPts val="1200"/>
              </a:spcAft>
            </a:pPr>
            <a:r>
              <a:rPr lang="en-AU" sz="1800" dirty="0"/>
              <a:t>Common name for plant.</a:t>
            </a:r>
            <a:endParaRPr lang="en-AU" sz="1800" dirty="0">
              <a:cs typeface="Arial"/>
            </a:endParaRPr>
          </a:p>
        </p:txBody>
      </p:sp>
      <p:sp>
        <p:nvSpPr>
          <p:cNvPr id="12" name="Rectangle: Rounded Corners 11">
            <a:extLst>
              <a:ext uri="{FF2B5EF4-FFF2-40B4-BE49-F238E27FC236}">
                <a16:creationId xmlns:a16="http://schemas.microsoft.com/office/drawing/2014/main" id="{794AAD1E-F442-13D0-8CB2-6143FD92871F}"/>
              </a:ext>
            </a:extLst>
          </p:cNvPr>
          <p:cNvSpPr/>
          <p:nvPr/>
        </p:nvSpPr>
        <p:spPr>
          <a:xfrm>
            <a:off x="9127905" y="3789899"/>
            <a:ext cx="2649601" cy="17362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spcAft>
                <a:spcPts val="1200"/>
              </a:spcAft>
            </a:pPr>
            <a:r>
              <a:rPr lang="en-AU" sz="1800" dirty="0" err="1"/>
              <a:t>Dharug</a:t>
            </a:r>
            <a:r>
              <a:rPr lang="en-AU" sz="1800" dirty="0"/>
              <a:t> uses for plant including for food, medicinal or as tools and weapons.</a:t>
            </a:r>
            <a:endParaRPr lang="en-AU" sz="1800" dirty="0">
              <a:cs typeface="Arial"/>
            </a:endParaRPr>
          </a:p>
        </p:txBody>
      </p:sp>
      <p:cxnSp>
        <p:nvCxnSpPr>
          <p:cNvPr id="18" name="Straight Arrow Connector 17">
            <a:extLst>
              <a:ext uri="{FF2B5EF4-FFF2-40B4-BE49-F238E27FC236}">
                <a16:creationId xmlns:a16="http://schemas.microsoft.com/office/drawing/2014/main" id="{E65EC74D-1CF9-1081-4947-2CE248A94815}"/>
              </a:ext>
              <a:ext uri="{C183D7F6-B498-43B3-948B-1728B52AA6E4}">
                <adec:decorative xmlns:adec="http://schemas.microsoft.com/office/drawing/2017/decorative" val="1"/>
              </a:ext>
            </a:extLst>
          </p:cNvPr>
          <p:cNvCxnSpPr>
            <a:cxnSpLocks/>
          </p:cNvCxnSpPr>
          <p:nvPr/>
        </p:nvCxnSpPr>
        <p:spPr>
          <a:xfrm flipH="1">
            <a:off x="8128908" y="4125044"/>
            <a:ext cx="1002435"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E34CDB78-EC47-EDCD-1050-74E60C08423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57</a:t>
            </a:fld>
            <a:endParaRPr lang="en-AU"/>
          </a:p>
        </p:txBody>
      </p:sp>
    </p:spTree>
    <p:extLst>
      <p:ext uri="{BB962C8B-B14F-4D97-AF65-F5344CB8AC3E}">
        <p14:creationId xmlns:p14="http://schemas.microsoft.com/office/powerpoint/2010/main" val="215240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4"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7ED3-BCA4-93CE-31BE-44E1FF5C90BE}"/>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C62F700A-F068-BA47-6A5A-79D46B8F2536}"/>
              </a:ext>
            </a:extLst>
          </p:cNvPr>
          <p:cNvSpPr txBox="1">
            <a:spLocks noGrp="1"/>
          </p:cNvSpPr>
          <p:nvPr>
            <p:ph type="title" idx="4294967295"/>
          </p:nvPr>
        </p:nvSpPr>
        <p:spPr>
          <a:xfrm>
            <a:off x="354000" y="27896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ea typeface="+mj-ea"/>
                <a:cs typeface="Arial" panose="020B0604020202020204" pitchFamily="34" charset="0"/>
              </a:rPr>
              <a:t>1.5 Traditional classification of plants Venn diagram</a:t>
            </a:r>
          </a:p>
        </p:txBody>
      </p:sp>
      <p:grpSp>
        <p:nvGrpSpPr>
          <p:cNvPr id="4" name="Group 3" descr="Food">
            <a:extLst>
              <a:ext uri="{FF2B5EF4-FFF2-40B4-BE49-F238E27FC236}">
                <a16:creationId xmlns:a16="http://schemas.microsoft.com/office/drawing/2014/main" id="{FB4E3C59-D921-B073-86E3-1A3D2E0EC480}"/>
              </a:ext>
            </a:extLst>
          </p:cNvPr>
          <p:cNvGrpSpPr/>
          <p:nvPr/>
        </p:nvGrpSpPr>
        <p:grpSpPr>
          <a:xfrm>
            <a:off x="2953553" y="1107177"/>
            <a:ext cx="4205739" cy="4022573"/>
            <a:chOff x="1653639" y="1123760"/>
            <a:chExt cx="5471315" cy="5247059"/>
          </a:xfrm>
        </p:grpSpPr>
        <p:sp>
          <p:nvSpPr>
            <p:cNvPr id="5" name="Google Shape;79;p15" descr="Venn object 1">
              <a:extLst>
                <a:ext uri="{FF2B5EF4-FFF2-40B4-BE49-F238E27FC236}">
                  <a16:creationId xmlns:a16="http://schemas.microsoft.com/office/drawing/2014/main" id="{50E5BAF1-3D39-B6A6-5051-19258016DD5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D6CDF4B2-FEF4-799E-EDC9-CDFE0878926B}"/>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Food</a:t>
              </a:r>
            </a:p>
          </p:txBody>
        </p:sp>
      </p:grpSp>
      <p:grpSp>
        <p:nvGrpSpPr>
          <p:cNvPr id="12" name="Group 11" descr="Medicine">
            <a:extLst>
              <a:ext uri="{FF2B5EF4-FFF2-40B4-BE49-F238E27FC236}">
                <a16:creationId xmlns:a16="http://schemas.microsoft.com/office/drawing/2014/main" id="{EE9ACD5D-4EB4-30BE-BEA7-265D2372BAF0}"/>
              </a:ext>
            </a:extLst>
          </p:cNvPr>
          <p:cNvGrpSpPr/>
          <p:nvPr/>
        </p:nvGrpSpPr>
        <p:grpSpPr>
          <a:xfrm>
            <a:off x="5202057" y="1095031"/>
            <a:ext cx="4036391" cy="3926322"/>
            <a:chOff x="5012233" y="1123760"/>
            <a:chExt cx="5471315" cy="5247059"/>
          </a:xfrm>
        </p:grpSpPr>
        <p:sp>
          <p:nvSpPr>
            <p:cNvPr id="10" name="Google Shape;79;p15" descr="Venn object 1">
              <a:extLst>
                <a:ext uri="{FF2B5EF4-FFF2-40B4-BE49-F238E27FC236}">
                  <a16:creationId xmlns:a16="http://schemas.microsoft.com/office/drawing/2014/main" id="{0953C179-D48D-4C4C-5E06-7A287C58853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CC35A0A3-DF85-7444-10C6-0F5C29F669CE}"/>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Medicine</a:t>
              </a:r>
            </a:p>
          </p:txBody>
        </p:sp>
      </p:grpSp>
      <p:grpSp>
        <p:nvGrpSpPr>
          <p:cNvPr id="13" name="Group 12" descr="Tools/weapons">
            <a:extLst>
              <a:ext uri="{FF2B5EF4-FFF2-40B4-BE49-F238E27FC236}">
                <a16:creationId xmlns:a16="http://schemas.microsoft.com/office/drawing/2014/main" id="{95A10B3B-04C8-AC2B-B39F-A35912246EB0}"/>
              </a:ext>
            </a:extLst>
          </p:cNvPr>
          <p:cNvGrpSpPr/>
          <p:nvPr/>
        </p:nvGrpSpPr>
        <p:grpSpPr>
          <a:xfrm>
            <a:off x="4182049" y="2789451"/>
            <a:ext cx="4205739" cy="3899074"/>
            <a:chOff x="5012233" y="1284852"/>
            <a:chExt cx="5471315" cy="5230208"/>
          </a:xfrm>
        </p:grpSpPr>
        <p:sp>
          <p:nvSpPr>
            <p:cNvPr id="14" name="Google Shape;79;p15" descr="Venn object 1">
              <a:extLst>
                <a:ext uri="{FF2B5EF4-FFF2-40B4-BE49-F238E27FC236}">
                  <a16:creationId xmlns:a16="http://schemas.microsoft.com/office/drawing/2014/main" id="{BE2D9398-F87C-8931-278F-BBB8690A7318}"/>
                </a:ext>
              </a:extLst>
            </p:cNvPr>
            <p:cNvSpPr/>
            <p:nvPr/>
          </p:nvSpPr>
          <p:spPr>
            <a:xfrm>
              <a:off x="5012233" y="1284852"/>
              <a:ext cx="5471315" cy="5085967"/>
            </a:xfrm>
            <a:prstGeom prst="ellipse">
              <a:avLst/>
            </a:prstGeom>
            <a:noFill/>
            <a:ln w="57150" cap="flat" cmpd="sng">
              <a:solidFill>
                <a:srgbClr val="002060"/>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5" name="Rectangle: Rounded Corners 14">
              <a:extLst>
                <a:ext uri="{FF2B5EF4-FFF2-40B4-BE49-F238E27FC236}">
                  <a16:creationId xmlns:a16="http://schemas.microsoft.com/office/drawing/2014/main" id="{AD5AE9E3-283C-B394-E517-4DD0072A6225}"/>
                </a:ext>
              </a:extLst>
            </p:cNvPr>
            <p:cNvSpPr/>
            <p:nvPr/>
          </p:nvSpPr>
          <p:spPr>
            <a:xfrm>
              <a:off x="6531098" y="5970547"/>
              <a:ext cx="2433584" cy="544513"/>
            </a:xfrm>
            <a:prstGeom prst="roundRect">
              <a:avLst/>
            </a:prstGeom>
            <a:solidFill>
              <a:schemeClr val="accent2">
                <a:lumMod val="20000"/>
                <a:lumOff val="80000"/>
              </a:schemeClr>
            </a:solidFill>
            <a:ln w="19050" cap="flat" cmpd="sng">
              <a:solidFill>
                <a:srgbClr val="002060"/>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Tools/Weapons</a:t>
              </a:r>
            </a:p>
          </p:txBody>
        </p:sp>
      </p:grpSp>
      <p:sp>
        <p:nvSpPr>
          <p:cNvPr id="2" name="Slide Number Placeholder 1">
            <a:extLst>
              <a:ext uri="{FF2B5EF4-FFF2-40B4-BE49-F238E27FC236}">
                <a16:creationId xmlns:a16="http://schemas.microsoft.com/office/drawing/2014/main" id="{7240222F-E110-1E59-F8FC-22098F4960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97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1.6 Dichotomous keys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141206464"/>
              </p:ext>
            </p:extLst>
          </p:nvPr>
        </p:nvGraphicFramePr>
        <p:xfrm>
          <a:off x="359998" y="1720854"/>
          <a:ext cx="11595424" cy="4975146"/>
        </p:xfrm>
        <a:graphic>
          <a:graphicData uri="http://schemas.openxmlformats.org/drawingml/2006/table">
            <a:tbl>
              <a:tblPr firstRow="1">
                <a:tableStyleId>{B301B821-A1FF-4177-AEE7-76D212191A09}</a:tableStyleId>
              </a:tblPr>
              <a:tblGrid>
                <a:gridCol w="4093506">
                  <a:extLst>
                    <a:ext uri="{9D8B030D-6E8A-4147-A177-3AD203B41FA5}">
                      <a16:colId xmlns:a16="http://schemas.microsoft.com/office/drawing/2014/main" val="3623447875"/>
                    </a:ext>
                  </a:extLst>
                </a:gridCol>
                <a:gridCol w="7501918">
                  <a:extLst>
                    <a:ext uri="{9D8B030D-6E8A-4147-A177-3AD203B41FA5}">
                      <a16:colId xmlns:a16="http://schemas.microsoft.com/office/drawing/2014/main" val="3573327086"/>
                    </a:ext>
                  </a:extLst>
                </a:gridCol>
              </a:tblGrid>
              <a:tr h="426124">
                <a:tc>
                  <a:txBody>
                    <a:bodyPr/>
                    <a:lstStyle/>
                    <a:p>
                      <a:pPr marL="180000">
                        <a:lnSpc>
                          <a:spcPct val="150000"/>
                        </a:lnSpc>
                        <a:spcBef>
                          <a:spcPts val="0"/>
                        </a:spcBef>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000">
                        <a:lnSpc>
                          <a:spcPct val="150000"/>
                        </a:lnSpc>
                        <a:spcBef>
                          <a:spcPts val="0"/>
                        </a:spcBef>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938391">
                <a:tc>
                  <a:txBody>
                    <a:bodyPr/>
                    <a:lstStyle/>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to classify living things based on their structural features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group things logically to allow efficient identification</a:t>
                      </a:r>
                    </a:p>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apply a ‘branching dichotomous key’ to identify organisms</a:t>
                      </a:r>
                    </a:p>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apply a ‘paired statement dichotomous key’ to identify organisms</a:t>
                      </a:r>
                    </a:p>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outline the distinguishing characteristics of mammals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79179">
                <a:tc>
                  <a:txBody>
                    <a:bodyPr/>
                    <a:lstStyle/>
                    <a:p>
                      <a:pPr marL="180000" lvl="0" indent="-285750">
                        <a:lnSpc>
                          <a:spcPct val="150000"/>
                        </a:lnSpc>
                        <a:spcBef>
                          <a:spcPts val="0"/>
                        </a:spcBef>
                        <a:spcAft>
                          <a:spcPts val="12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to make observations of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observable features of an organism</a:t>
                      </a:r>
                    </a:p>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observations to identify an organism using a key</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605456">
                <a:tc>
                  <a:txBody>
                    <a:bodyPr/>
                    <a:lstStyle/>
                    <a:p>
                      <a:pPr marL="180000" lvl="0" indent="-285750">
                        <a:lnSpc>
                          <a:spcPct val="150000"/>
                        </a:lnSpc>
                        <a:spcBef>
                          <a:spcPts val="0"/>
                        </a:spcBef>
                        <a:spcAft>
                          <a:spcPts val="1200"/>
                        </a:spcAft>
                        <a:buFont typeface="Arial" panose="020B0604020202020204" pitchFamily="34" charset="0"/>
                        <a:buChar char="•"/>
                      </a:pPr>
                      <a:r>
                        <a:rPr lang="en-AU" sz="1600" b="0">
                          <a:solidFill>
                            <a:schemeClr val="tx1"/>
                          </a:solidFill>
                          <a:effectLst/>
                          <a:latin typeface="+mn-lt"/>
                          <a:ea typeface="Calibri" panose="020F0502020204030204" pitchFamily="34" charset="0"/>
                          <a:cs typeface="Arial" panose="020B0604020202020204" pitchFamily="34" charset="0"/>
                        </a:rPr>
                        <a:t>to extract information from secondary sources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observable features of organisms in a photograph</a:t>
                      </a:r>
                    </a:p>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extract information from texts about the features of organisms</a:t>
                      </a:r>
                    </a:p>
                    <a:p>
                      <a:pPr marL="180000" lvl="0" indent="-285750">
                        <a:lnSpc>
                          <a:spcPct val="150000"/>
                        </a:lnSpc>
                        <a:spcBef>
                          <a:spcPts val="0"/>
                        </a:spcBef>
                        <a:spcAft>
                          <a:spcPts val="12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a dichotomous key to identify organisms correctly</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04622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427140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1.1 Characteristics of living things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673072066"/>
              </p:ext>
            </p:extLst>
          </p:nvPr>
        </p:nvGraphicFramePr>
        <p:xfrm>
          <a:off x="359998" y="1916174"/>
          <a:ext cx="11484002" cy="4638594"/>
        </p:xfrm>
        <a:graphic>
          <a:graphicData uri="http://schemas.openxmlformats.org/drawingml/2006/table">
            <a:tbl>
              <a:tblPr firstRow="1">
                <a:tableStyleId>{B301B821-A1FF-4177-AEE7-76D212191A09}</a:tableStyleId>
              </a:tblPr>
              <a:tblGrid>
                <a:gridCol w="4536146">
                  <a:extLst>
                    <a:ext uri="{9D8B030D-6E8A-4147-A177-3AD203B41FA5}">
                      <a16:colId xmlns:a16="http://schemas.microsoft.com/office/drawing/2014/main" val="3623447875"/>
                    </a:ext>
                  </a:extLst>
                </a:gridCol>
                <a:gridCol w="6947856">
                  <a:extLst>
                    <a:ext uri="{9D8B030D-6E8A-4147-A177-3AD203B41FA5}">
                      <a16:colId xmlns:a16="http://schemas.microsoft.com/office/drawing/2014/main" val="3573327086"/>
                    </a:ext>
                  </a:extLst>
                </a:gridCol>
              </a:tblGrid>
              <a:tr h="435421">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450009">
                <a:tc>
                  <a:txBody>
                    <a:bodyPr/>
                    <a:lstStyle/>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to describe how characteristics can be used to classify organisms.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distinguish between living and non-living things</a:t>
                      </a:r>
                    </a:p>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list the 7 characteristics of living things</a:t>
                      </a:r>
                    </a:p>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justify objects or things as living or non-living using the characteristics of living things.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696396">
                <a:tc>
                  <a:txBody>
                    <a:bodyPr/>
                    <a:lstStyle/>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to make scientific observations using our senses.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make scientific observations of objects and things</a:t>
                      </a:r>
                    </a:p>
                    <a:p>
                      <a:pPr marL="342900" lvl="0" indent="-342900">
                        <a:lnSpc>
                          <a:spcPct val="150000"/>
                        </a:lnSpc>
                        <a:spcBef>
                          <a:spcPts val="1200"/>
                        </a:spcBef>
                        <a:spcAft>
                          <a:spcPts val="1200"/>
                        </a:spcAft>
                        <a:buFont typeface="Arial" panose="020B0604020202020204" pitchFamily="34" charset="0"/>
                        <a:buChar char="•"/>
                      </a:pPr>
                      <a:r>
                        <a:rPr lang="en-AU" sz="2000" b="0" dirty="0">
                          <a:solidFill>
                            <a:schemeClr val="tx1"/>
                          </a:solidFill>
                          <a:effectLst/>
                          <a:latin typeface="+mn-lt"/>
                          <a:ea typeface="Calibri" panose="020F0502020204030204" pitchFamily="34" charset="0"/>
                          <a:cs typeface="Arial" panose="020B0604020202020204" pitchFamily="34" charset="0"/>
                        </a:rPr>
                        <a:t>compare the similarities and differences between living and non-living things.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648967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3A2564-F3A9-EEB9-E3C1-DDC8A3818B8A}"/>
              </a:ext>
            </a:extLst>
          </p:cNvPr>
          <p:cNvSpPr>
            <a:spLocks noGrp="1"/>
          </p:cNvSpPr>
          <p:nvPr>
            <p:ph type="title"/>
          </p:nvPr>
        </p:nvSpPr>
        <p:spPr/>
        <p:txBody>
          <a:bodyPr/>
          <a:lstStyle/>
          <a:p>
            <a:r>
              <a:rPr lang="en-AU" dirty="0"/>
              <a:t>1.6 Classification using a key</a:t>
            </a:r>
          </a:p>
        </p:txBody>
      </p:sp>
      <p:sp>
        <p:nvSpPr>
          <p:cNvPr id="4" name="Text Placeholder 3">
            <a:extLst>
              <a:ext uri="{FF2B5EF4-FFF2-40B4-BE49-F238E27FC236}">
                <a16:creationId xmlns:a16="http://schemas.microsoft.com/office/drawing/2014/main" id="{E0D3CB69-32B8-D772-BB43-4E6CE1203FB2}"/>
              </a:ext>
            </a:extLst>
          </p:cNvPr>
          <p:cNvSpPr>
            <a:spLocks noGrp="1"/>
          </p:cNvSpPr>
          <p:nvPr>
            <p:ph type="body" sz="quarter" idx="18"/>
          </p:nvPr>
        </p:nvSpPr>
        <p:spPr/>
        <p:txBody>
          <a:bodyPr/>
          <a:lstStyle/>
          <a:p>
            <a:r>
              <a:rPr lang="en-AU">
                <a:latin typeface="+mj-lt"/>
              </a:rPr>
              <a:t>Dichotomous keys</a:t>
            </a:r>
          </a:p>
        </p:txBody>
      </p:sp>
      <p:sp>
        <p:nvSpPr>
          <p:cNvPr id="5" name="Text Placeholder 4">
            <a:extLst>
              <a:ext uri="{FF2B5EF4-FFF2-40B4-BE49-F238E27FC236}">
                <a16:creationId xmlns:a16="http://schemas.microsoft.com/office/drawing/2014/main" id="{CA17B3F0-594C-7E71-6DC7-CC14F8FB14F4}"/>
              </a:ext>
            </a:extLst>
          </p:cNvPr>
          <p:cNvSpPr>
            <a:spLocks noGrp="1"/>
          </p:cNvSpPr>
          <p:nvPr>
            <p:ph type="body" sz="quarter" idx="17"/>
          </p:nvPr>
        </p:nvSpPr>
        <p:spPr>
          <a:xfrm>
            <a:off x="360000" y="1567086"/>
            <a:ext cx="5022322" cy="4807835"/>
          </a:xfrm>
        </p:spPr>
        <p:txBody>
          <a:bodyPr/>
          <a:lstStyle/>
          <a:p>
            <a:pPr>
              <a:spcAft>
                <a:spcPts val="3600"/>
              </a:spcAft>
            </a:pPr>
            <a:r>
              <a:rPr lang="en-AU" dirty="0"/>
              <a:t>Dichotomous keys consist of a series of statements that offer 2 choices of observable traits/characteristics at each step, progressively guiding users to the correct identification. </a:t>
            </a:r>
          </a:p>
          <a:p>
            <a:r>
              <a:rPr lang="en-AU" dirty="0"/>
              <a:t>They can be represented in:</a:t>
            </a:r>
          </a:p>
          <a:p>
            <a:pPr marL="342900" indent="-342900">
              <a:buFont typeface="Arial" panose="020B0604020202020204" pitchFamily="34" charset="0"/>
              <a:buChar char="•"/>
            </a:pPr>
            <a:r>
              <a:rPr lang="en-AU" dirty="0"/>
              <a:t>a branching flow chart</a:t>
            </a:r>
          </a:p>
          <a:p>
            <a:pPr marL="342900" indent="-342900">
              <a:buFont typeface="Arial" panose="020B0604020202020204" pitchFamily="34" charset="0"/>
              <a:buChar char="•"/>
            </a:pPr>
            <a:r>
              <a:rPr lang="en-AU" dirty="0"/>
              <a:t>a series of paired statements</a:t>
            </a:r>
          </a:p>
        </p:txBody>
      </p:sp>
      <p:pic>
        <p:nvPicPr>
          <p:cNvPr id="10" name="Picture 9" descr="An example of a dichotomous key which breaks down vertebrates into mammals, birds, amphibians, fish and reptiles.">
            <a:extLst>
              <a:ext uri="{FF2B5EF4-FFF2-40B4-BE49-F238E27FC236}">
                <a16:creationId xmlns:a16="http://schemas.microsoft.com/office/drawing/2014/main" id="{60674409-EE27-8F76-6B86-864FBD4488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23052" y="601292"/>
            <a:ext cx="5412303" cy="6015168"/>
          </a:xfrm>
          <a:prstGeom prst="rect">
            <a:avLst/>
          </a:prstGeom>
        </p:spPr>
      </p:pic>
      <p:sp>
        <p:nvSpPr>
          <p:cNvPr id="6" name="Text Placeholder 4">
            <a:extLst>
              <a:ext uri="{FF2B5EF4-FFF2-40B4-BE49-F238E27FC236}">
                <a16:creationId xmlns:a16="http://schemas.microsoft.com/office/drawing/2014/main" id="{77CBE800-84DA-8FF8-DC5F-B7BCD7CC2A4F}"/>
              </a:ext>
            </a:extLst>
          </p:cNvPr>
          <p:cNvSpPr txBox="1">
            <a:spLocks/>
          </p:cNvSpPr>
          <p:nvPr/>
        </p:nvSpPr>
        <p:spPr>
          <a:xfrm>
            <a:off x="12538998" y="601292"/>
            <a:ext cx="5736000" cy="5914708"/>
          </a:xfrm>
          <a:prstGeom prst="rect">
            <a:avLst/>
          </a:prstGeom>
          <a:solidFill>
            <a:schemeClr val="bg1"/>
          </a:solidFill>
        </p:spPr>
        <p:txBody>
          <a:bodyPr vert="horz" lIns="0" tIns="0" rIns="0" bIns="0" rtlCol="0" anchor="ctr">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a:spcAft>
                <a:spcPts val="600"/>
              </a:spcAft>
            </a:pPr>
            <a:r>
              <a:rPr lang="en-AU" sz="1800" dirty="0"/>
              <a:t>1. Does it have fur?</a:t>
            </a:r>
          </a:p>
          <a:p>
            <a:pPr marL="180000">
              <a:spcAft>
                <a:spcPts val="600"/>
              </a:spcAft>
            </a:pPr>
            <a:r>
              <a:rPr lang="en-AU" sz="1800" dirty="0"/>
              <a:t>	a) Yes…………….. Mammal.</a:t>
            </a:r>
          </a:p>
          <a:p>
            <a:pPr marL="180000">
              <a:spcAft>
                <a:spcPts val="600"/>
              </a:spcAft>
            </a:pPr>
            <a:r>
              <a:rPr lang="en-AU" sz="1800" dirty="0"/>
              <a:t>	b) No……………... Go to question 2.</a:t>
            </a:r>
          </a:p>
          <a:p>
            <a:pPr marL="180000">
              <a:spcAft>
                <a:spcPts val="600"/>
              </a:spcAft>
            </a:pPr>
            <a:r>
              <a:rPr lang="en-AU" sz="1800" dirty="0"/>
              <a:t>2. Does it have feathers?</a:t>
            </a:r>
          </a:p>
          <a:p>
            <a:pPr marL="180000">
              <a:spcAft>
                <a:spcPts val="600"/>
              </a:spcAft>
            </a:pPr>
            <a:r>
              <a:rPr lang="en-AU" sz="1800" dirty="0"/>
              <a:t>	a) Yes…………….. Bird</a:t>
            </a:r>
          </a:p>
          <a:p>
            <a:pPr marL="180000">
              <a:spcAft>
                <a:spcPts val="600"/>
              </a:spcAft>
            </a:pPr>
            <a:r>
              <a:rPr lang="en-AU" sz="1800" dirty="0"/>
              <a:t>	b) No……………... Go to question 3.</a:t>
            </a:r>
          </a:p>
          <a:p>
            <a:pPr marL="180000">
              <a:spcAft>
                <a:spcPts val="600"/>
              </a:spcAft>
            </a:pPr>
            <a:r>
              <a:rPr lang="en-AU" sz="1800" dirty="0"/>
              <a:t>3. Does it have scales?</a:t>
            </a:r>
          </a:p>
          <a:p>
            <a:pPr marL="180000">
              <a:spcAft>
                <a:spcPts val="600"/>
              </a:spcAft>
            </a:pPr>
            <a:r>
              <a:rPr lang="en-AU" sz="1800" dirty="0"/>
              <a:t>	a) Yes…………..... Go to question 4.</a:t>
            </a:r>
          </a:p>
          <a:p>
            <a:pPr marL="180000">
              <a:spcAft>
                <a:spcPts val="600"/>
              </a:spcAft>
            </a:pPr>
            <a:r>
              <a:rPr lang="en-AU" sz="1800" dirty="0"/>
              <a:t>	b) No …………….. Amphibian</a:t>
            </a:r>
          </a:p>
          <a:p>
            <a:pPr marL="180000">
              <a:spcAft>
                <a:spcPts val="600"/>
              </a:spcAft>
            </a:pPr>
            <a:r>
              <a:rPr lang="en-AU" sz="1800" dirty="0"/>
              <a:t>4. Can it live out of water?</a:t>
            </a:r>
          </a:p>
          <a:p>
            <a:pPr marL="180000">
              <a:spcAft>
                <a:spcPts val="600"/>
              </a:spcAft>
            </a:pPr>
            <a:r>
              <a:rPr lang="en-AU" sz="1800" dirty="0"/>
              <a:t>	a) Yes …………… Reptile</a:t>
            </a:r>
          </a:p>
          <a:p>
            <a:pPr marL="180000">
              <a:spcAft>
                <a:spcPts val="600"/>
              </a:spcAft>
            </a:pPr>
            <a:r>
              <a:rPr lang="en-AU" sz="1800" dirty="0"/>
              <a:t>	b) No …………..... Fish</a:t>
            </a:r>
          </a:p>
        </p:txBody>
      </p:sp>
      <p:sp>
        <p:nvSpPr>
          <p:cNvPr id="2" name="Slide Number Placeholder 1">
            <a:extLst>
              <a:ext uri="{FF2B5EF4-FFF2-40B4-BE49-F238E27FC236}">
                <a16:creationId xmlns:a16="http://schemas.microsoft.com/office/drawing/2014/main" id="{B2CB8137-6EE6-739A-FD4E-15C79762AA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15801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5" presetClass="emph" presetSubtype="0" nodeType="withEffect">
                                  <p:stCondLst>
                                    <p:cond delay="0"/>
                                  </p:stCondLst>
                                  <p:iterate type="lt">
                                    <p:tmAbs val="25"/>
                                  </p:iterate>
                                  <p:childTnLst>
                                    <p:set>
                                      <p:cBhvr override="childStyle">
                                        <p:cTn id="11" dur="indefinite"/>
                                        <p:tgtEl>
                                          <p:spTgt spid="5">
                                            <p:txEl>
                                              <p:pRg st="2" end="2"/>
                                            </p:txEl>
                                          </p:spTgt>
                                        </p:tgtEl>
                                        <p:attrNameLst>
                                          <p:attrName>style.fontWeight</p:attrName>
                                        </p:attrNameLst>
                                      </p:cBhvr>
                                      <p:to>
                                        <p:strVal val="bold"/>
                                      </p:to>
                                    </p:set>
                                  </p:childTnLst>
                                  <p:subTnLst>
                                    <p:set>
                                      <p:cBhvr override="childStyle">
                                        <p:cTn dur="1" fill="hold" display="0" masterRel="nextClick" afterEffect="1"/>
                                        <p:tgtEl>
                                          <p:spTgt spid="5">
                                            <p:txEl>
                                              <p:pRg st="2" end="2"/>
                                            </p:txEl>
                                          </p:spTgt>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10"/>
                                        </p:tgtEl>
                                        <p:attrNameLst>
                                          <p:attrName>ppt_x</p:attrName>
                                        </p:attrNameLst>
                                      </p:cBhvr>
                                      <p:tavLst>
                                        <p:tav tm="0">
                                          <p:val>
                                            <p:strVal val="ppt_x"/>
                                          </p:val>
                                        </p:tav>
                                        <p:tav tm="100000">
                                          <p:val>
                                            <p:strVal val="ppt_x"/>
                                          </p:val>
                                        </p:tav>
                                      </p:tavLst>
                                    </p:anim>
                                    <p:anim calcmode="lin" valueType="num">
                                      <p:cBhvr additive="base">
                                        <p:cTn id="16" dur="500"/>
                                        <p:tgtEl>
                                          <p:spTgt spid="10"/>
                                        </p:tgtEl>
                                        <p:attrNameLst>
                                          <p:attrName>ppt_y</p:attrName>
                                        </p:attrNameLst>
                                      </p:cBhvr>
                                      <p:tavLst>
                                        <p:tav tm="0">
                                          <p:val>
                                            <p:strVal val="ppt_y"/>
                                          </p:val>
                                        </p:tav>
                                        <p:tav tm="100000">
                                          <p:val>
                                            <p:strVal val="1+ppt_h/2"/>
                                          </p:val>
                                        </p:tav>
                                      </p:tavLst>
                                    </p:anim>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875E-6 2.22222E-6 L -0.50924 0.01458 " pathEditMode="relative" rAng="0" ptsTypes="AA">
                                      <p:cBhvr>
                                        <p:cTn id="21" dur="2000" fill="hold"/>
                                        <p:tgtEl>
                                          <p:spTgt spid="6"/>
                                        </p:tgtEl>
                                        <p:attrNameLst>
                                          <p:attrName>ppt_x</p:attrName>
                                          <p:attrName>ppt_y</p:attrName>
                                        </p:attrNameLst>
                                      </p:cBhvr>
                                      <p:rCtr x="-25469" y="718"/>
                                    </p:animMotion>
                                  </p:childTnLst>
                                </p:cTn>
                              </p:par>
                              <p:par>
                                <p:cTn id="22" presetID="15" presetClass="emph" presetSubtype="0" nodeType="withEffect">
                                  <p:stCondLst>
                                    <p:cond delay="0"/>
                                  </p:stCondLst>
                                  <p:iterate type="lt">
                                    <p:tmAbs val="25"/>
                                  </p:iterate>
                                  <p:childTnLst>
                                    <p:set>
                                      <p:cBhvr override="childStyle">
                                        <p:cTn id="23"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a:xfrm>
            <a:off x="354000" y="309507"/>
            <a:ext cx="11484000" cy="545601"/>
          </a:xfrm>
        </p:spPr>
        <p:txBody>
          <a:bodyPr/>
          <a:lstStyle/>
          <a:p>
            <a:r>
              <a:rPr lang="en-AU"/>
              <a:t>1.6 Sorting a deck of cards</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p:txBody>
          <a:bodyPr/>
          <a:lstStyle/>
          <a:p>
            <a:r>
              <a:rPr lang="en-AU">
                <a:latin typeface="+mj-lt"/>
              </a:rPr>
              <a:t>Deck of playing cards</a:t>
            </a:r>
          </a:p>
        </p:txBody>
      </p:sp>
      <p:pic>
        <p:nvPicPr>
          <p:cNvPr id="6146" name="Picture 2" descr="A standard deck of playing cards showing the variety of suits and numbers.">
            <a:extLst>
              <a:ext uri="{FF2B5EF4-FFF2-40B4-BE49-F238E27FC236}">
                <a16:creationId xmlns:a16="http://schemas.microsoft.com/office/drawing/2014/main" id="{C81A62DD-79E5-69CE-BCB7-BFBF7D0F3C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999" y="1462088"/>
            <a:ext cx="10050826" cy="45605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descr="Highlight for jack of diamonds">
            <a:extLst>
              <a:ext uri="{FF2B5EF4-FFF2-40B4-BE49-F238E27FC236}">
                <a16:creationId xmlns:a16="http://schemas.microsoft.com/office/drawing/2014/main" id="{911157E0-BF0F-DCA7-BD9D-71E71ADF5419}"/>
              </a:ext>
              <a:ext uri="{C183D7F6-B498-43B3-948B-1728B52AA6E4}">
                <adec:decorative xmlns:adec="http://schemas.microsoft.com/office/drawing/2017/decorative" val="0"/>
              </a:ext>
            </a:extLst>
          </p:cNvPr>
          <p:cNvSpPr/>
          <p:nvPr/>
        </p:nvSpPr>
        <p:spPr>
          <a:xfrm>
            <a:off x="8058150" y="2628900"/>
            <a:ext cx="762000" cy="1123950"/>
          </a:xfrm>
          <a:prstGeom prst="roundRect">
            <a:avLst>
              <a:gd name="adj" fmla="val 10417"/>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descr="Highlight for face cards">
            <a:extLst>
              <a:ext uri="{FF2B5EF4-FFF2-40B4-BE49-F238E27FC236}">
                <a16:creationId xmlns:a16="http://schemas.microsoft.com/office/drawing/2014/main" id="{D49F44A0-B42B-37F2-4F0E-EEE7EDB97CCD}"/>
              </a:ext>
            </a:extLst>
          </p:cNvPr>
          <p:cNvSpPr/>
          <p:nvPr/>
        </p:nvSpPr>
        <p:spPr>
          <a:xfrm>
            <a:off x="8058150" y="1292535"/>
            <a:ext cx="2428875" cy="485109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89BDAE3-F307-B382-62C5-2BA39EF59499}"/>
              </a:ext>
            </a:extLst>
          </p:cNvPr>
          <p:cNvSpPr txBox="1"/>
          <p:nvPr/>
        </p:nvSpPr>
        <p:spPr>
          <a:xfrm>
            <a:off x="359999" y="6401368"/>
            <a:ext cx="7620000" cy="294632"/>
          </a:xfrm>
          <a:prstGeom prst="rect">
            <a:avLst/>
          </a:prstGeom>
          <a:noFill/>
        </p:spPr>
        <p:txBody>
          <a:bodyPr wrap="square">
            <a:spAutoFit/>
          </a:bodyPr>
          <a:lstStyle/>
          <a:p>
            <a:pPr>
              <a:lnSpc>
                <a:spcPct val="150000"/>
              </a:lnSpc>
            </a:pPr>
            <a:r>
              <a:rPr lang="en-AU" sz="1000" dirty="0" err="1">
                <a:hlinkClick r:id="rId4"/>
              </a:rPr>
              <a:t>Atlasnye</a:t>
            </a:r>
            <a:r>
              <a:rPr lang="en-AU" sz="1000" dirty="0">
                <a:hlinkClick r:id="rId4"/>
              </a:rPr>
              <a:t> playing cards deck</a:t>
            </a:r>
            <a:r>
              <a:rPr lang="en-AU" sz="1000" dirty="0"/>
              <a:t> by Dmitry Fomin, licenced under </a:t>
            </a:r>
            <a:r>
              <a:rPr lang="en-AU" sz="1000" dirty="0">
                <a:hlinkClick r:id="rId5"/>
              </a:rPr>
              <a:t>CC0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42606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69C84-94D4-AD4C-FD29-8934B8371C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F5C925-8C01-3A81-E6A3-7D279BE4E552}"/>
              </a:ext>
            </a:extLst>
          </p:cNvPr>
          <p:cNvSpPr>
            <a:spLocks noGrp="1"/>
          </p:cNvSpPr>
          <p:nvPr>
            <p:ph type="title"/>
          </p:nvPr>
        </p:nvSpPr>
        <p:spPr/>
        <p:txBody>
          <a:bodyPr/>
          <a:lstStyle/>
          <a:p>
            <a:r>
              <a:rPr lang="en-AU" dirty="0"/>
              <a:t>1.6 Australian invertebrates (1 of 8)</a:t>
            </a:r>
          </a:p>
        </p:txBody>
      </p:sp>
      <p:sp>
        <p:nvSpPr>
          <p:cNvPr id="5" name="Text Placeholder 4">
            <a:extLst>
              <a:ext uri="{FF2B5EF4-FFF2-40B4-BE49-F238E27FC236}">
                <a16:creationId xmlns:a16="http://schemas.microsoft.com/office/drawing/2014/main" id="{B3E38C09-45ED-B246-B20B-8663A236EA3D}"/>
              </a:ext>
            </a:extLst>
          </p:cNvPr>
          <p:cNvSpPr>
            <a:spLocks noGrp="1"/>
          </p:cNvSpPr>
          <p:nvPr>
            <p:ph type="body" sz="quarter" idx="18"/>
          </p:nvPr>
        </p:nvSpPr>
        <p:spPr/>
        <p:txBody>
          <a:bodyPr/>
          <a:lstStyle/>
          <a:p>
            <a:r>
              <a:rPr lang="en-AU" i="1" err="1">
                <a:latin typeface="+mj-lt"/>
              </a:rPr>
              <a:t>Ethmostigmus</a:t>
            </a:r>
            <a:r>
              <a:rPr lang="en-AU" i="1">
                <a:latin typeface="+mj-lt"/>
              </a:rPr>
              <a:t> rubripes</a:t>
            </a:r>
          </a:p>
        </p:txBody>
      </p:sp>
      <p:pic>
        <p:nvPicPr>
          <p:cNvPr id="7170" name="Picture 2" descr="A centipede on the ground">
            <a:extLst>
              <a:ext uri="{FF2B5EF4-FFF2-40B4-BE49-F238E27FC236}">
                <a16:creationId xmlns:a16="http://schemas.microsoft.com/office/drawing/2014/main" id="{403BD152-7EBE-0CB4-05B6-FB36A3F1F4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1751719"/>
            <a:ext cx="7620000" cy="4429125"/>
          </a:xfrm>
          <a:prstGeom prst="roundRect">
            <a:avLst>
              <a:gd name="adj" fmla="val 11281"/>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1A44CB-A493-68C7-BAE7-8D58C24C19EC}"/>
              </a:ext>
              <a:ext uri="{C183D7F6-B498-43B3-948B-1728B52AA6E4}">
                <adec:decorative xmlns:adec="http://schemas.microsoft.com/office/drawing/2017/decorative" val="0"/>
              </a:ext>
            </a:extLst>
          </p:cNvPr>
          <p:cNvSpPr txBox="1"/>
          <p:nvPr/>
        </p:nvSpPr>
        <p:spPr>
          <a:xfrm>
            <a:off x="359999" y="6401368"/>
            <a:ext cx="7620000" cy="294632"/>
          </a:xfrm>
          <a:prstGeom prst="rect">
            <a:avLst/>
          </a:prstGeom>
          <a:noFill/>
        </p:spPr>
        <p:txBody>
          <a:bodyPr wrap="square">
            <a:spAutoFit/>
          </a:bodyPr>
          <a:lstStyle/>
          <a:p>
            <a:pPr>
              <a:lnSpc>
                <a:spcPct val="150000"/>
              </a:lnSpc>
            </a:pPr>
            <a:r>
              <a:rPr lang="en-AU" sz="1000" dirty="0" err="1">
                <a:hlinkClick r:id="rId4"/>
              </a:rPr>
              <a:t>Ethmostigmus</a:t>
            </a:r>
            <a:r>
              <a:rPr lang="en-AU" sz="1000" dirty="0">
                <a:hlinkClick r:id="rId4"/>
              </a:rPr>
              <a:t> rubripes</a:t>
            </a:r>
            <a:r>
              <a:rPr lang="en-AU" sz="1000" dirty="0"/>
              <a:t> by John E. Hill, licenced under </a:t>
            </a:r>
            <a:r>
              <a:rPr lang="en-AU" sz="1000" dirty="0">
                <a:hlinkClick r:id="rId5"/>
              </a:rPr>
              <a:t>CC BY-SA 3.0</a:t>
            </a:r>
            <a:endParaRPr lang="en-AU" sz="1000" dirty="0"/>
          </a:p>
        </p:txBody>
      </p:sp>
      <p:sp>
        <p:nvSpPr>
          <p:cNvPr id="2" name="Slide Number Placeholder 1">
            <a:extLst>
              <a:ext uri="{FF2B5EF4-FFF2-40B4-BE49-F238E27FC236}">
                <a16:creationId xmlns:a16="http://schemas.microsoft.com/office/drawing/2014/main" id="{778D2659-414D-208A-31D9-FE861592D4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262608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6331F-8358-7EBD-6428-A4470E153833}"/>
              </a:ext>
            </a:extLst>
          </p:cNvPr>
          <p:cNvSpPr>
            <a:spLocks noGrp="1"/>
          </p:cNvSpPr>
          <p:nvPr>
            <p:ph type="title"/>
          </p:nvPr>
        </p:nvSpPr>
        <p:spPr/>
        <p:txBody>
          <a:bodyPr/>
          <a:lstStyle/>
          <a:p>
            <a:r>
              <a:rPr lang="en-AU" dirty="0"/>
              <a:t>1.6 Australian invertebrates (2 of 8)</a:t>
            </a:r>
          </a:p>
        </p:txBody>
      </p:sp>
      <p:sp>
        <p:nvSpPr>
          <p:cNvPr id="4" name="Text Placeholder 3">
            <a:extLst>
              <a:ext uri="{FF2B5EF4-FFF2-40B4-BE49-F238E27FC236}">
                <a16:creationId xmlns:a16="http://schemas.microsoft.com/office/drawing/2014/main" id="{8059A8FE-7A07-5A80-A4A7-F17F0AB0D25D}"/>
              </a:ext>
            </a:extLst>
          </p:cNvPr>
          <p:cNvSpPr>
            <a:spLocks noGrp="1"/>
          </p:cNvSpPr>
          <p:nvPr>
            <p:ph type="body" sz="quarter" idx="18"/>
          </p:nvPr>
        </p:nvSpPr>
        <p:spPr/>
        <p:txBody>
          <a:bodyPr/>
          <a:lstStyle/>
          <a:p>
            <a:r>
              <a:rPr lang="en-AU" i="1">
                <a:latin typeface="+mj-lt"/>
              </a:rPr>
              <a:t>Katianna sp.</a:t>
            </a:r>
          </a:p>
        </p:txBody>
      </p:sp>
      <p:pic>
        <p:nvPicPr>
          <p:cNvPr id="7" name="Picture 6" descr="An Australian inertebrate">
            <a:extLst>
              <a:ext uri="{FF2B5EF4-FFF2-40B4-BE49-F238E27FC236}">
                <a16:creationId xmlns:a16="http://schemas.microsoft.com/office/drawing/2014/main" id="{A6D6FE34-D2E4-7E4B-B2F2-CF815BEAF2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7320" y="1681517"/>
            <a:ext cx="4710285" cy="4341643"/>
          </a:xfrm>
          <a:prstGeom prst="roundRect">
            <a:avLst/>
          </a:prstGeom>
        </p:spPr>
      </p:pic>
      <p:sp>
        <p:nvSpPr>
          <p:cNvPr id="5" name="Text Placeholder 4">
            <a:extLst>
              <a:ext uri="{FF2B5EF4-FFF2-40B4-BE49-F238E27FC236}">
                <a16:creationId xmlns:a16="http://schemas.microsoft.com/office/drawing/2014/main" id="{38BAA857-9260-52B4-9966-60AE2EEE09DF}"/>
              </a:ext>
            </a:extLst>
          </p:cNvPr>
          <p:cNvSpPr>
            <a:spLocks noGrp="1"/>
          </p:cNvSpPr>
          <p:nvPr>
            <p:ph type="body" sz="quarter" idx="17"/>
          </p:nvPr>
        </p:nvSpPr>
        <p:spPr>
          <a:xfrm>
            <a:off x="1481914" y="6150446"/>
            <a:ext cx="3394886" cy="499441"/>
          </a:xfrm>
        </p:spPr>
        <p:txBody>
          <a:bodyPr/>
          <a:lstStyle/>
          <a:p>
            <a:r>
              <a:rPr lang="en-AU" sz="1000" dirty="0">
                <a:hlinkClick r:id="rId4"/>
              </a:rPr>
              <a:t>Katianna sp.</a:t>
            </a:r>
            <a:r>
              <a:rPr lang="en-AU" sz="1000" dirty="0"/>
              <a:t> by Andy Murray, licensed under </a:t>
            </a:r>
            <a:r>
              <a:rPr lang="en-AU" sz="1000" dirty="0">
                <a:hlinkClick r:id="rId5"/>
              </a:rPr>
              <a:t>CC BY-SA 2.0</a:t>
            </a:r>
            <a:endParaRPr lang="en-AU" sz="1000" dirty="0"/>
          </a:p>
        </p:txBody>
      </p:sp>
      <p:pic>
        <p:nvPicPr>
          <p:cNvPr id="9" name="Picture 4" descr="Katianna pescotti organism. It has 6 legs, a head and abdomen and a small appendage at the rear.">
            <a:extLst>
              <a:ext uri="{FF2B5EF4-FFF2-40B4-BE49-F238E27FC236}">
                <a16:creationId xmlns:a16="http://schemas.microsoft.com/office/drawing/2014/main" id="{44C4589B-D2B0-73D9-040E-5CDBFD5FC38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21263" y="1675529"/>
            <a:ext cx="5788860" cy="4341644"/>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73699805-A2E6-CB92-E752-3E104D5C6D81}"/>
              </a:ext>
            </a:extLst>
          </p:cNvPr>
          <p:cNvSpPr txBox="1">
            <a:spLocks/>
          </p:cNvSpPr>
          <p:nvPr/>
        </p:nvSpPr>
        <p:spPr>
          <a:xfrm>
            <a:off x="6508377" y="6150446"/>
            <a:ext cx="4068422" cy="49944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dirty="0">
                <a:hlinkClick r:id="rId7"/>
              </a:rPr>
              <a:t>Katianna cf. </a:t>
            </a:r>
            <a:r>
              <a:rPr lang="en-AU" sz="1000" dirty="0" err="1">
                <a:hlinkClick r:id="rId7"/>
              </a:rPr>
              <a:t>pescotti</a:t>
            </a:r>
            <a:r>
              <a:rPr lang="en-AU" sz="1000" dirty="0"/>
              <a:t> by Anthony Daley, Used with permission from the author.</a:t>
            </a:r>
          </a:p>
        </p:txBody>
      </p:sp>
      <p:sp>
        <p:nvSpPr>
          <p:cNvPr id="2" name="Slide Number Placeholder 1">
            <a:extLst>
              <a:ext uri="{FF2B5EF4-FFF2-40B4-BE49-F238E27FC236}">
                <a16:creationId xmlns:a16="http://schemas.microsoft.com/office/drawing/2014/main" id="{BEF8D98E-162F-96D4-4F98-20C444EB09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88839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8DCF-F13C-0588-F81D-F1487A78CF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8140EF-0F7C-2C90-E8DD-8B859DA6A655}"/>
              </a:ext>
            </a:extLst>
          </p:cNvPr>
          <p:cNvSpPr>
            <a:spLocks noGrp="1"/>
          </p:cNvSpPr>
          <p:nvPr>
            <p:ph type="title"/>
          </p:nvPr>
        </p:nvSpPr>
        <p:spPr/>
        <p:txBody>
          <a:bodyPr/>
          <a:lstStyle/>
          <a:p>
            <a:r>
              <a:rPr lang="en-AU" dirty="0"/>
              <a:t>1.6 Australian invertebrates (3 of 8)</a:t>
            </a:r>
          </a:p>
        </p:txBody>
      </p:sp>
      <p:sp>
        <p:nvSpPr>
          <p:cNvPr id="5" name="Text Placeholder 4">
            <a:extLst>
              <a:ext uri="{FF2B5EF4-FFF2-40B4-BE49-F238E27FC236}">
                <a16:creationId xmlns:a16="http://schemas.microsoft.com/office/drawing/2014/main" id="{6A3028C3-BD6B-F1B9-7655-9DE7B6797154}"/>
              </a:ext>
            </a:extLst>
          </p:cNvPr>
          <p:cNvSpPr>
            <a:spLocks noGrp="1"/>
          </p:cNvSpPr>
          <p:nvPr>
            <p:ph type="body" sz="quarter" idx="18"/>
          </p:nvPr>
        </p:nvSpPr>
        <p:spPr>
          <a:xfrm>
            <a:off x="359999" y="982520"/>
            <a:ext cx="11483999" cy="310015"/>
          </a:xfrm>
        </p:spPr>
        <p:txBody>
          <a:bodyPr/>
          <a:lstStyle/>
          <a:p>
            <a:r>
              <a:rPr lang="en-AU" i="1">
                <a:latin typeface="+mj-lt"/>
              </a:rPr>
              <a:t>Cercophonius squama</a:t>
            </a:r>
          </a:p>
        </p:txBody>
      </p:sp>
      <p:pic>
        <p:nvPicPr>
          <p:cNvPr id="8194" name="Picture 2" descr="A scorpion with a long tail">
            <a:extLst>
              <a:ext uri="{FF2B5EF4-FFF2-40B4-BE49-F238E27FC236}">
                <a16:creationId xmlns:a16="http://schemas.microsoft.com/office/drawing/2014/main" id="{F65A3395-D622-A320-6661-56C8284CAA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0921" y="1286215"/>
            <a:ext cx="5890157" cy="47952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9BA45D-6E13-1CF1-0775-B732D2967D25}"/>
              </a:ext>
              <a:ext uri="{C183D7F6-B498-43B3-948B-1728B52AA6E4}">
                <adec:decorative xmlns:adec="http://schemas.microsoft.com/office/drawing/2017/decorative" val="0"/>
              </a:ext>
            </a:extLst>
          </p:cNvPr>
          <p:cNvSpPr txBox="1"/>
          <p:nvPr/>
        </p:nvSpPr>
        <p:spPr>
          <a:xfrm>
            <a:off x="359999" y="6419001"/>
            <a:ext cx="5890157" cy="246221"/>
          </a:xfrm>
          <a:prstGeom prst="rect">
            <a:avLst/>
          </a:prstGeom>
          <a:noFill/>
        </p:spPr>
        <p:txBody>
          <a:bodyPr wrap="square">
            <a:spAutoFit/>
          </a:bodyPr>
          <a:lstStyle/>
          <a:p>
            <a:r>
              <a:rPr lang="en-AU" sz="1000" dirty="0" err="1">
                <a:hlinkClick r:id="rId4"/>
              </a:rPr>
              <a:t>Cercophonius</a:t>
            </a:r>
            <a:r>
              <a:rPr lang="en-AU" sz="1000" dirty="0">
                <a:hlinkClick r:id="rId4"/>
              </a:rPr>
              <a:t> squama</a:t>
            </a:r>
            <a:r>
              <a:rPr lang="en-AU" sz="1000" dirty="0"/>
              <a:t> by Noodle snacks, licenced under </a:t>
            </a:r>
            <a:r>
              <a:rPr lang="en-AU" sz="1000" dirty="0">
                <a:hlinkClick r:id="rId5"/>
              </a:rPr>
              <a:t>CC BY-SA 3.0</a:t>
            </a:r>
            <a:endParaRPr lang="en-AU" sz="1000" dirty="0"/>
          </a:p>
        </p:txBody>
      </p:sp>
      <p:sp>
        <p:nvSpPr>
          <p:cNvPr id="2" name="Slide Number Placeholder 1">
            <a:extLst>
              <a:ext uri="{FF2B5EF4-FFF2-40B4-BE49-F238E27FC236}">
                <a16:creationId xmlns:a16="http://schemas.microsoft.com/office/drawing/2014/main" id="{323762AA-4CE7-45AD-9E0C-9871420035A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276487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90FF4-EE8F-7AFF-A479-E415715ACD89}"/>
              </a:ext>
            </a:extLst>
          </p:cNvPr>
          <p:cNvSpPr>
            <a:spLocks noGrp="1"/>
          </p:cNvSpPr>
          <p:nvPr>
            <p:ph type="title"/>
          </p:nvPr>
        </p:nvSpPr>
        <p:spPr/>
        <p:txBody>
          <a:bodyPr/>
          <a:lstStyle/>
          <a:p>
            <a:r>
              <a:rPr lang="en-AU" dirty="0"/>
              <a:t>1.6 Australian invertebrates (4 of 8)</a:t>
            </a:r>
          </a:p>
        </p:txBody>
      </p:sp>
      <p:sp>
        <p:nvSpPr>
          <p:cNvPr id="4" name="Text Placeholder 3">
            <a:extLst>
              <a:ext uri="{FF2B5EF4-FFF2-40B4-BE49-F238E27FC236}">
                <a16:creationId xmlns:a16="http://schemas.microsoft.com/office/drawing/2014/main" id="{51731D50-ECBF-B07F-5B02-3EDFABC7C3A4}"/>
              </a:ext>
            </a:extLst>
          </p:cNvPr>
          <p:cNvSpPr>
            <a:spLocks noGrp="1"/>
          </p:cNvSpPr>
          <p:nvPr>
            <p:ph type="body" sz="quarter" idx="18"/>
          </p:nvPr>
        </p:nvSpPr>
        <p:spPr>
          <a:xfrm>
            <a:off x="359999" y="982520"/>
            <a:ext cx="11483999" cy="310015"/>
          </a:xfrm>
        </p:spPr>
        <p:txBody>
          <a:bodyPr/>
          <a:lstStyle/>
          <a:p>
            <a:r>
              <a:rPr lang="en-AU" i="1" err="1">
                <a:latin typeface="+mj-lt"/>
              </a:rPr>
              <a:t>Phyllotocus</a:t>
            </a:r>
            <a:r>
              <a:rPr lang="en-AU" i="1">
                <a:latin typeface="+mj-lt"/>
              </a:rPr>
              <a:t> </a:t>
            </a:r>
            <a:r>
              <a:rPr lang="en-AU" i="1" err="1">
                <a:latin typeface="+mj-lt"/>
              </a:rPr>
              <a:t>macleayi</a:t>
            </a:r>
            <a:endParaRPr lang="en-AU" i="1">
              <a:latin typeface="+mj-lt"/>
            </a:endParaRPr>
          </a:p>
        </p:txBody>
      </p:sp>
      <p:pic>
        <p:nvPicPr>
          <p:cNvPr id="6" name="Picture 5" descr="An Australian invertebrate">
            <a:extLst>
              <a:ext uri="{FF2B5EF4-FFF2-40B4-BE49-F238E27FC236}">
                <a16:creationId xmlns:a16="http://schemas.microsoft.com/office/drawing/2014/main" id="{B883BAF7-46F9-33F9-AF34-71FCEDB35CD6}"/>
              </a:ext>
            </a:extLst>
          </p:cNvPr>
          <p:cNvPicPr>
            <a:picLocks noChangeAspect="1"/>
          </p:cNvPicPr>
          <p:nvPr/>
        </p:nvPicPr>
        <p:blipFill>
          <a:blip r:embed="rId3"/>
          <a:stretch>
            <a:fillRect/>
          </a:stretch>
        </p:blipFill>
        <p:spPr>
          <a:xfrm>
            <a:off x="2944684" y="1541916"/>
            <a:ext cx="7081520" cy="4724702"/>
          </a:xfrm>
          <a:prstGeom prst="roundRect">
            <a:avLst/>
          </a:prstGeom>
        </p:spPr>
      </p:pic>
      <p:sp>
        <p:nvSpPr>
          <p:cNvPr id="5" name="Text Placeholder 4">
            <a:extLst>
              <a:ext uri="{FF2B5EF4-FFF2-40B4-BE49-F238E27FC236}">
                <a16:creationId xmlns:a16="http://schemas.microsoft.com/office/drawing/2014/main" id="{3EB8F82C-E748-2E68-C1EE-449D14CC0449}"/>
              </a:ext>
              <a:ext uri="{C183D7F6-B498-43B3-948B-1728B52AA6E4}">
                <adec:decorative xmlns:adec="http://schemas.microsoft.com/office/drawing/2017/decorative" val="0"/>
              </a:ext>
            </a:extLst>
          </p:cNvPr>
          <p:cNvSpPr>
            <a:spLocks noGrp="1"/>
          </p:cNvSpPr>
          <p:nvPr>
            <p:ph type="body" sz="quarter" idx="17"/>
          </p:nvPr>
        </p:nvSpPr>
        <p:spPr>
          <a:xfrm>
            <a:off x="359999" y="6498000"/>
            <a:ext cx="7081520" cy="198000"/>
          </a:xfrm>
        </p:spPr>
        <p:txBody>
          <a:bodyPr/>
          <a:lstStyle/>
          <a:p>
            <a:r>
              <a:rPr lang="en-AU" sz="1000" i="1" dirty="0">
                <a:hlinkClick r:id="rId4"/>
              </a:rPr>
              <a:t>Phylloctocus macleaya</a:t>
            </a:r>
            <a:r>
              <a:rPr lang="en-AU" sz="1000" i="1" dirty="0"/>
              <a:t> </a:t>
            </a:r>
            <a:r>
              <a:rPr lang="en-AU" sz="1000" dirty="0"/>
              <a:t>used with permission of the author Kristi Ellingsen</a:t>
            </a:r>
          </a:p>
        </p:txBody>
      </p:sp>
      <p:sp>
        <p:nvSpPr>
          <p:cNvPr id="2" name="Slide Number Placeholder 1">
            <a:extLst>
              <a:ext uri="{FF2B5EF4-FFF2-40B4-BE49-F238E27FC236}">
                <a16:creationId xmlns:a16="http://schemas.microsoft.com/office/drawing/2014/main" id="{23EE3C3F-2D6B-08FA-C694-37E857B6DA4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348862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0B9AA-BD4E-4FA9-0EF0-2C5717B2F6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E84A4F-25BF-9F65-B69D-5F0B9B2FA5F9}"/>
              </a:ext>
            </a:extLst>
          </p:cNvPr>
          <p:cNvSpPr>
            <a:spLocks noGrp="1"/>
          </p:cNvSpPr>
          <p:nvPr>
            <p:ph type="title"/>
          </p:nvPr>
        </p:nvSpPr>
        <p:spPr/>
        <p:txBody>
          <a:bodyPr/>
          <a:lstStyle/>
          <a:p>
            <a:r>
              <a:rPr lang="en-AU" dirty="0"/>
              <a:t>1.6 Australian invertebrates (5 of 8)</a:t>
            </a:r>
          </a:p>
        </p:txBody>
      </p:sp>
      <p:sp>
        <p:nvSpPr>
          <p:cNvPr id="5" name="Text Placeholder 4">
            <a:extLst>
              <a:ext uri="{FF2B5EF4-FFF2-40B4-BE49-F238E27FC236}">
                <a16:creationId xmlns:a16="http://schemas.microsoft.com/office/drawing/2014/main" id="{45FE92DF-AC79-DF20-0666-4E94023630EF}"/>
              </a:ext>
            </a:extLst>
          </p:cNvPr>
          <p:cNvSpPr>
            <a:spLocks noGrp="1"/>
          </p:cNvSpPr>
          <p:nvPr>
            <p:ph type="body" sz="quarter" idx="18"/>
          </p:nvPr>
        </p:nvSpPr>
        <p:spPr/>
        <p:txBody>
          <a:bodyPr/>
          <a:lstStyle/>
          <a:p>
            <a:r>
              <a:rPr lang="en-AU" i="1" dirty="0" err="1">
                <a:latin typeface="+mj-lt"/>
              </a:rPr>
              <a:t>Balaustium</a:t>
            </a:r>
            <a:r>
              <a:rPr lang="en-AU" i="1" dirty="0">
                <a:latin typeface="+mj-lt"/>
              </a:rPr>
              <a:t> </a:t>
            </a:r>
            <a:r>
              <a:rPr lang="en-AU" i="1" dirty="0" err="1">
                <a:latin typeface="+mj-lt"/>
              </a:rPr>
              <a:t>medicagoense</a:t>
            </a:r>
            <a:endParaRPr lang="en-AU" i="1" dirty="0">
              <a:latin typeface="+mj-lt"/>
            </a:endParaRPr>
          </a:p>
        </p:txBody>
      </p:sp>
      <p:pic>
        <p:nvPicPr>
          <p:cNvPr id="9218" name="Picture 2" descr="A close-up of a mite">
            <a:extLst>
              <a:ext uri="{FF2B5EF4-FFF2-40B4-BE49-F238E27FC236}">
                <a16:creationId xmlns:a16="http://schemas.microsoft.com/office/drawing/2014/main" id="{7FD3ADBF-7B16-0465-846F-5E098150D1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0452" y="1643325"/>
            <a:ext cx="3631096" cy="4521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0F5DCE-A93C-5804-6C5F-ADE3CB498D73}"/>
              </a:ext>
              <a:ext uri="{C183D7F6-B498-43B3-948B-1728B52AA6E4}">
                <adec:decorative xmlns:adec="http://schemas.microsoft.com/office/drawing/2017/decorative" val="0"/>
              </a:ext>
            </a:extLst>
          </p:cNvPr>
          <p:cNvSpPr txBox="1"/>
          <p:nvPr/>
        </p:nvSpPr>
        <p:spPr>
          <a:xfrm>
            <a:off x="348000" y="6360844"/>
            <a:ext cx="7863651" cy="294632"/>
          </a:xfrm>
          <a:prstGeom prst="rect">
            <a:avLst/>
          </a:prstGeom>
          <a:noFill/>
        </p:spPr>
        <p:txBody>
          <a:bodyPr wrap="square">
            <a:spAutoFit/>
          </a:bodyPr>
          <a:lstStyle/>
          <a:p>
            <a:pPr>
              <a:lnSpc>
                <a:spcPct val="150000"/>
              </a:lnSpc>
            </a:pPr>
            <a:r>
              <a:rPr lang="en-AU" sz="1000" dirty="0">
                <a:hlinkClick r:id="rId4"/>
              </a:rPr>
              <a:t>CSIRO </a:t>
            </a:r>
            <a:r>
              <a:rPr lang="en-AU" sz="1000" dirty="0" err="1">
                <a:hlinkClick r:id="rId4"/>
              </a:rPr>
              <a:t>ScienceImage</a:t>
            </a:r>
            <a:r>
              <a:rPr lang="en-AU" sz="1000" dirty="0">
                <a:hlinkClick r:id="rId4"/>
              </a:rPr>
              <a:t> 18 The </a:t>
            </a:r>
            <a:r>
              <a:rPr lang="en-AU" sz="1000" dirty="0" err="1">
                <a:hlinkClick r:id="rId4"/>
              </a:rPr>
              <a:t>Balaustium</a:t>
            </a:r>
            <a:r>
              <a:rPr lang="en-AU" sz="1000" dirty="0">
                <a:hlinkClick r:id="rId4"/>
              </a:rPr>
              <a:t> mite </a:t>
            </a:r>
            <a:r>
              <a:rPr lang="en-AU" sz="1000" dirty="0" err="1">
                <a:hlinkClick r:id="rId4"/>
              </a:rPr>
              <a:t>Balaustium</a:t>
            </a:r>
            <a:r>
              <a:rPr lang="en-AU" sz="1000" dirty="0">
                <a:hlinkClick r:id="rId4"/>
              </a:rPr>
              <a:t> </a:t>
            </a:r>
            <a:r>
              <a:rPr lang="en-AU" sz="1000" dirty="0" err="1">
                <a:hlinkClick r:id="rId4"/>
              </a:rPr>
              <a:t>medicagoense</a:t>
            </a:r>
            <a:r>
              <a:rPr lang="en-AU" sz="1000" dirty="0"/>
              <a:t> by CSIRO, licenced under </a:t>
            </a:r>
            <a:r>
              <a:rPr lang="en-AU" sz="1000" dirty="0">
                <a:hlinkClick r:id="rId5"/>
              </a:rPr>
              <a:t>CC BY 3.0</a:t>
            </a:r>
            <a:endParaRPr lang="en-AU" sz="1000" dirty="0"/>
          </a:p>
        </p:txBody>
      </p:sp>
      <p:sp>
        <p:nvSpPr>
          <p:cNvPr id="2" name="Slide Number Placeholder 1">
            <a:extLst>
              <a:ext uri="{FF2B5EF4-FFF2-40B4-BE49-F238E27FC236}">
                <a16:creationId xmlns:a16="http://schemas.microsoft.com/office/drawing/2014/main" id="{E2BC38F2-8E82-54FB-33F7-CB4C17203F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5610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A13E-C0EC-DF90-81C0-FDC3BB237D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196B07-6F44-2254-01F2-4ECB04B46060}"/>
              </a:ext>
            </a:extLst>
          </p:cNvPr>
          <p:cNvSpPr>
            <a:spLocks noGrp="1"/>
          </p:cNvSpPr>
          <p:nvPr>
            <p:ph type="title"/>
          </p:nvPr>
        </p:nvSpPr>
        <p:spPr/>
        <p:txBody>
          <a:bodyPr/>
          <a:lstStyle/>
          <a:p>
            <a:r>
              <a:rPr lang="en-AU" dirty="0"/>
              <a:t>1.6 Australian invertebrates (6 of 8)</a:t>
            </a:r>
          </a:p>
        </p:txBody>
      </p:sp>
      <p:sp>
        <p:nvSpPr>
          <p:cNvPr id="5" name="Text Placeholder 4">
            <a:extLst>
              <a:ext uri="{FF2B5EF4-FFF2-40B4-BE49-F238E27FC236}">
                <a16:creationId xmlns:a16="http://schemas.microsoft.com/office/drawing/2014/main" id="{FC5D9C7B-2BD4-9BE4-0CA0-9C564DB36B81}"/>
              </a:ext>
            </a:extLst>
          </p:cNvPr>
          <p:cNvSpPr>
            <a:spLocks noGrp="1"/>
          </p:cNvSpPr>
          <p:nvPr>
            <p:ph type="body" sz="quarter" idx="18"/>
          </p:nvPr>
        </p:nvSpPr>
        <p:spPr>
          <a:xfrm>
            <a:off x="359999" y="982520"/>
            <a:ext cx="11483999" cy="310015"/>
          </a:xfrm>
        </p:spPr>
        <p:txBody>
          <a:bodyPr/>
          <a:lstStyle/>
          <a:p>
            <a:r>
              <a:rPr lang="en-AU" i="1" dirty="0" err="1">
                <a:latin typeface="+mj-lt"/>
              </a:rPr>
              <a:t>Apachyus</a:t>
            </a:r>
            <a:r>
              <a:rPr lang="en-AU" i="1" dirty="0">
                <a:latin typeface="+mj-lt"/>
              </a:rPr>
              <a:t> </a:t>
            </a:r>
            <a:r>
              <a:rPr lang="en-AU" i="1" dirty="0" err="1">
                <a:latin typeface="+mj-lt"/>
              </a:rPr>
              <a:t>peterseni</a:t>
            </a:r>
            <a:endParaRPr lang="en-AU" i="1" dirty="0">
              <a:latin typeface="+mj-lt"/>
            </a:endParaRPr>
          </a:p>
        </p:txBody>
      </p:sp>
      <p:pic>
        <p:nvPicPr>
          <p:cNvPr id="10242" name="Picture 2" descr="A close-up of an earwig">
            <a:extLst>
              <a:ext uri="{FF2B5EF4-FFF2-40B4-BE49-F238E27FC236}">
                <a16:creationId xmlns:a16="http://schemas.microsoft.com/office/drawing/2014/main" id="{4736863D-9E7E-C0B3-9348-EA60AF09268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16441" y="1484230"/>
            <a:ext cx="8559118" cy="4547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6BD7D9-71B3-C255-CCA6-1306C41BAA7B}"/>
              </a:ext>
              <a:ext uri="{C183D7F6-B498-43B3-948B-1728B52AA6E4}">
                <adec:decorative xmlns:adec="http://schemas.microsoft.com/office/drawing/2017/decorative" val="0"/>
              </a:ext>
            </a:extLst>
          </p:cNvPr>
          <p:cNvSpPr txBox="1"/>
          <p:nvPr/>
        </p:nvSpPr>
        <p:spPr>
          <a:xfrm>
            <a:off x="359999" y="6419001"/>
            <a:ext cx="6058217" cy="246221"/>
          </a:xfrm>
          <a:prstGeom prst="rect">
            <a:avLst/>
          </a:prstGeom>
          <a:noFill/>
        </p:spPr>
        <p:txBody>
          <a:bodyPr wrap="square">
            <a:spAutoFit/>
          </a:bodyPr>
          <a:lstStyle/>
          <a:p>
            <a:r>
              <a:rPr lang="en-AU" sz="1000" dirty="0" err="1">
                <a:hlinkClick r:id="rId4"/>
              </a:rPr>
              <a:t>Apachyus</a:t>
            </a:r>
            <a:r>
              <a:rPr lang="en-AU" sz="1000" dirty="0">
                <a:hlinkClick r:id="rId4"/>
              </a:rPr>
              <a:t> </a:t>
            </a:r>
            <a:r>
              <a:rPr lang="en-AU" sz="1000" dirty="0" err="1">
                <a:hlinkClick r:id="rId4"/>
              </a:rPr>
              <a:t>peterseni</a:t>
            </a:r>
            <a:r>
              <a:rPr lang="en-AU" sz="1000" dirty="0"/>
              <a:t> by </a:t>
            </a:r>
            <a:r>
              <a:rPr lang="en-AU" sz="1000" dirty="0" err="1"/>
              <a:t>iNaturalist</a:t>
            </a:r>
            <a:r>
              <a:rPr lang="en-AU" sz="1000" dirty="0"/>
              <a:t> Australia user: </a:t>
            </a:r>
            <a:r>
              <a:rPr lang="en-AU" sz="1000" dirty="0" err="1"/>
              <a:t>tjeales</a:t>
            </a:r>
            <a:r>
              <a:rPr lang="en-AU" sz="1000" dirty="0"/>
              <a:t>, licenced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C872E4B7-D01A-E9BF-17A8-094B082531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14199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B890-3B24-1E70-8B94-01F401B02A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B5A218-2C89-DF19-86CE-001D9248256A}"/>
              </a:ext>
            </a:extLst>
          </p:cNvPr>
          <p:cNvSpPr>
            <a:spLocks noGrp="1"/>
          </p:cNvSpPr>
          <p:nvPr>
            <p:ph type="title"/>
          </p:nvPr>
        </p:nvSpPr>
        <p:spPr/>
        <p:txBody>
          <a:bodyPr/>
          <a:lstStyle/>
          <a:p>
            <a:r>
              <a:rPr lang="en-AU" dirty="0"/>
              <a:t>1.6 Australian invertebrates (7 of 8)</a:t>
            </a:r>
          </a:p>
        </p:txBody>
      </p:sp>
      <p:sp>
        <p:nvSpPr>
          <p:cNvPr id="5" name="Text Placeholder 4">
            <a:extLst>
              <a:ext uri="{FF2B5EF4-FFF2-40B4-BE49-F238E27FC236}">
                <a16:creationId xmlns:a16="http://schemas.microsoft.com/office/drawing/2014/main" id="{E9A641DA-A1FC-6D8C-35F9-2A132629915E}"/>
              </a:ext>
            </a:extLst>
          </p:cNvPr>
          <p:cNvSpPr>
            <a:spLocks noGrp="1"/>
          </p:cNvSpPr>
          <p:nvPr>
            <p:ph type="body" sz="quarter" idx="18"/>
          </p:nvPr>
        </p:nvSpPr>
        <p:spPr>
          <a:xfrm>
            <a:off x="359999" y="982520"/>
            <a:ext cx="11483999" cy="310015"/>
          </a:xfrm>
        </p:spPr>
        <p:txBody>
          <a:bodyPr/>
          <a:lstStyle/>
          <a:p>
            <a:r>
              <a:rPr lang="en-AU" i="1" dirty="0" err="1"/>
              <a:t>Nysius</a:t>
            </a:r>
            <a:r>
              <a:rPr lang="en-AU" i="1" dirty="0"/>
              <a:t> </a:t>
            </a:r>
            <a:r>
              <a:rPr lang="en-AU" i="1" dirty="0">
                <a:latin typeface="+mj-lt"/>
              </a:rPr>
              <a:t>spp</a:t>
            </a:r>
            <a:r>
              <a:rPr lang="en-AU" i="1" dirty="0"/>
              <a:t>.</a:t>
            </a:r>
          </a:p>
        </p:txBody>
      </p:sp>
      <p:pic>
        <p:nvPicPr>
          <p:cNvPr id="4" name="Picture 3" descr="An Australian invertebrate">
            <a:extLst>
              <a:ext uri="{FF2B5EF4-FFF2-40B4-BE49-F238E27FC236}">
                <a16:creationId xmlns:a16="http://schemas.microsoft.com/office/drawing/2014/main" id="{C6515A9E-A680-0BCC-4FB5-F941929DBFA7}"/>
              </a:ext>
            </a:extLst>
          </p:cNvPr>
          <p:cNvPicPr>
            <a:picLocks noChangeAspect="1"/>
          </p:cNvPicPr>
          <p:nvPr/>
        </p:nvPicPr>
        <p:blipFill>
          <a:blip r:embed="rId3"/>
          <a:stretch>
            <a:fillRect/>
          </a:stretch>
        </p:blipFill>
        <p:spPr>
          <a:xfrm>
            <a:off x="2633663" y="1445893"/>
            <a:ext cx="6924675" cy="4609237"/>
          </a:xfrm>
          <a:prstGeom prst="roundRect">
            <a:avLst/>
          </a:prstGeom>
        </p:spPr>
      </p:pic>
      <p:sp>
        <p:nvSpPr>
          <p:cNvPr id="6" name="TextBox 5">
            <a:extLst>
              <a:ext uri="{FF2B5EF4-FFF2-40B4-BE49-F238E27FC236}">
                <a16:creationId xmlns:a16="http://schemas.microsoft.com/office/drawing/2014/main" id="{D9C66A41-4CD5-307C-5E91-134EF3A2A328}"/>
              </a:ext>
            </a:extLst>
          </p:cNvPr>
          <p:cNvSpPr txBox="1"/>
          <p:nvPr/>
        </p:nvSpPr>
        <p:spPr>
          <a:xfrm>
            <a:off x="359999" y="6419001"/>
            <a:ext cx="4436035" cy="246221"/>
          </a:xfrm>
          <a:prstGeom prst="rect">
            <a:avLst/>
          </a:prstGeom>
          <a:noFill/>
        </p:spPr>
        <p:txBody>
          <a:bodyPr wrap="square">
            <a:spAutoFit/>
          </a:bodyPr>
          <a:lstStyle/>
          <a:p>
            <a:r>
              <a:rPr lang="en-AU" sz="1000" dirty="0" err="1">
                <a:hlinkClick r:id="rId4"/>
              </a:rPr>
              <a:t>Nysius</a:t>
            </a:r>
            <a:r>
              <a:rPr lang="en-AU" sz="1000" dirty="0">
                <a:hlinkClick r:id="rId4"/>
              </a:rPr>
              <a:t> spp</a:t>
            </a:r>
            <a:r>
              <a:rPr lang="en-AU" sz="1000" dirty="0"/>
              <a:t>. Used with permission of the author Kristi Ellingsen</a:t>
            </a:r>
          </a:p>
        </p:txBody>
      </p:sp>
      <p:sp>
        <p:nvSpPr>
          <p:cNvPr id="2" name="Slide Number Placeholder 1">
            <a:extLst>
              <a:ext uri="{FF2B5EF4-FFF2-40B4-BE49-F238E27FC236}">
                <a16:creationId xmlns:a16="http://schemas.microsoft.com/office/drawing/2014/main" id="{58C6044A-3A48-E5E2-717A-013C0565749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42123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2118-31AA-4D99-F0CB-18C3A04BDF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26983B-FBB5-D19F-DFE5-6C2F3620D59B}"/>
              </a:ext>
            </a:extLst>
          </p:cNvPr>
          <p:cNvSpPr>
            <a:spLocks noGrp="1"/>
          </p:cNvSpPr>
          <p:nvPr>
            <p:ph type="title"/>
          </p:nvPr>
        </p:nvSpPr>
        <p:spPr/>
        <p:txBody>
          <a:bodyPr/>
          <a:lstStyle/>
          <a:p>
            <a:r>
              <a:rPr lang="en-AU" dirty="0"/>
              <a:t>1.6 Australian invertebrates (8 of 8)</a:t>
            </a:r>
          </a:p>
        </p:txBody>
      </p:sp>
      <p:sp>
        <p:nvSpPr>
          <p:cNvPr id="5" name="Text Placeholder 4">
            <a:extLst>
              <a:ext uri="{FF2B5EF4-FFF2-40B4-BE49-F238E27FC236}">
                <a16:creationId xmlns:a16="http://schemas.microsoft.com/office/drawing/2014/main" id="{0290A492-CF2C-8620-22DB-7DE3ED5C3420}"/>
              </a:ext>
            </a:extLst>
          </p:cNvPr>
          <p:cNvSpPr>
            <a:spLocks noGrp="1"/>
          </p:cNvSpPr>
          <p:nvPr>
            <p:ph type="body" sz="quarter" idx="18"/>
          </p:nvPr>
        </p:nvSpPr>
        <p:spPr>
          <a:xfrm>
            <a:off x="359999" y="982520"/>
            <a:ext cx="11483999" cy="310015"/>
          </a:xfrm>
        </p:spPr>
        <p:txBody>
          <a:bodyPr/>
          <a:lstStyle/>
          <a:p>
            <a:r>
              <a:rPr lang="en-AU" i="1">
                <a:latin typeface="+mj-lt"/>
              </a:rPr>
              <a:t>Omophaena taeniata</a:t>
            </a:r>
          </a:p>
        </p:txBody>
      </p:sp>
      <p:pic>
        <p:nvPicPr>
          <p:cNvPr id="7" name="Picture 6" descr="An Australian invertebrate">
            <a:extLst>
              <a:ext uri="{FF2B5EF4-FFF2-40B4-BE49-F238E27FC236}">
                <a16:creationId xmlns:a16="http://schemas.microsoft.com/office/drawing/2014/main" id="{19C20123-2A6D-0F38-1B09-2880D638EC10}"/>
              </a:ext>
            </a:extLst>
          </p:cNvPr>
          <p:cNvPicPr>
            <a:picLocks noChangeAspect="1"/>
          </p:cNvPicPr>
          <p:nvPr/>
        </p:nvPicPr>
        <p:blipFill>
          <a:blip r:embed="rId3"/>
          <a:stretch>
            <a:fillRect/>
          </a:stretch>
        </p:blipFill>
        <p:spPr>
          <a:xfrm>
            <a:off x="2639700" y="1696700"/>
            <a:ext cx="6912600" cy="4615623"/>
          </a:xfrm>
          <a:prstGeom prst="roundRect">
            <a:avLst/>
          </a:prstGeom>
        </p:spPr>
      </p:pic>
      <p:sp>
        <p:nvSpPr>
          <p:cNvPr id="6" name="TextBox 5">
            <a:extLst>
              <a:ext uri="{FF2B5EF4-FFF2-40B4-BE49-F238E27FC236}">
                <a16:creationId xmlns:a16="http://schemas.microsoft.com/office/drawing/2014/main" id="{DF89BE0A-18C8-E94C-6883-183C90A47F37}"/>
              </a:ext>
            </a:extLst>
          </p:cNvPr>
          <p:cNvSpPr txBox="1"/>
          <p:nvPr/>
        </p:nvSpPr>
        <p:spPr>
          <a:xfrm>
            <a:off x="359999" y="6419963"/>
            <a:ext cx="6912600" cy="246221"/>
          </a:xfrm>
          <a:prstGeom prst="rect">
            <a:avLst/>
          </a:prstGeom>
          <a:noFill/>
        </p:spPr>
        <p:txBody>
          <a:bodyPr wrap="square">
            <a:spAutoFit/>
          </a:bodyPr>
          <a:lstStyle/>
          <a:p>
            <a:r>
              <a:rPr lang="en-AU" sz="1000" i="1" dirty="0" err="1">
                <a:hlinkClick r:id="rId4"/>
              </a:rPr>
              <a:t>Omophaena</a:t>
            </a:r>
            <a:r>
              <a:rPr lang="en-AU" sz="1000" i="1" dirty="0">
                <a:hlinkClick r:id="rId4"/>
              </a:rPr>
              <a:t> cf. taeniata </a:t>
            </a:r>
            <a:r>
              <a:rPr lang="en-AU" sz="1000" dirty="0"/>
              <a:t>Used with permission of the author Kristi Ellingsen</a:t>
            </a:r>
          </a:p>
        </p:txBody>
      </p:sp>
      <p:sp>
        <p:nvSpPr>
          <p:cNvPr id="2" name="Slide Number Placeholder 1">
            <a:extLst>
              <a:ext uri="{FF2B5EF4-FFF2-40B4-BE49-F238E27FC236}">
                <a16:creationId xmlns:a16="http://schemas.microsoft.com/office/drawing/2014/main" id="{A4AC61AB-9D24-81B3-4298-4F659489C1D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52634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Alive, dead or never been alive (1 of 4)</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dirty="0">
                <a:latin typeface="+mj-lt"/>
              </a:rPr>
              <a:t>Prior knowledge</a:t>
            </a:r>
          </a:p>
        </p:txBody>
      </p:sp>
      <p:pic>
        <p:nvPicPr>
          <p:cNvPr id="1026" name="Picture 2" descr="A tree">
            <a:extLst>
              <a:ext uri="{FF2B5EF4-FFF2-40B4-BE49-F238E27FC236}">
                <a16:creationId xmlns:a16="http://schemas.microsoft.com/office/drawing/2014/main" id="{5A00D563-D8D9-DE25-C156-4FC32D8C5B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4175" y="1442474"/>
            <a:ext cx="6163651" cy="4622738"/>
          </a:xfrm>
          <a:prstGeom prst="roundRect">
            <a:avLst>
              <a:gd name="adj" fmla="val 8640"/>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B7DC13-0590-94CD-64C3-EEDD1BD0E455}"/>
              </a:ext>
            </a:extLst>
          </p:cNvPr>
          <p:cNvSpPr txBox="1"/>
          <p:nvPr/>
        </p:nvSpPr>
        <p:spPr>
          <a:xfrm>
            <a:off x="359999" y="6498000"/>
            <a:ext cx="3837198" cy="198000"/>
          </a:xfrm>
          <a:prstGeom prst="rect">
            <a:avLst/>
          </a:prstGeom>
          <a:noFill/>
        </p:spPr>
        <p:txBody>
          <a:bodyPr wrap="square" lIns="0" tIns="0" rIns="0" bIns="0" rtlCol="0">
            <a:noAutofit/>
          </a:bodyPr>
          <a:lstStyle/>
          <a:p>
            <a:pPr algn="l"/>
            <a:r>
              <a:rPr lang="en-AU" sz="1000" dirty="0">
                <a:hlinkClick r:id="rId4"/>
              </a:rPr>
              <a:t>Newport Beach tree</a:t>
            </a:r>
            <a:r>
              <a:rPr lang="en-AU" sz="1000" dirty="0"/>
              <a:t> by </a:t>
            </a:r>
            <a:r>
              <a:rPr lang="en-AU" sz="1000" dirty="0" err="1"/>
              <a:t>Renjishino</a:t>
            </a:r>
            <a:r>
              <a:rPr lang="en-AU" sz="1000" dirty="0"/>
              <a:t>, licensed under </a:t>
            </a:r>
            <a:r>
              <a:rPr lang="en-AU" sz="1000" dirty="0">
                <a:hlinkClick r:id="rId5"/>
              </a:rPr>
              <a:t>CC BY 3.0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7102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E5547-E3E3-B06F-AAAB-F29FEA61AF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A2F3AA-A6F0-21CB-F398-AF966AE82C18}"/>
              </a:ext>
            </a:extLst>
          </p:cNvPr>
          <p:cNvSpPr>
            <a:spLocks noGrp="1"/>
          </p:cNvSpPr>
          <p:nvPr>
            <p:ph type="title"/>
          </p:nvPr>
        </p:nvSpPr>
        <p:spPr>
          <a:xfrm>
            <a:off x="360000" y="360000"/>
            <a:ext cx="11484000" cy="545601"/>
          </a:xfrm>
        </p:spPr>
        <p:txBody>
          <a:bodyPr/>
          <a:lstStyle/>
          <a:p>
            <a:r>
              <a:rPr lang="en-AU"/>
              <a:t>1.6 </a:t>
            </a:r>
            <a:r>
              <a:rPr lang="en-AU" err="1"/>
              <a:t>Pamishan</a:t>
            </a:r>
            <a:r>
              <a:rPr lang="en-AU"/>
              <a:t> aliens</a:t>
            </a:r>
          </a:p>
        </p:txBody>
      </p:sp>
      <p:pic>
        <p:nvPicPr>
          <p:cNvPr id="7" name="Picture 6" descr="Pamishan aliens 1 through 20 showing their features used to classify them.">
            <a:extLst>
              <a:ext uri="{FF2B5EF4-FFF2-40B4-BE49-F238E27FC236}">
                <a16:creationId xmlns:a16="http://schemas.microsoft.com/office/drawing/2014/main" id="{C7B412B5-8159-9931-DEDB-255580690BE2}"/>
              </a:ext>
            </a:extLst>
          </p:cNvPr>
          <p:cNvPicPr>
            <a:picLocks noChangeAspect="1"/>
          </p:cNvPicPr>
          <p:nvPr/>
        </p:nvPicPr>
        <p:blipFill>
          <a:blip r:embed="rId3"/>
          <a:stretch>
            <a:fillRect/>
          </a:stretch>
        </p:blipFill>
        <p:spPr>
          <a:xfrm>
            <a:off x="1754631" y="1189392"/>
            <a:ext cx="8682737" cy="5002012"/>
          </a:xfrm>
          <a:prstGeom prst="rect">
            <a:avLst/>
          </a:prstGeom>
        </p:spPr>
      </p:pic>
      <p:sp>
        <p:nvSpPr>
          <p:cNvPr id="5" name="TextBox 4">
            <a:extLst>
              <a:ext uri="{FF2B5EF4-FFF2-40B4-BE49-F238E27FC236}">
                <a16:creationId xmlns:a16="http://schemas.microsoft.com/office/drawing/2014/main" id="{E065A7AA-EDA4-41DD-241E-45C66C6E8621}"/>
              </a:ext>
              <a:ext uri="{C183D7F6-B498-43B3-948B-1728B52AA6E4}">
                <adec:decorative xmlns:adec="http://schemas.microsoft.com/office/drawing/2017/decorative" val="0"/>
              </a:ext>
            </a:extLst>
          </p:cNvPr>
          <p:cNvSpPr txBox="1"/>
          <p:nvPr/>
        </p:nvSpPr>
        <p:spPr>
          <a:xfrm>
            <a:off x="360000" y="6449779"/>
            <a:ext cx="7620000" cy="246221"/>
          </a:xfrm>
          <a:prstGeom prst="rect">
            <a:avLst/>
          </a:prstGeom>
          <a:noFill/>
        </p:spPr>
        <p:txBody>
          <a:bodyPr wrap="square">
            <a:spAutoFit/>
          </a:bodyPr>
          <a:lstStyle/>
          <a:p>
            <a:r>
              <a:rPr lang="en-AU" sz="1000" dirty="0">
                <a:hlinkClick r:id="rId4"/>
              </a:rPr>
              <a:t>Taxonomy, Classification, and Dichotomous Keys</a:t>
            </a:r>
            <a:r>
              <a:rPr lang="en-AU" sz="1000" dirty="0"/>
              <a:t>, licenced under</a:t>
            </a:r>
            <a:r>
              <a:rPr lang="en-AU" sz="1000" b="0" i="0" dirty="0">
                <a:solidFill>
                  <a:srgbClr val="000000"/>
                </a:solidFill>
                <a:effectLst/>
              </a:rPr>
              <a:t> </a:t>
            </a:r>
            <a:r>
              <a:rPr lang="en-AU" sz="1000" b="0" i="0" dirty="0">
                <a:effectLst/>
                <a:hlinkClick r:id="rId5"/>
              </a:rPr>
              <a:t>CC-BY-NC-SA</a:t>
            </a:r>
            <a:r>
              <a:rPr lang="en-AU" sz="1000" b="0" i="0" dirty="0">
                <a:solidFill>
                  <a:srgbClr val="000000"/>
                </a:solidFill>
                <a:effectLst/>
              </a:rPr>
              <a:t>.</a:t>
            </a:r>
            <a:endParaRPr lang="en-AU" sz="1000" dirty="0"/>
          </a:p>
        </p:txBody>
      </p:sp>
      <p:sp>
        <p:nvSpPr>
          <p:cNvPr id="2" name="Slide Number Placeholder 1">
            <a:extLst>
              <a:ext uri="{FF2B5EF4-FFF2-40B4-BE49-F238E27FC236}">
                <a16:creationId xmlns:a16="http://schemas.microsoft.com/office/drawing/2014/main" id="{954A6E46-D17D-3734-9923-C0C18FDE276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219957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323107-D2E1-6E89-D9DC-EC294CDC49F9}"/>
              </a:ext>
            </a:extLst>
          </p:cNvPr>
          <p:cNvSpPr>
            <a:spLocks noGrp="1"/>
          </p:cNvSpPr>
          <p:nvPr>
            <p:ph type="title"/>
          </p:nvPr>
        </p:nvSpPr>
        <p:spPr/>
        <p:txBody>
          <a:bodyPr/>
          <a:lstStyle/>
          <a:p>
            <a:r>
              <a:rPr lang="en-AU" dirty="0"/>
              <a:t>1.6 Classifying terrestrial mammals (1 of 5) </a:t>
            </a:r>
          </a:p>
        </p:txBody>
      </p:sp>
      <p:sp>
        <p:nvSpPr>
          <p:cNvPr id="4" name="Text Placeholder 3">
            <a:extLst>
              <a:ext uri="{FF2B5EF4-FFF2-40B4-BE49-F238E27FC236}">
                <a16:creationId xmlns:a16="http://schemas.microsoft.com/office/drawing/2014/main" id="{6EE3344C-7457-6370-E90D-ED46FED0FED5}"/>
              </a:ext>
            </a:extLst>
          </p:cNvPr>
          <p:cNvSpPr>
            <a:spLocks noGrp="1"/>
          </p:cNvSpPr>
          <p:nvPr>
            <p:ph type="body" sz="quarter" idx="18"/>
          </p:nvPr>
        </p:nvSpPr>
        <p:spPr/>
        <p:txBody>
          <a:bodyPr/>
          <a:lstStyle/>
          <a:p>
            <a:r>
              <a:rPr lang="en-AU" i="1" dirty="0">
                <a:latin typeface="+mj-lt"/>
              </a:rPr>
              <a:t>Acrobates pygmaeus</a:t>
            </a:r>
          </a:p>
        </p:txBody>
      </p:sp>
      <p:sp>
        <p:nvSpPr>
          <p:cNvPr id="5" name="Text Placeholder 4">
            <a:extLst>
              <a:ext uri="{FF2B5EF4-FFF2-40B4-BE49-F238E27FC236}">
                <a16:creationId xmlns:a16="http://schemas.microsoft.com/office/drawing/2014/main" id="{BEDA183C-1483-5688-A278-DA380914446F}"/>
              </a:ext>
            </a:extLst>
          </p:cNvPr>
          <p:cNvSpPr>
            <a:spLocks noGrp="1"/>
          </p:cNvSpPr>
          <p:nvPr>
            <p:ph type="body" sz="quarter" idx="17"/>
          </p:nvPr>
        </p:nvSpPr>
        <p:spPr>
          <a:xfrm>
            <a:off x="360000" y="1567086"/>
            <a:ext cx="3991564" cy="4807835"/>
          </a:xfrm>
        </p:spPr>
        <p:txBody>
          <a:bodyPr/>
          <a:lstStyle/>
          <a:p>
            <a:r>
              <a:rPr lang="en-AU" sz="1800" dirty="0">
                <a:effectLst/>
                <a:latin typeface="Arial" panose="020B0604020202020204" pitchFamily="34" charset="0"/>
                <a:ea typeface="Calibri" panose="020F0502020204030204" pitchFamily="34" charset="0"/>
              </a:rPr>
              <a:t>This organism is the smallest gliding marsupial known to exist in the world. It has a grey/brown back and white belly. It lives in trees. It measures </a:t>
            </a:r>
            <a:r>
              <a:rPr lang="en-AU" sz="1800" dirty="0">
                <a:latin typeface="Arial" panose="020B0604020202020204" pitchFamily="34" charset="0"/>
                <a:ea typeface="Calibri" panose="020F0502020204030204" pitchFamily="34" charset="0"/>
              </a:rPr>
              <a:t>approximately 8 cm in length and features a unique tail that resembles a feather, which it uses as a rudder during</a:t>
            </a:r>
            <a:r>
              <a:rPr lang="en-AU" sz="1800" dirty="0">
                <a:effectLst/>
                <a:latin typeface="Arial" panose="020B0604020202020204" pitchFamily="34" charset="0"/>
                <a:ea typeface="Calibri" panose="020F0502020204030204" pitchFamily="34" charset="0"/>
              </a:rPr>
              <a:t> gliding.</a:t>
            </a:r>
            <a:endParaRPr lang="en-AU" dirty="0"/>
          </a:p>
        </p:txBody>
      </p:sp>
      <p:pic>
        <p:nvPicPr>
          <p:cNvPr id="6" name="Picture 5" descr="A terrestrial mammal">
            <a:extLst>
              <a:ext uri="{FF2B5EF4-FFF2-40B4-BE49-F238E27FC236}">
                <a16:creationId xmlns:a16="http://schemas.microsoft.com/office/drawing/2014/main" id="{3C21209B-0406-8C34-94DD-78D8EEE1F6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18957" y="1567086"/>
            <a:ext cx="7125041" cy="4675808"/>
          </a:xfrm>
          <a:prstGeom prst="roundRect">
            <a:avLst/>
          </a:prstGeom>
        </p:spPr>
      </p:pic>
      <p:sp>
        <p:nvSpPr>
          <p:cNvPr id="2" name="Slide Number Placeholder 1">
            <a:extLst>
              <a:ext uri="{FF2B5EF4-FFF2-40B4-BE49-F238E27FC236}">
                <a16:creationId xmlns:a16="http://schemas.microsoft.com/office/drawing/2014/main" id="{9DB0222B-05A6-73CA-AB53-D9218CFB43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219820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93A5-AF5C-5D8A-FEC2-1B3BEB759D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A05836-E096-D220-605A-7C607D00AC64}"/>
              </a:ext>
            </a:extLst>
          </p:cNvPr>
          <p:cNvSpPr>
            <a:spLocks noGrp="1"/>
          </p:cNvSpPr>
          <p:nvPr>
            <p:ph type="title"/>
          </p:nvPr>
        </p:nvSpPr>
        <p:spPr/>
        <p:txBody>
          <a:bodyPr/>
          <a:lstStyle/>
          <a:p>
            <a:r>
              <a:rPr lang="en-AU" dirty="0"/>
              <a:t>1.6 Classifying terrestrial mammals (2 of 5)</a:t>
            </a:r>
          </a:p>
        </p:txBody>
      </p:sp>
      <p:sp>
        <p:nvSpPr>
          <p:cNvPr id="4" name="Text Placeholder 3">
            <a:extLst>
              <a:ext uri="{FF2B5EF4-FFF2-40B4-BE49-F238E27FC236}">
                <a16:creationId xmlns:a16="http://schemas.microsoft.com/office/drawing/2014/main" id="{4D2DE976-3DB4-D4A6-4E1C-DEE70EE3828F}"/>
              </a:ext>
            </a:extLst>
          </p:cNvPr>
          <p:cNvSpPr>
            <a:spLocks noGrp="1"/>
          </p:cNvSpPr>
          <p:nvPr>
            <p:ph type="body" sz="quarter" idx="18"/>
          </p:nvPr>
        </p:nvSpPr>
        <p:spPr/>
        <p:txBody>
          <a:bodyPr/>
          <a:lstStyle/>
          <a:p>
            <a:r>
              <a:rPr lang="en-AU" i="1">
                <a:latin typeface="+mj-lt"/>
              </a:rPr>
              <a:t>Petaurus breviceps</a:t>
            </a:r>
          </a:p>
        </p:txBody>
      </p:sp>
      <p:sp>
        <p:nvSpPr>
          <p:cNvPr id="5" name="Text Placeholder 4">
            <a:extLst>
              <a:ext uri="{FF2B5EF4-FFF2-40B4-BE49-F238E27FC236}">
                <a16:creationId xmlns:a16="http://schemas.microsoft.com/office/drawing/2014/main" id="{6C0CFFCC-35FE-37C8-D21B-F423E9554A44}"/>
              </a:ext>
            </a:extLst>
          </p:cNvPr>
          <p:cNvSpPr>
            <a:spLocks noGrp="1"/>
          </p:cNvSpPr>
          <p:nvPr>
            <p:ph type="body" sz="quarter" idx="17"/>
          </p:nvPr>
        </p:nvSpPr>
        <p:spPr>
          <a:xfrm>
            <a:off x="359999" y="1562356"/>
            <a:ext cx="3991564" cy="3733287"/>
          </a:xfrm>
        </p:spPr>
        <p:txBody>
          <a:bodyPr/>
          <a:lstStyle/>
          <a:p>
            <a:r>
              <a:rPr lang="en-AU" dirty="0"/>
              <a:t>This organism has a greyish-brown coat with a paler, cream or white belly. It has darker brown to black markings around the eyes and the centre of the head, as well as down its back. It has prominent gliding membranes between its forearms and hind legs. It lives in trees.</a:t>
            </a:r>
          </a:p>
        </p:txBody>
      </p:sp>
      <p:pic>
        <p:nvPicPr>
          <p:cNvPr id="7" name="Picture 6" descr="A terrestrial mammal">
            <a:extLst>
              <a:ext uri="{FF2B5EF4-FFF2-40B4-BE49-F238E27FC236}">
                <a16:creationId xmlns:a16="http://schemas.microsoft.com/office/drawing/2014/main" id="{78DBD092-EC8F-1AE1-5171-9DD9AC21C4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25010" y="2072176"/>
            <a:ext cx="7295440" cy="4063720"/>
          </a:xfrm>
          <a:prstGeom prst="rect">
            <a:avLst/>
          </a:prstGeom>
        </p:spPr>
      </p:pic>
      <p:sp>
        <p:nvSpPr>
          <p:cNvPr id="2" name="Slide Number Placeholder 1">
            <a:extLst>
              <a:ext uri="{FF2B5EF4-FFF2-40B4-BE49-F238E27FC236}">
                <a16:creationId xmlns:a16="http://schemas.microsoft.com/office/drawing/2014/main" id="{30AEBEB3-6E43-7CCD-A6BA-A293A5539A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7893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85E62-B45A-A163-65BF-C16B748CCB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F691FF-CEEB-D431-CE5C-BE44E2A5ADC9}"/>
              </a:ext>
            </a:extLst>
          </p:cNvPr>
          <p:cNvSpPr>
            <a:spLocks noGrp="1"/>
          </p:cNvSpPr>
          <p:nvPr>
            <p:ph type="title"/>
          </p:nvPr>
        </p:nvSpPr>
        <p:spPr/>
        <p:txBody>
          <a:bodyPr/>
          <a:lstStyle/>
          <a:p>
            <a:r>
              <a:rPr lang="en-AU" dirty="0"/>
              <a:t>1.6 Classifying terrestrial mammals (3 of 5)</a:t>
            </a:r>
          </a:p>
        </p:txBody>
      </p:sp>
      <p:sp>
        <p:nvSpPr>
          <p:cNvPr id="4" name="Text Placeholder 3">
            <a:extLst>
              <a:ext uri="{FF2B5EF4-FFF2-40B4-BE49-F238E27FC236}">
                <a16:creationId xmlns:a16="http://schemas.microsoft.com/office/drawing/2014/main" id="{31C44D94-4BCB-8E5B-363F-A3743C8AB07F}"/>
              </a:ext>
            </a:extLst>
          </p:cNvPr>
          <p:cNvSpPr>
            <a:spLocks noGrp="1"/>
          </p:cNvSpPr>
          <p:nvPr>
            <p:ph type="body" sz="quarter" idx="18"/>
          </p:nvPr>
        </p:nvSpPr>
        <p:spPr/>
        <p:txBody>
          <a:bodyPr/>
          <a:lstStyle/>
          <a:p>
            <a:r>
              <a:rPr lang="en-AU" i="1" err="1">
                <a:latin typeface="+mj-lt"/>
              </a:rPr>
              <a:t>Trichosurus</a:t>
            </a:r>
            <a:r>
              <a:rPr lang="en-AU" i="1">
                <a:latin typeface="+mj-lt"/>
              </a:rPr>
              <a:t> </a:t>
            </a:r>
            <a:r>
              <a:rPr lang="en-AU" i="1" err="1">
                <a:latin typeface="+mj-lt"/>
              </a:rPr>
              <a:t>vulpecula</a:t>
            </a:r>
            <a:endParaRPr lang="en-AU" i="1">
              <a:latin typeface="+mj-lt"/>
            </a:endParaRPr>
          </a:p>
        </p:txBody>
      </p:sp>
      <p:sp>
        <p:nvSpPr>
          <p:cNvPr id="5" name="Text Placeholder 4">
            <a:extLst>
              <a:ext uri="{FF2B5EF4-FFF2-40B4-BE49-F238E27FC236}">
                <a16:creationId xmlns:a16="http://schemas.microsoft.com/office/drawing/2014/main" id="{29B0C01C-2793-F60E-0F02-25DFD83E2188}"/>
              </a:ext>
            </a:extLst>
          </p:cNvPr>
          <p:cNvSpPr>
            <a:spLocks noGrp="1"/>
          </p:cNvSpPr>
          <p:nvPr>
            <p:ph type="body" sz="quarter" idx="17"/>
          </p:nvPr>
        </p:nvSpPr>
        <p:spPr>
          <a:xfrm>
            <a:off x="359999" y="1549086"/>
            <a:ext cx="4662574" cy="2859140"/>
          </a:xfrm>
        </p:spPr>
        <p:txBody>
          <a:bodyPr/>
          <a:lstStyle/>
          <a:p>
            <a:r>
              <a:rPr lang="en-AU" dirty="0"/>
              <a:t>This organism is large compared to other possums. It has a bushy tail with a prehensile tip. It has grey fur with a dark band across its nose and a darker tail. It has sharp claws. Its belly ranges from white to yellowish brown.</a:t>
            </a:r>
          </a:p>
        </p:txBody>
      </p:sp>
      <p:pic>
        <p:nvPicPr>
          <p:cNvPr id="6" name="Picture 5" descr="A terrestrial mammal">
            <a:extLst>
              <a:ext uri="{FF2B5EF4-FFF2-40B4-BE49-F238E27FC236}">
                <a16:creationId xmlns:a16="http://schemas.microsoft.com/office/drawing/2014/main" id="{F2515D32-2A56-B15A-406B-F318E13BF19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69429" y="1567086"/>
            <a:ext cx="3100436" cy="4948914"/>
          </a:xfrm>
          <a:prstGeom prst="roundRect">
            <a:avLst/>
          </a:prstGeom>
        </p:spPr>
      </p:pic>
      <p:sp>
        <p:nvSpPr>
          <p:cNvPr id="2" name="Slide Number Placeholder 1">
            <a:extLst>
              <a:ext uri="{FF2B5EF4-FFF2-40B4-BE49-F238E27FC236}">
                <a16:creationId xmlns:a16="http://schemas.microsoft.com/office/drawing/2014/main" id="{98A48AC4-9D4E-7397-6E7F-9B964109C6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271032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08B5D-068B-2B57-9F10-9C67271CA7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DED695-C81F-3F7F-DAEA-2F4D4F8B6EC5}"/>
              </a:ext>
            </a:extLst>
          </p:cNvPr>
          <p:cNvSpPr>
            <a:spLocks noGrp="1"/>
          </p:cNvSpPr>
          <p:nvPr>
            <p:ph type="title"/>
          </p:nvPr>
        </p:nvSpPr>
        <p:spPr/>
        <p:txBody>
          <a:bodyPr/>
          <a:lstStyle/>
          <a:p>
            <a:r>
              <a:rPr lang="en-AU" dirty="0"/>
              <a:t>1.6 Classifying terrestrial mammals (4 of 5)</a:t>
            </a:r>
          </a:p>
        </p:txBody>
      </p:sp>
      <p:sp>
        <p:nvSpPr>
          <p:cNvPr id="4" name="Text Placeholder 3">
            <a:extLst>
              <a:ext uri="{FF2B5EF4-FFF2-40B4-BE49-F238E27FC236}">
                <a16:creationId xmlns:a16="http://schemas.microsoft.com/office/drawing/2014/main" id="{56781ABE-D283-0DB7-FE2A-463B1A4AAB9E}"/>
              </a:ext>
            </a:extLst>
          </p:cNvPr>
          <p:cNvSpPr>
            <a:spLocks noGrp="1"/>
          </p:cNvSpPr>
          <p:nvPr>
            <p:ph type="body" sz="quarter" idx="18"/>
          </p:nvPr>
        </p:nvSpPr>
        <p:spPr/>
        <p:txBody>
          <a:bodyPr/>
          <a:lstStyle/>
          <a:p>
            <a:r>
              <a:rPr lang="en-AU" i="1" err="1">
                <a:latin typeface="+mj-lt"/>
              </a:rPr>
              <a:t>Pseudocheirus</a:t>
            </a:r>
            <a:r>
              <a:rPr lang="en-AU" i="1">
                <a:latin typeface="+mj-lt"/>
              </a:rPr>
              <a:t> </a:t>
            </a:r>
            <a:r>
              <a:rPr lang="en-AU" i="1" err="1">
                <a:latin typeface="+mj-lt"/>
              </a:rPr>
              <a:t>perigrinus</a:t>
            </a:r>
            <a:endParaRPr lang="en-AU" i="1">
              <a:latin typeface="+mj-lt"/>
            </a:endParaRPr>
          </a:p>
        </p:txBody>
      </p:sp>
      <p:sp>
        <p:nvSpPr>
          <p:cNvPr id="5" name="Text Placeholder 4">
            <a:extLst>
              <a:ext uri="{FF2B5EF4-FFF2-40B4-BE49-F238E27FC236}">
                <a16:creationId xmlns:a16="http://schemas.microsoft.com/office/drawing/2014/main" id="{6A18014B-2CD3-A50E-A8B1-087A2725F569}"/>
              </a:ext>
            </a:extLst>
          </p:cNvPr>
          <p:cNvSpPr>
            <a:spLocks noGrp="1"/>
          </p:cNvSpPr>
          <p:nvPr>
            <p:ph type="body" sz="quarter" idx="17"/>
          </p:nvPr>
        </p:nvSpPr>
        <p:spPr>
          <a:xfrm>
            <a:off x="360000" y="1567086"/>
            <a:ext cx="3991564" cy="4807835"/>
          </a:xfrm>
        </p:spPr>
        <p:txBody>
          <a:bodyPr/>
          <a:lstStyle/>
          <a:p>
            <a:r>
              <a:rPr lang="en-AU" dirty="0"/>
              <a:t>This organism lives in trees, rarely leaving them, and is about the size of a cat. It has a long, white-tipped, prehensile tail (capable of grasping). Its fur is grey-brown and it has a white belly. </a:t>
            </a:r>
          </a:p>
        </p:txBody>
      </p:sp>
      <p:pic>
        <p:nvPicPr>
          <p:cNvPr id="7" name="Picture 6" descr="A terrestrial mammal">
            <a:extLst>
              <a:ext uri="{FF2B5EF4-FFF2-40B4-BE49-F238E27FC236}">
                <a16:creationId xmlns:a16="http://schemas.microsoft.com/office/drawing/2014/main" id="{1680AA02-EE4B-F62E-C1BC-D2AC7CADA7AE}"/>
              </a:ext>
            </a:extLst>
          </p:cNvPr>
          <p:cNvPicPr>
            <a:picLocks noChangeAspect="1"/>
          </p:cNvPicPr>
          <p:nvPr/>
        </p:nvPicPr>
        <p:blipFill>
          <a:blip r:embed="rId3" cstate="screen">
            <a:extLst>
              <a:ext uri="{28A0092B-C50C-407E-A947-70E740481C1C}">
                <a14:useLocalDpi xmlns:a14="http://schemas.microsoft.com/office/drawing/2010/main"/>
              </a:ext>
            </a:extLst>
          </a:blip>
          <a:srcRect r="-1958"/>
          <a:stretch/>
        </p:blipFill>
        <p:spPr>
          <a:xfrm>
            <a:off x="6860011" y="1567086"/>
            <a:ext cx="3383919" cy="4907059"/>
          </a:xfrm>
          <a:prstGeom prst="roundRect">
            <a:avLst/>
          </a:prstGeom>
        </p:spPr>
      </p:pic>
      <p:sp>
        <p:nvSpPr>
          <p:cNvPr id="2" name="Slide Number Placeholder 1">
            <a:extLst>
              <a:ext uri="{FF2B5EF4-FFF2-40B4-BE49-F238E27FC236}">
                <a16:creationId xmlns:a16="http://schemas.microsoft.com/office/drawing/2014/main" id="{86E08C7B-DB26-BF25-E697-7A2CD99F03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1226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68FEF-BEC9-315F-847C-3F176887B4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285168-A1FC-5D7E-B984-15DAE6D51F4A}"/>
              </a:ext>
            </a:extLst>
          </p:cNvPr>
          <p:cNvSpPr>
            <a:spLocks noGrp="1"/>
          </p:cNvSpPr>
          <p:nvPr>
            <p:ph type="title"/>
          </p:nvPr>
        </p:nvSpPr>
        <p:spPr/>
        <p:txBody>
          <a:bodyPr/>
          <a:lstStyle/>
          <a:p>
            <a:r>
              <a:rPr lang="en-AU" dirty="0"/>
              <a:t>1.6 Classifying terrestrial mammals (5 of 5)</a:t>
            </a:r>
          </a:p>
        </p:txBody>
      </p:sp>
      <p:sp>
        <p:nvSpPr>
          <p:cNvPr id="4" name="Text Placeholder 3">
            <a:extLst>
              <a:ext uri="{FF2B5EF4-FFF2-40B4-BE49-F238E27FC236}">
                <a16:creationId xmlns:a16="http://schemas.microsoft.com/office/drawing/2014/main" id="{89037B6E-C51B-4923-CDB6-BF3A1BAC12D5}"/>
              </a:ext>
            </a:extLst>
          </p:cNvPr>
          <p:cNvSpPr>
            <a:spLocks noGrp="1"/>
          </p:cNvSpPr>
          <p:nvPr>
            <p:ph type="body" sz="quarter" idx="18"/>
          </p:nvPr>
        </p:nvSpPr>
        <p:spPr/>
        <p:txBody>
          <a:bodyPr/>
          <a:lstStyle/>
          <a:p>
            <a:r>
              <a:rPr lang="en-AU" i="1">
                <a:latin typeface="+mj-lt"/>
              </a:rPr>
              <a:t>Phascogale </a:t>
            </a:r>
            <a:r>
              <a:rPr lang="en-AU" i="1" err="1">
                <a:latin typeface="+mj-lt"/>
              </a:rPr>
              <a:t>tapoatafa</a:t>
            </a:r>
            <a:endParaRPr lang="en-AU" i="1">
              <a:latin typeface="+mj-lt"/>
            </a:endParaRPr>
          </a:p>
        </p:txBody>
      </p:sp>
      <p:sp>
        <p:nvSpPr>
          <p:cNvPr id="5" name="Text Placeholder 4">
            <a:extLst>
              <a:ext uri="{FF2B5EF4-FFF2-40B4-BE49-F238E27FC236}">
                <a16:creationId xmlns:a16="http://schemas.microsoft.com/office/drawing/2014/main" id="{DF069E38-3738-713C-486F-C29E2E6C85FF}"/>
              </a:ext>
            </a:extLst>
          </p:cNvPr>
          <p:cNvSpPr>
            <a:spLocks noGrp="1"/>
          </p:cNvSpPr>
          <p:nvPr>
            <p:ph type="body" sz="quarter" idx="17"/>
          </p:nvPr>
        </p:nvSpPr>
        <p:spPr>
          <a:xfrm>
            <a:off x="360001" y="1567086"/>
            <a:ext cx="3803786" cy="4807835"/>
          </a:xfrm>
        </p:spPr>
        <p:txBody>
          <a:bodyPr/>
          <a:lstStyle/>
          <a:p>
            <a:r>
              <a:rPr lang="en-AU" dirty="0"/>
              <a:t>This organism is a carnivorous marsupial. It has a body length of approximately 20 cm, with a characteristic black, bushy tail that resembles a bottle brush. It has grey to dark grey fur with a paler belly. It has an elongated snout. It has sharp teeth for biting and cutting.</a:t>
            </a:r>
          </a:p>
        </p:txBody>
      </p:sp>
      <p:pic>
        <p:nvPicPr>
          <p:cNvPr id="7" name="Picture 6" descr="A terrestrial mammal">
            <a:extLst>
              <a:ext uri="{FF2B5EF4-FFF2-40B4-BE49-F238E27FC236}">
                <a16:creationId xmlns:a16="http://schemas.microsoft.com/office/drawing/2014/main" id="{60926F86-EE0D-D415-A636-68C07B23F4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7243" y="1614905"/>
            <a:ext cx="6090602" cy="4578725"/>
          </a:xfrm>
          <a:prstGeom prst="roundRect">
            <a:avLst/>
          </a:prstGeom>
        </p:spPr>
      </p:pic>
      <p:sp>
        <p:nvSpPr>
          <p:cNvPr id="2" name="Slide Number Placeholder 1">
            <a:extLst>
              <a:ext uri="{FF2B5EF4-FFF2-40B4-BE49-F238E27FC236}">
                <a16:creationId xmlns:a16="http://schemas.microsoft.com/office/drawing/2014/main" id="{C41707E7-7C33-33F1-171D-62258C436D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491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1.7 Adaptations in Australian organisms (1 of 2)</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82655350"/>
              </p:ext>
            </p:extLst>
          </p:nvPr>
        </p:nvGraphicFramePr>
        <p:xfrm>
          <a:off x="359999" y="1886549"/>
          <a:ext cx="11484002" cy="4498121"/>
        </p:xfrm>
        <a:graphic>
          <a:graphicData uri="http://schemas.openxmlformats.org/drawingml/2006/table">
            <a:tbl>
              <a:tblPr firstRow="1">
                <a:tableStyleId>{B301B821-A1FF-4177-AEE7-76D212191A09}</a:tableStyleId>
              </a:tblPr>
              <a:tblGrid>
                <a:gridCol w="4228305">
                  <a:extLst>
                    <a:ext uri="{9D8B030D-6E8A-4147-A177-3AD203B41FA5}">
                      <a16:colId xmlns:a16="http://schemas.microsoft.com/office/drawing/2014/main" val="3623447875"/>
                    </a:ext>
                  </a:extLst>
                </a:gridCol>
                <a:gridCol w="7255697">
                  <a:extLst>
                    <a:ext uri="{9D8B030D-6E8A-4147-A177-3AD203B41FA5}">
                      <a16:colId xmlns:a16="http://schemas.microsoft.com/office/drawing/2014/main" val="3573327086"/>
                    </a:ext>
                  </a:extLst>
                </a:gridCol>
              </a:tblGrid>
              <a:tr h="336604">
                <a:tc>
                  <a:txBody>
                    <a:bodyPr/>
                    <a:lstStyle/>
                    <a:p>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586525">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to describe how organisms in an Australian habitat are adapted to their environment.</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define the terms adaptation, structural adaptation and behavioural adaptation</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structural and behavioural adaptations of organisms in an Australian habitat</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relate the structural and behavioural adaptations of the organisms to their survival in their environment.</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545836">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to undertake a secondary source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and use reliable secondary sources to collect information about adaptations of organisms</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an appropriate referencing technique to acknowledge sources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1424367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F0616-AFA3-28F6-62E5-CB9E4DE8E6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95BA1B-67DF-898F-C91F-E100A776D1EC}"/>
              </a:ext>
            </a:extLst>
          </p:cNvPr>
          <p:cNvSpPr>
            <a:spLocks noGrp="1"/>
          </p:cNvSpPr>
          <p:nvPr>
            <p:ph type="title"/>
          </p:nvPr>
        </p:nvSpPr>
        <p:spPr/>
        <p:txBody>
          <a:bodyPr/>
          <a:lstStyle/>
          <a:p>
            <a:r>
              <a:rPr lang="en-AU" dirty="0"/>
              <a:t>1.7 Adaptations in Australian organisms (2 of 2)</a:t>
            </a:r>
          </a:p>
        </p:txBody>
      </p:sp>
      <p:sp>
        <p:nvSpPr>
          <p:cNvPr id="6" name="Text Placeholder 5">
            <a:extLst>
              <a:ext uri="{FF2B5EF4-FFF2-40B4-BE49-F238E27FC236}">
                <a16:creationId xmlns:a16="http://schemas.microsoft.com/office/drawing/2014/main" id="{34F1AF4D-182A-B864-9D15-02BD2D76E3BF}"/>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0AEA8B38-65EC-C611-C0FD-AF86F9A11EE7}"/>
              </a:ext>
            </a:extLst>
          </p:cNvPr>
          <p:cNvGraphicFramePr>
            <a:graphicFrameLocks noGrp="1"/>
          </p:cNvGraphicFramePr>
          <p:nvPr>
            <p:extLst>
              <p:ext uri="{D42A27DB-BD31-4B8C-83A1-F6EECF244321}">
                <p14:modId xmlns:p14="http://schemas.microsoft.com/office/powerpoint/2010/main" val="2721278640"/>
              </p:ext>
            </p:extLst>
          </p:nvPr>
        </p:nvGraphicFramePr>
        <p:xfrm>
          <a:off x="359998" y="2064357"/>
          <a:ext cx="11600031" cy="3617161"/>
        </p:xfrm>
        <a:graphic>
          <a:graphicData uri="http://schemas.openxmlformats.org/drawingml/2006/table">
            <a:tbl>
              <a:tblPr firstRow="1">
                <a:tableStyleId>{B301B821-A1FF-4177-AEE7-76D212191A09}</a:tableStyleId>
              </a:tblPr>
              <a:tblGrid>
                <a:gridCol w="4271026">
                  <a:extLst>
                    <a:ext uri="{9D8B030D-6E8A-4147-A177-3AD203B41FA5}">
                      <a16:colId xmlns:a16="http://schemas.microsoft.com/office/drawing/2014/main" val="3623447875"/>
                    </a:ext>
                  </a:extLst>
                </a:gridCol>
                <a:gridCol w="7329005">
                  <a:extLst>
                    <a:ext uri="{9D8B030D-6E8A-4147-A177-3AD203B41FA5}">
                      <a16:colId xmlns:a16="http://schemas.microsoft.com/office/drawing/2014/main" val="3573327086"/>
                    </a:ext>
                  </a:extLst>
                </a:gridCol>
              </a:tblGrid>
              <a:tr h="379047">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124972">
                <a:tc>
                  <a:txBody>
                    <a:bodyPr/>
                    <a:lstStyle/>
                    <a:p>
                      <a:pPr marL="285750" lvl="0" indent="-28575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communicate scientific ideas in a scientific information report</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write a scientific information report using relevant scientific terms</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use subheadings to structure a scientific information report</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write a scientific report suitable for the target audience and purpose</a:t>
                      </a:r>
                    </a:p>
                    <a:p>
                      <a:pPr marL="285750" lvl="0" indent="-28575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use quality criteria to assess a scientific information report and provide feedback to a peer.</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91D00D5A-37C9-DEF7-41D6-C84AE4857A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828320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2B0D4-4EF4-3FA3-732E-3167C96170BC}"/>
              </a:ext>
            </a:extLst>
          </p:cNvPr>
          <p:cNvSpPr>
            <a:spLocks noGrp="1"/>
          </p:cNvSpPr>
          <p:nvPr>
            <p:ph type="title"/>
          </p:nvPr>
        </p:nvSpPr>
        <p:spPr>
          <a:xfrm>
            <a:off x="360000" y="360000"/>
            <a:ext cx="11484000" cy="545601"/>
          </a:xfrm>
        </p:spPr>
        <p:txBody>
          <a:bodyPr anchor="t">
            <a:normAutofit/>
          </a:bodyPr>
          <a:lstStyle/>
          <a:p>
            <a:r>
              <a:rPr lang="en-AU"/>
              <a:t>1.7 Defining key terms</a:t>
            </a:r>
          </a:p>
        </p:txBody>
      </p:sp>
      <p:sp>
        <p:nvSpPr>
          <p:cNvPr id="4" name="Text Placeholder 3">
            <a:extLst>
              <a:ext uri="{FF2B5EF4-FFF2-40B4-BE49-F238E27FC236}">
                <a16:creationId xmlns:a16="http://schemas.microsoft.com/office/drawing/2014/main" id="{0E80DED9-5CFA-00CC-7569-92D69FFA6F25}"/>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Adaptations</a:t>
            </a:r>
          </a:p>
        </p:txBody>
      </p:sp>
      <p:sp>
        <p:nvSpPr>
          <p:cNvPr id="5" name="Content Placeholder 4">
            <a:extLst>
              <a:ext uri="{FF2B5EF4-FFF2-40B4-BE49-F238E27FC236}">
                <a16:creationId xmlns:a16="http://schemas.microsoft.com/office/drawing/2014/main" id="{8FA00DB4-AECE-930E-C771-B2E3B4CBCA61}"/>
              </a:ext>
            </a:extLst>
          </p:cNvPr>
          <p:cNvSpPr>
            <a:spLocks noGrp="1"/>
          </p:cNvSpPr>
          <p:nvPr>
            <p:ph sz="quarter" idx="19"/>
          </p:nvPr>
        </p:nvSpPr>
        <p:spPr>
          <a:xfrm>
            <a:off x="360363" y="1562471"/>
            <a:ext cx="3811587" cy="4814518"/>
          </a:xfrm>
        </p:spPr>
        <p:txBody>
          <a:bodyPr>
            <a:normAutofit fontScale="92500" lnSpcReduction="10000"/>
          </a:bodyPr>
          <a:lstStyle/>
          <a:p>
            <a:pPr>
              <a:lnSpc>
                <a:spcPct val="160000"/>
              </a:lnSpc>
            </a:pPr>
            <a:r>
              <a:rPr lang="en-AU" b="1" dirty="0"/>
              <a:t>Adaptation – </a:t>
            </a:r>
            <a:r>
              <a:rPr lang="en-AU" dirty="0"/>
              <a:t>the features of an organism which help it survive in its habitat.</a:t>
            </a:r>
          </a:p>
          <a:p>
            <a:pPr>
              <a:lnSpc>
                <a:spcPct val="160000"/>
              </a:lnSpc>
            </a:pPr>
            <a:r>
              <a:rPr lang="en-AU" b="1" dirty="0"/>
              <a:t>Structural adaptation</a:t>
            </a:r>
            <a:r>
              <a:rPr lang="en-AU" dirty="0"/>
              <a:t> – a physical structure of an organism which supports survival in its environment. </a:t>
            </a:r>
          </a:p>
          <a:p>
            <a:pPr>
              <a:lnSpc>
                <a:spcPct val="160000"/>
              </a:lnSpc>
            </a:pPr>
            <a:r>
              <a:rPr lang="en-AU" b="1" dirty="0"/>
              <a:t>Behavioural adaptation – </a:t>
            </a:r>
            <a:r>
              <a:rPr lang="en-AU" dirty="0"/>
              <a:t>a behaviour that an animal does to help it survive in its environment.</a:t>
            </a:r>
          </a:p>
        </p:txBody>
      </p:sp>
      <p:pic>
        <p:nvPicPr>
          <p:cNvPr id="7" name="Picture Placeholder 6" descr="An image of  wombat walking.">
            <a:extLst>
              <a:ext uri="{FF2B5EF4-FFF2-40B4-BE49-F238E27FC236}">
                <a16:creationId xmlns:a16="http://schemas.microsoft.com/office/drawing/2014/main" id="{5D9E272D-83D3-598D-15C6-9431937E881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7032565" y="1292535"/>
            <a:ext cx="4523695" cy="3955107"/>
          </a:xfrm>
          <a:prstGeom prst="rect">
            <a:avLst/>
          </a:prstGeom>
          <a:noFill/>
        </p:spPr>
      </p:pic>
      <p:cxnSp>
        <p:nvCxnSpPr>
          <p:cNvPr id="15" name="Straight Arrow Connector 14">
            <a:extLst>
              <a:ext uri="{FF2B5EF4-FFF2-40B4-BE49-F238E27FC236}">
                <a16:creationId xmlns:a16="http://schemas.microsoft.com/office/drawing/2014/main" id="{0D0FF3D2-8453-104F-562A-087CFE20CB4F}"/>
              </a:ext>
              <a:ext uri="{C183D7F6-B498-43B3-948B-1728B52AA6E4}">
                <adec:decorative xmlns:adec="http://schemas.microsoft.com/office/drawing/2017/decorative" val="1"/>
              </a:ext>
            </a:extLst>
          </p:cNvPr>
          <p:cNvCxnSpPr>
            <a:cxnSpLocks/>
            <a:stCxn id="16" idx="3"/>
          </p:cNvCxnSpPr>
          <p:nvPr/>
        </p:nvCxnSpPr>
        <p:spPr>
          <a:xfrm flipV="1">
            <a:off x="6826553" y="2417518"/>
            <a:ext cx="793447" cy="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EE39FA4E-3BB3-E976-EDA2-11C166AFE0DF}"/>
              </a:ext>
              <a:ext uri="{C183D7F6-B498-43B3-948B-1728B52AA6E4}">
                <adec:decorative xmlns:adec="http://schemas.microsoft.com/office/drawing/2017/decorative" val="0"/>
              </a:ext>
            </a:extLst>
          </p:cNvPr>
          <p:cNvSpPr/>
          <p:nvPr/>
        </p:nvSpPr>
        <p:spPr>
          <a:xfrm>
            <a:off x="4515618" y="1694272"/>
            <a:ext cx="2310935" cy="14464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AU" sz="1800" dirty="0"/>
              <a:t>Fur that is brown, tanned or greyish in colour.</a:t>
            </a:r>
          </a:p>
        </p:txBody>
      </p:sp>
      <p:cxnSp>
        <p:nvCxnSpPr>
          <p:cNvPr id="11" name="Straight Arrow Connector 10">
            <a:extLst>
              <a:ext uri="{FF2B5EF4-FFF2-40B4-BE49-F238E27FC236}">
                <a16:creationId xmlns:a16="http://schemas.microsoft.com/office/drawing/2014/main" id="{432CD0A3-34F4-98E5-5791-D4503EB1F0D3}"/>
              </a:ext>
              <a:ext uri="{C183D7F6-B498-43B3-948B-1728B52AA6E4}">
                <adec:decorative xmlns:adec="http://schemas.microsoft.com/office/drawing/2017/decorative" val="1"/>
              </a:ext>
            </a:extLst>
          </p:cNvPr>
          <p:cNvCxnSpPr>
            <a:cxnSpLocks/>
            <a:stCxn id="14" idx="3"/>
          </p:cNvCxnSpPr>
          <p:nvPr/>
        </p:nvCxnSpPr>
        <p:spPr>
          <a:xfrm>
            <a:off x="6826554" y="4709282"/>
            <a:ext cx="1170286"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id="{79601C0C-0FE6-0119-71C1-9DCBE04B656F}"/>
              </a:ext>
            </a:extLst>
          </p:cNvPr>
          <p:cNvSpPr/>
          <p:nvPr/>
        </p:nvSpPr>
        <p:spPr>
          <a:xfrm>
            <a:off x="4515619" y="4170926"/>
            <a:ext cx="2310935" cy="1076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AU" sz="1800"/>
              <a:t>Short legs with sharp claws.</a:t>
            </a:r>
          </a:p>
        </p:txBody>
      </p:sp>
      <p:cxnSp>
        <p:nvCxnSpPr>
          <p:cNvPr id="18" name="Straight Arrow Connector 17">
            <a:extLst>
              <a:ext uri="{FF2B5EF4-FFF2-40B4-BE49-F238E27FC236}">
                <a16:creationId xmlns:a16="http://schemas.microsoft.com/office/drawing/2014/main" id="{BE1BE695-293A-DB28-05CC-87F178FA21EE}"/>
              </a:ext>
              <a:ext uri="{C183D7F6-B498-43B3-948B-1728B52AA6E4}">
                <adec:decorative xmlns:adec="http://schemas.microsoft.com/office/drawing/2017/decorative" val="1"/>
              </a:ext>
            </a:extLst>
          </p:cNvPr>
          <p:cNvCxnSpPr>
            <a:cxnSpLocks/>
            <a:stCxn id="19" idx="0"/>
          </p:cNvCxnSpPr>
          <p:nvPr/>
        </p:nvCxnSpPr>
        <p:spPr>
          <a:xfrm flipV="1">
            <a:off x="9346291" y="3872753"/>
            <a:ext cx="0" cy="158738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C8E5FB1D-648B-B585-6844-ECF3C2676D13}"/>
              </a:ext>
            </a:extLst>
          </p:cNvPr>
          <p:cNvSpPr/>
          <p:nvPr/>
        </p:nvSpPr>
        <p:spPr>
          <a:xfrm>
            <a:off x="8190823" y="5460138"/>
            <a:ext cx="2310935" cy="1076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AU" sz="1800"/>
              <a:t>Backward facing pouch.</a:t>
            </a:r>
          </a:p>
        </p:txBody>
      </p:sp>
      <p:sp>
        <p:nvSpPr>
          <p:cNvPr id="9" name="TextBox 8">
            <a:extLst>
              <a:ext uri="{FF2B5EF4-FFF2-40B4-BE49-F238E27FC236}">
                <a16:creationId xmlns:a16="http://schemas.microsoft.com/office/drawing/2014/main" id="{977E99F3-1FA2-8A68-7E18-BACCC9636ADA}"/>
              </a:ext>
              <a:ext uri="{C183D7F6-B498-43B3-948B-1728B52AA6E4}">
                <adec:decorative xmlns:adec="http://schemas.microsoft.com/office/drawing/2017/decorative" val="1"/>
              </a:ext>
            </a:extLst>
          </p:cNvPr>
          <p:cNvSpPr txBox="1"/>
          <p:nvPr/>
        </p:nvSpPr>
        <p:spPr>
          <a:xfrm>
            <a:off x="332263" y="6360844"/>
            <a:ext cx="6466554" cy="294632"/>
          </a:xfrm>
          <a:prstGeom prst="rect">
            <a:avLst/>
          </a:prstGeom>
          <a:noFill/>
        </p:spPr>
        <p:txBody>
          <a:bodyPr wrap="square">
            <a:spAutoFit/>
          </a:bodyPr>
          <a:lstStyle/>
          <a:p>
            <a:pPr>
              <a:lnSpc>
                <a:spcPct val="150000"/>
              </a:lnSpc>
            </a:pPr>
            <a:r>
              <a:rPr lang="en-AU" sz="1000" dirty="0" err="1">
                <a:hlinkClick r:id="rId4"/>
              </a:rPr>
              <a:t>Vombatus</a:t>
            </a:r>
            <a:r>
              <a:rPr lang="en-AU" sz="1000" dirty="0">
                <a:hlinkClick r:id="rId4"/>
              </a:rPr>
              <a:t> ursinus -Maria Island National Park</a:t>
            </a:r>
            <a:r>
              <a:rPr lang="en-AU" sz="1000" dirty="0"/>
              <a:t> by JJ Harrison.,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FC406579-5F3E-9CE7-C3CD-45DA939190A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78</a:t>
            </a:fld>
            <a:endParaRPr lang="en-AU"/>
          </a:p>
        </p:txBody>
      </p:sp>
    </p:spTree>
    <p:extLst>
      <p:ext uri="{BB962C8B-B14F-4D97-AF65-F5344CB8AC3E}">
        <p14:creationId xmlns:p14="http://schemas.microsoft.com/office/powerpoint/2010/main" val="6938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494FD-6B9E-A16F-9158-92C90E3AEB86}"/>
              </a:ext>
            </a:extLst>
          </p:cNvPr>
          <p:cNvSpPr>
            <a:spLocks noGrp="1"/>
          </p:cNvSpPr>
          <p:nvPr>
            <p:ph type="title"/>
          </p:nvPr>
        </p:nvSpPr>
        <p:spPr/>
        <p:txBody>
          <a:bodyPr/>
          <a:lstStyle/>
          <a:p>
            <a:r>
              <a:rPr lang="en-AU"/>
              <a:t>1.7 Australian animals</a:t>
            </a:r>
          </a:p>
        </p:txBody>
      </p:sp>
      <p:sp>
        <p:nvSpPr>
          <p:cNvPr id="4" name="Text Placeholder 3">
            <a:extLst>
              <a:ext uri="{FF2B5EF4-FFF2-40B4-BE49-F238E27FC236}">
                <a16:creationId xmlns:a16="http://schemas.microsoft.com/office/drawing/2014/main" id="{1240C525-2EFC-7F50-705D-2B82C3317491}"/>
              </a:ext>
            </a:extLst>
          </p:cNvPr>
          <p:cNvSpPr>
            <a:spLocks noGrp="1"/>
          </p:cNvSpPr>
          <p:nvPr>
            <p:ph type="body" sz="quarter" idx="18"/>
          </p:nvPr>
        </p:nvSpPr>
        <p:spPr>
          <a:xfrm>
            <a:off x="359999" y="960486"/>
            <a:ext cx="11483999" cy="310015"/>
          </a:xfrm>
        </p:spPr>
        <p:txBody>
          <a:bodyPr/>
          <a:lstStyle/>
          <a:p>
            <a:r>
              <a:rPr lang="en-AU">
                <a:latin typeface="+mj-lt"/>
              </a:rPr>
              <a:t>What features or behaviours do you think help these animals survive in their environment?</a:t>
            </a:r>
          </a:p>
        </p:txBody>
      </p:sp>
      <p:pic>
        <p:nvPicPr>
          <p:cNvPr id="13" name="Picture 12" descr="A kangaroo with its joey standing beside it.">
            <a:extLst>
              <a:ext uri="{FF2B5EF4-FFF2-40B4-BE49-F238E27FC236}">
                <a16:creationId xmlns:a16="http://schemas.microsoft.com/office/drawing/2014/main" id="{0EDDD4BC-5EF9-2DA9-CCE0-2D764182A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686" y="1406263"/>
            <a:ext cx="2315339" cy="2075980"/>
          </a:xfrm>
          <a:prstGeom prst="roundRect">
            <a:avLst/>
          </a:prstGeom>
        </p:spPr>
      </p:pic>
      <p:sp>
        <p:nvSpPr>
          <p:cNvPr id="21" name="TextBox 20">
            <a:extLst>
              <a:ext uri="{FF2B5EF4-FFF2-40B4-BE49-F238E27FC236}">
                <a16:creationId xmlns:a16="http://schemas.microsoft.com/office/drawing/2014/main" id="{2CDBA94C-C43D-95E3-6F1A-0213BA17DE5E}"/>
              </a:ext>
              <a:ext uri="{C183D7F6-B498-43B3-948B-1728B52AA6E4}">
                <adec:decorative xmlns:adec="http://schemas.microsoft.com/office/drawing/2017/decorative" val="0"/>
              </a:ext>
            </a:extLst>
          </p:cNvPr>
          <p:cNvSpPr txBox="1"/>
          <p:nvPr/>
        </p:nvSpPr>
        <p:spPr>
          <a:xfrm>
            <a:off x="852686" y="3561173"/>
            <a:ext cx="2327008" cy="438838"/>
          </a:xfrm>
          <a:prstGeom prst="rect">
            <a:avLst/>
          </a:prstGeom>
          <a:noFill/>
        </p:spPr>
        <p:txBody>
          <a:bodyPr wrap="square">
            <a:spAutoFit/>
          </a:bodyPr>
          <a:lstStyle/>
          <a:p>
            <a:pPr>
              <a:lnSpc>
                <a:spcPct val="150000"/>
              </a:lnSpc>
            </a:pPr>
            <a:r>
              <a:rPr lang="en-AU" sz="800" u="sng" dirty="0">
                <a:solidFill>
                  <a:srgbClr val="001C4A"/>
                </a:solidFill>
                <a:effectLst/>
                <a:latin typeface="Arial" panose="020B0604020202020204" pitchFamily="34" charset="0"/>
                <a:ea typeface="Calibri" panose="020F0502020204030204" pitchFamily="34" charset="0"/>
                <a:hlinkClick r:id="rId4"/>
              </a:rPr>
              <a:t>Macropus giganteus - Brunkerville</a:t>
            </a:r>
            <a:r>
              <a:rPr lang="en-AU" sz="800" dirty="0">
                <a:effectLst/>
                <a:latin typeface="Arial" panose="020B0604020202020204" pitchFamily="34" charset="0"/>
                <a:ea typeface="Calibri" panose="020F0502020204030204" pitchFamily="34" charset="0"/>
              </a:rPr>
              <a:t> by JJ Harrison, 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BY-SA 4.0</a:t>
            </a:r>
            <a:endParaRPr lang="en-AU" sz="800" dirty="0"/>
          </a:p>
        </p:txBody>
      </p:sp>
      <p:pic>
        <p:nvPicPr>
          <p:cNvPr id="15" name="Picture 14" descr="A shortbeak echidna in the grass.">
            <a:extLst>
              <a:ext uri="{FF2B5EF4-FFF2-40B4-BE49-F238E27FC236}">
                <a16:creationId xmlns:a16="http://schemas.microsoft.com/office/drawing/2014/main" id="{2EED4FD4-2D22-1294-DAC1-CDDD457C8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3357" y="1372274"/>
            <a:ext cx="2406851" cy="2192908"/>
          </a:xfrm>
          <a:prstGeom prst="roundRect">
            <a:avLst/>
          </a:prstGeom>
        </p:spPr>
      </p:pic>
      <p:sp>
        <p:nvSpPr>
          <p:cNvPr id="23" name="TextBox 22">
            <a:extLst>
              <a:ext uri="{FF2B5EF4-FFF2-40B4-BE49-F238E27FC236}">
                <a16:creationId xmlns:a16="http://schemas.microsoft.com/office/drawing/2014/main" id="{3A587532-1080-65CA-DCE7-16B70CB1FB4D}"/>
              </a:ext>
              <a:ext uri="{C183D7F6-B498-43B3-948B-1728B52AA6E4}">
                <adec:decorative xmlns:adec="http://schemas.microsoft.com/office/drawing/2017/decorative" val="0"/>
              </a:ext>
            </a:extLst>
          </p:cNvPr>
          <p:cNvSpPr txBox="1"/>
          <p:nvPr/>
        </p:nvSpPr>
        <p:spPr>
          <a:xfrm>
            <a:off x="4283357" y="3561173"/>
            <a:ext cx="2889174" cy="438838"/>
          </a:xfrm>
          <a:prstGeom prst="rect">
            <a:avLst/>
          </a:prstGeom>
          <a:noFill/>
        </p:spPr>
        <p:txBody>
          <a:bodyPr wrap="square">
            <a:spAutoFit/>
          </a:bodyPr>
          <a:lstStyle/>
          <a:p>
            <a:pPr>
              <a:lnSpc>
                <a:spcPct val="150000"/>
              </a:lnSpc>
            </a:pPr>
            <a:r>
              <a:rPr lang="en-AU" sz="800" u="sng" dirty="0">
                <a:solidFill>
                  <a:srgbClr val="001C4A"/>
                </a:solidFill>
                <a:effectLst/>
                <a:latin typeface="Arial" panose="020B0604020202020204" pitchFamily="34" charset="0"/>
                <a:ea typeface="Calibri" panose="020F0502020204030204" pitchFamily="34" charset="0"/>
                <a:hlinkClick r:id="rId7"/>
              </a:rPr>
              <a:t>Wild </a:t>
            </a:r>
            <a:r>
              <a:rPr lang="en-AU" sz="800" u="sng" dirty="0" err="1">
                <a:solidFill>
                  <a:srgbClr val="001C4A"/>
                </a:solidFill>
                <a:effectLst/>
                <a:latin typeface="Arial" panose="020B0604020202020204" pitchFamily="34" charset="0"/>
                <a:ea typeface="Calibri" panose="020F0502020204030204" pitchFamily="34" charset="0"/>
                <a:hlinkClick r:id="rId7"/>
              </a:rPr>
              <a:t>shortbeak</a:t>
            </a:r>
            <a:r>
              <a:rPr lang="en-AU" sz="800" u="sng" dirty="0">
                <a:solidFill>
                  <a:srgbClr val="001C4A"/>
                </a:solidFill>
                <a:effectLst/>
                <a:latin typeface="Arial" panose="020B0604020202020204" pitchFamily="34" charset="0"/>
                <a:ea typeface="Calibri" panose="020F0502020204030204" pitchFamily="34" charset="0"/>
                <a:hlinkClick r:id="rId7"/>
              </a:rPr>
              <a:t> echidna</a:t>
            </a:r>
            <a:r>
              <a:rPr lang="en-AU" sz="800" dirty="0">
                <a:effectLst/>
                <a:latin typeface="Arial" panose="020B0604020202020204" pitchFamily="34" charset="0"/>
                <a:ea typeface="Calibri" panose="020F0502020204030204" pitchFamily="34" charset="0"/>
              </a:rPr>
              <a:t> by Fir0002, licensed under </a:t>
            </a:r>
            <a:r>
              <a:rPr lang="en-AU" sz="800" u="sng" dirty="0">
                <a:solidFill>
                  <a:srgbClr val="001C4A"/>
                </a:solidFill>
                <a:effectLst/>
                <a:latin typeface="Arial" panose="020B0604020202020204" pitchFamily="34" charset="0"/>
                <a:ea typeface="Calibri" panose="020F0502020204030204" pitchFamily="34" charset="0"/>
                <a:hlinkClick r:id="rId8"/>
              </a:rPr>
              <a:t>CC BY-NC 4.0</a:t>
            </a:r>
            <a:endParaRPr lang="en-AU" sz="800" dirty="0"/>
          </a:p>
        </p:txBody>
      </p:sp>
      <p:pic>
        <p:nvPicPr>
          <p:cNvPr id="16" name="Picture 15" descr="A platypus diving in the water.">
            <a:extLst>
              <a:ext uri="{FF2B5EF4-FFF2-40B4-BE49-F238E27FC236}">
                <a16:creationId xmlns:a16="http://schemas.microsoft.com/office/drawing/2014/main" id="{6B3D0C8B-AFBE-84BF-3C2C-3DD931F7B3D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259910" y="1391652"/>
            <a:ext cx="2406851" cy="2149964"/>
          </a:xfrm>
          <a:prstGeom prst="roundRect">
            <a:avLst/>
          </a:prstGeom>
        </p:spPr>
      </p:pic>
      <p:sp>
        <p:nvSpPr>
          <p:cNvPr id="25" name="TextBox 24">
            <a:extLst>
              <a:ext uri="{FF2B5EF4-FFF2-40B4-BE49-F238E27FC236}">
                <a16:creationId xmlns:a16="http://schemas.microsoft.com/office/drawing/2014/main" id="{1F1707AC-4F23-3A6B-A8F4-AEECF0501EEF}"/>
              </a:ext>
              <a:ext uri="{C183D7F6-B498-43B3-948B-1728B52AA6E4}">
                <adec:decorative xmlns:adec="http://schemas.microsoft.com/office/drawing/2017/decorative" val="0"/>
              </a:ext>
            </a:extLst>
          </p:cNvPr>
          <p:cNvSpPr txBox="1"/>
          <p:nvPr/>
        </p:nvSpPr>
        <p:spPr>
          <a:xfrm>
            <a:off x="8259910" y="3561173"/>
            <a:ext cx="3079404" cy="438838"/>
          </a:xfrm>
          <a:prstGeom prst="rect">
            <a:avLst/>
          </a:prstGeom>
          <a:noFill/>
        </p:spPr>
        <p:txBody>
          <a:bodyPr wrap="square">
            <a:spAutoFit/>
          </a:bodyPr>
          <a:lstStyle/>
          <a:p>
            <a:pPr>
              <a:lnSpc>
                <a:spcPct val="150000"/>
              </a:lnSpc>
            </a:pPr>
            <a:r>
              <a:rPr lang="en-AU" sz="800" u="sng" dirty="0">
                <a:solidFill>
                  <a:srgbClr val="001C4A"/>
                </a:solidFill>
                <a:effectLst/>
                <a:latin typeface="Arial" panose="020B0604020202020204" pitchFamily="34" charset="0"/>
                <a:ea typeface="Calibri" panose="020F0502020204030204" pitchFamily="34" charset="0"/>
                <a:hlinkClick r:id="rId10"/>
              </a:rPr>
              <a:t>Duck-billed platypus (Ornithorhynchus anatinus) diving Scottsdale</a:t>
            </a:r>
            <a:r>
              <a:rPr lang="en-AU" sz="800" dirty="0">
                <a:effectLst/>
                <a:latin typeface="Arial" panose="020B0604020202020204" pitchFamily="34" charset="0"/>
                <a:ea typeface="Calibri" panose="020F0502020204030204" pitchFamily="34" charset="0"/>
              </a:rPr>
              <a:t> by Charles J. Sharp, 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BY-SA 4.0</a:t>
            </a:r>
            <a:endParaRPr lang="en-AU" sz="800" dirty="0"/>
          </a:p>
        </p:txBody>
      </p:sp>
      <p:pic>
        <p:nvPicPr>
          <p:cNvPr id="17" name="Picture 16" descr="A koala sleeping in a tree branch.">
            <a:extLst>
              <a:ext uri="{FF2B5EF4-FFF2-40B4-BE49-F238E27FC236}">
                <a16:creationId xmlns:a16="http://schemas.microsoft.com/office/drawing/2014/main" id="{02100BD0-3BA6-AD9A-989C-4AC359AB3E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2686" y="4101784"/>
            <a:ext cx="2054264" cy="2262795"/>
          </a:xfrm>
          <a:prstGeom prst="roundRect">
            <a:avLst/>
          </a:prstGeom>
        </p:spPr>
      </p:pic>
      <p:sp>
        <p:nvSpPr>
          <p:cNvPr id="27" name="TextBox 26">
            <a:extLst>
              <a:ext uri="{FF2B5EF4-FFF2-40B4-BE49-F238E27FC236}">
                <a16:creationId xmlns:a16="http://schemas.microsoft.com/office/drawing/2014/main" id="{28BB87B5-B2FD-615D-74CA-2F9CF25C4EC4}"/>
              </a:ext>
              <a:ext uri="{C183D7F6-B498-43B3-948B-1728B52AA6E4}">
                <adec:decorative xmlns:adec="http://schemas.microsoft.com/office/drawing/2017/decorative" val="0"/>
              </a:ext>
            </a:extLst>
          </p:cNvPr>
          <p:cNvSpPr txBox="1"/>
          <p:nvPr/>
        </p:nvSpPr>
        <p:spPr>
          <a:xfrm>
            <a:off x="852686" y="6359501"/>
            <a:ext cx="2552717" cy="438838"/>
          </a:xfrm>
          <a:prstGeom prst="rect">
            <a:avLst/>
          </a:prstGeom>
          <a:noFill/>
        </p:spPr>
        <p:txBody>
          <a:bodyPr wrap="square">
            <a:spAutoFit/>
          </a:bodyPr>
          <a:lstStyle/>
          <a:p>
            <a:pPr>
              <a:lnSpc>
                <a:spcPct val="150000"/>
              </a:lnSpc>
            </a:pPr>
            <a:r>
              <a:rPr lang="en-AU" sz="800" u="sng" dirty="0">
                <a:solidFill>
                  <a:srgbClr val="001C4A"/>
                </a:solidFill>
                <a:effectLst/>
                <a:latin typeface="Arial" panose="020B0604020202020204" pitchFamily="34" charset="0"/>
                <a:ea typeface="Calibri" panose="020F0502020204030204" pitchFamily="34" charset="0"/>
                <a:hlinkClick r:id="rId12"/>
              </a:rPr>
              <a:t>Sa-sleeping-koala</a:t>
            </a:r>
            <a:r>
              <a:rPr lang="en-AU" sz="800" dirty="0">
                <a:effectLst/>
                <a:latin typeface="Arial" panose="020B0604020202020204" pitchFamily="34" charset="0"/>
                <a:ea typeface="Calibri" panose="020F0502020204030204" pitchFamily="34" charset="0"/>
              </a:rPr>
              <a:t> by Sanjay ach, 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BY-SA 4.0</a:t>
            </a:r>
            <a:endParaRPr lang="en-AU" sz="800" dirty="0"/>
          </a:p>
        </p:txBody>
      </p:sp>
      <p:pic>
        <p:nvPicPr>
          <p:cNvPr id="18" name="Picture 17" descr="A crocodile on a riverbank.">
            <a:extLst>
              <a:ext uri="{FF2B5EF4-FFF2-40B4-BE49-F238E27FC236}">
                <a16:creationId xmlns:a16="http://schemas.microsoft.com/office/drawing/2014/main" id="{13D22E03-B08A-589C-60DA-561FE35917D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83357" y="4101784"/>
            <a:ext cx="2935008" cy="2202709"/>
          </a:xfrm>
          <a:prstGeom prst="roundRect">
            <a:avLst/>
          </a:prstGeom>
        </p:spPr>
      </p:pic>
      <p:sp>
        <p:nvSpPr>
          <p:cNvPr id="29" name="TextBox 28">
            <a:extLst>
              <a:ext uri="{FF2B5EF4-FFF2-40B4-BE49-F238E27FC236}">
                <a16:creationId xmlns:a16="http://schemas.microsoft.com/office/drawing/2014/main" id="{DB495988-A7CB-18ED-2597-933A6A4C0729}"/>
              </a:ext>
              <a:ext uri="{C183D7F6-B498-43B3-948B-1728B52AA6E4}">
                <adec:decorative xmlns:adec="http://schemas.microsoft.com/office/drawing/2017/decorative" val="0"/>
              </a:ext>
            </a:extLst>
          </p:cNvPr>
          <p:cNvSpPr txBox="1"/>
          <p:nvPr/>
        </p:nvSpPr>
        <p:spPr>
          <a:xfrm>
            <a:off x="4283357" y="6359501"/>
            <a:ext cx="3373351" cy="254172"/>
          </a:xfrm>
          <a:prstGeom prst="rect">
            <a:avLst/>
          </a:prstGeom>
          <a:noFill/>
        </p:spPr>
        <p:txBody>
          <a:bodyPr wrap="square">
            <a:spAutoFit/>
          </a:bodyPr>
          <a:lstStyle/>
          <a:p>
            <a:pPr>
              <a:lnSpc>
                <a:spcPct val="150000"/>
              </a:lnSpc>
            </a:pPr>
            <a:r>
              <a:rPr lang="en-AU" sz="800" u="sng" dirty="0">
                <a:solidFill>
                  <a:srgbClr val="001C4A"/>
                </a:solidFill>
                <a:effectLst/>
                <a:latin typeface="Arial" panose="020B0604020202020204" pitchFamily="34" charset="0"/>
                <a:ea typeface="Calibri" panose="020F0502020204030204" pitchFamily="34" charset="0"/>
                <a:hlinkClick r:id="rId14"/>
              </a:rPr>
              <a:t>Saltwater crocodile</a:t>
            </a:r>
            <a:r>
              <a:rPr lang="en-AU" sz="800" dirty="0">
                <a:effectLst/>
                <a:latin typeface="Arial" panose="020B0604020202020204" pitchFamily="34" charset="0"/>
                <a:ea typeface="Calibri" panose="020F0502020204030204" pitchFamily="34" charset="0"/>
              </a:rPr>
              <a:t> </a:t>
            </a:r>
            <a:r>
              <a:rPr lang="en-AU" sz="800" dirty="0">
                <a:latin typeface="Arial" panose="020B0604020202020204" pitchFamily="34" charset="0"/>
                <a:ea typeface="Calibri" panose="020F0502020204030204" pitchFamily="34" charset="0"/>
              </a:rPr>
              <a:t>by </a:t>
            </a:r>
            <a:r>
              <a:rPr lang="en-AU" sz="800" dirty="0" err="1">
                <a:latin typeface="Arial" panose="020B0604020202020204" pitchFamily="34" charset="0"/>
                <a:ea typeface="Calibri" panose="020F0502020204030204" pitchFamily="34" charset="0"/>
              </a:rPr>
              <a:t>fvanrenterghem</a:t>
            </a:r>
            <a:r>
              <a:rPr lang="en-AU" sz="800" dirty="0">
                <a:effectLst/>
                <a:latin typeface="Arial" panose="020B0604020202020204" pitchFamily="34" charset="0"/>
                <a:ea typeface="Calibri" panose="020F0502020204030204" pitchFamily="34" charset="0"/>
              </a:rPr>
              <a:t>, 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BY-SA 4.0</a:t>
            </a:r>
            <a:endParaRPr lang="en-AU" sz="800" dirty="0"/>
          </a:p>
        </p:txBody>
      </p:sp>
      <p:pic>
        <p:nvPicPr>
          <p:cNvPr id="19" name="Picture 18" descr="A kookaburra perched on a tree branch.">
            <a:extLst>
              <a:ext uri="{FF2B5EF4-FFF2-40B4-BE49-F238E27FC236}">
                <a16:creationId xmlns:a16="http://schemas.microsoft.com/office/drawing/2014/main" id="{16EB8C86-0579-6BCE-2B28-81F3E53AFB5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59910" y="4101784"/>
            <a:ext cx="2133156" cy="2197797"/>
          </a:xfrm>
          <a:prstGeom prst="roundRect">
            <a:avLst/>
          </a:prstGeom>
        </p:spPr>
      </p:pic>
      <p:sp>
        <p:nvSpPr>
          <p:cNvPr id="31" name="TextBox 30">
            <a:extLst>
              <a:ext uri="{FF2B5EF4-FFF2-40B4-BE49-F238E27FC236}">
                <a16:creationId xmlns:a16="http://schemas.microsoft.com/office/drawing/2014/main" id="{6EF070CE-CEBE-76CE-2CFA-0D1B9C86FFE2}"/>
              </a:ext>
              <a:ext uri="{C183D7F6-B498-43B3-948B-1728B52AA6E4}">
                <adec:decorative xmlns:adec="http://schemas.microsoft.com/office/drawing/2017/decorative" val="0"/>
              </a:ext>
            </a:extLst>
          </p:cNvPr>
          <p:cNvSpPr txBox="1"/>
          <p:nvPr/>
        </p:nvSpPr>
        <p:spPr>
          <a:xfrm>
            <a:off x="8259910" y="6359501"/>
            <a:ext cx="2599910" cy="438838"/>
          </a:xfrm>
          <a:prstGeom prst="rect">
            <a:avLst/>
          </a:prstGeom>
          <a:noFill/>
        </p:spPr>
        <p:txBody>
          <a:bodyPr wrap="square">
            <a:spAutoFit/>
          </a:bodyPr>
          <a:lstStyle/>
          <a:p>
            <a:pPr>
              <a:lnSpc>
                <a:spcPct val="150000"/>
              </a:lnSpc>
            </a:pPr>
            <a:r>
              <a:rPr lang="en-AU" sz="800" u="sng" dirty="0">
                <a:solidFill>
                  <a:srgbClr val="001C4A"/>
                </a:solidFill>
                <a:effectLst/>
                <a:latin typeface="Arial" panose="020B0604020202020204" pitchFamily="34" charset="0"/>
                <a:ea typeface="Calibri" panose="020F0502020204030204" pitchFamily="34" charset="0"/>
                <a:hlinkClick r:id="rId16"/>
              </a:rPr>
              <a:t>Laughing kookaburra</a:t>
            </a:r>
            <a:r>
              <a:rPr lang="en-AU" sz="800" dirty="0">
                <a:effectLst/>
                <a:latin typeface="Arial" panose="020B0604020202020204" pitchFamily="34" charset="0"/>
                <a:ea typeface="Calibri" panose="020F0502020204030204" pitchFamily="34" charset="0"/>
              </a:rPr>
              <a:t> by Charles J. Sharp,, 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BY-SA 4.0</a:t>
            </a:r>
            <a:endParaRPr lang="en-AU" sz="800" dirty="0"/>
          </a:p>
        </p:txBody>
      </p:sp>
      <p:sp>
        <p:nvSpPr>
          <p:cNvPr id="2" name="Slide Number Placeholder 1">
            <a:extLst>
              <a:ext uri="{FF2B5EF4-FFF2-40B4-BE49-F238E27FC236}">
                <a16:creationId xmlns:a16="http://schemas.microsoft.com/office/drawing/2014/main" id="{D7A12BA4-7CD8-8249-BC83-DA9466BFA5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101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Alive, dead or never been alive (2 of 4)</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a:latin typeface="+mj-lt"/>
              </a:rPr>
              <a:t>Prior knowledge</a:t>
            </a:r>
          </a:p>
        </p:txBody>
      </p:sp>
      <p:pic>
        <p:nvPicPr>
          <p:cNvPr id="1028" name="Picture 4" descr="A dead tree">
            <a:extLst>
              <a:ext uri="{FF2B5EF4-FFF2-40B4-BE49-F238E27FC236}">
                <a16:creationId xmlns:a16="http://schemas.microsoft.com/office/drawing/2014/main" id="{CAF7ED57-56D2-7825-6120-566CE54466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45005" y="1292535"/>
            <a:ext cx="3701990" cy="4935987"/>
          </a:xfrm>
          <a:prstGeom prst="roundRect">
            <a:avLst>
              <a:gd name="adj" fmla="val 7002"/>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93BA4D-ECAA-F2DA-0672-0F4CDD763BB3}"/>
              </a:ext>
            </a:extLst>
          </p:cNvPr>
          <p:cNvSpPr txBox="1"/>
          <p:nvPr/>
        </p:nvSpPr>
        <p:spPr>
          <a:xfrm>
            <a:off x="359999" y="6498000"/>
            <a:ext cx="5349569" cy="198000"/>
          </a:xfrm>
          <a:prstGeom prst="rect">
            <a:avLst/>
          </a:prstGeom>
          <a:noFill/>
        </p:spPr>
        <p:txBody>
          <a:bodyPr wrap="square" lIns="0" tIns="0" rIns="0" bIns="0" rtlCol="0">
            <a:noAutofit/>
          </a:bodyPr>
          <a:lstStyle/>
          <a:p>
            <a:pPr algn="l"/>
            <a:r>
              <a:rPr lang="en-AU" sz="1000" dirty="0">
                <a:hlinkClick r:id="rId4"/>
              </a:rPr>
              <a:t>Deciduous trees - geograph.org.uk – 649795</a:t>
            </a:r>
            <a:r>
              <a:rPr lang="en-AU" sz="1000" dirty="0"/>
              <a:t> by Walter Baxter licensed under </a:t>
            </a:r>
            <a:r>
              <a:rPr lang="en-AU" sz="1000" dirty="0">
                <a:hlinkClick r:id="rId5"/>
              </a:rPr>
              <a:t>CC BY-SA 2.0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42847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701C5-0727-5B25-13D7-B79BF68FBB61}"/>
              </a:ext>
            </a:extLst>
          </p:cNvPr>
          <p:cNvSpPr>
            <a:spLocks noGrp="1"/>
          </p:cNvSpPr>
          <p:nvPr>
            <p:ph type="title"/>
          </p:nvPr>
        </p:nvSpPr>
        <p:spPr>
          <a:xfrm>
            <a:off x="360000" y="360000"/>
            <a:ext cx="11484000" cy="545601"/>
          </a:xfrm>
        </p:spPr>
        <p:txBody>
          <a:bodyPr anchor="t">
            <a:normAutofit/>
          </a:bodyPr>
          <a:lstStyle/>
          <a:p>
            <a:r>
              <a:rPr lang="en-AU"/>
              <a:t>1.7 </a:t>
            </a:r>
            <a:r>
              <a:rPr lang="en-AU" i="1"/>
              <a:t>Telopea speciosissima</a:t>
            </a:r>
          </a:p>
        </p:txBody>
      </p:sp>
      <p:sp>
        <p:nvSpPr>
          <p:cNvPr id="4" name="Text Placeholder 3">
            <a:extLst>
              <a:ext uri="{FF2B5EF4-FFF2-40B4-BE49-F238E27FC236}">
                <a16:creationId xmlns:a16="http://schemas.microsoft.com/office/drawing/2014/main" id="{D75FB140-B822-518B-C0F7-560CD27CACDE}"/>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The waratah</a:t>
            </a:r>
          </a:p>
        </p:txBody>
      </p:sp>
      <p:pic>
        <p:nvPicPr>
          <p:cNvPr id="6" name="Picture 5" descr="An image of a waratah.">
            <a:extLst>
              <a:ext uri="{FF2B5EF4-FFF2-40B4-BE49-F238E27FC236}">
                <a16:creationId xmlns:a16="http://schemas.microsoft.com/office/drawing/2014/main" id="{436E2CF0-09F6-3D84-BDD4-6DC2FE8A0240}"/>
              </a:ext>
            </a:extLst>
          </p:cNvPr>
          <p:cNvPicPr>
            <a:picLocks noChangeAspect="1"/>
          </p:cNvPicPr>
          <p:nvPr/>
        </p:nvPicPr>
        <p:blipFill>
          <a:blip r:embed="rId3"/>
          <a:stretch>
            <a:fillRect/>
          </a:stretch>
        </p:blipFill>
        <p:spPr>
          <a:xfrm>
            <a:off x="2600532" y="1492872"/>
            <a:ext cx="6990936" cy="4858701"/>
          </a:xfrm>
          <a:prstGeom prst="roundRect">
            <a:avLst/>
          </a:prstGeom>
        </p:spPr>
      </p:pic>
      <p:sp>
        <p:nvSpPr>
          <p:cNvPr id="7" name="TextBox 6">
            <a:extLst>
              <a:ext uri="{FF2B5EF4-FFF2-40B4-BE49-F238E27FC236}">
                <a16:creationId xmlns:a16="http://schemas.microsoft.com/office/drawing/2014/main" id="{C194E402-CE12-B13E-E981-191BEEF3F14B}"/>
              </a:ext>
              <a:ext uri="{C183D7F6-B498-43B3-948B-1728B52AA6E4}">
                <adec:decorative xmlns:adec="http://schemas.microsoft.com/office/drawing/2017/decorative" val="0"/>
              </a:ext>
            </a:extLst>
          </p:cNvPr>
          <p:cNvSpPr txBox="1"/>
          <p:nvPr/>
        </p:nvSpPr>
        <p:spPr>
          <a:xfrm>
            <a:off x="359999" y="6449779"/>
            <a:ext cx="6487767" cy="246221"/>
          </a:xfrm>
          <a:prstGeom prst="rect">
            <a:avLst/>
          </a:prstGeom>
          <a:noFill/>
        </p:spPr>
        <p:txBody>
          <a:bodyPr wrap="square">
            <a:spAutoFit/>
          </a:bodyPr>
          <a:lstStyle/>
          <a:p>
            <a:r>
              <a:rPr lang="en-AU" sz="1000" u="sng" dirty="0">
                <a:solidFill>
                  <a:srgbClr val="001C4A"/>
                </a:solidFill>
                <a:effectLst/>
                <a:ea typeface="Calibri" panose="020F0502020204030204" pitchFamily="34" charset="0"/>
                <a:hlinkClick r:id="rId4"/>
              </a:rPr>
              <a:t>Telopea speciosissima Ingar Falls crop</a:t>
            </a:r>
            <a:r>
              <a:rPr lang="en-AU" sz="1000" u="sng" dirty="0">
                <a:solidFill>
                  <a:srgbClr val="001C4A"/>
                </a:solidFill>
                <a:effectLst/>
                <a:ea typeface="Calibri" panose="020F0502020204030204" pitchFamily="34" charset="0"/>
              </a:rPr>
              <a:t> </a:t>
            </a:r>
            <a:r>
              <a:rPr lang="en-AU" sz="1000" dirty="0">
                <a:solidFill>
                  <a:srgbClr val="001C4A"/>
                </a:solidFill>
                <a:effectLst/>
                <a:ea typeface="Calibri" panose="020F0502020204030204" pitchFamily="34" charset="0"/>
              </a:rPr>
              <a:t>by </a:t>
            </a:r>
            <a:r>
              <a:rPr lang="en-AU" sz="1000" dirty="0" err="1">
                <a:solidFill>
                  <a:srgbClr val="001C4A"/>
                </a:solidFill>
                <a:effectLst/>
                <a:ea typeface="Calibri" panose="020F0502020204030204" pitchFamily="34" charset="0"/>
              </a:rPr>
              <a:t>Casliber</a:t>
            </a:r>
            <a:r>
              <a:rPr lang="en-AU" sz="1000" dirty="0">
                <a:effectLst/>
                <a:ea typeface="Calibri" panose="020F0502020204030204" pitchFamily="34" charset="0"/>
              </a:rPr>
              <a:t>, licensed under </a:t>
            </a:r>
            <a:r>
              <a:rPr lang="en-AU" sz="1000" u="sng" dirty="0">
                <a:solidFill>
                  <a:srgbClr val="001C4A"/>
                </a:solidFill>
                <a:effectLst/>
                <a:ea typeface="Calibri" panose="020F0502020204030204" pitchFamily="34" charset="0"/>
                <a:hlinkClick r:id="rId5"/>
              </a:rPr>
              <a:t>CC BY-SA 4.0</a:t>
            </a:r>
            <a:endParaRPr lang="en-AU" sz="1000" dirty="0"/>
          </a:p>
        </p:txBody>
      </p:sp>
      <p:sp>
        <p:nvSpPr>
          <p:cNvPr id="2" name="Slide Number Placeholder 1">
            <a:extLst>
              <a:ext uri="{FF2B5EF4-FFF2-40B4-BE49-F238E27FC236}">
                <a16:creationId xmlns:a16="http://schemas.microsoft.com/office/drawing/2014/main" id="{FDDAD3FE-B13C-38A7-B5F0-96A69870208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80</a:t>
            </a:fld>
            <a:endParaRPr lang="en-AU"/>
          </a:p>
        </p:txBody>
      </p:sp>
    </p:spTree>
    <p:extLst>
      <p:ext uri="{BB962C8B-B14F-4D97-AF65-F5344CB8AC3E}">
        <p14:creationId xmlns:p14="http://schemas.microsoft.com/office/powerpoint/2010/main" val="300059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5E071-011A-F080-47AC-D206A00BDCCA}"/>
              </a:ext>
            </a:extLst>
          </p:cNvPr>
          <p:cNvSpPr>
            <a:spLocks noGrp="1"/>
          </p:cNvSpPr>
          <p:nvPr>
            <p:ph type="title"/>
          </p:nvPr>
        </p:nvSpPr>
        <p:spPr>
          <a:xfrm>
            <a:off x="360000" y="360000"/>
            <a:ext cx="11832000" cy="545601"/>
          </a:xfrm>
        </p:spPr>
        <p:txBody>
          <a:bodyPr/>
          <a:lstStyle/>
          <a:p>
            <a:r>
              <a:rPr lang="en-AU"/>
              <a:t>1.7 Definition and criteria for secondary source reliability</a:t>
            </a:r>
          </a:p>
        </p:txBody>
      </p:sp>
      <p:sp>
        <p:nvSpPr>
          <p:cNvPr id="22" name="Rounded Rectangle 21">
            <a:extLst>
              <a:ext uri="{FF2B5EF4-FFF2-40B4-BE49-F238E27FC236}">
                <a16:creationId xmlns:a16="http://schemas.microsoft.com/office/drawing/2014/main" id="{54030E9F-DF9C-5F80-315C-CAB468F8D781}"/>
              </a:ext>
            </a:extLst>
          </p:cNvPr>
          <p:cNvSpPr/>
          <p:nvPr/>
        </p:nvSpPr>
        <p:spPr>
          <a:xfrm>
            <a:off x="585873" y="1103939"/>
            <a:ext cx="10850925" cy="1065811"/>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440000" anchor="ctr"/>
          <a:lstStyle/>
          <a:p>
            <a:pPr>
              <a:lnSpc>
                <a:spcPct val="150000"/>
              </a:lnSpc>
            </a:pPr>
            <a:r>
              <a:rPr lang="en-AU" sz="1800" b="1" kern="1200" dirty="0">
                <a:latin typeface="+mn-lt"/>
              </a:rPr>
              <a:t>Reliability</a:t>
            </a:r>
            <a:r>
              <a:rPr lang="en-AU" sz="1800" kern="1200" dirty="0">
                <a:latin typeface="+mn-lt"/>
              </a:rPr>
              <a:t> – refers to the consistency of information with other reliable sources.</a:t>
            </a:r>
            <a:endParaRPr lang="en-US" sz="1800" kern="1200" dirty="0">
              <a:latin typeface="+mn-lt"/>
            </a:endParaRPr>
          </a:p>
        </p:txBody>
      </p:sp>
      <p:sp>
        <p:nvSpPr>
          <p:cNvPr id="23" name="Rectangle 22">
            <a:extLst>
              <a:ext uri="{FF2B5EF4-FFF2-40B4-BE49-F238E27FC236}">
                <a16:creationId xmlns:a16="http://schemas.microsoft.com/office/drawing/2014/main" id="{28D0CB75-4882-071D-5715-30F1C5976C13}"/>
              </a:ext>
              <a:ext uri="{C183D7F6-B498-43B3-948B-1728B52AA6E4}">
                <adec:decorative xmlns:adec="http://schemas.microsoft.com/office/drawing/2017/decorative" val="1"/>
              </a:ext>
            </a:extLst>
          </p:cNvPr>
          <p:cNvSpPr/>
          <p:nvPr/>
        </p:nvSpPr>
        <p:spPr>
          <a:xfrm>
            <a:off x="928773" y="1258653"/>
            <a:ext cx="756382" cy="75638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aphicFrame>
        <p:nvGraphicFramePr>
          <p:cNvPr id="8" name="Table 7">
            <a:extLst>
              <a:ext uri="{FF2B5EF4-FFF2-40B4-BE49-F238E27FC236}">
                <a16:creationId xmlns:a16="http://schemas.microsoft.com/office/drawing/2014/main" id="{46338EF8-9145-90FA-FA45-CB0355F1AA7A}"/>
              </a:ext>
            </a:extLst>
          </p:cNvPr>
          <p:cNvGraphicFramePr>
            <a:graphicFrameLocks noGrp="1"/>
          </p:cNvGraphicFramePr>
          <p:nvPr>
            <p:extLst>
              <p:ext uri="{D42A27DB-BD31-4B8C-83A1-F6EECF244321}">
                <p14:modId xmlns:p14="http://schemas.microsoft.com/office/powerpoint/2010/main" val="357451079"/>
              </p:ext>
            </p:extLst>
          </p:nvPr>
        </p:nvGraphicFramePr>
        <p:xfrm>
          <a:off x="585873" y="2368088"/>
          <a:ext cx="10850925" cy="3925136"/>
        </p:xfrm>
        <a:graphic>
          <a:graphicData uri="http://schemas.openxmlformats.org/drawingml/2006/table">
            <a:tbl>
              <a:tblPr firstRow="1" firstCol="1">
                <a:tableStyleId>{B301B821-A1FF-4177-AEE7-76D212191A09}</a:tableStyleId>
              </a:tblPr>
              <a:tblGrid>
                <a:gridCol w="10850925">
                  <a:extLst>
                    <a:ext uri="{9D8B030D-6E8A-4147-A177-3AD203B41FA5}">
                      <a16:colId xmlns:a16="http://schemas.microsoft.com/office/drawing/2014/main" val="2735057816"/>
                    </a:ext>
                  </a:extLst>
                </a:gridCol>
              </a:tblGrid>
              <a:tr h="424939">
                <a:tc>
                  <a:txBody>
                    <a:bodyPr/>
                    <a:lstStyle/>
                    <a:p>
                      <a:pPr marL="185738" indent="0" algn="l" fontAlgn="t">
                        <a:lnSpc>
                          <a:spcPct val="150000"/>
                        </a:lnSpc>
                        <a:spcBef>
                          <a:spcPts val="0"/>
                        </a:spcBef>
                        <a:spcAft>
                          <a:spcPts val="1200"/>
                        </a:spcAft>
                      </a:pPr>
                      <a:r>
                        <a:rPr lang="en-AU" sz="1800" b="1" u="none" strike="noStrike" dirty="0">
                          <a:solidFill>
                            <a:srgbClr val="FFFFFF"/>
                          </a:solidFill>
                          <a:effectLst/>
                        </a:rPr>
                        <a:t>Reliability</a:t>
                      </a:r>
                      <a:endParaRPr lang="en-AU" sz="1800" b="0" i="0" u="none" strike="noStrike" dirty="0">
                        <a:effectLst/>
                        <a:latin typeface="+mj-lt"/>
                        <a:cs typeface="Arial" panose="020B0604020202020204" pitchFamily="34" charset="0"/>
                      </a:endParaRPr>
                    </a:p>
                  </a:txBody>
                  <a:tcPr marL="63886" marR="63886" marT="8873"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8914014"/>
                  </a:ext>
                </a:extLst>
              </a:tr>
              <a:tr h="3500197">
                <a:tc>
                  <a:txBody>
                    <a:bodyPr/>
                    <a:lstStyle/>
                    <a:p>
                      <a:pPr marL="900000" indent="-715963" algn="l">
                        <a:lnSpc>
                          <a:spcPct val="150000"/>
                        </a:lnSpc>
                        <a:spcBef>
                          <a:spcPts val="0"/>
                        </a:spcBef>
                        <a:spcAft>
                          <a:spcPts val="1200"/>
                        </a:spcAft>
                        <a:buFont typeface="Wingdings" panose="05000000000000000000" pitchFamily="2" charset="2"/>
                        <a:buChar char="q"/>
                        <a:tabLst>
                          <a:tab pos="715963" algn="l"/>
                        </a:tabLst>
                      </a:pPr>
                      <a:r>
                        <a:rPr lang="en-AU" sz="1800" b="0" kern="1200" dirty="0">
                          <a:solidFill>
                            <a:schemeClr val="tx1"/>
                          </a:solidFill>
                          <a:effectLst/>
                        </a:rPr>
                        <a:t>Has someone with an appropriate scientific background written the source? What are their qualifications?</a:t>
                      </a:r>
                    </a:p>
                    <a:p>
                      <a:pPr marL="900000" indent="-715963" algn="l">
                        <a:lnSpc>
                          <a:spcPct val="150000"/>
                        </a:lnSpc>
                        <a:spcBef>
                          <a:spcPts val="0"/>
                        </a:spcBef>
                        <a:spcAft>
                          <a:spcPts val="1200"/>
                        </a:spcAft>
                        <a:buFont typeface="Wingdings" panose="05000000000000000000" pitchFamily="2" charset="2"/>
                        <a:buChar char="q"/>
                        <a:tabLst>
                          <a:tab pos="457200" algn="l"/>
                          <a:tab pos="715963" algn="l"/>
                        </a:tabLst>
                      </a:pPr>
                      <a:r>
                        <a:rPr lang="en-AU" sz="1800" b="0" kern="1200" dirty="0">
                          <a:solidFill>
                            <a:schemeClr val="tx1"/>
                          </a:solidFill>
                          <a:effectLst/>
                        </a:rPr>
                        <a:t>Is the source published on a credible medium? (For example, .</a:t>
                      </a:r>
                      <a:r>
                        <a:rPr lang="en-AU" sz="1800" b="0" kern="1200" dirty="0" err="1">
                          <a:solidFill>
                            <a:schemeClr val="tx1"/>
                          </a:solidFill>
                          <a:effectLst/>
                        </a:rPr>
                        <a:t>edu</a:t>
                      </a:r>
                      <a:r>
                        <a:rPr lang="en-AU" sz="1800" b="0" kern="1200" dirty="0">
                          <a:solidFill>
                            <a:schemeClr val="tx1"/>
                          </a:solidFill>
                          <a:effectLst/>
                        </a:rPr>
                        <a:t>, .gov)</a:t>
                      </a:r>
                    </a:p>
                    <a:p>
                      <a:pPr marL="900000" indent="-715963" algn="l">
                        <a:lnSpc>
                          <a:spcPct val="150000"/>
                        </a:lnSpc>
                        <a:spcBef>
                          <a:spcPts val="0"/>
                        </a:spcBef>
                        <a:spcAft>
                          <a:spcPts val="1200"/>
                        </a:spcAft>
                        <a:buFont typeface="Wingdings" panose="05000000000000000000" pitchFamily="2" charset="2"/>
                        <a:buChar char="q"/>
                        <a:tabLst>
                          <a:tab pos="457200" algn="l"/>
                          <a:tab pos="715963" algn="l"/>
                        </a:tabLst>
                      </a:pPr>
                      <a:r>
                        <a:rPr lang="en-AU" sz="1800" b="0" kern="1200" dirty="0">
                          <a:solidFill>
                            <a:schemeClr val="tx1"/>
                          </a:solidFill>
                          <a:effectLst/>
                        </a:rPr>
                        <a:t>Is the information current? (consider the topic being investigated and research being conducted in the field)</a:t>
                      </a:r>
                    </a:p>
                    <a:p>
                      <a:pPr marL="900000" indent="-715963" algn="l">
                        <a:lnSpc>
                          <a:spcPct val="150000"/>
                        </a:lnSpc>
                        <a:spcBef>
                          <a:spcPts val="0"/>
                        </a:spcBef>
                        <a:spcAft>
                          <a:spcPts val="1200"/>
                        </a:spcAft>
                        <a:buFont typeface="Wingdings" panose="05000000000000000000" pitchFamily="2" charset="2"/>
                        <a:buChar char="q"/>
                        <a:tabLst>
                          <a:tab pos="457200" algn="l"/>
                          <a:tab pos="715963" algn="l"/>
                        </a:tabLst>
                      </a:pPr>
                      <a:r>
                        <a:rPr lang="en-AU" sz="1800" b="0" kern="1200" dirty="0">
                          <a:solidFill>
                            <a:schemeClr val="tx1"/>
                          </a:solidFill>
                          <a:effectLst/>
                        </a:rPr>
                        <a:t>Is information consistent with at least 2 other reliable sources?</a:t>
                      </a:r>
                      <a:endParaRPr lang="en-AU" sz="1800" b="0" cap="none" spc="0" dirty="0">
                        <a:solidFill>
                          <a:schemeClr val="tx1"/>
                        </a:solidFill>
                        <a:effectLst/>
                        <a:latin typeface="+mn-lt"/>
                        <a:ea typeface="Calibri" panose="020F0502020204030204" pitchFamily="34" charset="0"/>
                        <a:cs typeface="Arial" panose="020B0604020202020204" pitchFamily="34" charset="0"/>
                      </a:endParaRPr>
                    </a:p>
                  </a:txBody>
                  <a:tcPr marL="77574" marR="83115" marT="22164" marB="16623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4854374"/>
                  </a:ext>
                </a:extLst>
              </a:tr>
            </a:tbl>
          </a:graphicData>
        </a:graphic>
      </p:graphicFrame>
      <p:sp>
        <p:nvSpPr>
          <p:cNvPr id="2" name="Slide Number Placeholder 1">
            <a:extLst>
              <a:ext uri="{FF2B5EF4-FFF2-40B4-BE49-F238E27FC236}">
                <a16:creationId xmlns:a16="http://schemas.microsoft.com/office/drawing/2014/main" id="{72A0BB33-32D2-3C4F-B13C-36E065AD38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35571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3755-6538-9954-6732-6E44FF7CCF32}"/>
              </a:ext>
            </a:extLst>
          </p:cNvPr>
          <p:cNvSpPr>
            <a:spLocks noGrp="1"/>
          </p:cNvSpPr>
          <p:nvPr>
            <p:ph type="title"/>
          </p:nvPr>
        </p:nvSpPr>
        <p:spPr/>
        <p:txBody>
          <a:bodyPr/>
          <a:lstStyle/>
          <a:p>
            <a:r>
              <a:rPr lang="en-AU" dirty="0"/>
              <a:t>1.7 Audience and purpose of texts</a:t>
            </a:r>
          </a:p>
        </p:txBody>
      </p:sp>
      <p:graphicFrame>
        <p:nvGraphicFramePr>
          <p:cNvPr id="6" name="Table 5">
            <a:extLst>
              <a:ext uri="{FF2B5EF4-FFF2-40B4-BE49-F238E27FC236}">
                <a16:creationId xmlns:a16="http://schemas.microsoft.com/office/drawing/2014/main" id="{65FA371D-C392-813C-735A-FC10E9DEFFD0}"/>
              </a:ext>
            </a:extLst>
          </p:cNvPr>
          <p:cNvGraphicFramePr>
            <a:graphicFrameLocks noGrp="1"/>
          </p:cNvGraphicFramePr>
          <p:nvPr>
            <p:extLst>
              <p:ext uri="{D42A27DB-BD31-4B8C-83A1-F6EECF244321}">
                <p14:modId xmlns:p14="http://schemas.microsoft.com/office/powerpoint/2010/main" val="49295991"/>
              </p:ext>
            </p:extLst>
          </p:nvPr>
        </p:nvGraphicFramePr>
        <p:xfrm>
          <a:off x="766228" y="1416840"/>
          <a:ext cx="10659544" cy="2689399"/>
        </p:xfrm>
        <a:graphic>
          <a:graphicData uri="http://schemas.openxmlformats.org/drawingml/2006/table">
            <a:tbl>
              <a:tblPr firstRow="1" bandRow="1">
                <a:tableStyleId>{B301B821-A1FF-4177-AEE7-76D212191A09}</a:tableStyleId>
              </a:tblPr>
              <a:tblGrid>
                <a:gridCol w="5329772">
                  <a:extLst>
                    <a:ext uri="{9D8B030D-6E8A-4147-A177-3AD203B41FA5}">
                      <a16:colId xmlns:a16="http://schemas.microsoft.com/office/drawing/2014/main" val="3536860152"/>
                    </a:ext>
                  </a:extLst>
                </a:gridCol>
                <a:gridCol w="5329772">
                  <a:extLst>
                    <a:ext uri="{9D8B030D-6E8A-4147-A177-3AD203B41FA5}">
                      <a16:colId xmlns:a16="http://schemas.microsoft.com/office/drawing/2014/main" val="2767096708"/>
                    </a:ext>
                  </a:extLst>
                </a:gridCol>
              </a:tblGrid>
              <a:tr h="348189">
                <a:tc>
                  <a:txBody>
                    <a:bodyPr/>
                    <a:lstStyle/>
                    <a:p>
                      <a:pPr>
                        <a:lnSpc>
                          <a:spcPct val="150000"/>
                        </a:lnSpc>
                        <a:spcAft>
                          <a:spcPts val="1200"/>
                        </a:spcAft>
                      </a:pPr>
                      <a:r>
                        <a:rPr lang="en-AU" dirty="0"/>
                        <a:t>Audience</a:t>
                      </a:r>
                      <a:endParaRPr lang="en-AU" dirty="0">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dirty="0"/>
                        <a:t>Purpose</a:t>
                      </a:r>
                      <a:endParaRPr lang="en-AU" dirty="0">
                        <a:latin typeface="+mj-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9941170"/>
                  </a:ext>
                </a:extLst>
              </a:tr>
              <a:tr h="858549">
                <a:tc>
                  <a:txBody>
                    <a:bodyPr/>
                    <a:lstStyle/>
                    <a:p>
                      <a:pPr>
                        <a:lnSpc>
                          <a:spcPct val="150000"/>
                        </a:lnSpc>
                        <a:spcAft>
                          <a:spcPts val="1200"/>
                        </a:spcAft>
                      </a:pPr>
                      <a:r>
                        <a:rPr lang="en-AU" dirty="0"/>
                        <a:t>This is who reads, listens or engages with the text.</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dirty="0"/>
                        <a:t>Refers to the reason for communicating the information in that text.</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4596412"/>
                  </a:ext>
                </a:extLst>
              </a:tr>
              <a:tr h="1373679">
                <a:tc>
                  <a:txBody>
                    <a:bodyPr/>
                    <a:lstStyle/>
                    <a:p>
                      <a:pPr>
                        <a:lnSpc>
                          <a:spcPct val="150000"/>
                        </a:lnSpc>
                        <a:spcAft>
                          <a:spcPts val="1200"/>
                        </a:spcAft>
                      </a:pPr>
                      <a:r>
                        <a:rPr lang="en-AU" dirty="0"/>
                        <a:t>To identify the audience, consider components of the text such as the images used, the vocabulary used and the subject matter.</a:t>
                      </a: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1200"/>
                        </a:spcAft>
                      </a:pPr>
                      <a:r>
                        <a:rPr lang="en-AU" dirty="0"/>
                        <a:t>To understand the purpose of a text, consider whether the author wants to inform, persuade or entertain their audience. </a:t>
                      </a: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0059870"/>
                  </a:ext>
                </a:extLst>
              </a:tr>
            </a:tbl>
          </a:graphicData>
        </a:graphic>
      </p:graphicFrame>
      <p:sp>
        <p:nvSpPr>
          <p:cNvPr id="7" name="Rectangle 6">
            <a:extLst>
              <a:ext uri="{FF2B5EF4-FFF2-40B4-BE49-F238E27FC236}">
                <a16:creationId xmlns:a16="http://schemas.microsoft.com/office/drawing/2014/main" id="{EECA5E49-A01B-69D3-F068-A116847FADCC}"/>
              </a:ext>
            </a:extLst>
          </p:cNvPr>
          <p:cNvSpPr/>
          <p:nvPr/>
        </p:nvSpPr>
        <p:spPr>
          <a:xfrm>
            <a:off x="766229" y="4252531"/>
            <a:ext cx="10659543" cy="2102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AU" dirty="0"/>
              <a:t>Who is the audience of the scientific reports about the waratah and </a:t>
            </a:r>
            <a:br>
              <a:rPr lang="en-AU" dirty="0"/>
            </a:br>
            <a:r>
              <a:rPr lang="en-AU" dirty="0"/>
              <a:t>bare-nosed wombat?</a:t>
            </a:r>
          </a:p>
          <a:p>
            <a:pPr>
              <a:lnSpc>
                <a:spcPct val="150000"/>
              </a:lnSpc>
              <a:spcAft>
                <a:spcPts val="1200"/>
              </a:spcAft>
            </a:pPr>
            <a:r>
              <a:rPr lang="en-AU" dirty="0"/>
              <a:t>What is the purpose of the reports?</a:t>
            </a:r>
          </a:p>
        </p:txBody>
      </p:sp>
      <p:sp>
        <p:nvSpPr>
          <p:cNvPr id="2" name="Slide Number Placeholder 1">
            <a:extLst>
              <a:ext uri="{FF2B5EF4-FFF2-40B4-BE49-F238E27FC236}">
                <a16:creationId xmlns:a16="http://schemas.microsoft.com/office/drawing/2014/main" id="{FBEFC53E-1C58-5A21-C021-F43E3EF85B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208303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00B2F-999E-0608-13B9-2C2AD149A0D1}"/>
              </a:ext>
            </a:extLst>
          </p:cNvPr>
          <p:cNvSpPr>
            <a:spLocks noGrp="1"/>
          </p:cNvSpPr>
          <p:nvPr>
            <p:ph type="title"/>
          </p:nvPr>
        </p:nvSpPr>
        <p:spPr/>
        <p:txBody>
          <a:bodyPr/>
          <a:lstStyle/>
          <a:p>
            <a:r>
              <a:rPr lang="en-AU"/>
              <a:t>1.7 Checkpoint</a:t>
            </a:r>
          </a:p>
        </p:txBody>
      </p:sp>
      <p:sp>
        <p:nvSpPr>
          <p:cNvPr id="4" name="Text Placeholder 3">
            <a:extLst>
              <a:ext uri="{FF2B5EF4-FFF2-40B4-BE49-F238E27FC236}">
                <a16:creationId xmlns:a16="http://schemas.microsoft.com/office/drawing/2014/main" id="{050D7447-9BE4-C9DD-E5F6-7B34A71C073F}"/>
              </a:ext>
            </a:extLst>
          </p:cNvPr>
          <p:cNvSpPr>
            <a:spLocks noGrp="1"/>
          </p:cNvSpPr>
          <p:nvPr>
            <p:ph type="body" sz="quarter" idx="18"/>
          </p:nvPr>
        </p:nvSpPr>
        <p:spPr>
          <a:xfrm>
            <a:off x="359997" y="2001860"/>
            <a:ext cx="11483999" cy="861391"/>
          </a:xfrm>
        </p:spPr>
        <p:txBody>
          <a:bodyPr/>
          <a:lstStyle/>
          <a:p>
            <a:r>
              <a:rPr lang="en-AU" b="1" dirty="0">
                <a:solidFill>
                  <a:schemeClr val="tx1"/>
                </a:solidFill>
                <a:latin typeface="+mn-lt"/>
              </a:rPr>
              <a:t>Which of the following is the most appropriate way to describe an adaptation of </a:t>
            </a:r>
            <a:r>
              <a:rPr lang="en-AU" b="1" i="1" dirty="0">
                <a:solidFill>
                  <a:schemeClr val="tx1"/>
                </a:solidFill>
                <a:latin typeface="+mn-lt"/>
              </a:rPr>
              <a:t>Telopea speciosissima </a:t>
            </a:r>
            <a:r>
              <a:rPr lang="en-AU" b="1" dirty="0">
                <a:solidFill>
                  <a:schemeClr val="tx1"/>
                </a:solidFill>
                <a:latin typeface="+mn-lt"/>
              </a:rPr>
              <a:t>in a scientific report?</a:t>
            </a:r>
          </a:p>
        </p:txBody>
      </p:sp>
      <p:sp>
        <p:nvSpPr>
          <p:cNvPr id="5" name="Picture Placeholder 4">
            <a:extLst>
              <a:ext uri="{FF2B5EF4-FFF2-40B4-BE49-F238E27FC236}">
                <a16:creationId xmlns:a16="http://schemas.microsoft.com/office/drawing/2014/main" id="{B0EB7670-3C42-523F-D208-8541F7DFB450}"/>
              </a:ext>
            </a:extLst>
          </p:cNvPr>
          <p:cNvSpPr>
            <a:spLocks noGrp="1"/>
          </p:cNvSpPr>
          <p:nvPr>
            <p:ph type="pic" sz="quarter" idx="13"/>
          </p:nvPr>
        </p:nvSpPr>
        <p:spPr>
          <a:xfrm>
            <a:off x="359998" y="3061252"/>
            <a:ext cx="11483999" cy="3058747"/>
          </a:xfrm>
        </p:spPr>
        <p:txBody>
          <a:bodyPr/>
          <a:lstStyle/>
          <a:p>
            <a:pPr marL="457200" marR="0" lvl="0" indent="-457200" algn="l" defTabSz="609585" rtl="0" eaLnBrk="1" fontAlgn="auto" latinLnBrk="0" hangingPunct="1">
              <a:lnSpc>
                <a:spcPct val="150000"/>
              </a:lnSpc>
              <a:spcBef>
                <a:spcPts val="1200"/>
              </a:spcBef>
              <a:spcAft>
                <a:spcPts val="600"/>
              </a:spcAft>
              <a:buClrTx/>
              <a:buSzTx/>
              <a:buFont typeface="+mj-lt"/>
              <a:buAutoNum type="alphaLcParenR"/>
              <a:tabLst/>
              <a:defRPr/>
            </a:pPr>
            <a: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The waratah looks pretty and grows tall so that everyone can see it.</a:t>
            </a:r>
          </a:p>
          <a:p>
            <a:pPr marL="457200" marR="0" lvl="0" indent="-457200" algn="l" defTabSz="609585" rtl="0" eaLnBrk="1" fontAlgn="auto" latinLnBrk="0" hangingPunct="1">
              <a:lnSpc>
                <a:spcPct val="150000"/>
              </a:lnSpc>
              <a:spcBef>
                <a:spcPts val="1200"/>
              </a:spcBef>
              <a:spcAft>
                <a:spcPts val="600"/>
              </a:spcAft>
              <a:buClrTx/>
              <a:buSzTx/>
              <a:buFont typeface="+mj-lt"/>
              <a:buAutoNum type="alphaLcParenR"/>
              <a:tabLst/>
              <a:defRPr/>
            </a:pPr>
            <a: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The waratah has bright red flowers that attract birds, which helps with pollination, increasing reproductive success.</a:t>
            </a:r>
          </a:p>
          <a:p>
            <a:pPr marL="457200" marR="0" lvl="0" indent="-457200" algn="l" defTabSz="609585" rtl="0" eaLnBrk="1" fontAlgn="auto" latinLnBrk="0" hangingPunct="1">
              <a:lnSpc>
                <a:spcPct val="150000"/>
              </a:lnSpc>
              <a:spcBef>
                <a:spcPts val="1200"/>
              </a:spcBef>
              <a:spcAft>
                <a:spcPts val="600"/>
              </a:spcAft>
              <a:buClrTx/>
              <a:buSzTx/>
              <a:buFont typeface="+mj-lt"/>
              <a:buAutoNum type="alphaLcParenR"/>
              <a:tabLst/>
              <a:defRPr/>
            </a:pPr>
            <a:r>
              <a:rPr kumimoji="0" lang="en-AU"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This plant is red, so it stands out and makes the environment look nice.</a:t>
            </a:r>
          </a:p>
          <a:p>
            <a:pPr marL="457200" marR="0" lvl="0" indent="-457200" algn="l" defTabSz="609585" rtl="0" eaLnBrk="1" fontAlgn="auto" latinLnBrk="0" hangingPunct="1">
              <a:lnSpc>
                <a:spcPct val="150000"/>
              </a:lnSpc>
              <a:spcBef>
                <a:spcPts val="1200"/>
              </a:spcBef>
              <a:spcAft>
                <a:spcPts val="600"/>
              </a:spcAft>
              <a:buClrTx/>
              <a:buSzTx/>
              <a:buFont typeface="+mj-lt"/>
              <a:buAutoNum type="alphaLcParenR"/>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Waratahs are super cool because they grow back after bushfires.</a:t>
            </a:r>
          </a:p>
        </p:txBody>
      </p:sp>
      <p:sp>
        <p:nvSpPr>
          <p:cNvPr id="2" name="Slide Number Placeholder 1">
            <a:extLst>
              <a:ext uri="{FF2B5EF4-FFF2-40B4-BE49-F238E27FC236}">
                <a16:creationId xmlns:a16="http://schemas.microsoft.com/office/drawing/2014/main" id="{FAE48896-ADB5-9548-EB00-31A36D90DE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42673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EA1506-BD63-B11D-F919-7EAB7100219A}"/>
              </a:ext>
            </a:extLst>
          </p:cNvPr>
          <p:cNvSpPr>
            <a:spLocks noGrp="1"/>
          </p:cNvSpPr>
          <p:nvPr>
            <p:ph type="ctrTitle"/>
          </p:nvPr>
        </p:nvSpPr>
        <p:spPr/>
        <p:txBody>
          <a:bodyPr/>
          <a:lstStyle/>
          <a:p>
            <a:r>
              <a:rPr lang="en-AU" dirty="0"/>
              <a:t>Essential question 2</a:t>
            </a:r>
          </a:p>
        </p:txBody>
      </p:sp>
      <p:sp>
        <p:nvSpPr>
          <p:cNvPr id="3" name="TextBox 2">
            <a:extLst>
              <a:ext uri="{FF2B5EF4-FFF2-40B4-BE49-F238E27FC236}">
                <a16:creationId xmlns:a16="http://schemas.microsoft.com/office/drawing/2014/main" id="{22B90CE5-8410-836B-A352-3BF8D544CA36}"/>
              </a:ext>
            </a:extLst>
          </p:cNvPr>
          <p:cNvSpPr txBox="1"/>
          <p:nvPr/>
        </p:nvSpPr>
        <p:spPr>
          <a:xfrm>
            <a:off x="540000" y="4868562"/>
            <a:ext cx="9727095" cy="1200329"/>
          </a:xfrm>
          <a:prstGeom prst="rect">
            <a:avLst/>
          </a:prstGeom>
          <a:noFill/>
        </p:spPr>
        <p:txBody>
          <a:bodyPr wrap="square">
            <a:spAutoFit/>
          </a:bodyPr>
          <a:lstStyle/>
          <a:p>
            <a:r>
              <a:rPr lang="en-AU" sz="3600" dirty="0">
                <a:solidFill>
                  <a:schemeClr val="accent4"/>
                </a:solidFill>
                <a:latin typeface="+mj-lt"/>
                <a:cs typeface="Arial"/>
              </a:rPr>
              <a:t>What are the features of cells, and how does their structure relate to their function?</a:t>
            </a:r>
            <a:endParaRPr lang="en-AU" sz="3600" dirty="0">
              <a:solidFill>
                <a:schemeClr val="accent4"/>
              </a:solidFill>
              <a:latin typeface="+mj-lt"/>
            </a:endParaRPr>
          </a:p>
        </p:txBody>
      </p:sp>
    </p:spTree>
    <p:extLst>
      <p:ext uri="{BB962C8B-B14F-4D97-AF65-F5344CB8AC3E}">
        <p14:creationId xmlns:p14="http://schemas.microsoft.com/office/powerpoint/2010/main" val="31797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2.1 What are cells?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9033393"/>
              </p:ext>
            </p:extLst>
          </p:nvPr>
        </p:nvGraphicFramePr>
        <p:xfrm>
          <a:off x="348000" y="1719232"/>
          <a:ext cx="11484002" cy="4796768"/>
        </p:xfrm>
        <a:graphic>
          <a:graphicData uri="http://schemas.openxmlformats.org/drawingml/2006/table">
            <a:tbl>
              <a:tblPr firstRow="1">
                <a:tableStyleId>{B301B821-A1FF-4177-AEE7-76D212191A09}</a:tableStyleId>
              </a:tblPr>
              <a:tblGrid>
                <a:gridCol w="4964203">
                  <a:extLst>
                    <a:ext uri="{9D8B030D-6E8A-4147-A177-3AD203B41FA5}">
                      <a16:colId xmlns:a16="http://schemas.microsoft.com/office/drawing/2014/main" val="3623447875"/>
                    </a:ext>
                  </a:extLst>
                </a:gridCol>
                <a:gridCol w="6519799">
                  <a:extLst>
                    <a:ext uri="{9D8B030D-6E8A-4147-A177-3AD203B41FA5}">
                      <a16:colId xmlns:a16="http://schemas.microsoft.com/office/drawing/2014/main" val="3573327086"/>
                    </a:ext>
                  </a:extLst>
                </a:gridCol>
              </a:tblGrid>
              <a:tr h="415793">
                <a:tc>
                  <a:txBody>
                    <a:bodyPr/>
                    <a:lstStyle/>
                    <a:p>
                      <a:pPr>
                        <a:lnSpc>
                          <a:spcPct val="150000"/>
                        </a:lnSpc>
                        <a:spcBef>
                          <a:spcPts val="0"/>
                        </a:spcBef>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84844">
                <a:tc>
                  <a:txBody>
                    <a:bodyPr/>
                    <a:lstStyle/>
                    <a:p>
                      <a:pPr marL="342900" lvl="0" indent="-342900">
                        <a:lnSpc>
                          <a:spcPct val="150000"/>
                        </a:lnSpc>
                        <a:spcBef>
                          <a:spcPts val="0"/>
                        </a:spcBef>
                        <a:spcAft>
                          <a:spcPts val="1200"/>
                        </a:spcAft>
                        <a:buFont typeface="Arial" panose="020B0604020202020204" pitchFamily="34" charset="0"/>
                        <a:buChar char="•"/>
                      </a:pPr>
                      <a:r>
                        <a:rPr lang="en-AU" sz="1800" b="0" dirty="0">
                          <a:solidFill>
                            <a:schemeClr val="tx1"/>
                          </a:solidFill>
                          <a:effectLst/>
                          <a:latin typeface="+mn-lt"/>
                          <a:ea typeface="Calibri" panose="020F0502020204030204" pitchFamily="34" charset="0"/>
                          <a:cs typeface="Arial" panose="020B0604020202020204" pitchFamily="34" charset="0"/>
                        </a:rPr>
                        <a:t>to describe the unique features of cells in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0"/>
                        </a:spcBef>
                        <a:spcAft>
                          <a:spcPts val="1200"/>
                        </a:spcAft>
                        <a:buFont typeface="Arial" panose="020B0604020202020204" pitchFamily="34" charset="0"/>
                        <a:buChar char="•"/>
                      </a:pPr>
                      <a:r>
                        <a:rPr lang="en-AU" sz="1800" dirty="0">
                          <a:effectLst/>
                          <a:latin typeface="+mn-lt"/>
                          <a:ea typeface="Calibri" panose="020F0502020204030204" pitchFamily="34" charset="0"/>
                        </a:rPr>
                        <a:t>define cells as the most basic unit of life</a:t>
                      </a:r>
                    </a:p>
                    <a:p>
                      <a:pPr marL="342900" lvl="0" indent="-342900">
                        <a:lnSpc>
                          <a:spcPct val="150000"/>
                        </a:lnSpc>
                        <a:spcBef>
                          <a:spcPts val="0"/>
                        </a:spcBef>
                        <a:spcAft>
                          <a:spcPts val="1200"/>
                        </a:spcAft>
                        <a:buFont typeface="Arial" panose="020B0604020202020204" pitchFamily="34" charset="0"/>
                        <a:buChar char="•"/>
                      </a:pPr>
                      <a:r>
                        <a:rPr lang="en-AU" sz="1800" dirty="0">
                          <a:effectLst/>
                          <a:latin typeface="+mn-lt"/>
                          <a:ea typeface="Calibri" panose="020F0502020204030204" pitchFamily="34" charset="0"/>
                        </a:rPr>
                        <a:t>outline cell theory</a:t>
                      </a:r>
                    </a:p>
                    <a:p>
                      <a:pPr marL="342900" lvl="0" indent="-342900">
                        <a:lnSpc>
                          <a:spcPct val="150000"/>
                        </a:lnSpc>
                        <a:spcBef>
                          <a:spcPts val="0"/>
                        </a:spcBef>
                        <a:spcAft>
                          <a:spcPts val="1200"/>
                        </a:spcAft>
                        <a:buFont typeface="Arial" panose="020B0604020202020204" pitchFamily="34" charset="0"/>
                        <a:buChar char="•"/>
                      </a:pPr>
                      <a:r>
                        <a:rPr lang="en-AU" sz="1800" dirty="0">
                          <a:effectLst/>
                          <a:latin typeface="+mn-lt"/>
                          <a:ea typeface="Calibri" panose="020F0502020204030204" pitchFamily="34" charset="0"/>
                        </a:rPr>
                        <a:t>recognise that that advances in technology have increased our understanding of cells.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003621"/>
                  </a:ext>
                </a:extLst>
              </a:tr>
              <a:tr h="2059804">
                <a:tc>
                  <a:txBody>
                    <a:bodyPr/>
                    <a:lstStyle/>
                    <a:p>
                      <a:pPr marL="342900" lvl="0" indent="-342900">
                        <a:lnSpc>
                          <a:spcPct val="150000"/>
                        </a:lnSpc>
                        <a:spcBef>
                          <a:spcPts val="0"/>
                        </a:spcBef>
                        <a:spcAft>
                          <a:spcPts val="1200"/>
                        </a:spcAft>
                        <a:buFont typeface="Arial" panose="020B0604020202020204" pitchFamily="34" charset="0"/>
                        <a:buChar char="•"/>
                      </a:pPr>
                      <a:r>
                        <a:rPr lang="en-AU" sz="1800" b="0">
                          <a:solidFill>
                            <a:schemeClr val="tx1"/>
                          </a:solidFill>
                          <a:effectLst/>
                          <a:latin typeface="+mn-lt"/>
                          <a:ea typeface="Calibri" panose="020F0502020204030204" pitchFamily="34" charset="0"/>
                          <a:cs typeface="Arial" panose="020B0604020202020204" pitchFamily="34" charset="0"/>
                        </a:rPr>
                        <a:t>to extract and summarise information from secondary sources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0"/>
                        </a:spcBef>
                        <a:spcAft>
                          <a:spcPts val="1200"/>
                        </a:spcAft>
                        <a:buFont typeface="Arial" panose="020B0604020202020204" pitchFamily="34" charset="0"/>
                        <a:buChar char="•"/>
                      </a:pPr>
                      <a:r>
                        <a:rPr lang="en-AU" sz="1800" dirty="0">
                          <a:effectLst/>
                          <a:latin typeface="+mn-lt"/>
                          <a:ea typeface="Calibri" panose="020F0502020204030204" pitchFamily="34" charset="0"/>
                        </a:rPr>
                        <a:t>identify key points in a text about cell theory and the developments in microscope technology</a:t>
                      </a:r>
                    </a:p>
                    <a:p>
                      <a:pPr marL="342900" lvl="0" indent="-342900">
                        <a:lnSpc>
                          <a:spcPct val="150000"/>
                        </a:lnSpc>
                        <a:spcBef>
                          <a:spcPts val="0"/>
                        </a:spcBef>
                        <a:spcAft>
                          <a:spcPts val="1200"/>
                        </a:spcAft>
                        <a:buFont typeface="Arial" panose="020B0604020202020204" pitchFamily="34" charset="0"/>
                        <a:buChar char="•"/>
                      </a:pPr>
                      <a:r>
                        <a:rPr lang="en-AU" sz="1800" dirty="0">
                          <a:effectLst/>
                          <a:latin typeface="+mn-lt"/>
                          <a:ea typeface="Calibri" panose="020F0502020204030204" pitchFamily="34" charset="0"/>
                        </a:rPr>
                        <a:t>summarise key points in my own words to respond to comprehension questions.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248971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660F5-F674-9147-634A-4DB9BEDFA66E}"/>
              </a:ext>
            </a:extLst>
          </p:cNvPr>
          <p:cNvSpPr>
            <a:spLocks noGrp="1"/>
          </p:cNvSpPr>
          <p:nvPr>
            <p:ph type="title"/>
          </p:nvPr>
        </p:nvSpPr>
        <p:spPr/>
        <p:txBody>
          <a:bodyPr/>
          <a:lstStyle/>
          <a:p>
            <a:r>
              <a:rPr lang="en-AU" dirty="0"/>
              <a:t>2.1 Moving from the macro world to the micro world</a:t>
            </a:r>
          </a:p>
        </p:txBody>
      </p:sp>
      <p:sp>
        <p:nvSpPr>
          <p:cNvPr id="22" name="TextBox 21">
            <a:extLst>
              <a:ext uri="{FF2B5EF4-FFF2-40B4-BE49-F238E27FC236}">
                <a16:creationId xmlns:a16="http://schemas.microsoft.com/office/drawing/2014/main" id="{65B16269-58B0-6FDB-FA21-00489CF275BD}"/>
              </a:ext>
            </a:extLst>
          </p:cNvPr>
          <p:cNvSpPr txBox="1"/>
          <p:nvPr/>
        </p:nvSpPr>
        <p:spPr>
          <a:xfrm>
            <a:off x="1972691" y="1387602"/>
            <a:ext cx="1830683" cy="536556"/>
          </a:xfrm>
          <a:prstGeom prst="rect">
            <a:avLst/>
          </a:prstGeom>
          <a:noFill/>
        </p:spPr>
        <p:txBody>
          <a:bodyPr wrap="square" lIns="0" tIns="0" rIns="0" bIns="0" rtlCol="0">
            <a:noAutofit/>
          </a:bodyPr>
          <a:lstStyle/>
          <a:p>
            <a:pPr algn="l"/>
            <a:r>
              <a:rPr lang="en-AU" sz="3600" b="1" dirty="0">
                <a:latin typeface="+mj-lt"/>
              </a:rPr>
              <a:t>MACRO </a:t>
            </a:r>
          </a:p>
        </p:txBody>
      </p:sp>
      <p:pic>
        <p:nvPicPr>
          <p:cNvPr id="10" name="Picture 9" descr="A photograph of gum leaves and gumnuts as an example of the macro level. ">
            <a:extLst>
              <a:ext uri="{FF2B5EF4-FFF2-40B4-BE49-F238E27FC236}">
                <a16:creationId xmlns:a16="http://schemas.microsoft.com/office/drawing/2014/main" id="{0A2687BE-6F95-F595-ED1E-2230ECA5B838}"/>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8490064">
            <a:off x="1280005" y="1567077"/>
            <a:ext cx="3410676" cy="4804930"/>
          </a:xfrm>
          <a:prstGeom prst="snip2DiagRect">
            <a:avLst>
              <a:gd name="adj1" fmla="val 0"/>
              <a:gd name="adj2" fmla="val 19603"/>
            </a:avLst>
          </a:prstGeom>
        </p:spPr>
      </p:pic>
      <p:sp>
        <p:nvSpPr>
          <p:cNvPr id="14" name="Arrow: Right 13" descr="An arrow pointing to the right.">
            <a:extLst>
              <a:ext uri="{FF2B5EF4-FFF2-40B4-BE49-F238E27FC236}">
                <a16:creationId xmlns:a16="http://schemas.microsoft.com/office/drawing/2014/main" id="{84543004-43F5-AB74-048A-3984ED0732AE}"/>
              </a:ext>
            </a:extLst>
          </p:cNvPr>
          <p:cNvSpPr/>
          <p:nvPr/>
        </p:nvSpPr>
        <p:spPr>
          <a:xfrm>
            <a:off x="5393355" y="3555205"/>
            <a:ext cx="1615640" cy="828675"/>
          </a:xfrm>
          <a:prstGeom prst="rightArrow">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B9E449F2-3E4A-CF0A-6625-206AF0B47DD7}"/>
              </a:ext>
            </a:extLst>
          </p:cNvPr>
          <p:cNvSpPr txBox="1"/>
          <p:nvPr/>
        </p:nvSpPr>
        <p:spPr>
          <a:xfrm>
            <a:off x="8554234" y="1322788"/>
            <a:ext cx="1540601" cy="536556"/>
          </a:xfrm>
          <a:prstGeom prst="rect">
            <a:avLst/>
          </a:prstGeom>
          <a:noFill/>
        </p:spPr>
        <p:txBody>
          <a:bodyPr wrap="square" lIns="0" tIns="0" rIns="0" bIns="0" rtlCol="0">
            <a:noAutofit/>
          </a:bodyPr>
          <a:lstStyle/>
          <a:p>
            <a:pPr algn="l"/>
            <a:r>
              <a:rPr lang="en-AU" sz="3600" b="1" dirty="0">
                <a:latin typeface="+mj-lt"/>
              </a:rPr>
              <a:t>MICRO </a:t>
            </a:r>
          </a:p>
        </p:txBody>
      </p:sp>
      <p:pic>
        <p:nvPicPr>
          <p:cNvPr id="13" name="Picture 12" descr="An unlabelled image of a plant cell.">
            <a:extLst>
              <a:ext uri="{FF2B5EF4-FFF2-40B4-BE49-F238E27FC236}">
                <a16:creationId xmlns:a16="http://schemas.microsoft.com/office/drawing/2014/main" id="{BA46A4B6-7458-D4D3-9EFD-2687F0A1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38" y="2168716"/>
            <a:ext cx="2682176" cy="3556798"/>
          </a:xfrm>
          <a:prstGeom prst="rect">
            <a:avLst/>
          </a:prstGeom>
        </p:spPr>
      </p:pic>
      <p:sp>
        <p:nvSpPr>
          <p:cNvPr id="4" name="TextBox 3">
            <a:extLst>
              <a:ext uri="{FF2B5EF4-FFF2-40B4-BE49-F238E27FC236}">
                <a16:creationId xmlns:a16="http://schemas.microsoft.com/office/drawing/2014/main" id="{EB775FE6-10B0-E658-B3D7-D0425D582AEF}"/>
              </a:ext>
              <a:ext uri="{C183D7F6-B498-43B3-948B-1728B52AA6E4}">
                <adec:decorative xmlns:adec="http://schemas.microsoft.com/office/drawing/2017/decorative" val="0"/>
              </a:ext>
            </a:extLst>
          </p:cNvPr>
          <p:cNvSpPr txBox="1"/>
          <p:nvPr/>
        </p:nvSpPr>
        <p:spPr>
          <a:xfrm>
            <a:off x="360000" y="6421630"/>
            <a:ext cx="10678743" cy="294632"/>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2024.</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8E772FC-F5EC-3A71-E7F3-03EF9352A1F8}"/>
              </a:ext>
              <a:ext uri="{C183D7F6-B498-43B3-948B-1728B52AA6E4}">
                <adec:decorative xmlns:adec="http://schemas.microsoft.com/office/drawing/2017/decorative" val="1"/>
              </a:ext>
            </a:extLst>
          </p:cNvPr>
          <p:cNvSpPr>
            <a:spLocks noGrp="1"/>
          </p:cNvSpPr>
          <p:nvPr>
            <p:ph type="sldNum" sz="quarter" idx="12"/>
          </p:nvPr>
        </p:nvSpPr>
        <p:spPr>
          <a:xfrm>
            <a:off x="11278004" y="6516000"/>
            <a:ext cx="720000" cy="180000"/>
          </a:xfrm>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310820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0DA3C-196B-442D-E374-F9FE1A16757F}"/>
              </a:ext>
            </a:extLst>
          </p:cNvPr>
          <p:cNvSpPr>
            <a:spLocks noGrp="1"/>
          </p:cNvSpPr>
          <p:nvPr>
            <p:ph type="title"/>
          </p:nvPr>
        </p:nvSpPr>
        <p:spPr/>
        <p:txBody>
          <a:bodyPr/>
          <a:lstStyle/>
          <a:p>
            <a:r>
              <a:rPr lang="en-AU"/>
              <a:t>2.1 Zooming in to the micro world</a:t>
            </a:r>
          </a:p>
        </p:txBody>
      </p:sp>
      <p:grpSp>
        <p:nvGrpSpPr>
          <p:cNvPr id="17" name="Group 16" descr="Link to video 'Zoom on an Animal cell'">
            <a:extLst>
              <a:ext uri="{FF2B5EF4-FFF2-40B4-BE49-F238E27FC236}">
                <a16:creationId xmlns:a16="http://schemas.microsoft.com/office/drawing/2014/main" id="{B25A494A-F5E3-397F-871E-F9375CB731B6}"/>
              </a:ext>
            </a:extLst>
          </p:cNvPr>
          <p:cNvGrpSpPr/>
          <p:nvPr/>
        </p:nvGrpSpPr>
        <p:grpSpPr>
          <a:xfrm>
            <a:off x="2213112" y="1015772"/>
            <a:ext cx="7765776" cy="5275212"/>
            <a:chOff x="2213112" y="1015772"/>
            <a:chExt cx="7765776" cy="5275212"/>
          </a:xfrm>
        </p:grpSpPr>
        <p:pic>
          <p:nvPicPr>
            <p:cNvPr id="14" name="Picture 13" descr="A screenshot of a Vimeo video clip clip.">
              <a:hlinkClick r:id="rId3"/>
              <a:extLst>
                <a:ext uri="{FF2B5EF4-FFF2-40B4-BE49-F238E27FC236}">
                  <a16:creationId xmlns:a16="http://schemas.microsoft.com/office/drawing/2014/main" id="{85319515-4DEF-4891-3A83-70D18BB7D855}"/>
                </a:ext>
              </a:extLst>
            </p:cNvPr>
            <p:cNvPicPr>
              <a:picLocks noChangeAspect="1"/>
            </p:cNvPicPr>
            <p:nvPr/>
          </p:nvPicPr>
          <p:blipFill>
            <a:blip r:embed="rId4"/>
            <a:stretch>
              <a:fillRect/>
            </a:stretch>
          </p:blipFill>
          <p:spPr>
            <a:xfrm>
              <a:off x="2213112" y="1015772"/>
              <a:ext cx="7765776" cy="5275212"/>
            </a:xfrm>
            <a:prstGeom prst="rect">
              <a:avLst/>
            </a:prstGeom>
          </p:spPr>
        </p:pic>
        <p:pic>
          <p:nvPicPr>
            <p:cNvPr id="16" name="Picture 15">
              <a:hlinkClick r:id="rId3"/>
              <a:extLst>
                <a:ext uri="{FF2B5EF4-FFF2-40B4-BE49-F238E27FC236}">
                  <a16:creationId xmlns:a16="http://schemas.microsoft.com/office/drawing/2014/main" id="{EFEBD94C-9A63-C11C-3210-E4940B3F7518}"/>
                </a:ext>
              </a:extLst>
            </p:cNvPr>
            <p:cNvPicPr>
              <a:picLocks noChangeAspect="1"/>
            </p:cNvPicPr>
            <p:nvPr/>
          </p:nvPicPr>
          <p:blipFill>
            <a:blip r:embed="rId5"/>
            <a:stretch>
              <a:fillRect/>
            </a:stretch>
          </p:blipFill>
          <p:spPr>
            <a:xfrm>
              <a:off x="5184569" y="2741947"/>
              <a:ext cx="1822862" cy="1822862"/>
            </a:xfrm>
            <a:prstGeom prst="rect">
              <a:avLst/>
            </a:prstGeom>
          </p:spPr>
        </p:pic>
      </p:grpSp>
      <p:sp>
        <p:nvSpPr>
          <p:cNvPr id="8" name="TextBox 7">
            <a:extLst>
              <a:ext uri="{FF2B5EF4-FFF2-40B4-BE49-F238E27FC236}">
                <a16:creationId xmlns:a16="http://schemas.microsoft.com/office/drawing/2014/main" id="{82032B10-3B94-25A1-69D6-E91CAAC70048}"/>
              </a:ext>
            </a:extLst>
          </p:cNvPr>
          <p:cNvSpPr txBox="1"/>
          <p:nvPr/>
        </p:nvSpPr>
        <p:spPr>
          <a:xfrm>
            <a:off x="2213112" y="6339256"/>
            <a:ext cx="5637633" cy="353487"/>
          </a:xfrm>
          <a:prstGeom prst="rect">
            <a:avLst/>
          </a:prstGeom>
          <a:noFill/>
        </p:spPr>
        <p:txBody>
          <a:bodyPr wrap="square" lIns="0" tIns="0" rIns="0" bIns="0" rtlCol="0">
            <a:noAutofit/>
          </a:bodyPr>
          <a:lstStyle/>
          <a:p>
            <a:pPr>
              <a:lnSpc>
                <a:spcPct val="150000"/>
              </a:lnSpc>
            </a:pPr>
            <a:r>
              <a:rPr lang="en-AU" sz="1800" b="1" dirty="0"/>
              <a:t>Zoom on an animal cell  </a:t>
            </a:r>
            <a:r>
              <a:rPr lang="en-AU" sz="1800" dirty="0"/>
              <a:t>(duration 1:03)</a:t>
            </a:r>
          </a:p>
        </p:txBody>
      </p:sp>
      <p:sp>
        <p:nvSpPr>
          <p:cNvPr id="2" name="Slide Number Placeholder 1">
            <a:extLst>
              <a:ext uri="{FF2B5EF4-FFF2-40B4-BE49-F238E27FC236}">
                <a16:creationId xmlns:a16="http://schemas.microsoft.com/office/drawing/2014/main" id="{311100BA-CD16-363F-7DCA-E3FCB4D49B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41067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660F5-F674-9147-634A-4DB9BEDFA66E}"/>
              </a:ext>
            </a:extLst>
          </p:cNvPr>
          <p:cNvSpPr>
            <a:spLocks noGrp="1"/>
          </p:cNvSpPr>
          <p:nvPr>
            <p:ph type="title"/>
          </p:nvPr>
        </p:nvSpPr>
        <p:spPr/>
        <p:txBody>
          <a:bodyPr/>
          <a:lstStyle/>
          <a:p>
            <a:r>
              <a:rPr lang="en-AU"/>
              <a:t>2.1 Scientific equipment for magnifying objects</a:t>
            </a:r>
          </a:p>
        </p:txBody>
      </p:sp>
      <p:pic>
        <p:nvPicPr>
          <p:cNvPr id="6" name="Picture 5" descr="An image of a person with a magnifying glass in front of their eye. Their eye is magnified in comparison to the rest of their face.">
            <a:extLst>
              <a:ext uri="{FF2B5EF4-FFF2-40B4-BE49-F238E27FC236}">
                <a16:creationId xmlns:a16="http://schemas.microsoft.com/office/drawing/2014/main" id="{926E657D-125B-A842-EB7E-309D3B8D00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667222"/>
            <a:ext cx="5656680" cy="3737943"/>
          </a:xfrm>
          <a:prstGeom prst="rect">
            <a:avLst/>
          </a:prstGeom>
        </p:spPr>
      </p:pic>
      <p:sp>
        <p:nvSpPr>
          <p:cNvPr id="16" name="TextBox 15">
            <a:extLst>
              <a:ext uri="{FF2B5EF4-FFF2-40B4-BE49-F238E27FC236}">
                <a16:creationId xmlns:a16="http://schemas.microsoft.com/office/drawing/2014/main" id="{BFFA1C8F-DB11-BCFA-9770-AA5195A4B512}"/>
              </a:ext>
              <a:ext uri="{C183D7F6-B498-43B3-948B-1728B52AA6E4}">
                <adec:decorative xmlns:adec="http://schemas.microsoft.com/office/drawing/2017/decorative" val="0"/>
              </a:ext>
            </a:extLst>
          </p:cNvPr>
          <p:cNvSpPr txBox="1"/>
          <p:nvPr/>
        </p:nvSpPr>
        <p:spPr>
          <a:xfrm>
            <a:off x="916784" y="5444740"/>
            <a:ext cx="4543112" cy="294632"/>
          </a:xfrm>
          <a:prstGeom prst="rect">
            <a:avLst/>
          </a:prstGeom>
          <a:noFill/>
        </p:spPr>
        <p:txBody>
          <a:bodyPr wrap="square">
            <a:spAutoFit/>
          </a:bodyPr>
          <a:lstStyle/>
          <a:p>
            <a:pPr algn="ctr">
              <a:lnSpc>
                <a:spcPct val="150000"/>
              </a:lnSpc>
            </a:pPr>
            <a:r>
              <a:rPr lang="en-AU" sz="1000" dirty="0">
                <a:hlinkClick r:id="rId4"/>
              </a:rPr>
              <a:t>Playing with a magnifying glass</a:t>
            </a:r>
            <a:r>
              <a:rPr lang="en-AU" sz="1000" dirty="0"/>
              <a:t> by Casey Fleser, licensed under </a:t>
            </a:r>
            <a:r>
              <a:rPr lang="en-AU" sz="1000" dirty="0">
                <a:hlinkClick r:id="rId5"/>
              </a:rPr>
              <a:t>CC BY 4.0</a:t>
            </a:r>
            <a:endParaRPr lang="en-AU" sz="1000" dirty="0"/>
          </a:p>
        </p:txBody>
      </p:sp>
      <p:pic>
        <p:nvPicPr>
          <p:cNvPr id="7" name="Picture 6" descr="Image of a microscope.">
            <a:extLst>
              <a:ext uri="{FF2B5EF4-FFF2-40B4-BE49-F238E27FC236}">
                <a16:creationId xmlns:a16="http://schemas.microsoft.com/office/drawing/2014/main" id="{2D29B858-F27C-A37E-60D7-AF023B2317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4395" y="1413259"/>
            <a:ext cx="3116687" cy="4031482"/>
          </a:xfrm>
          <a:prstGeom prst="rect">
            <a:avLst/>
          </a:prstGeom>
        </p:spPr>
      </p:pic>
      <p:sp>
        <p:nvSpPr>
          <p:cNvPr id="8" name="TextBox 7">
            <a:extLst>
              <a:ext uri="{FF2B5EF4-FFF2-40B4-BE49-F238E27FC236}">
                <a16:creationId xmlns:a16="http://schemas.microsoft.com/office/drawing/2014/main" id="{9B074880-D502-A32D-0E89-75F37458C9E4}"/>
              </a:ext>
              <a:ext uri="{C183D7F6-B498-43B3-948B-1728B52AA6E4}">
                <adec:decorative xmlns:adec="http://schemas.microsoft.com/office/drawing/2017/decorative" val="0"/>
              </a:ext>
            </a:extLst>
          </p:cNvPr>
          <p:cNvSpPr txBox="1"/>
          <p:nvPr/>
        </p:nvSpPr>
        <p:spPr>
          <a:xfrm>
            <a:off x="7183955" y="5444740"/>
            <a:ext cx="3757566" cy="756297"/>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7" tooltip="https://www.biorender.com/"/>
              </a:rPr>
              <a:t>BioRender.com</a:t>
            </a:r>
            <a:r>
              <a:rPr lang="en-AU" sz="1000" dirty="0"/>
              <a:t>. </a:t>
            </a:r>
            <a:br>
              <a:rPr lang="en-AU" sz="1000" dirty="0"/>
            </a:br>
            <a:r>
              <a:rPr lang="en-AU" sz="1000" dirty="0"/>
              <a:t>Any copyright subsisting in this work is owned by </a:t>
            </a:r>
            <a:br>
              <a:rPr lang="en-AU" sz="1000" dirty="0"/>
            </a:br>
            <a:r>
              <a:rPr lang="en-AU" sz="1000" dirty="0"/>
              <a:t>© State of New South Wales (Department of Education) 2024.</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8E772FC-F5EC-3A71-E7F3-03EF9352A1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177255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660F5-F674-9147-634A-4DB9BEDFA66E}"/>
              </a:ext>
            </a:extLst>
          </p:cNvPr>
          <p:cNvSpPr>
            <a:spLocks noGrp="1"/>
          </p:cNvSpPr>
          <p:nvPr>
            <p:ph type="title"/>
          </p:nvPr>
        </p:nvSpPr>
        <p:spPr/>
        <p:txBody>
          <a:bodyPr/>
          <a:lstStyle/>
          <a:p>
            <a:r>
              <a:rPr lang="en-AU"/>
              <a:t>2.1 Using scientific equipment to make observations</a:t>
            </a:r>
          </a:p>
        </p:txBody>
      </p:sp>
      <p:sp>
        <p:nvSpPr>
          <p:cNvPr id="25" name="TextBox 24">
            <a:extLst>
              <a:ext uri="{FF2B5EF4-FFF2-40B4-BE49-F238E27FC236}">
                <a16:creationId xmlns:a16="http://schemas.microsoft.com/office/drawing/2014/main" id="{6A44B166-089D-5294-C6B7-C5CF827BA863}"/>
              </a:ext>
            </a:extLst>
          </p:cNvPr>
          <p:cNvSpPr txBox="1"/>
          <p:nvPr/>
        </p:nvSpPr>
        <p:spPr>
          <a:xfrm>
            <a:off x="833767" y="1605593"/>
            <a:ext cx="1833035" cy="536556"/>
          </a:xfrm>
          <a:prstGeom prst="rect">
            <a:avLst/>
          </a:prstGeom>
          <a:noFill/>
        </p:spPr>
        <p:txBody>
          <a:bodyPr wrap="square" lIns="0" tIns="0" rIns="0" bIns="0" rtlCol="0" anchor="ctr" anchorCtr="1">
            <a:noAutofit/>
          </a:bodyPr>
          <a:lstStyle/>
          <a:p>
            <a:r>
              <a:rPr lang="en-AU" b="1" dirty="0"/>
              <a:t>Naked eye</a:t>
            </a:r>
          </a:p>
        </p:txBody>
      </p:sp>
      <p:pic>
        <p:nvPicPr>
          <p:cNvPr id="9" name="Picture 8" descr="An image of leaves of a plant.">
            <a:extLst>
              <a:ext uri="{FF2B5EF4-FFF2-40B4-BE49-F238E27FC236}">
                <a16:creationId xmlns:a16="http://schemas.microsoft.com/office/drawing/2014/main" id="{C0CD52B5-A21D-30E3-3875-5F0B08C32F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746" y="2398917"/>
            <a:ext cx="3185484" cy="3047021"/>
          </a:xfrm>
          <a:prstGeom prst="roundRect">
            <a:avLst/>
          </a:prstGeom>
        </p:spPr>
      </p:pic>
      <p:sp>
        <p:nvSpPr>
          <p:cNvPr id="16" name="TextBox 15">
            <a:extLst>
              <a:ext uri="{FF2B5EF4-FFF2-40B4-BE49-F238E27FC236}">
                <a16:creationId xmlns:a16="http://schemas.microsoft.com/office/drawing/2014/main" id="{BFFA1C8F-DB11-BCFA-9770-AA5195A4B512}"/>
              </a:ext>
              <a:ext uri="{C183D7F6-B498-43B3-948B-1728B52AA6E4}">
                <adec:decorative xmlns:adec="http://schemas.microsoft.com/office/drawing/2017/decorative" val="0"/>
              </a:ext>
            </a:extLst>
          </p:cNvPr>
          <p:cNvSpPr txBox="1"/>
          <p:nvPr/>
        </p:nvSpPr>
        <p:spPr>
          <a:xfrm>
            <a:off x="157542" y="5466597"/>
            <a:ext cx="3195892" cy="581365"/>
          </a:xfrm>
          <a:prstGeom prst="roundRect">
            <a:avLst/>
          </a:prstGeom>
          <a:noFill/>
        </p:spPr>
        <p:txBody>
          <a:bodyPr wrap="square">
            <a:spAutoFit/>
          </a:bodyPr>
          <a:lstStyle/>
          <a:p>
            <a:pPr>
              <a:lnSpc>
                <a:spcPct val="150000"/>
              </a:lnSpc>
            </a:pPr>
            <a:r>
              <a:rPr lang="en-AU" sz="1000" dirty="0">
                <a:hlinkClick r:id="rId4"/>
              </a:rPr>
              <a:t>2020 year. Herbarium. Ranunculus acris</a:t>
            </a:r>
            <a:r>
              <a:rPr lang="en-AU" sz="1000" dirty="0"/>
              <a:t> by Dmitry </a:t>
            </a:r>
            <a:r>
              <a:rPr lang="en-AU" sz="1000" dirty="0" err="1"/>
              <a:t>Makee</a:t>
            </a:r>
            <a:r>
              <a:rPr lang="en-AU" sz="1000" dirty="0"/>
              <a:t>, licensed under </a:t>
            </a:r>
            <a:r>
              <a:rPr lang="en-AU" sz="1000" dirty="0">
                <a:hlinkClick r:id="rId5"/>
              </a:rPr>
              <a:t>CC BY-SA 4.0</a:t>
            </a:r>
            <a:endParaRPr lang="en-AU" sz="1000" dirty="0"/>
          </a:p>
        </p:txBody>
      </p:sp>
      <p:sp>
        <p:nvSpPr>
          <p:cNvPr id="26" name="TextBox 25">
            <a:extLst>
              <a:ext uri="{FF2B5EF4-FFF2-40B4-BE49-F238E27FC236}">
                <a16:creationId xmlns:a16="http://schemas.microsoft.com/office/drawing/2014/main" id="{29240BEC-6F8A-45A5-14FD-22C086A8184E}"/>
              </a:ext>
            </a:extLst>
          </p:cNvPr>
          <p:cNvSpPr txBox="1"/>
          <p:nvPr/>
        </p:nvSpPr>
        <p:spPr>
          <a:xfrm>
            <a:off x="3742709" y="1605593"/>
            <a:ext cx="2127961" cy="786732"/>
          </a:xfrm>
          <a:prstGeom prst="rect">
            <a:avLst/>
          </a:prstGeom>
          <a:noFill/>
        </p:spPr>
        <p:txBody>
          <a:bodyPr wrap="square" lIns="0" tIns="0" rIns="0" bIns="0" rtlCol="0" anchor="ctr" anchorCtr="1">
            <a:noAutofit/>
          </a:bodyPr>
          <a:lstStyle/>
          <a:p>
            <a:r>
              <a:rPr lang="en-AU" b="1" dirty="0"/>
              <a:t>Magnifying glass</a:t>
            </a:r>
          </a:p>
        </p:txBody>
      </p:sp>
      <p:pic>
        <p:nvPicPr>
          <p:cNvPr id="10" name="Picture 9" descr="An image of a persons hand holding a magnifying glass looking at the leaves of a plant.">
            <a:extLst>
              <a:ext uri="{FF2B5EF4-FFF2-40B4-BE49-F238E27FC236}">
                <a16:creationId xmlns:a16="http://schemas.microsoft.com/office/drawing/2014/main" id="{5D1DC252-94B5-8AE2-3788-B65F1FFF36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04473" y="2398917"/>
            <a:ext cx="2453393" cy="3091084"/>
          </a:xfrm>
          <a:prstGeom prst="roundRect">
            <a:avLst/>
          </a:prstGeom>
        </p:spPr>
      </p:pic>
      <p:sp>
        <p:nvSpPr>
          <p:cNvPr id="12" name="TextBox 11">
            <a:extLst>
              <a:ext uri="{FF2B5EF4-FFF2-40B4-BE49-F238E27FC236}">
                <a16:creationId xmlns:a16="http://schemas.microsoft.com/office/drawing/2014/main" id="{778F8E2C-BAFF-5EA1-E123-FCF2796B4B51}"/>
              </a:ext>
              <a:ext uri="{C183D7F6-B498-43B3-948B-1728B52AA6E4}">
                <adec:decorative xmlns:adec="http://schemas.microsoft.com/office/drawing/2017/decorative" val="0"/>
              </a:ext>
            </a:extLst>
          </p:cNvPr>
          <p:cNvSpPr txBox="1"/>
          <p:nvPr/>
        </p:nvSpPr>
        <p:spPr>
          <a:xfrm>
            <a:off x="3625164" y="5466597"/>
            <a:ext cx="2363050" cy="581365"/>
          </a:xfrm>
          <a:prstGeom prst="roundRect">
            <a:avLst/>
          </a:prstGeom>
          <a:noFill/>
        </p:spPr>
        <p:txBody>
          <a:bodyPr wrap="square">
            <a:spAutoFit/>
          </a:bodyPr>
          <a:lstStyle/>
          <a:p>
            <a:pPr>
              <a:lnSpc>
                <a:spcPct val="150000"/>
              </a:lnSpc>
            </a:pPr>
            <a:r>
              <a:rPr lang="en-AU" sz="1000" dirty="0">
                <a:hlinkClick r:id="rId7"/>
              </a:rPr>
              <a:t>High-resolution photo of grass, plant</a:t>
            </a:r>
            <a:r>
              <a:rPr lang="en-AU" sz="1000" dirty="0"/>
              <a:t>, licensed under </a:t>
            </a:r>
            <a:r>
              <a:rPr lang="en-AU" sz="1000" dirty="0">
                <a:hlinkClick r:id="rId8"/>
              </a:rPr>
              <a:t>CC0</a:t>
            </a:r>
            <a:endParaRPr lang="en-AU" sz="1000" dirty="0"/>
          </a:p>
        </p:txBody>
      </p:sp>
      <p:sp>
        <p:nvSpPr>
          <p:cNvPr id="27" name="TextBox 26">
            <a:extLst>
              <a:ext uri="{FF2B5EF4-FFF2-40B4-BE49-F238E27FC236}">
                <a16:creationId xmlns:a16="http://schemas.microsoft.com/office/drawing/2014/main" id="{1E839A59-43BB-7671-28A7-416602B48B3B}"/>
              </a:ext>
            </a:extLst>
          </p:cNvPr>
          <p:cNvSpPr txBox="1"/>
          <p:nvPr/>
        </p:nvSpPr>
        <p:spPr>
          <a:xfrm>
            <a:off x="6387897" y="1605593"/>
            <a:ext cx="2127961" cy="786732"/>
          </a:xfrm>
          <a:prstGeom prst="rect">
            <a:avLst/>
          </a:prstGeom>
          <a:noFill/>
        </p:spPr>
        <p:txBody>
          <a:bodyPr wrap="square" lIns="0" tIns="0" rIns="0" bIns="0" rtlCol="0" anchor="ctr" anchorCtr="1">
            <a:noAutofit/>
          </a:bodyPr>
          <a:lstStyle/>
          <a:p>
            <a:r>
              <a:rPr lang="en-AU" b="1" dirty="0"/>
              <a:t>Light microscope</a:t>
            </a:r>
          </a:p>
        </p:txBody>
      </p:sp>
      <p:pic>
        <p:nvPicPr>
          <p:cNvPr id="15" name="Picture 14" descr="A close-up image of a plant tissue showing  details of the cell structures that make up the tissue.&#10;&#10;">
            <a:extLst>
              <a:ext uri="{FF2B5EF4-FFF2-40B4-BE49-F238E27FC236}">
                <a16:creationId xmlns:a16="http://schemas.microsoft.com/office/drawing/2014/main" id="{17488553-1E87-B0FA-A78A-1FC2676762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5886844" y="2794200"/>
            <a:ext cx="3044281" cy="2277265"/>
          </a:xfrm>
          <a:prstGeom prst="roundRect">
            <a:avLst/>
          </a:prstGeom>
        </p:spPr>
      </p:pic>
      <p:sp>
        <p:nvSpPr>
          <p:cNvPr id="19" name="TextBox 18">
            <a:extLst>
              <a:ext uri="{FF2B5EF4-FFF2-40B4-BE49-F238E27FC236}">
                <a16:creationId xmlns:a16="http://schemas.microsoft.com/office/drawing/2014/main" id="{FE0A731D-7FCE-13B2-57AF-B432EA2C544C}"/>
              </a:ext>
              <a:ext uri="{C183D7F6-B498-43B3-948B-1728B52AA6E4}">
                <adec:decorative xmlns:adec="http://schemas.microsoft.com/office/drawing/2017/decorative" val="0"/>
              </a:ext>
            </a:extLst>
          </p:cNvPr>
          <p:cNvSpPr txBox="1"/>
          <p:nvPr/>
        </p:nvSpPr>
        <p:spPr>
          <a:xfrm>
            <a:off x="6329124" y="5445938"/>
            <a:ext cx="2245506" cy="836754"/>
          </a:xfrm>
          <a:prstGeom prst="roundRect">
            <a:avLst/>
          </a:prstGeom>
          <a:noFill/>
        </p:spPr>
        <p:txBody>
          <a:bodyPr wrap="square">
            <a:spAutoFit/>
          </a:bodyPr>
          <a:lstStyle/>
          <a:p>
            <a:pPr>
              <a:lnSpc>
                <a:spcPct val="150000"/>
              </a:lnSpc>
            </a:pPr>
            <a:r>
              <a:rPr lang="en-AU" sz="1000" dirty="0">
                <a:hlinkClick r:id="rId10"/>
              </a:rPr>
              <a:t>Elodea leaf, wet mount, 40x objective.</a:t>
            </a:r>
            <a:r>
              <a:rPr lang="en-AU" sz="1000" dirty="0"/>
              <a:t> by Dave Thomas, licensed under </a:t>
            </a:r>
            <a:r>
              <a:rPr lang="en-AU" sz="1000" dirty="0">
                <a:hlinkClick r:id="rId11"/>
              </a:rPr>
              <a:t>CC BY-NC 4.0</a:t>
            </a:r>
            <a:endParaRPr lang="en-AU" sz="1000" dirty="0"/>
          </a:p>
        </p:txBody>
      </p:sp>
      <p:sp>
        <p:nvSpPr>
          <p:cNvPr id="28" name="TextBox 27">
            <a:extLst>
              <a:ext uri="{FF2B5EF4-FFF2-40B4-BE49-F238E27FC236}">
                <a16:creationId xmlns:a16="http://schemas.microsoft.com/office/drawing/2014/main" id="{E4AF4631-292F-2B51-93BE-3704E587D26E}"/>
              </a:ext>
            </a:extLst>
          </p:cNvPr>
          <p:cNvSpPr txBox="1"/>
          <p:nvPr/>
        </p:nvSpPr>
        <p:spPr>
          <a:xfrm>
            <a:off x="9342674" y="1605593"/>
            <a:ext cx="2127961" cy="786731"/>
          </a:xfrm>
          <a:prstGeom prst="rect">
            <a:avLst/>
          </a:prstGeom>
          <a:noFill/>
        </p:spPr>
        <p:txBody>
          <a:bodyPr wrap="square" lIns="0" tIns="0" rIns="0" bIns="0" rtlCol="0" anchor="ctr" anchorCtr="1">
            <a:noAutofit/>
          </a:bodyPr>
          <a:lstStyle/>
          <a:p>
            <a:r>
              <a:rPr lang="en-AU" b="1" dirty="0"/>
              <a:t>Electron microscope</a:t>
            </a:r>
          </a:p>
        </p:txBody>
      </p:sp>
      <p:pic>
        <p:nvPicPr>
          <p:cNvPr id="17" name="Picture 16" descr="Close-up image of a plant taken with an electron microscope with many small round objects&#10;">
            <a:extLst>
              <a:ext uri="{FF2B5EF4-FFF2-40B4-BE49-F238E27FC236}">
                <a16:creationId xmlns:a16="http://schemas.microsoft.com/office/drawing/2014/main" id="{21676D0E-489F-7E2C-0F75-31EE7A88AE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94849" y="2410692"/>
            <a:ext cx="3223610" cy="3035246"/>
          </a:xfrm>
          <a:prstGeom prst="roundRect">
            <a:avLst/>
          </a:prstGeom>
        </p:spPr>
      </p:pic>
      <p:sp>
        <p:nvSpPr>
          <p:cNvPr id="24" name="TextBox 23">
            <a:extLst>
              <a:ext uri="{FF2B5EF4-FFF2-40B4-BE49-F238E27FC236}">
                <a16:creationId xmlns:a16="http://schemas.microsoft.com/office/drawing/2014/main" id="{BE9DF450-0203-E195-7A42-397B0B4AFDF1}"/>
              </a:ext>
              <a:ext uri="{C183D7F6-B498-43B3-948B-1728B52AA6E4}">
                <adec:decorative xmlns:adec="http://schemas.microsoft.com/office/drawing/2017/decorative" val="0"/>
              </a:ext>
            </a:extLst>
          </p:cNvPr>
          <p:cNvSpPr txBox="1"/>
          <p:nvPr/>
        </p:nvSpPr>
        <p:spPr>
          <a:xfrm>
            <a:off x="9283901" y="5454973"/>
            <a:ext cx="2245506" cy="581365"/>
          </a:xfrm>
          <a:prstGeom prst="roundRect">
            <a:avLst/>
          </a:prstGeom>
          <a:noFill/>
        </p:spPr>
        <p:txBody>
          <a:bodyPr wrap="square">
            <a:spAutoFit/>
          </a:bodyPr>
          <a:lstStyle/>
          <a:p>
            <a:pPr>
              <a:lnSpc>
                <a:spcPct val="150000"/>
              </a:lnSpc>
            </a:pPr>
            <a:r>
              <a:rPr lang="en-AU" sz="1000" dirty="0">
                <a:hlinkClick r:id="rId13"/>
              </a:rPr>
              <a:t>Leaf 123</a:t>
            </a:r>
            <a:r>
              <a:rPr lang="en-AU" sz="1000" dirty="0"/>
              <a:t> by D Manraj, licensed under </a:t>
            </a:r>
            <a:r>
              <a:rPr lang="en-AU" sz="1000" dirty="0">
                <a:hlinkClick r:id="rId14"/>
              </a:rPr>
              <a:t>CC BY 4.0</a:t>
            </a:r>
            <a:endParaRPr lang="en-AU" sz="1000" dirty="0"/>
          </a:p>
        </p:txBody>
      </p:sp>
      <p:sp>
        <p:nvSpPr>
          <p:cNvPr id="2" name="Slide Number Placeholder 1">
            <a:extLst>
              <a:ext uri="{FF2B5EF4-FFF2-40B4-BE49-F238E27FC236}">
                <a16:creationId xmlns:a16="http://schemas.microsoft.com/office/drawing/2014/main" id="{48E772FC-F5EC-3A71-E7F3-03EF9352A1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17486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CBC3-0B5F-864D-73CA-179D54A590BF}"/>
              </a:ext>
            </a:extLst>
          </p:cNvPr>
          <p:cNvSpPr>
            <a:spLocks noGrp="1"/>
          </p:cNvSpPr>
          <p:nvPr>
            <p:ph type="title"/>
          </p:nvPr>
        </p:nvSpPr>
        <p:spPr/>
        <p:txBody>
          <a:bodyPr/>
          <a:lstStyle/>
          <a:p>
            <a:r>
              <a:rPr lang="en-AU" dirty="0"/>
              <a:t>1.1 Alive, dead or never been alive (3 of 4)</a:t>
            </a:r>
          </a:p>
        </p:txBody>
      </p:sp>
      <p:sp>
        <p:nvSpPr>
          <p:cNvPr id="4" name="Text Placeholder 3">
            <a:extLst>
              <a:ext uri="{FF2B5EF4-FFF2-40B4-BE49-F238E27FC236}">
                <a16:creationId xmlns:a16="http://schemas.microsoft.com/office/drawing/2014/main" id="{736064C4-9BFE-E876-C2D6-1F97E1E77A02}"/>
              </a:ext>
            </a:extLst>
          </p:cNvPr>
          <p:cNvSpPr>
            <a:spLocks noGrp="1"/>
          </p:cNvSpPr>
          <p:nvPr>
            <p:ph type="body" sz="quarter" idx="18"/>
          </p:nvPr>
        </p:nvSpPr>
        <p:spPr>
          <a:xfrm>
            <a:off x="359999" y="982520"/>
            <a:ext cx="11483999" cy="310015"/>
          </a:xfrm>
        </p:spPr>
        <p:txBody>
          <a:bodyPr/>
          <a:lstStyle/>
          <a:p>
            <a:r>
              <a:rPr lang="en-AU">
                <a:latin typeface="+mj-lt"/>
              </a:rPr>
              <a:t>Prior knowledge</a:t>
            </a:r>
          </a:p>
        </p:txBody>
      </p:sp>
      <p:pic>
        <p:nvPicPr>
          <p:cNvPr id="2050" name="Picture 2" descr="A mountain range">
            <a:extLst>
              <a:ext uri="{FF2B5EF4-FFF2-40B4-BE49-F238E27FC236}">
                <a16:creationId xmlns:a16="http://schemas.microsoft.com/office/drawing/2014/main" id="{56BC03BB-1F98-0899-54FA-F897785EA4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271" y="1648033"/>
            <a:ext cx="8147458" cy="4582945"/>
          </a:xfrm>
          <a:prstGeom prst="roundRect">
            <a:avLst>
              <a:gd name="adj" fmla="val 10305"/>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018010-BB59-707A-DC70-9E72C4B30F88}"/>
              </a:ext>
            </a:extLst>
          </p:cNvPr>
          <p:cNvSpPr txBox="1"/>
          <p:nvPr/>
        </p:nvSpPr>
        <p:spPr>
          <a:xfrm>
            <a:off x="359999" y="6515999"/>
            <a:ext cx="4481454" cy="180001"/>
          </a:xfrm>
          <a:prstGeom prst="rect">
            <a:avLst/>
          </a:prstGeom>
          <a:noFill/>
        </p:spPr>
        <p:txBody>
          <a:bodyPr wrap="square" lIns="0" tIns="0" rIns="0" bIns="0" rtlCol="0">
            <a:noAutofit/>
          </a:bodyPr>
          <a:lstStyle/>
          <a:p>
            <a:pPr algn="l"/>
            <a:r>
              <a:rPr lang="en-AU" sz="1000" dirty="0">
                <a:hlinkClick r:id="rId4"/>
              </a:rPr>
              <a:t>High mountain range</a:t>
            </a:r>
            <a:r>
              <a:rPr lang="en-AU" sz="1000" dirty="0"/>
              <a:t> by </a:t>
            </a:r>
            <a:r>
              <a:rPr lang="en-AU" sz="1000" dirty="0" err="1"/>
              <a:t>Adipalande</a:t>
            </a:r>
            <a:r>
              <a:rPr lang="en-AU" sz="1000" dirty="0"/>
              <a:t> licensed under </a:t>
            </a:r>
            <a:r>
              <a:rPr lang="en-AU" sz="1000" dirty="0">
                <a:hlinkClick r:id="rId5"/>
              </a:rPr>
              <a:t>CC BY-SA 4.0</a:t>
            </a:r>
            <a:endParaRPr lang="en-AU" sz="1000" dirty="0"/>
          </a:p>
        </p:txBody>
      </p:sp>
      <p:sp>
        <p:nvSpPr>
          <p:cNvPr id="2" name="Slide Number Placeholder 1">
            <a:extLst>
              <a:ext uri="{FF2B5EF4-FFF2-40B4-BE49-F238E27FC236}">
                <a16:creationId xmlns:a16="http://schemas.microsoft.com/office/drawing/2014/main" id="{647A3C88-8CA1-2FB5-1EBB-BDE6F383AA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145467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0DA3C-196B-442D-E374-F9FE1A16757F}"/>
              </a:ext>
            </a:extLst>
          </p:cNvPr>
          <p:cNvSpPr>
            <a:spLocks noGrp="1"/>
          </p:cNvSpPr>
          <p:nvPr>
            <p:ph type="title"/>
          </p:nvPr>
        </p:nvSpPr>
        <p:spPr/>
        <p:txBody>
          <a:bodyPr/>
          <a:lstStyle/>
          <a:p>
            <a:r>
              <a:rPr lang="en-AU"/>
              <a:t>2.1 Development of scientific understanding over time</a:t>
            </a:r>
          </a:p>
        </p:txBody>
      </p:sp>
      <p:sp>
        <p:nvSpPr>
          <p:cNvPr id="9" name="Text Placeholder 3">
            <a:extLst>
              <a:ext uri="{FF2B5EF4-FFF2-40B4-BE49-F238E27FC236}">
                <a16:creationId xmlns:a16="http://schemas.microsoft.com/office/drawing/2014/main" id="{4D837474-887C-A20B-98B3-3689B35FB9A3}"/>
              </a:ext>
            </a:extLst>
          </p:cNvPr>
          <p:cNvSpPr>
            <a:spLocks noGrp="1"/>
          </p:cNvSpPr>
          <p:nvPr>
            <p:ph type="body" sz="quarter" idx="18"/>
          </p:nvPr>
        </p:nvSpPr>
        <p:spPr>
          <a:xfrm>
            <a:off x="359999" y="982520"/>
            <a:ext cx="11483999" cy="310015"/>
          </a:xfrm>
        </p:spPr>
        <p:txBody>
          <a:bodyPr/>
          <a:lstStyle/>
          <a:p>
            <a:r>
              <a:rPr lang="en-AU">
                <a:latin typeface="+mj-lt"/>
              </a:rPr>
              <a:t>Watch the video to extract and summarise key points related to the video below.</a:t>
            </a:r>
          </a:p>
        </p:txBody>
      </p:sp>
      <p:sp>
        <p:nvSpPr>
          <p:cNvPr id="5" name="Text Placeholder 4">
            <a:extLst>
              <a:ext uri="{FF2B5EF4-FFF2-40B4-BE49-F238E27FC236}">
                <a16:creationId xmlns:a16="http://schemas.microsoft.com/office/drawing/2014/main" id="{DD6D8B1D-9AC3-E0C0-602E-45C40F6F27B2}"/>
              </a:ext>
            </a:extLst>
          </p:cNvPr>
          <p:cNvSpPr>
            <a:spLocks noGrp="1"/>
          </p:cNvSpPr>
          <p:nvPr>
            <p:ph type="body" sz="quarter" idx="17"/>
          </p:nvPr>
        </p:nvSpPr>
        <p:spPr>
          <a:xfrm>
            <a:off x="173058" y="1782416"/>
            <a:ext cx="3628060" cy="4333456"/>
          </a:xfrm>
        </p:spPr>
        <p:txBody>
          <a:bodyPr/>
          <a:lstStyle/>
          <a:p>
            <a:pPr marL="457200" indent="-457200">
              <a:buAutoNum type="alphaLcParenR"/>
            </a:pPr>
            <a:r>
              <a:rPr lang="en-AU" sz="1800" dirty="0"/>
              <a:t>Identify the person who invented the first microscope. Outline their observations.</a:t>
            </a:r>
          </a:p>
          <a:p>
            <a:pPr marL="457200" indent="-457200">
              <a:buAutoNum type="alphaLcParenR"/>
            </a:pPr>
            <a:r>
              <a:rPr lang="en-AU" sz="1800" dirty="0"/>
              <a:t>Identify the scientist who observed the first living organism under a microscope. Outline the developments in the microscope that allowed him to do this. </a:t>
            </a:r>
          </a:p>
        </p:txBody>
      </p:sp>
      <p:grpSp>
        <p:nvGrpSpPr>
          <p:cNvPr id="6" name="Group 5" descr="Link to video, 'The History of the Microscope'. ">
            <a:extLst>
              <a:ext uri="{FF2B5EF4-FFF2-40B4-BE49-F238E27FC236}">
                <a16:creationId xmlns:a16="http://schemas.microsoft.com/office/drawing/2014/main" id="{E8D93E8E-6F77-3142-605B-E0E0138DA03D}"/>
              </a:ext>
            </a:extLst>
          </p:cNvPr>
          <p:cNvGrpSpPr/>
          <p:nvPr/>
        </p:nvGrpSpPr>
        <p:grpSpPr>
          <a:xfrm>
            <a:off x="4022961" y="1782415"/>
            <a:ext cx="7821039" cy="3937930"/>
            <a:chOff x="3801118" y="2046541"/>
            <a:chExt cx="8372437" cy="4215562"/>
          </a:xfrm>
        </p:grpSpPr>
        <p:pic>
          <p:nvPicPr>
            <p:cNvPr id="11" name="Picture 10" descr="A screenshot of the YouTube clip.">
              <a:hlinkClick r:id="rId3"/>
              <a:extLst>
                <a:ext uri="{FF2B5EF4-FFF2-40B4-BE49-F238E27FC236}">
                  <a16:creationId xmlns:a16="http://schemas.microsoft.com/office/drawing/2014/main" id="{4C67BA0F-DDB9-5AA6-E4D5-71E4B392089F}"/>
                </a:ext>
              </a:extLst>
            </p:cNvPr>
            <p:cNvPicPr>
              <a:picLocks noChangeAspect="1"/>
            </p:cNvPicPr>
            <p:nvPr/>
          </p:nvPicPr>
          <p:blipFill>
            <a:blip r:embed="rId4"/>
            <a:stretch>
              <a:fillRect/>
            </a:stretch>
          </p:blipFill>
          <p:spPr>
            <a:xfrm>
              <a:off x="3801118" y="2046541"/>
              <a:ext cx="8372437" cy="4215562"/>
            </a:xfrm>
            <a:prstGeom prst="rect">
              <a:avLst/>
            </a:prstGeom>
          </p:spPr>
        </p:pic>
        <p:pic>
          <p:nvPicPr>
            <p:cNvPr id="4" name="Picture 3">
              <a:hlinkClick r:id="rId3"/>
              <a:extLst>
                <a:ext uri="{FF2B5EF4-FFF2-40B4-BE49-F238E27FC236}">
                  <a16:creationId xmlns:a16="http://schemas.microsoft.com/office/drawing/2014/main" id="{0E1373C3-0CAE-9D60-FEF0-FFCEA4975C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5905" y="3242891"/>
              <a:ext cx="1822862" cy="1822862"/>
            </a:xfrm>
            <a:prstGeom prst="rect">
              <a:avLst/>
            </a:prstGeom>
          </p:spPr>
        </p:pic>
      </p:grpSp>
      <p:sp>
        <p:nvSpPr>
          <p:cNvPr id="8" name="TextBox 7">
            <a:extLst>
              <a:ext uri="{FF2B5EF4-FFF2-40B4-BE49-F238E27FC236}">
                <a16:creationId xmlns:a16="http://schemas.microsoft.com/office/drawing/2014/main" id="{82032B10-3B94-25A1-69D6-E91CAAC70048}"/>
              </a:ext>
            </a:extLst>
          </p:cNvPr>
          <p:cNvSpPr txBox="1"/>
          <p:nvPr/>
        </p:nvSpPr>
        <p:spPr>
          <a:xfrm>
            <a:off x="4022961" y="5720345"/>
            <a:ext cx="7318462" cy="395526"/>
          </a:xfrm>
          <a:prstGeom prst="rect">
            <a:avLst/>
          </a:prstGeom>
          <a:noFill/>
        </p:spPr>
        <p:txBody>
          <a:bodyPr wrap="square" lIns="0" tIns="0" rIns="0" bIns="0" rtlCol="0">
            <a:noAutofit/>
          </a:bodyPr>
          <a:lstStyle/>
          <a:p>
            <a:pPr>
              <a:lnSpc>
                <a:spcPct val="150000"/>
              </a:lnSpc>
            </a:pPr>
            <a:r>
              <a:rPr lang="en-AU" sz="1800" b="1" dirty="0"/>
              <a:t>The History of the Microscope </a:t>
            </a:r>
            <a:r>
              <a:rPr lang="en-AU" sz="1800" dirty="0"/>
              <a:t>(duration 3:07)</a:t>
            </a:r>
          </a:p>
        </p:txBody>
      </p:sp>
      <p:sp>
        <p:nvSpPr>
          <p:cNvPr id="2" name="Slide Number Placeholder 1">
            <a:extLst>
              <a:ext uri="{FF2B5EF4-FFF2-40B4-BE49-F238E27FC236}">
                <a16:creationId xmlns:a16="http://schemas.microsoft.com/office/drawing/2014/main" id="{311100BA-CD16-363F-7DCA-E3FCB4D49BF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28394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8B9300C7-9DA2-6C25-3ED1-65EA1B154497}"/>
              </a:ext>
            </a:extLst>
          </p:cNvPr>
          <p:cNvSpPr>
            <a:spLocks noGrp="1"/>
          </p:cNvSpPr>
          <p:nvPr>
            <p:ph type="title"/>
          </p:nvPr>
        </p:nvSpPr>
        <p:spPr>
          <a:xfrm>
            <a:off x="360000" y="360000"/>
            <a:ext cx="11484000" cy="545601"/>
          </a:xfrm>
        </p:spPr>
        <p:txBody>
          <a:bodyPr/>
          <a:lstStyle/>
          <a:p>
            <a:r>
              <a:rPr lang="en-US"/>
              <a:t>2.1 Checkpoint 1</a:t>
            </a:r>
          </a:p>
        </p:txBody>
      </p:sp>
      <p:sp>
        <p:nvSpPr>
          <p:cNvPr id="20" name="Text Placeholder 3">
            <a:extLst>
              <a:ext uri="{FF2B5EF4-FFF2-40B4-BE49-F238E27FC236}">
                <a16:creationId xmlns:a16="http://schemas.microsoft.com/office/drawing/2014/main" id="{E4018860-F73C-5150-03AF-795B89090D45}"/>
              </a:ext>
            </a:extLst>
          </p:cNvPr>
          <p:cNvSpPr>
            <a:spLocks noGrp="1"/>
          </p:cNvSpPr>
          <p:nvPr>
            <p:ph type="body" sz="quarter" idx="18"/>
          </p:nvPr>
        </p:nvSpPr>
        <p:spPr>
          <a:xfrm>
            <a:off x="359999" y="982520"/>
            <a:ext cx="11483999" cy="310015"/>
          </a:xfrm>
        </p:spPr>
        <p:txBody>
          <a:bodyPr/>
          <a:lstStyle/>
          <a:p>
            <a:r>
              <a:rPr lang="en-US">
                <a:latin typeface="+mj-lt"/>
              </a:rPr>
              <a:t>Looking at tiny structures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sz="quarter" idx="19"/>
          </p:nvPr>
        </p:nvSpPr>
        <p:spPr>
          <a:xfrm>
            <a:off x="360363" y="1476212"/>
            <a:ext cx="5735637" cy="4814518"/>
          </a:xfrm>
        </p:spPr>
        <p:txBody>
          <a:bodyPr>
            <a:noAutofit/>
          </a:bodyPr>
          <a:lstStyle/>
          <a:p>
            <a:r>
              <a:rPr lang="en-AU" sz="1800" dirty="0"/>
              <a:t>The picture shows cells that make up the root of an onion plant. What tool would you use to see these tiny structures in the onion root?</a:t>
            </a:r>
          </a:p>
          <a:p>
            <a:pPr marL="457200" indent="-457200">
              <a:buAutoNum type="alphaLcParenR"/>
            </a:pPr>
            <a:r>
              <a:rPr lang="en-AU" sz="1800" dirty="0"/>
              <a:t>a magnifying glass</a:t>
            </a:r>
          </a:p>
          <a:p>
            <a:pPr marL="457200" indent="-457200">
              <a:buAutoNum type="alphaLcParenR"/>
            </a:pPr>
            <a:r>
              <a:rPr lang="en-AU" sz="1800" dirty="0"/>
              <a:t>a microscope</a:t>
            </a:r>
          </a:p>
          <a:p>
            <a:pPr marL="457200" indent="-457200">
              <a:buAutoNum type="alphaLcParenR"/>
            </a:pPr>
            <a:r>
              <a:rPr lang="en-AU" sz="1800" dirty="0"/>
              <a:t>a telescope</a:t>
            </a:r>
          </a:p>
          <a:p>
            <a:pPr marL="457200" indent="-457200">
              <a:buAutoNum type="alphaLcParenR"/>
            </a:pPr>
            <a:r>
              <a:rPr lang="en-AU" sz="1800" dirty="0"/>
              <a:t>my eyes</a:t>
            </a:r>
          </a:p>
        </p:txBody>
      </p:sp>
      <p:pic>
        <p:nvPicPr>
          <p:cNvPr id="2" name="Picture 1" descr="An image of cells under a microscope.">
            <a:extLst>
              <a:ext uri="{FF2B5EF4-FFF2-40B4-BE49-F238E27FC236}">
                <a16:creationId xmlns:a16="http://schemas.microsoft.com/office/drawing/2014/main" id="{03FFAA7C-3821-CC06-9550-F8DFBC4A4C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4599" y="1111979"/>
            <a:ext cx="5507038" cy="4566596"/>
          </a:xfrm>
          <a:prstGeom prst="roundRect">
            <a:avLst/>
          </a:prstGeom>
          <a:noFill/>
        </p:spPr>
      </p:pic>
      <p:sp>
        <p:nvSpPr>
          <p:cNvPr id="5" name="TextBox 4">
            <a:extLst>
              <a:ext uri="{FF2B5EF4-FFF2-40B4-BE49-F238E27FC236}">
                <a16:creationId xmlns:a16="http://schemas.microsoft.com/office/drawing/2014/main" id="{5A4B180A-1A9D-9431-65EC-C2957ED8BDE2}"/>
              </a:ext>
              <a:ext uri="{C183D7F6-B498-43B3-948B-1728B52AA6E4}">
                <adec:decorative xmlns:adec="http://schemas.microsoft.com/office/drawing/2017/decorative" val="0"/>
              </a:ext>
            </a:extLst>
          </p:cNvPr>
          <p:cNvSpPr txBox="1"/>
          <p:nvPr/>
        </p:nvSpPr>
        <p:spPr>
          <a:xfrm>
            <a:off x="359999" y="6348422"/>
            <a:ext cx="11589304" cy="294632"/>
          </a:xfrm>
          <a:prstGeom prst="rect">
            <a:avLst/>
          </a:prstGeom>
          <a:noFill/>
        </p:spPr>
        <p:txBody>
          <a:bodyPr wrap="square">
            <a:spAutoFit/>
          </a:bodyPr>
          <a:lstStyle/>
          <a:p>
            <a:pPr>
              <a:lnSpc>
                <a:spcPct val="150000"/>
              </a:lnSpc>
            </a:pPr>
            <a:r>
              <a:rPr lang="en-AU" sz="1000" dirty="0">
                <a:hlinkClick r:id="rId4"/>
              </a:rPr>
              <a:t>Topic 1: cells, key concept 3, cell shape and size, seeing cells</a:t>
            </a:r>
            <a:r>
              <a:rPr lang="en-AU" sz="1000" dirty="0"/>
              <a:t> </a:t>
            </a:r>
            <a:r>
              <a:rPr lang="en-AU" sz="1000" dirty="0">
                <a:effectLst/>
              </a:rPr>
              <a:t>by BEST, licensed under </a:t>
            </a:r>
            <a:r>
              <a:rPr lang="en-AU" sz="1000" dirty="0">
                <a:effectLst/>
                <a:hlinkClick r:id="rId5"/>
              </a:rPr>
              <a:t>CC BY-NC 4.0</a:t>
            </a:r>
            <a:endParaRPr lang="en-AU" sz="10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91</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2">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a:t>2.1 Defining key terms</a:t>
            </a:r>
          </a:p>
        </p:txBody>
      </p:sp>
      <p:sp>
        <p:nvSpPr>
          <p:cNvPr id="4" name="Text Placeholder 3">
            <a:extLst>
              <a:ext uri="{FF2B5EF4-FFF2-40B4-BE49-F238E27FC236}">
                <a16:creationId xmlns:a16="http://schemas.microsoft.com/office/drawing/2014/main" id="{54B49B40-E039-42BE-B8F4-63AAE4DC4403}"/>
              </a:ext>
            </a:extLst>
          </p:cNvPr>
          <p:cNvSpPr>
            <a:spLocks noGrp="1"/>
          </p:cNvSpPr>
          <p:nvPr>
            <p:ph type="body" sz="quarter" idx="18"/>
          </p:nvPr>
        </p:nvSpPr>
        <p:spPr>
          <a:xfrm>
            <a:off x="359999" y="982520"/>
            <a:ext cx="11483999" cy="310015"/>
          </a:xfrm>
        </p:spPr>
        <p:txBody>
          <a:bodyPr/>
          <a:lstStyle/>
          <a:p>
            <a:r>
              <a:rPr lang="en-AU">
                <a:latin typeface="+mj-lt"/>
              </a:rPr>
              <a:t>Cell and organism</a:t>
            </a:r>
          </a:p>
        </p:txBody>
      </p:sp>
      <p:sp>
        <p:nvSpPr>
          <p:cNvPr id="5" name="Text Placeholder 4">
            <a:extLst>
              <a:ext uri="{FF2B5EF4-FFF2-40B4-BE49-F238E27FC236}">
                <a16:creationId xmlns:a16="http://schemas.microsoft.com/office/drawing/2014/main" id="{2E6A22C6-F14E-AA86-CE89-EB497E66DC01}"/>
              </a:ext>
            </a:extLst>
          </p:cNvPr>
          <p:cNvSpPr>
            <a:spLocks noGrp="1"/>
          </p:cNvSpPr>
          <p:nvPr>
            <p:ph type="body" sz="quarter" idx="17"/>
          </p:nvPr>
        </p:nvSpPr>
        <p:spPr>
          <a:xfrm>
            <a:off x="348000" y="1790381"/>
            <a:ext cx="4746838" cy="872034"/>
          </a:xfrm>
        </p:spPr>
        <p:txBody>
          <a:bodyPr/>
          <a:lstStyle/>
          <a:p>
            <a:r>
              <a:rPr lang="en-AU" sz="1800" b="1" dirty="0">
                <a:effectLst/>
                <a:ea typeface="Calibri" panose="020F0502020204030204" pitchFamily="34" charset="0"/>
              </a:rPr>
              <a:t>Cell – </a:t>
            </a:r>
            <a:r>
              <a:rPr lang="en-AU" sz="1800" dirty="0">
                <a:effectLst/>
                <a:ea typeface="Calibri" panose="020F0502020204030204" pitchFamily="34" charset="0"/>
              </a:rPr>
              <a:t>the smallest, basic unit of life that is responsible for all of life's processes.</a:t>
            </a:r>
          </a:p>
          <a:p>
            <a:endParaRPr lang="en-AU" dirty="0"/>
          </a:p>
        </p:txBody>
      </p:sp>
      <p:grpSp>
        <p:nvGrpSpPr>
          <p:cNvPr id="9" name="Group 8" descr="An unlabelled image of a plant cell.">
            <a:extLst>
              <a:ext uri="{FF2B5EF4-FFF2-40B4-BE49-F238E27FC236}">
                <a16:creationId xmlns:a16="http://schemas.microsoft.com/office/drawing/2014/main" id="{B2765663-1D94-E928-66BB-30B8111994DF}"/>
              </a:ext>
            </a:extLst>
          </p:cNvPr>
          <p:cNvGrpSpPr/>
          <p:nvPr/>
        </p:nvGrpSpPr>
        <p:grpSpPr>
          <a:xfrm>
            <a:off x="348000" y="2870664"/>
            <a:ext cx="5391353" cy="2831377"/>
            <a:chOff x="555944" y="2676908"/>
            <a:chExt cx="5391353" cy="2831377"/>
          </a:xfrm>
        </p:grpSpPr>
        <p:pic>
          <p:nvPicPr>
            <p:cNvPr id="8" name="Picture 7" descr="An unlabelled image of a plant cell.">
              <a:extLst>
                <a:ext uri="{FF2B5EF4-FFF2-40B4-BE49-F238E27FC236}">
                  <a16:creationId xmlns:a16="http://schemas.microsoft.com/office/drawing/2014/main" id="{0509251A-EE80-3E89-CDD5-ED04A3AA7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944" y="2676908"/>
              <a:ext cx="2135136" cy="2831377"/>
            </a:xfrm>
            <a:prstGeom prst="rect">
              <a:avLst/>
            </a:prstGeom>
          </p:spPr>
        </p:pic>
        <p:pic>
          <p:nvPicPr>
            <p:cNvPr id="22" name="Picture 21" descr="An unlabelled image of an animal cell containing different organelles.">
              <a:extLst>
                <a:ext uri="{FF2B5EF4-FFF2-40B4-BE49-F238E27FC236}">
                  <a16:creationId xmlns:a16="http://schemas.microsoft.com/office/drawing/2014/main" id="{A4B4C5A9-28AA-3A4B-FF20-591DEDDAC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4162" y="2727951"/>
              <a:ext cx="2853135" cy="2729293"/>
            </a:xfrm>
            <a:prstGeom prst="rect">
              <a:avLst/>
            </a:prstGeom>
          </p:spPr>
        </p:pic>
      </p:grpSp>
      <p:sp>
        <p:nvSpPr>
          <p:cNvPr id="6" name="TextBox 5">
            <a:extLst>
              <a:ext uri="{FF2B5EF4-FFF2-40B4-BE49-F238E27FC236}">
                <a16:creationId xmlns:a16="http://schemas.microsoft.com/office/drawing/2014/main" id="{7F51E191-F1D7-7D02-31A3-2D37361E3346}"/>
              </a:ext>
              <a:ext uri="{C183D7F6-B498-43B3-948B-1728B52AA6E4}">
                <adec:decorative xmlns:adec="http://schemas.microsoft.com/office/drawing/2017/decorative" val="0"/>
              </a:ext>
            </a:extLst>
          </p:cNvPr>
          <p:cNvSpPr txBox="1"/>
          <p:nvPr/>
        </p:nvSpPr>
        <p:spPr>
          <a:xfrm>
            <a:off x="348000" y="5778739"/>
            <a:ext cx="5875870"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2024.</a:t>
            </a:r>
            <a:endParaRPr lang="en-AU" sz="1000" dirty="0">
              <a:effectLst/>
              <a:ea typeface="Calibri" panose="020F0502020204030204" pitchFamily="34" charset="0"/>
            </a:endParaRPr>
          </a:p>
        </p:txBody>
      </p:sp>
      <p:sp>
        <p:nvSpPr>
          <p:cNvPr id="7" name="TextBox 6">
            <a:extLst>
              <a:ext uri="{FF2B5EF4-FFF2-40B4-BE49-F238E27FC236}">
                <a16:creationId xmlns:a16="http://schemas.microsoft.com/office/drawing/2014/main" id="{C51EF066-776B-41EE-CC8C-A7F52644CEB4}"/>
              </a:ext>
            </a:extLst>
          </p:cNvPr>
          <p:cNvSpPr txBox="1"/>
          <p:nvPr/>
        </p:nvSpPr>
        <p:spPr>
          <a:xfrm>
            <a:off x="7237557" y="644582"/>
            <a:ext cx="4221192" cy="872034"/>
          </a:xfrm>
          <a:prstGeom prst="rect">
            <a:avLst/>
          </a:prstGeom>
          <a:noFill/>
        </p:spPr>
        <p:txBody>
          <a:bodyPr wrap="square">
            <a:spAutoFit/>
          </a:bodyPr>
          <a:lstStyle/>
          <a:p>
            <a:pPr>
              <a:lnSpc>
                <a:spcPct val="150000"/>
              </a:lnSpc>
              <a:spcAft>
                <a:spcPts val="1200"/>
              </a:spcAft>
            </a:pPr>
            <a:r>
              <a:rPr lang="en-AU" sz="1800" b="1" dirty="0">
                <a:effectLst/>
                <a:ea typeface="Calibri" panose="020F0502020204030204" pitchFamily="34" charset="0"/>
              </a:rPr>
              <a:t>Organism –</a:t>
            </a:r>
            <a:r>
              <a:rPr lang="en-AU" sz="1800" dirty="0">
                <a:effectLst/>
                <a:ea typeface="Calibri" panose="020F0502020204030204" pitchFamily="34" charset="0"/>
              </a:rPr>
              <a:t> A living thing that can function on its own.</a:t>
            </a:r>
          </a:p>
        </p:txBody>
      </p:sp>
      <p:pic>
        <p:nvPicPr>
          <p:cNvPr id="10" name="Picture 9" descr="A collage of images showing a bee, mushroom, algae, chimpanzee, red and yellow flowers and a protozoan.">
            <a:extLst>
              <a:ext uri="{FF2B5EF4-FFF2-40B4-BE49-F238E27FC236}">
                <a16:creationId xmlns:a16="http://schemas.microsoft.com/office/drawing/2014/main" id="{71816E5E-9A87-3456-F747-229366361A7D}"/>
              </a:ext>
            </a:extLst>
          </p:cNvPr>
          <p:cNvPicPr>
            <a:picLocks noChangeAspect="1"/>
          </p:cNvPicPr>
          <p:nvPr/>
        </p:nvPicPr>
        <p:blipFill>
          <a:blip r:embed="rId6"/>
          <a:stretch>
            <a:fillRect/>
          </a:stretch>
        </p:blipFill>
        <p:spPr>
          <a:xfrm>
            <a:off x="7237556" y="1588589"/>
            <a:ext cx="3750135" cy="4286891"/>
          </a:xfrm>
          <a:prstGeom prst="roundRect">
            <a:avLst/>
          </a:prstGeom>
        </p:spPr>
      </p:pic>
      <p:sp>
        <p:nvSpPr>
          <p:cNvPr id="24" name="TextBox 23">
            <a:extLst>
              <a:ext uri="{FF2B5EF4-FFF2-40B4-BE49-F238E27FC236}">
                <a16:creationId xmlns:a16="http://schemas.microsoft.com/office/drawing/2014/main" id="{52D39FBF-2B44-4366-EF8B-830F7AE62771}"/>
              </a:ext>
              <a:ext uri="{C183D7F6-B498-43B3-948B-1728B52AA6E4}">
                <adec:decorative xmlns:adec="http://schemas.microsoft.com/office/drawing/2017/decorative" val="0"/>
              </a:ext>
            </a:extLst>
          </p:cNvPr>
          <p:cNvSpPr txBox="1"/>
          <p:nvPr/>
        </p:nvSpPr>
        <p:spPr>
          <a:xfrm>
            <a:off x="7237557" y="5929229"/>
            <a:ext cx="3750136" cy="400110"/>
          </a:xfrm>
          <a:prstGeom prst="rect">
            <a:avLst/>
          </a:prstGeom>
          <a:noFill/>
        </p:spPr>
        <p:txBody>
          <a:bodyPr wrap="square">
            <a:spAutoFit/>
          </a:bodyPr>
          <a:lstStyle/>
          <a:p>
            <a:r>
              <a:rPr lang="en-AU" sz="1000" dirty="0" err="1">
                <a:hlinkClick r:id="rId7"/>
              </a:rPr>
              <a:t>Eukaryota</a:t>
            </a:r>
            <a:r>
              <a:rPr lang="en-AU" sz="1000" dirty="0">
                <a:hlinkClick r:id="rId7"/>
              </a:rPr>
              <a:t> diversity 2</a:t>
            </a:r>
            <a:r>
              <a:rPr lang="en-AU" sz="1000" dirty="0"/>
              <a:t> by Vojtech Dostal, licensed under </a:t>
            </a:r>
            <a:r>
              <a:rPr lang="en-AU" sz="1000" dirty="0">
                <a:hlinkClick r:id="rId8"/>
              </a:rPr>
              <a:t>CC BY-SA 4.0</a:t>
            </a:r>
            <a:endParaRPr lang="en-AU" sz="1000" dirty="0"/>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15113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0DA3C-196B-442D-E374-F9FE1A16757F}"/>
              </a:ext>
            </a:extLst>
          </p:cNvPr>
          <p:cNvSpPr>
            <a:spLocks noGrp="1"/>
          </p:cNvSpPr>
          <p:nvPr>
            <p:ph type="title"/>
          </p:nvPr>
        </p:nvSpPr>
        <p:spPr/>
        <p:txBody>
          <a:bodyPr/>
          <a:lstStyle/>
          <a:p>
            <a:r>
              <a:rPr lang="en-AU" dirty="0"/>
              <a:t>2.1 Cell theory</a:t>
            </a:r>
          </a:p>
        </p:txBody>
      </p:sp>
      <p:sp>
        <p:nvSpPr>
          <p:cNvPr id="9" name="Text Placeholder 3">
            <a:extLst>
              <a:ext uri="{FF2B5EF4-FFF2-40B4-BE49-F238E27FC236}">
                <a16:creationId xmlns:a16="http://schemas.microsoft.com/office/drawing/2014/main" id="{4D837474-887C-A20B-98B3-3689B35FB9A3}"/>
              </a:ext>
            </a:extLst>
          </p:cNvPr>
          <p:cNvSpPr>
            <a:spLocks noGrp="1"/>
          </p:cNvSpPr>
          <p:nvPr>
            <p:ph type="body" sz="quarter" idx="18"/>
          </p:nvPr>
        </p:nvSpPr>
        <p:spPr>
          <a:xfrm>
            <a:off x="359999" y="982520"/>
            <a:ext cx="11483999" cy="310015"/>
          </a:xfrm>
        </p:spPr>
        <p:txBody>
          <a:bodyPr/>
          <a:lstStyle/>
          <a:p>
            <a:r>
              <a:rPr lang="en-AU">
                <a:latin typeface="+mj-lt"/>
              </a:rPr>
              <a:t>Watch the video to extract and summarise key points related to the video below.</a:t>
            </a:r>
          </a:p>
        </p:txBody>
      </p:sp>
      <p:sp>
        <p:nvSpPr>
          <p:cNvPr id="5" name="Text Placeholder 4">
            <a:extLst>
              <a:ext uri="{FF2B5EF4-FFF2-40B4-BE49-F238E27FC236}">
                <a16:creationId xmlns:a16="http://schemas.microsoft.com/office/drawing/2014/main" id="{DD6D8B1D-9AC3-E0C0-602E-45C40F6F27B2}"/>
              </a:ext>
            </a:extLst>
          </p:cNvPr>
          <p:cNvSpPr>
            <a:spLocks noGrp="1"/>
          </p:cNvSpPr>
          <p:nvPr>
            <p:ph type="body" sz="quarter" idx="17"/>
          </p:nvPr>
        </p:nvSpPr>
        <p:spPr>
          <a:xfrm>
            <a:off x="359999" y="1814190"/>
            <a:ext cx="3191275" cy="4627019"/>
          </a:xfrm>
        </p:spPr>
        <p:txBody>
          <a:bodyPr/>
          <a:lstStyle/>
          <a:p>
            <a:pPr marL="457200" indent="-457200">
              <a:buAutoNum type="alphaLcParenR"/>
            </a:pPr>
            <a:r>
              <a:rPr lang="en-AU" sz="1800" dirty="0"/>
              <a:t>Outline cell theory.</a:t>
            </a:r>
          </a:p>
          <a:p>
            <a:pPr marL="457200" indent="-457200">
              <a:buAutoNum type="alphaLcParenR"/>
            </a:pPr>
            <a:r>
              <a:rPr lang="en-AU" sz="1800" dirty="0"/>
              <a:t>Outline the discoveries that led to cell theory.</a:t>
            </a:r>
          </a:p>
        </p:txBody>
      </p:sp>
      <p:grpSp>
        <p:nvGrpSpPr>
          <p:cNvPr id="7" name="Group 6" descr="Link to video, 'The wacky history of cell theory – Lauren Royal-Woods'.">
            <a:extLst>
              <a:ext uri="{FF2B5EF4-FFF2-40B4-BE49-F238E27FC236}">
                <a16:creationId xmlns:a16="http://schemas.microsoft.com/office/drawing/2014/main" id="{9D04276F-3CF5-75F1-A5AD-96F1EE5A82BE}"/>
              </a:ext>
            </a:extLst>
          </p:cNvPr>
          <p:cNvGrpSpPr/>
          <p:nvPr/>
        </p:nvGrpSpPr>
        <p:grpSpPr>
          <a:xfrm>
            <a:off x="4006026" y="1507870"/>
            <a:ext cx="7837972" cy="4444453"/>
            <a:chOff x="4114798" y="1504175"/>
            <a:chExt cx="7864549" cy="4459523"/>
          </a:xfrm>
        </p:grpSpPr>
        <p:pic>
          <p:nvPicPr>
            <p:cNvPr id="6" name="Picture 5" descr="A screenshot of a video screen">
              <a:hlinkClick r:id="rId3"/>
              <a:extLst>
                <a:ext uri="{FF2B5EF4-FFF2-40B4-BE49-F238E27FC236}">
                  <a16:creationId xmlns:a16="http://schemas.microsoft.com/office/drawing/2014/main" id="{DC700280-80BC-CD9E-79C1-E4CE56C08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4798" y="1504175"/>
              <a:ext cx="7864549" cy="4459523"/>
            </a:xfrm>
            <a:prstGeom prst="rect">
              <a:avLst/>
            </a:prstGeom>
          </p:spPr>
        </p:pic>
        <p:pic>
          <p:nvPicPr>
            <p:cNvPr id="4" name="Picture 3">
              <a:hlinkClick r:id="rId3"/>
              <a:extLst>
                <a:ext uri="{FF2B5EF4-FFF2-40B4-BE49-F238E27FC236}">
                  <a16:creationId xmlns:a16="http://schemas.microsoft.com/office/drawing/2014/main" id="{C8BAD6EB-6CEA-6295-E339-8BBB214131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5667" y="2882531"/>
              <a:ext cx="1702811" cy="1702810"/>
            </a:xfrm>
            <a:prstGeom prst="rect">
              <a:avLst/>
            </a:prstGeom>
          </p:spPr>
        </p:pic>
      </p:grpSp>
      <p:sp>
        <p:nvSpPr>
          <p:cNvPr id="8" name="TextBox 7">
            <a:extLst>
              <a:ext uri="{FF2B5EF4-FFF2-40B4-BE49-F238E27FC236}">
                <a16:creationId xmlns:a16="http://schemas.microsoft.com/office/drawing/2014/main" id="{82032B10-3B94-25A1-69D6-E91CAAC70048}"/>
              </a:ext>
            </a:extLst>
          </p:cNvPr>
          <p:cNvSpPr txBox="1"/>
          <p:nvPr/>
        </p:nvSpPr>
        <p:spPr>
          <a:xfrm>
            <a:off x="4006025" y="5952322"/>
            <a:ext cx="7593108" cy="353487"/>
          </a:xfrm>
          <a:prstGeom prst="rect">
            <a:avLst/>
          </a:prstGeom>
          <a:noFill/>
        </p:spPr>
        <p:txBody>
          <a:bodyPr wrap="square" lIns="0" tIns="0" rIns="0" bIns="0" rtlCol="0">
            <a:noAutofit/>
          </a:bodyPr>
          <a:lstStyle/>
          <a:p>
            <a:pPr>
              <a:lnSpc>
                <a:spcPct val="150000"/>
              </a:lnSpc>
            </a:pPr>
            <a:r>
              <a:rPr lang="en-AU" sz="1800" b="1" dirty="0">
                <a:solidFill>
                  <a:srgbClr val="146CFD"/>
                </a:solidFill>
                <a:hlinkClick r:id="rId3">
                  <a:extLst>
                    <a:ext uri="{A12FA001-AC4F-418D-AE19-62706E023703}">
                      <ahyp:hlinkClr xmlns:ahyp="http://schemas.microsoft.com/office/drawing/2018/hyperlinkcolor" val="tx"/>
                    </a:ext>
                  </a:extLst>
                </a:hlinkClick>
              </a:rPr>
              <a:t>The wacky history of cell theory – Lauren Royal-Woods </a:t>
            </a:r>
            <a:r>
              <a:rPr lang="en-AU" sz="1800" dirty="0"/>
              <a:t>(duration 6:11)</a:t>
            </a:r>
            <a:r>
              <a:rPr lang="en-AU" sz="1800" b="1" dirty="0"/>
              <a:t> </a:t>
            </a:r>
          </a:p>
        </p:txBody>
      </p:sp>
      <p:sp>
        <p:nvSpPr>
          <p:cNvPr id="2" name="Slide Number Placeholder 1">
            <a:extLst>
              <a:ext uri="{FF2B5EF4-FFF2-40B4-BE49-F238E27FC236}">
                <a16:creationId xmlns:a16="http://schemas.microsoft.com/office/drawing/2014/main" id="{311100BA-CD16-363F-7DCA-E3FCB4D49B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Tree>
    <p:extLst>
      <p:ext uri="{BB962C8B-B14F-4D97-AF65-F5344CB8AC3E}">
        <p14:creationId xmlns:p14="http://schemas.microsoft.com/office/powerpoint/2010/main" val="159379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C249F95-51A3-2859-5532-F2DC257DC5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D292A2-4739-889D-E7A8-5E56D1B7AC9E}"/>
              </a:ext>
            </a:extLst>
          </p:cNvPr>
          <p:cNvSpPr>
            <a:spLocks noGrp="1"/>
          </p:cNvSpPr>
          <p:nvPr>
            <p:ph type="title"/>
          </p:nvPr>
        </p:nvSpPr>
        <p:spPr>
          <a:xfrm>
            <a:off x="359999" y="360000"/>
            <a:ext cx="11484000" cy="545601"/>
          </a:xfrm>
        </p:spPr>
        <p:txBody>
          <a:bodyPr/>
          <a:lstStyle/>
          <a:p>
            <a:r>
              <a:rPr lang="en-AU" dirty="0"/>
              <a:t>2.1 Checkpoint 2 (1 of 2)</a:t>
            </a:r>
          </a:p>
        </p:txBody>
      </p:sp>
      <p:sp>
        <p:nvSpPr>
          <p:cNvPr id="4" name="Text Placeholder 3">
            <a:extLst>
              <a:ext uri="{FF2B5EF4-FFF2-40B4-BE49-F238E27FC236}">
                <a16:creationId xmlns:a16="http://schemas.microsoft.com/office/drawing/2014/main" id="{AFA59A76-7BCB-8713-800C-7DF58B5DDBF4}"/>
              </a:ext>
            </a:extLst>
          </p:cNvPr>
          <p:cNvSpPr>
            <a:spLocks noGrp="1"/>
          </p:cNvSpPr>
          <p:nvPr>
            <p:ph type="body" sz="quarter" idx="18"/>
          </p:nvPr>
        </p:nvSpPr>
        <p:spPr>
          <a:xfrm>
            <a:off x="359999" y="982520"/>
            <a:ext cx="11483999" cy="310015"/>
          </a:xfrm>
        </p:spPr>
        <p:txBody>
          <a:bodyPr/>
          <a:lstStyle/>
          <a:p>
            <a:r>
              <a:rPr lang="en-AU">
                <a:latin typeface="+mj-lt"/>
              </a:rPr>
              <a:t>Alien invasion</a:t>
            </a:r>
          </a:p>
        </p:txBody>
      </p:sp>
      <p:sp>
        <p:nvSpPr>
          <p:cNvPr id="5" name="Text Placeholder 4">
            <a:extLst>
              <a:ext uri="{FF2B5EF4-FFF2-40B4-BE49-F238E27FC236}">
                <a16:creationId xmlns:a16="http://schemas.microsoft.com/office/drawing/2014/main" id="{01B6FC6B-03B2-461A-BC08-804D8E2B3696}"/>
              </a:ext>
            </a:extLst>
          </p:cNvPr>
          <p:cNvSpPr>
            <a:spLocks noGrp="1"/>
          </p:cNvSpPr>
          <p:nvPr>
            <p:ph type="body" sz="quarter" idx="17"/>
          </p:nvPr>
        </p:nvSpPr>
        <p:spPr>
          <a:xfrm>
            <a:off x="359999" y="1567086"/>
            <a:ext cx="6802800" cy="4807835"/>
          </a:xfrm>
        </p:spPr>
        <p:txBody>
          <a:bodyPr/>
          <a:lstStyle/>
          <a:p>
            <a:r>
              <a:rPr lang="en-GB" sz="1800" dirty="0">
                <a:effectLst/>
                <a:ea typeface="Calibri" panose="020F0502020204030204" pitchFamily="34" charset="0"/>
              </a:rPr>
              <a:t> Imagine that an alien spaceship is firing death rays at Earth:</a:t>
            </a:r>
            <a:endParaRPr lang="en-AU" sz="1800" dirty="0">
              <a:effectLst/>
              <a:ea typeface="Calibri" panose="020F0502020204030204" pitchFamily="34" charset="0"/>
            </a:endParaRPr>
          </a:p>
          <a:p>
            <a:pPr marL="285750" lvl="0" indent="-285750">
              <a:buFont typeface="Arial" panose="020B0604020202020204" pitchFamily="34" charset="0"/>
              <a:buChar char="•"/>
            </a:pPr>
            <a:r>
              <a:rPr lang="en-GB" sz="1800" dirty="0">
                <a:effectLst/>
                <a:ea typeface="Calibri" panose="020F0502020204030204" pitchFamily="34" charset="0"/>
              </a:rPr>
              <a:t>The death rays will destroy everything composed of cells.</a:t>
            </a:r>
            <a:endParaRPr lang="en-AU" sz="1800" dirty="0">
              <a:effectLst/>
              <a:ea typeface="Calibri" panose="020F0502020204030204" pitchFamily="34" charset="0"/>
            </a:endParaRPr>
          </a:p>
          <a:p>
            <a:pPr marL="285750" lvl="0" indent="-285750">
              <a:spcAft>
                <a:spcPts val="3600"/>
              </a:spcAft>
              <a:buFont typeface="Arial" panose="020B0604020202020204" pitchFamily="34" charset="0"/>
              <a:buChar char="•"/>
            </a:pPr>
            <a:r>
              <a:rPr lang="en-GB" sz="1800" dirty="0">
                <a:effectLst/>
                <a:ea typeface="Calibri" panose="020F0502020204030204" pitchFamily="34" charset="0"/>
              </a:rPr>
              <a:t>Things that are not made of cells will not be affected.</a:t>
            </a:r>
            <a:endParaRPr lang="en-GB" sz="1800" dirty="0">
              <a:ea typeface="Calibri" panose="020F0502020204030204" pitchFamily="34" charset="0"/>
            </a:endParaRPr>
          </a:p>
          <a:p>
            <a:pPr lvl="0"/>
            <a:r>
              <a:rPr lang="en-AU" sz="1800" dirty="0">
                <a:effectLst/>
                <a:ea typeface="Calibri" panose="020F0502020204030204" pitchFamily="34" charset="0"/>
              </a:rPr>
              <a:t>On th</a:t>
            </a:r>
            <a:r>
              <a:rPr lang="en-AU" sz="1800" dirty="0">
                <a:ea typeface="Calibri" panose="020F0502020204030204" pitchFamily="34" charset="0"/>
              </a:rPr>
              <a:t>e next slide, you need to determine if the items listed will be:</a:t>
            </a:r>
          </a:p>
          <a:p>
            <a:pPr marL="285750" lvl="0" indent="-285750">
              <a:buFont typeface="Arial" panose="020B0604020202020204" pitchFamily="34" charset="0"/>
              <a:buChar char="•"/>
            </a:pPr>
            <a:r>
              <a:rPr lang="en-AU" sz="1800" dirty="0">
                <a:ea typeface="Calibri" panose="020F0502020204030204" pitchFamily="34" charset="0"/>
              </a:rPr>
              <a:t>Destroyed</a:t>
            </a:r>
          </a:p>
          <a:p>
            <a:pPr marL="285750" lvl="0" indent="-285750">
              <a:buFont typeface="Arial" panose="020B0604020202020204" pitchFamily="34" charset="0"/>
              <a:buChar char="•"/>
            </a:pPr>
            <a:r>
              <a:rPr lang="en-AU" sz="1800" dirty="0">
                <a:effectLst/>
                <a:ea typeface="Calibri" panose="020F0502020204030204" pitchFamily="34" charset="0"/>
              </a:rPr>
              <a:t>Not destroyed</a:t>
            </a:r>
          </a:p>
        </p:txBody>
      </p:sp>
      <p:grpSp>
        <p:nvGrpSpPr>
          <p:cNvPr id="11" name="Group 10" descr="A UFO">
            <a:extLst>
              <a:ext uri="{FF2B5EF4-FFF2-40B4-BE49-F238E27FC236}">
                <a16:creationId xmlns:a16="http://schemas.microsoft.com/office/drawing/2014/main" id="{F6A24978-817D-E549-0140-6AD2F3FC9A9A}"/>
              </a:ext>
            </a:extLst>
          </p:cNvPr>
          <p:cNvGrpSpPr/>
          <p:nvPr/>
        </p:nvGrpSpPr>
        <p:grpSpPr>
          <a:xfrm>
            <a:off x="7579570" y="1957643"/>
            <a:ext cx="4264428" cy="4026720"/>
            <a:chOff x="8011943" y="2138648"/>
            <a:chExt cx="2993795" cy="2826915"/>
          </a:xfrm>
        </p:grpSpPr>
        <p:sp>
          <p:nvSpPr>
            <p:cNvPr id="6" name="Isosceles Triangle 6">
              <a:extLst>
                <a:ext uri="{FF2B5EF4-FFF2-40B4-BE49-F238E27FC236}">
                  <a16:creationId xmlns:a16="http://schemas.microsoft.com/office/drawing/2014/main" id="{7EF947CB-85B0-540D-785F-7185854BD874}"/>
                </a:ext>
              </a:extLst>
            </p:cNvPr>
            <p:cNvSpPr>
              <a:spLocks noChangeArrowheads="1"/>
            </p:cNvSpPr>
            <p:nvPr/>
          </p:nvSpPr>
          <p:spPr bwMode="auto">
            <a:xfrm rot="3328992">
              <a:off x="8676961" y="3287741"/>
              <a:ext cx="479091" cy="1229153"/>
            </a:xfrm>
            <a:prstGeom prst="triangle">
              <a:avLst>
                <a:gd name="adj" fmla="val 50000"/>
              </a:avLst>
            </a:prstGeom>
            <a:solidFill>
              <a:srgbClr val="FF0000">
                <a:alpha val="50195"/>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AU"/>
            </a:p>
          </p:txBody>
        </p:sp>
        <p:sp>
          <p:nvSpPr>
            <p:cNvPr id="7" name="Isosceles Triangle 7">
              <a:extLst>
                <a:ext uri="{FF2B5EF4-FFF2-40B4-BE49-F238E27FC236}">
                  <a16:creationId xmlns:a16="http://schemas.microsoft.com/office/drawing/2014/main" id="{D0889C49-F4B7-F802-610D-B30C04D8134F}"/>
                </a:ext>
              </a:extLst>
            </p:cNvPr>
            <p:cNvSpPr>
              <a:spLocks noChangeArrowheads="1"/>
            </p:cNvSpPr>
            <p:nvPr/>
          </p:nvSpPr>
          <p:spPr bwMode="auto">
            <a:xfrm rot="20828657">
              <a:off x="9404214" y="3318164"/>
              <a:ext cx="227377" cy="1647399"/>
            </a:xfrm>
            <a:prstGeom prst="triangle">
              <a:avLst>
                <a:gd name="adj" fmla="val 50000"/>
              </a:avLst>
            </a:prstGeom>
            <a:solidFill>
              <a:srgbClr val="FF0000">
                <a:alpha val="50195"/>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AU"/>
            </a:p>
          </p:txBody>
        </p:sp>
        <p:pic>
          <p:nvPicPr>
            <p:cNvPr id="2051" name="Picture 2">
              <a:extLst>
                <a:ext uri="{FF2B5EF4-FFF2-40B4-BE49-F238E27FC236}">
                  <a16:creationId xmlns:a16="http://schemas.microsoft.com/office/drawing/2014/main" id="{4C45F86C-54FB-2F21-975C-47148385D7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59073">
              <a:off x="8011943" y="2138648"/>
              <a:ext cx="2993795" cy="155774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47B022A1-AD93-5160-F431-49F1C12826D8}"/>
              </a:ext>
              <a:ext uri="{C183D7F6-B498-43B3-948B-1728B52AA6E4}">
                <adec:decorative xmlns:adec="http://schemas.microsoft.com/office/drawing/2017/decorative" val="0"/>
              </a:ext>
            </a:extLst>
          </p:cNvPr>
          <p:cNvSpPr txBox="1"/>
          <p:nvPr/>
        </p:nvSpPr>
        <p:spPr>
          <a:xfrm>
            <a:off x="359999" y="6449779"/>
            <a:ext cx="10393169" cy="246221"/>
          </a:xfrm>
          <a:prstGeom prst="rect">
            <a:avLst/>
          </a:prstGeom>
          <a:noFill/>
        </p:spPr>
        <p:txBody>
          <a:bodyPr wrap="square">
            <a:spAutoFit/>
          </a:bodyPr>
          <a:lstStyle/>
          <a:p>
            <a:r>
              <a:rPr lang="en-AU" sz="1000" dirty="0">
                <a:hlinkClick r:id="rId4"/>
              </a:rPr>
              <a:t>Topic 1: cells, key concept 3, cell shape and size, seeing cells</a:t>
            </a:r>
            <a:r>
              <a:rPr lang="en-AU" sz="1000" dirty="0"/>
              <a:t> </a:t>
            </a:r>
            <a:r>
              <a:rPr lang="en-AU" sz="1000" dirty="0">
                <a:effectLst/>
              </a:rPr>
              <a:t>by BEST, licensed under </a:t>
            </a:r>
            <a:r>
              <a:rPr lang="en-AU" sz="1000" dirty="0">
                <a:effectLst/>
                <a:hlinkClick r:id="rId5"/>
              </a:rPr>
              <a:t>CC BY-NC 4.0</a:t>
            </a:r>
            <a:endParaRPr lang="en-AU" sz="1000" dirty="0"/>
          </a:p>
        </p:txBody>
      </p:sp>
      <p:sp>
        <p:nvSpPr>
          <p:cNvPr id="2" name="Slide Number Placeholder 1">
            <a:extLst>
              <a:ext uri="{FF2B5EF4-FFF2-40B4-BE49-F238E27FC236}">
                <a16:creationId xmlns:a16="http://schemas.microsoft.com/office/drawing/2014/main" id="{CA29632C-4F77-66FB-5FBC-7ECC8575725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109392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E5E4E1-2B1F-F561-2AA9-80C8D3B183D9}"/>
              </a:ext>
            </a:extLst>
          </p:cNvPr>
          <p:cNvSpPr>
            <a:spLocks noGrp="1"/>
          </p:cNvSpPr>
          <p:nvPr>
            <p:ph type="title"/>
          </p:nvPr>
        </p:nvSpPr>
        <p:spPr/>
        <p:txBody>
          <a:bodyPr/>
          <a:lstStyle/>
          <a:p>
            <a:r>
              <a:rPr lang="en-AU" dirty="0"/>
              <a:t>2.1 Checkpoint 2 (2 of 2)</a:t>
            </a:r>
          </a:p>
        </p:txBody>
      </p:sp>
      <p:sp>
        <p:nvSpPr>
          <p:cNvPr id="4" name="Text Placeholder 3">
            <a:extLst>
              <a:ext uri="{FF2B5EF4-FFF2-40B4-BE49-F238E27FC236}">
                <a16:creationId xmlns:a16="http://schemas.microsoft.com/office/drawing/2014/main" id="{97E8AD10-3DA4-0244-D7F7-B3695215933F}"/>
              </a:ext>
            </a:extLst>
          </p:cNvPr>
          <p:cNvSpPr>
            <a:spLocks noGrp="1"/>
          </p:cNvSpPr>
          <p:nvPr>
            <p:ph type="body" sz="quarter" idx="18"/>
          </p:nvPr>
        </p:nvSpPr>
        <p:spPr>
          <a:xfrm>
            <a:off x="360001" y="905601"/>
            <a:ext cx="11483999" cy="310015"/>
          </a:xfrm>
        </p:spPr>
        <p:txBody>
          <a:bodyPr/>
          <a:lstStyle/>
          <a:p>
            <a:r>
              <a:rPr lang="en-AU" dirty="0">
                <a:latin typeface="+mj-lt"/>
              </a:rPr>
              <a:t>Alien invasion</a:t>
            </a:r>
          </a:p>
        </p:txBody>
      </p:sp>
      <p:graphicFrame>
        <p:nvGraphicFramePr>
          <p:cNvPr id="14" name="Table 13" descr="A table that contains statements pertaining to single cells. Students determine if the statements are correct or incorrect.">
            <a:extLst>
              <a:ext uri="{FF2B5EF4-FFF2-40B4-BE49-F238E27FC236}">
                <a16:creationId xmlns:a16="http://schemas.microsoft.com/office/drawing/2014/main" id="{339AC91F-8C3C-4C94-37C1-5B1F3CB3C21A}"/>
              </a:ext>
            </a:extLst>
          </p:cNvPr>
          <p:cNvGraphicFramePr>
            <a:graphicFrameLocks noGrp="1"/>
          </p:cNvGraphicFramePr>
          <p:nvPr>
            <p:extLst>
              <p:ext uri="{D42A27DB-BD31-4B8C-83A1-F6EECF244321}">
                <p14:modId xmlns:p14="http://schemas.microsoft.com/office/powerpoint/2010/main" val="3806082631"/>
              </p:ext>
            </p:extLst>
          </p:nvPr>
        </p:nvGraphicFramePr>
        <p:xfrm>
          <a:off x="359999" y="1292535"/>
          <a:ext cx="11006500" cy="5400000"/>
        </p:xfrm>
        <a:graphic>
          <a:graphicData uri="http://schemas.openxmlformats.org/drawingml/2006/table">
            <a:tbl>
              <a:tblPr firstRow="1" firstCol="1" bandRow="1">
                <a:tableStyleId>{B301B821-A1FF-4177-AEE7-76D212191A09}</a:tableStyleId>
              </a:tblPr>
              <a:tblGrid>
                <a:gridCol w="799490">
                  <a:extLst>
                    <a:ext uri="{9D8B030D-6E8A-4147-A177-3AD203B41FA5}">
                      <a16:colId xmlns:a16="http://schemas.microsoft.com/office/drawing/2014/main" val="2738215552"/>
                    </a:ext>
                  </a:extLst>
                </a:gridCol>
                <a:gridCol w="3417404">
                  <a:extLst>
                    <a:ext uri="{9D8B030D-6E8A-4147-A177-3AD203B41FA5}">
                      <a16:colId xmlns:a16="http://schemas.microsoft.com/office/drawing/2014/main" val="2907129116"/>
                    </a:ext>
                  </a:extLst>
                </a:gridCol>
                <a:gridCol w="1828966">
                  <a:extLst>
                    <a:ext uri="{9D8B030D-6E8A-4147-A177-3AD203B41FA5}">
                      <a16:colId xmlns:a16="http://schemas.microsoft.com/office/drawing/2014/main" val="1104759344"/>
                    </a:ext>
                  </a:extLst>
                </a:gridCol>
                <a:gridCol w="4960640">
                  <a:extLst>
                    <a:ext uri="{9D8B030D-6E8A-4147-A177-3AD203B41FA5}">
                      <a16:colId xmlns:a16="http://schemas.microsoft.com/office/drawing/2014/main" val="3757878197"/>
                    </a:ext>
                  </a:extLst>
                </a:gridCol>
              </a:tblGrid>
              <a:tr h="720000">
                <a:tc>
                  <a:txBody>
                    <a:bodyPr/>
                    <a:lstStyle/>
                    <a:p>
                      <a:pPr marL="180000">
                        <a:lnSpc>
                          <a:spcPct val="150000"/>
                        </a:lnSpc>
                        <a:spcBef>
                          <a:spcPts val="0"/>
                        </a:spcBef>
                        <a:spcAft>
                          <a:spcPts val="600"/>
                        </a:spcAft>
                      </a:pPr>
                      <a:r>
                        <a:rPr lang="en-AU" sz="1400" dirty="0"/>
                        <a:t>No.</a:t>
                      </a:r>
                      <a:endParaRPr lang="en-AU" sz="1400" dirty="0">
                        <a:latin typeface="+mn-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AU" sz="1400" dirty="0"/>
                        <a:t>Statement</a:t>
                      </a:r>
                      <a:endParaRPr lang="en-AU" sz="14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l">
                        <a:lnSpc>
                          <a:spcPct val="150000"/>
                        </a:lnSpc>
                        <a:spcBef>
                          <a:spcPts val="0"/>
                        </a:spcBef>
                        <a:spcAft>
                          <a:spcPts val="600"/>
                        </a:spcAft>
                      </a:pPr>
                      <a:r>
                        <a:rPr lang="en-GB" sz="1400" dirty="0">
                          <a:effectLst/>
                        </a:rPr>
                        <a:t>Is the statement correct?</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l">
                        <a:lnSpc>
                          <a:spcPct val="150000"/>
                        </a:lnSpc>
                        <a:spcBef>
                          <a:spcPts val="0"/>
                        </a:spcBef>
                        <a:spcAft>
                          <a:spcPts val="600"/>
                        </a:spcAft>
                      </a:pPr>
                      <a:r>
                        <a:rPr lang="en-GB" sz="1400" dirty="0">
                          <a:effectLst/>
                        </a:rPr>
                        <a:t>Why?</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8954197"/>
                  </a:ext>
                </a:extLst>
              </a:tr>
              <a:tr h="720000">
                <a:tc>
                  <a:txBody>
                    <a:bodyPr/>
                    <a:lstStyle/>
                    <a:p>
                      <a:pPr marL="180000">
                        <a:lnSpc>
                          <a:spcPct val="150000"/>
                        </a:lnSpc>
                        <a:spcBef>
                          <a:spcPts val="0"/>
                        </a:spcBef>
                        <a:spcAft>
                          <a:spcPts val="600"/>
                        </a:spcAft>
                      </a:pPr>
                      <a:r>
                        <a:rPr lang="en-AU" sz="1400">
                          <a:effectLst/>
                        </a:rPr>
                        <a:t>1</a:t>
                      </a:r>
                      <a:endParaRPr lang="en-AU" sz="140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GB" sz="1400" dirty="0">
                          <a:effectLst/>
                        </a:rPr>
                        <a:t>People will be destroyed.</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946173"/>
                  </a:ext>
                </a:extLst>
              </a:tr>
              <a:tr h="720000">
                <a:tc>
                  <a:txBody>
                    <a:bodyPr/>
                    <a:lstStyle/>
                    <a:p>
                      <a:pPr marL="180000">
                        <a:lnSpc>
                          <a:spcPct val="150000"/>
                        </a:lnSpc>
                        <a:spcBef>
                          <a:spcPts val="0"/>
                        </a:spcBef>
                        <a:spcAft>
                          <a:spcPts val="600"/>
                        </a:spcAft>
                      </a:pPr>
                      <a:r>
                        <a:rPr lang="en-AU" sz="1400" dirty="0">
                          <a:effectLst/>
                        </a:rPr>
                        <a:t>2</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AU" sz="1400" dirty="0">
                          <a:effectLst/>
                        </a:rPr>
                        <a:t>Brick walls will be destroyed.</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0084039"/>
                  </a:ext>
                </a:extLst>
              </a:tr>
              <a:tr h="720000">
                <a:tc>
                  <a:txBody>
                    <a:bodyPr/>
                    <a:lstStyle/>
                    <a:p>
                      <a:pPr marL="180000">
                        <a:lnSpc>
                          <a:spcPct val="150000"/>
                        </a:lnSpc>
                        <a:spcBef>
                          <a:spcPts val="0"/>
                        </a:spcBef>
                        <a:spcAft>
                          <a:spcPts val="600"/>
                        </a:spcAft>
                      </a:pPr>
                      <a:r>
                        <a:rPr lang="en-AU" sz="1400">
                          <a:effectLst/>
                        </a:rPr>
                        <a:t>3</a:t>
                      </a:r>
                      <a:endParaRPr lang="en-AU" sz="140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GB" sz="1400" dirty="0">
                          <a:effectLst/>
                        </a:rPr>
                        <a:t>Plants will be destroyed.</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4249350"/>
                  </a:ext>
                </a:extLst>
              </a:tr>
              <a:tr h="864000">
                <a:tc>
                  <a:txBody>
                    <a:bodyPr/>
                    <a:lstStyle/>
                    <a:p>
                      <a:pPr marL="180000">
                        <a:lnSpc>
                          <a:spcPct val="150000"/>
                        </a:lnSpc>
                        <a:spcBef>
                          <a:spcPts val="0"/>
                        </a:spcBef>
                        <a:spcAft>
                          <a:spcPts val="600"/>
                        </a:spcAft>
                      </a:pPr>
                      <a:r>
                        <a:rPr lang="en-AU" sz="1400" dirty="0">
                          <a:effectLst/>
                        </a:rPr>
                        <a:t>4</a:t>
                      </a:r>
                      <a:endParaRPr lang="en-AU" sz="1400" dirty="0">
                        <a:effectLst/>
                        <a:latin typeface="+mn-lt"/>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AU" sz="1400" dirty="0">
                          <a:effectLst/>
                        </a:rPr>
                        <a:t>Very small organisms will not be destroyed.</a:t>
                      </a:r>
                      <a:endParaRPr lang="en-AU" sz="1400" dirty="0">
                        <a:effectLst/>
                        <a:latin typeface="+mn-lt"/>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3059185"/>
                  </a:ext>
                </a:extLst>
              </a:tr>
              <a:tr h="936000">
                <a:tc>
                  <a:txBody>
                    <a:bodyPr/>
                    <a:lstStyle/>
                    <a:p>
                      <a:pPr marL="180000">
                        <a:lnSpc>
                          <a:spcPct val="150000"/>
                        </a:lnSpc>
                        <a:spcBef>
                          <a:spcPts val="0"/>
                        </a:spcBef>
                        <a:spcAft>
                          <a:spcPts val="600"/>
                        </a:spcAft>
                      </a:pPr>
                      <a:r>
                        <a:rPr lang="en-AU" sz="1400">
                          <a:effectLst/>
                        </a:rPr>
                        <a:t>5</a:t>
                      </a:r>
                      <a:endParaRPr lang="en-AU" sz="140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AU" sz="1400">
                          <a:effectLst/>
                        </a:rPr>
                        <a:t>Dead bodies will be destroyed.</a:t>
                      </a:r>
                      <a:endParaRPr lang="en-AU" sz="14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5998978"/>
                  </a:ext>
                </a:extLst>
              </a:tr>
              <a:tr h="720000">
                <a:tc>
                  <a:txBody>
                    <a:bodyPr/>
                    <a:lstStyle/>
                    <a:p>
                      <a:pPr marL="180000">
                        <a:lnSpc>
                          <a:spcPct val="150000"/>
                        </a:lnSpc>
                        <a:spcBef>
                          <a:spcPts val="0"/>
                        </a:spcBef>
                        <a:spcAft>
                          <a:spcPts val="600"/>
                        </a:spcAft>
                      </a:pPr>
                      <a:r>
                        <a:rPr lang="en-AU" sz="1400" dirty="0">
                          <a:effectLst/>
                        </a:rPr>
                        <a:t>6</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nSpc>
                          <a:spcPct val="150000"/>
                        </a:lnSpc>
                        <a:spcBef>
                          <a:spcPts val="0"/>
                        </a:spcBef>
                        <a:spcAft>
                          <a:spcPts val="600"/>
                        </a:spcAft>
                      </a:pPr>
                      <a:r>
                        <a:rPr lang="en-GB" sz="1400" dirty="0">
                          <a:effectLst/>
                        </a:rPr>
                        <a:t>Bacteria will be destroyed.</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gn="ctr">
                        <a:lnSpc>
                          <a:spcPct val="150000"/>
                        </a:lnSpc>
                        <a:spcBef>
                          <a:spcPts val="0"/>
                        </a:spcBef>
                        <a:spcAft>
                          <a:spcPts val="600"/>
                        </a:spcAft>
                      </a:pPr>
                      <a:r>
                        <a:rPr lang="en-GB" sz="1400" dirty="0">
                          <a:effectLst/>
                        </a:rPr>
                        <a:t> </a:t>
                      </a:r>
                      <a:endParaRPr lang="en-AU" sz="14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431805"/>
                  </a:ext>
                </a:extLst>
              </a:tr>
            </a:tbl>
          </a:graphicData>
        </a:graphic>
      </p:graphicFrame>
      <p:grpSp>
        <p:nvGrpSpPr>
          <p:cNvPr id="5" name="Group 4" descr="Yes, People will be destroyed. People are organisms/living things. All organisms/living things are made up of cells.&#10;">
            <a:extLst>
              <a:ext uri="{FF2B5EF4-FFF2-40B4-BE49-F238E27FC236}">
                <a16:creationId xmlns:a16="http://schemas.microsoft.com/office/drawing/2014/main" id="{806BD49D-5D4A-14A2-EEC4-C4CA965D438B}"/>
              </a:ext>
            </a:extLst>
          </p:cNvPr>
          <p:cNvGrpSpPr/>
          <p:nvPr/>
        </p:nvGrpSpPr>
        <p:grpSpPr>
          <a:xfrm>
            <a:off x="5143249" y="2030788"/>
            <a:ext cx="5878723" cy="602947"/>
            <a:chOff x="5143249" y="2030788"/>
            <a:chExt cx="5878723" cy="602947"/>
          </a:xfrm>
        </p:grpSpPr>
        <p:sp>
          <p:nvSpPr>
            <p:cNvPr id="16" name="TextBox 15">
              <a:extLst>
                <a:ext uri="{FF2B5EF4-FFF2-40B4-BE49-F238E27FC236}">
                  <a16:creationId xmlns:a16="http://schemas.microsoft.com/office/drawing/2014/main" id="{B937DEEC-C966-FC50-1D6C-AF17AB0365A2}"/>
                </a:ext>
              </a:extLst>
            </p:cNvPr>
            <p:cNvSpPr txBox="1"/>
            <p:nvPr/>
          </p:nvSpPr>
          <p:spPr>
            <a:xfrm>
              <a:off x="5143249" y="2196394"/>
              <a:ext cx="720000" cy="297133"/>
            </a:xfrm>
            <a:prstGeom prst="rect">
              <a:avLst/>
            </a:prstGeom>
            <a:noFill/>
          </p:spPr>
          <p:txBody>
            <a:bodyPr wrap="square" lIns="0" tIns="0" rIns="0" bIns="0" rtlCol="0">
              <a:noAutofit/>
            </a:bodyPr>
            <a:lstStyle/>
            <a:p>
              <a:pPr algn="ctr">
                <a:lnSpc>
                  <a:spcPct val="150000"/>
                </a:lnSpc>
                <a:spcAft>
                  <a:spcPts val="1200"/>
                </a:spcAft>
              </a:pPr>
              <a:r>
                <a:rPr lang="en-AU" sz="1400" dirty="0"/>
                <a:t>Yes</a:t>
              </a:r>
            </a:p>
          </p:txBody>
        </p:sp>
        <p:sp>
          <p:nvSpPr>
            <p:cNvPr id="17" name="TextBox 16">
              <a:extLst>
                <a:ext uri="{FF2B5EF4-FFF2-40B4-BE49-F238E27FC236}">
                  <a16:creationId xmlns:a16="http://schemas.microsoft.com/office/drawing/2014/main" id="{176B6C66-C347-4EBC-51F5-795C35B251DC}"/>
                </a:ext>
              </a:extLst>
            </p:cNvPr>
            <p:cNvSpPr txBox="1"/>
            <p:nvPr/>
          </p:nvSpPr>
          <p:spPr>
            <a:xfrm>
              <a:off x="6737972" y="2030788"/>
              <a:ext cx="4284000" cy="602947"/>
            </a:xfrm>
            <a:prstGeom prst="rect">
              <a:avLst/>
            </a:prstGeom>
            <a:noFill/>
          </p:spPr>
          <p:txBody>
            <a:bodyPr wrap="square" lIns="0" tIns="0" rIns="0" bIns="0" rtlCol="0">
              <a:noAutofit/>
            </a:bodyPr>
            <a:lstStyle/>
            <a:p>
              <a:pPr>
                <a:lnSpc>
                  <a:spcPct val="150000"/>
                </a:lnSpc>
                <a:spcAft>
                  <a:spcPts val="1200"/>
                </a:spcAft>
              </a:pPr>
              <a:r>
                <a:rPr lang="en-AU" sz="1400" dirty="0"/>
                <a:t>People are organisms/living things. All organisms/living things are made up of cells.</a:t>
              </a:r>
            </a:p>
          </p:txBody>
        </p:sp>
      </p:grpSp>
      <p:grpSp>
        <p:nvGrpSpPr>
          <p:cNvPr id="6" name="Group 5" descr="No, bricks will not be destroyed. A brick wall is not a living thing and therefore is not made up of cells.&#10;">
            <a:extLst>
              <a:ext uri="{FF2B5EF4-FFF2-40B4-BE49-F238E27FC236}">
                <a16:creationId xmlns:a16="http://schemas.microsoft.com/office/drawing/2014/main" id="{5869A932-96AA-096D-D314-046D53A9B6B9}"/>
              </a:ext>
            </a:extLst>
          </p:cNvPr>
          <p:cNvGrpSpPr/>
          <p:nvPr/>
        </p:nvGrpSpPr>
        <p:grpSpPr>
          <a:xfrm>
            <a:off x="5143249" y="2775794"/>
            <a:ext cx="5878723" cy="634700"/>
            <a:chOff x="5143249" y="2775794"/>
            <a:chExt cx="5878723" cy="634700"/>
          </a:xfrm>
        </p:grpSpPr>
        <p:sp>
          <p:nvSpPr>
            <p:cNvPr id="18" name="TextBox 17">
              <a:extLst>
                <a:ext uri="{FF2B5EF4-FFF2-40B4-BE49-F238E27FC236}">
                  <a16:creationId xmlns:a16="http://schemas.microsoft.com/office/drawing/2014/main" id="{BDDF4299-07E9-93AB-DF46-AC0A4D5739AE}"/>
                </a:ext>
              </a:extLst>
            </p:cNvPr>
            <p:cNvSpPr txBox="1"/>
            <p:nvPr/>
          </p:nvSpPr>
          <p:spPr>
            <a:xfrm>
              <a:off x="5143249" y="2954471"/>
              <a:ext cx="720000" cy="297133"/>
            </a:xfrm>
            <a:prstGeom prst="rect">
              <a:avLst/>
            </a:prstGeom>
            <a:noFill/>
          </p:spPr>
          <p:txBody>
            <a:bodyPr wrap="square" lIns="0" tIns="0" rIns="0" bIns="0" rtlCol="0">
              <a:noAutofit/>
            </a:bodyPr>
            <a:lstStyle/>
            <a:p>
              <a:pPr algn="ctr">
                <a:lnSpc>
                  <a:spcPct val="150000"/>
                </a:lnSpc>
                <a:spcAft>
                  <a:spcPts val="1200"/>
                </a:spcAft>
              </a:pPr>
              <a:r>
                <a:rPr lang="en-AU" sz="1400" dirty="0"/>
                <a:t>No</a:t>
              </a:r>
            </a:p>
          </p:txBody>
        </p:sp>
        <p:sp>
          <p:nvSpPr>
            <p:cNvPr id="19" name="TextBox 18">
              <a:extLst>
                <a:ext uri="{FF2B5EF4-FFF2-40B4-BE49-F238E27FC236}">
                  <a16:creationId xmlns:a16="http://schemas.microsoft.com/office/drawing/2014/main" id="{61C2137B-DC4C-676C-51D0-FEC34868F275}"/>
                </a:ext>
              </a:extLst>
            </p:cNvPr>
            <p:cNvSpPr txBox="1"/>
            <p:nvPr/>
          </p:nvSpPr>
          <p:spPr>
            <a:xfrm>
              <a:off x="6737972" y="2775794"/>
              <a:ext cx="4284000" cy="634700"/>
            </a:xfrm>
            <a:prstGeom prst="rect">
              <a:avLst/>
            </a:prstGeom>
            <a:noFill/>
          </p:spPr>
          <p:txBody>
            <a:bodyPr wrap="square" lIns="0" tIns="0" rIns="0" bIns="0" rtlCol="0">
              <a:noAutofit/>
            </a:bodyPr>
            <a:lstStyle/>
            <a:p>
              <a:pPr>
                <a:lnSpc>
                  <a:spcPct val="150000"/>
                </a:lnSpc>
                <a:spcAft>
                  <a:spcPts val="1200"/>
                </a:spcAft>
              </a:pPr>
              <a:r>
                <a:rPr lang="en-AU" sz="1400" dirty="0"/>
                <a:t>A brick wall is not a living thing and therefore is not made up of cells.</a:t>
              </a:r>
            </a:p>
          </p:txBody>
        </p:sp>
      </p:grpSp>
      <p:grpSp>
        <p:nvGrpSpPr>
          <p:cNvPr id="7" name="Group 6" descr="Yes, plants will be destroyed. Plants are organisms/living things. All organisms/living things are made up of cells.&#10;">
            <a:extLst>
              <a:ext uri="{FF2B5EF4-FFF2-40B4-BE49-F238E27FC236}">
                <a16:creationId xmlns:a16="http://schemas.microsoft.com/office/drawing/2014/main" id="{957704BA-22DA-2BE0-0F67-F5E4DA55920C}"/>
              </a:ext>
            </a:extLst>
          </p:cNvPr>
          <p:cNvGrpSpPr/>
          <p:nvPr/>
        </p:nvGrpSpPr>
        <p:grpSpPr>
          <a:xfrm>
            <a:off x="5143249" y="3493635"/>
            <a:ext cx="5878723" cy="637800"/>
            <a:chOff x="5143249" y="3493635"/>
            <a:chExt cx="5878723" cy="637800"/>
          </a:xfrm>
        </p:grpSpPr>
        <p:sp>
          <p:nvSpPr>
            <p:cNvPr id="20" name="TextBox 19">
              <a:extLst>
                <a:ext uri="{FF2B5EF4-FFF2-40B4-BE49-F238E27FC236}">
                  <a16:creationId xmlns:a16="http://schemas.microsoft.com/office/drawing/2014/main" id="{712B9C32-8DA7-16B4-4CD7-5C32031779EB}"/>
                </a:ext>
              </a:extLst>
            </p:cNvPr>
            <p:cNvSpPr txBox="1"/>
            <p:nvPr/>
          </p:nvSpPr>
          <p:spPr>
            <a:xfrm>
              <a:off x="5143249" y="3649048"/>
              <a:ext cx="720000" cy="297133"/>
            </a:xfrm>
            <a:prstGeom prst="rect">
              <a:avLst/>
            </a:prstGeom>
            <a:noFill/>
          </p:spPr>
          <p:txBody>
            <a:bodyPr wrap="square" lIns="0" tIns="0" rIns="0" bIns="0" rtlCol="0">
              <a:noAutofit/>
            </a:bodyPr>
            <a:lstStyle/>
            <a:p>
              <a:pPr algn="ctr">
                <a:lnSpc>
                  <a:spcPct val="150000"/>
                </a:lnSpc>
                <a:spcAft>
                  <a:spcPts val="1200"/>
                </a:spcAft>
              </a:pPr>
              <a:r>
                <a:rPr lang="en-AU" sz="1400" dirty="0"/>
                <a:t>Yes</a:t>
              </a:r>
            </a:p>
          </p:txBody>
        </p:sp>
        <p:sp>
          <p:nvSpPr>
            <p:cNvPr id="21" name="TextBox 20">
              <a:extLst>
                <a:ext uri="{FF2B5EF4-FFF2-40B4-BE49-F238E27FC236}">
                  <a16:creationId xmlns:a16="http://schemas.microsoft.com/office/drawing/2014/main" id="{FDC969DC-8095-2438-B2C9-C07E25F955E5}"/>
                </a:ext>
              </a:extLst>
            </p:cNvPr>
            <p:cNvSpPr txBox="1"/>
            <p:nvPr/>
          </p:nvSpPr>
          <p:spPr>
            <a:xfrm>
              <a:off x="6737972" y="3493635"/>
              <a:ext cx="4284000" cy="637800"/>
            </a:xfrm>
            <a:prstGeom prst="rect">
              <a:avLst/>
            </a:prstGeom>
            <a:noFill/>
          </p:spPr>
          <p:txBody>
            <a:bodyPr wrap="square" lIns="0" tIns="0" rIns="0" bIns="0" rtlCol="0">
              <a:noAutofit/>
            </a:bodyPr>
            <a:lstStyle/>
            <a:p>
              <a:pPr>
                <a:lnSpc>
                  <a:spcPct val="150000"/>
                </a:lnSpc>
                <a:spcAft>
                  <a:spcPts val="1200"/>
                </a:spcAft>
              </a:pPr>
              <a:r>
                <a:rPr lang="en-AU" sz="1400" dirty="0"/>
                <a:t>Plants are organisms/living things. All organisms/living things are made up of cells.</a:t>
              </a:r>
            </a:p>
          </p:txBody>
        </p:sp>
      </p:grpSp>
      <p:grpSp>
        <p:nvGrpSpPr>
          <p:cNvPr id="8" name="Group 7" descr="Yes, very small organism will be destroyed. Very small organisms are still organisms/living things, despite the fact they are tiny. All organisms/living things, regardless of their size, are made up of cells.&#10;">
            <a:extLst>
              <a:ext uri="{FF2B5EF4-FFF2-40B4-BE49-F238E27FC236}">
                <a16:creationId xmlns:a16="http://schemas.microsoft.com/office/drawing/2014/main" id="{DD63E406-6448-DE82-4B29-CB9BD91AADF8}"/>
              </a:ext>
            </a:extLst>
          </p:cNvPr>
          <p:cNvGrpSpPr/>
          <p:nvPr/>
        </p:nvGrpSpPr>
        <p:grpSpPr>
          <a:xfrm>
            <a:off x="5143249" y="4116994"/>
            <a:ext cx="5878723" cy="995068"/>
            <a:chOff x="5143249" y="4116994"/>
            <a:chExt cx="5878723" cy="995068"/>
          </a:xfrm>
        </p:grpSpPr>
        <p:sp>
          <p:nvSpPr>
            <p:cNvPr id="22" name="TextBox 21">
              <a:extLst>
                <a:ext uri="{FF2B5EF4-FFF2-40B4-BE49-F238E27FC236}">
                  <a16:creationId xmlns:a16="http://schemas.microsoft.com/office/drawing/2014/main" id="{ED987061-7E95-FD66-BA8A-5D98BEF69CA0}"/>
                </a:ext>
              </a:extLst>
            </p:cNvPr>
            <p:cNvSpPr txBox="1"/>
            <p:nvPr/>
          </p:nvSpPr>
          <p:spPr>
            <a:xfrm>
              <a:off x="5143249" y="4457925"/>
              <a:ext cx="720000" cy="297133"/>
            </a:xfrm>
            <a:prstGeom prst="rect">
              <a:avLst/>
            </a:prstGeom>
            <a:noFill/>
          </p:spPr>
          <p:txBody>
            <a:bodyPr wrap="square" lIns="0" tIns="0" rIns="0" bIns="0" rtlCol="0">
              <a:noAutofit/>
            </a:bodyPr>
            <a:lstStyle/>
            <a:p>
              <a:pPr algn="ctr">
                <a:lnSpc>
                  <a:spcPct val="150000"/>
                </a:lnSpc>
                <a:spcAft>
                  <a:spcPts val="1200"/>
                </a:spcAft>
              </a:pPr>
              <a:r>
                <a:rPr lang="en-AU" sz="1400" dirty="0"/>
                <a:t>Yes</a:t>
              </a:r>
            </a:p>
          </p:txBody>
        </p:sp>
        <p:sp>
          <p:nvSpPr>
            <p:cNvPr id="23" name="TextBox 22">
              <a:extLst>
                <a:ext uri="{FF2B5EF4-FFF2-40B4-BE49-F238E27FC236}">
                  <a16:creationId xmlns:a16="http://schemas.microsoft.com/office/drawing/2014/main" id="{58F0D36A-4621-36F3-7518-3695FAAD0749}"/>
                </a:ext>
              </a:extLst>
            </p:cNvPr>
            <p:cNvSpPr txBox="1"/>
            <p:nvPr/>
          </p:nvSpPr>
          <p:spPr>
            <a:xfrm>
              <a:off x="6737972" y="4116994"/>
              <a:ext cx="4284000" cy="995068"/>
            </a:xfrm>
            <a:prstGeom prst="rect">
              <a:avLst/>
            </a:prstGeom>
            <a:noFill/>
          </p:spPr>
          <p:txBody>
            <a:bodyPr wrap="square" lIns="0" tIns="0" rIns="0" bIns="0" rtlCol="0">
              <a:noAutofit/>
            </a:bodyPr>
            <a:lstStyle/>
            <a:p>
              <a:pPr>
                <a:lnSpc>
                  <a:spcPct val="150000"/>
                </a:lnSpc>
                <a:spcAft>
                  <a:spcPts val="1200"/>
                </a:spcAft>
              </a:pPr>
              <a:r>
                <a:rPr lang="en-AU" sz="1400" dirty="0"/>
                <a:t>Very small organisms are still organisms/living things, despite the fact they are tiny. All organisms/living things, regardless of their size, are made up of cells.</a:t>
              </a:r>
            </a:p>
          </p:txBody>
        </p:sp>
      </p:grpSp>
      <p:grpSp>
        <p:nvGrpSpPr>
          <p:cNvPr id="9" name="Group 8" descr="Yes, dead bodies will be destroyed. Dead bodies were once organisms/living things, therefore they are made up of cells. There is a difference between being dead and non-living.&#10;">
            <a:extLst>
              <a:ext uri="{FF2B5EF4-FFF2-40B4-BE49-F238E27FC236}">
                <a16:creationId xmlns:a16="http://schemas.microsoft.com/office/drawing/2014/main" id="{32E234A6-C9AE-4F59-539A-9C514275DDF3}"/>
              </a:ext>
            </a:extLst>
          </p:cNvPr>
          <p:cNvGrpSpPr/>
          <p:nvPr/>
        </p:nvGrpSpPr>
        <p:grpSpPr>
          <a:xfrm>
            <a:off x="5143249" y="5025504"/>
            <a:ext cx="5878723" cy="995068"/>
            <a:chOff x="5143249" y="5025504"/>
            <a:chExt cx="5878723" cy="995068"/>
          </a:xfrm>
        </p:grpSpPr>
        <p:sp>
          <p:nvSpPr>
            <p:cNvPr id="24" name="TextBox 23">
              <a:extLst>
                <a:ext uri="{FF2B5EF4-FFF2-40B4-BE49-F238E27FC236}">
                  <a16:creationId xmlns:a16="http://schemas.microsoft.com/office/drawing/2014/main" id="{6F4DF233-69E3-67C8-5616-C2B3553DCD88}"/>
                </a:ext>
              </a:extLst>
            </p:cNvPr>
            <p:cNvSpPr txBox="1"/>
            <p:nvPr/>
          </p:nvSpPr>
          <p:spPr>
            <a:xfrm>
              <a:off x="5143249" y="5355702"/>
              <a:ext cx="720000" cy="297133"/>
            </a:xfrm>
            <a:prstGeom prst="rect">
              <a:avLst/>
            </a:prstGeom>
            <a:noFill/>
          </p:spPr>
          <p:txBody>
            <a:bodyPr wrap="square" lIns="0" tIns="0" rIns="0" bIns="0" rtlCol="0">
              <a:noAutofit/>
            </a:bodyPr>
            <a:lstStyle/>
            <a:p>
              <a:pPr algn="ctr">
                <a:lnSpc>
                  <a:spcPct val="150000"/>
                </a:lnSpc>
                <a:spcAft>
                  <a:spcPts val="1200"/>
                </a:spcAft>
              </a:pPr>
              <a:r>
                <a:rPr lang="en-AU" sz="1400" dirty="0"/>
                <a:t>Yes</a:t>
              </a:r>
            </a:p>
          </p:txBody>
        </p:sp>
        <p:sp>
          <p:nvSpPr>
            <p:cNvPr id="25" name="TextBox 24">
              <a:extLst>
                <a:ext uri="{FF2B5EF4-FFF2-40B4-BE49-F238E27FC236}">
                  <a16:creationId xmlns:a16="http://schemas.microsoft.com/office/drawing/2014/main" id="{4AF67884-6137-2EA2-3D31-BEE06026A66C}"/>
                </a:ext>
              </a:extLst>
            </p:cNvPr>
            <p:cNvSpPr txBox="1"/>
            <p:nvPr/>
          </p:nvSpPr>
          <p:spPr>
            <a:xfrm>
              <a:off x="6737972" y="5025504"/>
              <a:ext cx="4284000" cy="995068"/>
            </a:xfrm>
            <a:prstGeom prst="rect">
              <a:avLst/>
            </a:prstGeom>
            <a:noFill/>
          </p:spPr>
          <p:txBody>
            <a:bodyPr wrap="square" lIns="0" tIns="0" rIns="0" bIns="0" rtlCol="0">
              <a:noAutofit/>
            </a:bodyPr>
            <a:lstStyle/>
            <a:p>
              <a:pPr>
                <a:lnSpc>
                  <a:spcPct val="150000"/>
                </a:lnSpc>
                <a:spcAft>
                  <a:spcPts val="1200"/>
                </a:spcAft>
              </a:pPr>
              <a:r>
                <a:rPr lang="en-AU" sz="1400" dirty="0"/>
                <a:t>Dead bodies were once organisms/living things, therefore they are made up of cells. There is a difference between being dead and non-living.</a:t>
              </a:r>
            </a:p>
          </p:txBody>
        </p:sp>
      </p:grpSp>
      <p:grpSp>
        <p:nvGrpSpPr>
          <p:cNvPr id="10" name="Group 9" descr="Yes, Bacteria will be destroyed. Bacteria are organisms/living things. All organisms/living things are made up of cells.&#10;">
            <a:extLst>
              <a:ext uri="{FF2B5EF4-FFF2-40B4-BE49-F238E27FC236}">
                <a16:creationId xmlns:a16="http://schemas.microsoft.com/office/drawing/2014/main" id="{D9C5F321-7801-C36C-9E31-FA750923D569}"/>
              </a:ext>
            </a:extLst>
          </p:cNvPr>
          <p:cNvGrpSpPr/>
          <p:nvPr/>
        </p:nvGrpSpPr>
        <p:grpSpPr>
          <a:xfrm>
            <a:off x="5143249" y="6006131"/>
            <a:ext cx="5878723" cy="646034"/>
            <a:chOff x="5143249" y="6006131"/>
            <a:chExt cx="5878723" cy="646034"/>
          </a:xfrm>
        </p:grpSpPr>
        <p:sp>
          <p:nvSpPr>
            <p:cNvPr id="26" name="TextBox 25">
              <a:extLst>
                <a:ext uri="{FF2B5EF4-FFF2-40B4-BE49-F238E27FC236}">
                  <a16:creationId xmlns:a16="http://schemas.microsoft.com/office/drawing/2014/main" id="{451D625F-1CA7-EDC9-DF60-DEF02AD04298}"/>
                </a:ext>
              </a:extLst>
            </p:cNvPr>
            <p:cNvSpPr txBox="1"/>
            <p:nvPr/>
          </p:nvSpPr>
          <p:spPr>
            <a:xfrm>
              <a:off x="5143249" y="6180581"/>
              <a:ext cx="720000" cy="297133"/>
            </a:xfrm>
            <a:prstGeom prst="rect">
              <a:avLst/>
            </a:prstGeom>
            <a:noFill/>
          </p:spPr>
          <p:txBody>
            <a:bodyPr wrap="square" lIns="0" tIns="0" rIns="0" bIns="0" rtlCol="0">
              <a:noAutofit/>
            </a:bodyPr>
            <a:lstStyle/>
            <a:p>
              <a:pPr algn="ctr">
                <a:lnSpc>
                  <a:spcPct val="150000"/>
                </a:lnSpc>
                <a:spcAft>
                  <a:spcPts val="1200"/>
                </a:spcAft>
              </a:pPr>
              <a:r>
                <a:rPr lang="en-AU" sz="1400" dirty="0"/>
                <a:t>Yes</a:t>
              </a:r>
            </a:p>
          </p:txBody>
        </p:sp>
        <p:sp>
          <p:nvSpPr>
            <p:cNvPr id="27" name="TextBox 26">
              <a:extLst>
                <a:ext uri="{FF2B5EF4-FFF2-40B4-BE49-F238E27FC236}">
                  <a16:creationId xmlns:a16="http://schemas.microsoft.com/office/drawing/2014/main" id="{030DEA86-0762-FF0C-ED3C-22A9E38FE417}"/>
                </a:ext>
              </a:extLst>
            </p:cNvPr>
            <p:cNvSpPr txBox="1"/>
            <p:nvPr/>
          </p:nvSpPr>
          <p:spPr>
            <a:xfrm>
              <a:off x="6737972" y="6006131"/>
              <a:ext cx="4284000" cy="646034"/>
            </a:xfrm>
            <a:prstGeom prst="rect">
              <a:avLst/>
            </a:prstGeom>
            <a:noFill/>
          </p:spPr>
          <p:txBody>
            <a:bodyPr wrap="square" lIns="0" tIns="0" rIns="0" bIns="0" rtlCol="0">
              <a:noAutofit/>
            </a:bodyPr>
            <a:lstStyle/>
            <a:p>
              <a:pPr>
                <a:lnSpc>
                  <a:spcPct val="150000"/>
                </a:lnSpc>
                <a:spcAft>
                  <a:spcPts val="1200"/>
                </a:spcAft>
              </a:pPr>
              <a:r>
                <a:rPr lang="en-AU" sz="1400" dirty="0"/>
                <a:t>Bacteria are organisms/living things. All organisms/living things are made up of cells.</a:t>
              </a:r>
            </a:p>
          </p:txBody>
        </p:sp>
      </p:grpSp>
      <p:sp>
        <p:nvSpPr>
          <p:cNvPr id="2" name="Slide Number Placeholder 1">
            <a:extLst>
              <a:ext uri="{FF2B5EF4-FFF2-40B4-BE49-F238E27FC236}">
                <a16:creationId xmlns:a16="http://schemas.microsoft.com/office/drawing/2014/main" id="{2452BCCE-4AAD-0A83-A5B5-C28957D4EB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2938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269999" y="427249"/>
            <a:ext cx="10260002" cy="522000"/>
          </a:xfrm>
        </p:spPr>
        <p:txBody>
          <a:bodyPr/>
          <a:lstStyle/>
          <a:p>
            <a:r>
              <a:rPr lang="en-AU"/>
              <a:t>2.2 Cells have different structures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975695382"/>
              </p:ext>
            </p:extLst>
          </p:nvPr>
        </p:nvGraphicFramePr>
        <p:xfrm>
          <a:off x="359999" y="1754809"/>
          <a:ext cx="11701371" cy="5103191"/>
        </p:xfrm>
        <a:graphic>
          <a:graphicData uri="http://schemas.openxmlformats.org/drawingml/2006/table">
            <a:tbl>
              <a:tblPr firstRow="1">
                <a:tableStyleId>{B301B821-A1FF-4177-AEE7-76D212191A09}</a:tableStyleId>
              </a:tblPr>
              <a:tblGrid>
                <a:gridCol w="3426910">
                  <a:extLst>
                    <a:ext uri="{9D8B030D-6E8A-4147-A177-3AD203B41FA5}">
                      <a16:colId xmlns:a16="http://schemas.microsoft.com/office/drawing/2014/main" val="3623447875"/>
                    </a:ext>
                  </a:extLst>
                </a:gridCol>
                <a:gridCol w="8274461">
                  <a:extLst>
                    <a:ext uri="{9D8B030D-6E8A-4147-A177-3AD203B41FA5}">
                      <a16:colId xmlns:a16="http://schemas.microsoft.com/office/drawing/2014/main" val="3573327086"/>
                    </a:ext>
                  </a:extLst>
                </a:gridCol>
              </a:tblGrid>
              <a:tr h="433017">
                <a:tc>
                  <a:txBody>
                    <a:bodyPr/>
                    <a:lstStyle/>
                    <a:p>
                      <a:pPr>
                        <a:lnSpc>
                          <a:spcPct val="150000"/>
                        </a:lnSpc>
                        <a:spcBef>
                          <a:spcPts val="0"/>
                        </a:spcBef>
                        <a:spcAft>
                          <a:spcPts val="600"/>
                        </a:spcAft>
                      </a:pPr>
                      <a:r>
                        <a:rPr lang="en-AU" sz="16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Bef>
                          <a:spcPts val="0"/>
                        </a:spcBef>
                        <a:spcAft>
                          <a:spcPts val="600"/>
                        </a:spcAft>
                      </a:pPr>
                      <a:r>
                        <a:rPr lang="en-AU" sz="16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579415">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to describe the unique features of cells in living things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label the organelles in plant and animal cells</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common cell structures and organelles in plant and animal cells</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outline the similarities and differences in the structure of plant and animal cells</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describe the function of the cell membrane, nucleus, chloroplast, cytoplasm and mitochondria</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identify and label the organelles in a plant and animal cell</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090759">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how to communicate scientific information in a written text.</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deconstruct an exam-style question using the Verb, Content, Focus, Singular (VCFS) strategy</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construct a written response to ‘compare and contrast’ plant cells and animal cells</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correct and precise scientific terminology</a:t>
                      </a:r>
                    </a:p>
                    <a:p>
                      <a:pPr marL="285750" lvl="0" indent="-285750">
                        <a:lnSpc>
                          <a:spcPct val="150000"/>
                        </a:lnSpc>
                        <a:spcBef>
                          <a:spcPts val="0"/>
                        </a:spcBef>
                        <a:spcAft>
                          <a:spcPts val="600"/>
                        </a:spcAft>
                        <a:buFont typeface="Arial" panose="020B0604020202020204" pitchFamily="34" charset="0"/>
                        <a:buChar char="•"/>
                      </a:pPr>
                      <a:r>
                        <a:rPr lang="en-AU" sz="1600" b="0" dirty="0">
                          <a:solidFill>
                            <a:schemeClr val="tx1"/>
                          </a:solidFill>
                          <a:effectLst/>
                          <a:latin typeface="+mn-lt"/>
                          <a:ea typeface="Calibri" panose="020F0502020204030204" pitchFamily="34" charset="0"/>
                          <a:cs typeface="Arial" panose="020B0604020202020204" pitchFamily="34" charset="0"/>
                        </a:rPr>
                        <a:t>use connectives/cohesive devices to create cohesion.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Tree>
    <p:extLst>
      <p:ext uri="{BB962C8B-B14F-4D97-AF65-F5344CB8AC3E}">
        <p14:creationId xmlns:p14="http://schemas.microsoft.com/office/powerpoint/2010/main" val="9342383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C184-F763-17F7-825F-D000E5B909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0BAF4-705F-D320-EB29-00F4085125FB}"/>
              </a:ext>
            </a:extLst>
          </p:cNvPr>
          <p:cNvSpPr>
            <a:spLocks noGrp="1"/>
          </p:cNvSpPr>
          <p:nvPr>
            <p:ph type="title"/>
          </p:nvPr>
        </p:nvSpPr>
        <p:spPr/>
        <p:txBody>
          <a:bodyPr/>
          <a:lstStyle/>
          <a:p>
            <a:r>
              <a:rPr lang="en-AU" dirty="0"/>
              <a:t>2.2 Plant and animal cell structure and function (1 of 8)</a:t>
            </a:r>
          </a:p>
        </p:txBody>
      </p:sp>
      <p:sp>
        <p:nvSpPr>
          <p:cNvPr id="8" name="Text Placeholder 7">
            <a:extLst>
              <a:ext uri="{FF2B5EF4-FFF2-40B4-BE49-F238E27FC236}">
                <a16:creationId xmlns:a16="http://schemas.microsoft.com/office/drawing/2014/main" id="{5A3867C8-37E4-AF83-40CE-B01E33B2F666}"/>
              </a:ext>
            </a:extLst>
          </p:cNvPr>
          <p:cNvSpPr>
            <a:spLocks noGrp="1"/>
          </p:cNvSpPr>
          <p:nvPr>
            <p:ph type="body" sz="quarter" idx="18"/>
          </p:nvPr>
        </p:nvSpPr>
        <p:spPr/>
        <p:txBody>
          <a:bodyPr/>
          <a:lstStyle/>
          <a:p>
            <a:r>
              <a:rPr lang="en-AU" dirty="0">
                <a:latin typeface="+mj-lt"/>
              </a:rPr>
              <a:t>Plant and animal cells</a:t>
            </a:r>
          </a:p>
        </p:txBody>
      </p:sp>
      <p:sp>
        <p:nvSpPr>
          <p:cNvPr id="7" name="Text Placeholder 6">
            <a:extLst>
              <a:ext uri="{FF2B5EF4-FFF2-40B4-BE49-F238E27FC236}">
                <a16:creationId xmlns:a16="http://schemas.microsoft.com/office/drawing/2014/main" id="{DA83119D-62F0-3354-A1B8-44FA7A0C856F}"/>
              </a:ext>
            </a:extLst>
          </p:cNvPr>
          <p:cNvSpPr>
            <a:spLocks noGrp="1"/>
          </p:cNvSpPr>
          <p:nvPr>
            <p:ph type="body" sz="quarter" idx="17"/>
          </p:nvPr>
        </p:nvSpPr>
        <p:spPr>
          <a:xfrm>
            <a:off x="359999" y="1699504"/>
            <a:ext cx="3945300" cy="3977371"/>
          </a:xfrm>
        </p:spPr>
        <p:txBody>
          <a:bodyPr/>
          <a:lstStyle/>
          <a:p>
            <a:r>
              <a:rPr lang="en-AU" dirty="0"/>
              <a:t>Plant and animal cells share some common organelles, while others are unique to each.</a:t>
            </a:r>
          </a:p>
          <a:p>
            <a:r>
              <a:rPr lang="en-AU" dirty="0"/>
              <a:t>These differences in organelles can be used to classify an organism into the various kingdoms, in this case, the plant and animal kingdoms.</a:t>
            </a:r>
          </a:p>
        </p:txBody>
      </p:sp>
      <p:grpSp>
        <p:nvGrpSpPr>
          <p:cNvPr id="4" name="Group 3" descr="A diagram of a plant and an animal cell.">
            <a:extLst>
              <a:ext uri="{FF2B5EF4-FFF2-40B4-BE49-F238E27FC236}">
                <a16:creationId xmlns:a16="http://schemas.microsoft.com/office/drawing/2014/main" id="{4416FA74-C8CB-7ACB-D73E-204F1E983D3F}"/>
              </a:ext>
            </a:extLst>
          </p:cNvPr>
          <p:cNvGrpSpPr/>
          <p:nvPr/>
        </p:nvGrpSpPr>
        <p:grpSpPr>
          <a:xfrm>
            <a:off x="4920342" y="2114158"/>
            <a:ext cx="6911657" cy="3148062"/>
            <a:chOff x="4920343" y="1980023"/>
            <a:chExt cx="6911657" cy="3148062"/>
          </a:xfrm>
        </p:grpSpPr>
        <p:pic>
          <p:nvPicPr>
            <p:cNvPr id="11" name="Picture 10" descr="A diagram of a plant and an animal cell.">
              <a:extLst>
                <a:ext uri="{FF2B5EF4-FFF2-40B4-BE49-F238E27FC236}">
                  <a16:creationId xmlns:a16="http://schemas.microsoft.com/office/drawing/2014/main" id="{414317B2-9F36-EFB3-4F94-002ECAC92AF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2" name="Picture 1" descr="A diagram of a plant and an animal cell.">
              <a:extLst>
                <a:ext uri="{FF2B5EF4-FFF2-40B4-BE49-F238E27FC236}">
                  <a16:creationId xmlns:a16="http://schemas.microsoft.com/office/drawing/2014/main" id="{4DA61DF6-E564-D734-7F1F-8AF172A40FD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sp>
        <p:nvSpPr>
          <p:cNvPr id="9" name="TextBox 8">
            <a:extLst>
              <a:ext uri="{FF2B5EF4-FFF2-40B4-BE49-F238E27FC236}">
                <a16:creationId xmlns:a16="http://schemas.microsoft.com/office/drawing/2014/main" id="{9C5071C7-5099-7C86-9B6E-F026F36D4786}"/>
              </a:ext>
              <a:ext uri="{C183D7F6-B498-43B3-948B-1728B52AA6E4}">
                <adec:decorative xmlns:adec="http://schemas.microsoft.com/office/drawing/2017/decorative" val="0"/>
              </a:ext>
            </a:extLst>
          </p:cNvPr>
          <p:cNvSpPr txBox="1"/>
          <p:nvPr/>
        </p:nvSpPr>
        <p:spPr>
          <a:xfrm>
            <a:off x="359998" y="6401368"/>
            <a:ext cx="9433359" cy="294632"/>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66AB8E48-3917-4CA8-3596-D3D8CC93095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0717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FE3D-92B7-80D6-C72D-0CE684EE943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A1EE0D-3740-5345-C3F1-38782C109A23}"/>
              </a:ext>
            </a:extLst>
          </p:cNvPr>
          <p:cNvSpPr>
            <a:spLocks noGrp="1"/>
          </p:cNvSpPr>
          <p:nvPr>
            <p:ph type="title"/>
          </p:nvPr>
        </p:nvSpPr>
        <p:spPr>
          <a:xfrm>
            <a:off x="359999" y="360000"/>
            <a:ext cx="11484000" cy="545601"/>
          </a:xfrm>
        </p:spPr>
        <p:txBody>
          <a:bodyPr/>
          <a:lstStyle/>
          <a:p>
            <a:r>
              <a:rPr lang="en-AU" dirty="0"/>
              <a:t>2.2 Plant and animal cell structure and function (2 of 8)</a:t>
            </a:r>
          </a:p>
        </p:txBody>
      </p:sp>
      <p:sp>
        <p:nvSpPr>
          <p:cNvPr id="8" name="Text Placeholder 7">
            <a:extLst>
              <a:ext uri="{FF2B5EF4-FFF2-40B4-BE49-F238E27FC236}">
                <a16:creationId xmlns:a16="http://schemas.microsoft.com/office/drawing/2014/main" id="{FB700FE0-82A2-5DC0-A581-BE21A3427692}"/>
              </a:ext>
            </a:extLst>
          </p:cNvPr>
          <p:cNvSpPr>
            <a:spLocks noGrp="1"/>
          </p:cNvSpPr>
          <p:nvPr>
            <p:ph type="body" sz="quarter" idx="18"/>
          </p:nvPr>
        </p:nvSpPr>
        <p:spPr>
          <a:xfrm>
            <a:off x="359999" y="982520"/>
            <a:ext cx="11483999" cy="310015"/>
          </a:xfrm>
        </p:spPr>
        <p:txBody>
          <a:bodyPr/>
          <a:lstStyle/>
          <a:p>
            <a:r>
              <a:rPr lang="en-AU">
                <a:latin typeface="+mj-lt"/>
              </a:rPr>
              <a:t>Cell membrane</a:t>
            </a:r>
          </a:p>
        </p:txBody>
      </p:sp>
      <p:sp>
        <p:nvSpPr>
          <p:cNvPr id="7" name="Text Placeholder 6">
            <a:extLst>
              <a:ext uri="{FF2B5EF4-FFF2-40B4-BE49-F238E27FC236}">
                <a16:creationId xmlns:a16="http://schemas.microsoft.com/office/drawing/2014/main" id="{498800CB-6886-6598-99F7-5CD06907F17A}"/>
              </a:ext>
            </a:extLst>
          </p:cNvPr>
          <p:cNvSpPr>
            <a:spLocks noGrp="1"/>
          </p:cNvSpPr>
          <p:nvPr>
            <p:ph type="body" sz="quarter" idx="17"/>
          </p:nvPr>
        </p:nvSpPr>
        <p:spPr>
          <a:xfrm>
            <a:off x="359999" y="1567086"/>
            <a:ext cx="3945300" cy="4807835"/>
          </a:xfrm>
        </p:spPr>
        <p:txBody>
          <a:bodyPr/>
          <a:lstStyle/>
          <a:p>
            <a:r>
              <a:rPr lang="en-AU"/>
              <a:t>The cell membrane is a thin outer layer that surrounds the cell. </a:t>
            </a:r>
          </a:p>
          <a:p>
            <a:r>
              <a:rPr lang="en-AU"/>
              <a:t>It protects the cell and controls what enters and leaves, such as nutrients, oxygen and waste products.</a:t>
            </a:r>
          </a:p>
        </p:txBody>
      </p:sp>
      <p:grpSp>
        <p:nvGrpSpPr>
          <p:cNvPr id="4" name="Group 3" descr="A diagram of a plant and an animal cell.">
            <a:extLst>
              <a:ext uri="{FF2B5EF4-FFF2-40B4-BE49-F238E27FC236}">
                <a16:creationId xmlns:a16="http://schemas.microsoft.com/office/drawing/2014/main" id="{FDDD7A53-5F98-9C08-FAF7-D884A69F76E8}"/>
              </a:ext>
            </a:extLst>
          </p:cNvPr>
          <p:cNvGrpSpPr/>
          <p:nvPr/>
        </p:nvGrpSpPr>
        <p:grpSpPr>
          <a:xfrm>
            <a:off x="4920342" y="2114158"/>
            <a:ext cx="6911657" cy="3148062"/>
            <a:chOff x="4920343" y="1980023"/>
            <a:chExt cx="6911657" cy="3148062"/>
          </a:xfrm>
        </p:grpSpPr>
        <p:pic>
          <p:nvPicPr>
            <p:cNvPr id="5" name="Picture 4" descr="A diagram of a plant and an animal cell.">
              <a:extLst>
                <a:ext uri="{FF2B5EF4-FFF2-40B4-BE49-F238E27FC236}">
                  <a16:creationId xmlns:a16="http://schemas.microsoft.com/office/drawing/2014/main" id="{E001D97F-873B-352A-F084-FBCC75DCCBC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9" name="Picture 8" descr="A diagram of a plant and an animal cell.">
              <a:extLst>
                <a:ext uri="{FF2B5EF4-FFF2-40B4-BE49-F238E27FC236}">
                  <a16:creationId xmlns:a16="http://schemas.microsoft.com/office/drawing/2014/main" id="{3E9B0B9B-53D8-984C-EC66-A2673C6D0AB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14" name="Group 13">
            <a:extLst>
              <a:ext uri="{FF2B5EF4-FFF2-40B4-BE49-F238E27FC236}">
                <a16:creationId xmlns:a16="http://schemas.microsoft.com/office/drawing/2014/main" id="{471D9B9F-5225-2CDF-A4D4-8952CE822848}"/>
              </a:ext>
              <a:ext uri="{C183D7F6-B498-43B3-948B-1728B52AA6E4}">
                <adec:decorative xmlns:adec="http://schemas.microsoft.com/office/drawing/2017/decorative" val="1"/>
              </a:ext>
            </a:extLst>
          </p:cNvPr>
          <p:cNvGrpSpPr/>
          <p:nvPr/>
        </p:nvGrpSpPr>
        <p:grpSpPr>
          <a:xfrm rot="18966755">
            <a:off x="7149699" y="5501960"/>
            <a:ext cx="1146629" cy="1129309"/>
            <a:chOff x="4949370" y="4746170"/>
            <a:chExt cx="1146629" cy="1129309"/>
          </a:xfrm>
        </p:grpSpPr>
        <p:sp>
          <p:nvSpPr>
            <p:cNvPr id="12" name="Teardrop 11">
              <a:extLst>
                <a:ext uri="{FF2B5EF4-FFF2-40B4-BE49-F238E27FC236}">
                  <a16:creationId xmlns:a16="http://schemas.microsoft.com/office/drawing/2014/main" id="{ECFBDF54-97B0-13AF-24EB-B7C7C6544E20}"/>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3CEBA0AB-DE58-0B15-C3F8-316E974EC9BA}"/>
                </a:ext>
              </a:extLst>
            </p:cNvPr>
            <p:cNvSpPr/>
            <p:nvPr/>
          </p:nvSpPr>
          <p:spPr>
            <a:xfrm>
              <a:off x="4995863" y="4784003"/>
              <a:ext cx="1042138" cy="1048756"/>
            </a:xfrm>
            <a:prstGeom prst="ellipse">
              <a:avLst/>
            </a:prstGeom>
            <a:solidFill>
              <a:srgbClr val="4B66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id="{2B6C9DE1-38A5-2073-5C9E-4056DE803F41}"/>
              </a:ext>
              <a:ext uri="{C183D7F6-B498-43B3-948B-1728B52AA6E4}">
                <adec:decorative xmlns:adec="http://schemas.microsoft.com/office/drawing/2017/decorative" val="1"/>
              </a:ext>
            </a:extLst>
          </p:cNvPr>
          <p:cNvGrpSpPr/>
          <p:nvPr/>
        </p:nvGrpSpPr>
        <p:grpSpPr>
          <a:xfrm rot="18966755">
            <a:off x="8954403" y="5519188"/>
            <a:ext cx="1146629" cy="1129309"/>
            <a:chOff x="4949370" y="4746170"/>
            <a:chExt cx="1146629" cy="1129309"/>
          </a:xfrm>
        </p:grpSpPr>
        <p:sp>
          <p:nvSpPr>
            <p:cNvPr id="18" name="Teardrop 17">
              <a:extLst>
                <a:ext uri="{FF2B5EF4-FFF2-40B4-BE49-F238E27FC236}">
                  <a16:creationId xmlns:a16="http://schemas.microsoft.com/office/drawing/2014/main" id="{415E9FF8-87B7-0E8C-96BC-A9DEFB534B01}"/>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6C771C07-B665-93BF-FF44-B3B2FF2D552C}"/>
                </a:ext>
              </a:extLst>
            </p:cNvPr>
            <p:cNvSpPr/>
            <p:nvPr/>
          </p:nvSpPr>
          <p:spPr>
            <a:xfrm>
              <a:off x="4995863" y="4784003"/>
              <a:ext cx="1042138" cy="1048756"/>
            </a:xfrm>
            <a:prstGeom prst="ellipse">
              <a:avLst/>
            </a:prstGeom>
            <a:solidFill>
              <a:srgbClr val="C3B4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extBox 1">
            <a:extLst>
              <a:ext uri="{FF2B5EF4-FFF2-40B4-BE49-F238E27FC236}">
                <a16:creationId xmlns:a16="http://schemas.microsoft.com/office/drawing/2014/main" id="{F5FCACE6-24DC-7C12-6BE2-EDE391BBE9DF}"/>
              </a:ext>
              <a:ext uri="{C183D7F6-B498-43B3-948B-1728B52AA6E4}">
                <adec:decorative xmlns:adec="http://schemas.microsoft.com/office/drawing/2017/decorative" val="0"/>
              </a:ext>
            </a:extLst>
          </p:cNvPr>
          <p:cNvSpPr txBox="1"/>
          <p:nvPr/>
        </p:nvSpPr>
        <p:spPr>
          <a:xfrm>
            <a:off x="359999" y="6170535"/>
            <a:ext cx="5938283"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5AD9B276-345B-E14F-B3A1-7CBB13065F7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98</a:t>
            </a:fld>
            <a:endParaRPr lang="en-AU"/>
          </a:p>
        </p:txBody>
      </p:sp>
    </p:spTree>
    <p:extLst>
      <p:ext uri="{BB962C8B-B14F-4D97-AF65-F5344CB8AC3E}">
        <p14:creationId xmlns:p14="http://schemas.microsoft.com/office/powerpoint/2010/main" val="371785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9F6E54-5BB3-9776-6326-19CE2551B1DC}"/>
              </a:ext>
            </a:extLst>
          </p:cNvPr>
          <p:cNvSpPr>
            <a:spLocks noGrp="1"/>
          </p:cNvSpPr>
          <p:nvPr>
            <p:ph type="title"/>
          </p:nvPr>
        </p:nvSpPr>
        <p:spPr/>
        <p:txBody>
          <a:bodyPr/>
          <a:lstStyle/>
          <a:p>
            <a:r>
              <a:rPr lang="en-AU" dirty="0"/>
              <a:t>2.2 Plant and animal cell structure and function (3 of 8)</a:t>
            </a:r>
          </a:p>
        </p:txBody>
      </p:sp>
      <p:sp>
        <p:nvSpPr>
          <p:cNvPr id="8" name="Text Placeholder 7">
            <a:extLst>
              <a:ext uri="{FF2B5EF4-FFF2-40B4-BE49-F238E27FC236}">
                <a16:creationId xmlns:a16="http://schemas.microsoft.com/office/drawing/2014/main" id="{0FA80337-19D4-5934-A0C5-AD8592B52250}"/>
              </a:ext>
            </a:extLst>
          </p:cNvPr>
          <p:cNvSpPr>
            <a:spLocks noGrp="1"/>
          </p:cNvSpPr>
          <p:nvPr>
            <p:ph type="body" sz="quarter" idx="18"/>
          </p:nvPr>
        </p:nvSpPr>
        <p:spPr/>
        <p:txBody>
          <a:bodyPr/>
          <a:lstStyle/>
          <a:p>
            <a:r>
              <a:rPr lang="en-AU">
                <a:latin typeface="+mj-lt"/>
              </a:rPr>
              <a:t>Cell wall</a:t>
            </a:r>
          </a:p>
        </p:txBody>
      </p:sp>
      <p:sp>
        <p:nvSpPr>
          <p:cNvPr id="7" name="Text Placeholder 6">
            <a:extLst>
              <a:ext uri="{FF2B5EF4-FFF2-40B4-BE49-F238E27FC236}">
                <a16:creationId xmlns:a16="http://schemas.microsoft.com/office/drawing/2014/main" id="{1E5B5360-1D97-BAF0-A4A8-51AB1AEE183D}"/>
              </a:ext>
            </a:extLst>
          </p:cNvPr>
          <p:cNvSpPr>
            <a:spLocks noGrp="1"/>
          </p:cNvSpPr>
          <p:nvPr>
            <p:ph type="body" sz="quarter" idx="17"/>
          </p:nvPr>
        </p:nvSpPr>
        <p:spPr>
          <a:xfrm>
            <a:off x="371999" y="2366242"/>
            <a:ext cx="3945300" cy="2511428"/>
          </a:xfrm>
        </p:spPr>
        <p:txBody>
          <a:bodyPr/>
          <a:lstStyle/>
          <a:p>
            <a:r>
              <a:rPr lang="en-AU" dirty="0"/>
              <a:t>Cell walls are a strong, rigid layer that surrounds the cell membrane in plant cells.</a:t>
            </a:r>
          </a:p>
          <a:p>
            <a:r>
              <a:rPr lang="en-AU" dirty="0"/>
              <a:t>It gives the cell extra support and helps maintain the plant’s shape.</a:t>
            </a:r>
          </a:p>
        </p:txBody>
      </p:sp>
      <p:grpSp>
        <p:nvGrpSpPr>
          <p:cNvPr id="2" name="Group 1" descr="A diagram of a plant and an animal cell.">
            <a:extLst>
              <a:ext uri="{FF2B5EF4-FFF2-40B4-BE49-F238E27FC236}">
                <a16:creationId xmlns:a16="http://schemas.microsoft.com/office/drawing/2014/main" id="{5979658E-C080-1935-EB08-B91D3FB6C75F}"/>
              </a:ext>
            </a:extLst>
          </p:cNvPr>
          <p:cNvGrpSpPr/>
          <p:nvPr/>
        </p:nvGrpSpPr>
        <p:grpSpPr>
          <a:xfrm>
            <a:off x="4932341" y="2047925"/>
            <a:ext cx="6911657" cy="3148062"/>
            <a:chOff x="4920343" y="1980023"/>
            <a:chExt cx="6911657" cy="3148062"/>
          </a:xfrm>
        </p:grpSpPr>
        <p:pic>
          <p:nvPicPr>
            <p:cNvPr id="4" name="Picture 3" descr="A diagram of a plant and an animal cell.">
              <a:extLst>
                <a:ext uri="{FF2B5EF4-FFF2-40B4-BE49-F238E27FC236}">
                  <a16:creationId xmlns:a16="http://schemas.microsoft.com/office/drawing/2014/main" id="{6E658DE4-399E-5998-E73A-F02565461D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0343" y="2113920"/>
              <a:ext cx="3802743" cy="2880268"/>
            </a:xfrm>
            <a:prstGeom prst="rect">
              <a:avLst/>
            </a:prstGeom>
          </p:spPr>
        </p:pic>
        <p:pic>
          <p:nvPicPr>
            <p:cNvPr id="5" name="Picture 4" descr="A diagram of a plant and an animal cell.">
              <a:extLst>
                <a:ext uri="{FF2B5EF4-FFF2-40B4-BE49-F238E27FC236}">
                  <a16:creationId xmlns:a16="http://schemas.microsoft.com/office/drawing/2014/main" id="{F87B3D4F-240F-0EE0-E58E-B4A3A6D820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723086" y="1980023"/>
              <a:ext cx="3108914" cy="3148062"/>
            </a:xfrm>
            <a:prstGeom prst="rect">
              <a:avLst/>
            </a:prstGeom>
          </p:spPr>
        </p:pic>
      </p:grpSp>
      <p:grpSp>
        <p:nvGrpSpPr>
          <p:cNvPr id="14" name="Group 13">
            <a:extLst>
              <a:ext uri="{FF2B5EF4-FFF2-40B4-BE49-F238E27FC236}">
                <a16:creationId xmlns:a16="http://schemas.microsoft.com/office/drawing/2014/main" id="{1B49BB26-BD28-D558-3051-12B71C4EE58A}"/>
              </a:ext>
              <a:ext uri="{C183D7F6-B498-43B3-948B-1728B52AA6E4}">
                <adec:decorative xmlns:adec="http://schemas.microsoft.com/office/drawing/2017/decorative" val="1"/>
              </a:ext>
            </a:extLst>
          </p:cNvPr>
          <p:cNvGrpSpPr/>
          <p:nvPr/>
        </p:nvGrpSpPr>
        <p:grpSpPr>
          <a:xfrm rot="18923215">
            <a:off x="7960124" y="5368274"/>
            <a:ext cx="1146629" cy="1129309"/>
            <a:chOff x="4949370" y="4746170"/>
            <a:chExt cx="1146629" cy="1129309"/>
          </a:xfrm>
        </p:grpSpPr>
        <p:sp>
          <p:nvSpPr>
            <p:cNvPr id="12" name="Teardrop 11">
              <a:extLst>
                <a:ext uri="{FF2B5EF4-FFF2-40B4-BE49-F238E27FC236}">
                  <a16:creationId xmlns:a16="http://schemas.microsoft.com/office/drawing/2014/main" id="{3203AAB5-552A-CDAD-7654-C33151609F7A}"/>
                </a:ext>
              </a:extLst>
            </p:cNvPr>
            <p:cNvSpPr/>
            <p:nvPr/>
          </p:nvSpPr>
          <p:spPr>
            <a:xfrm>
              <a:off x="4949370" y="4746170"/>
              <a:ext cx="1146629" cy="1129309"/>
            </a:xfrm>
            <a:prstGeom prst="teardrop">
              <a:avLst>
                <a:gd name="adj" fmla="val 13548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7B5082F-2F62-51F4-D6C3-B2BB048637E7}"/>
                </a:ext>
              </a:extLst>
            </p:cNvPr>
            <p:cNvSpPr/>
            <p:nvPr/>
          </p:nvSpPr>
          <p:spPr>
            <a:xfrm>
              <a:off x="4995863" y="4784003"/>
              <a:ext cx="1042138" cy="1048756"/>
            </a:xfrm>
            <a:prstGeom prst="ellipse">
              <a:avLst/>
            </a:prstGeom>
            <a:solidFill>
              <a:srgbClr val="98B3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8" name="TextBox 17">
            <a:extLst>
              <a:ext uri="{FF2B5EF4-FFF2-40B4-BE49-F238E27FC236}">
                <a16:creationId xmlns:a16="http://schemas.microsoft.com/office/drawing/2014/main" id="{5AE0DAA5-DFFB-33B1-32D3-20D9246CF6E6}"/>
              </a:ext>
              <a:ext uri="{C183D7F6-B498-43B3-948B-1728B52AA6E4}">
                <adec:decorative xmlns:adec="http://schemas.microsoft.com/office/drawing/2017/decorative" val="0"/>
              </a:ext>
            </a:extLst>
          </p:cNvPr>
          <p:cNvSpPr txBox="1"/>
          <p:nvPr/>
        </p:nvSpPr>
        <p:spPr>
          <a:xfrm>
            <a:off x="297358" y="6170535"/>
            <a:ext cx="6070784" cy="525465"/>
          </a:xfrm>
          <a:prstGeom prst="rect">
            <a:avLst/>
          </a:prstGeom>
          <a:noFill/>
        </p:spPr>
        <p:txBody>
          <a:bodyPr wrap="square">
            <a:spAutoFit/>
          </a:bodyPr>
          <a:lstStyle/>
          <a:p>
            <a:pPr>
              <a:lnSpc>
                <a:spcPct val="150000"/>
              </a:lnSpc>
              <a:spcBef>
                <a:spcPts val="1200"/>
              </a:spcBef>
            </a:pPr>
            <a:r>
              <a:rPr lang="en-AU" sz="1000" dirty="0"/>
              <a:t>This work has been generated using </a:t>
            </a:r>
            <a:r>
              <a:rPr lang="en-AU" sz="1000" dirty="0">
                <a:hlinkClick r:id="rId5" tooltip="https://www.biorender.com/"/>
              </a:rPr>
              <a:t>BioRender.com</a:t>
            </a:r>
            <a:r>
              <a:rPr lang="en-AU" sz="1000" dirty="0"/>
              <a:t>. Any copyright subsisting in this work is owned by © State of New South Wales (Department of Education) 2025.</a:t>
            </a:r>
            <a:endParaRPr lang="en-AU" sz="11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F0CAA56A-E7D6-59BF-7298-CC61316E7F4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200582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2B48AB2B-DEEF-43D3-BED4-F1675D4F2575}" vid="{C58259D9-833D-431C-AF68-23901E0A4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A1A518-A30B-4C42-9C1D-EA42CF6EEF84}">
  <ds:schemaRefs>
    <ds:schemaRef ds:uri="http://schemas.microsoft.com/sharepoint/v3/contenttype/forms"/>
  </ds:schemaRefs>
</ds:datastoreItem>
</file>

<file path=customXml/itemProps2.xml><?xml version="1.0" encoding="utf-8"?>
<ds:datastoreItem xmlns:ds="http://schemas.openxmlformats.org/officeDocument/2006/customXml" ds:itemID="{7652DCAC-1E47-4C5C-AD7B-12CF74F52286}">
  <ds:schemaRefs>
    <ds:schemaRef ds:uri="http://purl.org/dc/terms/"/>
    <ds:schemaRef ds:uri="http://purl.org/dc/elements/1.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094ce8ca-8c20-4eb0-bb23-b47a1c76b753"/>
    <ds:schemaRef ds:uri="98740c54-966f-451d-a76c-e38eb7fddd55"/>
    <ds:schemaRef ds:uri="http://www.w3.org/XML/1998/namespace"/>
  </ds:schemaRefs>
</ds:datastoreItem>
</file>

<file path=customXml/itemProps3.xml><?xml version="1.0" encoding="utf-8"?>
<ds:datastoreItem xmlns:ds="http://schemas.openxmlformats.org/officeDocument/2006/customXml" ds:itemID="{3B7670E1-2227-4EFE-8AFB-61085DE318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Secondary classroom slide deck template (1)</Template>
  <TotalTime>583</TotalTime>
  <Words>27404</Words>
  <Application>Microsoft Office PowerPoint</Application>
  <PresentationFormat>Widescreen</PresentationFormat>
  <Paragraphs>2991</Paragraphs>
  <Slides>170</Slides>
  <Notes>169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170</vt:i4>
      </vt:variant>
    </vt:vector>
  </HeadingPairs>
  <TitlesOfParts>
    <vt:vector size="183" baseType="lpstr">
      <vt:lpstr>Wingdings</vt:lpstr>
      <vt:lpstr>Symbol</vt:lpstr>
      <vt:lpstr>Calibri</vt:lpstr>
      <vt:lpstr>Segoe UI</vt:lpstr>
      <vt:lpstr>Public Sans</vt:lpstr>
      <vt:lpstr>Georgia</vt:lpstr>
      <vt:lpstr>Wingdings 2</vt:lpstr>
      <vt:lpstr>Aptos</vt:lpstr>
      <vt:lpstr>Courier New</vt:lpstr>
      <vt:lpstr>Times New Roman</vt:lpstr>
      <vt:lpstr>Arial</vt:lpstr>
      <vt:lpstr>Verdana</vt:lpstr>
      <vt:lpstr>NSWG Corporate</vt:lpstr>
      <vt:lpstr>Instructions for use</vt:lpstr>
      <vt:lpstr>Cells and classification</vt:lpstr>
      <vt:lpstr>Contents 1</vt:lpstr>
      <vt:lpstr>Contents 2</vt:lpstr>
      <vt:lpstr>Essential question 1</vt:lpstr>
      <vt:lpstr>1.1 Characteristics of living things</vt:lpstr>
      <vt:lpstr>1.1 Alive, dead or never been alive (1 of 4)</vt:lpstr>
      <vt:lpstr>1.1 Alive, dead or never been alive (2 of 4)</vt:lpstr>
      <vt:lpstr>1.1 Alive, dead or never been alive (3 of 4)</vt:lpstr>
      <vt:lpstr>1.1 Alive, dead or never been alive (4 of 4)</vt:lpstr>
      <vt:lpstr>1.1 What is life? (1 of 2)</vt:lpstr>
      <vt:lpstr>1.1 What is life? (2 of 2)</vt:lpstr>
      <vt:lpstr>1.1 Checkpoint (1 of 3)</vt:lpstr>
      <vt:lpstr>1.1 Checkpoint (2 of 3)</vt:lpstr>
      <vt:lpstr>1.1 Checkpoint (3 of 3)</vt:lpstr>
      <vt:lpstr>1.2 Why do we classify living things?</vt:lpstr>
      <vt:lpstr>1.2 Organisation</vt:lpstr>
      <vt:lpstr>1.2 The role of classification – wardrobe</vt:lpstr>
      <vt:lpstr>1.2 The role of classification – supermarket (1 of 2)</vt:lpstr>
      <vt:lpstr>1.2 The role of classification – supermarket (2 of 2)</vt:lpstr>
      <vt:lpstr>1.2 Diversity of life on Earth</vt:lpstr>
      <vt:lpstr>1.2 Characteristics of felines and canines (1 of 2)</vt:lpstr>
      <vt:lpstr>1.2 Characteristics of felines and canines (2 of 2)</vt:lpstr>
      <vt:lpstr>1.3 Classification systems</vt:lpstr>
      <vt:lpstr>1.3 The Linnean system (1 of 8)</vt:lpstr>
      <vt:lpstr>1.3 The Linnean system (2 of 8)</vt:lpstr>
      <vt:lpstr>1.3 The Linnean system (3 of 8)</vt:lpstr>
      <vt:lpstr>1.3 The Linnean system (4 of 8)</vt:lpstr>
      <vt:lpstr>1.3 The Linnean system (5 of 8)</vt:lpstr>
      <vt:lpstr>1.3 The Linnean system (6 of 8)</vt:lpstr>
      <vt:lpstr>1.3 The Linnean system (7 of 8)</vt:lpstr>
      <vt:lpstr>1.3 The Linnean system (8 of 8)</vt:lpstr>
      <vt:lpstr>1.3 Mnemonics (1 of 3)</vt:lpstr>
      <vt:lpstr>1.3 Mnemonics (2 of 3)</vt:lpstr>
      <vt:lpstr>1.3 Mnemonics (3 of 3)</vt:lpstr>
      <vt:lpstr>1.3 Binomial naming system</vt:lpstr>
      <vt:lpstr>1.3 Mountain chicken (Leptodactylus fallax)   </vt:lpstr>
      <vt:lpstr>1.3 Naming species (1 of 4)</vt:lpstr>
      <vt:lpstr>1.3 Naming species (2 of 4)</vt:lpstr>
      <vt:lpstr>1.3 Naming species (3 of 4)</vt:lpstr>
      <vt:lpstr>1.3 Naming species (4 of 4)</vt:lpstr>
      <vt:lpstr>1.3 Scientific names of Australian species</vt:lpstr>
      <vt:lpstr>1.4 Classification of organisms (1 of 2)</vt:lpstr>
      <vt:lpstr>1.4 Classification of organisms (2 of 2)</vt:lpstr>
      <vt:lpstr>1.4 Species investigation (1 of 8)</vt:lpstr>
      <vt:lpstr>1.4 Species investigation (2 of 8)</vt:lpstr>
      <vt:lpstr>1.4 Species investigation (3 of 8)</vt:lpstr>
      <vt:lpstr>1.4 Species investigation (4 of 8)</vt:lpstr>
      <vt:lpstr>1.4 Species investigation (5 of 8)</vt:lpstr>
      <vt:lpstr>1.4 Species investigation (6 of 8)</vt:lpstr>
      <vt:lpstr>1.4 Species investigation (7 of 8)</vt:lpstr>
      <vt:lpstr>1.4 Species investigation (8 of 8)</vt:lpstr>
      <vt:lpstr>1.5 Aboriginal and Torres Strait Islander peoples’ classification of plants and animals</vt:lpstr>
      <vt:lpstr>1.5 Different classification systems</vt:lpstr>
      <vt:lpstr>1.5 Traditional naming of animals</vt:lpstr>
      <vt:lpstr>1.5 The Willie Wagtail</vt:lpstr>
      <vt:lpstr>1.5 Dhurug people’s classification of plants</vt:lpstr>
      <vt:lpstr>1.5 Traditional classification of plants Venn diagram</vt:lpstr>
      <vt:lpstr>1.6 Dichotomous keys</vt:lpstr>
      <vt:lpstr>1.6 Classification using a key</vt:lpstr>
      <vt:lpstr>1.6 Sorting a deck of cards</vt:lpstr>
      <vt:lpstr>1.6 Australian invertebrates (1 of 8)</vt:lpstr>
      <vt:lpstr>1.6 Australian invertebrates (2 of 8)</vt:lpstr>
      <vt:lpstr>1.6 Australian invertebrates (3 of 8)</vt:lpstr>
      <vt:lpstr>1.6 Australian invertebrates (4 of 8)</vt:lpstr>
      <vt:lpstr>1.6 Australian invertebrates (5 of 8)</vt:lpstr>
      <vt:lpstr>1.6 Australian invertebrates (6 of 8)</vt:lpstr>
      <vt:lpstr>1.6 Australian invertebrates (7 of 8)</vt:lpstr>
      <vt:lpstr>1.6 Australian invertebrates (8 of 8)</vt:lpstr>
      <vt:lpstr>1.6 Pamishan aliens</vt:lpstr>
      <vt:lpstr>1.6 Classifying terrestrial mammals (1 of 5) </vt:lpstr>
      <vt:lpstr>1.6 Classifying terrestrial mammals (2 of 5)</vt:lpstr>
      <vt:lpstr>1.6 Classifying terrestrial mammals (3 of 5)</vt:lpstr>
      <vt:lpstr>1.6 Classifying terrestrial mammals (4 of 5)</vt:lpstr>
      <vt:lpstr>1.6 Classifying terrestrial mammals (5 of 5)</vt:lpstr>
      <vt:lpstr>1.7 Adaptations in Australian organisms (1 of 2)</vt:lpstr>
      <vt:lpstr>1.7 Adaptations in Australian organisms (2 of 2)</vt:lpstr>
      <vt:lpstr>1.7 Defining key terms</vt:lpstr>
      <vt:lpstr>1.7 Australian animals</vt:lpstr>
      <vt:lpstr>1.7 Telopea speciosissima</vt:lpstr>
      <vt:lpstr>1.7 Definition and criteria for secondary source reliability</vt:lpstr>
      <vt:lpstr>1.7 Audience and purpose of texts</vt:lpstr>
      <vt:lpstr>1.7 Checkpoint</vt:lpstr>
      <vt:lpstr>Essential question 2</vt:lpstr>
      <vt:lpstr>2.1 What are cells?</vt:lpstr>
      <vt:lpstr>2.1 Moving from the macro world to the micro world</vt:lpstr>
      <vt:lpstr>2.1 Zooming in to the micro world</vt:lpstr>
      <vt:lpstr>2.1 Scientific equipment for magnifying objects</vt:lpstr>
      <vt:lpstr>2.1 Using scientific equipment to make observations</vt:lpstr>
      <vt:lpstr>2.1 Development of scientific understanding over time</vt:lpstr>
      <vt:lpstr>2.1 Checkpoint 1</vt:lpstr>
      <vt:lpstr>2.1 Defining key terms</vt:lpstr>
      <vt:lpstr>2.1 Cell theory</vt:lpstr>
      <vt:lpstr>2.1 Checkpoint 2 (1 of 2)</vt:lpstr>
      <vt:lpstr>2.1 Checkpoint 2 (2 of 2)</vt:lpstr>
      <vt:lpstr>2.2 Cells have different structures</vt:lpstr>
      <vt:lpstr>2.2 Plant and animal cell structure and function (1 of 8)</vt:lpstr>
      <vt:lpstr>2.2 Plant and animal cell structure and function (2 of 8)</vt:lpstr>
      <vt:lpstr>2.2 Plant and animal cell structure and function (3 of 8)</vt:lpstr>
      <vt:lpstr>2.2 Plant and animal cell structure and function (4 of 8)</vt:lpstr>
      <vt:lpstr>2.2 Plant and animal cell structure and function (5 of 8)</vt:lpstr>
      <vt:lpstr>2.2 Plant and animal cell structure and function (6 of 8)</vt:lpstr>
      <vt:lpstr>2.2 Plant and animal cell structure and function (7 of 8)</vt:lpstr>
      <vt:lpstr>2.2 Plant and animal cell structure and function (8 of 8)</vt:lpstr>
      <vt:lpstr>2.2 Identifying an unknown cell 1</vt:lpstr>
      <vt:lpstr>2.2 Identifying an unknown cell 2</vt:lpstr>
      <vt:lpstr>2.2 Organelle functions</vt:lpstr>
      <vt:lpstr>2.2 Checkpoint 1</vt:lpstr>
      <vt:lpstr>2.2 Checkpoint 1 sample answer</vt:lpstr>
      <vt:lpstr>2.2 Checkpoint 2</vt:lpstr>
      <vt:lpstr>2.2 Checkpoint 2 sample answer</vt:lpstr>
      <vt:lpstr>2.2 Unpacking the VCFS strategy</vt:lpstr>
      <vt:lpstr>2.2 Annotated example of VCFS</vt:lpstr>
      <vt:lpstr>2.2 Compare and contrast question</vt:lpstr>
      <vt:lpstr>2.2 Compare and contrast question marking criteria</vt:lpstr>
      <vt:lpstr>2.2 Sample response 1</vt:lpstr>
      <vt:lpstr>2.2 Sample response 1 annotated</vt:lpstr>
      <vt:lpstr>2.2 Sample response 2</vt:lpstr>
      <vt:lpstr>2.2 Sample response 2 annotated</vt:lpstr>
      <vt:lpstr>2.2 Improving written responses</vt:lpstr>
      <vt:lpstr>2.2 Rewriting sample response 2</vt:lpstr>
      <vt:lpstr>2.3 Cellular processes</vt:lpstr>
      <vt:lpstr>2.3 Defining cellular processes (1 of 2)</vt:lpstr>
      <vt:lpstr>2.3 Defining cellular processes (2 of 2)</vt:lpstr>
      <vt:lpstr>2.4 Single-celled organisms (1 of 2)</vt:lpstr>
      <vt:lpstr>2.4 Single-celled organisms (2 of 2)</vt:lpstr>
      <vt:lpstr>2.4 Defining key terms (1 of 2)</vt:lpstr>
      <vt:lpstr>2.4 Defining key terms (2 of 3)</vt:lpstr>
      <vt:lpstr>2.4 Paramecium</vt:lpstr>
      <vt:lpstr>2.4 Is a single-celled Paramecium living?</vt:lpstr>
      <vt:lpstr>2.4 Justify whether the Paramecium is a living thing</vt:lpstr>
      <vt:lpstr>2.4 Parts of a microscope</vt:lpstr>
      <vt:lpstr>2.4 Conducting the investigation safely</vt:lpstr>
      <vt:lpstr>2.4 How to use a microscope (1 of 9)</vt:lpstr>
      <vt:lpstr>2.4 How to use a microscope (2 of 9)</vt:lpstr>
      <vt:lpstr>2.4 How to use a microscope (3 of 9)</vt:lpstr>
      <vt:lpstr>2.4 How to use a microscope (4 of 9)</vt:lpstr>
      <vt:lpstr>2.4 How to use a microscope (5 of 9)</vt:lpstr>
      <vt:lpstr>2.4 How to use a microscope (6 of 9)</vt:lpstr>
      <vt:lpstr>2.4 How to use a microscope (7 of 9)</vt:lpstr>
      <vt:lpstr>2.4 How to use a microscope (8 of 9)</vt:lpstr>
      <vt:lpstr>2.4 How to use a microscope (9 of 9)</vt:lpstr>
      <vt:lpstr>2.4 Checkpoint</vt:lpstr>
      <vt:lpstr>2.5 Multicellular organisms (1 of 3)</vt:lpstr>
      <vt:lpstr>2.5 Multicellular organisms (2 of 3)</vt:lpstr>
      <vt:lpstr>2.5 Multicellular organisms (3 of 3)</vt:lpstr>
      <vt:lpstr>2.5 Multicellular organisms</vt:lpstr>
      <vt:lpstr>2.5 Characteristics of multicellular organisms (1 of 7)</vt:lpstr>
      <vt:lpstr>2.5 Characteristics of multicellular organisms (2 of 7)</vt:lpstr>
      <vt:lpstr>2.5 Characteristics of multicellular organisms (3 of 7)</vt:lpstr>
      <vt:lpstr>2.5 Characteristics of multicellular organisms (4 of 7)</vt:lpstr>
      <vt:lpstr>2.5 Characteristics of multicellular organisms (5 of 7)</vt:lpstr>
      <vt:lpstr>2.5 Characteristics of multicellular organisms (6 of 7)</vt:lpstr>
      <vt:lpstr>2.5 Characteristics of multicellular organisms (7 of 7)</vt:lpstr>
      <vt:lpstr>2.5 Am I made up of one or more cells?</vt:lpstr>
      <vt:lpstr>2.5 Checkpoint (1)</vt:lpstr>
      <vt:lpstr>2.5 Checkpoint (2)</vt:lpstr>
      <vt:lpstr>2.5 Checkpoint (3)</vt:lpstr>
      <vt:lpstr>2.5 Root systems in plants</vt:lpstr>
      <vt:lpstr>2.5 Arrangement of specialised cells in roots</vt:lpstr>
      <vt:lpstr>2.5 Checkpoint 2</vt:lpstr>
      <vt:lpstr>2.5 Multicellular organisms as a city (1 of 2)</vt:lpstr>
      <vt:lpstr>2.5 Multicellular organisms as a city (2 of 2)</vt:lpstr>
      <vt:lpstr>2.6 Cells in the Kingdoms of life</vt:lpstr>
      <vt:lpstr>2.6 Think-pair-share – What do all cells share?</vt:lpstr>
      <vt:lpstr>2.6 Comparing cells in the Kingdoms of life</vt:lpstr>
      <vt:lpstr>2.6 Checkpoint</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and classification – slide deck – Stage 4, science</dc:title>
  <dc:creator>NSW Department of Education</dc:creator>
  <dcterms:created xsi:type="dcterms:W3CDTF">2025-08-14T01:19:41Z</dcterms:created>
  <dcterms:modified xsi:type="dcterms:W3CDTF">2025-08-26T22:26:45Z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2025-08-14T01:20:15Z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ce5ce799-eb08-4c3a-a41c-b7b9b20e2b56</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Order">
    <vt:lpwstr>1141000.00000000</vt:lpwstr>
  </property>
  <property fmtid="{D5CDD505-2E9C-101B-9397-08002B2CF9AE}" pid="11" name="xd_ProgID">
    <vt:lpwstr/>
  </property>
  <property fmtid="{D5CDD505-2E9C-101B-9397-08002B2CF9AE}" pid="12" name="MediaServiceImageTags">
    <vt:lpwstr/>
  </property>
  <property fmtid="{D5CDD505-2E9C-101B-9397-08002B2CF9AE}" pid="13" name="ContentTypeId">
    <vt:lpwstr>0x010100C6BC20BCFB223D4189F17F47419ECBA2</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