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7" r:id="rId2"/>
    <p:sldId id="301" r:id="rId3"/>
    <p:sldId id="409" r:id="rId4"/>
    <p:sldId id="375" r:id="rId5"/>
    <p:sldId id="405" r:id="rId6"/>
    <p:sldId id="360" r:id="rId7"/>
    <p:sldId id="361" r:id="rId8"/>
  </p:sldIdLst>
  <p:sldSz cx="12192000" cy="6858000"/>
  <p:notesSz cx="6858000" cy="9144000"/>
  <p:embeddedFontLs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FFFFFF"/>
    <a:srgbClr val="CBEDFD"/>
    <a:srgbClr val="CDD3D6"/>
    <a:srgbClr val="EBEBEB"/>
    <a:srgbClr val="00296C"/>
    <a:srgbClr val="146CFD"/>
    <a:srgbClr val="0070C0"/>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E72AD-53EA-4406-A9DB-020929146734}" v="7" dt="2024-11-06T00:02:28.4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94" autoAdjust="0"/>
  </p:normalViewPr>
  <p:slideViewPr>
    <p:cSldViewPr snapToGrid="0">
      <p:cViewPr varScale="1">
        <p:scale>
          <a:sx n="88" d="100"/>
          <a:sy n="88" d="100"/>
        </p:scale>
        <p:origin x="402" y="96"/>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https/curriculum.nsw.edu.au/learning-areas/science/science-and-technology-k-6-2024/teaching-and-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Public Sans"/>
              </a:rPr>
              <a:t>NESA emphasises the importance of providing opportunities for students to investigate and invent, to explore the natural and designed world around them, to build an understanding of natural phenomena, to test ideas and make decisions based on data and evidence. </a:t>
            </a:r>
            <a:endParaRPr lang="en-US"/>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04883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Public Sans"/>
              </a:rPr>
              <a:t>Read through the rationale and aim of the new Science and Technology K-6 syllabus. </a:t>
            </a:r>
          </a:p>
          <a:p>
            <a:r>
              <a:rPr lang="en-AU">
                <a:latin typeface="Public Sans"/>
              </a:rPr>
              <a:t>Consider the research on this slide and discuss how the rationale and aim are influenced by the research.</a:t>
            </a:r>
          </a:p>
          <a:p>
            <a:pPr marL="0" indent="0">
              <a:buFontTx/>
              <a:buNone/>
            </a:pPr>
            <a:endParaRPr lang="en-AU"/>
          </a:p>
          <a:p>
            <a:r>
              <a:rPr lang="en-AU">
                <a:latin typeface="Public Sans"/>
              </a:rPr>
              <a:t>NESA Teaching and Learning advice page.</a:t>
            </a:r>
          </a:p>
          <a:p>
            <a:r>
              <a:rPr lang="en-AU">
                <a:latin typeface="Public Sans"/>
                <a:hlinkClick r:id="rId3"/>
              </a:rPr>
              <a:t>https://curriculum.nsw.edu.au/learning-areas/science/science-and-technology-k-6-2024/teaching-and-learning</a:t>
            </a:r>
            <a:endParaRPr lang="en-AU">
              <a:latin typeface="Public Sans"/>
            </a:endParaRPr>
          </a:p>
          <a:p>
            <a:endParaRPr lang="en-AU"/>
          </a:p>
          <a:p>
            <a:endParaRPr lang="en-AU"/>
          </a:p>
          <a:p>
            <a:pPr marL="285750" indent="-285750">
              <a:buFont typeface="Arial"/>
              <a:buChar char="•"/>
            </a:pPr>
            <a:endParaRPr lang="en-AU">
              <a:latin typeface="Public Sans"/>
            </a:endParaRPr>
          </a:p>
          <a:p>
            <a:endParaRPr lang="en-AU">
              <a:latin typeface="Public Sans"/>
            </a:endParaRPr>
          </a:p>
          <a:p>
            <a:pPr marL="285750" indent="-285750">
              <a:buFont typeface="Arial"/>
              <a:buChar char="•"/>
            </a:pPr>
            <a:endParaRPr lang="en-AU">
              <a:latin typeface="Public Sans"/>
            </a:endParaRPr>
          </a:p>
          <a:p>
            <a:endParaRPr lang="en-AU">
              <a:latin typeface="Public Sans"/>
            </a:endParaRPr>
          </a:p>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04883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Public Sans"/>
              </a:rPr>
              <a:t>Reflect on your current teaching of Science and Technology.  To foster a knowledge-rich environment that promotes curiosity in the world around us, </a:t>
            </a:r>
            <a:r>
              <a:rPr lang="en-US">
                <a:latin typeface="Public Sans"/>
              </a:rPr>
              <a:t>consider the questions on the slide. </a:t>
            </a:r>
            <a:endParaRPr lang="en-AU">
              <a:latin typeface="Public Sans"/>
            </a:endParaRPr>
          </a:p>
          <a:p>
            <a:endParaRPr lang="en-US">
              <a:latin typeface="Public Sans"/>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30847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r>
              <a:rPr lang="en-AU" b="1"/>
              <a:t>Script points:</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243790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9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8878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nhttps/curriculum.nsw.edu.au/learning-areas/science/science-and-technology-k-6-2024/teaching-and-learnin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hyperlink" Target="https://library.oapen.org/handle/20.500.12657/47414"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FA1894-2201-17D3-0ED0-3B264C4461F3}"/>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
        <p:nvSpPr>
          <p:cNvPr id="3" name="Title 8">
            <a:extLst>
              <a:ext uri="{FF2B5EF4-FFF2-40B4-BE49-F238E27FC236}">
                <a16:creationId xmlns:a16="http://schemas.microsoft.com/office/drawing/2014/main" id="{2E141B84-913C-99D0-837F-7514E0AF3418}"/>
              </a:ext>
            </a:extLst>
          </p:cNvPr>
          <p:cNvSpPr txBox="1">
            <a:spLocks noGrp="1"/>
          </p:cNvSpPr>
          <p:nvPr>
            <p:ph type="title" idx="4294967295"/>
          </p:nvPr>
        </p:nvSpPr>
        <p:spPr>
          <a:xfrm>
            <a:off x="539999" y="1530002"/>
            <a:ext cx="6255979" cy="2033997"/>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10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4800" b="0" i="0" u="none" strike="noStrike" kern="1200" cap="none" spc="0" normalizeH="0" baseline="0" noProof="0" dirty="0">
                <a:ln>
                  <a:noFill/>
                </a:ln>
                <a:solidFill>
                  <a:schemeClr val="accent1"/>
                </a:solidFill>
                <a:effectLst/>
                <a:uLnTx/>
                <a:uFillTx/>
                <a:latin typeface="+mj-lt"/>
                <a:ea typeface="+mj-ea"/>
                <a:cs typeface="+mj-cs"/>
              </a:rPr>
              <a:t>Science and Technology K–6</a:t>
            </a:r>
          </a:p>
        </p:txBody>
      </p:sp>
      <p:sp>
        <p:nvSpPr>
          <p:cNvPr id="4" name="Text Placeholder 9">
            <a:extLst>
              <a:ext uri="{FF2B5EF4-FFF2-40B4-BE49-F238E27FC236}">
                <a16:creationId xmlns:a16="http://schemas.microsoft.com/office/drawing/2014/main" id="{A1416B3B-69DD-BC9A-CEDF-4FDD28D5BB25}"/>
              </a:ext>
            </a:extLst>
          </p:cNvPr>
          <p:cNvSpPr txBox="1">
            <a:spLocks/>
          </p:cNvSpPr>
          <p:nvPr/>
        </p:nvSpPr>
        <p:spPr>
          <a:xfrm>
            <a:off x="539999" y="3624180"/>
            <a:ext cx="6255977" cy="1188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Familiarisation resource</a:t>
            </a:r>
          </a:p>
        </p:txBody>
      </p:sp>
      <p:pic>
        <p:nvPicPr>
          <p:cNvPr id="12" name="Picture Placeholder 10">
            <a:extLst>
              <a:ext uri="{FF2B5EF4-FFF2-40B4-BE49-F238E27FC236}">
                <a16:creationId xmlns:a16="http://schemas.microsoft.com/office/drawing/2014/main" id="{9E1D23B4-6300-E0D6-961D-551F2C9EBB26}"/>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FE52AF1-CA53-2E1C-5DFE-7AEA9834F6E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2" r="1082"/>
          <a:stretch>
            <a:fill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727706"/>
            <a:ext cx="6407999" cy="608294"/>
          </a:xfrm>
        </p:spPr>
        <p:txBody>
          <a:bodyPr/>
          <a:lstStyle/>
          <a:p>
            <a:pPr>
              <a:lnSpc>
                <a:spcPct val="150000"/>
              </a:lnSpc>
            </a:pPr>
            <a:r>
              <a:rPr lang="en-AU"/>
              <a:t>‘Reflections’ created by Zara Marulanda from Blaxland High School as part of the 2021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6826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B3259-8101-7FF0-6D9C-E3054D08DFE3}"/>
              </a:ext>
            </a:extLst>
          </p:cNvPr>
          <p:cNvSpPr>
            <a:spLocks noGrp="1"/>
          </p:cNvSpPr>
          <p:nvPr>
            <p:ph type="body" sz="quarter" idx="14"/>
          </p:nvPr>
        </p:nvSpPr>
        <p:spPr/>
        <p:txBody>
          <a:bodyPr/>
          <a:lstStyle/>
          <a:p>
            <a:pPr>
              <a:lnSpc>
                <a:spcPct val="150000"/>
              </a:lnSpc>
            </a:pPr>
            <a:r>
              <a:rPr lang="en-AU" sz="2400" dirty="0">
                <a:solidFill>
                  <a:schemeClr val="accent1"/>
                </a:solidFill>
                <a:latin typeface="+mj-lt"/>
                <a:ea typeface="+mj-ea"/>
                <a:cs typeface="+mj-cs"/>
              </a:rPr>
              <a:t>Science and Technology...</a:t>
            </a:r>
            <a:r>
              <a:rPr lang="en-US" sz="2400" dirty="0">
                <a:solidFill>
                  <a:schemeClr val="accent1"/>
                </a:solidFill>
                <a:latin typeface="+mj-lt"/>
                <a:ea typeface="+mj-ea"/>
                <a:cs typeface="+mj-cs"/>
              </a:rPr>
              <a:t>​</a:t>
            </a:r>
          </a:p>
          <a:p>
            <a:pPr>
              <a:lnSpc>
                <a:spcPct val="150000"/>
              </a:lnSpc>
            </a:pPr>
            <a:r>
              <a:rPr lang="en-AU" sz="2400" dirty="0">
                <a:solidFill>
                  <a:schemeClr val="accent1"/>
                </a:solidFill>
                <a:latin typeface="+mj-lt"/>
                <a:ea typeface="+mj-ea"/>
                <a:cs typeface="+mj-cs"/>
              </a:rPr>
              <a:t>"…intends to build on students’ natural curiosity and inventiveness, providing opportunities to explore the natural and designed world, test ideas, and make decisions based on data and evidence."</a:t>
            </a:r>
          </a:p>
          <a:p>
            <a:endParaRPr lang="en-US" dirty="0"/>
          </a:p>
        </p:txBody>
      </p:sp>
      <p:sp>
        <p:nvSpPr>
          <p:cNvPr id="3" name="Text Placeholder 2">
            <a:extLst>
              <a:ext uri="{FF2B5EF4-FFF2-40B4-BE49-F238E27FC236}">
                <a16:creationId xmlns:a16="http://schemas.microsoft.com/office/drawing/2014/main" id="{DF8F62F4-F8FE-F6F7-0B40-F5634B31C3D5}"/>
              </a:ext>
            </a:extLst>
          </p:cNvPr>
          <p:cNvSpPr>
            <a:spLocks noGrp="1"/>
          </p:cNvSpPr>
          <p:nvPr>
            <p:ph type="body" sz="quarter" idx="15"/>
          </p:nvPr>
        </p:nvSpPr>
        <p:spPr/>
        <p:txBody>
          <a:bodyPr/>
          <a:lstStyle/>
          <a:p>
            <a:r>
              <a:rPr lang="en-US" sz="1800" dirty="0">
                <a:solidFill>
                  <a:schemeClr val="accent1"/>
                </a:solidFill>
                <a:latin typeface="+mj-lt"/>
                <a:ea typeface="+mj-ea"/>
                <a:cs typeface="+mj-cs"/>
              </a:rPr>
              <a:t>NESA, 2024</a:t>
            </a:r>
          </a:p>
        </p:txBody>
      </p:sp>
      <p:sp>
        <p:nvSpPr>
          <p:cNvPr id="5" name="Slide Number Placeholder 5">
            <a:extLst>
              <a:ext uri="{FF2B5EF4-FFF2-40B4-BE49-F238E27FC236}">
                <a16:creationId xmlns:a16="http://schemas.microsoft.com/office/drawing/2014/main" id="{6B16871B-98EC-B3CE-0467-C29F94121DD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oAutofit/>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10A01DC5-1685-4615-8240-15192985C6A2}" type="slidenum">
              <a:rPr lang="en-AU" smtClean="0"/>
              <a:pPr/>
              <a:t>3</a:t>
            </a:fld>
            <a:endParaRPr lang="en-AU"/>
          </a:p>
        </p:txBody>
      </p:sp>
    </p:spTree>
    <p:extLst>
      <p:ext uri="{BB962C8B-B14F-4D97-AF65-F5344CB8AC3E}">
        <p14:creationId xmlns:p14="http://schemas.microsoft.com/office/powerpoint/2010/main" val="306708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34F365-EEDB-1D42-3A65-FB7A495F6E8A}"/>
              </a:ext>
            </a:extLst>
          </p:cNvPr>
          <p:cNvSpPr>
            <a:spLocks noGrp="1"/>
          </p:cNvSpPr>
          <p:nvPr>
            <p:ph type="title"/>
          </p:nvPr>
        </p:nvSpPr>
        <p:spPr/>
        <p:txBody>
          <a:bodyPr/>
          <a:lstStyle/>
          <a:p>
            <a:r>
              <a:rPr lang="en-US" dirty="0"/>
              <a:t>Research and the syllabus</a:t>
            </a:r>
          </a:p>
        </p:txBody>
      </p:sp>
      <p:sp>
        <p:nvSpPr>
          <p:cNvPr id="4" name="Content Placeholder 3">
            <a:extLst>
              <a:ext uri="{FF2B5EF4-FFF2-40B4-BE49-F238E27FC236}">
                <a16:creationId xmlns:a16="http://schemas.microsoft.com/office/drawing/2014/main" id="{D7D5A96E-494D-0789-A1A6-8FBA27789E85}"/>
              </a:ext>
            </a:extLst>
          </p:cNvPr>
          <p:cNvSpPr>
            <a:spLocks noGrp="1"/>
          </p:cNvSpPr>
          <p:nvPr>
            <p:ph idx="1"/>
          </p:nvPr>
        </p:nvSpPr>
        <p:spPr/>
        <p:txBody>
          <a:bodyPr/>
          <a:lstStyle/>
          <a:p>
            <a:pPr marL="285750" indent="-285750">
              <a:spcAft>
                <a:spcPts val="600"/>
              </a:spcAft>
              <a:buFont typeface="Arial" panose="020B0604020202020204" pitchFamily="34" charset="0"/>
              <a:buChar char="•"/>
            </a:pPr>
            <a:r>
              <a:rPr lang="en-AU" sz="1800" dirty="0">
                <a:ea typeface="+mj-ea"/>
                <a:cs typeface="+mj-cs"/>
              </a:rPr>
              <a:t>New knowledge broken down into 'meaningful components' and introduced sequentially 'can support all pupils to learn scientific concepts' (Ofsted 2021).</a:t>
            </a:r>
            <a:endParaRPr lang="en-US" sz="1800" dirty="0">
              <a:ea typeface="+mj-ea"/>
              <a:cs typeface="+mj-cs"/>
            </a:endParaRPr>
          </a:p>
          <a:p>
            <a:pPr marL="285750" indent="-285750">
              <a:spcAft>
                <a:spcPts val="600"/>
              </a:spcAft>
              <a:buFont typeface="Arial" panose="020B0604020202020204" pitchFamily="34" charset="0"/>
              <a:buChar char="•"/>
            </a:pPr>
            <a:r>
              <a:rPr lang="en-AU" sz="1800" dirty="0">
                <a:ea typeface="+mj-ea"/>
                <a:cs typeface="+mj-cs"/>
              </a:rPr>
              <a:t>Making connections between concepts and processes paves the way for a learner to apply their learning to new situations. This progression of learning encompasses the development of knowledge from a foundational level to understanding and then application (Almarode et al. 2018). </a:t>
            </a:r>
          </a:p>
          <a:p>
            <a:pPr marL="285750" indent="-285750">
              <a:spcAft>
                <a:spcPts val="600"/>
              </a:spcAft>
              <a:buFont typeface="Arial" panose="020B0604020202020204" pitchFamily="34" charset="0"/>
              <a:buChar char="•"/>
            </a:pPr>
            <a:r>
              <a:rPr lang="en-AU" sz="1800" dirty="0">
                <a:ea typeface="+mj-ea"/>
                <a:cs typeface="+mj-cs"/>
              </a:rPr>
              <a:t>Knowledge about science includes learning 'ways of scientific thinking and working' (practices) and 'understanding the nature of science' (Anders et al. 2018)</a:t>
            </a:r>
            <a:r>
              <a:rPr lang="en-AU" sz="1800" dirty="0">
                <a:ea typeface="Calibri"/>
                <a:cs typeface="Calibri"/>
              </a:rPr>
              <a:t>. </a:t>
            </a:r>
            <a:endParaRPr lang="en-AU" sz="1800" dirty="0"/>
          </a:p>
          <a:p>
            <a:pPr marL="285750" indent="-285750">
              <a:spcAft>
                <a:spcPts val="600"/>
              </a:spcAft>
              <a:buFont typeface="Arial" panose="020B0604020202020204" pitchFamily="34" charset="0"/>
              <a:buChar char="•"/>
            </a:pPr>
            <a:endParaRPr lang="en-AU" sz="1800" dirty="0">
              <a:solidFill>
                <a:srgbClr val="22272B"/>
              </a:solidFill>
              <a:cs typeface="Calibri"/>
              <a:hlinkClick r:id="rId3"/>
            </a:endParaRPr>
          </a:p>
          <a:p>
            <a:pPr>
              <a:spcAft>
                <a:spcPts val="600"/>
              </a:spcAft>
            </a:pPr>
            <a:r>
              <a:rPr lang="en-AU" sz="1800" dirty="0">
                <a:solidFill>
                  <a:srgbClr val="22272B"/>
                </a:solidFill>
                <a:cs typeface="Calibri"/>
                <a:hlinkClick r:id="rId3"/>
              </a:rPr>
              <a:t>https://curriculum.nsw.edu.au/learning-areas/science/science-and-technology-k-6-2024/teaching-and-learning</a:t>
            </a:r>
            <a:endParaRPr lang="en-AU" sz="1800" dirty="0">
              <a:solidFill>
                <a:srgbClr val="000000"/>
              </a:solidFill>
              <a:cs typeface="Calibri"/>
            </a:endParaRPr>
          </a:p>
        </p:txBody>
      </p:sp>
      <p:sp>
        <p:nvSpPr>
          <p:cNvPr id="10" name="Slide Number Placeholder 5">
            <a:extLst>
              <a:ext uri="{FF2B5EF4-FFF2-40B4-BE49-F238E27FC236}">
                <a16:creationId xmlns:a16="http://schemas.microsoft.com/office/drawing/2014/main" id="{B3929707-E459-F5B2-AF1F-39463B0C195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r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4</a:t>
            </a:fld>
            <a:endParaRPr lang="en-AU" sz="1200" dirty="0"/>
          </a:p>
        </p:txBody>
      </p:sp>
    </p:spTree>
    <p:extLst>
      <p:ext uri="{BB962C8B-B14F-4D97-AF65-F5344CB8AC3E}">
        <p14:creationId xmlns:p14="http://schemas.microsoft.com/office/powerpoint/2010/main" val="28026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A8847A-C035-E6A1-2C74-404D8A64DD64}"/>
              </a:ext>
            </a:extLst>
          </p:cNvPr>
          <p:cNvSpPr>
            <a:spLocks noGrp="1"/>
          </p:cNvSpPr>
          <p:nvPr>
            <p:ph type="title"/>
          </p:nvPr>
        </p:nvSpPr>
        <p:spPr/>
        <p:txBody>
          <a:bodyPr/>
          <a:lstStyle/>
          <a:p>
            <a:r>
              <a:rPr lang="en-US"/>
              <a:t>Reflective questions</a:t>
            </a:r>
          </a:p>
        </p:txBody>
      </p:sp>
      <p:sp>
        <p:nvSpPr>
          <p:cNvPr id="3" name="Text Placeholder 2">
            <a:extLst>
              <a:ext uri="{FF2B5EF4-FFF2-40B4-BE49-F238E27FC236}">
                <a16:creationId xmlns:a16="http://schemas.microsoft.com/office/drawing/2014/main" id="{2CE5E912-B56C-BA4E-2031-21D11293B27A}"/>
              </a:ext>
            </a:extLst>
          </p:cNvPr>
          <p:cNvSpPr>
            <a:spLocks noGrp="1"/>
          </p:cNvSpPr>
          <p:nvPr>
            <p:ph idx="1"/>
          </p:nvPr>
        </p:nvSpPr>
        <p:spPr/>
        <p:txBody>
          <a:bodyPr vert="horz" lIns="0" tIns="0" rIns="0" bIns="0" rtlCol="0" anchor="t">
            <a:noAutofit/>
          </a:bodyPr>
          <a:lstStyle/>
          <a:p>
            <a:pPr>
              <a:spcAft>
                <a:spcPts val="600"/>
              </a:spcAft>
            </a:pPr>
            <a:r>
              <a:rPr lang="en-US" dirty="0"/>
              <a:t>Use the reflective questions to guide discussion in your teams:</a:t>
            </a:r>
          </a:p>
          <a:p>
            <a:pPr marL="342900" indent="-342900">
              <a:spcAft>
                <a:spcPts val="600"/>
              </a:spcAft>
              <a:buFont typeface="Arial" panose="020B0604020202020204" pitchFamily="34" charset="0"/>
              <a:buChar char="•"/>
            </a:pPr>
            <a:r>
              <a:rPr lang="en-US" dirty="0"/>
              <a:t>To what extent do staff understand the new syllabus?</a:t>
            </a:r>
          </a:p>
          <a:p>
            <a:pPr marL="342900" indent="-342900">
              <a:spcAft>
                <a:spcPts val="600"/>
              </a:spcAft>
              <a:buFont typeface="Arial" panose="020B0604020202020204" pitchFamily="34" charset="0"/>
              <a:buChar char="•"/>
            </a:pPr>
            <a:r>
              <a:rPr lang="en-US" dirty="0"/>
              <a:t>What syllabus content professional learning is needed?</a:t>
            </a:r>
          </a:p>
          <a:p>
            <a:pPr marL="342900" indent="-342900">
              <a:spcAft>
                <a:spcPts val="600"/>
              </a:spcAft>
              <a:buFont typeface="Arial" panose="020B0604020202020204" pitchFamily="34" charset="0"/>
              <a:buChar char="•"/>
            </a:pPr>
            <a:r>
              <a:rPr lang="en-US" dirty="0"/>
              <a:t>How will the new syllabus affect classroom practice?</a:t>
            </a:r>
          </a:p>
          <a:p>
            <a:pPr marL="285750" indent="-285750">
              <a:spcAft>
                <a:spcPts val="600"/>
              </a:spcAft>
              <a:buFont typeface="Arial" panose="020B0604020202020204" pitchFamily="34" charset="0"/>
              <a:buChar char="•"/>
            </a:pPr>
            <a:r>
              <a:rPr lang="en-US" dirty="0"/>
              <a:t>How will stage planning accommodate the requirements of the new syllabus?</a:t>
            </a:r>
          </a:p>
          <a:p>
            <a:pPr marL="285750" indent="-285750">
              <a:spcAft>
                <a:spcPts val="600"/>
              </a:spcAft>
              <a:buChar char="•"/>
            </a:pPr>
            <a:r>
              <a:rPr lang="en-US" dirty="0"/>
              <a:t>What new resources are required to implement the new syllabus?</a:t>
            </a:r>
          </a:p>
        </p:txBody>
      </p:sp>
      <p:sp>
        <p:nvSpPr>
          <p:cNvPr id="4" name="Slide Number Placeholder 5">
            <a:extLst>
              <a:ext uri="{FF2B5EF4-FFF2-40B4-BE49-F238E27FC236}">
                <a16:creationId xmlns:a16="http://schemas.microsoft.com/office/drawing/2014/main" id="{0ACFB9F0-51B9-C9C6-05F4-3C246E167C2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r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5</a:t>
            </a:fld>
            <a:endParaRPr lang="en-AU" sz="1200" dirty="0"/>
          </a:p>
        </p:txBody>
      </p:sp>
    </p:spTree>
    <p:extLst>
      <p:ext uri="{BB962C8B-B14F-4D97-AF65-F5344CB8AC3E}">
        <p14:creationId xmlns:p14="http://schemas.microsoft.com/office/powerpoint/2010/main" val="6605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t>Science and Technology K–6 © Syllabus NSW Education Standards Authority (NESA) for and on behalf of the Crown in right of the State of New South Wales, 2024.</a:t>
            </a:r>
          </a:p>
          <a:p>
            <a:r>
              <a:rPr lang="en-AU" dirty="0">
                <a:ea typeface="+mn-lt"/>
                <a:cs typeface="Arial"/>
              </a:rPr>
              <a:t>Almarode JT, Fisher D, Frey N and Hattie J (2018) </a:t>
            </a:r>
            <a:r>
              <a:rPr lang="en-AU" i="1" dirty="0">
                <a:ea typeface="+mn-lt"/>
                <a:cs typeface="Arial"/>
              </a:rPr>
              <a:t>Visible Learning for Science, Grades K–12: What Works Best to Optimize Student Learning</a:t>
            </a:r>
            <a:r>
              <a:rPr lang="en-AU" dirty="0">
                <a:ea typeface="+mn-lt"/>
                <a:cs typeface="Arial"/>
              </a:rPr>
              <a:t>, 1st </a:t>
            </a:r>
            <a:r>
              <a:rPr lang="en-AU" dirty="0" err="1">
                <a:ea typeface="+mn-lt"/>
                <a:cs typeface="Arial"/>
              </a:rPr>
              <a:t>edn</a:t>
            </a:r>
            <a:r>
              <a:rPr lang="en-AU" dirty="0">
                <a:ea typeface="+mn-lt"/>
                <a:cs typeface="Arial"/>
              </a:rPr>
              <a:t>, Corwin.</a:t>
            </a:r>
            <a:endParaRPr lang="en-AU" dirty="0"/>
          </a:p>
          <a:p>
            <a:r>
              <a:rPr lang="en-AU" dirty="0">
                <a:ea typeface="+mn-lt"/>
                <a:cs typeface="+mn-lt"/>
              </a:rPr>
              <a:t>Anders Y, Hardy I, </a:t>
            </a:r>
            <a:r>
              <a:rPr lang="en-AU" dirty="0" err="1">
                <a:ea typeface="+mn-lt"/>
                <a:cs typeface="+mn-lt"/>
              </a:rPr>
              <a:t>Pauen</a:t>
            </a:r>
            <a:r>
              <a:rPr lang="en-AU" dirty="0">
                <a:ea typeface="+mn-lt"/>
                <a:cs typeface="+mn-lt"/>
              </a:rPr>
              <a:t> S, </a:t>
            </a:r>
            <a:r>
              <a:rPr lang="en-AU" dirty="0" err="1">
                <a:ea typeface="+mn-lt"/>
                <a:cs typeface="+mn-lt"/>
              </a:rPr>
              <a:t>Ramseger</a:t>
            </a:r>
            <a:r>
              <a:rPr lang="en-AU" dirty="0">
                <a:ea typeface="+mn-lt"/>
                <a:cs typeface="+mn-lt"/>
              </a:rPr>
              <a:t> J, </a:t>
            </a:r>
            <a:r>
              <a:rPr lang="en-AU" dirty="0" err="1">
                <a:ea typeface="+mn-lt"/>
                <a:cs typeface="+mn-lt"/>
              </a:rPr>
              <a:t>Sodian</a:t>
            </a:r>
            <a:r>
              <a:rPr lang="en-AU" dirty="0">
                <a:ea typeface="+mn-lt"/>
                <a:cs typeface="+mn-lt"/>
              </a:rPr>
              <a:t> B and </a:t>
            </a:r>
            <a:r>
              <a:rPr lang="en-AU" dirty="0" err="1">
                <a:ea typeface="+mn-lt"/>
                <a:cs typeface="+mn-lt"/>
              </a:rPr>
              <a:t>Steffensky</a:t>
            </a:r>
            <a:r>
              <a:rPr lang="en-AU" dirty="0">
                <a:ea typeface="+mn-lt"/>
                <a:cs typeface="+mn-lt"/>
              </a:rPr>
              <a:t> M (2018) </a:t>
            </a:r>
            <a:r>
              <a:rPr lang="en-AU" i="1" dirty="0">
                <a:ea typeface="+mn-lt"/>
                <a:cs typeface="+mn-lt"/>
              </a:rPr>
              <a:t>Early science education – goals and process-related quality criteria for science teaching</a:t>
            </a:r>
            <a:r>
              <a:rPr lang="en-AU" dirty="0">
                <a:ea typeface="+mn-lt"/>
                <a:cs typeface="+mn-lt"/>
              </a:rPr>
              <a:t>, 'Haus der </a:t>
            </a:r>
            <a:r>
              <a:rPr lang="en-AU" dirty="0" err="1">
                <a:ea typeface="+mn-lt"/>
                <a:cs typeface="+mn-lt"/>
              </a:rPr>
              <a:t>kleinen</a:t>
            </a:r>
            <a:r>
              <a:rPr lang="en-AU" dirty="0">
                <a:ea typeface="+mn-lt"/>
                <a:cs typeface="+mn-lt"/>
              </a:rPr>
              <a:t> </a:t>
            </a:r>
            <a:r>
              <a:rPr lang="en-AU" dirty="0" err="1">
                <a:ea typeface="+mn-lt"/>
                <a:cs typeface="+mn-lt"/>
              </a:rPr>
              <a:t>Forscher</a:t>
            </a:r>
            <a:r>
              <a:rPr lang="en-AU" dirty="0">
                <a:ea typeface="+mn-lt"/>
                <a:cs typeface="+mn-lt"/>
              </a:rPr>
              <a:t>' Foundation (ed), Barbara </a:t>
            </a:r>
            <a:r>
              <a:rPr lang="en-AU" dirty="0" err="1">
                <a:ea typeface="+mn-lt"/>
                <a:cs typeface="+mn-lt"/>
              </a:rPr>
              <a:t>Budrich</a:t>
            </a:r>
            <a:r>
              <a:rPr lang="en-AU" dirty="0">
                <a:ea typeface="+mn-lt"/>
                <a:cs typeface="+mn-lt"/>
              </a:rPr>
              <a:t> Publishers, </a:t>
            </a:r>
            <a:r>
              <a:rPr lang="en-AU" dirty="0" err="1">
                <a:ea typeface="+mn-lt"/>
                <a:cs typeface="+mn-lt"/>
              </a:rPr>
              <a:t>Opladen</a:t>
            </a:r>
            <a:r>
              <a:rPr lang="en-AU" dirty="0">
                <a:ea typeface="+mn-lt"/>
                <a:cs typeface="+mn-lt"/>
              </a:rPr>
              <a:t>, doi:10.3224/84740127. </a:t>
            </a:r>
            <a:r>
              <a:rPr lang="en-AU" dirty="0">
                <a:ea typeface="+mn-lt"/>
                <a:cs typeface="+mn-lt"/>
                <a:hlinkClick r:id="rId6"/>
              </a:rPr>
              <a:t>https://library.oapen.org/handle/20.500.12657/47414</a:t>
            </a:r>
            <a:endParaRPr lang="en-AU" dirty="0"/>
          </a:p>
          <a:p>
            <a:r>
              <a:rPr lang="en-AU" dirty="0">
                <a:ea typeface="Calibri"/>
                <a:cs typeface="Calibri"/>
              </a:rPr>
              <a:t>Ofsted (Office for Standards in Education, Children's Services and Skills) (2021) </a:t>
            </a:r>
            <a:r>
              <a:rPr lang="en-AU" i="1" dirty="0">
                <a:ea typeface="Calibri"/>
                <a:cs typeface="Calibri"/>
              </a:rPr>
              <a:t>Research review series: science</a:t>
            </a:r>
            <a:r>
              <a:rPr lang="en-AU" dirty="0">
                <a:ea typeface="Calibri"/>
                <a:cs typeface="Calibri"/>
              </a:rPr>
              <a:t>, Ofsted, accessed 26 July 2021. </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09727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i="1" err="1">
                <a:solidFill>
                  <a:schemeClr val="bg1"/>
                </a:solidFill>
              </a:rPr>
              <a:t>Cth</a:t>
            </a:r>
            <a:r>
              <a:rPr lang="en-AU" sz="1200" i="1">
                <a:solidFill>
                  <a:schemeClr val="bg1"/>
                </a:solidFill>
              </a:rPr>
              <a:t>). </a:t>
            </a:r>
            <a:r>
              <a:rPr lang="en-AU" sz="1200">
                <a:solidFill>
                  <a:schemeClr val="bg1"/>
                </a:solidFill>
              </a:rPr>
              <a:t>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64773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2</TotalTime>
  <Words>1087</Words>
  <Application>Microsoft Office PowerPoint</Application>
  <PresentationFormat>Widescreen</PresentationFormat>
  <Paragraphs>69</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Public Sans</vt:lpstr>
      <vt:lpstr>Public Sans Light</vt:lpstr>
      <vt:lpstr>Times New Roman</vt:lpstr>
      <vt:lpstr>Arial</vt:lpstr>
      <vt:lpstr>Calibri</vt:lpstr>
      <vt:lpstr>NSWG Corporate</vt:lpstr>
      <vt:lpstr>Science and Technology K–6</vt:lpstr>
      <vt:lpstr>Acknowledgement of Country</vt:lpstr>
      <vt:lpstr>PowerPoint Presentation</vt:lpstr>
      <vt:lpstr>Research and the syllabus</vt:lpstr>
      <vt:lpstr>Reflective questions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Technology K–6 Familiarisation Resource</dc:title>
  <dc:creator>NSW Department of Education</dc:creator>
  <cp:keywords>science and technology, k–6, science, technology</cp:keywords>
  <cp:lastModifiedBy>Amy Laker</cp:lastModifiedBy>
  <cp:revision>1</cp:revision>
  <dcterms:created xsi:type="dcterms:W3CDTF">2024-11-06T00:00:34Z</dcterms:created>
  <dcterms:modified xsi:type="dcterms:W3CDTF">2024-11-06T00:02:38Z</dcterms:modified>
</cp:coreProperties>
</file>