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08"/>
  </p:notesMasterIdLst>
  <p:handoutMasterIdLst>
    <p:handoutMasterId r:id="rId109"/>
  </p:handoutMasterIdLst>
  <p:sldIdLst>
    <p:sldId id="26381" r:id="rId5"/>
    <p:sldId id="26505" r:id="rId6"/>
    <p:sldId id="26393" r:id="rId7"/>
    <p:sldId id="271" r:id="rId8"/>
    <p:sldId id="26506" r:id="rId9"/>
    <p:sldId id="26639" r:id="rId10"/>
    <p:sldId id="26514" r:id="rId11"/>
    <p:sldId id="26631" r:id="rId12"/>
    <p:sldId id="26550" r:id="rId13"/>
    <p:sldId id="26543" r:id="rId14"/>
    <p:sldId id="26552" r:id="rId15"/>
    <p:sldId id="26545" r:id="rId16"/>
    <p:sldId id="26510" r:id="rId17"/>
    <p:sldId id="26542" r:id="rId18"/>
    <p:sldId id="26553" r:id="rId19"/>
    <p:sldId id="26547" r:id="rId20"/>
    <p:sldId id="26517" r:id="rId21"/>
    <p:sldId id="26548" r:id="rId22"/>
    <p:sldId id="26518" r:id="rId23"/>
    <p:sldId id="26554" r:id="rId24"/>
    <p:sldId id="26519" r:id="rId25"/>
    <p:sldId id="26556" r:id="rId26"/>
    <p:sldId id="26507" r:id="rId27"/>
    <p:sldId id="26511" r:id="rId28"/>
    <p:sldId id="26520" r:id="rId29"/>
    <p:sldId id="26557" r:id="rId30"/>
    <p:sldId id="26521" r:id="rId31"/>
    <p:sldId id="26559" r:id="rId32"/>
    <p:sldId id="26632" r:id="rId33"/>
    <p:sldId id="26633" r:id="rId34"/>
    <p:sldId id="26558" r:id="rId35"/>
    <p:sldId id="26560" r:id="rId36"/>
    <p:sldId id="26561" r:id="rId37"/>
    <p:sldId id="26563" r:id="rId38"/>
    <p:sldId id="26562" r:id="rId39"/>
    <p:sldId id="26564" r:id="rId40"/>
    <p:sldId id="26566" r:id="rId41"/>
    <p:sldId id="26571" r:id="rId42"/>
    <p:sldId id="26565" r:id="rId43"/>
    <p:sldId id="26573" r:id="rId44"/>
    <p:sldId id="26524" r:id="rId45"/>
    <p:sldId id="26572" r:id="rId46"/>
    <p:sldId id="26574" r:id="rId47"/>
    <p:sldId id="26600" r:id="rId48"/>
    <p:sldId id="26525" r:id="rId49"/>
    <p:sldId id="26526" r:id="rId50"/>
    <p:sldId id="26567" r:id="rId51"/>
    <p:sldId id="26634" r:id="rId52"/>
    <p:sldId id="26568" r:id="rId53"/>
    <p:sldId id="26575" r:id="rId54"/>
    <p:sldId id="26576" r:id="rId55"/>
    <p:sldId id="26508" r:id="rId56"/>
    <p:sldId id="26512" r:id="rId57"/>
    <p:sldId id="26527" r:id="rId58"/>
    <p:sldId id="26528" r:id="rId59"/>
    <p:sldId id="26529" r:id="rId60"/>
    <p:sldId id="26578" r:id="rId61"/>
    <p:sldId id="26579" r:id="rId62"/>
    <p:sldId id="26577" r:id="rId63"/>
    <p:sldId id="26635" r:id="rId64"/>
    <p:sldId id="26580" r:id="rId65"/>
    <p:sldId id="26636" r:id="rId66"/>
    <p:sldId id="26637" r:id="rId67"/>
    <p:sldId id="26612" r:id="rId68"/>
    <p:sldId id="26611" r:id="rId69"/>
    <p:sldId id="26583" r:id="rId70"/>
    <p:sldId id="26582" r:id="rId71"/>
    <p:sldId id="26569" r:id="rId72"/>
    <p:sldId id="26570" r:id="rId73"/>
    <p:sldId id="26584" r:id="rId74"/>
    <p:sldId id="26509" r:id="rId75"/>
    <p:sldId id="26513" r:id="rId76"/>
    <p:sldId id="26534" r:id="rId77"/>
    <p:sldId id="26587" r:id="rId78"/>
    <p:sldId id="26588" r:id="rId79"/>
    <p:sldId id="26597" r:id="rId80"/>
    <p:sldId id="26598" r:id="rId81"/>
    <p:sldId id="26599" r:id="rId82"/>
    <p:sldId id="26601" r:id="rId83"/>
    <p:sldId id="26602" r:id="rId84"/>
    <p:sldId id="26603" r:id="rId85"/>
    <p:sldId id="26605" r:id="rId86"/>
    <p:sldId id="26604" r:id="rId87"/>
    <p:sldId id="26607" r:id="rId88"/>
    <p:sldId id="26608" r:id="rId89"/>
    <p:sldId id="26535" r:id="rId90"/>
    <p:sldId id="26609" r:id="rId91"/>
    <p:sldId id="26540" r:id="rId92"/>
    <p:sldId id="26624" r:id="rId93"/>
    <p:sldId id="26625" r:id="rId94"/>
    <p:sldId id="26537" r:id="rId95"/>
    <p:sldId id="26617" r:id="rId96"/>
    <p:sldId id="26616" r:id="rId97"/>
    <p:sldId id="26620" r:id="rId98"/>
    <p:sldId id="26621" r:id="rId99"/>
    <p:sldId id="26627" r:id="rId100"/>
    <p:sldId id="26628" r:id="rId101"/>
    <p:sldId id="26630" r:id="rId102"/>
    <p:sldId id="26629" r:id="rId103"/>
    <p:sldId id="26638" r:id="rId104"/>
    <p:sldId id="360" r:id="rId105"/>
    <p:sldId id="26640" r:id="rId106"/>
    <p:sldId id="361" r:id="rId107"/>
  </p:sldIdLst>
  <p:sldSz cx="12192000" cy="6858000"/>
  <p:notesSz cx="6858000" cy="9144000"/>
  <p:embeddedFontLst>
    <p:embeddedFont>
      <p:font typeface="Montserrat" panose="00000500000000000000" pitchFamily="2" charset="0"/>
      <p:regular r:id="rId110"/>
      <p:bold r:id="rId111"/>
      <p:italic r:id="rId112"/>
      <p:boldItalic r:id="rId113"/>
    </p:embeddedFont>
    <p:embeddedFont>
      <p:font typeface="Public Sans" pitchFamily="2" charset="0"/>
      <p:regular r:id="rId114"/>
      <p:bold r:id="rId115"/>
      <p:italic r:id="rId116"/>
      <p:boldItalic r:id="rId1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Title and contents" id="{D5A8010D-981F-43AA-A0D6-182EC53CAA84}">
          <p14:sldIdLst>
            <p14:sldId id="26505"/>
            <p14:sldId id="26393"/>
          </p14:sldIdLst>
        </p14:section>
        <p14:section name="Learning sequence 1 - building the foundations for healthy, respectful relationships" id="{AE4CD42A-83A1-43E4-89C4-91684F21C4CD}">
          <p14:sldIdLst>
            <p14:sldId id="271"/>
            <p14:sldId id="26506"/>
            <p14:sldId id="26639"/>
            <p14:sldId id="26514"/>
            <p14:sldId id="26631"/>
            <p14:sldId id="26550"/>
            <p14:sldId id="26543"/>
            <p14:sldId id="26552"/>
            <p14:sldId id="26545"/>
            <p14:sldId id="26510"/>
            <p14:sldId id="26542"/>
            <p14:sldId id="26553"/>
            <p14:sldId id="26547"/>
            <p14:sldId id="26517"/>
            <p14:sldId id="26548"/>
            <p14:sldId id="26518"/>
            <p14:sldId id="26554"/>
            <p14:sldId id="26519"/>
            <p14:sldId id="26556"/>
          </p14:sldIdLst>
        </p14:section>
        <p14:section name="Learning sequence 2 – positive communication for healthy, respectful relationships" id="{5D01F5D5-ED38-4440-9EF4-200CFD41F754}">
          <p14:sldIdLst>
            <p14:sldId id="26507"/>
            <p14:sldId id="26511"/>
            <p14:sldId id="26520"/>
            <p14:sldId id="26557"/>
            <p14:sldId id="26521"/>
            <p14:sldId id="26559"/>
            <p14:sldId id="26632"/>
            <p14:sldId id="26633"/>
            <p14:sldId id="26558"/>
            <p14:sldId id="26560"/>
            <p14:sldId id="26561"/>
            <p14:sldId id="26563"/>
            <p14:sldId id="26562"/>
            <p14:sldId id="26564"/>
            <p14:sldId id="26566"/>
            <p14:sldId id="26571"/>
            <p14:sldId id="26565"/>
            <p14:sldId id="26573"/>
            <p14:sldId id="26524"/>
            <p14:sldId id="26572"/>
            <p14:sldId id="26574"/>
            <p14:sldId id="26600"/>
            <p14:sldId id="26525"/>
            <p14:sldId id="26526"/>
            <p14:sldId id="26567"/>
            <p14:sldId id="26634"/>
            <p14:sldId id="26568"/>
            <p14:sldId id="26575"/>
            <p14:sldId id="26576"/>
          </p14:sldIdLst>
        </p14:section>
        <p14:section name="Learning sequence 3 – understanding power and respect" id="{F52AFE01-E3B7-4F5A-9427-295BF9A94CEE}">
          <p14:sldIdLst>
            <p14:sldId id="26508"/>
            <p14:sldId id="26512"/>
            <p14:sldId id="26527"/>
            <p14:sldId id="26528"/>
            <p14:sldId id="26529"/>
            <p14:sldId id="26578"/>
            <p14:sldId id="26579"/>
            <p14:sldId id="26577"/>
            <p14:sldId id="26635"/>
            <p14:sldId id="26580"/>
            <p14:sldId id="26636"/>
            <p14:sldId id="26637"/>
            <p14:sldId id="26612"/>
            <p14:sldId id="26611"/>
            <p14:sldId id="26583"/>
            <p14:sldId id="26582"/>
            <p14:sldId id="26569"/>
            <p14:sldId id="26570"/>
            <p14:sldId id="26584"/>
          </p14:sldIdLst>
        </p14:section>
        <p14:section name="Learning sequence 4 – how media shapes our understanding of respectful relationships" id="{F7490AED-4421-4BC9-A80A-83CA8D66A9D7}">
          <p14:sldIdLst>
            <p14:sldId id="26509"/>
            <p14:sldId id="26513"/>
            <p14:sldId id="26534"/>
            <p14:sldId id="26587"/>
            <p14:sldId id="26588"/>
            <p14:sldId id="26597"/>
            <p14:sldId id="26598"/>
            <p14:sldId id="26599"/>
            <p14:sldId id="26601"/>
            <p14:sldId id="26602"/>
            <p14:sldId id="26603"/>
            <p14:sldId id="26605"/>
            <p14:sldId id="26604"/>
            <p14:sldId id="26607"/>
            <p14:sldId id="26608"/>
            <p14:sldId id="26535"/>
            <p14:sldId id="26609"/>
            <p14:sldId id="26540"/>
            <p14:sldId id="26624"/>
            <p14:sldId id="26625"/>
            <p14:sldId id="26537"/>
            <p14:sldId id="26617"/>
            <p14:sldId id="26616"/>
            <p14:sldId id="26620"/>
            <p14:sldId id="26621"/>
            <p14:sldId id="26627"/>
            <p14:sldId id="26628"/>
            <p14:sldId id="26630"/>
            <p14:sldId id="26629"/>
            <p14:sldId id="26638"/>
          </p14:sldIdLst>
        </p14:section>
        <p14:section name="References &amp; copyright" id="{DBC31484-F5F8-4CB1-8DB4-A562A9780899}">
          <p14:sldIdLst>
            <p14:sldId id="360"/>
            <p14:sldId id="26640"/>
            <p14:sldId id="361"/>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DD59D2A-ACB9-E158-9668-C188FB17CFC3}" name="Jesse Sampson" initials="" userId="S::jesse.sampson3@det.nsw.edu.au::8b3e9b31-8022-4d98-81e7-c725d21cbca0" providerId="AD"/>
  <p188:author id="{A1DD0261-6BC3-09C0-2B1A-2937A9BB617E}" name="Matt Fryer" initials="MF" userId="S::Matthew.Fryer2@det.nsw.edu.au::708ed95d-e293-4d54-aab9-bf51d8fa6c3d" providerId="AD"/>
  <p188:author id="{18762579-A23F-2AE4-7AD3-16A506390185}" name="Lauren Grenier" initials="LG" userId="S::Lauren.Grenier@det.nsw.edu.au::29f3ee26-d5e8-4043-bf04-370b383aa289" providerId="AD"/>
  <p188:author id="{46E3ADC5-72CE-35A6-EA1B-F0781A4452B7}" name="Narelle Best (Narelle Best)" initials="NB" userId="S::NARELLE.BEST@det.nsw.edu.au::81f45602-4664-4cd4-b003-cd9a3671e1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CC"/>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57E4A-E343-4686-A6EC-47B818BFB146}" v="3" dt="2026-05-06T22:19:49.96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p:restoredTop sz="91647" autoAdjust="0"/>
  </p:normalViewPr>
  <p:slideViewPr>
    <p:cSldViewPr snapToGrid="0">
      <p:cViewPr varScale="1">
        <p:scale>
          <a:sx n="142" d="100"/>
          <a:sy n="142" d="100"/>
        </p:scale>
        <p:origin x="864" y="120"/>
      </p:cViewPr>
      <p:guideLst>
        <p:guide orient="horz" pos="2183"/>
        <p:guide pos="3840"/>
      </p:guideLst>
    </p:cSldViewPr>
  </p:slideViewPr>
  <p:outlineViewPr>
    <p:cViewPr>
      <p:scale>
        <a:sx n="33" d="100"/>
        <a:sy n="33" d="100"/>
      </p:scale>
      <p:origin x="0" y="-875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8.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3.fntdata"/><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4.fntdata"/><Relationship Id="rId118"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5.fntdata"/><Relationship Id="rId119" Type="http://schemas.openxmlformats.org/officeDocument/2006/relationships/viewProps" Target="view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fntdata"/><Relationship Id="rId115" Type="http://schemas.openxmlformats.org/officeDocument/2006/relationships/font" Target="fonts/font6.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2.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7/05/2026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7/05/2026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4791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947915"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47915"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94791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74122"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74122"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74122"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74122"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ixabay.com/users/mohamed_hassan-5229782/?utm_source=link-attribution&amp;utm_medium=referral&amp;utm_campaign=image&amp;utm_content=6754137"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675413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99345"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99345"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99345"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9934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99345"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99345"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99345"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99345"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99345"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99345"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99345"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9934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699345"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99345"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76295"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976295" TargetMode="Externa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pixabay.com/users/clker-free-vector-images-3736/?utm_source=link-attribution&amp;utm_medium=referral&amp;utm_campaign=image&amp;utm_content=43575"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43575"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76295" TargetMode="External"/><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97629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76295"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976295"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76295"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976295"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users/slightly_different-2006397/?utm_source=link-attribution&amp;utm_medium=referral&amp;utm_campaign=image&amp;utm_content=207696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7696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9828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6FF46-CB41-C39F-24E8-B245902E1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F5427-951A-ADA1-E154-A2B52C2B6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9B3C7-4E15-79EF-4A75-8F15421423E6}"/>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EE43747B-548F-3C05-4189-85626C450410}"/>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08579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80223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29853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68C72-84F3-18B0-2DD9-AD84C7F8D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005CF-252F-9036-9D03-805257EDF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71B4A1-FDAD-6C33-5612-106FAF7226D2}"/>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723CB45A-9144-6A6D-C2D8-BF67AA0457C1}"/>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18852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11684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8545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kern="1200" dirty="0">
                <a:solidFill>
                  <a:schemeClr val="tx1"/>
                </a:solidFill>
                <a:effectLst/>
                <a:latin typeface="Arial" panose="020B0604020202020204" pitchFamily="34" charset="0"/>
                <a:ea typeface="+mn-ea"/>
                <a:cs typeface="Arial" panose="020B0604020202020204" pitchFamily="34" charset="0"/>
              </a:rPr>
              <a:t>Image by </a:t>
            </a:r>
            <a:r>
              <a:rPr lang="en-AU" sz="1600" b="0" i="0" u="sng" kern="1200" dirty="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dirty="0">
                <a:solidFill>
                  <a:schemeClr val="tx1"/>
                </a:solidFill>
                <a:effectLst/>
                <a:latin typeface="Arial" panose="020B0604020202020204" pitchFamily="34" charset="0"/>
                <a:ea typeface="+mn-ea"/>
                <a:cs typeface="Arial" panose="020B0604020202020204" pitchFamily="34" charset="0"/>
              </a:rPr>
              <a:t> from </a:t>
            </a:r>
            <a:r>
              <a:rPr lang="en-AU" sz="1600" b="0" i="0" u="sng" kern="1200" dirty="0" err="1">
                <a:solidFill>
                  <a:schemeClr val="tx1"/>
                </a:solidFill>
                <a:effectLst/>
                <a:latin typeface="Arial" panose="020B0604020202020204" pitchFamily="34" charset="0"/>
                <a:ea typeface="+mn-ea"/>
                <a:cs typeface="Arial" panose="020B0604020202020204" pitchFamily="34" charset="0"/>
                <a:hlinkClick r:id="rId4"/>
              </a:rPr>
              <a:t>Pixabay</a:t>
            </a:r>
            <a:endParaRPr lang="en-AU" sz="1600" b="0" i="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u="sng" kern="1200" dirty="0">
              <a:solidFill>
                <a:schemeClr val="tx1"/>
              </a:solidFill>
              <a:effectLst/>
              <a:latin typeface="Arial" panose="020B0604020202020204" pitchFamily="34" charset="0"/>
              <a:ea typeface="+mn-ea"/>
              <a:cs typeface="Arial" panose="020B0604020202020204" pitchFamily="34" charset="0"/>
            </a:endParaRPr>
          </a:p>
          <a:p>
            <a:r>
              <a:rPr lang="en-AU" b="1" dirty="0"/>
              <a:t>Values are </a:t>
            </a:r>
            <a:r>
              <a:rPr lang="en-AU" dirty="0"/>
              <a:t>what we believe is important.</a:t>
            </a:r>
          </a:p>
          <a:p>
            <a:r>
              <a:rPr lang="en-AU" b="1" dirty="0"/>
              <a:t>Morals are </a:t>
            </a:r>
            <a:r>
              <a:rPr lang="en-AU" dirty="0"/>
              <a:t>beliefs about right and wrong behaviour.</a:t>
            </a:r>
          </a:p>
          <a:p>
            <a:r>
              <a:rPr lang="en-AU" b="1" dirty="0"/>
              <a:t>Ethics are</a:t>
            </a:r>
            <a:r>
              <a:rPr lang="en-AU" dirty="0"/>
              <a:t> rules or principles that guide what is considered right or wrong behaviour.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83949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E44B9-6301-C1D1-24AD-BE7BF7BE0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072F8-D865-4052-D328-E141CF7D1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F3157-A4FC-84B0-92C4-ECC9285D32F6}"/>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8014CB51-72D2-5663-AF0E-BB6AA8A05026}"/>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457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0D1F7-C510-4292-8200-E8660254B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76AC5-7D66-BB37-FEA1-E9C8482DC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0CFCC-9426-5630-7A2E-000955C84A81}"/>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67952750-E0BF-CEE3-99CE-C8612C0AC2AF}"/>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407208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75FED-2861-444D-90FD-FC67674D7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1DB0A-CF46-EC63-A9B1-740754F83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1FCCD-B1A0-A60F-8877-BCFDB6BA1E1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51947C0-8615-AC21-9A02-592B410A8018}"/>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98756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888F-7FE6-2D02-1ECA-8B11082A9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59A43-34F1-0B21-70A7-3B8420C65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290CF-CD1C-F3C4-74BD-20119320FCF1}"/>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A9C7E1C0-8A94-E069-D675-1B2BA5B61FDE}"/>
              </a:ext>
            </a:extLst>
          </p:cNvPr>
          <p:cNvSpPr>
            <a:spLocks noGrp="1"/>
          </p:cNvSpPr>
          <p:nvPr>
            <p:ph type="sldNum" sz="quarter" idx="5"/>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3381109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92196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795811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785224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BFA80-EFDB-EA4B-3AC3-06DDD6956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BFDFC-1515-BD29-0B0E-0BE01E999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8B61E-444E-C05B-F37A-43AED156643A}"/>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6B62C75A-AA70-CE60-B707-343EB731C8E4}"/>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65282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11534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85A3-3774-7E04-427B-C16616ED0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211EC-761D-97A1-A6A4-E31625B89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9CD91-EBED-4A03-6417-CB6B8DFE28C7}"/>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746FB8FE-AC03-C59C-A2A2-548F9E4EC9EC}"/>
              </a:ext>
            </a:extLst>
          </p:cNvPr>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76687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Video link: https://youtu.be/-JwlKjRaUaw?si=Ro8ErvxEITuYwByD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840377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14021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notes:</a:t>
            </a:r>
            <a:endParaRPr lang="en-US">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a:latin typeface="Arial" panose="020B0604020202020204" pitchFamily="34" charset="0"/>
                <a:cs typeface="Arial" panose="020B0604020202020204" pitchFamily="34" charset="0"/>
              </a:rPr>
              <a:t>Interactive features can be viewed in slide show</a:t>
            </a:r>
          </a:p>
          <a:p>
            <a:endParaRPr lang="en-AU" b="1">
              <a:latin typeface="Arial" panose="020B0604020202020204" pitchFamily="34" charset="0"/>
              <a:cs typeface="Arial" panose="020B0604020202020204" pitchFamily="34" charset="0"/>
            </a:endParaRPr>
          </a:p>
          <a:p>
            <a:r>
              <a:rPr lang="en-AU" b="1">
                <a:latin typeface="Arial" panose="020B0604020202020204" pitchFamily="34" charset="0"/>
                <a:cs typeface="Arial" panose="020B0604020202020204" pitchFamily="34" charset="0"/>
              </a:rPr>
              <a:t>Notes for vendors [to be removed after slide deck creation]:</a:t>
            </a:r>
            <a:endParaRPr lang="en-US">
              <a:latin typeface="Arial" panose="020B0604020202020204" pitchFamily="34" charset="0"/>
              <a:cs typeface="Arial" panose="020B0604020202020204" pitchFamily="34" charset="0"/>
            </a:endParaRPr>
          </a:p>
          <a:p>
            <a:pPr marL="171450" indent="-171450">
              <a:buFont typeface="Arial"/>
              <a:buChar char="•"/>
            </a:pPr>
            <a:r>
              <a:rPr lang="en-AU" b="1">
                <a:latin typeface="Arial" panose="020B0604020202020204" pitchFamily="34" charset="0"/>
                <a:cs typeface="Arial" panose="020B0604020202020204" pitchFamily="34" charset="0"/>
              </a:rPr>
              <a:t>Create hyperlinks to dividers that match lesson numbers by</a:t>
            </a:r>
          </a:p>
          <a:p>
            <a:pPr marL="781035" lvl="1" indent="-171450">
              <a:buFont typeface="Arial"/>
              <a:buChar char="•"/>
            </a:pPr>
            <a:r>
              <a:rPr lang="en-AU" b="1">
                <a:latin typeface="Arial" panose="020B0604020202020204" pitchFamily="34" charset="0"/>
                <a:cs typeface="Arial" panose="020B0604020202020204" pitchFamily="34" charset="0"/>
              </a:rPr>
              <a:t>Right click on the number&gt;edit link&gt;select slide in deck to connect to</a:t>
            </a:r>
          </a:p>
          <a:p>
            <a:pPr marL="171450" indent="-171450">
              <a:buFont typeface="Arial"/>
              <a:buChar char="•"/>
            </a:pPr>
            <a:endParaRPr lang="en-US">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131572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Answers can be found in the teaching and learning program: 9PDHPE-relationship realities-program, appendix 5 – is it consent? Could these be numbered instead of bulleted to make reference to questions easier.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684526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930649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1588509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7574A-8CA3-DE5A-D72B-DEB4C82C8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CB59D-359E-BA9F-8786-9150248B7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CFCB4-0B2A-2E59-B80B-E767B13B82B1}"/>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72D33912-0104-7BA3-9D50-0DDD0F03747B}"/>
              </a:ext>
            </a:extLst>
          </p:cNvPr>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3541133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F3E4F-6331-5609-22AA-40E481A5C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BD517-6C3D-2897-FF8A-CDD7F11CD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F3458-0017-57D8-27A7-64F3966B816F}"/>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C06A64C1-4333-7778-71F6-D0FD5705EC9A}"/>
              </a:ext>
            </a:extLst>
          </p:cNvPr>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2283993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A8A09-7B43-022F-29E0-74B253696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BD456-0F7E-C491-3B6C-0B94297E5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73E2F-FD17-7A18-760F-92DB2149DAED}"/>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13E2FA8F-E377-52D5-155A-E8B7F6AAFD28}"/>
              </a:ext>
            </a:extLst>
          </p:cNvPr>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1086288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Video link: https://youtu.be/daH5T6KS9pk?si=gjWq2Ga2inecZnIF</a:t>
            </a:r>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364901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3950025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Mohamed Hassan</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16968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1832701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3436324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87696-D5F5-CC13-5451-86964151F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B740B-A6C7-B333-C920-9859D8036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A542C-373D-B10C-297D-2DF2919A6B3B}"/>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FBC227C8-B074-18A5-61B9-641F13AAE8C0}"/>
              </a:ext>
            </a:extLst>
          </p:cNvPr>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4212312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1292650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8D913-96CD-82B6-4F41-C24410F47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7667A-3879-C859-05F4-B6EC05BBE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E80AA-84CA-B3B6-B169-3C7A6A2E29EE}"/>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6633D3F4-57C7-762D-2B66-99CC5D3F7DF1}"/>
              </a:ext>
            </a:extLst>
          </p:cNvPr>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558405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E1BE8-F11B-1F4F-8710-693A9ABA1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8110D-06D2-B6F0-0CA2-92B59F588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B3190-9BDE-5DA3-BF96-5AF1E97F3671}"/>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94900A47-E82B-14B4-7AFF-EEE12F06FE27}"/>
              </a:ext>
            </a:extLst>
          </p:cNvPr>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2402443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420E-3097-CA83-C7BF-31A18A339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6ED40-3CA6-698B-4FC9-6EC5A8EAB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8A1B2-0814-673F-DA63-866EC4E9C46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33ED6C3-D3F0-11C1-6500-21B77E14CFF5}"/>
              </a:ext>
            </a:extLst>
          </p:cNvPr>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2833310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2BDF-1221-AD7D-5521-9DED654F1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58329-9B2B-EE01-1BEE-D6600D958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A3B2A-9993-72A2-FFC2-19FE500F32F5}"/>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976BB330-8516-1B96-8BE0-1ECAD8B5AB97}"/>
              </a:ext>
            </a:extLst>
          </p:cNvPr>
          <p:cNvSpPr>
            <a:spLocks noGrp="1"/>
          </p:cNvSpPr>
          <p:nvPr>
            <p:ph type="sldNum" sz="quarter" idx="5"/>
          </p:nvPr>
        </p:nvSpPr>
        <p:spPr/>
        <p:txBody>
          <a:bodyPr/>
          <a:lstStyle/>
          <a:p>
            <a:fld id="{D09C5488-DD16-4714-9519-7BE21BA11D4E}" type="slidenum">
              <a:rPr lang="en-AU" smtClean="0"/>
              <a:t>53</a:t>
            </a:fld>
            <a:endParaRPr lang="en-AU"/>
          </a:p>
        </p:txBody>
      </p:sp>
    </p:spTree>
    <p:extLst>
      <p:ext uri="{BB962C8B-B14F-4D97-AF65-F5344CB8AC3E}">
        <p14:creationId xmlns:p14="http://schemas.microsoft.com/office/powerpoint/2010/main" val="207861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3394535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341392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17CC6-6BDB-EEA8-EC41-BDC16B1DE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0FFA8-6A94-B8DC-7C77-5FE68FDB4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83D78-A271-09BE-7D56-EBD61262D486}"/>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A3A78E59-B054-A7B1-620F-8581EEE419E5}"/>
              </a:ext>
            </a:extLst>
          </p:cNvPr>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7390203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4026721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3959896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59</a:t>
            </a:fld>
            <a:endParaRPr lang="en-AU"/>
          </a:p>
        </p:txBody>
      </p:sp>
    </p:spTree>
    <p:extLst>
      <p:ext uri="{BB962C8B-B14F-4D97-AF65-F5344CB8AC3E}">
        <p14:creationId xmlns:p14="http://schemas.microsoft.com/office/powerpoint/2010/main" val="2218959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AC32E-2D89-A478-D9F6-FE98D7AE5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B29FE-D2A9-2E4B-0326-5A9FF554D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5F9B0-D923-2798-F725-1784CF5D8D4C}"/>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a:p>
            <a:endParaRPr lang="en-AU"/>
          </a:p>
        </p:txBody>
      </p:sp>
      <p:sp>
        <p:nvSpPr>
          <p:cNvPr id="4" name="Slide Number Placeholder 3">
            <a:extLst>
              <a:ext uri="{FF2B5EF4-FFF2-40B4-BE49-F238E27FC236}">
                <a16:creationId xmlns:a16="http://schemas.microsoft.com/office/drawing/2014/main" id="{7FF3221F-E3A0-8532-5D1D-E8E65277BA93}"/>
              </a:ext>
            </a:extLst>
          </p:cNvPr>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849116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Answers can be found in the teaching and learning program: 9PDHPE-relationship realities-program, appendix 10 – power true or false statements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57016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03A65-AE67-EDDE-772B-D981D6469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FF1C2-AB3B-DFF8-9268-57D673E64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B93E0-FAF3-1145-D9B3-60B9BF879741}"/>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F99446E8-0ECA-557B-EA04-B0D586D15E91}"/>
              </a:ext>
            </a:extLst>
          </p:cNvPr>
          <p:cNvSpPr>
            <a:spLocks noGrp="1"/>
          </p:cNvSpPr>
          <p:nvPr>
            <p:ph type="sldNum" sz="quarter" idx="5"/>
          </p:nvPr>
        </p:nvSpPr>
        <p:spPr/>
        <p:txBody>
          <a:bodyPr/>
          <a:lstStyle/>
          <a:p>
            <a:fld id="{B07158C4-A119-4B78-9DE8-A50001BC31DC}" type="slidenum">
              <a:rPr lang="en-AU" smtClean="0"/>
              <a:pPr/>
              <a:t>62</a:t>
            </a:fld>
            <a:endParaRPr lang="en-AU"/>
          </a:p>
        </p:txBody>
      </p:sp>
    </p:spTree>
    <p:extLst>
      <p:ext uri="{BB962C8B-B14F-4D97-AF65-F5344CB8AC3E}">
        <p14:creationId xmlns:p14="http://schemas.microsoft.com/office/powerpoint/2010/main" val="33843531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BF20-3E9D-B40B-45EC-313D88131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9854A-41FA-5A0A-0237-67DA79BFC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625F2-8BC6-8F47-0DE1-AC1AD7FE700F}"/>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E8F53F64-D878-81FB-8400-A5D8FFCA1A9D}"/>
              </a:ext>
            </a:extLst>
          </p:cNvPr>
          <p:cNvSpPr>
            <a:spLocks noGrp="1"/>
          </p:cNvSpPr>
          <p:nvPr>
            <p:ph type="sldNum" sz="quarter" idx="5"/>
          </p:nvPr>
        </p:nvSpPr>
        <p:spPr/>
        <p:txBody>
          <a:bodyPr/>
          <a:lstStyle/>
          <a:p>
            <a:fld id="{B07158C4-A119-4B78-9DE8-A50001BC31DC}" type="slidenum">
              <a:rPr lang="en-AU" smtClean="0"/>
              <a:pPr/>
              <a:t>63</a:t>
            </a:fld>
            <a:endParaRPr lang="en-AU"/>
          </a:p>
        </p:txBody>
      </p:sp>
    </p:spTree>
    <p:extLst>
      <p:ext uri="{BB962C8B-B14F-4D97-AF65-F5344CB8AC3E}">
        <p14:creationId xmlns:p14="http://schemas.microsoft.com/office/powerpoint/2010/main" val="3562294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39BB-69FF-D312-CCBC-A2704FF5D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EF10F-10F6-3E0E-18AD-551EDC98A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1FE4B-0D59-1600-685D-F0BC4376E2E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a:p>
            <a:endParaRPr lang="en-AU"/>
          </a:p>
        </p:txBody>
      </p:sp>
      <p:sp>
        <p:nvSpPr>
          <p:cNvPr id="4" name="Slide Number Placeholder 3">
            <a:extLst>
              <a:ext uri="{FF2B5EF4-FFF2-40B4-BE49-F238E27FC236}">
                <a16:creationId xmlns:a16="http://schemas.microsoft.com/office/drawing/2014/main" id="{32DE4746-B5B0-BCD6-5B4E-46AB0D29B79A}"/>
              </a:ext>
            </a:extLst>
          </p:cNvPr>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763165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628AD-B1BF-39B2-28B1-7148DB06A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A1D5C-1AD8-3A50-AA7D-141B68670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85819-3CEE-791B-7EB6-EBA19DC62C24}"/>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781ADA44-BAD4-38AA-D363-C49C7E67B110}"/>
              </a:ext>
            </a:extLst>
          </p:cNvPr>
          <p:cNvSpPr>
            <a:spLocks noGrp="1"/>
          </p:cNvSpPr>
          <p:nvPr>
            <p:ph type="sldNum" sz="quarter" idx="5"/>
          </p:nvPr>
        </p:nvSpPr>
        <p:spPr/>
        <p:txBody>
          <a:bodyPr/>
          <a:lstStyle/>
          <a:p>
            <a:fld id="{B07158C4-A119-4B78-9DE8-A50001BC31DC}" type="slidenum">
              <a:rPr lang="en-AU" smtClean="0"/>
              <a:pPr/>
              <a:t>68</a:t>
            </a:fld>
            <a:endParaRPr lang="en-AU"/>
          </a:p>
        </p:txBody>
      </p:sp>
    </p:spTree>
    <p:extLst>
      <p:ext uri="{BB962C8B-B14F-4D97-AF65-F5344CB8AC3E}">
        <p14:creationId xmlns:p14="http://schemas.microsoft.com/office/powerpoint/2010/main" val="26471932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BE432-1251-F902-D561-58F0EB5BF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3B110-087C-F3BB-1F69-45190599C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44F2D-2173-834B-54A4-6D5DBD1949AF}"/>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E0A1C213-58A3-D29B-C3C5-29B2A672DCA0}"/>
              </a:ext>
            </a:extLst>
          </p:cNvPr>
          <p:cNvSpPr>
            <a:spLocks noGrp="1"/>
          </p:cNvSpPr>
          <p:nvPr>
            <p:ph type="sldNum" sz="quarter" idx="5"/>
          </p:nvPr>
        </p:nvSpPr>
        <p:spPr/>
        <p:txBody>
          <a:bodyPr/>
          <a:lstStyle/>
          <a:p>
            <a:fld id="{B07158C4-A119-4B78-9DE8-A50001BC31DC}" type="slidenum">
              <a:rPr lang="en-AU" smtClean="0"/>
              <a:pPr/>
              <a:t>69</a:t>
            </a:fld>
            <a:endParaRPr lang="en-AU"/>
          </a:p>
        </p:txBody>
      </p:sp>
    </p:spTree>
    <p:extLst>
      <p:ext uri="{BB962C8B-B14F-4D97-AF65-F5344CB8AC3E}">
        <p14:creationId xmlns:p14="http://schemas.microsoft.com/office/powerpoint/2010/main" val="191823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4893174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DDDDD-3BED-2BD4-D1D3-B6614F8BD6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F4FCD-7155-1B24-29F1-B3168C291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44BF2-6BBC-10E1-D8A6-03BEC8D31E67}"/>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E6EFB89E-B5EE-CB4A-B757-50DFAF2ED8B9}"/>
              </a:ext>
            </a:extLst>
          </p:cNvPr>
          <p:cNvSpPr>
            <a:spLocks noGrp="1"/>
          </p:cNvSpPr>
          <p:nvPr>
            <p:ph type="sldNum" sz="quarter" idx="5"/>
          </p:nvPr>
        </p:nvSpPr>
        <p:spPr/>
        <p:txBody>
          <a:bodyPr/>
          <a:lstStyle/>
          <a:p>
            <a:fld id="{B07158C4-A119-4B78-9DE8-A50001BC31DC}" type="slidenum">
              <a:rPr lang="en-AU" smtClean="0"/>
              <a:pPr/>
              <a:t>70</a:t>
            </a:fld>
            <a:endParaRPr lang="en-AU"/>
          </a:p>
        </p:txBody>
      </p:sp>
    </p:spTree>
    <p:extLst>
      <p:ext uri="{BB962C8B-B14F-4D97-AF65-F5344CB8AC3E}">
        <p14:creationId xmlns:p14="http://schemas.microsoft.com/office/powerpoint/2010/main" val="29817136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76C96-D2CD-1871-604F-08960AA32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6C87C-5FE2-0D73-B926-6D7A1B13F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8919E-53D0-A97F-5D05-B69F78ABCDE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D789C74-0E45-7439-5365-9A5DE7A2D8D6}"/>
              </a:ext>
            </a:extLst>
          </p:cNvPr>
          <p:cNvSpPr>
            <a:spLocks noGrp="1"/>
          </p:cNvSpPr>
          <p:nvPr>
            <p:ph type="sldNum" sz="quarter" idx="5"/>
          </p:nvPr>
        </p:nvSpPr>
        <p:spPr/>
        <p:txBody>
          <a:bodyPr/>
          <a:lstStyle/>
          <a:p>
            <a:fld id="{B07158C4-A119-4B78-9DE8-A50001BC31DC}" type="slidenum">
              <a:rPr lang="en-AU" smtClean="0"/>
              <a:pPr/>
              <a:t>71</a:t>
            </a:fld>
            <a:endParaRPr lang="en-AU"/>
          </a:p>
        </p:txBody>
      </p:sp>
    </p:spTree>
    <p:extLst>
      <p:ext uri="{BB962C8B-B14F-4D97-AF65-F5344CB8AC3E}">
        <p14:creationId xmlns:p14="http://schemas.microsoft.com/office/powerpoint/2010/main" val="20474616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20E98-1F50-AB50-8A29-3259B993E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A130B-2120-6C76-CD96-E547BEDA9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7E92C-341A-87F7-D0AF-630865D10408}"/>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60DA7A8F-7B19-366E-1B7F-D1AD01AC9639}"/>
              </a:ext>
            </a:extLst>
          </p:cNvPr>
          <p:cNvSpPr>
            <a:spLocks noGrp="1"/>
          </p:cNvSpPr>
          <p:nvPr>
            <p:ph type="sldNum" sz="quarter" idx="5"/>
          </p:nvPr>
        </p:nvSpPr>
        <p:spPr/>
        <p:txBody>
          <a:bodyPr/>
          <a:lstStyle/>
          <a:p>
            <a:fld id="{D09C5488-DD16-4714-9519-7BE21BA11D4E}" type="slidenum">
              <a:rPr lang="en-AU" smtClean="0"/>
              <a:t>72</a:t>
            </a:fld>
            <a:endParaRPr lang="en-AU"/>
          </a:p>
        </p:txBody>
      </p:sp>
    </p:spTree>
    <p:extLst>
      <p:ext uri="{BB962C8B-B14F-4D97-AF65-F5344CB8AC3E}">
        <p14:creationId xmlns:p14="http://schemas.microsoft.com/office/powerpoint/2010/main" val="9924374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Each question slide will animate with the answer and explanation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74</a:t>
            </a:fld>
            <a:endParaRPr lang="en-AU"/>
          </a:p>
        </p:txBody>
      </p:sp>
    </p:spTree>
    <p:extLst>
      <p:ext uri="{BB962C8B-B14F-4D97-AF65-F5344CB8AC3E}">
        <p14:creationId xmlns:p14="http://schemas.microsoft.com/office/powerpoint/2010/main" val="37839438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75</a:t>
            </a:fld>
            <a:endParaRPr lang="en-AU"/>
          </a:p>
        </p:txBody>
      </p:sp>
    </p:spTree>
    <p:extLst>
      <p:ext uri="{BB962C8B-B14F-4D97-AF65-F5344CB8AC3E}">
        <p14:creationId xmlns:p14="http://schemas.microsoft.com/office/powerpoint/2010/main" val="16566555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25057-7CA1-F9F1-0CB4-ADD139989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FEED8-7A3C-F54D-8162-E0E6A0868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A87FB-D434-DA91-CA33-D80653397E5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EB2B0E2D-0940-04F7-30BF-711B98AC3481}"/>
              </a:ext>
            </a:extLst>
          </p:cNvPr>
          <p:cNvSpPr>
            <a:spLocks noGrp="1"/>
          </p:cNvSpPr>
          <p:nvPr>
            <p:ph type="sldNum" sz="quarter" idx="5"/>
          </p:nvPr>
        </p:nvSpPr>
        <p:spPr/>
        <p:txBody>
          <a:bodyPr/>
          <a:lstStyle/>
          <a:p>
            <a:fld id="{B07158C4-A119-4B78-9DE8-A50001BC31DC}" type="slidenum">
              <a:rPr lang="en-AU" smtClean="0"/>
              <a:pPr/>
              <a:t>76</a:t>
            </a:fld>
            <a:endParaRPr lang="en-AU"/>
          </a:p>
        </p:txBody>
      </p:sp>
    </p:spTree>
    <p:extLst>
      <p:ext uri="{BB962C8B-B14F-4D97-AF65-F5344CB8AC3E}">
        <p14:creationId xmlns:p14="http://schemas.microsoft.com/office/powerpoint/2010/main" val="27527024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A0BD4-EE7F-1DDE-4385-7FB2528DA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1FBB1-6B3A-3762-3C5D-0DCD85191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D1631-889C-DED2-0964-C1C8F38BD2F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9A3C0524-9A47-E468-6179-5588F32252E8}"/>
              </a:ext>
            </a:extLst>
          </p:cNvPr>
          <p:cNvSpPr>
            <a:spLocks noGrp="1"/>
          </p:cNvSpPr>
          <p:nvPr>
            <p:ph type="sldNum" sz="quarter" idx="5"/>
          </p:nvPr>
        </p:nvSpPr>
        <p:spPr/>
        <p:txBody>
          <a:bodyPr/>
          <a:lstStyle/>
          <a:p>
            <a:fld id="{B07158C4-A119-4B78-9DE8-A50001BC31DC}" type="slidenum">
              <a:rPr lang="en-AU" smtClean="0"/>
              <a:pPr/>
              <a:t>77</a:t>
            </a:fld>
            <a:endParaRPr lang="en-AU"/>
          </a:p>
        </p:txBody>
      </p:sp>
    </p:spTree>
    <p:extLst>
      <p:ext uri="{BB962C8B-B14F-4D97-AF65-F5344CB8AC3E}">
        <p14:creationId xmlns:p14="http://schemas.microsoft.com/office/powerpoint/2010/main" val="4358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6D017-6A2C-59C5-2FA0-F94792754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A12C0-673A-6AF9-D071-A6EF78C8A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80450-AB16-8981-0544-D0E0DC2B854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4936E53F-9E82-A80D-CA71-7305700A68EB}"/>
              </a:ext>
            </a:extLst>
          </p:cNvPr>
          <p:cNvSpPr>
            <a:spLocks noGrp="1"/>
          </p:cNvSpPr>
          <p:nvPr>
            <p:ph type="sldNum" sz="quarter" idx="5"/>
          </p:nvPr>
        </p:nvSpPr>
        <p:spPr/>
        <p:txBody>
          <a:bodyPr/>
          <a:lstStyle/>
          <a:p>
            <a:fld id="{B07158C4-A119-4B78-9DE8-A50001BC31DC}" type="slidenum">
              <a:rPr lang="en-AU" smtClean="0"/>
              <a:pPr/>
              <a:t>78</a:t>
            </a:fld>
            <a:endParaRPr lang="en-AU"/>
          </a:p>
        </p:txBody>
      </p:sp>
    </p:spTree>
    <p:extLst>
      <p:ext uri="{BB962C8B-B14F-4D97-AF65-F5344CB8AC3E}">
        <p14:creationId xmlns:p14="http://schemas.microsoft.com/office/powerpoint/2010/main" val="23536667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4C075-48FD-4AB3-F585-3898B8FE3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6FA95-0D14-AEA4-5291-C4B380B03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17225-4C97-C3F0-61C2-9C95E5A0FA0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45EED77F-A65B-983E-2603-61762F27A967}"/>
              </a:ext>
            </a:extLst>
          </p:cNvPr>
          <p:cNvSpPr>
            <a:spLocks noGrp="1"/>
          </p:cNvSpPr>
          <p:nvPr>
            <p:ph type="sldNum" sz="quarter" idx="5"/>
          </p:nvPr>
        </p:nvSpPr>
        <p:spPr/>
        <p:txBody>
          <a:bodyPr/>
          <a:lstStyle/>
          <a:p>
            <a:fld id="{B07158C4-A119-4B78-9DE8-A50001BC31DC}" type="slidenum">
              <a:rPr lang="en-AU" smtClean="0"/>
              <a:pPr/>
              <a:t>79</a:t>
            </a:fld>
            <a:endParaRPr lang="en-AU"/>
          </a:p>
        </p:txBody>
      </p:sp>
    </p:spTree>
    <p:extLst>
      <p:ext uri="{BB962C8B-B14F-4D97-AF65-F5344CB8AC3E}">
        <p14:creationId xmlns:p14="http://schemas.microsoft.com/office/powerpoint/2010/main" val="25900706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41804-966E-0D55-9D9F-EDD7E9622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EB1CC-DFA6-6982-3092-4F6629A22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2D0D5-5191-7782-16F1-F65088D1190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E324D5DB-FC0A-789A-F058-0E0260AC9F87}"/>
              </a:ext>
            </a:extLst>
          </p:cNvPr>
          <p:cNvSpPr>
            <a:spLocks noGrp="1"/>
          </p:cNvSpPr>
          <p:nvPr>
            <p:ph type="sldNum" sz="quarter" idx="5"/>
          </p:nvPr>
        </p:nvSpPr>
        <p:spPr/>
        <p:txBody>
          <a:bodyPr/>
          <a:lstStyle/>
          <a:p>
            <a:fld id="{B07158C4-A119-4B78-9DE8-A50001BC31DC}" type="slidenum">
              <a:rPr lang="en-AU" smtClean="0"/>
              <a:pPr/>
              <a:t>80</a:t>
            </a:fld>
            <a:endParaRPr lang="en-AU"/>
          </a:p>
        </p:txBody>
      </p:sp>
    </p:spTree>
    <p:extLst>
      <p:ext uri="{BB962C8B-B14F-4D97-AF65-F5344CB8AC3E}">
        <p14:creationId xmlns:p14="http://schemas.microsoft.com/office/powerpoint/2010/main" val="174954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817186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68B3E-AD1A-F548-E9D9-079C5F034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171D2-879A-2A2A-BAF2-3091EC73D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B855D-AAB7-E426-C6D0-6E63B65F35F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1EF36912-59FA-0630-6392-D766CF3A3DC4}"/>
              </a:ext>
            </a:extLst>
          </p:cNvPr>
          <p:cNvSpPr>
            <a:spLocks noGrp="1"/>
          </p:cNvSpPr>
          <p:nvPr>
            <p:ph type="sldNum" sz="quarter" idx="5"/>
          </p:nvPr>
        </p:nvSpPr>
        <p:spPr/>
        <p:txBody>
          <a:bodyPr/>
          <a:lstStyle/>
          <a:p>
            <a:fld id="{B07158C4-A119-4B78-9DE8-A50001BC31DC}" type="slidenum">
              <a:rPr lang="en-AU" smtClean="0"/>
              <a:pPr/>
              <a:t>81</a:t>
            </a:fld>
            <a:endParaRPr lang="en-AU"/>
          </a:p>
        </p:txBody>
      </p:sp>
    </p:spTree>
    <p:extLst>
      <p:ext uri="{BB962C8B-B14F-4D97-AF65-F5344CB8AC3E}">
        <p14:creationId xmlns:p14="http://schemas.microsoft.com/office/powerpoint/2010/main" val="27168266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BAB0-698C-03DC-4008-A1BAF280E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CEFC3-6123-AEE6-A050-A26B7E3B8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90BDA-F8A6-492B-2DB3-162C52F5925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6F786625-0872-7135-9E90-295B9EC34659}"/>
              </a:ext>
            </a:extLst>
          </p:cNvPr>
          <p:cNvSpPr>
            <a:spLocks noGrp="1"/>
          </p:cNvSpPr>
          <p:nvPr>
            <p:ph type="sldNum" sz="quarter" idx="5"/>
          </p:nvPr>
        </p:nvSpPr>
        <p:spPr/>
        <p:txBody>
          <a:bodyPr/>
          <a:lstStyle/>
          <a:p>
            <a:fld id="{B07158C4-A119-4B78-9DE8-A50001BC31DC}" type="slidenum">
              <a:rPr lang="en-AU" smtClean="0"/>
              <a:pPr/>
              <a:t>82</a:t>
            </a:fld>
            <a:endParaRPr lang="en-AU"/>
          </a:p>
        </p:txBody>
      </p:sp>
    </p:spTree>
    <p:extLst>
      <p:ext uri="{BB962C8B-B14F-4D97-AF65-F5344CB8AC3E}">
        <p14:creationId xmlns:p14="http://schemas.microsoft.com/office/powerpoint/2010/main" val="2161481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C132-D1B0-6E0D-416B-57DD5E861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AA38E-0E6D-20DF-3FEF-6425B6ED2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3EFB6-F762-5B3C-B4D3-242A5ABD991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70DD5E57-9B9D-2589-4EF3-D30E53652892}"/>
              </a:ext>
            </a:extLst>
          </p:cNvPr>
          <p:cNvSpPr>
            <a:spLocks noGrp="1"/>
          </p:cNvSpPr>
          <p:nvPr>
            <p:ph type="sldNum" sz="quarter" idx="5"/>
          </p:nvPr>
        </p:nvSpPr>
        <p:spPr/>
        <p:txBody>
          <a:bodyPr/>
          <a:lstStyle/>
          <a:p>
            <a:fld id="{B07158C4-A119-4B78-9DE8-A50001BC31DC}" type="slidenum">
              <a:rPr lang="en-AU" smtClean="0"/>
              <a:pPr/>
              <a:t>83</a:t>
            </a:fld>
            <a:endParaRPr lang="en-AU"/>
          </a:p>
        </p:txBody>
      </p:sp>
    </p:spTree>
    <p:extLst>
      <p:ext uri="{BB962C8B-B14F-4D97-AF65-F5344CB8AC3E}">
        <p14:creationId xmlns:p14="http://schemas.microsoft.com/office/powerpoint/2010/main" val="19592720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BB148-9E0B-ABD0-0BD6-424441389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AE034-6AE9-68B6-B79F-CA9F333AE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FDEBD-F22D-F895-EB90-7D1868A506E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NOTE: This question slide will animate with the answer and explanation</a:t>
            </a:r>
          </a:p>
          <a:p>
            <a:endParaRPr lang="en-AU"/>
          </a:p>
        </p:txBody>
      </p:sp>
      <p:sp>
        <p:nvSpPr>
          <p:cNvPr id="4" name="Slide Number Placeholder 3">
            <a:extLst>
              <a:ext uri="{FF2B5EF4-FFF2-40B4-BE49-F238E27FC236}">
                <a16:creationId xmlns:a16="http://schemas.microsoft.com/office/drawing/2014/main" id="{39CF4AF9-6B8B-B24A-7A9B-0AADEA661EB4}"/>
              </a:ext>
            </a:extLst>
          </p:cNvPr>
          <p:cNvSpPr>
            <a:spLocks noGrp="1"/>
          </p:cNvSpPr>
          <p:nvPr>
            <p:ph type="sldNum" sz="quarter" idx="5"/>
          </p:nvPr>
        </p:nvSpPr>
        <p:spPr/>
        <p:txBody>
          <a:bodyPr/>
          <a:lstStyle/>
          <a:p>
            <a:fld id="{B07158C4-A119-4B78-9DE8-A50001BC31DC}" type="slidenum">
              <a:rPr lang="en-AU" smtClean="0"/>
              <a:pPr/>
              <a:t>84</a:t>
            </a:fld>
            <a:endParaRPr lang="en-AU"/>
          </a:p>
        </p:txBody>
      </p:sp>
    </p:spTree>
    <p:extLst>
      <p:ext uri="{BB962C8B-B14F-4D97-AF65-F5344CB8AC3E}">
        <p14:creationId xmlns:p14="http://schemas.microsoft.com/office/powerpoint/2010/main" val="18372075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A2C8-E6A3-19AA-529D-C1AF85407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620B8-172A-70F0-7C94-F5D4E27E2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D2C86-2832-FD85-B2E7-82244FCB6142}"/>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NOTE: it is important to highlight that pornography falls into this category</a:t>
            </a:r>
          </a:p>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53E8E7D6-6FC6-F684-6113-52CB5294001D}"/>
              </a:ext>
            </a:extLst>
          </p:cNvPr>
          <p:cNvSpPr>
            <a:spLocks noGrp="1"/>
          </p:cNvSpPr>
          <p:nvPr>
            <p:ph type="sldNum" sz="quarter" idx="5"/>
          </p:nvPr>
        </p:nvSpPr>
        <p:spPr/>
        <p:txBody>
          <a:bodyPr/>
          <a:lstStyle/>
          <a:p>
            <a:fld id="{B07158C4-A119-4B78-9DE8-A50001BC31DC}" type="slidenum">
              <a:rPr lang="en-AU" smtClean="0"/>
              <a:pPr/>
              <a:t>85</a:t>
            </a:fld>
            <a:endParaRPr lang="en-AU"/>
          </a:p>
        </p:txBody>
      </p:sp>
    </p:spTree>
    <p:extLst>
      <p:ext uri="{BB962C8B-B14F-4D97-AF65-F5344CB8AC3E}">
        <p14:creationId xmlns:p14="http://schemas.microsoft.com/office/powerpoint/2010/main" val="17127436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86</a:t>
            </a:fld>
            <a:endParaRPr lang="en-AU"/>
          </a:p>
        </p:txBody>
      </p:sp>
    </p:spTree>
    <p:extLst>
      <p:ext uri="{BB962C8B-B14F-4D97-AF65-F5344CB8AC3E}">
        <p14:creationId xmlns:p14="http://schemas.microsoft.com/office/powerpoint/2010/main" val="1099049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32B9-A0EE-23EF-0608-49F22B5BB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7F6D5-F83D-1BD7-7AD9-19FAECA60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853D5-7619-9C86-09BF-A9BB31C416F1}"/>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07E2DEBA-CC67-6881-E0A5-DC5779DB3820}"/>
              </a:ext>
            </a:extLst>
          </p:cNvPr>
          <p:cNvSpPr>
            <a:spLocks noGrp="1"/>
          </p:cNvSpPr>
          <p:nvPr>
            <p:ph type="sldNum" sz="quarter" idx="5"/>
          </p:nvPr>
        </p:nvSpPr>
        <p:spPr/>
        <p:txBody>
          <a:bodyPr/>
          <a:lstStyle/>
          <a:p>
            <a:fld id="{B07158C4-A119-4B78-9DE8-A50001BC31DC}" type="slidenum">
              <a:rPr lang="en-AU" smtClean="0"/>
              <a:pPr/>
              <a:t>87</a:t>
            </a:fld>
            <a:endParaRPr lang="en-AU"/>
          </a:p>
        </p:txBody>
      </p:sp>
    </p:spTree>
    <p:extLst>
      <p:ext uri="{BB962C8B-B14F-4D97-AF65-F5344CB8AC3E}">
        <p14:creationId xmlns:p14="http://schemas.microsoft.com/office/powerpoint/2010/main" val="33665837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Clker-Free-Vector-Images</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88</a:t>
            </a:fld>
            <a:endParaRPr lang="en-AU"/>
          </a:p>
        </p:txBody>
      </p:sp>
    </p:spTree>
    <p:extLst>
      <p:ext uri="{BB962C8B-B14F-4D97-AF65-F5344CB8AC3E}">
        <p14:creationId xmlns:p14="http://schemas.microsoft.com/office/powerpoint/2010/main" val="14542071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67A2-58F3-2DAE-050D-01B7D3562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29425-0D31-D0E5-EA33-5BC770654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A4EED-4877-FC0A-A579-7F5AEA28431E}"/>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50AE7AE7-FAA6-7755-7F00-612235D912E6}"/>
              </a:ext>
            </a:extLst>
          </p:cNvPr>
          <p:cNvSpPr>
            <a:spLocks noGrp="1"/>
          </p:cNvSpPr>
          <p:nvPr>
            <p:ph type="sldNum" sz="quarter" idx="5"/>
          </p:nvPr>
        </p:nvSpPr>
        <p:spPr/>
        <p:txBody>
          <a:bodyPr/>
          <a:lstStyle/>
          <a:p>
            <a:fld id="{B07158C4-A119-4B78-9DE8-A50001BC31DC}" type="slidenum">
              <a:rPr lang="en-AU" smtClean="0"/>
              <a:pPr/>
              <a:t>89</a:t>
            </a:fld>
            <a:endParaRPr lang="en-AU"/>
          </a:p>
        </p:txBody>
      </p:sp>
    </p:spTree>
    <p:extLst>
      <p:ext uri="{BB962C8B-B14F-4D97-AF65-F5344CB8AC3E}">
        <p14:creationId xmlns:p14="http://schemas.microsoft.com/office/powerpoint/2010/main" val="37915114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6AD19-679F-D9EE-D35B-0CDEDECDD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85F1F-8AF2-82FD-1EC0-68B28A8C6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A539B-4BDA-25AE-A0BF-FDACA08B646F}"/>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141DC7AF-2747-6BB0-A02D-6AA81043EC8A}"/>
              </a:ext>
            </a:extLst>
          </p:cNvPr>
          <p:cNvSpPr>
            <a:spLocks noGrp="1"/>
          </p:cNvSpPr>
          <p:nvPr>
            <p:ph type="sldNum" sz="quarter" idx="5"/>
          </p:nvPr>
        </p:nvSpPr>
        <p:spPr/>
        <p:txBody>
          <a:bodyPr/>
          <a:lstStyle/>
          <a:p>
            <a:fld id="{B07158C4-A119-4B78-9DE8-A50001BC31DC}" type="slidenum">
              <a:rPr lang="en-AU" smtClean="0"/>
              <a:pPr/>
              <a:t>90</a:t>
            </a:fld>
            <a:endParaRPr lang="en-AU"/>
          </a:p>
        </p:txBody>
      </p:sp>
    </p:spTree>
    <p:extLst>
      <p:ext uri="{BB962C8B-B14F-4D97-AF65-F5344CB8AC3E}">
        <p14:creationId xmlns:p14="http://schemas.microsoft.com/office/powerpoint/2010/main" val="6165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EDB68-AA08-6DC3-FC3F-1EF232769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8CFC4-6D8A-47B4-45B5-12A02A8F0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F5DCF-96F2-F95E-439B-B43B17447671}"/>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01758549-CF8B-8FEB-3D44-ABECBD95C8D0}"/>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4122631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latin typeface="Arial" panose="020B0604020202020204" pitchFamily="34" charset="0"/>
                <a:ea typeface="+mn-ea"/>
                <a:cs typeface="Arial" panose="020B0604020202020204" pitchFamily="34" charset="0"/>
              </a:rPr>
              <a:t>Please review the suitability of the following tasks for your context. </a:t>
            </a:r>
          </a:p>
          <a:p>
            <a:endParaRPr lang="en-AU" dirty="0"/>
          </a:p>
          <a:p>
            <a:endParaRPr lang="en-AU" dirty="0"/>
          </a:p>
          <a:p>
            <a:r>
              <a:rPr lang="en-AU" dirty="0"/>
              <a:t>Video link: https://vimeo.com/155736291?fl=pl&amp;fe=vl</a:t>
            </a:r>
          </a:p>
        </p:txBody>
      </p:sp>
      <p:sp>
        <p:nvSpPr>
          <p:cNvPr id="4" name="Slide Number Placeholder 3"/>
          <p:cNvSpPr>
            <a:spLocks noGrp="1"/>
          </p:cNvSpPr>
          <p:nvPr>
            <p:ph type="sldNum" sz="quarter" idx="5"/>
          </p:nvPr>
        </p:nvSpPr>
        <p:spPr/>
        <p:txBody>
          <a:bodyPr/>
          <a:lstStyle/>
          <a:p>
            <a:fld id="{B07158C4-A119-4B78-9DE8-A50001BC31DC}" type="slidenum">
              <a:rPr lang="en-AU" smtClean="0"/>
              <a:pPr/>
              <a:t>91</a:t>
            </a:fld>
            <a:endParaRPr lang="en-AU"/>
          </a:p>
        </p:txBody>
      </p:sp>
    </p:spTree>
    <p:extLst>
      <p:ext uri="{BB962C8B-B14F-4D97-AF65-F5344CB8AC3E}">
        <p14:creationId xmlns:p14="http://schemas.microsoft.com/office/powerpoint/2010/main" val="7911302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7B1A-35AD-DFF5-0515-051D7FADA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5E657-D8F7-AEB9-ED5C-817E9E906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E62EE-E4E0-1B1C-D215-D422CA629C4D}"/>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1D8B8792-D5BC-C0D4-7E75-BB2A75E3BAFA}"/>
              </a:ext>
            </a:extLst>
          </p:cNvPr>
          <p:cNvSpPr>
            <a:spLocks noGrp="1"/>
          </p:cNvSpPr>
          <p:nvPr>
            <p:ph type="sldNum" sz="quarter" idx="5"/>
          </p:nvPr>
        </p:nvSpPr>
        <p:spPr/>
        <p:txBody>
          <a:bodyPr/>
          <a:lstStyle/>
          <a:p>
            <a:fld id="{B07158C4-A119-4B78-9DE8-A50001BC31DC}" type="slidenum">
              <a:rPr lang="en-AU" smtClean="0"/>
              <a:pPr/>
              <a:t>93</a:t>
            </a:fld>
            <a:endParaRPr lang="en-AU"/>
          </a:p>
        </p:txBody>
      </p:sp>
    </p:spTree>
    <p:extLst>
      <p:ext uri="{BB962C8B-B14F-4D97-AF65-F5344CB8AC3E}">
        <p14:creationId xmlns:p14="http://schemas.microsoft.com/office/powerpoint/2010/main" val="21566655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01A4-8C98-2BAE-52E1-C034BC794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FCD8E-B1C1-A34E-4828-AE3AC1E63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01D06-FFC4-0B4B-7B42-F0B4B7BA3BDB}"/>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D080B42C-B9B5-9A60-18A8-0F894C7DAC39}"/>
              </a:ext>
            </a:extLst>
          </p:cNvPr>
          <p:cNvSpPr>
            <a:spLocks noGrp="1"/>
          </p:cNvSpPr>
          <p:nvPr>
            <p:ph type="sldNum" sz="quarter" idx="5"/>
          </p:nvPr>
        </p:nvSpPr>
        <p:spPr/>
        <p:txBody>
          <a:bodyPr/>
          <a:lstStyle/>
          <a:p>
            <a:fld id="{B07158C4-A119-4B78-9DE8-A50001BC31DC}" type="slidenum">
              <a:rPr lang="en-AU" smtClean="0"/>
              <a:pPr/>
              <a:t>96</a:t>
            </a:fld>
            <a:endParaRPr lang="en-AU"/>
          </a:p>
        </p:txBody>
      </p:sp>
    </p:spTree>
    <p:extLst>
      <p:ext uri="{BB962C8B-B14F-4D97-AF65-F5344CB8AC3E}">
        <p14:creationId xmlns:p14="http://schemas.microsoft.com/office/powerpoint/2010/main" val="27245706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3E0ED-67DB-F9F7-CF27-33B05B348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1BBAC-6C3B-83E0-3BBD-72742A698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77B78-74A6-0C6C-6296-7D9F684B79BD}"/>
              </a:ext>
            </a:extLst>
          </p:cNvPr>
          <p:cNvSpPr>
            <a:spLocks noGrp="1"/>
          </p:cNvSpPr>
          <p:nvPr>
            <p:ph type="body" idx="1"/>
          </p:nvPr>
        </p:nvSpPr>
        <p:spPr/>
        <p:txBody>
          <a:bodyPr/>
          <a:lstStyle/>
          <a:p>
            <a:r>
              <a:rPr lang="en-AU" sz="1600" b="0" i="0" kern="1200" dirty="0">
                <a:solidFill>
                  <a:schemeClr val="tx1"/>
                </a:solidFill>
                <a:effectLst/>
                <a:latin typeface="Arial" panose="020B0604020202020204" pitchFamily="34" charset="0"/>
                <a:ea typeface="+mn-ea"/>
                <a:cs typeface="Arial" panose="020B0604020202020204" pitchFamily="34" charset="0"/>
              </a:rPr>
              <a:t>Image by </a:t>
            </a:r>
            <a:r>
              <a:rPr lang="en-AU" sz="1600" b="0" i="0" u="sng" kern="1200" dirty="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dirty="0">
                <a:solidFill>
                  <a:schemeClr val="tx1"/>
                </a:solidFill>
                <a:effectLst/>
                <a:latin typeface="Arial" panose="020B0604020202020204" pitchFamily="34" charset="0"/>
                <a:ea typeface="+mn-ea"/>
                <a:cs typeface="Arial" panose="020B0604020202020204" pitchFamily="34" charset="0"/>
              </a:rPr>
              <a:t> from </a:t>
            </a:r>
            <a:r>
              <a:rPr lang="en-AU" sz="1600" b="0" i="0" u="sng" kern="1200" dirty="0">
                <a:solidFill>
                  <a:schemeClr val="tx1"/>
                </a:solidFill>
                <a:effectLst/>
                <a:latin typeface="Arial" panose="020B0604020202020204" pitchFamily="34" charset="0"/>
                <a:ea typeface="+mn-ea"/>
                <a:cs typeface="Arial" panose="020B0604020202020204" pitchFamily="34" charset="0"/>
                <a:hlinkClick r:id="rId4"/>
              </a:rPr>
              <a:t>Pixabay</a:t>
            </a:r>
            <a:endParaRPr lang="en-AU" dirty="0"/>
          </a:p>
        </p:txBody>
      </p:sp>
      <p:sp>
        <p:nvSpPr>
          <p:cNvPr id="4" name="Slide Number Placeholder 3">
            <a:extLst>
              <a:ext uri="{FF2B5EF4-FFF2-40B4-BE49-F238E27FC236}">
                <a16:creationId xmlns:a16="http://schemas.microsoft.com/office/drawing/2014/main" id="{39248DF5-F347-38AE-F170-7FA3D0ECFD8B}"/>
              </a:ext>
            </a:extLst>
          </p:cNvPr>
          <p:cNvSpPr>
            <a:spLocks noGrp="1"/>
          </p:cNvSpPr>
          <p:nvPr>
            <p:ph type="sldNum" sz="quarter" idx="5"/>
          </p:nvPr>
        </p:nvSpPr>
        <p:spPr/>
        <p:txBody>
          <a:bodyPr/>
          <a:lstStyle/>
          <a:p>
            <a:fld id="{B07158C4-A119-4B78-9DE8-A50001BC31DC}" type="slidenum">
              <a:rPr lang="en-AU" smtClean="0"/>
              <a:pPr/>
              <a:t>97</a:t>
            </a:fld>
            <a:endParaRPr lang="en-AU"/>
          </a:p>
        </p:txBody>
      </p:sp>
    </p:spTree>
    <p:extLst>
      <p:ext uri="{BB962C8B-B14F-4D97-AF65-F5344CB8AC3E}">
        <p14:creationId xmlns:p14="http://schemas.microsoft.com/office/powerpoint/2010/main" val="33081477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2B3FB-367B-120B-4BDE-416FED7A7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EFAE3-DF42-B845-5444-89C9425EC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D4865-8137-2FF8-E530-1F84247988A6}"/>
              </a:ext>
            </a:extLst>
          </p:cNvPr>
          <p:cNvSpPr>
            <a:spLocks noGrp="1"/>
          </p:cNvSpPr>
          <p:nvPr>
            <p:ph type="body" idx="1"/>
          </p:nvPr>
        </p:nvSpPr>
        <p:spPr/>
        <p:txBody>
          <a:bodyPr/>
          <a:lstStyle/>
          <a:p>
            <a:r>
              <a:rPr lang="en-AU" sz="1600" b="0" i="0" kern="1200">
                <a:solidFill>
                  <a:schemeClr val="tx1"/>
                </a:solidFill>
                <a:effectLst/>
                <a:latin typeface="Arial" panose="020B0604020202020204" pitchFamily="34" charset="0"/>
                <a:ea typeface="+mn-ea"/>
                <a:cs typeface="Arial" panose="020B0604020202020204" pitchFamily="34" charset="0"/>
              </a:rPr>
              <a:t>Image by </a:t>
            </a:r>
            <a:r>
              <a:rPr lang="en-AU" sz="1600" b="0" i="0" u="sng" kern="1200">
                <a:solidFill>
                  <a:schemeClr val="tx1"/>
                </a:solidFill>
                <a:effectLst/>
                <a:latin typeface="Arial" panose="020B0604020202020204" pitchFamily="34" charset="0"/>
                <a:ea typeface="+mn-ea"/>
                <a:cs typeface="Arial" panose="020B0604020202020204" pitchFamily="34" charset="0"/>
                <a:hlinkClick r:id="rId3"/>
              </a:rPr>
              <a:t>Manfred Steger</a:t>
            </a:r>
            <a:r>
              <a:rPr lang="en-AU" sz="1600" b="0" i="0" kern="1200">
                <a:solidFill>
                  <a:schemeClr val="tx1"/>
                </a:solidFill>
                <a:effectLst/>
                <a:latin typeface="Arial" panose="020B0604020202020204" pitchFamily="34" charset="0"/>
                <a:ea typeface="+mn-ea"/>
                <a:cs typeface="Arial" panose="020B0604020202020204" pitchFamily="34" charset="0"/>
              </a:rPr>
              <a:t> from </a:t>
            </a:r>
            <a:r>
              <a:rPr lang="en-AU" sz="1600" b="0" i="0" u="sng" kern="1200" err="1">
                <a:solidFill>
                  <a:schemeClr val="tx1"/>
                </a:solidFill>
                <a:effectLst/>
                <a:latin typeface="Arial" panose="020B0604020202020204" pitchFamily="34" charset="0"/>
                <a:ea typeface="+mn-ea"/>
                <a:cs typeface="Arial" panose="020B0604020202020204" pitchFamily="34" charset="0"/>
                <a:hlinkClick r:id="rId4"/>
              </a:rPr>
              <a:t>Pixabay</a:t>
            </a:r>
            <a:endParaRPr lang="en-AU"/>
          </a:p>
        </p:txBody>
      </p:sp>
      <p:sp>
        <p:nvSpPr>
          <p:cNvPr id="4" name="Slide Number Placeholder 3">
            <a:extLst>
              <a:ext uri="{FF2B5EF4-FFF2-40B4-BE49-F238E27FC236}">
                <a16:creationId xmlns:a16="http://schemas.microsoft.com/office/drawing/2014/main" id="{E925E541-0C41-13F8-2167-5FC036319317}"/>
              </a:ext>
            </a:extLst>
          </p:cNvPr>
          <p:cNvSpPr>
            <a:spLocks noGrp="1"/>
          </p:cNvSpPr>
          <p:nvPr>
            <p:ph type="sldNum" sz="quarter" idx="5"/>
          </p:nvPr>
        </p:nvSpPr>
        <p:spPr/>
        <p:txBody>
          <a:bodyPr/>
          <a:lstStyle/>
          <a:p>
            <a:fld id="{B07158C4-A119-4B78-9DE8-A50001BC31DC}" type="slidenum">
              <a:rPr lang="en-AU" smtClean="0"/>
              <a:pPr/>
              <a:t>98</a:t>
            </a:fld>
            <a:endParaRPr lang="en-AU"/>
          </a:p>
        </p:txBody>
      </p:sp>
    </p:spTree>
    <p:extLst>
      <p:ext uri="{BB962C8B-B14F-4D97-AF65-F5344CB8AC3E}">
        <p14:creationId xmlns:p14="http://schemas.microsoft.com/office/powerpoint/2010/main" val="29547681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E7800-0763-A2FD-B90F-72714D183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DDEF6-F4C3-B4B8-299A-81FF94F77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D4715-4D83-B0EF-A9BA-42EE5297E5DD}"/>
              </a:ext>
            </a:extLst>
          </p:cNvPr>
          <p:cNvSpPr>
            <a:spLocks noGrp="1"/>
          </p:cNvSpPr>
          <p:nvPr>
            <p:ph type="body" idx="1"/>
          </p:nvPr>
        </p:nvSpPr>
        <p:spPr/>
        <p:txBody>
          <a:bodyPr/>
          <a:lstStyle/>
          <a:p>
            <a:r>
              <a:rPr lang="en-AU" sz="1600" b="0" i="0" kern="1200" dirty="0">
                <a:solidFill>
                  <a:schemeClr val="tx1"/>
                </a:solidFill>
                <a:effectLst/>
                <a:latin typeface="Arial" panose="020B0604020202020204" pitchFamily="34" charset="0"/>
                <a:ea typeface="+mn-ea"/>
                <a:cs typeface="Arial" panose="020B0604020202020204" pitchFamily="34" charset="0"/>
              </a:rPr>
              <a:t>Image by </a:t>
            </a:r>
            <a:r>
              <a:rPr lang="en-AU" sz="1600" b="0" i="0" u="sng" kern="1200" dirty="0">
                <a:solidFill>
                  <a:schemeClr val="tx1"/>
                </a:solidFill>
                <a:effectLst/>
                <a:latin typeface="Arial" panose="020B0604020202020204" pitchFamily="34" charset="0"/>
                <a:ea typeface="+mn-ea"/>
                <a:cs typeface="Arial" panose="020B0604020202020204" pitchFamily="34" charset="0"/>
                <a:hlinkClick r:id="rId3"/>
              </a:rPr>
              <a:t>Sly</a:t>
            </a:r>
            <a:r>
              <a:rPr lang="en-AU" sz="1600" b="0" i="0" kern="1200" dirty="0">
                <a:solidFill>
                  <a:schemeClr val="tx1"/>
                </a:solidFill>
                <a:effectLst/>
                <a:latin typeface="Arial" panose="020B0604020202020204" pitchFamily="34" charset="0"/>
                <a:ea typeface="+mn-ea"/>
                <a:cs typeface="Arial" panose="020B0604020202020204" pitchFamily="34" charset="0"/>
              </a:rPr>
              <a:t> from </a:t>
            </a:r>
            <a:r>
              <a:rPr lang="en-AU" sz="1600" b="0" i="0" u="sng" kern="1200" dirty="0">
                <a:solidFill>
                  <a:schemeClr val="tx1"/>
                </a:solidFill>
                <a:effectLst/>
                <a:latin typeface="Arial" panose="020B0604020202020204" pitchFamily="34" charset="0"/>
                <a:ea typeface="+mn-ea"/>
                <a:cs typeface="Arial" panose="020B0604020202020204" pitchFamily="34" charset="0"/>
                <a:hlinkClick r:id="rId4"/>
              </a:rPr>
              <a:t>Pixabay</a:t>
            </a:r>
            <a:endParaRPr lang="en-AU" dirty="0"/>
          </a:p>
        </p:txBody>
      </p:sp>
      <p:sp>
        <p:nvSpPr>
          <p:cNvPr id="4" name="Slide Number Placeholder 3">
            <a:extLst>
              <a:ext uri="{FF2B5EF4-FFF2-40B4-BE49-F238E27FC236}">
                <a16:creationId xmlns:a16="http://schemas.microsoft.com/office/drawing/2014/main" id="{26B361EA-EAE6-C207-AC33-F9ABDBBF8C22}"/>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868402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6682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06467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35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 id="2147483766" r:id="rId13"/>
    <p:sldLayoutId id="21474837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7-1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47915"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pixabay.com/?utm_source=link-attribution&amp;utm_medium=referral&amp;utm_campaign=image&amp;utm_content=3947915"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1800respect.org.au/violence-and-abuse"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pdhpe/pdhpe-7-10-2024/glossary" TargetMode="External"/><Relationship Id="rId2" Type="http://schemas.openxmlformats.org/officeDocument/2006/relationships/notesSlide" Target="../notesSlides/notesSlide85.xml"/><Relationship Id="rId1" Type="http://schemas.openxmlformats.org/officeDocument/2006/relationships/slideLayout" Target="../slideLayouts/slideLayout10.xml"/><Relationship Id="rId6" Type="http://schemas.openxmlformats.org/officeDocument/2006/relationships/hyperlink" Target="https://curriculum.nsw.edu.au/learning-areas/pdhpe/pdhpe-7-10-2024/overview" TargetMode="External"/><Relationship Id="rId11" Type="http://schemas.openxmlformats.org/officeDocument/2006/relationships/hyperlink" Target="https://www.relationshipsnsw.org.au/blog/types-of-domestic-violence/" TargetMode="External"/><Relationship Id="rId5" Type="http://schemas.openxmlformats.org/officeDocument/2006/relationships/hyperlink" Target="https://curriculum.nsw.edu.au/" TargetMode="External"/><Relationship Id="rId10" Type="http://schemas.openxmlformats.org/officeDocument/2006/relationships/hyperlink" Target="https://vimeo.com/155736291?fl=pl&amp;fe=vl"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youtube.com/watch?v=Ulh0DnFUGsk"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watch?v=-JwlKjRaUaw" TargetMode="External"/><Relationship Id="rId2" Type="http://schemas.openxmlformats.org/officeDocument/2006/relationships/hyperlink" Target="https://www.youtube.com/watch?v=daH5T6KS9pk" TargetMode="External"/><Relationship Id="rId1" Type="http://schemas.openxmlformats.org/officeDocument/2006/relationships/slideLayout" Target="../slideLayouts/slideLayout3.xml"/><Relationship Id="rId4" Type="http://schemas.openxmlformats.org/officeDocument/2006/relationships/hyperlink" Target="https://yla.org.au/nsw/topics/health-love-and-sex/consen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users/pixaline-1569622/?utm_source=link-attribution&amp;utm_medium=referral&amp;utm_campaign=image&amp;utm_content=1187260" TargetMode="Externa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pixabay.com/?utm_source=link-attribution&amp;utm_medium=referral&amp;utm_campaign=image&amp;utm_content=118726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47915"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pixabay.com/?utm_source=link-attribution&amp;utm_medium=referral&amp;utm_campaign=image&amp;utm_content=394791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7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52.xml"/><Relationship Id="rId5" Type="http://schemas.openxmlformats.org/officeDocument/2006/relationships/slide" Target="slide23.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ideo" Target="https://www.youtube.com/embed/-JwlKjRaUaw?feature=oembed"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ideo" Target="https://www.youtube.com/embed/daH5T6KS9pk?feature=oembed" TargetMode="Externa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47915" TargetMode="External"/><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hyperlink" Target="https://pixabay.com/?utm_source=link-attribution&amp;utm_medium=referral&amp;utm_campaign=image&amp;utm_content=3947915"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pixabay.com/users/manfredsteger-1848497/?utm_source=link-attribution&amp;utm_medium=referral&amp;utm_campaign=image&amp;utm_content=3947915" TargetMode="External"/><Relationship Id="rId3" Type="http://schemas.openxmlformats.org/officeDocument/2006/relationships/hyperlink" Target="https://whiteribbon.org.au/" TargetMode="External"/><Relationship Id="rId7" Type="http://schemas.openxmlformats.org/officeDocument/2006/relationships/image" Target="../media/image27.png"/><Relationship Id="rId2" Type="http://schemas.openxmlformats.org/officeDocument/2006/relationships/hyperlink" Target="https://www.relationships.org.au/" TargetMode="External"/><Relationship Id="rId1" Type="http://schemas.openxmlformats.org/officeDocument/2006/relationships/slideLayout" Target="../slideLayouts/slideLayout4.xml"/><Relationship Id="rId6" Type="http://schemas.openxmlformats.org/officeDocument/2006/relationships/hyperlink" Target="https://kidshelpline.com.au/" TargetMode="External"/><Relationship Id="rId5" Type="http://schemas.openxmlformats.org/officeDocument/2006/relationships/hyperlink" Target="https://www.dvnsw.org.au/" TargetMode="External"/><Relationship Id="rId4" Type="http://schemas.openxmlformats.org/officeDocument/2006/relationships/hyperlink" Target="https://1800respect.org.au/" TargetMode="External"/><Relationship Id="rId9" Type="http://schemas.openxmlformats.org/officeDocument/2006/relationships/hyperlink" Target="https://pixabay.com/?utm_source=link-attribution&amp;utm_medium=referral&amp;utm_campaign=image&amp;utm_content=3947915"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43575" TargetMode="External"/><Relationship Id="rId4" Type="http://schemas.openxmlformats.org/officeDocument/2006/relationships/hyperlink" Target="https://pixabay.com/users/clker-free-vector-images-3736/?utm_source=link-attribution&amp;utm_medium=referral&amp;utm_campaign=image&amp;utm_content=43575"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video" Target="https://player.vimeo.com/video/155736291?app_id=122963" TargetMode="External"/><Relationship Id="rId4" Type="http://schemas.openxmlformats.org/officeDocument/2006/relationships/image" Target="../media/image30.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esafety.gov.au/research/adolescent-encounters-with-online-pornography" TargetMode="External"/><Relationship Id="rId1" Type="http://schemas.openxmlformats.org/officeDocument/2006/relationships/slideLayout" Target="../slideLayouts/slideLayout1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47915" TargetMode="External"/><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hyperlink" Target="https://pixabay.com/?utm_source=link-attribution&amp;utm_medium=referral&amp;utm_campaign=image&amp;utm_content=3947915"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076968" TargetMode="External"/><Relationship Id="rId4" Type="http://schemas.openxmlformats.org/officeDocument/2006/relationships/hyperlink" Target="https://pixabay.com/users/slightly_different-2006397/?utm_source=link-attribution&amp;utm_medium=referral&amp;utm_campaign=image&amp;utm_content=2076968"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pixabay.com/users/manfredsteger-1848497/?utm_source=link-attribution&amp;utm_medium=referral&amp;utm_campaign=image&amp;utm_content=3947915" TargetMode="External"/><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hyperlink" Target="https://pixabay.com/?utm_source=link-attribution&amp;utm_medium=referral&amp;utm_campaign=image&amp;utm_content=39479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dirty="0">
                <a:latin typeface="+mn-lt"/>
                <a:ea typeface="+mn-lt"/>
                <a:cs typeface="+mn-lt"/>
                <a:hlinkClick r:id="rId3"/>
              </a:rPr>
              <a:t>Year 9 relationship realities</a:t>
            </a:r>
            <a:r>
              <a:rPr lang="en-AU" sz="1800" dirty="0">
                <a:latin typeface="+mn-lt"/>
                <a:ea typeface="+mn-lt"/>
                <a:cs typeface="+mn-lt"/>
              </a:rPr>
              <a:t> teaching and learning program.</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AFA61-3385-D322-C13D-CD241A48A8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AE1E93-F607-96E5-5F6A-F4534B3EC1C2}"/>
              </a:ext>
            </a:extLst>
          </p:cNvPr>
          <p:cNvSpPr>
            <a:spLocks noGrp="1"/>
          </p:cNvSpPr>
          <p:nvPr>
            <p:ph type="title"/>
          </p:nvPr>
        </p:nvSpPr>
        <p:spPr>
          <a:xfrm>
            <a:off x="360000" y="360000"/>
            <a:ext cx="10080000" cy="545601"/>
          </a:xfrm>
        </p:spPr>
        <p:txBody>
          <a:bodyPr anchor="t">
            <a:normAutofit/>
          </a:bodyPr>
          <a:lstStyle/>
          <a:p>
            <a:r>
              <a:rPr lang="en-AU" dirty="0">
                <a:latin typeface="+mj-lt"/>
              </a:rPr>
              <a:t>Characteristics of a respectful relationship (1)</a:t>
            </a:r>
          </a:p>
        </p:txBody>
      </p:sp>
      <p:sp>
        <p:nvSpPr>
          <p:cNvPr id="4" name="Text Placeholder 3">
            <a:extLst>
              <a:ext uri="{FF2B5EF4-FFF2-40B4-BE49-F238E27FC236}">
                <a16:creationId xmlns:a16="http://schemas.microsoft.com/office/drawing/2014/main" id="{62A9EF3D-FC22-09D4-A40E-C34919C2FDB6}"/>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a:t>Group activity</a:t>
            </a:r>
          </a:p>
        </p:txBody>
      </p:sp>
      <p:sp>
        <p:nvSpPr>
          <p:cNvPr id="5" name="Text Placeholder 4">
            <a:extLst>
              <a:ext uri="{FF2B5EF4-FFF2-40B4-BE49-F238E27FC236}">
                <a16:creationId xmlns:a16="http://schemas.microsoft.com/office/drawing/2014/main" id="{14EAFC93-AECE-0928-E7F6-2510715F65AA}"/>
              </a:ext>
            </a:extLst>
          </p:cNvPr>
          <p:cNvSpPr>
            <a:spLocks noGrp="1"/>
          </p:cNvSpPr>
          <p:nvPr>
            <p:ph sz="half" idx="19"/>
          </p:nvPr>
        </p:nvSpPr>
        <p:spPr>
          <a:xfrm>
            <a:off x="6633544" y="1756273"/>
            <a:ext cx="4850456" cy="4119207"/>
          </a:xfrm>
        </p:spPr>
        <p:txBody>
          <a:bodyPr>
            <a:normAutofit/>
          </a:bodyPr>
          <a:lstStyle/>
          <a:p>
            <a:r>
              <a:rPr lang="en-AU" dirty="0">
                <a:latin typeface="+mn-lt"/>
              </a:rPr>
              <a:t>In your group:</a:t>
            </a:r>
          </a:p>
          <a:p>
            <a:pPr marL="342900" indent="-342900">
              <a:buFont typeface="Arial" panose="020B0604020202020204" pitchFamily="34" charset="0"/>
              <a:buChar char="•"/>
            </a:pPr>
            <a:r>
              <a:rPr lang="en-AU" dirty="0">
                <a:latin typeface="+mn-lt"/>
              </a:rPr>
              <a:t>review and discuss each characteristic and feature of a respectful relationship on your set of cards</a:t>
            </a:r>
          </a:p>
          <a:p>
            <a:pPr marL="342900" indent="-342900">
              <a:buFont typeface="Arial" panose="020B0604020202020204" pitchFamily="34" charset="0"/>
              <a:buChar char="•"/>
            </a:pPr>
            <a:r>
              <a:rPr lang="en-AU" dirty="0">
                <a:latin typeface="+mn-lt"/>
              </a:rPr>
              <a:t>work together to agree on how to order the characteristics/ features from highest to lowest importance in a relationship</a:t>
            </a:r>
          </a:p>
          <a:p>
            <a:pPr marL="342900" indent="-342900">
              <a:buFont typeface="Arial" panose="020B0604020202020204" pitchFamily="34" charset="0"/>
              <a:buChar char="•"/>
            </a:pPr>
            <a:r>
              <a:rPr lang="en-AU" dirty="0">
                <a:latin typeface="+mn-lt"/>
              </a:rPr>
              <a:t>share your top 5 characteristics/ features with the rest of the class.</a:t>
            </a:r>
          </a:p>
        </p:txBody>
      </p:sp>
      <p:pic>
        <p:nvPicPr>
          <p:cNvPr id="7" name="Picture 6">
            <a:extLst>
              <a:ext uri="{FF2B5EF4-FFF2-40B4-BE49-F238E27FC236}">
                <a16:creationId xmlns:a16="http://schemas.microsoft.com/office/drawing/2014/main" id="{FD49A213-F393-75B5-1657-ED25A998322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274" y="1476941"/>
            <a:ext cx="4464889" cy="4196996"/>
          </a:xfrm>
          <a:prstGeom prst="rect">
            <a:avLst/>
          </a:prstGeom>
          <a:noFill/>
        </p:spPr>
      </p:pic>
      <p:sp>
        <p:nvSpPr>
          <p:cNvPr id="6" name="TextBox 5">
            <a:extLst>
              <a:ext uri="{FF2B5EF4-FFF2-40B4-BE49-F238E27FC236}">
                <a16:creationId xmlns:a16="http://schemas.microsoft.com/office/drawing/2014/main" id="{15B0DAA4-4061-C813-FC45-10768D4ED738}"/>
              </a:ext>
              <a:ext uri="{C183D7F6-B498-43B3-948B-1728B52AA6E4}">
                <adec:decorative xmlns:adec="http://schemas.microsoft.com/office/drawing/2017/decorative" val="1"/>
              </a:ext>
            </a:extLst>
          </p:cNvPr>
          <p:cNvSpPr txBox="1"/>
          <p:nvPr/>
        </p:nvSpPr>
        <p:spPr>
          <a:xfrm>
            <a:off x="267903" y="6071543"/>
            <a:ext cx="2705542" cy="310014"/>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a:p>
            <a:pPr algn="l"/>
            <a:endParaRPr lang="en-AU" sz="1800"/>
          </a:p>
        </p:txBody>
      </p:sp>
      <p:sp>
        <p:nvSpPr>
          <p:cNvPr id="2" name="Slide Number Placeholder 1">
            <a:extLst>
              <a:ext uri="{FF2B5EF4-FFF2-40B4-BE49-F238E27FC236}">
                <a16:creationId xmlns:a16="http://schemas.microsoft.com/office/drawing/2014/main" id="{20DAEBED-3DCA-9E44-C33F-C987E533AC1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126510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0D46B-2FF5-A6EC-5E27-EFCD6F8B275B}"/>
              </a:ext>
            </a:extLst>
          </p:cNvPr>
          <p:cNvSpPr>
            <a:spLocks noGrp="1"/>
          </p:cNvSpPr>
          <p:nvPr>
            <p:ph type="title"/>
          </p:nvPr>
        </p:nvSpPr>
        <p:spPr/>
        <p:txBody>
          <a:bodyPr/>
          <a:lstStyle/>
          <a:p>
            <a:r>
              <a:rPr lang="en-AU" dirty="0">
                <a:latin typeface="+mj-lt"/>
              </a:rPr>
              <a:t>Personal reflections of respectful relationships</a:t>
            </a:r>
          </a:p>
        </p:txBody>
      </p:sp>
      <p:sp>
        <p:nvSpPr>
          <p:cNvPr id="5" name="Text Placeholder 4">
            <a:extLst>
              <a:ext uri="{FF2B5EF4-FFF2-40B4-BE49-F238E27FC236}">
                <a16:creationId xmlns:a16="http://schemas.microsoft.com/office/drawing/2014/main" id="{D5D5F7D7-1DA0-729F-9B49-14A47E4F7921}"/>
              </a:ext>
            </a:extLst>
          </p:cNvPr>
          <p:cNvSpPr>
            <a:spLocks noGrp="1"/>
          </p:cNvSpPr>
          <p:nvPr>
            <p:ph type="body" sz="quarter" idx="17"/>
          </p:nvPr>
        </p:nvSpPr>
        <p:spPr>
          <a:xfrm>
            <a:off x="4454012" y="1441618"/>
            <a:ext cx="7389987" cy="4807835"/>
          </a:xfrm>
        </p:spPr>
        <p:txBody>
          <a:bodyPr/>
          <a:lstStyle/>
          <a:p>
            <a:r>
              <a:rPr lang="en-AU" dirty="0">
                <a:latin typeface="+mn-lt"/>
              </a:rPr>
              <a:t>Take time to review the messages of other classmates and self-reflect on its meaning by answering the following: </a:t>
            </a:r>
          </a:p>
          <a:p>
            <a:pPr marL="342900" indent="-342900">
              <a:buFont typeface="Arial" panose="020B0604020202020204" pitchFamily="34" charset="0"/>
              <a:buChar char="•"/>
            </a:pPr>
            <a:r>
              <a:rPr lang="en-AU" dirty="0">
                <a:latin typeface="+mn-lt"/>
              </a:rPr>
              <a:t>A positive relationship is built when I use my strength of … by …</a:t>
            </a:r>
          </a:p>
          <a:p>
            <a:r>
              <a:rPr lang="en-AU" dirty="0">
                <a:latin typeface="+mn-lt"/>
              </a:rPr>
              <a:t>Examples could include:</a:t>
            </a:r>
          </a:p>
          <a:p>
            <a:pPr marL="342900" lvl="0" indent="-342900">
              <a:buFont typeface="Arial" panose="020B0604020202020204" pitchFamily="34" charset="0"/>
              <a:buChar char="•"/>
            </a:pPr>
            <a:r>
              <a:rPr lang="en-AU" dirty="0">
                <a:latin typeface="+mn-lt"/>
              </a:rPr>
              <a:t>‘A positive relationship is built when I use my strength of empathy by checking in on my friends.’</a:t>
            </a:r>
          </a:p>
          <a:p>
            <a:pPr marL="342900" indent="-342900">
              <a:buFont typeface="Arial" panose="020B0604020202020204" pitchFamily="34" charset="0"/>
              <a:buChar char="•"/>
            </a:pPr>
            <a:r>
              <a:rPr lang="en-AU" dirty="0">
                <a:latin typeface="+mn-lt"/>
              </a:rPr>
              <a:t>‘A positive relationship is built when I use my strength of honesty by speaking up respectfully about my boundaries.’</a:t>
            </a:r>
          </a:p>
        </p:txBody>
      </p:sp>
      <p:pic>
        <p:nvPicPr>
          <p:cNvPr id="6" name="Picture 5">
            <a:extLst>
              <a:ext uri="{FF2B5EF4-FFF2-40B4-BE49-F238E27FC236}">
                <a16:creationId xmlns:a16="http://schemas.microsoft.com/office/drawing/2014/main" id="{7B338511-DF7A-6190-DF4E-8588AFED1AC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902" y="1161001"/>
            <a:ext cx="2370058" cy="4535997"/>
          </a:xfrm>
          <a:prstGeom prst="rect">
            <a:avLst/>
          </a:prstGeom>
          <a:noFill/>
        </p:spPr>
      </p:pic>
      <p:sp>
        <p:nvSpPr>
          <p:cNvPr id="7" name="TextBox 6">
            <a:extLst>
              <a:ext uri="{FF2B5EF4-FFF2-40B4-BE49-F238E27FC236}">
                <a16:creationId xmlns:a16="http://schemas.microsoft.com/office/drawing/2014/main" id="{C8688EC7-1DAC-153D-B705-0804BD75C370}"/>
              </a:ext>
              <a:ext uri="{C183D7F6-B498-43B3-948B-1728B52AA6E4}">
                <adec:decorative xmlns:adec="http://schemas.microsoft.com/office/drawing/2017/decorative" val="1"/>
              </a:ext>
            </a:extLst>
          </p:cNvPr>
          <p:cNvSpPr txBox="1"/>
          <p:nvPr/>
        </p:nvSpPr>
        <p:spPr>
          <a:xfrm>
            <a:off x="447219" y="5972454"/>
            <a:ext cx="2850741" cy="276999"/>
          </a:xfrm>
          <a:prstGeom prst="rect">
            <a:avLst/>
          </a:prstGeom>
          <a:noFill/>
        </p:spPr>
        <p:txBody>
          <a:bodyPr wrap="square">
            <a:sp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3"/>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4"/>
              </a:rPr>
              <a:t>Pixabay</a:t>
            </a:r>
            <a:endParaRPr lang="en-AU" sz="1200" dirty="0"/>
          </a:p>
        </p:txBody>
      </p:sp>
      <p:sp>
        <p:nvSpPr>
          <p:cNvPr id="2" name="Slide Number Placeholder 1">
            <a:extLst>
              <a:ext uri="{FF2B5EF4-FFF2-40B4-BE49-F238E27FC236}">
                <a16:creationId xmlns:a16="http://schemas.microsoft.com/office/drawing/2014/main" id="{9D768D0F-B3F5-10E2-CEA6-4183A04156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100</a:t>
            </a:fld>
            <a:endParaRPr lang="en-AU"/>
          </a:p>
        </p:txBody>
      </p:sp>
    </p:spTree>
    <p:extLst>
      <p:ext uri="{BB962C8B-B14F-4D97-AF65-F5344CB8AC3E}">
        <p14:creationId xmlns:p14="http://schemas.microsoft.com/office/powerpoint/2010/main" val="97153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dirty="0">
                <a:hlinkClick r:id="rId6"/>
              </a:rPr>
              <a:t>Personal Development, Health and Physical Education 7–10 Syllabus</a:t>
            </a:r>
            <a:r>
              <a:rPr lang="en-AU" dirty="0"/>
              <a:t> © NSW Education Standards Authority (NESA) for and on behalf of the Crown in right of the State of New South Wales, 2024.</a:t>
            </a:r>
          </a:p>
          <a:p>
            <a:r>
              <a:rPr lang="en-AU" dirty="0"/>
              <a:t>NESA (2024), </a:t>
            </a:r>
            <a:r>
              <a:rPr lang="en-AU" i="1" u="sng" dirty="0">
                <a:hlinkClick r:id="rId7"/>
              </a:rPr>
              <a:t>Glossary – Personal Development, Health and Physical Education 7–10 Syllabus</a:t>
            </a:r>
            <a:r>
              <a:rPr lang="en-AU" dirty="0"/>
              <a:t>, NSW Education Standards Authority (NESA) website, accessed 26 March 2026.</a:t>
            </a:r>
          </a:p>
          <a:p>
            <a:r>
              <a:rPr lang="en-AU" dirty="0"/>
              <a:t>1800RESPECT (n.d.) </a:t>
            </a:r>
            <a:r>
              <a:rPr lang="en-AU" i="1" u="sng" dirty="0">
                <a:hlinkClick r:id="rId8"/>
              </a:rPr>
              <a:t>Violence and abuse</a:t>
            </a:r>
            <a:r>
              <a:rPr lang="en-AU" dirty="0"/>
              <a:t>, 1800RESPECT website, accessed 26 March 2026.</a:t>
            </a:r>
          </a:p>
          <a:p>
            <a:r>
              <a:rPr lang="en-AU" dirty="0"/>
              <a:t>AMAZE Org (21 December 2018) ‘</a:t>
            </a:r>
            <a:r>
              <a:rPr lang="en-AU" u="sng" dirty="0">
                <a:hlinkClick r:id="rId9"/>
              </a:rPr>
              <a:t>Gender Roles and Stereotypes</a:t>
            </a:r>
            <a:r>
              <a:rPr lang="en-AU" dirty="0"/>
              <a:t>’ [video], </a:t>
            </a:r>
            <a:r>
              <a:rPr lang="en-AU" i="1" dirty="0"/>
              <a:t>AMAZE Org</a:t>
            </a:r>
            <a:r>
              <a:rPr lang="en-AU" dirty="0"/>
              <a:t>, YouTube, accessed 8 December 2025.</a:t>
            </a:r>
          </a:p>
          <a:p>
            <a:r>
              <a:rPr lang="en-AU" dirty="0"/>
              <a:t>Australian Research Centre in Sex, Health and Society, La Trobe University (2015) ‘</a:t>
            </a:r>
            <a:r>
              <a:rPr lang="en-AU" u="sng" dirty="0">
                <a:hlinkClick r:id="rId10"/>
              </a:rPr>
              <a:t>Porn – what you should know. For Yrs 8 and up from The Practical Guide to Love, Sex and Relationships</a:t>
            </a:r>
            <a:r>
              <a:rPr lang="en-AU" dirty="0"/>
              <a:t>’ [video], </a:t>
            </a:r>
            <a:r>
              <a:rPr lang="en-AU" i="1" dirty="0"/>
              <a:t>Australian Research Centre in Sex, Health and Society</a:t>
            </a:r>
            <a:r>
              <a:rPr lang="en-AU" dirty="0"/>
              <a:t>, Vimeo, accessed 8 December 2025.</a:t>
            </a:r>
          </a:p>
          <a:p>
            <a:r>
              <a:rPr lang="en-AU" dirty="0"/>
              <a:t>Relationships Australia NSW (2024) </a:t>
            </a:r>
            <a:r>
              <a:rPr lang="en-AU" i="1" u="sng" dirty="0">
                <a:hlinkClick r:id="rId11"/>
              </a:rPr>
              <a:t>The Different Types of Domestic Violence</a:t>
            </a:r>
            <a:r>
              <a:rPr lang="en-AU" dirty="0"/>
              <a:t>, Relationships Australia NSW website, accessed 26 March 2026.</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9AEE43C-CA4C-E826-2016-220F66B07683}"/>
              </a:ext>
            </a:extLst>
          </p:cNvPr>
          <p:cNvSpPr>
            <a:spLocks noGrp="1"/>
          </p:cNvSpPr>
          <p:nvPr>
            <p:ph type="pic" sz="quarter" idx="13"/>
          </p:nvPr>
        </p:nvSpPr>
        <p:spPr/>
        <p:txBody>
          <a:bodyPr/>
          <a:lstStyle/>
          <a:p>
            <a:r>
              <a:rPr lang="en-AU" sz="1200" dirty="0"/>
              <a:t>Victoria Legal Aid (23 May 2017) ‘</a:t>
            </a:r>
            <a:r>
              <a:rPr lang="en-AU" sz="1200" u="sng" dirty="0">
                <a:hlinkClick r:id="rId2"/>
              </a:rPr>
              <a:t>Consent</a:t>
            </a:r>
            <a:r>
              <a:rPr lang="en-AU" sz="1200" dirty="0"/>
              <a:t>’ [video], </a:t>
            </a:r>
            <a:r>
              <a:rPr lang="en-AU" sz="1200" i="1" dirty="0"/>
              <a:t>Victoria Legal Aid</a:t>
            </a:r>
            <a:r>
              <a:rPr lang="en-AU" sz="1200" dirty="0"/>
              <a:t>, YouTube, accessed 8 December 2025.</a:t>
            </a:r>
          </a:p>
          <a:p>
            <a:r>
              <a:rPr lang="en-AU" sz="1200" dirty="0"/>
              <a:t>Western University (7 October 2015) ‘</a:t>
            </a:r>
            <a:r>
              <a:rPr lang="en-AU" sz="1200" u="sng" dirty="0">
                <a:hlinkClick r:id="rId3"/>
              </a:rPr>
              <a:t>Cycling Through Consent</a:t>
            </a:r>
            <a:r>
              <a:rPr lang="en-AU" sz="1200" dirty="0"/>
              <a:t>’ [video], </a:t>
            </a:r>
            <a:r>
              <a:rPr lang="en-AU" sz="1200" i="1" dirty="0"/>
              <a:t>Western University</a:t>
            </a:r>
            <a:r>
              <a:rPr lang="en-AU" sz="1200" dirty="0"/>
              <a:t>, YouTube, accessed 8 December 2025.</a:t>
            </a:r>
          </a:p>
          <a:p>
            <a:r>
              <a:rPr lang="en-AU" sz="1200" dirty="0"/>
              <a:t>Youth Law Australia (2021) </a:t>
            </a:r>
            <a:r>
              <a:rPr lang="en-AU" sz="1200" i="1" u="sng" dirty="0">
                <a:hlinkClick r:id="rId4"/>
              </a:rPr>
              <a:t>Consent</a:t>
            </a:r>
            <a:r>
              <a:rPr lang="en-AU" sz="1200" dirty="0"/>
              <a:t>, Youth Law Australia Website, accessed 26 March 2026.</a:t>
            </a:r>
          </a:p>
          <a:p>
            <a:endParaRPr lang="en-AU" b="1" dirty="0"/>
          </a:p>
        </p:txBody>
      </p:sp>
      <p:sp>
        <p:nvSpPr>
          <p:cNvPr id="3" name="Slide Number Placeholder 2">
            <a:extLst>
              <a:ext uri="{FF2B5EF4-FFF2-40B4-BE49-F238E27FC236}">
                <a16:creationId xmlns:a16="http://schemas.microsoft.com/office/drawing/2014/main" id="{70B0A994-7141-81DA-63E0-9AF739380E6B}"/>
              </a:ext>
            </a:extLst>
          </p:cNvPr>
          <p:cNvSpPr>
            <a:spLocks noGrp="1"/>
          </p:cNvSpPr>
          <p:nvPr>
            <p:ph type="sldNum" sz="quarter" idx="12"/>
          </p:nvPr>
        </p:nvSpPr>
        <p:spPr/>
        <p:txBody>
          <a:bodyPr/>
          <a:lstStyle/>
          <a:p>
            <a:fld id="{10A01DC5-1685-4615-8240-15192985C6A2}" type="slidenum">
              <a:rPr lang="en-AU" smtClean="0"/>
              <a:t>102</a:t>
            </a:fld>
            <a:endParaRPr lang="en-AU"/>
          </a:p>
        </p:txBody>
      </p:sp>
      <p:sp>
        <p:nvSpPr>
          <p:cNvPr id="4" name="Title 3">
            <a:extLst>
              <a:ext uri="{FF2B5EF4-FFF2-40B4-BE49-F238E27FC236}">
                <a16:creationId xmlns:a16="http://schemas.microsoft.com/office/drawing/2014/main" id="{69A5E67D-0E21-D8C9-1DD7-C3F15338E5AF}"/>
              </a:ext>
            </a:extLst>
          </p:cNvPr>
          <p:cNvSpPr>
            <a:spLocks noGrp="1"/>
          </p:cNvSpPr>
          <p:nvPr>
            <p:ph type="title"/>
          </p:nvPr>
        </p:nvSpPr>
        <p:spPr/>
        <p:txBody>
          <a:bodyPr/>
          <a:lstStyle/>
          <a:p>
            <a:r>
              <a:rPr lang="en-AU" dirty="0"/>
              <a:t>References (2)</a:t>
            </a:r>
          </a:p>
        </p:txBody>
      </p:sp>
    </p:spTree>
    <p:extLst>
      <p:ext uri="{BB962C8B-B14F-4D97-AF65-F5344CB8AC3E}">
        <p14:creationId xmlns:p14="http://schemas.microsoft.com/office/powerpoint/2010/main" val="10364995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48D6-2183-BB99-BFCB-75DD8585EF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10B911-CEFB-3872-322C-33F4369AD333}"/>
              </a:ext>
            </a:extLst>
          </p:cNvPr>
          <p:cNvSpPr>
            <a:spLocks noGrp="1"/>
          </p:cNvSpPr>
          <p:nvPr>
            <p:ph type="title"/>
          </p:nvPr>
        </p:nvSpPr>
        <p:spPr>
          <a:xfrm>
            <a:off x="360000" y="360000"/>
            <a:ext cx="10080000" cy="545601"/>
          </a:xfrm>
        </p:spPr>
        <p:txBody>
          <a:bodyPr anchor="ctr">
            <a:normAutofit/>
          </a:bodyPr>
          <a:lstStyle/>
          <a:p>
            <a:r>
              <a:rPr lang="en-AU" dirty="0">
                <a:latin typeface="+mj-lt"/>
              </a:rPr>
              <a:t>Characteristics of a respectful relationship (2)</a:t>
            </a:r>
          </a:p>
        </p:txBody>
      </p:sp>
      <p:sp>
        <p:nvSpPr>
          <p:cNvPr id="17" name="Text Placeholder 4">
            <a:extLst>
              <a:ext uri="{FF2B5EF4-FFF2-40B4-BE49-F238E27FC236}">
                <a16:creationId xmlns:a16="http://schemas.microsoft.com/office/drawing/2014/main" id="{2D4FBE7D-DCE1-F3CD-1790-139060A6ACF2}"/>
              </a:ext>
            </a:extLst>
          </p:cNvPr>
          <p:cNvSpPr>
            <a:spLocks noGrp="1"/>
          </p:cNvSpPr>
          <p:nvPr>
            <p:ph type="body" sz="quarter" idx="18"/>
          </p:nvPr>
        </p:nvSpPr>
        <p:spPr>
          <a:xfrm>
            <a:off x="360000" y="982520"/>
            <a:ext cx="10080000" cy="310015"/>
          </a:xfrm>
        </p:spPr>
        <p:txBody>
          <a:bodyPr/>
          <a:lstStyle/>
          <a:p>
            <a:r>
              <a:rPr lang="en-US" dirty="0"/>
              <a:t>Class discussion</a:t>
            </a:r>
          </a:p>
        </p:txBody>
      </p:sp>
      <p:sp>
        <p:nvSpPr>
          <p:cNvPr id="5" name="Text Placeholder 4">
            <a:extLst>
              <a:ext uri="{FF2B5EF4-FFF2-40B4-BE49-F238E27FC236}">
                <a16:creationId xmlns:a16="http://schemas.microsoft.com/office/drawing/2014/main" id="{FA3FAEA6-0179-B9EA-0C93-F01D52BB7265}"/>
              </a:ext>
            </a:extLst>
          </p:cNvPr>
          <p:cNvSpPr>
            <a:spLocks noGrp="1"/>
          </p:cNvSpPr>
          <p:nvPr>
            <p:ph idx="1"/>
          </p:nvPr>
        </p:nvSpPr>
        <p:spPr>
          <a:xfrm>
            <a:off x="6197250" y="1630633"/>
            <a:ext cx="5646750" cy="4536000"/>
          </a:xfrm>
        </p:spPr>
        <p:txBody>
          <a:bodyPr>
            <a:normAutofit/>
          </a:bodyPr>
          <a:lstStyle/>
          <a:p>
            <a:pPr marL="342900" lvl="3" indent="-342900"/>
            <a:r>
              <a:rPr lang="en-AU" sz="2000" dirty="0">
                <a:latin typeface="+mn-lt"/>
              </a:rPr>
              <a:t>What similarities or differences did you notice between your group’s top five and other groups’ lists? </a:t>
            </a:r>
          </a:p>
          <a:p>
            <a:pPr marL="342900" lvl="3" indent="-342900"/>
            <a:r>
              <a:rPr lang="en-AU" sz="2000" dirty="0">
                <a:latin typeface="+mn-lt"/>
              </a:rPr>
              <a:t>Why do you think certain characteristics were considered more important than others? </a:t>
            </a:r>
          </a:p>
          <a:p>
            <a:pPr marL="342900" lvl="3" indent="-342900"/>
            <a:r>
              <a:rPr lang="en-AU" sz="2000" dirty="0">
                <a:latin typeface="+mn-lt"/>
              </a:rPr>
              <a:t>How might the “most important” characteristics change depending on the type of relationship?</a:t>
            </a:r>
          </a:p>
        </p:txBody>
      </p:sp>
      <p:pic>
        <p:nvPicPr>
          <p:cNvPr id="4" name="Picture 3">
            <a:extLst>
              <a:ext uri="{FF2B5EF4-FFF2-40B4-BE49-F238E27FC236}">
                <a16:creationId xmlns:a16="http://schemas.microsoft.com/office/drawing/2014/main" id="{F688C55A-CFB6-7AD0-9485-A65763C1DD4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8" name="TextBox 7">
            <a:extLst>
              <a:ext uri="{FF2B5EF4-FFF2-40B4-BE49-F238E27FC236}">
                <a16:creationId xmlns:a16="http://schemas.microsoft.com/office/drawing/2014/main" id="{16965645-7433-E956-7296-9EB0F39F0E5F}"/>
              </a:ext>
              <a:ext uri="{C183D7F6-B498-43B3-948B-1728B52AA6E4}">
                <adec:decorative xmlns:adec="http://schemas.microsoft.com/office/drawing/2017/decorative" val="1"/>
              </a:ext>
            </a:extLst>
          </p:cNvPr>
          <p:cNvSpPr txBox="1"/>
          <p:nvPr/>
        </p:nvSpPr>
        <p:spPr>
          <a:xfrm>
            <a:off x="74007"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A24111F3-66E0-5ED2-ADCB-821FB5C4A00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261994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6B5C1-C348-8C96-667C-3E912AD1BB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2A0415-B21A-FE32-6387-91AA81023A6D}"/>
              </a:ext>
            </a:extLst>
          </p:cNvPr>
          <p:cNvSpPr>
            <a:spLocks noGrp="1"/>
          </p:cNvSpPr>
          <p:nvPr>
            <p:ph type="title"/>
          </p:nvPr>
        </p:nvSpPr>
        <p:spPr>
          <a:xfrm>
            <a:off x="360000" y="360000"/>
            <a:ext cx="10080000" cy="545601"/>
          </a:xfrm>
        </p:spPr>
        <p:txBody>
          <a:bodyPr anchor="t">
            <a:normAutofit/>
          </a:bodyPr>
          <a:lstStyle/>
          <a:p>
            <a:r>
              <a:rPr lang="en-AU" dirty="0"/>
              <a:t>Characteristics of a respectful relationship (3)</a:t>
            </a:r>
          </a:p>
        </p:txBody>
      </p:sp>
      <p:sp>
        <p:nvSpPr>
          <p:cNvPr id="4" name="Text Placeholder 3">
            <a:extLst>
              <a:ext uri="{FF2B5EF4-FFF2-40B4-BE49-F238E27FC236}">
                <a16:creationId xmlns:a16="http://schemas.microsoft.com/office/drawing/2014/main" id="{802D1E7C-068B-48B8-DB6D-89A60E5F9BD6}"/>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Individual reflection</a:t>
            </a:r>
          </a:p>
        </p:txBody>
      </p:sp>
      <p:sp>
        <p:nvSpPr>
          <p:cNvPr id="5" name="Text Placeholder 4">
            <a:extLst>
              <a:ext uri="{FF2B5EF4-FFF2-40B4-BE49-F238E27FC236}">
                <a16:creationId xmlns:a16="http://schemas.microsoft.com/office/drawing/2014/main" id="{81BC12BE-0719-24F9-D472-9A2E3EFCAF76}"/>
              </a:ext>
            </a:extLst>
          </p:cNvPr>
          <p:cNvSpPr>
            <a:spLocks noGrp="1"/>
          </p:cNvSpPr>
          <p:nvPr>
            <p:ph idx="1"/>
          </p:nvPr>
        </p:nvSpPr>
        <p:spPr>
          <a:xfrm>
            <a:off x="360000" y="1620000"/>
            <a:ext cx="5558791" cy="4438722"/>
          </a:xfrm>
        </p:spPr>
        <p:txBody>
          <a:bodyPr>
            <a:normAutofit/>
          </a:bodyPr>
          <a:lstStyle/>
          <a:p>
            <a:r>
              <a:rPr lang="en-AU" sz="2000" dirty="0"/>
              <a:t>Reflect on your ordered characteristics and features of a respectful relationship, and your answers on your Y-chart, to identify someone in your life who you have a strong positive and respectful relationship with.</a:t>
            </a:r>
          </a:p>
          <a:p>
            <a:r>
              <a:rPr lang="en-AU" sz="2000" dirty="0"/>
              <a:t>Write a letter to your chosen person to explain how they have impacted your life in a positive way, telling them about the positive qualities of your relationship.</a:t>
            </a:r>
          </a:p>
        </p:txBody>
      </p:sp>
      <p:pic>
        <p:nvPicPr>
          <p:cNvPr id="9" name="Picture 8">
            <a:extLst>
              <a:ext uri="{FF2B5EF4-FFF2-40B4-BE49-F238E27FC236}">
                <a16:creationId xmlns:a16="http://schemas.microsoft.com/office/drawing/2014/main" id="{2D5F789D-E0A4-C6D1-7847-3379D821329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0859" y="1620000"/>
            <a:ext cx="2370058" cy="4535997"/>
          </a:xfrm>
          <a:prstGeom prst="rect">
            <a:avLst/>
          </a:prstGeom>
          <a:noFill/>
        </p:spPr>
      </p:pic>
      <p:sp>
        <p:nvSpPr>
          <p:cNvPr id="7" name="TextBox 6">
            <a:extLst>
              <a:ext uri="{FF2B5EF4-FFF2-40B4-BE49-F238E27FC236}">
                <a16:creationId xmlns:a16="http://schemas.microsoft.com/office/drawing/2014/main" id="{FE3E9C0E-EC76-652F-21F8-3E27366CBE36}"/>
              </a:ext>
              <a:ext uri="{C183D7F6-B498-43B3-948B-1728B52AA6E4}">
                <adec:decorative xmlns:adec="http://schemas.microsoft.com/office/drawing/2017/decorative" val="1"/>
              </a:ext>
            </a:extLst>
          </p:cNvPr>
          <p:cNvSpPr txBox="1"/>
          <p:nvPr/>
        </p:nvSpPr>
        <p:spPr>
          <a:xfrm>
            <a:off x="9198633" y="6065997"/>
            <a:ext cx="2764748" cy="180000"/>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C68C446C-7384-46AC-C8C7-96329FE639C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63237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75FC1-96FD-1010-7301-69CA53F0371E}"/>
              </a:ext>
            </a:extLst>
          </p:cNvPr>
          <p:cNvSpPr>
            <a:spLocks noGrp="1"/>
          </p:cNvSpPr>
          <p:nvPr>
            <p:ph type="title"/>
          </p:nvPr>
        </p:nvSpPr>
        <p:spPr/>
        <p:txBody>
          <a:bodyPr/>
          <a:lstStyle/>
          <a:p>
            <a:r>
              <a:rPr lang="en-AU" dirty="0">
                <a:latin typeface="+mj-lt"/>
              </a:rPr>
              <a:t>The language of relationships</a:t>
            </a:r>
          </a:p>
        </p:txBody>
      </p:sp>
      <p:sp>
        <p:nvSpPr>
          <p:cNvPr id="5" name="Text Placeholder 4">
            <a:extLst>
              <a:ext uri="{FF2B5EF4-FFF2-40B4-BE49-F238E27FC236}">
                <a16:creationId xmlns:a16="http://schemas.microsoft.com/office/drawing/2014/main" id="{5CC984F1-CC8E-FE4D-4912-495AADBECDE3}"/>
              </a:ext>
            </a:extLst>
          </p:cNvPr>
          <p:cNvSpPr>
            <a:spLocks noGrp="1"/>
          </p:cNvSpPr>
          <p:nvPr>
            <p:ph type="body" sz="quarter" idx="18"/>
          </p:nvPr>
        </p:nvSpPr>
        <p:spPr/>
        <p:txBody>
          <a:bodyPr/>
          <a:lstStyle/>
          <a:p>
            <a:r>
              <a:rPr lang="en-AU" dirty="0">
                <a:latin typeface="+mj-lt"/>
              </a:rPr>
              <a:t>Relationships glossary</a:t>
            </a:r>
          </a:p>
        </p:txBody>
      </p:sp>
      <p:sp>
        <p:nvSpPr>
          <p:cNvPr id="6" name="Content Placeholder 5">
            <a:extLst>
              <a:ext uri="{FF2B5EF4-FFF2-40B4-BE49-F238E27FC236}">
                <a16:creationId xmlns:a16="http://schemas.microsoft.com/office/drawing/2014/main" id="{B59CBDF8-D17C-D183-5C9A-7C30D91FA707}"/>
              </a:ext>
            </a:extLst>
          </p:cNvPr>
          <p:cNvSpPr>
            <a:spLocks noGrp="1"/>
          </p:cNvSpPr>
          <p:nvPr>
            <p:ph sz="quarter" idx="19"/>
          </p:nvPr>
        </p:nvSpPr>
        <p:spPr>
          <a:xfrm>
            <a:off x="359999" y="1545451"/>
            <a:ext cx="6141018" cy="3767097"/>
          </a:xfrm>
        </p:spPr>
        <p:txBody>
          <a:bodyPr/>
          <a:lstStyle/>
          <a:p>
            <a:r>
              <a:rPr lang="en-AU" dirty="0">
                <a:latin typeface="+mn-lt"/>
              </a:rPr>
              <a:t>Throughout this term we will refer to a glossary with a range of words relating to relationships. It is important that we have a shared understanding of what these words mean. </a:t>
            </a:r>
          </a:p>
          <a:p>
            <a:r>
              <a:rPr lang="en-AU" dirty="0">
                <a:latin typeface="+mn-lt"/>
              </a:rPr>
              <a:t>Work individually or in a pair to match the glossary words with the correct definition.</a:t>
            </a:r>
          </a:p>
          <a:p>
            <a:endParaRPr lang="en-AU" dirty="0">
              <a:latin typeface="+mn-lt"/>
            </a:endParaRPr>
          </a:p>
        </p:txBody>
      </p:sp>
      <p:pic>
        <p:nvPicPr>
          <p:cNvPr id="30" name="Picture 29">
            <a:extLst>
              <a:ext uri="{FF2B5EF4-FFF2-40B4-BE49-F238E27FC236}">
                <a16:creationId xmlns:a16="http://schemas.microsoft.com/office/drawing/2014/main" id="{1931A16B-1E20-DA9B-4E22-883EE2165DC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1661" y="1322032"/>
            <a:ext cx="4556079" cy="3495367"/>
          </a:xfrm>
          <a:prstGeom prst="rect">
            <a:avLst/>
          </a:prstGeom>
        </p:spPr>
      </p:pic>
      <p:sp>
        <p:nvSpPr>
          <p:cNvPr id="32" name="TextBox 31">
            <a:extLst>
              <a:ext uri="{FF2B5EF4-FFF2-40B4-BE49-F238E27FC236}">
                <a16:creationId xmlns:a16="http://schemas.microsoft.com/office/drawing/2014/main" id="{FE7A4BE0-1D8F-3BCA-D010-F02111E2286A}"/>
              </a:ext>
              <a:ext uri="{C183D7F6-B498-43B3-948B-1728B52AA6E4}">
                <adec:decorative xmlns:adec="http://schemas.microsoft.com/office/drawing/2017/decorative" val="1"/>
              </a:ext>
            </a:extLst>
          </p:cNvPr>
          <p:cNvSpPr txBox="1"/>
          <p:nvPr/>
        </p:nvSpPr>
        <p:spPr>
          <a:xfrm>
            <a:off x="9219586" y="6104080"/>
            <a:ext cx="2439014" cy="286682"/>
          </a:xfrm>
          <a:prstGeom prst="rect">
            <a:avLst/>
          </a:prstGeom>
          <a:noFill/>
        </p:spPr>
        <p:txBody>
          <a:bodyPr wrap="square">
            <a:spAutoFit/>
          </a:bodyPr>
          <a:lstStyle/>
          <a:p>
            <a:pPr>
              <a:lnSpc>
                <a:spcPct val="115000"/>
              </a:lnSpc>
              <a:spcAft>
                <a:spcPts val="800"/>
              </a:spcAft>
              <a:buNone/>
            </a:pPr>
            <a:r>
              <a:rPr lang="en-AU" sz="1200" kern="100">
                <a:effectLst/>
                <a:latin typeface="Arial" panose="020B0604020202020204" pitchFamily="34" charset="0"/>
                <a:ea typeface="Aptos" panose="020B0004020202020204" pitchFamily="34" charset="0"/>
                <a:cs typeface="Arial" panose="020B0604020202020204" pitchFamily="34" charset="0"/>
              </a:rPr>
              <a:t>Image by </a:t>
            </a:r>
            <a:r>
              <a:rPr lang="en-AU" sz="1200" u="sng" kern="100" err="1">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Pixaline</a:t>
            </a:r>
            <a:r>
              <a:rPr lang="en-AU" sz="1200" kern="100">
                <a:effectLst/>
                <a:latin typeface="Arial" panose="020B0604020202020204" pitchFamily="34" charset="0"/>
                <a:ea typeface="Aptos" panose="020B0004020202020204" pitchFamily="34" charset="0"/>
                <a:cs typeface="Arial" panose="020B0604020202020204" pitchFamily="34" charset="0"/>
              </a:rPr>
              <a:t> from </a:t>
            </a:r>
            <a:r>
              <a:rPr lang="en-AU" sz="1200" u="sng" kern="100" err="1">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Pixabay</a:t>
            </a:r>
            <a:endParaRPr lang="en-AU" sz="1200" kern="100">
              <a:effectLst/>
              <a:latin typeface="Arial" panose="020B0604020202020204" pitchFamily="34" charset="0"/>
              <a:ea typeface="Aptos" panose="020B00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D0082FD-8DA9-2511-D200-C07F933A46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80472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BAE96-6B8F-77A4-CDE4-69DD016AB0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04E22E-E76E-6DA6-F04E-851417A845C0}"/>
              </a:ext>
            </a:extLst>
          </p:cNvPr>
          <p:cNvSpPr>
            <a:spLocks noGrp="1"/>
          </p:cNvSpPr>
          <p:nvPr>
            <p:ph type="title"/>
          </p:nvPr>
        </p:nvSpPr>
        <p:spPr/>
        <p:txBody>
          <a:bodyPr/>
          <a:lstStyle/>
          <a:p>
            <a:r>
              <a:rPr lang="en-AU" dirty="0">
                <a:latin typeface="+mj-lt"/>
              </a:rPr>
              <a:t>Respectful relationships online and offline (1)</a:t>
            </a:r>
          </a:p>
        </p:txBody>
      </p:sp>
      <p:sp>
        <p:nvSpPr>
          <p:cNvPr id="5" name="Text Placeholder 4">
            <a:extLst>
              <a:ext uri="{FF2B5EF4-FFF2-40B4-BE49-F238E27FC236}">
                <a16:creationId xmlns:a16="http://schemas.microsoft.com/office/drawing/2014/main" id="{F83E2F27-76C9-C364-AFEA-C6D0E6268F44}"/>
              </a:ext>
            </a:extLst>
          </p:cNvPr>
          <p:cNvSpPr>
            <a:spLocks noGrp="1"/>
          </p:cNvSpPr>
          <p:nvPr>
            <p:ph type="body" sz="quarter" idx="18"/>
          </p:nvPr>
        </p:nvSpPr>
        <p:spPr/>
        <p:txBody>
          <a:bodyPr/>
          <a:lstStyle/>
          <a:p>
            <a:r>
              <a:rPr lang="en-AU" dirty="0">
                <a:latin typeface="+mj-lt"/>
              </a:rPr>
              <a:t>Features</a:t>
            </a:r>
          </a:p>
        </p:txBody>
      </p:sp>
      <p:sp>
        <p:nvSpPr>
          <p:cNvPr id="6" name="Content Placeholder 5">
            <a:extLst>
              <a:ext uri="{FF2B5EF4-FFF2-40B4-BE49-F238E27FC236}">
                <a16:creationId xmlns:a16="http://schemas.microsoft.com/office/drawing/2014/main" id="{4273CAEA-BC13-C4E8-C243-79FE6F3BC95C}"/>
              </a:ext>
            </a:extLst>
          </p:cNvPr>
          <p:cNvSpPr>
            <a:spLocks noGrp="1"/>
          </p:cNvSpPr>
          <p:nvPr>
            <p:ph sz="quarter" idx="19"/>
          </p:nvPr>
        </p:nvSpPr>
        <p:spPr>
          <a:xfrm>
            <a:off x="359999" y="1497008"/>
            <a:ext cx="5971706" cy="4814518"/>
          </a:xfrm>
        </p:spPr>
        <p:txBody>
          <a:bodyPr/>
          <a:lstStyle/>
          <a:p>
            <a:r>
              <a:rPr lang="en-AU" dirty="0">
                <a:latin typeface="+mn-lt"/>
              </a:rPr>
              <a:t>The way we interact with others and the relationships that we form online can be different to those in person. This can impact how we engage in relationships with others in these environments. </a:t>
            </a:r>
          </a:p>
          <a:p>
            <a:r>
              <a:rPr lang="en-AU" dirty="0">
                <a:latin typeface="+mn-lt"/>
              </a:rPr>
              <a:t>Complete a list of features for both online and offline relationships. </a:t>
            </a:r>
          </a:p>
          <a:p>
            <a:r>
              <a:rPr lang="en-AU" dirty="0">
                <a:latin typeface="+mn-lt"/>
              </a:rPr>
              <a:t>Use a highlighter to annotate the positive and negative aspects of both online and offline relationships.</a:t>
            </a:r>
          </a:p>
        </p:txBody>
      </p:sp>
      <p:graphicFrame>
        <p:nvGraphicFramePr>
          <p:cNvPr id="4" name="Table 3">
            <a:extLst>
              <a:ext uri="{FF2B5EF4-FFF2-40B4-BE49-F238E27FC236}">
                <a16:creationId xmlns:a16="http://schemas.microsoft.com/office/drawing/2014/main" id="{021C8848-176C-42CF-6861-75A0EE4CA63E}"/>
              </a:ext>
            </a:extLst>
          </p:cNvPr>
          <p:cNvGraphicFramePr>
            <a:graphicFrameLocks noGrp="1"/>
          </p:cNvGraphicFramePr>
          <p:nvPr>
            <p:extLst>
              <p:ext uri="{D42A27DB-BD31-4B8C-83A1-F6EECF244321}">
                <p14:modId xmlns:p14="http://schemas.microsoft.com/office/powerpoint/2010/main" val="816618888"/>
              </p:ext>
            </p:extLst>
          </p:nvPr>
        </p:nvGraphicFramePr>
        <p:xfrm>
          <a:off x="7106234" y="1598207"/>
          <a:ext cx="4547884" cy="2206632"/>
        </p:xfrm>
        <a:graphic>
          <a:graphicData uri="http://schemas.openxmlformats.org/drawingml/2006/table">
            <a:tbl>
              <a:tblPr firstRow="1" bandRow="1">
                <a:tableStyleId>{69012ECD-51FC-41F1-AA8D-1B2483CD663E}</a:tableStyleId>
              </a:tblPr>
              <a:tblGrid>
                <a:gridCol w="2273942">
                  <a:extLst>
                    <a:ext uri="{9D8B030D-6E8A-4147-A177-3AD203B41FA5}">
                      <a16:colId xmlns:a16="http://schemas.microsoft.com/office/drawing/2014/main" val="1364305783"/>
                    </a:ext>
                  </a:extLst>
                </a:gridCol>
                <a:gridCol w="2273942">
                  <a:extLst>
                    <a:ext uri="{9D8B030D-6E8A-4147-A177-3AD203B41FA5}">
                      <a16:colId xmlns:a16="http://schemas.microsoft.com/office/drawing/2014/main" val="3403773966"/>
                    </a:ext>
                  </a:extLst>
                </a:gridCol>
              </a:tblGrid>
              <a:tr h="671584">
                <a:tc>
                  <a:txBody>
                    <a:bodyPr/>
                    <a:lstStyle/>
                    <a:p>
                      <a:r>
                        <a:rPr lang="en-AU" dirty="0"/>
                        <a:t>Online relationships</a:t>
                      </a:r>
                    </a:p>
                  </a:txBody>
                  <a:tcPr/>
                </a:tc>
                <a:tc>
                  <a:txBody>
                    <a:bodyPr/>
                    <a:lstStyle/>
                    <a:p>
                      <a:r>
                        <a:rPr lang="en-AU" dirty="0"/>
                        <a:t>Offline relationships</a:t>
                      </a:r>
                    </a:p>
                  </a:txBody>
                  <a:tcPr/>
                </a:tc>
                <a:extLst>
                  <a:ext uri="{0D108BD9-81ED-4DB2-BD59-A6C34878D82A}">
                    <a16:rowId xmlns:a16="http://schemas.microsoft.com/office/drawing/2014/main" val="2918580641"/>
                  </a:ext>
                </a:extLst>
              </a:tr>
              <a:tr h="383762">
                <a:tc>
                  <a:txBody>
                    <a:bodyPr/>
                    <a:lstStyle/>
                    <a:p>
                      <a:endParaRPr lang="en-AU" dirty="0"/>
                    </a:p>
                  </a:txBody>
                  <a:tcPr/>
                </a:tc>
                <a:tc>
                  <a:txBody>
                    <a:bodyPr/>
                    <a:lstStyle/>
                    <a:p>
                      <a:endParaRPr lang="en-AU" dirty="0"/>
                    </a:p>
                  </a:txBody>
                  <a:tcPr/>
                </a:tc>
                <a:extLst>
                  <a:ext uri="{0D108BD9-81ED-4DB2-BD59-A6C34878D82A}">
                    <a16:rowId xmlns:a16="http://schemas.microsoft.com/office/drawing/2014/main" val="605695719"/>
                  </a:ext>
                </a:extLst>
              </a:tr>
              <a:tr h="383762">
                <a:tc>
                  <a:txBody>
                    <a:bodyPr/>
                    <a:lstStyle/>
                    <a:p>
                      <a:endParaRPr lang="en-AU" dirty="0"/>
                    </a:p>
                  </a:txBody>
                  <a:tcPr/>
                </a:tc>
                <a:tc>
                  <a:txBody>
                    <a:bodyPr/>
                    <a:lstStyle/>
                    <a:p>
                      <a:endParaRPr lang="en-AU" dirty="0"/>
                    </a:p>
                  </a:txBody>
                  <a:tcPr/>
                </a:tc>
                <a:extLst>
                  <a:ext uri="{0D108BD9-81ED-4DB2-BD59-A6C34878D82A}">
                    <a16:rowId xmlns:a16="http://schemas.microsoft.com/office/drawing/2014/main" val="906564604"/>
                  </a:ext>
                </a:extLst>
              </a:tr>
              <a:tr h="383762">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585697513"/>
                  </a:ext>
                </a:extLst>
              </a:tr>
              <a:tr h="383762">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258660736"/>
                  </a:ext>
                </a:extLst>
              </a:tr>
            </a:tbl>
          </a:graphicData>
        </a:graphic>
      </p:graphicFrame>
      <p:sp>
        <p:nvSpPr>
          <p:cNvPr id="2" name="Slide Number Placeholder 1">
            <a:extLst>
              <a:ext uri="{FF2B5EF4-FFF2-40B4-BE49-F238E27FC236}">
                <a16:creationId xmlns:a16="http://schemas.microsoft.com/office/drawing/2014/main" id="{63EC4415-A678-DA10-D76A-CDA7A9DF15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43223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5880-CB09-5419-FDB4-BEB14CACB8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E166A9-7A90-6B89-33A0-447D0F6F4534}"/>
              </a:ext>
            </a:extLst>
          </p:cNvPr>
          <p:cNvSpPr>
            <a:spLocks noGrp="1"/>
          </p:cNvSpPr>
          <p:nvPr>
            <p:ph type="title"/>
          </p:nvPr>
        </p:nvSpPr>
        <p:spPr>
          <a:xfrm>
            <a:off x="360000" y="360000"/>
            <a:ext cx="11484000" cy="545601"/>
          </a:xfrm>
        </p:spPr>
        <p:txBody>
          <a:bodyPr anchor="ctr">
            <a:normAutofit/>
          </a:bodyPr>
          <a:lstStyle/>
          <a:p>
            <a:r>
              <a:rPr lang="en-AU" dirty="0">
                <a:latin typeface="+mj-lt"/>
              </a:rPr>
              <a:t>Respectful relationships online and offline (2)</a:t>
            </a:r>
          </a:p>
        </p:txBody>
      </p:sp>
      <p:sp>
        <p:nvSpPr>
          <p:cNvPr id="6" name="Text Placeholder 5">
            <a:extLst>
              <a:ext uri="{FF2B5EF4-FFF2-40B4-BE49-F238E27FC236}">
                <a16:creationId xmlns:a16="http://schemas.microsoft.com/office/drawing/2014/main" id="{1BF04FA0-939F-B0DA-41F4-7CAC4D0FCD5D}"/>
              </a:ext>
            </a:extLst>
          </p:cNvPr>
          <p:cNvSpPr>
            <a:spLocks noGrp="1"/>
          </p:cNvSpPr>
          <p:nvPr>
            <p:ph type="body" sz="quarter" idx="18"/>
          </p:nvPr>
        </p:nvSpPr>
        <p:spPr/>
        <p:txBody>
          <a:bodyPr/>
          <a:lstStyle/>
          <a:p>
            <a:r>
              <a:rPr lang="en-AU" dirty="0"/>
              <a:t>Class discussion</a:t>
            </a:r>
          </a:p>
        </p:txBody>
      </p:sp>
      <p:sp>
        <p:nvSpPr>
          <p:cNvPr id="5" name="Text Placeholder 4">
            <a:extLst>
              <a:ext uri="{FF2B5EF4-FFF2-40B4-BE49-F238E27FC236}">
                <a16:creationId xmlns:a16="http://schemas.microsoft.com/office/drawing/2014/main" id="{D03F9387-D9EB-79B0-5F13-C466FCBA5BAD}"/>
              </a:ext>
            </a:extLst>
          </p:cNvPr>
          <p:cNvSpPr>
            <a:spLocks noGrp="1"/>
          </p:cNvSpPr>
          <p:nvPr>
            <p:ph idx="1"/>
          </p:nvPr>
        </p:nvSpPr>
        <p:spPr>
          <a:xfrm>
            <a:off x="6197250" y="1620000"/>
            <a:ext cx="5646750" cy="4536000"/>
          </a:xfrm>
        </p:spPr>
        <p:txBody>
          <a:bodyPr>
            <a:normAutofit/>
          </a:bodyPr>
          <a:lstStyle/>
          <a:p>
            <a:pPr marL="342900" indent="-342900">
              <a:buFont typeface="Arial" panose="020B0604020202020204" pitchFamily="34" charset="0"/>
              <a:buChar char="•"/>
            </a:pPr>
            <a:r>
              <a:rPr lang="en-AU" dirty="0"/>
              <a:t>What are the main benefits of online relationships?</a:t>
            </a:r>
          </a:p>
          <a:p>
            <a:pPr marL="342900" indent="-342900">
              <a:buFont typeface="Arial" panose="020B0604020202020204" pitchFamily="34" charset="0"/>
              <a:buChar char="•"/>
            </a:pPr>
            <a:r>
              <a:rPr lang="en-AU" dirty="0"/>
              <a:t>What are some of the risks associated with online relationships?</a:t>
            </a:r>
          </a:p>
          <a:p>
            <a:pPr marL="342900" indent="-342900">
              <a:buFont typeface="Arial" panose="020B0604020202020204" pitchFamily="34" charset="0"/>
              <a:buChar char="•"/>
            </a:pPr>
            <a:r>
              <a:rPr lang="en-AU" dirty="0"/>
              <a:t>What are the benefits of in-person relationships?</a:t>
            </a:r>
          </a:p>
          <a:p>
            <a:pPr marL="342900" indent="-342900">
              <a:buFont typeface="Arial" panose="020B0604020202020204" pitchFamily="34" charset="0"/>
              <a:buChar char="•"/>
            </a:pPr>
            <a:r>
              <a:rPr lang="en-AU" dirty="0"/>
              <a:t>What are some of the risks associated with in-person relationships?</a:t>
            </a:r>
          </a:p>
          <a:p>
            <a:pPr marL="342900" indent="-342900">
              <a:buFont typeface="Arial" panose="020B0604020202020204" pitchFamily="34" charset="0"/>
              <a:buChar char="•"/>
            </a:pPr>
            <a:r>
              <a:rPr lang="en-AU" dirty="0"/>
              <a:t>Do the characteristics of respectful relationships look the same or different online compared to in-person?</a:t>
            </a:r>
          </a:p>
        </p:txBody>
      </p:sp>
      <p:pic>
        <p:nvPicPr>
          <p:cNvPr id="8" name="Picture 7">
            <a:extLst>
              <a:ext uri="{FF2B5EF4-FFF2-40B4-BE49-F238E27FC236}">
                <a16:creationId xmlns:a16="http://schemas.microsoft.com/office/drawing/2014/main" id="{69C90353-202A-57C6-92DA-263C750D323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4" name="TextBox 3">
            <a:extLst>
              <a:ext uri="{FF2B5EF4-FFF2-40B4-BE49-F238E27FC236}">
                <a16:creationId xmlns:a16="http://schemas.microsoft.com/office/drawing/2014/main" id="{2B616744-197D-C6F3-2962-3BA577DBF019}"/>
              </a:ext>
              <a:ext uri="{C183D7F6-B498-43B3-948B-1728B52AA6E4}">
                <adec:decorative xmlns:adec="http://schemas.microsoft.com/office/drawing/2017/decorative" val="1"/>
              </a:ext>
            </a:extLst>
          </p:cNvPr>
          <p:cNvSpPr txBox="1"/>
          <p:nvPr/>
        </p:nvSpPr>
        <p:spPr>
          <a:xfrm>
            <a:off x="74007"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F703658B-A91C-13D9-17EA-1E2C9E7FF6F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a:p>
        </p:txBody>
      </p:sp>
    </p:spTree>
    <p:extLst>
      <p:ext uri="{BB962C8B-B14F-4D97-AF65-F5344CB8AC3E}">
        <p14:creationId xmlns:p14="http://schemas.microsoft.com/office/powerpoint/2010/main" val="36400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CFB6F-A4FF-C11A-4B4B-816B6B3689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0A96DC-6319-25C6-7A0B-FE7EC6BCA07C}"/>
              </a:ext>
            </a:extLst>
          </p:cNvPr>
          <p:cNvSpPr>
            <a:spLocks noGrp="1"/>
          </p:cNvSpPr>
          <p:nvPr>
            <p:ph type="title"/>
          </p:nvPr>
        </p:nvSpPr>
        <p:spPr/>
        <p:txBody>
          <a:bodyPr/>
          <a:lstStyle/>
          <a:p>
            <a:r>
              <a:rPr lang="en-AU" dirty="0">
                <a:latin typeface="+mj-lt"/>
              </a:rPr>
              <a:t>Relationship rights and responsibilities</a:t>
            </a:r>
          </a:p>
        </p:txBody>
      </p:sp>
      <p:sp>
        <p:nvSpPr>
          <p:cNvPr id="5" name="Text Placeholder 4">
            <a:extLst>
              <a:ext uri="{FF2B5EF4-FFF2-40B4-BE49-F238E27FC236}">
                <a16:creationId xmlns:a16="http://schemas.microsoft.com/office/drawing/2014/main" id="{1A554714-225C-77F0-D9B3-04CACC3C4AEE}"/>
              </a:ext>
            </a:extLst>
          </p:cNvPr>
          <p:cNvSpPr>
            <a:spLocks noGrp="1"/>
          </p:cNvSpPr>
          <p:nvPr>
            <p:ph type="body" sz="quarter" idx="17"/>
          </p:nvPr>
        </p:nvSpPr>
        <p:spPr>
          <a:xfrm>
            <a:off x="360000" y="1567086"/>
            <a:ext cx="11484000" cy="545601"/>
          </a:xfrm>
        </p:spPr>
        <p:txBody>
          <a:bodyPr/>
          <a:lstStyle/>
          <a:p>
            <a:r>
              <a:rPr lang="en-AU" dirty="0">
                <a:latin typeface="+mn-lt"/>
              </a:rPr>
              <a:t>Healthy and respectful relationships are the </a:t>
            </a:r>
            <a:r>
              <a:rPr lang="en-AU" b="1" dirty="0">
                <a:latin typeface="+mn-lt"/>
              </a:rPr>
              <a:t>right</a:t>
            </a:r>
            <a:r>
              <a:rPr lang="en-AU" dirty="0">
                <a:latin typeface="+mn-lt"/>
              </a:rPr>
              <a:t> and </a:t>
            </a:r>
            <a:r>
              <a:rPr lang="en-AU" b="1" dirty="0">
                <a:latin typeface="+mn-lt"/>
              </a:rPr>
              <a:t>responsibility</a:t>
            </a:r>
            <a:r>
              <a:rPr lang="en-AU" dirty="0">
                <a:latin typeface="+mn-lt"/>
              </a:rPr>
              <a:t> of everyone.</a:t>
            </a:r>
          </a:p>
        </p:txBody>
      </p:sp>
      <p:sp>
        <p:nvSpPr>
          <p:cNvPr id="6" name="Rectangle: Rounded Corners 5">
            <a:extLst>
              <a:ext uri="{FF2B5EF4-FFF2-40B4-BE49-F238E27FC236}">
                <a16:creationId xmlns:a16="http://schemas.microsoft.com/office/drawing/2014/main" id="{3E414021-16CA-1230-DF54-A231B513DEC6}"/>
              </a:ext>
            </a:extLst>
          </p:cNvPr>
          <p:cNvSpPr/>
          <p:nvPr/>
        </p:nvSpPr>
        <p:spPr>
          <a:xfrm>
            <a:off x="601539" y="2521853"/>
            <a:ext cx="5207677" cy="2170918"/>
          </a:xfrm>
          <a:prstGeom prst="roundRect">
            <a:avLst/>
          </a:prstGeom>
          <a:ln>
            <a:noFill/>
          </a:ln>
          <a:effectLst/>
          <a:scene3d>
            <a:camera prst="orthographicFront">
              <a:rot lat="0" lon="0" rev="0"/>
            </a:camera>
            <a:lightRig rig="balanced" dir="t">
              <a:rot lat="0" lon="0" rev="8700000"/>
            </a:lightRig>
          </a:scene3d>
          <a:sp3d/>
        </p:spPr>
        <p:style>
          <a:lnRef idx="2">
            <a:schemeClr val="accent1">
              <a:shade val="15000"/>
            </a:schemeClr>
          </a:lnRef>
          <a:fillRef idx="1">
            <a:schemeClr val="accent1"/>
          </a:fillRef>
          <a:effectRef idx="0">
            <a:schemeClr val="accent1"/>
          </a:effectRef>
          <a:fontRef idx="minor">
            <a:schemeClr val="lt1"/>
          </a:fontRef>
        </p:style>
        <p:txBody>
          <a:bodyPr lIns="288000" tIns="180000" rIns="288000" rtlCol="0" anchor="t"/>
          <a:lstStyle/>
          <a:p>
            <a:pPr algn="ctr"/>
            <a:r>
              <a:rPr lang="en-AU" sz="2000" dirty="0"/>
              <a:t>Rights:</a:t>
            </a:r>
          </a:p>
          <a:p>
            <a:pPr algn="ctr"/>
            <a:r>
              <a:rPr lang="en-AU" sz="2000" dirty="0"/>
              <a:t>are things people are entitled to. </a:t>
            </a:r>
            <a:r>
              <a:rPr lang="en-AU" sz="2000" dirty="0" err="1"/>
              <a:t>E.g</a:t>
            </a:r>
            <a:r>
              <a:rPr lang="en-AU" sz="2000" dirty="0"/>
              <a:t> right to be safe, to have their bodies, thoughts, and feelings respected, and to be treated fairly.</a:t>
            </a:r>
          </a:p>
        </p:txBody>
      </p:sp>
      <p:sp>
        <p:nvSpPr>
          <p:cNvPr id="7" name="Rectangle: Rounded Corners 6">
            <a:extLst>
              <a:ext uri="{FF2B5EF4-FFF2-40B4-BE49-F238E27FC236}">
                <a16:creationId xmlns:a16="http://schemas.microsoft.com/office/drawing/2014/main" id="{8459C54A-B26D-1C0A-231E-8B7E303B8E34}"/>
              </a:ext>
            </a:extLst>
          </p:cNvPr>
          <p:cNvSpPr/>
          <p:nvPr/>
        </p:nvSpPr>
        <p:spPr>
          <a:xfrm>
            <a:off x="6437986" y="2521853"/>
            <a:ext cx="5207676" cy="2170917"/>
          </a:xfrm>
          <a:prstGeom prst="roundRect">
            <a:avLst/>
          </a:prstGeom>
          <a:solidFill>
            <a:schemeClr val="tx2"/>
          </a:solidFill>
          <a:ln>
            <a:noFill/>
          </a:ln>
          <a:effectLst/>
          <a:scene3d>
            <a:camera prst="orthographicFront">
              <a:rot lat="0" lon="0" rev="0"/>
            </a:camera>
            <a:lightRig rig="balanced" dir="t">
              <a:rot lat="0" lon="0" rev="8700000"/>
            </a:lightRig>
          </a:scene3d>
          <a:sp3d/>
        </p:spPr>
        <p:style>
          <a:lnRef idx="2">
            <a:schemeClr val="accent1">
              <a:shade val="15000"/>
            </a:schemeClr>
          </a:lnRef>
          <a:fillRef idx="1">
            <a:schemeClr val="accent1"/>
          </a:fillRef>
          <a:effectRef idx="0">
            <a:schemeClr val="accent1"/>
          </a:effectRef>
          <a:fontRef idx="minor">
            <a:schemeClr val="lt1"/>
          </a:fontRef>
        </p:style>
        <p:txBody>
          <a:bodyPr lIns="288000" tIns="180000" rIns="288000" rtlCol="0" anchor="t"/>
          <a:lstStyle/>
          <a:p>
            <a:pPr algn="ctr"/>
            <a:r>
              <a:rPr lang="en-AU" sz="2000" dirty="0"/>
              <a:t>Responsibilities:</a:t>
            </a:r>
          </a:p>
          <a:p>
            <a:pPr algn="ctr"/>
            <a:r>
              <a:rPr lang="en-AU" sz="2000" dirty="0"/>
              <a:t>are a role or task which is yours to do. Carrying out responsibilities can ensure that rights are met.</a:t>
            </a:r>
          </a:p>
          <a:p>
            <a:pPr algn="ctr"/>
            <a:endParaRPr lang="en-AU" sz="2000" dirty="0"/>
          </a:p>
        </p:txBody>
      </p:sp>
      <p:sp>
        <p:nvSpPr>
          <p:cNvPr id="9" name="TextBox 8">
            <a:extLst>
              <a:ext uri="{FF2B5EF4-FFF2-40B4-BE49-F238E27FC236}">
                <a16:creationId xmlns:a16="http://schemas.microsoft.com/office/drawing/2014/main" id="{7EA729B0-0B55-752F-234F-18D5DD546F90}"/>
              </a:ext>
            </a:extLst>
          </p:cNvPr>
          <p:cNvSpPr txBox="1"/>
          <p:nvPr/>
        </p:nvSpPr>
        <p:spPr>
          <a:xfrm>
            <a:off x="388032" y="5004220"/>
            <a:ext cx="11257629" cy="400110"/>
          </a:xfrm>
          <a:prstGeom prst="rect">
            <a:avLst/>
          </a:prstGeom>
          <a:noFill/>
        </p:spPr>
        <p:txBody>
          <a:bodyPr wrap="square">
            <a:spAutoFit/>
          </a:bodyPr>
          <a:lstStyle/>
          <a:p>
            <a:r>
              <a:rPr lang="en-AU" sz="2000" dirty="0">
                <a:latin typeface="+mn-lt"/>
              </a:rPr>
              <a:t>Individually, write a list of rights and responsibilities that foster healthy, respectful relationships.</a:t>
            </a:r>
          </a:p>
        </p:txBody>
      </p:sp>
      <p:sp>
        <p:nvSpPr>
          <p:cNvPr id="2" name="Slide Number Placeholder 1">
            <a:extLst>
              <a:ext uri="{FF2B5EF4-FFF2-40B4-BE49-F238E27FC236}">
                <a16:creationId xmlns:a16="http://schemas.microsoft.com/office/drawing/2014/main" id="{A544639A-34E3-FF0A-37B3-46EA9F36A1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43963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74FE-4AA9-7C28-A03C-86E243585D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961AF3-37DA-CAF5-3713-800BF368FF67}"/>
              </a:ext>
            </a:extLst>
          </p:cNvPr>
          <p:cNvSpPr>
            <a:spLocks noGrp="1"/>
          </p:cNvSpPr>
          <p:nvPr>
            <p:ph type="title"/>
          </p:nvPr>
        </p:nvSpPr>
        <p:spPr/>
        <p:txBody>
          <a:bodyPr/>
          <a:lstStyle/>
          <a:p>
            <a:r>
              <a:rPr lang="en-AU" dirty="0">
                <a:latin typeface="+mj-lt"/>
              </a:rPr>
              <a:t>Co-constructing a code of conduct</a:t>
            </a:r>
          </a:p>
        </p:txBody>
      </p:sp>
      <p:sp>
        <p:nvSpPr>
          <p:cNvPr id="5" name="Text Placeholder 4">
            <a:extLst>
              <a:ext uri="{FF2B5EF4-FFF2-40B4-BE49-F238E27FC236}">
                <a16:creationId xmlns:a16="http://schemas.microsoft.com/office/drawing/2014/main" id="{A8772FCD-61B5-8F7C-66CF-4F8D3F47D706}"/>
              </a:ext>
            </a:extLst>
          </p:cNvPr>
          <p:cNvSpPr>
            <a:spLocks noGrp="1"/>
          </p:cNvSpPr>
          <p:nvPr>
            <p:ph type="body" sz="quarter" idx="17"/>
          </p:nvPr>
        </p:nvSpPr>
        <p:spPr>
          <a:xfrm>
            <a:off x="359998" y="1581835"/>
            <a:ext cx="6868937" cy="4807835"/>
          </a:xfrm>
        </p:spPr>
        <p:txBody>
          <a:bodyPr/>
          <a:lstStyle/>
          <a:p>
            <a:r>
              <a:rPr lang="en-AU" sz="1800" dirty="0">
                <a:latin typeface="+mn-lt"/>
              </a:rPr>
              <a:t>During this program, you will learn about: </a:t>
            </a:r>
          </a:p>
          <a:p>
            <a:pPr marL="342900" indent="-342900">
              <a:buFont typeface="Arial" panose="020B0604020202020204" pitchFamily="34" charset="0"/>
              <a:buChar char="•"/>
            </a:pPr>
            <a:r>
              <a:rPr lang="en-AU" sz="1800" dirty="0">
                <a:latin typeface="+mn-lt"/>
              </a:rPr>
              <a:t>relationships</a:t>
            </a:r>
          </a:p>
          <a:p>
            <a:pPr marL="342900" indent="-342900">
              <a:buFont typeface="Arial" panose="020B0604020202020204" pitchFamily="34" charset="0"/>
              <a:buChar char="•"/>
            </a:pPr>
            <a:r>
              <a:rPr lang="en-AU" sz="1800" dirty="0">
                <a:latin typeface="+mn-lt"/>
              </a:rPr>
              <a:t>respect</a:t>
            </a:r>
          </a:p>
          <a:p>
            <a:pPr marL="342900" indent="-342900">
              <a:buFont typeface="Arial" panose="020B0604020202020204" pitchFamily="34" charset="0"/>
              <a:buChar char="•"/>
            </a:pPr>
            <a:r>
              <a:rPr lang="en-AU" sz="1800" dirty="0">
                <a:latin typeface="+mn-lt"/>
              </a:rPr>
              <a:t>power </a:t>
            </a:r>
          </a:p>
          <a:p>
            <a:pPr marL="342900" indent="-342900">
              <a:buFont typeface="Arial" panose="020B0604020202020204" pitchFamily="34" charset="0"/>
              <a:buChar char="•"/>
            </a:pPr>
            <a:r>
              <a:rPr lang="en-AU" sz="1800" dirty="0">
                <a:latin typeface="+mn-lt"/>
              </a:rPr>
              <a:t>sex and other topics that can be considered sensitive. </a:t>
            </a:r>
          </a:p>
          <a:p>
            <a:r>
              <a:rPr lang="en-AU" sz="1800" dirty="0">
                <a:latin typeface="+mn-lt"/>
              </a:rPr>
              <a:t>To make sure everyone feels safe and valued, we will create a class code of conduct. </a:t>
            </a:r>
          </a:p>
          <a:p>
            <a:r>
              <a:rPr lang="en-AU" sz="1800" dirty="0">
                <a:latin typeface="+mn-lt"/>
              </a:rPr>
              <a:t>These are shared agreements that guide how we talk and listen to each other.</a:t>
            </a:r>
          </a:p>
        </p:txBody>
      </p:sp>
      <p:pic>
        <p:nvPicPr>
          <p:cNvPr id="14" name="Picture 13">
            <a:extLst>
              <a:ext uri="{FF2B5EF4-FFF2-40B4-BE49-F238E27FC236}">
                <a16:creationId xmlns:a16="http://schemas.microsoft.com/office/drawing/2014/main" id="{72280DC1-2FA7-B668-73EC-34EEA34A248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3620" y="1872014"/>
            <a:ext cx="3350235" cy="3731341"/>
          </a:xfrm>
          <a:prstGeom prst="rect">
            <a:avLst/>
          </a:prstGeom>
        </p:spPr>
      </p:pic>
      <p:sp>
        <p:nvSpPr>
          <p:cNvPr id="15" name="TextBox 14">
            <a:extLst>
              <a:ext uri="{FF2B5EF4-FFF2-40B4-BE49-F238E27FC236}">
                <a16:creationId xmlns:a16="http://schemas.microsoft.com/office/drawing/2014/main" id="{B0FEF7B3-6225-BF70-3E5B-A89E47415911}"/>
              </a:ext>
              <a:ext uri="{C183D7F6-B498-43B3-948B-1728B52AA6E4}">
                <adec:decorative xmlns:adec="http://schemas.microsoft.com/office/drawing/2017/decorative" val="1"/>
              </a:ext>
            </a:extLst>
          </p:cNvPr>
          <p:cNvSpPr txBox="1"/>
          <p:nvPr/>
        </p:nvSpPr>
        <p:spPr>
          <a:xfrm>
            <a:off x="8622193" y="6129066"/>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3"/>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4"/>
              </a:rPr>
              <a:t>Pixabay</a:t>
            </a:r>
            <a:endParaRPr lang="en-AU" sz="1200" dirty="0"/>
          </a:p>
        </p:txBody>
      </p:sp>
      <p:sp>
        <p:nvSpPr>
          <p:cNvPr id="2" name="Slide Number Placeholder 1">
            <a:extLst>
              <a:ext uri="{FF2B5EF4-FFF2-40B4-BE49-F238E27FC236}">
                <a16:creationId xmlns:a16="http://schemas.microsoft.com/office/drawing/2014/main" id="{FB22C6CA-3A86-261E-8E49-9921780317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67279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C7B2-AFAE-A7CF-4918-D55B209D54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6C48EE-A375-DCBB-F39C-3DD5F75E5D1C}"/>
              </a:ext>
            </a:extLst>
          </p:cNvPr>
          <p:cNvSpPr>
            <a:spLocks noGrp="1"/>
          </p:cNvSpPr>
          <p:nvPr>
            <p:ph type="title"/>
          </p:nvPr>
        </p:nvSpPr>
        <p:spPr>
          <a:xfrm>
            <a:off x="360000" y="360000"/>
            <a:ext cx="10080000" cy="545601"/>
          </a:xfrm>
        </p:spPr>
        <p:txBody>
          <a:bodyPr anchor="t">
            <a:normAutofit/>
          </a:bodyPr>
          <a:lstStyle/>
          <a:p>
            <a:r>
              <a:rPr lang="en-AU" dirty="0">
                <a:latin typeface="+mj-lt"/>
              </a:rPr>
              <a:t>Co-constructing a code of conduct activity</a:t>
            </a:r>
          </a:p>
        </p:txBody>
      </p:sp>
      <p:sp>
        <p:nvSpPr>
          <p:cNvPr id="5" name="Text Placeholder 4">
            <a:extLst>
              <a:ext uri="{FF2B5EF4-FFF2-40B4-BE49-F238E27FC236}">
                <a16:creationId xmlns:a16="http://schemas.microsoft.com/office/drawing/2014/main" id="{EE92F30F-1222-98EC-D4F4-C71BB35FC947}"/>
              </a:ext>
            </a:extLst>
          </p:cNvPr>
          <p:cNvSpPr>
            <a:spLocks noGrp="1"/>
          </p:cNvSpPr>
          <p:nvPr>
            <p:ph idx="1"/>
          </p:nvPr>
        </p:nvSpPr>
        <p:spPr>
          <a:xfrm>
            <a:off x="360000" y="1620000"/>
            <a:ext cx="5558791" cy="4536000"/>
          </a:xfrm>
        </p:spPr>
        <p:txBody>
          <a:bodyPr>
            <a:normAutofit/>
          </a:bodyPr>
          <a:lstStyle/>
          <a:p>
            <a:pPr marL="457200" indent="-457200">
              <a:buFont typeface="+mj-lt"/>
              <a:buAutoNum type="arabicPeriod"/>
            </a:pPr>
            <a:r>
              <a:rPr lang="en-AU" b="1" u="sng" dirty="0"/>
              <a:t>Individually: </a:t>
            </a:r>
            <a:r>
              <a:rPr lang="en-AU" dirty="0"/>
              <a:t>write down 3-4 points about what makes you feel safe, respected, and able to share in class discussions.</a:t>
            </a:r>
          </a:p>
          <a:p>
            <a:pPr marL="457200" indent="-457200">
              <a:buFont typeface="+mj-lt"/>
              <a:buAutoNum type="arabicPeriod"/>
            </a:pPr>
            <a:r>
              <a:rPr lang="en-AU" b="1" u="sng" dirty="0"/>
              <a:t>In your small group: </a:t>
            </a:r>
            <a:r>
              <a:rPr lang="en-AU" dirty="0"/>
              <a:t>share your ideas and decide on your groups top 3-4 points. You will share this with the class.</a:t>
            </a:r>
          </a:p>
          <a:p>
            <a:pPr marL="457200" indent="-457200">
              <a:buFont typeface="+mj-lt"/>
              <a:buAutoNum type="arabicPeriod"/>
            </a:pPr>
            <a:r>
              <a:rPr lang="en-AU" b="1" u="sng" dirty="0"/>
              <a:t>As a class: </a:t>
            </a:r>
            <a:r>
              <a:rPr lang="en-AU" dirty="0"/>
              <a:t>we will identify the key themes that have emerged and develop a code of conduct that represents the class values. </a:t>
            </a:r>
          </a:p>
        </p:txBody>
      </p:sp>
      <p:pic>
        <p:nvPicPr>
          <p:cNvPr id="9" name="Picture 8">
            <a:extLst>
              <a:ext uri="{FF2B5EF4-FFF2-40B4-BE49-F238E27FC236}">
                <a16:creationId xmlns:a16="http://schemas.microsoft.com/office/drawing/2014/main" id="{FFAE8543-F4A3-BD31-4465-C9AAAF55B3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1044" y="1951039"/>
            <a:ext cx="4955495" cy="3456457"/>
          </a:xfrm>
          <a:prstGeom prst="rect">
            <a:avLst/>
          </a:prstGeom>
          <a:noFill/>
        </p:spPr>
      </p:pic>
      <p:sp>
        <p:nvSpPr>
          <p:cNvPr id="4" name="TextBox 3">
            <a:extLst>
              <a:ext uri="{FF2B5EF4-FFF2-40B4-BE49-F238E27FC236}">
                <a16:creationId xmlns:a16="http://schemas.microsoft.com/office/drawing/2014/main" id="{1B588098-F9E4-070F-BE09-B710C190FD35}"/>
              </a:ext>
              <a:ext uri="{C183D7F6-B498-43B3-948B-1728B52AA6E4}">
                <adec:decorative xmlns:adec="http://schemas.microsoft.com/office/drawing/2017/decorative" val="1"/>
              </a:ext>
            </a:extLst>
          </p:cNvPr>
          <p:cNvSpPr txBox="1"/>
          <p:nvPr/>
        </p:nvSpPr>
        <p:spPr>
          <a:xfrm>
            <a:off x="9057626" y="5976000"/>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BFDC4A00-FBEE-2E93-D66E-956F927F0A2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18</a:t>
            </a:fld>
            <a:endParaRPr lang="en-AU"/>
          </a:p>
        </p:txBody>
      </p:sp>
    </p:spTree>
    <p:extLst>
      <p:ext uri="{BB962C8B-B14F-4D97-AF65-F5344CB8AC3E}">
        <p14:creationId xmlns:p14="http://schemas.microsoft.com/office/powerpoint/2010/main" val="47731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B5507-A09E-C844-5B16-6CC5AD56C5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B05911-FF0F-991A-8D24-942080340FC3}"/>
              </a:ext>
            </a:extLst>
          </p:cNvPr>
          <p:cNvSpPr>
            <a:spLocks noGrp="1"/>
          </p:cNvSpPr>
          <p:nvPr>
            <p:ph type="title"/>
          </p:nvPr>
        </p:nvSpPr>
        <p:spPr/>
        <p:txBody>
          <a:bodyPr/>
          <a:lstStyle/>
          <a:p>
            <a:r>
              <a:rPr lang="en-AU" dirty="0">
                <a:latin typeface="+mj-lt"/>
              </a:rPr>
              <a:t>Values, morals and ethics</a:t>
            </a:r>
          </a:p>
        </p:txBody>
      </p:sp>
      <p:sp>
        <p:nvSpPr>
          <p:cNvPr id="7" name="Content Placeholder 6">
            <a:extLst>
              <a:ext uri="{FF2B5EF4-FFF2-40B4-BE49-F238E27FC236}">
                <a16:creationId xmlns:a16="http://schemas.microsoft.com/office/drawing/2014/main" id="{46E8EA7B-BBB1-D02A-2A62-C6FE83A5AF01}"/>
              </a:ext>
            </a:extLst>
          </p:cNvPr>
          <p:cNvSpPr>
            <a:spLocks noGrp="1"/>
          </p:cNvSpPr>
          <p:nvPr>
            <p:ph idx="1"/>
          </p:nvPr>
        </p:nvSpPr>
        <p:spPr>
          <a:xfrm>
            <a:off x="4430486" y="1620000"/>
            <a:ext cx="7413514" cy="3005013"/>
          </a:xfrm>
        </p:spPr>
        <p:txBody>
          <a:bodyPr/>
          <a:lstStyle/>
          <a:p>
            <a:r>
              <a:rPr lang="en-AU" dirty="0"/>
              <a:t>Turn and talk: what do each of these words mean?</a:t>
            </a:r>
          </a:p>
          <a:p>
            <a:pPr marL="285750" indent="-285750">
              <a:buFont typeface="Arial" panose="020B0604020202020204" pitchFamily="34" charset="0"/>
              <a:buChar char="•"/>
            </a:pPr>
            <a:r>
              <a:rPr lang="en-AU" dirty="0"/>
              <a:t>Values</a:t>
            </a:r>
          </a:p>
          <a:p>
            <a:pPr marL="285750" indent="-285750">
              <a:buFont typeface="Arial" panose="020B0604020202020204" pitchFamily="34" charset="0"/>
              <a:buChar char="•"/>
            </a:pPr>
            <a:r>
              <a:rPr lang="en-AU" dirty="0"/>
              <a:t>Morals</a:t>
            </a:r>
          </a:p>
          <a:p>
            <a:pPr marL="285750" indent="-285750">
              <a:buFont typeface="Arial" panose="020B0604020202020204" pitchFamily="34" charset="0"/>
              <a:buChar char="•"/>
            </a:pPr>
            <a:r>
              <a:rPr lang="en-AU" dirty="0"/>
              <a:t>Ethics</a:t>
            </a:r>
          </a:p>
          <a:p>
            <a:r>
              <a:rPr lang="en-AU" dirty="0"/>
              <a:t>Your ideas will be used to develop class definitions.</a:t>
            </a:r>
          </a:p>
          <a:p>
            <a:endParaRPr lang="en-AU" dirty="0"/>
          </a:p>
          <a:p>
            <a:endParaRPr lang="en-AU" dirty="0"/>
          </a:p>
        </p:txBody>
      </p:sp>
      <p:sp>
        <p:nvSpPr>
          <p:cNvPr id="6" name="Rectangle: Rounded Corners 5">
            <a:extLst>
              <a:ext uri="{FF2B5EF4-FFF2-40B4-BE49-F238E27FC236}">
                <a16:creationId xmlns:a16="http://schemas.microsoft.com/office/drawing/2014/main" id="{FDDFB4DA-3002-E9E8-906C-666024E70076}"/>
              </a:ext>
            </a:extLst>
          </p:cNvPr>
          <p:cNvSpPr/>
          <p:nvPr/>
        </p:nvSpPr>
        <p:spPr>
          <a:xfrm>
            <a:off x="359999" y="4952478"/>
            <a:ext cx="11472002" cy="1144053"/>
          </a:xfrm>
          <a:prstGeom prst="roundRect">
            <a:avLst/>
          </a:prstGeom>
          <a:solidFill>
            <a:schemeClr val="accent3"/>
          </a:solidFill>
          <a:ln>
            <a:noFill/>
          </a:ln>
          <a:effectLst/>
          <a:scene3d>
            <a:camera prst="orthographicFront">
              <a:rot lat="0" lon="0" rev="0"/>
            </a:camera>
            <a:lightRig rig="balanced" dir="t">
              <a:rot lat="0" lon="0" rev="8700000"/>
            </a:lightRig>
          </a:scene3d>
          <a:sp3d/>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lgn="ctr"/>
            <a:r>
              <a:rPr lang="en-AU" sz="1800" dirty="0">
                <a:solidFill>
                  <a:srgbClr val="000000"/>
                </a:solidFill>
              </a:rPr>
              <a:t>Individually, write down 2 or more examples of your personal values, morals and ethics and how they influence your thoughts and feelings.</a:t>
            </a:r>
          </a:p>
        </p:txBody>
      </p:sp>
      <p:pic>
        <p:nvPicPr>
          <p:cNvPr id="4" name="Graphic 3">
            <a:extLst>
              <a:ext uri="{FF2B5EF4-FFF2-40B4-BE49-F238E27FC236}">
                <a16:creationId xmlns:a16="http://schemas.microsoft.com/office/drawing/2014/main" id="{147CF153-4F62-EE48-FC45-A2B99087926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l="20618" t="11197" r="22686" b="9446"/>
          <a:stretch>
            <a:fillRect/>
          </a:stretch>
        </p:blipFill>
        <p:spPr>
          <a:xfrm>
            <a:off x="435252" y="1620164"/>
            <a:ext cx="2870826" cy="2839518"/>
          </a:xfrm>
          <a:prstGeom prst="rect">
            <a:avLst/>
          </a:prstGeom>
        </p:spPr>
      </p:pic>
      <p:sp>
        <p:nvSpPr>
          <p:cNvPr id="8" name="TextBox 7">
            <a:extLst>
              <a:ext uri="{FF2B5EF4-FFF2-40B4-BE49-F238E27FC236}">
                <a16:creationId xmlns:a16="http://schemas.microsoft.com/office/drawing/2014/main" id="{88468DD5-115D-C122-B718-EABA9AFDD051}"/>
              </a:ext>
              <a:ext uri="{C183D7F6-B498-43B3-948B-1728B52AA6E4}">
                <adec:decorative xmlns:adec="http://schemas.microsoft.com/office/drawing/2017/decorative" val="1"/>
              </a:ext>
            </a:extLst>
          </p:cNvPr>
          <p:cNvSpPr txBox="1"/>
          <p:nvPr/>
        </p:nvSpPr>
        <p:spPr>
          <a:xfrm>
            <a:off x="541330" y="4445013"/>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911E4032-390E-7E1E-3CC4-2D3D37287E8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568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Relationship Realities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PDHPE</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sz="1600" dirty="0">
                <a:cs typeface="Arial"/>
              </a:rPr>
              <a:t>Stage 5 – Year 9</a:t>
            </a:r>
            <a:endParaRPr lang="en-AU" dirty="0">
              <a:latin typeface="+mj-lt"/>
            </a:endParaRP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cs typeface="Arial"/>
              </a:rPr>
              <a:t>Term 2</a:t>
            </a:r>
            <a:endParaRPr lang="en-AU" dirty="0">
              <a:latin typeface="+mj-lt"/>
            </a:endParaRPr>
          </a:p>
        </p:txBody>
      </p:sp>
      <p:pic>
        <p:nvPicPr>
          <p:cNvPr id="5" name="Picture Placeholder 4">
            <a:extLst>
              <a:ext uri="{FF2B5EF4-FFF2-40B4-BE49-F238E27FC236}">
                <a16:creationId xmlns:a16="http://schemas.microsoft.com/office/drawing/2014/main" id="{511F8B5F-CE46-5B18-3CAF-517156B4401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452581" y="228600"/>
            <a:ext cx="4403277" cy="5963207"/>
          </a:xfrm>
        </p:spPr>
      </p:pic>
      <p:sp>
        <p:nvSpPr>
          <p:cNvPr id="15" name="TextBox 14">
            <a:extLst>
              <a:ext uri="{FF2B5EF4-FFF2-40B4-BE49-F238E27FC236}">
                <a16:creationId xmlns:a16="http://schemas.microsoft.com/office/drawing/2014/main" id="{118F196C-2A8E-131A-CF96-A23B71F9D847}"/>
              </a:ext>
              <a:ext uri="{C183D7F6-B498-43B3-948B-1728B52AA6E4}">
                <adec:decorative xmlns:adec="http://schemas.microsoft.com/office/drawing/2017/decorative" val="1"/>
              </a:ext>
            </a:extLst>
          </p:cNvPr>
          <p:cNvSpPr txBox="1"/>
          <p:nvPr/>
        </p:nvSpPr>
        <p:spPr>
          <a:xfrm>
            <a:off x="7365598" y="6316189"/>
            <a:ext cx="2601246" cy="276999"/>
          </a:xfrm>
          <a:prstGeom prst="rect">
            <a:avLst/>
          </a:prstGeom>
          <a:noFill/>
        </p:spPr>
        <p:txBody>
          <a:bodyPr wrap="square">
            <a:spAutoFit/>
          </a:bodyPr>
          <a:lstStyle/>
          <a:p>
            <a:pPr algn="l"/>
            <a:r>
              <a:rPr lang="en-AU" sz="1200"/>
              <a:t>Photo by </a:t>
            </a:r>
            <a:r>
              <a:rPr lang="en-AU" sz="1200">
                <a:solidFill>
                  <a:schemeClr val="accent2"/>
                </a:solidFill>
              </a:rPr>
              <a:t>Annie Spratt </a:t>
            </a:r>
            <a:r>
              <a:rPr lang="en-AU" sz="1200"/>
              <a:t>on </a:t>
            </a:r>
            <a:r>
              <a:rPr lang="en-AU" sz="1200" err="1">
                <a:solidFill>
                  <a:schemeClr val="accent2"/>
                </a:solidFill>
              </a:rPr>
              <a:t>Unsplash</a:t>
            </a:r>
            <a:r>
              <a:rPr lang="en-AU" sz="1200"/>
              <a:t> </a:t>
            </a: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B2BA-8D7B-6DD6-5BC4-67A779EBE6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5F43CE-A200-5E8C-641A-AA3AEA947A4C}"/>
              </a:ext>
            </a:extLst>
          </p:cNvPr>
          <p:cNvSpPr>
            <a:spLocks noGrp="1"/>
          </p:cNvSpPr>
          <p:nvPr>
            <p:ph type="title"/>
          </p:nvPr>
        </p:nvSpPr>
        <p:spPr>
          <a:xfrm>
            <a:off x="360000" y="360000"/>
            <a:ext cx="10080000" cy="545601"/>
          </a:xfrm>
        </p:spPr>
        <p:txBody>
          <a:bodyPr anchor="ctr">
            <a:normAutofit/>
          </a:bodyPr>
          <a:lstStyle/>
          <a:p>
            <a:r>
              <a:rPr lang="en-AU" dirty="0">
                <a:latin typeface="+mj-lt"/>
              </a:rPr>
              <a:t>Values, morals and ethics discussion</a:t>
            </a:r>
          </a:p>
        </p:txBody>
      </p:sp>
      <p:sp>
        <p:nvSpPr>
          <p:cNvPr id="6" name="Text Placeholder 5">
            <a:extLst>
              <a:ext uri="{FF2B5EF4-FFF2-40B4-BE49-F238E27FC236}">
                <a16:creationId xmlns:a16="http://schemas.microsoft.com/office/drawing/2014/main" id="{18C5151B-896C-6C98-0D57-C710AD51B6AA}"/>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75DE35B2-50F9-00A6-87E1-0B1C51EF82AD}"/>
              </a:ext>
            </a:extLst>
          </p:cNvPr>
          <p:cNvSpPr>
            <a:spLocks noGrp="1"/>
          </p:cNvSpPr>
          <p:nvPr>
            <p:ph idx="1"/>
          </p:nvPr>
        </p:nvSpPr>
        <p:spPr>
          <a:xfrm>
            <a:off x="6197250" y="1620000"/>
            <a:ext cx="5646750" cy="4536000"/>
          </a:xfrm>
        </p:spPr>
        <p:txBody>
          <a:bodyPr>
            <a:normAutofit/>
          </a:bodyPr>
          <a:lstStyle/>
          <a:p>
            <a:pPr marL="342900" indent="-342900">
              <a:buFont typeface="Arial" panose="020B0604020202020204" pitchFamily="34" charset="0"/>
              <a:buChar char="•"/>
            </a:pPr>
            <a:r>
              <a:rPr lang="en-AU" sz="2400" dirty="0"/>
              <a:t>How are values, morals and ethics related? </a:t>
            </a:r>
          </a:p>
        </p:txBody>
      </p:sp>
      <p:pic>
        <p:nvPicPr>
          <p:cNvPr id="4" name="Picture 3">
            <a:extLst>
              <a:ext uri="{FF2B5EF4-FFF2-40B4-BE49-F238E27FC236}">
                <a16:creationId xmlns:a16="http://schemas.microsoft.com/office/drawing/2014/main" id="{BBD9A4AF-1CBE-3C0F-EA51-A4FB1A4D93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204C3201-BF13-FD9A-6928-21632CAA94DC}"/>
              </a:ext>
              <a:ext uri="{C183D7F6-B498-43B3-948B-1728B52AA6E4}">
                <adec:decorative xmlns:adec="http://schemas.microsoft.com/office/drawing/2017/decorative" val="1"/>
              </a:ext>
            </a:extLst>
          </p:cNvPr>
          <p:cNvSpPr txBox="1"/>
          <p:nvPr/>
        </p:nvSpPr>
        <p:spPr>
          <a:xfrm>
            <a:off x="74007"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8F39F5F6-F5FA-70EF-8D41-383801C1007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Tree>
    <p:extLst>
      <p:ext uri="{BB962C8B-B14F-4D97-AF65-F5344CB8AC3E}">
        <p14:creationId xmlns:p14="http://schemas.microsoft.com/office/powerpoint/2010/main" val="115293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54A54-82DF-CE12-F7EA-6111828E79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19A8EF-899E-7F6B-D45A-B48157E1A397}"/>
              </a:ext>
            </a:extLst>
          </p:cNvPr>
          <p:cNvSpPr>
            <a:spLocks noGrp="1"/>
          </p:cNvSpPr>
          <p:nvPr>
            <p:ph type="title"/>
          </p:nvPr>
        </p:nvSpPr>
        <p:spPr/>
        <p:txBody>
          <a:bodyPr/>
          <a:lstStyle/>
          <a:p>
            <a:r>
              <a:rPr lang="en-AU" dirty="0">
                <a:latin typeface="+mj-lt"/>
              </a:rPr>
              <a:t>Ethics in action</a:t>
            </a:r>
          </a:p>
        </p:txBody>
      </p:sp>
      <p:sp>
        <p:nvSpPr>
          <p:cNvPr id="6" name="Rectangle: Rounded Corners 5">
            <a:extLst>
              <a:ext uri="{FF2B5EF4-FFF2-40B4-BE49-F238E27FC236}">
                <a16:creationId xmlns:a16="http://schemas.microsoft.com/office/drawing/2014/main" id="{351E86FA-1267-DAEB-C739-FEC20CFA83EA}"/>
              </a:ext>
            </a:extLst>
          </p:cNvPr>
          <p:cNvSpPr/>
          <p:nvPr/>
        </p:nvSpPr>
        <p:spPr>
          <a:xfrm>
            <a:off x="359999" y="1046680"/>
            <a:ext cx="10992363" cy="2958214"/>
          </a:xfrm>
          <a:prstGeom prst="roundRect">
            <a:avLst/>
          </a:prstGeom>
          <a:ln>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3">
              <a:shade val="15000"/>
            </a:schemeClr>
          </a:lnRef>
          <a:fillRef idx="1">
            <a:schemeClr val="accent3"/>
          </a:fillRef>
          <a:effectRef idx="0">
            <a:schemeClr val="accent3"/>
          </a:effectRef>
          <a:fontRef idx="minor">
            <a:schemeClr val="lt1"/>
          </a:fontRef>
        </p:style>
        <p:txBody>
          <a:bodyPr lIns="288000" rIns="288000" rtlCol="0" anchor="ctr"/>
          <a:lstStyle/>
          <a:p>
            <a:pPr algn="ctr">
              <a:lnSpc>
                <a:spcPct val="150000"/>
              </a:lnSpc>
            </a:pPr>
            <a:r>
              <a:rPr lang="en-AU" sz="2000" dirty="0">
                <a:solidFill>
                  <a:srgbClr val="000000"/>
                </a:solidFill>
              </a:rPr>
              <a:t>Sometimes ethical choices can be straightforward, but they often they involve difficult situations where there isn’t a clear “right” answer. When faced with these choices, we rely on information including past experiences, values and morals to inform our decisions.  </a:t>
            </a:r>
          </a:p>
          <a:p>
            <a:pPr algn="ctr">
              <a:lnSpc>
                <a:spcPct val="150000"/>
              </a:lnSpc>
            </a:pPr>
            <a:r>
              <a:rPr lang="en-AU" sz="2000" dirty="0">
                <a:solidFill>
                  <a:srgbClr val="000000"/>
                </a:solidFill>
              </a:rPr>
              <a:t>Understanding ethics helps us think carefully about our actions and consider the impact on others.</a:t>
            </a:r>
          </a:p>
        </p:txBody>
      </p:sp>
      <p:sp>
        <p:nvSpPr>
          <p:cNvPr id="5" name="Text Placeholder 4">
            <a:extLst>
              <a:ext uri="{FF2B5EF4-FFF2-40B4-BE49-F238E27FC236}">
                <a16:creationId xmlns:a16="http://schemas.microsoft.com/office/drawing/2014/main" id="{073AC29E-15C6-0D19-E31D-8AF77A028FE5}"/>
              </a:ext>
            </a:extLst>
          </p:cNvPr>
          <p:cNvSpPr>
            <a:spLocks noGrp="1"/>
          </p:cNvSpPr>
          <p:nvPr>
            <p:ph type="body" sz="quarter" idx="17"/>
          </p:nvPr>
        </p:nvSpPr>
        <p:spPr>
          <a:xfrm>
            <a:off x="360000" y="4145973"/>
            <a:ext cx="11484000" cy="2228948"/>
          </a:xfrm>
        </p:spPr>
        <p:txBody>
          <a:bodyPr/>
          <a:lstStyle/>
          <a:p>
            <a:r>
              <a:rPr lang="en-AU" dirty="0">
                <a:latin typeface="+mn-lt"/>
              </a:rPr>
              <a:t>In pairs, read the ethical dilemma you have been allocated and annotate the scenario with the following:</a:t>
            </a:r>
          </a:p>
          <a:p>
            <a:pPr marL="342900" indent="-342900">
              <a:buFont typeface="Arial" panose="020B0604020202020204" pitchFamily="34" charset="0"/>
              <a:buChar char="•"/>
            </a:pPr>
            <a:r>
              <a:rPr lang="en-AU" dirty="0">
                <a:latin typeface="+mn-lt"/>
              </a:rPr>
              <a:t>What values and morals are relevant in the scenario?</a:t>
            </a:r>
          </a:p>
          <a:p>
            <a:pPr marL="342900" indent="-342900">
              <a:buFont typeface="Arial" panose="020B0604020202020204" pitchFamily="34" charset="0"/>
              <a:buChar char="•"/>
            </a:pPr>
            <a:r>
              <a:rPr lang="en-AU" dirty="0">
                <a:latin typeface="+mn-lt"/>
              </a:rPr>
              <a:t>What makes the choice difficult?</a:t>
            </a:r>
          </a:p>
          <a:p>
            <a:pPr marL="342900" indent="-342900">
              <a:buFont typeface="Arial" panose="020B0604020202020204" pitchFamily="34" charset="0"/>
              <a:buChar char="•"/>
            </a:pPr>
            <a:endParaRPr lang="en-AU" dirty="0">
              <a:latin typeface="+mn-lt"/>
            </a:endParaRPr>
          </a:p>
        </p:txBody>
      </p:sp>
      <p:sp>
        <p:nvSpPr>
          <p:cNvPr id="2" name="Slide Number Placeholder 1">
            <a:extLst>
              <a:ext uri="{FF2B5EF4-FFF2-40B4-BE49-F238E27FC236}">
                <a16:creationId xmlns:a16="http://schemas.microsoft.com/office/drawing/2014/main" id="{78ED3E75-79EF-F672-6AD7-6E136FB8B0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423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D3E45-9E38-8EA5-23AC-4D453EC4FB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7B623F-DDB7-7E56-03BB-3E9D1B442B6D}"/>
              </a:ext>
            </a:extLst>
          </p:cNvPr>
          <p:cNvSpPr>
            <a:spLocks noGrp="1"/>
          </p:cNvSpPr>
          <p:nvPr>
            <p:ph type="title"/>
          </p:nvPr>
        </p:nvSpPr>
        <p:spPr>
          <a:xfrm>
            <a:off x="360000" y="360000"/>
            <a:ext cx="10080000" cy="545601"/>
          </a:xfrm>
        </p:spPr>
        <p:txBody>
          <a:bodyPr anchor="ctr">
            <a:normAutofit/>
          </a:bodyPr>
          <a:lstStyle/>
          <a:p>
            <a:r>
              <a:rPr lang="en-AU" dirty="0">
                <a:latin typeface="+mj-lt"/>
              </a:rPr>
              <a:t>Ethics in action discussion</a:t>
            </a:r>
          </a:p>
        </p:txBody>
      </p:sp>
      <p:sp>
        <p:nvSpPr>
          <p:cNvPr id="6" name="Text Placeholder 5">
            <a:extLst>
              <a:ext uri="{FF2B5EF4-FFF2-40B4-BE49-F238E27FC236}">
                <a16:creationId xmlns:a16="http://schemas.microsoft.com/office/drawing/2014/main" id="{95238518-85E5-D516-59C1-A4E0688CA7C4}"/>
              </a:ext>
            </a:extLst>
          </p:cNvPr>
          <p:cNvSpPr>
            <a:spLocks noGrp="1"/>
          </p:cNvSpPr>
          <p:nvPr>
            <p:ph type="body" sz="quarter" idx="18"/>
          </p:nvPr>
        </p:nvSpPr>
        <p:spPr/>
        <p:txBody>
          <a:bodyPr/>
          <a:lstStyle/>
          <a:p>
            <a:r>
              <a:rPr lang="en-AU" dirty="0"/>
              <a:t>Think, pair, share</a:t>
            </a:r>
          </a:p>
        </p:txBody>
      </p:sp>
      <p:sp>
        <p:nvSpPr>
          <p:cNvPr id="5" name="Text Placeholder 4">
            <a:extLst>
              <a:ext uri="{FF2B5EF4-FFF2-40B4-BE49-F238E27FC236}">
                <a16:creationId xmlns:a16="http://schemas.microsoft.com/office/drawing/2014/main" id="{CFAC9FE4-17BC-EB3C-1AD9-A181635DB534}"/>
              </a:ext>
            </a:extLst>
          </p:cNvPr>
          <p:cNvSpPr>
            <a:spLocks noGrp="1"/>
          </p:cNvSpPr>
          <p:nvPr>
            <p:ph idx="1"/>
          </p:nvPr>
        </p:nvSpPr>
        <p:spPr>
          <a:xfrm>
            <a:off x="6197250" y="1620000"/>
            <a:ext cx="5646750" cy="4536000"/>
          </a:xfrm>
        </p:spPr>
        <p:txBody>
          <a:bodyPr>
            <a:normAutofit/>
          </a:bodyPr>
          <a:lstStyle/>
          <a:p>
            <a:pPr marL="342900" indent="-342900">
              <a:buFont typeface="Arial" panose="020B0604020202020204" pitchFamily="34" charset="0"/>
              <a:buChar char="•"/>
            </a:pPr>
            <a:r>
              <a:rPr lang="en-AU" sz="2400" dirty="0"/>
              <a:t>How does behaving in an ethical way impact relationships?</a:t>
            </a:r>
          </a:p>
        </p:txBody>
      </p:sp>
      <p:pic>
        <p:nvPicPr>
          <p:cNvPr id="4" name="Picture 3">
            <a:extLst>
              <a:ext uri="{FF2B5EF4-FFF2-40B4-BE49-F238E27FC236}">
                <a16:creationId xmlns:a16="http://schemas.microsoft.com/office/drawing/2014/main" id="{B6DBDAC4-C51F-D104-179D-9872400B360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E2C598F9-215B-B710-6BD2-7C1BEC19307B}"/>
              </a:ext>
              <a:ext uri="{C183D7F6-B498-43B3-948B-1728B52AA6E4}">
                <adec:decorative xmlns:adec="http://schemas.microsoft.com/office/drawing/2017/decorative" val="1"/>
              </a:ext>
            </a:extLst>
          </p:cNvPr>
          <p:cNvSpPr txBox="1"/>
          <p:nvPr/>
        </p:nvSpPr>
        <p:spPr>
          <a:xfrm>
            <a:off x="74007"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6ED913FF-0281-51E0-BECD-4E2F2B8F85B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22</a:t>
            </a:fld>
            <a:endParaRPr lang="en-AU"/>
          </a:p>
        </p:txBody>
      </p:sp>
    </p:spTree>
    <p:extLst>
      <p:ext uri="{BB962C8B-B14F-4D97-AF65-F5344CB8AC3E}">
        <p14:creationId xmlns:p14="http://schemas.microsoft.com/office/powerpoint/2010/main" val="208600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A5CD1-9EBC-020D-CB06-14D292F2941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D16C86-32B3-CC61-E2E6-4A9284B72D53}"/>
              </a:ext>
            </a:extLst>
          </p:cNvPr>
          <p:cNvSpPr>
            <a:spLocks noGrp="1"/>
          </p:cNvSpPr>
          <p:nvPr>
            <p:ph type="ctrTitle"/>
          </p:nvPr>
        </p:nvSpPr>
        <p:spPr/>
        <p:txBody>
          <a:bodyPr/>
          <a:lstStyle/>
          <a:p>
            <a:r>
              <a:rPr lang="en-AU" dirty="0">
                <a:latin typeface="+mj-lt"/>
              </a:rPr>
              <a:t>Learning sequence 2 – positive communication for healthy, respectful relationships</a:t>
            </a:r>
          </a:p>
        </p:txBody>
      </p:sp>
    </p:spTree>
    <p:extLst>
      <p:ext uri="{BB962C8B-B14F-4D97-AF65-F5344CB8AC3E}">
        <p14:creationId xmlns:p14="http://schemas.microsoft.com/office/powerpoint/2010/main" val="119037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DA525-3E72-64BE-EC2D-4FAE0B168A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000FCC-3719-9BBE-0F92-584891F31F38}"/>
              </a:ext>
            </a:extLst>
          </p:cNvPr>
          <p:cNvSpPr>
            <a:spLocks noGrp="1"/>
          </p:cNvSpPr>
          <p:nvPr>
            <p:ph type="title"/>
          </p:nvPr>
        </p:nvSpPr>
        <p:spPr/>
        <p:txBody>
          <a:bodyPr/>
          <a:lstStyle/>
          <a:p>
            <a:r>
              <a:rPr lang="en-AU" dirty="0">
                <a:latin typeface="+mj-lt"/>
              </a:rPr>
              <a:t>Learning intentions and success criteria (1)</a:t>
            </a:r>
          </a:p>
        </p:txBody>
      </p:sp>
      <p:sp>
        <p:nvSpPr>
          <p:cNvPr id="3" name="TextBox 2">
            <a:extLst>
              <a:ext uri="{FF2B5EF4-FFF2-40B4-BE49-F238E27FC236}">
                <a16:creationId xmlns:a16="http://schemas.microsoft.com/office/drawing/2014/main" id="{10B4DC12-15DE-16AA-D5B3-959C63E6164B}"/>
              </a:ext>
            </a:extLst>
          </p:cNvPr>
          <p:cNvSpPr txBox="1"/>
          <p:nvPr/>
        </p:nvSpPr>
        <p:spPr>
          <a:xfrm>
            <a:off x="359997" y="1149623"/>
            <a:ext cx="11202511" cy="62255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cs typeface="Arial" panose="020B0604020202020204" pitchFamily="34" charset="0"/>
              </a:rPr>
              <a:t>We are learning to</a:t>
            </a:r>
            <a:endParaRPr lang="en-AU" sz="2000" b="1" dirty="0">
              <a:solidFill>
                <a:schemeClr val="accent1"/>
              </a:solidFill>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ea typeface="Calibri" panose="020F0502020204030204" pitchFamily="34" charset="0"/>
              </a:rPr>
              <a:t>understand personal boundaries including physical, emotional, social, and digital and how they can change in different situations and relationships.</a:t>
            </a:r>
          </a:p>
          <a:p>
            <a:pPr marL="342900" lvl="0" indent="-342900">
              <a:lnSpc>
                <a:spcPct val="150000"/>
              </a:lnSpc>
              <a:spcBef>
                <a:spcPts val="1200"/>
              </a:spcBef>
              <a:spcAft>
                <a:spcPts val="600"/>
              </a:spcAft>
              <a:buFont typeface="Symbol" panose="05050102010706020507" pitchFamily="18" charset="2"/>
              <a:buChar char=""/>
            </a:pPr>
            <a:r>
              <a:rPr lang="en-AU" sz="1800" dirty="0">
                <a:effectLst/>
                <a:ea typeface="Calibri" panose="020F0502020204030204" pitchFamily="34" charset="0"/>
              </a:rPr>
              <a:t>understand consent, how it connects to boundaries, and how our values influence respectful relationships.</a:t>
            </a:r>
          </a:p>
          <a:p>
            <a:pPr marL="342900" lvl="0" indent="-342900">
              <a:lnSpc>
                <a:spcPct val="150000"/>
              </a:lnSpc>
              <a:spcBef>
                <a:spcPts val="1200"/>
              </a:spcBef>
              <a:spcAft>
                <a:spcPts val="600"/>
              </a:spcAft>
              <a:buFont typeface="Symbol" panose="05050102010706020507" pitchFamily="18" charset="2"/>
              <a:buChar char=""/>
            </a:pPr>
            <a:r>
              <a:rPr lang="en-AU" sz="1800" dirty="0">
                <a:effectLst/>
                <a:ea typeface="Calibri" panose="020F0502020204030204" pitchFamily="34" charset="0"/>
              </a:rPr>
              <a:t>communicate our needs and boundaries assertively and respectfully in everyday, intimate, and sexual relationships.</a:t>
            </a:r>
          </a:p>
          <a:p>
            <a:pPr>
              <a:lnSpc>
                <a:spcPct val="150000"/>
              </a:lnSpc>
              <a:spcAft>
                <a:spcPts val="600"/>
              </a:spcAft>
            </a:pPr>
            <a:r>
              <a:rPr lang="en-AU" sz="2000" b="1" dirty="0">
                <a:solidFill>
                  <a:schemeClr val="accent1"/>
                </a:solidFill>
                <a:cs typeface="Arial" panose="020B0604020202020204" pitchFamily="34" charset="0"/>
              </a:rPr>
              <a:t>I can</a:t>
            </a:r>
            <a:endParaRPr lang="en-US" sz="2000" dirty="0">
              <a:solidFill>
                <a:schemeClr val="accent1"/>
              </a:solidFill>
              <a:cs typeface="Arial" panose="020B0604020202020204" pitchFamily="34" charset="0"/>
            </a:endParaRPr>
          </a:p>
          <a:p>
            <a:pPr marL="342900" indent="-342900">
              <a:lnSpc>
                <a:spcPct val="150000"/>
              </a:lnSpc>
              <a:spcAft>
                <a:spcPts val="600"/>
              </a:spcAft>
              <a:buFont typeface="Arial"/>
              <a:buChar char="•"/>
            </a:pPr>
            <a:r>
              <a:rPr lang="en-AU" sz="1800" dirty="0">
                <a:cs typeface="Arial" panose="020B0604020202020204" pitchFamily="34" charset="0"/>
              </a:rPr>
              <a:t>identify my own boundaries and explain how they may change depending on the relationship or situation.</a:t>
            </a:r>
          </a:p>
          <a:p>
            <a:pPr marL="342900" indent="-342900">
              <a:lnSpc>
                <a:spcPct val="150000"/>
              </a:lnSpc>
              <a:spcAft>
                <a:spcPts val="600"/>
              </a:spcAft>
              <a:buFont typeface="Arial"/>
              <a:buChar char="•"/>
            </a:pPr>
            <a:r>
              <a:rPr lang="en-AU" sz="1800" dirty="0">
                <a:cs typeface="Arial" panose="020B0604020202020204" pitchFamily="34" charset="0"/>
              </a:rPr>
              <a:t>explain consent and connect it to personal values and respectful relationships.</a:t>
            </a:r>
          </a:p>
          <a:p>
            <a:pPr marL="342900" indent="-342900">
              <a:lnSpc>
                <a:spcPct val="150000"/>
              </a:lnSpc>
              <a:spcAft>
                <a:spcPts val="600"/>
              </a:spcAft>
              <a:buFont typeface="Arial"/>
              <a:buChar char="•"/>
            </a:pPr>
            <a:r>
              <a:rPr lang="en-AU" sz="1800" dirty="0">
                <a:cs typeface="Arial" panose="020B0604020202020204" pitchFamily="34" charset="0"/>
              </a:rPr>
              <a:t>understand and demonstrate the skills of assertive communication to express my feelings, needs, and boundaries clearly and respectfully</a:t>
            </a:r>
          </a:p>
          <a:p>
            <a:pPr marL="342900" indent="-342900">
              <a:lnSpc>
                <a:spcPct val="150000"/>
              </a:lnSpc>
              <a:spcAft>
                <a:spcPts val="600"/>
              </a:spcAft>
              <a:buFont typeface="Arial"/>
              <a:buChar char="•"/>
            </a:pP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2747B8A1-97EB-6F5B-26B5-32C1BB7A22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40057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9E4E31-4E3F-80CC-C8B1-12B2C7CFC076}"/>
              </a:ext>
            </a:extLst>
          </p:cNvPr>
          <p:cNvSpPr>
            <a:spLocks noGrp="1"/>
          </p:cNvSpPr>
          <p:nvPr>
            <p:ph type="title"/>
          </p:nvPr>
        </p:nvSpPr>
        <p:spPr/>
        <p:txBody>
          <a:bodyPr/>
          <a:lstStyle/>
          <a:p>
            <a:r>
              <a:rPr lang="en-AU" dirty="0">
                <a:latin typeface="+mj-lt"/>
              </a:rPr>
              <a:t>Exploring boundaries (1)</a:t>
            </a:r>
          </a:p>
        </p:txBody>
      </p:sp>
      <p:sp>
        <p:nvSpPr>
          <p:cNvPr id="6" name="Rectangle: Rounded Corners 5">
            <a:extLst>
              <a:ext uri="{FF2B5EF4-FFF2-40B4-BE49-F238E27FC236}">
                <a16:creationId xmlns:a16="http://schemas.microsoft.com/office/drawing/2014/main" id="{765276AC-9DB7-7F4C-B120-51AC9EC89D39}"/>
              </a:ext>
            </a:extLst>
          </p:cNvPr>
          <p:cNvSpPr/>
          <p:nvPr/>
        </p:nvSpPr>
        <p:spPr>
          <a:xfrm>
            <a:off x="390513" y="1708030"/>
            <a:ext cx="11332785" cy="2789542"/>
          </a:xfrm>
          <a:prstGeom prst="roundRect">
            <a:avLst/>
          </a:prstGeom>
          <a:solidFill>
            <a:schemeClr val="accent3"/>
          </a:solidFill>
          <a:ln>
            <a:noFill/>
          </a:ln>
          <a:effectLst/>
          <a:scene3d>
            <a:camera prst="orthographicFront">
              <a:rot lat="0" lon="0" rev="0"/>
            </a:camera>
            <a:lightRig rig="balanced" dir="t">
              <a:rot lat="0" lon="0" rev="8700000"/>
            </a:lightRig>
          </a:scene3d>
          <a:sp3d/>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a:lnSpc>
                <a:spcPct val="150000"/>
              </a:lnSpc>
            </a:pPr>
            <a:r>
              <a:rPr lang="en-AU" sz="2000" dirty="0">
                <a:solidFill>
                  <a:srgbClr val="000000"/>
                </a:solidFill>
              </a:rPr>
              <a:t>Boundaries are the limits we set for ourselves about what we are comfortable with and what we are not. They are an important part of respectful relationships. Everyone’s boundaries can be different and that’s okay. It is important to know where our own limits are, and to respect other people’s limits as well. These boundaries can also change over time and can be influenced by a range of factors.</a:t>
            </a:r>
          </a:p>
        </p:txBody>
      </p:sp>
      <p:sp>
        <p:nvSpPr>
          <p:cNvPr id="2" name="Slide Number Placeholder 1">
            <a:extLst>
              <a:ext uri="{FF2B5EF4-FFF2-40B4-BE49-F238E27FC236}">
                <a16:creationId xmlns:a16="http://schemas.microsoft.com/office/drawing/2014/main" id="{98115610-06B5-F181-7A8B-DB6721D77F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204685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6BB72-D1A3-F25F-4E98-DA35F7099E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E3AFF8-470F-36BB-428B-04705736A4B9}"/>
              </a:ext>
            </a:extLst>
          </p:cNvPr>
          <p:cNvSpPr>
            <a:spLocks noGrp="1"/>
          </p:cNvSpPr>
          <p:nvPr>
            <p:ph type="title"/>
          </p:nvPr>
        </p:nvSpPr>
        <p:spPr/>
        <p:txBody>
          <a:bodyPr/>
          <a:lstStyle/>
          <a:p>
            <a:r>
              <a:rPr lang="en-AU" dirty="0">
                <a:latin typeface="+mj-lt"/>
              </a:rPr>
              <a:t>Exploring boundaries (2)</a:t>
            </a:r>
          </a:p>
        </p:txBody>
      </p:sp>
      <p:sp>
        <p:nvSpPr>
          <p:cNvPr id="5" name="Text Placeholder 4">
            <a:extLst>
              <a:ext uri="{FF2B5EF4-FFF2-40B4-BE49-F238E27FC236}">
                <a16:creationId xmlns:a16="http://schemas.microsoft.com/office/drawing/2014/main" id="{1C43979A-F328-8CF8-4184-80B1CB477691}"/>
              </a:ext>
            </a:extLst>
          </p:cNvPr>
          <p:cNvSpPr>
            <a:spLocks noGrp="1"/>
          </p:cNvSpPr>
          <p:nvPr>
            <p:ph type="body" sz="quarter" idx="17"/>
          </p:nvPr>
        </p:nvSpPr>
        <p:spPr>
          <a:xfrm>
            <a:off x="360000" y="1567086"/>
            <a:ext cx="11484000" cy="617969"/>
          </a:xfrm>
        </p:spPr>
        <p:txBody>
          <a:bodyPr/>
          <a:lstStyle/>
          <a:p>
            <a:r>
              <a:rPr lang="en-AU" dirty="0">
                <a:latin typeface="+mn-lt"/>
              </a:rPr>
              <a:t>Draw the following brainstorm on a piece of paper and add your responses:</a:t>
            </a:r>
          </a:p>
        </p:txBody>
      </p:sp>
      <p:sp>
        <p:nvSpPr>
          <p:cNvPr id="9" name="Oval 8">
            <a:extLst>
              <a:ext uri="{FF2B5EF4-FFF2-40B4-BE49-F238E27FC236}">
                <a16:creationId xmlns:a16="http://schemas.microsoft.com/office/drawing/2014/main" id="{F12CAE26-D0F8-46B0-9AE9-552FFE72C595}"/>
              </a:ext>
            </a:extLst>
          </p:cNvPr>
          <p:cNvSpPr/>
          <p:nvPr/>
        </p:nvSpPr>
        <p:spPr>
          <a:xfrm>
            <a:off x="3447474" y="2306783"/>
            <a:ext cx="2227120" cy="165215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Physical</a:t>
            </a:r>
          </a:p>
        </p:txBody>
      </p:sp>
      <p:cxnSp>
        <p:nvCxnSpPr>
          <p:cNvPr id="16" name="Straight Connector 15">
            <a:extLst>
              <a:ext uri="{FF2B5EF4-FFF2-40B4-BE49-F238E27FC236}">
                <a16:creationId xmlns:a16="http://schemas.microsoft.com/office/drawing/2014/main" id="{4F45C197-144D-BEF8-24B2-992510598513}"/>
              </a:ext>
              <a:ext uri="{C183D7F6-B498-43B3-948B-1728B52AA6E4}">
                <adec:decorative xmlns:adec="http://schemas.microsoft.com/office/drawing/2017/decorative" val="1"/>
              </a:ext>
            </a:extLst>
          </p:cNvPr>
          <p:cNvCxnSpPr>
            <a:cxnSpLocks/>
            <a:stCxn id="13" idx="3"/>
            <a:endCxn id="9" idx="2"/>
          </p:cNvCxnSpPr>
          <p:nvPr/>
        </p:nvCxnSpPr>
        <p:spPr>
          <a:xfrm>
            <a:off x="3026067" y="3132860"/>
            <a:ext cx="42140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DE3D8F-8E36-0180-2D8A-84E024984CF3}"/>
              </a:ext>
            </a:extLst>
          </p:cNvPr>
          <p:cNvSpPr txBox="1"/>
          <p:nvPr/>
        </p:nvSpPr>
        <p:spPr>
          <a:xfrm>
            <a:off x="686280" y="2671195"/>
            <a:ext cx="2339787" cy="923330"/>
          </a:xfrm>
          <a:prstGeom prst="rect">
            <a:avLst/>
          </a:prstGeom>
          <a:noFill/>
          <a:ln>
            <a:solidFill>
              <a:schemeClr val="accent1"/>
            </a:solidFill>
          </a:ln>
        </p:spPr>
        <p:txBody>
          <a:bodyPr wrap="square">
            <a:spAutoFit/>
          </a:bodyPr>
          <a:lstStyle/>
          <a:p>
            <a:r>
              <a:rPr lang="en-AU" sz="1800" dirty="0">
                <a:ea typeface="Calibri" panose="020F0502020204030204" pitchFamily="34" charset="0"/>
              </a:rPr>
              <a:t>f</a:t>
            </a:r>
            <a:r>
              <a:rPr lang="en-AU" sz="1800" dirty="0">
                <a:effectLst/>
                <a:ea typeface="Calibri" panose="020F0502020204030204" pitchFamily="34" charset="0"/>
              </a:rPr>
              <a:t>or e</a:t>
            </a:r>
            <a:r>
              <a:rPr lang="en-AU" sz="1800" dirty="0">
                <a:ea typeface="Calibri" panose="020F0502020204030204" pitchFamily="34" charset="0"/>
              </a:rPr>
              <a:t>xample</a:t>
            </a:r>
            <a:r>
              <a:rPr lang="en-AU" sz="1800" dirty="0">
                <a:effectLst/>
                <a:ea typeface="Calibri" panose="020F0502020204030204" pitchFamily="34" charset="0"/>
              </a:rPr>
              <a:t>. I do not like being hugged by non-family members</a:t>
            </a:r>
            <a:endParaRPr lang="en-AU" sz="1800" dirty="0"/>
          </a:p>
        </p:txBody>
      </p:sp>
      <p:sp>
        <p:nvSpPr>
          <p:cNvPr id="8" name="Oval 7">
            <a:extLst>
              <a:ext uri="{FF2B5EF4-FFF2-40B4-BE49-F238E27FC236}">
                <a16:creationId xmlns:a16="http://schemas.microsoft.com/office/drawing/2014/main" id="{D4EA5205-E777-BD98-94D9-D50A705E3C19}"/>
              </a:ext>
            </a:extLst>
          </p:cNvPr>
          <p:cNvSpPr/>
          <p:nvPr/>
        </p:nvSpPr>
        <p:spPr>
          <a:xfrm>
            <a:off x="6517408" y="2306783"/>
            <a:ext cx="2227120" cy="165215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2000" dirty="0"/>
              <a:t>Emotional</a:t>
            </a:r>
          </a:p>
        </p:txBody>
      </p:sp>
      <p:sp>
        <p:nvSpPr>
          <p:cNvPr id="10" name="Oval 9">
            <a:extLst>
              <a:ext uri="{FF2B5EF4-FFF2-40B4-BE49-F238E27FC236}">
                <a16:creationId xmlns:a16="http://schemas.microsoft.com/office/drawing/2014/main" id="{7D7EB6A0-683E-2085-3549-52F798B595E3}"/>
              </a:ext>
            </a:extLst>
          </p:cNvPr>
          <p:cNvSpPr/>
          <p:nvPr/>
        </p:nvSpPr>
        <p:spPr>
          <a:xfrm>
            <a:off x="3447474" y="4620422"/>
            <a:ext cx="2227120" cy="1652154"/>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Social</a:t>
            </a:r>
          </a:p>
        </p:txBody>
      </p:sp>
      <p:sp>
        <p:nvSpPr>
          <p:cNvPr id="11" name="Oval 10">
            <a:extLst>
              <a:ext uri="{FF2B5EF4-FFF2-40B4-BE49-F238E27FC236}">
                <a16:creationId xmlns:a16="http://schemas.microsoft.com/office/drawing/2014/main" id="{BCB71FAD-468F-F938-2D6C-C32F0AF123E6}"/>
              </a:ext>
            </a:extLst>
          </p:cNvPr>
          <p:cNvSpPr/>
          <p:nvPr/>
        </p:nvSpPr>
        <p:spPr>
          <a:xfrm>
            <a:off x="6517408" y="4632488"/>
            <a:ext cx="2227120" cy="1652154"/>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000000"/>
                </a:solidFill>
              </a:rPr>
              <a:t>Digital</a:t>
            </a:r>
          </a:p>
        </p:txBody>
      </p:sp>
      <p:cxnSp>
        <p:nvCxnSpPr>
          <p:cNvPr id="18" name="Straight Connector 17">
            <a:extLst>
              <a:ext uri="{FF2B5EF4-FFF2-40B4-BE49-F238E27FC236}">
                <a16:creationId xmlns:a16="http://schemas.microsoft.com/office/drawing/2014/main" id="{096F61C1-79F9-B318-53DE-D46E8C517B29}"/>
              </a:ext>
              <a:ext uri="{C183D7F6-B498-43B3-948B-1728B52AA6E4}">
                <adec:decorative xmlns:adec="http://schemas.microsoft.com/office/drawing/2017/decorative" val="1"/>
              </a:ext>
            </a:extLst>
          </p:cNvPr>
          <p:cNvCxnSpPr>
            <a:cxnSpLocks/>
            <a:stCxn id="11" idx="6"/>
            <a:endCxn id="14" idx="1"/>
          </p:cNvCxnSpPr>
          <p:nvPr/>
        </p:nvCxnSpPr>
        <p:spPr>
          <a:xfrm>
            <a:off x="8744528" y="5458565"/>
            <a:ext cx="555267" cy="12643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FC756B-6AED-4A04-98F1-C6E5C882D7DE}"/>
              </a:ext>
            </a:extLst>
          </p:cNvPr>
          <p:cNvSpPr txBox="1"/>
          <p:nvPr/>
        </p:nvSpPr>
        <p:spPr>
          <a:xfrm>
            <a:off x="9299795" y="4846334"/>
            <a:ext cx="2095629" cy="1477328"/>
          </a:xfrm>
          <a:prstGeom prst="rect">
            <a:avLst/>
          </a:prstGeom>
          <a:noFill/>
          <a:ln>
            <a:solidFill>
              <a:schemeClr val="accent6">
                <a:lumMod val="75000"/>
              </a:schemeClr>
            </a:solidFill>
          </a:ln>
        </p:spPr>
        <p:txBody>
          <a:bodyPr wrap="square">
            <a:spAutoFit/>
          </a:bodyPr>
          <a:lstStyle/>
          <a:p>
            <a:r>
              <a:rPr lang="en-AU" sz="1800" dirty="0">
                <a:ea typeface="Calibri" panose="020F0502020204030204" pitchFamily="34" charset="0"/>
              </a:rPr>
              <a:t>f</a:t>
            </a:r>
            <a:r>
              <a:rPr lang="en-AU" sz="1800" dirty="0">
                <a:effectLst/>
                <a:ea typeface="Calibri" panose="020F0502020204030204" pitchFamily="34" charset="0"/>
              </a:rPr>
              <a:t>or e</a:t>
            </a:r>
            <a:r>
              <a:rPr lang="en-AU" sz="1800" dirty="0">
                <a:ea typeface="Calibri" panose="020F0502020204030204" pitchFamily="34" charset="0"/>
              </a:rPr>
              <a:t>xample</a:t>
            </a:r>
            <a:r>
              <a:rPr lang="en-AU" sz="1800" dirty="0">
                <a:effectLst/>
                <a:ea typeface="Calibri" panose="020F0502020204030204" pitchFamily="34" charset="0"/>
              </a:rPr>
              <a:t>. I want to check photos of me before others share them online</a:t>
            </a:r>
            <a:endParaRPr lang="en-AU" sz="1800" dirty="0"/>
          </a:p>
        </p:txBody>
      </p:sp>
      <p:sp>
        <p:nvSpPr>
          <p:cNvPr id="2" name="Slide Number Placeholder 1">
            <a:extLst>
              <a:ext uri="{FF2B5EF4-FFF2-40B4-BE49-F238E27FC236}">
                <a16:creationId xmlns:a16="http://schemas.microsoft.com/office/drawing/2014/main" id="{3DF16B98-BFD9-0E46-F19C-EA0D503776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73131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28C41-C6D1-12F7-91C6-8FDC6CF56E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33F213-32FC-799D-7F17-C640E6EA6E90}"/>
              </a:ext>
            </a:extLst>
          </p:cNvPr>
          <p:cNvSpPr>
            <a:spLocks noGrp="1"/>
          </p:cNvSpPr>
          <p:nvPr>
            <p:ph type="title"/>
          </p:nvPr>
        </p:nvSpPr>
        <p:spPr/>
        <p:txBody>
          <a:bodyPr/>
          <a:lstStyle/>
          <a:p>
            <a:r>
              <a:rPr lang="en-AU" dirty="0">
                <a:latin typeface="+mj-lt"/>
              </a:rPr>
              <a:t>Defining my boundaries (1)</a:t>
            </a:r>
          </a:p>
        </p:txBody>
      </p:sp>
      <p:sp>
        <p:nvSpPr>
          <p:cNvPr id="5" name="Text Placeholder 4">
            <a:extLst>
              <a:ext uri="{FF2B5EF4-FFF2-40B4-BE49-F238E27FC236}">
                <a16:creationId xmlns:a16="http://schemas.microsoft.com/office/drawing/2014/main" id="{2F89DF76-67E5-16C8-00D4-A23BB4966532}"/>
              </a:ext>
            </a:extLst>
          </p:cNvPr>
          <p:cNvSpPr>
            <a:spLocks noGrp="1"/>
          </p:cNvSpPr>
          <p:nvPr>
            <p:ph type="body" sz="quarter" idx="17"/>
          </p:nvPr>
        </p:nvSpPr>
        <p:spPr>
          <a:xfrm>
            <a:off x="360000" y="1567086"/>
            <a:ext cx="5167964" cy="4807835"/>
          </a:xfrm>
        </p:spPr>
        <p:txBody>
          <a:bodyPr/>
          <a:lstStyle/>
          <a:p>
            <a:r>
              <a:rPr lang="en-AU" dirty="0">
                <a:latin typeface="+mn-lt"/>
              </a:rPr>
              <a:t>Consider a good friend and decide where the following fit for you in your boundaries:</a:t>
            </a:r>
          </a:p>
          <a:p>
            <a:pPr marL="342900" indent="-342900">
              <a:buFont typeface="Arial" panose="020B0604020202020204" pitchFamily="34" charset="0"/>
              <a:buChar char="•"/>
            </a:pPr>
            <a:r>
              <a:rPr lang="en-AU" dirty="0">
                <a:latin typeface="+mn-lt"/>
              </a:rPr>
              <a:t>sharing stationary</a:t>
            </a:r>
          </a:p>
          <a:p>
            <a:pPr marL="342900" indent="-342900">
              <a:buFont typeface="Arial" panose="020B0604020202020204" pitchFamily="34" charset="0"/>
              <a:buChar char="•"/>
            </a:pPr>
            <a:r>
              <a:rPr lang="en-AU" dirty="0">
                <a:latin typeface="+mn-lt"/>
              </a:rPr>
              <a:t>sharing a password</a:t>
            </a:r>
          </a:p>
          <a:p>
            <a:pPr marL="342900" indent="-342900">
              <a:buFont typeface="Arial" panose="020B0604020202020204" pitchFamily="34" charset="0"/>
              <a:buChar char="•"/>
            </a:pPr>
            <a:r>
              <a:rPr lang="en-AU" dirty="0">
                <a:latin typeface="+mn-lt"/>
              </a:rPr>
              <a:t>hugging</a:t>
            </a:r>
          </a:p>
          <a:p>
            <a:pPr marL="342900" indent="-342900">
              <a:buFont typeface="Arial" panose="020B0604020202020204" pitchFamily="34" charset="0"/>
              <a:buChar char="•"/>
            </a:pPr>
            <a:r>
              <a:rPr lang="en-AU" dirty="0">
                <a:latin typeface="+mn-lt"/>
              </a:rPr>
              <a:t>letting them look at your phone</a:t>
            </a:r>
          </a:p>
        </p:txBody>
      </p:sp>
      <p:grpSp>
        <p:nvGrpSpPr>
          <p:cNvPr id="12" name="Group 11" descr="An overlapping circle graph showing distinct areas for “never ok”, “sometimes ok” and “always ok”">
            <a:extLst>
              <a:ext uri="{FF2B5EF4-FFF2-40B4-BE49-F238E27FC236}">
                <a16:creationId xmlns:a16="http://schemas.microsoft.com/office/drawing/2014/main" id="{ABBB06F8-CEFE-9F13-8446-A9207AC2ECA4}"/>
              </a:ext>
            </a:extLst>
          </p:cNvPr>
          <p:cNvGrpSpPr/>
          <p:nvPr/>
        </p:nvGrpSpPr>
        <p:grpSpPr>
          <a:xfrm>
            <a:off x="5011646" y="1267099"/>
            <a:ext cx="6995671" cy="5460014"/>
            <a:chOff x="5011646" y="1267099"/>
            <a:chExt cx="6995671" cy="5460014"/>
          </a:xfrm>
        </p:grpSpPr>
        <p:grpSp>
          <p:nvGrpSpPr>
            <p:cNvPr id="11" name="Group 10">
              <a:extLst>
                <a:ext uri="{FF2B5EF4-FFF2-40B4-BE49-F238E27FC236}">
                  <a16:creationId xmlns:a16="http://schemas.microsoft.com/office/drawing/2014/main" id="{CE4E1A04-722C-AD76-320B-F14292A01306}"/>
                </a:ext>
              </a:extLst>
            </p:cNvPr>
            <p:cNvGrpSpPr/>
            <p:nvPr/>
          </p:nvGrpSpPr>
          <p:grpSpPr>
            <a:xfrm>
              <a:off x="5011646" y="1267099"/>
              <a:ext cx="6995671" cy="5460014"/>
              <a:chOff x="5011646" y="1267099"/>
              <a:chExt cx="6995671" cy="5460014"/>
            </a:xfrm>
          </p:grpSpPr>
          <p:sp>
            <p:nvSpPr>
              <p:cNvPr id="10" name="Oval 9">
                <a:extLst>
                  <a:ext uri="{FF2B5EF4-FFF2-40B4-BE49-F238E27FC236}">
                    <a16:creationId xmlns:a16="http://schemas.microsoft.com/office/drawing/2014/main" id="{31A6B79E-0994-287E-632B-6719DF068CF4}"/>
                  </a:ext>
                </a:extLst>
              </p:cNvPr>
              <p:cNvSpPr/>
              <p:nvPr/>
            </p:nvSpPr>
            <p:spPr>
              <a:xfrm>
                <a:off x="5011646" y="1267099"/>
                <a:ext cx="6995671" cy="5460014"/>
              </a:xfrm>
              <a:prstGeom prst="ellipse">
                <a:avLst/>
              </a:prstGeom>
              <a:solidFill>
                <a:schemeClr val="accent6"/>
              </a:solidFill>
              <a:ln>
                <a:solidFill>
                  <a:schemeClr val="accent6">
                    <a:lumMod val="90000"/>
                  </a:schemeClr>
                </a:solidFill>
              </a:ln>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0402676-F406-382C-FF6F-71F97535121D}"/>
                  </a:ext>
                </a:extLst>
              </p:cNvPr>
              <p:cNvSpPr/>
              <p:nvPr/>
            </p:nvSpPr>
            <p:spPr>
              <a:xfrm>
                <a:off x="5990897" y="2018546"/>
                <a:ext cx="5037170" cy="3957121"/>
              </a:xfrm>
              <a:prstGeom prst="ellipse">
                <a:avLst/>
              </a:prstGeom>
              <a:ln>
                <a:solidFill>
                  <a:schemeClr val="accent4">
                    <a:lumMod val="90000"/>
                  </a:schemeClr>
                </a:solidFill>
              </a:ln>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CE510D87-5D68-4A7A-0BDA-EDE1470E7CE7}"/>
                  </a:ext>
                </a:extLst>
              </p:cNvPr>
              <p:cNvSpPr/>
              <p:nvPr/>
            </p:nvSpPr>
            <p:spPr>
              <a:xfrm>
                <a:off x="7525158" y="3332799"/>
                <a:ext cx="2024284" cy="1276407"/>
              </a:xfrm>
              <a:prstGeom prst="ellipse">
                <a:avLst/>
              </a:prstGeom>
              <a:solidFill>
                <a:schemeClr val="accent1"/>
              </a:solidFill>
              <a:ln>
                <a:noFill/>
              </a:ln>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sz="2000" dirty="0">
                    <a:solidFill>
                      <a:schemeClr val="bg1"/>
                    </a:solidFill>
                  </a:rPr>
                  <a:t>Always ok</a:t>
                </a:r>
              </a:p>
            </p:txBody>
          </p:sp>
        </p:grpSp>
        <p:sp>
          <p:nvSpPr>
            <p:cNvPr id="8" name="TextBox 7">
              <a:extLst>
                <a:ext uri="{FF2B5EF4-FFF2-40B4-BE49-F238E27FC236}">
                  <a16:creationId xmlns:a16="http://schemas.microsoft.com/office/drawing/2014/main" id="{01FB96DF-7F99-8B12-3F1A-2E74A3886362}"/>
                </a:ext>
              </a:extLst>
            </p:cNvPr>
            <p:cNvSpPr txBox="1"/>
            <p:nvPr/>
          </p:nvSpPr>
          <p:spPr>
            <a:xfrm>
              <a:off x="7649633" y="2606788"/>
              <a:ext cx="1719696" cy="914400"/>
            </a:xfrm>
            <a:prstGeom prst="rect">
              <a:avLst/>
            </a:prstGeom>
            <a:noFill/>
          </p:spPr>
          <p:txBody>
            <a:bodyPr wrap="square" lIns="0" tIns="0" rIns="0" bIns="0" rtlCol="0">
              <a:noAutofit/>
            </a:bodyPr>
            <a:lstStyle/>
            <a:p>
              <a:pPr algn="l"/>
              <a:r>
                <a:rPr lang="en-AU" sz="2000" dirty="0">
                  <a:solidFill>
                    <a:schemeClr val="accent1"/>
                  </a:solidFill>
                </a:rPr>
                <a:t>Sometimes ok</a:t>
              </a:r>
            </a:p>
          </p:txBody>
        </p:sp>
        <p:sp>
          <p:nvSpPr>
            <p:cNvPr id="9" name="TextBox 8">
              <a:extLst>
                <a:ext uri="{FF2B5EF4-FFF2-40B4-BE49-F238E27FC236}">
                  <a16:creationId xmlns:a16="http://schemas.microsoft.com/office/drawing/2014/main" id="{A0E483FA-9CAF-D247-D56B-0053AAE5E3C7}"/>
                </a:ext>
              </a:extLst>
            </p:cNvPr>
            <p:cNvSpPr txBox="1"/>
            <p:nvPr/>
          </p:nvSpPr>
          <p:spPr>
            <a:xfrm>
              <a:off x="7943995" y="1493843"/>
              <a:ext cx="1130971" cy="379634"/>
            </a:xfrm>
            <a:prstGeom prst="rect">
              <a:avLst/>
            </a:prstGeom>
            <a:noFill/>
          </p:spPr>
          <p:txBody>
            <a:bodyPr wrap="square" lIns="0" tIns="0" rIns="0" bIns="0" rtlCol="0">
              <a:noAutofit/>
            </a:bodyPr>
            <a:lstStyle/>
            <a:p>
              <a:pPr algn="l"/>
              <a:r>
                <a:rPr lang="en-AU" sz="2000" dirty="0">
                  <a:solidFill>
                    <a:schemeClr val="accent1"/>
                  </a:solidFill>
                </a:rPr>
                <a:t>Never ok</a:t>
              </a:r>
            </a:p>
          </p:txBody>
        </p:sp>
      </p:grpSp>
      <p:sp>
        <p:nvSpPr>
          <p:cNvPr id="2" name="Slide Number Placeholder 1">
            <a:extLst>
              <a:ext uri="{FF2B5EF4-FFF2-40B4-BE49-F238E27FC236}">
                <a16:creationId xmlns:a16="http://schemas.microsoft.com/office/drawing/2014/main" id="{33F87B29-59C8-FE68-E1EC-BC494805BE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240281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C0794-2656-4795-727F-B48A0C1330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9144D4-5EFD-C45D-EA35-96BD4D8EEBC3}"/>
              </a:ext>
            </a:extLst>
          </p:cNvPr>
          <p:cNvSpPr>
            <a:spLocks noGrp="1"/>
          </p:cNvSpPr>
          <p:nvPr>
            <p:ph type="title"/>
          </p:nvPr>
        </p:nvSpPr>
        <p:spPr>
          <a:xfrm>
            <a:off x="360000" y="360000"/>
            <a:ext cx="10080000" cy="545601"/>
          </a:xfrm>
        </p:spPr>
        <p:txBody>
          <a:bodyPr anchor="ctr">
            <a:normAutofit/>
          </a:bodyPr>
          <a:lstStyle/>
          <a:p>
            <a:r>
              <a:rPr lang="en-AU" dirty="0">
                <a:latin typeface="+mj-lt"/>
              </a:rPr>
              <a:t>Defining my boundaries (2)</a:t>
            </a:r>
          </a:p>
        </p:txBody>
      </p:sp>
      <p:sp>
        <p:nvSpPr>
          <p:cNvPr id="6" name="Text Placeholder 5">
            <a:extLst>
              <a:ext uri="{FF2B5EF4-FFF2-40B4-BE49-F238E27FC236}">
                <a16:creationId xmlns:a16="http://schemas.microsoft.com/office/drawing/2014/main" id="{33E43A72-4F21-DA11-AA40-EEF2D0171B12}"/>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2510B5C0-FC1C-381E-D40A-A872A86AA1DE}"/>
              </a:ext>
            </a:extLst>
          </p:cNvPr>
          <p:cNvSpPr>
            <a:spLocks noGrp="1"/>
          </p:cNvSpPr>
          <p:nvPr>
            <p:ph idx="1"/>
          </p:nvPr>
        </p:nvSpPr>
        <p:spPr>
          <a:xfrm>
            <a:off x="4156364" y="1496291"/>
            <a:ext cx="7687636" cy="4742836"/>
          </a:xfrm>
        </p:spPr>
        <p:txBody>
          <a:bodyPr>
            <a:noAutofit/>
          </a:bodyPr>
          <a:lstStyle/>
          <a:p>
            <a:pPr marL="342900" indent="-342900">
              <a:buFont typeface="Arial" panose="020B0604020202020204" pitchFamily="34" charset="0"/>
              <a:buChar char="•"/>
            </a:pPr>
            <a:r>
              <a:rPr lang="en-AU" dirty="0"/>
              <a:t>How would your boundaries change if:</a:t>
            </a:r>
          </a:p>
          <a:p>
            <a:pPr marL="702900" lvl="4" indent="-342900"/>
            <a:r>
              <a:rPr lang="en-AU" dirty="0">
                <a:latin typeface="+mn-lt"/>
              </a:rPr>
              <a:t>the person was a close family member instead of a friend?</a:t>
            </a:r>
          </a:p>
          <a:p>
            <a:pPr marL="702900" lvl="4" indent="-342900"/>
            <a:r>
              <a:rPr lang="en-AU" dirty="0">
                <a:latin typeface="+mn-lt"/>
              </a:rPr>
              <a:t>the person was someone you didn’t know well?</a:t>
            </a:r>
          </a:p>
          <a:p>
            <a:pPr marL="702900" lvl="4" indent="-342900"/>
            <a:r>
              <a:rPr lang="en-AU" dirty="0">
                <a:latin typeface="+mn-lt"/>
              </a:rPr>
              <a:t>you were in a romantic relationship with that person?</a:t>
            </a:r>
          </a:p>
          <a:p>
            <a:pPr marL="342900" indent="-342900">
              <a:buFont typeface="Arial" panose="020B0604020202020204" pitchFamily="34" charset="0"/>
              <a:buChar char="•"/>
            </a:pPr>
            <a:r>
              <a:rPr lang="en-AU" dirty="0"/>
              <a:t>What other factors might influence your boundaries to shift?</a:t>
            </a:r>
          </a:p>
          <a:p>
            <a:pPr marL="342900" indent="-342900">
              <a:buFont typeface="Arial" panose="020B0604020202020204" pitchFamily="34" charset="0"/>
              <a:buChar char="•"/>
            </a:pPr>
            <a:r>
              <a:rPr lang="en-AU" dirty="0"/>
              <a:t>Why do different people have different boundaries?</a:t>
            </a:r>
          </a:p>
          <a:p>
            <a:pPr marL="342900" indent="-342900">
              <a:buFont typeface="Arial" panose="020B0604020202020204" pitchFamily="34" charset="0"/>
              <a:buChar char="•"/>
            </a:pPr>
            <a:r>
              <a:rPr lang="en-AU" dirty="0"/>
              <a:t>What can we do to ensure we are respecting other people’s boundaries?</a:t>
            </a:r>
          </a:p>
          <a:p>
            <a:pPr marL="342900" indent="-342900">
              <a:buFont typeface="Arial" panose="020B0604020202020204" pitchFamily="34" charset="0"/>
              <a:buChar char="•"/>
            </a:pPr>
            <a:r>
              <a:rPr lang="en-AU" dirty="0"/>
              <a:t>What can we do to ensure that other people understand our boundaries?</a:t>
            </a:r>
          </a:p>
          <a:p>
            <a:pPr marL="342900" indent="-34290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23963F17-ECF6-1B55-49FE-5B3A4FE8880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000" y="2247559"/>
            <a:ext cx="3739932" cy="3240300"/>
          </a:xfrm>
          <a:prstGeom prst="rect">
            <a:avLst/>
          </a:prstGeom>
        </p:spPr>
      </p:pic>
      <p:sp>
        <p:nvSpPr>
          <p:cNvPr id="7" name="TextBox 6">
            <a:extLst>
              <a:ext uri="{FF2B5EF4-FFF2-40B4-BE49-F238E27FC236}">
                <a16:creationId xmlns:a16="http://schemas.microsoft.com/office/drawing/2014/main" id="{3591FABD-D715-2BCD-32BB-BBA89C609C52}"/>
              </a:ext>
              <a:ext uri="{C183D7F6-B498-43B3-948B-1728B52AA6E4}">
                <adec:decorative xmlns:adec="http://schemas.microsoft.com/office/drawing/2017/decorative" val="1"/>
              </a:ext>
            </a:extLst>
          </p:cNvPr>
          <p:cNvSpPr txBox="1"/>
          <p:nvPr/>
        </p:nvSpPr>
        <p:spPr>
          <a:xfrm>
            <a:off x="74007"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3A22786D-75CF-E376-1328-8A3142F5B8A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28</a:t>
            </a:fld>
            <a:endParaRPr lang="en-AU"/>
          </a:p>
        </p:txBody>
      </p:sp>
    </p:spTree>
    <p:extLst>
      <p:ext uri="{BB962C8B-B14F-4D97-AF65-F5344CB8AC3E}">
        <p14:creationId xmlns:p14="http://schemas.microsoft.com/office/powerpoint/2010/main" val="220572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2C61-D2AD-DAD6-57D6-9CCDD4EE64EA}"/>
              </a:ext>
            </a:extLst>
          </p:cNvPr>
          <p:cNvSpPr>
            <a:spLocks noGrp="1"/>
          </p:cNvSpPr>
          <p:nvPr>
            <p:ph type="title"/>
          </p:nvPr>
        </p:nvSpPr>
        <p:spPr/>
        <p:txBody>
          <a:bodyPr/>
          <a:lstStyle/>
          <a:p>
            <a:r>
              <a:rPr lang="en-AU" dirty="0">
                <a:latin typeface="+mj-lt"/>
              </a:rPr>
              <a:t>Exploring boundaries and values (1)</a:t>
            </a:r>
          </a:p>
        </p:txBody>
      </p:sp>
      <p:sp>
        <p:nvSpPr>
          <p:cNvPr id="3" name="Content Placeholder 2">
            <a:extLst>
              <a:ext uri="{FF2B5EF4-FFF2-40B4-BE49-F238E27FC236}">
                <a16:creationId xmlns:a16="http://schemas.microsoft.com/office/drawing/2014/main" id="{555381FB-0A74-0914-6A99-D9EA6BF126BB}"/>
              </a:ext>
            </a:extLst>
          </p:cNvPr>
          <p:cNvSpPr>
            <a:spLocks noGrp="1"/>
          </p:cNvSpPr>
          <p:nvPr>
            <p:ph idx="1"/>
          </p:nvPr>
        </p:nvSpPr>
        <p:spPr>
          <a:xfrm>
            <a:off x="360000" y="1620000"/>
            <a:ext cx="7213297" cy="4536000"/>
          </a:xfrm>
        </p:spPr>
        <p:txBody>
          <a:bodyPr/>
          <a:lstStyle/>
          <a:p>
            <a:r>
              <a:rPr lang="en-AU" dirty="0"/>
              <a:t>Select 3 to 5 of the ‘never ok’ examples from the boundaries worksheet and match what this is connected to, for example, privacy, honesty, respect .</a:t>
            </a:r>
          </a:p>
          <a:p>
            <a:r>
              <a:rPr lang="en-AU" dirty="0"/>
              <a:t>Create a list of rights and responsibilities regarding your boundaries (using your previous rights and responsibilities list). </a:t>
            </a:r>
          </a:p>
          <a:p>
            <a:r>
              <a:rPr lang="en-AU" dirty="0"/>
              <a:t>For example,</a:t>
            </a:r>
            <a:r>
              <a:rPr lang="en-AU" i="1" dirty="0"/>
              <a:t> my boundary is not sharing my password with my friends. This links to the value of privacy which aligns with my right to not share personal information. I then have a responsibility to not request the passwords of others.</a:t>
            </a:r>
          </a:p>
          <a:p>
            <a:r>
              <a:rPr lang="en-AU" dirty="0"/>
              <a:t>  </a:t>
            </a:r>
          </a:p>
        </p:txBody>
      </p:sp>
      <p:pic>
        <p:nvPicPr>
          <p:cNvPr id="7" name="Picture 6">
            <a:extLst>
              <a:ext uri="{FF2B5EF4-FFF2-40B4-BE49-F238E27FC236}">
                <a16:creationId xmlns:a16="http://schemas.microsoft.com/office/drawing/2014/main" id="{E3D8B9FB-AD7D-633C-17C2-230A376D501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2130" y="2182008"/>
            <a:ext cx="3654447" cy="2849327"/>
          </a:xfrm>
          <a:prstGeom prst="rect">
            <a:avLst/>
          </a:prstGeom>
        </p:spPr>
      </p:pic>
      <p:sp>
        <p:nvSpPr>
          <p:cNvPr id="8" name="TextBox 7">
            <a:extLst>
              <a:ext uri="{FF2B5EF4-FFF2-40B4-BE49-F238E27FC236}">
                <a16:creationId xmlns:a16="http://schemas.microsoft.com/office/drawing/2014/main" id="{8B94A1EE-36F3-8806-CD5B-0F9C7CD193EE}"/>
              </a:ext>
              <a:ext uri="{C183D7F6-B498-43B3-948B-1728B52AA6E4}">
                <adec:decorative xmlns:adec="http://schemas.microsoft.com/office/drawing/2017/decorative" val="1"/>
              </a:ext>
            </a:extLst>
          </p:cNvPr>
          <p:cNvSpPr txBox="1"/>
          <p:nvPr/>
        </p:nvSpPr>
        <p:spPr>
          <a:xfrm>
            <a:off x="9057626" y="5976000"/>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4" name="Slide Number Placeholder 3">
            <a:extLst>
              <a:ext uri="{FF2B5EF4-FFF2-40B4-BE49-F238E27FC236}">
                <a16:creationId xmlns:a16="http://schemas.microsoft.com/office/drawing/2014/main" id="{FF87E8BF-1EB4-F7D6-5440-BA20FA1A122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86242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Learning sequences</a:t>
            </a:r>
          </a:p>
        </p:txBody>
      </p:sp>
      <p:grpSp>
        <p:nvGrpSpPr>
          <p:cNvPr id="2" name="Group 1" descr="1. Building the foundations for healthy, respectful relationships">
            <a:extLst>
              <a:ext uri="{FF2B5EF4-FFF2-40B4-BE49-F238E27FC236}">
                <a16:creationId xmlns:a16="http://schemas.microsoft.com/office/drawing/2014/main" id="{6E1E8CCB-0E36-323F-3194-7BC697ACFD7B}"/>
              </a:ext>
            </a:extLst>
          </p:cNvPr>
          <p:cNvGrpSpPr/>
          <p:nvPr/>
        </p:nvGrpSpPr>
        <p:grpSpPr>
          <a:xfrm>
            <a:off x="359999" y="1285408"/>
            <a:ext cx="10384606" cy="1045440"/>
            <a:chOff x="359999" y="1285408"/>
            <a:chExt cx="10384606" cy="104544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102500" y="1349431"/>
              <a:ext cx="9642105"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dirty="0">
                  <a:solidFill>
                    <a:srgbClr val="002060"/>
                  </a:solidFill>
                  <a:hlinkClick r:id="rId3" action="ppaction://hlinksldjump"/>
                </a:rPr>
                <a:t>Building the foundations for healthy, respectful relationships</a:t>
              </a:r>
              <a:endParaRPr lang="en-AU" dirty="0">
                <a:solidFill>
                  <a:srgbClr val="002060"/>
                </a:solidFill>
                <a:latin typeface="+mj-lt"/>
              </a:endParaRPr>
            </a:p>
          </p:txBody>
        </p:sp>
        <p:sp>
          <p:nvSpPr>
            <p:cNvPr id="27" name="Oval 26">
              <a:hlinkClick r:id="rId4" action="ppaction://hlinksldjump"/>
              <a:extLst>
                <a:ext uri="{FF2B5EF4-FFF2-40B4-BE49-F238E27FC236}">
                  <a16:creationId xmlns:a16="http://schemas.microsoft.com/office/drawing/2014/main" id="{43E29678-B0D5-CFD1-DC53-F7AA7299F5E7}"/>
                </a:ext>
              </a:extLst>
            </p:cNvPr>
            <p:cNvSpPr/>
            <p:nvPr/>
          </p:nvSpPr>
          <p:spPr>
            <a:xfrm>
              <a:off x="359999" y="1285408"/>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1</a:t>
              </a:r>
            </a:p>
          </p:txBody>
        </p:sp>
      </p:grpSp>
      <p:grpSp>
        <p:nvGrpSpPr>
          <p:cNvPr id="5" name="Group 4" descr="2. Positive communication for healthy, respectful relationships&#10;">
            <a:extLst>
              <a:ext uri="{FF2B5EF4-FFF2-40B4-BE49-F238E27FC236}">
                <a16:creationId xmlns:a16="http://schemas.microsoft.com/office/drawing/2014/main" id="{500BB170-BA73-1EBB-D548-77E6F52D08C4}"/>
              </a:ext>
            </a:extLst>
          </p:cNvPr>
          <p:cNvGrpSpPr/>
          <p:nvPr/>
        </p:nvGrpSpPr>
        <p:grpSpPr>
          <a:xfrm>
            <a:off x="360000" y="2375158"/>
            <a:ext cx="10387332" cy="1045440"/>
            <a:chOff x="360000" y="2362859"/>
            <a:chExt cx="10387332" cy="1045440"/>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037779" y="2417824"/>
              <a:ext cx="9709553"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dirty="0">
                  <a:solidFill>
                    <a:srgbClr val="002060"/>
                  </a:solidFill>
                  <a:hlinkClick r:id="rId5" action="ppaction://hlinksldjump"/>
                </a:rPr>
                <a:t>Positive communication for healthy, respectful relationships</a:t>
              </a:r>
              <a:endParaRPr lang="en-AU" dirty="0">
                <a:solidFill>
                  <a:srgbClr val="002060"/>
                </a:solidFill>
              </a:endParaRPr>
            </a:p>
          </p:txBody>
        </p:sp>
        <p:sp>
          <p:nvSpPr>
            <p:cNvPr id="28" name="Oval 27">
              <a:hlinkClick r:id="rId4" action="ppaction://hlinksldjump"/>
              <a:extLst>
                <a:ext uri="{FF2B5EF4-FFF2-40B4-BE49-F238E27FC236}">
                  <a16:creationId xmlns:a16="http://schemas.microsoft.com/office/drawing/2014/main" id="{303CE13A-ABBE-98C9-8DCD-C17F9F5DA2D3}"/>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2</a:t>
              </a:r>
            </a:p>
          </p:txBody>
        </p:sp>
      </p:grpSp>
      <p:grpSp>
        <p:nvGrpSpPr>
          <p:cNvPr id="7" name="Group 6" descr="3. Understanding power and respect">
            <a:extLst>
              <a:ext uri="{FF2B5EF4-FFF2-40B4-BE49-F238E27FC236}">
                <a16:creationId xmlns:a16="http://schemas.microsoft.com/office/drawing/2014/main" id="{510EC9E2-AC3D-781D-6DD3-418932240DD6}"/>
              </a:ext>
            </a:extLst>
          </p:cNvPr>
          <p:cNvGrpSpPr/>
          <p:nvPr/>
        </p:nvGrpSpPr>
        <p:grpSpPr>
          <a:xfrm>
            <a:off x="360000" y="3464908"/>
            <a:ext cx="10387334" cy="1045440"/>
            <a:chOff x="360000" y="3419966"/>
            <a:chExt cx="10387334" cy="1045440"/>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037782" y="3522782"/>
              <a:ext cx="9709552"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6" action="ppaction://hlinksldjump"/>
                </a:rPr>
                <a:t>Understanding power and respect</a:t>
              </a:r>
              <a:endParaRPr lang="en-AU" dirty="0">
                <a:solidFill>
                  <a:schemeClr val="accent1"/>
                </a:solidFill>
                <a:latin typeface="+mj-lt"/>
              </a:endParaRPr>
            </a:p>
          </p:txBody>
        </p:sp>
        <p:sp>
          <p:nvSpPr>
            <p:cNvPr id="29" name="Oval 28">
              <a:hlinkClick r:id="rId4" action="ppaction://hlinksldjump"/>
              <a:extLst>
                <a:ext uri="{FF2B5EF4-FFF2-40B4-BE49-F238E27FC236}">
                  <a16:creationId xmlns:a16="http://schemas.microsoft.com/office/drawing/2014/main" id="{D40051C2-99F3-DD7C-B129-4A65C34F0307}"/>
                </a:ext>
              </a:extLst>
            </p:cNvPr>
            <p:cNvSpPr/>
            <p:nvPr/>
          </p:nvSpPr>
          <p:spPr>
            <a:xfrm>
              <a:off x="360000" y="3419966"/>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3</a:t>
              </a:r>
            </a:p>
          </p:txBody>
        </p:sp>
      </p:grpSp>
      <p:grpSp>
        <p:nvGrpSpPr>
          <p:cNvPr id="8" name="Group 7" descr="4. How media shapes our understanding of respectful relationships">
            <a:extLst>
              <a:ext uri="{FF2B5EF4-FFF2-40B4-BE49-F238E27FC236}">
                <a16:creationId xmlns:a16="http://schemas.microsoft.com/office/drawing/2014/main" id="{6C6BF4C7-3A19-37B5-B275-042E2626EF54}"/>
              </a:ext>
            </a:extLst>
          </p:cNvPr>
          <p:cNvGrpSpPr/>
          <p:nvPr/>
        </p:nvGrpSpPr>
        <p:grpSpPr>
          <a:xfrm>
            <a:off x="360000" y="4554659"/>
            <a:ext cx="10387332" cy="1045440"/>
            <a:chOff x="360000" y="4554659"/>
            <a:chExt cx="10387332" cy="1045440"/>
          </a:xfrm>
        </p:grpSpPr>
        <p:sp>
          <p:nvSpPr>
            <p:cNvPr id="13" name="Rectangle: Rounded Corners 12">
              <a:extLst>
                <a:ext uri="{FF2B5EF4-FFF2-40B4-BE49-F238E27FC236}">
                  <a16:creationId xmlns:a16="http://schemas.microsoft.com/office/drawing/2014/main" id="{A6D457C5-A0C4-3545-45D0-1274F0BD9B28}"/>
                </a:ext>
                <a:ext uri="{C183D7F6-B498-43B3-948B-1728B52AA6E4}">
                  <adec:decorative xmlns:adec="http://schemas.microsoft.com/office/drawing/2017/decorative" val="1"/>
                </a:ext>
              </a:extLst>
            </p:cNvPr>
            <p:cNvSpPr/>
            <p:nvPr/>
          </p:nvSpPr>
          <p:spPr>
            <a:xfrm>
              <a:off x="1037781" y="4618682"/>
              <a:ext cx="9709551"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dirty="0">
                  <a:solidFill>
                    <a:srgbClr val="002060"/>
                  </a:solidFill>
                  <a:hlinkClick r:id="rId7" action="ppaction://hlinksldjump"/>
                </a:rPr>
                <a:t>How media shapes our understanding of respectful relationships</a:t>
              </a:r>
              <a:endParaRPr lang="en-AU" dirty="0">
                <a:solidFill>
                  <a:schemeClr val="accent1"/>
                </a:solidFill>
                <a:latin typeface="+mj-lt"/>
              </a:endParaRPr>
            </a:p>
          </p:txBody>
        </p:sp>
        <p:sp>
          <p:nvSpPr>
            <p:cNvPr id="30" name="Oval 29">
              <a:hlinkClick r:id="rId4" action="ppaction://hlinksldjump"/>
              <a:extLst>
                <a:ext uri="{FF2B5EF4-FFF2-40B4-BE49-F238E27FC236}">
                  <a16:creationId xmlns:a16="http://schemas.microsoft.com/office/drawing/2014/main" id="{53C4240B-54F2-90E8-1A42-E2956290DC41}"/>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5A539-030D-70A0-48E9-69F9CA15C1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AF3122-DFE7-DED2-1779-6C044B3C91F4}"/>
              </a:ext>
            </a:extLst>
          </p:cNvPr>
          <p:cNvSpPr>
            <a:spLocks noGrp="1"/>
          </p:cNvSpPr>
          <p:nvPr>
            <p:ph type="title"/>
          </p:nvPr>
        </p:nvSpPr>
        <p:spPr>
          <a:xfrm>
            <a:off x="360000" y="360000"/>
            <a:ext cx="10080000" cy="545601"/>
          </a:xfrm>
        </p:spPr>
        <p:txBody>
          <a:bodyPr anchor="ctr">
            <a:normAutofit/>
          </a:bodyPr>
          <a:lstStyle/>
          <a:p>
            <a:r>
              <a:rPr lang="en-AU" dirty="0">
                <a:latin typeface="+mj-lt"/>
              </a:rPr>
              <a:t>Exploring boundaries and values (2)</a:t>
            </a:r>
          </a:p>
        </p:txBody>
      </p:sp>
      <p:sp>
        <p:nvSpPr>
          <p:cNvPr id="6" name="Text Placeholder 5">
            <a:extLst>
              <a:ext uri="{FF2B5EF4-FFF2-40B4-BE49-F238E27FC236}">
                <a16:creationId xmlns:a16="http://schemas.microsoft.com/office/drawing/2014/main" id="{5D6D5E8F-7EFD-0693-F19F-0DCE604165F1}"/>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922A1EA1-D2DE-A560-7CB6-DFB14AB51FBA}"/>
              </a:ext>
            </a:extLst>
          </p:cNvPr>
          <p:cNvSpPr>
            <a:spLocks noGrp="1"/>
          </p:cNvSpPr>
          <p:nvPr>
            <p:ph idx="1"/>
          </p:nvPr>
        </p:nvSpPr>
        <p:spPr>
          <a:xfrm>
            <a:off x="4970206" y="1496291"/>
            <a:ext cx="6548284" cy="4742836"/>
          </a:xfrm>
        </p:spPr>
        <p:txBody>
          <a:bodyPr>
            <a:noAutofit/>
          </a:bodyPr>
          <a:lstStyle/>
          <a:p>
            <a:pPr marL="342900" indent="-342900">
              <a:buFont typeface="Arial" panose="020B0604020202020204" pitchFamily="34" charset="0"/>
              <a:buChar char="•"/>
            </a:pPr>
            <a:r>
              <a:rPr lang="en-AU" dirty="0"/>
              <a:t>Discuss your responses </a:t>
            </a:r>
          </a:p>
          <a:p>
            <a:pPr marL="342900" indent="-342900">
              <a:buFont typeface="Arial" panose="020B0604020202020204" pitchFamily="34" charset="0"/>
              <a:buChar char="•"/>
            </a:pPr>
            <a:r>
              <a:rPr lang="en-AU" dirty="0"/>
              <a:t>Consider how rights and responsibilities and ethical behaviour can enhance respectful relationships.</a:t>
            </a:r>
          </a:p>
          <a:p>
            <a:pPr marL="342900" indent="-34290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D5F8D592-CC81-91B1-A663-68D0D2798D8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000" y="2247559"/>
            <a:ext cx="3739932" cy="3240300"/>
          </a:xfrm>
          <a:prstGeom prst="rect">
            <a:avLst/>
          </a:prstGeom>
        </p:spPr>
      </p:pic>
      <p:sp>
        <p:nvSpPr>
          <p:cNvPr id="7" name="TextBox 6">
            <a:extLst>
              <a:ext uri="{FF2B5EF4-FFF2-40B4-BE49-F238E27FC236}">
                <a16:creationId xmlns:a16="http://schemas.microsoft.com/office/drawing/2014/main" id="{5357AF5C-0831-3059-8D3C-69D3FAFB4507}"/>
              </a:ext>
              <a:ext uri="{C183D7F6-B498-43B3-948B-1728B52AA6E4}">
                <adec:decorative xmlns:adec="http://schemas.microsoft.com/office/drawing/2017/decorative" val="1"/>
              </a:ext>
            </a:extLst>
          </p:cNvPr>
          <p:cNvSpPr txBox="1"/>
          <p:nvPr/>
        </p:nvSpPr>
        <p:spPr>
          <a:xfrm>
            <a:off x="74007"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6772DC0D-558C-CF9B-1EB1-28E6BD7744B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30</a:t>
            </a:fld>
            <a:endParaRPr lang="en-AU"/>
          </a:p>
        </p:txBody>
      </p:sp>
    </p:spTree>
    <p:extLst>
      <p:ext uri="{BB962C8B-B14F-4D97-AF65-F5344CB8AC3E}">
        <p14:creationId xmlns:p14="http://schemas.microsoft.com/office/powerpoint/2010/main" val="65305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FB980-7D42-F31A-8D6D-CB8DB712B2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467363-52F8-6ED9-32FF-D5EA8311B57A}"/>
              </a:ext>
            </a:extLst>
          </p:cNvPr>
          <p:cNvSpPr>
            <a:spLocks noGrp="1"/>
          </p:cNvSpPr>
          <p:nvPr>
            <p:ph type="title"/>
          </p:nvPr>
        </p:nvSpPr>
        <p:spPr/>
        <p:txBody>
          <a:bodyPr/>
          <a:lstStyle/>
          <a:p>
            <a:r>
              <a:rPr lang="en-AU" dirty="0">
                <a:latin typeface="+mj-lt"/>
              </a:rPr>
              <a:t>Understanding consent (1)</a:t>
            </a:r>
          </a:p>
        </p:txBody>
      </p:sp>
      <p:sp>
        <p:nvSpPr>
          <p:cNvPr id="4" name="Text Placeholder 3">
            <a:extLst>
              <a:ext uri="{FF2B5EF4-FFF2-40B4-BE49-F238E27FC236}">
                <a16:creationId xmlns:a16="http://schemas.microsoft.com/office/drawing/2014/main" id="{66DEF304-7D6E-2E63-0621-CB359DF4908A}"/>
              </a:ext>
            </a:extLst>
          </p:cNvPr>
          <p:cNvSpPr>
            <a:spLocks noGrp="1"/>
          </p:cNvSpPr>
          <p:nvPr>
            <p:ph type="body" sz="quarter" idx="18"/>
          </p:nvPr>
        </p:nvSpPr>
        <p:spPr/>
        <p:txBody>
          <a:bodyPr/>
          <a:lstStyle/>
          <a:p>
            <a:r>
              <a:rPr lang="en-AU">
                <a:latin typeface="+mj-lt"/>
              </a:rPr>
              <a:t>Cycling through consent</a:t>
            </a:r>
          </a:p>
        </p:txBody>
      </p:sp>
      <p:pic>
        <p:nvPicPr>
          <p:cNvPr id="5" name="Online Media 4" title="Cycling Through Consent">
            <a:hlinkClick r:id="" action="ppaction://media"/>
            <a:extLst>
              <a:ext uri="{FF2B5EF4-FFF2-40B4-BE49-F238E27FC236}">
                <a16:creationId xmlns:a16="http://schemas.microsoft.com/office/drawing/2014/main" id="{C6B0F327-A8DA-4CE5-62E3-956E27F406AF}"/>
              </a:ext>
            </a:extLst>
          </p:cNvPr>
          <p:cNvPicPr>
            <a:picLocks noRot="1" noChangeAspect="1"/>
          </p:cNvPicPr>
          <p:nvPr>
            <a:videoFile r:link="rId1"/>
          </p:nvPr>
        </p:nvPicPr>
        <p:blipFill>
          <a:blip r:embed="rId4"/>
          <a:stretch>
            <a:fillRect/>
          </a:stretch>
        </p:blipFill>
        <p:spPr>
          <a:xfrm>
            <a:off x="1659194" y="1523256"/>
            <a:ext cx="8522161" cy="4815032"/>
          </a:xfrm>
          <a:prstGeom prst="rect">
            <a:avLst/>
          </a:prstGeom>
        </p:spPr>
      </p:pic>
      <p:sp>
        <p:nvSpPr>
          <p:cNvPr id="2" name="Slide Number Placeholder 1">
            <a:extLst>
              <a:ext uri="{FF2B5EF4-FFF2-40B4-BE49-F238E27FC236}">
                <a16:creationId xmlns:a16="http://schemas.microsoft.com/office/drawing/2014/main" id="{B75DB631-4DFF-74B8-302C-3687C88D9D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173058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601FE-FA49-E051-2714-33158F701A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630DE3-E75A-A8E1-43AB-D3B5E51C46EB}"/>
              </a:ext>
            </a:extLst>
          </p:cNvPr>
          <p:cNvSpPr>
            <a:spLocks noGrp="1"/>
          </p:cNvSpPr>
          <p:nvPr>
            <p:ph type="title"/>
          </p:nvPr>
        </p:nvSpPr>
        <p:spPr/>
        <p:txBody>
          <a:bodyPr/>
          <a:lstStyle/>
          <a:p>
            <a:r>
              <a:rPr lang="en-AU" dirty="0">
                <a:latin typeface="+mj-lt"/>
              </a:rPr>
              <a:t>Understanding consent (2)</a:t>
            </a:r>
          </a:p>
        </p:txBody>
      </p:sp>
      <p:sp>
        <p:nvSpPr>
          <p:cNvPr id="5" name="Text Placeholder 4">
            <a:extLst>
              <a:ext uri="{FF2B5EF4-FFF2-40B4-BE49-F238E27FC236}">
                <a16:creationId xmlns:a16="http://schemas.microsoft.com/office/drawing/2014/main" id="{5F08F9E8-F760-F7F0-887E-5B961AC809A5}"/>
              </a:ext>
            </a:extLst>
          </p:cNvPr>
          <p:cNvSpPr>
            <a:spLocks noGrp="1"/>
          </p:cNvSpPr>
          <p:nvPr>
            <p:ph type="body" sz="quarter" idx="17"/>
          </p:nvPr>
        </p:nvSpPr>
        <p:spPr>
          <a:xfrm>
            <a:off x="360000" y="1567087"/>
            <a:ext cx="11484000" cy="1046718"/>
          </a:xfrm>
        </p:spPr>
        <p:txBody>
          <a:bodyPr/>
          <a:lstStyle/>
          <a:p>
            <a:r>
              <a:rPr lang="en-AU" dirty="0">
                <a:latin typeface="+mn-lt"/>
              </a:rPr>
              <a:t>Providing or not providing consent is a way that we can ensure that we have a shared understanding of one another’s boundaries.</a:t>
            </a:r>
          </a:p>
          <a:p>
            <a:endParaRPr lang="en-AU" dirty="0">
              <a:latin typeface="+mn-lt"/>
            </a:endParaRPr>
          </a:p>
          <a:p>
            <a:endParaRPr lang="en-AU" dirty="0">
              <a:latin typeface="+mn-lt"/>
            </a:endParaRPr>
          </a:p>
          <a:p>
            <a:endParaRPr lang="en-AU" dirty="0">
              <a:latin typeface="+mn-lt"/>
            </a:endParaRPr>
          </a:p>
          <a:p>
            <a:endParaRPr lang="en-AU" dirty="0">
              <a:latin typeface="+mn-lt"/>
            </a:endParaRPr>
          </a:p>
          <a:p>
            <a:endParaRPr lang="en-AU" dirty="0">
              <a:latin typeface="+mn-lt"/>
            </a:endParaRPr>
          </a:p>
          <a:p>
            <a:endParaRPr lang="en-AU" dirty="0">
              <a:latin typeface="+mn-lt"/>
            </a:endParaRPr>
          </a:p>
        </p:txBody>
      </p:sp>
      <p:sp>
        <p:nvSpPr>
          <p:cNvPr id="6" name="Rectangle: Rounded Corners 5">
            <a:extLst>
              <a:ext uri="{FF2B5EF4-FFF2-40B4-BE49-F238E27FC236}">
                <a16:creationId xmlns:a16="http://schemas.microsoft.com/office/drawing/2014/main" id="{E2F5FDFF-18AD-7224-6292-6F5D82BA972E}"/>
              </a:ext>
            </a:extLst>
          </p:cNvPr>
          <p:cNvSpPr/>
          <p:nvPr/>
        </p:nvSpPr>
        <p:spPr>
          <a:xfrm>
            <a:off x="359999" y="2888357"/>
            <a:ext cx="11484000" cy="1775269"/>
          </a:xfrm>
          <a:prstGeom prst="roundRect">
            <a:avLst/>
          </a:prstGeom>
          <a:solidFill>
            <a:schemeClr val="accent3"/>
          </a:solidFill>
          <a:ln>
            <a:noFill/>
          </a:ln>
          <a:effectLst/>
          <a:scene3d>
            <a:camera prst="orthographicFront">
              <a:rot lat="0" lon="0" rev="0"/>
            </a:camera>
            <a:lightRig rig="balanced" dir="t">
              <a:rot lat="0" lon="0" rev="8700000"/>
            </a:lightRig>
          </a:scene3d>
          <a:sp3d/>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lgn="ctr">
              <a:lnSpc>
                <a:spcPct val="150000"/>
              </a:lnSpc>
            </a:pPr>
            <a:r>
              <a:rPr lang="en-AU" sz="1800" dirty="0">
                <a:solidFill>
                  <a:schemeClr val="tx1"/>
                </a:solidFill>
              </a:rPr>
              <a:t>Consent is an “informed and freely given agreement to engage in an activity, or for a specific thing to happen. Consent is denied when someone does not have the capacity to give consent.” (PDHPE 7-10 Syllabus, NESA)</a:t>
            </a:r>
          </a:p>
        </p:txBody>
      </p:sp>
      <p:sp>
        <p:nvSpPr>
          <p:cNvPr id="2" name="Slide Number Placeholder 1">
            <a:extLst>
              <a:ext uri="{FF2B5EF4-FFF2-40B4-BE49-F238E27FC236}">
                <a16:creationId xmlns:a16="http://schemas.microsoft.com/office/drawing/2014/main" id="{41DB2D35-A647-486A-508A-6F7DD850CC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12709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E0B70-7C37-4DD6-553E-1737D2BAF4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22E14D-E080-3083-BDD0-37D8C3F2D25B}"/>
              </a:ext>
            </a:extLst>
          </p:cNvPr>
          <p:cNvSpPr>
            <a:spLocks noGrp="1"/>
          </p:cNvSpPr>
          <p:nvPr>
            <p:ph type="title"/>
          </p:nvPr>
        </p:nvSpPr>
        <p:spPr/>
        <p:txBody>
          <a:bodyPr/>
          <a:lstStyle/>
          <a:p>
            <a:r>
              <a:rPr lang="en-AU" dirty="0">
                <a:latin typeface="+mj-lt"/>
              </a:rPr>
              <a:t>Understanding consent (3)</a:t>
            </a:r>
          </a:p>
        </p:txBody>
      </p:sp>
      <p:sp>
        <p:nvSpPr>
          <p:cNvPr id="4" name="Text Placeholder 3">
            <a:extLst>
              <a:ext uri="{FF2B5EF4-FFF2-40B4-BE49-F238E27FC236}">
                <a16:creationId xmlns:a16="http://schemas.microsoft.com/office/drawing/2014/main" id="{B95EB1F0-E4E2-F455-1703-412BF4AC2DE1}"/>
              </a:ext>
            </a:extLst>
          </p:cNvPr>
          <p:cNvSpPr>
            <a:spLocks noGrp="1"/>
          </p:cNvSpPr>
          <p:nvPr>
            <p:ph type="body" sz="quarter" idx="18"/>
          </p:nvPr>
        </p:nvSpPr>
        <p:spPr/>
        <p:txBody>
          <a:bodyPr/>
          <a:lstStyle/>
          <a:p>
            <a:r>
              <a:rPr lang="en-AU" dirty="0">
                <a:latin typeface="+mj-lt"/>
              </a:rPr>
              <a:t>Y-Chart</a:t>
            </a:r>
          </a:p>
        </p:txBody>
      </p:sp>
      <p:grpSp>
        <p:nvGrpSpPr>
          <p:cNvPr id="20" name="Group 19" descr="A “Y” chart graph with three equal sections titled: “feels like”, “sounds like” and “looks like”">
            <a:extLst>
              <a:ext uri="{FF2B5EF4-FFF2-40B4-BE49-F238E27FC236}">
                <a16:creationId xmlns:a16="http://schemas.microsoft.com/office/drawing/2014/main" id="{3C44B39B-B873-0872-273E-218D0F99A798}"/>
              </a:ext>
            </a:extLst>
          </p:cNvPr>
          <p:cNvGrpSpPr/>
          <p:nvPr/>
        </p:nvGrpSpPr>
        <p:grpSpPr>
          <a:xfrm>
            <a:off x="2421802" y="1584949"/>
            <a:ext cx="7348396" cy="4587504"/>
            <a:chOff x="2421802" y="1584949"/>
            <a:chExt cx="7348396" cy="4587504"/>
          </a:xfrm>
        </p:grpSpPr>
        <p:grpSp>
          <p:nvGrpSpPr>
            <p:cNvPr id="21" name="Group 20">
              <a:extLst>
                <a:ext uri="{FF2B5EF4-FFF2-40B4-BE49-F238E27FC236}">
                  <a16:creationId xmlns:a16="http://schemas.microsoft.com/office/drawing/2014/main" id="{24D5DE36-FEE9-57FA-365B-5CD2A0D0832D}"/>
                </a:ext>
                <a:ext uri="{C183D7F6-B498-43B3-948B-1728B52AA6E4}">
                  <adec:decorative xmlns:adec="http://schemas.microsoft.com/office/drawing/2017/decorative" val="1"/>
                </a:ext>
              </a:extLst>
            </p:cNvPr>
            <p:cNvGrpSpPr/>
            <p:nvPr/>
          </p:nvGrpSpPr>
          <p:grpSpPr>
            <a:xfrm>
              <a:off x="2607384" y="1584949"/>
              <a:ext cx="6977233" cy="4587504"/>
              <a:chOff x="2595200" y="2198467"/>
              <a:chExt cx="6977233" cy="4587504"/>
            </a:xfrm>
          </p:grpSpPr>
          <p:cxnSp>
            <p:nvCxnSpPr>
              <p:cNvPr id="25" name="Google Shape;84;p15">
                <a:extLst>
                  <a:ext uri="{FF2B5EF4-FFF2-40B4-BE49-F238E27FC236}">
                    <a16:creationId xmlns:a16="http://schemas.microsoft.com/office/drawing/2014/main" id="{4FE4AFAB-CD99-139E-E594-B554BFFB8605}"/>
                  </a:ext>
                  <a:ext uri="{C183D7F6-B498-43B3-948B-1728B52AA6E4}">
                    <adec:decorative xmlns:adec="http://schemas.microsoft.com/office/drawing/2017/decorative" val="1"/>
                  </a:ext>
                </a:extLst>
              </p:cNvPr>
              <p:cNvCxnSpPr>
                <a:cxnSpLocks/>
              </p:cNvCxnSpPr>
              <p:nvPr/>
            </p:nvCxnSpPr>
            <p:spPr>
              <a:xfrm>
                <a:off x="6069086" y="4042518"/>
                <a:ext cx="0" cy="2743453"/>
              </a:xfrm>
              <a:prstGeom prst="straightConnector1">
                <a:avLst/>
              </a:prstGeom>
              <a:noFill/>
              <a:ln w="38100" cap="flat" cmpd="sng">
                <a:solidFill>
                  <a:srgbClr val="007A8A"/>
                </a:solidFill>
                <a:prstDash val="solid"/>
                <a:round/>
                <a:headEnd type="none" w="sm" len="sm"/>
                <a:tailEnd type="none" w="sm" len="sm"/>
              </a:ln>
            </p:spPr>
          </p:cxnSp>
          <p:cxnSp>
            <p:nvCxnSpPr>
              <p:cNvPr id="26" name="Google Shape;85;p15">
                <a:extLst>
                  <a:ext uri="{FF2B5EF4-FFF2-40B4-BE49-F238E27FC236}">
                    <a16:creationId xmlns:a16="http://schemas.microsoft.com/office/drawing/2014/main" id="{E518BB24-F24B-E412-DCEC-0CAC20CDE2CE}"/>
                  </a:ext>
                  <a:ext uri="{C183D7F6-B498-43B3-948B-1728B52AA6E4}">
                    <adec:decorative xmlns:adec="http://schemas.microsoft.com/office/drawing/2017/decorative" val="1"/>
                  </a:ext>
                </a:extLst>
              </p:cNvPr>
              <p:cNvCxnSpPr>
                <a:cxnSpLocks/>
              </p:cNvCxnSpPr>
              <p:nvPr/>
            </p:nvCxnSpPr>
            <p:spPr>
              <a:xfrm flipH="1">
                <a:off x="6069086" y="2198467"/>
                <a:ext cx="3503347" cy="1844051"/>
              </a:xfrm>
              <a:prstGeom prst="straightConnector1">
                <a:avLst/>
              </a:prstGeom>
              <a:noFill/>
              <a:ln w="38100" cap="flat" cmpd="sng">
                <a:solidFill>
                  <a:srgbClr val="007A8A"/>
                </a:solidFill>
                <a:prstDash val="solid"/>
                <a:round/>
                <a:headEnd type="none" w="sm" len="sm"/>
                <a:tailEnd type="none" w="sm" len="sm"/>
              </a:ln>
            </p:spPr>
          </p:cxnSp>
          <p:cxnSp>
            <p:nvCxnSpPr>
              <p:cNvPr id="27" name="Google Shape;86;p15">
                <a:extLst>
                  <a:ext uri="{FF2B5EF4-FFF2-40B4-BE49-F238E27FC236}">
                    <a16:creationId xmlns:a16="http://schemas.microsoft.com/office/drawing/2014/main" id="{1B2D1587-C1A1-9012-6E6E-C71F9FD5DDF4}"/>
                  </a:ext>
                  <a:ext uri="{C183D7F6-B498-43B3-948B-1728B52AA6E4}">
                    <adec:decorative xmlns:adec="http://schemas.microsoft.com/office/drawing/2017/decorative" val="1"/>
                  </a:ext>
                </a:extLst>
              </p:cNvPr>
              <p:cNvCxnSpPr>
                <a:cxnSpLocks/>
              </p:cNvCxnSpPr>
              <p:nvPr/>
            </p:nvCxnSpPr>
            <p:spPr>
              <a:xfrm>
                <a:off x="2595200" y="2198467"/>
                <a:ext cx="3473886" cy="1844051"/>
              </a:xfrm>
              <a:prstGeom prst="straightConnector1">
                <a:avLst/>
              </a:prstGeom>
              <a:noFill/>
              <a:ln w="38100" cap="flat" cmpd="sng">
                <a:solidFill>
                  <a:srgbClr val="007A8A"/>
                </a:solidFill>
                <a:prstDash val="solid"/>
                <a:round/>
                <a:headEnd type="none" w="sm" len="sm"/>
                <a:tailEnd type="none" w="sm" len="sm"/>
              </a:ln>
            </p:spPr>
          </p:cxnSp>
        </p:grpSp>
        <p:sp>
          <p:nvSpPr>
            <p:cNvPr id="22" name="TextBox 21">
              <a:extLst>
                <a:ext uri="{FF2B5EF4-FFF2-40B4-BE49-F238E27FC236}">
                  <a16:creationId xmlns:a16="http://schemas.microsoft.com/office/drawing/2014/main" id="{19E136C8-E461-3D48-6C9E-4E26EAAE843A}"/>
                </a:ext>
              </a:extLst>
            </p:cNvPr>
            <p:cNvSpPr txBox="1"/>
            <p:nvPr/>
          </p:nvSpPr>
          <p:spPr>
            <a:xfrm>
              <a:off x="2421802" y="3484892"/>
              <a:ext cx="1484768" cy="914400"/>
            </a:xfrm>
            <a:prstGeom prst="rect">
              <a:avLst/>
            </a:prstGeom>
            <a:noFill/>
          </p:spPr>
          <p:txBody>
            <a:bodyPr wrap="none" lIns="0" tIns="0" rIns="0" bIns="0" rtlCol="0">
              <a:noAutofit/>
            </a:bodyPr>
            <a:lstStyle/>
            <a:p>
              <a:pPr algn="ctr"/>
              <a:r>
                <a:rPr lang="en-US" sz="1800" dirty="0"/>
                <a:t>Looks like</a:t>
              </a:r>
            </a:p>
          </p:txBody>
        </p:sp>
        <p:sp>
          <p:nvSpPr>
            <p:cNvPr id="23" name="TextBox 22">
              <a:extLst>
                <a:ext uri="{FF2B5EF4-FFF2-40B4-BE49-F238E27FC236}">
                  <a16:creationId xmlns:a16="http://schemas.microsoft.com/office/drawing/2014/main" id="{F3EF9BC3-25AA-5340-1F4B-50754232739B}"/>
                </a:ext>
              </a:extLst>
            </p:cNvPr>
            <p:cNvSpPr txBox="1"/>
            <p:nvPr/>
          </p:nvSpPr>
          <p:spPr>
            <a:xfrm>
              <a:off x="5390129" y="1820127"/>
              <a:ext cx="1484768" cy="914400"/>
            </a:xfrm>
            <a:prstGeom prst="rect">
              <a:avLst/>
            </a:prstGeom>
            <a:noFill/>
          </p:spPr>
          <p:txBody>
            <a:bodyPr wrap="none" lIns="0" tIns="0" rIns="0" bIns="0" rtlCol="0">
              <a:noAutofit/>
            </a:bodyPr>
            <a:lstStyle/>
            <a:p>
              <a:pPr algn="ctr"/>
              <a:r>
                <a:rPr lang="en-US" sz="1800" dirty="0"/>
                <a:t>Feels like</a:t>
              </a:r>
            </a:p>
          </p:txBody>
        </p:sp>
        <p:sp>
          <p:nvSpPr>
            <p:cNvPr id="24" name="TextBox 23">
              <a:extLst>
                <a:ext uri="{FF2B5EF4-FFF2-40B4-BE49-F238E27FC236}">
                  <a16:creationId xmlns:a16="http://schemas.microsoft.com/office/drawing/2014/main" id="{34DCFD4A-027B-0B52-B95D-02FA620FF809}"/>
                </a:ext>
              </a:extLst>
            </p:cNvPr>
            <p:cNvSpPr txBox="1"/>
            <p:nvPr/>
          </p:nvSpPr>
          <p:spPr>
            <a:xfrm>
              <a:off x="8285430" y="3429000"/>
              <a:ext cx="1484768" cy="914400"/>
            </a:xfrm>
            <a:prstGeom prst="rect">
              <a:avLst/>
            </a:prstGeom>
            <a:noFill/>
          </p:spPr>
          <p:txBody>
            <a:bodyPr wrap="none" lIns="0" tIns="0" rIns="0" bIns="0" rtlCol="0">
              <a:noAutofit/>
            </a:bodyPr>
            <a:lstStyle/>
            <a:p>
              <a:pPr algn="ctr"/>
              <a:r>
                <a:rPr lang="en-US" sz="1800" dirty="0"/>
                <a:t>Sounds like</a:t>
              </a:r>
            </a:p>
          </p:txBody>
        </p:sp>
      </p:grpSp>
      <p:sp>
        <p:nvSpPr>
          <p:cNvPr id="2" name="Slide Number Placeholder 1">
            <a:extLst>
              <a:ext uri="{FF2B5EF4-FFF2-40B4-BE49-F238E27FC236}">
                <a16:creationId xmlns:a16="http://schemas.microsoft.com/office/drawing/2014/main" id="{1DCFD268-89A5-7478-D1B4-846A1EEAC3C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363933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7450D-2FBE-45BB-DCA7-A3CA918011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949F8B-9338-108B-CC82-AB1D1DE316C0}"/>
              </a:ext>
            </a:extLst>
          </p:cNvPr>
          <p:cNvSpPr>
            <a:spLocks noGrp="1"/>
          </p:cNvSpPr>
          <p:nvPr>
            <p:ph type="title"/>
          </p:nvPr>
        </p:nvSpPr>
        <p:spPr/>
        <p:txBody>
          <a:bodyPr/>
          <a:lstStyle/>
          <a:p>
            <a:r>
              <a:rPr lang="en-AU" dirty="0"/>
              <a:t>Understanding consent – true or false? (1)</a:t>
            </a:r>
          </a:p>
        </p:txBody>
      </p:sp>
      <p:sp>
        <p:nvSpPr>
          <p:cNvPr id="5" name="Text Placeholder 4">
            <a:extLst>
              <a:ext uri="{FF2B5EF4-FFF2-40B4-BE49-F238E27FC236}">
                <a16:creationId xmlns:a16="http://schemas.microsoft.com/office/drawing/2014/main" id="{2667DF26-C26A-9A38-8475-2CD50AAF5132}"/>
              </a:ext>
            </a:extLst>
          </p:cNvPr>
          <p:cNvSpPr>
            <a:spLocks noGrp="1"/>
          </p:cNvSpPr>
          <p:nvPr>
            <p:ph type="body" sz="quarter" idx="17"/>
          </p:nvPr>
        </p:nvSpPr>
        <p:spPr/>
        <p:txBody>
          <a:bodyPr numCol="2"/>
          <a:lstStyle/>
          <a:p>
            <a:pPr marL="342900" indent="-342900">
              <a:buFont typeface="+mj-lt"/>
              <a:buAutoNum type="arabicPeriod"/>
            </a:pPr>
            <a:r>
              <a:rPr lang="en-AU" sz="1800" dirty="0">
                <a:latin typeface="+mn-lt"/>
              </a:rPr>
              <a:t>Consent means agreeing to something freely and willingly. </a:t>
            </a:r>
          </a:p>
          <a:p>
            <a:pPr marL="342900" indent="-342900">
              <a:buFont typeface="+mj-lt"/>
              <a:buAutoNum type="arabicPeriod"/>
            </a:pPr>
            <a:r>
              <a:rPr lang="en-AU" sz="1800" dirty="0">
                <a:latin typeface="+mn-lt"/>
              </a:rPr>
              <a:t>If someone is silent or doesn’t say “no,” that means they are giving consent. </a:t>
            </a:r>
          </a:p>
          <a:p>
            <a:pPr marL="342900" indent="-342900">
              <a:buFont typeface="+mj-lt"/>
              <a:buAutoNum type="arabicPeriod"/>
            </a:pPr>
            <a:r>
              <a:rPr lang="en-AU" sz="1800" dirty="0">
                <a:latin typeface="+mn-lt"/>
              </a:rPr>
              <a:t>You can withdraw your consent at any time, even after saying yes. </a:t>
            </a:r>
          </a:p>
          <a:p>
            <a:pPr marL="342900" indent="-342900">
              <a:buFont typeface="+mj-lt"/>
              <a:buAutoNum type="arabicPeriod"/>
            </a:pPr>
            <a:r>
              <a:rPr lang="en-AU" sz="1800" dirty="0">
                <a:latin typeface="+mn-lt"/>
              </a:rPr>
              <a:t>Consent needs to be clear and enthusiastic, not just a quiet “okay.” </a:t>
            </a:r>
          </a:p>
          <a:p>
            <a:pPr marL="342900" indent="-342900">
              <a:buFont typeface="+mj-lt"/>
              <a:buAutoNum type="arabicPeriod"/>
            </a:pPr>
            <a:r>
              <a:rPr lang="en-AU" sz="1800" dirty="0">
                <a:latin typeface="+mn-lt"/>
              </a:rPr>
              <a:t>If someone is under the influence of alcohol or drugs, they can still give valid consent. </a:t>
            </a:r>
          </a:p>
          <a:p>
            <a:pPr marL="342900" indent="-342900">
              <a:buFont typeface="+mj-lt"/>
              <a:buAutoNum type="arabicPeriod"/>
            </a:pPr>
            <a:r>
              <a:rPr lang="en-AU" sz="1800" dirty="0">
                <a:latin typeface="+mn-lt"/>
              </a:rPr>
              <a:t>You should always ask for consent before touching someone, even in casual situations like hugs. </a:t>
            </a:r>
          </a:p>
          <a:p>
            <a:pPr marL="342900" indent="-342900">
              <a:buFont typeface="+mj-lt"/>
              <a:buAutoNum type="arabicPeriod"/>
            </a:pPr>
            <a:r>
              <a:rPr lang="en-AU" sz="1800" dirty="0">
                <a:latin typeface="+mn-lt"/>
              </a:rPr>
              <a:t>Once you say “yes” to something, you cannot change your mind later. </a:t>
            </a:r>
          </a:p>
          <a:p>
            <a:pPr marL="342900" indent="-342900">
              <a:buFont typeface="+mj-lt"/>
              <a:buAutoNum type="arabicPeriod"/>
            </a:pPr>
            <a:r>
              <a:rPr lang="en-AU" sz="1800" dirty="0">
                <a:latin typeface="+mn-lt"/>
              </a:rPr>
              <a:t>Consent can be given verbally or through clear actions, but not through body language alone.</a:t>
            </a:r>
          </a:p>
          <a:p>
            <a:pPr marL="342900" indent="-342900">
              <a:buFont typeface="+mj-lt"/>
              <a:buAutoNum type="arabicPeriod"/>
            </a:pPr>
            <a:r>
              <a:rPr lang="en-AU" sz="1800" dirty="0">
                <a:latin typeface="+mn-lt"/>
              </a:rPr>
              <a:t>It is okay to pressure someone into saying yes if you really want them to agree. </a:t>
            </a:r>
          </a:p>
          <a:p>
            <a:pPr marL="342900" indent="-342900">
              <a:buFont typeface="+mj-lt"/>
              <a:buAutoNum type="arabicPeriod"/>
            </a:pPr>
            <a:r>
              <a:rPr lang="en-AU" sz="1800" dirty="0">
                <a:latin typeface="+mn-lt"/>
              </a:rPr>
              <a:t>Only people in romantic relationships need to worry about consent. </a:t>
            </a:r>
          </a:p>
        </p:txBody>
      </p:sp>
      <p:sp>
        <p:nvSpPr>
          <p:cNvPr id="2" name="Slide Number Placeholder 1">
            <a:extLst>
              <a:ext uri="{FF2B5EF4-FFF2-40B4-BE49-F238E27FC236}">
                <a16:creationId xmlns:a16="http://schemas.microsoft.com/office/drawing/2014/main" id="{18C0D034-4305-94ED-6A31-26214F6B4E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168845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CECDE-1D7F-BEBC-F9E2-E44A33B173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6922D1-FF58-1027-838F-037B565A3C3D}"/>
              </a:ext>
            </a:extLst>
          </p:cNvPr>
          <p:cNvSpPr>
            <a:spLocks noGrp="1"/>
          </p:cNvSpPr>
          <p:nvPr>
            <p:ph type="title"/>
          </p:nvPr>
        </p:nvSpPr>
        <p:spPr/>
        <p:txBody>
          <a:bodyPr/>
          <a:lstStyle/>
          <a:p>
            <a:r>
              <a:rPr lang="en-AU" dirty="0">
                <a:latin typeface="+mj-lt"/>
              </a:rPr>
              <a:t>Understanding consent – true or false? (2)</a:t>
            </a:r>
          </a:p>
        </p:txBody>
      </p:sp>
      <p:sp>
        <p:nvSpPr>
          <p:cNvPr id="5" name="Text Placeholder 4">
            <a:extLst>
              <a:ext uri="{FF2B5EF4-FFF2-40B4-BE49-F238E27FC236}">
                <a16:creationId xmlns:a16="http://schemas.microsoft.com/office/drawing/2014/main" id="{074B23E8-4D93-AB98-068F-3AAF9ED0989A}"/>
              </a:ext>
            </a:extLst>
          </p:cNvPr>
          <p:cNvSpPr>
            <a:spLocks noGrp="1"/>
          </p:cNvSpPr>
          <p:nvPr>
            <p:ph type="body" sz="quarter" idx="17"/>
          </p:nvPr>
        </p:nvSpPr>
        <p:spPr/>
        <p:txBody>
          <a:bodyPr numCol="2"/>
          <a:lstStyle/>
          <a:p>
            <a:pPr marL="342900" indent="-342900">
              <a:buFont typeface="+mj-lt"/>
              <a:buAutoNum type="arabicPeriod" startAt="11"/>
            </a:pPr>
            <a:r>
              <a:rPr lang="en-AU" sz="1800" dirty="0">
                <a:latin typeface="+mn-lt"/>
              </a:rPr>
              <a:t>You should respect a “no” without trying to persuade or argue. </a:t>
            </a:r>
          </a:p>
          <a:p>
            <a:pPr marL="342900" indent="-342900">
              <a:buFont typeface="+mj-lt"/>
              <a:buAutoNum type="arabicPeriod" startAt="11"/>
            </a:pPr>
            <a:r>
              <a:rPr lang="en-AU" sz="1800" dirty="0">
                <a:latin typeface="+mn-lt"/>
              </a:rPr>
              <a:t>Consent for one activity automatically means consent for other activities. </a:t>
            </a:r>
          </a:p>
          <a:p>
            <a:pPr marL="342900" indent="-342900">
              <a:buFont typeface="+mj-lt"/>
              <a:buAutoNum type="arabicPeriod" startAt="11"/>
            </a:pPr>
            <a:r>
              <a:rPr lang="en-AU" sz="1800" dirty="0">
                <a:latin typeface="+mn-lt"/>
              </a:rPr>
              <a:t>It’s important to check in with someone regularly to make sure they still consent. </a:t>
            </a:r>
          </a:p>
          <a:p>
            <a:pPr marL="342900" indent="-342900">
              <a:buFont typeface="+mj-lt"/>
              <a:buAutoNum type="arabicPeriod" startAt="11"/>
            </a:pPr>
            <a:r>
              <a:rPr lang="en-AU" sz="1800" dirty="0">
                <a:latin typeface="+mn-lt"/>
              </a:rPr>
              <a:t>If someone agrees to something because they are scared or feel pressured, that is true consent. </a:t>
            </a:r>
          </a:p>
          <a:p>
            <a:pPr marL="342900" indent="-342900">
              <a:buFont typeface="+mj-lt"/>
              <a:buAutoNum type="arabicPeriod" startAt="11"/>
            </a:pPr>
            <a:r>
              <a:rPr lang="en-AU" sz="1800" dirty="0">
                <a:latin typeface="+mn-lt"/>
              </a:rPr>
              <a:t>You don’t have to ask for consent if you have done the activity before with the same person. </a:t>
            </a:r>
          </a:p>
          <a:p>
            <a:pPr marL="342900" indent="-342900">
              <a:buFont typeface="+mj-lt"/>
              <a:buAutoNum type="arabicPeriod" startAt="11"/>
            </a:pPr>
            <a:r>
              <a:rPr lang="en-AU" sz="1800" dirty="0">
                <a:latin typeface="+mn-lt"/>
              </a:rPr>
              <a:t>Consent is a continuous process, not a one-time question.</a:t>
            </a:r>
          </a:p>
          <a:p>
            <a:pPr marL="342900" indent="-342900">
              <a:buFont typeface="+mj-lt"/>
              <a:buAutoNum type="arabicPeriod" startAt="11"/>
            </a:pPr>
            <a:r>
              <a:rPr lang="en-AU" sz="1800" dirty="0">
                <a:latin typeface="+mn-lt"/>
              </a:rPr>
              <a:t>It’s okay to share someone’s personal information or photos if they didn’t explicitly say no. </a:t>
            </a:r>
          </a:p>
          <a:p>
            <a:pPr marL="342900" indent="-342900">
              <a:buFont typeface="+mj-lt"/>
              <a:buAutoNum type="arabicPeriod" startAt="11"/>
            </a:pPr>
            <a:r>
              <a:rPr lang="en-AU" sz="1800" dirty="0">
                <a:latin typeface="+mn-lt"/>
              </a:rPr>
              <a:t>If someone is asleep or unconscious, they cannot give consent.</a:t>
            </a:r>
          </a:p>
          <a:p>
            <a:pPr marL="342900" indent="-342900">
              <a:buFont typeface="+mj-lt"/>
              <a:buAutoNum type="arabicPeriod" startAt="11"/>
            </a:pPr>
            <a:r>
              <a:rPr lang="en-AU" sz="1800" dirty="0">
                <a:latin typeface="+mn-lt"/>
              </a:rPr>
              <a:t>Consent applies only to physical touch, not to things like sharing personal stories or photos. </a:t>
            </a:r>
          </a:p>
          <a:p>
            <a:pPr marL="342900" indent="-342900">
              <a:buFont typeface="+mj-lt"/>
              <a:buAutoNum type="arabicPeriod" startAt="11"/>
            </a:pPr>
            <a:r>
              <a:rPr lang="en-AU" sz="1800" dirty="0">
                <a:latin typeface="+mn-lt"/>
              </a:rPr>
              <a:t>You should always listen and respect boundaries even if you don’t understand them.</a:t>
            </a:r>
          </a:p>
        </p:txBody>
      </p:sp>
      <p:sp>
        <p:nvSpPr>
          <p:cNvPr id="2" name="Slide Number Placeholder 1">
            <a:extLst>
              <a:ext uri="{FF2B5EF4-FFF2-40B4-BE49-F238E27FC236}">
                <a16:creationId xmlns:a16="http://schemas.microsoft.com/office/drawing/2014/main" id="{1DDD99A0-DB1B-2671-DF16-C0A30E0736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245057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8A1D1-89D7-B35A-8B8D-BC9A74B4E0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7C55D2-2172-D48D-DF46-023A8D95919E}"/>
              </a:ext>
            </a:extLst>
          </p:cNvPr>
          <p:cNvSpPr>
            <a:spLocks noGrp="1"/>
          </p:cNvSpPr>
          <p:nvPr>
            <p:ph type="title"/>
          </p:nvPr>
        </p:nvSpPr>
        <p:spPr/>
        <p:txBody>
          <a:bodyPr/>
          <a:lstStyle/>
          <a:p>
            <a:r>
              <a:rPr lang="en-AU" dirty="0">
                <a:latin typeface="+mj-lt"/>
              </a:rPr>
              <a:t>Understanding consent – true or false? (3)</a:t>
            </a:r>
          </a:p>
        </p:txBody>
      </p:sp>
      <p:sp>
        <p:nvSpPr>
          <p:cNvPr id="5" name="Text Placeholder 4">
            <a:extLst>
              <a:ext uri="{FF2B5EF4-FFF2-40B4-BE49-F238E27FC236}">
                <a16:creationId xmlns:a16="http://schemas.microsoft.com/office/drawing/2014/main" id="{1C8BFACD-CC34-CB84-654F-C4DAA92463B1}"/>
              </a:ext>
            </a:extLst>
          </p:cNvPr>
          <p:cNvSpPr>
            <a:spLocks noGrp="1"/>
          </p:cNvSpPr>
          <p:nvPr>
            <p:ph type="body" sz="quarter" idx="17"/>
          </p:nvPr>
        </p:nvSpPr>
        <p:spPr/>
        <p:txBody>
          <a:bodyPr numCol="2"/>
          <a:lstStyle/>
          <a:p>
            <a:pPr marL="342900" indent="-342900">
              <a:buFont typeface="+mj-lt"/>
              <a:buAutoNum type="arabicPeriod" startAt="21"/>
            </a:pPr>
            <a:r>
              <a:rPr lang="en-AU" sz="1800" dirty="0">
                <a:latin typeface="+mn-lt"/>
              </a:rPr>
              <a:t>If someone says “maybe,” it means they are still deciding and you should wait for a clear answer. </a:t>
            </a:r>
          </a:p>
          <a:p>
            <a:pPr marL="342900" indent="-342900">
              <a:buFont typeface="+mj-lt"/>
              <a:buAutoNum type="arabicPeriod" startAt="21"/>
            </a:pPr>
            <a:r>
              <a:rPr lang="en-AU" sz="1800" dirty="0">
                <a:latin typeface="+mn-lt"/>
              </a:rPr>
              <a:t>If someone changes their mind and says “stop,” you must stop immediately. </a:t>
            </a:r>
          </a:p>
          <a:p>
            <a:pPr marL="342900" indent="-342900">
              <a:buFont typeface="+mj-lt"/>
              <a:buAutoNum type="arabicPeriod" startAt="21"/>
            </a:pPr>
            <a:r>
              <a:rPr lang="en-AU" sz="1800" dirty="0">
                <a:latin typeface="+mn-lt"/>
              </a:rPr>
              <a:t>Consent is only necessary for sexual activities. </a:t>
            </a:r>
          </a:p>
          <a:p>
            <a:pPr marL="342900" indent="-342900">
              <a:buFont typeface="+mj-lt"/>
              <a:buAutoNum type="arabicPeriod" startAt="21"/>
            </a:pPr>
            <a:r>
              <a:rPr lang="en-AU" sz="1800" dirty="0">
                <a:latin typeface="+mn-lt"/>
              </a:rPr>
              <a:t>Non-verbal cues like pulling away or avoiding eye contact can indicate a lack of consent. </a:t>
            </a:r>
          </a:p>
          <a:p>
            <a:pPr marL="342900" indent="-342900">
              <a:buFont typeface="+mj-lt"/>
              <a:buAutoNum type="arabicPeriod" startAt="21"/>
            </a:pPr>
            <a:r>
              <a:rPr lang="en-AU" sz="1800" dirty="0">
                <a:latin typeface="+mn-lt"/>
              </a:rPr>
              <a:t>It is okay to guess what someone wants if they don’t clearly say no. </a:t>
            </a:r>
          </a:p>
          <a:p>
            <a:pPr marL="342900" indent="-342900">
              <a:buFont typeface="+mj-lt"/>
              <a:buAutoNum type="arabicPeriod" startAt="21"/>
            </a:pPr>
            <a:r>
              <a:rPr lang="en-AU" sz="1800" dirty="0">
                <a:latin typeface="+mn-lt"/>
              </a:rPr>
              <a:t>Asking for consent shows respect and care for other people’s feelings and boundaries. </a:t>
            </a:r>
          </a:p>
          <a:p>
            <a:pPr marL="342900" indent="-342900">
              <a:buFont typeface="+mj-lt"/>
              <a:buAutoNum type="arabicPeriod" startAt="21"/>
            </a:pPr>
            <a:r>
              <a:rPr lang="en-AU" sz="1800" dirty="0">
                <a:latin typeface="+mn-lt"/>
              </a:rPr>
              <a:t>Consent means that both people feel comfortable and safe with the situation. </a:t>
            </a:r>
          </a:p>
          <a:p>
            <a:pPr marL="342900" indent="-342900">
              <a:buFont typeface="+mj-lt"/>
              <a:buAutoNum type="arabicPeriod" startAt="21"/>
            </a:pPr>
            <a:r>
              <a:rPr lang="en-AU" sz="1800" dirty="0">
                <a:latin typeface="+mn-lt"/>
              </a:rPr>
              <a:t>It’s okay to continue if someone looks unsure but doesn’t say no out loud. </a:t>
            </a:r>
          </a:p>
          <a:p>
            <a:pPr marL="342900" indent="-342900">
              <a:buFont typeface="+mj-lt"/>
              <a:buAutoNum type="arabicPeriod" startAt="21"/>
            </a:pPr>
            <a:r>
              <a:rPr lang="en-AU" sz="1800" dirty="0">
                <a:latin typeface="+mn-lt"/>
              </a:rPr>
              <a:t>You should talk about consent and boundaries openly with friends and partners.</a:t>
            </a:r>
          </a:p>
        </p:txBody>
      </p:sp>
      <p:sp>
        <p:nvSpPr>
          <p:cNvPr id="2" name="Slide Number Placeholder 1">
            <a:extLst>
              <a:ext uri="{FF2B5EF4-FFF2-40B4-BE49-F238E27FC236}">
                <a16:creationId xmlns:a16="http://schemas.microsoft.com/office/drawing/2014/main" id="{9BA35ECE-EC5A-5212-AB39-195F306C10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25706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F82D9-6059-3291-5561-AECBAC6207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0F3282-60FF-F257-15A5-3F120C5D4802}"/>
              </a:ext>
            </a:extLst>
          </p:cNvPr>
          <p:cNvSpPr>
            <a:spLocks noGrp="1"/>
          </p:cNvSpPr>
          <p:nvPr>
            <p:ph type="title"/>
          </p:nvPr>
        </p:nvSpPr>
        <p:spPr>
          <a:xfrm>
            <a:off x="360000" y="360000"/>
            <a:ext cx="10080000" cy="545601"/>
          </a:xfrm>
        </p:spPr>
        <p:txBody>
          <a:bodyPr anchor="ctr">
            <a:normAutofit/>
          </a:bodyPr>
          <a:lstStyle/>
          <a:p>
            <a:r>
              <a:rPr lang="en-AU" dirty="0">
                <a:latin typeface="+mj-lt"/>
              </a:rPr>
              <a:t>Understanding consent discussion </a:t>
            </a:r>
          </a:p>
        </p:txBody>
      </p:sp>
      <p:sp>
        <p:nvSpPr>
          <p:cNvPr id="6" name="Text Placeholder 5">
            <a:extLst>
              <a:ext uri="{FF2B5EF4-FFF2-40B4-BE49-F238E27FC236}">
                <a16:creationId xmlns:a16="http://schemas.microsoft.com/office/drawing/2014/main" id="{A6616092-A413-8C7B-6BC7-31321E9E221D}"/>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AF158B6C-6282-763D-44C5-ACC07F330D22}"/>
              </a:ext>
            </a:extLst>
          </p:cNvPr>
          <p:cNvSpPr>
            <a:spLocks noGrp="1"/>
          </p:cNvSpPr>
          <p:nvPr>
            <p:ph idx="1"/>
          </p:nvPr>
        </p:nvSpPr>
        <p:spPr>
          <a:xfrm>
            <a:off x="6197250" y="1620000"/>
            <a:ext cx="5646750" cy="4536000"/>
          </a:xfrm>
        </p:spPr>
        <p:txBody>
          <a:bodyPr>
            <a:normAutofit/>
          </a:bodyPr>
          <a:lstStyle/>
          <a:p>
            <a:pPr marL="285750" indent="-285750">
              <a:buFont typeface="Arial" panose="020B0604020202020204" pitchFamily="34" charset="0"/>
              <a:buChar char="•"/>
            </a:pPr>
            <a:r>
              <a:rPr lang="en-AU" dirty="0"/>
              <a:t>What should you do if you are unsure whether consent has been given?</a:t>
            </a:r>
          </a:p>
          <a:p>
            <a:pPr marL="285750" indent="-285750">
              <a:buFont typeface="Arial" panose="020B0604020202020204" pitchFamily="34" charset="0"/>
              <a:buChar char="•"/>
            </a:pPr>
            <a:r>
              <a:rPr lang="en-AU" dirty="0"/>
              <a:t>How is consent linked to boundaries?</a:t>
            </a:r>
          </a:p>
          <a:p>
            <a:pPr marL="285750" indent="-285750">
              <a:buFont typeface="Arial" panose="020B0604020202020204" pitchFamily="34" charset="0"/>
              <a:buChar char="•"/>
            </a:pPr>
            <a:r>
              <a:rPr lang="en-AU" dirty="0"/>
              <a:t>What might influence how comfortable someone is when it comes to asking for consent?</a:t>
            </a:r>
          </a:p>
          <a:p>
            <a:pPr marL="285750" indent="-285750">
              <a:buFont typeface="Arial" panose="020B0604020202020204" pitchFamily="34" charset="0"/>
              <a:buChar char="•"/>
            </a:pPr>
            <a:r>
              <a:rPr lang="en-AU" dirty="0"/>
              <a:t>What might influence how comfortable someone is in not giving consent?</a:t>
            </a:r>
          </a:p>
          <a:p>
            <a:endParaRPr lang="en-AU" dirty="0"/>
          </a:p>
          <a:p>
            <a:pPr marL="342900" indent="-34290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C0CD67E7-7ED7-1EEF-2F1A-796C26DD4FC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BE822029-DB37-E01B-5D18-C684EE096CE6}"/>
              </a:ext>
              <a:ext uri="{C183D7F6-B498-43B3-948B-1728B52AA6E4}">
                <adec:decorative xmlns:adec="http://schemas.microsoft.com/office/drawing/2017/decorative" val="1"/>
              </a:ext>
            </a:extLst>
          </p:cNvPr>
          <p:cNvSpPr txBox="1"/>
          <p:nvPr/>
        </p:nvSpPr>
        <p:spPr>
          <a:xfrm>
            <a:off x="348000" y="6017500"/>
            <a:ext cx="2117152" cy="276999"/>
          </a:xfrm>
          <a:prstGeom prst="rect">
            <a:avLst/>
          </a:prstGeom>
          <a:noFill/>
        </p:spPr>
        <p:txBody>
          <a:bodyPr wrap="square">
            <a:spAutoFit/>
          </a:bodyPr>
          <a:lstStyle/>
          <a:p>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3E3FF2E1-8F28-C696-B5D1-E0F8C93ACA46}"/>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37</a:t>
            </a:fld>
            <a:endParaRPr lang="en-AU"/>
          </a:p>
        </p:txBody>
      </p:sp>
    </p:spTree>
    <p:extLst>
      <p:ext uri="{BB962C8B-B14F-4D97-AF65-F5344CB8AC3E}">
        <p14:creationId xmlns:p14="http://schemas.microsoft.com/office/powerpoint/2010/main" val="6967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97640-86AE-C737-E034-BA2925E9D0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58CE90-7DD7-CA95-361C-F784A416FA2C}"/>
              </a:ext>
            </a:extLst>
          </p:cNvPr>
          <p:cNvSpPr>
            <a:spLocks noGrp="1"/>
          </p:cNvSpPr>
          <p:nvPr>
            <p:ph type="title"/>
          </p:nvPr>
        </p:nvSpPr>
        <p:spPr>
          <a:xfrm>
            <a:off x="360000" y="360000"/>
            <a:ext cx="10080000" cy="545601"/>
          </a:xfrm>
        </p:spPr>
        <p:txBody>
          <a:bodyPr anchor="ctr">
            <a:normAutofit/>
          </a:bodyPr>
          <a:lstStyle/>
          <a:p>
            <a:r>
              <a:rPr lang="en-AU" dirty="0">
                <a:latin typeface="+mj-lt"/>
              </a:rPr>
              <a:t>Intimate and sexual relationships</a:t>
            </a:r>
          </a:p>
        </p:txBody>
      </p:sp>
      <p:sp>
        <p:nvSpPr>
          <p:cNvPr id="6" name="Text Placeholder 5">
            <a:extLst>
              <a:ext uri="{FF2B5EF4-FFF2-40B4-BE49-F238E27FC236}">
                <a16:creationId xmlns:a16="http://schemas.microsoft.com/office/drawing/2014/main" id="{C8942AA8-EC72-B155-34E6-48FAF7D0E8EC}"/>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7691786F-4362-016D-C1AA-9164BDD117F5}"/>
              </a:ext>
            </a:extLst>
          </p:cNvPr>
          <p:cNvSpPr>
            <a:spLocks noGrp="1"/>
          </p:cNvSpPr>
          <p:nvPr>
            <p:ph idx="1"/>
          </p:nvPr>
        </p:nvSpPr>
        <p:spPr>
          <a:xfrm>
            <a:off x="6197250" y="1620000"/>
            <a:ext cx="5646750" cy="4536000"/>
          </a:xfrm>
        </p:spPr>
        <p:txBody>
          <a:bodyPr>
            <a:normAutofit/>
          </a:bodyPr>
          <a:lstStyle/>
          <a:p>
            <a:pPr marL="285750" lvl="0" indent="-285750">
              <a:buFont typeface="Arial" panose="020B0604020202020204" pitchFamily="34" charset="0"/>
              <a:buChar char="•"/>
            </a:pPr>
            <a:r>
              <a:rPr lang="en-AU" dirty="0"/>
              <a:t>Are there any differences in the rights and responsibilities of platonic, intimate and sexual relationships?</a:t>
            </a:r>
          </a:p>
          <a:p>
            <a:pPr marL="285750" lvl="0" indent="-285750">
              <a:buFont typeface="Arial" panose="020B0604020202020204" pitchFamily="34" charset="0"/>
              <a:buChar char="•"/>
            </a:pPr>
            <a:r>
              <a:rPr lang="en-AU" dirty="0"/>
              <a:t>Why or why not?</a:t>
            </a:r>
          </a:p>
        </p:txBody>
      </p:sp>
      <p:pic>
        <p:nvPicPr>
          <p:cNvPr id="4" name="Picture 3">
            <a:extLst>
              <a:ext uri="{FF2B5EF4-FFF2-40B4-BE49-F238E27FC236}">
                <a16:creationId xmlns:a16="http://schemas.microsoft.com/office/drawing/2014/main" id="{6A5C7311-501E-7E0B-B706-AD376CC4FC5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138A188A-1F6D-486D-EC97-9AD968015EF1}"/>
              </a:ext>
              <a:ext uri="{C183D7F6-B498-43B3-948B-1728B52AA6E4}">
                <adec:decorative xmlns:adec="http://schemas.microsoft.com/office/drawing/2017/decorative" val="1"/>
              </a:ext>
            </a:extLst>
          </p:cNvPr>
          <p:cNvSpPr txBox="1"/>
          <p:nvPr/>
        </p:nvSpPr>
        <p:spPr>
          <a:xfrm>
            <a:off x="346493" y="6017500"/>
            <a:ext cx="2117152" cy="276999"/>
          </a:xfrm>
          <a:prstGeom prst="rect">
            <a:avLst/>
          </a:prstGeom>
          <a:noFill/>
        </p:spPr>
        <p:txBody>
          <a:bodyPr wrap="square">
            <a:spAutoFit/>
          </a:bodyPr>
          <a:lstStyle/>
          <a:p>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D10A9B3B-C8B2-7513-3FFB-3B36149DDF9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38</a:t>
            </a:fld>
            <a:endParaRPr lang="en-AU"/>
          </a:p>
        </p:txBody>
      </p:sp>
    </p:spTree>
    <p:extLst>
      <p:ext uri="{BB962C8B-B14F-4D97-AF65-F5344CB8AC3E}">
        <p14:creationId xmlns:p14="http://schemas.microsoft.com/office/powerpoint/2010/main" val="216112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C93A-DFBF-760A-6E8C-64D179F983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2E7DB9-99BF-D61B-6038-C8235C4FD664}"/>
              </a:ext>
            </a:extLst>
          </p:cNvPr>
          <p:cNvSpPr>
            <a:spLocks noGrp="1"/>
          </p:cNvSpPr>
          <p:nvPr>
            <p:ph type="title"/>
          </p:nvPr>
        </p:nvSpPr>
        <p:spPr/>
        <p:txBody>
          <a:bodyPr/>
          <a:lstStyle/>
          <a:p>
            <a:r>
              <a:rPr lang="en-AU">
                <a:latin typeface="+mj-lt"/>
              </a:rPr>
              <a:t>Intimate and sexual relationships compared</a:t>
            </a:r>
          </a:p>
        </p:txBody>
      </p:sp>
      <p:sp>
        <p:nvSpPr>
          <p:cNvPr id="4" name="Text Placeholder 3">
            <a:extLst>
              <a:ext uri="{FF2B5EF4-FFF2-40B4-BE49-F238E27FC236}">
                <a16:creationId xmlns:a16="http://schemas.microsoft.com/office/drawing/2014/main" id="{93C4A168-B497-2674-E56C-6871ADBFD0A4}"/>
              </a:ext>
            </a:extLst>
          </p:cNvPr>
          <p:cNvSpPr>
            <a:spLocks noGrp="1"/>
          </p:cNvSpPr>
          <p:nvPr>
            <p:ph type="body" sz="quarter" idx="18"/>
          </p:nvPr>
        </p:nvSpPr>
        <p:spPr/>
        <p:txBody>
          <a:bodyPr/>
          <a:lstStyle/>
          <a:p>
            <a:r>
              <a:rPr lang="en-AU">
                <a:latin typeface="+mj-lt"/>
              </a:rPr>
              <a:t>Triple Venn Diagram</a:t>
            </a:r>
          </a:p>
        </p:txBody>
      </p:sp>
      <p:sp>
        <p:nvSpPr>
          <p:cNvPr id="5" name="Text Placeholder 4">
            <a:extLst>
              <a:ext uri="{FF2B5EF4-FFF2-40B4-BE49-F238E27FC236}">
                <a16:creationId xmlns:a16="http://schemas.microsoft.com/office/drawing/2014/main" id="{9BA99141-B11A-2F6D-A3B4-D4D9A02F826C}"/>
              </a:ext>
            </a:extLst>
          </p:cNvPr>
          <p:cNvSpPr>
            <a:spLocks noGrp="1"/>
          </p:cNvSpPr>
          <p:nvPr>
            <p:ph type="body" sz="quarter" idx="17"/>
          </p:nvPr>
        </p:nvSpPr>
        <p:spPr>
          <a:xfrm>
            <a:off x="360000" y="1567087"/>
            <a:ext cx="6593813" cy="4534776"/>
          </a:xfrm>
        </p:spPr>
        <p:txBody>
          <a:bodyPr/>
          <a:lstStyle/>
          <a:p>
            <a:r>
              <a:rPr lang="en-AU" sz="1800" b="1" u="sng" dirty="0">
                <a:latin typeface="+mn-lt"/>
              </a:rPr>
              <a:t>Platonic</a:t>
            </a:r>
            <a:r>
              <a:rPr lang="en-AU" sz="1800" dirty="0">
                <a:latin typeface="+mn-lt"/>
              </a:rPr>
              <a:t> relationships are relationships that are close, caring, and affectionate but non-romantic and non-sexual. For example, friends, teammates.</a:t>
            </a:r>
          </a:p>
          <a:p>
            <a:r>
              <a:rPr lang="en-AU" sz="1800" b="1" u="sng" dirty="0">
                <a:latin typeface="+mn-lt"/>
              </a:rPr>
              <a:t>Intimate</a:t>
            </a:r>
            <a:r>
              <a:rPr lang="en-AU" sz="1800" dirty="0">
                <a:latin typeface="+mn-lt"/>
              </a:rPr>
              <a:t> relationships are relationships where people share emotional closeness, trust, and personal connection, and may involve romantic feelings or sexual attraction, but intimacy doesn’t always include sexual activity.</a:t>
            </a:r>
          </a:p>
          <a:p>
            <a:r>
              <a:rPr lang="en-AU" sz="1800" b="1" u="sng" dirty="0">
                <a:latin typeface="+mn-lt"/>
              </a:rPr>
              <a:t>Sexual</a:t>
            </a:r>
            <a:r>
              <a:rPr lang="en-AU" sz="1800" dirty="0">
                <a:latin typeface="+mn-lt"/>
              </a:rPr>
              <a:t> relationships are relationships that include sexual activity or sexual expression between people and often involved emotional or romantic connection. </a:t>
            </a:r>
          </a:p>
        </p:txBody>
      </p:sp>
      <p:grpSp>
        <p:nvGrpSpPr>
          <p:cNvPr id="12" name="Group 11" descr="A triple venn diagram chart with three intersecting sections: Platonic - features of platonic, Intimate - features of intimate and Sexual - features of sexual">
            <a:extLst>
              <a:ext uri="{FF2B5EF4-FFF2-40B4-BE49-F238E27FC236}">
                <a16:creationId xmlns:a16="http://schemas.microsoft.com/office/drawing/2014/main" id="{7DF84AC0-7470-4F28-2EFC-C5F6EDF3A22B}"/>
              </a:ext>
            </a:extLst>
          </p:cNvPr>
          <p:cNvGrpSpPr/>
          <p:nvPr/>
        </p:nvGrpSpPr>
        <p:grpSpPr>
          <a:xfrm>
            <a:off x="7045036" y="487458"/>
            <a:ext cx="5007113" cy="6092855"/>
            <a:chOff x="7045036" y="487458"/>
            <a:chExt cx="5007113" cy="6092855"/>
          </a:xfrm>
        </p:grpSpPr>
        <p:grpSp>
          <p:nvGrpSpPr>
            <p:cNvPr id="6" name="Group 5" descr="Object 1">
              <a:extLst>
                <a:ext uri="{FF2B5EF4-FFF2-40B4-BE49-F238E27FC236}">
                  <a16:creationId xmlns:a16="http://schemas.microsoft.com/office/drawing/2014/main" id="{AA1EDD1F-61BF-9334-B1C6-29EA67D27C4A}"/>
                </a:ext>
              </a:extLst>
            </p:cNvPr>
            <p:cNvGrpSpPr/>
            <p:nvPr/>
          </p:nvGrpSpPr>
          <p:grpSpPr>
            <a:xfrm>
              <a:off x="7045036" y="1882525"/>
              <a:ext cx="3225480" cy="3352377"/>
              <a:chOff x="1493490" y="1284852"/>
              <a:chExt cx="5631464" cy="5085967"/>
            </a:xfrm>
          </p:grpSpPr>
          <p:sp>
            <p:nvSpPr>
              <p:cNvPr id="7" name="Google Shape;79;p15" descr="Venn object 1">
                <a:extLst>
                  <a:ext uri="{FF2B5EF4-FFF2-40B4-BE49-F238E27FC236}">
                    <a16:creationId xmlns:a16="http://schemas.microsoft.com/office/drawing/2014/main" id="{9A03D007-B033-6740-D669-9920072EDC0A}"/>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8" name="Rectangle: Rounded Corners 7">
                <a:extLst>
                  <a:ext uri="{FF2B5EF4-FFF2-40B4-BE49-F238E27FC236}">
                    <a16:creationId xmlns:a16="http://schemas.microsoft.com/office/drawing/2014/main" id="{0C6DDCD6-83DF-AE74-454D-AE12FD2BB34E}"/>
                  </a:ext>
                </a:extLst>
              </p:cNvPr>
              <p:cNvSpPr/>
              <p:nvPr/>
            </p:nvSpPr>
            <p:spPr>
              <a:xfrm>
                <a:off x="1493490" y="1585266"/>
                <a:ext cx="2636062" cy="544512"/>
              </a:xfrm>
              <a:prstGeom prst="roundRect">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Intimate</a:t>
                </a:r>
              </a:p>
            </p:txBody>
          </p:sp>
        </p:grpSp>
        <p:grpSp>
          <p:nvGrpSpPr>
            <p:cNvPr id="9" name="Group 8" descr="Object 2">
              <a:extLst>
                <a:ext uri="{FF2B5EF4-FFF2-40B4-BE49-F238E27FC236}">
                  <a16:creationId xmlns:a16="http://schemas.microsoft.com/office/drawing/2014/main" id="{3BF4E1F0-0591-6E21-DAAD-9B27A26FF910}"/>
                </a:ext>
              </a:extLst>
            </p:cNvPr>
            <p:cNvGrpSpPr/>
            <p:nvPr/>
          </p:nvGrpSpPr>
          <p:grpSpPr>
            <a:xfrm>
              <a:off x="8609971" y="487458"/>
              <a:ext cx="3442178" cy="3501820"/>
              <a:chOff x="5012233" y="1221237"/>
              <a:chExt cx="5471315" cy="5149582"/>
            </a:xfrm>
          </p:grpSpPr>
          <p:sp>
            <p:nvSpPr>
              <p:cNvPr id="10" name="Google Shape;79;p15" descr="Venn object 1">
                <a:extLst>
                  <a:ext uri="{FF2B5EF4-FFF2-40B4-BE49-F238E27FC236}">
                    <a16:creationId xmlns:a16="http://schemas.microsoft.com/office/drawing/2014/main" id="{52FFE15F-EB6F-9588-CB45-81C42CCA8A0F}"/>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49969611-1818-785B-FFDF-05B56BB528ED}"/>
                  </a:ext>
                </a:extLst>
              </p:cNvPr>
              <p:cNvSpPr/>
              <p:nvPr/>
            </p:nvSpPr>
            <p:spPr>
              <a:xfrm>
                <a:off x="6634700" y="1221237"/>
                <a:ext cx="2343553" cy="544512"/>
              </a:xfrm>
              <a:prstGeom prst="roundRect">
                <a:avLst/>
              </a:prstGeom>
              <a:solidFill>
                <a:srgbClr val="FBD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mj-lt"/>
                    <a:cs typeface="Arial" panose="020B0604020202020204" pitchFamily="34" charset="0"/>
                  </a:rPr>
                  <a:t>Platonic</a:t>
                </a:r>
              </a:p>
            </p:txBody>
          </p:sp>
        </p:grpSp>
        <p:sp>
          <p:nvSpPr>
            <p:cNvPr id="14" name="Google Shape;84;p15">
              <a:extLst>
                <a:ext uri="{FF2B5EF4-FFF2-40B4-BE49-F238E27FC236}">
                  <a16:creationId xmlns:a16="http://schemas.microsoft.com/office/drawing/2014/main" id="{1FE6319F-18EF-CA09-3D5A-9C81408D5B0D}"/>
                </a:ext>
              </a:extLst>
            </p:cNvPr>
            <p:cNvSpPr txBox="1"/>
            <p:nvPr/>
          </p:nvSpPr>
          <p:spPr>
            <a:xfrm>
              <a:off x="9627537" y="1022420"/>
              <a:ext cx="1781681" cy="744418"/>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Features of platonic</a:t>
              </a:r>
              <a:endParaRPr sz="1600" kern="0" dirty="0">
                <a:solidFill>
                  <a:srgbClr val="000000"/>
                </a:solidFill>
                <a:ea typeface="Montserrat"/>
                <a:cs typeface="Arial" panose="020B0604020202020204" pitchFamily="34" charset="0"/>
                <a:sym typeface="Montserrat"/>
              </a:endParaRPr>
            </a:p>
          </p:txBody>
        </p:sp>
        <p:grpSp>
          <p:nvGrpSpPr>
            <p:cNvPr id="15" name="Group 14" descr="Object 1">
              <a:extLst>
                <a:ext uri="{FF2B5EF4-FFF2-40B4-BE49-F238E27FC236}">
                  <a16:creationId xmlns:a16="http://schemas.microsoft.com/office/drawing/2014/main" id="{6EC79B4C-E4F0-C223-BE79-81B3E257FEA8}"/>
                </a:ext>
              </a:extLst>
            </p:cNvPr>
            <p:cNvGrpSpPr/>
            <p:nvPr/>
          </p:nvGrpSpPr>
          <p:grpSpPr>
            <a:xfrm>
              <a:off x="8344740" y="3227935"/>
              <a:ext cx="3442178" cy="3352378"/>
              <a:chOff x="1286060" y="1284852"/>
              <a:chExt cx="5838894" cy="5085967"/>
            </a:xfrm>
          </p:grpSpPr>
          <p:sp>
            <p:nvSpPr>
              <p:cNvPr id="16" name="Google Shape;79;p15" descr="Venn object 1">
                <a:extLst>
                  <a:ext uri="{FF2B5EF4-FFF2-40B4-BE49-F238E27FC236}">
                    <a16:creationId xmlns:a16="http://schemas.microsoft.com/office/drawing/2014/main" id="{16CC33C7-BE8F-6974-4EF8-BAF7D38F8052}"/>
                  </a:ext>
                </a:extLst>
              </p:cNvPr>
              <p:cNvSpPr/>
              <p:nvPr/>
            </p:nvSpPr>
            <p:spPr>
              <a:xfrm>
                <a:off x="1653639" y="1284852"/>
                <a:ext cx="5471315" cy="5085967"/>
              </a:xfrm>
              <a:prstGeom prst="ellipse">
                <a:avLst/>
              </a:prstGeom>
              <a:noFill/>
              <a:ln w="57150" cap="flat" cmpd="sng">
                <a:solidFill>
                  <a:schemeClr val="accent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17" name="Rectangle: Rounded Corners 16">
                <a:extLst>
                  <a:ext uri="{FF2B5EF4-FFF2-40B4-BE49-F238E27FC236}">
                    <a16:creationId xmlns:a16="http://schemas.microsoft.com/office/drawing/2014/main" id="{21C989F1-6028-2643-CA94-D84B31C5D538}"/>
                  </a:ext>
                </a:extLst>
              </p:cNvPr>
              <p:cNvSpPr/>
              <p:nvPr/>
            </p:nvSpPr>
            <p:spPr>
              <a:xfrm>
                <a:off x="1286060" y="5201256"/>
                <a:ext cx="3192450" cy="544512"/>
              </a:xfrm>
              <a:prstGeom prst="roundRect">
                <a:avLst/>
              </a:prstGeom>
              <a:solidFill>
                <a:schemeClr val="accent4"/>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mj-lt"/>
                    <a:cs typeface="Arial" panose="020B0604020202020204" pitchFamily="34" charset="0"/>
                  </a:rPr>
                  <a:t>Sexual</a:t>
                </a:r>
              </a:p>
            </p:txBody>
          </p:sp>
        </p:grpSp>
        <p:sp>
          <p:nvSpPr>
            <p:cNvPr id="18" name="Google Shape;84;p15">
              <a:extLst>
                <a:ext uri="{FF2B5EF4-FFF2-40B4-BE49-F238E27FC236}">
                  <a16:creationId xmlns:a16="http://schemas.microsoft.com/office/drawing/2014/main" id="{0FB2637B-1405-631C-7234-FF2A4D2DC89F}"/>
                </a:ext>
              </a:extLst>
            </p:cNvPr>
            <p:cNvSpPr txBox="1"/>
            <p:nvPr/>
          </p:nvSpPr>
          <p:spPr>
            <a:xfrm>
              <a:off x="7219044" y="3106354"/>
              <a:ext cx="1301502" cy="67593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Features of intimate</a:t>
              </a:r>
              <a:endParaRPr sz="1600" kern="0" dirty="0">
                <a:solidFill>
                  <a:srgbClr val="000000"/>
                </a:solidFill>
                <a:ea typeface="Montserrat"/>
                <a:cs typeface="Arial" panose="020B0604020202020204" pitchFamily="34" charset="0"/>
                <a:sym typeface="Montserrat"/>
              </a:endParaRPr>
            </a:p>
          </p:txBody>
        </p:sp>
        <p:sp>
          <p:nvSpPr>
            <p:cNvPr id="19" name="Google Shape;84;p15">
              <a:extLst>
                <a:ext uri="{FF2B5EF4-FFF2-40B4-BE49-F238E27FC236}">
                  <a16:creationId xmlns:a16="http://schemas.microsoft.com/office/drawing/2014/main" id="{364DE481-1B2E-D32E-D654-83A7FD511398}"/>
                </a:ext>
              </a:extLst>
            </p:cNvPr>
            <p:cNvSpPr txBox="1"/>
            <p:nvPr/>
          </p:nvSpPr>
          <p:spPr>
            <a:xfrm>
              <a:off x="9553937" y="4959914"/>
              <a:ext cx="1570063" cy="733803"/>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Features of sexual</a:t>
              </a:r>
              <a:endParaRPr sz="1600" kern="0" dirty="0">
                <a:solidFill>
                  <a:srgbClr val="000000"/>
                </a:solidFill>
                <a:ea typeface="Montserrat"/>
                <a:cs typeface="Arial" panose="020B0604020202020204" pitchFamily="34" charset="0"/>
                <a:sym typeface="Montserrat"/>
              </a:endParaRPr>
            </a:p>
          </p:txBody>
        </p:sp>
      </p:grpSp>
      <p:sp>
        <p:nvSpPr>
          <p:cNvPr id="2" name="Slide Number Placeholder 1">
            <a:extLst>
              <a:ext uri="{FF2B5EF4-FFF2-40B4-BE49-F238E27FC236}">
                <a16:creationId xmlns:a16="http://schemas.microsoft.com/office/drawing/2014/main" id="{B97EE408-F8EE-D346-7EBF-4398103414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79456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Learning sequence 1 – building the foundations for healthy, respectful relationships </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952E8-136C-E68D-8C57-B2386F722A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CBAA36-64FE-6FED-4E88-A747FAB5E0E1}"/>
              </a:ext>
            </a:extLst>
          </p:cNvPr>
          <p:cNvSpPr>
            <a:spLocks noGrp="1"/>
          </p:cNvSpPr>
          <p:nvPr>
            <p:ph type="title"/>
          </p:nvPr>
        </p:nvSpPr>
        <p:spPr>
          <a:xfrm>
            <a:off x="360000" y="360000"/>
            <a:ext cx="10080000" cy="545601"/>
          </a:xfrm>
        </p:spPr>
        <p:txBody>
          <a:bodyPr anchor="ctr">
            <a:normAutofit/>
          </a:bodyPr>
          <a:lstStyle/>
          <a:p>
            <a:r>
              <a:rPr lang="en-AU" dirty="0">
                <a:latin typeface="+mj-lt"/>
              </a:rPr>
              <a:t>Intimate and sexual relationships discussion</a:t>
            </a:r>
          </a:p>
        </p:txBody>
      </p:sp>
      <p:sp>
        <p:nvSpPr>
          <p:cNvPr id="6" name="Text Placeholder 5">
            <a:extLst>
              <a:ext uri="{FF2B5EF4-FFF2-40B4-BE49-F238E27FC236}">
                <a16:creationId xmlns:a16="http://schemas.microsoft.com/office/drawing/2014/main" id="{23BC0BA1-EC95-2174-B3CA-610B92581ACF}"/>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A689A67E-2B14-95B6-93C7-4CA49106AC22}"/>
              </a:ext>
            </a:extLst>
          </p:cNvPr>
          <p:cNvSpPr>
            <a:spLocks noGrp="1"/>
          </p:cNvSpPr>
          <p:nvPr>
            <p:ph idx="1"/>
          </p:nvPr>
        </p:nvSpPr>
        <p:spPr>
          <a:xfrm>
            <a:off x="5361709" y="1620000"/>
            <a:ext cx="6482291" cy="4536000"/>
          </a:xfrm>
        </p:spPr>
        <p:txBody>
          <a:bodyPr>
            <a:noAutofit/>
          </a:bodyPr>
          <a:lstStyle/>
          <a:p>
            <a:pPr marL="285750" lvl="0" indent="-285750">
              <a:buFont typeface="Arial" panose="020B0604020202020204" pitchFamily="34" charset="0"/>
              <a:buChar char="•"/>
            </a:pPr>
            <a:r>
              <a:rPr lang="en-AU" dirty="0"/>
              <a:t>Why is it important to set boundaries in sexual relationships?  </a:t>
            </a:r>
          </a:p>
          <a:p>
            <a:pPr marL="285750" lvl="0" indent="-285750">
              <a:buFont typeface="Arial" panose="020B0604020202020204" pitchFamily="34" charset="0"/>
              <a:buChar char="•"/>
            </a:pPr>
            <a:r>
              <a:rPr lang="en-AU" dirty="0"/>
              <a:t>What might influence people to have different ideas about what they consider to be sexual behaviours?</a:t>
            </a:r>
          </a:p>
          <a:p>
            <a:pPr marL="285750" lvl="0" indent="-285750">
              <a:buFont typeface="Arial" panose="020B0604020202020204" pitchFamily="34" charset="0"/>
              <a:buChar char="•"/>
            </a:pPr>
            <a:r>
              <a:rPr lang="en-AU" dirty="0"/>
              <a:t>How can a clear understanding of the sexual behaviours and personal boundaries help someone negotiate consent assertively?  </a:t>
            </a:r>
          </a:p>
          <a:p>
            <a:pPr marL="285750" lvl="0" indent="-285750">
              <a:buFont typeface="Arial" panose="020B0604020202020204" pitchFamily="34" charset="0"/>
              <a:buChar char="•"/>
            </a:pPr>
            <a:r>
              <a:rPr lang="en-AU" dirty="0"/>
              <a:t>What verbal and non-verbal ways can someone use to clearly show they don’t give consent? (for example, tone, body language, facial expression, distancing, lack of a response)</a:t>
            </a:r>
          </a:p>
        </p:txBody>
      </p:sp>
      <p:pic>
        <p:nvPicPr>
          <p:cNvPr id="4" name="Picture 3">
            <a:extLst>
              <a:ext uri="{FF2B5EF4-FFF2-40B4-BE49-F238E27FC236}">
                <a16:creationId xmlns:a16="http://schemas.microsoft.com/office/drawing/2014/main" id="{71EAA406-0236-A965-80E1-9B3ED7274E5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C221C7C8-5132-DE8C-4809-635E8DD5903C}"/>
              </a:ext>
              <a:ext uri="{C183D7F6-B498-43B3-948B-1728B52AA6E4}">
                <adec:decorative xmlns:adec="http://schemas.microsoft.com/office/drawing/2017/decorative" val="1"/>
              </a:ext>
            </a:extLst>
          </p:cNvPr>
          <p:cNvSpPr txBox="1"/>
          <p:nvPr/>
        </p:nvSpPr>
        <p:spPr>
          <a:xfrm>
            <a:off x="348000"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667FA178-9ADD-6E76-8E19-F0339F65AF3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40</a:t>
            </a:fld>
            <a:endParaRPr lang="en-AU"/>
          </a:p>
        </p:txBody>
      </p:sp>
    </p:spTree>
    <p:extLst>
      <p:ext uri="{BB962C8B-B14F-4D97-AF65-F5344CB8AC3E}">
        <p14:creationId xmlns:p14="http://schemas.microsoft.com/office/powerpoint/2010/main" val="111057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914B-3BA1-9087-4B4D-EB6FFCC414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98AC8-2982-9862-391E-F890C8018822}"/>
              </a:ext>
            </a:extLst>
          </p:cNvPr>
          <p:cNvSpPr>
            <a:spLocks noGrp="1"/>
          </p:cNvSpPr>
          <p:nvPr>
            <p:ph type="title"/>
          </p:nvPr>
        </p:nvSpPr>
        <p:spPr/>
        <p:txBody>
          <a:bodyPr/>
          <a:lstStyle/>
          <a:p>
            <a:r>
              <a:rPr lang="en-AU" dirty="0">
                <a:latin typeface="+mj-lt"/>
              </a:rPr>
              <a:t>Intimate and sexual relationships – rights and responsibilities </a:t>
            </a:r>
          </a:p>
        </p:txBody>
      </p:sp>
      <p:sp>
        <p:nvSpPr>
          <p:cNvPr id="4" name="Text Placeholder 3">
            <a:extLst>
              <a:ext uri="{FF2B5EF4-FFF2-40B4-BE49-F238E27FC236}">
                <a16:creationId xmlns:a16="http://schemas.microsoft.com/office/drawing/2014/main" id="{40504747-50AF-5420-F83E-81DF33542B0D}"/>
              </a:ext>
            </a:extLst>
          </p:cNvPr>
          <p:cNvSpPr>
            <a:spLocks noGrp="1"/>
          </p:cNvSpPr>
          <p:nvPr>
            <p:ph type="body" sz="quarter" idx="18"/>
          </p:nvPr>
        </p:nvSpPr>
        <p:spPr>
          <a:xfrm>
            <a:off x="360000" y="1528120"/>
            <a:ext cx="11483999" cy="820225"/>
          </a:xfrm>
        </p:spPr>
        <p:txBody>
          <a:bodyPr/>
          <a:lstStyle/>
          <a:p>
            <a:r>
              <a:rPr lang="en-AU">
                <a:latin typeface="+mj-lt"/>
              </a:rPr>
              <a:t>Add to your rights and responsibilities list from the previous lesson to include rights and responsibilities in intimate or sexual relationships. For example:</a:t>
            </a:r>
          </a:p>
        </p:txBody>
      </p:sp>
      <p:sp>
        <p:nvSpPr>
          <p:cNvPr id="5" name="Text Placeholder 4">
            <a:extLst>
              <a:ext uri="{FF2B5EF4-FFF2-40B4-BE49-F238E27FC236}">
                <a16:creationId xmlns:a16="http://schemas.microsoft.com/office/drawing/2014/main" id="{B7274F30-36CB-DFF0-BACE-EDF000321EE6}"/>
              </a:ext>
            </a:extLst>
          </p:cNvPr>
          <p:cNvSpPr>
            <a:spLocks noGrp="1"/>
          </p:cNvSpPr>
          <p:nvPr>
            <p:ph type="body" sz="quarter" idx="17"/>
          </p:nvPr>
        </p:nvSpPr>
        <p:spPr>
          <a:xfrm>
            <a:off x="359999" y="2628900"/>
            <a:ext cx="11484000" cy="3869100"/>
          </a:xfrm>
        </p:spPr>
        <p:txBody>
          <a:bodyPr numCol="2"/>
          <a:lstStyle/>
          <a:p>
            <a:r>
              <a:rPr lang="en-AU" sz="1800" b="1" dirty="0">
                <a:latin typeface="+mn-lt"/>
              </a:rPr>
              <a:t>Rights:</a:t>
            </a:r>
          </a:p>
          <a:p>
            <a:pPr marL="342900" indent="-342900">
              <a:buFont typeface="Arial" panose="020B0604020202020204" pitchFamily="34" charset="0"/>
              <a:buChar char="•"/>
            </a:pPr>
            <a:r>
              <a:rPr lang="en-AU" sz="1800" dirty="0">
                <a:latin typeface="+mn-lt"/>
              </a:rPr>
              <a:t>to say yes or no to any sexual activity</a:t>
            </a:r>
          </a:p>
          <a:p>
            <a:pPr marL="342900" indent="-342900">
              <a:buFont typeface="Arial" panose="020B0604020202020204" pitchFamily="34" charset="0"/>
              <a:buChar char="•"/>
            </a:pPr>
            <a:r>
              <a:rPr lang="en-AU" sz="1800" dirty="0">
                <a:latin typeface="+mn-lt"/>
              </a:rPr>
              <a:t>to change your mind at any time</a:t>
            </a:r>
          </a:p>
          <a:p>
            <a:pPr marL="342900" indent="-342900">
              <a:buFont typeface="Arial" panose="020B0604020202020204" pitchFamily="34" charset="0"/>
              <a:buChar char="•"/>
            </a:pPr>
            <a:r>
              <a:rPr lang="en-AU" sz="1800" dirty="0">
                <a:latin typeface="+mn-lt"/>
              </a:rPr>
              <a:t>to be treated with respect and without pressure</a:t>
            </a:r>
          </a:p>
          <a:p>
            <a:pPr marL="342900" indent="-342900">
              <a:buFont typeface="Arial" panose="020B0604020202020204" pitchFamily="34" charset="0"/>
              <a:buChar char="•"/>
            </a:pPr>
            <a:r>
              <a:rPr lang="en-AU" sz="1800" dirty="0">
                <a:latin typeface="+mn-lt"/>
              </a:rPr>
              <a:t>to privacy and confidentiality</a:t>
            </a:r>
          </a:p>
          <a:p>
            <a:pPr marL="342900" indent="-342900">
              <a:buFont typeface="Arial" panose="020B0604020202020204" pitchFamily="34" charset="0"/>
              <a:buChar char="•"/>
            </a:pPr>
            <a:r>
              <a:rPr lang="en-AU" sz="1800" dirty="0">
                <a:latin typeface="+mn-lt"/>
              </a:rPr>
              <a:t>to feel safe emotionally and physically.</a:t>
            </a:r>
          </a:p>
          <a:p>
            <a:endParaRPr lang="en-AU" sz="1800" dirty="0">
              <a:latin typeface="+mn-lt"/>
            </a:endParaRPr>
          </a:p>
          <a:p>
            <a:r>
              <a:rPr lang="en-AU" sz="1800" b="1" dirty="0">
                <a:latin typeface="+mn-lt"/>
              </a:rPr>
              <a:t>Responsibilities</a:t>
            </a:r>
            <a:r>
              <a:rPr lang="en-AU" sz="1800" dirty="0">
                <a:latin typeface="+mn-lt"/>
              </a:rPr>
              <a:t>:</a:t>
            </a:r>
          </a:p>
          <a:p>
            <a:pPr marL="342900" indent="-342900">
              <a:buFont typeface="Arial" panose="020B0604020202020204" pitchFamily="34" charset="0"/>
              <a:buChar char="•"/>
            </a:pPr>
            <a:r>
              <a:rPr lang="en-AU" sz="1800" dirty="0">
                <a:latin typeface="+mn-lt"/>
              </a:rPr>
              <a:t>to gain clear consent every time</a:t>
            </a:r>
          </a:p>
          <a:p>
            <a:pPr marL="342900" indent="-342900">
              <a:buFont typeface="Arial" panose="020B0604020202020204" pitchFamily="34" charset="0"/>
              <a:buChar char="•"/>
            </a:pPr>
            <a:r>
              <a:rPr lang="en-AU" sz="1800" dirty="0">
                <a:latin typeface="+mn-lt"/>
              </a:rPr>
              <a:t>to respect boundaries and stop immediately if consent changes</a:t>
            </a:r>
          </a:p>
          <a:p>
            <a:pPr marL="342900" indent="-342900">
              <a:buFont typeface="Arial" panose="020B0604020202020204" pitchFamily="34" charset="0"/>
              <a:buChar char="•"/>
            </a:pPr>
            <a:r>
              <a:rPr lang="en-AU" sz="1800" dirty="0">
                <a:latin typeface="+mn-lt"/>
              </a:rPr>
              <a:t>to communicate openly and honestly</a:t>
            </a:r>
          </a:p>
          <a:p>
            <a:pPr marL="342900" indent="-342900">
              <a:buFont typeface="Arial" panose="020B0604020202020204" pitchFamily="34" charset="0"/>
              <a:buChar char="•"/>
            </a:pPr>
            <a:r>
              <a:rPr lang="en-AU" sz="1800" dirty="0">
                <a:latin typeface="+mn-lt"/>
              </a:rPr>
              <a:t>to look after your partner’s wellbeing and your own</a:t>
            </a:r>
          </a:p>
          <a:p>
            <a:pPr marL="342900" indent="-342900">
              <a:buFont typeface="Arial" panose="020B0604020202020204" pitchFamily="34" charset="0"/>
              <a:buChar char="•"/>
            </a:pPr>
            <a:r>
              <a:rPr lang="en-AU" sz="1800" dirty="0">
                <a:latin typeface="+mn-lt"/>
              </a:rPr>
              <a:t>to avoid pressure, coercion or manipulation.</a:t>
            </a:r>
          </a:p>
        </p:txBody>
      </p:sp>
      <p:sp>
        <p:nvSpPr>
          <p:cNvPr id="2" name="Slide Number Placeholder 1">
            <a:extLst>
              <a:ext uri="{FF2B5EF4-FFF2-40B4-BE49-F238E27FC236}">
                <a16:creationId xmlns:a16="http://schemas.microsoft.com/office/drawing/2014/main" id="{590A053A-1708-76B2-39F1-8F1E547B19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163805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6AE4E-75F1-3385-E499-63FAA12173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4658C-2B68-0B12-D63F-0241DF773E17}"/>
              </a:ext>
            </a:extLst>
          </p:cNvPr>
          <p:cNvSpPr>
            <a:spLocks noGrp="1"/>
          </p:cNvSpPr>
          <p:nvPr>
            <p:ph type="title"/>
          </p:nvPr>
        </p:nvSpPr>
        <p:spPr/>
        <p:txBody>
          <a:bodyPr/>
          <a:lstStyle/>
          <a:p>
            <a:r>
              <a:rPr lang="en-AU" dirty="0">
                <a:latin typeface="+mj-lt"/>
              </a:rPr>
              <a:t>Sex and consent</a:t>
            </a:r>
          </a:p>
        </p:txBody>
      </p:sp>
      <p:pic>
        <p:nvPicPr>
          <p:cNvPr id="6" name="Online Media 5" title="Consent">
            <a:hlinkClick r:id="" action="ppaction://media"/>
            <a:extLst>
              <a:ext uri="{FF2B5EF4-FFF2-40B4-BE49-F238E27FC236}">
                <a16:creationId xmlns:a16="http://schemas.microsoft.com/office/drawing/2014/main" id="{573580B3-FB18-0DCC-50CA-58A5AFC05A87}"/>
              </a:ext>
            </a:extLst>
          </p:cNvPr>
          <p:cNvPicPr>
            <a:picLocks noRot="1" noChangeAspect="1"/>
          </p:cNvPicPr>
          <p:nvPr>
            <a:videoFile r:link="rId1"/>
          </p:nvPr>
        </p:nvPicPr>
        <p:blipFill>
          <a:blip r:embed="rId4"/>
          <a:stretch>
            <a:fillRect/>
          </a:stretch>
        </p:blipFill>
        <p:spPr>
          <a:xfrm>
            <a:off x="1776413" y="1188237"/>
            <a:ext cx="8712200" cy="4914900"/>
          </a:xfrm>
          <a:prstGeom prst="rect">
            <a:avLst/>
          </a:prstGeom>
        </p:spPr>
      </p:pic>
      <p:sp>
        <p:nvSpPr>
          <p:cNvPr id="2" name="Slide Number Placeholder 1">
            <a:extLst>
              <a:ext uri="{FF2B5EF4-FFF2-40B4-BE49-F238E27FC236}">
                <a16:creationId xmlns:a16="http://schemas.microsoft.com/office/drawing/2014/main" id="{0D28CEEA-3DD2-8F28-25EB-EAC1E51E52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a:p>
        </p:txBody>
      </p:sp>
    </p:spTree>
    <p:extLst>
      <p:ext uri="{BB962C8B-B14F-4D97-AF65-F5344CB8AC3E}">
        <p14:creationId xmlns:p14="http://schemas.microsoft.com/office/powerpoint/2010/main" val="22661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6AE4E-75F1-3385-E499-63FAA12173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4658C-2B68-0B12-D63F-0241DF773E17}"/>
              </a:ext>
            </a:extLst>
          </p:cNvPr>
          <p:cNvSpPr>
            <a:spLocks noGrp="1"/>
          </p:cNvSpPr>
          <p:nvPr>
            <p:ph type="title"/>
          </p:nvPr>
        </p:nvSpPr>
        <p:spPr/>
        <p:txBody>
          <a:bodyPr/>
          <a:lstStyle/>
          <a:p>
            <a:r>
              <a:rPr lang="en-AU" dirty="0">
                <a:latin typeface="+mj-lt"/>
              </a:rPr>
              <a:t>Sex and consent – the law</a:t>
            </a:r>
          </a:p>
        </p:txBody>
      </p:sp>
      <p:sp>
        <p:nvSpPr>
          <p:cNvPr id="10" name="Rectangle 9">
            <a:extLst>
              <a:ext uri="{FF2B5EF4-FFF2-40B4-BE49-F238E27FC236}">
                <a16:creationId xmlns:a16="http://schemas.microsoft.com/office/drawing/2014/main" id="{2E78EF53-A671-99A5-C0BC-5A76E4538731}"/>
              </a:ext>
              <a:ext uri="{C183D7F6-B498-43B3-948B-1728B52AA6E4}">
                <adec:decorative xmlns:adec="http://schemas.microsoft.com/office/drawing/2017/decorative" val="1"/>
              </a:ext>
            </a:extLst>
          </p:cNvPr>
          <p:cNvSpPr/>
          <p:nvPr/>
        </p:nvSpPr>
        <p:spPr>
          <a:xfrm>
            <a:off x="0" y="947743"/>
            <a:ext cx="12192000" cy="59523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4">
            <a:extLst>
              <a:ext uri="{FF2B5EF4-FFF2-40B4-BE49-F238E27FC236}">
                <a16:creationId xmlns:a16="http://schemas.microsoft.com/office/drawing/2014/main" id="{DB6769EA-1E21-AD20-24BC-56A2CE0A9B9B}"/>
              </a:ext>
            </a:extLst>
          </p:cNvPr>
          <p:cNvSpPr>
            <a:spLocks noGrp="1"/>
          </p:cNvSpPr>
          <p:nvPr>
            <p:ph type="body" sz="quarter" idx="17"/>
          </p:nvPr>
        </p:nvSpPr>
        <p:spPr>
          <a:xfrm>
            <a:off x="360000" y="1039092"/>
            <a:ext cx="11484000" cy="5335830"/>
          </a:xfrm>
        </p:spPr>
        <p:txBody>
          <a:bodyPr/>
          <a:lstStyle/>
          <a:p>
            <a:r>
              <a:rPr lang="en-AU" sz="1800" dirty="0">
                <a:solidFill>
                  <a:schemeClr val="bg1"/>
                </a:solidFill>
                <a:latin typeface="+mn-lt"/>
              </a:rPr>
              <a:t>While there are no laws about when you can start to have a relationship with someone else, there are laws about when you can start to have sex. </a:t>
            </a:r>
          </a:p>
          <a:p>
            <a:r>
              <a:rPr lang="en-AU" sz="1800" dirty="0">
                <a:solidFill>
                  <a:schemeClr val="bg1"/>
                </a:solidFill>
                <a:latin typeface="+mn-lt"/>
              </a:rPr>
              <a:t>If you are 12 to 15 years of age, a person can’t have sex with you, touch you sexually or perform a sexual act in front of you if they are more than two years older than you – even if you agree. And that means two years exactly. If they are two years and four days older, it is still against the law. </a:t>
            </a:r>
          </a:p>
          <a:p>
            <a:r>
              <a:rPr lang="en-AU" sz="1800" dirty="0">
                <a:solidFill>
                  <a:schemeClr val="bg1"/>
                </a:solidFill>
                <a:latin typeface="+mn-lt"/>
              </a:rPr>
              <a:t>At 16 to 17 years of age, a person who is caring for you or supervising you, like a teacher, youth worker or foster carer, can’t have sex with you, sexually touch you or perform a sexual act in front of you – even if you agree – unless they are married to you.</a:t>
            </a:r>
          </a:p>
          <a:p>
            <a:r>
              <a:rPr lang="en-AU" sz="1800" dirty="0">
                <a:solidFill>
                  <a:schemeClr val="bg1"/>
                </a:solidFill>
                <a:latin typeface="+mn-lt"/>
              </a:rPr>
              <a:t>As well as imposing age limits, the law says that two people can’t have sex unless they both agree (consent) to. If you don’t agree and someone threatens you or touches you sexually they are breaking the law. If someone has sex with you or touches you sexually when you are asleep, unconscious or so affected by alcohol or drugs that you are not able to agree, it is still sexual assault.</a:t>
            </a:r>
          </a:p>
        </p:txBody>
      </p:sp>
      <p:sp>
        <p:nvSpPr>
          <p:cNvPr id="2" name="Slide Number Placeholder 1">
            <a:extLst>
              <a:ext uri="{FF2B5EF4-FFF2-40B4-BE49-F238E27FC236}">
                <a16:creationId xmlns:a16="http://schemas.microsoft.com/office/drawing/2014/main" id="{0D28CEEA-3DD2-8F28-25EB-EAC1E51E52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43</a:t>
            </a:fld>
            <a:endParaRPr lang="en-AU" dirty="0">
              <a:solidFill>
                <a:schemeClr val="bg1"/>
              </a:solidFill>
            </a:endParaRPr>
          </a:p>
        </p:txBody>
      </p:sp>
    </p:spTree>
    <p:extLst>
      <p:ext uri="{BB962C8B-B14F-4D97-AF65-F5344CB8AC3E}">
        <p14:creationId xmlns:p14="http://schemas.microsoft.com/office/powerpoint/2010/main" val="168018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FEF8-CD74-15E0-1AF8-2ECBE4D6AC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FB7820-BD4B-F9CE-B2E9-6CD35659E52F}"/>
              </a:ext>
            </a:extLst>
          </p:cNvPr>
          <p:cNvSpPr>
            <a:spLocks noGrp="1"/>
          </p:cNvSpPr>
          <p:nvPr>
            <p:ph type="title"/>
          </p:nvPr>
        </p:nvSpPr>
        <p:spPr>
          <a:xfrm>
            <a:off x="360000" y="360000"/>
            <a:ext cx="10080000" cy="545601"/>
          </a:xfrm>
        </p:spPr>
        <p:txBody>
          <a:bodyPr anchor="ctr">
            <a:normAutofit/>
          </a:bodyPr>
          <a:lstStyle/>
          <a:p>
            <a:r>
              <a:rPr lang="en-AU" dirty="0">
                <a:latin typeface="+mj-lt"/>
              </a:rPr>
              <a:t>Assertive communication (1)</a:t>
            </a:r>
          </a:p>
        </p:txBody>
      </p:sp>
      <p:sp>
        <p:nvSpPr>
          <p:cNvPr id="5" name="Text Placeholder 4">
            <a:extLst>
              <a:ext uri="{FF2B5EF4-FFF2-40B4-BE49-F238E27FC236}">
                <a16:creationId xmlns:a16="http://schemas.microsoft.com/office/drawing/2014/main" id="{01D3A149-7C4B-048A-9C1D-8F05814665F7}"/>
              </a:ext>
            </a:extLst>
          </p:cNvPr>
          <p:cNvSpPr>
            <a:spLocks noGrp="1"/>
          </p:cNvSpPr>
          <p:nvPr>
            <p:ph idx="1"/>
          </p:nvPr>
        </p:nvSpPr>
        <p:spPr>
          <a:xfrm>
            <a:off x="360000" y="1620000"/>
            <a:ext cx="5646750" cy="4536000"/>
          </a:xfrm>
        </p:spPr>
        <p:txBody>
          <a:bodyPr>
            <a:normAutofit/>
          </a:bodyPr>
          <a:lstStyle/>
          <a:p>
            <a:r>
              <a:rPr lang="en-AU" sz="2000" dirty="0"/>
              <a:t>Communicating effectively is critical in </a:t>
            </a:r>
            <a:r>
              <a:rPr lang="en-AU" sz="2000" b="1" dirty="0"/>
              <a:t>all</a:t>
            </a:r>
            <a:r>
              <a:rPr lang="en-AU" sz="2000" dirty="0"/>
              <a:t> relationships. </a:t>
            </a:r>
          </a:p>
          <a:p>
            <a:r>
              <a:rPr lang="en-AU" sz="2000" dirty="0"/>
              <a:t>Brainstorm the types of things that need to be communicated in any type of relationship in addition to consent e.g. communicating about contributing to a group project.</a:t>
            </a:r>
          </a:p>
        </p:txBody>
      </p:sp>
      <p:pic>
        <p:nvPicPr>
          <p:cNvPr id="6" name="Picture 5">
            <a:extLst>
              <a:ext uri="{FF2B5EF4-FFF2-40B4-BE49-F238E27FC236}">
                <a16:creationId xmlns:a16="http://schemas.microsoft.com/office/drawing/2014/main" id="{28BAFB2A-F067-7D2A-546D-9E4CBE5EBD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2016" y="1742889"/>
            <a:ext cx="3652715" cy="3700981"/>
          </a:xfrm>
          <a:prstGeom prst="rect">
            <a:avLst/>
          </a:prstGeom>
        </p:spPr>
      </p:pic>
      <p:sp>
        <p:nvSpPr>
          <p:cNvPr id="7" name="TextBox 6">
            <a:extLst>
              <a:ext uri="{FF2B5EF4-FFF2-40B4-BE49-F238E27FC236}">
                <a16:creationId xmlns:a16="http://schemas.microsoft.com/office/drawing/2014/main" id="{CBBE403C-3149-BF5B-AD6E-552E6F340D3E}"/>
              </a:ext>
              <a:ext uri="{C183D7F6-B498-43B3-948B-1728B52AA6E4}">
                <adec:decorative xmlns:adec="http://schemas.microsoft.com/office/drawing/2017/decorative" val="1"/>
              </a:ext>
            </a:extLst>
          </p:cNvPr>
          <p:cNvSpPr txBox="1"/>
          <p:nvPr/>
        </p:nvSpPr>
        <p:spPr>
          <a:xfrm>
            <a:off x="8971114" y="5976000"/>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10FE2696-94A0-D1DC-EB67-B4FF2108AD6E}"/>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44</a:t>
            </a:fld>
            <a:endParaRPr lang="en-AU"/>
          </a:p>
        </p:txBody>
      </p:sp>
    </p:spTree>
    <p:extLst>
      <p:ext uri="{BB962C8B-B14F-4D97-AF65-F5344CB8AC3E}">
        <p14:creationId xmlns:p14="http://schemas.microsoft.com/office/powerpoint/2010/main" val="554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7140-077A-69F8-1794-AF1A8A879D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2EDC7D-9E8C-AE6C-170C-0BFB4E426F94}"/>
              </a:ext>
            </a:extLst>
          </p:cNvPr>
          <p:cNvSpPr>
            <a:spLocks noGrp="1"/>
          </p:cNvSpPr>
          <p:nvPr>
            <p:ph type="title"/>
          </p:nvPr>
        </p:nvSpPr>
        <p:spPr/>
        <p:txBody>
          <a:bodyPr/>
          <a:lstStyle/>
          <a:p>
            <a:r>
              <a:rPr lang="en-AU" dirty="0">
                <a:latin typeface="+mj-lt"/>
              </a:rPr>
              <a:t>Assertive communication (2)</a:t>
            </a:r>
          </a:p>
        </p:txBody>
      </p:sp>
      <p:sp>
        <p:nvSpPr>
          <p:cNvPr id="5" name="Text Placeholder 4">
            <a:extLst>
              <a:ext uri="{FF2B5EF4-FFF2-40B4-BE49-F238E27FC236}">
                <a16:creationId xmlns:a16="http://schemas.microsoft.com/office/drawing/2014/main" id="{A1203760-C3DB-75BC-0769-C4EF6ECB658C}"/>
              </a:ext>
            </a:extLst>
          </p:cNvPr>
          <p:cNvSpPr>
            <a:spLocks noGrp="1"/>
          </p:cNvSpPr>
          <p:nvPr>
            <p:ph type="body" sz="quarter" idx="17"/>
          </p:nvPr>
        </p:nvSpPr>
        <p:spPr>
          <a:xfrm>
            <a:off x="360000" y="1567086"/>
            <a:ext cx="4918472" cy="4807835"/>
          </a:xfrm>
        </p:spPr>
        <p:txBody>
          <a:bodyPr/>
          <a:lstStyle/>
          <a:p>
            <a:r>
              <a:rPr lang="en-AU" dirty="0">
                <a:latin typeface="+mn-lt"/>
              </a:rPr>
              <a:t>The way we communicate is also critical to fostering positive relationships. </a:t>
            </a:r>
          </a:p>
          <a:p>
            <a:r>
              <a:rPr lang="en-AU" dirty="0">
                <a:latin typeface="+mn-lt"/>
              </a:rPr>
              <a:t>Consider the example of communicating about contributing to a group project.</a:t>
            </a:r>
          </a:p>
        </p:txBody>
      </p:sp>
      <p:sp>
        <p:nvSpPr>
          <p:cNvPr id="8" name="TextBox 7">
            <a:extLst>
              <a:ext uri="{FF2B5EF4-FFF2-40B4-BE49-F238E27FC236}">
                <a16:creationId xmlns:a16="http://schemas.microsoft.com/office/drawing/2014/main" id="{76A5EE80-F284-D137-3451-DA3B724D98B3}"/>
              </a:ext>
            </a:extLst>
          </p:cNvPr>
          <p:cNvSpPr txBox="1"/>
          <p:nvPr/>
        </p:nvSpPr>
        <p:spPr>
          <a:xfrm>
            <a:off x="6205528" y="1248296"/>
            <a:ext cx="5524510" cy="1214142"/>
          </a:xfrm>
          <a:prstGeom prst="rect">
            <a:avLst/>
          </a:prstGeom>
          <a:solidFill>
            <a:schemeClr val="accent5"/>
          </a:solidFill>
        </p:spPr>
        <p:txBody>
          <a:bodyPr wrap="square" lIns="288000" tIns="144000" rIns="288000" bIns="144000">
            <a:spAutoFit/>
          </a:bodyPr>
          <a:lstStyle/>
          <a:p>
            <a:pPr lvl="0">
              <a:buNone/>
            </a:pPr>
            <a:r>
              <a:rPr lang="en-AU" sz="2000" b="1" dirty="0">
                <a:solidFill>
                  <a:schemeClr val="bg1"/>
                </a:solidFill>
              </a:rPr>
              <a:t>Passive communication</a:t>
            </a:r>
          </a:p>
          <a:p>
            <a:pPr lvl="0">
              <a:buNone/>
            </a:pPr>
            <a:r>
              <a:rPr lang="en-AU" sz="2000" dirty="0">
                <a:solidFill>
                  <a:schemeClr val="bg1"/>
                </a:solidFill>
              </a:rPr>
              <a:t>"I guess it’s fine if you don’t show up. We’ll manage somehow." </a:t>
            </a:r>
          </a:p>
        </p:txBody>
      </p:sp>
      <p:sp>
        <p:nvSpPr>
          <p:cNvPr id="9" name="TextBox 8">
            <a:extLst>
              <a:ext uri="{FF2B5EF4-FFF2-40B4-BE49-F238E27FC236}">
                <a16:creationId xmlns:a16="http://schemas.microsoft.com/office/drawing/2014/main" id="{ED5D91E0-A87D-0F7A-034E-0A8EB6BE8FEA}"/>
              </a:ext>
            </a:extLst>
          </p:cNvPr>
          <p:cNvSpPr txBox="1"/>
          <p:nvPr/>
        </p:nvSpPr>
        <p:spPr>
          <a:xfrm>
            <a:off x="6205528" y="2642064"/>
            <a:ext cx="5524510" cy="1214142"/>
          </a:xfrm>
          <a:prstGeom prst="rect">
            <a:avLst/>
          </a:prstGeom>
          <a:solidFill>
            <a:schemeClr val="tx2"/>
          </a:solidFill>
        </p:spPr>
        <p:txBody>
          <a:bodyPr wrap="square" lIns="288000" tIns="144000" rIns="288000" bIns="144000">
            <a:spAutoFit/>
          </a:bodyPr>
          <a:lstStyle/>
          <a:p>
            <a:pPr lvl="0">
              <a:buNone/>
            </a:pPr>
            <a:r>
              <a:rPr lang="en-AU" sz="2000" b="1" dirty="0">
                <a:solidFill>
                  <a:schemeClr val="bg1"/>
                </a:solidFill>
              </a:rPr>
              <a:t>Aggressive communication</a:t>
            </a:r>
          </a:p>
          <a:p>
            <a:pPr lvl="0">
              <a:buNone/>
            </a:pPr>
            <a:r>
              <a:rPr lang="en-AU" sz="2000" dirty="0">
                <a:solidFill>
                  <a:schemeClr val="bg1"/>
                </a:solidFill>
              </a:rPr>
              <a:t>"Oh, it’s cool that you’re so busy doing ‘other things’ instead of helping us." </a:t>
            </a:r>
          </a:p>
        </p:txBody>
      </p:sp>
      <p:sp>
        <p:nvSpPr>
          <p:cNvPr id="10" name="TextBox 9">
            <a:extLst>
              <a:ext uri="{FF2B5EF4-FFF2-40B4-BE49-F238E27FC236}">
                <a16:creationId xmlns:a16="http://schemas.microsoft.com/office/drawing/2014/main" id="{6477CEF5-22AF-0CE7-E25A-F9EC8E83BA82}"/>
              </a:ext>
            </a:extLst>
          </p:cNvPr>
          <p:cNvSpPr txBox="1"/>
          <p:nvPr/>
        </p:nvSpPr>
        <p:spPr>
          <a:xfrm>
            <a:off x="6205528" y="4035832"/>
            <a:ext cx="5524510" cy="2137472"/>
          </a:xfrm>
          <a:prstGeom prst="rect">
            <a:avLst/>
          </a:prstGeom>
          <a:solidFill>
            <a:schemeClr val="accent1"/>
          </a:solidFill>
        </p:spPr>
        <p:txBody>
          <a:bodyPr wrap="square" lIns="288000" tIns="144000" rIns="288000" bIns="144000">
            <a:spAutoFit/>
          </a:bodyPr>
          <a:lstStyle/>
          <a:p>
            <a:pPr lvl="0">
              <a:buNone/>
            </a:pPr>
            <a:r>
              <a:rPr lang="en-AU" sz="2000" b="1" dirty="0">
                <a:solidFill>
                  <a:schemeClr val="bg1"/>
                </a:solidFill>
              </a:rPr>
              <a:t>Assertive communication</a:t>
            </a:r>
          </a:p>
          <a:p>
            <a:pPr lvl="0">
              <a:buNone/>
            </a:pPr>
            <a:r>
              <a:rPr lang="en-AU" sz="2000" dirty="0">
                <a:solidFill>
                  <a:schemeClr val="bg1"/>
                </a:solidFill>
              </a:rPr>
              <a:t>"I’ve noticed you haven’t been able to attend our group meetings, and I feel concerned because we need everyone’s input to finish the project. Can we talk about how you can contribute moving forward." </a:t>
            </a:r>
          </a:p>
        </p:txBody>
      </p:sp>
      <p:sp>
        <p:nvSpPr>
          <p:cNvPr id="2" name="Slide Number Placeholder 1">
            <a:extLst>
              <a:ext uri="{FF2B5EF4-FFF2-40B4-BE49-F238E27FC236}">
                <a16:creationId xmlns:a16="http://schemas.microsoft.com/office/drawing/2014/main" id="{EEE35661-F753-AF1F-133E-B3B041AA36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45</a:t>
            </a:fld>
            <a:endParaRPr lang="en-AU"/>
          </a:p>
        </p:txBody>
      </p:sp>
    </p:spTree>
    <p:extLst>
      <p:ext uri="{BB962C8B-B14F-4D97-AF65-F5344CB8AC3E}">
        <p14:creationId xmlns:p14="http://schemas.microsoft.com/office/powerpoint/2010/main" val="416435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10EE4-1173-C84B-0ECA-6F82398504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D85627-8DE4-4CCF-BD43-AF830764CC8A}"/>
              </a:ext>
            </a:extLst>
          </p:cNvPr>
          <p:cNvSpPr>
            <a:spLocks noGrp="1"/>
          </p:cNvSpPr>
          <p:nvPr>
            <p:ph type="title"/>
          </p:nvPr>
        </p:nvSpPr>
        <p:spPr/>
        <p:txBody>
          <a:bodyPr/>
          <a:lstStyle/>
          <a:p>
            <a:r>
              <a:rPr lang="en-AU" dirty="0">
                <a:latin typeface="+mj-lt"/>
              </a:rPr>
              <a:t>Assertive communication – “I” statements </a:t>
            </a:r>
          </a:p>
        </p:txBody>
      </p:sp>
      <p:sp>
        <p:nvSpPr>
          <p:cNvPr id="5" name="Text Placeholder 4">
            <a:extLst>
              <a:ext uri="{FF2B5EF4-FFF2-40B4-BE49-F238E27FC236}">
                <a16:creationId xmlns:a16="http://schemas.microsoft.com/office/drawing/2014/main" id="{688CDAF9-A4BD-E58B-52B7-0E3DCA0A83BA}"/>
              </a:ext>
            </a:extLst>
          </p:cNvPr>
          <p:cNvSpPr>
            <a:spLocks noGrp="1"/>
          </p:cNvSpPr>
          <p:nvPr>
            <p:ph type="body" sz="quarter" idx="17"/>
          </p:nvPr>
        </p:nvSpPr>
        <p:spPr>
          <a:xfrm>
            <a:off x="360000" y="1567086"/>
            <a:ext cx="11484000" cy="1041033"/>
          </a:xfrm>
        </p:spPr>
        <p:txBody>
          <a:bodyPr/>
          <a:lstStyle/>
          <a:p>
            <a:r>
              <a:rPr lang="en-AU" dirty="0">
                <a:latin typeface="+mn-lt"/>
              </a:rPr>
              <a:t>A way to assertively communicate and express your feelings and needs clearly and respectfully is by using "I" statements.</a:t>
            </a:r>
          </a:p>
          <a:p>
            <a:endParaRPr lang="en-AU" dirty="0">
              <a:latin typeface="+mn-lt"/>
            </a:endParaRPr>
          </a:p>
        </p:txBody>
      </p:sp>
      <p:sp>
        <p:nvSpPr>
          <p:cNvPr id="6" name="Rectangle: Rounded Corners 5">
            <a:extLst>
              <a:ext uri="{FF2B5EF4-FFF2-40B4-BE49-F238E27FC236}">
                <a16:creationId xmlns:a16="http://schemas.microsoft.com/office/drawing/2014/main" id="{37CAB7F3-1ED9-2C94-3082-846DCAAB1FF8}"/>
              </a:ext>
            </a:extLst>
          </p:cNvPr>
          <p:cNvSpPr/>
          <p:nvPr/>
        </p:nvSpPr>
        <p:spPr>
          <a:xfrm>
            <a:off x="359999" y="2731625"/>
            <a:ext cx="11483999" cy="107026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“I feel [emotion] when [situation] because [reason]. I would like [desired outcome].”</a:t>
            </a:r>
          </a:p>
        </p:txBody>
      </p:sp>
      <p:sp>
        <p:nvSpPr>
          <p:cNvPr id="8" name="TextBox 7">
            <a:extLst>
              <a:ext uri="{FF2B5EF4-FFF2-40B4-BE49-F238E27FC236}">
                <a16:creationId xmlns:a16="http://schemas.microsoft.com/office/drawing/2014/main" id="{08117025-02F9-939E-79E3-B0E5314A6E1E}"/>
              </a:ext>
            </a:extLst>
          </p:cNvPr>
          <p:cNvSpPr txBox="1"/>
          <p:nvPr/>
        </p:nvSpPr>
        <p:spPr>
          <a:xfrm>
            <a:off x="359999" y="3925396"/>
            <a:ext cx="11483999" cy="2343590"/>
          </a:xfrm>
          <a:prstGeom prst="rect">
            <a:avLst/>
          </a:prstGeom>
          <a:noFill/>
        </p:spPr>
        <p:txBody>
          <a:bodyPr wrap="square">
            <a:spAutoFit/>
          </a:bodyPr>
          <a:lstStyle/>
          <a:p>
            <a:pPr>
              <a:lnSpc>
                <a:spcPct val="150000"/>
              </a:lnSpc>
            </a:pPr>
            <a:r>
              <a:rPr lang="en-AU" sz="2000" dirty="0"/>
              <a:t>For example:</a:t>
            </a:r>
          </a:p>
          <a:p>
            <a:pPr lvl="0">
              <a:lnSpc>
                <a:spcPct val="150000"/>
              </a:lnSpc>
            </a:pPr>
            <a:r>
              <a:rPr lang="en-AU" sz="2000" dirty="0"/>
              <a:t>"I feel upset when my ideas are ignored because I want to contribute to the group. I would like us to listen to everyone’s thoughts."</a:t>
            </a:r>
          </a:p>
          <a:p>
            <a:pPr lvl="0">
              <a:lnSpc>
                <a:spcPct val="150000"/>
              </a:lnSpc>
            </a:pPr>
            <a:r>
              <a:rPr lang="en-AU" sz="2000" dirty="0"/>
              <a:t>"I feel stressed when assignments are left until the last minute because it’s hard to do my best work. I would like us to plan ahead together."</a:t>
            </a:r>
          </a:p>
        </p:txBody>
      </p:sp>
      <p:sp>
        <p:nvSpPr>
          <p:cNvPr id="2" name="Slide Number Placeholder 1">
            <a:extLst>
              <a:ext uri="{FF2B5EF4-FFF2-40B4-BE49-F238E27FC236}">
                <a16:creationId xmlns:a16="http://schemas.microsoft.com/office/drawing/2014/main" id="{5EF2BE36-3374-0FA2-6B39-DD5662B1578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46</a:t>
            </a:fld>
            <a:endParaRPr lang="en-AU"/>
          </a:p>
        </p:txBody>
      </p:sp>
    </p:spTree>
    <p:extLst>
      <p:ext uri="{BB962C8B-B14F-4D97-AF65-F5344CB8AC3E}">
        <p14:creationId xmlns:p14="http://schemas.microsoft.com/office/powerpoint/2010/main" val="18326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26E52-4859-4CB2-79FA-0E59EC398A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D452E8-5EA4-A756-6B59-391AE7B639CB}"/>
              </a:ext>
            </a:extLst>
          </p:cNvPr>
          <p:cNvSpPr>
            <a:spLocks noGrp="1"/>
          </p:cNvSpPr>
          <p:nvPr>
            <p:ph type="title"/>
          </p:nvPr>
        </p:nvSpPr>
        <p:spPr>
          <a:xfrm>
            <a:off x="360000" y="360000"/>
            <a:ext cx="11484000" cy="545601"/>
          </a:xfrm>
        </p:spPr>
        <p:txBody>
          <a:bodyPr anchor="ctr">
            <a:normAutofit/>
          </a:bodyPr>
          <a:lstStyle/>
          <a:p>
            <a:r>
              <a:rPr lang="en-AU" dirty="0">
                <a:latin typeface="+mj-lt"/>
              </a:rPr>
              <a:t>Assertive communication – “I” statement scenarios </a:t>
            </a:r>
          </a:p>
        </p:txBody>
      </p:sp>
      <p:sp>
        <p:nvSpPr>
          <p:cNvPr id="5" name="Text Placeholder 4">
            <a:extLst>
              <a:ext uri="{FF2B5EF4-FFF2-40B4-BE49-F238E27FC236}">
                <a16:creationId xmlns:a16="http://schemas.microsoft.com/office/drawing/2014/main" id="{7AB2D55A-5C8C-546E-8B48-D8842674601A}"/>
              </a:ext>
            </a:extLst>
          </p:cNvPr>
          <p:cNvSpPr>
            <a:spLocks noGrp="1"/>
          </p:cNvSpPr>
          <p:nvPr>
            <p:ph idx="1"/>
          </p:nvPr>
        </p:nvSpPr>
        <p:spPr>
          <a:xfrm>
            <a:off x="6197250" y="1620000"/>
            <a:ext cx="5646750" cy="4536000"/>
          </a:xfrm>
        </p:spPr>
        <p:txBody>
          <a:bodyPr>
            <a:normAutofit/>
          </a:bodyPr>
          <a:lstStyle/>
          <a:p>
            <a:r>
              <a:rPr lang="en-AU" dirty="0"/>
              <a:t>In pairs, choose one or two scenarios at school or with friends that might make you feel upset, frustrated, or uncomfortable and write an “I” statement to communicate your feelings. </a:t>
            </a:r>
          </a:p>
          <a:p>
            <a:endParaRPr lang="en-AU" dirty="0"/>
          </a:p>
          <a:p>
            <a:endParaRPr lang="en-AU" dirty="0"/>
          </a:p>
        </p:txBody>
      </p:sp>
      <p:pic>
        <p:nvPicPr>
          <p:cNvPr id="7" name="Graphic 6">
            <a:extLst>
              <a:ext uri="{FF2B5EF4-FFF2-40B4-BE49-F238E27FC236}">
                <a16:creationId xmlns:a16="http://schemas.microsoft.com/office/drawing/2014/main" id="{E18ADFB5-34A0-6196-1A4A-6D9CDC61D45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l="20618" t="11197" r="22686" b="9446"/>
          <a:stretch>
            <a:fillRect/>
          </a:stretch>
        </p:blipFill>
        <p:spPr>
          <a:xfrm>
            <a:off x="510461" y="1530000"/>
            <a:ext cx="4586013" cy="4536000"/>
          </a:xfrm>
          <a:prstGeom prst="rect">
            <a:avLst/>
          </a:prstGeom>
        </p:spPr>
      </p:pic>
      <p:sp>
        <p:nvSpPr>
          <p:cNvPr id="4" name="TextBox 3">
            <a:extLst>
              <a:ext uri="{FF2B5EF4-FFF2-40B4-BE49-F238E27FC236}">
                <a16:creationId xmlns:a16="http://schemas.microsoft.com/office/drawing/2014/main" id="{10716E01-66B5-0797-306D-6AD063CB0572}"/>
              </a:ext>
              <a:ext uri="{C183D7F6-B498-43B3-948B-1728B52AA6E4}">
                <adec:decorative xmlns:adec="http://schemas.microsoft.com/office/drawing/2017/decorative" val="1"/>
              </a:ext>
            </a:extLst>
          </p:cNvPr>
          <p:cNvSpPr txBox="1"/>
          <p:nvPr/>
        </p:nvSpPr>
        <p:spPr>
          <a:xfrm>
            <a:off x="510461" y="6066000"/>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9FA92F41-12FD-AAC1-4735-7D8B4F345897}"/>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47</a:t>
            </a:fld>
            <a:endParaRPr lang="en-AU"/>
          </a:p>
        </p:txBody>
      </p:sp>
    </p:spTree>
    <p:extLst>
      <p:ext uri="{BB962C8B-B14F-4D97-AF65-F5344CB8AC3E}">
        <p14:creationId xmlns:p14="http://schemas.microsoft.com/office/powerpoint/2010/main" val="381600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ACC9-E01F-E3C0-CC65-BEBE3167E973}"/>
              </a:ext>
            </a:extLst>
          </p:cNvPr>
          <p:cNvSpPr>
            <a:spLocks noGrp="1"/>
          </p:cNvSpPr>
          <p:nvPr>
            <p:ph type="title"/>
          </p:nvPr>
        </p:nvSpPr>
        <p:spPr/>
        <p:txBody>
          <a:bodyPr/>
          <a:lstStyle/>
          <a:p>
            <a:r>
              <a:rPr lang="en-AU" dirty="0">
                <a:latin typeface="+mj-lt"/>
              </a:rPr>
              <a:t>Communicating assertively</a:t>
            </a:r>
          </a:p>
        </p:txBody>
      </p:sp>
      <p:sp>
        <p:nvSpPr>
          <p:cNvPr id="3" name="Content Placeholder 2">
            <a:extLst>
              <a:ext uri="{FF2B5EF4-FFF2-40B4-BE49-F238E27FC236}">
                <a16:creationId xmlns:a16="http://schemas.microsoft.com/office/drawing/2014/main" id="{804ED775-C59F-F383-DC11-BEB484AB4D6A}"/>
              </a:ext>
            </a:extLst>
          </p:cNvPr>
          <p:cNvSpPr>
            <a:spLocks noGrp="1"/>
          </p:cNvSpPr>
          <p:nvPr>
            <p:ph idx="1"/>
          </p:nvPr>
        </p:nvSpPr>
        <p:spPr>
          <a:xfrm>
            <a:off x="360000" y="1620000"/>
            <a:ext cx="6070297" cy="4536000"/>
          </a:xfrm>
        </p:spPr>
        <p:txBody>
          <a:bodyPr/>
          <a:lstStyle/>
          <a:p>
            <a:r>
              <a:rPr lang="en-AU" dirty="0"/>
              <a:t>Revisit the consent video – learning the Law featuring Carla and Jimmy  </a:t>
            </a:r>
          </a:p>
          <a:p>
            <a:r>
              <a:rPr lang="en-AU" dirty="0"/>
              <a:t>Construct a script for a pre-screen conversation where Carla and Jimmy communicate their physical boundaries and clearly give consent for the sexual behaviours, they are willing to share.</a:t>
            </a:r>
          </a:p>
          <a:p>
            <a:endParaRPr lang="en-AU" dirty="0"/>
          </a:p>
        </p:txBody>
      </p:sp>
      <p:pic>
        <p:nvPicPr>
          <p:cNvPr id="7" name="Picture 6">
            <a:extLst>
              <a:ext uri="{FF2B5EF4-FFF2-40B4-BE49-F238E27FC236}">
                <a16:creationId xmlns:a16="http://schemas.microsoft.com/office/drawing/2014/main" id="{D949C860-FF84-F743-B975-F279643CBDD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3966" y="1519082"/>
            <a:ext cx="4216117" cy="4456481"/>
          </a:xfrm>
          <a:prstGeom prst="rect">
            <a:avLst/>
          </a:prstGeom>
        </p:spPr>
      </p:pic>
      <p:sp>
        <p:nvSpPr>
          <p:cNvPr id="8" name="TextBox 7">
            <a:extLst>
              <a:ext uri="{FF2B5EF4-FFF2-40B4-BE49-F238E27FC236}">
                <a16:creationId xmlns:a16="http://schemas.microsoft.com/office/drawing/2014/main" id="{8A741E91-27F3-E5A1-D86E-136E6987613F}"/>
              </a:ext>
              <a:ext uri="{C183D7F6-B498-43B3-948B-1728B52AA6E4}">
                <adec:decorative xmlns:adec="http://schemas.microsoft.com/office/drawing/2017/decorative" val="1"/>
              </a:ext>
            </a:extLst>
          </p:cNvPr>
          <p:cNvSpPr txBox="1"/>
          <p:nvPr/>
        </p:nvSpPr>
        <p:spPr>
          <a:xfrm>
            <a:off x="8494504" y="6065781"/>
            <a:ext cx="3337496" cy="180000"/>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from  </a:t>
            </a:r>
            <a:r>
              <a:rPr lang="en-AU" sz="1200" u="sng">
                <a:solidFill>
                  <a:schemeClr val="accent2"/>
                </a:solidFill>
                <a:latin typeface="Arial" panose="020B0604020202020204" pitchFamily="34" charset="0"/>
                <a:cs typeface="Arial" panose="020B0604020202020204" pitchFamily="34" charset="0"/>
              </a:rPr>
              <a:t>Consent </a:t>
            </a:r>
            <a:r>
              <a:rPr lang="en-AU" sz="1200">
                <a:latin typeface="Arial" panose="020B0604020202020204" pitchFamily="34" charset="0"/>
                <a:cs typeface="Arial" panose="020B0604020202020204" pitchFamily="34" charset="0"/>
              </a:rPr>
              <a:t>video –</a:t>
            </a:r>
            <a:r>
              <a:rPr lang="en-AU" sz="1200" u="sng">
                <a:latin typeface="Arial" panose="020B0604020202020204" pitchFamily="34" charset="0"/>
                <a:cs typeface="Arial" panose="020B0604020202020204" pitchFamily="34" charset="0"/>
              </a:rPr>
              <a:t> </a:t>
            </a:r>
            <a:r>
              <a:rPr lang="en-AU" sz="1200" u="sng">
                <a:solidFill>
                  <a:schemeClr val="accent2"/>
                </a:solidFill>
                <a:latin typeface="Arial" panose="020B0604020202020204" pitchFamily="34" charset="0"/>
                <a:cs typeface="Arial" panose="020B0604020202020204" pitchFamily="34" charset="0"/>
              </a:rPr>
              <a:t>Victorian Legal Aid</a:t>
            </a:r>
            <a:r>
              <a:rPr lang="en-AU" sz="1200">
                <a:solidFill>
                  <a:schemeClr val="accent2"/>
                </a:solidFill>
                <a:latin typeface="Arial" panose="020B0604020202020204" pitchFamily="34" charset="0"/>
                <a:cs typeface="Arial" panose="020B0604020202020204" pitchFamily="34" charset="0"/>
              </a:rPr>
              <a:t> </a:t>
            </a:r>
            <a:endParaRPr lang="en-AU" sz="1200">
              <a:solidFill>
                <a:schemeClr val="accent2"/>
              </a:solidFill>
            </a:endParaRPr>
          </a:p>
        </p:txBody>
      </p:sp>
      <p:sp>
        <p:nvSpPr>
          <p:cNvPr id="4" name="Slide Number Placeholder 3">
            <a:extLst>
              <a:ext uri="{FF2B5EF4-FFF2-40B4-BE49-F238E27FC236}">
                <a16:creationId xmlns:a16="http://schemas.microsoft.com/office/drawing/2014/main" id="{E8209505-C075-71D5-6D0A-46A15E8B7DD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34019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2618B-4846-B7F9-5A9B-B6B056B2C3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02E181-FA96-45EF-7B3A-B9E5496F4EAC}"/>
              </a:ext>
            </a:extLst>
          </p:cNvPr>
          <p:cNvSpPr>
            <a:spLocks noGrp="1"/>
          </p:cNvSpPr>
          <p:nvPr>
            <p:ph type="title"/>
          </p:nvPr>
        </p:nvSpPr>
        <p:spPr>
          <a:xfrm>
            <a:off x="360000" y="360000"/>
            <a:ext cx="10080000" cy="545601"/>
          </a:xfrm>
        </p:spPr>
        <p:txBody>
          <a:bodyPr anchor="ctr">
            <a:normAutofit/>
          </a:bodyPr>
          <a:lstStyle/>
          <a:p>
            <a:r>
              <a:rPr lang="en-AU" dirty="0">
                <a:latin typeface="+mj-lt"/>
              </a:rPr>
              <a:t>Communicating boundaries and consent</a:t>
            </a:r>
          </a:p>
        </p:txBody>
      </p:sp>
      <p:sp>
        <p:nvSpPr>
          <p:cNvPr id="6" name="Text Placeholder 5">
            <a:extLst>
              <a:ext uri="{FF2B5EF4-FFF2-40B4-BE49-F238E27FC236}">
                <a16:creationId xmlns:a16="http://schemas.microsoft.com/office/drawing/2014/main" id="{3DAFC199-887A-C574-E33B-483E10B1A11A}"/>
              </a:ext>
            </a:extLst>
          </p:cNvPr>
          <p:cNvSpPr>
            <a:spLocks noGrp="1"/>
          </p:cNvSpPr>
          <p:nvPr>
            <p:ph type="body" sz="quarter" idx="18"/>
          </p:nvPr>
        </p:nvSpPr>
        <p:spPr/>
        <p:txBody>
          <a:bodyPr/>
          <a:lstStyle/>
          <a:p>
            <a:r>
              <a:rPr lang="en-AU" dirty="0"/>
              <a:t>Class discussion</a:t>
            </a:r>
          </a:p>
        </p:txBody>
      </p:sp>
      <p:sp>
        <p:nvSpPr>
          <p:cNvPr id="5" name="Text Placeholder 4">
            <a:extLst>
              <a:ext uri="{FF2B5EF4-FFF2-40B4-BE49-F238E27FC236}">
                <a16:creationId xmlns:a16="http://schemas.microsoft.com/office/drawing/2014/main" id="{DBF64FEA-BA7E-E9F4-1030-D3674A70810F}"/>
              </a:ext>
            </a:extLst>
          </p:cNvPr>
          <p:cNvSpPr>
            <a:spLocks noGrp="1"/>
          </p:cNvSpPr>
          <p:nvPr>
            <p:ph idx="1"/>
          </p:nvPr>
        </p:nvSpPr>
        <p:spPr>
          <a:xfrm>
            <a:off x="6197250" y="1620000"/>
            <a:ext cx="5646750" cy="4536000"/>
          </a:xfrm>
        </p:spPr>
        <p:txBody>
          <a:bodyPr>
            <a:normAutofit/>
          </a:bodyPr>
          <a:lstStyle/>
          <a:p>
            <a:pPr marL="342900" indent="-342900">
              <a:buFont typeface="Arial" panose="020B0604020202020204" pitchFamily="34" charset="0"/>
              <a:buChar char="•"/>
            </a:pPr>
            <a:r>
              <a:rPr lang="en-AU" dirty="0"/>
              <a:t>What can make it hard to communicate assertively? For example, when communicating with someone older than you, or communicating about things when you have a difference of opinion to someone.</a:t>
            </a:r>
          </a:p>
        </p:txBody>
      </p:sp>
      <p:pic>
        <p:nvPicPr>
          <p:cNvPr id="4" name="Picture 3">
            <a:extLst>
              <a:ext uri="{FF2B5EF4-FFF2-40B4-BE49-F238E27FC236}">
                <a16:creationId xmlns:a16="http://schemas.microsoft.com/office/drawing/2014/main" id="{92304949-B450-F243-8A58-BB3DE1C58D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A0A2599D-092D-513C-1982-12BB5E744296}"/>
              </a:ext>
              <a:ext uri="{C183D7F6-B498-43B3-948B-1728B52AA6E4}">
                <adec:decorative xmlns:adec="http://schemas.microsoft.com/office/drawing/2017/decorative" val="1"/>
              </a:ext>
            </a:extLst>
          </p:cNvPr>
          <p:cNvSpPr txBox="1"/>
          <p:nvPr/>
        </p:nvSpPr>
        <p:spPr>
          <a:xfrm>
            <a:off x="360000" y="6017500"/>
            <a:ext cx="2117152" cy="276999"/>
          </a:xfrm>
          <a:prstGeom prst="rect">
            <a:avLst/>
          </a:prstGeom>
          <a:noFill/>
        </p:spPr>
        <p:txBody>
          <a:bodyPr wrap="square">
            <a:spAutoFit/>
          </a:bodyPr>
          <a:lstStyle/>
          <a:p>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84C64A08-A4DE-40B2-F14F-43281890E156}"/>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49</a:t>
            </a:fld>
            <a:endParaRPr lang="en-AU"/>
          </a:p>
        </p:txBody>
      </p:sp>
    </p:spTree>
    <p:extLst>
      <p:ext uri="{BB962C8B-B14F-4D97-AF65-F5344CB8AC3E}">
        <p14:creationId xmlns:p14="http://schemas.microsoft.com/office/powerpoint/2010/main" val="370325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84CDD-E449-DE3C-9E89-95E3FF44DD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00B6F09-EC9D-014F-AFC4-71F6F4300452}"/>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497CFB08-FACA-3933-799E-1F02B408C04D}"/>
              </a:ext>
            </a:extLst>
          </p:cNvPr>
          <p:cNvSpPr txBox="1"/>
          <p:nvPr/>
        </p:nvSpPr>
        <p:spPr>
          <a:xfrm>
            <a:off x="359998" y="1763434"/>
            <a:ext cx="11303000" cy="47345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cs typeface="Arial" panose="020B0604020202020204" pitchFamily="34" charset="0"/>
              </a:rPr>
              <a:t>We are learning to</a:t>
            </a:r>
            <a:endParaRPr lang="en-AU" sz="1800" b="1" dirty="0">
              <a:solidFill>
                <a:schemeClr val="accent1"/>
              </a:solidFill>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ea typeface="Calibri" panose="020F0502020204030204" pitchFamily="34" charset="0"/>
              </a:rPr>
              <a:t>explain the characteristics of inclusive, equal, safe and respectful relationships</a:t>
            </a:r>
          </a:p>
          <a:p>
            <a:pPr marL="342900" lvl="0" indent="-342900">
              <a:lnSpc>
                <a:spcPct val="150000"/>
              </a:lnSpc>
              <a:spcBef>
                <a:spcPts val="1200"/>
              </a:spcBef>
              <a:spcAft>
                <a:spcPts val="600"/>
              </a:spcAft>
              <a:buFont typeface="Symbol" panose="05050102010706020507" pitchFamily="18" charset="2"/>
              <a:buChar char=""/>
            </a:pPr>
            <a:r>
              <a:rPr lang="en-AU" sz="1800" dirty="0">
                <a:effectLst/>
                <a:ea typeface="Calibri" panose="020F0502020204030204" pitchFamily="34" charset="0"/>
              </a:rPr>
              <a:t>explain how ethical behaviour can build and maintain respectful relationships.</a:t>
            </a:r>
          </a:p>
          <a:p>
            <a:pPr>
              <a:lnSpc>
                <a:spcPct val="150000"/>
              </a:lnSpc>
              <a:spcAft>
                <a:spcPts val="600"/>
              </a:spcAft>
            </a:pPr>
            <a:r>
              <a:rPr lang="en-AU" sz="1800" b="1" dirty="0">
                <a:solidFill>
                  <a:schemeClr val="accent1"/>
                </a:solidFill>
                <a:cs typeface="Arial" panose="020B0604020202020204" pitchFamily="34" charset="0"/>
              </a:rPr>
              <a:t>I can</a:t>
            </a:r>
            <a:endParaRPr lang="en-US" sz="1800" dirty="0">
              <a:solidFill>
                <a:schemeClr val="accent1"/>
              </a:solidFill>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t>describe what makes relationships inclusive, equal, safe, and respectful</a:t>
            </a:r>
            <a:endParaRPr lang="en-AU" sz="1800" dirty="0">
              <a:effectLst/>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ea typeface="Calibri" panose="020F0502020204030204" pitchFamily="34" charset="0"/>
              </a:rPr>
              <a:t>identify and explain how ethical behaviour helps build and maintain respectful relationships</a:t>
            </a:r>
          </a:p>
          <a:p>
            <a:pPr marL="342900" lvl="0" indent="-342900">
              <a:lnSpc>
                <a:spcPct val="150000"/>
              </a:lnSpc>
              <a:spcBef>
                <a:spcPts val="1200"/>
              </a:spcBef>
              <a:spcAft>
                <a:spcPts val="600"/>
              </a:spcAft>
              <a:buFont typeface="Symbol" panose="05050102010706020507" pitchFamily="18" charset="2"/>
              <a:buChar char=""/>
            </a:pPr>
            <a:r>
              <a:rPr lang="en-AU" sz="1800" dirty="0">
                <a:effectLst/>
                <a:ea typeface="Calibri" panose="020F0502020204030204" pitchFamily="34" charset="0"/>
              </a:rPr>
              <a:t>compare respectful relationships online and offline, including their benefits and risks</a:t>
            </a:r>
          </a:p>
          <a:p>
            <a:pPr marL="342900" lvl="0" indent="-342900">
              <a:lnSpc>
                <a:spcPct val="150000"/>
              </a:lnSpc>
              <a:spcBef>
                <a:spcPts val="1200"/>
              </a:spcBef>
              <a:spcAft>
                <a:spcPts val="600"/>
              </a:spcAft>
              <a:buFont typeface="Symbol" panose="05050102010706020507" pitchFamily="18" charset="2"/>
              <a:buChar char=""/>
            </a:pPr>
            <a:r>
              <a:rPr lang="en-AU" sz="1800" dirty="0">
                <a:effectLst/>
                <a:ea typeface="Calibri" panose="020F0502020204030204" pitchFamily="34" charset="0"/>
              </a:rPr>
              <a:t>describe the rights and responsibilities that support healthy, respectful relationships</a:t>
            </a:r>
          </a:p>
        </p:txBody>
      </p:sp>
      <p:sp>
        <p:nvSpPr>
          <p:cNvPr id="2" name="Slide Number Placeholder 1">
            <a:extLst>
              <a:ext uri="{FF2B5EF4-FFF2-40B4-BE49-F238E27FC236}">
                <a16:creationId xmlns:a16="http://schemas.microsoft.com/office/drawing/2014/main" id="{75133358-1A6F-942B-89B6-0235839538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934884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9C4E-B332-C95A-5196-249778A338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DD683A-3E4C-54E2-EA6F-CAA486731DAA}"/>
              </a:ext>
            </a:extLst>
          </p:cNvPr>
          <p:cNvSpPr>
            <a:spLocks noGrp="1"/>
          </p:cNvSpPr>
          <p:nvPr>
            <p:ph type="title"/>
          </p:nvPr>
        </p:nvSpPr>
        <p:spPr>
          <a:xfrm>
            <a:off x="359999" y="360000"/>
            <a:ext cx="12186419" cy="545601"/>
          </a:xfrm>
        </p:spPr>
        <p:txBody>
          <a:bodyPr anchor="t">
            <a:normAutofit/>
          </a:bodyPr>
          <a:lstStyle/>
          <a:p>
            <a:r>
              <a:rPr lang="en-AU" dirty="0">
                <a:latin typeface="+mj-lt"/>
              </a:rPr>
              <a:t>Communicating boundaries and consent – role play</a:t>
            </a:r>
          </a:p>
        </p:txBody>
      </p:sp>
      <p:sp>
        <p:nvSpPr>
          <p:cNvPr id="11" name="Text Placeholder 3">
            <a:extLst>
              <a:ext uri="{FF2B5EF4-FFF2-40B4-BE49-F238E27FC236}">
                <a16:creationId xmlns:a16="http://schemas.microsoft.com/office/drawing/2014/main" id="{4F50EC37-AC0C-9FAE-7687-91C62485DF5D}"/>
              </a:ext>
            </a:extLst>
          </p:cNvPr>
          <p:cNvSpPr>
            <a:spLocks noGrp="1"/>
          </p:cNvSpPr>
          <p:nvPr>
            <p:ph type="body" sz="quarter" idx="18"/>
          </p:nvPr>
        </p:nvSpPr>
        <p:spPr>
          <a:xfrm>
            <a:off x="360000" y="982520"/>
            <a:ext cx="10080000" cy="310015"/>
          </a:xfrm>
        </p:spPr>
        <p:txBody>
          <a:bodyPr/>
          <a:lstStyle/>
          <a:p>
            <a:r>
              <a:rPr lang="en-US"/>
              <a:t>Group work</a:t>
            </a:r>
          </a:p>
        </p:txBody>
      </p:sp>
      <p:sp>
        <p:nvSpPr>
          <p:cNvPr id="5" name="Text Placeholder 4">
            <a:extLst>
              <a:ext uri="{FF2B5EF4-FFF2-40B4-BE49-F238E27FC236}">
                <a16:creationId xmlns:a16="http://schemas.microsoft.com/office/drawing/2014/main" id="{8CE7B98C-71B5-E4A4-CF7A-2FAB9DC0F066}"/>
              </a:ext>
            </a:extLst>
          </p:cNvPr>
          <p:cNvSpPr>
            <a:spLocks noGrp="1"/>
          </p:cNvSpPr>
          <p:nvPr>
            <p:ph sz="half" idx="19"/>
          </p:nvPr>
        </p:nvSpPr>
        <p:spPr>
          <a:xfrm>
            <a:off x="6675237" y="1886738"/>
            <a:ext cx="4850456" cy="3869020"/>
          </a:xfrm>
        </p:spPr>
        <p:txBody>
          <a:bodyPr>
            <a:normAutofit/>
          </a:bodyPr>
          <a:lstStyle/>
          <a:p>
            <a:r>
              <a:rPr lang="en-AU" dirty="0">
                <a:latin typeface="+mn-lt"/>
              </a:rPr>
              <a:t>In your group:</a:t>
            </a:r>
          </a:p>
          <a:p>
            <a:pPr marL="342900" indent="-342900">
              <a:buFont typeface="Arial" panose="020B0604020202020204" pitchFamily="34" charset="0"/>
              <a:buChar char="•"/>
            </a:pPr>
            <a:r>
              <a:rPr lang="en-AU" dirty="0">
                <a:latin typeface="+mn-lt"/>
              </a:rPr>
              <a:t>you will be provided with two different scenarios which require assertive communication skills.</a:t>
            </a:r>
          </a:p>
          <a:p>
            <a:pPr marL="342900" indent="-342900">
              <a:buFont typeface="Arial" panose="020B0604020202020204" pitchFamily="34" charset="0"/>
              <a:buChar char="•"/>
            </a:pPr>
            <a:r>
              <a:rPr lang="en-AU" dirty="0">
                <a:latin typeface="+mn-lt"/>
              </a:rPr>
              <a:t>work together to create a role play of each of the scenarios demonstrating assertive communication skills. </a:t>
            </a:r>
          </a:p>
          <a:p>
            <a:endParaRPr lang="en-AU" dirty="0">
              <a:latin typeface="+mn-lt"/>
            </a:endParaRPr>
          </a:p>
        </p:txBody>
      </p:sp>
      <p:pic>
        <p:nvPicPr>
          <p:cNvPr id="7" name="Picture 6">
            <a:extLst>
              <a:ext uri="{FF2B5EF4-FFF2-40B4-BE49-F238E27FC236}">
                <a16:creationId xmlns:a16="http://schemas.microsoft.com/office/drawing/2014/main" id="{A87DFF7C-4019-868E-92A9-AA9577F6DCD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30" y="2341734"/>
            <a:ext cx="5904370" cy="2953723"/>
          </a:xfrm>
          <a:prstGeom prst="rect">
            <a:avLst/>
          </a:prstGeom>
        </p:spPr>
      </p:pic>
      <p:sp>
        <p:nvSpPr>
          <p:cNvPr id="8" name="TextBox 7">
            <a:extLst>
              <a:ext uri="{FF2B5EF4-FFF2-40B4-BE49-F238E27FC236}">
                <a16:creationId xmlns:a16="http://schemas.microsoft.com/office/drawing/2014/main" id="{4C27227E-710E-6883-F9DD-E5DBFCDF5F58}"/>
              </a:ext>
              <a:ext uri="{C183D7F6-B498-43B3-948B-1728B52AA6E4}">
                <adec:decorative xmlns:adec="http://schemas.microsoft.com/office/drawing/2017/decorative" val="1"/>
              </a:ext>
            </a:extLst>
          </p:cNvPr>
          <p:cNvSpPr txBox="1"/>
          <p:nvPr/>
        </p:nvSpPr>
        <p:spPr>
          <a:xfrm>
            <a:off x="379067" y="6066424"/>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3"/>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4"/>
              </a:rPr>
              <a:t>Pixabay</a:t>
            </a:r>
            <a:endParaRPr lang="en-AU" sz="1200" dirty="0"/>
          </a:p>
        </p:txBody>
      </p:sp>
      <p:sp>
        <p:nvSpPr>
          <p:cNvPr id="2" name="Slide Number Placeholder 1">
            <a:extLst>
              <a:ext uri="{FF2B5EF4-FFF2-40B4-BE49-F238E27FC236}">
                <a16:creationId xmlns:a16="http://schemas.microsoft.com/office/drawing/2014/main" id="{7D69E1FB-235E-347E-C478-10BB1737FAE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50</a:t>
            </a:fld>
            <a:endParaRPr lang="en-AU"/>
          </a:p>
        </p:txBody>
      </p:sp>
    </p:spTree>
    <p:extLst>
      <p:ext uri="{BB962C8B-B14F-4D97-AF65-F5344CB8AC3E}">
        <p14:creationId xmlns:p14="http://schemas.microsoft.com/office/powerpoint/2010/main" val="418883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8D7B7-BE0D-7750-5168-EE5018CFEA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6A6E33-85C7-5280-EC39-AF88C25114BA}"/>
              </a:ext>
            </a:extLst>
          </p:cNvPr>
          <p:cNvSpPr>
            <a:spLocks noGrp="1"/>
          </p:cNvSpPr>
          <p:nvPr>
            <p:ph type="title"/>
          </p:nvPr>
        </p:nvSpPr>
        <p:spPr>
          <a:xfrm>
            <a:off x="359999" y="360000"/>
            <a:ext cx="11484001" cy="545601"/>
          </a:xfrm>
        </p:spPr>
        <p:txBody>
          <a:bodyPr anchor="ctr">
            <a:normAutofit/>
          </a:bodyPr>
          <a:lstStyle/>
          <a:p>
            <a:r>
              <a:rPr lang="en-AU" dirty="0">
                <a:latin typeface="+mj-lt"/>
              </a:rPr>
              <a:t>Communicating boundaries and consent – discussion</a:t>
            </a:r>
          </a:p>
        </p:txBody>
      </p:sp>
      <p:sp>
        <p:nvSpPr>
          <p:cNvPr id="6" name="Text Placeholder 5">
            <a:extLst>
              <a:ext uri="{FF2B5EF4-FFF2-40B4-BE49-F238E27FC236}">
                <a16:creationId xmlns:a16="http://schemas.microsoft.com/office/drawing/2014/main" id="{C931B9ED-04A2-17A2-B0E5-4E3D94863ED1}"/>
              </a:ext>
            </a:extLst>
          </p:cNvPr>
          <p:cNvSpPr>
            <a:spLocks noGrp="1"/>
          </p:cNvSpPr>
          <p:nvPr>
            <p:ph type="body" sz="quarter" idx="18"/>
          </p:nvPr>
        </p:nvSpPr>
        <p:spPr>
          <a:xfrm>
            <a:off x="360000" y="982520"/>
            <a:ext cx="11484000" cy="310015"/>
          </a:xfrm>
        </p:spPr>
        <p:txBody>
          <a:bodyPr/>
          <a:lstStyle/>
          <a:p>
            <a:r>
              <a:rPr lang="en-AU"/>
              <a:t>Class discussion</a:t>
            </a:r>
          </a:p>
        </p:txBody>
      </p:sp>
      <p:sp>
        <p:nvSpPr>
          <p:cNvPr id="5" name="Text Placeholder 4">
            <a:extLst>
              <a:ext uri="{FF2B5EF4-FFF2-40B4-BE49-F238E27FC236}">
                <a16:creationId xmlns:a16="http://schemas.microsoft.com/office/drawing/2014/main" id="{EDBD5F07-9A89-5C02-8770-105F2D4A5D20}"/>
              </a:ext>
            </a:extLst>
          </p:cNvPr>
          <p:cNvSpPr>
            <a:spLocks noGrp="1"/>
          </p:cNvSpPr>
          <p:nvPr>
            <p:ph idx="1"/>
          </p:nvPr>
        </p:nvSpPr>
        <p:spPr>
          <a:xfrm>
            <a:off x="4800600" y="1620000"/>
            <a:ext cx="7043400" cy="4536000"/>
          </a:xfrm>
        </p:spPr>
        <p:txBody>
          <a:bodyPr>
            <a:noAutofit/>
          </a:bodyPr>
          <a:lstStyle/>
          <a:p>
            <a:pPr marL="285750" lvl="0" indent="-285750">
              <a:buFont typeface="Arial" panose="020B0604020202020204" pitchFamily="34" charset="0"/>
              <a:buChar char="•"/>
            </a:pPr>
            <a:r>
              <a:rPr lang="en-AU"/>
              <a:t>What are the real-life challenges in communicating assertively in different scenarios?</a:t>
            </a:r>
          </a:p>
          <a:p>
            <a:pPr marL="285750" lvl="0" indent="-285750">
              <a:buFont typeface="Arial" panose="020B0604020202020204" pitchFamily="34" charset="0"/>
              <a:buChar char="•"/>
            </a:pPr>
            <a:r>
              <a:rPr lang="en-AU"/>
              <a:t>What personal strengths support us in communicating assertively to maintain our boundaries and communicate our needs?</a:t>
            </a:r>
          </a:p>
          <a:p>
            <a:pPr marL="285750" lvl="0" indent="-285750">
              <a:buFont typeface="Arial" panose="020B0604020202020204" pitchFamily="34" charset="0"/>
              <a:buChar char="•"/>
            </a:pPr>
            <a:r>
              <a:rPr lang="en-AU"/>
              <a:t>What strategies can we develop to support ourselves in communicating assertively to maintain our boundaries and communicate our needs?</a:t>
            </a:r>
          </a:p>
          <a:p>
            <a:pPr marL="285750" indent="-285750">
              <a:buFont typeface="Arial" panose="020B0604020202020204" pitchFamily="34" charset="0"/>
              <a:buChar char="•"/>
            </a:pPr>
            <a:r>
              <a:rPr lang="en-AU"/>
              <a:t>If we feel uncomfortable communicating assertively, what are other options we can use to maintain our boundaries or remove ourselves from potentially unsafe situations?</a:t>
            </a:r>
          </a:p>
        </p:txBody>
      </p:sp>
      <p:pic>
        <p:nvPicPr>
          <p:cNvPr id="4" name="Picture 3">
            <a:extLst>
              <a:ext uri="{FF2B5EF4-FFF2-40B4-BE49-F238E27FC236}">
                <a16:creationId xmlns:a16="http://schemas.microsoft.com/office/drawing/2014/main" id="{D7BD0F5D-9F5C-C6E5-45A0-CA852488654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2044693"/>
            <a:ext cx="4255064" cy="3686614"/>
          </a:xfrm>
          <a:prstGeom prst="rect">
            <a:avLst/>
          </a:prstGeom>
        </p:spPr>
      </p:pic>
      <p:sp>
        <p:nvSpPr>
          <p:cNvPr id="2" name="Slide Number Placeholder 1">
            <a:extLst>
              <a:ext uri="{FF2B5EF4-FFF2-40B4-BE49-F238E27FC236}">
                <a16:creationId xmlns:a16="http://schemas.microsoft.com/office/drawing/2014/main" id="{4E360FF9-A8F9-DAE9-1E94-A6434E141B2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51</a:t>
            </a:fld>
            <a:endParaRPr lang="en-AU"/>
          </a:p>
        </p:txBody>
      </p:sp>
    </p:spTree>
    <p:extLst>
      <p:ext uri="{BB962C8B-B14F-4D97-AF65-F5344CB8AC3E}">
        <p14:creationId xmlns:p14="http://schemas.microsoft.com/office/powerpoint/2010/main" val="76673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34268-5C7A-4B61-8E1A-2EC11B869DA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63F028-2340-9D83-6D74-A2AB4D73C293}"/>
              </a:ext>
            </a:extLst>
          </p:cNvPr>
          <p:cNvSpPr>
            <a:spLocks noGrp="1"/>
          </p:cNvSpPr>
          <p:nvPr>
            <p:ph type="ctrTitle"/>
          </p:nvPr>
        </p:nvSpPr>
        <p:spPr/>
        <p:txBody>
          <a:bodyPr/>
          <a:lstStyle/>
          <a:p>
            <a:r>
              <a:rPr lang="en-AU" dirty="0">
                <a:latin typeface="+mj-lt"/>
              </a:rPr>
              <a:t>Learning sequence 3 – understanding power and respect</a:t>
            </a:r>
          </a:p>
        </p:txBody>
      </p:sp>
    </p:spTree>
    <p:extLst>
      <p:ext uri="{BB962C8B-B14F-4D97-AF65-F5344CB8AC3E}">
        <p14:creationId xmlns:p14="http://schemas.microsoft.com/office/powerpoint/2010/main" val="3868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5FFD-D0F2-0C42-655E-98DE9D3AA4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E3E1A4-1C2C-DB4E-370B-DE1BD2A5C260}"/>
              </a:ext>
            </a:extLst>
          </p:cNvPr>
          <p:cNvSpPr>
            <a:spLocks noGrp="1"/>
          </p:cNvSpPr>
          <p:nvPr>
            <p:ph type="title"/>
          </p:nvPr>
        </p:nvSpPr>
        <p:spPr/>
        <p:txBody>
          <a:bodyPr/>
          <a:lstStyle/>
          <a:p>
            <a:r>
              <a:rPr lang="en-AU" dirty="0">
                <a:latin typeface="+mj-lt"/>
              </a:rPr>
              <a:t>Learning intentions and success criteria (2)</a:t>
            </a:r>
          </a:p>
        </p:txBody>
      </p:sp>
      <p:sp>
        <p:nvSpPr>
          <p:cNvPr id="3" name="TextBox 2">
            <a:extLst>
              <a:ext uri="{FF2B5EF4-FFF2-40B4-BE49-F238E27FC236}">
                <a16:creationId xmlns:a16="http://schemas.microsoft.com/office/drawing/2014/main" id="{D02101C7-CFE5-D5FB-A9CF-15D908DE0DF9}"/>
              </a:ext>
            </a:extLst>
          </p:cNvPr>
          <p:cNvSpPr txBox="1"/>
          <p:nvPr/>
        </p:nvSpPr>
        <p:spPr>
          <a:xfrm>
            <a:off x="359998" y="1895111"/>
            <a:ext cx="11361174" cy="446276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600" b="1" dirty="0">
                <a:solidFill>
                  <a:schemeClr val="accent1"/>
                </a:solidFill>
                <a:cs typeface="Arial" panose="020B0604020202020204" pitchFamily="34" charset="0"/>
              </a:rPr>
              <a:t>We are learning to</a:t>
            </a:r>
            <a:endParaRPr lang="en-AU" sz="1600" b="1" dirty="0">
              <a:solidFill>
                <a:schemeClr val="accent1"/>
              </a:solidFill>
              <a:ea typeface="+mn-lt"/>
              <a:cs typeface="Arial" panose="020B0604020202020204" pitchFamily="34" charset="0"/>
            </a:endParaRPr>
          </a:p>
          <a:p>
            <a:pPr marL="342900" lvl="0" indent="-342900">
              <a:lnSpc>
                <a:spcPct val="150000"/>
              </a:lnSpc>
              <a:buFont typeface="Arial" panose="020B0604020202020204" pitchFamily="34" charset="0"/>
              <a:buChar char="•"/>
            </a:pPr>
            <a:r>
              <a:rPr lang="en-AU" sz="1600" dirty="0"/>
              <a:t>understand power in relationships, including how it can be used positively or negatively, and how it affects communication, boundaries, and consent.</a:t>
            </a:r>
          </a:p>
          <a:p>
            <a:pPr marL="342900" lvl="0" indent="-342900">
              <a:lnSpc>
                <a:spcPct val="150000"/>
              </a:lnSpc>
              <a:buFont typeface="Arial" panose="020B0604020202020204" pitchFamily="34" charset="0"/>
              <a:buChar char="•"/>
            </a:pPr>
            <a:r>
              <a:rPr lang="en-AU" sz="1600" dirty="0"/>
              <a:t>recognise unhealthy or abusive behaviours and understand which support services are available and when to use them.</a:t>
            </a:r>
          </a:p>
          <a:p>
            <a:pPr marL="342900" lvl="0" indent="-342900">
              <a:lnSpc>
                <a:spcPct val="150000"/>
              </a:lnSpc>
              <a:buFont typeface="Arial" panose="020B0604020202020204" pitchFamily="34" charset="0"/>
              <a:buChar char="•"/>
            </a:pPr>
            <a:r>
              <a:rPr lang="en-AU" sz="1600" dirty="0"/>
              <a:t>identify support networks and services and how to seek help in different situations.</a:t>
            </a:r>
            <a:endParaRPr lang="en-AU" sz="1600" dirty="0">
              <a:cs typeface="Arial" panose="020B0604020202020204" pitchFamily="34" charset="0"/>
            </a:endParaRPr>
          </a:p>
          <a:p>
            <a:pPr>
              <a:lnSpc>
                <a:spcPct val="150000"/>
              </a:lnSpc>
              <a:spcAft>
                <a:spcPts val="600"/>
              </a:spcAft>
            </a:pPr>
            <a:r>
              <a:rPr lang="en-AU" sz="1600" b="1" dirty="0">
                <a:solidFill>
                  <a:schemeClr val="accent1"/>
                </a:solidFill>
                <a:cs typeface="Arial" panose="020B0604020202020204" pitchFamily="34" charset="0"/>
              </a:rPr>
              <a:t>I can</a:t>
            </a:r>
            <a:endParaRPr lang="en-US" sz="1600" dirty="0">
              <a:solidFill>
                <a:schemeClr val="accent1"/>
              </a:solidFill>
              <a:cs typeface="Arial" panose="020B0604020202020204" pitchFamily="34" charset="0"/>
            </a:endParaRPr>
          </a:p>
          <a:p>
            <a:pPr marL="342900" lvl="0" indent="-342900">
              <a:lnSpc>
                <a:spcPct val="150000"/>
              </a:lnSpc>
              <a:buFont typeface="Arial" panose="020B0604020202020204" pitchFamily="34" charset="0"/>
              <a:buChar char="•"/>
            </a:pPr>
            <a:r>
              <a:rPr lang="en-AU" sz="1600" dirty="0"/>
              <a:t>explain what power is, identify who holds power in a situation, and describe how it affects communication, boundaries, and consent.</a:t>
            </a:r>
          </a:p>
          <a:p>
            <a:pPr marL="285750" lvl="0" indent="-285750">
              <a:lnSpc>
                <a:spcPct val="150000"/>
              </a:lnSpc>
              <a:buFont typeface="Arial" panose="020B0604020202020204" pitchFamily="34" charset="0"/>
              <a:buChar char="•"/>
            </a:pPr>
            <a:r>
              <a:rPr lang="en-AU" sz="1600" dirty="0"/>
              <a:t>recognise signs of unhealthy or abusive behaviour and implement protective strategies to keep myself and others safe</a:t>
            </a:r>
          </a:p>
          <a:p>
            <a:pPr marL="285750" lvl="0" indent="-285750">
              <a:lnSpc>
                <a:spcPct val="150000"/>
              </a:lnSpc>
              <a:buFont typeface="Arial" panose="020B0604020202020204" pitchFamily="34" charset="0"/>
              <a:buChar char="•"/>
            </a:pPr>
            <a:r>
              <a:rPr lang="en-AU" sz="1600" dirty="0"/>
              <a:t>identify and assess trusted people, support services and recommend appropriate sources of help to keep myself and others safe. </a:t>
            </a:r>
          </a:p>
          <a:p>
            <a:endParaRPr lang="en-AU" sz="1600" dirty="0">
              <a:cs typeface="Arial" panose="020B0604020202020204" pitchFamily="34" charset="0"/>
            </a:endParaRPr>
          </a:p>
        </p:txBody>
      </p:sp>
      <p:sp>
        <p:nvSpPr>
          <p:cNvPr id="2" name="Slide Number Placeholder 1">
            <a:extLst>
              <a:ext uri="{FF2B5EF4-FFF2-40B4-BE49-F238E27FC236}">
                <a16:creationId xmlns:a16="http://schemas.microsoft.com/office/drawing/2014/main" id="{DADD706E-80FC-5552-9062-63A81B0F08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53</a:t>
            </a:fld>
            <a:endParaRPr lang="en-AU"/>
          </a:p>
        </p:txBody>
      </p:sp>
    </p:spTree>
    <p:extLst>
      <p:ext uri="{BB962C8B-B14F-4D97-AF65-F5344CB8AC3E}">
        <p14:creationId xmlns:p14="http://schemas.microsoft.com/office/powerpoint/2010/main" val="1520375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0A01D-7CFB-A755-8E3F-6E601011E575}"/>
              </a:ext>
            </a:extLst>
          </p:cNvPr>
          <p:cNvSpPr>
            <a:spLocks noGrp="1"/>
          </p:cNvSpPr>
          <p:nvPr>
            <p:ph type="title"/>
          </p:nvPr>
        </p:nvSpPr>
        <p:spPr/>
        <p:txBody>
          <a:bodyPr/>
          <a:lstStyle/>
          <a:p>
            <a:r>
              <a:rPr lang="en-AU" dirty="0">
                <a:latin typeface="+mj-lt"/>
              </a:rPr>
              <a:t>Support networks</a:t>
            </a:r>
          </a:p>
        </p:txBody>
      </p:sp>
      <p:sp>
        <p:nvSpPr>
          <p:cNvPr id="5" name="Text Placeholder 4">
            <a:extLst>
              <a:ext uri="{FF2B5EF4-FFF2-40B4-BE49-F238E27FC236}">
                <a16:creationId xmlns:a16="http://schemas.microsoft.com/office/drawing/2014/main" id="{BC2EF510-C635-0078-17CD-7B96714E23E0}"/>
              </a:ext>
            </a:extLst>
          </p:cNvPr>
          <p:cNvSpPr>
            <a:spLocks noGrp="1"/>
          </p:cNvSpPr>
          <p:nvPr>
            <p:ph type="body" sz="quarter" idx="17"/>
          </p:nvPr>
        </p:nvSpPr>
        <p:spPr>
          <a:xfrm>
            <a:off x="360000" y="1567086"/>
            <a:ext cx="11484000" cy="2423571"/>
          </a:xfrm>
        </p:spPr>
        <p:txBody>
          <a:bodyPr/>
          <a:lstStyle/>
          <a:p>
            <a:r>
              <a:rPr lang="en-AU" sz="1800" dirty="0">
                <a:latin typeface="+mn-lt"/>
              </a:rPr>
              <a:t>Your support network includes the trusted people who you can go to for advice or support. Some examples of these support network individuals may include friends, parents, extended family, family friends, teachers, school counsellors, coaches. </a:t>
            </a:r>
          </a:p>
          <a:p>
            <a:r>
              <a:rPr lang="en-AU" sz="1800" dirty="0">
                <a:latin typeface="+mn-lt"/>
              </a:rPr>
              <a:t>The person you may want support from can change depending on the scenario. Reflect on who you would go to is you were experiencing an issue with a:</a:t>
            </a:r>
          </a:p>
        </p:txBody>
      </p:sp>
      <p:sp>
        <p:nvSpPr>
          <p:cNvPr id="7" name="Rectangle: Rounded Corners 6">
            <a:extLst>
              <a:ext uri="{FF2B5EF4-FFF2-40B4-BE49-F238E27FC236}">
                <a16:creationId xmlns:a16="http://schemas.microsoft.com/office/drawing/2014/main" id="{6DBC3E34-9BB0-C238-A00D-1DFA520B936E}"/>
              </a:ext>
            </a:extLst>
          </p:cNvPr>
          <p:cNvSpPr/>
          <p:nvPr/>
        </p:nvSpPr>
        <p:spPr>
          <a:xfrm>
            <a:off x="348000" y="4101716"/>
            <a:ext cx="2003314" cy="67540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Friend at school</a:t>
            </a:r>
          </a:p>
        </p:txBody>
      </p:sp>
      <p:sp>
        <p:nvSpPr>
          <p:cNvPr id="12" name="Rectangle: Rounded Corners 11">
            <a:extLst>
              <a:ext uri="{FF2B5EF4-FFF2-40B4-BE49-F238E27FC236}">
                <a16:creationId xmlns:a16="http://schemas.microsoft.com/office/drawing/2014/main" id="{A4242C09-9AFD-3D99-163B-9484BF11A187}"/>
              </a:ext>
            </a:extLst>
          </p:cNvPr>
          <p:cNvSpPr/>
          <p:nvPr/>
        </p:nvSpPr>
        <p:spPr>
          <a:xfrm>
            <a:off x="2111780" y="4953211"/>
            <a:ext cx="2003314" cy="67540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Parent </a:t>
            </a:r>
          </a:p>
        </p:txBody>
      </p:sp>
      <p:sp>
        <p:nvSpPr>
          <p:cNvPr id="13" name="Rectangle: Rounded Corners 12">
            <a:extLst>
              <a:ext uri="{FF2B5EF4-FFF2-40B4-BE49-F238E27FC236}">
                <a16:creationId xmlns:a16="http://schemas.microsoft.com/office/drawing/2014/main" id="{420A81FF-9C47-2075-F91C-8FD0094FC87E}"/>
              </a:ext>
            </a:extLst>
          </p:cNvPr>
          <p:cNvSpPr/>
          <p:nvPr/>
        </p:nvSpPr>
        <p:spPr>
          <a:xfrm>
            <a:off x="4022311" y="4101716"/>
            <a:ext cx="2003314" cy="67540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Teacher</a:t>
            </a:r>
          </a:p>
        </p:txBody>
      </p:sp>
      <p:sp>
        <p:nvSpPr>
          <p:cNvPr id="14" name="Rectangle: Rounded Corners 13">
            <a:extLst>
              <a:ext uri="{FF2B5EF4-FFF2-40B4-BE49-F238E27FC236}">
                <a16:creationId xmlns:a16="http://schemas.microsoft.com/office/drawing/2014/main" id="{EA4968F1-91F4-B7D6-C170-DC568E26EE89}"/>
              </a:ext>
            </a:extLst>
          </p:cNvPr>
          <p:cNvSpPr/>
          <p:nvPr/>
        </p:nvSpPr>
        <p:spPr>
          <a:xfrm>
            <a:off x="5828891" y="4953211"/>
            <a:ext cx="2003314" cy="67540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Boss</a:t>
            </a:r>
          </a:p>
        </p:txBody>
      </p:sp>
      <p:sp>
        <p:nvSpPr>
          <p:cNvPr id="15" name="Rectangle: Rounded Corners 14">
            <a:extLst>
              <a:ext uri="{FF2B5EF4-FFF2-40B4-BE49-F238E27FC236}">
                <a16:creationId xmlns:a16="http://schemas.microsoft.com/office/drawing/2014/main" id="{58A0B0EC-60A0-3836-76DA-E97BCC650FCA}"/>
              </a:ext>
            </a:extLst>
          </p:cNvPr>
          <p:cNvSpPr/>
          <p:nvPr/>
        </p:nvSpPr>
        <p:spPr>
          <a:xfrm>
            <a:off x="7696621" y="4101716"/>
            <a:ext cx="2003314" cy="67540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solidFill>
                  <a:schemeClr val="tx1"/>
                </a:solidFill>
              </a:rPr>
              <a:t>Partner</a:t>
            </a:r>
          </a:p>
        </p:txBody>
      </p:sp>
      <p:sp>
        <p:nvSpPr>
          <p:cNvPr id="16" name="Rectangle: Rounded Corners 15">
            <a:extLst>
              <a:ext uri="{FF2B5EF4-FFF2-40B4-BE49-F238E27FC236}">
                <a16:creationId xmlns:a16="http://schemas.microsoft.com/office/drawing/2014/main" id="{11282765-D4B5-78B5-9D99-B3E2E571822E}"/>
              </a:ext>
            </a:extLst>
          </p:cNvPr>
          <p:cNvSpPr/>
          <p:nvPr/>
        </p:nvSpPr>
        <p:spPr>
          <a:xfrm>
            <a:off x="9546002" y="4953211"/>
            <a:ext cx="2003314" cy="67540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solidFill>
                  <a:schemeClr val="tx1"/>
                </a:solidFill>
              </a:rPr>
              <a:t>Coach</a:t>
            </a:r>
          </a:p>
        </p:txBody>
      </p:sp>
      <p:sp>
        <p:nvSpPr>
          <p:cNvPr id="8" name="TextBox 7">
            <a:extLst>
              <a:ext uri="{FF2B5EF4-FFF2-40B4-BE49-F238E27FC236}">
                <a16:creationId xmlns:a16="http://schemas.microsoft.com/office/drawing/2014/main" id="{A1F2A5A4-0933-9CDB-E23A-43DB63EFE72B}"/>
              </a:ext>
            </a:extLst>
          </p:cNvPr>
          <p:cNvSpPr txBox="1"/>
          <p:nvPr/>
        </p:nvSpPr>
        <p:spPr>
          <a:xfrm>
            <a:off x="348000" y="5890235"/>
            <a:ext cx="6097772" cy="369332"/>
          </a:xfrm>
          <a:prstGeom prst="rect">
            <a:avLst/>
          </a:prstGeom>
          <a:noFill/>
        </p:spPr>
        <p:txBody>
          <a:bodyPr wrap="square">
            <a:spAutoFit/>
          </a:bodyPr>
          <a:lstStyle/>
          <a:p>
            <a:r>
              <a:rPr lang="en-AU" sz="1800" dirty="0"/>
              <a:t>Turn and talk to a partner to share your answers.</a:t>
            </a:r>
          </a:p>
        </p:txBody>
      </p:sp>
      <p:sp>
        <p:nvSpPr>
          <p:cNvPr id="2" name="Slide Number Placeholder 1">
            <a:extLst>
              <a:ext uri="{FF2B5EF4-FFF2-40B4-BE49-F238E27FC236}">
                <a16:creationId xmlns:a16="http://schemas.microsoft.com/office/drawing/2014/main" id="{7A601A83-DD68-387D-B351-4B1FD0F216A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54</a:t>
            </a:fld>
            <a:endParaRPr lang="en-AU"/>
          </a:p>
        </p:txBody>
      </p:sp>
    </p:spTree>
    <p:extLst>
      <p:ext uri="{BB962C8B-B14F-4D97-AF65-F5344CB8AC3E}">
        <p14:creationId xmlns:p14="http://schemas.microsoft.com/office/powerpoint/2010/main" val="7522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0176C-D2F7-C81D-E61C-6EED4628F4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CABE26-5DC7-60FB-B167-B2A3F74A5980}"/>
              </a:ext>
            </a:extLst>
          </p:cNvPr>
          <p:cNvSpPr>
            <a:spLocks noGrp="1"/>
          </p:cNvSpPr>
          <p:nvPr>
            <p:ph type="title"/>
          </p:nvPr>
        </p:nvSpPr>
        <p:spPr/>
        <p:txBody>
          <a:bodyPr/>
          <a:lstStyle/>
          <a:p>
            <a:r>
              <a:rPr lang="en-AU" dirty="0">
                <a:latin typeface="+mj-lt"/>
              </a:rPr>
              <a:t>Understanding power in relationships</a:t>
            </a:r>
          </a:p>
        </p:txBody>
      </p:sp>
      <p:sp>
        <p:nvSpPr>
          <p:cNvPr id="6" name="Rectangle: Rounded Corners 5">
            <a:extLst>
              <a:ext uri="{FF2B5EF4-FFF2-40B4-BE49-F238E27FC236}">
                <a16:creationId xmlns:a16="http://schemas.microsoft.com/office/drawing/2014/main" id="{945B0C61-845D-ED30-498D-1E6F80EA3281}"/>
              </a:ext>
            </a:extLst>
          </p:cNvPr>
          <p:cNvSpPr/>
          <p:nvPr/>
        </p:nvSpPr>
        <p:spPr>
          <a:xfrm>
            <a:off x="1943700" y="1402825"/>
            <a:ext cx="8304600" cy="74022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Power is the ability to influence or control what happens.</a:t>
            </a:r>
          </a:p>
        </p:txBody>
      </p:sp>
      <p:sp>
        <p:nvSpPr>
          <p:cNvPr id="5" name="Text Placeholder 4">
            <a:extLst>
              <a:ext uri="{FF2B5EF4-FFF2-40B4-BE49-F238E27FC236}">
                <a16:creationId xmlns:a16="http://schemas.microsoft.com/office/drawing/2014/main" id="{3110D3D6-27E5-E13F-E25F-6EE3CD4D2CD9}"/>
              </a:ext>
            </a:extLst>
          </p:cNvPr>
          <p:cNvSpPr>
            <a:spLocks noGrp="1"/>
          </p:cNvSpPr>
          <p:nvPr>
            <p:ph type="body" sz="quarter" idx="17"/>
          </p:nvPr>
        </p:nvSpPr>
        <p:spPr>
          <a:xfrm>
            <a:off x="6389914" y="2376422"/>
            <a:ext cx="5094086" cy="4121578"/>
          </a:xfrm>
        </p:spPr>
        <p:txBody>
          <a:bodyPr/>
          <a:lstStyle/>
          <a:p>
            <a:pPr marL="342900" indent="-342900">
              <a:buFont typeface="Arial" panose="020B0604020202020204" pitchFamily="34" charset="0"/>
              <a:buChar char="•"/>
            </a:pPr>
            <a:r>
              <a:rPr lang="en-AU" b="1" dirty="0">
                <a:latin typeface="+mn-lt"/>
              </a:rPr>
              <a:t>Class brainstorm: </a:t>
            </a:r>
            <a:r>
              <a:rPr lang="en-AU" dirty="0">
                <a:latin typeface="+mn-lt"/>
              </a:rPr>
              <a:t>what are roles and positions where people have power?</a:t>
            </a:r>
          </a:p>
          <a:p>
            <a:pPr marL="342900" indent="-342900">
              <a:buFont typeface="Arial" panose="020B0604020202020204" pitchFamily="34" charset="0"/>
              <a:buChar char="•"/>
            </a:pPr>
            <a:r>
              <a:rPr lang="en-AU" b="1" dirty="0">
                <a:latin typeface="+mn-lt"/>
              </a:rPr>
              <a:t>Turn and talk: </a:t>
            </a:r>
            <a:r>
              <a:rPr lang="en-AU" dirty="0">
                <a:latin typeface="+mn-lt"/>
              </a:rPr>
              <a:t>what gives someone power?</a:t>
            </a:r>
          </a:p>
          <a:p>
            <a:pPr marL="342900" indent="-342900">
              <a:buFont typeface="Arial" panose="020B0604020202020204" pitchFamily="34" charset="0"/>
              <a:buChar char="•"/>
            </a:pPr>
            <a:r>
              <a:rPr lang="en-AU" b="1" dirty="0">
                <a:latin typeface="+mn-lt"/>
              </a:rPr>
              <a:t>Class discussion: </a:t>
            </a:r>
            <a:r>
              <a:rPr lang="en-AU" dirty="0">
                <a:latin typeface="+mn-lt"/>
              </a:rPr>
              <a:t>how do you know when you have power in a relationship with someone?</a:t>
            </a:r>
          </a:p>
        </p:txBody>
      </p:sp>
      <p:pic>
        <p:nvPicPr>
          <p:cNvPr id="8" name="Picture 7">
            <a:extLst>
              <a:ext uri="{FF2B5EF4-FFF2-40B4-BE49-F238E27FC236}">
                <a16:creationId xmlns:a16="http://schemas.microsoft.com/office/drawing/2014/main" id="{40BB5743-D7BC-39AC-080B-200F2C3C9A8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2538364"/>
            <a:ext cx="5094086" cy="3553124"/>
          </a:xfrm>
          <a:prstGeom prst="rect">
            <a:avLst/>
          </a:prstGeom>
          <a:noFill/>
        </p:spPr>
      </p:pic>
      <p:sp>
        <p:nvSpPr>
          <p:cNvPr id="7" name="TextBox 6">
            <a:extLst>
              <a:ext uri="{FF2B5EF4-FFF2-40B4-BE49-F238E27FC236}">
                <a16:creationId xmlns:a16="http://schemas.microsoft.com/office/drawing/2014/main" id="{8EDB18B0-45A2-EF6D-B77E-1A7A3551A2CB}"/>
              </a:ext>
              <a:ext uri="{C183D7F6-B498-43B3-948B-1728B52AA6E4}">
                <adec:decorative xmlns:adec="http://schemas.microsoft.com/office/drawing/2017/decorative" val="1"/>
              </a:ext>
            </a:extLst>
          </p:cNvPr>
          <p:cNvSpPr txBox="1"/>
          <p:nvPr/>
        </p:nvSpPr>
        <p:spPr>
          <a:xfrm>
            <a:off x="216866" y="6408000"/>
            <a:ext cx="2764748" cy="180000"/>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1FE9765C-6C8E-ECBF-DBB3-A4FAB0D4B1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55</a:t>
            </a:fld>
            <a:endParaRPr lang="en-AU"/>
          </a:p>
        </p:txBody>
      </p:sp>
    </p:spTree>
    <p:extLst>
      <p:ext uri="{BB962C8B-B14F-4D97-AF65-F5344CB8AC3E}">
        <p14:creationId xmlns:p14="http://schemas.microsoft.com/office/powerpoint/2010/main" val="195163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3201-E8CD-F875-F418-834D901B97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682998-58FE-72F2-72FD-66E874DF8C00}"/>
              </a:ext>
            </a:extLst>
          </p:cNvPr>
          <p:cNvSpPr>
            <a:spLocks noGrp="1"/>
          </p:cNvSpPr>
          <p:nvPr>
            <p:ph type="title"/>
          </p:nvPr>
        </p:nvSpPr>
        <p:spPr/>
        <p:txBody>
          <a:bodyPr/>
          <a:lstStyle/>
          <a:p>
            <a:r>
              <a:rPr lang="en-AU" dirty="0">
                <a:latin typeface="+mj-lt"/>
              </a:rPr>
              <a:t>Understanding power in relationships – types of power</a:t>
            </a:r>
          </a:p>
        </p:txBody>
      </p:sp>
      <p:sp>
        <p:nvSpPr>
          <p:cNvPr id="5" name="Text Placeholder 4">
            <a:extLst>
              <a:ext uri="{FF2B5EF4-FFF2-40B4-BE49-F238E27FC236}">
                <a16:creationId xmlns:a16="http://schemas.microsoft.com/office/drawing/2014/main" id="{D5D47E67-5381-2EA5-0916-2332BC9ADD86}"/>
              </a:ext>
            </a:extLst>
          </p:cNvPr>
          <p:cNvSpPr>
            <a:spLocks noGrp="1"/>
          </p:cNvSpPr>
          <p:nvPr>
            <p:ph type="body" sz="quarter" idx="17"/>
          </p:nvPr>
        </p:nvSpPr>
        <p:spPr>
          <a:xfrm>
            <a:off x="5117691" y="2002360"/>
            <a:ext cx="6611072" cy="1372056"/>
          </a:xfrm>
        </p:spPr>
        <p:txBody>
          <a:bodyPr/>
          <a:lstStyle/>
          <a:p>
            <a:pPr marL="342900" indent="-342900">
              <a:buFont typeface="Arial" panose="020B0604020202020204" pitchFamily="34" charset="0"/>
              <a:buChar char="•"/>
            </a:pPr>
            <a:r>
              <a:rPr lang="en-AU" b="1" dirty="0">
                <a:latin typeface="+mn-lt"/>
              </a:rPr>
              <a:t>In pairs: </a:t>
            </a:r>
            <a:r>
              <a:rPr lang="en-AU" dirty="0">
                <a:latin typeface="+mn-lt"/>
              </a:rPr>
              <a:t>match each type of power with the definition and examples provided on your worksheet. </a:t>
            </a:r>
          </a:p>
        </p:txBody>
      </p:sp>
      <p:pic>
        <p:nvPicPr>
          <p:cNvPr id="6" name="Graphic 5">
            <a:extLst>
              <a:ext uri="{FF2B5EF4-FFF2-40B4-BE49-F238E27FC236}">
                <a16:creationId xmlns:a16="http://schemas.microsoft.com/office/drawing/2014/main" id="{6A4FD029-A2C5-7A3C-B7D0-770A38A7935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l="20618" t="11197" r="22686" b="9446"/>
          <a:stretch>
            <a:fillRect/>
          </a:stretch>
        </p:blipFill>
        <p:spPr>
          <a:xfrm>
            <a:off x="544354" y="1843322"/>
            <a:ext cx="3776136" cy="3734957"/>
          </a:xfrm>
          <a:prstGeom prst="rect">
            <a:avLst/>
          </a:prstGeom>
        </p:spPr>
      </p:pic>
      <p:sp>
        <p:nvSpPr>
          <p:cNvPr id="9" name="TextBox 8">
            <a:extLst>
              <a:ext uri="{FF2B5EF4-FFF2-40B4-BE49-F238E27FC236}">
                <a16:creationId xmlns:a16="http://schemas.microsoft.com/office/drawing/2014/main" id="{5FA649E9-49C8-6880-5842-8A9AADD01BEA}"/>
              </a:ext>
              <a:ext uri="{C183D7F6-B498-43B3-948B-1728B52AA6E4}">
                <adec:decorative xmlns:adec="http://schemas.microsoft.com/office/drawing/2017/decorative" val="1"/>
              </a:ext>
            </a:extLst>
          </p:cNvPr>
          <p:cNvSpPr txBox="1"/>
          <p:nvPr/>
        </p:nvSpPr>
        <p:spPr>
          <a:xfrm>
            <a:off x="713053" y="6408000"/>
            <a:ext cx="2764748" cy="180000"/>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B9AE1756-1B1F-1522-D431-4083A3EC63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56</a:t>
            </a:fld>
            <a:endParaRPr lang="en-AU"/>
          </a:p>
        </p:txBody>
      </p:sp>
    </p:spTree>
    <p:extLst>
      <p:ext uri="{BB962C8B-B14F-4D97-AF65-F5344CB8AC3E}">
        <p14:creationId xmlns:p14="http://schemas.microsoft.com/office/powerpoint/2010/main" val="129384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A3C13-BC1A-A31B-46FB-D7D4D2CDFE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ACF409-7187-4E35-DB58-41CF18FB918A}"/>
              </a:ext>
            </a:extLst>
          </p:cNvPr>
          <p:cNvSpPr>
            <a:spLocks noGrp="1"/>
          </p:cNvSpPr>
          <p:nvPr>
            <p:ph type="title"/>
          </p:nvPr>
        </p:nvSpPr>
        <p:spPr/>
        <p:txBody>
          <a:bodyPr/>
          <a:lstStyle/>
          <a:p>
            <a:r>
              <a:rPr lang="en-AU" dirty="0">
                <a:latin typeface="+mj-lt"/>
              </a:rPr>
              <a:t>Understanding power in relationships – think pair share</a:t>
            </a:r>
          </a:p>
        </p:txBody>
      </p:sp>
      <p:sp>
        <p:nvSpPr>
          <p:cNvPr id="5" name="Text Placeholder 4">
            <a:extLst>
              <a:ext uri="{FF2B5EF4-FFF2-40B4-BE49-F238E27FC236}">
                <a16:creationId xmlns:a16="http://schemas.microsoft.com/office/drawing/2014/main" id="{F9BD9533-D55A-D884-008C-38D860265A33}"/>
              </a:ext>
            </a:extLst>
          </p:cNvPr>
          <p:cNvSpPr>
            <a:spLocks noGrp="1"/>
          </p:cNvSpPr>
          <p:nvPr>
            <p:ph type="body" sz="quarter" idx="17"/>
          </p:nvPr>
        </p:nvSpPr>
        <p:spPr>
          <a:xfrm>
            <a:off x="360000" y="1567086"/>
            <a:ext cx="11484000" cy="545601"/>
          </a:xfrm>
        </p:spPr>
        <p:txBody>
          <a:bodyPr/>
          <a:lstStyle/>
          <a:p>
            <a:r>
              <a:rPr lang="en-AU" dirty="0">
                <a:latin typeface="+mn-lt"/>
              </a:rPr>
              <a:t>How power can be used:</a:t>
            </a:r>
          </a:p>
        </p:txBody>
      </p:sp>
      <p:graphicFrame>
        <p:nvGraphicFramePr>
          <p:cNvPr id="6" name="Table 5">
            <a:extLst>
              <a:ext uri="{FF2B5EF4-FFF2-40B4-BE49-F238E27FC236}">
                <a16:creationId xmlns:a16="http://schemas.microsoft.com/office/drawing/2014/main" id="{CAF149F3-DC02-A0D4-6091-05758C12871D}"/>
              </a:ext>
            </a:extLst>
          </p:cNvPr>
          <p:cNvGraphicFramePr>
            <a:graphicFrameLocks noGrp="1"/>
          </p:cNvGraphicFramePr>
          <p:nvPr>
            <p:extLst>
              <p:ext uri="{D42A27DB-BD31-4B8C-83A1-F6EECF244321}">
                <p14:modId xmlns:p14="http://schemas.microsoft.com/office/powerpoint/2010/main" val="269063197"/>
              </p:ext>
            </p:extLst>
          </p:nvPr>
        </p:nvGraphicFramePr>
        <p:xfrm>
          <a:off x="359998" y="2112687"/>
          <a:ext cx="11472002" cy="4385313"/>
        </p:xfrm>
        <a:graphic>
          <a:graphicData uri="http://schemas.openxmlformats.org/drawingml/2006/table">
            <a:tbl>
              <a:tblPr firstRow="1" bandRow="1">
                <a:tableStyleId>{BC89EF96-8CEA-46FF-86C4-4CE0E7609802}</a:tableStyleId>
              </a:tblPr>
              <a:tblGrid>
                <a:gridCol w="5736001">
                  <a:extLst>
                    <a:ext uri="{9D8B030D-6E8A-4147-A177-3AD203B41FA5}">
                      <a16:colId xmlns:a16="http://schemas.microsoft.com/office/drawing/2014/main" val="920927853"/>
                    </a:ext>
                  </a:extLst>
                </a:gridCol>
                <a:gridCol w="5736001">
                  <a:extLst>
                    <a:ext uri="{9D8B030D-6E8A-4147-A177-3AD203B41FA5}">
                      <a16:colId xmlns:a16="http://schemas.microsoft.com/office/drawing/2014/main" val="3772073886"/>
                    </a:ext>
                  </a:extLst>
                </a:gridCol>
              </a:tblGrid>
              <a:tr h="491466">
                <a:tc>
                  <a:txBody>
                    <a:bodyPr/>
                    <a:lstStyle/>
                    <a:p>
                      <a:r>
                        <a:rPr lang="en-AU" dirty="0"/>
                        <a:t>Positive </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t>Negative</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663265"/>
                  </a:ext>
                </a:extLst>
              </a:tr>
              <a:tr h="3893847">
                <a:tc>
                  <a:txBody>
                    <a:bodyPr/>
                    <a:lstStyle/>
                    <a:p>
                      <a:endParaRPr lang="en-AU"/>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6039677"/>
                  </a:ext>
                </a:extLst>
              </a:tr>
            </a:tbl>
          </a:graphicData>
        </a:graphic>
      </p:graphicFrame>
      <p:sp>
        <p:nvSpPr>
          <p:cNvPr id="2" name="Slide Number Placeholder 1">
            <a:extLst>
              <a:ext uri="{FF2B5EF4-FFF2-40B4-BE49-F238E27FC236}">
                <a16:creationId xmlns:a16="http://schemas.microsoft.com/office/drawing/2014/main" id="{C4347D2D-E0C4-0E6E-F4C6-EF4CBE828C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57</a:t>
            </a:fld>
            <a:endParaRPr lang="en-AU"/>
          </a:p>
        </p:txBody>
      </p:sp>
    </p:spTree>
    <p:extLst>
      <p:ext uri="{BB962C8B-B14F-4D97-AF65-F5344CB8AC3E}">
        <p14:creationId xmlns:p14="http://schemas.microsoft.com/office/powerpoint/2010/main" val="24481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98A2-95D7-3980-87A0-3F540C3856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E2D71D-5B5B-B8C0-87A0-35218ABD258B}"/>
              </a:ext>
            </a:extLst>
          </p:cNvPr>
          <p:cNvSpPr>
            <a:spLocks noGrp="1"/>
          </p:cNvSpPr>
          <p:nvPr>
            <p:ph type="title"/>
          </p:nvPr>
        </p:nvSpPr>
        <p:spPr/>
        <p:txBody>
          <a:bodyPr/>
          <a:lstStyle/>
          <a:p>
            <a:r>
              <a:rPr lang="en-AU" dirty="0">
                <a:latin typeface="+mj-lt"/>
              </a:rPr>
              <a:t>Understanding power in relationships discussion</a:t>
            </a:r>
          </a:p>
        </p:txBody>
      </p:sp>
      <p:sp>
        <p:nvSpPr>
          <p:cNvPr id="4" name="Text Placeholder 3">
            <a:extLst>
              <a:ext uri="{FF2B5EF4-FFF2-40B4-BE49-F238E27FC236}">
                <a16:creationId xmlns:a16="http://schemas.microsoft.com/office/drawing/2014/main" id="{F249E054-4533-BB25-4DD8-98811FB27407}"/>
              </a:ext>
            </a:extLst>
          </p:cNvPr>
          <p:cNvSpPr>
            <a:spLocks noGrp="1"/>
          </p:cNvSpPr>
          <p:nvPr>
            <p:ph type="body" sz="quarter" idx="18"/>
          </p:nvPr>
        </p:nvSpPr>
        <p:spPr/>
        <p:txBody>
          <a:bodyPr/>
          <a:lstStyle/>
          <a:p>
            <a:r>
              <a:rPr lang="en-AU">
                <a:latin typeface="+mj-lt"/>
              </a:rPr>
              <a:t>Class discussion</a:t>
            </a:r>
          </a:p>
        </p:txBody>
      </p:sp>
      <p:pic>
        <p:nvPicPr>
          <p:cNvPr id="7" name="Picture 6">
            <a:extLst>
              <a:ext uri="{FF2B5EF4-FFF2-40B4-BE49-F238E27FC236}">
                <a16:creationId xmlns:a16="http://schemas.microsoft.com/office/drawing/2014/main" id="{0C229802-2F06-C4E2-97C6-D3B538EFD61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6" name="TextBox 5">
            <a:extLst>
              <a:ext uri="{FF2B5EF4-FFF2-40B4-BE49-F238E27FC236}">
                <a16:creationId xmlns:a16="http://schemas.microsoft.com/office/drawing/2014/main" id="{C451EE0E-2A23-20F3-5013-CEFE2E3EBB59}"/>
              </a:ext>
              <a:ext uri="{C183D7F6-B498-43B3-948B-1728B52AA6E4}">
                <adec:decorative xmlns:adec="http://schemas.microsoft.com/office/drawing/2017/decorative" val="1"/>
              </a:ext>
            </a:extLst>
          </p:cNvPr>
          <p:cNvSpPr txBox="1"/>
          <p:nvPr/>
        </p:nvSpPr>
        <p:spPr>
          <a:xfrm>
            <a:off x="74007"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5" name="Text Placeholder 4">
            <a:extLst>
              <a:ext uri="{FF2B5EF4-FFF2-40B4-BE49-F238E27FC236}">
                <a16:creationId xmlns:a16="http://schemas.microsoft.com/office/drawing/2014/main" id="{586D8498-3D65-9BA4-1F56-0BC02704E6EA}"/>
              </a:ext>
            </a:extLst>
          </p:cNvPr>
          <p:cNvSpPr>
            <a:spLocks noGrp="1"/>
          </p:cNvSpPr>
          <p:nvPr>
            <p:ph type="body" sz="quarter" idx="17"/>
          </p:nvPr>
        </p:nvSpPr>
        <p:spPr>
          <a:xfrm>
            <a:off x="6357257" y="1567086"/>
            <a:ext cx="5486742" cy="4807835"/>
          </a:xfrm>
        </p:spPr>
        <p:txBody>
          <a:bodyPr/>
          <a:lstStyle/>
          <a:p>
            <a:pPr marL="342900" indent="-342900">
              <a:buFont typeface="Arial" panose="020B0604020202020204" pitchFamily="34" charset="0"/>
              <a:buChar char="•"/>
            </a:pPr>
            <a:r>
              <a:rPr lang="en-AU" dirty="0">
                <a:latin typeface="+mn-lt"/>
              </a:rPr>
              <a:t>How does the use of power relate to values and ethical behaviour?</a:t>
            </a:r>
          </a:p>
        </p:txBody>
      </p:sp>
      <p:sp>
        <p:nvSpPr>
          <p:cNvPr id="2" name="Slide Number Placeholder 1">
            <a:extLst>
              <a:ext uri="{FF2B5EF4-FFF2-40B4-BE49-F238E27FC236}">
                <a16:creationId xmlns:a16="http://schemas.microsoft.com/office/drawing/2014/main" id="{59447540-9776-3EE2-DA99-85716A99C9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58</a:t>
            </a:fld>
            <a:endParaRPr lang="en-AU"/>
          </a:p>
        </p:txBody>
      </p:sp>
    </p:spTree>
    <p:extLst>
      <p:ext uri="{BB962C8B-B14F-4D97-AF65-F5344CB8AC3E}">
        <p14:creationId xmlns:p14="http://schemas.microsoft.com/office/powerpoint/2010/main" val="118337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24B5F-0519-D6EE-5977-156F8B955A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8321B2-B6CB-318E-9F5B-357292117FB5}"/>
              </a:ext>
            </a:extLst>
          </p:cNvPr>
          <p:cNvSpPr>
            <a:spLocks noGrp="1"/>
          </p:cNvSpPr>
          <p:nvPr>
            <p:ph type="title"/>
          </p:nvPr>
        </p:nvSpPr>
        <p:spPr/>
        <p:txBody>
          <a:bodyPr/>
          <a:lstStyle/>
          <a:p>
            <a:r>
              <a:rPr lang="en-AU" dirty="0">
                <a:latin typeface="+mj-lt"/>
              </a:rPr>
              <a:t>Power in relationships scenarios</a:t>
            </a:r>
          </a:p>
        </p:txBody>
      </p:sp>
      <p:sp>
        <p:nvSpPr>
          <p:cNvPr id="5" name="Text Placeholder 4">
            <a:extLst>
              <a:ext uri="{FF2B5EF4-FFF2-40B4-BE49-F238E27FC236}">
                <a16:creationId xmlns:a16="http://schemas.microsoft.com/office/drawing/2014/main" id="{CE4B5F49-3BC3-33F8-B01C-8928C88C8720}"/>
              </a:ext>
            </a:extLst>
          </p:cNvPr>
          <p:cNvSpPr>
            <a:spLocks noGrp="1"/>
          </p:cNvSpPr>
          <p:nvPr>
            <p:ph type="body" sz="quarter" idx="17"/>
          </p:nvPr>
        </p:nvSpPr>
        <p:spPr>
          <a:xfrm>
            <a:off x="5638800" y="1567086"/>
            <a:ext cx="6205200" cy="4807835"/>
          </a:xfrm>
        </p:spPr>
        <p:txBody>
          <a:bodyPr/>
          <a:lstStyle/>
          <a:p>
            <a:r>
              <a:rPr lang="en-AU" dirty="0">
                <a:latin typeface="+mn-lt"/>
              </a:rPr>
              <a:t>In pairs, analyse the scenarios on your worksheet and answer the following questions</a:t>
            </a:r>
          </a:p>
          <a:p>
            <a:pPr marL="342900" indent="-342900">
              <a:buFont typeface="Arial" panose="020B0604020202020204" pitchFamily="34" charset="0"/>
              <a:buChar char="•"/>
            </a:pPr>
            <a:r>
              <a:rPr lang="en-AU" dirty="0">
                <a:latin typeface="+mn-lt"/>
              </a:rPr>
              <a:t>Who has power?</a:t>
            </a:r>
          </a:p>
          <a:p>
            <a:pPr marL="342900" indent="-342900">
              <a:buFont typeface="Arial" panose="020B0604020202020204" pitchFamily="34" charset="0"/>
              <a:buChar char="•"/>
            </a:pPr>
            <a:r>
              <a:rPr lang="en-AU" dirty="0">
                <a:latin typeface="+mn-lt"/>
              </a:rPr>
              <a:t>What type of power is being used?</a:t>
            </a:r>
          </a:p>
          <a:p>
            <a:pPr marL="342900" indent="-342900">
              <a:buFont typeface="Arial" panose="020B0604020202020204" pitchFamily="34" charset="0"/>
              <a:buChar char="•"/>
            </a:pPr>
            <a:r>
              <a:rPr lang="en-AU" dirty="0">
                <a:latin typeface="+mn-lt"/>
              </a:rPr>
              <a:t>Is it being used in a positive or negative way? How?</a:t>
            </a:r>
          </a:p>
          <a:p>
            <a:pPr marL="342900" indent="-342900">
              <a:buFont typeface="Arial" panose="020B0604020202020204" pitchFamily="34" charset="0"/>
              <a:buChar char="•"/>
            </a:pPr>
            <a:r>
              <a:rPr lang="en-AU" dirty="0">
                <a:latin typeface="+mn-lt"/>
              </a:rPr>
              <a:t>If the scenario shows the negative use of power, how does this impact someone communicating their boundaries? and what strategies could be employed to address power imbalances?</a:t>
            </a:r>
          </a:p>
        </p:txBody>
      </p:sp>
      <p:pic>
        <p:nvPicPr>
          <p:cNvPr id="8" name="Picture 7">
            <a:extLst>
              <a:ext uri="{FF2B5EF4-FFF2-40B4-BE49-F238E27FC236}">
                <a16:creationId xmlns:a16="http://schemas.microsoft.com/office/drawing/2014/main" id="{67C2BA4E-68B0-A71E-B3E8-57DF8505B88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006" y="1799897"/>
            <a:ext cx="5187376" cy="3590637"/>
          </a:xfrm>
          <a:prstGeom prst="rect">
            <a:avLst/>
          </a:prstGeom>
        </p:spPr>
      </p:pic>
      <p:sp>
        <p:nvSpPr>
          <p:cNvPr id="9" name="TextBox 8">
            <a:extLst>
              <a:ext uri="{FF2B5EF4-FFF2-40B4-BE49-F238E27FC236}">
                <a16:creationId xmlns:a16="http://schemas.microsoft.com/office/drawing/2014/main" id="{5D4C27A9-0E59-98B4-1EA9-8C1490DB10F4}"/>
              </a:ext>
              <a:ext uri="{C183D7F6-B498-43B3-948B-1728B52AA6E4}">
                <adec:decorative xmlns:adec="http://schemas.microsoft.com/office/drawing/2017/decorative" val="1"/>
              </a:ext>
            </a:extLst>
          </p:cNvPr>
          <p:cNvSpPr txBox="1"/>
          <p:nvPr/>
        </p:nvSpPr>
        <p:spPr>
          <a:xfrm>
            <a:off x="165247" y="6370084"/>
            <a:ext cx="2764748" cy="180000"/>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0A716D3B-C2D2-8793-BB5F-CE4F704EB7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59</a:t>
            </a:fld>
            <a:endParaRPr lang="en-AU"/>
          </a:p>
        </p:txBody>
      </p:sp>
    </p:spTree>
    <p:extLst>
      <p:ext uri="{BB962C8B-B14F-4D97-AF65-F5344CB8AC3E}">
        <p14:creationId xmlns:p14="http://schemas.microsoft.com/office/powerpoint/2010/main" val="323097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1D1CE-1416-A46E-5A43-D00CF97C8B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2FEBC-BD78-1EBF-3B54-E24B81F13EF1}"/>
              </a:ext>
            </a:extLst>
          </p:cNvPr>
          <p:cNvSpPr>
            <a:spLocks noGrp="1"/>
          </p:cNvSpPr>
          <p:nvPr>
            <p:ph type="title"/>
          </p:nvPr>
        </p:nvSpPr>
        <p:spPr/>
        <p:txBody>
          <a:bodyPr/>
          <a:lstStyle/>
          <a:p>
            <a:r>
              <a:rPr lang="en-AU" dirty="0">
                <a:latin typeface="+mj-lt"/>
              </a:rPr>
              <a:t>What is a respectful relationship? (1)</a:t>
            </a:r>
          </a:p>
        </p:txBody>
      </p:sp>
      <p:sp>
        <p:nvSpPr>
          <p:cNvPr id="4" name="Text Placeholder 3">
            <a:extLst>
              <a:ext uri="{FF2B5EF4-FFF2-40B4-BE49-F238E27FC236}">
                <a16:creationId xmlns:a16="http://schemas.microsoft.com/office/drawing/2014/main" id="{FE87360C-5F7F-61DB-9D94-A6EA260047D2}"/>
              </a:ext>
            </a:extLst>
          </p:cNvPr>
          <p:cNvSpPr>
            <a:spLocks noGrp="1"/>
          </p:cNvSpPr>
          <p:nvPr>
            <p:ph type="body" sz="quarter" idx="18"/>
          </p:nvPr>
        </p:nvSpPr>
        <p:spPr/>
        <p:txBody>
          <a:bodyPr/>
          <a:lstStyle/>
          <a:p>
            <a:r>
              <a:rPr lang="en-AU" dirty="0">
                <a:latin typeface="+mj-lt"/>
              </a:rPr>
              <a:t>Introduction of terms</a:t>
            </a:r>
          </a:p>
        </p:txBody>
      </p:sp>
      <p:sp>
        <p:nvSpPr>
          <p:cNvPr id="5" name="Text Placeholder 4">
            <a:extLst>
              <a:ext uri="{FF2B5EF4-FFF2-40B4-BE49-F238E27FC236}">
                <a16:creationId xmlns:a16="http://schemas.microsoft.com/office/drawing/2014/main" id="{9426B871-6FB6-CCE8-4DDD-575FB4CA17D4}"/>
              </a:ext>
            </a:extLst>
          </p:cNvPr>
          <p:cNvSpPr>
            <a:spLocks noGrp="1"/>
          </p:cNvSpPr>
          <p:nvPr>
            <p:ph type="body" sz="quarter" idx="17"/>
          </p:nvPr>
        </p:nvSpPr>
        <p:spPr>
          <a:xfrm>
            <a:off x="360000" y="1567086"/>
            <a:ext cx="6593813" cy="4807835"/>
          </a:xfrm>
        </p:spPr>
        <p:txBody>
          <a:bodyPr/>
          <a:lstStyle/>
          <a:p>
            <a:r>
              <a:rPr lang="en-AU" b="1" u="sng" dirty="0">
                <a:latin typeface="+mn-lt"/>
              </a:rPr>
              <a:t>Inclusivity</a:t>
            </a:r>
            <a:r>
              <a:rPr lang="en-AU" dirty="0">
                <a:latin typeface="+mn-lt"/>
              </a:rPr>
              <a:t> means ensuring that everyone is treated with dignity and fairness, regardless of their background, identity, or beliefs.</a:t>
            </a:r>
          </a:p>
          <a:p>
            <a:r>
              <a:rPr lang="en-AU" b="1" u="sng" dirty="0">
                <a:latin typeface="+mn-lt"/>
              </a:rPr>
              <a:t>Equality</a:t>
            </a:r>
            <a:r>
              <a:rPr lang="en-AU" dirty="0">
                <a:latin typeface="+mn-lt"/>
              </a:rPr>
              <a:t> is the principle of ensuring that all individuals have the same rights, opportunities, and treatment, regardless of their differences. It is about creating a level playing field where everyone is treated fairly and without discrimination.</a:t>
            </a:r>
          </a:p>
          <a:p>
            <a:r>
              <a:rPr lang="en-AU" b="1" u="sng" dirty="0">
                <a:latin typeface="+mn-lt"/>
              </a:rPr>
              <a:t>Respect</a:t>
            </a:r>
            <a:r>
              <a:rPr lang="en-AU" dirty="0">
                <a:latin typeface="+mn-lt"/>
              </a:rPr>
              <a:t> is recognising and valuing the worth, feelings, rights, and opinions of others.</a:t>
            </a:r>
          </a:p>
          <a:p>
            <a:endParaRPr lang="en-AU" dirty="0">
              <a:latin typeface="+mn-lt"/>
            </a:endParaRPr>
          </a:p>
          <a:p>
            <a:endParaRPr lang="en-AU" dirty="0">
              <a:latin typeface="+mn-lt"/>
            </a:endParaRPr>
          </a:p>
        </p:txBody>
      </p:sp>
      <p:pic>
        <p:nvPicPr>
          <p:cNvPr id="21" name="Picture 20">
            <a:extLst>
              <a:ext uri="{FF2B5EF4-FFF2-40B4-BE49-F238E27FC236}">
                <a16:creationId xmlns:a16="http://schemas.microsoft.com/office/drawing/2014/main" id="{5A0A72A9-80AA-6651-46E5-AB17C7651EE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096" y="1932489"/>
            <a:ext cx="4601709" cy="2993021"/>
          </a:xfrm>
          <a:prstGeom prst="rect">
            <a:avLst/>
          </a:prstGeom>
        </p:spPr>
      </p:pic>
      <p:sp>
        <p:nvSpPr>
          <p:cNvPr id="13" name="TextBox 12">
            <a:extLst>
              <a:ext uri="{FF2B5EF4-FFF2-40B4-BE49-F238E27FC236}">
                <a16:creationId xmlns:a16="http://schemas.microsoft.com/office/drawing/2014/main" id="{6EF0C2F0-86EC-9831-69A9-76E43189D866}"/>
              </a:ext>
              <a:ext uri="{C183D7F6-B498-43B3-948B-1728B52AA6E4}">
                <adec:decorative xmlns:adec="http://schemas.microsoft.com/office/drawing/2017/decorative" val="1"/>
              </a:ext>
            </a:extLst>
          </p:cNvPr>
          <p:cNvSpPr txBox="1"/>
          <p:nvPr/>
        </p:nvSpPr>
        <p:spPr>
          <a:xfrm>
            <a:off x="7757852" y="5630755"/>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BE29F2B3-5832-6276-0F5D-F3AD0BF6F5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2406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E2641-F4C7-FC70-912E-215C3BF6E7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8915AF-6C1B-986A-E265-ED68A2560411}"/>
              </a:ext>
            </a:extLst>
          </p:cNvPr>
          <p:cNvSpPr>
            <a:spLocks noGrp="1"/>
          </p:cNvSpPr>
          <p:nvPr>
            <p:ph type="title"/>
          </p:nvPr>
        </p:nvSpPr>
        <p:spPr/>
        <p:txBody>
          <a:bodyPr/>
          <a:lstStyle/>
          <a:p>
            <a:r>
              <a:rPr lang="en-AU" dirty="0">
                <a:latin typeface="+mj-lt"/>
              </a:rPr>
              <a:t>Power in relationships</a:t>
            </a:r>
          </a:p>
        </p:txBody>
      </p:sp>
      <p:sp>
        <p:nvSpPr>
          <p:cNvPr id="4" name="Text Placeholder 3">
            <a:extLst>
              <a:ext uri="{FF2B5EF4-FFF2-40B4-BE49-F238E27FC236}">
                <a16:creationId xmlns:a16="http://schemas.microsoft.com/office/drawing/2014/main" id="{4AE9836F-26C5-C154-D6C5-E14A29856303}"/>
              </a:ext>
            </a:extLst>
          </p:cNvPr>
          <p:cNvSpPr>
            <a:spLocks noGrp="1"/>
          </p:cNvSpPr>
          <p:nvPr>
            <p:ph type="body" sz="quarter" idx="18"/>
          </p:nvPr>
        </p:nvSpPr>
        <p:spPr/>
        <p:txBody>
          <a:bodyPr/>
          <a:lstStyle/>
          <a:p>
            <a:r>
              <a:rPr lang="en-AU" dirty="0">
                <a:latin typeface="+mj-lt"/>
              </a:rPr>
              <a:t>Class discussion</a:t>
            </a:r>
          </a:p>
        </p:txBody>
      </p:sp>
      <p:sp>
        <p:nvSpPr>
          <p:cNvPr id="5" name="Text Placeholder 4">
            <a:extLst>
              <a:ext uri="{FF2B5EF4-FFF2-40B4-BE49-F238E27FC236}">
                <a16:creationId xmlns:a16="http://schemas.microsoft.com/office/drawing/2014/main" id="{218D72E0-E30D-F080-6FB3-491CEF3A3DA9}"/>
              </a:ext>
            </a:extLst>
          </p:cNvPr>
          <p:cNvSpPr>
            <a:spLocks noGrp="1"/>
          </p:cNvSpPr>
          <p:nvPr>
            <p:ph type="body" sz="quarter" idx="17"/>
          </p:nvPr>
        </p:nvSpPr>
        <p:spPr>
          <a:xfrm>
            <a:off x="6481915" y="1567086"/>
            <a:ext cx="5362083" cy="4807835"/>
          </a:xfrm>
        </p:spPr>
        <p:txBody>
          <a:bodyPr/>
          <a:lstStyle/>
          <a:p>
            <a:r>
              <a:rPr lang="en-AU" dirty="0">
                <a:latin typeface="+mn-lt"/>
              </a:rPr>
              <a:t>Share your thinking and collate responses .</a:t>
            </a:r>
          </a:p>
          <a:p>
            <a:r>
              <a:rPr lang="en-AU" dirty="0">
                <a:latin typeface="+mn-lt"/>
              </a:rPr>
              <a:t>Create a list of strategies that could address power imbalance and display this within the classroom.</a:t>
            </a:r>
          </a:p>
          <a:p>
            <a:r>
              <a:rPr lang="en-AU" dirty="0">
                <a:latin typeface="+mn-lt"/>
              </a:rPr>
              <a:t>For example, use assertive communication, clearly communicate personal boundaries …</a:t>
            </a:r>
          </a:p>
          <a:p>
            <a:endParaRPr lang="en-AU" dirty="0">
              <a:latin typeface="+mn-lt"/>
            </a:endParaRPr>
          </a:p>
        </p:txBody>
      </p:sp>
      <p:pic>
        <p:nvPicPr>
          <p:cNvPr id="9" name="Picture 8">
            <a:extLst>
              <a:ext uri="{FF2B5EF4-FFF2-40B4-BE49-F238E27FC236}">
                <a16:creationId xmlns:a16="http://schemas.microsoft.com/office/drawing/2014/main" id="{CEE89138-0F5B-2FDA-B13B-27B2F07270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306" y="1948016"/>
            <a:ext cx="5923936" cy="2961968"/>
          </a:xfrm>
          <a:prstGeom prst="rect">
            <a:avLst/>
          </a:prstGeom>
        </p:spPr>
      </p:pic>
      <p:sp>
        <p:nvSpPr>
          <p:cNvPr id="13" name="TextBox 12">
            <a:extLst>
              <a:ext uri="{FF2B5EF4-FFF2-40B4-BE49-F238E27FC236}">
                <a16:creationId xmlns:a16="http://schemas.microsoft.com/office/drawing/2014/main" id="{4E42CD27-8248-996D-0D92-0DCD644B2479}"/>
              </a:ext>
              <a:ext uri="{C183D7F6-B498-43B3-948B-1728B52AA6E4}">
                <adec:decorative xmlns:adec="http://schemas.microsoft.com/office/drawing/2017/decorative" val="1"/>
              </a:ext>
            </a:extLst>
          </p:cNvPr>
          <p:cNvSpPr txBox="1"/>
          <p:nvPr/>
        </p:nvSpPr>
        <p:spPr>
          <a:xfrm>
            <a:off x="436922" y="6377500"/>
            <a:ext cx="2844595" cy="276999"/>
          </a:xfrm>
          <a:prstGeom prst="rect">
            <a:avLst/>
          </a:prstGeom>
          <a:noFill/>
        </p:spPr>
        <p:txBody>
          <a:bodyPr wrap="square">
            <a:sp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EADA54D1-7959-E8C9-AFA9-BEF8CF955F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60</a:t>
            </a:fld>
            <a:endParaRPr lang="en-AU"/>
          </a:p>
        </p:txBody>
      </p:sp>
    </p:spTree>
    <p:extLst>
      <p:ext uri="{BB962C8B-B14F-4D97-AF65-F5344CB8AC3E}">
        <p14:creationId xmlns:p14="http://schemas.microsoft.com/office/powerpoint/2010/main" val="282076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E769-BACF-4B35-EB7E-15D6D0716A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72EFA5-E993-CCDE-51A6-8413005DC458}"/>
              </a:ext>
            </a:extLst>
          </p:cNvPr>
          <p:cNvSpPr>
            <a:spLocks noGrp="1"/>
          </p:cNvSpPr>
          <p:nvPr>
            <p:ph type="title"/>
          </p:nvPr>
        </p:nvSpPr>
        <p:spPr/>
        <p:txBody>
          <a:bodyPr/>
          <a:lstStyle/>
          <a:p>
            <a:r>
              <a:rPr lang="en-AU" dirty="0">
                <a:latin typeface="+mj-lt"/>
              </a:rPr>
              <a:t>Power – true or false?</a:t>
            </a:r>
          </a:p>
        </p:txBody>
      </p:sp>
      <p:sp>
        <p:nvSpPr>
          <p:cNvPr id="4" name="Text Placeholder 3">
            <a:extLst>
              <a:ext uri="{FF2B5EF4-FFF2-40B4-BE49-F238E27FC236}">
                <a16:creationId xmlns:a16="http://schemas.microsoft.com/office/drawing/2014/main" id="{03C02E53-E25B-D16E-E4E5-DC43F206EA27}"/>
              </a:ext>
            </a:extLst>
          </p:cNvPr>
          <p:cNvSpPr>
            <a:spLocks noGrp="1"/>
          </p:cNvSpPr>
          <p:nvPr>
            <p:ph type="body" sz="quarter" idx="18"/>
          </p:nvPr>
        </p:nvSpPr>
        <p:spPr/>
        <p:txBody>
          <a:bodyPr/>
          <a:lstStyle/>
          <a:p>
            <a:r>
              <a:rPr lang="en-AU">
                <a:latin typeface="+mj-lt"/>
              </a:rPr>
              <a:t>Hands on head for true, hands on hips for false</a:t>
            </a:r>
          </a:p>
        </p:txBody>
      </p:sp>
      <p:sp>
        <p:nvSpPr>
          <p:cNvPr id="5" name="Text Placeholder 4">
            <a:extLst>
              <a:ext uri="{FF2B5EF4-FFF2-40B4-BE49-F238E27FC236}">
                <a16:creationId xmlns:a16="http://schemas.microsoft.com/office/drawing/2014/main" id="{2D682E88-2AD5-2B36-C7B8-1445245FAA41}"/>
              </a:ext>
            </a:extLst>
          </p:cNvPr>
          <p:cNvSpPr>
            <a:spLocks noGrp="1"/>
          </p:cNvSpPr>
          <p:nvPr>
            <p:ph type="body" sz="quarter" idx="17"/>
          </p:nvPr>
        </p:nvSpPr>
        <p:spPr>
          <a:xfrm>
            <a:off x="250371" y="1292536"/>
            <a:ext cx="11723915" cy="5082386"/>
          </a:xfrm>
        </p:spPr>
        <p:txBody>
          <a:bodyPr numCol="2"/>
          <a:lstStyle/>
          <a:p>
            <a:pPr marL="285750" indent="-285750">
              <a:buFont typeface="Arial" panose="020B0604020202020204" pitchFamily="34" charset="0"/>
              <a:buChar char="•"/>
            </a:pPr>
            <a:r>
              <a:rPr lang="en-AU" sz="1800" dirty="0">
                <a:latin typeface="+mn-lt"/>
              </a:rPr>
              <a:t>Power imbalances can make it harder for someone to say no or give true consent. </a:t>
            </a:r>
          </a:p>
          <a:p>
            <a:pPr marL="285750" indent="-285750">
              <a:buFont typeface="Arial" panose="020B0604020202020204" pitchFamily="34" charset="0"/>
              <a:buChar char="•"/>
            </a:pPr>
            <a:r>
              <a:rPr lang="en-AU" sz="1800" dirty="0">
                <a:latin typeface="+mn-lt"/>
              </a:rPr>
              <a:t>When one person has more authority (like a teacher, coach, or older peer), they must be especially careful to respect boundaries. </a:t>
            </a:r>
          </a:p>
          <a:p>
            <a:pPr marL="285750" indent="-285750">
              <a:buFont typeface="Arial" panose="020B0604020202020204" pitchFamily="34" charset="0"/>
              <a:buChar char="•"/>
            </a:pPr>
            <a:r>
              <a:rPr lang="en-AU" sz="1800" dirty="0">
                <a:latin typeface="+mn-lt"/>
              </a:rPr>
              <a:t>People might say “yes” because they feel pressured by someone with more power, even if they don’t want to. </a:t>
            </a:r>
          </a:p>
          <a:p>
            <a:pPr marL="285750" indent="-285750">
              <a:buFont typeface="Arial" panose="020B0604020202020204" pitchFamily="34" charset="0"/>
              <a:buChar char="•"/>
            </a:pPr>
            <a:r>
              <a:rPr lang="en-AU" sz="1800" dirty="0">
                <a:latin typeface="+mn-lt"/>
              </a:rPr>
              <a:t>It’s okay to use your position of power to get someone to agree to something.</a:t>
            </a:r>
          </a:p>
          <a:p>
            <a:pPr marL="285750" indent="-285750">
              <a:buFont typeface="Arial" panose="020B0604020202020204" pitchFamily="34" charset="0"/>
              <a:buChar char="•"/>
            </a:pPr>
            <a:r>
              <a:rPr lang="en-AU" sz="1800" dirty="0">
                <a:latin typeface="+mn-lt"/>
              </a:rPr>
              <a:t>Friends should never pressure each other to do things they’re uncomfortable with. </a:t>
            </a:r>
          </a:p>
          <a:p>
            <a:pPr marL="285750" indent="-285750">
              <a:buFont typeface="Arial" panose="020B0604020202020204" pitchFamily="34" charset="0"/>
              <a:buChar char="•"/>
            </a:pPr>
            <a:r>
              <a:rPr lang="en-AU" sz="1800" dirty="0">
                <a:latin typeface="+mn-lt"/>
              </a:rPr>
              <a:t>People in a relationship with unequal power (age, money, fame) have the same ability to give free consent as those with equal power. </a:t>
            </a:r>
          </a:p>
          <a:p>
            <a:pPr marL="285750" indent="-285750">
              <a:buFont typeface="Arial" panose="020B0604020202020204" pitchFamily="34" charset="0"/>
              <a:buChar char="•"/>
            </a:pPr>
            <a:r>
              <a:rPr lang="en-AU" sz="1800" dirty="0">
                <a:latin typeface="+mn-lt"/>
              </a:rPr>
              <a:t>If someone feels scared or intimidated, their consent is not freely given. </a:t>
            </a:r>
          </a:p>
          <a:p>
            <a:pPr marL="285750" indent="-285750">
              <a:buFont typeface="Arial" panose="020B0604020202020204" pitchFamily="34" charset="0"/>
              <a:buChar char="•"/>
            </a:pPr>
            <a:r>
              <a:rPr lang="en-AU" sz="1800" dirty="0">
                <a:latin typeface="+mn-lt"/>
              </a:rPr>
              <a:t>It’s important to recognise when power is being misused to influence decisions or boundaries. </a:t>
            </a:r>
          </a:p>
          <a:p>
            <a:pPr marL="285750" indent="-285750">
              <a:buFont typeface="Arial" panose="020B0604020202020204" pitchFamily="34" charset="0"/>
              <a:buChar char="•"/>
            </a:pPr>
            <a:r>
              <a:rPr lang="en-AU" sz="1800" dirty="0">
                <a:latin typeface="+mn-lt"/>
              </a:rPr>
              <a:t>Power can affect how comfortable someone feels communicating their boundaries.</a:t>
            </a:r>
          </a:p>
          <a:p>
            <a:pPr marL="285750" indent="-285750">
              <a:buFont typeface="Arial" panose="020B0604020202020204" pitchFamily="34" charset="0"/>
              <a:buChar char="•"/>
            </a:pPr>
            <a:r>
              <a:rPr lang="en-AU" sz="1800" dirty="0">
                <a:latin typeface="+mn-lt"/>
              </a:rPr>
              <a:t>People with less power should avoid expressing their boundaries to prevent conflict. </a:t>
            </a:r>
          </a:p>
        </p:txBody>
      </p:sp>
      <p:sp>
        <p:nvSpPr>
          <p:cNvPr id="2" name="Slide Number Placeholder 1">
            <a:extLst>
              <a:ext uri="{FF2B5EF4-FFF2-40B4-BE49-F238E27FC236}">
                <a16:creationId xmlns:a16="http://schemas.microsoft.com/office/drawing/2014/main" id="{287DEB2B-50B5-3D4A-536A-6E15BD683F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61</a:t>
            </a:fld>
            <a:endParaRPr lang="en-AU"/>
          </a:p>
        </p:txBody>
      </p:sp>
    </p:spTree>
    <p:extLst>
      <p:ext uri="{BB962C8B-B14F-4D97-AF65-F5344CB8AC3E}">
        <p14:creationId xmlns:p14="http://schemas.microsoft.com/office/powerpoint/2010/main" val="33430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DBEF0-EAA0-738A-AD53-691ADF86C4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0C945E-6A25-957D-6DB7-68CF966BEBF0}"/>
              </a:ext>
            </a:extLst>
          </p:cNvPr>
          <p:cNvSpPr>
            <a:spLocks noGrp="1"/>
          </p:cNvSpPr>
          <p:nvPr>
            <p:ph type="title"/>
          </p:nvPr>
        </p:nvSpPr>
        <p:spPr>
          <a:xfrm>
            <a:off x="359999" y="360000"/>
            <a:ext cx="11484001" cy="545601"/>
          </a:xfrm>
        </p:spPr>
        <p:txBody>
          <a:bodyPr anchor="ctr">
            <a:normAutofit/>
          </a:bodyPr>
          <a:lstStyle/>
          <a:p>
            <a:r>
              <a:rPr lang="en-AU" dirty="0">
                <a:latin typeface="+mj-lt"/>
              </a:rPr>
              <a:t>Power – discussion (1)</a:t>
            </a:r>
          </a:p>
        </p:txBody>
      </p:sp>
      <p:sp>
        <p:nvSpPr>
          <p:cNvPr id="5" name="Text Placeholder 4">
            <a:extLst>
              <a:ext uri="{FF2B5EF4-FFF2-40B4-BE49-F238E27FC236}">
                <a16:creationId xmlns:a16="http://schemas.microsoft.com/office/drawing/2014/main" id="{237BB48E-C1E3-DA77-85A8-A3B44CACE0F5}"/>
              </a:ext>
            </a:extLst>
          </p:cNvPr>
          <p:cNvSpPr>
            <a:spLocks noGrp="1"/>
          </p:cNvSpPr>
          <p:nvPr>
            <p:ph idx="1"/>
          </p:nvPr>
        </p:nvSpPr>
        <p:spPr>
          <a:xfrm>
            <a:off x="359999" y="1593066"/>
            <a:ext cx="10995574" cy="4536000"/>
          </a:xfrm>
        </p:spPr>
        <p:txBody>
          <a:bodyPr>
            <a:noAutofit/>
          </a:bodyPr>
          <a:lstStyle/>
          <a:p>
            <a:pPr lvl="0"/>
            <a:r>
              <a:rPr lang="en-AU" dirty="0"/>
              <a:t>What strategies  can we use to address the impact of power imbalances or the negative use of power when communicating our boundaries and providing consent?</a:t>
            </a:r>
          </a:p>
          <a:p>
            <a:pPr lvl="0"/>
            <a:r>
              <a:rPr lang="en-AU" dirty="0"/>
              <a:t>What could you do if you feel pressured by someone who has more power, such as age, status, authority or confidence?</a:t>
            </a:r>
          </a:p>
          <a:p>
            <a:pPr lvl="0"/>
            <a:r>
              <a:rPr lang="en-AU" dirty="0"/>
              <a:t>How can practicing assertive communication help you express your boundaries in situations where power feels uneven?</a:t>
            </a:r>
          </a:p>
          <a:p>
            <a:pPr lvl="0"/>
            <a:r>
              <a:rPr lang="en-AU" dirty="0"/>
              <a:t>If you recognise that you have more power in a situation, what can you do to make sure the other person feels safe and able to give true consent?</a:t>
            </a:r>
          </a:p>
          <a:p>
            <a:r>
              <a:rPr lang="en-AU" dirty="0"/>
              <a:t> </a:t>
            </a:r>
          </a:p>
        </p:txBody>
      </p:sp>
      <p:sp>
        <p:nvSpPr>
          <p:cNvPr id="2" name="Slide Number Placeholder 1">
            <a:extLst>
              <a:ext uri="{FF2B5EF4-FFF2-40B4-BE49-F238E27FC236}">
                <a16:creationId xmlns:a16="http://schemas.microsoft.com/office/drawing/2014/main" id="{8DD91E1F-A3CD-06DA-3486-1B8434B2CAF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62</a:t>
            </a:fld>
            <a:endParaRPr lang="en-AU"/>
          </a:p>
        </p:txBody>
      </p:sp>
    </p:spTree>
    <p:extLst>
      <p:ext uri="{BB962C8B-B14F-4D97-AF65-F5344CB8AC3E}">
        <p14:creationId xmlns:p14="http://schemas.microsoft.com/office/powerpoint/2010/main" val="191659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8986A-DB6E-F454-39E1-DB87348306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53CDCE-6EAC-1EB0-E027-79C641303864}"/>
              </a:ext>
            </a:extLst>
          </p:cNvPr>
          <p:cNvSpPr>
            <a:spLocks noGrp="1"/>
          </p:cNvSpPr>
          <p:nvPr>
            <p:ph type="title"/>
          </p:nvPr>
        </p:nvSpPr>
        <p:spPr>
          <a:xfrm>
            <a:off x="359999" y="360000"/>
            <a:ext cx="11484001" cy="545601"/>
          </a:xfrm>
        </p:spPr>
        <p:txBody>
          <a:bodyPr anchor="ctr">
            <a:normAutofit/>
          </a:bodyPr>
          <a:lstStyle/>
          <a:p>
            <a:r>
              <a:rPr lang="en-AU" dirty="0">
                <a:latin typeface="+mj-lt"/>
              </a:rPr>
              <a:t>Power – discussion (2)</a:t>
            </a:r>
          </a:p>
        </p:txBody>
      </p:sp>
      <p:sp>
        <p:nvSpPr>
          <p:cNvPr id="5" name="Text Placeholder 4">
            <a:extLst>
              <a:ext uri="{FF2B5EF4-FFF2-40B4-BE49-F238E27FC236}">
                <a16:creationId xmlns:a16="http://schemas.microsoft.com/office/drawing/2014/main" id="{B497CFB0-EBB3-C34D-79F5-CA40873599B3}"/>
              </a:ext>
            </a:extLst>
          </p:cNvPr>
          <p:cNvSpPr>
            <a:spLocks noGrp="1"/>
          </p:cNvSpPr>
          <p:nvPr>
            <p:ph idx="1"/>
          </p:nvPr>
        </p:nvSpPr>
        <p:spPr>
          <a:xfrm>
            <a:off x="359999" y="1582434"/>
            <a:ext cx="11155061" cy="4536000"/>
          </a:xfrm>
        </p:spPr>
        <p:txBody>
          <a:bodyPr>
            <a:noAutofit/>
          </a:bodyPr>
          <a:lstStyle/>
          <a:p>
            <a:pPr lvl="0"/>
            <a:r>
              <a:rPr lang="en-AU" dirty="0"/>
              <a:t>What are some questions or check-in statements people can use to reduce pressure and make sure consent is mutual? For example, “Are you comfortable?”, “It’s completely okay to say no,” “We can stop anytime.”</a:t>
            </a:r>
          </a:p>
          <a:p>
            <a:pPr lvl="0"/>
            <a:r>
              <a:rPr lang="en-AU" dirty="0"/>
              <a:t>What role do trusted adults such as teachers, counsellors, or family play when power is being misused, and how can someone seek support safely?</a:t>
            </a:r>
          </a:p>
          <a:p>
            <a:pPr lvl="0"/>
            <a:r>
              <a:rPr lang="en-AU" dirty="0"/>
              <a:t>What might be a safe ‘exit plan’ someone could use if they feel pressured or unsafe? For example, calling a friend, leaving the space, messaging someone for help.</a:t>
            </a:r>
          </a:p>
          <a:p>
            <a:r>
              <a:rPr lang="en-AU" dirty="0"/>
              <a:t> </a:t>
            </a:r>
          </a:p>
        </p:txBody>
      </p:sp>
      <p:sp>
        <p:nvSpPr>
          <p:cNvPr id="2" name="Slide Number Placeholder 1">
            <a:extLst>
              <a:ext uri="{FF2B5EF4-FFF2-40B4-BE49-F238E27FC236}">
                <a16:creationId xmlns:a16="http://schemas.microsoft.com/office/drawing/2014/main" id="{F254985A-983F-7ECA-40CA-F93EE271FA9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63</a:t>
            </a:fld>
            <a:endParaRPr lang="en-AU"/>
          </a:p>
        </p:txBody>
      </p:sp>
    </p:spTree>
    <p:extLst>
      <p:ext uri="{BB962C8B-B14F-4D97-AF65-F5344CB8AC3E}">
        <p14:creationId xmlns:p14="http://schemas.microsoft.com/office/powerpoint/2010/main" val="379432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267F8-84B3-E227-750D-612CCBDF95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621F73-B3EE-C75B-295C-4BE2836FA623}"/>
              </a:ext>
            </a:extLst>
          </p:cNvPr>
          <p:cNvSpPr>
            <a:spLocks noGrp="1"/>
          </p:cNvSpPr>
          <p:nvPr>
            <p:ph type="title"/>
          </p:nvPr>
        </p:nvSpPr>
        <p:spPr/>
        <p:txBody>
          <a:bodyPr/>
          <a:lstStyle/>
          <a:p>
            <a:r>
              <a:rPr lang="en-AU" dirty="0">
                <a:latin typeface="+mj-lt"/>
              </a:rPr>
              <a:t>Violence and abuse</a:t>
            </a:r>
          </a:p>
        </p:txBody>
      </p:sp>
      <p:sp>
        <p:nvSpPr>
          <p:cNvPr id="6" name="Rectangle: Rounded Corners 5">
            <a:extLst>
              <a:ext uri="{FF2B5EF4-FFF2-40B4-BE49-F238E27FC236}">
                <a16:creationId xmlns:a16="http://schemas.microsoft.com/office/drawing/2014/main" id="{2BCF1509-8E2F-50AB-42C5-05AAF5656BE6}"/>
              </a:ext>
            </a:extLst>
          </p:cNvPr>
          <p:cNvSpPr/>
          <p:nvPr/>
        </p:nvSpPr>
        <p:spPr>
          <a:xfrm>
            <a:off x="359999" y="1643743"/>
            <a:ext cx="11483999" cy="2545485"/>
          </a:xfrm>
          <a:prstGeom prst="roundRect">
            <a:avLst/>
          </a:prstGeom>
          <a:solidFill>
            <a:schemeClr val="tx2">
              <a:lumMod val="75000"/>
            </a:schemeClr>
          </a:solidFill>
          <a:ln>
            <a:noFill/>
          </a:ln>
          <a:effectLst/>
          <a:scene3d>
            <a:camera prst="orthographicFront">
              <a:rot lat="0" lon="0" rev="0"/>
            </a:camera>
            <a:lightRig rig="balanced" dir="t">
              <a:rot lat="0" lon="0" rev="8700000"/>
            </a:lightRig>
          </a:scene3d>
          <a:sp3d/>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a:lnSpc>
                <a:spcPct val="150000"/>
              </a:lnSpc>
            </a:pPr>
            <a:r>
              <a:rPr lang="en-AU" sz="2000" dirty="0"/>
              <a:t>Sometimes relationships can be unhealthy or harmful. Violence and abuse can happen in any kind of relationship. It is never okay. It is important to understand what abuse looks like so we can recognise it, know how it affects people, and learn how to respond safely and supportively. Abuse can take many forms, not just physical, but emotional, verbal, sexual, and even digital. </a:t>
            </a:r>
          </a:p>
        </p:txBody>
      </p:sp>
      <p:sp>
        <p:nvSpPr>
          <p:cNvPr id="2" name="Slide Number Placeholder 1">
            <a:extLst>
              <a:ext uri="{FF2B5EF4-FFF2-40B4-BE49-F238E27FC236}">
                <a16:creationId xmlns:a16="http://schemas.microsoft.com/office/drawing/2014/main" id="{81BA2C7F-BF27-1449-F033-ABA6B456ED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64</a:t>
            </a:fld>
            <a:endParaRPr lang="en-AU"/>
          </a:p>
        </p:txBody>
      </p:sp>
    </p:spTree>
    <p:extLst>
      <p:ext uri="{BB962C8B-B14F-4D97-AF65-F5344CB8AC3E}">
        <p14:creationId xmlns:p14="http://schemas.microsoft.com/office/powerpoint/2010/main" val="10471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5A5EA-5B64-8ADC-75C2-476A506F3F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341224-9A6D-BF66-18EA-8CCB6A2C30E6}"/>
              </a:ext>
            </a:extLst>
          </p:cNvPr>
          <p:cNvSpPr>
            <a:spLocks noGrp="1"/>
          </p:cNvSpPr>
          <p:nvPr>
            <p:ph type="title"/>
          </p:nvPr>
        </p:nvSpPr>
        <p:spPr/>
        <p:txBody>
          <a:bodyPr/>
          <a:lstStyle/>
          <a:p>
            <a:r>
              <a:rPr lang="en-AU" dirty="0">
                <a:latin typeface="+mj-lt"/>
              </a:rPr>
              <a:t>Violence and abuse – card activity</a:t>
            </a:r>
          </a:p>
        </p:txBody>
      </p:sp>
      <p:sp>
        <p:nvSpPr>
          <p:cNvPr id="4" name="Text Placeholder 3">
            <a:extLst>
              <a:ext uri="{FF2B5EF4-FFF2-40B4-BE49-F238E27FC236}">
                <a16:creationId xmlns:a16="http://schemas.microsoft.com/office/drawing/2014/main" id="{A01D4EF1-657B-1AE1-9646-19AE61EF0CE5}"/>
              </a:ext>
            </a:extLst>
          </p:cNvPr>
          <p:cNvSpPr>
            <a:spLocks noGrp="1"/>
          </p:cNvSpPr>
          <p:nvPr>
            <p:ph type="body" sz="quarter" idx="18"/>
          </p:nvPr>
        </p:nvSpPr>
        <p:spPr/>
        <p:txBody>
          <a:bodyPr/>
          <a:lstStyle/>
          <a:p>
            <a:r>
              <a:rPr lang="en-AU">
                <a:latin typeface="+mj-lt"/>
              </a:rPr>
              <a:t>Pair activity</a:t>
            </a:r>
          </a:p>
        </p:txBody>
      </p:sp>
      <p:sp>
        <p:nvSpPr>
          <p:cNvPr id="5" name="Text Placeholder 4">
            <a:extLst>
              <a:ext uri="{FF2B5EF4-FFF2-40B4-BE49-F238E27FC236}">
                <a16:creationId xmlns:a16="http://schemas.microsoft.com/office/drawing/2014/main" id="{675081A2-F23E-DA4E-7F9C-E0E008A53C19}"/>
              </a:ext>
            </a:extLst>
          </p:cNvPr>
          <p:cNvSpPr>
            <a:spLocks noGrp="1"/>
          </p:cNvSpPr>
          <p:nvPr>
            <p:ph type="body" sz="quarter" idx="17"/>
          </p:nvPr>
        </p:nvSpPr>
        <p:spPr>
          <a:xfrm>
            <a:off x="5638800" y="1567086"/>
            <a:ext cx="6205200" cy="4807835"/>
          </a:xfrm>
        </p:spPr>
        <p:txBody>
          <a:bodyPr/>
          <a:lstStyle/>
          <a:p>
            <a:pPr marL="342900" indent="-342900">
              <a:buFont typeface="Arial" panose="020B0604020202020204" pitchFamily="34" charset="0"/>
              <a:buChar char="•"/>
            </a:pPr>
            <a:r>
              <a:rPr lang="en-AU" dirty="0">
                <a:latin typeface="+mn-lt"/>
              </a:rPr>
              <a:t>You will be provided with a set of cards listing different types of abuse with their definition, and another set or cards that identify behaviours that are associated with that type of abuse </a:t>
            </a:r>
          </a:p>
          <a:p>
            <a:pPr marL="342900" indent="-342900">
              <a:buFont typeface="Arial" panose="020B0604020202020204" pitchFamily="34" charset="0"/>
              <a:buChar char="•"/>
            </a:pPr>
            <a:r>
              <a:rPr lang="en-AU" dirty="0">
                <a:latin typeface="+mn-lt"/>
              </a:rPr>
              <a:t>Work in pairs to match the type of abuse with the behaviours.</a:t>
            </a:r>
          </a:p>
        </p:txBody>
      </p:sp>
      <p:pic>
        <p:nvPicPr>
          <p:cNvPr id="8" name="Picture 7">
            <a:extLst>
              <a:ext uri="{FF2B5EF4-FFF2-40B4-BE49-F238E27FC236}">
                <a16:creationId xmlns:a16="http://schemas.microsoft.com/office/drawing/2014/main" id="{CF2D457C-43C7-82AE-3D5A-9E30794E44F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17" y="1978494"/>
            <a:ext cx="5388077" cy="2901012"/>
          </a:xfrm>
          <a:prstGeom prst="rect">
            <a:avLst/>
          </a:prstGeom>
        </p:spPr>
      </p:pic>
      <p:sp>
        <p:nvSpPr>
          <p:cNvPr id="9" name="TextBox 8">
            <a:extLst>
              <a:ext uri="{FF2B5EF4-FFF2-40B4-BE49-F238E27FC236}">
                <a16:creationId xmlns:a16="http://schemas.microsoft.com/office/drawing/2014/main" id="{E6014FC4-CC66-9164-0149-FD0A3393FAED}"/>
              </a:ext>
              <a:ext uri="{C183D7F6-B498-43B3-948B-1728B52AA6E4}">
                <adec:decorative xmlns:adec="http://schemas.microsoft.com/office/drawing/2017/decorative" val="1"/>
              </a:ext>
            </a:extLst>
          </p:cNvPr>
          <p:cNvSpPr txBox="1"/>
          <p:nvPr/>
        </p:nvSpPr>
        <p:spPr>
          <a:xfrm>
            <a:off x="209492" y="6374921"/>
            <a:ext cx="2764748" cy="180000"/>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70298B74-C5C8-59CF-B109-C99BF785511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65</a:t>
            </a:fld>
            <a:endParaRPr lang="en-AU"/>
          </a:p>
        </p:txBody>
      </p:sp>
    </p:spTree>
    <p:extLst>
      <p:ext uri="{BB962C8B-B14F-4D97-AF65-F5344CB8AC3E}">
        <p14:creationId xmlns:p14="http://schemas.microsoft.com/office/powerpoint/2010/main" val="6258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8FC0E-A389-6ED2-1164-3236B1D9BE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A80DF4-6F14-6B7A-81F1-08242DCCA9AD}"/>
              </a:ext>
            </a:extLst>
          </p:cNvPr>
          <p:cNvSpPr>
            <a:spLocks noGrp="1"/>
          </p:cNvSpPr>
          <p:nvPr>
            <p:ph type="title"/>
          </p:nvPr>
        </p:nvSpPr>
        <p:spPr/>
        <p:txBody>
          <a:bodyPr/>
          <a:lstStyle/>
          <a:p>
            <a:r>
              <a:rPr lang="en-AU" dirty="0">
                <a:latin typeface="+mj-lt"/>
              </a:rPr>
              <a:t>Relationship support services</a:t>
            </a:r>
          </a:p>
        </p:txBody>
      </p:sp>
      <p:sp>
        <p:nvSpPr>
          <p:cNvPr id="5" name="Text Placeholder 4">
            <a:extLst>
              <a:ext uri="{FF2B5EF4-FFF2-40B4-BE49-F238E27FC236}">
                <a16:creationId xmlns:a16="http://schemas.microsoft.com/office/drawing/2014/main" id="{7291C1C0-0663-409B-D5DE-00E3C0B10DE7}"/>
              </a:ext>
            </a:extLst>
          </p:cNvPr>
          <p:cNvSpPr>
            <a:spLocks noGrp="1"/>
          </p:cNvSpPr>
          <p:nvPr>
            <p:ph type="body" sz="quarter" idx="17"/>
          </p:nvPr>
        </p:nvSpPr>
        <p:spPr/>
        <p:txBody>
          <a:bodyPr/>
          <a:lstStyle/>
          <a:p>
            <a:r>
              <a:rPr lang="en-AU" dirty="0">
                <a:latin typeface="+mn-lt"/>
              </a:rPr>
              <a:t>In pairs, complete a PMI chart for 3 of the following support services:</a:t>
            </a:r>
          </a:p>
          <a:p>
            <a:pPr marL="342900" lvl="0" indent="-342900">
              <a:buFont typeface="Arial" panose="020B0604020202020204" pitchFamily="34" charset="0"/>
              <a:buChar char="•"/>
            </a:pPr>
            <a:r>
              <a:rPr lang="en-AU" u="sng" dirty="0">
                <a:latin typeface="+mn-lt"/>
                <a:hlinkClick r:id="rId2"/>
              </a:rPr>
              <a:t>Relationships Australia</a:t>
            </a:r>
            <a:endParaRPr lang="en-AU" dirty="0">
              <a:latin typeface="+mn-lt"/>
            </a:endParaRPr>
          </a:p>
          <a:p>
            <a:pPr marL="342900" lvl="0" indent="-342900">
              <a:buFont typeface="Arial" panose="020B0604020202020204" pitchFamily="34" charset="0"/>
              <a:buChar char="•"/>
            </a:pPr>
            <a:r>
              <a:rPr lang="en-AU" u="sng" dirty="0">
                <a:latin typeface="+mn-lt"/>
                <a:hlinkClick r:id="rId3"/>
              </a:rPr>
              <a:t>White ribbon</a:t>
            </a:r>
            <a:endParaRPr lang="en-AU" dirty="0">
              <a:latin typeface="+mn-lt"/>
            </a:endParaRPr>
          </a:p>
          <a:p>
            <a:pPr marL="342900" lvl="0" indent="-342900">
              <a:buFont typeface="Arial" panose="020B0604020202020204" pitchFamily="34" charset="0"/>
              <a:buChar char="•"/>
            </a:pPr>
            <a:r>
              <a:rPr lang="en-AU" u="sng" dirty="0">
                <a:latin typeface="+mn-lt"/>
                <a:hlinkClick r:id="rId4"/>
              </a:rPr>
              <a:t>1800 respect</a:t>
            </a:r>
            <a:r>
              <a:rPr lang="en-AU" dirty="0">
                <a:latin typeface="+mn-lt"/>
              </a:rPr>
              <a:t> </a:t>
            </a:r>
          </a:p>
          <a:p>
            <a:pPr marL="342900" lvl="0" indent="-342900">
              <a:buFont typeface="Arial" panose="020B0604020202020204" pitchFamily="34" charset="0"/>
              <a:buChar char="•"/>
            </a:pPr>
            <a:r>
              <a:rPr lang="en-AU" u="sng" dirty="0">
                <a:latin typeface="+mn-lt"/>
                <a:hlinkClick r:id="rId5"/>
              </a:rPr>
              <a:t>Domestic violence NSW</a:t>
            </a:r>
            <a:endParaRPr lang="en-AU" dirty="0">
              <a:latin typeface="+mn-lt"/>
            </a:endParaRPr>
          </a:p>
          <a:p>
            <a:pPr marL="342900" lvl="0" indent="-342900">
              <a:buFont typeface="Arial" panose="020B0604020202020204" pitchFamily="34" charset="0"/>
              <a:buChar char="•"/>
            </a:pPr>
            <a:r>
              <a:rPr lang="en-AU" u="sng" dirty="0">
                <a:latin typeface="+mn-lt"/>
                <a:hlinkClick r:id="rId6"/>
              </a:rPr>
              <a:t>Kids helpline</a:t>
            </a:r>
            <a:endParaRPr lang="en-AU" dirty="0">
              <a:latin typeface="+mn-lt"/>
            </a:endParaRPr>
          </a:p>
          <a:p>
            <a:endParaRPr lang="en-AU" dirty="0">
              <a:latin typeface="+mn-lt"/>
            </a:endParaRPr>
          </a:p>
        </p:txBody>
      </p:sp>
      <p:pic>
        <p:nvPicPr>
          <p:cNvPr id="7" name="Picture 6">
            <a:extLst>
              <a:ext uri="{FF2B5EF4-FFF2-40B4-BE49-F238E27FC236}">
                <a16:creationId xmlns:a16="http://schemas.microsoft.com/office/drawing/2014/main" id="{0F91FC60-6DB6-2406-78E7-05B19C4CD84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55030" y="1146687"/>
            <a:ext cx="3746371" cy="4564626"/>
          </a:xfrm>
          <a:prstGeom prst="rect">
            <a:avLst/>
          </a:prstGeom>
        </p:spPr>
      </p:pic>
      <p:sp>
        <p:nvSpPr>
          <p:cNvPr id="8" name="TextBox 7">
            <a:extLst>
              <a:ext uri="{FF2B5EF4-FFF2-40B4-BE49-F238E27FC236}">
                <a16:creationId xmlns:a16="http://schemas.microsoft.com/office/drawing/2014/main" id="{763FA5B1-94AA-E85B-0C6A-D912C986A9CB}"/>
              </a:ext>
              <a:ext uri="{C183D7F6-B498-43B3-948B-1728B52AA6E4}">
                <adec:decorative xmlns:adec="http://schemas.microsoft.com/office/drawing/2017/decorative" val="1"/>
              </a:ext>
            </a:extLst>
          </p:cNvPr>
          <p:cNvSpPr txBox="1"/>
          <p:nvPr/>
        </p:nvSpPr>
        <p:spPr>
          <a:xfrm>
            <a:off x="9079252" y="5864522"/>
            <a:ext cx="2764748" cy="180000"/>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8"/>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9"/>
              </a:rPr>
              <a:t>Pixabay</a:t>
            </a:r>
            <a:endParaRPr lang="en-AU" sz="1200"/>
          </a:p>
        </p:txBody>
      </p:sp>
      <p:sp>
        <p:nvSpPr>
          <p:cNvPr id="2" name="Slide Number Placeholder 1">
            <a:extLst>
              <a:ext uri="{FF2B5EF4-FFF2-40B4-BE49-F238E27FC236}">
                <a16:creationId xmlns:a16="http://schemas.microsoft.com/office/drawing/2014/main" id="{CD83565D-68CC-ABA0-98FF-676F74E6C9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66</a:t>
            </a:fld>
            <a:endParaRPr lang="en-AU"/>
          </a:p>
        </p:txBody>
      </p:sp>
    </p:spTree>
    <p:extLst>
      <p:ext uri="{BB962C8B-B14F-4D97-AF65-F5344CB8AC3E}">
        <p14:creationId xmlns:p14="http://schemas.microsoft.com/office/powerpoint/2010/main" val="39876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5CFD9-6FA0-3848-9A84-FDBCDB0F73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9B6B01-8AF6-EC44-FDE7-F921DF8D80D1}"/>
              </a:ext>
            </a:extLst>
          </p:cNvPr>
          <p:cNvSpPr>
            <a:spLocks noGrp="1"/>
          </p:cNvSpPr>
          <p:nvPr>
            <p:ph type="title"/>
          </p:nvPr>
        </p:nvSpPr>
        <p:spPr/>
        <p:txBody>
          <a:bodyPr/>
          <a:lstStyle/>
          <a:p>
            <a:r>
              <a:rPr lang="en-AU" dirty="0">
                <a:latin typeface="+mj-lt"/>
              </a:rPr>
              <a:t>Relationship support services – PMI </a:t>
            </a:r>
          </a:p>
        </p:txBody>
      </p:sp>
      <p:sp>
        <p:nvSpPr>
          <p:cNvPr id="5" name="Text Placeholder 4">
            <a:extLst>
              <a:ext uri="{FF2B5EF4-FFF2-40B4-BE49-F238E27FC236}">
                <a16:creationId xmlns:a16="http://schemas.microsoft.com/office/drawing/2014/main" id="{BF4C38A2-086E-D8C7-9CAB-5528BD6BF651}"/>
              </a:ext>
            </a:extLst>
          </p:cNvPr>
          <p:cNvSpPr>
            <a:spLocks noGrp="1"/>
          </p:cNvSpPr>
          <p:nvPr>
            <p:ph type="body" sz="quarter" idx="17"/>
          </p:nvPr>
        </p:nvSpPr>
        <p:spPr>
          <a:xfrm>
            <a:off x="360000" y="1567087"/>
            <a:ext cx="11484000" cy="2323552"/>
          </a:xfrm>
        </p:spPr>
        <p:txBody>
          <a:bodyPr/>
          <a:lstStyle/>
          <a:p>
            <a:r>
              <a:rPr lang="en-AU" dirty="0">
                <a:latin typeface="+mn-lt"/>
              </a:rPr>
              <a:t>In pairs, complete a PMI chart for 3 relationship support services. Consider the following questions:</a:t>
            </a:r>
          </a:p>
          <a:p>
            <a:pPr marL="342900" indent="-342900">
              <a:buFont typeface="Arial" panose="020B0604020202020204" pitchFamily="34" charset="0"/>
              <a:buChar char="•"/>
            </a:pPr>
            <a:r>
              <a:rPr lang="en-AU" dirty="0">
                <a:latin typeface="+mn-lt"/>
              </a:rPr>
              <a:t>How easy to access is this support service?</a:t>
            </a:r>
          </a:p>
          <a:p>
            <a:pPr marL="342900" indent="-342900">
              <a:buFont typeface="Arial" panose="020B0604020202020204" pitchFamily="34" charset="0"/>
              <a:buChar char="•"/>
            </a:pPr>
            <a:r>
              <a:rPr lang="en-AU" dirty="0">
                <a:latin typeface="+mn-lt"/>
              </a:rPr>
              <a:t>Who is this support service aimed at?</a:t>
            </a:r>
          </a:p>
          <a:p>
            <a:pPr marL="342900" indent="-342900">
              <a:buFont typeface="Arial" panose="020B0604020202020204" pitchFamily="34" charset="0"/>
              <a:buChar char="•"/>
            </a:pPr>
            <a:r>
              <a:rPr lang="en-AU" dirty="0">
                <a:latin typeface="+mn-lt"/>
              </a:rPr>
              <a:t>What is provided by this support service?</a:t>
            </a:r>
          </a:p>
          <a:p>
            <a:endParaRPr lang="en-AU" dirty="0">
              <a:latin typeface="+mn-lt"/>
            </a:endParaRPr>
          </a:p>
        </p:txBody>
      </p:sp>
      <p:sp>
        <p:nvSpPr>
          <p:cNvPr id="6" name="Rectangle: Rounded Corners 5">
            <a:extLst>
              <a:ext uri="{FF2B5EF4-FFF2-40B4-BE49-F238E27FC236}">
                <a16:creationId xmlns:a16="http://schemas.microsoft.com/office/drawing/2014/main" id="{BF35205B-2A07-0C5A-9A4C-E1123B9CB5C4}"/>
              </a:ext>
              <a:ext uri="{C183D7F6-B498-43B3-948B-1728B52AA6E4}">
                <adec:decorative xmlns:adec="http://schemas.microsoft.com/office/drawing/2017/decorative" val="0"/>
              </a:ext>
            </a:extLst>
          </p:cNvPr>
          <p:cNvSpPr/>
          <p:nvPr/>
        </p:nvSpPr>
        <p:spPr>
          <a:xfrm>
            <a:off x="336000" y="4109707"/>
            <a:ext cx="3722143" cy="2265214"/>
          </a:xfrm>
          <a:prstGeom prst="roundRect">
            <a:avLst>
              <a:gd name="adj" fmla="val 12109"/>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b="1" dirty="0">
                <a:solidFill>
                  <a:schemeClr val="tx1"/>
                </a:solidFill>
                <a:cs typeface="Arial" panose="020B0604020202020204" pitchFamily="34" charset="0"/>
              </a:rPr>
              <a:t>Plus</a:t>
            </a:r>
          </a:p>
          <a:p>
            <a:r>
              <a:rPr lang="en-AU" b="1" dirty="0">
                <a:solidFill>
                  <a:schemeClr val="accent1"/>
                </a:solidFill>
                <a:cs typeface="Arial" panose="020B0604020202020204" pitchFamily="34" charset="0"/>
              </a:rPr>
              <a:t> </a:t>
            </a:r>
          </a:p>
          <a:p>
            <a:pPr marL="342900" indent="-342900">
              <a:buFont typeface="Arial" panose="020B0604020202020204" pitchFamily="34" charset="0"/>
              <a:buChar char="•"/>
            </a:pPr>
            <a:endParaRPr lang="en-AU" b="1" dirty="0">
              <a:solidFill>
                <a:schemeClr val="accent1"/>
              </a:solidFill>
              <a:cs typeface="Arial" panose="020B0604020202020204" pitchFamily="34" charset="0"/>
            </a:endParaRPr>
          </a:p>
        </p:txBody>
      </p:sp>
      <p:sp>
        <p:nvSpPr>
          <p:cNvPr id="7" name="Oval 6">
            <a:extLst>
              <a:ext uri="{FF2B5EF4-FFF2-40B4-BE49-F238E27FC236}">
                <a16:creationId xmlns:a16="http://schemas.microsoft.com/office/drawing/2014/main" id="{1A2B2F01-BE0B-BAA9-0EAA-278669854D0A}"/>
              </a:ext>
              <a:ext uri="{C183D7F6-B498-43B3-948B-1728B52AA6E4}">
                <adec:decorative xmlns:adec="http://schemas.microsoft.com/office/drawing/2017/decorative" val="1"/>
              </a:ext>
            </a:extLst>
          </p:cNvPr>
          <p:cNvSpPr/>
          <p:nvPr/>
        </p:nvSpPr>
        <p:spPr>
          <a:xfrm>
            <a:off x="267565" y="3972655"/>
            <a:ext cx="494435" cy="451317"/>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1A83528F-FAF2-75DD-C359-B22EF24AB30A}"/>
              </a:ext>
              <a:ext uri="{C183D7F6-B498-43B3-948B-1728B52AA6E4}">
                <adec:decorative xmlns:adec="http://schemas.microsoft.com/office/drawing/2017/decorative" val="0"/>
              </a:ext>
            </a:extLst>
          </p:cNvPr>
          <p:cNvSpPr/>
          <p:nvPr/>
        </p:nvSpPr>
        <p:spPr>
          <a:xfrm>
            <a:off x="4222928" y="4109707"/>
            <a:ext cx="3722143" cy="2265214"/>
          </a:xfrm>
          <a:prstGeom prst="roundRect">
            <a:avLst>
              <a:gd name="adj" fmla="val 12109"/>
            </a:avLst>
          </a:prstGeom>
          <a:solidFill>
            <a:srgbClr val="FBDBE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b="1" dirty="0">
                <a:solidFill>
                  <a:schemeClr val="tx1"/>
                </a:solidFill>
                <a:cs typeface="Arial" panose="020B0604020202020204" pitchFamily="34" charset="0"/>
              </a:rPr>
              <a:t>Minus</a:t>
            </a:r>
          </a:p>
          <a:p>
            <a:r>
              <a:rPr lang="en-AU" b="1" dirty="0">
                <a:solidFill>
                  <a:schemeClr val="accent1"/>
                </a:solidFill>
                <a:cs typeface="Arial" panose="020B0604020202020204" pitchFamily="34" charset="0"/>
              </a:rPr>
              <a:t> </a:t>
            </a:r>
          </a:p>
          <a:p>
            <a:pPr marL="342900" indent="-342900">
              <a:buFont typeface="Arial" panose="020B0604020202020204" pitchFamily="34" charset="0"/>
              <a:buChar char="•"/>
            </a:pPr>
            <a:endParaRPr lang="en-AU" b="1" dirty="0">
              <a:solidFill>
                <a:schemeClr val="accent1"/>
              </a:solidFill>
              <a:cs typeface="Arial" panose="020B0604020202020204" pitchFamily="34" charset="0"/>
            </a:endParaRPr>
          </a:p>
        </p:txBody>
      </p:sp>
      <p:sp>
        <p:nvSpPr>
          <p:cNvPr id="9" name="Oval 8">
            <a:extLst>
              <a:ext uri="{FF2B5EF4-FFF2-40B4-BE49-F238E27FC236}">
                <a16:creationId xmlns:a16="http://schemas.microsoft.com/office/drawing/2014/main" id="{92655DDE-A784-64BE-AB6A-715CBC8FCD98}"/>
              </a:ext>
              <a:ext uri="{C183D7F6-B498-43B3-948B-1728B52AA6E4}">
                <adec:decorative xmlns:adec="http://schemas.microsoft.com/office/drawing/2017/decorative" val="1"/>
              </a:ext>
            </a:extLst>
          </p:cNvPr>
          <p:cNvSpPr/>
          <p:nvPr/>
        </p:nvSpPr>
        <p:spPr>
          <a:xfrm>
            <a:off x="4154494" y="3972656"/>
            <a:ext cx="465364" cy="451316"/>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91C70F75-C184-6045-0785-35FF31CCD4BC}"/>
              </a:ext>
              <a:ext uri="{C183D7F6-B498-43B3-948B-1728B52AA6E4}">
                <adec:decorative xmlns:adec="http://schemas.microsoft.com/office/drawing/2017/decorative" val="0"/>
              </a:ext>
            </a:extLst>
          </p:cNvPr>
          <p:cNvSpPr/>
          <p:nvPr/>
        </p:nvSpPr>
        <p:spPr>
          <a:xfrm>
            <a:off x="8109857" y="4109707"/>
            <a:ext cx="3722143" cy="2265214"/>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b="1" dirty="0">
                <a:solidFill>
                  <a:schemeClr val="tx1"/>
                </a:solidFill>
                <a:cs typeface="Arial" panose="020B0604020202020204" pitchFamily="34" charset="0"/>
              </a:rPr>
              <a:t>Interesting</a:t>
            </a:r>
          </a:p>
          <a:p>
            <a:r>
              <a:rPr lang="en-AU" b="1" dirty="0">
                <a:solidFill>
                  <a:schemeClr val="accent1"/>
                </a:solidFill>
                <a:cs typeface="Arial" panose="020B0604020202020204" pitchFamily="34" charset="0"/>
              </a:rPr>
              <a:t> </a:t>
            </a:r>
          </a:p>
          <a:p>
            <a:pPr marL="342900" indent="-342900">
              <a:buFont typeface="Arial" panose="020B0604020202020204" pitchFamily="34" charset="0"/>
              <a:buChar char="•"/>
            </a:pPr>
            <a:endParaRPr lang="en-AU" b="1" dirty="0">
              <a:solidFill>
                <a:schemeClr val="accent1"/>
              </a:solidFill>
              <a:cs typeface="Arial" panose="020B0604020202020204" pitchFamily="34" charset="0"/>
            </a:endParaRPr>
          </a:p>
        </p:txBody>
      </p:sp>
      <p:sp>
        <p:nvSpPr>
          <p:cNvPr id="11" name="Oval 10">
            <a:extLst>
              <a:ext uri="{FF2B5EF4-FFF2-40B4-BE49-F238E27FC236}">
                <a16:creationId xmlns:a16="http://schemas.microsoft.com/office/drawing/2014/main" id="{9B6B2136-34D4-61E9-1E50-8A3D5FB6AC0B}"/>
              </a:ext>
              <a:ext uri="{C183D7F6-B498-43B3-948B-1728B52AA6E4}">
                <adec:decorative xmlns:adec="http://schemas.microsoft.com/office/drawing/2017/decorative" val="1"/>
              </a:ext>
            </a:extLst>
          </p:cNvPr>
          <p:cNvSpPr/>
          <p:nvPr/>
        </p:nvSpPr>
        <p:spPr>
          <a:xfrm>
            <a:off x="8041423" y="3972655"/>
            <a:ext cx="465364" cy="451317"/>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12" name="Straight Connector 11">
            <a:extLst>
              <a:ext uri="{FF2B5EF4-FFF2-40B4-BE49-F238E27FC236}">
                <a16:creationId xmlns:a16="http://schemas.microsoft.com/office/drawing/2014/main" id="{A06E9ABC-B40E-A906-51E9-B747FF7FCB7F}"/>
              </a:ext>
              <a:ext uri="{C183D7F6-B498-43B3-948B-1728B52AA6E4}">
                <adec:decorative xmlns:adec="http://schemas.microsoft.com/office/drawing/2017/decorative" val="1"/>
              </a:ext>
            </a:extLst>
          </p:cNvPr>
          <p:cNvCxnSpPr>
            <a:cxnSpLocks/>
          </p:cNvCxnSpPr>
          <p:nvPr/>
        </p:nvCxnSpPr>
        <p:spPr>
          <a:xfrm>
            <a:off x="4244700" y="4204902"/>
            <a:ext cx="272872"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3C2AAEB-48B7-5673-771F-B34B10B133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67</a:t>
            </a:fld>
            <a:endParaRPr lang="en-AU"/>
          </a:p>
        </p:txBody>
      </p:sp>
    </p:spTree>
    <p:extLst>
      <p:ext uri="{BB962C8B-B14F-4D97-AF65-F5344CB8AC3E}">
        <p14:creationId xmlns:p14="http://schemas.microsoft.com/office/powerpoint/2010/main" val="19046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36F71-C8EB-316A-ECC1-F2FE62DC49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FEE9FF-7FC1-5280-E60F-24855D1B397E}"/>
              </a:ext>
            </a:extLst>
          </p:cNvPr>
          <p:cNvSpPr>
            <a:spLocks noGrp="1"/>
          </p:cNvSpPr>
          <p:nvPr>
            <p:ph type="title"/>
          </p:nvPr>
        </p:nvSpPr>
        <p:spPr>
          <a:xfrm>
            <a:off x="360000" y="360000"/>
            <a:ext cx="10080000" cy="545601"/>
          </a:xfrm>
        </p:spPr>
        <p:txBody>
          <a:bodyPr anchor="ctr">
            <a:normAutofit/>
          </a:bodyPr>
          <a:lstStyle/>
          <a:p>
            <a:r>
              <a:rPr lang="en-AU" dirty="0">
                <a:latin typeface="+mj-lt"/>
              </a:rPr>
              <a:t>Relationship support services discussion</a:t>
            </a:r>
          </a:p>
        </p:txBody>
      </p:sp>
      <p:sp>
        <p:nvSpPr>
          <p:cNvPr id="6" name="Text Placeholder 5">
            <a:extLst>
              <a:ext uri="{FF2B5EF4-FFF2-40B4-BE49-F238E27FC236}">
                <a16:creationId xmlns:a16="http://schemas.microsoft.com/office/drawing/2014/main" id="{65B0B8C1-FC1C-5E56-2A10-147B7C977CE6}"/>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92F09E67-E2FE-A8C0-9D9D-8ADCD014F058}"/>
              </a:ext>
            </a:extLst>
          </p:cNvPr>
          <p:cNvSpPr>
            <a:spLocks noGrp="1"/>
          </p:cNvSpPr>
          <p:nvPr>
            <p:ph idx="1"/>
          </p:nvPr>
        </p:nvSpPr>
        <p:spPr>
          <a:xfrm>
            <a:off x="6197250" y="1620000"/>
            <a:ext cx="5646750" cy="4536000"/>
          </a:xfrm>
        </p:spPr>
        <p:txBody>
          <a:bodyPr>
            <a:normAutofit/>
          </a:bodyPr>
          <a:lstStyle/>
          <a:p>
            <a:pPr marL="285750" lvl="0" indent="-285750">
              <a:buFont typeface="Arial" panose="020B0604020202020204" pitchFamily="34" charset="0"/>
              <a:buChar char="•"/>
            </a:pPr>
            <a:r>
              <a:rPr lang="en-AU" dirty="0"/>
              <a:t>What makes a support service purposeful and relevant?</a:t>
            </a:r>
          </a:p>
          <a:p>
            <a:pPr marL="285750" lvl="0" indent="-285750">
              <a:buFont typeface="Arial" panose="020B0604020202020204" pitchFamily="34" charset="0"/>
              <a:buChar char="•"/>
            </a:pPr>
            <a:r>
              <a:rPr lang="en-AU" dirty="0"/>
              <a:t>Why is it important to have a range of support services available?</a:t>
            </a:r>
          </a:p>
        </p:txBody>
      </p:sp>
      <p:pic>
        <p:nvPicPr>
          <p:cNvPr id="4" name="Picture 3">
            <a:extLst>
              <a:ext uri="{FF2B5EF4-FFF2-40B4-BE49-F238E27FC236}">
                <a16:creationId xmlns:a16="http://schemas.microsoft.com/office/drawing/2014/main" id="{C40C94CB-DB7D-8107-2BF1-5AE1B03E967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335C4AC7-EFB3-B9A3-EA77-5CB1B7A9A1EE}"/>
              </a:ext>
              <a:ext uri="{C183D7F6-B498-43B3-948B-1728B52AA6E4}">
                <adec:decorative xmlns:adec="http://schemas.microsoft.com/office/drawing/2017/decorative" val="1"/>
              </a:ext>
            </a:extLst>
          </p:cNvPr>
          <p:cNvSpPr txBox="1"/>
          <p:nvPr/>
        </p:nvSpPr>
        <p:spPr>
          <a:xfrm>
            <a:off x="360000"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D0F154EB-D274-D6CD-8250-684B8181161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68</a:t>
            </a:fld>
            <a:endParaRPr lang="en-AU"/>
          </a:p>
        </p:txBody>
      </p:sp>
    </p:spTree>
    <p:extLst>
      <p:ext uri="{BB962C8B-B14F-4D97-AF65-F5344CB8AC3E}">
        <p14:creationId xmlns:p14="http://schemas.microsoft.com/office/powerpoint/2010/main" val="31546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6E74B-8E7F-5637-8E81-C92A006FA3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CCE590-2513-6D16-FEBC-C7FC33947211}"/>
              </a:ext>
            </a:extLst>
          </p:cNvPr>
          <p:cNvSpPr>
            <a:spLocks noGrp="1"/>
          </p:cNvSpPr>
          <p:nvPr>
            <p:ph type="title"/>
          </p:nvPr>
        </p:nvSpPr>
        <p:spPr>
          <a:xfrm>
            <a:off x="360000" y="360000"/>
            <a:ext cx="10080000" cy="545601"/>
          </a:xfrm>
        </p:spPr>
        <p:txBody>
          <a:bodyPr anchor="ctr">
            <a:normAutofit/>
          </a:bodyPr>
          <a:lstStyle/>
          <a:p>
            <a:r>
              <a:rPr lang="en-AU" dirty="0">
                <a:latin typeface="+mj-lt"/>
              </a:rPr>
              <a:t>Support networks scenarios</a:t>
            </a:r>
          </a:p>
        </p:txBody>
      </p:sp>
      <p:sp>
        <p:nvSpPr>
          <p:cNvPr id="5" name="Text Placeholder 4">
            <a:extLst>
              <a:ext uri="{FF2B5EF4-FFF2-40B4-BE49-F238E27FC236}">
                <a16:creationId xmlns:a16="http://schemas.microsoft.com/office/drawing/2014/main" id="{0F2D28A9-8821-FB8D-5BEE-3B12CF52D399}"/>
              </a:ext>
            </a:extLst>
          </p:cNvPr>
          <p:cNvSpPr>
            <a:spLocks noGrp="1"/>
          </p:cNvSpPr>
          <p:nvPr>
            <p:ph idx="1"/>
          </p:nvPr>
        </p:nvSpPr>
        <p:spPr>
          <a:xfrm>
            <a:off x="6197250" y="1620000"/>
            <a:ext cx="5646750" cy="4536000"/>
          </a:xfrm>
        </p:spPr>
        <p:txBody>
          <a:bodyPr>
            <a:normAutofit/>
          </a:bodyPr>
          <a:lstStyle/>
          <a:p>
            <a:r>
              <a:rPr lang="en-AU" dirty="0"/>
              <a:t>Work in pairs to review the scenarios provided to answer the following questions:</a:t>
            </a:r>
          </a:p>
          <a:p>
            <a:pPr marL="342900" indent="-342900">
              <a:buFont typeface="Arial" panose="020B0604020202020204" pitchFamily="34" charset="0"/>
              <a:buChar char="•"/>
            </a:pPr>
            <a:r>
              <a:rPr lang="en-AU" dirty="0"/>
              <a:t>What is the type of abuse experienced by the individual?</a:t>
            </a:r>
          </a:p>
          <a:p>
            <a:pPr marL="342900" indent="-342900">
              <a:buFont typeface="Arial" panose="020B0604020202020204" pitchFamily="34" charset="0"/>
              <a:buChar char="•"/>
            </a:pPr>
            <a:r>
              <a:rPr lang="en-AU" dirty="0"/>
              <a:t>What are the risks to the individual?</a:t>
            </a:r>
          </a:p>
          <a:p>
            <a:pPr marL="342900" indent="-342900">
              <a:buFont typeface="Arial" panose="020B0604020202020204" pitchFamily="34" charset="0"/>
              <a:buChar char="•"/>
            </a:pPr>
            <a:r>
              <a:rPr lang="en-AU" dirty="0"/>
              <a:t>What support service would you recommend?</a:t>
            </a:r>
          </a:p>
          <a:p>
            <a:pPr marL="342900" indent="-342900">
              <a:buFont typeface="Arial" panose="020B0604020202020204" pitchFamily="34" charset="0"/>
              <a:buChar char="•"/>
            </a:pPr>
            <a:r>
              <a:rPr lang="en-AU" dirty="0"/>
              <a:t>Provide a justification for your choice of support service using the information from your completed support service PMI chart.</a:t>
            </a:r>
          </a:p>
        </p:txBody>
      </p:sp>
      <p:pic>
        <p:nvPicPr>
          <p:cNvPr id="8" name="Picture 7">
            <a:extLst>
              <a:ext uri="{FF2B5EF4-FFF2-40B4-BE49-F238E27FC236}">
                <a16:creationId xmlns:a16="http://schemas.microsoft.com/office/drawing/2014/main" id="{D6D6E5C1-E68D-34C3-ACD0-6641F0B8078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752" y="1688245"/>
            <a:ext cx="5747999" cy="2874000"/>
          </a:xfrm>
          <a:prstGeom prst="rect">
            <a:avLst/>
          </a:prstGeom>
        </p:spPr>
      </p:pic>
      <p:sp>
        <p:nvSpPr>
          <p:cNvPr id="9" name="TextBox 8">
            <a:extLst>
              <a:ext uri="{FF2B5EF4-FFF2-40B4-BE49-F238E27FC236}">
                <a16:creationId xmlns:a16="http://schemas.microsoft.com/office/drawing/2014/main" id="{42D64FE6-0E88-BC9E-CA36-F6818FFE4E7E}"/>
              </a:ext>
              <a:ext uri="{C183D7F6-B498-43B3-948B-1728B52AA6E4}">
                <adec:decorative xmlns:adec="http://schemas.microsoft.com/office/drawing/2017/decorative" val="1"/>
              </a:ext>
            </a:extLst>
          </p:cNvPr>
          <p:cNvSpPr txBox="1"/>
          <p:nvPr/>
        </p:nvSpPr>
        <p:spPr>
          <a:xfrm>
            <a:off x="360000" y="6066000"/>
            <a:ext cx="2764748" cy="180000"/>
          </a:xfrm>
          <a:prstGeom prst="rect">
            <a:avLst/>
          </a:prstGeom>
          <a:noFill/>
        </p:spPr>
        <p:txBody>
          <a:bodyPr wrap="square" lIns="0" tIns="0" rIns="0" bIns="0" rtlCol="0">
            <a:no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4EAEDF76-70EA-63CC-5397-0D147E587F8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69</a:t>
            </a:fld>
            <a:endParaRPr lang="en-AU"/>
          </a:p>
        </p:txBody>
      </p:sp>
    </p:spTree>
    <p:extLst>
      <p:ext uri="{BB962C8B-B14F-4D97-AF65-F5344CB8AC3E}">
        <p14:creationId xmlns:p14="http://schemas.microsoft.com/office/powerpoint/2010/main" val="12462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2D26E8-538A-FD0D-3224-02FCF2721911}"/>
              </a:ext>
            </a:extLst>
          </p:cNvPr>
          <p:cNvSpPr>
            <a:spLocks noGrp="1"/>
          </p:cNvSpPr>
          <p:nvPr>
            <p:ph type="title"/>
          </p:nvPr>
        </p:nvSpPr>
        <p:spPr/>
        <p:txBody>
          <a:bodyPr/>
          <a:lstStyle/>
          <a:p>
            <a:r>
              <a:rPr lang="en-AU" dirty="0"/>
              <a:t>What is a respectful relationship? (2)</a:t>
            </a:r>
          </a:p>
        </p:txBody>
      </p:sp>
      <p:sp>
        <p:nvSpPr>
          <p:cNvPr id="4" name="Text Placeholder 3">
            <a:extLst>
              <a:ext uri="{FF2B5EF4-FFF2-40B4-BE49-F238E27FC236}">
                <a16:creationId xmlns:a16="http://schemas.microsoft.com/office/drawing/2014/main" id="{559C42E8-B235-A268-8364-F67BA1F30745}"/>
              </a:ext>
            </a:extLst>
          </p:cNvPr>
          <p:cNvSpPr>
            <a:spLocks noGrp="1"/>
          </p:cNvSpPr>
          <p:nvPr>
            <p:ph type="body" sz="quarter" idx="18"/>
          </p:nvPr>
        </p:nvSpPr>
        <p:spPr/>
        <p:txBody>
          <a:bodyPr/>
          <a:lstStyle/>
          <a:p>
            <a:r>
              <a:rPr lang="en-AU" dirty="0"/>
              <a:t>Think - A respectful relationship ...</a:t>
            </a:r>
          </a:p>
        </p:txBody>
      </p:sp>
      <p:grpSp>
        <p:nvGrpSpPr>
          <p:cNvPr id="12" name="Group 11" descr="A “Y” chart graph with three equal sections titled: “feels like”, “sounds like” and “looks like”">
            <a:extLst>
              <a:ext uri="{FF2B5EF4-FFF2-40B4-BE49-F238E27FC236}">
                <a16:creationId xmlns:a16="http://schemas.microsoft.com/office/drawing/2014/main" id="{4A354378-4CF7-2733-4407-E3AF91FD9E33}"/>
              </a:ext>
            </a:extLst>
          </p:cNvPr>
          <p:cNvGrpSpPr/>
          <p:nvPr/>
        </p:nvGrpSpPr>
        <p:grpSpPr>
          <a:xfrm>
            <a:off x="2421802" y="1584949"/>
            <a:ext cx="7348396" cy="4587504"/>
            <a:chOff x="2421802" y="1584949"/>
            <a:chExt cx="7348396" cy="4587504"/>
          </a:xfrm>
        </p:grpSpPr>
        <p:grpSp>
          <p:nvGrpSpPr>
            <p:cNvPr id="6" name="Group 5">
              <a:extLst>
                <a:ext uri="{FF2B5EF4-FFF2-40B4-BE49-F238E27FC236}">
                  <a16:creationId xmlns:a16="http://schemas.microsoft.com/office/drawing/2014/main" id="{3DFE7C32-BDBB-197D-C113-11B4D70DF7D4}"/>
                </a:ext>
                <a:ext uri="{C183D7F6-B498-43B3-948B-1728B52AA6E4}">
                  <adec:decorative xmlns:adec="http://schemas.microsoft.com/office/drawing/2017/decorative" val="1"/>
                </a:ext>
              </a:extLst>
            </p:cNvPr>
            <p:cNvGrpSpPr/>
            <p:nvPr/>
          </p:nvGrpSpPr>
          <p:grpSpPr>
            <a:xfrm>
              <a:off x="2607384" y="1584949"/>
              <a:ext cx="6977233" cy="4587504"/>
              <a:chOff x="2595200" y="2198467"/>
              <a:chExt cx="6977233" cy="4587504"/>
            </a:xfrm>
          </p:grpSpPr>
          <p:cxnSp>
            <p:nvCxnSpPr>
              <p:cNvPr id="7" name="Google Shape;84;p15">
                <a:extLst>
                  <a:ext uri="{FF2B5EF4-FFF2-40B4-BE49-F238E27FC236}">
                    <a16:creationId xmlns:a16="http://schemas.microsoft.com/office/drawing/2014/main" id="{A582DC01-DE96-71D9-FEAC-83610FCD9018}"/>
                  </a:ext>
                  <a:ext uri="{C183D7F6-B498-43B3-948B-1728B52AA6E4}">
                    <adec:decorative xmlns:adec="http://schemas.microsoft.com/office/drawing/2017/decorative" val="1"/>
                  </a:ext>
                </a:extLst>
              </p:cNvPr>
              <p:cNvCxnSpPr>
                <a:cxnSpLocks/>
              </p:cNvCxnSpPr>
              <p:nvPr/>
            </p:nvCxnSpPr>
            <p:spPr>
              <a:xfrm>
                <a:off x="6069086" y="4042518"/>
                <a:ext cx="0" cy="2743453"/>
              </a:xfrm>
              <a:prstGeom prst="straightConnector1">
                <a:avLst/>
              </a:prstGeom>
              <a:noFill/>
              <a:ln w="38100" cap="flat" cmpd="sng">
                <a:solidFill>
                  <a:srgbClr val="007A8A"/>
                </a:solidFill>
                <a:prstDash val="solid"/>
                <a:round/>
                <a:headEnd type="none" w="sm" len="sm"/>
                <a:tailEnd type="none" w="sm" len="sm"/>
              </a:ln>
            </p:spPr>
          </p:cxnSp>
          <p:cxnSp>
            <p:nvCxnSpPr>
              <p:cNvPr id="8" name="Google Shape;85;p15">
                <a:extLst>
                  <a:ext uri="{FF2B5EF4-FFF2-40B4-BE49-F238E27FC236}">
                    <a16:creationId xmlns:a16="http://schemas.microsoft.com/office/drawing/2014/main" id="{FD0244D1-E789-54F2-A823-B70702A8E9DF}"/>
                  </a:ext>
                  <a:ext uri="{C183D7F6-B498-43B3-948B-1728B52AA6E4}">
                    <adec:decorative xmlns:adec="http://schemas.microsoft.com/office/drawing/2017/decorative" val="1"/>
                  </a:ext>
                </a:extLst>
              </p:cNvPr>
              <p:cNvCxnSpPr>
                <a:cxnSpLocks/>
              </p:cNvCxnSpPr>
              <p:nvPr/>
            </p:nvCxnSpPr>
            <p:spPr>
              <a:xfrm flipH="1">
                <a:off x="6069086" y="2198467"/>
                <a:ext cx="3503347" cy="1844051"/>
              </a:xfrm>
              <a:prstGeom prst="straightConnector1">
                <a:avLst/>
              </a:prstGeom>
              <a:noFill/>
              <a:ln w="38100" cap="flat" cmpd="sng">
                <a:solidFill>
                  <a:srgbClr val="007A8A"/>
                </a:solidFill>
                <a:prstDash val="solid"/>
                <a:round/>
                <a:headEnd type="none" w="sm" len="sm"/>
                <a:tailEnd type="none" w="sm" len="sm"/>
              </a:ln>
            </p:spPr>
          </p:cxnSp>
          <p:cxnSp>
            <p:nvCxnSpPr>
              <p:cNvPr id="9" name="Google Shape;86;p15">
                <a:extLst>
                  <a:ext uri="{FF2B5EF4-FFF2-40B4-BE49-F238E27FC236}">
                    <a16:creationId xmlns:a16="http://schemas.microsoft.com/office/drawing/2014/main" id="{257455F9-4A62-A0AA-AE22-2EEEA5E1140E}"/>
                  </a:ext>
                  <a:ext uri="{C183D7F6-B498-43B3-948B-1728B52AA6E4}">
                    <adec:decorative xmlns:adec="http://schemas.microsoft.com/office/drawing/2017/decorative" val="1"/>
                  </a:ext>
                </a:extLst>
              </p:cNvPr>
              <p:cNvCxnSpPr>
                <a:cxnSpLocks/>
              </p:cNvCxnSpPr>
              <p:nvPr/>
            </p:nvCxnSpPr>
            <p:spPr>
              <a:xfrm>
                <a:off x="2595200" y="2198467"/>
                <a:ext cx="3473886" cy="1844051"/>
              </a:xfrm>
              <a:prstGeom prst="straightConnector1">
                <a:avLst/>
              </a:prstGeom>
              <a:noFill/>
              <a:ln w="38100" cap="flat" cmpd="sng">
                <a:solidFill>
                  <a:srgbClr val="007A8A"/>
                </a:solidFill>
                <a:prstDash val="solid"/>
                <a:round/>
                <a:headEnd type="none" w="sm" len="sm"/>
                <a:tailEnd type="none" w="sm" len="sm"/>
              </a:ln>
            </p:spPr>
          </p:cxnSp>
        </p:grpSp>
        <p:sp>
          <p:nvSpPr>
            <p:cNvPr id="5" name="TextBox 4">
              <a:extLst>
                <a:ext uri="{FF2B5EF4-FFF2-40B4-BE49-F238E27FC236}">
                  <a16:creationId xmlns:a16="http://schemas.microsoft.com/office/drawing/2014/main" id="{87530B26-D29A-AFD8-C299-130F753BE070}"/>
                </a:ext>
              </a:extLst>
            </p:cNvPr>
            <p:cNvSpPr txBox="1"/>
            <p:nvPr/>
          </p:nvSpPr>
          <p:spPr>
            <a:xfrm>
              <a:off x="2421802" y="3484892"/>
              <a:ext cx="1484768" cy="914400"/>
            </a:xfrm>
            <a:prstGeom prst="rect">
              <a:avLst/>
            </a:prstGeom>
            <a:noFill/>
          </p:spPr>
          <p:txBody>
            <a:bodyPr wrap="none" lIns="0" tIns="0" rIns="0" bIns="0" rtlCol="0">
              <a:noAutofit/>
            </a:bodyPr>
            <a:lstStyle/>
            <a:p>
              <a:pPr algn="ctr"/>
              <a:r>
                <a:rPr lang="en-US" sz="1800" dirty="0"/>
                <a:t>Looks like</a:t>
              </a:r>
            </a:p>
          </p:txBody>
        </p:sp>
        <p:sp>
          <p:nvSpPr>
            <p:cNvPr id="10" name="TextBox 9">
              <a:extLst>
                <a:ext uri="{FF2B5EF4-FFF2-40B4-BE49-F238E27FC236}">
                  <a16:creationId xmlns:a16="http://schemas.microsoft.com/office/drawing/2014/main" id="{A5E30DE7-959B-862D-820A-02CDEDF929E1}"/>
                </a:ext>
              </a:extLst>
            </p:cNvPr>
            <p:cNvSpPr txBox="1"/>
            <p:nvPr/>
          </p:nvSpPr>
          <p:spPr>
            <a:xfrm>
              <a:off x="5390129" y="1820127"/>
              <a:ext cx="1484768" cy="914400"/>
            </a:xfrm>
            <a:prstGeom prst="rect">
              <a:avLst/>
            </a:prstGeom>
            <a:noFill/>
          </p:spPr>
          <p:txBody>
            <a:bodyPr wrap="none" lIns="0" tIns="0" rIns="0" bIns="0" rtlCol="0">
              <a:noAutofit/>
            </a:bodyPr>
            <a:lstStyle/>
            <a:p>
              <a:pPr algn="ctr"/>
              <a:r>
                <a:rPr lang="en-US" sz="1800" dirty="0"/>
                <a:t>Feels like</a:t>
              </a:r>
            </a:p>
          </p:txBody>
        </p:sp>
        <p:sp>
          <p:nvSpPr>
            <p:cNvPr id="11" name="TextBox 10">
              <a:extLst>
                <a:ext uri="{FF2B5EF4-FFF2-40B4-BE49-F238E27FC236}">
                  <a16:creationId xmlns:a16="http://schemas.microsoft.com/office/drawing/2014/main" id="{30FF8D7B-1DD3-E3F7-49E9-093A997BE940}"/>
                </a:ext>
              </a:extLst>
            </p:cNvPr>
            <p:cNvSpPr txBox="1"/>
            <p:nvPr/>
          </p:nvSpPr>
          <p:spPr>
            <a:xfrm>
              <a:off x="8285430" y="3429000"/>
              <a:ext cx="1484768" cy="914400"/>
            </a:xfrm>
            <a:prstGeom prst="rect">
              <a:avLst/>
            </a:prstGeom>
            <a:noFill/>
          </p:spPr>
          <p:txBody>
            <a:bodyPr wrap="none" lIns="0" tIns="0" rIns="0" bIns="0" rtlCol="0">
              <a:noAutofit/>
            </a:bodyPr>
            <a:lstStyle/>
            <a:p>
              <a:pPr algn="ctr"/>
              <a:r>
                <a:rPr lang="en-US" sz="1800" dirty="0"/>
                <a:t>Sounds like</a:t>
              </a:r>
            </a:p>
          </p:txBody>
        </p:sp>
      </p:grpSp>
      <p:sp>
        <p:nvSpPr>
          <p:cNvPr id="2" name="Slide Number Placeholder 1">
            <a:extLst>
              <a:ext uri="{FF2B5EF4-FFF2-40B4-BE49-F238E27FC236}">
                <a16:creationId xmlns:a16="http://schemas.microsoft.com/office/drawing/2014/main" id="{EC414A88-F6C6-8B84-4D84-EDF8A95FCB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90168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45DDC-4C42-E803-673D-07E2879544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B84EED-1919-E32E-280E-7AF928459F4C}"/>
              </a:ext>
            </a:extLst>
          </p:cNvPr>
          <p:cNvSpPr>
            <a:spLocks noGrp="1"/>
          </p:cNvSpPr>
          <p:nvPr>
            <p:ph type="title"/>
          </p:nvPr>
        </p:nvSpPr>
        <p:spPr>
          <a:xfrm>
            <a:off x="360000" y="360000"/>
            <a:ext cx="10080000" cy="545601"/>
          </a:xfrm>
        </p:spPr>
        <p:txBody>
          <a:bodyPr anchor="ctr">
            <a:normAutofit/>
          </a:bodyPr>
          <a:lstStyle/>
          <a:p>
            <a:r>
              <a:rPr lang="en-AU" dirty="0">
                <a:latin typeface="+mj-lt"/>
              </a:rPr>
              <a:t>Support networks discussion</a:t>
            </a:r>
          </a:p>
        </p:txBody>
      </p:sp>
      <p:sp>
        <p:nvSpPr>
          <p:cNvPr id="6" name="Text Placeholder 5">
            <a:extLst>
              <a:ext uri="{FF2B5EF4-FFF2-40B4-BE49-F238E27FC236}">
                <a16:creationId xmlns:a16="http://schemas.microsoft.com/office/drawing/2014/main" id="{67B2AD3B-C96F-8BB7-C161-7AA62302C937}"/>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AFA88CE1-4467-8FF2-DBC8-27DFDEDFE2F3}"/>
              </a:ext>
            </a:extLst>
          </p:cNvPr>
          <p:cNvSpPr>
            <a:spLocks noGrp="1"/>
          </p:cNvSpPr>
          <p:nvPr>
            <p:ph idx="1"/>
          </p:nvPr>
        </p:nvSpPr>
        <p:spPr>
          <a:xfrm>
            <a:off x="354000" y="1620723"/>
            <a:ext cx="11490000" cy="4424877"/>
          </a:xfrm>
        </p:spPr>
        <p:txBody>
          <a:bodyPr>
            <a:noAutofit/>
          </a:bodyPr>
          <a:lstStyle/>
          <a:p>
            <a:pPr marL="342900" indent="-342900">
              <a:buFont typeface="Arial" panose="020B0604020202020204" pitchFamily="34" charset="0"/>
              <a:buChar char="•"/>
            </a:pPr>
            <a:r>
              <a:rPr lang="en-AU" dirty="0"/>
              <a:t>When do you need to access support more specialised than someone in your support network?</a:t>
            </a:r>
          </a:p>
          <a:p>
            <a:pPr marL="342900" indent="-342900">
              <a:buFont typeface="Arial" panose="020B0604020202020204" pitchFamily="34" charset="0"/>
              <a:buChar char="•"/>
            </a:pPr>
            <a:r>
              <a:rPr lang="en-AU" dirty="0"/>
              <a:t>How can we support a friend to access a support network if they are relying too heavily on us for support?</a:t>
            </a:r>
          </a:p>
          <a:p>
            <a:pPr marL="342900" indent="-342900">
              <a:buFont typeface="Arial" panose="020B0604020202020204" pitchFamily="34" charset="0"/>
              <a:buChar char="•"/>
            </a:pPr>
            <a:r>
              <a:rPr lang="en-AU" dirty="0"/>
              <a:t>What barriers might someone face when trying to access support services, and how can these be overcome?</a:t>
            </a:r>
          </a:p>
          <a:p>
            <a:pPr marL="342900" indent="-342900">
              <a:buFont typeface="Arial" panose="020B0604020202020204" pitchFamily="34" charset="0"/>
              <a:buChar char="•"/>
            </a:pPr>
            <a:r>
              <a:rPr lang="en-AU" dirty="0"/>
              <a:t>Why is it important to recognise the risks involved in these situations?</a:t>
            </a:r>
          </a:p>
          <a:p>
            <a:pPr marL="342900" indent="-342900">
              <a:buFont typeface="Arial" panose="020B0604020202020204" pitchFamily="34" charset="0"/>
              <a:buChar char="•"/>
            </a:pPr>
            <a:r>
              <a:rPr lang="en-AU" dirty="0"/>
              <a:t>How can we protect our own emotional health when supporting friends who are going through tough situations?</a:t>
            </a:r>
          </a:p>
          <a:p>
            <a:pPr marL="342900" indent="-342900">
              <a:buFont typeface="Arial" panose="020B0604020202020204" pitchFamily="34" charset="0"/>
              <a:buChar char="•"/>
            </a:pPr>
            <a:r>
              <a:rPr lang="en-AU" dirty="0"/>
              <a:t>How can schools and communities create safer environments for students to speak up and ask for help?</a:t>
            </a:r>
          </a:p>
          <a:p>
            <a:pPr marL="342900" indent="-342900">
              <a:buFont typeface="Arial" panose="020B0604020202020204" pitchFamily="34" charset="0"/>
              <a:buChar char="•"/>
            </a:pPr>
            <a:endParaRPr lang="en-AU" dirty="0"/>
          </a:p>
        </p:txBody>
      </p:sp>
      <p:sp>
        <p:nvSpPr>
          <p:cNvPr id="2" name="Slide Number Placeholder 1">
            <a:extLst>
              <a:ext uri="{FF2B5EF4-FFF2-40B4-BE49-F238E27FC236}">
                <a16:creationId xmlns:a16="http://schemas.microsoft.com/office/drawing/2014/main" id="{3837B2FD-884F-7183-FB27-9C13F5717E5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70</a:t>
            </a:fld>
            <a:endParaRPr lang="en-AU"/>
          </a:p>
        </p:txBody>
      </p:sp>
    </p:spTree>
    <p:extLst>
      <p:ext uri="{BB962C8B-B14F-4D97-AF65-F5344CB8AC3E}">
        <p14:creationId xmlns:p14="http://schemas.microsoft.com/office/powerpoint/2010/main" val="114014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6F00-4196-9AF6-33FF-6BF6BC0CEAD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457E911-8EC0-65B7-B11B-F3D3BAF17DEA}"/>
              </a:ext>
            </a:extLst>
          </p:cNvPr>
          <p:cNvSpPr>
            <a:spLocks noGrp="1"/>
          </p:cNvSpPr>
          <p:nvPr>
            <p:ph type="ctrTitle"/>
          </p:nvPr>
        </p:nvSpPr>
        <p:spPr/>
        <p:txBody>
          <a:bodyPr/>
          <a:lstStyle/>
          <a:p>
            <a:r>
              <a:rPr lang="en-AU" dirty="0">
                <a:latin typeface="+mj-lt"/>
              </a:rPr>
              <a:t>Learning sequence 4 – how media shapes our understanding of respectful relationships</a:t>
            </a:r>
          </a:p>
        </p:txBody>
      </p:sp>
    </p:spTree>
    <p:extLst>
      <p:ext uri="{BB962C8B-B14F-4D97-AF65-F5344CB8AC3E}">
        <p14:creationId xmlns:p14="http://schemas.microsoft.com/office/powerpoint/2010/main" val="168509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AD08-A103-D193-D169-9D5AB2EF16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CC7037-A032-E7DD-5D5B-CB81F2BFAFDA}"/>
              </a:ext>
            </a:extLst>
          </p:cNvPr>
          <p:cNvSpPr>
            <a:spLocks noGrp="1"/>
          </p:cNvSpPr>
          <p:nvPr>
            <p:ph type="title"/>
          </p:nvPr>
        </p:nvSpPr>
        <p:spPr/>
        <p:txBody>
          <a:bodyPr/>
          <a:lstStyle/>
          <a:p>
            <a:r>
              <a:rPr lang="en-AU" dirty="0">
                <a:latin typeface="+mj-lt"/>
              </a:rPr>
              <a:t>Learning intentions and success criteria (3)</a:t>
            </a:r>
          </a:p>
        </p:txBody>
      </p:sp>
      <p:sp>
        <p:nvSpPr>
          <p:cNvPr id="3" name="TextBox 2">
            <a:extLst>
              <a:ext uri="{FF2B5EF4-FFF2-40B4-BE49-F238E27FC236}">
                <a16:creationId xmlns:a16="http://schemas.microsoft.com/office/drawing/2014/main" id="{E7E41E58-426F-AD73-C3B8-59F66BC781C7}"/>
              </a:ext>
            </a:extLst>
          </p:cNvPr>
          <p:cNvSpPr txBox="1"/>
          <p:nvPr/>
        </p:nvSpPr>
        <p:spPr>
          <a:xfrm>
            <a:off x="245055" y="1577327"/>
            <a:ext cx="11303000" cy="51809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285750" lvl="0" indent="-285750">
              <a:lnSpc>
                <a:spcPct val="150000"/>
              </a:lnSpc>
              <a:buFont typeface="Arial" panose="020B0604020202020204" pitchFamily="34" charset="0"/>
              <a:buChar char="•"/>
            </a:pPr>
            <a:r>
              <a:rPr lang="en-AU" sz="1800" dirty="0"/>
              <a:t>understand key terms about identity and use accurate inclusive language to recognise diversity and challenge assumptions. </a:t>
            </a:r>
          </a:p>
          <a:p>
            <a:pPr marL="285750" lvl="0" indent="-285750">
              <a:lnSpc>
                <a:spcPct val="150000"/>
              </a:lnSpc>
              <a:buFont typeface="Arial" panose="020B0604020202020204" pitchFamily="34" charset="0"/>
              <a:buChar char="•"/>
            </a:pPr>
            <a:r>
              <a:rPr lang="en-AU" sz="1800" dirty="0"/>
              <a:t>analyse and explore how media including pornography shapes our ideas about respectful and consensual relationships.   </a:t>
            </a:r>
          </a:p>
          <a:p>
            <a:pPr marL="285750" lvl="0" indent="-285750">
              <a:lnSpc>
                <a:spcPct val="150000"/>
              </a:lnSpc>
              <a:buFont typeface="Arial" panose="020B0604020202020204" pitchFamily="34" charset="0"/>
              <a:buChar char="•"/>
            </a:pPr>
            <a:r>
              <a:rPr lang="en-AU" sz="1800" dirty="0"/>
              <a:t>recognise harmful stereotypes and communicate our expectations and boundaries respectfully.</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I can</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1800" dirty="0"/>
              <a:t>define key terms, identify stereotypes, and use respectful, inclusive language</a:t>
            </a:r>
          </a:p>
          <a:p>
            <a:pPr marL="342900" lvl="0" indent="-342900">
              <a:lnSpc>
                <a:spcPct val="150000"/>
              </a:lnSpc>
              <a:buFont typeface="Arial" panose="020B0604020202020204" pitchFamily="34" charset="0"/>
              <a:buChar char="•"/>
            </a:pPr>
            <a:r>
              <a:rPr lang="en-AU" sz="1800" dirty="0"/>
              <a:t>explore how media including social media and pornography can shape our ideas about relationships, gender and sexuality</a:t>
            </a:r>
          </a:p>
          <a:p>
            <a:pPr marL="342900" indent="-342900">
              <a:lnSpc>
                <a:spcPct val="150000"/>
              </a:lnSpc>
              <a:buFont typeface="Arial" panose="020B0604020202020204" pitchFamily="34" charset="0"/>
              <a:buChar char="•"/>
            </a:pPr>
            <a:r>
              <a:rPr lang="en-AU" sz="1800" dirty="0"/>
              <a:t>identify harmful stereotypes and explain the importance of speaking up respectfully about our boundaries, values and expectations</a:t>
            </a:r>
            <a:r>
              <a:rPr lang="en-AU" sz="1800" dirty="0">
                <a:ea typeface="+mn-lt"/>
                <a:cs typeface="Arial" panose="020B0604020202020204" pitchFamily="34" charset="0"/>
              </a:rPr>
              <a:t>.</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EE9FB0F6-3079-2AB1-3FA0-FD89B29AA5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72</a:t>
            </a:fld>
            <a:endParaRPr lang="en-AU"/>
          </a:p>
        </p:txBody>
      </p:sp>
    </p:spTree>
    <p:extLst>
      <p:ext uri="{BB962C8B-B14F-4D97-AF65-F5344CB8AC3E}">
        <p14:creationId xmlns:p14="http://schemas.microsoft.com/office/powerpoint/2010/main" val="3060653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52713-B0BE-E049-61BE-E37707400E05}"/>
              </a:ext>
            </a:extLst>
          </p:cNvPr>
          <p:cNvSpPr>
            <a:spLocks noGrp="1"/>
          </p:cNvSpPr>
          <p:nvPr>
            <p:ph type="title"/>
          </p:nvPr>
        </p:nvSpPr>
        <p:spPr/>
        <p:txBody>
          <a:bodyPr/>
          <a:lstStyle/>
          <a:p>
            <a:r>
              <a:rPr lang="en-AU" dirty="0">
                <a:latin typeface="+mj-lt"/>
              </a:rPr>
              <a:t>Gender, sex and sexuality</a:t>
            </a:r>
          </a:p>
        </p:txBody>
      </p:sp>
      <p:sp>
        <p:nvSpPr>
          <p:cNvPr id="5" name="Text Placeholder 4">
            <a:extLst>
              <a:ext uri="{FF2B5EF4-FFF2-40B4-BE49-F238E27FC236}">
                <a16:creationId xmlns:a16="http://schemas.microsoft.com/office/drawing/2014/main" id="{B2056E8D-CAD4-AA09-F067-9617DF9863C1}"/>
              </a:ext>
            </a:extLst>
          </p:cNvPr>
          <p:cNvSpPr>
            <a:spLocks noGrp="1"/>
          </p:cNvSpPr>
          <p:nvPr>
            <p:ph type="body" sz="quarter" idx="17"/>
          </p:nvPr>
        </p:nvSpPr>
        <p:spPr/>
        <p:txBody>
          <a:bodyPr/>
          <a:lstStyle/>
          <a:p>
            <a:r>
              <a:rPr lang="en-AU" dirty="0">
                <a:latin typeface="+mn-lt"/>
              </a:rPr>
              <a:t>Review the following terms from your glossary:</a:t>
            </a:r>
          </a:p>
          <a:p>
            <a:pPr marL="342900" indent="-342900">
              <a:buFont typeface="Arial" panose="020B0604020202020204" pitchFamily="34" charset="0"/>
              <a:buChar char="•"/>
            </a:pPr>
            <a:r>
              <a:rPr lang="en-AU" dirty="0">
                <a:latin typeface="+mn-lt"/>
              </a:rPr>
              <a:t>Sex (biological)</a:t>
            </a:r>
          </a:p>
          <a:p>
            <a:pPr marL="342900" indent="-342900">
              <a:buFont typeface="Arial" panose="020B0604020202020204" pitchFamily="34" charset="0"/>
              <a:buChar char="•"/>
            </a:pPr>
            <a:r>
              <a:rPr lang="en-AU" dirty="0">
                <a:latin typeface="+mn-lt"/>
              </a:rPr>
              <a:t>Gender</a:t>
            </a:r>
          </a:p>
          <a:p>
            <a:pPr marL="342900" indent="-342900">
              <a:buFont typeface="Arial" panose="020B0604020202020204" pitchFamily="34" charset="0"/>
              <a:buChar char="•"/>
            </a:pPr>
            <a:r>
              <a:rPr lang="en-AU" dirty="0">
                <a:latin typeface="+mn-lt"/>
              </a:rPr>
              <a:t>Sexuality</a:t>
            </a:r>
          </a:p>
          <a:p>
            <a:pPr marL="342900" indent="-342900">
              <a:buFont typeface="Arial" panose="020B0604020202020204" pitchFamily="34" charset="0"/>
              <a:buChar char="•"/>
            </a:pPr>
            <a:r>
              <a:rPr lang="en-AU" dirty="0">
                <a:latin typeface="+mn-lt"/>
              </a:rPr>
              <a:t>Gender stereotypes</a:t>
            </a:r>
          </a:p>
          <a:p>
            <a:pPr marL="342900" indent="-342900">
              <a:buFont typeface="Arial" panose="020B0604020202020204" pitchFamily="34" charset="0"/>
              <a:buChar char="•"/>
            </a:pPr>
            <a:r>
              <a:rPr lang="en-AU" dirty="0">
                <a:latin typeface="+mn-lt"/>
              </a:rPr>
              <a:t>Femininity</a:t>
            </a:r>
          </a:p>
          <a:p>
            <a:pPr marL="342900" indent="-342900">
              <a:buFont typeface="Arial" panose="020B0604020202020204" pitchFamily="34" charset="0"/>
              <a:buChar char="•"/>
            </a:pPr>
            <a:r>
              <a:rPr lang="en-AU" dirty="0">
                <a:latin typeface="+mn-lt"/>
              </a:rPr>
              <a:t>Masculinity</a:t>
            </a:r>
          </a:p>
          <a:p>
            <a:pPr marL="342900" indent="-342900">
              <a:buFont typeface="Arial" panose="020B0604020202020204" pitchFamily="34" charset="0"/>
              <a:buChar char="•"/>
            </a:pPr>
            <a:r>
              <a:rPr lang="en-AU" dirty="0">
                <a:latin typeface="+mn-lt"/>
              </a:rPr>
              <a:t>LGBTIQA+</a:t>
            </a:r>
          </a:p>
        </p:txBody>
      </p:sp>
      <p:sp>
        <p:nvSpPr>
          <p:cNvPr id="2" name="Slide Number Placeholder 1">
            <a:extLst>
              <a:ext uri="{FF2B5EF4-FFF2-40B4-BE49-F238E27FC236}">
                <a16:creationId xmlns:a16="http://schemas.microsoft.com/office/drawing/2014/main" id="{CDADDBC5-98E4-EA3C-E5AE-0FA7CC607AC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73</a:t>
            </a:fld>
            <a:endParaRPr lang="en-AU"/>
          </a:p>
        </p:txBody>
      </p:sp>
    </p:spTree>
    <p:extLst>
      <p:ext uri="{BB962C8B-B14F-4D97-AF65-F5344CB8AC3E}">
        <p14:creationId xmlns:p14="http://schemas.microsoft.com/office/powerpoint/2010/main" val="6115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45F68-7F3C-DF14-DDD6-41BF45FE39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CAB4CE-7062-6B76-71F7-43AC05EA82B5}"/>
              </a:ext>
            </a:extLst>
          </p:cNvPr>
          <p:cNvSpPr>
            <a:spLocks noGrp="1"/>
          </p:cNvSpPr>
          <p:nvPr>
            <p:ph type="title"/>
          </p:nvPr>
        </p:nvSpPr>
        <p:spPr/>
        <p:txBody>
          <a:bodyPr/>
          <a:lstStyle/>
          <a:p>
            <a:r>
              <a:rPr lang="en-AU" dirty="0">
                <a:latin typeface="+mj-lt"/>
              </a:rPr>
              <a:t>Gender, sex and sexuality quiz – question 1 </a:t>
            </a:r>
          </a:p>
        </p:txBody>
      </p:sp>
      <p:sp>
        <p:nvSpPr>
          <p:cNvPr id="5" name="Text Placeholder 4">
            <a:extLst>
              <a:ext uri="{FF2B5EF4-FFF2-40B4-BE49-F238E27FC236}">
                <a16:creationId xmlns:a16="http://schemas.microsoft.com/office/drawing/2014/main" id="{76DA2B39-4007-DFE8-E6F3-3D2D94260AB9}"/>
              </a:ext>
            </a:extLst>
          </p:cNvPr>
          <p:cNvSpPr>
            <a:spLocks noGrp="1"/>
          </p:cNvSpPr>
          <p:nvPr>
            <p:ph type="body" sz="quarter" idx="17"/>
          </p:nvPr>
        </p:nvSpPr>
        <p:spPr>
          <a:xfrm>
            <a:off x="360000" y="1407598"/>
            <a:ext cx="11484000" cy="2933257"/>
          </a:xfrm>
        </p:spPr>
        <p:txBody>
          <a:bodyPr/>
          <a:lstStyle/>
          <a:p>
            <a:r>
              <a:rPr lang="en-AU" dirty="0">
                <a:latin typeface="+mn-lt"/>
              </a:rPr>
              <a:t>Which of the following best describes sexuality?</a:t>
            </a:r>
          </a:p>
          <a:p>
            <a:pPr marL="457200" indent="-457200">
              <a:buFont typeface="+mj-lt"/>
              <a:buAutoNum type="alphaLcPeriod"/>
            </a:pPr>
            <a:r>
              <a:rPr lang="en-AU" dirty="0">
                <a:latin typeface="+mn-lt"/>
              </a:rPr>
              <a:t>The clothes someone wears</a:t>
            </a:r>
          </a:p>
          <a:p>
            <a:pPr marL="457200" indent="-457200">
              <a:buFont typeface="+mj-lt"/>
              <a:buAutoNum type="alphaLcPeriod"/>
            </a:pPr>
            <a:r>
              <a:rPr lang="en-AU" dirty="0">
                <a:latin typeface="+mn-lt"/>
              </a:rPr>
              <a:t>Who a person is emotionally, romantically or sexually attracted to</a:t>
            </a:r>
          </a:p>
          <a:p>
            <a:pPr marL="457200" indent="-457200">
              <a:buFont typeface="+mj-lt"/>
              <a:buAutoNum type="alphaLcPeriod"/>
            </a:pPr>
            <a:r>
              <a:rPr lang="en-AU" dirty="0">
                <a:latin typeface="+mn-lt"/>
              </a:rPr>
              <a:t>The biological differences between male and female bodies</a:t>
            </a:r>
          </a:p>
          <a:p>
            <a:pPr marL="457200" indent="-457200">
              <a:buFont typeface="+mj-lt"/>
              <a:buAutoNum type="alphaLcPeriod"/>
            </a:pPr>
            <a:r>
              <a:rPr lang="en-AU" dirty="0">
                <a:latin typeface="+mn-lt"/>
              </a:rPr>
              <a:t>How a person expresses themselves socially</a:t>
            </a:r>
          </a:p>
          <a:p>
            <a:endParaRPr lang="en-AU" dirty="0">
              <a:latin typeface="+mn-lt"/>
            </a:endParaRPr>
          </a:p>
        </p:txBody>
      </p:sp>
      <p:sp>
        <p:nvSpPr>
          <p:cNvPr id="7" name="Rectangle: Rounded Corners 6">
            <a:extLst>
              <a:ext uri="{FF2B5EF4-FFF2-40B4-BE49-F238E27FC236}">
                <a16:creationId xmlns:a16="http://schemas.microsoft.com/office/drawing/2014/main" id="{7975DC00-D6A6-F1EC-8612-844201E06C1B}"/>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a:t>
            </a:r>
            <a:r>
              <a:rPr lang="en-AU" sz="2000" dirty="0">
                <a:solidFill>
                  <a:schemeClr val="tx1"/>
                </a:solidFill>
              </a:rPr>
              <a:t>: b. Who a person is emotionally, romantically or sexually attracted to</a:t>
            </a:r>
          </a:p>
          <a:p>
            <a:pPr>
              <a:spcAft>
                <a:spcPts val="1200"/>
              </a:spcAft>
            </a:pPr>
            <a:r>
              <a:rPr lang="en-AU" sz="2000" b="1" dirty="0">
                <a:solidFill>
                  <a:schemeClr val="tx1"/>
                </a:solidFill>
              </a:rPr>
              <a:t>Explanation</a:t>
            </a:r>
            <a:r>
              <a:rPr lang="en-AU" sz="2000" dirty="0">
                <a:solidFill>
                  <a:schemeClr val="tx1"/>
                </a:solidFill>
              </a:rPr>
              <a:t>: sexuality is about attraction (romantic, emotional, physical). It’s not the same as gender or expression.</a:t>
            </a:r>
          </a:p>
        </p:txBody>
      </p:sp>
      <p:sp>
        <p:nvSpPr>
          <p:cNvPr id="2" name="Slide Number Placeholder 1">
            <a:extLst>
              <a:ext uri="{FF2B5EF4-FFF2-40B4-BE49-F238E27FC236}">
                <a16:creationId xmlns:a16="http://schemas.microsoft.com/office/drawing/2014/main" id="{325EBA45-11AD-8EF7-D11D-749EE6F4C2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74</a:t>
            </a:fld>
            <a:endParaRPr lang="en-AU"/>
          </a:p>
        </p:txBody>
      </p:sp>
    </p:spTree>
    <p:extLst>
      <p:ext uri="{BB962C8B-B14F-4D97-AF65-F5344CB8AC3E}">
        <p14:creationId xmlns:p14="http://schemas.microsoft.com/office/powerpoint/2010/main" val="51126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0578-783A-3CC6-B269-22BA329E70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309547-07E2-8426-8CF1-25DBF6354914}"/>
              </a:ext>
            </a:extLst>
          </p:cNvPr>
          <p:cNvSpPr>
            <a:spLocks noGrp="1"/>
          </p:cNvSpPr>
          <p:nvPr>
            <p:ph type="title"/>
          </p:nvPr>
        </p:nvSpPr>
        <p:spPr/>
        <p:txBody>
          <a:bodyPr/>
          <a:lstStyle/>
          <a:p>
            <a:r>
              <a:rPr lang="en-AU" dirty="0">
                <a:latin typeface="+mj-lt"/>
              </a:rPr>
              <a:t>Gender, sex and sexuality quiz – question 2 </a:t>
            </a:r>
          </a:p>
        </p:txBody>
      </p:sp>
      <p:sp>
        <p:nvSpPr>
          <p:cNvPr id="5" name="Text Placeholder 4">
            <a:extLst>
              <a:ext uri="{FF2B5EF4-FFF2-40B4-BE49-F238E27FC236}">
                <a16:creationId xmlns:a16="http://schemas.microsoft.com/office/drawing/2014/main" id="{2FC65039-28D0-CE93-0869-0E605323C65F}"/>
              </a:ext>
            </a:extLst>
          </p:cNvPr>
          <p:cNvSpPr>
            <a:spLocks noGrp="1"/>
          </p:cNvSpPr>
          <p:nvPr>
            <p:ph type="body" sz="quarter" idx="17"/>
          </p:nvPr>
        </p:nvSpPr>
        <p:spPr>
          <a:xfrm>
            <a:off x="360000" y="1375699"/>
            <a:ext cx="11484000" cy="3015547"/>
          </a:xfrm>
        </p:spPr>
        <p:txBody>
          <a:bodyPr/>
          <a:lstStyle/>
          <a:p>
            <a:r>
              <a:rPr lang="en-AU" dirty="0">
                <a:latin typeface="+mn-lt"/>
              </a:rPr>
              <a:t>Which statement is correct?</a:t>
            </a:r>
          </a:p>
          <a:p>
            <a:pPr marL="457200" indent="-457200">
              <a:buFont typeface="+mj-lt"/>
              <a:buAutoNum type="alphaLcPeriod"/>
            </a:pPr>
            <a:r>
              <a:rPr lang="en-AU" dirty="0">
                <a:latin typeface="+mn-lt"/>
              </a:rPr>
              <a:t>Only men can be attracted to women</a:t>
            </a:r>
          </a:p>
          <a:p>
            <a:pPr marL="457200" indent="-457200">
              <a:buFont typeface="+mj-lt"/>
              <a:buAutoNum type="alphaLcPeriod"/>
            </a:pPr>
            <a:r>
              <a:rPr lang="en-AU" dirty="0">
                <a:latin typeface="+mn-lt"/>
              </a:rPr>
              <a:t>Gender and sexuality are fixed and never change</a:t>
            </a:r>
          </a:p>
          <a:p>
            <a:pPr marL="457200" indent="-457200">
              <a:buFont typeface="+mj-lt"/>
              <a:buAutoNum type="alphaLcPeriod"/>
            </a:pPr>
            <a:r>
              <a:rPr lang="en-AU" dirty="0">
                <a:latin typeface="+mn-lt"/>
              </a:rPr>
              <a:t>Gender is about identity and social roles, while sex is about biology</a:t>
            </a:r>
          </a:p>
          <a:p>
            <a:pPr marL="457200" indent="-457200">
              <a:buFont typeface="+mj-lt"/>
              <a:buAutoNum type="alphaLcPeriod"/>
            </a:pPr>
            <a:r>
              <a:rPr lang="en-AU" dirty="0">
                <a:latin typeface="+mn-lt"/>
              </a:rPr>
              <a:t>You can guess someone’s sexuality by the way they look or act</a:t>
            </a:r>
          </a:p>
          <a:p>
            <a:endParaRPr lang="en-AU" dirty="0">
              <a:latin typeface="+mn-lt"/>
            </a:endParaRPr>
          </a:p>
        </p:txBody>
      </p:sp>
      <p:sp>
        <p:nvSpPr>
          <p:cNvPr id="6" name="Rectangle: Rounded Corners 6">
            <a:extLst>
              <a:ext uri="{FF2B5EF4-FFF2-40B4-BE49-F238E27FC236}">
                <a16:creationId xmlns:a16="http://schemas.microsoft.com/office/drawing/2014/main" id="{8018444F-CF82-44AF-F73C-892C89906F5D}"/>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c. Gender is about identity and social roles, while sex is about biology</a:t>
            </a:r>
          </a:p>
          <a:p>
            <a:pPr>
              <a:spcAft>
                <a:spcPts val="1200"/>
              </a:spcAft>
            </a:pPr>
            <a:r>
              <a:rPr lang="en-AU" sz="2000" b="1" dirty="0">
                <a:solidFill>
                  <a:schemeClr val="tx1"/>
                </a:solidFill>
              </a:rPr>
              <a:t>Explanation: </a:t>
            </a:r>
            <a:r>
              <a:rPr lang="en-AU" sz="2000" dirty="0">
                <a:solidFill>
                  <a:schemeClr val="tx1"/>
                </a:solidFill>
              </a:rPr>
              <a:t>Gender is a social and personal identity, sex is biological. The other options are myths or stereotypes.</a:t>
            </a:r>
          </a:p>
        </p:txBody>
      </p:sp>
      <p:sp>
        <p:nvSpPr>
          <p:cNvPr id="2" name="Slide Number Placeholder 1">
            <a:extLst>
              <a:ext uri="{FF2B5EF4-FFF2-40B4-BE49-F238E27FC236}">
                <a16:creationId xmlns:a16="http://schemas.microsoft.com/office/drawing/2014/main" id="{8A8E14E0-0A6F-40A3-DF3C-2D5658BE9B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75</a:t>
            </a:fld>
            <a:endParaRPr lang="en-AU"/>
          </a:p>
        </p:txBody>
      </p:sp>
    </p:spTree>
    <p:extLst>
      <p:ext uri="{BB962C8B-B14F-4D97-AF65-F5344CB8AC3E}">
        <p14:creationId xmlns:p14="http://schemas.microsoft.com/office/powerpoint/2010/main" val="21304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13BEF-38A6-AD03-463A-A0988A1152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F5FE1B-8C5D-2B9B-209D-CCB6B5F3F5E6}"/>
              </a:ext>
            </a:extLst>
          </p:cNvPr>
          <p:cNvSpPr>
            <a:spLocks noGrp="1"/>
          </p:cNvSpPr>
          <p:nvPr>
            <p:ph type="title"/>
          </p:nvPr>
        </p:nvSpPr>
        <p:spPr/>
        <p:txBody>
          <a:bodyPr/>
          <a:lstStyle/>
          <a:p>
            <a:r>
              <a:rPr lang="en-AU" dirty="0">
                <a:latin typeface="+mj-lt"/>
              </a:rPr>
              <a:t>Gender, sex and sexuality quiz – question 3 </a:t>
            </a:r>
          </a:p>
        </p:txBody>
      </p:sp>
      <p:sp>
        <p:nvSpPr>
          <p:cNvPr id="5" name="Text Placeholder 4">
            <a:extLst>
              <a:ext uri="{FF2B5EF4-FFF2-40B4-BE49-F238E27FC236}">
                <a16:creationId xmlns:a16="http://schemas.microsoft.com/office/drawing/2014/main" id="{9E0E9AE1-7053-FFD1-C7FD-1301577B068F}"/>
              </a:ext>
            </a:extLst>
          </p:cNvPr>
          <p:cNvSpPr>
            <a:spLocks noGrp="1"/>
          </p:cNvSpPr>
          <p:nvPr>
            <p:ph type="body" sz="quarter" idx="17"/>
          </p:nvPr>
        </p:nvSpPr>
        <p:spPr>
          <a:xfrm>
            <a:off x="360000" y="1567086"/>
            <a:ext cx="11484000" cy="1080421"/>
          </a:xfrm>
        </p:spPr>
        <p:txBody>
          <a:bodyPr/>
          <a:lstStyle/>
          <a:p>
            <a:r>
              <a:rPr lang="en-AU" dirty="0">
                <a:latin typeface="+mn-lt"/>
              </a:rPr>
              <a:t>True or False: </a:t>
            </a:r>
          </a:p>
          <a:p>
            <a:r>
              <a:rPr lang="en-AU" dirty="0">
                <a:latin typeface="+mn-lt"/>
              </a:rPr>
              <a:t>Everyone’s gender identity matches the sex they were assigned at birth.</a:t>
            </a:r>
          </a:p>
        </p:txBody>
      </p:sp>
      <p:sp>
        <p:nvSpPr>
          <p:cNvPr id="6" name="Rectangle: Rounded Corners 6">
            <a:extLst>
              <a:ext uri="{FF2B5EF4-FFF2-40B4-BE49-F238E27FC236}">
                <a16:creationId xmlns:a16="http://schemas.microsoft.com/office/drawing/2014/main" id="{8D46CE23-B4B0-8389-BEC0-A621D37071AB}"/>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False</a:t>
            </a:r>
          </a:p>
          <a:p>
            <a:pPr>
              <a:spcAft>
                <a:spcPts val="1200"/>
              </a:spcAft>
            </a:pPr>
            <a:r>
              <a:rPr lang="en-AU" sz="2000" b="1" dirty="0">
                <a:solidFill>
                  <a:schemeClr val="tx1"/>
                </a:solidFill>
              </a:rPr>
              <a:t>Explanation: </a:t>
            </a:r>
            <a:r>
              <a:rPr lang="en-AU" sz="2000" dirty="0">
                <a:solidFill>
                  <a:schemeClr val="tx1"/>
                </a:solidFill>
              </a:rPr>
              <a:t>some people are transgender or non-binary, meaning their gender identity does not match their assigned sex.</a:t>
            </a:r>
          </a:p>
        </p:txBody>
      </p:sp>
      <p:sp>
        <p:nvSpPr>
          <p:cNvPr id="2" name="Slide Number Placeholder 1">
            <a:extLst>
              <a:ext uri="{FF2B5EF4-FFF2-40B4-BE49-F238E27FC236}">
                <a16:creationId xmlns:a16="http://schemas.microsoft.com/office/drawing/2014/main" id="{AE43F231-2C4C-893E-AEA7-99BB64F475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76</a:t>
            </a:fld>
            <a:endParaRPr lang="en-AU"/>
          </a:p>
        </p:txBody>
      </p:sp>
    </p:spTree>
    <p:extLst>
      <p:ext uri="{BB962C8B-B14F-4D97-AF65-F5344CB8AC3E}">
        <p14:creationId xmlns:p14="http://schemas.microsoft.com/office/powerpoint/2010/main" val="189818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82387-0EB2-2DB5-4367-1AED1988C3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4DCC0B-0357-949C-BE48-4998975A5098}"/>
              </a:ext>
            </a:extLst>
          </p:cNvPr>
          <p:cNvSpPr>
            <a:spLocks noGrp="1"/>
          </p:cNvSpPr>
          <p:nvPr>
            <p:ph type="title"/>
          </p:nvPr>
        </p:nvSpPr>
        <p:spPr/>
        <p:txBody>
          <a:bodyPr/>
          <a:lstStyle/>
          <a:p>
            <a:r>
              <a:rPr lang="en-AU" dirty="0">
                <a:latin typeface="+mj-lt"/>
              </a:rPr>
              <a:t>Gender, sex and sexuality quiz – question 4 </a:t>
            </a:r>
          </a:p>
        </p:txBody>
      </p:sp>
      <p:sp>
        <p:nvSpPr>
          <p:cNvPr id="5" name="Text Placeholder 4">
            <a:extLst>
              <a:ext uri="{FF2B5EF4-FFF2-40B4-BE49-F238E27FC236}">
                <a16:creationId xmlns:a16="http://schemas.microsoft.com/office/drawing/2014/main" id="{C1B006A5-40C4-FDD5-6115-44C6F3C1B4EB}"/>
              </a:ext>
            </a:extLst>
          </p:cNvPr>
          <p:cNvSpPr>
            <a:spLocks noGrp="1"/>
          </p:cNvSpPr>
          <p:nvPr>
            <p:ph type="body" sz="quarter" idx="17"/>
          </p:nvPr>
        </p:nvSpPr>
        <p:spPr>
          <a:xfrm>
            <a:off x="360000" y="1567087"/>
            <a:ext cx="11484000" cy="1250542"/>
          </a:xfrm>
        </p:spPr>
        <p:txBody>
          <a:bodyPr/>
          <a:lstStyle/>
          <a:p>
            <a:r>
              <a:rPr lang="en-AU" dirty="0">
                <a:latin typeface="+mn-lt"/>
              </a:rPr>
              <a:t>True or False: </a:t>
            </a:r>
          </a:p>
          <a:p>
            <a:r>
              <a:rPr lang="en-AU" dirty="0">
                <a:latin typeface="+mn-lt"/>
              </a:rPr>
              <a:t>Using someone’s correct pronouns shows respect for their gender identity.</a:t>
            </a:r>
          </a:p>
        </p:txBody>
      </p:sp>
      <p:sp>
        <p:nvSpPr>
          <p:cNvPr id="9" name="Rectangle: Rounded Corners 6">
            <a:extLst>
              <a:ext uri="{FF2B5EF4-FFF2-40B4-BE49-F238E27FC236}">
                <a16:creationId xmlns:a16="http://schemas.microsoft.com/office/drawing/2014/main" id="{52B52AEA-8971-87D2-40C1-1BEE27442131}"/>
              </a:ext>
              <a:ext uri="{C183D7F6-B498-43B3-948B-1728B52AA6E4}">
                <adec:decorative xmlns:adec="http://schemas.microsoft.com/office/drawing/2017/decorative" val="0"/>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True</a:t>
            </a:r>
          </a:p>
          <a:p>
            <a:pPr>
              <a:spcAft>
                <a:spcPts val="1200"/>
              </a:spcAft>
            </a:pPr>
            <a:r>
              <a:rPr lang="en-AU" sz="2000" b="1" dirty="0">
                <a:solidFill>
                  <a:schemeClr val="tx1"/>
                </a:solidFill>
              </a:rPr>
              <a:t>Explanation: </a:t>
            </a:r>
            <a:r>
              <a:rPr lang="en-AU" sz="2000" dirty="0">
                <a:solidFill>
                  <a:schemeClr val="tx1"/>
                </a:solidFill>
              </a:rPr>
              <a:t>respecting pronouns is important for validating a person’s identity.</a:t>
            </a:r>
          </a:p>
        </p:txBody>
      </p:sp>
      <p:sp>
        <p:nvSpPr>
          <p:cNvPr id="2" name="Slide Number Placeholder 1">
            <a:extLst>
              <a:ext uri="{FF2B5EF4-FFF2-40B4-BE49-F238E27FC236}">
                <a16:creationId xmlns:a16="http://schemas.microsoft.com/office/drawing/2014/main" id="{ABF14F12-806A-D816-48F8-DA10795A4B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77</a:t>
            </a:fld>
            <a:endParaRPr lang="en-AU"/>
          </a:p>
        </p:txBody>
      </p:sp>
    </p:spTree>
    <p:extLst>
      <p:ext uri="{BB962C8B-B14F-4D97-AF65-F5344CB8AC3E}">
        <p14:creationId xmlns:p14="http://schemas.microsoft.com/office/powerpoint/2010/main" val="120228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FC181-A821-3448-F558-106F0154A0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D13665-9E27-DBC7-E57D-5E3E6FFC994E}"/>
              </a:ext>
            </a:extLst>
          </p:cNvPr>
          <p:cNvSpPr>
            <a:spLocks noGrp="1"/>
          </p:cNvSpPr>
          <p:nvPr>
            <p:ph type="title"/>
          </p:nvPr>
        </p:nvSpPr>
        <p:spPr/>
        <p:txBody>
          <a:bodyPr/>
          <a:lstStyle/>
          <a:p>
            <a:r>
              <a:rPr lang="en-AU" dirty="0">
                <a:latin typeface="+mj-lt"/>
              </a:rPr>
              <a:t>Gender, sex and sexuality quiz – question 5 </a:t>
            </a:r>
          </a:p>
        </p:txBody>
      </p:sp>
      <p:sp>
        <p:nvSpPr>
          <p:cNvPr id="5" name="Text Placeholder 4">
            <a:extLst>
              <a:ext uri="{FF2B5EF4-FFF2-40B4-BE49-F238E27FC236}">
                <a16:creationId xmlns:a16="http://schemas.microsoft.com/office/drawing/2014/main" id="{8284718A-623E-98D9-EDEE-062E1E854136}"/>
              </a:ext>
            </a:extLst>
          </p:cNvPr>
          <p:cNvSpPr>
            <a:spLocks noGrp="1"/>
          </p:cNvSpPr>
          <p:nvPr>
            <p:ph type="body" sz="quarter" idx="17"/>
          </p:nvPr>
        </p:nvSpPr>
        <p:spPr>
          <a:xfrm>
            <a:off x="360000" y="1567086"/>
            <a:ext cx="11484000" cy="1898427"/>
          </a:xfrm>
        </p:spPr>
        <p:txBody>
          <a:bodyPr/>
          <a:lstStyle/>
          <a:p>
            <a:r>
              <a:rPr lang="en-AU" dirty="0">
                <a:latin typeface="+mn-lt"/>
              </a:rPr>
              <a:t>True or False: </a:t>
            </a:r>
          </a:p>
          <a:p>
            <a:r>
              <a:rPr lang="en-AU" dirty="0">
                <a:latin typeface="+mn-lt"/>
              </a:rPr>
              <a:t>Gender stereotypes, like “boys don’t cry,” can harm everyone by limiting how people express themselves.</a:t>
            </a:r>
          </a:p>
        </p:txBody>
      </p:sp>
      <p:sp>
        <p:nvSpPr>
          <p:cNvPr id="6" name="Rectangle: Rounded Corners 6">
            <a:extLst>
              <a:ext uri="{FF2B5EF4-FFF2-40B4-BE49-F238E27FC236}">
                <a16:creationId xmlns:a16="http://schemas.microsoft.com/office/drawing/2014/main" id="{B480EB48-B4FD-34F4-756F-AB0C1744FA5A}"/>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True</a:t>
            </a:r>
          </a:p>
        </p:txBody>
      </p:sp>
      <p:sp>
        <p:nvSpPr>
          <p:cNvPr id="2" name="Slide Number Placeholder 1">
            <a:extLst>
              <a:ext uri="{FF2B5EF4-FFF2-40B4-BE49-F238E27FC236}">
                <a16:creationId xmlns:a16="http://schemas.microsoft.com/office/drawing/2014/main" id="{26E5B945-854F-8FC6-80EA-290F34B700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78</a:t>
            </a:fld>
            <a:endParaRPr lang="en-AU"/>
          </a:p>
        </p:txBody>
      </p:sp>
    </p:spTree>
    <p:extLst>
      <p:ext uri="{BB962C8B-B14F-4D97-AF65-F5344CB8AC3E}">
        <p14:creationId xmlns:p14="http://schemas.microsoft.com/office/powerpoint/2010/main" val="233274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81649-BAA8-2107-986B-714205B499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39489D-42A9-AD55-04E5-66CC4F75E069}"/>
              </a:ext>
            </a:extLst>
          </p:cNvPr>
          <p:cNvSpPr>
            <a:spLocks noGrp="1"/>
          </p:cNvSpPr>
          <p:nvPr>
            <p:ph type="title"/>
          </p:nvPr>
        </p:nvSpPr>
        <p:spPr/>
        <p:txBody>
          <a:bodyPr/>
          <a:lstStyle/>
          <a:p>
            <a:r>
              <a:rPr lang="en-AU" dirty="0">
                <a:latin typeface="+mj-lt"/>
              </a:rPr>
              <a:t>Gender, sex and sexuality quiz – question 6</a:t>
            </a:r>
          </a:p>
        </p:txBody>
      </p:sp>
      <p:sp>
        <p:nvSpPr>
          <p:cNvPr id="5" name="Text Placeholder 4">
            <a:extLst>
              <a:ext uri="{FF2B5EF4-FFF2-40B4-BE49-F238E27FC236}">
                <a16:creationId xmlns:a16="http://schemas.microsoft.com/office/drawing/2014/main" id="{D4CECD80-1681-C1F9-D575-FBD2C1E4647B}"/>
              </a:ext>
            </a:extLst>
          </p:cNvPr>
          <p:cNvSpPr>
            <a:spLocks noGrp="1"/>
          </p:cNvSpPr>
          <p:nvPr>
            <p:ph type="body" sz="quarter" idx="17"/>
          </p:nvPr>
        </p:nvSpPr>
        <p:spPr>
          <a:xfrm>
            <a:off x="360000" y="1330805"/>
            <a:ext cx="11484000" cy="3041948"/>
          </a:xfrm>
        </p:spPr>
        <p:txBody>
          <a:bodyPr/>
          <a:lstStyle/>
          <a:p>
            <a:r>
              <a:rPr lang="en-AU" dirty="0">
                <a:latin typeface="+mn-lt"/>
              </a:rPr>
              <a:t>Which term describes a person who is attracted to people of the same gender?</a:t>
            </a:r>
          </a:p>
          <a:p>
            <a:pPr marL="457200" indent="-457200">
              <a:buFont typeface="+mj-lt"/>
              <a:buAutoNum type="alphaLcPeriod"/>
            </a:pPr>
            <a:r>
              <a:rPr lang="en-AU" dirty="0">
                <a:latin typeface="+mn-lt"/>
              </a:rPr>
              <a:t>Gay or Lesbian</a:t>
            </a:r>
          </a:p>
          <a:p>
            <a:pPr marL="457200" indent="-457200">
              <a:buFont typeface="+mj-lt"/>
              <a:buAutoNum type="alphaLcPeriod"/>
            </a:pPr>
            <a:r>
              <a:rPr lang="en-AU" dirty="0">
                <a:latin typeface="+mn-lt"/>
              </a:rPr>
              <a:t>Asexual</a:t>
            </a:r>
          </a:p>
          <a:p>
            <a:pPr marL="457200" indent="-457200">
              <a:buFont typeface="+mj-lt"/>
              <a:buAutoNum type="alphaLcPeriod"/>
            </a:pPr>
            <a:r>
              <a:rPr lang="en-AU" dirty="0">
                <a:latin typeface="+mn-lt"/>
              </a:rPr>
              <a:t>Pansexual</a:t>
            </a:r>
          </a:p>
          <a:p>
            <a:pPr marL="457200" indent="-457200">
              <a:buFont typeface="+mj-lt"/>
              <a:buAutoNum type="alphaLcPeriod"/>
            </a:pPr>
            <a:r>
              <a:rPr lang="en-AU" dirty="0">
                <a:latin typeface="+mn-lt"/>
              </a:rPr>
              <a:t>Cisgender</a:t>
            </a:r>
          </a:p>
          <a:p>
            <a:endParaRPr lang="en-AU" dirty="0">
              <a:latin typeface="+mn-lt"/>
            </a:endParaRPr>
          </a:p>
        </p:txBody>
      </p:sp>
      <p:sp>
        <p:nvSpPr>
          <p:cNvPr id="6" name="Rectangle: Rounded Corners 6">
            <a:extLst>
              <a:ext uri="{FF2B5EF4-FFF2-40B4-BE49-F238E27FC236}">
                <a16:creationId xmlns:a16="http://schemas.microsoft.com/office/drawing/2014/main" id="{73A1EEBC-0AB3-3F3F-7676-8C65A60DF381}"/>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a. Gay or Lesbian</a:t>
            </a:r>
          </a:p>
        </p:txBody>
      </p:sp>
      <p:sp>
        <p:nvSpPr>
          <p:cNvPr id="2" name="Slide Number Placeholder 1">
            <a:extLst>
              <a:ext uri="{FF2B5EF4-FFF2-40B4-BE49-F238E27FC236}">
                <a16:creationId xmlns:a16="http://schemas.microsoft.com/office/drawing/2014/main" id="{D0553769-C2B3-0D79-580A-79F7724331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79</a:t>
            </a:fld>
            <a:endParaRPr lang="en-AU"/>
          </a:p>
        </p:txBody>
      </p:sp>
    </p:spTree>
    <p:extLst>
      <p:ext uri="{BB962C8B-B14F-4D97-AF65-F5344CB8AC3E}">
        <p14:creationId xmlns:p14="http://schemas.microsoft.com/office/powerpoint/2010/main" val="249800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4F370-9505-334B-F818-F472223D22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CD99E6-C260-257B-0D76-F056D0F34BAC}"/>
              </a:ext>
            </a:extLst>
          </p:cNvPr>
          <p:cNvSpPr>
            <a:spLocks noGrp="1"/>
          </p:cNvSpPr>
          <p:nvPr>
            <p:ph type="title"/>
          </p:nvPr>
        </p:nvSpPr>
        <p:spPr>
          <a:xfrm>
            <a:off x="360000" y="360000"/>
            <a:ext cx="10080000" cy="545601"/>
          </a:xfrm>
        </p:spPr>
        <p:txBody>
          <a:bodyPr anchor="ctr">
            <a:normAutofit/>
          </a:bodyPr>
          <a:lstStyle/>
          <a:p>
            <a:r>
              <a:rPr lang="en-AU" dirty="0">
                <a:latin typeface="+mj-lt"/>
              </a:rPr>
              <a:t>What is a respectful relationship? (3)</a:t>
            </a:r>
          </a:p>
        </p:txBody>
      </p:sp>
      <p:sp>
        <p:nvSpPr>
          <p:cNvPr id="17" name="Text Placeholder 4">
            <a:extLst>
              <a:ext uri="{FF2B5EF4-FFF2-40B4-BE49-F238E27FC236}">
                <a16:creationId xmlns:a16="http://schemas.microsoft.com/office/drawing/2014/main" id="{D3DA7D6D-B425-FD28-91A7-C69B87D13634}"/>
              </a:ext>
            </a:extLst>
          </p:cNvPr>
          <p:cNvSpPr>
            <a:spLocks noGrp="1"/>
          </p:cNvSpPr>
          <p:nvPr>
            <p:ph type="body" sz="quarter" idx="18"/>
          </p:nvPr>
        </p:nvSpPr>
        <p:spPr>
          <a:xfrm>
            <a:off x="360000" y="982520"/>
            <a:ext cx="10080000" cy="310015"/>
          </a:xfrm>
        </p:spPr>
        <p:txBody>
          <a:bodyPr/>
          <a:lstStyle/>
          <a:p>
            <a:r>
              <a:rPr lang="en-US" dirty="0"/>
              <a:t>Pair – What qualities are necessary to promote inclusivity, equality, safety and respect?</a:t>
            </a:r>
          </a:p>
        </p:txBody>
      </p:sp>
      <p:sp>
        <p:nvSpPr>
          <p:cNvPr id="5" name="Text Placeholder 4">
            <a:extLst>
              <a:ext uri="{FF2B5EF4-FFF2-40B4-BE49-F238E27FC236}">
                <a16:creationId xmlns:a16="http://schemas.microsoft.com/office/drawing/2014/main" id="{2E5D75A2-2B5D-D659-F052-EFBCA3BAE3EF}"/>
              </a:ext>
            </a:extLst>
          </p:cNvPr>
          <p:cNvSpPr>
            <a:spLocks noGrp="1"/>
          </p:cNvSpPr>
          <p:nvPr>
            <p:ph idx="1"/>
          </p:nvPr>
        </p:nvSpPr>
        <p:spPr>
          <a:xfrm>
            <a:off x="4670533" y="1663700"/>
            <a:ext cx="5646750" cy="4347574"/>
          </a:xfrm>
        </p:spPr>
        <p:txBody>
          <a:bodyPr>
            <a:normAutofit/>
          </a:bodyPr>
          <a:lstStyle/>
          <a:p>
            <a:pPr marL="342900" indent="-342900">
              <a:buFont typeface="Arial" panose="020B0604020202020204" pitchFamily="34" charset="0"/>
              <a:buChar char="•"/>
            </a:pPr>
            <a:r>
              <a:rPr lang="en-AU" dirty="0"/>
              <a:t>Highlight responses from the Y chart that support inclusivity, equality, safety and respect</a:t>
            </a:r>
          </a:p>
          <a:p>
            <a:pPr marL="342900" indent="-342900">
              <a:buFont typeface="Arial" panose="020B0604020202020204" pitchFamily="34" charset="0"/>
              <a:buChar char="•"/>
            </a:pPr>
            <a:r>
              <a:rPr lang="en-AU" dirty="0"/>
              <a:t>Using the building respectful relationships activity cards discuss the qualities of respectful relationships</a:t>
            </a:r>
          </a:p>
          <a:p>
            <a:pPr marL="342900" indent="-342900">
              <a:buFont typeface="Arial" panose="020B0604020202020204" pitchFamily="34" charset="0"/>
              <a:buChar char="•"/>
            </a:pPr>
            <a:r>
              <a:rPr lang="en-AU" dirty="0"/>
              <a:t>Add relevant qualities to your Y chart.</a:t>
            </a:r>
          </a:p>
        </p:txBody>
      </p:sp>
      <p:pic>
        <p:nvPicPr>
          <p:cNvPr id="35" name="Picture 34">
            <a:extLst>
              <a:ext uri="{FF2B5EF4-FFF2-40B4-BE49-F238E27FC236}">
                <a16:creationId xmlns:a16="http://schemas.microsoft.com/office/drawing/2014/main" id="{3A59570F-B8E0-24CE-839E-7CD6A9FCB77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28" y="1747684"/>
            <a:ext cx="4151594" cy="4127796"/>
          </a:xfrm>
          <a:prstGeom prst="rect">
            <a:avLst/>
          </a:prstGeom>
        </p:spPr>
      </p:pic>
      <p:sp>
        <p:nvSpPr>
          <p:cNvPr id="36" name="TextBox 35">
            <a:extLst>
              <a:ext uri="{FF2B5EF4-FFF2-40B4-BE49-F238E27FC236}">
                <a16:creationId xmlns:a16="http://schemas.microsoft.com/office/drawing/2014/main" id="{BDBFC24D-BD7F-DE4A-423F-AC31BCD422E5}"/>
              </a:ext>
              <a:ext uri="{C183D7F6-B498-43B3-948B-1728B52AA6E4}">
                <adec:decorative xmlns:adec="http://schemas.microsoft.com/office/drawing/2017/decorative" val="1"/>
              </a:ext>
            </a:extLst>
          </p:cNvPr>
          <p:cNvSpPr txBox="1"/>
          <p:nvPr/>
        </p:nvSpPr>
        <p:spPr>
          <a:xfrm>
            <a:off x="191728" y="6107690"/>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FEC47918-AAD8-45CD-23DF-2C8AD0ED9497}"/>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25356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775F-C871-911B-BA32-88594DE06E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375086-CA35-D717-E222-7A918C1975E1}"/>
              </a:ext>
            </a:extLst>
          </p:cNvPr>
          <p:cNvSpPr>
            <a:spLocks noGrp="1"/>
          </p:cNvSpPr>
          <p:nvPr>
            <p:ph type="title"/>
          </p:nvPr>
        </p:nvSpPr>
        <p:spPr/>
        <p:txBody>
          <a:bodyPr/>
          <a:lstStyle/>
          <a:p>
            <a:r>
              <a:rPr lang="en-AU" dirty="0">
                <a:latin typeface="+mj-lt"/>
              </a:rPr>
              <a:t>Gender, sex and sexuality quiz – question 7</a:t>
            </a:r>
          </a:p>
        </p:txBody>
      </p:sp>
      <p:sp>
        <p:nvSpPr>
          <p:cNvPr id="5" name="Text Placeholder 4">
            <a:extLst>
              <a:ext uri="{FF2B5EF4-FFF2-40B4-BE49-F238E27FC236}">
                <a16:creationId xmlns:a16="http://schemas.microsoft.com/office/drawing/2014/main" id="{7CEFD810-6109-BC25-268E-19FECB2A588E}"/>
              </a:ext>
            </a:extLst>
          </p:cNvPr>
          <p:cNvSpPr>
            <a:spLocks noGrp="1"/>
          </p:cNvSpPr>
          <p:nvPr>
            <p:ph type="body" sz="quarter" idx="17"/>
          </p:nvPr>
        </p:nvSpPr>
        <p:spPr>
          <a:xfrm>
            <a:off x="360000" y="1306884"/>
            <a:ext cx="11484000" cy="3040372"/>
          </a:xfrm>
        </p:spPr>
        <p:txBody>
          <a:bodyPr/>
          <a:lstStyle/>
          <a:p>
            <a:pPr lvl="0"/>
            <a:r>
              <a:rPr lang="en-AU" dirty="0">
                <a:latin typeface="+mn-lt"/>
              </a:rPr>
              <a:t>Which of the following is NOT true?</a:t>
            </a:r>
          </a:p>
          <a:p>
            <a:pPr marL="457200" lvl="0" indent="-457200">
              <a:buFont typeface="+mj-lt"/>
              <a:buAutoNum type="alphaLcPeriod"/>
            </a:pPr>
            <a:r>
              <a:rPr lang="en-AU" dirty="0">
                <a:latin typeface="+mn-lt"/>
              </a:rPr>
              <a:t>Some people identify as non-binary</a:t>
            </a:r>
          </a:p>
          <a:p>
            <a:pPr marL="457200" lvl="0" indent="-457200">
              <a:buFont typeface="+mj-lt"/>
              <a:buAutoNum type="alphaLcPeriod"/>
            </a:pPr>
            <a:r>
              <a:rPr lang="en-AU" dirty="0">
                <a:latin typeface="+mn-lt"/>
              </a:rPr>
              <a:t>There are different sexual orientations such as bisexual, pansexual, and heterosexual</a:t>
            </a:r>
          </a:p>
          <a:p>
            <a:pPr marL="457200" lvl="0" indent="-457200">
              <a:buFont typeface="+mj-lt"/>
              <a:buAutoNum type="alphaLcPeriod"/>
            </a:pPr>
            <a:r>
              <a:rPr lang="en-AU" dirty="0">
                <a:latin typeface="+mn-lt"/>
              </a:rPr>
              <a:t>People’s understanding of their identity may change over time</a:t>
            </a:r>
          </a:p>
          <a:p>
            <a:pPr marL="457200" lvl="0" indent="-457200">
              <a:buFont typeface="+mj-lt"/>
              <a:buAutoNum type="alphaLcPeriod"/>
            </a:pPr>
            <a:r>
              <a:rPr lang="en-AU" dirty="0">
                <a:latin typeface="+mn-lt"/>
              </a:rPr>
              <a:t>Everyone experiences attraction in the same way</a:t>
            </a:r>
          </a:p>
        </p:txBody>
      </p:sp>
      <p:sp>
        <p:nvSpPr>
          <p:cNvPr id="6" name="Rectangle: Rounded Corners 6">
            <a:extLst>
              <a:ext uri="{FF2B5EF4-FFF2-40B4-BE49-F238E27FC236}">
                <a16:creationId xmlns:a16="http://schemas.microsoft.com/office/drawing/2014/main" id="{D0B6B787-25AA-9AE7-60C4-ACAD2A4FE93D}"/>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d. Everyone experiences attraction in the same way</a:t>
            </a:r>
          </a:p>
          <a:p>
            <a:pPr>
              <a:spcAft>
                <a:spcPts val="1200"/>
              </a:spcAft>
            </a:pPr>
            <a:r>
              <a:rPr lang="en-AU" sz="2000" b="1" dirty="0">
                <a:solidFill>
                  <a:schemeClr val="tx1"/>
                </a:solidFill>
              </a:rPr>
              <a:t>Explanation: </a:t>
            </a:r>
            <a:r>
              <a:rPr lang="en-AU" sz="2000" dirty="0">
                <a:solidFill>
                  <a:schemeClr val="tx1"/>
                </a:solidFill>
              </a:rPr>
              <a:t>Not everyone experiences attraction in the same way. People may identify across many orientations, and their understanding of themselves may evolve.</a:t>
            </a:r>
          </a:p>
        </p:txBody>
      </p:sp>
      <p:sp>
        <p:nvSpPr>
          <p:cNvPr id="2" name="Slide Number Placeholder 1">
            <a:extLst>
              <a:ext uri="{FF2B5EF4-FFF2-40B4-BE49-F238E27FC236}">
                <a16:creationId xmlns:a16="http://schemas.microsoft.com/office/drawing/2014/main" id="{193F7D5E-6DA5-B556-4D88-04858617A3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80</a:t>
            </a:fld>
            <a:endParaRPr lang="en-AU"/>
          </a:p>
        </p:txBody>
      </p:sp>
    </p:spTree>
    <p:extLst>
      <p:ext uri="{BB962C8B-B14F-4D97-AF65-F5344CB8AC3E}">
        <p14:creationId xmlns:p14="http://schemas.microsoft.com/office/powerpoint/2010/main" val="153927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6C625-A72E-0BA9-9524-6DC5F75EDD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4B494F-1637-431F-EFCC-41EB17050C7B}"/>
              </a:ext>
            </a:extLst>
          </p:cNvPr>
          <p:cNvSpPr>
            <a:spLocks noGrp="1"/>
          </p:cNvSpPr>
          <p:nvPr>
            <p:ph type="title"/>
          </p:nvPr>
        </p:nvSpPr>
        <p:spPr/>
        <p:txBody>
          <a:bodyPr/>
          <a:lstStyle/>
          <a:p>
            <a:r>
              <a:rPr lang="en-AU" dirty="0"/>
              <a:t>Gender, sex and sexuality quiz – question 8</a:t>
            </a:r>
          </a:p>
        </p:txBody>
      </p:sp>
      <p:sp>
        <p:nvSpPr>
          <p:cNvPr id="5" name="Text Placeholder 4">
            <a:extLst>
              <a:ext uri="{FF2B5EF4-FFF2-40B4-BE49-F238E27FC236}">
                <a16:creationId xmlns:a16="http://schemas.microsoft.com/office/drawing/2014/main" id="{7E7C57CB-4253-3F6E-64DD-44909D0E7387}"/>
              </a:ext>
            </a:extLst>
          </p:cNvPr>
          <p:cNvSpPr>
            <a:spLocks noGrp="1"/>
          </p:cNvSpPr>
          <p:nvPr>
            <p:ph type="body" sz="quarter" idx="17"/>
          </p:nvPr>
        </p:nvSpPr>
        <p:spPr>
          <a:xfrm>
            <a:off x="360000" y="1306883"/>
            <a:ext cx="11484000" cy="2924875"/>
          </a:xfrm>
        </p:spPr>
        <p:txBody>
          <a:bodyPr/>
          <a:lstStyle/>
          <a:p>
            <a:pPr lvl="0"/>
            <a:r>
              <a:rPr lang="en-AU" dirty="0"/>
              <a:t>What does the term “non-binary” mean?</a:t>
            </a:r>
          </a:p>
          <a:p>
            <a:pPr marL="457200" lvl="0" indent="-457200">
              <a:buFont typeface="+mj-lt"/>
              <a:buAutoNum type="alphaLcPeriod"/>
            </a:pPr>
            <a:r>
              <a:rPr lang="en-AU" dirty="0"/>
              <a:t>Someone who doesn’t identify exclusively as male or female</a:t>
            </a:r>
          </a:p>
          <a:p>
            <a:pPr marL="457200" lvl="0" indent="-457200">
              <a:buFont typeface="+mj-lt"/>
              <a:buAutoNum type="alphaLcPeriod"/>
            </a:pPr>
            <a:r>
              <a:rPr lang="en-AU" dirty="0"/>
              <a:t>Someone who identifies strictly as male or female</a:t>
            </a:r>
          </a:p>
          <a:p>
            <a:pPr marL="457200" lvl="0" indent="-457200">
              <a:buFont typeface="+mj-lt"/>
              <a:buAutoNum type="alphaLcPeriod"/>
            </a:pPr>
            <a:r>
              <a:rPr lang="en-AU" dirty="0"/>
              <a:t>Someone who is attracted to all genders</a:t>
            </a:r>
          </a:p>
          <a:p>
            <a:pPr marL="457200" lvl="0" indent="-457200">
              <a:buFont typeface="+mj-lt"/>
              <a:buAutoNum type="alphaLcPeriod"/>
            </a:pPr>
            <a:r>
              <a:rPr lang="en-AU" dirty="0"/>
              <a:t>Someone who doesn’t have a gender</a:t>
            </a:r>
          </a:p>
        </p:txBody>
      </p:sp>
      <p:sp>
        <p:nvSpPr>
          <p:cNvPr id="6" name="Rectangle: Rounded Corners 6">
            <a:extLst>
              <a:ext uri="{FF2B5EF4-FFF2-40B4-BE49-F238E27FC236}">
                <a16:creationId xmlns:a16="http://schemas.microsoft.com/office/drawing/2014/main" id="{043783A8-B4C3-B0F2-1E9A-2DA4019427D8}"/>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a. Someone who doesn’t identify exclusively as male or female</a:t>
            </a:r>
          </a:p>
        </p:txBody>
      </p:sp>
      <p:sp>
        <p:nvSpPr>
          <p:cNvPr id="2" name="Slide Number Placeholder 1">
            <a:extLst>
              <a:ext uri="{FF2B5EF4-FFF2-40B4-BE49-F238E27FC236}">
                <a16:creationId xmlns:a16="http://schemas.microsoft.com/office/drawing/2014/main" id="{62D3E95A-B4FE-FC25-4CA3-48106451B1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81</a:t>
            </a:fld>
            <a:endParaRPr lang="en-AU"/>
          </a:p>
        </p:txBody>
      </p:sp>
    </p:spTree>
    <p:extLst>
      <p:ext uri="{BB962C8B-B14F-4D97-AF65-F5344CB8AC3E}">
        <p14:creationId xmlns:p14="http://schemas.microsoft.com/office/powerpoint/2010/main" val="40328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0B8E-FA74-5D75-C091-0C54A49A96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C69D08-483A-389E-3D71-213389D64DB9}"/>
              </a:ext>
            </a:extLst>
          </p:cNvPr>
          <p:cNvSpPr>
            <a:spLocks noGrp="1"/>
          </p:cNvSpPr>
          <p:nvPr>
            <p:ph type="title"/>
          </p:nvPr>
        </p:nvSpPr>
        <p:spPr/>
        <p:txBody>
          <a:bodyPr/>
          <a:lstStyle/>
          <a:p>
            <a:r>
              <a:rPr lang="en-AU" dirty="0">
                <a:latin typeface="+mj-lt"/>
              </a:rPr>
              <a:t>Gender, sex and sexuality quiz – question 9</a:t>
            </a:r>
          </a:p>
        </p:txBody>
      </p:sp>
      <p:sp>
        <p:nvSpPr>
          <p:cNvPr id="5" name="Text Placeholder 4">
            <a:extLst>
              <a:ext uri="{FF2B5EF4-FFF2-40B4-BE49-F238E27FC236}">
                <a16:creationId xmlns:a16="http://schemas.microsoft.com/office/drawing/2014/main" id="{A9506A4F-B7CD-849E-0FE2-6A5956010A5D}"/>
              </a:ext>
            </a:extLst>
          </p:cNvPr>
          <p:cNvSpPr>
            <a:spLocks noGrp="1"/>
          </p:cNvSpPr>
          <p:nvPr>
            <p:ph type="body" sz="quarter" idx="17"/>
          </p:nvPr>
        </p:nvSpPr>
        <p:spPr>
          <a:xfrm>
            <a:off x="360000" y="1567086"/>
            <a:ext cx="11484000" cy="1261173"/>
          </a:xfrm>
        </p:spPr>
        <p:txBody>
          <a:bodyPr/>
          <a:lstStyle/>
          <a:p>
            <a:r>
              <a:rPr lang="en-AU" dirty="0">
                <a:latin typeface="+mn-lt"/>
              </a:rPr>
              <a:t>True or False: </a:t>
            </a:r>
          </a:p>
          <a:p>
            <a:r>
              <a:rPr lang="en-AU" dirty="0">
                <a:latin typeface="+mn-lt"/>
              </a:rPr>
              <a:t>Sexual orientation can be changed through therapy or treatment.</a:t>
            </a:r>
          </a:p>
        </p:txBody>
      </p:sp>
      <p:sp>
        <p:nvSpPr>
          <p:cNvPr id="6" name="Rectangle: Rounded Corners 6">
            <a:extLst>
              <a:ext uri="{FF2B5EF4-FFF2-40B4-BE49-F238E27FC236}">
                <a16:creationId xmlns:a16="http://schemas.microsoft.com/office/drawing/2014/main" id="{9593C784-E149-64CF-065F-E30908D33D4F}"/>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False</a:t>
            </a:r>
          </a:p>
          <a:p>
            <a:pPr>
              <a:spcAft>
                <a:spcPts val="1200"/>
              </a:spcAft>
            </a:pPr>
            <a:r>
              <a:rPr lang="en-AU" sz="2000" b="1" dirty="0">
                <a:solidFill>
                  <a:schemeClr val="tx1"/>
                </a:solidFill>
              </a:rPr>
              <a:t>Explanation: </a:t>
            </a:r>
            <a:r>
              <a:rPr lang="en-AU" sz="2000" dirty="0">
                <a:solidFill>
                  <a:schemeClr val="tx1"/>
                </a:solidFill>
              </a:rPr>
              <a:t>sexual orientation is a natural part of who a person is and cannot be changed.</a:t>
            </a:r>
          </a:p>
        </p:txBody>
      </p:sp>
      <p:sp>
        <p:nvSpPr>
          <p:cNvPr id="2" name="Slide Number Placeholder 1">
            <a:extLst>
              <a:ext uri="{FF2B5EF4-FFF2-40B4-BE49-F238E27FC236}">
                <a16:creationId xmlns:a16="http://schemas.microsoft.com/office/drawing/2014/main" id="{B76F57D5-2265-158F-D0A7-C0CC27530F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82</a:t>
            </a:fld>
            <a:endParaRPr lang="en-AU"/>
          </a:p>
        </p:txBody>
      </p:sp>
    </p:spTree>
    <p:extLst>
      <p:ext uri="{BB962C8B-B14F-4D97-AF65-F5344CB8AC3E}">
        <p14:creationId xmlns:p14="http://schemas.microsoft.com/office/powerpoint/2010/main" val="6727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0EB02-918F-09CA-584E-082FEF711C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46C926-82B6-30E0-A2BF-61580676847C}"/>
              </a:ext>
            </a:extLst>
          </p:cNvPr>
          <p:cNvSpPr>
            <a:spLocks noGrp="1"/>
          </p:cNvSpPr>
          <p:nvPr>
            <p:ph type="title"/>
          </p:nvPr>
        </p:nvSpPr>
        <p:spPr/>
        <p:txBody>
          <a:bodyPr/>
          <a:lstStyle/>
          <a:p>
            <a:r>
              <a:rPr lang="en-AU" dirty="0">
                <a:latin typeface="+mj-lt"/>
              </a:rPr>
              <a:t>Gender, sex and sexuality quiz – question 10</a:t>
            </a:r>
          </a:p>
        </p:txBody>
      </p:sp>
      <p:sp>
        <p:nvSpPr>
          <p:cNvPr id="5" name="Text Placeholder 4">
            <a:extLst>
              <a:ext uri="{FF2B5EF4-FFF2-40B4-BE49-F238E27FC236}">
                <a16:creationId xmlns:a16="http://schemas.microsoft.com/office/drawing/2014/main" id="{8D87F21A-3D0D-15B7-6F3C-E9D98214BE7E}"/>
              </a:ext>
            </a:extLst>
          </p:cNvPr>
          <p:cNvSpPr>
            <a:spLocks noGrp="1"/>
          </p:cNvSpPr>
          <p:nvPr>
            <p:ph type="body" sz="quarter" idx="17"/>
          </p:nvPr>
        </p:nvSpPr>
        <p:spPr>
          <a:xfrm>
            <a:off x="360000" y="1216211"/>
            <a:ext cx="11484000" cy="2994282"/>
          </a:xfrm>
        </p:spPr>
        <p:txBody>
          <a:bodyPr/>
          <a:lstStyle/>
          <a:p>
            <a:r>
              <a:rPr lang="en-AU" dirty="0">
                <a:latin typeface="+mn-lt"/>
              </a:rPr>
              <a:t>What is an “ally”?</a:t>
            </a:r>
          </a:p>
          <a:p>
            <a:pPr marL="457200" indent="-457200">
              <a:buFont typeface="+mj-lt"/>
              <a:buAutoNum type="alphaLcPeriod"/>
            </a:pPr>
            <a:r>
              <a:rPr lang="en-AU" dirty="0">
                <a:latin typeface="+mn-lt"/>
              </a:rPr>
              <a:t>Someone who identifies as LGBTQ+</a:t>
            </a:r>
          </a:p>
          <a:p>
            <a:pPr marL="457200" indent="-457200">
              <a:buFont typeface="+mj-lt"/>
              <a:buAutoNum type="alphaLcPeriod"/>
            </a:pPr>
            <a:r>
              <a:rPr lang="en-AU" dirty="0">
                <a:latin typeface="+mn-lt"/>
              </a:rPr>
              <a:t>Someone who supports and stands up for LGBTQ+ people</a:t>
            </a:r>
          </a:p>
          <a:p>
            <a:pPr marL="457200" indent="-457200">
              <a:buFont typeface="+mj-lt"/>
              <a:buAutoNum type="alphaLcPeriod"/>
            </a:pPr>
            <a:r>
              <a:rPr lang="en-AU" dirty="0">
                <a:latin typeface="+mn-lt"/>
              </a:rPr>
              <a:t>A medical professional</a:t>
            </a:r>
          </a:p>
          <a:p>
            <a:pPr marL="457200" indent="-457200">
              <a:buFont typeface="+mj-lt"/>
              <a:buAutoNum type="alphaLcPeriod"/>
            </a:pPr>
            <a:r>
              <a:rPr lang="en-AU" dirty="0">
                <a:latin typeface="+mn-lt"/>
              </a:rPr>
              <a:t>A person who disagrees with LGBTQ+ rights</a:t>
            </a:r>
          </a:p>
        </p:txBody>
      </p:sp>
      <p:sp>
        <p:nvSpPr>
          <p:cNvPr id="6" name="Rectangle: Rounded Corners 6">
            <a:extLst>
              <a:ext uri="{FF2B5EF4-FFF2-40B4-BE49-F238E27FC236}">
                <a16:creationId xmlns:a16="http://schemas.microsoft.com/office/drawing/2014/main" id="{A1DE7254-5279-AC54-E0DD-78F8431210AF}"/>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b. Someone who supports and stands up for LGBTQ+ people</a:t>
            </a:r>
          </a:p>
        </p:txBody>
      </p:sp>
      <p:sp>
        <p:nvSpPr>
          <p:cNvPr id="2" name="Slide Number Placeholder 1">
            <a:extLst>
              <a:ext uri="{FF2B5EF4-FFF2-40B4-BE49-F238E27FC236}">
                <a16:creationId xmlns:a16="http://schemas.microsoft.com/office/drawing/2014/main" id="{84EC1508-9316-1CE3-C4D2-8A05780ED8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83</a:t>
            </a:fld>
            <a:endParaRPr lang="en-AU"/>
          </a:p>
        </p:txBody>
      </p:sp>
    </p:spTree>
    <p:extLst>
      <p:ext uri="{BB962C8B-B14F-4D97-AF65-F5344CB8AC3E}">
        <p14:creationId xmlns:p14="http://schemas.microsoft.com/office/powerpoint/2010/main" val="353302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9C914-E108-4DA9-79B9-5338240724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BE61F3-283F-993B-2CD7-4471A52E03B9}"/>
              </a:ext>
            </a:extLst>
          </p:cNvPr>
          <p:cNvSpPr>
            <a:spLocks noGrp="1"/>
          </p:cNvSpPr>
          <p:nvPr>
            <p:ph type="title"/>
          </p:nvPr>
        </p:nvSpPr>
        <p:spPr/>
        <p:txBody>
          <a:bodyPr/>
          <a:lstStyle/>
          <a:p>
            <a:r>
              <a:rPr lang="en-AU" dirty="0">
                <a:latin typeface="+mj-lt"/>
              </a:rPr>
              <a:t>Gender, sex and sexuality quiz – question 11 </a:t>
            </a:r>
          </a:p>
        </p:txBody>
      </p:sp>
      <p:sp>
        <p:nvSpPr>
          <p:cNvPr id="5" name="Text Placeholder 4">
            <a:extLst>
              <a:ext uri="{FF2B5EF4-FFF2-40B4-BE49-F238E27FC236}">
                <a16:creationId xmlns:a16="http://schemas.microsoft.com/office/drawing/2014/main" id="{D682C26C-283F-0F0F-98AD-C0E68E9FA77C}"/>
              </a:ext>
            </a:extLst>
          </p:cNvPr>
          <p:cNvSpPr>
            <a:spLocks noGrp="1"/>
          </p:cNvSpPr>
          <p:nvPr>
            <p:ph type="body" sz="quarter" idx="17"/>
          </p:nvPr>
        </p:nvSpPr>
        <p:spPr>
          <a:xfrm>
            <a:off x="360000" y="1226845"/>
            <a:ext cx="11484000" cy="2919853"/>
          </a:xfrm>
        </p:spPr>
        <p:txBody>
          <a:bodyPr/>
          <a:lstStyle/>
          <a:p>
            <a:r>
              <a:rPr lang="en-AU" dirty="0">
                <a:latin typeface="+mn-lt"/>
              </a:rPr>
              <a:t>Which of the following is a way to support a friend exploring their gender or sexuality?</a:t>
            </a:r>
          </a:p>
          <a:p>
            <a:pPr marL="457200" indent="-457200">
              <a:buFont typeface="+mj-lt"/>
              <a:buAutoNum type="alphaLcPeriod"/>
            </a:pPr>
            <a:r>
              <a:rPr lang="en-AU" dirty="0">
                <a:latin typeface="+mn-lt"/>
              </a:rPr>
              <a:t>Listen without judgement</a:t>
            </a:r>
          </a:p>
          <a:p>
            <a:pPr marL="457200" indent="-457200">
              <a:buFont typeface="+mj-lt"/>
              <a:buAutoNum type="alphaLcPeriod"/>
            </a:pPr>
            <a:r>
              <a:rPr lang="en-AU" dirty="0">
                <a:latin typeface="+mn-lt"/>
              </a:rPr>
              <a:t>Respect their privacy</a:t>
            </a:r>
          </a:p>
          <a:p>
            <a:pPr marL="457200" indent="-457200">
              <a:buFont typeface="+mj-lt"/>
              <a:buAutoNum type="alphaLcPeriod"/>
            </a:pPr>
            <a:r>
              <a:rPr lang="en-AU" dirty="0">
                <a:latin typeface="+mn-lt"/>
              </a:rPr>
              <a:t>Use the name and pronouns they choose</a:t>
            </a:r>
          </a:p>
          <a:p>
            <a:pPr marL="457200" indent="-457200">
              <a:buFont typeface="+mj-lt"/>
              <a:buAutoNum type="alphaLcPeriod"/>
            </a:pPr>
            <a:r>
              <a:rPr lang="en-AU" dirty="0">
                <a:latin typeface="+mn-lt"/>
              </a:rPr>
              <a:t>All of the above</a:t>
            </a:r>
          </a:p>
          <a:p>
            <a:endParaRPr lang="en-AU" dirty="0">
              <a:latin typeface="+mn-lt"/>
            </a:endParaRPr>
          </a:p>
        </p:txBody>
      </p:sp>
      <p:sp>
        <p:nvSpPr>
          <p:cNvPr id="6" name="Rectangle: Rounded Corners 6">
            <a:extLst>
              <a:ext uri="{FF2B5EF4-FFF2-40B4-BE49-F238E27FC236}">
                <a16:creationId xmlns:a16="http://schemas.microsoft.com/office/drawing/2014/main" id="{ACC81940-9E1F-5F63-7342-B017346886FA}"/>
              </a:ext>
            </a:extLst>
          </p:cNvPr>
          <p:cNvSpPr/>
          <p:nvPr/>
        </p:nvSpPr>
        <p:spPr>
          <a:xfrm>
            <a:off x="348001" y="4626429"/>
            <a:ext cx="11495998" cy="176348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lang="en-AU" sz="2000" b="1" dirty="0">
                <a:solidFill>
                  <a:schemeClr val="tx1"/>
                </a:solidFill>
              </a:rPr>
              <a:t>Answer: </a:t>
            </a:r>
            <a:r>
              <a:rPr lang="en-AU" sz="2000" dirty="0">
                <a:solidFill>
                  <a:schemeClr val="tx1"/>
                </a:solidFill>
              </a:rPr>
              <a:t>d. All of the above</a:t>
            </a:r>
          </a:p>
        </p:txBody>
      </p:sp>
      <p:sp>
        <p:nvSpPr>
          <p:cNvPr id="2" name="Slide Number Placeholder 1">
            <a:extLst>
              <a:ext uri="{FF2B5EF4-FFF2-40B4-BE49-F238E27FC236}">
                <a16:creationId xmlns:a16="http://schemas.microsoft.com/office/drawing/2014/main" id="{4B7E6722-6771-024E-8B9D-F706181AAC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84</a:t>
            </a:fld>
            <a:endParaRPr lang="en-AU"/>
          </a:p>
        </p:txBody>
      </p:sp>
    </p:spTree>
    <p:extLst>
      <p:ext uri="{BB962C8B-B14F-4D97-AF65-F5344CB8AC3E}">
        <p14:creationId xmlns:p14="http://schemas.microsoft.com/office/powerpoint/2010/main" val="3043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CFEF-DCAD-1FA7-2148-D7AB6955F3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924703-D029-53F0-76CA-9BDC9F43C4C5}"/>
              </a:ext>
            </a:extLst>
          </p:cNvPr>
          <p:cNvSpPr>
            <a:spLocks noGrp="1"/>
          </p:cNvSpPr>
          <p:nvPr>
            <p:ph type="title"/>
          </p:nvPr>
        </p:nvSpPr>
        <p:spPr>
          <a:xfrm>
            <a:off x="360000" y="360000"/>
            <a:ext cx="10080000" cy="545601"/>
          </a:xfrm>
        </p:spPr>
        <p:txBody>
          <a:bodyPr anchor="ctr">
            <a:normAutofit/>
          </a:bodyPr>
          <a:lstStyle/>
          <a:p>
            <a:r>
              <a:rPr lang="en-AU">
                <a:latin typeface="+mj-lt"/>
              </a:rPr>
              <a:t>Relationships: expectations vs. reality brainstorm</a:t>
            </a:r>
          </a:p>
        </p:txBody>
      </p:sp>
      <p:sp>
        <p:nvSpPr>
          <p:cNvPr id="6" name="Text Placeholder 5">
            <a:extLst>
              <a:ext uri="{FF2B5EF4-FFF2-40B4-BE49-F238E27FC236}">
                <a16:creationId xmlns:a16="http://schemas.microsoft.com/office/drawing/2014/main" id="{5F7B7E28-B202-8D66-F96B-5237C01D6AFA}"/>
              </a:ext>
            </a:extLst>
          </p:cNvPr>
          <p:cNvSpPr>
            <a:spLocks noGrp="1"/>
          </p:cNvSpPr>
          <p:nvPr>
            <p:ph type="body" sz="quarter" idx="18"/>
          </p:nvPr>
        </p:nvSpPr>
        <p:spPr/>
        <p:txBody>
          <a:bodyPr/>
          <a:lstStyle/>
          <a:p>
            <a:r>
              <a:rPr lang="en-AU" dirty="0"/>
              <a:t>Class discussion</a:t>
            </a:r>
          </a:p>
        </p:txBody>
      </p:sp>
      <p:sp>
        <p:nvSpPr>
          <p:cNvPr id="5" name="Text Placeholder 4">
            <a:extLst>
              <a:ext uri="{FF2B5EF4-FFF2-40B4-BE49-F238E27FC236}">
                <a16:creationId xmlns:a16="http://schemas.microsoft.com/office/drawing/2014/main" id="{83CA81A1-A7F6-42B2-9B4A-B2C318DFC785}"/>
              </a:ext>
            </a:extLst>
          </p:cNvPr>
          <p:cNvSpPr>
            <a:spLocks noGrp="1"/>
          </p:cNvSpPr>
          <p:nvPr>
            <p:ph idx="1"/>
          </p:nvPr>
        </p:nvSpPr>
        <p:spPr>
          <a:xfrm>
            <a:off x="6197250" y="1620000"/>
            <a:ext cx="5646750" cy="4536000"/>
          </a:xfrm>
        </p:spPr>
        <p:txBody>
          <a:bodyPr>
            <a:normAutofit/>
          </a:bodyPr>
          <a:lstStyle/>
          <a:p>
            <a:pPr marL="285750" lvl="0" indent="-285750">
              <a:buFont typeface="Arial" panose="020B0604020202020204" pitchFamily="34" charset="0"/>
              <a:buChar char="•"/>
            </a:pPr>
            <a:r>
              <a:rPr lang="en-AU" dirty="0"/>
              <a:t>Brainstorm all the different forms of media that show relationships. Write all responses on the board</a:t>
            </a:r>
          </a:p>
          <a:p>
            <a:pPr lvl="0"/>
            <a:endParaRPr lang="en-AU" dirty="0"/>
          </a:p>
        </p:txBody>
      </p:sp>
      <p:pic>
        <p:nvPicPr>
          <p:cNvPr id="4" name="Picture 3">
            <a:extLst>
              <a:ext uri="{FF2B5EF4-FFF2-40B4-BE49-F238E27FC236}">
                <a16:creationId xmlns:a16="http://schemas.microsoft.com/office/drawing/2014/main" id="{0F0FFE41-CC32-448C-4625-52EC0D0694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453A817B-13FE-6DC2-D9CB-38D1812AEA9E}"/>
              </a:ext>
              <a:ext uri="{C183D7F6-B498-43B3-948B-1728B52AA6E4}">
                <adec:decorative xmlns:adec="http://schemas.microsoft.com/office/drawing/2017/decorative" val="1"/>
              </a:ext>
            </a:extLst>
          </p:cNvPr>
          <p:cNvSpPr txBox="1"/>
          <p:nvPr/>
        </p:nvSpPr>
        <p:spPr>
          <a:xfrm>
            <a:off x="360000" y="6017500"/>
            <a:ext cx="2117152" cy="276999"/>
          </a:xfrm>
          <a:prstGeom prst="rect">
            <a:avLst/>
          </a:prstGeom>
          <a:noFill/>
        </p:spPr>
        <p:txBody>
          <a:bodyPr wrap="square">
            <a:spAutoFit/>
          </a:bodyPr>
          <a:lstStyle/>
          <a:p>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5B2874A4-89BF-8527-4B98-45AE3C825E2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85</a:t>
            </a:fld>
            <a:endParaRPr lang="en-AU"/>
          </a:p>
        </p:txBody>
      </p:sp>
    </p:spTree>
    <p:extLst>
      <p:ext uri="{BB962C8B-B14F-4D97-AF65-F5344CB8AC3E}">
        <p14:creationId xmlns:p14="http://schemas.microsoft.com/office/powerpoint/2010/main" val="11049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E4F04-5E84-E548-CBE3-A5706F1EAC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D7EAC-40F2-9262-254B-16B4339A0233}"/>
              </a:ext>
            </a:extLst>
          </p:cNvPr>
          <p:cNvSpPr>
            <a:spLocks noGrp="1"/>
          </p:cNvSpPr>
          <p:nvPr>
            <p:ph type="title"/>
          </p:nvPr>
        </p:nvSpPr>
        <p:spPr/>
        <p:txBody>
          <a:bodyPr/>
          <a:lstStyle/>
          <a:p>
            <a:r>
              <a:rPr lang="en-AU" dirty="0">
                <a:latin typeface="+mj-lt"/>
              </a:rPr>
              <a:t>Relationships: expectations vs. reality reflection</a:t>
            </a:r>
          </a:p>
        </p:txBody>
      </p:sp>
      <p:sp>
        <p:nvSpPr>
          <p:cNvPr id="5" name="Text Placeholder 4">
            <a:extLst>
              <a:ext uri="{FF2B5EF4-FFF2-40B4-BE49-F238E27FC236}">
                <a16:creationId xmlns:a16="http://schemas.microsoft.com/office/drawing/2014/main" id="{16E2FD29-A4A8-543E-99B9-69D409018EF9}"/>
              </a:ext>
            </a:extLst>
          </p:cNvPr>
          <p:cNvSpPr>
            <a:spLocks noGrp="1"/>
          </p:cNvSpPr>
          <p:nvPr>
            <p:ph type="body" sz="quarter" idx="17"/>
          </p:nvPr>
        </p:nvSpPr>
        <p:spPr>
          <a:xfrm>
            <a:off x="359999" y="1703004"/>
            <a:ext cx="8381229" cy="4812996"/>
          </a:xfrm>
        </p:spPr>
        <p:txBody>
          <a:bodyPr/>
          <a:lstStyle/>
          <a:p>
            <a:r>
              <a:rPr lang="en-AU" dirty="0">
                <a:latin typeface="+mn-lt"/>
              </a:rPr>
              <a:t>Reflect and think of specific relationships that you have seen reflected in the media (consider TV shows, books, social media, other content) that you think demonstrates ideal relationships. These can be family, friend or romantic relationships.</a:t>
            </a:r>
          </a:p>
          <a:p>
            <a:pPr marL="342900" indent="-342900">
              <a:buFont typeface="Arial" panose="020B0604020202020204" pitchFamily="34" charset="0"/>
              <a:buChar char="•"/>
            </a:pPr>
            <a:r>
              <a:rPr lang="en-AU" dirty="0">
                <a:latin typeface="+mn-lt"/>
              </a:rPr>
              <a:t>Write a list of qualities that you see portrayed in that relationship.</a:t>
            </a:r>
          </a:p>
          <a:p>
            <a:r>
              <a:rPr lang="en-AU" dirty="0">
                <a:latin typeface="+mn-lt"/>
              </a:rPr>
              <a:t>Now, consider relationships that you think demonstrate negative relationships.</a:t>
            </a:r>
          </a:p>
          <a:p>
            <a:pPr marL="342900" indent="-342900">
              <a:buFont typeface="Arial" panose="020B0604020202020204" pitchFamily="34" charset="0"/>
              <a:buChar char="•"/>
            </a:pPr>
            <a:r>
              <a:rPr lang="en-AU" dirty="0">
                <a:latin typeface="+mn-lt"/>
              </a:rPr>
              <a:t>Write a list of qualities that you see portrayed in that relationship.</a:t>
            </a:r>
          </a:p>
          <a:p>
            <a:endParaRPr lang="en-AU" dirty="0">
              <a:latin typeface="+mn-lt"/>
            </a:endParaRPr>
          </a:p>
        </p:txBody>
      </p:sp>
      <p:pic>
        <p:nvPicPr>
          <p:cNvPr id="8" name="Picture 7">
            <a:extLst>
              <a:ext uri="{FF2B5EF4-FFF2-40B4-BE49-F238E27FC236}">
                <a16:creationId xmlns:a16="http://schemas.microsoft.com/office/drawing/2014/main" id="{D50F8083-0F27-B02B-2A84-CDCBDCBDC4E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2044" y="1259302"/>
            <a:ext cx="2370058" cy="4535997"/>
          </a:xfrm>
          <a:prstGeom prst="rect">
            <a:avLst/>
          </a:prstGeom>
          <a:noFill/>
        </p:spPr>
      </p:pic>
      <p:sp>
        <p:nvSpPr>
          <p:cNvPr id="6" name="TextBox 5">
            <a:extLst>
              <a:ext uri="{FF2B5EF4-FFF2-40B4-BE49-F238E27FC236}">
                <a16:creationId xmlns:a16="http://schemas.microsoft.com/office/drawing/2014/main" id="{8B0CC528-158F-E48D-3A3C-D0A7E7900FA8}"/>
              </a:ext>
              <a:ext uri="{C183D7F6-B498-43B3-948B-1728B52AA6E4}">
                <adec:decorative xmlns:adec="http://schemas.microsoft.com/office/drawing/2017/decorative" val="1"/>
              </a:ext>
            </a:extLst>
          </p:cNvPr>
          <p:cNvSpPr txBox="1"/>
          <p:nvPr/>
        </p:nvSpPr>
        <p:spPr>
          <a:xfrm>
            <a:off x="9082044" y="6059000"/>
            <a:ext cx="2764748" cy="180000"/>
          </a:xfrm>
          <a:prstGeom prst="rect">
            <a:avLst/>
          </a:prstGeom>
          <a:noFill/>
        </p:spPr>
        <p:txBody>
          <a:bodyPr wrap="square" lIns="0" tIns="0" rIns="0" bIns="0" rtlCol="0">
            <a:no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7D7FA0F3-0C73-C734-7649-4C1BF5628C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86</a:t>
            </a:fld>
            <a:endParaRPr lang="en-AU"/>
          </a:p>
        </p:txBody>
      </p:sp>
    </p:spTree>
    <p:extLst>
      <p:ext uri="{BB962C8B-B14F-4D97-AF65-F5344CB8AC3E}">
        <p14:creationId xmlns:p14="http://schemas.microsoft.com/office/powerpoint/2010/main" val="171679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A6C1E-AA2E-46D4-AB1D-398154936D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BF36D5-6E29-648B-2C82-6D28330B6E20}"/>
              </a:ext>
            </a:extLst>
          </p:cNvPr>
          <p:cNvSpPr>
            <a:spLocks noGrp="1"/>
          </p:cNvSpPr>
          <p:nvPr>
            <p:ph type="title"/>
          </p:nvPr>
        </p:nvSpPr>
        <p:spPr>
          <a:xfrm>
            <a:off x="360000" y="360000"/>
            <a:ext cx="10080000" cy="545601"/>
          </a:xfrm>
        </p:spPr>
        <p:txBody>
          <a:bodyPr anchor="ctr">
            <a:normAutofit/>
          </a:bodyPr>
          <a:lstStyle/>
          <a:p>
            <a:r>
              <a:rPr lang="en-AU">
                <a:latin typeface="+mj-lt"/>
              </a:rPr>
              <a:t>Relationships: expectations vs. reality discussion</a:t>
            </a:r>
          </a:p>
        </p:txBody>
      </p:sp>
      <p:sp>
        <p:nvSpPr>
          <p:cNvPr id="6" name="Text Placeholder 5">
            <a:extLst>
              <a:ext uri="{FF2B5EF4-FFF2-40B4-BE49-F238E27FC236}">
                <a16:creationId xmlns:a16="http://schemas.microsoft.com/office/drawing/2014/main" id="{33BA95A4-87F1-EF6E-0797-F78841EBE91D}"/>
              </a:ext>
            </a:extLst>
          </p:cNvPr>
          <p:cNvSpPr>
            <a:spLocks noGrp="1"/>
          </p:cNvSpPr>
          <p:nvPr>
            <p:ph type="body" sz="quarter" idx="18"/>
          </p:nvPr>
        </p:nvSpPr>
        <p:spPr/>
        <p:txBody>
          <a:bodyPr/>
          <a:lstStyle/>
          <a:p>
            <a:r>
              <a:rPr lang="en-AU" dirty="0"/>
              <a:t>Class discussion</a:t>
            </a:r>
          </a:p>
        </p:txBody>
      </p:sp>
      <p:sp>
        <p:nvSpPr>
          <p:cNvPr id="5" name="Text Placeholder 4">
            <a:extLst>
              <a:ext uri="{FF2B5EF4-FFF2-40B4-BE49-F238E27FC236}">
                <a16:creationId xmlns:a16="http://schemas.microsoft.com/office/drawing/2014/main" id="{7E7FD087-169D-A7C4-D299-8EA5474167D3}"/>
              </a:ext>
            </a:extLst>
          </p:cNvPr>
          <p:cNvSpPr>
            <a:spLocks noGrp="1"/>
          </p:cNvSpPr>
          <p:nvPr>
            <p:ph idx="1"/>
          </p:nvPr>
        </p:nvSpPr>
        <p:spPr>
          <a:xfrm>
            <a:off x="6197250" y="1620000"/>
            <a:ext cx="5646750" cy="4536000"/>
          </a:xfrm>
        </p:spPr>
        <p:txBody>
          <a:bodyPr>
            <a:normAutofit lnSpcReduction="10000"/>
          </a:bodyPr>
          <a:lstStyle/>
          <a:p>
            <a:pPr marL="285750" indent="-285750">
              <a:buFont typeface="Arial" panose="020B0604020202020204" pitchFamily="34" charset="0"/>
              <a:buChar char="•"/>
            </a:pPr>
            <a:r>
              <a:rPr lang="en-AU" sz="2000" dirty="0"/>
              <a:t>How does what we see in the media influence our understanding of positive and negative relationships?</a:t>
            </a:r>
          </a:p>
          <a:p>
            <a:pPr marL="285750" lvl="0" indent="-285750">
              <a:buFont typeface="Arial" panose="020B0604020202020204" pitchFamily="34" charset="0"/>
              <a:buChar char="•"/>
            </a:pPr>
            <a:r>
              <a:rPr lang="en-AU" sz="2000" dirty="0"/>
              <a:t>What personal strengths and skills can help to deconstruct misleading messages and promote respectful relationships?</a:t>
            </a:r>
          </a:p>
          <a:p>
            <a:pPr marL="285750" lvl="0" indent="-285750">
              <a:buFont typeface="Arial" panose="020B0604020202020204" pitchFamily="34" charset="0"/>
              <a:buChar char="•"/>
            </a:pPr>
            <a:r>
              <a:rPr lang="en-AU" sz="2000" dirty="0"/>
              <a:t>What personal strengths and skills can empower us to communicate our personal expectations and boundaries?</a:t>
            </a:r>
          </a:p>
          <a:p>
            <a:pPr marL="285750" indent="-285750">
              <a:buFont typeface="Arial" panose="020B0604020202020204" pitchFamily="34" charset="0"/>
              <a:buChar char="•"/>
            </a:pPr>
            <a:endParaRPr lang="en-AU" sz="2000" dirty="0"/>
          </a:p>
        </p:txBody>
      </p:sp>
      <p:pic>
        <p:nvPicPr>
          <p:cNvPr id="4" name="Picture 3">
            <a:extLst>
              <a:ext uri="{FF2B5EF4-FFF2-40B4-BE49-F238E27FC236}">
                <a16:creationId xmlns:a16="http://schemas.microsoft.com/office/drawing/2014/main" id="{6D212607-AB00-F8CA-E9F9-53409517783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245B90D1-FB72-3951-E4EE-71EAC8686466}"/>
              </a:ext>
              <a:ext uri="{C183D7F6-B498-43B3-948B-1728B52AA6E4}">
                <adec:decorative xmlns:adec="http://schemas.microsoft.com/office/drawing/2017/decorative" val="1"/>
              </a:ext>
            </a:extLst>
          </p:cNvPr>
          <p:cNvSpPr txBox="1"/>
          <p:nvPr/>
        </p:nvSpPr>
        <p:spPr>
          <a:xfrm>
            <a:off x="348000" y="6017500"/>
            <a:ext cx="2117152" cy="276999"/>
          </a:xfrm>
          <a:prstGeom prst="rect">
            <a:avLst/>
          </a:prstGeom>
          <a:noFill/>
        </p:spPr>
        <p:txBody>
          <a:bodyPr wrap="square">
            <a:spAutoFit/>
          </a:bodyPr>
          <a:lstStyle/>
          <a:p>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857A38DB-CA39-32F7-4F73-67E4C489ACE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87</a:t>
            </a:fld>
            <a:endParaRPr lang="en-AU"/>
          </a:p>
        </p:txBody>
      </p:sp>
    </p:spTree>
    <p:extLst>
      <p:ext uri="{BB962C8B-B14F-4D97-AF65-F5344CB8AC3E}">
        <p14:creationId xmlns:p14="http://schemas.microsoft.com/office/powerpoint/2010/main" val="122318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AEDAC-9913-60E2-F392-75514EB5C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0F0EA0-B061-3C7E-D105-8DA246897A45}"/>
              </a:ext>
            </a:extLst>
          </p:cNvPr>
          <p:cNvSpPr>
            <a:spLocks noGrp="1"/>
          </p:cNvSpPr>
          <p:nvPr>
            <p:ph type="title"/>
          </p:nvPr>
        </p:nvSpPr>
        <p:spPr/>
        <p:txBody>
          <a:bodyPr/>
          <a:lstStyle/>
          <a:p>
            <a:r>
              <a:rPr lang="en-AU" dirty="0">
                <a:latin typeface="+mj-lt"/>
              </a:rPr>
              <a:t>Challenging stereotypes</a:t>
            </a:r>
          </a:p>
        </p:txBody>
      </p:sp>
      <p:sp>
        <p:nvSpPr>
          <p:cNvPr id="8" name="Rectangle: Rounded Corners 7">
            <a:extLst>
              <a:ext uri="{FF2B5EF4-FFF2-40B4-BE49-F238E27FC236}">
                <a16:creationId xmlns:a16="http://schemas.microsoft.com/office/drawing/2014/main" id="{C82C8727-4493-5C89-5544-1FB86EEAE5C7}"/>
              </a:ext>
            </a:extLst>
          </p:cNvPr>
          <p:cNvSpPr/>
          <p:nvPr/>
        </p:nvSpPr>
        <p:spPr>
          <a:xfrm>
            <a:off x="359999" y="1362573"/>
            <a:ext cx="11483999" cy="851057"/>
          </a:xfrm>
          <a:prstGeom prst="roundRect">
            <a:avLst/>
          </a:prstGeom>
          <a:solidFill>
            <a:schemeClr val="accent3"/>
          </a:solidFill>
          <a:ln>
            <a:noFill/>
          </a:ln>
          <a:effectLst/>
          <a:scene3d>
            <a:camera prst="orthographicFront">
              <a:rot lat="0" lon="0" rev="0"/>
            </a:camera>
            <a:lightRig rig="balanced" dir="t">
              <a:rot lat="0" lon="0" rev="8700000"/>
            </a:lightRig>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A stereotype is a simplified, idea, belief or assumption about a group of people</a:t>
            </a:r>
          </a:p>
        </p:txBody>
      </p:sp>
      <p:sp>
        <p:nvSpPr>
          <p:cNvPr id="5" name="Text Placeholder 4">
            <a:extLst>
              <a:ext uri="{FF2B5EF4-FFF2-40B4-BE49-F238E27FC236}">
                <a16:creationId xmlns:a16="http://schemas.microsoft.com/office/drawing/2014/main" id="{7BCF87BA-2082-DFA2-1865-949C0E6D4A4F}"/>
              </a:ext>
            </a:extLst>
          </p:cNvPr>
          <p:cNvSpPr>
            <a:spLocks noGrp="1"/>
          </p:cNvSpPr>
          <p:nvPr>
            <p:ph type="body" sz="quarter" idx="17"/>
          </p:nvPr>
        </p:nvSpPr>
        <p:spPr>
          <a:xfrm>
            <a:off x="360000" y="2601686"/>
            <a:ext cx="6410914" cy="3773235"/>
          </a:xfrm>
        </p:spPr>
        <p:txBody>
          <a:bodyPr/>
          <a:lstStyle/>
          <a:p>
            <a:r>
              <a:rPr lang="en-AU" b="1" dirty="0">
                <a:latin typeface="+mn-lt"/>
              </a:rPr>
              <a:t>As a class</a:t>
            </a:r>
            <a:r>
              <a:rPr lang="en-AU" dirty="0">
                <a:latin typeface="+mn-lt"/>
              </a:rPr>
              <a:t>: brainstorm stereotypes that exist about sex, gender, sexuality and relationships</a:t>
            </a:r>
          </a:p>
          <a:p>
            <a:r>
              <a:rPr lang="en-AU" b="1" dirty="0">
                <a:latin typeface="+mn-lt"/>
              </a:rPr>
              <a:t>Individually</a:t>
            </a:r>
            <a:r>
              <a:rPr lang="en-AU" dirty="0">
                <a:latin typeface="+mn-lt"/>
              </a:rPr>
              <a:t>: categorise each stereotype as masculinity stereotype, femininity stereotype or applies to people of any gender.  </a:t>
            </a:r>
          </a:p>
        </p:txBody>
      </p:sp>
      <p:pic>
        <p:nvPicPr>
          <p:cNvPr id="7" name="Picture 6">
            <a:extLst>
              <a:ext uri="{FF2B5EF4-FFF2-40B4-BE49-F238E27FC236}">
                <a16:creationId xmlns:a16="http://schemas.microsoft.com/office/drawing/2014/main" id="{CCC7445B-701D-D4F7-F534-26E8E62F8A4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7599" y="2689653"/>
            <a:ext cx="4796399" cy="3597299"/>
          </a:xfrm>
          <a:prstGeom prst="rect">
            <a:avLst/>
          </a:prstGeom>
        </p:spPr>
      </p:pic>
      <p:sp>
        <p:nvSpPr>
          <p:cNvPr id="9" name="TextBox 8">
            <a:extLst>
              <a:ext uri="{FF2B5EF4-FFF2-40B4-BE49-F238E27FC236}">
                <a16:creationId xmlns:a16="http://schemas.microsoft.com/office/drawing/2014/main" id="{CF47032D-AAE2-D80B-B21A-4972FCCACC19}"/>
              </a:ext>
              <a:ext uri="{C183D7F6-B498-43B3-948B-1728B52AA6E4}">
                <adec:decorative xmlns:adec="http://schemas.microsoft.com/office/drawing/2017/decorative" val="1"/>
              </a:ext>
            </a:extLst>
          </p:cNvPr>
          <p:cNvSpPr txBox="1"/>
          <p:nvPr/>
        </p:nvSpPr>
        <p:spPr>
          <a:xfrm>
            <a:off x="7487949" y="6401631"/>
            <a:ext cx="3915697"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4"/>
              </a:rPr>
              <a:t>Clker</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-Free-Vector-Images</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C50814B0-9D5E-5E04-A0AB-848277EF56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88</a:t>
            </a:fld>
            <a:endParaRPr lang="en-AU"/>
          </a:p>
        </p:txBody>
      </p:sp>
    </p:spTree>
    <p:extLst>
      <p:ext uri="{BB962C8B-B14F-4D97-AF65-F5344CB8AC3E}">
        <p14:creationId xmlns:p14="http://schemas.microsoft.com/office/powerpoint/2010/main" val="178382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8067E-652A-6E55-E838-E6631C8A51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A8DD80-B922-2A48-659D-47AADE7B199E}"/>
              </a:ext>
            </a:extLst>
          </p:cNvPr>
          <p:cNvSpPr>
            <a:spLocks noGrp="1"/>
          </p:cNvSpPr>
          <p:nvPr>
            <p:ph type="title"/>
          </p:nvPr>
        </p:nvSpPr>
        <p:spPr>
          <a:xfrm>
            <a:off x="360000" y="360000"/>
            <a:ext cx="11484000" cy="545601"/>
          </a:xfrm>
        </p:spPr>
        <p:txBody>
          <a:bodyPr anchor="ctr">
            <a:normAutofit/>
          </a:bodyPr>
          <a:lstStyle/>
          <a:p>
            <a:r>
              <a:rPr lang="en-AU">
                <a:latin typeface="+mj-lt"/>
              </a:rPr>
              <a:t>Challenging stereotypes discussion</a:t>
            </a:r>
          </a:p>
        </p:txBody>
      </p:sp>
      <p:sp>
        <p:nvSpPr>
          <p:cNvPr id="6" name="Text Placeholder 5">
            <a:extLst>
              <a:ext uri="{FF2B5EF4-FFF2-40B4-BE49-F238E27FC236}">
                <a16:creationId xmlns:a16="http://schemas.microsoft.com/office/drawing/2014/main" id="{AE64DC85-5F6A-B6F2-DB23-96CC1281A5EC}"/>
              </a:ext>
            </a:extLst>
          </p:cNvPr>
          <p:cNvSpPr>
            <a:spLocks noGrp="1"/>
          </p:cNvSpPr>
          <p:nvPr>
            <p:ph type="body" sz="quarter" idx="18"/>
          </p:nvPr>
        </p:nvSpPr>
        <p:spPr/>
        <p:txBody>
          <a:bodyPr/>
          <a:lstStyle/>
          <a:p>
            <a:r>
              <a:rPr lang="en-AU" dirty="0"/>
              <a:t>Class discussion</a:t>
            </a:r>
          </a:p>
        </p:txBody>
      </p:sp>
      <p:sp>
        <p:nvSpPr>
          <p:cNvPr id="5" name="Text Placeholder 4">
            <a:extLst>
              <a:ext uri="{FF2B5EF4-FFF2-40B4-BE49-F238E27FC236}">
                <a16:creationId xmlns:a16="http://schemas.microsoft.com/office/drawing/2014/main" id="{D71F34D8-ECD0-4067-8B4C-77AD23537A69}"/>
              </a:ext>
            </a:extLst>
          </p:cNvPr>
          <p:cNvSpPr>
            <a:spLocks noGrp="1"/>
          </p:cNvSpPr>
          <p:nvPr>
            <p:ph idx="1"/>
          </p:nvPr>
        </p:nvSpPr>
        <p:spPr>
          <a:xfrm>
            <a:off x="6197250" y="1620000"/>
            <a:ext cx="5646750" cy="4536000"/>
          </a:xfrm>
        </p:spPr>
        <p:txBody>
          <a:bodyPr>
            <a:normAutofit/>
          </a:bodyPr>
          <a:lstStyle/>
          <a:p>
            <a:pPr marL="285750" lvl="0" indent="-285750">
              <a:buFont typeface="Arial" panose="020B0604020202020204" pitchFamily="34" charset="0"/>
              <a:buChar char="•"/>
            </a:pPr>
            <a:r>
              <a:rPr lang="en-AU" dirty="0"/>
              <a:t>Where do these stereotypes come from?</a:t>
            </a:r>
          </a:p>
          <a:p>
            <a:pPr marL="285750" lvl="0" indent="-285750">
              <a:buFont typeface="Arial" panose="020B0604020202020204" pitchFamily="34" charset="0"/>
              <a:buChar char="•"/>
            </a:pPr>
            <a:r>
              <a:rPr lang="en-AU" dirty="0"/>
              <a:t>In what way can stereotypes be harmful or misleading?</a:t>
            </a:r>
          </a:p>
          <a:p>
            <a:pPr marL="285750" lvl="0" indent="-285750">
              <a:buFont typeface="Arial" panose="020B0604020202020204" pitchFamily="34" charset="0"/>
              <a:buChar char="•"/>
            </a:pPr>
            <a:r>
              <a:rPr lang="en-AU" dirty="0"/>
              <a:t>How can stereotypes limit the way people express themselves?</a:t>
            </a:r>
          </a:p>
          <a:p>
            <a:pPr marL="285750" lvl="0" indent="-285750">
              <a:buFont typeface="Arial" panose="020B0604020202020204" pitchFamily="34" charset="0"/>
              <a:buChar char="•"/>
            </a:pPr>
            <a:r>
              <a:rPr lang="en-AU" dirty="0"/>
              <a:t>How might stereotypes affect friendships or romantic relationships?</a:t>
            </a:r>
          </a:p>
          <a:p>
            <a:pPr marL="285750" lvl="0" indent="-285750">
              <a:buFont typeface="Arial" panose="020B0604020202020204" pitchFamily="34" charset="0"/>
              <a:buChar char="•"/>
            </a:pPr>
            <a:r>
              <a:rPr lang="en-AU" dirty="0"/>
              <a:t>What pressure might young people feel because of these expectations?</a:t>
            </a:r>
          </a:p>
        </p:txBody>
      </p:sp>
      <p:pic>
        <p:nvPicPr>
          <p:cNvPr id="4" name="Picture 3">
            <a:extLst>
              <a:ext uri="{FF2B5EF4-FFF2-40B4-BE49-F238E27FC236}">
                <a16:creationId xmlns:a16="http://schemas.microsoft.com/office/drawing/2014/main" id="{B8765E6D-9A45-E0EF-C2EF-207CD6CDAD7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C2CB54DE-891C-7237-6CDE-78AFC092662D}"/>
              </a:ext>
              <a:ext uri="{C183D7F6-B498-43B3-948B-1728B52AA6E4}">
                <adec:decorative xmlns:adec="http://schemas.microsoft.com/office/drawing/2017/decorative" val="1"/>
              </a:ext>
            </a:extLst>
          </p:cNvPr>
          <p:cNvSpPr txBox="1"/>
          <p:nvPr/>
        </p:nvSpPr>
        <p:spPr>
          <a:xfrm>
            <a:off x="348000" y="6017500"/>
            <a:ext cx="2117152" cy="276999"/>
          </a:xfrm>
          <a:prstGeom prst="rect">
            <a:avLst/>
          </a:prstGeom>
          <a:noFill/>
        </p:spPr>
        <p:txBody>
          <a:bodyPr wrap="square">
            <a:spAutoFit/>
          </a:bodyPr>
          <a:lstStyle/>
          <a:p>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C0ED301F-65ED-A46E-CA99-BE295DFDDAC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89</a:t>
            </a:fld>
            <a:endParaRPr lang="en-AU"/>
          </a:p>
        </p:txBody>
      </p:sp>
    </p:spTree>
    <p:extLst>
      <p:ext uri="{BB962C8B-B14F-4D97-AF65-F5344CB8AC3E}">
        <p14:creationId xmlns:p14="http://schemas.microsoft.com/office/powerpoint/2010/main" val="213111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9B3B5-C309-5E17-D7F5-82FF5F51EF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52D035-C677-468A-551F-C278C46C4CE7}"/>
              </a:ext>
            </a:extLst>
          </p:cNvPr>
          <p:cNvSpPr>
            <a:spLocks noGrp="1"/>
          </p:cNvSpPr>
          <p:nvPr>
            <p:ph type="title"/>
          </p:nvPr>
        </p:nvSpPr>
        <p:spPr>
          <a:xfrm>
            <a:off x="360000" y="360000"/>
            <a:ext cx="10080000" cy="545601"/>
          </a:xfrm>
        </p:spPr>
        <p:txBody>
          <a:bodyPr anchor="ctr">
            <a:normAutofit/>
          </a:bodyPr>
          <a:lstStyle/>
          <a:p>
            <a:r>
              <a:rPr lang="en-AU" dirty="0">
                <a:latin typeface="+mj-lt"/>
              </a:rPr>
              <a:t>What is a respectful relationship (4)</a:t>
            </a:r>
          </a:p>
        </p:txBody>
      </p:sp>
      <p:sp>
        <p:nvSpPr>
          <p:cNvPr id="17" name="Text Placeholder 4">
            <a:extLst>
              <a:ext uri="{FF2B5EF4-FFF2-40B4-BE49-F238E27FC236}">
                <a16:creationId xmlns:a16="http://schemas.microsoft.com/office/drawing/2014/main" id="{073C0281-3711-71D2-12DE-9994F0E50F9E}"/>
              </a:ext>
            </a:extLst>
          </p:cNvPr>
          <p:cNvSpPr>
            <a:spLocks noGrp="1"/>
          </p:cNvSpPr>
          <p:nvPr>
            <p:ph type="body" sz="quarter" idx="18"/>
          </p:nvPr>
        </p:nvSpPr>
        <p:spPr>
          <a:xfrm>
            <a:off x="360000" y="982520"/>
            <a:ext cx="10080000" cy="310015"/>
          </a:xfrm>
        </p:spPr>
        <p:txBody>
          <a:bodyPr/>
          <a:lstStyle/>
          <a:p>
            <a:r>
              <a:rPr lang="en-US" dirty="0"/>
              <a:t>Share - Class discussion</a:t>
            </a:r>
          </a:p>
        </p:txBody>
      </p:sp>
      <p:pic>
        <p:nvPicPr>
          <p:cNvPr id="6" name="Picture 5">
            <a:extLst>
              <a:ext uri="{FF2B5EF4-FFF2-40B4-BE49-F238E27FC236}">
                <a16:creationId xmlns:a16="http://schemas.microsoft.com/office/drawing/2014/main" id="{E83404ED-4AA0-6C47-8CE6-5A94D52C0BD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023" y="1524586"/>
            <a:ext cx="4711581" cy="4082143"/>
          </a:xfrm>
          <a:prstGeom prst="rect">
            <a:avLst/>
          </a:prstGeom>
        </p:spPr>
      </p:pic>
      <p:sp>
        <p:nvSpPr>
          <p:cNvPr id="8" name="TextBox 7">
            <a:extLst>
              <a:ext uri="{FF2B5EF4-FFF2-40B4-BE49-F238E27FC236}">
                <a16:creationId xmlns:a16="http://schemas.microsoft.com/office/drawing/2014/main" id="{9153CD89-3014-A720-1205-8822A556BE61}"/>
              </a:ext>
              <a:ext uri="{C183D7F6-B498-43B3-948B-1728B52AA6E4}">
                <adec:decorative xmlns:adec="http://schemas.microsoft.com/office/drawing/2017/decorative" val="1"/>
              </a:ext>
            </a:extLst>
          </p:cNvPr>
          <p:cNvSpPr txBox="1"/>
          <p:nvPr/>
        </p:nvSpPr>
        <p:spPr>
          <a:xfrm>
            <a:off x="74007"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5" name="Text Placeholder 4">
            <a:extLst>
              <a:ext uri="{FF2B5EF4-FFF2-40B4-BE49-F238E27FC236}">
                <a16:creationId xmlns:a16="http://schemas.microsoft.com/office/drawing/2014/main" id="{5A98CC82-6EFE-4856-3CFF-3086F22BEB9A}"/>
              </a:ext>
            </a:extLst>
          </p:cNvPr>
          <p:cNvSpPr>
            <a:spLocks noGrp="1"/>
          </p:cNvSpPr>
          <p:nvPr>
            <p:ph idx="1"/>
          </p:nvPr>
        </p:nvSpPr>
        <p:spPr>
          <a:xfrm>
            <a:off x="6197250" y="1620000"/>
            <a:ext cx="5646750" cy="4536000"/>
          </a:xfrm>
        </p:spPr>
        <p:txBody>
          <a:bodyPr>
            <a:normAutofit/>
          </a:bodyPr>
          <a:lstStyle/>
          <a:p>
            <a:pPr marL="342900" indent="-342900">
              <a:buFont typeface="Arial" panose="020B0604020202020204" pitchFamily="34" charset="0"/>
              <a:buChar char="•"/>
            </a:pPr>
            <a:r>
              <a:rPr lang="en-AU" dirty="0"/>
              <a:t>How do respectful relationships in our life shape our identity?</a:t>
            </a:r>
          </a:p>
          <a:p>
            <a:pPr marL="342900" indent="-342900">
              <a:buFont typeface="Arial" panose="020B0604020202020204" pitchFamily="34" charset="0"/>
              <a:buChar char="•"/>
            </a:pPr>
            <a:r>
              <a:rPr lang="en-AU" dirty="0"/>
              <a:t>How do respectful relationships in our life influence our sense of belonging?</a:t>
            </a:r>
          </a:p>
          <a:p>
            <a:pPr marL="342900" indent="-342900">
              <a:buFont typeface="Arial" panose="020B0604020202020204" pitchFamily="34" charset="0"/>
              <a:buChar char="•"/>
            </a:pPr>
            <a:r>
              <a:rPr lang="en-AU" dirty="0"/>
              <a:t>Why are positive, respectful relationships important to your life, health and wellbeing?</a:t>
            </a:r>
          </a:p>
          <a:p>
            <a:endParaRPr lang="en-AU" dirty="0"/>
          </a:p>
        </p:txBody>
      </p:sp>
      <p:sp>
        <p:nvSpPr>
          <p:cNvPr id="2" name="Slide Number Placeholder 1">
            <a:extLst>
              <a:ext uri="{FF2B5EF4-FFF2-40B4-BE49-F238E27FC236}">
                <a16:creationId xmlns:a16="http://schemas.microsoft.com/office/drawing/2014/main" id="{540A23EA-4629-BDF0-C30B-C5F47DDB600E}"/>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26790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F2F5-76AC-47D6-3B01-F31F6336CF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CE3E3B-BFE8-40DD-15F4-0C901E506057}"/>
              </a:ext>
            </a:extLst>
          </p:cNvPr>
          <p:cNvSpPr>
            <a:spLocks noGrp="1"/>
          </p:cNvSpPr>
          <p:nvPr>
            <p:ph type="title"/>
          </p:nvPr>
        </p:nvSpPr>
        <p:spPr/>
        <p:txBody>
          <a:bodyPr/>
          <a:lstStyle/>
          <a:p>
            <a:r>
              <a:rPr lang="en-AU" dirty="0">
                <a:latin typeface="+mj-lt"/>
              </a:rPr>
              <a:t>Challenging stereotypes reflection</a:t>
            </a:r>
          </a:p>
        </p:txBody>
      </p:sp>
      <p:sp>
        <p:nvSpPr>
          <p:cNvPr id="5" name="Text Placeholder 4">
            <a:extLst>
              <a:ext uri="{FF2B5EF4-FFF2-40B4-BE49-F238E27FC236}">
                <a16:creationId xmlns:a16="http://schemas.microsoft.com/office/drawing/2014/main" id="{1E05393B-71C4-3274-24FC-D97E47595911}"/>
              </a:ext>
            </a:extLst>
          </p:cNvPr>
          <p:cNvSpPr>
            <a:spLocks noGrp="1"/>
          </p:cNvSpPr>
          <p:nvPr>
            <p:ph type="body" sz="quarter" idx="17"/>
          </p:nvPr>
        </p:nvSpPr>
        <p:spPr>
          <a:xfrm>
            <a:off x="360000" y="1703004"/>
            <a:ext cx="7586572" cy="4812996"/>
          </a:xfrm>
        </p:spPr>
        <p:txBody>
          <a:bodyPr/>
          <a:lstStyle/>
          <a:p>
            <a:r>
              <a:rPr lang="en-AU" dirty="0">
                <a:latin typeface="+mn-lt"/>
              </a:rPr>
              <a:t>Choose one of the stereotypes from the earlier brainstorm and complete a short reflection to challenge it. Include:</a:t>
            </a:r>
          </a:p>
          <a:p>
            <a:pPr marL="342900" lvl="0" indent="-342900">
              <a:buFont typeface="Arial" panose="020B0604020202020204" pitchFamily="34" charset="0"/>
              <a:buChar char="•"/>
            </a:pPr>
            <a:r>
              <a:rPr lang="en-AU" dirty="0">
                <a:latin typeface="+mn-lt"/>
              </a:rPr>
              <a:t>What the stereotype says.</a:t>
            </a:r>
          </a:p>
          <a:p>
            <a:pPr marL="342900" lvl="0" indent="-342900">
              <a:buFont typeface="Arial" panose="020B0604020202020204" pitchFamily="34" charset="0"/>
              <a:buChar char="•"/>
            </a:pPr>
            <a:r>
              <a:rPr lang="en-AU" dirty="0">
                <a:latin typeface="+mn-lt"/>
              </a:rPr>
              <a:t>Why it is inaccurate or harmful.</a:t>
            </a:r>
          </a:p>
          <a:p>
            <a:pPr marL="342900" lvl="0" indent="-342900">
              <a:buFont typeface="Arial" panose="020B0604020202020204" pitchFamily="34" charset="0"/>
              <a:buChar char="•"/>
            </a:pPr>
            <a:r>
              <a:rPr lang="en-AU" dirty="0">
                <a:latin typeface="+mn-lt"/>
              </a:rPr>
              <a:t>Create a healthier, more inclusive message that challenges it. For example, ‘anyone can show emotions as it is a sign or strength’. </a:t>
            </a:r>
          </a:p>
        </p:txBody>
      </p:sp>
      <p:pic>
        <p:nvPicPr>
          <p:cNvPr id="8" name="Picture 7">
            <a:extLst>
              <a:ext uri="{FF2B5EF4-FFF2-40B4-BE49-F238E27FC236}">
                <a16:creationId xmlns:a16="http://schemas.microsoft.com/office/drawing/2014/main" id="{CB95375F-01E0-791B-0193-830CF3E66E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3942" y="794216"/>
            <a:ext cx="2370058" cy="4535997"/>
          </a:xfrm>
          <a:prstGeom prst="rect">
            <a:avLst/>
          </a:prstGeom>
          <a:noFill/>
        </p:spPr>
      </p:pic>
      <p:sp>
        <p:nvSpPr>
          <p:cNvPr id="10" name="TextBox 9">
            <a:extLst>
              <a:ext uri="{FF2B5EF4-FFF2-40B4-BE49-F238E27FC236}">
                <a16:creationId xmlns:a16="http://schemas.microsoft.com/office/drawing/2014/main" id="{05E5D70D-DDD9-C828-8C37-C0CF9352165A}"/>
              </a:ext>
              <a:ext uri="{C183D7F6-B498-43B3-948B-1728B52AA6E4}">
                <adec:decorative xmlns:adec="http://schemas.microsoft.com/office/drawing/2017/decorative" val="1"/>
              </a:ext>
            </a:extLst>
          </p:cNvPr>
          <p:cNvSpPr txBox="1"/>
          <p:nvPr/>
        </p:nvSpPr>
        <p:spPr>
          <a:xfrm>
            <a:off x="8681043" y="5710914"/>
            <a:ext cx="2888840" cy="276999"/>
          </a:xfrm>
          <a:prstGeom prst="rect">
            <a:avLst/>
          </a:prstGeom>
          <a:noFill/>
        </p:spPr>
        <p:txBody>
          <a:bodyPr wrap="square">
            <a:spAutoFit/>
          </a:bodyPr>
          <a:lstStyle/>
          <a:p>
            <a:r>
              <a:rPr lang="en-AU" sz="1200">
                <a:latin typeface="Arial" panose="020B0604020202020204" pitchFamily="34" charset="0"/>
                <a:cs typeface="Arial" panose="020B0604020202020204" pitchFamily="34" charset="0"/>
              </a:rPr>
              <a:t>Image by </a:t>
            </a:r>
            <a:r>
              <a:rPr lang="en-AU" sz="1200" u="sng">
                <a:latin typeface="Arial" panose="020B0604020202020204" pitchFamily="34" charset="0"/>
                <a:cs typeface="Arial" panose="020B0604020202020204" pitchFamily="34" charset="0"/>
                <a:hlinkClick r:id="rId4"/>
              </a:rPr>
              <a:t>Manfred Steger</a:t>
            </a:r>
            <a:r>
              <a:rPr lang="en-AU" sz="1200">
                <a:latin typeface="Arial" panose="020B0604020202020204" pitchFamily="34" charset="0"/>
                <a:cs typeface="Arial" panose="020B0604020202020204" pitchFamily="34" charset="0"/>
              </a:rPr>
              <a:t> from </a:t>
            </a:r>
            <a:r>
              <a:rPr lang="en-AU" sz="1200" u="sng" err="1">
                <a:latin typeface="Arial" panose="020B0604020202020204" pitchFamily="34" charset="0"/>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4E9683E6-7B78-EE2F-1EAC-D01722D1FD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90</a:t>
            </a:fld>
            <a:endParaRPr lang="en-AU"/>
          </a:p>
        </p:txBody>
      </p:sp>
    </p:spTree>
    <p:extLst>
      <p:ext uri="{BB962C8B-B14F-4D97-AF65-F5344CB8AC3E}">
        <p14:creationId xmlns:p14="http://schemas.microsoft.com/office/powerpoint/2010/main" val="204223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41D41-E8DC-A9F6-DC39-26EE69DE28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FBD2BF-D3C8-2C08-2122-CFEB3114F897}"/>
              </a:ext>
            </a:extLst>
          </p:cNvPr>
          <p:cNvSpPr>
            <a:spLocks noGrp="1"/>
          </p:cNvSpPr>
          <p:nvPr>
            <p:ph type="title"/>
          </p:nvPr>
        </p:nvSpPr>
        <p:spPr/>
        <p:txBody>
          <a:bodyPr/>
          <a:lstStyle/>
          <a:p>
            <a:r>
              <a:rPr lang="en-AU" dirty="0"/>
              <a:t>The impact of pornography</a:t>
            </a:r>
          </a:p>
        </p:txBody>
      </p:sp>
      <p:pic>
        <p:nvPicPr>
          <p:cNvPr id="7" name="Online Media 6" title="Porn - what you should know. For Yrs 8 and up from The Practical Guide to Love, Sex &amp; Relationships.">
            <a:hlinkClick r:id="" action="ppaction://media"/>
            <a:extLst>
              <a:ext uri="{FF2B5EF4-FFF2-40B4-BE49-F238E27FC236}">
                <a16:creationId xmlns:a16="http://schemas.microsoft.com/office/drawing/2014/main" id="{2D064D5F-BE4E-BFB4-EEAD-0C65EE4754C1}"/>
              </a:ext>
            </a:extLst>
          </p:cNvPr>
          <p:cNvPicPr>
            <a:picLocks noRot="1" noChangeAspect="1"/>
          </p:cNvPicPr>
          <p:nvPr>
            <a:videoFile r:link="rId1"/>
          </p:nvPr>
        </p:nvPicPr>
        <p:blipFill>
          <a:blip r:embed="rId4"/>
          <a:stretch>
            <a:fillRect/>
          </a:stretch>
        </p:blipFill>
        <p:spPr>
          <a:xfrm>
            <a:off x="1218196" y="943985"/>
            <a:ext cx="9905804" cy="5572015"/>
          </a:xfrm>
          <a:prstGeom prst="rect">
            <a:avLst/>
          </a:prstGeom>
        </p:spPr>
      </p:pic>
      <p:sp>
        <p:nvSpPr>
          <p:cNvPr id="2" name="Slide Number Placeholder 1">
            <a:extLst>
              <a:ext uri="{FF2B5EF4-FFF2-40B4-BE49-F238E27FC236}">
                <a16:creationId xmlns:a16="http://schemas.microsoft.com/office/drawing/2014/main" id="{8F1C8987-322D-A340-EB18-D16E958225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91</a:t>
            </a:fld>
            <a:endParaRPr lang="en-AU"/>
          </a:p>
        </p:txBody>
      </p:sp>
    </p:spTree>
    <p:extLst>
      <p:ext uri="{BB962C8B-B14F-4D97-AF65-F5344CB8AC3E}">
        <p14:creationId xmlns:p14="http://schemas.microsoft.com/office/powerpoint/2010/main" val="397436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9BE87-7887-5E6A-2879-B9A8127617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8191B7-4427-1B2A-0BE8-5476B80E4738}"/>
              </a:ext>
            </a:extLst>
          </p:cNvPr>
          <p:cNvSpPr>
            <a:spLocks noGrp="1"/>
          </p:cNvSpPr>
          <p:nvPr>
            <p:ph type="title"/>
          </p:nvPr>
        </p:nvSpPr>
        <p:spPr/>
        <p:txBody>
          <a:bodyPr/>
          <a:lstStyle/>
          <a:p>
            <a:r>
              <a:rPr lang="en-AU" dirty="0">
                <a:latin typeface="+mj-lt"/>
              </a:rPr>
              <a:t>The impact of pornography – video reflection</a:t>
            </a:r>
          </a:p>
        </p:txBody>
      </p:sp>
      <p:sp>
        <p:nvSpPr>
          <p:cNvPr id="5" name="Text Placeholder 4">
            <a:extLst>
              <a:ext uri="{FF2B5EF4-FFF2-40B4-BE49-F238E27FC236}">
                <a16:creationId xmlns:a16="http://schemas.microsoft.com/office/drawing/2014/main" id="{E874FDB4-6DE0-4610-14A9-454C994D64E7}"/>
              </a:ext>
            </a:extLst>
          </p:cNvPr>
          <p:cNvSpPr>
            <a:spLocks noGrp="1"/>
          </p:cNvSpPr>
          <p:nvPr>
            <p:ph type="body" sz="quarter" idx="17"/>
          </p:nvPr>
        </p:nvSpPr>
        <p:spPr>
          <a:xfrm>
            <a:off x="360000" y="1386333"/>
            <a:ext cx="11484000" cy="640054"/>
          </a:xfrm>
        </p:spPr>
        <p:txBody>
          <a:bodyPr/>
          <a:lstStyle/>
          <a:p>
            <a:r>
              <a:rPr lang="en-AU" dirty="0">
                <a:latin typeface="+mn-lt"/>
              </a:rPr>
              <a:t>Reflect on the video you just watched and individually complete the following table:</a:t>
            </a:r>
          </a:p>
          <a:p>
            <a:r>
              <a:rPr lang="en-AU" dirty="0">
                <a:latin typeface="+mn-lt"/>
              </a:rPr>
              <a:t> </a:t>
            </a:r>
          </a:p>
        </p:txBody>
      </p:sp>
      <p:graphicFrame>
        <p:nvGraphicFramePr>
          <p:cNvPr id="6" name="Table 5">
            <a:extLst>
              <a:ext uri="{FF2B5EF4-FFF2-40B4-BE49-F238E27FC236}">
                <a16:creationId xmlns:a16="http://schemas.microsoft.com/office/drawing/2014/main" id="{934545F9-F1D4-39CA-131F-0EF58657745B}"/>
              </a:ext>
            </a:extLst>
          </p:cNvPr>
          <p:cNvGraphicFramePr>
            <a:graphicFrameLocks noGrp="1"/>
          </p:cNvGraphicFramePr>
          <p:nvPr>
            <p:extLst>
              <p:ext uri="{D42A27DB-BD31-4B8C-83A1-F6EECF244321}">
                <p14:modId xmlns:p14="http://schemas.microsoft.com/office/powerpoint/2010/main" val="1561029178"/>
              </p:ext>
            </p:extLst>
          </p:nvPr>
        </p:nvGraphicFramePr>
        <p:xfrm>
          <a:off x="359999" y="2167465"/>
          <a:ext cx="11472000" cy="4207456"/>
        </p:xfrm>
        <a:graphic>
          <a:graphicData uri="http://schemas.openxmlformats.org/drawingml/2006/table">
            <a:tbl>
              <a:tblPr firstRow="1" bandRow="1">
                <a:tableStyleId>{5DA37D80-6434-44D0-A028-1B22A696006F}</a:tableStyleId>
              </a:tblPr>
              <a:tblGrid>
                <a:gridCol w="3824000">
                  <a:extLst>
                    <a:ext uri="{9D8B030D-6E8A-4147-A177-3AD203B41FA5}">
                      <a16:colId xmlns:a16="http://schemas.microsoft.com/office/drawing/2014/main" val="1755973063"/>
                    </a:ext>
                  </a:extLst>
                </a:gridCol>
                <a:gridCol w="3824000">
                  <a:extLst>
                    <a:ext uri="{9D8B030D-6E8A-4147-A177-3AD203B41FA5}">
                      <a16:colId xmlns:a16="http://schemas.microsoft.com/office/drawing/2014/main" val="3859153352"/>
                    </a:ext>
                  </a:extLst>
                </a:gridCol>
                <a:gridCol w="3824000">
                  <a:extLst>
                    <a:ext uri="{9D8B030D-6E8A-4147-A177-3AD203B41FA5}">
                      <a16:colId xmlns:a16="http://schemas.microsoft.com/office/drawing/2014/main" val="1322971123"/>
                    </a:ext>
                  </a:extLst>
                </a:gridCol>
              </a:tblGrid>
              <a:tr h="617954">
                <a:tc>
                  <a:txBody>
                    <a:bodyPr/>
                    <a:lstStyle/>
                    <a:p>
                      <a:r>
                        <a:rPr lang="en-AU" sz="1800" dirty="0"/>
                        <a:t>I see…</a:t>
                      </a:r>
                    </a:p>
                  </a:txBody>
                  <a:tcPr anchor="ctr"/>
                </a:tc>
                <a:tc>
                  <a:txBody>
                    <a:bodyPr/>
                    <a:lstStyle/>
                    <a:p>
                      <a:r>
                        <a:rPr lang="en-AU" sz="1800" dirty="0"/>
                        <a:t>I think…</a:t>
                      </a:r>
                    </a:p>
                  </a:txBody>
                  <a:tcPr anchor="ctr"/>
                </a:tc>
                <a:tc>
                  <a:txBody>
                    <a:bodyPr/>
                    <a:lstStyle/>
                    <a:p>
                      <a:r>
                        <a:rPr lang="en-AU" sz="1800" dirty="0"/>
                        <a:t>I wonder…</a:t>
                      </a:r>
                    </a:p>
                  </a:txBody>
                  <a:tcPr anchor="ctr"/>
                </a:tc>
                <a:extLst>
                  <a:ext uri="{0D108BD9-81ED-4DB2-BD59-A6C34878D82A}">
                    <a16:rowId xmlns:a16="http://schemas.microsoft.com/office/drawing/2014/main" val="2587001567"/>
                  </a:ext>
                </a:extLst>
              </a:tr>
              <a:tr h="3589502">
                <a:tc>
                  <a:txBody>
                    <a:bodyPr/>
                    <a:lstStyle/>
                    <a:p>
                      <a:endParaRPr lang="en-AU" sz="1800" dirty="0"/>
                    </a:p>
                  </a:txBody>
                  <a:tcPr>
                    <a:solidFill>
                      <a:schemeClr val="accent4">
                        <a:alpha val="20000"/>
                      </a:schemeClr>
                    </a:solidFill>
                  </a:tcPr>
                </a:tc>
                <a:tc>
                  <a:txBody>
                    <a:bodyPr/>
                    <a:lstStyle/>
                    <a:p>
                      <a:endParaRPr lang="en-AU" sz="1800" dirty="0"/>
                    </a:p>
                  </a:txBody>
                  <a:tcPr>
                    <a:solidFill>
                      <a:schemeClr val="accent4">
                        <a:alpha val="20000"/>
                      </a:schemeClr>
                    </a:solidFill>
                  </a:tcPr>
                </a:tc>
                <a:tc>
                  <a:txBody>
                    <a:bodyPr/>
                    <a:lstStyle/>
                    <a:p>
                      <a:endParaRPr lang="en-AU" sz="1800" dirty="0"/>
                    </a:p>
                  </a:txBody>
                  <a:tcPr>
                    <a:solidFill>
                      <a:schemeClr val="accent4">
                        <a:alpha val="20000"/>
                      </a:schemeClr>
                    </a:solidFill>
                  </a:tcPr>
                </a:tc>
                <a:extLst>
                  <a:ext uri="{0D108BD9-81ED-4DB2-BD59-A6C34878D82A}">
                    <a16:rowId xmlns:a16="http://schemas.microsoft.com/office/drawing/2014/main" val="1629696945"/>
                  </a:ext>
                </a:extLst>
              </a:tr>
            </a:tbl>
          </a:graphicData>
        </a:graphic>
      </p:graphicFrame>
      <p:sp>
        <p:nvSpPr>
          <p:cNvPr id="2" name="Slide Number Placeholder 1">
            <a:extLst>
              <a:ext uri="{FF2B5EF4-FFF2-40B4-BE49-F238E27FC236}">
                <a16:creationId xmlns:a16="http://schemas.microsoft.com/office/drawing/2014/main" id="{0C3BA66F-130A-EB2F-95ED-B95C960707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92</a:t>
            </a:fld>
            <a:endParaRPr lang="en-AU"/>
          </a:p>
        </p:txBody>
      </p:sp>
    </p:spTree>
    <p:extLst>
      <p:ext uri="{BB962C8B-B14F-4D97-AF65-F5344CB8AC3E}">
        <p14:creationId xmlns:p14="http://schemas.microsoft.com/office/powerpoint/2010/main" val="2262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6DE9-7435-4417-E668-5B155DE682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5B5A41-3EA4-5883-F9F9-BB39840FB970}"/>
              </a:ext>
            </a:extLst>
          </p:cNvPr>
          <p:cNvSpPr>
            <a:spLocks noGrp="1"/>
          </p:cNvSpPr>
          <p:nvPr>
            <p:ph type="title"/>
          </p:nvPr>
        </p:nvSpPr>
        <p:spPr>
          <a:xfrm>
            <a:off x="360000" y="360000"/>
            <a:ext cx="10080000" cy="545601"/>
          </a:xfrm>
        </p:spPr>
        <p:txBody>
          <a:bodyPr anchor="ctr">
            <a:normAutofit/>
          </a:bodyPr>
          <a:lstStyle/>
          <a:p>
            <a:r>
              <a:rPr lang="en-AU">
                <a:latin typeface="+mj-lt"/>
              </a:rPr>
              <a:t>The impact of pornography discussion</a:t>
            </a:r>
          </a:p>
        </p:txBody>
      </p:sp>
      <p:sp>
        <p:nvSpPr>
          <p:cNvPr id="6" name="Text Placeholder 5">
            <a:extLst>
              <a:ext uri="{FF2B5EF4-FFF2-40B4-BE49-F238E27FC236}">
                <a16:creationId xmlns:a16="http://schemas.microsoft.com/office/drawing/2014/main" id="{A12B5D7A-65C3-4FBF-BD35-F2F3152AD6B3}"/>
              </a:ext>
            </a:extLst>
          </p:cNvPr>
          <p:cNvSpPr>
            <a:spLocks noGrp="1"/>
          </p:cNvSpPr>
          <p:nvPr>
            <p:ph type="body" sz="quarter" idx="18"/>
          </p:nvPr>
        </p:nvSpPr>
        <p:spPr/>
        <p:txBody>
          <a:bodyPr/>
          <a:lstStyle/>
          <a:p>
            <a:r>
              <a:rPr lang="en-AU" dirty="0"/>
              <a:t>Class discussion</a:t>
            </a:r>
          </a:p>
        </p:txBody>
      </p:sp>
      <p:sp>
        <p:nvSpPr>
          <p:cNvPr id="5" name="Text Placeholder 4">
            <a:extLst>
              <a:ext uri="{FF2B5EF4-FFF2-40B4-BE49-F238E27FC236}">
                <a16:creationId xmlns:a16="http://schemas.microsoft.com/office/drawing/2014/main" id="{327C2DCA-671C-7F5D-22DA-6A45700D7984}"/>
              </a:ext>
            </a:extLst>
          </p:cNvPr>
          <p:cNvSpPr>
            <a:spLocks noGrp="1"/>
          </p:cNvSpPr>
          <p:nvPr>
            <p:ph idx="1"/>
          </p:nvPr>
        </p:nvSpPr>
        <p:spPr>
          <a:xfrm>
            <a:off x="6197250" y="1620000"/>
            <a:ext cx="5646750" cy="4536000"/>
          </a:xfrm>
        </p:spPr>
        <p:txBody>
          <a:bodyPr>
            <a:normAutofit/>
          </a:bodyPr>
          <a:lstStyle/>
          <a:p>
            <a:pPr marL="285750" lvl="0" indent="-285750">
              <a:buFont typeface="Arial" panose="020B0604020202020204" pitchFamily="34" charset="0"/>
              <a:buChar char="•"/>
            </a:pPr>
            <a:r>
              <a:rPr lang="en-AU" dirty="0"/>
              <a:t>What are the harms associated with viewing pornography at a young age?</a:t>
            </a:r>
          </a:p>
          <a:p>
            <a:pPr marL="285750" lvl="0" indent="-285750">
              <a:buFont typeface="Arial" panose="020B0604020202020204" pitchFamily="34" charset="0"/>
              <a:buChar char="•"/>
            </a:pPr>
            <a:r>
              <a:rPr lang="en-AU" dirty="0"/>
              <a:t>How can we reduce young people’s exposure to pornography?</a:t>
            </a:r>
          </a:p>
          <a:p>
            <a:pPr marL="285750" indent="-285750">
              <a:buFont typeface="Arial" panose="020B0604020202020204" pitchFamily="34" charset="0"/>
              <a:buChar char="•"/>
            </a:pPr>
            <a:r>
              <a:rPr lang="en-AU" dirty="0"/>
              <a:t>How does media and pornography influence people’s opinions about what to do in intimate relationships? </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AF726A56-972C-8801-B485-3C1E08D091F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C404D384-D576-8711-F061-C2BF1C675863}"/>
              </a:ext>
              <a:ext uri="{C183D7F6-B498-43B3-948B-1728B52AA6E4}">
                <adec:decorative xmlns:adec="http://schemas.microsoft.com/office/drawing/2017/decorative" val="1"/>
              </a:ext>
            </a:extLst>
          </p:cNvPr>
          <p:cNvSpPr txBox="1"/>
          <p:nvPr/>
        </p:nvSpPr>
        <p:spPr>
          <a:xfrm>
            <a:off x="348000" y="6017500"/>
            <a:ext cx="2117152" cy="276999"/>
          </a:xfrm>
          <a:prstGeom prst="rect">
            <a:avLst/>
          </a:prstGeom>
          <a:noFill/>
        </p:spPr>
        <p:txBody>
          <a:bodyPr wrap="square">
            <a:spAutoFit/>
          </a:bodyPr>
          <a:lstStyle/>
          <a:p>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8FC1A04E-7FD8-856A-7C39-D624C464D8B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93</a:t>
            </a:fld>
            <a:endParaRPr lang="en-AU"/>
          </a:p>
        </p:txBody>
      </p:sp>
    </p:spTree>
    <p:extLst>
      <p:ext uri="{BB962C8B-B14F-4D97-AF65-F5344CB8AC3E}">
        <p14:creationId xmlns:p14="http://schemas.microsoft.com/office/powerpoint/2010/main" val="393986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32594-6A47-71A9-C400-D8310FDCC6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A50464-2F05-12B4-A1FE-6C63740BFB44}"/>
              </a:ext>
            </a:extLst>
          </p:cNvPr>
          <p:cNvSpPr>
            <a:spLocks noGrp="1"/>
          </p:cNvSpPr>
          <p:nvPr>
            <p:ph type="title"/>
          </p:nvPr>
        </p:nvSpPr>
        <p:spPr>
          <a:xfrm>
            <a:off x="360000" y="369525"/>
            <a:ext cx="11484000" cy="545601"/>
          </a:xfrm>
        </p:spPr>
        <p:txBody>
          <a:bodyPr anchor="t">
            <a:normAutofit fontScale="90000"/>
          </a:bodyPr>
          <a:lstStyle/>
          <a:p>
            <a:r>
              <a:rPr lang="en-AU" dirty="0">
                <a:latin typeface="+mj-lt"/>
              </a:rPr>
              <a:t>The impact of pornography research findings group activity</a:t>
            </a:r>
          </a:p>
        </p:txBody>
      </p:sp>
      <p:sp>
        <p:nvSpPr>
          <p:cNvPr id="11" name="Text Placeholder 3">
            <a:extLst>
              <a:ext uri="{FF2B5EF4-FFF2-40B4-BE49-F238E27FC236}">
                <a16:creationId xmlns:a16="http://schemas.microsoft.com/office/drawing/2014/main" id="{4204609F-6119-85F5-4BDB-A10F6A72ADB0}"/>
              </a:ext>
            </a:extLst>
          </p:cNvPr>
          <p:cNvSpPr>
            <a:spLocks noGrp="1"/>
          </p:cNvSpPr>
          <p:nvPr>
            <p:ph type="body" sz="quarter" idx="18"/>
          </p:nvPr>
        </p:nvSpPr>
        <p:spPr>
          <a:xfrm>
            <a:off x="360000" y="982520"/>
            <a:ext cx="10080000" cy="310015"/>
          </a:xfrm>
        </p:spPr>
        <p:txBody>
          <a:bodyPr/>
          <a:lstStyle/>
          <a:p>
            <a:r>
              <a:rPr lang="en-US"/>
              <a:t>Group work</a:t>
            </a:r>
          </a:p>
        </p:txBody>
      </p:sp>
      <p:sp>
        <p:nvSpPr>
          <p:cNvPr id="5" name="Text Placeholder 4">
            <a:extLst>
              <a:ext uri="{FF2B5EF4-FFF2-40B4-BE49-F238E27FC236}">
                <a16:creationId xmlns:a16="http://schemas.microsoft.com/office/drawing/2014/main" id="{BE84AE00-6850-275C-C715-1BA005E704F8}"/>
              </a:ext>
            </a:extLst>
          </p:cNvPr>
          <p:cNvSpPr>
            <a:spLocks noGrp="1"/>
          </p:cNvSpPr>
          <p:nvPr>
            <p:ph sz="half" idx="19"/>
          </p:nvPr>
        </p:nvSpPr>
        <p:spPr>
          <a:xfrm>
            <a:off x="6675237" y="1886738"/>
            <a:ext cx="4850456" cy="3869020"/>
          </a:xfrm>
        </p:spPr>
        <p:txBody>
          <a:bodyPr>
            <a:normAutofit/>
          </a:bodyPr>
          <a:lstStyle/>
          <a:p>
            <a:r>
              <a:rPr lang="en-AU" dirty="0">
                <a:latin typeface="+mn-lt"/>
              </a:rPr>
              <a:t>In your group review the </a:t>
            </a:r>
            <a:r>
              <a:rPr lang="en-AU" u="sng" dirty="0">
                <a:latin typeface="+mn-lt"/>
                <a:hlinkClick r:id="rId2"/>
              </a:rPr>
              <a:t>Adolescent encounters with online pornography</a:t>
            </a:r>
            <a:r>
              <a:rPr lang="en-AU" dirty="0">
                <a:latin typeface="+mn-lt"/>
              </a:rPr>
              <a:t> research findings from the </a:t>
            </a:r>
            <a:r>
              <a:rPr lang="en-AU" dirty="0" err="1">
                <a:latin typeface="+mn-lt"/>
              </a:rPr>
              <a:t>eSafety</a:t>
            </a:r>
            <a:r>
              <a:rPr lang="en-AU" dirty="0">
                <a:latin typeface="+mn-lt"/>
              </a:rPr>
              <a:t> Commission and discuss:</a:t>
            </a:r>
          </a:p>
          <a:p>
            <a:pPr marL="285750" lvl="0" indent="-285750">
              <a:buFont typeface="Arial" panose="020B0604020202020204" pitchFamily="34" charset="0"/>
              <a:buChar char="•"/>
            </a:pPr>
            <a:r>
              <a:rPr lang="en-AU" dirty="0">
                <a:latin typeface="+mn-lt"/>
              </a:rPr>
              <a:t>What did you already know?</a:t>
            </a:r>
          </a:p>
          <a:p>
            <a:pPr marL="285750" lvl="0" indent="-285750">
              <a:buFont typeface="Arial" panose="020B0604020202020204" pitchFamily="34" charset="0"/>
              <a:buChar char="•"/>
            </a:pPr>
            <a:r>
              <a:rPr lang="en-AU" dirty="0">
                <a:latin typeface="+mn-lt"/>
              </a:rPr>
              <a:t>What have you learnt?</a:t>
            </a:r>
          </a:p>
          <a:p>
            <a:pPr marL="285750" lvl="0" indent="-285750">
              <a:buFont typeface="Arial" panose="020B0604020202020204" pitchFamily="34" charset="0"/>
              <a:buChar char="•"/>
            </a:pPr>
            <a:r>
              <a:rPr lang="en-AU" dirty="0">
                <a:latin typeface="+mn-lt"/>
              </a:rPr>
              <a:t>What surprises you?</a:t>
            </a:r>
          </a:p>
          <a:p>
            <a:endParaRPr lang="en-AU" dirty="0">
              <a:latin typeface="+mn-lt"/>
            </a:endParaRPr>
          </a:p>
        </p:txBody>
      </p:sp>
      <p:pic>
        <p:nvPicPr>
          <p:cNvPr id="6" name="Picture 5">
            <a:extLst>
              <a:ext uri="{FF2B5EF4-FFF2-40B4-BE49-F238E27FC236}">
                <a16:creationId xmlns:a16="http://schemas.microsoft.com/office/drawing/2014/main" id="{A9B3F7A2-5D70-9B64-2BF2-4B8646AA575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282" y="1736597"/>
            <a:ext cx="4350509" cy="4089478"/>
          </a:xfrm>
          <a:prstGeom prst="rect">
            <a:avLst/>
          </a:prstGeom>
          <a:noFill/>
        </p:spPr>
      </p:pic>
      <p:sp>
        <p:nvSpPr>
          <p:cNvPr id="9" name="TextBox 8">
            <a:extLst>
              <a:ext uri="{FF2B5EF4-FFF2-40B4-BE49-F238E27FC236}">
                <a16:creationId xmlns:a16="http://schemas.microsoft.com/office/drawing/2014/main" id="{46A6D9DE-1D11-7601-34CC-58871C8F8855}"/>
              </a:ext>
              <a:ext uri="{C183D7F6-B498-43B3-948B-1728B52AA6E4}">
                <adec:decorative xmlns:adec="http://schemas.microsoft.com/office/drawing/2017/decorative" val="1"/>
              </a:ext>
            </a:extLst>
          </p:cNvPr>
          <p:cNvSpPr txBox="1"/>
          <p:nvPr/>
        </p:nvSpPr>
        <p:spPr>
          <a:xfrm>
            <a:off x="360000" y="5993138"/>
            <a:ext cx="2903588" cy="276999"/>
          </a:xfrm>
          <a:prstGeom prst="rect">
            <a:avLst/>
          </a:prstGeom>
          <a:noFill/>
        </p:spPr>
        <p:txBody>
          <a:bodyPr wrap="square">
            <a:sp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32D8E2B0-4C14-F16C-09E4-C08B7672D75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94</a:t>
            </a:fld>
            <a:endParaRPr lang="en-AU"/>
          </a:p>
        </p:txBody>
      </p:sp>
    </p:spTree>
    <p:extLst>
      <p:ext uri="{BB962C8B-B14F-4D97-AF65-F5344CB8AC3E}">
        <p14:creationId xmlns:p14="http://schemas.microsoft.com/office/powerpoint/2010/main" val="6861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7BCA-017F-60A1-21F4-74836D45AE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20010B-7D4D-65EB-DE16-172C6B77502F}"/>
              </a:ext>
            </a:extLst>
          </p:cNvPr>
          <p:cNvSpPr>
            <a:spLocks noGrp="1"/>
          </p:cNvSpPr>
          <p:nvPr>
            <p:ph type="title"/>
          </p:nvPr>
        </p:nvSpPr>
        <p:spPr>
          <a:xfrm>
            <a:off x="360000" y="360000"/>
            <a:ext cx="11484000" cy="545601"/>
          </a:xfrm>
        </p:spPr>
        <p:txBody>
          <a:bodyPr anchor="t">
            <a:normAutofit/>
          </a:bodyPr>
          <a:lstStyle/>
          <a:p>
            <a:r>
              <a:rPr lang="en-AU" dirty="0">
                <a:latin typeface="+mj-lt"/>
              </a:rPr>
              <a:t>Understanding the influences group activity</a:t>
            </a:r>
          </a:p>
        </p:txBody>
      </p:sp>
      <p:sp>
        <p:nvSpPr>
          <p:cNvPr id="11" name="Text Placeholder 3">
            <a:extLst>
              <a:ext uri="{FF2B5EF4-FFF2-40B4-BE49-F238E27FC236}">
                <a16:creationId xmlns:a16="http://schemas.microsoft.com/office/drawing/2014/main" id="{C35AF638-1B8C-D6FA-9F31-C20EE8FD30CC}"/>
              </a:ext>
            </a:extLst>
          </p:cNvPr>
          <p:cNvSpPr>
            <a:spLocks noGrp="1"/>
          </p:cNvSpPr>
          <p:nvPr>
            <p:ph type="body" sz="quarter" idx="18"/>
          </p:nvPr>
        </p:nvSpPr>
        <p:spPr>
          <a:xfrm>
            <a:off x="360000" y="982520"/>
            <a:ext cx="10080000" cy="310015"/>
          </a:xfrm>
        </p:spPr>
        <p:txBody>
          <a:bodyPr/>
          <a:lstStyle/>
          <a:p>
            <a:r>
              <a:rPr lang="en-US"/>
              <a:t>Group work</a:t>
            </a:r>
          </a:p>
        </p:txBody>
      </p:sp>
      <p:sp>
        <p:nvSpPr>
          <p:cNvPr id="5" name="Text Placeholder 4">
            <a:extLst>
              <a:ext uri="{FF2B5EF4-FFF2-40B4-BE49-F238E27FC236}">
                <a16:creationId xmlns:a16="http://schemas.microsoft.com/office/drawing/2014/main" id="{1E09D02F-38A7-EE85-3556-274769B51998}"/>
              </a:ext>
            </a:extLst>
          </p:cNvPr>
          <p:cNvSpPr>
            <a:spLocks noGrp="1"/>
          </p:cNvSpPr>
          <p:nvPr>
            <p:ph sz="half" idx="19"/>
          </p:nvPr>
        </p:nvSpPr>
        <p:spPr>
          <a:xfrm>
            <a:off x="6586841" y="1698171"/>
            <a:ext cx="5126186" cy="4299857"/>
          </a:xfrm>
        </p:spPr>
        <p:txBody>
          <a:bodyPr>
            <a:noAutofit/>
          </a:bodyPr>
          <a:lstStyle/>
          <a:p>
            <a:r>
              <a:rPr lang="en-AU" dirty="0">
                <a:latin typeface="+mn-lt"/>
              </a:rPr>
              <a:t>In your group:</a:t>
            </a:r>
          </a:p>
          <a:p>
            <a:pPr marL="285750" indent="-285750">
              <a:buFont typeface="Arial" panose="020B0604020202020204" pitchFamily="34" charset="0"/>
              <a:buChar char="•"/>
            </a:pPr>
            <a:r>
              <a:rPr lang="en-AU" dirty="0">
                <a:latin typeface="+mn-lt"/>
              </a:rPr>
              <a:t>Read the short scenarios provided</a:t>
            </a:r>
          </a:p>
          <a:p>
            <a:pPr marL="285750" indent="-285750">
              <a:buFont typeface="Arial" panose="020B0604020202020204" pitchFamily="34" charset="0"/>
              <a:buChar char="•"/>
            </a:pPr>
            <a:r>
              <a:rPr lang="en-AU" dirty="0">
                <a:latin typeface="+mn-lt"/>
              </a:rPr>
              <a:t>Discuss each scenario and give a rating of its impact from -5 (negative) to +5 (positive).</a:t>
            </a:r>
          </a:p>
          <a:p>
            <a:pPr marL="285750" indent="-285750">
              <a:buFont typeface="Arial" panose="020B0604020202020204" pitchFamily="34" charset="0"/>
              <a:buChar char="•"/>
            </a:pPr>
            <a:r>
              <a:rPr lang="en-AU" dirty="0">
                <a:latin typeface="+mn-lt"/>
              </a:rPr>
              <a:t>In groups of 3, brainstorm what negative media influences looks like, sounds like and feels like.</a:t>
            </a:r>
          </a:p>
          <a:p>
            <a:pPr marL="285750" indent="-285750">
              <a:buFont typeface="Arial" panose="020B0604020202020204" pitchFamily="34" charset="0"/>
              <a:buChar char="•"/>
            </a:pPr>
            <a:r>
              <a:rPr lang="en-AU" dirty="0">
                <a:latin typeface="+mn-lt"/>
              </a:rPr>
              <a:t>Share your responses </a:t>
            </a:r>
          </a:p>
        </p:txBody>
      </p:sp>
      <p:pic>
        <p:nvPicPr>
          <p:cNvPr id="4" name="Picture 3">
            <a:extLst>
              <a:ext uri="{FF2B5EF4-FFF2-40B4-BE49-F238E27FC236}">
                <a16:creationId xmlns:a16="http://schemas.microsoft.com/office/drawing/2014/main" id="{C3E6E915-0271-0E44-93E6-8CC0856002E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282" y="1736597"/>
            <a:ext cx="4350509" cy="4089478"/>
          </a:xfrm>
          <a:prstGeom prst="rect">
            <a:avLst/>
          </a:prstGeom>
          <a:noFill/>
        </p:spPr>
      </p:pic>
      <p:sp>
        <p:nvSpPr>
          <p:cNvPr id="8" name="TextBox 7">
            <a:extLst>
              <a:ext uri="{FF2B5EF4-FFF2-40B4-BE49-F238E27FC236}">
                <a16:creationId xmlns:a16="http://schemas.microsoft.com/office/drawing/2014/main" id="{D0C8FCA1-AEA5-64A0-0F65-9FAB8C93F8D3}"/>
              </a:ext>
              <a:ext uri="{C183D7F6-B498-43B3-948B-1728B52AA6E4}">
                <adec:decorative xmlns:adec="http://schemas.microsoft.com/office/drawing/2017/decorative" val="1"/>
              </a:ext>
            </a:extLst>
          </p:cNvPr>
          <p:cNvSpPr txBox="1"/>
          <p:nvPr/>
        </p:nvSpPr>
        <p:spPr>
          <a:xfrm>
            <a:off x="360000" y="5993138"/>
            <a:ext cx="2903588" cy="276999"/>
          </a:xfrm>
          <a:prstGeom prst="rect">
            <a:avLst/>
          </a:prstGeom>
          <a:noFill/>
        </p:spPr>
        <p:txBody>
          <a:bodyPr wrap="square">
            <a:sp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3"/>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4"/>
              </a:rPr>
              <a:t>Pixabay</a:t>
            </a:r>
            <a:endParaRPr lang="en-AU" sz="1200" dirty="0"/>
          </a:p>
        </p:txBody>
      </p:sp>
      <p:sp>
        <p:nvSpPr>
          <p:cNvPr id="2" name="Slide Number Placeholder 1">
            <a:extLst>
              <a:ext uri="{FF2B5EF4-FFF2-40B4-BE49-F238E27FC236}">
                <a16:creationId xmlns:a16="http://schemas.microsoft.com/office/drawing/2014/main" id="{1E4D41CF-723E-57BE-1103-7B8EBCF5940D}"/>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95</a:t>
            </a:fld>
            <a:endParaRPr lang="en-AU"/>
          </a:p>
        </p:txBody>
      </p:sp>
    </p:spTree>
    <p:extLst>
      <p:ext uri="{BB962C8B-B14F-4D97-AF65-F5344CB8AC3E}">
        <p14:creationId xmlns:p14="http://schemas.microsoft.com/office/powerpoint/2010/main" val="109794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73E2D-3674-4BD8-300F-20CCFD2E83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16FF1C-BD31-881D-10B8-1FF942B15835}"/>
              </a:ext>
            </a:extLst>
          </p:cNvPr>
          <p:cNvSpPr>
            <a:spLocks noGrp="1"/>
          </p:cNvSpPr>
          <p:nvPr>
            <p:ph type="title"/>
          </p:nvPr>
        </p:nvSpPr>
        <p:spPr>
          <a:xfrm>
            <a:off x="360000" y="360000"/>
            <a:ext cx="10080000" cy="545601"/>
          </a:xfrm>
        </p:spPr>
        <p:txBody>
          <a:bodyPr anchor="ctr">
            <a:normAutofit/>
          </a:bodyPr>
          <a:lstStyle/>
          <a:p>
            <a:r>
              <a:rPr lang="en-AU" dirty="0">
                <a:latin typeface="+mj-lt"/>
              </a:rPr>
              <a:t>Understanding the influences discussion</a:t>
            </a:r>
          </a:p>
        </p:txBody>
      </p:sp>
      <p:sp>
        <p:nvSpPr>
          <p:cNvPr id="6" name="Text Placeholder 5">
            <a:extLst>
              <a:ext uri="{FF2B5EF4-FFF2-40B4-BE49-F238E27FC236}">
                <a16:creationId xmlns:a16="http://schemas.microsoft.com/office/drawing/2014/main" id="{98139917-F024-64FA-D524-BA6C0A15B30A}"/>
              </a:ext>
            </a:extLst>
          </p:cNvPr>
          <p:cNvSpPr>
            <a:spLocks noGrp="1"/>
          </p:cNvSpPr>
          <p:nvPr>
            <p:ph type="body" sz="quarter" idx="18"/>
          </p:nvPr>
        </p:nvSpPr>
        <p:spPr/>
        <p:txBody>
          <a:bodyPr/>
          <a:lstStyle/>
          <a:p>
            <a:r>
              <a:rPr lang="en-AU"/>
              <a:t>Class discussion</a:t>
            </a:r>
          </a:p>
        </p:txBody>
      </p:sp>
      <p:sp>
        <p:nvSpPr>
          <p:cNvPr id="5" name="Text Placeholder 4">
            <a:extLst>
              <a:ext uri="{FF2B5EF4-FFF2-40B4-BE49-F238E27FC236}">
                <a16:creationId xmlns:a16="http://schemas.microsoft.com/office/drawing/2014/main" id="{227B3795-F105-B3F9-3BD8-0157008FB789}"/>
              </a:ext>
            </a:extLst>
          </p:cNvPr>
          <p:cNvSpPr>
            <a:spLocks noGrp="1"/>
          </p:cNvSpPr>
          <p:nvPr>
            <p:ph idx="1"/>
          </p:nvPr>
        </p:nvSpPr>
        <p:spPr>
          <a:xfrm>
            <a:off x="6197250" y="1620000"/>
            <a:ext cx="5646750" cy="4536000"/>
          </a:xfrm>
        </p:spPr>
        <p:txBody>
          <a:bodyPr>
            <a:normAutofit/>
          </a:bodyPr>
          <a:lstStyle/>
          <a:p>
            <a:pPr marL="285750" lvl="0" indent="-285750">
              <a:buFont typeface="Arial" panose="020B0604020202020204" pitchFamily="34" charset="0"/>
              <a:buChar char="•"/>
            </a:pPr>
            <a:r>
              <a:rPr lang="en-AU" dirty="0"/>
              <a:t>How can an individual identify if they are being influenced negatively by media messages?</a:t>
            </a:r>
          </a:p>
          <a:p>
            <a:pPr marL="285750" indent="-285750">
              <a:buFont typeface="Arial" panose="020B0604020202020204" pitchFamily="34" charset="0"/>
              <a:buChar char="•"/>
            </a:pPr>
            <a:r>
              <a:rPr lang="en-AU" dirty="0"/>
              <a:t>What strategies can we employ when we become aware of these influences.</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EAAFD763-222E-1781-154B-4B02D6D8924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58" y="1846928"/>
            <a:ext cx="4711581" cy="4082143"/>
          </a:xfrm>
          <a:prstGeom prst="rect">
            <a:avLst/>
          </a:prstGeom>
        </p:spPr>
      </p:pic>
      <p:sp>
        <p:nvSpPr>
          <p:cNvPr id="7" name="TextBox 6">
            <a:extLst>
              <a:ext uri="{FF2B5EF4-FFF2-40B4-BE49-F238E27FC236}">
                <a16:creationId xmlns:a16="http://schemas.microsoft.com/office/drawing/2014/main" id="{749390D4-A6AB-C9A7-F302-2CE39EDA0B44}"/>
              </a:ext>
              <a:ext uri="{C183D7F6-B498-43B3-948B-1728B52AA6E4}">
                <adec:decorative xmlns:adec="http://schemas.microsoft.com/office/drawing/2017/decorative" val="1"/>
              </a:ext>
            </a:extLst>
          </p:cNvPr>
          <p:cNvSpPr txBox="1"/>
          <p:nvPr/>
        </p:nvSpPr>
        <p:spPr>
          <a:xfrm>
            <a:off x="348000" y="6017500"/>
            <a:ext cx="2117152" cy="276999"/>
          </a:xfrm>
          <a:prstGeom prst="rect">
            <a:avLst/>
          </a:prstGeom>
          <a:noFill/>
        </p:spPr>
        <p:txBody>
          <a:bodyPr wrap="square">
            <a:spAutoFit/>
          </a:bodyPr>
          <a:lstStyle/>
          <a:p>
            <a:r>
              <a:rPr lang="en-AU" sz="1200" b="0" i="0" kern="1200">
                <a:solidFill>
                  <a:schemeClr val="tx1"/>
                </a:solidFill>
                <a:effectLst/>
                <a:latin typeface="Arial" panose="020B0604020202020204" pitchFamily="34" charset="0"/>
                <a:ea typeface="+mn-ea"/>
                <a:cs typeface="Arial" panose="020B0604020202020204" pitchFamily="34" charset="0"/>
              </a:rPr>
              <a:t>Image by </a:t>
            </a:r>
            <a:r>
              <a:rPr lang="en-AU" sz="1200" b="0" i="0" u="sng" kern="1200">
                <a:solidFill>
                  <a:schemeClr val="tx1"/>
                </a:solidFill>
                <a:effectLst/>
                <a:latin typeface="Arial" panose="020B0604020202020204" pitchFamily="34" charset="0"/>
                <a:ea typeface="+mn-ea"/>
                <a:cs typeface="Arial" panose="020B0604020202020204" pitchFamily="34" charset="0"/>
                <a:hlinkClick r:id="rId4"/>
              </a:rPr>
              <a:t>Sly</a:t>
            </a:r>
            <a:r>
              <a:rPr lang="en-AU" sz="1200" b="0" i="0" kern="1200">
                <a:solidFill>
                  <a:schemeClr val="tx1"/>
                </a:solidFill>
                <a:effectLst/>
                <a:latin typeface="Arial" panose="020B0604020202020204" pitchFamily="34" charset="0"/>
                <a:ea typeface="+mn-ea"/>
                <a:cs typeface="Arial" panose="020B0604020202020204" pitchFamily="34" charset="0"/>
              </a:rPr>
              <a:t> from </a:t>
            </a:r>
            <a:r>
              <a:rPr lang="en-AU" sz="1200" b="0" i="0" u="sng" kern="120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a:p>
        </p:txBody>
      </p:sp>
      <p:sp>
        <p:nvSpPr>
          <p:cNvPr id="2" name="Slide Number Placeholder 1">
            <a:extLst>
              <a:ext uri="{FF2B5EF4-FFF2-40B4-BE49-F238E27FC236}">
                <a16:creationId xmlns:a16="http://schemas.microsoft.com/office/drawing/2014/main" id="{90EC2D91-832E-695B-F350-9D5B359FFB3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96</a:t>
            </a:fld>
            <a:endParaRPr lang="en-AU"/>
          </a:p>
        </p:txBody>
      </p:sp>
    </p:spTree>
    <p:extLst>
      <p:ext uri="{BB962C8B-B14F-4D97-AF65-F5344CB8AC3E}">
        <p14:creationId xmlns:p14="http://schemas.microsoft.com/office/powerpoint/2010/main" val="389638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DFF4-115D-E4AC-747A-7B7A48CE4E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5DDA37-5187-30D2-C055-FB2524EA2394}"/>
              </a:ext>
            </a:extLst>
          </p:cNvPr>
          <p:cNvSpPr>
            <a:spLocks noGrp="1"/>
          </p:cNvSpPr>
          <p:nvPr>
            <p:ph type="title"/>
          </p:nvPr>
        </p:nvSpPr>
        <p:spPr/>
        <p:txBody>
          <a:bodyPr/>
          <a:lstStyle/>
          <a:p>
            <a:r>
              <a:rPr lang="en-AU">
                <a:latin typeface="+mj-lt"/>
              </a:rPr>
              <a:t>Reflecting on media influences</a:t>
            </a:r>
          </a:p>
        </p:txBody>
      </p:sp>
      <p:sp>
        <p:nvSpPr>
          <p:cNvPr id="5" name="Text Placeholder 4">
            <a:extLst>
              <a:ext uri="{FF2B5EF4-FFF2-40B4-BE49-F238E27FC236}">
                <a16:creationId xmlns:a16="http://schemas.microsoft.com/office/drawing/2014/main" id="{8962F5CE-13CB-7431-C297-22F13FA8451D}"/>
              </a:ext>
            </a:extLst>
          </p:cNvPr>
          <p:cNvSpPr>
            <a:spLocks noGrp="1"/>
          </p:cNvSpPr>
          <p:nvPr>
            <p:ph type="body" sz="quarter" idx="17"/>
          </p:nvPr>
        </p:nvSpPr>
        <p:spPr>
          <a:xfrm>
            <a:off x="360000" y="1703004"/>
            <a:ext cx="7586572" cy="4812996"/>
          </a:xfrm>
        </p:spPr>
        <p:txBody>
          <a:bodyPr/>
          <a:lstStyle/>
          <a:p>
            <a:r>
              <a:rPr lang="en-AU" dirty="0">
                <a:latin typeface="+mn-lt"/>
              </a:rPr>
              <a:t>Complete a short, written reflection to explore how media, including pornography might influence your ideas about relationships and sexuality. </a:t>
            </a:r>
          </a:p>
          <a:p>
            <a:r>
              <a:rPr lang="en-AU" dirty="0">
                <a:latin typeface="+mn-lt"/>
              </a:rPr>
              <a:t>Consider aspects such as:</a:t>
            </a:r>
          </a:p>
          <a:p>
            <a:pPr marL="342900" lvl="0" indent="-342900">
              <a:buFont typeface="Arial" panose="020B0604020202020204" pitchFamily="34" charset="0"/>
              <a:buChar char="•"/>
            </a:pPr>
            <a:r>
              <a:rPr lang="en-AU" dirty="0">
                <a:latin typeface="+mn-lt"/>
              </a:rPr>
              <a:t>representation of gender roles</a:t>
            </a:r>
          </a:p>
          <a:p>
            <a:pPr marL="342900" lvl="0" indent="-342900">
              <a:buFont typeface="Arial" panose="020B0604020202020204" pitchFamily="34" charset="0"/>
              <a:buChar char="•"/>
            </a:pPr>
            <a:r>
              <a:rPr lang="en-AU" dirty="0">
                <a:latin typeface="+mn-lt"/>
              </a:rPr>
              <a:t>power dynamics</a:t>
            </a:r>
          </a:p>
          <a:p>
            <a:pPr marL="342900" lvl="0" indent="-342900">
              <a:buFont typeface="Arial" panose="020B0604020202020204" pitchFamily="34" charset="0"/>
              <a:buChar char="•"/>
            </a:pPr>
            <a:r>
              <a:rPr lang="en-AU" dirty="0">
                <a:latin typeface="+mn-lt"/>
              </a:rPr>
              <a:t>consent and communication</a:t>
            </a:r>
          </a:p>
          <a:p>
            <a:pPr marL="342900" lvl="0" indent="-342900">
              <a:buFont typeface="Arial" panose="020B0604020202020204" pitchFamily="34" charset="0"/>
              <a:buChar char="•"/>
            </a:pPr>
            <a:r>
              <a:rPr lang="en-AU" dirty="0">
                <a:latin typeface="+mn-lt"/>
              </a:rPr>
              <a:t>emotional connection</a:t>
            </a:r>
          </a:p>
        </p:txBody>
      </p:sp>
      <p:pic>
        <p:nvPicPr>
          <p:cNvPr id="8" name="Picture 7">
            <a:extLst>
              <a:ext uri="{FF2B5EF4-FFF2-40B4-BE49-F238E27FC236}">
                <a16:creationId xmlns:a16="http://schemas.microsoft.com/office/drawing/2014/main" id="{3B0D9054-52AF-D57F-530D-B8B1F2B7C0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3942" y="905601"/>
            <a:ext cx="2370058" cy="4535997"/>
          </a:xfrm>
          <a:prstGeom prst="rect">
            <a:avLst/>
          </a:prstGeom>
          <a:noFill/>
        </p:spPr>
      </p:pic>
      <p:sp>
        <p:nvSpPr>
          <p:cNvPr id="6" name="TextBox 5">
            <a:extLst>
              <a:ext uri="{FF2B5EF4-FFF2-40B4-BE49-F238E27FC236}">
                <a16:creationId xmlns:a16="http://schemas.microsoft.com/office/drawing/2014/main" id="{81DC58F8-B950-2860-D91A-89B9FC81BABF}"/>
              </a:ext>
              <a:ext uri="{C183D7F6-B498-43B3-948B-1728B52AA6E4}">
                <adec:decorative xmlns:adec="http://schemas.microsoft.com/office/drawing/2017/decorative" val="1"/>
              </a:ext>
            </a:extLst>
          </p:cNvPr>
          <p:cNvSpPr txBox="1"/>
          <p:nvPr/>
        </p:nvSpPr>
        <p:spPr>
          <a:xfrm>
            <a:off x="8716465" y="5621598"/>
            <a:ext cx="2850741" cy="276999"/>
          </a:xfrm>
          <a:prstGeom prst="rect">
            <a:avLst/>
          </a:prstGeom>
          <a:noFill/>
        </p:spPr>
        <p:txBody>
          <a:bodyPr wrap="square">
            <a:sp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89D06F66-7AE4-C0ED-1740-5808ABF718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97</a:t>
            </a:fld>
            <a:endParaRPr lang="en-AU"/>
          </a:p>
        </p:txBody>
      </p:sp>
    </p:spTree>
    <p:extLst>
      <p:ext uri="{BB962C8B-B14F-4D97-AF65-F5344CB8AC3E}">
        <p14:creationId xmlns:p14="http://schemas.microsoft.com/office/powerpoint/2010/main" val="66765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A0470-D1EA-EA75-3521-3DD3915804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68766E-9BDD-CEC1-0A8A-00D3CCE5E77C}"/>
              </a:ext>
            </a:extLst>
          </p:cNvPr>
          <p:cNvSpPr>
            <a:spLocks noGrp="1"/>
          </p:cNvSpPr>
          <p:nvPr>
            <p:ph type="title"/>
          </p:nvPr>
        </p:nvSpPr>
        <p:spPr/>
        <p:txBody>
          <a:bodyPr/>
          <a:lstStyle/>
          <a:p>
            <a:r>
              <a:rPr lang="en-AU" dirty="0">
                <a:latin typeface="+mj-lt"/>
              </a:rPr>
              <a:t>Promoting respectful relationships reflection</a:t>
            </a:r>
          </a:p>
        </p:txBody>
      </p:sp>
      <p:sp>
        <p:nvSpPr>
          <p:cNvPr id="5" name="Text Placeholder 4">
            <a:extLst>
              <a:ext uri="{FF2B5EF4-FFF2-40B4-BE49-F238E27FC236}">
                <a16:creationId xmlns:a16="http://schemas.microsoft.com/office/drawing/2014/main" id="{CABE86E0-D950-71F3-D309-65B0B178334B}"/>
              </a:ext>
            </a:extLst>
          </p:cNvPr>
          <p:cNvSpPr>
            <a:spLocks noGrp="1"/>
          </p:cNvSpPr>
          <p:nvPr>
            <p:ph type="body" sz="quarter" idx="17"/>
          </p:nvPr>
        </p:nvSpPr>
        <p:spPr>
          <a:xfrm>
            <a:off x="360000" y="1344170"/>
            <a:ext cx="7812431" cy="4812996"/>
          </a:xfrm>
        </p:spPr>
        <p:txBody>
          <a:bodyPr/>
          <a:lstStyle/>
          <a:p>
            <a:r>
              <a:rPr lang="en-AU" sz="1800" dirty="0">
                <a:latin typeface="+mn-lt"/>
              </a:rPr>
              <a:t>Take a moment to reflect on what has been learnt throughout the program.</a:t>
            </a:r>
          </a:p>
          <a:p>
            <a:r>
              <a:rPr lang="en-AU" sz="1800" dirty="0">
                <a:latin typeface="+mn-lt"/>
              </a:rPr>
              <a:t>In small groups, create a positive relationships message this should promote kindness, respect, consent, equity or healthy communication. This can be communicated via an affirmation wall poster, website banner or slide show.</a:t>
            </a:r>
          </a:p>
          <a:p>
            <a:r>
              <a:rPr lang="en-AU" sz="1800" dirty="0">
                <a:latin typeface="+mn-lt"/>
              </a:rPr>
              <a:t>For example:</a:t>
            </a:r>
          </a:p>
          <a:p>
            <a:pPr marL="285750" lvl="0" indent="-285750">
              <a:buFont typeface="Arial" panose="020B0604020202020204" pitchFamily="34" charset="0"/>
              <a:buChar char="•"/>
            </a:pPr>
            <a:r>
              <a:rPr lang="en-AU" sz="1800" dirty="0">
                <a:latin typeface="+mn-lt"/>
              </a:rPr>
              <a:t>respect makes every relationship stronger</a:t>
            </a:r>
          </a:p>
          <a:p>
            <a:pPr marL="285750" lvl="0" indent="-285750">
              <a:buFont typeface="Arial" panose="020B0604020202020204" pitchFamily="34" charset="0"/>
              <a:buChar char="•"/>
            </a:pPr>
            <a:r>
              <a:rPr lang="en-AU" sz="1800" dirty="0">
                <a:latin typeface="+mn-lt"/>
              </a:rPr>
              <a:t>everyone’s boundaries matter</a:t>
            </a:r>
          </a:p>
          <a:p>
            <a:pPr marL="285750" lvl="0" indent="-285750">
              <a:buFont typeface="Arial" panose="020B0604020202020204" pitchFamily="34" charset="0"/>
              <a:buChar char="•"/>
            </a:pPr>
            <a:r>
              <a:rPr lang="en-AU" sz="1800" dirty="0">
                <a:latin typeface="+mn-lt"/>
              </a:rPr>
              <a:t>kindness and empathy help relationships grow</a:t>
            </a:r>
          </a:p>
          <a:p>
            <a:pPr marL="285750" lvl="0" indent="-285750">
              <a:buFont typeface="Arial" panose="020B0604020202020204" pitchFamily="34" charset="0"/>
              <a:buChar char="•"/>
            </a:pPr>
            <a:r>
              <a:rPr lang="en-AU" sz="1800" dirty="0">
                <a:latin typeface="+mn-lt"/>
              </a:rPr>
              <a:t>everyone</a:t>
            </a:r>
            <a:r>
              <a:rPr lang="en-AU" sz="1800" u="sng" dirty="0">
                <a:latin typeface="+mn-lt"/>
              </a:rPr>
              <a:t> deserves to feel safe and heard</a:t>
            </a:r>
            <a:endParaRPr lang="en-AU" sz="1800" dirty="0">
              <a:latin typeface="+mn-lt"/>
            </a:endParaRPr>
          </a:p>
          <a:p>
            <a:endParaRPr lang="en-AU" dirty="0">
              <a:latin typeface="+mn-lt"/>
            </a:endParaRPr>
          </a:p>
          <a:p>
            <a:endParaRPr lang="en-AU" dirty="0">
              <a:latin typeface="+mn-lt"/>
            </a:endParaRPr>
          </a:p>
        </p:txBody>
      </p:sp>
      <p:pic>
        <p:nvPicPr>
          <p:cNvPr id="7" name="Picture 6">
            <a:extLst>
              <a:ext uri="{FF2B5EF4-FFF2-40B4-BE49-F238E27FC236}">
                <a16:creationId xmlns:a16="http://schemas.microsoft.com/office/drawing/2014/main" id="{6416505C-1048-87DB-A237-B0C5C8E89E7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3942" y="905601"/>
            <a:ext cx="2370058" cy="4535997"/>
          </a:xfrm>
          <a:prstGeom prst="rect">
            <a:avLst/>
          </a:prstGeom>
          <a:noFill/>
        </p:spPr>
      </p:pic>
      <p:sp>
        <p:nvSpPr>
          <p:cNvPr id="9" name="TextBox 8">
            <a:extLst>
              <a:ext uri="{FF2B5EF4-FFF2-40B4-BE49-F238E27FC236}">
                <a16:creationId xmlns:a16="http://schemas.microsoft.com/office/drawing/2014/main" id="{D9733A5B-992C-8FBC-8ED9-A5E13CCC2E82}"/>
              </a:ext>
              <a:ext uri="{C183D7F6-B498-43B3-948B-1728B52AA6E4}">
                <adec:decorative xmlns:adec="http://schemas.microsoft.com/office/drawing/2017/decorative" val="1"/>
              </a:ext>
            </a:extLst>
          </p:cNvPr>
          <p:cNvSpPr txBox="1"/>
          <p:nvPr/>
        </p:nvSpPr>
        <p:spPr>
          <a:xfrm>
            <a:off x="8716465" y="5621598"/>
            <a:ext cx="2850741" cy="276999"/>
          </a:xfrm>
          <a:prstGeom prst="rect">
            <a:avLst/>
          </a:prstGeom>
          <a:noFill/>
        </p:spPr>
        <p:txBody>
          <a:bodyPr wrap="square">
            <a:sp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5"/>
              </a:rPr>
              <a:t>Pixabay</a:t>
            </a:r>
            <a:endParaRPr lang="en-AU" sz="1200" dirty="0"/>
          </a:p>
        </p:txBody>
      </p:sp>
      <p:sp>
        <p:nvSpPr>
          <p:cNvPr id="2" name="Slide Number Placeholder 1">
            <a:extLst>
              <a:ext uri="{FF2B5EF4-FFF2-40B4-BE49-F238E27FC236}">
                <a16:creationId xmlns:a16="http://schemas.microsoft.com/office/drawing/2014/main" id="{9E249A78-E6C8-CFC4-FA81-7E74E0366C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98</a:t>
            </a:fld>
            <a:endParaRPr lang="en-AU"/>
          </a:p>
        </p:txBody>
      </p:sp>
    </p:spTree>
    <p:extLst>
      <p:ext uri="{BB962C8B-B14F-4D97-AF65-F5344CB8AC3E}">
        <p14:creationId xmlns:p14="http://schemas.microsoft.com/office/powerpoint/2010/main" val="12564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BDCAC-696D-A1B6-93A8-F9ED60D7E8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826316-6F76-03AF-C5AC-DBD806B722CD}"/>
              </a:ext>
            </a:extLst>
          </p:cNvPr>
          <p:cNvSpPr>
            <a:spLocks noGrp="1"/>
          </p:cNvSpPr>
          <p:nvPr>
            <p:ph type="title"/>
          </p:nvPr>
        </p:nvSpPr>
        <p:spPr>
          <a:xfrm>
            <a:off x="360000" y="360000"/>
            <a:ext cx="11484000" cy="545601"/>
          </a:xfrm>
        </p:spPr>
        <p:txBody>
          <a:bodyPr anchor="t">
            <a:normAutofit/>
          </a:bodyPr>
          <a:lstStyle/>
          <a:p>
            <a:r>
              <a:rPr lang="en-AU" dirty="0">
                <a:latin typeface="+mj-lt"/>
              </a:rPr>
              <a:t>Promoting respectful relationships group activity</a:t>
            </a:r>
          </a:p>
        </p:txBody>
      </p:sp>
      <p:sp>
        <p:nvSpPr>
          <p:cNvPr id="11" name="Text Placeholder 3">
            <a:extLst>
              <a:ext uri="{FF2B5EF4-FFF2-40B4-BE49-F238E27FC236}">
                <a16:creationId xmlns:a16="http://schemas.microsoft.com/office/drawing/2014/main" id="{67ED1446-0A24-2915-20CB-D9B304C121B5}"/>
              </a:ext>
            </a:extLst>
          </p:cNvPr>
          <p:cNvSpPr>
            <a:spLocks noGrp="1"/>
          </p:cNvSpPr>
          <p:nvPr>
            <p:ph type="body" sz="quarter" idx="18"/>
          </p:nvPr>
        </p:nvSpPr>
        <p:spPr>
          <a:xfrm>
            <a:off x="360000" y="982520"/>
            <a:ext cx="10080000" cy="310015"/>
          </a:xfrm>
        </p:spPr>
        <p:txBody>
          <a:bodyPr/>
          <a:lstStyle/>
          <a:p>
            <a:r>
              <a:rPr lang="en-US" dirty="0"/>
              <a:t>Group work</a:t>
            </a:r>
          </a:p>
        </p:txBody>
      </p:sp>
      <p:sp>
        <p:nvSpPr>
          <p:cNvPr id="5" name="Text Placeholder 4">
            <a:extLst>
              <a:ext uri="{FF2B5EF4-FFF2-40B4-BE49-F238E27FC236}">
                <a16:creationId xmlns:a16="http://schemas.microsoft.com/office/drawing/2014/main" id="{C1B9ABB6-DBCD-ADD0-743C-35B86CF41048}"/>
              </a:ext>
            </a:extLst>
          </p:cNvPr>
          <p:cNvSpPr>
            <a:spLocks noGrp="1"/>
          </p:cNvSpPr>
          <p:nvPr>
            <p:ph sz="half" idx="19"/>
          </p:nvPr>
        </p:nvSpPr>
        <p:spPr>
          <a:xfrm>
            <a:off x="6815470" y="1908550"/>
            <a:ext cx="4678326" cy="4089478"/>
          </a:xfrm>
        </p:spPr>
        <p:txBody>
          <a:bodyPr>
            <a:noAutofit/>
          </a:bodyPr>
          <a:lstStyle/>
          <a:p>
            <a:r>
              <a:rPr lang="en-AU" dirty="0">
                <a:latin typeface="+mn-lt"/>
              </a:rPr>
              <a:t>In your group, create a positive respectful relationships message that can be displayed in the  school community. </a:t>
            </a:r>
          </a:p>
          <a:p>
            <a:r>
              <a:rPr lang="en-AU" dirty="0">
                <a:latin typeface="+mn-lt"/>
              </a:rPr>
              <a:t>Examples could include: an affirmation wall, poster, website banner, or slide show. </a:t>
            </a:r>
          </a:p>
          <a:p>
            <a:r>
              <a:rPr lang="en-AU" dirty="0">
                <a:latin typeface="+mn-lt"/>
              </a:rPr>
              <a:t>The messages should promote kindness, respect, consent, equality or healthy communication.</a:t>
            </a:r>
          </a:p>
        </p:txBody>
      </p:sp>
      <p:pic>
        <p:nvPicPr>
          <p:cNvPr id="7" name="Picture 6">
            <a:extLst>
              <a:ext uri="{FF2B5EF4-FFF2-40B4-BE49-F238E27FC236}">
                <a16:creationId xmlns:a16="http://schemas.microsoft.com/office/drawing/2014/main" id="{64216F97-3388-5C12-6A9D-245D7E83501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282" y="1736597"/>
            <a:ext cx="4350509" cy="4089478"/>
          </a:xfrm>
          <a:prstGeom prst="rect">
            <a:avLst/>
          </a:prstGeom>
          <a:noFill/>
        </p:spPr>
      </p:pic>
      <p:sp>
        <p:nvSpPr>
          <p:cNvPr id="8" name="TextBox 7">
            <a:extLst>
              <a:ext uri="{FF2B5EF4-FFF2-40B4-BE49-F238E27FC236}">
                <a16:creationId xmlns:a16="http://schemas.microsoft.com/office/drawing/2014/main" id="{261F9B63-1958-D7D7-1467-F157BFE12EEB}"/>
              </a:ext>
              <a:ext uri="{C183D7F6-B498-43B3-948B-1728B52AA6E4}">
                <adec:decorative xmlns:adec="http://schemas.microsoft.com/office/drawing/2017/decorative" val="1"/>
              </a:ext>
            </a:extLst>
          </p:cNvPr>
          <p:cNvSpPr txBox="1"/>
          <p:nvPr/>
        </p:nvSpPr>
        <p:spPr>
          <a:xfrm>
            <a:off x="360000" y="5993138"/>
            <a:ext cx="2903588" cy="276999"/>
          </a:xfrm>
          <a:prstGeom prst="rect">
            <a:avLst/>
          </a:prstGeom>
          <a:noFill/>
        </p:spPr>
        <p:txBody>
          <a:bodyPr wrap="square">
            <a:sp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3"/>
              </a:rPr>
              <a:t>Manfred Steger</a:t>
            </a:r>
            <a:r>
              <a:rPr lang="en-AU" sz="1200" dirty="0">
                <a:latin typeface="Arial" panose="020B0604020202020204" pitchFamily="34" charset="0"/>
                <a:cs typeface="Arial" panose="020B0604020202020204" pitchFamily="34" charset="0"/>
              </a:rPr>
              <a:t> from </a:t>
            </a:r>
            <a:r>
              <a:rPr lang="en-AU" sz="1200" u="sng" dirty="0">
                <a:latin typeface="Arial" panose="020B0604020202020204" pitchFamily="34" charset="0"/>
                <a:cs typeface="Arial" panose="020B0604020202020204" pitchFamily="34" charset="0"/>
                <a:hlinkClick r:id="rId4"/>
              </a:rPr>
              <a:t>Pixabay</a:t>
            </a:r>
            <a:endParaRPr lang="en-AU" sz="1200" dirty="0"/>
          </a:p>
        </p:txBody>
      </p:sp>
      <p:sp>
        <p:nvSpPr>
          <p:cNvPr id="2" name="Slide Number Placeholder 1">
            <a:extLst>
              <a:ext uri="{FF2B5EF4-FFF2-40B4-BE49-F238E27FC236}">
                <a16:creationId xmlns:a16="http://schemas.microsoft.com/office/drawing/2014/main" id="{B17219F7-BAF4-C8D2-F5C3-27635C5293D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99</a:t>
            </a:fld>
            <a:endParaRPr lang="en-AU"/>
          </a:p>
        </p:txBody>
      </p:sp>
    </p:spTree>
    <p:extLst>
      <p:ext uri="{BB962C8B-B14F-4D97-AF65-F5344CB8AC3E}">
        <p14:creationId xmlns:p14="http://schemas.microsoft.com/office/powerpoint/2010/main" val="33150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Props1.xml><?xml version="1.0" encoding="utf-8"?>
<ds:datastoreItem xmlns:ds="http://schemas.openxmlformats.org/officeDocument/2006/customXml" ds:itemID="{5B426E36-432E-4C03-942D-F55CDC7B9A29}">
  <ds:schemaRefs>
    <ds:schemaRef ds:uri="http://schemas.microsoft.com/sharepoint/v3/contenttype/forms"/>
  </ds:schemaRefs>
</ds:datastoreItem>
</file>

<file path=customXml/itemProps2.xml><?xml version="1.0" encoding="utf-8"?>
<ds:datastoreItem xmlns:ds="http://schemas.openxmlformats.org/officeDocument/2006/customXml" ds:itemID="{0E8F08FC-C9D7-4AF9-8FC6-1DCB2DA7B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4681E2-4666-48DA-A56F-EEDDCA7CB73F}">
  <ds:schemaRefs>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 ds:uri="9191b990-ddf9-46cb-8ffe-20db9d3a58aa"/>
    <ds:schemaRef ds:uri="95386ad3-46d6-4eb6-bbc1-9b19b13a5756"/>
    <ds:schemaRef ds:uri="http://www.w3.org/XML/1998/namespace"/>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student-facing-secondary-template-2025-v2</Template>
  <TotalTime>507</TotalTime>
  <Words>8512</Words>
  <Application>Microsoft Office PowerPoint</Application>
  <PresentationFormat>Widescreen</PresentationFormat>
  <Paragraphs>938</Paragraphs>
  <Slides>103</Slides>
  <Notes>86</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Montserrat</vt:lpstr>
      <vt:lpstr>Symbol</vt:lpstr>
      <vt:lpstr>Public Sans</vt:lpstr>
      <vt:lpstr>Times New Roman</vt:lpstr>
      <vt:lpstr>Calibri</vt:lpstr>
      <vt:lpstr>NSWG Corporate</vt:lpstr>
      <vt:lpstr>Instructions for use</vt:lpstr>
      <vt:lpstr>Relationship Realities</vt:lpstr>
      <vt:lpstr>Learning sequences</vt:lpstr>
      <vt:lpstr>Learning sequence 1 – building the foundations for healthy, respectful relationships </vt:lpstr>
      <vt:lpstr>Learning intentions and success criteria</vt:lpstr>
      <vt:lpstr>What is a respectful relationship? (1)</vt:lpstr>
      <vt:lpstr>What is a respectful relationship? (2)</vt:lpstr>
      <vt:lpstr>What is a respectful relationship? (3)</vt:lpstr>
      <vt:lpstr>What is a respectful relationship (4)</vt:lpstr>
      <vt:lpstr>Characteristics of a respectful relationship (1)</vt:lpstr>
      <vt:lpstr>Characteristics of a respectful relationship (2)</vt:lpstr>
      <vt:lpstr>Characteristics of a respectful relationship (3)</vt:lpstr>
      <vt:lpstr>The language of relationships</vt:lpstr>
      <vt:lpstr>Respectful relationships online and offline (1)</vt:lpstr>
      <vt:lpstr>Respectful relationships online and offline (2)</vt:lpstr>
      <vt:lpstr>Relationship rights and responsibilities</vt:lpstr>
      <vt:lpstr>Co-constructing a code of conduct</vt:lpstr>
      <vt:lpstr>Co-constructing a code of conduct activity</vt:lpstr>
      <vt:lpstr>Values, morals and ethics</vt:lpstr>
      <vt:lpstr>Values, morals and ethics discussion</vt:lpstr>
      <vt:lpstr>Ethics in action</vt:lpstr>
      <vt:lpstr>Ethics in action discussion</vt:lpstr>
      <vt:lpstr>Learning sequence 2 – positive communication for healthy, respectful relationships</vt:lpstr>
      <vt:lpstr>Learning intentions and success criteria (1)</vt:lpstr>
      <vt:lpstr>Exploring boundaries (1)</vt:lpstr>
      <vt:lpstr>Exploring boundaries (2)</vt:lpstr>
      <vt:lpstr>Defining my boundaries (1)</vt:lpstr>
      <vt:lpstr>Defining my boundaries (2)</vt:lpstr>
      <vt:lpstr>Exploring boundaries and values (1)</vt:lpstr>
      <vt:lpstr>Exploring boundaries and values (2)</vt:lpstr>
      <vt:lpstr>Understanding consent (1)</vt:lpstr>
      <vt:lpstr>Understanding consent (2)</vt:lpstr>
      <vt:lpstr>Understanding consent (3)</vt:lpstr>
      <vt:lpstr>Understanding consent – true or false? (1)</vt:lpstr>
      <vt:lpstr>Understanding consent – true or false? (2)</vt:lpstr>
      <vt:lpstr>Understanding consent – true or false? (3)</vt:lpstr>
      <vt:lpstr>Understanding consent discussion </vt:lpstr>
      <vt:lpstr>Intimate and sexual relationships</vt:lpstr>
      <vt:lpstr>Intimate and sexual relationships compared</vt:lpstr>
      <vt:lpstr>Intimate and sexual relationships discussion</vt:lpstr>
      <vt:lpstr>Intimate and sexual relationships – rights and responsibilities </vt:lpstr>
      <vt:lpstr>Sex and consent</vt:lpstr>
      <vt:lpstr>Sex and consent – the law</vt:lpstr>
      <vt:lpstr>Assertive communication (1)</vt:lpstr>
      <vt:lpstr>Assertive communication (2)</vt:lpstr>
      <vt:lpstr>Assertive communication – “I” statements </vt:lpstr>
      <vt:lpstr>Assertive communication – “I” statement scenarios </vt:lpstr>
      <vt:lpstr>Communicating assertively</vt:lpstr>
      <vt:lpstr>Communicating boundaries and consent</vt:lpstr>
      <vt:lpstr>Communicating boundaries and consent – role play</vt:lpstr>
      <vt:lpstr>Communicating boundaries and consent – discussion</vt:lpstr>
      <vt:lpstr>Learning sequence 3 – understanding power and respect</vt:lpstr>
      <vt:lpstr>Learning intentions and success criteria (2)</vt:lpstr>
      <vt:lpstr>Support networks</vt:lpstr>
      <vt:lpstr>Understanding power in relationships</vt:lpstr>
      <vt:lpstr>Understanding power in relationships – types of power</vt:lpstr>
      <vt:lpstr>Understanding power in relationships – think pair share</vt:lpstr>
      <vt:lpstr>Understanding power in relationships discussion</vt:lpstr>
      <vt:lpstr>Power in relationships scenarios</vt:lpstr>
      <vt:lpstr>Power in relationships</vt:lpstr>
      <vt:lpstr>Power – true or false?</vt:lpstr>
      <vt:lpstr>Power – discussion (1)</vt:lpstr>
      <vt:lpstr>Power – discussion (2)</vt:lpstr>
      <vt:lpstr>Violence and abuse</vt:lpstr>
      <vt:lpstr>Violence and abuse – card activity</vt:lpstr>
      <vt:lpstr>Relationship support services</vt:lpstr>
      <vt:lpstr>Relationship support services – PMI </vt:lpstr>
      <vt:lpstr>Relationship support services discussion</vt:lpstr>
      <vt:lpstr>Support networks scenarios</vt:lpstr>
      <vt:lpstr>Support networks discussion</vt:lpstr>
      <vt:lpstr>Learning sequence 4 – how media shapes our understanding of respectful relationships</vt:lpstr>
      <vt:lpstr>Learning intentions and success criteria (3)</vt:lpstr>
      <vt:lpstr>Gender, sex and sexuality</vt:lpstr>
      <vt:lpstr>Gender, sex and sexuality quiz – question 1 </vt:lpstr>
      <vt:lpstr>Gender, sex and sexuality quiz – question 2 </vt:lpstr>
      <vt:lpstr>Gender, sex and sexuality quiz – question 3 </vt:lpstr>
      <vt:lpstr>Gender, sex and sexuality quiz – question 4 </vt:lpstr>
      <vt:lpstr>Gender, sex and sexuality quiz – question 5 </vt:lpstr>
      <vt:lpstr>Gender, sex and sexuality quiz – question 6</vt:lpstr>
      <vt:lpstr>Gender, sex and sexuality quiz – question 7</vt:lpstr>
      <vt:lpstr>Gender, sex and sexuality quiz – question 8</vt:lpstr>
      <vt:lpstr>Gender, sex and sexuality quiz – question 9</vt:lpstr>
      <vt:lpstr>Gender, sex and sexuality quiz – question 10</vt:lpstr>
      <vt:lpstr>Gender, sex and sexuality quiz – question 11 </vt:lpstr>
      <vt:lpstr>Relationships: expectations vs. reality brainstorm</vt:lpstr>
      <vt:lpstr>Relationships: expectations vs. reality reflection</vt:lpstr>
      <vt:lpstr>Relationships: expectations vs. reality discussion</vt:lpstr>
      <vt:lpstr>Challenging stereotypes</vt:lpstr>
      <vt:lpstr>Challenging stereotypes discussion</vt:lpstr>
      <vt:lpstr>Challenging stereotypes reflection</vt:lpstr>
      <vt:lpstr>The impact of pornography</vt:lpstr>
      <vt:lpstr>The impact of pornography – video reflection</vt:lpstr>
      <vt:lpstr>The impact of pornography discussion</vt:lpstr>
      <vt:lpstr>The impact of pornography research findings group activity</vt:lpstr>
      <vt:lpstr>Understanding the influences group activity</vt:lpstr>
      <vt:lpstr>Understanding the influences discussion</vt:lpstr>
      <vt:lpstr>Reflecting on media influences</vt:lpstr>
      <vt:lpstr>Promoting respectful relationships reflection</vt:lpstr>
      <vt:lpstr>Promoting respectful relationships group activity</vt:lpstr>
      <vt:lpstr>Personal reflections of respectful relationships</vt:lpstr>
      <vt:lpstr>References</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realities – slide deck – Stage 5 PDHPE</dc:title>
  <dc:creator>NSW Department of Education</dc:creator>
  <dcterms:created xsi:type="dcterms:W3CDTF">2025-12-11T00:35:15Z</dcterms:created>
  <dcterms:modified xsi:type="dcterms:W3CDTF">2026-05-06T22:20:05Z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